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charts/chart8.xml" ContentType="application/vnd.openxmlformats-officedocument.drawingml.chart+xml"/>
  <Override PartName="/ppt/charts/style1.xml" ContentType="application/vnd.ms-office.chartstyle+xml"/>
  <Override PartName="/ppt/charts/colors1.xml" ContentType="application/vnd.ms-office.chartcolorstyle+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charts/chart9.xml" ContentType="application/vnd.openxmlformats-officedocument.drawingml.chart+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notesSlides/notesSlide4.xml" ContentType="application/vnd.openxmlformats-officedocument.presentationml.notesSlide+xml"/>
  <Override PartName="/ppt/charts/chart10.xml" ContentType="application/vnd.openxmlformats-officedocument.drawingml.chart+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charts/chart11.xml" ContentType="application/vnd.openxmlformats-officedocument.drawingml.chart+xml"/>
  <Override PartName="/ppt/notesSlides/notesSlide5.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handoutMasterIdLst>
    <p:handoutMasterId r:id="rId62"/>
  </p:handoutMasterIdLst>
  <p:sldIdLst>
    <p:sldId id="256" r:id="rId2"/>
    <p:sldId id="268" r:id="rId3"/>
    <p:sldId id="357" r:id="rId4"/>
    <p:sldId id="314" r:id="rId5"/>
    <p:sldId id="271" r:id="rId6"/>
    <p:sldId id="272" r:id="rId7"/>
    <p:sldId id="273" r:id="rId8"/>
    <p:sldId id="275" r:id="rId9"/>
    <p:sldId id="274" r:id="rId10"/>
    <p:sldId id="329" r:id="rId11"/>
    <p:sldId id="277" r:id="rId12"/>
    <p:sldId id="278" r:id="rId13"/>
    <p:sldId id="317" r:id="rId14"/>
    <p:sldId id="257" r:id="rId15"/>
    <p:sldId id="279" r:id="rId16"/>
    <p:sldId id="353" r:id="rId17"/>
    <p:sldId id="365" r:id="rId18"/>
    <p:sldId id="355" r:id="rId19"/>
    <p:sldId id="367" r:id="rId20"/>
    <p:sldId id="280" r:id="rId21"/>
    <p:sldId id="281" r:id="rId22"/>
    <p:sldId id="258" r:id="rId23"/>
    <p:sldId id="358" r:id="rId24"/>
    <p:sldId id="282" r:id="rId25"/>
    <p:sldId id="330" r:id="rId26"/>
    <p:sldId id="362" r:id="rId27"/>
    <p:sldId id="331" r:id="rId28"/>
    <p:sldId id="332" r:id="rId29"/>
    <p:sldId id="333" r:id="rId30"/>
    <p:sldId id="334" r:id="rId31"/>
    <p:sldId id="363" r:id="rId32"/>
    <p:sldId id="359" r:id="rId33"/>
    <p:sldId id="340" r:id="rId34"/>
    <p:sldId id="341" r:id="rId35"/>
    <p:sldId id="342" r:id="rId36"/>
    <p:sldId id="343" r:id="rId37"/>
    <p:sldId id="318" r:id="rId38"/>
    <p:sldId id="360" r:id="rId39"/>
    <p:sldId id="259" r:id="rId40"/>
    <p:sldId id="320" r:id="rId41"/>
    <p:sldId id="321" r:id="rId42"/>
    <p:sldId id="322" r:id="rId43"/>
    <p:sldId id="323" r:id="rId44"/>
    <p:sldId id="366" r:id="rId45"/>
    <p:sldId id="325" r:id="rId46"/>
    <p:sldId id="326" r:id="rId47"/>
    <p:sldId id="327" r:id="rId48"/>
    <p:sldId id="260" r:id="rId49"/>
    <p:sldId id="364" r:id="rId50"/>
    <p:sldId id="345" r:id="rId51"/>
    <p:sldId id="346" r:id="rId52"/>
    <p:sldId id="262" r:id="rId53"/>
    <p:sldId id="308" r:id="rId54"/>
    <p:sldId id="313" r:id="rId55"/>
    <p:sldId id="347" r:id="rId56"/>
    <p:sldId id="348" r:id="rId57"/>
    <p:sldId id="349" r:id="rId58"/>
    <p:sldId id="351" r:id="rId59"/>
    <p:sldId id="352" r:id="rId60"/>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2">
          <p15:clr>
            <a:srgbClr val="A4A3A4"/>
          </p15:clr>
        </p15:guide>
        <p15:guide id="2" orient="horz" pos="451">
          <p15:clr>
            <a:srgbClr val="A4A3A4"/>
          </p15:clr>
        </p15:guide>
        <p15:guide id="3" orient="horz" pos="4003">
          <p15:clr>
            <a:srgbClr val="A4A3A4"/>
          </p15:clr>
        </p15:guide>
        <p15:guide id="4" orient="horz" pos="679">
          <p15:clr>
            <a:srgbClr val="A4A3A4"/>
          </p15:clr>
        </p15:guide>
        <p15:guide id="5" orient="horz" pos="4069">
          <p15:clr>
            <a:srgbClr val="A4A3A4"/>
          </p15:clr>
        </p15:guide>
        <p15:guide id="6" orient="horz" pos="2479">
          <p15:clr>
            <a:srgbClr val="A4A3A4"/>
          </p15:clr>
        </p15:guide>
        <p15:guide id="7" orient="horz" pos="2182">
          <p15:clr>
            <a:srgbClr val="A4A3A4"/>
          </p15:clr>
        </p15:guide>
        <p15:guide id="8" orient="horz" pos="2044">
          <p15:clr>
            <a:srgbClr val="A4A3A4"/>
          </p15:clr>
        </p15:guide>
        <p15:guide id="9" pos="2880">
          <p15:clr>
            <a:srgbClr val="A4A3A4"/>
          </p15:clr>
        </p15:guide>
        <p15:guide id="10" pos="140">
          <p15:clr>
            <a:srgbClr val="A4A3A4"/>
          </p15:clr>
        </p15:guide>
        <p15:guide id="11" pos="3694">
          <p15:clr>
            <a:srgbClr val="A4A3A4"/>
          </p15:clr>
        </p15:guide>
        <p15:guide id="12" pos="2706">
          <p15:clr>
            <a:srgbClr val="A4A3A4"/>
          </p15:clr>
        </p15:guide>
        <p15:guide id="13" pos="3054">
          <p15:clr>
            <a:srgbClr val="A4A3A4"/>
          </p15:clr>
        </p15:guide>
        <p15:guide id="14" pos="5618">
          <p15:clr>
            <a:srgbClr val="A4A3A4"/>
          </p15:clr>
        </p15:guide>
        <p15:guide id="15" pos="2068">
          <p15:clr>
            <a:srgbClr val="A4A3A4"/>
          </p15:clr>
        </p15:guide>
        <p15:guide id="16" pos="216">
          <p15:clr>
            <a:srgbClr val="A4A3A4"/>
          </p15:clr>
        </p15:guide>
        <p15:guide id="17" pos="554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odwinbrianj@gmail.com" initials="g" lastIdx="1" clrIdx="0">
    <p:extLst>
      <p:ext uri="{19B8F6BF-5375-455C-9EA6-DF929625EA0E}">
        <p15:presenceInfo xmlns:p15="http://schemas.microsoft.com/office/powerpoint/2012/main" userId="430b6da6a317c85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94660" autoAdjust="0"/>
  </p:normalViewPr>
  <p:slideViewPr>
    <p:cSldViewPr snapToGrid="0">
      <p:cViewPr varScale="1">
        <p:scale>
          <a:sx n="108" d="100"/>
          <a:sy n="108" d="100"/>
        </p:scale>
        <p:origin x="1626" y="108"/>
      </p:cViewPr>
      <p:guideLst>
        <p:guide orient="horz" pos="842"/>
        <p:guide orient="horz" pos="451"/>
        <p:guide orient="horz" pos="4003"/>
        <p:guide orient="horz" pos="679"/>
        <p:guide orient="horz" pos="4069"/>
        <p:guide orient="horz" pos="2479"/>
        <p:guide orient="horz" pos="2182"/>
        <p:guide orient="horz" pos="2044"/>
        <p:guide pos="2880"/>
        <p:guide pos="140"/>
        <p:guide pos="3694"/>
        <p:guide pos="2706"/>
        <p:guide pos="3054"/>
        <p:guide pos="5618"/>
        <p:guide pos="2068"/>
        <p:guide pos="216"/>
        <p:guide pos="5549"/>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18384"/>
    </p:cViewPr>
  </p:sorterViewPr>
  <p:notesViewPr>
    <p:cSldViewPr snapToGrid="0">
      <p:cViewPr varScale="1">
        <p:scale>
          <a:sx n="67" d="100"/>
          <a:sy n="67" d="100"/>
        </p:scale>
        <p:origin x="3276"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openxmlformats.org/officeDocument/2006/relationships/oleObject" Target="file:///\\lp.com\data\Engagements%20-%20Active\Northwest%20Pallet%20Supply%20Co\Confidential%20Information%20Presentation%20(CIP)\Inserts\CIP%20Inserts_8.14.14.xlsx"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xml"/><Relationship Id="rId1" Type="http://schemas.microsoft.com/office/2011/relationships/chartStyle" Target="style1.xml"/></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15064984346815E-2"/>
          <c:y val="2.8759453692405068E-2"/>
          <c:w val="0.37653530658065332"/>
          <c:h val="0.97124054630759493"/>
        </c:manualLayout>
      </c:layout>
      <c:pieChart>
        <c:varyColors val="1"/>
        <c:ser>
          <c:idx val="0"/>
          <c:order val="0"/>
          <c:tx>
            <c:strRef>
              <c:f>Sheet1!$B$1</c:f>
              <c:strCache>
                <c:ptCount val="1"/>
                <c:pt idx="0">
                  <c:v>Column1</c:v>
                </c:pt>
              </c:strCache>
            </c:strRef>
          </c:tx>
          <c:spPr>
            <a:ln w="25400">
              <a:noFill/>
            </a:ln>
          </c:spPr>
          <c:dPt>
            <c:idx val="0"/>
            <c:bubble3D val="0"/>
            <c:spPr>
              <a:ln w="9525">
                <a:solidFill>
                  <a:srgbClr val="FFFFFF"/>
                </a:solidFill>
              </a:ln>
            </c:spPr>
            <c:extLst>
              <c:ext xmlns:c16="http://schemas.microsoft.com/office/drawing/2014/chart" uri="{C3380CC4-5D6E-409C-BE32-E72D297353CC}">
                <c16:uniqueId val="{00000001-A549-4519-BB1F-D05546C41630}"/>
              </c:ext>
            </c:extLst>
          </c:dPt>
          <c:dPt>
            <c:idx val="1"/>
            <c:bubble3D val="0"/>
            <c:spPr>
              <a:ln w="9525">
                <a:solidFill>
                  <a:srgbClr val="FFFFFF"/>
                </a:solidFill>
              </a:ln>
            </c:spPr>
            <c:extLst>
              <c:ext xmlns:c16="http://schemas.microsoft.com/office/drawing/2014/chart" uri="{C3380CC4-5D6E-409C-BE32-E72D297353CC}">
                <c16:uniqueId val="{00000003-A549-4519-BB1F-D05546C41630}"/>
              </c:ext>
            </c:extLst>
          </c:dPt>
          <c:dPt>
            <c:idx val="2"/>
            <c:bubble3D val="0"/>
            <c:spPr>
              <a:ln w="9525">
                <a:solidFill>
                  <a:srgbClr val="FFFFFF"/>
                </a:solidFill>
              </a:ln>
            </c:spPr>
            <c:extLst>
              <c:ext xmlns:c16="http://schemas.microsoft.com/office/drawing/2014/chart" uri="{C3380CC4-5D6E-409C-BE32-E72D297353CC}">
                <c16:uniqueId val="{00000005-A549-4519-BB1F-D05546C41630}"/>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549-4519-BB1F-D05546C41630}"/>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549-4519-BB1F-D05546C41630}"/>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A549-4519-BB1F-D05546C41630}"/>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cat>
            <c:strRef>
              <c:f>Sheet1!$A$2:$A$4</c:f>
              <c:strCache>
                <c:ptCount val="3"/>
                <c:pt idx="0">
                  <c:v>Private Equity</c:v>
                </c:pt>
                <c:pt idx="1">
                  <c:v>Private</c:v>
                </c:pt>
                <c:pt idx="2">
                  <c:v>Public</c:v>
                </c:pt>
              </c:strCache>
            </c:strRef>
          </c:cat>
          <c:val>
            <c:numRef>
              <c:f>Sheet1!$B$2:$B$4</c:f>
              <c:numCache>
                <c:formatCode>0%</c:formatCode>
                <c:ptCount val="3"/>
                <c:pt idx="0">
                  <c:v>0.51300000000000001</c:v>
                </c:pt>
                <c:pt idx="1">
                  <c:v>0.38</c:v>
                </c:pt>
                <c:pt idx="2">
                  <c:v>0.108</c:v>
                </c:pt>
              </c:numCache>
            </c:numRef>
          </c:val>
          <c:extLst>
            <c:ext xmlns:c16="http://schemas.microsoft.com/office/drawing/2014/chart" uri="{C3380CC4-5D6E-409C-BE32-E72D297353CC}">
              <c16:uniqueId val="{00000006-A549-4519-BB1F-D05546C41630}"/>
            </c:ext>
          </c:extLst>
        </c:ser>
        <c:dLbls>
          <c:showLegendKey val="0"/>
          <c:showVal val="0"/>
          <c:showCatName val="0"/>
          <c:showSerName val="0"/>
          <c:showPercent val="0"/>
          <c:showBubbleSize val="0"/>
          <c:showLeaderLines val="1"/>
        </c:dLbls>
        <c:firstSliceAng val="0"/>
      </c:pieChart>
      <c:spPr>
        <a:noFill/>
        <a:ln w="25400">
          <a:noFill/>
        </a:ln>
      </c:spPr>
    </c:plotArea>
    <c:legend>
      <c:legendPos val="r"/>
      <c:layout>
        <c:manualLayout>
          <c:xMode val="edge"/>
          <c:yMode val="edge"/>
          <c:x val="0.41447478101381907"/>
          <c:y val="0.30366122225614839"/>
          <c:w val="0.20319590171710464"/>
          <c:h val="0.43718719715374299"/>
        </c:manualLayout>
      </c:layout>
      <c:overlay val="1"/>
    </c:legend>
    <c:plotVisOnly val="1"/>
    <c:dispBlanksAs val="gap"/>
    <c:showDLblsOverMax val="0"/>
  </c:chart>
  <c:spPr>
    <a:noFill/>
    <a:ln w="9525">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774024686052831E-2"/>
          <c:y val="0.11017324091504516"/>
          <c:w val="0.8934852574518467"/>
          <c:h val="0.60888341746825525"/>
        </c:manualLayout>
      </c:layout>
      <c:barChart>
        <c:barDir val="col"/>
        <c:grouping val="stacked"/>
        <c:varyColors val="0"/>
        <c:ser>
          <c:idx val="0"/>
          <c:order val="0"/>
          <c:tx>
            <c:strRef>
              <c:f>Sheet1!$B$1</c:f>
              <c:strCache>
                <c:ptCount val="1"/>
                <c:pt idx="0">
                  <c:v>Strategic Acquirers</c:v>
                </c:pt>
              </c:strCache>
            </c:strRef>
          </c:tx>
          <c:spPr>
            <a:ln w="9525">
              <a:solidFill>
                <a:schemeClr val="bg1"/>
              </a:solidFill>
            </a:ln>
          </c:spPr>
          <c:invertIfNegative val="0"/>
          <c:dPt>
            <c:idx val="1"/>
            <c:invertIfNegative val="0"/>
            <c:bubble3D val="0"/>
            <c:spPr>
              <a:solidFill>
                <a:srgbClr val="07325F"/>
              </a:solidFill>
              <a:ln w="9525">
                <a:solidFill>
                  <a:schemeClr val="bg1"/>
                </a:solidFill>
              </a:ln>
            </c:spPr>
            <c:extLst>
              <c:ext xmlns:c16="http://schemas.microsoft.com/office/drawing/2014/chart" uri="{C3380CC4-5D6E-409C-BE32-E72D297353CC}">
                <c16:uniqueId val="{00000001-1FEB-41D3-847C-915723743FEB}"/>
              </c:ext>
            </c:extLst>
          </c:dPt>
          <c:dPt>
            <c:idx val="4"/>
            <c:invertIfNegative val="0"/>
            <c:bubble3D val="0"/>
            <c:spPr>
              <a:ln w="9525">
                <a:noFill/>
              </a:ln>
            </c:spPr>
            <c:extLst>
              <c:ext xmlns:c16="http://schemas.microsoft.com/office/drawing/2014/chart" uri="{C3380CC4-5D6E-409C-BE32-E72D297353CC}">
                <c16:uniqueId val="{00000003-1FEB-41D3-847C-915723743FEB}"/>
              </c:ext>
            </c:extLst>
          </c:dPt>
          <c:dLbls>
            <c:dLbl>
              <c:idx val="0"/>
              <c:layout>
                <c:manualLayout>
                  <c:x val="0"/>
                  <c:y val="-0.33041483340339101"/>
                </c:manualLayout>
              </c:layout>
              <c:spPr/>
              <c:txPr>
                <a:bodyPr/>
                <a:lstStyle/>
                <a:p>
                  <a:pPr>
                    <a:defRPr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FEB-41D3-847C-915723743FEB}"/>
                </c:ext>
              </c:extLst>
            </c:dLbl>
            <c:dLbl>
              <c:idx val="1"/>
              <c:layout>
                <c:manualLayout>
                  <c:x val="-3.1582470783727717E-3"/>
                  <c:y val="-0.21891825177069765"/>
                </c:manualLayout>
              </c:layout>
              <c:spPr/>
              <c:txPr>
                <a:bodyPr/>
                <a:lstStyle/>
                <a:p>
                  <a:pPr>
                    <a:defRPr b="0">
                      <a:solidFill>
                        <a:schemeClr val="tx1"/>
                      </a:solidFill>
                    </a:defRPr>
                  </a:pPr>
                  <a:endParaRPr lang="en-US"/>
                </a:p>
              </c:txPr>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1FEB-41D3-847C-915723743FEB}"/>
                </c:ext>
              </c:extLst>
            </c:dLbl>
            <c:spPr>
              <a:noFill/>
              <a:ln>
                <a:noFill/>
              </a:ln>
              <a:effectLst/>
            </c:spPr>
            <c:txPr>
              <a:bodyPr/>
              <a:lstStyle/>
              <a:p>
                <a:pPr>
                  <a:defRPr b="0">
                    <a:solidFill>
                      <a:schemeClr val="bg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Roadshow Meetings</c:v>
                </c:pt>
                <c:pt idx="1">
                  <c:v>Indications Submitted</c:v>
                </c:pt>
              </c:strCache>
            </c:strRef>
          </c:cat>
          <c:val>
            <c:numRef>
              <c:f>Sheet1!$B$2:$B$3</c:f>
              <c:numCache>
                <c:formatCode>General</c:formatCode>
                <c:ptCount val="2"/>
                <c:pt idx="0">
                  <c:v>12</c:v>
                </c:pt>
                <c:pt idx="1">
                  <c:v>7</c:v>
                </c:pt>
              </c:numCache>
            </c:numRef>
          </c:val>
          <c:extLst>
            <c:ext xmlns:c16="http://schemas.microsoft.com/office/drawing/2014/chart" uri="{C3380CC4-5D6E-409C-BE32-E72D297353CC}">
              <c16:uniqueId val="{00000005-1FEB-41D3-847C-915723743FEB}"/>
            </c:ext>
          </c:extLst>
        </c:ser>
        <c:dLbls>
          <c:showLegendKey val="0"/>
          <c:showVal val="0"/>
          <c:showCatName val="0"/>
          <c:showSerName val="0"/>
          <c:showPercent val="0"/>
          <c:showBubbleSize val="0"/>
        </c:dLbls>
        <c:gapWidth val="50"/>
        <c:overlap val="100"/>
        <c:axId val="518501504"/>
        <c:axId val="518503040"/>
      </c:barChart>
      <c:catAx>
        <c:axId val="518501504"/>
        <c:scaling>
          <c:orientation val="minMax"/>
        </c:scaling>
        <c:delete val="0"/>
        <c:axPos val="b"/>
        <c:numFmt formatCode="General" sourceLinked="0"/>
        <c:majorTickMark val="none"/>
        <c:minorTickMark val="none"/>
        <c:tickLblPos val="nextTo"/>
        <c:spPr>
          <a:ln w="3175">
            <a:solidFill>
              <a:srgbClr val="969696"/>
            </a:solidFill>
            <a:prstDash val="solid"/>
          </a:ln>
        </c:spPr>
        <c:crossAx val="518503040"/>
        <c:crosses val="autoZero"/>
        <c:auto val="1"/>
        <c:lblAlgn val="ctr"/>
        <c:lblOffset val="100"/>
        <c:noMultiLvlLbl val="0"/>
      </c:catAx>
      <c:valAx>
        <c:axId val="518503040"/>
        <c:scaling>
          <c:orientation val="minMax"/>
        </c:scaling>
        <c:delete val="0"/>
        <c:axPos val="l"/>
        <c:numFmt formatCode="_(* #,##0_);_(* \(#,##0\);_(* &quot;-&quot;_);_(@_)" sourceLinked="0"/>
        <c:majorTickMark val="none"/>
        <c:minorTickMark val="none"/>
        <c:tickLblPos val="nextTo"/>
        <c:spPr>
          <a:ln w="3175">
            <a:solidFill>
              <a:srgbClr val="969696"/>
            </a:solidFill>
            <a:prstDash val="solid"/>
          </a:ln>
        </c:spPr>
        <c:crossAx val="518501504"/>
        <c:crosses val="autoZero"/>
        <c:crossBetween val="between"/>
      </c:valAx>
      <c:spPr>
        <a:noFill/>
        <a:ln w="25400">
          <a:noFill/>
        </a:ln>
      </c:spPr>
    </c:plotArea>
    <c:plotVisOnly val="1"/>
    <c:dispBlanksAs val="gap"/>
    <c:showDLblsOverMax val="0"/>
  </c:chart>
  <c:spPr>
    <a:noFill/>
    <a:ln w="9525">
      <a:noFill/>
    </a:ln>
    <a:effectLst/>
  </c:spPr>
  <c:txPr>
    <a:bodyPr/>
    <a:lstStyle/>
    <a:p>
      <a:pPr>
        <a:defRPr sz="800" b="0" i="0" u="none" strike="noStrike" baseline="0">
          <a:solidFill>
            <a:srgbClr val="000000"/>
          </a:solidFill>
          <a:latin typeface="Tahoma" panose="020B0604030504040204" pitchFamily="34" charset="0"/>
          <a:ea typeface="Tahoma" panose="020B0604030504040204" pitchFamily="34" charset="0"/>
          <a:cs typeface="Tahoma" panose="020B0604030504040204" pitchFamily="34" charset="0"/>
        </a:defRPr>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390187361525977E-2"/>
          <c:y val="5.3172195318943724E-2"/>
          <c:w val="0.94360981263847399"/>
          <c:h val="0.66927286211989956"/>
        </c:manualLayout>
      </c:layout>
      <c:barChart>
        <c:barDir val="col"/>
        <c:grouping val="stacked"/>
        <c:varyColors val="0"/>
        <c:ser>
          <c:idx val="0"/>
          <c:order val="0"/>
          <c:invertIfNegative val="0"/>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Sep'!$C$3:$C$16</c:f>
              <c:numCache>
                <c:formatCode>General</c:formatCode>
                <c:ptCount val="14"/>
              </c:numCache>
            </c:numRef>
          </c:val>
          <c:extLst>
            <c:ext xmlns:c16="http://schemas.microsoft.com/office/drawing/2014/chart" uri="{C3380CC4-5D6E-409C-BE32-E72D297353CC}">
              <c16:uniqueId val="{00000000-542B-4303-B8DD-B1D4ED5FB922}"/>
            </c:ext>
          </c:extLst>
        </c:ser>
        <c:ser>
          <c:idx val="1"/>
          <c:order val="1"/>
          <c:invertIfNegative val="0"/>
          <c:dPt>
            <c:idx val="0"/>
            <c:invertIfNegative val="0"/>
            <c:bubble3D val="0"/>
            <c:spPr>
              <a:solidFill>
                <a:srgbClr val="808080"/>
              </a:solidFill>
            </c:spPr>
            <c:extLst>
              <c:ext xmlns:c16="http://schemas.microsoft.com/office/drawing/2014/chart" uri="{C3380CC4-5D6E-409C-BE32-E72D297353CC}">
                <c16:uniqueId val="{00000002-542B-4303-B8DD-B1D4ED5FB922}"/>
              </c:ext>
            </c:extLst>
          </c:dPt>
          <c:dPt>
            <c:idx val="1"/>
            <c:invertIfNegative val="0"/>
            <c:bubble3D val="0"/>
            <c:spPr>
              <a:noFill/>
            </c:spPr>
            <c:extLst>
              <c:ext xmlns:c16="http://schemas.microsoft.com/office/drawing/2014/chart" uri="{C3380CC4-5D6E-409C-BE32-E72D297353CC}">
                <c16:uniqueId val="{00000004-542B-4303-B8DD-B1D4ED5FB922}"/>
              </c:ext>
            </c:extLst>
          </c:dPt>
          <c:dPt>
            <c:idx val="2"/>
            <c:invertIfNegative val="0"/>
            <c:bubble3D val="0"/>
            <c:spPr>
              <a:noFill/>
            </c:spPr>
            <c:extLst>
              <c:ext xmlns:c16="http://schemas.microsoft.com/office/drawing/2014/chart" uri="{C3380CC4-5D6E-409C-BE32-E72D297353CC}">
                <c16:uniqueId val="{00000006-542B-4303-B8DD-B1D4ED5FB922}"/>
              </c:ext>
            </c:extLst>
          </c:dPt>
          <c:dPt>
            <c:idx val="3"/>
            <c:invertIfNegative val="0"/>
            <c:bubble3D val="0"/>
            <c:spPr>
              <a:noFill/>
            </c:spPr>
            <c:extLst>
              <c:ext xmlns:c16="http://schemas.microsoft.com/office/drawing/2014/chart" uri="{C3380CC4-5D6E-409C-BE32-E72D297353CC}">
                <c16:uniqueId val="{00000008-542B-4303-B8DD-B1D4ED5FB922}"/>
              </c:ext>
            </c:extLst>
          </c:dPt>
          <c:dPt>
            <c:idx val="4"/>
            <c:invertIfNegative val="0"/>
            <c:bubble3D val="0"/>
            <c:spPr>
              <a:noFill/>
            </c:spPr>
            <c:extLst>
              <c:ext xmlns:c16="http://schemas.microsoft.com/office/drawing/2014/chart" uri="{C3380CC4-5D6E-409C-BE32-E72D297353CC}">
                <c16:uniqueId val="{0000000A-542B-4303-B8DD-B1D4ED5FB922}"/>
              </c:ext>
            </c:extLst>
          </c:dPt>
          <c:dPt>
            <c:idx val="5"/>
            <c:invertIfNegative val="0"/>
            <c:bubble3D val="0"/>
            <c:spPr>
              <a:noFill/>
            </c:spPr>
            <c:extLst>
              <c:ext xmlns:c16="http://schemas.microsoft.com/office/drawing/2014/chart" uri="{C3380CC4-5D6E-409C-BE32-E72D297353CC}">
                <c16:uniqueId val="{0000000C-542B-4303-B8DD-B1D4ED5FB922}"/>
              </c:ext>
            </c:extLst>
          </c:dPt>
          <c:dPt>
            <c:idx val="6"/>
            <c:invertIfNegative val="0"/>
            <c:bubble3D val="0"/>
            <c:spPr>
              <a:noFill/>
            </c:spPr>
            <c:extLst>
              <c:ext xmlns:c16="http://schemas.microsoft.com/office/drawing/2014/chart" uri="{C3380CC4-5D6E-409C-BE32-E72D297353CC}">
                <c16:uniqueId val="{0000000E-542B-4303-B8DD-B1D4ED5FB922}"/>
              </c:ext>
            </c:extLst>
          </c:dPt>
          <c:dLbls>
            <c:dLbl>
              <c:idx val="0"/>
              <c:layout>
                <c:manualLayout>
                  <c:x val="-1.8375556316330025E-3"/>
                  <c:y val="-0.15933251870859103"/>
                </c:manualLayout>
              </c:layout>
              <c:tx>
                <c:rich>
                  <a:bodyPr/>
                  <a:lstStyle/>
                  <a:p>
                    <a:r>
                      <a:rPr lang="en-US" b="1" dirty="0"/>
                      <a:t> $6,472 </a:t>
                    </a:r>
                    <a:endParaRPr lang="en-US" dirty="0"/>
                  </a:p>
                </c:rich>
              </c:tx>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42B-4303-B8DD-B1D4ED5FB922}"/>
                </c:ext>
              </c:extLst>
            </c:dLbl>
            <c:numFmt formatCode="&quot;$&quot;#,##0" sourceLinked="0"/>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Sep'!$D$3:$D$16</c:f>
              <c:numCache>
                <c:formatCode>_("$"* #,##0_);_("$"* \(#,##0\);_("$"* "-"_);_(@_)</c:formatCode>
                <c:ptCount val="14"/>
                <c:pt idx="0">
                  <c:v>6472.0940899999996</c:v>
                </c:pt>
                <c:pt idx="1">
                  <c:v>6472.0940899999996</c:v>
                </c:pt>
                <c:pt idx="2">
                  <c:v>6472.0940899999996</c:v>
                </c:pt>
                <c:pt idx="3">
                  <c:v>6472.0940899999996</c:v>
                </c:pt>
                <c:pt idx="4">
                  <c:v>6472.0940899999996</c:v>
                </c:pt>
                <c:pt idx="5">
                  <c:v>6472.0940899999996</c:v>
                </c:pt>
                <c:pt idx="6">
                  <c:v>6472.0940899999996</c:v>
                </c:pt>
                <c:pt idx="7">
                  <c:v>0</c:v>
                </c:pt>
              </c:numCache>
            </c:numRef>
          </c:val>
          <c:extLst>
            <c:ext xmlns:c16="http://schemas.microsoft.com/office/drawing/2014/chart" uri="{C3380CC4-5D6E-409C-BE32-E72D297353CC}">
              <c16:uniqueId val="{0000000F-542B-4303-B8DD-B1D4ED5FB922}"/>
            </c:ext>
          </c:extLst>
        </c:ser>
        <c:ser>
          <c:idx val="2"/>
          <c:order val="2"/>
          <c:invertIfNegative val="0"/>
          <c:dPt>
            <c:idx val="1"/>
            <c:invertIfNegative val="0"/>
            <c:bubble3D val="0"/>
            <c:spPr>
              <a:solidFill>
                <a:srgbClr val="ADC7E1"/>
              </a:solidFill>
            </c:spPr>
            <c:extLst>
              <c:ext xmlns:c16="http://schemas.microsoft.com/office/drawing/2014/chart" uri="{C3380CC4-5D6E-409C-BE32-E72D297353CC}">
                <c16:uniqueId val="{00000011-542B-4303-B8DD-B1D4ED5FB922}"/>
              </c:ext>
            </c:extLst>
          </c:dPt>
          <c:dPt>
            <c:idx val="2"/>
            <c:invertIfNegative val="0"/>
            <c:bubble3D val="0"/>
            <c:spPr>
              <a:noFill/>
            </c:spPr>
            <c:extLst>
              <c:ext xmlns:c16="http://schemas.microsoft.com/office/drawing/2014/chart" uri="{C3380CC4-5D6E-409C-BE32-E72D297353CC}">
                <c16:uniqueId val="{00000013-542B-4303-B8DD-B1D4ED5FB922}"/>
              </c:ext>
            </c:extLst>
          </c:dPt>
          <c:dPt>
            <c:idx val="3"/>
            <c:invertIfNegative val="0"/>
            <c:bubble3D val="0"/>
            <c:spPr>
              <a:noFill/>
            </c:spPr>
            <c:extLst>
              <c:ext xmlns:c16="http://schemas.microsoft.com/office/drawing/2014/chart" uri="{C3380CC4-5D6E-409C-BE32-E72D297353CC}">
                <c16:uniqueId val="{00000015-542B-4303-B8DD-B1D4ED5FB922}"/>
              </c:ext>
            </c:extLst>
          </c:dPt>
          <c:dPt>
            <c:idx val="4"/>
            <c:invertIfNegative val="0"/>
            <c:bubble3D val="0"/>
            <c:spPr>
              <a:noFill/>
            </c:spPr>
            <c:extLst>
              <c:ext xmlns:c16="http://schemas.microsoft.com/office/drawing/2014/chart" uri="{C3380CC4-5D6E-409C-BE32-E72D297353CC}">
                <c16:uniqueId val="{00000017-542B-4303-B8DD-B1D4ED5FB922}"/>
              </c:ext>
            </c:extLst>
          </c:dPt>
          <c:dPt>
            <c:idx val="5"/>
            <c:invertIfNegative val="0"/>
            <c:bubble3D val="0"/>
            <c:spPr>
              <a:noFill/>
            </c:spPr>
            <c:extLst>
              <c:ext xmlns:c16="http://schemas.microsoft.com/office/drawing/2014/chart" uri="{C3380CC4-5D6E-409C-BE32-E72D297353CC}">
                <c16:uniqueId val="{00000019-542B-4303-B8DD-B1D4ED5FB922}"/>
              </c:ext>
            </c:extLst>
          </c:dPt>
          <c:dPt>
            <c:idx val="6"/>
            <c:invertIfNegative val="0"/>
            <c:bubble3D val="0"/>
            <c:spPr>
              <a:noFill/>
            </c:spPr>
            <c:extLst>
              <c:ext xmlns:c16="http://schemas.microsoft.com/office/drawing/2014/chart" uri="{C3380CC4-5D6E-409C-BE32-E72D297353CC}">
                <c16:uniqueId val="{0000001B-542B-4303-B8DD-B1D4ED5FB922}"/>
              </c:ext>
            </c:extLst>
          </c:dPt>
          <c:dLbls>
            <c:dLbl>
              <c:idx val="1"/>
              <c:layout>
                <c:manualLayout>
                  <c:x val="9.44269792620962E-4"/>
                  <c:y val="-5.1541507372286355E-2"/>
                </c:manualLayout>
              </c:layout>
              <c:tx>
                <c:rich>
                  <a:bodyPr/>
                  <a:lstStyle/>
                  <a:p>
                    <a:pPr>
                      <a:defRPr/>
                    </a:pPr>
                    <a:r>
                      <a:rPr lang="en-US" dirty="0"/>
                      <a:t>$1,576 </a:t>
                    </a:r>
                  </a:p>
                </c:rich>
              </c:tx>
              <c:numFmt formatCode="_(&quot;$&quot;* #,##0_);_(&quot;$&quot;* \(#,##0\);_(&quot;$&quot;* &quot;-&quot;_);_(@_)" sourceLinked="0"/>
              <c:sp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1-542B-4303-B8DD-B1D4ED5FB92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Sep'!$E$3:$E$16</c:f>
              <c:numCache>
                <c:formatCode>_("$"* #,##0_);_("$"* \(#,##0\);_("$"* "-"_);_(@_)</c:formatCode>
                <c:ptCount val="14"/>
                <c:pt idx="1">
                  <c:v>1576</c:v>
                </c:pt>
                <c:pt idx="2">
                  <c:v>1576</c:v>
                </c:pt>
                <c:pt idx="3">
                  <c:v>1576</c:v>
                </c:pt>
                <c:pt idx="4">
                  <c:v>1576</c:v>
                </c:pt>
                <c:pt idx="5">
                  <c:v>1576</c:v>
                </c:pt>
                <c:pt idx="6">
                  <c:v>1576</c:v>
                </c:pt>
                <c:pt idx="7">
                  <c:v>0</c:v>
                </c:pt>
              </c:numCache>
            </c:numRef>
          </c:val>
          <c:extLst>
            <c:ext xmlns:c16="http://schemas.microsoft.com/office/drawing/2014/chart" uri="{C3380CC4-5D6E-409C-BE32-E72D297353CC}">
              <c16:uniqueId val="{0000001C-542B-4303-B8DD-B1D4ED5FB922}"/>
            </c:ext>
          </c:extLst>
        </c:ser>
        <c:ser>
          <c:idx val="3"/>
          <c:order val="3"/>
          <c:invertIfNegative val="0"/>
          <c:dPt>
            <c:idx val="2"/>
            <c:invertIfNegative val="0"/>
            <c:bubble3D val="0"/>
            <c:spPr>
              <a:solidFill>
                <a:srgbClr val="ADC7E1"/>
              </a:solidFill>
            </c:spPr>
            <c:extLst>
              <c:ext xmlns:c16="http://schemas.microsoft.com/office/drawing/2014/chart" uri="{C3380CC4-5D6E-409C-BE32-E72D297353CC}">
                <c16:uniqueId val="{0000001E-542B-4303-B8DD-B1D4ED5FB922}"/>
              </c:ext>
            </c:extLst>
          </c:dPt>
          <c:dPt>
            <c:idx val="3"/>
            <c:invertIfNegative val="0"/>
            <c:bubble3D val="0"/>
            <c:spPr>
              <a:noFill/>
            </c:spPr>
            <c:extLst>
              <c:ext xmlns:c16="http://schemas.microsoft.com/office/drawing/2014/chart" uri="{C3380CC4-5D6E-409C-BE32-E72D297353CC}">
                <c16:uniqueId val="{00000020-542B-4303-B8DD-B1D4ED5FB922}"/>
              </c:ext>
            </c:extLst>
          </c:dPt>
          <c:dPt>
            <c:idx val="4"/>
            <c:invertIfNegative val="0"/>
            <c:bubble3D val="0"/>
            <c:spPr>
              <a:noFill/>
            </c:spPr>
            <c:extLst>
              <c:ext xmlns:c16="http://schemas.microsoft.com/office/drawing/2014/chart" uri="{C3380CC4-5D6E-409C-BE32-E72D297353CC}">
                <c16:uniqueId val="{00000022-542B-4303-B8DD-B1D4ED5FB922}"/>
              </c:ext>
            </c:extLst>
          </c:dPt>
          <c:dPt>
            <c:idx val="5"/>
            <c:invertIfNegative val="0"/>
            <c:bubble3D val="0"/>
            <c:spPr>
              <a:noFill/>
            </c:spPr>
            <c:extLst>
              <c:ext xmlns:c16="http://schemas.microsoft.com/office/drawing/2014/chart" uri="{C3380CC4-5D6E-409C-BE32-E72D297353CC}">
                <c16:uniqueId val="{00000024-542B-4303-B8DD-B1D4ED5FB922}"/>
              </c:ext>
            </c:extLst>
          </c:dPt>
          <c:dPt>
            <c:idx val="6"/>
            <c:invertIfNegative val="0"/>
            <c:bubble3D val="0"/>
            <c:spPr>
              <a:noFill/>
            </c:spPr>
            <c:extLst>
              <c:ext xmlns:c16="http://schemas.microsoft.com/office/drawing/2014/chart" uri="{C3380CC4-5D6E-409C-BE32-E72D297353CC}">
                <c16:uniqueId val="{00000026-542B-4303-B8DD-B1D4ED5FB922}"/>
              </c:ext>
            </c:extLst>
          </c:dPt>
          <c:dLbls>
            <c:dLbl>
              <c:idx val="2"/>
              <c:layout>
                <c:manualLayout>
                  <c:x val="-1.0951864910936696E-7"/>
                  <c:y val="-3.72000414931291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1E-542B-4303-B8DD-B1D4ED5FB922}"/>
                </c:ext>
              </c:extLst>
            </c:dLbl>
            <c:numFmt formatCode="_(&quot;$&quot;* #,##0_);_(&quot;$&quot;* \(#,##0\);_(&quot;$&quot;* &quot;-&quot;_);_(@_)" sourceLinked="0"/>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Sep'!$F$3:$F$16</c:f>
              <c:numCache>
                <c:formatCode>General</c:formatCode>
                <c:ptCount val="14"/>
                <c:pt idx="2" formatCode="_(&quot;$&quot;* #,##0_);_(&quot;$&quot;* \(#,##0\);_(&quot;$&quot;* &quot;-&quot;_);_(@_)">
                  <c:v>834</c:v>
                </c:pt>
                <c:pt idx="3" formatCode="_(&quot;$&quot;* #,##0_);_(&quot;$&quot;* \(#,##0\);_(&quot;$&quot;* &quot;-&quot;_);_(@_)">
                  <c:v>834</c:v>
                </c:pt>
                <c:pt idx="4" formatCode="_(&quot;$&quot;* #,##0_);_(&quot;$&quot;* \(#,##0\);_(&quot;$&quot;* &quot;-&quot;_);_(@_)">
                  <c:v>834</c:v>
                </c:pt>
                <c:pt idx="5" formatCode="_(&quot;$&quot;* #,##0_);_(&quot;$&quot;* \(#,##0\);_(&quot;$&quot;* &quot;-&quot;_);_(@_)">
                  <c:v>834</c:v>
                </c:pt>
                <c:pt idx="6" formatCode="_(&quot;$&quot;* #,##0_);_(&quot;$&quot;* \(#,##0\);_(&quot;$&quot;* &quot;-&quot;_);_(@_)">
                  <c:v>834</c:v>
                </c:pt>
                <c:pt idx="7" formatCode="_(&quot;$&quot;* #,##0_);_(&quot;$&quot;* \(#,##0\);_(&quot;$&quot;* &quot;-&quot;_);_(@_)">
                  <c:v>0</c:v>
                </c:pt>
              </c:numCache>
            </c:numRef>
          </c:val>
          <c:extLst>
            <c:ext xmlns:c16="http://schemas.microsoft.com/office/drawing/2014/chart" uri="{C3380CC4-5D6E-409C-BE32-E72D297353CC}">
              <c16:uniqueId val="{00000027-542B-4303-B8DD-B1D4ED5FB922}"/>
            </c:ext>
          </c:extLst>
        </c:ser>
        <c:ser>
          <c:idx val="4"/>
          <c:order val="4"/>
          <c:invertIfNegative val="0"/>
          <c:dPt>
            <c:idx val="3"/>
            <c:invertIfNegative val="0"/>
            <c:bubble3D val="0"/>
            <c:spPr>
              <a:solidFill>
                <a:srgbClr val="ADC7E1"/>
              </a:solidFill>
            </c:spPr>
            <c:extLst>
              <c:ext xmlns:c16="http://schemas.microsoft.com/office/drawing/2014/chart" uri="{C3380CC4-5D6E-409C-BE32-E72D297353CC}">
                <c16:uniqueId val="{00000029-542B-4303-B8DD-B1D4ED5FB922}"/>
              </c:ext>
            </c:extLst>
          </c:dPt>
          <c:dPt>
            <c:idx val="4"/>
            <c:invertIfNegative val="0"/>
            <c:bubble3D val="0"/>
            <c:spPr>
              <a:noFill/>
            </c:spPr>
            <c:extLst>
              <c:ext xmlns:c16="http://schemas.microsoft.com/office/drawing/2014/chart" uri="{C3380CC4-5D6E-409C-BE32-E72D297353CC}">
                <c16:uniqueId val="{0000002B-542B-4303-B8DD-B1D4ED5FB922}"/>
              </c:ext>
            </c:extLst>
          </c:dPt>
          <c:dPt>
            <c:idx val="5"/>
            <c:invertIfNegative val="0"/>
            <c:bubble3D val="0"/>
            <c:spPr>
              <a:noFill/>
            </c:spPr>
            <c:extLst>
              <c:ext xmlns:c16="http://schemas.microsoft.com/office/drawing/2014/chart" uri="{C3380CC4-5D6E-409C-BE32-E72D297353CC}">
                <c16:uniqueId val="{0000002D-542B-4303-B8DD-B1D4ED5FB922}"/>
              </c:ext>
            </c:extLst>
          </c:dPt>
          <c:dPt>
            <c:idx val="6"/>
            <c:invertIfNegative val="0"/>
            <c:bubble3D val="0"/>
            <c:spPr>
              <a:noFill/>
            </c:spPr>
            <c:extLst>
              <c:ext xmlns:c16="http://schemas.microsoft.com/office/drawing/2014/chart" uri="{C3380CC4-5D6E-409C-BE32-E72D297353CC}">
                <c16:uniqueId val="{0000002F-542B-4303-B8DD-B1D4ED5FB922}"/>
              </c:ext>
            </c:extLst>
          </c:dPt>
          <c:dLbls>
            <c:dLbl>
              <c:idx val="3"/>
              <c:layout>
                <c:manualLayout>
                  <c:x val="-1.2462810003513755E-3"/>
                  <c:y val="-4.9675854035730098E-2"/>
                </c:manualLayout>
              </c:layout>
              <c:tx>
                <c:rich>
                  <a:bodyPr/>
                  <a:lstStyle/>
                  <a:p>
                    <a:pPr>
                      <a:defRPr/>
                    </a:pPr>
                    <a:r>
                      <a:rPr lang="en-US" dirty="0"/>
                      <a:t>$1,642</a:t>
                    </a:r>
                  </a:p>
                </c:rich>
              </c:tx>
              <c:numFmt formatCode="_(&quot;$&quot;* #,##0_);_(&quot;$&quot;* \(#,##0\);_(&quot;$&quot;* &quot;-&quot;_);_(@_)" sourceLinked="0"/>
              <c:sp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29-542B-4303-B8DD-B1D4ED5FB92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Sep'!$G$3:$G$16</c:f>
              <c:numCache>
                <c:formatCode>General</c:formatCode>
                <c:ptCount val="14"/>
                <c:pt idx="3" formatCode="_(&quot;$&quot;* #,##0_);_(&quot;$&quot;* \(#,##0\);_(&quot;$&quot;* &quot;-&quot;_);_(@_)">
                  <c:v>1642</c:v>
                </c:pt>
                <c:pt idx="4" formatCode="_(&quot;$&quot;* #,##0_);_(&quot;$&quot;* \(#,##0\);_(&quot;$&quot;* &quot;-&quot;_);_(@_)">
                  <c:v>1468</c:v>
                </c:pt>
                <c:pt idx="5" formatCode="_(&quot;$&quot;* #,##0_);_(&quot;$&quot;* \(#,##0\);_(&quot;$&quot;* &quot;-&quot;_);_(@_)">
                  <c:v>699</c:v>
                </c:pt>
                <c:pt idx="6" formatCode="_(&quot;$&quot;* #,##0_);_(&quot;$&quot;* \(#,##0\);_(&quot;$&quot;* &quot;-&quot;_);_(@_)">
                  <c:v>699</c:v>
                </c:pt>
                <c:pt idx="7" formatCode="_(&quot;$&quot;* #,##0_);_(&quot;$&quot;* \(#,##0\);_(&quot;$&quot;* &quot;-&quot;_);_(@_)">
                  <c:v>0</c:v>
                </c:pt>
              </c:numCache>
            </c:numRef>
          </c:val>
          <c:extLst>
            <c:ext xmlns:c16="http://schemas.microsoft.com/office/drawing/2014/chart" uri="{C3380CC4-5D6E-409C-BE32-E72D297353CC}">
              <c16:uniqueId val="{00000030-542B-4303-B8DD-B1D4ED5FB922}"/>
            </c:ext>
          </c:extLst>
        </c:ser>
        <c:ser>
          <c:idx val="5"/>
          <c:order val="5"/>
          <c:invertIfNegative val="0"/>
          <c:dPt>
            <c:idx val="4"/>
            <c:invertIfNegative val="0"/>
            <c:bubble3D val="0"/>
            <c:spPr>
              <a:solidFill>
                <a:srgbClr val="BBBBBB"/>
              </a:solidFill>
            </c:spPr>
            <c:extLst>
              <c:ext xmlns:c16="http://schemas.microsoft.com/office/drawing/2014/chart" uri="{C3380CC4-5D6E-409C-BE32-E72D297353CC}">
                <c16:uniqueId val="{00000032-542B-4303-B8DD-B1D4ED5FB922}"/>
              </c:ext>
            </c:extLst>
          </c:dPt>
          <c:dPt>
            <c:idx val="5"/>
            <c:invertIfNegative val="0"/>
            <c:bubble3D val="0"/>
            <c:spPr>
              <a:noFill/>
            </c:spPr>
            <c:extLst>
              <c:ext xmlns:c16="http://schemas.microsoft.com/office/drawing/2014/chart" uri="{C3380CC4-5D6E-409C-BE32-E72D297353CC}">
                <c16:uniqueId val="{00000034-542B-4303-B8DD-B1D4ED5FB922}"/>
              </c:ext>
            </c:extLst>
          </c:dPt>
          <c:dPt>
            <c:idx val="6"/>
            <c:invertIfNegative val="0"/>
            <c:bubble3D val="0"/>
            <c:spPr>
              <a:noFill/>
            </c:spPr>
            <c:extLst>
              <c:ext xmlns:c16="http://schemas.microsoft.com/office/drawing/2014/chart" uri="{C3380CC4-5D6E-409C-BE32-E72D297353CC}">
                <c16:uniqueId val="{00000036-542B-4303-B8DD-B1D4ED5FB922}"/>
              </c:ext>
            </c:extLst>
          </c:dPt>
          <c:dLbls>
            <c:dLbl>
              <c:idx val="4"/>
              <c:layout>
                <c:manualLayout>
                  <c:x val="-1.3888888888888889E-3"/>
                  <c:y val="3.2581424595071788E-2"/>
                </c:manualLayout>
              </c:layout>
              <c:tx>
                <c:rich>
                  <a:bodyPr/>
                  <a:lstStyle/>
                  <a:p>
                    <a:r>
                      <a:rPr lang="en-US" dirty="0"/>
                      <a:t>($174)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2-542B-4303-B8DD-B1D4ED5FB92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Sep'!$H$3:$H$16</c:f>
              <c:numCache>
                <c:formatCode>General</c:formatCode>
                <c:ptCount val="14"/>
                <c:pt idx="4" formatCode="_(&quot;$&quot;* #,##0_);_(&quot;$&quot;* \(#,##0\);_(&quot;$&quot;* &quot;-&quot;_);_(@_)">
                  <c:v>174</c:v>
                </c:pt>
                <c:pt idx="5" formatCode="_(&quot;$&quot;* #,##0_);_(&quot;$&quot;* \(#,##0\);_(&quot;$&quot;* &quot;-&quot;_);_(@_)">
                  <c:v>174</c:v>
                </c:pt>
                <c:pt idx="6" formatCode="_(&quot;$&quot;* #,##0_);_(&quot;$&quot;* \(#,##0\);_(&quot;$&quot;* &quot;-&quot;_);_(@_)">
                  <c:v>174</c:v>
                </c:pt>
                <c:pt idx="7" formatCode="_(&quot;$&quot;* #,##0_);_(&quot;$&quot;* \(#,##0\);_(&quot;$&quot;* &quot;-&quot;_);_(@_)">
                  <c:v>0</c:v>
                </c:pt>
              </c:numCache>
            </c:numRef>
          </c:val>
          <c:extLst>
            <c:ext xmlns:c16="http://schemas.microsoft.com/office/drawing/2014/chart" uri="{C3380CC4-5D6E-409C-BE32-E72D297353CC}">
              <c16:uniqueId val="{00000037-542B-4303-B8DD-B1D4ED5FB922}"/>
            </c:ext>
          </c:extLst>
        </c:ser>
        <c:ser>
          <c:idx val="6"/>
          <c:order val="6"/>
          <c:invertIfNegative val="0"/>
          <c:dPt>
            <c:idx val="5"/>
            <c:invertIfNegative val="0"/>
            <c:bubble3D val="0"/>
            <c:spPr>
              <a:solidFill>
                <a:srgbClr val="BBBBBB"/>
              </a:solidFill>
            </c:spPr>
            <c:extLst>
              <c:ext xmlns:c16="http://schemas.microsoft.com/office/drawing/2014/chart" uri="{C3380CC4-5D6E-409C-BE32-E72D297353CC}">
                <c16:uniqueId val="{00000039-542B-4303-B8DD-B1D4ED5FB922}"/>
              </c:ext>
            </c:extLst>
          </c:dPt>
          <c:dPt>
            <c:idx val="6"/>
            <c:invertIfNegative val="0"/>
            <c:bubble3D val="0"/>
            <c:spPr>
              <a:noFill/>
            </c:spPr>
            <c:extLst>
              <c:ext xmlns:c16="http://schemas.microsoft.com/office/drawing/2014/chart" uri="{C3380CC4-5D6E-409C-BE32-E72D297353CC}">
                <c16:uniqueId val="{0000003B-542B-4303-B8DD-B1D4ED5FB922}"/>
              </c:ext>
            </c:extLst>
          </c:dPt>
          <c:dLbls>
            <c:dLbl>
              <c:idx val="5"/>
              <c:layout>
                <c:manualLayout>
                  <c:x val="-9.4843150128711795E-4"/>
                  <c:y val="3.233131726173296E-2"/>
                </c:manualLayout>
              </c:layout>
              <c:tx>
                <c:rich>
                  <a:bodyPr/>
                  <a:lstStyle/>
                  <a:p>
                    <a:r>
                      <a:rPr lang="en-US" dirty="0"/>
                      <a:t>($595)</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9-542B-4303-B8DD-B1D4ED5FB922}"/>
                </c:ext>
              </c:extLst>
            </c:dLbl>
            <c:dLbl>
              <c:idx val="6"/>
              <c:delete val="1"/>
              <c:extLst>
                <c:ext xmlns:c15="http://schemas.microsoft.com/office/drawing/2012/chart" uri="{CE6537A1-D6FC-4f65-9D91-7224C49458BB}"/>
                <c:ext xmlns:c16="http://schemas.microsoft.com/office/drawing/2014/chart" uri="{C3380CC4-5D6E-409C-BE32-E72D297353CC}">
                  <c16:uniqueId val="{0000003B-542B-4303-B8DD-B1D4ED5FB922}"/>
                </c:ext>
              </c:extLst>
            </c:dLbl>
            <c:dLbl>
              <c:idx val="7"/>
              <c:delete val="1"/>
              <c:extLst>
                <c:ext xmlns:c15="http://schemas.microsoft.com/office/drawing/2012/chart" uri="{CE6537A1-D6FC-4f65-9D91-7224C49458BB}"/>
                <c:ext xmlns:c16="http://schemas.microsoft.com/office/drawing/2014/chart" uri="{C3380CC4-5D6E-409C-BE32-E72D297353CC}">
                  <c16:uniqueId val="{0000003C-542B-4303-B8DD-B1D4ED5FB922}"/>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Sep'!$I$3:$I$16</c:f>
              <c:numCache>
                <c:formatCode>General</c:formatCode>
                <c:ptCount val="14"/>
                <c:pt idx="5" formatCode="_(&quot;$&quot;* #,##0_);_(&quot;$&quot;* \(#,##0\);_(&quot;$&quot;* &quot;-&quot;_);_(@_)">
                  <c:v>595</c:v>
                </c:pt>
                <c:pt idx="6" formatCode="_(&quot;$&quot;* #,##0_);_(&quot;$&quot;* \(#,##0\);_(&quot;$&quot;* &quot;-&quot;_);_(@_)">
                  <c:v>0</c:v>
                </c:pt>
                <c:pt idx="7" formatCode="_(&quot;$&quot;* #,##0_);_(&quot;$&quot;* \(#,##0\);_(&quot;$&quot;* &quot;-&quot;_);_(@_)">
                  <c:v>0</c:v>
                </c:pt>
              </c:numCache>
            </c:numRef>
          </c:val>
          <c:extLst>
            <c:ext xmlns:c16="http://schemas.microsoft.com/office/drawing/2014/chart" uri="{C3380CC4-5D6E-409C-BE32-E72D297353CC}">
              <c16:uniqueId val="{0000003D-542B-4303-B8DD-B1D4ED5FB922}"/>
            </c:ext>
          </c:extLst>
        </c:ser>
        <c:ser>
          <c:idx val="7"/>
          <c:order val="7"/>
          <c:spPr>
            <a:solidFill>
              <a:srgbClr val="ADC7E1"/>
            </a:solidFill>
          </c:spPr>
          <c:invertIfNegative val="0"/>
          <c:dLbls>
            <c:dLbl>
              <c:idx val="6"/>
              <c:layout>
                <c:manualLayout>
                  <c:x val="1.8804680664916886E-3"/>
                  <c:y val="-3.6229410448765542E-2"/>
                </c:manualLayout>
              </c:layout>
              <c:numFmt formatCode="_(&quot;$&quot;* #,##0_);_(&quot;$&quot;* \(#,##0\);_(&quot;$&quot;* &quot;-&quot;_);_(@_)" sourceLinked="0"/>
              <c:spPr/>
              <c:txPr>
                <a:bodyPr/>
                <a:lstStyle/>
                <a:p>
                  <a:pPr>
                    <a:defRPr/>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3E-542B-4303-B8DD-B1D4ED5FB922}"/>
                </c:ext>
              </c:extLst>
            </c:dLbl>
            <c:dLbl>
              <c:idx val="7"/>
              <c:delete val="1"/>
              <c:extLst>
                <c:ext xmlns:c15="http://schemas.microsoft.com/office/drawing/2012/chart" uri="{CE6537A1-D6FC-4f65-9D91-7224C49458BB}"/>
                <c:ext xmlns:c16="http://schemas.microsoft.com/office/drawing/2014/chart" uri="{C3380CC4-5D6E-409C-BE32-E72D297353CC}">
                  <c16:uniqueId val="{0000003F-542B-4303-B8DD-B1D4ED5FB922}"/>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Sep'!$J$3:$J$16</c:f>
              <c:numCache>
                <c:formatCode>General</c:formatCode>
                <c:ptCount val="14"/>
                <c:pt idx="6" formatCode="_(&quot;$&quot;* #,##0_);_(&quot;$&quot;* \(#,##0\);_(&quot;$&quot;* &quot;-&quot;_);_(@_)">
                  <c:v>795</c:v>
                </c:pt>
                <c:pt idx="7" formatCode="_(&quot;$&quot;* #,##0_);_(&quot;$&quot;* \(#,##0\);_(&quot;$&quot;* &quot;-&quot;_);_(@_)">
                  <c:v>0</c:v>
                </c:pt>
              </c:numCache>
            </c:numRef>
          </c:val>
          <c:extLst>
            <c:ext xmlns:c16="http://schemas.microsoft.com/office/drawing/2014/chart" uri="{C3380CC4-5D6E-409C-BE32-E72D297353CC}">
              <c16:uniqueId val="{00000040-542B-4303-B8DD-B1D4ED5FB922}"/>
            </c:ext>
          </c:extLst>
        </c:ser>
        <c:ser>
          <c:idx val="8"/>
          <c:order val="8"/>
          <c:invertIfNegative val="0"/>
          <c:dPt>
            <c:idx val="7"/>
            <c:invertIfNegative val="0"/>
            <c:bubble3D val="0"/>
            <c:spPr>
              <a:solidFill>
                <a:srgbClr val="336699"/>
              </a:solidFill>
            </c:spPr>
            <c:extLst>
              <c:ext xmlns:c16="http://schemas.microsoft.com/office/drawing/2014/chart" uri="{C3380CC4-5D6E-409C-BE32-E72D297353CC}">
                <c16:uniqueId val="{00000042-542B-4303-B8DD-B1D4ED5FB922}"/>
              </c:ext>
            </c:extLst>
          </c:dPt>
          <c:dPt>
            <c:idx val="8"/>
            <c:invertIfNegative val="0"/>
            <c:bubble3D val="0"/>
            <c:spPr>
              <a:noFill/>
            </c:spPr>
            <c:extLst>
              <c:ext xmlns:c16="http://schemas.microsoft.com/office/drawing/2014/chart" uri="{C3380CC4-5D6E-409C-BE32-E72D297353CC}">
                <c16:uniqueId val="{00000044-542B-4303-B8DD-B1D4ED5FB922}"/>
              </c:ext>
            </c:extLst>
          </c:dPt>
          <c:dPt>
            <c:idx val="9"/>
            <c:invertIfNegative val="0"/>
            <c:bubble3D val="0"/>
            <c:spPr>
              <a:noFill/>
            </c:spPr>
            <c:extLst>
              <c:ext xmlns:c16="http://schemas.microsoft.com/office/drawing/2014/chart" uri="{C3380CC4-5D6E-409C-BE32-E72D297353CC}">
                <c16:uniqueId val="{00000046-542B-4303-B8DD-B1D4ED5FB922}"/>
              </c:ext>
            </c:extLst>
          </c:dPt>
          <c:dPt>
            <c:idx val="10"/>
            <c:invertIfNegative val="0"/>
            <c:bubble3D val="0"/>
            <c:spPr>
              <a:noFill/>
            </c:spPr>
            <c:extLst>
              <c:ext xmlns:c16="http://schemas.microsoft.com/office/drawing/2014/chart" uri="{C3380CC4-5D6E-409C-BE32-E72D297353CC}">
                <c16:uniqueId val="{00000048-542B-4303-B8DD-B1D4ED5FB922}"/>
              </c:ext>
            </c:extLst>
          </c:dPt>
          <c:dPt>
            <c:idx val="11"/>
            <c:invertIfNegative val="0"/>
            <c:bubble3D val="0"/>
            <c:spPr>
              <a:noFill/>
            </c:spPr>
            <c:extLst>
              <c:ext xmlns:c16="http://schemas.microsoft.com/office/drawing/2014/chart" uri="{C3380CC4-5D6E-409C-BE32-E72D297353CC}">
                <c16:uniqueId val="{0000004A-542B-4303-B8DD-B1D4ED5FB922}"/>
              </c:ext>
            </c:extLst>
          </c:dPt>
          <c:dPt>
            <c:idx val="12"/>
            <c:invertIfNegative val="0"/>
            <c:bubble3D val="0"/>
            <c:spPr>
              <a:noFill/>
            </c:spPr>
            <c:extLst>
              <c:ext xmlns:c16="http://schemas.microsoft.com/office/drawing/2014/chart" uri="{C3380CC4-5D6E-409C-BE32-E72D297353CC}">
                <c16:uniqueId val="{0000004C-542B-4303-B8DD-B1D4ED5FB922}"/>
              </c:ext>
            </c:extLst>
          </c:dPt>
          <c:dLbls>
            <c:dLbl>
              <c:idx val="7"/>
              <c:layout>
                <c:manualLayout>
                  <c:x val="-1.2007893744830362E-3"/>
                  <c:y val="-0.23693081198799457"/>
                </c:manualLayout>
              </c:layout>
              <c:numFmt formatCode="_(&quot;$&quot;* #,##0_);_(&quot;$&quot;* \(#,##0\);_(&quot;$&quot;* &quot;-&quot;_);_(@_)" sourceLinked="0"/>
              <c:spPr/>
              <c:txPr>
                <a:bodyPr/>
                <a:lstStyle/>
                <a:p>
                  <a:pPr>
                    <a:defRPr b="1"/>
                  </a:pPr>
                  <a:endParaRPr lang="en-US"/>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2-542B-4303-B8DD-B1D4ED5FB922}"/>
                </c:ext>
              </c:extLst>
            </c:dLbl>
            <c:dLbl>
              <c:idx val="8"/>
              <c:delete val="1"/>
              <c:extLst>
                <c:ext xmlns:c15="http://schemas.microsoft.com/office/drawing/2012/chart" uri="{CE6537A1-D6FC-4f65-9D91-7224C49458BB}"/>
                <c:ext xmlns:c16="http://schemas.microsoft.com/office/drawing/2014/chart" uri="{C3380CC4-5D6E-409C-BE32-E72D297353CC}">
                  <c16:uniqueId val="{00000044-542B-4303-B8DD-B1D4ED5FB922}"/>
                </c:ext>
              </c:extLst>
            </c:dLbl>
            <c:dLbl>
              <c:idx val="9"/>
              <c:delete val="1"/>
              <c:extLst>
                <c:ext xmlns:c15="http://schemas.microsoft.com/office/drawing/2012/chart" uri="{CE6537A1-D6FC-4f65-9D91-7224C49458BB}"/>
                <c:ext xmlns:c16="http://schemas.microsoft.com/office/drawing/2014/chart" uri="{C3380CC4-5D6E-409C-BE32-E72D297353CC}">
                  <c16:uniqueId val="{00000046-542B-4303-B8DD-B1D4ED5FB922}"/>
                </c:ext>
              </c:extLst>
            </c:dLbl>
            <c:dLbl>
              <c:idx val="10"/>
              <c:delete val="1"/>
              <c:extLst>
                <c:ext xmlns:c15="http://schemas.microsoft.com/office/drawing/2012/chart" uri="{CE6537A1-D6FC-4f65-9D91-7224C49458BB}"/>
                <c:ext xmlns:c16="http://schemas.microsoft.com/office/drawing/2014/chart" uri="{C3380CC4-5D6E-409C-BE32-E72D297353CC}">
                  <c16:uniqueId val="{00000048-542B-4303-B8DD-B1D4ED5FB922}"/>
                </c:ext>
              </c:extLst>
            </c:dLbl>
            <c:dLbl>
              <c:idx val="11"/>
              <c:delete val="1"/>
              <c:extLst>
                <c:ext xmlns:c15="http://schemas.microsoft.com/office/drawing/2012/chart" uri="{CE6537A1-D6FC-4f65-9D91-7224C49458BB}"/>
                <c:ext xmlns:c16="http://schemas.microsoft.com/office/drawing/2014/chart" uri="{C3380CC4-5D6E-409C-BE32-E72D297353CC}">
                  <c16:uniqueId val="{0000004A-542B-4303-B8DD-B1D4ED5FB922}"/>
                </c:ext>
              </c:extLst>
            </c:dLbl>
            <c:dLbl>
              <c:idx val="12"/>
              <c:delete val="1"/>
              <c:extLst>
                <c:ext xmlns:c15="http://schemas.microsoft.com/office/drawing/2012/chart" uri="{CE6537A1-D6FC-4f65-9D91-7224C49458BB}"/>
                <c:ext xmlns:c16="http://schemas.microsoft.com/office/drawing/2014/chart" uri="{C3380CC4-5D6E-409C-BE32-E72D297353CC}">
                  <c16:uniqueId val="{0000004C-542B-4303-B8DD-B1D4ED5FB922}"/>
                </c:ext>
              </c:extLst>
            </c:dLbl>
            <c:spPr>
              <a:noFill/>
              <a:ln>
                <a:noFill/>
              </a:ln>
              <a:effectLst/>
            </c:spPr>
            <c:txPr>
              <a:bodyPr/>
              <a:lstStyle/>
              <a:p>
                <a:pPr>
                  <a:defRPr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Sep'!$K$3:$K$16</c:f>
              <c:numCache>
                <c:formatCode>General</c:formatCode>
                <c:ptCount val="14"/>
                <c:pt idx="7" formatCode="_(&quot;$&quot;* #,##0_);_(&quot;$&quot;* \(#,##0\);_(&quot;$&quot;* &quot;-&quot;_);_(@_)">
                  <c:v>10550.059699999994</c:v>
                </c:pt>
                <c:pt idx="8" formatCode="_(&quot;$&quot;* #,##0_);_(&quot;$&quot;* \(#,##0\);_(&quot;$&quot;* &quot;-&quot;_);_(@_)">
                  <c:v>10550.059699999994</c:v>
                </c:pt>
                <c:pt idx="9" formatCode="_(&quot;$&quot;* #,##0_);_(&quot;$&quot;* \(#,##0\);_(&quot;$&quot;* &quot;-&quot;_);_(@_)">
                  <c:v>10550.059699999994</c:v>
                </c:pt>
                <c:pt idx="10" formatCode="_(&quot;$&quot;* #,##0_);_(&quot;$&quot;* \(#,##0\);_(&quot;$&quot;* &quot;-&quot;_);_(@_)">
                  <c:v>10550.059699999994</c:v>
                </c:pt>
                <c:pt idx="11" formatCode="_(&quot;$&quot;* #,##0_);_(&quot;$&quot;* \(#,##0\);_(&quot;$&quot;* &quot;-&quot;_);_(@_)">
                  <c:v>10550.059699999994</c:v>
                </c:pt>
                <c:pt idx="12" formatCode="_(&quot;$&quot;* #,##0_);_(&quot;$&quot;* \(#,##0\);_(&quot;$&quot;* &quot;-&quot;_);_(@_)">
                  <c:v>10550.059699999994</c:v>
                </c:pt>
              </c:numCache>
            </c:numRef>
          </c:val>
          <c:extLst>
            <c:ext xmlns:c16="http://schemas.microsoft.com/office/drawing/2014/chart" uri="{C3380CC4-5D6E-409C-BE32-E72D297353CC}">
              <c16:uniqueId val="{0000004D-542B-4303-B8DD-B1D4ED5FB922}"/>
            </c:ext>
          </c:extLst>
        </c:ser>
        <c:ser>
          <c:idx val="9"/>
          <c:order val="9"/>
          <c:invertIfNegative val="0"/>
          <c:dPt>
            <c:idx val="8"/>
            <c:invertIfNegative val="0"/>
            <c:bubble3D val="0"/>
            <c:spPr>
              <a:solidFill>
                <a:srgbClr val="ADC7E1"/>
              </a:solidFill>
            </c:spPr>
            <c:extLst>
              <c:ext xmlns:c16="http://schemas.microsoft.com/office/drawing/2014/chart" uri="{C3380CC4-5D6E-409C-BE32-E72D297353CC}">
                <c16:uniqueId val="{0000004F-542B-4303-B8DD-B1D4ED5FB922}"/>
              </c:ext>
            </c:extLst>
          </c:dPt>
          <c:dPt>
            <c:idx val="9"/>
            <c:invertIfNegative val="0"/>
            <c:bubble3D val="0"/>
            <c:spPr>
              <a:noFill/>
            </c:spPr>
            <c:extLst>
              <c:ext xmlns:c16="http://schemas.microsoft.com/office/drawing/2014/chart" uri="{C3380CC4-5D6E-409C-BE32-E72D297353CC}">
                <c16:uniqueId val="{00000051-542B-4303-B8DD-B1D4ED5FB922}"/>
              </c:ext>
            </c:extLst>
          </c:dPt>
          <c:dPt>
            <c:idx val="10"/>
            <c:invertIfNegative val="0"/>
            <c:bubble3D val="0"/>
            <c:spPr>
              <a:noFill/>
            </c:spPr>
            <c:extLst>
              <c:ext xmlns:c16="http://schemas.microsoft.com/office/drawing/2014/chart" uri="{C3380CC4-5D6E-409C-BE32-E72D297353CC}">
                <c16:uniqueId val="{00000053-542B-4303-B8DD-B1D4ED5FB922}"/>
              </c:ext>
            </c:extLst>
          </c:dPt>
          <c:dPt>
            <c:idx val="11"/>
            <c:invertIfNegative val="0"/>
            <c:bubble3D val="0"/>
            <c:spPr>
              <a:noFill/>
            </c:spPr>
            <c:extLst>
              <c:ext xmlns:c16="http://schemas.microsoft.com/office/drawing/2014/chart" uri="{C3380CC4-5D6E-409C-BE32-E72D297353CC}">
                <c16:uniqueId val="{00000055-542B-4303-B8DD-B1D4ED5FB922}"/>
              </c:ext>
            </c:extLst>
          </c:dPt>
          <c:dPt>
            <c:idx val="12"/>
            <c:invertIfNegative val="0"/>
            <c:bubble3D val="0"/>
            <c:spPr>
              <a:noFill/>
            </c:spPr>
            <c:extLst>
              <c:ext xmlns:c16="http://schemas.microsoft.com/office/drawing/2014/chart" uri="{C3380CC4-5D6E-409C-BE32-E72D297353CC}">
                <c16:uniqueId val="{00000057-542B-4303-B8DD-B1D4ED5FB922}"/>
              </c:ext>
            </c:extLst>
          </c:dPt>
          <c:dLbls>
            <c:dLbl>
              <c:idx val="8"/>
              <c:layout>
                <c:manualLayout>
                  <c:x val="-2.5768642948942955E-3"/>
                  <c:y val="-8.983316214730167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4F-542B-4303-B8DD-B1D4ED5FB92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Sep'!$L$3:$L$16</c:f>
              <c:numCache>
                <c:formatCode>General</c:formatCode>
                <c:ptCount val="14"/>
                <c:pt idx="8" formatCode="_(&quot;$&quot;* #,##0_);_(&quot;$&quot;* \(#,##0\);_(&quot;$&quot;* &quot;-&quot;_);_(@_)">
                  <c:v>3231</c:v>
                </c:pt>
                <c:pt idx="9" formatCode="_(&quot;$&quot;* #,##0_);_(&quot;$&quot;* \(#,##0\);_(&quot;$&quot;* &quot;-&quot;_);_(@_)">
                  <c:v>3231</c:v>
                </c:pt>
                <c:pt idx="10" formatCode="_(&quot;$&quot;* #,##0_);_(&quot;$&quot;* \(#,##0\);_(&quot;$&quot;* &quot;-&quot;_);_(@_)">
                  <c:v>3231</c:v>
                </c:pt>
                <c:pt idx="11" formatCode="_(&quot;$&quot;* #,##0_);_(&quot;$&quot;* \(#,##0\);_(&quot;$&quot;* &quot;-&quot;_);_(@_)">
                  <c:v>3231</c:v>
                </c:pt>
                <c:pt idx="12" formatCode="_(&quot;$&quot;* #,##0_);_(&quot;$&quot;* \(#,##0\);_(&quot;$&quot;* &quot;-&quot;_);_(@_)">
                  <c:v>3231</c:v>
                </c:pt>
              </c:numCache>
            </c:numRef>
          </c:val>
          <c:extLst>
            <c:ext xmlns:c16="http://schemas.microsoft.com/office/drawing/2014/chart" uri="{C3380CC4-5D6E-409C-BE32-E72D297353CC}">
              <c16:uniqueId val="{00000058-542B-4303-B8DD-B1D4ED5FB922}"/>
            </c:ext>
          </c:extLst>
        </c:ser>
        <c:ser>
          <c:idx val="10"/>
          <c:order val="10"/>
          <c:invertIfNegative val="0"/>
          <c:dPt>
            <c:idx val="9"/>
            <c:invertIfNegative val="0"/>
            <c:bubble3D val="0"/>
            <c:spPr>
              <a:solidFill>
                <a:srgbClr val="ADC7E1"/>
              </a:solidFill>
            </c:spPr>
            <c:extLst>
              <c:ext xmlns:c16="http://schemas.microsoft.com/office/drawing/2014/chart" uri="{C3380CC4-5D6E-409C-BE32-E72D297353CC}">
                <c16:uniqueId val="{0000005A-542B-4303-B8DD-B1D4ED5FB922}"/>
              </c:ext>
            </c:extLst>
          </c:dPt>
          <c:dPt>
            <c:idx val="10"/>
            <c:invertIfNegative val="0"/>
            <c:bubble3D val="0"/>
            <c:spPr>
              <a:noFill/>
            </c:spPr>
            <c:extLst>
              <c:ext xmlns:c16="http://schemas.microsoft.com/office/drawing/2014/chart" uri="{C3380CC4-5D6E-409C-BE32-E72D297353CC}">
                <c16:uniqueId val="{0000005C-542B-4303-B8DD-B1D4ED5FB922}"/>
              </c:ext>
            </c:extLst>
          </c:dPt>
          <c:dPt>
            <c:idx val="11"/>
            <c:invertIfNegative val="0"/>
            <c:bubble3D val="0"/>
            <c:spPr>
              <a:noFill/>
            </c:spPr>
            <c:extLst>
              <c:ext xmlns:c16="http://schemas.microsoft.com/office/drawing/2014/chart" uri="{C3380CC4-5D6E-409C-BE32-E72D297353CC}">
                <c16:uniqueId val="{0000005E-542B-4303-B8DD-B1D4ED5FB922}"/>
              </c:ext>
            </c:extLst>
          </c:dPt>
          <c:dPt>
            <c:idx val="12"/>
            <c:invertIfNegative val="0"/>
            <c:bubble3D val="0"/>
            <c:spPr>
              <a:noFill/>
            </c:spPr>
            <c:extLst>
              <c:ext xmlns:c16="http://schemas.microsoft.com/office/drawing/2014/chart" uri="{C3380CC4-5D6E-409C-BE32-E72D297353CC}">
                <c16:uniqueId val="{00000060-542B-4303-B8DD-B1D4ED5FB922}"/>
              </c:ext>
            </c:extLst>
          </c:dPt>
          <c:dLbls>
            <c:dLbl>
              <c:idx val="9"/>
              <c:layout>
                <c:manualLayout>
                  <c:x val="1.408409827546459E-4"/>
                  <c:y val="-4.9049769718507816E-2"/>
                </c:manualLayout>
              </c:layout>
              <c:tx>
                <c:rich>
                  <a:bodyPr/>
                  <a:lstStyle/>
                  <a:p>
                    <a:r>
                      <a:rPr lang="en-US" dirty="0"/>
                      <a:t>$1,347 </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5A-542B-4303-B8DD-B1D4ED5FB92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Sep'!$M$3:$M$16</c:f>
              <c:numCache>
                <c:formatCode>General</c:formatCode>
                <c:ptCount val="14"/>
                <c:pt idx="9" formatCode="_(&quot;$&quot;* #,##0_);_(&quot;$&quot;* \(#,##0\);_(&quot;$&quot;* &quot;-&quot;_);_(@_)">
                  <c:v>1347</c:v>
                </c:pt>
                <c:pt idx="10" formatCode="_(&quot;$&quot;* #,##0_);_(&quot;$&quot;* \(#,##0\);_(&quot;$&quot;* &quot;-&quot;_);_(@_)">
                  <c:v>1347</c:v>
                </c:pt>
                <c:pt idx="11" formatCode="_(&quot;$&quot;* #,##0_);_(&quot;$&quot;* \(#,##0\);_(&quot;$&quot;* &quot;-&quot;_);_(@_)">
                  <c:v>1347</c:v>
                </c:pt>
                <c:pt idx="12" formatCode="_(&quot;$&quot;* #,##0_);_(&quot;$&quot;* \(#,##0\);_(&quot;$&quot;* &quot;-&quot;_);_(@_)">
                  <c:v>1347</c:v>
                </c:pt>
              </c:numCache>
            </c:numRef>
          </c:val>
          <c:extLst>
            <c:ext xmlns:c16="http://schemas.microsoft.com/office/drawing/2014/chart" uri="{C3380CC4-5D6E-409C-BE32-E72D297353CC}">
              <c16:uniqueId val="{00000061-542B-4303-B8DD-B1D4ED5FB922}"/>
            </c:ext>
          </c:extLst>
        </c:ser>
        <c:ser>
          <c:idx val="11"/>
          <c:order val="11"/>
          <c:invertIfNegative val="0"/>
          <c:dPt>
            <c:idx val="10"/>
            <c:invertIfNegative val="0"/>
            <c:bubble3D val="0"/>
            <c:spPr>
              <a:solidFill>
                <a:srgbClr val="ADC7E1"/>
              </a:solidFill>
            </c:spPr>
            <c:extLst>
              <c:ext xmlns:c16="http://schemas.microsoft.com/office/drawing/2014/chart" uri="{C3380CC4-5D6E-409C-BE32-E72D297353CC}">
                <c16:uniqueId val="{00000063-542B-4303-B8DD-B1D4ED5FB922}"/>
              </c:ext>
            </c:extLst>
          </c:dPt>
          <c:dPt>
            <c:idx val="11"/>
            <c:invertIfNegative val="0"/>
            <c:bubble3D val="0"/>
            <c:spPr>
              <a:noFill/>
            </c:spPr>
            <c:extLst>
              <c:ext xmlns:c16="http://schemas.microsoft.com/office/drawing/2014/chart" uri="{C3380CC4-5D6E-409C-BE32-E72D297353CC}">
                <c16:uniqueId val="{00000065-542B-4303-B8DD-B1D4ED5FB922}"/>
              </c:ext>
            </c:extLst>
          </c:dPt>
          <c:dPt>
            <c:idx val="12"/>
            <c:invertIfNegative val="0"/>
            <c:bubble3D val="0"/>
            <c:spPr>
              <a:noFill/>
            </c:spPr>
            <c:extLst>
              <c:ext xmlns:c16="http://schemas.microsoft.com/office/drawing/2014/chart" uri="{C3380CC4-5D6E-409C-BE32-E72D297353CC}">
                <c16:uniqueId val="{00000067-542B-4303-B8DD-B1D4ED5FB922}"/>
              </c:ext>
            </c:extLst>
          </c:dPt>
          <c:dLbls>
            <c:dLbl>
              <c:idx val="10"/>
              <c:layout>
                <c:manualLayout>
                  <c:x val="-1.3224376879956061E-3"/>
                  <c:y val="-4.9049769718507816E-2"/>
                </c:manualLayout>
              </c:layout>
              <c:tx>
                <c:rich>
                  <a:bodyPr/>
                  <a:lstStyle/>
                  <a:p>
                    <a:r>
                      <a:rPr lang="en-US" dirty="0"/>
                      <a:t>$1,430</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63-542B-4303-B8DD-B1D4ED5FB92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Sep'!$N$3:$N$16</c:f>
              <c:numCache>
                <c:formatCode>General</c:formatCode>
                <c:ptCount val="14"/>
                <c:pt idx="10" formatCode="_(&quot;$&quot;* #,##0_);_(&quot;$&quot;* \(#,##0\);_(&quot;$&quot;* &quot;-&quot;_);_(@_)">
                  <c:v>1430</c:v>
                </c:pt>
                <c:pt idx="11" formatCode="_(&quot;$&quot;* #,##0_);_(&quot;$&quot;* \(#,##0\);_(&quot;$&quot;* &quot;-&quot;_);_(@_)">
                  <c:v>1116</c:v>
                </c:pt>
                <c:pt idx="12" formatCode="_(&quot;$&quot;* #,##0_);_(&quot;$&quot;* \(#,##0\);_(&quot;$&quot;* &quot;-&quot;_);_(@_)">
                  <c:v>1116</c:v>
                </c:pt>
              </c:numCache>
            </c:numRef>
          </c:val>
          <c:extLst>
            <c:ext xmlns:c16="http://schemas.microsoft.com/office/drawing/2014/chart" uri="{C3380CC4-5D6E-409C-BE32-E72D297353CC}">
              <c16:uniqueId val="{00000068-542B-4303-B8DD-B1D4ED5FB922}"/>
            </c:ext>
          </c:extLst>
        </c:ser>
        <c:ser>
          <c:idx val="12"/>
          <c:order val="12"/>
          <c:spPr>
            <a:solidFill>
              <a:srgbClr val="BBBBBB"/>
            </a:solidFill>
          </c:spPr>
          <c:invertIfNegative val="0"/>
          <c:dLbls>
            <c:dLbl>
              <c:idx val="11"/>
              <c:layout>
                <c:manualLayout>
                  <c:x val="0"/>
                  <c:y val="2.641142946440057E-2"/>
                </c:manualLayout>
              </c:layout>
              <c:tx>
                <c:rich>
                  <a:bodyPr/>
                  <a:lstStyle/>
                  <a:p>
                    <a:r>
                      <a:rPr lang="en-US" dirty="0"/>
                      <a:t> ($314)</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69-542B-4303-B8DD-B1D4ED5FB922}"/>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Sep'!$O$3:$O$16</c:f>
              <c:numCache>
                <c:formatCode>General</c:formatCode>
                <c:ptCount val="14"/>
                <c:pt idx="11" formatCode="_(&quot;$&quot;* #,##0_);_(&quot;$&quot;* \(#,##0\);_(&quot;$&quot;* &quot;-&quot;_);_(@_)">
                  <c:v>314</c:v>
                </c:pt>
              </c:numCache>
            </c:numRef>
          </c:val>
          <c:extLst>
            <c:ext xmlns:c16="http://schemas.microsoft.com/office/drawing/2014/chart" uri="{C3380CC4-5D6E-409C-BE32-E72D297353CC}">
              <c16:uniqueId val="{0000006A-542B-4303-B8DD-B1D4ED5FB922}"/>
            </c:ext>
          </c:extLst>
        </c:ser>
        <c:ser>
          <c:idx val="13"/>
          <c:order val="13"/>
          <c:spPr>
            <a:solidFill>
              <a:srgbClr val="ADC7E1"/>
            </a:solidFill>
          </c:spPr>
          <c:invertIfNegative val="0"/>
          <c:dLbls>
            <c:dLbl>
              <c:idx val="12"/>
              <c:layout>
                <c:manualLayout>
                  <c:x val="-1.2077294685990338E-3"/>
                  <c:y val="-2.64114294644005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6B-542B-4303-B8DD-B1D4ED5FB922}"/>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Sep'!$P$3:$P$16</c:f>
              <c:numCache>
                <c:formatCode>General</c:formatCode>
                <c:ptCount val="14"/>
                <c:pt idx="12" formatCode="_(&quot;$&quot;* #,##0_);_(&quot;$&quot;* \(#,##0\);_(&quot;$&quot;* &quot;-&quot;_);_(@_)">
                  <c:v>356</c:v>
                </c:pt>
              </c:numCache>
            </c:numRef>
          </c:val>
          <c:extLst>
            <c:ext xmlns:c16="http://schemas.microsoft.com/office/drawing/2014/chart" uri="{C3380CC4-5D6E-409C-BE32-E72D297353CC}">
              <c16:uniqueId val="{0000006C-542B-4303-B8DD-B1D4ED5FB922}"/>
            </c:ext>
          </c:extLst>
        </c:ser>
        <c:ser>
          <c:idx val="14"/>
          <c:order val="14"/>
          <c:spPr>
            <a:solidFill>
              <a:srgbClr val="07325F"/>
            </a:solidFill>
          </c:spPr>
          <c:invertIfNegative val="0"/>
          <c:dLbls>
            <c:dLbl>
              <c:idx val="13"/>
              <c:layout>
                <c:manualLayout>
                  <c:x val="-3.0091999705252172E-3"/>
                  <c:y val="-0.34755470517478859"/>
                </c:manualLayout>
              </c:layout>
              <c:tx>
                <c:rich>
                  <a:bodyPr/>
                  <a:lstStyle/>
                  <a:p>
                    <a:r>
                      <a:rPr lang="en-US" b="1" dirty="0"/>
                      <a:t>$16,600 </a:t>
                    </a:r>
                    <a:endParaRPr lang="en-US" dirty="0"/>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6D-542B-4303-B8DD-B1D4ED5FB922}"/>
                </c:ext>
              </c:extLst>
            </c:dLbl>
            <c:spPr>
              <a:noFill/>
              <a:ln>
                <a:noFill/>
              </a:ln>
              <a:effectLst/>
            </c:spPr>
            <c:txPr>
              <a:bodyPr/>
              <a:lstStyle/>
              <a:p>
                <a:pPr>
                  <a:defRPr b="1"/>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'RR EBITDA Bridge LTM to RR Sep'!$B$3:$B$16</c:f>
              <c:strCache>
                <c:ptCount val="14"/>
                <c:pt idx="0">
                  <c:v>Jun-14 LTM EBITDA</c:v>
                </c:pt>
                <c:pt idx="1">
                  <c:v>New Customer Wins</c:v>
                </c:pt>
                <c:pt idx="2">
                  <c:v>Expansion of Existing Customer Relationships</c:v>
                </c:pt>
                <c:pt idx="3">
                  <c:v>Network Enhancements to Existing Customers</c:v>
                </c:pt>
                <c:pt idx="4">
                  <c:v>Other</c:v>
                </c:pt>
                <c:pt idx="5">
                  <c:v>Additional Operating Expenses of Managed Services</c:v>
                </c:pt>
                <c:pt idx="6">
                  <c:v>Plant Improvements and Customer Wins</c:v>
                </c:pt>
                <c:pt idx="7">
                  <c:v>Jun-14 RR EBITDA</c:v>
                </c:pt>
                <c:pt idx="8">
                  <c:v>New Customer Wins</c:v>
                </c:pt>
                <c:pt idx="9">
                  <c:v>Expansion of Existing Customer Relationships</c:v>
                </c:pt>
                <c:pt idx="10">
                  <c:v>Network Enhancements to Existing Customers</c:v>
                </c:pt>
                <c:pt idx="11">
                  <c:v>Additional Operating Expenses of Managed Services</c:v>
                </c:pt>
                <c:pt idx="12">
                  <c:v>Plant Improvements and Customer Wins</c:v>
                </c:pt>
                <c:pt idx="13">
                  <c:v>Sep-14 RR EBITDA</c:v>
                </c:pt>
              </c:strCache>
            </c:strRef>
          </c:cat>
          <c:val>
            <c:numRef>
              <c:f>'RR EBITDA Bridge LTM to RR Sep'!$Q$3:$Q$16</c:f>
              <c:numCache>
                <c:formatCode>General</c:formatCode>
                <c:ptCount val="14"/>
                <c:pt idx="13" formatCode="_(&quot;$&quot;* #,##0_);_(&quot;$&quot;* \(#,##0\);_(&quot;$&quot;* &quot;-&quot;_);_(@_)">
                  <c:v>16599.5347</c:v>
                </c:pt>
              </c:numCache>
            </c:numRef>
          </c:val>
          <c:extLst>
            <c:ext xmlns:c16="http://schemas.microsoft.com/office/drawing/2014/chart" uri="{C3380CC4-5D6E-409C-BE32-E72D297353CC}">
              <c16:uniqueId val="{0000006E-542B-4303-B8DD-B1D4ED5FB922}"/>
            </c:ext>
          </c:extLst>
        </c:ser>
        <c:dLbls>
          <c:showLegendKey val="0"/>
          <c:showVal val="0"/>
          <c:showCatName val="0"/>
          <c:showSerName val="0"/>
          <c:showPercent val="0"/>
          <c:showBubbleSize val="0"/>
        </c:dLbls>
        <c:gapWidth val="50"/>
        <c:overlap val="100"/>
        <c:axId val="36731136"/>
        <c:axId val="36737024"/>
      </c:barChart>
      <c:catAx>
        <c:axId val="36731136"/>
        <c:scaling>
          <c:orientation val="minMax"/>
        </c:scaling>
        <c:delete val="0"/>
        <c:axPos val="b"/>
        <c:numFmt formatCode="General" sourceLinked="0"/>
        <c:majorTickMark val="out"/>
        <c:minorTickMark val="none"/>
        <c:tickLblPos val="nextTo"/>
        <c:txPr>
          <a:bodyPr/>
          <a:lstStyle/>
          <a:p>
            <a:pPr>
              <a:defRPr sz="600"/>
            </a:pPr>
            <a:endParaRPr lang="en-US"/>
          </a:p>
        </c:txPr>
        <c:crossAx val="36737024"/>
        <c:crosses val="autoZero"/>
        <c:auto val="1"/>
        <c:lblAlgn val="ctr"/>
        <c:lblOffset val="100"/>
        <c:noMultiLvlLbl val="0"/>
      </c:catAx>
      <c:valAx>
        <c:axId val="36737024"/>
        <c:scaling>
          <c:orientation val="minMax"/>
        </c:scaling>
        <c:delete val="0"/>
        <c:axPos val="l"/>
        <c:numFmt formatCode="&quot;$&quot;#,##0" sourceLinked="0"/>
        <c:majorTickMark val="out"/>
        <c:minorTickMark val="none"/>
        <c:tickLblPos val="nextTo"/>
        <c:crossAx val="36731136"/>
        <c:crosses val="autoZero"/>
        <c:crossBetween val="between"/>
      </c:valAx>
      <c:spPr>
        <a:noFill/>
      </c:spPr>
    </c:plotArea>
    <c:plotVisOnly val="1"/>
    <c:dispBlanksAs val="gap"/>
    <c:showDLblsOverMax val="0"/>
  </c:chart>
  <c:spPr>
    <a:noFill/>
    <a:ln>
      <a:noFill/>
    </a:ln>
  </c:spPr>
  <c:txPr>
    <a:bodyPr/>
    <a:lstStyle/>
    <a:p>
      <a:pPr>
        <a:defRPr sz="700">
          <a:latin typeface="+mn-lt"/>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2019255345906827"/>
          <c:y val="0.13287383370003883"/>
          <c:w val="0.33698306437898479"/>
          <c:h val="0.62297749173441896"/>
        </c:manualLayout>
      </c:layout>
      <c:pieChart>
        <c:varyColors val="1"/>
        <c:ser>
          <c:idx val="0"/>
          <c:order val="0"/>
          <c:tx>
            <c:strRef>
              <c:f>Sheet1!$B$1</c:f>
              <c:strCache>
                <c:ptCount val="1"/>
                <c:pt idx="0">
                  <c:v>Column1</c:v>
                </c:pt>
              </c:strCache>
            </c:strRef>
          </c:tx>
          <c:spPr>
            <a:ln w="25400">
              <a:noFill/>
            </a:ln>
          </c:spPr>
          <c:dPt>
            <c:idx val="0"/>
            <c:bubble3D val="0"/>
            <c:spPr>
              <a:ln w="9525">
                <a:solidFill>
                  <a:srgbClr val="FFFFFF"/>
                </a:solidFill>
              </a:ln>
            </c:spPr>
            <c:extLst>
              <c:ext xmlns:c16="http://schemas.microsoft.com/office/drawing/2014/chart" uri="{C3380CC4-5D6E-409C-BE32-E72D297353CC}">
                <c16:uniqueId val="{00000001-90B3-4A11-9987-7526DCEDE4A7}"/>
              </c:ext>
            </c:extLst>
          </c:dPt>
          <c:dPt>
            <c:idx val="1"/>
            <c:bubble3D val="0"/>
            <c:spPr>
              <a:ln w="9525">
                <a:solidFill>
                  <a:srgbClr val="FFFFFF"/>
                </a:solidFill>
              </a:ln>
            </c:spPr>
            <c:extLst>
              <c:ext xmlns:c16="http://schemas.microsoft.com/office/drawing/2014/chart" uri="{C3380CC4-5D6E-409C-BE32-E72D297353CC}">
                <c16:uniqueId val="{00000003-90B3-4A11-9987-7526DCEDE4A7}"/>
              </c:ext>
            </c:extLst>
          </c:dPt>
          <c:dPt>
            <c:idx val="2"/>
            <c:bubble3D val="0"/>
            <c:spPr>
              <a:ln w="9525">
                <a:solidFill>
                  <a:srgbClr val="FFFFFF"/>
                </a:solidFill>
              </a:ln>
            </c:spPr>
            <c:extLst>
              <c:ext xmlns:c16="http://schemas.microsoft.com/office/drawing/2014/chart" uri="{C3380CC4-5D6E-409C-BE32-E72D297353CC}">
                <c16:uniqueId val="{00000005-90B3-4A11-9987-7526DCEDE4A7}"/>
              </c:ext>
            </c:extLst>
          </c:dPt>
          <c:dPt>
            <c:idx val="3"/>
            <c:bubble3D val="0"/>
            <c:spPr>
              <a:ln w="9525">
                <a:solidFill>
                  <a:srgbClr val="FFFFFF"/>
                </a:solidFill>
              </a:ln>
            </c:spPr>
            <c:extLst>
              <c:ext xmlns:c16="http://schemas.microsoft.com/office/drawing/2014/chart" uri="{C3380CC4-5D6E-409C-BE32-E72D297353CC}">
                <c16:uniqueId val="{00000007-90B3-4A11-9987-7526DCEDE4A7}"/>
              </c:ext>
            </c:extLst>
          </c:dPt>
          <c:dLbls>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Sheet1!$A$2:$A$5</c:f>
              <c:strCache>
                <c:ptCount val="4"/>
                <c:pt idx="0">
                  <c:v>Cross-Border Strategic</c:v>
                </c:pt>
                <c:pt idx="1">
                  <c:v>Domestic Strategic</c:v>
                </c:pt>
                <c:pt idx="2">
                  <c:v>Cross-Border Financial</c:v>
                </c:pt>
                <c:pt idx="3">
                  <c:v>Domestic Financial</c:v>
                </c:pt>
              </c:strCache>
            </c:strRef>
          </c:cat>
          <c:val>
            <c:numRef>
              <c:f>Sheet1!$B$2:$B$5</c:f>
              <c:numCache>
                <c:formatCode>0%</c:formatCode>
                <c:ptCount val="4"/>
                <c:pt idx="0">
                  <c:v>0.28999999999999998</c:v>
                </c:pt>
                <c:pt idx="1">
                  <c:v>0.3</c:v>
                </c:pt>
                <c:pt idx="2">
                  <c:v>7.46E-2</c:v>
                </c:pt>
                <c:pt idx="3">
                  <c:v>0.34300000000000003</c:v>
                </c:pt>
              </c:numCache>
            </c:numRef>
          </c:val>
          <c:extLst>
            <c:ext xmlns:c16="http://schemas.microsoft.com/office/drawing/2014/chart" uri="{C3380CC4-5D6E-409C-BE32-E72D297353CC}">
              <c16:uniqueId val="{00000008-90B3-4A11-9987-7526DCEDE4A7}"/>
            </c:ext>
          </c:extLst>
        </c:ser>
        <c:dLbls>
          <c:showLegendKey val="0"/>
          <c:showVal val="0"/>
          <c:showCatName val="0"/>
          <c:showSerName val="0"/>
          <c:showPercent val="0"/>
          <c:showBubbleSize val="0"/>
          <c:showLeaderLines val="1"/>
        </c:dLbls>
        <c:firstSliceAng val="0"/>
      </c:pieChart>
      <c:spPr>
        <a:noFill/>
        <a:ln w="25400">
          <a:noFill/>
        </a:ln>
      </c:spPr>
    </c:plotArea>
    <c:legend>
      <c:legendPos val="b"/>
      <c:layout>
        <c:manualLayout>
          <c:xMode val="edge"/>
          <c:yMode val="edge"/>
          <c:x val="0.68191968945421289"/>
          <c:y val="0.17621754117338126"/>
          <c:w val="0.30340687954232787"/>
          <c:h val="0.46910990575472694"/>
        </c:manualLayout>
      </c:layout>
      <c:overlay val="0"/>
    </c:legend>
    <c:plotVisOnly val="1"/>
    <c:dispBlanksAs val="gap"/>
    <c:showDLblsOverMax val="0"/>
  </c:chart>
  <c:spPr>
    <a:noFill/>
    <a:ln w="9525">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215064984346815E-2"/>
          <c:y val="2.8759453692405068E-2"/>
          <c:w val="0.37653530658065332"/>
          <c:h val="0.97124054630759493"/>
        </c:manualLayout>
      </c:layout>
      <c:pieChart>
        <c:varyColors val="1"/>
        <c:ser>
          <c:idx val="0"/>
          <c:order val="0"/>
          <c:tx>
            <c:strRef>
              <c:f>Sheet1!$B$1</c:f>
              <c:strCache>
                <c:ptCount val="1"/>
                <c:pt idx="0">
                  <c:v>Column1</c:v>
                </c:pt>
              </c:strCache>
            </c:strRef>
          </c:tx>
          <c:spPr>
            <a:ln w="25400">
              <a:noFill/>
            </a:ln>
          </c:spPr>
          <c:dPt>
            <c:idx val="0"/>
            <c:bubble3D val="0"/>
            <c:spPr>
              <a:ln w="9525">
                <a:solidFill>
                  <a:srgbClr val="FFFFFF"/>
                </a:solidFill>
              </a:ln>
            </c:spPr>
            <c:extLst>
              <c:ext xmlns:c16="http://schemas.microsoft.com/office/drawing/2014/chart" uri="{C3380CC4-5D6E-409C-BE32-E72D297353CC}">
                <c16:uniqueId val="{00000001-2817-4468-BFD2-F41E06F3E49F}"/>
              </c:ext>
            </c:extLst>
          </c:dPt>
          <c:dPt>
            <c:idx val="1"/>
            <c:bubble3D val="0"/>
            <c:spPr>
              <a:ln w="9525">
                <a:solidFill>
                  <a:srgbClr val="FFFFFF"/>
                </a:solidFill>
              </a:ln>
            </c:spPr>
            <c:extLst>
              <c:ext xmlns:c16="http://schemas.microsoft.com/office/drawing/2014/chart" uri="{C3380CC4-5D6E-409C-BE32-E72D297353CC}">
                <c16:uniqueId val="{00000003-2817-4468-BFD2-F41E06F3E49F}"/>
              </c:ext>
            </c:extLst>
          </c:dPt>
          <c:dPt>
            <c:idx val="2"/>
            <c:bubble3D val="0"/>
            <c:spPr>
              <a:ln w="9525">
                <a:solidFill>
                  <a:srgbClr val="FFFFFF"/>
                </a:solidFill>
              </a:ln>
            </c:spPr>
            <c:extLst>
              <c:ext xmlns:c16="http://schemas.microsoft.com/office/drawing/2014/chart" uri="{C3380CC4-5D6E-409C-BE32-E72D297353CC}">
                <c16:uniqueId val="{00000005-2817-4468-BFD2-F41E06F3E49F}"/>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2817-4468-BFD2-F41E06F3E49F}"/>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2817-4468-BFD2-F41E06F3E49F}"/>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2817-4468-BFD2-F41E06F3E49F}"/>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extLst>
          </c:dLbls>
          <c:cat>
            <c:strRef>
              <c:f>Sheet1!$A$2:$A$4</c:f>
              <c:strCache>
                <c:ptCount val="3"/>
                <c:pt idx="0">
                  <c:v>Sell-side</c:v>
                </c:pt>
                <c:pt idx="1">
                  <c:v>Buy-side</c:v>
                </c:pt>
                <c:pt idx="2">
                  <c:v>Capital Raise and Other</c:v>
                </c:pt>
              </c:strCache>
            </c:strRef>
          </c:cat>
          <c:val>
            <c:numRef>
              <c:f>Sheet1!$B$2:$B$4</c:f>
              <c:numCache>
                <c:formatCode>0%</c:formatCode>
                <c:ptCount val="3"/>
                <c:pt idx="0">
                  <c:v>0.74099999999999999</c:v>
                </c:pt>
                <c:pt idx="1">
                  <c:v>0.108</c:v>
                </c:pt>
                <c:pt idx="2">
                  <c:v>0.152</c:v>
                </c:pt>
              </c:numCache>
            </c:numRef>
          </c:val>
          <c:extLst>
            <c:ext xmlns:c16="http://schemas.microsoft.com/office/drawing/2014/chart" uri="{C3380CC4-5D6E-409C-BE32-E72D297353CC}">
              <c16:uniqueId val="{00000006-2817-4468-BFD2-F41E06F3E49F}"/>
            </c:ext>
          </c:extLst>
        </c:ser>
        <c:dLbls>
          <c:showLegendKey val="0"/>
          <c:showVal val="0"/>
          <c:showCatName val="0"/>
          <c:showSerName val="0"/>
          <c:showPercent val="0"/>
          <c:showBubbleSize val="0"/>
          <c:showLeaderLines val="1"/>
        </c:dLbls>
        <c:firstSliceAng val="0"/>
      </c:pieChart>
      <c:spPr>
        <a:noFill/>
        <a:ln w="25400">
          <a:noFill/>
        </a:ln>
      </c:spPr>
    </c:plotArea>
    <c:legend>
      <c:legendPos val="r"/>
      <c:layout>
        <c:manualLayout>
          <c:xMode val="edge"/>
          <c:yMode val="edge"/>
          <c:x val="0.39519767258008409"/>
          <c:y val="0.23809523809523808"/>
          <c:w val="0.25781437561268694"/>
          <c:h val="0.51111966640263262"/>
        </c:manualLayout>
      </c:layout>
      <c:overlay val="1"/>
    </c:legend>
    <c:plotVisOnly val="1"/>
    <c:dispBlanksAs val="gap"/>
    <c:showDLblsOverMax val="0"/>
  </c:chart>
  <c:spPr>
    <a:noFill/>
    <a:ln w="9525">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153618523928852E-2"/>
          <c:y val="0"/>
          <c:w val="0.97769276295214225"/>
          <c:h val="0.89681470296261445"/>
        </c:manualLayout>
      </c:layout>
      <c:barChart>
        <c:barDir val="col"/>
        <c:grouping val="clustered"/>
        <c:varyColors val="0"/>
        <c:ser>
          <c:idx val="0"/>
          <c:order val="0"/>
          <c:tx>
            <c:strRef>
              <c:f>Sheet1!$B$1</c:f>
              <c:strCache>
                <c:ptCount val="1"/>
                <c:pt idx="0">
                  <c:v>Series 1</c:v>
                </c:pt>
              </c:strCache>
            </c:strRef>
          </c:tx>
          <c:spPr>
            <a:solidFill>
              <a:schemeClr val="accent1"/>
            </a:solidFill>
            <a:ln w="9525">
              <a:solidFill>
                <a:srgbClr val="FFFFFF"/>
              </a:solidFill>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Sheet1!$A$2:$A$15</c:f>
              <c:numCache>
                <c:formatCode>General</c:formatCode>
                <c:ptCount val="14"/>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numCache>
            </c:numRef>
          </c:cat>
          <c:val>
            <c:numRef>
              <c:f>Sheet1!$B$2:$B$15</c:f>
              <c:numCache>
                <c:formatCode>General</c:formatCode>
                <c:ptCount val="14"/>
                <c:pt idx="0">
                  <c:v>16</c:v>
                </c:pt>
                <c:pt idx="1">
                  <c:v>20</c:v>
                </c:pt>
                <c:pt idx="2">
                  <c:v>32</c:v>
                </c:pt>
                <c:pt idx="3">
                  <c:v>52</c:v>
                </c:pt>
                <c:pt idx="4">
                  <c:v>64</c:v>
                </c:pt>
                <c:pt idx="5">
                  <c:v>57</c:v>
                </c:pt>
                <c:pt idx="6">
                  <c:v>56</c:v>
                </c:pt>
                <c:pt idx="7">
                  <c:v>64</c:v>
                </c:pt>
                <c:pt idx="8">
                  <c:v>79</c:v>
                </c:pt>
                <c:pt idx="9">
                  <c:v>93</c:v>
                </c:pt>
                <c:pt idx="10">
                  <c:v>99</c:v>
                </c:pt>
                <c:pt idx="11">
                  <c:v>111</c:v>
                </c:pt>
                <c:pt idx="12">
                  <c:v>128</c:v>
                </c:pt>
                <c:pt idx="13">
                  <c:v>136</c:v>
                </c:pt>
              </c:numCache>
            </c:numRef>
          </c:val>
          <c:extLst>
            <c:ext xmlns:c16="http://schemas.microsoft.com/office/drawing/2014/chart" uri="{C3380CC4-5D6E-409C-BE32-E72D297353CC}">
              <c16:uniqueId val="{00000000-31E3-4A63-9001-1FBF7AB2EF66}"/>
            </c:ext>
          </c:extLst>
        </c:ser>
        <c:dLbls>
          <c:dLblPos val="outEnd"/>
          <c:showLegendKey val="0"/>
          <c:showVal val="1"/>
          <c:showCatName val="0"/>
          <c:showSerName val="0"/>
          <c:showPercent val="0"/>
          <c:showBubbleSize val="0"/>
        </c:dLbls>
        <c:gapWidth val="50"/>
        <c:axId val="122082816"/>
        <c:axId val="122261888"/>
      </c:barChart>
      <c:catAx>
        <c:axId val="122082816"/>
        <c:scaling>
          <c:orientation val="minMax"/>
        </c:scaling>
        <c:delete val="0"/>
        <c:axPos val="b"/>
        <c:numFmt formatCode="General" sourceLinked="1"/>
        <c:majorTickMark val="none"/>
        <c:minorTickMark val="none"/>
        <c:tickLblPos val="nextTo"/>
        <c:spPr>
          <a:ln w="3175">
            <a:solidFill>
              <a:srgbClr val="969696"/>
            </a:solidFill>
            <a:prstDash val="solid"/>
          </a:ln>
        </c:spPr>
        <c:txPr>
          <a:bodyPr rot="0"/>
          <a:lstStyle/>
          <a:p>
            <a:pPr>
              <a:defRPr sz="800" b="0" i="1">
                <a:solidFill>
                  <a:srgbClr val="000000"/>
                </a:solidFill>
                <a:latin typeface="Tahoma"/>
                <a:ea typeface="Tahoma"/>
                <a:cs typeface="Tahoma"/>
              </a:defRPr>
            </a:pPr>
            <a:endParaRPr lang="en-US"/>
          </a:p>
        </c:txPr>
        <c:crossAx val="122261888"/>
        <c:crosses val="autoZero"/>
        <c:auto val="1"/>
        <c:lblAlgn val="ctr"/>
        <c:lblOffset val="100"/>
        <c:noMultiLvlLbl val="0"/>
      </c:catAx>
      <c:valAx>
        <c:axId val="122261888"/>
        <c:scaling>
          <c:orientation val="minMax"/>
        </c:scaling>
        <c:delete val="0"/>
        <c:axPos val="l"/>
        <c:numFmt formatCode="General" sourceLinked="1"/>
        <c:majorTickMark val="none"/>
        <c:minorTickMark val="none"/>
        <c:tickLblPos val="none"/>
        <c:spPr>
          <a:ln w="3175">
            <a:noFill/>
            <a:prstDash val="solid"/>
          </a:ln>
        </c:spPr>
        <c:txPr>
          <a:bodyPr/>
          <a:lstStyle/>
          <a:p>
            <a:pPr>
              <a:defRPr sz="800" b="0" i="1">
                <a:solidFill>
                  <a:srgbClr val="000000"/>
                </a:solidFill>
                <a:latin typeface="Tahoma"/>
                <a:ea typeface="Tahoma"/>
                <a:cs typeface="Tahoma"/>
              </a:defRPr>
            </a:pPr>
            <a:endParaRPr lang="en-US"/>
          </a:p>
        </c:txPr>
        <c:crossAx val="122082816"/>
        <c:crosses val="autoZero"/>
        <c:crossBetween val="between"/>
      </c:valAx>
      <c:spPr>
        <a:noFill/>
        <a:ln w="25400">
          <a:noFill/>
        </a:ln>
      </c:spPr>
    </c:plotArea>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394765721615755E-2"/>
          <c:y val="8.2524451189982889E-2"/>
          <c:w val="0.84274265037321638"/>
          <c:h val="0.66105932689955416"/>
        </c:manualLayout>
      </c:layout>
      <c:barChart>
        <c:barDir val="col"/>
        <c:grouping val="stacked"/>
        <c:varyColors val="0"/>
        <c:ser>
          <c:idx val="0"/>
          <c:order val="0"/>
          <c:tx>
            <c:strRef>
              <c:f>Sheet1!$B$1</c:f>
              <c:strCache>
                <c:ptCount val="1"/>
                <c:pt idx="0">
                  <c:v>Net Revenue</c:v>
                </c:pt>
              </c:strCache>
            </c:strRef>
          </c:tx>
          <c:invertIfNegative val="0"/>
          <c:dLbls>
            <c:dLbl>
              <c:idx val="0"/>
              <c:layout>
                <c:manualLayout>
                  <c:x val="-1.3376260633036096E-17"/>
                  <c:y val="-0.1919429646974243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071-491D-84DD-178B9BBD420A}"/>
                </c:ext>
              </c:extLst>
            </c:dLbl>
            <c:dLbl>
              <c:idx val="1"/>
              <c:layout>
                <c:manualLayout>
                  <c:x val="0"/>
                  <c:y val="-0.20432357948446556"/>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071-491D-84DD-178B9BBD420A}"/>
                </c:ext>
              </c:extLst>
            </c:dLbl>
            <c:dLbl>
              <c:idx val="2"/>
              <c:layout>
                <c:manualLayout>
                  <c:x val="0"/>
                  <c:y val="-0.2548595335926149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071-491D-84DD-178B9BBD420A}"/>
                </c:ext>
              </c:extLst>
            </c:dLbl>
            <c:dLbl>
              <c:idx val="3"/>
              <c:layout>
                <c:manualLayout>
                  <c:x val="5.3505042532144386E-17"/>
                  <c:y val="-0.2633319520512039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71-491D-84DD-178B9BBD420A}"/>
                </c:ext>
              </c:extLst>
            </c:dLbl>
            <c:dLbl>
              <c:idx val="4"/>
              <c:layout>
                <c:manualLayout>
                  <c:x val="0"/>
                  <c:y val="-0.2856757714793531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8071-491D-84DD-178B9BBD420A}"/>
                </c:ext>
              </c:extLst>
            </c:dLbl>
            <c:dLbl>
              <c:idx val="5"/>
              <c:layout>
                <c:manualLayout>
                  <c:x val="0"/>
                  <c:y val="-0.3362961002910677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8071-491D-84DD-178B9BBD420A}"/>
                </c:ext>
              </c:extLst>
            </c:dLbl>
            <c:dLbl>
              <c:idx val="6"/>
              <c:layout>
                <c:manualLayout>
                  <c:x val="-1.0701008506428877E-16"/>
                  <c:y val="-0.3552025242514865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8071-491D-84DD-178B9BBD420A}"/>
                </c:ext>
              </c:extLst>
            </c:dLbl>
            <c:dLbl>
              <c:idx val="7"/>
              <c:layout>
                <c:manualLayout>
                  <c:x val="0"/>
                  <c:y val="-0.36174569582688415"/>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69B5-492F-9A38-8BC9E72FC1B5}"/>
                </c:ext>
              </c:extLst>
            </c:dLbl>
            <c:spPr>
              <a:noFill/>
              <a:ln>
                <a:noFill/>
              </a:ln>
              <a:effectLst/>
            </c:spPr>
            <c:txPr>
              <a:bodyPr/>
              <a:lstStyle/>
              <a:p>
                <a:pPr>
                  <a:defRPr>
                    <a:solidFill>
                      <a:schemeClr val="tx1"/>
                    </a:solidFill>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2016</c:v>
                </c:pt>
                <c:pt idx="1">
                  <c:v>2017E</c:v>
                </c:pt>
                <c:pt idx="2">
                  <c:v>2017RR</c:v>
                </c:pt>
                <c:pt idx="3">
                  <c:v>2018P</c:v>
                </c:pt>
                <c:pt idx="4">
                  <c:v>2019P</c:v>
                </c:pt>
                <c:pt idx="5">
                  <c:v>2020P</c:v>
                </c:pt>
                <c:pt idx="6">
                  <c:v>2021P</c:v>
                </c:pt>
                <c:pt idx="7">
                  <c:v>2022P</c:v>
                </c:pt>
              </c:strCache>
            </c:strRef>
          </c:cat>
          <c:val>
            <c:numRef>
              <c:f>Sheet1!$B$2:$B$9</c:f>
              <c:numCache>
                <c:formatCode>_("$"* #,##0.0_);_("$"* \(#,##0.0\);_("$"* "-"_);_(@_)</c:formatCode>
                <c:ptCount val="8"/>
                <c:pt idx="0">
                  <c:v>89.2</c:v>
                </c:pt>
                <c:pt idx="1">
                  <c:v>103.6</c:v>
                </c:pt>
                <c:pt idx="2">
                  <c:v>115</c:v>
                </c:pt>
                <c:pt idx="3">
                  <c:v>122.4</c:v>
                </c:pt>
                <c:pt idx="4">
                  <c:v>138.4</c:v>
                </c:pt>
                <c:pt idx="5">
                  <c:v>155.30000000000001</c:v>
                </c:pt>
                <c:pt idx="6">
                  <c:v>179.2</c:v>
                </c:pt>
                <c:pt idx="7">
                  <c:v>193.5</c:v>
                </c:pt>
              </c:numCache>
            </c:numRef>
          </c:val>
          <c:extLst>
            <c:ext xmlns:c16="http://schemas.microsoft.com/office/drawing/2014/chart" uri="{C3380CC4-5D6E-409C-BE32-E72D297353CC}">
              <c16:uniqueId val="{00000007-8071-491D-84DD-178B9BBD420A}"/>
            </c:ext>
          </c:extLst>
        </c:ser>
        <c:dLbls>
          <c:showLegendKey val="0"/>
          <c:showVal val="0"/>
          <c:showCatName val="0"/>
          <c:showSerName val="0"/>
          <c:showPercent val="0"/>
          <c:showBubbleSize val="0"/>
        </c:dLbls>
        <c:gapWidth val="50"/>
        <c:overlap val="100"/>
        <c:axId val="176392064"/>
        <c:axId val="176393600"/>
      </c:barChart>
      <c:lineChart>
        <c:grouping val="standard"/>
        <c:varyColors val="0"/>
        <c:ser>
          <c:idx val="1"/>
          <c:order val="1"/>
          <c:tx>
            <c:strRef>
              <c:f>Sheet1!$C$1</c:f>
              <c:strCache>
                <c:ptCount val="1"/>
                <c:pt idx="0">
                  <c:v>Adjusted EBITDA</c:v>
                </c:pt>
              </c:strCache>
            </c:strRef>
          </c:tx>
          <c:spPr>
            <a:ln>
              <a:solidFill>
                <a:srgbClr val="07325F"/>
              </a:solidFill>
            </a:ln>
          </c:spPr>
          <c:marker>
            <c:symbol val="square"/>
            <c:size val="4"/>
            <c:spPr>
              <a:solidFill>
                <a:srgbClr val="07325F"/>
              </a:solidFill>
              <a:ln>
                <a:solidFill>
                  <a:srgbClr val="07325F"/>
                </a:solidFill>
              </a:ln>
            </c:spPr>
          </c:marker>
          <c:dLbls>
            <c:spPr>
              <a:noFill/>
              <a:ln>
                <a:noFill/>
              </a:ln>
              <a:effectLst/>
            </c:spPr>
            <c:txPr>
              <a:bodyPr wrap="square" lIns="38100" tIns="19050" rIns="38100" bIns="19050" anchor="ctr">
                <a:spAutoFit/>
              </a:bodyPr>
              <a:lstStyle/>
              <a:p>
                <a:pPr>
                  <a:defRPr>
                    <a:solidFill>
                      <a:schemeClr val="bg1"/>
                    </a:solidFill>
                  </a:defRPr>
                </a:pPr>
                <a:endParaRPr lang="en-US"/>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Sheet1!$A$2:$A$9</c:f>
              <c:strCache>
                <c:ptCount val="8"/>
                <c:pt idx="0">
                  <c:v>2016</c:v>
                </c:pt>
                <c:pt idx="1">
                  <c:v>2017E</c:v>
                </c:pt>
                <c:pt idx="2">
                  <c:v>2017RR</c:v>
                </c:pt>
                <c:pt idx="3">
                  <c:v>2018P</c:v>
                </c:pt>
                <c:pt idx="4">
                  <c:v>2019P</c:v>
                </c:pt>
                <c:pt idx="5">
                  <c:v>2020P</c:v>
                </c:pt>
                <c:pt idx="6">
                  <c:v>2021P</c:v>
                </c:pt>
                <c:pt idx="7">
                  <c:v>2022P</c:v>
                </c:pt>
              </c:strCache>
            </c:strRef>
          </c:cat>
          <c:val>
            <c:numRef>
              <c:f>Sheet1!$C$2:$C$9</c:f>
              <c:numCache>
                <c:formatCode>_("$"* #,##0.0_);_("$"* \(#,##0.0\);_("$"* "-"_);_(@_)</c:formatCode>
                <c:ptCount val="8"/>
                <c:pt idx="0">
                  <c:v>12.1</c:v>
                </c:pt>
                <c:pt idx="1">
                  <c:v>22.5</c:v>
                </c:pt>
                <c:pt idx="2">
                  <c:v>24.9</c:v>
                </c:pt>
                <c:pt idx="3">
                  <c:v>26.4</c:v>
                </c:pt>
                <c:pt idx="4">
                  <c:v>30.2</c:v>
                </c:pt>
                <c:pt idx="5">
                  <c:v>34.299999999999997</c:v>
                </c:pt>
                <c:pt idx="6">
                  <c:v>40</c:v>
                </c:pt>
                <c:pt idx="7">
                  <c:v>43.7</c:v>
                </c:pt>
              </c:numCache>
            </c:numRef>
          </c:val>
          <c:smooth val="0"/>
          <c:extLst>
            <c:ext xmlns:c16="http://schemas.microsoft.com/office/drawing/2014/chart" uri="{C3380CC4-5D6E-409C-BE32-E72D297353CC}">
              <c16:uniqueId val="{00000008-8071-491D-84DD-178B9BBD420A}"/>
            </c:ext>
          </c:extLst>
        </c:ser>
        <c:dLbls>
          <c:showLegendKey val="0"/>
          <c:showVal val="0"/>
          <c:showCatName val="0"/>
          <c:showSerName val="0"/>
          <c:showPercent val="0"/>
          <c:showBubbleSize val="0"/>
        </c:dLbls>
        <c:marker val="1"/>
        <c:smooth val="0"/>
        <c:axId val="176569728"/>
        <c:axId val="176567808"/>
      </c:lineChart>
      <c:catAx>
        <c:axId val="176392064"/>
        <c:scaling>
          <c:orientation val="minMax"/>
        </c:scaling>
        <c:delete val="0"/>
        <c:axPos val="b"/>
        <c:numFmt formatCode="General" sourceLinked="1"/>
        <c:majorTickMark val="out"/>
        <c:minorTickMark val="none"/>
        <c:tickLblPos val="nextTo"/>
        <c:crossAx val="176393600"/>
        <c:crosses val="autoZero"/>
        <c:auto val="1"/>
        <c:lblAlgn val="ctr"/>
        <c:lblOffset val="100"/>
        <c:noMultiLvlLbl val="0"/>
      </c:catAx>
      <c:valAx>
        <c:axId val="176393600"/>
        <c:scaling>
          <c:orientation val="minMax"/>
          <c:max val="200"/>
          <c:min val="0"/>
        </c:scaling>
        <c:delete val="0"/>
        <c:axPos val="l"/>
        <c:title>
          <c:tx>
            <c:rich>
              <a:bodyPr rot="-5400000" vert="horz"/>
              <a:lstStyle/>
              <a:p>
                <a:pPr>
                  <a:defRPr b="0"/>
                </a:pPr>
                <a:r>
                  <a:rPr lang="en-US" b="0" dirty="0"/>
                  <a:t>Net Sales </a:t>
                </a:r>
                <a:br>
                  <a:rPr lang="en-US" b="0" dirty="0"/>
                </a:br>
                <a:r>
                  <a:rPr lang="en-US" b="0" baseline="0" dirty="0"/>
                  <a:t>($ millions)</a:t>
                </a:r>
                <a:endParaRPr lang="en-US" b="0" dirty="0"/>
              </a:p>
            </c:rich>
          </c:tx>
          <c:layout>
            <c:manualLayout>
              <c:xMode val="edge"/>
              <c:yMode val="edge"/>
              <c:x val="5.9733688883618751E-3"/>
              <c:y val="0.2767314350386168"/>
            </c:manualLayout>
          </c:layout>
          <c:overlay val="0"/>
        </c:title>
        <c:numFmt formatCode="&quot;$&quot;#,##0" sourceLinked="0"/>
        <c:majorTickMark val="out"/>
        <c:minorTickMark val="none"/>
        <c:tickLblPos val="nextTo"/>
        <c:crossAx val="176392064"/>
        <c:crosses val="autoZero"/>
        <c:crossBetween val="between"/>
        <c:majorUnit val="50"/>
      </c:valAx>
      <c:valAx>
        <c:axId val="176567808"/>
        <c:scaling>
          <c:orientation val="minMax"/>
          <c:max val="70"/>
        </c:scaling>
        <c:delete val="0"/>
        <c:axPos val="r"/>
        <c:title>
          <c:tx>
            <c:rich>
              <a:bodyPr rot="-5400000" vert="horz"/>
              <a:lstStyle/>
              <a:p>
                <a:pPr>
                  <a:defRPr b="0"/>
                </a:pPr>
                <a:r>
                  <a:rPr lang="en-US" b="0" dirty="0"/>
                  <a:t>Adjusted EBITDA </a:t>
                </a:r>
              </a:p>
              <a:p>
                <a:pPr>
                  <a:defRPr b="0"/>
                </a:pPr>
                <a:r>
                  <a:rPr lang="en-US" b="0" dirty="0"/>
                  <a:t>($ millions)</a:t>
                </a:r>
              </a:p>
            </c:rich>
          </c:tx>
          <c:layout>
            <c:manualLayout>
              <c:xMode val="edge"/>
              <c:yMode val="edge"/>
              <c:x val="0.95038566014590842"/>
              <c:y val="0.22656067898091933"/>
            </c:manualLayout>
          </c:layout>
          <c:overlay val="0"/>
        </c:title>
        <c:numFmt formatCode="&quot;$&quot;#,##0" sourceLinked="0"/>
        <c:majorTickMark val="out"/>
        <c:minorTickMark val="none"/>
        <c:tickLblPos val="nextTo"/>
        <c:crossAx val="176569728"/>
        <c:crosses val="max"/>
        <c:crossBetween val="between"/>
        <c:majorUnit val="20"/>
      </c:valAx>
      <c:catAx>
        <c:axId val="176569728"/>
        <c:scaling>
          <c:orientation val="minMax"/>
        </c:scaling>
        <c:delete val="1"/>
        <c:axPos val="b"/>
        <c:numFmt formatCode="General" sourceLinked="1"/>
        <c:majorTickMark val="out"/>
        <c:minorTickMark val="none"/>
        <c:tickLblPos val="nextTo"/>
        <c:crossAx val="176567808"/>
        <c:crosses val="autoZero"/>
        <c:auto val="1"/>
        <c:lblAlgn val="ctr"/>
        <c:lblOffset val="100"/>
        <c:noMultiLvlLbl val="0"/>
      </c:catAx>
    </c:plotArea>
    <c:plotVisOnly val="1"/>
    <c:dispBlanksAs val="gap"/>
    <c:showDLblsOverMax val="0"/>
  </c:chart>
  <c:txPr>
    <a:bodyPr/>
    <a:lstStyle/>
    <a:p>
      <a:pPr>
        <a:defRPr sz="800"/>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a:pPr>
            <a:r>
              <a:rPr lang="en-US" sz="800" dirty="0"/>
              <a:t>Capex</a:t>
            </a:r>
            <a:r>
              <a:rPr lang="en-US" sz="800" baseline="0" dirty="0"/>
              <a:t> as a % of Net Sales</a:t>
            </a:r>
            <a:endParaRPr lang="en-US" sz="800" dirty="0"/>
          </a:p>
        </c:rich>
      </c:tx>
      <c:overlay val="0"/>
    </c:title>
    <c:autoTitleDeleted val="0"/>
    <c:plotArea>
      <c:layout>
        <c:manualLayout>
          <c:layoutTarget val="inner"/>
          <c:xMode val="edge"/>
          <c:yMode val="edge"/>
          <c:x val="0.11358088860115668"/>
          <c:y val="0.21017482033948051"/>
          <c:w val="0.88641911139884333"/>
          <c:h val="0.38611192562323626"/>
        </c:manualLayout>
      </c:layout>
      <c:barChart>
        <c:barDir val="col"/>
        <c:grouping val="clustered"/>
        <c:varyColors val="0"/>
        <c:ser>
          <c:idx val="0"/>
          <c:order val="0"/>
          <c:tx>
            <c:strRef>
              <c:f>Sheet1!$B$1</c:f>
              <c:strCache>
                <c:ptCount val="1"/>
                <c:pt idx="0">
                  <c:v>Column1</c:v>
                </c:pt>
              </c:strCache>
            </c:strRef>
          </c:tx>
          <c:invertIfNegative val="0"/>
          <c:dPt>
            <c:idx val="0"/>
            <c:invertIfNegative val="0"/>
            <c:bubble3D val="0"/>
            <c:spPr>
              <a:solidFill>
                <a:schemeClr val="accent1"/>
              </a:solidFill>
            </c:spPr>
            <c:extLst>
              <c:ext xmlns:c16="http://schemas.microsoft.com/office/drawing/2014/chart" uri="{C3380CC4-5D6E-409C-BE32-E72D297353CC}">
                <c16:uniqueId val="{00000002-8951-4133-BC4D-858B77293339}"/>
              </c:ext>
            </c:extLst>
          </c:dPt>
          <c:dPt>
            <c:idx val="1"/>
            <c:invertIfNegative val="0"/>
            <c:bubble3D val="0"/>
            <c:spPr>
              <a:solidFill>
                <a:schemeClr val="accent1"/>
              </a:solidFill>
            </c:spPr>
            <c:extLst>
              <c:ext xmlns:c16="http://schemas.microsoft.com/office/drawing/2014/chart" uri="{C3380CC4-5D6E-409C-BE32-E72D297353CC}">
                <c16:uniqueId val="{00000000-8D38-45BC-AD5B-9BF320A5E73C}"/>
              </c:ext>
            </c:extLst>
          </c:dPt>
          <c:dPt>
            <c:idx val="3"/>
            <c:invertIfNegative val="0"/>
            <c:bubble3D val="0"/>
            <c:spPr>
              <a:solidFill>
                <a:srgbClr val="07325F"/>
              </a:solidFill>
            </c:spPr>
            <c:extLst>
              <c:ext xmlns:c16="http://schemas.microsoft.com/office/drawing/2014/chart" uri="{C3380CC4-5D6E-409C-BE32-E72D297353CC}">
                <c16:uniqueId val="{00000003-8951-4133-BC4D-858B77293339}"/>
              </c:ext>
            </c:extLst>
          </c:dPt>
          <c:dLbls>
            <c:dLbl>
              <c:idx val="4"/>
              <c:layout>
                <c:manualLayout>
                  <c:x val="0"/>
                  <c:y val="1.79213661255135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A943-4877-B74A-F0CC807D7FB8}"/>
                </c:ext>
              </c:extLst>
            </c:dLbl>
            <c:dLbl>
              <c:idx val="5"/>
              <c:layout>
                <c:manualLayout>
                  <c:x val="0"/>
                  <c:y val="2.9868943542522557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943-4877-B74A-F0CC807D7FB8}"/>
                </c:ext>
              </c:extLst>
            </c:dLbl>
            <c:spPr>
              <a:noFill/>
              <a:ln>
                <a:noFill/>
              </a:ln>
              <a:effectLst/>
            </c:spPr>
            <c:txPr>
              <a:bodyPr wrap="square" lIns="38100" tIns="19050" rIns="38100" bIns="19050" anchor="ctr">
                <a:spAutoFit/>
              </a:bodyPr>
              <a:lstStyle/>
              <a:p>
                <a:pPr>
                  <a:defRPr sz="7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Sonoco</c:v>
                </c:pt>
                <c:pt idx="1">
                  <c:v>Amcor</c:v>
                </c:pt>
                <c:pt idx="2">
                  <c:v>Sealed Air</c:v>
                </c:pt>
                <c:pt idx="3">
                  <c:v>Gateway</c:v>
                </c:pt>
                <c:pt idx="4">
                  <c:v>Berry</c:v>
                </c:pt>
                <c:pt idx="5">
                  <c:v>Bemis</c:v>
                </c:pt>
                <c:pt idx="6">
                  <c:v>Huhtamäki </c:v>
                </c:pt>
                <c:pt idx="7">
                  <c:v>Winpak</c:v>
                </c:pt>
                <c:pt idx="8">
                  <c:v>Mondi</c:v>
                </c:pt>
              </c:strCache>
            </c:strRef>
          </c:cat>
          <c:val>
            <c:numRef>
              <c:f>Sheet1!$B$2:$B$10</c:f>
              <c:numCache>
                <c:formatCode>0.0%_);\(0.0%\)</c:formatCode>
                <c:ptCount val="9"/>
                <c:pt idx="0">
                  <c:v>3.981242947844299E-2</c:v>
                </c:pt>
                <c:pt idx="1">
                  <c:v>4.0345432482606497E-2</c:v>
                </c:pt>
                <c:pt idx="2">
                  <c:v>4.0410842674301548E-2</c:v>
                </c:pt>
                <c:pt idx="3">
                  <c:v>4.245404446173482E-2</c:v>
                </c:pt>
                <c:pt idx="4">
                  <c:v>4.3973266213174142E-2</c:v>
                </c:pt>
                <c:pt idx="5">
                  <c:v>4.8517180978175492E-2</c:v>
                </c:pt>
                <c:pt idx="6">
                  <c:v>6.4784932749878787E-2</c:v>
                </c:pt>
                <c:pt idx="7">
                  <c:v>7.7540984963671636E-2</c:v>
                </c:pt>
                <c:pt idx="8">
                  <c:v>9.1401180064778764E-2</c:v>
                </c:pt>
              </c:numCache>
            </c:numRef>
          </c:val>
          <c:extLst>
            <c:ext xmlns:c16="http://schemas.microsoft.com/office/drawing/2014/chart" uri="{C3380CC4-5D6E-409C-BE32-E72D297353CC}">
              <c16:uniqueId val="{00000002-A943-4877-B74A-F0CC807D7FB8}"/>
            </c:ext>
          </c:extLst>
        </c:ser>
        <c:dLbls>
          <c:showLegendKey val="0"/>
          <c:showVal val="0"/>
          <c:showCatName val="0"/>
          <c:showSerName val="0"/>
          <c:showPercent val="0"/>
          <c:showBubbleSize val="0"/>
        </c:dLbls>
        <c:gapWidth val="50"/>
        <c:axId val="176437504"/>
        <c:axId val="176447488"/>
      </c:barChart>
      <c:catAx>
        <c:axId val="176437504"/>
        <c:scaling>
          <c:orientation val="minMax"/>
        </c:scaling>
        <c:delete val="0"/>
        <c:axPos val="b"/>
        <c:numFmt formatCode="General" sourceLinked="1"/>
        <c:majorTickMark val="out"/>
        <c:minorTickMark val="none"/>
        <c:tickLblPos val="nextTo"/>
        <c:txPr>
          <a:bodyPr rot="-5400000" vert="horz"/>
          <a:lstStyle/>
          <a:p>
            <a:pPr>
              <a:defRPr sz="700"/>
            </a:pPr>
            <a:endParaRPr lang="en-US"/>
          </a:p>
        </c:txPr>
        <c:crossAx val="176447488"/>
        <c:crosses val="autoZero"/>
        <c:auto val="1"/>
        <c:lblAlgn val="ctr"/>
        <c:lblOffset val="100"/>
        <c:noMultiLvlLbl val="0"/>
      </c:catAx>
      <c:valAx>
        <c:axId val="176447488"/>
        <c:scaling>
          <c:orientation val="minMax"/>
          <c:max val="0.1"/>
          <c:min val="0"/>
        </c:scaling>
        <c:delete val="0"/>
        <c:axPos val="l"/>
        <c:numFmt formatCode="0.0%_);\(0.0%\)" sourceLinked="1"/>
        <c:majorTickMark val="out"/>
        <c:minorTickMark val="none"/>
        <c:tickLblPos val="nextTo"/>
        <c:crossAx val="176437504"/>
        <c:crosses val="autoZero"/>
        <c:crossBetween val="between"/>
        <c:majorUnit val="2.5000000000000005E-2"/>
      </c:valAx>
    </c:plotArea>
    <c:plotVisOnly val="1"/>
    <c:dispBlanksAs val="gap"/>
    <c:showDLblsOverMax val="0"/>
  </c:chart>
  <c:txPr>
    <a:bodyPr/>
    <a:lstStyle/>
    <a:p>
      <a:pPr>
        <a:defRPr sz="800"/>
      </a:pPr>
      <a:endParaRPr lang="en-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800"/>
            </a:pPr>
            <a:r>
              <a:rPr lang="en-US" sz="800" dirty="0"/>
              <a:t>2-Yr Net Sales CAGR (2015-2017E)</a:t>
            </a:r>
          </a:p>
        </c:rich>
      </c:tx>
      <c:overlay val="0"/>
    </c:title>
    <c:autoTitleDeleted val="0"/>
    <c:plotArea>
      <c:layout>
        <c:manualLayout>
          <c:layoutTarget val="inner"/>
          <c:xMode val="edge"/>
          <c:yMode val="edge"/>
          <c:x val="0.11358088860115668"/>
          <c:y val="0.21017482033948051"/>
          <c:w val="0.88641911139884333"/>
          <c:h val="0.31588231797262417"/>
        </c:manualLayout>
      </c:layout>
      <c:barChart>
        <c:barDir val="col"/>
        <c:grouping val="clustered"/>
        <c:varyColors val="0"/>
        <c:ser>
          <c:idx val="0"/>
          <c:order val="0"/>
          <c:tx>
            <c:strRef>
              <c:f>Sheet1!$B$1</c:f>
              <c:strCache>
                <c:ptCount val="1"/>
                <c:pt idx="0">
                  <c:v>Column1</c:v>
                </c:pt>
              </c:strCache>
            </c:strRef>
          </c:tx>
          <c:spPr>
            <a:solidFill>
              <a:schemeClr val="accent1"/>
            </a:solidFill>
          </c:spPr>
          <c:invertIfNegative val="0"/>
          <c:dPt>
            <c:idx val="0"/>
            <c:invertIfNegative val="0"/>
            <c:bubble3D val="0"/>
            <c:extLst>
              <c:ext xmlns:c16="http://schemas.microsoft.com/office/drawing/2014/chart" uri="{C3380CC4-5D6E-409C-BE32-E72D297353CC}">
                <c16:uniqueId val="{00000005-7901-4155-9520-0444E0887E05}"/>
              </c:ext>
            </c:extLst>
          </c:dPt>
          <c:dPt>
            <c:idx val="1"/>
            <c:invertIfNegative val="0"/>
            <c:bubble3D val="0"/>
            <c:spPr>
              <a:solidFill>
                <a:srgbClr val="07325F"/>
              </a:solidFill>
            </c:spPr>
            <c:extLst>
              <c:ext xmlns:c16="http://schemas.microsoft.com/office/drawing/2014/chart" uri="{C3380CC4-5D6E-409C-BE32-E72D297353CC}">
                <c16:uniqueId val="{00000001-7901-4155-9520-0444E0887E05}"/>
              </c:ext>
            </c:extLst>
          </c:dPt>
          <c:dLbls>
            <c:dLbl>
              <c:idx val="4"/>
              <c:layout>
                <c:manualLayout>
                  <c:x val="0"/>
                  <c:y val="1.792136612551353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7901-4155-9520-0444E0887E05}"/>
                </c:ext>
              </c:extLst>
            </c:dLbl>
            <c:dLbl>
              <c:idx val="5"/>
              <c:layout>
                <c:manualLayout>
                  <c:x val="-1.1958267833225158E-16"/>
                  <c:y val="5.2891448656649572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901-4155-9520-0444E0887E05}"/>
                </c:ext>
              </c:extLst>
            </c:dLbl>
            <c:dLbl>
              <c:idx val="6"/>
              <c:layout>
                <c:manualLayout>
                  <c:x val="3.2613834480423186E-3"/>
                  <c:y val="8.1950131841516619E-3"/>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6B6-4296-BBA1-26BC8E5586C6}"/>
                </c:ext>
              </c:extLst>
            </c:dLbl>
            <c:dLbl>
              <c:idx val="7"/>
              <c:layout>
                <c:manualLayout>
                  <c:x val="3.2613834480424379E-3"/>
                  <c:y val="7.5108258322231898E-17"/>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6B6-4296-BBA1-26BC8E5586C6}"/>
                </c:ext>
              </c:extLst>
            </c:dLbl>
            <c:spPr>
              <a:noFill/>
              <a:ln>
                <a:noFill/>
              </a:ln>
              <a:effectLst/>
            </c:spPr>
            <c:txPr>
              <a:bodyPr wrap="square" lIns="38100" tIns="19050" rIns="38100" bIns="19050" anchor="ctr">
                <a:spAutoFit/>
              </a:bodyPr>
              <a:lstStyle/>
              <a:p>
                <a:pPr>
                  <a:defRPr sz="700"/>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Sheet1!$A$2:$A$10</c:f>
              <c:strCache>
                <c:ptCount val="9"/>
                <c:pt idx="0">
                  <c:v>Berry</c:v>
                </c:pt>
                <c:pt idx="1">
                  <c:v>Gateway</c:v>
                </c:pt>
                <c:pt idx="2">
                  <c:v>Huhtamäki </c:v>
                </c:pt>
                <c:pt idx="3">
                  <c:v>Winpak</c:v>
                </c:pt>
                <c:pt idx="4">
                  <c:v>Mondi</c:v>
                </c:pt>
                <c:pt idx="5">
                  <c:v>Bemis</c:v>
                </c:pt>
                <c:pt idx="6">
                  <c:v>Amcor</c:v>
                </c:pt>
                <c:pt idx="7">
                  <c:v>Sonoco</c:v>
                </c:pt>
                <c:pt idx="8">
                  <c:v>Sealed Air</c:v>
                </c:pt>
              </c:strCache>
            </c:strRef>
          </c:cat>
          <c:val>
            <c:numRef>
              <c:f>Sheet1!$B$2:$B$10</c:f>
              <c:numCache>
                <c:formatCode>0.0%_);\(0.0%\)</c:formatCode>
                <c:ptCount val="9"/>
                <c:pt idx="0">
                  <c:v>0.21064595499875405</c:v>
                </c:pt>
                <c:pt idx="1">
                  <c:v>0.16344896750996352</c:v>
                </c:pt>
                <c:pt idx="2">
                  <c:v>9.2640533289098714E-2</c:v>
                </c:pt>
                <c:pt idx="3">
                  <c:v>6.6061616267771406E-2</c:v>
                </c:pt>
                <c:pt idx="4">
                  <c:v>4.7780698392598797E-2</c:v>
                </c:pt>
                <c:pt idx="5">
                  <c:v>-2.89861198914243E-3</c:v>
                </c:pt>
                <c:pt idx="6">
                  <c:v>-6.5120736278315716E-3</c:v>
                </c:pt>
                <c:pt idx="7">
                  <c:v>-1.0578585619744008E-2</c:v>
                </c:pt>
                <c:pt idx="8">
                  <c:v>-0.21494457326938954</c:v>
                </c:pt>
              </c:numCache>
            </c:numRef>
          </c:val>
          <c:extLst>
            <c:ext xmlns:c16="http://schemas.microsoft.com/office/drawing/2014/chart" uri="{C3380CC4-5D6E-409C-BE32-E72D297353CC}">
              <c16:uniqueId val="{00000004-7901-4155-9520-0444E0887E05}"/>
            </c:ext>
          </c:extLst>
        </c:ser>
        <c:dLbls>
          <c:showLegendKey val="0"/>
          <c:showVal val="0"/>
          <c:showCatName val="0"/>
          <c:showSerName val="0"/>
          <c:showPercent val="0"/>
          <c:showBubbleSize val="0"/>
        </c:dLbls>
        <c:gapWidth val="50"/>
        <c:axId val="176437504"/>
        <c:axId val="176447488"/>
      </c:barChart>
      <c:catAx>
        <c:axId val="176437504"/>
        <c:scaling>
          <c:orientation val="minMax"/>
        </c:scaling>
        <c:delete val="0"/>
        <c:axPos val="b"/>
        <c:numFmt formatCode="General" sourceLinked="1"/>
        <c:majorTickMark val="out"/>
        <c:minorTickMark val="none"/>
        <c:tickLblPos val="low"/>
        <c:txPr>
          <a:bodyPr rot="-5400000" vert="horz"/>
          <a:lstStyle/>
          <a:p>
            <a:pPr>
              <a:defRPr sz="700"/>
            </a:pPr>
            <a:endParaRPr lang="en-US"/>
          </a:p>
        </c:txPr>
        <c:crossAx val="176447488"/>
        <c:crosses val="autoZero"/>
        <c:auto val="1"/>
        <c:lblAlgn val="ctr"/>
        <c:lblOffset val="250"/>
        <c:noMultiLvlLbl val="0"/>
      </c:catAx>
      <c:valAx>
        <c:axId val="176447488"/>
        <c:scaling>
          <c:orientation val="minMax"/>
          <c:max val="0.30000000000000004"/>
          <c:min val="-0.30000000000000004"/>
        </c:scaling>
        <c:delete val="0"/>
        <c:axPos val="l"/>
        <c:numFmt formatCode="0.0%_);\(0.0%\)" sourceLinked="1"/>
        <c:majorTickMark val="out"/>
        <c:minorTickMark val="none"/>
        <c:tickLblPos val="nextTo"/>
        <c:crossAx val="176437504"/>
        <c:crosses val="autoZero"/>
        <c:crossBetween val="between"/>
        <c:majorUnit val="0.15000000000000002"/>
      </c:valAx>
    </c:plotArea>
    <c:plotVisOnly val="1"/>
    <c:dispBlanksAs val="gap"/>
    <c:showDLblsOverMax val="0"/>
  </c:chart>
  <c:txPr>
    <a:bodyPr/>
    <a:lstStyle/>
    <a:p>
      <a:pPr>
        <a:defRPr sz="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720" b="1" i="0" u="none" strike="noStrike" kern="1200" spc="0" baseline="0">
                <a:solidFill>
                  <a:schemeClr val="accent6"/>
                </a:solidFill>
                <a:latin typeface="+mn-lt"/>
                <a:ea typeface="+mn-ea"/>
                <a:cs typeface="+mn-cs"/>
              </a:defRPr>
            </a:pPr>
            <a:r>
              <a:rPr lang="en-US" b="1" dirty="0">
                <a:solidFill>
                  <a:schemeClr val="accent6"/>
                </a:solidFill>
              </a:rPr>
              <a:t>Net Sales by SKU</a:t>
            </a:r>
          </a:p>
        </c:rich>
      </c:tx>
      <c:layout>
        <c:manualLayout>
          <c:xMode val="edge"/>
          <c:yMode val="edge"/>
          <c:x val="0.27272952087943214"/>
          <c:y val="3.3351497206483845E-2"/>
        </c:manualLayout>
      </c:layout>
      <c:overlay val="0"/>
      <c:spPr>
        <a:noFill/>
        <a:ln>
          <a:noFill/>
        </a:ln>
        <a:effectLst/>
      </c:spPr>
      <c:txPr>
        <a:bodyPr rot="0" spcFirstLastPara="1" vertOverflow="ellipsis" vert="horz" wrap="square" anchor="ctr" anchorCtr="1"/>
        <a:lstStyle/>
        <a:p>
          <a:pPr>
            <a:defRPr sz="720" b="1" i="0" u="none" strike="noStrike" kern="1200" spc="0" baseline="0">
              <a:solidFill>
                <a:schemeClr val="accent6"/>
              </a:solidFill>
              <a:latin typeface="+mn-lt"/>
              <a:ea typeface="+mn-ea"/>
              <a:cs typeface="+mn-cs"/>
            </a:defRPr>
          </a:pPr>
          <a:endParaRPr lang="en-US"/>
        </a:p>
      </c:txPr>
    </c:title>
    <c:autoTitleDeleted val="0"/>
    <c:plotArea>
      <c:layout>
        <c:manualLayout>
          <c:layoutTarget val="inner"/>
          <c:xMode val="edge"/>
          <c:yMode val="edge"/>
          <c:x val="3.4136727780701405E-2"/>
          <c:y val="0.17469623303301995"/>
          <c:w val="0.41797035470640931"/>
          <c:h val="0.74316509904779671"/>
        </c:manualLayout>
      </c:layout>
      <c:pieChart>
        <c:varyColors val="1"/>
        <c:ser>
          <c:idx val="0"/>
          <c:order val="0"/>
          <c:tx>
            <c:strRef>
              <c:f>Sheet1!$B$1</c:f>
              <c:strCache>
                <c:ptCount val="1"/>
                <c:pt idx="0">
                  <c:v>Net Revenue by Product Family</c:v>
                </c:pt>
              </c:strCache>
            </c:strRef>
          </c:tx>
          <c:spPr>
            <a:ln w="3175">
              <a:solidFill>
                <a:schemeClr val="bg1"/>
              </a:solidFill>
            </a:ln>
          </c:spPr>
          <c:dPt>
            <c:idx val="0"/>
            <c:bubble3D val="0"/>
            <c:spPr>
              <a:solidFill>
                <a:schemeClr val="accent1"/>
              </a:solidFill>
              <a:ln w="3175">
                <a:solidFill>
                  <a:schemeClr val="bg1"/>
                </a:solidFill>
              </a:ln>
              <a:effectLst/>
            </c:spPr>
            <c:extLst>
              <c:ext xmlns:c16="http://schemas.microsoft.com/office/drawing/2014/chart" uri="{C3380CC4-5D6E-409C-BE32-E72D297353CC}">
                <c16:uniqueId val="{00000001-9CD4-47B3-B1E3-65C4E3934AD4}"/>
              </c:ext>
            </c:extLst>
          </c:dPt>
          <c:dPt>
            <c:idx val="1"/>
            <c:bubble3D val="0"/>
            <c:spPr>
              <a:solidFill>
                <a:schemeClr val="accent2"/>
              </a:solidFill>
              <a:ln w="3175">
                <a:solidFill>
                  <a:schemeClr val="bg1"/>
                </a:solidFill>
              </a:ln>
              <a:effectLst/>
            </c:spPr>
            <c:extLst>
              <c:ext xmlns:c16="http://schemas.microsoft.com/office/drawing/2014/chart" uri="{C3380CC4-5D6E-409C-BE32-E72D297353CC}">
                <c16:uniqueId val="{00000003-9CD4-47B3-B1E3-65C4E3934AD4}"/>
              </c:ext>
            </c:extLst>
          </c:dPt>
          <c:dPt>
            <c:idx val="2"/>
            <c:bubble3D val="0"/>
            <c:spPr>
              <a:solidFill>
                <a:schemeClr val="accent3"/>
              </a:solidFill>
              <a:ln w="3175">
                <a:solidFill>
                  <a:schemeClr val="bg1"/>
                </a:solidFill>
              </a:ln>
              <a:effectLst/>
            </c:spPr>
            <c:extLst>
              <c:ext xmlns:c16="http://schemas.microsoft.com/office/drawing/2014/chart" uri="{C3380CC4-5D6E-409C-BE32-E72D297353CC}">
                <c16:uniqueId val="{00000005-9CD4-47B3-B1E3-65C4E3934AD4}"/>
              </c:ext>
            </c:extLst>
          </c:dPt>
          <c:dPt>
            <c:idx val="3"/>
            <c:bubble3D val="0"/>
            <c:spPr>
              <a:solidFill>
                <a:schemeClr val="accent4"/>
              </a:solidFill>
              <a:ln w="3175">
                <a:solidFill>
                  <a:schemeClr val="bg1"/>
                </a:solidFill>
              </a:ln>
              <a:effectLst/>
            </c:spPr>
            <c:extLst>
              <c:ext xmlns:c16="http://schemas.microsoft.com/office/drawing/2014/chart" uri="{C3380CC4-5D6E-409C-BE32-E72D297353CC}">
                <c16:uniqueId val="{00000007-9CD4-47B3-B1E3-65C4E3934AD4}"/>
              </c:ext>
            </c:extLst>
          </c:dPt>
          <c:dPt>
            <c:idx val="4"/>
            <c:bubble3D val="0"/>
            <c:spPr>
              <a:solidFill>
                <a:schemeClr val="accent5"/>
              </a:solidFill>
              <a:ln w="3175">
                <a:solidFill>
                  <a:schemeClr val="bg1"/>
                </a:solidFill>
              </a:ln>
              <a:effectLst/>
            </c:spPr>
            <c:extLst>
              <c:ext xmlns:c16="http://schemas.microsoft.com/office/drawing/2014/chart" uri="{C3380CC4-5D6E-409C-BE32-E72D297353CC}">
                <c16:uniqueId val="{00000009-9CD4-47B3-B1E3-65C4E3934AD4}"/>
              </c:ext>
            </c:extLst>
          </c:dPt>
          <c:dPt>
            <c:idx val="5"/>
            <c:bubble3D val="0"/>
            <c:spPr>
              <a:solidFill>
                <a:schemeClr val="accent6"/>
              </a:solidFill>
              <a:ln w="3175">
                <a:solidFill>
                  <a:schemeClr val="bg1"/>
                </a:solidFill>
              </a:ln>
              <a:effectLst/>
            </c:spPr>
            <c:extLst>
              <c:ext xmlns:c16="http://schemas.microsoft.com/office/drawing/2014/chart" uri="{C3380CC4-5D6E-409C-BE32-E72D297353CC}">
                <c16:uniqueId val="{0000000F-7DE2-45B5-B3D0-D680B6761111}"/>
              </c:ext>
            </c:extLst>
          </c:dPt>
          <c:dPt>
            <c:idx val="6"/>
            <c:bubble3D val="0"/>
            <c:spPr>
              <a:solidFill>
                <a:schemeClr val="accent1">
                  <a:lumMod val="60000"/>
                </a:schemeClr>
              </a:solidFill>
              <a:ln w="3175">
                <a:solidFill>
                  <a:schemeClr val="bg1"/>
                </a:solidFill>
              </a:ln>
              <a:effectLst/>
            </c:spPr>
            <c:extLst>
              <c:ext xmlns:c16="http://schemas.microsoft.com/office/drawing/2014/chart" uri="{C3380CC4-5D6E-409C-BE32-E72D297353CC}">
                <c16:uniqueId val="{0000000E-7DE2-45B5-B3D0-D680B6761111}"/>
              </c:ext>
            </c:extLst>
          </c:dPt>
          <c:dPt>
            <c:idx val="7"/>
            <c:bubble3D val="0"/>
            <c:spPr>
              <a:solidFill>
                <a:schemeClr val="accent2">
                  <a:lumMod val="60000"/>
                </a:schemeClr>
              </a:solidFill>
              <a:ln w="3175">
                <a:solidFill>
                  <a:schemeClr val="bg1"/>
                </a:solidFill>
              </a:ln>
              <a:effectLst/>
            </c:spPr>
            <c:extLst>
              <c:ext xmlns:c16="http://schemas.microsoft.com/office/drawing/2014/chart" uri="{C3380CC4-5D6E-409C-BE32-E72D297353CC}">
                <c16:uniqueId val="{0000000C-7DE2-45B5-B3D0-D680B6761111}"/>
              </c:ext>
            </c:extLst>
          </c:dPt>
          <c:dPt>
            <c:idx val="8"/>
            <c:bubble3D val="0"/>
            <c:spPr>
              <a:solidFill>
                <a:schemeClr val="accent3">
                  <a:lumMod val="60000"/>
                </a:schemeClr>
              </a:solidFill>
              <a:ln w="3175">
                <a:solidFill>
                  <a:schemeClr val="bg1"/>
                </a:solidFill>
              </a:ln>
              <a:effectLst/>
            </c:spPr>
            <c:extLst>
              <c:ext xmlns:c16="http://schemas.microsoft.com/office/drawing/2014/chart" uri="{C3380CC4-5D6E-409C-BE32-E72D297353CC}">
                <c16:uniqueId val="{0000000D-7DE2-45B5-B3D0-D680B6761111}"/>
              </c:ext>
            </c:extLst>
          </c:dPt>
          <c:dPt>
            <c:idx val="9"/>
            <c:bubble3D val="0"/>
            <c:spPr>
              <a:solidFill>
                <a:schemeClr val="accent4">
                  <a:lumMod val="60000"/>
                </a:schemeClr>
              </a:solidFill>
              <a:ln w="3175">
                <a:solidFill>
                  <a:schemeClr val="bg1"/>
                </a:solidFill>
              </a:ln>
              <a:effectLst/>
            </c:spPr>
            <c:extLst>
              <c:ext xmlns:c16="http://schemas.microsoft.com/office/drawing/2014/chart" uri="{C3380CC4-5D6E-409C-BE32-E72D297353CC}">
                <c16:uniqueId val="{0000000B-7DE2-45B5-B3D0-D680B6761111}"/>
              </c:ext>
            </c:extLst>
          </c:dPt>
          <c:dPt>
            <c:idx val="10"/>
            <c:bubble3D val="0"/>
            <c:spPr>
              <a:solidFill>
                <a:schemeClr val="accent5">
                  <a:lumMod val="60000"/>
                </a:schemeClr>
              </a:solidFill>
              <a:ln w="3175">
                <a:solidFill>
                  <a:schemeClr val="bg1"/>
                </a:solidFill>
              </a:ln>
              <a:effectLst/>
            </c:spPr>
            <c:extLst>
              <c:ext xmlns:c16="http://schemas.microsoft.com/office/drawing/2014/chart" uri="{C3380CC4-5D6E-409C-BE32-E72D297353CC}">
                <c16:uniqueId val="{00000010-7DE2-45B5-B3D0-D680B6761111}"/>
              </c:ext>
            </c:extLst>
          </c:dPt>
          <c:dLbls>
            <c:dLbl>
              <c:idx val="0"/>
              <c:layout>
                <c:manualLayout>
                  <c:x val="-1.638216587472088E-2"/>
                  <c:y val="1.860196049921429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CD4-47B3-B1E3-65C4E3934AD4}"/>
                </c:ext>
              </c:extLst>
            </c:dLbl>
            <c:dLbl>
              <c:idx val="4"/>
              <c:layout>
                <c:manualLayout>
                  <c:x val="-4.2766515653396165E-3"/>
                  <c:y val="-2.06523437894846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9CD4-47B3-B1E3-65C4E3934AD4}"/>
                </c:ext>
              </c:extLst>
            </c:dLbl>
            <c:dLbl>
              <c:idx val="5"/>
              <c:layout>
                <c:manualLayout>
                  <c:x val="-7.6686777183110804E-3"/>
                  <c:y val="-2.51193335515639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F-7DE2-45B5-B3D0-D680B6761111}"/>
                </c:ext>
              </c:extLst>
            </c:dLbl>
            <c:dLbl>
              <c:idx val="6"/>
              <c:layout>
                <c:manualLayout>
                  <c:x val="3.0795931973797001E-3"/>
                  <c:y val="-2.395846049416025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E-7DE2-45B5-B3D0-D680B6761111}"/>
                </c:ext>
              </c:extLst>
            </c:dLbl>
            <c:dLbl>
              <c:idx val="7"/>
              <c:layout>
                <c:manualLayout>
                  <c:x val="-1.3387235033282888E-3"/>
                  <c:y val="-2.826372112299111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C-7DE2-45B5-B3D0-D680B6761111}"/>
                </c:ext>
              </c:extLst>
            </c:dLbl>
            <c:dLbl>
              <c:idx val="8"/>
              <c:layout>
                <c:manualLayout>
                  <c:x val="-2.8581722744253302E-2"/>
                  <c:y val="-7.2350460811398173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D-7DE2-45B5-B3D0-D680B6761111}"/>
                </c:ext>
              </c:extLst>
            </c:dLbl>
            <c:dLbl>
              <c:idx val="9"/>
              <c:layout>
                <c:manualLayout>
                  <c:x val="-7.3128072016878598E-2"/>
                  <c:y val="4.6652634590906936E-5"/>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7DE2-45B5-B3D0-D680B6761111}"/>
                </c:ext>
              </c:extLst>
            </c:dLbl>
            <c:dLbl>
              <c:idx val="10"/>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10-7DE2-45B5-B3D0-D680B6761111}"/>
                </c:ext>
              </c:extLst>
            </c:dLbl>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Sheet1!$A$2:$A$12</c:f>
              <c:strCache>
                <c:ptCount val="11"/>
                <c:pt idx="0">
                  <c:v>SKU 1</c:v>
                </c:pt>
                <c:pt idx="1">
                  <c:v>SKU 2</c:v>
                </c:pt>
                <c:pt idx="2">
                  <c:v>SKU 3</c:v>
                </c:pt>
                <c:pt idx="3">
                  <c:v>SKU 4</c:v>
                </c:pt>
                <c:pt idx="4">
                  <c:v>SKU 5</c:v>
                </c:pt>
                <c:pt idx="5">
                  <c:v>SKU 6</c:v>
                </c:pt>
                <c:pt idx="6">
                  <c:v>SKU 7</c:v>
                </c:pt>
                <c:pt idx="7">
                  <c:v>SKU 8</c:v>
                </c:pt>
                <c:pt idx="8">
                  <c:v>SKU 9</c:v>
                </c:pt>
                <c:pt idx="9">
                  <c:v>SKU 10</c:v>
                </c:pt>
                <c:pt idx="10">
                  <c:v>Other</c:v>
                </c:pt>
              </c:strCache>
            </c:strRef>
          </c:cat>
          <c:val>
            <c:numRef>
              <c:f>Sheet1!$B$2:$B$12</c:f>
              <c:numCache>
                <c:formatCode>0%</c:formatCode>
                <c:ptCount val="11"/>
                <c:pt idx="0">
                  <c:v>0.08</c:v>
                </c:pt>
                <c:pt idx="1">
                  <c:v>7.0000000000000007E-2</c:v>
                </c:pt>
                <c:pt idx="2">
                  <c:v>6.0000000000000005E-2</c:v>
                </c:pt>
                <c:pt idx="3">
                  <c:v>0.05</c:v>
                </c:pt>
                <c:pt idx="4">
                  <c:v>0.04</c:v>
                </c:pt>
                <c:pt idx="5">
                  <c:v>0.03</c:v>
                </c:pt>
                <c:pt idx="6">
                  <c:v>0.03</c:v>
                </c:pt>
                <c:pt idx="7">
                  <c:v>0.02</c:v>
                </c:pt>
                <c:pt idx="8">
                  <c:v>0.02</c:v>
                </c:pt>
                <c:pt idx="9">
                  <c:v>0.01</c:v>
                </c:pt>
                <c:pt idx="10">
                  <c:v>0.59</c:v>
                </c:pt>
              </c:numCache>
            </c:numRef>
          </c:val>
          <c:extLst>
            <c:ext xmlns:c16="http://schemas.microsoft.com/office/drawing/2014/chart" uri="{C3380CC4-5D6E-409C-BE32-E72D297353CC}">
              <c16:uniqueId val="{0000000A-9CD4-47B3-B1E3-65C4E3934AD4}"/>
            </c:ext>
          </c:extLst>
        </c:ser>
        <c:dLbls>
          <c:showLegendKey val="0"/>
          <c:showVal val="0"/>
          <c:showCatName val="0"/>
          <c:showSerName val="0"/>
          <c:showPercent val="0"/>
          <c:showBubbleSize val="0"/>
          <c:showLeaderLines val="0"/>
        </c:dLbls>
        <c:firstSliceAng val="0"/>
      </c:pieChart>
      <c:spPr>
        <a:noFill/>
        <a:ln>
          <a:noFill/>
        </a:ln>
        <a:effectLst/>
      </c:spPr>
    </c:plotArea>
    <c:legend>
      <c:legendPos val="r"/>
      <c:legendEntry>
        <c:idx val="4"/>
        <c:delete val="1"/>
      </c:legendEntry>
      <c:layout>
        <c:manualLayout>
          <c:xMode val="edge"/>
          <c:yMode val="edge"/>
          <c:x val="0.60342709368563141"/>
          <c:y val="0.2069114323058609"/>
          <c:w val="0.37827236841978673"/>
          <c:h val="0.68021899488674797"/>
        </c:manualLayout>
      </c:layout>
      <c:overlay val="0"/>
      <c:spPr>
        <a:noFill/>
        <a:ln>
          <a:noFill/>
        </a:ln>
        <a:effectLst/>
      </c:spPr>
      <c:txPr>
        <a:bodyPr rot="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600">
          <a:latin typeface="+mn-lt"/>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9539389950768554E-2"/>
          <c:y val="0.10284408432083444"/>
          <c:w val="0.89612909044573719"/>
          <c:h val="0.60755144333325217"/>
        </c:manualLayout>
      </c:layout>
      <c:barChart>
        <c:barDir val="col"/>
        <c:grouping val="clustered"/>
        <c:varyColors val="0"/>
        <c:ser>
          <c:idx val="0"/>
          <c:order val="0"/>
          <c:tx>
            <c:strRef>
              <c:f>Sheet1!$B$1</c:f>
              <c:strCache>
                <c:ptCount val="1"/>
                <c:pt idx="0">
                  <c:v>Series 1</c:v>
                </c:pt>
              </c:strCache>
            </c:strRef>
          </c:tx>
          <c:spPr>
            <a:ln w="9525">
              <a:solidFill>
                <a:srgbClr val="FFFFFF"/>
              </a:solidFill>
            </a:ln>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Sheet1!$A$2:$A$9</c:f>
              <c:numCache>
                <c:formatCode>General</c:formatCode>
                <c:ptCount val="8"/>
                <c:pt idx="0">
                  <c:v>2009</c:v>
                </c:pt>
                <c:pt idx="1">
                  <c:v>2010</c:v>
                </c:pt>
                <c:pt idx="2">
                  <c:v>2011</c:v>
                </c:pt>
                <c:pt idx="3">
                  <c:v>2012</c:v>
                </c:pt>
                <c:pt idx="4">
                  <c:v>2013</c:v>
                </c:pt>
                <c:pt idx="5">
                  <c:v>2014</c:v>
                </c:pt>
                <c:pt idx="6">
                  <c:v>2015</c:v>
                </c:pt>
                <c:pt idx="7">
                  <c:v>2016</c:v>
                </c:pt>
              </c:numCache>
            </c:numRef>
          </c:cat>
          <c:val>
            <c:numRef>
              <c:f>Sheet1!$B$2:$B$9</c:f>
              <c:numCache>
                <c:formatCode>General</c:formatCode>
                <c:ptCount val="8"/>
                <c:pt idx="0">
                  <c:v>12</c:v>
                </c:pt>
                <c:pt idx="1">
                  <c:v>23</c:v>
                </c:pt>
                <c:pt idx="2">
                  <c:v>22</c:v>
                </c:pt>
                <c:pt idx="3">
                  <c:v>32</c:v>
                </c:pt>
                <c:pt idx="4">
                  <c:v>39</c:v>
                </c:pt>
                <c:pt idx="5">
                  <c:v>47</c:v>
                </c:pt>
                <c:pt idx="6">
                  <c:v>58</c:v>
                </c:pt>
                <c:pt idx="7">
                  <c:v>54</c:v>
                </c:pt>
              </c:numCache>
            </c:numRef>
          </c:val>
          <c:extLst>
            <c:ext xmlns:c16="http://schemas.microsoft.com/office/drawing/2014/chart" uri="{C3380CC4-5D6E-409C-BE32-E72D297353CC}">
              <c16:uniqueId val="{00000000-B4BA-4EB0-8E42-7172A11BF19C}"/>
            </c:ext>
          </c:extLst>
        </c:ser>
        <c:dLbls>
          <c:showLegendKey val="0"/>
          <c:showVal val="0"/>
          <c:showCatName val="0"/>
          <c:showSerName val="0"/>
          <c:showPercent val="0"/>
          <c:showBubbleSize val="0"/>
        </c:dLbls>
        <c:gapWidth val="50"/>
        <c:axId val="152108416"/>
        <c:axId val="156580096"/>
      </c:barChart>
      <c:catAx>
        <c:axId val="152108416"/>
        <c:scaling>
          <c:orientation val="minMax"/>
        </c:scaling>
        <c:delete val="0"/>
        <c:axPos val="b"/>
        <c:numFmt formatCode="General" sourceLinked="1"/>
        <c:majorTickMark val="none"/>
        <c:minorTickMark val="none"/>
        <c:tickLblPos val="nextTo"/>
        <c:spPr>
          <a:ln w="3175">
            <a:solidFill>
              <a:srgbClr val="969696"/>
            </a:solidFill>
            <a:prstDash val="solid"/>
          </a:ln>
        </c:spPr>
        <c:txPr>
          <a:bodyPr/>
          <a:lstStyle/>
          <a:p>
            <a:pPr>
              <a:defRPr sz="800" b="0" i="1">
                <a:solidFill>
                  <a:srgbClr val="000000"/>
                </a:solidFill>
                <a:latin typeface="Tahoma"/>
                <a:ea typeface="Tahoma"/>
                <a:cs typeface="Tahoma"/>
              </a:defRPr>
            </a:pPr>
            <a:endParaRPr lang="en-US"/>
          </a:p>
        </c:txPr>
        <c:crossAx val="156580096"/>
        <c:crosses val="autoZero"/>
        <c:auto val="1"/>
        <c:lblAlgn val="ctr"/>
        <c:lblOffset val="100"/>
        <c:noMultiLvlLbl val="0"/>
      </c:catAx>
      <c:valAx>
        <c:axId val="156580096"/>
        <c:scaling>
          <c:orientation val="minMax"/>
        </c:scaling>
        <c:delete val="0"/>
        <c:axPos val="l"/>
        <c:numFmt formatCode="General" sourceLinked="1"/>
        <c:majorTickMark val="none"/>
        <c:minorTickMark val="none"/>
        <c:tickLblPos val="nextTo"/>
        <c:spPr>
          <a:ln w="3175">
            <a:solidFill>
              <a:srgbClr val="969696"/>
            </a:solidFill>
            <a:prstDash val="solid"/>
          </a:ln>
        </c:spPr>
        <c:txPr>
          <a:bodyPr/>
          <a:lstStyle/>
          <a:p>
            <a:pPr>
              <a:defRPr sz="800" b="0" i="1">
                <a:solidFill>
                  <a:srgbClr val="000000"/>
                </a:solidFill>
                <a:latin typeface="Tahoma"/>
                <a:ea typeface="Tahoma"/>
                <a:cs typeface="Tahoma"/>
              </a:defRPr>
            </a:pPr>
            <a:endParaRPr lang="en-US"/>
          </a:p>
        </c:txPr>
        <c:crossAx val="152108416"/>
        <c:crosses val="autoZero"/>
        <c:crossBetween val="between"/>
      </c:valAx>
      <c:spPr>
        <a:noFill/>
        <a:ln w="25400">
          <a:noFill/>
        </a:ln>
      </c:spPr>
    </c:plotArea>
    <c:plotVisOnly val="1"/>
    <c:dispBlanksAs val="gap"/>
    <c:showDLblsOverMax val="0"/>
  </c:chart>
  <c:spPr>
    <a:noFill/>
    <a:ln w="9525">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608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9" y="0"/>
            <a:ext cx="3038475" cy="466080"/>
          </a:xfrm>
          <a:prstGeom prst="rect">
            <a:avLst/>
          </a:prstGeom>
        </p:spPr>
        <p:txBody>
          <a:bodyPr vert="horz" lIns="91440" tIns="45720" rIns="91440" bIns="45720" rtlCol="0"/>
          <a:lstStyle>
            <a:lvl1pPr algn="r">
              <a:defRPr sz="1200"/>
            </a:lvl1pPr>
          </a:lstStyle>
          <a:p>
            <a:fld id="{C69BD828-B1BF-4499-91E2-7BD58A511AB0}" type="datetimeFigureOut">
              <a:rPr lang="en-US" smtClean="0"/>
              <a:t>7/19/2017</a:t>
            </a:fld>
            <a:endParaRPr lang="en-US" dirty="0"/>
          </a:p>
        </p:txBody>
      </p:sp>
      <p:sp>
        <p:nvSpPr>
          <p:cNvPr id="4" name="Footer Placeholder 3"/>
          <p:cNvSpPr>
            <a:spLocks noGrp="1"/>
          </p:cNvSpPr>
          <p:nvPr>
            <p:ph type="ftr" sz="quarter" idx="2"/>
          </p:nvPr>
        </p:nvSpPr>
        <p:spPr>
          <a:xfrm>
            <a:off x="1" y="8830320"/>
            <a:ext cx="3038475" cy="46608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9" y="8830320"/>
            <a:ext cx="3038475" cy="466080"/>
          </a:xfrm>
          <a:prstGeom prst="rect">
            <a:avLst/>
          </a:prstGeom>
        </p:spPr>
        <p:txBody>
          <a:bodyPr vert="horz" lIns="91440" tIns="45720" rIns="91440" bIns="45720" rtlCol="0" anchor="b"/>
          <a:lstStyle>
            <a:lvl1pPr algn="r">
              <a:defRPr sz="1200"/>
            </a:lvl1pPr>
          </a:lstStyle>
          <a:p>
            <a:fld id="{098BC953-6EDE-48B9-93D0-42EFE1F302EB}" type="slidenum">
              <a:rPr lang="en-US" smtClean="0"/>
              <a:t>‹#›</a:t>
            </a:fld>
            <a:endParaRPr lang="en-US" dirty="0"/>
          </a:p>
        </p:txBody>
      </p:sp>
    </p:spTree>
    <p:extLst>
      <p:ext uri="{BB962C8B-B14F-4D97-AF65-F5344CB8AC3E}">
        <p14:creationId xmlns:p14="http://schemas.microsoft.com/office/powerpoint/2010/main" val="27238867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608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9" y="0"/>
            <a:ext cx="3038475" cy="466080"/>
          </a:xfrm>
          <a:prstGeom prst="rect">
            <a:avLst/>
          </a:prstGeom>
        </p:spPr>
        <p:txBody>
          <a:bodyPr vert="horz" lIns="91440" tIns="45720" rIns="91440" bIns="45720" rtlCol="0"/>
          <a:lstStyle>
            <a:lvl1pPr algn="r">
              <a:defRPr sz="1200"/>
            </a:lvl1pPr>
          </a:lstStyle>
          <a:p>
            <a:fld id="{6E81C92D-5AF8-4B0B-A2A2-8F402BA98299}" type="datetimeFigureOut">
              <a:rPr lang="en-US" smtClean="0"/>
              <a:t>7/19/2017</a:t>
            </a:fld>
            <a:endParaRPr lang="en-US" dirty="0"/>
          </a:p>
        </p:txBody>
      </p:sp>
      <p:sp>
        <p:nvSpPr>
          <p:cNvPr id="4" name="Slide Image Placeholder 3"/>
          <p:cNvSpPr>
            <a:spLocks noGrp="1" noRot="1" noChangeAspect="1"/>
          </p:cNvSpPr>
          <p:nvPr>
            <p:ph type="sldImg" idx="2"/>
          </p:nvPr>
        </p:nvSpPr>
        <p:spPr>
          <a:xfrm>
            <a:off x="1412875" y="1162050"/>
            <a:ext cx="4184650" cy="313848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421"/>
            <a:ext cx="5607050" cy="366092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30320"/>
            <a:ext cx="3038475" cy="46608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9" y="8830320"/>
            <a:ext cx="3038475" cy="466080"/>
          </a:xfrm>
          <a:prstGeom prst="rect">
            <a:avLst/>
          </a:prstGeom>
        </p:spPr>
        <p:txBody>
          <a:bodyPr vert="horz" lIns="91440" tIns="45720" rIns="91440" bIns="45720" rtlCol="0" anchor="b"/>
          <a:lstStyle>
            <a:lvl1pPr algn="r">
              <a:defRPr sz="1200"/>
            </a:lvl1pPr>
          </a:lstStyle>
          <a:p>
            <a:fld id="{812D33A6-63C8-437E-B95B-A8F52179B3D7}" type="slidenum">
              <a:rPr lang="en-US" smtClean="0"/>
              <a:t>‹#›</a:t>
            </a:fld>
            <a:endParaRPr lang="en-US" dirty="0"/>
          </a:p>
        </p:txBody>
      </p:sp>
    </p:spTree>
    <p:extLst>
      <p:ext uri="{BB962C8B-B14F-4D97-AF65-F5344CB8AC3E}">
        <p14:creationId xmlns:p14="http://schemas.microsoft.com/office/powerpoint/2010/main" val="2109391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1649CF-3B60-4D15-B25C-5A3369BA1EE4}" type="slidenum">
              <a:rPr lang="en-US" smtClean="0"/>
              <a:t>2</a:t>
            </a:fld>
            <a:endParaRPr lang="en-US" dirty="0"/>
          </a:p>
        </p:txBody>
      </p:sp>
    </p:spTree>
    <p:extLst>
      <p:ext uri="{BB962C8B-B14F-4D97-AF65-F5344CB8AC3E}">
        <p14:creationId xmlns:p14="http://schemas.microsoft.com/office/powerpoint/2010/main" val="3064465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defTabSz="906314" eaLnBrk="0" hangingPunct="0">
              <a:defRPr sz="1100" b="1">
                <a:solidFill>
                  <a:srgbClr val="000000"/>
                </a:solidFill>
                <a:latin typeface="Arial" charset="0"/>
              </a:defRPr>
            </a:lvl1pPr>
            <a:lvl2pPr marL="742827" indent="-285703" defTabSz="906314" eaLnBrk="0" hangingPunct="0">
              <a:defRPr sz="1100" b="1">
                <a:solidFill>
                  <a:srgbClr val="000000"/>
                </a:solidFill>
                <a:latin typeface="Arial" charset="0"/>
              </a:defRPr>
            </a:lvl2pPr>
            <a:lvl3pPr marL="1142812" indent="-228561" defTabSz="906314" eaLnBrk="0" hangingPunct="0">
              <a:defRPr sz="1100" b="1">
                <a:solidFill>
                  <a:srgbClr val="000000"/>
                </a:solidFill>
                <a:latin typeface="Arial" charset="0"/>
              </a:defRPr>
            </a:lvl3pPr>
            <a:lvl4pPr marL="1599935" indent="-228561" defTabSz="906314" eaLnBrk="0" hangingPunct="0">
              <a:defRPr sz="1100" b="1">
                <a:solidFill>
                  <a:srgbClr val="000000"/>
                </a:solidFill>
                <a:latin typeface="Arial" charset="0"/>
              </a:defRPr>
            </a:lvl4pPr>
            <a:lvl5pPr marL="2057062" indent="-228561" defTabSz="906314" eaLnBrk="0" hangingPunct="0">
              <a:defRPr sz="1100" b="1">
                <a:solidFill>
                  <a:srgbClr val="000000"/>
                </a:solidFill>
                <a:latin typeface="Arial" charset="0"/>
              </a:defRPr>
            </a:lvl5pPr>
            <a:lvl6pPr marL="2514185" indent="-228561" defTabSz="906314" eaLnBrk="0" fontAlgn="base" hangingPunct="0">
              <a:spcBef>
                <a:spcPct val="0"/>
              </a:spcBef>
              <a:spcAft>
                <a:spcPct val="0"/>
              </a:spcAft>
              <a:defRPr sz="1100" b="1">
                <a:solidFill>
                  <a:srgbClr val="000000"/>
                </a:solidFill>
                <a:latin typeface="Arial" charset="0"/>
              </a:defRPr>
            </a:lvl6pPr>
            <a:lvl7pPr marL="2971308" indent="-228561" defTabSz="906314" eaLnBrk="0" fontAlgn="base" hangingPunct="0">
              <a:spcBef>
                <a:spcPct val="0"/>
              </a:spcBef>
              <a:spcAft>
                <a:spcPct val="0"/>
              </a:spcAft>
              <a:defRPr sz="1100" b="1">
                <a:solidFill>
                  <a:srgbClr val="000000"/>
                </a:solidFill>
                <a:latin typeface="Arial" charset="0"/>
              </a:defRPr>
            </a:lvl7pPr>
            <a:lvl8pPr marL="3428434" indent="-228561" defTabSz="906314" eaLnBrk="0" fontAlgn="base" hangingPunct="0">
              <a:spcBef>
                <a:spcPct val="0"/>
              </a:spcBef>
              <a:spcAft>
                <a:spcPct val="0"/>
              </a:spcAft>
              <a:defRPr sz="1100" b="1">
                <a:solidFill>
                  <a:srgbClr val="000000"/>
                </a:solidFill>
                <a:latin typeface="Arial" charset="0"/>
              </a:defRPr>
            </a:lvl8pPr>
            <a:lvl9pPr marL="3885559" indent="-228561" defTabSz="906314" eaLnBrk="0" fontAlgn="base" hangingPunct="0">
              <a:spcBef>
                <a:spcPct val="0"/>
              </a:spcBef>
              <a:spcAft>
                <a:spcPct val="0"/>
              </a:spcAft>
              <a:defRPr sz="1100" b="1">
                <a:solidFill>
                  <a:srgbClr val="000000"/>
                </a:solidFill>
                <a:latin typeface="Arial" charset="0"/>
              </a:defRPr>
            </a:lvl9pPr>
          </a:lstStyle>
          <a:p>
            <a:pPr eaLnBrk="1" hangingPunct="1"/>
            <a:fld id="{39527C8C-EC25-46E5-BD67-D1BE72565204}" type="slidenum">
              <a:rPr lang="de-DE" altLang="en-US" sz="1300" b="0">
                <a:solidFill>
                  <a:prstClr val="black"/>
                </a:solidFill>
                <a:latin typeface="Times New Roman" pitchFamily="18" charset="0"/>
              </a:rPr>
              <a:pPr eaLnBrk="1" hangingPunct="1"/>
              <a:t>15</a:t>
            </a:fld>
            <a:endParaRPr lang="de-DE" altLang="en-US" sz="1300" b="0">
              <a:solidFill>
                <a:prstClr val="black"/>
              </a:solidFill>
              <a:latin typeface="Times New Roman" pitchFamily="18" charset="0"/>
            </a:endParaRPr>
          </a:p>
        </p:txBody>
      </p:sp>
      <p:sp>
        <p:nvSpPr>
          <p:cNvPr id="34819" name="Rectangle 2"/>
          <p:cNvSpPr>
            <a:spLocks noGrp="1" noRot="1" noChangeAspect="1" noChangeArrowheads="1" noTextEdit="1"/>
          </p:cNvSpPr>
          <p:nvPr>
            <p:ph type="sldImg"/>
          </p:nvPr>
        </p:nvSpPr>
        <p:spPr>
          <a:xfrm>
            <a:off x="1209675" y="709613"/>
            <a:ext cx="4613275" cy="3460750"/>
          </a:xfrm>
          <a:ln/>
        </p:spPr>
      </p:sp>
      <p:sp>
        <p:nvSpPr>
          <p:cNvPr id="34820" name="Rectangle 3"/>
          <p:cNvSpPr>
            <a:spLocks noGrp="1" noChangeArrowheads="1"/>
          </p:cNvSpPr>
          <p:nvPr>
            <p:ph type="body" idx="1"/>
          </p:nvPr>
        </p:nvSpPr>
        <p:spPr>
          <a:xfrm>
            <a:off x="933450" y="4380831"/>
            <a:ext cx="5145088" cy="4168423"/>
          </a:xfrm>
          <a:noFill/>
        </p:spPr>
        <p:txBody>
          <a:bodyPr/>
          <a:lstStyle/>
          <a:p>
            <a:pPr eaLnBrk="1" hangingPunct="1"/>
            <a:endParaRPr lang="en-US" altLang="en-US" dirty="0"/>
          </a:p>
        </p:txBody>
      </p:sp>
    </p:spTree>
    <p:extLst>
      <p:ext uri="{BB962C8B-B14F-4D97-AF65-F5344CB8AC3E}">
        <p14:creationId xmlns:p14="http://schemas.microsoft.com/office/powerpoint/2010/main" val="2537234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2D33A6-63C8-437E-B95B-A8F52179B3D7}" type="slidenum">
              <a:rPr lang="en-US" smtClean="0"/>
              <a:t>17</a:t>
            </a:fld>
            <a:endParaRPr lang="en-US" dirty="0"/>
          </a:p>
        </p:txBody>
      </p:sp>
    </p:spTree>
    <p:extLst>
      <p:ext uri="{BB962C8B-B14F-4D97-AF65-F5344CB8AC3E}">
        <p14:creationId xmlns:p14="http://schemas.microsoft.com/office/powerpoint/2010/main" val="4163078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34FBB0-28A6-4491-84DA-F158C3528EB9}" type="slidenum">
              <a:rPr lang="en-US" smtClean="0"/>
              <a:t>42</a:t>
            </a:fld>
            <a:endParaRPr lang="en-US" dirty="0"/>
          </a:p>
        </p:txBody>
      </p:sp>
    </p:spTree>
    <p:extLst>
      <p:ext uri="{BB962C8B-B14F-4D97-AF65-F5344CB8AC3E}">
        <p14:creationId xmlns:p14="http://schemas.microsoft.com/office/powerpoint/2010/main" val="1124875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84D991-7E4D-4A47-8BA8-14D92EC59A6B}" type="slidenum">
              <a:rPr lang="en-US" smtClean="0"/>
              <a:t>44</a:t>
            </a:fld>
            <a:endParaRPr lang="en-US" dirty="0"/>
          </a:p>
        </p:txBody>
      </p:sp>
    </p:spTree>
    <p:extLst>
      <p:ext uri="{BB962C8B-B14F-4D97-AF65-F5344CB8AC3E}">
        <p14:creationId xmlns:p14="http://schemas.microsoft.com/office/powerpoint/2010/main" val="11319251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4.png"/><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LI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a:srcRect t="30799" r="-100" b="440"/>
          <a:stretch/>
        </p:blipFill>
        <p:spPr>
          <a:xfrm>
            <a:off x="222248" y="0"/>
            <a:ext cx="8595361" cy="3778758"/>
          </a:xfrm>
          <a:prstGeom prst="rect">
            <a:avLst/>
          </a:prstGeom>
        </p:spPr>
      </p:pic>
      <p:pic>
        <p:nvPicPr>
          <p:cNvPr id="9" name="Picture 2" descr="H:\Templates\_US\Lincoln International Logo Files\Lincoln International Logos\EPS files\LI Logo.emf"/>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96550" y="5539547"/>
            <a:ext cx="1891028" cy="50194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userDrawn="1"/>
        </p:nvCxnSpPr>
        <p:spPr bwMode="auto">
          <a:xfrm>
            <a:off x="2538188" y="4329737"/>
            <a:ext cx="0" cy="2243591"/>
          </a:xfrm>
          <a:prstGeom prst="line">
            <a:avLst/>
          </a:prstGeom>
          <a:solidFill>
            <a:srgbClr val="000080"/>
          </a:solidFill>
          <a:ln w="9525" cap="flat" cmpd="sng" algn="ctr">
            <a:solidFill>
              <a:srgbClr val="87878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userDrawn="1">
            <p:ph type="ctrTitle" hasCustomPrompt="1"/>
          </p:nvPr>
        </p:nvSpPr>
        <p:spPr>
          <a:xfrm>
            <a:off x="2880359" y="4727334"/>
            <a:ext cx="5928679" cy="557784"/>
          </a:xfrm>
        </p:spPr>
        <p:txBody>
          <a:bodyPr lIns="0"/>
          <a:lstStyle>
            <a:lvl1pPr>
              <a:defRPr>
                <a:solidFill>
                  <a:schemeClr val="tx1"/>
                </a:solidFill>
              </a:defRPr>
            </a:lvl1pPr>
          </a:lstStyle>
          <a:p>
            <a:r>
              <a:rPr lang="en-US" dirty="0"/>
              <a:t>[Presentation Title]</a:t>
            </a:r>
          </a:p>
        </p:txBody>
      </p:sp>
      <p:sp>
        <p:nvSpPr>
          <p:cNvPr id="3" name="Subtitle 2"/>
          <p:cNvSpPr>
            <a:spLocks noGrp="1"/>
          </p:cNvSpPr>
          <p:nvPr userDrawn="1">
            <p:ph type="subTitle" idx="1" hasCustomPrompt="1"/>
          </p:nvPr>
        </p:nvSpPr>
        <p:spPr>
          <a:xfrm>
            <a:off x="2880359" y="5376558"/>
            <a:ext cx="5928679" cy="384048"/>
          </a:xfrm>
        </p:spPr>
        <p:txBody>
          <a:bodyPr lIns="0" tIns="0" rIns="0" bIns="0" anchor="ctr" anchorCtr="0">
            <a:noAutofit/>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[Date]</a:t>
            </a:r>
          </a:p>
        </p:txBody>
      </p:sp>
      <p:sp>
        <p:nvSpPr>
          <p:cNvPr id="11" name="Rectangle 10"/>
          <p:cNvSpPr/>
          <p:nvPr userDrawn="1"/>
        </p:nvSpPr>
        <p:spPr bwMode="auto">
          <a:xfrm>
            <a:off x="222249" y="3778758"/>
            <a:ext cx="859536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2" name="Rectangle 11"/>
          <p:cNvSpPr/>
          <p:nvPr userDrawn="1"/>
        </p:nvSpPr>
        <p:spPr bwMode="auto">
          <a:xfrm>
            <a:off x="222249" y="3832764"/>
            <a:ext cx="859536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pic>
        <p:nvPicPr>
          <p:cNvPr id="5" name="Picture 4"/>
          <p:cNvPicPr>
            <a:picLocks noChangeAspect="1"/>
          </p:cNvPicPr>
          <p:nvPr userDrawn="1"/>
        </p:nvPicPr>
        <p:blipFill>
          <a:blip r:embed="rId4"/>
          <a:stretch>
            <a:fillRect/>
          </a:stretch>
        </p:blipFill>
        <p:spPr>
          <a:xfrm>
            <a:off x="5153024" y="2885287"/>
            <a:ext cx="3563871" cy="810708"/>
          </a:xfrm>
          <a:prstGeom prst="rect">
            <a:avLst/>
          </a:prstGeom>
          <a:effectLst/>
        </p:spPr>
      </p:pic>
      <p:pic>
        <p:nvPicPr>
          <p:cNvPr id="6" name="Picture 5"/>
          <p:cNvPicPr>
            <a:picLocks noChangeAspect="1"/>
          </p:cNvPicPr>
          <p:nvPr userDrawn="1"/>
        </p:nvPicPr>
        <p:blipFill>
          <a:blip r:embed="rId5"/>
          <a:stretch>
            <a:fillRect/>
          </a:stretch>
        </p:blipFill>
        <p:spPr>
          <a:xfrm>
            <a:off x="185066" y="4720052"/>
            <a:ext cx="2113997" cy="495208"/>
          </a:xfrm>
          <a:prstGeom prst="rect">
            <a:avLst/>
          </a:prstGeom>
        </p:spPr>
      </p:pic>
    </p:spTree>
    <p:extLst>
      <p:ext uri="{BB962C8B-B14F-4D97-AF65-F5344CB8AC3E}">
        <p14:creationId xmlns:p14="http://schemas.microsoft.com/office/powerpoint/2010/main" val="62915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5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8" name="Picture 7"/>
          <p:cNvPicPr>
            <a:picLocks noChangeAspect="1"/>
          </p:cNvPicPr>
          <p:nvPr userDrawn="1"/>
        </p:nvPicPr>
        <p:blipFill>
          <a:blip r:embed="rId5"/>
          <a:stretch>
            <a:fillRect/>
          </a:stretch>
        </p:blipFill>
        <p:spPr>
          <a:xfrm>
            <a:off x="3985403" y="528030"/>
            <a:ext cx="4756865" cy="2746706"/>
          </a:xfrm>
          <a:prstGeom prst="rect">
            <a:avLst/>
          </a:prstGeom>
        </p:spPr>
      </p:pic>
    </p:spTree>
    <p:extLst>
      <p:ext uri="{BB962C8B-B14F-4D97-AF65-F5344CB8AC3E}">
        <p14:creationId xmlns:p14="http://schemas.microsoft.com/office/powerpoint/2010/main" val="1140634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2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8" name="Picture 7"/>
          <p:cNvPicPr>
            <a:picLocks noChangeAspect="1"/>
          </p:cNvPicPr>
          <p:nvPr userDrawn="1"/>
        </p:nvPicPr>
        <p:blipFill>
          <a:blip r:embed="rId5"/>
          <a:stretch>
            <a:fillRect/>
          </a:stretch>
        </p:blipFill>
        <p:spPr>
          <a:xfrm>
            <a:off x="4895849" y="-76200"/>
            <a:ext cx="3800475" cy="3800475"/>
          </a:xfrm>
          <a:prstGeom prst="rect">
            <a:avLst/>
          </a:prstGeom>
        </p:spPr>
      </p:pic>
    </p:spTree>
    <p:extLst>
      <p:ext uri="{BB962C8B-B14F-4D97-AF65-F5344CB8AC3E}">
        <p14:creationId xmlns:p14="http://schemas.microsoft.com/office/powerpoint/2010/main" val="233582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9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2050" name="Picture 2" descr="\\lp.com\data\Williams Lea\Williams Lea Internal\Training\Alayna\7-9\New folder (2)\10.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90286" y="283708"/>
            <a:ext cx="1524846" cy="321400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lp.com\data\Williams Lea\Williams Lea Internal\Training\Alayna\7-9\New folder (2)\13.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7234237" y="715963"/>
            <a:ext cx="1304925"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1444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10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3074" name="Picture 2" descr="\\lp.com\data\Williams Lea\Williams Lea Internal\Training\Alayna\7-9\New folder (2)\11.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641346" y="345211"/>
            <a:ext cx="2987169" cy="3213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5924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11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4098" name="Picture 2" descr="\\lp.com\data\Williams Lea\Williams Lea Internal\Training\Alayna\7-9\New folder (2)\12.png"/>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19219" t="14640" r="17481" b="16660"/>
          <a:stretch/>
        </p:blipFill>
        <p:spPr bwMode="auto">
          <a:xfrm>
            <a:off x="5631543" y="715963"/>
            <a:ext cx="3015392" cy="2528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2224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12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5122" name="Picture 2" descr="\\lp.com\data\Williams Lea\Williams Lea Internal\Training\Alayna\7-9\New folder (2)\14.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898231" y="1442305"/>
            <a:ext cx="1960563" cy="1198507"/>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lp.com\data\Williams Lea\Williams Lea Internal\Training\Alayna\7-9\New folder (2)\15.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858791" y="715963"/>
            <a:ext cx="1209675"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147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6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8" name="Picture 7"/>
          <p:cNvPicPr>
            <a:picLocks noChangeAspect="1"/>
          </p:cNvPicPr>
          <p:nvPr userDrawn="1"/>
        </p:nvPicPr>
        <p:blipFill>
          <a:blip r:embed="rId5"/>
          <a:stretch>
            <a:fillRect/>
          </a:stretch>
        </p:blipFill>
        <p:spPr>
          <a:xfrm>
            <a:off x="4040071" y="314483"/>
            <a:ext cx="3009083" cy="3016961"/>
          </a:xfrm>
          <a:prstGeom prst="rect">
            <a:avLst/>
          </a:prstGeom>
        </p:spPr>
      </p:pic>
      <p:pic>
        <p:nvPicPr>
          <p:cNvPr id="12" name="Picture 11"/>
          <p:cNvPicPr>
            <a:picLocks noChangeAspect="1"/>
          </p:cNvPicPr>
          <p:nvPr userDrawn="1"/>
        </p:nvPicPr>
        <p:blipFill>
          <a:blip r:embed="rId6"/>
          <a:stretch>
            <a:fillRect/>
          </a:stretch>
        </p:blipFill>
        <p:spPr>
          <a:xfrm>
            <a:off x="6287941" y="630692"/>
            <a:ext cx="2640158" cy="2584867"/>
          </a:xfrm>
          <a:prstGeom prst="rect">
            <a:avLst/>
          </a:prstGeom>
        </p:spPr>
      </p:pic>
    </p:spTree>
    <p:extLst>
      <p:ext uri="{BB962C8B-B14F-4D97-AF65-F5344CB8AC3E}">
        <p14:creationId xmlns:p14="http://schemas.microsoft.com/office/powerpoint/2010/main" val="1456932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LI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idx="1" hasCustomPrompt="1"/>
          </p:nvPr>
        </p:nvSpPr>
        <p:spPr>
          <a:xfrm>
            <a:off x="342900" y="1077913"/>
            <a:ext cx="8458200" cy="4886326"/>
          </a:xfrm>
        </p:spPr>
        <p:txBody>
          <a:bodyPr lIns="0" tIns="0" rIns="0" bIns="0">
            <a:noAutofit/>
          </a:bodyPr>
          <a:lstStyle>
            <a:lvl1pPr>
              <a:spcBef>
                <a:spcPts val="400"/>
              </a:spcBef>
              <a:defRPr sz="1000"/>
            </a:lvl1pPr>
            <a:lvl2pPr marL="344488" indent="-173038">
              <a:spcBef>
                <a:spcPts val="400"/>
              </a:spcBef>
              <a:defRPr sz="1000"/>
            </a:lvl2pPr>
            <a:lvl3pPr>
              <a:spcBef>
                <a:spcPts val="400"/>
              </a:spcBef>
              <a:defRPr sz="1000"/>
            </a:lvl3pPr>
            <a:lvl4pPr>
              <a:spcBef>
                <a:spcPts val="400"/>
              </a:spcBef>
              <a:defRPr sz="1000"/>
            </a:lvl4pPr>
          </a:lstStyle>
          <a:p>
            <a:pPr lvl="0"/>
            <a:r>
              <a:rPr lang="en-US" dirty="0"/>
              <a:t>[Bullet Level 1]</a:t>
            </a:r>
          </a:p>
          <a:p>
            <a:pPr lvl="1"/>
            <a:r>
              <a:rPr lang="en-US" dirty="0"/>
              <a:t>[Bullet Level 2]</a:t>
            </a:r>
          </a:p>
          <a:p>
            <a:pPr lvl="2"/>
            <a:r>
              <a:rPr lang="en-US" dirty="0"/>
              <a:t>[Bullet Level 3]</a:t>
            </a:r>
          </a:p>
          <a:p>
            <a:pPr lvl="3"/>
            <a:r>
              <a:rPr lang="en-US" dirty="0"/>
              <a:t>[Bullet Level 4]</a:t>
            </a:r>
          </a:p>
        </p:txBody>
      </p:sp>
    </p:spTree>
    <p:extLst>
      <p:ext uri="{BB962C8B-B14F-4D97-AF65-F5344CB8AC3E}">
        <p14:creationId xmlns:p14="http://schemas.microsoft.com/office/powerpoint/2010/main" val="11679526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LI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val="360196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_TOC &amp; Appendix">
    <p:spTree>
      <p:nvGrpSpPr>
        <p:cNvPr id="1" name=""/>
        <p:cNvGrpSpPr/>
        <p:nvPr/>
      </p:nvGrpSpPr>
      <p:grpSpPr>
        <a:xfrm>
          <a:off x="0" y="0"/>
          <a:ext cx="0" cy="0"/>
          <a:chOff x="0" y="0"/>
          <a:chExt cx="0" cy="0"/>
        </a:xfrm>
      </p:grpSpPr>
      <p:sp>
        <p:nvSpPr>
          <p:cNvPr id="10" name="Rectangle 9"/>
          <p:cNvSpPr/>
          <p:nvPr userDrawn="1"/>
        </p:nvSpPr>
        <p:spPr bwMode="auto">
          <a:xfrm>
            <a:off x="228837" y="209550"/>
            <a:ext cx="8686800" cy="843185"/>
          </a:xfrm>
          <a:prstGeom prst="rect">
            <a:avLst/>
          </a:prstGeom>
          <a:gradFill>
            <a:gsLst>
              <a:gs pos="0">
                <a:srgbClr val="07325F"/>
              </a:gs>
              <a:gs pos="75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sp>
        <p:nvSpPr>
          <p:cNvPr id="3" name="Text Placeholder 2"/>
          <p:cNvSpPr>
            <a:spLocks noGrp="1"/>
          </p:cNvSpPr>
          <p:nvPr>
            <p:ph type="body" idx="1" hasCustomPrompt="1"/>
          </p:nvPr>
        </p:nvSpPr>
        <p:spPr>
          <a:xfrm>
            <a:off x="342899" y="3246120"/>
            <a:ext cx="8466139"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[Appendix __ ]</a:t>
            </a:r>
          </a:p>
        </p:txBody>
      </p:sp>
      <p:sp>
        <p:nvSpPr>
          <p:cNvPr id="7" name="Rectangle 6"/>
          <p:cNvSpPr/>
          <p:nvPr userDrawn="1"/>
        </p:nvSpPr>
        <p:spPr bwMode="auto">
          <a:xfrm>
            <a:off x="228837" y="1052736"/>
            <a:ext cx="8686800" cy="747489"/>
          </a:xfrm>
          <a:prstGeom prst="rect">
            <a:avLst/>
          </a:prstGeom>
          <a:solidFill>
            <a:srgbClr val="D9D9D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cxnSp>
        <p:nvCxnSpPr>
          <p:cNvPr id="9" name="Straight Connector 8"/>
          <p:cNvCxnSpPr/>
          <p:nvPr userDrawn="1"/>
        </p:nvCxnSpPr>
        <p:spPr bwMode="auto">
          <a:xfrm>
            <a:off x="228837" y="1052736"/>
            <a:ext cx="8686800" cy="0"/>
          </a:xfrm>
          <a:prstGeom prst="line">
            <a:avLst/>
          </a:prstGeom>
          <a:solidFill>
            <a:srgbClr val="07325F"/>
          </a:solidFill>
          <a:ln w="76200" cap="flat" cmpd="sng" algn="ctr">
            <a:solidFill>
              <a:srgbClr val="9F9F9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userDrawn="1">
            <p:ph type="title" hasCustomPrompt="1"/>
          </p:nvPr>
        </p:nvSpPr>
        <p:spPr>
          <a:xfrm>
            <a:off x="342899" y="1197864"/>
            <a:ext cx="8466139" cy="576072"/>
          </a:xfrm>
        </p:spPr>
        <p:txBody>
          <a:bodyPr lIns="0" anchor="ctr" anchorCtr="0"/>
          <a:lstStyle>
            <a:lvl1pPr algn="l">
              <a:defRPr sz="3200" b="0" cap="none" baseline="0">
                <a:solidFill>
                  <a:schemeClr val="tx1"/>
                </a:solidFill>
              </a:defRPr>
            </a:lvl1pPr>
          </a:lstStyle>
          <a:p>
            <a:r>
              <a:rPr lang="en-US" dirty="0"/>
              <a:t>[Table of Contents or Agenda]</a:t>
            </a:r>
          </a:p>
        </p:txBody>
      </p:sp>
      <p:sp>
        <p:nvSpPr>
          <p:cNvPr id="16" name="Text Placeholder 15"/>
          <p:cNvSpPr>
            <a:spLocks noGrp="1"/>
          </p:cNvSpPr>
          <p:nvPr userDrawn="1">
            <p:ph type="body" sz="quarter" idx="10" hasCustomPrompt="1"/>
          </p:nvPr>
        </p:nvSpPr>
        <p:spPr>
          <a:xfrm>
            <a:off x="342899" y="3785616"/>
            <a:ext cx="8466139" cy="576072"/>
          </a:xfrm>
        </p:spPr>
        <p:txBody>
          <a:bodyPr vert="horz" lIns="0" tIns="0" rIns="0" bIns="0" rtlCol="0" anchor="ctr" anchorCtr="0">
            <a:noAutofit/>
          </a:bodyPr>
          <a:lstStyle>
            <a:lvl1pPr marL="0" indent="0">
              <a:buFont typeface="Arial" panose="020B0604020202020204" pitchFamily="34" charset="0"/>
              <a:buNone/>
              <a:defRPr lang="en-US" sz="3200" b="0" cap="none" baseline="0" dirty="0" smtClean="0">
                <a:latin typeface="+mj-lt"/>
                <a:ea typeface="+mj-ea"/>
                <a:cs typeface="+mj-cs"/>
              </a:defRPr>
            </a:lvl1pPr>
          </a:lstStyle>
          <a:p>
            <a:pPr lvl="0">
              <a:spcBef>
                <a:spcPct val="0"/>
              </a:spcBef>
            </a:pPr>
            <a:r>
              <a:rPr lang="en-US" dirty="0"/>
              <a:t>[Appendix Title]</a:t>
            </a:r>
          </a:p>
        </p:txBody>
      </p:sp>
      <p:cxnSp>
        <p:nvCxnSpPr>
          <p:cNvPr id="17" name="Straight Connector 16"/>
          <p:cNvCxnSpPr/>
          <p:nvPr userDrawn="1"/>
        </p:nvCxnSpPr>
        <p:spPr bwMode="auto">
          <a:xfrm>
            <a:off x="7508702" y="6345324"/>
            <a:ext cx="0" cy="432048"/>
          </a:xfrm>
          <a:prstGeom prst="line">
            <a:avLst/>
          </a:prstGeom>
          <a:solidFill>
            <a:srgbClr val="07325F"/>
          </a:solidFill>
          <a:ln w="9525" cap="flat" cmpd="sng" algn="ctr">
            <a:solidFill>
              <a:srgbClr val="9F9F9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2" descr="H:\Templates\_US\Lincoln International Logo Files\Lincoln International Logos\EPS files\LI Logo.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a:stretch>
            <a:fillRect/>
          </a:stretch>
        </p:blipFill>
        <p:spPr>
          <a:xfrm>
            <a:off x="5831456" y="6397232"/>
            <a:ext cx="1488324" cy="338563"/>
          </a:xfrm>
          <a:prstGeom prst="rect">
            <a:avLst/>
          </a:prstGeom>
        </p:spPr>
      </p:pic>
    </p:spTree>
    <p:extLst>
      <p:ext uri="{BB962C8B-B14F-4D97-AF65-F5344CB8AC3E}">
        <p14:creationId xmlns:p14="http://schemas.microsoft.com/office/powerpoint/2010/main" val="87240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_LI_Bio Page">
    <p:spTree>
      <p:nvGrpSpPr>
        <p:cNvPr id="1" name=""/>
        <p:cNvGrpSpPr/>
        <p:nvPr/>
      </p:nvGrpSpPr>
      <p:grpSpPr>
        <a:xfrm>
          <a:off x="0" y="0"/>
          <a:ext cx="0" cy="0"/>
          <a:chOff x="0" y="0"/>
          <a:chExt cx="0" cy="0"/>
        </a:xfrm>
      </p:grpSpPr>
      <p:sp>
        <p:nvSpPr>
          <p:cNvPr id="8" name="Rectangle 7"/>
          <p:cNvSpPr/>
          <p:nvPr userDrawn="1"/>
        </p:nvSpPr>
        <p:spPr bwMode="auto">
          <a:xfrm>
            <a:off x="228836" y="209550"/>
            <a:ext cx="8686800" cy="843185"/>
          </a:xfrm>
          <a:prstGeom prst="rect">
            <a:avLst/>
          </a:prstGeom>
          <a:gradFill>
            <a:gsLst>
              <a:gs pos="0">
                <a:srgbClr val="07325F"/>
              </a:gs>
              <a:gs pos="75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sp>
        <p:nvSpPr>
          <p:cNvPr id="9" name="Rectangle 8"/>
          <p:cNvSpPr/>
          <p:nvPr userDrawn="1"/>
        </p:nvSpPr>
        <p:spPr bwMode="auto">
          <a:xfrm>
            <a:off x="228836" y="1052736"/>
            <a:ext cx="8686800" cy="747489"/>
          </a:xfrm>
          <a:prstGeom prst="rect">
            <a:avLst/>
          </a:prstGeom>
          <a:solidFill>
            <a:srgbClr val="D9D9D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cxnSp>
        <p:nvCxnSpPr>
          <p:cNvPr id="10" name="Straight Connector 9"/>
          <p:cNvCxnSpPr/>
          <p:nvPr userDrawn="1"/>
        </p:nvCxnSpPr>
        <p:spPr bwMode="auto">
          <a:xfrm>
            <a:off x="228836" y="1052736"/>
            <a:ext cx="8686800" cy="0"/>
          </a:xfrm>
          <a:prstGeom prst="line">
            <a:avLst/>
          </a:prstGeom>
          <a:solidFill>
            <a:srgbClr val="07325F"/>
          </a:solidFill>
          <a:ln w="76200" cap="flat" cmpd="sng" algn="ctr">
            <a:solidFill>
              <a:srgbClr val="9F9F9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itle 1"/>
          <p:cNvSpPr>
            <a:spLocks noGrp="1"/>
          </p:cNvSpPr>
          <p:nvPr>
            <p:ph type="title" hasCustomPrompt="1"/>
          </p:nvPr>
        </p:nvSpPr>
        <p:spPr>
          <a:xfrm>
            <a:off x="342900" y="1197864"/>
            <a:ext cx="8466138" cy="576072"/>
          </a:xfrm>
        </p:spPr>
        <p:txBody>
          <a:bodyPr lIns="0" anchor="ctr" anchorCtr="0"/>
          <a:lstStyle>
            <a:lvl1pPr algn="l">
              <a:defRPr sz="3200" b="0" cap="none" baseline="0">
                <a:solidFill>
                  <a:schemeClr val="tx1"/>
                </a:solidFill>
              </a:defRPr>
            </a:lvl1pPr>
          </a:lstStyle>
          <a:p>
            <a:r>
              <a:rPr lang="en-US" dirty="0"/>
              <a:t>[Bio Page]</a:t>
            </a:r>
          </a:p>
        </p:txBody>
      </p:sp>
      <p:pic>
        <p:nvPicPr>
          <p:cNvPr id="11" name="Picture 2" descr="H:\Templates\_US\Lincoln International Logo Files\Lincoln International Logos\EPS files\LI Logo.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2250" y="6487257"/>
            <a:ext cx="949158" cy="25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1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8" name="Picture 7"/>
          <p:cNvPicPr>
            <a:picLocks noChangeAspect="1"/>
          </p:cNvPicPr>
          <p:nvPr userDrawn="1"/>
        </p:nvPicPr>
        <p:blipFill>
          <a:blip r:embed="rId5"/>
          <a:stretch>
            <a:fillRect/>
          </a:stretch>
        </p:blipFill>
        <p:spPr>
          <a:xfrm>
            <a:off x="3648975" y="430421"/>
            <a:ext cx="3219276" cy="2949599"/>
          </a:xfrm>
          <a:prstGeom prst="rect">
            <a:avLst/>
          </a:prstGeom>
        </p:spPr>
      </p:pic>
      <p:pic>
        <p:nvPicPr>
          <p:cNvPr id="11" name="Picture 10"/>
          <p:cNvPicPr>
            <a:picLocks noChangeAspect="1"/>
          </p:cNvPicPr>
          <p:nvPr userDrawn="1"/>
        </p:nvPicPr>
        <p:blipFill>
          <a:blip r:embed="rId6"/>
          <a:stretch>
            <a:fillRect/>
          </a:stretch>
        </p:blipFill>
        <p:spPr>
          <a:xfrm>
            <a:off x="5985280" y="432611"/>
            <a:ext cx="3158720" cy="2894115"/>
          </a:xfrm>
          <a:prstGeom prst="rect">
            <a:avLst/>
          </a:prstGeom>
        </p:spPr>
      </p:pic>
    </p:spTree>
    <p:extLst>
      <p:ext uri="{BB962C8B-B14F-4D97-AF65-F5344CB8AC3E}">
        <p14:creationId xmlns:p14="http://schemas.microsoft.com/office/powerpoint/2010/main" val="1048139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1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11" name="Picture 10"/>
          <p:cNvPicPr>
            <a:picLocks noChangeAspect="1"/>
          </p:cNvPicPr>
          <p:nvPr userDrawn="1"/>
        </p:nvPicPr>
        <p:blipFill>
          <a:blip r:embed="rId5"/>
          <a:stretch>
            <a:fillRect/>
          </a:stretch>
        </p:blipFill>
        <p:spPr>
          <a:xfrm>
            <a:off x="5419725" y="77443"/>
            <a:ext cx="3612827" cy="3612827"/>
          </a:xfrm>
          <a:prstGeom prst="rect">
            <a:avLst/>
          </a:prstGeom>
        </p:spPr>
      </p:pic>
    </p:spTree>
    <p:extLst>
      <p:ext uri="{BB962C8B-B14F-4D97-AF65-F5344CB8AC3E}">
        <p14:creationId xmlns:p14="http://schemas.microsoft.com/office/powerpoint/2010/main" val="3256804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7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8" name="Picture 7"/>
          <p:cNvPicPr>
            <a:picLocks noChangeAspect="1"/>
          </p:cNvPicPr>
          <p:nvPr userDrawn="1"/>
        </p:nvPicPr>
        <p:blipFill>
          <a:blip r:embed="rId5"/>
          <a:stretch>
            <a:fillRect/>
          </a:stretch>
        </p:blipFill>
        <p:spPr>
          <a:xfrm>
            <a:off x="5295183" y="342421"/>
            <a:ext cx="3058004" cy="3058004"/>
          </a:xfrm>
          <a:prstGeom prst="rect">
            <a:avLst/>
          </a:prstGeom>
        </p:spPr>
      </p:pic>
    </p:spTree>
    <p:extLst>
      <p:ext uri="{BB962C8B-B14F-4D97-AF65-F5344CB8AC3E}">
        <p14:creationId xmlns:p14="http://schemas.microsoft.com/office/powerpoint/2010/main" val="557998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8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10" name="Picture 9"/>
          <p:cNvPicPr>
            <a:picLocks noChangeAspect="1"/>
          </p:cNvPicPr>
          <p:nvPr userDrawn="1"/>
        </p:nvPicPr>
        <p:blipFill>
          <a:blip r:embed="rId5"/>
          <a:stretch>
            <a:fillRect/>
          </a:stretch>
        </p:blipFill>
        <p:spPr>
          <a:xfrm>
            <a:off x="3457575" y="456781"/>
            <a:ext cx="5907888" cy="3411329"/>
          </a:xfrm>
          <a:prstGeom prst="rect">
            <a:avLst/>
          </a:prstGeom>
        </p:spPr>
      </p:pic>
    </p:spTree>
    <p:extLst>
      <p:ext uri="{BB962C8B-B14F-4D97-AF65-F5344CB8AC3E}">
        <p14:creationId xmlns:p14="http://schemas.microsoft.com/office/powerpoint/2010/main" val="2009129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3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14" name="Picture 13"/>
          <p:cNvPicPr>
            <a:picLocks noChangeAspect="1"/>
          </p:cNvPicPr>
          <p:nvPr userDrawn="1"/>
        </p:nvPicPr>
        <p:blipFill>
          <a:blip r:embed="rId5"/>
          <a:stretch>
            <a:fillRect/>
          </a:stretch>
        </p:blipFill>
        <p:spPr>
          <a:xfrm>
            <a:off x="4313154" y="381381"/>
            <a:ext cx="2347812" cy="2950131"/>
          </a:xfrm>
          <a:prstGeom prst="rect">
            <a:avLst/>
          </a:prstGeom>
        </p:spPr>
      </p:pic>
      <p:pic>
        <p:nvPicPr>
          <p:cNvPr id="18" name="Picture 17"/>
          <p:cNvPicPr>
            <a:picLocks noChangeAspect="1"/>
          </p:cNvPicPr>
          <p:nvPr userDrawn="1"/>
        </p:nvPicPr>
        <p:blipFill>
          <a:blip r:embed="rId6"/>
          <a:stretch>
            <a:fillRect/>
          </a:stretch>
        </p:blipFill>
        <p:spPr>
          <a:xfrm>
            <a:off x="6190856" y="381381"/>
            <a:ext cx="2347812" cy="2950131"/>
          </a:xfrm>
          <a:prstGeom prst="rect">
            <a:avLst/>
          </a:prstGeom>
        </p:spPr>
      </p:pic>
    </p:spTree>
    <p:extLst>
      <p:ext uri="{BB962C8B-B14F-4D97-AF65-F5344CB8AC3E}">
        <p14:creationId xmlns:p14="http://schemas.microsoft.com/office/powerpoint/2010/main" val="268526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4_LI_Divi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23756"/>
          <a:stretch/>
        </p:blipFill>
        <p:spPr>
          <a:xfrm>
            <a:off x="221927" y="0"/>
            <a:ext cx="8686800" cy="3645928"/>
          </a:xfrm>
          <a:prstGeom prst="rect">
            <a:avLst/>
          </a:prstGeom>
        </p:spPr>
      </p:pic>
      <p:sp>
        <p:nvSpPr>
          <p:cNvPr id="6" name="Rectangle 5"/>
          <p:cNvSpPr/>
          <p:nvPr userDrawn="1"/>
        </p:nvSpPr>
        <p:spPr>
          <a:xfrm>
            <a:off x="221927" y="1390650"/>
            <a:ext cx="8686800" cy="1000125"/>
          </a:xfrm>
          <a:prstGeom prst="rect">
            <a:avLst/>
          </a:prstGeom>
          <a:gradFill flip="none" rotWithShape="1">
            <a:gsLst>
              <a:gs pos="0">
                <a:schemeClr val="bg1"/>
              </a:gs>
              <a:gs pos="100000">
                <a:schemeClr val="bg1">
                  <a:shade val="100000"/>
                  <a:satMod val="115000"/>
                  <a:alpha val="0"/>
                </a:schemeClr>
              </a:gs>
            </a:gsLst>
            <a:lin ang="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4"/>
          <a:stretch>
            <a:fillRect/>
          </a:stretch>
        </p:blipFill>
        <p:spPr>
          <a:xfrm>
            <a:off x="241299" y="1529818"/>
            <a:ext cx="3216276" cy="731637"/>
          </a:xfrm>
          <a:prstGeom prst="rect">
            <a:avLst/>
          </a:prstGeom>
        </p:spPr>
      </p:pic>
      <p:pic>
        <p:nvPicPr>
          <p:cNvPr id="8" name="Picture 7"/>
          <p:cNvPicPr>
            <a:picLocks noChangeAspect="1"/>
          </p:cNvPicPr>
          <p:nvPr userDrawn="1"/>
        </p:nvPicPr>
        <p:blipFill>
          <a:blip r:embed="rId5"/>
          <a:stretch>
            <a:fillRect/>
          </a:stretch>
        </p:blipFill>
        <p:spPr>
          <a:xfrm>
            <a:off x="4202651" y="577551"/>
            <a:ext cx="4392968" cy="2536585"/>
          </a:xfrm>
          <a:prstGeom prst="rect">
            <a:avLst/>
          </a:prstGeom>
        </p:spPr>
      </p:pic>
    </p:spTree>
    <p:extLst>
      <p:ext uri="{BB962C8B-B14F-4D97-AF65-F5344CB8AC3E}">
        <p14:creationId xmlns:p14="http://schemas.microsoft.com/office/powerpoint/2010/main" val="2127872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auto">
          <a:xfrm>
            <a:off x="222250" y="121953"/>
            <a:ext cx="8595360" cy="580219"/>
          </a:xfrm>
          <a:prstGeom prst="rect">
            <a:avLst/>
          </a:prstGeom>
          <a:gradFill>
            <a:gsLst>
              <a:gs pos="0">
                <a:srgbClr val="07325F"/>
              </a:gs>
              <a:gs pos="80000">
                <a:srgbClr val="7BA7D3">
                  <a:lumMod val="40000"/>
                  <a:lumOff val="60000"/>
                </a:srgbClr>
              </a:gs>
              <a:gs pos="98000">
                <a:srgbClr val="FFFFFF"/>
              </a:gs>
            </a:gsLst>
            <a:lin ang="0" scaled="0"/>
          </a:gradFill>
          <a:ln w="9525" cap="flat" cmpd="sng" algn="ctr">
            <a:noFill/>
            <a:prstDash val="solid"/>
            <a:round/>
            <a:headEnd type="none" w="med" len="med"/>
            <a:tailEnd type="none" w="med" len="med"/>
          </a:ln>
          <a:effectLst/>
          <a:extLst/>
        </p:spPr>
        <p:txBody>
          <a:bodyPr vert="horz" wrap="square" lIns="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sp>
        <p:nvSpPr>
          <p:cNvPr id="2" name="Title Placeholder 1"/>
          <p:cNvSpPr>
            <a:spLocks noGrp="1"/>
          </p:cNvSpPr>
          <p:nvPr>
            <p:ph type="title"/>
          </p:nvPr>
        </p:nvSpPr>
        <p:spPr>
          <a:xfrm>
            <a:off x="342900" y="118872"/>
            <a:ext cx="7127748" cy="585216"/>
          </a:xfrm>
          <a:prstGeom prst="rect">
            <a:avLst/>
          </a:prstGeom>
        </p:spPr>
        <p:txBody>
          <a:bodyPr vert="horz" wrap="none" lIns="0" tIns="0" rIns="0" bIns="0" rtlCol="0" anchor="ctr">
            <a:noAutofit/>
          </a:bodyPr>
          <a:lstStyle/>
          <a:p>
            <a:r>
              <a:rPr lang="en-US" dirty="0"/>
              <a:t>[Slide Title]</a:t>
            </a:r>
          </a:p>
        </p:txBody>
      </p:sp>
      <p:sp>
        <p:nvSpPr>
          <p:cNvPr id="3" name="Text Placeholder 2"/>
          <p:cNvSpPr>
            <a:spLocks noGrp="1"/>
          </p:cNvSpPr>
          <p:nvPr>
            <p:ph type="body" idx="1"/>
          </p:nvPr>
        </p:nvSpPr>
        <p:spPr>
          <a:xfrm>
            <a:off x="344731" y="1077913"/>
            <a:ext cx="8458200" cy="5048251"/>
          </a:xfrm>
          <a:prstGeom prst="rect">
            <a:avLst/>
          </a:prstGeom>
        </p:spPr>
        <p:txBody>
          <a:bodyPr vert="horz" lIns="45720" tIns="0" rIns="0" bIns="0" rtlCol="0">
            <a:noAutofit/>
          </a:bodyPr>
          <a:lstStyle/>
          <a:p>
            <a:pPr lvl="0"/>
            <a:r>
              <a:rPr lang="en-US" dirty="0"/>
              <a:t>[Bullet Level 1]</a:t>
            </a:r>
          </a:p>
          <a:p>
            <a:pPr lvl="1"/>
            <a:r>
              <a:rPr lang="en-US" dirty="0"/>
              <a:t>[Bullet Level 2]</a:t>
            </a:r>
          </a:p>
          <a:p>
            <a:pPr lvl="2"/>
            <a:r>
              <a:rPr lang="en-US" dirty="0"/>
              <a:t>[Bullet Level 3]</a:t>
            </a:r>
          </a:p>
          <a:p>
            <a:pPr lvl="3"/>
            <a:r>
              <a:rPr lang="en-US" dirty="0"/>
              <a:t>[Bullet Level 4]</a:t>
            </a:r>
          </a:p>
        </p:txBody>
      </p:sp>
      <p:sp>
        <p:nvSpPr>
          <p:cNvPr id="8" name="L_BottomLine"/>
          <p:cNvSpPr>
            <a:spLocks noChangeShapeType="1"/>
          </p:cNvSpPr>
          <p:nvPr>
            <p:custDataLst>
              <p:tags r:id="rId20"/>
            </p:custDataLst>
          </p:nvPr>
        </p:nvSpPr>
        <p:spPr bwMode="auto">
          <a:xfrm flipV="1">
            <a:off x="222250" y="6448178"/>
            <a:ext cx="8686800" cy="0"/>
          </a:xfrm>
          <a:prstGeom prst="line">
            <a:avLst/>
          </a:prstGeom>
          <a:noFill/>
          <a:ln w="12700">
            <a:gradFill>
              <a:gsLst>
                <a:gs pos="0">
                  <a:srgbClr val="07325F"/>
                </a:gs>
                <a:gs pos="75000">
                  <a:schemeClr val="accent3">
                    <a:lumMod val="40000"/>
                    <a:lumOff val="60000"/>
                  </a:schemeClr>
                </a:gs>
                <a:gs pos="100000">
                  <a:srgbClr val="FFFFFF"/>
                </a:gs>
              </a:gsLst>
              <a:lin ang="10800000" scaled="0"/>
            </a:gra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288" anchor="t" anchorCtr="0"/>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Tahoma" panose="020B0604030504040204" pitchFamily="34" charset="0"/>
              <a:cs typeface="Tahoma" panose="020B0604030504040204" pitchFamily="34" charset="0"/>
            </a:endParaRPr>
          </a:p>
        </p:txBody>
      </p:sp>
      <p:pic>
        <p:nvPicPr>
          <p:cNvPr id="9" name="Picture 2" descr="H:\Templates\_US\Lincoln International Logo Files\Lincoln International Logos\EPS files\LI Logo.emf"/>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22250" y="6487257"/>
            <a:ext cx="949158" cy="254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22"/>
          <a:stretch>
            <a:fillRect/>
          </a:stretch>
        </p:blipFill>
        <p:spPr>
          <a:xfrm>
            <a:off x="7634215" y="276881"/>
            <a:ext cx="1183395" cy="269198"/>
          </a:xfrm>
          <a:prstGeom prst="rect">
            <a:avLst/>
          </a:prstGeom>
        </p:spPr>
      </p:pic>
    </p:spTree>
    <p:extLst>
      <p:ext uri="{BB962C8B-B14F-4D97-AF65-F5344CB8AC3E}">
        <p14:creationId xmlns:p14="http://schemas.microsoft.com/office/powerpoint/2010/main" val="239727449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7" r:id="rId3"/>
    <p:sldLayoutId id="2147483669" r:id="rId4"/>
    <p:sldLayoutId id="2147483670" r:id="rId5"/>
    <p:sldLayoutId id="2147483676" r:id="rId6"/>
    <p:sldLayoutId id="2147483677" r:id="rId7"/>
    <p:sldLayoutId id="2147483672" r:id="rId8"/>
    <p:sldLayoutId id="2147483673" r:id="rId9"/>
    <p:sldLayoutId id="2147483674" r:id="rId10"/>
    <p:sldLayoutId id="2147483671" r:id="rId11"/>
    <p:sldLayoutId id="2147483678" r:id="rId12"/>
    <p:sldLayoutId id="2147483679" r:id="rId13"/>
    <p:sldLayoutId id="2147483680" r:id="rId14"/>
    <p:sldLayoutId id="2147483681" r:id="rId15"/>
    <p:sldLayoutId id="2147483675" r:id="rId16"/>
    <p:sldLayoutId id="2147483650" r:id="rId17"/>
    <p:sldLayoutId id="2147483654" r:id="rId18"/>
  </p:sldLayoutIdLst>
  <p:txStyles>
    <p:titleStyle>
      <a:lvl1pPr algn="l" defTabSz="914400" rtl="0" eaLnBrk="1" latinLnBrk="0" hangingPunct="1">
        <a:spcBef>
          <a:spcPct val="0"/>
        </a:spcBef>
        <a:buNone/>
        <a:defRPr sz="2000" b="1" kern="1200">
          <a:solidFill>
            <a:schemeClr val="bg1"/>
          </a:solidFill>
          <a:latin typeface="+mj-lt"/>
          <a:ea typeface="+mj-ea"/>
          <a:cs typeface="+mj-cs"/>
        </a:defRPr>
      </a:lvl1pPr>
    </p:titleStyle>
    <p:bodyStyle>
      <a:lvl1pPr marL="173038" indent="-173038" algn="l" defTabSz="914400" rtl="0" eaLnBrk="1" latinLnBrk="0" hangingPunct="1">
        <a:spcBef>
          <a:spcPts val="600"/>
        </a:spcBef>
        <a:buClr>
          <a:srgbClr val="07325F"/>
        </a:buClr>
        <a:buFont typeface="Wingdings" panose="05000000000000000000" pitchFamily="2" charset="2"/>
        <a:buChar char="§"/>
        <a:defRPr sz="1200" kern="1200">
          <a:solidFill>
            <a:schemeClr val="tx1"/>
          </a:solidFill>
          <a:latin typeface="Tahoma" panose="020B0604030504040204" pitchFamily="34" charset="0"/>
          <a:ea typeface="+mn-ea"/>
          <a:cs typeface="+mn-cs"/>
        </a:defRPr>
      </a:lvl1pPr>
      <a:lvl2pPr marL="344488" indent="-171450" algn="l" defTabSz="914400" rtl="0" eaLnBrk="1" latinLnBrk="0" hangingPunct="1">
        <a:spcBef>
          <a:spcPts val="600"/>
        </a:spcBef>
        <a:buClr>
          <a:srgbClr val="07325F"/>
        </a:buClr>
        <a:buFont typeface="Arial" panose="020B0604020202020204" pitchFamily="34" charset="0"/>
        <a:buChar char="-"/>
        <a:defRPr sz="1200" kern="1200">
          <a:solidFill>
            <a:schemeClr val="tx1"/>
          </a:solidFill>
          <a:latin typeface="Tahoma" panose="020B0604030504040204" pitchFamily="34" charset="0"/>
          <a:ea typeface="+mn-ea"/>
          <a:cs typeface="+mn-cs"/>
        </a:defRPr>
      </a:lvl2pPr>
      <a:lvl3pPr marL="517525" indent="-173038" algn="l" defTabSz="914400" rtl="0" eaLnBrk="1" latinLnBrk="0" hangingPunct="1">
        <a:spcBef>
          <a:spcPts val="600"/>
        </a:spcBef>
        <a:buClr>
          <a:srgbClr val="07325F"/>
        </a:buClr>
        <a:buFont typeface="Arial" panose="020B0604020202020204" pitchFamily="34" charset="0"/>
        <a:buChar char="•"/>
        <a:defRPr sz="1200" kern="1200">
          <a:solidFill>
            <a:schemeClr val="tx1"/>
          </a:solidFill>
          <a:latin typeface="Tahoma" panose="020B0604030504040204" pitchFamily="34" charset="0"/>
          <a:ea typeface="+mn-ea"/>
          <a:cs typeface="+mn-cs"/>
        </a:defRPr>
      </a:lvl3pPr>
      <a:lvl4pPr marL="690563" indent="-173038" algn="l" defTabSz="914400" rtl="0" eaLnBrk="1" latinLnBrk="0" hangingPunct="1">
        <a:spcBef>
          <a:spcPts val="600"/>
        </a:spcBef>
        <a:buClr>
          <a:srgbClr val="07325F"/>
        </a:buClr>
        <a:buFont typeface="Arial" panose="020B0604020202020204" pitchFamily="34" charset="0"/>
        <a:buChar char="-"/>
        <a:defRPr sz="1200" kern="1200">
          <a:solidFill>
            <a:schemeClr val="tx1"/>
          </a:solidFill>
          <a:latin typeface="Tahoma" panose="020B0604030504040204" pitchFamily="34" charset="0"/>
          <a:ea typeface="+mn-ea"/>
          <a:cs typeface="+mn-cs"/>
        </a:defRPr>
      </a:lvl4pPr>
      <a:lvl5pPr marL="854075" indent="-163513" algn="l" defTabSz="914400" rtl="0" eaLnBrk="1" latinLnBrk="0" hangingPunct="1">
        <a:spcBef>
          <a:spcPts val="600"/>
        </a:spcBef>
        <a:buClr>
          <a:schemeClr val="accent1"/>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115.jpeg"/><Relationship Id="rId18" Type="http://schemas.openxmlformats.org/officeDocument/2006/relationships/image" Target="../media/image120.emf"/><Relationship Id="rId26" Type="http://schemas.openxmlformats.org/officeDocument/2006/relationships/image" Target="../media/image128.emf"/><Relationship Id="rId39" Type="http://schemas.openxmlformats.org/officeDocument/2006/relationships/image" Target="../media/image141.png"/><Relationship Id="rId21" Type="http://schemas.openxmlformats.org/officeDocument/2006/relationships/image" Target="../media/image123.png"/><Relationship Id="rId34" Type="http://schemas.openxmlformats.org/officeDocument/2006/relationships/image" Target="../media/image136.png"/><Relationship Id="rId42" Type="http://schemas.openxmlformats.org/officeDocument/2006/relationships/image" Target="../media/image144.jpeg"/><Relationship Id="rId47" Type="http://schemas.openxmlformats.org/officeDocument/2006/relationships/image" Target="../media/image149.jpeg"/><Relationship Id="rId50" Type="http://schemas.openxmlformats.org/officeDocument/2006/relationships/image" Target="../media/image152.jpeg"/><Relationship Id="rId55" Type="http://schemas.openxmlformats.org/officeDocument/2006/relationships/image" Target="../media/image157.png"/><Relationship Id="rId7" Type="http://schemas.openxmlformats.org/officeDocument/2006/relationships/tags" Target="../tags/tag55.xml"/><Relationship Id="rId12" Type="http://schemas.openxmlformats.org/officeDocument/2006/relationships/image" Target="../media/image114.png"/><Relationship Id="rId17" Type="http://schemas.openxmlformats.org/officeDocument/2006/relationships/image" Target="../media/image119.jpeg"/><Relationship Id="rId25" Type="http://schemas.openxmlformats.org/officeDocument/2006/relationships/image" Target="../media/image127.gif"/><Relationship Id="rId33" Type="http://schemas.openxmlformats.org/officeDocument/2006/relationships/image" Target="../media/image135.png"/><Relationship Id="rId38" Type="http://schemas.openxmlformats.org/officeDocument/2006/relationships/image" Target="../media/image140.png"/><Relationship Id="rId46" Type="http://schemas.openxmlformats.org/officeDocument/2006/relationships/image" Target="../media/image148.png"/><Relationship Id="rId2" Type="http://schemas.openxmlformats.org/officeDocument/2006/relationships/tags" Target="../tags/tag50.xml"/><Relationship Id="rId16" Type="http://schemas.openxmlformats.org/officeDocument/2006/relationships/image" Target="../media/image118.png"/><Relationship Id="rId20" Type="http://schemas.openxmlformats.org/officeDocument/2006/relationships/image" Target="../media/image122.jpeg"/><Relationship Id="rId29" Type="http://schemas.openxmlformats.org/officeDocument/2006/relationships/image" Target="../media/image131.png"/><Relationship Id="rId41" Type="http://schemas.openxmlformats.org/officeDocument/2006/relationships/image" Target="../media/image143.png"/><Relationship Id="rId54" Type="http://schemas.openxmlformats.org/officeDocument/2006/relationships/image" Target="../media/image156.pn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image" Target="../media/image113.jpeg"/><Relationship Id="rId24" Type="http://schemas.openxmlformats.org/officeDocument/2006/relationships/image" Target="../media/image126.emf"/><Relationship Id="rId32" Type="http://schemas.openxmlformats.org/officeDocument/2006/relationships/image" Target="../media/image134.png"/><Relationship Id="rId37" Type="http://schemas.openxmlformats.org/officeDocument/2006/relationships/image" Target="../media/image139.png"/><Relationship Id="rId40" Type="http://schemas.openxmlformats.org/officeDocument/2006/relationships/image" Target="../media/image142.jpeg"/><Relationship Id="rId45" Type="http://schemas.openxmlformats.org/officeDocument/2006/relationships/image" Target="../media/image147.jpeg"/><Relationship Id="rId53" Type="http://schemas.openxmlformats.org/officeDocument/2006/relationships/image" Target="../media/image155.png"/><Relationship Id="rId5" Type="http://schemas.openxmlformats.org/officeDocument/2006/relationships/tags" Target="../tags/tag53.xml"/><Relationship Id="rId15" Type="http://schemas.openxmlformats.org/officeDocument/2006/relationships/image" Target="../media/image117.png"/><Relationship Id="rId23" Type="http://schemas.openxmlformats.org/officeDocument/2006/relationships/image" Target="../media/image125.png"/><Relationship Id="rId28" Type="http://schemas.openxmlformats.org/officeDocument/2006/relationships/image" Target="../media/image130.png"/><Relationship Id="rId36" Type="http://schemas.openxmlformats.org/officeDocument/2006/relationships/image" Target="../media/image138.emf"/><Relationship Id="rId49" Type="http://schemas.openxmlformats.org/officeDocument/2006/relationships/image" Target="../media/image151.png"/><Relationship Id="rId57" Type="http://schemas.openxmlformats.org/officeDocument/2006/relationships/image" Target="../media/image159.png"/><Relationship Id="rId10" Type="http://schemas.openxmlformats.org/officeDocument/2006/relationships/image" Target="../media/image112.jpeg"/><Relationship Id="rId19" Type="http://schemas.openxmlformats.org/officeDocument/2006/relationships/image" Target="../media/image121.png"/><Relationship Id="rId31" Type="http://schemas.openxmlformats.org/officeDocument/2006/relationships/image" Target="../media/image133.png"/><Relationship Id="rId44" Type="http://schemas.openxmlformats.org/officeDocument/2006/relationships/image" Target="../media/image146.png"/><Relationship Id="rId52" Type="http://schemas.openxmlformats.org/officeDocument/2006/relationships/image" Target="../media/image154.png"/><Relationship Id="rId4" Type="http://schemas.openxmlformats.org/officeDocument/2006/relationships/tags" Target="../tags/tag52.xml"/><Relationship Id="rId9" Type="http://schemas.openxmlformats.org/officeDocument/2006/relationships/image" Target="../media/image111.jpeg"/><Relationship Id="rId14" Type="http://schemas.openxmlformats.org/officeDocument/2006/relationships/image" Target="../media/image116.jpeg"/><Relationship Id="rId22" Type="http://schemas.openxmlformats.org/officeDocument/2006/relationships/image" Target="../media/image124.png"/><Relationship Id="rId27" Type="http://schemas.openxmlformats.org/officeDocument/2006/relationships/image" Target="../media/image129.png"/><Relationship Id="rId30" Type="http://schemas.openxmlformats.org/officeDocument/2006/relationships/image" Target="../media/image132.jpeg"/><Relationship Id="rId35" Type="http://schemas.openxmlformats.org/officeDocument/2006/relationships/image" Target="../media/image137.png"/><Relationship Id="rId43" Type="http://schemas.openxmlformats.org/officeDocument/2006/relationships/image" Target="../media/image145.png"/><Relationship Id="rId48" Type="http://schemas.openxmlformats.org/officeDocument/2006/relationships/image" Target="../media/image150.png"/><Relationship Id="rId56" Type="http://schemas.openxmlformats.org/officeDocument/2006/relationships/image" Target="../media/image158.png"/><Relationship Id="rId8" Type="http://schemas.openxmlformats.org/officeDocument/2006/relationships/slideLayout" Target="../slideLayouts/slideLayout18.xml"/><Relationship Id="rId51" Type="http://schemas.openxmlformats.org/officeDocument/2006/relationships/image" Target="../media/image153.png"/><Relationship Id="rId3" Type="http://schemas.openxmlformats.org/officeDocument/2006/relationships/tags" Target="../tags/tag51.xml"/></Relationships>
</file>

<file path=ppt/slides/_rels/slide1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0.emf"/><Relationship Id="rId7" Type="http://schemas.openxmlformats.org/officeDocument/2006/relationships/image" Target="../media/image163.png"/><Relationship Id="rId12" Type="http://schemas.openxmlformats.org/officeDocument/2006/relationships/image" Target="../media/image110.emf"/><Relationship Id="rId2" Type="http://schemas.openxmlformats.org/officeDocument/2006/relationships/slideLayout" Target="../slideLayouts/slideLayout18.xml"/><Relationship Id="rId1" Type="http://schemas.openxmlformats.org/officeDocument/2006/relationships/tags" Target="../tags/tag56.xml"/><Relationship Id="rId6" Type="http://schemas.openxmlformats.org/officeDocument/2006/relationships/image" Target="../media/image162.png"/><Relationship Id="rId11" Type="http://schemas.openxmlformats.org/officeDocument/2006/relationships/image" Target="../media/image167.emf"/><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104.emf"/><Relationship Id="rId9" Type="http://schemas.openxmlformats.org/officeDocument/2006/relationships/image" Target="../media/image165.png"/></Relationships>
</file>

<file path=ppt/slides/_rels/slide12.x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image" Target="../media/image177.emf"/><Relationship Id="rId18" Type="http://schemas.openxmlformats.org/officeDocument/2006/relationships/image" Target="../media/image182.emf"/><Relationship Id="rId26" Type="http://schemas.openxmlformats.org/officeDocument/2006/relationships/image" Target="../media/image110.emf"/><Relationship Id="rId3" Type="http://schemas.openxmlformats.org/officeDocument/2006/relationships/image" Target="../media/image160.emf"/><Relationship Id="rId21" Type="http://schemas.openxmlformats.org/officeDocument/2006/relationships/image" Target="../media/image167.emf"/><Relationship Id="rId7" Type="http://schemas.openxmlformats.org/officeDocument/2006/relationships/image" Target="../media/image171.emf"/><Relationship Id="rId12" Type="http://schemas.openxmlformats.org/officeDocument/2006/relationships/image" Target="../media/image176.emf"/><Relationship Id="rId17" Type="http://schemas.openxmlformats.org/officeDocument/2006/relationships/image" Target="../media/image181.emf"/><Relationship Id="rId25" Type="http://schemas.openxmlformats.org/officeDocument/2006/relationships/image" Target="../media/image58.jpeg"/><Relationship Id="rId2" Type="http://schemas.openxmlformats.org/officeDocument/2006/relationships/slideLayout" Target="../slideLayouts/slideLayout18.xml"/><Relationship Id="rId16" Type="http://schemas.openxmlformats.org/officeDocument/2006/relationships/image" Target="../media/image180.emf"/><Relationship Id="rId20" Type="http://schemas.openxmlformats.org/officeDocument/2006/relationships/image" Target="../media/image104.emf"/><Relationship Id="rId1" Type="http://schemas.openxmlformats.org/officeDocument/2006/relationships/tags" Target="../tags/tag57.xml"/><Relationship Id="rId6" Type="http://schemas.openxmlformats.org/officeDocument/2006/relationships/image" Target="../media/image170.emf"/><Relationship Id="rId11" Type="http://schemas.openxmlformats.org/officeDocument/2006/relationships/image" Target="../media/image175.emf"/><Relationship Id="rId24" Type="http://schemas.openxmlformats.org/officeDocument/2006/relationships/image" Target="../media/image185.jpeg"/><Relationship Id="rId5" Type="http://schemas.openxmlformats.org/officeDocument/2006/relationships/image" Target="../media/image169.emf"/><Relationship Id="rId15" Type="http://schemas.openxmlformats.org/officeDocument/2006/relationships/image" Target="../media/image179.emf"/><Relationship Id="rId23" Type="http://schemas.openxmlformats.org/officeDocument/2006/relationships/image" Target="../media/image54.png"/><Relationship Id="rId10" Type="http://schemas.openxmlformats.org/officeDocument/2006/relationships/image" Target="../media/image174.emf"/><Relationship Id="rId19" Type="http://schemas.openxmlformats.org/officeDocument/2006/relationships/image" Target="../media/image183.png"/><Relationship Id="rId4" Type="http://schemas.openxmlformats.org/officeDocument/2006/relationships/image" Target="../media/image168.emf"/><Relationship Id="rId9" Type="http://schemas.openxmlformats.org/officeDocument/2006/relationships/image" Target="../media/image173.emf"/><Relationship Id="rId14" Type="http://schemas.openxmlformats.org/officeDocument/2006/relationships/image" Target="../media/image178.emf"/><Relationship Id="rId22" Type="http://schemas.openxmlformats.org/officeDocument/2006/relationships/image" Target="../media/image184.jpeg"/></Relationships>
</file>

<file path=ppt/slides/_rels/slide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slideLayout" Target="../slideLayouts/slideLayout18.xml"/><Relationship Id="rId5" Type="http://schemas.openxmlformats.org/officeDocument/2006/relationships/tags" Target="../tags/tag62.xml"/><Relationship Id="rId4" Type="http://schemas.openxmlformats.org/officeDocument/2006/relationships/tags" Target="../tags/tag6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tags" Target="../tags/tag65.xml"/><Relationship Id="rId7" Type="http://schemas.openxmlformats.org/officeDocument/2006/relationships/notesSlide" Target="../notesSlides/notesSlide2.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slideLayout" Target="../slideLayouts/slideLayout18.xml"/><Relationship Id="rId5" Type="http://schemas.openxmlformats.org/officeDocument/2006/relationships/tags" Target="../tags/tag67.xml"/><Relationship Id="rId4" Type="http://schemas.openxmlformats.org/officeDocument/2006/relationships/tags" Target="../tags/tag66.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3.png"/><Relationship Id="rId3" Type="http://schemas.openxmlformats.org/officeDocument/2006/relationships/tags" Target="../tags/tag70.xml"/><Relationship Id="rId7" Type="http://schemas.openxmlformats.org/officeDocument/2006/relationships/image" Target="../media/image2.png"/><Relationship Id="rId12" Type="http://schemas.openxmlformats.org/officeDocument/2006/relationships/image" Target="../media/image192.png"/><Relationship Id="rId17" Type="http://schemas.openxmlformats.org/officeDocument/2006/relationships/image" Target="../media/image197.PNG"/><Relationship Id="rId2" Type="http://schemas.openxmlformats.org/officeDocument/2006/relationships/tags" Target="../tags/tag69.xml"/><Relationship Id="rId16" Type="http://schemas.openxmlformats.org/officeDocument/2006/relationships/image" Target="../media/image196.PNG"/><Relationship Id="rId1" Type="http://schemas.openxmlformats.org/officeDocument/2006/relationships/tags" Target="../tags/tag68.xml"/><Relationship Id="rId6" Type="http://schemas.openxmlformats.org/officeDocument/2006/relationships/image" Target="../media/image187.jpg"/><Relationship Id="rId11" Type="http://schemas.openxmlformats.org/officeDocument/2006/relationships/image" Target="../media/image191.jpg"/><Relationship Id="rId5" Type="http://schemas.openxmlformats.org/officeDocument/2006/relationships/slideLayout" Target="../slideLayouts/slideLayout18.xml"/><Relationship Id="rId15" Type="http://schemas.openxmlformats.org/officeDocument/2006/relationships/image" Target="../media/image195.PNG"/><Relationship Id="rId10" Type="http://schemas.openxmlformats.org/officeDocument/2006/relationships/image" Target="../media/image190.png"/><Relationship Id="rId4" Type="http://schemas.openxmlformats.org/officeDocument/2006/relationships/tags" Target="../tags/tag71.xml"/><Relationship Id="rId9" Type="http://schemas.openxmlformats.org/officeDocument/2006/relationships/image" Target="../media/image189.png"/><Relationship Id="rId14" Type="http://schemas.openxmlformats.org/officeDocument/2006/relationships/image" Target="../media/image194.png"/></Relationships>
</file>

<file path=ppt/slides/_rels/slide1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tags" Target="../tags/tag74.xml"/><Relationship Id="rId7" Type="http://schemas.openxmlformats.org/officeDocument/2006/relationships/image" Target="../media/image198.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3.xml"/><Relationship Id="rId5" Type="http://schemas.openxmlformats.org/officeDocument/2006/relationships/slideLayout" Target="../slideLayouts/slideLayout18.xml"/><Relationship Id="rId4" Type="http://schemas.openxmlformats.org/officeDocument/2006/relationships/tags" Target="../tags/tag75.xml"/></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202.jpeg"/><Relationship Id="rId5" Type="http://schemas.openxmlformats.org/officeDocument/2006/relationships/tags" Target="../tags/tag80.xml"/><Relationship Id="rId10" Type="http://schemas.openxmlformats.org/officeDocument/2006/relationships/image" Target="../media/image201.jpeg"/><Relationship Id="rId4" Type="http://schemas.openxmlformats.org/officeDocument/2006/relationships/tags" Target="../tags/tag79.xml"/><Relationship Id="rId9" Type="http://schemas.openxmlformats.org/officeDocument/2006/relationships/image" Target="../media/image200.jpeg"/></Relationships>
</file>

<file path=ppt/slides/_rels/slide19.xml.rels><?xml version="1.0" encoding="UTF-8" standalone="yes"?>
<Relationships xmlns="http://schemas.openxmlformats.org/package/2006/relationships"><Relationship Id="rId8" Type="http://schemas.openxmlformats.org/officeDocument/2006/relationships/tags" Target="../tags/tag90.xml"/><Relationship Id="rId13" Type="http://schemas.openxmlformats.org/officeDocument/2006/relationships/chart" Target="../charts/chart5.xml"/><Relationship Id="rId3" Type="http://schemas.openxmlformats.org/officeDocument/2006/relationships/tags" Target="../tags/tag85.xml"/><Relationship Id="rId7" Type="http://schemas.openxmlformats.org/officeDocument/2006/relationships/tags" Target="../tags/tag89.xml"/><Relationship Id="rId12" Type="http://schemas.openxmlformats.org/officeDocument/2006/relationships/slideLayout" Target="../slideLayouts/slideLayout18.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tags" Target="../tags/tag88.xml"/><Relationship Id="rId11" Type="http://schemas.openxmlformats.org/officeDocument/2006/relationships/tags" Target="../tags/tag93.xml"/><Relationship Id="rId5" Type="http://schemas.openxmlformats.org/officeDocument/2006/relationships/tags" Target="../tags/tag87.xml"/><Relationship Id="rId15" Type="http://schemas.openxmlformats.org/officeDocument/2006/relationships/chart" Target="../charts/chart7.xml"/><Relationship Id="rId10" Type="http://schemas.openxmlformats.org/officeDocument/2006/relationships/tags" Target="../tags/tag92.xml"/><Relationship Id="rId4" Type="http://schemas.openxmlformats.org/officeDocument/2006/relationships/tags" Target="../tags/tag86.xml"/><Relationship Id="rId9" Type="http://schemas.openxmlformats.org/officeDocument/2006/relationships/tags" Target="../tags/tag91.xml"/><Relationship Id="rId14" Type="http://schemas.openxmlformats.org/officeDocument/2006/relationships/chart" Target="../charts/chart6.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emf"/><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emf"/><Relationship Id="rId21" Type="http://schemas.openxmlformats.org/officeDocument/2006/relationships/image" Target="../media/image42.png"/><Relationship Id="rId7" Type="http://schemas.openxmlformats.org/officeDocument/2006/relationships/image" Target="../media/image28.emf"/><Relationship Id="rId12" Type="http://schemas.openxmlformats.org/officeDocument/2006/relationships/image" Target="../media/image33.png"/><Relationship Id="rId17" Type="http://schemas.openxmlformats.org/officeDocument/2006/relationships/image" Target="../media/image38.emf"/><Relationship Id="rId25" Type="http://schemas.openxmlformats.org/officeDocument/2006/relationships/image" Target="../media/image46.png"/><Relationship Id="rId2" Type="http://schemas.openxmlformats.org/officeDocument/2006/relationships/notesSlide" Target="../notesSlides/notesSlide1.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27.png"/><Relationship Id="rId11" Type="http://schemas.openxmlformats.org/officeDocument/2006/relationships/image" Target="../media/image32.emf"/><Relationship Id="rId24" Type="http://schemas.openxmlformats.org/officeDocument/2006/relationships/image" Target="../media/image45.emf"/><Relationship Id="rId5" Type="http://schemas.openxmlformats.org/officeDocument/2006/relationships/image" Target="../media/image26.emf"/><Relationship Id="rId15" Type="http://schemas.openxmlformats.org/officeDocument/2006/relationships/image" Target="../media/image36.emf"/><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emf"/><Relationship Id="rId14" Type="http://schemas.openxmlformats.org/officeDocument/2006/relationships/image" Target="../media/image35.png"/><Relationship Id="rId22" Type="http://schemas.openxmlformats.org/officeDocument/2006/relationships/image" Target="../media/image43.emf"/><Relationship Id="rId27" Type="http://schemas.openxmlformats.org/officeDocument/2006/relationships/image" Target="../media/image48.png"/><Relationship Id="rId30" Type="http://schemas.openxmlformats.org/officeDocument/2006/relationships/image" Target="../media/image51.emf"/></Relationships>
</file>

<file path=ppt/slides/_rels/slide2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slideLayout" Target="../slideLayouts/slideLayout18.xml"/><Relationship Id="rId1" Type="http://schemas.openxmlformats.org/officeDocument/2006/relationships/tags" Target="../tags/tag94.xml"/><Relationship Id="rId4" Type="http://schemas.openxmlformats.org/officeDocument/2006/relationships/image" Target="../media/image204.emf"/></Relationships>
</file>

<file path=ppt/slides/_rels/slide21.xml.rels><?xml version="1.0" encoding="UTF-8" standalone="yes"?>
<Relationships xmlns="http://schemas.openxmlformats.org/package/2006/relationships"><Relationship Id="rId8" Type="http://schemas.openxmlformats.org/officeDocument/2006/relationships/tags" Target="../tags/tag102.xml"/><Relationship Id="rId13" Type="http://schemas.openxmlformats.org/officeDocument/2006/relationships/tags" Target="../tags/tag107.xml"/><Relationship Id="rId18" Type="http://schemas.openxmlformats.org/officeDocument/2006/relationships/tags" Target="../tags/tag112.xml"/><Relationship Id="rId3" Type="http://schemas.openxmlformats.org/officeDocument/2006/relationships/tags" Target="../tags/tag97.xml"/><Relationship Id="rId7" Type="http://schemas.openxmlformats.org/officeDocument/2006/relationships/tags" Target="../tags/tag101.xml"/><Relationship Id="rId12" Type="http://schemas.openxmlformats.org/officeDocument/2006/relationships/tags" Target="../tags/tag106.xml"/><Relationship Id="rId17" Type="http://schemas.openxmlformats.org/officeDocument/2006/relationships/tags" Target="../tags/tag111.xml"/><Relationship Id="rId2" Type="http://schemas.openxmlformats.org/officeDocument/2006/relationships/tags" Target="../tags/tag96.xml"/><Relationship Id="rId16" Type="http://schemas.openxmlformats.org/officeDocument/2006/relationships/tags" Target="../tags/tag110.xml"/><Relationship Id="rId20" Type="http://schemas.openxmlformats.org/officeDocument/2006/relationships/chart" Target="../charts/chart8.xml"/><Relationship Id="rId1" Type="http://schemas.openxmlformats.org/officeDocument/2006/relationships/tags" Target="../tags/tag95.xml"/><Relationship Id="rId6" Type="http://schemas.openxmlformats.org/officeDocument/2006/relationships/tags" Target="../tags/tag100.xml"/><Relationship Id="rId11" Type="http://schemas.openxmlformats.org/officeDocument/2006/relationships/tags" Target="../tags/tag105.xml"/><Relationship Id="rId5" Type="http://schemas.openxmlformats.org/officeDocument/2006/relationships/tags" Target="../tags/tag99.xml"/><Relationship Id="rId15" Type="http://schemas.openxmlformats.org/officeDocument/2006/relationships/tags" Target="../tags/tag109.xml"/><Relationship Id="rId10" Type="http://schemas.openxmlformats.org/officeDocument/2006/relationships/tags" Target="../tags/tag104.xml"/><Relationship Id="rId19" Type="http://schemas.openxmlformats.org/officeDocument/2006/relationships/slideLayout" Target="../slideLayouts/slideLayout18.xml"/><Relationship Id="rId4" Type="http://schemas.openxmlformats.org/officeDocument/2006/relationships/tags" Target="../tags/tag98.xml"/><Relationship Id="rId9" Type="http://schemas.openxmlformats.org/officeDocument/2006/relationships/tags" Target="../tags/tag103.xml"/><Relationship Id="rId14" Type="http://schemas.openxmlformats.org/officeDocument/2006/relationships/tags" Target="../tags/tag10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57.png"/><Relationship Id="rId18" Type="http://schemas.openxmlformats.org/officeDocument/2006/relationships/image" Target="../media/image215.jpeg"/><Relationship Id="rId26" Type="http://schemas.openxmlformats.org/officeDocument/2006/relationships/image" Target="../media/image222.png"/><Relationship Id="rId39" Type="http://schemas.openxmlformats.org/officeDocument/2006/relationships/image" Target="../media/image235.jpeg"/><Relationship Id="rId3" Type="http://schemas.openxmlformats.org/officeDocument/2006/relationships/image" Target="../media/image205.png"/><Relationship Id="rId21" Type="http://schemas.openxmlformats.org/officeDocument/2006/relationships/image" Target="../media/image217.jpeg"/><Relationship Id="rId34" Type="http://schemas.openxmlformats.org/officeDocument/2006/relationships/image" Target="../media/image230.png"/><Relationship Id="rId42" Type="http://schemas.openxmlformats.org/officeDocument/2006/relationships/image" Target="../media/image238.png"/><Relationship Id="rId7" Type="http://schemas.openxmlformats.org/officeDocument/2006/relationships/image" Target="../media/image208.png"/><Relationship Id="rId12" Type="http://schemas.openxmlformats.org/officeDocument/2006/relationships/image" Target="../media/image190.png"/><Relationship Id="rId17" Type="http://schemas.openxmlformats.org/officeDocument/2006/relationships/image" Target="../media/image118.png"/><Relationship Id="rId25" Type="http://schemas.openxmlformats.org/officeDocument/2006/relationships/image" Target="../media/image221.png"/><Relationship Id="rId33" Type="http://schemas.openxmlformats.org/officeDocument/2006/relationships/image" Target="../media/image229.emf"/><Relationship Id="rId38" Type="http://schemas.openxmlformats.org/officeDocument/2006/relationships/image" Target="../media/image234.jpeg"/><Relationship Id="rId2" Type="http://schemas.openxmlformats.org/officeDocument/2006/relationships/slideLayout" Target="../slideLayouts/slideLayout18.xml"/><Relationship Id="rId16" Type="http://schemas.openxmlformats.org/officeDocument/2006/relationships/image" Target="../media/image214.jpeg"/><Relationship Id="rId20" Type="http://schemas.openxmlformats.org/officeDocument/2006/relationships/image" Target="../media/image58.jpeg"/><Relationship Id="rId29" Type="http://schemas.openxmlformats.org/officeDocument/2006/relationships/image" Target="../media/image225.emf"/><Relationship Id="rId41" Type="http://schemas.openxmlformats.org/officeDocument/2006/relationships/image" Target="../media/image237.png"/><Relationship Id="rId1" Type="http://schemas.openxmlformats.org/officeDocument/2006/relationships/tags" Target="../tags/tag113.xml"/><Relationship Id="rId6" Type="http://schemas.openxmlformats.org/officeDocument/2006/relationships/image" Target="../media/image175.emf"/><Relationship Id="rId11" Type="http://schemas.openxmlformats.org/officeDocument/2006/relationships/image" Target="../media/image211.png"/><Relationship Id="rId24" Type="http://schemas.openxmlformats.org/officeDocument/2006/relationships/image" Target="../media/image220.png"/><Relationship Id="rId32" Type="http://schemas.openxmlformats.org/officeDocument/2006/relationships/image" Target="../media/image228.jpeg"/><Relationship Id="rId37" Type="http://schemas.openxmlformats.org/officeDocument/2006/relationships/image" Target="../media/image233.png"/><Relationship Id="rId40" Type="http://schemas.openxmlformats.org/officeDocument/2006/relationships/image" Target="../media/image236.jpeg"/><Relationship Id="rId5" Type="http://schemas.openxmlformats.org/officeDocument/2006/relationships/image" Target="../media/image207.jpeg"/><Relationship Id="rId15" Type="http://schemas.openxmlformats.org/officeDocument/2006/relationships/image" Target="../media/image213.jpeg"/><Relationship Id="rId23" Type="http://schemas.openxmlformats.org/officeDocument/2006/relationships/image" Target="../media/image219.png"/><Relationship Id="rId28" Type="http://schemas.openxmlformats.org/officeDocument/2006/relationships/image" Target="../media/image224.png"/><Relationship Id="rId36" Type="http://schemas.openxmlformats.org/officeDocument/2006/relationships/image" Target="../media/image232.png"/><Relationship Id="rId10" Type="http://schemas.openxmlformats.org/officeDocument/2006/relationships/image" Target="../media/image210.png"/><Relationship Id="rId19" Type="http://schemas.openxmlformats.org/officeDocument/2006/relationships/image" Target="../media/image216.jpeg"/><Relationship Id="rId31" Type="http://schemas.openxmlformats.org/officeDocument/2006/relationships/image" Target="../media/image227.emf"/><Relationship Id="rId4" Type="http://schemas.openxmlformats.org/officeDocument/2006/relationships/image" Target="../media/image206.png"/><Relationship Id="rId9" Type="http://schemas.openxmlformats.org/officeDocument/2006/relationships/image" Target="../media/image209.jpeg"/><Relationship Id="rId14" Type="http://schemas.openxmlformats.org/officeDocument/2006/relationships/image" Target="../media/image212.jpeg"/><Relationship Id="rId22" Type="http://schemas.openxmlformats.org/officeDocument/2006/relationships/image" Target="../media/image218.png"/><Relationship Id="rId27" Type="http://schemas.openxmlformats.org/officeDocument/2006/relationships/image" Target="../media/image223.jpeg"/><Relationship Id="rId30" Type="http://schemas.openxmlformats.org/officeDocument/2006/relationships/image" Target="../media/image226.emf"/><Relationship Id="rId35" Type="http://schemas.openxmlformats.org/officeDocument/2006/relationships/image" Target="../media/image231.png"/><Relationship Id="rId43" Type="http://schemas.openxmlformats.org/officeDocument/2006/relationships/image" Target="../media/image239.jpeg"/></Relationships>
</file>

<file path=ppt/slides/_rels/slide24.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244.png"/><Relationship Id="rId18" Type="http://schemas.openxmlformats.org/officeDocument/2006/relationships/image" Target="../media/image58.jpeg"/><Relationship Id="rId3" Type="http://schemas.openxmlformats.org/officeDocument/2006/relationships/image" Target="../media/image240.jpeg"/><Relationship Id="rId21" Type="http://schemas.openxmlformats.org/officeDocument/2006/relationships/image" Target="../media/image220.png"/><Relationship Id="rId7" Type="http://schemas.openxmlformats.org/officeDocument/2006/relationships/image" Target="../media/image242.emf"/><Relationship Id="rId12" Type="http://schemas.openxmlformats.org/officeDocument/2006/relationships/image" Target="../media/image184.jpeg"/><Relationship Id="rId17" Type="http://schemas.openxmlformats.org/officeDocument/2006/relationships/image" Target="../media/image51.emf"/><Relationship Id="rId2" Type="http://schemas.openxmlformats.org/officeDocument/2006/relationships/image" Target="../media/image1.emf"/><Relationship Id="rId16" Type="http://schemas.openxmlformats.org/officeDocument/2006/relationships/image" Target="../media/image245.png"/><Relationship Id="rId20" Type="http://schemas.openxmlformats.org/officeDocument/2006/relationships/image" Target="../media/image34.emf"/><Relationship Id="rId1" Type="http://schemas.openxmlformats.org/officeDocument/2006/relationships/slideLayout" Target="../slideLayouts/slideLayout18.xml"/><Relationship Id="rId6" Type="http://schemas.openxmlformats.org/officeDocument/2006/relationships/image" Target="../media/image241.emf"/><Relationship Id="rId11" Type="http://schemas.openxmlformats.org/officeDocument/2006/relationships/image" Target="../media/image131.png"/><Relationship Id="rId5" Type="http://schemas.openxmlformats.org/officeDocument/2006/relationships/image" Target="../media/image24.emf"/><Relationship Id="rId15" Type="http://schemas.openxmlformats.org/officeDocument/2006/relationships/image" Target="../media/image185.jpeg"/><Relationship Id="rId10" Type="http://schemas.openxmlformats.org/officeDocument/2006/relationships/image" Target="../media/image243.jpeg"/><Relationship Id="rId19" Type="http://schemas.openxmlformats.org/officeDocument/2006/relationships/image" Target="../media/image246.emf"/><Relationship Id="rId4" Type="http://schemas.openxmlformats.org/officeDocument/2006/relationships/image" Target="../media/image53.png"/><Relationship Id="rId9" Type="http://schemas.openxmlformats.org/officeDocument/2006/relationships/image" Target="../media/image56.jpeg"/><Relationship Id="rId14" Type="http://schemas.openxmlformats.org/officeDocument/2006/relationships/image" Target="../media/image118.png"/></Relationships>
</file>

<file path=ppt/slides/_rels/slide25.xml.rels><?xml version="1.0" encoding="UTF-8" standalone="yes"?>
<Relationships xmlns="http://schemas.openxmlformats.org/package/2006/relationships"><Relationship Id="rId8" Type="http://schemas.openxmlformats.org/officeDocument/2006/relationships/tags" Target="../tags/tag121.xml"/><Relationship Id="rId13" Type="http://schemas.openxmlformats.org/officeDocument/2006/relationships/slideLayout" Target="../slideLayouts/slideLayout18.xml"/><Relationship Id="rId18" Type="http://schemas.openxmlformats.org/officeDocument/2006/relationships/image" Target="../media/image251.jpeg"/><Relationship Id="rId3" Type="http://schemas.openxmlformats.org/officeDocument/2006/relationships/tags" Target="../tags/tag116.xml"/><Relationship Id="rId21" Type="http://schemas.openxmlformats.org/officeDocument/2006/relationships/image" Target="../media/image254.png"/><Relationship Id="rId7" Type="http://schemas.openxmlformats.org/officeDocument/2006/relationships/tags" Target="../tags/tag120.xml"/><Relationship Id="rId12" Type="http://schemas.openxmlformats.org/officeDocument/2006/relationships/tags" Target="../tags/tag125.xml"/><Relationship Id="rId17" Type="http://schemas.openxmlformats.org/officeDocument/2006/relationships/image" Target="../media/image250.png"/><Relationship Id="rId2" Type="http://schemas.openxmlformats.org/officeDocument/2006/relationships/tags" Target="../tags/tag115.xml"/><Relationship Id="rId16" Type="http://schemas.openxmlformats.org/officeDocument/2006/relationships/image" Target="../media/image249.jpeg"/><Relationship Id="rId20" Type="http://schemas.openxmlformats.org/officeDocument/2006/relationships/image" Target="../media/image253.jpeg"/><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tags" Target="../tags/tag124.xml"/><Relationship Id="rId5" Type="http://schemas.openxmlformats.org/officeDocument/2006/relationships/tags" Target="../tags/tag118.xml"/><Relationship Id="rId15" Type="http://schemas.openxmlformats.org/officeDocument/2006/relationships/image" Target="../media/image248.png"/><Relationship Id="rId10" Type="http://schemas.openxmlformats.org/officeDocument/2006/relationships/tags" Target="../tags/tag123.xml"/><Relationship Id="rId19" Type="http://schemas.openxmlformats.org/officeDocument/2006/relationships/image" Target="../media/image252.jpeg"/><Relationship Id="rId4" Type="http://schemas.openxmlformats.org/officeDocument/2006/relationships/tags" Target="../tags/tag117.xml"/><Relationship Id="rId9" Type="http://schemas.openxmlformats.org/officeDocument/2006/relationships/tags" Target="../tags/tag122.xml"/><Relationship Id="rId14" Type="http://schemas.openxmlformats.org/officeDocument/2006/relationships/image" Target="../media/image247.jpeg"/><Relationship Id="rId22" Type="http://schemas.openxmlformats.org/officeDocument/2006/relationships/image" Target="../media/image255.jpeg"/></Relationships>
</file>

<file path=ppt/slides/_rels/slide26.xml.rels><?xml version="1.0" encoding="UTF-8" standalone="yes"?>
<Relationships xmlns="http://schemas.openxmlformats.org/package/2006/relationships"><Relationship Id="rId8" Type="http://schemas.openxmlformats.org/officeDocument/2006/relationships/tags" Target="../tags/tag133.xml"/><Relationship Id="rId13" Type="http://schemas.openxmlformats.org/officeDocument/2006/relationships/slideLayout" Target="../slideLayouts/slideLayout18.xml"/><Relationship Id="rId18" Type="http://schemas.openxmlformats.org/officeDocument/2006/relationships/image" Target="../media/image259.png"/><Relationship Id="rId3" Type="http://schemas.openxmlformats.org/officeDocument/2006/relationships/tags" Target="../tags/tag128.xml"/><Relationship Id="rId21" Type="http://schemas.openxmlformats.org/officeDocument/2006/relationships/image" Target="../media/image262.jpeg"/><Relationship Id="rId7" Type="http://schemas.openxmlformats.org/officeDocument/2006/relationships/tags" Target="../tags/tag132.xml"/><Relationship Id="rId12" Type="http://schemas.openxmlformats.org/officeDocument/2006/relationships/tags" Target="../tags/tag137.xml"/><Relationship Id="rId17" Type="http://schemas.openxmlformats.org/officeDocument/2006/relationships/image" Target="../media/image258.png"/><Relationship Id="rId2" Type="http://schemas.openxmlformats.org/officeDocument/2006/relationships/tags" Target="../tags/tag127.xml"/><Relationship Id="rId16" Type="http://schemas.openxmlformats.org/officeDocument/2006/relationships/image" Target="../media/image257.png"/><Relationship Id="rId20" Type="http://schemas.openxmlformats.org/officeDocument/2006/relationships/image" Target="../media/image261.jpeg"/><Relationship Id="rId1" Type="http://schemas.openxmlformats.org/officeDocument/2006/relationships/tags" Target="../tags/tag126.xml"/><Relationship Id="rId6" Type="http://schemas.openxmlformats.org/officeDocument/2006/relationships/tags" Target="../tags/tag131.xml"/><Relationship Id="rId11" Type="http://schemas.openxmlformats.org/officeDocument/2006/relationships/tags" Target="../tags/tag136.xml"/><Relationship Id="rId5" Type="http://schemas.openxmlformats.org/officeDocument/2006/relationships/tags" Target="../tags/tag130.xml"/><Relationship Id="rId15" Type="http://schemas.openxmlformats.org/officeDocument/2006/relationships/image" Target="../media/image256.png"/><Relationship Id="rId10" Type="http://schemas.openxmlformats.org/officeDocument/2006/relationships/tags" Target="../tags/tag135.xml"/><Relationship Id="rId19" Type="http://schemas.openxmlformats.org/officeDocument/2006/relationships/image" Target="../media/image260.jpeg"/><Relationship Id="rId4" Type="http://schemas.openxmlformats.org/officeDocument/2006/relationships/tags" Target="../tags/tag129.xml"/><Relationship Id="rId9" Type="http://schemas.openxmlformats.org/officeDocument/2006/relationships/tags" Target="../tags/tag134.xml"/><Relationship Id="rId14" Type="http://schemas.openxmlformats.org/officeDocument/2006/relationships/image" Target="../media/image57.png"/><Relationship Id="rId22" Type="http://schemas.openxmlformats.org/officeDocument/2006/relationships/image" Target="../media/image263.jpeg"/></Relationships>
</file>

<file path=ppt/slides/_rels/slide27.xml.rels><?xml version="1.0" encoding="UTF-8" standalone="yes"?>
<Relationships xmlns="http://schemas.openxmlformats.org/package/2006/relationships"><Relationship Id="rId8" Type="http://schemas.openxmlformats.org/officeDocument/2006/relationships/tags" Target="../tags/tag145.xml"/><Relationship Id="rId13" Type="http://schemas.openxmlformats.org/officeDocument/2006/relationships/slideLayout" Target="../slideLayouts/slideLayout18.xml"/><Relationship Id="rId18" Type="http://schemas.openxmlformats.org/officeDocument/2006/relationships/image" Target="../media/image267.png"/><Relationship Id="rId3" Type="http://schemas.openxmlformats.org/officeDocument/2006/relationships/tags" Target="../tags/tag140.xml"/><Relationship Id="rId21" Type="http://schemas.openxmlformats.org/officeDocument/2006/relationships/image" Target="../media/image270.jpeg"/><Relationship Id="rId7" Type="http://schemas.openxmlformats.org/officeDocument/2006/relationships/tags" Target="../tags/tag144.xml"/><Relationship Id="rId12" Type="http://schemas.openxmlformats.org/officeDocument/2006/relationships/tags" Target="../tags/tag149.xml"/><Relationship Id="rId17" Type="http://schemas.openxmlformats.org/officeDocument/2006/relationships/image" Target="../media/image266.jpeg"/><Relationship Id="rId2" Type="http://schemas.openxmlformats.org/officeDocument/2006/relationships/tags" Target="../tags/tag139.xml"/><Relationship Id="rId16" Type="http://schemas.openxmlformats.org/officeDocument/2006/relationships/image" Target="../media/image265.jpeg"/><Relationship Id="rId20" Type="http://schemas.openxmlformats.org/officeDocument/2006/relationships/image" Target="../media/image269.jpeg"/><Relationship Id="rId1" Type="http://schemas.openxmlformats.org/officeDocument/2006/relationships/tags" Target="../tags/tag138.xml"/><Relationship Id="rId6" Type="http://schemas.openxmlformats.org/officeDocument/2006/relationships/tags" Target="../tags/tag143.xml"/><Relationship Id="rId11" Type="http://schemas.openxmlformats.org/officeDocument/2006/relationships/tags" Target="../tags/tag148.xml"/><Relationship Id="rId5" Type="http://schemas.openxmlformats.org/officeDocument/2006/relationships/tags" Target="../tags/tag142.xml"/><Relationship Id="rId15" Type="http://schemas.openxmlformats.org/officeDocument/2006/relationships/image" Target="../media/image251.jpeg"/><Relationship Id="rId10" Type="http://schemas.openxmlformats.org/officeDocument/2006/relationships/tags" Target="../tags/tag147.xml"/><Relationship Id="rId19" Type="http://schemas.openxmlformats.org/officeDocument/2006/relationships/image" Target="../media/image268.jpeg"/><Relationship Id="rId4" Type="http://schemas.openxmlformats.org/officeDocument/2006/relationships/tags" Target="../tags/tag141.xml"/><Relationship Id="rId9" Type="http://schemas.openxmlformats.org/officeDocument/2006/relationships/tags" Target="../tags/tag146.xml"/><Relationship Id="rId14" Type="http://schemas.openxmlformats.org/officeDocument/2006/relationships/image" Target="../media/image264.png"/><Relationship Id="rId22" Type="http://schemas.openxmlformats.org/officeDocument/2006/relationships/image" Target="../media/image250.png"/></Relationships>
</file>

<file path=ppt/slides/_rels/slide28.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tags" Target="../tags/tag162.xml"/><Relationship Id="rId18" Type="http://schemas.openxmlformats.org/officeDocument/2006/relationships/image" Target="../media/image253.jpeg"/><Relationship Id="rId3" Type="http://schemas.openxmlformats.org/officeDocument/2006/relationships/tags" Target="../tags/tag152.xml"/><Relationship Id="rId21" Type="http://schemas.openxmlformats.org/officeDocument/2006/relationships/image" Target="../media/image273.png"/><Relationship Id="rId7" Type="http://schemas.openxmlformats.org/officeDocument/2006/relationships/tags" Target="../tags/tag156.xml"/><Relationship Id="rId12" Type="http://schemas.openxmlformats.org/officeDocument/2006/relationships/tags" Target="../tags/tag161.xml"/><Relationship Id="rId17" Type="http://schemas.openxmlformats.org/officeDocument/2006/relationships/image" Target="../media/image270.jpeg"/><Relationship Id="rId2" Type="http://schemas.openxmlformats.org/officeDocument/2006/relationships/tags" Target="../tags/tag151.xml"/><Relationship Id="rId16" Type="http://schemas.openxmlformats.org/officeDocument/2006/relationships/image" Target="../media/image250.png"/><Relationship Id="rId20" Type="http://schemas.openxmlformats.org/officeDocument/2006/relationships/image" Target="../media/image272.png"/><Relationship Id="rId1" Type="http://schemas.openxmlformats.org/officeDocument/2006/relationships/tags" Target="../tags/tag150.xml"/><Relationship Id="rId6" Type="http://schemas.openxmlformats.org/officeDocument/2006/relationships/tags" Target="../tags/tag155.xml"/><Relationship Id="rId11" Type="http://schemas.openxmlformats.org/officeDocument/2006/relationships/tags" Target="../tags/tag160.xml"/><Relationship Id="rId5" Type="http://schemas.openxmlformats.org/officeDocument/2006/relationships/tags" Target="../tags/tag154.xml"/><Relationship Id="rId15" Type="http://schemas.openxmlformats.org/officeDocument/2006/relationships/image" Target="../media/image271.png"/><Relationship Id="rId23" Type="http://schemas.openxmlformats.org/officeDocument/2006/relationships/image" Target="../media/image275.png"/><Relationship Id="rId10" Type="http://schemas.openxmlformats.org/officeDocument/2006/relationships/tags" Target="../tags/tag159.xml"/><Relationship Id="rId19" Type="http://schemas.openxmlformats.org/officeDocument/2006/relationships/image" Target="../media/image252.jpeg"/><Relationship Id="rId4" Type="http://schemas.openxmlformats.org/officeDocument/2006/relationships/tags" Target="../tags/tag153.xml"/><Relationship Id="rId9" Type="http://schemas.openxmlformats.org/officeDocument/2006/relationships/tags" Target="../tags/tag158.xml"/><Relationship Id="rId14" Type="http://schemas.openxmlformats.org/officeDocument/2006/relationships/slideLayout" Target="../slideLayouts/slideLayout18.xml"/><Relationship Id="rId22" Type="http://schemas.openxmlformats.org/officeDocument/2006/relationships/image" Target="../media/image274.png"/></Relationships>
</file>

<file path=ppt/slides/_rels/slide29.xml.rels><?xml version="1.0" encoding="UTF-8" standalone="yes"?>
<Relationships xmlns="http://schemas.openxmlformats.org/package/2006/relationships"><Relationship Id="rId8" Type="http://schemas.openxmlformats.org/officeDocument/2006/relationships/tags" Target="../tags/tag170.xml"/><Relationship Id="rId13" Type="http://schemas.openxmlformats.org/officeDocument/2006/relationships/slideLayout" Target="../slideLayouts/slideLayout18.xml"/><Relationship Id="rId18" Type="http://schemas.openxmlformats.org/officeDocument/2006/relationships/image" Target="../media/image279.jpeg"/><Relationship Id="rId3" Type="http://schemas.openxmlformats.org/officeDocument/2006/relationships/tags" Target="../tags/tag165.xml"/><Relationship Id="rId21" Type="http://schemas.openxmlformats.org/officeDocument/2006/relationships/image" Target="../media/image282.png"/><Relationship Id="rId7" Type="http://schemas.openxmlformats.org/officeDocument/2006/relationships/tags" Target="../tags/tag169.xml"/><Relationship Id="rId12" Type="http://schemas.openxmlformats.org/officeDocument/2006/relationships/tags" Target="../tags/tag174.xml"/><Relationship Id="rId17" Type="http://schemas.openxmlformats.org/officeDocument/2006/relationships/image" Target="../media/image278.jpeg"/><Relationship Id="rId2" Type="http://schemas.openxmlformats.org/officeDocument/2006/relationships/tags" Target="../tags/tag164.xml"/><Relationship Id="rId16" Type="http://schemas.openxmlformats.org/officeDocument/2006/relationships/image" Target="../media/image251.jpeg"/><Relationship Id="rId20" Type="http://schemas.openxmlformats.org/officeDocument/2006/relationships/image" Target="../media/image281.jpeg"/><Relationship Id="rId1" Type="http://schemas.openxmlformats.org/officeDocument/2006/relationships/tags" Target="../tags/tag163.xml"/><Relationship Id="rId6" Type="http://schemas.openxmlformats.org/officeDocument/2006/relationships/tags" Target="../tags/tag168.xml"/><Relationship Id="rId11" Type="http://schemas.openxmlformats.org/officeDocument/2006/relationships/tags" Target="../tags/tag173.xml"/><Relationship Id="rId5" Type="http://schemas.openxmlformats.org/officeDocument/2006/relationships/tags" Target="../tags/tag167.xml"/><Relationship Id="rId15" Type="http://schemas.openxmlformats.org/officeDocument/2006/relationships/image" Target="../media/image277.jpeg"/><Relationship Id="rId10" Type="http://schemas.openxmlformats.org/officeDocument/2006/relationships/tags" Target="../tags/tag172.xml"/><Relationship Id="rId19" Type="http://schemas.openxmlformats.org/officeDocument/2006/relationships/image" Target="../media/image280.jpeg"/><Relationship Id="rId4" Type="http://schemas.openxmlformats.org/officeDocument/2006/relationships/tags" Target="../tags/tag166.xml"/><Relationship Id="rId9" Type="http://schemas.openxmlformats.org/officeDocument/2006/relationships/tags" Target="../tags/tag171.xml"/><Relationship Id="rId14" Type="http://schemas.openxmlformats.org/officeDocument/2006/relationships/image" Target="../media/image276.png"/><Relationship Id="rId22" Type="http://schemas.openxmlformats.org/officeDocument/2006/relationships/image" Target="../media/image250.png"/></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tags" Target="../tags/tag4.xml"/><Relationship Id="rId7" Type="http://schemas.openxmlformats.org/officeDocument/2006/relationships/image" Target="../media/image2.png"/><Relationship Id="rId12" Type="http://schemas.openxmlformats.org/officeDocument/2006/relationships/image" Target="../media/image56.jpe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8.xml"/><Relationship Id="rId11" Type="http://schemas.openxmlformats.org/officeDocument/2006/relationships/image" Target="../media/image55.jpeg"/><Relationship Id="rId5" Type="http://schemas.openxmlformats.org/officeDocument/2006/relationships/tags" Target="../tags/tag6.xml"/><Relationship Id="rId10" Type="http://schemas.openxmlformats.org/officeDocument/2006/relationships/image" Target="../media/image54.png"/><Relationship Id="rId4" Type="http://schemas.openxmlformats.org/officeDocument/2006/relationships/tags" Target="../tags/tag5.xml"/><Relationship Id="rId9" Type="http://schemas.openxmlformats.org/officeDocument/2006/relationships/image" Target="../media/image53.png"/><Relationship Id="rId14" Type="http://schemas.openxmlformats.org/officeDocument/2006/relationships/image" Target="../media/image58.jpeg"/></Relationships>
</file>

<file path=ppt/slides/_rels/slide30.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slideLayout" Target="../slideLayouts/slideLayout18.xml"/><Relationship Id="rId18" Type="http://schemas.openxmlformats.org/officeDocument/2006/relationships/image" Target="../media/image285.jpeg"/><Relationship Id="rId3" Type="http://schemas.openxmlformats.org/officeDocument/2006/relationships/tags" Target="../tags/tag177.xml"/><Relationship Id="rId21" Type="http://schemas.openxmlformats.org/officeDocument/2006/relationships/image" Target="../media/image288.jpeg"/><Relationship Id="rId7" Type="http://schemas.openxmlformats.org/officeDocument/2006/relationships/tags" Target="../tags/tag181.xml"/><Relationship Id="rId12" Type="http://schemas.openxmlformats.org/officeDocument/2006/relationships/tags" Target="../tags/tag186.xml"/><Relationship Id="rId17" Type="http://schemas.openxmlformats.org/officeDocument/2006/relationships/image" Target="../media/image284.jpeg"/><Relationship Id="rId2" Type="http://schemas.openxmlformats.org/officeDocument/2006/relationships/tags" Target="../tags/tag176.xml"/><Relationship Id="rId16" Type="http://schemas.openxmlformats.org/officeDocument/2006/relationships/image" Target="../media/image253.jpeg"/><Relationship Id="rId20" Type="http://schemas.openxmlformats.org/officeDocument/2006/relationships/image" Target="../media/image287.jpeg"/><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5" Type="http://schemas.openxmlformats.org/officeDocument/2006/relationships/image" Target="../media/image250.png"/><Relationship Id="rId10" Type="http://schemas.openxmlformats.org/officeDocument/2006/relationships/tags" Target="../tags/tag184.xml"/><Relationship Id="rId19" Type="http://schemas.openxmlformats.org/officeDocument/2006/relationships/image" Target="../media/image286.jpeg"/><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image" Target="../media/image283.jpeg"/><Relationship Id="rId22" Type="http://schemas.openxmlformats.org/officeDocument/2006/relationships/image" Target="../media/image289.png"/></Relationships>
</file>

<file path=ppt/slides/_rels/slide31.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slideLayout" Target="../slideLayouts/slideLayout18.xml"/><Relationship Id="rId18" Type="http://schemas.openxmlformats.org/officeDocument/2006/relationships/image" Target="../media/image292.jpeg"/><Relationship Id="rId3" Type="http://schemas.openxmlformats.org/officeDocument/2006/relationships/tags" Target="../tags/tag189.xml"/><Relationship Id="rId21" Type="http://schemas.openxmlformats.org/officeDocument/2006/relationships/image" Target="../media/image295.png"/><Relationship Id="rId7" Type="http://schemas.openxmlformats.org/officeDocument/2006/relationships/tags" Target="../tags/tag193.xml"/><Relationship Id="rId12" Type="http://schemas.openxmlformats.org/officeDocument/2006/relationships/tags" Target="../tags/tag198.xml"/><Relationship Id="rId17" Type="http://schemas.openxmlformats.org/officeDocument/2006/relationships/image" Target="../media/image291.jpeg"/><Relationship Id="rId2" Type="http://schemas.openxmlformats.org/officeDocument/2006/relationships/tags" Target="../tags/tag188.xml"/><Relationship Id="rId16" Type="http://schemas.openxmlformats.org/officeDocument/2006/relationships/image" Target="../media/image262.jpeg"/><Relationship Id="rId20" Type="http://schemas.openxmlformats.org/officeDocument/2006/relationships/image" Target="../media/image294.png"/><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5" Type="http://schemas.openxmlformats.org/officeDocument/2006/relationships/tags" Target="../tags/tag191.xml"/><Relationship Id="rId15" Type="http://schemas.openxmlformats.org/officeDocument/2006/relationships/image" Target="../media/image260.jpeg"/><Relationship Id="rId10" Type="http://schemas.openxmlformats.org/officeDocument/2006/relationships/tags" Target="../tags/tag196.xml"/><Relationship Id="rId19" Type="http://schemas.openxmlformats.org/officeDocument/2006/relationships/image" Target="../media/image293.jpeg"/><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image" Target="../media/image290.jpeg"/><Relationship Id="rId22" Type="http://schemas.openxmlformats.org/officeDocument/2006/relationships/image" Target="../media/image296.jpeg"/></Relationships>
</file>

<file path=ppt/slides/_rels/slide32.xml.rels><?xml version="1.0" encoding="UTF-8" standalone="yes"?>
<Relationships xmlns="http://schemas.openxmlformats.org/package/2006/relationships"><Relationship Id="rId13" Type="http://schemas.openxmlformats.org/officeDocument/2006/relationships/tags" Target="../tags/tag211.xml"/><Relationship Id="rId18" Type="http://schemas.openxmlformats.org/officeDocument/2006/relationships/tags" Target="../tags/tag216.xml"/><Relationship Id="rId26" Type="http://schemas.openxmlformats.org/officeDocument/2006/relationships/image" Target="../media/image299.png"/><Relationship Id="rId39" Type="http://schemas.openxmlformats.org/officeDocument/2006/relationships/image" Target="../media/image57.png"/><Relationship Id="rId21" Type="http://schemas.openxmlformats.org/officeDocument/2006/relationships/tags" Target="../tags/tag219.xml"/><Relationship Id="rId34" Type="http://schemas.openxmlformats.org/officeDocument/2006/relationships/image" Target="../media/image304.png"/><Relationship Id="rId42" Type="http://schemas.openxmlformats.org/officeDocument/2006/relationships/image" Target="../media/image214.jpeg"/><Relationship Id="rId47" Type="http://schemas.openxmlformats.org/officeDocument/2006/relationships/image" Target="../media/image49.png"/><Relationship Id="rId50" Type="http://schemas.openxmlformats.org/officeDocument/2006/relationships/image" Target="../media/image217.jpeg"/><Relationship Id="rId55" Type="http://schemas.openxmlformats.org/officeDocument/2006/relationships/image" Target="../media/image222.png"/><Relationship Id="rId7" Type="http://schemas.openxmlformats.org/officeDocument/2006/relationships/tags" Target="../tags/tag205.xml"/><Relationship Id="rId12" Type="http://schemas.openxmlformats.org/officeDocument/2006/relationships/tags" Target="../tags/tag210.xml"/><Relationship Id="rId17" Type="http://schemas.openxmlformats.org/officeDocument/2006/relationships/tags" Target="../tags/tag215.xml"/><Relationship Id="rId25" Type="http://schemas.openxmlformats.org/officeDocument/2006/relationships/image" Target="../media/image298.png"/><Relationship Id="rId33" Type="http://schemas.openxmlformats.org/officeDocument/2006/relationships/image" Target="../media/image208.png"/><Relationship Id="rId38" Type="http://schemas.openxmlformats.org/officeDocument/2006/relationships/image" Target="../media/image190.png"/><Relationship Id="rId46" Type="http://schemas.openxmlformats.org/officeDocument/2006/relationships/image" Target="../media/image41.png"/><Relationship Id="rId2" Type="http://schemas.openxmlformats.org/officeDocument/2006/relationships/tags" Target="../tags/tag200.xml"/><Relationship Id="rId16" Type="http://schemas.openxmlformats.org/officeDocument/2006/relationships/tags" Target="../tags/tag214.xml"/><Relationship Id="rId20" Type="http://schemas.openxmlformats.org/officeDocument/2006/relationships/tags" Target="../tags/tag218.xml"/><Relationship Id="rId29" Type="http://schemas.openxmlformats.org/officeDocument/2006/relationships/image" Target="../media/image301.jpeg"/><Relationship Id="rId41" Type="http://schemas.openxmlformats.org/officeDocument/2006/relationships/image" Target="../media/image213.jpeg"/><Relationship Id="rId54" Type="http://schemas.openxmlformats.org/officeDocument/2006/relationships/image" Target="../media/image221.png"/><Relationship Id="rId1" Type="http://schemas.openxmlformats.org/officeDocument/2006/relationships/tags" Target="../tags/tag199.xml"/><Relationship Id="rId6" Type="http://schemas.openxmlformats.org/officeDocument/2006/relationships/tags" Target="../tags/tag204.xml"/><Relationship Id="rId11" Type="http://schemas.openxmlformats.org/officeDocument/2006/relationships/tags" Target="../tags/tag209.xml"/><Relationship Id="rId24" Type="http://schemas.openxmlformats.org/officeDocument/2006/relationships/image" Target="../media/image297.png"/><Relationship Id="rId32" Type="http://schemas.openxmlformats.org/officeDocument/2006/relationships/image" Target="../media/image141.png"/><Relationship Id="rId37" Type="http://schemas.openxmlformats.org/officeDocument/2006/relationships/image" Target="../media/image210.png"/><Relationship Id="rId40" Type="http://schemas.openxmlformats.org/officeDocument/2006/relationships/image" Target="../media/image212.jpeg"/><Relationship Id="rId45" Type="http://schemas.openxmlformats.org/officeDocument/2006/relationships/image" Target="../media/image25.png"/><Relationship Id="rId53" Type="http://schemas.openxmlformats.org/officeDocument/2006/relationships/image" Target="../media/image220.png"/><Relationship Id="rId58" Type="http://schemas.openxmlformats.org/officeDocument/2006/relationships/image" Target="../media/image50.png"/><Relationship Id="rId5" Type="http://schemas.openxmlformats.org/officeDocument/2006/relationships/tags" Target="../tags/tag203.xml"/><Relationship Id="rId15" Type="http://schemas.openxmlformats.org/officeDocument/2006/relationships/tags" Target="../tags/tag213.xml"/><Relationship Id="rId23" Type="http://schemas.openxmlformats.org/officeDocument/2006/relationships/slideLayout" Target="../slideLayouts/slideLayout18.xml"/><Relationship Id="rId28" Type="http://schemas.openxmlformats.org/officeDocument/2006/relationships/image" Target="../media/image175.emf"/><Relationship Id="rId36" Type="http://schemas.openxmlformats.org/officeDocument/2006/relationships/image" Target="../media/image211.png"/><Relationship Id="rId49" Type="http://schemas.openxmlformats.org/officeDocument/2006/relationships/image" Target="../media/image58.jpeg"/><Relationship Id="rId57" Type="http://schemas.openxmlformats.org/officeDocument/2006/relationships/image" Target="../media/image239.jpeg"/><Relationship Id="rId10" Type="http://schemas.openxmlformats.org/officeDocument/2006/relationships/tags" Target="../tags/tag208.xml"/><Relationship Id="rId19" Type="http://schemas.openxmlformats.org/officeDocument/2006/relationships/tags" Target="../tags/tag217.xml"/><Relationship Id="rId31" Type="http://schemas.openxmlformats.org/officeDocument/2006/relationships/image" Target="../media/image303.png"/><Relationship Id="rId44" Type="http://schemas.openxmlformats.org/officeDocument/2006/relationships/image" Target="../media/image215.jpeg"/><Relationship Id="rId52" Type="http://schemas.openxmlformats.org/officeDocument/2006/relationships/image" Target="../media/image219.png"/><Relationship Id="rId4" Type="http://schemas.openxmlformats.org/officeDocument/2006/relationships/tags" Target="../tags/tag202.xml"/><Relationship Id="rId9" Type="http://schemas.openxmlformats.org/officeDocument/2006/relationships/tags" Target="../tags/tag207.xml"/><Relationship Id="rId14" Type="http://schemas.openxmlformats.org/officeDocument/2006/relationships/tags" Target="../tags/tag212.xml"/><Relationship Id="rId22" Type="http://schemas.openxmlformats.org/officeDocument/2006/relationships/tags" Target="../tags/tag220.xml"/><Relationship Id="rId27" Type="http://schemas.openxmlformats.org/officeDocument/2006/relationships/image" Target="../media/image300.png"/><Relationship Id="rId30" Type="http://schemas.openxmlformats.org/officeDocument/2006/relationships/image" Target="../media/image302.png"/><Relationship Id="rId35" Type="http://schemas.microsoft.com/office/2007/relationships/hdphoto" Target="../media/hdphoto1.wdp"/><Relationship Id="rId43" Type="http://schemas.openxmlformats.org/officeDocument/2006/relationships/image" Target="../media/image118.png"/><Relationship Id="rId48" Type="http://schemas.openxmlformats.org/officeDocument/2006/relationships/image" Target="../media/image216.jpeg"/><Relationship Id="rId56" Type="http://schemas.openxmlformats.org/officeDocument/2006/relationships/image" Target="../media/image27.png"/><Relationship Id="rId8" Type="http://schemas.openxmlformats.org/officeDocument/2006/relationships/tags" Target="../tags/tag206.xml"/><Relationship Id="rId51" Type="http://schemas.openxmlformats.org/officeDocument/2006/relationships/image" Target="../media/image218.png"/><Relationship Id="rId3" Type="http://schemas.openxmlformats.org/officeDocument/2006/relationships/tags" Target="../tags/tag201.xml"/></Relationships>
</file>

<file path=ppt/slides/_rels/slide33.xml.rels><?xml version="1.0" encoding="UTF-8" standalone="yes"?>
<Relationships xmlns="http://schemas.openxmlformats.org/package/2006/relationships"><Relationship Id="rId8" Type="http://schemas.openxmlformats.org/officeDocument/2006/relationships/image" Target="../media/image308.png"/><Relationship Id="rId3" Type="http://schemas.openxmlformats.org/officeDocument/2006/relationships/chart" Target="../charts/chart9.xml"/><Relationship Id="rId7" Type="http://schemas.openxmlformats.org/officeDocument/2006/relationships/image" Target="../media/image307.png"/><Relationship Id="rId2" Type="http://schemas.openxmlformats.org/officeDocument/2006/relationships/slideLayout" Target="../slideLayouts/slideLayout18.xml"/><Relationship Id="rId1" Type="http://schemas.openxmlformats.org/officeDocument/2006/relationships/tags" Target="../tags/tag221.xml"/><Relationship Id="rId6" Type="http://schemas.openxmlformats.org/officeDocument/2006/relationships/image" Target="../media/image306.png"/><Relationship Id="rId5" Type="http://schemas.openxmlformats.org/officeDocument/2006/relationships/image" Target="../media/image305.png"/><Relationship Id="rId4" Type="http://schemas.openxmlformats.org/officeDocument/2006/relationships/image" Target="../media/image24.emf"/></Relationships>
</file>

<file path=ppt/slides/_rels/slide34.xml.rels><?xml version="1.0" encoding="UTF-8" standalone="yes"?>
<Relationships xmlns="http://schemas.openxmlformats.org/package/2006/relationships"><Relationship Id="rId8" Type="http://schemas.openxmlformats.org/officeDocument/2006/relationships/image" Target="../media/image227.emf"/><Relationship Id="rId3" Type="http://schemas.openxmlformats.org/officeDocument/2006/relationships/image" Target="../media/image223.jpeg"/><Relationship Id="rId7" Type="http://schemas.openxmlformats.org/officeDocument/2006/relationships/image" Target="../media/image226.emf"/><Relationship Id="rId2" Type="http://schemas.openxmlformats.org/officeDocument/2006/relationships/slideLayout" Target="../slideLayouts/slideLayout18.xml"/><Relationship Id="rId1" Type="http://schemas.openxmlformats.org/officeDocument/2006/relationships/tags" Target="../tags/tag222.xml"/><Relationship Id="rId6" Type="http://schemas.openxmlformats.org/officeDocument/2006/relationships/image" Target="../media/image225.emf"/><Relationship Id="rId11" Type="http://schemas.openxmlformats.org/officeDocument/2006/relationships/image" Target="../media/image230.png"/><Relationship Id="rId5" Type="http://schemas.openxmlformats.org/officeDocument/2006/relationships/image" Target="../media/image224.png"/><Relationship Id="rId10" Type="http://schemas.openxmlformats.org/officeDocument/2006/relationships/image" Target="../media/image229.emf"/><Relationship Id="rId4" Type="http://schemas.openxmlformats.org/officeDocument/2006/relationships/image" Target="../media/image1.emf"/><Relationship Id="rId9" Type="http://schemas.openxmlformats.org/officeDocument/2006/relationships/image" Target="../media/image228.jpeg"/></Relationships>
</file>

<file path=ppt/slides/_rels/slide35.xml.rels><?xml version="1.0" encoding="UTF-8" standalone="yes"?>
<Relationships xmlns="http://schemas.openxmlformats.org/package/2006/relationships"><Relationship Id="rId8" Type="http://schemas.openxmlformats.org/officeDocument/2006/relationships/image" Target="../media/image236.jpeg"/><Relationship Id="rId3" Type="http://schemas.openxmlformats.org/officeDocument/2006/relationships/image" Target="../media/image232.png"/><Relationship Id="rId7" Type="http://schemas.openxmlformats.org/officeDocument/2006/relationships/image" Target="../media/image235.jpeg"/><Relationship Id="rId2" Type="http://schemas.openxmlformats.org/officeDocument/2006/relationships/image" Target="../media/image231.png"/><Relationship Id="rId1" Type="http://schemas.openxmlformats.org/officeDocument/2006/relationships/slideLayout" Target="../slideLayouts/slideLayout18.xml"/><Relationship Id="rId6" Type="http://schemas.openxmlformats.org/officeDocument/2006/relationships/image" Target="../media/image234.jpeg"/><Relationship Id="rId5" Type="http://schemas.openxmlformats.org/officeDocument/2006/relationships/image" Target="../media/image233.png"/><Relationship Id="rId10" Type="http://schemas.openxmlformats.org/officeDocument/2006/relationships/image" Target="../media/image238.png"/><Relationship Id="rId4" Type="http://schemas.openxmlformats.org/officeDocument/2006/relationships/image" Target="../media/image1.emf"/><Relationship Id="rId9" Type="http://schemas.openxmlformats.org/officeDocument/2006/relationships/image" Target="../media/image237.png"/></Relationships>
</file>

<file path=ppt/slides/_rels/slide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313.emf"/><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image" Target="../media/image312.emf"/><Relationship Id="rId17" Type="http://schemas.openxmlformats.org/officeDocument/2006/relationships/image" Target="../media/image317.emf"/><Relationship Id="rId2" Type="http://schemas.openxmlformats.org/officeDocument/2006/relationships/tags" Target="../tags/tag224.xml"/><Relationship Id="rId16" Type="http://schemas.openxmlformats.org/officeDocument/2006/relationships/image" Target="../media/image316.emf"/><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image" Target="../media/image311.emf"/><Relationship Id="rId5" Type="http://schemas.openxmlformats.org/officeDocument/2006/relationships/tags" Target="../tags/tag227.xml"/><Relationship Id="rId15" Type="http://schemas.openxmlformats.org/officeDocument/2006/relationships/image" Target="../media/image315.emf"/><Relationship Id="rId10" Type="http://schemas.openxmlformats.org/officeDocument/2006/relationships/image" Target="../media/image310.emf"/><Relationship Id="rId4" Type="http://schemas.openxmlformats.org/officeDocument/2006/relationships/tags" Target="../tags/tag226.xml"/><Relationship Id="rId9" Type="http://schemas.openxmlformats.org/officeDocument/2006/relationships/image" Target="../media/image309.emf"/><Relationship Id="rId14" Type="http://schemas.openxmlformats.org/officeDocument/2006/relationships/image" Target="../media/image314.emf"/></Relationships>
</file>

<file path=ppt/slides/_rels/slide38.xml.rels><?xml version="1.0" encoding="UTF-8" standalone="yes"?>
<Relationships xmlns="http://schemas.openxmlformats.org/package/2006/relationships"><Relationship Id="rId8" Type="http://schemas.openxmlformats.org/officeDocument/2006/relationships/image" Target="../media/image323.png"/><Relationship Id="rId13" Type="http://schemas.openxmlformats.org/officeDocument/2006/relationships/image" Target="../media/image328.png"/><Relationship Id="rId3" Type="http://schemas.openxmlformats.org/officeDocument/2006/relationships/image" Target="../media/image318.png"/><Relationship Id="rId7" Type="http://schemas.openxmlformats.org/officeDocument/2006/relationships/image" Target="../media/image322.png"/><Relationship Id="rId12" Type="http://schemas.openxmlformats.org/officeDocument/2006/relationships/image" Target="../media/image327.png"/><Relationship Id="rId2" Type="http://schemas.openxmlformats.org/officeDocument/2006/relationships/image" Target="../media/image1.emf"/><Relationship Id="rId1" Type="http://schemas.openxmlformats.org/officeDocument/2006/relationships/slideLayout" Target="../slideLayouts/slideLayout18.xml"/><Relationship Id="rId6" Type="http://schemas.openxmlformats.org/officeDocument/2006/relationships/image" Target="../media/image321.emf"/><Relationship Id="rId11" Type="http://schemas.openxmlformats.org/officeDocument/2006/relationships/image" Target="../media/image326.emf"/><Relationship Id="rId5" Type="http://schemas.openxmlformats.org/officeDocument/2006/relationships/image" Target="../media/image320.jpeg"/><Relationship Id="rId10" Type="http://schemas.openxmlformats.org/officeDocument/2006/relationships/image" Target="../media/image325.png"/><Relationship Id="rId4" Type="http://schemas.openxmlformats.org/officeDocument/2006/relationships/image" Target="../media/image319.png"/><Relationship Id="rId9" Type="http://schemas.openxmlformats.org/officeDocument/2006/relationships/image" Target="../media/image324.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32.xml"/><Relationship Id="rId7" Type="http://schemas.openxmlformats.org/officeDocument/2006/relationships/image" Target="../media/image53.png"/><Relationship Id="rId12" Type="http://schemas.openxmlformats.org/officeDocument/2006/relationships/image" Target="../media/image58.jpe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slideLayout" Target="../slideLayouts/slideLayout18.xml"/><Relationship Id="rId10" Type="http://schemas.openxmlformats.org/officeDocument/2006/relationships/image" Target="../media/image56.jpeg"/><Relationship Id="rId4" Type="http://schemas.openxmlformats.org/officeDocument/2006/relationships/tags" Target="../tags/tag233.xml"/><Relationship Id="rId9" Type="http://schemas.openxmlformats.org/officeDocument/2006/relationships/image" Target="../media/image5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8" Type="http://schemas.openxmlformats.org/officeDocument/2006/relationships/tags" Target="../tags/tag241.xml"/><Relationship Id="rId13" Type="http://schemas.openxmlformats.org/officeDocument/2006/relationships/image" Target="../media/image321.emf"/><Relationship Id="rId18" Type="http://schemas.openxmlformats.org/officeDocument/2006/relationships/image" Target="../media/image331.emf"/><Relationship Id="rId3" Type="http://schemas.openxmlformats.org/officeDocument/2006/relationships/tags" Target="../tags/tag236.xml"/><Relationship Id="rId21" Type="http://schemas.openxmlformats.org/officeDocument/2006/relationships/image" Target="../media/image181.emf"/><Relationship Id="rId7" Type="http://schemas.openxmlformats.org/officeDocument/2006/relationships/tags" Target="../tags/tag240.xml"/><Relationship Id="rId12" Type="http://schemas.openxmlformats.org/officeDocument/2006/relationships/image" Target="../media/image329.emf"/><Relationship Id="rId17" Type="http://schemas.openxmlformats.org/officeDocument/2006/relationships/image" Target="../media/image330.emf"/><Relationship Id="rId2" Type="http://schemas.openxmlformats.org/officeDocument/2006/relationships/tags" Target="../tags/tag235.xml"/><Relationship Id="rId16" Type="http://schemas.openxmlformats.org/officeDocument/2006/relationships/image" Target="../media/image227.emf"/><Relationship Id="rId20" Type="http://schemas.openxmlformats.org/officeDocument/2006/relationships/image" Target="../media/image332.emf"/><Relationship Id="rId1" Type="http://schemas.openxmlformats.org/officeDocument/2006/relationships/tags" Target="../tags/tag234.xml"/><Relationship Id="rId6" Type="http://schemas.openxmlformats.org/officeDocument/2006/relationships/tags" Target="../tags/tag239.xml"/><Relationship Id="rId11" Type="http://schemas.openxmlformats.org/officeDocument/2006/relationships/image" Target="../media/image104.emf"/><Relationship Id="rId24" Type="http://schemas.openxmlformats.org/officeDocument/2006/relationships/image" Target="../media/image334.png"/><Relationship Id="rId5" Type="http://schemas.openxmlformats.org/officeDocument/2006/relationships/tags" Target="../tags/tag238.xml"/><Relationship Id="rId15" Type="http://schemas.openxmlformats.org/officeDocument/2006/relationships/image" Target="../media/image176.emf"/><Relationship Id="rId23" Type="http://schemas.openxmlformats.org/officeDocument/2006/relationships/image" Target="../media/image333.jpeg"/><Relationship Id="rId10" Type="http://schemas.openxmlformats.org/officeDocument/2006/relationships/notesSlide" Target="../notesSlides/notesSlide4.xml"/><Relationship Id="rId19" Type="http://schemas.openxmlformats.org/officeDocument/2006/relationships/image" Target="../media/image172.emf"/><Relationship Id="rId4" Type="http://schemas.openxmlformats.org/officeDocument/2006/relationships/tags" Target="../tags/tag237.xml"/><Relationship Id="rId9" Type="http://schemas.openxmlformats.org/officeDocument/2006/relationships/slideLayout" Target="../slideLayouts/slideLayout18.xml"/><Relationship Id="rId14" Type="http://schemas.openxmlformats.org/officeDocument/2006/relationships/image" Target="../media/image178.emf"/><Relationship Id="rId22" Type="http://schemas.openxmlformats.org/officeDocument/2006/relationships/chart" Target="../charts/chart10.xml"/></Relationships>
</file>

<file path=ppt/slides/_rels/slide43.xml.rels><?xml version="1.0" encoding="UTF-8" standalone="yes"?>
<Relationships xmlns="http://schemas.openxmlformats.org/package/2006/relationships"><Relationship Id="rId8" Type="http://schemas.openxmlformats.org/officeDocument/2006/relationships/image" Target="../media/image336.emf"/><Relationship Id="rId3" Type="http://schemas.openxmlformats.org/officeDocument/2006/relationships/tags" Target="../tags/tag244.xml"/><Relationship Id="rId7" Type="http://schemas.openxmlformats.org/officeDocument/2006/relationships/image" Target="../media/image335.emf"/><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chart" Target="../charts/chart11.xml"/><Relationship Id="rId5" Type="http://schemas.openxmlformats.org/officeDocument/2006/relationships/slideLayout" Target="../slideLayouts/slideLayout18.xml"/><Relationship Id="rId4" Type="http://schemas.openxmlformats.org/officeDocument/2006/relationships/tags" Target="../tags/tag245.xml"/><Relationship Id="rId9" Type="http://schemas.openxmlformats.org/officeDocument/2006/relationships/image" Target="../media/image337.emf"/></Relationships>
</file>

<file path=ppt/slides/_rels/slide44.xml.rels><?xml version="1.0" encoding="UTF-8" standalone="yes"?>
<Relationships xmlns="http://schemas.openxmlformats.org/package/2006/relationships"><Relationship Id="rId3" Type="http://schemas.openxmlformats.org/officeDocument/2006/relationships/image" Target="../media/image338.emf"/><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340.emf"/><Relationship Id="rId4" Type="http://schemas.openxmlformats.org/officeDocument/2006/relationships/image" Target="../media/image339.emf"/></Relationships>
</file>

<file path=ppt/slides/_rels/slide45.xml.rels><?xml version="1.0" encoding="UTF-8" standalone="yes"?>
<Relationships xmlns="http://schemas.openxmlformats.org/package/2006/relationships"><Relationship Id="rId3" Type="http://schemas.openxmlformats.org/officeDocument/2006/relationships/image" Target="../media/image342.emf"/><Relationship Id="rId2" Type="http://schemas.openxmlformats.org/officeDocument/2006/relationships/image" Target="../media/image341.emf"/><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18.xml"/><Relationship Id="rId1" Type="http://schemas.openxmlformats.org/officeDocument/2006/relationships/tags" Target="../tags/tag246.xml"/></Relationships>
</file>

<file path=ppt/slides/_rels/slide47.xml.rels><?xml version="1.0" encoding="UTF-8" standalone="yes"?>
<Relationships xmlns="http://schemas.openxmlformats.org/package/2006/relationships"><Relationship Id="rId8" Type="http://schemas.openxmlformats.org/officeDocument/2006/relationships/tags" Target="../tags/tag254.xml"/><Relationship Id="rId3" Type="http://schemas.openxmlformats.org/officeDocument/2006/relationships/tags" Target="../tags/tag249.xml"/><Relationship Id="rId7" Type="http://schemas.openxmlformats.org/officeDocument/2006/relationships/tags" Target="../tags/tag253.xml"/><Relationship Id="rId12" Type="http://schemas.openxmlformats.org/officeDocument/2006/relationships/slideLayout" Target="../slideLayouts/slideLayout18.xml"/><Relationship Id="rId2" Type="http://schemas.openxmlformats.org/officeDocument/2006/relationships/tags" Target="../tags/tag248.xml"/><Relationship Id="rId1" Type="http://schemas.openxmlformats.org/officeDocument/2006/relationships/tags" Target="../tags/tag247.xml"/><Relationship Id="rId6" Type="http://schemas.openxmlformats.org/officeDocument/2006/relationships/tags" Target="../tags/tag252.xml"/><Relationship Id="rId11" Type="http://schemas.openxmlformats.org/officeDocument/2006/relationships/tags" Target="../tags/tag257.xml"/><Relationship Id="rId5" Type="http://schemas.openxmlformats.org/officeDocument/2006/relationships/tags" Target="../tags/tag251.xml"/><Relationship Id="rId10" Type="http://schemas.openxmlformats.org/officeDocument/2006/relationships/tags" Target="../tags/tag256.xml"/><Relationship Id="rId4" Type="http://schemas.openxmlformats.org/officeDocument/2006/relationships/tags" Target="../tags/tag250.xml"/><Relationship Id="rId9" Type="http://schemas.openxmlformats.org/officeDocument/2006/relationships/tags" Target="../tags/tag25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344.emf"/><Relationship Id="rId3" Type="http://schemas.openxmlformats.org/officeDocument/2006/relationships/tags" Target="../tags/tag260.xml"/><Relationship Id="rId7" Type="http://schemas.openxmlformats.org/officeDocument/2006/relationships/image" Target="../media/image343.emf"/><Relationship Id="rId2" Type="http://schemas.openxmlformats.org/officeDocument/2006/relationships/tags" Target="../tags/tag259.xml"/><Relationship Id="rId1" Type="http://schemas.openxmlformats.org/officeDocument/2006/relationships/tags" Target="../tags/tag258.xml"/><Relationship Id="rId6" Type="http://schemas.openxmlformats.org/officeDocument/2006/relationships/slideLayout" Target="../slideLayouts/slideLayout18.xml"/><Relationship Id="rId5" Type="http://schemas.openxmlformats.org/officeDocument/2006/relationships/tags" Target="../tags/tag262.xml"/><Relationship Id="rId10" Type="http://schemas.openxmlformats.org/officeDocument/2006/relationships/image" Target="../media/image346.emf"/><Relationship Id="rId4" Type="http://schemas.openxmlformats.org/officeDocument/2006/relationships/tags" Target="../tags/tag261.xml"/><Relationship Id="rId9" Type="http://schemas.openxmlformats.org/officeDocument/2006/relationships/image" Target="../media/image34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image" Target="../media/image347.jpeg"/><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349.emf"/><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0.emf"/><Relationship Id="rId2" Type="http://schemas.openxmlformats.org/officeDocument/2006/relationships/slideLayout" Target="../slideLayouts/slideLayout18.xml"/><Relationship Id="rId1" Type="http://schemas.openxmlformats.org/officeDocument/2006/relationships/tags" Target="../tags/tag263.xml"/><Relationship Id="rId4" Type="http://schemas.openxmlformats.org/officeDocument/2006/relationships/image" Target="../media/image351.emf"/></Relationships>
</file>

<file path=ppt/slides/_rels/slide56.xml.rels><?xml version="1.0" encoding="UTF-8" standalone="yes"?>
<Relationships xmlns="http://schemas.openxmlformats.org/package/2006/relationships"><Relationship Id="rId3" Type="http://schemas.openxmlformats.org/officeDocument/2006/relationships/image" Target="../media/image352.emf"/><Relationship Id="rId2" Type="http://schemas.openxmlformats.org/officeDocument/2006/relationships/slideLayout" Target="../slideLayouts/slideLayout18.xml"/><Relationship Id="rId1" Type="http://schemas.openxmlformats.org/officeDocument/2006/relationships/tags" Target="../tags/tag264.xml"/></Relationships>
</file>

<file path=ppt/slides/_rels/slide57.xml.rels><?xml version="1.0" encoding="UTF-8" standalone="yes"?>
<Relationships xmlns="http://schemas.openxmlformats.org/package/2006/relationships"><Relationship Id="rId3" Type="http://schemas.openxmlformats.org/officeDocument/2006/relationships/image" Target="../media/image353.emf"/><Relationship Id="rId2" Type="http://schemas.openxmlformats.org/officeDocument/2006/relationships/slideLayout" Target="../slideLayouts/slideLayout18.xml"/><Relationship Id="rId1" Type="http://schemas.openxmlformats.org/officeDocument/2006/relationships/tags" Target="../tags/tag265.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267.xml"/><Relationship Id="rId1" Type="http://schemas.openxmlformats.org/officeDocument/2006/relationships/tags" Target="../tags/tag266.xml"/><Relationship Id="rId4" Type="http://schemas.openxmlformats.org/officeDocument/2006/relationships/image" Target="../media/image354.emf"/></Relationships>
</file>

<file path=ppt/slides/_rels/slide59.xml.rels><?xml version="1.0" encoding="UTF-8" standalone="yes"?>
<Relationships xmlns="http://schemas.openxmlformats.org/package/2006/relationships"><Relationship Id="rId3" Type="http://schemas.openxmlformats.org/officeDocument/2006/relationships/image" Target="../media/image356.emf"/><Relationship Id="rId2" Type="http://schemas.openxmlformats.org/officeDocument/2006/relationships/image" Target="../media/image355.emf"/><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18" Type="http://schemas.openxmlformats.org/officeDocument/2006/relationships/tags" Target="../tags/tag24.xml"/><Relationship Id="rId3" Type="http://schemas.openxmlformats.org/officeDocument/2006/relationships/tags" Target="../tags/tag9.xml"/><Relationship Id="rId21" Type="http://schemas.openxmlformats.org/officeDocument/2006/relationships/chart" Target="../charts/chart2.xml"/><Relationship Id="rId7" Type="http://schemas.openxmlformats.org/officeDocument/2006/relationships/tags" Target="../tags/tag13.xml"/><Relationship Id="rId12" Type="http://schemas.openxmlformats.org/officeDocument/2006/relationships/tags" Target="../tags/tag18.xml"/><Relationship Id="rId17" Type="http://schemas.openxmlformats.org/officeDocument/2006/relationships/tags" Target="../tags/tag23.xml"/><Relationship Id="rId2" Type="http://schemas.openxmlformats.org/officeDocument/2006/relationships/tags" Target="../tags/tag8.xml"/><Relationship Id="rId16" Type="http://schemas.openxmlformats.org/officeDocument/2006/relationships/tags" Target="../tags/tag22.xml"/><Relationship Id="rId20" Type="http://schemas.openxmlformats.org/officeDocument/2006/relationships/chart" Target="../charts/chart1.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5" Type="http://schemas.openxmlformats.org/officeDocument/2006/relationships/tags" Target="../tags/tag21.xml"/><Relationship Id="rId10" Type="http://schemas.openxmlformats.org/officeDocument/2006/relationships/tags" Target="../tags/tag16.xml"/><Relationship Id="rId19" Type="http://schemas.openxmlformats.org/officeDocument/2006/relationships/slideLayout" Target="../slideLayouts/slideLayout18.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tags" Target="../tags/tag20.xml"/><Relationship Id="rId22"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jpeg"/><Relationship Id="rId18" Type="http://schemas.openxmlformats.org/officeDocument/2006/relationships/image" Target="../media/image74.emf"/><Relationship Id="rId3" Type="http://schemas.openxmlformats.org/officeDocument/2006/relationships/image" Target="../media/image60.jpeg"/><Relationship Id="rId7" Type="http://schemas.openxmlformats.org/officeDocument/2006/relationships/image" Target="../media/image64.jpeg"/><Relationship Id="rId12" Type="http://schemas.openxmlformats.org/officeDocument/2006/relationships/image" Target="../media/image69.jpeg"/><Relationship Id="rId17" Type="http://schemas.openxmlformats.org/officeDocument/2006/relationships/image" Target="../media/image73.emf"/><Relationship Id="rId2" Type="http://schemas.openxmlformats.org/officeDocument/2006/relationships/image" Target="../media/image59.jpeg"/><Relationship Id="rId16" Type="http://schemas.openxmlformats.org/officeDocument/2006/relationships/chart" Target="../charts/chart4.xml"/><Relationship Id="rId20" Type="http://schemas.openxmlformats.org/officeDocument/2006/relationships/image" Target="../media/image76.jpeg"/><Relationship Id="rId1" Type="http://schemas.openxmlformats.org/officeDocument/2006/relationships/slideLayout" Target="../slideLayouts/slideLayout18.xml"/><Relationship Id="rId6" Type="http://schemas.openxmlformats.org/officeDocument/2006/relationships/image" Target="../media/image63.jpeg"/><Relationship Id="rId11" Type="http://schemas.openxmlformats.org/officeDocument/2006/relationships/image" Target="../media/image68.jpeg"/><Relationship Id="rId5" Type="http://schemas.openxmlformats.org/officeDocument/2006/relationships/image" Target="../media/image62.jpeg"/><Relationship Id="rId15" Type="http://schemas.openxmlformats.org/officeDocument/2006/relationships/image" Target="../media/image72.jpeg"/><Relationship Id="rId10" Type="http://schemas.openxmlformats.org/officeDocument/2006/relationships/image" Target="../media/image67.emf"/><Relationship Id="rId19" Type="http://schemas.openxmlformats.org/officeDocument/2006/relationships/image" Target="../media/image75.emf"/><Relationship Id="rId4" Type="http://schemas.openxmlformats.org/officeDocument/2006/relationships/image" Target="../media/image61.jpeg"/><Relationship Id="rId9" Type="http://schemas.openxmlformats.org/officeDocument/2006/relationships/image" Target="../media/image66.jpeg"/><Relationship Id="rId14" Type="http://schemas.openxmlformats.org/officeDocument/2006/relationships/image" Target="../media/image71.jpeg"/></Relationships>
</file>

<file path=ppt/slides/_rels/slide8.xml.rels><?xml version="1.0" encoding="UTF-8" standalone="yes"?>
<Relationships xmlns="http://schemas.openxmlformats.org/package/2006/relationships"><Relationship Id="rId8" Type="http://schemas.openxmlformats.org/officeDocument/2006/relationships/tags" Target="../tags/tag32.xml"/><Relationship Id="rId13" Type="http://schemas.openxmlformats.org/officeDocument/2006/relationships/tags" Target="../tags/tag37.xml"/><Relationship Id="rId18" Type="http://schemas.openxmlformats.org/officeDocument/2006/relationships/tags" Target="../tags/tag42.xml"/><Relationship Id="rId26" Type="http://schemas.openxmlformats.org/officeDocument/2006/relationships/image" Target="../media/image82.emf"/><Relationship Id="rId3" Type="http://schemas.openxmlformats.org/officeDocument/2006/relationships/tags" Target="../tags/tag27.xml"/><Relationship Id="rId21" Type="http://schemas.openxmlformats.org/officeDocument/2006/relationships/image" Target="../media/image77.emf"/><Relationship Id="rId34" Type="http://schemas.openxmlformats.org/officeDocument/2006/relationships/image" Target="../media/image90.emf"/><Relationship Id="rId7" Type="http://schemas.openxmlformats.org/officeDocument/2006/relationships/tags" Target="../tags/tag31.xml"/><Relationship Id="rId12" Type="http://schemas.openxmlformats.org/officeDocument/2006/relationships/tags" Target="../tags/tag36.xml"/><Relationship Id="rId17" Type="http://schemas.openxmlformats.org/officeDocument/2006/relationships/tags" Target="../tags/tag41.xml"/><Relationship Id="rId25" Type="http://schemas.openxmlformats.org/officeDocument/2006/relationships/image" Target="../media/image81.emf"/><Relationship Id="rId33" Type="http://schemas.openxmlformats.org/officeDocument/2006/relationships/image" Target="../media/image89.emf"/><Relationship Id="rId38" Type="http://schemas.openxmlformats.org/officeDocument/2006/relationships/image" Target="../media/image94.emf"/><Relationship Id="rId2" Type="http://schemas.openxmlformats.org/officeDocument/2006/relationships/tags" Target="../tags/tag26.xml"/><Relationship Id="rId16" Type="http://schemas.openxmlformats.org/officeDocument/2006/relationships/tags" Target="../tags/tag40.xml"/><Relationship Id="rId20" Type="http://schemas.openxmlformats.org/officeDocument/2006/relationships/slideLayout" Target="../slideLayouts/slideLayout18.xml"/><Relationship Id="rId29" Type="http://schemas.openxmlformats.org/officeDocument/2006/relationships/image" Target="../media/image85.emf"/><Relationship Id="rId1" Type="http://schemas.openxmlformats.org/officeDocument/2006/relationships/tags" Target="../tags/tag25.xml"/><Relationship Id="rId6" Type="http://schemas.openxmlformats.org/officeDocument/2006/relationships/tags" Target="../tags/tag30.xml"/><Relationship Id="rId11" Type="http://schemas.openxmlformats.org/officeDocument/2006/relationships/tags" Target="../tags/tag35.xml"/><Relationship Id="rId24" Type="http://schemas.openxmlformats.org/officeDocument/2006/relationships/image" Target="../media/image80.emf"/><Relationship Id="rId32" Type="http://schemas.openxmlformats.org/officeDocument/2006/relationships/image" Target="../media/image88.emf"/><Relationship Id="rId37" Type="http://schemas.openxmlformats.org/officeDocument/2006/relationships/image" Target="../media/image93.emf"/><Relationship Id="rId5" Type="http://schemas.openxmlformats.org/officeDocument/2006/relationships/tags" Target="../tags/tag29.xml"/><Relationship Id="rId15" Type="http://schemas.openxmlformats.org/officeDocument/2006/relationships/tags" Target="../tags/tag39.xml"/><Relationship Id="rId23" Type="http://schemas.openxmlformats.org/officeDocument/2006/relationships/image" Target="../media/image79.emf"/><Relationship Id="rId28" Type="http://schemas.openxmlformats.org/officeDocument/2006/relationships/image" Target="../media/image84.emf"/><Relationship Id="rId36" Type="http://schemas.openxmlformats.org/officeDocument/2006/relationships/image" Target="../media/image92.emf"/><Relationship Id="rId10" Type="http://schemas.openxmlformats.org/officeDocument/2006/relationships/tags" Target="../tags/tag34.xml"/><Relationship Id="rId19" Type="http://schemas.openxmlformats.org/officeDocument/2006/relationships/tags" Target="../tags/tag43.xml"/><Relationship Id="rId31" Type="http://schemas.openxmlformats.org/officeDocument/2006/relationships/image" Target="../media/image87.emf"/><Relationship Id="rId4" Type="http://schemas.openxmlformats.org/officeDocument/2006/relationships/tags" Target="../tags/tag28.xml"/><Relationship Id="rId9" Type="http://schemas.openxmlformats.org/officeDocument/2006/relationships/tags" Target="../tags/tag33.xml"/><Relationship Id="rId14" Type="http://schemas.openxmlformats.org/officeDocument/2006/relationships/tags" Target="../tags/tag38.xml"/><Relationship Id="rId22" Type="http://schemas.openxmlformats.org/officeDocument/2006/relationships/image" Target="../media/image78.emf"/><Relationship Id="rId27" Type="http://schemas.openxmlformats.org/officeDocument/2006/relationships/image" Target="../media/image83.emf"/><Relationship Id="rId30" Type="http://schemas.openxmlformats.org/officeDocument/2006/relationships/image" Target="../media/image86.emf"/><Relationship Id="rId35" Type="http://schemas.openxmlformats.org/officeDocument/2006/relationships/image" Target="../media/image91.emf"/></Relationships>
</file>

<file path=ppt/slides/_rels/slide9.xml.rels><?xml version="1.0" encoding="UTF-8" standalone="yes"?>
<Relationships xmlns="http://schemas.openxmlformats.org/package/2006/relationships"><Relationship Id="rId8" Type="http://schemas.openxmlformats.org/officeDocument/2006/relationships/image" Target="../media/image96.emf"/><Relationship Id="rId13" Type="http://schemas.openxmlformats.org/officeDocument/2006/relationships/image" Target="../media/image101.emf"/><Relationship Id="rId18" Type="http://schemas.openxmlformats.org/officeDocument/2006/relationships/image" Target="../media/image105.emf"/><Relationship Id="rId3" Type="http://schemas.openxmlformats.org/officeDocument/2006/relationships/tags" Target="../tags/tag46.xml"/><Relationship Id="rId21" Type="http://schemas.openxmlformats.org/officeDocument/2006/relationships/image" Target="../media/image108.emf"/><Relationship Id="rId7" Type="http://schemas.openxmlformats.org/officeDocument/2006/relationships/image" Target="../media/image95.emf"/><Relationship Id="rId12" Type="http://schemas.openxmlformats.org/officeDocument/2006/relationships/image" Target="../media/image100.emf"/><Relationship Id="rId17" Type="http://schemas.openxmlformats.org/officeDocument/2006/relationships/image" Target="../media/image104.emf"/><Relationship Id="rId2" Type="http://schemas.openxmlformats.org/officeDocument/2006/relationships/tags" Target="../tags/tag45.xml"/><Relationship Id="rId16" Type="http://schemas.openxmlformats.org/officeDocument/2006/relationships/image" Target="../media/image103.emf"/><Relationship Id="rId20" Type="http://schemas.openxmlformats.org/officeDocument/2006/relationships/image" Target="../media/image107.emf"/><Relationship Id="rId1" Type="http://schemas.openxmlformats.org/officeDocument/2006/relationships/tags" Target="../tags/tag44.xml"/><Relationship Id="rId6" Type="http://schemas.openxmlformats.org/officeDocument/2006/relationships/slideLayout" Target="../slideLayouts/slideLayout18.xml"/><Relationship Id="rId11" Type="http://schemas.openxmlformats.org/officeDocument/2006/relationships/image" Target="../media/image99.emf"/><Relationship Id="rId5" Type="http://schemas.openxmlformats.org/officeDocument/2006/relationships/tags" Target="../tags/tag48.xml"/><Relationship Id="rId15" Type="http://schemas.openxmlformats.org/officeDocument/2006/relationships/image" Target="../media/image102.emf"/><Relationship Id="rId23" Type="http://schemas.openxmlformats.org/officeDocument/2006/relationships/image" Target="../media/image110.emf"/><Relationship Id="rId10" Type="http://schemas.openxmlformats.org/officeDocument/2006/relationships/image" Target="../media/image98.emf"/><Relationship Id="rId19" Type="http://schemas.openxmlformats.org/officeDocument/2006/relationships/image" Target="../media/image106.emf"/><Relationship Id="rId4" Type="http://schemas.openxmlformats.org/officeDocument/2006/relationships/tags" Target="../tags/tag47.xml"/><Relationship Id="rId9" Type="http://schemas.openxmlformats.org/officeDocument/2006/relationships/image" Target="../media/image97.emf"/><Relationship Id="rId14" Type="http://schemas.openxmlformats.org/officeDocument/2006/relationships/image" Target="../media/image1.emf"/><Relationship Id="rId22" Type="http://schemas.openxmlformats.org/officeDocument/2006/relationships/image" Target="../media/image10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Discussion Materials</a:t>
            </a:r>
          </a:p>
        </p:txBody>
      </p:sp>
      <p:sp>
        <p:nvSpPr>
          <p:cNvPr id="3" name="Subtitle 2"/>
          <p:cNvSpPr>
            <a:spLocks noGrp="1"/>
          </p:cNvSpPr>
          <p:nvPr>
            <p:ph type="subTitle" idx="1"/>
          </p:nvPr>
        </p:nvSpPr>
        <p:spPr/>
        <p:txBody>
          <a:bodyPr/>
          <a:lstStyle/>
          <a:p>
            <a:r>
              <a:rPr lang="en-US" dirty="0"/>
              <a:t>July 20, 2017</a:t>
            </a:r>
          </a:p>
        </p:txBody>
      </p:sp>
    </p:spTree>
    <p:extLst>
      <p:ext uri="{BB962C8B-B14F-4D97-AF65-F5344CB8AC3E}">
        <p14:creationId xmlns:p14="http://schemas.microsoft.com/office/powerpoint/2010/main" val="2861896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9"/>
          <p:cNvSpPr>
            <a:spLocks noChangeArrowheads="1"/>
          </p:cNvSpPr>
          <p:nvPr/>
        </p:nvSpPr>
        <p:spPr bwMode="auto">
          <a:xfrm>
            <a:off x="2361880" y="1420664"/>
            <a:ext cx="1930720" cy="54864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15+ dedicated bankers</a:t>
            </a:r>
          </a:p>
        </p:txBody>
      </p:sp>
      <p:sp>
        <p:nvSpPr>
          <p:cNvPr id="19" name="Rectangle 29"/>
          <p:cNvSpPr>
            <a:spLocks noChangeArrowheads="1"/>
          </p:cNvSpPr>
          <p:nvPr/>
        </p:nvSpPr>
        <p:spPr bwMode="auto">
          <a:xfrm>
            <a:off x="2361880" y="2060630"/>
            <a:ext cx="1930720" cy="54864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15 transactions </a:t>
            </a:r>
            <a:br>
              <a:rPr lang="en-US" sz="1000" b="1" dirty="0">
                <a:solidFill>
                  <a:srgbClr val="FFFFFF"/>
                </a:solidFill>
              </a:rPr>
            </a:br>
            <a:r>
              <a:rPr lang="en-US" sz="1000" b="1" dirty="0">
                <a:solidFill>
                  <a:srgbClr val="FFFFFF"/>
                </a:solidFill>
              </a:rPr>
              <a:t>in the past 2 years</a:t>
            </a:r>
          </a:p>
        </p:txBody>
      </p:sp>
      <p:sp>
        <p:nvSpPr>
          <p:cNvPr id="20" name="Rectangle 29"/>
          <p:cNvSpPr>
            <a:spLocks noChangeArrowheads="1"/>
          </p:cNvSpPr>
          <p:nvPr/>
        </p:nvSpPr>
        <p:spPr bwMode="auto">
          <a:xfrm>
            <a:off x="2361880" y="2701661"/>
            <a:ext cx="1930720" cy="54864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Strong private </a:t>
            </a:r>
            <a:br>
              <a:rPr lang="en-US" sz="1000" b="1" dirty="0">
                <a:solidFill>
                  <a:srgbClr val="FFFFFF"/>
                </a:solidFill>
              </a:rPr>
            </a:br>
            <a:r>
              <a:rPr lang="en-US" sz="1000" b="1" dirty="0">
                <a:solidFill>
                  <a:srgbClr val="FFFFFF"/>
                </a:solidFill>
              </a:rPr>
              <a:t>equity relationships</a:t>
            </a:r>
          </a:p>
        </p:txBody>
      </p:sp>
      <p:sp>
        <p:nvSpPr>
          <p:cNvPr id="21" name="Rectangle 29"/>
          <p:cNvSpPr>
            <a:spLocks noChangeArrowheads="1"/>
          </p:cNvSpPr>
          <p:nvPr/>
        </p:nvSpPr>
        <p:spPr bwMode="auto">
          <a:xfrm>
            <a:off x="342900" y="2701661"/>
            <a:ext cx="1930720" cy="54864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Unmatched strategic relationships</a:t>
            </a:r>
          </a:p>
        </p:txBody>
      </p:sp>
      <p:sp>
        <p:nvSpPr>
          <p:cNvPr id="22" name="Rectangle 29"/>
          <p:cNvSpPr>
            <a:spLocks noChangeArrowheads="1"/>
          </p:cNvSpPr>
          <p:nvPr/>
        </p:nvSpPr>
        <p:spPr bwMode="auto">
          <a:xfrm>
            <a:off x="342900" y="1420664"/>
            <a:ext cx="1930720" cy="54864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Extensive industry </a:t>
            </a:r>
            <a:br>
              <a:rPr lang="en-US" sz="1000" b="1" dirty="0">
                <a:solidFill>
                  <a:srgbClr val="FFFFFF"/>
                </a:solidFill>
              </a:rPr>
            </a:br>
            <a:r>
              <a:rPr lang="en-US" sz="1000" b="1" dirty="0">
                <a:solidFill>
                  <a:srgbClr val="FFFFFF"/>
                </a:solidFill>
              </a:rPr>
              <a:t>expertise</a:t>
            </a:r>
          </a:p>
        </p:txBody>
      </p:sp>
      <p:sp>
        <p:nvSpPr>
          <p:cNvPr id="23" name="Rectangle 29"/>
          <p:cNvSpPr>
            <a:spLocks noChangeArrowheads="1"/>
          </p:cNvSpPr>
          <p:nvPr/>
        </p:nvSpPr>
        <p:spPr bwMode="auto">
          <a:xfrm>
            <a:off x="342900" y="2060630"/>
            <a:ext cx="1930720" cy="54864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Insights into critical </a:t>
            </a:r>
            <a:br>
              <a:rPr lang="en-US" sz="1000" b="1" dirty="0">
                <a:solidFill>
                  <a:srgbClr val="FFFFFF"/>
                </a:solidFill>
              </a:rPr>
            </a:br>
            <a:r>
              <a:rPr lang="en-US" sz="1000" b="1" dirty="0">
                <a:solidFill>
                  <a:srgbClr val="FFFFFF"/>
                </a:solidFill>
              </a:rPr>
              <a:t>value drivers</a:t>
            </a:r>
          </a:p>
        </p:txBody>
      </p:sp>
      <p:sp>
        <p:nvSpPr>
          <p:cNvPr id="62" name="TText1_Text"/>
          <p:cNvSpPr txBox="1"/>
          <p:nvPr>
            <p:custDataLst>
              <p:tags r:id="rId1"/>
            </p:custDataLst>
          </p:nvPr>
        </p:nvSpPr>
        <p:spPr>
          <a:xfrm>
            <a:off x="6567988" y="3863774"/>
            <a:ext cx="2377440" cy="276999"/>
          </a:xfrm>
          <a:prstGeom prst="rect">
            <a:avLst/>
          </a:prstGeom>
          <a:noFill/>
          <a:ln w="0">
            <a:noFill/>
          </a:ln>
        </p:spPr>
        <p:txBody>
          <a:bodyPr vert="horz" lIns="0" tIns="0" rIns="0" bIns="0" rtlCol="0" anchor="ctr">
            <a:spAutoFit/>
          </a:bodyPr>
          <a:lstStyle/>
          <a:p>
            <a:pPr defTabSz="855663">
              <a:buClr>
                <a:schemeClr val="accent1"/>
              </a:buClr>
              <a:buSzPct val="125000"/>
            </a:pPr>
            <a:r>
              <a:rPr lang="en-US" sz="900" b="1" dirty="0">
                <a:cs typeface="Arial" panose="020B0604020202020204" pitchFamily="34" charset="0"/>
              </a:rPr>
              <a:t>Strong track record of product and technological innovation</a:t>
            </a:r>
          </a:p>
        </p:txBody>
      </p:sp>
      <p:sp>
        <p:nvSpPr>
          <p:cNvPr id="76" name="Rectangle 75"/>
          <p:cNvSpPr/>
          <p:nvPr/>
        </p:nvSpPr>
        <p:spPr>
          <a:xfrm>
            <a:off x="4849782" y="3801105"/>
            <a:ext cx="1115735" cy="402336"/>
          </a:xfrm>
          <a:prstGeom prst="rect">
            <a:avLst/>
          </a:prstGeom>
          <a:ln w="9525"/>
        </p:spPr>
        <p:style>
          <a:lnRef idx="3">
            <a:schemeClr val="lt1"/>
          </a:lnRef>
          <a:fillRef idx="1">
            <a:schemeClr val="accent3"/>
          </a:fillRef>
          <a:effectRef idx="1">
            <a:schemeClr val="accent3"/>
          </a:effectRef>
          <a:fontRef idx="minor">
            <a:schemeClr val="lt1"/>
          </a:fontRef>
        </p:style>
        <p:txBody>
          <a:bodyPr lIns="45720" rIns="45720" rtlCol="0" anchor="ctr" anchorCtr="1">
            <a:noAutofit/>
          </a:bodyPr>
          <a:lstStyle/>
          <a:p>
            <a:pPr algn="ctr">
              <a:spcAft>
                <a:spcPts val="200"/>
              </a:spcAft>
            </a:pPr>
            <a:r>
              <a:rPr lang="en-US" sz="1000" b="1" dirty="0">
                <a:solidFill>
                  <a:srgbClr val="07325F"/>
                </a:solidFill>
              </a:rPr>
              <a:t>Innovation</a:t>
            </a:r>
          </a:p>
        </p:txBody>
      </p:sp>
      <p:sp>
        <p:nvSpPr>
          <p:cNvPr id="81" name="Isosceles Triangle 80"/>
          <p:cNvSpPr/>
          <p:nvPr/>
        </p:nvSpPr>
        <p:spPr>
          <a:xfrm rot="5400000">
            <a:off x="6083873" y="3844903"/>
            <a:ext cx="365760" cy="314740"/>
          </a:xfrm>
          <a:prstGeom prst="triangle">
            <a:avLst/>
          </a:prstGeom>
          <a:gradFill>
            <a:gsLst>
              <a:gs pos="55000">
                <a:srgbClr val="DFDFDF"/>
              </a:gs>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68" name="TText1_Text"/>
          <p:cNvSpPr txBox="1"/>
          <p:nvPr>
            <p:custDataLst>
              <p:tags r:id="rId2"/>
            </p:custDataLst>
          </p:nvPr>
        </p:nvSpPr>
        <p:spPr>
          <a:xfrm>
            <a:off x="6567988" y="4402043"/>
            <a:ext cx="2377440" cy="276999"/>
          </a:xfrm>
          <a:prstGeom prst="rect">
            <a:avLst/>
          </a:prstGeom>
          <a:noFill/>
          <a:ln w="0">
            <a:noFill/>
          </a:ln>
        </p:spPr>
        <p:txBody>
          <a:bodyPr vert="horz" lIns="0" tIns="0" rIns="0" bIns="0" rtlCol="0" anchor="ctr">
            <a:spAutoFit/>
          </a:bodyPr>
          <a:lstStyle/>
          <a:p>
            <a:pPr defTabSz="855663">
              <a:buClr>
                <a:schemeClr val="accent1"/>
              </a:buClr>
              <a:buSzPct val="125000"/>
            </a:pPr>
            <a:r>
              <a:rPr lang="en-US" sz="900" b="1" dirty="0">
                <a:cs typeface="Arial" panose="020B0604020202020204" pitchFamily="34" charset="0"/>
              </a:rPr>
              <a:t>Focus on attractive end markets with strong recurring demand drivers</a:t>
            </a:r>
          </a:p>
        </p:txBody>
      </p:sp>
      <p:sp>
        <p:nvSpPr>
          <p:cNvPr id="78" name="Rectangle 77"/>
          <p:cNvSpPr/>
          <p:nvPr/>
        </p:nvSpPr>
        <p:spPr>
          <a:xfrm>
            <a:off x="4849782" y="4340487"/>
            <a:ext cx="1115735" cy="400110"/>
          </a:xfrm>
          <a:prstGeom prst="rect">
            <a:avLst/>
          </a:prstGeom>
          <a:ln w="9525"/>
        </p:spPr>
        <p:style>
          <a:lnRef idx="3">
            <a:schemeClr val="lt1"/>
          </a:lnRef>
          <a:fillRef idx="1">
            <a:schemeClr val="accent3"/>
          </a:fillRef>
          <a:effectRef idx="1">
            <a:schemeClr val="accent3"/>
          </a:effectRef>
          <a:fontRef idx="minor">
            <a:schemeClr val="lt1"/>
          </a:fontRef>
        </p:style>
        <p:txBody>
          <a:bodyPr lIns="45720" rIns="45720" rtlCol="0" anchor="ctr" anchorCtr="1">
            <a:spAutoFit/>
          </a:bodyPr>
          <a:lstStyle/>
          <a:p>
            <a:pPr algn="ctr">
              <a:spcAft>
                <a:spcPts val="200"/>
              </a:spcAft>
            </a:pPr>
            <a:r>
              <a:rPr lang="en-US" sz="1000" b="1" dirty="0">
                <a:solidFill>
                  <a:srgbClr val="07325F"/>
                </a:solidFill>
              </a:rPr>
              <a:t>End Market Attractiveness</a:t>
            </a:r>
          </a:p>
        </p:txBody>
      </p:sp>
      <p:sp>
        <p:nvSpPr>
          <p:cNvPr id="82" name="Isosceles Triangle 81"/>
          <p:cNvSpPr/>
          <p:nvPr/>
        </p:nvSpPr>
        <p:spPr>
          <a:xfrm rot="5400000">
            <a:off x="6083873" y="4383172"/>
            <a:ext cx="365760" cy="314740"/>
          </a:xfrm>
          <a:prstGeom prst="triangle">
            <a:avLst/>
          </a:prstGeom>
          <a:gradFill>
            <a:gsLst>
              <a:gs pos="55000">
                <a:srgbClr val="DFDFDF"/>
              </a:gs>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64" name="TText1_Text"/>
          <p:cNvSpPr txBox="1"/>
          <p:nvPr>
            <p:custDataLst>
              <p:tags r:id="rId3"/>
            </p:custDataLst>
          </p:nvPr>
        </p:nvSpPr>
        <p:spPr>
          <a:xfrm>
            <a:off x="6567988" y="4944917"/>
            <a:ext cx="2377440" cy="276999"/>
          </a:xfrm>
          <a:prstGeom prst="rect">
            <a:avLst/>
          </a:prstGeom>
          <a:noFill/>
          <a:ln w="0">
            <a:noFill/>
          </a:ln>
        </p:spPr>
        <p:txBody>
          <a:bodyPr vert="horz" lIns="0" tIns="0" rIns="0" bIns="0" rtlCol="0" anchor="ctr">
            <a:spAutoFit/>
          </a:bodyPr>
          <a:lstStyle/>
          <a:p>
            <a:pPr defTabSz="855663">
              <a:buClr>
                <a:schemeClr val="accent1"/>
              </a:buClr>
              <a:buSzPct val="125000"/>
            </a:pPr>
            <a:r>
              <a:rPr lang="en-US" sz="900" b="1" dirty="0">
                <a:cs typeface="Arial" panose="020B0604020202020204" pitchFamily="34" charset="0"/>
              </a:rPr>
              <a:t>High margin, defensible business models with modest capex requirements</a:t>
            </a:r>
          </a:p>
        </p:txBody>
      </p:sp>
      <p:sp>
        <p:nvSpPr>
          <p:cNvPr id="79" name="Rectangle 78"/>
          <p:cNvSpPr/>
          <p:nvPr/>
        </p:nvSpPr>
        <p:spPr>
          <a:xfrm>
            <a:off x="4849782" y="4883362"/>
            <a:ext cx="1115735" cy="400110"/>
          </a:xfrm>
          <a:prstGeom prst="rect">
            <a:avLst/>
          </a:prstGeom>
          <a:ln w="9525"/>
        </p:spPr>
        <p:style>
          <a:lnRef idx="3">
            <a:schemeClr val="lt1"/>
          </a:lnRef>
          <a:fillRef idx="1">
            <a:schemeClr val="accent3"/>
          </a:fillRef>
          <a:effectRef idx="1">
            <a:schemeClr val="accent3"/>
          </a:effectRef>
          <a:fontRef idx="minor">
            <a:schemeClr val="lt1"/>
          </a:fontRef>
        </p:style>
        <p:txBody>
          <a:bodyPr lIns="45720" rIns="45720" rtlCol="0" anchor="ctr" anchorCtr="1">
            <a:spAutoFit/>
          </a:bodyPr>
          <a:lstStyle/>
          <a:p>
            <a:pPr algn="ctr">
              <a:spcAft>
                <a:spcPts val="200"/>
              </a:spcAft>
            </a:pPr>
            <a:r>
              <a:rPr lang="en-US" sz="1000" b="1" dirty="0">
                <a:solidFill>
                  <a:srgbClr val="07325F"/>
                </a:solidFill>
              </a:rPr>
              <a:t>Financial Characteristics</a:t>
            </a:r>
          </a:p>
        </p:txBody>
      </p:sp>
      <p:sp>
        <p:nvSpPr>
          <p:cNvPr id="83" name="Isosceles Triangle 82"/>
          <p:cNvSpPr/>
          <p:nvPr/>
        </p:nvSpPr>
        <p:spPr>
          <a:xfrm rot="5400000">
            <a:off x="6083873" y="4926047"/>
            <a:ext cx="365760" cy="314740"/>
          </a:xfrm>
          <a:prstGeom prst="triangle">
            <a:avLst/>
          </a:prstGeom>
          <a:gradFill>
            <a:gsLst>
              <a:gs pos="55000">
                <a:srgbClr val="DFDFDF"/>
              </a:gs>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66" name="TText1_Text"/>
          <p:cNvSpPr txBox="1"/>
          <p:nvPr>
            <p:custDataLst>
              <p:tags r:id="rId4"/>
            </p:custDataLst>
          </p:nvPr>
        </p:nvSpPr>
        <p:spPr>
          <a:xfrm>
            <a:off x="6567988" y="5472405"/>
            <a:ext cx="2377440" cy="276999"/>
          </a:xfrm>
          <a:prstGeom prst="rect">
            <a:avLst/>
          </a:prstGeom>
          <a:noFill/>
          <a:ln w="0">
            <a:noFill/>
          </a:ln>
        </p:spPr>
        <p:txBody>
          <a:bodyPr vert="horz" lIns="0" tIns="0" rIns="0" bIns="0" rtlCol="0" anchor="ctr">
            <a:spAutoFit/>
          </a:bodyPr>
          <a:lstStyle/>
          <a:p>
            <a:pPr defTabSz="855663">
              <a:buClr>
                <a:schemeClr val="accent1"/>
              </a:buClr>
              <a:buSzPct val="125000"/>
            </a:pPr>
            <a:r>
              <a:rPr lang="en-US" sz="900" b="1" dirty="0">
                <a:cs typeface="Arial" panose="020B0604020202020204" pitchFamily="34" charset="0"/>
              </a:rPr>
              <a:t>Increased demand for biodegradable, environmentally friendly alternatives</a:t>
            </a:r>
          </a:p>
        </p:txBody>
      </p:sp>
      <p:sp>
        <p:nvSpPr>
          <p:cNvPr id="80" name="Rectangle 79"/>
          <p:cNvSpPr/>
          <p:nvPr/>
        </p:nvSpPr>
        <p:spPr>
          <a:xfrm>
            <a:off x="4849782" y="5410849"/>
            <a:ext cx="1115735" cy="400110"/>
          </a:xfrm>
          <a:prstGeom prst="rect">
            <a:avLst/>
          </a:prstGeom>
          <a:ln w="9525"/>
        </p:spPr>
        <p:style>
          <a:lnRef idx="3">
            <a:schemeClr val="lt1"/>
          </a:lnRef>
          <a:fillRef idx="1">
            <a:schemeClr val="accent3"/>
          </a:fillRef>
          <a:effectRef idx="1">
            <a:schemeClr val="accent3"/>
          </a:effectRef>
          <a:fontRef idx="minor">
            <a:schemeClr val="lt1"/>
          </a:fontRef>
        </p:style>
        <p:txBody>
          <a:bodyPr lIns="45720" rIns="45720" rtlCol="0" anchor="ctr" anchorCtr="1">
            <a:spAutoFit/>
          </a:bodyPr>
          <a:lstStyle/>
          <a:p>
            <a:pPr algn="ctr">
              <a:spcAft>
                <a:spcPts val="200"/>
              </a:spcAft>
            </a:pPr>
            <a:r>
              <a:rPr lang="en-US" sz="1000" b="1" dirty="0">
                <a:solidFill>
                  <a:srgbClr val="07325F"/>
                </a:solidFill>
              </a:rPr>
              <a:t>Emphasis on Sustainability</a:t>
            </a:r>
          </a:p>
        </p:txBody>
      </p:sp>
      <p:sp>
        <p:nvSpPr>
          <p:cNvPr id="84" name="Isosceles Triangle 83"/>
          <p:cNvSpPr/>
          <p:nvPr/>
        </p:nvSpPr>
        <p:spPr>
          <a:xfrm rot="5400000">
            <a:off x="6083873" y="5453534"/>
            <a:ext cx="365760" cy="314740"/>
          </a:xfrm>
          <a:prstGeom prst="triangle">
            <a:avLst/>
          </a:prstGeom>
          <a:gradFill>
            <a:gsLst>
              <a:gs pos="55000">
                <a:srgbClr val="DFDFDF"/>
              </a:gs>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aphicFrame>
        <p:nvGraphicFramePr>
          <p:cNvPr id="86" name="TextBox 2"/>
          <p:cNvGraphicFramePr>
            <a:graphicFrameLocks noGrp="1"/>
          </p:cNvGraphicFramePr>
          <p:nvPr>
            <p:custDataLst>
              <p:tags r:id="rId5"/>
            </p:custDataLst>
            <p:extLst>
              <p:ext uri="{D42A27DB-BD31-4B8C-83A1-F6EECF244321}">
                <p14:modId xmlns:p14="http://schemas.microsoft.com/office/powerpoint/2010/main" val="320847971"/>
              </p:ext>
            </p:extLst>
          </p:nvPr>
        </p:nvGraphicFramePr>
        <p:xfrm>
          <a:off x="342900" y="1092200"/>
          <a:ext cx="3949700" cy="254000"/>
        </p:xfrm>
        <a:graphic>
          <a:graphicData uri="http://schemas.openxmlformats.org/drawingml/2006/table">
            <a:tbl>
              <a:tblPr firstRow="1" bandRow="1">
                <a:tableStyleId>{5C22544A-7EE6-4342-B048-85BDC9FD1C3A}</a:tableStyleId>
              </a:tblPr>
              <a:tblGrid>
                <a:gridCol w="3949700">
                  <a:extLst>
                    <a:ext uri="{9D8B030D-6E8A-4147-A177-3AD203B41FA5}">
                      <a16:colId xmlns:a16="http://schemas.microsoft.com/office/drawing/2014/main" val="20000"/>
                    </a:ext>
                  </a:extLst>
                </a:gridCol>
              </a:tblGrid>
              <a:tr h="254000">
                <a:tc>
                  <a:txBody>
                    <a:bodyPr/>
                    <a:lstStyle/>
                    <a:p>
                      <a:pPr algn="l"/>
                      <a:r>
                        <a:rPr lang="en-US" sz="1050" b="1" i="0" u="none" dirty="0">
                          <a:solidFill>
                            <a:srgbClr val="000000"/>
                          </a:solidFill>
                          <a:latin typeface="+mn-lt"/>
                        </a:rPr>
                        <a:t>Highlights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87" name="TextBox 5"/>
          <p:cNvGraphicFramePr>
            <a:graphicFrameLocks noGrp="1"/>
          </p:cNvGraphicFramePr>
          <p:nvPr>
            <p:custDataLst>
              <p:tags r:id="rId6"/>
            </p:custDataLst>
            <p:extLst>
              <p:ext uri="{D42A27DB-BD31-4B8C-83A1-F6EECF244321}">
                <p14:modId xmlns:p14="http://schemas.microsoft.com/office/powerpoint/2010/main" val="763189334"/>
              </p:ext>
            </p:extLst>
          </p:nvPr>
        </p:nvGraphicFramePr>
        <p:xfrm>
          <a:off x="4838700" y="1092200"/>
          <a:ext cx="3949700" cy="254000"/>
        </p:xfrm>
        <a:graphic>
          <a:graphicData uri="http://schemas.openxmlformats.org/drawingml/2006/table">
            <a:tbl>
              <a:tblPr firstRow="1" bandRow="1">
                <a:tableStyleId>{5C22544A-7EE6-4342-B048-85BDC9FD1C3A}</a:tableStyleId>
              </a:tblPr>
              <a:tblGrid>
                <a:gridCol w="3949700">
                  <a:extLst>
                    <a:ext uri="{9D8B030D-6E8A-4147-A177-3AD203B41FA5}">
                      <a16:colId xmlns:a16="http://schemas.microsoft.com/office/drawing/2014/main" val="20000"/>
                    </a:ext>
                  </a:extLst>
                </a:gridCol>
              </a:tblGrid>
              <a:tr h="254000">
                <a:tc>
                  <a:txBody>
                    <a:bodyPr/>
                    <a:lstStyle/>
                    <a:p>
                      <a:pPr algn="l"/>
                      <a:r>
                        <a:rPr lang="en-US" sz="1050" b="1" i="0" u="none" dirty="0">
                          <a:solidFill>
                            <a:srgbClr val="000000"/>
                          </a:solidFill>
                          <a:latin typeface="+mn-lt"/>
                        </a:rPr>
                        <a:t>Areas of Focus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88" name="Table 87"/>
          <p:cNvGraphicFramePr>
            <a:graphicFrameLocks noGrp="1"/>
          </p:cNvGraphicFramePr>
          <p:nvPr>
            <p:extLst>
              <p:ext uri="{D42A27DB-BD31-4B8C-83A1-F6EECF244321}">
                <p14:modId xmlns:p14="http://schemas.microsoft.com/office/powerpoint/2010/main" val="2725745496"/>
              </p:ext>
            </p:extLst>
          </p:nvPr>
        </p:nvGraphicFramePr>
        <p:xfrm>
          <a:off x="342900" y="3460306"/>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Select Companies Involved in Recent Lincoln Processes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89" name="Table 88"/>
          <p:cNvGraphicFramePr>
            <a:graphicFrameLocks noGrp="1"/>
          </p:cNvGraphicFramePr>
          <p:nvPr>
            <p:extLst>
              <p:ext uri="{D42A27DB-BD31-4B8C-83A1-F6EECF244321}">
                <p14:modId xmlns:p14="http://schemas.microsoft.com/office/powerpoint/2010/main" val="3369141602"/>
              </p:ext>
            </p:extLst>
          </p:nvPr>
        </p:nvGraphicFramePr>
        <p:xfrm>
          <a:off x="4849782" y="3460306"/>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Insight From Recent Processes – What is Driving Buyers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7" name="Title 6"/>
          <p:cNvSpPr>
            <a:spLocks noGrp="1"/>
          </p:cNvSpPr>
          <p:nvPr>
            <p:ph type="title"/>
          </p:nvPr>
        </p:nvSpPr>
        <p:spPr/>
        <p:txBody>
          <a:bodyPr/>
          <a:lstStyle/>
          <a:p>
            <a:r>
              <a:rPr lang="en-US" dirty="0"/>
              <a:t>Lincoln’s Global Packaging Group</a:t>
            </a:r>
          </a:p>
        </p:txBody>
      </p:sp>
      <p:grpSp>
        <p:nvGrpSpPr>
          <p:cNvPr id="227" name="Group 226"/>
          <p:cNvGrpSpPr/>
          <p:nvPr/>
        </p:nvGrpSpPr>
        <p:grpSpPr>
          <a:xfrm>
            <a:off x="342900" y="5451763"/>
            <a:ext cx="3959256" cy="208988"/>
            <a:chOff x="342900" y="5361599"/>
            <a:chExt cx="3959256" cy="208988"/>
          </a:xfrm>
        </p:grpSpPr>
        <p:pic>
          <p:nvPicPr>
            <p:cNvPr id="233" name="Picture 6"/>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678257" y="5371535"/>
              <a:ext cx="623899" cy="189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4" name="Picture 205" descr="logo_plastohm"/>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42900" y="5368065"/>
              <a:ext cx="397809" cy="196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 name="Picture 243" descr="Pregis%20color"/>
            <p:cNvPicPr>
              <a:picLocks noChangeAspect="1" noChangeArrowheads="1"/>
            </p:cNvPicPr>
            <p:nvPr/>
          </p:nvPicPr>
          <p:blipFill>
            <a:blip r:embed="rId11"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913603" y="5371817"/>
              <a:ext cx="683059" cy="18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4" name="Picture 2" descr="http://www.brandpackaging.com/ext/resources/Issues/2015/December/proampac-logo.png?1451920644"/>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2718699" y="5390757"/>
              <a:ext cx="786665" cy="15067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3"/>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1769556" y="5361599"/>
              <a:ext cx="776249" cy="20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4" name="Rectangle 29"/>
          <p:cNvSpPr>
            <a:spLocks noChangeArrowheads="1"/>
          </p:cNvSpPr>
          <p:nvPr/>
        </p:nvSpPr>
        <p:spPr bwMode="auto">
          <a:xfrm>
            <a:off x="9637681" y="2654325"/>
            <a:ext cx="1869734" cy="548640"/>
          </a:xfrm>
          <a:prstGeom prst="rect">
            <a:avLst/>
          </a:prstGeom>
          <a:solidFill>
            <a:schemeClr val="accent3"/>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chemeClr val="tx1"/>
                </a:solidFill>
              </a:rPr>
              <a:t>Films, Bags,</a:t>
            </a:r>
            <a:br>
              <a:rPr lang="en-US" sz="1000" b="1" dirty="0">
                <a:solidFill>
                  <a:schemeClr val="tx1"/>
                </a:solidFill>
              </a:rPr>
            </a:br>
            <a:r>
              <a:rPr lang="en-US" sz="1000" b="1" dirty="0">
                <a:solidFill>
                  <a:schemeClr val="tx1"/>
                </a:solidFill>
              </a:rPr>
              <a:t>Pouches, Recyclables</a:t>
            </a:r>
          </a:p>
        </p:txBody>
      </p:sp>
      <p:grpSp>
        <p:nvGrpSpPr>
          <p:cNvPr id="11" name="Group 10"/>
          <p:cNvGrpSpPr/>
          <p:nvPr/>
        </p:nvGrpSpPr>
        <p:grpSpPr>
          <a:xfrm>
            <a:off x="4833970" y="1420664"/>
            <a:ext cx="1740408" cy="1829637"/>
            <a:chOff x="4833970" y="1420664"/>
            <a:chExt cx="1740408" cy="1829637"/>
          </a:xfrm>
        </p:grpSpPr>
        <p:sp>
          <p:nvSpPr>
            <p:cNvPr id="91" name="Rectangle 29"/>
            <p:cNvSpPr>
              <a:spLocks noChangeArrowheads="1"/>
            </p:cNvSpPr>
            <p:nvPr/>
          </p:nvSpPr>
          <p:spPr bwMode="auto">
            <a:xfrm>
              <a:off x="4833973" y="2847965"/>
              <a:ext cx="1740405" cy="402336"/>
            </a:xfrm>
            <a:prstGeom prst="rect">
              <a:avLst/>
            </a:prstGeom>
            <a:solidFill>
              <a:schemeClr val="bg1">
                <a:lumMod val="85000"/>
              </a:schemeClr>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chemeClr val="tx1"/>
                  </a:solidFill>
                </a:rPr>
                <a:t>Rigid</a:t>
              </a:r>
            </a:p>
          </p:txBody>
        </p:sp>
        <p:sp>
          <p:nvSpPr>
            <p:cNvPr id="92" name="Rectangle 29"/>
            <p:cNvSpPr>
              <a:spLocks noChangeArrowheads="1"/>
            </p:cNvSpPr>
            <p:nvPr/>
          </p:nvSpPr>
          <p:spPr bwMode="auto">
            <a:xfrm>
              <a:off x="4833971" y="1896431"/>
              <a:ext cx="1740405" cy="402336"/>
            </a:xfrm>
            <a:prstGeom prst="rect">
              <a:avLst/>
            </a:prstGeom>
            <a:solidFill>
              <a:schemeClr val="bg1">
                <a:lumMod val="85000"/>
              </a:schemeClr>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chemeClr val="tx1"/>
                  </a:solidFill>
                </a:rPr>
                <a:t>Paperboard</a:t>
              </a:r>
            </a:p>
          </p:txBody>
        </p:sp>
        <p:sp>
          <p:nvSpPr>
            <p:cNvPr id="93" name="Rectangle 29"/>
            <p:cNvSpPr>
              <a:spLocks noChangeArrowheads="1"/>
            </p:cNvSpPr>
            <p:nvPr/>
          </p:nvSpPr>
          <p:spPr bwMode="auto">
            <a:xfrm>
              <a:off x="4833973" y="2372198"/>
              <a:ext cx="1740405" cy="402336"/>
            </a:xfrm>
            <a:prstGeom prst="rect">
              <a:avLst/>
            </a:prstGeom>
            <a:solidFill>
              <a:schemeClr val="bg1">
                <a:lumMod val="85000"/>
              </a:schemeClr>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chemeClr val="tx1"/>
                  </a:solidFill>
                </a:rPr>
                <a:t>Labels / Adhesives</a:t>
              </a:r>
            </a:p>
          </p:txBody>
        </p:sp>
        <p:sp>
          <p:nvSpPr>
            <p:cNvPr id="95" name="Rectangle 29"/>
            <p:cNvSpPr>
              <a:spLocks noChangeArrowheads="1"/>
            </p:cNvSpPr>
            <p:nvPr/>
          </p:nvSpPr>
          <p:spPr bwMode="auto">
            <a:xfrm>
              <a:off x="4833970" y="1420664"/>
              <a:ext cx="1740405" cy="402336"/>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Flexibles</a:t>
              </a:r>
            </a:p>
          </p:txBody>
        </p:sp>
      </p:grpSp>
      <p:sp>
        <p:nvSpPr>
          <p:cNvPr id="96" name="Rectangle 29"/>
          <p:cNvSpPr>
            <a:spLocks noChangeArrowheads="1"/>
          </p:cNvSpPr>
          <p:nvPr/>
        </p:nvSpPr>
        <p:spPr bwMode="auto">
          <a:xfrm>
            <a:off x="9539069" y="1385649"/>
            <a:ext cx="1869734" cy="54864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Water-Based, Eco-Solvent, Heat Transfer</a:t>
            </a:r>
          </a:p>
        </p:txBody>
      </p:sp>
      <p:sp>
        <p:nvSpPr>
          <p:cNvPr id="5" name="Left Brace 4"/>
          <p:cNvSpPr/>
          <p:nvPr/>
        </p:nvSpPr>
        <p:spPr>
          <a:xfrm>
            <a:off x="6688681" y="1420664"/>
            <a:ext cx="245012" cy="1829637"/>
          </a:xfrm>
          <a:prstGeom prst="leftBrace">
            <a:avLst>
              <a:gd name="adj1" fmla="val 0"/>
              <a:gd name="adj2" fmla="val 13776"/>
            </a:avLst>
          </a:prstGeom>
          <a:ln>
            <a:solidFill>
              <a:srgbClr val="07325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6" name="Group 5"/>
          <p:cNvGrpSpPr/>
          <p:nvPr/>
        </p:nvGrpSpPr>
        <p:grpSpPr>
          <a:xfrm>
            <a:off x="342900" y="5695737"/>
            <a:ext cx="3946196" cy="370511"/>
            <a:chOff x="342900" y="5695737"/>
            <a:chExt cx="3946196" cy="370511"/>
          </a:xfrm>
        </p:grpSpPr>
        <p:pic>
          <p:nvPicPr>
            <p:cNvPr id="162" name="Picture 244" descr="sonoco"/>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027891" y="5744427"/>
              <a:ext cx="261205" cy="273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 name="Picture 11"/>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189463" y="5695737"/>
              <a:ext cx="475581" cy="370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8" name="Picture 18" descr="https://sealedair.com/sites/default/files/new_logo.png"/>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3122755" y="5751727"/>
              <a:ext cx="791748" cy="2585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pactiv.net/Products_NA/Foodservice/images/ReynoldsLogo.jpg"/>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342900" y="5795454"/>
              <a:ext cx="733175" cy="171076"/>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Libraries\Logos\RR Donnelley and Sons\RR Donnelley and Sons_2015.emf"/>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1778433" y="5824366"/>
              <a:ext cx="1230933" cy="1132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342900" y="4130986"/>
            <a:ext cx="3959256" cy="278007"/>
            <a:chOff x="342900" y="4130986"/>
            <a:chExt cx="3959256" cy="278007"/>
          </a:xfrm>
        </p:grpSpPr>
        <p:pic>
          <p:nvPicPr>
            <p:cNvPr id="168" name="Picture 219"/>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3096479" y="4177554"/>
              <a:ext cx="542684" cy="18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 name="Picture 4" descr="http://images03.olx.com.ph/ui/5/42/19/1270525613_85983319_1-Pictures-of--OJT-for-IT-related-course-now-accepted-at-Brady-Philippines.jpg"/>
            <p:cNvPicPr>
              <a:picLocks noChangeAspect="1" noChangeArrowheads="1"/>
            </p:cNvPicPr>
            <p:nvPr/>
          </p:nvPicPr>
          <p:blipFill>
            <a:blip r:embed="rId20" cstate="print">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1089454" y="4181467"/>
              <a:ext cx="614733" cy="177044"/>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10"/>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342900" y="4130986"/>
              <a:ext cx="677643" cy="278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 name="Picture 241" descr="Constantia"/>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a:ext>
              </a:extLst>
            </a:blip>
            <a:srcRect t="1778" r="30981"/>
            <a:stretch>
              <a:fillRect/>
            </a:stretch>
          </p:blipFill>
          <p:spPr bwMode="auto">
            <a:xfrm>
              <a:off x="3708073" y="4166335"/>
              <a:ext cx="594083" cy="207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1773098" y="4155292"/>
              <a:ext cx="525695" cy="229395"/>
            </a:xfrm>
            <a:prstGeom prst="rect">
              <a:avLst/>
            </a:prstGeom>
          </p:spPr>
        </p:pic>
        <p:pic>
          <p:nvPicPr>
            <p:cNvPr id="119" name="Picture 2" descr="H:\Libraries\Logos\Cenveo\Cenveo_2015.emf"/>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367704" y="4212927"/>
              <a:ext cx="659864" cy="114123"/>
            </a:xfrm>
            <a:prstGeom prst="rect">
              <a:avLst/>
            </a:prstGeom>
            <a:noFill/>
            <a:extLst>
              <a:ext uri="{909E8E84-426E-40DD-AFC4-6F175D3DCCD1}">
                <a14:hiddenFill xmlns:a14="http://schemas.microsoft.com/office/drawing/2010/main">
                  <a:solidFill>
                    <a:srgbClr val="FFFFFF"/>
                  </a:solidFill>
                </a14:hiddenFill>
              </a:ext>
            </a:extLst>
          </p:spPr>
        </p:pic>
      </p:grpSp>
      <p:sp>
        <p:nvSpPr>
          <p:cNvPr id="105" name="Rectangle 29"/>
          <p:cNvSpPr>
            <a:spLocks noChangeArrowheads="1"/>
          </p:cNvSpPr>
          <p:nvPr/>
        </p:nvSpPr>
        <p:spPr bwMode="auto">
          <a:xfrm>
            <a:off x="9386669" y="2061163"/>
            <a:ext cx="1869734" cy="54864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Displays, Specialty,</a:t>
            </a:r>
            <a:br>
              <a:rPr lang="en-US" sz="1000" b="1" dirty="0">
                <a:solidFill>
                  <a:srgbClr val="FFFFFF"/>
                </a:solidFill>
              </a:rPr>
            </a:br>
            <a:r>
              <a:rPr lang="en-US" sz="1000" b="1" dirty="0">
                <a:solidFill>
                  <a:srgbClr val="FFFFFF"/>
                </a:solidFill>
              </a:rPr>
              <a:t>Bags, Pouches</a:t>
            </a:r>
          </a:p>
        </p:txBody>
      </p:sp>
      <p:sp>
        <p:nvSpPr>
          <p:cNvPr id="102" name="TText1_Text"/>
          <p:cNvSpPr txBox="1"/>
          <p:nvPr>
            <p:custDataLst>
              <p:tags r:id="rId7"/>
            </p:custDataLst>
          </p:nvPr>
        </p:nvSpPr>
        <p:spPr>
          <a:xfrm>
            <a:off x="6567988" y="6007585"/>
            <a:ext cx="2377440" cy="276999"/>
          </a:xfrm>
          <a:prstGeom prst="rect">
            <a:avLst/>
          </a:prstGeom>
          <a:noFill/>
          <a:ln w="0">
            <a:noFill/>
          </a:ln>
        </p:spPr>
        <p:txBody>
          <a:bodyPr vert="horz" lIns="0" tIns="0" rIns="0" bIns="0" rtlCol="0" anchor="ctr">
            <a:spAutoFit/>
          </a:bodyPr>
          <a:lstStyle/>
          <a:p>
            <a:pPr defTabSz="855663">
              <a:buClr>
                <a:schemeClr val="accent1"/>
              </a:buClr>
              <a:buSzPct val="125000"/>
            </a:pPr>
            <a:r>
              <a:rPr lang="en-US" sz="900" b="1" dirty="0">
                <a:cs typeface="Arial" panose="020B0604020202020204" pitchFamily="34" charset="0"/>
              </a:rPr>
              <a:t>Start up costs for new entrants, replicability of business model</a:t>
            </a:r>
          </a:p>
        </p:txBody>
      </p:sp>
      <p:sp>
        <p:nvSpPr>
          <p:cNvPr id="103" name="Rectangle 102"/>
          <p:cNvSpPr/>
          <p:nvPr/>
        </p:nvSpPr>
        <p:spPr>
          <a:xfrm>
            <a:off x="4849782" y="5946029"/>
            <a:ext cx="1115735" cy="400110"/>
          </a:xfrm>
          <a:prstGeom prst="rect">
            <a:avLst/>
          </a:prstGeom>
          <a:ln w="9525"/>
        </p:spPr>
        <p:style>
          <a:lnRef idx="3">
            <a:schemeClr val="lt1"/>
          </a:lnRef>
          <a:fillRef idx="1">
            <a:schemeClr val="accent3"/>
          </a:fillRef>
          <a:effectRef idx="1">
            <a:schemeClr val="accent3"/>
          </a:effectRef>
          <a:fontRef idx="minor">
            <a:schemeClr val="lt1"/>
          </a:fontRef>
        </p:style>
        <p:txBody>
          <a:bodyPr lIns="45720" rIns="45720" rtlCol="0" anchor="ctr" anchorCtr="1">
            <a:spAutoFit/>
          </a:bodyPr>
          <a:lstStyle/>
          <a:p>
            <a:pPr algn="ctr">
              <a:spcAft>
                <a:spcPts val="200"/>
              </a:spcAft>
            </a:pPr>
            <a:r>
              <a:rPr lang="en-US" sz="1000" b="1" dirty="0">
                <a:solidFill>
                  <a:srgbClr val="07325F"/>
                </a:solidFill>
              </a:rPr>
              <a:t>Barriers to Entry</a:t>
            </a:r>
          </a:p>
        </p:txBody>
      </p:sp>
      <p:sp>
        <p:nvSpPr>
          <p:cNvPr id="104" name="Isosceles Triangle 103"/>
          <p:cNvSpPr/>
          <p:nvPr/>
        </p:nvSpPr>
        <p:spPr>
          <a:xfrm rot="5400000">
            <a:off x="6083873" y="5988714"/>
            <a:ext cx="365760" cy="314740"/>
          </a:xfrm>
          <a:prstGeom prst="triangle">
            <a:avLst/>
          </a:prstGeom>
          <a:gradFill>
            <a:gsLst>
              <a:gs pos="55000">
                <a:srgbClr val="DFDFDF"/>
              </a:gs>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8" name="Rectangle 29"/>
          <p:cNvSpPr>
            <a:spLocks noChangeArrowheads="1"/>
          </p:cNvSpPr>
          <p:nvPr/>
        </p:nvSpPr>
        <p:spPr bwMode="auto">
          <a:xfrm>
            <a:off x="7047995" y="1896431"/>
            <a:ext cx="1740405" cy="402336"/>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Pouches</a:t>
            </a:r>
          </a:p>
        </p:txBody>
      </p:sp>
      <p:sp>
        <p:nvSpPr>
          <p:cNvPr id="109" name="Rectangle 29"/>
          <p:cNvSpPr>
            <a:spLocks noChangeArrowheads="1"/>
          </p:cNvSpPr>
          <p:nvPr/>
        </p:nvSpPr>
        <p:spPr bwMode="auto">
          <a:xfrm>
            <a:off x="7047995" y="1420664"/>
            <a:ext cx="1740405" cy="402336"/>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Bags</a:t>
            </a:r>
          </a:p>
        </p:txBody>
      </p:sp>
      <p:sp>
        <p:nvSpPr>
          <p:cNvPr id="110" name="Rectangle 29"/>
          <p:cNvSpPr>
            <a:spLocks noChangeArrowheads="1"/>
          </p:cNvSpPr>
          <p:nvPr/>
        </p:nvSpPr>
        <p:spPr bwMode="auto">
          <a:xfrm>
            <a:off x="7047995" y="2847965"/>
            <a:ext cx="1740405" cy="402336"/>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Hybrid</a:t>
            </a:r>
          </a:p>
        </p:txBody>
      </p:sp>
      <p:sp>
        <p:nvSpPr>
          <p:cNvPr id="111" name="Rectangle 29"/>
          <p:cNvSpPr>
            <a:spLocks noChangeArrowheads="1"/>
          </p:cNvSpPr>
          <p:nvPr/>
        </p:nvSpPr>
        <p:spPr bwMode="auto">
          <a:xfrm>
            <a:off x="7047995" y="2372198"/>
            <a:ext cx="1740405" cy="402336"/>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Films</a:t>
            </a:r>
          </a:p>
        </p:txBody>
      </p:sp>
      <p:grpSp>
        <p:nvGrpSpPr>
          <p:cNvPr id="13" name="Group 12"/>
          <p:cNvGrpSpPr/>
          <p:nvPr/>
        </p:nvGrpSpPr>
        <p:grpSpPr>
          <a:xfrm>
            <a:off x="342900" y="3770848"/>
            <a:ext cx="3959256" cy="282768"/>
            <a:chOff x="342900" y="3770848"/>
            <a:chExt cx="3959256" cy="282768"/>
          </a:xfrm>
        </p:grpSpPr>
        <p:pic>
          <p:nvPicPr>
            <p:cNvPr id="160" name="Picture 8" descr="http://www.axiante.com/img/esperienze/blagden-packaging.gif"/>
            <p:cNvPicPr>
              <a:picLocks noChangeAspect="1" noChangeArrowheads="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78007" y="3770848"/>
              <a:ext cx="597850" cy="282768"/>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21"/>
            <p:cNvPicPr>
              <a:picLocks noChangeAspect="1" noChangeArrowheads="1"/>
            </p:cNvPicPr>
            <p:nvPr/>
          </p:nvPicPr>
          <p:blipFill>
            <a:blip r:embed="rId26" cstate="print">
              <a:extLst>
                <a:ext uri="{28A0092B-C50C-407E-A947-70E740481C1C}">
                  <a14:useLocalDpi xmlns:a14="http://schemas.microsoft.com/office/drawing/2010/main"/>
                </a:ext>
              </a:extLst>
            </a:blip>
            <a:srcRect b="32661"/>
            <a:stretch>
              <a:fillRect/>
            </a:stretch>
          </p:blipFill>
          <p:spPr bwMode="auto">
            <a:xfrm>
              <a:off x="3736691" y="3798090"/>
              <a:ext cx="565465" cy="228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7" name="Picture 3"/>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701759" y="3780361"/>
              <a:ext cx="527485" cy="263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7" name="Picture 4"/>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2172032" y="3784091"/>
              <a:ext cx="257583" cy="256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 descr="Bemis Company, Inc."/>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2490447" y="3823190"/>
              <a:ext cx="526728" cy="178085"/>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4" descr="http://mms.businesswire.com/media/20130724006030/en/289253/5/logo_highres.jp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600781" y="3804352"/>
              <a:ext cx="510419" cy="21576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Image result for 3m logo"/>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342900" y="3832780"/>
              <a:ext cx="298027" cy="15890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3" descr="http://www.kds.com/wp-content/uploads/2015/10/AMCOR-Logo-Vertical.png"/>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1290076" y="3776549"/>
              <a:ext cx="249873" cy="2713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295555" y="5044491"/>
            <a:ext cx="4006601" cy="373093"/>
            <a:chOff x="295555" y="5043684"/>
            <a:chExt cx="4006601" cy="373093"/>
          </a:xfrm>
        </p:grpSpPr>
        <p:pic>
          <p:nvPicPr>
            <p:cNvPr id="169" name="Picture 242" descr="mondi_logo"/>
            <p:cNvPicPr>
              <a:picLocks noChangeAspect="1" noChangeArrowheads="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95555" y="5128849"/>
              <a:ext cx="515252" cy="20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 name="Picture 7"/>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1863823" y="5137720"/>
              <a:ext cx="263179" cy="192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 name="Picture 2" descr="https://d1ewxbznfa539k.cloudfront.net/s/_logo/91ef767c3126750f7c1a8bdc9d6cedb4.png"/>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1390477" y="5147181"/>
              <a:ext cx="424602" cy="198791"/>
            </a:xfrm>
            <a:prstGeom prst="rect">
              <a:avLst/>
            </a:prstGeom>
            <a:noFill/>
            <a:extLst>
              <a:ext uri="{909E8E84-426E-40DD-AFC4-6F175D3DCCD1}">
                <a14:hiddenFill xmlns:a14="http://schemas.microsoft.com/office/drawing/2010/main">
                  <a:solidFill>
                    <a:srgbClr val="FFFFFF"/>
                  </a:solidFill>
                </a14:hiddenFill>
              </a:ext>
            </a:extLst>
          </p:spPr>
        </p:pic>
        <p:pic>
          <p:nvPicPr>
            <p:cNvPr id="235" name="Picture 220"/>
            <p:cNvPicPr>
              <a:picLocks noChangeAspect="1" noChangeArrowheads="1"/>
            </p:cNvPicPr>
            <p:nvPr/>
          </p:nvPicPr>
          <p:blipFill>
            <a:blip r:embed="rId36">
              <a:extLst>
                <a:ext uri="{28A0092B-C50C-407E-A947-70E740481C1C}">
                  <a14:useLocalDpi xmlns:a14="http://schemas.microsoft.com/office/drawing/2010/main"/>
                </a:ext>
              </a:extLst>
            </a:blip>
            <a:srcRect/>
            <a:stretch>
              <a:fillRect/>
            </a:stretch>
          </p:blipFill>
          <p:spPr bwMode="auto">
            <a:xfrm>
              <a:off x="2849407" y="5144407"/>
              <a:ext cx="637944" cy="18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0" name="Picture 3"/>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3929063" y="5043684"/>
              <a:ext cx="373093" cy="373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2" name="Picture 6" descr="http://www.fdbusiness.com/wp-content/uploads/2014/06/ChesapeakeNewLogo3.bmp"/>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848274" y="5144407"/>
              <a:ext cx="518976" cy="193751"/>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Image result for papier mettler logo transparent"/>
            <p:cNvPicPr>
              <a:picLocks noChangeAspect="1" noChangeArrowheads="1"/>
            </p:cNvPicPr>
            <p:nvPr/>
          </p:nvPicPr>
          <p:blipFill>
            <a:blip r:embed="rId39" cstate="hqprint">
              <a:extLst>
                <a:ext uri="{28A0092B-C50C-407E-A947-70E740481C1C}">
                  <a14:useLocalDpi xmlns:a14="http://schemas.microsoft.com/office/drawing/2010/main"/>
                </a:ext>
              </a:extLst>
            </a:blip>
            <a:srcRect/>
            <a:stretch>
              <a:fillRect/>
            </a:stretch>
          </p:blipFill>
          <p:spPr bwMode="auto">
            <a:xfrm>
              <a:off x="3505364" y="5108223"/>
              <a:ext cx="374417" cy="244619"/>
            </a:xfrm>
            <a:prstGeom prst="rect">
              <a:avLst/>
            </a:prstGeom>
            <a:noFill/>
            <a:extLst>
              <a:ext uri="{909E8E84-426E-40DD-AFC4-6F175D3DCCD1}">
                <a14:hiddenFill xmlns:a14="http://schemas.microsoft.com/office/drawing/2010/main">
                  <a:solidFill>
                    <a:srgbClr val="FFFFFF"/>
                  </a:solidFill>
                </a14:hiddenFill>
              </a:ext>
            </a:extLst>
          </p:spPr>
        </p:pic>
      </p:grpSp>
      <p:pic>
        <p:nvPicPr>
          <p:cNvPr id="158" name="Picture 9"/>
          <p:cNvPicPr>
            <a:picLocks noChangeAspect="1" noChangeArrowheads="1"/>
          </p:cNvPicPr>
          <p:nvPr/>
        </p:nvPicPr>
        <p:blipFill rotWithShape="1">
          <a:blip r:embed="rId40" cstate="print">
            <a:extLst>
              <a:ext uri="{28A0092B-C50C-407E-A947-70E740481C1C}">
                <a14:useLocalDpi xmlns:a14="http://schemas.microsoft.com/office/drawing/2010/main"/>
              </a:ext>
            </a:extLst>
          </a:blip>
          <a:srcRect r="-120"/>
          <a:stretch/>
        </p:blipFill>
        <p:spPr bwMode="auto">
          <a:xfrm>
            <a:off x="2232122" y="4512781"/>
            <a:ext cx="893864" cy="155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9" name="Picture 5"/>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884001" y="4491387"/>
            <a:ext cx="710540" cy="194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7" name="Picture 2" descr="http://webimgs.bevnet.com/companies/337013760.c..users.sweddle.desktop.fdc-logo-v2.jpg"/>
          <p:cNvPicPr>
            <a:picLocks noChangeAspect="1" noChangeArrowheads="1"/>
          </p:cNvPicPr>
          <p:nvPr/>
        </p:nvPicPr>
        <p:blipFill>
          <a:blip r:embed="rId4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608403" y="4437913"/>
            <a:ext cx="644041" cy="30523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E10FF710-F176-4123-BB9A-25609BB2EABD}"/>
              </a:ext>
            </a:extLst>
          </p:cNvPr>
          <p:cNvGrpSpPr/>
          <p:nvPr/>
        </p:nvGrpSpPr>
        <p:grpSpPr>
          <a:xfrm>
            <a:off x="348942" y="4830275"/>
            <a:ext cx="3940154" cy="269582"/>
            <a:chOff x="362002" y="4830844"/>
            <a:chExt cx="3940154" cy="269582"/>
          </a:xfrm>
        </p:grpSpPr>
        <p:pic>
          <p:nvPicPr>
            <p:cNvPr id="3074" name="Picture 2" descr="Image result for international paper"/>
            <p:cNvPicPr>
              <a:picLocks noChangeAspect="1" noChangeArrowheads="1"/>
            </p:cNvPicPr>
            <p:nvPr/>
          </p:nvPicPr>
          <p:blipFill>
            <a:blip r:embed="rId43" cstate="print">
              <a:extLst>
                <a:ext uri="{28A0092B-C50C-407E-A947-70E740481C1C}">
                  <a14:useLocalDpi xmlns:a14="http://schemas.microsoft.com/office/drawing/2010/main"/>
                </a:ext>
              </a:extLst>
            </a:blip>
            <a:srcRect/>
            <a:stretch>
              <a:fillRect/>
            </a:stretch>
          </p:blipFill>
          <p:spPr bwMode="auto">
            <a:xfrm>
              <a:off x="1115686" y="4878807"/>
              <a:ext cx="988072" cy="149696"/>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5"/>
            <p:cNvPicPr>
              <a:picLocks noChangeAspect="1" noChangeArrowheads="1"/>
            </p:cNvPicPr>
            <p:nvPr/>
          </p:nvPicPr>
          <p:blipFill>
            <a:blip r:embed="rId44">
              <a:extLst>
                <a:ext uri="{28A0092B-C50C-407E-A947-70E740481C1C}">
                  <a14:useLocalDpi xmlns:a14="http://schemas.microsoft.com/office/drawing/2010/main"/>
                </a:ext>
              </a:extLst>
            </a:blip>
            <a:srcRect/>
            <a:stretch>
              <a:fillRect/>
            </a:stretch>
          </p:blipFill>
          <p:spPr bwMode="auto">
            <a:xfrm>
              <a:off x="3324399" y="4877721"/>
              <a:ext cx="977757" cy="140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7" name="Picture 4" descr="http://i.forbesimg.com/media/lists/companies/multi-color_416x416.jpg"/>
            <p:cNvPicPr>
              <a:picLocks noChangeAspect="1" noChangeArrowheads="1"/>
            </p:cNvPicPr>
            <p:nvPr/>
          </p:nvPicPr>
          <p:blipFill rotWithShape="1">
            <a:blip r:embed="rId45" cstate="print">
              <a:extLst>
                <a:ext uri="{28A0092B-C50C-407E-A947-70E740481C1C}">
                  <a14:useLocalDpi xmlns:a14="http://schemas.microsoft.com/office/drawing/2010/main"/>
                </a:ext>
              </a:extLst>
            </a:blip>
            <a:srcRect/>
            <a:stretch/>
          </p:blipFill>
          <p:spPr bwMode="auto">
            <a:xfrm>
              <a:off x="2706167" y="4874570"/>
              <a:ext cx="524278" cy="174425"/>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LINTEC Linking yor dreams"/>
            <p:cNvPicPr>
              <a:picLocks noChangeAspect="1" noChangeArrowheads="1"/>
            </p:cNvPicPr>
            <p:nvPr/>
          </p:nvPicPr>
          <p:blipFill rotWithShape="1">
            <a:blip r:embed="rId46" cstate="print">
              <a:extLst>
                <a:ext uri="{28A0092B-C50C-407E-A947-70E740481C1C}">
                  <a14:useLocalDpi xmlns:a14="http://schemas.microsoft.com/office/drawing/2010/main"/>
                </a:ext>
              </a:extLst>
            </a:blip>
            <a:srcRect/>
            <a:stretch/>
          </p:blipFill>
          <p:spPr bwMode="auto">
            <a:xfrm>
              <a:off x="2235295" y="4830844"/>
              <a:ext cx="374172" cy="2695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uhtamaki">
              <a:extLst>
                <a:ext uri="{FF2B5EF4-FFF2-40B4-BE49-F238E27FC236}">
                  <a16:creationId xmlns:a16="http://schemas.microsoft.com/office/drawing/2014/main" id="{72704756-8CBD-4A77-8A9C-D17B42401272}"/>
                </a:ext>
              </a:extLst>
            </p:cNvPr>
            <p:cNvPicPr>
              <a:picLocks noChangeAspect="1" noChangeArrowheads="1"/>
            </p:cNvPicPr>
            <p:nvPr/>
          </p:nvPicPr>
          <p:blipFill>
            <a:blip r:embed="rId4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2002" y="4889853"/>
              <a:ext cx="667612" cy="110805"/>
            </a:xfrm>
            <a:prstGeom prst="rect">
              <a:avLst/>
            </a:prstGeom>
            <a:noFill/>
            <a:extLst>
              <a:ext uri="{909E8E84-426E-40DD-AFC4-6F175D3DCCD1}">
                <a14:hiddenFill xmlns:a14="http://schemas.microsoft.com/office/drawing/2010/main">
                  <a:solidFill>
                    <a:srgbClr val="FFFFFF"/>
                  </a:solidFill>
                </a14:hiddenFill>
              </a:ext>
            </a:extLst>
          </p:spPr>
        </p:pic>
      </p:grpSp>
      <p:pic>
        <p:nvPicPr>
          <p:cNvPr id="182" name="Picture 215"/>
          <p:cNvPicPr>
            <a:picLocks noChangeAspect="1" noChangeArrowheads="1"/>
          </p:cNvPicPr>
          <p:nvPr/>
        </p:nvPicPr>
        <p:blipFill>
          <a:blip r:embed="rId48" cstate="print">
            <a:extLst>
              <a:ext uri="{28A0092B-C50C-407E-A947-70E740481C1C}">
                <a14:useLocalDpi xmlns:a14="http://schemas.microsoft.com/office/drawing/2010/main"/>
              </a:ext>
            </a:extLst>
          </a:blip>
          <a:srcRect/>
          <a:stretch>
            <a:fillRect/>
          </a:stretch>
        </p:blipFill>
        <p:spPr bwMode="auto">
          <a:xfrm>
            <a:off x="3174032" y="4532120"/>
            <a:ext cx="506875" cy="150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Image result for oliver packaging logo">
            <a:extLst>
              <a:ext uri="{FF2B5EF4-FFF2-40B4-BE49-F238E27FC236}">
                <a16:creationId xmlns:a16="http://schemas.microsoft.com/office/drawing/2014/main" id="{48B25D45-B4EA-4648-9EFF-A31EE4E510EC}"/>
              </a:ext>
            </a:extLst>
          </p:cNvPr>
          <p:cNvPicPr>
            <a:picLocks noChangeAspect="1" noChangeArrowheads="1"/>
          </p:cNvPicPr>
          <p:nvPr/>
        </p:nvPicPr>
        <p:blipFill rotWithShape="1">
          <a:blip r:embed="rId49">
            <a:clrChange>
              <a:clrFrom>
                <a:srgbClr val="FFFFFF"/>
              </a:clrFrom>
              <a:clrTo>
                <a:srgbClr val="FFFFFF">
                  <a:alpha val="0"/>
                </a:srgbClr>
              </a:clrTo>
            </a:clrChange>
            <a:extLst>
              <a:ext uri="{28A0092B-C50C-407E-A947-70E740481C1C}">
                <a14:useLocalDpi xmlns:a14="http://schemas.microsoft.com/office/drawing/2010/main"/>
              </a:ext>
            </a:extLst>
          </a:blip>
          <a:srcRect l="17890" t="31100" r="9071" b="28112"/>
          <a:stretch/>
        </p:blipFill>
        <p:spPr bwMode="auto">
          <a:xfrm>
            <a:off x="2222235" y="5170127"/>
            <a:ext cx="596534" cy="14266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C215F21C-7812-4A29-8FD4-E86352F16A31}"/>
              </a:ext>
            </a:extLst>
          </p:cNvPr>
          <p:cNvGrpSpPr/>
          <p:nvPr/>
        </p:nvGrpSpPr>
        <p:grpSpPr>
          <a:xfrm>
            <a:off x="363707" y="6029671"/>
            <a:ext cx="3938448" cy="368224"/>
            <a:chOff x="363707" y="6029671"/>
            <a:chExt cx="3938448" cy="368224"/>
          </a:xfrm>
        </p:grpSpPr>
        <p:grpSp>
          <p:nvGrpSpPr>
            <p:cNvPr id="15" name="Group 14"/>
            <p:cNvGrpSpPr/>
            <p:nvPr/>
          </p:nvGrpSpPr>
          <p:grpSpPr>
            <a:xfrm>
              <a:off x="810806" y="6029671"/>
              <a:ext cx="3491349" cy="368224"/>
              <a:chOff x="342900" y="5986738"/>
              <a:chExt cx="3959256" cy="411157"/>
            </a:xfrm>
          </p:grpSpPr>
          <p:pic>
            <p:nvPicPr>
              <p:cNvPr id="163" name="Picture 235" descr="Trinity Logo"/>
              <p:cNvPicPr>
                <a:picLocks noChangeAspect="1" noChangeArrowheads="1"/>
              </p:cNvPicPr>
              <p:nvPr/>
            </p:nvPicPr>
            <p:blipFill>
              <a:blip r:embed="rId50">
                <a:extLst>
                  <a:ext uri="{28A0092B-C50C-407E-A947-70E740481C1C}">
                    <a14:useLocalDpi xmlns:a14="http://schemas.microsoft.com/office/drawing/2010/main"/>
                  </a:ext>
                </a:extLst>
              </a:blip>
              <a:srcRect/>
              <a:stretch>
                <a:fillRect/>
              </a:stretch>
            </p:blipFill>
            <p:spPr bwMode="auto">
              <a:xfrm>
                <a:off x="342900" y="6040275"/>
                <a:ext cx="1580497" cy="30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 name="Picture 2" descr="https://upload.wikimedia.org/wikipedia/commons/e/e1/WestRock_new_logo.png"/>
              <p:cNvPicPr>
                <a:picLocks noChangeAspect="1" noChangeArrowheads="1"/>
              </p:cNvPicPr>
              <p:nvPr/>
            </p:nvPicPr>
            <p:blipFill>
              <a:blip r:embed="rId51" cstate="print">
                <a:extLst>
                  <a:ext uri="{28A0092B-C50C-407E-A947-70E740481C1C}">
                    <a14:useLocalDpi xmlns:a14="http://schemas.microsoft.com/office/drawing/2010/main"/>
                  </a:ext>
                </a:extLst>
              </a:blip>
              <a:srcRect/>
              <a:stretch>
                <a:fillRect/>
              </a:stretch>
            </p:blipFill>
            <p:spPr bwMode="auto">
              <a:xfrm>
                <a:off x="2919617" y="6102467"/>
                <a:ext cx="827455" cy="179882"/>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p:cNvPicPr>
                <a:picLocks noChangeAspect="1" noChangeArrowheads="1"/>
              </p:cNvPicPr>
              <p:nvPr/>
            </p:nvPicPr>
            <p:blipFill>
              <a:blip r:embed="rId52" cstate="print">
                <a:extLst>
                  <a:ext uri="{28A0092B-C50C-407E-A947-70E740481C1C}">
                    <a14:useLocalDpi xmlns:a14="http://schemas.microsoft.com/office/drawing/2010/main"/>
                  </a:ext>
                </a:extLst>
              </a:blip>
              <a:srcRect/>
              <a:stretch>
                <a:fillRect/>
              </a:stretch>
            </p:blipFill>
            <p:spPr bwMode="auto">
              <a:xfrm>
                <a:off x="3781251" y="6040802"/>
                <a:ext cx="520905" cy="30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8" name="Picture 2" descr="https://upload.wikimedia.org/wikipedia/fi/thumb/7/79/UPM-Kymmene_Oyj-n_logo.svg/146px-UPM-Kymmene_Oyj-n_logo.svg.png"/>
              <p:cNvPicPr>
                <a:picLocks noChangeAspect="1" noChangeArrowheads="1"/>
              </p:cNvPicPr>
              <p:nvPr/>
            </p:nvPicPr>
            <p:blipFill>
              <a:blip r:embed="rId53" cstate="print">
                <a:extLst>
                  <a:ext uri="{28A0092B-C50C-407E-A947-70E740481C1C}">
                    <a14:useLocalDpi xmlns:a14="http://schemas.microsoft.com/office/drawing/2010/main"/>
                  </a:ext>
                </a:extLst>
              </a:blip>
              <a:srcRect/>
              <a:stretch>
                <a:fillRect/>
              </a:stretch>
            </p:blipFill>
            <p:spPr bwMode="auto">
              <a:xfrm>
                <a:off x="1957577" y="5986738"/>
                <a:ext cx="250121" cy="411157"/>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6" descr="Image result for wausau coated products logo"/>
              <p:cNvPicPr>
                <a:picLocks noChangeAspect="1" noChangeArrowheads="1"/>
              </p:cNvPicPr>
              <p:nvPr/>
            </p:nvPicPr>
            <p:blipFill>
              <a:blip r:embed="rId54" cstate="print">
                <a:extLst>
                  <a:ext uri="{28A0092B-C50C-407E-A947-70E740481C1C}">
                    <a14:useLocalDpi xmlns:a14="http://schemas.microsoft.com/office/drawing/2010/main"/>
                  </a:ext>
                </a:extLst>
              </a:blip>
              <a:srcRect/>
              <a:stretch>
                <a:fillRect/>
              </a:stretch>
            </p:blipFill>
            <p:spPr bwMode="auto">
              <a:xfrm>
                <a:off x="2241878" y="6030820"/>
                <a:ext cx="643559" cy="321780"/>
              </a:xfrm>
              <a:prstGeom prst="rect">
                <a:avLst/>
              </a:prstGeom>
              <a:noFill/>
              <a:extLst>
                <a:ext uri="{909E8E84-426E-40DD-AFC4-6F175D3DCCD1}">
                  <a14:hiddenFill xmlns:a14="http://schemas.microsoft.com/office/drawing/2010/main">
                    <a:solidFill>
                      <a:srgbClr val="FFFFFF"/>
                    </a:solidFill>
                  </a14:hiddenFill>
                </a:ext>
              </a:extLst>
            </p:spPr>
          </p:pic>
        </p:grpSp>
        <p:pic>
          <p:nvPicPr>
            <p:cNvPr id="2056" name="Picture 8" descr="Image result for transcontinental inc logo">
              <a:extLst>
                <a:ext uri="{FF2B5EF4-FFF2-40B4-BE49-F238E27FC236}">
                  <a16:creationId xmlns:a16="http://schemas.microsoft.com/office/drawing/2014/main" id="{C7855089-7D8C-4A53-85BB-3632578E1672}"/>
                </a:ext>
              </a:extLst>
            </p:cNvPr>
            <p:cNvPicPr>
              <a:picLocks noChangeAspect="1" noChangeArrowheads="1"/>
            </p:cNvPicPr>
            <p:nvPr/>
          </p:nvPicPr>
          <p:blipFill rotWithShape="1">
            <a:blip r:embed="rId55">
              <a:clrChange>
                <a:clrFrom>
                  <a:srgbClr val="FFFFFF"/>
                </a:clrFrom>
                <a:clrTo>
                  <a:srgbClr val="FFFFFF">
                    <a:alpha val="0"/>
                  </a:srgbClr>
                </a:clrTo>
              </a:clrChange>
              <a:extLst>
                <a:ext uri="{28A0092B-C50C-407E-A947-70E740481C1C}">
                  <a14:useLocalDpi xmlns:a14="http://schemas.microsoft.com/office/drawing/2010/main"/>
                </a:ext>
              </a:extLst>
            </a:blip>
            <a:srcRect l="-1" t="24164" r="544" b="26861"/>
            <a:stretch/>
          </p:blipFill>
          <p:spPr bwMode="auto">
            <a:xfrm>
              <a:off x="363707" y="6120405"/>
              <a:ext cx="429796" cy="211642"/>
            </a:xfrm>
            <a:prstGeom prst="rect">
              <a:avLst/>
            </a:prstGeom>
            <a:noFill/>
            <a:extLst>
              <a:ext uri="{909E8E84-426E-40DD-AFC4-6F175D3DCCD1}">
                <a14:hiddenFill xmlns:a14="http://schemas.microsoft.com/office/drawing/2010/main">
                  <a:solidFill>
                    <a:srgbClr val="FFFFFF"/>
                  </a:solidFill>
                </a14:hiddenFill>
              </a:ext>
            </a:extLst>
          </p:spPr>
        </p:pic>
      </p:grpSp>
      <p:pic>
        <p:nvPicPr>
          <p:cNvPr id="116" name="Picture 6">
            <a:extLst>
              <a:ext uri="{FF2B5EF4-FFF2-40B4-BE49-F238E27FC236}">
                <a16:creationId xmlns:a16="http://schemas.microsoft.com/office/drawing/2014/main" id="{C6D7F088-F321-41BB-B304-79574F59526F}"/>
              </a:ext>
            </a:extLst>
          </p:cNvPr>
          <p:cNvPicPr>
            <a:picLocks noChangeAspect="1" noChangeArrowheads="1"/>
          </p:cNvPicPr>
          <p:nvPr/>
        </p:nvPicPr>
        <p:blipFill>
          <a:blip r:embed="rId56" cstate="print">
            <a:extLst>
              <a:ext uri="{28A0092B-C50C-407E-A947-70E740481C1C}">
                <a14:useLocalDpi xmlns:a14="http://schemas.microsoft.com/office/drawing/2010/main"/>
              </a:ext>
            </a:extLst>
          </a:blip>
          <a:srcRect/>
          <a:stretch>
            <a:fillRect/>
          </a:stretch>
        </p:blipFill>
        <p:spPr bwMode="auto">
          <a:xfrm>
            <a:off x="3694767" y="4424862"/>
            <a:ext cx="607388" cy="2947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7" name="Picture 5" descr="http://www.coveris.com/images/logo.png"/>
          <p:cNvPicPr>
            <a:picLocks noChangeAspect="1" noChangeArrowheads="1"/>
          </p:cNvPicPr>
          <p:nvPr/>
        </p:nvPicPr>
        <p:blipFill>
          <a:blip r:embed="rId57" cstate="print">
            <a:extLst>
              <a:ext uri="{28A0092B-C50C-407E-A947-70E740481C1C}">
                <a14:useLocalDpi xmlns:a14="http://schemas.microsoft.com/office/drawing/2010/main"/>
              </a:ext>
            </a:extLst>
          </a:blip>
          <a:srcRect/>
          <a:stretch>
            <a:fillRect/>
          </a:stretch>
        </p:blipFill>
        <p:spPr bwMode="auto">
          <a:xfrm>
            <a:off x="295555" y="4511703"/>
            <a:ext cx="574584" cy="173385"/>
          </a:xfrm>
          <a:prstGeom prst="rect">
            <a:avLst/>
          </a:prstGeom>
          <a:noFill/>
          <a:extLst>
            <a:ext uri="{909E8E84-426E-40DD-AFC4-6F175D3DCCD1}">
              <a14:hiddenFill xmlns:a14="http://schemas.microsoft.com/office/drawing/2010/main">
                <a:solidFill>
                  <a:srgbClr val="FFFFFF"/>
                </a:solidFill>
              </a14:hiddenFill>
            </a:ext>
          </a:extLst>
        </p:spPr>
      </p:pic>
      <p:sp>
        <p:nvSpPr>
          <p:cNvPr id="8"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10</a:t>
            </a:r>
          </a:p>
        </p:txBody>
      </p:sp>
    </p:spTree>
    <p:extLst>
      <p:ext uri="{BB962C8B-B14F-4D97-AF65-F5344CB8AC3E}">
        <p14:creationId xmlns:p14="http://schemas.microsoft.com/office/powerpoint/2010/main" val="3011017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Recent Relevant Experience</a:t>
            </a:r>
          </a:p>
        </p:txBody>
      </p:sp>
      <p:sp>
        <p:nvSpPr>
          <p:cNvPr id="15" name="Subtitle Box"/>
          <p:cNvSpPr txBox="1"/>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Significant, recent experience selling businesses similar to Gateway</a:t>
            </a:r>
          </a:p>
        </p:txBody>
      </p:sp>
      <p:graphicFrame>
        <p:nvGraphicFramePr>
          <p:cNvPr id="16" name="Table 15"/>
          <p:cNvGraphicFramePr>
            <a:graphicFrameLocks noGrp="1"/>
          </p:cNvGraphicFramePr>
          <p:nvPr>
            <p:extLst>
              <p:ext uri="{D42A27DB-BD31-4B8C-83A1-F6EECF244321}">
                <p14:modId xmlns:p14="http://schemas.microsoft.com/office/powerpoint/2010/main" val="3640823977"/>
              </p:ext>
            </p:extLst>
          </p:nvPr>
        </p:nvGraphicFramePr>
        <p:xfrm>
          <a:off x="347472" y="1078992"/>
          <a:ext cx="2582979" cy="256032"/>
        </p:xfrm>
        <a:graphic>
          <a:graphicData uri="http://schemas.openxmlformats.org/drawingml/2006/table">
            <a:tbl>
              <a:tblPr firstRow="1" bandRow="1">
                <a:tableStyleId>{5C22544A-7EE6-4342-B048-85BDC9FD1C3A}</a:tableStyleId>
              </a:tblPr>
              <a:tblGrid>
                <a:gridCol w="2582979">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Ampac / ProAmpac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197071585"/>
              </p:ext>
            </p:extLst>
          </p:nvPr>
        </p:nvGraphicFramePr>
        <p:xfrm>
          <a:off x="3281621" y="1078992"/>
          <a:ext cx="2575041" cy="256032"/>
        </p:xfrm>
        <a:graphic>
          <a:graphicData uri="http://schemas.openxmlformats.org/drawingml/2006/table">
            <a:tbl>
              <a:tblPr firstRow="1" bandRow="1">
                <a:tableStyleId>{5C22544A-7EE6-4342-B048-85BDC9FD1C3A}</a:tableStyleId>
              </a:tblPr>
              <a:tblGrid>
                <a:gridCol w="2575041">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AEA Investors / PPC Industries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1518820335"/>
              </p:ext>
            </p:extLst>
          </p:nvPr>
        </p:nvGraphicFramePr>
        <p:xfrm>
          <a:off x="6224474" y="1078992"/>
          <a:ext cx="2575041" cy="256032"/>
        </p:xfrm>
        <a:graphic>
          <a:graphicData uri="http://schemas.openxmlformats.org/drawingml/2006/table">
            <a:tbl>
              <a:tblPr firstRow="1" bandRow="1">
                <a:tableStyleId>{5C22544A-7EE6-4342-B048-85BDC9FD1C3A}</a:tableStyleId>
              </a:tblPr>
              <a:tblGrid>
                <a:gridCol w="2575041">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Red Diamond / InterFlex</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pSp>
        <p:nvGrpSpPr>
          <p:cNvPr id="14" name="Group 13"/>
          <p:cNvGrpSpPr/>
          <p:nvPr/>
        </p:nvGrpSpPr>
        <p:grpSpPr>
          <a:xfrm>
            <a:off x="3298825" y="1371600"/>
            <a:ext cx="2547999" cy="1690969"/>
            <a:chOff x="342900" y="1498118"/>
            <a:chExt cx="2547999" cy="1690969"/>
          </a:xfrm>
        </p:grpSpPr>
        <p:sp>
          <p:nvSpPr>
            <p:cNvPr id="4" name="Rectangle 3"/>
            <p:cNvSpPr/>
            <p:nvPr/>
          </p:nvSpPr>
          <p:spPr>
            <a:xfrm>
              <a:off x="1300638" y="1498118"/>
              <a:ext cx="1590261" cy="1690969"/>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1000" dirty="0"/>
                <a:t>Leading provider of highly engineered consumable specialty plastics in the food / pharma end markets</a:t>
              </a:r>
            </a:p>
            <a:p>
              <a:pPr marL="179388" indent="-179388" defTabSz="855663" fontAlgn="base">
                <a:spcBef>
                  <a:spcPts val="400"/>
                </a:spcBef>
                <a:buClr>
                  <a:srgbClr val="07325F"/>
                </a:buClr>
                <a:buSzPct val="100000"/>
                <a:buFont typeface="Wingdings" pitchFamily="2" charset="2"/>
                <a:buChar char="§"/>
                <a:tabLst>
                  <a:tab pos="179388" algn="l"/>
                </a:tabLst>
              </a:pPr>
              <a:r>
                <a:rPr lang="en-US" sz="1000" dirty="0"/>
                <a:t>Distinct films and tubing business</a:t>
              </a:r>
            </a:p>
            <a:p>
              <a:pPr marL="179388" indent="-179388" defTabSz="855663" fontAlgn="base">
                <a:spcBef>
                  <a:spcPts val="400"/>
                </a:spcBef>
                <a:buClr>
                  <a:srgbClr val="07325F"/>
                </a:buClr>
                <a:buSzPct val="100000"/>
                <a:buFont typeface="Wingdings" pitchFamily="2" charset="2"/>
                <a:buChar char="§"/>
                <a:tabLst>
                  <a:tab pos="179388" algn="l"/>
                </a:tabLst>
              </a:pPr>
              <a:r>
                <a:rPr lang="en-US" sz="1000" dirty="0"/>
                <a:t>Sold to Kohlberg &amp; Co.</a:t>
              </a:r>
            </a:p>
            <a:p>
              <a:pPr marL="179388" indent="-179388" defTabSz="855663" fontAlgn="base">
                <a:spcBef>
                  <a:spcPts val="400"/>
                </a:spcBef>
                <a:buClr>
                  <a:srgbClr val="07325F"/>
                </a:buClr>
                <a:buSzPct val="100000"/>
                <a:buFont typeface="Wingdings" pitchFamily="2" charset="2"/>
                <a:buChar char="§"/>
                <a:tabLst>
                  <a:tab pos="179388" algn="l"/>
                </a:tabLst>
              </a:pPr>
              <a:endParaRPr lang="en-US" sz="1000" dirty="0">
                <a:latin typeface="Tahom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 y="1589558"/>
              <a:ext cx="822960" cy="1032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7" name="Rectangle 56"/>
          <p:cNvSpPr/>
          <p:nvPr/>
        </p:nvSpPr>
        <p:spPr>
          <a:xfrm>
            <a:off x="3281621" y="3459329"/>
            <a:ext cx="1590261" cy="189828"/>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defTabSz="855663" fontAlgn="base">
              <a:spcBef>
                <a:spcPts val="400"/>
              </a:spcBef>
              <a:buClr>
                <a:srgbClr val="07325F"/>
              </a:buClr>
              <a:buSzPct val="100000"/>
              <a:tabLst>
                <a:tab pos="179388" algn="l"/>
              </a:tabLst>
            </a:pPr>
            <a:r>
              <a:rPr lang="en-US" sz="1000" b="1" u="sng" dirty="0">
                <a:latin typeface="Tahoma"/>
              </a:rPr>
              <a:t>Products</a:t>
            </a:r>
          </a:p>
        </p:txBody>
      </p:sp>
      <p:sp>
        <p:nvSpPr>
          <p:cNvPr id="65" name="Rectangle 64"/>
          <p:cNvSpPr/>
          <p:nvPr/>
        </p:nvSpPr>
        <p:spPr>
          <a:xfrm>
            <a:off x="3281621" y="4947365"/>
            <a:ext cx="1590261" cy="189828"/>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defTabSz="855663" fontAlgn="base">
              <a:spcBef>
                <a:spcPts val="400"/>
              </a:spcBef>
              <a:buClr>
                <a:srgbClr val="07325F"/>
              </a:buClr>
              <a:buSzPct val="100000"/>
              <a:tabLst>
                <a:tab pos="179388" algn="l"/>
              </a:tabLst>
            </a:pPr>
            <a:r>
              <a:rPr lang="en-US" sz="1000" b="1" u="sng" dirty="0">
                <a:latin typeface="Tahoma"/>
              </a:rPr>
              <a:t>End Markets</a:t>
            </a:r>
          </a:p>
        </p:txBody>
      </p:sp>
      <p:sp>
        <p:nvSpPr>
          <p:cNvPr id="71" name="TextBox 70"/>
          <p:cNvSpPr txBox="1"/>
          <p:nvPr/>
        </p:nvSpPr>
        <p:spPr>
          <a:xfrm>
            <a:off x="3281621" y="3668237"/>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Sterile Films and Bags</a:t>
            </a:r>
          </a:p>
        </p:txBody>
      </p:sp>
      <p:sp>
        <p:nvSpPr>
          <p:cNvPr id="72" name="TextBox 71"/>
          <p:cNvSpPr txBox="1"/>
          <p:nvPr/>
        </p:nvSpPr>
        <p:spPr>
          <a:xfrm>
            <a:off x="4592829" y="3668237"/>
            <a:ext cx="1263833" cy="357207"/>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Specialty Films and Bags</a:t>
            </a:r>
          </a:p>
        </p:txBody>
      </p:sp>
      <p:sp>
        <p:nvSpPr>
          <p:cNvPr id="73" name="TextBox 72"/>
          <p:cNvSpPr txBox="1"/>
          <p:nvPr/>
        </p:nvSpPr>
        <p:spPr>
          <a:xfrm>
            <a:off x="3281621" y="4080917"/>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Auto-Insertion Bags</a:t>
            </a:r>
          </a:p>
        </p:txBody>
      </p:sp>
      <p:sp>
        <p:nvSpPr>
          <p:cNvPr id="74" name="TextBox 73"/>
          <p:cNvSpPr txBox="1"/>
          <p:nvPr/>
        </p:nvSpPr>
        <p:spPr>
          <a:xfrm>
            <a:off x="4592829" y="4080918"/>
            <a:ext cx="1263833" cy="350344"/>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Protective Systems Bags</a:t>
            </a:r>
          </a:p>
        </p:txBody>
      </p:sp>
      <p:sp>
        <p:nvSpPr>
          <p:cNvPr id="75" name="TextBox 74"/>
          <p:cNvSpPr txBox="1"/>
          <p:nvPr/>
        </p:nvSpPr>
        <p:spPr>
          <a:xfrm>
            <a:off x="3940083" y="4503872"/>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Tubing</a:t>
            </a:r>
          </a:p>
        </p:txBody>
      </p:sp>
      <p:sp>
        <p:nvSpPr>
          <p:cNvPr id="76" name="TextBox 75"/>
          <p:cNvSpPr txBox="1"/>
          <p:nvPr/>
        </p:nvSpPr>
        <p:spPr>
          <a:xfrm>
            <a:off x="3281621" y="516275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Medical</a:t>
            </a:r>
          </a:p>
        </p:txBody>
      </p:sp>
      <p:sp>
        <p:nvSpPr>
          <p:cNvPr id="77" name="TextBox 76"/>
          <p:cNvSpPr txBox="1"/>
          <p:nvPr/>
        </p:nvSpPr>
        <p:spPr>
          <a:xfrm>
            <a:off x="4592829" y="516275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Food</a:t>
            </a:r>
          </a:p>
        </p:txBody>
      </p:sp>
      <p:sp>
        <p:nvSpPr>
          <p:cNvPr id="78" name="TextBox 77"/>
          <p:cNvSpPr txBox="1"/>
          <p:nvPr/>
        </p:nvSpPr>
        <p:spPr>
          <a:xfrm>
            <a:off x="3281621" y="557543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Consumer</a:t>
            </a:r>
          </a:p>
        </p:txBody>
      </p:sp>
      <p:sp>
        <p:nvSpPr>
          <p:cNvPr id="79" name="TextBox 78"/>
          <p:cNvSpPr txBox="1"/>
          <p:nvPr/>
        </p:nvSpPr>
        <p:spPr>
          <a:xfrm>
            <a:off x="4592829" y="557543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Industrial</a:t>
            </a:r>
          </a:p>
        </p:txBody>
      </p:sp>
      <p:sp>
        <p:nvSpPr>
          <p:cNvPr id="93" name="Rectangle 92"/>
          <p:cNvSpPr/>
          <p:nvPr/>
        </p:nvSpPr>
        <p:spPr>
          <a:xfrm>
            <a:off x="7201001" y="1371600"/>
            <a:ext cx="1590261" cy="1690969"/>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1000" dirty="0"/>
              <a:t>Leading producer of specialty printed and converted flexible packaging solutions for the food and consumer packaged goods industries</a:t>
            </a:r>
          </a:p>
          <a:p>
            <a:pPr marL="179388" indent="-179388" defTabSz="855663" fontAlgn="base">
              <a:spcBef>
                <a:spcPts val="400"/>
              </a:spcBef>
              <a:buClr>
                <a:srgbClr val="07325F"/>
              </a:buClr>
              <a:buSzPct val="100000"/>
              <a:buFont typeface="Wingdings" pitchFamily="2" charset="2"/>
              <a:buChar char="§"/>
              <a:tabLst>
                <a:tab pos="179388" algn="l"/>
              </a:tabLst>
            </a:pPr>
            <a:r>
              <a:rPr lang="en-US" sz="1000" dirty="0"/>
              <a:t>Sold to Nicolet Capital</a:t>
            </a:r>
          </a:p>
          <a:p>
            <a:pPr marL="179388" indent="-179388" defTabSz="855663" fontAlgn="base">
              <a:spcBef>
                <a:spcPts val="400"/>
              </a:spcBef>
              <a:buClr>
                <a:srgbClr val="07325F"/>
              </a:buClr>
              <a:buSzPct val="100000"/>
              <a:buFont typeface="Wingdings" pitchFamily="2" charset="2"/>
              <a:buChar char="§"/>
              <a:tabLst>
                <a:tab pos="179388" algn="l"/>
              </a:tabLst>
            </a:pPr>
            <a:endParaRPr lang="en-US" sz="1000" dirty="0">
              <a:latin typeface="Tahoma"/>
            </a:endParaRPr>
          </a:p>
        </p:txBody>
      </p:sp>
      <p:sp>
        <p:nvSpPr>
          <p:cNvPr id="82" name="Rectangle 81"/>
          <p:cNvSpPr/>
          <p:nvPr/>
        </p:nvSpPr>
        <p:spPr>
          <a:xfrm>
            <a:off x="6226059" y="3459329"/>
            <a:ext cx="1590261" cy="189828"/>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defTabSz="855663" fontAlgn="base">
              <a:spcBef>
                <a:spcPts val="400"/>
              </a:spcBef>
              <a:buClr>
                <a:srgbClr val="07325F"/>
              </a:buClr>
              <a:buSzPct val="100000"/>
              <a:tabLst>
                <a:tab pos="179388" algn="l"/>
              </a:tabLst>
            </a:pPr>
            <a:r>
              <a:rPr lang="en-US" sz="1000" b="1" u="sng" dirty="0">
                <a:latin typeface="Tahoma"/>
              </a:rPr>
              <a:t>Products</a:t>
            </a:r>
          </a:p>
        </p:txBody>
      </p:sp>
      <p:sp>
        <p:nvSpPr>
          <p:cNvPr id="83" name="Rectangle 82"/>
          <p:cNvSpPr/>
          <p:nvPr/>
        </p:nvSpPr>
        <p:spPr>
          <a:xfrm>
            <a:off x="6226059" y="4947365"/>
            <a:ext cx="1590261" cy="189828"/>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defTabSz="855663" fontAlgn="base">
              <a:spcBef>
                <a:spcPts val="400"/>
              </a:spcBef>
              <a:buClr>
                <a:srgbClr val="07325F"/>
              </a:buClr>
              <a:buSzPct val="100000"/>
              <a:tabLst>
                <a:tab pos="179388" algn="l"/>
              </a:tabLst>
            </a:pPr>
            <a:r>
              <a:rPr lang="en-US" sz="1000" b="1" u="sng" dirty="0">
                <a:latin typeface="Tahoma"/>
              </a:rPr>
              <a:t>End Markets</a:t>
            </a:r>
          </a:p>
        </p:txBody>
      </p:sp>
      <p:sp>
        <p:nvSpPr>
          <p:cNvPr id="84" name="TextBox 83"/>
          <p:cNvSpPr txBox="1"/>
          <p:nvPr/>
        </p:nvSpPr>
        <p:spPr>
          <a:xfrm>
            <a:off x="6226059" y="3668237"/>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Printed Films</a:t>
            </a:r>
          </a:p>
        </p:txBody>
      </p:sp>
      <p:sp>
        <p:nvSpPr>
          <p:cNvPr id="85" name="TextBox 84"/>
          <p:cNvSpPr txBox="1"/>
          <p:nvPr/>
        </p:nvSpPr>
        <p:spPr>
          <a:xfrm>
            <a:off x="7537267" y="3677200"/>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Printed Laminates</a:t>
            </a:r>
          </a:p>
        </p:txBody>
      </p:sp>
      <p:sp>
        <p:nvSpPr>
          <p:cNvPr id="86" name="TextBox 85"/>
          <p:cNvSpPr txBox="1"/>
          <p:nvPr/>
        </p:nvSpPr>
        <p:spPr>
          <a:xfrm>
            <a:off x="6226059" y="4080917"/>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Pre-formed Pouches</a:t>
            </a:r>
          </a:p>
        </p:txBody>
      </p:sp>
      <p:sp>
        <p:nvSpPr>
          <p:cNvPr id="87" name="TextBox 86"/>
          <p:cNvSpPr txBox="1"/>
          <p:nvPr/>
        </p:nvSpPr>
        <p:spPr>
          <a:xfrm>
            <a:off x="7537267" y="4080918"/>
            <a:ext cx="1263833" cy="343480"/>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Specialty Coated Products</a:t>
            </a:r>
          </a:p>
        </p:txBody>
      </p:sp>
      <p:sp>
        <p:nvSpPr>
          <p:cNvPr id="88" name="TextBox 87"/>
          <p:cNvSpPr txBox="1"/>
          <p:nvPr/>
        </p:nvSpPr>
        <p:spPr>
          <a:xfrm>
            <a:off x="6226059" y="4503872"/>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Pre-formed Bags</a:t>
            </a:r>
          </a:p>
        </p:txBody>
      </p:sp>
      <p:sp>
        <p:nvSpPr>
          <p:cNvPr id="89" name="TextBox 88"/>
          <p:cNvSpPr txBox="1"/>
          <p:nvPr/>
        </p:nvSpPr>
        <p:spPr>
          <a:xfrm>
            <a:off x="6226059" y="516275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Poultry &amp; Meat</a:t>
            </a:r>
          </a:p>
        </p:txBody>
      </p:sp>
      <p:sp>
        <p:nvSpPr>
          <p:cNvPr id="90" name="TextBox 89"/>
          <p:cNvSpPr txBox="1"/>
          <p:nvPr/>
        </p:nvSpPr>
        <p:spPr>
          <a:xfrm>
            <a:off x="7537267" y="516275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Bakery</a:t>
            </a:r>
          </a:p>
        </p:txBody>
      </p:sp>
      <p:sp>
        <p:nvSpPr>
          <p:cNvPr id="91" name="TextBox 90"/>
          <p:cNvSpPr txBox="1"/>
          <p:nvPr/>
        </p:nvSpPr>
        <p:spPr>
          <a:xfrm>
            <a:off x="6226059" y="557543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Pet Products</a:t>
            </a:r>
          </a:p>
        </p:txBody>
      </p:sp>
      <p:sp>
        <p:nvSpPr>
          <p:cNvPr id="92" name="TextBox 91"/>
          <p:cNvSpPr txBox="1"/>
          <p:nvPr/>
        </p:nvSpPr>
        <p:spPr>
          <a:xfrm>
            <a:off x="7537267" y="557543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Snack Food</a:t>
            </a:r>
          </a:p>
        </p:txBody>
      </p:sp>
      <p:sp>
        <p:nvSpPr>
          <p:cNvPr id="109" name="Rectangle 108"/>
          <p:cNvSpPr/>
          <p:nvPr/>
        </p:nvSpPr>
        <p:spPr>
          <a:xfrm>
            <a:off x="1317842" y="1371600"/>
            <a:ext cx="1590261" cy="1690969"/>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1000" dirty="0"/>
              <a:t>Leading global provider of comprehensive and innovative packaging solutions serving the consumer, pet care and medical end markets</a:t>
            </a:r>
          </a:p>
          <a:p>
            <a:pPr marL="179388" indent="-179388" defTabSz="855663" fontAlgn="base">
              <a:spcBef>
                <a:spcPts val="400"/>
              </a:spcBef>
              <a:buClr>
                <a:srgbClr val="07325F"/>
              </a:buClr>
              <a:buSzPct val="100000"/>
              <a:buFont typeface="Wingdings" pitchFamily="2" charset="2"/>
              <a:buChar char="§"/>
              <a:tabLst>
                <a:tab pos="179388" algn="l"/>
              </a:tabLst>
            </a:pPr>
            <a:r>
              <a:rPr lang="en-US" sz="1000" dirty="0"/>
              <a:t>Sold to Prolamina, a portfolio company of Wellspring Capital (n.k.a. ProAmpac)</a:t>
            </a:r>
          </a:p>
          <a:p>
            <a:pPr marL="179388" indent="-179388" defTabSz="855663" fontAlgn="base">
              <a:spcBef>
                <a:spcPts val="400"/>
              </a:spcBef>
              <a:buClr>
                <a:srgbClr val="07325F"/>
              </a:buClr>
              <a:buSzPct val="100000"/>
              <a:buFont typeface="Wingdings" pitchFamily="2" charset="2"/>
              <a:buChar char="§"/>
              <a:tabLst>
                <a:tab pos="179388" algn="l"/>
              </a:tabLst>
            </a:pPr>
            <a:r>
              <a:rPr lang="en-US" sz="1000" dirty="0"/>
              <a:t>The Pritzker Group acquired ProAmpac</a:t>
            </a:r>
          </a:p>
          <a:p>
            <a:pPr marL="179388" indent="-179388" defTabSz="855663" fontAlgn="base">
              <a:spcBef>
                <a:spcPts val="400"/>
              </a:spcBef>
              <a:buClr>
                <a:srgbClr val="07325F"/>
              </a:buClr>
              <a:buSzPct val="100000"/>
              <a:buFont typeface="Wingdings" pitchFamily="2" charset="2"/>
              <a:buChar char="§"/>
              <a:tabLst>
                <a:tab pos="179388" algn="l"/>
              </a:tabLst>
            </a:pPr>
            <a:endParaRPr lang="en-US" sz="1000" dirty="0">
              <a:latin typeface="Tahoma"/>
            </a:endParaRPr>
          </a:p>
        </p:txBody>
      </p:sp>
      <p:sp>
        <p:nvSpPr>
          <p:cNvPr id="98" name="Rectangle 97"/>
          <p:cNvSpPr/>
          <p:nvPr/>
        </p:nvSpPr>
        <p:spPr>
          <a:xfrm>
            <a:off x="347472" y="3459329"/>
            <a:ext cx="1590261" cy="189828"/>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defTabSz="855663" fontAlgn="base">
              <a:spcBef>
                <a:spcPts val="400"/>
              </a:spcBef>
              <a:buClr>
                <a:srgbClr val="07325F"/>
              </a:buClr>
              <a:buSzPct val="100000"/>
              <a:tabLst>
                <a:tab pos="179388" algn="l"/>
              </a:tabLst>
            </a:pPr>
            <a:r>
              <a:rPr lang="en-US" sz="1000" b="1" u="sng" dirty="0">
                <a:latin typeface="Tahoma"/>
              </a:rPr>
              <a:t>Products</a:t>
            </a:r>
          </a:p>
        </p:txBody>
      </p:sp>
      <p:sp>
        <p:nvSpPr>
          <p:cNvPr id="99" name="Rectangle 98"/>
          <p:cNvSpPr/>
          <p:nvPr/>
        </p:nvSpPr>
        <p:spPr>
          <a:xfrm>
            <a:off x="347472" y="4947365"/>
            <a:ext cx="1590261" cy="189828"/>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defTabSz="855663" fontAlgn="base">
              <a:spcBef>
                <a:spcPts val="400"/>
              </a:spcBef>
              <a:buClr>
                <a:srgbClr val="07325F"/>
              </a:buClr>
              <a:buSzPct val="100000"/>
              <a:tabLst>
                <a:tab pos="179388" algn="l"/>
              </a:tabLst>
            </a:pPr>
            <a:r>
              <a:rPr lang="en-US" sz="1000" b="1" u="sng" dirty="0">
                <a:latin typeface="Tahoma"/>
              </a:rPr>
              <a:t>End Markets</a:t>
            </a:r>
          </a:p>
        </p:txBody>
      </p:sp>
      <p:sp>
        <p:nvSpPr>
          <p:cNvPr id="100" name="TextBox 99"/>
          <p:cNvSpPr txBox="1"/>
          <p:nvPr/>
        </p:nvSpPr>
        <p:spPr>
          <a:xfrm>
            <a:off x="347472" y="3668237"/>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Pouches</a:t>
            </a:r>
          </a:p>
        </p:txBody>
      </p:sp>
      <p:sp>
        <p:nvSpPr>
          <p:cNvPr id="101" name="TextBox 100"/>
          <p:cNvSpPr txBox="1"/>
          <p:nvPr/>
        </p:nvSpPr>
        <p:spPr>
          <a:xfrm>
            <a:off x="1654108" y="3668237"/>
            <a:ext cx="1263833" cy="357207"/>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Coextruded Films</a:t>
            </a:r>
          </a:p>
        </p:txBody>
      </p:sp>
      <p:sp>
        <p:nvSpPr>
          <p:cNvPr id="102" name="TextBox 101"/>
          <p:cNvSpPr txBox="1"/>
          <p:nvPr/>
        </p:nvSpPr>
        <p:spPr>
          <a:xfrm>
            <a:off x="347472" y="4080917"/>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Laminated Rollstock</a:t>
            </a:r>
          </a:p>
        </p:txBody>
      </p:sp>
      <p:sp>
        <p:nvSpPr>
          <p:cNvPr id="103" name="TextBox 102"/>
          <p:cNvSpPr txBox="1"/>
          <p:nvPr/>
        </p:nvSpPr>
        <p:spPr>
          <a:xfrm>
            <a:off x="1654108" y="4080918"/>
            <a:ext cx="1263833" cy="343480"/>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Surface Printed Films</a:t>
            </a:r>
          </a:p>
        </p:txBody>
      </p:sp>
      <p:sp>
        <p:nvSpPr>
          <p:cNvPr id="104" name="TextBox 103"/>
          <p:cNvSpPr txBox="1"/>
          <p:nvPr/>
        </p:nvSpPr>
        <p:spPr>
          <a:xfrm>
            <a:off x="1001362" y="4503872"/>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Paper &amp; Plastic Bags</a:t>
            </a:r>
          </a:p>
        </p:txBody>
      </p:sp>
      <p:sp>
        <p:nvSpPr>
          <p:cNvPr id="105" name="TextBox 104"/>
          <p:cNvSpPr txBox="1"/>
          <p:nvPr/>
        </p:nvSpPr>
        <p:spPr>
          <a:xfrm>
            <a:off x="347472" y="516275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Food</a:t>
            </a:r>
          </a:p>
        </p:txBody>
      </p:sp>
      <p:sp>
        <p:nvSpPr>
          <p:cNvPr id="106" name="TextBox 105"/>
          <p:cNvSpPr txBox="1"/>
          <p:nvPr/>
        </p:nvSpPr>
        <p:spPr>
          <a:xfrm>
            <a:off x="1654108" y="516275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Medical</a:t>
            </a:r>
          </a:p>
        </p:txBody>
      </p:sp>
      <p:sp>
        <p:nvSpPr>
          <p:cNvPr id="107" name="TextBox 106"/>
          <p:cNvSpPr txBox="1"/>
          <p:nvPr/>
        </p:nvSpPr>
        <p:spPr>
          <a:xfrm>
            <a:off x="347472" y="557543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Industrial</a:t>
            </a:r>
          </a:p>
        </p:txBody>
      </p:sp>
      <p:sp>
        <p:nvSpPr>
          <p:cNvPr id="108" name="TextBox 107"/>
          <p:cNvSpPr txBox="1"/>
          <p:nvPr/>
        </p:nvSpPr>
        <p:spPr>
          <a:xfrm>
            <a:off x="1654108" y="5575438"/>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Retail</a:t>
            </a:r>
          </a:p>
        </p:txBody>
      </p:sp>
      <p:sp>
        <p:nvSpPr>
          <p:cNvPr id="115" name="TextBox 114"/>
          <p:cNvSpPr txBox="1"/>
          <p:nvPr/>
        </p:nvSpPr>
        <p:spPr>
          <a:xfrm>
            <a:off x="6226058" y="5994962"/>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Personal Care Products</a:t>
            </a:r>
          </a:p>
        </p:txBody>
      </p:sp>
      <p:sp>
        <p:nvSpPr>
          <p:cNvPr id="116" name="TextBox 115"/>
          <p:cNvSpPr txBox="1"/>
          <p:nvPr/>
        </p:nvSpPr>
        <p:spPr>
          <a:xfrm>
            <a:off x="7537266" y="5994962"/>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Cereal</a:t>
            </a:r>
          </a:p>
        </p:txBody>
      </p:sp>
      <p:sp>
        <p:nvSpPr>
          <p:cNvPr id="117" name="TextBox 116"/>
          <p:cNvSpPr txBox="1"/>
          <p:nvPr/>
        </p:nvSpPr>
        <p:spPr>
          <a:xfrm>
            <a:off x="347472" y="5994962"/>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Chemical</a:t>
            </a:r>
          </a:p>
        </p:txBody>
      </p:sp>
      <p:sp>
        <p:nvSpPr>
          <p:cNvPr id="118" name="TextBox 117"/>
          <p:cNvSpPr txBox="1"/>
          <p:nvPr/>
        </p:nvSpPr>
        <p:spPr>
          <a:xfrm>
            <a:off x="1654107" y="5994962"/>
            <a:ext cx="1263833" cy="343481"/>
          </a:xfrm>
          <a:prstGeom prst="rect">
            <a:avLst/>
          </a:prstGeom>
          <a:solidFill>
            <a:schemeClr val="bg2"/>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Pet Care</a:t>
            </a:r>
          </a:p>
        </p:txBody>
      </p:sp>
      <p:pic>
        <p:nvPicPr>
          <p:cNvPr id="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472" y="1363943"/>
            <a:ext cx="822960" cy="1030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87299" y="2813028"/>
            <a:ext cx="658377" cy="5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1817" y="2841653"/>
            <a:ext cx="729940" cy="443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3459" y="2805871"/>
            <a:ext cx="364970" cy="500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0" name="TextBox 79"/>
          <p:cNvSpPr txBox="1"/>
          <p:nvPr/>
        </p:nvSpPr>
        <p:spPr>
          <a:xfrm>
            <a:off x="7537267" y="4503872"/>
            <a:ext cx="1263833" cy="343481"/>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Surface-printed Rollstock</a:t>
            </a:r>
          </a:p>
        </p:txBody>
      </p:sp>
      <p:pic>
        <p:nvPicPr>
          <p:cNvPr id="307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88762" y="2840769"/>
            <a:ext cx="676984" cy="488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40476" y="2809741"/>
            <a:ext cx="558190" cy="515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box-liner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141423" y="2798129"/>
            <a:ext cx="603256" cy="55594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3263" y="1463040"/>
            <a:ext cx="822960" cy="107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2">
            <a:extLst>
              <a:ext uri="{FF2B5EF4-FFF2-40B4-BE49-F238E27FC236}">
                <a16:creationId xmlns:a16="http://schemas.microsoft.com/office/drawing/2014/main" id="{98EAA0FB-0930-45AD-A659-FFCEA2157101}"/>
              </a:ext>
            </a:extLst>
          </p:cNvPr>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a:ext>
            </a:extLst>
          </a:blip>
          <a:srcRect/>
          <a:stretch>
            <a:fillRect/>
          </a:stretch>
        </p:blipFill>
        <p:spPr bwMode="auto">
          <a:xfrm>
            <a:off x="347472" y="2418000"/>
            <a:ext cx="822960" cy="103262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11</a:t>
            </a:r>
          </a:p>
        </p:txBody>
      </p:sp>
    </p:spTree>
    <p:extLst>
      <p:ext uri="{BB962C8B-B14F-4D97-AF65-F5344CB8AC3E}">
        <p14:creationId xmlns:p14="http://schemas.microsoft.com/office/powerpoint/2010/main" val="1242730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Isosceles Triangle 31"/>
          <p:cNvSpPr/>
          <p:nvPr/>
        </p:nvSpPr>
        <p:spPr>
          <a:xfrm rot="10800000">
            <a:off x="285750" y="2793524"/>
            <a:ext cx="8504926" cy="1783410"/>
          </a:xfrm>
          <a:prstGeom prst="triangle">
            <a:avLst/>
          </a:prstGeom>
          <a:gradFill>
            <a:gsLst>
              <a:gs pos="0">
                <a:srgbClr val="BFBFBF"/>
              </a:gs>
              <a:gs pos="100000">
                <a:srgbClr val="FFFFFF"/>
              </a:gs>
            </a:gsLst>
            <a:lin ang="5400000" scaled="0"/>
          </a:gradFill>
          <a:ln w="9525" cap="flat" cmpd="sng" algn="ctr">
            <a:noFill/>
            <a:prstDash val="solid"/>
            <a:bevel/>
          </a:ln>
          <a:effectLst/>
        </p:spPr>
        <p:txBody>
          <a:bodyPr lIns="45720" rIns="4572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effectLst/>
              <a:uLnTx/>
              <a:uFillTx/>
              <a:ea typeface="+mn-ea"/>
              <a:cs typeface="+mn-cs"/>
            </a:endParaRPr>
          </a:p>
        </p:txBody>
      </p:sp>
      <p:sp>
        <p:nvSpPr>
          <p:cNvPr id="2" name="Title 1"/>
          <p:cNvSpPr>
            <a:spLocks noGrp="1"/>
          </p:cNvSpPr>
          <p:nvPr>
            <p:ph type="title"/>
          </p:nvPr>
        </p:nvSpPr>
        <p:spPr/>
        <p:txBody>
          <a:bodyPr/>
          <a:lstStyle/>
          <a:p>
            <a:r>
              <a:rPr lang="en-US" dirty="0"/>
              <a:t>Unparalleled Market Insights</a:t>
            </a:r>
          </a:p>
        </p:txBody>
      </p:sp>
      <p:sp>
        <p:nvSpPr>
          <p:cNvPr id="15" name="Subtitle Box"/>
          <p:cNvSpPr txBox="1"/>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Significant, recent experience marketing businesses similar to Gateway</a:t>
            </a:r>
          </a:p>
        </p:txBody>
      </p:sp>
      <p:graphicFrame>
        <p:nvGraphicFramePr>
          <p:cNvPr id="17" name="Table 16"/>
          <p:cNvGraphicFramePr>
            <a:graphicFrameLocks noGrp="1"/>
          </p:cNvGraphicFramePr>
          <p:nvPr>
            <p:extLst>
              <p:ext uri="{D42A27DB-BD31-4B8C-83A1-F6EECF244321}">
                <p14:modId xmlns:p14="http://schemas.microsoft.com/office/powerpoint/2010/main" val="1618855"/>
              </p:ext>
            </p:extLst>
          </p:nvPr>
        </p:nvGraphicFramePr>
        <p:xfrm>
          <a:off x="3281621" y="1078992"/>
          <a:ext cx="2575041" cy="256032"/>
        </p:xfrm>
        <a:graphic>
          <a:graphicData uri="http://schemas.openxmlformats.org/drawingml/2006/table">
            <a:tbl>
              <a:tblPr firstRow="1" bandRow="1">
                <a:tableStyleId>{5C22544A-7EE6-4342-B048-85BDC9FD1C3A}</a:tableStyleId>
              </a:tblPr>
              <a:tblGrid>
                <a:gridCol w="2575041">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AEA Investors / PPC Industries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641450733"/>
              </p:ext>
            </p:extLst>
          </p:nvPr>
        </p:nvGraphicFramePr>
        <p:xfrm>
          <a:off x="6224474" y="1078992"/>
          <a:ext cx="2575041" cy="256032"/>
        </p:xfrm>
        <a:graphic>
          <a:graphicData uri="http://schemas.openxmlformats.org/drawingml/2006/table">
            <a:tbl>
              <a:tblPr firstRow="1" bandRow="1">
                <a:tableStyleId>{5C22544A-7EE6-4342-B048-85BDC9FD1C3A}</a:tableStyleId>
              </a:tblPr>
              <a:tblGrid>
                <a:gridCol w="2575041">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Red Diamond / InterFlex</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878" y="1508760"/>
            <a:ext cx="1252728" cy="1571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TextBox 25"/>
          <p:cNvSpPr txBox="1"/>
          <p:nvPr/>
        </p:nvSpPr>
        <p:spPr>
          <a:xfrm>
            <a:off x="3963231" y="3579336"/>
            <a:ext cx="1205959" cy="169277"/>
          </a:xfrm>
          <a:prstGeom prst="rect">
            <a:avLst/>
          </a:prstGeom>
          <a:noFill/>
        </p:spPr>
        <p:txBody>
          <a:bodyPr wrap="square" lIns="0" tIns="0" rIns="0" bIns="0" rtlCol="0">
            <a:spAutoFit/>
          </a:bodyPr>
          <a:lstStyle/>
          <a:p>
            <a:pPr algn="ctr"/>
            <a:r>
              <a:rPr lang="en-US" sz="1100" b="1" dirty="0"/>
              <a:t>Key Intelligence </a:t>
            </a:r>
          </a:p>
        </p:txBody>
      </p:sp>
      <p:grpSp>
        <p:nvGrpSpPr>
          <p:cNvPr id="8" name="Group 7"/>
          <p:cNvGrpSpPr/>
          <p:nvPr/>
        </p:nvGrpSpPr>
        <p:grpSpPr>
          <a:xfrm>
            <a:off x="5524822" y="4252485"/>
            <a:ext cx="1947592" cy="283513"/>
            <a:chOff x="5836433" y="4118991"/>
            <a:chExt cx="1947592" cy="283513"/>
          </a:xfrm>
        </p:grpSpPr>
        <p:pic>
          <p:nvPicPr>
            <p:cNvPr id="3082" name="Picture 10" descr="H:\Williams Lea\Libraries\Logos\Harvest Partners\Harvest Partners_2014.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433" y="4118991"/>
              <a:ext cx="1153246" cy="233369"/>
            </a:xfrm>
            <a:prstGeom prst="rect">
              <a:avLst/>
            </a:prstGeom>
            <a:noFill/>
            <a:extLst>
              <a:ext uri="{909E8E84-426E-40DD-AFC4-6F175D3DCCD1}">
                <a14:hiddenFill xmlns:a14="http://schemas.microsoft.com/office/drawing/2010/main">
                  <a:solidFill>
                    <a:srgbClr val="FFFFFF"/>
                  </a:solidFill>
                </a14:hiddenFill>
              </a:ext>
            </a:extLst>
          </p:spPr>
        </p:pic>
        <p:pic>
          <p:nvPicPr>
            <p:cNvPr id="3085" name="Picture 13" descr="H:\Williams Lea\Libraries\Logos\Kohlberg &amp; Company\Kohlberg_2014.e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5268" y="4118991"/>
              <a:ext cx="738757" cy="2835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6348954" y="3961608"/>
            <a:ext cx="2090834" cy="225942"/>
            <a:chOff x="6222396" y="4145129"/>
            <a:chExt cx="2090834" cy="225942"/>
          </a:xfrm>
        </p:grpSpPr>
        <p:pic>
          <p:nvPicPr>
            <p:cNvPr id="3081" name="Picture 9" descr="H:\Williams Lea\Libraries\Logos\GTCR\GTCR_2014.em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2396" y="4150218"/>
              <a:ext cx="831703" cy="211418"/>
            </a:xfrm>
            <a:prstGeom prst="rect">
              <a:avLst/>
            </a:prstGeom>
            <a:noFill/>
            <a:extLst>
              <a:ext uri="{909E8E84-426E-40DD-AFC4-6F175D3DCCD1}">
                <a14:hiddenFill xmlns:a14="http://schemas.microsoft.com/office/drawing/2010/main">
                  <a:solidFill>
                    <a:srgbClr val="FFFFFF"/>
                  </a:solidFill>
                </a14:hiddenFill>
              </a:ext>
            </a:extLst>
          </p:spPr>
        </p:pic>
        <p:pic>
          <p:nvPicPr>
            <p:cNvPr id="3087" name="Picture 15" descr="H:\Williams Lea\Libraries\Logos\Irving Place Capital\Irving Place Capital_2014.em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5315" y="4145129"/>
              <a:ext cx="1087915" cy="2259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989679" y="3636274"/>
            <a:ext cx="1880132" cy="276639"/>
            <a:chOff x="6222396" y="3803055"/>
            <a:chExt cx="1880132" cy="276639"/>
          </a:xfrm>
        </p:grpSpPr>
        <p:pic>
          <p:nvPicPr>
            <p:cNvPr id="3086" name="Picture 14" descr="H:\Williams Lea\Libraries\Logos\Golden Gate Capital\Golden Gate Capital_2014.em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77070" y="3811491"/>
              <a:ext cx="1425458" cy="25976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Williams Lea\Libraries\Logos\CCI Growth Capital\CC Industries No Tagline.em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2396" y="3803055"/>
              <a:ext cx="380544" cy="276639"/>
            </a:xfrm>
            <a:prstGeom prst="rect">
              <a:avLst/>
            </a:prstGeom>
            <a:noFill/>
            <a:extLst>
              <a:ext uri="{909E8E84-426E-40DD-AFC4-6F175D3DCCD1}">
                <a14:hiddenFill xmlns:a14="http://schemas.microsoft.com/office/drawing/2010/main">
                  <a:solidFill>
                    <a:srgbClr val="FFFFFF"/>
                  </a:solidFill>
                </a14:hiddenFill>
              </a:ext>
            </a:extLst>
          </p:spPr>
        </p:pic>
      </p:grpSp>
      <p:pic>
        <p:nvPicPr>
          <p:cNvPr id="3077" name="Picture 5" descr="H:\Williams Lea\Libraries\Logos\Amcor\amcor_2014.emf"/>
          <p:cNvPicPr>
            <a:picLocks noChangeAspect="1" noChangeArrowheads="1"/>
          </p:cNvPicPr>
          <p:nvPr/>
        </p:nvPicPr>
        <p:blipFill rotWithShape="1">
          <a:blip r:embed="rId10">
            <a:extLst>
              <a:ext uri="{28A0092B-C50C-407E-A947-70E740481C1C}">
                <a14:useLocalDpi xmlns:a14="http://schemas.microsoft.com/office/drawing/2010/main" val="0"/>
              </a:ext>
            </a:extLst>
          </a:blip>
          <a:srcRect l="4364" t="26787" r="-1"/>
          <a:stretch/>
        </p:blipFill>
        <p:spPr bwMode="auto">
          <a:xfrm>
            <a:off x="321640" y="3650457"/>
            <a:ext cx="875616" cy="28749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39825" y="3705623"/>
            <a:ext cx="742950"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96" name="Picture 24" descr="H:\Williams Lea\Libraries\Logos\Sonoco\Sonoco_2014.emf"/>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1859" y="4688437"/>
            <a:ext cx="320374" cy="334898"/>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6468951" y="4565282"/>
            <a:ext cx="2362638" cy="255231"/>
            <a:chOff x="6440890" y="5115833"/>
            <a:chExt cx="2362638" cy="255231"/>
          </a:xfrm>
        </p:grpSpPr>
        <p:pic>
          <p:nvPicPr>
            <p:cNvPr id="3084" name="Picture 12" descr="H:\Williams Lea\Libraries\Logos\Wellspring Capital Management\Wellspring Capital Management_2014.emf"/>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44353" y="5162662"/>
              <a:ext cx="1359175" cy="16157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p:cNvPicPr>
              <a:picLocks noChangeAspect="1"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6440890" y="5115833"/>
              <a:ext cx="788635" cy="2552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4947705" y="4306181"/>
            <a:ext cx="3831125" cy="463881"/>
            <a:chOff x="5261178" y="4180925"/>
            <a:chExt cx="3831125" cy="463881"/>
          </a:xfrm>
        </p:grpSpPr>
        <p:pic>
          <p:nvPicPr>
            <p:cNvPr id="3083" name="Picture 11" descr="H:\Williams Lea\Libraries\Logos\Olympus Partners\Olympus Partners_2014.emf"/>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2419" y="4180925"/>
              <a:ext cx="1199884" cy="1259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5261178" y="4470383"/>
              <a:ext cx="1070659" cy="174423"/>
            </a:xfrm>
            <a:prstGeom prst="rect">
              <a:avLst/>
            </a:prstGeom>
            <a:noFill/>
            <a:extLst>
              <a:ext uri="{909E8E84-426E-40DD-AFC4-6F175D3DCCD1}">
                <a14:hiddenFill xmlns:a14="http://schemas.microsoft.com/office/drawing/2010/main">
                  <a:solidFill>
                    <a:srgbClr val="FFFFFF"/>
                  </a:solidFill>
                </a14:hiddenFill>
              </a:ext>
            </a:extLst>
          </p:spPr>
        </p:pic>
      </p:grpSp>
      <p:pic>
        <p:nvPicPr>
          <p:cNvPr id="3079" name="Picture 7" descr="H:\Williams Lea\Libraries\Logos\Mondi\Mondi_2014.emf"/>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6427" y="4311282"/>
            <a:ext cx="826042" cy="329234"/>
          </a:xfrm>
          <a:prstGeom prst="rect">
            <a:avLst/>
          </a:prstGeom>
          <a:noFill/>
          <a:extLst>
            <a:ext uri="{909E8E84-426E-40DD-AFC4-6F175D3DCCD1}">
              <a14:hiddenFill xmlns:a14="http://schemas.microsoft.com/office/drawing/2010/main">
                <a:solidFill>
                  <a:srgbClr val="FFFFFF"/>
                </a:solidFill>
              </a14:hiddenFill>
            </a:ext>
          </a:extLst>
        </p:spPr>
      </p:pic>
      <p:pic>
        <p:nvPicPr>
          <p:cNvPr id="3093" name="Picture 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095500" y="3938794"/>
            <a:ext cx="714375"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8" name="Picture 5" descr="http://www.coveris.com/images/logo.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159233" y="4015336"/>
            <a:ext cx="820194" cy="247497"/>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p:cNvSpPr txBox="1"/>
          <p:nvPr/>
        </p:nvSpPr>
        <p:spPr>
          <a:xfrm>
            <a:off x="253668" y="3340995"/>
            <a:ext cx="1501049" cy="246221"/>
          </a:xfrm>
          <a:prstGeom prst="rect">
            <a:avLst/>
          </a:prstGeom>
          <a:noFill/>
        </p:spPr>
        <p:txBody>
          <a:bodyPr wrap="square" rtlCol="0" anchor="ctr">
            <a:spAutoFit/>
          </a:bodyPr>
          <a:lstStyle/>
          <a:p>
            <a:pPr algn="ctr"/>
            <a:r>
              <a:rPr lang="en-US" sz="1000" b="1" u="sng" dirty="0"/>
              <a:t>Strategic Acquirers</a:t>
            </a:r>
          </a:p>
        </p:txBody>
      </p:sp>
      <p:sp>
        <p:nvSpPr>
          <p:cNvPr id="53" name="TextBox 52"/>
          <p:cNvSpPr txBox="1"/>
          <p:nvPr/>
        </p:nvSpPr>
        <p:spPr>
          <a:xfrm>
            <a:off x="7357827" y="3340995"/>
            <a:ext cx="1501049" cy="246221"/>
          </a:xfrm>
          <a:prstGeom prst="rect">
            <a:avLst/>
          </a:prstGeom>
          <a:noFill/>
        </p:spPr>
        <p:txBody>
          <a:bodyPr wrap="square" rtlCol="0" anchor="ctr">
            <a:spAutoFit/>
          </a:bodyPr>
          <a:lstStyle/>
          <a:p>
            <a:pPr algn="ctr"/>
            <a:r>
              <a:rPr lang="en-US" sz="1000" b="1" u="sng" dirty="0"/>
              <a:t>Financial Acquirers</a:t>
            </a:r>
          </a:p>
        </p:txBody>
      </p:sp>
      <p:sp>
        <p:nvSpPr>
          <p:cNvPr id="58" name="TextBox 57"/>
          <p:cNvSpPr txBox="1"/>
          <p:nvPr/>
        </p:nvSpPr>
        <p:spPr>
          <a:xfrm>
            <a:off x="2515297" y="5089038"/>
            <a:ext cx="1936242" cy="542152"/>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Relevant Buyer </a:t>
            </a:r>
            <a:br>
              <a:rPr lang="en-US" dirty="0"/>
            </a:br>
            <a:r>
              <a:rPr lang="en-US" dirty="0"/>
              <a:t>Appetite for Acquisitions</a:t>
            </a:r>
          </a:p>
        </p:txBody>
      </p:sp>
      <p:sp>
        <p:nvSpPr>
          <p:cNvPr id="59" name="TextBox 58"/>
          <p:cNvSpPr txBox="1"/>
          <p:nvPr/>
        </p:nvSpPr>
        <p:spPr>
          <a:xfrm>
            <a:off x="4689283" y="5089038"/>
            <a:ext cx="1936242" cy="542152"/>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How Market is </a:t>
            </a:r>
            <a:br>
              <a:rPr lang="en-US" dirty="0"/>
            </a:br>
            <a:r>
              <a:rPr lang="en-US" dirty="0"/>
              <a:t>Valuing Similar Assets</a:t>
            </a:r>
          </a:p>
        </p:txBody>
      </p:sp>
      <p:sp>
        <p:nvSpPr>
          <p:cNvPr id="60" name="TextBox 59"/>
          <p:cNvSpPr txBox="1"/>
          <p:nvPr/>
        </p:nvSpPr>
        <p:spPr>
          <a:xfrm>
            <a:off x="341311" y="5089038"/>
            <a:ext cx="1936242" cy="542152"/>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Relevant Buyer </a:t>
            </a:r>
            <a:br>
              <a:rPr lang="en-US" dirty="0"/>
            </a:br>
            <a:r>
              <a:rPr lang="en-US" dirty="0"/>
              <a:t>Behavior In Process</a:t>
            </a:r>
          </a:p>
        </p:txBody>
      </p:sp>
      <p:sp>
        <p:nvSpPr>
          <p:cNvPr id="61" name="TextBox 60"/>
          <p:cNvSpPr txBox="1"/>
          <p:nvPr/>
        </p:nvSpPr>
        <p:spPr>
          <a:xfrm>
            <a:off x="6863269" y="5089038"/>
            <a:ext cx="1936242" cy="542152"/>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Understanding Key Decision Makers and Commanding Top Buyers’ Mindshare</a:t>
            </a:r>
          </a:p>
        </p:txBody>
      </p:sp>
      <p:sp>
        <p:nvSpPr>
          <p:cNvPr id="62" name="TextBox 61"/>
          <p:cNvSpPr txBox="1"/>
          <p:nvPr/>
        </p:nvSpPr>
        <p:spPr>
          <a:xfrm>
            <a:off x="1428304" y="5783590"/>
            <a:ext cx="1936242" cy="542152"/>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Relevant Positioning Experience</a:t>
            </a:r>
          </a:p>
        </p:txBody>
      </p:sp>
      <p:sp>
        <p:nvSpPr>
          <p:cNvPr id="63" name="TextBox 62"/>
          <p:cNvSpPr txBox="1"/>
          <p:nvPr/>
        </p:nvSpPr>
        <p:spPr>
          <a:xfrm>
            <a:off x="3602290" y="5783590"/>
            <a:ext cx="1936242" cy="542152"/>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Understanding and Mitigating “Hot Button” Issues</a:t>
            </a:r>
          </a:p>
        </p:txBody>
      </p:sp>
      <p:sp>
        <p:nvSpPr>
          <p:cNvPr id="64" name="TextBox 63"/>
          <p:cNvSpPr txBox="1"/>
          <p:nvPr/>
        </p:nvSpPr>
        <p:spPr>
          <a:xfrm>
            <a:off x="5776276" y="5783590"/>
            <a:ext cx="1936242" cy="542152"/>
          </a:xfrm>
          <a:prstGeom prst="rect">
            <a:avLst/>
          </a:prstGeom>
          <a:solidFill>
            <a:srgbClr val="7BA7D3"/>
          </a:solidFill>
          <a:ln w="9525" cap="flat" cmpd="sng" algn="ctr">
            <a:noFill/>
            <a:prstDash val="solid"/>
            <a:bevel/>
          </a:ln>
          <a:effectLst>
            <a:outerShdw blurRad="50800" dist="38100" dir="2700000" algn="tl"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a:spcAft>
                <a:spcPts val="200"/>
              </a:spcAft>
              <a:defRPr sz="10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Variety of Process Experiences</a:t>
            </a:r>
          </a:p>
        </p:txBody>
      </p:sp>
      <p:pic>
        <p:nvPicPr>
          <p:cNvPr id="49" name="Picture 7"/>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82840" y="1508760"/>
            <a:ext cx="1252728" cy="1574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2"/>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885630" y="1508760"/>
            <a:ext cx="1252728" cy="15741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4" descr="http://www.oneequity.com/images/userfiles/images/logos/Flexibles_RGB.jp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29777" y="4022799"/>
            <a:ext cx="643559" cy="23296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http://www.brandpackaging.com/ext/resources/Issues/2015/December/proampac-logo.png?1451920644"/>
          <p:cNvPicPr>
            <a:picLocks noChangeAspect="1" noChangeArrowheads="1"/>
          </p:cNvPicPr>
          <p:nvPr/>
        </p:nvPicPr>
        <p:blipFill rotWithShape="1">
          <a:blip r:embed="rId23">
            <a:extLst>
              <a:ext uri="{28A0092B-C50C-407E-A947-70E740481C1C}">
                <a14:useLocalDpi xmlns:a14="http://schemas.microsoft.com/office/drawing/2010/main" val="0"/>
              </a:ext>
            </a:extLst>
          </a:blip>
          <a:srcRect t="28527" b="39395"/>
          <a:stretch/>
        </p:blipFill>
        <p:spPr bwMode="auto">
          <a:xfrm>
            <a:off x="2335642" y="4380172"/>
            <a:ext cx="1053096" cy="206445"/>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packexpo15.mapyourshow.com/mys_shared/packexpo15/logos/02002677.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345255" y="4404191"/>
            <a:ext cx="818923" cy="18361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canadianpackaging.com/wp-content/uploads/2014/05/ENG-631x354.jpg"/>
          <p:cNvPicPr>
            <a:picLocks noChangeAspect="1" noChangeArrowheads="1"/>
          </p:cNvPicPr>
          <p:nvPr/>
        </p:nvPicPr>
        <p:blipFill rotWithShape="1">
          <a:blip r:embed="rId25">
            <a:extLst>
              <a:ext uri="{28A0092B-C50C-407E-A947-70E740481C1C}">
                <a14:useLocalDpi xmlns:a14="http://schemas.microsoft.com/office/drawing/2010/main" val="0"/>
              </a:ext>
            </a:extLst>
          </a:blip>
          <a:srcRect t="29492" b="34893"/>
          <a:stretch/>
        </p:blipFill>
        <p:spPr bwMode="auto">
          <a:xfrm>
            <a:off x="1741548" y="4724458"/>
            <a:ext cx="1189102" cy="23759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7" name="Table 46"/>
          <p:cNvGraphicFramePr>
            <a:graphicFrameLocks noGrp="1"/>
          </p:cNvGraphicFramePr>
          <p:nvPr>
            <p:extLst>
              <p:ext uri="{D42A27DB-BD31-4B8C-83A1-F6EECF244321}">
                <p14:modId xmlns:p14="http://schemas.microsoft.com/office/powerpoint/2010/main" val="3466346667"/>
              </p:ext>
            </p:extLst>
          </p:nvPr>
        </p:nvGraphicFramePr>
        <p:xfrm>
          <a:off x="347472" y="1078992"/>
          <a:ext cx="2582979" cy="256032"/>
        </p:xfrm>
        <a:graphic>
          <a:graphicData uri="http://schemas.openxmlformats.org/drawingml/2006/table">
            <a:tbl>
              <a:tblPr firstRow="1" bandRow="1">
                <a:tableStyleId>{5C22544A-7EE6-4342-B048-85BDC9FD1C3A}</a:tableStyleId>
              </a:tblPr>
              <a:tblGrid>
                <a:gridCol w="2582979">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Ampac</a:t>
                      </a:r>
                      <a:r>
                        <a:rPr lang="en-US" sz="1050" b="1" i="0" u="none" baseline="0" dirty="0">
                          <a:solidFill>
                            <a:srgbClr val="000000"/>
                          </a:solidFill>
                          <a:latin typeface="+mn-lt"/>
                        </a:rPr>
                        <a:t> / ProAmpac</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pic>
        <p:nvPicPr>
          <p:cNvPr id="56" name="Picture 2">
            <a:extLst>
              <a:ext uri="{FF2B5EF4-FFF2-40B4-BE49-F238E27FC236}">
                <a16:creationId xmlns:a16="http://schemas.microsoft.com/office/drawing/2014/main" id="{6436B6A1-F095-4175-8B78-D9D04315395D}"/>
              </a:ext>
            </a:extLst>
          </p:cNvPr>
          <p:cNvPicPr>
            <a:picLocks noChangeAspect="1" noChangeArrowheads="1"/>
          </p:cNvPicPr>
          <p:nvPr>
            <p:custDataLst>
              <p:tags r:id="rId1"/>
            </p:custDataLst>
          </p:nvPr>
        </p:nvPicPr>
        <p:blipFill>
          <a:blip r:embed="rId26" cstate="print">
            <a:extLst>
              <a:ext uri="{28A0092B-C50C-407E-A947-70E740481C1C}">
                <a14:useLocalDpi xmlns:a14="http://schemas.microsoft.com/office/drawing/2010/main"/>
              </a:ext>
            </a:extLst>
          </a:blip>
          <a:srcRect/>
          <a:stretch>
            <a:fillRect/>
          </a:stretch>
        </p:blipFill>
        <p:spPr bwMode="auto">
          <a:xfrm>
            <a:off x="347472" y="1508760"/>
            <a:ext cx="1253438" cy="157276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12</a:t>
            </a:r>
          </a:p>
        </p:txBody>
      </p:sp>
    </p:spTree>
    <p:extLst>
      <p:ext uri="{BB962C8B-B14F-4D97-AF65-F5344CB8AC3E}">
        <p14:creationId xmlns:p14="http://schemas.microsoft.com/office/powerpoint/2010/main" val="1621232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Group 130"/>
          <p:cNvGraphicFramePr>
            <a:graphicFrameLocks noGrp="1"/>
          </p:cNvGraphicFramePr>
          <p:nvPr>
            <p:custDataLst>
              <p:tags r:id="rId1"/>
            </p:custDataLst>
            <p:extLst>
              <p:ext uri="{D42A27DB-BD31-4B8C-83A1-F6EECF244321}">
                <p14:modId xmlns:p14="http://schemas.microsoft.com/office/powerpoint/2010/main" val="2421840793"/>
              </p:ext>
            </p:extLst>
          </p:nvPr>
        </p:nvGraphicFramePr>
        <p:xfrm>
          <a:off x="4848225" y="4248432"/>
          <a:ext cx="3957603" cy="2162628"/>
        </p:xfrm>
        <a:graphic>
          <a:graphicData uri="http://schemas.openxmlformats.org/drawingml/2006/table">
            <a:tbl>
              <a:tblPr/>
              <a:tblGrid>
                <a:gridCol w="2342773">
                  <a:extLst>
                    <a:ext uri="{9D8B030D-6E8A-4147-A177-3AD203B41FA5}">
                      <a16:colId xmlns:a16="http://schemas.microsoft.com/office/drawing/2014/main" val="20000"/>
                    </a:ext>
                  </a:extLst>
                </a:gridCol>
                <a:gridCol w="559462">
                  <a:extLst>
                    <a:ext uri="{9D8B030D-6E8A-4147-A177-3AD203B41FA5}">
                      <a16:colId xmlns:a16="http://schemas.microsoft.com/office/drawing/2014/main" val="20001"/>
                    </a:ext>
                  </a:extLst>
                </a:gridCol>
                <a:gridCol w="633916">
                  <a:extLst>
                    <a:ext uri="{9D8B030D-6E8A-4147-A177-3AD203B41FA5}">
                      <a16:colId xmlns:a16="http://schemas.microsoft.com/office/drawing/2014/main" val="20002"/>
                    </a:ext>
                  </a:extLst>
                </a:gridCol>
                <a:gridCol w="421452">
                  <a:extLst>
                    <a:ext uri="{9D8B030D-6E8A-4147-A177-3AD203B41FA5}">
                      <a16:colId xmlns:a16="http://schemas.microsoft.com/office/drawing/2014/main" val="20003"/>
                    </a:ext>
                  </a:extLst>
                </a:gridCol>
              </a:tblGrid>
              <a:tr h="1486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1" u="none" strike="noStrike" cap="none" normalizeH="0" baseline="0" dirty="0">
                        <a:ln>
                          <a:noFill/>
                        </a:ln>
                        <a:solidFill>
                          <a:schemeClr val="bg1"/>
                        </a:solidFill>
                        <a:effectLst/>
                        <a:latin typeface="Tahoma" panose="020B0604030504040204" pitchFamily="34" charset="0"/>
                      </a:endParaRPr>
                    </a:p>
                  </a:txBody>
                  <a:tcPr marL="18287" marR="0" marT="0" marB="0" anchor="ctr" horzOverflow="overflow">
                    <a:lnL>
                      <a:noFill/>
                    </a:lnL>
                    <a:lnR>
                      <a:noFill/>
                    </a:lnR>
                    <a:lnT>
                      <a:noFill/>
                    </a:lnT>
                    <a:lnB>
                      <a:noFill/>
                    </a:lnB>
                    <a:lnTlToBr>
                      <a:noFill/>
                    </a:lnTlToBr>
                    <a:lnBlToTr>
                      <a:noFill/>
                    </a:lnBlToTr>
                    <a:solidFill>
                      <a:srgbClr val="07325F"/>
                    </a:solidFill>
                  </a:tcPr>
                </a:tc>
                <a:tc gridSpan="3">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Closing</a:t>
                      </a:r>
                    </a:p>
                  </a:txBody>
                  <a:tcPr marL="18287" marR="0" marT="0" marB="0" anchor="ctr"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07325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78749">
                <a:tc rowSpan="2">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Individuals</a:t>
                      </a:r>
                    </a:p>
                  </a:txBody>
                  <a:tcPr marL="18287" marR="0" marT="0" marB="0" anchor="ctr" horzOverflow="overflow">
                    <a:lnL>
                      <a:noFill/>
                    </a:lnL>
                    <a:lnR>
                      <a:noFill/>
                    </a:lnR>
                    <a:lnT>
                      <a:noFill/>
                    </a:lnT>
                    <a:lnB>
                      <a:noFill/>
                    </a:lnB>
                    <a:lnTlToBr>
                      <a:noFill/>
                    </a:lnTlToBr>
                    <a:lnBlToTr>
                      <a:noFill/>
                    </a:lnBlToTr>
                    <a:solidFill>
                      <a:srgbClr val="07325F"/>
                    </a:solidFill>
                  </a:tcPr>
                </a:tc>
                <a:tc rowSpan="2">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chemeClr val="bg1"/>
                          </a:solidFill>
                          <a:effectLst/>
                          <a:latin typeface="Tahoma" panose="020B0604030504040204" pitchFamily="34" charset="0"/>
                          <a:ea typeface="+mn-ea"/>
                          <a:cs typeface="+mn-cs"/>
                        </a:rPr>
                        <a:t>Closing Due Diligence</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tc gridSpan="2">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Purchase Agreement</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7325F"/>
                    </a:solidFill>
                  </a:tcPr>
                </a:tc>
                <a:tc hMerge="1">
                  <a:txBody>
                    <a:bodyPr/>
                    <a:lstStyle/>
                    <a:p>
                      <a:endParaRPr lang="en-US"/>
                    </a:p>
                  </a:txBody>
                  <a:tcPr/>
                </a:tc>
                <a:extLst>
                  <a:ext uri="{0D108BD9-81ED-4DB2-BD59-A6C34878D82A}">
                    <a16:rowId xmlns:a16="http://schemas.microsoft.com/office/drawing/2014/main" val="10001"/>
                  </a:ext>
                </a:extLst>
              </a:tr>
              <a:tr h="125867">
                <a:tc vMerge="1">
                  <a:txBody>
                    <a:bodyPr/>
                    <a:lstStyle/>
                    <a:p>
                      <a:endParaRPr lang="en-US"/>
                    </a:p>
                  </a:txBody>
                  <a:tcPr/>
                </a:tc>
                <a:tc vMerge="1">
                  <a:txBody>
                    <a:bodyPr/>
                    <a:lstStyle/>
                    <a:p>
                      <a:endParaRPr lang="en-US"/>
                    </a:p>
                  </a:txBody>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Negotiate</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Close</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extLst>
                  <a:ext uri="{0D108BD9-81ED-4DB2-BD59-A6C34878D82A}">
                    <a16:rowId xmlns:a16="http://schemas.microsoft.com/office/drawing/2014/main" val="10002"/>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Luke Webb, Managing Director</a:t>
                      </a:r>
                    </a:p>
                  </a:txBody>
                  <a:tcPr marL="18287" marR="0" marT="0" marB="0" anchor="ctr"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Bobby Reifman, Director</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0004"/>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Brian Goodwin, Vice President</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0005"/>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Michael Glicken, Associate</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746780530"/>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Reed Grabill, Analyst</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0006"/>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Curt Tatham, Managing Director</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77128290"/>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International Packaging Team</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Debt Advisory Group</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graphicFrame>
        <p:nvGraphicFramePr>
          <p:cNvPr id="29" name="Group 130"/>
          <p:cNvGraphicFramePr>
            <a:graphicFrameLocks noGrp="1"/>
          </p:cNvGraphicFramePr>
          <p:nvPr>
            <p:custDataLst>
              <p:tags r:id="rId2"/>
            </p:custDataLst>
            <p:extLst>
              <p:ext uri="{D42A27DB-BD31-4B8C-83A1-F6EECF244321}">
                <p14:modId xmlns:p14="http://schemas.microsoft.com/office/powerpoint/2010/main" val="3196856243"/>
              </p:ext>
            </p:extLst>
          </p:nvPr>
        </p:nvGraphicFramePr>
        <p:xfrm>
          <a:off x="342755" y="4248434"/>
          <a:ext cx="3957603" cy="2160434"/>
        </p:xfrm>
        <a:graphic>
          <a:graphicData uri="http://schemas.openxmlformats.org/drawingml/2006/table">
            <a:tbl>
              <a:tblPr/>
              <a:tblGrid>
                <a:gridCol w="2326440">
                  <a:extLst>
                    <a:ext uri="{9D8B030D-6E8A-4147-A177-3AD203B41FA5}">
                      <a16:colId xmlns:a16="http://schemas.microsoft.com/office/drawing/2014/main" val="20000"/>
                    </a:ext>
                  </a:extLst>
                </a:gridCol>
                <a:gridCol w="543721">
                  <a:extLst>
                    <a:ext uri="{9D8B030D-6E8A-4147-A177-3AD203B41FA5}">
                      <a16:colId xmlns:a16="http://schemas.microsoft.com/office/drawing/2014/main" val="20001"/>
                    </a:ext>
                  </a:extLst>
                </a:gridCol>
                <a:gridCol w="543721">
                  <a:extLst>
                    <a:ext uri="{9D8B030D-6E8A-4147-A177-3AD203B41FA5}">
                      <a16:colId xmlns:a16="http://schemas.microsoft.com/office/drawing/2014/main" val="20002"/>
                    </a:ext>
                  </a:extLst>
                </a:gridCol>
                <a:gridCol w="543721">
                  <a:extLst>
                    <a:ext uri="{9D8B030D-6E8A-4147-A177-3AD203B41FA5}">
                      <a16:colId xmlns:a16="http://schemas.microsoft.com/office/drawing/2014/main" val="20003"/>
                    </a:ext>
                  </a:extLst>
                </a:gridCol>
              </a:tblGrid>
              <a:tr h="144964">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1" u="none" strike="noStrike" cap="none" normalizeH="0" baseline="0" dirty="0">
                        <a:ln>
                          <a:noFill/>
                        </a:ln>
                        <a:solidFill>
                          <a:schemeClr val="bg1"/>
                        </a:solidFill>
                        <a:effectLst/>
                        <a:latin typeface="Tahoma" panose="020B0604030504040204" pitchFamily="34" charset="0"/>
                      </a:endParaRPr>
                    </a:p>
                  </a:txBody>
                  <a:tcPr marL="18287" marR="0" marT="0" marB="0" anchor="ctr" horzOverflow="overflow">
                    <a:lnL>
                      <a:noFill/>
                    </a:lnL>
                    <a:lnR>
                      <a:noFill/>
                    </a:lnR>
                    <a:lnT>
                      <a:noFill/>
                    </a:lnT>
                    <a:lnB>
                      <a:noFill/>
                    </a:lnB>
                    <a:lnTlToBr>
                      <a:noFill/>
                    </a:lnTlToBr>
                    <a:lnBlToTr>
                      <a:noFill/>
                    </a:lnBlToTr>
                    <a:solidFill>
                      <a:srgbClr val="07325F"/>
                    </a:solidFill>
                  </a:tcPr>
                </a:tc>
                <a:tc gridSpan="3">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Due Diligence</a:t>
                      </a:r>
                    </a:p>
                  </a:txBody>
                  <a:tcPr marL="18287" marR="0" marT="0" marB="0" anchor="ctr"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07325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06126">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Individuals</a:t>
                      </a:r>
                    </a:p>
                  </a:txBody>
                  <a:tcPr marL="18287" marR="0" marT="0" marB="0" anchor="ctr" horzOverflow="overflow">
                    <a:lnL>
                      <a:noFill/>
                    </a:lnL>
                    <a:lnR>
                      <a:noFill/>
                    </a:lnR>
                    <a:lnT>
                      <a:noFill/>
                    </a:lnT>
                    <a:lnB>
                      <a:noFill/>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Data </a:t>
                      </a:r>
                      <a:br>
                        <a:rPr kumimoji="0" lang="en-US" sz="800" b="1" i="0" u="none" strike="noStrike" cap="none" normalizeH="0" baseline="0" dirty="0">
                          <a:ln>
                            <a:noFill/>
                          </a:ln>
                          <a:solidFill>
                            <a:schemeClr val="bg1"/>
                          </a:solidFill>
                          <a:effectLst/>
                          <a:latin typeface="Tahoma" panose="020B0604030504040204" pitchFamily="34" charset="0"/>
                        </a:rPr>
                      </a:br>
                      <a:r>
                        <a:rPr kumimoji="0" lang="en-US" sz="800" b="1" i="0" u="none" strike="noStrike" cap="none" normalizeH="0" baseline="0" dirty="0">
                          <a:ln>
                            <a:noFill/>
                          </a:ln>
                          <a:solidFill>
                            <a:schemeClr val="bg1"/>
                          </a:solidFill>
                          <a:effectLst/>
                          <a:latin typeface="Tahoma" panose="020B0604030504040204" pitchFamily="34" charset="0"/>
                        </a:rPr>
                        <a:t>Room</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Final </a:t>
                      </a:r>
                      <a:br>
                        <a:rPr kumimoji="0" lang="en-US" sz="800" b="1" i="0" u="none" strike="noStrike" cap="none" normalizeH="0" baseline="0" dirty="0">
                          <a:ln>
                            <a:noFill/>
                          </a:ln>
                          <a:solidFill>
                            <a:schemeClr val="bg1"/>
                          </a:solidFill>
                          <a:effectLst/>
                          <a:latin typeface="Tahoma" panose="020B0604030504040204" pitchFamily="34" charset="0"/>
                        </a:rPr>
                      </a:br>
                      <a:r>
                        <a:rPr kumimoji="0" lang="en-US" sz="800" b="1" i="0" u="none" strike="noStrike" cap="none" normalizeH="0" baseline="0" dirty="0">
                          <a:ln>
                            <a:noFill/>
                          </a:ln>
                          <a:solidFill>
                            <a:schemeClr val="bg1"/>
                          </a:solidFill>
                          <a:effectLst/>
                          <a:latin typeface="Tahoma" panose="020B0604030504040204" pitchFamily="34" charset="0"/>
                        </a:rPr>
                        <a:t>Offers</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Select Final Acquirer</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extLst>
                  <a:ext uri="{0D108BD9-81ED-4DB2-BD59-A6C34878D82A}">
                    <a16:rowId xmlns:a16="http://schemas.microsoft.com/office/drawing/2014/main" val="10001"/>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Luke Webb, Managing Director</a:t>
                      </a:r>
                    </a:p>
                  </a:txBody>
                  <a:tcPr marL="18287" marR="0" marT="0" marB="0" anchor="ctr"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Bobby Reifman, Director</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Brian Goodwin, Vice President</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Michael Glicken, Associate</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655515552"/>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Reed Grabill, Analyst</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Curt Tatham, Managing Director</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6"/>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International Packaging Team</a:t>
                      </a:r>
                    </a:p>
                  </a:txBody>
                  <a:tcPr marL="18287" marR="0" marT="0" marB="0" anchor="ctr" horzOverflow="overflow">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chemeClr val="bg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2"/>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Debt Advisory Group</a:t>
                      </a:r>
                    </a:p>
                  </a:txBody>
                  <a:tcPr marL="18287" marR="0" marT="0" marB="0" anchor="ctr" horzOverflow="overflow">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chemeClr val="bg1">
                          <a:lumMod val="75000"/>
                        </a:schemeClr>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w="12700" cmpd="sng">
                      <a:noFill/>
                      <a:prstDash val="solid"/>
                    </a:lnL>
                    <a:lnR w="12700" cmpd="sng">
                      <a:noFill/>
                      <a:prstDash val="soli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bl>
          </a:graphicData>
        </a:graphic>
      </p:graphicFrame>
      <p:graphicFrame>
        <p:nvGraphicFramePr>
          <p:cNvPr id="28" name="Group 130"/>
          <p:cNvGraphicFramePr>
            <a:graphicFrameLocks noGrp="1"/>
          </p:cNvGraphicFramePr>
          <p:nvPr>
            <p:custDataLst>
              <p:tags r:id="rId3"/>
            </p:custDataLst>
            <p:extLst>
              <p:ext uri="{D42A27DB-BD31-4B8C-83A1-F6EECF244321}">
                <p14:modId xmlns:p14="http://schemas.microsoft.com/office/powerpoint/2010/main" val="4095779731"/>
              </p:ext>
            </p:extLst>
          </p:nvPr>
        </p:nvGraphicFramePr>
        <p:xfrm>
          <a:off x="4848227" y="1651643"/>
          <a:ext cx="3957603" cy="2186883"/>
        </p:xfrm>
        <a:graphic>
          <a:graphicData uri="http://schemas.openxmlformats.org/drawingml/2006/table">
            <a:tbl>
              <a:tblPr/>
              <a:tblGrid>
                <a:gridCol w="2218427">
                  <a:extLst>
                    <a:ext uri="{9D8B030D-6E8A-4147-A177-3AD203B41FA5}">
                      <a16:colId xmlns:a16="http://schemas.microsoft.com/office/drawing/2014/main" val="20000"/>
                    </a:ext>
                  </a:extLst>
                </a:gridCol>
                <a:gridCol w="624216">
                  <a:extLst>
                    <a:ext uri="{9D8B030D-6E8A-4147-A177-3AD203B41FA5}">
                      <a16:colId xmlns:a16="http://schemas.microsoft.com/office/drawing/2014/main" val="20001"/>
                    </a:ext>
                  </a:extLst>
                </a:gridCol>
                <a:gridCol w="609125">
                  <a:extLst>
                    <a:ext uri="{9D8B030D-6E8A-4147-A177-3AD203B41FA5}">
                      <a16:colId xmlns:a16="http://schemas.microsoft.com/office/drawing/2014/main" val="20002"/>
                    </a:ext>
                  </a:extLst>
                </a:gridCol>
                <a:gridCol w="505835">
                  <a:extLst>
                    <a:ext uri="{9D8B030D-6E8A-4147-A177-3AD203B41FA5}">
                      <a16:colId xmlns:a16="http://schemas.microsoft.com/office/drawing/2014/main" val="20003"/>
                    </a:ext>
                  </a:extLst>
                </a:gridCol>
              </a:tblGrid>
              <a:tr h="147370">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1" u="none" strike="noStrike" cap="none" normalizeH="0" baseline="0" dirty="0">
                        <a:ln>
                          <a:noFill/>
                        </a:ln>
                        <a:solidFill>
                          <a:schemeClr val="bg1"/>
                        </a:solidFill>
                        <a:effectLst/>
                        <a:latin typeface="Tahoma" panose="020B0604030504040204" pitchFamily="34" charset="0"/>
                      </a:endParaRPr>
                    </a:p>
                  </a:txBody>
                  <a:tcPr marL="18287" marR="0" marT="0" marB="0" anchor="ctr" horzOverflow="overflow">
                    <a:lnL>
                      <a:noFill/>
                    </a:lnL>
                    <a:lnR>
                      <a:noFill/>
                    </a:lnR>
                    <a:lnT>
                      <a:noFill/>
                    </a:lnT>
                    <a:lnB>
                      <a:noFill/>
                    </a:lnB>
                    <a:lnTlToBr>
                      <a:noFill/>
                    </a:lnTlToBr>
                    <a:lnBlToTr>
                      <a:noFill/>
                    </a:lnBlToTr>
                    <a:solidFill>
                      <a:srgbClr val="07325F"/>
                    </a:solidFill>
                  </a:tcPr>
                </a:tc>
                <a:tc gridSpan="3">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Marketing</a:t>
                      </a:r>
                    </a:p>
                  </a:txBody>
                  <a:tcPr marL="18287" marR="0" marT="0" marB="0" anchor="ctr"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07325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4738">
                <a:tc rowSpan="2">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Individuals</a:t>
                      </a:r>
                    </a:p>
                  </a:txBody>
                  <a:tcPr marL="18287" marR="0" marT="0" marB="0" anchor="ctr" horzOverflow="overflow">
                    <a:lnL>
                      <a:noFill/>
                    </a:lnL>
                    <a:lnR>
                      <a:noFill/>
                    </a:lnR>
                    <a:lnT>
                      <a:noFill/>
                    </a:lnT>
                    <a:lnB>
                      <a:noFill/>
                    </a:lnB>
                    <a:lnTlToBr>
                      <a:noFill/>
                    </a:lnTlToBr>
                    <a:lnBlToTr>
                      <a:noFill/>
                    </a:lnBlToTr>
                    <a:solidFill>
                      <a:srgbClr val="07325F"/>
                    </a:solidFill>
                  </a:tcPr>
                </a:tc>
                <a:tc rowSpan="2">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Contact Acquirers</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tc gridSpan="2">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Management Presentation</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7325F"/>
                    </a:solidFill>
                  </a:tcPr>
                </a:tc>
                <a:tc hMerge="1">
                  <a:txBody>
                    <a:bodyPr/>
                    <a:lstStyle/>
                    <a:p>
                      <a:endParaRPr lang="en-US"/>
                    </a:p>
                  </a:txBody>
                  <a:tcPr/>
                </a:tc>
                <a:extLst>
                  <a:ext uri="{0D108BD9-81ED-4DB2-BD59-A6C34878D82A}">
                    <a16:rowId xmlns:a16="http://schemas.microsoft.com/office/drawing/2014/main" val="10001"/>
                  </a:ext>
                </a:extLst>
              </a:tr>
              <a:tr h="135431">
                <a:tc vMerge="1">
                  <a:txBody>
                    <a:bodyPr/>
                    <a:lstStyle/>
                    <a:p>
                      <a:endParaRPr lang="en-US"/>
                    </a:p>
                  </a:txBody>
                  <a:tcPr/>
                </a:tc>
                <a:tc vMerge="1">
                  <a:txBody>
                    <a:bodyPr/>
                    <a:lstStyle/>
                    <a:p>
                      <a:endParaRPr lang="en-US"/>
                    </a:p>
                  </a:txBody>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Prepare</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Host</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extLst>
                  <a:ext uri="{0D108BD9-81ED-4DB2-BD59-A6C34878D82A}">
                    <a16:rowId xmlns:a16="http://schemas.microsoft.com/office/drawing/2014/main" val="10002"/>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Luke Webb, Managing Director</a:t>
                      </a:r>
                    </a:p>
                  </a:txBody>
                  <a:tcPr marL="18287" marR="0" marT="0" marB="0" anchor="ctr"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Bobby Reifman, Director</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0004"/>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Brian Goodwin, Vice President</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0005"/>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Michael Glicken, Associate</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0006"/>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Reed Grabill, Analyst</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359972955"/>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Curt Tatham, Managing Director</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0007"/>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International Packaging Team</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0008"/>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Debt Advisory Group</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alpha val="50195"/>
                      </a:schemeClr>
                    </a:solidFill>
                  </a:tcPr>
                </a:tc>
                <a:extLst>
                  <a:ext uri="{0D108BD9-81ED-4DB2-BD59-A6C34878D82A}">
                    <a16:rowId xmlns:a16="http://schemas.microsoft.com/office/drawing/2014/main" val="10009"/>
                  </a:ext>
                </a:extLst>
              </a:tr>
            </a:tbl>
          </a:graphicData>
        </a:graphic>
      </p:graphicFrame>
      <p:sp>
        <p:nvSpPr>
          <p:cNvPr id="4" name="Title 3"/>
          <p:cNvSpPr>
            <a:spLocks noGrp="1"/>
          </p:cNvSpPr>
          <p:nvPr>
            <p:ph type="title"/>
          </p:nvPr>
        </p:nvSpPr>
        <p:spPr/>
        <p:txBody>
          <a:bodyPr/>
          <a:lstStyle/>
          <a:p>
            <a:r>
              <a:rPr lang="en-US" dirty="0"/>
              <a:t>Aggressive, Hands-on Execution Team </a:t>
            </a:r>
          </a:p>
        </p:txBody>
      </p:sp>
      <p:sp>
        <p:nvSpPr>
          <p:cNvPr id="17" name="Subtitle Box"/>
          <p:cNvSpPr txBox="1"/>
          <p:nvPr/>
        </p:nvSpPr>
        <p:spPr>
          <a:xfrm>
            <a:off x="342900" y="718820"/>
            <a:ext cx="8516937" cy="415498"/>
          </a:xfrm>
          <a:prstGeom prst="rect">
            <a:avLst/>
          </a:prstGeom>
          <a:noFill/>
        </p:spPr>
        <p:txBody>
          <a:bodyPr vert="horz" wrap="square" lIns="0" tIns="45720" rIns="0" bIns="0" rtlCol="0" anchor="t">
            <a:spAutoFit/>
          </a:bodyPr>
          <a:lstStyle/>
          <a:p>
            <a:r>
              <a:rPr lang="en-US" sz="1200" i="1" dirty="0">
                <a:solidFill>
                  <a:srgbClr val="07325F"/>
                </a:solidFill>
                <a:latin typeface="Tahoma" panose="020B0604030504040204" pitchFamily="34" charset="0"/>
              </a:rPr>
              <a:t>Lincoln’s bankers are highly engaged throughout each phase of the process – process development to closing – to drive competition and deliver outlier results</a:t>
            </a:r>
          </a:p>
        </p:txBody>
      </p:sp>
      <p:graphicFrame>
        <p:nvGraphicFramePr>
          <p:cNvPr id="18" name="Table 17"/>
          <p:cNvGraphicFramePr>
            <a:graphicFrameLocks noGrp="1"/>
          </p:cNvGraphicFramePr>
          <p:nvPr>
            <p:extLst>
              <p:ext uri="{D42A27DB-BD31-4B8C-83A1-F6EECF244321}">
                <p14:modId xmlns:p14="http://schemas.microsoft.com/office/powerpoint/2010/main" val="3164116797"/>
              </p:ext>
            </p:extLst>
          </p:nvPr>
        </p:nvGraphicFramePr>
        <p:xfrm>
          <a:off x="342901" y="1321515"/>
          <a:ext cx="8466138" cy="256032"/>
        </p:xfrm>
        <a:graphic>
          <a:graphicData uri="http://schemas.openxmlformats.org/drawingml/2006/table">
            <a:tbl>
              <a:tblPr firstRow="1" bandRow="1">
                <a:tableStyleId>{5C22544A-7EE6-4342-B048-85BDC9FD1C3A}</a:tableStyleId>
              </a:tblPr>
              <a:tblGrid>
                <a:gridCol w="846613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Preparation, Marketing and Management Presentations</a:t>
                      </a: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721078906"/>
              </p:ext>
            </p:extLst>
          </p:nvPr>
        </p:nvGraphicFramePr>
        <p:xfrm>
          <a:off x="342899" y="3933824"/>
          <a:ext cx="8466139" cy="256032"/>
        </p:xfrm>
        <a:graphic>
          <a:graphicData uri="http://schemas.openxmlformats.org/drawingml/2006/table">
            <a:tbl>
              <a:tblPr firstRow="1" bandRow="1">
                <a:tableStyleId>{5C22544A-7EE6-4342-B048-85BDC9FD1C3A}</a:tableStyleId>
              </a:tblPr>
              <a:tblGrid>
                <a:gridCol w="8466139">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Diligence and Closing</a:t>
                      </a: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4" name="Story_Heading"/>
          <p:cNvSpPr txBox="1">
            <a:spLocks noChangeAspect="1" noChangeArrowheads="1"/>
          </p:cNvSpPr>
          <p:nvPr>
            <p:custDataLst>
              <p:tags r:id="rId4"/>
            </p:custDataLst>
          </p:nvPr>
        </p:nvSpPr>
        <p:spPr bwMode="auto">
          <a:xfrm>
            <a:off x="1892300" y="6494374"/>
            <a:ext cx="324036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defTabSz="815975" eaLnBrk="0" hangingPunct="0">
              <a:defRPr sz="1000">
                <a:solidFill>
                  <a:schemeClr val="tx1"/>
                </a:solidFill>
                <a:latin typeface="Garamond" pitchFamily="18" charset="0"/>
              </a:defRPr>
            </a:lvl1pPr>
            <a:lvl2pPr marL="742950" indent="-285750" defTabSz="815975" eaLnBrk="0" hangingPunct="0">
              <a:defRPr sz="1000">
                <a:solidFill>
                  <a:schemeClr val="tx1"/>
                </a:solidFill>
                <a:latin typeface="Garamond" pitchFamily="18" charset="0"/>
              </a:defRPr>
            </a:lvl2pPr>
            <a:lvl3pPr marL="1143000" indent="-228600" defTabSz="815975" eaLnBrk="0" hangingPunct="0">
              <a:defRPr sz="1000">
                <a:solidFill>
                  <a:schemeClr val="tx1"/>
                </a:solidFill>
                <a:latin typeface="Garamond" pitchFamily="18" charset="0"/>
              </a:defRPr>
            </a:lvl3pPr>
            <a:lvl4pPr marL="1600200" indent="-228600" defTabSz="815975" eaLnBrk="0" hangingPunct="0">
              <a:defRPr sz="1000">
                <a:solidFill>
                  <a:schemeClr val="tx1"/>
                </a:solidFill>
                <a:latin typeface="Garamond" pitchFamily="18" charset="0"/>
              </a:defRPr>
            </a:lvl4pPr>
            <a:lvl5pPr marL="2057400" indent="-228600" defTabSz="815975" eaLnBrk="0" hangingPunct="0">
              <a:defRPr sz="1000">
                <a:solidFill>
                  <a:schemeClr val="tx1"/>
                </a:solidFill>
                <a:latin typeface="Garamond" pitchFamily="18" charset="0"/>
              </a:defRPr>
            </a:lvl5pPr>
            <a:lvl6pPr marL="2514600" indent="-228600" defTabSz="815975" eaLnBrk="0" fontAlgn="base" hangingPunct="0">
              <a:spcBef>
                <a:spcPct val="0"/>
              </a:spcBef>
              <a:spcAft>
                <a:spcPct val="0"/>
              </a:spcAft>
              <a:defRPr sz="1000">
                <a:solidFill>
                  <a:schemeClr val="tx1"/>
                </a:solidFill>
                <a:latin typeface="Garamond" pitchFamily="18" charset="0"/>
              </a:defRPr>
            </a:lvl6pPr>
            <a:lvl7pPr marL="2971800" indent="-228600" defTabSz="815975" eaLnBrk="0" fontAlgn="base" hangingPunct="0">
              <a:spcBef>
                <a:spcPct val="0"/>
              </a:spcBef>
              <a:spcAft>
                <a:spcPct val="0"/>
              </a:spcAft>
              <a:defRPr sz="1000">
                <a:solidFill>
                  <a:schemeClr val="tx1"/>
                </a:solidFill>
                <a:latin typeface="Garamond" pitchFamily="18" charset="0"/>
              </a:defRPr>
            </a:lvl7pPr>
            <a:lvl8pPr marL="3429000" indent="-228600" defTabSz="815975" eaLnBrk="0" fontAlgn="base" hangingPunct="0">
              <a:spcBef>
                <a:spcPct val="0"/>
              </a:spcBef>
              <a:spcAft>
                <a:spcPct val="0"/>
              </a:spcAft>
              <a:defRPr sz="1000">
                <a:solidFill>
                  <a:schemeClr val="tx1"/>
                </a:solidFill>
                <a:latin typeface="Garamond" pitchFamily="18" charset="0"/>
              </a:defRPr>
            </a:lvl8pPr>
            <a:lvl9pPr marL="3886200" indent="-228600" defTabSz="815975" eaLnBrk="0" fontAlgn="base" hangingPunct="0">
              <a:spcBef>
                <a:spcPct val="0"/>
              </a:spcBef>
              <a:spcAft>
                <a:spcPct val="0"/>
              </a:spcAft>
              <a:defRPr sz="1000">
                <a:solidFill>
                  <a:schemeClr val="tx1"/>
                </a:solidFill>
                <a:latin typeface="Garamond" pitchFamily="18" charset="0"/>
              </a:defRPr>
            </a:lvl9pPr>
          </a:lstStyle>
          <a:p>
            <a:pPr eaLnBrk="1" hangingPunct="1"/>
            <a:r>
              <a:rPr lang="en-US" sz="800" b="1" dirty="0">
                <a:solidFill>
                  <a:srgbClr val="000000"/>
                </a:solidFill>
                <a:latin typeface="Tahoma" panose="020B0604030504040204" pitchFamily="34" charset="0"/>
                <a:cs typeface="Tahoma" panose="020B0604030504040204" pitchFamily="34" charset="0"/>
              </a:rPr>
              <a:t>Transaction responsibilities</a:t>
            </a:r>
            <a:r>
              <a:rPr lang="en-US" sz="800" dirty="0">
                <a:solidFill>
                  <a:srgbClr val="000000"/>
                </a:solidFill>
                <a:latin typeface="Tahoma" panose="020B0604030504040204" pitchFamily="34" charset="0"/>
                <a:cs typeface="Tahoma" panose="020B0604030504040204" pitchFamily="34" charset="0"/>
              </a:rPr>
              <a:t>:     High</a:t>
            </a:r>
            <a:r>
              <a:rPr lang="en-US" sz="800" b="1" dirty="0">
                <a:solidFill>
                  <a:srgbClr val="000000"/>
                </a:solidFill>
                <a:latin typeface="Tahoma" panose="020B0604030504040204" pitchFamily="34" charset="0"/>
                <a:cs typeface="Tahoma" panose="020B0604030504040204" pitchFamily="34" charset="0"/>
              </a:rPr>
              <a:t> </a:t>
            </a:r>
            <a:r>
              <a:rPr lang="en-US" sz="1600" dirty="0">
                <a:solidFill>
                  <a:srgbClr val="07325F"/>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800" dirty="0">
                <a:solidFill>
                  <a:srgbClr val="07325F"/>
                </a:solidFill>
                <a:latin typeface="Wingdings 2" panose="05020102010507070707" pitchFamily="18" charset="2"/>
                <a:cs typeface="Tahoma" panose="020B0604030504040204" pitchFamily="34" charset="0"/>
              </a:rPr>
              <a:t>  </a:t>
            </a:r>
            <a:r>
              <a:rPr lang="en-US" sz="800" dirty="0">
                <a:latin typeface="Tahoma" panose="020B0604030504040204" pitchFamily="34" charset="0"/>
                <a:cs typeface="Tahoma" panose="020B0604030504040204" pitchFamily="34" charset="0"/>
              </a:rPr>
              <a:t>Medium  </a:t>
            </a:r>
            <a:r>
              <a:rPr lang="en-US" sz="1600" dirty="0">
                <a:solidFill>
                  <a:srgbClr val="07325F"/>
                </a:solidFill>
                <a:latin typeface="Arial Unicode MS" panose="020B0604020202020204" pitchFamily="34" charset="-128"/>
                <a:ea typeface="Arial Unicode MS" panose="020B0604020202020204" pitchFamily="34" charset="-128"/>
                <a:cs typeface="Arial Unicode MS" panose="020B0604020202020204" pitchFamily="34" charset="-128"/>
              </a:rPr>
              <a:t>◉</a:t>
            </a:r>
            <a:r>
              <a:rPr lang="en-US" sz="800" dirty="0">
                <a:solidFill>
                  <a:srgbClr val="000000"/>
                </a:solidFill>
                <a:latin typeface="Wingdings 2" panose="05020102010507070707" pitchFamily="18" charset="2"/>
              </a:rPr>
              <a:t>  </a:t>
            </a:r>
            <a:r>
              <a:rPr lang="en-US" sz="800" dirty="0">
                <a:solidFill>
                  <a:srgbClr val="000000"/>
                </a:solidFill>
                <a:latin typeface="Tahoma" panose="020B0604030504040204" pitchFamily="34" charset="0"/>
              </a:rPr>
              <a:t>Low </a:t>
            </a:r>
            <a:r>
              <a:rPr lang="en-US" sz="1600" dirty="0">
                <a:solidFill>
                  <a:srgbClr val="07325F"/>
                </a:solidFill>
                <a:latin typeface="Arial Unicode MS" panose="020B0604020202020204" pitchFamily="34" charset="-128"/>
                <a:ea typeface="Arial Unicode MS" panose="020B0604020202020204" pitchFamily="34" charset="-128"/>
                <a:cs typeface="Arial Unicode MS" panose="020B0604020202020204" pitchFamily="34" charset="-128"/>
              </a:rPr>
              <a:t>○</a:t>
            </a:r>
            <a:endParaRPr lang="en-US" sz="1600" dirty="0">
              <a:solidFill>
                <a:srgbClr val="07325F"/>
              </a:solidFill>
              <a:latin typeface="Wingdings 2" panose="05020102010507070707" pitchFamily="18" charset="2"/>
            </a:endParaRPr>
          </a:p>
        </p:txBody>
      </p:sp>
      <p:sp>
        <p:nvSpPr>
          <p:cNvPr id="27" name="TextBox 26"/>
          <p:cNvSpPr txBox="1"/>
          <p:nvPr/>
        </p:nvSpPr>
        <p:spPr>
          <a:xfrm>
            <a:off x="2681870" y="6007162"/>
            <a:ext cx="1618488" cy="204779"/>
          </a:xfrm>
          <a:prstGeom prst="rect">
            <a:avLst/>
          </a:prstGeom>
          <a:solidFill>
            <a:schemeClr val="bg1">
              <a:lumMod val="75000"/>
            </a:schemeClr>
          </a:solidFill>
          <a:ln>
            <a:noFill/>
          </a:ln>
        </p:spPr>
        <p:txBody>
          <a:bodyPr wrap="square" lIns="45720" rIns="45720" rtlCol="0" anchor="ctr">
            <a:noAutofit/>
          </a:bodyPr>
          <a:lstStyle/>
          <a:p>
            <a:pPr algn="ctr"/>
            <a:r>
              <a:rPr lang="en-US" sz="1000" b="1" dirty="0">
                <a:latin typeface="Tahoma" panose="020B0604030504040204" pitchFamily="34" charset="0"/>
              </a:rPr>
              <a:t>TBD</a:t>
            </a:r>
          </a:p>
        </p:txBody>
      </p:sp>
      <p:sp>
        <p:nvSpPr>
          <p:cNvPr id="14" name="TextBox 13"/>
          <p:cNvSpPr txBox="1"/>
          <p:nvPr/>
        </p:nvSpPr>
        <p:spPr>
          <a:xfrm>
            <a:off x="7732629" y="3426429"/>
            <a:ext cx="1073201" cy="204779"/>
          </a:xfrm>
          <a:prstGeom prst="rect">
            <a:avLst/>
          </a:prstGeom>
          <a:solidFill>
            <a:schemeClr val="bg1">
              <a:lumMod val="75000"/>
            </a:schemeClr>
          </a:solidFill>
          <a:ln>
            <a:noFill/>
          </a:ln>
        </p:spPr>
        <p:txBody>
          <a:bodyPr wrap="square" lIns="45720" rIns="45720" rtlCol="0" anchor="ctr">
            <a:noAutofit/>
          </a:bodyPr>
          <a:lstStyle/>
          <a:p>
            <a:pPr algn="ctr"/>
            <a:r>
              <a:rPr lang="en-US" sz="1000" b="1" dirty="0">
                <a:latin typeface="Tahoma" panose="020B0604030504040204" pitchFamily="34" charset="0"/>
              </a:rPr>
              <a:t>TBD</a:t>
            </a:r>
          </a:p>
        </p:txBody>
      </p:sp>
      <p:sp>
        <p:nvSpPr>
          <p:cNvPr id="26" name="TextBox 25"/>
          <p:cNvSpPr txBox="1"/>
          <p:nvPr/>
        </p:nvSpPr>
        <p:spPr>
          <a:xfrm>
            <a:off x="7187342" y="6007162"/>
            <a:ext cx="1618488" cy="204779"/>
          </a:xfrm>
          <a:prstGeom prst="rect">
            <a:avLst/>
          </a:prstGeom>
          <a:solidFill>
            <a:schemeClr val="bg1">
              <a:lumMod val="75000"/>
            </a:schemeClr>
          </a:solidFill>
          <a:ln>
            <a:noFill/>
          </a:ln>
        </p:spPr>
        <p:txBody>
          <a:bodyPr wrap="square" lIns="45720" rIns="45720" rtlCol="0" anchor="ctr">
            <a:noAutofit/>
          </a:bodyPr>
          <a:lstStyle/>
          <a:p>
            <a:pPr algn="ctr"/>
            <a:r>
              <a:rPr lang="en-US" sz="1000" b="1" dirty="0">
                <a:latin typeface="Tahoma" panose="020B0604030504040204" pitchFamily="34" charset="0"/>
              </a:rPr>
              <a:t>TBD</a:t>
            </a:r>
          </a:p>
        </p:txBody>
      </p:sp>
      <p:graphicFrame>
        <p:nvGraphicFramePr>
          <p:cNvPr id="25" name="Group 130"/>
          <p:cNvGraphicFramePr>
            <a:graphicFrameLocks noGrp="1"/>
          </p:cNvGraphicFramePr>
          <p:nvPr>
            <p:custDataLst>
              <p:tags r:id="rId5"/>
            </p:custDataLst>
            <p:extLst>
              <p:ext uri="{D42A27DB-BD31-4B8C-83A1-F6EECF244321}">
                <p14:modId xmlns:p14="http://schemas.microsoft.com/office/powerpoint/2010/main" val="2675892015"/>
              </p:ext>
            </p:extLst>
          </p:nvPr>
        </p:nvGraphicFramePr>
        <p:xfrm>
          <a:off x="342899" y="1651642"/>
          <a:ext cx="3957603" cy="2175315"/>
        </p:xfrm>
        <a:graphic>
          <a:graphicData uri="http://schemas.openxmlformats.org/drawingml/2006/table">
            <a:tbl>
              <a:tblPr/>
              <a:tblGrid>
                <a:gridCol w="2195492">
                  <a:extLst>
                    <a:ext uri="{9D8B030D-6E8A-4147-A177-3AD203B41FA5}">
                      <a16:colId xmlns:a16="http://schemas.microsoft.com/office/drawing/2014/main" val="20000"/>
                    </a:ext>
                  </a:extLst>
                </a:gridCol>
                <a:gridCol w="576056">
                  <a:extLst>
                    <a:ext uri="{9D8B030D-6E8A-4147-A177-3AD203B41FA5}">
                      <a16:colId xmlns:a16="http://schemas.microsoft.com/office/drawing/2014/main" val="20001"/>
                    </a:ext>
                  </a:extLst>
                </a:gridCol>
                <a:gridCol w="542170">
                  <a:extLst>
                    <a:ext uri="{9D8B030D-6E8A-4147-A177-3AD203B41FA5}">
                      <a16:colId xmlns:a16="http://schemas.microsoft.com/office/drawing/2014/main" val="20002"/>
                    </a:ext>
                  </a:extLst>
                </a:gridCol>
                <a:gridCol w="643885">
                  <a:extLst>
                    <a:ext uri="{9D8B030D-6E8A-4147-A177-3AD203B41FA5}">
                      <a16:colId xmlns:a16="http://schemas.microsoft.com/office/drawing/2014/main" val="20003"/>
                    </a:ext>
                  </a:extLst>
                </a:gridCol>
              </a:tblGrid>
              <a:tr h="139896">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1" u="none" strike="noStrike" cap="none" normalizeH="0" baseline="0" dirty="0">
                        <a:ln>
                          <a:noFill/>
                        </a:ln>
                        <a:solidFill>
                          <a:schemeClr val="bg1"/>
                        </a:solidFill>
                        <a:effectLst/>
                        <a:latin typeface="Tahoma" panose="020B0604030504040204" pitchFamily="34" charset="0"/>
                      </a:endParaRPr>
                    </a:p>
                  </a:txBody>
                  <a:tcPr marL="18287" marR="0" marT="0" marB="0" anchor="ctr" horzOverflow="overflow">
                    <a:lnL>
                      <a:noFill/>
                    </a:lnL>
                    <a:lnR>
                      <a:noFill/>
                    </a:lnR>
                    <a:lnT>
                      <a:noFill/>
                    </a:lnT>
                    <a:lnB>
                      <a:noFill/>
                    </a:lnB>
                    <a:lnTlToBr>
                      <a:noFill/>
                    </a:lnTlToBr>
                    <a:lnBlToTr>
                      <a:noFill/>
                    </a:lnBlToTr>
                    <a:solidFill>
                      <a:srgbClr val="07325F"/>
                    </a:solidFill>
                  </a:tcPr>
                </a:tc>
                <a:tc gridSpan="3">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Preparation</a:t>
                      </a:r>
                    </a:p>
                  </a:txBody>
                  <a:tcPr marL="18287" marR="0" marT="0" marB="0" anchor="ctr" horzOverflow="overflow">
                    <a:lnL>
                      <a:noFill/>
                    </a:lnL>
                    <a:lnR>
                      <a:noFill/>
                    </a:lnR>
                    <a:lnT>
                      <a:noFill/>
                    </a:lnT>
                    <a:lnB w="12700" cap="flat" cmpd="sng" algn="ctr">
                      <a:solidFill>
                        <a:schemeClr val="bg1"/>
                      </a:solidFill>
                      <a:prstDash val="solid"/>
                      <a:round/>
                      <a:headEnd type="none" w="med" len="med"/>
                      <a:tailEnd type="none" w="med" len="med"/>
                    </a:lnB>
                    <a:lnTlToBr>
                      <a:noFill/>
                    </a:lnTlToBr>
                    <a:lnBlToTr>
                      <a:noFill/>
                    </a:lnBlToTr>
                    <a:solidFill>
                      <a:srgbClr val="07325F"/>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26075">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Individuals</a:t>
                      </a:r>
                    </a:p>
                  </a:txBody>
                  <a:tcPr marL="18287" marR="0" marT="0" marB="0" anchor="ctr" horzOverflow="overflow">
                    <a:lnL>
                      <a:noFill/>
                    </a:lnL>
                    <a:lnR>
                      <a:noFill/>
                    </a:lnR>
                    <a:lnT>
                      <a:noFill/>
                    </a:lnT>
                    <a:lnB>
                      <a:noFill/>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Analyze Data</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Prepare CIP</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Tahoma" panose="020B0604030504040204" pitchFamily="34" charset="0"/>
                        </a:rPr>
                        <a:t>Identify Acquirers</a:t>
                      </a:r>
                    </a:p>
                  </a:txBody>
                  <a:tcPr marL="18287" marR="0" marT="0" marB="0" anchor="ctr" horzOverflow="overflow">
                    <a:lnL>
                      <a:noFill/>
                    </a:lnL>
                    <a:lnR>
                      <a:noFill/>
                    </a:lnR>
                    <a:lnT w="12700" cap="flat" cmpd="sng" algn="ctr">
                      <a:solidFill>
                        <a:schemeClr val="bg1"/>
                      </a:solidFill>
                      <a:prstDash val="solid"/>
                      <a:round/>
                      <a:headEnd type="none" w="med" len="med"/>
                      <a:tailEnd type="none" w="med" len="med"/>
                    </a:lnT>
                    <a:lnB>
                      <a:noFill/>
                    </a:lnB>
                    <a:lnTlToBr>
                      <a:noFill/>
                    </a:lnTlToBr>
                    <a:lnBlToTr>
                      <a:noFill/>
                    </a:lnBlToTr>
                    <a:solidFill>
                      <a:srgbClr val="07325F"/>
                    </a:solidFill>
                  </a:tcPr>
                </a:tc>
                <a:extLst>
                  <a:ext uri="{0D108BD9-81ED-4DB2-BD59-A6C34878D82A}">
                    <a16:rowId xmlns:a16="http://schemas.microsoft.com/office/drawing/2014/main" val="10001"/>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Luke Webb, Managing Director</a:t>
                      </a:r>
                    </a:p>
                  </a:txBody>
                  <a:tcPr marL="18287" marR="0" marT="0" marB="0" anchor="ctr"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no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Bobby Reifman, Director</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Brian Goodwin, Vice President</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Michael Glicken, Associate</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Reed Grabill, Analyst</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766989743"/>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Curt Tatham, Managing Director</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International Packaging Team</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01168">
                <a:tc>
                  <a:txBody>
                    <a:bodyPr/>
                    <a:lstStyle/>
                    <a:p>
                      <a:pPr marL="0" marR="0" lvl="0" indent="0" algn="l"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Debt Advisory Group</a:t>
                      </a:r>
                    </a:p>
                  </a:txBody>
                  <a:tcPr marL="18287" marR="0" marT="0" marB="0" anchor="ctr"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tc>
                  <a:txBody>
                    <a:bodyPr/>
                    <a:lstStyle/>
                    <a:p>
                      <a:pPr marL="0" marR="0" lvl="0" indent="0" algn="ctr" defTabSz="1019175" rtl="0" eaLnBrk="1" fontAlgn="base" latinLnBrk="0" hangingPunct="1">
                        <a:lnSpc>
                          <a:spcPts val="0"/>
                        </a:lnSpc>
                        <a:spcBef>
                          <a:spcPct val="0"/>
                        </a:spcBef>
                        <a:spcAft>
                          <a:spcPts val="0"/>
                        </a:spcAft>
                        <a:buClr>
                          <a:srgbClr val="000080"/>
                        </a:buClr>
                        <a:buSzTx/>
                        <a:buFont typeface="Wingdings" pitchFamily="2" charset="2"/>
                        <a:buNone/>
                        <a:tabLst/>
                      </a:pPr>
                      <a:r>
                        <a:rPr kumimoji="0" lang="en-US" sz="1800" b="0" i="0" u="none" strike="noStrike" cap="none" normalizeH="0" baseline="0" dirty="0">
                          <a:ln>
                            <a:noFill/>
                          </a:ln>
                          <a:solidFill>
                            <a:srgbClr val="07325F"/>
                          </a:solidFill>
                          <a:effectLst/>
                          <a:latin typeface="Arial Unicode MS" panose="020B0604020202020204" pitchFamily="34" charset="-128"/>
                          <a:ea typeface="Arial Unicode MS" panose="020B0604020202020204" pitchFamily="34" charset="-128"/>
                          <a:cs typeface="Arial Unicode MS" panose="020B0604020202020204" pitchFamily="34" charset="-128"/>
                        </a:rPr>
                        <a:t>●</a:t>
                      </a:r>
                      <a:endParaRPr kumimoji="0" lang="en-US" sz="1800" b="0" i="0" u="none" strike="noStrike" cap="none" normalizeH="0" baseline="0" dirty="0">
                        <a:ln>
                          <a:noFill/>
                        </a:ln>
                        <a:solidFill>
                          <a:srgbClr val="07325F"/>
                        </a:solidFill>
                        <a:effectLst/>
                        <a:latin typeface="Wingdings 2" panose="05020102010507070707" pitchFamily="18" charset="2"/>
                        <a:cs typeface="Tahoma" panose="020B0604030504040204" pitchFamily="34" charset="0"/>
                      </a:endParaRPr>
                    </a:p>
                  </a:txBody>
                  <a:tcPr marL="0" marR="0" marB="0" anchor="b" horzOverflow="overflow">
                    <a:lnL>
                      <a:noFill/>
                    </a:lnL>
                    <a:lnR>
                      <a:noFill/>
                    </a:lnR>
                    <a:lnT w="12700" cap="flat" cmpd="sng" algn="ctr">
                      <a:solidFill>
                        <a:srgbClr val="C0C0C0"/>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13</a:t>
            </a:r>
          </a:p>
        </p:txBody>
      </p:sp>
    </p:spTree>
    <p:extLst>
      <p:ext uri="{BB962C8B-B14F-4D97-AF65-F5344CB8AC3E}">
        <p14:creationId xmlns:p14="http://schemas.microsoft.com/office/powerpoint/2010/main" val="4189945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Strategically Positioning Gateway for an</a:t>
            </a:r>
            <a:br>
              <a:rPr lang="en-US" dirty="0"/>
            </a:br>
            <a:r>
              <a:rPr lang="en-US" dirty="0"/>
              <a:t>Outlier Valuation</a:t>
            </a:r>
          </a:p>
        </p:txBody>
      </p:sp>
      <p:sp>
        <p:nvSpPr>
          <p:cNvPr id="3" name="Text Placeholder 2"/>
          <p:cNvSpPr>
            <a:spLocks noGrp="1"/>
          </p:cNvSpPr>
          <p:nvPr>
            <p:ph type="body" idx="1"/>
          </p:nvPr>
        </p:nvSpPr>
        <p:spPr/>
        <p:txBody>
          <a:bodyPr/>
          <a:lstStyle/>
          <a:p>
            <a:r>
              <a:rPr lang="en-US" dirty="0"/>
              <a:t>Section 2</a:t>
            </a:r>
          </a:p>
        </p:txBody>
      </p:sp>
    </p:spTree>
    <p:extLst>
      <p:ext uri="{BB962C8B-B14F-4D97-AF65-F5344CB8AC3E}">
        <p14:creationId xmlns:p14="http://schemas.microsoft.com/office/powerpoint/2010/main" val="1718484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Layout" descr="PALayout33" hidden="1"/>
          <p:cNvPicPr>
            <a:picLocks noChangeAspect="1" noChangeArrowheads="1"/>
          </p:cNvPicPr>
          <p:nvPr>
            <p:custDataLst>
              <p:tags r:id="rId2"/>
            </p:custDataLst>
          </p:nvPr>
        </p:nvPicPr>
        <p:blipFill>
          <a:blip r:embed="rId8">
            <a:extLst>
              <a:ext uri="{28A0092B-C50C-407E-A947-70E740481C1C}">
                <a14:useLocalDpi xmlns:a14="http://schemas.microsoft.com/office/drawing/2010/main"/>
              </a:ext>
            </a:extLst>
          </a:blip>
          <a:srcRect/>
          <a:stretch>
            <a:fillRect/>
          </a:stretch>
        </p:blipFill>
        <p:spPr bwMode="auto">
          <a:xfrm>
            <a:off x="71438" y="227013"/>
            <a:ext cx="649287"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5" name="Rectangle 3"/>
          <p:cNvSpPr>
            <a:spLocks noGrp="1" noChangeArrowheads="1"/>
          </p:cNvSpPr>
          <p:nvPr>
            <p:ph type="title"/>
            <p:custDataLst>
              <p:tags r:id="rId3"/>
            </p:custDataLst>
          </p:nvPr>
        </p:nvSpPr>
        <p:spPr>
          <a:noFill/>
        </p:spPr>
        <p:txBody>
          <a:bodyPr/>
          <a:lstStyle/>
          <a:p>
            <a:r>
              <a:rPr lang="en-US" altLang="en-US" dirty="0"/>
              <a:t>Aggressively Advocating the Story to Drive an Outlier Value</a:t>
            </a:r>
            <a:endParaRPr lang="en-US" altLang="en-US" i="1" dirty="0"/>
          </a:p>
        </p:txBody>
      </p:sp>
      <p:graphicFrame>
        <p:nvGraphicFramePr>
          <p:cNvPr id="34" name="Table 33"/>
          <p:cNvGraphicFramePr>
            <a:graphicFrameLocks noGrp="1"/>
          </p:cNvGraphicFramePr>
          <p:nvPr>
            <p:custDataLst>
              <p:tags r:id="rId4"/>
            </p:custDataLst>
            <p:extLst>
              <p:ext uri="{D42A27DB-BD31-4B8C-83A1-F6EECF244321}">
                <p14:modId xmlns:p14="http://schemas.microsoft.com/office/powerpoint/2010/main" val="3441758542"/>
              </p:ext>
            </p:extLst>
          </p:nvPr>
        </p:nvGraphicFramePr>
        <p:xfrm>
          <a:off x="342900" y="1104454"/>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Gateway’s “Elevator Pitch”</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5" name="Table 34"/>
          <p:cNvGraphicFramePr>
            <a:graphicFrameLocks noGrp="1"/>
          </p:cNvGraphicFramePr>
          <p:nvPr>
            <p:custDataLst>
              <p:tags r:id="rId5"/>
            </p:custDataLst>
            <p:extLst>
              <p:ext uri="{D42A27DB-BD31-4B8C-83A1-F6EECF244321}">
                <p14:modId xmlns:p14="http://schemas.microsoft.com/office/powerpoint/2010/main" val="1780436737"/>
              </p:ext>
            </p:extLst>
          </p:nvPr>
        </p:nvGraphicFramePr>
        <p:xfrm>
          <a:off x="4715605" y="1104454"/>
          <a:ext cx="4086625" cy="256032"/>
        </p:xfrm>
        <a:graphic>
          <a:graphicData uri="http://schemas.openxmlformats.org/drawingml/2006/table">
            <a:tbl>
              <a:tblPr firstRow="1" bandRow="1">
                <a:tableStyleId>{5C22544A-7EE6-4342-B048-85BDC9FD1C3A}</a:tableStyleId>
              </a:tblPr>
              <a:tblGrid>
                <a:gridCol w="408662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Gateway’s Differentiated Attributes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6" name="TextBox 35"/>
          <p:cNvSpPr txBox="1"/>
          <p:nvPr/>
        </p:nvSpPr>
        <p:spPr>
          <a:xfrm>
            <a:off x="261259" y="1369618"/>
            <a:ext cx="4088947" cy="4452501"/>
          </a:xfrm>
          <a:prstGeom prst="rect">
            <a:avLst/>
          </a:prstGeom>
          <a:noFill/>
        </p:spPr>
        <p:txBody>
          <a:bodyPr wrap="square" rtlCol="0">
            <a:spAutoFit/>
          </a:bodyPr>
          <a:lstStyle/>
          <a:p>
            <a:pPr marL="177800" indent="-177800">
              <a:lnSpc>
                <a:spcPct val="97000"/>
              </a:lnSpc>
              <a:spcBef>
                <a:spcPts val="100"/>
              </a:spcBef>
              <a:spcAft>
                <a:spcPts val="600"/>
              </a:spcAft>
              <a:buClr>
                <a:srgbClr val="07325F"/>
              </a:buClr>
              <a:buSzPct val="100000"/>
              <a:buFont typeface="Wingdings"/>
              <a:buChar char="§"/>
            </a:pPr>
            <a:r>
              <a:rPr lang="en-US" sz="1000" b="1" i="1" dirty="0">
                <a:solidFill>
                  <a:srgbClr val="336699"/>
                </a:solidFill>
              </a:rPr>
              <a:t>Leading flexible CPG pet care packaging provider </a:t>
            </a:r>
            <a:r>
              <a:rPr lang="en-US" sz="1000" dirty="0">
                <a:solidFill>
                  <a:srgbClr val="000000"/>
                </a:solidFill>
              </a:rPr>
              <a:t>– largest and most trusted provider of non-woven flexible packaging focused on the pet care industry</a:t>
            </a:r>
            <a:endParaRPr lang="en-US" sz="1000" b="1" i="1" dirty="0">
              <a:solidFill>
                <a:srgbClr val="336699"/>
              </a:solidFill>
            </a:endParaRPr>
          </a:p>
          <a:p>
            <a:pPr marL="177800" indent="-177800">
              <a:lnSpc>
                <a:spcPct val="97000"/>
              </a:lnSpc>
              <a:spcBef>
                <a:spcPts val="100"/>
              </a:spcBef>
              <a:spcAft>
                <a:spcPts val="600"/>
              </a:spcAft>
              <a:buClr>
                <a:srgbClr val="07325F"/>
              </a:buClr>
              <a:buSzPct val="100000"/>
              <a:buFont typeface="Wingdings"/>
              <a:buChar char="§"/>
            </a:pPr>
            <a:r>
              <a:rPr lang="en-US" sz="1000" b="1" i="1" dirty="0">
                <a:solidFill>
                  <a:srgbClr val="336699"/>
                </a:solidFill>
              </a:rPr>
              <a:t>Uniquely positioned </a:t>
            </a:r>
            <a:r>
              <a:rPr lang="en-US" sz="1000" dirty="0">
                <a:solidFill>
                  <a:srgbClr val="000000"/>
                </a:solidFill>
              </a:rPr>
              <a:t>– one of the few providers with the necessary scale and comprehensive offering (e.g., product diversity, magazine quality graphics, printing, converting) to serve the major pet care customers</a:t>
            </a:r>
            <a:endParaRPr lang="en-US" sz="1000" b="1" i="1" dirty="0">
              <a:solidFill>
                <a:srgbClr val="336699"/>
              </a:solidFill>
            </a:endParaRPr>
          </a:p>
          <a:p>
            <a:pPr marL="177800" indent="-177800">
              <a:lnSpc>
                <a:spcPct val="97000"/>
              </a:lnSpc>
              <a:spcBef>
                <a:spcPts val="100"/>
              </a:spcBef>
              <a:spcAft>
                <a:spcPts val="600"/>
              </a:spcAft>
              <a:buClr>
                <a:srgbClr val="07325F"/>
              </a:buClr>
              <a:buSzPct val="100000"/>
              <a:buFont typeface="Wingdings"/>
              <a:buChar char="§"/>
            </a:pPr>
            <a:r>
              <a:rPr lang="en-US" sz="1000" b="1" i="1" dirty="0">
                <a:solidFill>
                  <a:srgbClr val="336699"/>
                </a:solidFill>
              </a:rPr>
              <a:t>Comprehensive product and service offering </a:t>
            </a:r>
            <a:r>
              <a:rPr lang="en-US" sz="1000" dirty="0">
                <a:solidFill>
                  <a:srgbClr val="000000"/>
                </a:solidFill>
              </a:rPr>
              <a:t>– design, test and manufacturing of numerous packaging solutions (e.g., paper SOS, stand-up pouches, etc.) enables the Company to deliver innovative solutions on a sole-source basis and increase share of wallet without burdensome requalification processes</a:t>
            </a:r>
            <a:endParaRPr lang="en-US" sz="1000" b="1" i="1" dirty="0">
              <a:solidFill>
                <a:srgbClr val="336699"/>
              </a:solidFill>
            </a:endParaRPr>
          </a:p>
          <a:p>
            <a:pPr marL="177800" indent="-177800">
              <a:lnSpc>
                <a:spcPct val="97000"/>
              </a:lnSpc>
              <a:spcBef>
                <a:spcPts val="100"/>
              </a:spcBef>
              <a:spcAft>
                <a:spcPts val="600"/>
              </a:spcAft>
              <a:buClr>
                <a:srgbClr val="07325F"/>
              </a:buClr>
              <a:buSzPct val="100000"/>
              <a:buFont typeface="Wingdings"/>
              <a:buChar char="§"/>
            </a:pPr>
            <a:r>
              <a:rPr lang="en-US" sz="1000" b="1" i="1" dirty="0">
                <a:solidFill>
                  <a:srgbClr val="336699"/>
                </a:solidFill>
              </a:rPr>
              <a:t>Innovation leader focused on enhancing brands </a:t>
            </a:r>
            <a:r>
              <a:rPr lang="en-US" sz="1000" dirty="0">
                <a:solidFill>
                  <a:srgbClr val="000000"/>
                </a:solidFill>
              </a:rPr>
              <a:t>– culture of product innovation to enhance product shelf appeal and acting as an extension of customers’ marketing efforts</a:t>
            </a:r>
            <a:endParaRPr lang="en-US" sz="1000" b="1" i="1" dirty="0">
              <a:solidFill>
                <a:srgbClr val="336699"/>
              </a:solidFill>
            </a:endParaRPr>
          </a:p>
          <a:p>
            <a:pPr marL="177800" indent="-177800">
              <a:lnSpc>
                <a:spcPct val="97000"/>
              </a:lnSpc>
              <a:spcBef>
                <a:spcPts val="100"/>
              </a:spcBef>
              <a:spcAft>
                <a:spcPts val="600"/>
              </a:spcAft>
              <a:buClr>
                <a:srgbClr val="07325F"/>
              </a:buClr>
              <a:buSzPct val="100000"/>
              <a:buFont typeface="Wingdings"/>
              <a:buChar char="§"/>
            </a:pPr>
            <a:r>
              <a:rPr lang="en-US" sz="1000" b="1" i="1" dirty="0">
                <a:solidFill>
                  <a:srgbClr val="336699"/>
                </a:solidFill>
              </a:rPr>
              <a:t>Blue chip customer relationships </a:t>
            </a:r>
            <a:r>
              <a:rPr lang="en-US" sz="1000" dirty="0">
                <a:solidFill>
                  <a:srgbClr val="000000"/>
                </a:solidFill>
              </a:rPr>
              <a:t>– serving the “who’s who” in the pet care industry (e.g., Nestle, Mars, Diamond)</a:t>
            </a:r>
          </a:p>
          <a:p>
            <a:pPr marL="177800" indent="-177800">
              <a:lnSpc>
                <a:spcPct val="97000"/>
              </a:lnSpc>
              <a:spcBef>
                <a:spcPts val="100"/>
              </a:spcBef>
              <a:spcAft>
                <a:spcPts val="600"/>
              </a:spcAft>
              <a:buClr>
                <a:srgbClr val="07325F"/>
              </a:buClr>
              <a:buSzPct val="100000"/>
              <a:buFont typeface="Wingdings"/>
              <a:buChar char="§"/>
            </a:pPr>
            <a:r>
              <a:rPr lang="en-US" sz="1000" b="1" i="1" dirty="0">
                <a:solidFill>
                  <a:srgbClr val="336699"/>
                </a:solidFill>
              </a:rPr>
              <a:t>Well-capitalized infrastructure with capacity for growth </a:t>
            </a:r>
            <a:r>
              <a:rPr lang="en-US" sz="1000" dirty="0">
                <a:solidFill>
                  <a:srgbClr val="000000"/>
                </a:solidFill>
              </a:rPr>
              <a:t>– substantial investment in equipment ($27m+ since 2014) leading to the industry’s largest and newest asset base</a:t>
            </a:r>
          </a:p>
          <a:p>
            <a:pPr marL="177800" indent="-177800">
              <a:lnSpc>
                <a:spcPct val="97000"/>
              </a:lnSpc>
              <a:spcBef>
                <a:spcPts val="100"/>
              </a:spcBef>
              <a:spcAft>
                <a:spcPts val="600"/>
              </a:spcAft>
              <a:buClr>
                <a:srgbClr val="07325F"/>
              </a:buClr>
              <a:buSzPct val="100000"/>
              <a:buFont typeface="Wingdings"/>
              <a:buChar char="§"/>
            </a:pPr>
            <a:r>
              <a:rPr lang="en-US" sz="1000" b="1" i="1" dirty="0">
                <a:solidFill>
                  <a:srgbClr val="336699"/>
                </a:solidFill>
              </a:rPr>
              <a:t>High confidence near-term forecast </a:t>
            </a:r>
            <a:r>
              <a:rPr lang="en-US" sz="1000" dirty="0">
                <a:solidFill>
                  <a:srgbClr val="000000"/>
                </a:solidFill>
              </a:rPr>
              <a:t>–</a:t>
            </a:r>
            <a:r>
              <a:rPr lang="en-US" sz="1000" b="1" i="1" dirty="0">
                <a:solidFill>
                  <a:srgbClr val="336699"/>
                </a:solidFill>
              </a:rPr>
              <a:t> </a:t>
            </a:r>
            <a:r>
              <a:rPr lang="en-US" sz="1000" dirty="0">
                <a:solidFill>
                  <a:srgbClr val="000000"/>
                </a:solidFill>
              </a:rPr>
              <a:t>2018 growth already secured and proven EBITDA growth through completed and in-process “hard cost” saving initiatives</a:t>
            </a:r>
          </a:p>
          <a:p>
            <a:pPr marL="177800" indent="-177800">
              <a:lnSpc>
                <a:spcPct val="97000"/>
              </a:lnSpc>
              <a:spcBef>
                <a:spcPts val="100"/>
              </a:spcBef>
              <a:spcAft>
                <a:spcPts val="600"/>
              </a:spcAft>
              <a:buClr>
                <a:srgbClr val="07325F"/>
              </a:buClr>
              <a:buSzPct val="100000"/>
              <a:buFont typeface="Wingdings"/>
              <a:buChar char="§"/>
            </a:pPr>
            <a:r>
              <a:rPr lang="en-US" sz="1000" b="1" i="1" dirty="0">
                <a:solidFill>
                  <a:srgbClr val="336699"/>
                </a:solidFill>
              </a:rPr>
              <a:t>Attractive market tailwinds </a:t>
            </a:r>
            <a:r>
              <a:rPr lang="en-US" sz="1000" dirty="0">
                <a:solidFill>
                  <a:srgbClr val="000000"/>
                </a:solidFill>
              </a:rPr>
              <a:t>– large and growing pet care market continues to support Company-specific growth levers</a:t>
            </a:r>
          </a:p>
        </p:txBody>
      </p:sp>
      <p:sp>
        <p:nvSpPr>
          <p:cNvPr id="37" name="Subtitle Box"/>
          <p:cNvSpPr txBox="1"/>
          <p:nvPr/>
        </p:nvSpPr>
        <p:spPr>
          <a:xfrm>
            <a:off x="342900" y="718820"/>
            <a:ext cx="8516937" cy="230832"/>
          </a:xfrm>
          <a:prstGeom prst="rect">
            <a:avLst/>
          </a:prstGeom>
          <a:noFill/>
        </p:spPr>
        <p:txBody>
          <a:bodyPr vert="horz" wrap="square" lIns="0" tIns="45720" rIns="0" bIns="0" rtlCol="0" anchor="t">
            <a:spAutoFit/>
          </a:bodyPr>
          <a:lstStyle/>
          <a:p>
            <a:r>
              <a:rPr lang="en-US" sz="1200" i="1" dirty="0">
                <a:solidFill>
                  <a:srgbClr val="07325F"/>
                </a:solidFill>
              </a:rPr>
              <a:t>Lincoln will thoughtfully and aggressively convey Gateway’s compelling investment thesis and scarcity value to buyers</a:t>
            </a:r>
          </a:p>
        </p:txBody>
      </p:sp>
      <p:sp>
        <p:nvSpPr>
          <p:cNvPr id="38" name="TextBox 37"/>
          <p:cNvSpPr txBox="1"/>
          <p:nvPr/>
        </p:nvSpPr>
        <p:spPr>
          <a:xfrm>
            <a:off x="4715605" y="1389156"/>
            <a:ext cx="4103510" cy="615553"/>
          </a:xfrm>
          <a:prstGeom prst="rect">
            <a:avLst/>
          </a:prstGeom>
          <a:noFill/>
        </p:spPr>
        <p:txBody>
          <a:bodyPr wrap="square" lIns="0" tIns="0" rIns="0" bIns="0" rtlCol="0">
            <a:spAutoFit/>
          </a:bodyPr>
          <a:lstStyle/>
          <a:p>
            <a:r>
              <a:rPr lang="en-US" sz="1000" i="1" dirty="0"/>
              <a:t>Gateway is a comprehensive provider of flexible CPG pet care packaging solutions. The Company is one of the only providers of scale with an extensive and innovative product offering to partner with blue-chip customers and brands in a rapidly growing pet care market</a:t>
            </a:r>
          </a:p>
        </p:txBody>
      </p:sp>
      <p:sp>
        <p:nvSpPr>
          <p:cNvPr id="41" name="Oval 40"/>
          <p:cNvSpPr/>
          <p:nvPr/>
        </p:nvSpPr>
        <p:spPr>
          <a:xfrm>
            <a:off x="294637" y="1403486"/>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1</a:t>
            </a:r>
          </a:p>
        </p:txBody>
      </p:sp>
      <p:sp>
        <p:nvSpPr>
          <p:cNvPr id="42" name="Oval 41"/>
          <p:cNvSpPr/>
          <p:nvPr/>
        </p:nvSpPr>
        <p:spPr>
          <a:xfrm>
            <a:off x="294637" y="1930793"/>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2</a:t>
            </a:r>
          </a:p>
        </p:txBody>
      </p:sp>
      <p:sp>
        <p:nvSpPr>
          <p:cNvPr id="51" name="Oval 50"/>
          <p:cNvSpPr/>
          <p:nvPr/>
        </p:nvSpPr>
        <p:spPr>
          <a:xfrm>
            <a:off x="294637" y="2610502"/>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3</a:t>
            </a:r>
          </a:p>
        </p:txBody>
      </p:sp>
      <p:sp>
        <p:nvSpPr>
          <p:cNvPr id="52" name="Oval 51"/>
          <p:cNvSpPr/>
          <p:nvPr/>
        </p:nvSpPr>
        <p:spPr>
          <a:xfrm>
            <a:off x="294637" y="3428314"/>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4</a:t>
            </a:r>
          </a:p>
        </p:txBody>
      </p:sp>
      <p:sp>
        <p:nvSpPr>
          <p:cNvPr id="53" name="Oval 52"/>
          <p:cNvSpPr/>
          <p:nvPr/>
        </p:nvSpPr>
        <p:spPr>
          <a:xfrm>
            <a:off x="294637" y="3963438"/>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5</a:t>
            </a:r>
          </a:p>
        </p:txBody>
      </p:sp>
      <p:sp>
        <p:nvSpPr>
          <p:cNvPr id="54" name="Oval 53"/>
          <p:cNvSpPr/>
          <p:nvPr/>
        </p:nvSpPr>
        <p:spPr>
          <a:xfrm>
            <a:off x="294637" y="4353085"/>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6</a:t>
            </a:r>
          </a:p>
        </p:txBody>
      </p:sp>
      <p:sp>
        <p:nvSpPr>
          <p:cNvPr id="55" name="Oval 54"/>
          <p:cNvSpPr/>
          <p:nvPr/>
        </p:nvSpPr>
        <p:spPr>
          <a:xfrm>
            <a:off x="294637" y="4894642"/>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7</a:t>
            </a:r>
          </a:p>
        </p:txBody>
      </p:sp>
      <p:sp>
        <p:nvSpPr>
          <p:cNvPr id="56" name="Oval 55"/>
          <p:cNvSpPr/>
          <p:nvPr/>
        </p:nvSpPr>
        <p:spPr>
          <a:xfrm>
            <a:off x="294637" y="5402652"/>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8</a:t>
            </a:r>
          </a:p>
        </p:txBody>
      </p:sp>
      <p:grpSp>
        <p:nvGrpSpPr>
          <p:cNvPr id="57" name="Group 56"/>
          <p:cNvGrpSpPr/>
          <p:nvPr/>
        </p:nvGrpSpPr>
        <p:grpSpPr>
          <a:xfrm>
            <a:off x="4792799" y="2189938"/>
            <a:ext cx="3883115" cy="3575923"/>
            <a:chOff x="4792799" y="2233479"/>
            <a:chExt cx="3932237" cy="3932237"/>
          </a:xfrm>
        </p:grpSpPr>
        <p:sp>
          <p:nvSpPr>
            <p:cNvPr id="58" name="Freeform 7"/>
            <p:cNvSpPr>
              <a:spLocks/>
            </p:cNvSpPr>
            <p:nvPr/>
          </p:nvSpPr>
          <p:spPr bwMode="auto">
            <a:xfrm>
              <a:off x="4840678" y="2423450"/>
              <a:ext cx="1674212" cy="1583088"/>
            </a:xfrm>
            <a:custGeom>
              <a:avLst/>
              <a:gdLst>
                <a:gd name="T0" fmla="*/ 459 w 459"/>
                <a:gd name="T1" fmla="*/ 139 h 434"/>
                <a:gd name="T2" fmla="*/ 407 w 459"/>
                <a:gd name="T3" fmla="*/ 87 h 434"/>
                <a:gd name="T4" fmla="*/ 356 w 459"/>
                <a:gd name="T5" fmla="*/ 127 h 434"/>
                <a:gd name="T6" fmla="*/ 295 w 459"/>
                <a:gd name="T7" fmla="*/ 0 h 434"/>
                <a:gd name="T8" fmla="*/ 0 w 459"/>
                <a:gd name="T9" fmla="*/ 370 h 434"/>
                <a:gd name="T10" fmla="*/ 140 w 459"/>
                <a:gd name="T11" fmla="*/ 403 h 434"/>
                <a:gd name="T12" fmla="*/ 128 w 459"/>
                <a:gd name="T13" fmla="*/ 370 h 434"/>
                <a:gd name="T14" fmla="*/ 181 w 459"/>
                <a:gd name="T15" fmla="*/ 317 h 434"/>
                <a:gd name="T16" fmla="*/ 233 w 459"/>
                <a:gd name="T17" fmla="*/ 370 h 434"/>
                <a:gd name="T18" fmla="*/ 202 w 459"/>
                <a:gd name="T19" fmla="*/ 417 h 434"/>
                <a:gd name="T20" fmla="*/ 273 w 459"/>
                <a:gd name="T21" fmla="*/ 434 h 434"/>
                <a:gd name="T22" fmla="*/ 417 w 459"/>
                <a:gd name="T23" fmla="*/ 253 h 434"/>
                <a:gd name="T24" fmla="*/ 385 w 459"/>
                <a:gd name="T25" fmla="*/ 186 h 434"/>
                <a:gd name="T26" fmla="*/ 407 w 459"/>
                <a:gd name="T27" fmla="*/ 191 h 434"/>
                <a:gd name="T28" fmla="*/ 459 w 459"/>
                <a:gd name="T29" fmla="*/ 13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434">
                  <a:moveTo>
                    <a:pt x="459" y="139"/>
                  </a:moveTo>
                  <a:cubicBezTo>
                    <a:pt x="459" y="110"/>
                    <a:pt x="436" y="87"/>
                    <a:pt x="407" y="87"/>
                  </a:cubicBezTo>
                  <a:cubicBezTo>
                    <a:pt x="382" y="87"/>
                    <a:pt x="362" y="104"/>
                    <a:pt x="356" y="127"/>
                  </a:cubicBezTo>
                  <a:cubicBezTo>
                    <a:pt x="295" y="0"/>
                    <a:pt x="295" y="0"/>
                    <a:pt x="295" y="0"/>
                  </a:cubicBezTo>
                  <a:cubicBezTo>
                    <a:pt x="147" y="70"/>
                    <a:pt x="36" y="206"/>
                    <a:pt x="0" y="370"/>
                  </a:cubicBezTo>
                  <a:cubicBezTo>
                    <a:pt x="140" y="403"/>
                    <a:pt x="140" y="403"/>
                    <a:pt x="140" y="403"/>
                  </a:cubicBezTo>
                  <a:cubicBezTo>
                    <a:pt x="133" y="394"/>
                    <a:pt x="128" y="382"/>
                    <a:pt x="128" y="370"/>
                  </a:cubicBezTo>
                  <a:cubicBezTo>
                    <a:pt x="128" y="341"/>
                    <a:pt x="152" y="317"/>
                    <a:pt x="181" y="317"/>
                  </a:cubicBezTo>
                  <a:cubicBezTo>
                    <a:pt x="210" y="317"/>
                    <a:pt x="233" y="341"/>
                    <a:pt x="233" y="370"/>
                  </a:cubicBezTo>
                  <a:cubicBezTo>
                    <a:pt x="233" y="391"/>
                    <a:pt x="220" y="409"/>
                    <a:pt x="202" y="417"/>
                  </a:cubicBezTo>
                  <a:cubicBezTo>
                    <a:pt x="273" y="434"/>
                    <a:pt x="273" y="434"/>
                    <a:pt x="273" y="434"/>
                  </a:cubicBezTo>
                  <a:cubicBezTo>
                    <a:pt x="290" y="354"/>
                    <a:pt x="344" y="287"/>
                    <a:pt x="417" y="253"/>
                  </a:cubicBezTo>
                  <a:cubicBezTo>
                    <a:pt x="385" y="186"/>
                    <a:pt x="385" y="186"/>
                    <a:pt x="385" y="186"/>
                  </a:cubicBezTo>
                  <a:cubicBezTo>
                    <a:pt x="391" y="190"/>
                    <a:pt x="399" y="191"/>
                    <a:pt x="407" y="191"/>
                  </a:cubicBezTo>
                  <a:cubicBezTo>
                    <a:pt x="436" y="191"/>
                    <a:pt x="459" y="168"/>
                    <a:pt x="459" y="139"/>
                  </a:cubicBezTo>
                  <a:close/>
                </a:path>
              </a:pathLst>
            </a:custGeom>
            <a:solidFill>
              <a:srgbClr val="A4B5DC"/>
            </a:solidFill>
            <a:ln w="19050">
              <a:solidFill>
                <a:schemeClr val="bg1"/>
              </a:solidFill>
              <a:round/>
              <a:headEnd/>
              <a:tailEnd/>
            </a:ln>
          </p:spPr>
          <p:txBody>
            <a:bodyPr vert="horz" wrap="square" lIns="411480" tIns="91440" rIns="365760" bIns="45720" numCol="1" anchor="ctr" anchorCtr="0" compatLnSpc="1">
              <a:prstTxWarp prst="textNoShape">
                <a:avLst/>
              </a:prstTxWarp>
            </a:bodyPr>
            <a:lstStyle/>
            <a:p>
              <a:r>
                <a:rPr lang="en-US" sz="700" b="1" dirty="0">
                  <a:solidFill>
                    <a:schemeClr val="bg1"/>
                  </a:solidFill>
                </a:rPr>
                <a:t>Attractive Financial Profile with Credible Near-Term Forecast</a:t>
              </a:r>
            </a:p>
          </p:txBody>
        </p:sp>
        <p:sp>
          <p:nvSpPr>
            <p:cNvPr id="59" name="Freeform 8"/>
            <p:cNvSpPr>
              <a:spLocks/>
            </p:cNvSpPr>
            <p:nvPr/>
          </p:nvSpPr>
          <p:spPr bwMode="auto">
            <a:xfrm>
              <a:off x="5915634" y="2233479"/>
              <a:ext cx="1756070" cy="1130556"/>
            </a:xfrm>
            <a:custGeom>
              <a:avLst/>
              <a:gdLst>
                <a:gd name="T0" fmla="*/ 429 w 481"/>
                <a:gd name="T1" fmla="*/ 185 h 310"/>
                <a:gd name="T2" fmla="*/ 408 w 481"/>
                <a:gd name="T3" fmla="*/ 190 h 310"/>
                <a:gd name="T4" fmla="*/ 472 w 481"/>
                <a:gd name="T5" fmla="*/ 57 h 310"/>
                <a:gd name="T6" fmla="*/ 231 w 481"/>
                <a:gd name="T7" fmla="*/ 0 h 310"/>
                <a:gd name="T8" fmla="*/ 0 w 481"/>
                <a:gd name="T9" fmla="*/ 52 h 310"/>
                <a:gd name="T10" fmla="*/ 61 w 481"/>
                <a:gd name="T11" fmla="*/ 179 h 310"/>
                <a:gd name="T12" fmla="*/ 112 w 481"/>
                <a:gd name="T13" fmla="*/ 139 h 310"/>
                <a:gd name="T14" fmla="*/ 164 w 481"/>
                <a:gd name="T15" fmla="*/ 191 h 310"/>
                <a:gd name="T16" fmla="*/ 112 w 481"/>
                <a:gd name="T17" fmla="*/ 243 h 310"/>
                <a:gd name="T18" fmla="*/ 90 w 481"/>
                <a:gd name="T19" fmla="*/ 238 h 310"/>
                <a:gd name="T20" fmla="*/ 122 w 481"/>
                <a:gd name="T21" fmla="*/ 305 h 310"/>
                <a:gd name="T22" fmla="*/ 231 w 481"/>
                <a:gd name="T23" fmla="*/ 281 h 310"/>
                <a:gd name="T24" fmla="*/ 350 w 481"/>
                <a:gd name="T25" fmla="*/ 310 h 310"/>
                <a:gd name="T26" fmla="*/ 378 w 481"/>
                <a:gd name="T27" fmla="*/ 251 h 310"/>
                <a:gd name="T28" fmla="*/ 429 w 481"/>
                <a:gd name="T29" fmla="*/ 290 h 310"/>
                <a:gd name="T30" fmla="*/ 481 w 481"/>
                <a:gd name="T31" fmla="*/ 238 h 310"/>
                <a:gd name="T32" fmla="*/ 429 w 481"/>
                <a:gd name="T33" fmla="*/ 1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1" h="310">
                  <a:moveTo>
                    <a:pt x="429" y="185"/>
                  </a:moveTo>
                  <a:cubicBezTo>
                    <a:pt x="421" y="185"/>
                    <a:pt x="414" y="187"/>
                    <a:pt x="408" y="190"/>
                  </a:cubicBezTo>
                  <a:cubicBezTo>
                    <a:pt x="472" y="57"/>
                    <a:pt x="472" y="57"/>
                    <a:pt x="472" y="57"/>
                  </a:cubicBezTo>
                  <a:cubicBezTo>
                    <a:pt x="399" y="20"/>
                    <a:pt x="318" y="0"/>
                    <a:pt x="231" y="0"/>
                  </a:cubicBezTo>
                  <a:cubicBezTo>
                    <a:pt x="148" y="0"/>
                    <a:pt x="70" y="19"/>
                    <a:pt x="0" y="52"/>
                  </a:cubicBezTo>
                  <a:cubicBezTo>
                    <a:pt x="61" y="179"/>
                    <a:pt x="61" y="179"/>
                    <a:pt x="61" y="179"/>
                  </a:cubicBezTo>
                  <a:cubicBezTo>
                    <a:pt x="67" y="156"/>
                    <a:pt x="87" y="139"/>
                    <a:pt x="112" y="139"/>
                  </a:cubicBezTo>
                  <a:cubicBezTo>
                    <a:pt x="141" y="139"/>
                    <a:pt x="164" y="162"/>
                    <a:pt x="164" y="191"/>
                  </a:cubicBezTo>
                  <a:cubicBezTo>
                    <a:pt x="164" y="220"/>
                    <a:pt x="141" y="243"/>
                    <a:pt x="112" y="243"/>
                  </a:cubicBezTo>
                  <a:cubicBezTo>
                    <a:pt x="104" y="243"/>
                    <a:pt x="96" y="242"/>
                    <a:pt x="90" y="238"/>
                  </a:cubicBezTo>
                  <a:cubicBezTo>
                    <a:pt x="122" y="305"/>
                    <a:pt x="122" y="305"/>
                    <a:pt x="122" y="305"/>
                  </a:cubicBezTo>
                  <a:cubicBezTo>
                    <a:pt x="155" y="289"/>
                    <a:pt x="192" y="281"/>
                    <a:pt x="231" y="281"/>
                  </a:cubicBezTo>
                  <a:cubicBezTo>
                    <a:pt x="274" y="281"/>
                    <a:pt x="315" y="291"/>
                    <a:pt x="350" y="310"/>
                  </a:cubicBezTo>
                  <a:cubicBezTo>
                    <a:pt x="378" y="251"/>
                    <a:pt x="378" y="251"/>
                    <a:pt x="378" y="251"/>
                  </a:cubicBezTo>
                  <a:cubicBezTo>
                    <a:pt x="384" y="274"/>
                    <a:pt x="405" y="290"/>
                    <a:pt x="429" y="290"/>
                  </a:cubicBezTo>
                  <a:cubicBezTo>
                    <a:pt x="458" y="290"/>
                    <a:pt x="481" y="267"/>
                    <a:pt x="481" y="238"/>
                  </a:cubicBezTo>
                  <a:cubicBezTo>
                    <a:pt x="481" y="209"/>
                    <a:pt x="458" y="185"/>
                    <a:pt x="429" y="185"/>
                  </a:cubicBezTo>
                  <a:close/>
                </a:path>
              </a:pathLst>
            </a:custGeom>
            <a:solidFill>
              <a:srgbClr val="07325F"/>
            </a:solidFill>
            <a:ln w="19050">
              <a:solidFill>
                <a:schemeClr val="bg1"/>
              </a:solidFill>
              <a:round/>
              <a:headEnd/>
              <a:tailEnd/>
            </a:ln>
          </p:spPr>
          <p:txBody>
            <a:bodyPr vert="horz" wrap="square" lIns="685800" tIns="45720" rIns="320040" bIns="137160" numCol="1" anchor="ctr" anchorCtr="0" compatLnSpc="1">
              <a:prstTxWarp prst="textNoShape">
                <a:avLst/>
              </a:prstTxWarp>
            </a:bodyPr>
            <a:lstStyle/>
            <a:p>
              <a:r>
                <a:rPr lang="en-US" sz="700" b="1" dirty="0">
                  <a:solidFill>
                    <a:srgbClr val="FFFFFF"/>
                  </a:solidFill>
                </a:rPr>
                <a:t>Leading Designer and Manufacturer of Flexible CPG Pet Care Packaging Products</a:t>
              </a:r>
              <a:endParaRPr lang="en-US" sz="700" b="1" dirty="0"/>
            </a:p>
          </p:txBody>
        </p:sp>
        <p:sp>
          <p:nvSpPr>
            <p:cNvPr id="60" name="Freeform 9"/>
            <p:cNvSpPr>
              <a:spLocks/>
            </p:cNvSpPr>
            <p:nvPr/>
          </p:nvSpPr>
          <p:spPr bwMode="auto">
            <a:xfrm>
              <a:off x="7192915" y="2441984"/>
              <a:ext cx="1485786" cy="1800859"/>
            </a:xfrm>
            <a:custGeom>
              <a:avLst/>
              <a:gdLst>
                <a:gd name="T0" fmla="*/ 281 w 407"/>
                <a:gd name="T1" fmla="*/ 394 h 494"/>
                <a:gd name="T2" fmla="*/ 407 w 407"/>
                <a:gd name="T3" fmla="*/ 364 h 494"/>
                <a:gd name="T4" fmla="*/ 122 w 407"/>
                <a:gd name="T5" fmla="*/ 0 h 494"/>
                <a:gd name="T6" fmla="*/ 58 w 407"/>
                <a:gd name="T7" fmla="*/ 133 h 494"/>
                <a:gd name="T8" fmla="*/ 79 w 407"/>
                <a:gd name="T9" fmla="*/ 128 h 494"/>
                <a:gd name="T10" fmla="*/ 131 w 407"/>
                <a:gd name="T11" fmla="*/ 181 h 494"/>
                <a:gd name="T12" fmla="*/ 79 w 407"/>
                <a:gd name="T13" fmla="*/ 233 h 494"/>
                <a:gd name="T14" fmla="*/ 28 w 407"/>
                <a:gd name="T15" fmla="*/ 194 h 494"/>
                <a:gd name="T16" fmla="*/ 0 w 407"/>
                <a:gd name="T17" fmla="*/ 253 h 494"/>
                <a:gd name="T18" fmla="*/ 134 w 407"/>
                <a:gd name="T19" fmla="*/ 430 h 494"/>
                <a:gd name="T20" fmla="*/ 217 w 407"/>
                <a:gd name="T21" fmla="*/ 410 h 494"/>
                <a:gd name="T22" fmla="*/ 206 w 407"/>
                <a:gd name="T23" fmla="*/ 441 h 494"/>
                <a:gd name="T24" fmla="*/ 258 w 407"/>
                <a:gd name="T25" fmla="*/ 494 h 494"/>
                <a:gd name="T26" fmla="*/ 311 w 407"/>
                <a:gd name="T27" fmla="*/ 441 h 494"/>
                <a:gd name="T28" fmla="*/ 281 w 407"/>
                <a:gd name="T29" fmla="*/ 3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494">
                  <a:moveTo>
                    <a:pt x="281" y="394"/>
                  </a:moveTo>
                  <a:cubicBezTo>
                    <a:pt x="407" y="364"/>
                    <a:pt x="407" y="364"/>
                    <a:pt x="407" y="364"/>
                  </a:cubicBezTo>
                  <a:cubicBezTo>
                    <a:pt x="371" y="204"/>
                    <a:pt x="265" y="71"/>
                    <a:pt x="122" y="0"/>
                  </a:cubicBezTo>
                  <a:cubicBezTo>
                    <a:pt x="58" y="133"/>
                    <a:pt x="58" y="133"/>
                    <a:pt x="58" y="133"/>
                  </a:cubicBezTo>
                  <a:cubicBezTo>
                    <a:pt x="64" y="130"/>
                    <a:pt x="71" y="128"/>
                    <a:pt x="79" y="128"/>
                  </a:cubicBezTo>
                  <a:cubicBezTo>
                    <a:pt x="108" y="128"/>
                    <a:pt x="131" y="152"/>
                    <a:pt x="131" y="181"/>
                  </a:cubicBezTo>
                  <a:cubicBezTo>
                    <a:pt x="131" y="210"/>
                    <a:pt x="108" y="233"/>
                    <a:pt x="79" y="233"/>
                  </a:cubicBezTo>
                  <a:cubicBezTo>
                    <a:pt x="55" y="233"/>
                    <a:pt x="34" y="217"/>
                    <a:pt x="28" y="194"/>
                  </a:cubicBezTo>
                  <a:cubicBezTo>
                    <a:pt x="0" y="253"/>
                    <a:pt x="0" y="253"/>
                    <a:pt x="0" y="253"/>
                  </a:cubicBezTo>
                  <a:cubicBezTo>
                    <a:pt x="68" y="288"/>
                    <a:pt x="118" y="353"/>
                    <a:pt x="134" y="430"/>
                  </a:cubicBezTo>
                  <a:cubicBezTo>
                    <a:pt x="217" y="410"/>
                    <a:pt x="217" y="410"/>
                    <a:pt x="217" y="410"/>
                  </a:cubicBezTo>
                  <a:cubicBezTo>
                    <a:pt x="210" y="418"/>
                    <a:pt x="206" y="429"/>
                    <a:pt x="206" y="441"/>
                  </a:cubicBezTo>
                  <a:cubicBezTo>
                    <a:pt x="206" y="470"/>
                    <a:pt x="230" y="494"/>
                    <a:pt x="258" y="494"/>
                  </a:cubicBezTo>
                  <a:cubicBezTo>
                    <a:pt x="287" y="494"/>
                    <a:pt x="311" y="470"/>
                    <a:pt x="311" y="441"/>
                  </a:cubicBezTo>
                  <a:cubicBezTo>
                    <a:pt x="311" y="420"/>
                    <a:pt x="299" y="403"/>
                    <a:pt x="281" y="394"/>
                  </a:cubicBezTo>
                  <a:close/>
                </a:path>
              </a:pathLst>
            </a:custGeom>
            <a:solidFill>
              <a:srgbClr val="336699"/>
            </a:solidFill>
            <a:ln w="19050">
              <a:solidFill>
                <a:schemeClr val="bg1"/>
              </a:solidFill>
              <a:round/>
              <a:headEnd/>
              <a:tailEnd/>
            </a:ln>
          </p:spPr>
          <p:txBody>
            <a:bodyPr vert="horz" wrap="square" lIns="502920" tIns="365760" rIns="182880" bIns="45720" numCol="1" anchor="ctr" anchorCtr="0" compatLnSpc="1">
              <a:prstTxWarp prst="textNoShape">
                <a:avLst/>
              </a:prstTxWarp>
            </a:bodyPr>
            <a:lstStyle/>
            <a:p>
              <a:r>
                <a:rPr lang="en-US" sz="700" b="1" dirty="0">
                  <a:solidFill>
                    <a:srgbClr val="FFFFFF"/>
                  </a:solidFill>
                </a:rPr>
                <a:t>“One-Stop Shop” Offering Comprehensive Product Capabilities</a:t>
              </a:r>
            </a:p>
          </p:txBody>
        </p:sp>
        <p:sp>
          <p:nvSpPr>
            <p:cNvPr id="61" name="Freeform 10"/>
            <p:cNvSpPr>
              <a:spLocks/>
            </p:cNvSpPr>
            <p:nvPr/>
          </p:nvSpPr>
          <p:spPr bwMode="auto">
            <a:xfrm>
              <a:off x="7487910" y="3777913"/>
              <a:ext cx="1237126" cy="1675757"/>
            </a:xfrm>
            <a:custGeom>
              <a:avLst/>
              <a:gdLst>
                <a:gd name="T0" fmla="*/ 339 w 339"/>
                <a:gd name="T1" fmla="*/ 118 h 459"/>
                <a:gd name="T2" fmla="*/ 326 w 339"/>
                <a:gd name="T3" fmla="*/ 0 h 459"/>
                <a:gd name="T4" fmla="*/ 200 w 339"/>
                <a:gd name="T5" fmla="*/ 30 h 459"/>
                <a:gd name="T6" fmla="*/ 230 w 339"/>
                <a:gd name="T7" fmla="*/ 77 h 459"/>
                <a:gd name="T8" fmla="*/ 177 w 339"/>
                <a:gd name="T9" fmla="*/ 130 h 459"/>
                <a:gd name="T10" fmla="*/ 125 w 339"/>
                <a:gd name="T11" fmla="*/ 77 h 459"/>
                <a:gd name="T12" fmla="*/ 136 w 339"/>
                <a:gd name="T13" fmla="*/ 46 h 459"/>
                <a:gd name="T14" fmla="*/ 53 w 339"/>
                <a:gd name="T15" fmla="*/ 66 h 459"/>
                <a:gd name="T16" fmla="*/ 58 w 339"/>
                <a:gd name="T17" fmla="*/ 118 h 459"/>
                <a:gd name="T18" fmla="*/ 0 w 339"/>
                <a:gd name="T19" fmla="*/ 281 h 459"/>
                <a:gd name="T20" fmla="*/ 68 w 339"/>
                <a:gd name="T21" fmla="*/ 337 h 459"/>
                <a:gd name="T22" fmla="*/ 66 w 339"/>
                <a:gd name="T23" fmla="*/ 337 h 459"/>
                <a:gd name="T24" fmla="*/ 14 w 339"/>
                <a:gd name="T25" fmla="*/ 390 h 459"/>
                <a:gd name="T26" fmla="*/ 66 w 339"/>
                <a:gd name="T27" fmla="*/ 442 h 459"/>
                <a:gd name="T28" fmla="*/ 118 w 339"/>
                <a:gd name="T29" fmla="*/ 390 h 459"/>
                <a:gd name="T30" fmla="*/ 117 w 339"/>
                <a:gd name="T31" fmla="*/ 377 h 459"/>
                <a:gd name="T32" fmla="*/ 217 w 339"/>
                <a:gd name="T33" fmla="*/ 459 h 459"/>
                <a:gd name="T34" fmla="*/ 339 w 339"/>
                <a:gd name="T35" fmla="*/ 11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459">
                  <a:moveTo>
                    <a:pt x="339" y="118"/>
                  </a:moveTo>
                  <a:cubicBezTo>
                    <a:pt x="339" y="77"/>
                    <a:pt x="334" y="38"/>
                    <a:pt x="326" y="0"/>
                  </a:cubicBezTo>
                  <a:cubicBezTo>
                    <a:pt x="200" y="30"/>
                    <a:pt x="200" y="30"/>
                    <a:pt x="200" y="30"/>
                  </a:cubicBezTo>
                  <a:cubicBezTo>
                    <a:pt x="218" y="39"/>
                    <a:pt x="230" y="56"/>
                    <a:pt x="230" y="77"/>
                  </a:cubicBezTo>
                  <a:cubicBezTo>
                    <a:pt x="230" y="106"/>
                    <a:pt x="206" y="130"/>
                    <a:pt x="177" y="130"/>
                  </a:cubicBezTo>
                  <a:cubicBezTo>
                    <a:pt x="149" y="130"/>
                    <a:pt x="125" y="106"/>
                    <a:pt x="125" y="77"/>
                  </a:cubicBezTo>
                  <a:cubicBezTo>
                    <a:pt x="125" y="65"/>
                    <a:pt x="129" y="54"/>
                    <a:pt x="136" y="46"/>
                  </a:cubicBezTo>
                  <a:cubicBezTo>
                    <a:pt x="53" y="66"/>
                    <a:pt x="53" y="66"/>
                    <a:pt x="53" y="66"/>
                  </a:cubicBezTo>
                  <a:cubicBezTo>
                    <a:pt x="56" y="82"/>
                    <a:pt x="58" y="100"/>
                    <a:pt x="58" y="118"/>
                  </a:cubicBezTo>
                  <a:cubicBezTo>
                    <a:pt x="58" y="180"/>
                    <a:pt x="36" y="237"/>
                    <a:pt x="0" y="281"/>
                  </a:cubicBezTo>
                  <a:cubicBezTo>
                    <a:pt x="68" y="337"/>
                    <a:pt x="68" y="337"/>
                    <a:pt x="68" y="337"/>
                  </a:cubicBezTo>
                  <a:cubicBezTo>
                    <a:pt x="68" y="337"/>
                    <a:pt x="67" y="337"/>
                    <a:pt x="66" y="337"/>
                  </a:cubicBezTo>
                  <a:cubicBezTo>
                    <a:pt x="37" y="337"/>
                    <a:pt x="14" y="361"/>
                    <a:pt x="14" y="390"/>
                  </a:cubicBezTo>
                  <a:cubicBezTo>
                    <a:pt x="14" y="418"/>
                    <a:pt x="37" y="442"/>
                    <a:pt x="66" y="442"/>
                  </a:cubicBezTo>
                  <a:cubicBezTo>
                    <a:pt x="95" y="442"/>
                    <a:pt x="118" y="418"/>
                    <a:pt x="118" y="390"/>
                  </a:cubicBezTo>
                  <a:cubicBezTo>
                    <a:pt x="118" y="385"/>
                    <a:pt x="118" y="381"/>
                    <a:pt x="117" y="377"/>
                  </a:cubicBezTo>
                  <a:cubicBezTo>
                    <a:pt x="217" y="459"/>
                    <a:pt x="217" y="459"/>
                    <a:pt x="217" y="459"/>
                  </a:cubicBezTo>
                  <a:cubicBezTo>
                    <a:pt x="293" y="366"/>
                    <a:pt x="339" y="247"/>
                    <a:pt x="339" y="118"/>
                  </a:cubicBezTo>
                  <a:close/>
                </a:path>
              </a:pathLst>
            </a:custGeom>
            <a:solidFill>
              <a:schemeClr val="accent1"/>
            </a:solidFill>
            <a:ln w="19050">
              <a:solidFill>
                <a:schemeClr val="bg1"/>
              </a:solidFill>
              <a:round/>
              <a:headEnd/>
              <a:tailEnd/>
            </a:ln>
          </p:spPr>
          <p:txBody>
            <a:bodyPr vert="horz" wrap="square" lIns="365760" tIns="91440" rIns="182880" bIns="45720" numCol="1" anchor="ctr" anchorCtr="0" compatLnSpc="1">
              <a:prstTxWarp prst="textNoShape">
                <a:avLst/>
              </a:prstTxWarp>
            </a:bodyPr>
            <a:lstStyle/>
            <a:p>
              <a:endParaRPr lang="en-US" sz="400" b="1" dirty="0">
                <a:solidFill>
                  <a:schemeClr val="bg1"/>
                </a:solidFill>
              </a:endParaRPr>
            </a:p>
            <a:p>
              <a:r>
                <a:rPr lang="en-US" sz="700" b="1" dirty="0">
                  <a:solidFill>
                    <a:schemeClr val="bg1"/>
                  </a:solidFill>
                </a:rPr>
                <a:t>New Product Development Focus Supported by Patents and Leading Innovation</a:t>
              </a:r>
            </a:p>
          </p:txBody>
        </p:sp>
        <p:sp>
          <p:nvSpPr>
            <p:cNvPr id="62" name="Freeform 11"/>
            <p:cNvSpPr>
              <a:spLocks/>
            </p:cNvSpPr>
            <p:nvPr/>
          </p:nvSpPr>
          <p:spPr bwMode="auto">
            <a:xfrm>
              <a:off x="6467011" y="4794220"/>
              <a:ext cx="1813215" cy="1368406"/>
            </a:xfrm>
            <a:custGeom>
              <a:avLst/>
              <a:gdLst>
                <a:gd name="T0" fmla="*/ 397 w 497"/>
                <a:gd name="T1" fmla="*/ 96 h 375"/>
                <a:gd name="T2" fmla="*/ 398 w 497"/>
                <a:gd name="T3" fmla="*/ 109 h 375"/>
                <a:gd name="T4" fmla="*/ 346 w 497"/>
                <a:gd name="T5" fmla="*/ 161 h 375"/>
                <a:gd name="T6" fmla="*/ 294 w 497"/>
                <a:gd name="T7" fmla="*/ 109 h 375"/>
                <a:gd name="T8" fmla="*/ 346 w 497"/>
                <a:gd name="T9" fmla="*/ 56 h 375"/>
                <a:gd name="T10" fmla="*/ 348 w 497"/>
                <a:gd name="T11" fmla="*/ 56 h 375"/>
                <a:gd name="T12" fmla="*/ 280 w 497"/>
                <a:gd name="T13" fmla="*/ 0 h 375"/>
                <a:gd name="T14" fmla="*/ 87 w 497"/>
                <a:gd name="T15" fmla="*/ 95 h 375"/>
                <a:gd name="T16" fmla="*/ 87 w 497"/>
                <a:gd name="T17" fmla="*/ 183 h 375"/>
                <a:gd name="T18" fmla="*/ 53 w 497"/>
                <a:gd name="T19" fmla="*/ 171 h 375"/>
                <a:gd name="T20" fmla="*/ 0 w 497"/>
                <a:gd name="T21" fmla="*/ 223 h 375"/>
                <a:gd name="T22" fmla="*/ 53 w 497"/>
                <a:gd name="T23" fmla="*/ 275 h 375"/>
                <a:gd name="T24" fmla="*/ 87 w 497"/>
                <a:gd name="T25" fmla="*/ 262 h 375"/>
                <a:gd name="T26" fmla="*/ 87 w 497"/>
                <a:gd name="T27" fmla="*/ 375 h 375"/>
                <a:gd name="T28" fmla="*/ 497 w 497"/>
                <a:gd name="T29" fmla="*/ 178 h 375"/>
                <a:gd name="T30" fmla="*/ 397 w 497"/>
                <a:gd name="T31" fmla="*/ 9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7" h="375">
                  <a:moveTo>
                    <a:pt x="397" y="96"/>
                  </a:moveTo>
                  <a:cubicBezTo>
                    <a:pt x="398" y="100"/>
                    <a:pt x="398" y="104"/>
                    <a:pt x="398" y="109"/>
                  </a:cubicBezTo>
                  <a:cubicBezTo>
                    <a:pt x="398" y="137"/>
                    <a:pt x="375" y="161"/>
                    <a:pt x="346" y="161"/>
                  </a:cubicBezTo>
                  <a:cubicBezTo>
                    <a:pt x="317" y="161"/>
                    <a:pt x="294" y="137"/>
                    <a:pt x="294" y="109"/>
                  </a:cubicBezTo>
                  <a:cubicBezTo>
                    <a:pt x="294" y="80"/>
                    <a:pt x="317" y="56"/>
                    <a:pt x="346" y="56"/>
                  </a:cubicBezTo>
                  <a:cubicBezTo>
                    <a:pt x="347" y="56"/>
                    <a:pt x="348" y="56"/>
                    <a:pt x="348" y="56"/>
                  </a:cubicBezTo>
                  <a:cubicBezTo>
                    <a:pt x="280" y="0"/>
                    <a:pt x="280" y="0"/>
                    <a:pt x="280" y="0"/>
                  </a:cubicBezTo>
                  <a:cubicBezTo>
                    <a:pt x="234" y="56"/>
                    <a:pt x="165" y="93"/>
                    <a:pt x="87" y="95"/>
                  </a:cubicBezTo>
                  <a:cubicBezTo>
                    <a:pt x="87" y="183"/>
                    <a:pt x="87" y="183"/>
                    <a:pt x="87" y="183"/>
                  </a:cubicBezTo>
                  <a:cubicBezTo>
                    <a:pt x="78" y="175"/>
                    <a:pt x="66" y="171"/>
                    <a:pt x="53" y="171"/>
                  </a:cubicBezTo>
                  <a:cubicBezTo>
                    <a:pt x="24" y="171"/>
                    <a:pt x="0" y="194"/>
                    <a:pt x="0" y="223"/>
                  </a:cubicBezTo>
                  <a:cubicBezTo>
                    <a:pt x="0" y="252"/>
                    <a:pt x="24" y="275"/>
                    <a:pt x="53" y="275"/>
                  </a:cubicBezTo>
                  <a:cubicBezTo>
                    <a:pt x="66" y="275"/>
                    <a:pt x="78" y="270"/>
                    <a:pt x="87" y="262"/>
                  </a:cubicBezTo>
                  <a:cubicBezTo>
                    <a:pt x="87" y="375"/>
                    <a:pt x="87" y="375"/>
                    <a:pt x="87" y="375"/>
                  </a:cubicBezTo>
                  <a:cubicBezTo>
                    <a:pt x="252" y="373"/>
                    <a:pt x="400" y="297"/>
                    <a:pt x="497" y="178"/>
                  </a:cubicBezTo>
                  <a:lnTo>
                    <a:pt x="397" y="96"/>
                  </a:lnTo>
                  <a:close/>
                </a:path>
              </a:pathLst>
            </a:custGeom>
            <a:solidFill>
              <a:schemeClr val="accent2"/>
            </a:solidFill>
            <a:ln w="19050">
              <a:solidFill>
                <a:schemeClr val="bg1"/>
              </a:solidFill>
              <a:round/>
              <a:headEnd/>
              <a:tailEnd/>
            </a:ln>
          </p:spPr>
          <p:txBody>
            <a:bodyPr vert="horz" wrap="square" lIns="548640" tIns="274320" rIns="274320" bIns="45720" numCol="1" anchor="ctr" anchorCtr="0" compatLnSpc="1">
              <a:prstTxWarp prst="textNoShape">
                <a:avLst/>
              </a:prstTxWarp>
            </a:bodyPr>
            <a:lstStyle/>
            <a:p>
              <a:r>
                <a:rPr lang="en-US" sz="700" b="1" dirty="0">
                  <a:solidFill>
                    <a:srgbClr val="000000"/>
                  </a:solidFill>
                </a:rPr>
                <a:t>Entrenched, </a:t>
              </a:r>
              <a:br>
                <a:rPr lang="en-US" sz="700" b="1" dirty="0">
                  <a:solidFill>
                    <a:srgbClr val="000000"/>
                  </a:solidFill>
                </a:rPr>
              </a:br>
              <a:r>
                <a:rPr lang="en-US" sz="700" b="1" dirty="0">
                  <a:solidFill>
                    <a:srgbClr val="000000"/>
                  </a:solidFill>
                </a:rPr>
                <a:t>Long-Term Relationships </a:t>
              </a:r>
              <a:br>
                <a:rPr lang="en-US" sz="700" b="1" dirty="0">
                  <a:solidFill>
                    <a:srgbClr val="000000"/>
                  </a:solidFill>
                </a:rPr>
              </a:br>
              <a:r>
                <a:rPr lang="en-US" sz="700" b="1" dirty="0">
                  <a:solidFill>
                    <a:srgbClr val="000000"/>
                  </a:solidFill>
                </a:rPr>
                <a:t>with Blue-Chip Customers</a:t>
              </a:r>
            </a:p>
          </p:txBody>
        </p:sp>
        <p:sp>
          <p:nvSpPr>
            <p:cNvPr id="63" name="Freeform 12"/>
            <p:cNvSpPr>
              <a:spLocks/>
            </p:cNvSpPr>
            <p:nvPr/>
          </p:nvSpPr>
          <p:spPr bwMode="auto">
            <a:xfrm>
              <a:off x="5234519" y="4718541"/>
              <a:ext cx="1550654" cy="1447175"/>
            </a:xfrm>
            <a:custGeom>
              <a:avLst/>
              <a:gdLst>
                <a:gd name="T0" fmla="*/ 391 w 425"/>
                <a:gd name="T1" fmla="*/ 192 h 397"/>
                <a:gd name="T2" fmla="*/ 425 w 425"/>
                <a:gd name="T3" fmla="*/ 204 h 397"/>
                <a:gd name="T4" fmla="*/ 425 w 425"/>
                <a:gd name="T5" fmla="*/ 116 h 397"/>
                <a:gd name="T6" fmla="*/ 418 w 425"/>
                <a:gd name="T7" fmla="*/ 116 h 397"/>
                <a:gd name="T8" fmla="*/ 220 w 425"/>
                <a:gd name="T9" fmla="*/ 24 h 397"/>
                <a:gd name="T10" fmla="*/ 168 w 425"/>
                <a:gd name="T11" fmla="*/ 65 h 397"/>
                <a:gd name="T12" fmla="*/ 170 w 425"/>
                <a:gd name="T13" fmla="*/ 52 h 397"/>
                <a:gd name="T14" fmla="*/ 118 w 425"/>
                <a:gd name="T15" fmla="*/ 0 h 397"/>
                <a:gd name="T16" fmla="*/ 66 w 425"/>
                <a:gd name="T17" fmla="*/ 52 h 397"/>
                <a:gd name="T18" fmla="*/ 118 w 425"/>
                <a:gd name="T19" fmla="*/ 104 h 397"/>
                <a:gd name="T20" fmla="*/ 119 w 425"/>
                <a:gd name="T21" fmla="*/ 104 h 397"/>
                <a:gd name="T22" fmla="*/ 0 w 425"/>
                <a:gd name="T23" fmla="*/ 198 h 397"/>
                <a:gd name="T24" fmla="*/ 418 w 425"/>
                <a:gd name="T25" fmla="*/ 397 h 397"/>
                <a:gd name="T26" fmla="*/ 425 w 425"/>
                <a:gd name="T27" fmla="*/ 396 h 397"/>
                <a:gd name="T28" fmla="*/ 425 w 425"/>
                <a:gd name="T29" fmla="*/ 283 h 397"/>
                <a:gd name="T30" fmla="*/ 391 w 425"/>
                <a:gd name="T31" fmla="*/ 296 h 397"/>
                <a:gd name="T32" fmla="*/ 338 w 425"/>
                <a:gd name="T33" fmla="*/ 244 h 397"/>
                <a:gd name="T34" fmla="*/ 391 w 425"/>
                <a:gd name="T35" fmla="*/ 19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 h="397">
                  <a:moveTo>
                    <a:pt x="391" y="192"/>
                  </a:moveTo>
                  <a:cubicBezTo>
                    <a:pt x="404" y="192"/>
                    <a:pt x="416" y="196"/>
                    <a:pt x="425" y="204"/>
                  </a:cubicBezTo>
                  <a:cubicBezTo>
                    <a:pt x="425" y="116"/>
                    <a:pt x="425" y="116"/>
                    <a:pt x="425" y="116"/>
                  </a:cubicBezTo>
                  <a:cubicBezTo>
                    <a:pt x="423" y="116"/>
                    <a:pt x="420" y="116"/>
                    <a:pt x="418" y="116"/>
                  </a:cubicBezTo>
                  <a:cubicBezTo>
                    <a:pt x="339" y="116"/>
                    <a:pt x="268" y="80"/>
                    <a:pt x="220" y="24"/>
                  </a:cubicBezTo>
                  <a:cubicBezTo>
                    <a:pt x="168" y="65"/>
                    <a:pt x="168" y="65"/>
                    <a:pt x="168" y="65"/>
                  </a:cubicBezTo>
                  <a:cubicBezTo>
                    <a:pt x="170" y="61"/>
                    <a:pt x="170" y="57"/>
                    <a:pt x="170" y="52"/>
                  </a:cubicBezTo>
                  <a:cubicBezTo>
                    <a:pt x="170" y="23"/>
                    <a:pt x="147" y="0"/>
                    <a:pt x="118" y="0"/>
                  </a:cubicBezTo>
                  <a:cubicBezTo>
                    <a:pt x="89" y="0"/>
                    <a:pt x="66" y="23"/>
                    <a:pt x="66" y="52"/>
                  </a:cubicBezTo>
                  <a:cubicBezTo>
                    <a:pt x="66" y="81"/>
                    <a:pt x="89" y="104"/>
                    <a:pt x="118" y="104"/>
                  </a:cubicBezTo>
                  <a:cubicBezTo>
                    <a:pt x="118" y="104"/>
                    <a:pt x="119" y="104"/>
                    <a:pt x="119" y="104"/>
                  </a:cubicBezTo>
                  <a:cubicBezTo>
                    <a:pt x="0" y="198"/>
                    <a:pt x="0" y="198"/>
                    <a:pt x="0" y="198"/>
                  </a:cubicBezTo>
                  <a:cubicBezTo>
                    <a:pt x="99" y="319"/>
                    <a:pt x="250" y="397"/>
                    <a:pt x="418" y="397"/>
                  </a:cubicBezTo>
                  <a:cubicBezTo>
                    <a:pt x="420" y="397"/>
                    <a:pt x="423" y="396"/>
                    <a:pt x="425" y="396"/>
                  </a:cubicBezTo>
                  <a:cubicBezTo>
                    <a:pt x="425" y="283"/>
                    <a:pt x="425" y="283"/>
                    <a:pt x="425" y="283"/>
                  </a:cubicBezTo>
                  <a:cubicBezTo>
                    <a:pt x="416" y="291"/>
                    <a:pt x="404" y="296"/>
                    <a:pt x="391" y="296"/>
                  </a:cubicBezTo>
                  <a:cubicBezTo>
                    <a:pt x="362" y="296"/>
                    <a:pt x="338" y="273"/>
                    <a:pt x="338" y="244"/>
                  </a:cubicBezTo>
                  <a:cubicBezTo>
                    <a:pt x="338" y="215"/>
                    <a:pt x="362" y="192"/>
                    <a:pt x="391" y="192"/>
                  </a:cubicBezTo>
                  <a:close/>
                </a:path>
              </a:pathLst>
            </a:custGeom>
            <a:solidFill>
              <a:schemeClr val="accent3"/>
            </a:solidFill>
            <a:ln w="19050">
              <a:solidFill>
                <a:schemeClr val="bg1"/>
              </a:solidFill>
              <a:round/>
              <a:headEnd/>
              <a:tailEnd/>
            </a:ln>
          </p:spPr>
          <p:txBody>
            <a:bodyPr vert="horz" wrap="square" lIns="502920" tIns="182880" rIns="274320" bIns="45720" numCol="1" anchor="ctr" anchorCtr="0" compatLnSpc="1">
              <a:prstTxWarp prst="textNoShape">
                <a:avLst/>
              </a:prstTxWarp>
            </a:bodyPr>
            <a:lstStyle/>
            <a:p>
              <a:r>
                <a:rPr lang="en-US" sz="700" b="1" dirty="0"/>
                <a:t>Well-Capitalized Operations with Capacity for Growth</a:t>
              </a:r>
            </a:p>
          </p:txBody>
        </p:sp>
        <p:sp>
          <p:nvSpPr>
            <p:cNvPr id="64" name="Freeform 6"/>
            <p:cNvSpPr>
              <a:spLocks/>
            </p:cNvSpPr>
            <p:nvPr/>
          </p:nvSpPr>
          <p:spPr bwMode="auto">
            <a:xfrm>
              <a:off x="4792799" y="3580262"/>
              <a:ext cx="1243304" cy="1859549"/>
            </a:xfrm>
            <a:custGeom>
              <a:avLst/>
              <a:gdLst>
                <a:gd name="T0" fmla="*/ 341 w 341"/>
                <a:gd name="T1" fmla="*/ 336 h 510"/>
                <a:gd name="T2" fmla="*/ 281 w 341"/>
                <a:gd name="T3" fmla="*/ 170 h 510"/>
                <a:gd name="T4" fmla="*/ 286 w 341"/>
                <a:gd name="T5" fmla="*/ 117 h 510"/>
                <a:gd name="T6" fmla="*/ 215 w 341"/>
                <a:gd name="T7" fmla="*/ 100 h 510"/>
                <a:gd name="T8" fmla="*/ 246 w 341"/>
                <a:gd name="T9" fmla="*/ 53 h 510"/>
                <a:gd name="T10" fmla="*/ 194 w 341"/>
                <a:gd name="T11" fmla="*/ 0 h 510"/>
                <a:gd name="T12" fmla="*/ 141 w 341"/>
                <a:gd name="T13" fmla="*/ 53 h 510"/>
                <a:gd name="T14" fmla="*/ 153 w 341"/>
                <a:gd name="T15" fmla="*/ 86 h 510"/>
                <a:gd name="T16" fmla="*/ 13 w 341"/>
                <a:gd name="T17" fmla="*/ 53 h 510"/>
                <a:gd name="T18" fmla="*/ 0 w 341"/>
                <a:gd name="T19" fmla="*/ 170 h 510"/>
                <a:gd name="T20" fmla="*/ 121 w 341"/>
                <a:gd name="T21" fmla="*/ 510 h 510"/>
                <a:gd name="T22" fmla="*/ 240 w 341"/>
                <a:gd name="T23" fmla="*/ 416 h 510"/>
                <a:gd name="T24" fmla="*/ 239 w 341"/>
                <a:gd name="T25" fmla="*/ 416 h 510"/>
                <a:gd name="T26" fmla="*/ 187 w 341"/>
                <a:gd name="T27" fmla="*/ 364 h 510"/>
                <a:gd name="T28" fmla="*/ 239 w 341"/>
                <a:gd name="T29" fmla="*/ 312 h 510"/>
                <a:gd name="T30" fmla="*/ 291 w 341"/>
                <a:gd name="T31" fmla="*/ 364 h 510"/>
                <a:gd name="T32" fmla="*/ 289 w 341"/>
                <a:gd name="T33" fmla="*/ 377 h 510"/>
                <a:gd name="T34" fmla="*/ 341 w 341"/>
                <a:gd name="T35" fmla="*/ 33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510">
                  <a:moveTo>
                    <a:pt x="341" y="336"/>
                  </a:moveTo>
                  <a:cubicBezTo>
                    <a:pt x="304" y="291"/>
                    <a:pt x="281" y="233"/>
                    <a:pt x="281" y="170"/>
                  </a:cubicBezTo>
                  <a:cubicBezTo>
                    <a:pt x="281" y="152"/>
                    <a:pt x="283" y="134"/>
                    <a:pt x="286" y="117"/>
                  </a:cubicBezTo>
                  <a:cubicBezTo>
                    <a:pt x="215" y="100"/>
                    <a:pt x="215" y="100"/>
                    <a:pt x="215" y="100"/>
                  </a:cubicBezTo>
                  <a:cubicBezTo>
                    <a:pt x="233" y="92"/>
                    <a:pt x="246" y="74"/>
                    <a:pt x="246" y="53"/>
                  </a:cubicBezTo>
                  <a:cubicBezTo>
                    <a:pt x="246" y="24"/>
                    <a:pt x="223" y="0"/>
                    <a:pt x="194" y="0"/>
                  </a:cubicBezTo>
                  <a:cubicBezTo>
                    <a:pt x="165" y="0"/>
                    <a:pt x="141" y="24"/>
                    <a:pt x="141" y="53"/>
                  </a:cubicBezTo>
                  <a:cubicBezTo>
                    <a:pt x="141" y="65"/>
                    <a:pt x="146" y="77"/>
                    <a:pt x="153" y="86"/>
                  </a:cubicBezTo>
                  <a:cubicBezTo>
                    <a:pt x="13" y="53"/>
                    <a:pt x="13" y="53"/>
                    <a:pt x="13" y="53"/>
                  </a:cubicBezTo>
                  <a:cubicBezTo>
                    <a:pt x="4" y="91"/>
                    <a:pt x="0" y="130"/>
                    <a:pt x="0" y="170"/>
                  </a:cubicBezTo>
                  <a:cubicBezTo>
                    <a:pt x="0" y="299"/>
                    <a:pt x="46" y="417"/>
                    <a:pt x="121" y="510"/>
                  </a:cubicBezTo>
                  <a:cubicBezTo>
                    <a:pt x="240" y="416"/>
                    <a:pt x="240" y="416"/>
                    <a:pt x="240" y="416"/>
                  </a:cubicBezTo>
                  <a:cubicBezTo>
                    <a:pt x="240" y="416"/>
                    <a:pt x="239" y="416"/>
                    <a:pt x="239" y="416"/>
                  </a:cubicBezTo>
                  <a:cubicBezTo>
                    <a:pt x="210" y="416"/>
                    <a:pt x="187" y="393"/>
                    <a:pt x="187" y="364"/>
                  </a:cubicBezTo>
                  <a:cubicBezTo>
                    <a:pt x="187" y="335"/>
                    <a:pt x="210" y="312"/>
                    <a:pt x="239" y="312"/>
                  </a:cubicBezTo>
                  <a:cubicBezTo>
                    <a:pt x="268" y="312"/>
                    <a:pt x="291" y="335"/>
                    <a:pt x="291" y="364"/>
                  </a:cubicBezTo>
                  <a:cubicBezTo>
                    <a:pt x="291" y="369"/>
                    <a:pt x="291" y="373"/>
                    <a:pt x="289" y="377"/>
                  </a:cubicBezTo>
                  <a:lnTo>
                    <a:pt x="341" y="336"/>
                  </a:lnTo>
                  <a:close/>
                </a:path>
              </a:pathLst>
            </a:custGeom>
            <a:solidFill>
              <a:schemeClr val="accent6"/>
            </a:solidFill>
            <a:ln w="19050">
              <a:solidFill>
                <a:schemeClr val="bg1"/>
              </a:solidFill>
              <a:round/>
              <a:headEnd/>
              <a:tailEnd/>
            </a:ln>
          </p:spPr>
          <p:txBody>
            <a:bodyPr vert="horz" wrap="square" lIns="228600" tIns="45720" rIns="274320" bIns="365760" numCol="1" anchor="ctr" anchorCtr="0" compatLnSpc="1">
              <a:prstTxWarp prst="textNoShape">
                <a:avLst/>
              </a:prstTxWarp>
            </a:bodyPr>
            <a:lstStyle/>
            <a:p>
              <a:r>
                <a:rPr lang="en-US" sz="700" b="1" dirty="0">
                  <a:solidFill>
                    <a:schemeClr val="bg1"/>
                  </a:solidFill>
                </a:rPr>
                <a:t>Experienced and Pedigreed Senior Management Team </a:t>
              </a:r>
            </a:p>
          </p:txBody>
        </p:sp>
      </p:grpSp>
      <p:sp>
        <p:nvSpPr>
          <p:cNvPr id="65" name="Rectangle 64"/>
          <p:cNvSpPr/>
          <p:nvPr/>
        </p:nvSpPr>
        <p:spPr>
          <a:xfrm>
            <a:off x="477517" y="5983881"/>
            <a:ext cx="8341598" cy="377672"/>
          </a:xfrm>
          <a:prstGeom prst="rect">
            <a:avLst/>
          </a:prstGeom>
          <a:solidFill>
            <a:schemeClr val="accent2"/>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18288" tIns="54728" rIns="18288" bIns="54728" numCol="1" spcCol="1270" anchor="ctr" anchorCtr="0">
            <a:noAutofit/>
          </a:bodyPr>
          <a:lstStyle/>
          <a:p>
            <a:pPr algn="ctr" defTabSz="310868">
              <a:lnSpc>
                <a:spcPct val="90000"/>
              </a:lnSpc>
            </a:pPr>
            <a:r>
              <a:rPr lang="en-US" sz="1000" b="1" dirty="0">
                <a:solidFill>
                  <a:schemeClr val="tx1"/>
                </a:solidFill>
              </a:rPr>
              <a:t>Scarce asset with numerous organic and acquisition growth opportunities </a:t>
            </a:r>
          </a:p>
        </p:txBody>
      </p:sp>
      <p:pic>
        <p:nvPicPr>
          <p:cNvPr id="66" name="Picture 65">
            <a:extLst/>
          </p:cNvPr>
          <p:cNvPicPr>
            <a:picLocks noChangeAspect="1"/>
          </p:cNvPicPr>
          <p:nvPr/>
        </p:nvPicPr>
        <p:blipFill>
          <a:blip r:embed="rId9"/>
          <a:stretch>
            <a:fillRect/>
          </a:stretch>
        </p:blipFill>
        <p:spPr>
          <a:xfrm>
            <a:off x="5901607" y="3807954"/>
            <a:ext cx="1617654" cy="367983"/>
          </a:xfrm>
          <a:prstGeom prst="rect">
            <a:avLst/>
          </a:prstGeom>
        </p:spPr>
      </p:pic>
      <p:sp>
        <p:nvSpPr>
          <p:cNvPr id="2"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15</a:t>
            </a:r>
          </a:p>
        </p:txBody>
      </p:sp>
    </p:spTree>
    <p:custDataLst>
      <p:tags r:id="rId1"/>
    </p:custDataLst>
    <p:extLst>
      <p:ext uri="{BB962C8B-B14F-4D97-AF65-F5344CB8AC3E}">
        <p14:creationId xmlns:p14="http://schemas.microsoft.com/office/powerpoint/2010/main" val="1106304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Key Investment Considerations</a:t>
            </a:r>
            <a:endParaRPr lang="en-US" dirty="0"/>
          </a:p>
        </p:txBody>
      </p:sp>
      <p:pic>
        <p:nvPicPr>
          <p:cNvPr id="50" name="Picture 49"/>
          <p:cNvPicPr>
            <a:picLocks noChangeAspect="1"/>
          </p:cNvPicPr>
          <p:nvPr/>
        </p:nvPicPr>
        <p:blipFill>
          <a:blip r:embed="rId6"/>
          <a:stretch>
            <a:fillRect/>
          </a:stretch>
        </p:blipFill>
        <p:spPr>
          <a:xfrm>
            <a:off x="2100908" y="5444652"/>
            <a:ext cx="1228332" cy="209005"/>
          </a:xfrm>
          <a:prstGeom prst="rect">
            <a:avLst/>
          </a:prstGeom>
        </p:spPr>
      </p:pic>
      <p:graphicFrame>
        <p:nvGraphicFramePr>
          <p:cNvPr id="51" name="Table 50"/>
          <p:cNvGraphicFramePr>
            <a:graphicFrameLocks noGrp="1"/>
          </p:cNvGraphicFramePr>
          <p:nvPr>
            <p:custDataLst>
              <p:tags r:id="rId1"/>
            </p:custDataLst>
            <p:extLst>
              <p:ext uri="{D42A27DB-BD31-4B8C-83A1-F6EECF244321}">
                <p14:modId xmlns:p14="http://schemas.microsoft.com/office/powerpoint/2010/main" val="2425436426"/>
              </p:ext>
            </p:extLst>
          </p:nvPr>
        </p:nvGraphicFramePr>
        <p:xfrm>
          <a:off x="342900" y="1013473"/>
          <a:ext cx="3950208" cy="320040"/>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320040">
                <a:tc>
                  <a:txBody>
                    <a:bodyPr/>
                    <a:lstStyle/>
                    <a:p>
                      <a:pPr algn="l"/>
                      <a:r>
                        <a:rPr lang="en-US" sz="1050" b="1" i="0" u="none" dirty="0">
                          <a:solidFill>
                            <a:srgbClr val="000000"/>
                          </a:solidFill>
                          <a:latin typeface="+mn-lt"/>
                        </a:rPr>
                        <a:t>Leading Designer and Manufacturer of Flexible CPG Pet Care Packaging Products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52" name="Table 51"/>
          <p:cNvGraphicFramePr>
            <a:graphicFrameLocks noGrp="1"/>
          </p:cNvGraphicFramePr>
          <p:nvPr>
            <p:custDataLst>
              <p:tags r:id="rId2"/>
            </p:custDataLst>
            <p:extLst>
              <p:ext uri="{D42A27DB-BD31-4B8C-83A1-F6EECF244321}">
                <p14:modId xmlns:p14="http://schemas.microsoft.com/office/powerpoint/2010/main" val="2194604861"/>
              </p:ext>
            </p:extLst>
          </p:nvPr>
        </p:nvGraphicFramePr>
        <p:xfrm>
          <a:off x="4852022" y="1013473"/>
          <a:ext cx="3950208" cy="320040"/>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“One-Stop Shop” Offering Comprehensive Product Capabilities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53" name="Rectangle 52"/>
          <p:cNvSpPr/>
          <p:nvPr>
            <p:custDataLst>
              <p:tags r:id="rId3"/>
            </p:custDataLst>
          </p:nvPr>
        </p:nvSpPr>
        <p:spPr>
          <a:xfrm>
            <a:off x="342900" y="1453739"/>
            <a:ext cx="3935186" cy="1998121"/>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Niche market leader </a:t>
            </a:r>
            <a:r>
              <a:rPr lang="en-US" sz="1000" dirty="0"/>
              <a:t>– one of the few packaging providers of scale focused on the pet care market; minimal competition</a:t>
            </a:r>
            <a:endParaRPr lang="en-US" sz="1000" b="1" i="1" dirty="0">
              <a:solidFill>
                <a:srgbClr val="336699"/>
              </a:solidFill>
            </a:endParaRP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High quality portfolio of brands and customers </a:t>
            </a:r>
            <a:r>
              <a:rPr lang="en-US" sz="1000" dirty="0"/>
              <a:t>– currently serving five of the top ten pet care companies, and in contact with 18 of the top 20</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Attractive barriers to entry </a:t>
            </a:r>
            <a:r>
              <a:rPr lang="en-US" sz="1000" dirty="0"/>
              <a:t>– sole-source on many SKUs, driven by premium quality, service and product offering supported by well capitalized asset base dedicated to pet care products</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Innovation leader </a:t>
            </a:r>
            <a:r>
              <a:rPr lang="en-US" sz="1000" dirty="0"/>
              <a:t>– reputation for flexing its wide ranging capability-set and best-in-class graphics to deliver fresh, innovative solutions that address any CPG customers’ branding needs</a:t>
            </a:r>
          </a:p>
        </p:txBody>
      </p:sp>
      <p:sp>
        <p:nvSpPr>
          <p:cNvPr id="54" name="Rectangle 53"/>
          <p:cNvSpPr/>
          <p:nvPr>
            <p:custDataLst>
              <p:tags r:id="rId4"/>
            </p:custDataLst>
          </p:nvPr>
        </p:nvSpPr>
        <p:spPr>
          <a:xfrm>
            <a:off x="4867044" y="1468979"/>
            <a:ext cx="3935186" cy="1965463"/>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Breadth and depth of high-quality products </a:t>
            </a:r>
            <a:r>
              <a:rPr lang="en-US" sz="1000" dirty="0"/>
              <a:t>– leading converting capabilities across plastic and paper coupled with magazine-quality graphics, inks and printing proficiency to support 160+ unique product families and 1,000+ SKUs</a:t>
            </a:r>
          </a:p>
          <a:p>
            <a:pPr marL="344488" lvl="1" indent="-171450" fontAlgn="base">
              <a:spcBef>
                <a:spcPts val="400"/>
              </a:spcBef>
              <a:spcAft>
                <a:spcPts val="200"/>
              </a:spcAft>
              <a:buClr>
                <a:srgbClr val="07325F"/>
              </a:buClr>
              <a:buSzPct val="100000"/>
              <a:buFont typeface="Arial" panose="020B0604020202020204" pitchFamily="34" charset="0"/>
              <a:buChar char="-"/>
              <a:tabLst>
                <a:tab pos="179388" algn="l"/>
              </a:tabLst>
            </a:pPr>
            <a:r>
              <a:rPr lang="en-US" sz="1000" dirty="0">
                <a:solidFill>
                  <a:srgbClr val="000000"/>
                </a:solidFill>
              </a:rPr>
              <a:t>Purchasing managers can find any solution (i.e., paper SOS, stand-up pouch, quad-seal bag, PBOM, Totani, hybrid, etc.) </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Ability to customize products to enhance shelf appeal </a:t>
            </a:r>
            <a:r>
              <a:rPr lang="en-US" sz="1000" dirty="0"/>
              <a:t>– focus on features, such as finishes, tactile inks, gloss, zippers, sliders, etc. that resonate with brand managers and consumers</a:t>
            </a:r>
          </a:p>
        </p:txBody>
      </p:sp>
      <p:sp>
        <p:nvSpPr>
          <p:cNvPr id="55" name="Rectangle 54"/>
          <p:cNvSpPr/>
          <p:nvPr/>
        </p:nvSpPr>
        <p:spPr>
          <a:xfrm>
            <a:off x="4848225" y="3041156"/>
            <a:ext cx="3935186" cy="271458"/>
          </a:xfrm>
          <a:prstGeom prst="rect">
            <a:avLst/>
          </a:prstGeom>
          <a:solidFill>
            <a:srgbClr val="336699"/>
          </a:solidFill>
          <a:ln w="19050">
            <a:noFill/>
            <a:prstDash val="dash"/>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Full-Suite of Converting, Graphics and Printing Capabilities</a:t>
            </a:r>
          </a:p>
        </p:txBody>
      </p:sp>
      <p:sp>
        <p:nvSpPr>
          <p:cNvPr id="56" name="TextBox 55"/>
          <p:cNvSpPr txBox="1"/>
          <p:nvPr/>
        </p:nvSpPr>
        <p:spPr>
          <a:xfrm>
            <a:off x="464822" y="3535301"/>
            <a:ext cx="3935186" cy="153888"/>
          </a:xfrm>
          <a:prstGeom prst="rect">
            <a:avLst/>
          </a:prstGeom>
          <a:noFill/>
        </p:spPr>
        <p:txBody>
          <a:bodyPr wrap="square" lIns="0" tIns="0" rIns="0" bIns="0" rtlCol="0">
            <a:spAutoFit/>
          </a:bodyPr>
          <a:lstStyle/>
          <a:p>
            <a:pPr algn="ctr"/>
            <a:r>
              <a:rPr lang="en-US" sz="1000" b="1" i="1" u="sng" dirty="0"/>
              <a:t>Competitive Landscape</a:t>
            </a:r>
          </a:p>
        </p:txBody>
      </p:sp>
      <p:grpSp>
        <p:nvGrpSpPr>
          <p:cNvPr id="57" name="Group 56"/>
          <p:cNvGrpSpPr/>
          <p:nvPr/>
        </p:nvGrpSpPr>
        <p:grpSpPr>
          <a:xfrm>
            <a:off x="581025" y="3974245"/>
            <a:ext cx="3629025" cy="2071688"/>
            <a:chOff x="581025" y="4199246"/>
            <a:chExt cx="3629025" cy="2071688"/>
          </a:xfrm>
        </p:grpSpPr>
        <p:cxnSp>
          <p:nvCxnSpPr>
            <p:cNvPr id="58" name="Straight Connector 57"/>
            <p:cNvCxnSpPr/>
            <p:nvPr/>
          </p:nvCxnSpPr>
          <p:spPr>
            <a:xfrm>
              <a:off x="581025" y="4199246"/>
              <a:ext cx="0" cy="2071688"/>
            </a:xfrm>
            <a:prstGeom prst="line">
              <a:avLst/>
            </a:prstGeom>
            <a:ln w="19050">
              <a:solidFill>
                <a:srgbClr val="9F9F9F"/>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81025" y="6270934"/>
              <a:ext cx="3629025" cy="0"/>
            </a:xfrm>
            <a:prstGeom prst="line">
              <a:avLst/>
            </a:prstGeom>
            <a:ln w="19050">
              <a:solidFill>
                <a:srgbClr val="9F9F9F"/>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581025" y="3769071"/>
            <a:ext cx="3629025" cy="2276862"/>
            <a:chOff x="581025" y="3994072"/>
            <a:chExt cx="3629025" cy="2276862"/>
          </a:xfrm>
        </p:grpSpPr>
        <p:cxnSp>
          <p:nvCxnSpPr>
            <p:cNvPr id="61" name="Straight Connector 60"/>
            <p:cNvCxnSpPr>
              <a:cxnSpLocks/>
            </p:cNvCxnSpPr>
            <p:nvPr/>
          </p:nvCxnSpPr>
          <p:spPr>
            <a:xfrm>
              <a:off x="581025" y="3994072"/>
              <a:ext cx="0" cy="2276862"/>
            </a:xfrm>
            <a:prstGeom prst="line">
              <a:avLst/>
            </a:prstGeom>
            <a:ln w="19050">
              <a:solidFill>
                <a:srgbClr val="9F9F9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81025" y="6270934"/>
              <a:ext cx="3629025" cy="0"/>
            </a:xfrm>
            <a:prstGeom prst="line">
              <a:avLst/>
            </a:prstGeom>
            <a:ln w="19050">
              <a:solidFill>
                <a:srgbClr val="9F9F9F"/>
              </a:solidFill>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1950712" y="6054399"/>
            <a:ext cx="889667" cy="123111"/>
          </a:xfrm>
          <a:prstGeom prst="rect">
            <a:avLst/>
          </a:prstGeom>
          <a:noFill/>
        </p:spPr>
        <p:txBody>
          <a:bodyPr wrap="none" lIns="0" tIns="0" rIns="0" bIns="0" rtlCol="0">
            <a:spAutoFit/>
          </a:bodyPr>
          <a:lstStyle/>
          <a:p>
            <a:pPr algn="ctr"/>
            <a:r>
              <a:rPr lang="en-US" sz="800" b="1" i="1" dirty="0"/>
              <a:t>Pet Care Focused</a:t>
            </a:r>
          </a:p>
        </p:txBody>
      </p:sp>
      <p:sp>
        <p:nvSpPr>
          <p:cNvPr id="64" name="TextBox 63"/>
          <p:cNvSpPr txBox="1"/>
          <p:nvPr/>
        </p:nvSpPr>
        <p:spPr>
          <a:xfrm rot="16200000">
            <a:off x="-693115" y="4847866"/>
            <a:ext cx="2279470" cy="123111"/>
          </a:xfrm>
          <a:prstGeom prst="rect">
            <a:avLst/>
          </a:prstGeom>
          <a:noFill/>
        </p:spPr>
        <p:txBody>
          <a:bodyPr wrap="none" lIns="0" tIns="0" rIns="0" bIns="0" rtlCol="0">
            <a:spAutoFit/>
          </a:bodyPr>
          <a:lstStyle/>
          <a:p>
            <a:r>
              <a:rPr lang="en-US" sz="800" b="1" i="1" dirty="0"/>
              <a:t>Breadth of Capabilities and Product Offering</a:t>
            </a:r>
          </a:p>
        </p:txBody>
      </p:sp>
      <p:pic>
        <p:nvPicPr>
          <p:cNvPr id="65" name="Picture 64"/>
          <p:cNvPicPr>
            <a:picLocks noChangeAspect="1"/>
          </p:cNvPicPr>
          <p:nvPr/>
        </p:nvPicPr>
        <p:blipFill>
          <a:blip r:embed="rId7"/>
          <a:stretch>
            <a:fillRect/>
          </a:stretch>
        </p:blipFill>
        <p:spPr>
          <a:xfrm>
            <a:off x="2740579" y="3876249"/>
            <a:ext cx="1431909" cy="325730"/>
          </a:xfrm>
          <a:prstGeom prst="rect">
            <a:avLst/>
          </a:prstGeom>
        </p:spPr>
      </p:pic>
      <p:grpSp>
        <p:nvGrpSpPr>
          <p:cNvPr id="4" name="Group 3"/>
          <p:cNvGrpSpPr/>
          <p:nvPr/>
        </p:nvGrpSpPr>
        <p:grpSpPr>
          <a:xfrm>
            <a:off x="4848225" y="3425701"/>
            <a:ext cx="3946494" cy="1825076"/>
            <a:chOff x="4848225" y="4478284"/>
            <a:chExt cx="3946494" cy="1825076"/>
          </a:xfrm>
        </p:grpSpPr>
        <p:grpSp>
          <p:nvGrpSpPr>
            <p:cNvPr id="70" name="Group 69"/>
            <p:cNvGrpSpPr/>
            <p:nvPr/>
          </p:nvGrpSpPr>
          <p:grpSpPr>
            <a:xfrm>
              <a:off x="4848225" y="4478284"/>
              <a:ext cx="1091963" cy="1825076"/>
              <a:chOff x="4848225" y="4478284"/>
              <a:chExt cx="1091963" cy="1825076"/>
            </a:xfrm>
          </p:grpSpPr>
          <p:sp>
            <p:nvSpPr>
              <p:cNvPr id="74" name="Round Diagonal Corner Rectangle 11"/>
              <p:cNvSpPr/>
              <p:nvPr/>
            </p:nvSpPr>
            <p:spPr>
              <a:xfrm>
                <a:off x="4848225" y="4859869"/>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SOS / SPS</a:t>
                </a:r>
              </a:p>
            </p:txBody>
          </p:sp>
          <p:sp>
            <p:nvSpPr>
              <p:cNvPr id="79" name="Rectangle 47"/>
              <p:cNvSpPr/>
              <p:nvPr/>
            </p:nvSpPr>
            <p:spPr>
              <a:xfrm>
                <a:off x="4848225" y="5241454"/>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PBOM</a:t>
                </a:r>
              </a:p>
            </p:txBody>
          </p:sp>
          <p:sp>
            <p:nvSpPr>
              <p:cNvPr id="83" name="Rectangle 51"/>
              <p:cNvSpPr/>
              <p:nvPr/>
            </p:nvSpPr>
            <p:spPr>
              <a:xfrm>
                <a:off x="4848225" y="5623039"/>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Sealing Flexibility</a:t>
                </a:r>
              </a:p>
            </p:txBody>
          </p:sp>
          <p:sp>
            <p:nvSpPr>
              <p:cNvPr id="91" name="Rectangle 54"/>
              <p:cNvSpPr/>
              <p:nvPr/>
            </p:nvSpPr>
            <p:spPr>
              <a:xfrm>
                <a:off x="4848225" y="6004625"/>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PE / PET</a:t>
                </a:r>
              </a:p>
            </p:txBody>
          </p:sp>
          <p:sp>
            <p:nvSpPr>
              <p:cNvPr id="101" name="Round Diagonal Corner Rectangle 11"/>
              <p:cNvSpPr/>
              <p:nvPr/>
            </p:nvSpPr>
            <p:spPr>
              <a:xfrm>
                <a:off x="4859533" y="4478284"/>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850" b="1" dirty="0">
                    <a:solidFill>
                      <a:srgbClr val="FFFFFF"/>
                    </a:solidFill>
                  </a:rPr>
                  <a:t>Flexographic Printing</a:t>
                </a:r>
              </a:p>
            </p:txBody>
          </p:sp>
        </p:grpSp>
        <p:grpSp>
          <p:nvGrpSpPr>
            <p:cNvPr id="113" name="Group 112"/>
            <p:cNvGrpSpPr/>
            <p:nvPr/>
          </p:nvGrpSpPr>
          <p:grpSpPr>
            <a:xfrm>
              <a:off x="7702756" y="4478284"/>
              <a:ext cx="1091963" cy="1825076"/>
              <a:chOff x="7702756" y="4478284"/>
              <a:chExt cx="1091963" cy="1825076"/>
            </a:xfrm>
          </p:grpSpPr>
          <p:sp>
            <p:nvSpPr>
              <p:cNvPr id="114" name="Round Diagonal Corner Rectangle 12"/>
              <p:cNvSpPr/>
              <p:nvPr/>
            </p:nvSpPr>
            <p:spPr>
              <a:xfrm>
                <a:off x="7702756" y="4859869"/>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Preformed Pouches</a:t>
                </a:r>
              </a:p>
            </p:txBody>
          </p:sp>
          <p:sp>
            <p:nvSpPr>
              <p:cNvPr id="115" name="Rectangle 49"/>
              <p:cNvSpPr/>
              <p:nvPr/>
            </p:nvSpPr>
            <p:spPr>
              <a:xfrm>
                <a:off x="7702756" y="5241454"/>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Lamination</a:t>
                </a:r>
              </a:p>
            </p:txBody>
          </p:sp>
          <p:sp>
            <p:nvSpPr>
              <p:cNvPr id="116" name="Rectangle 52"/>
              <p:cNvSpPr/>
              <p:nvPr/>
            </p:nvSpPr>
            <p:spPr>
              <a:xfrm>
                <a:off x="7702756" y="5623039"/>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Lidding</a:t>
                </a:r>
              </a:p>
            </p:txBody>
          </p:sp>
          <p:sp>
            <p:nvSpPr>
              <p:cNvPr id="117" name="Rectangle 56"/>
              <p:cNvSpPr/>
              <p:nvPr/>
            </p:nvSpPr>
            <p:spPr>
              <a:xfrm>
                <a:off x="7702756" y="6004625"/>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Labeling</a:t>
                </a:r>
              </a:p>
            </p:txBody>
          </p:sp>
          <p:sp>
            <p:nvSpPr>
              <p:cNvPr id="118" name="Round Diagonal Corner Rectangle 12"/>
              <p:cNvSpPr/>
              <p:nvPr/>
            </p:nvSpPr>
            <p:spPr>
              <a:xfrm>
                <a:off x="7714064" y="4478284"/>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850" b="1" dirty="0">
                    <a:solidFill>
                      <a:srgbClr val="FFFFFF"/>
                    </a:solidFill>
                  </a:rPr>
                  <a:t>Multiwall Bags</a:t>
                </a:r>
              </a:p>
            </p:txBody>
          </p:sp>
        </p:grpSp>
        <p:sp>
          <p:nvSpPr>
            <p:cNvPr id="120" name="Right Arrow 67"/>
            <p:cNvSpPr/>
            <p:nvPr/>
          </p:nvSpPr>
          <p:spPr>
            <a:xfrm>
              <a:off x="7299342" y="4828784"/>
              <a:ext cx="298475" cy="1124077"/>
            </a:xfrm>
            <a:prstGeom prst="rightArrow">
              <a:avLst/>
            </a:prstGeom>
            <a:solidFill>
              <a:schemeClr val="bg1">
                <a:lumMod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nvGrpSpPr>
            <p:cNvPr id="121" name="Group 120"/>
            <p:cNvGrpSpPr/>
            <p:nvPr/>
          </p:nvGrpSpPr>
          <p:grpSpPr>
            <a:xfrm>
              <a:off x="6062831" y="4478284"/>
              <a:ext cx="1091963" cy="1825076"/>
              <a:chOff x="6275491" y="4478284"/>
              <a:chExt cx="1091963" cy="1825076"/>
            </a:xfrm>
          </p:grpSpPr>
          <p:sp>
            <p:nvSpPr>
              <p:cNvPr id="122" name="Round Diagonal Corner Rectangle 13"/>
              <p:cNvSpPr/>
              <p:nvPr/>
            </p:nvSpPr>
            <p:spPr>
              <a:xfrm>
                <a:off x="6275491" y="4859869"/>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Totani Pouches</a:t>
                </a:r>
              </a:p>
            </p:txBody>
          </p:sp>
          <p:sp>
            <p:nvSpPr>
              <p:cNvPr id="123" name="Rectangle 48"/>
              <p:cNvSpPr/>
              <p:nvPr/>
            </p:nvSpPr>
            <p:spPr>
              <a:xfrm>
                <a:off x="6275491" y="5241454"/>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Woven</a:t>
                </a:r>
              </a:p>
            </p:txBody>
          </p:sp>
          <p:sp>
            <p:nvSpPr>
              <p:cNvPr id="124" name="Rectangle 53"/>
              <p:cNvSpPr/>
              <p:nvPr/>
            </p:nvSpPr>
            <p:spPr>
              <a:xfrm>
                <a:off x="6275491" y="5623039"/>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Paper</a:t>
                </a:r>
              </a:p>
            </p:txBody>
          </p:sp>
          <p:sp>
            <p:nvSpPr>
              <p:cNvPr id="125" name="Rectangle 55"/>
              <p:cNvSpPr/>
              <p:nvPr/>
            </p:nvSpPr>
            <p:spPr>
              <a:xfrm>
                <a:off x="6275491" y="6004625"/>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900" b="1" dirty="0">
                    <a:solidFill>
                      <a:srgbClr val="FFFFFF"/>
                    </a:solidFill>
                  </a:rPr>
                  <a:t>Hybrid</a:t>
                </a:r>
              </a:p>
            </p:txBody>
          </p:sp>
          <p:sp>
            <p:nvSpPr>
              <p:cNvPr id="126" name="Round Diagonal Corner Rectangle 13"/>
              <p:cNvSpPr/>
              <p:nvPr/>
            </p:nvSpPr>
            <p:spPr>
              <a:xfrm>
                <a:off x="6286799" y="4478284"/>
                <a:ext cx="1080655" cy="298735"/>
              </a:xfrm>
              <a:prstGeom prst="round2DiagRect">
                <a:avLst/>
              </a:prstGeom>
              <a:solidFill>
                <a:srgbClr val="07325F"/>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850" b="1" dirty="0">
                    <a:solidFill>
                      <a:srgbClr val="FFFFFF"/>
                    </a:solidFill>
                  </a:rPr>
                  <a:t>VSOP</a:t>
                </a:r>
              </a:p>
            </p:txBody>
          </p:sp>
        </p:grpSp>
      </p:grpSp>
      <p:pic>
        <p:nvPicPr>
          <p:cNvPr id="128" name="Picture 127"/>
          <p:cNvPicPr>
            <a:picLocks noChangeAspect="1"/>
          </p:cNvPicPr>
          <p:nvPr/>
        </p:nvPicPr>
        <p:blipFill>
          <a:blip r:embed="rId8"/>
          <a:stretch>
            <a:fillRect/>
          </a:stretch>
        </p:blipFill>
        <p:spPr>
          <a:xfrm>
            <a:off x="2372941" y="4986537"/>
            <a:ext cx="993724" cy="395874"/>
          </a:xfrm>
          <a:prstGeom prst="rect">
            <a:avLst/>
          </a:prstGeom>
        </p:spPr>
      </p:pic>
      <p:pic>
        <p:nvPicPr>
          <p:cNvPr id="129" name="Picture 128"/>
          <p:cNvPicPr>
            <a:picLocks noChangeAspect="1"/>
          </p:cNvPicPr>
          <p:nvPr/>
        </p:nvPicPr>
        <p:blipFill>
          <a:blip r:embed="rId9"/>
          <a:stretch>
            <a:fillRect/>
          </a:stretch>
        </p:blipFill>
        <p:spPr>
          <a:xfrm>
            <a:off x="1442057" y="4517487"/>
            <a:ext cx="908306" cy="152400"/>
          </a:xfrm>
          <a:prstGeom prst="rect">
            <a:avLst/>
          </a:prstGeom>
        </p:spPr>
      </p:pic>
      <p:pic>
        <p:nvPicPr>
          <p:cNvPr id="130" name="Picture 129"/>
          <p:cNvPicPr>
            <a:picLocks noChangeAspect="1"/>
          </p:cNvPicPr>
          <p:nvPr/>
        </p:nvPicPr>
        <p:blipFill>
          <a:blip r:embed="rId10"/>
          <a:stretch>
            <a:fillRect/>
          </a:stretch>
        </p:blipFill>
        <p:spPr>
          <a:xfrm>
            <a:off x="1489649" y="4790052"/>
            <a:ext cx="352541" cy="367230"/>
          </a:xfrm>
          <a:prstGeom prst="rect">
            <a:avLst/>
          </a:prstGeom>
        </p:spPr>
      </p:pic>
      <p:pic>
        <p:nvPicPr>
          <p:cNvPr id="131" name="Picture 130"/>
          <p:cNvPicPr>
            <a:picLocks noChangeAspect="1"/>
          </p:cNvPicPr>
          <p:nvPr/>
        </p:nvPicPr>
        <p:blipFill>
          <a:blip r:embed="rId11"/>
          <a:stretch>
            <a:fillRect/>
          </a:stretch>
        </p:blipFill>
        <p:spPr>
          <a:xfrm>
            <a:off x="986988" y="4773552"/>
            <a:ext cx="368710" cy="401317"/>
          </a:xfrm>
          <a:prstGeom prst="rect">
            <a:avLst/>
          </a:prstGeom>
        </p:spPr>
      </p:pic>
      <p:pic>
        <p:nvPicPr>
          <p:cNvPr id="132" name="Picture 131"/>
          <p:cNvPicPr>
            <a:picLocks noChangeAspect="1"/>
          </p:cNvPicPr>
          <p:nvPr/>
        </p:nvPicPr>
        <p:blipFill>
          <a:blip r:embed="rId12"/>
          <a:stretch>
            <a:fillRect/>
          </a:stretch>
        </p:blipFill>
        <p:spPr>
          <a:xfrm>
            <a:off x="950783" y="4062861"/>
            <a:ext cx="973946" cy="394544"/>
          </a:xfrm>
          <a:prstGeom prst="rect">
            <a:avLst/>
          </a:prstGeom>
        </p:spPr>
      </p:pic>
      <p:pic>
        <p:nvPicPr>
          <p:cNvPr id="133" name="Picture 132"/>
          <p:cNvPicPr>
            <a:picLocks noChangeAspect="1"/>
          </p:cNvPicPr>
          <p:nvPr/>
        </p:nvPicPr>
        <p:blipFill>
          <a:blip r:embed="rId13"/>
          <a:stretch>
            <a:fillRect/>
          </a:stretch>
        </p:blipFill>
        <p:spPr>
          <a:xfrm>
            <a:off x="1754890" y="3888895"/>
            <a:ext cx="914156" cy="236313"/>
          </a:xfrm>
          <a:prstGeom prst="rect">
            <a:avLst/>
          </a:prstGeom>
        </p:spPr>
      </p:pic>
      <p:pic>
        <p:nvPicPr>
          <p:cNvPr id="134" name="Picture 133"/>
          <p:cNvPicPr>
            <a:picLocks noChangeAspect="1"/>
          </p:cNvPicPr>
          <p:nvPr/>
        </p:nvPicPr>
        <p:blipFill>
          <a:blip r:embed="rId14"/>
          <a:stretch>
            <a:fillRect/>
          </a:stretch>
        </p:blipFill>
        <p:spPr>
          <a:xfrm>
            <a:off x="2314238" y="5662365"/>
            <a:ext cx="601975" cy="338610"/>
          </a:xfrm>
          <a:prstGeom prst="rect">
            <a:avLst/>
          </a:prstGeom>
        </p:spPr>
      </p:pic>
      <p:sp>
        <p:nvSpPr>
          <p:cNvPr id="66" name="Rectangular Callout 7"/>
          <p:cNvSpPr/>
          <p:nvPr/>
        </p:nvSpPr>
        <p:spPr>
          <a:xfrm>
            <a:off x="2618939" y="4346347"/>
            <a:ext cx="1971533" cy="569923"/>
          </a:xfrm>
          <a:prstGeom prst="wedgeRectCallout">
            <a:avLst>
              <a:gd name="adj1" fmla="val 3039"/>
              <a:gd name="adj2" fmla="val -70448"/>
            </a:avLst>
          </a:prstGeom>
          <a:solidFill>
            <a:schemeClr val="bg1"/>
          </a:solidFill>
          <a:ln w="9525">
            <a:solidFill>
              <a:schemeClr val="accent5"/>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700" b="1" i="1" dirty="0">
                <a:solidFill>
                  <a:srgbClr val="336699"/>
                </a:solidFill>
              </a:rPr>
              <a:t>Many competitors must steer customers to the limited solutions they can provide; Gateway, through its full suite of solutions, can meet and solve the brand and marketing needs of any customer</a:t>
            </a:r>
          </a:p>
        </p:txBody>
      </p:sp>
      <p:pic>
        <p:nvPicPr>
          <p:cNvPr id="6" name="Picture 5">
            <a:extLst>
              <a:ext uri="{FF2B5EF4-FFF2-40B4-BE49-F238E27FC236}">
                <a16:creationId xmlns:a16="http://schemas.microsoft.com/office/drawing/2014/main" id="{E80CF2AD-D570-4F09-853C-B1655DC375E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7477228" y="5258941"/>
            <a:ext cx="1156137" cy="1140326"/>
          </a:xfrm>
          <a:prstGeom prst="rect">
            <a:avLst/>
          </a:prstGeom>
        </p:spPr>
      </p:pic>
      <p:pic>
        <p:nvPicPr>
          <p:cNvPr id="8" name="Picture 7">
            <a:extLst>
              <a:ext uri="{FF2B5EF4-FFF2-40B4-BE49-F238E27FC236}">
                <a16:creationId xmlns:a16="http://schemas.microsoft.com/office/drawing/2014/main" id="{3917D296-73C1-4F38-9075-EE22CC4C3E93}"/>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6286944" y="5236696"/>
            <a:ext cx="1238006" cy="1203008"/>
          </a:xfrm>
          <a:prstGeom prst="rect">
            <a:avLst/>
          </a:prstGeom>
        </p:spPr>
      </p:pic>
      <p:pic>
        <p:nvPicPr>
          <p:cNvPr id="10" name="Picture 9">
            <a:extLst>
              <a:ext uri="{FF2B5EF4-FFF2-40B4-BE49-F238E27FC236}">
                <a16:creationId xmlns:a16="http://schemas.microsoft.com/office/drawing/2014/main" id="{58D56539-DA31-4B68-A03C-09D0115FD428}"/>
              </a:ext>
            </a:extLst>
          </p:cNvPr>
          <p:cNvPicPr>
            <a:picLocks noChangeAspect="1"/>
          </p:cNvPicPr>
          <p:nvPr/>
        </p:nvPicPr>
        <p:blipFill>
          <a:blip r:embed="rId17">
            <a:clrChange>
              <a:clrFrom>
                <a:srgbClr val="FFFFFF"/>
              </a:clrFrom>
              <a:clrTo>
                <a:srgbClr val="FFFFFF">
                  <a:alpha val="0"/>
                </a:srgbClr>
              </a:clrTo>
            </a:clrChange>
          </a:blip>
          <a:stretch>
            <a:fillRect/>
          </a:stretch>
        </p:blipFill>
        <p:spPr>
          <a:xfrm>
            <a:off x="4998272" y="5268527"/>
            <a:ext cx="1178348" cy="1186588"/>
          </a:xfrm>
          <a:prstGeom prst="rect">
            <a:avLst/>
          </a:prstGeom>
        </p:spPr>
      </p:pic>
      <p:sp>
        <p:nvSpPr>
          <p:cNvPr id="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16</a:t>
            </a:r>
          </a:p>
        </p:txBody>
      </p:sp>
    </p:spTree>
    <p:extLst>
      <p:ext uri="{BB962C8B-B14F-4D97-AF65-F5344CB8AC3E}">
        <p14:creationId xmlns:p14="http://schemas.microsoft.com/office/powerpoint/2010/main" val="3460078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Key Investment Considerations </a:t>
            </a:r>
            <a:r>
              <a:rPr lang="en-US" altLang="en-US" sz="1400" dirty="0"/>
              <a:t>(continued)</a:t>
            </a:r>
            <a:endParaRPr lang="en-US" dirty="0"/>
          </a:p>
        </p:txBody>
      </p:sp>
      <p:sp>
        <p:nvSpPr>
          <p:cNvPr id="11" name="Rectangle 10"/>
          <p:cNvSpPr/>
          <p:nvPr>
            <p:custDataLst>
              <p:tags r:id="rId1"/>
            </p:custDataLst>
          </p:nvPr>
        </p:nvSpPr>
        <p:spPr>
          <a:xfrm>
            <a:off x="342900" y="1449057"/>
            <a:ext cx="3935186" cy="2413032"/>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Dedicated team focused on innovation </a:t>
            </a:r>
            <a:r>
              <a:rPr lang="en-US" sz="1000" dirty="0">
                <a:solidFill>
                  <a:srgbClr val="000000"/>
                </a:solidFill>
              </a:rPr>
              <a:t>– new “innovation” team focused exclusively on pet care packaging products </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Multiple patents </a:t>
            </a:r>
            <a:r>
              <a:rPr lang="en-US" sz="1000" dirty="0">
                <a:solidFill>
                  <a:srgbClr val="000000"/>
                </a:solidFill>
              </a:rPr>
              <a:t>– differentiated design and protected products supporting the Company’s superior value proposition (e.g., open-reclose feature)</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Meaningful investment to broaden new product development capabilities </a:t>
            </a:r>
            <a:r>
              <a:rPr lang="en-US" sz="1000" dirty="0">
                <a:solidFill>
                  <a:srgbClr val="000000"/>
                </a:solidFill>
              </a:rPr>
              <a:t>– modified all existing equipment to support expanded product offering, added materials test lab and introduced high speed bag production line supporting paper, plastic and hybrid materials</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Numerous value-added features </a:t>
            </a:r>
            <a:r>
              <a:rPr lang="en-US" sz="1000" dirty="0">
                <a:solidFill>
                  <a:srgbClr val="000000"/>
                </a:solidFill>
              </a:rPr>
              <a:t>– ability to deliver packaging features that matter to pet care OEMs and, ultimately, the end consumer (e.g., soft matte finishes, tactile inks and high gloss finishes, zippers, sliders, etc.)</a:t>
            </a:r>
          </a:p>
        </p:txBody>
      </p:sp>
      <p:sp>
        <p:nvSpPr>
          <p:cNvPr id="12" name="Rectangle 11"/>
          <p:cNvSpPr/>
          <p:nvPr>
            <p:custDataLst>
              <p:tags r:id="rId2"/>
            </p:custDataLst>
          </p:nvPr>
        </p:nvSpPr>
        <p:spPr>
          <a:xfrm>
            <a:off x="4867044" y="1449057"/>
            <a:ext cx="3935186" cy="1642486"/>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Long-term partner of choice to blue-chip customers </a:t>
            </a:r>
            <a:r>
              <a:rPr lang="en-US" sz="1000" dirty="0">
                <a:solidFill>
                  <a:srgbClr val="000000"/>
                </a:solidFill>
              </a:rPr>
              <a:t>– longstanding relationships – many extending 5+ years – providing innovative branding and marketing packaging solutions to the top names in pet care and consumer packaged goods (including</a:t>
            </a:r>
            <a:r>
              <a:rPr lang="en-US" sz="1000" dirty="0"/>
              <a:t> four of the top five </a:t>
            </a:r>
            <a:r>
              <a:rPr lang="en-US" sz="1000" dirty="0">
                <a:solidFill>
                  <a:srgbClr val="000000"/>
                </a:solidFill>
              </a:rPr>
              <a:t>pet care manufacturers)</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Sole-sourced with significant SKU diversity </a:t>
            </a:r>
            <a:r>
              <a:rPr lang="en-US" sz="1000" dirty="0">
                <a:solidFill>
                  <a:srgbClr val="000000"/>
                </a:solidFill>
              </a:rPr>
              <a:t>– sole-sourced on 1,000+ SKUs at the Company’s top customers</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Well positioned to increase share of wallet </a:t>
            </a:r>
            <a:r>
              <a:rPr lang="en-US" sz="1000" dirty="0">
                <a:solidFill>
                  <a:srgbClr val="000000"/>
                </a:solidFill>
              </a:rPr>
              <a:t>– comprehensive product offering and premium service enables the Company to continue offering more product families and SKUs to existing customers</a:t>
            </a:r>
          </a:p>
          <a:p>
            <a:pPr marL="179388" indent="-179388" defTabSz="855663" fontAlgn="base">
              <a:spcBef>
                <a:spcPts val="400"/>
              </a:spcBef>
              <a:buClr>
                <a:srgbClr val="07325F"/>
              </a:buClr>
              <a:buSzPct val="100000"/>
              <a:buFont typeface="Wingdings" pitchFamily="2" charset="2"/>
              <a:buChar char="§"/>
              <a:tabLst>
                <a:tab pos="179388" algn="l"/>
              </a:tabLst>
            </a:pPr>
            <a:endParaRPr lang="en-US" sz="1000" dirty="0">
              <a:solidFill>
                <a:srgbClr val="000000"/>
              </a:solidFill>
            </a:endParaRPr>
          </a:p>
        </p:txBody>
      </p:sp>
      <p:graphicFrame>
        <p:nvGraphicFramePr>
          <p:cNvPr id="13" name="Content Placeholder 3"/>
          <p:cNvGraphicFramePr>
            <a:graphicFrameLocks/>
          </p:cNvGraphicFramePr>
          <p:nvPr>
            <p:extLst>
              <p:ext uri="{D42A27DB-BD31-4B8C-83A1-F6EECF244321}">
                <p14:modId xmlns:p14="http://schemas.microsoft.com/office/powerpoint/2010/main" val="1198266520"/>
              </p:ext>
            </p:extLst>
          </p:nvPr>
        </p:nvGraphicFramePr>
        <p:xfrm>
          <a:off x="4812957" y="3383912"/>
          <a:ext cx="3971058" cy="2809164"/>
        </p:xfrm>
        <a:graphic>
          <a:graphicData uri="http://schemas.openxmlformats.org/drawingml/2006/table">
            <a:tbl>
              <a:tblPr firstRow="1" bandRow="1">
                <a:tableStyleId>{5C22544A-7EE6-4342-B048-85BDC9FD1C3A}</a:tableStyleId>
              </a:tblPr>
              <a:tblGrid>
                <a:gridCol w="1637446">
                  <a:extLst>
                    <a:ext uri="{9D8B030D-6E8A-4147-A177-3AD203B41FA5}">
                      <a16:colId xmlns:a16="http://schemas.microsoft.com/office/drawing/2014/main" val="20000"/>
                    </a:ext>
                  </a:extLst>
                </a:gridCol>
                <a:gridCol w="583403">
                  <a:extLst>
                    <a:ext uri="{9D8B030D-6E8A-4147-A177-3AD203B41FA5}">
                      <a16:colId xmlns:a16="http://schemas.microsoft.com/office/drawing/2014/main" val="20001"/>
                    </a:ext>
                  </a:extLst>
                </a:gridCol>
                <a:gridCol w="583403">
                  <a:extLst>
                    <a:ext uri="{9D8B030D-6E8A-4147-A177-3AD203B41FA5}">
                      <a16:colId xmlns:a16="http://schemas.microsoft.com/office/drawing/2014/main" val="20002"/>
                    </a:ext>
                  </a:extLst>
                </a:gridCol>
                <a:gridCol w="583403">
                  <a:extLst>
                    <a:ext uri="{9D8B030D-6E8A-4147-A177-3AD203B41FA5}">
                      <a16:colId xmlns:a16="http://schemas.microsoft.com/office/drawing/2014/main" val="20003"/>
                    </a:ext>
                  </a:extLst>
                </a:gridCol>
                <a:gridCol w="583403">
                  <a:extLst>
                    <a:ext uri="{9D8B030D-6E8A-4147-A177-3AD203B41FA5}">
                      <a16:colId xmlns:a16="http://schemas.microsoft.com/office/drawing/2014/main" val="20004"/>
                    </a:ext>
                  </a:extLst>
                </a:gridCol>
              </a:tblGrid>
              <a:tr h="309316">
                <a:tc>
                  <a:txBody>
                    <a:bodyPr/>
                    <a:lstStyle/>
                    <a:p>
                      <a:pPr algn="ctr"/>
                      <a:r>
                        <a:rPr lang="en-US" sz="700" dirty="0">
                          <a:solidFill>
                            <a:schemeClr val="bg1"/>
                          </a:solidFill>
                          <a:latin typeface="+mn-lt"/>
                          <a:ea typeface="Tahoma" panose="020B0604030504040204" pitchFamily="34" charset="0"/>
                          <a:cs typeface="Helvetica" panose="020B0604020202020204" pitchFamily="34" charset="0"/>
                        </a:rPr>
                        <a:t>Top Ten Customers</a:t>
                      </a:r>
                    </a:p>
                  </a:txBody>
                  <a:tcPr marL="18288" marR="18288" marT="18288" marB="18288" anchor="ctr">
                    <a:lnT w="1905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rgbClr val="07325F"/>
                    </a:solidFill>
                  </a:tcPr>
                </a:tc>
                <a:tc>
                  <a:txBody>
                    <a:bodyPr/>
                    <a:lstStyle/>
                    <a:p>
                      <a:pPr algn="ctr"/>
                      <a:r>
                        <a:rPr lang="en-US" sz="700" dirty="0">
                          <a:solidFill>
                            <a:schemeClr val="bg1"/>
                          </a:solidFill>
                          <a:latin typeface="+mn-lt"/>
                          <a:ea typeface="Tahoma" panose="020B0604030504040204" pitchFamily="34" charset="0"/>
                          <a:cs typeface="Helvetica" panose="020B0604020202020204" pitchFamily="34" charset="0"/>
                        </a:rPr>
                        <a:t>Tenure</a:t>
                      </a:r>
                      <a:br>
                        <a:rPr lang="en-US" sz="700" dirty="0">
                          <a:solidFill>
                            <a:schemeClr val="bg1"/>
                          </a:solidFill>
                          <a:latin typeface="+mn-lt"/>
                          <a:ea typeface="Tahoma" panose="020B0604030504040204" pitchFamily="34" charset="0"/>
                          <a:cs typeface="Helvetica" panose="020B0604020202020204" pitchFamily="34" charset="0"/>
                        </a:rPr>
                      </a:br>
                      <a:r>
                        <a:rPr lang="en-US" sz="700" dirty="0">
                          <a:solidFill>
                            <a:schemeClr val="bg1"/>
                          </a:solidFill>
                          <a:latin typeface="+mn-lt"/>
                          <a:ea typeface="Tahoma" panose="020B0604030504040204" pitchFamily="34" charset="0"/>
                          <a:cs typeface="Helvetica" panose="020B0604020202020204" pitchFamily="34" charset="0"/>
                        </a:rPr>
                        <a:t>(years)</a:t>
                      </a:r>
                    </a:p>
                  </a:txBody>
                  <a:tcPr marL="18288" marR="18288" marT="18288" marB="18288" anchor="ctr">
                    <a:lnT w="1905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rgbClr val="07325F"/>
                    </a:solidFill>
                  </a:tcPr>
                </a:tc>
                <a:tc>
                  <a:txBody>
                    <a:bodyPr/>
                    <a:lstStyle/>
                    <a:p>
                      <a:pPr algn="ctr"/>
                      <a:r>
                        <a:rPr lang="en-US" sz="700" dirty="0">
                          <a:solidFill>
                            <a:schemeClr val="bg1"/>
                          </a:solidFill>
                          <a:latin typeface="+mn-lt"/>
                          <a:ea typeface="Tahoma" panose="020B0604030504040204" pitchFamily="34" charset="0"/>
                          <a:cs typeface="Helvetica" panose="020B0604020202020204" pitchFamily="34" charset="0"/>
                        </a:rPr>
                        <a:t>No. of </a:t>
                      </a:r>
                      <a:br>
                        <a:rPr lang="en-US" sz="700" dirty="0">
                          <a:solidFill>
                            <a:schemeClr val="bg1"/>
                          </a:solidFill>
                          <a:latin typeface="+mn-lt"/>
                          <a:ea typeface="Tahoma" panose="020B0604030504040204" pitchFamily="34" charset="0"/>
                          <a:cs typeface="Helvetica" panose="020B0604020202020204" pitchFamily="34" charset="0"/>
                        </a:rPr>
                      </a:br>
                      <a:r>
                        <a:rPr lang="en-US" sz="700" dirty="0">
                          <a:solidFill>
                            <a:schemeClr val="bg1"/>
                          </a:solidFill>
                          <a:latin typeface="+mn-lt"/>
                          <a:ea typeface="Tahoma" panose="020B0604030504040204" pitchFamily="34" charset="0"/>
                          <a:cs typeface="Helvetica" panose="020B0604020202020204" pitchFamily="34" charset="0"/>
                        </a:rPr>
                        <a:t>SKUs</a:t>
                      </a:r>
                    </a:p>
                  </a:txBody>
                  <a:tcPr marL="18288" marR="18288" marT="18288" marB="18288" anchor="ctr">
                    <a:lnT w="1905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rgbClr val="07325F"/>
                    </a:solidFill>
                  </a:tcPr>
                </a:tc>
                <a:tc>
                  <a:txBody>
                    <a:bodyPr/>
                    <a:lstStyle/>
                    <a:p>
                      <a:pPr algn="ctr"/>
                      <a:r>
                        <a:rPr lang="en-US" sz="700" dirty="0">
                          <a:solidFill>
                            <a:schemeClr val="bg1"/>
                          </a:solidFill>
                          <a:latin typeface="+mn-lt"/>
                          <a:ea typeface="Tahoma" panose="020B0604030504040204" pitchFamily="34" charset="0"/>
                          <a:cs typeface="Helvetica" panose="020B0604020202020204" pitchFamily="34" charset="0"/>
                        </a:rPr>
                        <a:t>2017</a:t>
                      </a:r>
                      <a:r>
                        <a:rPr lang="en-US" sz="700" baseline="0" dirty="0">
                          <a:solidFill>
                            <a:schemeClr val="bg1"/>
                          </a:solidFill>
                          <a:latin typeface="+mn-lt"/>
                          <a:ea typeface="Tahoma" panose="020B0604030504040204" pitchFamily="34" charset="0"/>
                          <a:cs typeface="Helvetica" panose="020B0604020202020204" pitchFamily="34" charset="0"/>
                        </a:rPr>
                        <a:t> Sales</a:t>
                      </a:r>
                      <a:endParaRPr lang="en-US" sz="700" baseline="30000" dirty="0">
                        <a:solidFill>
                          <a:schemeClr val="bg1"/>
                        </a:solidFill>
                        <a:latin typeface="+mn-lt"/>
                        <a:ea typeface="Tahoma" panose="020B0604030504040204" pitchFamily="34" charset="0"/>
                        <a:cs typeface="Helvetica" panose="020B0604020202020204" pitchFamily="34" charset="0"/>
                      </a:endParaRPr>
                    </a:p>
                    <a:p>
                      <a:pPr algn="ctr"/>
                      <a:r>
                        <a:rPr lang="en-US" sz="700" baseline="0" dirty="0">
                          <a:solidFill>
                            <a:schemeClr val="bg1"/>
                          </a:solidFill>
                          <a:latin typeface="+mn-lt"/>
                          <a:ea typeface="Tahoma" panose="020B0604030504040204" pitchFamily="34" charset="0"/>
                          <a:cs typeface="Helvetica" panose="020B0604020202020204" pitchFamily="34" charset="0"/>
                        </a:rPr>
                        <a:t>($m)</a:t>
                      </a:r>
                      <a:endParaRPr lang="en-US" sz="700" baseline="30000" dirty="0">
                        <a:solidFill>
                          <a:schemeClr val="bg1"/>
                        </a:solidFill>
                        <a:latin typeface="+mn-lt"/>
                        <a:ea typeface="Tahoma" panose="020B0604030504040204" pitchFamily="34" charset="0"/>
                        <a:cs typeface="Helvetica" panose="020B0604020202020204" pitchFamily="34" charset="0"/>
                      </a:endParaRPr>
                    </a:p>
                  </a:txBody>
                  <a:tcPr marL="18288" marR="18288" marT="18288" marB="18288" anchor="ctr">
                    <a:lnT w="1905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rgbClr val="07325F"/>
                    </a:solidFill>
                  </a:tcPr>
                </a:tc>
                <a:tc>
                  <a:txBody>
                    <a:bodyPr/>
                    <a:lstStyle/>
                    <a:p>
                      <a:pPr algn="ctr"/>
                      <a:r>
                        <a:rPr lang="en-US" sz="700" dirty="0">
                          <a:solidFill>
                            <a:schemeClr val="bg1"/>
                          </a:solidFill>
                          <a:latin typeface="+mn-lt"/>
                          <a:ea typeface="Tahoma" panose="020B0604030504040204" pitchFamily="34" charset="0"/>
                          <a:cs typeface="Helvetica" panose="020B0604020202020204" pitchFamily="34" charset="0"/>
                        </a:rPr>
                        <a:t>Pet Care Market Position</a:t>
                      </a:r>
                    </a:p>
                  </a:txBody>
                  <a:tcPr marL="18288" marR="18288" marT="18288" marB="18288" anchor="ctr">
                    <a:lnT w="19050" cap="flat" cmpd="sng" algn="ctr">
                      <a:noFill/>
                      <a:prstDash val="solid"/>
                      <a:round/>
                      <a:headEnd type="none" w="med" len="med"/>
                      <a:tailEnd type="none" w="med" len="med"/>
                    </a:lnT>
                    <a:lnB w="19050" cap="flat" cmpd="sng" algn="ctr">
                      <a:solidFill>
                        <a:schemeClr val="accent4"/>
                      </a:solidFill>
                      <a:prstDash val="solid"/>
                      <a:round/>
                      <a:headEnd type="none" w="med" len="med"/>
                      <a:tailEnd type="none" w="med" len="med"/>
                    </a:lnB>
                    <a:solidFill>
                      <a:srgbClr val="07325F"/>
                    </a:solidFill>
                  </a:tcPr>
                </a:tc>
                <a:extLst>
                  <a:ext uri="{0D108BD9-81ED-4DB2-BD59-A6C34878D82A}">
                    <a16:rowId xmlns:a16="http://schemas.microsoft.com/office/drawing/2014/main" val="10000"/>
                  </a:ext>
                </a:extLst>
              </a:tr>
              <a:tr h="208836">
                <a:tc>
                  <a:txBody>
                    <a:bodyPr/>
                    <a:lstStyle/>
                    <a:p>
                      <a:r>
                        <a:rPr lang="en-US" sz="700" dirty="0">
                          <a:latin typeface="+mn-lt"/>
                          <a:ea typeface="Tahoma" panose="020B0604030504040204" pitchFamily="34" charset="0"/>
                          <a:cs typeface="Helvetica" panose="020B0604020202020204" pitchFamily="34" charset="0"/>
                        </a:rPr>
                        <a:t>Nestle Purina</a:t>
                      </a:r>
                    </a:p>
                  </a:txBody>
                  <a:tcPr marR="18288" marT="18288" marB="18288" anchor="ctr">
                    <a:lnT w="190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10+</a:t>
                      </a:r>
                    </a:p>
                  </a:txBody>
                  <a:tcPr marL="18288" marR="18288" marT="18288" marB="18288" anchor="ctr">
                    <a:lnT w="190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222</a:t>
                      </a:r>
                    </a:p>
                  </a:txBody>
                  <a:tcPr marL="45720" marR="45720" marT="18288" marB="18288" anchor="ctr">
                    <a:lnT w="190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tc>
                  <a:txBody>
                    <a:bodyPr/>
                    <a:lstStyle/>
                    <a:p>
                      <a:pPr algn="r" rtl="0" fontAlgn="ctr"/>
                      <a:r>
                        <a:rPr lang="en-US" sz="700" b="0" i="0" u="none" strike="noStrike" dirty="0">
                          <a:solidFill>
                            <a:srgbClr val="000000"/>
                          </a:solidFill>
                          <a:effectLst/>
                          <a:latin typeface="Tahoma" panose="020B0604030504040204" pitchFamily="34" charset="0"/>
                        </a:rPr>
                        <a:t>$          41.7 </a:t>
                      </a:r>
                    </a:p>
                  </a:txBody>
                  <a:tcPr marL="9525" marR="36576" marT="9525" marB="0" anchor="ctr">
                    <a:lnT w="190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2</a:t>
                      </a:r>
                    </a:p>
                  </a:txBody>
                  <a:tcPr marL="45720" marR="45720" marT="18288" marB="18288" anchor="ctr">
                    <a:lnT w="19050" cap="flat" cmpd="sng" algn="ctr">
                      <a:solidFill>
                        <a:schemeClr val="accent4"/>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extLst>
                  <a:ext uri="{0D108BD9-81ED-4DB2-BD59-A6C34878D82A}">
                    <a16:rowId xmlns:a16="http://schemas.microsoft.com/office/drawing/2014/main" val="10001"/>
                  </a:ext>
                </a:extLst>
              </a:tr>
              <a:tr h="208836">
                <a:tc>
                  <a:txBody>
                    <a:bodyPr/>
                    <a:lstStyle/>
                    <a:p>
                      <a:r>
                        <a:rPr lang="en-US" sz="700" dirty="0">
                          <a:latin typeface="+mn-lt"/>
                          <a:ea typeface="Tahoma" panose="020B0604030504040204" pitchFamily="34" charset="0"/>
                          <a:cs typeface="Helvetica" panose="020B0604020202020204" pitchFamily="34" charset="0"/>
                        </a:rPr>
                        <a:t>J.M. Smucker’s</a:t>
                      </a:r>
                    </a:p>
                  </a:txBody>
                  <a:tcPr marR="18288" marT="18288" marB="1828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7</a:t>
                      </a:r>
                    </a:p>
                  </a:txBody>
                  <a:tcPr marL="18288" marR="18288" marT="18288" marB="1828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144</a:t>
                      </a:r>
                    </a:p>
                  </a:txBody>
                  <a:tcPr marL="45720" marR="45720" marT="18288" marB="1828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r" rtl="0" fontAlgn="ctr"/>
                      <a:r>
                        <a:rPr lang="en-US" sz="700" b="0" i="0" u="none" strike="noStrike" dirty="0">
                          <a:solidFill>
                            <a:srgbClr val="000000"/>
                          </a:solidFill>
                          <a:effectLst/>
                          <a:latin typeface="Tahoma" panose="020B0604030504040204" pitchFamily="34" charset="0"/>
                        </a:rPr>
                        <a:t>34.6 </a:t>
                      </a:r>
                    </a:p>
                  </a:txBody>
                  <a:tcPr marL="9525" marR="36576" marT="9525"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3</a:t>
                      </a:r>
                    </a:p>
                  </a:txBody>
                  <a:tcPr marL="45720" marR="45720" marT="18288" marB="1828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2"/>
                  </a:ext>
                </a:extLst>
              </a:tr>
              <a:tr h="208836">
                <a:tc>
                  <a:txBody>
                    <a:bodyPr/>
                    <a:lstStyle/>
                    <a:p>
                      <a:r>
                        <a:rPr lang="en-US" sz="700" dirty="0">
                          <a:latin typeface="+mn-lt"/>
                          <a:ea typeface="Tahoma" panose="020B0604030504040204" pitchFamily="34" charset="0"/>
                          <a:cs typeface="Helvetica" panose="020B0604020202020204" pitchFamily="34" charset="0"/>
                        </a:rPr>
                        <a:t>Diamond Pet Foods</a:t>
                      </a:r>
                    </a:p>
                  </a:txBody>
                  <a:tcPr marR="18288" marT="18288" marB="1828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5</a:t>
                      </a:r>
                    </a:p>
                  </a:txBody>
                  <a:tcPr marL="18288" marR="18288" marT="18288" marB="1828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34</a:t>
                      </a:r>
                    </a:p>
                  </a:txBody>
                  <a:tcPr marL="45720" marR="45720" marT="18288" marB="1828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tc>
                  <a:txBody>
                    <a:bodyPr/>
                    <a:lstStyle/>
                    <a:p>
                      <a:pPr algn="r" rtl="0" fontAlgn="ctr"/>
                      <a:r>
                        <a:rPr lang="en-US" sz="700" b="0" i="0" u="none" strike="noStrike" dirty="0">
                          <a:solidFill>
                            <a:srgbClr val="000000"/>
                          </a:solidFill>
                          <a:effectLst/>
                          <a:latin typeface="Tahoma" panose="020B0604030504040204" pitchFamily="34" charset="0"/>
                        </a:rPr>
                        <a:t>8.5 </a:t>
                      </a:r>
                    </a:p>
                  </a:txBody>
                  <a:tcPr marL="9525" marR="36576" marT="9525" marB="0"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5</a:t>
                      </a:r>
                    </a:p>
                  </a:txBody>
                  <a:tcPr marL="45720" marR="45720" marT="18288" marB="18288" anchor="ct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CADCED"/>
                    </a:solidFill>
                  </a:tcPr>
                </a:tc>
                <a:extLst>
                  <a:ext uri="{0D108BD9-81ED-4DB2-BD59-A6C34878D82A}">
                    <a16:rowId xmlns:a16="http://schemas.microsoft.com/office/drawing/2014/main" val="10003"/>
                  </a:ext>
                </a:extLst>
              </a:tr>
              <a:tr h="208836">
                <a:tc>
                  <a:txBody>
                    <a:bodyPr/>
                    <a:lstStyle/>
                    <a:p>
                      <a:r>
                        <a:rPr lang="en-US" sz="700" dirty="0">
                          <a:latin typeface="+mn-lt"/>
                          <a:ea typeface="Tahoma" panose="020B0604030504040204" pitchFamily="34" charset="0"/>
                          <a:cs typeface="Helvetica" panose="020B0604020202020204" pitchFamily="34" charset="0"/>
                        </a:rPr>
                        <a:t>Gilster Mary Lee</a:t>
                      </a:r>
                    </a:p>
                  </a:txBody>
                  <a:tcPr marR="18288" marT="18288" marB="18288" anchor="ct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10+</a:t>
                      </a:r>
                    </a:p>
                  </a:txBody>
                  <a:tcPr marL="18288" marR="18288" marT="18288" marB="18288" anchor="ct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700" dirty="0">
                          <a:latin typeface="+mn-lt"/>
                          <a:ea typeface="Tahoma" panose="020B0604030504040204" pitchFamily="34" charset="0"/>
                          <a:cs typeface="Helvetica" panose="020B0604020202020204" pitchFamily="34" charset="0"/>
                        </a:rPr>
                        <a:t>373</a:t>
                      </a:r>
                    </a:p>
                  </a:txBody>
                  <a:tcPr marL="45720" marR="45720" marT="18288" marB="18288" anchor="ct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rtl="0" fontAlgn="ctr"/>
                      <a:r>
                        <a:rPr lang="en-US" sz="700" b="0" i="0" u="none" strike="noStrike" dirty="0">
                          <a:solidFill>
                            <a:srgbClr val="000000"/>
                          </a:solidFill>
                          <a:effectLst/>
                          <a:latin typeface="Tahoma" panose="020B0604030504040204" pitchFamily="34" charset="0"/>
                        </a:rPr>
                        <a:t>8.3 </a:t>
                      </a:r>
                    </a:p>
                  </a:txBody>
                  <a:tcPr marL="9525" marR="36576" marT="9525" marB="0" anchor="ct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N/A</a:t>
                      </a:r>
                    </a:p>
                  </a:txBody>
                  <a:tcPr marL="45720" marR="45720" marT="18288" marB="18288" anchor="ctr">
                    <a:lnT w="12700" cap="flat" cmpd="sng" algn="ctr">
                      <a:solidFill>
                        <a:schemeClr val="bg1">
                          <a:lumMod val="8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4"/>
                  </a:ext>
                </a:extLst>
              </a:tr>
              <a:tr h="208836">
                <a:tc>
                  <a:txBody>
                    <a:bodyPr/>
                    <a:lstStyle/>
                    <a:p>
                      <a:r>
                        <a:rPr lang="en-US" sz="700" dirty="0">
                          <a:latin typeface="+mn-lt"/>
                          <a:ea typeface="Tahoma" panose="020B0604030504040204" pitchFamily="34" charset="0"/>
                          <a:cs typeface="Helvetica" panose="020B0604020202020204" pitchFamily="34" charset="0"/>
                        </a:rPr>
                        <a:t>Kroger</a:t>
                      </a:r>
                    </a:p>
                  </a:txBody>
                  <a:tcPr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10+</a:t>
                      </a:r>
                    </a:p>
                  </a:txBody>
                  <a:tcPr marL="18288"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a:t>
                      </a:r>
                      <a:r>
                        <a:rPr lang="en-US" sz="700" baseline="0" dirty="0">
                          <a:latin typeface="+mn-lt"/>
                          <a:ea typeface="Tahoma" panose="020B0604030504040204" pitchFamily="34" charset="0"/>
                          <a:cs typeface="Helvetica" panose="020B0604020202020204" pitchFamily="34" charset="0"/>
                        </a:rPr>
                        <a:t> ]</a:t>
                      </a:r>
                      <a:endParaRPr lang="en-US" sz="700" dirty="0">
                        <a:latin typeface="+mn-lt"/>
                        <a:ea typeface="Tahoma" panose="020B0604030504040204" pitchFamily="34" charset="0"/>
                        <a:cs typeface="Helvetica" panose="020B0604020202020204" pitchFamily="34" charset="0"/>
                      </a:endParaRP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algn="r" rtl="0" fontAlgn="ctr"/>
                      <a:r>
                        <a:rPr lang="en-US" sz="700" b="0" i="0" u="none" strike="noStrike" dirty="0">
                          <a:solidFill>
                            <a:srgbClr val="000000"/>
                          </a:solidFill>
                          <a:effectLst/>
                          <a:latin typeface="Tahoma" panose="020B0604030504040204" pitchFamily="34" charset="0"/>
                        </a:rPr>
                        <a:t>3.3 </a:t>
                      </a:r>
                    </a:p>
                  </a:txBody>
                  <a:tcPr marL="9525" marR="36576" marT="9525"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N/A</a:t>
                      </a: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extLst>
                  <a:ext uri="{0D108BD9-81ED-4DB2-BD59-A6C34878D82A}">
                    <a16:rowId xmlns:a16="http://schemas.microsoft.com/office/drawing/2014/main" val="10005"/>
                  </a:ext>
                </a:extLst>
              </a:tr>
              <a:tr h="208836">
                <a:tc>
                  <a:txBody>
                    <a:bodyPr/>
                    <a:lstStyle/>
                    <a:p>
                      <a:r>
                        <a:rPr lang="en-US" sz="700" dirty="0">
                          <a:latin typeface="+mn-lt"/>
                          <a:ea typeface="Tahoma" panose="020B0604030504040204" pitchFamily="34" charset="0"/>
                          <a:cs typeface="Helvetica" panose="020B0604020202020204" pitchFamily="34" charset="0"/>
                        </a:rPr>
                        <a:t>Pennington</a:t>
                      </a:r>
                      <a:r>
                        <a:rPr lang="en-US" sz="700" baseline="0" dirty="0">
                          <a:latin typeface="+mn-lt"/>
                          <a:ea typeface="Tahoma" panose="020B0604030504040204" pitchFamily="34" charset="0"/>
                          <a:cs typeface="Helvetica" panose="020B0604020202020204" pitchFamily="34" charset="0"/>
                        </a:rPr>
                        <a:t> Seed</a:t>
                      </a:r>
                      <a:endParaRPr lang="en-US" sz="700" dirty="0">
                        <a:latin typeface="+mn-lt"/>
                        <a:ea typeface="Tahoma" panose="020B0604030504040204" pitchFamily="34" charset="0"/>
                        <a:cs typeface="Helvetica" panose="020B0604020202020204" pitchFamily="34" charset="0"/>
                      </a:endParaRPr>
                    </a:p>
                  </a:txBody>
                  <a:tcPr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2</a:t>
                      </a:r>
                    </a:p>
                  </a:txBody>
                  <a:tcPr marL="18288"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41</a:t>
                      </a: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rtl="0" fontAlgn="ctr"/>
                      <a:r>
                        <a:rPr lang="en-US" sz="700" b="0" i="0" u="none" strike="noStrike" dirty="0">
                          <a:solidFill>
                            <a:srgbClr val="000000"/>
                          </a:solidFill>
                          <a:effectLst/>
                          <a:latin typeface="Tahoma" panose="020B0604030504040204" pitchFamily="34" charset="0"/>
                        </a:rPr>
                        <a:t>2.5 </a:t>
                      </a:r>
                    </a:p>
                  </a:txBody>
                  <a:tcPr marL="9525" marR="36576" marT="9525"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N/A</a:t>
                      </a: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r h="208836">
                <a:tc>
                  <a:txBody>
                    <a:bodyPr/>
                    <a:lstStyle/>
                    <a:p>
                      <a:r>
                        <a:rPr lang="en-US" sz="700" dirty="0">
                          <a:latin typeface="+mn-lt"/>
                          <a:ea typeface="Tahoma" panose="020B0604030504040204" pitchFamily="34" charset="0"/>
                          <a:cs typeface="Helvetica" panose="020B0604020202020204" pitchFamily="34" charset="0"/>
                        </a:rPr>
                        <a:t>Mars Pet Food</a:t>
                      </a:r>
                    </a:p>
                  </a:txBody>
                  <a:tcPr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5</a:t>
                      </a:r>
                    </a:p>
                  </a:txBody>
                  <a:tcPr marL="18288"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68</a:t>
                      </a: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algn="r" rtl="0" fontAlgn="ctr"/>
                      <a:r>
                        <a:rPr lang="en-US" sz="700" b="0" i="0" u="none" strike="noStrike" dirty="0">
                          <a:solidFill>
                            <a:srgbClr val="000000"/>
                          </a:solidFill>
                          <a:effectLst/>
                          <a:latin typeface="Tahoma" panose="020B0604030504040204" pitchFamily="34" charset="0"/>
                        </a:rPr>
                        <a:t>1.4 </a:t>
                      </a:r>
                    </a:p>
                  </a:txBody>
                  <a:tcPr marL="9525" marR="36576" marT="9525"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1</a:t>
                      </a: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extLst>
                  <a:ext uri="{0D108BD9-81ED-4DB2-BD59-A6C34878D82A}">
                    <a16:rowId xmlns:a16="http://schemas.microsoft.com/office/drawing/2014/main" val="10007"/>
                  </a:ext>
                </a:extLst>
              </a:tr>
              <a:tr h="208836">
                <a:tc>
                  <a:txBody>
                    <a:bodyPr/>
                    <a:lstStyle/>
                    <a:p>
                      <a:r>
                        <a:rPr lang="en-US" sz="700" dirty="0">
                          <a:latin typeface="+mn-lt"/>
                          <a:ea typeface="Tahoma" panose="020B0604030504040204" pitchFamily="34" charset="0"/>
                          <a:cs typeface="Helvetica" panose="020B0604020202020204" pitchFamily="34" charset="0"/>
                        </a:rPr>
                        <a:t>Simmons</a:t>
                      </a:r>
                      <a:r>
                        <a:rPr lang="en-US" sz="700" baseline="0" dirty="0">
                          <a:latin typeface="+mn-lt"/>
                          <a:ea typeface="Tahoma" panose="020B0604030504040204" pitchFamily="34" charset="0"/>
                          <a:cs typeface="Helvetica" panose="020B0604020202020204" pitchFamily="34" charset="0"/>
                        </a:rPr>
                        <a:t> Pet Foods</a:t>
                      </a:r>
                      <a:endParaRPr lang="en-US" sz="700" dirty="0">
                        <a:latin typeface="+mn-lt"/>
                        <a:ea typeface="Tahoma" panose="020B0604030504040204" pitchFamily="34" charset="0"/>
                        <a:cs typeface="Helvetica" panose="020B0604020202020204" pitchFamily="34" charset="0"/>
                      </a:endParaRPr>
                    </a:p>
                  </a:txBody>
                  <a:tcPr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6</a:t>
                      </a:r>
                    </a:p>
                  </a:txBody>
                  <a:tcPr marL="18288"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a:t>
                      </a:r>
                      <a:r>
                        <a:rPr lang="en-US" sz="700" baseline="0" dirty="0">
                          <a:latin typeface="+mn-lt"/>
                          <a:ea typeface="Tahoma" panose="020B0604030504040204" pitchFamily="34" charset="0"/>
                          <a:cs typeface="Helvetica" panose="020B0604020202020204" pitchFamily="34" charset="0"/>
                        </a:rPr>
                        <a:t> ]</a:t>
                      </a:r>
                      <a:endParaRPr lang="en-US" sz="700" dirty="0">
                        <a:latin typeface="+mn-lt"/>
                        <a:ea typeface="Tahoma" panose="020B0604030504040204" pitchFamily="34" charset="0"/>
                        <a:cs typeface="Helvetica" panose="020B0604020202020204" pitchFamily="34" charset="0"/>
                      </a:endParaRP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r" rtl="0" fontAlgn="ctr"/>
                      <a:r>
                        <a:rPr lang="en-US" sz="700" b="0" i="0" u="none" strike="noStrike" dirty="0">
                          <a:solidFill>
                            <a:srgbClr val="000000"/>
                          </a:solidFill>
                          <a:effectLst/>
                          <a:latin typeface="Tahoma" panose="020B0604030504040204" pitchFamily="34" charset="0"/>
                        </a:rPr>
                        <a:t>1.0 </a:t>
                      </a:r>
                    </a:p>
                  </a:txBody>
                  <a:tcPr marL="9525" marR="36576" marT="9525"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13</a:t>
                      </a: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8"/>
                  </a:ext>
                </a:extLst>
              </a:tr>
              <a:tr h="208836">
                <a:tc>
                  <a:txBody>
                    <a:bodyPr/>
                    <a:lstStyle/>
                    <a:p>
                      <a:r>
                        <a:rPr lang="en-US" sz="700" dirty="0">
                          <a:latin typeface="+mn-lt"/>
                          <a:ea typeface="Tahoma" panose="020B0604030504040204" pitchFamily="34" charset="0"/>
                          <a:cs typeface="Helvetica" panose="020B0604020202020204" pitchFamily="34" charset="0"/>
                        </a:rPr>
                        <a:t>Kerry Ingredients</a:t>
                      </a:r>
                    </a:p>
                  </a:txBody>
                  <a:tcPr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10+</a:t>
                      </a:r>
                    </a:p>
                  </a:txBody>
                  <a:tcPr marL="18288" marR="18288"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67</a:t>
                      </a: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algn="r" rtl="0" fontAlgn="ctr"/>
                      <a:r>
                        <a:rPr lang="en-US" sz="700" b="0" i="0" u="none" strike="noStrike" dirty="0">
                          <a:solidFill>
                            <a:srgbClr val="000000"/>
                          </a:solidFill>
                          <a:effectLst/>
                          <a:latin typeface="Tahoma" panose="020B0604030504040204" pitchFamily="34" charset="0"/>
                        </a:rPr>
                        <a:t>0.9 </a:t>
                      </a:r>
                    </a:p>
                  </a:txBody>
                  <a:tcPr marL="9525" marR="36576" marT="9525"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N/A</a:t>
                      </a: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rgbClr val="CADCED"/>
                    </a:solidFill>
                  </a:tcPr>
                </a:tc>
                <a:extLst>
                  <a:ext uri="{0D108BD9-81ED-4DB2-BD59-A6C34878D82A}">
                    <a16:rowId xmlns:a16="http://schemas.microsoft.com/office/drawing/2014/main" val="10009"/>
                  </a:ext>
                </a:extLst>
              </a:tr>
              <a:tr h="104418">
                <a:tc>
                  <a:txBody>
                    <a:bodyPr/>
                    <a:lstStyle/>
                    <a:p>
                      <a:r>
                        <a:rPr lang="en-US" sz="700" dirty="0">
                          <a:latin typeface="+mn-lt"/>
                          <a:ea typeface="Tahoma" panose="020B0604030504040204" pitchFamily="34" charset="0"/>
                          <a:cs typeface="Helvetica" panose="020B0604020202020204" pitchFamily="34" charset="0"/>
                        </a:rPr>
                        <a:t>Nunn Milling Company</a:t>
                      </a:r>
                    </a:p>
                  </a:txBody>
                  <a:tcPr marR="18288" marT="18288" marB="18288" anchor="ct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algn="ctr" defTabSz="914400" rtl="0" eaLnBrk="1" latinLnBrk="0" hangingPunct="1"/>
                      <a:r>
                        <a:rPr lang="en-US" sz="700" kern="1200" dirty="0">
                          <a:solidFill>
                            <a:schemeClr val="dk1"/>
                          </a:solidFill>
                          <a:latin typeface="+mn-lt"/>
                          <a:ea typeface="Tahoma" panose="020B0604030504040204" pitchFamily="34" charset="0"/>
                          <a:cs typeface="Helvetica" panose="020B0604020202020204" pitchFamily="34" charset="0"/>
                        </a:rPr>
                        <a:t>4</a:t>
                      </a:r>
                    </a:p>
                  </a:txBody>
                  <a:tcPr marL="18288" marR="18288" marT="18288" marB="18288" anchor="ct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dirty="0">
                          <a:solidFill>
                            <a:schemeClr val="dk1"/>
                          </a:solidFill>
                          <a:latin typeface="+mn-lt"/>
                          <a:ea typeface="Tahoma" panose="020B0604030504040204" pitchFamily="34" charset="0"/>
                          <a:cs typeface="Helvetica" panose="020B0604020202020204" pitchFamily="34" charset="0"/>
                        </a:rPr>
                        <a:t>[ ]</a:t>
                      </a:r>
                      <a:endParaRPr lang="en-US" sz="700" b="0" dirty="0">
                        <a:solidFill>
                          <a:schemeClr val="tx1"/>
                        </a:solidFill>
                        <a:latin typeface="+mn-lt"/>
                        <a:ea typeface="Tahoma" panose="020B0604030504040204" pitchFamily="34" charset="0"/>
                        <a:cs typeface="Helvetica" panose="020B0604020202020204" pitchFamily="34" charset="0"/>
                      </a:endParaRP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r" rtl="0" fontAlgn="ctr"/>
                      <a:r>
                        <a:rPr lang="en-US" sz="700" b="0" i="0" u="none" strike="noStrike" dirty="0">
                          <a:solidFill>
                            <a:srgbClr val="000000"/>
                          </a:solidFill>
                          <a:effectLst/>
                          <a:latin typeface="Tahoma" panose="020B0604030504040204" pitchFamily="34" charset="0"/>
                        </a:rPr>
                        <a:t>0.9 </a:t>
                      </a:r>
                    </a:p>
                  </a:txBody>
                  <a:tcPr marL="9525" marR="36576" marT="9525" marB="0" anchor="ct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latin typeface="+mn-lt"/>
                          <a:ea typeface="Tahoma" panose="020B0604030504040204" pitchFamily="34" charset="0"/>
                          <a:cs typeface="Helvetica" panose="020B0604020202020204" pitchFamily="34" charset="0"/>
                        </a:rPr>
                        <a:t>15</a:t>
                      </a:r>
                    </a:p>
                  </a:txBody>
                  <a:tcPr marL="45720" marR="45720" marT="18288" marB="18288" anchor="ct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10010"/>
                  </a:ext>
                </a:extLst>
              </a:tr>
              <a:tr h="0">
                <a:tc>
                  <a:txBody>
                    <a:bodyPr/>
                    <a:lstStyle/>
                    <a:p>
                      <a:pPr algn="l"/>
                      <a:r>
                        <a:rPr lang="en-US" sz="700" b="1" dirty="0">
                          <a:latin typeface="+mn-lt"/>
                          <a:ea typeface="Tahoma" panose="020B0604030504040204" pitchFamily="34" charset="0"/>
                          <a:cs typeface="Helvetica" panose="020B0604020202020204" pitchFamily="34" charset="0"/>
                        </a:rPr>
                        <a:t>Total Top Ten:</a:t>
                      </a:r>
                    </a:p>
                  </a:txBody>
                  <a:tcPr marR="18288" marT="18288" marB="18288"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D9D9D9"/>
                    </a:solidFill>
                  </a:tcPr>
                </a:tc>
                <a:tc>
                  <a:txBody>
                    <a:bodyPr/>
                    <a:lstStyle/>
                    <a:p>
                      <a:pPr marL="0" algn="ctr" defTabSz="914400" rtl="0" eaLnBrk="1" latinLnBrk="0" hangingPunct="1"/>
                      <a:endParaRPr lang="en-US" sz="700" b="1" kern="1200" dirty="0">
                        <a:solidFill>
                          <a:schemeClr val="dk1"/>
                        </a:solidFill>
                        <a:latin typeface="+mn-lt"/>
                        <a:ea typeface="Tahoma" panose="020B0604030504040204" pitchFamily="34" charset="0"/>
                        <a:cs typeface="Helvetica" panose="020B0604020202020204" pitchFamily="34" charset="0"/>
                      </a:endParaRPr>
                    </a:p>
                  </a:txBody>
                  <a:tcPr marL="18288" marR="18288" marT="18288" marB="18288"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a:latin typeface="+mn-lt"/>
                          <a:ea typeface="Tahoma" panose="020B0604030504040204" pitchFamily="34" charset="0"/>
                          <a:cs typeface="Helvetica" panose="020B0604020202020204" pitchFamily="34" charset="0"/>
                        </a:rPr>
                        <a:t>[</a:t>
                      </a:r>
                      <a:r>
                        <a:rPr lang="en-US" sz="700" b="1" baseline="0" dirty="0">
                          <a:latin typeface="+mn-lt"/>
                          <a:ea typeface="Tahoma" panose="020B0604030504040204" pitchFamily="34" charset="0"/>
                          <a:cs typeface="Helvetica" panose="020B0604020202020204" pitchFamily="34" charset="0"/>
                        </a:rPr>
                        <a:t> ]</a:t>
                      </a:r>
                      <a:endParaRPr lang="en-US" sz="700" b="1" dirty="0">
                        <a:latin typeface="+mn-lt"/>
                        <a:ea typeface="Tahoma" panose="020B0604030504040204" pitchFamily="34" charset="0"/>
                        <a:cs typeface="Helvetica" panose="020B0604020202020204" pitchFamily="34" charset="0"/>
                      </a:endParaRPr>
                    </a:p>
                  </a:txBody>
                  <a:tcPr marL="45720" marR="45720" marT="18288" marB="18288"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D9D9D9"/>
                    </a:solidFill>
                  </a:tcPr>
                </a:tc>
                <a:tc>
                  <a:txBody>
                    <a:bodyPr/>
                    <a:lstStyle/>
                    <a:p>
                      <a:pPr algn="r" rtl="0" fontAlgn="ctr"/>
                      <a:r>
                        <a:rPr lang="en-US" sz="700" b="1" i="0" u="none" strike="noStrike" dirty="0">
                          <a:solidFill>
                            <a:srgbClr val="000000"/>
                          </a:solidFill>
                          <a:effectLst/>
                          <a:latin typeface="Tahoma" panose="020B0604030504040204" pitchFamily="34" charset="0"/>
                        </a:rPr>
                        <a:t>$        103.0 </a:t>
                      </a:r>
                    </a:p>
                  </a:txBody>
                  <a:tcPr marL="9525" marR="36576" marT="9525" marB="0"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700" b="1" dirty="0">
                        <a:latin typeface="+mn-lt"/>
                        <a:ea typeface="Tahoma" panose="020B0604030504040204" pitchFamily="34" charset="0"/>
                        <a:cs typeface="Helvetica" panose="020B0604020202020204" pitchFamily="34" charset="0"/>
                      </a:endParaRPr>
                    </a:p>
                  </a:txBody>
                  <a:tcPr marL="45720" marR="45720" marT="18288" marB="18288" anchor="ctr">
                    <a:lnT w="6350" cap="flat" cmpd="sng" algn="ctr">
                      <a:noFill/>
                      <a:prstDash val="solid"/>
                      <a:round/>
                      <a:headEnd type="none" w="med" len="med"/>
                      <a:tailEnd type="none" w="med" len="med"/>
                    </a:lnT>
                    <a:lnB w="6350" cap="flat" cmpd="sng" algn="ctr">
                      <a:noFill/>
                      <a:prstDash val="solid"/>
                      <a:round/>
                      <a:headEnd type="none" w="med" len="med"/>
                      <a:tailEnd type="none" w="med" len="med"/>
                    </a:lnB>
                    <a:solidFill>
                      <a:srgbClr val="D9D9D9"/>
                    </a:solidFill>
                  </a:tcPr>
                </a:tc>
                <a:extLst>
                  <a:ext uri="{0D108BD9-81ED-4DB2-BD59-A6C34878D82A}">
                    <a16:rowId xmlns:a16="http://schemas.microsoft.com/office/drawing/2014/main" val="2146164344"/>
                  </a:ext>
                </a:extLst>
              </a:tr>
              <a:tr h="104418">
                <a:tc>
                  <a:txBody>
                    <a:bodyPr/>
                    <a:lstStyle/>
                    <a:p>
                      <a:pPr algn="l"/>
                      <a:r>
                        <a:rPr lang="en-US" sz="700" b="0" dirty="0">
                          <a:latin typeface="+mn-lt"/>
                          <a:ea typeface="Tahoma" panose="020B0604030504040204" pitchFamily="34" charset="0"/>
                          <a:cs typeface="Helvetica" panose="020B0604020202020204" pitchFamily="34" charset="0"/>
                        </a:rPr>
                        <a:t>Other Customers</a:t>
                      </a:r>
                    </a:p>
                  </a:txBody>
                  <a:tcPr marR="18288" marT="18288"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endParaRPr lang="en-US" sz="700" b="0" kern="1200" dirty="0">
                        <a:solidFill>
                          <a:schemeClr val="dk1"/>
                        </a:solidFill>
                        <a:latin typeface="+mn-lt"/>
                        <a:ea typeface="Tahoma" panose="020B0604030504040204" pitchFamily="34" charset="0"/>
                        <a:cs typeface="Helvetica" panose="020B0604020202020204" pitchFamily="34" charset="0"/>
                      </a:endParaRPr>
                    </a:p>
                  </a:txBody>
                  <a:tcPr marL="18288" marR="18288" marT="18288"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0" dirty="0">
                          <a:latin typeface="+mn-lt"/>
                          <a:ea typeface="Tahoma" panose="020B0604030504040204" pitchFamily="34" charset="0"/>
                          <a:cs typeface="Helvetica" panose="020B0604020202020204" pitchFamily="34" charset="0"/>
                        </a:rPr>
                        <a:t>[ ]</a:t>
                      </a:r>
                    </a:p>
                  </a:txBody>
                  <a:tcPr marL="45720" marR="45720" marT="18288"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rtl="0" fontAlgn="ctr"/>
                      <a:r>
                        <a:rPr lang="en-US" sz="700" b="0" i="0" u="none" strike="noStrike" dirty="0">
                          <a:solidFill>
                            <a:srgbClr val="000000"/>
                          </a:solidFill>
                          <a:effectLst/>
                          <a:latin typeface="Tahoma" panose="020B0604030504040204" pitchFamily="34" charset="0"/>
                        </a:rPr>
                        <a:t>0.6 </a:t>
                      </a:r>
                    </a:p>
                  </a:txBody>
                  <a:tcPr marL="9525" marR="36576" marT="9525"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700" b="0" dirty="0">
                        <a:latin typeface="+mn-lt"/>
                        <a:ea typeface="Tahoma" panose="020B0604030504040204" pitchFamily="34" charset="0"/>
                        <a:cs typeface="Helvetica" panose="020B0604020202020204" pitchFamily="34" charset="0"/>
                      </a:endParaRPr>
                    </a:p>
                  </a:txBody>
                  <a:tcPr marL="45720" marR="45720" marT="18288"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0">
                <a:tc>
                  <a:txBody>
                    <a:bodyPr/>
                    <a:lstStyle/>
                    <a:p>
                      <a:pPr algn="l"/>
                      <a:r>
                        <a:rPr lang="en-US" sz="700" b="1" dirty="0">
                          <a:latin typeface="+mn-lt"/>
                          <a:ea typeface="Tahoma" panose="020B0604030504040204" pitchFamily="34" charset="0"/>
                          <a:cs typeface="Helvetica" panose="020B0604020202020204" pitchFamily="34" charset="0"/>
                        </a:rPr>
                        <a:t>Total:</a:t>
                      </a:r>
                    </a:p>
                  </a:txBody>
                  <a:tcPr marR="18288" marT="18288"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algn="ctr" defTabSz="914400" rtl="0" eaLnBrk="1" latinLnBrk="0" hangingPunct="1"/>
                      <a:endParaRPr lang="en-US" sz="700" b="1" kern="1200" dirty="0">
                        <a:solidFill>
                          <a:schemeClr val="dk1"/>
                        </a:solidFill>
                        <a:latin typeface="+mn-lt"/>
                        <a:ea typeface="Tahoma" panose="020B0604030504040204" pitchFamily="34" charset="0"/>
                        <a:cs typeface="Helvetica" panose="020B0604020202020204" pitchFamily="34" charset="0"/>
                      </a:endParaRPr>
                    </a:p>
                  </a:txBody>
                  <a:tcPr marL="18288" marR="18288" marT="18288"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b="1" dirty="0">
                          <a:latin typeface="+mn-lt"/>
                          <a:ea typeface="Tahoma" panose="020B0604030504040204" pitchFamily="34" charset="0"/>
                          <a:cs typeface="Helvetica" panose="020B0604020202020204" pitchFamily="34" charset="0"/>
                        </a:rPr>
                        <a:t>[ ]</a:t>
                      </a:r>
                    </a:p>
                  </a:txBody>
                  <a:tcPr marL="45720" marR="45720" marT="18288"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r" rtl="0" fontAlgn="ctr"/>
                      <a:r>
                        <a:rPr lang="en-US" sz="700" b="1" i="0" u="none" strike="noStrike" dirty="0">
                          <a:solidFill>
                            <a:srgbClr val="000000"/>
                          </a:solidFill>
                          <a:effectLst/>
                          <a:latin typeface="Tahoma" panose="020B0604030504040204" pitchFamily="34" charset="0"/>
                        </a:rPr>
                        <a:t>$        103.6 </a:t>
                      </a:r>
                    </a:p>
                  </a:txBody>
                  <a:tcPr marL="9525" marR="36576" marT="9525" marB="0"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700" b="1" dirty="0">
                        <a:latin typeface="+mn-lt"/>
                        <a:ea typeface="Tahoma" panose="020B0604030504040204" pitchFamily="34" charset="0"/>
                        <a:cs typeface="Helvetica" panose="020B0604020202020204" pitchFamily="34" charset="0"/>
                      </a:endParaRPr>
                    </a:p>
                  </a:txBody>
                  <a:tcPr marL="45720" marR="45720" marT="18288" marB="18288" anchor="ctr">
                    <a:lnL w="12700" cmpd="sng">
                      <a:noFill/>
                    </a:lnL>
                    <a:lnR w="12700" cmpd="sng">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902014585"/>
                  </a:ext>
                </a:extLst>
              </a:tr>
            </a:tbl>
          </a:graphicData>
        </a:graphic>
      </p:graphicFrame>
      <p:graphicFrame>
        <p:nvGraphicFramePr>
          <p:cNvPr id="15" name="Table 14"/>
          <p:cNvGraphicFramePr>
            <a:graphicFrameLocks noGrp="1"/>
          </p:cNvGraphicFramePr>
          <p:nvPr>
            <p:custDataLst>
              <p:tags r:id="rId3"/>
            </p:custDataLst>
            <p:extLst>
              <p:ext uri="{D42A27DB-BD31-4B8C-83A1-F6EECF244321}">
                <p14:modId xmlns:p14="http://schemas.microsoft.com/office/powerpoint/2010/main" val="418125763"/>
              </p:ext>
            </p:extLst>
          </p:nvPr>
        </p:nvGraphicFramePr>
        <p:xfrm>
          <a:off x="357704" y="1002639"/>
          <a:ext cx="3950208" cy="320040"/>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320040">
                <a:tc>
                  <a:txBody>
                    <a:bodyPr/>
                    <a:lstStyle/>
                    <a:p>
                      <a:pPr algn="l"/>
                      <a:r>
                        <a:rPr lang="en-US" sz="1050" b="1" i="0" u="none" dirty="0">
                          <a:solidFill>
                            <a:srgbClr val="000000"/>
                          </a:solidFill>
                          <a:latin typeface="+mn-lt"/>
                        </a:rPr>
                        <a:t>New Product Development Focus Supported by Patents and Leading Innovation</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custDataLst>
              <p:tags r:id="rId4"/>
            </p:custDataLst>
            <p:extLst>
              <p:ext uri="{D42A27DB-BD31-4B8C-83A1-F6EECF244321}">
                <p14:modId xmlns:p14="http://schemas.microsoft.com/office/powerpoint/2010/main" val="641356029"/>
              </p:ext>
            </p:extLst>
          </p:nvPr>
        </p:nvGraphicFramePr>
        <p:xfrm>
          <a:off x="4852022" y="1002639"/>
          <a:ext cx="3950208" cy="320040"/>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320040">
                <a:tc>
                  <a:txBody>
                    <a:bodyPr/>
                    <a:lstStyle/>
                    <a:p>
                      <a:pPr algn="l"/>
                      <a:r>
                        <a:rPr lang="en-US" sz="1050" b="1" i="0" u="none" dirty="0">
                          <a:solidFill>
                            <a:srgbClr val="000000"/>
                          </a:solidFill>
                          <a:latin typeface="+mn-lt"/>
                        </a:rPr>
                        <a:t>Entrenched,</a:t>
                      </a:r>
                      <a:r>
                        <a:rPr lang="en-US" sz="1050" b="1" i="0" u="none" baseline="0" dirty="0">
                          <a:solidFill>
                            <a:srgbClr val="000000"/>
                          </a:solidFill>
                          <a:latin typeface="+mn-lt"/>
                        </a:rPr>
                        <a:t> Long-Term Relationships with </a:t>
                      </a:r>
                      <a:br>
                        <a:rPr lang="en-US" sz="1050" b="1" i="0" u="none" baseline="0" dirty="0">
                          <a:solidFill>
                            <a:srgbClr val="000000"/>
                          </a:solidFill>
                          <a:latin typeface="+mn-lt"/>
                        </a:rPr>
                      </a:br>
                      <a:r>
                        <a:rPr lang="en-US" sz="1050" b="1" i="0" u="none" baseline="0" dirty="0">
                          <a:solidFill>
                            <a:srgbClr val="000000"/>
                          </a:solidFill>
                          <a:latin typeface="+mn-lt"/>
                        </a:rPr>
                        <a:t>Blue-Chip Customers</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21" name="Round Diagonal Corner Rectangle 13"/>
          <p:cNvSpPr/>
          <p:nvPr/>
        </p:nvSpPr>
        <p:spPr>
          <a:xfrm>
            <a:off x="357704" y="3906321"/>
            <a:ext cx="1280160" cy="397617"/>
          </a:xfrm>
          <a:prstGeom prst="round2DiagRect">
            <a:avLst/>
          </a:prstGeom>
          <a:solidFill>
            <a:schemeClr val="accent1"/>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850" b="1" dirty="0">
                <a:solidFill>
                  <a:srgbClr val="FFFFFF"/>
                </a:solidFill>
              </a:rPr>
              <a:t>Pet Care Focus</a:t>
            </a:r>
          </a:p>
        </p:txBody>
      </p:sp>
      <p:sp>
        <p:nvSpPr>
          <p:cNvPr id="22" name="Round Diagonal Corner Rectangle 13"/>
          <p:cNvSpPr/>
          <p:nvPr/>
        </p:nvSpPr>
        <p:spPr>
          <a:xfrm>
            <a:off x="1692728" y="3906321"/>
            <a:ext cx="1280160" cy="397617"/>
          </a:xfrm>
          <a:prstGeom prst="round2DiagRect">
            <a:avLst/>
          </a:prstGeom>
          <a:solidFill>
            <a:schemeClr val="accent1"/>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850" b="1" dirty="0">
                <a:solidFill>
                  <a:srgbClr val="FFFFFF"/>
                </a:solidFill>
              </a:rPr>
              <a:t>Broad Packaging &amp; Printing Capabilities</a:t>
            </a:r>
          </a:p>
        </p:txBody>
      </p:sp>
      <p:sp>
        <p:nvSpPr>
          <p:cNvPr id="23" name="Round Diagonal Corner Rectangle 13"/>
          <p:cNvSpPr/>
          <p:nvPr/>
        </p:nvSpPr>
        <p:spPr>
          <a:xfrm>
            <a:off x="3027752" y="3906321"/>
            <a:ext cx="1280160" cy="397617"/>
          </a:xfrm>
          <a:prstGeom prst="round2DiagRect">
            <a:avLst/>
          </a:prstGeom>
          <a:solidFill>
            <a:schemeClr val="accent1"/>
          </a:solidFill>
          <a:ln w="19050">
            <a:solidFill>
              <a:srgbClr val="336699"/>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algn="ctr" defTabSz="854502"/>
            <a:r>
              <a:rPr lang="en-US" sz="850" b="1" dirty="0">
                <a:solidFill>
                  <a:srgbClr val="FFFFFF"/>
                </a:solidFill>
              </a:rPr>
              <a:t>Innovation Meets Flexibility</a:t>
            </a:r>
          </a:p>
        </p:txBody>
      </p:sp>
      <p:sp>
        <p:nvSpPr>
          <p:cNvPr id="24" name="Rectangle 23"/>
          <p:cNvSpPr/>
          <p:nvPr/>
        </p:nvSpPr>
        <p:spPr>
          <a:xfrm>
            <a:off x="357704" y="4380981"/>
            <a:ext cx="1280160" cy="14133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Aft>
                <a:spcPts val="600"/>
              </a:spcAft>
            </a:pPr>
            <a:r>
              <a:rPr lang="en-US" sz="800" b="1" u="sng" dirty="0">
                <a:solidFill>
                  <a:srgbClr val="000000"/>
                </a:solidFill>
                <a:latin typeface="Tahoma" panose="020B0604030504040204" pitchFamily="34" charset="0"/>
              </a:rPr>
              <a:t>On Trend</a:t>
            </a:r>
            <a:br>
              <a:rPr lang="en-US" sz="800" dirty="0">
                <a:solidFill>
                  <a:srgbClr val="000000"/>
                </a:solidFill>
                <a:latin typeface="Tahoma" panose="020B0604030504040204" pitchFamily="34" charset="0"/>
              </a:rPr>
            </a:br>
            <a:r>
              <a:rPr lang="en-US" sz="800" dirty="0">
                <a:solidFill>
                  <a:srgbClr val="000000"/>
                </a:solidFill>
                <a:latin typeface="Tahoma" panose="020B0604030504040204" pitchFamily="34" charset="0"/>
              </a:rPr>
              <a:t>Gateway’s sales personnel live in the pet care aisle with their finger on the “pulse” of the hottest trends (e.g., soft touch, registered matte)</a:t>
            </a:r>
          </a:p>
          <a:p>
            <a:pPr algn="ctr">
              <a:spcAft>
                <a:spcPts val="600"/>
              </a:spcAft>
            </a:pPr>
            <a:r>
              <a:rPr lang="en-US" sz="800" b="1" u="sng" dirty="0">
                <a:solidFill>
                  <a:srgbClr val="000000"/>
                </a:solidFill>
                <a:latin typeface="Tahoma" panose="020B0604030504040204" pitchFamily="34" charset="0"/>
              </a:rPr>
              <a:t>Customer Service Focus</a:t>
            </a:r>
            <a:br>
              <a:rPr lang="en-US" sz="800" b="1" u="sng" dirty="0">
                <a:solidFill>
                  <a:srgbClr val="000000"/>
                </a:solidFill>
                <a:latin typeface="Tahoma" panose="020B0604030504040204" pitchFamily="34" charset="0"/>
              </a:rPr>
            </a:br>
            <a:r>
              <a:rPr lang="en-US" sz="800" dirty="0">
                <a:solidFill>
                  <a:srgbClr val="000000"/>
                </a:solidFill>
                <a:latin typeface="Tahoma" panose="020B0604030504040204" pitchFamily="34" charset="0"/>
              </a:rPr>
              <a:t>Gateway’s customer service team deals with pet care customer concerns and aspirations and are a soundboard for anything affecting the pet care world</a:t>
            </a:r>
          </a:p>
        </p:txBody>
      </p:sp>
      <p:sp>
        <p:nvSpPr>
          <p:cNvPr id="25" name="Rectangle 24"/>
          <p:cNvSpPr/>
          <p:nvPr/>
        </p:nvSpPr>
        <p:spPr>
          <a:xfrm>
            <a:off x="1692728" y="4380981"/>
            <a:ext cx="1280160" cy="14133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Aft>
                <a:spcPts val="600"/>
              </a:spcAft>
            </a:pPr>
            <a:r>
              <a:rPr lang="en-US" sz="800" b="1" u="sng" dirty="0">
                <a:solidFill>
                  <a:srgbClr val="000000"/>
                </a:solidFill>
                <a:latin typeface="Tahoma" panose="020B0604030504040204" pitchFamily="34" charset="0"/>
              </a:rPr>
              <a:t>Robust Tools</a:t>
            </a:r>
            <a:br>
              <a:rPr lang="en-US" sz="800" dirty="0">
                <a:solidFill>
                  <a:srgbClr val="000000"/>
                </a:solidFill>
                <a:latin typeface="Tahoma" panose="020B0604030504040204" pitchFamily="34" charset="0"/>
              </a:rPr>
            </a:br>
            <a:r>
              <a:rPr lang="en-US" sz="800" dirty="0">
                <a:solidFill>
                  <a:srgbClr val="000000"/>
                </a:solidFill>
                <a:latin typeface="Tahoma" panose="020B0604030504040204" pitchFamily="34" charset="0"/>
              </a:rPr>
              <a:t>Gateway’s product innovation team draws from the broadest toolset of converting and printing materials and capabilities to fulfill any request in a range of qualities and price points</a:t>
            </a:r>
          </a:p>
        </p:txBody>
      </p:sp>
      <p:sp>
        <p:nvSpPr>
          <p:cNvPr id="26" name="Rectangle 25"/>
          <p:cNvSpPr/>
          <p:nvPr/>
        </p:nvSpPr>
        <p:spPr>
          <a:xfrm>
            <a:off x="3027752" y="4380981"/>
            <a:ext cx="1280160" cy="14133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Aft>
                <a:spcPts val="600"/>
              </a:spcAft>
            </a:pPr>
            <a:r>
              <a:rPr lang="en-US" sz="800" b="1" u="sng" dirty="0">
                <a:solidFill>
                  <a:srgbClr val="000000"/>
                </a:solidFill>
                <a:latin typeface="Tahoma" panose="020B0604030504040204" pitchFamily="34" charset="0"/>
              </a:rPr>
              <a:t>Customized Solutions</a:t>
            </a:r>
            <a:br>
              <a:rPr lang="en-US" sz="800" dirty="0">
                <a:solidFill>
                  <a:srgbClr val="000000"/>
                </a:solidFill>
                <a:latin typeface="Tahoma" panose="020B0604030504040204" pitchFamily="34" charset="0"/>
              </a:rPr>
            </a:br>
            <a:r>
              <a:rPr lang="en-US" sz="800" dirty="0">
                <a:solidFill>
                  <a:srgbClr val="000000"/>
                </a:solidFill>
                <a:latin typeface="Tahoma" panose="020B0604030504040204" pitchFamily="34" charset="0"/>
              </a:rPr>
              <a:t>Reputation for innovative ideas that solve a customer’s specific need rather than force a stock product on them</a:t>
            </a:r>
          </a:p>
        </p:txBody>
      </p:sp>
      <p:sp>
        <p:nvSpPr>
          <p:cNvPr id="19" name="TextBox 18"/>
          <p:cNvSpPr txBox="1"/>
          <p:nvPr/>
        </p:nvSpPr>
        <p:spPr>
          <a:xfrm rot="19800000">
            <a:off x="5690894" y="4541387"/>
            <a:ext cx="2287486" cy="492443"/>
          </a:xfrm>
          <a:prstGeom prst="rect">
            <a:avLst/>
          </a:prstGeom>
          <a:noFill/>
        </p:spPr>
        <p:txBody>
          <a:bodyPr wrap="none" lIns="0" tIns="0" rIns="0" bIns="0" rtlCol="0">
            <a:spAutoFit/>
          </a:bodyPr>
          <a:lstStyle/>
          <a:p>
            <a:r>
              <a:rPr lang="en-US" sz="3200" b="1" dirty="0">
                <a:solidFill>
                  <a:schemeClr val="bg1">
                    <a:lumMod val="50000"/>
                    <a:alpha val="50000"/>
                  </a:schemeClr>
                </a:solidFill>
              </a:rPr>
              <a:t>Illustrative</a:t>
            </a:r>
          </a:p>
        </p:txBody>
      </p:sp>
      <p:pic>
        <p:nvPicPr>
          <p:cNvPr id="2050" name="Picture 2" descr="http://gatewaypackaging.com/wp-content/uploads/2015/06/port-sample-6.png">
            <a:extLst>
              <a:ext uri="{FF2B5EF4-FFF2-40B4-BE49-F238E27FC236}">
                <a16:creationId xmlns:a16="http://schemas.microsoft.com/office/drawing/2014/main" id="{A627CCD7-3C50-4737-BDAC-CF784063639C}"/>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9596" t="2776" r="21347"/>
          <a:stretch/>
        </p:blipFill>
        <p:spPr bwMode="auto">
          <a:xfrm>
            <a:off x="3344672" y="5240459"/>
            <a:ext cx="714055" cy="117552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052" name="Picture 4" descr="http://gatewaypackaging.com/wp-content/uploads/2015/07/preformed-3.png">
            <a:extLst>
              <a:ext uri="{FF2B5EF4-FFF2-40B4-BE49-F238E27FC236}">
                <a16:creationId xmlns:a16="http://schemas.microsoft.com/office/drawing/2014/main" id="{F4EE0909-21D3-47AD-BDCF-AE227DD834E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4712" y="5231833"/>
            <a:ext cx="1413282" cy="1413282"/>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17</a:t>
            </a:r>
          </a:p>
        </p:txBody>
      </p:sp>
    </p:spTree>
    <p:extLst>
      <p:ext uri="{BB962C8B-B14F-4D97-AF65-F5344CB8AC3E}">
        <p14:creationId xmlns:p14="http://schemas.microsoft.com/office/powerpoint/2010/main" val="3693576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Key Investment Considerations </a:t>
            </a:r>
            <a:r>
              <a:rPr lang="en-US" altLang="en-US" sz="1400" dirty="0"/>
              <a:t>(continued)</a:t>
            </a:r>
            <a:endParaRPr lang="en-US" dirty="0"/>
          </a:p>
        </p:txBody>
      </p:sp>
      <p:graphicFrame>
        <p:nvGraphicFramePr>
          <p:cNvPr id="31" name="Table 30"/>
          <p:cNvGraphicFramePr>
            <a:graphicFrameLocks noGrp="1"/>
          </p:cNvGraphicFramePr>
          <p:nvPr>
            <p:custDataLst>
              <p:tags r:id="rId1"/>
            </p:custDataLst>
            <p:extLst>
              <p:ext uri="{D42A27DB-BD31-4B8C-83A1-F6EECF244321}">
                <p14:modId xmlns:p14="http://schemas.microsoft.com/office/powerpoint/2010/main" val="1839282891"/>
              </p:ext>
            </p:extLst>
          </p:nvPr>
        </p:nvGraphicFramePr>
        <p:xfrm>
          <a:off x="342899" y="1018903"/>
          <a:ext cx="3915834" cy="320040"/>
        </p:xfrm>
        <a:graphic>
          <a:graphicData uri="http://schemas.openxmlformats.org/drawingml/2006/table">
            <a:tbl>
              <a:tblPr firstRow="1" bandRow="1">
                <a:tableStyleId>{5C22544A-7EE6-4342-B048-85BDC9FD1C3A}</a:tableStyleId>
              </a:tblPr>
              <a:tblGrid>
                <a:gridCol w="3915834">
                  <a:extLst>
                    <a:ext uri="{9D8B030D-6E8A-4147-A177-3AD203B41FA5}">
                      <a16:colId xmlns:a16="http://schemas.microsoft.com/office/drawing/2014/main" val="20000"/>
                    </a:ext>
                  </a:extLst>
                </a:gridCol>
              </a:tblGrid>
              <a:tr h="320040">
                <a:tc>
                  <a:txBody>
                    <a:bodyPr/>
                    <a:lstStyle/>
                    <a:p>
                      <a:pPr algn="l"/>
                      <a:r>
                        <a:rPr lang="en-US" sz="1050" b="1" i="0" u="none" dirty="0">
                          <a:solidFill>
                            <a:srgbClr val="000000"/>
                          </a:solidFill>
                          <a:latin typeface="+mn-lt"/>
                        </a:rPr>
                        <a:t>Well-Capitalized Operations with Capacity for Growth</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2" name="Rectangle 31"/>
          <p:cNvSpPr/>
          <p:nvPr>
            <p:custDataLst>
              <p:tags r:id="rId2"/>
            </p:custDataLst>
          </p:nvPr>
        </p:nvSpPr>
        <p:spPr>
          <a:xfrm>
            <a:off x="342900" y="1446648"/>
            <a:ext cx="3839633" cy="2413032"/>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solidFill>
                  <a:srgbClr val="336699"/>
                </a:solidFill>
              </a:rPr>
              <a:t>Industry best asset base with capacity for growth </a:t>
            </a:r>
            <a:endParaRPr lang="en-US" sz="1000" dirty="0">
              <a:solidFill>
                <a:srgbClr val="000000"/>
              </a:solidFill>
            </a:endParaRPr>
          </a:p>
          <a:p>
            <a:pPr marL="344488" lvl="1" indent="-171450" fontAlgn="base">
              <a:spcBef>
                <a:spcPts val="400"/>
              </a:spcBef>
              <a:spcAft>
                <a:spcPts val="200"/>
              </a:spcAft>
              <a:buClr>
                <a:srgbClr val="07325F"/>
              </a:buClr>
              <a:buSzPct val="100000"/>
              <a:buFont typeface="Arial" panose="020B0604020202020204" pitchFamily="34" charset="0"/>
              <a:buChar char="-"/>
              <a:tabLst>
                <a:tab pos="179388" algn="l"/>
              </a:tabLst>
            </a:pPr>
            <a:r>
              <a:rPr lang="en-US" sz="1000" dirty="0">
                <a:solidFill>
                  <a:srgbClr val="000000"/>
                </a:solidFill>
              </a:rPr>
              <a:t>Differentiated converting and printing (e.g., 10-color) capabilities in locations with high quality labor forces</a:t>
            </a:r>
          </a:p>
          <a:p>
            <a:pPr marL="344488" lvl="1" indent="-171450" fontAlgn="base">
              <a:spcBef>
                <a:spcPts val="400"/>
              </a:spcBef>
              <a:spcAft>
                <a:spcPts val="200"/>
              </a:spcAft>
              <a:buClr>
                <a:srgbClr val="07325F"/>
              </a:buClr>
              <a:buSzPct val="100000"/>
              <a:buFont typeface="Arial" panose="020B0604020202020204" pitchFamily="34" charset="0"/>
              <a:buChar char="-"/>
              <a:tabLst>
                <a:tab pos="179388" algn="l"/>
              </a:tabLst>
            </a:pPr>
            <a:r>
              <a:rPr lang="en-US" sz="1000" dirty="0">
                <a:solidFill>
                  <a:srgbClr val="000000"/>
                </a:solidFill>
              </a:rPr>
              <a:t>$27 million invested since 2014 in new and existing equipment to support new business growth</a:t>
            </a:r>
          </a:p>
        </p:txBody>
      </p:sp>
      <p:graphicFrame>
        <p:nvGraphicFramePr>
          <p:cNvPr id="33" name="Table 32"/>
          <p:cNvGraphicFramePr>
            <a:graphicFrameLocks noGrp="1"/>
          </p:cNvGraphicFramePr>
          <p:nvPr>
            <p:custDataLst>
              <p:tags r:id="rId3"/>
            </p:custDataLst>
            <p:extLst>
              <p:ext uri="{D42A27DB-BD31-4B8C-83A1-F6EECF244321}">
                <p14:modId xmlns:p14="http://schemas.microsoft.com/office/powerpoint/2010/main" val="3930881026"/>
              </p:ext>
            </p:extLst>
          </p:nvPr>
        </p:nvGraphicFramePr>
        <p:xfrm>
          <a:off x="4852022" y="993114"/>
          <a:ext cx="3950208" cy="320040"/>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320040">
                <a:tc>
                  <a:txBody>
                    <a:bodyPr/>
                    <a:lstStyle/>
                    <a:p>
                      <a:pPr algn="l"/>
                      <a:r>
                        <a:rPr lang="en-US" sz="1050" b="1" i="0" u="none" dirty="0">
                          <a:solidFill>
                            <a:srgbClr val="000000"/>
                          </a:solidFill>
                          <a:latin typeface="+mn-lt"/>
                        </a:rPr>
                        <a:t>Experienced</a:t>
                      </a:r>
                      <a:r>
                        <a:rPr lang="en-US" sz="1050" b="1" i="0" u="none" baseline="0" dirty="0">
                          <a:solidFill>
                            <a:srgbClr val="000000"/>
                          </a:solidFill>
                          <a:latin typeface="+mn-lt"/>
                        </a:rPr>
                        <a:t> and Pedigreed Management Team</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4" name="Round Diagonal Corner Rectangle 52"/>
          <p:cNvSpPr/>
          <p:nvPr/>
        </p:nvSpPr>
        <p:spPr>
          <a:xfrm>
            <a:off x="6165766" y="3329126"/>
            <a:ext cx="1280160" cy="907641"/>
          </a:xfrm>
          <a:prstGeom prst="round2DiagRect">
            <a:avLst/>
          </a:prstGeom>
          <a:solidFill>
            <a:schemeClr val="accent2">
              <a:lumMod val="50000"/>
            </a:schemeClr>
          </a:solidFill>
          <a:ln w="38100">
            <a:solidFill>
              <a:schemeClr val="accent1"/>
            </a:solidFill>
            <a:round/>
            <a:headEnd/>
            <a:tailEnd/>
          </a:ln>
          <a:effectLst>
            <a:outerShdw blurRad="50800" dist="38100" dir="2700000" algn="tl" rotWithShape="0">
              <a:prstClr val="black">
                <a:alpha val="40000"/>
              </a:prstClr>
            </a:outerShdw>
          </a:effectLst>
          <a:extLst/>
        </p:spPr>
        <p:txBody>
          <a:bodyPr lIns="0" tIns="0" rIns="0" bIns="0" anchor="ctr" anchorCtr="1"/>
          <a:lstStyle/>
          <a:p>
            <a:pPr algn="ctr" defTabSz="310868">
              <a:lnSpc>
                <a:spcPct val="90000"/>
              </a:lnSpc>
              <a:spcAft>
                <a:spcPct val="35000"/>
              </a:spcAft>
            </a:pPr>
            <a:r>
              <a:rPr lang="en-US" sz="1000" b="1" dirty="0">
                <a:solidFill>
                  <a:srgbClr val="FFFFFF"/>
                </a:solidFill>
              </a:rPr>
              <a:t>Omar Abuaita</a:t>
            </a:r>
          </a:p>
          <a:p>
            <a:pPr algn="ctr" defTabSz="310868">
              <a:lnSpc>
                <a:spcPct val="90000"/>
              </a:lnSpc>
              <a:spcAft>
                <a:spcPct val="35000"/>
              </a:spcAft>
            </a:pPr>
            <a:r>
              <a:rPr lang="en-US" sz="1000" dirty="0">
                <a:solidFill>
                  <a:srgbClr val="FFFFFF"/>
                </a:solidFill>
              </a:rPr>
              <a:t>CEO</a:t>
            </a:r>
          </a:p>
          <a:p>
            <a:pPr algn="ctr" defTabSz="310868">
              <a:lnSpc>
                <a:spcPct val="90000"/>
              </a:lnSpc>
              <a:spcAft>
                <a:spcPct val="35000"/>
              </a:spcAft>
            </a:pPr>
            <a:r>
              <a:rPr lang="en-US" sz="1000" dirty="0">
                <a:solidFill>
                  <a:srgbClr val="FFFFFF"/>
                </a:solidFill>
              </a:rPr>
              <a:t>Joined Gateway in 2011</a:t>
            </a:r>
          </a:p>
        </p:txBody>
      </p:sp>
      <p:grpSp>
        <p:nvGrpSpPr>
          <p:cNvPr id="35" name="Group 34"/>
          <p:cNvGrpSpPr/>
          <p:nvPr/>
        </p:nvGrpSpPr>
        <p:grpSpPr>
          <a:xfrm>
            <a:off x="4752720" y="4879412"/>
            <a:ext cx="4106252" cy="998106"/>
            <a:chOff x="4646390" y="4974198"/>
            <a:chExt cx="4106252" cy="702074"/>
          </a:xfrm>
        </p:grpSpPr>
        <p:sp>
          <p:nvSpPr>
            <p:cNvPr id="36" name="Round Diagonal Corner Rectangle 55"/>
            <p:cNvSpPr/>
            <p:nvPr/>
          </p:nvSpPr>
          <p:spPr>
            <a:xfrm>
              <a:off x="4646390" y="4974198"/>
              <a:ext cx="1280160" cy="702074"/>
            </a:xfrm>
            <a:prstGeom prst="round2DiagRect">
              <a:avLst/>
            </a:prstGeom>
            <a:solidFill>
              <a:schemeClr val="accent2">
                <a:lumMod val="50000"/>
              </a:schemeClr>
            </a:solidFill>
            <a:ln w="38100">
              <a:solidFill>
                <a:schemeClr val="accent1"/>
              </a:solidFill>
              <a:round/>
              <a:headEnd/>
              <a:tailEnd/>
            </a:ln>
            <a:effectLst>
              <a:outerShdw blurRad="50800" dist="38100" dir="2700000" algn="tl" rotWithShape="0">
                <a:prstClr val="black">
                  <a:alpha val="40000"/>
                </a:prstClr>
              </a:outerShdw>
            </a:effectLst>
            <a:extLst/>
          </p:spPr>
          <p:txBody>
            <a:bodyPr lIns="0" tIns="0" rIns="0" bIns="137160" anchor="ctr" anchorCtr="1"/>
            <a:lstStyle/>
            <a:p>
              <a:pPr algn="ctr" defTabSz="310868">
                <a:lnSpc>
                  <a:spcPct val="90000"/>
                </a:lnSpc>
                <a:spcAft>
                  <a:spcPct val="35000"/>
                </a:spcAft>
              </a:pPr>
              <a:endParaRPr lang="en-US" sz="900" b="1" dirty="0">
                <a:solidFill>
                  <a:srgbClr val="FFFFFF"/>
                </a:solidFill>
              </a:endParaRPr>
            </a:p>
            <a:p>
              <a:pPr algn="ctr" defTabSz="310868">
                <a:lnSpc>
                  <a:spcPct val="90000"/>
                </a:lnSpc>
                <a:spcAft>
                  <a:spcPct val="35000"/>
                </a:spcAft>
              </a:pPr>
              <a:r>
                <a:rPr lang="en-US" sz="1000" b="1" dirty="0">
                  <a:solidFill>
                    <a:srgbClr val="FFFFFF"/>
                  </a:solidFill>
                </a:rPr>
                <a:t>Joe Italiano</a:t>
              </a:r>
            </a:p>
            <a:p>
              <a:pPr algn="ctr" defTabSz="310868">
                <a:lnSpc>
                  <a:spcPct val="90000"/>
                </a:lnSpc>
                <a:spcAft>
                  <a:spcPct val="35000"/>
                </a:spcAft>
              </a:pPr>
              <a:r>
                <a:rPr lang="en-US" sz="1000" dirty="0">
                  <a:solidFill>
                    <a:srgbClr val="FFFFFF"/>
                  </a:solidFill>
                </a:rPr>
                <a:t>CFO</a:t>
              </a:r>
            </a:p>
            <a:p>
              <a:pPr algn="ctr" defTabSz="310868">
                <a:lnSpc>
                  <a:spcPct val="90000"/>
                </a:lnSpc>
                <a:spcAft>
                  <a:spcPct val="35000"/>
                </a:spcAft>
              </a:pPr>
              <a:r>
                <a:rPr lang="en-US" sz="1000" dirty="0">
                  <a:solidFill>
                    <a:srgbClr val="FFFFFF"/>
                  </a:solidFill>
                </a:rPr>
                <a:t>Joined Gateway in 2015</a:t>
              </a:r>
            </a:p>
          </p:txBody>
        </p:sp>
        <p:sp>
          <p:nvSpPr>
            <p:cNvPr id="37" name="Round Diagonal Corner Rectangle 56"/>
            <p:cNvSpPr/>
            <p:nvPr/>
          </p:nvSpPr>
          <p:spPr>
            <a:xfrm>
              <a:off x="6059436" y="4974198"/>
              <a:ext cx="1280160" cy="702074"/>
            </a:xfrm>
            <a:prstGeom prst="round2DiagRect">
              <a:avLst/>
            </a:prstGeom>
            <a:solidFill>
              <a:schemeClr val="accent2">
                <a:lumMod val="50000"/>
              </a:schemeClr>
            </a:solidFill>
            <a:ln w="38100">
              <a:solidFill>
                <a:schemeClr val="accent1"/>
              </a:solidFill>
              <a:round/>
              <a:headEnd/>
              <a:tailEnd/>
            </a:ln>
            <a:effectLst>
              <a:outerShdw blurRad="50800" dist="38100" dir="2700000" algn="tl" rotWithShape="0">
                <a:prstClr val="black">
                  <a:alpha val="40000"/>
                </a:prstClr>
              </a:outerShdw>
            </a:effectLst>
            <a:extLst/>
          </p:spPr>
          <p:txBody>
            <a:bodyPr lIns="0" tIns="0" rIns="0" bIns="0" anchor="ctr" anchorCtr="1"/>
            <a:lstStyle/>
            <a:p>
              <a:pPr algn="ctr" defTabSz="310868">
                <a:lnSpc>
                  <a:spcPct val="90000"/>
                </a:lnSpc>
                <a:spcAft>
                  <a:spcPct val="35000"/>
                </a:spcAft>
              </a:pPr>
              <a:r>
                <a:rPr lang="en-US" sz="1000" b="1" dirty="0">
                  <a:solidFill>
                    <a:srgbClr val="FFFFFF"/>
                  </a:solidFill>
                </a:rPr>
                <a:t>Bob Mansell</a:t>
              </a:r>
            </a:p>
            <a:p>
              <a:pPr algn="ctr" defTabSz="310868">
                <a:lnSpc>
                  <a:spcPct val="90000"/>
                </a:lnSpc>
                <a:spcAft>
                  <a:spcPct val="35000"/>
                </a:spcAft>
              </a:pPr>
              <a:r>
                <a:rPr lang="en-US" sz="1000" dirty="0">
                  <a:solidFill>
                    <a:srgbClr val="FFFFFF"/>
                  </a:solidFill>
                </a:rPr>
                <a:t>VP of Sales</a:t>
              </a:r>
            </a:p>
            <a:p>
              <a:pPr algn="ctr" defTabSz="310868">
                <a:lnSpc>
                  <a:spcPct val="90000"/>
                </a:lnSpc>
                <a:spcAft>
                  <a:spcPct val="35000"/>
                </a:spcAft>
              </a:pPr>
              <a:r>
                <a:rPr lang="en-US" sz="1000" dirty="0">
                  <a:solidFill>
                    <a:srgbClr val="FFFFFF"/>
                  </a:solidFill>
                </a:rPr>
                <a:t>Joined Gateway in 2017</a:t>
              </a:r>
              <a:endParaRPr lang="en-US" sz="1000" b="1" dirty="0">
                <a:solidFill>
                  <a:srgbClr val="FFFFFF"/>
                </a:solidFill>
              </a:endParaRPr>
            </a:p>
          </p:txBody>
        </p:sp>
        <p:sp>
          <p:nvSpPr>
            <p:cNvPr id="38" name="Round Diagonal Corner Rectangle 57"/>
            <p:cNvSpPr/>
            <p:nvPr/>
          </p:nvSpPr>
          <p:spPr>
            <a:xfrm>
              <a:off x="7472482" y="4974198"/>
              <a:ext cx="1280160" cy="702074"/>
            </a:xfrm>
            <a:prstGeom prst="round2DiagRect">
              <a:avLst/>
            </a:prstGeom>
            <a:solidFill>
              <a:schemeClr val="accent2">
                <a:lumMod val="50000"/>
              </a:schemeClr>
            </a:solidFill>
            <a:ln w="38100">
              <a:solidFill>
                <a:schemeClr val="accent1"/>
              </a:solidFill>
              <a:round/>
              <a:headEnd/>
              <a:tailEnd/>
            </a:ln>
            <a:effectLst>
              <a:outerShdw blurRad="50800" dist="38100" dir="2700000" algn="tl" rotWithShape="0">
                <a:prstClr val="black">
                  <a:alpha val="40000"/>
                </a:prstClr>
              </a:outerShdw>
            </a:effectLst>
            <a:extLst/>
          </p:spPr>
          <p:txBody>
            <a:bodyPr lIns="0" tIns="0" rIns="0" bIns="0" anchor="ctr" anchorCtr="1"/>
            <a:lstStyle/>
            <a:p>
              <a:pPr algn="ctr" defTabSz="310868">
                <a:lnSpc>
                  <a:spcPct val="90000"/>
                </a:lnSpc>
                <a:spcAft>
                  <a:spcPct val="35000"/>
                </a:spcAft>
              </a:pPr>
              <a:r>
                <a:rPr lang="en-US" sz="1000" b="1" dirty="0">
                  <a:solidFill>
                    <a:srgbClr val="FFFFFF"/>
                  </a:solidFill>
                </a:rPr>
                <a:t>Norm Christoffersen</a:t>
              </a:r>
            </a:p>
            <a:p>
              <a:pPr algn="ctr" defTabSz="310868">
                <a:lnSpc>
                  <a:spcPct val="90000"/>
                </a:lnSpc>
                <a:spcAft>
                  <a:spcPct val="35000"/>
                </a:spcAft>
              </a:pPr>
              <a:r>
                <a:rPr lang="en-US" sz="1000" dirty="0">
                  <a:solidFill>
                    <a:srgbClr val="FFFFFF"/>
                  </a:solidFill>
                </a:rPr>
                <a:t>VP of Manufacturing</a:t>
              </a:r>
            </a:p>
            <a:p>
              <a:pPr algn="ctr" defTabSz="310868">
                <a:lnSpc>
                  <a:spcPct val="90000"/>
                </a:lnSpc>
                <a:spcAft>
                  <a:spcPct val="35000"/>
                </a:spcAft>
              </a:pPr>
              <a:r>
                <a:rPr lang="en-US" sz="1000" dirty="0">
                  <a:solidFill>
                    <a:srgbClr val="FFFFFF"/>
                  </a:solidFill>
                </a:rPr>
                <a:t>Joined Gateway in 2016</a:t>
              </a:r>
              <a:endParaRPr lang="en-US" sz="1000" b="1" dirty="0">
                <a:solidFill>
                  <a:srgbClr val="FFFFFF"/>
                </a:solidFill>
              </a:endParaRPr>
            </a:p>
          </p:txBody>
        </p:sp>
      </p:grpSp>
      <p:sp>
        <p:nvSpPr>
          <p:cNvPr id="39" name="Rectangle 38"/>
          <p:cNvSpPr/>
          <p:nvPr>
            <p:custDataLst>
              <p:tags r:id="rId4"/>
            </p:custDataLst>
          </p:nvPr>
        </p:nvSpPr>
        <p:spPr>
          <a:xfrm>
            <a:off x="4848830" y="1446648"/>
            <a:ext cx="3935186" cy="1358696"/>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t>Senior management team with deep industry knowledge </a:t>
            </a:r>
            <a:r>
              <a:rPr lang="en-US" sz="1000" dirty="0"/>
              <a:t>– over 90 years of printing and packaging experience from large packaging companies (e.g., Sonoco)</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t>Results driven culture </a:t>
            </a:r>
            <a:r>
              <a:rPr lang="en-US" sz="1000" dirty="0"/>
              <a:t>– current team executed plan to focus on pet care and spearheaded consolidation efforts to improve utilization, efficiency and quality</a:t>
            </a:r>
          </a:p>
          <a:p>
            <a:pPr marL="179388" indent="-179388" defTabSz="855663" fontAlgn="base">
              <a:spcBef>
                <a:spcPts val="400"/>
              </a:spcBef>
              <a:buClr>
                <a:srgbClr val="07325F"/>
              </a:buClr>
              <a:buSzPct val="100000"/>
              <a:buFont typeface="Wingdings" pitchFamily="2" charset="2"/>
              <a:buChar char="§"/>
              <a:tabLst>
                <a:tab pos="179388" algn="l"/>
              </a:tabLst>
            </a:pPr>
            <a:r>
              <a:rPr lang="en-US" sz="1000" b="1" i="1" dirty="0"/>
              <a:t>Track record of identifying and integrating acquisitions </a:t>
            </a:r>
            <a:r>
              <a:rPr lang="en-US" sz="1000" dirty="0"/>
              <a:t>– currently in the process of integrating the recent Werthan transaction</a:t>
            </a:r>
          </a:p>
        </p:txBody>
      </p:sp>
      <p:cxnSp>
        <p:nvCxnSpPr>
          <p:cNvPr id="40" name="Straight Connector 39"/>
          <p:cNvCxnSpPr>
            <a:cxnSpLocks/>
            <a:stCxn id="34" idx="1"/>
            <a:endCxn id="37" idx="3"/>
          </p:cNvCxnSpPr>
          <p:nvPr/>
        </p:nvCxnSpPr>
        <p:spPr>
          <a:xfrm>
            <a:off x="6805846" y="4236767"/>
            <a:ext cx="0" cy="642645"/>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Connector: Elbow 40"/>
          <p:cNvCxnSpPr>
            <a:cxnSpLocks/>
            <a:stCxn id="34" idx="1"/>
            <a:endCxn id="36" idx="3"/>
          </p:cNvCxnSpPr>
          <p:nvPr/>
        </p:nvCxnSpPr>
        <p:spPr>
          <a:xfrm rot="5400000">
            <a:off x="5778001" y="3851566"/>
            <a:ext cx="642645" cy="1413046"/>
          </a:xfrm>
          <a:prstGeom prst="bentConnector3">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Connector: Elbow 41"/>
          <p:cNvCxnSpPr>
            <a:cxnSpLocks/>
            <a:stCxn id="34" idx="1"/>
            <a:endCxn id="38" idx="3"/>
          </p:cNvCxnSpPr>
          <p:nvPr/>
        </p:nvCxnSpPr>
        <p:spPr>
          <a:xfrm rot="16200000" flipH="1">
            <a:off x="7191047" y="3851566"/>
            <a:ext cx="642645" cy="1413046"/>
          </a:xfrm>
          <a:prstGeom prst="bentConnector3">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342898" y="2394696"/>
            <a:ext cx="3915836" cy="1210654"/>
            <a:chOff x="342898" y="2261101"/>
            <a:chExt cx="3915836" cy="1305081"/>
          </a:xfrm>
        </p:grpSpPr>
        <p:grpSp>
          <p:nvGrpSpPr>
            <p:cNvPr id="44" name="Group 43"/>
            <p:cNvGrpSpPr/>
            <p:nvPr/>
          </p:nvGrpSpPr>
          <p:grpSpPr>
            <a:xfrm>
              <a:off x="342898" y="2261101"/>
              <a:ext cx="3915836" cy="1305081"/>
              <a:chOff x="342898" y="2386936"/>
              <a:chExt cx="3915836" cy="1305081"/>
            </a:xfrm>
          </p:grpSpPr>
          <p:sp>
            <p:nvSpPr>
              <p:cNvPr id="46" name="Rectangle 45"/>
              <p:cNvSpPr/>
              <p:nvPr/>
            </p:nvSpPr>
            <p:spPr>
              <a:xfrm>
                <a:off x="342898" y="2386936"/>
                <a:ext cx="3915836" cy="1305081"/>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47" name="Picture 2" descr="http://gatewaypackaging.com/wp-content/uploads/2015/06/WhiteHouseOffice2-300x225.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2899" y="2434606"/>
                <a:ext cx="1612985" cy="120974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44"/>
            <p:cNvSpPr/>
            <p:nvPr>
              <p:custDataLst>
                <p:tags r:id="rId7"/>
              </p:custDataLst>
            </p:nvPr>
          </p:nvSpPr>
          <p:spPr>
            <a:xfrm>
              <a:off x="2012161" y="2308771"/>
              <a:ext cx="2246572" cy="1257411"/>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algn="ctr" defTabSz="855663" fontAlgn="base">
                <a:spcBef>
                  <a:spcPts val="600"/>
                </a:spcBef>
                <a:buClr>
                  <a:srgbClr val="07325F"/>
                </a:buClr>
                <a:buSzPct val="100000"/>
                <a:tabLst>
                  <a:tab pos="179388" algn="l"/>
                </a:tabLst>
              </a:pPr>
              <a:r>
                <a:rPr lang="en-US" sz="800" b="1" u="sng" dirty="0">
                  <a:solidFill>
                    <a:srgbClr val="336699"/>
                  </a:solidFill>
                </a:rPr>
                <a:t>White House, TN</a:t>
              </a:r>
              <a:br>
                <a:rPr lang="en-US" sz="800" b="1" u="sng" dirty="0">
                  <a:solidFill>
                    <a:srgbClr val="336699"/>
                  </a:solidFill>
                </a:rPr>
              </a:br>
              <a:r>
                <a:rPr lang="en-US" sz="800" i="1" dirty="0">
                  <a:solidFill>
                    <a:srgbClr val="336699"/>
                  </a:solidFill>
                </a:rPr>
                <a:t>(Corporate Headquarters)</a:t>
              </a:r>
              <a:endParaRPr lang="en-US" sz="800" i="1" dirty="0">
                <a:solidFill>
                  <a:srgbClr val="000000"/>
                </a:solidFill>
              </a:endParaRP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Printing: </a:t>
              </a:r>
              <a:r>
                <a:rPr lang="en-US" sz="800" dirty="0">
                  <a:solidFill>
                    <a:srgbClr val="000000"/>
                  </a:solidFill>
                </a:rPr>
                <a:t>10-color flexographic machines</a:t>
              </a: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Converting: </a:t>
              </a:r>
              <a:r>
                <a:rPr lang="en-US" sz="800" dirty="0">
                  <a:solidFill>
                    <a:srgbClr val="000000"/>
                  </a:solidFill>
                </a:rPr>
                <a:t>Paper SOS, PBOM and other formats</a:t>
              </a: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Size: </a:t>
              </a:r>
              <a:r>
                <a:rPr lang="en-US" sz="800" dirty="0">
                  <a:solidFill>
                    <a:srgbClr val="000000"/>
                  </a:solidFill>
                </a:rPr>
                <a:t>185,000 square feet</a:t>
              </a: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Personnel: </a:t>
              </a:r>
              <a:r>
                <a:rPr lang="en-US" sz="800" dirty="0">
                  <a:solidFill>
                    <a:srgbClr val="000000"/>
                  </a:solidFill>
                </a:rPr>
                <a:t>112 employees</a:t>
              </a:r>
            </a:p>
          </p:txBody>
        </p:sp>
      </p:grpSp>
      <p:grpSp>
        <p:nvGrpSpPr>
          <p:cNvPr id="48" name="Group 47"/>
          <p:cNvGrpSpPr/>
          <p:nvPr/>
        </p:nvGrpSpPr>
        <p:grpSpPr>
          <a:xfrm>
            <a:off x="342898" y="3759522"/>
            <a:ext cx="3915836" cy="1186945"/>
            <a:chOff x="342898" y="3631764"/>
            <a:chExt cx="3915836" cy="1305081"/>
          </a:xfrm>
        </p:grpSpPr>
        <p:grpSp>
          <p:nvGrpSpPr>
            <p:cNvPr id="49" name="Group 48"/>
            <p:cNvGrpSpPr/>
            <p:nvPr/>
          </p:nvGrpSpPr>
          <p:grpSpPr>
            <a:xfrm>
              <a:off x="342898" y="3631764"/>
              <a:ext cx="3915836" cy="1305081"/>
              <a:chOff x="342898" y="3722513"/>
              <a:chExt cx="3915836" cy="1305081"/>
            </a:xfrm>
          </p:grpSpPr>
          <p:sp>
            <p:nvSpPr>
              <p:cNvPr id="51" name="Rectangle 50"/>
              <p:cNvSpPr/>
              <p:nvPr/>
            </p:nvSpPr>
            <p:spPr>
              <a:xfrm>
                <a:off x="342898" y="3722513"/>
                <a:ext cx="3915836" cy="1305081"/>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52" name="Picture 4" descr="http://gatewaypackaging.com/wp-content/uploads/2015/08/kc-300x225.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899" y="3770184"/>
                <a:ext cx="1612985" cy="1209738"/>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p:cNvSpPr/>
            <p:nvPr>
              <p:custDataLst>
                <p:tags r:id="rId6"/>
              </p:custDataLst>
            </p:nvPr>
          </p:nvSpPr>
          <p:spPr>
            <a:xfrm>
              <a:off x="2012162" y="3679434"/>
              <a:ext cx="2246572" cy="1257411"/>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algn="ctr" defTabSz="855663" fontAlgn="base">
                <a:spcBef>
                  <a:spcPts val="600"/>
                </a:spcBef>
                <a:buClr>
                  <a:srgbClr val="07325F"/>
                </a:buClr>
                <a:buSzPct val="100000"/>
                <a:tabLst>
                  <a:tab pos="179388" algn="l"/>
                </a:tabLst>
              </a:pPr>
              <a:r>
                <a:rPr lang="en-US" sz="800" b="1" u="sng" dirty="0">
                  <a:solidFill>
                    <a:srgbClr val="336699"/>
                  </a:solidFill>
                </a:rPr>
                <a:t>Kansas City, MO</a:t>
              </a:r>
              <a:br>
                <a:rPr lang="en-US" sz="800" b="1" u="sng" dirty="0">
                  <a:solidFill>
                    <a:srgbClr val="336699"/>
                  </a:solidFill>
                </a:rPr>
              </a:br>
              <a:endParaRPr lang="en-US" sz="800" i="1" dirty="0">
                <a:solidFill>
                  <a:srgbClr val="000000"/>
                </a:solidFill>
              </a:endParaRP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Printing:</a:t>
              </a:r>
              <a:r>
                <a:rPr lang="en-US" sz="800" dirty="0">
                  <a:solidFill>
                    <a:srgbClr val="000000"/>
                  </a:solidFill>
                </a:rPr>
                <a:t> 8-color flexographic machines</a:t>
              </a: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Converting: </a:t>
              </a:r>
              <a:r>
                <a:rPr lang="en-US" sz="800" dirty="0">
                  <a:solidFill>
                    <a:srgbClr val="000000"/>
                  </a:solidFill>
                </a:rPr>
                <a:t>Paper and plastic SOS, PBOM, hybrid and other formats</a:t>
              </a: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Size: </a:t>
              </a:r>
              <a:r>
                <a:rPr lang="en-US" sz="800" dirty="0">
                  <a:solidFill>
                    <a:srgbClr val="000000"/>
                  </a:solidFill>
                </a:rPr>
                <a:t>142,000 square feet</a:t>
              </a: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Personnel: </a:t>
              </a:r>
              <a:r>
                <a:rPr lang="en-US" sz="800" dirty="0">
                  <a:solidFill>
                    <a:srgbClr val="000000"/>
                  </a:solidFill>
                </a:rPr>
                <a:t>149 employees</a:t>
              </a:r>
            </a:p>
          </p:txBody>
        </p:sp>
      </p:grpSp>
      <p:grpSp>
        <p:nvGrpSpPr>
          <p:cNvPr id="53" name="Group 52"/>
          <p:cNvGrpSpPr/>
          <p:nvPr/>
        </p:nvGrpSpPr>
        <p:grpSpPr>
          <a:xfrm>
            <a:off x="342898" y="5072100"/>
            <a:ext cx="3915836" cy="1311282"/>
            <a:chOff x="342898" y="5002427"/>
            <a:chExt cx="3915836" cy="1305081"/>
          </a:xfrm>
        </p:grpSpPr>
        <p:grpSp>
          <p:nvGrpSpPr>
            <p:cNvPr id="54" name="Group 53"/>
            <p:cNvGrpSpPr/>
            <p:nvPr/>
          </p:nvGrpSpPr>
          <p:grpSpPr>
            <a:xfrm>
              <a:off x="342898" y="5002427"/>
              <a:ext cx="3915836" cy="1305081"/>
              <a:chOff x="342898" y="4901759"/>
              <a:chExt cx="3915836" cy="1305081"/>
            </a:xfrm>
          </p:grpSpPr>
          <p:sp>
            <p:nvSpPr>
              <p:cNvPr id="56" name="Rectangle 55"/>
              <p:cNvSpPr/>
              <p:nvPr/>
            </p:nvSpPr>
            <p:spPr>
              <a:xfrm>
                <a:off x="342898" y="4901759"/>
                <a:ext cx="3915836" cy="1305081"/>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57" name="Picture 6" descr="http://gatewaypackaging.com/wp-content/uploads/2015/08/gc-300x225.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2899" y="4949430"/>
                <a:ext cx="1612985" cy="1209738"/>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ectangle 54"/>
            <p:cNvSpPr/>
            <p:nvPr>
              <p:custDataLst>
                <p:tags r:id="rId5"/>
              </p:custDataLst>
            </p:nvPr>
          </p:nvSpPr>
          <p:spPr>
            <a:xfrm>
              <a:off x="2012162" y="5050097"/>
              <a:ext cx="2246572" cy="1257411"/>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algn="ctr" defTabSz="855663" fontAlgn="base">
                <a:spcBef>
                  <a:spcPts val="600"/>
                </a:spcBef>
                <a:buClr>
                  <a:srgbClr val="07325F"/>
                </a:buClr>
                <a:buSzPct val="100000"/>
                <a:tabLst>
                  <a:tab pos="179388" algn="l"/>
                </a:tabLst>
              </a:pPr>
              <a:r>
                <a:rPr lang="en-US" sz="800" b="1" u="sng" dirty="0">
                  <a:solidFill>
                    <a:srgbClr val="336699"/>
                  </a:solidFill>
                </a:rPr>
                <a:t>Granite City, IL</a:t>
              </a:r>
              <a:br>
                <a:rPr lang="en-US" sz="800" b="1" u="sng" dirty="0">
                  <a:solidFill>
                    <a:srgbClr val="336699"/>
                  </a:solidFill>
                </a:rPr>
              </a:br>
              <a:endParaRPr lang="en-US" sz="800" i="1" dirty="0">
                <a:solidFill>
                  <a:srgbClr val="000000"/>
                </a:solidFill>
              </a:endParaRP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Printing:</a:t>
              </a:r>
              <a:r>
                <a:rPr lang="en-US" sz="800" dirty="0">
                  <a:solidFill>
                    <a:srgbClr val="000000"/>
                  </a:solidFill>
                </a:rPr>
                <a:t> 10-color flexographic and 8-color offset machines</a:t>
              </a: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Converting: </a:t>
              </a:r>
              <a:r>
                <a:rPr lang="en-US" sz="800" dirty="0">
                  <a:solidFill>
                    <a:srgbClr val="000000"/>
                  </a:solidFill>
                </a:rPr>
                <a:t>Plastic Karlville (K-seal) and Totani</a:t>
              </a: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Size: </a:t>
              </a:r>
              <a:r>
                <a:rPr lang="en-US" sz="800" dirty="0">
                  <a:solidFill>
                    <a:srgbClr val="000000"/>
                  </a:solidFill>
                </a:rPr>
                <a:t>122,000 square feet</a:t>
              </a:r>
            </a:p>
            <a:p>
              <a:pPr marL="179388" indent="-179388" defTabSz="855663" fontAlgn="base">
                <a:spcBef>
                  <a:spcPts val="400"/>
                </a:spcBef>
                <a:buClr>
                  <a:srgbClr val="07325F"/>
                </a:buClr>
                <a:buSzPct val="100000"/>
                <a:buFont typeface="Wingdings" pitchFamily="2" charset="2"/>
                <a:buChar char="§"/>
                <a:tabLst>
                  <a:tab pos="179388" algn="l"/>
                </a:tabLst>
              </a:pPr>
              <a:r>
                <a:rPr lang="en-US" sz="800" b="1" dirty="0">
                  <a:solidFill>
                    <a:srgbClr val="000000"/>
                  </a:solidFill>
                </a:rPr>
                <a:t>Personnel: </a:t>
              </a:r>
              <a:r>
                <a:rPr lang="en-US" sz="800" dirty="0">
                  <a:solidFill>
                    <a:srgbClr val="000000"/>
                  </a:solidFill>
                </a:rPr>
                <a:t>101 employees</a:t>
              </a:r>
            </a:p>
          </p:txBody>
        </p:sp>
      </p:gr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18</a:t>
            </a:r>
          </a:p>
        </p:txBody>
      </p:sp>
    </p:spTree>
    <p:extLst>
      <p:ext uri="{BB962C8B-B14F-4D97-AF65-F5344CB8AC3E}">
        <p14:creationId xmlns:p14="http://schemas.microsoft.com/office/powerpoint/2010/main" val="4018377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Key Investment Considerations </a:t>
            </a:r>
            <a:r>
              <a:rPr lang="en-US" altLang="en-US" sz="1400" dirty="0"/>
              <a:t>(continued)</a:t>
            </a:r>
            <a:endParaRPr lang="en-US" dirty="0"/>
          </a:p>
        </p:txBody>
      </p:sp>
      <p:graphicFrame>
        <p:nvGraphicFramePr>
          <p:cNvPr id="27" name="Table 26"/>
          <p:cNvGraphicFramePr>
            <a:graphicFrameLocks noGrp="1"/>
          </p:cNvGraphicFramePr>
          <p:nvPr>
            <p:custDataLst>
              <p:tags r:id="rId1"/>
            </p:custDataLst>
            <p:extLst>
              <p:ext uri="{D42A27DB-BD31-4B8C-83A1-F6EECF244321}">
                <p14:modId xmlns:p14="http://schemas.microsoft.com/office/powerpoint/2010/main" val="4107071582"/>
              </p:ext>
            </p:extLst>
          </p:nvPr>
        </p:nvGraphicFramePr>
        <p:xfrm>
          <a:off x="342900" y="772433"/>
          <a:ext cx="8441116" cy="245697"/>
        </p:xfrm>
        <a:graphic>
          <a:graphicData uri="http://schemas.openxmlformats.org/drawingml/2006/table">
            <a:tbl>
              <a:tblPr firstRow="1" bandRow="1">
                <a:tableStyleId>{5C22544A-7EE6-4342-B048-85BDC9FD1C3A}</a:tableStyleId>
              </a:tblPr>
              <a:tblGrid>
                <a:gridCol w="8441116">
                  <a:extLst>
                    <a:ext uri="{9D8B030D-6E8A-4147-A177-3AD203B41FA5}">
                      <a16:colId xmlns:a16="http://schemas.microsoft.com/office/drawing/2014/main" val="20000"/>
                    </a:ext>
                  </a:extLst>
                </a:gridCol>
              </a:tblGrid>
              <a:tr h="245697">
                <a:tc>
                  <a:txBody>
                    <a:bodyPr/>
                    <a:lstStyle/>
                    <a:p>
                      <a:pPr algn="l"/>
                      <a:r>
                        <a:rPr lang="en-US" sz="1050" b="1" i="0" u="none" dirty="0">
                          <a:solidFill>
                            <a:srgbClr val="000000"/>
                          </a:solidFill>
                          <a:latin typeface="+mn-lt"/>
                        </a:rPr>
                        <a:t>Attractive Financial Profile with Credible Near-Term Forecast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28" name="Chart 27"/>
          <p:cNvGraphicFramePr/>
          <p:nvPr>
            <p:extLst/>
          </p:nvPr>
        </p:nvGraphicFramePr>
        <p:xfrm>
          <a:off x="342899" y="1086476"/>
          <a:ext cx="8566151" cy="1414267"/>
        </p:xfrm>
        <a:graphic>
          <a:graphicData uri="http://schemas.openxmlformats.org/drawingml/2006/chart">
            <c:chart xmlns:c="http://schemas.openxmlformats.org/drawingml/2006/chart" xmlns:r="http://schemas.openxmlformats.org/officeDocument/2006/relationships" r:id="rId13"/>
          </a:graphicData>
        </a:graphic>
      </p:graphicFrame>
      <p:sp>
        <p:nvSpPr>
          <p:cNvPr id="29" name="Rectangular Callout 14"/>
          <p:cNvSpPr/>
          <p:nvPr/>
        </p:nvSpPr>
        <p:spPr>
          <a:xfrm>
            <a:off x="1177380" y="1093571"/>
            <a:ext cx="2905975" cy="275887"/>
          </a:xfrm>
          <a:prstGeom prst="wedgeRectCallout">
            <a:avLst>
              <a:gd name="adj1" fmla="val 9131"/>
              <a:gd name="adj2" fmla="val 5627"/>
            </a:avLst>
          </a:prstGeom>
          <a:solidFill>
            <a:schemeClr val="bg1"/>
          </a:solidFill>
          <a:ln w="9525">
            <a:solidFill>
              <a:schemeClr val="accent5"/>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r>
              <a:rPr lang="en-US" sz="700" b="1" i="1" dirty="0">
                <a:solidFill>
                  <a:srgbClr val="336699"/>
                </a:solidFill>
              </a:rPr>
              <a:t>2016 – 2022P Projected Net Sales CAGR: 13.8%</a:t>
            </a:r>
          </a:p>
          <a:p>
            <a:pPr algn="ctr"/>
            <a:r>
              <a:rPr lang="en-US" sz="700" b="1" i="1" dirty="0">
                <a:solidFill>
                  <a:srgbClr val="336699"/>
                </a:solidFill>
              </a:rPr>
              <a:t>2016 – 2022P Projected Adjusted EBITDA CAGR: 23.9%</a:t>
            </a:r>
          </a:p>
          <a:p>
            <a:pPr algn="ctr"/>
            <a:endParaRPr lang="en-US" sz="700" b="1" i="1" dirty="0">
              <a:solidFill>
                <a:srgbClr val="336699"/>
              </a:solidFill>
            </a:endParaRPr>
          </a:p>
        </p:txBody>
      </p:sp>
      <p:graphicFrame>
        <p:nvGraphicFramePr>
          <p:cNvPr id="33" name="Group 170"/>
          <p:cNvGraphicFramePr>
            <a:graphicFrameLocks/>
          </p:cNvGraphicFramePr>
          <p:nvPr>
            <p:extLst>
              <p:ext uri="{D42A27DB-BD31-4B8C-83A1-F6EECF244321}">
                <p14:modId xmlns:p14="http://schemas.microsoft.com/office/powerpoint/2010/main" val="333116486"/>
              </p:ext>
            </p:extLst>
          </p:nvPr>
        </p:nvGraphicFramePr>
        <p:xfrm>
          <a:off x="342899" y="2963919"/>
          <a:ext cx="3873216" cy="2614608"/>
        </p:xfrm>
        <a:graphic>
          <a:graphicData uri="http://schemas.openxmlformats.org/drawingml/2006/table">
            <a:tbl>
              <a:tblPr/>
              <a:tblGrid>
                <a:gridCol w="169849">
                  <a:extLst>
                    <a:ext uri="{9D8B030D-6E8A-4147-A177-3AD203B41FA5}">
                      <a16:colId xmlns:a16="http://schemas.microsoft.com/office/drawing/2014/main" val="20000"/>
                    </a:ext>
                  </a:extLst>
                </a:gridCol>
                <a:gridCol w="1820254">
                  <a:extLst>
                    <a:ext uri="{9D8B030D-6E8A-4147-A177-3AD203B41FA5}">
                      <a16:colId xmlns:a16="http://schemas.microsoft.com/office/drawing/2014/main" val="822820437"/>
                    </a:ext>
                  </a:extLst>
                </a:gridCol>
                <a:gridCol w="610008">
                  <a:extLst>
                    <a:ext uri="{9D8B030D-6E8A-4147-A177-3AD203B41FA5}">
                      <a16:colId xmlns:a16="http://schemas.microsoft.com/office/drawing/2014/main" val="20001"/>
                    </a:ext>
                  </a:extLst>
                </a:gridCol>
                <a:gridCol w="610008">
                  <a:extLst>
                    <a:ext uri="{9D8B030D-6E8A-4147-A177-3AD203B41FA5}">
                      <a16:colId xmlns:a16="http://schemas.microsoft.com/office/drawing/2014/main" val="20002"/>
                    </a:ext>
                  </a:extLst>
                </a:gridCol>
                <a:gridCol w="663097">
                  <a:extLst>
                    <a:ext uri="{9D8B030D-6E8A-4147-A177-3AD203B41FA5}">
                      <a16:colId xmlns:a16="http://schemas.microsoft.com/office/drawing/2014/main" val="20003"/>
                    </a:ext>
                  </a:extLst>
                </a:gridCol>
              </a:tblGrid>
              <a:tr h="140491">
                <a:tc rowSpan="2" gridSpan="2">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cap="none" normalizeH="0" baseline="0" dirty="0">
                          <a:ln>
                            <a:noFill/>
                          </a:ln>
                          <a:solidFill>
                            <a:srgbClr val="FFFFFF"/>
                          </a:solidFill>
                          <a:effectLst/>
                          <a:latin typeface="Tahoma" panose="020B0604030504040204" pitchFamily="34" charset="0"/>
                        </a:rPr>
                        <a:t>Project </a:t>
                      </a:r>
                      <a:r>
                        <a:rPr kumimoji="0" lang="en-US" sz="750" b="0" i="0" u="none" strike="noStrike" cap="none" normalizeH="0" baseline="0" dirty="0">
                          <a:ln>
                            <a:noFill/>
                          </a:ln>
                          <a:solidFill>
                            <a:srgbClr val="FFFFFF"/>
                          </a:solidFill>
                          <a:effectLst/>
                          <a:latin typeface="Tahoma" panose="020B0604030504040204" pitchFamily="34" charset="0"/>
                        </a:rPr>
                        <a:t>($ in thousands)</a:t>
                      </a:r>
                    </a:p>
                  </a:txBody>
                  <a:tcPr marL="45720" marR="27432" marT="27432" marB="27432" anchor="b" horzOverflow="overflow">
                    <a:lnL w="762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rowSpan="2" hMerge="1">
                  <a:txBody>
                    <a:bodyPr/>
                    <a:lstStyle/>
                    <a:p>
                      <a:endParaRPr lang="en-US"/>
                    </a:p>
                  </a:txBody>
                  <a:tcPr/>
                </a:tc>
                <a:tc gridSpan="2">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cap="none" normalizeH="0" baseline="0" dirty="0">
                          <a:ln>
                            <a:noFill/>
                          </a:ln>
                          <a:solidFill>
                            <a:srgbClr val="FFFFFF"/>
                          </a:solidFill>
                          <a:effectLst/>
                          <a:latin typeface="Tahoma" panose="020B0604030504040204" pitchFamily="34" charset="0"/>
                        </a:rPr>
                        <a:t>Savings</a:t>
                      </a:r>
                    </a:p>
                  </a:txBody>
                  <a:tcPr marL="45720" marR="27432" marT="27432" marB="27432" anchor="b" horzOverflow="overflow">
                    <a:lnL>
                      <a:noFill/>
                    </a:lnL>
                    <a:lnR>
                      <a:noFill/>
                    </a:lnR>
                    <a:lnT w="762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07325F"/>
                    </a:solidFill>
                  </a:tcPr>
                </a:tc>
                <a:tc hMerge="1">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a:noFill/>
                    </a:lnR>
                    <a:lnT w="76200" cap="flat" cmpd="sng" algn="ctr">
                      <a:no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rowSpan="2">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cap="none" normalizeH="0" baseline="0" dirty="0">
                          <a:ln>
                            <a:noFill/>
                          </a:ln>
                          <a:solidFill>
                            <a:srgbClr val="FFFFFF"/>
                          </a:solidFill>
                          <a:effectLst/>
                          <a:latin typeface="Tahoma" panose="020B0604030504040204" pitchFamily="34" charset="0"/>
                        </a:rPr>
                        <a:t>Stage</a:t>
                      </a:r>
                      <a:endParaRPr kumimoji="0" lang="en-US" sz="750" b="1" i="0" u="none" strike="noStrike" cap="none" normalizeH="0" baseline="30000" dirty="0">
                        <a:ln>
                          <a:noFill/>
                        </a:ln>
                        <a:solidFill>
                          <a:srgbClr val="FFFFFF"/>
                        </a:solidFill>
                        <a:effectLst/>
                        <a:latin typeface="Tahoma" panose="020B0604030504040204" pitchFamily="34" charset="0"/>
                      </a:endParaRPr>
                    </a:p>
                  </a:txBody>
                  <a:tcPr marL="45720" marR="27432" marT="27432" marB="27432" anchor="b" horzOverflow="overflow">
                    <a:lnL>
                      <a:noFill/>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140491">
                <a:tc gridSpan="2" vMerge="1">
                  <a:txBody>
                    <a:bodyPr/>
                    <a:lstStyle/>
                    <a:p>
                      <a:endParaRPr lang="en-US"/>
                    </a:p>
                  </a:txBody>
                  <a:tcPr/>
                </a:tc>
                <a:tc hMerge="1" vMerge="1">
                  <a:txBody>
                    <a:bodyPr/>
                    <a:lstStyle/>
                    <a:p>
                      <a:endParaRPr lang="en-US"/>
                    </a:p>
                  </a:txBody>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cap="none" normalizeH="0" baseline="0" dirty="0">
                          <a:ln>
                            <a:noFill/>
                          </a:ln>
                          <a:solidFill>
                            <a:srgbClr val="FFFFFF"/>
                          </a:solidFill>
                          <a:effectLst/>
                          <a:latin typeface="Tahoma" panose="020B0604030504040204" pitchFamily="34" charset="0"/>
                        </a:rPr>
                        <a:t>2017 PF</a:t>
                      </a:r>
                    </a:p>
                  </a:txBody>
                  <a:tcPr marL="45720" marR="27432" marT="27432" marB="27432" anchor="b" horzOverflow="overflow">
                    <a:lnL>
                      <a:noFill/>
                    </a:lnL>
                    <a:lnR>
                      <a:noFill/>
                    </a:lnR>
                    <a:lnT w="12700" cap="flat" cmpd="sng" algn="ctr">
                      <a:solidFill>
                        <a:schemeClr val="bg1"/>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cap="none" normalizeH="0" baseline="0" dirty="0">
                          <a:ln>
                            <a:noFill/>
                          </a:ln>
                          <a:solidFill>
                            <a:srgbClr val="FFFFFF"/>
                          </a:solidFill>
                          <a:effectLst/>
                          <a:latin typeface="Tahoma" panose="020B0604030504040204" pitchFamily="34" charset="0"/>
                        </a:rPr>
                        <a:t>2018</a:t>
                      </a:r>
                    </a:p>
                  </a:txBody>
                  <a:tcPr marL="45720" marR="27432" marT="27432" marB="27432" anchor="b" horzOverflow="overflow">
                    <a:lnL>
                      <a:noFill/>
                    </a:lnL>
                    <a:lnR>
                      <a:noFill/>
                    </a:lnR>
                    <a:lnT w="12700" cap="flat" cmpd="sng" algn="ctr">
                      <a:solidFill>
                        <a:schemeClr val="bg1"/>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vMerge="1">
                  <a:txBody>
                    <a:bodyPr/>
                    <a:lstStyle/>
                    <a:p>
                      <a:endParaRPr lang="en-US"/>
                    </a:p>
                  </a:txBody>
                  <a:tcPr/>
                </a:tc>
                <a:extLst>
                  <a:ext uri="{0D108BD9-81ED-4DB2-BD59-A6C34878D82A}">
                    <a16:rowId xmlns:a16="http://schemas.microsoft.com/office/drawing/2014/main" val="2214553118"/>
                  </a:ext>
                </a:extLst>
              </a:tr>
              <a:tr h="175593">
                <a:tc rowSpan="6">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cap="none" normalizeH="0" baseline="0" dirty="0">
                          <a:ln>
                            <a:noFill/>
                          </a:ln>
                          <a:solidFill>
                            <a:schemeClr val="bg1"/>
                          </a:solidFill>
                          <a:effectLst/>
                          <a:latin typeface="Tahoma" panose="020B0604030504040204" pitchFamily="34" charset="0"/>
                        </a:rPr>
                        <a:t>Materials</a:t>
                      </a:r>
                    </a:p>
                  </a:txBody>
                  <a:tcPr marL="45720" marR="27432" marT="27432" marB="27432" vert="vert270"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Vendor Negotiations</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      $1,152</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      $1,360</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defRPr/>
                      </a:pPr>
                      <a:endParaRPr kumimoji="0" lang="en-US" sz="750" b="1" i="0" u="none" strike="noStrike" cap="none" normalizeH="0" baseline="0" dirty="0">
                        <a:ln>
                          <a:noFill/>
                        </a:ln>
                        <a:solidFill>
                          <a:srgbClr val="07325F"/>
                        </a:solidFill>
                        <a:effectLst/>
                        <a:latin typeface="Tw Cen MT Condensed" panose="020B0606020104020203" pitchFamily="34" charset="0"/>
                        <a:cs typeface="Tahoma" panose="020B0604030504040204" pitchFamily="34" charset="0"/>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75593">
                <a:tc vMerge="1">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cap="none" normalizeH="0" baseline="0" dirty="0">
                        <a:ln>
                          <a:noFill/>
                        </a:ln>
                        <a:solidFill>
                          <a:schemeClr val="tx1"/>
                        </a:solidFill>
                        <a:effectLst/>
                        <a:latin typeface="Tahoma" panose="020B0604030504040204" pitchFamily="34" charset="0"/>
                      </a:endParaRP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Vendor Volume Rebates</a:t>
                      </a:r>
                      <a:endParaRPr kumimoji="0" lang="en-US" sz="750" b="0" i="0" u="none" strike="noStrike" cap="none" normalizeH="0" baseline="0" dirty="0">
                        <a:ln>
                          <a:noFill/>
                        </a:ln>
                        <a:solidFill>
                          <a:schemeClr val="tx1"/>
                        </a:solidFill>
                        <a:effectLst/>
                        <a:latin typeface="Tahoma" panose="020B0604030504040204" pitchFamily="34" charset="0"/>
                      </a:endParaRP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1,200</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1,417</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kern="1200" cap="none" normalizeH="0" baseline="0" dirty="0">
                        <a:ln>
                          <a:noFill/>
                        </a:ln>
                        <a:solidFill>
                          <a:srgbClr val="3E6CA4"/>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75593">
                <a:tc vMerge="1">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cap="none" normalizeH="0" baseline="0" dirty="0">
                        <a:ln>
                          <a:noFill/>
                        </a:ln>
                        <a:solidFill>
                          <a:srgbClr val="000000"/>
                        </a:solidFill>
                        <a:effectLst/>
                        <a:latin typeface="Tahoma" panose="020B0604030504040204" pitchFamily="34" charset="0"/>
                      </a:endParaRP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Ink Vendor Change / Press Efficiency</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chemeClr val="tx1"/>
                          </a:solidFill>
                          <a:effectLst/>
                          <a:latin typeface="Tahoma" panose="020B0604030504040204" pitchFamily="34" charset="0"/>
                        </a:rPr>
                        <a:t>145</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300</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kern="1200" cap="none" normalizeH="0" baseline="0" dirty="0">
                        <a:ln>
                          <a:noFill/>
                        </a:ln>
                        <a:solidFill>
                          <a:srgbClr val="3E6CA4"/>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75593">
                <a:tc vMerge="1">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cap="none" normalizeH="0" baseline="0" dirty="0">
                        <a:ln>
                          <a:noFill/>
                        </a:ln>
                        <a:solidFill>
                          <a:srgbClr val="000000"/>
                        </a:solidFill>
                        <a:effectLst/>
                        <a:latin typeface="Tahoma" panose="020B0604030504040204" pitchFamily="34" charset="0"/>
                      </a:endParaRP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In-House Plate Manufacturing</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94</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defRPr/>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111</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kern="1200" cap="none" normalizeH="0" baseline="0" dirty="0">
                        <a:ln>
                          <a:noFill/>
                        </a:ln>
                        <a:solidFill>
                          <a:srgbClr val="3E6CA4"/>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75593">
                <a:tc vMerge="1">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cap="none" normalizeH="0" baseline="0" dirty="0">
                        <a:ln>
                          <a:noFill/>
                        </a:ln>
                        <a:solidFill>
                          <a:srgbClr val="000000"/>
                        </a:solidFill>
                        <a:effectLst/>
                        <a:latin typeface="Tahoma" panose="020B0604030504040204" pitchFamily="34" charset="0"/>
                      </a:endParaRP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Waste Recovery Income</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120</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142</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kern="1200" cap="none" normalizeH="0" baseline="0" dirty="0">
                        <a:ln>
                          <a:noFill/>
                        </a:ln>
                        <a:solidFill>
                          <a:srgbClr val="00B050"/>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75593">
                <a:tc vMerge="1">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cap="none" normalizeH="0" baseline="0" dirty="0">
                        <a:ln>
                          <a:noFill/>
                        </a:ln>
                        <a:solidFill>
                          <a:srgbClr val="000000"/>
                        </a:solidFill>
                        <a:effectLst/>
                        <a:latin typeface="Tahoma" panose="020B0604030504040204" pitchFamily="34" charset="0"/>
                      </a:endParaRP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Waste Reduction</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866</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defRPr/>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1,022</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kern="1200" cap="none" normalizeH="0" baseline="0" dirty="0">
                        <a:ln>
                          <a:noFill/>
                        </a:ln>
                        <a:solidFill>
                          <a:srgbClr val="3E6CA4"/>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75593">
                <a:tc rowSpan="3">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cap="none" normalizeH="0" baseline="0" dirty="0">
                          <a:ln>
                            <a:noFill/>
                          </a:ln>
                          <a:solidFill>
                            <a:schemeClr val="bg1"/>
                          </a:solidFill>
                          <a:effectLst/>
                          <a:latin typeface="Tahoma" panose="020B0604030504040204" pitchFamily="34" charset="0"/>
                        </a:rPr>
                        <a:t>Labor</a:t>
                      </a:r>
                    </a:p>
                  </a:txBody>
                  <a:tcPr marL="45720" marR="27432" marT="27432" marB="27432" vert="vert270"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2">
                        <a:lumMod val="75000"/>
                      </a:schemeClr>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GPO Labor Elimination</a:t>
                      </a:r>
                    </a:p>
                  </a:txBody>
                  <a:tcPr marL="45720" marR="27432" marT="27432" marB="27432" anchor="ctr" horzOverflow="overflow">
                    <a:lnL w="762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$785</a:t>
                      </a:r>
                    </a:p>
                  </a:txBody>
                  <a:tcPr marL="45720" marR="27432" marT="27432" marB="27432" anchor="ctr" horzOverflow="overflow">
                    <a:lnL w="762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$785</a:t>
                      </a:r>
                    </a:p>
                  </a:txBody>
                  <a:tcPr marL="45720" marR="27432" marT="27432" marB="27432" anchor="ctr" horzOverflow="overflow">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kern="1200" cap="none" normalizeH="0" baseline="0" dirty="0">
                        <a:ln>
                          <a:noFill/>
                        </a:ln>
                        <a:solidFill>
                          <a:srgbClr val="00B050"/>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175593">
                <a:tc vMerge="1">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cap="none" normalizeH="0" baseline="0" dirty="0">
                        <a:ln>
                          <a:noFill/>
                        </a:ln>
                        <a:solidFill>
                          <a:srgbClr val="000000"/>
                        </a:solidFill>
                        <a:effectLst/>
                        <a:latin typeface="Tahoma" panose="020B0604030504040204" pitchFamily="34" charset="0"/>
                      </a:endParaRP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Granite City Labor Reductions</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chemeClr val="tx1"/>
                          </a:solidFill>
                          <a:effectLst/>
                          <a:latin typeface="Tahoma" panose="020B0604030504040204" pitchFamily="34" charset="0"/>
                        </a:rPr>
                        <a:t>114</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114</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kern="1200" cap="none" normalizeH="0" baseline="0" dirty="0">
                        <a:ln>
                          <a:noFill/>
                        </a:ln>
                        <a:solidFill>
                          <a:srgbClr val="000000"/>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75593">
                <a:tc vMerge="1">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cap="none" normalizeH="0" baseline="0" dirty="0">
                        <a:ln>
                          <a:noFill/>
                        </a:ln>
                        <a:solidFill>
                          <a:srgbClr val="000000"/>
                        </a:solidFill>
                        <a:effectLst/>
                        <a:latin typeface="Tahoma" panose="020B0604030504040204" pitchFamily="34" charset="0"/>
                      </a:endParaRP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Downtime Reduction</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chemeClr val="tx1"/>
                          </a:solidFill>
                          <a:effectLst/>
                          <a:latin typeface="Tahoma" panose="020B0604030504040204" pitchFamily="34" charset="0"/>
                        </a:rPr>
                        <a:t>1,082</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1,278</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kern="1200" cap="none" normalizeH="0" baseline="0" dirty="0">
                        <a:ln>
                          <a:noFill/>
                        </a:ln>
                        <a:solidFill>
                          <a:srgbClr val="000000"/>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175593">
                <a:tc rowSpan="3">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cap="none" normalizeH="0" baseline="0" dirty="0">
                          <a:ln>
                            <a:noFill/>
                          </a:ln>
                          <a:solidFill>
                            <a:schemeClr val="bg1"/>
                          </a:solidFill>
                          <a:effectLst/>
                          <a:latin typeface="Tahoma" panose="020B0604030504040204" pitchFamily="34" charset="0"/>
                        </a:rPr>
                        <a:t>Factory</a:t>
                      </a:r>
                    </a:p>
                  </a:txBody>
                  <a:tcPr marL="45720" marR="27432" marT="27432" marB="27432" vert="vert270"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2"/>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Waste Disposal Savings</a:t>
                      </a:r>
                    </a:p>
                  </a:txBody>
                  <a:tcPr marL="45720" marR="27432" marT="27432" marB="27432" anchor="ctr" horzOverflow="overflow">
                    <a:lnL w="762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$87</a:t>
                      </a:r>
                    </a:p>
                  </a:txBody>
                  <a:tcPr marL="45720" marR="27432" marT="27432" marB="27432" anchor="ctr" horzOverflow="overflow">
                    <a:lnL w="76200" cap="flat" cmpd="sng" algn="ctr">
                      <a:noFill/>
                      <a:prstDash val="solid"/>
                      <a:round/>
                      <a:headEnd type="none" w="med" len="med"/>
                      <a:tailEnd type="none" w="med" len="med"/>
                    </a:lnL>
                    <a:lnR>
                      <a:noFill/>
                    </a:lnR>
                    <a:lnT w="12700" cap="flat" cmpd="sng" algn="ctr">
                      <a:solidFill>
                        <a:schemeClr val="bg1">
                          <a:lumMod val="5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$102</a:t>
                      </a:r>
                    </a:p>
                  </a:txBody>
                  <a:tcPr marL="45720" marR="27432" marT="27432" marB="27432" anchor="b" horzOverflow="overflow">
                    <a:lnL>
                      <a:noFill/>
                    </a:lnL>
                    <a:lnR>
                      <a:noFill/>
                    </a:lnR>
                    <a:lnT w="12700" cap="flat" cmpd="sng" algn="ctr">
                      <a:solidFill>
                        <a:schemeClr val="bg1">
                          <a:lumMod val="5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kern="1200" cap="none" normalizeH="0" baseline="0" dirty="0">
                        <a:ln>
                          <a:noFill/>
                        </a:ln>
                        <a:solidFill>
                          <a:srgbClr val="000000"/>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175593">
                <a:tc vMerge="1">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kern="1200" cap="none" normalizeH="0" baseline="0" dirty="0">
                        <a:ln>
                          <a:noFill/>
                        </a:ln>
                        <a:solidFill>
                          <a:srgbClr val="000000"/>
                        </a:solidFill>
                        <a:effectLst/>
                        <a:latin typeface="Tahoma" panose="020B0604030504040204" pitchFamily="34" charset="0"/>
                        <a:ea typeface="+mn-ea"/>
                        <a:cs typeface="+mn-cs"/>
                      </a:endParaRPr>
                    </a:p>
                  </a:txBody>
                  <a:tcPr marL="45720" marR="9525" marT="9525" marB="0" anchor="ctr">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rgbClr val="000000"/>
                          </a:solidFill>
                          <a:effectLst/>
                          <a:latin typeface="Tahoma" panose="020B0604030504040204" pitchFamily="34" charset="0"/>
                          <a:ea typeface="+mn-ea"/>
                          <a:cs typeface="+mn-cs"/>
                        </a:rPr>
                        <a:t>Headcount Reductions</a:t>
                      </a:r>
                    </a:p>
                  </a:txBody>
                  <a:tcPr marL="45720" marR="9525" marT="9525" marB="0" anchor="ctr">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218</a:t>
                      </a:r>
                    </a:p>
                  </a:txBody>
                  <a:tcPr marL="9525" marR="9525" marT="9525" marB="0" anchor="ctr">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218</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kern="1200" cap="none" normalizeH="0" baseline="0" dirty="0">
                        <a:ln>
                          <a:noFill/>
                        </a:ln>
                        <a:solidFill>
                          <a:srgbClr val="00B050"/>
                        </a:solidFill>
                        <a:effectLst/>
                        <a:latin typeface="Tahoma" panose="020B0604030504040204" pitchFamily="34" charset="0"/>
                        <a:ea typeface="+mn-ea"/>
                        <a:cs typeface="+mn-cs"/>
                      </a:endParaRPr>
                    </a:p>
                  </a:txBody>
                  <a:tcPr marL="9525" marR="9525" marT="9525" marB="0" anchor="ctr">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r h="175593">
                <a:tc vMerge="1">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0" i="0" u="none" strike="noStrike" cap="none" normalizeH="0" baseline="0" dirty="0">
                        <a:ln>
                          <a:noFill/>
                        </a:ln>
                        <a:solidFill>
                          <a:srgbClr val="000000"/>
                        </a:solidFill>
                        <a:effectLst/>
                        <a:latin typeface="Tahoma" panose="020B0604030504040204" pitchFamily="34" charset="0"/>
                      </a:endParaRP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accent5"/>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cap="none" normalizeH="0" baseline="0" dirty="0">
                          <a:ln>
                            <a:noFill/>
                          </a:ln>
                          <a:solidFill>
                            <a:srgbClr val="000000"/>
                          </a:solidFill>
                          <a:effectLst/>
                          <a:latin typeface="Tahoma" panose="020B0604030504040204" pitchFamily="34" charset="0"/>
                        </a:rPr>
                        <a:t>Overhead Savings GPO</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172</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0" i="0" u="none" strike="noStrike" kern="1200" cap="none" normalizeH="0" baseline="0" dirty="0">
                          <a:ln>
                            <a:noFill/>
                          </a:ln>
                          <a:solidFill>
                            <a:schemeClr val="tx1"/>
                          </a:solidFill>
                          <a:effectLst/>
                          <a:latin typeface="Tahoma" panose="020B0604030504040204" pitchFamily="34" charset="0"/>
                          <a:ea typeface="+mn-ea"/>
                          <a:cs typeface="+mn-cs"/>
                        </a:rPr>
                        <a:t>172</a:t>
                      </a:r>
                    </a:p>
                  </a:txBody>
                  <a:tcPr marL="9525" marR="9525" marT="9525" marB="0" anchor="ctr">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kern="1200" cap="none" normalizeH="0" baseline="0" dirty="0">
                        <a:ln>
                          <a:noFill/>
                        </a:ln>
                        <a:solidFill>
                          <a:srgbClr val="336699"/>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20"/>
                  </a:ext>
                </a:extLst>
              </a:tr>
              <a:tr h="0">
                <a:tc gridSpan="2">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cap="none" normalizeH="0" baseline="0" dirty="0">
                          <a:ln>
                            <a:noFill/>
                          </a:ln>
                          <a:solidFill>
                            <a:schemeClr val="bg1"/>
                          </a:solidFill>
                          <a:effectLst/>
                          <a:latin typeface="Tahoma" panose="020B0604030504040204" pitchFamily="34" charset="0"/>
                        </a:rPr>
                        <a:t>Total</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hMerge="1">
                  <a:txBody>
                    <a:bodyPr/>
                    <a:lstStyle/>
                    <a:p>
                      <a:endParaRPr lang="en-US"/>
                    </a:p>
                  </a:txBody>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kern="1200" cap="none" normalizeH="0" baseline="0" dirty="0">
                          <a:ln>
                            <a:noFill/>
                          </a:ln>
                          <a:solidFill>
                            <a:schemeClr val="bg1"/>
                          </a:solidFill>
                          <a:effectLst/>
                          <a:latin typeface="+mn-lt"/>
                          <a:ea typeface="+mn-ea"/>
                          <a:cs typeface="+mn-cs"/>
                        </a:rPr>
                        <a:t>~$6,000</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750" b="1" i="0" u="none" strike="noStrike" kern="1200" cap="none" normalizeH="0" baseline="0" dirty="0">
                          <a:ln>
                            <a:noFill/>
                          </a:ln>
                          <a:solidFill>
                            <a:schemeClr val="bg1"/>
                          </a:solidFill>
                          <a:effectLst/>
                          <a:latin typeface="+mn-lt"/>
                          <a:ea typeface="+mn-ea"/>
                          <a:cs typeface="+mn-cs"/>
                        </a:rPr>
                        <a:t>~$7,000</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750" b="1" i="0" u="none" strike="noStrike" kern="1200" cap="none" normalizeH="0" baseline="0" dirty="0">
                        <a:ln>
                          <a:noFill/>
                        </a:ln>
                        <a:solidFill>
                          <a:schemeClr val="bg1"/>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21"/>
                  </a:ext>
                </a:extLst>
              </a:tr>
            </a:tbl>
          </a:graphicData>
        </a:graphic>
      </p:graphicFrame>
      <p:grpSp>
        <p:nvGrpSpPr>
          <p:cNvPr id="6" name="Group 5"/>
          <p:cNvGrpSpPr/>
          <p:nvPr/>
        </p:nvGrpSpPr>
        <p:grpSpPr>
          <a:xfrm>
            <a:off x="3865899" y="3353340"/>
            <a:ext cx="100584" cy="2016589"/>
            <a:chOff x="3865899" y="3280996"/>
            <a:chExt cx="100584" cy="2016589"/>
          </a:xfrm>
        </p:grpSpPr>
        <p:sp>
          <p:nvSpPr>
            <p:cNvPr id="35" name="Oval 34"/>
            <p:cNvSpPr/>
            <p:nvPr/>
          </p:nvSpPr>
          <p:spPr>
            <a:xfrm>
              <a:off x="3865899" y="3280996"/>
              <a:ext cx="100584" cy="88568"/>
            </a:xfrm>
            <a:prstGeom prst="ellipse">
              <a:avLst/>
            </a:prstGeom>
            <a:solidFill>
              <a:srgbClr val="00B05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36" name="Oval 35"/>
            <p:cNvSpPr/>
            <p:nvPr/>
          </p:nvSpPr>
          <p:spPr>
            <a:xfrm>
              <a:off x="3865899" y="5209017"/>
              <a:ext cx="100584" cy="88568"/>
            </a:xfrm>
            <a:prstGeom prst="ellipse">
              <a:avLst/>
            </a:prstGeom>
            <a:solidFill>
              <a:srgbClr val="FFFF0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37" name="Oval 36"/>
            <p:cNvSpPr/>
            <p:nvPr>
              <p:custDataLst>
                <p:tags r:id="rId5"/>
              </p:custDataLst>
            </p:nvPr>
          </p:nvSpPr>
          <p:spPr>
            <a:xfrm>
              <a:off x="3865899" y="3456271"/>
              <a:ext cx="100584" cy="88568"/>
            </a:xfrm>
            <a:prstGeom prst="ellipse">
              <a:avLst/>
            </a:prstGeom>
            <a:solidFill>
              <a:srgbClr val="00B05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38" name="Oval 37"/>
            <p:cNvSpPr/>
            <p:nvPr/>
          </p:nvSpPr>
          <p:spPr>
            <a:xfrm>
              <a:off x="3865899" y="3631546"/>
              <a:ext cx="100584" cy="88568"/>
            </a:xfrm>
            <a:prstGeom prst="ellipse">
              <a:avLst/>
            </a:prstGeom>
            <a:solidFill>
              <a:srgbClr val="FFFF0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39" name="Oval 38"/>
            <p:cNvSpPr/>
            <p:nvPr>
              <p:custDataLst>
                <p:tags r:id="rId6"/>
              </p:custDataLst>
            </p:nvPr>
          </p:nvSpPr>
          <p:spPr>
            <a:xfrm>
              <a:off x="3865899" y="3806821"/>
              <a:ext cx="100584" cy="88568"/>
            </a:xfrm>
            <a:prstGeom prst="ellipse">
              <a:avLst/>
            </a:prstGeom>
            <a:solidFill>
              <a:srgbClr val="FFFF0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40" name="Oval 39"/>
            <p:cNvSpPr/>
            <p:nvPr>
              <p:custDataLst>
                <p:tags r:id="rId7"/>
              </p:custDataLst>
            </p:nvPr>
          </p:nvSpPr>
          <p:spPr>
            <a:xfrm>
              <a:off x="3865899" y="3982096"/>
              <a:ext cx="100584" cy="88568"/>
            </a:xfrm>
            <a:prstGeom prst="ellipse">
              <a:avLst/>
            </a:prstGeom>
            <a:solidFill>
              <a:srgbClr val="00B05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41" name="Oval 40"/>
            <p:cNvSpPr/>
            <p:nvPr>
              <p:custDataLst>
                <p:tags r:id="rId8"/>
              </p:custDataLst>
            </p:nvPr>
          </p:nvSpPr>
          <p:spPr>
            <a:xfrm>
              <a:off x="3865899" y="4157371"/>
              <a:ext cx="100584" cy="88568"/>
            </a:xfrm>
            <a:prstGeom prst="ellipse">
              <a:avLst/>
            </a:prstGeom>
            <a:solidFill>
              <a:srgbClr val="00B05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42" name="Oval 41"/>
            <p:cNvSpPr/>
            <p:nvPr/>
          </p:nvSpPr>
          <p:spPr>
            <a:xfrm>
              <a:off x="3865899" y="4332646"/>
              <a:ext cx="100584" cy="88568"/>
            </a:xfrm>
            <a:prstGeom prst="ellipse">
              <a:avLst/>
            </a:prstGeom>
            <a:solidFill>
              <a:srgbClr val="FFFF0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43" name="Oval 42"/>
            <p:cNvSpPr/>
            <p:nvPr>
              <p:custDataLst>
                <p:tags r:id="rId9"/>
              </p:custDataLst>
            </p:nvPr>
          </p:nvSpPr>
          <p:spPr>
            <a:xfrm>
              <a:off x="3865899" y="4507921"/>
              <a:ext cx="100584" cy="88568"/>
            </a:xfrm>
            <a:prstGeom prst="ellipse">
              <a:avLst/>
            </a:prstGeom>
            <a:solidFill>
              <a:srgbClr val="00B05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44" name="Oval 43"/>
            <p:cNvSpPr/>
            <p:nvPr>
              <p:custDataLst>
                <p:tags r:id="rId10"/>
              </p:custDataLst>
            </p:nvPr>
          </p:nvSpPr>
          <p:spPr>
            <a:xfrm>
              <a:off x="3865899" y="4683196"/>
              <a:ext cx="100584" cy="88568"/>
            </a:xfrm>
            <a:prstGeom prst="ellipse">
              <a:avLst/>
            </a:prstGeom>
            <a:solidFill>
              <a:srgbClr val="00B05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45" name="Oval 44"/>
            <p:cNvSpPr/>
            <p:nvPr/>
          </p:nvSpPr>
          <p:spPr>
            <a:xfrm>
              <a:off x="3865899" y="4858471"/>
              <a:ext cx="100584" cy="88568"/>
            </a:xfrm>
            <a:prstGeom prst="ellipse">
              <a:avLst/>
            </a:prstGeom>
            <a:solidFill>
              <a:srgbClr val="00B05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46" name="Oval 45"/>
            <p:cNvSpPr/>
            <p:nvPr>
              <p:custDataLst>
                <p:tags r:id="rId11"/>
              </p:custDataLst>
            </p:nvPr>
          </p:nvSpPr>
          <p:spPr>
            <a:xfrm>
              <a:off x="3865899" y="5033746"/>
              <a:ext cx="100584" cy="88568"/>
            </a:xfrm>
            <a:prstGeom prst="ellipse">
              <a:avLst/>
            </a:prstGeom>
            <a:solidFill>
              <a:srgbClr val="00B05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graphicFrame>
        <p:nvGraphicFramePr>
          <p:cNvPr id="47" name="Table 46"/>
          <p:cNvGraphicFramePr>
            <a:graphicFrameLocks noGrp="1"/>
          </p:cNvGraphicFramePr>
          <p:nvPr>
            <p:custDataLst>
              <p:tags r:id="rId2"/>
            </p:custDataLst>
            <p:extLst>
              <p:ext uri="{D42A27DB-BD31-4B8C-83A1-F6EECF244321}">
                <p14:modId xmlns:p14="http://schemas.microsoft.com/office/powerpoint/2010/main" val="3167674427"/>
              </p:ext>
            </p:extLst>
          </p:nvPr>
        </p:nvGraphicFramePr>
        <p:xfrm>
          <a:off x="342900" y="2641398"/>
          <a:ext cx="3952875" cy="245697"/>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45697">
                <a:tc>
                  <a:txBody>
                    <a:bodyPr/>
                    <a:lstStyle/>
                    <a:p>
                      <a:pPr algn="l"/>
                      <a:r>
                        <a:rPr lang="en-US" sz="1050" b="1" i="0" u="none" dirty="0">
                          <a:solidFill>
                            <a:srgbClr val="000000"/>
                          </a:solidFill>
                          <a:latin typeface="+mn-lt"/>
                        </a:rPr>
                        <a:t>Cost Reduction Initiatives</a:t>
                      </a:r>
                      <a:r>
                        <a:rPr lang="en-US" sz="1050" b="1" i="0" u="none" baseline="0" dirty="0">
                          <a:solidFill>
                            <a:srgbClr val="000000"/>
                          </a:solidFill>
                          <a:latin typeface="+mn-lt"/>
                        </a:rPr>
                        <a:t> Pipeline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48" name="Table 47"/>
          <p:cNvGraphicFramePr>
            <a:graphicFrameLocks noGrp="1"/>
          </p:cNvGraphicFramePr>
          <p:nvPr>
            <p:custDataLst>
              <p:tags r:id="rId3"/>
            </p:custDataLst>
            <p:extLst>
              <p:ext uri="{D42A27DB-BD31-4B8C-83A1-F6EECF244321}">
                <p14:modId xmlns:p14="http://schemas.microsoft.com/office/powerpoint/2010/main" val="3569144426"/>
              </p:ext>
            </p:extLst>
          </p:nvPr>
        </p:nvGraphicFramePr>
        <p:xfrm>
          <a:off x="4848225" y="2641398"/>
          <a:ext cx="3952875" cy="245697"/>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45697">
                <a:tc>
                  <a:txBody>
                    <a:bodyPr/>
                    <a:lstStyle/>
                    <a:p>
                      <a:pPr algn="l"/>
                      <a:r>
                        <a:rPr lang="en-US" sz="1050" b="1" i="0" u="none" dirty="0">
                          <a:solidFill>
                            <a:srgbClr val="000000"/>
                          </a:solidFill>
                          <a:latin typeface="+mn-lt"/>
                        </a:rPr>
                        <a:t>Attractive Relative Financial Metrics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50" name="Chart 49"/>
          <p:cNvGraphicFramePr/>
          <p:nvPr>
            <p:extLst/>
          </p:nvPr>
        </p:nvGraphicFramePr>
        <p:xfrm>
          <a:off x="4848225" y="3006643"/>
          <a:ext cx="3894053" cy="1267290"/>
        </p:xfrm>
        <a:graphic>
          <a:graphicData uri="http://schemas.openxmlformats.org/drawingml/2006/chart">
            <c:chart xmlns:c="http://schemas.openxmlformats.org/drawingml/2006/chart" xmlns:r="http://schemas.openxmlformats.org/officeDocument/2006/relationships" r:id="rId14"/>
          </a:graphicData>
        </a:graphic>
      </p:graphicFrame>
      <p:grpSp>
        <p:nvGrpSpPr>
          <p:cNvPr id="4" name="Group 3"/>
          <p:cNvGrpSpPr/>
          <p:nvPr/>
        </p:nvGrpSpPr>
        <p:grpSpPr>
          <a:xfrm>
            <a:off x="539456" y="5583571"/>
            <a:ext cx="1920660" cy="152839"/>
            <a:chOff x="1886432" y="6485451"/>
            <a:chExt cx="1920660" cy="152839"/>
          </a:xfrm>
        </p:grpSpPr>
        <p:sp>
          <p:nvSpPr>
            <p:cNvPr id="53" name="TextBox 52"/>
            <p:cNvSpPr txBox="1"/>
            <p:nvPr/>
          </p:nvSpPr>
          <p:spPr>
            <a:xfrm>
              <a:off x="2054212" y="6485451"/>
              <a:ext cx="814823" cy="152839"/>
            </a:xfrm>
            <a:prstGeom prst="rect">
              <a:avLst/>
            </a:prstGeom>
            <a:noFill/>
          </p:spPr>
          <p:txBody>
            <a:bodyPr vert="horz" wrap="square" lIns="0" tIns="22860" rIns="0" bIns="0" rtlCol="0" anchor="t">
              <a:noAutofit/>
            </a:bodyPr>
            <a:lstStyle/>
            <a:p>
              <a:pPr marL="177800" indent="-177800"/>
              <a:r>
                <a:rPr lang="en-US" sz="700" i="1" dirty="0">
                  <a:solidFill>
                    <a:srgbClr val="000000"/>
                  </a:solidFill>
                </a:rPr>
                <a:t>Implemented</a:t>
              </a:r>
            </a:p>
            <a:p>
              <a:pPr marL="177800" indent="-177800"/>
              <a:endParaRPr lang="en-US" sz="700" i="1" dirty="0">
                <a:solidFill>
                  <a:srgbClr val="000000"/>
                </a:solidFill>
              </a:endParaRPr>
            </a:p>
            <a:p>
              <a:pPr marL="177800" indent="-177800"/>
              <a:endParaRPr lang="en-US" sz="700" i="1" dirty="0">
                <a:solidFill>
                  <a:srgbClr val="000000"/>
                </a:solidFill>
              </a:endParaRPr>
            </a:p>
          </p:txBody>
        </p:sp>
        <p:sp>
          <p:nvSpPr>
            <p:cNvPr id="54" name="TextBox 53"/>
            <p:cNvSpPr txBox="1"/>
            <p:nvPr/>
          </p:nvSpPr>
          <p:spPr>
            <a:xfrm>
              <a:off x="2992269" y="6485451"/>
              <a:ext cx="814823" cy="152839"/>
            </a:xfrm>
            <a:prstGeom prst="rect">
              <a:avLst/>
            </a:prstGeom>
            <a:noFill/>
          </p:spPr>
          <p:txBody>
            <a:bodyPr vert="horz" wrap="square" lIns="0" tIns="22860" rIns="0" bIns="0" rtlCol="0" anchor="t">
              <a:noAutofit/>
            </a:bodyPr>
            <a:lstStyle/>
            <a:p>
              <a:pPr marL="177800" indent="-177800"/>
              <a:r>
                <a:rPr lang="en-US" sz="700" i="1" dirty="0">
                  <a:solidFill>
                    <a:srgbClr val="000000"/>
                  </a:solidFill>
                </a:rPr>
                <a:t>In-Process</a:t>
              </a:r>
            </a:p>
            <a:p>
              <a:pPr marL="177800" indent="-177800"/>
              <a:endParaRPr lang="en-US" sz="700" i="1" dirty="0">
                <a:solidFill>
                  <a:srgbClr val="000000"/>
                </a:solidFill>
              </a:endParaRPr>
            </a:p>
            <a:p>
              <a:pPr marL="177800" indent="-177800"/>
              <a:endParaRPr lang="en-US" sz="700" i="1" dirty="0">
                <a:solidFill>
                  <a:srgbClr val="000000"/>
                </a:solidFill>
              </a:endParaRPr>
            </a:p>
          </p:txBody>
        </p:sp>
        <p:sp>
          <p:nvSpPr>
            <p:cNvPr id="55" name="Oval 54"/>
            <p:cNvSpPr/>
            <p:nvPr/>
          </p:nvSpPr>
          <p:spPr>
            <a:xfrm>
              <a:off x="1886432" y="6511578"/>
              <a:ext cx="100584" cy="100584"/>
            </a:xfrm>
            <a:prstGeom prst="ellipse">
              <a:avLst/>
            </a:prstGeom>
            <a:solidFill>
              <a:srgbClr val="00B05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56" name="Oval 55"/>
            <p:cNvSpPr/>
            <p:nvPr/>
          </p:nvSpPr>
          <p:spPr>
            <a:xfrm>
              <a:off x="2824489" y="6511578"/>
              <a:ext cx="100584" cy="100584"/>
            </a:xfrm>
            <a:prstGeom prst="ellipse">
              <a:avLst/>
            </a:prstGeom>
            <a:solidFill>
              <a:srgbClr val="FFFF00"/>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sp>
        <p:nvSpPr>
          <p:cNvPr id="57" name="Rectangle 56"/>
          <p:cNvSpPr/>
          <p:nvPr>
            <p:custDataLst>
              <p:tags r:id="rId4"/>
            </p:custDataLst>
          </p:nvPr>
        </p:nvSpPr>
        <p:spPr>
          <a:xfrm>
            <a:off x="342900" y="5844741"/>
            <a:ext cx="8458200" cy="51002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latin typeface="Tahoma"/>
              </a:rPr>
              <a:t>Gateway has implemented and is in-process with numerous cost-savings initiatives</a:t>
            </a:r>
            <a:br>
              <a:rPr lang="en-US" sz="1000" b="1" dirty="0">
                <a:solidFill>
                  <a:srgbClr val="FFFFFF"/>
                </a:solidFill>
                <a:latin typeface="Tahoma"/>
              </a:rPr>
            </a:br>
            <a:r>
              <a:rPr lang="en-US" sz="1000" b="1" dirty="0">
                <a:solidFill>
                  <a:srgbClr val="FFFFFF"/>
                </a:solidFill>
                <a:latin typeface="Tahoma"/>
              </a:rPr>
              <a:t>leading to sustainable margin expansion and growth</a:t>
            </a:r>
          </a:p>
        </p:txBody>
      </p:sp>
      <p:graphicFrame>
        <p:nvGraphicFramePr>
          <p:cNvPr id="58" name="Content Placeholder 3"/>
          <p:cNvGraphicFramePr>
            <a:graphicFrameLocks/>
          </p:cNvGraphicFramePr>
          <p:nvPr>
            <p:extLst>
              <p:ext uri="{D42A27DB-BD31-4B8C-83A1-F6EECF244321}">
                <p14:modId xmlns:p14="http://schemas.microsoft.com/office/powerpoint/2010/main" val="3435634568"/>
              </p:ext>
            </p:extLst>
          </p:nvPr>
        </p:nvGraphicFramePr>
        <p:xfrm>
          <a:off x="342898" y="2359696"/>
          <a:ext cx="7860069" cy="162154"/>
        </p:xfrm>
        <a:graphic>
          <a:graphicData uri="http://schemas.openxmlformats.org/drawingml/2006/table">
            <a:tbl>
              <a:tblPr firstRow="1" bandRow="1">
                <a:tableStyleId>{5C22544A-7EE6-4342-B048-85BDC9FD1C3A}</a:tableStyleId>
              </a:tblPr>
              <a:tblGrid>
                <a:gridCol w="633637">
                  <a:extLst>
                    <a:ext uri="{9D8B030D-6E8A-4147-A177-3AD203B41FA5}">
                      <a16:colId xmlns:a16="http://schemas.microsoft.com/office/drawing/2014/main" val="20000"/>
                    </a:ext>
                  </a:extLst>
                </a:gridCol>
                <a:gridCol w="903304">
                  <a:extLst>
                    <a:ext uri="{9D8B030D-6E8A-4147-A177-3AD203B41FA5}">
                      <a16:colId xmlns:a16="http://schemas.microsoft.com/office/drawing/2014/main" val="20010"/>
                    </a:ext>
                  </a:extLst>
                </a:gridCol>
                <a:gridCol w="903304">
                  <a:extLst>
                    <a:ext uri="{9D8B030D-6E8A-4147-A177-3AD203B41FA5}">
                      <a16:colId xmlns:a16="http://schemas.microsoft.com/office/drawing/2014/main" val="20011"/>
                    </a:ext>
                  </a:extLst>
                </a:gridCol>
                <a:gridCol w="903304">
                  <a:extLst>
                    <a:ext uri="{9D8B030D-6E8A-4147-A177-3AD203B41FA5}">
                      <a16:colId xmlns:a16="http://schemas.microsoft.com/office/drawing/2014/main" val="2451781506"/>
                    </a:ext>
                  </a:extLst>
                </a:gridCol>
                <a:gridCol w="903304">
                  <a:extLst>
                    <a:ext uri="{9D8B030D-6E8A-4147-A177-3AD203B41FA5}">
                      <a16:colId xmlns:a16="http://schemas.microsoft.com/office/drawing/2014/main" val="20012"/>
                    </a:ext>
                  </a:extLst>
                </a:gridCol>
                <a:gridCol w="903304">
                  <a:extLst>
                    <a:ext uri="{9D8B030D-6E8A-4147-A177-3AD203B41FA5}">
                      <a16:colId xmlns:a16="http://schemas.microsoft.com/office/drawing/2014/main" val="20013"/>
                    </a:ext>
                  </a:extLst>
                </a:gridCol>
                <a:gridCol w="903304">
                  <a:extLst>
                    <a:ext uri="{9D8B030D-6E8A-4147-A177-3AD203B41FA5}">
                      <a16:colId xmlns:a16="http://schemas.microsoft.com/office/drawing/2014/main" val="20014"/>
                    </a:ext>
                  </a:extLst>
                </a:gridCol>
                <a:gridCol w="903304">
                  <a:extLst>
                    <a:ext uri="{9D8B030D-6E8A-4147-A177-3AD203B41FA5}">
                      <a16:colId xmlns:a16="http://schemas.microsoft.com/office/drawing/2014/main" val="20015"/>
                    </a:ext>
                  </a:extLst>
                </a:gridCol>
                <a:gridCol w="903304">
                  <a:extLst>
                    <a:ext uri="{9D8B030D-6E8A-4147-A177-3AD203B41FA5}">
                      <a16:colId xmlns:a16="http://schemas.microsoft.com/office/drawing/2014/main" val="20016"/>
                    </a:ext>
                  </a:extLst>
                </a:gridCol>
              </a:tblGrid>
              <a:tr h="151071">
                <a:tc>
                  <a:txBody>
                    <a:bodyPr/>
                    <a:lstStyle/>
                    <a:p>
                      <a:pPr algn="r"/>
                      <a:r>
                        <a:rPr lang="en-US" sz="800" dirty="0">
                          <a:solidFill>
                            <a:schemeClr val="tx1"/>
                          </a:solidFill>
                          <a:latin typeface="+mn-lt"/>
                          <a:ea typeface="Tahoma" panose="020B0604030504040204" pitchFamily="34" charset="0"/>
                          <a:cs typeface="Helvetica" panose="020B0604020202020204" pitchFamily="34" charset="0"/>
                        </a:rPr>
                        <a:t>Margin:</a:t>
                      </a:r>
                      <a:endParaRPr lang="en-US" sz="800" baseline="30000" dirty="0">
                        <a:solidFill>
                          <a:schemeClr val="tx1"/>
                        </a:solidFill>
                        <a:latin typeface="+mn-lt"/>
                        <a:ea typeface="Tahoma" panose="020B0604030504040204" pitchFamily="34" charset="0"/>
                        <a:cs typeface="Helvetica" panose="020B0604020202020204" pitchFamily="34" charset="0"/>
                      </a:endParaRPr>
                    </a:p>
                  </a:txBody>
                  <a:tcPr marL="45720" marR="45720" marT="20117" marB="20117"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mn-lt"/>
                        </a:rPr>
                        <a:t>13.6%</a:t>
                      </a:r>
                    </a:p>
                  </a:txBody>
                  <a:tcPr marL="9525" marR="9525" marT="10478"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mn-lt"/>
                        </a:rPr>
                        <a:t>21.7%</a:t>
                      </a:r>
                    </a:p>
                  </a:txBody>
                  <a:tcPr marL="9525" marR="9525" marT="10478"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mn-lt"/>
                        </a:rPr>
                        <a:t>21.7%</a:t>
                      </a:r>
                    </a:p>
                  </a:txBody>
                  <a:tcPr marL="9525" marR="9525" marT="10478"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mn-lt"/>
                        </a:rPr>
                        <a:t>21.6%</a:t>
                      </a:r>
                    </a:p>
                  </a:txBody>
                  <a:tcPr marL="9525" marR="9525" marT="10478"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mn-lt"/>
                        </a:rPr>
                        <a:t>21.8%</a:t>
                      </a:r>
                    </a:p>
                  </a:txBody>
                  <a:tcPr marL="9525" marR="9525" marT="10478"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mn-lt"/>
                        </a:rPr>
                        <a:t>22.1%</a:t>
                      </a:r>
                    </a:p>
                  </a:txBody>
                  <a:tcPr marL="9525" marR="9525" marT="10478"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mn-lt"/>
                        </a:rPr>
                        <a:t>22.3%</a:t>
                      </a:r>
                    </a:p>
                  </a:txBody>
                  <a:tcPr marL="9525" marR="9525" marT="10478"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rtl="0" fontAlgn="ctr"/>
                      <a:r>
                        <a:rPr lang="en-US" sz="800" b="1" i="0" u="none" strike="noStrike" dirty="0">
                          <a:solidFill>
                            <a:srgbClr val="000000"/>
                          </a:solidFill>
                          <a:effectLst/>
                          <a:latin typeface="+mn-lt"/>
                        </a:rPr>
                        <a:t>22.6%</a:t>
                      </a:r>
                    </a:p>
                  </a:txBody>
                  <a:tcPr marL="9525" marR="9525" marT="10478" marB="0" anchor="ct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aphicFrame>
        <p:nvGraphicFramePr>
          <p:cNvPr id="49" name="Chart 48"/>
          <p:cNvGraphicFramePr/>
          <p:nvPr>
            <p:extLst/>
          </p:nvPr>
        </p:nvGraphicFramePr>
        <p:xfrm>
          <a:off x="4848225" y="4263603"/>
          <a:ext cx="3894053" cy="1549967"/>
        </p:xfrm>
        <a:graphic>
          <a:graphicData uri="http://schemas.openxmlformats.org/drawingml/2006/chart">
            <c:chart xmlns:c="http://schemas.openxmlformats.org/drawingml/2006/chart" xmlns:r="http://schemas.openxmlformats.org/officeDocument/2006/relationships" r:id="rId15"/>
          </a:graphicData>
        </a:graphic>
      </p:graphicFrame>
      <p:sp>
        <p:nvSpPr>
          <p:cNvPr id="5" name="Rectangle 4"/>
          <p:cNvSpPr/>
          <p:nvPr/>
        </p:nvSpPr>
        <p:spPr>
          <a:xfrm>
            <a:off x="5740969" y="4521218"/>
            <a:ext cx="315240" cy="343935"/>
          </a:xfrm>
          <a:prstGeom prst="rect">
            <a:avLst/>
          </a:prstGeom>
          <a:noFill/>
          <a:ln w="12700">
            <a:solidFill>
              <a:srgbClr val="00B050"/>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59" name="Rectangle 58"/>
          <p:cNvSpPr/>
          <p:nvPr/>
        </p:nvSpPr>
        <p:spPr>
          <a:xfrm>
            <a:off x="6473491" y="3370118"/>
            <a:ext cx="319036" cy="424627"/>
          </a:xfrm>
          <a:prstGeom prst="rect">
            <a:avLst/>
          </a:prstGeom>
          <a:noFill/>
          <a:ln w="12700">
            <a:solidFill>
              <a:srgbClr val="00B050"/>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60" name="TextBox 59"/>
          <p:cNvSpPr txBox="1"/>
          <p:nvPr/>
        </p:nvSpPr>
        <p:spPr>
          <a:xfrm>
            <a:off x="4848225" y="6454431"/>
            <a:ext cx="3523298" cy="215444"/>
          </a:xfrm>
          <a:prstGeom prst="rect">
            <a:avLst/>
          </a:prstGeom>
          <a:noFill/>
        </p:spPr>
        <p:txBody>
          <a:bodyPr wrap="square" lIns="0" rIns="182880" rtlCol="0">
            <a:spAutoFit/>
          </a:bodyPr>
          <a:lstStyle/>
          <a:p>
            <a:r>
              <a:rPr lang="en-US" sz="800" i="1" dirty="0">
                <a:solidFill>
                  <a:srgbClr val="000000"/>
                </a:solidFill>
              </a:rPr>
              <a:t>Source: CapIQ, company filings</a:t>
            </a:r>
          </a:p>
        </p:txBody>
      </p:sp>
      <p:sp>
        <p:nvSpPr>
          <p:cNvPr id="51" name="TextBox 50"/>
          <p:cNvSpPr txBox="1"/>
          <p:nvPr/>
        </p:nvSpPr>
        <p:spPr>
          <a:xfrm rot="19800000">
            <a:off x="2741866" y="1675044"/>
            <a:ext cx="1006686" cy="215444"/>
          </a:xfrm>
          <a:prstGeom prst="rect">
            <a:avLst/>
          </a:prstGeom>
          <a:noFill/>
        </p:spPr>
        <p:txBody>
          <a:bodyPr wrap="none" lIns="0" tIns="0" rIns="0" bIns="0" rtlCol="0">
            <a:spAutoFit/>
          </a:bodyPr>
          <a:lstStyle/>
          <a:p>
            <a:r>
              <a:rPr lang="en-US" sz="1400" b="1" dirty="0">
                <a:solidFill>
                  <a:schemeClr val="bg1">
                    <a:lumMod val="50000"/>
                    <a:alpha val="50000"/>
                  </a:schemeClr>
                </a:solidFill>
              </a:rPr>
              <a:t>Illustrative</a:t>
            </a:r>
          </a:p>
        </p:txBody>
      </p:sp>
      <p:sp>
        <p:nvSpPr>
          <p:cNvPr id="7"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19</a:t>
            </a:r>
          </a:p>
        </p:txBody>
      </p:sp>
    </p:spTree>
    <p:extLst>
      <p:ext uri="{BB962C8B-B14F-4D97-AF65-F5344CB8AC3E}">
        <p14:creationId xmlns:p14="http://schemas.microsoft.com/office/powerpoint/2010/main" val="3128770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ext Box 7"/>
          <p:cNvSpPr txBox="1">
            <a:spLocks noChangeArrowheads="1"/>
          </p:cNvSpPr>
          <p:nvPr/>
        </p:nvSpPr>
        <p:spPr bwMode="auto">
          <a:xfrm>
            <a:off x="1072268" y="3741348"/>
            <a:ext cx="1463040" cy="201168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35989" tIns="45720" rIns="45720" bIns="10792"/>
          <a:lstStyle>
            <a:lvl1pPr marL="95250" indent="-952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2638" indent="-223838">
              <a:defRPr sz="2400">
                <a:solidFill>
                  <a:schemeClr val="tx1"/>
                </a:solidFill>
                <a:latin typeface="Times New Roman" pitchFamily="18" charset="0"/>
              </a:defRPr>
            </a:lvl5pPr>
            <a:lvl6pPr marL="2509838" indent="-223838" fontAlgn="base">
              <a:spcBef>
                <a:spcPct val="0"/>
              </a:spcBef>
              <a:spcAft>
                <a:spcPct val="0"/>
              </a:spcAft>
              <a:defRPr sz="2400">
                <a:solidFill>
                  <a:schemeClr val="tx1"/>
                </a:solidFill>
                <a:latin typeface="Times New Roman" pitchFamily="18" charset="0"/>
              </a:defRPr>
            </a:lvl6pPr>
            <a:lvl7pPr marL="2967038" indent="-223838" fontAlgn="base">
              <a:spcBef>
                <a:spcPct val="0"/>
              </a:spcBef>
              <a:spcAft>
                <a:spcPct val="0"/>
              </a:spcAft>
              <a:defRPr sz="2400">
                <a:solidFill>
                  <a:schemeClr val="tx1"/>
                </a:solidFill>
                <a:latin typeface="Times New Roman" pitchFamily="18" charset="0"/>
              </a:defRPr>
            </a:lvl7pPr>
            <a:lvl8pPr marL="3424238" indent="-223838" fontAlgn="base">
              <a:spcBef>
                <a:spcPct val="0"/>
              </a:spcBef>
              <a:spcAft>
                <a:spcPct val="0"/>
              </a:spcAft>
              <a:defRPr sz="2400">
                <a:solidFill>
                  <a:schemeClr val="tx1"/>
                </a:solidFill>
                <a:latin typeface="Times New Roman" pitchFamily="18" charset="0"/>
              </a:defRPr>
            </a:lvl8pPr>
            <a:lvl9pPr marL="3881438" indent="-223838" fontAlgn="base">
              <a:spcBef>
                <a:spcPct val="0"/>
              </a:spcBef>
              <a:spcAft>
                <a:spcPct val="0"/>
              </a:spcAft>
              <a:defRPr sz="2400">
                <a:solidFill>
                  <a:schemeClr val="tx1"/>
                </a:solidFill>
                <a:latin typeface="Times New Roman" pitchFamily="18" charset="0"/>
              </a:defRPr>
            </a:lvl9pPr>
          </a:lstStyle>
          <a:p>
            <a:pPr marL="0" lvl="0" indent="0" defTabSz="765175" fontAlgn="base">
              <a:buClr>
                <a:srgbClr val="000080"/>
              </a:buClr>
              <a:defRPr/>
            </a:pPr>
            <a:r>
              <a:rPr lang="en-US" sz="900" b="1" kern="0" dirty="0">
                <a:latin typeface="Tahoma" panose="020B0604030504040204" pitchFamily="34" charset="0"/>
                <a:ea typeface="Tahoma" panose="020B0604030504040204" pitchFamily="34" charset="0"/>
                <a:cs typeface="Tahoma" panose="020B0604030504040204" pitchFamily="34" charset="0"/>
              </a:rPr>
              <a:t>Michael Glicken</a:t>
            </a:r>
          </a:p>
          <a:p>
            <a:pPr marL="0" lvl="0" indent="0" defTabSz="765175" fontAlgn="base">
              <a:buClr>
                <a:srgbClr val="000080"/>
              </a:buClr>
              <a:defRPr/>
            </a:pPr>
            <a:r>
              <a:rPr lang="en-US" sz="800" kern="0" dirty="0">
                <a:latin typeface="Tahoma" panose="020B0604030504040204" pitchFamily="34" charset="0"/>
                <a:ea typeface="Tahoma" panose="020B0604030504040204" pitchFamily="34" charset="0"/>
                <a:cs typeface="Tahoma" panose="020B0604030504040204" pitchFamily="34" charset="0"/>
              </a:rPr>
              <a:t>Associate</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Member of the Packaging Group</a:t>
            </a:r>
          </a:p>
          <a:p>
            <a:pPr marL="114300" indent="-114300" defTabSz="765175" fontAlgn="base">
              <a:spcBef>
                <a:spcPts val="200"/>
              </a:spcBef>
              <a:buClr>
                <a:srgbClr val="07325F"/>
              </a:buClr>
              <a:buSzPct val="100000"/>
              <a:buFont typeface="Wingdings"/>
              <a:buChar char="§"/>
              <a:defRPr/>
            </a:pPr>
            <a:r>
              <a:rPr lang="en-US" sz="800" dirty="0">
                <a:solidFill>
                  <a:srgbClr val="000000"/>
                </a:solidFill>
                <a:latin typeface="Tahoma" panose="020B0604030504040204" pitchFamily="34" charset="0"/>
              </a:rPr>
              <a:t>MBA from the University of Chicago</a:t>
            </a:r>
            <a:endPar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59" name="Picture 127" descr="H:\Williams Lea\Libraries\Flags\Updated Flags\United States\United States.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4213" y="5530627"/>
            <a:ext cx="304913" cy="176124"/>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60" name="Text Box 7"/>
          <p:cNvSpPr txBox="1">
            <a:spLocks noChangeArrowheads="1"/>
          </p:cNvSpPr>
          <p:nvPr/>
        </p:nvSpPr>
        <p:spPr bwMode="auto">
          <a:xfrm>
            <a:off x="299772" y="1471691"/>
            <a:ext cx="1463040" cy="201168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35989" tIns="45720" rIns="45720" bIns="10792"/>
          <a:lstStyle>
            <a:lvl1pPr marL="95250" indent="-952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2638" indent="-223838">
              <a:defRPr sz="2400">
                <a:solidFill>
                  <a:schemeClr val="tx1"/>
                </a:solidFill>
                <a:latin typeface="Times New Roman" pitchFamily="18" charset="0"/>
              </a:defRPr>
            </a:lvl5pPr>
            <a:lvl6pPr marL="2509838" indent="-223838" fontAlgn="base">
              <a:spcBef>
                <a:spcPct val="0"/>
              </a:spcBef>
              <a:spcAft>
                <a:spcPct val="0"/>
              </a:spcAft>
              <a:defRPr sz="2400">
                <a:solidFill>
                  <a:schemeClr val="tx1"/>
                </a:solidFill>
                <a:latin typeface="Times New Roman" pitchFamily="18" charset="0"/>
              </a:defRPr>
            </a:lvl6pPr>
            <a:lvl7pPr marL="2967038" indent="-223838" fontAlgn="base">
              <a:spcBef>
                <a:spcPct val="0"/>
              </a:spcBef>
              <a:spcAft>
                <a:spcPct val="0"/>
              </a:spcAft>
              <a:defRPr sz="2400">
                <a:solidFill>
                  <a:schemeClr val="tx1"/>
                </a:solidFill>
                <a:latin typeface="Times New Roman" pitchFamily="18" charset="0"/>
              </a:defRPr>
            </a:lvl7pPr>
            <a:lvl8pPr marL="3424238" indent="-223838" fontAlgn="base">
              <a:spcBef>
                <a:spcPct val="0"/>
              </a:spcBef>
              <a:spcAft>
                <a:spcPct val="0"/>
              </a:spcAft>
              <a:defRPr sz="2400">
                <a:solidFill>
                  <a:schemeClr val="tx1"/>
                </a:solidFill>
                <a:latin typeface="Times New Roman" pitchFamily="18" charset="0"/>
              </a:defRPr>
            </a:lvl8pPr>
            <a:lvl9pPr marL="3881438" indent="-223838" fontAlgn="base">
              <a:spcBef>
                <a:spcPct val="0"/>
              </a:spcBef>
              <a:spcAft>
                <a:spcPct val="0"/>
              </a:spcAft>
              <a:defRPr sz="2400">
                <a:solidFill>
                  <a:schemeClr val="tx1"/>
                </a:solidFill>
                <a:latin typeface="Times New Roman" pitchFamily="18" charset="0"/>
              </a:defRPr>
            </a:lvl9pPr>
          </a:lstStyle>
          <a:p>
            <a:pPr marL="0" lvl="0" indent="0" defTabSz="765175" fontAlgn="base">
              <a:buClr>
                <a:srgbClr val="000080"/>
              </a:buClr>
              <a:defRPr/>
            </a:pPr>
            <a:r>
              <a:rPr lang="en-US" sz="900" b="1" kern="0" dirty="0">
                <a:latin typeface="Tahoma" panose="020B0604030504040204" pitchFamily="34" charset="0"/>
                <a:ea typeface="Tahoma" panose="020B0604030504040204" pitchFamily="34" charset="0"/>
                <a:cs typeface="Tahoma" panose="020B0604030504040204" pitchFamily="34" charset="0"/>
              </a:rPr>
              <a:t>Luke Webb </a:t>
            </a:r>
          </a:p>
          <a:p>
            <a:pPr marL="0" lvl="0" indent="0" defTabSz="765175" fontAlgn="base">
              <a:buClr>
                <a:srgbClr val="000080"/>
              </a:buClr>
              <a:defRPr/>
            </a:pPr>
            <a:r>
              <a:rPr lang="en-US" sz="800" kern="0" dirty="0">
                <a:latin typeface="Tahoma" panose="020B0604030504040204" pitchFamily="34" charset="0"/>
                <a:ea typeface="Tahoma" panose="020B0604030504040204" pitchFamily="34" charset="0"/>
                <a:cs typeface="Tahoma" panose="020B0604030504040204" pitchFamily="34" charset="0"/>
              </a:rPr>
              <a:t>Managing Director</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Head of the Packaging Group</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Previously with Piper Jaffray</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MBA from Kellogg School of Management at Northwestern University </a:t>
            </a:r>
          </a:p>
        </p:txBody>
      </p:sp>
      <p:pic>
        <p:nvPicPr>
          <p:cNvPr id="62" name="Picture 127" descr="H:\Williams Lea\Libraries\Flags\Updated Flags\United States\United States.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717" y="3266154"/>
            <a:ext cx="304913" cy="176124"/>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graphicFrame>
        <p:nvGraphicFramePr>
          <p:cNvPr id="66" name="Table 65"/>
          <p:cNvGraphicFramePr>
            <a:graphicFrameLocks noGrp="1"/>
          </p:cNvGraphicFramePr>
          <p:nvPr>
            <p:extLst>
              <p:ext uri="{D42A27DB-BD31-4B8C-83A1-F6EECF244321}">
                <p14:modId xmlns:p14="http://schemas.microsoft.com/office/powerpoint/2010/main" val="325507055"/>
              </p:ext>
            </p:extLst>
          </p:nvPr>
        </p:nvGraphicFramePr>
        <p:xfrm>
          <a:off x="347472" y="1078992"/>
          <a:ext cx="4505322" cy="256032"/>
        </p:xfrm>
        <a:graphic>
          <a:graphicData uri="http://schemas.openxmlformats.org/drawingml/2006/table">
            <a:tbl>
              <a:tblPr firstRow="1" bandRow="1">
                <a:tableStyleId>{5C22544A-7EE6-4342-B048-85BDC9FD1C3A}</a:tableStyleId>
              </a:tblPr>
              <a:tblGrid>
                <a:gridCol w="4505322">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Core Deal Team</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67" name="Table 66"/>
          <p:cNvGraphicFramePr>
            <a:graphicFrameLocks noGrp="1"/>
          </p:cNvGraphicFramePr>
          <p:nvPr>
            <p:extLst>
              <p:ext uri="{D42A27DB-BD31-4B8C-83A1-F6EECF244321}">
                <p14:modId xmlns:p14="http://schemas.microsoft.com/office/powerpoint/2010/main" val="2029903329"/>
              </p:ext>
            </p:extLst>
          </p:nvPr>
        </p:nvGraphicFramePr>
        <p:xfrm>
          <a:off x="6866468" y="1078992"/>
          <a:ext cx="1942570" cy="256032"/>
        </p:xfrm>
        <a:graphic>
          <a:graphicData uri="http://schemas.openxmlformats.org/drawingml/2006/table">
            <a:tbl>
              <a:tblPr firstRow="1" bandRow="1">
                <a:tableStyleId>{5C22544A-7EE6-4342-B048-85BDC9FD1C3A}</a:tableStyleId>
              </a:tblPr>
              <a:tblGrid>
                <a:gridCol w="194257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Global Packaging Group</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2" name="Title 1"/>
          <p:cNvSpPr>
            <a:spLocks noGrp="1"/>
          </p:cNvSpPr>
          <p:nvPr>
            <p:ph type="title"/>
          </p:nvPr>
        </p:nvSpPr>
        <p:spPr/>
        <p:txBody>
          <a:bodyPr/>
          <a:lstStyle/>
          <a:p>
            <a:r>
              <a:rPr lang="en-US" dirty="0"/>
              <a:t>The Gateway Packaging (“Gateway” or the “Company”) Team</a:t>
            </a:r>
          </a:p>
        </p:txBody>
      </p:sp>
      <p:sp>
        <p:nvSpPr>
          <p:cNvPr id="4" name="Rectangle 3"/>
          <p:cNvSpPr/>
          <p:nvPr/>
        </p:nvSpPr>
        <p:spPr>
          <a:xfrm>
            <a:off x="347472" y="5986122"/>
            <a:ext cx="8466139" cy="419675"/>
          </a:xfrm>
          <a:prstGeom prst="rect">
            <a:avLst/>
          </a:prstGeom>
          <a:solidFill>
            <a:srgbClr val="336699"/>
          </a:solidFill>
          <a:ln w="9525" cap="flat" cmpd="sng" algn="ctr">
            <a:noFill/>
            <a:prstDash val="solid"/>
            <a:bevel/>
          </a:ln>
          <a:effectLst/>
          <a:extLst>
            <a:ext uri="{91240B29-F687-4F45-9708-019B960494DF}">
              <a14:hiddenLine xmlns:a14="http://schemas.microsoft.com/office/drawing/2010/main" w="9525" cap="flat" cmpd="sng" algn="ctr">
                <a:solidFill>
                  <a:schemeClr val="bg1"/>
                </a:solidFill>
                <a:prstDash val="solid"/>
                <a:bevel/>
              </a14:hiddenLine>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Lincoln International is dedicating senior resources to drive an outlier outcome for Gateway</a:t>
            </a:r>
          </a:p>
        </p:txBody>
      </p:sp>
      <p:graphicFrame>
        <p:nvGraphicFramePr>
          <p:cNvPr id="86" name="Table 85"/>
          <p:cNvGraphicFramePr>
            <a:graphicFrameLocks noGrp="1"/>
          </p:cNvGraphicFramePr>
          <p:nvPr>
            <p:extLst>
              <p:ext uri="{D42A27DB-BD31-4B8C-83A1-F6EECF244321}">
                <p14:modId xmlns:p14="http://schemas.microsoft.com/office/powerpoint/2010/main" val="870132903"/>
              </p:ext>
            </p:extLst>
          </p:nvPr>
        </p:nvGraphicFramePr>
        <p:xfrm>
          <a:off x="4995527" y="1078992"/>
          <a:ext cx="1733747" cy="256032"/>
        </p:xfrm>
        <a:graphic>
          <a:graphicData uri="http://schemas.openxmlformats.org/drawingml/2006/table">
            <a:tbl>
              <a:tblPr firstRow="1" bandRow="1">
                <a:tableStyleId>{5C22544A-7EE6-4342-B048-85BDC9FD1C3A}</a:tableStyleId>
              </a:tblPr>
              <a:tblGrid>
                <a:gridCol w="1733747">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Financial</a:t>
                      </a:r>
                      <a:r>
                        <a:rPr lang="en-US" sz="1050" b="1" i="0" u="none" baseline="0" dirty="0">
                          <a:solidFill>
                            <a:srgbClr val="000000"/>
                          </a:solidFill>
                          <a:latin typeface="+mn-lt"/>
                        </a:rPr>
                        <a:t> Sponsors Group</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92" name="Text Box 7"/>
          <p:cNvSpPr txBox="1">
            <a:spLocks noChangeArrowheads="1"/>
          </p:cNvSpPr>
          <p:nvPr/>
        </p:nvSpPr>
        <p:spPr bwMode="auto">
          <a:xfrm>
            <a:off x="1844763" y="1471691"/>
            <a:ext cx="1463040" cy="201168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35989" tIns="45720" rIns="45720" bIns="10792"/>
          <a:lstStyle>
            <a:lvl1pPr marL="95250" indent="-952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2638" indent="-223838">
              <a:defRPr sz="2400">
                <a:solidFill>
                  <a:schemeClr val="tx1"/>
                </a:solidFill>
                <a:latin typeface="Times New Roman" pitchFamily="18" charset="0"/>
              </a:defRPr>
            </a:lvl5pPr>
            <a:lvl6pPr marL="2509838" indent="-223838" fontAlgn="base">
              <a:spcBef>
                <a:spcPct val="0"/>
              </a:spcBef>
              <a:spcAft>
                <a:spcPct val="0"/>
              </a:spcAft>
              <a:defRPr sz="2400">
                <a:solidFill>
                  <a:schemeClr val="tx1"/>
                </a:solidFill>
                <a:latin typeface="Times New Roman" pitchFamily="18" charset="0"/>
              </a:defRPr>
            </a:lvl6pPr>
            <a:lvl7pPr marL="2967038" indent="-223838" fontAlgn="base">
              <a:spcBef>
                <a:spcPct val="0"/>
              </a:spcBef>
              <a:spcAft>
                <a:spcPct val="0"/>
              </a:spcAft>
              <a:defRPr sz="2400">
                <a:solidFill>
                  <a:schemeClr val="tx1"/>
                </a:solidFill>
                <a:latin typeface="Times New Roman" pitchFamily="18" charset="0"/>
              </a:defRPr>
            </a:lvl7pPr>
            <a:lvl8pPr marL="3424238" indent="-223838" fontAlgn="base">
              <a:spcBef>
                <a:spcPct val="0"/>
              </a:spcBef>
              <a:spcAft>
                <a:spcPct val="0"/>
              </a:spcAft>
              <a:defRPr sz="2400">
                <a:solidFill>
                  <a:schemeClr val="tx1"/>
                </a:solidFill>
                <a:latin typeface="Times New Roman" pitchFamily="18" charset="0"/>
              </a:defRPr>
            </a:lvl8pPr>
            <a:lvl9pPr marL="3881438" indent="-223838" fontAlgn="base">
              <a:spcBef>
                <a:spcPct val="0"/>
              </a:spcBef>
              <a:spcAft>
                <a:spcPct val="0"/>
              </a:spcAft>
              <a:defRPr sz="2400">
                <a:solidFill>
                  <a:schemeClr val="tx1"/>
                </a:solidFill>
                <a:latin typeface="Times New Roman" pitchFamily="18" charset="0"/>
              </a:defRPr>
            </a:lvl9pPr>
          </a:lstStyle>
          <a:p>
            <a:pPr marL="0" lvl="0" indent="0" defTabSz="765175" fontAlgn="base">
              <a:buClr>
                <a:srgbClr val="000080"/>
              </a:buClr>
              <a:defRPr/>
            </a:pPr>
            <a:r>
              <a:rPr lang="en-US" sz="900" b="1" kern="0" dirty="0">
                <a:latin typeface="Tahoma" panose="020B0604030504040204" pitchFamily="34" charset="0"/>
                <a:ea typeface="Tahoma" panose="020B0604030504040204" pitchFamily="34" charset="0"/>
                <a:cs typeface="Tahoma" panose="020B0604030504040204" pitchFamily="34" charset="0"/>
              </a:rPr>
              <a:t>Bobby Reifman</a:t>
            </a:r>
          </a:p>
          <a:p>
            <a:pPr marL="0" lvl="0" indent="0" defTabSz="765175" fontAlgn="base">
              <a:buClr>
                <a:srgbClr val="000080"/>
              </a:buClr>
              <a:defRPr/>
            </a:pPr>
            <a:r>
              <a:rPr lang="en-US" sz="800" kern="0" dirty="0">
                <a:latin typeface="Tahoma" panose="020B0604030504040204" pitchFamily="34" charset="0"/>
                <a:ea typeface="Tahoma" panose="020B0604030504040204" pitchFamily="34" charset="0"/>
                <a:cs typeface="Tahoma" panose="020B0604030504040204" pitchFamily="34" charset="0"/>
              </a:rPr>
              <a:t>Director</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Officer in the Packaging Group</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MBA from the University of Chicago and BS in Mechanical Engineering from the University of Illinois</a:t>
            </a:r>
          </a:p>
        </p:txBody>
      </p:sp>
      <p:pic>
        <p:nvPicPr>
          <p:cNvPr id="93" name="Picture 127" descr="H:\Williams Lea\Libraries\Flags\Updated Flags\United States\United States.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6708" y="3254091"/>
            <a:ext cx="304913" cy="18818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14" name="Picture 2" descr="H:\Libraries\Banker Photos\US\Reifman, Bobby\Reifman,-Bobby_No-Background.png"/>
          <p:cNvPicPr>
            <a:picLocks noChangeAspect="1" noChangeArrowheads="1"/>
          </p:cNvPicPr>
          <p:nvPr/>
        </p:nvPicPr>
        <p:blipFill rotWithShape="1">
          <a:blip r:embed="rId4">
            <a:extLst>
              <a:ext uri="{28A0092B-C50C-407E-A947-70E740481C1C}">
                <a14:useLocalDpi xmlns:a14="http://schemas.microsoft.com/office/drawing/2010/main" val="0"/>
              </a:ext>
            </a:extLst>
          </a:blip>
          <a:srcRect b="5173"/>
          <a:stretch/>
        </p:blipFill>
        <p:spPr bwMode="auto">
          <a:xfrm>
            <a:off x="2807971" y="2825003"/>
            <a:ext cx="499832" cy="658368"/>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p:cNvGrpSpPr/>
          <p:nvPr/>
        </p:nvGrpSpPr>
        <p:grpSpPr>
          <a:xfrm>
            <a:off x="6866467" y="5368019"/>
            <a:ext cx="1924316" cy="385009"/>
            <a:chOff x="6836234" y="5340820"/>
            <a:chExt cx="1972804" cy="385009"/>
          </a:xfrm>
        </p:grpSpPr>
        <p:sp>
          <p:nvSpPr>
            <p:cNvPr id="104" name="Rectangle 20"/>
            <p:cNvSpPr>
              <a:spLocks noChangeArrowheads="1"/>
            </p:cNvSpPr>
            <p:nvPr/>
          </p:nvSpPr>
          <p:spPr bwMode="auto">
            <a:xfrm>
              <a:off x="6836234" y="5343479"/>
              <a:ext cx="1972804"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Phil McCreanor</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UK</a:t>
              </a:r>
            </a:p>
          </p:txBody>
        </p:sp>
        <p:pic>
          <p:nvPicPr>
            <p:cNvPr id="105" name="Picture 125" descr="H:\Williams Lea\Libraries\Flags\Updated Flags\United Kingdom\United Kingdom.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81266" y="5572121"/>
              <a:ext cx="202921" cy="11887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06" name="Picture 8" descr="H:\Williams Lea\Libraries\Banker Photos\Working Folder\UK\McCreanor, Phil\McCreanor,-Phil_Resized-No-Background.png"/>
            <p:cNvPicPr>
              <a:picLocks noChangeAspect="1" noChangeArrowheads="1"/>
            </p:cNvPicPr>
            <p:nvPr/>
          </p:nvPicPr>
          <p:blipFill rotWithShape="1">
            <a:blip r:embed="rId6">
              <a:extLst>
                <a:ext uri="{28A0092B-C50C-407E-A947-70E740481C1C}">
                  <a14:useLocalDpi xmlns:a14="http://schemas.microsoft.com/office/drawing/2010/main" val="0"/>
                </a:ext>
              </a:extLst>
            </a:blip>
            <a:srcRect l="5215" t="3125" r="-421" b="26837"/>
            <a:stretch/>
          </p:blipFill>
          <p:spPr bwMode="auto">
            <a:xfrm>
              <a:off x="8064137" y="5340820"/>
              <a:ext cx="402584" cy="385009"/>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Rectangle 20"/>
          <p:cNvSpPr>
            <a:spLocks noChangeArrowheads="1"/>
          </p:cNvSpPr>
          <p:nvPr/>
        </p:nvSpPr>
        <p:spPr bwMode="auto">
          <a:xfrm>
            <a:off x="6866467" y="4945229"/>
            <a:ext cx="1924316"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Witold Szymanski</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Austria</a:t>
            </a:r>
          </a:p>
        </p:txBody>
      </p:sp>
      <p:grpSp>
        <p:nvGrpSpPr>
          <p:cNvPr id="8" name="Group 7"/>
          <p:cNvGrpSpPr/>
          <p:nvPr/>
        </p:nvGrpSpPr>
        <p:grpSpPr>
          <a:xfrm>
            <a:off x="6866467" y="4495894"/>
            <a:ext cx="1924316" cy="382350"/>
            <a:chOff x="6952457" y="4423965"/>
            <a:chExt cx="1838326" cy="382350"/>
          </a:xfrm>
        </p:grpSpPr>
        <p:sp>
          <p:nvSpPr>
            <p:cNvPr id="112" name="Rectangle 20"/>
            <p:cNvSpPr>
              <a:spLocks noChangeArrowheads="1"/>
            </p:cNvSpPr>
            <p:nvPr/>
          </p:nvSpPr>
          <p:spPr bwMode="auto">
            <a:xfrm>
              <a:off x="6952457" y="4423965"/>
              <a:ext cx="1838326"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Eric Wijs</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Netherlands</a:t>
              </a:r>
            </a:p>
          </p:txBody>
        </p:sp>
        <p:pic>
          <p:nvPicPr>
            <p:cNvPr id="113" name="Picture 21" descr="H:\Williams Lea\Libraries\Flags\Updated Flags\Netherlands\Netherlands.e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574637" y="4644812"/>
              <a:ext cx="189091" cy="118872"/>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14" name="Picture 11" descr="H:\Williams Lea\Libraries\Banker Photos\Working Folder\Netherlands\Wijs, Eric\Wijs,-Eric_Resized-No-Background.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8965" y="4423965"/>
              <a:ext cx="274066" cy="3823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6866467" y="3224137"/>
            <a:ext cx="1924316" cy="382350"/>
            <a:chOff x="6836234" y="3188131"/>
            <a:chExt cx="1972804" cy="382350"/>
          </a:xfrm>
        </p:grpSpPr>
        <p:sp>
          <p:nvSpPr>
            <p:cNvPr id="120" name="Rectangle 20"/>
            <p:cNvSpPr>
              <a:spLocks noChangeArrowheads="1"/>
            </p:cNvSpPr>
            <p:nvPr/>
          </p:nvSpPr>
          <p:spPr bwMode="auto">
            <a:xfrm>
              <a:off x="6836234" y="3188131"/>
              <a:ext cx="1972804"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Jean-Rene Hartpence</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France</a:t>
              </a:r>
            </a:p>
          </p:txBody>
        </p:sp>
        <p:grpSp>
          <p:nvGrpSpPr>
            <p:cNvPr id="121" name="Group 120"/>
            <p:cNvGrpSpPr/>
            <p:nvPr/>
          </p:nvGrpSpPr>
          <p:grpSpPr>
            <a:xfrm>
              <a:off x="8143878" y="3188131"/>
              <a:ext cx="638699" cy="382350"/>
              <a:chOff x="8143878" y="3188131"/>
              <a:chExt cx="638699" cy="382350"/>
            </a:xfrm>
          </p:grpSpPr>
          <p:pic>
            <p:nvPicPr>
              <p:cNvPr id="122" name="Picture 107" descr="H:\Williams Lea\Libraries\Flags\Updated Flags\France\France.emf"/>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78380" y="3406360"/>
                <a:ext cx="204197" cy="11887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23" name="Picture 3" descr="H:\Williams Lea\Libraries\Banker Photos\Working Folder\France\Hartpence, Jean-Rene\Hartpence,-Jean-Rene_No-Background.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3878" y="3188131"/>
                <a:ext cx="294115" cy="3823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28" name="Group 127"/>
          <p:cNvGrpSpPr/>
          <p:nvPr/>
        </p:nvGrpSpPr>
        <p:grpSpPr>
          <a:xfrm>
            <a:off x="6866468" y="2776208"/>
            <a:ext cx="1924316" cy="407492"/>
            <a:chOff x="6836229" y="2718739"/>
            <a:chExt cx="1972802" cy="407492"/>
          </a:xfrm>
        </p:grpSpPr>
        <p:sp>
          <p:nvSpPr>
            <p:cNvPr id="129" name="Rectangle 20"/>
            <p:cNvSpPr>
              <a:spLocks noChangeArrowheads="1"/>
            </p:cNvSpPr>
            <p:nvPr/>
          </p:nvSpPr>
          <p:spPr bwMode="auto">
            <a:xfrm>
              <a:off x="6836229" y="2743289"/>
              <a:ext cx="1972802"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James Sinclair</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Brazil</a:t>
              </a:r>
            </a:p>
          </p:txBody>
        </p:sp>
        <p:pic>
          <p:nvPicPr>
            <p:cNvPr id="130" name="Picture 33" descr="H:\Williams Lea\Libraries\Flags\Updated Flags\Brazil\Brazil.emf"/>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577721" y="2973208"/>
              <a:ext cx="202921" cy="11887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1" name="Picture 6" descr="H:\Williams Lea\Libraries\Banker Photos\Working Folder\Brazil\Sinclair,-James_Resized_No-Background.png"/>
            <p:cNvPicPr>
              <a:picLocks noChangeAspect="1" noChangeArrowheads="1"/>
            </p:cNvPicPr>
            <p:nvPr/>
          </p:nvPicPr>
          <p:blipFill rotWithShape="1">
            <a:blip r:embed="rId12">
              <a:extLst>
                <a:ext uri="{28A0092B-C50C-407E-A947-70E740481C1C}">
                  <a14:useLocalDpi xmlns:a14="http://schemas.microsoft.com/office/drawing/2010/main" val="0"/>
                </a:ext>
              </a:extLst>
            </a:blip>
            <a:srcRect l="5913" t="3546" r="555" b="22426"/>
            <a:stretch/>
          </p:blipFill>
          <p:spPr bwMode="auto">
            <a:xfrm>
              <a:off x="8089779" y="2718739"/>
              <a:ext cx="396040" cy="4074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2" name="Group 131"/>
          <p:cNvGrpSpPr/>
          <p:nvPr/>
        </p:nvGrpSpPr>
        <p:grpSpPr>
          <a:xfrm>
            <a:off x="6866467" y="2317265"/>
            <a:ext cx="1924316" cy="418506"/>
            <a:chOff x="6836234" y="2281238"/>
            <a:chExt cx="1972804" cy="418506"/>
          </a:xfrm>
        </p:grpSpPr>
        <p:sp>
          <p:nvSpPr>
            <p:cNvPr id="133" name="Rectangle 20"/>
            <p:cNvSpPr>
              <a:spLocks noChangeArrowheads="1"/>
            </p:cNvSpPr>
            <p:nvPr/>
          </p:nvSpPr>
          <p:spPr bwMode="auto">
            <a:xfrm>
              <a:off x="6836234" y="2317394"/>
              <a:ext cx="1972804"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Tetsuya Fujii</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Japan</a:t>
              </a:r>
            </a:p>
          </p:txBody>
        </p:sp>
        <p:pic>
          <p:nvPicPr>
            <p:cNvPr id="134" name="Picture 47" descr="H:\Williams Lea\Libraries\Flags\Updated Flags\Japan\Japan.emf"/>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571279" y="2540056"/>
              <a:ext cx="202923" cy="118872"/>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5" name="Picture 2" descr="H:\Williams Lea\Libraries\Banker Photos\Working Folder\Japan\Fuji, Tetsuya\Fuji,-Tetsuya_Resized-No-Background.png"/>
            <p:cNvPicPr>
              <a:picLocks noChangeAspect="1" noChangeArrowheads="1"/>
            </p:cNvPicPr>
            <p:nvPr/>
          </p:nvPicPr>
          <p:blipFill rotWithShape="1">
            <a:blip r:embed="rId14">
              <a:extLst>
                <a:ext uri="{28A0092B-C50C-407E-A947-70E740481C1C}">
                  <a14:useLocalDpi xmlns:a14="http://schemas.microsoft.com/office/drawing/2010/main" val="0"/>
                </a:ext>
              </a:extLst>
            </a:blip>
            <a:srcRect b="11465"/>
            <a:stretch/>
          </p:blipFill>
          <p:spPr bwMode="auto">
            <a:xfrm>
              <a:off x="8105696" y="2281238"/>
              <a:ext cx="363617" cy="4185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6" name="Group 135"/>
          <p:cNvGrpSpPr/>
          <p:nvPr/>
        </p:nvGrpSpPr>
        <p:grpSpPr>
          <a:xfrm>
            <a:off x="6866467" y="1894478"/>
            <a:ext cx="1924316" cy="382350"/>
            <a:chOff x="6836234" y="1872346"/>
            <a:chExt cx="1972804" cy="382350"/>
          </a:xfrm>
        </p:grpSpPr>
        <p:sp>
          <p:nvSpPr>
            <p:cNvPr id="137" name="Rectangle 20"/>
            <p:cNvSpPr>
              <a:spLocks noChangeArrowheads="1"/>
            </p:cNvSpPr>
            <p:nvPr/>
          </p:nvSpPr>
          <p:spPr bwMode="auto">
            <a:xfrm>
              <a:off x="6836234" y="1872346"/>
              <a:ext cx="1972804"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T.N. Giridhar</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India</a:t>
              </a:r>
            </a:p>
          </p:txBody>
        </p:sp>
        <p:pic>
          <p:nvPicPr>
            <p:cNvPr id="138" name="Picture 29" descr="H:\Williams Lea\Libraries\Flags\Updated Flags\India\India.em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574504" y="2106904"/>
              <a:ext cx="202923" cy="118872"/>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39" name="Picture 3" descr="H:\Williams Lea\Libraries\Banker Photos\Working Folder\India\Giridhar, TN\Giridhar,-TN_Resized-No-Background.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43879" y="1874434"/>
              <a:ext cx="289741" cy="3766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p:cNvGrpSpPr/>
          <p:nvPr/>
        </p:nvGrpSpPr>
        <p:grpSpPr>
          <a:xfrm>
            <a:off x="6866467" y="1422636"/>
            <a:ext cx="1924316" cy="431405"/>
            <a:chOff x="6952457" y="1422636"/>
            <a:chExt cx="1838326" cy="431405"/>
          </a:xfrm>
        </p:grpSpPr>
        <p:sp>
          <p:nvSpPr>
            <p:cNvPr id="141" name="Rectangle 20"/>
            <p:cNvSpPr>
              <a:spLocks noChangeArrowheads="1"/>
            </p:cNvSpPr>
            <p:nvPr/>
          </p:nvSpPr>
          <p:spPr bwMode="auto">
            <a:xfrm>
              <a:off x="6952457" y="1471691"/>
              <a:ext cx="1838326"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Joe Chang</a:t>
              </a:r>
            </a:p>
            <a:p>
              <a:pPr defTabSz="763559">
                <a:buClr>
                  <a:srgbClr val="000080"/>
                </a:buClr>
              </a:pPr>
              <a:r>
                <a:rPr lang="en-US" sz="700" dirty="0">
                  <a:solidFill>
                    <a:srgbClr val="000000"/>
                  </a:solidFill>
                </a:rPr>
                <a:t>Managing Director  </a:t>
              </a:r>
            </a:p>
            <a:p>
              <a:pPr defTabSz="763559">
                <a:buClr>
                  <a:srgbClr val="000080"/>
                </a:buClr>
              </a:pPr>
              <a:r>
                <a:rPr lang="en-US" sz="700" dirty="0">
                  <a:solidFill>
                    <a:srgbClr val="000000"/>
                  </a:solidFill>
                </a:rPr>
                <a:t>China</a:t>
              </a:r>
            </a:p>
          </p:txBody>
        </p:sp>
        <p:pic>
          <p:nvPicPr>
            <p:cNvPr id="142" name="Picture 59" descr="H:\Williams Lea\Libraries\Flags\Updated Flags\China\China.em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72843" y="1698992"/>
              <a:ext cx="190278" cy="11887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43" name="Picture 4" descr="H:\Williams Lea\Libraries\Banker Photos\Working Folder\China\Chang,-Joe_Resized_No-Background.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150631" y="1422636"/>
              <a:ext cx="304128" cy="4242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5130880" y="1471691"/>
            <a:ext cx="1463040" cy="2011680"/>
            <a:chOff x="4999382" y="1471691"/>
            <a:chExt cx="1463040" cy="2011680"/>
          </a:xfrm>
        </p:grpSpPr>
        <p:sp>
          <p:nvSpPr>
            <p:cNvPr id="74" name="Text Box 7"/>
            <p:cNvSpPr txBox="1">
              <a:spLocks noChangeArrowheads="1"/>
            </p:cNvSpPr>
            <p:nvPr/>
          </p:nvSpPr>
          <p:spPr bwMode="auto">
            <a:xfrm>
              <a:off x="4999382" y="1471691"/>
              <a:ext cx="1463040" cy="201168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35989" tIns="45720" rIns="45720" bIns="10792"/>
            <a:lstStyle>
              <a:lvl1pPr marL="95250" indent="-952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2638" indent="-223838">
                <a:defRPr sz="2400">
                  <a:solidFill>
                    <a:schemeClr val="tx1"/>
                  </a:solidFill>
                  <a:latin typeface="Times New Roman" pitchFamily="18" charset="0"/>
                </a:defRPr>
              </a:lvl5pPr>
              <a:lvl6pPr marL="2509838" indent="-223838" fontAlgn="base">
                <a:spcBef>
                  <a:spcPct val="0"/>
                </a:spcBef>
                <a:spcAft>
                  <a:spcPct val="0"/>
                </a:spcAft>
                <a:defRPr sz="2400">
                  <a:solidFill>
                    <a:schemeClr val="tx1"/>
                  </a:solidFill>
                  <a:latin typeface="Times New Roman" pitchFamily="18" charset="0"/>
                </a:defRPr>
              </a:lvl6pPr>
              <a:lvl7pPr marL="2967038" indent="-223838" fontAlgn="base">
                <a:spcBef>
                  <a:spcPct val="0"/>
                </a:spcBef>
                <a:spcAft>
                  <a:spcPct val="0"/>
                </a:spcAft>
                <a:defRPr sz="2400">
                  <a:solidFill>
                    <a:schemeClr val="tx1"/>
                  </a:solidFill>
                  <a:latin typeface="Times New Roman" pitchFamily="18" charset="0"/>
                </a:defRPr>
              </a:lvl7pPr>
              <a:lvl8pPr marL="3424238" indent="-223838" fontAlgn="base">
                <a:spcBef>
                  <a:spcPct val="0"/>
                </a:spcBef>
                <a:spcAft>
                  <a:spcPct val="0"/>
                </a:spcAft>
                <a:defRPr sz="2400">
                  <a:solidFill>
                    <a:schemeClr val="tx1"/>
                  </a:solidFill>
                  <a:latin typeface="Times New Roman" pitchFamily="18" charset="0"/>
                </a:defRPr>
              </a:lvl8pPr>
              <a:lvl9pPr marL="3881438" indent="-223838" fontAlgn="base">
                <a:spcBef>
                  <a:spcPct val="0"/>
                </a:spcBef>
                <a:spcAft>
                  <a:spcPct val="0"/>
                </a:spcAft>
                <a:defRPr sz="2400">
                  <a:solidFill>
                    <a:schemeClr val="tx1"/>
                  </a:solidFill>
                  <a:latin typeface="Times New Roman" pitchFamily="18" charset="0"/>
                </a:defRPr>
              </a:lvl9pPr>
            </a:lstStyle>
            <a:p>
              <a:pPr marL="0" lvl="0" indent="0" defTabSz="765175" fontAlgn="base">
                <a:buClr>
                  <a:srgbClr val="000080"/>
                </a:buClr>
                <a:defRPr/>
              </a:pPr>
              <a:r>
                <a:rPr lang="en-US" sz="900" b="1" kern="0" dirty="0">
                  <a:latin typeface="Tahoma" panose="020B0604030504040204" pitchFamily="34" charset="0"/>
                  <a:ea typeface="Tahoma" panose="020B0604030504040204" pitchFamily="34" charset="0"/>
                  <a:cs typeface="Tahoma" panose="020B0604030504040204" pitchFamily="34" charset="0"/>
                </a:rPr>
                <a:t>Curt Tatham</a:t>
              </a:r>
            </a:p>
            <a:p>
              <a:pPr marL="0" lvl="0" indent="0" defTabSz="765175" fontAlgn="base">
                <a:buClr>
                  <a:srgbClr val="000080"/>
                </a:buClr>
                <a:defRPr/>
              </a:pPr>
              <a:r>
                <a:rPr lang="en-US" sz="800" kern="0" dirty="0">
                  <a:latin typeface="Tahoma" panose="020B0604030504040204" pitchFamily="34" charset="0"/>
                  <a:ea typeface="Tahoma" panose="020B0604030504040204" pitchFamily="34" charset="0"/>
                  <a:cs typeface="Tahoma" panose="020B0604030504040204" pitchFamily="34" charset="0"/>
                </a:rPr>
                <a:t>Managing Director </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Co-Head of Lincoln’s Financial Sponsors Group</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Previously with William Blair  </a:t>
              </a:r>
            </a:p>
          </p:txBody>
        </p:sp>
        <p:pic>
          <p:nvPicPr>
            <p:cNvPr id="24" name="Picture 4" descr="H:\Libraries\Banker Photos\US\Tatham, Curt\Tatham_Curt_No-Background.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34743" y="2797388"/>
              <a:ext cx="527679" cy="685983"/>
            </a:xfrm>
            <a:prstGeom prst="rect">
              <a:avLst/>
            </a:prstGeom>
            <a:noFill/>
            <a:extLst>
              <a:ext uri="{909E8E84-426E-40DD-AFC4-6F175D3DCCD1}">
                <a14:hiddenFill xmlns:a14="http://schemas.microsoft.com/office/drawing/2010/main">
                  <a:solidFill>
                    <a:srgbClr val="FFFFFF"/>
                  </a:solidFill>
                </a14:hiddenFill>
              </a:ext>
            </a:extLst>
          </p:spPr>
        </p:pic>
        <p:pic>
          <p:nvPicPr>
            <p:cNvPr id="151" name="Picture 127" descr="H:\Williams Lea\Libraries\Flags\Updated Flags\United States\United States.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5187" y="3284155"/>
              <a:ext cx="273750" cy="158123"/>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grpSp>
      <p:pic>
        <p:nvPicPr>
          <p:cNvPr id="164" name="Picture 17" descr="H:\Williams Lea\Libraries\Banker Photos\Working Folder\US\Webb, Lucien\Webb,-Lucien_No-Background.png"/>
          <p:cNvPicPr>
            <a:picLocks noChangeAspect="1" noChangeArrowheads="1"/>
          </p:cNvPicPr>
          <p:nvPr/>
        </p:nvPicPr>
        <p:blipFill rotWithShape="1">
          <a:blip r:embed="rId20">
            <a:extLst>
              <a:ext uri="{28A0092B-C50C-407E-A947-70E740481C1C}">
                <a14:useLocalDpi xmlns:a14="http://schemas.microsoft.com/office/drawing/2010/main" val="0"/>
              </a:ext>
            </a:extLst>
          </a:blip>
          <a:srcRect l="10353" t="1" r="6659" b="21568"/>
          <a:stretch/>
        </p:blipFill>
        <p:spPr bwMode="auto">
          <a:xfrm>
            <a:off x="1226961" y="2825003"/>
            <a:ext cx="535851" cy="6583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74" name="Table 173"/>
          <p:cNvGraphicFramePr>
            <a:graphicFrameLocks noGrp="1"/>
          </p:cNvGraphicFramePr>
          <p:nvPr>
            <p:extLst>
              <p:ext uri="{D42A27DB-BD31-4B8C-83A1-F6EECF244321}">
                <p14:modId xmlns:p14="http://schemas.microsoft.com/office/powerpoint/2010/main" val="3262663344"/>
              </p:ext>
            </p:extLst>
          </p:nvPr>
        </p:nvGraphicFramePr>
        <p:xfrm>
          <a:off x="5004439" y="3741348"/>
          <a:ext cx="1715923" cy="256032"/>
        </p:xfrm>
        <a:graphic>
          <a:graphicData uri="http://schemas.openxmlformats.org/drawingml/2006/table">
            <a:tbl>
              <a:tblPr firstRow="1" bandRow="1">
                <a:tableStyleId>{5C22544A-7EE6-4342-B048-85BDC9FD1C3A}</a:tableStyleId>
              </a:tblPr>
              <a:tblGrid>
                <a:gridCol w="1715923">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Debt Advisory Group</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pSp>
        <p:nvGrpSpPr>
          <p:cNvPr id="6" name="Group 5"/>
          <p:cNvGrpSpPr/>
          <p:nvPr/>
        </p:nvGrpSpPr>
        <p:grpSpPr>
          <a:xfrm>
            <a:off x="5121915" y="4095750"/>
            <a:ext cx="1480970" cy="1657278"/>
            <a:chOff x="4981452" y="4095750"/>
            <a:chExt cx="1480970" cy="1657278"/>
          </a:xfrm>
        </p:grpSpPr>
        <p:sp>
          <p:nvSpPr>
            <p:cNvPr id="90" name="Text Box 7"/>
            <p:cNvSpPr txBox="1">
              <a:spLocks noChangeArrowheads="1"/>
            </p:cNvSpPr>
            <p:nvPr/>
          </p:nvSpPr>
          <p:spPr bwMode="auto">
            <a:xfrm>
              <a:off x="4981452" y="4095750"/>
              <a:ext cx="1480970" cy="165727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35989" tIns="45720" rIns="45720" bIns="10792"/>
            <a:lstStyle>
              <a:lvl1pPr marL="95250" indent="-952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2638" indent="-223838">
                <a:defRPr sz="2400">
                  <a:solidFill>
                    <a:schemeClr val="tx1"/>
                  </a:solidFill>
                  <a:latin typeface="Times New Roman" pitchFamily="18" charset="0"/>
                </a:defRPr>
              </a:lvl5pPr>
              <a:lvl6pPr marL="2509838" indent="-223838" fontAlgn="base">
                <a:spcBef>
                  <a:spcPct val="0"/>
                </a:spcBef>
                <a:spcAft>
                  <a:spcPct val="0"/>
                </a:spcAft>
                <a:defRPr sz="2400">
                  <a:solidFill>
                    <a:schemeClr val="tx1"/>
                  </a:solidFill>
                  <a:latin typeface="Times New Roman" pitchFamily="18" charset="0"/>
                </a:defRPr>
              </a:lvl6pPr>
              <a:lvl7pPr marL="2967038" indent="-223838" fontAlgn="base">
                <a:spcBef>
                  <a:spcPct val="0"/>
                </a:spcBef>
                <a:spcAft>
                  <a:spcPct val="0"/>
                </a:spcAft>
                <a:defRPr sz="2400">
                  <a:solidFill>
                    <a:schemeClr val="tx1"/>
                  </a:solidFill>
                  <a:latin typeface="Times New Roman" pitchFamily="18" charset="0"/>
                </a:defRPr>
              </a:lvl7pPr>
              <a:lvl8pPr marL="3424238" indent="-223838" fontAlgn="base">
                <a:spcBef>
                  <a:spcPct val="0"/>
                </a:spcBef>
                <a:spcAft>
                  <a:spcPct val="0"/>
                </a:spcAft>
                <a:defRPr sz="2400">
                  <a:solidFill>
                    <a:schemeClr val="tx1"/>
                  </a:solidFill>
                  <a:latin typeface="Times New Roman" pitchFamily="18" charset="0"/>
                </a:defRPr>
              </a:lvl8pPr>
              <a:lvl9pPr marL="3881438" indent="-223838" fontAlgn="base">
                <a:spcBef>
                  <a:spcPct val="0"/>
                </a:spcBef>
                <a:spcAft>
                  <a:spcPct val="0"/>
                </a:spcAft>
                <a:defRPr sz="2400">
                  <a:solidFill>
                    <a:schemeClr val="tx1"/>
                  </a:solidFill>
                  <a:latin typeface="Times New Roman" pitchFamily="18" charset="0"/>
                </a:defRPr>
              </a:lvl9pPr>
            </a:lstStyle>
            <a:p>
              <a:pPr marL="0" lvl="0" indent="0" defTabSz="765175" fontAlgn="base">
                <a:buClr>
                  <a:srgbClr val="000080"/>
                </a:buClr>
                <a:defRPr/>
              </a:pPr>
              <a:r>
                <a:rPr lang="en-US" sz="900" b="1" kern="0" dirty="0">
                  <a:latin typeface="Tahoma" panose="020B0604030504040204" pitchFamily="34" charset="0"/>
                  <a:ea typeface="Tahoma" panose="020B0604030504040204" pitchFamily="34" charset="0"/>
                  <a:cs typeface="Tahoma" panose="020B0604030504040204" pitchFamily="34" charset="0"/>
                </a:rPr>
                <a:t>Ronald Kahn </a:t>
              </a:r>
            </a:p>
            <a:p>
              <a:pPr marL="0" lvl="0" indent="0" defTabSz="765175" fontAlgn="base">
                <a:buClr>
                  <a:srgbClr val="000080"/>
                </a:buClr>
                <a:defRPr/>
              </a:pPr>
              <a:r>
                <a:rPr lang="en-US" sz="800" kern="0" dirty="0">
                  <a:latin typeface="Tahoma" panose="020B0604030504040204" pitchFamily="34" charset="0"/>
                  <a:ea typeface="Tahoma" panose="020B0604030504040204" pitchFamily="34" charset="0"/>
                  <a:cs typeface="Tahoma" panose="020B0604030504040204" pitchFamily="34" charset="0"/>
                </a:rPr>
                <a:t>Managing Director </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Co-Head of Lincoln’s Debt Advisory Group</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Previously with Duff &amp; Phelps, Mesirow Financial and KPMG LLP  </a:t>
              </a:r>
            </a:p>
          </p:txBody>
        </p:sp>
        <p:pic>
          <p:nvPicPr>
            <p:cNvPr id="172" name="Picture 7" descr="H:\Williams Lea\Libraries\Banker Photos\Working Folder\US\Kahn, Ron\Kahn,-Ron_No-Background.png"/>
            <p:cNvPicPr>
              <a:picLocks noChangeAspect="1" noChangeArrowheads="1"/>
            </p:cNvPicPr>
            <p:nvPr/>
          </p:nvPicPr>
          <p:blipFill rotWithShape="1">
            <a:blip r:embed="rId21">
              <a:extLst>
                <a:ext uri="{28A0092B-C50C-407E-A947-70E740481C1C}">
                  <a14:useLocalDpi xmlns:a14="http://schemas.microsoft.com/office/drawing/2010/main" val="0"/>
                </a:ext>
              </a:extLst>
            </a:blip>
            <a:srcRect l="10639" t="4032" r="16923" b="26316"/>
            <a:stretch/>
          </p:blipFill>
          <p:spPr bwMode="auto">
            <a:xfrm>
              <a:off x="6018947" y="5186100"/>
              <a:ext cx="443475" cy="566928"/>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27" descr="H:\Williams Lea\Libraries\Flags\Updated Flags\United States\United States.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55187" y="5530627"/>
              <a:ext cx="304913" cy="176124"/>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6866467" y="4071409"/>
            <a:ext cx="1924316" cy="384048"/>
            <a:chOff x="6866467" y="4009686"/>
            <a:chExt cx="1924316" cy="384048"/>
          </a:xfrm>
        </p:grpSpPr>
        <p:grpSp>
          <p:nvGrpSpPr>
            <p:cNvPr id="3" name="Group 2"/>
            <p:cNvGrpSpPr/>
            <p:nvPr/>
          </p:nvGrpSpPr>
          <p:grpSpPr>
            <a:xfrm>
              <a:off x="6866467" y="4011384"/>
              <a:ext cx="1924316" cy="382350"/>
              <a:chOff x="6952457" y="3908402"/>
              <a:chExt cx="1838326" cy="382350"/>
            </a:xfrm>
          </p:grpSpPr>
          <p:sp>
            <p:nvSpPr>
              <p:cNvPr id="116" name="Rectangle 20"/>
              <p:cNvSpPr>
                <a:spLocks noChangeArrowheads="1"/>
              </p:cNvSpPr>
              <p:nvPr/>
            </p:nvSpPr>
            <p:spPr bwMode="auto">
              <a:xfrm>
                <a:off x="6952457" y="3908402"/>
                <a:ext cx="1838326"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Saverio Rondelli</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Italy</a:t>
                </a:r>
              </a:p>
            </p:txBody>
          </p:sp>
          <p:pic>
            <p:nvPicPr>
              <p:cNvPr id="117" name="Picture 43" descr="H:\Williams Lea\Libraries\Flags\Updated Flags\Italy\Italy.emf"/>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569838" y="4121992"/>
                <a:ext cx="190278" cy="118872"/>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grpSp>
        <p:pic>
          <p:nvPicPr>
            <p:cNvPr id="1028" name="Picture 4" descr="H:\Libraries\Banker Photos\Italy\Rondelli, Saverio\Rondelli,-Saverio_Resized-No-background.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153792" y="4009686"/>
              <a:ext cx="309240" cy="3840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p:cNvGrpSpPr/>
          <p:nvPr/>
        </p:nvGrpSpPr>
        <p:grpSpPr>
          <a:xfrm>
            <a:off x="6866467" y="3646924"/>
            <a:ext cx="1924316" cy="384048"/>
            <a:chOff x="6866467" y="3597105"/>
            <a:chExt cx="1924316" cy="384048"/>
          </a:xfrm>
        </p:grpSpPr>
        <p:grpSp>
          <p:nvGrpSpPr>
            <p:cNvPr id="5" name="Group 4"/>
            <p:cNvGrpSpPr/>
            <p:nvPr/>
          </p:nvGrpSpPr>
          <p:grpSpPr>
            <a:xfrm>
              <a:off x="6866467" y="3598803"/>
              <a:ext cx="1924316" cy="382350"/>
              <a:chOff x="6952457" y="3481610"/>
              <a:chExt cx="1838326" cy="382350"/>
            </a:xfrm>
          </p:grpSpPr>
          <p:sp>
            <p:nvSpPr>
              <p:cNvPr id="125" name="Rectangle 20"/>
              <p:cNvSpPr>
                <a:spLocks noChangeArrowheads="1"/>
              </p:cNvSpPr>
              <p:nvPr/>
            </p:nvSpPr>
            <p:spPr bwMode="auto">
              <a:xfrm>
                <a:off x="6952457" y="3481610"/>
                <a:ext cx="1838326"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Steffen Leckert</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Germany</a:t>
                </a:r>
              </a:p>
            </p:txBody>
          </p:sp>
          <p:pic>
            <p:nvPicPr>
              <p:cNvPr id="126" name="Picture 2" descr="H:\Williams Lea\Libraries\Flags\Updated Flags\Germany\Germany no Crest.emf"/>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8577642" y="3707096"/>
                <a:ext cx="189379" cy="118872"/>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grpSp>
        <p:pic>
          <p:nvPicPr>
            <p:cNvPr id="1029" name="Picture 5" descr="H:\Libraries\Banker Photos\Germany\Leckert, Steffen\Leckert,-Steffen-No-Background.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153790" y="3597105"/>
              <a:ext cx="309241" cy="384048"/>
            </a:xfrm>
            <a:prstGeom prst="rect">
              <a:avLst/>
            </a:prstGeom>
            <a:noFill/>
            <a:extLst>
              <a:ext uri="{909E8E84-426E-40DD-AFC4-6F175D3DCCD1}">
                <a14:hiddenFill xmlns:a14="http://schemas.microsoft.com/office/drawing/2010/main">
                  <a:solidFill>
                    <a:srgbClr val="FFFFFF"/>
                  </a:solidFill>
                </a14:hiddenFill>
              </a:ext>
            </a:extLst>
          </p:spPr>
        </p:pic>
      </p:grpSp>
      <p:sp>
        <p:nvSpPr>
          <p:cNvPr id="72" name="Text Box 7"/>
          <p:cNvSpPr txBox="1">
            <a:spLocks noChangeArrowheads="1"/>
          </p:cNvSpPr>
          <p:nvPr/>
        </p:nvSpPr>
        <p:spPr bwMode="auto">
          <a:xfrm>
            <a:off x="3389754" y="1471691"/>
            <a:ext cx="1463040" cy="201168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35989" tIns="45720" rIns="45720" bIns="10792"/>
          <a:lstStyle>
            <a:lvl1pPr marL="95250" indent="-952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2638" indent="-223838">
              <a:defRPr sz="2400">
                <a:solidFill>
                  <a:schemeClr val="tx1"/>
                </a:solidFill>
                <a:latin typeface="Times New Roman" pitchFamily="18" charset="0"/>
              </a:defRPr>
            </a:lvl5pPr>
            <a:lvl6pPr marL="2509838" indent="-223838" fontAlgn="base">
              <a:spcBef>
                <a:spcPct val="0"/>
              </a:spcBef>
              <a:spcAft>
                <a:spcPct val="0"/>
              </a:spcAft>
              <a:defRPr sz="2400">
                <a:solidFill>
                  <a:schemeClr val="tx1"/>
                </a:solidFill>
                <a:latin typeface="Times New Roman" pitchFamily="18" charset="0"/>
              </a:defRPr>
            </a:lvl6pPr>
            <a:lvl7pPr marL="2967038" indent="-223838" fontAlgn="base">
              <a:spcBef>
                <a:spcPct val="0"/>
              </a:spcBef>
              <a:spcAft>
                <a:spcPct val="0"/>
              </a:spcAft>
              <a:defRPr sz="2400">
                <a:solidFill>
                  <a:schemeClr val="tx1"/>
                </a:solidFill>
                <a:latin typeface="Times New Roman" pitchFamily="18" charset="0"/>
              </a:defRPr>
            </a:lvl7pPr>
            <a:lvl8pPr marL="3424238" indent="-223838" fontAlgn="base">
              <a:spcBef>
                <a:spcPct val="0"/>
              </a:spcBef>
              <a:spcAft>
                <a:spcPct val="0"/>
              </a:spcAft>
              <a:defRPr sz="2400">
                <a:solidFill>
                  <a:schemeClr val="tx1"/>
                </a:solidFill>
                <a:latin typeface="Times New Roman" pitchFamily="18" charset="0"/>
              </a:defRPr>
            </a:lvl8pPr>
            <a:lvl9pPr marL="3881438" indent="-223838" fontAlgn="base">
              <a:spcBef>
                <a:spcPct val="0"/>
              </a:spcBef>
              <a:spcAft>
                <a:spcPct val="0"/>
              </a:spcAft>
              <a:defRPr sz="2400">
                <a:solidFill>
                  <a:schemeClr val="tx1"/>
                </a:solidFill>
                <a:latin typeface="Times New Roman" pitchFamily="18" charset="0"/>
              </a:defRPr>
            </a:lvl9pPr>
          </a:lstStyle>
          <a:p>
            <a:pPr marL="0" lvl="0" indent="0" defTabSz="765175" fontAlgn="base">
              <a:buClr>
                <a:srgbClr val="000080"/>
              </a:buClr>
              <a:defRPr/>
            </a:pPr>
            <a:r>
              <a:rPr lang="en-US" sz="900" b="1" kern="0" dirty="0">
                <a:latin typeface="Tahoma" panose="020B0604030504040204" pitchFamily="34" charset="0"/>
                <a:ea typeface="Tahoma" panose="020B0604030504040204" pitchFamily="34" charset="0"/>
                <a:cs typeface="Tahoma" panose="020B0604030504040204" pitchFamily="34" charset="0"/>
              </a:rPr>
              <a:t>Brian Goodwin</a:t>
            </a:r>
          </a:p>
          <a:p>
            <a:pPr marL="0" lvl="0" indent="0" defTabSz="765175" fontAlgn="base">
              <a:buClr>
                <a:srgbClr val="000080"/>
              </a:buClr>
              <a:defRPr/>
            </a:pPr>
            <a:r>
              <a:rPr lang="en-US" sz="800" kern="0" dirty="0">
                <a:latin typeface="Tahoma" panose="020B0604030504040204" pitchFamily="34" charset="0"/>
                <a:ea typeface="Tahoma" panose="020B0604030504040204" pitchFamily="34" charset="0"/>
                <a:cs typeface="Tahoma" panose="020B0604030504040204" pitchFamily="34" charset="0"/>
              </a:rPr>
              <a:t>Vice President</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Officer in the Packaging Group</a:t>
            </a:r>
          </a:p>
          <a:p>
            <a:pPr marL="114300" indent="-114300" defTabSz="765175" fontAlgn="base">
              <a:spcBef>
                <a:spcPts val="200"/>
              </a:spcBef>
              <a:buClr>
                <a:srgbClr val="07325F"/>
              </a:buClr>
              <a:buSzPct val="100000"/>
              <a:buFont typeface="Wingdings"/>
              <a:buChar char="§"/>
              <a:defRPr/>
            </a:pPr>
            <a:r>
              <a:rPr lang="en-US" sz="800" dirty="0">
                <a:solidFill>
                  <a:srgbClr val="000000"/>
                </a:solidFill>
                <a:latin typeface="Tahoma" panose="020B0604030504040204" pitchFamily="34" charset="0"/>
                <a:ea typeface="Tahoma" panose="020B0604030504040204" pitchFamily="34" charset="0"/>
                <a:cs typeface="Tahoma" panose="020B0604030504040204" pitchFamily="34" charset="0"/>
              </a:rPr>
              <a:t>MBA from Columbia University and AB                           from Princeton University</a:t>
            </a:r>
            <a:endPar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pic>
        <p:nvPicPr>
          <p:cNvPr id="75" name="Picture 127" descr="H:\Williams Lea\Libraries\Flags\Updated Flags\United States\United States.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1699" y="3254091"/>
            <a:ext cx="304913" cy="188187"/>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sp>
        <p:nvSpPr>
          <p:cNvPr id="81" name="Text Box 7"/>
          <p:cNvSpPr txBox="1">
            <a:spLocks noChangeArrowheads="1"/>
          </p:cNvSpPr>
          <p:nvPr/>
        </p:nvSpPr>
        <p:spPr bwMode="auto">
          <a:xfrm>
            <a:off x="2617259" y="3741348"/>
            <a:ext cx="1463040" cy="201168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35989" tIns="45720" rIns="45720" bIns="10792"/>
          <a:lstStyle>
            <a:lvl1pPr marL="95250" indent="-952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2638" indent="-223838">
              <a:defRPr sz="2400">
                <a:solidFill>
                  <a:schemeClr val="tx1"/>
                </a:solidFill>
                <a:latin typeface="Times New Roman" pitchFamily="18" charset="0"/>
              </a:defRPr>
            </a:lvl5pPr>
            <a:lvl6pPr marL="2509838" indent="-223838" fontAlgn="base">
              <a:spcBef>
                <a:spcPct val="0"/>
              </a:spcBef>
              <a:spcAft>
                <a:spcPct val="0"/>
              </a:spcAft>
              <a:defRPr sz="2400">
                <a:solidFill>
                  <a:schemeClr val="tx1"/>
                </a:solidFill>
                <a:latin typeface="Times New Roman" pitchFamily="18" charset="0"/>
              </a:defRPr>
            </a:lvl6pPr>
            <a:lvl7pPr marL="2967038" indent="-223838" fontAlgn="base">
              <a:spcBef>
                <a:spcPct val="0"/>
              </a:spcBef>
              <a:spcAft>
                <a:spcPct val="0"/>
              </a:spcAft>
              <a:defRPr sz="2400">
                <a:solidFill>
                  <a:schemeClr val="tx1"/>
                </a:solidFill>
                <a:latin typeface="Times New Roman" pitchFamily="18" charset="0"/>
              </a:defRPr>
            </a:lvl7pPr>
            <a:lvl8pPr marL="3424238" indent="-223838" fontAlgn="base">
              <a:spcBef>
                <a:spcPct val="0"/>
              </a:spcBef>
              <a:spcAft>
                <a:spcPct val="0"/>
              </a:spcAft>
              <a:defRPr sz="2400">
                <a:solidFill>
                  <a:schemeClr val="tx1"/>
                </a:solidFill>
                <a:latin typeface="Times New Roman" pitchFamily="18" charset="0"/>
              </a:defRPr>
            </a:lvl8pPr>
            <a:lvl9pPr marL="3881438" indent="-223838" fontAlgn="base">
              <a:spcBef>
                <a:spcPct val="0"/>
              </a:spcBef>
              <a:spcAft>
                <a:spcPct val="0"/>
              </a:spcAft>
              <a:defRPr sz="2400">
                <a:solidFill>
                  <a:schemeClr val="tx1"/>
                </a:solidFill>
                <a:latin typeface="Times New Roman" pitchFamily="18" charset="0"/>
              </a:defRPr>
            </a:lvl9pPr>
          </a:lstStyle>
          <a:p>
            <a:pPr marL="0" lvl="0" indent="0" defTabSz="765175" fontAlgn="base">
              <a:buClr>
                <a:srgbClr val="000080"/>
              </a:buClr>
              <a:defRPr/>
            </a:pPr>
            <a:r>
              <a:rPr lang="en-US" sz="900" b="1" kern="0" dirty="0">
                <a:latin typeface="Tahoma" panose="020B0604030504040204" pitchFamily="34" charset="0"/>
                <a:ea typeface="Tahoma" panose="020B0604030504040204" pitchFamily="34" charset="0"/>
                <a:cs typeface="Tahoma" panose="020B0604030504040204" pitchFamily="34" charset="0"/>
              </a:rPr>
              <a:t>Reed Grabill</a:t>
            </a:r>
          </a:p>
          <a:p>
            <a:pPr marL="0" lvl="0" indent="0" defTabSz="765175" fontAlgn="base">
              <a:buClr>
                <a:srgbClr val="000080"/>
              </a:buClr>
              <a:defRPr/>
            </a:pPr>
            <a:r>
              <a:rPr lang="en-US" sz="800" kern="0" dirty="0">
                <a:latin typeface="Tahoma" panose="020B0604030504040204" pitchFamily="34" charset="0"/>
                <a:ea typeface="Tahoma" panose="020B0604030504040204" pitchFamily="34" charset="0"/>
                <a:cs typeface="Tahoma" panose="020B0604030504040204" pitchFamily="34" charset="0"/>
              </a:rPr>
              <a:t>Analyst</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Member of the Packaging Group</a:t>
            </a:r>
          </a:p>
          <a:p>
            <a:pPr marL="114300" indent="-114300" defTabSz="765175" fontAlgn="base">
              <a:spcBef>
                <a:spcPts val="200"/>
              </a:spcBef>
              <a:buClr>
                <a:srgbClr val="07325F"/>
              </a:buClr>
              <a:buSzPct val="100000"/>
              <a:buFont typeface="Wingdings"/>
              <a:buChar char="§"/>
              <a:defRPr/>
            </a:pPr>
            <a:r>
              <a:rPr lang="en-US" sz="800" kern="0" dirty="0">
                <a:solidFill>
                  <a:srgbClr val="000000"/>
                </a:solidFill>
                <a:latin typeface="Tahoma" panose="020B0604030504040204" pitchFamily="34" charset="0"/>
                <a:ea typeface="Tahoma" panose="020B0604030504040204" pitchFamily="34" charset="0"/>
                <a:cs typeface="Tahoma" panose="020B0604030504040204" pitchFamily="34" charset="0"/>
              </a:rPr>
              <a:t>BS from Washington and Lee University</a:t>
            </a:r>
          </a:p>
        </p:txBody>
      </p:sp>
      <p:pic>
        <p:nvPicPr>
          <p:cNvPr id="82" name="Picture 127" descr="H:\Williams Lea\Libraries\Flags\Updated Flags\United States\United States.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9204" y="5530627"/>
            <a:ext cx="304913" cy="176124"/>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80" name="Picture 3" descr="H:\Libraries\Banker Photos\US\Grabill_Reed\Grabill_Reed_No-Background.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537330" y="5047167"/>
            <a:ext cx="542969" cy="70586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Libraries\Banker Photos\US\Glicken, Michael\Glicken, Michael_Resized.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29007" y="5094660"/>
            <a:ext cx="506301" cy="658368"/>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lp.com\data\Libraries\Banker Photos\US\Goodwin, Brian\Goodwin_Brian_no background.png">
            <a:extLst>
              <a:ext uri="{FF2B5EF4-FFF2-40B4-BE49-F238E27FC236}">
                <a16:creationId xmlns:a16="http://schemas.microsoft.com/office/drawing/2014/main" id="{A7649FFC-793B-491D-8688-53B78D699038}"/>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4360776" y="2825003"/>
            <a:ext cx="492018" cy="6583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29"/>
          <a:stretch>
            <a:fillRect/>
          </a:stretch>
        </p:blipFill>
        <p:spPr>
          <a:xfrm>
            <a:off x="8134087" y="4941613"/>
            <a:ext cx="296896" cy="385966"/>
          </a:xfrm>
          <a:prstGeom prst="rect">
            <a:avLst/>
          </a:prstGeom>
        </p:spPr>
      </p:pic>
      <p:pic>
        <p:nvPicPr>
          <p:cNvPr id="78" name="Picture 5" descr="H:\Williams Lea\Libraries\Flags\Updated Flags\Austria\Austria.emf"/>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8561380" y="5166613"/>
            <a:ext cx="204198" cy="11887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7"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a:t>
            </a:r>
          </a:p>
        </p:txBody>
      </p:sp>
    </p:spTree>
    <p:extLst>
      <p:ext uri="{BB962C8B-B14F-4D97-AF65-F5344CB8AC3E}">
        <p14:creationId xmlns:p14="http://schemas.microsoft.com/office/powerpoint/2010/main" val="2183331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Compelling and Tangible Growth Opportunities</a:t>
            </a:r>
          </a:p>
        </p:txBody>
      </p:sp>
      <p:sp>
        <p:nvSpPr>
          <p:cNvPr id="210" name="Subtitle Box"/>
          <p:cNvSpPr txBox="1"/>
          <p:nvPr>
            <p:custDataLst>
              <p:tags r:id="rId1"/>
            </p:custDataLst>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latin typeface="Tahoma" panose="020B0604030504040204" pitchFamily="34" charset="0"/>
              </a:rPr>
              <a:t>Gateway is well-positioned to capitalize on numerous near-term growth initiatives</a:t>
            </a:r>
          </a:p>
        </p:txBody>
      </p:sp>
      <p:grpSp>
        <p:nvGrpSpPr>
          <p:cNvPr id="93" name="Group 92"/>
          <p:cNvGrpSpPr/>
          <p:nvPr/>
        </p:nvGrpSpPr>
        <p:grpSpPr>
          <a:xfrm>
            <a:off x="2345673" y="1920228"/>
            <a:ext cx="1143000" cy="4013740"/>
            <a:chOff x="2345673" y="1920228"/>
            <a:chExt cx="1143000" cy="4013740"/>
          </a:xfrm>
        </p:grpSpPr>
        <p:grpSp>
          <p:nvGrpSpPr>
            <p:cNvPr id="94" name="Group 93"/>
            <p:cNvGrpSpPr/>
            <p:nvPr/>
          </p:nvGrpSpPr>
          <p:grpSpPr>
            <a:xfrm>
              <a:off x="2345673" y="2733568"/>
              <a:ext cx="1143000" cy="3200400"/>
              <a:chOff x="2389379" y="2758423"/>
              <a:chExt cx="1143000" cy="3200400"/>
            </a:xfrm>
          </p:grpSpPr>
          <p:sp>
            <p:nvSpPr>
              <p:cNvPr id="99" name="Text Box 2"/>
              <p:cNvSpPr txBox="1">
                <a:spLocks noChangeArrowheads="1"/>
              </p:cNvSpPr>
              <p:nvPr/>
            </p:nvSpPr>
            <p:spPr bwMode="auto">
              <a:xfrm>
                <a:off x="2389379" y="2758423"/>
                <a:ext cx="1143000" cy="3200400"/>
              </a:xfrm>
              <a:prstGeom prst="rect">
                <a:avLst/>
              </a:prstGeom>
              <a:gradFill>
                <a:gsLst>
                  <a:gs pos="0">
                    <a:schemeClr val="bg1"/>
                  </a:gs>
                  <a:gs pos="98000">
                    <a:schemeClr val="accent3"/>
                  </a:gs>
                </a:gsLst>
                <a:lin ang="5400000" scaled="0"/>
              </a:gradFill>
              <a:ln w="12700">
                <a:noFill/>
                <a:miter lim="800000"/>
                <a:headEnd/>
                <a:tailEnd/>
              </a:ln>
            </p:spPr>
            <p:txBody>
              <a:bodyPr lIns="0" rIns="0" anchor="t" anchorCtr="0"/>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fontAlgn="base" hangingPunct="1">
                  <a:spcBef>
                    <a:spcPts val="600"/>
                  </a:spcBef>
                  <a:spcAft>
                    <a:spcPts val="600"/>
                  </a:spcAft>
                  <a:buClr>
                    <a:srgbClr val="7B0A12"/>
                  </a:buClr>
                  <a:buSzPct val="150000"/>
                </a:pPr>
                <a:r>
                  <a:rPr lang="en-US" sz="1000" b="1" dirty="0">
                    <a:latin typeface="Tahoma" panose="020B0604030504040204" pitchFamily="34" charset="0"/>
                    <a:cs typeface="Tahoma" panose="020B0604030504040204" pitchFamily="34" charset="0"/>
                  </a:rPr>
                  <a:t>New Customer Wins within Pet Care Industry</a:t>
                </a:r>
              </a:p>
            </p:txBody>
          </p:sp>
          <p:sp>
            <p:nvSpPr>
              <p:cNvPr id="100" name="Rectangle 99"/>
              <p:cNvSpPr/>
              <p:nvPr/>
            </p:nvSpPr>
            <p:spPr>
              <a:xfrm>
                <a:off x="2389379" y="3311080"/>
                <a:ext cx="1143000" cy="14133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Aft>
                    <a:spcPts val="600"/>
                  </a:spcAft>
                </a:pPr>
                <a:r>
                  <a:rPr lang="en-US" sz="800" dirty="0">
                    <a:solidFill>
                      <a:schemeClr val="tx1"/>
                    </a:solidFill>
                    <a:latin typeface="Tahoma" panose="020B0604030504040204" pitchFamily="34" charset="0"/>
                  </a:rPr>
                  <a:t>Capitalize on leading reputation, product offering and high quality service</a:t>
                </a:r>
              </a:p>
              <a:p>
                <a:pPr algn="ctr">
                  <a:spcAft>
                    <a:spcPts val="600"/>
                  </a:spcAft>
                </a:pPr>
                <a:endParaRPr lang="en-US" sz="800" dirty="0">
                  <a:solidFill>
                    <a:schemeClr val="tx1"/>
                  </a:solidFill>
                  <a:latin typeface="Tahoma" panose="020B0604030504040204" pitchFamily="34" charset="0"/>
                </a:endParaRPr>
              </a:p>
              <a:p>
                <a:pPr algn="ctr">
                  <a:spcAft>
                    <a:spcPts val="600"/>
                  </a:spcAft>
                </a:pPr>
                <a:endParaRPr lang="en-US" sz="800" dirty="0">
                  <a:solidFill>
                    <a:schemeClr val="tx1"/>
                  </a:solidFill>
                  <a:latin typeface="Tahoma" panose="020B0604030504040204" pitchFamily="34" charset="0"/>
                </a:endParaRPr>
              </a:p>
              <a:p>
                <a:pPr algn="ctr">
                  <a:spcAft>
                    <a:spcPts val="600"/>
                  </a:spcAft>
                </a:pPr>
                <a:r>
                  <a:rPr lang="en-US" sz="800" dirty="0">
                    <a:solidFill>
                      <a:schemeClr val="tx1"/>
                    </a:solidFill>
                    <a:latin typeface="Tahoma" panose="020B0604030504040204" pitchFamily="34" charset="0"/>
                  </a:rPr>
                  <a:t>Targeting business with six new pet care customers (e.g., Blue Buffalo, United Pet, Well Pet, American Nutrition, Ainsworth Pet)</a:t>
                </a:r>
              </a:p>
            </p:txBody>
          </p:sp>
        </p:grpSp>
        <p:grpSp>
          <p:nvGrpSpPr>
            <p:cNvPr id="95" name="Group 94"/>
            <p:cNvGrpSpPr/>
            <p:nvPr/>
          </p:nvGrpSpPr>
          <p:grpSpPr>
            <a:xfrm>
              <a:off x="2551413" y="1920228"/>
              <a:ext cx="731520" cy="731520"/>
              <a:chOff x="2551413" y="1920228"/>
              <a:chExt cx="731520" cy="731520"/>
            </a:xfrm>
          </p:grpSpPr>
          <p:sp>
            <p:nvSpPr>
              <p:cNvPr id="97" name="Oval 27"/>
              <p:cNvSpPr>
                <a:spLocks noChangeArrowheads="1"/>
              </p:cNvSpPr>
              <p:nvPr/>
            </p:nvSpPr>
            <p:spPr bwMode="auto">
              <a:xfrm>
                <a:off x="2551413" y="1920228"/>
                <a:ext cx="731520" cy="731520"/>
              </a:xfrm>
              <a:prstGeom prst="ellipse">
                <a:avLst/>
              </a:prstGeom>
              <a:solidFill>
                <a:srgbClr val="07437F"/>
              </a:solidFill>
              <a:ln w="19050" cap="flat">
                <a:noFill/>
                <a:prstDash val="solid"/>
                <a:round/>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pic>
            <p:nvPicPr>
              <p:cNvPr id="98" name="Picture 97"/>
              <p:cNvPicPr>
                <a:picLocks noChangeAspect="1"/>
              </p:cNvPicPr>
              <p:nvPr/>
            </p:nvPicPr>
            <p:blipFill>
              <a:blip r:embed="rId3"/>
              <a:stretch>
                <a:fillRect/>
              </a:stretch>
            </p:blipFill>
            <p:spPr>
              <a:xfrm>
                <a:off x="2613912" y="2092870"/>
                <a:ext cx="583437" cy="369580"/>
              </a:xfrm>
              <a:prstGeom prst="rect">
                <a:avLst/>
              </a:prstGeom>
            </p:spPr>
          </p:pic>
        </p:grpSp>
      </p:grpSp>
      <p:grpSp>
        <p:nvGrpSpPr>
          <p:cNvPr id="101" name="Group 100"/>
          <p:cNvGrpSpPr/>
          <p:nvPr/>
        </p:nvGrpSpPr>
        <p:grpSpPr>
          <a:xfrm>
            <a:off x="4783376" y="1455425"/>
            <a:ext cx="1143000" cy="3996413"/>
            <a:chOff x="4783376" y="1455425"/>
            <a:chExt cx="1143000" cy="3996413"/>
          </a:xfrm>
        </p:grpSpPr>
        <p:grpSp>
          <p:nvGrpSpPr>
            <p:cNvPr id="102" name="Group 101"/>
            <p:cNvGrpSpPr/>
            <p:nvPr/>
          </p:nvGrpSpPr>
          <p:grpSpPr>
            <a:xfrm>
              <a:off x="4783376" y="2251438"/>
              <a:ext cx="1143000" cy="3200400"/>
              <a:chOff x="4680411" y="2251438"/>
              <a:chExt cx="1143000" cy="3200400"/>
            </a:xfrm>
          </p:grpSpPr>
          <p:sp>
            <p:nvSpPr>
              <p:cNvPr id="114" name="Text Box 2">
                <a:extLst/>
              </p:cNvPr>
              <p:cNvSpPr txBox="1">
                <a:spLocks noChangeArrowheads="1"/>
              </p:cNvSpPr>
              <p:nvPr/>
            </p:nvSpPr>
            <p:spPr bwMode="auto">
              <a:xfrm>
                <a:off x="4680411" y="2251438"/>
                <a:ext cx="1143000" cy="3200400"/>
              </a:xfrm>
              <a:prstGeom prst="rect">
                <a:avLst/>
              </a:prstGeom>
              <a:gradFill>
                <a:gsLst>
                  <a:gs pos="0">
                    <a:schemeClr val="bg1"/>
                  </a:gs>
                  <a:gs pos="98000">
                    <a:schemeClr val="accent3"/>
                  </a:gs>
                </a:gsLst>
                <a:lin ang="5400000" scaled="0"/>
              </a:gradFill>
              <a:ln w="12700">
                <a:noFill/>
                <a:miter lim="800000"/>
                <a:headEnd/>
                <a:tailEnd/>
              </a:ln>
            </p:spPr>
            <p:txBody>
              <a:bodyPr lIns="0" rIns="0" anchor="t" anchorCtr="0"/>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fontAlgn="base" hangingPunct="1">
                  <a:spcBef>
                    <a:spcPts val="600"/>
                  </a:spcBef>
                  <a:spcAft>
                    <a:spcPts val="600"/>
                  </a:spcAft>
                  <a:buClr>
                    <a:srgbClr val="7B0A12"/>
                  </a:buClr>
                  <a:buSzPct val="150000"/>
                </a:pPr>
                <a:r>
                  <a:rPr lang="en-US" sz="1000" b="1" dirty="0">
                    <a:latin typeface="Tahoma" panose="020B0604030504040204" pitchFamily="34" charset="0"/>
                    <a:cs typeface="Tahoma" panose="020B0604030504040204" pitchFamily="34" charset="0"/>
                  </a:rPr>
                  <a:t>Expand in Human Food and Other Niche Applications</a:t>
                </a:r>
              </a:p>
            </p:txBody>
          </p:sp>
          <p:sp>
            <p:nvSpPr>
              <p:cNvPr id="115" name="Rectangle 114">
                <a:extLst/>
              </p:cNvPr>
              <p:cNvSpPr/>
              <p:nvPr/>
            </p:nvSpPr>
            <p:spPr>
              <a:xfrm>
                <a:off x="4680411" y="2954224"/>
                <a:ext cx="1142998" cy="15153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Aft>
                    <a:spcPts val="600"/>
                  </a:spcAft>
                </a:pPr>
                <a:r>
                  <a:rPr lang="en-US" sz="800" dirty="0">
                    <a:solidFill>
                      <a:srgbClr val="000000"/>
                    </a:solidFill>
                    <a:latin typeface="Tahoma" panose="020B0604030504040204" pitchFamily="34" charset="0"/>
                  </a:rPr>
                  <a:t>Leverage relationships with pet care customers that offer human food and niche products</a:t>
                </a:r>
              </a:p>
              <a:p>
                <a:pPr algn="ctr">
                  <a:spcAft>
                    <a:spcPts val="600"/>
                  </a:spcAft>
                </a:pPr>
                <a:r>
                  <a:rPr lang="en-US" sz="800" dirty="0">
                    <a:solidFill>
                      <a:srgbClr val="000000"/>
                    </a:solidFill>
                    <a:latin typeface="Tahoma" panose="020B0604030504040204" pitchFamily="34" charset="0"/>
                  </a:rPr>
                  <a:t>Ability to leverage patented open / reclose capability in human food market</a:t>
                </a:r>
              </a:p>
              <a:p>
                <a:pPr algn="ctr">
                  <a:spcAft>
                    <a:spcPts val="600"/>
                  </a:spcAft>
                </a:pPr>
                <a:r>
                  <a:rPr lang="en-US" sz="800" dirty="0">
                    <a:solidFill>
                      <a:schemeClr val="tx1"/>
                    </a:solidFill>
                    <a:latin typeface="Tahoma" panose="020B0604030504040204" pitchFamily="34" charset="0"/>
                  </a:rPr>
                  <a:t>Targeting $20+ million with ADM, Kerry, Agricor, Semo, Mother Parkers, etc. (e.g., high quality chocolate SOS bags)</a:t>
                </a:r>
              </a:p>
              <a:p>
                <a:pPr algn="ctr">
                  <a:spcAft>
                    <a:spcPts val="600"/>
                  </a:spcAft>
                </a:pPr>
                <a:endParaRPr lang="en-US" sz="800" dirty="0">
                  <a:solidFill>
                    <a:srgbClr val="000000"/>
                  </a:solidFill>
                  <a:latin typeface="Tahoma" panose="020B0604030504040204" pitchFamily="34" charset="0"/>
                </a:endParaRPr>
              </a:p>
              <a:p>
                <a:pPr algn="ctr">
                  <a:spcAft>
                    <a:spcPts val="600"/>
                  </a:spcAft>
                </a:pPr>
                <a:endParaRPr lang="en-US" sz="800" dirty="0">
                  <a:solidFill>
                    <a:srgbClr val="000000"/>
                  </a:solidFill>
                  <a:latin typeface="Tahoma" panose="020B0604030504040204" pitchFamily="34" charset="0"/>
                </a:endParaRPr>
              </a:p>
            </p:txBody>
          </p:sp>
        </p:grpSp>
        <p:grpSp>
          <p:nvGrpSpPr>
            <p:cNvPr id="103" name="Group 102"/>
            <p:cNvGrpSpPr/>
            <p:nvPr/>
          </p:nvGrpSpPr>
          <p:grpSpPr>
            <a:xfrm>
              <a:off x="4989117" y="1455425"/>
              <a:ext cx="731519" cy="731520"/>
              <a:chOff x="5060343" y="1455425"/>
              <a:chExt cx="731519" cy="731520"/>
            </a:xfrm>
          </p:grpSpPr>
          <p:sp>
            <p:nvSpPr>
              <p:cNvPr id="104" name="Oval 27"/>
              <p:cNvSpPr>
                <a:spLocks noChangeArrowheads="1"/>
              </p:cNvSpPr>
              <p:nvPr/>
            </p:nvSpPr>
            <p:spPr bwMode="auto">
              <a:xfrm>
                <a:off x="5060343" y="1455425"/>
                <a:ext cx="731519" cy="731520"/>
              </a:xfrm>
              <a:prstGeom prst="ellipse">
                <a:avLst/>
              </a:prstGeom>
              <a:solidFill>
                <a:srgbClr val="07437F"/>
              </a:solidFill>
              <a:ln w="19050" cap="flat">
                <a:noFill/>
                <a:prstDash val="solid"/>
                <a:round/>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grpSp>
            <p:nvGrpSpPr>
              <p:cNvPr id="105" name="Group 104"/>
              <p:cNvGrpSpPr/>
              <p:nvPr/>
            </p:nvGrpSpPr>
            <p:grpSpPr>
              <a:xfrm>
                <a:off x="5292418" y="1589246"/>
                <a:ext cx="267368" cy="463879"/>
                <a:chOff x="5303163" y="1625292"/>
                <a:chExt cx="267368" cy="463879"/>
              </a:xfrm>
            </p:grpSpPr>
            <p:grpSp>
              <p:nvGrpSpPr>
                <p:cNvPr id="106" name="Group 105"/>
                <p:cNvGrpSpPr/>
                <p:nvPr/>
              </p:nvGrpSpPr>
              <p:grpSpPr>
                <a:xfrm>
                  <a:off x="5303163" y="1625292"/>
                  <a:ext cx="267368" cy="463879"/>
                  <a:chOff x="1482725" y="3779838"/>
                  <a:chExt cx="449263" cy="779462"/>
                </a:xfrm>
                <a:solidFill>
                  <a:schemeClr val="bg1"/>
                </a:solidFill>
              </p:grpSpPr>
              <p:sp>
                <p:nvSpPr>
                  <p:cNvPr id="108" name="Rectangle 57"/>
                  <p:cNvSpPr>
                    <a:spLocks noChangeArrowheads="1"/>
                  </p:cNvSpPr>
                  <p:nvPr/>
                </p:nvSpPr>
                <p:spPr bwMode="auto">
                  <a:xfrm>
                    <a:off x="1609725" y="3779838"/>
                    <a:ext cx="187325" cy="66675"/>
                  </a:xfrm>
                  <a:prstGeom prst="rect">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09" name="Oval 58"/>
                  <p:cNvSpPr>
                    <a:spLocks noChangeArrowheads="1"/>
                  </p:cNvSpPr>
                  <p:nvPr/>
                </p:nvSpPr>
                <p:spPr bwMode="auto">
                  <a:xfrm>
                    <a:off x="1651000" y="4090988"/>
                    <a:ext cx="131763" cy="130175"/>
                  </a:xfrm>
                  <a:prstGeom prst="ellipse">
                    <a:avLst/>
                  </a:pr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0" name="Freeform 59"/>
                  <p:cNvSpPr>
                    <a:spLocks noEditPoints="1"/>
                  </p:cNvSpPr>
                  <p:nvPr/>
                </p:nvSpPr>
                <p:spPr bwMode="auto">
                  <a:xfrm>
                    <a:off x="1485900" y="4157663"/>
                    <a:ext cx="434975" cy="0"/>
                  </a:xfrm>
                  <a:custGeom>
                    <a:avLst/>
                    <a:gdLst>
                      <a:gd name="T0" fmla="*/ 104 w 274"/>
                      <a:gd name="T1" fmla="*/ 0 w 274"/>
                      <a:gd name="T2" fmla="*/ 104 w 274"/>
                      <a:gd name="T3" fmla="*/ 104 w 274"/>
                      <a:gd name="T4" fmla="*/ 274 w 274"/>
                      <a:gd name="T5" fmla="*/ 187 w 274"/>
                      <a:gd name="T6" fmla="*/ 187 w 274"/>
                      <a:gd name="T7" fmla="*/ 274 w 27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74">
                        <a:moveTo>
                          <a:pt x="104" y="0"/>
                        </a:moveTo>
                        <a:lnTo>
                          <a:pt x="0" y="0"/>
                        </a:lnTo>
                        <a:lnTo>
                          <a:pt x="104" y="0"/>
                        </a:lnTo>
                        <a:lnTo>
                          <a:pt x="104" y="0"/>
                        </a:lnTo>
                        <a:close/>
                        <a:moveTo>
                          <a:pt x="274" y="0"/>
                        </a:moveTo>
                        <a:lnTo>
                          <a:pt x="187" y="0"/>
                        </a:lnTo>
                        <a:lnTo>
                          <a:pt x="187" y="0"/>
                        </a:lnTo>
                        <a:lnTo>
                          <a:pt x="27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60"/>
                  <p:cNvSpPr>
                    <a:spLocks noEditPoints="1"/>
                  </p:cNvSpPr>
                  <p:nvPr/>
                </p:nvSpPr>
                <p:spPr bwMode="auto">
                  <a:xfrm>
                    <a:off x="1485900" y="4157663"/>
                    <a:ext cx="434975" cy="0"/>
                  </a:xfrm>
                  <a:custGeom>
                    <a:avLst/>
                    <a:gdLst>
                      <a:gd name="T0" fmla="*/ 104 w 274"/>
                      <a:gd name="T1" fmla="*/ 0 w 274"/>
                      <a:gd name="T2" fmla="*/ 104 w 274"/>
                      <a:gd name="T3" fmla="*/ 104 w 274"/>
                      <a:gd name="T4" fmla="*/ 274 w 274"/>
                      <a:gd name="T5" fmla="*/ 187 w 274"/>
                      <a:gd name="T6" fmla="*/ 187 w 274"/>
                      <a:gd name="T7" fmla="*/ 274 w 274"/>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274">
                        <a:moveTo>
                          <a:pt x="104" y="0"/>
                        </a:moveTo>
                        <a:lnTo>
                          <a:pt x="0" y="0"/>
                        </a:lnTo>
                        <a:lnTo>
                          <a:pt x="104" y="0"/>
                        </a:lnTo>
                        <a:lnTo>
                          <a:pt x="104" y="0"/>
                        </a:lnTo>
                        <a:moveTo>
                          <a:pt x="274" y="0"/>
                        </a:moveTo>
                        <a:lnTo>
                          <a:pt x="187" y="0"/>
                        </a:lnTo>
                        <a:lnTo>
                          <a:pt x="187" y="0"/>
                        </a:lnTo>
                        <a:lnTo>
                          <a:pt x="27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63"/>
                  <p:cNvSpPr>
                    <a:spLocks/>
                  </p:cNvSpPr>
                  <p:nvPr/>
                </p:nvSpPr>
                <p:spPr bwMode="auto">
                  <a:xfrm>
                    <a:off x="1500188" y="3873500"/>
                    <a:ext cx="412750" cy="261937"/>
                  </a:xfrm>
                  <a:custGeom>
                    <a:avLst/>
                    <a:gdLst>
                      <a:gd name="T0" fmla="*/ 58 w 110"/>
                      <a:gd name="T1" fmla="*/ 41 h 70"/>
                      <a:gd name="T2" fmla="*/ 88 w 110"/>
                      <a:gd name="T3" fmla="*/ 70 h 70"/>
                      <a:gd name="T4" fmla="*/ 110 w 110"/>
                      <a:gd name="T5" fmla="*/ 70 h 70"/>
                      <a:gd name="T6" fmla="*/ 94 w 110"/>
                      <a:gd name="T7" fmla="*/ 23 h 70"/>
                      <a:gd name="T8" fmla="*/ 81 w 110"/>
                      <a:gd name="T9" fmla="*/ 0 h 70"/>
                      <a:gd name="T10" fmla="*/ 29 w 110"/>
                      <a:gd name="T11" fmla="*/ 0 h 70"/>
                      <a:gd name="T12" fmla="*/ 16 w 110"/>
                      <a:gd name="T13" fmla="*/ 23 h 70"/>
                      <a:gd name="T14" fmla="*/ 0 w 110"/>
                      <a:gd name="T15" fmla="*/ 70 h 70"/>
                      <a:gd name="T16" fmla="*/ 28 w 110"/>
                      <a:gd name="T17" fmla="*/ 70 h 70"/>
                      <a:gd name="T18" fmla="*/ 58 w 110"/>
                      <a:gd name="T19" fmla="*/ 4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70">
                        <a:moveTo>
                          <a:pt x="58" y="41"/>
                        </a:moveTo>
                        <a:cubicBezTo>
                          <a:pt x="74" y="41"/>
                          <a:pt x="87" y="54"/>
                          <a:pt x="88" y="70"/>
                        </a:cubicBezTo>
                        <a:cubicBezTo>
                          <a:pt x="110" y="70"/>
                          <a:pt x="110" y="70"/>
                          <a:pt x="110" y="70"/>
                        </a:cubicBezTo>
                        <a:cubicBezTo>
                          <a:pt x="107" y="49"/>
                          <a:pt x="103" y="30"/>
                          <a:pt x="94" y="23"/>
                        </a:cubicBezTo>
                        <a:cubicBezTo>
                          <a:pt x="81" y="0"/>
                          <a:pt x="81" y="0"/>
                          <a:pt x="81" y="0"/>
                        </a:cubicBezTo>
                        <a:cubicBezTo>
                          <a:pt x="29" y="0"/>
                          <a:pt x="29" y="0"/>
                          <a:pt x="29" y="0"/>
                        </a:cubicBezTo>
                        <a:cubicBezTo>
                          <a:pt x="16" y="23"/>
                          <a:pt x="16" y="23"/>
                          <a:pt x="16" y="23"/>
                        </a:cubicBezTo>
                        <a:cubicBezTo>
                          <a:pt x="7" y="30"/>
                          <a:pt x="3" y="49"/>
                          <a:pt x="0" y="70"/>
                        </a:cubicBezTo>
                        <a:cubicBezTo>
                          <a:pt x="28" y="70"/>
                          <a:pt x="28" y="70"/>
                          <a:pt x="28" y="70"/>
                        </a:cubicBezTo>
                        <a:cubicBezTo>
                          <a:pt x="29" y="54"/>
                          <a:pt x="42" y="41"/>
                          <a:pt x="58" y="4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13" name="Freeform 64"/>
                  <p:cNvSpPr>
                    <a:spLocks noEditPoints="1"/>
                  </p:cNvSpPr>
                  <p:nvPr/>
                </p:nvSpPr>
                <p:spPr bwMode="auto">
                  <a:xfrm>
                    <a:off x="1482725" y="4162425"/>
                    <a:ext cx="449263" cy="396875"/>
                  </a:xfrm>
                  <a:custGeom>
                    <a:avLst/>
                    <a:gdLst>
                      <a:gd name="T0" fmla="*/ 115 w 120"/>
                      <a:gd name="T1" fmla="*/ 0 h 106"/>
                      <a:gd name="T2" fmla="*/ 93 w 120"/>
                      <a:gd name="T3" fmla="*/ 0 h 106"/>
                      <a:gd name="T4" fmla="*/ 63 w 120"/>
                      <a:gd name="T5" fmla="*/ 28 h 106"/>
                      <a:gd name="T6" fmla="*/ 33 w 120"/>
                      <a:gd name="T7" fmla="*/ 0 h 106"/>
                      <a:gd name="T8" fmla="*/ 5 w 120"/>
                      <a:gd name="T9" fmla="*/ 0 h 106"/>
                      <a:gd name="T10" fmla="*/ 4 w 120"/>
                      <a:gd name="T11" fmla="*/ 106 h 106"/>
                      <a:gd name="T12" fmla="*/ 116 w 120"/>
                      <a:gd name="T13" fmla="*/ 106 h 106"/>
                      <a:gd name="T14" fmla="*/ 115 w 120"/>
                      <a:gd name="T15" fmla="*/ 0 h 106"/>
                      <a:gd name="T16" fmla="*/ 50 w 120"/>
                      <a:gd name="T17" fmla="*/ 73 h 106"/>
                      <a:gd name="T18" fmla="*/ 45 w 120"/>
                      <a:gd name="T19" fmla="*/ 73 h 106"/>
                      <a:gd name="T20" fmla="*/ 45 w 120"/>
                      <a:gd name="T21" fmla="*/ 56 h 106"/>
                      <a:gd name="T22" fmla="*/ 41 w 120"/>
                      <a:gd name="T23" fmla="*/ 73 h 106"/>
                      <a:gd name="T24" fmla="*/ 37 w 120"/>
                      <a:gd name="T25" fmla="*/ 73 h 106"/>
                      <a:gd name="T26" fmla="*/ 34 w 120"/>
                      <a:gd name="T27" fmla="*/ 56 h 106"/>
                      <a:gd name="T28" fmla="*/ 34 w 120"/>
                      <a:gd name="T29" fmla="*/ 73 h 106"/>
                      <a:gd name="T30" fmla="*/ 29 w 120"/>
                      <a:gd name="T31" fmla="*/ 73 h 106"/>
                      <a:gd name="T32" fmla="*/ 29 w 120"/>
                      <a:gd name="T33" fmla="*/ 50 h 106"/>
                      <a:gd name="T34" fmla="*/ 36 w 120"/>
                      <a:gd name="T35" fmla="*/ 50 h 106"/>
                      <a:gd name="T36" fmla="*/ 39 w 120"/>
                      <a:gd name="T37" fmla="*/ 64 h 106"/>
                      <a:gd name="T38" fmla="*/ 42 w 120"/>
                      <a:gd name="T39" fmla="*/ 50 h 106"/>
                      <a:gd name="T40" fmla="*/ 50 w 120"/>
                      <a:gd name="T41" fmla="*/ 50 h 106"/>
                      <a:gd name="T42" fmla="*/ 50 w 120"/>
                      <a:gd name="T43" fmla="*/ 73 h 106"/>
                      <a:gd name="T44" fmla="*/ 59 w 120"/>
                      <a:gd name="T45" fmla="*/ 73 h 106"/>
                      <a:gd name="T46" fmla="*/ 54 w 120"/>
                      <a:gd name="T47" fmla="*/ 73 h 106"/>
                      <a:gd name="T48" fmla="*/ 54 w 120"/>
                      <a:gd name="T49" fmla="*/ 50 h 106"/>
                      <a:gd name="T50" fmla="*/ 59 w 120"/>
                      <a:gd name="T51" fmla="*/ 50 h 106"/>
                      <a:gd name="T52" fmla="*/ 59 w 120"/>
                      <a:gd name="T53" fmla="*/ 73 h 106"/>
                      <a:gd name="T54" fmla="*/ 78 w 120"/>
                      <a:gd name="T55" fmla="*/ 73 h 106"/>
                      <a:gd name="T56" fmla="*/ 64 w 120"/>
                      <a:gd name="T57" fmla="*/ 73 h 106"/>
                      <a:gd name="T58" fmla="*/ 64 w 120"/>
                      <a:gd name="T59" fmla="*/ 50 h 106"/>
                      <a:gd name="T60" fmla="*/ 69 w 120"/>
                      <a:gd name="T61" fmla="*/ 50 h 106"/>
                      <a:gd name="T62" fmla="*/ 69 w 120"/>
                      <a:gd name="T63" fmla="*/ 67 h 106"/>
                      <a:gd name="T64" fmla="*/ 78 w 120"/>
                      <a:gd name="T65" fmla="*/ 67 h 106"/>
                      <a:gd name="T66" fmla="*/ 78 w 120"/>
                      <a:gd name="T67" fmla="*/ 73 h 106"/>
                      <a:gd name="T68" fmla="*/ 93 w 120"/>
                      <a:gd name="T69" fmla="*/ 73 h 106"/>
                      <a:gd name="T70" fmla="*/ 90 w 120"/>
                      <a:gd name="T71" fmla="*/ 64 h 106"/>
                      <a:gd name="T72" fmla="*/ 87 w 120"/>
                      <a:gd name="T73" fmla="*/ 67 h 106"/>
                      <a:gd name="T74" fmla="*/ 87 w 120"/>
                      <a:gd name="T75" fmla="*/ 73 h 106"/>
                      <a:gd name="T76" fmla="*/ 81 w 120"/>
                      <a:gd name="T77" fmla="*/ 73 h 106"/>
                      <a:gd name="T78" fmla="*/ 81 w 120"/>
                      <a:gd name="T79" fmla="*/ 50 h 106"/>
                      <a:gd name="T80" fmla="*/ 87 w 120"/>
                      <a:gd name="T81" fmla="*/ 50 h 106"/>
                      <a:gd name="T82" fmla="*/ 87 w 120"/>
                      <a:gd name="T83" fmla="*/ 59 h 106"/>
                      <a:gd name="T84" fmla="*/ 93 w 120"/>
                      <a:gd name="T85" fmla="*/ 50 h 106"/>
                      <a:gd name="T86" fmla="*/ 100 w 120"/>
                      <a:gd name="T87" fmla="*/ 50 h 106"/>
                      <a:gd name="T88" fmla="*/ 93 w 120"/>
                      <a:gd name="T89" fmla="*/ 59 h 106"/>
                      <a:gd name="T90" fmla="*/ 101 w 120"/>
                      <a:gd name="T91" fmla="*/ 73 h 106"/>
                      <a:gd name="T92" fmla="*/ 93 w 120"/>
                      <a:gd name="T9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0" h="106">
                        <a:moveTo>
                          <a:pt x="115" y="0"/>
                        </a:moveTo>
                        <a:cubicBezTo>
                          <a:pt x="93" y="0"/>
                          <a:pt x="93" y="0"/>
                          <a:pt x="93" y="0"/>
                        </a:cubicBezTo>
                        <a:cubicBezTo>
                          <a:pt x="91" y="16"/>
                          <a:pt x="78" y="28"/>
                          <a:pt x="63" y="28"/>
                        </a:cubicBezTo>
                        <a:cubicBezTo>
                          <a:pt x="47" y="28"/>
                          <a:pt x="34" y="16"/>
                          <a:pt x="33" y="0"/>
                        </a:cubicBezTo>
                        <a:cubicBezTo>
                          <a:pt x="5" y="0"/>
                          <a:pt x="5" y="0"/>
                          <a:pt x="5" y="0"/>
                        </a:cubicBezTo>
                        <a:cubicBezTo>
                          <a:pt x="0" y="47"/>
                          <a:pt x="4" y="106"/>
                          <a:pt x="4" y="106"/>
                        </a:cubicBezTo>
                        <a:cubicBezTo>
                          <a:pt x="116" y="106"/>
                          <a:pt x="116" y="106"/>
                          <a:pt x="116" y="106"/>
                        </a:cubicBezTo>
                        <a:cubicBezTo>
                          <a:pt x="116" y="106"/>
                          <a:pt x="120" y="47"/>
                          <a:pt x="115" y="0"/>
                        </a:cubicBezTo>
                        <a:close/>
                        <a:moveTo>
                          <a:pt x="50" y="73"/>
                        </a:moveTo>
                        <a:cubicBezTo>
                          <a:pt x="45" y="73"/>
                          <a:pt x="45" y="73"/>
                          <a:pt x="45" y="73"/>
                        </a:cubicBezTo>
                        <a:cubicBezTo>
                          <a:pt x="45" y="56"/>
                          <a:pt x="45" y="56"/>
                          <a:pt x="45" y="56"/>
                        </a:cubicBezTo>
                        <a:cubicBezTo>
                          <a:pt x="41" y="73"/>
                          <a:pt x="41" y="73"/>
                          <a:pt x="41" y="73"/>
                        </a:cubicBezTo>
                        <a:cubicBezTo>
                          <a:pt x="37" y="73"/>
                          <a:pt x="37" y="73"/>
                          <a:pt x="37" y="73"/>
                        </a:cubicBezTo>
                        <a:cubicBezTo>
                          <a:pt x="34" y="56"/>
                          <a:pt x="34" y="56"/>
                          <a:pt x="34" y="56"/>
                        </a:cubicBezTo>
                        <a:cubicBezTo>
                          <a:pt x="34" y="73"/>
                          <a:pt x="34" y="73"/>
                          <a:pt x="34" y="73"/>
                        </a:cubicBezTo>
                        <a:cubicBezTo>
                          <a:pt x="29" y="73"/>
                          <a:pt x="29" y="73"/>
                          <a:pt x="29" y="73"/>
                        </a:cubicBezTo>
                        <a:cubicBezTo>
                          <a:pt x="29" y="50"/>
                          <a:pt x="29" y="50"/>
                          <a:pt x="29" y="50"/>
                        </a:cubicBezTo>
                        <a:cubicBezTo>
                          <a:pt x="36" y="50"/>
                          <a:pt x="36" y="50"/>
                          <a:pt x="36" y="50"/>
                        </a:cubicBezTo>
                        <a:cubicBezTo>
                          <a:pt x="39" y="64"/>
                          <a:pt x="39" y="64"/>
                          <a:pt x="39" y="64"/>
                        </a:cubicBezTo>
                        <a:cubicBezTo>
                          <a:pt x="42" y="50"/>
                          <a:pt x="42" y="50"/>
                          <a:pt x="42" y="50"/>
                        </a:cubicBezTo>
                        <a:cubicBezTo>
                          <a:pt x="50" y="50"/>
                          <a:pt x="50" y="50"/>
                          <a:pt x="50" y="50"/>
                        </a:cubicBezTo>
                        <a:lnTo>
                          <a:pt x="50" y="73"/>
                        </a:lnTo>
                        <a:close/>
                        <a:moveTo>
                          <a:pt x="59" y="73"/>
                        </a:moveTo>
                        <a:cubicBezTo>
                          <a:pt x="54" y="73"/>
                          <a:pt x="54" y="73"/>
                          <a:pt x="54" y="73"/>
                        </a:cubicBezTo>
                        <a:cubicBezTo>
                          <a:pt x="54" y="50"/>
                          <a:pt x="54" y="50"/>
                          <a:pt x="54" y="50"/>
                        </a:cubicBezTo>
                        <a:cubicBezTo>
                          <a:pt x="59" y="50"/>
                          <a:pt x="59" y="50"/>
                          <a:pt x="59" y="50"/>
                        </a:cubicBezTo>
                        <a:lnTo>
                          <a:pt x="59" y="73"/>
                        </a:lnTo>
                        <a:close/>
                        <a:moveTo>
                          <a:pt x="78" y="73"/>
                        </a:moveTo>
                        <a:cubicBezTo>
                          <a:pt x="64" y="73"/>
                          <a:pt x="64" y="73"/>
                          <a:pt x="64" y="73"/>
                        </a:cubicBezTo>
                        <a:cubicBezTo>
                          <a:pt x="64" y="50"/>
                          <a:pt x="64" y="50"/>
                          <a:pt x="64" y="50"/>
                        </a:cubicBezTo>
                        <a:cubicBezTo>
                          <a:pt x="69" y="50"/>
                          <a:pt x="69" y="50"/>
                          <a:pt x="69" y="50"/>
                        </a:cubicBezTo>
                        <a:cubicBezTo>
                          <a:pt x="69" y="67"/>
                          <a:pt x="69" y="67"/>
                          <a:pt x="69" y="67"/>
                        </a:cubicBezTo>
                        <a:cubicBezTo>
                          <a:pt x="78" y="67"/>
                          <a:pt x="78" y="67"/>
                          <a:pt x="78" y="67"/>
                        </a:cubicBezTo>
                        <a:lnTo>
                          <a:pt x="78" y="73"/>
                        </a:lnTo>
                        <a:close/>
                        <a:moveTo>
                          <a:pt x="93" y="73"/>
                        </a:moveTo>
                        <a:cubicBezTo>
                          <a:pt x="90" y="64"/>
                          <a:pt x="90" y="64"/>
                          <a:pt x="90" y="64"/>
                        </a:cubicBezTo>
                        <a:cubicBezTo>
                          <a:pt x="87" y="67"/>
                          <a:pt x="87" y="67"/>
                          <a:pt x="87" y="67"/>
                        </a:cubicBezTo>
                        <a:cubicBezTo>
                          <a:pt x="87" y="73"/>
                          <a:pt x="87" y="73"/>
                          <a:pt x="87" y="73"/>
                        </a:cubicBezTo>
                        <a:cubicBezTo>
                          <a:pt x="81" y="73"/>
                          <a:pt x="81" y="73"/>
                          <a:pt x="81" y="73"/>
                        </a:cubicBezTo>
                        <a:cubicBezTo>
                          <a:pt x="81" y="50"/>
                          <a:pt x="81" y="50"/>
                          <a:pt x="81" y="50"/>
                        </a:cubicBezTo>
                        <a:cubicBezTo>
                          <a:pt x="87" y="50"/>
                          <a:pt x="87" y="50"/>
                          <a:pt x="87" y="50"/>
                        </a:cubicBezTo>
                        <a:cubicBezTo>
                          <a:pt x="87" y="59"/>
                          <a:pt x="87" y="59"/>
                          <a:pt x="87" y="59"/>
                        </a:cubicBezTo>
                        <a:cubicBezTo>
                          <a:pt x="93" y="50"/>
                          <a:pt x="93" y="50"/>
                          <a:pt x="93" y="50"/>
                        </a:cubicBezTo>
                        <a:cubicBezTo>
                          <a:pt x="100" y="50"/>
                          <a:pt x="100" y="50"/>
                          <a:pt x="100" y="50"/>
                        </a:cubicBezTo>
                        <a:cubicBezTo>
                          <a:pt x="93" y="59"/>
                          <a:pt x="93" y="59"/>
                          <a:pt x="93" y="59"/>
                        </a:cubicBezTo>
                        <a:cubicBezTo>
                          <a:pt x="101" y="73"/>
                          <a:pt x="101" y="73"/>
                          <a:pt x="101" y="73"/>
                        </a:cubicBezTo>
                        <a:lnTo>
                          <a:pt x="93" y="73"/>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07" name="Rectangle 106"/>
                <p:cNvSpPr/>
                <p:nvPr/>
              </p:nvSpPr>
              <p:spPr>
                <a:xfrm>
                  <a:off x="5347638" y="1937379"/>
                  <a:ext cx="180909" cy="112331"/>
                </a:xfrm>
                <a:prstGeom prst="rect">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grpSp>
      </p:grpSp>
      <p:grpSp>
        <p:nvGrpSpPr>
          <p:cNvPr id="116" name="Group 115"/>
          <p:cNvGrpSpPr/>
          <p:nvPr/>
        </p:nvGrpSpPr>
        <p:grpSpPr>
          <a:xfrm>
            <a:off x="3564524" y="1711125"/>
            <a:ext cx="1143000" cy="3981778"/>
            <a:chOff x="3564524" y="1711125"/>
            <a:chExt cx="1143000" cy="3981778"/>
          </a:xfrm>
        </p:grpSpPr>
        <p:grpSp>
          <p:nvGrpSpPr>
            <p:cNvPr id="117" name="Group 116"/>
            <p:cNvGrpSpPr/>
            <p:nvPr/>
          </p:nvGrpSpPr>
          <p:grpSpPr>
            <a:xfrm>
              <a:off x="3564524" y="2492503"/>
              <a:ext cx="1143000" cy="3200400"/>
              <a:chOff x="3534895" y="2485379"/>
              <a:chExt cx="1143000" cy="3200400"/>
            </a:xfrm>
          </p:grpSpPr>
          <p:sp>
            <p:nvSpPr>
              <p:cNvPr id="147" name="Text Box 2"/>
              <p:cNvSpPr txBox="1">
                <a:spLocks noChangeArrowheads="1"/>
              </p:cNvSpPr>
              <p:nvPr/>
            </p:nvSpPr>
            <p:spPr bwMode="auto">
              <a:xfrm>
                <a:off x="3534895" y="2485379"/>
                <a:ext cx="1143000" cy="3200400"/>
              </a:xfrm>
              <a:prstGeom prst="rect">
                <a:avLst/>
              </a:prstGeom>
              <a:gradFill>
                <a:gsLst>
                  <a:gs pos="0">
                    <a:schemeClr val="bg1"/>
                  </a:gs>
                  <a:gs pos="98000">
                    <a:schemeClr val="accent3"/>
                  </a:gs>
                </a:gsLst>
                <a:lin ang="5400000" scaled="0"/>
              </a:gradFill>
              <a:ln w="12700">
                <a:noFill/>
                <a:miter lim="800000"/>
                <a:headEnd/>
                <a:tailEnd/>
              </a:ln>
            </p:spPr>
            <p:txBody>
              <a:bodyPr lIns="0" rIns="0" anchor="t" anchorCtr="0"/>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fontAlgn="base" hangingPunct="1">
                  <a:spcBef>
                    <a:spcPts val="600"/>
                  </a:spcBef>
                  <a:spcAft>
                    <a:spcPts val="600"/>
                  </a:spcAft>
                  <a:buClr>
                    <a:srgbClr val="7B0A12"/>
                  </a:buClr>
                  <a:buSzPct val="150000"/>
                </a:pPr>
                <a:r>
                  <a:rPr lang="en-US" sz="1000" b="1" dirty="0">
                    <a:latin typeface="Tahoma" panose="020B0604030504040204" pitchFamily="34" charset="0"/>
                    <a:cs typeface="Tahoma" panose="020B0604030504040204" pitchFamily="34" charset="0"/>
                  </a:rPr>
                  <a:t>Add Other Converting Capabilities</a:t>
                </a:r>
              </a:p>
            </p:txBody>
          </p:sp>
          <p:sp>
            <p:nvSpPr>
              <p:cNvPr id="148" name="Rectangle 147"/>
              <p:cNvSpPr/>
              <p:nvPr/>
            </p:nvSpPr>
            <p:spPr>
              <a:xfrm>
                <a:off x="3534895" y="3017804"/>
                <a:ext cx="1142998" cy="151530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Aft>
                    <a:spcPts val="600"/>
                  </a:spcAft>
                </a:pPr>
                <a:r>
                  <a:rPr lang="en-US" sz="800" dirty="0">
                    <a:solidFill>
                      <a:srgbClr val="000000"/>
                    </a:solidFill>
                    <a:latin typeface="Tahoma" panose="020B0604030504040204" pitchFamily="34" charset="0"/>
                  </a:rPr>
                  <a:t>Strategically expanding to woven converting capabilities will expand the Company’s addressable market ($150m+)</a:t>
                </a:r>
              </a:p>
              <a:p>
                <a:pPr algn="ctr">
                  <a:spcAft>
                    <a:spcPts val="600"/>
                  </a:spcAft>
                </a:pPr>
                <a:endParaRPr lang="en-US" sz="800" dirty="0">
                  <a:solidFill>
                    <a:srgbClr val="000000"/>
                  </a:solidFill>
                  <a:latin typeface="Tahoma" panose="020B0604030504040204" pitchFamily="34" charset="0"/>
                </a:endParaRPr>
              </a:p>
              <a:p>
                <a:pPr algn="ctr">
                  <a:spcAft>
                    <a:spcPts val="600"/>
                  </a:spcAft>
                </a:pPr>
                <a:r>
                  <a:rPr lang="en-US" sz="800" dirty="0">
                    <a:solidFill>
                      <a:srgbClr val="000000"/>
                    </a:solidFill>
                    <a:latin typeface="Tahoma" panose="020B0604030504040204" pitchFamily="34" charset="0"/>
                  </a:rPr>
                  <a:t>Adding capabilities will reduce switching costs for customers seeking one supplier that can source all of their packaging needs</a:t>
                </a:r>
              </a:p>
              <a:p>
                <a:pPr algn="ctr">
                  <a:spcAft>
                    <a:spcPts val="600"/>
                  </a:spcAft>
                </a:pPr>
                <a:endParaRPr lang="en-US" sz="800" dirty="0">
                  <a:solidFill>
                    <a:srgbClr val="000000"/>
                  </a:solidFill>
                  <a:latin typeface="Tahoma" panose="020B0604030504040204" pitchFamily="34" charset="0"/>
                </a:endParaRPr>
              </a:p>
              <a:p>
                <a:pPr algn="ctr">
                  <a:spcAft>
                    <a:spcPts val="600"/>
                  </a:spcAft>
                </a:pPr>
                <a:endParaRPr lang="en-US" sz="800" dirty="0">
                  <a:solidFill>
                    <a:srgbClr val="000000"/>
                  </a:solidFill>
                  <a:latin typeface="Tahoma" panose="020B0604030504040204" pitchFamily="34" charset="0"/>
                </a:endParaRPr>
              </a:p>
            </p:txBody>
          </p:sp>
        </p:grpSp>
        <p:grpSp>
          <p:nvGrpSpPr>
            <p:cNvPr id="118" name="Group 117"/>
            <p:cNvGrpSpPr/>
            <p:nvPr/>
          </p:nvGrpSpPr>
          <p:grpSpPr>
            <a:xfrm>
              <a:off x="3770264" y="1711125"/>
              <a:ext cx="731520" cy="731520"/>
              <a:chOff x="3772393" y="1711125"/>
              <a:chExt cx="731520" cy="731520"/>
            </a:xfrm>
          </p:grpSpPr>
          <p:sp>
            <p:nvSpPr>
              <p:cNvPr id="119" name="Oval 27"/>
              <p:cNvSpPr>
                <a:spLocks noChangeArrowheads="1"/>
              </p:cNvSpPr>
              <p:nvPr/>
            </p:nvSpPr>
            <p:spPr bwMode="auto">
              <a:xfrm>
                <a:off x="3772393" y="1711125"/>
                <a:ext cx="731520" cy="731520"/>
              </a:xfrm>
              <a:prstGeom prst="ellipse">
                <a:avLst/>
              </a:prstGeom>
              <a:solidFill>
                <a:srgbClr val="07437F"/>
              </a:solidFill>
              <a:ln w="19050" cap="flat">
                <a:noFill/>
                <a:prstDash val="solid"/>
                <a:round/>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grpSp>
            <p:nvGrpSpPr>
              <p:cNvPr id="120" name="Group 119"/>
              <p:cNvGrpSpPr/>
              <p:nvPr/>
            </p:nvGrpSpPr>
            <p:grpSpPr>
              <a:xfrm>
                <a:off x="3946930" y="1856459"/>
                <a:ext cx="382446" cy="440853"/>
                <a:chOff x="4113213" y="2159000"/>
                <a:chExt cx="1081088" cy="1246188"/>
              </a:xfrm>
              <a:solidFill>
                <a:schemeClr val="bg1"/>
              </a:solidFill>
            </p:grpSpPr>
            <p:sp>
              <p:nvSpPr>
                <p:cNvPr id="121" name="Freeform 73"/>
                <p:cNvSpPr>
                  <a:spLocks/>
                </p:cNvSpPr>
                <p:nvPr/>
              </p:nvSpPr>
              <p:spPr bwMode="auto">
                <a:xfrm>
                  <a:off x="4616450" y="2159000"/>
                  <a:ext cx="74613" cy="131763"/>
                </a:xfrm>
                <a:custGeom>
                  <a:avLst/>
                  <a:gdLst>
                    <a:gd name="T0" fmla="*/ 20 w 20"/>
                    <a:gd name="T1" fmla="*/ 0 h 35"/>
                    <a:gd name="T2" fmla="*/ 20 w 20"/>
                    <a:gd name="T3" fmla="*/ 35 h 35"/>
                    <a:gd name="T4" fmla="*/ 0 w 20"/>
                    <a:gd name="T5" fmla="*/ 35 h 35"/>
                    <a:gd name="T6" fmla="*/ 0 w 20"/>
                    <a:gd name="T7" fmla="*/ 0 h 35"/>
                    <a:gd name="T8" fmla="*/ 20 w 20"/>
                    <a:gd name="T9" fmla="*/ 0 h 35"/>
                  </a:gdLst>
                  <a:ahLst/>
                  <a:cxnLst>
                    <a:cxn ang="0">
                      <a:pos x="T0" y="T1"/>
                    </a:cxn>
                    <a:cxn ang="0">
                      <a:pos x="T2" y="T3"/>
                    </a:cxn>
                    <a:cxn ang="0">
                      <a:pos x="T4" y="T5"/>
                    </a:cxn>
                    <a:cxn ang="0">
                      <a:pos x="T6" y="T7"/>
                    </a:cxn>
                    <a:cxn ang="0">
                      <a:pos x="T8" y="T9"/>
                    </a:cxn>
                  </a:cxnLst>
                  <a:rect l="0" t="0" r="r" b="b"/>
                  <a:pathLst>
                    <a:path w="20" h="35">
                      <a:moveTo>
                        <a:pt x="20" y="0"/>
                      </a:moveTo>
                      <a:cubicBezTo>
                        <a:pt x="20" y="11"/>
                        <a:pt x="20" y="23"/>
                        <a:pt x="20" y="35"/>
                      </a:cubicBezTo>
                      <a:cubicBezTo>
                        <a:pt x="14" y="35"/>
                        <a:pt x="7" y="35"/>
                        <a:pt x="0" y="35"/>
                      </a:cubicBezTo>
                      <a:cubicBezTo>
                        <a:pt x="0" y="23"/>
                        <a:pt x="0" y="11"/>
                        <a:pt x="0" y="0"/>
                      </a:cubicBezTo>
                      <a:cubicBezTo>
                        <a:pt x="7" y="0"/>
                        <a:pt x="13" y="0"/>
                        <a:pt x="2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74"/>
                <p:cNvSpPr>
                  <a:spLocks/>
                </p:cNvSpPr>
                <p:nvPr/>
              </p:nvSpPr>
              <p:spPr bwMode="auto">
                <a:xfrm>
                  <a:off x="4305300" y="2359025"/>
                  <a:ext cx="674688" cy="741363"/>
                </a:xfrm>
                <a:custGeom>
                  <a:avLst/>
                  <a:gdLst>
                    <a:gd name="T0" fmla="*/ 133 w 180"/>
                    <a:gd name="T1" fmla="*/ 198 h 198"/>
                    <a:gd name="T2" fmla="*/ 53 w 180"/>
                    <a:gd name="T3" fmla="*/ 198 h 198"/>
                    <a:gd name="T4" fmla="*/ 34 w 180"/>
                    <a:gd name="T5" fmla="*/ 149 h 198"/>
                    <a:gd name="T6" fmla="*/ 12 w 180"/>
                    <a:gd name="T7" fmla="*/ 103 h 198"/>
                    <a:gd name="T8" fmla="*/ 80 w 180"/>
                    <a:gd name="T9" fmla="*/ 4 h 198"/>
                    <a:gd name="T10" fmla="*/ 159 w 180"/>
                    <a:gd name="T11" fmla="*/ 33 h 198"/>
                    <a:gd name="T12" fmla="*/ 168 w 180"/>
                    <a:gd name="T13" fmla="*/ 117 h 198"/>
                    <a:gd name="T14" fmla="*/ 149 w 180"/>
                    <a:gd name="T15" fmla="*/ 153 h 198"/>
                    <a:gd name="T16" fmla="*/ 133 w 180"/>
                    <a:gd name="T17"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 h="198">
                      <a:moveTo>
                        <a:pt x="133" y="198"/>
                      </a:moveTo>
                      <a:cubicBezTo>
                        <a:pt x="106" y="198"/>
                        <a:pt x="80" y="198"/>
                        <a:pt x="53" y="198"/>
                      </a:cubicBezTo>
                      <a:cubicBezTo>
                        <a:pt x="52" y="180"/>
                        <a:pt x="43" y="164"/>
                        <a:pt x="34" y="149"/>
                      </a:cubicBezTo>
                      <a:cubicBezTo>
                        <a:pt x="25" y="134"/>
                        <a:pt x="17" y="120"/>
                        <a:pt x="12" y="103"/>
                      </a:cubicBezTo>
                      <a:cubicBezTo>
                        <a:pt x="0" y="54"/>
                        <a:pt x="30" y="10"/>
                        <a:pt x="80" y="4"/>
                      </a:cubicBezTo>
                      <a:cubicBezTo>
                        <a:pt x="111" y="0"/>
                        <a:pt x="139" y="7"/>
                        <a:pt x="159" y="33"/>
                      </a:cubicBezTo>
                      <a:cubicBezTo>
                        <a:pt x="180" y="58"/>
                        <a:pt x="180" y="88"/>
                        <a:pt x="168" y="117"/>
                      </a:cubicBezTo>
                      <a:cubicBezTo>
                        <a:pt x="163" y="130"/>
                        <a:pt x="156" y="141"/>
                        <a:pt x="149" y="153"/>
                      </a:cubicBezTo>
                      <a:cubicBezTo>
                        <a:pt x="142" y="167"/>
                        <a:pt x="134" y="181"/>
                        <a:pt x="133" y="1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75"/>
                <p:cNvSpPr>
                  <a:spLocks/>
                </p:cNvSpPr>
                <p:nvPr/>
              </p:nvSpPr>
              <p:spPr bwMode="auto">
                <a:xfrm>
                  <a:off x="4518025" y="3141663"/>
                  <a:ext cx="269875" cy="52388"/>
                </a:xfrm>
                <a:custGeom>
                  <a:avLst/>
                  <a:gdLst>
                    <a:gd name="T0" fmla="*/ 36 w 72"/>
                    <a:gd name="T1" fmla="*/ 14 h 14"/>
                    <a:gd name="T2" fmla="*/ 9 w 72"/>
                    <a:gd name="T3" fmla="*/ 14 h 14"/>
                    <a:gd name="T4" fmla="*/ 0 w 72"/>
                    <a:gd name="T5" fmla="*/ 7 h 14"/>
                    <a:gd name="T6" fmla="*/ 9 w 72"/>
                    <a:gd name="T7" fmla="*/ 0 h 14"/>
                    <a:gd name="T8" fmla="*/ 63 w 72"/>
                    <a:gd name="T9" fmla="*/ 0 h 14"/>
                    <a:gd name="T10" fmla="*/ 72 w 72"/>
                    <a:gd name="T11" fmla="*/ 7 h 14"/>
                    <a:gd name="T12" fmla="*/ 63 w 72"/>
                    <a:gd name="T13" fmla="*/ 14 h 14"/>
                    <a:gd name="T14" fmla="*/ 36 w 72"/>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14">
                      <a:moveTo>
                        <a:pt x="36" y="14"/>
                      </a:moveTo>
                      <a:cubicBezTo>
                        <a:pt x="27" y="14"/>
                        <a:pt x="18" y="14"/>
                        <a:pt x="9" y="14"/>
                      </a:cubicBezTo>
                      <a:cubicBezTo>
                        <a:pt x="4" y="14"/>
                        <a:pt x="0" y="13"/>
                        <a:pt x="0" y="7"/>
                      </a:cubicBezTo>
                      <a:cubicBezTo>
                        <a:pt x="0" y="1"/>
                        <a:pt x="4" y="0"/>
                        <a:pt x="9" y="0"/>
                      </a:cubicBezTo>
                      <a:cubicBezTo>
                        <a:pt x="27" y="0"/>
                        <a:pt x="45" y="0"/>
                        <a:pt x="63" y="0"/>
                      </a:cubicBezTo>
                      <a:cubicBezTo>
                        <a:pt x="68" y="0"/>
                        <a:pt x="72" y="1"/>
                        <a:pt x="72" y="7"/>
                      </a:cubicBezTo>
                      <a:cubicBezTo>
                        <a:pt x="72" y="13"/>
                        <a:pt x="68" y="14"/>
                        <a:pt x="63" y="14"/>
                      </a:cubicBezTo>
                      <a:cubicBezTo>
                        <a:pt x="54" y="14"/>
                        <a:pt x="45" y="14"/>
                        <a:pt x="36"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76"/>
                <p:cNvSpPr>
                  <a:spLocks/>
                </p:cNvSpPr>
                <p:nvPr/>
              </p:nvSpPr>
              <p:spPr bwMode="auto">
                <a:xfrm>
                  <a:off x="4522788" y="3232150"/>
                  <a:ext cx="258763" cy="52388"/>
                </a:xfrm>
                <a:custGeom>
                  <a:avLst/>
                  <a:gdLst>
                    <a:gd name="T0" fmla="*/ 35 w 69"/>
                    <a:gd name="T1" fmla="*/ 0 h 14"/>
                    <a:gd name="T2" fmla="*/ 61 w 69"/>
                    <a:gd name="T3" fmla="*/ 0 h 14"/>
                    <a:gd name="T4" fmla="*/ 69 w 69"/>
                    <a:gd name="T5" fmla="*/ 7 h 14"/>
                    <a:gd name="T6" fmla="*/ 61 w 69"/>
                    <a:gd name="T7" fmla="*/ 14 h 14"/>
                    <a:gd name="T8" fmla="*/ 9 w 69"/>
                    <a:gd name="T9" fmla="*/ 14 h 14"/>
                    <a:gd name="T10" fmla="*/ 0 w 69"/>
                    <a:gd name="T11" fmla="*/ 7 h 14"/>
                    <a:gd name="T12" fmla="*/ 9 w 69"/>
                    <a:gd name="T13" fmla="*/ 0 h 14"/>
                    <a:gd name="T14" fmla="*/ 35 w 69"/>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14">
                      <a:moveTo>
                        <a:pt x="35" y="0"/>
                      </a:moveTo>
                      <a:cubicBezTo>
                        <a:pt x="44" y="0"/>
                        <a:pt x="52" y="0"/>
                        <a:pt x="61" y="0"/>
                      </a:cubicBezTo>
                      <a:cubicBezTo>
                        <a:pt x="66" y="0"/>
                        <a:pt x="69" y="2"/>
                        <a:pt x="69" y="7"/>
                      </a:cubicBezTo>
                      <a:cubicBezTo>
                        <a:pt x="69" y="12"/>
                        <a:pt x="66" y="14"/>
                        <a:pt x="61" y="14"/>
                      </a:cubicBezTo>
                      <a:cubicBezTo>
                        <a:pt x="44" y="14"/>
                        <a:pt x="26" y="14"/>
                        <a:pt x="9" y="14"/>
                      </a:cubicBezTo>
                      <a:cubicBezTo>
                        <a:pt x="4" y="14"/>
                        <a:pt x="0" y="12"/>
                        <a:pt x="0" y="7"/>
                      </a:cubicBezTo>
                      <a:cubicBezTo>
                        <a:pt x="1" y="1"/>
                        <a:pt x="4" y="0"/>
                        <a:pt x="9" y="0"/>
                      </a:cubicBezTo>
                      <a:cubicBezTo>
                        <a:pt x="18" y="0"/>
                        <a:pt x="26" y="0"/>
                        <a:pt x="3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77"/>
                <p:cNvSpPr>
                  <a:spLocks/>
                </p:cNvSpPr>
                <p:nvPr/>
              </p:nvSpPr>
              <p:spPr bwMode="auto">
                <a:xfrm>
                  <a:off x="4154488" y="2824163"/>
                  <a:ext cx="165100" cy="127000"/>
                </a:xfrm>
                <a:custGeom>
                  <a:avLst/>
                  <a:gdLst>
                    <a:gd name="T0" fmla="*/ 8 w 44"/>
                    <a:gd name="T1" fmla="*/ 34 h 34"/>
                    <a:gd name="T2" fmla="*/ 0 w 44"/>
                    <a:gd name="T3" fmla="*/ 16 h 34"/>
                    <a:gd name="T4" fmla="*/ 36 w 44"/>
                    <a:gd name="T5" fmla="*/ 0 h 34"/>
                    <a:gd name="T6" fmla="*/ 44 w 44"/>
                    <a:gd name="T7" fmla="*/ 18 h 34"/>
                    <a:gd name="T8" fmla="*/ 8 w 44"/>
                    <a:gd name="T9" fmla="*/ 34 h 34"/>
                  </a:gdLst>
                  <a:ahLst/>
                  <a:cxnLst>
                    <a:cxn ang="0">
                      <a:pos x="T0" y="T1"/>
                    </a:cxn>
                    <a:cxn ang="0">
                      <a:pos x="T2" y="T3"/>
                    </a:cxn>
                    <a:cxn ang="0">
                      <a:pos x="T4" y="T5"/>
                    </a:cxn>
                    <a:cxn ang="0">
                      <a:pos x="T6" y="T7"/>
                    </a:cxn>
                    <a:cxn ang="0">
                      <a:pos x="T8" y="T9"/>
                    </a:cxn>
                  </a:cxnLst>
                  <a:rect l="0" t="0" r="r" b="b"/>
                  <a:pathLst>
                    <a:path w="44" h="34">
                      <a:moveTo>
                        <a:pt x="8" y="34"/>
                      </a:moveTo>
                      <a:cubicBezTo>
                        <a:pt x="5" y="28"/>
                        <a:pt x="3" y="22"/>
                        <a:pt x="0" y="16"/>
                      </a:cubicBezTo>
                      <a:cubicBezTo>
                        <a:pt x="12" y="10"/>
                        <a:pt x="23" y="5"/>
                        <a:pt x="36" y="0"/>
                      </a:cubicBezTo>
                      <a:cubicBezTo>
                        <a:pt x="38" y="6"/>
                        <a:pt x="41" y="12"/>
                        <a:pt x="44" y="18"/>
                      </a:cubicBezTo>
                      <a:cubicBezTo>
                        <a:pt x="32" y="23"/>
                        <a:pt x="20" y="29"/>
                        <a:pt x="8"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78"/>
                <p:cNvSpPr>
                  <a:spLocks/>
                </p:cNvSpPr>
                <p:nvPr/>
              </p:nvSpPr>
              <p:spPr bwMode="auto">
                <a:xfrm>
                  <a:off x="4170363" y="2351088"/>
                  <a:ext cx="160338" cy="149225"/>
                </a:xfrm>
                <a:custGeom>
                  <a:avLst/>
                  <a:gdLst>
                    <a:gd name="T0" fmla="*/ 43 w 43"/>
                    <a:gd name="T1" fmla="*/ 23 h 40"/>
                    <a:gd name="T2" fmla="*/ 32 w 43"/>
                    <a:gd name="T3" fmla="*/ 40 h 40"/>
                    <a:gd name="T4" fmla="*/ 0 w 43"/>
                    <a:gd name="T5" fmla="*/ 17 h 40"/>
                    <a:gd name="T6" fmla="*/ 11 w 43"/>
                    <a:gd name="T7" fmla="*/ 0 h 40"/>
                    <a:gd name="T8" fmla="*/ 43 w 43"/>
                    <a:gd name="T9" fmla="*/ 23 h 40"/>
                  </a:gdLst>
                  <a:ahLst/>
                  <a:cxnLst>
                    <a:cxn ang="0">
                      <a:pos x="T0" y="T1"/>
                    </a:cxn>
                    <a:cxn ang="0">
                      <a:pos x="T2" y="T3"/>
                    </a:cxn>
                    <a:cxn ang="0">
                      <a:pos x="T4" y="T5"/>
                    </a:cxn>
                    <a:cxn ang="0">
                      <a:pos x="T6" y="T7"/>
                    </a:cxn>
                    <a:cxn ang="0">
                      <a:pos x="T8" y="T9"/>
                    </a:cxn>
                  </a:cxnLst>
                  <a:rect l="0" t="0" r="r" b="b"/>
                  <a:pathLst>
                    <a:path w="43" h="40">
                      <a:moveTo>
                        <a:pt x="43" y="23"/>
                      </a:moveTo>
                      <a:cubicBezTo>
                        <a:pt x="39" y="29"/>
                        <a:pt x="36" y="34"/>
                        <a:pt x="32" y="40"/>
                      </a:cubicBezTo>
                      <a:cubicBezTo>
                        <a:pt x="21" y="32"/>
                        <a:pt x="10" y="25"/>
                        <a:pt x="0" y="17"/>
                      </a:cubicBezTo>
                      <a:cubicBezTo>
                        <a:pt x="4" y="11"/>
                        <a:pt x="7" y="6"/>
                        <a:pt x="11" y="0"/>
                      </a:cubicBezTo>
                      <a:cubicBezTo>
                        <a:pt x="22" y="8"/>
                        <a:pt x="32" y="15"/>
                        <a:pt x="43"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79"/>
                <p:cNvSpPr>
                  <a:spLocks/>
                </p:cNvSpPr>
                <p:nvPr/>
              </p:nvSpPr>
              <p:spPr bwMode="auto">
                <a:xfrm>
                  <a:off x="4976813" y="2351088"/>
                  <a:ext cx="160338" cy="149225"/>
                </a:xfrm>
                <a:custGeom>
                  <a:avLst/>
                  <a:gdLst>
                    <a:gd name="T0" fmla="*/ 0 w 43"/>
                    <a:gd name="T1" fmla="*/ 23 h 40"/>
                    <a:gd name="T2" fmla="*/ 32 w 43"/>
                    <a:gd name="T3" fmla="*/ 0 h 40"/>
                    <a:gd name="T4" fmla="*/ 43 w 43"/>
                    <a:gd name="T5" fmla="*/ 17 h 40"/>
                    <a:gd name="T6" fmla="*/ 11 w 43"/>
                    <a:gd name="T7" fmla="*/ 40 h 40"/>
                    <a:gd name="T8" fmla="*/ 0 w 43"/>
                    <a:gd name="T9" fmla="*/ 23 h 40"/>
                  </a:gdLst>
                  <a:ahLst/>
                  <a:cxnLst>
                    <a:cxn ang="0">
                      <a:pos x="T0" y="T1"/>
                    </a:cxn>
                    <a:cxn ang="0">
                      <a:pos x="T2" y="T3"/>
                    </a:cxn>
                    <a:cxn ang="0">
                      <a:pos x="T4" y="T5"/>
                    </a:cxn>
                    <a:cxn ang="0">
                      <a:pos x="T6" y="T7"/>
                    </a:cxn>
                    <a:cxn ang="0">
                      <a:pos x="T8" y="T9"/>
                    </a:cxn>
                  </a:cxnLst>
                  <a:rect l="0" t="0" r="r" b="b"/>
                  <a:pathLst>
                    <a:path w="43" h="40">
                      <a:moveTo>
                        <a:pt x="0" y="23"/>
                      </a:moveTo>
                      <a:cubicBezTo>
                        <a:pt x="10" y="16"/>
                        <a:pt x="21" y="8"/>
                        <a:pt x="32" y="0"/>
                      </a:cubicBezTo>
                      <a:cubicBezTo>
                        <a:pt x="35" y="6"/>
                        <a:pt x="39" y="11"/>
                        <a:pt x="43" y="17"/>
                      </a:cubicBezTo>
                      <a:cubicBezTo>
                        <a:pt x="33" y="24"/>
                        <a:pt x="23" y="32"/>
                        <a:pt x="11" y="40"/>
                      </a:cubicBezTo>
                      <a:cubicBezTo>
                        <a:pt x="8" y="34"/>
                        <a:pt x="4" y="29"/>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80"/>
                <p:cNvSpPr>
                  <a:spLocks/>
                </p:cNvSpPr>
                <p:nvPr/>
              </p:nvSpPr>
              <p:spPr bwMode="auto">
                <a:xfrm>
                  <a:off x="4987925" y="2827338"/>
                  <a:ext cx="165100" cy="123825"/>
                </a:xfrm>
                <a:custGeom>
                  <a:avLst/>
                  <a:gdLst>
                    <a:gd name="T0" fmla="*/ 44 w 44"/>
                    <a:gd name="T1" fmla="*/ 15 h 33"/>
                    <a:gd name="T2" fmla="*/ 36 w 44"/>
                    <a:gd name="T3" fmla="*/ 33 h 33"/>
                    <a:gd name="T4" fmla="*/ 0 w 44"/>
                    <a:gd name="T5" fmla="*/ 19 h 33"/>
                    <a:gd name="T6" fmla="*/ 8 w 44"/>
                    <a:gd name="T7" fmla="*/ 0 h 33"/>
                    <a:gd name="T8" fmla="*/ 44 w 44"/>
                    <a:gd name="T9" fmla="*/ 15 h 33"/>
                  </a:gdLst>
                  <a:ahLst/>
                  <a:cxnLst>
                    <a:cxn ang="0">
                      <a:pos x="T0" y="T1"/>
                    </a:cxn>
                    <a:cxn ang="0">
                      <a:pos x="T2" y="T3"/>
                    </a:cxn>
                    <a:cxn ang="0">
                      <a:pos x="T4" y="T5"/>
                    </a:cxn>
                    <a:cxn ang="0">
                      <a:pos x="T6" y="T7"/>
                    </a:cxn>
                    <a:cxn ang="0">
                      <a:pos x="T8" y="T9"/>
                    </a:cxn>
                  </a:cxnLst>
                  <a:rect l="0" t="0" r="r" b="b"/>
                  <a:pathLst>
                    <a:path w="44" h="33">
                      <a:moveTo>
                        <a:pt x="44" y="15"/>
                      </a:moveTo>
                      <a:cubicBezTo>
                        <a:pt x="41" y="21"/>
                        <a:pt x="39" y="27"/>
                        <a:pt x="36" y="33"/>
                      </a:cubicBezTo>
                      <a:cubicBezTo>
                        <a:pt x="24" y="28"/>
                        <a:pt x="13" y="24"/>
                        <a:pt x="0" y="19"/>
                      </a:cubicBezTo>
                      <a:cubicBezTo>
                        <a:pt x="3" y="12"/>
                        <a:pt x="5" y="7"/>
                        <a:pt x="8" y="0"/>
                      </a:cubicBezTo>
                      <a:cubicBezTo>
                        <a:pt x="20" y="5"/>
                        <a:pt x="31" y="10"/>
                        <a:pt x="44"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81"/>
                <p:cNvSpPr>
                  <a:spLocks/>
                </p:cNvSpPr>
                <p:nvPr/>
              </p:nvSpPr>
              <p:spPr bwMode="auto">
                <a:xfrm>
                  <a:off x="4113213" y="2620963"/>
                  <a:ext cx="150813" cy="71438"/>
                </a:xfrm>
                <a:custGeom>
                  <a:avLst/>
                  <a:gdLst>
                    <a:gd name="T0" fmla="*/ 40 w 40"/>
                    <a:gd name="T1" fmla="*/ 0 h 19"/>
                    <a:gd name="T2" fmla="*/ 40 w 40"/>
                    <a:gd name="T3" fmla="*/ 19 h 19"/>
                    <a:gd name="T4" fmla="*/ 0 w 40"/>
                    <a:gd name="T5" fmla="*/ 19 h 19"/>
                    <a:gd name="T6" fmla="*/ 0 w 40"/>
                    <a:gd name="T7" fmla="*/ 0 h 19"/>
                    <a:gd name="T8" fmla="*/ 40 w 40"/>
                    <a:gd name="T9" fmla="*/ 0 h 19"/>
                  </a:gdLst>
                  <a:ahLst/>
                  <a:cxnLst>
                    <a:cxn ang="0">
                      <a:pos x="T0" y="T1"/>
                    </a:cxn>
                    <a:cxn ang="0">
                      <a:pos x="T2" y="T3"/>
                    </a:cxn>
                    <a:cxn ang="0">
                      <a:pos x="T4" y="T5"/>
                    </a:cxn>
                    <a:cxn ang="0">
                      <a:pos x="T6" y="T7"/>
                    </a:cxn>
                    <a:cxn ang="0">
                      <a:pos x="T8" y="T9"/>
                    </a:cxn>
                  </a:cxnLst>
                  <a:rect l="0" t="0" r="r" b="b"/>
                  <a:pathLst>
                    <a:path w="40" h="19">
                      <a:moveTo>
                        <a:pt x="40" y="0"/>
                      </a:moveTo>
                      <a:cubicBezTo>
                        <a:pt x="40" y="7"/>
                        <a:pt x="40" y="13"/>
                        <a:pt x="40" y="19"/>
                      </a:cubicBezTo>
                      <a:cubicBezTo>
                        <a:pt x="26" y="19"/>
                        <a:pt x="13" y="19"/>
                        <a:pt x="0" y="19"/>
                      </a:cubicBezTo>
                      <a:cubicBezTo>
                        <a:pt x="0" y="13"/>
                        <a:pt x="0" y="7"/>
                        <a:pt x="0" y="0"/>
                      </a:cubicBezTo>
                      <a:cubicBezTo>
                        <a:pt x="13" y="0"/>
                        <a:pt x="26" y="0"/>
                        <a:pt x="4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82"/>
                <p:cNvSpPr>
                  <a:spLocks/>
                </p:cNvSpPr>
                <p:nvPr/>
              </p:nvSpPr>
              <p:spPr bwMode="auto">
                <a:xfrm>
                  <a:off x="5043488" y="2620963"/>
                  <a:ext cx="150813" cy="71438"/>
                </a:xfrm>
                <a:custGeom>
                  <a:avLst/>
                  <a:gdLst>
                    <a:gd name="T0" fmla="*/ 0 w 40"/>
                    <a:gd name="T1" fmla="*/ 19 h 19"/>
                    <a:gd name="T2" fmla="*/ 0 w 40"/>
                    <a:gd name="T3" fmla="*/ 0 h 19"/>
                    <a:gd name="T4" fmla="*/ 40 w 40"/>
                    <a:gd name="T5" fmla="*/ 0 h 19"/>
                    <a:gd name="T6" fmla="*/ 40 w 40"/>
                    <a:gd name="T7" fmla="*/ 19 h 19"/>
                    <a:gd name="T8" fmla="*/ 0 w 40"/>
                    <a:gd name="T9" fmla="*/ 19 h 19"/>
                  </a:gdLst>
                  <a:ahLst/>
                  <a:cxnLst>
                    <a:cxn ang="0">
                      <a:pos x="T0" y="T1"/>
                    </a:cxn>
                    <a:cxn ang="0">
                      <a:pos x="T2" y="T3"/>
                    </a:cxn>
                    <a:cxn ang="0">
                      <a:pos x="T4" y="T5"/>
                    </a:cxn>
                    <a:cxn ang="0">
                      <a:pos x="T6" y="T7"/>
                    </a:cxn>
                    <a:cxn ang="0">
                      <a:pos x="T8" y="T9"/>
                    </a:cxn>
                  </a:cxnLst>
                  <a:rect l="0" t="0" r="r" b="b"/>
                  <a:pathLst>
                    <a:path w="40" h="19">
                      <a:moveTo>
                        <a:pt x="0" y="19"/>
                      </a:moveTo>
                      <a:cubicBezTo>
                        <a:pt x="0" y="13"/>
                        <a:pt x="0" y="7"/>
                        <a:pt x="0" y="0"/>
                      </a:cubicBezTo>
                      <a:cubicBezTo>
                        <a:pt x="14" y="0"/>
                        <a:pt x="27" y="0"/>
                        <a:pt x="40" y="0"/>
                      </a:cubicBezTo>
                      <a:cubicBezTo>
                        <a:pt x="40" y="6"/>
                        <a:pt x="40" y="13"/>
                        <a:pt x="40" y="19"/>
                      </a:cubicBezTo>
                      <a:cubicBezTo>
                        <a:pt x="27" y="19"/>
                        <a:pt x="14" y="19"/>
                        <a:pt x="0"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83"/>
                <p:cNvSpPr>
                  <a:spLocks/>
                </p:cNvSpPr>
                <p:nvPr/>
              </p:nvSpPr>
              <p:spPr bwMode="auto">
                <a:xfrm>
                  <a:off x="4357688" y="2193925"/>
                  <a:ext cx="134938" cy="157163"/>
                </a:xfrm>
                <a:custGeom>
                  <a:avLst/>
                  <a:gdLst>
                    <a:gd name="T0" fmla="*/ 36 w 36"/>
                    <a:gd name="T1" fmla="*/ 33 h 42"/>
                    <a:gd name="T2" fmla="*/ 18 w 36"/>
                    <a:gd name="T3" fmla="*/ 42 h 42"/>
                    <a:gd name="T4" fmla="*/ 0 w 36"/>
                    <a:gd name="T5" fmla="*/ 10 h 42"/>
                    <a:gd name="T6" fmla="*/ 18 w 36"/>
                    <a:gd name="T7" fmla="*/ 0 h 42"/>
                    <a:gd name="T8" fmla="*/ 36 w 36"/>
                    <a:gd name="T9" fmla="*/ 33 h 42"/>
                  </a:gdLst>
                  <a:ahLst/>
                  <a:cxnLst>
                    <a:cxn ang="0">
                      <a:pos x="T0" y="T1"/>
                    </a:cxn>
                    <a:cxn ang="0">
                      <a:pos x="T2" y="T3"/>
                    </a:cxn>
                    <a:cxn ang="0">
                      <a:pos x="T4" y="T5"/>
                    </a:cxn>
                    <a:cxn ang="0">
                      <a:pos x="T6" y="T7"/>
                    </a:cxn>
                    <a:cxn ang="0">
                      <a:pos x="T8" y="T9"/>
                    </a:cxn>
                  </a:cxnLst>
                  <a:rect l="0" t="0" r="r" b="b"/>
                  <a:pathLst>
                    <a:path w="36" h="42">
                      <a:moveTo>
                        <a:pt x="36" y="33"/>
                      </a:moveTo>
                      <a:cubicBezTo>
                        <a:pt x="29" y="36"/>
                        <a:pt x="24" y="39"/>
                        <a:pt x="18" y="42"/>
                      </a:cubicBezTo>
                      <a:cubicBezTo>
                        <a:pt x="12" y="31"/>
                        <a:pt x="6" y="21"/>
                        <a:pt x="0" y="10"/>
                      </a:cubicBezTo>
                      <a:cubicBezTo>
                        <a:pt x="6" y="6"/>
                        <a:pt x="12" y="3"/>
                        <a:pt x="18" y="0"/>
                      </a:cubicBezTo>
                      <a:cubicBezTo>
                        <a:pt x="24" y="11"/>
                        <a:pt x="29" y="21"/>
                        <a:pt x="36"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84"/>
                <p:cNvSpPr>
                  <a:spLocks/>
                </p:cNvSpPr>
                <p:nvPr/>
              </p:nvSpPr>
              <p:spPr bwMode="auto">
                <a:xfrm>
                  <a:off x="4814888" y="2193925"/>
                  <a:ext cx="134938" cy="157163"/>
                </a:xfrm>
                <a:custGeom>
                  <a:avLst/>
                  <a:gdLst>
                    <a:gd name="T0" fmla="*/ 18 w 36"/>
                    <a:gd name="T1" fmla="*/ 42 h 42"/>
                    <a:gd name="T2" fmla="*/ 0 w 36"/>
                    <a:gd name="T3" fmla="*/ 33 h 42"/>
                    <a:gd name="T4" fmla="*/ 18 w 36"/>
                    <a:gd name="T5" fmla="*/ 0 h 42"/>
                    <a:gd name="T6" fmla="*/ 36 w 36"/>
                    <a:gd name="T7" fmla="*/ 9 h 42"/>
                    <a:gd name="T8" fmla="*/ 18 w 36"/>
                    <a:gd name="T9" fmla="*/ 42 h 42"/>
                  </a:gdLst>
                  <a:ahLst/>
                  <a:cxnLst>
                    <a:cxn ang="0">
                      <a:pos x="T0" y="T1"/>
                    </a:cxn>
                    <a:cxn ang="0">
                      <a:pos x="T2" y="T3"/>
                    </a:cxn>
                    <a:cxn ang="0">
                      <a:pos x="T4" y="T5"/>
                    </a:cxn>
                    <a:cxn ang="0">
                      <a:pos x="T6" y="T7"/>
                    </a:cxn>
                    <a:cxn ang="0">
                      <a:pos x="T8" y="T9"/>
                    </a:cxn>
                  </a:cxnLst>
                  <a:rect l="0" t="0" r="r" b="b"/>
                  <a:pathLst>
                    <a:path w="36" h="42">
                      <a:moveTo>
                        <a:pt x="18" y="42"/>
                      </a:moveTo>
                      <a:cubicBezTo>
                        <a:pt x="12" y="39"/>
                        <a:pt x="6" y="36"/>
                        <a:pt x="0" y="33"/>
                      </a:cubicBezTo>
                      <a:cubicBezTo>
                        <a:pt x="6" y="22"/>
                        <a:pt x="12" y="11"/>
                        <a:pt x="18" y="0"/>
                      </a:cubicBezTo>
                      <a:cubicBezTo>
                        <a:pt x="24" y="3"/>
                        <a:pt x="29" y="6"/>
                        <a:pt x="36" y="9"/>
                      </a:cubicBezTo>
                      <a:cubicBezTo>
                        <a:pt x="30" y="20"/>
                        <a:pt x="24" y="31"/>
                        <a:pt x="18"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85"/>
                <p:cNvSpPr>
                  <a:spLocks/>
                </p:cNvSpPr>
                <p:nvPr/>
              </p:nvSpPr>
              <p:spPr bwMode="auto">
                <a:xfrm>
                  <a:off x="4556125" y="3317875"/>
                  <a:ext cx="195263" cy="87313"/>
                </a:xfrm>
                <a:custGeom>
                  <a:avLst/>
                  <a:gdLst>
                    <a:gd name="T0" fmla="*/ 52 w 52"/>
                    <a:gd name="T1" fmla="*/ 0 h 23"/>
                    <a:gd name="T2" fmla="*/ 0 w 52"/>
                    <a:gd name="T3" fmla="*/ 0 h 23"/>
                    <a:gd name="T4" fmla="*/ 26 w 52"/>
                    <a:gd name="T5" fmla="*/ 0 h 23"/>
                    <a:gd name="T6" fmla="*/ 52 w 52"/>
                    <a:gd name="T7" fmla="*/ 0 h 23"/>
                  </a:gdLst>
                  <a:ahLst/>
                  <a:cxnLst>
                    <a:cxn ang="0">
                      <a:pos x="T0" y="T1"/>
                    </a:cxn>
                    <a:cxn ang="0">
                      <a:pos x="T2" y="T3"/>
                    </a:cxn>
                    <a:cxn ang="0">
                      <a:pos x="T4" y="T5"/>
                    </a:cxn>
                    <a:cxn ang="0">
                      <a:pos x="T6" y="T7"/>
                    </a:cxn>
                  </a:cxnLst>
                  <a:rect l="0" t="0" r="r" b="b"/>
                  <a:pathLst>
                    <a:path w="52" h="23">
                      <a:moveTo>
                        <a:pt x="52" y="0"/>
                      </a:moveTo>
                      <a:cubicBezTo>
                        <a:pt x="34" y="23"/>
                        <a:pt x="15" y="22"/>
                        <a:pt x="0" y="0"/>
                      </a:cubicBezTo>
                      <a:cubicBezTo>
                        <a:pt x="9" y="0"/>
                        <a:pt x="17" y="0"/>
                        <a:pt x="26" y="0"/>
                      </a:cubicBezTo>
                      <a:cubicBezTo>
                        <a:pt x="34" y="0"/>
                        <a:pt x="43" y="0"/>
                        <a:pt x="5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52" name="AutoShape 8"/>
          <p:cNvSpPr>
            <a:spLocks noChangeArrowheads="1"/>
          </p:cNvSpPr>
          <p:nvPr/>
        </p:nvSpPr>
        <p:spPr bwMode="auto">
          <a:xfrm>
            <a:off x="8009296" y="1167425"/>
            <a:ext cx="1005840" cy="5142267"/>
          </a:xfrm>
          <a:prstGeom prst="upArrow">
            <a:avLst>
              <a:gd name="adj1" fmla="val 60083"/>
              <a:gd name="adj2" fmla="val 40095"/>
            </a:avLst>
          </a:prstGeom>
          <a:solidFill>
            <a:schemeClr val="bg2"/>
          </a:solidFill>
          <a:ln>
            <a:noFill/>
          </a:ln>
          <a:effectLst/>
          <a:extLst/>
        </p:spPr>
        <p:txBody>
          <a:bodyPr vert="eaVert" wrap="none" anchor="ctr"/>
          <a:lstStyle/>
          <a:p>
            <a:pPr algn="ctr"/>
            <a:endParaRPr lang="en-US" b="1" dirty="0">
              <a:solidFill>
                <a:srgbClr val="FFFFFF"/>
              </a:solidFill>
              <a:latin typeface="Tahoma" panose="020B0604030504040204" pitchFamily="34" charset="0"/>
            </a:endParaRPr>
          </a:p>
        </p:txBody>
      </p:sp>
      <p:sp>
        <p:nvSpPr>
          <p:cNvPr id="156" name="Text Box 2"/>
          <p:cNvSpPr txBox="1">
            <a:spLocks noChangeArrowheads="1"/>
          </p:cNvSpPr>
          <p:nvPr/>
        </p:nvSpPr>
        <p:spPr bwMode="auto">
          <a:xfrm>
            <a:off x="8065437" y="5527687"/>
            <a:ext cx="893557" cy="544032"/>
          </a:xfrm>
          <a:prstGeom prst="rect">
            <a:avLst/>
          </a:prstGeom>
          <a:noFill/>
          <a:ln>
            <a:noFill/>
          </a:ln>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2700">
                <a:solidFill>
                  <a:schemeClr val="tx1"/>
                </a:solidFill>
                <a:miter lim="800000"/>
                <a:headEnd/>
                <a:tailEnd/>
              </a14:hiddenLine>
            </a:ext>
          </a:extLst>
        </p:spPr>
        <p:txBody>
          <a:bodyPr lIns="9144" rIns="9144" anchor="ctr" anchorCtr="1"/>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hangingPunct="1"/>
            <a:r>
              <a:rPr lang="en-US" sz="800" b="1" i="1" dirty="0">
                <a:solidFill>
                  <a:sysClr val="windowText" lastClr="000000"/>
                </a:solidFill>
                <a:latin typeface="Tahoma" panose="020B0604030504040204" pitchFamily="34" charset="0"/>
                <a:cs typeface="Tahoma" panose="020B0604030504040204" pitchFamily="34" charset="0"/>
              </a:rPr>
              <a:t>Future </a:t>
            </a:r>
            <a:br>
              <a:rPr lang="en-US" sz="800" b="1" i="1" dirty="0">
                <a:solidFill>
                  <a:sysClr val="windowText" lastClr="000000"/>
                </a:solidFill>
                <a:latin typeface="Tahoma" panose="020B0604030504040204" pitchFamily="34" charset="0"/>
                <a:cs typeface="Tahoma" panose="020B0604030504040204" pitchFamily="34" charset="0"/>
              </a:rPr>
            </a:br>
            <a:r>
              <a:rPr lang="en-US" sz="800" b="1" i="1" dirty="0">
                <a:solidFill>
                  <a:sysClr val="windowText" lastClr="000000"/>
                </a:solidFill>
                <a:latin typeface="Tahoma" panose="020B0604030504040204" pitchFamily="34" charset="0"/>
                <a:cs typeface="Tahoma" panose="020B0604030504040204" pitchFamily="34" charset="0"/>
              </a:rPr>
              <a:t>Total</a:t>
            </a:r>
          </a:p>
          <a:p>
            <a:pPr algn="ctr" eaLnBrk="1" hangingPunct="1"/>
            <a:r>
              <a:rPr lang="en-US" sz="800" b="1" i="1" dirty="0">
                <a:solidFill>
                  <a:sysClr val="windowText" lastClr="000000"/>
                </a:solidFill>
                <a:latin typeface="Tahoma" panose="020B0604030504040204" pitchFamily="34" charset="0"/>
                <a:cs typeface="Tahoma" panose="020B0604030504040204" pitchFamily="34" charset="0"/>
              </a:rPr>
              <a:t>Net Sales</a:t>
            </a:r>
          </a:p>
        </p:txBody>
      </p:sp>
      <p:sp>
        <p:nvSpPr>
          <p:cNvPr id="158" name="Text Box 2"/>
          <p:cNvSpPr txBox="1">
            <a:spLocks noChangeArrowheads="1"/>
          </p:cNvSpPr>
          <p:nvPr/>
        </p:nvSpPr>
        <p:spPr bwMode="auto">
          <a:xfrm>
            <a:off x="8185814" y="1625763"/>
            <a:ext cx="652802" cy="344485"/>
          </a:xfrm>
          <a:prstGeom prst="rect">
            <a:avLst/>
          </a:prstGeom>
          <a:noFill/>
          <a:ln>
            <a:noFill/>
          </a:ln>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2700">
                <a:solidFill>
                  <a:schemeClr val="tx1"/>
                </a:solidFill>
                <a:miter lim="800000"/>
                <a:headEnd/>
                <a:tailEnd/>
              </a14:hiddenLine>
            </a:ext>
          </a:extLst>
        </p:spPr>
        <p:txBody>
          <a:bodyPr lIns="0" rIns="0" anchor="ctr" anchorCtr="1"/>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hangingPunct="1"/>
            <a:r>
              <a:rPr lang="en-US" sz="800" b="1" i="1" dirty="0">
                <a:solidFill>
                  <a:schemeClr val="tx1"/>
                </a:solidFill>
                <a:latin typeface="Tahoma" panose="020B0604030504040204" pitchFamily="34" charset="0"/>
                <a:cs typeface="Tahoma" panose="020B0604030504040204" pitchFamily="34" charset="0"/>
              </a:rPr>
              <a:t>Upside to Forecast</a:t>
            </a:r>
            <a:endParaRPr lang="en-US" sz="800" b="1" i="1" dirty="0">
              <a:latin typeface="Tahoma" panose="020B0604030504040204" pitchFamily="34" charset="0"/>
              <a:cs typeface="Tahoma" panose="020B0604030504040204" pitchFamily="34" charset="0"/>
            </a:endParaRPr>
          </a:p>
        </p:txBody>
      </p:sp>
      <p:grpSp>
        <p:nvGrpSpPr>
          <p:cNvPr id="159" name="Group 158"/>
          <p:cNvGrpSpPr/>
          <p:nvPr/>
        </p:nvGrpSpPr>
        <p:grpSpPr>
          <a:xfrm>
            <a:off x="5929546" y="2025889"/>
            <a:ext cx="914400" cy="4185025"/>
            <a:chOff x="5476463" y="2025889"/>
            <a:chExt cx="731520" cy="4185025"/>
          </a:xfrm>
        </p:grpSpPr>
        <p:grpSp>
          <p:nvGrpSpPr>
            <p:cNvPr id="160" name="Group 159"/>
            <p:cNvGrpSpPr/>
            <p:nvPr/>
          </p:nvGrpSpPr>
          <p:grpSpPr>
            <a:xfrm>
              <a:off x="5476463" y="2025889"/>
              <a:ext cx="731520" cy="4185025"/>
              <a:chOff x="5885808" y="1928245"/>
              <a:chExt cx="850392" cy="3901708"/>
            </a:xfrm>
          </p:grpSpPr>
          <p:sp>
            <p:nvSpPr>
              <p:cNvPr id="162" name="AutoShape 10"/>
              <p:cNvSpPr>
                <a:spLocks noChangeArrowheads="1"/>
              </p:cNvSpPr>
              <p:nvPr/>
            </p:nvSpPr>
            <p:spPr bwMode="auto">
              <a:xfrm>
                <a:off x="5885808" y="1928245"/>
                <a:ext cx="850392" cy="3901708"/>
              </a:xfrm>
              <a:prstGeom prst="upArrow">
                <a:avLst>
                  <a:gd name="adj1" fmla="val 65130"/>
                  <a:gd name="adj2" fmla="val 32461"/>
                </a:avLst>
              </a:prstGeom>
              <a:solidFill>
                <a:schemeClr val="bg1">
                  <a:lumMod val="75000"/>
                </a:schemeClr>
              </a:solidFill>
              <a:ln>
                <a:noFill/>
              </a:ln>
              <a:effectLst/>
              <a:extLst/>
            </p:spPr>
            <p:txBody>
              <a:bodyPr vert="eaVert" wrap="none" anchor="ctr"/>
              <a:lstStyle/>
              <a:p>
                <a:pPr algn="ctr"/>
                <a:endParaRPr lang="en-US" sz="2000" b="1" dirty="0">
                  <a:solidFill>
                    <a:srgbClr val="000000"/>
                  </a:solidFill>
                  <a:latin typeface="Tahoma" panose="020B0604030504040204" pitchFamily="34" charset="0"/>
                </a:endParaRPr>
              </a:p>
            </p:txBody>
          </p:sp>
          <p:sp>
            <p:nvSpPr>
              <p:cNvPr id="163" name="Text Box 2"/>
              <p:cNvSpPr txBox="1">
                <a:spLocks noChangeArrowheads="1"/>
              </p:cNvSpPr>
              <p:nvPr/>
            </p:nvSpPr>
            <p:spPr bwMode="auto">
              <a:xfrm>
                <a:off x="5913995" y="3691643"/>
                <a:ext cx="757239" cy="594582"/>
              </a:xfrm>
              <a:prstGeom prst="rect">
                <a:avLst/>
              </a:prstGeom>
              <a:noFill/>
              <a:ln>
                <a:noFill/>
              </a:ln>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2700">
                    <a:solidFill>
                      <a:schemeClr val="tx1"/>
                    </a:solidFill>
                    <a:miter lim="800000"/>
                    <a:headEnd/>
                    <a:tailEnd/>
                  </a14:hiddenLine>
                </a:ext>
              </a:extLst>
            </p:spPr>
            <p:txBody>
              <a:bodyPr lIns="9144" rIns="9144" anchor="ctr" anchorCtr="1"/>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hangingPunct="1"/>
                <a:r>
                  <a:rPr lang="en-US" sz="800" b="1" i="1" dirty="0">
                    <a:latin typeface="Tahoma" panose="020B0604030504040204" pitchFamily="34" charset="0"/>
                    <a:cs typeface="Tahoma" panose="020B0604030504040204" pitchFamily="34" charset="0"/>
                  </a:rPr>
                  <a:t>2022F </a:t>
                </a:r>
                <a:br>
                  <a:rPr lang="en-US" sz="800" b="1" i="1" dirty="0">
                    <a:latin typeface="Tahoma" panose="020B0604030504040204" pitchFamily="34" charset="0"/>
                    <a:cs typeface="Tahoma" panose="020B0604030504040204" pitchFamily="34" charset="0"/>
                  </a:rPr>
                </a:br>
                <a:r>
                  <a:rPr lang="en-US" sz="800" b="1" i="1" dirty="0">
                    <a:latin typeface="Tahoma" panose="020B0604030504040204" pitchFamily="34" charset="0"/>
                    <a:cs typeface="Tahoma" panose="020B0604030504040204" pitchFamily="34" charset="0"/>
                  </a:rPr>
                  <a:t>Total </a:t>
                </a:r>
                <a:br>
                  <a:rPr lang="en-US" sz="800" b="1" i="1" dirty="0">
                    <a:latin typeface="Tahoma" panose="020B0604030504040204" pitchFamily="34" charset="0"/>
                    <a:cs typeface="Tahoma" panose="020B0604030504040204" pitchFamily="34" charset="0"/>
                  </a:rPr>
                </a:br>
                <a:r>
                  <a:rPr lang="en-US" sz="800" b="1" i="1" dirty="0">
                    <a:latin typeface="Tahoma" panose="020B0604030504040204" pitchFamily="34" charset="0"/>
                    <a:cs typeface="Tahoma" panose="020B0604030504040204" pitchFamily="34" charset="0"/>
                  </a:rPr>
                  <a:t>Net Sales</a:t>
                </a:r>
              </a:p>
            </p:txBody>
          </p:sp>
        </p:grpSp>
        <p:sp>
          <p:nvSpPr>
            <p:cNvPr id="161" name="Text Box 2"/>
            <p:cNvSpPr txBox="1">
              <a:spLocks noChangeArrowheads="1"/>
            </p:cNvSpPr>
            <p:nvPr/>
          </p:nvSpPr>
          <p:spPr bwMode="auto">
            <a:xfrm>
              <a:off x="5575343" y="2415654"/>
              <a:ext cx="553212" cy="344485"/>
            </a:xfrm>
            <a:prstGeom prst="rect">
              <a:avLst/>
            </a:prstGeom>
            <a:noFill/>
            <a:ln>
              <a:noFill/>
            </a:ln>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2700">
                  <a:solidFill>
                    <a:schemeClr val="tx1"/>
                  </a:solidFill>
                  <a:miter lim="800000"/>
                  <a:headEnd/>
                  <a:tailEnd/>
                </a14:hiddenLine>
              </a:ext>
            </a:extLst>
          </p:spPr>
          <p:txBody>
            <a:bodyPr lIns="0" rIns="0" anchor="ctr" anchorCtr="1"/>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hangingPunct="1"/>
              <a:r>
                <a:rPr lang="en-US" sz="800" b="1" i="1" dirty="0">
                  <a:solidFill>
                    <a:schemeClr val="tx1"/>
                  </a:solidFill>
                  <a:latin typeface="Tahoma" panose="020B0604030504040204" pitchFamily="34" charset="0"/>
                  <a:cs typeface="Tahoma" panose="020B0604030504040204" pitchFamily="34" charset="0"/>
                </a:rPr>
                <a:t>~$195</a:t>
              </a:r>
              <a:endParaRPr lang="en-US" sz="800" b="1" i="1" dirty="0">
                <a:latin typeface="Tahoma" panose="020B0604030504040204" pitchFamily="34" charset="0"/>
                <a:cs typeface="Tahoma" panose="020B0604030504040204" pitchFamily="34" charset="0"/>
              </a:endParaRPr>
            </a:p>
            <a:p>
              <a:pPr algn="ctr" eaLnBrk="1" hangingPunct="1"/>
              <a:r>
                <a:rPr lang="en-US" sz="800" b="1" i="1" dirty="0">
                  <a:latin typeface="Tahoma" panose="020B0604030504040204" pitchFamily="34" charset="0"/>
                  <a:cs typeface="Tahoma" panose="020B0604030504040204" pitchFamily="34" charset="0"/>
                </a:rPr>
                <a:t>million</a:t>
              </a:r>
            </a:p>
          </p:txBody>
        </p:sp>
      </p:grpSp>
      <p:grpSp>
        <p:nvGrpSpPr>
          <p:cNvPr id="232" name="Group 231"/>
          <p:cNvGrpSpPr/>
          <p:nvPr/>
        </p:nvGrpSpPr>
        <p:grpSpPr>
          <a:xfrm>
            <a:off x="6866551" y="1060780"/>
            <a:ext cx="1102317" cy="5210232"/>
            <a:chOff x="6829248" y="1060780"/>
            <a:chExt cx="1102317" cy="5210232"/>
          </a:xfrm>
        </p:grpSpPr>
        <p:grpSp>
          <p:nvGrpSpPr>
            <p:cNvPr id="233" name="Group 232"/>
            <p:cNvGrpSpPr/>
            <p:nvPr/>
          </p:nvGrpSpPr>
          <p:grpSpPr>
            <a:xfrm>
              <a:off x="6829248" y="2030482"/>
              <a:ext cx="1102317" cy="4240530"/>
              <a:chOff x="6829248" y="2030482"/>
              <a:chExt cx="1102317" cy="4240530"/>
            </a:xfrm>
          </p:grpSpPr>
          <p:sp>
            <p:nvSpPr>
              <p:cNvPr id="247" name="Text Box 2"/>
              <p:cNvSpPr txBox="1">
                <a:spLocks noChangeArrowheads="1"/>
              </p:cNvSpPr>
              <p:nvPr/>
            </p:nvSpPr>
            <p:spPr bwMode="auto">
              <a:xfrm>
                <a:off x="6834285" y="2030482"/>
                <a:ext cx="1097280" cy="4240530"/>
              </a:xfrm>
              <a:prstGeom prst="rect">
                <a:avLst/>
              </a:prstGeom>
              <a:gradFill>
                <a:gsLst>
                  <a:gs pos="0">
                    <a:schemeClr val="bg1"/>
                  </a:gs>
                  <a:gs pos="98000">
                    <a:schemeClr val="accent3"/>
                  </a:gs>
                </a:gsLst>
                <a:lin ang="5400000" scaled="0"/>
              </a:gradFill>
              <a:ln w="12700">
                <a:noFill/>
                <a:miter lim="800000"/>
                <a:headEnd/>
                <a:tailEnd/>
              </a:ln>
            </p:spPr>
            <p:txBody>
              <a:bodyPr lIns="0" rIns="0" anchor="t" anchorCtr="0"/>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hangingPunct="1"/>
                <a:r>
                  <a:rPr lang="en-US" sz="1000" b="1" dirty="0">
                    <a:latin typeface="Tahoma" panose="020B0604030504040204" pitchFamily="34" charset="0"/>
                    <a:cs typeface="Tahoma" panose="020B0604030504040204" pitchFamily="34" charset="0"/>
                  </a:rPr>
                  <a:t>Pursue </a:t>
                </a:r>
                <a:br>
                  <a:rPr lang="en-US" sz="1000" b="1" dirty="0">
                    <a:latin typeface="Tahoma" panose="020B0604030504040204" pitchFamily="34" charset="0"/>
                    <a:cs typeface="Tahoma" panose="020B0604030504040204" pitchFamily="34" charset="0"/>
                  </a:rPr>
                </a:br>
                <a:r>
                  <a:rPr lang="en-US" sz="1000" b="1" dirty="0">
                    <a:latin typeface="Tahoma" panose="020B0604030504040204" pitchFamily="34" charset="0"/>
                    <a:cs typeface="Tahoma" panose="020B0604030504040204" pitchFamily="34" charset="0"/>
                  </a:rPr>
                  <a:t>Strategic Acquisitions</a:t>
                </a:r>
              </a:p>
            </p:txBody>
          </p:sp>
          <p:sp>
            <p:nvSpPr>
              <p:cNvPr id="248" name="Rectangle 247"/>
              <p:cNvSpPr/>
              <p:nvPr/>
            </p:nvSpPr>
            <p:spPr>
              <a:xfrm>
                <a:off x="6829248" y="2662000"/>
                <a:ext cx="1102317" cy="148873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Aft>
                    <a:spcPts val="600"/>
                  </a:spcAft>
                </a:pPr>
                <a:r>
                  <a:rPr lang="en-US" sz="800" dirty="0">
                    <a:solidFill>
                      <a:srgbClr val="000000"/>
                    </a:solidFill>
                    <a:latin typeface="Tahoma" panose="020B0604030504040204" pitchFamily="34" charset="0"/>
                  </a:rPr>
                  <a:t>Opportunity to acquire smaller competitors in existing markets that provide high quality assets and access to new geographies and customers </a:t>
                </a:r>
              </a:p>
            </p:txBody>
          </p:sp>
        </p:grpSp>
        <p:grpSp>
          <p:nvGrpSpPr>
            <p:cNvPr id="234" name="Group 233"/>
            <p:cNvGrpSpPr/>
            <p:nvPr/>
          </p:nvGrpSpPr>
          <p:grpSpPr>
            <a:xfrm>
              <a:off x="7019932" y="1060780"/>
              <a:ext cx="749808" cy="731520"/>
              <a:chOff x="7249908" y="1089551"/>
              <a:chExt cx="731520" cy="731520"/>
            </a:xfrm>
          </p:grpSpPr>
          <p:sp>
            <p:nvSpPr>
              <p:cNvPr id="235" name="Oval 27"/>
              <p:cNvSpPr>
                <a:spLocks noChangeArrowheads="1"/>
              </p:cNvSpPr>
              <p:nvPr/>
            </p:nvSpPr>
            <p:spPr bwMode="auto">
              <a:xfrm>
                <a:off x="7249908" y="1089551"/>
                <a:ext cx="731520" cy="731520"/>
              </a:xfrm>
              <a:prstGeom prst="ellipse">
                <a:avLst/>
              </a:prstGeom>
              <a:solidFill>
                <a:srgbClr val="07437F"/>
              </a:solidFill>
              <a:ln w="19050" cap="flat">
                <a:solidFill>
                  <a:srgbClr val="07325F"/>
                </a:solidFill>
                <a:prstDash val="solid"/>
                <a:round/>
                <a:headEnd/>
                <a:tailEnd/>
              </a:ln>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grpSp>
            <p:nvGrpSpPr>
              <p:cNvPr id="236" name="Group 235"/>
              <p:cNvGrpSpPr/>
              <p:nvPr/>
            </p:nvGrpSpPr>
            <p:grpSpPr>
              <a:xfrm>
                <a:off x="7336805" y="1344701"/>
                <a:ext cx="557725" cy="278864"/>
                <a:chOff x="4926930" y="718385"/>
                <a:chExt cx="557725" cy="278864"/>
              </a:xfrm>
              <a:solidFill>
                <a:schemeClr val="bg1"/>
              </a:solidFill>
            </p:grpSpPr>
            <p:sp>
              <p:nvSpPr>
                <p:cNvPr id="237" name="Freeform 38"/>
                <p:cNvSpPr>
                  <a:spLocks/>
                </p:cNvSpPr>
                <p:nvPr/>
              </p:nvSpPr>
              <p:spPr bwMode="auto">
                <a:xfrm>
                  <a:off x="5205792" y="941768"/>
                  <a:ext cx="45260" cy="55481"/>
                </a:xfrm>
                <a:custGeom>
                  <a:avLst/>
                  <a:gdLst>
                    <a:gd name="T0" fmla="*/ 0 w 28"/>
                    <a:gd name="T1" fmla="*/ 18 h 34"/>
                    <a:gd name="T2" fmla="*/ 6 w 28"/>
                    <a:gd name="T3" fmla="*/ 0 h 34"/>
                    <a:gd name="T4" fmla="*/ 23 w 28"/>
                    <a:gd name="T5" fmla="*/ 13 h 34"/>
                    <a:gd name="T6" fmla="*/ 26 w 28"/>
                    <a:gd name="T7" fmla="*/ 27 h 34"/>
                    <a:gd name="T8" fmla="*/ 13 w 28"/>
                    <a:gd name="T9" fmla="*/ 27 h 34"/>
                    <a:gd name="T10" fmla="*/ 0 w 28"/>
                    <a:gd name="T11" fmla="*/ 18 h 34"/>
                  </a:gdLst>
                  <a:ahLst/>
                  <a:cxnLst>
                    <a:cxn ang="0">
                      <a:pos x="T0" y="T1"/>
                    </a:cxn>
                    <a:cxn ang="0">
                      <a:pos x="T2" y="T3"/>
                    </a:cxn>
                    <a:cxn ang="0">
                      <a:pos x="T4" y="T5"/>
                    </a:cxn>
                    <a:cxn ang="0">
                      <a:pos x="T6" y="T7"/>
                    </a:cxn>
                    <a:cxn ang="0">
                      <a:pos x="T8" y="T9"/>
                    </a:cxn>
                    <a:cxn ang="0">
                      <a:pos x="T10" y="T11"/>
                    </a:cxn>
                  </a:cxnLst>
                  <a:rect l="0" t="0" r="r" b="b"/>
                  <a:pathLst>
                    <a:path w="28" h="34">
                      <a:moveTo>
                        <a:pt x="0" y="18"/>
                      </a:moveTo>
                      <a:cubicBezTo>
                        <a:pt x="2" y="12"/>
                        <a:pt x="3" y="7"/>
                        <a:pt x="6" y="0"/>
                      </a:cubicBezTo>
                      <a:cubicBezTo>
                        <a:pt x="12" y="4"/>
                        <a:pt x="19" y="8"/>
                        <a:pt x="23" y="13"/>
                      </a:cubicBezTo>
                      <a:cubicBezTo>
                        <a:pt x="26" y="16"/>
                        <a:pt x="28" y="23"/>
                        <a:pt x="26" y="27"/>
                      </a:cubicBezTo>
                      <a:cubicBezTo>
                        <a:pt x="23" y="34"/>
                        <a:pt x="18" y="31"/>
                        <a:pt x="13" y="27"/>
                      </a:cubicBezTo>
                      <a:cubicBezTo>
                        <a:pt x="9" y="24"/>
                        <a:pt x="5" y="22"/>
                        <a:pt x="0" y="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grpSp>
              <p:nvGrpSpPr>
                <p:cNvPr id="238" name="Group 237"/>
                <p:cNvGrpSpPr/>
                <p:nvPr/>
              </p:nvGrpSpPr>
              <p:grpSpPr>
                <a:xfrm>
                  <a:off x="4926930" y="718385"/>
                  <a:ext cx="557725" cy="268644"/>
                  <a:chOff x="4926930" y="718385"/>
                  <a:chExt cx="557725" cy="268644"/>
                </a:xfrm>
                <a:grpFill/>
              </p:grpSpPr>
              <p:sp>
                <p:nvSpPr>
                  <p:cNvPr id="239" name="Freeform 32"/>
                  <p:cNvSpPr>
                    <a:spLocks/>
                  </p:cNvSpPr>
                  <p:nvPr/>
                </p:nvSpPr>
                <p:spPr bwMode="auto">
                  <a:xfrm>
                    <a:off x="4926930" y="718385"/>
                    <a:ext cx="157681" cy="204402"/>
                  </a:xfrm>
                  <a:custGeom>
                    <a:avLst/>
                    <a:gdLst>
                      <a:gd name="T0" fmla="*/ 0 w 96"/>
                      <a:gd name="T1" fmla="*/ 88 h 124"/>
                      <a:gd name="T2" fmla="*/ 25 w 96"/>
                      <a:gd name="T3" fmla="*/ 17 h 124"/>
                      <a:gd name="T4" fmla="*/ 47 w 96"/>
                      <a:gd name="T5" fmla="*/ 7 h 124"/>
                      <a:gd name="T6" fmla="*/ 84 w 96"/>
                      <a:gd name="T7" fmla="*/ 22 h 124"/>
                      <a:gd name="T8" fmla="*/ 93 w 96"/>
                      <a:gd name="T9" fmla="*/ 41 h 124"/>
                      <a:gd name="T10" fmla="*/ 69 w 96"/>
                      <a:gd name="T11" fmla="*/ 112 h 124"/>
                      <a:gd name="T12" fmla="*/ 51 w 96"/>
                      <a:gd name="T13" fmla="*/ 120 h 124"/>
                      <a:gd name="T14" fmla="*/ 10 w 96"/>
                      <a:gd name="T15" fmla="*/ 102 h 124"/>
                      <a:gd name="T16" fmla="*/ 0 w 96"/>
                      <a:gd name="T17" fmla="*/ 94 h 124"/>
                      <a:gd name="T18" fmla="*/ 0 w 96"/>
                      <a:gd name="T19" fmla="*/ 8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24">
                        <a:moveTo>
                          <a:pt x="0" y="88"/>
                        </a:moveTo>
                        <a:cubicBezTo>
                          <a:pt x="8" y="64"/>
                          <a:pt x="16" y="40"/>
                          <a:pt x="25" y="17"/>
                        </a:cubicBezTo>
                        <a:cubicBezTo>
                          <a:pt x="30" y="1"/>
                          <a:pt x="31" y="0"/>
                          <a:pt x="47" y="7"/>
                        </a:cubicBezTo>
                        <a:cubicBezTo>
                          <a:pt x="59" y="12"/>
                          <a:pt x="71" y="18"/>
                          <a:pt x="84" y="22"/>
                        </a:cubicBezTo>
                        <a:cubicBezTo>
                          <a:pt x="94" y="26"/>
                          <a:pt x="96" y="31"/>
                          <a:pt x="93" y="41"/>
                        </a:cubicBezTo>
                        <a:cubicBezTo>
                          <a:pt x="85" y="65"/>
                          <a:pt x="77" y="88"/>
                          <a:pt x="69" y="112"/>
                        </a:cubicBezTo>
                        <a:cubicBezTo>
                          <a:pt x="66" y="122"/>
                          <a:pt x="61" y="124"/>
                          <a:pt x="51" y="120"/>
                        </a:cubicBezTo>
                        <a:cubicBezTo>
                          <a:pt x="38" y="114"/>
                          <a:pt x="24" y="109"/>
                          <a:pt x="10" y="102"/>
                        </a:cubicBezTo>
                        <a:cubicBezTo>
                          <a:pt x="6" y="101"/>
                          <a:pt x="3" y="97"/>
                          <a:pt x="0" y="94"/>
                        </a:cubicBez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40" name="Freeform 33"/>
                  <p:cNvSpPr>
                    <a:spLocks/>
                  </p:cNvSpPr>
                  <p:nvPr/>
                </p:nvSpPr>
                <p:spPr bwMode="auto">
                  <a:xfrm>
                    <a:off x="5058331" y="770946"/>
                    <a:ext cx="292003" cy="197102"/>
                  </a:xfrm>
                  <a:custGeom>
                    <a:avLst/>
                    <a:gdLst>
                      <a:gd name="T0" fmla="*/ 46 w 178"/>
                      <a:gd name="T1" fmla="*/ 0 h 119"/>
                      <a:gd name="T2" fmla="*/ 33 w 178"/>
                      <a:gd name="T3" fmla="*/ 14 h 119"/>
                      <a:gd name="T4" fmla="*/ 67 w 178"/>
                      <a:gd name="T5" fmla="*/ 21 h 119"/>
                      <a:gd name="T6" fmla="*/ 105 w 178"/>
                      <a:gd name="T7" fmla="*/ 21 h 119"/>
                      <a:gd name="T8" fmla="*/ 169 w 178"/>
                      <a:gd name="T9" fmla="*/ 66 h 119"/>
                      <a:gd name="T10" fmla="*/ 176 w 178"/>
                      <a:gd name="T11" fmla="*/ 71 h 119"/>
                      <a:gd name="T12" fmla="*/ 176 w 178"/>
                      <a:gd name="T13" fmla="*/ 84 h 119"/>
                      <a:gd name="T14" fmla="*/ 166 w 178"/>
                      <a:gd name="T15" fmla="*/ 84 h 119"/>
                      <a:gd name="T16" fmla="*/ 125 w 178"/>
                      <a:gd name="T17" fmla="*/ 58 h 119"/>
                      <a:gd name="T18" fmla="*/ 114 w 178"/>
                      <a:gd name="T19" fmla="*/ 52 h 119"/>
                      <a:gd name="T20" fmla="*/ 112 w 178"/>
                      <a:gd name="T21" fmla="*/ 55 h 119"/>
                      <a:gd name="T22" fmla="*/ 118 w 178"/>
                      <a:gd name="T23" fmla="*/ 60 h 119"/>
                      <a:gd name="T24" fmla="*/ 153 w 178"/>
                      <a:gd name="T25" fmla="*/ 84 h 119"/>
                      <a:gd name="T26" fmla="*/ 158 w 178"/>
                      <a:gd name="T27" fmla="*/ 100 h 119"/>
                      <a:gd name="T28" fmla="*/ 144 w 178"/>
                      <a:gd name="T29" fmla="*/ 100 h 119"/>
                      <a:gd name="T30" fmla="*/ 115 w 178"/>
                      <a:gd name="T31" fmla="*/ 80 h 119"/>
                      <a:gd name="T32" fmla="*/ 106 w 178"/>
                      <a:gd name="T33" fmla="*/ 76 h 119"/>
                      <a:gd name="T34" fmla="*/ 104 w 178"/>
                      <a:gd name="T35" fmla="*/ 79 h 119"/>
                      <a:gd name="T36" fmla="*/ 131 w 178"/>
                      <a:gd name="T37" fmla="*/ 98 h 119"/>
                      <a:gd name="T38" fmla="*/ 139 w 178"/>
                      <a:gd name="T39" fmla="*/ 106 h 119"/>
                      <a:gd name="T40" fmla="*/ 138 w 178"/>
                      <a:gd name="T41" fmla="*/ 117 h 119"/>
                      <a:gd name="T42" fmla="*/ 128 w 178"/>
                      <a:gd name="T43" fmla="*/ 118 h 119"/>
                      <a:gd name="T44" fmla="*/ 90 w 178"/>
                      <a:gd name="T45" fmla="*/ 91 h 119"/>
                      <a:gd name="T46" fmla="*/ 68 w 178"/>
                      <a:gd name="T47" fmla="*/ 74 h 119"/>
                      <a:gd name="T48" fmla="*/ 64 w 178"/>
                      <a:gd name="T49" fmla="*/ 72 h 119"/>
                      <a:gd name="T50" fmla="*/ 40 w 178"/>
                      <a:gd name="T51" fmla="*/ 70 h 119"/>
                      <a:gd name="T52" fmla="*/ 24 w 178"/>
                      <a:gd name="T53" fmla="*/ 65 h 119"/>
                      <a:gd name="T54" fmla="*/ 0 w 178"/>
                      <a:gd name="T55" fmla="*/ 75 h 119"/>
                      <a:gd name="T56" fmla="*/ 2 w 178"/>
                      <a:gd name="T57" fmla="*/ 64 h 119"/>
                      <a:gd name="T58" fmla="*/ 15 w 178"/>
                      <a:gd name="T59" fmla="*/ 21 h 119"/>
                      <a:gd name="T60" fmla="*/ 46 w 178"/>
                      <a:gd name="T6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8" h="119">
                        <a:moveTo>
                          <a:pt x="46" y="0"/>
                        </a:moveTo>
                        <a:cubicBezTo>
                          <a:pt x="41" y="4"/>
                          <a:pt x="37" y="9"/>
                          <a:pt x="33" y="14"/>
                        </a:cubicBezTo>
                        <a:cubicBezTo>
                          <a:pt x="43" y="27"/>
                          <a:pt x="53" y="29"/>
                          <a:pt x="67" y="21"/>
                        </a:cubicBezTo>
                        <a:cubicBezTo>
                          <a:pt x="83" y="11"/>
                          <a:pt x="89" y="11"/>
                          <a:pt x="105" y="21"/>
                        </a:cubicBezTo>
                        <a:cubicBezTo>
                          <a:pt x="126" y="36"/>
                          <a:pt x="148" y="51"/>
                          <a:pt x="169" y="66"/>
                        </a:cubicBezTo>
                        <a:cubicBezTo>
                          <a:pt x="172" y="68"/>
                          <a:pt x="175" y="69"/>
                          <a:pt x="176" y="71"/>
                        </a:cubicBezTo>
                        <a:cubicBezTo>
                          <a:pt x="177" y="75"/>
                          <a:pt x="178" y="80"/>
                          <a:pt x="176" y="84"/>
                        </a:cubicBezTo>
                        <a:cubicBezTo>
                          <a:pt x="175" y="85"/>
                          <a:pt x="168" y="86"/>
                          <a:pt x="166" y="84"/>
                        </a:cubicBezTo>
                        <a:cubicBezTo>
                          <a:pt x="152" y="76"/>
                          <a:pt x="139" y="67"/>
                          <a:pt x="125" y="58"/>
                        </a:cubicBezTo>
                        <a:cubicBezTo>
                          <a:pt x="122" y="55"/>
                          <a:pt x="118" y="54"/>
                          <a:pt x="114" y="52"/>
                        </a:cubicBezTo>
                        <a:cubicBezTo>
                          <a:pt x="114" y="53"/>
                          <a:pt x="113" y="54"/>
                          <a:pt x="112" y="55"/>
                        </a:cubicBezTo>
                        <a:cubicBezTo>
                          <a:pt x="114" y="57"/>
                          <a:pt x="116" y="59"/>
                          <a:pt x="118" y="60"/>
                        </a:cubicBezTo>
                        <a:cubicBezTo>
                          <a:pt x="130" y="68"/>
                          <a:pt x="142" y="77"/>
                          <a:pt x="153" y="84"/>
                        </a:cubicBezTo>
                        <a:cubicBezTo>
                          <a:pt x="159" y="88"/>
                          <a:pt x="162" y="94"/>
                          <a:pt x="158" y="100"/>
                        </a:cubicBezTo>
                        <a:cubicBezTo>
                          <a:pt x="154" y="107"/>
                          <a:pt x="149" y="103"/>
                          <a:pt x="144" y="100"/>
                        </a:cubicBezTo>
                        <a:cubicBezTo>
                          <a:pt x="134" y="93"/>
                          <a:pt x="125" y="87"/>
                          <a:pt x="115" y="80"/>
                        </a:cubicBezTo>
                        <a:cubicBezTo>
                          <a:pt x="112" y="78"/>
                          <a:pt x="109" y="77"/>
                          <a:pt x="106" y="76"/>
                        </a:cubicBezTo>
                        <a:cubicBezTo>
                          <a:pt x="105" y="77"/>
                          <a:pt x="104" y="78"/>
                          <a:pt x="104" y="79"/>
                        </a:cubicBezTo>
                        <a:cubicBezTo>
                          <a:pt x="113" y="85"/>
                          <a:pt x="122" y="92"/>
                          <a:pt x="131" y="98"/>
                        </a:cubicBezTo>
                        <a:cubicBezTo>
                          <a:pt x="134" y="100"/>
                          <a:pt x="138" y="103"/>
                          <a:pt x="139" y="106"/>
                        </a:cubicBezTo>
                        <a:cubicBezTo>
                          <a:pt x="140" y="109"/>
                          <a:pt x="140" y="114"/>
                          <a:pt x="138" y="117"/>
                        </a:cubicBezTo>
                        <a:cubicBezTo>
                          <a:pt x="137" y="119"/>
                          <a:pt x="130" y="119"/>
                          <a:pt x="128" y="118"/>
                        </a:cubicBezTo>
                        <a:cubicBezTo>
                          <a:pt x="115" y="109"/>
                          <a:pt x="103" y="99"/>
                          <a:pt x="90" y="91"/>
                        </a:cubicBezTo>
                        <a:cubicBezTo>
                          <a:pt x="82" y="86"/>
                          <a:pt x="73" y="82"/>
                          <a:pt x="68" y="74"/>
                        </a:cubicBezTo>
                        <a:cubicBezTo>
                          <a:pt x="67" y="73"/>
                          <a:pt x="65" y="72"/>
                          <a:pt x="64" y="72"/>
                        </a:cubicBezTo>
                        <a:cubicBezTo>
                          <a:pt x="55" y="75"/>
                          <a:pt x="48" y="72"/>
                          <a:pt x="40" y="70"/>
                        </a:cubicBezTo>
                        <a:cubicBezTo>
                          <a:pt x="34" y="69"/>
                          <a:pt x="29" y="69"/>
                          <a:pt x="24" y="65"/>
                        </a:cubicBezTo>
                        <a:cubicBezTo>
                          <a:pt x="17" y="60"/>
                          <a:pt x="12" y="63"/>
                          <a:pt x="0" y="75"/>
                        </a:cubicBezTo>
                        <a:cubicBezTo>
                          <a:pt x="1" y="70"/>
                          <a:pt x="1" y="67"/>
                          <a:pt x="2" y="64"/>
                        </a:cubicBezTo>
                        <a:cubicBezTo>
                          <a:pt x="6" y="50"/>
                          <a:pt x="12" y="36"/>
                          <a:pt x="15" y="21"/>
                        </a:cubicBezTo>
                        <a:cubicBezTo>
                          <a:pt x="19" y="4"/>
                          <a:pt x="31" y="1"/>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41" name="Freeform 34"/>
                  <p:cNvSpPr>
                    <a:spLocks/>
                  </p:cNvSpPr>
                  <p:nvPr/>
                </p:nvSpPr>
                <p:spPr bwMode="auto">
                  <a:xfrm>
                    <a:off x="5335734" y="724226"/>
                    <a:ext cx="148921" cy="195642"/>
                  </a:xfrm>
                  <a:custGeom>
                    <a:avLst/>
                    <a:gdLst>
                      <a:gd name="T0" fmla="*/ 91 w 91"/>
                      <a:gd name="T1" fmla="*/ 90 h 118"/>
                      <a:gd name="T2" fmla="*/ 82 w 91"/>
                      <a:gd name="T3" fmla="*/ 100 h 118"/>
                      <a:gd name="T4" fmla="*/ 34 w 91"/>
                      <a:gd name="T5" fmla="*/ 115 h 118"/>
                      <a:gd name="T6" fmla="*/ 21 w 91"/>
                      <a:gd name="T7" fmla="*/ 107 h 118"/>
                      <a:gd name="T8" fmla="*/ 1 w 91"/>
                      <a:gd name="T9" fmla="*/ 28 h 118"/>
                      <a:gd name="T10" fmla="*/ 8 w 91"/>
                      <a:gd name="T11" fmla="*/ 16 h 118"/>
                      <a:gd name="T12" fmla="*/ 56 w 91"/>
                      <a:gd name="T13" fmla="*/ 1 h 118"/>
                      <a:gd name="T14" fmla="*/ 68 w 91"/>
                      <a:gd name="T15" fmla="*/ 5 h 118"/>
                      <a:gd name="T16" fmla="*/ 90 w 91"/>
                      <a:gd name="T17" fmla="*/ 86 h 118"/>
                      <a:gd name="T18" fmla="*/ 90 w 91"/>
                      <a:gd name="T19" fmla="*/ 88 h 118"/>
                      <a:gd name="T20" fmla="*/ 91 w 91"/>
                      <a:gd name="T21" fmla="*/ 9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 h="118">
                        <a:moveTo>
                          <a:pt x="91" y="90"/>
                        </a:moveTo>
                        <a:cubicBezTo>
                          <a:pt x="88" y="93"/>
                          <a:pt x="86" y="98"/>
                          <a:pt x="82" y="100"/>
                        </a:cubicBezTo>
                        <a:cubicBezTo>
                          <a:pt x="66" y="105"/>
                          <a:pt x="50" y="110"/>
                          <a:pt x="34" y="115"/>
                        </a:cubicBezTo>
                        <a:cubicBezTo>
                          <a:pt x="26" y="118"/>
                          <a:pt x="23" y="114"/>
                          <a:pt x="21" y="107"/>
                        </a:cubicBezTo>
                        <a:cubicBezTo>
                          <a:pt x="14" y="81"/>
                          <a:pt x="7" y="55"/>
                          <a:pt x="1" y="28"/>
                        </a:cubicBezTo>
                        <a:cubicBezTo>
                          <a:pt x="0" y="25"/>
                          <a:pt x="5" y="17"/>
                          <a:pt x="8" y="16"/>
                        </a:cubicBezTo>
                        <a:cubicBezTo>
                          <a:pt x="24" y="10"/>
                          <a:pt x="40" y="5"/>
                          <a:pt x="56" y="1"/>
                        </a:cubicBezTo>
                        <a:cubicBezTo>
                          <a:pt x="60" y="0"/>
                          <a:pt x="67" y="3"/>
                          <a:pt x="68" y="5"/>
                        </a:cubicBezTo>
                        <a:cubicBezTo>
                          <a:pt x="76" y="32"/>
                          <a:pt x="82" y="59"/>
                          <a:pt x="90" y="86"/>
                        </a:cubicBezTo>
                        <a:cubicBezTo>
                          <a:pt x="90" y="87"/>
                          <a:pt x="90" y="88"/>
                          <a:pt x="90" y="88"/>
                        </a:cubicBezTo>
                        <a:lnTo>
                          <a:pt x="91"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42" name="Freeform 35"/>
                  <p:cNvSpPr>
                    <a:spLocks/>
                  </p:cNvSpPr>
                  <p:nvPr/>
                </p:nvSpPr>
                <p:spPr bwMode="auto">
                  <a:xfrm>
                    <a:off x="5124031" y="741746"/>
                    <a:ext cx="226302" cy="132861"/>
                  </a:xfrm>
                  <a:custGeom>
                    <a:avLst/>
                    <a:gdLst>
                      <a:gd name="T0" fmla="*/ 0 w 138"/>
                      <a:gd name="T1" fmla="*/ 32 h 81"/>
                      <a:gd name="T2" fmla="*/ 28 w 138"/>
                      <a:gd name="T3" fmla="*/ 6 h 81"/>
                      <a:gd name="T4" fmla="*/ 71 w 138"/>
                      <a:gd name="T5" fmla="*/ 10 h 81"/>
                      <a:gd name="T6" fmla="*/ 123 w 138"/>
                      <a:gd name="T7" fmla="*/ 20 h 81"/>
                      <a:gd name="T8" fmla="*/ 138 w 138"/>
                      <a:gd name="T9" fmla="*/ 79 h 81"/>
                      <a:gd name="T10" fmla="*/ 136 w 138"/>
                      <a:gd name="T11" fmla="*/ 81 h 81"/>
                      <a:gd name="T12" fmla="*/ 90 w 138"/>
                      <a:gd name="T13" fmla="*/ 50 h 81"/>
                      <a:gd name="T14" fmla="*/ 62 w 138"/>
                      <a:gd name="T15" fmla="*/ 31 h 81"/>
                      <a:gd name="T16" fmla="*/ 27 w 138"/>
                      <a:gd name="T17" fmla="*/ 32 h 81"/>
                      <a:gd name="T18" fmla="*/ 0 w 138"/>
                      <a:gd name="T19" fmla="*/ 3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8" h="81">
                        <a:moveTo>
                          <a:pt x="0" y="32"/>
                        </a:moveTo>
                        <a:cubicBezTo>
                          <a:pt x="10" y="23"/>
                          <a:pt x="17" y="11"/>
                          <a:pt x="28" y="6"/>
                        </a:cubicBezTo>
                        <a:cubicBezTo>
                          <a:pt x="42" y="0"/>
                          <a:pt x="58" y="2"/>
                          <a:pt x="71" y="10"/>
                        </a:cubicBezTo>
                        <a:cubicBezTo>
                          <a:pt x="87" y="20"/>
                          <a:pt x="103" y="26"/>
                          <a:pt x="123" y="20"/>
                        </a:cubicBezTo>
                        <a:cubicBezTo>
                          <a:pt x="128" y="40"/>
                          <a:pt x="133" y="60"/>
                          <a:pt x="138" y="79"/>
                        </a:cubicBezTo>
                        <a:cubicBezTo>
                          <a:pt x="138" y="80"/>
                          <a:pt x="137" y="81"/>
                          <a:pt x="136" y="81"/>
                        </a:cubicBezTo>
                        <a:cubicBezTo>
                          <a:pt x="121" y="71"/>
                          <a:pt x="106" y="61"/>
                          <a:pt x="90" y="50"/>
                        </a:cubicBezTo>
                        <a:cubicBezTo>
                          <a:pt x="81" y="44"/>
                          <a:pt x="71" y="37"/>
                          <a:pt x="62" y="31"/>
                        </a:cubicBezTo>
                        <a:cubicBezTo>
                          <a:pt x="49" y="23"/>
                          <a:pt x="39" y="23"/>
                          <a:pt x="27" y="32"/>
                        </a:cubicBezTo>
                        <a:cubicBezTo>
                          <a:pt x="19" y="38"/>
                          <a:pt x="11" y="42"/>
                          <a:pt x="0" y="3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43" name="Freeform 36"/>
                  <p:cNvSpPr>
                    <a:spLocks/>
                  </p:cNvSpPr>
                  <p:nvPr/>
                </p:nvSpPr>
                <p:spPr bwMode="auto">
                  <a:xfrm>
                    <a:off x="5132791" y="900888"/>
                    <a:ext cx="39420" cy="71540"/>
                  </a:xfrm>
                  <a:custGeom>
                    <a:avLst/>
                    <a:gdLst>
                      <a:gd name="T0" fmla="*/ 0 w 24"/>
                      <a:gd name="T1" fmla="*/ 34 h 43"/>
                      <a:gd name="T2" fmla="*/ 9 w 24"/>
                      <a:gd name="T3" fmla="*/ 4 h 43"/>
                      <a:gd name="T4" fmla="*/ 18 w 24"/>
                      <a:gd name="T5" fmla="*/ 0 h 43"/>
                      <a:gd name="T6" fmla="*/ 23 w 24"/>
                      <a:gd name="T7" fmla="*/ 7 h 43"/>
                      <a:gd name="T8" fmla="*/ 15 w 24"/>
                      <a:gd name="T9" fmla="*/ 39 h 43"/>
                      <a:gd name="T10" fmla="*/ 7 w 24"/>
                      <a:gd name="T11" fmla="*/ 42 h 43"/>
                      <a:gd name="T12" fmla="*/ 0 w 24"/>
                      <a:gd name="T13" fmla="*/ 34 h 43"/>
                    </a:gdLst>
                    <a:ahLst/>
                    <a:cxnLst>
                      <a:cxn ang="0">
                        <a:pos x="T0" y="T1"/>
                      </a:cxn>
                      <a:cxn ang="0">
                        <a:pos x="T2" y="T3"/>
                      </a:cxn>
                      <a:cxn ang="0">
                        <a:pos x="T4" y="T5"/>
                      </a:cxn>
                      <a:cxn ang="0">
                        <a:pos x="T6" y="T7"/>
                      </a:cxn>
                      <a:cxn ang="0">
                        <a:pos x="T8" y="T9"/>
                      </a:cxn>
                      <a:cxn ang="0">
                        <a:pos x="T10" y="T11"/>
                      </a:cxn>
                      <a:cxn ang="0">
                        <a:pos x="T12" y="T13"/>
                      </a:cxn>
                    </a:cxnLst>
                    <a:rect l="0" t="0" r="r" b="b"/>
                    <a:pathLst>
                      <a:path w="24" h="43">
                        <a:moveTo>
                          <a:pt x="0" y="34"/>
                        </a:moveTo>
                        <a:cubicBezTo>
                          <a:pt x="3" y="23"/>
                          <a:pt x="6" y="14"/>
                          <a:pt x="9" y="4"/>
                        </a:cubicBezTo>
                        <a:cubicBezTo>
                          <a:pt x="10" y="2"/>
                          <a:pt x="15" y="0"/>
                          <a:pt x="18" y="0"/>
                        </a:cubicBezTo>
                        <a:cubicBezTo>
                          <a:pt x="20" y="0"/>
                          <a:pt x="24" y="5"/>
                          <a:pt x="23" y="7"/>
                        </a:cubicBezTo>
                        <a:cubicBezTo>
                          <a:pt x="21" y="18"/>
                          <a:pt x="18" y="28"/>
                          <a:pt x="15" y="39"/>
                        </a:cubicBezTo>
                        <a:cubicBezTo>
                          <a:pt x="14" y="41"/>
                          <a:pt x="9" y="43"/>
                          <a:pt x="7" y="42"/>
                        </a:cubicBezTo>
                        <a:cubicBezTo>
                          <a:pt x="4" y="40"/>
                          <a:pt x="2" y="36"/>
                          <a:pt x="0" y="3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44" name="Freeform 37"/>
                  <p:cNvSpPr>
                    <a:spLocks/>
                  </p:cNvSpPr>
                  <p:nvPr/>
                </p:nvSpPr>
                <p:spPr bwMode="auto">
                  <a:xfrm>
                    <a:off x="5169292" y="922788"/>
                    <a:ext cx="37960" cy="64241"/>
                  </a:xfrm>
                  <a:custGeom>
                    <a:avLst/>
                    <a:gdLst>
                      <a:gd name="T0" fmla="*/ 23 w 23"/>
                      <a:gd name="T1" fmla="*/ 9 h 39"/>
                      <a:gd name="T2" fmla="*/ 15 w 23"/>
                      <a:gd name="T3" fmla="*/ 34 h 39"/>
                      <a:gd name="T4" fmla="*/ 6 w 23"/>
                      <a:gd name="T5" fmla="*/ 39 h 39"/>
                      <a:gd name="T6" fmla="*/ 0 w 23"/>
                      <a:gd name="T7" fmla="*/ 32 h 39"/>
                      <a:gd name="T8" fmla="*/ 7 w 23"/>
                      <a:gd name="T9" fmla="*/ 4 h 39"/>
                      <a:gd name="T10" fmla="*/ 16 w 23"/>
                      <a:gd name="T11" fmla="*/ 1 h 39"/>
                      <a:gd name="T12" fmla="*/ 23 w 23"/>
                      <a:gd name="T13" fmla="*/ 9 h 39"/>
                    </a:gdLst>
                    <a:ahLst/>
                    <a:cxnLst>
                      <a:cxn ang="0">
                        <a:pos x="T0" y="T1"/>
                      </a:cxn>
                      <a:cxn ang="0">
                        <a:pos x="T2" y="T3"/>
                      </a:cxn>
                      <a:cxn ang="0">
                        <a:pos x="T4" y="T5"/>
                      </a:cxn>
                      <a:cxn ang="0">
                        <a:pos x="T6" y="T7"/>
                      </a:cxn>
                      <a:cxn ang="0">
                        <a:pos x="T8" y="T9"/>
                      </a:cxn>
                      <a:cxn ang="0">
                        <a:pos x="T10" y="T11"/>
                      </a:cxn>
                      <a:cxn ang="0">
                        <a:pos x="T12" y="T13"/>
                      </a:cxn>
                    </a:cxnLst>
                    <a:rect l="0" t="0" r="r" b="b"/>
                    <a:pathLst>
                      <a:path w="23" h="39">
                        <a:moveTo>
                          <a:pt x="23" y="9"/>
                        </a:moveTo>
                        <a:cubicBezTo>
                          <a:pt x="20" y="19"/>
                          <a:pt x="18" y="27"/>
                          <a:pt x="15" y="34"/>
                        </a:cubicBezTo>
                        <a:cubicBezTo>
                          <a:pt x="14" y="37"/>
                          <a:pt x="9" y="39"/>
                          <a:pt x="6" y="39"/>
                        </a:cubicBezTo>
                        <a:cubicBezTo>
                          <a:pt x="4" y="39"/>
                          <a:pt x="0" y="34"/>
                          <a:pt x="0" y="32"/>
                        </a:cubicBezTo>
                        <a:cubicBezTo>
                          <a:pt x="2" y="23"/>
                          <a:pt x="4" y="13"/>
                          <a:pt x="7" y="4"/>
                        </a:cubicBezTo>
                        <a:cubicBezTo>
                          <a:pt x="8" y="2"/>
                          <a:pt x="14" y="0"/>
                          <a:pt x="16" y="1"/>
                        </a:cubicBezTo>
                        <a:cubicBezTo>
                          <a:pt x="19" y="3"/>
                          <a:pt x="21" y="7"/>
                          <a:pt x="23"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45" name="Freeform 39"/>
                  <p:cNvSpPr>
                    <a:spLocks/>
                  </p:cNvSpPr>
                  <p:nvPr/>
                </p:nvSpPr>
                <p:spPr bwMode="auto">
                  <a:xfrm>
                    <a:off x="5100671" y="895048"/>
                    <a:ext cx="32120" cy="56940"/>
                  </a:xfrm>
                  <a:custGeom>
                    <a:avLst/>
                    <a:gdLst>
                      <a:gd name="T0" fmla="*/ 0 w 20"/>
                      <a:gd name="T1" fmla="*/ 27 h 35"/>
                      <a:gd name="T2" fmla="*/ 7 w 20"/>
                      <a:gd name="T3" fmla="*/ 5 h 35"/>
                      <a:gd name="T4" fmla="*/ 14 w 20"/>
                      <a:gd name="T5" fmla="*/ 1 h 35"/>
                      <a:gd name="T6" fmla="*/ 20 w 20"/>
                      <a:gd name="T7" fmla="*/ 8 h 35"/>
                      <a:gd name="T8" fmla="*/ 16 w 20"/>
                      <a:gd name="T9" fmla="*/ 29 h 35"/>
                      <a:gd name="T10" fmla="*/ 7 w 20"/>
                      <a:gd name="T11" fmla="*/ 35 h 35"/>
                      <a:gd name="T12" fmla="*/ 0 w 20"/>
                      <a:gd name="T13" fmla="*/ 27 h 35"/>
                    </a:gdLst>
                    <a:ahLst/>
                    <a:cxnLst>
                      <a:cxn ang="0">
                        <a:pos x="T0" y="T1"/>
                      </a:cxn>
                      <a:cxn ang="0">
                        <a:pos x="T2" y="T3"/>
                      </a:cxn>
                      <a:cxn ang="0">
                        <a:pos x="T4" y="T5"/>
                      </a:cxn>
                      <a:cxn ang="0">
                        <a:pos x="T6" y="T7"/>
                      </a:cxn>
                      <a:cxn ang="0">
                        <a:pos x="T8" y="T9"/>
                      </a:cxn>
                      <a:cxn ang="0">
                        <a:pos x="T10" y="T11"/>
                      </a:cxn>
                      <a:cxn ang="0">
                        <a:pos x="T12" y="T13"/>
                      </a:cxn>
                    </a:cxnLst>
                    <a:rect l="0" t="0" r="r" b="b"/>
                    <a:pathLst>
                      <a:path w="20" h="35">
                        <a:moveTo>
                          <a:pt x="0" y="27"/>
                        </a:moveTo>
                        <a:cubicBezTo>
                          <a:pt x="2" y="18"/>
                          <a:pt x="4" y="12"/>
                          <a:pt x="7" y="5"/>
                        </a:cubicBezTo>
                        <a:cubicBezTo>
                          <a:pt x="8" y="3"/>
                          <a:pt x="12" y="0"/>
                          <a:pt x="14" y="1"/>
                        </a:cubicBezTo>
                        <a:cubicBezTo>
                          <a:pt x="17" y="1"/>
                          <a:pt x="20" y="6"/>
                          <a:pt x="20" y="8"/>
                        </a:cubicBezTo>
                        <a:cubicBezTo>
                          <a:pt x="20" y="15"/>
                          <a:pt x="18" y="22"/>
                          <a:pt x="16" y="29"/>
                        </a:cubicBezTo>
                        <a:cubicBezTo>
                          <a:pt x="15" y="32"/>
                          <a:pt x="9" y="35"/>
                          <a:pt x="7" y="35"/>
                        </a:cubicBezTo>
                        <a:cubicBezTo>
                          <a:pt x="4" y="34"/>
                          <a:pt x="2" y="29"/>
                          <a:pt x="0"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46" name="Freeform 40"/>
                  <p:cNvSpPr>
                    <a:spLocks/>
                  </p:cNvSpPr>
                  <p:nvPr/>
                </p:nvSpPr>
                <p:spPr bwMode="auto">
                  <a:xfrm>
                    <a:off x="5065631" y="884827"/>
                    <a:ext cx="35040" cy="37960"/>
                  </a:xfrm>
                  <a:custGeom>
                    <a:avLst/>
                    <a:gdLst>
                      <a:gd name="T0" fmla="*/ 0 w 21"/>
                      <a:gd name="T1" fmla="*/ 14 h 23"/>
                      <a:gd name="T2" fmla="*/ 13 w 21"/>
                      <a:gd name="T3" fmla="*/ 0 h 23"/>
                      <a:gd name="T4" fmla="*/ 20 w 21"/>
                      <a:gd name="T5" fmla="*/ 10 h 23"/>
                      <a:gd name="T6" fmla="*/ 11 w 21"/>
                      <a:gd name="T7" fmla="*/ 23 h 23"/>
                      <a:gd name="T8" fmla="*/ 0 w 21"/>
                      <a:gd name="T9" fmla="*/ 14 h 23"/>
                    </a:gdLst>
                    <a:ahLst/>
                    <a:cxnLst>
                      <a:cxn ang="0">
                        <a:pos x="T0" y="T1"/>
                      </a:cxn>
                      <a:cxn ang="0">
                        <a:pos x="T2" y="T3"/>
                      </a:cxn>
                      <a:cxn ang="0">
                        <a:pos x="T4" y="T5"/>
                      </a:cxn>
                      <a:cxn ang="0">
                        <a:pos x="T6" y="T7"/>
                      </a:cxn>
                      <a:cxn ang="0">
                        <a:pos x="T8" y="T9"/>
                      </a:cxn>
                    </a:cxnLst>
                    <a:rect l="0" t="0" r="r" b="b"/>
                    <a:pathLst>
                      <a:path w="21" h="23">
                        <a:moveTo>
                          <a:pt x="0" y="14"/>
                        </a:moveTo>
                        <a:cubicBezTo>
                          <a:pt x="5" y="8"/>
                          <a:pt x="9" y="4"/>
                          <a:pt x="13" y="0"/>
                        </a:cubicBezTo>
                        <a:cubicBezTo>
                          <a:pt x="15" y="3"/>
                          <a:pt x="21" y="7"/>
                          <a:pt x="20" y="10"/>
                        </a:cubicBezTo>
                        <a:cubicBezTo>
                          <a:pt x="19" y="15"/>
                          <a:pt x="14" y="19"/>
                          <a:pt x="11" y="23"/>
                        </a:cubicBezTo>
                        <a:cubicBezTo>
                          <a:pt x="8" y="21"/>
                          <a:pt x="5" y="18"/>
                          <a:pt x="0" y="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grpSp>
          </p:grpSp>
        </p:grpSp>
      </p:grpSp>
      <p:grpSp>
        <p:nvGrpSpPr>
          <p:cNvPr id="249" name="Group 248"/>
          <p:cNvGrpSpPr/>
          <p:nvPr/>
        </p:nvGrpSpPr>
        <p:grpSpPr>
          <a:xfrm>
            <a:off x="1126822" y="2974634"/>
            <a:ext cx="1143000" cy="3200400"/>
            <a:chOff x="1126417" y="2974634"/>
            <a:chExt cx="1143000" cy="3200400"/>
          </a:xfrm>
        </p:grpSpPr>
        <p:sp>
          <p:nvSpPr>
            <p:cNvPr id="250" name="Text Box 2"/>
            <p:cNvSpPr txBox="1">
              <a:spLocks noChangeArrowheads="1"/>
            </p:cNvSpPr>
            <p:nvPr/>
          </p:nvSpPr>
          <p:spPr bwMode="auto">
            <a:xfrm>
              <a:off x="1126417" y="2974634"/>
              <a:ext cx="1143000" cy="3200400"/>
            </a:xfrm>
            <a:prstGeom prst="rect">
              <a:avLst/>
            </a:prstGeom>
            <a:gradFill>
              <a:gsLst>
                <a:gs pos="0">
                  <a:schemeClr val="bg1"/>
                </a:gs>
                <a:gs pos="98000">
                  <a:schemeClr val="accent3"/>
                </a:gs>
              </a:gsLst>
              <a:lin ang="5400000" scaled="0"/>
            </a:gradFill>
            <a:ln w="12700">
              <a:noFill/>
              <a:miter lim="800000"/>
              <a:headEnd/>
              <a:tailEnd/>
            </a:ln>
          </p:spPr>
          <p:txBody>
            <a:bodyPr lIns="0" rIns="0" anchor="t" anchorCtr="0"/>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fontAlgn="base" hangingPunct="1">
                <a:spcBef>
                  <a:spcPts val="600"/>
                </a:spcBef>
                <a:spcAft>
                  <a:spcPts val="600"/>
                </a:spcAft>
                <a:buClr>
                  <a:srgbClr val="7B0A12"/>
                </a:buClr>
                <a:buSzPct val="150000"/>
              </a:pPr>
              <a:r>
                <a:rPr lang="en-US" sz="1000" b="1" dirty="0">
                  <a:latin typeface="Tahoma" panose="020B0604030504040204" pitchFamily="34" charset="0"/>
                  <a:cs typeface="Tahoma" panose="020B0604030504040204" pitchFamily="34" charset="0"/>
                </a:rPr>
                <a:t>Further Penetrate Existing Customers</a:t>
              </a:r>
            </a:p>
          </p:txBody>
        </p:sp>
        <p:sp>
          <p:nvSpPr>
            <p:cNvPr id="251" name="Rectangle 250"/>
            <p:cNvSpPr/>
            <p:nvPr/>
          </p:nvSpPr>
          <p:spPr>
            <a:xfrm>
              <a:off x="1126417" y="3515333"/>
              <a:ext cx="1143000" cy="141337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spcAft>
                  <a:spcPts val="600"/>
                </a:spcAft>
              </a:pPr>
              <a:r>
                <a:rPr lang="en-US" sz="800" dirty="0">
                  <a:solidFill>
                    <a:srgbClr val="000000"/>
                  </a:solidFill>
                  <a:latin typeface="Tahoma" panose="020B0604030504040204" pitchFamily="34" charset="0"/>
                </a:rPr>
                <a:t>Leverage breadth and depth of products to increase wallet share (e.g., Nestle, Smucker’s)</a:t>
              </a:r>
            </a:p>
            <a:p>
              <a:pPr algn="ctr">
                <a:spcAft>
                  <a:spcPts val="600"/>
                </a:spcAft>
              </a:pPr>
              <a:endParaRPr lang="en-US" sz="800" dirty="0">
                <a:solidFill>
                  <a:srgbClr val="000000"/>
                </a:solidFill>
                <a:latin typeface="Tahoma" panose="020B0604030504040204" pitchFamily="34" charset="0"/>
              </a:endParaRPr>
            </a:p>
            <a:p>
              <a:pPr algn="ctr">
                <a:spcAft>
                  <a:spcPts val="600"/>
                </a:spcAft>
              </a:pPr>
              <a:r>
                <a:rPr lang="en-US" sz="800" dirty="0">
                  <a:solidFill>
                    <a:srgbClr val="000000"/>
                  </a:solidFill>
                  <a:latin typeface="Tahoma" panose="020B0604030504040204" pitchFamily="34" charset="0"/>
                </a:rPr>
                <a:t>Management has targeted over $16 million of additional sales opportunities (e.g., Mars, Nestle, Smucker’s, Diamond) </a:t>
              </a:r>
            </a:p>
          </p:txBody>
        </p:sp>
      </p:grpSp>
      <p:pic>
        <p:nvPicPr>
          <p:cNvPr id="252" name="Picture 58"/>
          <p:cNvPicPr>
            <a:picLocks noChangeAspect="1" noChangeArrowheads="1"/>
          </p:cNvPicPr>
          <p:nvPr/>
        </p:nvPicPr>
        <p:blipFill>
          <a:blip r:embed="rId4" cstate="print">
            <a:duotone>
              <a:prstClr val="black"/>
              <a:schemeClr val="tx2">
                <a:tint val="45000"/>
                <a:satMod val="400000"/>
              </a:schemeClr>
            </a:duotone>
            <a:lum bright="77000" contrast="-57000"/>
            <a:extLst>
              <a:ext uri="{28A0092B-C50C-407E-A947-70E740481C1C}">
                <a14:useLocalDpi xmlns:a14="http://schemas.microsoft.com/office/drawing/2010/main"/>
              </a:ext>
            </a:extLst>
          </a:blip>
          <a:srcRect l="38695"/>
          <a:stretch>
            <a:fillRect/>
          </a:stretch>
        </p:blipFill>
        <p:spPr bwMode="auto">
          <a:xfrm>
            <a:off x="762000" y="4510820"/>
            <a:ext cx="7474248" cy="1814096"/>
          </a:xfrm>
          <a:prstGeom prst="rect">
            <a:avLst/>
          </a:prstGeom>
          <a:noFill/>
          <a:ln>
            <a:noFill/>
          </a:ln>
          <a:effectLst/>
          <a:extLst/>
        </p:spPr>
      </p:pic>
      <p:sp>
        <p:nvSpPr>
          <p:cNvPr id="253" name="AutoShape 10"/>
          <p:cNvSpPr>
            <a:spLocks noChangeArrowheads="1"/>
          </p:cNvSpPr>
          <p:nvPr/>
        </p:nvSpPr>
        <p:spPr bwMode="auto">
          <a:xfrm>
            <a:off x="219179" y="3917490"/>
            <a:ext cx="914400" cy="2392202"/>
          </a:xfrm>
          <a:prstGeom prst="upArrow">
            <a:avLst>
              <a:gd name="adj1" fmla="val 65130"/>
              <a:gd name="adj2" fmla="val 32461"/>
            </a:avLst>
          </a:prstGeom>
          <a:solidFill>
            <a:schemeClr val="bg2"/>
          </a:solidFill>
          <a:ln>
            <a:noFill/>
          </a:ln>
          <a:effectLst/>
          <a:extLst/>
        </p:spPr>
        <p:txBody>
          <a:bodyPr vert="eaVert" wrap="none" anchor="ctr"/>
          <a:lstStyle/>
          <a:p>
            <a:pPr algn="ctr"/>
            <a:endParaRPr lang="en-US" sz="2000" b="1" dirty="0">
              <a:solidFill>
                <a:srgbClr val="000000"/>
              </a:solidFill>
              <a:latin typeface="Tahoma" panose="020B0604030504040204" pitchFamily="34" charset="0"/>
            </a:endParaRPr>
          </a:p>
        </p:txBody>
      </p:sp>
      <p:sp>
        <p:nvSpPr>
          <p:cNvPr id="254" name="Text Box 2"/>
          <p:cNvSpPr txBox="1">
            <a:spLocks noChangeArrowheads="1"/>
          </p:cNvSpPr>
          <p:nvPr/>
        </p:nvSpPr>
        <p:spPr bwMode="auto">
          <a:xfrm>
            <a:off x="283225" y="5544122"/>
            <a:ext cx="757237" cy="505372"/>
          </a:xfrm>
          <a:prstGeom prst="rect">
            <a:avLst/>
          </a:prstGeom>
          <a:noFill/>
          <a:ln>
            <a:noFill/>
          </a:ln>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2700">
                <a:solidFill>
                  <a:schemeClr val="tx1"/>
                </a:solidFill>
                <a:miter lim="800000"/>
                <a:headEnd/>
                <a:tailEnd/>
              </a14:hiddenLine>
            </a:ext>
          </a:extLst>
        </p:spPr>
        <p:txBody>
          <a:bodyPr lIns="9144" rIns="9144" anchor="ctr" anchorCtr="1"/>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hangingPunct="1"/>
            <a:r>
              <a:rPr lang="en-US" sz="800" b="1" i="1" dirty="0">
                <a:latin typeface="Tahoma" panose="020B0604030504040204" pitchFamily="34" charset="0"/>
                <a:cs typeface="Tahoma" panose="020B0604030504040204" pitchFamily="34" charset="0"/>
              </a:rPr>
              <a:t>2017</a:t>
            </a:r>
            <a:br>
              <a:rPr lang="en-US" sz="800" b="1" i="1" dirty="0">
                <a:latin typeface="Tahoma" panose="020B0604030504040204" pitchFamily="34" charset="0"/>
                <a:cs typeface="Tahoma" panose="020B0604030504040204" pitchFamily="34" charset="0"/>
              </a:rPr>
            </a:br>
            <a:r>
              <a:rPr lang="en-US" sz="800" b="1" i="1" dirty="0">
                <a:latin typeface="Tahoma" panose="020B0604030504040204" pitchFamily="34" charset="0"/>
                <a:cs typeface="Tahoma" panose="020B0604030504040204" pitchFamily="34" charset="0"/>
              </a:rPr>
              <a:t>Total </a:t>
            </a:r>
          </a:p>
          <a:p>
            <a:pPr algn="ctr" eaLnBrk="1" hangingPunct="1"/>
            <a:r>
              <a:rPr lang="en-US" sz="800" b="1" i="1" dirty="0">
                <a:latin typeface="Tahoma" panose="020B0604030504040204" pitchFamily="34" charset="0"/>
                <a:cs typeface="Tahoma" panose="020B0604030504040204" pitchFamily="34" charset="0"/>
              </a:rPr>
              <a:t>Net Sales</a:t>
            </a:r>
          </a:p>
        </p:txBody>
      </p:sp>
      <p:sp>
        <p:nvSpPr>
          <p:cNvPr id="255" name="Text Box 2"/>
          <p:cNvSpPr txBox="1">
            <a:spLocks noChangeArrowheads="1"/>
          </p:cNvSpPr>
          <p:nvPr/>
        </p:nvSpPr>
        <p:spPr bwMode="auto">
          <a:xfrm>
            <a:off x="388000" y="4237261"/>
            <a:ext cx="528637" cy="252686"/>
          </a:xfrm>
          <a:prstGeom prst="rect">
            <a:avLst/>
          </a:prstGeom>
          <a:noFill/>
          <a:ln>
            <a:noFill/>
          </a:ln>
          <a:extLst>
            <a:ext uri="{909E8E84-426E-40DD-AFC4-6F175D3DCCD1}">
              <a14:hiddenFill xmlns:a14="http://schemas.microsoft.com/office/drawing/2010/main">
                <a:solidFill>
                  <a:srgbClr val="CCFFFF">
                    <a:alpha val="50195"/>
                  </a:srgbClr>
                </a:solidFill>
              </a14:hiddenFill>
            </a:ext>
            <a:ext uri="{91240B29-F687-4F45-9708-019B960494DF}">
              <a14:hiddenLine xmlns:a14="http://schemas.microsoft.com/office/drawing/2010/main" w="12700">
                <a:solidFill>
                  <a:schemeClr val="tx1"/>
                </a:solidFill>
                <a:miter lim="800000"/>
                <a:headEnd/>
                <a:tailEnd/>
              </a14:hiddenLine>
            </a:ext>
          </a:extLst>
        </p:spPr>
        <p:txBody>
          <a:bodyPr lIns="9144" rIns="9144" anchor="ctr" anchorCtr="1"/>
          <a:lstStyle>
            <a:lvl1pPr eaLnBrk="0" hangingPunct="0">
              <a:defRPr sz="1200">
                <a:solidFill>
                  <a:srgbClr val="000000"/>
                </a:solidFill>
                <a:latin typeface="Arial" pitchFamily="34" charset="0"/>
                <a:cs typeface="Arial" pitchFamily="34" charset="0"/>
              </a:defRPr>
            </a:lvl1pPr>
            <a:lvl2pPr marL="742950" indent="-285750" eaLnBrk="0" hangingPunct="0">
              <a:defRPr sz="1200">
                <a:solidFill>
                  <a:srgbClr val="000000"/>
                </a:solidFill>
                <a:latin typeface="Arial" pitchFamily="34" charset="0"/>
                <a:cs typeface="Arial" pitchFamily="34" charset="0"/>
              </a:defRPr>
            </a:lvl2pPr>
            <a:lvl3pPr marL="1143000" indent="-228600" eaLnBrk="0" hangingPunct="0">
              <a:defRPr sz="1200">
                <a:solidFill>
                  <a:srgbClr val="000000"/>
                </a:solidFill>
                <a:latin typeface="Arial" pitchFamily="34" charset="0"/>
                <a:cs typeface="Arial" pitchFamily="34" charset="0"/>
              </a:defRPr>
            </a:lvl3pPr>
            <a:lvl4pPr marL="1600200" indent="-228600" eaLnBrk="0" hangingPunct="0">
              <a:defRPr sz="1200">
                <a:solidFill>
                  <a:srgbClr val="000000"/>
                </a:solidFill>
                <a:latin typeface="Arial" pitchFamily="34" charset="0"/>
                <a:cs typeface="Arial" pitchFamily="34" charset="0"/>
              </a:defRPr>
            </a:lvl4pPr>
            <a:lvl5pPr marL="2057400" indent="-228600" eaLnBrk="0" hangingPunct="0">
              <a:defRPr sz="1200">
                <a:solidFill>
                  <a:srgbClr val="000000"/>
                </a:solidFill>
                <a:latin typeface="Arial" pitchFamily="34" charset="0"/>
                <a:cs typeface="Arial" pitchFamily="34" charset="0"/>
              </a:defRPr>
            </a:lvl5pPr>
            <a:lvl6pPr marL="2514600" indent="-228600" eaLnBrk="0" fontAlgn="base" hangingPunct="0">
              <a:spcBef>
                <a:spcPct val="0"/>
              </a:spcBef>
              <a:spcAft>
                <a:spcPct val="0"/>
              </a:spcAft>
              <a:defRPr sz="1200">
                <a:solidFill>
                  <a:srgbClr val="000000"/>
                </a:solidFill>
                <a:latin typeface="Arial" pitchFamily="34" charset="0"/>
                <a:cs typeface="Arial" pitchFamily="34" charset="0"/>
              </a:defRPr>
            </a:lvl6pPr>
            <a:lvl7pPr marL="2971800" indent="-228600" eaLnBrk="0" fontAlgn="base" hangingPunct="0">
              <a:spcBef>
                <a:spcPct val="0"/>
              </a:spcBef>
              <a:spcAft>
                <a:spcPct val="0"/>
              </a:spcAft>
              <a:defRPr sz="1200">
                <a:solidFill>
                  <a:srgbClr val="000000"/>
                </a:solidFill>
                <a:latin typeface="Arial" pitchFamily="34" charset="0"/>
                <a:cs typeface="Arial" pitchFamily="34" charset="0"/>
              </a:defRPr>
            </a:lvl7pPr>
            <a:lvl8pPr marL="3429000" indent="-228600" eaLnBrk="0" fontAlgn="base" hangingPunct="0">
              <a:spcBef>
                <a:spcPct val="0"/>
              </a:spcBef>
              <a:spcAft>
                <a:spcPct val="0"/>
              </a:spcAft>
              <a:defRPr sz="1200">
                <a:solidFill>
                  <a:srgbClr val="000000"/>
                </a:solidFill>
                <a:latin typeface="Arial" pitchFamily="34" charset="0"/>
                <a:cs typeface="Arial" pitchFamily="34" charset="0"/>
              </a:defRPr>
            </a:lvl8pPr>
            <a:lvl9pPr marL="3886200" indent="-228600" eaLnBrk="0" fontAlgn="base" hangingPunct="0">
              <a:spcBef>
                <a:spcPct val="0"/>
              </a:spcBef>
              <a:spcAft>
                <a:spcPct val="0"/>
              </a:spcAft>
              <a:defRPr sz="1200">
                <a:solidFill>
                  <a:srgbClr val="000000"/>
                </a:solidFill>
                <a:latin typeface="Arial" pitchFamily="34" charset="0"/>
                <a:cs typeface="Arial" pitchFamily="34" charset="0"/>
              </a:defRPr>
            </a:lvl9pPr>
          </a:lstStyle>
          <a:p>
            <a:pPr algn="ctr" eaLnBrk="1" hangingPunct="1">
              <a:spcBef>
                <a:spcPct val="50000"/>
              </a:spcBef>
            </a:pPr>
            <a:r>
              <a:rPr lang="en-US" sz="800" b="1" i="1" dirty="0">
                <a:solidFill>
                  <a:schemeClr val="tx1"/>
                </a:solidFill>
                <a:latin typeface="Tahoma" panose="020B0604030504040204" pitchFamily="34" charset="0"/>
                <a:cs typeface="Tahoma" panose="020B0604030504040204" pitchFamily="34" charset="0"/>
              </a:rPr>
              <a:t>~$104</a:t>
            </a:r>
            <a:br>
              <a:rPr lang="en-US" sz="800" b="1" i="1" dirty="0">
                <a:solidFill>
                  <a:srgbClr val="FF0000"/>
                </a:solidFill>
                <a:latin typeface="Tahoma" panose="020B0604030504040204" pitchFamily="34" charset="0"/>
                <a:cs typeface="Tahoma" panose="020B0604030504040204" pitchFamily="34" charset="0"/>
              </a:rPr>
            </a:br>
            <a:r>
              <a:rPr lang="en-US" sz="800" b="1" i="1" dirty="0">
                <a:solidFill>
                  <a:sysClr val="windowText" lastClr="000000"/>
                </a:solidFill>
                <a:latin typeface="Tahoma" panose="020B0604030504040204" pitchFamily="34" charset="0"/>
                <a:cs typeface="Tahoma" panose="020B0604030504040204" pitchFamily="34" charset="0"/>
              </a:rPr>
              <a:t>million</a:t>
            </a:r>
          </a:p>
        </p:txBody>
      </p:sp>
      <p:grpSp>
        <p:nvGrpSpPr>
          <p:cNvPr id="256" name="Group 255"/>
          <p:cNvGrpSpPr/>
          <p:nvPr/>
        </p:nvGrpSpPr>
        <p:grpSpPr>
          <a:xfrm>
            <a:off x="1373886" y="2148382"/>
            <a:ext cx="731520" cy="731520"/>
            <a:chOff x="2020087" y="2007570"/>
            <a:chExt cx="714238" cy="731520"/>
          </a:xfrm>
        </p:grpSpPr>
        <p:sp>
          <p:nvSpPr>
            <p:cNvPr id="257" name="Oval 27"/>
            <p:cNvSpPr>
              <a:spLocks noChangeArrowheads="1"/>
            </p:cNvSpPr>
            <p:nvPr/>
          </p:nvSpPr>
          <p:spPr bwMode="auto">
            <a:xfrm>
              <a:off x="2020087" y="2007570"/>
              <a:ext cx="714238" cy="731520"/>
            </a:xfrm>
            <a:prstGeom prst="ellipse">
              <a:avLst/>
            </a:prstGeom>
            <a:solidFill>
              <a:srgbClr val="07437F"/>
            </a:solidFill>
            <a:ln w="19050" cap="flat">
              <a:noFill/>
              <a:prstDash val="solid"/>
              <a:round/>
              <a:headEnd/>
              <a:tailEnd/>
            </a:ln>
            <a:effectLst>
              <a:outerShdw blurRad="50800" dist="38100" dir="2700000" algn="tl" rotWithShape="0">
                <a:prstClr val="black">
                  <a:alpha val="40000"/>
                </a:prstClr>
              </a:outerShdw>
            </a:effectLst>
            <a:extLst/>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grpSp>
          <p:nvGrpSpPr>
            <p:cNvPr id="258" name="Group 257"/>
            <p:cNvGrpSpPr/>
            <p:nvPr/>
          </p:nvGrpSpPr>
          <p:grpSpPr>
            <a:xfrm>
              <a:off x="2164885" y="2123979"/>
              <a:ext cx="475791" cy="515603"/>
              <a:chOff x="5783479" y="1123278"/>
              <a:chExt cx="668406" cy="724335"/>
            </a:xfrm>
            <a:solidFill>
              <a:schemeClr val="bg1"/>
            </a:solidFill>
          </p:grpSpPr>
          <p:sp>
            <p:nvSpPr>
              <p:cNvPr id="259" name="Freeform 32"/>
              <p:cNvSpPr>
                <a:spLocks noEditPoints="1"/>
              </p:cNvSpPr>
              <p:nvPr/>
            </p:nvSpPr>
            <p:spPr bwMode="auto">
              <a:xfrm>
                <a:off x="5862438" y="1123278"/>
                <a:ext cx="156820" cy="155724"/>
              </a:xfrm>
              <a:custGeom>
                <a:avLst/>
                <a:gdLst>
                  <a:gd name="T0" fmla="*/ 121 w 121"/>
                  <a:gd name="T1" fmla="*/ 60 h 120"/>
                  <a:gd name="T2" fmla="*/ 60 w 121"/>
                  <a:gd name="T3" fmla="*/ 120 h 120"/>
                  <a:gd name="T4" fmla="*/ 0 w 121"/>
                  <a:gd name="T5" fmla="*/ 60 h 120"/>
                  <a:gd name="T6" fmla="*/ 60 w 121"/>
                  <a:gd name="T7" fmla="*/ 0 h 120"/>
                  <a:gd name="T8" fmla="*/ 121 w 121"/>
                  <a:gd name="T9" fmla="*/ 60 h 120"/>
                  <a:gd name="T10" fmla="*/ 121 w 121"/>
                  <a:gd name="T11" fmla="*/ 60 h 120"/>
                  <a:gd name="T12" fmla="*/ 121 w 121"/>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121" y="60"/>
                    </a:moveTo>
                    <a:cubicBezTo>
                      <a:pt x="121" y="93"/>
                      <a:pt x="94" y="120"/>
                      <a:pt x="60" y="120"/>
                    </a:cubicBezTo>
                    <a:cubicBezTo>
                      <a:pt x="27" y="120"/>
                      <a:pt x="0" y="93"/>
                      <a:pt x="0" y="60"/>
                    </a:cubicBezTo>
                    <a:cubicBezTo>
                      <a:pt x="0" y="27"/>
                      <a:pt x="27" y="0"/>
                      <a:pt x="60" y="0"/>
                    </a:cubicBezTo>
                    <a:cubicBezTo>
                      <a:pt x="94" y="0"/>
                      <a:pt x="121" y="27"/>
                      <a:pt x="121" y="60"/>
                    </a:cubicBezTo>
                    <a:close/>
                    <a:moveTo>
                      <a:pt x="121" y="60"/>
                    </a:moveTo>
                    <a:cubicBezTo>
                      <a:pt x="121" y="60"/>
                      <a:pt x="121" y="60"/>
                      <a:pt x="121"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60" name="Freeform 33"/>
              <p:cNvSpPr>
                <a:spLocks noEditPoints="1"/>
              </p:cNvSpPr>
              <p:nvPr/>
            </p:nvSpPr>
            <p:spPr bwMode="auto">
              <a:xfrm>
                <a:off x="6120149" y="1123278"/>
                <a:ext cx="155176" cy="155724"/>
              </a:xfrm>
              <a:custGeom>
                <a:avLst/>
                <a:gdLst>
                  <a:gd name="T0" fmla="*/ 120 w 120"/>
                  <a:gd name="T1" fmla="*/ 60 h 120"/>
                  <a:gd name="T2" fmla="*/ 60 w 120"/>
                  <a:gd name="T3" fmla="*/ 120 h 120"/>
                  <a:gd name="T4" fmla="*/ 0 w 120"/>
                  <a:gd name="T5" fmla="*/ 60 h 120"/>
                  <a:gd name="T6" fmla="*/ 60 w 120"/>
                  <a:gd name="T7" fmla="*/ 0 h 120"/>
                  <a:gd name="T8" fmla="*/ 120 w 120"/>
                  <a:gd name="T9" fmla="*/ 60 h 120"/>
                  <a:gd name="T10" fmla="*/ 120 w 120"/>
                  <a:gd name="T11" fmla="*/ 60 h 120"/>
                  <a:gd name="T12" fmla="*/ 12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20" y="60"/>
                    </a:moveTo>
                    <a:cubicBezTo>
                      <a:pt x="120" y="93"/>
                      <a:pt x="93" y="120"/>
                      <a:pt x="60" y="120"/>
                    </a:cubicBezTo>
                    <a:cubicBezTo>
                      <a:pt x="27" y="120"/>
                      <a:pt x="0" y="93"/>
                      <a:pt x="0" y="60"/>
                    </a:cubicBezTo>
                    <a:cubicBezTo>
                      <a:pt x="0" y="27"/>
                      <a:pt x="27" y="0"/>
                      <a:pt x="60" y="0"/>
                    </a:cubicBezTo>
                    <a:cubicBezTo>
                      <a:pt x="93" y="0"/>
                      <a:pt x="120" y="27"/>
                      <a:pt x="120" y="60"/>
                    </a:cubicBezTo>
                    <a:close/>
                    <a:moveTo>
                      <a:pt x="120" y="60"/>
                    </a:moveTo>
                    <a:cubicBezTo>
                      <a:pt x="120" y="60"/>
                      <a:pt x="120" y="60"/>
                      <a:pt x="120"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61" name="Freeform 34"/>
              <p:cNvSpPr>
                <a:spLocks noEditPoints="1"/>
              </p:cNvSpPr>
              <p:nvPr/>
            </p:nvSpPr>
            <p:spPr bwMode="auto">
              <a:xfrm>
                <a:off x="6246812" y="1750560"/>
                <a:ext cx="83345" cy="97053"/>
              </a:xfrm>
              <a:custGeom>
                <a:avLst/>
                <a:gdLst>
                  <a:gd name="T0" fmla="*/ 0 w 64"/>
                  <a:gd name="T1" fmla="*/ 0 h 75"/>
                  <a:gd name="T2" fmla="*/ 0 w 64"/>
                  <a:gd name="T3" fmla="*/ 43 h 75"/>
                  <a:gd name="T4" fmla="*/ 32 w 64"/>
                  <a:gd name="T5" fmla="*/ 75 h 75"/>
                  <a:gd name="T6" fmla="*/ 32 w 64"/>
                  <a:gd name="T7" fmla="*/ 75 h 75"/>
                  <a:gd name="T8" fmla="*/ 64 w 64"/>
                  <a:gd name="T9" fmla="*/ 43 h 75"/>
                  <a:gd name="T10" fmla="*/ 64 w 64"/>
                  <a:gd name="T11" fmla="*/ 0 h 75"/>
                  <a:gd name="T12" fmla="*/ 0 w 64"/>
                  <a:gd name="T13" fmla="*/ 0 h 75"/>
                  <a:gd name="T14" fmla="*/ 0 w 64"/>
                  <a:gd name="T15" fmla="*/ 0 h 75"/>
                  <a:gd name="T16" fmla="*/ 0 w 64"/>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5">
                    <a:moveTo>
                      <a:pt x="0" y="0"/>
                    </a:moveTo>
                    <a:cubicBezTo>
                      <a:pt x="0" y="43"/>
                      <a:pt x="0" y="43"/>
                      <a:pt x="0" y="43"/>
                    </a:cubicBezTo>
                    <a:cubicBezTo>
                      <a:pt x="0" y="61"/>
                      <a:pt x="14" y="75"/>
                      <a:pt x="32" y="75"/>
                    </a:cubicBezTo>
                    <a:cubicBezTo>
                      <a:pt x="32" y="75"/>
                      <a:pt x="32" y="75"/>
                      <a:pt x="32" y="75"/>
                    </a:cubicBezTo>
                    <a:cubicBezTo>
                      <a:pt x="50" y="75"/>
                      <a:pt x="64" y="61"/>
                      <a:pt x="64" y="43"/>
                    </a:cubicBezTo>
                    <a:cubicBezTo>
                      <a:pt x="64" y="0"/>
                      <a:pt x="64" y="0"/>
                      <a:pt x="64" y="0"/>
                    </a:cubicBezTo>
                    <a:lnTo>
                      <a:pt x="0" y="0"/>
                    </a:lnTo>
                    <a:close/>
                    <a:moveTo>
                      <a:pt x="0" y="0"/>
                    </a:move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62" name="Freeform 35"/>
              <p:cNvSpPr>
                <a:spLocks noEditPoints="1"/>
              </p:cNvSpPr>
              <p:nvPr/>
            </p:nvSpPr>
            <p:spPr bwMode="auto">
              <a:xfrm>
                <a:off x="5783479" y="1275164"/>
                <a:ext cx="573546" cy="572449"/>
              </a:xfrm>
              <a:custGeom>
                <a:avLst/>
                <a:gdLst>
                  <a:gd name="T0" fmla="*/ 442 w 443"/>
                  <a:gd name="T1" fmla="*/ 201 h 442"/>
                  <a:gd name="T2" fmla="*/ 442 w 443"/>
                  <a:gd name="T3" fmla="*/ 195 h 442"/>
                  <a:gd name="T4" fmla="*/ 403 w 443"/>
                  <a:gd name="T5" fmla="*/ 36 h 442"/>
                  <a:gd name="T6" fmla="*/ 360 w 443"/>
                  <a:gd name="T7" fmla="*/ 0 h 442"/>
                  <a:gd name="T8" fmla="*/ 360 w 443"/>
                  <a:gd name="T9" fmla="*/ 0 h 442"/>
                  <a:gd name="T10" fmla="*/ 346 w 443"/>
                  <a:gd name="T11" fmla="*/ 1 h 442"/>
                  <a:gd name="T12" fmla="*/ 334 w 443"/>
                  <a:gd name="T13" fmla="*/ 6 h 442"/>
                  <a:gd name="T14" fmla="*/ 302 w 443"/>
                  <a:gd name="T15" fmla="*/ 47 h 442"/>
                  <a:gd name="T16" fmla="*/ 301 w 443"/>
                  <a:gd name="T17" fmla="*/ 50 h 442"/>
                  <a:gd name="T18" fmla="*/ 284 w 443"/>
                  <a:gd name="T19" fmla="*/ 104 h 442"/>
                  <a:gd name="T20" fmla="*/ 219 w 443"/>
                  <a:gd name="T21" fmla="*/ 116 h 442"/>
                  <a:gd name="T22" fmla="*/ 199 w 443"/>
                  <a:gd name="T23" fmla="*/ 127 h 442"/>
                  <a:gd name="T24" fmla="*/ 157 w 443"/>
                  <a:gd name="T25" fmla="*/ 109 h 442"/>
                  <a:gd name="T26" fmla="*/ 140 w 443"/>
                  <a:gd name="T27" fmla="*/ 50 h 442"/>
                  <a:gd name="T28" fmla="*/ 140 w 443"/>
                  <a:gd name="T29" fmla="*/ 47 h 442"/>
                  <a:gd name="T30" fmla="*/ 108 w 443"/>
                  <a:gd name="T31" fmla="*/ 6 h 442"/>
                  <a:gd name="T32" fmla="*/ 96 w 443"/>
                  <a:gd name="T33" fmla="*/ 1 h 442"/>
                  <a:gd name="T34" fmla="*/ 82 w 443"/>
                  <a:gd name="T35" fmla="*/ 0 h 442"/>
                  <a:gd name="T36" fmla="*/ 82 w 443"/>
                  <a:gd name="T37" fmla="*/ 0 h 442"/>
                  <a:gd name="T38" fmla="*/ 31 w 443"/>
                  <a:gd name="T39" fmla="*/ 36 h 442"/>
                  <a:gd name="T40" fmla="*/ 3 w 443"/>
                  <a:gd name="T41" fmla="*/ 166 h 442"/>
                  <a:gd name="T42" fmla="*/ 20 w 443"/>
                  <a:gd name="T43" fmla="*/ 210 h 442"/>
                  <a:gd name="T44" fmla="*/ 20 w 443"/>
                  <a:gd name="T45" fmla="*/ 410 h 442"/>
                  <a:gd name="T46" fmla="*/ 52 w 443"/>
                  <a:gd name="T47" fmla="*/ 442 h 442"/>
                  <a:gd name="T48" fmla="*/ 83 w 443"/>
                  <a:gd name="T49" fmla="*/ 410 h 442"/>
                  <a:gd name="T50" fmla="*/ 84 w 443"/>
                  <a:gd name="T51" fmla="*/ 221 h 442"/>
                  <a:gd name="T52" fmla="*/ 111 w 443"/>
                  <a:gd name="T53" fmla="*/ 189 h 442"/>
                  <a:gd name="T54" fmla="*/ 122 w 443"/>
                  <a:gd name="T55" fmla="*/ 140 h 442"/>
                  <a:gd name="T56" fmla="*/ 216 w 443"/>
                  <a:gd name="T57" fmla="*/ 178 h 442"/>
                  <a:gd name="T58" fmla="*/ 219 w 443"/>
                  <a:gd name="T59" fmla="*/ 178 h 442"/>
                  <a:gd name="T60" fmla="*/ 241 w 443"/>
                  <a:gd name="T61" fmla="*/ 162 h 442"/>
                  <a:gd name="T62" fmla="*/ 319 w 443"/>
                  <a:gd name="T63" fmla="*/ 136 h 442"/>
                  <a:gd name="T64" fmla="*/ 330 w 443"/>
                  <a:gd name="T65" fmla="*/ 189 h 442"/>
                  <a:gd name="T66" fmla="*/ 353 w 443"/>
                  <a:gd name="T67" fmla="*/ 218 h 442"/>
                  <a:gd name="T68" fmla="*/ 368 w 443"/>
                  <a:gd name="T69" fmla="*/ 218 h 442"/>
                  <a:gd name="T70" fmla="*/ 387 w 443"/>
                  <a:gd name="T71" fmla="*/ 197 h 442"/>
                  <a:gd name="T72" fmla="*/ 358 w 443"/>
                  <a:gd name="T73" fmla="*/ 100 h 442"/>
                  <a:gd name="T74" fmla="*/ 366 w 443"/>
                  <a:gd name="T75" fmla="*/ 96 h 442"/>
                  <a:gd name="T76" fmla="*/ 396 w 443"/>
                  <a:gd name="T77" fmla="*/ 201 h 442"/>
                  <a:gd name="T78" fmla="*/ 402 w 443"/>
                  <a:gd name="T79" fmla="*/ 215 h 442"/>
                  <a:gd name="T80" fmla="*/ 419 w 443"/>
                  <a:gd name="T81" fmla="*/ 223 h 442"/>
                  <a:gd name="T82" fmla="*/ 424 w 443"/>
                  <a:gd name="T83" fmla="*/ 222 h 442"/>
                  <a:gd name="T84" fmla="*/ 436 w 443"/>
                  <a:gd name="T85" fmla="*/ 21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442">
                    <a:moveTo>
                      <a:pt x="442" y="201"/>
                    </a:moveTo>
                    <a:cubicBezTo>
                      <a:pt x="443" y="199"/>
                      <a:pt x="443" y="197"/>
                      <a:pt x="442" y="195"/>
                    </a:cubicBezTo>
                    <a:cubicBezTo>
                      <a:pt x="439" y="180"/>
                      <a:pt x="403" y="36"/>
                      <a:pt x="403" y="36"/>
                    </a:cubicBezTo>
                    <a:cubicBezTo>
                      <a:pt x="397" y="12"/>
                      <a:pt x="381" y="0"/>
                      <a:pt x="360" y="0"/>
                    </a:cubicBezTo>
                    <a:cubicBezTo>
                      <a:pt x="360" y="0"/>
                      <a:pt x="360" y="0"/>
                      <a:pt x="360" y="0"/>
                    </a:cubicBezTo>
                    <a:cubicBezTo>
                      <a:pt x="360" y="0"/>
                      <a:pt x="352" y="0"/>
                      <a:pt x="346" y="1"/>
                    </a:cubicBezTo>
                    <a:cubicBezTo>
                      <a:pt x="339" y="2"/>
                      <a:pt x="334" y="6"/>
                      <a:pt x="334" y="6"/>
                    </a:cubicBezTo>
                    <a:cubicBezTo>
                      <a:pt x="318" y="13"/>
                      <a:pt x="304" y="28"/>
                      <a:pt x="302" y="47"/>
                    </a:cubicBezTo>
                    <a:cubicBezTo>
                      <a:pt x="302" y="48"/>
                      <a:pt x="301" y="49"/>
                      <a:pt x="301" y="50"/>
                    </a:cubicBezTo>
                    <a:cubicBezTo>
                      <a:pt x="297" y="78"/>
                      <a:pt x="293" y="96"/>
                      <a:pt x="284" y="104"/>
                    </a:cubicBezTo>
                    <a:cubicBezTo>
                      <a:pt x="275" y="113"/>
                      <a:pt x="255" y="116"/>
                      <a:pt x="219" y="116"/>
                    </a:cubicBezTo>
                    <a:cubicBezTo>
                      <a:pt x="210" y="116"/>
                      <a:pt x="203" y="121"/>
                      <a:pt x="199" y="127"/>
                    </a:cubicBezTo>
                    <a:cubicBezTo>
                      <a:pt x="177" y="123"/>
                      <a:pt x="164" y="117"/>
                      <a:pt x="157" y="109"/>
                    </a:cubicBezTo>
                    <a:cubicBezTo>
                      <a:pt x="148" y="99"/>
                      <a:pt x="145" y="80"/>
                      <a:pt x="140" y="50"/>
                    </a:cubicBezTo>
                    <a:cubicBezTo>
                      <a:pt x="140" y="49"/>
                      <a:pt x="140" y="48"/>
                      <a:pt x="140" y="47"/>
                    </a:cubicBezTo>
                    <a:cubicBezTo>
                      <a:pt x="138" y="28"/>
                      <a:pt x="123" y="13"/>
                      <a:pt x="108" y="6"/>
                    </a:cubicBezTo>
                    <a:cubicBezTo>
                      <a:pt x="108" y="6"/>
                      <a:pt x="102" y="2"/>
                      <a:pt x="96" y="1"/>
                    </a:cubicBezTo>
                    <a:cubicBezTo>
                      <a:pt x="89" y="0"/>
                      <a:pt x="82" y="0"/>
                      <a:pt x="82" y="0"/>
                    </a:cubicBezTo>
                    <a:cubicBezTo>
                      <a:pt x="82" y="0"/>
                      <a:pt x="82" y="0"/>
                      <a:pt x="82" y="0"/>
                    </a:cubicBezTo>
                    <a:cubicBezTo>
                      <a:pt x="61" y="0"/>
                      <a:pt x="36" y="12"/>
                      <a:pt x="31" y="36"/>
                    </a:cubicBezTo>
                    <a:cubicBezTo>
                      <a:pt x="3" y="166"/>
                      <a:pt x="3" y="166"/>
                      <a:pt x="3" y="166"/>
                    </a:cubicBezTo>
                    <a:cubicBezTo>
                      <a:pt x="0" y="183"/>
                      <a:pt x="7" y="199"/>
                      <a:pt x="20" y="210"/>
                    </a:cubicBezTo>
                    <a:cubicBezTo>
                      <a:pt x="20" y="410"/>
                      <a:pt x="20" y="410"/>
                      <a:pt x="20" y="410"/>
                    </a:cubicBezTo>
                    <a:cubicBezTo>
                      <a:pt x="20" y="428"/>
                      <a:pt x="34" y="442"/>
                      <a:pt x="52" y="442"/>
                    </a:cubicBezTo>
                    <a:cubicBezTo>
                      <a:pt x="69" y="442"/>
                      <a:pt x="83" y="428"/>
                      <a:pt x="83" y="410"/>
                    </a:cubicBezTo>
                    <a:cubicBezTo>
                      <a:pt x="84" y="221"/>
                      <a:pt x="84" y="221"/>
                      <a:pt x="84" y="221"/>
                    </a:cubicBezTo>
                    <a:cubicBezTo>
                      <a:pt x="97" y="215"/>
                      <a:pt x="108" y="205"/>
                      <a:pt x="111" y="189"/>
                    </a:cubicBezTo>
                    <a:cubicBezTo>
                      <a:pt x="122" y="140"/>
                      <a:pt x="122" y="140"/>
                      <a:pt x="122" y="140"/>
                    </a:cubicBezTo>
                    <a:cubicBezTo>
                      <a:pt x="139" y="160"/>
                      <a:pt x="166" y="171"/>
                      <a:pt x="216" y="178"/>
                    </a:cubicBezTo>
                    <a:cubicBezTo>
                      <a:pt x="217" y="178"/>
                      <a:pt x="218" y="178"/>
                      <a:pt x="219" y="178"/>
                    </a:cubicBezTo>
                    <a:cubicBezTo>
                      <a:pt x="229" y="178"/>
                      <a:pt x="237" y="172"/>
                      <a:pt x="241" y="162"/>
                    </a:cubicBezTo>
                    <a:cubicBezTo>
                      <a:pt x="279" y="160"/>
                      <a:pt x="303" y="152"/>
                      <a:pt x="319" y="136"/>
                    </a:cubicBezTo>
                    <a:cubicBezTo>
                      <a:pt x="330" y="189"/>
                      <a:pt x="330" y="189"/>
                      <a:pt x="330" y="189"/>
                    </a:cubicBezTo>
                    <a:cubicBezTo>
                      <a:pt x="333" y="203"/>
                      <a:pt x="342" y="213"/>
                      <a:pt x="353" y="218"/>
                    </a:cubicBezTo>
                    <a:cubicBezTo>
                      <a:pt x="368" y="218"/>
                      <a:pt x="368" y="218"/>
                      <a:pt x="368" y="218"/>
                    </a:cubicBezTo>
                    <a:cubicBezTo>
                      <a:pt x="371" y="209"/>
                      <a:pt x="378" y="201"/>
                      <a:pt x="387" y="197"/>
                    </a:cubicBezTo>
                    <a:cubicBezTo>
                      <a:pt x="379" y="159"/>
                      <a:pt x="368" y="122"/>
                      <a:pt x="358" y="100"/>
                    </a:cubicBezTo>
                    <a:cubicBezTo>
                      <a:pt x="352" y="88"/>
                      <a:pt x="361" y="84"/>
                      <a:pt x="366" y="96"/>
                    </a:cubicBezTo>
                    <a:cubicBezTo>
                      <a:pt x="370" y="108"/>
                      <a:pt x="388" y="164"/>
                      <a:pt x="396" y="201"/>
                    </a:cubicBezTo>
                    <a:moveTo>
                      <a:pt x="402" y="215"/>
                    </a:moveTo>
                    <a:cubicBezTo>
                      <a:pt x="406" y="220"/>
                      <a:pt x="413" y="223"/>
                      <a:pt x="419" y="223"/>
                    </a:cubicBezTo>
                    <a:cubicBezTo>
                      <a:pt x="421" y="223"/>
                      <a:pt x="422" y="223"/>
                      <a:pt x="424" y="222"/>
                    </a:cubicBezTo>
                    <a:cubicBezTo>
                      <a:pt x="429" y="221"/>
                      <a:pt x="433" y="219"/>
                      <a:pt x="436" y="21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63" name="Freeform 36"/>
              <p:cNvSpPr>
                <a:spLocks noEditPoints="1"/>
              </p:cNvSpPr>
              <p:nvPr/>
            </p:nvSpPr>
            <p:spPr bwMode="auto">
              <a:xfrm>
                <a:off x="5862438" y="1123278"/>
                <a:ext cx="156820" cy="155724"/>
              </a:xfrm>
              <a:custGeom>
                <a:avLst/>
                <a:gdLst>
                  <a:gd name="T0" fmla="*/ 121 w 121"/>
                  <a:gd name="T1" fmla="*/ 60 h 120"/>
                  <a:gd name="T2" fmla="*/ 60 w 121"/>
                  <a:gd name="T3" fmla="*/ 120 h 120"/>
                  <a:gd name="T4" fmla="*/ 0 w 121"/>
                  <a:gd name="T5" fmla="*/ 60 h 120"/>
                  <a:gd name="T6" fmla="*/ 60 w 121"/>
                  <a:gd name="T7" fmla="*/ 0 h 120"/>
                  <a:gd name="T8" fmla="*/ 121 w 121"/>
                  <a:gd name="T9" fmla="*/ 60 h 120"/>
                  <a:gd name="T10" fmla="*/ 121 w 121"/>
                  <a:gd name="T11" fmla="*/ 60 h 120"/>
                  <a:gd name="T12" fmla="*/ 121 w 121"/>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1" h="120">
                    <a:moveTo>
                      <a:pt x="121" y="60"/>
                    </a:moveTo>
                    <a:cubicBezTo>
                      <a:pt x="121" y="93"/>
                      <a:pt x="94" y="120"/>
                      <a:pt x="60" y="120"/>
                    </a:cubicBezTo>
                    <a:cubicBezTo>
                      <a:pt x="27" y="120"/>
                      <a:pt x="0" y="93"/>
                      <a:pt x="0" y="60"/>
                    </a:cubicBezTo>
                    <a:cubicBezTo>
                      <a:pt x="0" y="27"/>
                      <a:pt x="27" y="0"/>
                      <a:pt x="60" y="0"/>
                    </a:cubicBezTo>
                    <a:cubicBezTo>
                      <a:pt x="94" y="0"/>
                      <a:pt x="121" y="27"/>
                      <a:pt x="121" y="60"/>
                    </a:cubicBezTo>
                    <a:close/>
                    <a:moveTo>
                      <a:pt x="121" y="60"/>
                    </a:moveTo>
                    <a:cubicBezTo>
                      <a:pt x="121" y="60"/>
                      <a:pt x="121" y="60"/>
                      <a:pt x="121"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64" name="Freeform 37"/>
              <p:cNvSpPr>
                <a:spLocks noEditPoints="1"/>
              </p:cNvSpPr>
              <p:nvPr/>
            </p:nvSpPr>
            <p:spPr bwMode="auto">
              <a:xfrm>
                <a:off x="6120149" y="1123278"/>
                <a:ext cx="155176" cy="155724"/>
              </a:xfrm>
              <a:custGeom>
                <a:avLst/>
                <a:gdLst>
                  <a:gd name="T0" fmla="*/ 120 w 120"/>
                  <a:gd name="T1" fmla="*/ 60 h 120"/>
                  <a:gd name="T2" fmla="*/ 60 w 120"/>
                  <a:gd name="T3" fmla="*/ 120 h 120"/>
                  <a:gd name="T4" fmla="*/ 0 w 120"/>
                  <a:gd name="T5" fmla="*/ 60 h 120"/>
                  <a:gd name="T6" fmla="*/ 60 w 120"/>
                  <a:gd name="T7" fmla="*/ 0 h 120"/>
                  <a:gd name="T8" fmla="*/ 120 w 120"/>
                  <a:gd name="T9" fmla="*/ 60 h 120"/>
                  <a:gd name="T10" fmla="*/ 120 w 120"/>
                  <a:gd name="T11" fmla="*/ 60 h 120"/>
                  <a:gd name="T12" fmla="*/ 120 w 12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120" h="120">
                    <a:moveTo>
                      <a:pt x="120" y="60"/>
                    </a:moveTo>
                    <a:cubicBezTo>
                      <a:pt x="120" y="93"/>
                      <a:pt x="93" y="120"/>
                      <a:pt x="60" y="120"/>
                    </a:cubicBezTo>
                    <a:cubicBezTo>
                      <a:pt x="27" y="120"/>
                      <a:pt x="0" y="93"/>
                      <a:pt x="0" y="60"/>
                    </a:cubicBezTo>
                    <a:cubicBezTo>
                      <a:pt x="0" y="27"/>
                      <a:pt x="27" y="0"/>
                      <a:pt x="60" y="0"/>
                    </a:cubicBezTo>
                    <a:cubicBezTo>
                      <a:pt x="93" y="0"/>
                      <a:pt x="120" y="27"/>
                      <a:pt x="120" y="60"/>
                    </a:cubicBezTo>
                    <a:close/>
                    <a:moveTo>
                      <a:pt x="120" y="60"/>
                    </a:moveTo>
                    <a:cubicBezTo>
                      <a:pt x="120" y="60"/>
                      <a:pt x="120" y="60"/>
                      <a:pt x="120" y="6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65" name="Freeform 38"/>
              <p:cNvSpPr>
                <a:spLocks noEditPoints="1"/>
              </p:cNvSpPr>
              <p:nvPr/>
            </p:nvSpPr>
            <p:spPr bwMode="auto">
              <a:xfrm>
                <a:off x="6246812" y="1750560"/>
                <a:ext cx="83345" cy="97053"/>
              </a:xfrm>
              <a:custGeom>
                <a:avLst/>
                <a:gdLst>
                  <a:gd name="T0" fmla="*/ 0 w 64"/>
                  <a:gd name="T1" fmla="*/ 0 h 75"/>
                  <a:gd name="T2" fmla="*/ 0 w 64"/>
                  <a:gd name="T3" fmla="*/ 43 h 75"/>
                  <a:gd name="T4" fmla="*/ 32 w 64"/>
                  <a:gd name="T5" fmla="*/ 75 h 75"/>
                  <a:gd name="T6" fmla="*/ 32 w 64"/>
                  <a:gd name="T7" fmla="*/ 75 h 75"/>
                  <a:gd name="T8" fmla="*/ 64 w 64"/>
                  <a:gd name="T9" fmla="*/ 43 h 75"/>
                  <a:gd name="T10" fmla="*/ 64 w 64"/>
                  <a:gd name="T11" fmla="*/ 0 h 75"/>
                  <a:gd name="T12" fmla="*/ 0 w 64"/>
                  <a:gd name="T13" fmla="*/ 0 h 75"/>
                  <a:gd name="T14" fmla="*/ 0 w 64"/>
                  <a:gd name="T15" fmla="*/ 0 h 75"/>
                  <a:gd name="T16" fmla="*/ 0 w 64"/>
                  <a:gd name="T1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5">
                    <a:moveTo>
                      <a:pt x="0" y="0"/>
                    </a:moveTo>
                    <a:cubicBezTo>
                      <a:pt x="0" y="43"/>
                      <a:pt x="0" y="43"/>
                      <a:pt x="0" y="43"/>
                    </a:cubicBezTo>
                    <a:cubicBezTo>
                      <a:pt x="0" y="61"/>
                      <a:pt x="14" y="75"/>
                      <a:pt x="32" y="75"/>
                    </a:cubicBezTo>
                    <a:cubicBezTo>
                      <a:pt x="32" y="75"/>
                      <a:pt x="32" y="75"/>
                      <a:pt x="32" y="75"/>
                    </a:cubicBezTo>
                    <a:cubicBezTo>
                      <a:pt x="50" y="75"/>
                      <a:pt x="64" y="61"/>
                      <a:pt x="64" y="43"/>
                    </a:cubicBezTo>
                    <a:cubicBezTo>
                      <a:pt x="64" y="0"/>
                      <a:pt x="64" y="0"/>
                      <a:pt x="64" y="0"/>
                    </a:cubicBezTo>
                    <a:lnTo>
                      <a:pt x="0" y="0"/>
                    </a:lnTo>
                    <a:close/>
                    <a:moveTo>
                      <a:pt x="0" y="0"/>
                    </a:move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66" name="Freeform 39"/>
              <p:cNvSpPr>
                <a:spLocks noEditPoints="1"/>
              </p:cNvSpPr>
              <p:nvPr/>
            </p:nvSpPr>
            <p:spPr bwMode="auto">
              <a:xfrm>
                <a:off x="5783479" y="1275164"/>
                <a:ext cx="573546" cy="572449"/>
              </a:xfrm>
              <a:custGeom>
                <a:avLst/>
                <a:gdLst>
                  <a:gd name="T0" fmla="*/ 442 w 443"/>
                  <a:gd name="T1" fmla="*/ 201 h 442"/>
                  <a:gd name="T2" fmla="*/ 442 w 443"/>
                  <a:gd name="T3" fmla="*/ 195 h 442"/>
                  <a:gd name="T4" fmla="*/ 403 w 443"/>
                  <a:gd name="T5" fmla="*/ 36 h 442"/>
                  <a:gd name="T6" fmla="*/ 360 w 443"/>
                  <a:gd name="T7" fmla="*/ 0 h 442"/>
                  <a:gd name="T8" fmla="*/ 360 w 443"/>
                  <a:gd name="T9" fmla="*/ 0 h 442"/>
                  <a:gd name="T10" fmla="*/ 346 w 443"/>
                  <a:gd name="T11" fmla="*/ 1 h 442"/>
                  <a:gd name="T12" fmla="*/ 334 w 443"/>
                  <a:gd name="T13" fmla="*/ 6 h 442"/>
                  <a:gd name="T14" fmla="*/ 302 w 443"/>
                  <a:gd name="T15" fmla="*/ 47 h 442"/>
                  <a:gd name="T16" fmla="*/ 301 w 443"/>
                  <a:gd name="T17" fmla="*/ 50 h 442"/>
                  <a:gd name="T18" fmla="*/ 284 w 443"/>
                  <a:gd name="T19" fmla="*/ 104 h 442"/>
                  <a:gd name="T20" fmla="*/ 219 w 443"/>
                  <a:gd name="T21" fmla="*/ 116 h 442"/>
                  <a:gd name="T22" fmla="*/ 199 w 443"/>
                  <a:gd name="T23" fmla="*/ 127 h 442"/>
                  <a:gd name="T24" fmla="*/ 157 w 443"/>
                  <a:gd name="T25" fmla="*/ 109 h 442"/>
                  <a:gd name="T26" fmla="*/ 140 w 443"/>
                  <a:gd name="T27" fmla="*/ 50 h 442"/>
                  <a:gd name="T28" fmla="*/ 140 w 443"/>
                  <a:gd name="T29" fmla="*/ 47 h 442"/>
                  <a:gd name="T30" fmla="*/ 108 w 443"/>
                  <a:gd name="T31" fmla="*/ 6 h 442"/>
                  <a:gd name="T32" fmla="*/ 96 w 443"/>
                  <a:gd name="T33" fmla="*/ 1 h 442"/>
                  <a:gd name="T34" fmla="*/ 82 w 443"/>
                  <a:gd name="T35" fmla="*/ 0 h 442"/>
                  <a:gd name="T36" fmla="*/ 82 w 443"/>
                  <a:gd name="T37" fmla="*/ 0 h 442"/>
                  <a:gd name="T38" fmla="*/ 31 w 443"/>
                  <a:gd name="T39" fmla="*/ 36 h 442"/>
                  <a:gd name="T40" fmla="*/ 3 w 443"/>
                  <a:gd name="T41" fmla="*/ 166 h 442"/>
                  <a:gd name="T42" fmla="*/ 20 w 443"/>
                  <a:gd name="T43" fmla="*/ 210 h 442"/>
                  <a:gd name="T44" fmla="*/ 20 w 443"/>
                  <a:gd name="T45" fmla="*/ 410 h 442"/>
                  <a:gd name="T46" fmla="*/ 52 w 443"/>
                  <a:gd name="T47" fmla="*/ 442 h 442"/>
                  <a:gd name="T48" fmla="*/ 83 w 443"/>
                  <a:gd name="T49" fmla="*/ 410 h 442"/>
                  <a:gd name="T50" fmla="*/ 84 w 443"/>
                  <a:gd name="T51" fmla="*/ 221 h 442"/>
                  <a:gd name="T52" fmla="*/ 111 w 443"/>
                  <a:gd name="T53" fmla="*/ 189 h 442"/>
                  <a:gd name="T54" fmla="*/ 122 w 443"/>
                  <a:gd name="T55" fmla="*/ 140 h 442"/>
                  <a:gd name="T56" fmla="*/ 216 w 443"/>
                  <a:gd name="T57" fmla="*/ 178 h 442"/>
                  <a:gd name="T58" fmla="*/ 219 w 443"/>
                  <a:gd name="T59" fmla="*/ 178 h 442"/>
                  <a:gd name="T60" fmla="*/ 241 w 443"/>
                  <a:gd name="T61" fmla="*/ 162 h 442"/>
                  <a:gd name="T62" fmla="*/ 319 w 443"/>
                  <a:gd name="T63" fmla="*/ 136 h 442"/>
                  <a:gd name="T64" fmla="*/ 330 w 443"/>
                  <a:gd name="T65" fmla="*/ 189 h 442"/>
                  <a:gd name="T66" fmla="*/ 353 w 443"/>
                  <a:gd name="T67" fmla="*/ 218 h 442"/>
                  <a:gd name="T68" fmla="*/ 368 w 443"/>
                  <a:gd name="T69" fmla="*/ 218 h 442"/>
                  <a:gd name="T70" fmla="*/ 387 w 443"/>
                  <a:gd name="T71" fmla="*/ 197 h 442"/>
                  <a:gd name="T72" fmla="*/ 358 w 443"/>
                  <a:gd name="T73" fmla="*/ 100 h 442"/>
                  <a:gd name="T74" fmla="*/ 366 w 443"/>
                  <a:gd name="T75" fmla="*/ 96 h 442"/>
                  <a:gd name="T76" fmla="*/ 396 w 443"/>
                  <a:gd name="T77" fmla="*/ 201 h 442"/>
                  <a:gd name="T78" fmla="*/ 402 w 443"/>
                  <a:gd name="T79" fmla="*/ 215 h 442"/>
                  <a:gd name="T80" fmla="*/ 419 w 443"/>
                  <a:gd name="T81" fmla="*/ 223 h 442"/>
                  <a:gd name="T82" fmla="*/ 424 w 443"/>
                  <a:gd name="T83" fmla="*/ 222 h 442"/>
                  <a:gd name="T84" fmla="*/ 436 w 443"/>
                  <a:gd name="T85" fmla="*/ 215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442">
                    <a:moveTo>
                      <a:pt x="442" y="201"/>
                    </a:moveTo>
                    <a:cubicBezTo>
                      <a:pt x="443" y="199"/>
                      <a:pt x="443" y="197"/>
                      <a:pt x="442" y="195"/>
                    </a:cubicBezTo>
                    <a:cubicBezTo>
                      <a:pt x="439" y="180"/>
                      <a:pt x="403" y="36"/>
                      <a:pt x="403" y="36"/>
                    </a:cubicBezTo>
                    <a:cubicBezTo>
                      <a:pt x="397" y="12"/>
                      <a:pt x="381" y="0"/>
                      <a:pt x="360" y="0"/>
                    </a:cubicBezTo>
                    <a:cubicBezTo>
                      <a:pt x="360" y="0"/>
                      <a:pt x="360" y="0"/>
                      <a:pt x="360" y="0"/>
                    </a:cubicBezTo>
                    <a:cubicBezTo>
                      <a:pt x="360" y="0"/>
                      <a:pt x="352" y="0"/>
                      <a:pt x="346" y="1"/>
                    </a:cubicBezTo>
                    <a:cubicBezTo>
                      <a:pt x="339" y="2"/>
                      <a:pt x="334" y="6"/>
                      <a:pt x="334" y="6"/>
                    </a:cubicBezTo>
                    <a:cubicBezTo>
                      <a:pt x="318" y="13"/>
                      <a:pt x="304" y="28"/>
                      <a:pt x="302" y="47"/>
                    </a:cubicBezTo>
                    <a:cubicBezTo>
                      <a:pt x="302" y="48"/>
                      <a:pt x="301" y="49"/>
                      <a:pt x="301" y="50"/>
                    </a:cubicBezTo>
                    <a:cubicBezTo>
                      <a:pt x="297" y="78"/>
                      <a:pt x="293" y="96"/>
                      <a:pt x="284" y="104"/>
                    </a:cubicBezTo>
                    <a:cubicBezTo>
                      <a:pt x="275" y="113"/>
                      <a:pt x="255" y="116"/>
                      <a:pt x="219" y="116"/>
                    </a:cubicBezTo>
                    <a:cubicBezTo>
                      <a:pt x="210" y="116"/>
                      <a:pt x="203" y="121"/>
                      <a:pt x="199" y="127"/>
                    </a:cubicBezTo>
                    <a:cubicBezTo>
                      <a:pt x="177" y="123"/>
                      <a:pt x="164" y="117"/>
                      <a:pt x="157" y="109"/>
                    </a:cubicBezTo>
                    <a:cubicBezTo>
                      <a:pt x="148" y="99"/>
                      <a:pt x="145" y="80"/>
                      <a:pt x="140" y="50"/>
                    </a:cubicBezTo>
                    <a:cubicBezTo>
                      <a:pt x="140" y="49"/>
                      <a:pt x="140" y="48"/>
                      <a:pt x="140" y="47"/>
                    </a:cubicBezTo>
                    <a:cubicBezTo>
                      <a:pt x="138" y="28"/>
                      <a:pt x="123" y="13"/>
                      <a:pt x="108" y="6"/>
                    </a:cubicBezTo>
                    <a:cubicBezTo>
                      <a:pt x="108" y="6"/>
                      <a:pt x="102" y="2"/>
                      <a:pt x="96" y="1"/>
                    </a:cubicBezTo>
                    <a:cubicBezTo>
                      <a:pt x="89" y="0"/>
                      <a:pt x="82" y="0"/>
                      <a:pt x="82" y="0"/>
                    </a:cubicBezTo>
                    <a:cubicBezTo>
                      <a:pt x="82" y="0"/>
                      <a:pt x="82" y="0"/>
                      <a:pt x="82" y="0"/>
                    </a:cubicBezTo>
                    <a:cubicBezTo>
                      <a:pt x="61" y="0"/>
                      <a:pt x="36" y="12"/>
                      <a:pt x="31" y="36"/>
                    </a:cubicBezTo>
                    <a:cubicBezTo>
                      <a:pt x="3" y="166"/>
                      <a:pt x="3" y="166"/>
                      <a:pt x="3" y="166"/>
                    </a:cubicBezTo>
                    <a:cubicBezTo>
                      <a:pt x="0" y="183"/>
                      <a:pt x="7" y="199"/>
                      <a:pt x="20" y="210"/>
                    </a:cubicBezTo>
                    <a:cubicBezTo>
                      <a:pt x="20" y="410"/>
                      <a:pt x="20" y="410"/>
                      <a:pt x="20" y="410"/>
                    </a:cubicBezTo>
                    <a:cubicBezTo>
                      <a:pt x="20" y="428"/>
                      <a:pt x="34" y="442"/>
                      <a:pt x="52" y="442"/>
                    </a:cubicBezTo>
                    <a:cubicBezTo>
                      <a:pt x="69" y="442"/>
                      <a:pt x="83" y="428"/>
                      <a:pt x="83" y="410"/>
                    </a:cubicBezTo>
                    <a:cubicBezTo>
                      <a:pt x="84" y="221"/>
                      <a:pt x="84" y="221"/>
                      <a:pt x="84" y="221"/>
                    </a:cubicBezTo>
                    <a:cubicBezTo>
                      <a:pt x="97" y="215"/>
                      <a:pt x="108" y="205"/>
                      <a:pt x="111" y="189"/>
                    </a:cubicBezTo>
                    <a:cubicBezTo>
                      <a:pt x="122" y="140"/>
                      <a:pt x="122" y="140"/>
                      <a:pt x="122" y="140"/>
                    </a:cubicBezTo>
                    <a:cubicBezTo>
                      <a:pt x="139" y="160"/>
                      <a:pt x="166" y="171"/>
                      <a:pt x="216" y="178"/>
                    </a:cubicBezTo>
                    <a:cubicBezTo>
                      <a:pt x="217" y="178"/>
                      <a:pt x="218" y="178"/>
                      <a:pt x="219" y="178"/>
                    </a:cubicBezTo>
                    <a:cubicBezTo>
                      <a:pt x="229" y="178"/>
                      <a:pt x="237" y="172"/>
                      <a:pt x="241" y="162"/>
                    </a:cubicBezTo>
                    <a:cubicBezTo>
                      <a:pt x="279" y="160"/>
                      <a:pt x="303" y="152"/>
                      <a:pt x="319" y="136"/>
                    </a:cubicBezTo>
                    <a:cubicBezTo>
                      <a:pt x="330" y="189"/>
                      <a:pt x="330" y="189"/>
                      <a:pt x="330" y="189"/>
                    </a:cubicBezTo>
                    <a:cubicBezTo>
                      <a:pt x="333" y="203"/>
                      <a:pt x="342" y="213"/>
                      <a:pt x="353" y="218"/>
                    </a:cubicBezTo>
                    <a:cubicBezTo>
                      <a:pt x="368" y="218"/>
                      <a:pt x="368" y="218"/>
                      <a:pt x="368" y="218"/>
                    </a:cubicBezTo>
                    <a:cubicBezTo>
                      <a:pt x="371" y="209"/>
                      <a:pt x="378" y="201"/>
                      <a:pt x="387" y="197"/>
                    </a:cubicBezTo>
                    <a:cubicBezTo>
                      <a:pt x="379" y="159"/>
                      <a:pt x="368" y="122"/>
                      <a:pt x="358" y="100"/>
                    </a:cubicBezTo>
                    <a:cubicBezTo>
                      <a:pt x="352" y="88"/>
                      <a:pt x="361" y="84"/>
                      <a:pt x="366" y="96"/>
                    </a:cubicBezTo>
                    <a:cubicBezTo>
                      <a:pt x="370" y="108"/>
                      <a:pt x="388" y="164"/>
                      <a:pt x="396" y="201"/>
                    </a:cubicBezTo>
                    <a:moveTo>
                      <a:pt x="402" y="215"/>
                    </a:moveTo>
                    <a:cubicBezTo>
                      <a:pt x="406" y="220"/>
                      <a:pt x="413" y="223"/>
                      <a:pt x="419" y="223"/>
                    </a:cubicBezTo>
                    <a:cubicBezTo>
                      <a:pt x="421" y="223"/>
                      <a:pt x="422" y="223"/>
                      <a:pt x="424" y="222"/>
                    </a:cubicBezTo>
                    <a:cubicBezTo>
                      <a:pt x="429" y="221"/>
                      <a:pt x="433" y="219"/>
                      <a:pt x="436" y="21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sp>
            <p:nvSpPr>
              <p:cNvPr id="267" name="Freeform 41"/>
              <p:cNvSpPr>
                <a:spLocks noEditPoints="1"/>
              </p:cNvSpPr>
              <p:nvPr/>
            </p:nvSpPr>
            <p:spPr bwMode="auto">
              <a:xfrm>
                <a:off x="6218299" y="1530134"/>
                <a:ext cx="233586" cy="211105"/>
              </a:xfrm>
              <a:custGeom>
                <a:avLst/>
                <a:gdLst>
                  <a:gd name="T0" fmla="*/ 145 w 180"/>
                  <a:gd name="T1" fmla="*/ 30 h 163"/>
                  <a:gd name="T2" fmla="*/ 145 w 180"/>
                  <a:gd name="T3" fmla="*/ 28 h 163"/>
                  <a:gd name="T4" fmla="*/ 117 w 180"/>
                  <a:gd name="T5" fmla="*/ 0 h 163"/>
                  <a:gd name="T6" fmla="*/ 59 w 180"/>
                  <a:gd name="T7" fmla="*/ 0 h 163"/>
                  <a:gd name="T8" fmla="*/ 31 w 180"/>
                  <a:gd name="T9" fmla="*/ 28 h 163"/>
                  <a:gd name="T10" fmla="*/ 31 w 180"/>
                  <a:gd name="T11" fmla="*/ 30 h 163"/>
                  <a:gd name="T12" fmla="*/ 0 w 180"/>
                  <a:gd name="T13" fmla="*/ 30 h 163"/>
                  <a:gd name="T14" fmla="*/ 0 w 180"/>
                  <a:gd name="T15" fmla="*/ 163 h 163"/>
                  <a:gd name="T16" fmla="*/ 180 w 180"/>
                  <a:gd name="T17" fmla="*/ 163 h 163"/>
                  <a:gd name="T18" fmla="*/ 180 w 180"/>
                  <a:gd name="T19" fmla="*/ 30 h 163"/>
                  <a:gd name="T20" fmla="*/ 145 w 180"/>
                  <a:gd name="T21" fmla="*/ 30 h 163"/>
                  <a:gd name="T22" fmla="*/ 68 w 180"/>
                  <a:gd name="T23" fmla="*/ 13 h 163"/>
                  <a:gd name="T24" fmla="*/ 105 w 180"/>
                  <a:gd name="T25" fmla="*/ 13 h 163"/>
                  <a:gd name="T26" fmla="*/ 126 w 180"/>
                  <a:gd name="T27" fmla="*/ 30 h 163"/>
                  <a:gd name="T28" fmla="*/ 47 w 180"/>
                  <a:gd name="T29" fmla="*/ 30 h 163"/>
                  <a:gd name="T30" fmla="*/ 68 w 180"/>
                  <a:gd name="T31" fmla="*/ 1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0" h="163">
                    <a:moveTo>
                      <a:pt x="145" y="30"/>
                    </a:moveTo>
                    <a:cubicBezTo>
                      <a:pt x="145" y="28"/>
                      <a:pt x="145" y="28"/>
                      <a:pt x="145" y="28"/>
                    </a:cubicBezTo>
                    <a:cubicBezTo>
                      <a:pt x="145" y="13"/>
                      <a:pt x="133" y="0"/>
                      <a:pt x="117" y="0"/>
                    </a:cubicBezTo>
                    <a:cubicBezTo>
                      <a:pt x="59" y="0"/>
                      <a:pt x="59" y="0"/>
                      <a:pt x="59" y="0"/>
                    </a:cubicBezTo>
                    <a:cubicBezTo>
                      <a:pt x="43" y="0"/>
                      <a:pt x="31" y="13"/>
                      <a:pt x="31" y="28"/>
                    </a:cubicBezTo>
                    <a:cubicBezTo>
                      <a:pt x="31" y="30"/>
                      <a:pt x="31" y="30"/>
                      <a:pt x="31" y="30"/>
                    </a:cubicBezTo>
                    <a:cubicBezTo>
                      <a:pt x="0" y="30"/>
                      <a:pt x="0" y="30"/>
                      <a:pt x="0" y="30"/>
                    </a:cubicBezTo>
                    <a:cubicBezTo>
                      <a:pt x="0" y="163"/>
                      <a:pt x="0" y="163"/>
                      <a:pt x="0" y="163"/>
                    </a:cubicBezTo>
                    <a:cubicBezTo>
                      <a:pt x="180" y="163"/>
                      <a:pt x="180" y="163"/>
                      <a:pt x="180" y="163"/>
                    </a:cubicBezTo>
                    <a:cubicBezTo>
                      <a:pt x="180" y="30"/>
                      <a:pt x="180" y="30"/>
                      <a:pt x="180" y="30"/>
                    </a:cubicBezTo>
                    <a:lnTo>
                      <a:pt x="145" y="30"/>
                    </a:lnTo>
                    <a:close/>
                    <a:moveTo>
                      <a:pt x="68" y="13"/>
                    </a:moveTo>
                    <a:cubicBezTo>
                      <a:pt x="105" y="13"/>
                      <a:pt x="105" y="13"/>
                      <a:pt x="105" y="13"/>
                    </a:cubicBezTo>
                    <a:cubicBezTo>
                      <a:pt x="115" y="13"/>
                      <a:pt x="124" y="21"/>
                      <a:pt x="126" y="30"/>
                    </a:cubicBezTo>
                    <a:cubicBezTo>
                      <a:pt x="47" y="30"/>
                      <a:pt x="47" y="30"/>
                      <a:pt x="47" y="30"/>
                    </a:cubicBezTo>
                    <a:cubicBezTo>
                      <a:pt x="49" y="21"/>
                      <a:pt x="58" y="13"/>
                      <a:pt x="68" y="13"/>
                    </a:cubicBezTo>
                    <a:close/>
                  </a:path>
                </a:pathLst>
              </a:custGeom>
              <a:grpFill/>
              <a:ln w="222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latin typeface="Tahoma" panose="020B0604030504040204" pitchFamily="34" charset="0"/>
                </a:endParaRPr>
              </a:p>
            </p:txBody>
          </p:sp>
        </p:grpSp>
      </p:grpSp>
      <p:sp>
        <p:nvSpPr>
          <p:cNvPr id="268" name="Text Box 2"/>
          <p:cNvSpPr txBox="1">
            <a:spLocks noChangeArrowheads="1"/>
          </p:cNvSpPr>
          <p:nvPr/>
        </p:nvSpPr>
        <p:spPr bwMode="auto">
          <a:xfrm>
            <a:off x="2551413" y="5234648"/>
            <a:ext cx="5733421" cy="868406"/>
          </a:xfrm>
          <a:prstGeom prst="rect">
            <a:avLst/>
          </a:prstGeom>
          <a:noFill/>
          <a:ln>
            <a:noFill/>
          </a:ln>
          <a:extLst>
            <a:ext uri="{909E8E84-426E-40DD-AFC4-6F175D3DCCD1}">
              <a14:hiddenFill xmlns:a14="http://schemas.microsoft.com/office/drawing/2010/main">
                <a:solidFill>
                  <a:srgbClr val="CCFFFF">
                    <a:alpha val="50000"/>
                  </a:srgbClr>
                </a:solidFill>
              </a14:hiddenFill>
            </a:ext>
            <a:ext uri="{91240B29-F687-4F45-9708-019B960494DF}">
              <a14:hiddenLine xmlns:a14="http://schemas.microsoft.com/office/drawing/2010/main" w="12700">
                <a:solidFill>
                  <a:schemeClr val="bg2"/>
                </a:solidFill>
                <a:miter lim="800000"/>
                <a:headEnd/>
                <a:tailEnd/>
              </a14:hiddenLine>
            </a:ext>
          </a:extLst>
        </p:spPr>
        <p:txBody>
          <a:bodyPr anchor="t" anchorCtr="1"/>
          <a:lstStyle>
            <a:lvl1pPr algn="l">
              <a:defRPr sz="2400">
                <a:solidFill>
                  <a:schemeClr val="tx1"/>
                </a:solidFill>
                <a:latin typeface="Times New Roman" pitchFamily="18" charset="0"/>
              </a:defRPr>
            </a:lvl1pPr>
            <a:lvl2pPr marL="742950" indent="-285750" algn="l">
              <a:defRPr sz="2400">
                <a:solidFill>
                  <a:schemeClr val="tx1"/>
                </a:solidFill>
                <a:latin typeface="Times New Roman" pitchFamily="18" charset="0"/>
              </a:defRPr>
            </a:lvl2pPr>
            <a:lvl3pPr marL="1143000" indent="-228600" algn="l">
              <a:defRPr sz="2400">
                <a:solidFill>
                  <a:schemeClr val="tx1"/>
                </a:solidFill>
                <a:latin typeface="Times New Roman" pitchFamily="18" charset="0"/>
              </a:defRPr>
            </a:lvl3pPr>
            <a:lvl4pPr marL="1600200" indent="-228600" algn="l">
              <a:defRPr sz="2400">
                <a:solidFill>
                  <a:schemeClr val="tx1"/>
                </a:solidFill>
                <a:latin typeface="Times New Roman" pitchFamily="18" charset="0"/>
              </a:defRPr>
            </a:lvl4pPr>
            <a:lvl5pPr marL="2057400" indent="-228600" algn="l">
              <a:defRPr sz="2400">
                <a:solidFill>
                  <a:schemeClr val="tx1"/>
                </a:solidFill>
                <a:latin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defRPr>
            </a:lvl9pPr>
          </a:lstStyle>
          <a:p>
            <a:pPr marL="0" lvl="1" indent="0" algn="ctr"/>
            <a:r>
              <a:rPr lang="en-US" sz="900" b="1" u="sng" dirty="0">
                <a:latin typeface="Tahoma" panose="020B0604030504040204" pitchFamily="34" charset="0"/>
              </a:rPr>
              <a:t>Favorable Underlying Pet Care Industry Trends</a:t>
            </a:r>
          </a:p>
          <a:p>
            <a:pPr marL="171450" lvl="1" indent="-171450">
              <a:buFont typeface="Arial" panose="020B0604020202020204" pitchFamily="34" charset="0"/>
              <a:buChar char="•"/>
            </a:pPr>
            <a:r>
              <a:rPr lang="en-US" sz="800" dirty="0">
                <a:latin typeface="Tahoma" panose="020B0604030504040204" pitchFamily="34" charset="0"/>
              </a:rPr>
              <a:t>Overall U.S. pet care market is approximately $27 billion, of which was $2.2 billion is pet care packaging in 2016  </a:t>
            </a:r>
          </a:p>
          <a:p>
            <a:pPr marL="171450" lvl="1" indent="-171450">
              <a:buFont typeface="Arial" panose="020B0604020202020204" pitchFamily="34" charset="0"/>
              <a:buChar char="•"/>
            </a:pPr>
            <a:r>
              <a:rPr lang="en-US" sz="800" dirty="0">
                <a:latin typeface="Tahoma" panose="020B0604030504040204" pitchFamily="34" charset="0"/>
              </a:rPr>
              <a:t>Significant secular demand drivers support high growth</a:t>
            </a:r>
          </a:p>
          <a:p>
            <a:pPr marL="461963" lvl="2" indent="-285750">
              <a:buFont typeface="Tahoma" panose="020B0604030504040204" pitchFamily="34" charset="0"/>
              <a:buChar char="–"/>
            </a:pPr>
            <a:r>
              <a:rPr lang="en-US" sz="800" dirty="0">
                <a:latin typeface="Tahoma" panose="020B0604030504040204" pitchFamily="34" charset="0"/>
              </a:rPr>
              <a:t>Emergence of “pet parent” who spend more and more money on their pets</a:t>
            </a:r>
          </a:p>
          <a:p>
            <a:pPr marL="461963" lvl="2" indent="-285750">
              <a:buFont typeface="Tahoma" panose="020B0604030504040204" pitchFamily="34" charset="0"/>
              <a:buChar char="–"/>
            </a:pPr>
            <a:r>
              <a:rPr lang="en-US" sz="800" dirty="0">
                <a:latin typeface="Tahoma" panose="020B0604030504040204" pitchFamily="34" charset="0"/>
              </a:rPr>
              <a:t>Focus on healthier, more nutritious pet food that leads to more options and, therefore packaging formats</a:t>
            </a:r>
          </a:p>
          <a:p>
            <a:pPr marL="461963" lvl="2" indent="-285750">
              <a:buFont typeface="Tahoma" panose="020B0604030504040204" pitchFamily="34" charset="0"/>
              <a:buChar char="–"/>
            </a:pPr>
            <a:r>
              <a:rPr lang="en-US" sz="800" dirty="0">
                <a:latin typeface="Tahoma" panose="020B0604030504040204" pitchFamily="34" charset="0"/>
              </a:rPr>
              <a:t>Resulting need for higher value, more sophisticated packaging (e.g., look, feel and functionality)</a:t>
            </a:r>
          </a:p>
          <a:p>
            <a:pPr marL="461963" lvl="2" indent="-285750">
              <a:buFont typeface="Tahoma" panose="020B0604030504040204" pitchFamily="34" charset="0"/>
              <a:buChar char="–"/>
            </a:pPr>
            <a:r>
              <a:rPr lang="en-US" sz="800" dirty="0">
                <a:latin typeface="Tahoma" panose="020B0604030504040204" pitchFamily="34" charset="0"/>
              </a:rPr>
              <a:t>Steady growth of pet population</a:t>
            </a:r>
          </a:p>
          <a:p>
            <a:pPr marL="171450" lvl="1" indent="-171450">
              <a:buFont typeface="Arial" panose="020B0604020202020204" pitchFamily="34" charset="0"/>
              <a:buChar char="•"/>
            </a:pPr>
            <a:r>
              <a:rPr lang="en-US" sz="800" dirty="0">
                <a:latin typeface="Tahoma" panose="020B0604030504040204" pitchFamily="34" charset="0"/>
              </a:rPr>
              <a:t>Plastic and pouches to be highest growth categories (~8%-9%)</a:t>
            </a:r>
          </a:p>
        </p:txBody>
      </p:sp>
      <p:sp>
        <p:nvSpPr>
          <p:cNvPr id="269" name="TextBox 268"/>
          <p:cNvSpPr txBox="1"/>
          <p:nvPr/>
        </p:nvSpPr>
        <p:spPr>
          <a:xfrm>
            <a:off x="6882183" y="6475291"/>
            <a:ext cx="1480834" cy="152839"/>
          </a:xfrm>
          <a:prstGeom prst="rect">
            <a:avLst/>
          </a:prstGeom>
          <a:noFill/>
        </p:spPr>
        <p:txBody>
          <a:bodyPr vert="horz" wrap="square" lIns="0" tIns="22860" rIns="0" bIns="0" rtlCol="0" anchor="t">
            <a:noAutofit/>
          </a:bodyPr>
          <a:lstStyle/>
          <a:p>
            <a:pPr marL="177800" indent="-177800"/>
            <a:r>
              <a:rPr lang="en-US" sz="700" i="1" dirty="0">
                <a:solidFill>
                  <a:srgbClr val="000000"/>
                </a:solidFill>
              </a:rPr>
              <a:t>Source: IBISWorld and Freedonia</a:t>
            </a:r>
          </a:p>
          <a:p>
            <a:pPr marL="177800" indent="-177800"/>
            <a:endParaRPr lang="en-US" sz="700" i="1" dirty="0">
              <a:solidFill>
                <a:srgbClr val="000000"/>
              </a:solidFill>
            </a:endParaRP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20</a:t>
            </a:r>
          </a:p>
        </p:txBody>
      </p:sp>
    </p:spTree>
    <p:extLst>
      <p:ext uri="{BB962C8B-B14F-4D97-AF65-F5344CB8AC3E}">
        <p14:creationId xmlns:p14="http://schemas.microsoft.com/office/powerpoint/2010/main" val="401920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Proactively Addressing Potential Marketing Challenges</a:t>
            </a:r>
          </a:p>
        </p:txBody>
      </p:sp>
      <p:sp>
        <p:nvSpPr>
          <p:cNvPr id="26" name="B31_BlueBox"/>
          <p:cNvSpPr txBox="1">
            <a:spLocks noChangeArrowheads="1"/>
          </p:cNvSpPr>
          <p:nvPr>
            <p:custDataLst>
              <p:tags r:id="rId1"/>
            </p:custDataLst>
          </p:nvPr>
        </p:nvSpPr>
        <p:spPr bwMode="auto">
          <a:xfrm>
            <a:off x="-1821187" y="1601981"/>
            <a:ext cx="1745771" cy="444579"/>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r>
              <a:rPr lang="en-US" i="0" dirty="0">
                <a:solidFill>
                  <a:prstClr val="black"/>
                </a:solidFill>
              </a:rPr>
              <a:t>Top</a:t>
            </a:r>
          </a:p>
        </p:txBody>
      </p:sp>
      <p:sp>
        <p:nvSpPr>
          <p:cNvPr id="44" name="B31_BlueBox"/>
          <p:cNvSpPr txBox="1">
            <a:spLocks noChangeArrowheads="1"/>
          </p:cNvSpPr>
          <p:nvPr>
            <p:custDataLst>
              <p:tags r:id="rId2"/>
            </p:custDataLst>
          </p:nvPr>
        </p:nvSpPr>
        <p:spPr bwMode="auto">
          <a:xfrm>
            <a:off x="-1821187" y="5928647"/>
            <a:ext cx="1745771" cy="444579"/>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r>
              <a:rPr lang="en-US" i="0" dirty="0">
                <a:solidFill>
                  <a:prstClr val="black"/>
                </a:solidFill>
              </a:rPr>
              <a:t>Bottom</a:t>
            </a:r>
          </a:p>
        </p:txBody>
      </p:sp>
      <p:sp>
        <p:nvSpPr>
          <p:cNvPr id="43" name="Subtitle Box"/>
          <p:cNvSpPr txBox="1"/>
          <p:nvPr/>
        </p:nvSpPr>
        <p:spPr>
          <a:xfrm>
            <a:off x="342900" y="718820"/>
            <a:ext cx="8458200" cy="415498"/>
          </a:xfrm>
          <a:prstGeom prst="rect">
            <a:avLst/>
          </a:prstGeom>
          <a:noFill/>
        </p:spPr>
        <p:txBody>
          <a:bodyPr vert="horz" wrap="square" lIns="0" tIns="45720" rIns="0" bIns="0" rtlCol="0" anchor="t">
            <a:spAutoFit/>
          </a:bodyPr>
          <a:lstStyle/>
          <a:p>
            <a:r>
              <a:rPr lang="en-US" sz="1200" i="1" dirty="0">
                <a:solidFill>
                  <a:srgbClr val="07325F"/>
                </a:solidFill>
              </a:rPr>
              <a:t>Lincoln will work closely with management to proactively address potential buyer concerns and best position the Company for a successful transaction</a:t>
            </a:r>
          </a:p>
        </p:txBody>
      </p:sp>
      <p:sp>
        <p:nvSpPr>
          <p:cNvPr id="51" name="B31_BlueBox"/>
          <p:cNvSpPr txBox="1">
            <a:spLocks noChangeArrowheads="1"/>
          </p:cNvSpPr>
          <p:nvPr>
            <p:custDataLst>
              <p:tags r:id="rId3"/>
            </p:custDataLst>
          </p:nvPr>
        </p:nvSpPr>
        <p:spPr bwMode="auto">
          <a:xfrm>
            <a:off x="342898" y="1196798"/>
            <a:ext cx="1738995" cy="363002"/>
          </a:xfrm>
          <a:prstGeom prst="rect">
            <a:avLst/>
          </a:prstGeom>
          <a:solidFill>
            <a:srgbClr val="336699"/>
          </a:solidFill>
          <a:ln w="9525">
            <a:noFill/>
            <a:miter lim="800000"/>
            <a:headEnd/>
            <a:tailEnd/>
          </a:ln>
          <a:effectLst>
            <a:outerShdw blurRad="38100" dist="38100" dir="2700000" algn="tl" rotWithShape="0">
              <a:srgbClr val="000000">
                <a:alpha val="40000"/>
              </a:srgbClr>
            </a:outerShdw>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dirty="0">
                <a:solidFill>
                  <a:prstClr val="white"/>
                </a:solidFill>
              </a:rPr>
              <a:t>Selected Marketing Challenges</a:t>
            </a:r>
          </a:p>
        </p:txBody>
      </p:sp>
      <p:sp>
        <p:nvSpPr>
          <p:cNvPr id="52" name="B31_BlueBox"/>
          <p:cNvSpPr txBox="1">
            <a:spLocks noChangeArrowheads="1"/>
          </p:cNvSpPr>
          <p:nvPr>
            <p:custDataLst>
              <p:tags r:id="rId4"/>
            </p:custDataLst>
          </p:nvPr>
        </p:nvSpPr>
        <p:spPr bwMode="auto">
          <a:xfrm>
            <a:off x="2260696" y="1196798"/>
            <a:ext cx="2626064" cy="363002"/>
          </a:xfrm>
          <a:prstGeom prst="rect">
            <a:avLst/>
          </a:prstGeom>
          <a:solidFill>
            <a:srgbClr val="336699"/>
          </a:solidFill>
          <a:ln w="9525">
            <a:noFill/>
            <a:miter lim="800000"/>
            <a:headEnd/>
            <a:tailEnd/>
          </a:ln>
          <a:effectLst>
            <a:outerShdw blurRad="38100" dist="38100" dir="2700000" algn="tl" rotWithShape="0">
              <a:srgbClr val="000000">
                <a:alpha val="40000"/>
              </a:srgbClr>
            </a:outerShdw>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dirty="0">
                <a:solidFill>
                  <a:prstClr val="white"/>
                </a:solidFill>
              </a:rPr>
              <a:t>Commentary</a:t>
            </a:r>
          </a:p>
        </p:txBody>
      </p:sp>
      <p:sp>
        <p:nvSpPr>
          <p:cNvPr id="53" name="B31_BlueBox"/>
          <p:cNvSpPr txBox="1">
            <a:spLocks noChangeArrowheads="1"/>
          </p:cNvSpPr>
          <p:nvPr>
            <p:custDataLst>
              <p:tags r:id="rId5"/>
            </p:custDataLst>
          </p:nvPr>
        </p:nvSpPr>
        <p:spPr bwMode="auto">
          <a:xfrm>
            <a:off x="5059535" y="1196798"/>
            <a:ext cx="3749504" cy="363002"/>
          </a:xfrm>
          <a:prstGeom prst="rect">
            <a:avLst/>
          </a:prstGeom>
          <a:solidFill>
            <a:srgbClr val="336699"/>
          </a:solidFill>
          <a:ln w="9525">
            <a:noFill/>
            <a:miter lim="800000"/>
            <a:headEnd/>
            <a:tailEnd/>
          </a:ln>
          <a:effectLst>
            <a:outerShdw blurRad="38100" dist="38100" dir="2700000" algn="tl" rotWithShape="0">
              <a:srgbClr val="000000">
                <a:alpha val="40000"/>
              </a:srgbClr>
            </a:outerShdw>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dirty="0">
                <a:solidFill>
                  <a:prstClr val="white"/>
                </a:solidFill>
              </a:rPr>
              <a:t>Lincoln’s Approach</a:t>
            </a:r>
          </a:p>
        </p:txBody>
      </p:sp>
      <p:sp>
        <p:nvSpPr>
          <p:cNvPr id="54" name="Line 8"/>
          <p:cNvSpPr>
            <a:spLocks noChangeShapeType="1"/>
          </p:cNvSpPr>
          <p:nvPr/>
        </p:nvSpPr>
        <p:spPr bwMode="auto">
          <a:xfrm>
            <a:off x="2164816" y="1196798"/>
            <a:ext cx="0" cy="5184947"/>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800" dirty="0">
              <a:solidFill>
                <a:srgbClr val="000000"/>
              </a:solidFill>
              <a:cs typeface="Arial" pitchFamily="34" charset="0"/>
            </a:endParaRPr>
          </a:p>
        </p:txBody>
      </p:sp>
      <p:sp>
        <p:nvSpPr>
          <p:cNvPr id="55" name="Line 11"/>
          <p:cNvSpPr>
            <a:spLocks noChangeShapeType="1"/>
          </p:cNvSpPr>
          <p:nvPr/>
        </p:nvSpPr>
        <p:spPr bwMode="auto">
          <a:xfrm>
            <a:off x="4969409" y="1196798"/>
            <a:ext cx="0" cy="5184948"/>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800" dirty="0">
              <a:solidFill>
                <a:srgbClr val="000000"/>
              </a:solidFill>
              <a:cs typeface="Arial" pitchFamily="34" charset="0"/>
            </a:endParaRPr>
          </a:p>
        </p:txBody>
      </p:sp>
      <p:sp>
        <p:nvSpPr>
          <p:cNvPr id="56" name="Line 12"/>
          <p:cNvSpPr>
            <a:spLocks noChangeShapeType="1"/>
          </p:cNvSpPr>
          <p:nvPr/>
        </p:nvSpPr>
        <p:spPr bwMode="auto">
          <a:xfrm>
            <a:off x="329323" y="2797289"/>
            <a:ext cx="8464421" cy="0"/>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1000" dirty="0">
              <a:solidFill>
                <a:srgbClr val="000000"/>
              </a:solidFill>
              <a:cs typeface="Arial" pitchFamily="34" charset="0"/>
            </a:endParaRPr>
          </a:p>
        </p:txBody>
      </p:sp>
      <p:sp>
        <p:nvSpPr>
          <p:cNvPr id="59" name="B31_BlueBox"/>
          <p:cNvSpPr txBox="1">
            <a:spLocks noChangeArrowheads="1"/>
          </p:cNvSpPr>
          <p:nvPr>
            <p:custDataLst>
              <p:tags r:id="rId6"/>
            </p:custDataLst>
          </p:nvPr>
        </p:nvSpPr>
        <p:spPr bwMode="auto">
          <a:xfrm>
            <a:off x="2245178" y="1619401"/>
            <a:ext cx="2643249" cy="1153126"/>
          </a:xfrm>
          <a:prstGeom prst="rect">
            <a:avLst/>
          </a:prstGeom>
          <a:solidFill>
            <a:schemeClr val="bg1">
              <a:lumMod val="95000"/>
            </a:schemeClr>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0" i="0"/>
            </a:lvl1pPr>
          </a:lstStyle>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Top two customers represent approximately 70% of sales in 2017E</a:t>
            </a:r>
          </a:p>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Similar concentration expected in 2018F</a:t>
            </a:r>
          </a:p>
        </p:txBody>
      </p:sp>
      <p:sp>
        <p:nvSpPr>
          <p:cNvPr id="60" name="B31_BlueBox"/>
          <p:cNvSpPr txBox="1">
            <a:spLocks noChangeArrowheads="1"/>
          </p:cNvSpPr>
          <p:nvPr>
            <p:custDataLst>
              <p:tags r:id="rId7"/>
            </p:custDataLst>
          </p:nvPr>
        </p:nvSpPr>
        <p:spPr bwMode="auto">
          <a:xfrm>
            <a:off x="342898" y="1619401"/>
            <a:ext cx="1745771" cy="1153126"/>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r>
              <a:rPr lang="en-US" i="0" dirty="0">
                <a:solidFill>
                  <a:prstClr val="black"/>
                </a:solidFill>
              </a:rPr>
              <a:t>Top Customer Concentration</a:t>
            </a:r>
          </a:p>
        </p:txBody>
      </p:sp>
      <p:sp>
        <p:nvSpPr>
          <p:cNvPr id="61" name="B31_BlueBox"/>
          <p:cNvSpPr txBox="1">
            <a:spLocks noChangeArrowheads="1"/>
          </p:cNvSpPr>
          <p:nvPr>
            <p:custDataLst>
              <p:tags r:id="rId8"/>
            </p:custDataLst>
          </p:nvPr>
        </p:nvSpPr>
        <p:spPr bwMode="auto">
          <a:xfrm>
            <a:off x="5059535" y="1619399"/>
            <a:ext cx="3749501" cy="1153128"/>
          </a:xfrm>
          <a:prstGeom prst="rect">
            <a:avLst/>
          </a:prstGeom>
          <a:solidFill>
            <a:schemeClr val="bg1">
              <a:lumMod val="95000"/>
            </a:schemeClr>
          </a:solidFill>
          <a:ln w="9525">
            <a:noFill/>
            <a:miter lim="800000"/>
            <a:headEnd/>
            <a:tailEnd/>
          </a:ln>
          <a:effectLst/>
          <a:extLst/>
        </p:spPr>
        <p:txBody>
          <a:bodyPr lIns="81512" tIns="27432" rIns="2011680" bIns="40756" anchor="ctr" anchorCtr="0"/>
          <a:lstStyle>
            <a:defPPr>
              <a:defRPr lang="en-US"/>
            </a:defPPr>
            <a:lvl1pPr algn="ctr" defTabSz="765175">
              <a:lnSpc>
                <a:spcPct val="120000"/>
              </a:lnSpc>
              <a:spcBef>
                <a:spcPts val="200"/>
              </a:spcBef>
              <a:buClr>
                <a:srgbClr val="000080"/>
              </a:buClr>
              <a:defRPr sz="900" b="0" i="0"/>
            </a:lvl1pPr>
          </a:lstStyle>
          <a:p>
            <a:pPr marL="177800" indent="-177800" algn="l" defTabSz="855663" fontAlgn="base">
              <a:lnSpc>
                <a:spcPct val="100000"/>
              </a:lnSpc>
              <a:buClr>
                <a:srgbClr val="07325F"/>
              </a:buClr>
              <a:buSzPct val="100000"/>
              <a:buFont typeface="Wingdings"/>
              <a:buChar char="§"/>
              <a:defRPr/>
            </a:pPr>
            <a:r>
              <a:rPr lang="en-US" dirty="0">
                <a:solidFill>
                  <a:srgbClr val="000000"/>
                </a:solidFill>
                <a:cs typeface="Arial" charset="0"/>
              </a:rPr>
              <a:t>Conveying sales diversity and sole-source relationship across the Company’s 1,000+ SKUs will be critical</a:t>
            </a:r>
          </a:p>
          <a:p>
            <a:pPr marL="177800" indent="-177800" algn="l" defTabSz="855663" fontAlgn="base">
              <a:lnSpc>
                <a:spcPct val="100000"/>
              </a:lnSpc>
              <a:buClr>
                <a:srgbClr val="07325F"/>
              </a:buClr>
              <a:buSzPct val="100000"/>
              <a:buFont typeface="Wingdings"/>
              <a:buChar char="§"/>
              <a:defRPr/>
            </a:pPr>
            <a:r>
              <a:rPr lang="en-US" dirty="0">
                <a:solidFill>
                  <a:srgbClr val="000000"/>
                </a:solidFill>
                <a:cs typeface="Arial" charset="0"/>
              </a:rPr>
              <a:t>Company is serving the “who’s who” of customers in pet care</a:t>
            </a:r>
          </a:p>
        </p:txBody>
      </p:sp>
      <p:grpSp>
        <p:nvGrpSpPr>
          <p:cNvPr id="62" name="Group 61"/>
          <p:cNvGrpSpPr/>
          <p:nvPr/>
        </p:nvGrpSpPr>
        <p:grpSpPr>
          <a:xfrm>
            <a:off x="342898" y="2839469"/>
            <a:ext cx="8466138" cy="813532"/>
            <a:chOff x="342898" y="4838412"/>
            <a:chExt cx="8466138" cy="1534814"/>
          </a:xfrm>
        </p:grpSpPr>
        <p:sp>
          <p:nvSpPr>
            <p:cNvPr id="64" name="B31_BlueBox"/>
            <p:cNvSpPr txBox="1">
              <a:spLocks noChangeArrowheads="1"/>
            </p:cNvSpPr>
            <p:nvPr>
              <p:custDataLst>
                <p:tags r:id="rId16"/>
              </p:custDataLst>
            </p:nvPr>
          </p:nvSpPr>
          <p:spPr bwMode="auto">
            <a:xfrm>
              <a:off x="2245178" y="4838412"/>
              <a:ext cx="2643249" cy="1534811"/>
            </a:xfrm>
            <a:prstGeom prst="rect">
              <a:avLst/>
            </a:prstGeom>
            <a:solidFill>
              <a:schemeClr val="bg1">
                <a:lumMod val="95000"/>
              </a:schemeClr>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0" i="0"/>
              </a:lvl1pPr>
            </a:lstStyle>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Significant capital investment of $11.3m in 2019 for potential buyer in first year of ownership</a:t>
              </a:r>
            </a:p>
          </p:txBody>
        </p:sp>
        <p:sp>
          <p:nvSpPr>
            <p:cNvPr id="65" name="B31_BlueBox"/>
            <p:cNvSpPr txBox="1">
              <a:spLocks noChangeArrowheads="1"/>
            </p:cNvSpPr>
            <p:nvPr>
              <p:custDataLst>
                <p:tags r:id="rId17"/>
              </p:custDataLst>
            </p:nvPr>
          </p:nvSpPr>
          <p:spPr bwMode="auto">
            <a:xfrm>
              <a:off x="5059535" y="4838412"/>
              <a:ext cx="3749501" cy="1534814"/>
            </a:xfrm>
            <a:prstGeom prst="rect">
              <a:avLst/>
            </a:prstGeom>
            <a:solidFill>
              <a:schemeClr val="bg1">
                <a:lumMod val="95000"/>
              </a:schemeClr>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0" i="0"/>
              </a:lvl1pPr>
            </a:lstStyle>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Demonstrate high return on investment and short payback period</a:t>
              </a:r>
            </a:p>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Appropriately articulate and distinguish between “nice to have” and required investment to achieve forecast</a:t>
              </a:r>
            </a:p>
          </p:txBody>
        </p:sp>
        <p:sp>
          <p:nvSpPr>
            <p:cNvPr id="66" name="B31_BlueBox"/>
            <p:cNvSpPr txBox="1">
              <a:spLocks noChangeArrowheads="1"/>
            </p:cNvSpPr>
            <p:nvPr>
              <p:custDataLst>
                <p:tags r:id="rId18"/>
              </p:custDataLst>
            </p:nvPr>
          </p:nvSpPr>
          <p:spPr bwMode="auto">
            <a:xfrm>
              <a:off x="342898" y="4838412"/>
              <a:ext cx="1745771" cy="1534810"/>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r>
                <a:rPr lang="en-US" i="0" dirty="0">
                  <a:solidFill>
                    <a:prstClr val="black"/>
                  </a:solidFill>
                </a:rPr>
                <a:t>Future Capital Expenditures</a:t>
              </a:r>
            </a:p>
          </p:txBody>
        </p:sp>
      </p:grpSp>
      <p:grpSp>
        <p:nvGrpSpPr>
          <p:cNvPr id="67" name="Group 66"/>
          <p:cNvGrpSpPr/>
          <p:nvPr/>
        </p:nvGrpSpPr>
        <p:grpSpPr>
          <a:xfrm>
            <a:off x="342898" y="5115917"/>
            <a:ext cx="8466138" cy="1268441"/>
            <a:chOff x="342898" y="3220195"/>
            <a:chExt cx="8466138" cy="1534814"/>
          </a:xfrm>
        </p:grpSpPr>
        <p:sp>
          <p:nvSpPr>
            <p:cNvPr id="68" name="B31_BlueBox"/>
            <p:cNvSpPr txBox="1">
              <a:spLocks noChangeArrowheads="1"/>
            </p:cNvSpPr>
            <p:nvPr>
              <p:custDataLst>
                <p:tags r:id="rId13"/>
              </p:custDataLst>
            </p:nvPr>
          </p:nvSpPr>
          <p:spPr bwMode="auto">
            <a:xfrm>
              <a:off x="2245178" y="3220198"/>
              <a:ext cx="2643249" cy="1534811"/>
            </a:xfrm>
            <a:prstGeom prst="rect">
              <a:avLst/>
            </a:prstGeom>
            <a:solidFill>
              <a:schemeClr val="bg1">
                <a:lumMod val="95000"/>
              </a:schemeClr>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0" i="0"/>
              </a:lvl1pPr>
            </a:lstStyle>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In diligence, buyers may “pressure test” the Company’s operational efficiency given ongoing consolidation projects (i.e., GPO facility closure, competitive pay issues at White House, TN, leadership changes at Granite City)</a:t>
              </a:r>
            </a:p>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Transition of converting and printing equipment to other facilities</a:t>
              </a:r>
            </a:p>
          </p:txBody>
        </p:sp>
        <p:sp>
          <p:nvSpPr>
            <p:cNvPr id="69" name="B31_BlueBox"/>
            <p:cNvSpPr txBox="1">
              <a:spLocks noChangeArrowheads="1"/>
            </p:cNvSpPr>
            <p:nvPr>
              <p:custDataLst>
                <p:tags r:id="rId14"/>
              </p:custDataLst>
            </p:nvPr>
          </p:nvSpPr>
          <p:spPr bwMode="auto">
            <a:xfrm>
              <a:off x="342898" y="3220198"/>
              <a:ext cx="1745771" cy="1534811"/>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r>
                <a:rPr lang="en-US" i="0" dirty="0">
                  <a:solidFill>
                    <a:prstClr val="black"/>
                  </a:solidFill>
                </a:rPr>
                <a:t>Facility Consolidation </a:t>
              </a:r>
            </a:p>
            <a:p>
              <a:r>
                <a:rPr lang="en-US" i="0" dirty="0">
                  <a:solidFill>
                    <a:prstClr val="black"/>
                  </a:solidFill>
                </a:rPr>
                <a:t>and Transition</a:t>
              </a:r>
            </a:p>
          </p:txBody>
        </p:sp>
        <p:sp>
          <p:nvSpPr>
            <p:cNvPr id="70" name="B31_BlueBox"/>
            <p:cNvSpPr txBox="1">
              <a:spLocks noChangeArrowheads="1"/>
            </p:cNvSpPr>
            <p:nvPr>
              <p:custDataLst>
                <p:tags r:id="rId15"/>
              </p:custDataLst>
            </p:nvPr>
          </p:nvSpPr>
          <p:spPr bwMode="auto">
            <a:xfrm>
              <a:off x="5059535" y="3220195"/>
              <a:ext cx="3749501" cy="1534814"/>
            </a:xfrm>
            <a:prstGeom prst="rect">
              <a:avLst/>
            </a:prstGeom>
            <a:solidFill>
              <a:schemeClr val="bg1">
                <a:lumMod val="95000"/>
              </a:schemeClr>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0" i="0"/>
              </a:lvl1pPr>
            </a:lstStyle>
            <a:p>
              <a:pPr marL="177800" indent="-177800" algn="l" defTabSz="855663" fontAlgn="base">
                <a:lnSpc>
                  <a:spcPct val="100000"/>
                </a:lnSpc>
                <a:buClr>
                  <a:srgbClr val="07325F"/>
                </a:buClr>
                <a:buSzPct val="100000"/>
                <a:buFont typeface="Wingdings"/>
                <a:buChar char="§"/>
                <a:defRPr/>
              </a:pPr>
              <a:r>
                <a:rPr lang="en-US" dirty="0">
                  <a:solidFill>
                    <a:srgbClr val="000000"/>
                  </a:solidFill>
                  <a:cs typeface="Arial" charset="0"/>
                </a:rPr>
                <a:t>Highlight improving quality and operational KPIs since the beginning of 2017</a:t>
              </a:r>
            </a:p>
            <a:p>
              <a:pPr marL="177800" indent="-177800" algn="l" defTabSz="855663" fontAlgn="base">
                <a:lnSpc>
                  <a:spcPct val="100000"/>
                </a:lnSpc>
                <a:buClr>
                  <a:srgbClr val="07325F"/>
                </a:buClr>
                <a:buSzPct val="100000"/>
                <a:buFont typeface="Wingdings"/>
                <a:buChar char="§"/>
                <a:defRPr/>
              </a:pPr>
              <a:r>
                <a:rPr lang="en-US" dirty="0">
                  <a:solidFill>
                    <a:srgbClr val="000000"/>
                  </a:solidFill>
                  <a:cs typeface="Arial" charset="0"/>
                </a:rPr>
                <a:t>Demonstrate cost reduction and efficiency / utilization gains from consolidation efforts</a:t>
              </a:r>
            </a:p>
          </p:txBody>
        </p:sp>
      </p:grpSp>
      <p:sp>
        <p:nvSpPr>
          <p:cNvPr id="71" name="Line 12"/>
          <p:cNvSpPr>
            <a:spLocks noChangeShapeType="1"/>
          </p:cNvSpPr>
          <p:nvPr/>
        </p:nvSpPr>
        <p:spPr bwMode="auto">
          <a:xfrm>
            <a:off x="329323" y="3697242"/>
            <a:ext cx="8464421" cy="0"/>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1000" dirty="0">
              <a:solidFill>
                <a:srgbClr val="000000"/>
              </a:solidFill>
              <a:cs typeface="Arial" pitchFamily="34" charset="0"/>
            </a:endParaRPr>
          </a:p>
        </p:txBody>
      </p:sp>
      <p:sp>
        <p:nvSpPr>
          <p:cNvPr id="72" name="Line 12"/>
          <p:cNvSpPr>
            <a:spLocks noChangeShapeType="1"/>
          </p:cNvSpPr>
          <p:nvPr>
            <p:custDataLst>
              <p:tags r:id="rId9"/>
            </p:custDataLst>
          </p:nvPr>
        </p:nvSpPr>
        <p:spPr bwMode="auto">
          <a:xfrm>
            <a:off x="329323" y="5065031"/>
            <a:ext cx="8464421" cy="0"/>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1000" dirty="0">
              <a:solidFill>
                <a:srgbClr val="000000"/>
              </a:solidFill>
              <a:cs typeface="Arial" pitchFamily="34" charset="0"/>
            </a:endParaRPr>
          </a:p>
        </p:txBody>
      </p:sp>
      <p:grpSp>
        <p:nvGrpSpPr>
          <p:cNvPr id="73" name="Group 72"/>
          <p:cNvGrpSpPr/>
          <p:nvPr/>
        </p:nvGrpSpPr>
        <p:grpSpPr>
          <a:xfrm>
            <a:off x="342898" y="3765735"/>
            <a:ext cx="8466138" cy="1257116"/>
            <a:chOff x="342898" y="4838412"/>
            <a:chExt cx="8466138" cy="1534814"/>
          </a:xfrm>
        </p:grpSpPr>
        <p:sp>
          <p:nvSpPr>
            <p:cNvPr id="74" name="B31_BlueBox"/>
            <p:cNvSpPr txBox="1">
              <a:spLocks noChangeArrowheads="1"/>
            </p:cNvSpPr>
            <p:nvPr>
              <p:custDataLst>
                <p:tags r:id="rId10"/>
              </p:custDataLst>
            </p:nvPr>
          </p:nvSpPr>
          <p:spPr bwMode="auto">
            <a:xfrm>
              <a:off x="2245178" y="4838412"/>
              <a:ext cx="2643249" cy="1534811"/>
            </a:xfrm>
            <a:prstGeom prst="rect">
              <a:avLst/>
            </a:prstGeom>
            <a:solidFill>
              <a:schemeClr val="bg1">
                <a:lumMod val="95000"/>
              </a:schemeClr>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0" i="0"/>
              </a:lvl1pPr>
            </a:lstStyle>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Adjusted EBITDA margin is projected to expand by 800 bps (13.6% to 21.6%) from 2016 to 2018F</a:t>
              </a:r>
            </a:p>
          </p:txBody>
        </p:sp>
        <p:sp>
          <p:nvSpPr>
            <p:cNvPr id="75" name="B31_BlueBox"/>
            <p:cNvSpPr txBox="1">
              <a:spLocks noChangeArrowheads="1"/>
            </p:cNvSpPr>
            <p:nvPr>
              <p:custDataLst>
                <p:tags r:id="rId11"/>
              </p:custDataLst>
            </p:nvPr>
          </p:nvSpPr>
          <p:spPr bwMode="auto">
            <a:xfrm>
              <a:off x="5059535" y="4838412"/>
              <a:ext cx="3749501" cy="1534814"/>
            </a:xfrm>
            <a:prstGeom prst="rect">
              <a:avLst/>
            </a:prstGeom>
            <a:solidFill>
              <a:schemeClr val="bg1">
                <a:lumMod val="95000"/>
              </a:schemeClr>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0" i="0"/>
              </a:lvl1pPr>
            </a:lstStyle>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Demonstrate actual savings through Company’s monthly financial performance that substantiate any pro forma cost saving adjustments </a:t>
              </a:r>
            </a:p>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Highlight future cost saving programs that will continue to drive margin expansion and establish significant “margin of safety” for future owner that margins will not decline</a:t>
              </a:r>
            </a:p>
            <a:p>
              <a:pPr marL="173038" indent="-173038" algn="l" defTabSz="855663" fontAlgn="base">
                <a:lnSpc>
                  <a:spcPct val="100000"/>
                </a:lnSpc>
                <a:buClr>
                  <a:srgbClr val="07325F"/>
                </a:buClr>
                <a:buSzPct val="100000"/>
                <a:buFont typeface="Wingdings"/>
                <a:buChar char="§"/>
                <a:defRPr/>
              </a:pPr>
              <a:r>
                <a:rPr lang="en-US" dirty="0">
                  <a:solidFill>
                    <a:srgbClr val="000000"/>
                  </a:solidFill>
                  <a:cs typeface="Arial" charset="0"/>
                </a:rPr>
                <a:t>Show high margin profile of new project wins</a:t>
              </a:r>
            </a:p>
          </p:txBody>
        </p:sp>
        <p:sp>
          <p:nvSpPr>
            <p:cNvPr id="76" name="B31_BlueBox"/>
            <p:cNvSpPr txBox="1">
              <a:spLocks noChangeArrowheads="1"/>
            </p:cNvSpPr>
            <p:nvPr>
              <p:custDataLst>
                <p:tags r:id="rId12"/>
              </p:custDataLst>
            </p:nvPr>
          </p:nvSpPr>
          <p:spPr bwMode="auto">
            <a:xfrm>
              <a:off x="342898" y="4838412"/>
              <a:ext cx="1745771" cy="1534810"/>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r>
                <a:rPr lang="en-US" i="0" dirty="0">
                  <a:solidFill>
                    <a:prstClr val="black"/>
                  </a:solidFill>
                </a:rPr>
                <a:t>Sustainability of </a:t>
              </a:r>
            </a:p>
            <a:p>
              <a:r>
                <a:rPr lang="en-US" i="0" dirty="0">
                  <a:solidFill>
                    <a:prstClr val="black"/>
                  </a:solidFill>
                </a:rPr>
                <a:t>Margin Expansion</a:t>
              </a:r>
            </a:p>
          </p:txBody>
        </p:sp>
      </p:grpSp>
      <p:graphicFrame>
        <p:nvGraphicFramePr>
          <p:cNvPr id="35" name="Chart 34"/>
          <p:cNvGraphicFramePr/>
          <p:nvPr>
            <p:extLst>
              <p:ext uri="{D42A27DB-BD31-4B8C-83A1-F6EECF244321}">
                <p14:modId xmlns:p14="http://schemas.microsoft.com/office/powerpoint/2010/main" val="1507181899"/>
              </p:ext>
            </p:extLst>
          </p:nvPr>
        </p:nvGraphicFramePr>
        <p:xfrm>
          <a:off x="6730193" y="1560940"/>
          <a:ext cx="2078846" cy="1286101"/>
        </p:xfrm>
        <a:graphic>
          <a:graphicData uri="http://schemas.openxmlformats.org/drawingml/2006/chart">
            <c:chart xmlns:c="http://schemas.openxmlformats.org/drawingml/2006/chart" xmlns:r="http://schemas.openxmlformats.org/officeDocument/2006/relationships" r:id="rId20"/>
          </a:graphicData>
        </a:graphic>
      </p:graphicFrame>
      <p:sp>
        <p:nvSpPr>
          <p:cNvPr id="8" name="TextBox 7"/>
          <p:cNvSpPr txBox="1"/>
          <p:nvPr/>
        </p:nvSpPr>
        <p:spPr>
          <a:xfrm rot="1557414">
            <a:off x="7004764" y="2147344"/>
            <a:ext cx="1285608" cy="276999"/>
          </a:xfrm>
          <a:prstGeom prst="rect">
            <a:avLst/>
          </a:prstGeom>
          <a:noFill/>
        </p:spPr>
        <p:txBody>
          <a:bodyPr wrap="none" lIns="0" tIns="0" rIns="0" bIns="0" rtlCol="0">
            <a:spAutoFit/>
          </a:bodyPr>
          <a:lstStyle/>
          <a:p>
            <a:r>
              <a:rPr lang="en-US" b="1" dirty="0">
                <a:solidFill>
                  <a:schemeClr val="bg1">
                    <a:lumMod val="50000"/>
                    <a:alpha val="50000"/>
                  </a:schemeClr>
                </a:solidFill>
              </a:rPr>
              <a:t>Illustrative</a:t>
            </a:r>
          </a:p>
        </p:txBody>
      </p:sp>
      <p:sp>
        <p:nvSpPr>
          <p:cNvPr id="2"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21</a:t>
            </a:r>
          </a:p>
        </p:txBody>
      </p:sp>
    </p:spTree>
    <p:extLst>
      <p:ext uri="{BB962C8B-B14F-4D97-AF65-F5344CB8AC3E}">
        <p14:creationId xmlns:p14="http://schemas.microsoft.com/office/powerpoint/2010/main" val="3455695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Potential Acquirers</a:t>
            </a:r>
          </a:p>
        </p:txBody>
      </p:sp>
      <p:sp>
        <p:nvSpPr>
          <p:cNvPr id="3" name="Text Placeholder 2"/>
          <p:cNvSpPr>
            <a:spLocks noGrp="1"/>
          </p:cNvSpPr>
          <p:nvPr>
            <p:ph type="body" idx="1"/>
          </p:nvPr>
        </p:nvSpPr>
        <p:spPr/>
        <p:txBody>
          <a:bodyPr/>
          <a:lstStyle/>
          <a:p>
            <a:r>
              <a:rPr lang="en-US" dirty="0"/>
              <a:t>Section 3</a:t>
            </a:r>
          </a:p>
        </p:txBody>
      </p:sp>
    </p:spTree>
    <p:extLst>
      <p:ext uri="{BB962C8B-B14F-4D97-AF65-F5344CB8AC3E}">
        <p14:creationId xmlns:p14="http://schemas.microsoft.com/office/powerpoint/2010/main" val="3144594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Potential Acquirers</a:t>
            </a:r>
          </a:p>
        </p:txBody>
      </p:sp>
      <p:graphicFrame>
        <p:nvGraphicFramePr>
          <p:cNvPr id="55" name="Table 54"/>
          <p:cNvGraphicFramePr>
            <a:graphicFrameLocks noGrp="1"/>
          </p:cNvGraphicFramePr>
          <p:nvPr>
            <p:extLst>
              <p:ext uri="{D42A27DB-BD31-4B8C-83A1-F6EECF244321}">
                <p14:modId xmlns:p14="http://schemas.microsoft.com/office/powerpoint/2010/main" val="2745745417"/>
              </p:ext>
            </p:extLst>
          </p:nvPr>
        </p:nvGraphicFramePr>
        <p:xfrm>
          <a:off x="342901" y="1032295"/>
          <a:ext cx="8483070" cy="4690663"/>
        </p:xfrm>
        <a:graphic>
          <a:graphicData uri="http://schemas.openxmlformats.org/drawingml/2006/table">
            <a:tbl>
              <a:tblPr>
                <a:tableStyleId>{93296810-A885-4BE3-A3E7-6D5BEEA58F35}</a:tableStyleId>
              </a:tblPr>
              <a:tblGrid>
                <a:gridCol w="929142">
                  <a:extLst>
                    <a:ext uri="{9D8B030D-6E8A-4147-A177-3AD203B41FA5}">
                      <a16:colId xmlns:a16="http://schemas.microsoft.com/office/drawing/2014/main" val="20000"/>
                    </a:ext>
                  </a:extLst>
                </a:gridCol>
                <a:gridCol w="2517976">
                  <a:extLst>
                    <a:ext uri="{9D8B030D-6E8A-4147-A177-3AD203B41FA5}">
                      <a16:colId xmlns:a16="http://schemas.microsoft.com/office/drawing/2014/main" val="20001"/>
                    </a:ext>
                  </a:extLst>
                </a:gridCol>
                <a:gridCol w="2517976">
                  <a:extLst>
                    <a:ext uri="{9D8B030D-6E8A-4147-A177-3AD203B41FA5}">
                      <a16:colId xmlns:a16="http://schemas.microsoft.com/office/drawing/2014/main" val="20003"/>
                    </a:ext>
                  </a:extLst>
                </a:gridCol>
                <a:gridCol w="2517976">
                  <a:extLst>
                    <a:ext uri="{9D8B030D-6E8A-4147-A177-3AD203B41FA5}">
                      <a16:colId xmlns:a16="http://schemas.microsoft.com/office/drawing/2014/main" val="20004"/>
                    </a:ext>
                  </a:extLst>
                </a:gridCol>
              </a:tblGrid>
              <a:tr h="323625">
                <a:tc>
                  <a:txBody>
                    <a:bodyPr/>
                    <a:lstStyle/>
                    <a:p>
                      <a:pPr algn="l"/>
                      <a:endParaRPr lang="en-US" sz="800" b="1" i="0" u="none" dirty="0">
                        <a:solidFill>
                          <a:srgbClr val="FFFFFF"/>
                        </a:solidFill>
                        <a:latin typeface="+mn-lt"/>
                      </a:endParaRPr>
                    </a:p>
                  </a:txBody>
                  <a:tcPr marL="45720" marR="27432" marT="27432" marB="27432" anchor="ctr">
                    <a:lnL w="762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indent="0" algn="ctr">
                        <a:spcBef>
                          <a:spcPts val="600"/>
                        </a:spcBef>
                        <a:buFont typeface="Arial" panose="020B0604020202020204" pitchFamily="34" charset="0"/>
                        <a:buNone/>
                      </a:pPr>
                      <a:r>
                        <a:rPr lang="en-US" sz="800" b="1" i="0" u="none" dirty="0">
                          <a:solidFill>
                            <a:srgbClr val="FFFFFF"/>
                          </a:solidFill>
                          <a:latin typeface="+mn-lt"/>
                        </a:rPr>
                        <a:t>Diversified</a:t>
                      </a:r>
                      <a:r>
                        <a:rPr lang="en-US" sz="800" b="1" i="0" u="none" baseline="0" dirty="0">
                          <a:solidFill>
                            <a:srgbClr val="FFFFFF"/>
                          </a:solidFill>
                          <a:latin typeface="+mn-lt"/>
                        </a:rPr>
                        <a:t> Flexible Packaging Providers</a:t>
                      </a:r>
                      <a:endParaRPr lang="en-US" sz="800" b="1" i="0" u="none" dirty="0">
                        <a:solidFill>
                          <a:srgbClr val="FFFFFF"/>
                        </a:solidFill>
                        <a:latin typeface="+mn-lt"/>
                      </a:endParaRPr>
                    </a:p>
                  </a:txBody>
                  <a:tcPr marL="45720" marR="27432"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7325F"/>
                    </a:solidFill>
                  </a:tcPr>
                </a:tc>
                <a:tc hMerge="1">
                  <a:txBody>
                    <a:bodyPr/>
                    <a:lstStyle/>
                    <a:p>
                      <a:pPr marL="0" indent="0" algn="ctr">
                        <a:spcBef>
                          <a:spcPts val="600"/>
                        </a:spcBef>
                        <a:buFont typeface="Arial" panose="020B0604020202020204" pitchFamily="34" charset="0"/>
                        <a:buNone/>
                      </a:pPr>
                      <a:endParaRPr lang="en-US" sz="800" b="1" i="0" u="none" dirty="0">
                        <a:solidFill>
                          <a:srgbClr val="FFFFFF"/>
                        </a:solidFill>
                        <a:latin typeface="+mn-lt"/>
                      </a:endParaRPr>
                    </a:p>
                  </a:txBody>
                  <a:tcPr marL="45720" marR="27432"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7325F"/>
                    </a:solidFill>
                  </a:tcPr>
                </a:tc>
                <a:tc>
                  <a:txBody>
                    <a:bodyPr/>
                    <a:lstStyle/>
                    <a:p>
                      <a:pPr marL="0" indent="0" algn="ctr">
                        <a:spcBef>
                          <a:spcPts val="600"/>
                        </a:spcBef>
                        <a:buFont typeface="Arial" panose="020B0604020202020204" pitchFamily="34" charset="0"/>
                        <a:buNone/>
                      </a:pPr>
                      <a:r>
                        <a:rPr lang="en-US" sz="800" b="1" i="0" u="none" dirty="0">
                          <a:solidFill>
                            <a:srgbClr val="FFFFFF"/>
                          </a:solidFill>
                          <a:latin typeface="+mn-lt"/>
                        </a:rPr>
                        <a:t>Private Equity / Family Office</a:t>
                      </a:r>
                    </a:p>
                  </a:txBody>
                  <a:tcPr marL="45720" marR="27432"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7325F"/>
                    </a:solidFill>
                  </a:tcPr>
                </a:tc>
                <a:extLst>
                  <a:ext uri="{0D108BD9-81ED-4DB2-BD59-A6C34878D82A}">
                    <a16:rowId xmlns:a16="http://schemas.microsoft.com/office/drawing/2014/main" val="10000"/>
                  </a:ext>
                </a:extLst>
              </a:tr>
              <a:tr h="1015456">
                <a:tc>
                  <a:txBody>
                    <a:bodyPr/>
                    <a:lstStyle/>
                    <a:p>
                      <a:pPr algn="l"/>
                      <a:r>
                        <a:rPr lang="en-US" sz="800" b="1" dirty="0">
                          <a:solidFill>
                            <a:schemeClr val="tx1"/>
                          </a:solidFill>
                        </a:rPr>
                        <a:t>Acquisition</a:t>
                      </a:r>
                    </a:p>
                    <a:p>
                      <a:pPr algn="l"/>
                      <a:r>
                        <a:rPr lang="en-US" sz="800" b="1" dirty="0">
                          <a:solidFill>
                            <a:schemeClr val="tx1"/>
                          </a:solidFill>
                        </a:rPr>
                        <a:t>Rationale</a:t>
                      </a:r>
                    </a:p>
                  </a:txBody>
                  <a:tcPr marL="4572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82000"/>
                      </a:schemeClr>
                    </a:solidFill>
                  </a:tcPr>
                </a:tc>
                <a:tc gridSpan="2">
                  <a:txBody>
                    <a:bodyPr/>
                    <a:lstStyle/>
                    <a:p>
                      <a:pPr marL="119063" marR="0" indent="-119063"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dirty="0">
                          <a:solidFill>
                            <a:schemeClr val="tx1"/>
                          </a:solidFill>
                          <a:latin typeface="Tahoma" panose="020B0604030504040204" pitchFamily="34" charset="0"/>
                          <a:ea typeface="+mn-ea"/>
                          <a:cs typeface="+mn-cs"/>
                        </a:rPr>
                        <a:t>Strong strategic fit with complementary solutions designed to enhance customer brands</a:t>
                      </a:r>
                    </a:p>
                    <a:p>
                      <a:pPr marL="119063" marR="0" indent="-119063"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dirty="0">
                          <a:solidFill>
                            <a:schemeClr val="tx1"/>
                          </a:solidFill>
                          <a:latin typeface="Tahoma" panose="020B0604030504040204" pitchFamily="34" charset="0"/>
                          <a:ea typeface="+mn-ea"/>
                          <a:cs typeface="+mn-cs"/>
                        </a:rPr>
                        <a:t>Opportunity to cross-sell existing products </a:t>
                      </a:r>
                    </a:p>
                    <a:p>
                      <a:pPr marL="119063" marR="0" indent="-119063"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dirty="0">
                          <a:solidFill>
                            <a:schemeClr val="tx1"/>
                          </a:solidFill>
                          <a:latin typeface="Tahoma" panose="020B0604030504040204" pitchFamily="34" charset="0"/>
                          <a:ea typeface="+mn-ea"/>
                          <a:cs typeface="+mn-cs"/>
                        </a:rPr>
                        <a:t>Potential to realize cost synergies (e.g., facilities, purchasing, etc.)</a:t>
                      </a:r>
                    </a:p>
                    <a:p>
                      <a:pPr marL="119063" marR="0" lvl="0" indent="-119063"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dirty="0">
                          <a:solidFill>
                            <a:schemeClr val="tx1"/>
                          </a:solidFill>
                          <a:latin typeface="Tahoma" panose="020B0604030504040204" pitchFamily="34" charset="0"/>
                          <a:ea typeface="+mn-ea"/>
                          <a:cs typeface="+mn-cs"/>
                        </a:rPr>
                        <a:t>Add or broaden attractive products and capabilities by </a:t>
                      </a:r>
                      <a:r>
                        <a:rPr lang="en-US" sz="800" kern="1200" baseline="0" dirty="0">
                          <a:solidFill>
                            <a:schemeClr val="tx1"/>
                          </a:solidFill>
                          <a:latin typeface="Tahoma" panose="020B0604030504040204" pitchFamily="34" charset="0"/>
                          <a:ea typeface="+mn-ea"/>
                          <a:cs typeface="+mn-cs"/>
                        </a:rPr>
                        <a:t>acquiring a market leader in pet care packaging capabilities</a:t>
                      </a:r>
                      <a:endParaRPr lang="en-US" sz="800" kern="1200" dirty="0">
                        <a:solidFill>
                          <a:schemeClr val="tx1"/>
                        </a:solidFill>
                        <a:latin typeface="Tahoma" panose="020B0604030504040204" pitchFamily="34" charset="0"/>
                        <a:ea typeface="+mn-ea"/>
                        <a:cs typeface="+mn-cs"/>
                      </a:endParaRPr>
                    </a:p>
                    <a:p>
                      <a:pPr marL="119063" marR="0" lvl="0" indent="-119063"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dirty="0">
                          <a:solidFill>
                            <a:schemeClr val="tx1"/>
                          </a:solidFill>
                          <a:latin typeface="Tahoma" panose="020B0604030504040204" pitchFamily="34" charset="0"/>
                          <a:ea typeface="+mn-ea"/>
                          <a:cs typeface="+mn-cs"/>
                        </a:rPr>
                        <a:t>Broaden geographic footprint</a:t>
                      </a:r>
                      <a:r>
                        <a:rPr lang="en-US" sz="800" kern="1200" baseline="0" dirty="0">
                          <a:solidFill>
                            <a:schemeClr val="tx1"/>
                          </a:solidFill>
                          <a:latin typeface="Tahoma" panose="020B0604030504040204" pitchFamily="34" charset="0"/>
                          <a:ea typeface="+mn-ea"/>
                          <a:cs typeface="+mn-cs"/>
                        </a:rPr>
                        <a:t> and distribution channel access</a:t>
                      </a:r>
                      <a:endParaRPr lang="en-US" sz="800" kern="1200" dirty="0">
                        <a:solidFill>
                          <a:schemeClr val="tx1"/>
                        </a:solidFill>
                        <a:latin typeface="Tahoma" panose="020B0604030504040204" pitchFamily="34" charset="0"/>
                        <a:ea typeface="+mn-ea"/>
                        <a:cs typeface="+mn-cs"/>
                      </a:endParaRPr>
                    </a:p>
                  </a:txBody>
                  <a:tcPr marL="45720">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hMerge="1">
                  <a:txBody>
                    <a:bodyPr/>
                    <a:lstStyle/>
                    <a:p>
                      <a:pPr marL="119063" marR="0" lvl="0" indent="-119063"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endParaRPr lang="en-US" sz="800" kern="1200" dirty="0">
                        <a:solidFill>
                          <a:schemeClr val="tx1"/>
                        </a:solidFill>
                        <a:latin typeface="Tahoma" panose="020B0604030504040204" pitchFamily="34" charset="0"/>
                        <a:ea typeface="+mn-ea"/>
                        <a:cs typeface="+mn-cs"/>
                      </a:endParaRPr>
                    </a:p>
                  </a:txBody>
                  <a:tcPr marL="45720">
                    <a:lnL w="12700" cap="flat" cmpd="sng" algn="ctr">
                      <a:solidFill>
                        <a:schemeClr val="bg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a:txBody>
                    <a:bodyPr/>
                    <a:lstStyle/>
                    <a:p>
                      <a:pPr marL="173038" marR="0" indent="-173038"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baseline="0" dirty="0">
                          <a:solidFill>
                            <a:schemeClr val="tx1"/>
                          </a:solidFill>
                          <a:latin typeface="Tahoma" panose="020B0604030504040204" pitchFamily="34" charset="0"/>
                          <a:ea typeface="+mn-ea"/>
                          <a:cs typeface="+mn-cs"/>
                        </a:rPr>
                        <a:t>Niche market leadership position</a:t>
                      </a:r>
                    </a:p>
                    <a:p>
                      <a:pPr marL="173038" marR="0" indent="-173038"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baseline="0" dirty="0">
                          <a:solidFill>
                            <a:schemeClr val="tx1"/>
                          </a:solidFill>
                          <a:latin typeface="Tahoma" panose="020B0604030504040204" pitchFamily="34" charset="0"/>
                          <a:ea typeface="+mn-ea"/>
                          <a:cs typeface="+mn-cs"/>
                        </a:rPr>
                        <a:t>Blue chip customer base</a:t>
                      </a:r>
                    </a:p>
                    <a:p>
                      <a:pPr marL="173038" marR="0" indent="-173038"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baseline="0" dirty="0">
                          <a:solidFill>
                            <a:schemeClr val="tx1"/>
                          </a:solidFill>
                          <a:latin typeface="Tahoma" panose="020B0604030504040204" pitchFamily="34" charset="0"/>
                          <a:ea typeface="+mn-ea"/>
                          <a:cs typeface="+mn-cs"/>
                        </a:rPr>
                        <a:t>Well-capitalized infrastructure with room for growth</a:t>
                      </a:r>
                    </a:p>
                    <a:p>
                      <a:pPr marL="173038" marR="0" indent="-173038"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baseline="0" dirty="0">
                          <a:solidFill>
                            <a:schemeClr val="tx1"/>
                          </a:solidFill>
                          <a:latin typeface="Tahoma" panose="020B0604030504040204" pitchFamily="34" charset="0"/>
                          <a:ea typeface="+mn-ea"/>
                          <a:cs typeface="+mn-cs"/>
                        </a:rPr>
                        <a:t>Cash flow profile</a:t>
                      </a:r>
                    </a:p>
                    <a:p>
                      <a:pPr marL="173038" marR="0" indent="-173038" algn="l" defTabSz="914400" rtl="0" eaLnBrk="1" fontAlgn="auto" latinLnBrk="0" hangingPunct="1">
                        <a:lnSpc>
                          <a:spcPct val="100000"/>
                        </a:lnSpc>
                        <a:spcBef>
                          <a:spcPts val="300"/>
                        </a:spcBef>
                        <a:spcAft>
                          <a:spcPts val="0"/>
                        </a:spcAft>
                        <a:buClr>
                          <a:srgbClr val="07325F"/>
                        </a:buClr>
                        <a:buSzTx/>
                        <a:buFont typeface="Wingdings" panose="05000000000000000000" pitchFamily="2" charset="2"/>
                        <a:buChar char="ü"/>
                        <a:tabLst/>
                        <a:defRPr/>
                      </a:pPr>
                      <a:r>
                        <a:rPr lang="en-US" sz="800" kern="1200" baseline="0" dirty="0">
                          <a:solidFill>
                            <a:schemeClr val="tx1"/>
                          </a:solidFill>
                          <a:latin typeface="Tahoma" panose="020B0604030504040204" pitchFamily="34" charset="0"/>
                          <a:ea typeface="+mn-ea"/>
                          <a:cs typeface="+mn-cs"/>
                        </a:rPr>
                        <a:t>Attractive exit optionality</a:t>
                      </a:r>
                    </a:p>
                  </a:txBody>
                  <a:tcPr marL="457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extLst>
                  <a:ext uri="{0D108BD9-81ED-4DB2-BD59-A6C34878D82A}">
                    <a16:rowId xmlns:a16="http://schemas.microsoft.com/office/drawing/2014/main" val="10001"/>
                  </a:ext>
                </a:extLst>
              </a:tr>
              <a:tr h="577902">
                <a:tc>
                  <a:txBody>
                    <a:bodyPr/>
                    <a:lstStyle/>
                    <a:p>
                      <a:pPr algn="l"/>
                      <a:r>
                        <a:rPr lang="en-US" sz="800" b="1" dirty="0">
                          <a:solidFill>
                            <a:schemeClr val="tx1"/>
                          </a:solidFill>
                        </a:rPr>
                        <a:t>Potential Concerns</a:t>
                      </a:r>
                    </a:p>
                  </a:txBody>
                  <a:tcPr marL="4572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82000"/>
                      </a:schemeClr>
                    </a:solidFill>
                  </a:tcPr>
                </a:tc>
                <a:tc gridSpan="2">
                  <a:txBody>
                    <a:bodyPr/>
                    <a:lstStyle/>
                    <a:p>
                      <a:pPr marL="119063" marR="0" lvl="0" indent="-119063" algn="l" defTabSz="914400" rtl="0" eaLnBrk="1" fontAlgn="auto" latinLnBrk="0" hangingPunct="1">
                        <a:lnSpc>
                          <a:spcPct val="100000"/>
                        </a:lnSpc>
                        <a:spcBef>
                          <a:spcPts val="300"/>
                        </a:spcBef>
                        <a:spcAft>
                          <a:spcPts val="0"/>
                        </a:spcAft>
                        <a:buClr>
                          <a:srgbClr val="07325F"/>
                        </a:buClr>
                        <a:buSzPct val="100000"/>
                        <a:buFont typeface="Arial" panose="020B0604020202020204" pitchFamily="34" charset="0"/>
                        <a:buChar char="−"/>
                        <a:tabLst/>
                        <a:defRPr/>
                      </a:pPr>
                      <a:r>
                        <a:rPr lang="en-US" sz="800" b="0" i="0" u="none" kern="1200" baseline="0" dirty="0">
                          <a:solidFill>
                            <a:srgbClr val="000000"/>
                          </a:solidFill>
                          <a:latin typeface="+mn-lt"/>
                          <a:ea typeface="+mn-ea"/>
                          <a:cs typeface="+mn-cs"/>
                        </a:rPr>
                        <a:t>May not have experience in pet care packaging market</a:t>
                      </a:r>
                    </a:p>
                    <a:p>
                      <a:pPr marL="119063" marR="0" lvl="0" indent="-119063" algn="l" defTabSz="914400" rtl="0" eaLnBrk="1" fontAlgn="auto" latinLnBrk="0" hangingPunct="1">
                        <a:lnSpc>
                          <a:spcPct val="100000"/>
                        </a:lnSpc>
                        <a:spcBef>
                          <a:spcPts val="300"/>
                        </a:spcBef>
                        <a:spcAft>
                          <a:spcPts val="0"/>
                        </a:spcAft>
                        <a:buClr>
                          <a:srgbClr val="07325F"/>
                        </a:buClr>
                        <a:buSzPct val="100000"/>
                        <a:buFont typeface="Arial" panose="020B0604020202020204" pitchFamily="34" charset="0"/>
                        <a:buChar char="−"/>
                        <a:tabLst/>
                        <a:defRPr/>
                      </a:pPr>
                      <a:r>
                        <a:rPr lang="en-US" sz="800" b="0" i="0" u="none" kern="1200" baseline="0" dirty="0">
                          <a:solidFill>
                            <a:srgbClr val="000000"/>
                          </a:solidFill>
                          <a:latin typeface="+mn-lt"/>
                          <a:ea typeface="+mn-ea"/>
                          <a:cs typeface="+mn-cs"/>
                        </a:rPr>
                        <a:t>Potential for sales cannibalization with existing pet care products</a:t>
                      </a:r>
                    </a:p>
                    <a:p>
                      <a:pPr marL="119063" marR="0" lvl="0" indent="-119063" algn="l" defTabSz="914400" rtl="0" eaLnBrk="1" fontAlgn="auto" latinLnBrk="0" hangingPunct="1">
                        <a:lnSpc>
                          <a:spcPct val="100000"/>
                        </a:lnSpc>
                        <a:spcBef>
                          <a:spcPts val="300"/>
                        </a:spcBef>
                        <a:spcAft>
                          <a:spcPts val="0"/>
                        </a:spcAft>
                        <a:buClr>
                          <a:srgbClr val="07325F"/>
                        </a:buClr>
                        <a:buSzPct val="100000"/>
                        <a:buFont typeface="Arial" panose="020B0604020202020204" pitchFamily="34" charset="0"/>
                        <a:buChar char="−"/>
                        <a:tabLst/>
                        <a:defRPr/>
                      </a:pPr>
                      <a:endParaRPr lang="en-US" sz="800" b="0" i="0" u="none" kern="1200" baseline="0" dirty="0">
                        <a:solidFill>
                          <a:srgbClr val="000000"/>
                        </a:solidFill>
                        <a:latin typeface="+mn-lt"/>
                        <a:ea typeface="+mn-ea"/>
                        <a:cs typeface="+mn-cs"/>
                      </a:endParaRPr>
                    </a:p>
                  </a:txBody>
                  <a:tcPr marL="45720">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hMerge="1">
                  <a:txBody>
                    <a:bodyPr/>
                    <a:lstStyle/>
                    <a:p>
                      <a:pPr marL="119063" marR="0" lvl="0" indent="-119063" algn="l" defTabSz="914400" rtl="0" eaLnBrk="1" fontAlgn="auto" latinLnBrk="0" hangingPunct="1">
                        <a:lnSpc>
                          <a:spcPct val="100000"/>
                        </a:lnSpc>
                        <a:spcBef>
                          <a:spcPts val="300"/>
                        </a:spcBef>
                        <a:spcAft>
                          <a:spcPts val="0"/>
                        </a:spcAft>
                        <a:buClr>
                          <a:srgbClr val="07325F"/>
                        </a:buClr>
                        <a:buSzPct val="100000"/>
                        <a:buFont typeface="Arial" panose="020B0604020202020204" pitchFamily="34" charset="0"/>
                        <a:buChar char="−"/>
                        <a:tabLst/>
                        <a:defRPr/>
                      </a:pPr>
                      <a:endParaRPr lang="en-US" sz="800" b="0" i="0" u="none" kern="1200" baseline="0" dirty="0">
                        <a:solidFill>
                          <a:srgbClr val="000000"/>
                        </a:solidFill>
                        <a:latin typeface="+mn-lt"/>
                        <a:ea typeface="+mn-ea"/>
                        <a:cs typeface="+mn-cs"/>
                      </a:endParaRPr>
                    </a:p>
                  </a:txBody>
                  <a:tcPr marL="45720">
                    <a:lnL w="12700" cap="flat" cmpd="sng" algn="ctr">
                      <a:solidFill>
                        <a:schemeClr val="bg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a:txBody>
                    <a:bodyPr/>
                    <a:lstStyle/>
                    <a:p>
                      <a:pPr marL="119063" marR="0" lvl="0" indent="-119063" algn="l" defTabSz="914400" rtl="0" eaLnBrk="1" fontAlgn="auto" latinLnBrk="0" hangingPunct="1">
                        <a:lnSpc>
                          <a:spcPct val="100000"/>
                        </a:lnSpc>
                        <a:spcBef>
                          <a:spcPts val="300"/>
                        </a:spcBef>
                        <a:spcAft>
                          <a:spcPts val="0"/>
                        </a:spcAft>
                        <a:buClr>
                          <a:srgbClr val="07325F"/>
                        </a:buClr>
                        <a:buSzPct val="100000"/>
                        <a:buFont typeface="Arial" panose="020B0604020202020204" pitchFamily="34" charset="0"/>
                        <a:buChar char="−"/>
                        <a:tabLst/>
                        <a:defRPr/>
                      </a:pPr>
                      <a:r>
                        <a:rPr lang="en-US" sz="800" b="0" i="0" u="none" kern="1200" baseline="0" dirty="0">
                          <a:solidFill>
                            <a:srgbClr val="000000"/>
                          </a:solidFill>
                          <a:latin typeface="+mn-lt"/>
                          <a:ea typeface="+mn-ea"/>
                          <a:cs typeface="+mn-cs"/>
                        </a:rPr>
                        <a:t>Customer concentration</a:t>
                      </a:r>
                    </a:p>
                    <a:p>
                      <a:pPr marL="119063" marR="0" lvl="0" indent="-119063" algn="l" defTabSz="914400" rtl="0" eaLnBrk="1" fontAlgn="auto" latinLnBrk="0" hangingPunct="1">
                        <a:lnSpc>
                          <a:spcPct val="100000"/>
                        </a:lnSpc>
                        <a:spcBef>
                          <a:spcPts val="300"/>
                        </a:spcBef>
                        <a:spcAft>
                          <a:spcPts val="0"/>
                        </a:spcAft>
                        <a:buClr>
                          <a:srgbClr val="07325F"/>
                        </a:buClr>
                        <a:buSzPct val="100000"/>
                        <a:buFont typeface="Arial" panose="020B0604020202020204" pitchFamily="34" charset="0"/>
                        <a:buChar char="−"/>
                        <a:tabLst/>
                        <a:defRPr/>
                      </a:pPr>
                      <a:r>
                        <a:rPr lang="en-US" sz="800" b="0" i="0" u="none" kern="1200" baseline="0" dirty="0">
                          <a:solidFill>
                            <a:srgbClr val="000000"/>
                          </a:solidFill>
                          <a:latin typeface="+mn-lt"/>
                          <a:ea typeface="+mn-ea"/>
                          <a:cs typeface="+mn-cs"/>
                        </a:rPr>
                        <a:t>Will not ascribe value to synergies</a:t>
                      </a:r>
                    </a:p>
                  </a:txBody>
                  <a:tcPr marL="457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extLst>
                  <a:ext uri="{0D108BD9-81ED-4DB2-BD59-A6C34878D82A}">
                    <a16:rowId xmlns:a16="http://schemas.microsoft.com/office/drawing/2014/main" val="10002"/>
                  </a:ext>
                </a:extLst>
              </a:tr>
              <a:tr h="1280160">
                <a:tc>
                  <a:txBody>
                    <a:bodyPr/>
                    <a:lstStyle/>
                    <a:p>
                      <a:pPr algn="l"/>
                      <a:r>
                        <a:rPr lang="en-US" sz="800" b="1" dirty="0">
                          <a:solidFill>
                            <a:schemeClr val="tx1"/>
                          </a:solidFill>
                        </a:rPr>
                        <a:t>High Priority Acquirers</a:t>
                      </a:r>
                    </a:p>
                  </a:txBody>
                  <a:tcPr marL="4572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82000"/>
                      </a:schemeClr>
                    </a:solidFill>
                  </a:tcPr>
                </a:tc>
                <a:tc>
                  <a:txBody>
                    <a:bodyPr/>
                    <a:lstStyle/>
                    <a:p>
                      <a:pPr marL="0" indent="0" algn="ctr" defTabSz="914400" rtl="0" eaLnBrk="1" latinLnBrk="0" hangingPunct="1">
                        <a:spcBef>
                          <a:spcPts val="600"/>
                        </a:spcBef>
                        <a:buClr>
                          <a:schemeClr val="accent1"/>
                        </a:buClr>
                        <a:buFontTx/>
                        <a:buNone/>
                      </a:pPr>
                      <a:endParaRPr lang="en-US" sz="800" b="1" kern="1200" dirty="0">
                        <a:solidFill>
                          <a:schemeClr val="tx1"/>
                        </a:solidFill>
                        <a:latin typeface="+mn-lt"/>
                        <a:ea typeface="+mn-ea"/>
                        <a:cs typeface="+mn-cs"/>
                      </a:endParaRPr>
                    </a:p>
                  </a:txBody>
                  <a:tcPr marL="4572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a:txBody>
                    <a:bodyPr/>
                    <a:lstStyle/>
                    <a:p>
                      <a:pPr marL="0" indent="0" algn="l" defTabSz="914400" rtl="0" eaLnBrk="1" latinLnBrk="0" hangingPunct="1">
                        <a:spcBef>
                          <a:spcPts val="600"/>
                        </a:spcBef>
                        <a:buClr>
                          <a:schemeClr val="accent1"/>
                        </a:buClr>
                        <a:buFont typeface="Wingdings" panose="05000000000000000000" pitchFamily="2" charset="2"/>
                        <a:buNone/>
                      </a:pPr>
                      <a:endParaRPr lang="en-US" sz="800" kern="1200" dirty="0">
                        <a:solidFill>
                          <a:schemeClr val="tx1"/>
                        </a:solidFill>
                        <a:latin typeface="+mn-lt"/>
                        <a:ea typeface="+mn-ea"/>
                        <a:cs typeface="+mn-cs"/>
                      </a:endParaRPr>
                    </a:p>
                  </a:txBody>
                  <a:tcPr marL="4572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rowSpan="2">
                  <a:txBody>
                    <a:bodyPr/>
                    <a:lstStyle/>
                    <a:p>
                      <a:pPr marL="0" indent="0" algn="ctr" defTabSz="914400" rtl="0" eaLnBrk="1" latinLnBrk="0" hangingPunct="1">
                        <a:spcBef>
                          <a:spcPts val="600"/>
                        </a:spcBef>
                        <a:buClr>
                          <a:schemeClr val="accent1"/>
                        </a:buClr>
                        <a:buFontTx/>
                        <a:buNone/>
                      </a:pPr>
                      <a:endParaRPr lang="en-US" sz="800" b="1" kern="1200" dirty="0">
                        <a:solidFill>
                          <a:schemeClr val="tx1"/>
                        </a:solidFill>
                        <a:latin typeface="+mn-lt"/>
                        <a:ea typeface="+mn-ea"/>
                        <a:cs typeface="+mn-cs"/>
                      </a:endParaRPr>
                    </a:p>
                  </a:txBody>
                  <a:tcPr marL="457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extLst>
                  <a:ext uri="{0D108BD9-81ED-4DB2-BD59-A6C34878D82A}">
                    <a16:rowId xmlns:a16="http://schemas.microsoft.com/office/drawing/2014/main" val="10003"/>
                  </a:ext>
                </a:extLst>
              </a:tr>
              <a:tr h="10972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1"/>
                          </a:solidFill>
                        </a:rPr>
                        <a:t>Additional Acquirers</a:t>
                      </a:r>
                    </a:p>
                  </a:txBody>
                  <a:tcPr marL="4572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alpha val="82000"/>
                      </a:schemeClr>
                    </a:solidFill>
                  </a:tcPr>
                </a:tc>
                <a:tc gridSpan="2">
                  <a:txBody>
                    <a:bodyPr/>
                    <a:lstStyle/>
                    <a:p>
                      <a:endParaRPr lang="en-US" dirty="0"/>
                    </a:p>
                  </a:txBody>
                  <a:tcPr marL="45720">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hMerge="1">
                  <a:txBody>
                    <a:bodyPr/>
                    <a:lstStyle/>
                    <a:p>
                      <a:endParaRPr lang="en-US" dirty="0"/>
                    </a:p>
                  </a:txBody>
                  <a:tcPr marL="45720">
                    <a:lnL w="12700" cap="flat" cmpd="sng" algn="ctr">
                      <a:no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vMerge="1">
                  <a:txBody>
                    <a:bodyPr/>
                    <a:lstStyle/>
                    <a:p>
                      <a:pPr marL="0" indent="0" algn="ctr" defTabSz="914400" rtl="0" eaLnBrk="1" latinLnBrk="0" hangingPunct="1">
                        <a:spcBef>
                          <a:spcPts val="600"/>
                        </a:spcBef>
                        <a:buClr>
                          <a:schemeClr val="accent1"/>
                        </a:buClr>
                        <a:buFontTx/>
                        <a:buNone/>
                      </a:pPr>
                      <a:endParaRPr lang="en-US" sz="800" b="1" kern="1200" dirty="0">
                        <a:solidFill>
                          <a:schemeClr val="tx1"/>
                        </a:solidFill>
                        <a:latin typeface="+mn-lt"/>
                        <a:ea typeface="+mn-ea"/>
                        <a:cs typeface="+mn-cs"/>
                      </a:endParaRPr>
                    </a:p>
                  </a:txBody>
                  <a:tcPr marL="4572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extLst>
                  <a:ext uri="{0D108BD9-81ED-4DB2-BD59-A6C34878D82A}">
                    <a16:rowId xmlns:a16="http://schemas.microsoft.com/office/drawing/2014/main" val="10004"/>
                  </a:ext>
                </a:extLst>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solidFill>
                            <a:schemeClr val="tx1"/>
                          </a:solidFill>
                        </a:rPr>
                        <a:t>Acquisition Likelihood</a:t>
                      </a:r>
                    </a:p>
                  </a:txBody>
                  <a:tcPr marL="4572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alpha val="82000"/>
                      </a:schemeClr>
                    </a:solidFill>
                  </a:tcPr>
                </a:tc>
                <a:tc gridSpan="2">
                  <a:txBody>
                    <a:bodyPr/>
                    <a:lstStyle/>
                    <a:p>
                      <a:pPr marL="0" marR="0" indent="0" algn="ctr" defTabSz="914400" rtl="0" eaLnBrk="1" fontAlgn="auto" latinLnBrk="0" hangingPunct="1">
                        <a:lnSpc>
                          <a:spcPct val="100000"/>
                        </a:lnSpc>
                        <a:spcBef>
                          <a:spcPts val="600"/>
                        </a:spcBef>
                        <a:spcAft>
                          <a:spcPts val="0"/>
                        </a:spcAft>
                        <a:buClr>
                          <a:schemeClr val="accent1"/>
                        </a:buClr>
                        <a:buSzTx/>
                        <a:buFontTx/>
                        <a:buNone/>
                        <a:tabLst/>
                        <a:defRPr/>
                      </a:pPr>
                      <a:r>
                        <a:rPr lang="en-US" sz="2000" b="1" i="0" u="none" dirty="0">
                          <a:solidFill>
                            <a:srgbClr val="07325F"/>
                          </a:solidFill>
                          <a:latin typeface="Wingdings" panose="05000000000000000000" pitchFamily="2" charset="2"/>
                          <a:sym typeface="Wingdings"/>
                        </a:rPr>
                        <a:t></a:t>
                      </a:r>
                      <a:endParaRPr lang="en-US" sz="2000" b="1" i="0" u="none" dirty="0">
                        <a:solidFill>
                          <a:srgbClr val="07325F"/>
                        </a:solidFill>
                        <a:latin typeface="+mn-lt"/>
                      </a:endParaRPr>
                    </a:p>
                  </a:txBody>
                  <a:tcPr marL="45720" anchor="ctr">
                    <a:lnL w="12700" cap="flat" cmpd="sng" algn="ctr">
                      <a:solidFill>
                        <a:schemeClr val="bg1"/>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hMerge="1">
                  <a:txBody>
                    <a:bodyPr/>
                    <a:lstStyle/>
                    <a:p>
                      <a:pPr marL="0" marR="0" indent="0" algn="ctr" defTabSz="914400" rtl="0" eaLnBrk="1" fontAlgn="auto" latinLnBrk="0" hangingPunct="1">
                        <a:lnSpc>
                          <a:spcPct val="100000"/>
                        </a:lnSpc>
                        <a:spcBef>
                          <a:spcPts val="600"/>
                        </a:spcBef>
                        <a:spcAft>
                          <a:spcPts val="0"/>
                        </a:spcAft>
                        <a:buClr>
                          <a:schemeClr val="accent1"/>
                        </a:buClr>
                        <a:buSzTx/>
                        <a:buFontTx/>
                        <a:buNone/>
                        <a:tabLst/>
                        <a:defRPr/>
                      </a:pPr>
                      <a:endParaRPr lang="en-US" sz="2000" b="1" i="0" u="none" dirty="0">
                        <a:solidFill>
                          <a:srgbClr val="07325F"/>
                        </a:solidFill>
                        <a:latin typeface="+mn-lt"/>
                      </a:endParaRPr>
                    </a:p>
                  </a:txBody>
                  <a:tcPr marL="45720" anchor="ctr">
                    <a:lnL w="12700" cap="flat" cmpd="sng" algn="ctr">
                      <a:solidFill>
                        <a:schemeClr val="bg2"/>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tc>
                  <a:txBody>
                    <a:bodyPr/>
                    <a:lstStyle/>
                    <a:p>
                      <a:pPr marL="0" marR="0" indent="0" algn="ctr" defTabSz="914400" rtl="0" eaLnBrk="1" fontAlgn="auto" latinLnBrk="0" hangingPunct="1">
                        <a:lnSpc>
                          <a:spcPct val="100000"/>
                        </a:lnSpc>
                        <a:spcBef>
                          <a:spcPts val="600"/>
                        </a:spcBef>
                        <a:spcAft>
                          <a:spcPts val="0"/>
                        </a:spcAft>
                        <a:buClr>
                          <a:schemeClr val="accent1"/>
                        </a:buClr>
                        <a:buSzTx/>
                        <a:buFontTx/>
                        <a:buNone/>
                        <a:tabLst/>
                        <a:defRPr/>
                      </a:pPr>
                      <a:r>
                        <a:rPr lang="en-US" sz="2000" b="1" i="0" u="none" dirty="0">
                          <a:solidFill>
                            <a:srgbClr val="07325F"/>
                          </a:solidFill>
                          <a:latin typeface="Wingdings" panose="05000000000000000000" pitchFamily="2" charset="2"/>
                          <a:sym typeface="Wingdings"/>
                        </a:rPr>
                        <a:t></a:t>
                      </a:r>
                      <a:endParaRPr lang="en-US" sz="2000" b="1" i="0" u="none" dirty="0">
                        <a:solidFill>
                          <a:srgbClr val="07325F"/>
                        </a:solidFill>
                        <a:latin typeface="+mn-lt"/>
                      </a:endParaRPr>
                    </a:p>
                  </a:txBody>
                  <a:tcPr marL="4572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82000"/>
                      </a:schemeClr>
                    </a:solidFill>
                  </a:tcPr>
                </a:tc>
                <a:extLst>
                  <a:ext uri="{0D108BD9-81ED-4DB2-BD59-A6C34878D82A}">
                    <a16:rowId xmlns:a16="http://schemas.microsoft.com/office/drawing/2014/main" val="10005"/>
                  </a:ext>
                </a:extLst>
              </a:tr>
            </a:tbl>
          </a:graphicData>
        </a:graphic>
      </p:graphicFrame>
      <p:sp>
        <p:nvSpPr>
          <p:cNvPr id="56" name="Title 1"/>
          <p:cNvSpPr txBox="1">
            <a:spLocks/>
          </p:cNvSpPr>
          <p:nvPr/>
        </p:nvSpPr>
        <p:spPr>
          <a:xfrm>
            <a:off x="342900" y="118872"/>
            <a:ext cx="7127748" cy="585216"/>
          </a:xfrm>
          <a:prstGeom prst="rect">
            <a:avLst/>
          </a:prstGeom>
        </p:spPr>
        <p:txBody>
          <a:bodyPr vert="horz" wrap="none" lIns="0" tIns="0" rIns="0" bIns="0" rtlCol="0" anchor="ctr">
            <a:noAutofit/>
          </a:bodyPr>
          <a:lstStyle>
            <a:lvl1pPr algn="l" defTabSz="914400" rtl="0" eaLnBrk="1" latinLnBrk="0" hangingPunct="1">
              <a:spcBef>
                <a:spcPct val="0"/>
              </a:spcBef>
              <a:buNone/>
              <a:defRPr sz="2000" b="1" kern="1200">
                <a:solidFill>
                  <a:schemeClr val="bg1"/>
                </a:solidFill>
                <a:latin typeface="+mj-lt"/>
                <a:ea typeface="+mj-ea"/>
                <a:cs typeface="+mj-cs"/>
              </a:defRPr>
            </a:lvl1pPr>
          </a:lstStyle>
          <a:p>
            <a:r>
              <a:rPr lang="en-US" dirty="0"/>
              <a:t>Overview of Potential Acquirers</a:t>
            </a:r>
          </a:p>
        </p:txBody>
      </p:sp>
      <p:sp>
        <p:nvSpPr>
          <p:cNvPr id="57" name="Subtitle Box"/>
          <p:cNvSpPr txBox="1"/>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Gateway will appeal to a diverse set of acquirers</a:t>
            </a:r>
          </a:p>
        </p:txBody>
      </p:sp>
      <p:sp>
        <p:nvSpPr>
          <p:cNvPr id="58" name="Rectangle 57"/>
          <p:cNvSpPr/>
          <p:nvPr/>
        </p:nvSpPr>
        <p:spPr>
          <a:xfrm>
            <a:off x="334433" y="5833533"/>
            <a:ext cx="8491538" cy="521230"/>
          </a:xfrm>
          <a:prstGeom prst="rect">
            <a:avLst/>
          </a:prstGeom>
          <a:solidFill>
            <a:srgbClr val="336699"/>
          </a:solidFill>
          <a:ln w="9525" cap="flat" cmpd="sng" algn="ctr">
            <a:noFill/>
            <a:prstDash val="solid"/>
            <a:bevel/>
          </a:ln>
          <a:effectLst/>
          <a:extLst>
            <a:ext uri="{91240B29-F687-4F45-9708-019B960494DF}">
              <a14:hiddenLine xmlns:a14="http://schemas.microsoft.com/office/drawing/2010/main" w="9525" cap="flat" cmpd="sng" algn="ctr">
                <a:solidFill>
                  <a:schemeClr val="bg1"/>
                </a:solidFill>
                <a:prstDash val="solid"/>
                <a:bevel/>
              </a14:hiddenLine>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Lincoln has the relationships and demonstrated track record to access these acquirers</a:t>
            </a:r>
          </a:p>
        </p:txBody>
      </p:sp>
      <p:sp>
        <p:nvSpPr>
          <p:cNvPr id="3" name="AutoShape 16" descr="Image result for rengo packaging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32" descr="Image result for westrock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60" name="Picture 13" descr="http://www.kds.com/wp-content/uploads/2015/10/AMCOR-Logo-Vertical.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86055" y="3030011"/>
            <a:ext cx="381050" cy="41382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7" descr="https://upload.wikimedia.org/wikipedia/commons/thumb/7/79/Mondi_Logo.svg/2000px-Mondi_Logo.svg.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22769" y="3420972"/>
            <a:ext cx="860442" cy="38117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tp://www.brandpackaging.com/ext/resources/Issues/2016/March/news/logo_berry.jpg?1457626857"/>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089696" y="4325207"/>
            <a:ext cx="835512" cy="291798"/>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964025" y="3049566"/>
            <a:ext cx="988867" cy="329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2" descr="Image result for coveris logo transparent"/>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5270693" y="4375699"/>
            <a:ext cx="915446" cy="190815"/>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 descr="Image result for papier mettler logo transparent"/>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02574" y="4825984"/>
            <a:ext cx="631758" cy="412748"/>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6" descr="Image result for novolex logo transparent"/>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757342" y="3453898"/>
            <a:ext cx="755230" cy="34328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8" descr="Image result for orora logo transparent"/>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332249" y="4995870"/>
            <a:ext cx="818381" cy="336463"/>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2" descr="http://www.proampac.com/img/proampac_logo2.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1348676" y="3866452"/>
            <a:ext cx="1203780" cy="201977"/>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18" descr="Sonoco logo"/>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5734817" y="3674319"/>
            <a:ext cx="426575" cy="4443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nstantia flexibles logo transparent"/>
          <p:cNvPicPr>
            <a:picLocks noChangeAspect="1" noChangeArrowheads="1"/>
          </p:cNvPicPr>
          <p:nvPr/>
        </p:nvPicPr>
        <p:blipFill rotWithShape="1">
          <a:blip r:embed="rId13">
            <a:extLst>
              <a:ext uri="{28A0092B-C50C-407E-A947-70E740481C1C}">
                <a14:useLocalDpi xmlns:a14="http://schemas.microsoft.com/office/drawing/2010/main" val="0"/>
              </a:ext>
            </a:extLst>
          </a:blip>
          <a:srcRect t="27151" b="28064"/>
          <a:stretch/>
        </p:blipFill>
        <p:spPr bwMode="auto">
          <a:xfrm>
            <a:off x="3101672" y="2977333"/>
            <a:ext cx="977566" cy="43780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hood packaging logo"/>
          <p:cNvPicPr>
            <a:picLocks noChangeAspect="1" noChangeArrowheads="1"/>
          </p:cNvPicPr>
          <p:nvPr/>
        </p:nvPicPr>
        <p:blipFill rotWithShape="1">
          <a:blip r:embed="rId14">
            <a:extLst>
              <a:ext uri="{28A0092B-C50C-407E-A947-70E740481C1C}">
                <a14:useLocalDpi xmlns:a14="http://schemas.microsoft.com/office/drawing/2010/main" val="0"/>
              </a:ext>
            </a:extLst>
          </a:blip>
          <a:srcRect l="3576" t="6400" r="4785" b="13294"/>
          <a:stretch/>
        </p:blipFill>
        <p:spPr bwMode="auto">
          <a:xfrm>
            <a:off x="5209636" y="3000798"/>
            <a:ext cx="1044777" cy="4511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Huhtamäki Oyj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405387" y="3577350"/>
            <a:ext cx="780045" cy="1294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printpack logo"/>
          <p:cNvPicPr>
            <a:picLocks noChangeAspect="1" noChangeArrowheads="1"/>
          </p:cNvPicPr>
          <p:nvPr/>
        </p:nvPicPr>
        <p:blipFill>
          <a:blip r:embed="rId1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4673913" y="3560073"/>
            <a:ext cx="936087" cy="2094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sealed air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94507" y="3819585"/>
            <a:ext cx="870923" cy="284384"/>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winpak logo"/>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67480" y="4680805"/>
            <a:ext cx="851510" cy="17436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https://www.baseball-news-blog.com/logos/rpc-group-logo.jpg"/>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t="11731" b="10761"/>
          <a:stretch/>
        </p:blipFill>
        <p:spPr bwMode="auto">
          <a:xfrm>
            <a:off x="4298038" y="4743984"/>
            <a:ext cx="684063" cy="530206"/>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 descr="http://www.canadianpackaging.com/wp-content/uploads/2014/05/ENG-631x354.jpg"/>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t="29492" b="34893"/>
          <a:stretch/>
        </p:blipFill>
        <p:spPr bwMode="auto">
          <a:xfrm>
            <a:off x="3678704" y="3863680"/>
            <a:ext cx="1189102" cy="2375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www.ampkcorp.com/wp-content/uploads/2015/12/American-Pack.jpg"/>
          <p:cNvPicPr>
            <a:picLocks noChangeAspect="1" noChangeArrowheads="1"/>
          </p:cNvPicPr>
          <p:nvPr/>
        </p:nvPicPr>
        <p:blipFill>
          <a:blip r:embed="rId2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0546" y="4254944"/>
            <a:ext cx="539305" cy="43232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22">
            <a:clrChange>
              <a:clrFrom>
                <a:srgbClr val="FFFFFF"/>
              </a:clrFrom>
              <a:clrTo>
                <a:srgbClr val="FFFFFF">
                  <a:alpha val="0"/>
                </a:srgbClr>
              </a:clrTo>
            </a:clrChange>
          </a:blip>
          <a:stretch>
            <a:fillRect/>
          </a:stretch>
        </p:blipFill>
        <p:spPr>
          <a:xfrm>
            <a:off x="3175053" y="4310860"/>
            <a:ext cx="1001536" cy="320492"/>
          </a:xfrm>
          <a:prstGeom prst="rect">
            <a:avLst/>
          </a:prstGeom>
        </p:spPr>
      </p:pic>
      <p:pic>
        <p:nvPicPr>
          <p:cNvPr id="15" name="Picture 12" descr="http://www.excelrise.com/images/Ceisa_Packaging.png"/>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432187" y="4320051"/>
            <a:ext cx="540376" cy="32337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File:Dai Nippon Printing logo.sv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235347" y="3099781"/>
            <a:ext cx="778707" cy="23361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8" descr="http://rengopackaging.com/wp-content/uploads/2017/05/cropped-rengo-logo.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265483" y="5009087"/>
            <a:ext cx="1235634" cy="25613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2" descr="http://thinkplasticbrazil.com/wp-content/uploads/2015/05/Zaraplast_logotipo.png"/>
          <p:cNvPicPr>
            <a:picLocks noChangeAspect="1" noChangeArrowheads="1"/>
          </p:cNvPicPr>
          <p:nvPr/>
        </p:nvPicPr>
        <p:blipFill rotWithShape="1">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l="14693" t="19189" r="13521" b="23801"/>
          <a:stretch/>
        </p:blipFill>
        <p:spPr bwMode="auto">
          <a:xfrm>
            <a:off x="5395646" y="4883461"/>
            <a:ext cx="849125" cy="42912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Image result for jll partners logo">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7998496" y="3802074"/>
            <a:ext cx="599815" cy="203488"/>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10">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6348746" y="4157839"/>
            <a:ext cx="1155615" cy="1503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 name="Picture 5" descr="H:\Libraries\Logos\Irving Place Capital\Irving Place Capital_2015.emf">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6453078" y="3793187"/>
            <a:ext cx="1351077" cy="21286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3" descr="H:\Libraries\Logos\Arbor Private Investments\Arbor Private Investments.emf"/>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7108589" y="3066887"/>
            <a:ext cx="1431813" cy="165855"/>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5" descr="H:\Libraries\Logos\AEA\AEA_2017.emf"/>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6462527" y="3003712"/>
            <a:ext cx="464027" cy="29250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 descr="Image result for behrman capital logo"/>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6434513" y="3426705"/>
            <a:ext cx="770877" cy="205567"/>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p:cNvPicPr>
            <a:picLocks noChangeAspect="1"/>
          </p:cNvPicPr>
          <p:nvPr>
            <p:custDataLst>
              <p:tags r:id="rId1"/>
            </p:custDataLst>
          </p:nvPr>
        </p:nvPicPr>
        <p:blipFill>
          <a:blip r:embed="rId33" cstate="print">
            <a:extLst>
              <a:ext uri="{28A0092B-C50C-407E-A947-70E740481C1C}">
                <a14:useLocalDpi xmlns:a14="http://schemas.microsoft.com/office/drawing/2010/main"/>
              </a:ext>
            </a:extLst>
          </a:blip>
          <a:stretch>
            <a:fillRect/>
          </a:stretch>
        </p:blipFill>
        <p:spPr>
          <a:xfrm>
            <a:off x="7295055" y="3394075"/>
            <a:ext cx="577273" cy="222968"/>
          </a:xfrm>
          <a:prstGeom prst="rect">
            <a:avLst/>
          </a:prstGeom>
        </p:spPr>
      </p:pic>
      <p:pic>
        <p:nvPicPr>
          <p:cNvPr id="119" name="Picture 2" descr="http://static1.squarespace.com/static/5745ed554d088efc9e59ee94/58798d5359cc68c821a7d68e/58798da0f5e231c4f35e8879/1485194732110/gamut-logo.png?format=1000w"/>
          <p:cNvPicPr>
            <a:picLocks noChangeAspect="1" noChangeArrowheads="1"/>
          </p:cNvPicPr>
          <p:nvPr/>
        </p:nvPicPr>
        <p:blipFill>
          <a:blip r:embed="rId34" cstate="hqprint">
            <a:extLst>
              <a:ext uri="{28A0092B-C50C-407E-A947-70E740481C1C}">
                <a14:useLocalDpi xmlns:a14="http://schemas.microsoft.com/office/drawing/2010/main"/>
              </a:ext>
            </a:extLst>
          </a:blip>
          <a:srcRect/>
          <a:stretch>
            <a:fillRect/>
          </a:stretch>
        </p:blipFill>
        <p:spPr bwMode="auto">
          <a:xfrm>
            <a:off x="8005329" y="3414066"/>
            <a:ext cx="634076" cy="230843"/>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12" descr="Image result for odyssey investment partners">
            <a:extLst/>
          </p:cNvPr>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8398332" y="4386082"/>
            <a:ext cx="250823" cy="26838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5" descr="Image result for nautic partners logo">
            <a:extLst/>
          </p:cNvPr>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504361" y="4481739"/>
            <a:ext cx="598896" cy="23219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 descr="Image result for kohlberg &amp; co">
            <a:extLst/>
          </p:cNvPr>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6468828" y="4428579"/>
            <a:ext cx="684062" cy="241703"/>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 descr="Image result for olympus partners logo transparent">
            <a:extLst/>
          </p:cNvPr>
          <p:cNvPicPr>
            <a:picLocks noChangeAspect="1" noChangeArrowheads="1"/>
          </p:cNvPicPr>
          <p:nvPr/>
        </p:nvPicPr>
        <p:blipFill rotWithShape="1">
          <a:blip r:embed="rId38">
            <a:clrChange>
              <a:clrFrom>
                <a:srgbClr val="FFFFFF"/>
              </a:clrFrom>
              <a:clrTo>
                <a:srgbClr val="FFFFFF">
                  <a:alpha val="0"/>
                </a:srgbClr>
              </a:clrTo>
            </a:clrChange>
            <a:extLst>
              <a:ext uri="{28A0092B-C50C-407E-A947-70E740481C1C}">
                <a14:useLocalDpi xmlns:a14="http://schemas.microsoft.com/office/drawing/2010/main" val="0"/>
              </a:ext>
            </a:extLst>
          </a:blip>
          <a:srcRect l="1" t="34126" r="801" b="31911"/>
          <a:stretch/>
        </p:blipFill>
        <p:spPr bwMode="auto">
          <a:xfrm>
            <a:off x="6348746" y="4796579"/>
            <a:ext cx="1359247" cy="170472"/>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 descr="Image result for snow phipps logo">
            <a:extLst/>
          </p:cNvPr>
          <p:cNvPicPr>
            <a:picLocks noChangeAspect="1" noChangeArrowheads="1"/>
          </p:cNvPicPr>
          <p:nvPr/>
        </p:nvPicPr>
        <p:blipFill rotWithShape="1">
          <a:blip r:embed="rId39">
            <a:clrChange>
              <a:clrFrom>
                <a:srgbClr val="FFFFFF"/>
              </a:clrFrom>
              <a:clrTo>
                <a:srgbClr val="FFFFFF">
                  <a:alpha val="0"/>
                </a:srgbClr>
              </a:clrTo>
            </a:clrChange>
            <a:extLst>
              <a:ext uri="{28A0092B-C50C-407E-A947-70E740481C1C}">
                <a14:useLocalDpi xmlns:a14="http://schemas.microsoft.com/office/drawing/2010/main" val="0"/>
              </a:ext>
            </a:extLst>
          </a:blip>
          <a:srcRect t="33171" b="42921"/>
          <a:stretch/>
        </p:blipFill>
        <p:spPr bwMode="auto">
          <a:xfrm>
            <a:off x="7673056" y="4790465"/>
            <a:ext cx="1040914" cy="139981"/>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6" descr="Image result for the jordan company logo">
            <a:extLst/>
          </p:cNvPr>
          <p:cNvPicPr>
            <a:picLocks noChangeAspect="1" noChangeArrowheads="1"/>
          </p:cNvPicPr>
          <p:nvPr/>
        </p:nvPicPr>
        <p:blipFill>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36046" y="5085908"/>
            <a:ext cx="1235634" cy="120132"/>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8" descr="Image result for wellspring capital management logo">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798133" y="4960740"/>
            <a:ext cx="901384" cy="28043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0" descr="Image result for kelso and company logo">
            <a:extLst/>
          </p:cNvPr>
          <p:cNvPicPr>
            <a:picLocks noChangeAspect="1" noChangeArrowheads="1"/>
          </p:cNvPicPr>
          <p:nvPr/>
        </p:nvPicPr>
        <p:blipFill rotWithShape="1">
          <a:blip r:embed="rId42">
            <a:extLst>
              <a:ext uri="{28A0092B-C50C-407E-A947-70E740481C1C}">
                <a14:useLocalDpi xmlns:a14="http://schemas.microsoft.com/office/drawing/2010/main" val="0"/>
              </a:ext>
            </a:extLst>
          </a:blip>
          <a:srcRect l="14130" t="19022" r="18348" b="19527"/>
          <a:stretch/>
        </p:blipFill>
        <p:spPr bwMode="auto">
          <a:xfrm>
            <a:off x="7707993" y="4062419"/>
            <a:ext cx="594671" cy="340817"/>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1367141" y="6485451"/>
            <a:ext cx="6796086" cy="130805"/>
          </a:xfrm>
          <a:prstGeom prst="rect">
            <a:avLst/>
          </a:prstGeom>
          <a:noFill/>
        </p:spPr>
        <p:txBody>
          <a:bodyPr vert="horz" wrap="square" lIns="0" tIns="22860" rIns="0" bIns="0" rtlCol="0" anchor="t">
            <a:noAutofit/>
          </a:bodyPr>
          <a:lstStyle/>
          <a:p>
            <a:pPr marL="177800" indent="-177800"/>
            <a:r>
              <a:rPr lang="en-US" sz="700" i="1" dirty="0">
                <a:solidFill>
                  <a:srgbClr val="000000"/>
                </a:solidFill>
              </a:rPr>
              <a:t>* TBD pending financial wherewithal </a:t>
            </a:r>
          </a:p>
          <a:p>
            <a:pPr marL="177800" indent="-177800"/>
            <a:endParaRPr lang="en-US" sz="700" i="1" dirty="0">
              <a:solidFill>
                <a:srgbClr val="000000"/>
              </a:solidFill>
            </a:endParaRPr>
          </a:p>
        </p:txBody>
      </p:sp>
      <p:sp>
        <p:nvSpPr>
          <p:cNvPr id="69" name="TextBox 68"/>
          <p:cNvSpPr txBox="1"/>
          <p:nvPr/>
        </p:nvSpPr>
        <p:spPr>
          <a:xfrm>
            <a:off x="5996217" y="2958644"/>
            <a:ext cx="165175" cy="98276"/>
          </a:xfrm>
          <a:prstGeom prst="rect">
            <a:avLst/>
          </a:prstGeom>
          <a:noFill/>
        </p:spPr>
        <p:txBody>
          <a:bodyPr vert="horz" wrap="square" lIns="0" tIns="22860" rIns="0" bIns="0" rtlCol="0" anchor="t">
            <a:noAutofit/>
          </a:bodyPr>
          <a:lstStyle/>
          <a:p>
            <a:pPr marL="177800" indent="-177800"/>
            <a:r>
              <a:rPr lang="en-US" sz="700" i="1" dirty="0">
                <a:solidFill>
                  <a:srgbClr val="000000"/>
                </a:solidFill>
              </a:rPr>
              <a:t>*</a:t>
            </a:r>
          </a:p>
        </p:txBody>
      </p:sp>
      <p:pic>
        <p:nvPicPr>
          <p:cNvPr id="53" name="Picture 4" descr="Logo"/>
          <p:cNvPicPr>
            <a:picLocks noChangeAspect="1" noChangeArrowheads="1"/>
          </p:cNvPicPr>
          <p:nvPr/>
        </p:nvPicPr>
        <p:blipFill>
          <a:blip r:embed="rId4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79715" y="4755206"/>
            <a:ext cx="1710740" cy="219952"/>
          </a:xfrm>
          <a:prstGeom prst="rect">
            <a:avLst/>
          </a:prstGeom>
          <a:noFill/>
          <a:extLst>
            <a:ext uri="{909E8E84-426E-40DD-AFC4-6F175D3DCCD1}">
              <a14:hiddenFill xmlns:a14="http://schemas.microsoft.com/office/drawing/2010/main">
                <a:solidFill>
                  <a:srgbClr val="FFFFFF"/>
                </a:solidFill>
              </a14:hiddenFill>
            </a:ext>
          </a:extLst>
        </p:spPr>
      </p:pic>
      <p:sp>
        <p:nvSpPr>
          <p:cNvPr id="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23</a:t>
            </a:r>
          </a:p>
        </p:txBody>
      </p:sp>
    </p:spTree>
    <p:extLst>
      <p:ext uri="{BB962C8B-B14F-4D97-AF65-F5344CB8AC3E}">
        <p14:creationId xmlns:p14="http://schemas.microsoft.com/office/powerpoint/2010/main" val="1360026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 name="Table 97"/>
          <p:cNvGraphicFramePr>
            <a:graphicFrameLocks noGrp="1"/>
          </p:cNvGraphicFramePr>
          <p:nvPr>
            <p:extLst>
              <p:ext uri="{D42A27DB-BD31-4B8C-83A1-F6EECF244321}">
                <p14:modId xmlns:p14="http://schemas.microsoft.com/office/powerpoint/2010/main" val="204526813"/>
              </p:ext>
            </p:extLst>
          </p:nvPr>
        </p:nvGraphicFramePr>
        <p:xfrm>
          <a:off x="317879" y="747540"/>
          <a:ext cx="8466137" cy="5645874"/>
        </p:xfrm>
        <a:graphic>
          <a:graphicData uri="http://schemas.openxmlformats.org/drawingml/2006/table">
            <a:tbl>
              <a:tblPr firstRow="1" bandRow="1">
                <a:tableStyleId>{5C22544A-7EE6-4342-B048-85BDC9FD1C3A}</a:tableStyleId>
              </a:tblPr>
              <a:tblGrid>
                <a:gridCol w="1281619">
                  <a:extLst>
                    <a:ext uri="{9D8B030D-6E8A-4147-A177-3AD203B41FA5}">
                      <a16:colId xmlns:a16="http://schemas.microsoft.com/office/drawing/2014/main" val="20000"/>
                    </a:ext>
                  </a:extLst>
                </a:gridCol>
                <a:gridCol w="3438913">
                  <a:extLst>
                    <a:ext uri="{9D8B030D-6E8A-4147-A177-3AD203B41FA5}">
                      <a16:colId xmlns:a16="http://schemas.microsoft.com/office/drawing/2014/main" val="20001"/>
                    </a:ext>
                  </a:extLst>
                </a:gridCol>
                <a:gridCol w="526440">
                  <a:extLst>
                    <a:ext uri="{9D8B030D-6E8A-4147-A177-3AD203B41FA5}">
                      <a16:colId xmlns:a16="http://schemas.microsoft.com/office/drawing/2014/main" val="20002"/>
                    </a:ext>
                  </a:extLst>
                </a:gridCol>
                <a:gridCol w="633128">
                  <a:extLst>
                    <a:ext uri="{9D8B030D-6E8A-4147-A177-3AD203B41FA5}">
                      <a16:colId xmlns:a16="http://schemas.microsoft.com/office/drawing/2014/main" val="20003"/>
                    </a:ext>
                  </a:extLst>
                </a:gridCol>
                <a:gridCol w="419752">
                  <a:extLst>
                    <a:ext uri="{9D8B030D-6E8A-4147-A177-3AD203B41FA5}">
                      <a16:colId xmlns:a16="http://schemas.microsoft.com/office/drawing/2014/main" val="20004"/>
                    </a:ext>
                  </a:extLst>
                </a:gridCol>
                <a:gridCol w="1210434">
                  <a:extLst>
                    <a:ext uri="{9D8B030D-6E8A-4147-A177-3AD203B41FA5}">
                      <a16:colId xmlns:a16="http://schemas.microsoft.com/office/drawing/2014/main" val="20005"/>
                    </a:ext>
                  </a:extLst>
                </a:gridCol>
                <a:gridCol w="955851">
                  <a:extLst>
                    <a:ext uri="{9D8B030D-6E8A-4147-A177-3AD203B41FA5}">
                      <a16:colId xmlns:a16="http://schemas.microsoft.com/office/drawing/2014/main" val="20006"/>
                    </a:ext>
                  </a:extLst>
                </a:gridCol>
              </a:tblGrid>
              <a:tr h="148689">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endParaRPr kumimoji="0" lang="en-US" sz="800" b="1" i="0" u="none" strike="noStrike" kern="1200" cap="none" normalizeH="0" baseline="0" dirty="0">
                        <a:ln>
                          <a:noFill/>
                        </a:ln>
                        <a:solidFill>
                          <a:srgbClr val="FFFFFF"/>
                        </a:solidFill>
                        <a:effectLst/>
                        <a:latin typeface="Tahoma"/>
                        <a:ea typeface="+mn-ea"/>
                        <a:cs typeface="+mn-cs"/>
                      </a:endParaRPr>
                    </a:p>
                  </a:txBody>
                  <a:tcPr marL="0" marR="0" marT="0" marB="0" anchor="ctr" horzOverflow="overflow">
                    <a:lnB w="12700" cap="flat" cmpd="sng" algn="ctr">
                      <a:solidFill>
                        <a:schemeClr val="bg1"/>
                      </a:solidFill>
                      <a:prstDash val="solid"/>
                      <a:round/>
                      <a:headEnd type="none" w="med" len="med"/>
                      <a:tailEnd type="none" w="med" len="med"/>
                    </a:lnB>
                    <a:solidFill>
                      <a:srgbClr val="07325F"/>
                    </a:solidFill>
                  </a:tcPr>
                </a:tc>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endParaRPr kumimoji="0" lang="en-US" sz="800" b="1" i="0" u="none" strike="noStrike" kern="1200" cap="none" normalizeH="0" baseline="0" dirty="0">
                        <a:ln>
                          <a:noFill/>
                        </a:ln>
                        <a:solidFill>
                          <a:srgbClr val="FFFFFF"/>
                        </a:solidFill>
                        <a:effectLst/>
                        <a:latin typeface="Tahoma"/>
                        <a:ea typeface="+mn-ea"/>
                        <a:cs typeface="+mn-cs"/>
                      </a:endParaRPr>
                    </a:p>
                  </a:txBody>
                  <a:tcPr marL="0" marR="0" marT="0" marB="0" anchor="ctr" horzOverflow="overflow">
                    <a:lnB w="12700" cap="flat" cmpd="sng" algn="ctr">
                      <a:solidFill>
                        <a:schemeClr val="bg1"/>
                      </a:solidFill>
                      <a:prstDash val="solid"/>
                      <a:round/>
                      <a:headEnd type="none" w="med" len="med"/>
                      <a:tailEnd type="none" w="med" len="med"/>
                    </a:lnB>
                    <a:solidFill>
                      <a:srgbClr val="07325F"/>
                    </a:solidFill>
                  </a:tcPr>
                </a:tc>
                <a:tc gridSpan="3">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r>
                        <a:rPr kumimoji="0" lang="en-US" sz="800" b="1" i="0" u="none" strike="noStrike" kern="1200" cap="none" normalizeH="0" baseline="0" dirty="0">
                          <a:ln>
                            <a:noFill/>
                          </a:ln>
                          <a:solidFill>
                            <a:srgbClr val="FFFFFF"/>
                          </a:solidFill>
                          <a:effectLst/>
                          <a:latin typeface="Tahoma"/>
                          <a:ea typeface="+mn-ea"/>
                          <a:cs typeface="+mn-cs"/>
                        </a:rPr>
                        <a:t>Product Offering</a:t>
                      </a:r>
                    </a:p>
                  </a:txBody>
                  <a:tcPr marL="0" marR="0" marT="0" marB="0" anchor="ctr" horzOverflow="overflow">
                    <a:lnB w="12700" cap="flat" cmpd="sng" algn="ctr">
                      <a:solidFill>
                        <a:schemeClr val="bg1"/>
                      </a:solidFill>
                      <a:prstDash val="solid"/>
                      <a:round/>
                      <a:headEnd type="none" w="med" len="med"/>
                      <a:tailEnd type="none" w="med" len="med"/>
                    </a:lnB>
                    <a:solidFill>
                      <a:srgbClr val="07325F"/>
                    </a:solidFill>
                  </a:tcPr>
                </a:tc>
                <a:tc hMerge="1">
                  <a:txBody>
                    <a:bodyPr/>
                    <a:lstStyle/>
                    <a:p>
                      <a:pPr marL="0" marR="0" lvl="0" indent="0" algn="ctr" defTabSz="958850" rtl="0" eaLnBrk="1" fontAlgn="base" latinLnBrk="0" hangingPunct="1">
                        <a:lnSpc>
                          <a:spcPts val="1313"/>
                        </a:lnSpc>
                        <a:spcBef>
                          <a:spcPct val="0"/>
                        </a:spcBef>
                        <a:spcAft>
                          <a:spcPts val="1963"/>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a:endParaRPr>
                    </a:p>
                  </a:txBody>
                  <a:tcPr marL="18288" marR="18288" marT="18288" marB="18288" anchor="ctr" horzOverflow="overflow"/>
                </a:tc>
                <a:tc hMerge="1">
                  <a:txBody>
                    <a:bodyPr/>
                    <a:lstStyle/>
                    <a:p>
                      <a:pPr marL="0" marR="0" lvl="0" indent="0" algn="ctr" defTabSz="958850" rtl="0" eaLnBrk="1" fontAlgn="base" latinLnBrk="0" hangingPunct="1">
                        <a:lnSpc>
                          <a:spcPts val="1313"/>
                        </a:lnSpc>
                        <a:spcBef>
                          <a:spcPct val="0"/>
                        </a:spcBef>
                        <a:spcAft>
                          <a:spcPts val="1963"/>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a:endParaRPr>
                    </a:p>
                  </a:txBody>
                  <a:tcPr marL="18288" marR="18288" marT="18288" marB="18288" anchor="ctr" horzOverflow="overflow"/>
                </a:tc>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endParaRPr kumimoji="0" lang="en-US" sz="800" b="1" i="0" u="none" strike="noStrike" kern="1200" cap="none" normalizeH="0" baseline="0" dirty="0">
                        <a:ln>
                          <a:noFill/>
                        </a:ln>
                        <a:solidFill>
                          <a:srgbClr val="FFFFFF"/>
                        </a:solidFill>
                        <a:effectLst/>
                        <a:latin typeface="Tahoma"/>
                        <a:ea typeface="+mn-ea"/>
                        <a:cs typeface="+mn-cs"/>
                      </a:endParaRPr>
                    </a:p>
                  </a:txBody>
                  <a:tcPr marL="0" marR="0" marT="0" marB="0" anchor="ctr" horzOverflow="overflow">
                    <a:lnB w="12700" cap="flat" cmpd="sng" algn="ctr">
                      <a:solidFill>
                        <a:schemeClr val="bg1"/>
                      </a:solidFill>
                      <a:prstDash val="solid"/>
                      <a:round/>
                      <a:headEnd type="none" w="med" len="med"/>
                      <a:tailEnd type="none" w="med" len="med"/>
                    </a:lnB>
                    <a:solidFill>
                      <a:srgbClr val="07325F"/>
                    </a:solidFill>
                  </a:tcPr>
                </a:tc>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endParaRPr kumimoji="0" lang="en-US" sz="800" b="1" i="0" u="none" strike="noStrike" kern="1200" cap="none" normalizeH="0" baseline="0" dirty="0">
                        <a:ln>
                          <a:noFill/>
                        </a:ln>
                        <a:solidFill>
                          <a:srgbClr val="FFFFFF"/>
                        </a:solidFill>
                        <a:effectLst/>
                        <a:latin typeface="Tahoma"/>
                        <a:ea typeface="+mn-ea"/>
                        <a:cs typeface="+mn-cs"/>
                      </a:endParaRPr>
                    </a:p>
                  </a:txBody>
                  <a:tcPr marL="0" marR="0" marT="0" marB="0" anchor="ctr" horzOverflow="overflow">
                    <a:lnB w="12700" cap="flat" cmpd="sng" algn="ctr">
                      <a:solidFill>
                        <a:schemeClr val="bg1"/>
                      </a:solidFill>
                      <a:prstDash val="solid"/>
                      <a:round/>
                      <a:headEnd type="none" w="med" len="med"/>
                      <a:tailEnd type="none" w="med" len="med"/>
                    </a:lnB>
                    <a:solidFill>
                      <a:srgbClr val="07325F"/>
                    </a:solidFill>
                  </a:tcPr>
                </a:tc>
                <a:extLst>
                  <a:ext uri="{0D108BD9-81ED-4DB2-BD59-A6C34878D82A}">
                    <a16:rowId xmlns:a16="http://schemas.microsoft.com/office/drawing/2014/main" val="10000"/>
                  </a:ext>
                </a:extLst>
              </a:tr>
              <a:tr h="266817">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r>
                        <a:rPr kumimoji="0" lang="en-US" sz="800" b="1" i="0" u="none" strike="noStrike" kern="1200" cap="none" normalizeH="0" baseline="0" dirty="0">
                          <a:ln>
                            <a:noFill/>
                          </a:ln>
                          <a:solidFill>
                            <a:srgbClr val="FFFFFF"/>
                          </a:solidFill>
                          <a:effectLst/>
                          <a:latin typeface="Tahoma"/>
                          <a:ea typeface="+mn-ea"/>
                          <a:cs typeface="+mn-cs"/>
                        </a:rPr>
                        <a:t>Company / Ownership / Country</a:t>
                      </a:r>
                    </a:p>
                  </a:txBody>
                  <a:tcPr marL="0" marR="0" marT="0" marB="0" anchor="ctr" horzOverflow="overflow">
                    <a:lnT w="12700" cap="flat" cmpd="sng" algn="ctr">
                      <a:solidFill>
                        <a:schemeClr val="bg1"/>
                      </a:solidFill>
                      <a:prstDash val="solid"/>
                      <a:round/>
                      <a:headEnd type="none" w="med" len="med"/>
                      <a:tailEnd type="none" w="med" len="med"/>
                    </a:lnT>
                    <a:lnB w="12700" cmpd="sng">
                      <a:noFill/>
                    </a:lnB>
                    <a:solidFill>
                      <a:srgbClr val="07325F"/>
                    </a:solidFill>
                  </a:tcPr>
                </a:tc>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r>
                        <a:rPr kumimoji="0" lang="en-US" sz="800" b="1" i="0" u="none" strike="noStrike" kern="1200" cap="none" normalizeH="0" baseline="0" dirty="0">
                          <a:ln>
                            <a:noFill/>
                          </a:ln>
                          <a:solidFill>
                            <a:srgbClr val="FFFFFF"/>
                          </a:solidFill>
                          <a:effectLst/>
                          <a:latin typeface="Tahoma"/>
                          <a:ea typeface="+mn-ea"/>
                          <a:cs typeface="+mn-cs"/>
                        </a:rPr>
                        <a:t>Description and Strategic Rationale</a:t>
                      </a:r>
                    </a:p>
                  </a:txBody>
                  <a:tcPr marL="0" marR="0" marT="0" marB="0" anchor="ctr" horzOverflow="overflow">
                    <a:lnT w="12700" cap="flat" cmpd="sng" algn="ctr">
                      <a:solidFill>
                        <a:schemeClr val="bg1"/>
                      </a:solidFill>
                      <a:prstDash val="solid"/>
                      <a:round/>
                      <a:headEnd type="none" w="med" len="med"/>
                      <a:tailEnd type="none" w="med" len="med"/>
                    </a:lnT>
                    <a:lnB w="12700" cmpd="sng">
                      <a:noFill/>
                    </a:lnB>
                    <a:solidFill>
                      <a:srgbClr val="07325F"/>
                    </a:solidFill>
                  </a:tcPr>
                </a:tc>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r>
                        <a:rPr kumimoji="0" lang="en-US" sz="800" b="1" i="0" u="none" strike="noStrike" kern="1200" cap="none" normalizeH="0" baseline="0" dirty="0">
                          <a:ln>
                            <a:noFill/>
                          </a:ln>
                          <a:solidFill>
                            <a:srgbClr val="FFFFFF"/>
                          </a:solidFill>
                          <a:effectLst/>
                          <a:latin typeface="Tahoma"/>
                          <a:ea typeface="+mn-ea"/>
                          <a:cs typeface="+mn-cs"/>
                        </a:rPr>
                        <a:t>Multiwall Bags</a:t>
                      </a:r>
                    </a:p>
                  </a:txBody>
                  <a:tcPr marL="0" marR="0" marT="0" marB="0" anchor="ctr" horzOverflow="overflow">
                    <a:lnT w="12700" cap="flat" cmpd="sng" algn="ctr">
                      <a:solidFill>
                        <a:schemeClr val="bg1"/>
                      </a:solidFill>
                      <a:prstDash val="solid"/>
                      <a:round/>
                      <a:headEnd type="none" w="med" len="med"/>
                      <a:tailEnd type="none" w="med" len="med"/>
                    </a:lnT>
                    <a:lnB w="12700" cmpd="sng">
                      <a:noFill/>
                    </a:lnB>
                    <a:solidFill>
                      <a:srgbClr val="07325F"/>
                    </a:solidFill>
                  </a:tcPr>
                </a:tc>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r>
                        <a:rPr kumimoji="0" lang="en-US" sz="800" b="1" i="0" u="none" strike="noStrike" kern="1200" cap="none" normalizeH="0" baseline="0" dirty="0">
                          <a:ln>
                            <a:noFill/>
                          </a:ln>
                          <a:solidFill>
                            <a:srgbClr val="FFFFFF"/>
                          </a:solidFill>
                          <a:effectLst/>
                          <a:latin typeface="Tahoma"/>
                          <a:ea typeface="+mn-ea"/>
                          <a:cs typeface="+mn-cs"/>
                        </a:rPr>
                        <a:t>Pre-formed Pouches</a:t>
                      </a:r>
                    </a:p>
                  </a:txBody>
                  <a:tcPr marL="0" marR="0" marT="0" marB="0" anchor="ctr" horzOverflow="overflow">
                    <a:lnT w="12700" cap="flat" cmpd="sng" algn="ctr">
                      <a:solidFill>
                        <a:schemeClr val="bg1"/>
                      </a:solidFill>
                      <a:prstDash val="solid"/>
                      <a:round/>
                      <a:headEnd type="none" w="med" len="med"/>
                      <a:tailEnd type="none" w="med" len="med"/>
                    </a:lnT>
                    <a:lnB w="12700" cmpd="sng">
                      <a:noFill/>
                    </a:lnB>
                    <a:solidFill>
                      <a:srgbClr val="07325F"/>
                    </a:solidFill>
                  </a:tcPr>
                </a:tc>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r>
                        <a:rPr kumimoji="0" lang="en-US" sz="800" b="1" i="0" u="none" strike="noStrike" kern="1200" cap="none" normalizeH="0" baseline="0" dirty="0">
                          <a:ln>
                            <a:noFill/>
                          </a:ln>
                          <a:solidFill>
                            <a:srgbClr val="FFFFFF"/>
                          </a:solidFill>
                          <a:effectLst/>
                          <a:latin typeface="Tahoma"/>
                          <a:ea typeface="+mn-ea"/>
                          <a:cs typeface="+mn-cs"/>
                        </a:rPr>
                        <a:t>Other</a:t>
                      </a:r>
                    </a:p>
                  </a:txBody>
                  <a:tcPr marL="0" marR="0" marT="0" marB="0" anchor="ctr" horzOverflow="overflow">
                    <a:lnT w="12700" cap="flat" cmpd="sng" algn="ctr">
                      <a:solidFill>
                        <a:schemeClr val="bg1"/>
                      </a:solidFill>
                      <a:prstDash val="solid"/>
                      <a:round/>
                      <a:headEnd type="none" w="med" len="med"/>
                      <a:tailEnd type="none" w="med" len="med"/>
                    </a:lnT>
                    <a:lnB w="12700" cmpd="sng">
                      <a:noFill/>
                    </a:lnB>
                    <a:solidFill>
                      <a:srgbClr val="07325F"/>
                    </a:solidFill>
                  </a:tcPr>
                </a:tc>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r>
                        <a:rPr kumimoji="0" lang="en-US" sz="800" b="1" i="0" u="none" strike="noStrike" kern="1200" cap="none" normalizeH="0" baseline="0" dirty="0">
                          <a:ln>
                            <a:noFill/>
                          </a:ln>
                          <a:solidFill>
                            <a:srgbClr val="FFFFFF"/>
                          </a:solidFill>
                          <a:effectLst/>
                          <a:latin typeface="Tahoma"/>
                          <a:ea typeface="+mn-ea"/>
                          <a:cs typeface="+mn-cs"/>
                        </a:rPr>
                        <a:t>Lincoln Contact</a:t>
                      </a:r>
                    </a:p>
                  </a:txBody>
                  <a:tcPr marL="0" marR="0" marT="0" marB="0" anchor="ctr" horzOverflow="overflow">
                    <a:lnT w="12700" cap="flat" cmpd="sng" algn="ctr">
                      <a:solidFill>
                        <a:schemeClr val="bg1"/>
                      </a:solidFill>
                      <a:prstDash val="solid"/>
                      <a:round/>
                      <a:headEnd type="none" w="med" len="med"/>
                      <a:tailEnd type="none" w="med" len="med"/>
                    </a:lnT>
                    <a:lnB w="12700" cmpd="sng">
                      <a:noFill/>
                    </a:lnB>
                    <a:solidFill>
                      <a:srgbClr val="07325F"/>
                    </a:solidFill>
                  </a:tcPr>
                </a:tc>
                <a:tc>
                  <a:txBody>
                    <a:bodyPr/>
                    <a:lstStyle/>
                    <a:p>
                      <a:pPr marL="0" marR="0" lvl="0" indent="0" algn="ctr" defTabSz="958850" rtl="0" eaLnBrk="1" fontAlgn="base" latinLnBrk="0" hangingPunct="1">
                        <a:lnSpc>
                          <a:spcPct val="100000"/>
                        </a:lnSpc>
                        <a:spcBef>
                          <a:spcPct val="0"/>
                        </a:spcBef>
                        <a:spcAft>
                          <a:spcPts val="1963"/>
                        </a:spcAft>
                        <a:buClr>
                          <a:srgbClr val="000080"/>
                        </a:buClr>
                        <a:buSzTx/>
                        <a:buFont typeface="Wingdings" pitchFamily="2" charset="2"/>
                        <a:buNone/>
                        <a:tabLst/>
                      </a:pPr>
                      <a:r>
                        <a:rPr kumimoji="0" lang="en-US" sz="800" b="1" i="0" u="none" strike="noStrike" kern="1200" cap="none" normalizeH="0" baseline="0" dirty="0">
                          <a:ln>
                            <a:noFill/>
                          </a:ln>
                          <a:solidFill>
                            <a:srgbClr val="FFFFFF"/>
                          </a:solidFill>
                          <a:effectLst/>
                          <a:latin typeface="Tahoma"/>
                          <a:ea typeface="+mn-ea"/>
                          <a:cs typeface="+mn-cs"/>
                        </a:rPr>
                        <a:t>Involved in Lincoln Process?</a:t>
                      </a:r>
                    </a:p>
                  </a:txBody>
                  <a:tcPr marL="0" marR="0" marT="0" marB="0" anchor="ctr" horzOverflow="overflow">
                    <a:lnT w="12700" cap="flat" cmpd="sng" algn="ctr">
                      <a:solidFill>
                        <a:schemeClr val="bg1"/>
                      </a:solidFill>
                      <a:prstDash val="solid"/>
                      <a:round/>
                      <a:headEnd type="none" w="med" len="med"/>
                      <a:tailEnd type="none" w="med" len="med"/>
                    </a:lnT>
                    <a:lnB w="12700" cmpd="sng">
                      <a:noFill/>
                    </a:lnB>
                    <a:solidFill>
                      <a:srgbClr val="07325F"/>
                    </a:solidFill>
                  </a:tcPr>
                </a:tc>
                <a:extLst>
                  <a:ext uri="{0D108BD9-81ED-4DB2-BD59-A6C34878D82A}">
                    <a16:rowId xmlns:a16="http://schemas.microsoft.com/office/drawing/2014/main" val="10001"/>
                  </a:ext>
                </a:extLst>
              </a:tr>
              <a:tr h="393192">
                <a:tc>
                  <a:txBody>
                    <a:bodyPr/>
                    <a:lstStyle/>
                    <a:p>
                      <a:endParaRPr lang="en-US" sz="800" dirty="0"/>
                    </a:p>
                    <a:p>
                      <a:endParaRPr lang="en-US" sz="800" dirty="0"/>
                    </a:p>
                    <a:p>
                      <a:r>
                        <a:rPr lang="en-US" sz="800" dirty="0"/>
                        <a:t>(ASX:AMC)</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17475" lvl="0" indent="-117475">
                        <a:spcBef>
                          <a:spcPts val="0"/>
                        </a:spcBef>
                        <a:buClr>
                          <a:srgbClr val="07325F"/>
                        </a:buClr>
                        <a:buSzPct val="100000"/>
                        <a:buFont typeface="Wingdings"/>
                        <a:buChar char="§"/>
                      </a:pPr>
                      <a:r>
                        <a:rPr lang="en-US" sz="800" baseline="0" dirty="0"/>
                        <a:t>Large, flexibles pet care division serving bird food, cat food, dog food and treats</a:t>
                      </a:r>
                    </a:p>
                    <a:p>
                      <a:pPr marL="117475" lvl="0" indent="-117475">
                        <a:spcBef>
                          <a:spcPts val="0"/>
                        </a:spcBef>
                        <a:buClr>
                          <a:srgbClr val="07325F"/>
                        </a:buClr>
                        <a:buSzPct val="100000"/>
                        <a:buFont typeface="Wingdings"/>
                        <a:buChar char="§"/>
                      </a:pPr>
                      <a:r>
                        <a:rPr lang="en-US" sz="800" baseline="0" dirty="0"/>
                        <a:t>Current focus on lids / peelable membranes</a:t>
                      </a:r>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0" indent="0">
                        <a:spcBef>
                          <a:spcPts val="0"/>
                        </a:spcBef>
                        <a:buClr>
                          <a:srgbClr val="07325F"/>
                        </a:buClr>
                        <a:buSzPct val="100000"/>
                        <a:buFont typeface="Wingdings"/>
                        <a:buNone/>
                      </a:pPr>
                      <a:r>
                        <a:rPr lang="en-US" sz="800" b="0" i="0" baseline="0" dirty="0"/>
                        <a:t>Tom Cochran, </a:t>
                      </a:r>
                      <a:r>
                        <a:rPr lang="en-US" sz="800" b="0" i="1" baseline="0" dirty="0"/>
                        <a:t>President, Amcor Flexibles Americas</a:t>
                      </a:r>
                      <a:endParaRPr lang="en-US" sz="800" b="0" i="0" baseline="0" dirty="0"/>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3192">
                <a:tc>
                  <a:txBody>
                    <a:bodyPr/>
                    <a:lstStyle/>
                    <a:p>
                      <a:endParaRPr lang="en-US" sz="800" dirty="0"/>
                    </a:p>
                    <a:p>
                      <a:endParaRPr lang="en-US" sz="800" dirty="0"/>
                    </a:p>
                    <a:p>
                      <a:r>
                        <a:rPr lang="en-US" sz="800" dirty="0"/>
                        <a:t>(Wendel</a:t>
                      </a:r>
                      <a:r>
                        <a:rPr lang="en-US" sz="800" baseline="0" dirty="0"/>
                        <a:t>)</a:t>
                      </a:r>
                      <a:endParaRPr lang="en-US" sz="800" dirty="0"/>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17475" lvl="0" indent="-117475">
                        <a:spcBef>
                          <a:spcPts val="0"/>
                        </a:spcBef>
                        <a:buClr>
                          <a:srgbClr val="07325F"/>
                        </a:buClr>
                        <a:buSzPct val="100000"/>
                        <a:buFont typeface="Wingdings"/>
                        <a:buChar char="§"/>
                      </a:pPr>
                      <a:r>
                        <a:rPr lang="en-US" sz="800" baseline="0" dirty="0"/>
                        <a:t>Dry pet care offering including flexible materials such as substrates of PET, die-cut capsules, various foils and retort lids</a:t>
                      </a:r>
                    </a:p>
                    <a:p>
                      <a:pPr marL="117475" lvl="0" indent="-117475">
                        <a:spcBef>
                          <a:spcPts val="0"/>
                        </a:spcBef>
                        <a:buClr>
                          <a:srgbClr val="07325F"/>
                        </a:buClr>
                        <a:buSzPct val="100000"/>
                        <a:buFont typeface="Wingdings"/>
                        <a:buChar char="§"/>
                      </a:pPr>
                      <a:r>
                        <a:rPr lang="en-US" sz="800" baseline="0" dirty="0"/>
                        <a:t>Seeking additional flexible packaging targets after recent divestiture</a:t>
                      </a:r>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lvl="0" indent="0">
                        <a:spcBef>
                          <a:spcPts val="0"/>
                        </a:spcBef>
                        <a:buClr>
                          <a:srgbClr val="07325F"/>
                        </a:buClr>
                        <a:buSzPct val="100000"/>
                        <a:buFont typeface="Wingdings"/>
                        <a:buNone/>
                      </a:pPr>
                      <a:r>
                        <a:rPr lang="en-US" sz="800" b="0" i="0" baseline="0" dirty="0"/>
                        <a:t>Nikolaus Wolfram, </a:t>
                      </a:r>
                      <a:br>
                        <a:rPr lang="en-US" sz="800" b="0" i="0" baseline="0" dirty="0"/>
                      </a:br>
                      <a:r>
                        <a:rPr lang="en-US" sz="800" b="0" i="1" baseline="0" dirty="0"/>
                        <a:t>Head of Corporate Development</a:t>
                      </a:r>
                      <a:endParaRPr lang="en-US" sz="800" b="0" i="0" baseline="0" dirty="0"/>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3"/>
                  </a:ext>
                </a:extLst>
              </a:tr>
              <a:tr h="393192">
                <a:tc>
                  <a:txBody>
                    <a:bodyPr/>
                    <a:lstStyle/>
                    <a:p>
                      <a:endParaRPr lang="en-US" sz="800" dirty="0"/>
                    </a:p>
                    <a:p>
                      <a:endParaRPr lang="en-US" sz="800" dirty="0"/>
                    </a:p>
                    <a:p>
                      <a:r>
                        <a:rPr lang="en-US" sz="800" dirty="0"/>
                        <a:t>(Private)</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11125" lvl="0" indent="-111125">
                        <a:spcBef>
                          <a:spcPts val="0"/>
                        </a:spcBef>
                        <a:buClr>
                          <a:srgbClr val="07325F"/>
                        </a:buClr>
                        <a:buSzPct val="100000"/>
                        <a:buFont typeface="Wingdings"/>
                        <a:buChar char="§"/>
                      </a:pPr>
                      <a:r>
                        <a:rPr lang="en-US" sz="800" baseline="0" dirty="0"/>
                        <a:t>Product offering includes multiwall paper packaging, flexible plastic packaging, woven polypropylene bags and specialty coated materials</a:t>
                      </a:r>
                    </a:p>
                    <a:p>
                      <a:pPr marL="111125" lvl="0" indent="-111125">
                        <a:spcBef>
                          <a:spcPts val="0"/>
                        </a:spcBef>
                        <a:buClr>
                          <a:srgbClr val="07325F"/>
                        </a:buClr>
                        <a:buSzPct val="100000"/>
                        <a:buFont typeface="Wingdings"/>
                        <a:buChar char="§"/>
                      </a:pPr>
                      <a:r>
                        <a:rPr lang="en-US" sz="800" baseline="0" dirty="0"/>
                        <a:t>Primary component of business focus on pet care end-market</a:t>
                      </a:r>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0" indent="0">
                        <a:spcBef>
                          <a:spcPts val="0"/>
                        </a:spcBef>
                        <a:buClr>
                          <a:srgbClr val="07325F"/>
                        </a:buClr>
                        <a:buSzPct val="100000"/>
                        <a:buFont typeface="Wingdings"/>
                        <a:buNone/>
                      </a:pPr>
                      <a:r>
                        <a:rPr lang="en-US" sz="800" b="0" i="0" baseline="0" dirty="0"/>
                        <a:t>Warren Hood, </a:t>
                      </a:r>
                      <a:r>
                        <a:rPr lang="en-US" sz="800" b="0" i="1" baseline="0" dirty="0"/>
                        <a:t>Chairman, CEO and Treasurer</a:t>
                      </a:r>
                      <a:endParaRPr lang="en-US" sz="800" b="0" i="0" baseline="0" dirty="0"/>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3192">
                <a:tc>
                  <a:txBody>
                    <a:bodyPr/>
                    <a:lstStyle/>
                    <a:p>
                      <a:endParaRPr lang="en-US" sz="800" dirty="0"/>
                    </a:p>
                    <a:p>
                      <a:endParaRPr lang="en-US" sz="800" dirty="0"/>
                    </a:p>
                    <a:p>
                      <a:r>
                        <a:rPr lang="en-US" sz="800" dirty="0"/>
                        <a:t>(LSE:MNDI)</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111125" lvl="0" indent="-111125">
                        <a:spcBef>
                          <a:spcPts val="0"/>
                        </a:spcBef>
                        <a:buClr>
                          <a:srgbClr val="07325F"/>
                        </a:buClr>
                        <a:buSzPct val="100000"/>
                        <a:buFont typeface="Wingdings"/>
                        <a:buChar char="§"/>
                      </a:pPr>
                      <a:r>
                        <a:rPr lang="en-US" sz="800" baseline="0" dirty="0"/>
                        <a:t>Offering ranges from plastic and paper-based bags, stand-up pouches, shelf-ready packaging and corrugated cases</a:t>
                      </a:r>
                    </a:p>
                    <a:p>
                      <a:pPr marL="111125" lvl="0" indent="-111125">
                        <a:spcBef>
                          <a:spcPts val="0"/>
                        </a:spcBef>
                        <a:buClr>
                          <a:srgbClr val="07325F"/>
                        </a:buClr>
                        <a:buSzPct val="100000"/>
                        <a:buFont typeface="Wingdings"/>
                        <a:buChar char="§"/>
                      </a:pPr>
                      <a:r>
                        <a:rPr lang="en-US" sz="800" baseline="0" dirty="0"/>
                        <a:t>Pet care packaging prominently noted as area of focus</a:t>
                      </a:r>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lvl="0" indent="0">
                        <a:spcBef>
                          <a:spcPts val="0"/>
                        </a:spcBef>
                        <a:buClr>
                          <a:srgbClr val="07325F"/>
                        </a:buClr>
                        <a:buSzPct val="100000"/>
                        <a:buFont typeface="Wingdings"/>
                        <a:buNone/>
                      </a:pPr>
                      <a:r>
                        <a:rPr lang="en-US" sz="800" b="0" i="0" baseline="0" dirty="0"/>
                        <a:t>Wolfgang Kropiunik, </a:t>
                      </a:r>
                      <a:r>
                        <a:rPr lang="en-US" sz="800" b="0" i="1" baseline="0" dirty="0"/>
                        <a:t>Head of Business Dev. (Western Europe)</a:t>
                      </a:r>
                      <a:endParaRPr lang="en-US" sz="800" b="0" i="0" baseline="0" dirty="0"/>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5"/>
                  </a:ext>
                </a:extLst>
              </a:tr>
              <a:tr h="393192">
                <a:tc>
                  <a:txBody>
                    <a:bodyPr/>
                    <a:lstStyle/>
                    <a:p>
                      <a:endParaRPr lang="en-US" sz="800" dirty="0"/>
                    </a:p>
                    <a:p>
                      <a:endParaRPr lang="en-US" sz="800" dirty="0"/>
                    </a:p>
                    <a:p>
                      <a:r>
                        <a:rPr lang="en-US" sz="800" dirty="0"/>
                        <a:t>(The Pritzker Group)</a:t>
                      </a:r>
                    </a:p>
                  </a:txBody>
                  <a:tcPr marL="0" marR="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111125" lvl="0" indent="-111125">
                        <a:spcBef>
                          <a:spcPts val="0"/>
                        </a:spcBef>
                        <a:buClr>
                          <a:srgbClr val="07325F"/>
                        </a:buClr>
                        <a:buSzPct val="100000"/>
                        <a:buFont typeface="Wingdings"/>
                        <a:buChar char="§"/>
                      </a:pPr>
                      <a:r>
                        <a:rPr lang="en-US" sz="800" baseline="0" dirty="0"/>
                        <a:t>Offers stand up pouches, shaped pouches, retort pouches, surface printed films and laminated films for the pet care industry</a:t>
                      </a:r>
                    </a:p>
                    <a:p>
                      <a:pPr marL="111125" lvl="0" indent="-111125">
                        <a:spcBef>
                          <a:spcPts val="0"/>
                        </a:spcBef>
                        <a:buClr>
                          <a:srgbClr val="07325F"/>
                        </a:buClr>
                        <a:buSzPct val="100000"/>
                        <a:buFont typeface="Wingdings"/>
                        <a:buChar char="§"/>
                      </a:pPr>
                      <a:r>
                        <a:rPr lang="en-US" sz="800" baseline="0" dirty="0"/>
                        <a:t>Recently rolled out two new pet care packaging applications</a:t>
                      </a:r>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0" indent="0">
                        <a:spcBef>
                          <a:spcPts val="0"/>
                        </a:spcBef>
                        <a:buClr>
                          <a:srgbClr val="07325F"/>
                        </a:buClr>
                        <a:buSzPct val="100000"/>
                        <a:buFont typeface="Wingdings"/>
                        <a:buNone/>
                      </a:pPr>
                      <a:r>
                        <a:rPr lang="en-US" sz="800" b="0" i="0" baseline="0" dirty="0"/>
                        <a:t>Greg Tucker, </a:t>
                      </a:r>
                      <a:r>
                        <a:rPr lang="en-US" sz="800" b="0" i="1" baseline="0" dirty="0"/>
                        <a:t>CEO</a:t>
                      </a:r>
                      <a:endParaRPr lang="en-US" sz="800" b="0" i="0" baseline="0" dirty="0"/>
                    </a:p>
                  </a:txBody>
                  <a:tcPr marL="27432" marR="27432" marT="18288" marB="18288">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en-US" sz="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3192">
                <a:tc>
                  <a:txBody>
                    <a:bodyPr/>
                    <a:lstStyle/>
                    <a:p>
                      <a:endParaRPr lang="en-US" sz="800" dirty="0"/>
                    </a:p>
                    <a:p>
                      <a:endParaRPr lang="en-US" sz="800" dirty="0"/>
                    </a:p>
                    <a:p>
                      <a:r>
                        <a:rPr lang="en-US" sz="800" dirty="0"/>
                        <a:t>(NYSE:SON)</a:t>
                      </a:r>
                    </a:p>
                  </a:txBody>
                  <a:tcPr marL="0" marR="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111125" lvl="0" indent="-111125">
                        <a:spcBef>
                          <a:spcPts val="0"/>
                        </a:spcBef>
                        <a:buClr>
                          <a:srgbClr val="07325F"/>
                        </a:buClr>
                        <a:buSzPct val="100000"/>
                        <a:buFont typeface="Wingdings"/>
                        <a:buChar char="§"/>
                      </a:pPr>
                      <a:r>
                        <a:rPr lang="en-US" sz="800" baseline="0" dirty="0"/>
                        <a:t>Manufactures and sells industrial and consumer packaging products</a:t>
                      </a:r>
                    </a:p>
                    <a:p>
                      <a:pPr marL="111125" lvl="0" indent="-111125">
                        <a:spcBef>
                          <a:spcPts val="0"/>
                        </a:spcBef>
                        <a:buClr>
                          <a:srgbClr val="07325F"/>
                        </a:buClr>
                        <a:buSzPct val="100000"/>
                        <a:buFont typeface="Wingdings"/>
                        <a:buChar char="§"/>
                      </a:pPr>
                      <a:r>
                        <a:rPr lang="en-US" sz="800" baseline="0" dirty="0"/>
                        <a:t>Strong focus on pet care end-market, offering flexible solutions for treats and dry food including easy-open /re-closeable bags and pouches</a:t>
                      </a:r>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algn="ctr"/>
                      <a:endParaRPr lang="en-US" sz="1400" dirty="0"/>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r>
                        <a:rPr lang="en-US" sz="800" dirty="0"/>
                        <a:t>Kevin Mahoney, </a:t>
                      </a:r>
                      <a:r>
                        <a:rPr lang="en-US" sz="800" i="1" dirty="0"/>
                        <a:t>SVP</a:t>
                      </a:r>
                      <a:r>
                        <a:rPr lang="en-US" sz="800" i="1" baseline="0" dirty="0"/>
                        <a:t> Corporate Planning</a:t>
                      </a:r>
                      <a:endParaRPr lang="en-US" sz="800" dirty="0"/>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7"/>
                  </a:ext>
                </a:extLst>
              </a:tr>
              <a:tr h="393192">
                <a:tc>
                  <a:txBody>
                    <a:bodyPr/>
                    <a:lstStyle/>
                    <a:p>
                      <a:endParaRPr lang="en-US" sz="800" dirty="0"/>
                    </a:p>
                    <a:p>
                      <a:endParaRPr lang="en-US" sz="800" dirty="0"/>
                    </a:p>
                    <a:p>
                      <a:r>
                        <a:rPr lang="en-US" sz="800" dirty="0"/>
                        <a:t>(TSX:TCL.A)</a:t>
                      </a:r>
                    </a:p>
                  </a:txBody>
                  <a:tcPr marL="0" marR="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0" indent="-111125">
                        <a:spcBef>
                          <a:spcPts val="0"/>
                        </a:spcBef>
                        <a:buClr>
                          <a:srgbClr val="07325F"/>
                        </a:buClr>
                        <a:buSzPct val="100000"/>
                        <a:buFont typeface="Wingdings"/>
                        <a:buChar char="§"/>
                      </a:pPr>
                      <a:r>
                        <a:rPr lang="en-US" sz="800" baseline="0" dirty="0"/>
                        <a:t>Provides pouches, stand-up pouches, overwrap bags, lidding and rollstock for pet care, food &amp; beverage and personal care markets</a:t>
                      </a:r>
                    </a:p>
                    <a:p>
                      <a:pPr marL="111125" lvl="0" indent="-111125">
                        <a:spcBef>
                          <a:spcPts val="0"/>
                        </a:spcBef>
                        <a:buClr>
                          <a:srgbClr val="07325F"/>
                        </a:buClr>
                        <a:buSzPct val="100000"/>
                        <a:buFont typeface="Wingdings"/>
                        <a:buChar char="§"/>
                      </a:pPr>
                      <a:r>
                        <a:rPr lang="en-US" sz="800" baseline="0" dirty="0"/>
                        <a:t>Actively seeking flexible packaging acquisition targets</a:t>
                      </a:r>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dirty="0"/>
                        <a:t>Martin Longchamps, </a:t>
                      </a:r>
                      <a:r>
                        <a:rPr lang="en-US" sz="800" i="1" dirty="0"/>
                        <a:t>VP</a:t>
                      </a:r>
                      <a:r>
                        <a:rPr lang="en-US" sz="800" i="1" baseline="0" dirty="0"/>
                        <a:t> Mergers &amp; Acquisitions</a:t>
                      </a:r>
                      <a:endParaRPr lang="en-US" sz="800" dirty="0"/>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93192">
                <a:tc>
                  <a:txBody>
                    <a:bodyPr/>
                    <a:lstStyle/>
                    <a:p>
                      <a:endParaRPr lang="en-US" sz="800" dirty="0"/>
                    </a:p>
                    <a:p>
                      <a:endParaRPr lang="en-US" sz="800" dirty="0"/>
                    </a:p>
                    <a:p>
                      <a:r>
                        <a:rPr lang="en-US" sz="800" dirty="0"/>
                        <a:t>(NYSE: BMS)</a:t>
                      </a:r>
                    </a:p>
                  </a:txBody>
                  <a:tcPr marL="0" marR="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111125" lvl="0" indent="-111125">
                        <a:spcBef>
                          <a:spcPts val="0"/>
                        </a:spcBef>
                        <a:buClr>
                          <a:srgbClr val="07325F"/>
                        </a:buClr>
                        <a:buSzPct val="100000"/>
                        <a:buFont typeface="Wingdings"/>
                        <a:buChar char="§"/>
                      </a:pPr>
                      <a:r>
                        <a:rPr lang="en-US" sz="800" baseline="0" dirty="0"/>
                        <a:t>Pouches, bags and rollstock for grooming products, toys, vitamins and supplements made of flexible materials to replace glass alternatives</a:t>
                      </a:r>
                    </a:p>
                    <a:p>
                      <a:pPr marL="111125" lvl="0" indent="-111125">
                        <a:spcBef>
                          <a:spcPts val="0"/>
                        </a:spcBef>
                        <a:buClr>
                          <a:srgbClr val="07325F"/>
                        </a:buClr>
                        <a:buSzPct val="100000"/>
                        <a:buFont typeface="Wingdings"/>
                        <a:buChar char="§"/>
                      </a:pPr>
                      <a:r>
                        <a:rPr lang="en-US" sz="800" baseline="0" dirty="0"/>
                        <a:t>Recently noted flexible pouches as “major win” for the company</a:t>
                      </a:r>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r>
                        <a:rPr lang="en-US" sz="800" dirty="0"/>
                        <a:t>Bill Austen</a:t>
                      </a:r>
                      <a:r>
                        <a:rPr lang="en-US" sz="800" baseline="0" dirty="0"/>
                        <a:t>, </a:t>
                      </a:r>
                      <a:r>
                        <a:rPr lang="en-US" sz="800" i="1" baseline="0" dirty="0"/>
                        <a:t>President and CEO</a:t>
                      </a:r>
                      <a:r>
                        <a:rPr lang="en-US" sz="800" i="0" baseline="0" dirty="0"/>
                        <a:t>; Melanie Miller, </a:t>
                      </a:r>
                      <a:r>
                        <a:rPr lang="en-US" sz="800" i="1" baseline="0" dirty="0"/>
                        <a:t>VP and Treasurer</a:t>
                      </a:r>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US" sz="8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09"/>
                  </a:ext>
                </a:extLst>
              </a:tr>
              <a:tr h="393192">
                <a:tc>
                  <a:txBody>
                    <a:bodyPr/>
                    <a:lstStyle/>
                    <a:p>
                      <a:endParaRPr lang="en-US" sz="800" dirty="0"/>
                    </a:p>
                    <a:p>
                      <a:endParaRPr lang="en-US" sz="800" dirty="0"/>
                    </a:p>
                    <a:p>
                      <a:r>
                        <a:rPr lang="en-US" sz="800" dirty="0"/>
                        <a:t>(TSE:7912)</a:t>
                      </a:r>
                    </a:p>
                  </a:txBody>
                  <a:tcPr marL="0" marR="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0" indent="-111125">
                        <a:spcBef>
                          <a:spcPts val="0"/>
                        </a:spcBef>
                        <a:buClr>
                          <a:srgbClr val="07325F"/>
                        </a:buClr>
                        <a:buSzPct val="100000"/>
                        <a:buFont typeface="Wingdings"/>
                        <a:buChar char="§"/>
                      </a:pPr>
                      <a:r>
                        <a:rPr lang="en-US" sz="800" baseline="0" dirty="0"/>
                        <a:t>The company’s Lifestyle and Industrial Supplies segment provides packaging products, including pet care</a:t>
                      </a:r>
                    </a:p>
                    <a:p>
                      <a:pPr marL="111125" lvl="0" indent="-111125">
                        <a:spcBef>
                          <a:spcPts val="0"/>
                        </a:spcBef>
                        <a:buClr>
                          <a:srgbClr val="07325F"/>
                        </a:buClr>
                        <a:buSzPct val="100000"/>
                        <a:buFont typeface="Wingdings"/>
                        <a:buChar char="§"/>
                      </a:pPr>
                      <a:r>
                        <a:rPr lang="en-US" sz="800" baseline="0" dirty="0"/>
                        <a:t>Has made U.S. acquisitions in the past to expand footprint</a:t>
                      </a:r>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spcBef>
                          <a:spcPts val="0"/>
                        </a:spcBef>
                        <a:buClr>
                          <a:srgbClr val="07325F"/>
                        </a:buClr>
                        <a:buSzPct val="100000"/>
                        <a:buFont typeface="Wingdings"/>
                        <a:buNone/>
                      </a:pPr>
                      <a:r>
                        <a:rPr lang="en-US" sz="800" b="0" i="0" baseline="0" dirty="0"/>
                        <a:t>Masashi Nishiyama, </a:t>
                      </a:r>
                      <a:r>
                        <a:rPr lang="en-US" sz="800" b="0" i="1" baseline="0" dirty="0"/>
                        <a:t>Assistant General Manager</a:t>
                      </a:r>
                      <a:endParaRPr lang="en-US" sz="800" b="0" i="0" baseline="0" dirty="0"/>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393192">
                <a:tc>
                  <a:txBody>
                    <a:bodyPr/>
                    <a:lstStyle/>
                    <a:p>
                      <a:endParaRPr lang="en-US" sz="800" dirty="0"/>
                    </a:p>
                    <a:p>
                      <a:endParaRPr lang="en-US" sz="800" dirty="0"/>
                    </a:p>
                    <a:p>
                      <a:r>
                        <a:rPr lang="en-US" sz="800" dirty="0"/>
                        <a:t>(HLSE:HUH1V)</a:t>
                      </a:r>
                    </a:p>
                  </a:txBody>
                  <a:tcPr marL="0" marR="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111125" lvl="0" indent="-111125">
                        <a:spcBef>
                          <a:spcPts val="0"/>
                        </a:spcBef>
                        <a:buClr>
                          <a:srgbClr val="07325F"/>
                        </a:buClr>
                        <a:buSzPct val="100000"/>
                        <a:buFont typeface="Wingdings"/>
                        <a:buChar char="§"/>
                      </a:pPr>
                      <a:r>
                        <a:rPr lang="en-US" sz="800" baseline="0" dirty="0"/>
                        <a:t>Leading provider of flexible packaging solutions such as pouches, bulk bags and rollstock for customers to improve brand recognition</a:t>
                      </a:r>
                    </a:p>
                    <a:p>
                      <a:pPr marL="111125" lvl="0" indent="-111125">
                        <a:spcBef>
                          <a:spcPts val="0"/>
                        </a:spcBef>
                        <a:buClr>
                          <a:srgbClr val="07325F"/>
                        </a:buClr>
                        <a:buSzPct val="100000"/>
                        <a:buFont typeface="Wingdings"/>
                        <a:buChar char="§"/>
                      </a:pPr>
                      <a:r>
                        <a:rPr lang="en-US" sz="800" baseline="0" dirty="0"/>
                        <a:t>Continue to make significant investments to grow inorganically</a:t>
                      </a:r>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lvl="0" indent="0">
                        <a:spcBef>
                          <a:spcPts val="0"/>
                        </a:spcBef>
                        <a:buClr>
                          <a:srgbClr val="07325F"/>
                        </a:buClr>
                        <a:buSzPct val="100000"/>
                        <a:buFont typeface="Wingdings"/>
                        <a:buNone/>
                      </a:pPr>
                      <a:r>
                        <a:rPr lang="en-US" sz="800" b="0" i="0" baseline="0" dirty="0"/>
                        <a:t>Frank Hofenbetzer, </a:t>
                      </a:r>
                      <a:r>
                        <a:rPr lang="en-US" sz="800" b="0" i="1" baseline="0" dirty="0"/>
                        <a:t>Group VP Strategy Development</a:t>
                      </a:r>
                      <a:endParaRPr lang="en-US" sz="800" b="0" i="0" baseline="0" dirty="0"/>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US" sz="8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11"/>
                  </a:ext>
                </a:extLst>
              </a:tr>
              <a:tr h="393192">
                <a:tc>
                  <a:txBody>
                    <a:bodyPr/>
                    <a:lstStyle/>
                    <a:p>
                      <a:endParaRPr lang="en-US" sz="800" dirty="0"/>
                    </a:p>
                    <a:p>
                      <a:endParaRPr lang="en-US" sz="800" dirty="0"/>
                    </a:p>
                    <a:p>
                      <a:r>
                        <a:rPr lang="en-US" sz="800" dirty="0"/>
                        <a:t>(The Carlyle Group)</a:t>
                      </a:r>
                    </a:p>
                  </a:txBody>
                  <a:tcPr marL="0" marR="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0" indent="-111125">
                        <a:spcBef>
                          <a:spcPts val="0"/>
                        </a:spcBef>
                        <a:buClr>
                          <a:srgbClr val="07325F"/>
                        </a:buClr>
                        <a:buSzPct val="100000"/>
                        <a:buFont typeface="Wingdings"/>
                        <a:buChar char="§"/>
                      </a:pPr>
                      <a:r>
                        <a:rPr lang="en-US" sz="800" baseline="0" dirty="0"/>
                        <a:t>Manufactures plastic and paper packaging products including retail bags, multi-layer packaging solutions and stand up pouches</a:t>
                      </a:r>
                    </a:p>
                    <a:p>
                      <a:pPr marL="111125" lvl="0" indent="-111125">
                        <a:spcBef>
                          <a:spcPts val="0"/>
                        </a:spcBef>
                        <a:buClr>
                          <a:srgbClr val="07325F"/>
                        </a:buClr>
                        <a:buSzPct val="100000"/>
                        <a:buFont typeface="Wingdings"/>
                        <a:buChar char="§"/>
                      </a:pPr>
                      <a:r>
                        <a:rPr lang="en-US" sz="800" baseline="0" dirty="0"/>
                        <a:t>Recent acquisition increased sheet and film product offering</a:t>
                      </a:r>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spcBef>
                          <a:spcPts val="0"/>
                        </a:spcBef>
                        <a:buClr>
                          <a:srgbClr val="07325F"/>
                        </a:buClr>
                        <a:buSzPct val="100000"/>
                        <a:buFont typeface="Wingdings"/>
                        <a:buNone/>
                      </a:pPr>
                      <a:r>
                        <a:rPr lang="en-US" sz="800" b="0" i="0" baseline="0" dirty="0"/>
                        <a:t>Stan Bikulege, </a:t>
                      </a:r>
                      <a:r>
                        <a:rPr lang="en-US" sz="800" b="0" i="1" baseline="0" dirty="0"/>
                        <a:t>CEO</a:t>
                      </a:r>
                      <a:endParaRPr lang="en-US" sz="800" b="0" i="0" baseline="0" dirty="0"/>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393192">
                <a:tc>
                  <a:txBody>
                    <a:bodyPr/>
                    <a:lstStyle/>
                    <a:p>
                      <a:endParaRPr lang="en-US" sz="800" dirty="0"/>
                    </a:p>
                    <a:p>
                      <a:endParaRPr lang="en-US" sz="800" dirty="0"/>
                    </a:p>
                    <a:p>
                      <a:r>
                        <a:rPr lang="en-US" sz="800" dirty="0"/>
                        <a:t>(Private)</a:t>
                      </a:r>
                    </a:p>
                  </a:txBody>
                  <a:tcPr marL="0" marR="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119063" lvl="0" indent="-119063">
                        <a:spcBef>
                          <a:spcPts val="0"/>
                        </a:spcBef>
                        <a:buClr>
                          <a:srgbClr val="07325F"/>
                        </a:buClr>
                        <a:buSzPct val="100000"/>
                        <a:buFont typeface="Wingdings"/>
                        <a:buChar char="§"/>
                      </a:pPr>
                      <a:r>
                        <a:rPr lang="en-US" sz="800" dirty="0"/>
                        <a:t>Offers flexible packaging products such as roll</a:t>
                      </a:r>
                      <a:r>
                        <a:rPr lang="en-US" sz="800" baseline="0" dirty="0"/>
                        <a:t> stocks, premade bags, pouches, lidding solutions and labels</a:t>
                      </a:r>
                    </a:p>
                    <a:p>
                      <a:pPr marL="119063" lvl="0" indent="-119063">
                        <a:spcBef>
                          <a:spcPts val="0"/>
                        </a:spcBef>
                        <a:buClr>
                          <a:srgbClr val="07325F"/>
                        </a:buClr>
                        <a:buSzPct val="100000"/>
                        <a:buFont typeface="Wingdings"/>
                        <a:buChar char="§"/>
                      </a:pPr>
                      <a:r>
                        <a:rPr lang="en-US" sz="800" baseline="0" dirty="0"/>
                        <a:t>Extensive pet care offerings and strong financial wherewithal</a:t>
                      </a:r>
                      <a:endParaRPr lang="en-US" sz="800" dirty="0"/>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r>
                        <a:rPr lang="en-US" sz="800" dirty="0"/>
                        <a:t>Jimmy</a:t>
                      </a:r>
                      <a:r>
                        <a:rPr lang="en-US" sz="800" baseline="0" dirty="0"/>
                        <a:t> Love</a:t>
                      </a:r>
                      <a:r>
                        <a:rPr lang="en-US" sz="800" dirty="0"/>
                        <a:t>,</a:t>
                      </a:r>
                      <a:r>
                        <a:rPr lang="en-US" sz="800" baseline="0" dirty="0"/>
                        <a:t> </a:t>
                      </a:r>
                      <a:r>
                        <a:rPr lang="en-US" sz="800" i="1" baseline="0" dirty="0"/>
                        <a:t>CEO</a:t>
                      </a:r>
                      <a:endParaRPr lang="en-US" sz="800" dirty="0"/>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tc>
                  <a:txBody>
                    <a:bodyPr/>
                    <a:lstStyle/>
                    <a:p>
                      <a:endParaRPr lang="en-US"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10013"/>
                  </a:ext>
                </a:extLst>
              </a:tr>
              <a:tr h="393192">
                <a:tc>
                  <a:txBody>
                    <a:bodyPr/>
                    <a:lstStyle/>
                    <a:p>
                      <a:endParaRPr lang="en-US" sz="800" dirty="0"/>
                    </a:p>
                    <a:p>
                      <a:endParaRPr lang="en-US" sz="800" dirty="0"/>
                    </a:p>
                    <a:p>
                      <a:r>
                        <a:rPr lang="en-US" sz="800" dirty="0"/>
                        <a:t>(NYSE:SEE)</a:t>
                      </a:r>
                    </a:p>
                  </a:txBody>
                  <a:tcPr marL="0" marR="0" marT="0" marB="0">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1125" lvl="0" indent="-111125">
                        <a:spcBef>
                          <a:spcPts val="0"/>
                        </a:spcBef>
                        <a:buClr>
                          <a:srgbClr val="07325F"/>
                        </a:buClr>
                        <a:buSzPct val="100000"/>
                        <a:buFont typeface="Wingdings"/>
                        <a:buChar char="§"/>
                      </a:pPr>
                      <a:r>
                        <a:rPr lang="en-US" sz="800" baseline="0" dirty="0"/>
                        <a:t>Leading provider of flexible and paper based-packaging solutions for the food safety, facility hygiene and product protection industries</a:t>
                      </a:r>
                    </a:p>
                    <a:p>
                      <a:pPr marL="111125" lvl="0" indent="-111125">
                        <a:spcBef>
                          <a:spcPts val="0"/>
                        </a:spcBef>
                        <a:buClr>
                          <a:srgbClr val="07325F"/>
                        </a:buClr>
                        <a:buSzPct val="100000"/>
                        <a:buFont typeface="Wingdings"/>
                        <a:buChar char="§"/>
                      </a:pPr>
                      <a:r>
                        <a:rPr lang="en-US" sz="800" baseline="0" dirty="0"/>
                        <a:t>Seeking highly accretive acquisitions</a:t>
                      </a:r>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17375D"/>
                          </a:solidFill>
                          <a:latin typeface="Helvetica" panose="020B0604020202020204" pitchFamily="34" charset="0"/>
                          <a:ea typeface="Tahoma" panose="020B0604030504040204" pitchFamily="34" charset="0"/>
                          <a:cs typeface="Helvetica" panose="020B0604020202020204" pitchFamily="34" charset="0"/>
                          <a:sym typeface="Wingdings 2"/>
                        </a:rPr>
                        <a:t></a:t>
                      </a:r>
                      <a:endParaRPr lang="en-US" sz="1400" dirty="0">
                        <a:solidFill>
                          <a:srgbClr val="17375D"/>
                        </a:solidFill>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800" dirty="0"/>
                        <a:t>Martin Klein, </a:t>
                      </a:r>
                      <a:r>
                        <a:rPr lang="en-US" sz="800" i="1" dirty="0"/>
                        <a:t>VP</a:t>
                      </a:r>
                      <a:r>
                        <a:rPr lang="en-US" sz="800" i="1" baseline="0" dirty="0"/>
                        <a:t> of Global Mergers</a:t>
                      </a:r>
                      <a:endParaRPr lang="en-US" sz="800" dirty="0"/>
                    </a:p>
                  </a:txBody>
                  <a:tcPr marL="27432" marR="27432" marT="18288" marB="18288">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800" dirty="0"/>
                    </a:p>
                  </a:txBody>
                  <a:tcP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4"/>
                  </a:ext>
                </a:extLst>
              </a:tr>
            </a:tbl>
          </a:graphicData>
        </a:graphic>
      </p:graphicFrame>
      <p:sp>
        <p:nvSpPr>
          <p:cNvPr id="2" name="Title 1"/>
          <p:cNvSpPr>
            <a:spLocks noGrp="1"/>
          </p:cNvSpPr>
          <p:nvPr>
            <p:ph type="title"/>
          </p:nvPr>
        </p:nvSpPr>
        <p:spPr/>
        <p:txBody>
          <a:bodyPr/>
          <a:lstStyle/>
          <a:p>
            <a:r>
              <a:rPr lang="en-US" dirty="0"/>
              <a:t>Most Likely Strategic Acquirers</a:t>
            </a:r>
          </a:p>
        </p:txBody>
      </p:sp>
      <p:pic>
        <p:nvPicPr>
          <p:cNvPr id="26"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1271083"/>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1667291"/>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2063499"/>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3678019"/>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prophitsystems.com/wp-content/uploads/Amcor-Logo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63" y="1184242"/>
            <a:ext cx="264632" cy="21336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upload.wikimedia.org/wikipedia/en/thumb/e/e8/Mondi.svg/1024px-Mondi.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763" y="2391213"/>
            <a:ext cx="558965" cy="22653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27" descr="H:\Williams Lea\Libraries\Flags\Updated Flags\United States\United States.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0346" y="3393966"/>
            <a:ext cx="237692" cy="1392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5" name="Picture 50" descr="H:\Williams Lea\Libraries\Flags\Updated Flags\Canada\Canada.e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0345" y="2189745"/>
            <a:ext cx="237694" cy="13924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0" name="Picture 3" descr="H:\Williams Lea\Libraries\Flags\Updated Flags\Australia\Australia.e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99598" y="1386931"/>
            <a:ext cx="239188" cy="1392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20" descr="http://www.sonoco.com/UserFiles/sonoco/Images/Logos/sonoco-logo-low-res-rgb.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763" y="3205695"/>
            <a:ext cx="171729" cy="17965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2476641"/>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2872849"/>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3282101"/>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27" descr="H:\Williams Lea\Libraries\Flags\Updated Flags\United States\United States.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0346" y="2992559"/>
            <a:ext cx="237692" cy="1392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4"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4091009"/>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4486883"/>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hood packaging logo"/>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763" y="1992766"/>
            <a:ext cx="436076" cy="1741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proampac logo"/>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763" y="2684967"/>
            <a:ext cx="791206" cy="43955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4909102"/>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5309010"/>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9" descr="Bemis Company, Inc."/>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763" y="4020152"/>
            <a:ext cx="526728" cy="1780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27" descr="H:\Williams Lea\Libraries\Flags\Updated Flags\United States\United States.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0345" y="6202969"/>
            <a:ext cx="237692" cy="13924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67" name="Picture 4" descr="http://www.oneequity.com/images/userfiles/images/logos/Flexibles_RGB.jpg"/>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763" y="1599436"/>
            <a:ext cx="531867" cy="19253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http://www2.us.huhtamaki.com/documents/10180/44161/Small+Huhtamaki+Logo/4b42a936-0e7b-4a98-8e83-c1c5235a8c43?t=1430852903441"/>
          <p:cNvPicPr>
            <a:picLocks noChangeAspect="1" noChangeArrowheads="1"/>
          </p:cNvPicPr>
          <p:nvPr/>
        </p:nvPicPr>
        <p:blipFill rotWithShape="1">
          <a:blip r:embed="rId13">
            <a:extLst>
              <a:ext uri="{28A0092B-C50C-407E-A947-70E740481C1C}">
                <a14:useLocalDpi xmlns:a14="http://schemas.microsoft.com/office/drawing/2010/main" val="0"/>
              </a:ext>
            </a:extLst>
          </a:blip>
          <a:srcRect t="25920" b="27121"/>
          <a:stretch/>
        </p:blipFill>
        <p:spPr bwMode="auto">
          <a:xfrm>
            <a:off x="338763" y="4802689"/>
            <a:ext cx="613275" cy="17244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8" descr="https://sealedair.com/sites/default/files/new_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38763" y="6003262"/>
            <a:ext cx="540775" cy="17658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tp://packexpo15.mapyourshow.com/mys_shared/packexpo15/logos/02002677.jpg"/>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763" y="5602441"/>
            <a:ext cx="676795" cy="15174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8763" y="5206044"/>
            <a:ext cx="440942" cy="18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 name="Picture 5" descr="H:\Williams Lea\Libraries\Flags\Updated Flags\Austria\Austria.em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00345" y="1788338"/>
            <a:ext cx="237744" cy="138401"/>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276950" y="1158139"/>
            <a:ext cx="8477812" cy="2831329"/>
          </a:xfrm>
          <a:prstGeom prst="rect">
            <a:avLst/>
          </a:prstGeom>
          <a:noFill/>
          <a:ln w="28575">
            <a:solidFill>
              <a:srgbClr val="3E6CA4"/>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41"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5718411"/>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r="74181"/>
          <a:stretch/>
        </p:blipFill>
        <p:spPr bwMode="auto">
          <a:xfrm>
            <a:off x="8172826" y="6126507"/>
            <a:ext cx="237003" cy="24564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www.canadianpackaging.com/wp-content/uploads/2014/05/ENG-631x354.jpg"/>
          <p:cNvPicPr>
            <a:picLocks noChangeAspect="1" noChangeArrowheads="1"/>
          </p:cNvPicPr>
          <p:nvPr/>
        </p:nvPicPr>
        <p:blipFill rotWithShape="1">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t="29492" b="34893"/>
          <a:stretch/>
        </p:blipFill>
        <p:spPr bwMode="auto">
          <a:xfrm>
            <a:off x="338763" y="3621723"/>
            <a:ext cx="738339" cy="14752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5" descr="H:\Williams Lea\Libraries\Flags\Updated Flags\Finland\Finland.e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300346" y="4998753"/>
            <a:ext cx="239188" cy="1392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6" name="Picture 127" descr="H:\Williams Lea\Libraries\Flags\Updated Flags\United States\United States.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0346" y="5400160"/>
            <a:ext cx="237692" cy="1392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7" name="Picture 127" descr="H:\Williams Lea\Libraries\Flags\Updated Flags\United States\United States.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0346" y="5801567"/>
            <a:ext cx="237692" cy="1392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9" name="Picture 127" descr="H:\Williams Lea\Libraries\Flags\Updated Flags\United States\United States.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0370" y="4195939"/>
            <a:ext cx="237692" cy="13924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50" descr="H:\Williams Lea\Libraries\Flags\Updated Flags\Canada\Canada.e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00320" y="3795373"/>
            <a:ext cx="237694" cy="139242"/>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7" name="Picture 47" descr="H:\Williams Lea\Libraries\Flags\Updated Flags\Japan\Japan.emf"/>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99598" y="4597346"/>
            <a:ext cx="228388" cy="137160"/>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8" name="Picture 14" descr="File:Dai Nippon Printing logo.sv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38763" y="4407786"/>
            <a:ext cx="531867" cy="15956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1367141" y="6485451"/>
            <a:ext cx="6796086" cy="130805"/>
          </a:xfrm>
          <a:prstGeom prst="rect">
            <a:avLst/>
          </a:prstGeom>
          <a:noFill/>
        </p:spPr>
        <p:txBody>
          <a:bodyPr vert="horz" wrap="square" lIns="0" tIns="22860" rIns="0" bIns="0" rtlCol="0" anchor="t">
            <a:noAutofit/>
          </a:bodyPr>
          <a:lstStyle/>
          <a:p>
            <a:pPr marL="177800" indent="-177800"/>
            <a:r>
              <a:rPr lang="en-US" sz="700" i="1" dirty="0">
                <a:solidFill>
                  <a:srgbClr val="000000"/>
                </a:solidFill>
              </a:rPr>
              <a:t>* TBD pending financial wherewithal </a:t>
            </a:r>
          </a:p>
          <a:p>
            <a:pPr marL="177800" indent="-177800"/>
            <a:endParaRPr lang="en-US" sz="700" i="1" dirty="0">
              <a:solidFill>
                <a:srgbClr val="000000"/>
              </a:solidFill>
            </a:endParaRPr>
          </a:p>
        </p:txBody>
      </p:sp>
      <p:sp>
        <p:nvSpPr>
          <p:cNvPr id="46" name="TextBox 45"/>
          <p:cNvSpPr txBox="1"/>
          <p:nvPr/>
        </p:nvSpPr>
        <p:spPr>
          <a:xfrm>
            <a:off x="713135" y="1965223"/>
            <a:ext cx="165175" cy="98276"/>
          </a:xfrm>
          <a:prstGeom prst="rect">
            <a:avLst/>
          </a:prstGeom>
          <a:noFill/>
        </p:spPr>
        <p:txBody>
          <a:bodyPr vert="horz" wrap="square" lIns="0" tIns="22860" rIns="0" bIns="0" rtlCol="0" anchor="t">
            <a:noAutofit/>
          </a:bodyPr>
          <a:lstStyle/>
          <a:p>
            <a:pPr marL="177800" indent="-177800"/>
            <a:r>
              <a:rPr lang="en-US" sz="700" i="1" dirty="0">
                <a:solidFill>
                  <a:srgbClr val="000000"/>
                </a:solidFill>
              </a:rPr>
              <a:t>*</a:t>
            </a:r>
          </a:p>
        </p:txBody>
      </p:sp>
      <p:pic>
        <p:nvPicPr>
          <p:cNvPr id="49" name="Picture 5" descr="H:\Williams Lea\Libraries\Flags\Updated Flags\Austria\Austria.em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00346" y="2591152"/>
            <a:ext cx="235613" cy="137160"/>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24</a:t>
            </a:r>
          </a:p>
        </p:txBody>
      </p:sp>
    </p:spTree>
    <p:extLst>
      <p:ext uri="{BB962C8B-B14F-4D97-AF65-F5344CB8AC3E}">
        <p14:creationId xmlns:p14="http://schemas.microsoft.com/office/powerpoint/2010/main" val="2728349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p:cNvGrpSpPr/>
          <p:nvPr/>
        </p:nvGrpSpPr>
        <p:grpSpPr>
          <a:xfrm>
            <a:off x="342899" y="1554480"/>
            <a:ext cx="3966367" cy="2023272"/>
            <a:chOff x="342899" y="1246619"/>
            <a:chExt cx="3966367" cy="2023272"/>
          </a:xfrm>
        </p:grpSpPr>
        <p:sp>
          <p:nvSpPr>
            <p:cNvPr id="68" name="Text Box 30"/>
            <p:cNvSpPr txBox="1">
              <a:spLocks noChangeArrowheads="1"/>
            </p:cNvSpPr>
            <p:nvPr/>
          </p:nvSpPr>
          <p:spPr bwMode="auto">
            <a:xfrm>
              <a:off x="342899" y="1246619"/>
              <a:ext cx="3966367" cy="2023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eaLnBrk="1" hangingPunct="1">
                <a:spcBef>
                  <a:spcPct val="20000"/>
                </a:spcBef>
                <a:buClr>
                  <a:srgbClr val="000080"/>
                </a:buClr>
              </a:pPr>
              <a:r>
                <a:rPr lang="en-US" altLang="en-US" sz="800" dirty="0">
                  <a:solidFill>
                    <a:srgbClr val="000000"/>
                  </a:solidFill>
                  <a:latin typeface="+mn-lt"/>
                </a:rPr>
                <a:t>Ownership: </a:t>
              </a:r>
              <a:r>
                <a:rPr lang="en-US" altLang="en-US" sz="800" b="0" dirty="0">
                  <a:solidFill>
                    <a:srgbClr val="000000"/>
                  </a:solidFill>
                  <a:latin typeface="+mn-lt"/>
                </a:rPr>
                <a:t>(ASX:AMC); </a:t>
              </a:r>
              <a:r>
                <a:rPr lang="en-US" altLang="en-US" sz="800" dirty="0">
                  <a:solidFill>
                    <a:srgbClr val="000000"/>
                  </a:solidFill>
                  <a:latin typeface="+mn-lt"/>
                </a:rPr>
                <a:t>Headquarters: </a:t>
              </a:r>
              <a:r>
                <a:rPr lang="en-US" altLang="en-US" sz="800" b="0" dirty="0">
                  <a:solidFill>
                    <a:srgbClr val="000000"/>
                  </a:solidFill>
                  <a:latin typeface="+mn-lt"/>
                </a:rPr>
                <a:t>Hawthorn, Australia</a:t>
              </a:r>
            </a:p>
            <a:p>
              <a:pPr eaLnBrk="1" hangingPunct="1">
                <a:spcBef>
                  <a:spcPct val="20000"/>
                </a:spcBef>
                <a:buClr>
                  <a:srgbClr val="000080"/>
                </a:buClr>
              </a:pPr>
              <a:r>
                <a:rPr lang="en-US" altLang="en-US" sz="800" dirty="0">
                  <a:solidFill>
                    <a:srgbClr val="000000"/>
                  </a:solidFill>
                  <a:latin typeface="+mn-lt"/>
                </a:rPr>
                <a:t>Revenue: </a:t>
              </a:r>
              <a:r>
                <a:rPr lang="en-US" altLang="en-US" sz="800" b="0" dirty="0">
                  <a:solidFill>
                    <a:srgbClr val="000000"/>
                  </a:solidFill>
                  <a:latin typeface="+mn-lt"/>
                </a:rPr>
                <a:t>$9,487; </a:t>
              </a:r>
              <a:r>
                <a:rPr lang="en-US" altLang="en-US" sz="800" dirty="0">
                  <a:solidFill>
                    <a:srgbClr val="000000"/>
                  </a:solidFill>
                  <a:latin typeface="+mn-lt"/>
                </a:rPr>
                <a:t>EBITDA:</a:t>
              </a:r>
              <a:r>
                <a:rPr lang="en-US" altLang="en-US" sz="800" b="0" dirty="0">
                  <a:solidFill>
                    <a:srgbClr val="000000"/>
                  </a:solidFill>
                  <a:latin typeface="+mn-lt"/>
                </a:rPr>
                <a:t> $1,454; </a:t>
              </a:r>
              <a:r>
                <a:rPr lang="en-US" altLang="en-US" sz="800" dirty="0">
                  <a:solidFill>
                    <a:srgbClr val="000000"/>
                  </a:solidFill>
                  <a:latin typeface="+mn-lt"/>
                </a:rPr>
                <a:t>Net Debt:</a:t>
              </a:r>
              <a:r>
                <a:rPr lang="en-US" altLang="en-US" sz="800" b="0" dirty="0">
                  <a:solidFill>
                    <a:srgbClr val="000000"/>
                  </a:solidFill>
                  <a:latin typeface="+mn-lt"/>
                </a:rPr>
                <a:t> $4,285</a:t>
              </a:r>
            </a:p>
            <a:p>
              <a:pPr eaLnBrk="1" hangingPunct="1">
                <a:spcBef>
                  <a:spcPct val="20000"/>
                </a:spcBef>
                <a:buClr>
                  <a:srgbClr val="000080"/>
                </a:buClr>
              </a:pPr>
              <a:r>
                <a:rPr lang="en-US" altLang="en-US" sz="800" dirty="0">
                  <a:solidFill>
                    <a:srgbClr val="000000"/>
                  </a:solidFill>
                  <a:latin typeface="+mn-lt"/>
                </a:rPr>
                <a:t>Market Cap: </a:t>
              </a:r>
              <a:r>
                <a:rPr lang="en-US" altLang="en-US" sz="800" b="0" dirty="0">
                  <a:solidFill>
                    <a:srgbClr val="000000"/>
                  </a:solidFill>
                  <a:latin typeface="+mn-lt"/>
                </a:rPr>
                <a:t>$14,486;</a:t>
              </a:r>
              <a:r>
                <a:rPr lang="en-US" altLang="en-US" sz="800" dirty="0">
                  <a:solidFill>
                    <a:srgbClr val="000000"/>
                  </a:solidFill>
                  <a:latin typeface="+mn-lt"/>
                </a:rPr>
                <a:t> Employees</a:t>
              </a:r>
              <a:r>
                <a:rPr lang="en-US" altLang="en-US" sz="800" b="0" dirty="0">
                  <a:solidFill>
                    <a:srgbClr val="000000"/>
                  </a:solidFill>
                  <a:latin typeface="+mn-lt"/>
                </a:rPr>
                <a:t>: 32,000</a:t>
              </a:r>
            </a:p>
            <a:p>
              <a:pPr eaLnBrk="1" hangingPunct="1">
                <a:spcBef>
                  <a:spcPct val="20000"/>
                </a:spcBef>
                <a:buClr>
                  <a:srgbClr val="000080"/>
                </a:buClr>
              </a:pPr>
              <a:r>
                <a:rPr lang="en-US" altLang="en-US" sz="800" dirty="0">
                  <a:solidFill>
                    <a:srgbClr val="000000"/>
                  </a:solidFill>
                  <a:latin typeface="+mn-lt"/>
                </a:rPr>
                <a:t>EV / EBITDA Multiple</a:t>
              </a:r>
              <a:r>
                <a:rPr lang="en-US" altLang="en-US" sz="800" b="0" dirty="0">
                  <a:solidFill>
                    <a:srgbClr val="000000"/>
                  </a:solidFill>
                  <a:latin typeface="+mn-lt"/>
                </a:rPr>
                <a:t>: 13.0x</a:t>
              </a:r>
            </a:p>
            <a:p>
              <a:pPr eaLnBrk="1" hangingPunct="1">
                <a:spcBef>
                  <a:spcPct val="20000"/>
                </a:spcBef>
                <a:buClr>
                  <a:srgbClr val="000080"/>
                </a:buClr>
              </a:pPr>
              <a:r>
                <a:rPr lang="en-US" altLang="en-US" sz="800" dirty="0">
                  <a:solidFill>
                    <a:srgbClr val="000000"/>
                  </a:solidFill>
                  <a:latin typeface="+mn-lt"/>
                </a:rPr>
                <a:t>Lincoln Contact: </a:t>
              </a:r>
              <a:r>
                <a:rPr lang="en-US" altLang="en-US" sz="800" b="0" dirty="0">
                  <a:solidFill>
                    <a:srgbClr val="000000"/>
                  </a:solidFill>
                  <a:latin typeface="+mn-lt"/>
                </a:rPr>
                <a:t>Tom Cochran, President, Amcor Flexibles Americas</a:t>
              </a:r>
            </a:p>
            <a:p>
              <a:pPr eaLnBrk="1" hangingPunct="1">
                <a:spcBef>
                  <a:spcPct val="20000"/>
                </a:spcBef>
                <a:buClr>
                  <a:srgbClr val="000080"/>
                </a:buClr>
              </a:pPr>
              <a:endParaRPr lang="en-US" altLang="en-US" sz="800" b="0" dirty="0">
                <a:solidFill>
                  <a:srgbClr val="000000"/>
                </a:solidFill>
                <a:latin typeface="+mn-lt"/>
              </a:endParaRPr>
            </a:p>
          </p:txBody>
        </p:sp>
        <p:sp>
          <p:nvSpPr>
            <p:cNvPr id="69" name="Text Box 31"/>
            <p:cNvSpPr txBox="1">
              <a:spLocks noChangeArrowheads="1"/>
            </p:cNvSpPr>
            <p:nvPr/>
          </p:nvSpPr>
          <p:spPr bwMode="auto">
            <a:xfrm>
              <a:off x="342900" y="1996427"/>
              <a:ext cx="3966366" cy="118711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Manufactures rigid plastic containers and flexible and film packaging</a:t>
              </a:r>
            </a:p>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Flexibles segment includes flexible and film packaging</a:t>
              </a:r>
            </a:p>
            <a:p>
              <a:pPr marL="342900" lvl="1" indent="-165100" defTabSz="914400" eaLnBrk="1" fontAlgn="base" hangingPunct="1">
                <a:spcBef>
                  <a:spcPts val="200"/>
                </a:spcBef>
                <a:spcAft>
                  <a:spcPts val="200"/>
                </a:spcAft>
                <a:buClr>
                  <a:srgbClr val="07325F"/>
                </a:buClr>
                <a:buSzPct val="100000"/>
                <a:buFont typeface="Arial"/>
                <a:buChar char="-"/>
                <a:defRPr/>
              </a:pPr>
              <a:r>
                <a:rPr lang="en-US" sz="800" b="0" dirty="0">
                  <a:solidFill>
                    <a:srgbClr val="000000"/>
                  </a:solidFill>
                  <a:latin typeface="+mn-lt"/>
                </a:rPr>
                <a:t>Includes pet care division serving bird food, dog food, cat food and treats</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Strong growth in the pet care segment through the acquisition of Alusa</a:t>
              </a:r>
            </a:p>
            <a:p>
              <a:pPr marL="342900" lvl="1" indent="-165100" defTabSz="914400" eaLnBrk="1" fontAlgn="base" hangingPunct="1">
                <a:spcBef>
                  <a:spcPts val="200"/>
                </a:spcBef>
                <a:spcAft>
                  <a:spcPts val="200"/>
                </a:spcAft>
                <a:buClr>
                  <a:srgbClr val="07325F"/>
                </a:buClr>
                <a:buSzPct val="100000"/>
                <a:buFont typeface="Arial"/>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$375 million per annum in sales from food, personal care and pet care packaging</a:t>
              </a:r>
            </a:p>
          </p:txBody>
        </p:sp>
        <p:cxnSp>
          <p:nvCxnSpPr>
            <p:cNvPr id="70" name="Straight Connector 69"/>
            <p:cNvCxnSpPr/>
            <p:nvPr/>
          </p:nvCxnSpPr>
          <p:spPr>
            <a:xfrm>
              <a:off x="342900" y="2018682"/>
              <a:ext cx="3892172" cy="0"/>
            </a:xfrm>
            <a:prstGeom prst="line">
              <a:avLst/>
            </a:prstGeom>
            <a:ln>
              <a:solidFill>
                <a:srgbClr val="9F9F9F"/>
              </a:solidFill>
            </a:ln>
          </p:spPr>
          <p:style>
            <a:lnRef idx="1">
              <a:schemeClr val="accent1"/>
            </a:lnRef>
            <a:fillRef idx="0">
              <a:schemeClr val="accent1"/>
            </a:fillRef>
            <a:effectRef idx="0">
              <a:schemeClr val="accent1"/>
            </a:effectRef>
            <a:fontRef idx="minor">
              <a:schemeClr val="tx1"/>
            </a:fontRef>
          </p:style>
        </p:cxnSp>
      </p:grpSp>
      <p:pic>
        <p:nvPicPr>
          <p:cNvPr id="1029" name="Picture 5"/>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7093840" y="1892661"/>
            <a:ext cx="438940" cy="60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7786947" y="1853107"/>
            <a:ext cx="959400" cy="5846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3" name="Table 32"/>
          <p:cNvGraphicFramePr>
            <a:graphicFrameLocks noGrp="1"/>
          </p:cNvGraphicFramePr>
          <p:nvPr>
            <p:custDataLst>
              <p:tags r:id="rId1"/>
            </p:custDataLst>
            <p:extLst>
              <p:ext uri="{D42A27DB-BD31-4B8C-83A1-F6EECF244321}">
                <p14:modId xmlns:p14="http://schemas.microsoft.com/office/powerpoint/2010/main" val="1932520769"/>
              </p:ext>
            </p:extLst>
          </p:nvPr>
        </p:nvGraphicFramePr>
        <p:xfrm>
          <a:off x="347472"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dirty="0">
                          <a:solidFill>
                            <a:srgbClr val="000000"/>
                          </a:solidFill>
                          <a:latin typeface="+mn-lt"/>
                        </a:rPr>
                        <a:t>Relevant M&amp;A Activity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 name="Title 2"/>
          <p:cNvSpPr>
            <a:spLocks noGrp="1"/>
          </p:cNvSpPr>
          <p:nvPr>
            <p:ph type="title"/>
          </p:nvPr>
        </p:nvSpPr>
        <p:spPr/>
        <p:txBody>
          <a:bodyPr/>
          <a:lstStyle/>
          <a:p>
            <a:r>
              <a:rPr lang="en-US" dirty="0"/>
              <a:t>Selected Strategic Acquirer – Amcor</a:t>
            </a:r>
          </a:p>
        </p:txBody>
      </p:sp>
      <p:graphicFrame>
        <p:nvGraphicFramePr>
          <p:cNvPr id="6" name="Table 5"/>
          <p:cNvGraphicFramePr>
            <a:graphicFrameLocks noGrp="1"/>
          </p:cNvGraphicFramePr>
          <p:nvPr>
            <p:custDataLst>
              <p:tags r:id="rId2"/>
            </p:custDataLst>
            <p:extLst>
              <p:ext uri="{D42A27DB-BD31-4B8C-83A1-F6EECF244321}">
                <p14:modId xmlns:p14="http://schemas.microsoft.com/office/powerpoint/2010/main" val="2969032394"/>
              </p:ext>
            </p:extLst>
          </p:nvPr>
        </p:nvGraphicFramePr>
        <p:xfrm>
          <a:off x="347472"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Company 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pSp>
        <p:nvGrpSpPr>
          <p:cNvPr id="8" name="Group 7"/>
          <p:cNvGrpSpPr/>
          <p:nvPr/>
        </p:nvGrpSpPr>
        <p:grpSpPr>
          <a:xfrm>
            <a:off x="4931384" y="4016767"/>
            <a:ext cx="3860523" cy="608533"/>
            <a:chOff x="4931384" y="4016767"/>
            <a:chExt cx="3860523" cy="608533"/>
          </a:xfrm>
        </p:grpSpPr>
        <p:sp>
          <p:nvSpPr>
            <p:cNvPr id="4" name="Rectangle 3"/>
            <p:cNvSpPr/>
            <p:nvPr/>
          </p:nvSpPr>
          <p:spPr>
            <a:xfrm>
              <a:off x="6675120" y="4069080"/>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buClr>
                  <a:srgbClr val="07325F"/>
                </a:buClr>
                <a:buSzPct val="100000"/>
                <a:buFont typeface="Wingdings"/>
                <a:buChar char="§"/>
                <a:defRPr/>
              </a:pPr>
              <a:endParaRPr lang="en-US" sz="800" dirty="0">
                <a:solidFill>
                  <a:srgbClr val="000000"/>
                </a:solidFill>
              </a:endParaRPr>
            </a:p>
            <a:p>
              <a:pPr marL="173038" lvl="0" indent="-173038" fontAlgn="base">
                <a:buClr>
                  <a:srgbClr val="07325F"/>
                </a:buClr>
                <a:buSzPct val="100000"/>
                <a:buFont typeface="Wingdings"/>
                <a:buChar char="§"/>
                <a:defRPr/>
              </a:pPr>
              <a:r>
                <a:rPr lang="en-US" sz="800" dirty="0"/>
                <a:t>Pursued aggressively and submitted offers in two Lincoln flexible packaging deals</a:t>
              </a:r>
              <a:endParaRPr lang="en-US" sz="1050" b="1" dirty="0"/>
            </a:p>
            <a:p>
              <a:pPr marL="173038" lvl="0" indent="-173038" fontAlgn="base">
                <a:buClr>
                  <a:srgbClr val="07325F"/>
                </a:buClr>
                <a:buSzPct val="100000"/>
                <a:buFont typeface="Wingdings"/>
                <a:buChar char="§"/>
                <a:defRPr/>
              </a:pPr>
              <a:endParaRPr lang="en-US" sz="800" dirty="0">
                <a:solidFill>
                  <a:srgbClr val="FF0000"/>
                </a:solidFill>
              </a:endParaRPr>
            </a:p>
          </p:txBody>
        </p:sp>
        <p:sp>
          <p:nvSpPr>
            <p:cNvPr id="10" name="TNr1_Number"/>
            <p:cNvSpPr/>
            <p:nvPr>
              <p:custDataLst>
                <p:tags r:id="rId11"/>
              </p:custDataLst>
            </p:nvPr>
          </p:nvSpPr>
          <p:spPr bwMode="auto">
            <a:xfrm>
              <a:off x="4931384" y="4016767"/>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1</a:t>
              </a:r>
            </a:p>
          </p:txBody>
        </p:sp>
        <p:sp>
          <p:nvSpPr>
            <p:cNvPr id="11" name="T5_Topic"/>
            <p:cNvSpPr txBox="1"/>
            <p:nvPr>
              <p:custDataLst>
                <p:tags r:id="rId12"/>
              </p:custDataLst>
            </p:nvPr>
          </p:nvSpPr>
          <p:spPr>
            <a:xfrm>
              <a:off x="5231713" y="4075799"/>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Interest in Flexible Packaging </a:t>
              </a:r>
            </a:p>
          </p:txBody>
        </p:sp>
        <p:sp>
          <p:nvSpPr>
            <p:cNvPr id="12" name="Right Arrow 11"/>
            <p:cNvSpPr/>
            <p:nvPr/>
          </p:nvSpPr>
          <p:spPr>
            <a:xfrm>
              <a:off x="6349241" y="414151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19" name="Group 18"/>
          <p:cNvGrpSpPr/>
          <p:nvPr/>
        </p:nvGrpSpPr>
        <p:grpSpPr>
          <a:xfrm>
            <a:off x="4931384" y="4869321"/>
            <a:ext cx="3860523" cy="608533"/>
            <a:chOff x="4931384" y="4854455"/>
            <a:chExt cx="3860523" cy="608533"/>
          </a:xfrm>
        </p:grpSpPr>
        <p:sp>
          <p:nvSpPr>
            <p:cNvPr id="5" name="Rectangle 4"/>
            <p:cNvSpPr/>
            <p:nvPr/>
          </p:nvSpPr>
          <p:spPr>
            <a:xfrm>
              <a:off x="6675120" y="4904606"/>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buClr>
                  <a:srgbClr val="07325F"/>
                </a:buClr>
                <a:buSzPct val="100000"/>
                <a:buFont typeface="Wingdings"/>
                <a:buChar char="§"/>
                <a:defRPr/>
              </a:pPr>
              <a:r>
                <a:rPr lang="en-US" sz="800" dirty="0">
                  <a:solidFill>
                    <a:srgbClr val="000000"/>
                  </a:solidFill>
                </a:rPr>
                <a:t>Significant opportunity to leverage Amcor’s global footprint to expand Gateway’s reach – operates in over 40 countries</a:t>
              </a:r>
            </a:p>
          </p:txBody>
        </p:sp>
        <p:sp>
          <p:nvSpPr>
            <p:cNvPr id="13" name="TNr2_Number"/>
            <p:cNvSpPr/>
            <p:nvPr>
              <p:custDataLst>
                <p:tags r:id="rId9"/>
              </p:custDataLst>
            </p:nvPr>
          </p:nvSpPr>
          <p:spPr bwMode="auto">
            <a:xfrm>
              <a:off x="4931384" y="4854455"/>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2</a:t>
              </a:r>
            </a:p>
          </p:txBody>
        </p:sp>
        <p:sp>
          <p:nvSpPr>
            <p:cNvPr id="14" name="T1_Topic"/>
            <p:cNvSpPr txBox="1"/>
            <p:nvPr>
              <p:custDataLst>
                <p:tags r:id="rId10"/>
              </p:custDataLst>
            </p:nvPr>
          </p:nvSpPr>
          <p:spPr>
            <a:xfrm>
              <a:off x="5231390" y="4913487"/>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Geographic</a:t>
              </a:r>
            </a:p>
          </p:txBody>
        </p:sp>
        <p:sp>
          <p:nvSpPr>
            <p:cNvPr id="15" name="Right Arrow 14"/>
            <p:cNvSpPr/>
            <p:nvPr/>
          </p:nvSpPr>
          <p:spPr>
            <a:xfrm>
              <a:off x="6349316" y="4974234"/>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16" name="Group 15"/>
          <p:cNvGrpSpPr/>
          <p:nvPr/>
        </p:nvGrpSpPr>
        <p:grpSpPr>
          <a:xfrm>
            <a:off x="347472" y="4989001"/>
            <a:ext cx="3933039" cy="1001035"/>
            <a:chOff x="346300" y="5203870"/>
            <a:chExt cx="3909802" cy="594360"/>
          </a:xfrm>
        </p:grpSpPr>
        <p:sp>
          <p:nvSpPr>
            <p:cNvPr id="17" name="AutoShape 124"/>
            <p:cNvSpPr>
              <a:spLocks/>
            </p:cNvSpPr>
            <p:nvPr/>
          </p:nvSpPr>
          <p:spPr bwMode="auto">
            <a:xfrm>
              <a:off x="1093547" y="5222158"/>
              <a:ext cx="3162555" cy="557784"/>
            </a:xfrm>
            <a:prstGeom prst="rect">
              <a:avLst/>
            </a:prstGeom>
            <a:solidFill>
              <a:srgbClr val="CCE5FF"/>
            </a:solidFill>
            <a:ln w="9525">
              <a:solidFill>
                <a:srgbClr val="CCE5FF"/>
              </a:solidFill>
              <a:miter lim="800000"/>
              <a:headEnd/>
              <a:tailEnd/>
            </a:ln>
            <a:effectLst/>
            <a:extLst/>
          </p:spPr>
          <p:txBody>
            <a:bodyPr lIns="81711" tIns="16342" rIns="81711" bIns="16342" anchor="ctr"/>
            <a:lstStyle/>
            <a:p>
              <a:pPr defTabSz="765175">
                <a:spcAft>
                  <a:spcPts val="400"/>
                </a:spcAft>
                <a:buClr>
                  <a:schemeClr val="accent1"/>
                </a:buClr>
              </a:pPr>
              <a:r>
                <a:rPr lang="en-US" sz="800" b="1" u="sng" dirty="0">
                  <a:cs typeface="Arial" pitchFamily="34" charset="0"/>
                </a:rPr>
                <a:t>Acquired Deluxe Packages</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flexible packaging products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provided Amcor with the ability to develop and enhance its flexibles Americas group</a:t>
              </a:r>
            </a:p>
          </p:txBody>
        </p:sp>
        <p:sp>
          <p:nvSpPr>
            <p:cNvPr id="18" name="Freeform 17"/>
            <p:cNvSpPr/>
            <p:nvPr/>
          </p:nvSpPr>
          <p:spPr>
            <a:xfrm>
              <a:off x="346300" y="5203870"/>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December 2015 </a:t>
              </a:r>
              <a:endParaRPr lang="en-US" sz="800" i="1" kern="1200" dirty="0"/>
            </a:p>
          </p:txBody>
        </p:sp>
      </p:grpSp>
      <p:grpSp>
        <p:nvGrpSpPr>
          <p:cNvPr id="22" name="Group 21"/>
          <p:cNvGrpSpPr/>
          <p:nvPr/>
        </p:nvGrpSpPr>
        <p:grpSpPr>
          <a:xfrm>
            <a:off x="347472" y="3992924"/>
            <a:ext cx="3933039" cy="1001035"/>
            <a:chOff x="346300" y="4012426"/>
            <a:chExt cx="3909802" cy="594360"/>
          </a:xfrm>
        </p:grpSpPr>
        <p:sp>
          <p:nvSpPr>
            <p:cNvPr id="23" name="Freeform 22"/>
            <p:cNvSpPr/>
            <p:nvPr/>
          </p:nvSpPr>
          <p:spPr>
            <a:xfrm>
              <a:off x="346300" y="4012426"/>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June</a:t>
              </a:r>
            </a:p>
            <a:p>
              <a:pPr lvl="0" algn="ctr" defTabSz="444500">
                <a:lnSpc>
                  <a:spcPct val="90000"/>
                </a:lnSpc>
                <a:spcBef>
                  <a:spcPct val="0"/>
                </a:spcBef>
              </a:pPr>
              <a:r>
                <a:rPr lang="en-US" sz="800" i="1" kern="1200" dirty="0"/>
                <a:t>2016</a:t>
              </a:r>
            </a:p>
          </p:txBody>
        </p:sp>
        <p:sp>
          <p:nvSpPr>
            <p:cNvPr id="24" name="Rectangle 23"/>
            <p:cNvSpPr/>
            <p:nvPr/>
          </p:nvSpPr>
          <p:spPr>
            <a:xfrm>
              <a:off x="1093547" y="4030714"/>
              <a:ext cx="3162555" cy="557784"/>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Alusa S.A.</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plastic and paper packaging products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helped Amcor strengthen South American presence by acquiring its largest flexible packaging business</a:t>
              </a:r>
            </a:p>
          </p:txBody>
        </p:sp>
      </p:grpSp>
      <p:graphicFrame>
        <p:nvGraphicFramePr>
          <p:cNvPr id="34" name="Table 33"/>
          <p:cNvGraphicFramePr>
            <a:graphicFrameLocks noGrp="1"/>
          </p:cNvGraphicFramePr>
          <p:nvPr>
            <p:custDataLst>
              <p:tags r:id="rId3"/>
            </p:custDataLst>
            <p:extLst>
              <p:ext uri="{D42A27DB-BD31-4B8C-83A1-F6EECF244321}">
                <p14:modId xmlns:p14="http://schemas.microsoft.com/office/powerpoint/2010/main" val="382786779"/>
              </p:ext>
            </p:extLst>
          </p:nvPr>
        </p:nvGraphicFramePr>
        <p:xfrm>
          <a:off x="4846320"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baseline="0" dirty="0">
                          <a:solidFill>
                            <a:srgbClr val="000000"/>
                          </a:solidFill>
                          <a:latin typeface="+mn-lt"/>
                        </a:rPr>
                        <a:t>Lincoln Insight / Acquisition Rationale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pSp>
        <p:nvGrpSpPr>
          <p:cNvPr id="21" name="Group 20"/>
          <p:cNvGrpSpPr/>
          <p:nvPr/>
        </p:nvGrpSpPr>
        <p:grpSpPr>
          <a:xfrm>
            <a:off x="4931384" y="5721874"/>
            <a:ext cx="3860523" cy="608533"/>
            <a:chOff x="4931384" y="5692142"/>
            <a:chExt cx="3860523" cy="608533"/>
          </a:xfrm>
        </p:grpSpPr>
        <p:sp>
          <p:nvSpPr>
            <p:cNvPr id="44" name="Rectangle 43"/>
            <p:cNvSpPr/>
            <p:nvPr/>
          </p:nvSpPr>
          <p:spPr>
            <a:xfrm>
              <a:off x="6675120" y="5730988"/>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buClr>
                  <a:srgbClr val="07325F"/>
                </a:buClr>
                <a:buSzPct val="100000"/>
                <a:buFont typeface="Wingdings"/>
                <a:buChar char="§"/>
                <a:defRPr/>
              </a:pPr>
              <a:r>
                <a:rPr lang="en-US" sz="800" dirty="0"/>
                <a:t>Expand pet care packaging offering</a:t>
              </a:r>
            </a:p>
          </p:txBody>
        </p:sp>
        <p:sp>
          <p:nvSpPr>
            <p:cNvPr id="45" name="TNr2_Number"/>
            <p:cNvSpPr/>
            <p:nvPr>
              <p:custDataLst>
                <p:tags r:id="rId7"/>
              </p:custDataLst>
            </p:nvPr>
          </p:nvSpPr>
          <p:spPr bwMode="auto">
            <a:xfrm>
              <a:off x="4931384" y="5692142"/>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3</a:t>
              </a:r>
            </a:p>
          </p:txBody>
        </p:sp>
        <p:sp>
          <p:nvSpPr>
            <p:cNvPr id="46" name="T1_Topic"/>
            <p:cNvSpPr txBox="1"/>
            <p:nvPr>
              <p:custDataLst>
                <p:tags r:id="rId8"/>
              </p:custDataLst>
            </p:nvPr>
          </p:nvSpPr>
          <p:spPr>
            <a:xfrm>
              <a:off x="5231390" y="5751174"/>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Products</a:t>
              </a:r>
            </a:p>
          </p:txBody>
        </p:sp>
        <p:sp>
          <p:nvSpPr>
            <p:cNvPr id="47" name="Right Arrow 46"/>
            <p:cNvSpPr/>
            <p:nvPr/>
          </p:nvSpPr>
          <p:spPr>
            <a:xfrm>
              <a:off x="6349316" y="581192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aphicFrame>
        <p:nvGraphicFramePr>
          <p:cNvPr id="35" name="Table 34"/>
          <p:cNvGraphicFramePr>
            <a:graphicFrameLocks noGrp="1"/>
          </p:cNvGraphicFramePr>
          <p:nvPr>
            <p:custDataLst>
              <p:tags r:id="rId4"/>
            </p:custDataLst>
            <p:extLst>
              <p:ext uri="{D42A27DB-BD31-4B8C-83A1-F6EECF244321}">
                <p14:modId xmlns:p14="http://schemas.microsoft.com/office/powerpoint/2010/main" val="3811230604"/>
              </p:ext>
            </p:extLst>
          </p:nvPr>
        </p:nvGraphicFramePr>
        <p:xfrm>
          <a:off x="4846320"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Strategic Fit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2" name="TextBox 1"/>
          <p:cNvSpPr txBox="1"/>
          <p:nvPr/>
        </p:nvSpPr>
        <p:spPr>
          <a:xfrm>
            <a:off x="7778230" y="1643102"/>
            <a:ext cx="1030678" cy="123111"/>
          </a:xfrm>
          <a:prstGeom prst="rect">
            <a:avLst/>
          </a:prstGeom>
          <a:noFill/>
        </p:spPr>
        <p:txBody>
          <a:bodyPr wrap="square" lIns="0" tIns="0" rIns="0" bIns="0" rtlCol="0">
            <a:spAutoFit/>
          </a:bodyPr>
          <a:lstStyle/>
          <a:p>
            <a:pPr algn="ctr"/>
            <a:r>
              <a:rPr lang="en-US" sz="800" u="sng" dirty="0"/>
              <a:t>Metal Free Film</a:t>
            </a:r>
          </a:p>
        </p:txBody>
      </p:sp>
      <p:sp>
        <p:nvSpPr>
          <p:cNvPr id="38" name="TextBox 37"/>
          <p:cNvSpPr txBox="1"/>
          <p:nvPr/>
        </p:nvSpPr>
        <p:spPr>
          <a:xfrm>
            <a:off x="5821445" y="1643102"/>
            <a:ext cx="1030678" cy="123111"/>
          </a:xfrm>
          <a:prstGeom prst="rect">
            <a:avLst/>
          </a:prstGeom>
          <a:noFill/>
        </p:spPr>
        <p:txBody>
          <a:bodyPr wrap="square" lIns="0" tIns="0" rIns="0" bIns="0" rtlCol="0">
            <a:spAutoFit/>
          </a:bodyPr>
          <a:lstStyle/>
          <a:p>
            <a:pPr algn="ctr"/>
            <a:r>
              <a:rPr lang="en-US" sz="800" u="sng" dirty="0"/>
              <a:t>Coated Films </a:t>
            </a:r>
          </a:p>
        </p:txBody>
      </p:sp>
      <p:sp>
        <p:nvSpPr>
          <p:cNvPr id="40" name="TextBox 39"/>
          <p:cNvSpPr txBox="1"/>
          <p:nvPr/>
        </p:nvSpPr>
        <p:spPr>
          <a:xfrm>
            <a:off x="4856832" y="1643102"/>
            <a:ext cx="1030678" cy="123111"/>
          </a:xfrm>
          <a:prstGeom prst="rect">
            <a:avLst/>
          </a:prstGeom>
          <a:noFill/>
        </p:spPr>
        <p:txBody>
          <a:bodyPr wrap="square" lIns="0" tIns="0" rIns="0" bIns="0" rtlCol="0">
            <a:spAutoFit/>
          </a:bodyPr>
          <a:lstStyle/>
          <a:p>
            <a:pPr algn="ctr"/>
            <a:r>
              <a:rPr lang="en-US" sz="800" u="sng" dirty="0"/>
              <a:t>Barrier Liner Bags</a:t>
            </a:r>
          </a:p>
        </p:txBody>
      </p:sp>
      <p:sp>
        <p:nvSpPr>
          <p:cNvPr id="49" name="TextBox 48"/>
          <p:cNvSpPr txBox="1"/>
          <p:nvPr/>
        </p:nvSpPr>
        <p:spPr>
          <a:xfrm>
            <a:off x="6799981" y="1643102"/>
            <a:ext cx="1030678" cy="246221"/>
          </a:xfrm>
          <a:prstGeom prst="rect">
            <a:avLst/>
          </a:prstGeom>
          <a:noFill/>
        </p:spPr>
        <p:txBody>
          <a:bodyPr wrap="square" lIns="0" tIns="0" rIns="0" bIns="0" rtlCol="0">
            <a:spAutoFit/>
          </a:bodyPr>
          <a:lstStyle/>
          <a:p>
            <a:pPr algn="ctr"/>
            <a:r>
              <a:rPr lang="en-US" sz="800" u="sng" dirty="0"/>
              <a:t>Commercial Paper Sack</a:t>
            </a:r>
          </a:p>
        </p:txBody>
      </p:sp>
      <p:sp>
        <p:nvSpPr>
          <p:cNvPr id="53" name="Rectangle 52"/>
          <p:cNvSpPr/>
          <p:nvPr>
            <p:custDataLst>
              <p:tags r:id="rId5"/>
            </p:custDataLst>
          </p:nvPr>
        </p:nvSpPr>
        <p:spPr>
          <a:xfrm>
            <a:off x="4846320" y="1435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Product Offering</a:t>
            </a:r>
          </a:p>
        </p:txBody>
      </p:sp>
      <p:sp>
        <p:nvSpPr>
          <p:cNvPr id="54" name="Rectangle 53"/>
          <p:cNvSpPr/>
          <p:nvPr>
            <p:custDataLst>
              <p:tags r:id="rId6"/>
            </p:custDataLst>
          </p:nvPr>
        </p:nvSpPr>
        <p:spPr>
          <a:xfrm>
            <a:off x="4846320" y="2578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End Markets Served</a:t>
            </a:r>
          </a:p>
        </p:txBody>
      </p:sp>
      <p:sp>
        <p:nvSpPr>
          <p:cNvPr id="60" name="TextBox 59"/>
          <p:cNvSpPr txBox="1"/>
          <p:nvPr/>
        </p:nvSpPr>
        <p:spPr>
          <a:xfrm>
            <a:off x="4824757" y="2798064"/>
            <a:ext cx="1030678" cy="123111"/>
          </a:xfrm>
          <a:prstGeom prst="rect">
            <a:avLst/>
          </a:prstGeom>
          <a:noFill/>
        </p:spPr>
        <p:txBody>
          <a:bodyPr wrap="square" lIns="0" tIns="0" rIns="0" bIns="0" rtlCol="0">
            <a:spAutoFit/>
          </a:bodyPr>
          <a:lstStyle/>
          <a:p>
            <a:pPr algn="ctr"/>
            <a:r>
              <a:rPr lang="en-US" sz="800" u="sng" dirty="0"/>
              <a:t>Food &amp; Beverage</a:t>
            </a:r>
          </a:p>
        </p:txBody>
      </p:sp>
      <p:sp>
        <p:nvSpPr>
          <p:cNvPr id="62" name="TextBox 61"/>
          <p:cNvSpPr txBox="1"/>
          <p:nvPr/>
        </p:nvSpPr>
        <p:spPr>
          <a:xfrm>
            <a:off x="6812053" y="2798064"/>
            <a:ext cx="1030678" cy="123111"/>
          </a:xfrm>
          <a:prstGeom prst="rect">
            <a:avLst/>
          </a:prstGeom>
          <a:noFill/>
        </p:spPr>
        <p:txBody>
          <a:bodyPr wrap="square" lIns="0" tIns="0" rIns="0" bIns="0" rtlCol="0">
            <a:spAutoFit/>
          </a:bodyPr>
          <a:lstStyle/>
          <a:p>
            <a:pPr algn="ctr"/>
            <a:r>
              <a:rPr lang="en-US" sz="800" u="sng" dirty="0"/>
              <a:t>Pet Care</a:t>
            </a:r>
          </a:p>
        </p:txBody>
      </p:sp>
      <p:sp>
        <p:nvSpPr>
          <p:cNvPr id="63" name="TextBox 62"/>
          <p:cNvSpPr txBox="1"/>
          <p:nvPr/>
        </p:nvSpPr>
        <p:spPr>
          <a:xfrm>
            <a:off x="7806162" y="2798064"/>
            <a:ext cx="1030678" cy="123111"/>
          </a:xfrm>
          <a:prstGeom prst="rect">
            <a:avLst/>
          </a:prstGeom>
          <a:noFill/>
        </p:spPr>
        <p:txBody>
          <a:bodyPr wrap="square" lIns="0" tIns="0" rIns="0" bIns="0" rtlCol="0">
            <a:spAutoFit/>
          </a:bodyPr>
          <a:lstStyle/>
          <a:p>
            <a:pPr algn="ctr"/>
            <a:r>
              <a:rPr lang="en-US" sz="800" u="sng" dirty="0"/>
              <a:t>Pharmaceutical</a:t>
            </a:r>
          </a:p>
        </p:txBody>
      </p:sp>
      <p:sp>
        <p:nvSpPr>
          <p:cNvPr id="64" name="TextBox 63"/>
          <p:cNvSpPr txBox="1"/>
          <p:nvPr/>
        </p:nvSpPr>
        <p:spPr>
          <a:xfrm>
            <a:off x="5835852" y="2798064"/>
            <a:ext cx="1030678" cy="123111"/>
          </a:xfrm>
          <a:prstGeom prst="rect">
            <a:avLst/>
          </a:prstGeom>
          <a:noFill/>
        </p:spPr>
        <p:txBody>
          <a:bodyPr wrap="square" lIns="0" tIns="0" rIns="0" bIns="0" rtlCol="0">
            <a:spAutoFit/>
          </a:bodyPr>
          <a:lstStyle/>
          <a:p>
            <a:pPr algn="ctr"/>
            <a:r>
              <a:rPr lang="en-US" sz="800" u="sng" dirty="0"/>
              <a:t>Personal &amp; Homecare</a:t>
            </a:r>
          </a:p>
        </p:txBody>
      </p:sp>
      <p:sp>
        <p:nvSpPr>
          <p:cNvPr id="56" name="Rectangle 55"/>
          <p:cNvSpPr/>
          <p:nvPr/>
        </p:nvSpPr>
        <p:spPr>
          <a:xfrm>
            <a:off x="252468" y="1331977"/>
            <a:ext cx="809837" cy="215444"/>
          </a:xfrm>
          <a:prstGeom prst="rect">
            <a:avLst/>
          </a:prstGeom>
        </p:spPr>
        <p:txBody>
          <a:bodyPr wrap="none">
            <a:spAutoFit/>
          </a:bodyPr>
          <a:lstStyle/>
          <a:p>
            <a:pPr lvl="0"/>
            <a:r>
              <a:rPr lang="en-US" sz="800" i="1" dirty="0">
                <a:solidFill>
                  <a:srgbClr val="000000"/>
                </a:solidFill>
              </a:rPr>
              <a:t>($ in millions)</a:t>
            </a:r>
          </a:p>
        </p:txBody>
      </p:sp>
      <p:sp>
        <p:nvSpPr>
          <p:cNvPr id="61" name="TextBox 60"/>
          <p:cNvSpPr txBox="1"/>
          <p:nvPr/>
        </p:nvSpPr>
        <p:spPr>
          <a:xfrm>
            <a:off x="6634163" y="6454431"/>
            <a:ext cx="1737360" cy="338554"/>
          </a:xfrm>
          <a:prstGeom prst="rect">
            <a:avLst/>
          </a:prstGeom>
          <a:noFill/>
        </p:spPr>
        <p:txBody>
          <a:bodyPr wrap="square" lIns="0" rIns="182880" rtlCol="0">
            <a:spAutoFit/>
          </a:bodyPr>
          <a:lstStyle/>
          <a:p>
            <a:r>
              <a:rPr lang="en-US" sz="800" i="1" dirty="0">
                <a:solidFill>
                  <a:srgbClr val="000000"/>
                </a:solidFill>
              </a:rPr>
              <a:t>Source: CapIQ, Mergermarket,</a:t>
            </a:r>
            <a:br>
              <a:rPr lang="en-US" sz="800" i="1" dirty="0">
                <a:solidFill>
                  <a:srgbClr val="000000"/>
                </a:solidFill>
              </a:rPr>
            </a:br>
            <a:r>
              <a:rPr lang="en-US" sz="800" i="1" dirty="0">
                <a:solidFill>
                  <a:srgbClr val="000000"/>
                </a:solidFill>
              </a:rPr>
              <a:t>company filings, press releases</a:t>
            </a:r>
          </a:p>
        </p:txBody>
      </p:sp>
      <p:sp>
        <p:nvSpPr>
          <p:cNvPr id="58" name="AutoShape 124"/>
          <p:cNvSpPr>
            <a:spLocks/>
          </p:cNvSpPr>
          <p:nvPr/>
        </p:nvSpPr>
        <p:spPr bwMode="auto">
          <a:xfrm>
            <a:off x="350874" y="6021524"/>
            <a:ext cx="3929637" cy="308688"/>
          </a:xfrm>
          <a:prstGeom prst="rect">
            <a:avLst/>
          </a:prstGeom>
          <a:solidFill>
            <a:srgbClr val="BFBFBF"/>
          </a:solidFill>
          <a:ln w="9525">
            <a:noFill/>
            <a:miter lim="800000"/>
            <a:headEnd/>
            <a:tailEnd/>
          </a:ln>
          <a:effectLst/>
          <a:extLst/>
        </p:spPr>
        <p:txBody>
          <a:bodyPr lIns="0" tIns="0" rIns="0" bIns="0" anchor="ctr"/>
          <a:lstStyle/>
          <a:p>
            <a:pPr marL="103188" indent="-103188" algn="ctr" defTabSz="765175">
              <a:spcBef>
                <a:spcPct val="50000"/>
              </a:spcBef>
              <a:buClr>
                <a:schemeClr val="accent1"/>
              </a:buClr>
              <a:tabLst>
                <a:tab pos="60325" algn="l"/>
              </a:tabLst>
            </a:pPr>
            <a:r>
              <a:rPr lang="en-US" sz="800" b="1" dirty="0">
                <a:cs typeface="Arial" pitchFamily="34" charset="0"/>
              </a:rPr>
              <a:t>20 acquisitions completed since 2012, including </a:t>
            </a:r>
            <a:br>
              <a:rPr lang="en-US" sz="800" b="1" dirty="0">
                <a:cs typeface="Arial" pitchFamily="34" charset="0"/>
              </a:rPr>
            </a:br>
            <a:r>
              <a:rPr lang="en-US" sz="800" b="1" dirty="0">
                <a:cs typeface="Arial" pitchFamily="34" charset="0"/>
              </a:rPr>
              <a:t>six within flexible packaging in the last year</a:t>
            </a:r>
          </a:p>
        </p:txBody>
      </p:sp>
      <p:pic>
        <p:nvPicPr>
          <p:cNvPr id="50" name="Picture 2" descr="http://www.prophitsystems.com/wp-content/uploads/Amcor-Logo1.jpg"/>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3524975" y="1660644"/>
            <a:ext cx="567263" cy="4573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rrowheads="1"/>
          </p:cNvPicPr>
          <p:nvPr/>
        </p:nvPicPr>
        <p:blipFill rotWithShape="1">
          <a:blip r:embed="rId17">
            <a:extLst>
              <a:ext uri="{28A0092B-C50C-407E-A947-70E740481C1C}">
                <a14:useLocalDpi xmlns:a14="http://schemas.microsoft.com/office/drawing/2010/main"/>
              </a:ext>
            </a:extLst>
          </a:blip>
          <a:srcRect r="5768"/>
          <a:stretch/>
        </p:blipFill>
        <p:spPr bwMode="auto">
          <a:xfrm>
            <a:off x="4946904" y="2962656"/>
            <a:ext cx="786384" cy="61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Image result for pet food aisle"/>
          <p:cNvPicPr>
            <a:picLocks noChangeArrowheads="1"/>
          </p:cNvPicPr>
          <p:nvPr/>
        </p:nvPicPr>
        <p:blipFill rotWithShape="1">
          <a:blip r:embed="rId18">
            <a:extLst>
              <a:ext uri="{28A0092B-C50C-407E-A947-70E740481C1C}">
                <a14:useLocalDpi xmlns:a14="http://schemas.microsoft.com/office/drawing/2010/main"/>
              </a:ext>
            </a:extLst>
          </a:blip>
          <a:srcRect t="10354" r="23264"/>
          <a:stretch/>
        </p:blipFill>
        <p:spPr bwMode="auto">
          <a:xfrm>
            <a:off x="6934200"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Image result for spa decor"/>
          <p:cNvPicPr>
            <a:picLocks noChangeArrowheads="1"/>
          </p:cNvPicPr>
          <p:nvPr/>
        </p:nvPicPr>
        <p:blipFill rotWithShape="1">
          <a:blip r:embed="rId19" cstate="hqprint">
            <a:extLst>
              <a:ext uri="{28A0092B-C50C-407E-A947-70E740481C1C}">
                <a14:useLocalDpi xmlns:a14="http://schemas.microsoft.com/office/drawing/2010/main"/>
              </a:ext>
            </a:extLst>
          </a:blip>
          <a:srcRect t="12977" r="24972"/>
          <a:stretch/>
        </p:blipFill>
        <p:spPr bwMode="auto">
          <a:xfrm>
            <a:off x="5940552"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pharmaceutical"/>
          <p:cNvPicPr>
            <a:picLocks noChangeArrowheads="1"/>
          </p:cNvPicPr>
          <p:nvPr/>
        </p:nvPicPr>
        <p:blipFill rotWithShape="1">
          <a:blip r:embed="rId20" cstate="hqprint">
            <a:extLst>
              <a:ext uri="{28A0092B-C50C-407E-A947-70E740481C1C}">
                <a14:useLocalDpi xmlns:a14="http://schemas.microsoft.com/office/drawing/2010/main"/>
              </a:ext>
            </a:extLst>
          </a:blip>
          <a:srcRect l="13358" t="1020" r="5215" b="4048"/>
          <a:stretch/>
        </p:blipFill>
        <p:spPr bwMode="auto">
          <a:xfrm>
            <a:off x="7927848"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21">
            <a:extLst>
              <a:ext uri="{28A0092B-C50C-407E-A947-70E740481C1C}">
                <a14:useLocalDpi xmlns:a14="http://schemas.microsoft.com/office/drawing/2010/main"/>
              </a:ext>
            </a:extLst>
          </a:blip>
          <a:srcRect l="6933" t="1948" r="8940" b="1397"/>
          <a:stretch/>
        </p:blipFill>
        <p:spPr bwMode="auto">
          <a:xfrm>
            <a:off x="6000349" y="1823872"/>
            <a:ext cx="804723" cy="643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4"/>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4973699" y="1812796"/>
            <a:ext cx="746638" cy="665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25</a:t>
            </a:r>
          </a:p>
        </p:txBody>
      </p:sp>
    </p:spTree>
    <p:extLst>
      <p:ext uri="{BB962C8B-B14F-4D97-AF65-F5344CB8AC3E}">
        <p14:creationId xmlns:p14="http://schemas.microsoft.com/office/powerpoint/2010/main" val="2793396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Selected Strategic Acquirer – Constantia Flexibles </a:t>
            </a:r>
          </a:p>
        </p:txBody>
      </p:sp>
      <p:sp>
        <p:nvSpPr>
          <p:cNvPr id="2" name="AutoShape 2" descr="Image result for industrial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8" name="TextBox 47">
            <a:extLst/>
          </p:cNvPr>
          <p:cNvSpPr txBox="1"/>
          <p:nvPr/>
        </p:nvSpPr>
        <p:spPr>
          <a:xfrm>
            <a:off x="6876256" y="2809303"/>
            <a:ext cx="914400" cy="123111"/>
          </a:xfrm>
          <a:prstGeom prst="rect">
            <a:avLst/>
          </a:prstGeom>
          <a:noFill/>
        </p:spPr>
        <p:txBody>
          <a:bodyPr wrap="square" lIns="0" tIns="0" rIns="0" bIns="0" rtlCol="0">
            <a:spAutoFit/>
          </a:bodyPr>
          <a:lstStyle/>
          <a:p>
            <a:pPr algn="ctr"/>
            <a:r>
              <a:rPr lang="en-US" sz="800" u="sng" dirty="0"/>
              <a:t>Personal Care</a:t>
            </a:r>
          </a:p>
        </p:txBody>
      </p:sp>
      <p:sp>
        <p:nvSpPr>
          <p:cNvPr id="49" name="TextBox 48">
            <a:extLst/>
          </p:cNvPr>
          <p:cNvSpPr txBox="1"/>
          <p:nvPr/>
        </p:nvSpPr>
        <p:spPr>
          <a:xfrm>
            <a:off x="5869637" y="2809303"/>
            <a:ext cx="914400" cy="123111"/>
          </a:xfrm>
          <a:prstGeom prst="rect">
            <a:avLst/>
          </a:prstGeom>
          <a:noFill/>
        </p:spPr>
        <p:txBody>
          <a:bodyPr wrap="square" lIns="0" tIns="0" rIns="0" bIns="0" rtlCol="0">
            <a:spAutoFit/>
          </a:bodyPr>
          <a:lstStyle/>
          <a:p>
            <a:pPr algn="ctr"/>
            <a:r>
              <a:rPr lang="en-US" sz="800" u="sng" dirty="0"/>
              <a:t>Household</a:t>
            </a:r>
          </a:p>
        </p:txBody>
      </p:sp>
      <p:sp>
        <p:nvSpPr>
          <p:cNvPr id="50" name="TextBox 49">
            <a:extLst/>
          </p:cNvPr>
          <p:cNvSpPr txBox="1"/>
          <p:nvPr/>
        </p:nvSpPr>
        <p:spPr>
          <a:xfrm>
            <a:off x="4863018" y="2809303"/>
            <a:ext cx="914400" cy="123111"/>
          </a:xfrm>
          <a:prstGeom prst="rect">
            <a:avLst/>
          </a:prstGeom>
          <a:noFill/>
        </p:spPr>
        <p:txBody>
          <a:bodyPr wrap="square" lIns="0" tIns="0" rIns="0" bIns="0" rtlCol="0">
            <a:spAutoFit/>
          </a:bodyPr>
          <a:lstStyle/>
          <a:p>
            <a:pPr algn="ctr"/>
            <a:r>
              <a:rPr lang="en-US" sz="800" u="sng" dirty="0"/>
              <a:t>Food &amp; Beverage</a:t>
            </a:r>
          </a:p>
        </p:txBody>
      </p:sp>
      <p:sp>
        <p:nvSpPr>
          <p:cNvPr id="51" name="TextBox 50">
            <a:extLst/>
          </p:cNvPr>
          <p:cNvSpPr txBox="1"/>
          <p:nvPr/>
        </p:nvSpPr>
        <p:spPr>
          <a:xfrm>
            <a:off x="7882876" y="2809303"/>
            <a:ext cx="914400" cy="123111"/>
          </a:xfrm>
          <a:prstGeom prst="rect">
            <a:avLst/>
          </a:prstGeom>
          <a:noFill/>
        </p:spPr>
        <p:txBody>
          <a:bodyPr wrap="square" lIns="0" tIns="0" rIns="0" bIns="0" rtlCol="0">
            <a:spAutoFit/>
          </a:bodyPr>
          <a:lstStyle/>
          <a:p>
            <a:pPr algn="ctr"/>
            <a:r>
              <a:rPr lang="en-US" sz="800" u="sng" dirty="0"/>
              <a:t>Pharmaceuticals</a:t>
            </a:r>
          </a:p>
        </p:txBody>
      </p:sp>
      <p:grpSp>
        <p:nvGrpSpPr>
          <p:cNvPr id="52" name="Group 51"/>
          <p:cNvGrpSpPr/>
          <p:nvPr/>
        </p:nvGrpSpPr>
        <p:grpSpPr>
          <a:xfrm>
            <a:off x="342899" y="1554480"/>
            <a:ext cx="3966367" cy="2023272"/>
            <a:chOff x="342899" y="1246619"/>
            <a:chExt cx="3966367" cy="2023272"/>
          </a:xfrm>
        </p:grpSpPr>
        <p:sp>
          <p:nvSpPr>
            <p:cNvPr id="54" name="Text Box 30"/>
            <p:cNvSpPr txBox="1">
              <a:spLocks noChangeArrowheads="1"/>
            </p:cNvSpPr>
            <p:nvPr/>
          </p:nvSpPr>
          <p:spPr bwMode="auto">
            <a:xfrm>
              <a:off x="342899" y="1246619"/>
              <a:ext cx="3966367" cy="2023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eaLnBrk="1" hangingPunct="1">
                <a:spcBef>
                  <a:spcPct val="20000"/>
                </a:spcBef>
                <a:buClr>
                  <a:srgbClr val="000080"/>
                </a:buClr>
              </a:pPr>
              <a:r>
                <a:rPr lang="en-US" altLang="en-US" sz="800" dirty="0">
                  <a:latin typeface="+mn-lt"/>
                </a:rPr>
                <a:t>Ownership:</a:t>
              </a:r>
              <a:r>
                <a:rPr lang="en-US" altLang="en-US" sz="800" b="0" dirty="0">
                  <a:latin typeface="+mn-lt"/>
                </a:rPr>
                <a:t> Wendel; </a:t>
              </a:r>
              <a:r>
                <a:rPr lang="en-US" altLang="en-US" sz="800" dirty="0">
                  <a:latin typeface="+mn-lt"/>
                </a:rPr>
                <a:t>Headquarters: </a:t>
              </a:r>
              <a:r>
                <a:rPr lang="en-US" altLang="en-US" sz="800" b="0" dirty="0">
                  <a:latin typeface="+mn-lt"/>
                </a:rPr>
                <a:t>Vienna, Austria</a:t>
              </a:r>
            </a:p>
            <a:p>
              <a:pPr eaLnBrk="1" hangingPunct="1">
                <a:spcBef>
                  <a:spcPct val="20000"/>
                </a:spcBef>
                <a:buClr>
                  <a:srgbClr val="000080"/>
                </a:buClr>
              </a:pPr>
              <a:r>
                <a:rPr lang="en-US" altLang="en-US" sz="800" dirty="0">
                  <a:latin typeface="+mn-lt"/>
                </a:rPr>
                <a:t>Revenue</a:t>
              </a:r>
              <a:r>
                <a:rPr lang="en-US" altLang="en-US" sz="800" b="0" dirty="0">
                  <a:latin typeface="+mn-lt"/>
                </a:rPr>
                <a:t>: $2,000+; </a:t>
              </a:r>
              <a:r>
                <a:rPr lang="en-US" altLang="en-US" sz="800" dirty="0">
                  <a:latin typeface="+mn-lt"/>
                </a:rPr>
                <a:t>EBITDA: </a:t>
              </a:r>
              <a:r>
                <a:rPr lang="en-US" altLang="en-US" sz="800" b="0" dirty="0">
                  <a:latin typeface="+mn-lt"/>
                </a:rPr>
                <a:t>$300+; </a:t>
              </a:r>
              <a:r>
                <a:rPr lang="en-US" altLang="en-US" sz="800" dirty="0">
                  <a:latin typeface="+mn-lt"/>
                </a:rPr>
                <a:t>Net Debt: </a:t>
              </a:r>
              <a:r>
                <a:rPr lang="en-US" altLang="en-US" sz="800" b="0" dirty="0">
                  <a:latin typeface="+mn-lt"/>
                </a:rPr>
                <a:t>n/a</a:t>
              </a:r>
            </a:p>
            <a:p>
              <a:pPr eaLnBrk="1" hangingPunct="1">
                <a:spcBef>
                  <a:spcPct val="20000"/>
                </a:spcBef>
                <a:buClr>
                  <a:srgbClr val="000080"/>
                </a:buClr>
              </a:pPr>
              <a:r>
                <a:rPr lang="en-US" altLang="en-US" sz="800" dirty="0">
                  <a:latin typeface="+mn-lt"/>
                </a:rPr>
                <a:t>Market Cap: </a:t>
              </a:r>
              <a:r>
                <a:rPr lang="en-US" altLang="en-US" sz="800" b="0" dirty="0">
                  <a:latin typeface="+mn-lt"/>
                </a:rPr>
                <a:t>n/a;</a:t>
              </a:r>
              <a:r>
                <a:rPr lang="en-US" altLang="en-US" sz="800" dirty="0">
                  <a:latin typeface="+mn-lt"/>
                </a:rPr>
                <a:t> Employees</a:t>
              </a:r>
              <a:r>
                <a:rPr lang="en-US" altLang="en-US" sz="800" b="0" dirty="0">
                  <a:latin typeface="+mn-lt"/>
                </a:rPr>
                <a:t>: 10,000</a:t>
              </a:r>
            </a:p>
            <a:p>
              <a:pPr eaLnBrk="1" hangingPunct="1">
                <a:spcBef>
                  <a:spcPct val="20000"/>
                </a:spcBef>
                <a:buClr>
                  <a:srgbClr val="000080"/>
                </a:buClr>
              </a:pPr>
              <a:r>
                <a:rPr lang="en-US" altLang="en-US" sz="800" dirty="0">
                  <a:latin typeface="+mn-lt"/>
                </a:rPr>
                <a:t>EV / EBITDA Multiple</a:t>
              </a:r>
              <a:r>
                <a:rPr lang="en-US" altLang="en-US" sz="800" b="0" dirty="0">
                  <a:latin typeface="+mn-lt"/>
                </a:rPr>
                <a:t>: n/a</a:t>
              </a:r>
            </a:p>
            <a:p>
              <a:pPr eaLnBrk="1" hangingPunct="1">
                <a:spcBef>
                  <a:spcPct val="20000"/>
                </a:spcBef>
                <a:buClr>
                  <a:srgbClr val="000080"/>
                </a:buClr>
              </a:pPr>
              <a:r>
                <a:rPr lang="en-US" altLang="en-US" sz="800" dirty="0">
                  <a:latin typeface="+mn-lt"/>
                </a:rPr>
                <a:t>Lincoln Contact: </a:t>
              </a:r>
              <a:r>
                <a:rPr lang="en-US" altLang="en-US" sz="800" b="0" dirty="0">
                  <a:latin typeface="+mn-lt"/>
                </a:rPr>
                <a:t>Nikolaus Wolfram, Head of Corporate Development</a:t>
              </a:r>
            </a:p>
            <a:p>
              <a:pPr eaLnBrk="1" hangingPunct="1">
                <a:spcBef>
                  <a:spcPct val="20000"/>
                </a:spcBef>
                <a:buClr>
                  <a:srgbClr val="000080"/>
                </a:buClr>
              </a:pPr>
              <a:endParaRPr lang="en-US" altLang="en-US" sz="800" b="0" dirty="0">
                <a:latin typeface="+mn-lt"/>
              </a:endParaRPr>
            </a:p>
            <a:p>
              <a:pPr eaLnBrk="1" hangingPunct="1">
                <a:spcBef>
                  <a:spcPct val="20000"/>
                </a:spcBef>
                <a:buClr>
                  <a:srgbClr val="000080"/>
                </a:buClr>
              </a:pPr>
              <a:endParaRPr lang="en-US" altLang="en-US" sz="800" b="0" dirty="0">
                <a:latin typeface="+mn-lt"/>
              </a:endParaRPr>
            </a:p>
          </p:txBody>
        </p:sp>
        <p:sp>
          <p:nvSpPr>
            <p:cNvPr id="55" name="Text Box 31"/>
            <p:cNvSpPr txBox="1">
              <a:spLocks noChangeArrowheads="1"/>
            </p:cNvSpPr>
            <p:nvPr/>
          </p:nvSpPr>
          <p:spPr bwMode="auto">
            <a:xfrm>
              <a:off x="342900" y="1996427"/>
              <a:ext cx="3966366" cy="118711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Manufactures and sells various flexible packaging and label products</a:t>
              </a:r>
            </a:p>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Product offering includes pouches, bags, films, lids and labels</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Primary areas of business focus are on food (including pet care), pharma, home &amp; personal care and sacks</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Currently offers wet pet food pouches and dry pet food bags with opportunity to expand into greater pet food packaging solutions </a:t>
              </a:r>
            </a:p>
          </p:txBody>
        </p:sp>
        <p:cxnSp>
          <p:nvCxnSpPr>
            <p:cNvPr id="58" name="Straight Connector 57"/>
            <p:cNvCxnSpPr/>
            <p:nvPr/>
          </p:nvCxnSpPr>
          <p:spPr>
            <a:xfrm>
              <a:off x="342900" y="2018682"/>
              <a:ext cx="3892172" cy="0"/>
            </a:xfrm>
            <a:prstGeom prst="line">
              <a:avLst/>
            </a:prstGeom>
            <a:ln>
              <a:solidFill>
                <a:srgbClr val="9F9F9F"/>
              </a:solidFill>
            </a:ln>
          </p:spPr>
          <p:style>
            <a:lnRef idx="1">
              <a:schemeClr val="accent1"/>
            </a:lnRef>
            <a:fillRef idx="0">
              <a:schemeClr val="accent1"/>
            </a:fillRef>
            <a:effectRef idx="0">
              <a:schemeClr val="accent1"/>
            </a:effectRef>
            <a:fontRef idx="minor">
              <a:schemeClr val="tx1"/>
            </a:fontRef>
          </p:style>
        </p:cxnSp>
      </p:grpSp>
      <p:graphicFrame>
        <p:nvGraphicFramePr>
          <p:cNvPr id="59" name="Table 58"/>
          <p:cNvGraphicFramePr>
            <a:graphicFrameLocks noGrp="1"/>
          </p:cNvGraphicFramePr>
          <p:nvPr>
            <p:custDataLst>
              <p:tags r:id="rId1"/>
            </p:custDataLst>
            <p:extLst>
              <p:ext uri="{D42A27DB-BD31-4B8C-83A1-F6EECF244321}">
                <p14:modId xmlns:p14="http://schemas.microsoft.com/office/powerpoint/2010/main" val="2077152390"/>
              </p:ext>
            </p:extLst>
          </p:nvPr>
        </p:nvGraphicFramePr>
        <p:xfrm>
          <a:off x="347472"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dirty="0">
                          <a:solidFill>
                            <a:srgbClr val="000000"/>
                          </a:solidFill>
                          <a:latin typeface="+mn-lt"/>
                        </a:rPr>
                        <a:t>Relevant M&amp;A Activity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63" name="Table 62"/>
          <p:cNvGraphicFramePr>
            <a:graphicFrameLocks noGrp="1"/>
          </p:cNvGraphicFramePr>
          <p:nvPr>
            <p:custDataLst>
              <p:tags r:id="rId2"/>
            </p:custDataLst>
            <p:extLst>
              <p:ext uri="{D42A27DB-BD31-4B8C-83A1-F6EECF244321}">
                <p14:modId xmlns:p14="http://schemas.microsoft.com/office/powerpoint/2010/main" val="3539458862"/>
              </p:ext>
            </p:extLst>
          </p:nvPr>
        </p:nvGraphicFramePr>
        <p:xfrm>
          <a:off x="347472"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Company 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66" name="Table 65"/>
          <p:cNvGraphicFramePr>
            <a:graphicFrameLocks noGrp="1"/>
          </p:cNvGraphicFramePr>
          <p:nvPr>
            <p:custDataLst>
              <p:tags r:id="rId3"/>
            </p:custDataLst>
            <p:extLst>
              <p:ext uri="{D42A27DB-BD31-4B8C-83A1-F6EECF244321}">
                <p14:modId xmlns:p14="http://schemas.microsoft.com/office/powerpoint/2010/main" val="3492400617"/>
              </p:ext>
            </p:extLst>
          </p:nvPr>
        </p:nvGraphicFramePr>
        <p:xfrm>
          <a:off x="4846320"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baseline="0" dirty="0">
                          <a:solidFill>
                            <a:srgbClr val="000000"/>
                          </a:solidFill>
                          <a:latin typeface="+mn-lt"/>
                        </a:rPr>
                        <a:t>Lincoln Insight / Acquisition Rationale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67" name="Table 66"/>
          <p:cNvGraphicFramePr>
            <a:graphicFrameLocks noGrp="1"/>
          </p:cNvGraphicFramePr>
          <p:nvPr>
            <p:custDataLst>
              <p:tags r:id="rId4"/>
            </p:custDataLst>
            <p:extLst>
              <p:ext uri="{D42A27DB-BD31-4B8C-83A1-F6EECF244321}">
                <p14:modId xmlns:p14="http://schemas.microsoft.com/office/powerpoint/2010/main" val="2623071905"/>
              </p:ext>
            </p:extLst>
          </p:nvPr>
        </p:nvGraphicFramePr>
        <p:xfrm>
          <a:off x="4846320"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Strategic Fit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71" name="Rectangle 70"/>
          <p:cNvSpPr/>
          <p:nvPr/>
        </p:nvSpPr>
        <p:spPr>
          <a:xfrm>
            <a:off x="252468" y="1335024"/>
            <a:ext cx="809837" cy="215444"/>
          </a:xfrm>
          <a:prstGeom prst="rect">
            <a:avLst/>
          </a:prstGeom>
        </p:spPr>
        <p:txBody>
          <a:bodyPr wrap="none">
            <a:spAutoFit/>
          </a:bodyPr>
          <a:lstStyle/>
          <a:p>
            <a:pPr lvl="0"/>
            <a:r>
              <a:rPr lang="en-US" sz="800" i="1" dirty="0">
                <a:solidFill>
                  <a:srgbClr val="000000"/>
                </a:solidFill>
              </a:rPr>
              <a:t>($ in millions)</a:t>
            </a:r>
          </a:p>
        </p:txBody>
      </p:sp>
      <p:sp>
        <p:nvSpPr>
          <p:cNvPr id="75" name="TextBox 74"/>
          <p:cNvSpPr txBox="1"/>
          <p:nvPr/>
        </p:nvSpPr>
        <p:spPr>
          <a:xfrm>
            <a:off x="6876256" y="1645920"/>
            <a:ext cx="914400" cy="123111"/>
          </a:xfrm>
          <a:prstGeom prst="rect">
            <a:avLst/>
          </a:prstGeom>
          <a:noFill/>
        </p:spPr>
        <p:txBody>
          <a:bodyPr wrap="square" lIns="0" tIns="0" rIns="0" bIns="0" rtlCol="0">
            <a:spAutoFit/>
          </a:bodyPr>
          <a:lstStyle/>
          <a:p>
            <a:pPr algn="ctr"/>
            <a:r>
              <a:rPr lang="en-US" sz="800" u="sng" dirty="0"/>
              <a:t>Alufoil Container</a:t>
            </a:r>
          </a:p>
        </p:txBody>
      </p:sp>
      <p:sp>
        <p:nvSpPr>
          <p:cNvPr id="76" name="TextBox 75"/>
          <p:cNvSpPr txBox="1"/>
          <p:nvPr/>
        </p:nvSpPr>
        <p:spPr>
          <a:xfrm>
            <a:off x="5869637" y="1645920"/>
            <a:ext cx="914400" cy="123111"/>
          </a:xfrm>
          <a:prstGeom prst="rect">
            <a:avLst/>
          </a:prstGeom>
          <a:noFill/>
        </p:spPr>
        <p:txBody>
          <a:bodyPr wrap="square" lIns="0" tIns="0" rIns="0" bIns="0" rtlCol="0">
            <a:spAutoFit/>
          </a:bodyPr>
          <a:lstStyle/>
          <a:p>
            <a:pPr algn="ctr"/>
            <a:r>
              <a:rPr lang="en-US" sz="800" u="sng" dirty="0"/>
              <a:t>Bags</a:t>
            </a:r>
          </a:p>
        </p:txBody>
      </p:sp>
      <p:sp>
        <p:nvSpPr>
          <p:cNvPr id="77" name="TextBox 76"/>
          <p:cNvSpPr txBox="1"/>
          <p:nvPr/>
        </p:nvSpPr>
        <p:spPr>
          <a:xfrm>
            <a:off x="4863018" y="1645920"/>
            <a:ext cx="914400" cy="123111"/>
          </a:xfrm>
          <a:prstGeom prst="rect">
            <a:avLst/>
          </a:prstGeom>
          <a:noFill/>
        </p:spPr>
        <p:txBody>
          <a:bodyPr wrap="square" lIns="0" tIns="0" rIns="0" bIns="0" rtlCol="0">
            <a:spAutoFit/>
          </a:bodyPr>
          <a:lstStyle/>
          <a:p>
            <a:pPr algn="ctr"/>
            <a:r>
              <a:rPr lang="en-US" sz="800" u="sng" dirty="0"/>
              <a:t>Pouches</a:t>
            </a:r>
          </a:p>
        </p:txBody>
      </p:sp>
      <p:sp>
        <p:nvSpPr>
          <p:cNvPr id="78" name="TextBox 77"/>
          <p:cNvSpPr txBox="1"/>
          <p:nvPr/>
        </p:nvSpPr>
        <p:spPr>
          <a:xfrm>
            <a:off x="7882876" y="1645920"/>
            <a:ext cx="914400" cy="123111"/>
          </a:xfrm>
          <a:prstGeom prst="rect">
            <a:avLst/>
          </a:prstGeom>
          <a:noFill/>
        </p:spPr>
        <p:txBody>
          <a:bodyPr wrap="square" lIns="0" tIns="0" rIns="0" bIns="0" rtlCol="0">
            <a:spAutoFit/>
          </a:bodyPr>
          <a:lstStyle/>
          <a:p>
            <a:pPr algn="ctr"/>
            <a:r>
              <a:rPr lang="en-US" sz="800" u="sng" dirty="0"/>
              <a:t>Stickstar</a:t>
            </a:r>
          </a:p>
        </p:txBody>
      </p:sp>
      <p:sp>
        <p:nvSpPr>
          <p:cNvPr id="79" name="Rectangle 78"/>
          <p:cNvSpPr/>
          <p:nvPr>
            <p:custDataLst>
              <p:tags r:id="rId5"/>
            </p:custDataLst>
          </p:nvPr>
        </p:nvSpPr>
        <p:spPr>
          <a:xfrm>
            <a:off x="4844402" y="1435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Product Offering</a:t>
            </a:r>
          </a:p>
        </p:txBody>
      </p:sp>
      <p:sp>
        <p:nvSpPr>
          <p:cNvPr id="80" name="Rectangle 79"/>
          <p:cNvSpPr/>
          <p:nvPr>
            <p:custDataLst>
              <p:tags r:id="rId6"/>
            </p:custDataLst>
          </p:nvPr>
        </p:nvSpPr>
        <p:spPr>
          <a:xfrm>
            <a:off x="4844402" y="2578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End Markets Served</a:t>
            </a:r>
          </a:p>
        </p:txBody>
      </p:sp>
      <p:grpSp>
        <p:nvGrpSpPr>
          <p:cNvPr id="81" name="Group 80"/>
          <p:cNvGrpSpPr/>
          <p:nvPr/>
        </p:nvGrpSpPr>
        <p:grpSpPr>
          <a:xfrm>
            <a:off x="4931384" y="5721874"/>
            <a:ext cx="3860523" cy="608533"/>
            <a:chOff x="4931384" y="4016767"/>
            <a:chExt cx="3860523" cy="608533"/>
          </a:xfrm>
        </p:grpSpPr>
        <p:sp>
          <p:nvSpPr>
            <p:cNvPr id="82" name="Rectangle 81"/>
            <p:cNvSpPr/>
            <p:nvPr/>
          </p:nvSpPr>
          <p:spPr>
            <a:xfrm>
              <a:off x="6675120" y="4069080"/>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spcBef>
                  <a:spcPts val="400"/>
                </a:spcBef>
                <a:spcAft>
                  <a:spcPts val="200"/>
                </a:spcAft>
                <a:buClr>
                  <a:srgbClr val="07325F"/>
                </a:buClr>
                <a:buSzPct val="100000"/>
                <a:buFont typeface="Wingdings"/>
                <a:buChar char="§"/>
                <a:defRPr/>
              </a:pPr>
              <a:r>
                <a:rPr lang="en-US" sz="800" dirty="0">
                  <a:solidFill>
                    <a:srgbClr val="000000"/>
                  </a:solidFill>
                </a:rPr>
                <a:t>Consolidate manufacturing footprint and leverage global sourcing capabilities</a:t>
              </a:r>
              <a:endParaRPr lang="en-US" sz="800" dirty="0"/>
            </a:p>
          </p:txBody>
        </p:sp>
        <p:sp>
          <p:nvSpPr>
            <p:cNvPr id="88" name="TNr1_Number"/>
            <p:cNvSpPr/>
            <p:nvPr>
              <p:custDataLst>
                <p:tags r:id="rId11"/>
              </p:custDataLst>
            </p:nvPr>
          </p:nvSpPr>
          <p:spPr bwMode="auto">
            <a:xfrm>
              <a:off x="4931384" y="4016767"/>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3</a:t>
              </a:r>
            </a:p>
          </p:txBody>
        </p:sp>
        <p:sp>
          <p:nvSpPr>
            <p:cNvPr id="89" name="T5_Topic"/>
            <p:cNvSpPr txBox="1"/>
            <p:nvPr>
              <p:custDataLst>
                <p:tags r:id="rId12"/>
              </p:custDataLst>
            </p:nvPr>
          </p:nvSpPr>
          <p:spPr>
            <a:xfrm>
              <a:off x="5231713" y="4075799"/>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Operations</a:t>
              </a:r>
            </a:p>
          </p:txBody>
        </p:sp>
        <p:sp>
          <p:nvSpPr>
            <p:cNvPr id="110" name="Right Arrow 82"/>
            <p:cNvSpPr/>
            <p:nvPr/>
          </p:nvSpPr>
          <p:spPr>
            <a:xfrm>
              <a:off x="6349241" y="414151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111" name="Group 110"/>
          <p:cNvGrpSpPr/>
          <p:nvPr/>
        </p:nvGrpSpPr>
        <p:grpSpPr>
          <a:xfrm>
            <a:off x="4931384" y="4869321"/>
            <a:ext cx="3860523" cy="608533"/>
            <a:chOff x="4931384" y="4854455"/>
            <a:chExt cx="3860523" cy="608533"/>
          </a:xfrm>
        </p:grpSpPr>
        <p:sp>
          <p:nvSpPr>
            <p:cNvPr id="112" name="Rectangle 111"/>
            <p:cNvSpPr/>
            <p:nvPr/>
          </p:nvSpPr>
          <p:spPr>
            <a:xfrm>
              <a:off x="6675120" y="4904606"/>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indent="-173038" fontAlgn="base">
                <a:spcBef>
                  <a:spcPts val="400"/>
                </a:spcBef>
                <a:spcAft>
                  <a:spcPts val="200"/>
                </a:spcAft>
                <a:buClr>
                  <a:srgbClr val="07325F"/>
                </a:buClr>
                <a:buSzPct val="100000"/>
                <a:buFont typeface="Wingdings"/>
                <a:buChar char="§"/>
                <a:defRPr/>
              </a:pPr>
              <a:r>
                <a:rPr lang="en-US" sz="800" dirty="0"/>
                <a:t>Expand pet care packaging solutions offering</a:t>
              </a:r>
            </a:p>
          </p:txBody>
        </p:sp>
        <p:sp>
          <p:nvSpPr>
            <p:cNvPr id="113" name="TNr2_Number"/>
            <p:cNvSpPr/>
            <p:nvPr>
              <p:custDataLst>
                <p:tags r:id="rId9"/>
              </p:custDataLst>
            </p:nvPr>
          </p:nvSpPr>
          <p:spPr bwMode="auto">
            <a:xfrm>
              <a:off x="4931384" y="4854455"/>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2</a:t>
              </a:r>
            </a:p>
          </p:txBody>
        </p:sp>
        <p:sp>
          <p:nvSpPr>
            <p:cNvPr id="114" name="T1_Topic"/>
            <p:cNvSpPr txBox="1"/>
            <p:nvPr>
              <p:custDataLst>
                <p:tags r:id="rId10"/>
              </p:custDataLst>
            </p:nvPr>
          </p:nvSpPr>
          <p:spPr>
            <a:xfrm>
              <a:off x="5231390" y="4913487"/>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Products</a:t>
              </a:r>
            </a:p>
          </p:txBody>
        </p:sp>
        <p:sp>
          <p:nvSpPr>
            <p:cNvPr id="115" name="Right Arrow 93"/>
            <p:cNvSpPr/>
            <p:nvPr/>
          </p:nvSpPr>
          <p:spPr>
            <a:xfrm>
              <a:off x="6349316" y="4974234"/>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116" name="Group 115"/>
          <p:cNvGrpSpPr/>
          <p:nvPr/>
        </p:nvGrpSpPr>
        <p:grpSpPr>
          <a:xfrm>
            <a:off x="4931384" y="4016767"/>
            <a:ext cx="3860523" cy="608533"/>
            <a:chOff x="4931384" y="5692142"/>
            <a:chExt cx="3860523" cy="608533"/>
          </a:xfrm>
        </p:grpSpPr>
        <p:sp>
          <p:nvSpPr>
            <p:cNvPr id="117" name="Rectangle 116"/>
            <p:cNvSpPr/>
            <p:nvPr/>
          </p:nvSpPr>
          <p:spPr>
            <a:xfrm>
              <a:off x="6675120" y="5730988"/>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indent="-173038" fontAlgn="base">
                <a:buClr>
                  <a:srgbClr val="07325F"/>
                </a:buClr>
                <a:buSzPct val="100000"/>
                <a:buFont typeface="Wingdings"/>
                <a:buChar char="§"/>
                <a:defRPr/>
              </a:pPr>
              <a:r>
                <a:rPr lang="en-US" sz="800" dirty="0">
                  <a:solidFill>
                    <a:srgbClr val="000000"/>
                  </a:solidFill>
                </a:rPr>
                <a:t>Opportunity to further expand Constantia’s U.S. flexibles footprint</a:t>
              </a:r>
              <a:endParaRPr lang="en-US" sz="800" dirty="0"/>
            </a:p>
          </p:txBody>
        </p:sp>
        <p:sp>
          <p:nvSpPr>
            <p:cNvPr id="118" name="TNr2_Number"/>
            <p:cNvSpPr/>
            <p:nvPr>
              <p:custDataLst>
                <p:tags r:id="rId7"/>
              </p:custDataLst>
            </p:nvPr>
          </p:nvSpPr>
          <p:spPr bwMode="auto">
            <a:xfrm>
              <a:off x="4931384" y="5692142"/>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1</a:t>
              </a:r>
            </a:p>
          </p:txBody>
        </p:sp>
        <p:sp>
          <p:nvSpPr>
            <p:cNvPr id="119" name="T1_Topic"/>
            <p:cNvSpPr txBox="1"/>
            <p:nvPr>
              <p:custDataLst>
                <p:tags r:id="rId8"/>
              </p:custDataLst>
            </p:nvPr>
          </p:nvSpPr>
          <p:spPr>
            <a:xfrm>
              <a:off x="5231390" y="5751174"/>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Geographies</a:t>
              </a:r>
            </a:p>
          </p:txBody>
        </p:sp>
        <p:sp>
          <p:nvSpPr>
            <p:cNvPr id="120" name="Right Arrow 108"/>
            <p:cNvSpPr/>
            <p:nvPr/>
          </p:nvSpPr>
          <p:spPr>
            <a:xfrm>
              <a:off x="6349316" y="581192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sp>
        <p:nvSpPr>
          <p:cNvPr id="121" name="TextBox 120"/>
          <p:cNvSpPr txBox="1"/>
          <p:nvPr/>
        </p:nvSpPr>
        <p:spPr>
          <a:xfrm>
            <a:off x="6634163" y="6454431"/>
            <a:ext cx="1737360" cy="338554"/>
          </a:xfrm>
          <a:prstGeom prst="rect">
            <a:avLst/>
          </a:prstGeom>
          <a:noFill/>
        </p:spPr>
        <p:txBody>
          <a:bodyPr wrap="square" lIns="0" rIns="182880" rtlCol="0">
            <a:spAutoFit/>
          </a:bodyPr>
          <a:lstStyle/>
          <a:p>
            <a:r>
              <a:rPr lang="en-US" sz="800" i="1" dirty="0">
                <a:solidFill>
                  <a:srgbClr val="000000"/>
                </a:solidFill>
              </a:rPr>
              <a:t>Source: CapIQ, Mergermarket,</a:t>
            </a:r>
            <a:br>
              <a:rPr lang="en-US" sz="800" i="1" dirty="0">
                <a:solidFill>
                  <a:srgbClr val="000000"/>
                </a:solidFill>
              </a:rPr>
            </a:br>
            <a:r>
              <a:rPr lang="en-US" sz="800" i="1" dirty="0">
                <a:solidFill>
                  <a:srgbClr val="000000"/>
                </a:solidFill>
              </a:rPr>
              <a:t>company filings, press releases</a:t>
            </a:r>
          </a:p>
        </p:txBody>
      </p:sp>
      <p:grpSp>
        <p:nvGrpSpPr>
          <p:cNvPr id="7" name="Group 6"/>
          <p:cNvGrpSpPr/>
          <p:nvPr/>
        </p:nvGrpSpPr>
        <p:grpSpPr>
          <a:xfrm>
            <a:off x="347472" y="5237943"/>
            <a:ext cx="3933039" cy="752093"/>
            <a:chOff x="347472" y="5237943"/>
            <a:chExt cx="3933039" cy="752093"/>
          </a:xfrm>
        </p:grpSpPr>
        <p:sp>
          <p:nvSpPr>
            <p:cNvPr id="123" name="AutoShape 124"/>
            <p:cNvSpPr>
              <a:spLocks/>
            </p:cNvSpPr>
            <p:nvPr/>
          </p:nvSpPr>
          <p:spPr bwMode="auto">
            <a:xfrm>
              <a:off x="1099160" y="5261084"/>
              <a:ext cx="3181351" cy="705810"/>
            </a:xfrm>
            <a:prstGeom prst="rect">
              <a:avLst/>
            </a:prstGeom>
            <a:solidFill>
              <a:srgbClr val="CCE5FF"/>
            </a:solidFill>
            <a:ln w="9525">
              <a:solidFill>
                <a:srgbClr val="CCE5FF"/>
              </a:solidFill>
              <a:miter lim="800000"/>
              <a:headEnd/>
              <a:tailEnd/>
            </a:ln>
            <a:effectLst/>
            <a:ex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Global Packaging USA Corporation</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and supplies packaging solutions to confectionery, processed food and meat, pet food, pharmaceutical, healthcare and beverage industries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expanded footprint in U.S. flexibles market</a:t>
              </a:r>
            </a:p>
          </p:txBody>
        </p:sp>
        <p:sp>
          <p:nvSpPr>
            <p:cNvPr id="124" name="Freeform 61"/>
            <p:cNvSpPr/>
            <p:nvPr/>
          </p:nvSpPr>
          <p:spPr>
            <a:xfrm>
              <a:off x="347472" y="5237943"/>
              <a:ext cx="668565" cy="752093"/>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January</a:t>
              </a:r>
            </a:p>
            <a:p>
              <a:pPr lvl="0" algn="ctr" defTabSz="444500">
                <a:lnSpc>
                  <a:spcPct val="90000"/>
                </a:lnSpc>
                <a:spcBef>
                  <a:spcPct val="0"/>
                </a:spcBef>
              </a:pPr>
              <a:r>
                <a:rPr lang="en-US" sz="800" i="1" kern="1200" dirty="0"/>
                <a:t>2013</a:t>
              </a:r>
            </a:p>
          </p:txBody>
        </p:sp>
      </p:grpSp>
      <p:grpSp>
        <p:nvGrpSpPr>
          <p:cNvPr id="6" name="Group 5"/>
          <p:cNvGrpSpPr/>
          <p:nvPr/>
        </p:nvGrpSpPr>
        <p:grpSpPr>
          <a:xfrm>
            <a:off x="347472" y="4452281"/>
            <a:ext cx="3933039" cy="804672"/>
            <a:chOff x="347472" y="4452281"/>
            <a:chExt cx="3933039" cy="804672"/>
          </a:xfrm>
        </p:grpSpPr>
        <p:sp>
          <p:nvSpPr>
            <p:cNvPr id="126" name="Freeform 71"/>
            <p:cNvSpPr/>
            <p:nvPr/>
          </p:nvSpPr>
          <p:spPr>
            <a:xfrm>
              <a:off x="347472" y="4452281"/>
              <a:ext cx="668565" cy="804672"/>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December</a:t>
              </a:r>
            </a:p>
            <a:p>
              <a:pPr lvl="0" algn="ctr" defTabSz="444500">
                <a:lnSpc>
                  <a:spcPct val="90000"/>
                </a:lnSpc>
                <a:spcBef>
                  <a:spcPct val="0"/>
                </a:spcBef>
              </a:pPr>
              <a:r>
                <a:rPr lang="en-US" sz="800" i="1" kern="1200" dirty="0"/>
                <a:t>2015</a:t>
              </a:r>
            </a:p>
          </p:txBody>
        </p:sp>
        <p:sp>
          <p:nvSpPr>
            <p:cNvPr id="127" name="Rectangle 126"/>
            <p:cNvSpPr/>
            <p:nvPr/>
          </p:nvSpPr>
          <p:spPr>
            <a:xfrm>
              <a:off x="1099160" y="4477040"/>
              <a:ext cx="3181351" cy="755154"/>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Afripack Limited</a:t>
              </a:r>
            </a:p>
            <a:p>
              <a:pPr marL="173038" lvl="0" indent="-173038" fontAlgn="base">
                <a:spcAft>
                  <a:spcPts val="200"/>
                </a:spcAft>
                <a:buClr>
                  <a:srgbClr val="07325F"/>
                </a:buClr>
                <a:buSzPct val="100000"/>
                <a:buFont typeface="Wingdings"/>
                <a:buChar char="§"/>
                <a:defRPr/>
              </a:pPr>
              <a:r>
                <a:rPr lang="en-US" sz="800" dirty="0">
                  <a:cs typeface="Arial" pitchFamily="34" charset="0"/>
                </a:rPr>
                <a:t>Offers multi-wall paper sacks and bags, as well as flexographic printed and extrusion coated or laminated products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strengthened footprint in the African market and enhanced the growth profile</a:t>
              </a:r>
            </a:p>
          </p:txBody>
        </p:sp>
      </p:grpSp>
      <p:sp>
        <p:nvSpPr>
          <p:cNvPr id="128" name="AutoShape 124"/>
          <p:cNvSpPr>
            <a:spLocks/>
          </p:cNvSpPr>
          <p:nvPr/>
        </p:nvSpPr>
        <p:spPr bwMode="auto">
          <a:xfrm>
            <a:off x="347472" y="6021524"/>
            <a:ext cx="3929637" cy="308688"/>
          </a:xfrm>
          <a:prstGeom prst="rect">
            <a:avLst/>
          </a:prstGeom>
          <a:solidFill>
            <a:srgbClr val="BFBFBF"/>
          </a:solidFill>
          <a:ln w="9525">
            <a:noFill/>
            <a:miter lim="800000"/>
            <a:headEnd/>
            <a:tailEnd/>
          </a:ln>
          <a:effectLst/>
          <a:extLst/>
        </p:spPr>
        <p:txBody>
          <a:bodyPr lIns="0" tIns="0" rIns="0" bIns="0" anchor="ctr"/>
          <a:lstStyle/>
          <a:p>
            <a:pPr marL="103188" indent="-103188" algn="ctr" defTabSz="765175">
              <a:spcBef>
                <a:spcPct val="50000"/>
              </a:spcBef>
              <a:buClr>
                <a:schemeClr val="accent1"/>
              </a:buClr>
              <a:tabLst>
                <a:tab pos="60325" algn="l"/>
              </a:tabLst>
            </a:pPr>
            <a:r>
              <a:rPr lang="en-US" sz="800" b="1" dirty="0">
                <a:cs typeface="Arial" pitchFamily="34" charset="0"/>
              </a:rPr>
              <a:t>4 acquisitions completed since 2012</a:t>
            </a:r>
          </a:p>
        </p:txBody>
      </p:sp>
      <p:pic>
        <p:nvPicPr>
          <p:cNvPr id="129" name="Picture 4" descr="Image result for constantia flexibles logo transparent"/>
          <p:cNvPicPr>
            <a:picLocks noChangeAspect="1" noChangeArrowheads="1"/>
          </p:cNvPicPr>
          <p:nvPr/>
        </p:nvPicPr>
        <p:blipFill rotWithShape="1">
          <a:blip r:embed="rId14" cstate="hqprint">
            <a:extLst>
              <a:ext uri="{28A0092B-C50C-407E-A947-70E740481C1C}">
                <a14:useLocalDpi xmlns:a14="http://schemas.microsoft.com/office/drawing/2010/main"/>
              </a:ext>
            </a:extLst>
          </a:blip>
          <a:srcRect t="27151" b="28064"/>
          <a:stretch/>
        </p:blipFill>
        <p:spPr bwMode="auto">
          <a:xfrm>
            <a:off x="3028606" y="1525686"/>
            <a:ext cx="1248503" cy="559146"/>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129">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4931384" y="1842752"/>
            <a:ext cx="747853" cy="675226"/>
          </a:xfrm>
          <a:prstGeom prst="rect">
            <a:avLst/>
          </a:prstGeom>
        </p:spPr>
      </p:pic>
      <p:pic>
        <p:nvPicPr>
          <p:cNvPr id="131" name="Picture 130">
            <a:extLst/>
          </p:cNvPr>
          <p:cNvPicPr>
            <a:picLocks noChangeAspect="1"/>
          </p:cNvPicPr>
          <p:nvPr/>
        </p:nvPicPr>
        <p:blipFill>
          <a:blip r:embed="rId16"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00760" y="1798362"/>
            <a:ext cx="452154" cy="693760"/>
          </a:xfrm>
          <a:prstGeom prst="rect">
            <a:avLst/>
          </a:prstGeom>
        </p:spPr>
      </p:pic>
      <p:pic>
        <p:nvPicPr>
          <p:cNvPr id="132" name="Picture 131">
            <a:extLst/>
          </p:cNvPr>
          <p:cNvPicPr>
            <a:picLocks noChangeAspect="1"/>
          </p:cNvPicPr>
          <p:nvPr/>
        </p:nvPicPr>
        <p:blipFill>
          <a:blip r:embed="rId17"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89610" y="1825708"/>
            <a:ext cx="887692" cy="667780"/>
          </a:xfrm>
          <a:prstGeom prst="rect">
            <a:avLst/>
          </a:prstGeom>
        </p:spPr>
      </p:pic>
      <p:pic>
        <p:nvPicPr>
          <p:cNvPr id="133" name="Picture 132">
            <a:extLst/>
          </p:cNvPr>
          <p:cNvPicPr>
            <a:picLocks noChangeAspect="1"/>
          </p:cNvPicPr>
          <p:nvPr/>
        </p:nvPicPr>
        <p:blipFill>
          <a:blip r:embed="rId18"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929039" y="1895034"/>
            <a:ext cx="868237" cy="567080"/>
          </a:xfrm>
          <a:prstGeom prst="rect">
            <a:avLst/>
          </a:prstGeom>
        </p:spPr>
      </p:pic>
      <p:pic>
        <p:nvPicPr>
          <p:cNvPr id="134" name="Picture 2"/>
          <p:cNvPicPr>
            <a:picLocks noChangeArrowheads="1"/>
          </p:cNvPicPr>
          <p:nvPr/>
        </p:nvPicPr>
        <p:blipFill rotWithShape="1">
          <a:blip r:embed="rId19" cstate="hqprint">
            <a:extLst>
              <a:ext uri="{28A0092B-C50C-407E-A947-70E740481C1C}">
                <a14:useLocalDpi xmlns:a14="http://schemas.microsoft.com/office/drawing/2010/main"/>
              </a:ext>
            </a:extLst>
          </a:blip>
          <a:srcRect/>
          <a:stretch/>
        </p:blipFill>
        <p:spPr bwMode="auto">
          <a:xfrm>
            <a:off x="4946904" y="2962656"/>
            <a:ext cx="786384" cy="61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5" name="Picture 2" descr="Image result for pharmaceutical"/>
          <p:cNvPicPr>
            <a:picLocks noChangeArrowheads="1"/>
          </p:cNvPicPr>
          <p:nvPr/>
        </p:nvPicPr>
        <p:blipFill rotWithShape="1">
          <a:blip r:embed="rId20" cstate="hqprint">
            <a:extLst>
              <a:ext uri="{28A0092B-C50C-407E-A947-70E740481C1C}">
                <a14:useLocalDpi xmlns:a14="http://schemas.microsoft.com/office/drawing/2010/main"/>
              </a:ext>
            </a:extLst>
          </a:blip>
          <a:srcRect/>
          <a:stretch/>
        </p:blipFill>
        <p:spPr bwMode="auto">
          <a:xfrm>
            <a:off x="7927848"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Image result for household industry"/>
          <p:cNvPicPr>
            <a:picLocks noChangeArrowheads="1"/>
          </p:cNvPicPr>
          <p:nvPr/>
        </p:nvPicPr>
        <p:blipFill rotWithShape="1">
          <a:blip r:embed="rId21" cstate="hqprint">
            <a:extLst>
              <a:ext uri="{28A0092B-C50C-407E-A947-70E740481C1C}">
                <a14:useLocalDpi xmlns:a14="http://schemas.microsoft.com/office/drawing/2010/main"/>
              </a:ext>
            </a:extLst>
          </a:blip>
          <a:srcRect/>
          <a:stretch/>
        </p:blipFill>
        <p:spPr bwMode="auto">
          <a:xfrm>
            <a:off x="5940552"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8" descr="Image result for personal care industry"/>
          <p:cNvPicPr>
            <a:picLocks noChangeArrowheads="1"/>
          </p:cNvPicPr>
          <p:nvPr/>
        </p:nvPicPr>
        <p:blipFill rotWithShape="1">
          <a:blip r:embed="rId22" cstate="hqprint">
            <a:extLst>
              <a:ext uri="{28A0092B-C50C-407E-A947-70E740481C1C}">
                <a14:useLocalDpi xmlns:a14="http://schemas.microsoft.com/office/drawing/2010/main"/>
              </a:ext>
            </a:extLst>
          </a:blip>
          <a:srcRect/>
          <a:stretch/>
        </p:blipFill>
        <p:spPr bwMode="auto">
          <a:xfrm>
            <a:off x="6934200" y="2962656"/>
            <a:ext cx="786384" cy="612648"/>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353116" y="3992924"/>
            <a:ext cx="3933038" cy="466991"/>
            <a:chOff x="353116" y="3992924"/>
            <a:chExt cx="3933038" cy="466991"/>
          </a:xfrm>
        </p:grpSpPr>
        <p:sp>
          <p:nvSpPr>
            <p:cNvPr id="60" name="Freeform 71"/>
            <p:cNvSpPr/>
            <p:nvPr/>
          </p:nvSpPr>
          <p:spPr>
            <a:xfrm>
              <a:off x="353116" y="3992924"/>
              <a:ext cx="662922" cy="466991"/>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Announced</a:t>
              </a:r>
              <a:endParaRPr lang="en-US" sz="800" i="1" kern="1200" dirty="0"/>
            </a:p>
          </p:txBody>
        </p:sp>
        <p:sp>
          <p:nvSpPr>
            <p:cNvPr id="61" name="Rectangle 60"/>
            <p:cNvSpPr/>
            <p:nvPr/>
          </p:nvSpPr>
          <p:spPr>
            <a:xfrm>
              <a:off x="1104803" y="4007293"/>
              <a:ext cx="3181351" cy="440857"/>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Divesting Constantia Labels</a:t>
              </a:r>
            </a:p>
            <a:p>
              <a:pPr marL="173038" lvl="0" indent="-173038" fontAlgn="base">
                <a:spcAft>
                  <a:spcPts val="200"/>
                </a:spcAft>
                <a:buClr>
                  <a:srgbClr val="07325F"/>
                </a:buClr>
                <a:buSzPct val="100000"/>
                <a:buFont typeface="Wingdings"/>
                <a:buChar char="§"/>
                <a:defRPr/>
              </a:pPr>
              <a:r>
                <a:rPr lang="en-US" sz="800" dirty="0">
                  <a:cs typeface="Arial" pitchFamily="34" charset="0"/>
                </a:rPr>
                <a:t>Announced sale of Constantia Labels to Multi-Color Corporation; potential proceeds for acquisitions in flexibles</a:t>
              </a:r>
              <a:endParaRPr lang="en-US" sz="800" i="1" dirty="0">
                <a:cs typeface="Arial" pitchFamily="34" charset="0"/>
              </a:endParaRPr>
            </a:p>
          </p:txBody>
        </p:sp>
      </p:grpSp>
      <p:sp>
        <p:nvSpPr>
          <p:cNvPr id="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26</a:t>
            </a:r>
          </a:p>
        </p:txBody>
      </p:sp>
    </p:spTree>
    <p:extLst>
      <p:ext uri="{BB962C8B-B14F-4D97-AF65-F5344CB8AC3E}">
        <p14:creationId xmlns:p14="http://schemas.microsoft.com/office/powerpoint/2010/main" val="21728610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342899" y="1554480"/>
            <a:ext cx="3966367" cy="2023272"/>
            <a:chOff x="342899" y="1246619"/>
            <a:chExt cx="3966367" cy="2023272"/>
          </a:xfrm>
        </p:grpSpPr>
        <p:sp>
          <p:nvSpPr>
            <p:cNvPr id="85" name="Text Box 30"/>
            <p:cNvSpPr txBox="1">
              <a:spLocks noChangeArrowheads="1"/>
            </p:cNvSpPr>
            <p:nvPr/>
          </p:nvSpPr>
          <p:spPr bwMode="auto">
            <a:xfrm>
              <a:off x="342899" y="1246619"/>
              <a:ext cx="3966367" cy="2023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eaLnBrk="1" hangingPunct="1">
                <a:spcBef>
                  <a:spcPct val="20000"/>
                </a:spcBef>
                <a:buClr>
                  <a:srgbClr val="000080"/>
                </a:buClr>
              </a:pPr>
              <a:r>
                <a:rPr lang="en-US" altLang="en-US" sz="800" dirty="0">
                  <a:solidFill>
                    <a:srgbClr val="000000"/>
                  </a:solidFill>
                  <a:latin typeface="+mn-lt"/>
                </a:rPr>
                <a:t>Ownership: </a:t>
              </a:r>
              <a:r>
                <a:rPr lang="en-US" altLang="en-US" sz="800" b="0" dirty="0">
                  <a:solidFill>
                    <a:srgbClr val="000000"/>
                  </a:solidFill>
                  <a:latin typeface="+mn-lt"/>
                </a:rPr>
                <a:t>Private; </a:t>
              </a:r>
              <a:r>
                <a:rPr lang="en-US" altLang="en-US" sz="800" dirty="0">
                  <a:solidFill>
                    <a:srgbClr val="000000"/>
                  </a:solidFill>
                  <a:latin typeface="+mn-lt"/>
                </a:rPr>
                <a:t>Headquarters: </a:t>
              </a:r>
              <a:r>
                <a:rPr lang="en-US" altLang="en-US" sz="800" b="0" dirty="0">
                  <a:solidFill>
                    <a:srgbClr val="000000"/>
                  </a:solidFill>
                  <a:latin typeface="+mn-lt"/>
                </a:rPr>
                <a:t>Hattiesburg, MS</a:t>
              </a:r>
            </a:p>
            <a:p>
              <a:pPr eaLnBrk="1" hangingPunct="1">
                <a:spcBef>
                  <a:spcPct val="20000"/>
                </a:spcBef>
                <a:buClr>
                  <a:srgbClr val="000080"/>
                </a:buClr>
              </a:pPr>
              <a:r>
                <a:rPr lang="en-US" altLang="en-US" sz="800" dirty="0">
                  <a:solidFill>
                    <a:srgbClr val="000000"/>
                  </a:solidFill>
                  <a:latin typeface="+mn-lt"/>
                </a:rPr>
                <a:t>Revenue: </a:t>
              </a:r>
              <a:r>
                <a:rPr lang="en-US" altLang="en-US" sz="800" b="0" dirty="0">
                  <a:solidFill>
                    <a:srgbClr val="000000"/>
                  </a:solidFill>
                  <a:latin typeface="+mn-lt"/>
                </a:rPr>
                <a:t>n/a; </a:t>
              </a:r>
              <a:r>
                <a:rPr lang="en-US" altLang="en-US" sz="800" dirty="0">
                  <a:solidFill>
                    <a:srgbClr val="000000"/>
                  </a:solidFill>
                  <a:latin typeface="+mn-lt"/>
                </a:rPr>
                <a:t>EBITDA:</a:t>
              </a:r>
              <a:r>
                <a:rPr lang="en-US" altLang="en-US" sz="800" b="0" dirty="0">
                  <a:solidFill>
                    <a:srgbClr val="000000"/>
                  </a:solidFill>
                  <a:latin typeface="+mn-lt"/>
                </a:rPr>
                <a:t> n/a; </a:t>
              </a:r>
              <a:r>
                <a:rPr lang="en-US" altLang="en-US" sz="800" dirty="0">
                  <a:solidFill>
                    <a:srgbClr val="000000"/>
                  </a:solidFill>
                  <a:latin typeface="+mn-lt"/>
                </a:rPr>
                <a:t>Net Debt:</a:t>
              </a:r>
              <a:r>
                <a:rPr lang="en-US" altLang="en-US" sz="800" b="0" dirty="0">
                  <a:solidFill>
                    <a:srgbClr val="000000"/>
                  </a:solidFill>
                  <a:latin typeface="+mn-lt"/>
                </a:rPr>
                <a:t> n/a </a:t>
              </a:r>
            </a:p>
            <a:p>
              <a:pPr eaLnBrk="1" hangingPunct="1">
                <a:spcBef>
                  <a:spcPct val="20000"/>
                </a:spcBef>
                <a:buClr>
                  <a:srgbClr val="000080"/>
                </a:buClr>
              </a:pPr>
              <a:r>
                <a:rPr lang="en-US" altLang="en-US" sz="800" dirty="0">
                  <a:solidFill>
                    <a:srgbClr val="000000"/>
                  </a:solidFill>
                  <a:latin typeface="+mn-lt"/>
                </a:rPr>
                <a:t>Market Cap: </a:t>
              </a:r>
              <a:r>
                <a:rPr lang="en-US" altLang="en-US" sz="800" b="0" dirty="0">
                  <a:solidFill>
                    <a:srgbClr val="000000"/>
                  </a:solidFill>
                  <a:latin typeface="+mn-lt"/>
                </a:rPr>
                <a:t>n/a;</a:t>
              </a:r>
              <a:r>
                <a:rPr lang="en-US" altLang="en-US" sz="800" dirty="0">
                  <a:solidFill>
                    <a:srgbClr val="000000"/>
                  </a:solidFill>
                  <a:latin typeface="+mn-lt"/>
                </a:rPr>
                <a:t> Employees</a:t>
              </a:r>
              <a:r>
                <a:rPr lang="en-US" altLang="en-US" sz="800" b="0" dirty="0">
                  <a:solidFill>
                    <a:srgbClr val="000000"/>
                  </a:solidFill>
                  <a:latin typeface="+mn-lt"/>
                </a:rPr>
                <a:t>: 1,350</a:t>
              </a:r>
            </a:p>
            <a:p>
              <a:pPr eaLnBrk="1" hangingPunct="1">
                <a:spcBef>
                  <a:spcPct val="20000"/>
                </a:spcBef>
                <a:buClr>
                  <a:srgbClr val="000080"/>
                </a:buClr>
              </a:pPr>
              <a:r>
                <a:rPr lang="en-US" altLang="en-US" sz="800" dirty="0">
                  <a:solidFill>
                    <a:srgbClr val="000000"/>
                  </a:solidFill>
                  <a:latin typeface="+mn-lt"/>
                </a:rPr>
                <a:t>EV / EBITDA Multiple</a:t>
              </a:r>
              <a:r>
                <a:rPr lang="en-US" altLang="en-US" sz="800" b="0" dirty="0">
                  <a:solidFill>
                    <a:srgbClr val="000000"/>
                  </a:solidFill>
                  <a:latin typeface="+mn-lt"/>
                </a:rPr>
                <a:t>: n/a</a:t>
              </a:r>
            </a:p>
            <a:p>
              <a:pPr eaLnBrk="1" hangingPunct="1">
                <a:spcBef>
                  <a:spcPct val="20000"/>
                </a:spcBef>
                <a:buClr>
                  <a:srgbClr val="000080"/>
                </a:buClr>
              </a:pPr>
              <a:r>
                <a:rPr lang="en-US" altLang="en-US" sz="800" dirty="0">
                  <a:solidFill>
                    <a:srgbClr val="000000"/>
                  </a:solidFill>
                  <a:latin typeface="+mn-lt"/>
                </a:rPr>
                <a:t>Lincoln Contact: </a:t>
              </a:r>
              <a:r>
                <a:rPr lang="en-US" altLang="en-US" sz="800" b="0" dirty="0">
                  <a:solidFill>
                    <a:srgbClr val="000000"/>
                  </a:solidFill>
                  <a:latin typeface="+mn-lt"/>
                </a:rPr>
                <a:t>Warren Hood, Chairman, CEO and Treasurer</a:t>
              </a:r>
            </a:p>
            <a:p>
              <a:pPr eaLnBrk="1" hangingPunct="1">
                <a:spcBef>
                  <a:spcPct val="20000"/>
                </a:spcBef>
                <a:buClr>
                  <a:srgbClr val="000080"/>
                </a:buClr>
              </a:pPr>
              <a:endParaRPr lang="en-US" altLang="en-US" sz="800" b="0" dirty="0">
                <a:solidFill>
                  <a:srgbClr val="000000"/>
                </a:solidFill>
                <a:latin typeface="+mn-lt"/>
              </a:endParaRPr>
            </a:p>
          </p:txBody>
        </p:sp>
        <p:sp>
          <p:nvSpPr>
            <p:cNvPr id="86" name="Text Box 31"/>
            <p:cNvSpPr txBox="1">
              <a:spLocks noChangeArrowheads="1"/>
            </p:cNvSpPr>
            <p:nvPr/>
          </p:nvSpPr>
          <p:spPr bwMode="auto">
            <a:xfrm>
              <a:off x="342900" y="1996427"/>
              <a:ext cx="3966366" cy="118711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Manufactures and distributes packaging products as well as forest and wood products and building and construction materials</a:t>
              </a:r>
            </a:p>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Product offering includes multiwall paper packaging, flexible plastic packaging, woven polypropylene bags and specialty coated materials</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Primary component of business focus is on pet care end market</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Currently offers dry pet care packaging solutions with opportunity to expand into wet pet care packaging solutions </a:t>
              </a:r>
            </a:p>
          </p:txBody>
        </p:sp>
        <p:cxnSp>
          <p:nvCxnSpPr>
            <p:cNvPr id="87" name="Straight Connector 86"/>
            <p:cNvCxnSpPr/>
            <p:nvPr/>
          </p:nvCxnSpPr>
          <p:spPr>
            <a:xfrm>
              <a:off x="342900" y="2018682"/>
              <a:ext cx="3892172" cy="0"/>
            </a:xfrm>
            <a:prstGeom prst="line">
              <a:avLst/>
            </a:prstGeom>
            <a:ln>
              <a:solidFill>
                <a:srgbClr val="9F9F9F"/>
              </a:solidFill>
            </a:ln>
          </p:spPr>
          <p:style>
            <a:lnRef idx="1">
              <a:schemeClr val="accent1"/>
            </a:lnRef>
            <a:fillRef idx="0">
              <a:schemeClr val="accent1"/>
            </a:fillRef>
            <a:effectRef idx="0">
              <a:schemeClr val="accent1"/>
            </a:effectRef>
            <a:fontRef idx="minor">
              <a:schemeClr val="tx1"/>
            </a:fontRef>
          </p:style>
        </p:cxnSp>
      </p:grpSp>
      <p:graphicFrame>
        <p:nvGraphicFramePr>
          <p:cNvPr id="33" name="Table 32"/>
          <p:cNvGraphicFramePr>
            <a:graphicFrameLocks noGrp="1"/>
          </p:cNvGraphicFramePr>
          <p:nvPr>
            <p:custDataLst>
              <p:tags r:id="rId1"/>
            </p:custDataLst>
            <p:extLst>
              <p:ext uri="{D42A27DB-BD31-4B8C-83A1-F6EECF244321}">
                <p14:modId xmlns:p14="http://schemas.microsoft.com/office/powerpoint/2010/main" val="2316059646"/>
              </p:ext>
            </p:extLst>
          </p:nvPr>
        </p:nvGraphicFramePr>
        <p:xfrm>
          <a:off x="347472"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dirty="0">
                          <a:solidFill>
                            <a:srgbClr val="000000"/>
                          </a:solidFill>
                          <a:latin typeface="+mn-lt"/>
                        </a:rPr>
                        <a:t>Relevant M&amp;A Activity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 name="Title 2"/>
          <p:cNvSpPr>
            <a:spLocks noGrp="1"/>
          </p:cNvSpPr>
          <p:nvPr>
            <p:ph type="title"/>
          </p:nvPr>
        </p:nvSpPr>
        <p:spPr/>
        <p:txBody>
          <a:bodyPr/>
          <a:lstStyle/>
          <a:p>
            <a:r>
              <a:rPr lang="en-US" dirty="0"/>
              <a:t>Selected Strategic Acquirer – Hood Companies*</a:t>
            </a:r>
          </a:p>
        </p:txBody>
      </p:sp>
      <p:graphicFrame>
        <p:nvGraphicFramePr>
          <p:cNvPr id="6" name="Table 5"/>
          <p:cNvGraphicFramePr>
            <a:graphicFrameLocks noGrp="1"/>
          </p:cNvGraphicFramePr>
          <p:nvPr>
            <p:custDataLst>
              <p:tags r:id="rId2"/>
            </p:custDataLst>
            <p:extLst>
              <p:ext uri="{D42A27DB-BD31-4B8C-83A1-F6EECF244321}">
                <p14:modId xmlns:p14="http://schemas.microsoft.com/office/powerpoint/2010/main" val="274348310"/>
              </p:ext>
            </p:extLst>
          </p:nvPr>
        </p:nvGraphicFramePr>
        <p:xfrm>
          <a:off x="347472"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Company 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4" name="Table 33"/>
          <p:cNvGraphicFramePr>
            <a:graphicFrameLocks noGrp="1"/>
          </p:cNvGraphicFramePr>
          <p:nvPr>
            <p:custDataLst>
              <p:tags r:id="rId3"/>
            </p:custDataLst>
            <p:extLst>
              <p:ext uri="{D42A27DB-BD31-4B8C-83A1-F6EECF244321}">
                <p14:modId xmlns:p14="http://schemas.microsoft.com/office/powerpoint/2010/main" val="780854567"/>
              </p:ext>
            </p:extLst>
          </p:nvPr>
        </p:nvGraphicFramePr>
        <p:xfrm>
          <a:off x="4846320"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baseline="0" dirty="0">
                          <a:solidFill>
                            <a:srgbClr val="000000"/>
                          </a:solidFill>
                          <a:latin typeface="+mn-lt"/>
                        </a:rPr>
                        <a:t>Lincoln Insight / Acquisition Rationale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5" name="Table 34"/>
          <p:cNvGraphicFramePr>
            <a:graphicFrameLocks noGrp="1"/>
          </p:cNvGraphicFramePr>
          <p:nvPr>
            <p:custDataLst>
              <p:tags r:id="rId4"/>
            </p:custDataLst>
            <p:extLst>
              <p:ext uri="{D42A27DB-BD31-4B8C-83A1-F6EECF244321}">
                <p14:modId xmlns:p14="http://schemas.microsoft.com/office/powerpoint/2010/main" val="831950976"/>
              </p:ext>
            </p:extLst>
          </p:nvPr>
        </p:nvGraphicFramePr>
        <p:xfrm>
          <a:off x="4846320"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Strategic Fit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56" name="Rectangle 55"/>
          <p:cNvSpPr/>
          <p:nvPr/>
        </p:nvSpPr>
        <p:spPr>
          <a:xfrm>
            <a:off x="252468" y="1335024"/>
            <a:ext cx="809837" cy="215444"/>
          </a:xfrm>
          <a:prstGeom prst="rect">
            <a:avLst/>
          </a:prstGeom>
        </p:spPr>
        <p:txBody>
          <a:bodyPr wrap="none">
            <a:spAutoFit/>
          </a:bodyPr>
          <a:lstStyle/>
          <a:p>
            <a:pPr lvl="0"/>
            <a:r>
              <a:rPr lang="en-US" sz="800" i="1" dirty="0">
                <a:solidFill>
                  <a:srgbClr val="000000"/>
                </a:solidFill>
              </a:rPr>
              <a:t>($ in millions)</a:t>
            </a:r>
          </a:p>
        </p:txBody>
      </p:sp>
      <p:sp>
        <p:nvSpPr>
          <p:cNvPr id="96" name="TextBox 95"/>
          <p:cNvSpPr txBox="1"/>
          <p:nvPr/>
        </p:nvSpPr>
        <p:spPr>
          <a:xfrm>
            <a:off x="6783305" y="1645920"/>
            <a:ext cx="1030678" cy="246221"/>
          </a:xfrm>
          <a:prstGeom prst="rect">
            <a:avLst/>
          </a:prstGeom>
          <a:noFill/>
        </p:spPr>
        <p:txBody>
          <a:bodyPr wrap="square" lIns="0" tIns="0" rIns="0" bIns="0" rtlCol="0">
            <a:spAutoFit/>
          </a:bodyPr>
          <a:lstStyle/>
          <a:p>
            <a:pPr algn="ctr"/>
            <a:r>
              <a:rPr lang="en-US" sz="800" u="sng" dirty="0"/>
              <a:t>Specialty Coated Materials</a:t>
            </a:r>
          </a:p>
        </p:txBody>
      </p:sp>
      <p:sp>
        <p:nvSpPr>
          <p:cNvPr id="97" name="TextBox 96"/>
          <p:cNvSpPr txBox="1"/>
          <p:nvPr/>
        </p:nvSpPr>
        <p:spPr>
          <a:xfrm>
            <a:off x="5843670" y="1645920"/>
            <a:ext cx="851800" cy="246221"/>
          </a:xfrm>
          <a:prstGeom prst="rect">
            <a:avLst/>
          </a:prstGeom>
          <a:noFill/>
        </p:spPr>
        <p:txBody>
          <a:bodyPr wrap="square" lIns="0" tIns="0" rIns="0" bIns="0" rtlCol="0">
            <a:spAutoFit/>
          </a:bodyPr>
          <a:lstStyle/>
          <a:p>
            <a:pPr algn="ctr"/>
            <a:r>
              <a:rPr lang="en-US" sz="800" u="sng" dirty="0"/>
              <a:t>Multiwall Paper Packaging </a:t>
            </a:r>
          </a:p>
        </p:txBody>
      </p:sp>
      <p:sp>
        <p:nvSpPr>
          <p:cNvPr id="98" name="TextBox 97"/>
          <p:cNvSpPr txBox="1"/>
          <p:nvPr/>
        </p:nvSpPr>
        <p:spPr>
          <a:xfrm>
            <a:off x="4863018" y="1645920"/>
            <a:ext cx="851800" cy="246221"/>
          </a:xfrm>
          <a:prstGeom prst="rect">
            <a:avLst/>
          </a:prstGeom>
          <a:noFill/>
        </p:spPr>
        <p:txBody>
          <a:bodyPr wrap="square" lIns="0" tIns="0" rIns="0" bIns="0" rtlCol="0">
            <a:spAutoFit/>
          </a:bodyPr>
          <a:lstStyle/>
          <a:p>
            <a:pPr algn="ctr"/>
            <a:r>
              <a:rPr lang="en-US" sz="800" u="sng" dirty="0"/>
              <a:t>Flexible Plastic Packaging</a:t>
            </a:r>
          </a:p>
        </p:txBody>
      </p:sp>
      <p:sp>
        <p:nvSpPr>
          <p:cNvPr id="99" name="TextBox 98"/>
          <p:cNvSpPr txBox="1"/>
          <p:nvPr/>
        </p:nvSpPr>
        <p:spPr>
          <a:xfrm>
            <a:off x="7733675" y="1645920"/>
            <a:ext cx="936980" cy="246221"/>
          </a:xfrm>
          <a:prstGeom prst="rect">
            <a:avLst/>
          </a:prstGeom>
          <a:noFill/>
        </p:spPr>
        <p:txBody>
          <a:bodyPr wrap="square" lIns="0" tIns="0" rIns="0" bIns="0" rtlCol="0">
            <a:spAutoFit/>
          </a:bodyPr>
          <a:lstStyle/>
          <a:p>
            <a:pPr algn="ctr"/>
            <a:r>
              <a:rPr lang="en-US" sz="800" u="sng" dirty="0"/>
              <a:t>Woven Polypropylene Bags</a:t>
            </a:r>
          </a:p>
        </p:txBody>
      </p:sp>
      <p:sp>
        <p:nvSpPr>
          <p:cNvPr id="100" name="Rectangle 99"/>
          <p:cNvSpPr/>
          <p:nvPr>
            <p:custDataLst>
              <p:tags r:id="rId5"/>
            </p:custDataLst>
          </p:nvPr>
        </p:nvSpPr>
        <p:spPr>
          <a:xfrm>
            <a:off x="4844402" y="1435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Product Offering</a:t>
            </a:r>
          </a:p>
        </p:txBody>
      </p:sp>
      <p:sp>
        <p:nvSpPr>
          <p:cNvPr id="101" name="Rectangle 100"/>
          <p:cNvSpPr/>
          <p:nvPr>
            <p:custDataLst>
              <p:tags r:id="rId6"/>
            </p:custDataLst>
          </p:nvPr>
        </p:nvSpPr>
        <p:spPr>
          <a:xfrm>
            <a:off x="4844402" y="2578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End Markets Served</a:t>
            </a:r>
          </a:p>
        </p:txBody>
      </p:sp>
      <p:sp>
        <p:nvSpPr>
          <p:cNvPr id="102" name="TextBox 101"/>
          <p:cNvSpPr txBox="1"/>
          <p:nvPr/>
        </p:nvSpPr>
        <p:spPr>
          <a:xfrm>
            <a:off x="4824757" y="2796620"/>
            <a:ext cx="1030678" cy="123111"/>
          </a:xfrm>
          <a:prstGeom prst="rect">
            <a:avLst/>
          </a:prstGeom>
          <a:noFill/>
        </p:spPr>
        <p:txBody>
          <a:bodyPr wrap="square" lIns="0" tIns="0" rIns="0" bIns="0" rtlCol="0">
            <a:spAutoFit/>
          </a:bodyPr>
          <a:lstStyle/>
          <a:p>
            <a:pPr algn="ctr"/>
            <a:r>
              <a:rPr lang="en-US" sz="800" u="sng" dirty="0"/>
              <a:t>Construction</a:t>
            </a:r>
          </a:p>
        </p:txBody>
      </p:sp>
      <p:sp>
        <p:nvSpPr>
          <p:cNvPr id="103" name="TextBox 102"/>
          <p:cNvSpPr txBox="1"/>
          <p:nvPr/>
        </p:nvSpPr>
        <p:spPr>
          <a:xfrm>
            <a:off x="6812053" y="2796620"/>
            <a:ext cx="1030678" cy="123111"/>
          </a:xfrm>
          <a:prstGeom prst="rect">
            <a:avLst/>
          </a:prstGeom>
          <a:noFill/>
        </p:spPr>
        <p:txBody>
          <a:bodyPr wrap="square" lIns="0" tIns="0" rIns="0" bIns="0" rtlCol="0">
            <a:spAutoFit/>
          </a:bodyPr>
          <a:lstStyle/>
          <a:p>
            <a:pPr algn="ctr"/>
            <a:r>
              <a:rPr lang="en-US" sz="800" u="sng" dirty="0"/>
              <a:t>Lawn &amp; Garden</a:t>
            </a:r>
          </a:p>
        </p:txBody>
      </p:sp>
      <p:sp>
        <p:nvSpPr>
          <p:cNvPr id="104" name="TextBox 103"/>
          <p:cNvSpPr txBox="1"/>
          <p:nvPr/>
        </p:nvSpPr>
        <p:spPr>
          <a:xfrm>
            <a:off x="7805701" y="2796620"/>
            <a:ext cx="1030678" cy="123111"/>
          </a:xfrm>
          <a:prstGeom prst="rect">
            <a:avLst/>
          </a:prstGeom>
          <a:noFill/>
        </p:spPr>
        <p:txBody>
          <a:bodyPr wrap="square" lIns="0" tIns="0" rIns="0" bIns="0" rtlCol="0">
            <a:spAutoFit/>
          </a:bodyPr>
          <a:lstStyle/>
          <a:p>
            <a:pPr algn="ctr"/>
            <a:r>
              <a:rPr lang="en-US" sz="800" u="sng" dirty="0"/>
              <a:t>Pet Care</a:t>
            </a:r>
          </a:p>
        </p:txBody>
      </p:sp>
      <p:sp>
        <p:nvSpPr>
          <p:cNvPr id="105" name="TextBox 104"/>
          <p:cNvSpPr txBox="1"/>
          <p:nvPr/>
        </p:nvSpPr>
        <p:spPr>
          <a:xfrm>
            <a:off x="5818405" y="2796620"/>
            <a:ext cx="1030678" cy="123111"/>
          </a:xfrm>
          <a:prstGeom prst="rect">
            <a:avLst/>
          </a:prstGeom>
          <a:noFill/>
        </p:spPr>
        <p:txBody>
          <a:bodyPr wrap="square" lIns="0" tIns="0" rIns="0" bIns="0" rtlCol="0">
            <a:spAutoFit/>
          </a:bodyPr>
          <a:lstStyle/>
          <a:p>
            <a:pPr algn="ctr"/>
            <a:r>
              <a:rPr lang="en-US" sz="800" u="sng" dirty="0"/>
              <a:t>Food &amp; Beverage</a:t>
            </a:r>
          </a:p>
        </p:txBody>
      </p:sp>
      <p:pic>
        <p:nvPicPr>
          <p:cNvPr id="55" name="Picture 10" descr="https://media.glassdoor.com/sqll/26830/hood-packaging-squarelogo-1428386459350.png"/>
          <p:cNvPicPr>
            <a:picLocks noChangeAspect="1" noChangeArrowheads="1"/>
          </p:cNvPicPr>
          <p:nvPr/>
        </p:nvPicPr>
        <p:blipFill rotWithShape="1">
          <a:blip r:embed="rId14">
            <a:extLst>
              <a:ext uri="{28A0092B-C50C-407E-A947-70E740481C1C}">
                <a14:useLocalDpi xmlns:a14="http://schemas.microsoft.com/office/drawing/2010/main"/>
              </a:ext>
            </a:extLst>
          </a:blip>
          <a:srcRect l="5748" t="27281" b="31279"/>
          <a:stretch/>
        </p:blipFill>
        <p:spPr bwMode="auto">
          <a:xfrm>
            <a:off x="3247949" y="1592623"/>
            <a:ext cx="1103726" cy="485266"/>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4" descr="Image result for pet food aisle"/>
          <p:cNvPicPr>
            <a:picLocks noChangeArrowheads="1"/>
          </p:cNvPicPr>
          <p:nvPr/>
        </p:nvPicPr>
        <p:blipFill rotWithShape="1">
          <a:blip r:embed="rId15">
            <a:extLst>
              <a:ext uri="{28A0092B-C50C-407E-A947-70E740481C1C}">
                <a14:useLocalDpi xmlns:a14="http://schemas.microsoft.com/office/drawing/2010/main"/>
              </a:ext>
            </a:extLst>
          </a:blip>
          <a:srcRect t="10354" r="23264"/>
          <a:stretch/>
        </p:blipFill>
        <p:spPr bwMode="auto">
          <a:xfrm>
            <a:off x="7927848" y="2962656"/>
            <a:ext cx="786384" cy="61303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Image result for industrial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100" name="Picture 4" descr="Image result for lawn and garden"/>
          <p:cNvPicPr>
            <a:picLocks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6934200" y="2962656"/>
            <a:ext cx="786384" cy="6130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17" cstate="hqprint">
            <a:extLst>
              <a:ext uri="{28A0092B-C50C-407E-A947-70E740481C1C}">
                <a14:useLocalDpi xmlns:a14="http://schemas.microsoft.com/office/drawing/2010/main"/>
              </a:ext>
            </a:extLst>
          </a:blip>
          <a:srcRect/>
          <a:stretch>
            <a:fillRect/>
          </a:stretch>
        </p:blipFill>
        <p:spPr bwMode="auto">
          <a:xfrm>
            <a:off x="6040423" y="1921449"/>
            <a:ext cx="503045" cy="621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4986593" y="1905557"/>
            <a:ext cx="666523" cy="653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Image result for pinnacle high fat horse food"/>
          <p:cNvPicPr>
            <a:picLocks noChangeAspect="1" noChangeArrowheads="1"/>
          </p:cNvPicPr>
          <p:nvPr/>
        </p:nvPicPr>
        <p:blipFill rotWithShape="1">
          <a:blip r:embed="rId19">
            <a:extLst>
              <a:ext uri="{28A0092B-C50C-407E-A947-70E740481C1C}">
                <a14:useLocalDpi xmlns:a14="http://schemas.microsoft.com/office/drawing/2010/main"/>
              </a:ext>
            </a:extLst>
          </a:blip>
          <a:srcRect l="6920" t="2214" b="3745"/>
          <a:stretch/>
        </p:blipFill>
        <p:spPr bwMode="auto">
          <a:xfrm>
            <a:off x="8120959" y="1904735"/>
            <a:ext cx="338996" cy="6050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7075010" y="1965836"/>
            <a:ext cx="513946" cy="532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 name="Picture 2" descr="C:\Users\reckstein\Downloads\construction-site-1477687_1920.jpg"/>
          <p:cNvPicPr>
            <a:picLocks noChangeArrowheads="1"/>
          </p:cNvPicPr>
          <p:nvPr/>
        </p:nvPicPr>
        <p:blipFill rotWithShape="1">
          <a:blip r:embed="rId21" cstate="print">
            <a:extLst>
              <a:ext uri="{28A0092B-C50C-407E-A947-70E740481C1C}">
                <a14:useLocalDpi xmlns:a14="http://schemas.microsoft.com/office/drawing/2010/main"/>
              </a:ext>
            </a:extLst>
          </a:blip>
          <a:srcRect/>
          <a:stretch/>
        </p:blipFill>
        <p:spPr bwMode="auto">
          <a:xfrm>
            <a:off x="4946904" y="2962656"/>
            <a:ext cx="786384" cy="61303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p:cNvPicPr>
            <a:picLocks noChangeArrowheads="1"/>
          </p:cNvPicPr>
          <p:nvPr/>
        </p:nvPicPr>
        <p:blipFill rotWithShape="1">
          <a:blip r:embed="rId22">
            <a:extLst>
              <a:ext uri="{28A0092B-C50C-407E-A947-70E740481C1C}">
                <a14:useLocalDpi xmlns:a14="http://schemas.microsoft.com/office/drawing/2010/main"/>
              </a:ext>
            </a:extLst>
          </a:blip>
          <a:srcRect r="5768"/>
          <a:stretch/>
        </p:blipFill>
        <p:spPr bwMode="auto">
          <a:xfrm>
            <a:off x="5940552" y="2962656"/>
            <a:ext cx="786384" cy="613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4" name="Group 63"/>
          <p:cNvGrpSpPr/>
          <p:nvPr/>
        </p:nvGrpSpPr>
        <p:grpSpPr>
          <a:xfrm>
            <a:off x="4931384" y="4016767"/>
            <a:ext cx="3860523" cy="608533"/>
            <a:chOff x="4931384" y="4016767"/>
            <a:chExt cx="3860523" cy="608533"/>
          </a:xfrm>
        </p:grpSpPr>
        <p:sp>
          <p:nvSpPr>
            <p:cNvPr id="65" name="Rectangle 64"/>
            <p:cNvSpPr/>
            <p:nvPr/>
          </p:nvSpPr>
          <p:spPr>
            <a:xfrm>
              <a:off x="6675120" y="4069080"/>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1450" indent="-171450" fontAlgn="base">
                <a:spcBef>
                  <a:spcPts val="400"/>
                </a:spcBef>
                <a:spcAft>
                  <a:spcPts val="200"/>
                </a:spcAft>
                <a:buClr>
                  <a:srgbClr val="07325F"/>
                </a:buClr>
                <a:buSzPct val="100000"/>
                <a:buFont typeface="Wingdings" panose="05000000000000000000" pitchFamily="2" charset="2"/>
                <a:buChar char="§"/>
                <a:defRPr/>
              </a:pPr>
              <a:r>
                <a:rPr lang="en-US" sz="800" dirty="0"/>
                <a:t>Opportunity to supplement existing pet care packaging offering</a:t>
              </a:r>
              <a:endParaRPr lang="en-US" sz="800" dirty="0">
                <a:solidFill>
                  <a:srgbClr val="FF0000"/>
                </a:solidFill>
              </a:endParaRPr>
            </a:p>
          </p:txBody>
        </p:sp>
        <p:sp>
          <p:nvSpPr>
            <p:cNvPr id="68" name="TNr1_Number"/>
            <p:cNvSpPr/>
            <p:nvPr>
              <p:custDataLst>
                <p:tags r:id="rId11"/>
              </p:custDataLst>
            </p:nvPr>
          </p:nvSpPr>
          <p:spPr bwMode="auto">
            <a:xfrm>
              <a:off x="4931384" y="4016767"/>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1</a:t>
              </a:r>
            </a:p>
          </p:txBody>
        </p:sp>
        <p:sp>
          <p:nvSpPr>
            <p:cNvPr id="70" name="T5_Topic"/>
            <p:cNvSpPr txBox="1"/>
            <p:nvPr>
              <p:custDataLst>
                <p:tags r:id="rId12"/>
              </p:custDataLst>
            </p:nvPr>
          </p:nvSpPr>
          <p:spPr>
            <a:xfrm>
              <a:off x="5231713" y="4075799"/>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Product</a:t>
              </a:r>
            </a:p>
          </p:txBody>
        </p:sp>
        <p:sp>
          <p:nvSpPr>
            <p:cNvPr id="83" name="Right Arrow 82"/>
            <p:cNvSpPr/>
            <p:nvPr/>
          </p:nvSpPr>
          <p:spPr>
            <a:xfrm>
              <a:off x="6349241" y="414151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90" name="Group 89"/>
          <p:cNvGrpSpPr/>
          <p:nvPr/>
        </p:nvGrpSpPr>
        <p:grpSpPr>
          <a:xfrm>
            <a:off x="4931384" y="4869321"/>
            <a:ext cx="3860523" cy="608533"/>
            <a:chOff x="4931384" y="4854455"/>
            <a:chExt cx="3860523" cy="608533"/>
          </a:xfrm>
        </p:grpSpPr>
        <p:sp>
          <p:nvSpPr>
            <p:cNvPr id="91" name="Rectangle 90"/>
            <p:cNvSpPr/>
            <p:nvPr/>
          </p:nvSpPr>
          <p:spPr>
            <a:xfrm>
              <a:off x="6675120" y="4904606"/>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indent="-173038" fontAlgn="base">
                <a:spcBef>
                  <a:spcPts val="400"/>
                </a:spcBef>
                <a:spcAft>
                  <a:spcPts val="200"/>
                </a:spcAft>
                <a:buClr>
                  <a:srgbClr val="07325F"/>
                </a:buClr>
                <a:buSzPct val="100000"/>
                <a:buFont typeface="Wingdings"/>
                <a:buChar char="§"/>
                <a:defRPr/>
              </a:pPr>
              <a:r>
                <a:rPr lang="en-US" sz="800" dirty="0"/>
                <a:t>Increase market share in the pet care and livestock feed packaging markets</a:t>
              </a:r>
            </a:p>
          </p:txBody>
        </p:sp>
        <p:sp>
          <p:nvSpPr>
            <p:cNvPr id="92" name="TNr2_Number"/>
            <p:cNvSpPr/>
            <p:nvPr>
              <p:custDataLst>
                <p:tags r:id="rId9"/>
              </p:custDataLst>
            </p:nvPr>
          </p:nvSpPr>
          <p:spPr bwMode="auto">
            <a:xfrm>
              <a:off x="4931384" y="4854455"/>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2</a:t>
              </a:r>
            </a:p>
          </p:txBody>
        </p:sp>
        <p:sp>
          <p:nvSpPr>
            <p:cNvPr id="93" name="T1_Topic"/>
            <p:cNvSpPr txBox="1"/>
            <p:nvPr>
              <p:custDataLst>
                <p:tags r:id="rId10"/>
              </p:custDataLst>
            </p:nvPr>
          </p:nvSpPr>
          <p:spPr>
            <a:xfrm>
              <a:off x="5231390" y="4913487"/>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End Markets</a:t>
              </a:r>
            </a:p>
          </p:txBody>
        </p:sp>
        <p:sp>
          <p:nvSpPr>
            <p:cNvPr id="94" name="Right Arrow 93"/>
            <p:cNvSpPr/>
            <p:nvPr/>
          </p:nvSpPr>
          <p:spPr>
            <a:xfrm>
              <a:off x="6349316" y="4974234"/>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95" name="Group 94"/>
          <p:cNvGrpSpPr/>
          <p:nvPr/>
        </p:nvGrpSpPr>
        <p:grpSpPr>
          <a:xfrm>
            <a:off x="4931384" y="5721874"/>
            <a:ext cx="3860523" cy="608533"/>
            <a:chOff x="4931384" y="5692142"/>
            <a:chExt cx="3860523" cy="608533"/>
          </a:xfrm>
        </p:grpSpPr>
        <p:sp>
          <p:nvSpPr>
            <p:cNvPr id="106" name="Rectangle 105"/>
            <p:cNvSpPr/>
            <p:nvPr/>
          </p:nvSpPr>
          <p:spPr>
            <a:xfrm>
              <a:off x="6675120" y="5730988"/>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indent="-173038" fontAlgn="base">
                <a:buClr>
                  <a:srgbClr val="07325F"/>
                </a:buClr>
                <a:buSzPct val="100000"/>
                <a:buFont typeface="Wingdings"/>
                <a:buChar char="§"/>
                <a:defRPr/>
              </a:pPr>
              <a:r>
                <a:rPr lang="en-US" sz="800" dirty="0">
                  <a:solidFill>
                    <a:srgbClr val="000000"/>
                  </a:solidFill>
                </a:rPr>
                <a:t>Consolidate manufacturing footprint and leverage global sourcing capabilities</a:t>
              </a:r>
              <a:endParaRPr lang="en-US" sz="800" dirty="0"/>
            </a:p>
          </p:txBody>
        </p:sp>
        <p:sp>
          <p:nvSpPr>
            <p:cNvPr id="107" name="TNr2_Number"/>
            <p:cNvSpPr/>
            <p:nvPr>
              <p:custDataLst>
                <p:tags r:id="rId7"/>
              </p:custDataLst>
            </p:nvPr>
          </p:nvSpPr>
          <p:spPr bwMode="auto">
            <a:xfrm>
              <a:off x="4931384" y="5692142"/>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3</a:t>
              </a:r>
            </a:p>
          </p:txBody>
        </p:sp>
        <p:sp>
          <p:nvSpPr>
            <p:cNvPr id="108" name="T1_Topic"/>
            <p:cNvSpPr txBox="1"/>
            <p:nvPr>
              <p:custDataLst>
                <p:tags r:id="rId8"/>
              </p:custDataLst>
            </p:nvPr>
          </p:nvSpPr>
          <p:spPr>
            <a:xfrm>
              <a:off x="5231390" y="5751174"/>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Operations</a:t>
              </a:r>
            </a:p>
          </p:txBody>
        </p:sp>
        <p:sp>
          <p:nvSpPr>
            <p:cNvPr id="109" name="Right Arrow 108"/>
            <p:cNvSpPr/>
            <p:nvPr/>
          </p:nvSpPr>
          <p:spPr>
            <a:xfrm>
              <a:off x="6349316" y="581192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sp>
        <p:nvSpPr>
          <p:cNvPr id="53" name="TextBox 52"/>
          <p:cNvSpPr txBox="1"/>
          <p:nvPr/>
        </p:nvSpPr>
        <p:spPr>
          <a:xfrm>
            <a:off x="6634163" y="6454431"/>
            <a:ext cx="1737360" cy="338554"/>
          </a:xfrm>
          <a:prstGeom prst="rect">
            <a:avLst/>
          </a:prstGeom>
          <a:noFill/>
        </p:spPr>
        <p:txBody>
          <a:bodyPr wrap="square" lIns="0" rIns="182880" rtlCol="0">
            <a:spAutoFit/>
          </a:bodyPr>
          <a:lstStyle/>
          <a:p>
            <a:r>
              <a:rPr lang="en-US" sz="800" i="1" dirty="0">
                <a:solidFill>
                  <a:srgbClr val="000000"/>
                </a:solidFill>
              </a:rPr>
              <a:t>Source: CapIQ, Mergermarket,</a:t>
            </a:r>
            <a:br>
              <a:rPr lang="en-US" sz="800" i="1" dirty="0">
                <a:solidFill>
                  <a:srgbClr val="000000"/>
                </a:solidFill>
              </a:rPr>
            </a:br>
            <a:r>
              <a:rPr lang="en-US" sz="800" i="1" dirty="0">
                <a:solidFill>
                  <a:srgbClr val="000000"/>
                </a:solidFill>
              </a:rPr>
              <a:t>company filings, press releases</a:t>
            </a:r>
          </a:p>
        </p:txBody>
      </p:sp>
      <p:grpSp>
        <p:nvGrpSpPr>
          <p:cNvPr id="60" name="Group 59"/>
          <p:cNvGrpSpPr/>
          <p:nvPr/>
        </p:nvGrpSpPr>
        <p:grpSpPr>
          <a:xfrm>
            <a:off x="347472" y="4989001"/>
            <a:ext cx="3933039" cy="1001035"/>
            <a:chOff x="346300" y="5203870"/>
            <a:chExt cx="3909802" cy="594360"/>
          </a:xfrm>
        </p:grpSpPr>
        <p:sp>
          <p:nvSpPr>
            <p:cNvPr id="61" name="AutoShape 124"/>
            <p:cNvSpPr>
              <a:spLocks/>
            </p:cNvSpPr>
            <p:nvPr/>
          </p:nvSpPr>
          <p:spPr bwMode="auto">
            <a:xfrm>
              <a:off x="1093547" y="5222158"/>
              <a:ext cx="3162555" cy="557784"/>
            </a:xfrm>
            <a:prstGeom prst="rect">
              <a:avLst/>
            </a:prstGeom>
            <a:solidFill>
              <a:srgbClr val="CCE5FF"/>
            </a:solidFill>
            <a:ln w="9525">
              <a:solidFill>
                <a:srgbClr val="CCE5FF"/>
              </a:solidFill>
              <a:miter lim="800000"/>
              <a:headEnd/>
              <a:tailEnd/>
            </a:ln>
            <a:effectLst/>
            <a:extLst/>
          </p:spPr>
          <p:txBody>
            <a:bodyPr lIns="81711" tIns="16342" rIns="81711" bIns="16342" anchor="ctr"/>
            <a:lstStyle/>
            <a:p>
              <a:pPr indent="-103188" defTabSz="765175">
                <a:spcAft>
                  <a:spcPts val="400"/>
                </a:spcAft>
                <a:buClr>
                  <a:schemeClr val="accent1"/>
                </a:buClr>
              </a:pPr>
              <a:r>
                <a:rPr lang="en-US" sz="800" b="1" u="sng" dirty="0">
                  <a:cs typeface="Arial" pitchFamily="34" charset="0"/>
                </a:rPr>
                <a:t>Acquired International Paper Company’s</a:t>
              </a:r>
              <a:br>
                <a:rPr lang="en-US" sz="800" b="1" u="sng" dirty="0">
                  <a:cs typeface="Arial" pitchFamily="34" charset="0"/>
                </a:rPr>
              </a:br>
              <a:r>
                <a:rPr lang="en-US" sz="800" b="1" u="sng" dirty="0">
                  <a:cs typeface="Arial" pitchFamily="34" charset="0"/>
                </a:rPr>
                <a:t>New Johnsonville Mill</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paper packaging solutions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allowed Hood Companies to expand platform to execute long term growth initiatives</a:t>
              </a:r>
            </a:p>
          </p:txBody>
        </p:sp>
        <p:sp>
          <p:nvSpPr>
            <p:cNvPr id="62" name="Freeform 61"/>
            <p:cNvSpPr/>
            <p:nvPr/>
          </p:nvSpPr>
          <p:spPr>
            <a:xfrm>
              <a:off x="346300" y="5203870"/>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July</a:t>
              </a:r>
            </a:p>
            <a:p>
              <a:pPr lvl="0" algn="ctr" defTabSz="444500">
                <a:lnSpc>
                  <a:spcPct val="90000"/>
                </a:lnSpc>
                <a:spcBef>
                  <a:spcPct val="0"/>
                </a:spcBef>
              </a:pPr>
              <a:r>
                <a:rPr lang="en-US" sz="800" i="1" dirty="0"/>
                <a:t>2012 </a:t>
              </a:r>
              <a:endParaRPr lang="en-US" sz="800" i="1" kern="1200" dirty="0"/>
            </a:p>
          </p:txBody>
        </p:sp>
      </p:grpSp>
      <p:grpSp>
        <p:nvGrpSpPr>
          <p:cNvPr id="69" name="Group 68"/>
          <p:cNvGrpSpPr/>
          <p:nvPr/>
        </p:nvGrpSpPr>
        <p:grpSpPr>
          <a:xfrm>
            <a:off x="347472" y="3992924"/>
            <a:ext cx="3933039" cy="1001035"/>
            <a:chOff x="346300" y="4012426"/>
            <a:chExt cx="3909802" cy="594360"/>
          </a:xfrm>
        </p:grpSpPr>
        <p:sp>
          <p:nvSpPr>
            <p:cNvPr id="72" name="Freeform 71"/>
            <p:cNvSpPr/>
            <p:nvPr/>
          </p:nvSpPr>
          <p:spPr>
            <a:xfrm>
              <a:off x="346300" y="4012426"/>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February </a:t>
              </a:r>
            </a:p>
            <a:p>
              <a:pPr lvl="0" algn="ctr" defTabSz="444500">
                <a:lnSpc>
                  <a:spcPct val="90000"/>
                </a:lnSpc>
                <a:spcBef>
                  <a:spcPct val="0"/>
                </a:spcBef>
              </a:pPr>
              <a:r>
                <a:rPr lang="en-US" sz="800" i="1" kern="1200" dirty="0"/>
                <a:t>2014</a:t>
              </a:r>
            </a:p>
          </p:txBody>
        </p:sp>
        <p:sp>
          <p:nvSpPr>
            <p:cNvPr id="73" name="Rectangle 72"/>
            <p:cNvSpPr/>
            <p:nvPr/>
          </p:nvSpPr>
          <p:spPr>
            <a:xfrm>
              <a:off x="1093547" y="4030714"/>
              <a:ext cx="3162555" cy="557784"/>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Bemis Corporation’s Multiwall Operations</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paper packaging solutions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helped Hood expand its paper packaging business </a:t>
              </a:r>
            </a:p>
          </p:txBody>
        </p:sp>
      </p:grpSp>
      <p:sp>
        <p:nvSpPr>
          <p:cNvPr id="74" name="AutoShape 124"/>
          <p:cNvSpPr>
            <a:spLocks/>
          </p:cNvSpPr>
          <p:nvPr/>
        </p:nvSpPr>
        <p:spPr bwMode="auto">
          <a:xfrm>
            <a:off x="347472" y="6021524"/>
            <a:ext cx="3929637" cy="308688"/>
          </a:xfrm>
          <a:prstGeom prst="rect">
            <a:avLst/>
          </a:prstGeom>
          <a:solidFill>
            <a:srgbClr val="BFBFBF"/>
          </a:solidFill>
          <a:ln w="9525">
            <a:noFill/>
            <a:miter lim="800000"/>
            <a:headEnd/>
            <a:tailEnd/>
          </a:ln>
          <a:effectLst/>
          <a:extLst/>
        </p:spPr>
        <p:txBody>
          <a:bodyPr lIns="0" tIns="0" rIns="0" bIns="0" anchor="ctr"/>
          <a:lstStyle/>
          <a:p>
            <a:pPr marL="103188" indent="-103188" algn="ctr" defTabSz="765175">
              <a:spcBef>
                <a:spcPct val="50000"/>
              </a:spcBef>
              <a:buClr>
                <a:schemeClr val="accent1"/>
              </a:buClr>
              <a:tabLst>
                <a:tab pos="60325" algn="l"/>
              </a:tabLst>
            </a:pPr>
            <a:r>
              <a:rPr lang="en-US" sz="800" b="1" dirty="0">
                <a:cs typeface="Arial" pitchFamily="34" charset="0"/>
              </a:rPr>
              <a:t>2 acquisitions completed since 2012</a:t>
            </a:r>
          </a:p>
        </p:txBody>
      </p:sp>
      <p:sp>
        <p:nvSpPr>
          <p:cNvPr id="57" name="TextBox 56"/>
          <p:cNvSpPr txBox="1"/>
          <p:nvPr/>
        </p:nvSpPr>
        <p:spPr>
          <a:xfrm>
            <a:off x="1367141" y="6485451"/>
            <a:ext cx="6796086" cy="130805"/>
          </a:xfrm>
          <a:prstGeom prst="rect">
            <a:avLst/>
          </a:prstGeom>
          <a:noFill/>
        </p:spPr>
        <p:txBody>
          <a:bodyPr vert="horz" wrap="square" lIns="0" tIns="22860" rIns="0" bIns="0" rtlCol="0" anchor="t">
            <a:noAutofit/>
          </a:bodyPr>
          <a:lstStyle/>
          <a:p>
            <a:pPr marL="177800" indent="-177800"/>
            <a:r>
              <a:rPr lang="en-US" sz="700" i="1" dirty="0">
                <a:solidFill>
                  <a:srgbClr val="000000"/>
                </a:solidFill>
              </a:rPr>
              <a:t>* TBD pending financial wherewithal </a:t>
            </a:r>
          </a:p>
          <a:p>
            <a:pPr marL="177800" indent="-177800"/>
            <a:endParaRPr lang="en-US" sz="700" i="1" dirty="0">
              <a:solidFill>
                <a:srgbClr val="000000"/>
              </a:solidFill>
            </a:endParaRPr>
          </a:p>
        </p:txBody>
      </p:sp>
      <p:sp>
        <p:nvSpPr>
          <p:cNvPr id="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27</a:t>
            </a:r>
          </a:p>
        </p:txBody>
      </p:sp>
    </p:spTree>
    <p:extLst>
      <p:ext uri="{BB962C8B-B14F-4D97-AF65-F5344CB8AC3E}">
        <p14:creationId xmlns:p14="http://schemas.microsoft.com/office/powerpoint/2010/main" val="977115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 name="Group 71"/>
          <p:cNvGrpSpPr/>
          <p:nvPr/>
        </p:nvGrpSpPr>
        <p:grpSpPr>
          <a:xfrm>
            <a:off x="342899" y="1554480"/>
            <a:ext cx="3966367" cy="2023272"/>
            <a:chOff x="342899" y="1246619"/>
            <a:chExt cx="3966367" cy="2023272"/>
          </a:xfrm>
        </p:grpSpPr>
        <p:sp>
          <p:nvSpPr>
            <p:cNvPr id="91" name="Text Box 30"/>
            <p:cNvSpPr txBox="1">
              <a:spLocks noChangeArrowheads="1"/>
            </p:cNvSpPr>
            <p:nvPr/>
          </p:nvSpPr>
          <p:spPr bwMode="auto">
            <a:xfrm>
              <a:off x="342899" y="1246619"/>
              <a:ext cx="3966367" cy="2023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eaLnBrk="1" hangingPunct="1">
                <a:spcBef>
                  <a:spcPct val="20000"/>
                </a:spcBef>
                <a:buClr>
                  <a:srgbClr val="000080"/>
                </a:buClr>
              </a:pPr>
              <a:r>
                <a:rPr lang="en-US" altLang="en-US" sz="800" dirty="0">
                  <a:solidFill>
                    <a:srgbClr val="000000"/>
                  </a:solidFill>
                  <a:latin typeface="+mn-lt"/>
                </a:rPr>
                <a:t>Ownership: </a:t>
              </a:r>
              <a:r>
                <a:rPr lang="en-US" altLang="en-US" sz="800" b="0" dirty="0">
                  <a:solidFill>
                    <a:srgbClr val="000000"/>
                  </a:solidFill>
                  <a:latin typeface="+mn-lt"/>
                </a:rPr>
                <a:t>(LSE:MNDI); </a:t>
              </a:r>
              <a:r>
                <a:rPr lang="en-US" altLang="en-US" sz="800" dirty="0">
                  <a:solidFill>
                    <a:srgbClr val="000000"/>
                  </a:solidFill>
                  <a:latin typeface="+mn-lt"/>
                </a:rPr>
                <a:t>Headquarters: </a:t>
              </a:r>
              <a:r>
                <a:rPr lang="en-US" altLang="en-US" sz="800" b="0" dirty="0">
                  <a:solidFill>
                    <a:srgbClr val="000000"/>
                  </a:solidFill>
                  <a:latin typeface="+mn-lt"/>
                </a:rPr>
                <a:t>Vienna, Austria</a:t>
              </a:r>
            </a:p>
            <a:p>
              <a:pPr eaLnBrk="1" hangingPunct="1">
                <a:spcBef>
                  <a:spcPct val="20000"/>
                </a:spcBef>
                <a:buClr>
                  <a:srgbClr val="000080"/>
                </a:buClr>
              </a:pPr>
              <a:r>
                <a:rPr lang="en-US" altLang="en-US" sz="800" dirty="0">
                  <a:solidFill>
                    <a:srgbClr val="000000"/>
                  </a:solidFill>
                  <a:latin typeface="+mn-lt"/>
                </a:rPr>
                <a:t>Revenue: </a:t>
              </a:r>
              <a:r>
                <a:rPr lang="en-US" altLang="en-US" sz="800" b="0" dirty="0">
                  <a:solidFill>
                    <a:srgbClr val="000000"/>
                  </a:solidFill>
                  <a:latin typeface="+mn-lt"/>
                </a:rPr>
                <a:t>$8,054; </a:t>
              </a:r>
              <a:r>
                <a:rPr lang="en-US" altLang="en-US" sz="800" dirty="0">
                  <a:solidFill>
                    <a:srgbClr val="000000"/>
                  </a:solidFill>
                  <a:latin typeface="+mn-lt"/>
                </a:rPr>
                <a:t>EBITDA:</a:t>
              </a:r>
              <a:r>
                <a:rPr lang="en-US" altLang="en-US" sz="800" b="0" dirty="0">
                  <a:solidFill>
                    <a:srgbClr val="000000"/>
                  </a:solidFill>
                  <a:latin typeface="+mn-lt"/>
                </a:rPr>
                <a:t> $1,654; </a:t>
              </a:r>
              <a:r>
                <a:rPr lang="en-US" altLang="en-US" sz="800" dirty="0">
                  <a:solidFill>
                    <a:srgbClr val="000000"/>
                  </a:solidFill>
                  <a:latin typeface="+mn-lt"/>
                </a:rPr>
                <a:t>Net Debt:</a:t>
              </a:r>
              <a:r>
                <a:rPr lang="en-US" altLang="en-US" sz="800" b="0" dirty="0">
                  <a:solidFill>
                    <a:srgbClr val="000000"/>
                  </a:solidFill>
                  <a:latin typeface="+mn-lt"/>
                </a:rPr>
                <a:t> $1,553</a:t>
              </a:r>
            </a:p>
            <a:p>
              <a:pPr eaLnBrk="1" hangingPunct="1">
                <a:spcBef>
                  <a:spcPct val="20000"/>
                </a:spcBef>
                <a:buClr>
                  <a:srgbClr val="000080"/>
                </a:buClr>
              </a:pPr>
              <a:r>
                <a:rPr lang="en-US" altLang="en-US" sz="800" dirty="0">
                  <a:solidFill>
                    <a:srgbClr val="000000"/>
                  </a:solidFill>
                  <a:latin typeface="+mn-lt"/>
                </a:rPr>
                <a:t>Market Cap: </a:t>
              </a:r>
              <a:r>
                <a:rPr lang="en-US" altLang="en-US" sz="800" b="0" dirty="0">
                  <a:solidFill>
                    <a:srgbClr val="000000"/>
                  </a:solidFill>
                  <a:latin typeface="+mn-lt"/>
                </a:rPr>
                <a:t>$12,939;</a:t>
              </a:r>
              <a:r>
                <a:rPr lang="en-US" altLang="en-US" sz="800" dirty="0">
                  <a:solidFill>
                    <a:srgbClr val="000000"/>
                  </a:solidFill>
                  <a:latin typeface="+mn-lt"/>
                </a:rPr>
                <a:t> Employees</a:t>
              </a:r>
              <a:r>
                <a:rPr lang="en-US" altLang="en-US" sz="800" b="0" dirty="0">
                  <a:solidFill>
                    <a:srgbClr val="000000"/>
                  </a:solidFill>
                  <a:latin typeface="+mn-lt"/>
                </a:rPr>
                <a:t>: 26,000</a:t>
              </a:r>
            </a:p>
            <a:p>
              <a:pPr eaLnBrk="1" hangingPunct="1">
                <a:spcBef>
                  <a:spcPct val="20000"/>
                </a:spcBef>
                <a:buClr>
                  <a:srgbClr val="000080"/>
                </a:buClr>
              </a:pPr>
              <a:r>
                <a:rPr lang="en-US" altLang="en-US" sz="800" dirty="0">
                  <a:solidFill>
                    <a:srgbClr val="000000"/>
                  </a:solidFill>
                  <a:latin typeface="+mn-lt"/>
                </a:rPr>
                <a:t>EV / EBITDA Multiple</a:t>
              </a:r>
              <a:r>
                <a:rPr lang="en-US" altLang="en-US" sz="800" b="0" dirty="0">
                  <a:solidFill>
                    <a:srgbClr val="000000"/>
                  </a:solidFill>
                  <a:latin typeface="+mn-lt"/>
                </a:rPr>
                <a:t>: 8.9x</a:t>
              </a:r>
            </a:p>
            <a:p>
              <a:pPr eaLnBrk="1" hangingPunct="1">
                <a:spcBef>
                  <a:spcPct val="20000"/>
                </a:spcBef>
                <a:buClr>
                  <a:srgbClr val="000080"/>
                </a:buClr>
              </a:pPr>
              <a:r>
                <a:rPr lang="en-US" altLang="en-US" sz="800" dirty="0">
                  <a:solidFill>
                    <a:srgbClr val="000000"/>
                  </a:solidFill>
                  <a:latin typeface="+mn-lt"/>
                </a:rPr>
                <a:t>Lincoln Contact: </a:t>
              </a:r>
              <a:r>
                <a:rPr lang="en-US" altLang="en-US" sz="800" b="0" dirty="0">
                  <a:solidFill>
                    <a:srgbClr val="000000"/>
                  </a:solidFill>
                  <a:latin typeface="+mn-lt"/>
                </a:rPr>
                <a:t>Wolfgang Kropiunik, Head of Business Dev. (Western Europe)</a:t>
              </a:r>
            </a:p>
            <a:p>
              <a:pPr eaLnBrk="1" hangingPunct="1">
                <a:spcBef>
                  <a:spcPct val="20000"/>
                </a:spcBef>
                <a:buClr>
                  <a:srgbClr val="000080"/>
                </a:buClr>
              </a:pPr>
              <a:endParaRPr lang="en-US" altLang="en-US" sz="800" b="0" dirty="0">
                <a:solidFill>
                  <a:srgbClr val="000000"/>
                </a:solidFill>
                <a:latin typeface="+mn-lt"/>
              </a:endParaRPr>
            </a:p>
          </p:txBody>
        </p:sp>
        <p:sp>
          <p:nvSpPr>
            <p:cNvPr id="92" name="Text Box 31"/>
            <p:cNvSpPr txBox="1">
              <a:spLocks noChangeArrowheads="1"/>
            </p:cNvSpPr>
            <p:nvPr/>
          </p:nvSpPr>
          <p:spPr bwMode="auto">
            <a:xfrm>
              <a:off x="342900" y="1996427"/>
              <a:ext cx="3966366" cy="118711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Manufactures packaging and paper products</a:t>
              </a:r>
            </a:p>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Offering ranges from plastic and paper-based bags, stand-up pouches, shelf-ready packaging and corrugated cases</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Consumer packaging segment generated $1.6 billion in 2016, 21% of total revenue</a:t>
              </a:r>
            </a:p>
            <a:p>
              <a:pPr marL="342900" lvl="1" indent="-165100" defTabSz="914400" eaLnBrk="1" fontAlgn="base" hangingPunct="1">
                <a:spcBef>
                  <a:spcPts val="200"/>
                </a:spcBef>
                <a:spcAft>
                  <a:spcPts val="200"/>
                </a:spcAft>
                <a:buClr>
                  <a:srgbClr val="07325F"/>
                </a:buClr>
                <a:buSzPct val="100000"/>
                <a:buFont typeface="Arial"/>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Consumer sector is the least consolidated, highest growth space and a space where Mondi has technology (e.g., multi-later barrier pouches)</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Pet care packaging is an area of focus given its recession-resistant nature</a:t>
              </a:r>
            </a:p>
          </p:txBody>
        </p:sp>
        <p:cxnSp>
          <p:nvCxnSpPr>
            <p:cNvPr id="93" name="Straight Connector 92"/>
            <p:cNvCxnSpPr/>
            <p:nvPr/>
          </p:nvCxnSpPr>
          <p:spPr>
            <a:xfrm>
              <a:off x="342900" y="2027149"/>
              <a:ext cx="3892172" cy="0"/>
            </a:xfrm>
            <a:prstGeom prst="line">
              <a:avLst/>
            </a:prstGeom>
            <a:ln>
              <a:solidFill>
                <a:srgbClr val="9F9F9F"/>
              </a:solidFill>
            </a:ln>
          </p:spPr>
          <p:style>
            <a:lnRef idx="1">
              <a:schemeClr val="accent1"/>
            </a:lnRef>
            <a:fillRef idx="0">
              <a:schemeClr val="accent1"/>
            </a:fillRef>
            <a:effectRef idx="0">
              <a:schemeClr val="accent1"/>
            </a:effectRef>
            <a:fontRef idx="minor">
              <a:schemeClr val="tx1"/>
            </a:fontRef>
          </p:style>
        </p:cxnSp>
      </p:grpSp>
      <p:graphicFrame>
        <p:nvGraphicFramePr>
          <p:cNvPr id="33" name="Table 32"/>
          <p:cNvGraphicFramePr>
            <a:graphicFrameLocks noGrp="1"/>
          </p:cNvGraphicFramePr>
          <p:nvPr>
            <p:custDataLst>
              <p:tags r:id="rId1"/>
            </p:custDataLst>
            <p:extLst>
              <p:ext uri="{D42A27DB-BD31-4B8C-83A1-F6EECF244321}">
                <p14:modId xmlns:p14="http://schemas.microsoft.com/office/powerpoint/2010/main" val="86448172"/>
              </p:ext>
            </p:extLst>
          </p:nvPr>
        </p:nvGraphicFramePr>
        <p:xfrm>
          <a:off x="347472"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dirty="0">
                          <a:solidFill>
                            <a:srgbClr val="000000"/>
                          </a:solidFill>
                          <a:latin typeface="+mn-lt"/>
                        </a:rPr>
                        <a:t>Relevant M&amp;A Activity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 name="Title 2"/>
          <p:cNvSpPr>
            <a:spLocks noGrp="1"/>
          </p:cNvSpPr>
          <p:nvPr>
            <p:ph type="title"/>
          </p:nvPr>
        </p:nvSpPr>
        <p:spPr/>
        <p:txBody>
          <a:bodyPr/>
          <a:lstStyle/>
          <a:p>
            <a:r>
              <a:rPr lang="en-US" dirty="0"/>
              <a:t>Selected Strategic Acquirer – Mondi </a:t>
            </a:r>
          </a:p>
        </p:txBody>
      </p:sp>
      <p:graphicFrame>
        <p:nvGraphicFramePr>
          <p:cNvPr id="6" name="Table 5"/>
          <p:cNvGraphicFramePr>
            <a:graphicFrameLocks noGrp="1"/>
          </p:cNvGraphicFramePr>
          <p:nvPr>
            <p:custDataLst>
              <p:tags r:id="rId2"/>
            </p:custDataLst>
            <p:extLst>
              <p:ext uri="{D42A27DB-BD31-4B8C-83A1-F6EECF244321}">
                <p14:modId xmlns:p14="http://schemas.microsoft.com/office/powerpoint/2010/main" val="2054602211"/>
              </p:ext>
            </p:extLst>
          </p:nvPr>
        </p:nvGraphicFramePr>
        <p:xfrm>
          <a:off x="347472"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Company 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pSp>
        <p:nvGrpSpPr>
          <p:cNvPr id="22" name="Group 21"/>
          <p:cNvGrpSpPr/>
          <p:nvPr/>
        </p:nvGrpSpPr>
        <p:grpSpPr>
          <a:xfrm>
            <a:off x="347472" y="4989001"/>
            <a:ext cx="3933039" cy="1001035"/>
            <a:chOff x="346300" y="4012426"/>
            <a:chExt cx="3909802" cy="594360"/>
          </a:xfrm>
        </p:grpSpPr>
        <p:sp>
          <p:nvSpPr>
            <p:cNvPr id="23" name="Freeform 22"/>
            <p:cNvSpPr/>
            <p:nvPr/>
          </p:nvSpPr>
          <p:spPr>
            <a:xfrm>
              <a:off x="346300" y="4012426"/>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June</a:t>
              </a:r>
            </a:p>
            <a:p>
              <a:pPr lvl="0" algn="ctr" defTabSz="444500">
                <a:lnSpc>
                  <a:spcPct val="90000"/>
                </a:lnSpc>
                <a:spcBef>
                  <a:spcPct val="0"/>
                </a:spcBef>
              </a:pPr>
              <a:r>
                <a:rPr lang="en-US" sz="800" i="1" kern="1200" dirty="0"/>
                <a:t>2016</a:t>
              </a:r>
            </a:p>
          </p:txBody>
        </p:sp>
        <p:sp>
          <p:nvSpPr>
            <p:cNvPr id="24" name="Rectangle 23"/>
            <p:cNvSpPr/>
            <p:nvPr/>
          </p:nvSpPr>
          <p:spPr>
            <a:xfrm>
              <a:off x="1093547" y="4030714"/>
              <a:ext cx="3162555" cy="557784"/>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KALENOBEL AMBALAJ SANAYI ve TICARET A.S.</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flexible consumer packaging</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supported the growth of Mondi’s consumer packaging business, broadening its product portfolio and geographic reach in Turkey and internationally</a:t>
              </a:r>
            </a:p>
          </p:txBody>
        </p:sp>
      </p:grpSp>
      <p:graphicFrame>
        <p:nvGraphicFramePr>
          <p:cNvPr id="34" name="Table 33"/>
          <p:cNvGraphicFramePr>
            <a:graphicFrameLocks noGrp="1"/>
          </p:cNvGraphicFramePr>
          <p:nvPr>
            <p:custDataLst>
              <p:tags r:id="rId3"/>
            </p:custDataLst>
            <p:extLst>
              <p:ext uri="{D42A27DB-BD31-4B8C-83A1-F6EECF244321}">
                <p14:modId xmlns:p14="http://schemas.microsoft.com/office/powerpoint/2010/main" val="3426929734"/>
              </p:ext>
            </p:extLst>
          </p:nvPr>
        </p:nvGraphicFramePr>
        <p:xfrm>
          <a:off x="4846320"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baseline="0" dirty="0">
                          <a:solidFill>
                            <a:srgbClr val="000000"/>
                          </a:solidFill>
                          <a:latin typeface="+mn-lt"/>
                        </a:rPr>
                        <a:t>Lincoln Insight / Acquisition Rationale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5" name="Table 34"/>
          <p:cNvGraphicFramePr>
            <a:graphicFrameLocks noGrp="1"/>
          </p:cNvGraphicFramePr>
          <p:nvPr>
            <p:custDataLst>
              <p:tags r:id="rId4"/>
            </p:custDataLst>
            <p:extLst>
              <p:ext uri="{D42A27DB-BD31-4B8C-83A1-F6EECF244321}">
                <p14:modId xmlns:p14="http://schemas.microsoft.com/office/powerpoint/2010/main" val="3691665596"/>
              </p:ext>
            </p:extLst>
          </p:nvPr>
        </p:nvGraphicFramePr>
        <p:xfrm>
          <a:off x="4846320"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Strategic Fit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2" name="TextBox 1"/>
          <p:cNvSpPr txBox="1"/>
          <p:nvPr/>
        </p:nvSpPr>
        <p:spPr>
          <a:xfrm>
            <a:off x="6799981" y="1645920"/>
            <a:ext cx="1030678" cy="123111"/>
          </a:xfrm>
          <a:prstGeom prst="rect">
            <a:avLst/>
          </a:prstGeom>
          <a:noFill/>
        </p:spPr>
        <p:txBody>
          <a:bodyPr wrap="square" lIns="0" tIns="0" rIns="0" bIns="0" rtlCol="0">
            <a:spAutoFit/>
          </a:bodyPr>
          <a:lstStyle/>
          <a:p>
            <a:pPr algn="ctr"/>
            <a:r>
              <a:rPr lang="en-US" sz="800" u="sng" dirty="0"/>
              <a:t>Coated Films</a:t>
            </a:r>
          </a:p>
        </p:txBody>
      </p:sp>
      <p:sp>
        <p:nvSpPr>
          <p:cNvPr id="38" name="TextBox 37"/>
          <p:cNvSpPr txBox="1"/>
          <p:nvPr/>
        </p:nvSpPr>
        <p:spPr>
          <a:xfrm>
            <a:off x="5828683" y="1645920"/>
            <a:ext cx="1030678" cy="123111"/>
          </a:xfrm>
          <a:prstGeom prst="rect">
            <a:avLst/>
          </a:prstGeom>
          <a:noFill/>
        </p:spPr>
        <p:txBody>
          <a:bodyPr wrap="square" lIns="0" tIns="0" rIns="0" bIns="0" rtlCol="0">
            <a:spAutoFit/>
          </a:bodyPr>
          <a:lstStyle/>
          <a:p>
            <a:pPr algn="ctr"/>
            <a:r>
              <a:rPr lang="en-US" sz="800" u="sng" dirty="0"/>
              <a:t>Cases</a:t>
            </a:r>
          </a:p>
        </p:txBody>
      </p:sp>
      <p:sp>
        <p:nvSpPr>
          <p:cNvPr id="40" name="TextBox 39"/>
          <p:cNvSpPr txBox="1"/>
          <p:nvPr/>
        </p:nvSpPr>
        <p:spPr>
          <a:xfrm>
            <a:off x="4857385" y="1645920"/>
            <a:ext cx="1030678" cy="123111"/>
          </a:xfrm>
          <a:prstGeom prst="rect">
            <a:avLst/>
          </a:prstGeom>
          <a:noFill/>
        </p:spPr>
        <p:txBody>
          <a:bodyPr wrap="square" lIns="0" tIns="0" rIns="0" bIns="0" rtlCol="0">
            <a:spAutoFit/>
          </a:bodyPr>
          <a:lstStyle/>
          <a:p>
            <a:pPr algn="ctr"/>
            <a:r>
              <a:rPr lang="en-US" sz="800" u="sng" dirty="0"/>
              <a:t>Barrier Packages</a:t>
            </a:r>
          </a:p>
        </p:txBody>
      </p:sp>
      <p:sp>
        <p:nvSpPr>
          <p:cNvPr id="49" name="TextBox 48"/>
          <p:cNvSpPr txBox="1"/>
          <p:nvPr/>
        </p:nvSpPr>
        <p:spPr>
          <a:xfrm>
            <a:off x="7771279" y="1645920"/>
            <a:ext cx="1030678" cy="123111"/>
          </a:xfrm>
          <a:prstGeom prst="rect">
            <a:avLst/>
          </a:prstGeom>
          <a:noFill/>
        </p:spPr>
        <p:txBody>
          <a:bodyPr wrap="square" lIns="0" tIns="0" rIns="0" bIns="0" rtlCol="0">
            <a:spAutoFit/>
          </a:bodyPr>
          <a:lstStyle/>
          <a:p>
            <a:pPr algn="ctr"/>
            <a:r>
              <a:rPr lang="en-US" sz="800" u="sng" dirty="0"/>
              <a:t>Pouches</a:t>
            </a:r>
          </a:p>
        </p:txBody>
      </p:sp>
      <p:sp>
        <p:nvSpPr>
          <p:cNvPr id="53" name="Rectangle 52"/>
          <p:cNvSpPr/>
          <p:nvPr>
            <p:custDataLst>
              <p:tags r:id="rId5"/>
            </p:custDataLst>
          </p:nvPr>
        </p:nvSpPr>
        <p:spPr>
          <a:xfrm>
            <a:off x="4844402" y="1435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Product Offering</a:t>
            </a:r>
          </a:p>
        </p:txBody>
      </p:sp>
      <p:sp>
        <p:nvSpPr>
          <p:cNvPr id="54" name="Rectangle 53"/>
          <p:cNvSpPr/>
          <p:nvPr>
            <p:custDataLst>
              <p:tags r:id="rId6"/>
            </p:custDataLst>
          </p:nvPr>
        </p:nvSpPr>
        <p:spPr>
          <a:xfrm>
            <a:off x="4844402" y="2578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End Markets Served</a:t>
            </a:r>
          </a:p>
        </p:txBody>
      </p:sp>
      <p:sp>
        <p:nvSpPr>
          <p:cNvPr id="60" name="TextBox 59"/>
          <p:cNvSpPr txBox="1"/>
          <p:nvPr/>
        </p:nvSpPr>
        <p:spPr>
          <a:xfrm>
            <a:off x="5818405" y="2796620"/>
            <a:ext cx="1030678" cy="123111"/>
          </a:xfrm>
          <a:prstGeom prst="rect">
            <a:avLst/>
          </a:prstGeom>
          <a:noFill/>
        </p:spPr>
        <p:txBody>
          <a:bodyPr wrap="square" lIns="0" tIns="0" rIns="0" bIns="0" rtlCol="0">
            <a:spAutoFit/>
          </a:bodyPr>
          <a:lstStyle/>
          <a:p>
            <a:pPr algn="ctr"/>
            <a:r>
              <a:rPr lang="en-US" sz="800" u="sng" dirty="0"/>
              <a:t>Food &amp; Beverage</a:t>
            </a:r>
          </a:p>
        </p:txBody>
      </p:sp>
      <p:sp>
        <p:nvSpPr>
          <p:cNvPr id="62" name="TextBox 61"/>
          <p:cNvSpPr txBox="1"/>
          <p:nvPr/>
        </p:nvSpPr>
        <p:spPr>
          <a:xfrm>
            <a:off x="4823058" y="2796620"/>
            <a:ext cx="1030678" cy="123111"/>
          </a:xfrm>
          <a:prstGeom prst="rect">
            <a:avLst/>
          </a:prstGeom>
          <a:noFill/>
        </p:spPr>
        <p:txBody>
          <a:bodyPr wrap="square" lIns="0" tIns="0" rIns="0" bIns="0" rtlCol="0">
            <a:spAutoFit/>
          </a:bodyPr>
          <a:lstStyle/>
          <a:p>
            <a:pPr algn="ctr"/>
            <a:r>
              <a:rPr lang="en-US" sz="800" u="sng" dirty="0"/>
              <a:t>Construction</a:t>
            </a:r>
          </a:p>
        </p:txBody>
      </p:sp>
      <p:sp>
        <p:nvSpPr>
          <p:cNvPr id="63" name="TextBox 62"/>
          <p:cNvSpPr txBox="1"/>
          <p:nvPr/>
        </p:nvSpPr>
        <p:spPr>
          <a:xfrm>
            <a:off x="6799981" y="2796620"/>
            <a:ext cx="1030678" cy="123111"/>
          </a:xfrm>
          <a:prstGeom prst="rect">
            <a:avLst/>
          </a:prstGeom>
          <a:noFill/>
        </p:spPr>
        <p:txBody>
          <a:bodyPr wrap="square" lIns="0" tIns="0" rIns="0" bIns="0" rtlCol="0">
            <a:spAutoFit/>
          </a:bodyPr>
          <a:lstStyle/>
          <a:p>
            <a:pPr algn="ctr"/>
            <a:r>
              <a:rPr lang="en-US" sz="800" u="sng" dirty="0"/>
              <a:t>Personal &amp; Homecare</a:t>
            </a:r>
          </a:p>
        </p:txBody>
      </p:sp>
      <p:sp>
        <p:nvSpPr>
          <p:cNvPr id="64" name="TextBox 63"/>
          <p:cNvSpPr txBox="1"/>
          <p:nvPr>
            <p:custDataLst>
              <p:tags r:id="rId7"/>
            </p:custDataLst>
          </p:nvPr>
        </p:nvSpPr>
        <p:spPr>
          <a:xfrm>
            <a:off x="7806162" y="2796620"/>
            <a:ext cx="1030678" cy="123111"/>
          </a:xfrm>
          <a:prstGeom prst="rect">
            <a:avLst/>
          </a:prstGeom>
          <a:noFill/>
        </p:spPr>
        <p:txBody>
          <a:bodyPr wrap="square" lIns="0" tIns="0" rIns="0" bIns="0" rtlCol="0">
            <a:spAutoFit/>
          </a:bodyPr>
          <a:lstStyle/>
          <a:p>
            <a:pPr algn="ctr"/>
            <a:r>
              <a:rPr lang="en-US" sz="800" u="sng" dirty="0"/>
              <a:t>Pharmaceutical</a:t>
            </a:r>
          </a:p>
        </p:txBody>
      </p:sp>
      <p:sp>
        <p:nvSpPr>
          <p:cNvPr id="56" name="Rectangle 55"/>
          <p:cNvSpPr/>
          <p:nvPr/>
        </p:nvSpPr>
        <p:spPr>
          <a:xfrm>
            <a:off x="252468" y="1335024"/>
            <a:ext cx="809837" cy="215444"/>
          </a:xfrm>
          <a:prstGeom prst="rect">
            <a:avLst/>
          </a:prstGeom>
        </p:spPr>
        <p:txBody>
          <a:bodyPr wrap="none">
            <a:spAutoFit/>
          </a:bodyPr>
          <a:lstStyle/>
          <a:p>
            <a:pPr lvl="0"/>
            <a:r>
              <a:rPr lang="en-US" sz="800" i="1" dirty="0">
                <a:solidFill>
                  <a:srgbClr val="000000"/>
                </a:solidFill>
              </a:rPr>
              <a:t>($ in millions)</a:t>
            </a:r>
          </a:p>
        </p:txBody>
      </p:sp>
      <p:sp>
        <p:nvSpPr>
          <p:cNvPr id="58" name="AutoShape 124"/>
          <p:cNvSpPr>
            <a:spLocks/>
          </p:cNvSpPr>
          <p:nvPr/>
        </p:nvSpPr>
        <p:spPr bwMode="auto">
          <a:xfrm>
            <a:off x="347472" y="6021524"/>
            <a:ext cx="3929637" cy="308688"/>
          </a:xfrm>
          <a:prstGeom prst="rect">
            <a:avLst/>
          </a:prstGeom>
          <a:solidFill>
            <a:srgbClr val="BFBFBF"/>
          </a:solidFill>
          <a:ln w="9525">
            <a:noFill/>
            <a:miter lim="800000"/>
            <a:headEnd/>
            <a:tailEnd/>
          </a:ln>
          <a:effectLst/>
          <a:extLst/>
        </p:spPr>
        <p:txBody>
          <a:bodyPr lIns="0" tIns="0" rIns="0" bIns="0" anchor="ctr"/>
          <a:lstStyle/>
          <a:p>
            <a:pPr marL="103188" indent="-103188" algn="ctr" defTabSz="765175">
              <a:spcBef>
                <a:spcPct val="50000"/>
              </a:spcBef>
              <a:buClr>
                <a:schemeClr val="accent1"/>
              </a:buClr>
              <a:tabLst>
                <a:tab pos="60325" algn="l"/>
              </a:tabLst>
            </a:pPr>
            <a:r>
              <a:rPr lang="en-US" sz="800" b="1" dirty="0">
                <a:cs typeface="Arial" pitchFamily="34" charset="0"/>
              </a:rPr>
              <a:t>9 acquisitions completed since 2012</a:t>
            </a:r>
          </a:p>
        </p:txBody>
      </p:sp>
      <p:grpSp>
        <p:nvGrpSpPr>
          <p:cNvPr id="73" name="Group 72"/>
          <p:cNvGrpSpPr/>
          <p:nvPr/>
        </p:nvGrpSpPr>
        <p:grpSpPr>
          <a:xfrm>
            <a:off x="347472" y="3992924"/>
            <a:ext cx="3933039" cy="1001035"/>
            <a:chOff x="346300" y="5203870"/>
            <a:chExt cx="3909802" cy="594360"/>
          </a:xfrm>
        </p:grpSpPr>
        <p:sp>
          <p:nvSpPr>
            <p:cNvPr id="74" name="AutoShape 124"/>
            <p:cNvSpPr>
              <a:spLocks/>
            </p:cNvSpPr>
            <p:nvPr/>
          </p:nvSpPr>
          <p:spPr bwMode="auto">
            <a:xfrm>
              <a:off x="1093547" y="5222158"/>
              <a:ext cx="3162555" cy="557784"/>
            </a:xfrm>
            <a:prstGeom prst="rect">
              <a:avLst/>
            </a:prstGeom>
            <a:solidFill>
              <a:srgbClr val="CCE5FF"/>
            </a:solidFill>
            <a:ln w="9525">
              <a:solidFill>
                <a:srgbClr val="CCE5FF"/>
              </a:solidFill>
              <a:miter lim="800000"/>
              <a:headEnd/>
              <a:tailEnd/>
            </a:ln>
            <a:effectLst/>
            <a:ex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Excelsior Technologies</a:t>
              </a:r>
            </a:p>
            <a:p>
              <a:pPr marL="173038" lvl="0" indent="-173038" fontAlgn="base">
                <a:spcAft>
                  <a:spcPts val="200"/>
                </a:spcAft>
                <a:buClr>
                  <a:srgbClr val="07325F"/>
                </a:buClr>
                <a:buSzPct val="100000"/>
                <a:buFont typeface="Wingdings"/>
                <a:buChar char="§"/>
                <a:defRPr/>
              </a:pPr>
              <a:r>
                <a:rPr lang="en-US" sz="800" dirty="0">
                  <a:cs typeface="Arial" pitchFamily="34" charset="0"/>
                </a:rPr>
                <a:t>Designs, develops, manufactures, and supplies flexible packaging solutions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supported the development of Mondi’s Consumer Packaging business in high growth product applications and enhanced its global food packaging offering</a:t>
              </a:r>
            </a:p>
          </p:txBody>
        </p:sp>
        <p:sp>
          <p:nvSpPr>
            <p:cNvPr id="75" name="Freeform 74"/>
            <p:cNvSpPr/>
            <p:nvPr/>
          </p:nvSpPr>
          <p:spPr>
            <a:xfrm>
              <a:off x="346300" y="5203870"/>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February</a:t>
              </a:r>
            </a:p>
            <a:p>
              <a:pPr lvl="0" algn="ctr" defTabSz="444500">
                <a:lnSpc>
                  <a:spcPct val="90000"/>
                </a:lnSpc>
                <a:spcBef>
                  <a:spcPct val="0"/>
                </a:spcBef>
              </a:pPr>
              <a:r>
                <a:rPr lang="en-US" sz="800" i="1" dirty="0"/>
                <a:t>2017</a:t>
              </a:r>
              <a:endParaRPr lang="en-US" sz="800" i="1" kern="1200" dirty="0"/>
            </a:p>
          </p:txBody>
        </p:sp>
      </p:grpSp>
      <p:pic>
        <p:nvPicPr>
          <p:cNvPr id="65" name="Picture 16" descr="https://upload.wikimedia.org/wikipedia/en/thumb/e/e8/Mondi.svg/1024px-Mondi.svg.png"/>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3491164" y="1662335"/>
            <a:ext cx="743983" cy="30151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p:cNvPicPr>
            <a:picLocks noChangeArrowheads="1"/>
          </p:cNvPicPr>
          <p:nvPr/>
        </p:nvPicPr>
        <p:blipFill rotWithShape="1">
          <a:blip r:embed="rId16">
            <a:extLst>
              <a:ext uri="{28A0092B-C50C-407E-A947-70E740481C1C}">
                <a14:useLocalDpi xmlns:a14="http://schemas.microsoft.com/office/drawing/2010/main"/>
              </a:ext>
            </a:extLst>
          </a:blip>
          <a:srcRect r="5768"/>
          <a:stretch/>
        </p:blipFill>
        <p:spPr bwMode="auto">
          <a:xfrm>
            <a:off x="5940552" y="2962656"/>
            <a:ext cx="786384" cy="61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 name="Picture 2" descr="C:\Users\reckstein\Downloads\construction-site-1477687_1920.jpg"/>
          <p:cNvPicPr>
            <a:picLocks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4946904"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Image result for pharmaceutical"/>
          <p:cNvPicPr>
            <a:picLocks noChangeArrowheads="1"/>
          </p:cNvPicPr>
          <p:nvPr/>
        </p:nvPicPr>
        <p:blipFill rotWithShape="1">
          <a:blip r:embed="rId18" cstate="hqprint">
            <a:extLst>
              <a:ext uri="{28A0092B-C50C-407E-A947-70E740481C1C}">
                <a14:useLocalDpi xmlns:a14="http://schemas.microsoft.com/office/drawing/2010/main"/>
              </a:ext>
            </a:extLst>
          </a:blip>
          <a:srcRect l="13358" t="1020" r="5215" b="4048"/>
          <a:stretch/>
        </p:blipFill>
        <p:spPr bwMode="auto">
          <a:xfrm>
            <a:off x="7927848"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spa decor"/>
          <p:cNvPicPr>
            <a:picLocks noChangeArrowheads="1"/>
          </p:cNvPicPr>
          <p:nvPr/>
        </p:nvPicPr>
        <p:blipFill rotWithShape="1">
          <a:blip r:embed="rId19" cstate="hqprint">
            <a:extLst>
              <a:ext uri="{28A0092B-C50C-407E-A947-70E740481C1C}">
                <a14:useLocalDpi xmlns:a14="http://schemas.microsoft.com/office/drawing/2010/main"/>
              </a:ext>
            </a:extLst>
          </a:blip>
          <a:srcRect t="12977" r="24972"/>
          <a:stretch/>
        </p:blipFill>
        <p:spPr bwMode="auto">
          <a:xfrm>
            <a:off x="6934200"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005456" y="1800104"/>
            <a:ext cx="710045" cy="718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6033390" y="1813093"/>
            <a:ext cx="718705" cy="692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6987833" y="1835703"/>
            <a:ext cx="773850" cy="6475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4901113" y="1834740"/>
            <a:ext cx="874568" cy="649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7" name="Group 56"/>
          <p:cNvGrpSpPr/>
          <p:nvPr/>
        </p:nvGrpSpPr>
        <p:grpSpPr>
          <a:xfrm>
            <a:off x="4931384" y="5721874"/>
            <a:ext cx="3860523" cy="608533"/>
            <a:chOff x="4931384" y="4016767"/>
            <a:chExt cx="3860523" cy="608533"/>
          </a:xfrm>
        </p:grpSpPr>
        <p:sp>
          <p:nvSpPr>
            <p:cNvPr id="59" name="Rectangle 58"/>
            <p:cNvSpPr/>
            <p:nvPr/>
          </p:nvSpPr>
          <p:spPr>
            <a:xfrm>
              <a:off x="6675120" y="4055613"/>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spcBef>
                  <a:spcPts val="400"/>
                </a:spcBef>
                <a:spcAft>
                  <a:spcPts val="200"/>
                </a:spcAft>
                <a:buClr>
                  <a:srgbClr val="07325F"/>
                </a:buClr>
                <a:buSzPct val="100000"/>
                <a:buFont typeface="Wingdings"/>
                <a:buChar char="§"/>
                <a:defRPr/>
              </a:pPr>
              <a:r>
                <a:rPr lang="en-US" sz="800" dirty="0">
                  <a:solidFill>
                    <a:srgbClr val="000000"/>
                  </a:solidFill>
                </a:rPr>
                <a:t>Opportunity to leverage Mondi’s significant distribution presence to push Gateway products</a:t>
              </a:r>
              <a:endParaRPr lang="en-US" sz="800" dirty="0"/>
            </a:p>
          </p:txBody>
        </p:sp>
        <p:sp>
          <p:nvSpPr>
            <p:cNvPr id="66" name="TNr1_Number"/>
            <p:cNvSpPr/>
            <p:nvPr>
              <p:custDataLst>
                <p:tags r:id="rId12"/>
              </p:custDataLst>
            </p:nvPr>
          </p:nvSpPr>
          <p:spPr bwMode="auto">
            <a:xfrm>
              <a:off x="4931384" y="4016767"/>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3</a:t>
              </a:r>
            </a:p>
          </p:txBody>
        </p:sp>
        <p:sp>
          <p:nvSpPr>
            <p:cNvPr id="67" name="T5_Topic"/>
            <p:cNvSpPr txBox="1"/>
            <p:nvPr>
              <p:custDataLst>
                <p:tags r:id="rId13"/>
              </p:custDataLst>
            </p:nvPr>
          </p:nvSpPr>
          <p:spPr>
            <a:xfrm>
              <a:off x="5231713" y="4075799"/>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Channels</a:t>
              </a:r>
            </a:p>
          </p:txBody>
        </p:sp>
      </p:grpSp>
      <p:grpSp>
        <p:nvGrpSpPr>
          <p:cNvPr id="71" name="Group 70"/>
          <p:cNvGrpSpPr/>
          <p:nvPr/>
        </p:nvGrpSpPr>
        <p:grpSpPr>
          <a:xfrm>
            <a:off x="4931384" y="4869320"/>
            <a:ext cx="3860523" cy="608533"/>
            <a:chOff x="4931384" y="4854455"/>
            <a:chExt cx="3860523" cy="608533"/>
          </a:xfrm>
        </p:grpSpPr>
        <p:sp>
          <p:nvSpPr>
            <p:cNvPr id="76" name="Rectangle 75"/>
            <p:cNvSpPr/>
            <p:nvPr/>
          </p:nvSpPr>
          <p:spPr>
            <a:xfrm>
              <a:off x="6675120" y="4904607"/>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indent="-173038" fontAlgn="base">
                <a:spcBef>
                  <a:spcPts val="400"/>
                </a:spcBef>
                <a:spcAft>
                  <a:spcPts val="200"/>
                </a:spcAft>
                <a:buClr>
                  <a:srgbClr val="07325F"/>
                </a:buClr>
                <a:buSzPct val="100000"/>
                <a:buFont typeface="Wingdings"/>
                <a:buChar char="§"/>
                <a:defRPr/>
              </a:pPr>
              <a:r>
                <a:rPr lang="en-US" sz="800" dirty="0"/>
                <a:t>Opportunity to supplement existing pet care packaging offering – serial acquirer in the flexible packaging space</a:t>
              </a:r>
            </a:p>
          </p:txBody>
        </p:sp>
        <p:sp>
          <p:nvSpPr>
            <p:cNvPr id="78" name="TNr2_Number"/>
            <p:cNvSpPr/>
            <p:nvPr>
              <p:custDataLst>
                <p:tags r:id="rId10"/>
              </p:custDataLst>
            </p:nvPr>
          </p:nvSpPr>
          <p:spPr bwMode="auto">
            <a:xfrm>
              <a:off x="4931384" y="4854455"/>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2</a:t>
              </a:r>
            </a:p>
          </p:txBody>
        </p:sp>
        <p:sp>
          <p:nvSpPr>
            <p:cNvPr id="97" name="T1_Topic"/>
            <p:cNvSpPr txBox="1"/>
            <p:nvPr>
              <p:custDataLst>
                <p:tags r:id="rId11"/>
              </p:custDataLst>
            </p:nvPr>
          </p:nvSpPr>
          <p:spPr>
            <a:xfrm>
              <a:off x="5231390" y="4913487"/>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Product</a:t>
              </a:r>
            </a:p>
          </p:txBody>
        </p:sp>
        <p:sp>
          <p:nvSpPr>
            <p:cNvPr id="98" name="Right Arrow 97"/>
            <p:cNvSpPr/>
            <p:nvPr/>
          </p:nvSpPr>
          <p:spPr>
            <a:xfrm>
              <a:off x="6349316" y="4974234"/>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99" name="Group 98"/>
          <p:cNvGrpSpPr/>
          <p:nvPr/>
        </p:nvGrpSpPr>
        <p:grpSpPr>
          <a:xfrm>
            <a:off x="4931384" y="4016767"/>
            <a:ext cx="3860523" cy="608533"/>
            <a:chOff x="4931384" y="5692142"/>
            <a:chExt cx="3860523" cy="608533"/>
          </a:xfrm>
        </p:grpSpPr>
        <p:sp>
          <p:nvSpPr>
            <p:cNvPr id="100" name="Rectangle 99"/>
            <p:cNvSpPr/>
            <p:nvPr/>
          </p:nvSpPr>
          <p:spPr>
            <a:xfrm>
              <a:off x="6675120" y="5744455"/>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buClr>
                  <a:srgbClr val="07325F"/>
                </a:buClr>
                <a:buSzPct val="100000"/>
                <a:buFont typeface="Wingdings"/>
                <a:buChar char="§"/>
                <a:defRPr/>
              </a:pPr>
              <a:r>
                <a:rPr lang="en-US" sz="800" dirty="0"/>
                <a:t>Pursued aggressively and submitted final offer in Lincoln flexible packaging deal</a:t>
              </a:r>
            </a:p>
          </p:txBody>
        </p:sp>
        <p:sp>
          <p:nvSpPr>
            <p:cNvPr id="101" name="TNr2_Number"/>
            <p:cNvSpPr/>
            <p:nvPr>
              <p:custDataLst>
                <p:tags r:id="rId8"/>
              </p:custDataLst>
            </p:nvPr>
          </p:nvSpPr>
          <p:spPr bwMode="auto">
            <a:xfrm>
              <a:off x="4931384" y="5692142"/>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1</a:t>
              </a:r>
            </a:p>
          </p:txBody>
        </p:sp>
        <p:sp>
          <p:nvSpPr>
            <p:cNvPr id="102" name="T1_Topic"/>
            <p:cNvSpPr txBox="1"/>
            <p:nvPr>
              <p:custDataLst>
                <p:tags r:id="rId9"/>
              </p:custDataLst>
            </p:nvPr>
          </p:nvSpPr>
          <p:spPr>
            <a:xfrm>
              <a:off x="5231390" y="5751174"/>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Interest in Flexible Packaging</a:t>
              </a:r>
            </a:p>
          </p:txBody>
        </p:sp>
      </p:grpSp>
      <p:sp>
        <p:nvSpPr>
          <p:cNvPr id="68" name="TextBox 67"/>
          <p:cNvSpPr txBox="1"/>
          <p:nvPr/>
        </p:nvSpPr>
        <p:spPr>
          <a:xfrm>
            <a:off x="6634163" y="6454431"/>
            <a:ext cx="1737360" cy="338554"/>
          </a:xfrm>
          <a:prstGeom prst="rect">
            <a:avLst/>
          </a:prstGeom>
          <a:noFill/>
        </p:spPr>
        <p:txBody>
          <a:bodyPr wrap="square" lIns="0" rIns="182880" rtlCol="0">
            <a:spAutoFit/>
          </a:bodyPr>
          <a:lstStyle/>
          <a:p>
            <a:r>
              <a:rPr lang="en-US" sz="800" i="1" dirty="0">
                <a:solidFill>
                  <a:srgbClr val="000000"/>
                </a:solidFill>
              </a:rPr>
              <a:t>Source: CapIQ, Mergermarket,</a:t>
            </a:r>
            <a:br>
              <a:rPr lang="en-US" sz="800" i="1" dirty="0">
                <a:solidFill>
                  <a:srgbClr val="000000"/>
                </a:solidFill>
              </a:rPr>
            </a:br>
            <a:r>
              <a:rPr lang="en-US" sz="800" i="1" dirty="0">
                <a:solidFill>
                  <a:srgbClr val="000000"/>
                </a:solidFill>
              </a:rPr>
              <a:t>company filings, press releases</a:t>
            </a:r>
          </a:p>
        </p:txBody>
      </p:sp>
      <p:sp>
        <p:nvSpPr>
          <p:cNvPr id="77" name="Right Arrow 76"/>
          <p:cNvSpPr/>
          <p:nvPr/>
        </p:nvSpPr>
        <p:spPr>
          <a:xfrm>
            <a:off x="6349241" y="414151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79" name="Right Arrow 78"/>
          <p:cNvSpPr/>
          <p:nvPr/>
        </p:nvSpPr>
        <p:spPr>
          <a:xfrm>
            <a:off x="6349316" y="5841653"/>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7"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28</a:t>
            </a:r>
          </a:p>
        </p:txBody>
      </p:sp>
    </p:spTree>
    <p:extLst>
      <p:ext uri="{BB962C8B-B14F-4D97-AF65-F5344CB8AC3E}">
        <p14:creationId xmlns:p14="http://schemas.microsoft.com/office/powerpoint/2010/main" val="15446298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p:cNvGrpSpPr/>
          <p:nvPr/>
        </p:nvGrpSpPr>
        <p:grpSpPr>
          <a:xfrm>
            <a:off x="342899" y="1554480"/>
            <a:ext cx="3966367" cy="2023272"/>
            <a:chOff x="342899" y="1246619"/>
            <a:chExt cx="3966367" cy="2023272"/>
          </a:xfrm>
        </p:grpSpPr>
        <p:sp>
          <p:nvSpPr>
            <p:cNvPr id="88" name="Text Box 30"/>
            <p:cNvSpPr txBox="1">
              <a:spLocks noChangeArrowheads="1"/>
            </p:cNvSpPr>
            <p:nvPr/>
          </p:nvSpPr>
          <p:spPr bwMode="auto">
            <a:xfrm>
              <a:off x="342899" y="1246619"/>
              <a:ext cx="3966367" cy="2023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eaLnBrk="1" hangingPunct="1">
                <a:spcBef>
                  <a:spcPct val="20000"/>
                </a:spcBef>
                <a:buClr>
                  <a:srgbClr val="000080"/>
                </a:buClr>
              </a:pPr>
              <a:r>
                <a:rPr lang="en-US" altLang="en-US" sz="800" dirty="0">
                  <a:solidFill>
                    <a:srgbClr val="000000"/>
                  </a:solidFill>
                  <a:latin typeface="+mn-lt"/>
                </a:rPr>
                <a:t>Ownership: </a:t>
              </a:r>
              <a:r>
                <a:rPr lang="en-US" altLang="en-US" sz="800" b="0" dirty="0">
                  <a:solidFill>
                    <a:srgbClr val="000000"/>
                  </a:solidFill>
                  <a:latin typeface="+mn-lt"/>
                </a:rPr>
                <a:t>The Pritzker Group; </a:t>
              </a:r>
              <a:r>
                <a:rPr lang="en-US" altLang="en-US" sz="800" dirty="0">
                  <a:solidFill>
                    <a:srgbClr val="000000"/>
                  </a:solidFill>
                  <a:latin typeface="+mn-lt"/>
                </a:rPr>
                <a:t>Headquarters: </a:t>
              </a:r>
              <a:r>
                <a:rPr lang="en-US" altLang="en-US" sz="800" b="0" dirty="0">
                  <a:solidFill>
                    <a:srgbClr val="000000"/>
                  </a:solidFill>
                  <a:latin typeface="+mn-lt"/>
                </a:rPr>
                <a:t>Cincinnati, OH</a:t>
              </a:r>
            </a:p>
            <a:p>
              <a:pPr eaLnBrk="1" hangingPunct="1">
                <a:spcBef>
                  <a:spcPct val="20000"/>
                </a:spcBef>
                <a:buClr>
                  <a:srgbClr val="000080"/>
                </a:buClr>
              </a:pPr>
              <a:r>
                <a:rPr lang="en-US" altLang="en-US" sz="800" dirty="0">
                  <a:solidFill>
                    <a:srgbClr val="000000"/>
                  </a:solidFill>
                  <a:latin typeface="+mn-lt"/>
                </a:rPr>
                <a:t>Revenue: </a:t>
              </a:r>
              <a:r>
                <a:rPr lang="en-US" altLang="en-US" sz="800" b="0" dirty="0">
                  <a:solidFill>
                    <a:srgbClr val="000000"/>
                  </a:solidFill>
                  <a:latin typeface="+mn-lt"/>
                </a:rPr>
                <a:t>n/a; </a:t>
              </a:r>
              <a:r>
                <a:rPr lang="en-US" altLang="en-US" sz="800" dirty="0">
                  <a:solidFill>
                    <a:srgbClr val="000000"/>
                  </a:solidFill>
                  <a:latin typeface="+mn-lt"/>
                </a:rPr>
                <a:t>EBITDA:</a:t>
              </a:r>
              <a:r>
                <a:rPr lang="en-US" altLang="en-US" sz="800" b="0" dirty="0">
                  <a:solidFill>
                    <a:srgbClr val="000000"/>
                  </a:solidFill>
                  <a:latin typeface="+mn-lt"/>
                </a:rPr>
                <a:t> $200+; </a:t>
              </a:r>
              <a:r>
                <a:rPr lang="en-US" altLang="en-US" sz="800" dirty="0">
                  <a:solidFill>
                    <a:srgbClr val="000000"/>
                  </a:solidFill>
                  <a:latin typeface="+mn-lt"/>
                </a:rPr>
                <a:t>Net Debt:</a:t>
              </a:r>
              <a:r>
                <a:rPr lang="en-US" altLang="en-US" sz="800" b="0" dirty="0">
                  <a:solidFill>
                    <a:srgbClr val="000000"/>
                  </a:solidFill>
                  <a:latin typeface="+mn-lt"/>
                </a:rPr>
                <a:t> n/a </a:t>
              </a:r>
            </a:p>
            <a:p>
              <a:pPr eaLnBrk="1" hangingPunct="1">
                <a:spcBef>
                  <a:spcPct val="20000"/>
                </a:spcBef>
                <a:buClr>
                  <a:srgbClr val="000080"/>
                </a:buClr>
              </a:pPr>
              <a:r>
                <a:rPr lang="en-US" altLang="en-US" sz="800" dirty="0">
                  <a:solidFill>
                    <a:srgbClr val="000000"/>
                  </a:solidFill>
                  <a:latin typeface="+mn-lt"/>
                </a:rPr>
                <a:t>Market Cap: </a:t>
              </a:r>
              <a:r>
                <a:rPr lang="en-US" altLang="en-US" sz="800" b="0" dirty="0">
                  <a:solidFill>
                    <a:srgbClr val="000000"/>
                  </a:solidFill>
                  <a:latin typeface="+mn-lt"/>
                </a:rPr>
                <a:t>n/a;</a:t>
              </a:r>
              <a:r>
                <a:rPr lang="en-US" altLang="en-US" sz="800" dirty="0">
                  <a:solidFill>
                    <a:srgbClr val="000000"/>
                  </a:solidFill>
                  <a:latin typeface="+mn-lt"/>
                </a:rPr>
                <a:t> Employees</a:t>
              </a:r>
              <a:r>
                <a:rPr lang="en-US" altLang="en-US" sz="800" b="0" dirty="0">
                  <a:solidFill>
                    <a:srgbClr val="000000"/>
                  </a:solidFill>
                  <a:latin typeface="+mn-lt"/>
                </a:rPr>
                <a:t>: 2,400</a:t>
              </a:r>
            </a:p>
            <a:p>
              <a:pPr eaLnBrk="1" hangingPunct="1">
                <a:spcBef>
                  <a:spcPct val="20000"/>
                </a:spcBef>
                <a:buClr>
                  <a:srgbClr val="000080"/>
                </a:buClr>
              </a:pPr>
              <a:r>
                <a:rPr lang="en-US" altLang="en-US" sz="800" dirty="0">
                  <a:solidFill>
                    <a:srgbClr val="000000"/>
                  </a:solidFill>
                  <a:latin typeface="+mn-lt"/>
                </a:rPr>
                <a:t>EV / EBITDA Multiple</a:t>
              </a:r>
              <a:r>
                <a:rPr lang="en-US" altLang="en-US" sz="800" b="0" dirty="0">
                  <a:solidFill>
                    <a:srgbClr val="000000"/>
                  </a:solidFill>
                  <a:latin typeface="+mn-lt"/>
                </a:rPr>
                <a:t>: n/a</a:t>
              </a:r>
            </a:p>
            <a:p>
              <a:pPr eaLnBrk="1" hangingPunct="1">
                <a:spcBef>
                  <a:spcPct val="20000"/>
                </a:spcBef>
                <a:buClr>
                  <a:srgbClr val="000080"/>
                </a:buClr>
              </a:pPr>
              <a:r>
                <a:rPr lang="en-US" altLang="en-US" sz="800" dirty="0">
                  <a:solidFill>
                    <a:srgbClr val="000000"/>
                  </a:solidFill>
                  <a:latin typeface="+mn-lt"/>
                </a:rPr>
                <a:t>Lincoln Contact: </a:t>
              </a:r>
              <a:r>
                <a:rPr lang="en-US" altLang="en-US" sz="800" b="0" dirty="0">
                  <a:solidFill>
                    <a:srgbClr val="000000"/>
                  </a:solidFill>
                  <a:latin typeface="+mn-lt"/>
                </a:rPr>
                <a:t>Greg Tucker, CEO</a:t>
              </a:r>
            </a:p>
            <a:p>
              <a:pPr eaLnBrk="1" hangingPunct="1">
                <a:spcBef>
                  <a:spcPct val="20000"/>
                </a:spcBef>
                <a:buClr>
                  <a:srgbClr val="000080"/>
                </a:buClr>
              </a:pPr>
              <a:endParaRPr lang="en-US" altLang="en-US" sz="800" b="0" dirty="0">
                <a:solidFill>
                  <a:srgbClr val="000000"/>
                </a:solidFill>
                <a:latin typeface="+mn-lt"/>
              </a:endParaRPr>
            </a:p>
          </p:txBody>
        </p:sp>
        <p:sp>
          <p:nvSpPr>
            <p:cNvPr id="89" name="Text Box 31"/>
            <p:cNvSpPr txBox="1">
              <a:spLocks noChangeArrowheads="1"/>
            </p:cNvSpPr>
            <p:nvPr/>
          </p:nvSpPr>
          <p:spPr bwMode="auto">
            <a:xfrm>
              <a:off x="342900" y="1996427"/>
              <a:ext cx="3966366" cy="118711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Manufactures flexible packaging solutions</a:t>
              </a:r>
            </a:p>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Offering includes stand up pouches, shaped pouches, retort pouches, surface printed films and laminated films for the pet care industry</a:t>
              </a:r>
            </a:p>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Recently rolled out two new pet care packaging applications, pouches for wet food and woven bags</a:t>
              </a:r>
            </a:p>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Focus on add-on acquisitions following the closing of Wellspring’s sale to The Pritzker Group</a:t>
              </a:r>
            </a:p>
          </p:txBody>
        </p:sp>
        <p:cxnSp>
          <p:nvCxnSpPr>
            <p:cNvPr id="90" name="Straight Connector 89"/>
            <p:cNvCxnSpPr/>
            <p:nvPr/>
          </p:nvCxnSpPr>
          <p:spPr>
            <a:xfrm>
              <a:off x="342900" y="2027149"/>
              <a:ext cx="3892172" cy="0"/>
            </a:xfrm>
            <a:prstGeom prst="line">
              <a:avLst/>
            </a:prstGeom>
            <a:ln>
              <a:solidFill>
                <a:srgbClr val="9F9F9F"/>
              </a:solidFill>
            </a:ln>
          </p:spPr>
          <p:style>
            <a:lnRef idx="1">
              <a:schemeClr val="accent1"/>
            </a:lnRef>
            <a:fillRef idx="0">
              <a:schemeClr val="accent1"/>
            </a:fillRef>
            <a:effectRef idx="0">
              <a:schemeClr val="accent1"/>
            </a:effectRef>
            <a:fontRef idx="minor">
              <a:schemeClr val="tx1"/>
            </a:fontRef>
          </p:style>
        </p:cxnSp>
      </p:grpSp>
      <p:graphicFrame>
        <p:nvGraphicFramePr>
          <p:cNvPr id="33" name="Table 32"/>
          <p:cNvGraphicFramePr>
            <a:graphicFrameLocks noGrp="1"/>
          </p:cNvGraphicFramePr>
          <p:nvPr>
            <p:custDataLst>
              <p:tags r:id="rId1"/>
            </p:custDataLst>
            <p:extLst>
              <p:ext uri="{D42A27DB-BD31-4B8C-83A1-F6EECF244321}">
                <p14:modId xmlns:p14="http://schemas.microsoft.com/office/powerpoint/2010/main" val="4027427235"/>
              </p:ext>
            </p:extLst>
          </p:nvPr>
        </p:nvGraphicFramePr>
        <p:xfrm>
          <a:off x="347472"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dirty="0">
                          <a:solidFill>
                            <a:srgbClr val="000000"/>
                          </a:solidFill>
                          <a:latin typeface="+mn-lt"/>
                        </a:rPr>
                        <a:t>Relevant M&amp;A Activity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 name="Title 2"/>
          <p:cNvSpPr>
            <a:spLocks noGrp="1"/>
          </p:cNvSpPr>
          <p:nvPr>
            <p:ph type="title"/>
          </p:nvPr>
        </p:nvSpPr>
        <p:spPr/>
        <p:txBody>
          <a:bodyPr/>
          <a:lstStyle/>
          <a:p>
            <a:r>
              <a:rPr lang="en-US" dirty="0"/>
              <a:t>Selected Strategic Acquirer – ProAmpac </a:t>
            </a:r>
          </a:p>
        </p:txBody>
      </p:sp>
      <p:graphicFrame>
        <p:nvGraphicFramePr>
          <p:cNvPr id="6" name="Table 5"/>
          <p:cNvGraphicFramePr>
            <a:graphicFrameLocks noGrp="1"/>
          </p:cNvGraphicFramePr>
          <p:nvPr>
            <p:custDataLst>
              <p:tags r:id="rId2"/>
            </p:custDataLst>
            <p:extLst>
              <p:ext uri="{D42A27DB-BD31-4B8C-83A1-F6EECF244321}">
                <p14:modId xmlns:p14="http://schemas.microsoft.com/office/powerpoint/2010/main" val="1248257376"/>
              </p:ext>
            </p:extLst>
          </p:nvPr>
        </p:nvGraphicFramePr>
        <p:xfrm>
          <a:off x="347472"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Company 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pSp>
        <p:nvGrpSpPr>
          <p:cNvPr id="16" name="Group 15"/>
          <p:cNvGrpSpPr/>
          <p:nvPr/>
        </p:nvGrpSpPr>
        <p:grpSpPr>
          <a:xfrm>
            <a:off x="347472" y="5261917"/>
            <a:ext cx="3933039" cy="729975"/>
            <a:chOff x="346300" y="5203870"/>
            <a:chExt cx="3909802" cy="594360"/>
          </a:xfrm>
        </p:grpSpPr>
        <p:sp>
          <p:nvSpPr>
            <p:cNvPr id="17" name="AutoShape 124"/>
            <p:cNvSpPr>
              <a:spLocks/>
            </p:cNvSpPr>
            <p:nvPr/>
          </p:nvSpPr>
          <p:spPr bwMode="auto">
            <a:xfrm>
              <a:off x="1093547" y="5222158"/>
              <a:ext cx="3162555" cy="557784"/>
            </a:xfrm>
            <a:prstGeom prst="rect">
              <a:avLst/>
            </a:prstGeom>
            <a:solidFill>
              <a:srgbClr val="CCE5FF"/>
            </a:solidFill>
            <a:ln w="9525">
              <a:solidFill>
                <a:srgbClr val="CCE5FF"/>
              </a:solidFill>
              <a:miter lim="800000"/>
              <a:headEnd/>
              <a:tailEnd/>
            </a:ln>
            <a:effectLst/>
            <a:ex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Ampac</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packaging solutions and technology serving consumer, medical and pet care end markets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created an industry-leading flexible packaging company with innovative solutions and diverse capabilities</a:t>
              </a:r>
            </a:p>
          </p:txBody>
        </p:sp>
        <p:sp>
          <p:nvSpPr>
            <p:cNvPr id="18" name="Freeform 17"/>
            <p:cNvSpPr/>
            <p:nvPr/>
          </p:nvSpPr>
          <p:spPr>
            <a:xfrm>
              <a:off x="346300" y="5203870"/>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August</a:t>
              </a:r>
            </a:p>
            <a:p>
              <a:pPr lvl="0" algn="ctr" defTabSz="444500">
                <a:lnSpc>
                  <a:spcPct val="90000"/>
                </a:lnSpc>
                <a:spcBef>
                  <a:spcPct val="0"/>
                </a:spcBef>
              </a:pPr>
              <a:r>
                <a:rPr lang="en-US" sz="800" i="1" dirty="0"/>
                <a:t>2015</a:t>
              </a:r>
              <a:endParaRPr lang="en-US" sz="800" i="1" kern="1200" dirty="0"/>
            </a:p>
          </p:txBody>
        </p:sp>
      </p:grpSp>
      <p:grpSp>
        <p:nvGrpSpPr>
          <p:cNvPr id="22" name="Group 21"/>
          <p:cNvGrpSpPr/>
          <p:nvPr/>
        </p:nvGrpSpPr>
        <p:grpSpPr>
          <a:xfrm>
            <a:off x="347472" y="3992571"/>
            <a:ext cx="3933039" cy="627781"/>
            <a:chOff x="346300" y="4012426"/>
            <a:chExt cx="3909802" cy="594360"/>
          </a:xfrm>
        </p:grpSpPr>
        <p:sp>
          <p:nvSpPr>
            <p:cNvPr id="23" name="Freeform 22"/>
            <p:cNvSpPr/>
            <p:nvPr/>
          </p:nvSpPr>
          <p:spPr>
            <a:xfrm>
              <a:off x="346300" y="4012426"/>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April</a:t>
              </a:r>
            </a:p>
            <a:p>
              <a:pPr lvl="0" algn="ctr" defTabSz="444500">
                <a:lnSpc>
                  <a:spcPct val="90000"/>
                </a:lnSpc>
                <a:spcBef>
                  <a:spcPct val="0"/>
                </a:spcBef>
              </a:pPr>
              <a:r>
                <a:rPr lang="en-US" sz="800" i="1" kern="1200" dirty="0"/>
                <a:t>2017</a:t>
              </a:r>
            </a:p>
          </p:txBody>
        </p:sp>
        <p:sp>
          <p:nvSpPr>
            <p:cNvPr id="24" name="Rectangle 23"/>
            <p:cNvSpPr/>
            <p:nvPr/>
          </p:nvSpPr>
          <p:spPr>
            <a:xfrm>
              <a:off x="1093547" y="4030714"/>
              <a:ext cx="3162555" cy="557784"/>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Trinity</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plastic packaging to food &amp; beverage, lawn &amp; garden and pet care</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expands ProAmpac’s presence in large-format bags</a:t>
              </a:r>
            </a:p>
          </p:txBody>
        </p:sp>
      </p:grpSp>
      <p:graphicFrame>
        <p:nvGraphicFramePr>
          <p:cNvPr id="34" name="Table 33"/>
          <p:cNvGraphicFramePr>
            <a:graphicFrameLocks noGrp="1"/>
          </p:cNvGraphicFramePr>
          <p:nvPr>
            <p:custDataLst>
              <p:tags r:id="rId3"/>
            </p:custDataLst>
            <p:extLst>
              <p:ext uri="{D42A27DB-BD31-4B8C-83A1-F6EECF244321}">
                <p14:modId xmlns:p14="http://schemas.microsoft.com/office/powerpoint/2010/main" val="930647042"/>
              </p:ext>
            </p:extLst>
          </p:nvPr>
        </p:nvGraphicFramePr>
        <p:xfrm>
          <a:off x="4846320"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baseline="0" dirty="0">
                          <a:solidFill>
                            <a:srgbClr val="000000"/>
                          </a:solidFill>
                          <a:latin typeface="+mn-lt"/>
                        </a:rPr>
                        <a:t>Lincoln Insight / Acquisition Rationale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5" name="Table 34"/>
          <p:cNvGraphicFramePr>
            <a:graphicFrameLocks noGrp="1"/>
          </p:cNvGraphicFramePr>
          <p:nvPr>
            <p:custDataLst>
              <p:tags r:id="rId4"/>
            </p:custDataLst>
            <p:extLst>
              <p:ext uri="{D42A27DB-BD31-4B8C-83A1-F6EECF244321}">
                <p14:modId xmlns:p14="http://schemas.microsoft.com/office/powerpoint/2010/main" val="230287036"/>
              </p:ext>
            </p:extLst>
          </p:nvPr>
        </p:nvGraphicFramePr>
        <p:xfrm>
          <a:off x="4846320"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Strategic Fit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2" name="TextBox 1"/>
          <p:cNvSpPr txBox="1"/>
          <p:nvPr/>
        </p:nvSpPr>
        <p:spPr>
          <a:xfrm>
            <a:off x="4857385" y="1645920"/>
            <a:ext cx="1030678" cy="123111"/>
          </a:xfrm>
          <a:prstGeom prst="rect">
            <a:avLst/>
          </a:prstGeom>
          <a:noFill/>
        </p:spPr>
        <p:txBody>
          <a:bodyPr wrap="square" lIns="0" tIns="0" rIns="0" bIns="0" rtlCol="0">
            <a:spAutoFit/>
          </a:bodyPr>
          <a:lstStyle/>
          <a:p>
            <a:pPr algn="ctr"/>
            <a:r>
              <a:rPr lang="en-US" sz="800" u="sng" dirty="0"/>
              <a:t>Laminated Films</a:t>
            </a:r>
          </a:p>
        </p:txBody>
      </p:sp>
      <p:sp>
        <p:nvSpPr>
          <p:cNvPr id="38" name="TextBox 37"/>
          <p:cNvSpPr txBox="1"/>
          <p:nvPr/>
        </p:nvSpPr>
        <p:spPr>
          <a:xfrm>
            <a:off x="5828683" y="1645920"/>
            <a:ext cx="1030678" cy="123111"/>
          </a:xfrm>
          <a:prstGeom prst="rect">
            <a:avLst/>
          </a:prstGeom>
          <a:noFill/>
        </p:spPr>
        <p:txBody>
          <a:bodyPr wrap="square" lIns="0" tIns="0" rIns="0" bIns="0" rtlCol="0">
            <a:spAutoFit/>
          </a:bodyPr>
          <a:lstStyle/>
          <a:p>
            <a:pPr algn="ctr"/>
            <a:r>
              <a:rPr lang="en-US" sz="800" u="sng" dirty="0"/>
              <a:t>Retort Pouches</a:t>
            </a:r>
          </a:p>
        </p:txBody>
      </p:sp>
      <p:sp>
        <p:nvSpPr>
          <p:cNvPr id="40" name="TextBox 39"/>
          <p:cNvSpPr txBox="1"/>
          <p:nvPr/>
        </p:nvSpPr>
        <p:spPr>
          <a:xfrm>
            <a:off x="6799981" y="1645920"/>
            <a:ext cx="1030678" cy="123111"/>
          </a:xfrm>
          <a:prstGeom prst="rect">
            <a:avLst/>
          </a:prstGeom>
          <a:noFill/>
        </p:spPr>
        <p:txBody>
          <a:bodyPr wrap="square" lIns="0" tIns="0" rIns="0" bIns="0" rtlCol="0">
            <a:spAutoFit/>
          </a:bodyPr>
          <a:lstStyle/>
          <a:p>
            <a:pPr algn="ctr"/>
            <a:r>
              <a:rPr lang="en-US" sz="800" u="sng" dirty="0"/>
              <a:t>Shaped Pouches</a:t>
            </a:r>
          </a:p>
        </p:txBody>
      </p:sp>
      <p:sp>
        <p:nvSpPr>
          <p:cNvPr id="49" name="TextBox 48"/>
          <p:cNvSpPr txBox="1"/>
          <p:nvPr/>
        </p:nvSpPr>
        <p:spPr>
          <a:xfrm>
            <a:off x="7771279" y="1645920"/>
            <a:ext cx="1030678" cy="123111"/>
          </a:xfrm>
          <a:prstGeom prst="rect">
            <a:avLst/>
          </a:prstGeom>
          <a:noFill/>
        </p:spPr>
        <p:txBody>
          <a:bodyPr wrap="square" lIns="0" tIns="0" rIns="0" bIns="0" rtlCol="0">
            <a:spAutoFit/>
          </a:bodyPr>
          <a:lstStyle/>
          <a:p>
            <a:pPr algn="ctr"/>
            <a:r>
              <a:rPr lang="en-US" sz="800" u="sng" dirty="0"/>
              <a:t>Stand Up Pouches</a:t>
            </a:r>
          </a:p>
        </p:txBody>
      </p:sp>
      <p:sp>
        <p:nvSpPr>
          <p:cNvPr id="53" name="Rectangle 52"/>
          <p:cNvSpPr/>
          <p:nvPr>
            <p:custDataLst>
              <p:tags r:id="rId5"/>
            </p:custDataLst>
          </p:nvPr>
        </p:nvSpPr>
        <p:spPr>
          <a:xfrm>
            <a:off x="4844402" y="1435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Product Offering</a:t>
            </a:r>
          </a:p>
        </p:txBody>
      </p:sp>
      <p:sp>
        <p:nvSpPr>
          <p:cNvPr id="54" name="Rectangle 53"/>
          <p:cNvSpPr/>
          <p:nvPr>
            <p:custDataLst>
              <p:tags r:id="rId6"/>
            </p:custDataLst>
          </p:nvPr>
        </p:nvSpPr>
        <p:spPr>
          <a:xfrm>
            <a:off x="4844402" y="2578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End Markets Served</a:t>
            </a:r>
          </a:p>
        </p:txBody>
      </p:sp>
      <p:sp>
        <p:nvSpPr>
          <p:cNvPr id="60" name="TextBox 59"/>
          <p:cNvSpPr txBox="1"/>
          <p:nvPr/>
        </p:nvSpPr>
        <p:spPr>
          <a:xfrm>
            <a:off x="4824757" y="2798064"/>
            <a:ext cx="1030678" cy="123111"/>
          </a:xfrm>
          <a:prstGeom prst="rect">
            <a:avLst/>
          </a:prstGeom>
          <a:noFill/>
        </p:spPr>
        <p:txBody>
          <a:bodyPr wrap="square" lIns="0" tIns="0" rIns="0" bIns="0" rtlCol="0">
            <a:spAutoFit/>
          </a:bodyPr>
          <a:lstStyle/>
          <a:p>
            <a:pPr algn="ctr"/>
            <a:r>
              <a:rPr lang="en-US" sz="800" u="sng" dirty="0"/>
              <a:t>Food &amp; Beverage</a:t>
            </a:r>
          </a:p>
        </p:txBody>
      </p:sp>
      <p:sp>
        <p:nvSpPr>
          <p:cNvPr id="62" name="TextBox 61"/>
          <p:cNvSpPr txBox="1"/>
          <p:nvPr/>
        </p:nvSpPr>
        <p:spPr>
          <a:xfrm>
            <a:off x="6799981" y="2798064"/>
            <a:ext cx="1030678" cy="123111"/>
          </a:xfrm>
          <a:prstGeom prst="rect">
            <a:avLst/>
          </a:prstGeom>
          <a:noFill/>
        </p:spPr>
        <p:txBody>
          <a:bodyPr wrap="square" lIns="0" tIns="0" rIns="0" bIns="0" rtlCol="0">
            <a:spAutoFit/>
          </a:bodyPr>
          <a:lstStyle/>
          <a:p>
            <a:pPr algn="ctr"/>
            <a:r>
              <a:rPr lang="en-US" sz="800" u="sng" dirty="0"/>
              <a:t>Industrial</a:t>
            </a:r>
          </a:p>
        </p:txBody>
      </p:sp>
      <p:sp>
        <p:nvSpPr>
          <p:cNvPr id="63" name="TextBox 62"/>
          <p:cNvSpPr txBox="1"/>
          <p:nvPr/>
        </p:nvSpPr>
        <p:spPr>
          <a:xfrm>
            <a:off x="7806162" y="2798064"/>
            <a:ext cx="1030678" cy="123111"/>
          </a:xfrm>
          <a:prstGeom prst="rect">
            <a:avLst/>
          </a:prstGeom>
          <a:noFill/>
        </p:spPr>
        <p:txBody>
          <a:bodyPr wrap="square" lIns="0" tIns="0" rIns="0" bIns="0" rtlCol="0">
            <a:spAutoFit/>
          </a:bodyPr>
          <a:lstStyle/>
          <a:p>
            <a:pPr algn="ctr"/>
            <a:r>
              <a:rPr lang="en-US" sz="800" u="sng" dirty="0"/>
              <a:t>Pet Care</a:t>
            </a:r>
          </a:p>
        </p:txBody>
      </p:sp>
      <p:sp>
        <p:nvSpPr>
          <p:cNvPr id="64" name="TextBox 63"/>
          <p:cNvSpPr txBox="1"/>
          <p:nvPr/>
        </p:nvSpPr>
        <p:spPr>
          <a:xfrm>
            <a:off x="5788672" y="2798064"/>
            <a:ext cx="1030678" cy="123111"/>
          </a:xfrm>
          <a:prstGeom prst="rect">
            <a:avLst/>
          </a:prstGeom>
          <a:noFill/>
        </p:spPr>
        <p:txBody>
          <a:bodyPr wrap="square" lIns="0" tIns="0" rIns="0" bIns="0" rtlCol="0">
            <a:spAutoFit/>
          </a:bodyPr>
          <a:lstStyle/>
          <a:p>
            <a:pPr algn="ctr"/>
            <a:r>
              <a:rPr lang="en-US" sz="800" u="sng" dirty="0"/>
              <a:t>Grocery</a:t>
            </a:r>
          </a:p>
        </p:txBody>
      </p:sp>
      <p:sp>
        <p:nvSpPr>
          <p:cNvPr id="56" name="Rectangle 55"/>
          <p:cNvSpPr/>
          <p:nvPr/>
        </p:nvSpPr>
        <p:spPr>
          <a:xfrm>
            <a:off x="252468" y="1335024"/>
            <a:ext cx="809837" cy="215444"/>
          </a:xfrm>
          <a:prstGeom prst="rect">
            <a:avLst/>
          </a:prstGeom>
        </p:spPr>
        <p:txBody>
          <a:bodyPr wrap="none">
            <a:spAutoFit/>
          </a:bodyPr>
          <a:lstStyle/>
          <a:p>
            <a:pPr lvl="0"/>
            <a:r>
              <a:rPr lang="en-US" sz="800" i="1" dirty="0">
                <a:solidFill>
                  <a:srgbClr val="000000"/>
                </a:solidFill>
              </a:rPr>
              <a:t>($ in millions)</a:t>
            </a:r>
          </a:p>
        </p:txBody>
      </p:sp>
      <p:sp>
        <p:nvSpPr>
          <p:cNvPr id="58" name="AutoShape 124"/>
          <p:cNvSpPr>
            <a:spLocks/>
          </p:cNvSpPr>
          <p:nvPr/>
        </p:nvSpPr>
        <p:spPr bwMode="auto">
          <a:xfrm>
            <a:off x="347472" y="6021524"/>
            <a:ext cx="3929637" cy="308688"/>
          </a:xfrm>
          <a:prstGeom prst="rect">
            <a:avLst/>
          </a:prstGeom>
          <a:solidFill>
            <a:srgbClr val="BFBFBF"/>
          </a:solidFill>
          <a:ln w="9525">
            <a:noFill/>
            <a:miter lim="800000"/>
            <a:headEnd/>
            <a:tailEnd/>
          </a:ln>
          <a:effectLst/>
          <a:extLst/>
        </p:spPr>
        <p:txBody>
          <a:bodyPr lIns="0" tIns="0" rIns="0" bIns="0" anchor="ctr"/>
          <a:lstStyle/>
          <a:p>
            <a:pPr marL="103188" indent="-103188" algn="ctr" defTabSz="765175">
              <a:spcBef>
                <a:spcPct val="50000"/>
              </a:spcBef>
              <a:buClr>
                <a:schemeClr val="accent1"/>
              </a:buClr>
              <a:tabLst>
                <a:tab pos="60325" algn="l"/>
              </a:tabLst>
            </a:pPr>
            <a:r>
              <a:rPr lang="en-US" sz="800" b="1" dirty="0">
                <a:cs typeface="Arial" pitchFamily="34" charset="0"/>
              </a:rPr>
              <a:t>6 acquisitions completed since 2012</a:t>
            </a:r>
          </a:p>
        </p:txBody>
      </p:sp>
      <p:pic>
        <p:nvPicPr>
          <p:cNvPr id="72" name="Picture 18" descr="http://www.brandpackaging.com/ext/resources/Issues/2015/December/proampac-logo.png?1451920644"/>
          <p:cNvPicPr>
            <a:picLocks noChangeAspect="1" noChangeArrowheads="1"/>
          </p:cNvPicPr>
          <p:nvPr/>
        </p:nvPicPr>
        <p:blipFill rotWithShape="1">
          <a:blip r:embed="rId14" cstate="hqprint">
            <a:extLst>
              <a:ext uri="{28A0092B-C50C-407E-A947-70E740481C1C}">
                <a14:useLocalDpi xmlns:a14="http://schemas.microsoft.com/office/drawing/2010/main"/>
              </a:ext>
            </a:extLst>
          </a:blip>
          <a:srcRect t="28527" b="39395"/>
          <a:stretch/>
        </p:blipFill>
        <p:spPr bwMode="auto">
          <a:xfrm>
            <a:off x="3122351" y="1795709"/>
            <a:ext cx="1158406" cy="22709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grocery"/>
          <p:cNvPicPr>
            <a:picLocks noChangeArrowheads="1"/>
          </p:cNvPicPr>
          <p:nvPr/>
        </p:nvPicPr>
        <p:blipFill rotWithShape="1">
          <a:blip r:embed="rId15" cstate="hqprint">
            <a:extLst>
              <a:ext uri="{28A0092B-C50C-407E-A947-70E740481C1C}">
                <a14:useLocalDpi xmlns:a14="http://schemas.microsoft.com/office/drawing/2010/main"/>
              </a:ext>
            </a:extLst>
          </a:blip>
          <a:srcRect t="7825" r="16594"/>
          <a:stretch/>
        </p:blipFill>
        <p:spPr bwMode="auto">
          <a:xfrm>
            <a:off x="5940552"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 descr="Image result for pet food aisle"/>
          <p:cNvPicPr>
            <a:picLocks noChangeArrowheads="1"/>
          </p:cNvPicPr>
          <p:nvPr/>
        </p:nvPicPr>
        <p:blipFill rotWithShape="1">
          <a:blip r:embed="rId16">
            <a:extLst>
              <a:ext uri="{28A0092B-C50C-407E-A947-70E740481C1C}">
                <a14:useLocalDpi xmlns:a14="http://schemas.microsoft.com/office/drawing/2010/main"/>
              </a:ext>
            </a:extLst>
          </a:blip>
          <a:srcRect t="10354" r="23264"/>
          <a:stretch/>
        </p:blipFill>
        <p:spPr bwMode="auto">
          <a:xfrm>
            <a:off x="7927848" y="2962656"/>
            <a:ext cx="786384" cy="61264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e result for industrial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5" name="AutoShape 6" descr="Image result for industrial imag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6" name="Picture 8" descr="Image result for industrial image"/>
          <p:cNvPicPr>
            <a:picLocks noChangeArrowheads="1"/>
          </p:cNvPicPr>
          <p:nvPr/>
        </p:nvPicPr>
        <p:blipFill rotWithShape="1">
          <a:blip r:embed="rId17" cstate="hqprint">
            <a:extLst>
              <a:ext uri="{28A0092B-C50C-407E-A947-70E740481C1C}">
                <a14:useLocalDpi xmlns:a14="http://schemas.microsoft.com/office/drawing/2010/main"/>
              </a:ext>
            </a:extLst>
          </a:blip>
          <a:srcRect l="9011" r="4502" b="8657"/>
          <a:stretch/>
        </p:blipFill>
        <p:spPr bwMode="auto">
          <a:xfrm>
            <a:off x="6934200"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18" cstate="hqprint">
            <a:extLst>
              <a:ext uri="{28A0092B-C50C-407E-A947-70E740481C1C}">
                <a14:useLocalDpi xmlns:a14="http://schemas.microsoft.com/office/drawing/2010/main"/>
              </a:ext>
            </a:extLst>
          </a:blip>
          <a:srcRect/>
          <a:stretch>
            <a:fillRect/>
          </a:stretch>
        </p:blipFill>
        <p:spPr bwMode="auto">
          <a:xfrm>
            <a:off x="7994727" y="1846313"/>
            <a:ext cx="634583" cy="579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6039393" y="1841296"/>
            <a:ext cx="529236" cy="589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5026536" y="1865626"/>
            <a:ext cx="687005" cy="54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6840869" y="1833048"/>
            <a:ext cx="969486" cy="605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5" name="Group 64"/>
          <p:cNvGrpSpPr/>
          <p:nvPr/>
        </p:nvGrpSpPr>
        <p:grpSpPr>
          <a:xfrm>
            <a:off x="4931384" y="4016767"/>
            <a:ext cx="3860685" cy="608533"/>
            <a:chOff x="4931384" y="4016767"/>
            <a:chExt cx="3860685" cy="608533"/>
          </a:xfrm>
        </p:grpSpPr>
        <p:sp>
          <p:nvSpPr>
            <p:cNvPr id="66" name="Rectangle 65"/>
            <p:cNvSpPr/>
            <p:nvPr/>
          </p:nvSpPr>
          <p:spPr>
            <a:xfrm>
              <a:off x="6675282" y="4067689"/>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buClr>
                  <a:srgbClr val="07325F"/>
                </a:buClr>
                <a:buSzPct val="100000"/>
                <a:buFont typeface="Wingdings"/>
                <a:buChar char="§"/>
                <a:defRPr/>
              </a:pPr>
              <a:endParaRPr lang="en-US" sz="800" dirty="0">
                <a:solidFill>
                  <a:srgbClr val="000000"/>
                </a:solidFill>
              </a:endParaRPr>
            </a:p>
            <a:p>
              <a:pPr marL="173038" lvl="0" indent="-173038" fontAlgn="base">
                <a:buClr>
                  <a:srgbClr val="07325F"/>
                </a:buClr>
                <a:buSzPct val="100000"/>
                <a:buFont typeface="Wingdings"/>
                <a:buChar char="§"/>
                <a:defRPr/>
              </a:pPr>
              <a:r>
                <a:rPr lang="en-US" sz="800" dirty="0"/>
                <a:t>Opportunity to leverage ProAmpac’s significant distribution presence to push Gateway products</a:t>
              </a:r>
              <a:endParaRPr lang="en-US" sz="1050" b="1" dirty="0"/>
            </a:p>
            <a:p>
              <a:pPr marL="173038" lvl="0" indent="-173038" fontAlgn="base">
                <a:buClr>
                  <a:srgbClr val="07325F"/>
                </a:buClr>
                <a:buSzPct val="100000"/>
                <a:buFont typeface="Wingdings"/>
                <a:buChar char="§"/>
                <a:defRPr/>
              </a:pPr>
              <a:endParaRPr lang="en-US" sz="800" dirty="0">
                <a:solidFill>
                  <a:srgbClr val="FF0000"/>
                </a:solidFill>
              </a:endParaRPr>
            </a:p>
          </p:txBody>
        </p:sp>
        <p:sp>
          <p:nvSpPr>
            <p:cNvPr id="67" name="TNr1_Number"/>
            <p:cNvSpPr/>
            <p:nvPr>
              <p:custDataLst>
                <p:tags r:id="rId11"/>
              </p:custDataLst>
            </p:nvPr>
          </p:nvSpPr>
          <p:spPr bwMode="auto">
            <a:xfrm>
              <a:off x="4931384" y="4016767"/>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1</a:t>
              </a:r>
            </a:p>
          </p:txBody>
        </p:sp>
        <p:sp>
          <p:nvSpPr>
            <p:cNvPr id="70" name="T5_Topic"/>
            <p:cNvSpPr txBox="1"/>
            <p:nvPr>
              <p:custDataLst>
                <p:tags r:id="rId12"/>
              </p:custDataLst>
            </p:nvPr>
          </p:nvSpPr>
          <p:spPr>
            <a:xfrm>
              <a:off x="5231713" y="4075799"/>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Channels</a:t>
              </a:r>
            </a:p>
          </p:txBody>
        </p:sp>
        <p:sp>
          <p:nvSpPr>
            <p:cNvPr id="71" name="Right Arrow 70"/>
            <p:cNvSpPr/>
            <p:nvPr/>
          </p:nvSpPr>
          <p:spPr>
            <a:xfrm>
              <a:off x="6349241" y="414151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86" name="Group 85"/>
          <p:cNvGrpSpPr/>
          <p:nvPr/>
        </p:nvGrpSpPr>
        <p:grpSpPr>
          <a:xfrm>
            <a:off x="4931384" y="4869321"/>
            <a:ext cx="3860523" cy="608533"/>
            <a:chOff x="4931384" y="4854455"/>
            <a:chExt cx="3860523" cy="608533"/>
          </a:xfrm>
        </p:grpSpPr>
        <p:sp>
          <p:nvSpPr>
            <p:cNvPr id="93" name="Rectangle 92"/>
            <p:cNvSpPr/>
            <p:nvPr/>
          </p:nvSpPr>
          <p:spPr>
            <a:xfrm>
              <a:off x="6675120" y="4904606"/>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indent="-173038" fontAlgn="base">
                <a:spcBef>
                  <a:spcPts val="400"/>
                </a:spcBef>
                <a:spcAft>
                  <a:spcPts val="200"/>
                </a:spcAft>
                <a:buClr>
                  <a:srgbClr val="07325F"/>
                </a:buClr>
                <a:buSzPct val="100000"/>
                <a:buFont typeface="Wingdings"/>
                <a:buChar char="§"/>
                <a:defRPr/>
              </a:pPr>
              <a:r>
                <a:rPr lang="en-US" sz="800" dirty="0"/>
                <a:t>Expand pet care packaging solutions offering across all ProAmpac brands</a:t>
              </a:r>
            </a:p>
          </p:txBody>
        </p:sp>
        <p:sp>
          <p:nvSpPr>
            <p:cNvPr id="94" name="TNr2_Number"/>
            <p:cNvSpPr/>
            <p:nvPr>
              <p:custDataLst>
                <p:tags r:id="rId9"/>
              </p:custDataLst>
            </p:nvPr>
          </p:nvSpPr>
          <p:spPr bwMode="auto">
            <a:xfrm>
              <a:off x="4931384" y="4854455"/>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2</a:t>
              </a:r>
            </a:p>
          </p:txBody>
        </p:sp>
        <p:sp>
          <p:nvSpPr>
            <p:cNvPr id="95" name="T1_Topic"/>
            <p:cNvSpPr txBox="1"/>
            <p:nvPr>
              <p:custDataLst>
                <p:tags r:id="rId10"/>
              </p:custDataLst>
            </p:nvPr>
          </p:nvSpPr>
          <p:spPr>
            <a:xfrm>
              <a:off x="5231390" y="4913487"/>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Products</a:t>
              </a:r>
            </a:p>
          </p:txBody>
        </p:sp>
        <p:sp>
          <p:nvSpPr>
            <p:cNvPr id="96" name="Right Arrow 95"/>
            <p:cNvSpPr/>
            <p:nvPr/>
          </p:nvSpPr>
          <p:spPr>
            <a:xfrm>
              <a:off x="6349316" y="4974234"/>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97" name="Group 96"/>
          <p:cNvGrpSpPr/>
          <p:nvPr/>
        </p:nvGrpSpPr>
        <p:grpSpPr>
          <a:xfrm>
            <a:off x="4931384" y="5721874"/>
            <a:ext cx="3860523" cy="608533"/>
            <a:chOff x="4931384" y="5692142"/>
            <a:chExt cx="3860523" cy="608533"/>
          </a:xfrm>
        </p:grpSpPr>
        <p:sp>
          <p:nvSpPr>
            <p:cNvPr id="98" name="Rectangle 97"/>
            <p:cNvSpPr/>
            <p:nvPr/>
          </p:nvSpPr>
          <p:spPr>
            <a:xfrm>
              <a:off x="6675120" y="5730988"/>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spcBef>
                  <a:spcPts val="400"/>
                </a:spcBef>
                <a:spcAft>
                  <a:spcPts val="200"/>
                </a:spcAft>
                <a:buClr>
                  <a:srgbClr val="07325F"/>
                </a:buClr>
                <a:buSzPct val="100000"/>
                <a:buFont typeface="Wingdings"/>
                <a:buChar char="§"/>
                <a:defRPr/>
              </a:pPr>
              <a:r>
                <a:rPr lang="en-US" sz="800" dirty="0">
                  <a:solidFill>
                    <a:srgbClr val="000000"/>
                  </a:solidFill>
                </a:rPr>
                <a:t>Consolidate manufacturing footprint and leverage global sourcing capabilities</a:t>
              </a:r>
              <a:endParaRPr lang="en-US" sz="800" dirty="0"/>
            </a:p>
          </p:txBody>
        </p:sp>
        <p:sp>
          <p:nvSpPr>
            <p:cNvPr id="99" name="TNr2_Number"/>
            <p:cNvSpPr/>
            <p:nvPr>
              <p:custDataLst>
                <p:tags r:id="rId7"/>
              </p:custDataLst>
            </p:nvPr>
          </p:nvSpPr>
          <p:spPr bwMode="auto">
            <a:xfrm>
              <a:off x="4931384" y="5692142"/>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3</a:t>
              </a:r>
            </a:p>
          </p:txBody>
        </p:sp>
        <p:sp>
          <p:nvSpPr>
            <p:cNvPr id="100" name="T1_Topic"/>
            <p:cNvSpPr txBox="1"/>
            <p:nvPr>
              <p:custDataLst>
                <p:tags r:id="rId8"/>
              </p:custDataLst>
            </p:nvPr>
          </p:nvSpPr>
          <p:spPr>
            <a:xfrm>
              <a:off x="5231390" y="5751174"/>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Operations</a:t>
              </a:r>
            </a:p>
          </p:txBody>
        </p:sp>
        <p:sp>
          <p:nvSpPr>
            <p:cNvPr id="101" name="Right Arrow 100"/>
            <p:cNvSpPr/>
            <p:nvPr/>
          </p:nvSpPr>
          <p:spPr>
            <a:xfrm>
              <a:off x="6349316" y="581192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sp>
        <p:nvSpPr>
          <p:cNvPr id="59" name="TextBox 58"/>
          <p:cNvSpPr txBox="1"/>
          <p:nvPr/>
        </p:nvSpPr>
        <p:spPr>
          <a:xfrm>
            <a:off x="6634163" y="6454431"/>
            <a:ext cx="1737360" cy="338554"/>
          </a:xfrm>
          <a:prstGeom prst="rect">
            <a:avLst/>
          </a:prstGeom>
          <a:noFill/>
        </p:spPr>
        <p:txBody>
          <a:bodyPr wrap="square" lIns="0" rIns="182880" rtlCol="0">
            <a:spAutoFit/>
          </a:bodyPr>
          <a:lstStyle/>
          <a:p>
            <a:r>
              <a:rPr lang="en-US" sz="800" i="1" dirty="0">
                <a:solidFill>
                  <a:srgbClr val="000000"/>
                </a:solidFill>
              </a:rPr>
              <a:t>Source: CapIQ, Mergermarket,</a:t>
            </a:r>
            <a:br>
              <a:rPr lang="en-US" sz="800" i="1" dirty="0">
                <a:solidFill>
                  <a:srgbClr val="000000"/>
                </a:solidFill>
              </a:rPr>
            </a:br>
            <a:r>
              <a:rPr lang="en-US" sz="800" i="1" dirty="0">
                <a:solidFill>
                  <a:srgbClr val="000000"/>
                </a:solidFill>
              </a:rPr>
              <a:t>company filings, press releases</a:t>
            </a:r>
          </a:p>
        </p:txBody>
      </p:sp>
      <p:pic>
        <p:nvPicPr>
          <p:cNvPr id="69" name="Picture 2"/>
          <p:cNvPicPr>
            <a:picLocks noChangeArrowheads="1"/>
          </p:cNvPicPr>
          <p:nvPr/>
        </p:nvPicPr>
        <p:blipFill rotWithShape="1">
          <a:blip r:embed="rId22">
            <a:extLst>
              <a:ext uri="{28A0092B-C50C-407E-A947-70E740481C1C}">
                <a14:useLocalDpi xmlns:a14="http://schemas.microsoft.com/office/drawing/2010/main"/>
              </a:ext>
            </a:extLst>
          </a:blip>
          <a:srcRect r="5768"/>
          <a:stretch/>
        </p:blipFill>
        <p:spPr bwMode="auto">
          <a:xfrm>
            <a:off x="4946904" y="2962656"/>
            <a:ext cx="786384" cy="61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6" name="Group 75"/>
          <p:cNvGrpSpPr/>
          <p:nvPr/>
        </p:nvGrpSpPr>
        <p:grpSpPr>
          <a:xfrm>
            <a:off x="347472" y="4627995"/>
            <a:ext cx="3933039" cy="627781"/>
            <a:chOff x="346300" y="4012426"/>
            <a:chExt cx="3909802" cy="594360"/>
          </a:xfrm>
        </p:grpSpPr>
        <p:sp>
          <p:nvSpPr>
            <p:cNvPr id="77" name="Freeform 22"/>
            <p:cNvSpPr/>
            <p:nvPr/>
          </p:nvSpPr>
          <p:spPr>
            <a:xfrm>
              <a:off x="346300" y="4012426"/>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October</a:t>
              </a:r>
            </a:p>
            <a:p>
              <a:pPr lvl="0" algn="ctr" defTabSz="444500">
                <a:lnSpc>
                  <a:spcPct val="90000"/>
                </a:lnSpc>
                <a:spcBef>
                  <a:spcPct val="0"/>
                </a:spcBef>
              </a:pPr>
              <a:r>
                <a:rPr lang="en-US" sz="800" i="1" kern="1200" dirty="0"/>
                <a:t>2016</a:t>
              </a:r>
            </a:p>
          </p:txBody>
        </p:sp>
        <p:sp>
          <p:nvSpPr>
            <p:cNvPr id="78" name="Rectangle 77"/>
            <p:cNvSpPr/>
            <p:nvPr/>
          </p:nvSpPr>
          <p:spPr>
            <a:xfrm>
              <a:off x="1093547" y="4030714"/>
              <a:ext cx="3162555" cy="557784"/>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Vitex Packaging Group, Inc.</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and converts flexible packaging products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allowed ProAmpac to leverage Vitek’s strong operational efficiency </a:t>
              </a:r>
            </a:p>
          </p:txBody>
        </p:sp>
      </p:grpSp>
      <p:sp>
        <p:nvSpPr>
          <p:cNvPr id="8"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29</a:t>
            </a:r>
          </a:p>
        </p:txBody>
      </p:sp>
    </p:spTree>
    <p:extLst>
      <p:ext uri="{BB962C8B-B14F-4D97-AF65-F5344CB8AC3E}">
        <p14:creationId xmlns:p14="http://schemas.microsoft.com/office/powerpoint/2010/main" val="329749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4" name="Rectangle 3"/>
          <p:cNvSpPr/>
          <p:nvPr>
            <p:custDataLst>
              <p:tags r:id="rId1"/>
            </p:custDataLst>
          </p:nvPr>
        </p:nvSpPr>
        <p:spPr>
          <a:xfrm>
            <a:off x="338116" y="1118938"/>
            <a:ext cx="3935186" cy="2357862"/>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200"/>
              </a:spcBef>
              <a:buClr>
                <a:srgbClr val="07325F"/>
              </a:buClr>
              <a:buSzPct val="100000"/>
              <a:buFont typeface="Wingdings" pitchFamily="2" charset="2"/>
              <a:buChar char="§"/>
              <a:tabLst>
                <a:tab pos="179388" algn="l"/>
              </a:tabLst>
            </a:pPr>
            <a:r>
              <a:rPr lang="en-US" sz="900" dirty="0">
                <a:solidFill>
                  <a:srgbClr val="000000"/>
                </a:solidFill>
              </a:rPr>
              <a:t>Saw Mill Capital and management have invested significantly in Gateway Packaging since 2010, resulting in an attractive flexible CPG pet care packaging platform with significant new business momentum, cost saving opportunities and actionable growth opportunities</a:t>
            </a:r>
          </a:p>
          <a:p>
            <a:pPr marL="344488" lvl="1" indent="-171450" fontAlgn="base">
              <a:spcBef>
                <a:spcPts val="200"/>
              </a:spcBef>
              <a:spcAft>
                <a:spcPts val="200"/>
              </a:spcAft>
              <a:buClr>
                <a:srgbClr val="07325F"/>
              </a:buClr>
              <a:buSzPct val="100000"/>
              <a:buFont typeface="Arial" panose="020B0604020202020204" pitchFamily="34" charset="0"/>
              <a:buChar char="-"/>
              <a:tabLst>
                <a:tab pos="179388" algn="l"/>
              </a:tabLst>
            </a:pPr>
            <a:r>
              <a:rPr lang="en-US" sz="900" b="1" dirty="0">
                <a:solidFill>
                  <a:srgbClr val="000000"/>
                </a:solidFill>
              </a:rPr>
              <a:t>Pet care focus:</a:t>
            </a:r>
            <a:r>
              <a:rPr lang="en-US" sz="900" dirty="0">
                <a:solidFill>
                  <a:srgbClr val="000000"/>
                </a:solidFill>
              </a:rPr>
              <a:t> highly attractive, growing market where Gateway’s sales have more than doubled since 2014</a:t>
            </a:r>
          </a:p>
          <a:p>
            <a:pPr marL="344488" lvl="1" indent="-171450" fontAlgn="base">
              <a:spcBef>
                <a:spcPts val="200"/>
              </a:spcBef>
              <a:spcAft>
                <a:spcPts val="200"/>
              </a:spcAft>
              <a:buClr>
                <a:srgbClr val="07325F"/>
              </a:buClr>
              <a:buSzPct val="100000"/>
              <a:buFont typeface="Arial" panose="020B0604020202020204" pitchFamily="34" charset="0"/>
              <a:buChar char="-"/>
              <a:tabLst>
                <a:tab pos="179388" algn="l"/>
              </a:tabLst>
            </a:pPr>
            <a:r>
              <a:rPr lang="en-US" sz="900" b="1" dirty="0">
                <a:solidFill>
                  <a:srgbClr val="000000"/>
                </a:solidFill>
              </a:rPr>
              <a:t>Strategic, thoughtful expansion of product offering:</a:t>
            </a:r>
            <a:r>
              <a:rPr lang="en-US" sz="900" dirty="0">
                <a:solidFill>
                  <a:srgbClr val="000000"/>
                </a:solidFill>
              </a:rPr>
              <a:t> evolved to a comprehensive “one-stop shop,” providing paper SOS, stand-up pouches, pinch bottom open mouth, hybrid, paper woven and Totani</a:t>
            </a:r>
          </a:p>
          <a:p>
            <a:pPr marL="344488" lvl="1" indent="-171450" fontAlgn="base">
              <a:spcBef>
                <a:spcPts val="200"/>
              </a:spcBef>
              <a:spcAft>
                <a:spcPts val="200"/>
              </a:spcAft>
              <a:buClr>
                <a:srgbClr val="07325F"/>
              </a:buClr>
              <a:buSzPct val="100000"/>
              <a:buFont typeface="Arial" panose="020B0604020202020204" pitchFamily="34" charset="0"/>
              <a:buChar char="-"/>
              <a:tabLst>
                <a:tab pos="179388" algn="l"/>
              </a:tabLst>
            </a:pPr>
            <a:r>
              <a:rPr lang="en-US" sz="900" b="1" dirty="0">
                <a:solidFill>
                  <a:srgbClr val="000000"/>
                </a:solidFill>
              </a:rPr>
              <a:t>Meaningful investments generating results:</a:t>
            </a:r>
          </a:p>
          <a:p>
            <a:pPr marL="517525" lvl="2" indent="-173038" fontAlgn="base">
              <a:spcAft>
                <a:spcPts val="200"/>
              </a:spcAft>
              <a:buClr>
                <a:srgbClr val="07325F"/>
              </a:buClr>
              <a:buSzPct val="100000"/>
              <a:buFont typeface="Arial" panose="020B0604020202020204" pitchFamily="34" charset="0"/>
              <a:buChar char="•"/>
              <a:tabLst>
                <a:tab pos="179388" algn="l"/>
              </a:tabLst>
            </a:pPr>
            <a:r>
              <a:rPr lang="en-US" sz="900" dirty="0">
                <a:solidFill>
                  <a:srgbClr val="000000"/>
                </a:solidFill>
              </a:rPr>
              <a:t>$27 million invested since 2014 in new and existing equipment, including materials test lab, high speed lines, etc.</a:t>
            </a:r>
          </a:p>
          <a:p>
            <a:pPr marL="517525" lvl="2" indent="-173038" fontAlgn="base">
              <a:spcAft>
                <a:spcPts val="200"/>
              </a:spcAft>
              <a:buClr>
                <a:srgbClr val="07325F"/>
              </a:buClr>
              <a:buSzPct val="100000"/>
              <a:buFont typeface="Arial" panose="020B0604020202020204" pitchFamily="34" charset="0"/>
              <a:buChar char="•"/>
              <a:tabLst>
                <a:tab pos="179388" algn="l"/>
              </a:tabLst>
            </a:pPr>
            <a:r>
              <a:rPr lang="en-US" sz="900" dirty="0">
                <a:solidFill>
                  <a:srgbClr val="000000"/>
                </a:solidFill>
              </a:rPr>
              <a:t>New product development and focus on innovation (e.g., graphical, physical, point-of-use features, new products)</a:t>
            </a:r>
          </a:p>
          <a:p>
            <a:pPr marL="517525" lvl="2" indent="-173038" fontAlgn="base">
              <a:spcAft>
                <a:spcPts val="200"/>
              </a:spcAft>
              <a:buClr>
                <a:srgbClr val="07325F"/>
              </a:buClr>
              <a:buSzPct val="100000"/>
              <a:buFont typeface="Arial" panose="020B0604020202020204" pitchFamily="34" charset="0"/>
              <a:buChar char="•"/>
              <a:tabLst>
                <a:tab pos="179388" algn="l"/>
              </a:tabLst>
            </a:pPr>
            <a:r>
              <a:rPr lang="en-US" sz="900" dirty="0">
                <a:solidFill>
                  <a:srgbClr val="000000"/>
                </a:solidFill>
              </a:rPr>
              <a:t>Added best-in-class management team</a:t>
            </a:r>
          </a:p>
          <a:p>
            <a:pPr marL="517525" lvl="2" indent="-173038" fontAlgn="base">
              <a:spcAft>
                <a:spcPts val="200"/>
              </a:spcAft>
              <a:buClr>
                <a:srgbClr val="07325F"/>
              </a:buClr>
              <a:buSzPct val="100000"/>
              <a:buFont typeface="Arial" panose="020B0604020202020204" pitchFamily="34" charset="0"/>
              <a:buChar char="•"/>
              <a:tabLst>
                <a:tab pos="179388" algn="l"/>
              </a:tabLst>
            </a:pPr>
            <a:r>
              <a:rPr lang="en-US" sz="900" dirty="0">
                <a:solidFill>
                  <a:srgbClr val="000000"/>
                </a:solidFill>
              </a:rPr>
              <a:t>Two acquisitions completed (e.g., Werthan, Apex Bag)</a:t>
            </a:r>
          </a:p>
          <a:p>
            <a:pPr marL="517525" lvl="2" indent="-173038" fontAlgn="base">
              <a:spcAft>
                <a:spcPts val="200"/>
              </a:spcAft>
              <a:buClr>
                <a:srgbClr val="07325F"/>
              </a:buClr>
              <a:buSzPct val="100000"/>
              <a:buFont typeface="Arial" panose="020B0604020202020204" pitchFamily="34" charset="0"/>
              <a:buChar char="•"/>
              <a:tabLst>
                <a:tab pos="179388" algn="l"/>
              </a:tabLst>
            </a:pPr>
            <a:r>
              <a:rPr lang="en-US" sz="900" dirty="0">
                <a:solidFill>
                  <a:srgbClr val="000000"/>
                </a:solidFill>
              </a:rPr>
              <a:t>Recent commercial awards (e.g., Well Pet SOS, Nestle soft touch)</a:t>
            </a:r>
          </a:p>
          <a:p>
            <a:pPr marL="179388" indent="-179388" defTabSz="855663" fontAlgn="base">
              <a:spcBef>
                <a:spcPts val="200"/>
              </a:spcBef>
              <a:buClr>
                <a:srgbClr val="07325F"/>
              </a:buClr>
              <a:buSzPct val="100000"/>
              <a:buFont typeface="Wingdings" pitchFamily="2" charset="2"/>
              <a:buChar char="§"/>
              <a:tabLst>
                <a:tab pos="179388" algn="l"/>
              </a:tabLst>
            </a:pPr>
            <a:r>
              <a:rPr lang="en-US" sz="900" dirty="0">
                <a:solidFill>
                  <a:srgbClr val="000000"/>
                </a:solidFill>
              </a:rPr>
              <a:t>Saw Mill Capital and Gateway are considering a sale following the growth of the business, momentum with new wins and current market conditions</a:t>
            </a:r>
          </a:p>
        </p:txBody>
      </p:sp>
      <p:graphicFrame>
        <p:nvGraphicFramePr>
          <p:cNvPr id="5" name="Table 4"/>
          <p:cNvGraphicFramePr>
            <a:graphicFrameLocks noGrp="1"/>
          </p:cNvGraphicFramePr>
          <p:nvPr>
            <p:custDataLst>
              <p:tags r:id="rId2"/>
            </p:custDataLst>
            <p:extLst>
              <p:ext uri="{D42A27DB-BD31-4B8C-83A1-F6EECF244321}">
                <p14:modId xmlns:p14="http://schemas.microsoft.com/office/powerpoint/2010/main" val="3282519096"/>
              </p:ext>
            </p:extLst>
          </p:nvPr>
        </p:nvGraphicFramePr>
        <p:xfrm>
          <a:off x="4715605" y="809097"/>
          <a:ext cx="4069559" cy="256032"/>
        </p:xfrm>
        <a:graphic>
          <a:graphicData uri="http://schemas.openxmlformats.org/drawingml/2006/table">
            <a:tbl>
              <a:tblPr firstRow="1" bandRow="1">
                <a:tableStyleId>{5C22544A-7EE6-4342-B048-85BDC9FD1C3A}</a:tableStyleId>
              </a:tblPr>
              <a:tblGrid>
                <a:gridCol w="4069559">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Investment Highlights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949154055"/>
              </p:ext>
            </p:extLst>
          </p:nvPr>
        </p:nvGraphicFramePr>
        <p:xfrm>
          <a:off x="4715605" y="4086594"/>
          <a:ext cx="4082829" cy="256032"/>
        </p:xfrm>
        <a:graphic>
          <a:graphicData uri="http://schemas.openxmlformats.org/drawingml/2006/table">
            <a:tbl>
              <a:tblPr firstRow="1" bandRow="1">
                <a:tableStyleId>{5C22544A-7EE6-4342-B048-85BDC9FD1C3A}</a:tableStyleId>
              </a:tblPr>
              <a:tblGrid>
                <a:gridCol w="4082829">
                  <a:extLst>
                    <a:ext uri="{9D8B030D-6E8A-4147-A177-3AD203B41FA5}">
                      <a16:colId xmlns:a16="http://schemas.microsoft.com/office/drawing/2014/main" val="20000"/>
                    </a:ext>
                  </a:extLst>
                </a:gridCol>
              </a:tblGrid>
              <a:tr h="256032">
                <a:tc>
                  <a:txBody>
                    <a:bodyPr/>
                    <a:lstStyle/>
                    <a:p>
                      <a:pPr algn="l"/>
                      <a:r>
                        <a:rPr lang="en-US" sz="1050" b="1" i="0" u="none" baseline="0" dirty="0">
                          <a:solidFill>
                            <a:srgbClr val="000000"/>
                          </a:solidFill>
                          <a:latin typeface="+mn-lt"/>
                        </a:rPr>
                        <a:t>Why Lincoln</a:t>
                      </a:r>
                      <a:endParaRPr lang="en-US" sz="1050" b="1" i="0" u="none" baseline="30000"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7" name="Circular Arrow 6"/>
          <p:cNvSpPr/>
          <p:nvPr/>
        </p:nvSpPr>
        <p:spPr>
          <a:xfrm>
            <a:off x="5217434" y="1723086"/>
            <a:ext cx="3200400" cy="1787582"/>
          </a:xfrm>
          <a:prstGeom prst="circularArrow">
            <a:avLst>
              <a:gd name="adj1" fmla="val 8273"/>
              <a:gd name="adj2" fmla="val 1090089"/>
              <a:gd name="adj3" fmla="val 14611647"/>
              <a:gd name="adj4" fmla="val 17233648"/>
              <a:gd name="adj5" fmla="val 5477"/>
            </a:avLst>
          </a:prstGeom>
          <a:solidFill>
            <a:schemeClr val="bg2"/>
          </a:solidFill>
          <a:effectLst>
            <a:outerShdw blurRad="38100" dist="38100" dir="2700000" algn="tl" rotWithShape="0">
              <a:srgbClr val="000000">
                <a:alpha val="40000"/>
              </a:srgb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solidFill>
                <a:srgbClr val="000000">
                  <a:hueOff val="0"/>
                  <a:satOff val="0"/>
                  <a:lumOff val="0"/>
                  <a:alphaOff val="0"/>
                </a:srgbClr>
              </a:solidFill>
            </a:endParaRPr>
          </a:p>
        </p:txBody>
      </p:sp>
      <p:sp>
        <p:nvSpPr>
          <p:cNvPr id="8" name="Round Diagonal Corner Rectangle 7"/>
          <p:cNvSpPr/>
          <p:nvPr/>
        </p:nvSpPr>
        <p:spPr>
          <a:xfrm>
            <a:off x="6047575" y="1679357"/>
            <a:ext cx="1463040" cy="411480"/>
          </a:xfrm>
          <a:prstGeom prst="round2DiagRect">
            <a:avLst/>
          </a:prstGeom>
          <a:solidFill>
            <a:srgbClr val="336699"/>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0868">
              <a:lnSpc>
                <a:spcPct val="90000"/>
              </a:lnSpc>
            </a:pPr>
            <a:r>
              <a:rPr lang="en-US" sz="700" b="1" dirty="0">
                <a:solidFill>
                  <a:srgbClr val="FFFFFF"/>
                </a:solidFill>
              </a:rPr>
              <a:t>The Leading Designer and Manufacturer of Flexible CPG Pet Care Packaging Products</a:t>
            </a:r>
          </a:p>
        </p:txBody>
      </p:sp>
      <p:sp>
        <p:nvSpPr>
          <p:cNvPr id="9" name="Round Diagonal Corner Rectangle 8"/>
          <p:cNvSpPr/>
          <p:nvPr/>
        </p:nvSpPr>
        <p:spPr>
          <a:xfrm>
            <a:off x="7396157" y="2142380"/>
            <a:ext cx="1463040" cy="411480"/>
          </a:xfrm>
          <a:prstGeom prst="round2DiagRect">
            <a:avLst/>
          </a:prstGeom>
          <a:solidFill>
            <a:srgbClr val="336699"/>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18288" tIns="54728" rIns="18288" bIns="54728" numCol="1" spcCol="1270" anchor="ctr" anchorCtr="0">
            <a:noAutofit/>
          </a:bodyPr>
          <a:lstStyle/>
          <a:p>
            <a:pPr algn="ctr" defTabSz="310868">
              <a:lnSpc>
                <a:spcPct val="90000"/>
              </a:lnSpc>
              <a:spcAft>
                <a:spcPct val="35000"/>
              </a:spcAft>
            </a:pPr>
            <a:r>
              <a:rPr lang="en-US" sz="700" b="1" dirty="0">
                <a:solidFill>
                  <a:srgbClr val="FFFFFF"/>
                </a:solidFill>
              </a:rPr>
              <a:t>“One-Stop Shop” Offering Comprehensive Product Capabilities </a:t>
            </a:r>
          </a:p>
        </p:txBody>
      </p:sp>
      <p:graphicFrame>
        <p:nvGraphicFramePr>
          <p:cNvPr id="10" name="Table 9"/>
          <p:cNvGraphicFramePr>
            <a:graphicFrameLocks noGrp="1"/>
          </p:cNvGraphicFramePr>
          <p:nvPr>
            <p:custDataLst>
              <p:tags r:id="rId3"/>
            </p:custDataLst>
            <p:extLst>
              <p:ext uri="{D42A27DB-BD31-4B8C-83A1-F6EECF244321}">
                <p14:modId xmlns:p14="http://schemas.microsoft.com/office/powerpoint/2010/main" val="1115322071"/>
              </p:ext>
            </p:extLst>
          </p:nvPr>
        </p:nvGraphicFramePr>
        <p:xfrm>
          <a:off x="347137" y="4086594"/>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u="none" dirty="0">
                          <a:solidFill>
                            <a:srgbClr val="000000"/>
                          </a:solidFill>
                          <a:latin typeface="+mn-lt"/>
                        </a:rPr>
                        <a:t>Acquirers and the</a:t>
                      </a:r>
                      <a:r>
                        <a:rPr lang="en-US" sz="1050" b="1" i="0" u="none" baseline="0" dirty="0">
                          <a:solidFill>
                            <a:srgbClr val="000000"/>
                          </a:solidFill>
                          <a:latin typeface="+mn-lt"/>
                        </a:rPr>
                        <a:t> Gateway Process “Playbook”</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11" name="Rectangle 224"/>
          <p:cNvSpPr>
            <a:spLocks noChangeArrowheads="1"/>
          </p:cNvSpPr>
          <p:nvPr/>
        </p:nvSpPr>
        <p:spPr bwMode="auto">
          <a:xfrm>
            <a:off x="337101" y="4384699"/>
            <a:ext cx="3950208" cy="1375538"/>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wrap="square" lIns="0" tIns="0" rIns="0" bIns="0" anchor="t" anchorCtr="0"/>
          <a:lstStyle/>
          <a:p>
            <a:pPr marL="115888" lvl="1" indent="-115888" defTabSz="912813" fontAlgn="base">
              <a:lnSpc>
                <a:spcPct val="120000"/>
              </a:lnSpc>
              <a:buClr>
                <a:srgbClr val="07325F"/>
              </a:buClr>
              <a:buSzPct val="100000"/>
              <a:buFont typeface="Wingdings" pitchFamily="2" charset="2"/>
              <a:buChar char="§"/>
              <a:tabLst>
                <a:tab pos="179388" algn="l"/>
              </a:tabLst>
            </a:pPr>
            <a:r>
              <a:rPr lang="en-US" sz="900" dirty="0">
                <a:solidFill>
                  <a:srgbClr val="000000"/>
                </a:solidFill>
              </a:rPr>
              <a:t>Prepare roadshow and other marketing materials through August and September – Lincoln to work closely with management and Saw Mill to properly articulate Gateway’s equity story</a:t>
            </a:r>
          </a:p>
          <a:p>
            <a:pPr marL="115888" lvl="1" indent="-115888" defTabSz="912813" fontAlgn="base">
              <a:lnSpc>
                <a:spcPct val="120000"/>
              </a:lnSpc>
              <a:buClr>
                <a:srgbClr val="07325F"/>
              </a:buClr>
              <a:buSzPct val="100000"/>
              <a:buFont typeface="Wingdings" pitchFamily="2" charset="2"/>
              <a:buChar char="§"/>
              <a:tabLst>
                <a:tab pos="179388" algn="l"/>
              </a:tabLst>
            </a:pPr>
            <a:r>
              <a:rPr lang="en-US" sz="900" dirty="0">
                <a:solidFill>
                  <a:srgbClr val="000000"/>
                </a:solidFill>
              </a:rPr>
              <a:t>Lincoln to host roadshow meetings with high priority strategic acquirers</a:t>
            </a:r>
          </a:p>
          <a:p>
            <a:pPr marL="115888" lvl="1" indent="-115888" defTabSz="912813" fontAlgn="base">
              <a:lnSpc>
                <a:spcPct val="120000"/>
              </a:lnSpc>
              <a:buClr>
                <a:srgbClr val="07325F"/>
              </a:buClr>
              <a:buSzPct val="100000"/>
              <a:buFont typeface="Wingdings" pitchFamily="2" charset="2"/>
              <a:buChar char="§"/>
              <a:tabLst>
                <a:tab pos="179388" algn="l"/>
              </a:tabLst>
            </a:pPr>
            <a:r>
              <a:rPr lang="en-US" sz="900" dirty="0">
                <a:solidFill>
                  <a:srgbClr val="000000"/>
                </a:solidFill>
              </a:rPr>
              <a:t>Schedule dinners with Omar to follow in mid- to late-September</a:t>
            </a:r>
          </a:p>
          <a:p>
            <a:pPr marL="115888" lvl="1" indent="-115888" defTabSz="912813" fontAlgn="base">
              <a:lnSpc>
                <a:spcPct val="120000"/>
              </a:lnSpc>
              <a:buClr>
                <a:srgbClr val="07325F"/>
              </a:buClr>
              <a:buSzPct val="100000"/>
              <a:buFont typeface="Wingdings" pitchFamily="2" charset="2"/>
              <a:buChar char="§"/>
              <a:tabLst>
                <a:tab pos="179388" algn="l"/>
              </a:tabLst>
            </a:pPr>
            <a:r>
              <a:rPr lang="en-US" sz="900" dirty="0">
                <a:solidFill>
                  <a:srgbClr val="000000"/>
                </a:solidFill>
              </a:rPr>
              <a:t>Broad market launch to other strategic and financial acquirers early Oct. </a:t>
            </a:r>
          </a:p>
          <a:p>
            <a:pPr marL="115888" lvl="1" indent="-115888" defTabSz="912813" fontAlgn="base">
              <a:lnSpc>
                <a:spcPct val="120000"/>
              </a:lnSpc>
              <a:spcAft>
                <a:spcPts val="200"/>
              </a:spcAft>
              <a:buClr>
                <a:srgbClr val="07325F"/>
              </a:buClr>
              <a:buSzPct val="100000"/>
              <a:buFont typeface="Wingdings" pitchFamily="2" charset="2"/>
              <a:buChar char="§"/>
              <a:tabLst>
                <a:tab pos="179388" algn="l"/>
              </a:tabLst>
            </a:pPr>
            <a:r>
              <a:rPr lang="en-US" sz="900" dirty="0">
                <a:solidFill>
                  <a:srgbClr val="000000"/>
                </a:solidFill>
              </a:rPr>
              <a:t>Lincoln to carry the “laboring oar” of the process, coach and advise management on critical messaging and minimize burden on management</a:t>
            </a:r>
          </a:p>
          <a:p>
            <a:pPr marL="0" lvl="1" defTabSz="912813">
              <a:lnSpc>
                <a:spcPct val="120000"/>
              </a:lnSpc>
              <a:spcBef>
                <a:spcPts val="400"/>
              </a:spcBef>
              <a:spcAft>
                <a:spcPts val="200"/>
              </a:spcAft>
              <a:buClr>
                <a:srgbClr val="07325F"/>
              </a:buClr>
              <a:buSzPct val="100000"/>
            </a:pPr>
            <a:endParaRPr lang="en-US" sz="900" dirty="0">
              <a:solidFill>
                <a:srgbClr val="000000"/>
              </a:solidFill>
            </a:endParaRPr>
          </a:p>
        </p:txBody>
      </p:sp>
      <p:sp>
        <p:nvSpPr>
          <p:cNvPr id="12" name="Round Diagonal Corner Rectangle 11"/>
          <p:cNvSpPr/>
          <p:nvPr/>
        </p:nvSpPr>
        <p:spPr>
          <a:xfrm>
            <a:off x="4646787" y="2628408"/>
            <a:ext cx="1463040" cy="411480"/>
          </a:xfrm>
          <a:prstGeom prst="round2DiagRect">
            <a:avLst/>
          </a:prstGeom>
          <a:solidFill>
            <a:srgbClr val="336699"/>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18288" tIns="54728" rIns="18288" bIns="54728" numCol="1" spcCol="1270" anchor="ctr" anchorCtr="0">
            <a:noAutofit/>
          </a:bodyPr>
          <a:lstStyle/>
          <a:p>
            <a:pPr algn="ctr" defTabSz="310868">
              <a:lnSpc>
                <a:spcPct val="90000"/>
              </a:lnSpc>
            </a:pPr>
            <a:r>
              <a:rPr lang="en-US" sz="700" b="1" dirty="0">
                <a:solidFill>
                  <a:srgbClr val="FFFFFF"/>
                </a:solidFill>
              </a:rPr>
              <a:t>Experienced and Pedigreed Senior Management Team</a:t>
            </a:r>
          </a:p>
        </p:txBody>
      </p:sp>
      <p:sp>
        <p:nvSpPr>
          <p:cNvPr id="14" name="Rectangle 224"/>
          <p:cNvSpPr>
            <a:spLocks noChangeArrowheads="1"/>
          </p:cNvSpPr>
          <p:nvPr/>
        </p:nvSpPr>
        <p:spPr bwMode="auto">
          <a:xfrm>
            <a:off x="4715605" y="4384699"/>
            <a:ext cx="4082828" cy="317952"/>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300"/>
              </a:spcBef>
              <a:buClr>
                <a:srgbClr val="07325F"/>
              </a:buClr>
              <a:buSzPct val="100000"/>
              <a:buFont typeface="Wingdings" pitchFamily="2" charset="2"/>
              <a:buChar char="§"/>
              <a:tabLst>
                <a:tab pos="179388" algn="l"/>
              </a:tabLst>
            </a:pPr>
            <a:r>
              <a:rPr lang="en-US" sz="900" b="1" i="1" dirty="0">
                <a:solidFill>
                  <a:srgbClr val="336699"/>
                </a:solidFill>
              </a:rPr>
              <a:t>Leading global investment bank </a:t>
            </a:r>
            <a:r>
              <a:rPr lang="en-US" sz="900" dirty="0">
                <a:solidFill>
                  <a:srgbClr val="000000"/>
                </a:solidFill>
              </a:rPr>
              <a:t>with deep domain expertise in flexible packaging (pouches, bags, films)</a:t>
            </a:r>
          </a:p>
          <a:p>
            <a:pPr marL="179388" indent="-179388" defTabSz="855663" fontAlgn="base">
              <a:spcBef>
                <a:spcPts val="300"/>
              </a:spcBef>
              <a:buClr>
                <a:srgbClr val="07325F"/>
              </a:buClr>
              <a:buSzPct val="100000"/>
              <a:buFont typeface="Wingdings" pitchFamily="2" charset="2"/>
              <a:buChar char="§"/>
              <a:tabLst>
                <a:tab pos="179388" algn="l"/>
              </a:tabLst>
            </a:pPr>
            <a:r>
              <a:rPr lang="en-US" sz="900" b="1" i="1" dirty="0">
                <a:solidFill>
                  <a:srgbClr val="336699"/>
                </a:solidFill>
              </a:rPr>
              <a:t>Significant relevant transaction experience </a:t>
            </a:r>
            <a:r>
              <a:rPr lang="en-US" sz="900" dirty="0">
                <a:solidFill>
                  <a:srgbClr val="000000"/>
                </a:solidFill>
              </a:rPr>
              <a:t>leading to deep understanding of how to best position businesses like Gateway</a:t>
            </a:r>
          </a:p>
          <a:p>
            <a:pPr marL="179388" indent="-179388" defTabSz="855663" fontAlgn="base">
              <a:spcBef>
                <a:spcPts val="300"/>
              </a:spcBef>
              <a:buClr>
                <a:srgbClr val="07325F"/>
              </a:buClr>
              <a:buSzPct val="100000"/>
              <a:buFont typeface="Wingdings" pitchFamily="2" charset="2"/>
              <a:buChar char="§"/>
              <a:tabLst>
                <a:tab pos="179388" algn="l"/>
              </a:tabLst>
            </a:pPr>
            <a:r>
              <a:rPr lang="en-US" sz="900" b="1" i="1" dirty="0">
                <a:solidFill>
                  <a:srgbClr val="336699"/>
                </a:solidFill>
              </a:rPr>
              <a:t>Extensive strategic and financial acquirer relationships</a:t>
            </a:r>
            <a:r>
              <a:rPr lang="en-US" sz="900" dirty="0">
                <a:solidFill>
                  <a:srgbClr val="000000"/>
                </a:solidFill>
              </a:rPr>
              <a:t> and deep, specific understanding of fit, ability to pay and behavior</a:t>
            </a:r>
          </a:p>
          <a:p>
            <a:pPr marL="179388" indent="-179388" defTabSz="855663" fontAlgn="base">
              <a:spcBef>
                <a:spcPts val="300"/>
              </a:spcBef>
              <a:buClr>
                <a:srgbClr val="07325F"/>
              </a:buClr>
              <a:buSzPct val="100000"/>
              <a:buFont typeface="Wingdings" pitchFamily="2" charset="2"/>
              <a:buChar char="§"/>
              <a:tabLst>
                <a:tab pos="179388" algn="l"/>
              </a:tabLst>
            </a:pPr>
            <a:r>
              <a:rPr lang="en-US" sz="900" b="1" i="1" dirty="0">
                <a:solidFill>
                  <a:srgbClr val="336699"/>
                </a:solidFill>
              </a:rPr>
              <a:t>Thoughtful, creative and customized process </a:t>
            </a:r>
            <a:r>
              <a:rPr lang="en-US" sz="900" dirty="0">
                <a:solidFill>
                  <a:srgbClr val="000000"/>
                </a:solidFill>
              </a:rPr>
              <a:t>tailored to specific situations</a:t>
            </a:r>
          </a:p>
          <a:p>
            <a:pPr marL="179388" indent="-179388" defTabSz="855663" fontAlgn="base">
              <a:spcBef>
                <a:spcPts val="300"/>
              </a:spcBef>
              <a:buClr>
                <a:srgbClr val="07325F"/>
              </a:buClr>
              <a:buSzPct val="100000"/>
              <a:buFont typeface="Wingdings" pitchFamily="2" charset="2"/>
              <a:buChar char="§"/>
              <a:tabLst>
                <a:tab pos="179388" algn="l"/>
              </a:tabLst>
            </a:pPr>
            <a:r>
              <a:rPr lang="en-US" sz="900" b="1" i="1" dirty="0">
                <a:solidFill>
                  <a:srgbClr val="336699"/>
                </a:solidFill>
              </a:rPr>
              <a:t>Proven, hands-on </a:t>
            </a:r>
            <a:r>
              <a:rPr lang="en-US" sz="900" dirty="0">
                <a:solidFill>
                  <a:srgbClr val="000000"/>
                </a:solidFill>
              </a:rPr>
              <a:t>execution team</a:t>
            </a:r>
          </a:p>
          <a:p>
            <a:pPr marL="179388" indent="-179388" defTabSz="855663" fontAlgn="base">
              <a:spcBef>
                <a:spcPts val="300"/>
              </a:spcBef>
              <a:buClr>
                <a:srgbClr val="07325F"/>
              </a:buClr>
              <a:buSzPct val="100000"/>
              <a:buFont typeface="Wingdings" pitchFamily="2" charset="2"/>
              <a:buChar char="§"/>
              <a:tabLst>
                <a:tab pos="179388" algn="l"/>
              </a:tabLst>
            </a:pPr>
            <a:r>
              <a:rPr lang="en-US" sz="900" dirty="0">
                <a:solidFill>
                  <a:srgbClr val="000000"/>
                </a:solidFill>
              </a:rPr>
              <a:t>History of delivering </a:t>
            </a:r>
            <a:r>
              <a:rPr lang="en-US" sz="900" b="1" i="1" dirty="0">
                <a:solidFill>
                  <a:srgbClr val="336699"/>
                </a:solidFill>
              </a:rPr>
              <a:t>outlier results </a:t>
            </a:r>
          </a:p>
          <a:p>
            <a:pPr marL="179388" indent="-179388" defTabSz="855663" fontAlgn="base">
              <a:spcBef>
                <a:spcPts val="400"/>
              </a:spcBef>
              <a:buClr>
                <a:srgbClr val="07325F"/>
              </a:buClr>
              <a:buSzPct val="100000"/>
              <a:buFont typeface="Wingdings" pitchFamily="2" charset="2"/>
              <a:buChar char="§"/>
              <a:tabLst>
                <a:tab pos="179388" algn="l"/>
              </a:tabLst>
            </a:pPr>
            <a:endParaRPr lang="en-US" sz="1000" dirty="0">
              <a:solidFill>
                <a:srgbClr val="000000"/>
              </a:solidFill>
            </a:endParaRPr>
          </a:p>
        </p:txBody>
      </p:sp>
      <p:sp>
        <p:nvSpPr>
          <p:cNvPr id="15" name="Round Diagonal Corner Rectangle 14"/>
          <p:cNvSpPr/>
          <p:nvPr/>
        </p:nvSpPr>
        <p:spPr>
          <a:xfrm>
            <a:off x="5298721" y="3136133"/>
            <a:ext cx="1463040" cy="411480"/>
          </a:xfrm>
          <a:prstGeom prst="round2DiagRect">
            <a:avLst/>
          </a:prstGeom>
          <a:solidFill>
            <a:srgbClr val="336699"/>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18288" tIns="54728" rIns="18288" bIns="54728" numCol="1" spcCol="1270" anchor="ctr" anchorCtr="0">
            <a:noAutofit/>
          </a:bodyPr>
          <a:lstStyle/>
          <a:p>
            <a:pPr algn="ctr" defTabSz="310868">
              <a:lnSpc>
                <a:spcPct val="90000"/>
              </a:lnSpc>
            </a:pPr>
            <a:r>
              <a:rPr lang="en-US" sz="700" b="1" dirty="0">
                <a:solidFill>
                  <a:srgbClr val="FFFFFF"/>
                </a:solidFill>
              </a:rPr>
              <a:t>Well-Capitalized Operations with Capacity for Growth</a:t>
            </a:r>
          </a:p>
        </p:txBody>
      </p:sp>
      <p:sp>
        <p:nvSpPr>
          <p:cNvPr id="16" name="Round Diagonal Corner Rectangle 15"/>
          <p:cNvSpPr/>
          <p:nvPr/>
        </p:nvSpPr>
        <p:spPr>
          <a:xfrm>
            <a:off x="6912743" y="3136374"/>
            <a:ext cx="1463040" cy="411480"/>
          </a:xfrm>
          <a:prstGeom prst="round2DiagRect">
            <a:avLst/>
          </a:prstGeom>
          <a:solidFill>
            <a:srgbClr val="336699"/>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18288" tIns="54728" rIns="18288" bIns="54728" numCol="1" spcCol="1270" anchor="ctr" anchorCtr="0">
            <a:noAutofit/>
          </a:bodyPr>
          <a:lstStyle/>
          <a:p>
            <a:pPr algn="ctr" defTabSz="310868">
              <a:lnSpc>
                <a:spcPct val="90000"/>
              </a:lnSpc>
            </a:pPr>
            <a:r>
              <a:rPr lang="en-US" sz="700" b="1" dirty="0">
                <a:solidFill>
                  <a:srgbClr val="FFFFFF"/>
                </a:solidFill>
              </a:rPr>
              <a:t>Entrenched, Long-Term Relationships with Blue Chip Customers</a:t>
            </a:r>
          </a:p>
        </p:txBody>
      </p:sp>
      <p:sp>
        <p:nvSpPr>
          <p:cNvPr id="17" name="Round Diagonal Corner Rectangle 16"/>
          <p:cNvSpPr/>
          <p:nvPr/>
        </p:nvSpPr>
        <p:spPr>
          <a:xfrm>
            <a:off x="7396157" y="2628408"/>
            <a:ext cx="1463040" cy="411480"/>
          </a:xfrm>
          <a:prstGeom prst="round2DiagRect">
            <a:avLst/>
          </a:prstGeom>
          <a:solidFill>
            <a:srgbClr val="336699"/>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18288" tIns="54728" rIns="18288" bIns="54728" numCol="1" spcCol="1270" anchor="ctr" anchorCtr="0">
            <a:noAutofit/>
          </a:bodyPr>
          <a:lstStyle/>
          <a:p>
            <a:pPr algn="ctr" defTabSz="310868">
              <a:lnSpc>
                <a:spcPct val="90000"/>
              </a:lnSpc>
              <a:spcAft>
                <a:spcPct val="35000"/>
              </a:spcAft>
            </a:pPr>
            <a:r>
              <a:rPr lang="en-US" sz="700" b="1" dirty="0">
                <a:solidFill>
                  <a:srgbClr val="FFFFFF"/>
                </a:solidFill>
              </a:rPr>
              <a:t>New Product Development Focus Supported by Patents and Leading Innovation</a:t>
            </a:r>
          </a:p>
        </p:txBody>
      </p:sp>
      <p:sp>
        <p:nvSpPr>
          <p:cNvPr id="19" name="Rectangle 18"/>
          <p:cNvSpPr/>
          <p:nvPr>
            <p:custDataLst>
              <p:tags r:id="rId4"/>
            </p:custDataLst>
          </p:nvPr>
        </p:nvSpPr>
        <p:spPr>
          <a:xfrm>
            <a:off x="4715605" y="6013676"/>
            <a:ext cx="4058923" cy="386054"/>
          </a:xfrm>
          <a:prstGeom prst="rect">
            <a:avLst/>
          </a:prstGeom>
          <a:solidFill>
            <a:srgbClr val="07325F"/>
          </a:solidFill>
          <a:ln>
            <a:noFill/>
            <a:prstDash val="dash"/>
          </a:ln>
          <a:extLst/>
        </p:spPr>
        <p:style>
          <a:lnRef idx="2">
            <a:schemeClr val="accent2"/>
          </a:lnRef>
          <a:fillRef idx="1">
            <a:schemeClr val="lt1"/>
          </a:fillRef>
          <a:effectRef idx="0">
            <a:schemeClr val="accent2"/>
          </a:effectRef>
          <a:fontRef idx="minor">
            <a:schemeClr val="dk1"/>
          </a:fontRef>
        </p:style>
        <p:txBody>
          <a:bodyPr lIns="45720" rIns="45720" rtlCol="0" anchor="ctr"/>
          <a:lstStyle/>
          <a:p>
            <a:pPr algn="ctr"/>
            <a:r>
              <a:rPr lang="en-US" sz="900" b="1" dirty="0">
                <a:solidFill>
                  <a:srgbClr val="FFFFFF"/>
                </a:solidFill>
              </a:rPr>
              <a:t>Lincoln is highly confident in achieving a valuation of </a:t>
            </a:r>
          </a:p>
          <a:p>
            <a:pPr algn="ctr"/>
            <a:r>
              <a:rPr lang="en-US" sz="900" b="1" dirty="0">
                <a:solidFill>
                  <a:schemeClr val="bg1"/>
                </a:solidFill>
              </a:rPr>
              <a:t>9x–10x+</a:t>
            </a:r>
            <a:r>
              <a:rPr lang="en-US" sz="900" b="1" dirty="0">
                <a:solidFill>
                  <a:srgbClr val="FF0000"/>
                </a:solidFill>
              </a:rPr>
              <a:t> </a:t>
            </a:r>
            <a:r>
              <a:rPr lang="en-US" sz="900" b="1" dirty="0">
                <a:solidFill>
                  <a:srgbClr val="FFFFFF"/>
                </a:solidFill>
              </a:rPr>
              <a:t>2017E Adj. EBITDA of $22.5 million: $200–$225+ million</a:t>
            </a:r>
          </a:p>
        </p:txBody>
      </p:sp>
      <p:graphicFrame>
        <p:nvGraphicFramePr>
          <p:cNvPr id="21" name="Table 20"/>
          <p:cNvGraphicFramePr>
            <a:graphicFrameLocks noGrp="1"/>
          </p:cNvGraphicFramePr>
          <p:nvPr>
            <p:custDataLst>
              <p:tags r:id="rId5"/>
            </p:custDataLst>
            <p:extLst>
              <p:ext uri="{D42A27DB-BD31-4B8C-83A1-F6EECF244321}">
                <p14:modId xmlns:p14="http://schemas.microsoft.com/office/powerpoint/2010/main" val="765573744"/>
              </p:ext>
            </p:extLst>
          </p:nvPr>
        </p:nvGraphicFramePr>
        <p:xfrm>
          <a:off x="347137" y="809097"/>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u="none" dirty="0">
                          <a:solidFill>
                            <a:srgbClr val="000000"/>
                          </a:solidFill>
                          <a:latin typeface="+mn-lt"/>
                        </a:rPr>
                        <a:t>Situation 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6" name="Round Diagonal Corner Rectangle 35"/>
          <p:cNvSpPr/>
          <p:nvPr/>
        </p:nvSpPr>
        <p:spPr>
          <a:xfrm>
            <a:off x="4646787" y="2142380"/>
            <a:ext cx="1463040" cy="411480"/>
          </a:xfrm>
          <a:prstGeom prst="round2DiagRect">
            <a:avLst/>
          </a:prstGeom>
          <a:solidFill>
            <a:srgbClr val="336699"/>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0" tIns="0" rIns="0" bIns="0" numCol="1" spcCol="1270" anchor="ctr" anchorCtr="0">
            <a:noAutofit/>
          </a:bodyPr>
          <a:lstStyle/>
          <a:p>
            <a:pPr algn="ctr" defTabSz="310868">
              <a:lnSpc>
                <a:spcPct val="90000"/>
              </a:lnSpc>
            </a:pPr>
            <a:r>
              <a:rPr lang="en-US" sz="700" b="1" dirty="0">
                <a:solidFill>
                  <a:srgbClr val="FFFFFF"/>
                </a:solidFill>
              </a:rPr>
              <a:t>Attractive Financial Profile with Credible Near-Term Forecast</a:t>
            </a:r>
          </a:p>
        </p:txBody>
      </p:sp>
      <p:sp>
        <p:nvSpPr>
          <p:cNvPr id="3" name="TextBox 2"/>
          <p:cNvSpPr txBox="1"/>
          <p:nvPr/>
        </p:nvSpPr>
        <p:spPr>
          <a:xfrm>
            <a:off x="4715605" y="1092811"/>
            <a:ext cx="4103510" cy="553998"/>
          </a:xfrm>
          <a:prstGeom prst="rect">
            <a:avLst/>
          </a:prstGeom>
          <a:noFill/>
        </p:spPr>
        <p:txBody>
          <a:bodyPr wrap="square" lIns="0" tIns="0" rIns="0" bIns="0" rtlCol="0">
            <a:spAutoFit/>
          </a:bodyPr>
          <a:lstStyle/>
          <a:p>
            <a:r>
              <a:rPr lang="en-US" sz="900" i="1" dirty="0"/>
              <a:t>Gateway is a comprehensive provider of flexible CPG pet care packaging solutions. The Company is one of the only providers of scale with an extensive and innovative product offering to partner with blue-chip customers and brands in a rapidly growing pet care market</a:t>
            </a:r>
          </a:p>
        </p:txBody>
      </p:sp>
      <p:sp>
        <p:nvSpPr>
          <p:cNvPr id="43" name="Round Diagonal Corner Rectangle 42"/>
          <p:cNvSpPr/>
          <p:nvPr/>
        </p:nvSpPr>
        <p:spPr>
          <a:xfrm>
            <a:off x="4715605" y="3646787"/>
            <a:ext cx="4082827" cy="358457"/>
          </a:xfrm>
          <a:prstGeom prst="round2DiagRect">
            <a:avLst/>
          </a:prstGeom>
          <a:solidFill>
            <a:schemeClr val="accent2"/>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18288" tIns="54728" rIns="18288" bIns="54728" numCol="1" spcCol="1270" anchor="ctr" anchorCtr="0">
            <a:noAutofit/>
          </a:bodyPr>
          <a:lstStyle/>
          <a:p>
            <a:pPr algn="ctr" defTabSz="310868">
              <a:lnSpc>
                <a:spcPct val="90000"/>
              </a:lnSpc>
            </a:pPr>
            <a:r>
              <a:rPr lang="en-US" sz="700" b="1" dirty="0">
                <a:solidFill>
                  <a:schemeClr val="tx1"/>
                </a:solidFill>
              </a:rPr>
              <a:t>Numerous organic and acquisition growth levers </a:t>
            </a:r>
          </a:p>
          <a:p>
            <a:pPr algn="ctr" defTabSz="310868">
              <a:lnSpc>
                <a:spcPct val="90000"/>
              </a:lnSpc>
            </a:pPr>
            <a:r>
              <a:rPr lang="en-US" sz="700" b="1" dirty="0">
                <a:solidFill>
                  <a:schemeClr val="tx1"/>
                </a:solidFill>
              </a:rPr>
              <a:t>(e.g., increase wallet share with existing customers, add new pet care customers, expand further into human food and other market, add woven capabilities, acquisitions)</a:t>
            </a:r>
            <a:endParaRPr lang="en-US" sz="700" b="1" dirty="0">
              <a:solidFill>
                <a:srgbClr val="FFFFFF"/>
              </a:solidFill>
            </a:endParaRPr>
          </a:p>
        </p:txBody>
      </p:sp>
      <p:pic>
        <p:nvPicPr>
          <p:cNvPr id="57" name="Picture 56">
            <a:extLst>
              <a:ext uri="{FF2B5EF4-FFF2-40B4-BE49-F238E27FC236}">
                <a16:creationId xmlns:a16="http://schemas.microsoft.com/office/drawing/2014/main" id="{9D8076E3-4BAE-4961-9EC6-6525A915C170}"/>
              </a:ext>
            </a:extLst>
          </p:cNvPr>
          <p:cNvPicPr>
            <a:picLocks noChangeAspect="1"/>
          </p:cNvPicPr>
          <p:nvPr/>
        </p:nvPicPr>
        <p:blipFill>
          <a:blip r:embed="rId7"/>
          <a:stretch>
            <a:fillRect/>
          </a:stretch>
        </p:blipFill>
        <p:spPr>
          <a:xfrm>
            <a:off x="6226826" y="2527526"/>
            <a:ext cx="1069869" cy="243373"/>
          </a:xfrm>
          <a:prstGeom prst="rect">
            <a:avLst/>
          </a:prstGeom>
        </p:spPr>
      </p:pic>
      <p:sp>
        <p:nvSpPr>
          <p:cNvPr id="46" name="TextBox 45"/>
          <p:cNvSpPr txBox="1"/>
          <p:nvPr/>
        </p:nvSpPr>
        <p:spPr>
          <a:xfrm>
            <a:off x="1367141" y="6485451"/>
            <a:ext cx="6796086" cy="130805"/>
          </a:xfrm>
          <a:prstGeom prst="rect">
            <a:avLst/>
          </a:prstGeom>
          <a:noFill/>
        </p:spPr>
        <p:txBody>
          <a:bodyPr vert="horz" wrap="square" lIns="0" tIns="22860" rIns="0" bIns="0" rtlCol="0" anchor="t">
            <a:noAutofit/>
          </a:bodyPr>
          <a:lstStyle/>
          <a:p>
            <a:pPr marL="177800" indent="-177800"/>
            <a:r>
              <a:rPr lang="en-US" sz="700" i="1" dirty="0">
                <a:solidFill>
                  <a:srgbClr val="000000"/>
                </a:solidFill>
              </a:rPr>
              <a:t>* TBD pending financial wherewithal </a:t>
            </a:r>
          </a:p>
          <a:p>
            <a:pPr marL="177800" indent="-177800"/>
            <a:endParaRPr lang="en-US" sz="700" i="1" dirty="0">
              <a:solidFill>
                <a:srgbClr val="000000"/>
              </a:solidFill>
            </a:endParaRPr>
          </a:p>
        </p:txBody>
      </p:sp>
      <p:grpSp>
        <p:nvGrpSpPr>
          <p:cNvPr id="13" name="Group 12"/>
          <p:cNvGrpSpPr/>
          <p:nvPr/>
        </p:nvGrpSpPr>
        <p:grpSpPr>
          <a:xfrm>
            <a:off x="386250" y="5731928"/>
            <a:ext cx="3738561" cy="596527"/>
            <a:chOff x="386250" y="5731928"/>
            <a:chExt cx="3738561" cy="596527"/>
          </a:xfrm>
        </p:grpSpPr>
        <p:pic>
          <p:nvPicPr>
            <p:cNvPr id="56" name="Picture 13" descr="http://www.kds.com/wp-content/uploads/2015/10/AMCOR-Logo-Vertical.png">
              <a:extLst>
                <a:ext uri="{FF2B5EF4-FFF2-40B4-BE49-F238E27FC236}">
                  <a16:creationId xmlns:a16="http://schemas.microsoft.com/office/drawing/2014/main" id="{10F13AD4-2026-4BB6-845D-D96A0A5A2E8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6250" y="5738150"/>
              <a:ext cx="296969" cy="322515"/>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6" descr="https://upload.wikimedia.org/wikipedia/en/thumb/e/e8/Mondi.svg/1024px-Mondi.svg.png">
              <a:extLst>
                <a:ext uri="{FF2B5EF4-FFF2-40B4-BE49-F238E27FC236}">
                  <a16:creationId xmlns:a16="http://schemas.microsoft.com/office/drawing/2014/main" id="{7EAFA201-5585-469A-8A85-6D0AE6BE6C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6213" y="5786215"/>
              <a:ext cx="558598" cy="22638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8" descr="http://www.brandpackaging.com/ext/resources/Issues/2015/December/proampac-logo.png?1451920644">
              <a:extLst>
                <a:ext uri="{FF2B5EF4-FFF2-40B4-BE49-F238E27FC236}">
                  <a16:creationId xmlns:a16="http://schemas.microsoft.com/office/drawing/2014/main" id="{9F5500ED-E6BA-444F-9160-0EB6C706CF6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8527" b="39395"/>
            <a:stretch/>
          </p:blipFill>
          <p:spPr bwMode="auto">
            <a:xfrm>
              <a:off x="795115" y="6122010"/>
              <a:ext cx="1053096" cy="20644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0" descr="http://www.sonoco.com/UserFiles/sonoco/Images/Logos/sonoco-logo-low-res-rgb.jpg">
              <a:extLst>
                <a:ext uri="{FF2B5EF4-FFF2-40B4-BE49-F238E27FC236}">
                  <a16:creationId xmlns:a16="http://schemas.microsoft.com/office/drawing/2014/main" id="{C35E0819-FBA0-4F9A-AAED-530310CBAA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9196" y="5992781"/>
              <a:ext cx="320863" cy="33567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2508167" y="5731928"/>
              <a:ext cx="810036" cy="316491"/>
              <a:chOff x="2454900" y="5629799"/>
              <a:chExt cx="810036" cy="421249"/>
            </a:xfrm>
          </p:grpSpPr>
          <p:pic>
            <p:nvPicPr>
              <p:cNvPr id="61" name="Picture 2" descr="Image result for hood packaging logo">
                <a:extLst>
                  <a:ext uri="{FF2B5EF4-FFF2-40B4-BE49-F238E27FC236}">
                    <a16:creationId xmlns:a16="http://schemas.microsoft.com/office/drawing/2014/main" id="{2BC989BD-A899-439D-9A0A-8952ABAD6360}"/>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54900" y="5727559"/>
                <a:ext cx="810036" cy="323489"/>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3062217" y="5629799"/>
                <a:ext cx="165175" cy="130805"/>
              </a:xfrm>
              <a:prstGeom prst="rect">
                <a:avLst/>
              </a:prstGeom>
              <a:noFill/>
            </p:spPr>
            <p:txBody>
              <a:bodyPr vert="horz" wrap="square" lIns="0" tIns="22860" rIns="0" bIns="0" rtlCol="0" anchor="t">
                <a:noAutofit/>
              </a:bodyPr>
              <a:lstStyle/>
              <a:p>
                <a:pPr marL="177800" indent="-177800"/>
                <a:r>
                  <a:rPr lang="en-US" sz="700" i="1" dirty="0">
                    <a:solidFill>
                      <a:srgbClr val="000000"/>
                    </a:solidFill>
                  </a:rPr>
                  <a:t>*</a:t>
                </a:r>
              </a:p>
            </p:txBody>
          </p:sp>
        </p:grpSp>
        <p:pic>
          <p:nvPicPr>
            <p:cNvPr id="31" name="Picture 4" descr="Image result for constantia flexibles logo transparent"/>
            <p:cNvPicPr>
              <a:picLocks noChangeAspect="1" noChangeArrowheads="1"/>
            </p:cNvPicPr>
            <p:nvPr/>
          </p:nvPicPr>
          <p:blipFill rotWithShape="1">
            <a:blip r:embed="rId13">
              <a:extLst>
                <a:ext uri="{28A0092B-C50C-407E-A947-70E740481C1C}">
                  <a14:useLocalDpi xmlns:a14="http://schemas.microsoft.com/office/drawing/2010/main" val="0"/>
                </a:ext>
              </a:extLst>
            </a:blip>
            <a:srcRect t="27151" b="28064"/>
            <a:stretch/>
          </p:blipFill>
          <p:spPr bwMode="auto">
            <a:xfrm>
              <a:off x="1297457" y="5734942"/>
              <a:ext cx="734459" cy="3289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www.canadianpackaging.com/wp-content/uploads/2014/05/ENG-631x354.jpg"/>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29492" b="34893"/>
            <a:stretch/>
          </p:blipFill>
          <p:spPr bwMode="auto">
            <a:xfrm>
              <a:off x="2859292" y="6112462"/>
              <a:ext cx="1081002" cy="215993"/>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a:t>
            </a:r>
          </a:p>
        </p:txBody>
      </p:sp>
    </p:spTree>
    <p:extLst>
      <p:ext uri="{BB962C8B-B14F-4D97-AF65-F5344CB8AC3E}">
        <p14:creationId xmlns:p14="http://schemas.microsoft.com/office/powerpoint/2010/main" val="2688243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342899" y="1554480"/>
            <a:ext cx="3966367" cy="2023272"/>
            <a:chOff x="342899" y="1246619"/>
            <a:chExt cx="3966367" cy="2023272"/>
          </a:xfrm>
        </p:grpSpPr>
        <p:sp>
          <p:nvSpPr>
            <p:cNvPr id="71" name="Text Box 30"/>
            <p:cNvSpPr txBox="1">
              <a:spLocks noChangeArrowheads="1"/>
            </p:cNvSpPr>
            <p:nvPr/>
          </p:nvSpPr>
          <p:spPr bwMode="auto">
            <a:xfrm>
              <a:off x="342899" y="1246619"/>
              <a:ext cx="3966367" cy="2023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eaLnBrk="1" hangingPunct="1">
                <a:spcBef>
                  <a:spcPct val="20000"/>
                </a:spcBef>
                <a:buClr>
                  <a:srgbClr val="000080"/>
                </a:buClr>
              </a:pPr>
              <a:r>
                <a:rPr lang="en-US" altLang="en-US" sz="800" dirty="0">
                  <a:solidFill>
                    <a:srgbClr val="000000"/>
                  </a:solidFill>
                  <a:latin typeface="+mn-lt"/>
                </a:rPr>
                <a:t>Ownership: </a:t>
              </a:r>
              <a:r>
                <a:rPr lang="en-US" altLang="en-US" sz="800" b="0" dirty="0">
                  <a:solidFill>
                    <a:srgbClr val="000000"/>
                  </a:solidFill>
                  <a:latin typeface="+mn-lt"/>
                </a:rPr>
                <a:t>(NYSE:SON); </a:t>
              </a:r>
              <a:r>
                <a:rPr lang="en-US" altLang="en-US" sz="800" dirty="0">
                  <a:solidFill>
                    <a:srgbClr val="000000"/>
                  </a:solidFill>
                  <a:latin typeface="+mn-lt"/>
                </a:rPr>
                <a:t>Headquarters: </a:t>
              </a:r>
              <a:r>
                <a:rPr lang="en-US" altLang="en-US" sz="800" b="0" dirty="0">
                  <a:solidFill>
                    <a:srgbClr val="000000"/>
                  </a:solidFill>
                  <a:latin typeface="+mn-lt"/>
                </a:rPr>
                <a:t>Hartsville, SC</a:t>
              </a:r>
            </a:p>
            <a:p>
              <a:pPr eaLnBrk="1" hangingPunct="1">
                <a:spcBef>
                  <a:spcPct val="20000"/>
                </a:spcBef>
                <a:buClr>
                  <a:srgbClr val="000080"/>
                </a:buClr>
              </a:pPr>
              <a:r>
                <a:rPr lang="en-US" altLang="en-US" sz="800" dirty="0">
                  <a:solidFill>
                    <a:srgbClr val="000000"/>
                  </a:solidFill>
                  <a:latin typeface="+mn-lt"/>
                </a:rPr>
                <a:t>Revenue: </a:t>
              </a:r>
              <a:r>
                <a:rPr lang="en-US" altLang="en-US" sz="800" b="0" dirty="0">
                  <a:solidFill>
                    <a:srgbClr val="000000"/>
                  </a:solidFill>
                  <a:latin typeface="+mn-lt"/>
                </a:rPr>
                <a:t>$4,830; </a:t>
              </a:r>
              <a:r>
                <a:rPr lang="en-US" altLang="en-US" sz="800" dirty="0">
                  <a:solidFill>
                    <a:srgbClr val="000000"/>
                  </a:solidFill>
                  <a:latin typeface="+mn-lt"/>
                </a:rPr>
                <a:t>EBITDA:</a:t>
              </a:r>
              <a:r>
                <a:rPr lang="en-US" altLang="en-US" sz="800" b="0" dirty="0">
                  <a:solidFill>
                    <a:srgbClr val="000000"/>
                  </a:solidFill>
                  <a:latin typeface="+mn-lt"/>
                </a:rPr>
                <a:t> $657; </a:t>
              </a:r>
              <a:r>
                <a:rPr lang="en-US" altLang="en-US" sz="800" dirty="0">
                  <a:solidFill>
                    <a:srgbClr val="000000"/>
                  </a:solidFill>
                  <a:latin typeface="+mn-lt"/>
                </a:rPr>
                <a:t>Net Debt:</a:t>
              </a:r>
              <a:r>
                <a:rPr lang="en-US" altLang="en-US" sz="800" b="0" dirty="0">
                  <a:solidFill>
                    <a:srgbClr val="000000"/>
                  </a:solidFill>
                  <a:latin typeface="+mn-lt"/>
                </a:rPr>
                <a:t> $1,041 </a:t>
              </a:r>
            </a:p>
            <a:p>
              <a:pPr eaLnBrk="1" hangingPunct="1">
                <a:spcBef>
                  <a:spcPct val="20000"/>
                </a:spcBef>
                <a:buClr>
                  <a:srgbClr val="000080"/>
                </a:buClr>
              </a:pPr>
              <a:r>
                <a:rPr lang="en-US" altLang="en-US" sz="800" dirty="0">
                  <a:solidFill>
                    <a:srgbClr val="000000"/>
                  </a:solidFill>
                  <a:latin typeface="+mn-lt"/>
                </a:rPr>
                <a:t>Market Cap: </a:t>
              </a:r>
              <a:r>
                <a:rPr lang="en-US" altLang="en-US" sz="800" b="0" dirty="0">
                  <a:solidFill>
                    <a:srgbClr val="000000"/>
                  </a:solidFill>
                  <a:latin typeface="+mn-lt"/>
                </a:rPr>
                <a:t>$5,146;</a:t>
              </a:r>
              <a:r>
                <a:rPr lang="en-US" altLang="en-US" sz="800" dirty="0">
                  <a:solidFill>
                    <a:srgbClr val="000000"/>
                  </a:solidFill>
                  <a:latin typeface="+mn-lt"/>
                </a:rPr>
                <a:t> Employees</a:t>
              </a:r>
              <a:r>
                <a:rPr lang="en-US" altLang="en-US" sz="800" b="0" dirty="0">
                  <a:solidFill>
                    <a:srgbClr val="000000"/>
                  </a:solidFill>
                  <a:latin typeface="+mn-lt"/>
                </a:rPr>
                <a:t>: 20,000</a:t>
              </a:r>
            </a:p>
            <a:p>
              <a:pPr eaLnBrk="1" hangingPunct="1">
                <a:spcBef>
                  <a:spcPct val="20000"/>
                </a:spcBef>
                <a:buClr>
                  <a:srgbClr val="000080"/>
                </a:buClr>
              </a:pPr>
              <a:r>
                <a:rPr lang="en-US" altLang="en-US" sz="800" dirty="0">
                  <a:solidFill>
                    <a:srgbClr val="000000"/>
                  </a:solidFill>
                  <a:latin typeface="+mn-lt"/>
                </a:rPr>
                <a:t>EV / EBITDA Multiple</a:t>
              </a:r>
              <a:r>
                <a:rPr lang="en-US" altLang="en-US" sz="800" b="0" dirty="0">
                  <a:solidFill>
                    <a:srgbClr val="000000"/>
                  </a:solidFill>
                  <a:latin typeface="+mn-lt"/>
                </a:rPr>
                <a:t>: 9.5x</a:t>
              </a:r>
            </a:p>
            <a:p>
              <a:pPr eaLnBrk="1" hangingPunct="1">
                <a:spcBef>
                  <a:spcPct val="20000"/>
                </a:spcBef>
                <a:buClr>
                  <a:srgbClr val="000080"/>
                </a:buClr>
              </a:pPr>
              <a:r>
                <a:rPr lang="en-US" altLang="en-US" sz="800" dirty="0">
                  <a:solidFill>
                    <a:srgbClr val="000000"/>
                  </a:solidFill>
                  <a:latin typeface="+mn-lt"/>
                </a:rPr>
                <a:t>Lincoln Contact:</a:t>
              </a:r>
              <a:r>
                <a:rPr lang="en-US" altLang="en-US" sz="800" b="0" dirty="0">
                  <a:solidFill>
                    <a:srgbClr val="000000"/>
                  </a:solidFill>
                  <a:latin typeface="+mn-lt"/>
                </a:rPr>
                <a:t> Kevin Mahoney, SVP Corporate Planning</a:t>
              </a:r>
            </a:p>
            <a:p>
              <a:pPr eaLnBrk="1" hangingPunct="1">
                <a:spcBef>
                  <a:spcPct val="20000"/>
                </a:spcBef>
                <a:buClr>
                  <a:srgbClr val="000080"/>
                </a:buClr>
              </a:pPr>
              <a:endParaRPr lang="en-US" altLang="en-US" sz="800" b="0" dirty="0">
                <a:solidFill>
                  <a:srgbClr val="000000"/>
                </a:solidFill>
                <a:latin typeface="+mn-lt"/>
              </a:endParaRPr>
            </a:p>
          </p:txBody>
        </p:sp>
        <p:sp>
          <p:nvSpPr>
            <p:cNvPr id="84" name="Text Box 31"/>
            <p:cNvSpPr txBox="1">
              <a:spLocks noChangeArrowheads="1"/>
            </p:cNvSpPr>
            <p:nvPr/>
          </p:nvSpPr>
          <p:spPr bwMode="auto">
            <a:xfrm>
              <a:off x="342900" y="1996427"/>
              <a:ext cx="3966366" cy="118711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Manufactures industrial and consumer packaging products </a:t>
              </a:r>
            </a:p>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Flexibles segment generated $405 million in 2015, 8% of total revenue</a:t>
              </a:r>
            </a:p>
            <a:p>
              <a:pPr marL="342900" lvl="1" indent="-165100" defTabSz="914400" eaLnBrk="1" fontAlgn="base" hangingPunct="1">
                <a:spcBef>
                  <a:spcPts val="200"/>
                </a:spcBef>
                <a:spcAft>
                  <a:spcPts val="200"/>
                </a:spcAft>
                <a:buClr>
                  <a:srgbClr val="07325F"/>
                </a:buClr>
                <a:buSzPct val="100000"/>
                <a:buFont typeface="Arial"/>
                <a:buChar char="-"/>
                <a:defRPr/>
              </a:pPr>
              <a:r>
                <a:rPr lang="en-US" sz="800" b="0" dirty="0">
                  <a:solidFill>
                    <a:srgbClr val="000000"/>
                  </a:solidFill>
                  <a:latin typeface="+mn-lt"/>
                </a:rPr>
                <a:t>Includes pouches, easy open / re-close bags and stick packs</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New pet product offerings include OptiPack (easy open / re-close for pet treats) and Clear Retort Pouch and Lidding (see through window with unique presentation) </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Jack Sanders, CEO, noted a proactive approach towards synergistic acquisition opportunities, with a focus in the $200 million range</a:t>
              </a:r>
            </a:p>
          </p:txBody>
        </p:sp>
        <p:cxnSp>
          <p:nvCxnSpPr>
            <p:cNvPr id="85" name="Straight Connector 84"/>
            <p:cNvCxnSpPr/>
            <p:nvPr/>
          </p:nvCxnSpPr>
          <p:spPr>
            <a:xfrm>
              <a:off x="342900" y="2027149"/>
              <a:ext cx="3892172" cy="0"/>
            </a:xfrm>
            <a:prstGeom prst="line">
              <a:avLst/>
            </a:prstGeom>
            <a:ln>
              <a:solidFill>
                <a:srgbClr val="9F9F9F"/>
              </a:solidFill>
            </a:ln>
          </p:spPr>
          <p:style>
            <a:lnRef idx="1">
              <a:schemeClr val="accent1"/>
            </a:lnRef>
            <a:fillRef idx="0">
              <a:schemeClr val="accent1"/>
            </a:fillRef>
            <a:effectRef idx="0">
              <a:schemeClr val="accent1"/>
            </a:effectRef>
            <a:fontRef idx="minor">
              <a:schemeClr val="tx1"/>
            </a:fontRef>
          </p:style>
        </p:cxnSp>
      </p:grpSp>
      <p:graphicFrame>
        <p:nvGraphicFramePr>
          <p:cNvPr id="33" name="Table 32"/>
          <p:cNvGraphicFramePr>
            <a:graphicFrameLocks noGrp="1"/>
          </p:cNvGraphicFramePr>
          <p:nvPr>
            <p:custDataLst>
              <p:tags r:id="rId1"/>
            </p:custDataLst>
            <p:extLst>
              <p:ext uri="{D42A27DB-BD31-4B8C-83A1-F6EECF244321}">
                <p14:modId xmlns:p14="http://schemas.microsoft.com/office/powerpoint/2010/main" val="3026830144"/>
              </p:ext>
            </p:extLst>
          </p:nvPr>
        </p:nvGraphicFramePr>
        <p:xfrm>
          <a:off x="347472"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dirty="0">
                          <a:solidFill>
                            <a:srgbClr val="000000"/>
                          </a:solidFill>
                          <a:latin typeface="+mn-lt"/>
                        </a:rPr>
                        <a:t>Relevant M&amp;A Activity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 name="Title 2"/>
          <p:cNvSpPr>
            <a:spLocks noGrp="1"/>
          </p:cNvSpPr>
          <p:nvPr>
            <p:ph type="title"/>
          </p:nvPr>
        </p:nvSpPr>
        <p:spPr/>
        <p:txBody>
          <a:bodyPr/>
          <a:lstStyle/>
          <a:p>
            <a:r>
              <a:rPr lang="en-US" dirty="0"/>
              <a:t>Selected Strategic Acquirer – Sonoco</a:t>
            </a:r>
          </a:p>
        </p:txBody>
      </p:sp>
      <p:graphicFrame>
        <p:nvGraphicFramePr>
          <p:cNvPr id="6" name="Table 5"/>
          <p:cNvGraphicFramePr>
            <a:graphicFrameLocks noGrp="1"/>
          </p:cNvGraphicFramePr>
          <p:nvPr>
            <p:custDataLst>
              <p:tags r:id="rId2"/>
            </p:custDataLst>
            <p:extLst>
              <p:ext uri="{D42A27DB-BD31-4B8C-83A1-F6EECF244321}">
                <p14:modId xmlns:p14="http://schemas.microsoft.com/office/powerpoint/2010/main" val="845384573"/>
              </p:ext>
            </p:extLst>
          </p:nvPr>
        </p:nvGraphicFramePr>
        <p:xfrm>
          <a:off x="347472"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Company 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pSp>
        <p:nvGrpSpPr>
          <p:cNvPr id="16" name="Group 15"/>
          <p:cNvGrpSpPr/>
          <p:nvPr/>
        </p:nvGrpSpPr>
        <p:grpSpPr>
          <a:xfrm>
            <a:off x="347472" y="4989001"/>
            <a:ext cx="3933039" cy="1001035"/>
            <a:chOff x="346300" y="5203870"/>
            <a:chExt cx="3909802" cy="594360"/>
          </a:xfrm>
        </p:grpSpPr>
        <p:sp>
          <p:nvSpPr>
            <p:cNvPr id="17" name="AutoShape 124"/>
            <p:cNvSpPr>
              <a:spLocks/>
            </p:cNvSpPr>
            <p:nvPr/>
          </p:nvSpPr>
          <p:spPr bwMode="auto">
            <a:xfrm>
              <a:off x="1093547" y="5222158"/>
              <a:ext cx="3162555" cy="557784"/>
            </a:xfrm>
            <a:prstGeom prst="rect">
              <a:avLst/>
            </a:prstGeom>
            <a:solidFill>
              <a:srgbClr val="CCE5FF"/>
            </a:solidFill>
            <a:ln w="9525">
              <a:solidFill>
                <a:srgbClr val="CCE5FF"/>
              </a:solidFill>
              <a:miter lim="800000"/>
              <a:headEnd/>
              <a:tailEnd/>
            </a:ln>
            <a:effectLst/>
            <a:ex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Peninsula Packaging Company</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thermoformed packaging for fresh fruit and vegetables found in retail supermarkets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enables Sonoco to capture new growth in the rapidly expanding fresh and natural category</a:t>
              </a:r>
            </a:p>
          </p:txBody>
        </p:sp>
        <p:sp>
          <p:nvSpPr>
            <p:cNvPr id="18" name="Freeform 17"/>
            <p:cNvSpPr/>
            <p:nvPr/>
          </p:nvSpPr>
          <p:spPr>
            <a:xfrm>
              <a:off x="346300" y="5203870"/>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March</a:t>
              </a:r>
              <a:br>
                <a:rPr lang="en-US" sz="800" i="1" dirty="0"/>
              </a:br>
              <a:r>
                <a:rPr lang="en-US" sz="800" i="1" dirty="0"/>
                <a:t>2017</a:t>
              </a:r>
              <a:endParaRPr lang="en-US" sz="800" i="1" kern="1200" dirty="0"/>
            </a:p>
          </p:txBody>
        </p:sp>
      </p:grpSp>
      <p:grpSp>
        <p:nvGrpSpPr>
          <p:cNvPr id="22" name="Group 21"/>
          <p:cNvGrpSpPr/>
          <p:nvPr/>
        </p:nvGrpSpPr>
        <p:grpSpPr>
          <a:xfrm>
            <a:off x="347472" y="3992924"/>
            <a:ext cx="3933039" cy="1001035"/>
            <a:chOff x="346300" y="4012426"/>
            <a:chExt cx="3909802" cy="594360"/>
          </a:xfrm>
        </p:grpSpPr>
        <p:sp>
          <p:nvSpPr>
            <p:cNvPr id="23" name="Freeform 22"/>
            <p:cNvSpPr/>
            <p:nvPr/>
          </p:nvSpPr>
          <p:spPr>
            <a:xfrm>
              <a:off x="346300" y="4012426"/>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Announced</a:t>
              </a:r>
              <a:endParaRPr lang="en-US" sz="800" i="1" kern="1200" dirty="0"/>
            </a:p>
          </p:txBody>
        </p:sp>
        <p:sp>
          <p:nvSpPr>
            <p:cNvPr id="24" name="Rectangle 23"/>
            <p:cNvSpPr/>
            <p:nvPr/>
          </p:nvSpPr>
          <p:spPr>
            <a:xfrm>
              <a:off x="1093547" y="4030714"/>
              <a:ext cx="3162555" cy="557784"/>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Clear Lam Packaging</a:t>
              </a:r>
            </a:p>
            <a:p>
              <a:pPr marL="173038" lvl="0" indent="-173038" fontAlgn="base">
                <a:spcAft>
                  <a:spcPts val="200"/>
                </a:spcAft>
                <a:buClr>
                  <a:srgbClr val="07325F"/>
                </a:buClr>
                <a:buSzPct val="100000"/>
                <a:buFont typeface="Wingdings"/>
                <a:buChar char="§"/>
                <a:defRPr/>
              </a:pPr>
              <a:r>
                <a:rPr lang="en-US" sz="800" dirty="0">
                  <a:cs typeface="Arial" pitchFamily="34" charset="0"/>
                </a:rPr>
                <a:t>Develops and manufactures flexible and rigid packaging materials for consumer packaged goods companies, retailers, and other industrial manufacturers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will significantly expand Sonoco’s flexible packaging and thermoforming plastics operations</a:t>
              </a:r>
            </a:p>
          </p:txBody>
        </p:sp>
      </p:grpSp>
      <p:graphicFrame>
        <p:nvGraphicFramePr>
          <p:cNvPr id="34" name="Table 33"/>
          <p:cNvGraphicFramePr>
            <a:graphicFrameLocks noGrp="1"/>
          </p:cNvGraphicFramePr>
          <p:nvPr>
            <p:custDataLst>
              <p:tags r:id="rId3"/>
            </p:custDataLst>
            <p:extLst>
              <p:ext uri="{D42A27DB-BD31-4B8C-83A1-F6EECF244321}">
                <p14:modId xmlns:p14="http://schemas.microsoft.com/office/powerpoint/2010/main" val="970040941"/>
              </p:ext>
            </p:extLst>
          </p:nvPr>
        </p:nvGraphicFramePr>
        <p:xfrm>
          <a:off x="4846320"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baseline="0" dirty="0">
                          <a:solidFill>
                            <a:srgbClr val="000000"/>
                          </a:solidFill>
                          <a:latin typeface="+mn-lt"/>
                        </a:rPr>
                        <a:t>Lincoln Insight / Acquisition Rationale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5" name="Table 34"/>
          <p:cNvGraphicFramePr>
            <a:graphicFrameLocks noGrp="1"/>
          </p:cNvGraphicFramePr>
          <p:nvPr>
            <p:custDataLst>
              <p:tags r:id="rId4"/>
            </p:custDataLst>
            <p:extLst>
              <p:ext uri="{D42A27DB-BD31-4B8C-83A1-F6EECF244321}">
                <p14:modId xmlns:p14="http://schemas.microsoft.com/office/powerpoint/2010/main" val="3646569072"/>
              </p:ext>
            </p:extLst>
          </p:nvPr>
        </p:nvGraphicFramePr>
        <p:xfrm>
          <a:off x="4846320"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Strategic Fit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2" name="TextBox 1"/>
          <p:cNvSpPr txBox="1"/>
          <p:nvPr/>
        </p:nvSpPr>
        <p:spPr>
          <a:xfrm>
            <a:off x="4857385" y="1645920"/>
            <a:ext cx="1030678" cy="246221"/>
          </a:xfrm>
          <a:prstGeom prst="rect">
            <a:avLst/>
          </a:prstGeom>
          <a:noFill/>
        </p:spPr>
        <p:txBody>
          <a:bodyPr wrap="square" lIns="0" tIns="0" rIns="0" bIns="0" rtlCol="0">
            <a:spAutoFit/>
          </a:bodyPr>
          <a:lstStyle/>
          <a:p>
            <a:pPr algn="ctr"/>
            <a:r>
              <a:rPr lang="en-US" sz="800" u="sng" dirty="0"/>
              <a:t>Easy Open / Re-Close Bags</a:t>
            </a:r>
          </a:p>
        </p:txBody>
      </p:sp>
      <p:sp>
        <p:nvSpPr>
          <p:cNvPr id="38" name="TextBox 37"/>
          <p:cNvSpPr txBox="1"/>
          <p:nvPr/>
        </p:nvSpPr>
        <p:spPr>
          <a:xfrm>
            <a:off x="5828683" y="1645920"/>
            <a:ext cx="1030678" cy="246221"/>
          </a:xfrm>
          <a:prstGeom prst="rect">
            <a:avLst/>
          </a:prstGeom>
          <a:noFill/>
        </p:spPr>
        <p:txBody>
          <a:bodyPr wrap="square" lIns="0" tIns="0" rIns="0" bIns="0" rtlCol="0">
            <a:spAutoFit/>
          </a:bodyPr>
          <a:lstStyle/>
          <a:p>
            <a:pPr algn="ctr"/>
            <a:r>
              <a:rPr lang="en-US" sz="800" u="sng" dirty="0"/>
              <a:t>Notched Tear Strip Pouches</a:t>
            </a:r>
          </a:p>
        </p:txBody>
      </p:sp>
      <p:sp>
        <p:nvSpPr>
          <p:cNvPr id="40" name="TextBox 39"/>
          <p:cNvSpPr txBox="1"/>
          <p:nvPr/>
        </p:nvSpPr>
        <p:spPr>
          <a:xfrm>
            <a:off x="6799981" y="1645920"/>
            <a:ext cx="1030678" cy="246221"/>
          </a:xfrm>
          <a:prstGeom prst="rect">
            <a:avLst/>
          </a:prstGeom>
          <a:noFill/>
        </p:spPr>
        <p:txBody>
          <a:bodyPr wrap="square" lIns="0" tIns="0" rIns="0" bIns="0" rtlCol="0">
            <a:spAutoFit/>
          </a:bodyPr>
          <a:lstStyle/>
          <a:p>
            <a:pPr algn="ctr"/>
            <a:r>
              <a:rPr lang="en-US" sz="800" u="sng" dirty="0"/>
              <a:t>Squeeze Top </a:t>
            </a:r>
          </a:p>
          <a:p>
            <a:pPr algn="ctr"/>
            <a:r>
              <a:rPr lang="en-US" sz="800" u="sng" dirty="0"/>
              <a:t>Pouches</a:t>
            </a:r>
          </a:p>
        </p:txBody>
      </p:sp>
      <p:sp>
        <p:nvSpPr>
          <p:cNvPr id="49" name="TextBox 48"/>
          <p:cNvSpPr txBox="1"/>
          <p:nvPr/>
        </p:nvSpPr>
        <p:spPr>
          <a:xfrm>
            <a:off x="7771279" y="1645920"/>
            <a:ext cx="1030678" cy="123111"/>
          </a:xfrm>
          <a:prstGeom prst="rect">
            <a:avLst/>
          </a:prstGeom>
          <a:noFill/>
        </p:spPr>
        <p:txBody>
          <a:bodyPr wrap="square" lIns="0" tIns="0" rIns="0" bIns="0" rtlCol="0">
            <a:spAutoFit/>
          </a:bodyPr>
          <a:lstStyle/>
          <a:p>
            <a:pPr algn="ctr"/>
            <a:r>
              <a:rPr lang="en-US" sz="800" u="sng" dirty="0"/>
              <a:t>Stir Packs</a:t>
            </a:r>
          </a:p>
        </p:txBody>
      </p:sp>
      <p:sp>
        <p:nvSpPr>
          <p:cNvPr id="53" name="Rectangle 52"/>
          <p:cNvSpPr/>
          <p:nvPr>
            <p:custDataLst>
              <p:tags r:id="rId5"/>
            </p:custDataLst>
          </p:nvPr>
        </p:nvSpPr>
        <p:spPr>
          <a:xfrm>
            <a:off x="4844402" y="1435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Product Offering</a:t>
            </a:r>
          </a:p>
        </p:txBody>
      </p:sp>
      <p:sp>
        <p:nvSpPr>
          <p:cNvPr id="54" name="Rectangle 53"/>
          <p:cNvSpPr/>
          <p:nvPr>
            <p:custDataLst>
              <p:tags r:id="rId6"/>
            </p:custDataLst>
          </p:nvPr>
        </p:nvSpPr>
        <p:spPr>
          <a:xfrm>
            <a:off x="4844402" y="2578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End Markets Served</a:t>
            </a:r>
          </a:p>
        </p:txBody>
      </p:sp>
      <p:sp>
        <p:nvSpPr>
          <p:cNvPr id="60" name="TextBox 59"/>
          <p:cNvSpPr txBox="1"/>
          <p:nvPr/>
        </p:nvSpPr>
        <p:spPr>
          <a:xfrm>
            <a:off x="7806162" y="2798064"/>
            <a:ext cx="1030678" cy="123111"/>
          </a:xfrm>
          <a:prstGeom prst="rect">
            <a:avLst/>
          </a:prstGeom>
          <a:noFill/>
        </p:spPr>
        <p:txBody>
          <a:bodyPr wrap="square" lIns="0" tIns="0" rIns="0" bIns="0" rtlCol="0">
            <a:spAutoFit/>
          </a:bodyPr>
          <a:lstStyle/>
          <a:p>
            <a:pPr algn="ctr"/>
            <a:r>
              <a:rPr lang="en-US" sz="800" u="sng" dirty="0"/>
              <a:t>Pharmaceutical</a:t>
            </a:r>
          </a:p>
        </p:txBody>
      </p:sp>
      <p:sp>
        <p:nvSpPr>
          <p:cNvPr id="62" name="TextBox 61"/>
          <p:cNvSpPr txBox="1"/>
          <p:nvPr/>
        </p:nvSpPr>
        <p:spPr>
          <a:xfrm>
            <a:off x="4824757" y="2798064"/>
            <a:ext cx="1030678" cy="123111"/>
          </a:xfrm>
          <a:prstGeom prst="rect">
            <a:avLst/>
          </a:prstGeom>
          <a:noFill/>
        </p:spPr>
        <p:txBody>
          <a:bodyPr wrap="square" lIns="0" tIns="0" rIns="0" bIns="0" rtlCol="0">
            <a:spAutoFit/>
          </a:bodyPr>
          <a:lstStyle/>
          <a:p>
            <a:pPr algn="ctr"/>
            <a:r>
              <a:rPr lang="en-US" sz="800" u="sng" dirty="0"/>
              <a:t>Food &amp; Beverage</a:t>
            </a:r>
          </a:p>
        </p:txBody>
      </p:sp>
      <p:sp>
        <p:nvSpPr>
          <p:cNvPr id="63" name="TextBox 62"/>
          <p:cNvSpPr txBox="1"/>
          <p:nvPr/>
        </p:nvSpPr>
        <p:spPr>
          <a:xfrm>
            <a:off x="6799981" y="2798064"/>
            <a:ext cx="1030678" cy="123111"/>
          </a:xfrm>
          <a:prstGeom prst="rect">
            <a:avLst/>
          </a:prstGeom>
          <a:noFill/>
        </p:spPr>
        <p:txBody>
          <a:bodyPr wrap="square" lIns="0" tIns="0" rIns="0" bIns="0" rtlCol="0">
            <a:spAutoFit/>
          </a:bodyPr>
          <a:lstStyle/>
          <a:p>
            <a:pPr algn="ctr"/>
            <a:r>
              <a:rPr lang="en-US" sz="800" u="sng" dirty="0"/>
              <a:t>Personal Care</a:t>
            </a:r>
          </a:p>
        </p:txBody>
      </p:sp>
      <p:sp>
        <p:nvSpPr>
          <p:cNvPr id="64" name="TextBox 63"/>
          <p:cNvSpPr txBox="1"/>
          <p:nvPr/>
        </p:nvSpPr>
        <p:spPr>
          <a:xfrm>
            <a:off x="5818405" y="2798064"/>
            <a:ext cx="1030678" cy="123111"/>
          </a:xfrm>
          <a:prstGeom prst="rect">
            <a:avLst/>
          </a:prstGeom>
          <a:noFill/>
        </p:spPr>
        <p:txBody>
          <a:bodyPr wrap="square" lIns="0" tIns="0" rIns="0" bIns="0" rtlCol="0">
            <a:spAutoFit/>
          </a:bodyPr>
          <a:lstStyle/>
          <a:p>
            <a:pPr algn="ctr"/>
            <a:r>
              <a:rPr lang="en-US" sz="800" u="sng" dirty="0"/>
              <a:t>Household</a:t>
            </a:r>
          </a:p>
        </p:txBody>
      </p:sp>
      <p:sp>
        <p:nvSpPr>
          <p:cNvPr id="56" name="Rectangle 55"/>
          <p:cNvSpPr/>
          <p:nvPr/>
        </p:nvSpPr>
        <p:spPr>
          <a:xfrm>
            <a:off x="252468" y="1335024"/>
            <a:ext cx="809837" cy="215444"/>
          </a:xfrm>
          <a:prstGeom prst="rect">
            <a:avLst/>
          </a:prstGeom>
        </p:spPr>
        <p:txBody>
          <a:bodyPr wrap="none">
            <a:spAutoFit/>
          </a:bodyPr>
          <a:lstStyle/>
          <a:p>
            <a:pPr lvl="0"/>
            <a:r>
              <a:rPr lang="en-US" sz="800" i="1" dirty="0">
                <a:solidFill>
                  <a:srgbClr val="000000"/>
                </a:solidFill>
              </a:rPr>
              <a:t>($ in millions)</a:t>
            </a:r>
          </a:p>
        </p:txBody>
      </p:sp>
      <p:sp>
        <p:nvSpPr>
          <p:cNvPr id="58" name="AutoShape 124"/>
          <p:cNvSpPr>
            <a:spLocks/>
          </p:cNvSpPr>
          <p:nvPr/>
        </p:nvSpPr>
        <p:spPr bwMode="auto">
          <a:xfrm>
            <a:off x="347472" y="6021524"/>
            <a:ext cx="3929637" cy="308688"/>
          </a:xfrm>
          <a:prstGeom prst="rect">
            <a:avLst/>
          </a:prstGeom>
          <a:solidFill>
            <a:srgbClr val="BFBFBF"/>
          </a:solidFill>
          <a:ln w="9525">
            <a:noFill/>
            <a:miter lim="800000"/>
            <a:headEnd/>
            <a:tailEnd/>
          </a:ln>
          <a:effectLst/>
          <a:extLst/>
        </p:spPr>
        <p:txBody>
          <a:bodyPr lIns="0" tIns="0" rIns="0" bIns="0" anchor="ctr"/>
          <a:lstStyle/>
          <a:p>
            <a:pPr marL="103188" indent="-103188" algn="ctr" defTabSz="765175">
              <a:spcBef>
                <a:spcPct val="50000"/>
              </a:spcBef>
              <a:buClr>
                <a:schemeClr val="accent1"/>
              </a:buClr>
              <a:tabLst>
                <a:tab pos="60325" algn="l"/>
              </a:tabLst>
            </a:pPr>
            <a:r>
              <a:rPr lang="en-US" sz="800" b="1" dirty="0">
                <a:cs typeface="Arial" pitchFamily="34" charset="0"/>
              </a:rPr>
              <a:t>10 acquisitions completed since 2012</a:t>
            </a:r>
          </a:p>
        </p:txBody>
      </p:sp>
      <p:pic>
        <p:nvPicPr>
          <p:cNvPr id="66" name="Picture 20" descr="http://www.sonoco.com/UserFiles/sonoco/Images/Logos/sonoco-logo-low-res-rgb.jpg"/>
          <p:cNvPicPr>
            <a:picLocks noChangeAspect="1" noChangeArrowheads="1"/>
          </p:cNvPicPr>
          <p:nvPr/>
        </p:nvPicPr>
        <p:blipFill>
          <a:blip r:embed="rId14" cstate="hqprint">
            <a:extLst>
              <a:ext uri="{28A0092B-C50C-407E-A947-70E740481C1C}">
                <a14:useLocalDpi xmlns:a14="http://schemas.microsoft.com/office/drawing/2010/main"/>
              </a:ext>
            </a:extLst>
          </a:blip>
          <a:srcRect/>
          <a:stretch>
            <a:fillRect/>
          </a:stretch>
        </p:blipFill>
        <p:spPr bwMode="auto">
          <a:xfrm>
            <a:off x="3640813" y="1660133"/>
            <a:ext cx="445421" cy="46598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p:cNvPicPr>
            <a:picLocks noChangeArrowheads="1"/>
          </p:cNvPicPr>
          <p:nvPr/>
        </p:nvPicPr>
        <p:blipFill rotWithShape="1">
          <a:blip r:embed="rId15">
            <a:extLst>
              <a:ext uri="{28A0092B-C50C-407E-A947-70E740481C1C}">
                <a14:useLocalDpi xmlns:a14="http://schemas.microsoft.com/office/drawing/2010/main"/>
              </a:ext>
            </a:extLst>
          </a:blip>
          <a:srcRect r="5768"/>
          <a:stretch/>
        </p:blipFill>
        <p:spPr bwMode="auto">
          <a:xfrm>
            <a:off x="4946904" y="2962656"/>
            <a:ext cx="786384" cy="61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Image result for pharmaceutical"/>
          <p:cNvPicPr>
            <a:picLocks noChangeArrowheads="1"/>
          </p:cNvPicPr>
          <p:nvPr/>
        </p:nvPicPr>
        <p:blipFill rotWithShape="1">
          <a:blip r:embed="rId16" cstate="hqprint">
            <a:extLst>
              <a:ext uri="{28A0092B-C50C-407E-A947-70E740481C1C}">
                <a14:useLocalDpi xmlns:a14="http://schemas.microsoft.com/office/drawing/2010/main"/>
              </a:ext>
            </a:extLst>
          </a:blip>
          <a:srcRect l="13358" t="1020" r="5215" b="4048"/>
          <a:stretch/>
        </p:blipFill>
        <p:spPr bwMode="auto">
          <a:xfrm>
            <a:off x="7927848"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household industry"/>
          <p:cNvPicPr>
            <a:picLocks noChangeArrowheads="1"/>
          </p:cNvPicPr>
          <p:nvPr/>
        </p:nvPicPr>
        <p:blipFill rotWithShape="1">
          <a:blip r:embed="rId17" cstate="hqprint">
            <a:extLst>
              <a:ext uri="{28A0092B-C50C-407E-A947-70E740481C1C}">
                <a14:useLocalDpi xmlns:a14="http://schemas.microsoft.com/office/drawing/2010/main"/>
              </a:ext>
            </a:extLst>
          </a:blip>
          <a:srcRect l="9543" r="6549"/>
          <a:stretch/>
        </p:blipFill>
        <p:spPr bwMode="auto">
          <a:xfrm>
            <a:off x="5940552"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personal care industry"/>
          <p:cNvPicPr>
            <a:picLocks noChangeArrowheads="1"/>
          </p:cNvPicPr>
          <p:nvPr/>
        </p:nvPicPr>
        <p:blipFill rotWithShape="1">
          <a:blip r:embed="rId18" cstate="hqprint">
            <a:extLst>
              <a:ext uri="{28A0092B-C50C-407E-A947-70E740481C1C}">
                <a14:useLocalDpi xmlns:a14="http://schemas.microsoft.com/office/drawing/2010/main"/>
              </a:ext>
            </a:extLst>
          </a:blip>
          <a:srcRect l="13175" r="12085"/>
          <a:stretch/>
        </p:blipFill>
        <p:spPr bwMode="auto">
          <a:xfrm>
            <a:off x="6934200"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4971968" y="1977658"/>
            <a:ext cx="692341" cy="4827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20" cstate="hqprint">
            <a:extLst>
              <a:ext uri="{28A0092B-C50C-407E-A947-70E740481C1C}">
                <a14:useLocalDpi xmlns:a14="http://schemas.microsoft.com/office/drawing/2010/main"/>
              </a:ext>
            </a:extLst>
          </a:blip>
          <a:srcRect/>
          <a:stretch>
            <a:fillRect/>
          </a:stretch>
        </p:blipFill>
        <p:spPr bwMode="auto">
          <a:xfrm>
            <a:off x="7106007" y="1940559"/>
            <a:ext cx="357817" cy="48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21" cstate="hqprint">
            <a:extLst>
              <a:ext uri="{28A0092B-C50C-407E-A947-70E740481C1C}">
                <a14:useLocalDpi xmlns:a14="http://schemas.microsoft.com/office/drawing/2010/main"/>
              </a:ext>
            </a:extLst>
          </a:blip>
          <a:srcRect/>
          <a:stretch>
            <a:fillRect/>
          </a:stretch>
        </p:blipFill>
        <p:spPr bwMode="auto">
          <a:xfrm>
            <a:off x="6143216" y="1985238"/>
            <a:ext cx="347303" cy="457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5" name="Picture 5"/>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8127015" y="1893123"/>
            <a:ext cx="319206" cy="6191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7" name="Group 56"/>
          <p:cNvGrpSpPr/>
          <p:nvPr/>
        </p:nvGrpSpPr>
        <p:grpSpPr>
          <a:xfrm>
            <a:off x="4931384" y="4869320"/>
            <a:ext cx="3860685" cy="608533"/>
            <a:chOff x="4931384" y="4016767"/>
            <a:chExt cx="3860685" cy="608533"/>
          </a:xfrm>
        </p:grpSpPr>
        <p:sp>
          <p:nvSpPr>
            <p:cNvPr id="59" name="Rectangle 58"/>
            <p:cNvSpPr/>
            <p:nvPr/>
          </p:nvSpPr>
          <p:spPr>
            <a:xfrm>
              <a:off x="6675282" y="4067689"/>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buClr>
                  <a:srgbClr val="07325F"/>
                </a:buClr>
                <a:buSzPct val="100000"/>
                <a:buFont typeface="Wingdings"/>
                <a:buChar char="§"/>
                <a:defRPr/>
              </a:pPr>
              <a:endParaRPr lang="en-US" sz="800" dirty="0">
                <a:solidFill>
                  <a:srgbClr val="000000"/>
                </a:solidFill>
              </a:endParaRPr>
            </a:p>
            <a:p>
              <a:pPr marL="173038" indent="-173038" fontAlgn="base">
                <a:buClr>
                  <a:srgbClr val="07325F"/>
                </a:buClr>
                <a:buSzPct val="100000"/>
                <a:buFont typeface="Wingdings"/>
                <a:buChar char="§"/>
                <a:defRPr/>
              </a:pPr>
              <a:r>
                <a:rPr lang="en-US" sz="800" dirty="0">
                  <a:solidFill>
                    <a:srgbClr val="000000"/>
                  </a:solidFill>
                </a:rPr>
                <a:t>Opportunity to leverage Sonoco’s global footprint and increase Gateway’s penetration in international markets</a:t>
              </a:r>
              <a:endParaRPr lang="en-US" sz="1050" b="1" dirty="0"/>
            </a:p>
            <a:p>
              <a:pPr marL="173038" lvl="0" indent="-173038" fontAlgn="base">
                <a:buClr>
                  <a:srgbClr val="07325F"/>
                </a:buClr>
                <a:buSzPct val="100000"/>
                <a:buFont typeface="Wingdings"/>
                <a:buChar char="§"/>
                <a:defRPr/>
              </a:pPr>
              <a:endParaRPr lang="en-US" sz="800" dirty="0">
                <a:solidFill>
                  <a:srgbClr val="FF0000"/>
                </a:solidFill>
              </a:endParaRPr>
            </a:p>
          </p:txBody>
        </p:sp>
        <p:sp>
          <p:nvSpPr>
            <p:cNvPr id="65" name="TNr1_Number"/>
            <p:cNvSpPr/>
            <p:nvPr>
              <p:custDataLst>
                <p:tags r:id="rId11"/>
              </p:custDataLst>
            </p:nvPr>
          </p:nvSpPr>
          <p:spPr bwMode="auto">
            <a:xfrm>
              <a:off x="4931384" y="4016767"/>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lang="en-US" sz="1400" b="1" dirty="0">
                  <a:solidFill>
                    <a:srgbClr val="FFFFFF"/>
                  </a:solidFill>
                </a:rPr>
                <a:t>2</a:t>
              </a:r>
              <a:endParaRPr kumimoji="0" lang="en-US" sz="1400" b="1" i="0" u="none" strike="noStrike" cap="none" normalizeH="0" baseline="0" dirty="0">
                <a:ln>
                  <a:noFill/>
                </a:ln>
                <a:solidFill>
                  <a:srgbClr val="FFFFFF"/>
                </a:solidFill>
                <a:effectLst/>
              </a:endParaRPr>
            </a:p>
          </p:txBody>
        </p:sp>
        <p:sp>
          <p:nvSpPr>
            <p:cNvPr id="68" name="T5_Topic"/>
            <p:cNvSpPr txBox="1"/>
            <p:nvPr>
              <p:custDataLst>
                <p:tags r:id="rId12"/>
              </p:custDataLst>
            </p:nvPr>
          </p:nvSpPr>
          <p:spPr>
            <a:xfrm>
              <a:off x="5231713" y="4075799"/>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Geographies</a:t>
              </a:r>
            </a:p>
          </p:txBody>
        </p:sp>
      </p:grpSp>
      <p:grpSp>
        <p:nvGrpSpPr>
          <p:cNvPr id="87" name="Group 86"/>
          <p:cNvGrpSpPr/>
          <p:nvPr/>
        </p:nvGrpSpPr>
        <p:grpSpPr>
          <a:xfrm>
            <a:off x="4931384" y="5721874"/>
            <a:ext cx="3860523" cy="608533"/>
            <a:chOff x="4931384" y="4854455"/>
            <a:chExt cx="3860523" cy="608533"/>
          </a:xfrm>
        </p:grpSpPr>
        <p:sp>
          <p:nvSpPr>
            <p:cNvPr id="88" name="Rectangle 87"/>
            <p:cNvSpPr/>
            <p:nvPr/>
          </p:nvSpPr>
          <p:spPr>
            <a:xfrm>
              <a:off x="6675120" y="4893301"/>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indent="-173038" fontAlgn="base">
                <a:spcBef>
                  <a:spcPts val="400"/>
                </a:spcBef>
                <a:spcAft>
                  <a:spcPts val="200"/>
                </a:spcAft>
                <a:buClr>
                  <a:srgbClr val="07325F"/>
                </a:buClr>
                <a:buSzPct val="100000"/>
                <a:buFont typeface="Wingdings"/>
                <a:buChar char="§"/>
                <a:defRPr/>
              </a:pPr>
              <a:r>
                <a:rPr lang="en-US" sz="800" dirty="0"/>
                <a:t>Expand pet care packaging solutions offering</a:t>
              </a:r>
            </a:p>
          </p:txBody>
        </p:sp>
        <p:sp>
          <p:nvSpPr>
            <p:cNvPr id="89" name="TNr2_Number"/>
            <p:cNvSpPr/>
            <p:nvPr>
              <p:custDataLst>
                <p:tags r:id="rId9"/>
              </p:custDataLst>
            </p:nvPr>
          </p:nvSpPr>
          <p:spPr bwMode="auto">
            <a:xfrm>
              <a:off x="4931384" y="4854455"/>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3</a:t>
              </a:r>
            </a:p>
          </p:txBody>
        </p:sp>
        <p:sp>
          <p:nvSpPr>
            <p:cNvPr id="90" name="T1_Topic"/>
            <p:cNvSpPr txBox="1"/>
            <p:nvPr>
              <p:custDataLst>
                <p:tags r:id="rId10"/>
              </p:custDataLst>
            </p:nvPr>
          </p:nvSpPr>
          <p:spPr>
            <a:xfrm>
              <a:off x="5231390" y="4913487"/>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Products</a:t>
              </a:r>
            </a:p>
          </p:txBody>
        </p:sp>
        <p:sp>
          <p:nvSpPr>
            <p:cNvPr id="91" name="Right Arrow 90"/>
            <p:cNvSpPr/>
            <p:nvPr/>
          </p:nvSpPr>
          <p:spPr>
            <a:xfrm>
              <a:off x="6349316" y="4974234"/>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92" name="Group 91"/>
          <p:cNvGrpSpPr/>
          <p:nvPr/>
        </p:nvGrpSpPr>
        <p:grpSpPr>
          <a:xfrm>
            <a:off x="4931384" y="4016767"/>
            <a:ext cx="3860523" cy="608533"/>
            <a:chOff x="4931384" y="5692142"/>
            <a:chExt cx="3860523" cy="608533"/>
          </a:xfrm>
        </p:grpSpPr>
        <p:sp>
          <p:nvSpPr>
            <p:cNvPr id="93" name="Rectangle 92"/>
            <p:cNvSpPr/>
            <p:nvPr/>
          </p:nvSpPr>
          <p:spPr>
            <a:xfrm>
              <a:off x="6675120" y="5744455"/>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indent="-173038" fontAlgn="base">
                <a:buClr>
                  <a:srgbClr val="07325F"/>
                </a:buClr>
                <a:buSzPct val="100000"/>
                <a:buFont typeface="Wingdings"/>
                <a:buChar char="§"/>
                <a:defRPr/>
              </a:pPr>
              <a:r>
                <a:rPr lang="en-US" sz="800" dirty="0"/>
                <a:t>Pursued aggressively and submitted offers in Lincoln flexible packaging deals</a:t>
              </a:r>
            </a:p>
          </p:txBody>
        </p:sp>
        <p:sp>
          <p:nvSpPr>
            <p:cNvPr id="94" name="TNr2_Number"/>
            <p:cNvSpPr/>
            <p:nvPr>
              <p:custDataLst>
                <p:tags r:id="rId7"/>
              </p:custDataLst>
            </p:nvPr>
          </p:nvSpPr>
          <p:spPr bwMode="auto">
            <a:xfrm>
              <a:off x="4931384" y="5692142"/>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1</a:t>
              </a:r>
            </a:p>
          </p:txBody>
        </p:sp>
        <p:sp>
          <p:nvSpPr>
            <p:cNvPr id="95" name="T1_Topic"/>
            <p:cNvSpPr txBox="1"/>
            <p:nvPr>
              <p:custDataLst>
                <p:tags r:id="rId8"/>
              </p:custDataLst>
            </p:nvPr>
          </p:nvSpPr>
          <p:spPr>
            <a:xfrm>
              <a:off x="5231390" y="5751174"/>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Interest in Flexible Packaging</a:t>
              </a:r>
            </a:p>
          </p:txBody>
        </p:sp>
      </p:grpSp>
      <p:sp>
        <p:nvSpPr>
          <p:cNvPr id="67" name="TextBox 66"/>
          <p:cNvSpPr txBox="1"/>
          <p:nvPr/>
        </p:nvSpPr>
        <p:spPr>
          <a:xfrm>
            <a:off x="6634163" y="6454431"/>
            <a:ext cx="1737360" cy="338554"/>
          </a:xfrm>
          <a:prstGeom prst="rect">
            <a:avLst/>
          </a:prstGeom>
          <a:noFill/>
        </p:spPr>
        <p:txBody>
          <a:bodyPr wrap="square" lIns="0" rIns="182880" rtlCol="0">
            <a:spAutoFit/>
          </a:bodyPr>
          <a:lstStyle/>
          <a:p>
            <a:r>
              <a:rPr lang="en-US" sz="800" i="1" dirty="0">
                <a:solidFill>
                  <a:srgbClr val="000000"/>
                </a:solidFill>
              </a:rPr>
              <a:t>Source: CapIQ, Mergermarket,</a:t>
            </a:r>
            <a:br>
              <a:rPr lang="en-US" sz="800" i="1" dirty="0">
                <a:solidFill>
                  <a:srgbClr val="000000"/>
                </a:solidFill>
              </a:rPr>
            </a:br>
            <a:r>
              <a:rPr lang="en-US" sz="800" i="1" dirty="0">
                <a:solidFill>
                  <a:srgbClr val="000000"/>
                </a:solidFill>
              </a:rPr>
              <a:t>company filings, press releases</a:t>
            </a:r>
          </a:p>
        </p:txBody>
      </p:sp>
      <p:sp>
        <p:nvSpPr>
          <p:cNvPr id="72" name="Right Arrow 71"/>
          <p:cNvSpPr/>
          <p:nvPr/>
        </p:nvSpPr>
        <p:spPr>
          <a:xfrm>
            <a:off x="6349241" y="414151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73" name="Right Arrow 72"/>
          <p:cNvSpPr/>
          <p:nvPr/>
        </p:nvSpPr>
        <p:spPr>
          <a:xfrm>
            <a:off x="6349316" y="4989100"/>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nvGrpSpPr>
          <p:cNvPr id="55" name="Group 54"/>
          <p:cNvGrpSpPr/>
          <p:nvPr/>
        </p:nvGrpSpPr>
        <p:grpSpPr>
          <a:xfrm>
            <a:off x="-4236440" y="5019330"/>
            <a:ext cx="3933039" cy="1001035"/>
            <a:chOff x="346300" y="5203870"/>
            <a:chExt cx="3909802" cy="594360"/>
          </a:xfrm>
        </p:grpSpPr>
        <p:sp>
          <p:nvSpPr>
            <p:cNvPr id="61" name="AutoShape 124"/>
            <p:cNvSpPr>
              <a:spLocks/>
            </p:cNvSpPr>
            <p:nvPr/>
          </p:nvSpPr>
          <p:spPr bwMode="auto">
            <a:xfrm>
              <a:off x="1093547" y="5222158"/>
              <a:ext cx="3162555" cy="557784"/>
            </a:xfrm>
            <a:prstGeom prst="rect">
              <a:avLst/>
            </a:prstGeom>
            <a:solidFill>
              <a:srgbClr val="CCE5FF"/>
            </a:solidFill>
            <a:ln w="9525">
              <a:solidFill>
                <a:srgbClr val="CCE5FF"/>
              </a:solidFill>
              <a:miter lim="800000"/>
              <a:headEnd/>
              <a:tailEnd/>
            </a:ln>
            <a:effectLst/>
            <a:ex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Graffo Paranaense de Embalagens S.A.</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flexible packaging solutions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provided Sonoco with the resources to strengthen customer relationships and technical capabilities in the growing Brazilian market</a:t>
              </a:r>
            </a:p>
          </p:txBody>
        </p:sp>
        <p:sp>
          <p:nvSpPr>
            <p:cNvPr id="69" name="Freeform 17"/>
            <p:cNvSpPr/>
            <p:nvPr/>
          </p:nvSpPr>
          <p:spPr>
            <a:xfrm>
              <a:off x="346300" y="5203870"/>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April</a:t>
              </a:r>
            </a:p>
            <a:p>
              <a:pPr lvl="0" algn="ctr" defTabSz="444500">
                <a:lnSpc>
                  <a:spcPct val="90000"/>
                </a:lnSpc>
                <a:spcBef>
                  <a:spcPct val="0"/>
                </a:spcBef>
              </a:pPr>
              <a:r>
                <a:rPr lang="en-US" sz="800" i="1" dirty="0"/>
                <a:t>2015</a:t>
              </a:r>
              <a:endParaRPr lang="en-US" sz="800" i="1" kern="1200" dirty="0"/>
            </a:p>
          </p:txBody>
        </p:sp>
      </p:grpSp>
      <p:grpSp>
        <p:nvGrpSpPr>
          <p:cNvPr id="70" name="Group 69"/>
          <p:cNvGrpSpPr/>
          <p:nvPr/>
        </p:nvGrpSpPr>
        <p:grpSpPr>
          <a:xfrm>
            <a:off x="-4236440" y="4023253"/>
            <a:ext cx="3933039" cy="1001035"/>
            <a:chOff x="346300" y="4012426"/>
            <a:chExt cx="3909802" cy="594360"/>
          </a:xfrm>
        </p:grpSpPr>
        <p:sp>
          <p:nvSpPr>
            <p:cNvPr id="74" name="Freeform 22"/>
            <p:cNvSpPr/>
            <p:nvPr/>
          </p:nvSpPr>
          <p:spPr>
            <a:xfrm>
              <a:off x="346300" y="4012426"/>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September</a:t>
              </a:r>
            </a:p>
            <a:p>
              <a:pPr lvl="0" algn="ctr" defTabSz="444500">
                <a:lnSpc>
                  <a:spcPct val="90000"/>
                </a:lnSpc>
                <a:spcBef>
                  <a:spcPct val="0"/>
                </a:spcBef>
              </a:pPr>
              <a:r>
                <a:rPr lang="en-US" sz="800" i="1" kern="1200" dirty="0"/>
                <a:t>2016</a:t>
              </a:r>
            </a:p>
          </p:txBody>
        </p:sp>
        <p:sp>
          <p:nvSpPr>
            <p:cNvPr id="75" name="Rectangle 74"/>
            <p:cNvSpPr/>
            <p:nvPr/>
          </p:nvSpPr>
          <p:spPr>
            <a:xfrm>
              <a:off x="1093547" y="4030714"/>
              <a:ext cx="3162555" cy="557784"/>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ThermoSafe Brands (subsidiary) acquired Laminar Medica</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temperature controlled packaging solutions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expanded ThermoSafe’s global presence and offering of insulated parcel and pallet solutions</a:t>
              </a:r>
            </a:p>
          </p:txBody>
        </p:sp>
      </p:grpSp>
      <p:sp>
        <p:nvSpPr>
          <p:cNvPr id="8"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30</a:t>
            </a:r>
          </a:p>
        </p:txBody>
      </p:sp>
    </p:spTree>
    <p:extLst>
      <p:ext uri="{BB962C8B-B14F-4D97-AF65-F5344CB8AC3E}">
        <p14:creationId xmlns:p14="http://schemas.microsoft.com/office/powerpoint/2010/main" val="3186733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Selected Strategic Acquirer – Transcontinental Packaging </a:t>
            </a:r>
          </a:p>
        </p:txBody>
      </p:sp>
      <p:sp>
        <p:nvSpPr>
          <p:cNvPr id="2" name="AutoShape 2" descr="Image result for industrial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48" name="Group 47"/>
          <p:cNvGrpSpPr/>
          <p:nvPr/>
        </p:nvGrpSpPr>
        <p:grpSpPr>
          <a:xfrm>
            <a:off x="342899" y="1554480"/>
            <a:ext cx="3966367" cy="2023272"/>
            <a:chOff x="342899" y="1246619"/>
            <a:chExt cx="3966367" cy="2023272"/>
          </a:xfrm>
        </p:grpSpPr>
        <p:sp>
          <p:nvSpPr>
            <p:cNvPr id="49" name="Text Box 30"/>
            <p:cNvSpPr txBox="1">
              <a:spLocks noChangeArrowheads="1"/>
            </p:cNvSpPr>
            <p:nvPr/>
          </p:nvSpPr>
          <p:spPr bwMode="auto">
            <a:xfrm>
              <a:off x="342899" y="1246619"/>
              <a:ext cx="3966367" cy="2023272"/>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eaLnBrk="1" hangingPunct="1">
                <a:spcBef>
                  <a:spcPct val="20000"/>
                </a:spcBef>
                <a:buClr>
                  <a:srgbClr val="000080"/>
                </a:buClr>
              </a:pPr>
              <a:r>
                <a:rPr lang="en-US" altLang="en-US" sz="800" dirty="0">
                  <a:solidFill>
                    <a:srgbClr val="000000"/>
                  </a:solidFill>
                  <a:latin typeface="+mn-lt"/>
                </a:rPr>
                <a:t>Ownership: </a:t>
              </a:r>
              <a:r>
                <a:rPr lang="en-US" altLang="en-US" sz="800" b="0" dirty="0">
                  <a:solidFill>
                    <a:srgbClr val="000000"/>
                  </a:solidFill>
                  <a:latin typeface="+mn-lt"/>
                </a:rPr>
                <a:t>(</a:t>
              </a:r>
              <a:r>
                <a:rPr lang="en-US" altLang="en-US" sz="800" b="0" dirty="0">
                  <a:latin typeface="+mn-lt"/>
                </a:rPr>
                <a:t>TSX:TCL.A)</a:t>
              </a:r>
              <a:r>
                <a:rPr lang="en-US" altLang="en-US" sz="800" b="0" dirty="0">
                  <a:solidFill>
                    <a:srgbClr val="000000"/>
                  </a:solidFill>
                  <a:latin typeface="+mn-lt"/>
                </a:rPr>
                <a:t>; </a:t>
              </a:r>
              <a:r>
                <a:rPr lang="en-US" altLang="en-US" sz="800" dirty="0">
                  <a:solidFill>
                    <a:srgbClr val="000000"/>
                  </a:solidFill>
                  <a:latin typeface="+mn-lt"/>
                </a:rPr>
                <a:t>Headquarters: </a:t>
              </a:r>
              <a:r>
                <a:rPr lang="en-US" altLang="en-US" sz="800" b="0" dirty="0">
                  <a:solidFill>
                    <a:srgbClr val="000000"/>
                  </a:solidFill>
                  <a:latin typeface="+mn-lt"/>
                </a:rPr>
                <a:t>Montreal, Canada</a:t>
              </a:r>
            </a:p>
            <a:p>
              <a:pPr eaLnBrk="1" hangingPunct="1">
                <a:spcBef>
                  <a:spcPct val="20000"/>
                </a:spcBef>
                <a:buClr>
                  <a:srgbClr val="000080"/>
                </a:buClr>
              </a:pPr>
              <a:r>
                <a:rPr lang="en-US" altLang="en-US" sz="800" dirty="0">
                  <a:solidFill>
                    <a:srgbClr val="000000"/>
                  </a:solidFill>
                  <a:latin typeface="+mn-lt"/>
                </a:rPr>
                <a:t>Revenue: </a:t>
              </a:r>
              <a:r>
                <a:rPr lang="en-US" altLang="en-US" sz="800" b="0" dirty="0">
                  <a:solidFill>
                    <a:srgbClr val="000000"/>
                  </a:solidFill>
                  <a:latin typeface="+mn-lt"/>
                </a:rPr>
                <a:t>$2,020; </a:t>
              </a:r>
              <a:r>
                <a:rPr lang="en-US" altLang="en-US" sz="800" dirty="0">
                  <a:solidFill>
                    <a:srgbClr val="000000"/>
                  </a:solidFill>
                  <a:latin typeface="+mn-lt"/>
                </a:rPr>
                <a:t>EBITDA:</a:t>
              </a:r>
              <a:r>
                <a:rPr lang="en-US" altLang="en-US" sz="800" b="0" dirty="0">
                  <a:solidFill>
                    <a:srgbClr val="000000"/>
                  </a:solidFill>
                  <a:latin typeface="+mn-lt"/>
                </a:rPr>
                <a:t> n/a; </a:t>
              </a:r>
              <a:r>
                <a:rPr lang="en-US" altLang="en-US" sz="800" dirty="0">
                  <a:solidFill>
                    <a:srgbClr val="000000"/>
                  </a:solidFill>
                  <a:latin typeface="+mn-lt"/>
                </a:rPr>
                <a:t>Net Debt:</a:t>
              </a:r>
              <a:r>
                <a:rPr lang="en-US" altLang="en-US" sz="800" b="0" dirty="0">
                  <a:solidFill>
                    <a:srgbClr val="000000"/>
                  </a:solidFill>
                  <a:latin typeface="+mn-lt"/>
                </a:rPr>
                <a:t> n/a</a:t>
              </a:r>
            </a:p>
            <a:p>
              <a:pPr eaLnBrk="1" hangingPunct="1">
                <a:spcBef>
                  <a:spcPct val="20000"/>
                </a:spcBef>
                <a:buClr>
                  <a:srgbClr val="000080"/>
                </a:buClr>
              </a:pPr>
              <a:r>
                <a:rPr lang="en-US" altLang="en-US" sz="800" dirty="0">
                  <a:solidFill>
                    <a:srgbClr val="000000"/>
                  </a:solidFill>
                  <a:latin typeface="+mn-lt"/>
                </a:rPr>
                <a:t>Market Cap: </a:t>
              </a:r>
              <a:r>
                <a:rPr lang="en-US" altLang="en-US" sz="800" b="0" dirty="0">
                  <a:solidFill>
                    <a:srgbClr val="000000"/>
                  </a:solidFill>
                  <a:latin typeface="+mn-lt"/>
                </a:rPr>
                <a:t>$1,557;</a:t>
              </a:r>
              <a:r>
                <a:rPr lang="en-US" altLang="en-US" sz="800" dirty="0">
                  <a:solidFill>
                    <a:srgbClr val="000000"/>
                  </a:solidFill>
                  <a:latin typeface="+mn-lt"/>
                </a:rPr>
                <a:t> Employees</a:t>
              </a:r>
              <a:r>
                <a:rPr lang="en-US" altLang="en-US" sz="800" b="0" dirty="0">
                  <a:solidFill>
                    <a:srgbClr val="000000"/>
                  </a:solidFill>
                  <a:latin typeface="+mn-lt"/>
                </a:rPr>
                <a:t>: 7,000</a:t>
              </a:r>
            </a:p>
            <a:p>
              <a:pPr eaLnBrk="1" hangingPunct="1">
                <a:spcBef>
                  <a:spcPct val="20000"/>
                </a:spcBef>
                <a:buClr>
                  <a:srgbClr val="000080"/>
                </a:buClr>
              </a:pPr>
              <a:r>
                <a:rPr lang="en-US" altLang="en-US" sz="800" dirty="0">
                  <a:solidFill>
                    <a:srgbClr val="000000"/>
                  </a:solidFill>
                  <a:latin typeface="+mn-lt"/>
                </a:rPr>
                <a:t>EV / EBITDA Multiple</a:t>
              </a:r>
              <a:r>
                <a:rPr lang="en-US" altLang="en-US" sz="800" b="0" dirty="0">
                  <a:solidFill>
                    <a:srgbClr val="000000"/>
                  </a:solidFill>
                  <a:latin typeface="+mn-lt"/>
                </a:rPr>
                <a:t>: n/a</a:t>
              </a:r>
            </a:p>
            <a:p>
              <a:pPr eaLnBrk="1" hangingPunct="1">
                <a:spcBef>
                  <a:spcPct val="20000"/>
                </a:spcBef>
                <a:buClr>
                  <a:srgbClr val="000080"/>
                </a:buClr>
              </a:pPr>
              <a:r>
                <a:rPr lang="en-US" altLang="en-US" sz="800" dirty="0">
                  <a:solidFill>
                    <a:srgbClr val="000000"/>
                  </a:solidFill>
                  <a:latin typeface="+mn-lt"/>
                </a:rPr>
                <a:t>Lincoln Contact: </a:t>
              </a:r>
              <a:r>
                <a:rPr lang="en-US" altLang="en-US" sz="800" b="0" dirty="0">
                  <a:solidFill>
                    <a:srgbClr val="000000"/>
                  </a:solidFill>
                  <a:latin typeface="+mn-lt"/>
                </a:rPr>
                <a:t>Martin Longchamps, VP Mergers &amp; Acquisitions</a:t>
              </a:r>
            </a:p>
            <a:p>
              <a:pPr eaLnBrk="1" hangingPunct="1">
                <a:spcBef>
                  <a:spcPct val="20000"/>
                </a:spcBef>
                <a:buClr>
                  <a:srgbClr val="000080"/>
                </a:buClr>
              </a:pPr>
              <a:endParaRPr lang="en-US" altLang="en-US" sz="800" b="0" dirty="0">
                <a:solidFill>
                  <a:srgbClr val="000000"/>
                </a:solidFill>
                <a:latin typeface="+mn-lt"/>
              </a:endParaRPr>
            </a:p>
            <a:p>
              <a:pPr eaLnBrk="1" hangingPunct="1">
                <a:spcBef>
                  <a:spcPct val="20000"/>
                </a:spcBef>
                <a:buClr>
                  <a:srgbClr val="000080"/>
                </a:buClr>
              </a:pPr>
              <a:endParaRPr lang="en-US" altLang="en-US" sz="800" b="0" dirty="0">
                <a:solidFill>
                  <a:srgbClr val="000000"/>
                </a:solidFill>
                <a:latin typeface="+mn-lt"/>
              </a:endParaRPr>
            </a:p>
          </p:txBody>
        </p:sp>
        <p:sp>
          <p:nvSpPr>
            <p:cNvPr id="50" name="Text Box 31"/>
            <p:cNvSpPr txBox="1">
              <a:spLocks noChangeArrowheads="1"/>
            </p:cNvSpPr>
            <p:nvPr/>
          </p:nvSpPr>
          <p:spPr bwMode="auto">
            <a:xfrm>
              <a:off x="342900" y="1996427"/>
              <a:ext cx="3966366" cy="1187114"/>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marL="112713" indent="-112713"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Engages in print, flexible packaging, publishing and digital media operations in Canada and the United States, operating through Printing / Packaging and Media segments</a:t>
              </a:r>
            </a:p>
            <a:p>
              <a:pPr marL="173038" lvl="0"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mn-lt"/>
                </a:rPr>
                <a:t>The Printing / Packaging Sector segment produces and sells various flexible packaging solutions</a:t>
              </a:r>
            </a:p>
            <a:p>
              <a:pPr marL="173038" indent="-173038" defTabSz="914400" eaLnBrk="1" fontAlgn="base" hangingPunct="1">
                <a:spcBef>
                  <a:spcPts val="200"/>
                </a:spcBef>
                <a:spcAft>
                  <a:spcPts val="200"/>
                </a:spcAft>
                <a:buClr>
                  <a:srgbClr val="07325F"/>
                </a:buClr>
                <a:buSzPct val="100000"/>
                <a:buFont typeface="Wingdings"/>
                <a:buChar char="§"/>
                <a:defRPr/>
              </a:pPr>
              <a:r>
                <a:rPr lang="en-US" sz="800" b="0" dirty="0">
                  <a:solidFill>
                    <a:srgbClr val="000000"/>
                  </a:solidFill>
                  <a:latin typeface="Tahoma" panose="020B0604030504040204" pitchFamily="34" charset="0"/>
                  <a:ea typeface="Tahoma" panose="020B0604030504040204" pitchFamily="34" charset="0"/>
                  <a:cs typeface="Tahoma" panose="020B0604030504040204" pitchFamily="34" charset="0"/>
                </a:rPr>
                <a:t>Significant focus on pet care packaging products, as well as related services</a:t>
              </a:r>
            </a:p>
          </p:txBody>
        </p:sp>
        <p:cxnSp>
          <p:nvCxnSpPr>
            <p:cNvPr id="51" name="Straight Connector 50"/>
            <p:cNvCxnSpPr/>
            <p:nvPr/>
          </p:nvCxnSpPr>
          <p:spPr>
            <a:xfrm>
              <a:off x="342900" y="2018682"/>
              <a:ext cx="3892172" cy="0"/>
            </a:xfrm>
            <a:prstGeom prst="line">
              <a:avLst/>
            </a:prstGeom>
            <a:ln>
              <a:solidFill>
                <a:srgbClr val="9F9F9F"/>
              </a:solidFill>
            </a:ln>
          </p:spPr>
          <p:style>
            <a:lnRef idx="1">
              <a:schemeClr val="accent1"/>
            </a:lnRef>
            <a:fillRef idx="0">
              <a:schemeClr val="accent1"/>
            </a:fillRef>
            <a:effectRef idx="0">
              <a:schemeClr val="accent1"/>
            </a:effectRef>
            <a:fontRef idx="minor">
              <a:schemeClr val="tx1"/>
            </a:fontRef>
          </p:style>
        </p:cxnSp>
      </p:grpSp>
      <p:graphicFrame>
        <p:nvGraphicFramePr>
          <p:cNvPr id="52" name="Table 51"/>
          <p:cNvGraphicFramePr>
            <a:graphicFrameLocks noGrp="1"/>
          </p:cNvGraphicFramePr>
          <p:nvPr>
            <p:custDataLst>
              <p:tags r:id="rId1"/>
            </p:custDataLst>
            <p:extLst>
              <p:ext uri="{D42A27DB-BD31-4B8C-83A1-F6EECF244321}">
                <p14:modId xmlns:p14="http://schemas.microsoft.com/office/powerpoint/2010/main" val="791053398"/>
              </p:ext>
            </p:extLst>
          </p:nvPr>
        </p:nvGraphicFramePr>
        <p:xfrm>
          <a:off x="347472"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dirty="0">
                          <a:solidFill>
                            <a:srgbClr val="000000"/>
                          </a:solidFill>
                          <a:latin typeface="+mn-lt"/>
                        </a:rPr>
                        <a:t>Relevant M&amp;A Activity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54" name="Table 53"/>
          <p:cNvGraphicFramePr>
            <a:graphicFrameLocks noGrp="1"/>
          </p:cNvGraphicFramePr>
          <p:nvPr>
            <p:custDataLst>
              <p:tags r:id="rId2"/>
            </p:custDataLst>
            <p:extLst>
              <p:ext uri="{D42A27DB-BD31-4B8C-83A1-F6EECF244321}">
                <p14:modId xmlns:p14="http://schemas.microsoft.com/office/powerpoint/2010/main" val="3635510755"/>
              </p:ext>
            </p:extLst>
          </p:nvPr>
        </p:nvGraphicFramePr>
        <p:xfrm>
          <a:off x="347472"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Company 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55" name="Table 54"/>
          <p:cNvGraphicFramePr>
            <a:graphicFrameLocks noGrp="1"/>
          </p:cNvGraphicFramePr>
          <p:nvPr>
            <p:custDataLst>
              <p:tags r:id="rId3"/>
            </p:custDataLst>
            <p:extLst>
              <p:ext uri="{D42A27DB-BD31-4B8C-83A1-F6EECF244321}">
                <p14:modId xmlns:p14="http://schemas.microsoft.com/office/powerpoint/2010/main" val="454399883"/>
              </p:ext>
            </p:extLst>
          </p:nvPr>
        </p:nvGraphicFramePr>
        <p:xfrm>
          <a:off x="4846320" y="3698337"/>
          <a:ext cx="3949475" cy="259080"/>
        </p:xfrm>
        <a:graphic>
          <a:graphicData uri="http://schemas.openxmlformats.org/drawingml/2006/table">
            <a:tbl>
              <a:tblPr firstRow="1" bandRow="1">
                <a:tableStyleId>{5C22544A-7EE6-4342-B048-85BDC9FD1C3A}</a:tableStyleId>
              </a:tblPr>
              <a:tblGrid>
                <a:gridCol w="3949475">
                  <a:extLst>
                    <a:ext uri="{9D8B030D-6E8A-4147-A177-3AD203B41FA5}">
                      <a16:colId xmlns:a16="http://schemas.microsoft.com/office/drawing/2014/main" val="20000"/>
                    </a:ext>
                  </a:extLst>
                </a:gridCol>
              </a:tblGrid>
              <a:tr h="259080">
                <a:tc>
                  <a:txBody>
                    <a:bodyPr/>
                    <a:lstStyle/>
                    <a:p>
                      <a:pPr algn="l"/>
                      <a:r>
                        <a:rPr lang="en-US" sz="1050" b="1" i="0" u="none" baseline="0" dirty="0">
                          <a:solidFill>
                            <a:srgbClr val="000000"/>
                          </a:solidFill>
                          <a:latin typeface="+mn-lt"/>
                        </a:rPr>
                        <a:t>Lincoln Insight / Acquisition Rationale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57" name="Table 56"/>
          <p:cNvGraphicFramePr>
            <a:graphicFrameLocks noGrp="1"/>
          </p:cNvGraphicFramePr>
          <p:nvPr>
            <p:custDataLst>
              <p:tags r:id="rId4"/>
            </p:custDataLst>
            <p:extLst>
              <p:ext uri="{D42A27DB-BD31-4B8C-83A1-F6EECF244321}">
                <p14:modId xmlns:p14="http://schemas.microsoft.com/office/powerpoint/2010/main" val="3074904583"/>
              </p:ext>
            </p:extLst>
          </p:nvPr>
        </p:nvGraphicFramePr>
        <p:xfrm>
          <a:off x="4846320" y="1078992"/>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Strategic Fit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58" name="Rectangle 57"/>
          <p:cNvSpPr/>
          <p:nvPr/>
        </p:nvSpPr>
        <p:spPr>
          <a:xfrm>
            <a:off x="252468" y="1335024"/>
            <a:ext cx="809837" cy="215444"/>
          </a:xfrm>
          <a:prstGeom prst="rect">
            <a:avLst/>
          </a:prstGeom>
        </p:spPr>
        <p:txBody>
          <a:bodyPr wrap="none">
            <a:spAutoFit/>
          </a:bodyPr>
          <a:lstStyle/>
          <a:p>
            <a:pPr lvl="0"/>
            <a:r>
              <a:rPr lang="en-US" sz="800" i="1" dirty="0">
                <a:solidFill>
                  <a:srgbClr val="000000"/>
                </a:solidFill>
              </a:rPr>
              <a:t>($ in millions)</a:t>
            </a:r>
          </a:p>
        </p:txBody>
      </p:sp>
      <p:sp>
        <p:nvSpPr>
          <p:cNvPr id="59" name="TextBox 58"/>
          <p:cNvSpPr txBox="1"/>
          <p:nvPr/>
        </p:nvSpPr>
        <p:spPr>
          <a:xfrm>
            <a:off x="4863018" y="1645920"/>
            <a:ext cx="914400" cy="123111"/>
          </a:xfrm>
          <a:prstGeom prst="rect">
            <a:avLst/>
          </a:prstGeom>
          <a:noFill/>
        </p:spPr>
        <p:txBody>
          <a:bodyPr wrap="square" lIns="0" tIns="0" rIns="0" bIns="0" rtlCol="0">
            <a:spAutoFit/>
          </a:bodyPr>
          <a:lstStyle/>
          <a:p>
            <a:pPr algn="ctr"/>
            <a:r>
              <a:rPr lang="en-US" sz="800" u="sng" dirty="0"/>
              <a:t>Pre-Formed</a:t>
            </a:r>
          </a:p>
        </p:txBody>
      </p:sp>
      <p:sp>
        <p:nvSpPr>
          <p:cNvPr id="63" name="TextBox 62"/>
          <p:cNvSpPr txBox="1"/>
          <p:nvPr/>
        </p:nvSpPr>
        <p:spPr>
          <a:xfrm>
            <a:off x="5862111" y="1645920"/>
            <a:ext cx="914400" cy="123111"/>
          </a:xfrm>
          <a:prstGeom prst="rect">
            <a:avLst/>
          </a:prstGeom>
          <a:noFill/>
        </p:spPr>
        <p:txBody>
          <a:bodyPr wrap="square" lIns="0" tIns="0" rIns="0" bIns="0" rtlCol="0">
            <a:spAutoFit/>
          </a:bodyPr>
          <a:lstStyle/>
          <a:p>
            <a:pPr algn="ctr"/>
            <a:r>
              <a:rPr lang="en-US" sz="800" u="sng" dirty="0"/>
              <a:t>Shrink Film</a:t>
            </a:r>
          </a:p>
        </p:txBody>
      </p:sp>
      <p:sp>
        <p:nvSpPr>
          <p:cNvPr id="66" name="TextBox 65"/>
          <p:cNvSpPr txBox="1"/>
          <p:nvPr/>
        </p:nvSpPr>
        <p:spPr>
          <a:xfrm>
            <a:off x="6861204" y="1645920"/>
            <a:ext cx="914400" cy="123111"/>
          </a:xfrm>
          <a:prstGeom prst="rect">
            <a:avLst/>
          </a:prstGeom>
          <a:noFill/>
        </p:spPr>
        <p:txBody>
          <a:bodyPr wrap="square" lIns="0" tIns="0" rIns="0" bIns="0" rtlCol="0">
            <a:spAutoFit/>
          </a:bodyPr>
          <a:lstStyle/>
          <a:p>
            <a:pPr algn="ctr"/>
            <a:r>
              <a:rPr lang="en-US" sz="800" u="sng" dirty="0"/>
              <a:t>Lamination</a:t>
            </a:r>
          </a:p>
        </p:txBody>
      </p:sp>
      <p:sp>
        <p:nvSpPr>
          <p:cNvPr id="67" name="TextBox 66"/>
          <p:cNvSpPr txBox="1"/>
          <p:nvPr/>
        </p:nvSpPr>
        <p:spPr>
          <a:xfrm>
            <a:off x="7860296" y="1645920"/>
            <a:ext cx="914400" cy="123111"/>
          </a:xfrm>
          <a:prstGeom prst="rect">
            <a:avLst/>
          </a:prstGeom>
          <a:noFill/>
        </p:spPr>
        <p:txBody>
          <a:bodyPr wrap="square" lIns="0" tIns="0" rIns="0" bIns="0" rtlCol="0">
            <a:spAutoFit/>
          </a:bodyPr>
          <a:lstStyle/>
          <a:p>
            <a:pPr algn="ctr"/>
            <a:r>
              <a:rPr lang="en-US" sz="800" u="sng" dirty="0"/>
              <a:t>Stand-up Pouches</a:t>
            </a:r>
          </a:p>
        </p:txBody>
      </p:sp>
      <p:sp>
        <p:nvSpPr>
          <p:cNvPr id="71" name="Rectangle 70"/>
          <p:cNvSpPr/>
          <p:nvPr>
            <p:custDataLst>
              <p:tags r:id="rId5"/>
            </p:custDataLst>
          </p:nvPr>
        </p:nvSpPr>
        <p:spPr>
          <a:xfrm>
            <a:off x="4844402" y="1435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Product Offering</a:t>
            </a:r>
          </a:p>
        </p:txBody>
      </p:sp>
      <p:sp>
        <p:nvSpPr>
          <p:cNvPr id="75" name="Rectangle 74"/>
          <p:cNvSpPr/>
          <p:nvPr>
            <p:custDataLst>
              <p:tags r:id="rId6"/>
            </p:custDataLst>
          </p:nvPr>
        </p:nvSpPr>
        <p:spPr>
          <a:xfrm>
            <a:off x="4844402" y="2578608"/>
            <a:ext cx="3952874" cy="188362"/>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900" b="1" dirty="0">
                <a:solidFill>
                  <a:srgbClr val="FFFFFF"/>
                </a:solidFill>
              </a:rPr>
              <a:t>End Markets Served</a:t>
            </a:r>
          </a:p>
        </p:txBody>
      </p:sp>
      <p:grpSp>
        <p:nvGrpSpPr>
          <p:cNvPr id="76" name="Group 75"/>
          <p:cNvGrpSpPr/>
          <p:nvPr/>
        </p:nvGrpSpPr>
        <p:grpSpPr>
          <a:xfrm>
            <a:off x="4931384" y="4016767"/>
            <a:ext cx="3860523" cy="608533"/>
            <a:chOff x="4931384" y="4016767"/>
            <a:chExt cx="3860523" cy="608533"/>
          </a:xfrm>
        </p:grpSpPr>
        <p:sp>
          <p:nvSpPr>
            <p:cNvPr id="77" name="Rectangle 76"/>
            <p:cNvSpPr/>
            <p:nvPr/>
          </p:nvSpPr>
          <p:spPr>
            <a:xfrm>
              <a:off x="6675120" y="4069080"/>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lvl="0" indent="-173038" fontAlgn="base">
                <a:buClr>
                  <a:srgbClr val="07325F"/>
                </a:buClr>
                <a:buSzPct val="100000"/>
                <a:buFont typeface="Wingdings"/>
                <a:buChar char="§"/>
                <a:defRPr/>
              </a:pPr>
              <a:r>
                <a:rPr lang="en-US" sz="800" dirty="0"/>
                <a:t>Significant interest and pursuit of other Lincoln flexible processes</a:t>
              </a:r>
            </a:p>
          </p:txBody>
        </p:sp>
        <p:sp>
          <p:nvSpPr>
            <p:cNvPr id="78" name="TNr1_Number"/>
            <p:cNvSpPr/>
            <p:nvPr>
              <p:custDataLst>
                <p:tags r:id="rId11"/>
              </p:custDataLst>
            </p:nvPr>
          </p:nvSpPr>
          <p:spPr bwMode="auto">
            <a:xfrm>
              <a:off x="4931384" y="4016767"/>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1</a:t>
              </a:r>
            </a:p>
          </p:txBody>
        </p:sp>
        <p:sp>
          <p:nvSpPr>
            <p:cNvPr id="79" name="T5_Topic"/>
            <p:cNvSpPr txBox="1"/>
            <p:nvPr>
              <p:custDataLst>
                <p:tags r:id="rId12"/>
              </p:custDataLst>
            </p:nvPr>
          </p:nvSpPr>
          <p:spPr>
            <a:xfrm>
              <a:off x="5231713" y="4075799"/>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Interest in Flexible Packaging</a:t>
              </a:r>
            </a:p>
          </p:txBody>
        </p:sp>
        <p:sp>
          <p:nvSpPr>
            <p:cNvPr id="80" name="Right Arrow 82"/>
            <p:cNvSpPr/>
            <p:nvPr/>
          </p:nvSpPr>
          <p:spPr>
            <a:xfrm>
              <a:off x="6349241" y="414151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81" name="Group 80"/>
          <p:cNvGrpSpPr/>
          <p:nvPr/>
        </p:nvGrpSpPr>
        <p:grpSpPr>
          <a:xfrm>
            <a:off x="4931384" y="4869321"/>
            <a:ext cx="3860523" cy="608533"/>
            <a:chOff x="4931384" y="4854455"/>
            <a:chExt cx="3860523" cy="608533"/>
          </a:xfrm>
        </p:grpSpPr>
        <p:sp>
          <p:nvSpPr>
            <p:cNvPr id="82" name="Rectangle 81"/>
            <p:cNvSpPr/>
            <p:nvPr/>
          </p:nvSpPr>
          <p:spPr>
            <a:xfrm>
              <a:off x="6675120" y="4904606"/>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3038" indent="-173038" fontAlgn="base">
                <a:spcBef>
                  <a:spcPts val="400"/>
                </a:spcBef>
                <a:spcAft>
                  <a:spcPts val="200"/>
                </a:spcAft>
                <a:buClr>
                  <a:srgbClr val="07325F"/>
                </a:buClr>
                <a:buSzPct val="100000"/>
                <a:buFont typeface="Wingdings"/>
                <a:buChar char="§"/>
                <a:defRPr/>
              </a:pPr>
              <a:r>
                <a:rPr lang="en-US" sz="800" dirty="0"/>
                <a:t>Goal of building a $500m - $1 billion flexible packaging platform</a:t>
              </a:r>
            </a:p>
          </p:txBody>
        </p:sp>
        <p:sp>
          <p:nvSpPr>
            <p:cNvPr id="88" name="TNr2_Number"/>
            <p:cNvSpPr/>
            <p:nvPr>
              <p:custDataLst>
                <p:tags r:id="rId9"/>
              </p:custDataLst>
            </p:nvPr>
          </p:nvSpPr>
          <p:spPr bwMode="auto">
            <a:xfrm>
              <a:off x="4931384" y="4854455"/>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2</a:t>
              </a:r>
            </a:p>
          </p:txBody>
        </p:sp>
        <p:sp>
          <p:nvSpPr>
            <p:cNvPr id="89" name="T1_Topic"/>
            <p:cNvSpPr txBox="1"/>
            <p:nvPr>
              <p:custDataLst>
                <p:tags r:id="rId10"/>
              </p:custDataLst>
            </p:nvPr>
          </p:nvSpPr>
          <p:spPr>
            <a:xfrm>
              <a:off x="5231390" y="4913487"/>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Strategy</a:t>
              </a:r>
            </a:p>
          </p:txBody>
        </p:sp>
        <p:sp>
          <p:nvSpPr>
            <p:cNvPr id="110" name="Right Arrow 93"/>
            <p:cNvSpPr/>
            <p:nvPr/>
          </p:nvSpPr>
          <p:spPr>
            <a:xfrm>
              <a:off x="6349316" y="4974234"/>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111" name="Group 110"/>
          <p:cNvGrpSpPr/>
          <p:nvPr/>
        </p:nvGrpSpPr>
        <p:grpSpPr>
          <a:xfrm>
            <a:off x="4931384" y="5721874"/>
            <a:ext cx="3860523" cy="608533"/>
            <a:chOff x="4931384" y="5692142"/>
            <a:chExt cx="3860523" cy="608533"/>
          </a:xfrm>
        </p:grpSpPr>
        <p:sp>
          <p:nvSpPr>
            <p:cNvPr id="112" name="Rectangle 111"/>
            <p:cNvSpPr/>
            <p:nvPr/>
          </p:nvSpPr>
          <p:spPr>
            <a:xfrm>
              <a:off x="6675120" y="5730988"/>
              <a:ext cx="2116787" cy="506689"/>
            </a:xfrm>
            <a:prstGeom prst="rect">
              <a:avLst/>
            </a:prstGeom>
            <a:solidFill>
              <a:schemeClr val="bg1"/>
            </a:solidFill>
            <a:ln w="19050">
              <a:solidFill>
                <a:srgbClr val="7BA7D3"/>
              </a:solidFill>
              <a:prstDash val="solid"/>
              <a:miter lim="800000"/>
              <a:headEnd/>
              <a:tailEnd/>
            </a:ln>
            <a:effectLst>
              <a:outerShdw blurRad="50800" dist="38100" dir="2700000" algn="tl" rotWithShape="0">
                <a:prstClr val="black">
                  <a:alpha val="40000"/>
                </a:prstClr>
              </a:outerShdw>
            </a:effectLst>
            <a:extLst/>
          </p:spPr>
          <p:txBody>
            <a:bodyPr lIns="45720" tIns="45657" rIns="45720" bIns="45657" anchor="ctr"/>
            <a:lstStyle/>
            <a:p>
              <a:pPr marL="171450" indent="-171450" fontAlgn="base">
                <a:spcBef>
                  <a:spcPts val="400"/>
                </a:spcBef>
                <a:spcAft>
                  <a:spcPts val="200"/>
                </a:spcAft>
                <a:buClr>
                  <a:srgbClr val="07325F"/>
                </a:buClr>
                <a:buSzPct val="100000"/>
                <a:buFont typeface="Wingdings" panose="05000000000000000000" pitchFamily="2" charset="2"/>
                <a:buChar char="§"/>
                <a:defRPr/>
              </a:pPr>
              <a:r>
                <a:rPr lang="en-US" sz="800" dirty="0"/>
                <a:t>Plan to be in “acquisition mode” over the next few years in the flexibles space to fuel growth</a:t>
              </a:r>
              <a:endParaRPr lang="en-US" sz="800" dirty="0">
                <a:solidFill>
                  <a:srgbClr val="FF0000"/>
                </a:solidFill>
              </a:endParaRPr>
            </a:p>
          </p:txBody>
        </p:sp>
        <p:sp>
          <p:nvSpPr>
            <p:cNvPr id="113" name="TNr2_Number"/>
            <p:cNvSpPr/>
            <p:nvPr>
              <p:custDataLst>
                <p:tags r:id="rId7"/>
              </p:custDataLst>
            </p:nvPr>
          </p:nvSpPr>
          <p:spPr bwMode="auto">
            <a:xfrm>
              <a:off x="4931384" y="5692142"/>
              <a:ext cx="397200" cy="608533"/>
            </a:xfrm>
            <a:prstGeom prst="rect">
              <a:avLst/>
            </a:prstGeom>
            <a:solidFill>
              <a:srgbClr val="07325F"/>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defTabSz="855663"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rgbClr val="FFFFFF"/>
                  </a:solidFill>
                  <a:effectLst/>
                </a:rPr>
                <a:t>3</a:t>
              </a:r>
            </a:p>
          </p:txBody>
        </p:sp>
        <p:sp>
          <p:nvSpPr>
            <p:cNvPr id="114" name="T1_Topic"/>
            <p:cNvSpPr txBox="1"/>
            <p:nvPr>
              <p:custDataLst>
                <p:tags r:id="rId8"/>
              </p:custDataLst>
            </p:nvPr>
          </p:nvSpPr>
          <p:spPr>
            <a:xfrm>
              <a:off x="5231390" y="5751174"/>
              <a:ext cx="1102412" cy="490466"/>
            </a:xfrm>
            <a:prstGeom prst="rect">
              <a:avLst/>
            </a:prstGeom>
            <a:solidFill>
              <a:srgbClr val="7F7F7F">
                <a:alpha val="74902"/>
              </a:srgbClr>
            </a:solidFill>
            <a:ln w="6350">
              <a:solidFill>
                <a:srgbClr val="E5E5E5"/>
              </a:solidFill>
            </a:ln>
          </p:spPr>
          <p:txBody>
            <a:bodyPr vert="horz" lIns="137160" tIns="0" rIns="64008" bIns="0" rtlCol="0" anchor="ctr">
              <a:noAutofit/>
            </a:bodyPr>
            <a:lstStyle/>
            <a:p>
              <a:pPr>
                <a:buClr>
                  <a:srgbClr val="FFFFFF"/>
                </a:buClr>
                <a:buSzPct val="90000"/>
              </a:pPr>
              <a:r>
                <a:rPr lang="en-US" sz="800" b="1" dirty="0">
                  <a:solidFill>
                    <a:schemeClr val="bg1"/>
                  </a:solidFill>
                </a:rPr>
                <a:t>Growth</a:t>
              </a:r>
            </a:p>
          </p:txBody>
        </p:sp>
        <p:sp>
          <p:nvSpPr>
            <p:cNvPr id="115" name="Right Arrow 108"/>
            <p:cNvSpPr/>
            <p:nvPr/>
          </p:nvSpPr>
          <p:spPr>
            <a:xfrm>
              <a:off x="6349316" y="5811921"/>
              <a:ext cx="301525" cy="359044"/>
            </a:xfrm>
            <a:prstGeom prst="rightArrow">
              <a:avLst>
                <a:gd name="adj1" fmla="val 66595"/>
                <a:gd name="adj2" fmla="val 50000"/>
              </a:avLst>
            </a:prstGeom>
            <a:solidFill>
              <a:schemeClr val="accent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sp>
        <p:nvSpPr>
          <p:cNvPr id="116" name="TextBox 115"/>
          <p:cNvSpPr txBox="1"/>
          <p:nvPr/>
        </p:nvSpPr>
        <p:spPr>
          <a:xfrm>
            <a:off x="6634163" y="6454431"/>
            <a:ext cx="1737360" cy="338554"/>
          </a:xfrm>
          <a:prstGeom prst="rect">
            <a:avLst/>
          </a:prstGeom>
          <a:noFill/>
        </p:spPr>
        <p:txBody>
          <a:bodyPr wrap="square" lIns="0" rIns="182880" rtlCol="0">
            <a:spAutoFit/>
          </a:bodyPr>
          <a:lstStyle/>
          <a:p>
            <a:r>
              <a:rPr lang="en-US" sz="800" i="1" dirty="0">
                <a:solidFill>
                  <a:srgbClr val="000000"/>
                </a:solidFill>
              </a:rPr>
              <a:t>Source: CapIQ, Mergermarket,</a:t>
            </a:r>
            <a:br>
              <a:rPr lang="en-US" sz="800" i="1" dirty="0">
                <a:solidFill>
                  <a:srgbClr val="000000"/>
                </a:solidFill>
              </a:rPr>
            </a:br>
            <a:r>
              <a:rPr lang="en-US" sz="800" i="1" dirty="0">
                <a:solidFill>
                  <a:srgbClr val="000000"/>
                </a:solidFill>
              </a:rPr>
              <a:t>company filings, press releases</a:t>
            </a:r>
          </a:p>
        </p:txBody>
      </p:sp>
      <p:grpSp>
        <p:nvGrpSpPr>
          <p:cNvPr id="117" name="Group 116"/>
          <p:cNvGrpSpPr/>
          <p:nvPr/>
        </p:nvGrpSpPr>
        <p:grpSpPr>
          <a:xfrm>
            <a:off x="347472" y="4989001"/>
            <a:ext cx="3933039" cy="1001035"/>
            <a:chOff x="346300" y="5203870"/>
            <a:chExt cx="3909802" cy="594360"/>
          </a:xfrm>
        </p:grpSpPr>
        <p:sp>
          <p:nvSpPr>
            <p:cNvPr id="118" name="AutoShape 124"/>
            <p:cNvSpPr>
              <a:spLocks/>
            </p:cNvSpPr>
            <p:nvPr/>
          </p:nvSpPr>
          <p:spPr bwMode="auto">
            <a:xfrm>
              <a:off x="1093547" y="5222158"/>
              <a:ext cx="3162555" cy="557784"/>
            </a:xfrm>
            <a:prstGeom prst="rect">
              <a:avLst/>
            </a:prstGeom>
            <a:solidFill>
              <a:srgbClr val="CCE5FF"/>
            </a:solidFill>
            <a:ln w="9525">
              <a:solidFill>
                <a:srgbClr val="CCE5FF"/>
              </a:solidFill>
              <a:miter lim="800000"/>
              <a:headEnd/>
              <a:tailEnd/>
            </a:ln>
            <a:effectLst/>
            <a:ex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Ultra Flex Packaging Corp.</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flexible packaging products for various pouch markets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bolstered growth through diversification</a:t>
              </a:r>
            </a:p>
          </p:txBody>
        </p:sp>
        <p:sp>
          <p:nvSpPr>
            <p:cNvPr id="119" name="Freeform 61"/>
            <p:cNvSpPr/>
            <p:nvPr/>
          </p:nvSpPr>
          <p:spPr>
            <a:xfrm>
              <a:off x="346300" y="5203870"/>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September </a:t>
              </a:r>
              <a:br>
                <a:rPr lang="en-US" sz="800" i="1" dirty="0"/>
              </a:br>
              <a:r>
                <a:rPr lang="en-US" sz="800" i="1" dirty="0"/>
                <a:t>2015</a:t>
              </a:r>
              <a:endParaRPr lang="en-US" sz="800" i="1" kern="1200" dirty="0"/>
            </a:p>
          </p:txBody>
        </p:sp>
      </p:grpSp>
      <p:grpSp>
        <p:nvGrpSpPr>
          <p:cNvPr id="120" name="Group 119"/>
          <p:cNvGrpSpPr/>
          <p:nvPr/>
        </p:nvGrpSpPr>
        <p:grpSpPr>
          <a:xfrm>
            <a:off x="347472" y="3992924"/>
            <a:ext cx="3933039" cy="1001035"/>
            <a:chOff x="346300" y="4012426"/>
            <a:chExt cx="3909802" cy="594360"/>
          </a:xfrm>
        </p:grpSpPr>
        <p:sp>
          <p:nvSpPr>
            <p:cNvPr id="121" name="Freeform 71"/>
            <p:cNvSpPr/>
            <p:nvPr/>
          </p:nvSpPr>
          <p:spPr>
            <a:xfrm>
              <a:off x="346300" y="4012426"/>
              <a:ext cx="664615" cy="594360"/>
            </a:xfrm>
            <a:custGeom>
              <a:avLst/>
              <a:gdLst>
                <a:gd name="connsiteX0" fmla="*/ 0 w 720000"/>
                <a:gd name="connsiteY0" fmla="*/ 0 h 578640"/>
                <a:gd name="connsiteX1" fmla="*/ 720000 w 720000"/>
                <a:gd name="connsiteY1" fmla="*/ 0 h 578640"/>
                <a:gd name="connsiteX2" fmla="*/ 720000 w 720000"/>
                <a:gd name="connsiteY2" fmla="*/ 578640 h 578640"/>
                <a:gd name="connsiteX3" fmla="*/ 0 w 720000"/>
                <a:gd name="connsiteY3" fmla="*/ 578640 h 578640"/>
                <a:gd name="connsiteX4" fmla="*/ 0 w 720000"/>
                <a:gd name="connsiteY4" fmla="*/ 0 h 57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578640">
                  <a:moveTo>
                    <a:pt x="0" y="0"/>
                  </a:moveTo>
                  <a:lnTo>
                    <a:pt x="720000" y="0"/>
                  </a:lnTo>
                  <a:lnTo>
                    <a:pt x="720000" y="578640"/>
                  </a:lnTo>
                  <a:lnTo>
                    <a:pt x="0" y="578640"/>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00" tIns="25400" rIns="25400" bIns="25400" numCol="1" spcCol="1270" anchor="ctr" anchorCtr="0">
              <a:noAutofit/>
            </a:bodyPr>
            <a:lstStyle/>
            <a:p>
              <a:pPr lvl="0" algn="ctr" defTabSz="444500">
                <a:lnSpc>
                  <a:spcPct val="90000"/>
                </a:lnSpc>
                <a:spcBef>
                  <a:spcPct val="0"/>
                </a:spcBef>
              </a:pPr>
              <a:r>
                <a:rPr lang="en-US" sz="800" i="1" dirty="0"/>
                <a:t>October </a:t>
              </a:r>
              <a:br>
                <a:rPr lang="en-US" sz="800" i="1" dirty="0"/>
              </a:br>
              <a:r>
                <a:rPr lang="en-US" sz="800" i="1" dirty="0"/>
                <a:t>2016</a:t>
              </a:r>
              <a:endParaRPr lang="en-US" sz="800" i="1" kern="1200" dirty="0"/>
            </a:p>
          </p:txBody>
        </p:sp>
        <p:sp>
          <p:nvSpPr>
            <p:cNvPr id="122" name="Rectangle 121"/>
            <p:cNvSpPr/>
            <p:nvPr/>
          </p:nvSpPr>
          <p:spPr>
            <a:xfrm>
              <a:off x="1093547" y="4030714"/>
              <a:ext cx="3162555" cy="557784"/>
            </a:xfrm>
            <a:prstGeom prst="rect">
              <a:avLst/>
            </a:prstGeom>
            <a:solidFill>
              <a:srgbClr val="CCE5FF"/>
            </a:solidFill>
            <a:ln w="9525">
              <a:solidFill>
                <a:srgbClr val="CCE5FF"/>
              </a:solidFill>
              <a:miter lim="800000"/>
              <a:headEnd/>
              <a:tailEnd/>
            </a:ln>
            <a:effectLst/>
          </p:spPr>
          <p:txBody>
            <a:bodyPr lIns="81711" tIns="16342" rIns="81711" bIns="16342" anchor="ctr"/>
            <a:lstStyle/>
            <a:p>
              <a:pPr marL="103188" indent="-103188" defTabSz="765175">
                <a:spcAft>
                  <a:spcPts val="400"/>
                </a:spcAft>
                <a:buClr>
                  <a:schemeClr val="accent1"/>
                </a:buClr>
              </a:pPr>
              <a:r>
                <a:rPr lang="en-US" sz="800" b="1" u="sng" dirty="0">
                  <a:cs typeface="Arial" pitchFamily="34" charset="0"/>
                </a:rPr>
                <a:t>Acquired FLEXSTAR Packaging Inc.</a:t>
              </a:r>
            </a:p>
            <a:p>
              <a:pPr marL="173038" lvl="0" indent="-173038" fontAlgn="base">
                <a:spcAft>
                  <a:spcPts val="200"/>
                </a:spcAft>
                <a:buClr>
                  <a:srgbClr val="07325F"/>
                </a:buClr>
                <a:buSzPct val="100000"/>
                <a:buFont typeface="Wingdings"/>
                <a:buChar char="§"/>
                <a:defRPr/>
              </a:pPr>
              <a:r>
                <a:rPr lang="en-US" sz="800" dirty="0">
                  <a:cs typeface="Arial" pitchFamily="34" charset="0"/>
                </a:rPr>
                <a:t>Manufactures custom printed, laminated, and flexible roll-stock and specialty films for consumer and industrial markets</a:t>
              </a:r>
            </a:p>
            <a:p>
              <a:pPr marL="173038" lvl="0" indent="-173038" fontAlgn="base">
                <a:spcAft>
                  <a:spcPts val="200"/>
                </a:spcAft>
                <a:buClr>
                  <a:srgbClr val="07325F"/>
                </a:buClr>
                <a:buSzPct val="100000"/>
                <a:buFont typeface="Wingdings"/>
                <a:buChar char="§"/>
                <a:defRPr/>
              </a:pPr>
              <a:r>
                <a:rPr lang="en-US" sz="800" dirty="0">
                  <a:cs typeface="Arial" pitchFamily="34" charset="0"/>
                </a:rPr>
                <a:t>Acquisition extended Transcontinental’s footprint to the West Coast, providing a coast-to-coast platform to better optimize production</a:t>
              </a:r>
            </a:p>
          </p:txBody>
        </p:sp>
      </p:grpSp>
      <p:sp>
        <p:nvSpPr>
          <p:cNvPr id="123" name="AutoShape 124"/>
          <p:cNvSpPr>
            <a:spLocks/>
          </p:cNvSpPr>
          <p:nvPr/>
        </p:nvSpPr>
        <p:spPr bwMode="auto">
          <a:xfrm>
            <a:off x="347472" y="6021524"/>
            <a:ext cx="3929637" cy="308688"/>
          </a:xfrm>
          <a:prstGeom prst="rect">
            <a:avLst/>
          </a:prstGeom>
          <a:solidFill>
            <a:srgbClr val="BFBFBF"/>
          </a:solidFill>
          <a:ln w="9525">
            <a:noFill/>
            <a:miter lim="800000"/>
            <a:headEnd/>
            <a:tailEnd/>
          </a:ln>
          <a:effectLst/>
          <a:extLst/>
        </p:spPr>
        <p:txBody>
          <a:bodyPr lIns="0" tIns="0" rIns="0" bIns="0" anchor="ctr"/>
          <a:lstStyle/>
          <a:p>
            <a:pPr marL="103188" indent="-103188" algn="ctr" defTabSz="765175">
              <a:spcBef>
                <a:spcPct val="50000"/>
              </a:spcBef>
              <a:buClr>
                <a:schemeClr val="accent1"/>
              </a:buClr>
              <a:tabLst>
                <a:tab pos="60325" algn="l"/>
              </a:tabLst>
            </a:pPr>
            <a:r>
              <a:rPr lang="en-US" sz="800" b="1" dirty="0">
                <a:cs typeface="Arial" pitchFamily="34" charset="0"/>
              </a:rPr>
              <a:t>6 acquisitions completed since 2012</a:t>
            </a:r>
          </a:p>
        </p:txBody>
      </p:sp>
      <p:pic>
        <p:nvPicPr>
          <p:cNvPr id="124" name="Picture 2" descr="http://www.canadianpackaging.com/wp-content/uploads/2014/05/ENG-631x354.jpg"/>
          <p:cNvPicPr>
            <a:picLocks noChangeAspect="1" noChangeArrowheads="1"/>
          </p:cNvPicPr>
          <p:nvPr/>
        </p:nvPicPr>
        <p:blipFill rotWithShape="1">
          <a:blip r:embed="rId1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2956263" y="1736848"/>
            <a:ext cx="1320845" cy="263915"/>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7806162" y="2798064"/>
            <a:ext cx="1030678" cy="123111"/>
          </a:xfrm>
          <a:prstGeom prst="rect">
            <a:avLst/>
          </a:prstGeom>
          <a:noFill/>
        </p:spPr>
        <p:txBody>
          <a:bodyPr wrap="square" lIns="0" tIns="0" rIns="0" bIns="0" rtlCol="0">
            <a:spAutoFit/>
          </a:bodyPr>
          <a:lstStyle/>
          <a:p>
            <a:pPr algn="ctr"/>
            <a:r>
              <a:rPr lang="en-US" sz="800" u="sng" dirty="0"/>
              <a:t>Tobacco</a:t>
            </a:r>
          </a:p>
        </p:txBody>
      </p:sp>
      <p:sp>
        <p:nvSpPr>
          <p:cNvPr id="126" name="TextBox 125"/>
          <p:cNvSpPr txBox="1"/>
          <p:nvPr/>
        </p:nvSpPr>
        <p:spPr>
          <a:xfrm>
            <a:off x="4824757" y="2798064"/>
            <a:ext cx="1030678" cy="123111"/>
          </a:xfrm>
          <a:prstGeom prst="rect">
            <a:avLst/>
          </a:prstGeom>
          <a:noFill/>
        </p:spPr>
        <p:txBody>
          <a:bodyPr wrap="square" lIns="0" tIns="0" rIns="0" bIns="0" rtlCol="0">
            <a:spAutoFit/>
          </a:bodyPr>
          <a:lstStyle/>
          <a:p>
            <a:pPr algn="ctr"/>
            <a:r>
              <a:rPr lang="en-US" sz="800" u="sng" dirty="0"/>
              <a:t>Food &amp; Beverage</a:t>
            </a:r>
          </a:p>
        </p:txBody>
      </p:sp>
      <p:sp>
        <p:nvSpPr>
          <p:cNvPr id="127" name="TextBox 126"/>
          <p:cNvSpPr txBox="1"/>
          <p:nvPr/>
        </p:nvSpPr>
        <p:spPr>
          <a:xfrm>
            <a:off x="6799981" y="2798064"/>
            <a:ext cx="1030678" cy="123111"/>
          </a:xfrm>
          <a:prstGeom prst="rect">
            <a:avLst/>
          </a:prstGeom>
          <a:noFill/>
        </p:spPr>
        <p:txBody>
          <a:bodyPr wrap="square" lIns="0" tIns="0" rIns="0" bIns="0" rtlCol="0">
            <a:spAutoFit/>
          </a:bodyPr>
          <a:lstStyle/>
          <a:p>
            <a:pPr algn="ctr"/>
            <a:r>
              <a:rPr lang="en-US" sz="800" u="sng" dirty="0"/>
              <a:t>Household</a:t>
            </a:r>
          </a:p>
        </p:txBody>
      </p:sp>
      <p:sp>
        <p:nvSpPr>
          <p:cNvPr id="128" name="TextBox 127"/>
          <p:cNvSpPr txBox="1"/>
          <p:nvPr/>
        </p:nvSpPr>
        <p:spPr>
          <a:xfrm>
            <a:off x="5818405" y="2798064"/>
            <a:ext cx="1030678" cy="123111"/>
          </a:xfrm>
          <a:prstGeom prst="rect">
            <a:avLst/>
          </a:prstGeom>
          <a:noFill/>
        </p:spPr>
        <p:txBody>
          <a:bodyPr wrap="square" lIns="0" tIns="0" rIns="0" bIns="0" rtlCol="0">
            <a:spAutoFit/>
          </a:bodyPr>
          <a:lstStyle/>
          <a:p>
            <a:pPr algn="ctr"/>
            <a:r>
              <a:rPr lang="en-US" sz="800" u="sng" dirty="0"/>
              <a:t>Pet Care</a:t>
            </a:r>
          </a:p>
        </p:txBody>
      </p:sp>
      <p:pic>
        <p:nvPicPr>
          <p:cNvPr id="129" name="Picture 2"/>
          <p:cNvPicPr>
            <a:picLocks noChangeArrowheads="1"/>
          </p:cNvPicPr>
          <p:nvPr/>
        </p:nvPicPr>
        <p:blipFill rotWithShape="1">
          <a:blip r:embed="rId15" cstate="hqprint">
            <a:extLst>
              <a:ext uri="{28A0092B-C50C-407E-A947-70E740481C1C}">
                <a14:useLocalDpi xmlns:a14="http://schemas.microsoft.com/office/drawing/2010/main"/>
              </a:ext>
            </a:extLst>
          </a:blip>
          <a:srcRect/>
          <a:stretch/>
        </p:blipFill>
        <p:spPr bwMode="auto">
          <a:xfrm>
            <a:off x="4946904" y="2962656"/>
            <a:ext cx="786384" cy="61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 name="Picture 6" descr="Image result for household industry"/>
          <p:cNvPicPr>
            <a:picLocks noChangeArrowheads="1"/>
          </p:cNvPicPr>
          <p:nvPr/>
        </p:nvPicPr>
        <p:blipFill rotWithShape="1">
          <a:blip r:embed="rId16" cstate="hqprint">
            <a:extLst>
              <a:ext uri="{28A0092B-C50C-407E-A947-70E740481C1C}">
                <a14:useLocalDpi xmlns:a14="http://schemas.microsoft.com/office/drawing/2010/main"/>
              </a:ext>
            </a:extLst>
          </a:blip>
          <a:srcRect/>
          <a:stretch/>
        </p:blipFill>
        <p:spPr bwMode="auto">
          <a:xfrm>
            <a:off x="6934200"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4" descr="Image result for pet food aisle"/>
          <p:cNvPicPr>
            <a:picLocks noChangeArrowheads="1"/>
          </p:cNvPicPr>
          <p:nvPr/>
        </p:nvPicPr>
        <p:blipFill rotWithShape="1">
          <a:blip r:embed="rId17" cstate="hqprint">
            <a:extLst>
              <a:ext uri="{28A0092B-C50C-407E-A947-70E740481C1C}">
                <a14:useLocalDpi xmlns:a14="http://schemas.microsoft.com/office/drawing/2010/main"/>
              </a:ext>
            </a:extLst>
          </a:blip>
          <a:srcRect/>
          <a:stretch/>
        </p:blipFill>
        <p:spPr bwMode="auto">
          <a:xfrm>
            <a:off x="5940552" y="2962656"/>
            <a:ext cx="786384" cy="613031"/>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2" descr="Tobacco packaging - TC Transcontinental"/>
          <p:cNvPicPr>
            <a:picLocks noChangeAspect="1" noChangeArrowheads="1"/>
          </p:cNvPicPr>
          <p:nvPr/>
        </p:nvPicPr>
        <p:blipFill rotWithShape="1">
          <a:blip r:embed="rId18" cstate="hqprint">
            <a:extLst>
              <a:ext uri="{28A0092B-C50C-407E-A947-70E740481C1C}">
                <a14:useLocalDpi xmlns:a14="http://schemas.microsoft.com/office/drawing/2010/main"/>
              </a:ext>
            </a:extLst>
          </a:blip>
          <a:srcRect b="-1386"/>
          <a:stretch/>
        </p:blipFill>
        <p:spPr bwMode="auto">
          <a:xfrm>
            <a:off x="7927848" y="2962656"/>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4" descr="Laminating - TC Transcontinental Packaging"/>
          <p:cNvPicPr>
            <a:picLocks noChangeAspect="1" noChangeArrowheads="1"/>
          </p:cNvPicPr>
          <p:nvPr/>
        </p:nvPicPr>
        <p:blipFill rotWithShape="1">
          <a:blip r:embed="rId19" cstate="hqprint">
            <a:extLst>
              <a:ext uri="{28A0092B-C50C-407E-A947-70E740481C1C}">
                <a14:useLocalDpi xmlns:a14="http://schemas.microsoft.com/office/drawing/2010/main"/>
              </a:ext>
            </a:extLst>
          </a:blip>
          <a:srcRect/>
          <a:stretch/>
        </p:blipFill>
        <p:spPr bwMode="auto">
          <a:xfrm>
            <a:off x="6925212" y="1842752"/>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6" descr="http://tctranscontinental.com/documents/10180/2895754/Printed%20Shrink%20Film.png?t=1500312429605"/>
          <p:cNvPicPr>
            <a:picLocks noChangeAspect="1" noChangeArrowheads="1"/>
          </p:cNvPicPr>
          <p:nvPr/>
        </p:nvPicPr>
        <p:blipFill rotWithShape="1">
          <a:blip r:embed="rId20" cstate="hqprint">
            <a:extLst>
              <a:ext uri="{28A0092B-C50C-407E-A947-70E740481C1C}">
                <a14:useLocalDpi xmlns:a14="http://schemas.microsoft.com/office/drawing/2010/main"/>
              </a:ext>
            </a:extLst>
          </a:blip>
          <a:srcRect/>
          <a:stretch/>
        </p:blipFill>
        <p:spPr bwMode="auto">
          <a:xfrm>
            <a:off x="5926119" y="1842752"/>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8" descr="Coffee packaging solutions - TC Transcontinental"/>
          <p:cNvPicPr>
            <a:picLocks noChangeAspect="1" noChangeArrowheads="1"/>
          </p:cNvPicPr>
          <p:nvPr/>
        </p:nvPicPr>
        <p:blipFill rotWithShape="1">
          <a:blip r:embed="rId21" cstate="hqprint">
            <a:extLst>
              <a:ext uri="{28A0092B-C50C-407E-A947-70E740481C1C}">
                <a14:useLocalDpi xmlns:a14="http://schemas.microsoft.com/office/drawing/2010/main"/>
              </a:ext>
            </a:extLst>
          </a:blip>
          <a:srcRect/>
          <a:stretch/>
        </p:blipFill>
        <p:spPr bwMode="auto">
          <a:xfrm>
            <a:off x="4927026" y="1842752"/>
            <a:ext cx="786384" cy="612648"/>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 descr="http://tctranscontinental.com/sites/images/Retail-Shreds.jpg"/>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7924304" y="1757488"/>
            <a:ext cx="786384" cy="786384"/>
          </a:xfrm>
          <a:prstGeom prst="rect">
            <a:avLst/>
          </a:prstGeom>
          <a:noFill/>
          <a:extLst>
            <a:ext uri="{909E8E84-426E-40DD-AFC4-6F175D3DCCD1}">
              <a14:hiddenFill xmlns:a14="http://schemas.microsoft.com/office/drawing/2010/main">
                <a:solidFill>
                  <a:srgbClr val="FFFFFF"/>
                </a:solidFill>
              </a14:hiddenFill>
            </a:ext>
          </a:extLst>
        </p:spPr>
      </p:pic>
      <p:sp>
        <p:nvSpPr>
          <p:cNvPr id="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31</a:t>
            </a:r>
          </a:p>
        </p:txBody>
      </p:sp>
    </p:spTree>
    <p:extLst>
      <p:ext uri="{BB962C8B-B14F-4D97-AF65-F5344CB8AC3E}">
        <p14:creationId xmlns:p14="http://schemas.microsoft.com/office/powerpoint/2010/main" val="3572504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Unmatched Access to and Experience with Strategic </a:t>
            </a:r>
            <a:br>
              <a:rPr lang="en-US" dirty="0"/>
            </a:br>
            <a:r>
              <a:rPr lang="en-US" dirty="0"/>
              <a:t>Buyers Globally</a:t>
            </a:r>
          </a:p>
        </p:txBody>
      </p:sp>
      <p:grpSp>
        <p:nvGrpSpPr>
          <p:cNvPr id="3" name="Group 2"/>
          <p:cNvGrpSpPr/>
          <p:nvPr/>
        </p:nvGrpSpPr>
        <p:grpSpPr>
          <a:xfrm>
            <a:off x="1019659" y="1152124"/>
            <a:ext cx="7104682" cy="3141406"/>
            <a:chOff x="711200" y="2035932"/>
            <a:chExt cx="7627620" cy="3770181"/>
          </a:xfrm>
        </p:grpSpPr>
        <p:grpSp>
          <p:nvGrpSpPr>
            <p:cNvPr id="4" name="Group 3"/>
            <p:cNvGrpSpPr/>
            <p:nvPr/>
          </p:nvGrpSpPr>
          <p:grpSpPr>
            <a:xfrm>
              <a:off x="804164" y="2035932"/>
              <a:ext cx="7534656" cy="3770181"/>
              <a:chOff x="9090217" y="2649249"/>
              <a:chExt cx="7534656" cy="3770181"/>
            </a:xfrm>
          </p:grpSpPr>
          <p:sp>
            <p:nvSpPr>
              <p:cNvPr id="38" name="Freeform 166"/>
              <p:cNvSpPr>
                <a:spLocks/>
              </p:cNvSpPr>
              <p:nvPr/>
            </p:nvSpPr>
            <p:spPr bwMode="auto">
              <a:xfrm>
                <a:off x="14617152" y="4055224"/>
                <a:ext cx="78427" cy="45630"/>
              </a:xfrm>
              <a:custGeom>
                <a:avLst/>
                <a:gdLst>
                  <a:gd name="T0" fmla="*/ 3 w 55"/>
                  <a:gd name="T1" fmla="*/ 26 h 32"/>
                  <a:gd name="T2" fmla="*/ 21 w 55"/>
                  <a:gd name="T3" fmla="*/ 32 h 32"/>
                  <a:gd name="T4" fmla="*/ 27 w 55"/>
                  <a:gd name="T5" fmla="*/ 30 h 32"/>
                  <a:gd name="T6" fmla="*/ 39 w 55"/>
                  <a:gd name="T7" fmla="*/ 30 h 32"/>
                  <a:gd name="T8" fmla="*/ 53 w 55"/>
                  <a:gd name="T9" fmla="*/ 30 h 32"/>
                  <a:gd name="T10" fmla="*/ 55 w 55"/>
                  <a:gd name="T11" fmla="*/ 24 h 32"/>
                  <a:gd name="T12" fmla="*/ 53 w 55"/>
                  <a:gd name="T13" fmla="*/ 16 h 32"/>
                  <a:gd name="T14" fmla="*/ 45 w 55"/>
                  <a:gd name="T15" fmla="*/ 14 h 32"/>
                  <a:gd name="T16" fmla="*/ 43 w 55"/>
                  <a:gd name="T17" fmla="*/ 10 h 32"/>
                  <a:gd name="T18" fmla="*/ 41 w 55"/>
                  <a:gd name="T19" fmla="*/ 6 h 32"/>
                  <a:gd name="T20" fmla="*/ 31 w 55"/>
                  <a:gd name="T21" fmla="*/ 6 h 32"/>
                  <a:gd name="T22" fmla="*/ 19 w 55"/>
                  <a:gd name="T23" fmla="*/ 0 h 32"/>
                  <a:gd name="T24" fmla="*/ 5 w 55"/>
                  <a:gd name="T25" fmla="*/ 6 h 32"/>
                  <a:gd name="T26" fmla="*/ 3 w 55"/>
                  <a:gd name="T27" fmla="*/ 16 h 32"/>
                  <a:gd name="T28" fmla="*/ 0 w 55"/>
                  <a:gd name="T29" fmla="*/ 18 h 32"/>
                  <a:gd name="T30" fmla="*/ 3 w 55"/>
                  <a:gd name="T31"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32">
                    <a:moveTo>
                      <a:pt x="3" y="26"/>
                    </a:moveTo>
                    <a:lnTo>
                      <a:pt x="21" y="32"/>
                    </a:lnTo>
                    <a:lnTo>
                      <a:pt x="27" y="30"/>
                    </a:lnTo>
                    <a:lnTo>
                      <a:pt x="39" y="30"/>
                    </a:lnTo>
                    <a:lnTo>
                      <a:pt x="53" y="30"/>
                    </a:lnTo>
                    <a:lnTo>
                      <a:pt x="55" y="24"/>
                    </a:lnTo>
                    <a:lnTo>
                      <a:pt x="53" y="16"/>
                    </a:lnTo>
                    <a:lnTo>
                      <a:pt x="45" y="14"/>
                    </a:lnTo>
                    <a:lnTo>
                      <a:pt x="43" y="10"/>
                    </a:lnTo>
                    <a:lnTo>
                      <a:pt x="41" y="6"/>
                    </a:lnTo>
                    <a:lnTo>
                      <a:pt x="31" y="6"/>
                    </a:lnTo>
                    <a:lnTo>
                      <a:pt x="19" y="0"/>
                    </a:lnTo>
                    <a:lnTo>
                      <a:pt x="5" y="6"/>
                    </a:lnTo>
                    <a:lnTo>
                      <a:pt x="3" y="16"/>
                    </a:lnTo>
                    <a:lnTo>
                      <a:pt x="0" y="18"/>
                    </a:lnTo>
                    <a:lnTo>
                      <a:pt x="3"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39" name="Freeform 167"/>
              <p:cNvSpPr>
                <a:spLocks noEditPoints="1"/>
              </p:cNvSpPr>
              <p:nvPr/>
            </p:nvSpPr>
            <p:spPr bwMode="auto">
              <a:xfrm>
                <a:off x="14724098" y="4052372"/>
                <a:ext cx="211039" cy="514764"/>
              </a:xfrm>
              <a:custGeom>
                <a:avLst/>
                <a:gdLst>
                  <a:gd name="T0" fmla="*/ 26 w 148"/>
                  <a:gd name="T1" fmla="*/ 184 h 361"/>
                  <a:gd name="T2" fmla="*/ 30 w 148"/>
                  <a:gd name="T3" fmla="*/ 188 h 361"/>
                  <a:gd name="T4" fmla="*/ 124 w 148"/>
                  <a:gd name="T5" fmla="*/ 311 h 361"/>
                  <a:gd name="T6" fmla="*/ 120 w 148"/>
                  <a:gd name="T7" fmla="*/ 313 h 361"/>
                  <a:gd name="T8" fmla="*/ 124 w 148"/>
                  <a:gd name="T9" fmla="*/ 321 h 361"/>
                  <a:gd name="T10" fmla="*/ 124 w 148"/>
                  <a:gd name="T11" fmla="*/ 323 h 361"/>
                  <a:gd name="T12" fmla="*/ 124 w 148"/>
                  <a:gd name="T13" fmla="*/ 325 h 361"/>
                  <a:gd name="T14" fmla="*/ 124 w 148"/>
                  <a:gd name="T15" fmla="*/ 329 h 361"/>
                  <a:gd name="T16" fmla="*/ 118 w 148"/>
                  <a:gd name="T17" fmla="*/ 325 h 361"/>
                  <a:gd name="T18" fmla="*/ 122 w 148"/>
                  <a:gd name="T19" fmla="*/ 331 h 361"/>
                  <a:gd name="T20" fmla="*/ 120 w 148"/>
                  <a:gd name="T21" fmla="*/ 345 h 361"/>
                  <a:gd name="T22" fmla="*/ 140 w 148"/>
                  <a:gd name="T23" fmla="*/ 343 h 361"/>
                  <a:gd name="T24" fmla="*/ 134 w 148"/>
                  <a:gd name="T25" fmla="*/ 301 h 361"/>
                  <a:gd name="T26" fmla="*/ 124 w 148"/>
                  <a:gd name="T27" fmla="*/ 275 h 361"/>
                  <a:gd name="T28" fmla="*/ 120 w 148"/>
                  <a:gd name="T29" fmla="*/ 257 h 361"/>
                  <a:gd name="T30" fmla="*/ 124 w 148"/>
                  <a:gd name="T31" fmla="*/ 243 h 361"/>
                  <a:gd name="T32" fmla="*/ 116 w 148"/>
                  <a:gd name="T33" fmla="*/ 229 h 361"/>
                  <a:gd name="T34" fmla="*/ 102 w 148"/>
                  <a:gd name="T35" fmla="*/ 199 h 361"/>
                  <a:gd name="T36" fmla="*/ 98 w 148"/>
                  <a:gd name="T37" fmla="*/ 180 h 361"/>
                  <a:gd name="T38" fmla="*/ 124 w 148"/>
                  <a:gd name="T39" fmla="*/ 166 h 361"/>
                  <a:gd name="T40" fmla="*/ 138 w 148"/>
                  <a:gd name="T41" fmla="*/ 150 h 361"/>
                  <a:gd name="T42" fmla="*/ 148 w 148"/>
                  <a:gd name="T43" fmla="*/ 132 h 361"/>
                  <a:gd name="T44" fmla="*/ 126 w 148"/>
                  <a:gd name="T45" fmla="*/ 126 h 361"/>
                  <a:gd name="T46" fmla="*/ 114 w 148"/>
                  <a:gd name="T47" fmla="*/ 112 h 361"/>
                  <a:gd name="T48" fmla="*/ 102 w 148"/>
                  <a:gd name="T49" fmla="*/ 92 h 361"/>
                  <a:gd name="T50" fmla="*/ 86 w 148"/>
                  <a:gd name="T51" fmla="*/ 88 h 361"/>
                  <a:gd name="T52" fmla="*/ 78 w 148"/>
                  <a:gd name="T53" fmla="*/ 78 h 361"/>
                  <a:gd name="T54" fmla="*/ 94 w 148"/>
                  <a:gd name="T55" fmla="*/ 50 h 361"/>
                  <a:gd name="T56" fmla="*/ 92 w 148"/>
                  <a:gd name="T57" fmla="*/ 32 h 361"/>
                  <a:gd name="T58" fmla="*/ 82 w 148"/>
                  <a:gd name="T59" fmla="*/ 16 h 361"/>
                  <a:gd name="T60" fmla="*/ 66 w 148"/>
                  <a:gd name="T61" fmla="*/ 2 h 361"/>
                  <a:gd name="T62" fmla="*/ 52 w 148"/>
                  <a:gd name="T63" fmla="*/ 22 h 361"/>
                  <a:gd name="T64" fmla="*/ 36 w 148"/>
                  <a:gd name="T65" fmla="*/ 48 h 361"/>
                  <a:gd name="T66" fmla="*/ 24 w 148"/>
                  <a:gd name="T67" fmla="*/ 88 h 361"/>
                  <a:gd name="T68" fmla="*/ 16 w 148"/>
                  <a:gd name="T69" fmla="*/ 96 h 361"/>
                  <a:gd name="T70" fmla="*/ 12 w 148"/>
                  <a:gd name="T71" fmla="*/ 128 h 361"/>
                  <a:gd name="T72" fmla="*/ 2 w 148"/>
                  <a:gd name="T73" fmla="*/ 140 h 361"/>
                  <a:gd name="T74" fmla="*/ 4 w 148"/>
                  <a:gd name="T75" fmla="*/ 148 h 361"/>
                  <a:gd name="T76" fmla="*/ 14 w 148"/>
                  <a:gd name="T77" fmla="*/ 158 h 361"/>
                  <a:gd name="T78" fmla="*/ 28 w 148"/>
                  <a:gd name="T79" fmla="*/ 166 h 361"/>
                  <a:gd name="T80" fmla="*/ 28 w 148"/>
                  <a:gd name="T81" fmla="*/ 172 h 361"/>
                  <a:gd name="T82" fmla="*/ 26 w 148"/>
                  <a:gd name="T83" fmla="*/ 178 h 361"/>
                  <a:gd name="T84" fmla="*/ 34 w 148"/>
                  <a:gd name="T85" fmla="*/ 182 h 361"/>
                  <a:gd name="T86" fmla="*/ 38 w 148"/>
                  <a:gd name="T87" fmla="*/ 180 h 361"/>
                  <a:gd name="T88" fmla="*/ 44 w 148"/>
                  <a:gd name="T89" fmla="*/ 203 h 361"/>
                  <a:gd name="T90" fmla="*/ 46 w 148"/>
                  <a:gd name="T91" fmla="*/ 231 h 361"/>
                  <a:gd name="T92" fmla="*/ 50 w 148"/>
                  <a:gd name="T93" fmla="*/ 239 h 361"/>
                  <a:gd name="T94" fmla="*/ 56 w 148"/>
                  <a:gd name="T95" fmla="*/ 249 h 361"/>
                  <a:gd name="T96" fmla="*/ 68 w 148"/>
                  <a:gd name="T97" fmla="*/ 247 h 361"/>
                  <a:gd name="T98" fmla="*/ 78 w 148"/>
                  <a:gd name="T99" fmla="*/ 235 h 361"/>
                  <a:gd name="T100" fmla="*/ 86 w 148"/>
                  <a:gd name="T101" fmla="*/ 227 h 361"/>
                  <a:gd name="T102" fmla="*/ 88 w 148"/>
                  <a:gd name="T103" fmla="*/ 215 h 361"/>
                  <a:gd name="T104" fmla="*/ 98 w 148"/>
                  <a:gd name="T105" fmla="*/ 235 h 361"/>
                  <a:gd name="T106" fmla="*/ 108 w 148"/>
                  <a:gd name="T107" fmla="*/ 257 h 361"/>
                  <a:gd name="T108" fmla="*/ 116 w 148"/>
                  <a:gd name="T109" fmla="*/ 283 h 361"/>
                  <a:gd name="T110" fmla="*/ 122 w 148"/>
                  <a:gd name="T111" fmla="*/ 297 h 361"/>
                  <a:gd name="T112" fmla="*/ 126 w 148"/>
                  <a:gd name="T113" fmla="*/ 315 h 361"/>
                  <a:gd name="T114" fmla="*/ 130 w 148"/>
                  <a:gd name="T115" fmla="*/ 331 h 361"/>
                  <a:gd name="T116" fmla="*/ 126 w 148"/>
                  <a:gd name="T117" fmla="*/ 349 h 361"/>
                  <a:gd name="T118" fmla="*/ 136 w 148"/>
                  <a:gd name="T119" fmla="*/ 34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 h="361">
                    <a:moveTo>
                      <a:pt x="30" y="188"/>
                    </a:moveTo>
                    <a:lnTo>
                      <a:pt x="26" y="186"/>
                    </a:lnTo>
                    <a:lnTo>
                      <a:pt x="26" y="184"/>
                    </a:lnTo>
                    <a:lnTo>
                      <a:pt x="30" y="184"/>
                    </a:lnTo>
                    <a:lnTo>
                      <a:pt x="32" y="186"/>
                    </a:lnTo>
                    <a:lnTo>
                      <a:pt x="30" y="188"/>
                    </a:lnTo>
                    <a:close/>
                    <a:moveTo>
                      <a:pt x="120" y="315"/>
                    </a:moveTo>
                    <a:lnTo>
                      <a:pt x="122" y="315"/>
                    </a:lnTo>
                    <a:lnTo>
                      <a:pt x="124" y="311"/>
                    </a:lnTo>
                    <a:lnTo>
                      <a:pt x="122" y="311"/>
                    </a:lnTo>
                    <a:lnTo>
                      <a:pt x="120" y="311"/>
                    </a:lnTo>
                    <a:lnTo>
                      <a:pt x="120" y="313"/>
                    </a:lnTo>
                    <a:lnTo>
                      <a:pt x="120" y="315"/>
                    </a:lnTo>
                    <a:close/>
                    <a:moveTo>
                      <a:pt x="124" y="323"/>
                    </a:moveTo>
                    <a:lnTo>
                      <a:pt x="124" y="321"/>
                    </a:lnTo>
                    <a:lnTo>
                      <a:pt x="122" y="317"/>
                    </a:lnTo>
                    <a:lnTo>
                      <a:pt x="120" y="319"/>
                    </a:lnTo>
                    <a:lnTo>
                      <a:pt x="124" y="323"/>
                    </a:lnTo>
                    <a:close/>
                    <a:moveTo>
                      <a:pt x="124" y="329"/>
                    </a:moveTo>
                    <a:lnTo>
                      <a:pt x="126" y="329"/>
                    </a:lnTo>
                    <a:lnTo>
                      <a:pt x="124" y="325"/>
                    </a:lnTo>
                    <a:lnTo>
                      <a:pt x="122" y="325"/>
                    </a:lnTo>
                    <a:lnTo>
                      <a:pt x="122" y="327"/>
                    </a:lnTo>
                    <a:lnTo>
                      <a:pt x="124" y="329"/>
                    </a:lnTo>
                    <a:close/>
                    <a:moveTo>
                      <a:pt x="122" y="331"/>
                    </a:moveTo>
                    <a:lnTo>
                      <a:pt x="120" y="327"/>
                    </a:lnTo>
                    <a:lnTo>
                      <a:pt x="118" y="325"/>
                    </a:lnTo>
                    <a:lnTo>
                      <a:pt x="118" y="329"/>
                    </a:lnTo>
                    <a:lnTo>
                      <a:pt x="120" y="335"/>
                    </a:lnTo>
                    <a:lnTo>
                      <a:pt x="122" y="331"/>
                    </a:lnTo>
                    <a:close/>
                    <a:moveTo>
                      <a:pt x="122" y="343"/>
                    </a:moveTo>
                    <a:lnTo>
                      <a:pt x="120" y="343"/>
                    </a:lnTo>
                    <a:lnTo>
                      <a:pt x="120" y="345"/>
                    </a:lnTo>
                    <a:lnTo>
                      <a:pt x="124" y="347"/>
                    </a:lnTo>
                    <a:lnTo>
                      <a:pt x="122" y="343"/>
                    </a:lnTo>
                    <a:close/>
                    <a:moveTo>
                      <a:pt x="140" y="343"/>
                    </a:moveTo>
                    <a:lnTo>
                      <a:pt x="144" y="319"/>
                    </a:lnTo>
                    <a:lnTo>
                      <a:pt x="136" y="309"/>
                    </a:lnTo>
                    <a:lnTo>
                      <a:pt x="134" y="301"/>
                    </a:lnTo>
                    <a:lnTo>
                      <a:pt x="136" y="293"/>
                    </a:lnTo>
                    <a:lnTo>
                      <a:pt x="132" y="283"/>
                    </a:lnTo>
                    <a:lnTo>
                      <a:pt x="124" y="275"/>
                    </a:lnTo>
                    <a:lnTo>
                      <a:pt x="116" y="267"/>
                    </a:lnTo>
                    <a:lnTo>
                      <a:pt x="116" y="261"/>
                    </a:lnTo>
                    <a:lnTo>
                      <a:pt x="120" y="257"/>
                    </a:lnTo>
                    <a:lnTo>
                      <a:pt x="118" y="251"/>
                    </a:lnTo>
                    <a:lnTo>
                      <a:pt x="120" y="245"/>
                    </a:lnTo>
                    <a:lnTo>
                      <a:pt x="124" y="243"/>
                    </a:lnTo>
                    <a:lnTo>
                      <a:pt x="124" y="239"/>
                    </a:lnTo>
                    <a:lnTo>
                      <a:pt x="118" y="237"/>
                    </a:lnTo>
                    <a:lnTo>
                      <a:pt x="116" y="229"/>
                    </a:lnTo>
                    <a:lnTo>
                      <a:pt x="104" y="209"/>
                    </a:lnTo>
                    <a:lnTo>
                      <a:pt x="104" y="203"/>
                    </a:lnTo>
                    <a:lnTo>
                      <a:pt x="102" y="199"/>
                    </a:lnTo>
                    <a:lnTo>
                      <a:pt x="98" y="195"/>
                    </a:lnTo>
                    <a:lnTo>
                      <a:pt x="100" y="190"/>
                    </a:lnTo>
                    <a:lnTo>
                      <a:pt x="98" y="180"/>
                    </a:lnTo>
                    <a:lnTo>
                      <a:pt x="102" y="170"/>
                    </a:lnTo>
                    <a:lnTo>
                      <a:pt x="112" y="172"/>
                    </a:lnTo>
                    <a:lnTo>
                      <a:pt x="124" y="166"/>
                    </a:lnTo>
                    <a:lnTo>
                      <a:pt x="130" y="158"/>
                    </a:lnTo>
                    <a:lnTo>
                      <a:pt x="134" y="156"/>
                    </a:lnTo>
                    <a:lnTo>
                      <a:pt x="138" y="150"/>
                    </a:lnTo>
                    <a:lnTo>
                      <a:pt x="144" y="146"/>
                    </a:lnTo>
                    <a:lnTo>
                      <a:pt x="144" y="138"/>
                    </a:lnTo>
                    <a:lnTo>
                      <a:pt x="148" y="132"/>
                    </a:lnTo>
                    <a:lnTo>
                      <a:pt x="136" y="130"/>
                    </a:lnTo>
                    <a:lnTo>
                      <a:pt x="130" y="130"/>
                    </a:lnTo>
                    <a:lnTo>
                      <a:pt x="126" y="126"/>
                    </a:lnTo>
                    <a:lnTo>
                      <a:pt x="114" y="122"/>
                    </a:lnTo>
                    <a:lnTo>
                      <a:pt x="116" y="116"/>
                    </a:lnTo>
                    <a:lnTo>
                      <a:pt x="114" y="112"/>
                    </a:lnTo>
                    <a:lnTo>
                      <a:pt x="114" y="106"/>
                    </a:lnTo>
                    <a:lnTo>
                      <a:pt x="108" y="104"/>
                    </a:lnTo>
                    <a:lnTo>
                      <a:pt x="102" y="92"/>
                    </a:lnTo>
                    <a:lnTo>
                      <a:pt x="104" y="84"/>
                    </a:lnTo>
                    <a:lnTo>
                      <a:pt x="92" y="86"/>
                    </a:lnTo>
                    <a:lnTo>
                      <a:pt x="86" y="88"/>
                    </a:lnTo>
                    <a:lnTo>
                      <a:pt x="82" y="88"/>
                    </a:lnTo>
                    <a:lnTo>
                      <a:pt x="82" y="82"/>
                    </a:lnTo>
                    <a:lnTo>
                      <a:pt x="78" y="78"/>
                    </a:lnTo>
                    <a:lnTo>
                      <a:pt x="78" y="72"/>
                    </a:lnTo>
                    <a:lnTo>
                      <a:pt x="84" y="62"/>
                    </a:lnTo>
                    <a:lnTo>
                      <a:pt x="94" y="50"/>
                    </a:lnTo>
                    <a:lnTo>
                      <a:pt x="92" y="44"/>
                    </a:lnTo>
                    <a:lnTo>
                      <a:pt x="94" y="42"/>
                    </a:lnTo>
                    <a:lnTo>
                      <a:pt x="92" y="32"/>
                    </a:lnTo>
                    <a:lnTo>
                      <a:pt x="92" y="28"/>
                    </a:lnTo>
                    <a:lnTo>
                      <a:pt x="90" y="18"/>
                    </a:lnTo>
                    <a:lnTo>
                      <a:pt x="82" y="16"/>
                    </a:lnTo>
                    <a:lnTo>
                      <a:pt x="78" y="4"/>
                    </a:lnTo>
                    <a:lnTo>
                      <a:pt x="70" y="0"/>
                    </a:lnTo>
                    <a:lnTo>
                      <a:pt x="66" y="2"/>
                    </a:lnTo>
                    <a:lnTo>
                      <a:pt x="60" y="16"/>
                    </a:lnTo>
                    <a:lnTo>
                      <a:pt x="60" y="24"/>
                    </a:lnTo>
                    <a:lnTo>
                      <a:pt x="52" y="22"/>
                    </a:lnTo>
                    <a:lnTo>
                      <a:pt x="40" y="32"/>
                    </a:lnTo>
                    <a:lnTo>
                      <a:pt x="34" y="38"/>
                    </a:lnTo>
                    <a:lnTo>
                      <a:pt x="36" y="48"/>
                    </a:lnTo>
                    <a:lnTo>
                      <a:pt x="30" y="60"/>
                    </a:lnTo>
                    <a:lnTo>
                      <a:pt x="32" y="66"/>
                    </a:lnTo>
                    <a:lnTo>
                      <a:pt x="24" y="88"/>
                    </a:lnTo>
                    <a:lnTo>
                      <a:pt x="18" y="88"/>
                    </a:lnTo>
                    <a:lnTo>
                      <a:pt x="12" y="86"/>
                    </a:lnTo>
                    <a:lnTo>
                      <a:pt x="16" y="96"/>
                    </a:lnTo>
                    <a:lnTo>
                      <a:pt x="16" y="106"/>
                    </a:lnTo>
                    <a:lnTo>
                      <a:pt x="12" y="108"/>
                    </a:lnTo>
                    <a:lnTo>
                      <a:pt x="12" y="128"/>
                    </a:lnTo>
                    <a:lnTo>
                      <a:pt x="4" y="126"/>
                    </a:lnTo>
                    <a:lnTo>
                      <a:pt x="6" y="140"/>
                    </a:lnTo>
                    <a:lnTo>
                      <a:pt x="2" y="140"/>
                    </a:lnTo>
                    <a:lnTo>
                      <a:pt x="0" y="142"/>
                    </a:lnTo>
                    <a:lnTo>
                      <a:pt x="2" y="146"/>
                    </a:lnTo>
                    <a:lnTo>
                      <a:pt x="4" y="148"/>
                    </a:lnTo>
                    <a:lnTo>
                      <a:pt x="8" y="154"/>
                    </a:lnTo>
                    <a:lnTo>
                      <a:pt x="12" y="160"/>
                    </a:lnTo>
                    <a:lnTo>
                      <a:pt x="14" y="158"/>
                    </a:lnTo>
                    <a:lnTo>
                      <a:pt x="20" y="164"/>
                    </a:lnTo>
                    <a:lnTo>
                      <a:pt x="22" y="168"/>
                    </a:lnTo>
                    <a:lnTo>
                      <a:pt x="28" y="166"/>
                    </a:lnTo>
                    <a:lnTo>
                      <a:pt x="30" y="170"/>
                    </a:lnTo>
                    <a:lnTo>
                      <a:pt x="32" y="174"/>
                    </a:lnTo>
                    <a:lnTo>
                      <a:pt x="28" y="172"/>
                    </a:lnTo>
                    <a:lnTo>
                      <a:pt x="28" y="174"/>
                    </a:lnTo>
                    <a:lnTo>
                      <a:pt x="32" y="178"/>
                    </a:lnTo>
                    <a:lnTo>
                      <a:pt x="26" y="178"/>
                    </a:lnTo>
                    <a:lnTo>
                      <a:pt x="26" y="180"/>
                    </a:lnTo>
                    <a:lnTo>
                      <a:pt x="34" y="184"/>
                    </a:lnTo>
                    <a:lnTo>
                      <a:pt x="34" y="182"/>
                    </a:lnTo>
                    <a:lnTo>
                      <a:pt x="34" y="180"/>
                    </a:lnTo>
                    <a:lnTo>
                      <a:pt x="36" y="178"/>
                    </a:lnTo>
                    <a:lnTo>
                      <a:pt x="38" y="180"/>
                    </a:lnTo>
                    <a:lnTo>
                      <a:pt x="38" y="188"/>
                    </a:lnTo>
                    <a:lnTo>
                      <a:pt x="42" y="199"/>
                    </a:lnTo>
                    <a:lnTo>
                      <a:pt x="44" y="203"/>
                    </a:lnTo>
                    <a:lnTo>
                      <a:pt x="44" y="213"/>
                    </a:lnTo>
                    <a:lnTo>
                      <a:pt x="46" y="219"/>
                    </a:lnTo>
                    <a:lnTo>
                      <a:pt x="46" y="231"/>
                    </a:lnTo>
                    <a:lnTo>
                      <a:pt x="44" y="235"/>
                    </a:lnTo>
                    <a:lnTo>
                      <a:pt x="46" y="245"/>
                    </a:lnTo>
                    <a:lnTo>
                      <a:pt x="50" y="239"/>
                    </a:lnTo>
                    <a:lnTo>
                      <a:pt x="50" y="247"/>
                    </a:lnTo>
                    <a:lnTo>
                      <a:pt x="52" y="247"/>
                    </a:lnTo>
                    <a:lnTo>
                      <a:pt x="56" y="249"/>
                    </a:lnTo>
                    <a:lnTo>
                      <a:pt x="60" y="247"/>
                    </a:lnTo>
                    <a:lnTo>
                      <a:pt x="64" y="247"/>
                    </a:lnTo>
                    <a:lnTo>
                      <a:pt x="68" y="247"/>
                    </a:lnTo>
                    <a:lnTo>
                      <a:pt x="72" y="241"/>
                    </a:lnTo>
                    <a:lnTo>
                      <a:pt x="74" y="237"/>
                    </a:lnTo>
                    <a:lnTo>
                      <a:pt x="78" y="235"/>
                    </a:lnTo>
                    <a:lnTo>
                      <a:pt x="78" y="233"/>
                    </a:lnTo>
                    <a:lnTo>
                      <a:pt x="82" y="231"/>
                    </a:lnTo>
                    <a:lnTo>
                      <a:pt x="86" y="227"/>
                    </a:lnTo>
                    <a:lnTo>
                      <a:pt x="86" y="221"/>
                    </a:lnTo>
                    <a:lnTo>
                      <a:pt x="86" y="219"/>
                    </a:lnTo>
                    <a:lnTo>
                      <a:pt x="88" y="215"/>
                    </a:lnTo>
                    <a:lnTo>
                      <a:pt x="90" y="221"/>
                    </a:lnTo>
                    <a:lnTo>
                      <a:pt x="94" y="221"/>
                    </a:lnTo>
                    <a:lnTo>
                      <a:pt x="98" y="235"/>
                    </a:lnTo>
                    <a:lnTo>
                      <a:pt x="102" y="241"/>
                    </a:lnTo>
                    <a:lnTo>
                      <a:pt x="106" y="241"/>
                    </a:lnTo>
                    <a:lnTo>
                      <a:pt x="108" y="257"/>
                    </a:lnTo>
                    <a:lnTo>
                      <a:pt x="110" y="269"/>
                    </a:lnTo>
                    <a:lnTo>
                      <a:pt x="112" y="277"/>
                    </a:lnTo>
                    <a:lnTo>
                      <a:pt x="116" y="283"/>
                    </a:lnTo>
                    <a:lnTo>
                      <a:pt x="116" y="293"/>
                    </a:lnTo>
                    <a:lnTo>
                      <a:pt x="118" y="287"/>
                    </a:lnTo>
                    <a:lnTo>
                      <a:pt x="122" y="297"/>
                    </a:lnTo>
                    <a:lnTo>
                      <a:pt x="128" y="303"/>
                    </a:lnTo>
                    <a:lnTo>
                      <a:pt x="130" y="311"/>
                    </a:lnTo>
                    <a:lnTo>
                      <a:pt x="126" y="315"/>
                    </a:lnTo>
                    <a:lnTo>
                      <a:pt x="126" y="325"/>
                    </a:lnTo>
                    <a:lnTo>
                      <a:pt x="130" y="327"/>
                    </a:lnTo>
                    <a:lnTo>
                      <a:pt x="130" y="331"/>
                    </a:lnTo>
                    <a:lnTo>
                      <a:pt x="128" y="335"/>
                    </a:lnTo>
                    <a:lnTo>
                      <a:pt x="130" y="343"/>
                    </a:lnTo>
                    <a:lnTo>
                      <a:pt x="126" y="349"/>
                    </a:lnTo>
                    <a:lnTo>
                      <a:pt x="130" y="361"/>
                    </a:lnTo>
                    <a:lnTo>
                      <a:pt x="132" y="357"/>
                    </a:lnTo>
                    <a:lnTo>
                      <a:pt x="136" y="345"/>
                    </a:lnTo>
                    <a:lnTo>
                      <a:pt x="140" y="34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0" name="Freeform 164"/>
              <p:cNvSpPr>
                <a:spLocks/>
              </p:cNvSpPr>
              <p:nvPr/>
            </p:nvSpPr>
            <p:spPr bwMode="auto">
              <a:xfrm>
                <a:off x="14400410" y="3995335"/>
                <a:ext cx="199631" cy="116927"/>
              </a:xfrm>
              <a:custGeom>
                <a:avLst/>
                <a:gdLst>
                  <a:gd name="T0" fmla="*/ 2 w 140"/>
                  <a:gd name="T1" fmla="*/ 18 h 82"/>
                  <a:gd name="T2" fmla="*/ 0 w 140"/>
                  <a:gd name="T3" fmla="*/ 28 h 82"/>
                  <a:gd name="T4" fmla="*/ 6 w 140"/>
                  <a:gd name="T5" fmla="*/ 34 h 82"/>
                  <a:gd name="T6" fmla="*/ 10 w 140"/>
                  <a:gd name="T7" fmla="*/ 34 h 82"/>
                  <a:gd name="T8" fmla="*/ 20 w 140"/>
                  <a:gd name="T9" fmla="*/ 46 h 82"/>
                  <a:gd name="T10" fmla="*/ 26 w 140"/>
                  <a:gd name="T11" fmla="*/ 46 h 82"/>
                  <a:gd name="T12" fmla="*/ 46 w 140"/>
                  <a:gd name="T13" fmla="*/ 56 h 82"/>
                  <a:gd name="T14" fmla="*/ 74 w 140"/>
                  <a:gd name="T15" fmla="*/ 58 h 82"/>
                  <a:gd name="T16" fmla="*/ 84 w 140"/>
                  <a:gd name="T17" fmla="*/ 68 h 82"/>
                  <a:gd name="T18" fmla="*/ 90 w 140"/>
                  <a:gd name="T19" fmla="*/ 72 h 82"/>
                  <a:gd name="T20" fmla="*/ 98 w 140"/>
                  <a:gd name="T21" fmla="*/ 72 h 82"/>
                  <a:gd name="T22" fmla="*/ 106 w 140"/>
                  <a:gd name="T23" fmla="*/ 76 h 82"/>
                  <a:gd name="T24" fmla="*/ 110 w 140"/>
                  <a:gd name="T25" fmla="*/ 80 h 82"/>
                  <a:gd name="T26" fmla="*/ 138 w 140"/>
                  <a:gd name="T27" fmla="*/ 82 h 82"/>
                  <a:gd name="T28" fmla="*/ 140 w 140"/>
                  <a:gd name="T29" fmla="*/ 74 h 82"/>
                  <a:gd name="T30" fmla="*/ 136 w 140"/>
                  <a:gd name="T31" fmla="*/ 64 h 82"/>
                  <a:gd name="T32" fmla="*/ 138 w 140"/>
                  <a:gd name="T33" fmla="*/ 52 h 82"/>
                  <a:gd name="T34" fmla="*/ 130 w 140"/>
                  <a:gd name="T35" fmla="*/ 52 h 82"/>
                  <a:gd name="T36" fmla="*/ 124 w 140"/>
                  <a:gd name="T37" fmla="*/ 52 h 82"/>
                  <a:gd name="T38" fmla="*/ 116 w 140"/>
                  <a:gd name="T39" fmla="*/ 50 h 82"/>
                  <a:gd name="T40" fmla="*/ 110 w 140"/>
                  <a:gd name="T41" fmla="*/ 50 h 82"/>
                  <a:gd name="T42" fmla="*/ 104 w 140"/>
                  <a:gd name="T43" fmla="*/ 48 h 82"/>
                  <a:gd name="T44" fmla="*/ 100 w 140"/>
                  <a:gd name="T45" fmla="*/ 46 h 82"/>
                  <a:gd name="T46" fmla="*/ 92 w 140"/>
                  <a:gd name="T47" fmla="*/ 42 h 82"/>
                  <a:gd name="T48" fmla="*/ 88 w 140"/>
                  <a:gd name="T49" fmla="*/ 40 h 82"/>
                  <a:gd name="T50" fmla="*/ 82 w 140"/>
                  <a:gd name="T51" fmla="*/ 34 h 82"/>
                  <a:gd name="T52" fmla="*/ 66 w 140"/>
                  <a:gd name="T53" fmla="*/ 30 h 82"/>
                  <a:gd name="T54" fmla="*/ 62 w 140"/>
                  <a:gd name="T55" fmla="*/ 20 h 82"/>
                  <a:gd name="T56" fmla="*/ 52 w 140"/>
                  <a:gd name="T57" fmla="*/ 22 h 82"/>
                  <a:gd name="T58" fmla="*/ 36 w 140"/>
                  <a:gd name="T59" fmla="*/ 6 h 82"/>
                  <a:gd name="T60" fmla="*/ 24 w 140"/>
                  <a:gd name="T61" fmla="*/ 2 h 82"/>
                  <a:gd name="T62" fmla="*/ 14 w 140"/>
                  <a:gd name="T63" fmla="*/ 2 h 82"/>
                  <a:gd name="T64" fmla="*/ 6 w 140"/>
                  <a:gd name="T65" fmla="*/ 0 h 82"/>
                  <a:gd name="T66" fmla="*/ 6 w 140"/>
                  <a:gd name="T67" fmla="*/ 10 h 82"/>
                  <a:gd name="T68" fmla="*/ 2 w 140"/>
                  <a:gd name="T69" fmla="*/ 1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82">
                    <a:moveTo>
                      <a:pt x="2" y="18"/>
                    </a:moveTo>
                    <a:lnTo>
                      <a:pt x="0" y="28"/>
                    </a:lnTo>
                    <a:lnTo>
                      <a:pt x="6" y="34"/>
                    </a:lnTo>
                    <a:lnTo>
                      <a:pt x="10" y="34"/>
                    </a:lnTo>
                    <a:lnTo>
                      <a:pt x="20" y="46"/>
                    </a:lnTo>
                    <a:lnTo>
                      <a:pt x="26" y="46"/>
                    </a:lnTo>
                    <a:lnTo>
                      <a:pt x="46" y="56"/>
                    </a:lnTo>
                    <a:lnTo>
                      <a:pt x="74" y="58"/>
                    </a:lnTo>
                    <a:lnTo>
                      <a:pt x="84" y="68"/>
                    </a:lnTo>
                    <a:lnTo>
                      <a:pt x="90" y="72"/>
                    </a:lnTo>
                    <a:lnTo>
                      <a:pt x="98" y="72"/>
                    </a:lnTo>
                    <a:lnTo>
                      <a:pt x="106" y="76"/>
                    </a:lnTo>
                    <a:lnTo>
                      <a:pt x="110" y="80"/>
                    </a:lnTo>
                    <a:lnTo>
                      <a:pt x="138" y="82"/>
                    </a:lnTo>
                    <a:lnTo>
                      <a:pt x="140" y="74"/>
                    </a:lnTo>
                    <a:lnTo>
                      <a:pt x="136" y="64"/>
                    </a:lnTo>
                    <a:lnTo>
                      <a:pt x="138" y="52"/>
                    </a:lnTo>
                    <a:lnTo>
                      <a:pt x="130" y="52"/>
                    </a:lnTo>
                    <a:lnTo>
                      <a:pt x="124" y="52"/>
                    </a:lnTo>
                    <a:lnTo>
                      <a:pt x="116" y="50"/>
                    </a:lnTo>
                    <a:lnTo>
                      <a:pt x="110" y="50"/>
                    </a:lnTo>
                    <a:lnTo>
                      <a:pt x="104" y="48"/>
                    </a:lnTo>
                    <a:lnTo>
                      <a:pt x="100" y="46"/>
                    </a:lnTo>
                    <a:lnTo>
                      <a:pt x="92" y="42"/>
                    </a:lnTo>
                    <a:lnTo>
                      <a:pt x="88" y="40"/>
                    </a:lnTo>
                    <a:lnTo>
                      <a:pt x="82" y="34"/>
                    </a:lnTo>
                    <a:lnTo>
                      <a:pt x="66" y="30"/>
                    </a:lnTo>
                    <a:lnTo>
                      <a:pt x="62" y="20"/>
                    </a:lnTo>
                    <a:lnTo>
                      <a:pt x="52" y="22"/>
                    </a:lnTo>
                    <a:lnTo>
                      <a:pt x="36" y="6"/>
                    </a:lnTo>
                    <a:lnTo>
                      <a:pt x="24" y="2"/>
                    </a:lnTo>
                    <a:lnTo>
                      <a:pt x="14" y="2"/>
                    </a:lnTo>
                    <a:lnTo>
                      <a:pt x="6" y="0"/>
                    </a:lnTo>
                    <a:lnTo>
                      <a:pt x="6" y="10"/>
                    </a:lnTo>
                    <a:lnTo>
                      <a:pt x="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1" name="Freeform 165"/>
              <p:cNvSpPr>
                <a:spLocks noEditPoints="1"/>
              </p:cNvSpPr>
              <p:nvPr/>
            </p:nvSpPr>
            <p:spPr bwMode="auto">
              <a:xfrm>
                <a:off x="14605745" y="4103706"/>
                <a:ext cx="126908" cy="159705"/>
              </a:xfrm>
              <a:custGeom>
                <a:avLst/>
                <a:gdLst>
                  <a:gd name="T0" fmla="*/ 51 w 89"/>
                  <a:gd name="T1" fmla="*/ 74 h 112"/>
                  <a:gd name="T2" fmla="*/ 57 w 89"/>
                  <a:gd name="T3" fmla="*/ 76 h 112"/>
                  <a:gd name="T4" fmla="*/ 53 w 89"/>
                  <a:gd name="T5" fmla="*/ 78 h 112"/>
                  <a:gd name="T6" fmla="*/ 89 w 89"/>
                  <a:gd name="T7" fmla="*/ 104 h 112"/>
                  <a:gd name="T8" fmla="*/ 87 w 89"/>
                  <a:gd name="T9" fmla="*/ 78 h 112"/>
                  <a:gd name="T10" fmla="*/ 77 w 89"/>
                  <a:gd name="T11" fmla="*/ 56 h 112"/>
                  <a:gd name="T12" fmla="*/ 69 w 89"/>
                  <a:gd name="T13" fmla="*/ 70 h 112"/>
                  <a:gd name="T14" fmla="*/ 63 w 89"/>
                  <a:gd name="T15" fmla="*/ 66 h 112"/>
                  <a:gd name="T16" fmla="*/ 55 w 89"/>
                  <a:gd name="T17" fmla="*/ 60 h 112"/>
                  <a:gd name="T18" fmla="*/ 71 w 89"/>
                  <a:gd name="T19" fmla="*/ 42 h 112"/>
                  <a:gd name="T20" fmla="*/ 71 w 89"/>
                  <a:gd name="T21" fmla="*/ 26 h 112"/>
                  <a:gd name="T22" fmla="*/ 31 w 89"/>
                  <a:gd name="T23" fmla="*/ 24 h 112"/>
                  <a:gd name="T24" fmla="*/ 27 w 89"/>
                  <a:gd name="T25" fmla="*/ 10 h 112"/>
                  <a:gd name="T26" fmla="*/ 17 w 89"/>
                  <a:gd name="T27" fmla="*/ 4 h 112"/>
                  <a:gd name="T28" fmla="*/ 4 w 89"/>
                  <a:gd name="T29" fmla="*/ 0 h 112"/>
                  <a:gd name="T30" fmla="*/ 0 w 89"/>
                  <a:gd name="T31" fmla="*/ 10 h 112"/>
                  <a:gd name="T32" fmla="*/ 17 w 89"/>
                  <a:gd name="T33" fmla="*/ 28 h 112"/>
                  <a:gd name="T34" fmla="*/ 13 w 89"/>
                  <a:gd name="T35" fmla="*/ 36 h 112"/>
                  <a:gd name="T36" fmla="*/ 6 w 89"/>
                  <a:gd name="T37" fmla="*/ 42 h 112"/>
                  <a:gd name="T38" fmla="*/ 15 w 89"/>
                  <a:gd name="T39" fmla="*/ 56 h 112"/>
                  <a:gd name="T40" fmla="*/ 23 w 89"/>
                  <a:gd name="T41" fmla="*/ 78 h 112"/>
                  <a:gd name="T42" fmla="*/ 29 w 89"/>
                  <a:gd name="T43" fmla="*/ 94 h 112"/>
                  <a:gd name="T44" fmla="*/ 35 w 89"/>
                  <a:gd name="T45" fmla="*/ 92 h 112"/>
                  <a:gd name="T46" fmla="*/ 41 w 89"/>
                  <a:gd name="T47" fmla="*/ 90 h 112"/>
                  <a:gd name="T48" fmla="*/ 47 w 89"/>
                  <a:gd name="T49" fmla="*/ 92 h 112"/>
                  <a:gd name="T50" fmla="*/ 51 w 89"/>
                  <a:gd name="T51" fmla="*/ 86 h 112"/>
                  <a:gd name="T52" fmla="*/ 47 w 89"/>
                  <a:gd name="T53" fmla="*/ 74 h 112"/>
                  <a:gd name="T54" fmla="*/ 49 w 89"/>
                  <a:gd name="T55" fmla="*/ 68 h 112"/>
                  <a:gd name="T56" fmla="*/ 53 w 89"/>
                  <a:gd name="T57" fmla="*/ 70 h 112"/>
                  <a:gd name="T58" fmla="*/ 63 w 89"/>
                  <a:gd name="T59" fmla="*/ 74 h 112"/>
                  <a:gd name="T60" fmla="*/ 71 w 89"/>
                  <a:gd name="T61" fmla="*/ 80 h 112"/>
                  <a:gd name="T62" fmla="*/ 75 w 89"/>
                  <a:gd name="T63" fmla="*/ 92 h 112"/>
                  <a:gd name="T64" fmla="*/ 79 w 89"/>
                  <a:gd name="T65" fmla="*/ 104 h 112"/>
                  <a:gd name="T66" fmla="*/ 85 w 89"/>
                  <a:gd name="T67" fmla="*/ 110 h 112"/>
                  <a:gd name="T68" fmla="*/ 85 w 89"/>
                  <a:gd name="T6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112">
                    <a:moveTo>
                      <a:pt x="53" y="78"/>
                    </a:moveTo>
                    <a:lnTo>
                      <a:pt x="51" y="74"/>
                    </a:lnTo>
                    <a:lnTo>
                      <a:pt x="53" y="74"/>
                    </a:lnTo>
                    <a:lnTo>
                      <a:pt x="57" y="76"/>
                    </a:lnTo>
                    <a:lnTo>
                      <a:pt x="55" y="78"/>
                    </a:lnTo>
                    <a:lnTo>
                      <a:pt x="53" y="78"/>
                    </a:lnTo>
                    <a:close/>
                    <a:moveTo>
                      <a:pt x="85" y="104"/>
                    </a:moveTo>
                    <a:lnTo>
                      <a:pt x="89" y="104"/>
                    </a:lnTo>
                    <a:lnTo>
                      <a:pt x="87" y="90"/>
                    </a:lnTo>
                    <a:lnTo>
                      <a:pt x="87" y="78"/>
                    </a:lnTo>
                    <a:lnTo>
                      <a:pt x="79" y="68"/>
                    </a:lnTo>
                    <a:lnTo>
                      <a:pt x="77" y="56"/>
                    </a:lnTo>
                    <a:lnTo>
                      <a:pt x="71" y="56"/>
                    </a:lnTo>
                    <a:lnTo>
                      <a:pt x="69" y="70"/>
                    </a:lnTo>
                    <a:lnTo>
                      <a:pt x="67" y="70"/>
                    </a:lnTo>
                    <a:lnTo>
                      <a:pt x="63" y="66"/>
                    </a:lnTo>
                    <a:lnTo>
                      <a:pt x="61" y="68"/>
                    </a:lnTo>
                    <a:lnTo>
                      <a:pt x="55" y="60"/>
                    </a:lnTo>
                    <a:lnTo>
                      <a:pt x="61" y="46"/>
                    </a:lnTo>
                    <a:lnTo>
                      <a:pt x="71" y="42"/>
                    </a:lnTo>
                    <a:lnTo>
                      <a:pt x="77" y="32"/>
                    </a:lnTo>
                    <a:lnTo>
                      <a:pt x="71" y="26"/>
                    </a:lnTo>
                    <a:lnTo>
                      <a:pt x="49" y="28"/>
                    </a:lnTo>
                    <a:lnTo>
                      <a:pt x="31" y="24"/>
                    </a:lnTo>
                    <a:lnTo>
                      <a:pt x="31" y="10"/>
                    </a:lnTo>
                    <a:lnTo>
                      <a:pt x="27" y="10"/>
                    </a:lnTo>
                    <a:lnTo>
                      <a:pt x="23" y="12"/>
                    </a:lnTo>
                    <a:lnTo>
                      <a:pt x="17" y="4"/>
                    </a:lnTo>
                    <a:lnTo>
                      <a:pt x="13" y="6"/>
                    </a:lnTo>
                    <a:lnTo>
                      <a:pt x="4" y="0"/>
                    </a:lnTo>
                    <a:lnTo>
                      <a:pt x="4" y="6"/>
                    </a:lnTo>
                    <a:lnTo>
                      <a:pt x="0" y="10"/>
                    </a:lnTo>
                    <a:lnTo>
                      <a:pt x="2" y="18"/>
                    </a:lnTo>
                    <a:lnTo>
                      <a:pt x="17" y="28"/>
                    </a:lnTo>
                    <a:lnTo>
                      <a:pt x="13" y="30"/>
                    </a:lnTo>
                    <a:lnTo>
                      <a:pt x="13" y="36"/>
                    </a:lnTo>
                    <a:lnTo>
                      <a:pt x="6" y="38"/>
                    </a:lnTo>
                    <a:lnTo>
                      <a:pt x="6" y="42"/>
                    </a:lnTo>
                    <a:lnTo>
                      <a:pt x="17" y="48"/>
                    </a:lnTo>
                    <a:lnTo>
                      <a:pt x="15" y="56"/>
                    </a:lnTo>
                    <a:lnTo>
                      <a:pt x="23" y="70"/>
                    </a:lnTo>
                    <a:lnTo>
                      <a:pt x="23" y="78"/>
                    </a:lnTo>
                    <a:lnTo>
                      <a:pt x="25" y="82"/>
                    </a:lnTo>
                    <a:lnTo>
                      <a:pt x="29" y="94"/>
                    </a:lnTo>
                    <a:lnTo>
                      <a:pt x="31" y="94"/>
                    </a:lnTo>
                    <a:lnTo>
                      <a:pt x="35" y="92"/>
                    </a:lnTo>
                    <a:lnTo>
                      <a:pt x="39" y="92"/>
                    </a:lnTo>
                    <a:lnTo>
                      <a:pt x="41" y="90"/>
                    </a:lnTo>
                    <a:lnTo>
                      <a:pt x="43" y="90"/>
                    </a:lnTo>
                    <a:lnTo>
                      <a:pt x="47" y="92"/>
                    </a:lnTo>
                    <a:lnTo>
                      <a:pt x="47" y="88"/>
                    </a:lnTo>
                    <a:lnTo>
                      <a:pt x="51" y="86"/>
                    </a:lnTo>
                    <a:lnTo>
                      <a:pt x="49" y="80"/>
                    </a:lnTo>
                    <a:lnTo>
                      <a:pt x="47" y="74"/>
                    </a:lnTo>
                    <a:lnTo>
                      <a:pt x="49" y="70"/>
                    </a:lnTo>
                    <a:lnTo>
                      <a:pt x="49" y="68"/>
                    </a:lnTo>
                    <a:lnTo>
                      <a:pt x="49" y="64"/>
                    </a:lnTo>
                    <a:lnTo>
                      <a:pt x="53" y="70"/>
                    </a:lnTo>
                    <a:lnTo>
                      <a:pt x="59" y="74"/>
                    </a:lnTo>
                    <a:lnTo>
                      <a:pt x="63" y="74"/>
                    </a:lnTo>
                    <a:lnTo>
                      <a:pt x="67" y="72"/>
                    </a:lnTo>
                    <a:lnTo>
                      <a:pt x="71" y="80"/>
                    </a:lnTo>
                    <a:lnTo>
                      <a:pt x="73" y="82"/>
                    </a:lnTo>
                    <a:lnTo>
                      <a:pt x="75" y="92"/>
                    </a:lnTo>
                    <a:lnTo>
                      <a:pt x="75" y="96"/>
                    </a:lnTo>
                    <a:lnTo>
                      <a:pt x="79" y="104"/>
                    </a:lnTo>
                    <a:lnTo>
                      <a:pt x="83" y="112"/>
                    </a:lnTo>
                    <a:lnTo>
                      <a:pt x="85" y="110"/>
                    </a:lnTo>
                    <a:lnTo>
                      <a:pt x="83" y="106"/>
                    </a:lnTo>
                    <a:lnTo>
                      <a:pt x="85" y="10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2" name="Freeform 10"/>
              <p:cNvSpPr>
                <a:spLocks noEditPoints="1"/>
              </p:cNvSpPr>
              <p:nvPr/>
            </p:nvSpPr>
            <p:spPr bwMode="auto">
              <a:xfrm>
                <a:off x="10817028" y="5469755"/>
                <a:ext cx="380725" cy="924008"/>
              </a:xfrm>
              <a:custGeom>
                <a:avLst/>
                <a:gdLst>
                  <a:gd name="T0" fmla="*/ 181 w 267"/>
                  <a:gd name="T1" fmla="*/ 345 h 648"/>
                  <a:gd name="T2" fmla="*/ 265 w 267"/>
                  <a:gd name="T3" fmla="*/ 644 h 648"/>
                  <a:gd name="T4" fmla="*/ 251 w 267"/>
                  <a:gd name="T5" fmla="*/ 642 h 648"/>
                  <a:gd name="T6" fmla="*/ 209 w 267"/>
                  <a:gd name="T7" fmla="*/ 170 h 648"/>
                  <a:gd name="T8" fmla="*/ 213 w 267"/>
                  <a:gd name="T9" fmla="*/ 216 h 648"/>
                  <a:gd name="T10" fmla="*/ 211 w 267"/>
                  <a:gd name="T11" fmla="*/ 248 h 648"/>
                  <a:gd name="T12" fmla="*/ 239 w 267"/>
                  <a:gd name="T13" fmla="*/ 265 h 648"/>
                  <a:gd name="T14" fmla="*/ 251 w 267"/>
                  <a:gd name="T15" fmla="*/ 287 h 648"/>
                  <a:gd name="T16" fmla="*/ 249 w 267"/>
                  <a:gd name="T17" fmla="*/ 309 h 648"/>
                  <a:gd name="T18" fmla="*/ 211 w 267"/>
                  <a:gd name="T19" fmla="*/ 335 h 648"/>
                  <a:gd name="T20" fmla="*/ 175 w 267"/>
                  <a:gd name="T21" fmla="*/ 333 h 648"/>
                  <a:gd name="T22" fmla="*/ 179 w 267"/>
                  <a:gd name="T23" fmla="*/ 345 h 648"/>
                  <a:gd name="T24" fmla="*/ 183 w 267"/>
                  <a:gd name="T25" fmla="*/ 371 h 648"/>
                  <a:gd name="T26" fmla="*/ 157 w 267"/>
                  <a:gd name="T27" fmla="*/ 375 h 648"/>
                  <a:gd name="T28" fmla="*/ 141 w 267"/>
                  <a:gd name="T29" fmla="*/ 379 h 648"/>
                  <a:gd name="T30" fmla="*/ 157 w 267"/>
                  <a:gd name="T31" fmla="*/ 405 h 648"/>
                  <a:gd name="T32" fmla="*/ 167 w 267"/>
                  <a:gd name="T33" fmla="*/ 397 h 648"/>
                  <a:gd name="T34" fmla="*/ 167 w 267"/>
                  <a:gd name="T35" fmla="*/ 413 h 648"/>
                  <a:gd name="T36" fmla="*/ 155 w 267"/>
                  <a:gd name="T37" fmla="*/ 411 h 648"/>
                  <a:gd name="T38" fmla="*/ 157 w 267"/>
                  <a:gd name="T39" fmla="*/ 423 h 648"/>
                  <a:gd name="T40" fmla="*/ 161 w 267"/>
                  <a:gd name="T41" fmla="*/ 447 h 648"/>
                  <a:gd name="T42" fmla="*/ 155 w 267"/>
                  <a:gd name="T43" fmla="*/ 455 h 648"/>
                  <a:gd name="T44" fmla="*/ 135 w 267"/>
                  <a:gd name="T45" fmla="*/ 479 h 648"/>
                  <a:gd name="T46" fmla="*/ 171 w 267"/>
                  <a:gd name="T47" fmla="*/ 495 h 648"/>
                  <a:gd name="T48" fmla="*/ 175 w 267"/>
                  <a:gd name="T49" fmla="*/ 513 h 648"/>
                  <a:gd name="T50" fmla="*/ 159 w 267"/>
                  <a:gd name="T51" fmla="*/ 540 h 648"/>
                  <a:gd name="T52" fmla="*/ 161 w 267"/>
                  <a:gd name="T53" fmla="*/ 554 h 648"/>
                  <a:gd name="T54" fmla="*/ 151 w 267"/>
                  <a:gd name="T55" fmla="*/ 570 h 648"/>
                  <a:gd name="T56" fmla="*/ 173 w 267"/>
                  <a:gd name="T57" fmla="*/ 590 h 648"/>
                  <a:gd name="T58" fmla="*/ 115 w 267"/>
                  <a:gd name="T59" fmla="*/ 584 h 648"/>
                  <a:gd name="T60" fmla="*/ 91 w 267"/>
                  <a:gd name="T61" fmla="*/ 566 h 648"/>
                  <a:gd name="T62" fmla="*/ 77 w 267"/>
                  <a:gd name="T63" fmla="*/ 497 h 648"/>
                  <a:gd name="T64" fmla="*/ 71 w 267"/>
                  <a:gd name="T65" fmla="*/ 447 h 648"/>
                  <a:gd name="T66" fmla="*/ 43 w 267"/>
                  <a:gd name="T67" fmla="*/ 417 h 648"/>
                  <a:gd name="T68" fmla="*/ 29 w 267"/>
                  <a:gd name="T69" fmla="*/ 355 h 648"/>
                  <a:gd name="T70" fmla="*/ 29 w 267"/>
                  <a:gd name="T71" fmla="*/ 325 h 648"/>
                  <a:gd name="T72" fmla="*/ 25 w 267"/>
                  <a:gd name="T73" fmla="*/ 283 h 648"/>
                  <a:gd name="T74" fmla="*/ 20 w 267"/>
                  <a:gd name="T75" fmla="*/ 232 h 648"/>
                  <a:gd name="T76" fmla="*/ 2 w 267"/>
                  <a:gd name="T77" fmla="*/ 192 h 648"/>
                  <a:gd name="T78" fmla="*/ 2 w 267"/>
                  <a:gd name="T79" fmla="*/ 128 h 648"/>
                  <a:gd name="T80" fmla="*/ 16 w 267"/>
                  <a:gd name="T81" fmla="*/ 94 h 648"/>
                  <a:gd name="T82" fmla="*/ 12 w 267"/>
                  <a:gd name="T83" fmla="*/ 62 h 648"/>
                  <a:gd name="T84" fmla="*/ 27 w 267"/>
                  <a:gd name="T85" fmla="*/ 20 h 648"/>
                  <a:gd name="T86" fmla="*/ 45 w 267"/>
                  <a:gd name="T87" fmla="*/ 0 h 648"/>
                  <a:gd name="T88" fmla="*/ 77 w 267"/>
                  <a:gd name="T89" fmla="*/ 18 h 648"/>
                  <a:gd name="T90" fmla="*/ 111 w 267"/>
                  <a:gd name="T91" fmla="*/ 18 h 648"/>
                  <a:gd name="T92" fmla="*/ 165 w 267"/>
                  <a:gd name="T93" fmla="*/ 52 h 648"/>
                  <a:gd name="T94" fmla="*/ 183 w 267"/>
                  <a:gd name="T95" fmla="*/ 108 h 648"/>
                  <a:gd name="T96" fmla="*/ 241 w 267"/>
                  <a:gd name="T97" fmla="*/ 96 h 648"/>
                  <a:gd name="T98" fmla="*/ 265 w 267"/>
                  <a:gd name="T99" fmla="*/ 84 h 648"/>
                  <a:gd name="T100" fmla="*/ 225 w 267"/>
                  <a:gd name="T101" fmla="*/ 148 h 648"/>
                  <a:gd name="T102" fmla="*/ 243 w 267"/>
                  <a:gd name="T103" fmla="*/ 642 h 648"/>
                  <a:gd name="T104" fmla="*/ 217 w 267"/>
                  <a:gd name="T105" fmla="*/ 644 h 648"/>
                  <a:gd name="T106" fmla="*/ 173 w 267"/>
                  <a:gd name="T107" fmla="*/ 600 h 648"/>
                  <a:gd name="T108" fmla="*/ 187 w 267"/>
                  <a:gd name="T109" fmla="*/ 614 h 648"/>
                  <a:gd name="T110" fmla="*/ 209 w 267"/>
                  <a:gd name="T111" fmla="*/ 62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648">
                    <a:moveTo>
                      <a:pt x="179" y="343"/>
                    </a:moveTo>
                    <a:lnTo>
                      <a:pt x="179" y="341"/>
                    </a:lnTo>
                    <a:lnTo>
                      <a:pt x="183" y="341"/>
                    </a:lnTo>
                    <a:lnTo>
                      <a:pt x="183" y="345"/>
                    </a:lnTo>
                    <a:lnTo>
                      <a:pt x="181" y="345"/>
                    </a:lnTo>
                    <a:lnTo>
                      <a:pt x="181" y="343"/>
                    </a:lnTo>
                    <a:lnTo>
                      <a:pt x="179" y="343"/>
                    </a:lnTo>
                    <a:close/>
                    <a:moveTo>
                      <a:pt x="255" y="644"/>
                    </a:moveTo>
                    <a:lnTo>
                      <a:pt x="257" y="642"/>
                    </a:lnTo>
                    <a:lnTo>
                      <a:pt x="265" y="644"/>
                    </a:lnTo>
                    <a:lnTo>
                      <a:pt x="267" y="642"/>
                    </a:lnTo>
                    <a:lnTo>
                      <a:pt x="265" y="640"/>
                    </a:lnTo>
                    <a:lnTo>
                      <a:pt x="255" y="642"/>
                    </a:lnTo>
                    <a:lnTo>
                      <a:pt x="253" y="642"/>
                    </a:lnTo>
                    <a:lnTo>
                      <a:pt x="251" y="642"/>
                    </a:lnTo>
                    <a:lnTo>
                      <a:pt x="251" y="642"/>
                    </a:lnTo>
                    <a:lnTo>
                      <a:pt x="251" y="644"/>
                    </a:lnTo>
                    <a:lnTo>
                      <a:pt x="255" y="644"/>
                    </a:lnTo>
                    <a:close/>
                    <a:moveTo>
                      <a:pt x="213" y="164"/>
                    </a:moveTo>
                    <a:lnTo>
                      <a:pt x="209" y="170"/>
                    </a:lnTo>
                    <a:lnTo>
                      <a:pt x="213" y="184"/>
                    </a:lnTo>
                    <a:lnTo>
                      <a:pt x="209" y="196"/>
                    </a:lnTo>
                    <a:lnTo>
                      <a:pt x="209" y="200"/>
                    </a:lnTo>
                    <a:lnTo>
                      <a:pt x="209" y="210"/>
                    </a:lnTo>
                    <a:lnTo>
                      <a:pt x="213" y="216"/>
                    </a:lnTo>
                    <a:lnTo>
                      <a:pt x="209" y="222"/>
                    </a:lnTo>
                    <a:lnTo>
                      <a:pt x="207" y="230"/>
                    </a:lnTo>
                    <a:lnTo>
                      <a:pt x="211" y="240"/>
                    </a:lnTo>
                    <a:lnTo>
                      <a:pt x="211" y="244"/>
                    </a:lnTo>
                    <a:lnTo>
                      <a:pt x="211" y="248"/>
                    </a:lnTo>
                    <a:lnTo>
                      <a:pt x="215" y="252"/>
                    </a:lnTo>
                    <a:lnTo>
                      <a:pt x="221" y="252"/>
                    </a:lnTo>
                    <a:lnTo>
                      <a:pt x="231" y="261"/>
                    </a:lnTo>
                    <a:lnTo>
                      <a:pt x="235" y="265"/>
                    </a:lnTo>
                    <a:lnTo>
                      <a:pt x="239" y="265"/>
                    </a:lnTo>
                    <a:lnTo>
                      <a:pt x="241" y="269"/>
                    </a:lnTo>
                    <a:lnTo>
                      <a:pt x="239" y="279"/>
                    </a:lnTo>
                    <a:lnTo>
                      <a:pt x="241" y="283"/>
                    </a:lnTo>
                    <a:lnTo>
                      <a:pt x="247" y="287"/>
                    </a:lnTo>
                    <a:lnTo>
                      <a:pt x="251" y="287"/>
                    </a:lnTo>
                    <a:lnTo>
                      <a:pt x="251" y="289"/>
                    </a:lnTo>
                    <a:lnTo>
                      <a:pt x="255" y="293"/>
                    </a:lnTo>
                    <a:lnTo>
                      <a:pt x="255" y="297"/>
                    </a:lnTo>
                    <a:lnTo>
                      <a:pt x="251" y="305"/>
                    </a:lnTo>
                    <a:lnTo>
                      <a:pt x="249" y="309"/>
                    </a:lnTo>
                    <a:lnTo>
                      <a:pt x="243" y="321"/>
                    </a:lnTo>
                    <a:lnTo>
                      <a:pt x="239" y="325"/>
                    </a:lnTo>
                    <a:lnTo>
                      <a:pt x="229" y="329"/>
                    </a:lnTo>
                    <a:lnTo>
                      <a:pt x="221" y="335"/>
                    </a:lnTo>
                    <a:lnTo>
                      <a:pt x="211" y="335"/>
                    </a:lnTo>
                    <a:lnTo>
                      <a:pt x="199" y="339"/>
                    </a:lnTo>
                    <a:lnTo>
                      <a:pt x="191" y="339"/>
                    </a:lnTo>
                    <a:lnTo>
                      <a:pt x="185" y="337"/>
                    </a:lnTo>
                    <a:lnTo>
                      <a:pt x="181" y="337"/>
                    </a:lnTo>
                    <a:lnTo>
                      <a:pt x="175" y="333"/>
                    </a:lnTo>
                    <a:lnTo>
                      <a:pt x="173" y="333"/>
                    </a:lnTo>
                    <a:lnTo>
                      <a:pt x="175" y="337"/>
                    </a:lnTo>
                    <a:lnTo>
                      <a:pt x="175" y="343"/>
                    </a:lnTo>
                    <a:lnTo>
                      <a:pt x="177" y="347"/>
                    </a:lnTo>
                    <a:lnTo>
                      <a:pt x="179" y="345"/>
                    </a:lnTo>
                    <a:lnTo>
                      <a:pt x="181" y="349"/>
                    </a:lnTo>
                    <a:lnTo>
                      <a:pt x="179" y="353"/>
                    </a:lnTo>
                    <a:lnTo>
                      <a:pt x="179" y="363"/>
                    </a:lnTo>
                    <a:lnTo>
                      <a:pt x="183" y="367"/>
                    </a:lnTo>
                    <a:lnTo>
                      <a:pt x="183" y="371"/>
                    </a:lnTo>
                    <a:lnTo>
                      <a:pt x="177" y="377"/>
                    </a:lnTo>
                    <a:lnTo>
                      <a:pt x="175" y="379"/>
                    </a:lnTo>
                    <a:lnTo>
                      <a:pt x="167" y="379"/>
                    </a:lnTo>
                    <a:lnTo>
                      <a:pt x="161" y="379"/>
                    </a:lnTo>
                    <a:lnTo>
                      <a:pt x="157" y="375"/>
                    </a:lnTo>
                    <a:lnTo>
                      <a:pt x="145" y="373"/>
                    </a:lnTo>
                    <a:lnTo>
                      <a:pt x="145" y="371"/>
                    </a:lnTo>
                    <a:lnTo>
                      <a:pt x="141" y="371"/>
                    </a:lnTo>
                    <a:lnTo>
                      <a:pt x="141" y="373"/>
                    </a:lnTo>
                    <a:lnTo>
                      <a:pt x="141" y="379"/>
                    </a:lnTo>
                    <a:lnTo>
                      <a:pt x="145" y="387"/>
                    </a:lnTo>
                    <a:lnTo>
                      <a:pt x="147" y="395"/>
                    </a:lnTo>
                    <a:lnTo>
                      <a:pt x="149" y="399"/>
                    </a:lnTo>
                    <a:lnTo>
                      <a:pt x="157" y="401"/>
                    </a:lnTo>
                    <a:lnTo>
                      <a:pt x="157" y="405"/>
                    </a:lnTo>
                    <a:lnTo>
                      <a:pt x="165" y="405"/>
                    </a:lnTo>
                    <a:lnTo>
                      <a:pt x="165" y="401"/>
                    </a:lnTo>
                    <a:lnTo>
                      <a:pt x="161" y="401"/>
                    </a:lnTo>
                    <a:lnTo>
                      <a:pt x="165" y="399"/>
                    </a:lnTo>
                    <a:lnTo>
                      <a:pt x="167" y="397"/>
                    </a:lnTo>
                    <a:lnTo>
                      <a:pt x="169" y="397"/>
                    </a:lnTo>
                    <a:lnTo>
                      <a:pt x="173" y="403"/>
                    </a:lnTo>
                    <a:lnTo>
                      <a:pt x="173" y="409"/>
                    </a:lnTo>
                    <a:lnTo>
                      <a:pt x="173" y="411"/>
                    </a:lnTo>
                    <a:lnTo>
                      <a:pt x="167" y="413"/>
                    </a:lnTo>
                    <a:lnTo>
                      <a:pt x="167" y="407"/>
                    </a:lnTo>
                    <a:lnTo>
                      <a:pt x="165" y="407"/>
                    </a:lnTo>
                    <a:lnTo>
                      <a:pt x="159" y="407"/>
                    </a:lnTo>
                    <a:lnTo>
                      <a:pt x="157" y="409"/>
                    </a:lnTo>
                    <a:lnTo>
                      <a:pt x="155" y="411"/>
                    </a:lnTo>
                    <a:lnTo>
                      <a:pt x="155" y="413"/>
                    </a:lnTo>
                    <a:lnTo>
                      <a:pt x="163" y="413"/>
                    </a:lnTo>
                    <a:lnTo>
                      <a:pt x="167" y="413"/>
                    </a:lnTo>
                    <a:lnTo>
                      <a:pt x="161" y="421"/>
                    </a:lnTo>
                    <a:lnTo>
                      <a:pt x="157" y="423"/>
                    </a:lnTo>
                    <a:lnTo>
                      <a:pt x="157" y="425"/>
                    </a:lnTo>
                    <a:lnTo>
                      <a:pt x="155" y="429"/>
                    </a:lnTo>
                    <a:lnTo>
                      <a:pt x="155" y="433"/>
                    </a:lnTo>
                    <a:lnTo>
                      <a:pt x="161" y="441"/>
                    </a:lnTo>
                    <a:lnTo>
                      <a:pt x="161" y="447"/>
                    </a:lnTo>
                    <a:lnTo>
                      <a:pt x="157" y="449"/>
                    </a:lnTo>
                    <a:lnTo>
                      <a:pt x="157" y="451"/>
                    </a:lnTo>
                    <a:lnTo>
                      <a:pt x="159" y="453"/>
                    </a:lnTo>
                    <a:lnTo>
                      <a:pt x="159" y="457"/>
                    </a:lnTo>
                    <a:lnTo>
                      <a:pt x="155" y="455"/>
                    </a:lnTo>
                    <a:lnTo>
                      <a:pt x="149" y="457"/>
                    </a:lnTo>
                    <a:lnTo>
                      <a:pt x="149" y="459"/>
                    </a:lnTo>
                    <a:lnTo>
                      <a:pt x="145" y="459"/>
                    </a:lnTo>
                    <a:lnTo>
                      <a:pt x="135" y="469"/>
                    </a:lnTo>
                    <a:lnTo>
                      <a:pt x="135" y="479"/>
                    </a:lnTo>
                    <a:lnTo>
                      <a:pt x="141" y="485"/>
                    </a:lnTo>
                    <a:lnTo>
                      <a:pt x="147" y="487"/>
                    </a:lnTo>
                    <a:lnTo>
                      <a:pt x="157" y="493"/>
                    </a:lnTo>
                    <a:lnTo>
                      <a:pt x="163" y="495"/>
                    </a:lnTo>
                    <a:lnTo>
                      <a:pt x="171" y="495"/>
                    </a:lnTo>
                    <a:lnTo>
                      <a:pt x="171" y="497"/>
                    </a:lnTo>
                    <a:lnTo>
                      <a:pt x="173" y="503"/>
                    </a:lnTo>
                    <a:lnTo>
                      <a:pt x="173" y="507"/>
                    </a:lnTo>
                    <a:lnTo>
                      <a:pt x="175" y="509"/>
                    </a:lnTo>
                    <a:lnTo>
                      <a:pt x="175" y="513"/>
                    </a:lnTo>
                    <a:lnTo>
                      <a:pt x="173" y="513"/>
                    </a:lnTo>
                    <a:lnTo>
                      <a:pt x="169" y="521"/>
                    </a:lnTo>
                    <a:lnTo>
                      <a:pt x="163" y="526"/>
                    </a:lnTo>
                    <a:lnTo>
                      <a:pt x="159" y="532"/>
                    </a:lnTo>
                    <a:lnTo>
                      <a:pt x="159" y="540"/>
                    </a:lnTo>
                    <a:lnTo>
                      <a:pt x="161" y="538"/>
                    </a:lnTo>
                    <a:lnTo>
                      <a:pt x="163" y="542"/>
                    </a:lnTo>
                    <a:lnTo>
                      <a:pt x="163" y="544"/>
                    </a:lnTo>
                    <a:lnTo>
                      <a:pt x="163" y="546"/>
                    </a:lnTo>
                    <a:lnTo>
                      <a:pt x="161" y="554"/>
                    </a:lnTo>
                    <a:lnTo>
                      <a:pt x="155" y="554"/>
                    </a:lnTo>
                    <a:lnTo>
                      <a:pt x="151" y="560"/>
                    </a:lnTo>
                    <a:lnTo>
                      <a:pt x="151" y="566"/>
                    </a:lnTo>
                    <a:lnTo>
                      <a:pt x="149" y="570"/>
                    </a:lnTo>
                    <a:lnTo>
                      <a:pt x="151" y="570"/>
                    </a:lnTo>
                    <a:lnTo>
                      <a:pt x="159" y="580"/>
                    </a:lnTo>
                    <a:lnTo>
                      <a:pt x="155" y="580"/>
                    </a:lnTo>
                    <a:lnTo>
                      <a:pt x="161" y="582"/>
                    </a:lnTo>
                    <a:lnTo>
                      <a:pt x="167" y="588"/>
                    </a:lnTo>
                    <a:lnTo>
                      <a:pt x="173" y="590"/>
                    </a:lnTo>
                    <a:lnTo>
                      <a:pt x="175" y="592"/>
                    </a:lnTo>
                    <a:lnTo>
                      <a:pt x="161" y="588"/>
                    </a:lnTo>
                    <a:lnTo>
                      <a:pt x="151" y="590"/>
                    </a:lnTo>
                    <a:lnTo>
                      <a:pt x="121" y="590"/>
                    </a:lnTo>
                    <a:lnTo>
                      <a:pt x="115" y="584"/>
                    </a:lnTo>
                    <a:lnTo>
                      <a:pt x="109" y="580"/>
                    </a:lnTo>
                    <a:lnTo>
                      <a:pt x="109" y="578"/>
                    </a:lnTo>
                    <a:lnTo>
                      <a:pt x="109" y="572"/>
                    </a:lnTo>
                    <a:lnTo>
                      <a:pt x="101" y="564"/>
                    </a:lnTo>
                    <a:lnTo>
                      <a:pt x="91" y="566"/>
                    </a:lnTo>
                    <a:lnTo>
                      <a:pt x="73" y="542"/>
                    </a:lnTo>
                    <a:lnTo>
                      <a:pt x="83" y="530"/>
                    </a:lnTo>
                    <a:lnTo>
                      <a:pt x="79" y="511"/>
                    </a:lnTo>
                    <a:lnTo>
                      <a:pt x="75" y="507"/>
                    </a:lnTo>
                    <a:lnTo>
                      <a:pt x="77" y="497"/>
                    </a:lnTo>
                    <a:lnTo>
                      <a:pt x="75" y="483"/>
                    </a:lnTo>
                    <a:lnTo>
                      <a:pt x="73" y="471"/>
                    </a:lnTo>
                    <a:lnTo>
                      <a:pt x="69" y="467"/>
                    </a:lnTo>
                    <a:lnTo>
                      <a:pt x="71" y="463"/>
                    </a:lnTo>
                    <a:lnTo>
                      <a:pt x="71" y="447"/>
                    </a:lnTo>
                    <a:lnTo>
                      <a:pt x="59" y="439"/>
                    </a:lnTo>
                    <a:lnTo>
                      <a:pt x="53" y="429"/>
                    </a:lnTo>
                    <a:lnTo>
                      <a:pt x="49" y="421"/>
                    </a:lnTo>
                    <a:lnTo>
                      <a:pt x="49" y="417"/>
                    </a:lnTo>
                    <a:lnTo>
                      <a:pt x="43" y="417"/>
                    </a:lnTo>
                    <a:lnTo>
                      <a:pt x="39" y="401"/>
                    </a:lnTo>
                    <a:lnTo>
                      <a:pt x="39" y="391"/>
                    </a:lnTo>
                    <a:lnTo>
                      <a:pt x="33" y="381"/>
                    </a:lnTo>
                    <a:lnTo>
                      <a:pt x="29" y="363"/>
                    </a:lnTo>
                    <a:lnTo>
                      <a:pt x="29" y="355"/>
                    </a:lnTo>
                    <a:lnTo>
                      <a:pt x="27" y="349"/>
                    </a:lnTo>
                    <a:lnTo>
                      <a:pt x="29" y="341"/>
                    </a:lnTo>
                    <a:lnTo>
                      <a:pt x="27" y="335"/>
                    </a:lnTo>
                    <a:lnTo>
                      <a:pt x="33" y="329"/>
                    </a:lnTo>
                    <a:lnTo>
                      <a:pt x="29" y="325"/>
                    </a:lnTo>
                    <a:lnTo>
                      <a:pt x="22" y="311"/>
                    </a:lnTo>
                    <a:lnTo>
                      <a:pt x="20" y="305"/>
                    </a:lnTo>
                    <a:lnTo>
                      <a:pt x="16" y="295"/>
                    </a:lnTo>
                    <a:lnTo>
                      <a:pt x="18" y="289"/>
                    </a:lnTo>
                    <a:lnTo>
                      <a:pt x="25" y="283"/>
                    </a:lnTo>
                    <a:lnTo>
                      <a:pt x="22" y="273"/>
                    </a:lnTo>
                    <a:lnTo>
                      <a:pt x="18" y="265"/>
                    </a:lnTo>
                    <a:lnTo>
                      <a:pt x="20" y="244"/>
                    </a:lnTo>
                    <a:lnTo>
                      <a:pt x="22" y="242"/>
                    </a:lnTo>
                    <a:lnTo>
                      <a:pt x="20" y="232"/>
                    </a:lnTo>
                    <a:lnTo>
                      <a:pt x="20" y="222"/>
                    </a:lnTo>
                    <a:lnTo>
                      <a:pt x="16" y="222"/>
                    </a:lnTo>
                    <a:lnTo>
                      <a:pt x="12" y="212"/>
                    </a:lnTo>
                    <a:lnTo>
                      <a:pt x="6" y="202"/>
                    </a:lnTo>
                    <a:lnTo>
                      <a:pt x="2" y="192"/>
                    </a:lnTo>
                    <a:lnTo>
                      <a:pt x="2" y="170"/>
                    </a:lnTo>
                    <a:lnTo>
                      <a:pt x="4" y="160"/>
                    </a:lnTo>
                    <a:lnTo>
                      <a:pt x="0" y="146"/>
                    </a:lnTo>
                    <a:lnTo>
                      <a:pt x="2" y="140"/>
                    </a:lnTo>
                    <a:lnTo>
                      <a:pt x="2" y="128"/>
                    </a:lnTo>
                    <a:lnTo>
                      <a:pt x="10" y="122"/>
                    </a:lnTo>
                    <a:lnTo>
                      <a:pt x="12" y="104"/>
                    </a:lnTo>
                    <a:lnTo>
                      <a:pt x="18" y="102"/>
                    </a:lnTo>
                    <a:lnTo>
                      <a:pt x="20" y="100"/>
                    </a:lnTo>
                    <a:lnTo>
                      <a:pt x="16" y="94"/>
                    </a:lnTo>
                    <a:lnTo>
                      <a:pt x="14" y="88"/>
                    </a:lnTo>
                    <a:lnTo>
                      <a:pt x="16" y="84"/>
                    </a:lnTo>
                    <a:lnTo>
                      <a:pt x="10" y="76"/>
                    </a:lnTo>
                    <a:lnTo>
                      <a:pt x="12" y="68"/>
                    </a:lnTo>
                    <a:lnTo>
                      <a:pt x="12" y="62"/>
                    </a:lnTo>
                    <a:lnTo>
                      <a:pt x="8" y="58"/>
                    </a:lnTo>
                    <a:lnTo>
                      <a:pt x="12" y="52"/>
                    </a:lnTo>
                    <a:lnTo>
                      <a:pt x="29" y="44"/>
                    </a:lnTo>
                    <a:lnTo>
                      <a:pt x="31" y="24"/>
                    </a:lnTo>
                    <a:lnTo>
                      <a:pt x="27" y="20"/>
                    </a:lnTo>
                    <a:lnTo>
                      <a:pt x="29" y="16"/>
                    </a:lnTo>
                    <a:lnTo>
                      <a:pt x="35" y="8"/>
                    </a:lnTo>
                    <a:lnTo>
                      <a:pt x="37" y="4"/>
                    </a:lnTo>
                    <a:lnTo>
                      <a:pt x="39" y="0"/>
                    </a:lnTo>
                    <a:lnTo>
                      <a:pt x="45" y="0"/>
                    </a:lnTo>
                    <a:lnTo>
                      <a:pt x="51" y="4"/>
                    </a:lnTo>
                    <a:lnTo>
                      <a:pt x="59" y="2"/>
                    </a:lnTo>
                    <a:lnTo>
                      <a:pt x="69" y="6"/>
                    </a:lnTo>
                    <a:lnTo>
                      <a:pt x="73" y="16"/>
                    </a:lnTo>
                    <a:lnTo>
                      <a:pt x="77" y="18"/>
                    </a:lnTo>
                    <a:lnTo>
                      <a:pt x="81" y="2"/>
                    </a:lnTo>
                    <a:lnTo>
                      <a:pt x="91" y="2"/>
                    </a:lnTo>
                    <a:lnTo>
                      <a:pt x="99" y="2"/>
                    </a:lnTo>
                    <a:lnTo>
                      <a:pt x="105" y="8"/>
                    </a:lnTo>
                    <a:lnTo>
                      <a:pt x="111" y="18"/>
                    </a:lnTo>
                    <a:lnTo>
                      <a:pt x="121" y="24"/>
                    </a:lnTo>
                    <a:lnTo>
                      <a:pt x="129" y="34"/>
                    </a:lnTo>
                    <a:lnTo>
                      <a:pt x="145" y="44"/>
                    </a:lnTo>
                    <a:lnTo>
                      <a:pt x="155" y="46"/>
                    </a:lnTo>
                    <a:lnTo>
                      <a:pt x="165" y="52"/>
                    </a:lnTo>
                    <a:lnTo>
                      <a:pt x="177" y="58"/>
                    </a:lnTo>
                    <a:lnTo>
                      <a:pt x="189" y="62"/>
                    </a:lnTo>
                    <a:lnTo>
                      <a:pt x="199" y="70"/>
                    </a:lnTo>
                    <a:lnTo>
                      <a:pt x="185" y="100"/>
                    </a:lnTo>
                    <a:lnTo>
                      <a:pt x="183" y="108"/>
                    </a:lnTo>
                    <a:lnTo>
                      <a:pt x="193" y="106"/>
                    </a:lnTo>
                    <a:lnTo>
                      <a:pt x="215" y="110"/>
                    </a:lnTo>
                    <a:lnTo>
                      <a:pt x="225" y="106"/>
                    </a:lnTo>
                    <a:lnTo>
                      <a:pt x="235" y="108"/>
                    </a:lnTo>
                    <a:lnTo>
                      <a:pt x="241" y="96"/>
                    </a:lnTo>
                    <a:lnTo>
                      <a:pt x="249" y="90"/>
                    </a:lnTo>
                    <a:lnTo>
                      <a:pt x="247" y="80"/>
                    </a:lnTo>
                    <a:lnTo>
                      <a:pt x="249" y="74"/>
                    </a:lnTo>
                    <a:lnTo>
                      <a:pt x="255" y="72"/>
                    </a:lnTo>
                    <a:lnTo>
                      <a:pt x="265" y="84"/>
                    </a:lnTo>
                    <a:lnTo>
                      <a:pt x="263" y="92"/>
                    </a:lnTo>
                    <a:lnTo>
                      <a:pt x="265" y="104"/>
                    </a:lnTo>
                    <a:lnTo>
                      <a:pt x="249" y="112"/>
                    </a:lnTo>
                    <a:lnTo>
                      <a:pt x="233" y="130"/>
                    </a:lnTo>
                    <a:lnTo>
                      <a:pt x="225" y="148"/>
                    </a:lnTo>
                    <a:lnTo>
                      <a:pt x="215" y="160"/>
                    </a:lnTo>
                    <a:lnTo>
                      <a:pt x="213" y="164"/>
                    </a:lnTo>
                    <a:close/>
                    <a:moveTo>
                      <a:pt x="241" y="640"/>
                    </a:moveTo>
                    <a:lnTo>
                      <a:pt x="243" y="640"/>
                    </a:lnTo>
                    <a:lnTo>
                      <a:pt x="243" y="642"/>
                    </a:lnTo>
                    <a:lnTo>
                      <a:pt x="241" y="646"/>
                    </a:lnTo>
                    <a:lnTo>
                      <a:pt x="235" y="646"/>
                    </a:lnTo>
                    <a:lnTo>
                      <a:pt x="231" y="648"/>
                    </a:lnTo>
                    <a:lnTo>
                      <a:pt x="227" y="646"/>
                    </a:lnTo>
                    <a:lnTo>
                      <a:pt x="217" y="644"/>
                    </a:lnTo>
                    <a:lnTo>
                      <a:pt x="211" y="644"/>
                    </a:lnTo>
                    <a:lnTo>
                      <a:pt x="201" y="644"/>
                    </a:lnTo>
                    <a:lnTo>
                      <a:pt x="195" y="642"/>
                    </a:lnTo>
                    <a:lnTo>
                      <a:pt x="171" y="600"/>
                    </a:lnTo>
                    <a:lnTo>
                      <a:pt x="173" y="600"/>
                    </a:lnTo>
                    <a:lnTo>
                      <a:pt x="181" y="604"/>
                    </a:lnTo>
                    <a:lnTo>
                      <a:pt x="183" y="610"/>
                    </a:lnTo>
                    <a:lnTo>
                      <a:pt x="181" y="610"/>
                    </a:lnTo>
                    <a:lnTo>
                      <a:pt x="181" y="612"/>
                    </a:lnTo>
                    <a:lnTo>
                      <a:pt x="187" y="614"/>
                    </a:lnTo>
                    <a:lnTo>
                      <a:pt x="187" y="616"/>
                    </a:lnTo>
                    <a:lnTo>
                      <a:pt x="193" y="620"/>
                    </a:lnTo>
                    <a:lnTo>
                      <a:pt x="199" y="624"/>
                    </a:lnTo>
                    <a:lnTo>
                      <a:pt x="203" y="626"/>
                    </a:lnTo>
                    <a:lnTo>
                      <a:pt x="209" y="628"/>
                    </a:lnTo>
                    <a:lnTo>
                      <a:pt x="219" y="634"/>
                    </a:lnTo>
                    <a:lnTo>
                      <a:pt x="225" y="636"/>
                    </a:lnTo>
                    <a:lnTo>
                      <a:pt x="231" y="638"/>
                    </a:lnTo>
                    <a:lnTo>
                      <a:pt x="241" y="64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3" name="Freeform 13"/>
              <p:cNvSpPr>
                <a:spLocks/>
              </p:cNvSpPr>
              <p:nvPr/>
            </p:nvSpPr>
            <p:spPr bwMode="auto">
              <a:xfrm>
                <a:off x="11043752" y="4681211"/>
                <a:ext cx="102668" cy="118353"/>
              </a:xfrm>
              <a:custGeom>
                <a:avLst/>
                <a:gdLst>
                  <a:gd name="T0" fmla="*/ 12 w 72"/>
                  <a:gd name="T1" fmla="*/ 19 h 83"/>
                  <a:gd name="T2" fmla="*/ 6 w 72"/>
                  <a:gd name="T3" fmla="*/ 25 h 83"/>
                  <a:gd name="T4" fmla="*/ 6 w 72"/>
                  <a:gd name="T5" fmla="*/ 31 h 83"/>
                  <a:gd name="T6" fmla="*/ 0 w 72"/>
                  <a:gd name="T7" fmla="*/ 39 h 83"/>
                  <a:gd name="T8" fmla="*/ 6 w 72"/>
                  <a:gd name="T9" fmla="*/ 49 h 83"/>
                  <a:gd name="T10" fmla="*/ 12 w 72"/>
                  <a:gd name="T11" fmla="*/ 51 h 83"/>
                  <a:gd name="T12" fmla="*/ 12 w 72"/>
                  <a:gd name="T13" fmla="*/ 59 h 83"/>
                  <a:gd name="T14" fmla="*/ 14 w 72"/>
                  <a:gd name="T15" fmla="*/ 63 h 83"/>
                  <a:gd name="T16" fmla="*/ 18 w 72"/>
                  <a:gd name="T17" fmla="*/ 75 h 83"/>
                  <a:gd name="T18" fmla="*/ 22 w 72"/>
                  <a:gd name="T19" fmla="*/ 81 h 83"/>
                  <a:gd name="T20" fmla="*/ 34 w 72"/>
                  <a:gd name="T21" fmla="*/ 83 h 83"/>
                  <a:gd name="T22" fmla="*/ 36 w 72"/>
                  <a:gd name="T23" fmla="*/ 79 h 83"/>
                  <a:gd name="T24" fmla="*/ 34 w 72"/>
                  <a:gd name="T25" fmla="*/ 75 h 83"/>
                  <a:gd name="T26" fmla="*/ 36 w 72"/>
                  <a:gd name="T27" fmla="*/ 71 h 83"/>
                  <a:gd name="T28" fmla="*/ 42 w 72"/>
                  <a:gd name="T29" fmla="*/ 73 h 83"/>
                  <a:gd name="T30" fmla="*/ 52 w 72"/>
                  <a:gd name="T31" fmla="*/ 71 h 83"/>
                  <a:gd name="T32" fmla="*/ 56 w 72"/>
                  <a:gd name="T33" fmla="*/ 71 h 83"/>
                  <a:gd name="T34" fmla="*/ 62 w 72"/>
                  <a:gd name="T35" fmla="*/ 69 h 83"/>
                  <a:gd name="T36" fmla="*/ 64 w 72"/>
                  <a:gd name="T37" fmla="*/ 59 h 83"/>
                  <a:gd name="T38" fmla="*/ 70 w 72"/>
                  <a:gd name="T39" fmla="*/ 51 h 83"/>
                  <a:gd name="T40" fmla="*/ 64 w 72"/>
                  <a:gd name="T41" fmla="*/ 43 h 83"/>
                  <a:gd name="T42" fmla="*/ 62 w 72"/>
                  <a:gd name="T43" fmla="*/ 29 h 83"/>
                  <a:gd name="T44" fmla="*/ 62 w 72"/>
                  <a:gd name="T45" fmla="*/ 21 h 83"/>
                  <a:gd name="T46" fmla="*/ 70 w 72"/>
                  <a:gd name="T47" fmla="*/ 14 h 83"/>
                  <a:gd name="T48" fmla="*/ 72 w 72"/>
                  <a:gd name="T49" fmla="*/ 8 h 83"/>
                  <a:gd name="T50" fmla="*/ 72 w 72"/>
                  <a:gd name="T51" fmla="*/ 8 h 83"/>
                  <a:gd name="T52" fmla="*/ 66 w 72"/>
                  <a:gd name="T53" fmla="*/ 4 h 83"/>
                  <a:gd name="T54" fmla="*/ 62 w 72"/>
                  <a:gd name="T55" fmla="*/ 4 h 83"/>
                  <a:gd name="T56" fmla="*/ 56 w 72"/>
                  <a:gd name="T57" fmla="*/ 0 h 83"/>
                  <a:gd name="T58" fmla="*/ 52 w 72"/>
                  <a:gd name="T59" fmla="*/ 0 h 83"/>
                  <a:gd name="T60" fmla="*/ 50 w 72"/>
                  <a:gd name="T61" fmla="*/ 2 h 83"/>
                  <a:gd name="T62" fmla="*/ 46 w 72"/>
                  <a:gd name="T63" fmla="*/ 2 h 83"/>
                  <a:gd name="T64" fmla="*/ 36 w 72"/>
                  <a:gd name="T65" fmla="*/ 6 h 83"/>
                  <a:gd name="T66" fmla="*/ 32 w 72"/>
                  <a:gd name="T67" fmla="*/ 4 h 83"/>
                  <a:gd name="T68" fmla="*/ 30 w 72"/>
                  <a:gd name="T69" fmla="*/ 4 h 83"/>
                  <a:gd name="T70" fmla="*/ 22 w 72"/>
                  <a:gd name="T71" fmla="*/ 2 h 83"/>
                  <a:gd name="T72" fmla="*/ 18 w 72"/>
                  <a:gd name="T73" fmla="*/ 2 h 83"/>
                  <a:gd name="T74" fmla="*/ 16 w 72"/>
                  <a:gd name="T75" fmla="*/ 8 h 83"/>
                  <a:gd name="T76" fmla="*/ 14 w 72"/>
                  <a:gd name="T77" fmla="*/ 14 h 83"/>
                  <a:gd name="T78" fmla="*/ 12 w 72"/>
                  <a:gd name="T79" fmla="*/ 1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83">
                    <a:moveTo>
                      <a:pt x="12" y="19"/>
                    </a:moveTo>
                    <a:lnTo>
                      <a:pt x="6" y="25"/>
                    </a:lnTo>
                    <a:lnTo>
                      <a:pt x="6" y="31"/>
                    </a:lnTo>
                    <a:lnTo>
                      <a:pt x="0" y="39"/>
                    </a:lnTo>
                    <a:lnTo>
                      <a:pt x="6" y="49"/>
                    </a:lnTo>
                    <a:lnTo>
                      <a:pt x="12" y="51"/>
                    </a:lnTo>
                    <a:lnTo>
                      <a:pt x="12" y="59"/>
                    </a:lnTo>
                    <a:lnTo>
                      <a:pt x="14" y="63"/>
                    </a:lnTo>
                    <a:lnTo>
                      <a:pt x="18" y="75"/>
                    </a:lnTo>
                    <a:lnTo>
                      <a:pt x="22" y="81"/>
                    </a:lnTo>
                    <a:lnTo>
                      <a:pt x="34" y="83"/>
                    </a:lnTo>
                    <a:lnTo>
                      <a:pt x="36" y="79"/>
                    </a:lnTo>
                    <a:lnTo>
                      <a:pt x="34" y="75"/>
                    </a:lnTo>
                    <a:lnTo>
                      <a:pt x="36" y="71"/>
                    </a:lnTo>
                    <a:lnTo>
                      <a:pt x="42" y="73"/>
                    </a:lnTo>
                    <a:lnTo>
                      <a:pt x="52" y="71"/>
                    </a:lnTo>
                    <a:lnTo>
                      <a:pt x="56" y="71"/>
                    </a:lnTo>
                    <a:lnTo>
                      <a:pt x="62" y="69"/>
                    </a:lnTo>
                    <a:lnTo>
                      <a:pt x="64" y="59"/>
                    </a:lnTo>
                    <a:lnTo>
                      <a:pt x="70" y="51"/>
                    </a:lnTo>
                    <a:lnTo>
                      <a:pt x="64" y="43"/>
                    </a:lnTo>
                    <a:lnTo>
                      <a:pt x="62" y="29"/>
                    </a:lnTo>
                    <a:lnTo>
                      <a:pt x="62" y="21"/>
                    </a:lnTo>
                    <a:lnTo>
                      <a:pt x="70" y="14"/>
                    </a:lnTo>
                    <a:lnTo>
                      <a:pt x="72" y="8"/>
                    </a:lnTo>
                    <a:lnTo>
                      <a:pt x="72" y="8"/>
                    </a:lnTo>
                    <a:lnTo>
                      <a:pt x="66" y="4"/>
                    </a:lnTo>
                    <a:lnTo>
                      <a:pt x="62" y="4"/>
                    </a:lnTo>
                    <a:lnTo>
                      <a:pt x="56" y="0"/>
                    </a:lnTo>
                    <a:lnTo>
                      <a:pt x="52" y="0"/>
                    </a:lnTo>
                    <a:lnTo>
                      <a:pt x="50" y="2"/>
                    </a:lnTo>
                    <a:lnTo>
                      <a:pt x="46" y="2"/>
                    </a:lnTo>
                    <a:lnTo>
                      <a:pt x="36" y="6"/>
                    </a:lnTo>
                    <a:lnTo>
                      <a:pt x="32" y="4"/>
                    </a:lnTo>
                    <a:lnTo>
                      <a:pt x="30" y="4"/>
                    </a:lnTo>
                    <a:lnTo>
                      <a:pt x="22" y="2"/>
                    </a:lnTo>
                    <a:lnTo>
                      <a:pt x="18" y="2"/>
                    </a:lnTo>
                    <a:lnTo>
                      <a:pt x="16" y="8"/>
                    </a:lnTo>
                    <a:lnTo>
                      <a:pt x="14" y="14"/>
                    </a:lnTo>
                    <a:lnTo>
                      <a:pt x="12" y="1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4" name="Freeform 14"/>
              <p:cNvSpPr>
                <a:spLocks/>
              </p:cNvSpPr>
              <p:nvPr/>
            </p:nvSpPr>
            <p:spPr bwMode="auto">
              <a:xfrm>
                <a:off x="10961048" y="4612766"/>
                <a:ext cx="114075" cy="209613"/>
              </a:xfrm>
              <a:custGeom>
                <a:avLst/>
                <a:gdLst>
                  <a:gd name="T0" fmla="*/ 14 w 80"/>
                  <a:gd name="T1" fmla="*/ 22 h 147"/>
                  <a:gd name="T2" fmla="*/ 20 w 80"/>
                  <a:gd name="T3" fmla="*/ 28 h 147"/>
                  <a:gd name="T4" fmla="*/ 12 w 80"/>
                  <a:gd name="T5" fmla="*/ 36 h 147"/>
                  <a:gd name="T6" fmla="*/ 4 w 80"/>
                  <a:gd name="T7" fmla="*/ 44 h 147"/>
                  <a:gd name="T8" fmla="*/ 12 w 80"/>
                  <a:gd name="T9" fmla="*/ 62 h 147"/>
                  <a:gd name="T10" fmla="*/ 20 w 80"/>
                  <a:gd name="T11" fmla="*/ 64 h 147"/>
                  <a:gd name="T12" fmla="*/ 24 w 80"/>
                  <a:gd name="T13" fmla="*/ 69 h 147"/>
                  <a:gd name="T14" fmla="*/ 24 w 80"/>
                  <a:gd name="T15" fmla="*/ 81 h 147"/>
                  <a:gd name="T16" fmla="*/ 34 w 80"/>
                  <a:gd name="T17" fmla="*/ 89 h 147"/>
                  <a:gd name="T18" fmla="*/ 24 w 80"/>
                  <a:gd name="T19" fmla="*/ 97 h 147"/>
                  <a:gd name="T20" fmla="*/ 20 w 80"/>
                  <a:gd name="T21" fmla="*/ 111 h 147"/>
                  <a:gd name="T22" fmla="*/ 26 w 80"/>
                  <a:gd name="T23" fmla="*/ 123 h 147"/>
                  <a:gd name="T24" fmla="*/ 36 w 80"/>
                  <a:gd name="T25" fmla="*/ 139 h 147"/>
                  <a:gd name="T26" fmla="*/ 44 w 80"/>
                  <a:gd name="T27" fmla="*/ 147 h 147"/>
                  <a:gd name="T28" fmla="*/ 48 w 80"/>
                  <a:gd name="T29" fmla="*/ 141 h 147"/>
                  <a:gd name="T30" fmla="*/ 58 w 80"/>
                  <a:gd name="T31" fmla="*/ 135 h 147"/>
                  <a:gd name="T32" fmla="*/ 64 w 80"/>
                  <a:gd name="T33" fmla="*/ 133 h 147"/>
                  <a:gd name="T34" fmla="*/ 74 w 80"/>
                  <a:gd name="T35" fmla="*/ 131 h 147"/>
                  <a:gd name="T36" fmla="*/ 76 w 80"/>
                  <a:gd name="T37" fmla="*/ 123 h 147"/>
                  <a:gd name="T38" fmla="*/ 70 w 80"/>
                  <a:gd name="T39" fmla="*/ 107 h 147"/>
                  <a:gd name="T40" fmla="*/ 64 w 80"/>
                  <a:gd name="T41" fmla="*/ 97 h 147"/>
                  <a:gd name="T42" fmla="*/ 64 w 80"/>
                  <a:gd name="T43" fmla="*/ 79 h 147"/>
                  <a:gd name="T44" fmla="*/ 70 w 80"/>
                  <a:gd name="T45" fmla="*/ 67 h 147"/>
                  <a:gd name="T46" fmla="*/ 74 w 80"/>
                  <a:gd name="T47" fmla="*/ 56 h 147"/>
                  <a:gd name="T48" fmla="*/ 72 w 80"/>
                  <a:gd name="T49" fmla="*/ 42 h 147"/>
                  <a:gd name="T50" fmla="*/ 62 w 80"/>
                  <a:gd name="T51" fmla="*/ 34 h 147"/>
                  <a:gd name="T52" fmla="*/ 52 w 80"/>
                  <a:gd name="T53" fmla="*/ 34 h 147"/>
                  <a:gd name="T54" fmla="*/ 50 w 80"/>
                  <a:gd name="T55" fmla="*/ 32 h 147"/>
                  <a:gd name="T56" fmla="*/ 48 w 80"/>
                  <a:gd name="T57" fmla="*/ 20 h 147"/>
                  <a:gd name="T58" fmla="*/ 38 w 80"/>
                  <a:gd name="T59" fmla="*/ 6 h 147"/>
                  <a:gd name="T60" fmla="*/ 28 w 80"/>
                  <a:gd name="T61" fmla="*/ 0 h 147"/>
                  <a:gd name="T62" fmla="*/ 18 w 80"/>
                  <a:gd name="T63"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47">
                    <a:moveTo>
                      <a:pt x="18" y="14"/>
                    </a:moveTo>
                    <a:lnTo>
                      <a:pt x="14" y="22"/>
                    </a:lnTo>
                    <a:lnTo>
                      <a:pt x="16" y="28"/>
                    </a:lnTo>
                    <a:lnTo>
                      <a:pt x="20" y="28"/>
                    </a:lnTo>
                    <a:lnTo>
                      <a:pt x="18" y="32"/>
                    </a:lnTo>
                    <a:lnTo>
                      <a:pt x="12" y="36"/>
                    </a:lnTo>
                    <a:lnTo>
                      <a:pt x="6" y="36"/>
                    </a:lnTo>
                    <a:lnTo>
                      <a:pt x="4" y="44"/>
                    </a:lnTo>
                    <a:lnTo>
                      <a:pt x="0" y="48"/>
                    </a:lnTo>
                    <a:lnTo>
                      <a:pt x="12" y="62"/>
                    </a:lnTo>
                    <a:lnTo>
                      <a:pt x="16" y="62"/>
                    </a:lnTo>
                    <a:lnTo>
                      <a:pt x="20" y="64"/>
                    </a:lnTo>
                    <a:lnTo>
                      <a:pt x="24" y="64"/>
                    </a:lnTo>
                    <a:lnTo>
                      <a:pt x="24" y="69"/>
                    </a:lnTo>
                    <a:lnTo>
                      <a:pt x="20" y="75"/>
                    </a:lnTo>
                    <a:lnTo>
                      <a:pt x="24" y="81"/>
                    </a:lnTo>
                    <a:lnTo>
                      <a:pt x="28" y="81"/>
                    </a:lnTo>
                    <a:lnTo>
                      <a:pt x="34" y="89"/>
                    </a:lnTo>
                    <a:lnTo>
                      <a:pt x="30" y="93"/>
                    </a:lnTo>
                    <a:lnTo>
                      <a:pt x="24" y="97"/>
                    </a:lnTo>
                    <a:lnTo>
                      <a:pt x="24" y="105"/>
                    </a:lnTo>
                    <a:lnTo>
                      <a:pt x="20" y="111"/>
                    </a:lnTo>
                    <a:lnTo>
                      <a:pt x="22" y="121"/>
                    </a:lnTo>
                    <a:lnTo>
                      <a:pt x="26" y="123"/>
                    </a:lnTo>
                    <a:lnTo>
                      <a:pt x="26" y="131"/>
                    </a:lnTo>
                    <a:lnTo>
                      <a:pt x="36" y="139"/>
                    </a:lnTo>
                    <a:lnTo>
                      <a:pt x="38" y="143"/>
                    </a:lnTo>
                    <a:lnTo>
                      <a:pt x="44" y="147"/>
                    </a:lnTo>
                    <a:lnTo>
                      <a:pt x="48" y="147"/>
                    </a:lnTo>
                    <a:lnTo>
                      <a:pt x="48" y="141"/>
                    </a:lnTo>
                    <a:lnTo>
                      <a:pt x="54" y="137"/>
                    </a:lnTo>
                    <a:lnTo>
                      <a:pt x="58" y="135"/>
                    </a:lnTo>
                    <a:lnTo>
                      <a:pt x="62" y="133"/>
                    </a:lnTo>
                    <a:lnTo>
                      <a:pt x="64" y="133"/>
                    </a:lnTo>
                    <a:lnTo>
                      <a:pt x="70" y="131"/>
                    </a:lnTo>
                    <a:lnTo>
                      <a:pt x="74" y="131"/>
                    </a:lnTo>
                    <a:lnTo>
                      <a:pt x="80" y="129"/>
                    </a:lnTo>
                    <a:lnTo>
                      <a:pt x="76" y="123"/>
                    </a:lnTo>
                    <a:lnTo>
                      <a:pt x="72" y="111"/>
                    </a:lnTo>
                    <a:lnTo>
                      <a:pt x="70" y="107"/>
                    </a:lnTo>
                    <a:lnTo>
                      <a:pt x="70" y="99"/>
                    </a:lnTo>
                    <a:lnTo>
                      <a:pt x="64" y="97"/>
                    </a:lnTo>
                    <a:lnTo>
                      <a:pt x="58" y="87"/>
                    </a:lnTo>
                    <a:lnTo>
                      <a:pt x="64" y="79"/>
                    </a:lnTo>
                    <a:lnTo>
                      <a:pt x="64" y="73"/>
                    </a:lnTo>
                    <a:lnTo>
                      <a:pt x="70" y="67"/>
                    </a:lnTo>
                    <a:lnTo>
                      <a:pt x="72" y="62"/>
                    </a:lnTo>
                    <a:lnTo>
                      <a:pt x="74" y="56"/>
                    </a:lnTo>
                    <a:lnTo>
                      <a:pt x="74" y="48"/>
                    </a:lnTo>
                    <a:lnTo>
                      <a:pt x="72" y="42"/>
                    </a:lnTo>
                    <a:lnTo>
                      <a:pt x="68" y="40"/>
                    </a:lnTo>
                    <a:lnTo>
                      <a:pt x="62" y="34"/>
                    </a:lnTo>
                    <a:lnTo>
                      <a:pt x="56" y="32"/>
                    </a:lnTo>
                    <a:lnTo>
                      <a:pt x="52" y="34"/>
                    </a:lnTo>
                    <a:lnTo>
                      <a:pt x="50" y="40"/>
                    </a:lnTo>
                    <a:lnTo>
                      <a:pt x="50" y="32"/>
                    </a:lnTo>
                    <a:lnTo>
                      <a:pt x="52" y="28"/>
                    </a:lnTo>
                    <a:lnTo>
                      <a:pt x="48" y="20"/>
                    </a:lnTo>
                    <a:lnTo>
                      <a:pt x="42" y="10"/>
                    </a:lnTo>
                    <a:lnTo>
                      <a:pt x="38" y="6"/>
                    </a:lnTo>
                    <a:lnTo>
                      <a:pt x="30" y="2"/>
                    </a:lnTo>
                    <a:lnTo>
                      <a:pt x="28" y="0"/>
                    </a:lnTo>
                    <a:lnTo>
                      <a:pt x="26" y="8"/>
                    </a:lnTo>
                    <a:lnTo>
                      <a:pt x="18"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5" name="Freeform 15"/>
              <p:cNvSpPr>
                <a:spLocks/>
              </p:cNvSpPr>
              <p:nvPr/>
            </p:nvSpPr>
            <p:spPr bwMode="auto">
              <a:xfrm>
                <a:off x="11123604" y="4692619"/>
                <a:ext cx="79853" cy="101242"/>
              </a:xfrm>
              <a:custGeom>
                <a:avLst/>
                <a:gdLst>
                  <a:gd name="T0" fmla="*/ 6 w 56"/>
                  <a:gd name="T1" fmla="*/ 13 h 71"/>
                  <a:gd name="T2" fmla="*/ 6 w 56"/>
                  <a:gd name="T3" fmla="*/ 21 h 71"/>
                  <a:gd name="T4" fmla="*/ 8 w 56"/>
                  <a:gd name="T5" fmla="*/ 35 h 71"/>
                  <a:gd name="T6" fmla="*/ 14 w 56"/>
                  <a:gd name="T7" fmla="*/ 43 h 71"/>
                  <a:gd name="T8" fmla="*/ 8 w 56"/>
                  <a:gd name="T9" fmla="*/ 51 h 71"/>
                  <a:gd name="T10" fmla="*/ 6 w 56"/>
                  <a:gd name="T11" fmla="*/ 61 h 71"/>
                  <a:gd name="T12" fmla="*/ 0 w 56"/>
                  <a:gd name="T13" fmla="*/ 63 h 71"/>
                  <a:gd name="T14" fmla="*/ 4 w 56"/>
                  <a:gd name="T15" fmla="*/ 69 h 71"/>
                  <a:gd name="T16" fmla="*/ 14 w 56"/>
                  <a:gd name="T17" fmla="*/ 71 h 71"/>
                  <a:gd name="T18" fmla="*/ 16 w 56"/>
                  <a:gd name="T19" fmla="*/ 69 h 71"/>
                  <a:gd name="T20" fmla="*/ 24 w 56"/>
                  <a:gd name="T21" fmla="*/ 67 h 71"/>
                  <a:gd name="T22" fmla="*/ 24 w 56"/>
                  <a:gd name="T23" fmla="*/ 71 h 71"/>
                  <a:gd name="T24" fmla="*/ 26 w 56"/>
                  <a:gd name="T25" fmla="*/ 71 h 71"/>
                  <a:gd name="T26" fmla="*/ 32 w 56"/>
                  <a:gd name="T27" fmla="*/ 69 h 71"/>
                  <a:gd name="T28" fmla="*/ 38 w 56"/>
                  <a:gd name="T29" fmla="*/ 59 h 71"/>
                  <a:gd name="T30" fmla="*/ 42 w 56"/>
                  <a:gd name="T31" fmla="*/ 47 h 71"/>
                  <a:gd name="T32" fmla="*/ 48 w 56"/>
                  <a:gd name="T33" fmla="*/ 39 h 71"/>
                  <a:gd name="T34" fmla="*/ 56 w 56"/>
                  <a:gd name="T35" fmla="*/ 33 h 71"/>
                  <a:gd name="T36" fmla="*/ 56 w 56"/>
                  <a:gd name="T37" fmla="*/ 29 h 71"/>
                  <a:gd name="T38" fmla="*/ 54 w 56"/>
                  <a:gd name="T39" fmla="*/ 27 h 71"/>
                  <a:gd name="T40" fmla="*/ 52 w 56"/>
                  <a:gd name="T41" fmla="*/ 25 h 71"/>
                  <a:gd name="T42" fmla="*/ 50 w 56"/>
                  <a:gd name="T43" fmla="*/ 25 h 71"/>
                  <a:gd name="T44" fmla="*/ 46 w 56"/>
                  <a:gd name="T45" fmla="*/ 21 h 71"/>
                  <a:gd name="T46" fmla="*/ 46 w 56"/>
                  <a:gd name="T47" fmla="*/ 19 h 71"/>
                  <a:gd name="T48" fmla="*/ 44 w 56"/>
                  <a:gd name="T49" fmla="*/ 17 h 71"/>
                  <a:gd name="T50" fmla="*/ 40 w 56"/>
                  <a:gd name="T51" fmla="*/ 15 h 71"/>
                  <a:gd name="T52" fmla="*/ 38 w 56"/>
                  <a:gd name="T53" fmla="*/ 11 h 71"/>
                  <a:gd name="T54" fmla="*/ 34 w 56"/>
                  <a:gd name="T55" fmla="*/ 4 h 71"/>
                  <a:gd name="T56" fmla="*/ 28 w 56"/>
                  <a:gd name="T57" fmla="*/ 4 h 71"/>
                  <a:gd name="T58" fmla="*/ 22 w 56"/>
                  <a:gd name="T59" fmla="*/ 2 h 71"/>
                  <a:gd name="T60" fmla="*/ 18 w 56"/>
                  <a:gd name="T61" fmla="*/ 0 h 71"/>
                  <a:gd name="T62" fmla="*/ 16 w 56"/>
                  <a:gd name="T63" fmla="*/ 0 h 71"/>
                  <a:gd name="T64" fmla="*/ 14 w 56"/>
                  <a:gd name="T65" fmla="*/ 6 h 71"/>
                  <a:gd name="T66" fmla="*/ 6 w 56"/>
                  <a:gd name="T6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6" y="13"/>
                    </a:moveTo>
                    <a:lnTo>
                      <a:pt x="6" y="21"/>
                    </a:lnTo>
                    <a:lnTo>
                      <a:pt x="8" y="35"/>
                    </a:lnTo>
                    <a:lnTo>
                      <a:pt x="14" y="43"/>
                    </a:lnTo>
                    <a:lnTo>
                      <a:pt x="8" y="51"/>
                    </a:lnTo>
                    <a:lnTo>
                      <a:pt x="6" y="61"/>
                    </a:lnTo>
                    <a:lnTo>
                      <a:pt x="0" y="63"/>
                    </a:lnTo>
                    <a:lnTo>
                      <a:pt x="4" y="69"/>
                    </a:lnTo>
                    <a:lnTo>
                      <a:pt x="14" y="71"/>
                    </a:lnTo>
                    <a:lnTo>
                      <a:pt x="16" y="69"/>
                    </a:lnTo>
                    <a:lnTo>
                      <a:pt x="24" y="67"/>
                    </a:lnTo>
                    <a:lnTo>
                      <a:pt x="24" y="71"/>
                    </a:lnTo>
                    <a:lnTo>
                      <a:pt x="26" y="71"/>
                    </a:lnTo>
                    <a:lnTo>
                      <a:pt x="32" y="69"/>
                    </a:lnTo>
                    <a:lnTo>
                      <a:pt x="38" y="59"/>
                    </a:lnTo>
                    <a:lnTo>
                      <a:pt x="42" y="47"/>
                    </a:lnTo>
                    <a:lnTo>
                      <a:pt x="48" y="39"/>
                    </a:lnTo>
                    <a:lnTo>
                      <a:pt x="56" y="33"/>
                    </a:lnTo>
                    <a:lnTo>
                      <a:pt x="56" y="29"/>
                    </a:lnTo>
                    <a:lnTo>
                      <a:pt x="54" y="27"/>
                    </a:lnTo>
                    <a:lnTo>
                      <a:pt x="52" y="25"/>
                    </a:lnTo>
                    <a:lnTo>
                      <a:pt x="50" y="25"/>
                    </a:lnTo>
                    <a:lnTo>
                      <a:pt x="46" y="21"/>
                    </a:lnTo>
                    <a:lnTo>
                      <a:pt x="46" y="19"/>
                    </a:lnTo>
                    <a:lnTo>
                      <a:pt x="44" y="17"/>
                    </a:lnTo>
                    <a:lnTo>
                      <a:pt x="40" y="15"/>
                    </a:lnTo>
                    <a:lnTo>
                      <a:pt x="38" y="11"/>
                    </a:lnTo>
                    <a:lnTo>
                      <a:pt x="34" y="4"/>
                    </a:lnTo>
                    <a:lnTo>
                      <a:pt x="28" y="4"/>
                    </a:lnTo>
                    <a:lnTo>
                      <a:pt x="22" y="2"/>
                    </a:lnTo>
                    <a:lnTo>
                      <a:pt x="18" y="0"/>
                    </a:lnTo>
                    <a:lnTo>
                      <a:pt x="16" y="0"/>
                    </a:lnTo>
                    <a:lnTo>
                      <a:pt x="14" y="6"/>
                    </a:lnTo>
                    <a:lnTo>
                      <a:pt x="6" y="1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6" name="Freeform 16"/>
              <p:cNvSpPr>
                <a:spLocks/>
              </p:cNvSpPr>
              <p:nvPr/>
            </p:nvSpPr>
            <p:spPr bwMode="auto">
              <a:xfrm>
                <a:off x="10966751" y="5397032"/>
                <a:ext cx="208187" cy="229576"/>
              </a:xfrm>
              <a:custGeom>
                <a:avLst/>
                <a:gdLst>
                  <a:gd name="T0" fmla="*/ 52 w 146"/>
                  <a:gd name="T1" fmla="*/ 0 h 161"/>
                  <a:gd name="T2" fmla="*/ 36 w 146"/>
                  <a:gd name="T3" fmla="*/ 0 h 161"/>
                  <a:gd name="T4" fmla="*/ 10 w 146"/>
                  <a:gd name="T5" fmla="*/ 6 h 161"/>
                  <a:gd name="T6" fmla="*/ 0 w 146"/>
                  <a:gd name="T7" fmla="*/ 24 h 161"/>
                  <a:gd name="T8" fmla="*/ 2 w 146"/>
                  <a:gd name="T9" fmla="*/ 32 h 161"/>
                  <a:gd name="T10" fmla="*/ 0 w 146"/>
                  <a:gd name="T11" fmla="*/ 59 h 161"/>
                  <a:gd name="T12" fmla="*/ 6 w 146"/>
                  <a:gd name="T13" fmla="*/ 69 h 161"/>
                  <a:gd name="T14" fmla="*/ 16 w 146"/>
                  <a:gd name="T15" fmla="*/ 75 h 161"/>
                  <a:gd name="T16" fmla="*/ 24 w 146"/>
                  <a:gd name="T17" fmla="*/ 85 h 161"/>
                  <a:gd name="T18" fmla="*/ 40 w 146"/>
                  <a:gd name="T19" fmla="*/ 95 h 161"/>
                  <a:gd name="T20" fmla="*/ 50 w 146"/>
                  <a:gd name="T21" fmla="*/ 97 h 161"/>
                  <a:gd name="T22" fmla="*/ 60 w 146"/>
                  <a:gd name="T23" fmla="*/ 103 h 161"/>
                  <a:gd name="T24" fmla="*/ 72 w 146"/>
                  <a:gd name="T25" fmla="*/ 109 h 161"/>
                  <a:gd name="T26" fmla="*/ 84 w 146"/>
                  <a:gd name="T27" fmla="*/ 113 h 161"/>
                  <a:gd name="T28" fmla="*/ 94 w 146"/>
                  <a:gd name="T29" fmla="*/ 121 h 161"/>
                  <a:gd name="T30" fmla="*/ 80 w 146"/>
                  <a:gd name="T31" fmla="*/ 151 h 161"/>
                  <a:gd name="T32" fmla="*/ 78 w 146"/>
                  <a:gd name="T33" fmla="*/ 159 h 161"/>
                  <a:gd name="T34" fmla="*/ 88 w 146"/>
                  <a:gd name="T35" fmla="*/ 157 h 161"/>
                  <a:gd name="T36" fmla="*/ 110 w 146"/>
                  <a:gd name="T37" fmla="*/ 161 h 161"/>
                  <a:gd name="T38" fmla="*/ 120 w 146"/>
                  <a:gd name="T39" fmla="*/ 157 h 161"/>
                  <a:gd name="T40" fmla="*/ 130 w 146"/>
                  <a:gd name="T41" fmla="*/ 159 h 161"/>
                  <a:gd name="T42" fmla="*/ 136 w 146"/>
                  <a:gd name="T43" fmla="*/ 147 h 161"/>
                  <a:gd name="T44" fmla="*/ 144 w 146"/>
                  <a:gd name="T45" fmla="*/ 141 h 161"/>
                  <a:gd name="T46" fmla="*/ 142 w 146"/>
                  <a:gd name="T47" fmla="*/ 131 h 161"/>
                  <a:gd name="T48" fmla="*/ 144 w 146"/>
                  <a:gd name="T49" fmla="*/ 125 h 161"/>
                  <a:gd name="T50" fmla="*/ 142 w 146"/>
                  <a:gd name="T51" fmla="*/ 123 h 161"/>
                  <a:gd name="T52" fmla="*/ 144 w 146"/>
                  <a:gd name="T53" fmla="*/ 115 h 161"/>
                  <a:gd name="T54" fmla="*/ 144 w 146"/>
                  <a:gd name="T55" fmla="*/ 103 h 161"/>
                  <a:gd name="T56" fmla="*/ 146 w 146"/>
                  <a:gd name="T57" fmla="*/ 91 h 161"/>
                  <a:gd name="T58" fmla="*/ 140 w 146"/>
                  <a:gd name="T59" fmla="*/ 87 h 161"/>
                  <a:gd name="T60" fmla="*/ 134 w 146"/>
                  <a:gd name="T61" fmla="*/ 89 h 161"/>
                  <a:gd name="T62" fmla="*/ 124 w 146"/>
                  <a:gd name="T63" fmla="*/ 89 h 161"/>
                  <a:gd name="T64" fmla="*/ 118 w 146"/>
                  <a:gd name="T65" fmla="*/ 59 h 161"/>
                  <a:gd name="T66" fmla="*/ 112 w 146"/>
                  <a:gd name="T67" fmla="*/ 55 h 161"/>
                  <a:gd name="T68" fmla="*/ 108 w 146"/>
                  <a:gd name="T69" fmla="*/ 53 h 161"/>
                  <a:gd name="T70" fmla="*/ 98 w 146"/>
                  <a:gd name="T71" fmla="*/ 55 h 161"/>
                  <a:gd name="T72" fmla="*/ 90 w 146"/>
                  <a:gd name="T73" fmla="*/ 55 h 161"/>
                  <a:gd name="T74" fmla="*/ 82 w 146"/>
                  <a:gd name="T75" fmla="*/ 53 h 161"/>
                  <a:gd name="T76" fmla="*/ 78 w 146"/>
                  <a:gd name="T77" fmla="*/ 49 h 161"/>
                  <a:gd name="T78" fmla="*/ 78 w 146"/>
                  <a:gd name="T79" fmla="*/ 30 h 161"/>
                  <a:gd name="T80" fmla="*/ 70 w 146"/>
                  <a:gd name="T81" fmla="*/ 14 h 161"/>
                  <a:gd name="T82" fmla="*/ 68 w 146"/>
                  <a:gd name="T83" fmla="*/ 8 h 161"/>
                  <a:gd name="T84" fmla="*/ 52 w 146"/>
                  <a:gd name="T8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61">
                    <a:moveTo>
                      <a:pt x="52" y="0"/>
                    </a:moveTo>
                    <a:lnTo>
                      <a:pt x="36" y="0"/>
                    </a:lnTo>
                    <a:lnTo>
                      <a:pt x="10" y="6"/>
                    </a:lnTo>
                    <a:lnTo>
                      <a:pt x="0" y="24"/>
                    </a:lnTo>
                    <a:lnTo>
                      <a:pt x="2" y="32"/>
                    </a:lnTo>
                    <a:lnTo>
                      <a:pt x="0" y="59"/>
                    </a:lnTo>
                    <a:lnTo>
                      <a:pt x="6" y="69"/>
                    </a:lnTo>
                    <a:lnTo>
                      <a:pt x="16" y="75"/>
                    </a:lnTo>
                    <a:lnTo>
                      <a:pt x="24" y="85"/>
                    </a:lnTo>
                    <a:lnTo>
                      <a:pt x="40" y="95"/>
                    </a:lnTo>
                    <a:lnTo>
                      <a:pt x="50" y="97"/>
                    </a:lnTo>
                    <a:lnTo>
                      <a:pt x="60" y="103"/>
                    </a:lnTo>
                    <a:lnTo>
                      <a:pt x="72" y="109"/>
                    </a:lnTo>
                    <a:lnTo>
                      <a:pt x="84" y="113"/>
                    </a:lnTo>
                    <a:lnTo>
                      <a:pt x="94" y="121"/>
                    </a:lnTo>
                    <a:lnTo>
                      <a:pt x="80" y="151"/>
                    </a:lnTo>
                    <a:lnTo>
                      <a:pt x="78" y="159"/>
                    </a:lnTo>
                    <a:lnTo>
                      <a:pt x="88" y="157"/>
                    </a:lnTo>
                    <a:lnTo>
                      <a:pt x="110" y="161"/>
                    </a:lnTo>
                    <a:lnTo>
                      <a:pt x="120" y="157"/>
                    </a:lnTo>
                    <a:lnTo>
                      <a:pt x="130" y="159"/>
                    </a:lnTo>
                    <a:lnTo>
                      <a:pt x="136" y="147"/>
                    </a:lnTo>
                    <a:lnTo>
                      <a:pt x="144" y="141"/>
                    </a:lnTo>
                    <a:lnTo>
                      <a:pt x="142" y="131"/>
                    </a:lnTo>
                    <a:lnTo>
                      <a:pt x="144" y="125"/>
                    </a:lnTo>
                    <a:lnTo>
                      <a:pt x="142" y="123"/>
                    </a:lnTo>
                    <a:lnTo>
                      <a:pt x="144" y="115"/>
                    </a:lnTo>
                    <a:lnTo>
                      <a:pt x="144" y="103"/>
                    </a:lnTo>
                    <a:lnTo>
                      <a:pt x="146" y="91"/>
                    </a:lnTo>
                    <a:lnTo>
                      <a:pt x="140" y="87"/>
                    </a:lnTo>
                    <a:lnTo>
                      <a:pt x="134" y="89"/>
                    </a:lnTo>
                    <a:lnTo>
                      <a:pt x="124" y="89"/>
                    </a:lnTo>
                    <a:lnTo>
                      <a:pt x="118" y="59"/>
                    </a:lnTo>
                    <a:lnTo>
                      <a:pt x="112" y="55"/>
                    </a:lnTo>
                    <a:lnTo>
                      <a:pt x="108" y="53"/>
                    </a:lnTo>
                    <a:lnTo>
                      <a:pt x="98" y="55"/>
                    </a:lnTo>
                    <a:lnTo>
                      <a:pt x="90" y="55"/>
                    </a:lnTo>
                    <a:lnTo>
                      <a:pt x="82" y="53"/>
                    </a:lnTo>
                    <a:lnTo>
                      <a:pt x="78" y="49"/>
                    </a:lnTo>
                    <a:lnTo>
                      <a:pt x="78" y="30"/>
                    </a:lnTo>
                    <a:lnTo>
                      <a:pt x="70" y="14"/>
                    </a:lnTo>
                    <a:lnTo>
                      <a:pt x="68" y="8"/>
                    </a:lnTo>
                    <a:lnTo>
                      <a:pt x="52"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7" name="Freeform 18"/>
              <p:cNvSpPr>
                <a:spLocks/>
              </p:cNvSpPr>
              <p:nvPr/>
            </p:nvSpPr>
            <p:spPr bwMode="auto">
              <a:xfrm>
                <a:off x="10523285" y="4498691"/>
                <a:ext cx="296595" cy="463430"/>
              </a:xfrm>
              <a:custGeom>
                <a:avLst/>
                <a:gdLst>
                  <a:gd name="T0" fmla="*/ 192 w 208"/>
                  <a:gd name="T1" fmla="*/ 193 h 325"/>
                  <a:gd name="T2" fmla="*/ 196 w 208"/>
                  <a:gd name="T3" fmla="*/ 173 h 325"/>
                  <a:gd name="T4" fmla="*/ 194 w 208"/>
                  <a:gd name="T5" fmla="*/ 163 h 325"/>
                  <a:gd name="T6" fmla="*/ 202 w 208"/>
                  <a:gd name="T7" fmla="*/ 130 h 325"/>
                  <a:gd name="T8" fmla="*/ 166 w 208"/>
                  <a:gd name="T9" fmla="*/ 124 h 325"/>
                  <a:gd name="T10" fmla="*/ 148 w 208"/>
                  <a:gd name="T11" fmla="*/ 106 h 325"/>
                  <a:gd name="T12" fmla="*/ 122 w 208"/>
                  <a:gd name="T13" fmla="*/ 106 h 325"/>
                  <a:gd name="T14" fmla="*/ 114 w 208"/>
                  <a:gd name="T15" fmla="*/ 66 h 325"/>
                  <a:gd name="T16" fmla="*/ 110 w 208"/>
                  <a:gd name="T17" fmla="*/ 56 h 325"/>
                  <a:gd name="T18" fmla="*/ 128 w 208"/>
                  <a:gd name="T19" fmla="*/ 16 h 325"/>
                  <a:gd name="T20" fmla="*/ 144 w 208"/>
                  <a:gd name="T21" fmla="*/ 2 h 325"/>
                  <a:gd name="T22" fmla="*/ 134 w 208"/>
                  <a:gd name="T23" fmla="*/ 2 h 325"/>
                  <a:gd name="T24" fmla="*/ 124 w 208"/>
                  <a:gd name="T25" fmla="*/ 16 h 325"/>
                  <a:gd name="T26" fmla="*/ 104 w 208"/>
                  <a:gd name="T27" fmla="*/ 24 h 325"/>
                  <a:gd name="T28" fmla="*/ 90 w 208"/>
                  <a:gd name="T29" fmla="*/ 28 h 325"/>
                  <a:gd name="T30" fmla="*/ 86 w 208"/>
                  <a:gd name="T31" fmla="*/ 28 h 325"/>
                  <a:gd name="T32" fmla="*/ 72 w 208"/>
                  <a:gd name="T33" fmla="*/ 32 h 325"/>
                  <a:gd name="T34" fmla="*/ 62 w 208"/>
                  <a:gd name="T35" fmla="*/ 54 h 325"/>
                  <a:gd name="T36" fmla="*/ 60 w 208"/>
                  <a:gd name="T37" fmla="*/ 62 h 325"/>
                  <a:gd name="T38" fmla="*/ 48 w 208"/>
                  <a:gd name="T39" fmla="*/ 72 h 325"/>
                  <a:gd name="T40" fmla="*/ 44 w 208"/>
                  <a:gd name="T41" fmla="*/ 84 h 325"/>
                  <a:gd name="T42" fmla="*/ 40 w 208"/>
                  <a:gd name="T43" fmla="*/ 92 h 325"/>
                  <a:gd name="T44" fmla="*/ 38 w 208"/>
                  <a:gd name="T45" fmla="*/ 84 h 325"/>
                  <a:gd name="T46" fmla="*/ 30 w 208"/>
                  <a:gd name="T47" fmla="*/ 80 h 325"/>
                  <a:gd name="T48" fmla="*/ 28 w 208"/>
                  <a:gd name="T49" fmla="*/ 96 h 325"/>
                  <a:gd name="T50" fmla="*/ 28 w 208"/>
                  <a:gd name="T51" fmla="*/ 114 h 325"/>
                  <a:gd name="T52" fmla="*/ 34 w 208"/>
                  <a:gd name="T53" fmla="*/ 132 h 325"/>
                  <a:gd name="T54" fmla="*/ 28 w 208"/>
                  <a:gd name="T55" fmla="*/ 142 h 325"/>
                  <a:gd name="T56" fmla="*/ 30 w 208"/>
                  <a:gd name="T57" fmla="*/ 155 h 325"/>
                  <a:gd name="T58" fmla="*/ 26 w 208"/>
                  <a:gd name="T59" fmla="*/ 169 h 325"/>
                  <a:gd name="T60" fmla="*/ 34 w 208"/>
                  <a:gd name="T61" fmla="*/ 167 h 325"/>
                  <a:gd name="T62" fmla="*/ 28 w 208"/>
                  <a:gd name="T63" fmla="*/ 183 h 325"/>
                  <a:gd name="T64" fmla="*/ 14 w 208"/>
                  <a:gd name="T65" fmla="*/ 199 h 325"/>
                  <a:gd name="T66" fmla="*/ 4 w 208"/>
                  <a:gd name="T67" fmla="*/ 203 h 325"/>
                  <a:gd name="T68" fmla="*/ 2 w 208"/>
                  <a:gd name="T69" fmla="*/ 215 h 325"/>
                  <a:gd name="T70" fmla="*/ 0 w 208"/>
                  <a:gd name="T71" fmla="*/ 221 h 325"/>
                  <a:gd name="T72" fmla="*/ 14 w 208"/>
                  <a:gd name="T73" fmla="*/ 229 h 325"/>
                  <a:gd name="T74" fmla="*/ 30 w 208"/>
                  <a:gd name="T75" fmla="*/ 241 h 325"/>
                  <a:gd name="T76" fmla="*/ 46 w 208"/>
                  <a:gd name="T77" fmla="*/ 239 h 325"/>
                  <a:gd name="T78" fmla="*/ 64 w 208"/>
                  <a:gd name="T79" fmla="*/ 251 h 325"/>
                  <a:gd name="T80" fmla="*/ 78 w 208"/>
                  <a:gd name="T81" fmla="*/ 263 h 325"/>
                  <a:gd name="T82" fmla="*/ 92 w 208"/>
                  <a:gd name="T83" fmla="*/ 275 h 325"/>
                  <a:gd name="T84" fmla="*/ 100 w 208"/>
                  <a:gd name="T85" fmla="*/ 287 h 325"/>
                  <a:gd name="T86" fmla="*/ 114 w 208"/>
                  <a:gd name="T87" fmla="*/ 293 h 325"/>
                  <a:gd name="T88" fmla="*/ 132 w 208"/>
                  <a:gd name="T89" fmla="*/ 293 h 325"/>
                  <a:gd name="T90" fmla="*/ 156 w 208"/>
                  <a:gd name="T91" fmla="*/ 299 h 325"/>
                  <a:gd name="T92" fmla="*/ 166 w 208"/>
                  <a:gd name="T93" fmla="*/ 269 h 325"/>
                  <a:gd name="T94" fmla="*/ 154 w 208"/>
                  <a:gd name="T95" fmla="*/ 257 h 325"/>
                  <a:gd name="T96" fmla="*/ 166 w 208"/>
                  <a:gd name="T97" fmla="*/ 235 h 325"/>
                  <a:gd name="T98" fmla="*/ 158 w 208"/>
                  <a:gd name="T99" fmla="*/ 227 h 325"/>
                  <a:gd name="T100" fmla="*/ 186 w 208"/>
                  <a:gd name="T101" fmla="*/ 211 h 325"/>
                  <a:gd name="T102" fmla="*/ 192 w 208"/>
                  <a:gd name="T103" fmla="*/ 213 h 325"/>
                  <a:gd name="T104" fmla="*/ 202 w 208"/>
                  <a:gd name="T105" fmla="*/ 213 h 325"/>
                  <a:gd name="T106" fmla="*/ 204 w 208"/>
                  <a:gd name="T107" fmla="*/ 2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 h="325">
                    <a:moveTo>
                      <a:pt x="204" y="207"/>
                    </a:moveTo>
                    <a:lnTo>
                      <a:pt x="200" y="201"/>
                    </a:lnTo>
                    <a:lnTo>
                      <a:pt x="192" y="193"/>
                    </a:lnTo>
                    <a:lnTo>
                      <a:pt x="202" y="183"/>
                    </a:lnTo>
                    <a:lnTo>
                      <a:pt x="200" y="173"/>
                    </a:lnTo>
                    <a:lnTo>
                      <a:pt x="196" y="173"/>
                    </a:lnTo>
                    <a:lnTo>
                      <a:pt x="196" y="171"/>
                    </a:lnTo>
                    <a:lnTo>
                      <a:pt x="196" y="169"/>
                    </a:lnTo>
                    <a:lnTo>
                      <a:pt x="194" y="163"/>
                    </a:lnTo>
                    <a:lnTo>
                      <a:pt x="196" y="147"/>
                    </a:lnTo>
                    <a:lnTo>
                      <a:pt x="196" y="142"/>
                    </a:lnTo>
                    <a:lnTo>
                      <a:pt x="202" y="130"/>
                    </a:lnTo>
                    <a:lnTo>
                      <a:pt x="202" y="124"/>
                    </a:lnTo>
                    <a:lnTo>
                      <a:pt x="198" y="124"/>
                    </a:lnTo>
                    <a:lnTo>
                      <a:pt x="166" y="124"/>
                    </a:lnTo>
                    <a:lnTo>
                      <a:pt x="158" y="110"/>
                    </a:lnTo>
                    <a:lnTo>
                      <a:pt x="154" y="110"/>
                    </a:lnTo>
                    <a:lnTo>
                      <a:pt x="148" y="106"/>
                    </a:lnTo>
                    <a:lnTo>
                      <a:pt x="140" y="108"/>
                    </a:lnTo>
                    <a:lnTo>
                      <a:pt x="134" y="106"/>
                    </a:lnTo>
                    <a:lnTo>
                      <a:pt x="122" y="106"/>
                    </a:lnTo>
                    <a:lnTo>
                      <a:pt x="118" y="100"/>
                    </a:lnTo>
                    <a:lnTo>
                      <a:pt x="120" y="82"/>
                    </a:lnTo>
                    <a:lnTo>
                      <a:pt x="114" y="66"/>
                    </a:lnTo>
                    <a:lnTo>
                      <a:pt x="104" y="68"/>
                    </a:lnTo>
                    <a:lnTo>
                      <a:pt x="104" y="62"/>
                    </a:lnTo>
                    <a:lnTo>
                      <a:pt x="110" y="56"/>
                    </a:lnTo>
                    <a:lnTo>
                      <a:pt x="112" y="40"/>
                    </a:lnTo>
                    <a:lnTo>
                      <a:pt x="124" y="28"/>
                    </a:lnTo>
                    <a:lnTo>
                      <a:pt x="128" y="16"/>
                    </a:lnTo>
                    <a:lnTo>
                      <a:pt x="142" y="12"/>
                    </a:lnTo>
                    <a:lnTo>
                      <a:pt x="146" y="10"/>
                    </a:lnTo>
                    <a:lnTo>
                      <a:pt x="144" y="2"/>
                    </a:lnTo>
                    <a:lnTo>
                      <a:pt x="140" y="0"/>
                    </a:lnTo>
                    <a:lnTo>
                      <a:pt x="136" y="0"/>
                    </a:lnTo>
                    <a:lnTo>
                      <a:pt x="134" y="2"/>
                    </a:lnTo>
                    <a:lnTo>
                      <a:pt x="128" y="6"/>
                    </a:lnTo>
                    <a:lnTo>
                      <a:pt x="128" y="10"/>
                    </a:lnTo>
                    <a:lnTo>
                      <a:pt x="124" y="16"/>
                    </a:lnTo>
                    <a:lnTo>
                      <a:pt x="118" y="16"/>
                    </a:lnTo>
                    <a:lnTo>
                      <a:pt x="112" y="20"/>
                    </a:lnTo>
                    <a:lnTo>
                      <a:pt x="104" y="24"/>
                    </a:lnTo>
                    <a:lnTo>
                      <a:pt x="94" y="22"/>
                    </a:lnTo>
                    <a:lnTo>
                      <a:pt x="90" y="24"/>
                    </a:lnTo>
                    <a:lnTo>
                      <a:pt x="90" y="28"/>
                    </a:lnTo>
                    <a:lnTo>
                      <a:pt x="88" y="32"/>
                    </a:lnTo>
                    <a:lnTo>
                      <a:pt x="86" y="30"/>
                    </a:lnTo>
                    <a:lnTo>
                      <a:pt x="86" y="28"/>
                    </a:lnTo>
                    <a:lnTo>
                      <a:pt x="80" y="28"/>
                    </a:lnTo>
                    <a:lnTo>
                      <a:pt x="78" y="32"/>
                    </a:lnTo>
                    <a:lnTo>
                      <a:pt x="72" y="32"/>
                    </a:lnTo>
                    <a:lnTo>
                      <a:pt x="68" y="36"/>
                    </a:lnTo>
                    <a:lnTo>
                      <a:pt x="64" y="42"/>
                    </a:lnTo>
                    <a:lnTo>
                      <a:pt x="62" y="54"/>
                    </a:lnTo>
                    <a:lnTo>
                      <a:pt x="64" y="60"/>
                    </a:lnTo>
                    <a:lnTo>
                      <a:pt x="62" y="62"/>
                    </a:lnTo>
                    <a:lnTo>
                      <a:pt x="60" y="62"/>
                    </a:lnTo>
                    <a:lnTo>
                      <a:pt x="54" y="64"/>
                    </a:lnTo>
                    <a:lnTo>
                      <a:pt x="52" y="68"/>
                    </a:lnTo>
                    <a:lnTo>
                      <a:pt x="48" y="72"/>
                    </a:lnTo>
                    <a:lnTo>
                      <a:pt x="42" y="78"/>
                    </a:lnTo>
                    <a:lnTo>
                      <a:pt x="42" y="80"/>
                    </a:lnTo>
                    <a:lnTo>
                      <a:pt x="44" y="84"/>
                    </a:lnTo>
                    <a:lnTo>
                      <a:pt x="44" y="88"/>
                    </a:lnTo>
                    <a:lnTo>
                      <a:pt x="42" y="90"/>
                    </a:lnTo>
                    <a:lnTo>
                      <a:pt x="40" y="92"/>
                    </a:lnTo>
                    <a:lnTo>
                      <a:pt x="40" y="88"/>
                    </a:lnTo>
                    <a:lnTo>
                      <a:pt x="42" y="88"/>
                    </a:lnTo>
                    <a:lnTo>
                      <a:pt x="38" y="84"/>
                    </a:lnTo>
                    <a:lnTo>
                      <a:pt x="34" y="78"/>
                    </a:lnTo>
                    <a:lnTo>
                      <a:pt x="32" y="76"/>
                    </a:lnTo>
                    <a:lnTo>
                      <a:pt x="30" y="80"/>
                    </a:lnTo>
                    <a:lnTo>
                      <a:pt x="34" y="86"/>
                    </a:lnTo>
                    <a:lnTo>
                      <a:pt x="32" y="96"/>
                    </a:lnTo>
                    <a:lnTo>
                      <a:pt x="28" y="96"/>
                    </a:lnTo>
                    <a:lnTo>
                      <a:pt x="22" y="102"/>
                    </a:lnTo>
                    <a:lnTo>
                      <a:pt x="26" y="108"/>
                    </a:lnTo>
                    <a:lnTo>
                      <a:pt x="28" y="114"/>
                    </a:lnTo>
                    <a:lnTo>
                      <a:pt x="32" y="116"/>
                    </a:lnTo>
                    <a:lnTo>
                      <a:pt x="30" y="126"/>
                    </a:lnTo>
                    <a:lnTo>
                      <a:pt x="34" y="132"/>
                    </a:lnTo>
                    <a:lnTo>
                      <a:pt x="32" y="136"/>
                    </a:lnTo>
                    <a:lnTo>
                      <a:pt x="28" y="138"/>
                    </a:lnTo>
                    <a:lnTo>
                      <a:pt x="28" y="142"/>
                    </a:lnTo>
                    <a:lnTo>
                      <a:pt x="28" y="144"/>
                    </a:lnTo>
                    <a:lnTo>
                      <a:pt x="28" y="151"/>
                    </a:lnTo>
                    <a:lnTo>
                      <a:pt x="30" y="155"/>
                    </a:lnTo>
                    <a:lnTo>
                      <a:pt x="30" y="161"/>
                    </a:lnTo>
                    <a:lnTo>
                      <a:pt x="26" y="165"/>
                    </a:lnTo>
                    <a:lnTo>
                      <a:pt x="26" y="169"/>
                    </a:lnTo>
                    <a:lnTo>
                      <a:pt x="30" y="171"/>
                    </a:lnTo>
                    <a:lnTo>
                      <a:pt x="32" y="169"/>
                    </a:lnTo>
                    <a:lnTo>
                      <a:pt x="34" y="167"/>
                    </a:lnTo>
                    <a:lnTo>
                      <a:pt x="34" y="173"/>
                    </a:lnTo>
                    <a:lnTo>
                      <a:pt x="30" y="175"/>
                    </a:lnTo>
                    <a:lnTo>
                      <a:pt x="28" y="183"/>
                    </a:lnTo>
                    <a:lnTo>
                      <a:pt x="24" y="191"/>
                    </a:lnTo>
                    <a:lnTo>
                      <a:pt x="20" y="195"/>
                    </a:lnTo>
                    <a:lnTo>
                      <a:pt x="14" y="199"/>
                    </a:lnTo>
                    <a:lnTo>
                      <a:pt x="10" y="197"/>
                    </a:lnTo>
                    <a:lnTo>
                      <a:pt x="8" y="197"/>
                    </a:lnTo>
                    <a:lnTo>
                      <a:pt x="4" y="203"/>
                    </a:lnTo>
                    <a:lnTo>
                      <a:pt x="6" y="207"/>
                    </a:lnTo>
                    <a:lnTo>
                      <a:pt x="6" y="215"/>
                    </a:lnTo>
                    <a:lnTo>
                      <a:pt x="2" y="215"/>
                    </a:lnTo>
                    <a:lnTo>
                      <a:pt x="0" y="215"/>
                    </a:lnTo>
                    <a:lnTo>
                      <a:pt x="0" y="219"/>
                    </a:lnTo>
                    <a:lnTo>
                      <a:pt x="0" y="221"/>
                    </a:lnTo>
                    <a:lnTo>
                      <a:pt x="6" y="223"/>
                    </a:lnTo>
                    <a:lnTo>
                      <a:pt x="10" y="225"/>
                    </a:lnTo>
                    <a:lnTo>
                      <a:pt x="14" y="229"/>
                    </a:lnTo>
                    <a:lnTo>
                      <a:pt x="22" y="231"/>
                    </a:lnTo>
                    <a:lnTo>
                      <a:pt x="26" y="241"/>
                    </a:lnTo>
                    <a:lnTo>
                      <a:pt x="30" y="241"/>
                    </a:lnTo>
                    <a:lnTo>
                      <a:pt x="32" y="241"/>
                    </a:lnTo>
                    <a:lnTo>
                      <a:pt x="40" y="241"/>
                    </a:lnTo>
                    <a:lnTo>
                      <a:pt x="46" y="239"/>
                    </a:lnTo>
                    <a:lnTo>
                      <a:pt x="50" y="243"/>
                    </a:lnTo>
                    <a:lnTo>
                      <a:pt x="60" y="247"/>
                    </a:lnTo>
                    <a:lnTo>
                      <a:pt x="64" y="251"/>
                    </a:lnTo>
                    <a:lnTo>
                      <a:pt x="68" y="251"/>
                    </a:lnTo>
                    <a:lnTo>
                      <a:pt x="74" y="255"/>
                    </a:lnTo>
                    <a:lnTo>
                      <a:pt x="78" y="263"/>
                    </a:lnTo>
                    <a:lnTo>
                      <a:pt x="80" y="267"/>
                    </a:lnTo>
                    <a:lnTo>
                      <a:pt x="84" y="269"/>
                    </a:lnTo>
                    <a:lnTo>
                      <a:pt x="92" y="275"/>
                    </a:lnTo>
                    <a:lnTo>
                      <a:pt x="94" y="279"/>
                    </a:lnTo>
                    <a:lnTo>
                      <a:pt x="100" y="281"/>
                    </a:lnTo>
                    <a:lnTo>
                      <a:pt x="100" y="287"/>
                    </a:lnTo>
                    <a:lnTo>
                      <a:pt x="98" y="289"/>
                    </a:lnTo>
                    <a:lnTo>
                      <a:pt x="100" y="291"/>
                    </a:lnTo>
                    <a:lnTo>
                      <a:pt x="114" y="293"/>
                    </a:lnTo>
                    <a:lnTo>
                      <a:pt x="120" y="293"/>
                    </a:lnTo>
                    <a:lnTo>
                      <a:pt x="126" y="289"/>
                    </a:lnTo>
                    <a:lnTo>
                      <a:pt x="132" y="293"/>
                    </a:lnTo>
                    <a:lnTo>
                      <a:pt x="138" y="291"/>
                    </a:lnTo>
                    <a:lnTo>
                      <a:pt x="146" y="291"/>
                    </a:lnTo>
                    <a:lnTo>
                      <a:pt x="156" y="299"/>
                    </a:lnTo>
                    <a:lnTo>
                      <a:pt x="148" y="321"/>
                    </a:lnTo>
                    <a:lnTo>
                      <a:pt x="158" y="325"/>
                    </a:lnTo>
                    <a:lnTo>
                      <a:pt x="166" y="269"/>
                    </a:lnTo>
                    <a:lnTo>
                      <a:pt x="162" y="265"/>
                    </a:lnTo>
                    <a:lnTo>
                      <a:pt x="160" y="261"/>
                    </a:lnTo>
                    <a:lnTo>
                      <a:pt x="154" y="257"/>
                    </a:lnTo>
                    <a:lnTo>
                      <a:pt x="154" y="235"/>
                    </a:lnTo>
                    <a:lnTo>
                      <a:pt x="160" y="233"/>
                    </a:lnTo>
                    <a:lnTo>
                      <a:pt x="166" y="235"/>
                    </a:lnTo>
                    <a:lnTo>
                      <a:pt x="168" y="229"/>
                    </a:lnTo>
                    <a:lnTo>
                      <a:pt x="164" y="227"/>
                    </a:lnTo>
                    <a:lnTo>
                      <a:pt x="158" y="227"/>
                    </a:lnTo>
                    <a:lnTo>
                      <a:pt x="158" y="213"/>
                    </a:lnTo>
                    <a:lnTo>
                      <a:pt x="184" y="213"/>
                    </a:lnTo>
                    <a:lnTo>
                      <a:pt x="186" y="211"/>
                    </a:lnTo>
                    <a:lnTo>
                      <a:pt x="190" y="211"/>
                    </a:lnTo>
                    <a:lnTo>
                      <a:pt x="190" y="213"/>
                    </a:lnTo>
                    <a:lnTo>
                      <a:pt x="192" y="213"/>
                    </a:lnTo>
                    <a:lnTo>
                      <a:pt x="194" y="207"/>
                    </a:lnTo>
                    <a:lnTo>
                      <a:pt x="198" y="207"/>
                    </a:lnTo>
                    <a:lnTo>
                      <a:pt x="202" y="213"/>
                    </a:lnTo>
                    <a:lnTo>
                      <a:pt x="204" y="225"/>
                    </a:lnTo>
                    <a:lnTo>
                      <a:pt x="208" y="223"/>
                    </a:lnTo>
                    <a:lnTo>
                      <a:pt x="204" y="20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8" name="Freeform 19"/>
              <p:cNvSpPr>
                <a:spLocks noEditPoints="1"/>
              </p:cNvSpPr>
              <p:nvPr/>
            </p:nvSpPr>
            <p:spPr bwMode="auto">
              <a:xfrm>
                <a:off x="10671582" y="4507247"/>
                <a:ext cx="329392" cy="323688"/>
              </a:xfrm>
              <a:custGeom>
                <a:avLst/>
                <a:gdLst>
                  <a:gd name="T0" fmla="*/ 167 w 231"/>
                  <a:gd name="T1" fmla="*/ 24 h 227"/>
                  <a:gd name="T2" fmla="*/ 157 w 231"/>
                  <a:gd name="T3" fmla="*/ 24 h 227"/>
                  <a:gd name="T4" fmla="*/ 161 w 231"/>
                  <a:gd name="T5" fmla="*/ 24 h 227"/>
                  <a:gd name="T6" fmla="*/ 167 w 231"/>
                  <a:gd name="T7" fmla="*/ 22 h 227"/>
                  <a:gd name="T8" fmla="*/ 6 w 231"/>
                  <a:gd name="T9" fmla="*/ 50 h 227"/>
                  <a:gd name="T10" fmla="*/ 10 w 231"/>
                  <a:gd name="T11" fmla="*/ 60 h 227"/>
                  <a:gd name="T12" fmla="*/ 18 w 231"/>
                  <a:gd name="T13" fmla="*/ 100 h 227"/>
                  <a:gd name="T14" fmla="*/ 44 w 231"/>
                  <a:gd name="T15" fmla="*/ 100 h 227"/>
                  <a:gd name="T16" fmla="*/ 62 w 231"/>
                  <a:gd name="T17" fmla="*/ 118 h 227"/>
                  <a:gd name="T18" fmla="*/ 98 w 231"/>
                  <a:gd name="T19" fmla="*/ 124 h 227"/>
                  <a:gd name="T20" fmla="*/ 90 w 231"/>
                  <a:gd name="T21" fmla="*/ 157 h 227"/>
                  <a:gd name="T22" fmla="*/ 92 w 231"/>
                  <a:gd name="T23" fmla="*/ 167 h 227"/>
                  <a:gd name="T24" fmla="*/ 88 w 231"/>
                  <a:gd name="T25" fmla="*/ 187 h 227"/>
                  <a:gd name="T26" fmla="*/ 104 w 231"/>
                  <a:gd name="T27" fmla="*/ 217 h 227"/>
                  <a:gd name="T28" fmla="*/ 129 w 231"/>
                  <a:gd name="T29" fmla="*/ 227 h 227"/>
                  <a:gd name="T30" fmla="*/ 151 w 231"/>
                  <a:gd name="T31" fmla="*/ 215 h 227"/>
                  <a:gd name="T32" fmla="*/ 163 w 231"/>
                  <a:gd name="T33" fmla="*/ 199 h 227"/>
                  <a:gd name="T34" fmla="*/ 151 w 231"/>
                  <a:gd name="T35" fmla="*/ 193 h 227"/>
                  <a:gd name="T36" fmla="*/ 153 w 231"/>
                  <a:gd name="T37" fmla="*/ 169 h 227"/>
                  <a:gd name="T38" fmla="*/ 165 w 231"/>
                  <a:gd name="T39" fmla="*/ 167 h 227"/>
                  <a:gd name="T40" fmla="*/ 179 w 231"/>
                  <a:gd name="T41" fmla="*/ 169 h 227"/>
                  <a:gd name="T42" fmla="*/ 207 w 231"/>
                  <a:gd name="T43" fmla="*/ 155 h 227"/>
                  <a:gd name="T44" fmla="*/ 215 w 231"/>
                  <a:gd name="T45" fmla="*/ 136 h 227"/>
                  <a:gd name="T46" fmla="*/ 209 w 231"/>
                  <a:gd name="T47" fmla="*/ 110 h 227"/>
                  <a:gd name="T48" fmla="*/ 223 w 231"/>
                  <a:gd name="T49" fmla="*/ 102 h 227"/>
                  <a:gd name="T50" fmla="*/ 221 w 231"/>
                  <a:gd name="T51" fmla="*/ 88 h 227"/>
                  <a:gd name="T52" fmla="*/ 225 w 231"/>
                  <a:gd name="T53" fmla="*/ 70 h 227"/>
                  <a:gd name="T54" fmla="*/ 213 w 231"/>
                  <a:gd name="T55" fmla="*/ 72 h 227"/>
                  <a:gd name="T56" fmla="*/ 217 w 231"/>
                  <a:gd name="T57" fmla="*/ 58 h 227"/>
                  <a:gd name="T58" fmla="*/ 209 w 231"/>
                  <a:gd name="T59" fmla="*/ 50 h 227"/>
                  <a:gd name="T60" fmla="*/ 199 w 231"/>
                  <a:gd name="T61" fmla="*/ 48 h 227"/>
                  <a:gd name="T62" fmla="*/ 189 w 231"/>
                  <a:gd name="T63" fmla="*/ 40 h 227"/>
                  <a:gd name="T64" fmla="*/ 183 w 231"/>
                  <a:gd name="T65" fmla="*/ 34 h 227"/>
                  <a:gd name="T66" fmla="*/ 199 w 231"/>
                  <a:gd name="T67" fmla="*/ 30 h 227"/>
                  <a:gd name="T68" fmla="*/ 185 w 231"/>
                  <a:gd name="T69" fmla="*/ 30 h 227"/>
                  <a:gd name="T70" fmla="*/ 169 w 231"/>
                  <a:gd name="T71" fmla="*/ 30 h 227"/>
                  <a:gd name="T72" fmla="*/ 165 w 231"/>
                  <a:gd name="T73" fmla="*/ 32 h 227"/>
                  <a:gd name="T74" fmla="*/ 165 w 231"/>
                  <a:gd name="T75" fmla="*/ 36 h 227"/>
                  <a:gd name="T76" fmla="*/ 153 w 231"/>
                  <a:gd name="T77" fmla="*/ 38 h 227"/>
                  <a:gd name="T78" fmla="*/ 137 w 231"/>
                  <a:gd name="T79" fmla="*/ 40 h 227"/>
                  <a:gd name="T80" fmla="*/ 127 w 231"/>
                  <a:gd name="T81" fmla="*/ 32 h 227"/>
                  <a:gd name="T82" fmla="*/ 102 w 231"/>
                  <a:gd name="T83" fmla="*/ 34 h 227"/>
                  <a:gd name="T84" fmla="*/ 90 w 231"/>
                  <a:gd name="T85" fmla="*/ 30 h 227"/>
                  <a:gd name="T86" fmla="*/ 86 w 231"/>
                  <a:gd name="T87" fmla="*/ 20 h 227"/>
                  <a:gd name="T88" fmla="*/ 72 w 231"/>
                  <a:gd name="T89" fmla="*/ 14 h 227"/>
                  <a:gd name="T90" fmla="*/ 64 w 231"/>
                  <a:gd name="T91" fmla="*/ 4 h 227"/>
                  <a:gd name="T92" fmla="*/ 54 w 231"/>
                  <a:gd name="T93" fmla="*/ 6 h 227"/>
                  <a:gd name="T94" fmla="*/ 64 w 231"/>
                  <a:gd name="T95" fmla="*/ 10 h 227"/>
                  <a:gd name="T96" fmla="*/ 58 w 231"/>
                  <a:gd name="T97" fmla="*/ 14 h 227"/>
                  <a:gd name="T98" fmla="*/ 48 w 231"/>
                  <a:gd name="T99" fmla="*/ 20 h 227"/>
                  <a:gd name="T100" fmla="*/ 36 w 231"/>
                  <a:gd name="T101" fmla="*/ 22 h 227"/>
                  <a:gd name="T102" fmla="*/ 34 w 231"/>
                  <a:gd name="T103" fmla="*/ 36 h 227"/>
                  <a:gd name="T104" fmla="*/ 38 w 231"/>
                  <a:gd name="T105" fmla="*/ 56 h 227"/>
                  <a:gd name="T106" fmla="*/ 26 w 231"/>
                  <a:gd name="T107" fmla="*/ 58 h 227"/>
                  <a:gd name="T108" fmla="*/ 26 w 231"/>
                  <a:gd name="T109" fmla="*/ 40 h 227"/>
                  <a:gd name="T110" fmla="*/ 34 w 231"/>
                  <a:gd name="T111" fmla="*/ 28 h 227"/>
                  <a:gd name="T112" fmla="*/ 32 w 231"/>
                  <a:gd name="T113" fmla="*/ 22 h 227"/>
                  <a:gd name="T114" fmla="*/ 32 w 231"/>
                  <a:gd name="T115" fmla="*/ 12 h 227"/>
                  <a:gd name="T116" fmla="*/ 24 w 231"/>
                  <a:gd name="T117" fmla="*/ 1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1" h="227">
                    <a:moveTo>
                      <a:pt x="167" y="22"/>
                    </a:moveTo>
                    <a:lnTo>
                      <a:pt x="167" y="22"/>
                    </a:lnTo>
                    <a:lnTo>
                      <a:pt x="167" y="24"/>
                    </a:lnTo>
                    <a:lnTo>
                      <a:pt x="163" y="26"/>
                    </a:lnTo>
                    <a:lnTo>
                      <a:pt x="157" y="26"/>
                    </a:lnTo>
                    <a:lnTo>
                      <a:pt x="157" y="24"/>
                    </a:lnTo>
                    <a:lnTo>
                      <a:pt x="159" y="22"/>
                    </a:lnTo>
                    <a:lnTo>
                      <a:pt x="159" y="24"/>
                    </a:lnTo>
                    <a:lnTo>
                      <a:pt x="161" y="24"/>
                    </a:lnTo>
                    <a:lnTo>
                      <a:pt x="163" y="24"/>
                    </a:lnTo>
                    <a:lnTo>
                      <a:pt x="163" y="22"/>
                    </a:lnTo>
                    <a:lnTo>
                      <a:pt x="167" y="22"/>
                    </a:lnTo>
                    <a:close/>
                    <a:moveTo>
                      <a:pt x="20" y="22"/>
                    </a:moveTo>
                    <a:lnTo>
                      <a:pt x="8" y="34"/>
                    </a:lnTo>
                    <a:lnTo>
                      <a:pt x="6" y="50"/>
                    </a:lnTo>
                    <a:lnTo>
                      <a:pt x="0" y="56"/>
                    </a:lnTo>
                    <a:lnTo>
                      <a:pt x="0" y="62"/>
                    </a:lnTo>
                    <a:lnTo>
                      <a:pt x="10" y="60"/>
                    </a:lnTo>
                    <a:lnTo>
                      <a:pt x="16" y="76"/>
                    </a:lnTo>
                    <a:lnTo>
                      <a:pt x="14" y="94"/>
                    </a:lnTo>
                    <a:lnTo>
                      <a:pt x="18" y="100"/>
                    </a:lnTo>
                    <a:lnTo>
                      <a:pt x="30" y="100"/>
                    </a:lnTo>
                    <a:lnTo>
                      <a:pt x="36" y="102"/>
                    </a:lnTo>
                    <a:lnTo>
                      <a:pt x="44" y="100"/>
                    </a:lnTo>
                    <a:lnTo>
                      <a:pt x="50" y="104"/>
                    </a:lnTo>
                    <a:lnTo>
                      <a:pt x="54" y="104"/>
                    </a:lnTo>
                    <a:lnTo>
                      <a:pt x="62" y="118"/>
                    </a:lnTo>
                    <a:lnTo>
                      <a:pt x="94" y="118"/>
                    </a:lnTo>
                    <a:lnTo>
                      <a:pt x="98" y="118"/>
                    </a:lnTo>
                    <a:lnTo>
                      <a:pt x="98" y="124"/>
                    </a:lnTo>
                    <a:lnTo>
                      <a:pt x="92" y="136"/>
                    </a:lnTo>
                    <a:lnTo>
                      <a:pt x="92" y="141"/>
                    </a:lnTo>
                    <a:lnTo>
                      <a:pt x="90" y="157"/>
                    </a:lnTo>
                    <a:lnTo>
                      <a:pt x="92" y="163"/>
                    </a:lnTo>
                    <a:lnTo>
                      <a:pt x="92" y="165"/>
                    </a:lnTo>
                    <a:lnTo>
                      <a:pt x="92" y="167"/>
                    </a:lnTo>
                    <a:lnTo>
                      <a:pt x="96" y="167"/>
                    </a:lnTo>
                    <a:lnTo>
                      <a:pt x="98" y="177"/>
                    </a:lnTo>
                    <a:lnTo>
                      <a:pt x="88" y="187"/>
                    </a:lnTo>
                    <a:lnTo>
                      <a:pt x="96" y="195"/>
                    </a:lnTo>
                    <a:lnTo>
                      <a:pt x="100" y="201"/>
                    </a:lnTo>
                    <a:lnTo>
                      <a:pt x="104" y="217"/>
                    </a:lnTo>
                    <a:lnTo>
                      <a:pt x="110" y="223"/>
                    </a:lnTo>
                    <a:lnTo>
                      <a:pt x="116" y="227"/>
                    </a:lnTo>
                    <a:lnTo>
                      <a:pt x="129" y="227"/>
                    </a:lnTo>
                    <a:lnTo>
                      <a:pt x="141" y="219"/>
                    </a:lnTo>
                    <a:lnTo>
                      <a:pt x="147" y="213"/>
                    </a:lnTo>
                    <a:lnTo>
                      <a:pt x="151" y="215"/>
                    </a:lnTo>
                    <a:lnTo>
                      <a:pt x="151" y="207"/>
                    </a:lnTo>
                    <a:lnTo>
                      <a:pt x="159" y="205"/>
                    </a:lnTo>
                    <a:lnTo>
                      <a:pt x="163" y="199"/>
                    </a:lnTo>
                    <a:lnTo>
                      <a:pt x="167" y="197"/>
                    </a:lnTo>
                    <a:lnTo>
                      <a:pt x="167" y="195"/>
                    </a:lnTo>
                    <a:lnTo>
                      <a:pt x="151" y="193"/>
                    </a:lnTo>
                    <a:lnTo>
                      <a:pt x="151" y="181"/>
                    </a:lnTo>
                    <a:lnTo>
                      <a:pt x="155" y="179"/>
                    </a:lnTo>
                    <a:lnTo>
                      <a:pt x="153" y="169"/>
                    </a:lnTo>
                    <a:lnTo>
                      <a:pt x="147" y="163"/>
                    </a:lnTo>
                    <a:lnTo>
                      <a:pt x="149" y="161"/>
                    </a:lnTo>
                    <a:lnTo>
                      <a:pt x="165" y="167"/>
                    </a:lnTo>
                    <a:lnTo>
                      <a:pt x="169" y="167"/>
                    </a:lnTo>
                    <a:lnTo>
                      <a:pt x="171" y="169"/>
                    </a:lnTo>
                    <a:lnTo>
                      <a:pt x="179" y="169"/>
                    </a:lnTo>
                    <a:lnTo>
                      <a:pt x="179" y="165"/>
                    </a:lnTo>
                    <a:lnTo>
                      <a:pt x="199" y="161"/>
                    </a:lnTo>
                    <a:lnTo>
                      <a:pt x="207" y="155"/>
                    </a:lnTo>
                    <a:lnTo>
                      <a:pt x="211" y="155"/>
                    </a:lnTo>
                    <a:lnTo>
                      <a:pt x="215" y="149"/>
                    </a:lnTo>
                    <a:lnTo>
                      <a:pt x="215" y="136"/>
                    </a:lnTo>
                    <a:lnTo>
                      <a:pt x="203" y="122"/>
                    </a:lnTo>
                    <a:lnTo>
                      <a:pt x="207" y="118"/>
                    </a:lnTo>
                    <a:lnTo>
                      <a:pt x="209" y="110"/>
                    </a:lnTo>
                    <a:lnTo>
                      <a:pt x="215" y="110"/>
                    </a:lnTo>
                    <a:lnTo>
                      <a:pt x="221" y="106"/>
                    </a:lnTo>
                    <a:lnTo>
                      <a:pt x="223" y="102"/>
                    </a:lnTo>
                    <a:lnTo>
                      <a:pt x="219" y="102"/>
                    </a:lnTo>
                    <a:lnTo>
                      <a:pt x="217" y="96"/>
                    </a:lnTo>
                    <a:lnTo>
                      <a:pt x="221" y="88"/>
                    </a:lnTo>
                    <a:lnTo>
                      <a:pt x="229" y="82"/>
                    </a:lnTo>
                    <a:lnTo>
                      <a:pt x="231" y="74"/>
                    </a:lnTo>
                    <a:lnTo>
                      <a:pt x="225" y="70"/>
                    </a:lnTo>
                    <a:lnTo>
                      <a:pt x="223" y="72"/>
                    </a:lnTo>
                    <a:lnTo>
                      <a:pt x="213" y="72"/>
                    </a:lnTo>
                    <a:lnTo>
                      <a:pt x="213" y="72"/>
                    </a:lnTo>
                    <a:lnTo>
                      <a:pt x="217" y="68"/>
                    </a:lnTo>
                    <a:lnTo>
                      <a:pt x="215" y="60"/>
                    </a:lnTo>
                    <a:lnTo>
                      <a:pt x="217" y="58"/>
                    </a:lnTo>
                    <a:lnTo>
                      <a:pt x="215" y="54"/>
                    </a:lnTo>
                    <a:lnTo>
                      <a:pt x="211" y="52"/>
                    </a:lnTo>
                    <a:lnTo>
                      <a:pt x="209" y="50"/>
                    </a:lnTo>
                    <a:lnTo>
                      <a:pt x="205" y="46"/>
                    </a:lnTo>
                    <a:lnTo>
                      <a:pt x="203" y="48"/>
                    </a:lnTo>
                    <a:lnTo>
                      <a:pt x="199" y="48"/>
                    </a:lnTo>
                    <a:lnTo>
                      <a:pt x="197" y="44"/>
                    </a:lnTo>
                    <a:lnTo>
                      <a:pt x="191" y="44"/>
                    </a:lnTo>
                    <a:lnTo>
                      <a:pt x="189" y="40"/>
                    </a:lnTo>
                    <a:lnTo>
                      <a:pt x="187" y="38"/>
                    </a:lnTo>
                    <a:lnTo>
                      <a:pt x="185" y="36"/>
                    </a:lnTo>
                    <a:lnTo>
                      <a:pt x="183" y="34"/>
                    </a:lnTo>
                    <a:lnTo>
                      <a:pt x="189" y="32"/>
                    </a:lnTo>
                    <a:lnTo>
                      <a:pt x="191" y="34"/>
                    </a:lnTo>
                    <a:lnTo>
                      <a:pt x="199" y="30"/>
                    </a:lnTo>
                    <a:lnTo>
                      <a:pt x="195" y="30"/>
                    </a:lnTo>
                    <a:lnTo>
                      <a:pt x="189" y="30"/>
                    </a:lnTo>
                    <a:lnTo>
                      <a:pt x="185" y="30"/>
                    </a:lnTo>
                    <a:lnTo>
                      <a:pt x="179" y="30"/>
                    </a:lnTo>
                    <a:lnTo>
                      <a:pt x="175" y="30"/>
                    </a:lnTo>
                    <a:lnTo>
                      <a:pt x="169" y="30"/>
                    </a:lnTo>
                    <a:lnTo>
                      <a:pt x="161" y="30"/>
                    </a:lnTo>
                    <a:lnTo>
                      <a:pt x="159" y="32"/>
                    </a:lnTo>
                    <a:lnTo>
                      <a:pt x="165" y="32"/>
                    </a:lnTo>
                    <a:lnTo>
                      <a:pt x="171" y="34"/>
                    </a:lnTo>
                    <a:lnTo>
                      <a:pt x="171" y="34"/>
                    </a:lnTo>
                    <a:lnTo>
                      <a:pt x="165" y="36"/>
                    </a:lnTo>
                    <a:lnTo>
                      <a:pt x="161" y="34"/>
                    </a:lnTo>
                    <a:lnTo>
                      <a:pt x="155" y="36"/>
                    </a:lnTo>
                    <a:lnTo>
                      <a:pt x="153" y="38"/>
                    </a:lnTo>
                    <a:lnTo>
                      <a:pt x="145" y="40"/>
                    </a:lnTo>
                    <a:lnTo>
                      <a:pt x="139" y="42"/>
                    </a:lnTo>
                    <a:lnTo>
                      <a:pt x="137" y="40"/>
                    </a:lnTo>
                    <a:lnTo>
                      <a:pt x="127" y="36"/>
                    </a:lnTo>
                    <a:lnTo>
                      <a:pt x="124" y="34"/>
                    </a:lnTo>
                    <a:lnTo>
                      <a:pt x="127" y="32"/>
                    </a:lnTo>
                    <a:lnTo>
                      <a:pt x="118" y="30"/>
                    </a:lnTo>
                    <a:lnTo>
                      <a:pt x="110" y="32"/>
                    </a:lnTo>
                    <a:lnTo>
                      <a:pt x="102" y="34"/>
                    </a:lnTo>
                    <a:lnTo>
                      <a:pt x="96" y="34"/>
                    </a:lnTo>
                    <a:lnTo>
                      <a:pt x="90" y="34"/>
                    </a:lnTo>
                    <a:lnTo>
                      <a:pt x="90" y="30"/>
                    </a:lnTo>
                    <a:lnTo>
                      <a:pt x="90" y="28"/>
                    </a:lnTo>
                    <a:lnTo>
                      <a:pt x="90" y="24"/>
                    </a:lnTo>
                    <a:lnTo>
                      <a:pt x="86" y="20"/>
                    </a:lnTo>
                    <a:lnTo>
                      <a:pt x="82" y="16"/>
                    </a:lnTo>
                    <a:lnTo>
                      <a:pt x="76" y="14"/>
                    </a:lnTo>
                    <a:lnTo>
                      <a:pt x="72" y="14"/>
                    </a:lnTo>
                    <a:lnTo>
                      <a:pt x="66" y="14"/>
                    </a:lnTo>
                    <a:lnTo>
                      <a:pt x="66" y="8"/>
                    </a:lnTo>
                    <a:lnTo>
                      <a:pt x="64" y="4"/>
                    </a:lnTo>
                    <a:lnTo>
                      <a:pt x="60" y="0"/>
                    </a:lnTo>
                    <a:lnTo>
                      <a:pt x="56" y="2"/>
                    </a:lnTo>
                    <a:lnTo>
                      <a:pt x="54" y="6"/>
                    </a:lnTo>
                    <a:lnTo>
                      <a:pt x="56" y="10"/>
                    </a:lnTo>
                    <a:lnTo>
                      <a:pt x="62" y="12"/>
                    </a:lnTo>
                    <a:lnTo>
                      <a:pt x="64" y="10"/>
                    </a:lnTo>
                    <a:lnTo>
                      <a:pt x="64" y="14"/>
                    </a:lnTo>
                    <a:lnTo>
                      <a:pt x="64" y="16"/>
                    </a:lnTo>
                    <a:lnTo>
                      <a:pt x="58" y="14"/>
                    </a:lnTo>
                    <a:lnTo>
                      <a:pt x="54" y="18"/>
                    </a:lnTo>
                    <a:lnTo>
                      <a:pt x="50" y="18"/>
                    </a:lnTo>
                    <a:lnTo>
                      <a:pt x="48" y="20"/>
                    </a:lnTo>
                    <a:lnTo>
                      <a:pt x="42" y="20"/>
                    </a:lnTo>
                    <a:lnTo>
                      <a:pt x="40" y="24"/>
                    </a:lnTo>
                    <a:lnTo>
                      <a:pt x="36" y="22"/>
                    </a:lnTo>
                    <a:lnTo>
                      <a:pt x="36" y="28"/>
                    </a:lnTo>
                    <a:lnTo>
                      <a:pt x="34" y="30"/>
                    </a:lnTo>
                    <a:lnTo>
                      <a:pt x="34" y="36"/>
                    </a:lnTo>
                    <a:lnTo>
                      <a:pt x="34" y="44"/>
                    </a:lnTo>
                    <a:lnTo>
                      <a:pt x="38" y="48"/>
                    </a:lnTo>
                    <a:lnTo>
                      <a:pt x="38" y="56"/>
                    </a:lnTo>
                    <a:lnTo>
                      <a:pt x="32" y="60"/>
                    </a:lnTo>
                    <a:lnTo>
                      <a:pt x="28" y="62"/>
                    </a:lnTo>
                    <a:lnTo>
                      <a:pt x="26" y="58"/>
                    </a:lnTo>
                    <a:lnTo>
                      <a:pt x="24" y="52"/>
                    </a:lnTo>
                    <a:lnTo>
                      <a:pt x="20" y="48"/>
                    </a:lnTo>
                    <a:lnTo>
                      <a:pt x="26" y="40"/>
                    </a:lnTo>
                    <a:lnTo>
                      <a:pt x="28" y="32"/>
                    </a:lnTo>
                    <a:lnTo>
                      <a:pt x="32" y="30"/>
                    </a:lnTo>
                    <a:lnTo>
                      <a:pt x="34" y="28"/>
                    </a:lnTo>
                    <a:lnTo>
                      <a:pt x="32" y="24"/>
                    </a:lnTo>
                    <a:lnTo>
                      <a:pt x="34" y="24"/>
                    </a:lnTo>
                    <a:lnTo>
                      <a:pt x="32" y="22"/>
                    </a:lnTo>
                    <a:lnTo>
                      <a:pt x="26" y="18"/>
                    </a:lnTo>
                    <a:lnTo>
                      <a:pt x="26" y="12"/>
                    </a:lnTo>
                    <a:lnTo>
                      <a:pt x="32" y="12"/>
                    </a:lnTo>
                    <a:lnTo>
                      <a:pt x="36" y="8"/>
                    </a:lnTo>
                    <a:lnTo>
                      <a:pt x="38" y="6"/>
                    </a:lnTo>
                    <a:lnTo>
                      <a:pt x="24" y="10"/>
                    </a:lnTo>
                    <a:lnTo>
                      <a:pt x="20"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49" name="Freeform 20"/>
              <p:cNvSpPr>
                <a:spLocks/>
              </p:cNvSpPr>
              <p:nvPr/>
            </p:nvSpPr>
            <p:spPr bwMode="auto">
              <a:xfrm>
                <a:off x="11115049" y="5703609"/>
                <a:ext cx="122631" cy="131186"/>
              </a:xfrm>
              <a:custGeom>
                <a:avLst/>
                <a:gdLst>
                  <a:gd name="T0" fmla="*/ 80 w 86"/>
                  <a:gd name="T1" fmla="*/ 66 h 92"/>
                  <a:gd name="T2" fmla="*/ 78 w 86"/>
                  <a:gd name="T3" fmla="*/ 60 h 92"/>
                  <a:gd name="T4" fmla="*/ 84 w 86"/>
                  <a:gd name="T5" fmla="*/ 48 h 92"/>
                  <a:gd name="T6" fmla="*/ 76 w 86"/>
                  <a:gd name="T7" fmla="*/ 42 h 92"/>
                  <a:gd name="T8" fmla="*/ 72 w 86"/>
                  <a:gd name="T9" fmla="*/ 36 h 92"/>
                  <a:gd name="T10" fmla="*/ 54 w 86"/>
                  <a:gd name="T11" fmla="*/ 22 h 92"/>
                  <a:gd name="T12" fmla="*/ 46 w 86"/>
                  <a:gd name="T13" fmla="*/ 20 h 92"/>
                  <a:gd name="T14" fmla="*/ 36 w 86"/>
                  <a:gd name="T15" fmla="*/ 14 h 92"/>
                  <a:gd name="T16" fmla="*/ 30 w 86"/>
                  <a:gd name="T17" fmla="*/ 16 h 92"/>
                  <a:gd name="T18" fmla="*/ 28 w 86"/>
                  <a:gd name="T19" fmla="*/ 10 h 92"/>
                  <a:gd name="T20" fmla="*/ 20 w 86"/>
                  <a:gd name="T21" fmla="*/ 2 h 92"/>
                  <a:gd name="T22" fmla="*/ 12 w 86"/>
                  <a:gd name="T23" fmla="*/ 0 h 92"/>
                  <a:gd name="T24" fmla="*/ 4 w 86"/>
                  <a:gd name="T25" fmla="*/ 0 h 92"/>
                  <a:gd name="T26" fmla="*/ 0 w 86"/>
                  <a:gd name="T27" fmla="*/ 6 h 92"/>
                  <a:gd name="T28" fmla="*/ 4 w 86"/>
                  <a:gd name="T29" fmla="*/ 20 h 92"/>
                  <a:gd name="T30" fmla="*/ 0 w 86"/>
                  <a:gd name="T31" fmla="*/ 32 h 92"/>
                  <a:gd name="T32" fmla="*/ 0 w 86"/>
                  <a:gd name="T33" fmla="*/ 36 h 92"/>
                  <a:gd name="T34" fmla="*/ 0 w 86"/>
                  <a:gd name="T35" fmla="*/ 46 h 92"/>
                  <a:gd name="T36" fmla="*/ 4 w 86"/>
                  <a:gd name="T37" fmla="*/ 52 h 92"/>
                  <a:gd name="T38" fmla="*/ 2 w 86"/>
                  <a:gd name="T39" fmla="*/ 60 h 92"/>
                  <a:gd name="T40" fmla="*/ 2 w 86"/>
                  <a:gd name="T41" fmla="*/ 70 h 92"/>
                  <a:gd name="T42" fmla="*/ 6 w 86"/>
                  <a:gd name="T43" fmla="*/ 78 h 92"/>
                  <a:gd name="T44" fmla="*/ 8 w 86"/>
                  <a:gd name="T45" fmla="*/ 80 h 92"/>
                  <a:gd name="T46" fmla="*/ 16 w 86"/>
                  <a:gd name="T47" fmla="*/ 84 h 92"/>
                  <a:gd name="T48" fmla="*/ 20 w 86"/>
                  <a:gd name="T49" fmla="*/ 84 h 92"/>
                  <a:gd name="T50" fmla="*/ 30 w 86"/>
                  <a:gd name="T51" fmla="*/ 86 h 92"/>
                  <a:gd name="T52" fmla="*/ 36 w 86"/>
                  <a:gd name="T53" fmla="*/ 90 h 92"/>
                  <a:gd name="T54" fmla="*/ 50 w 86"/>
                  <a:gd name="T55" fmla="*/ 90 h 92"/>
                  <a:gd name="T56" fmla="*/ 58 w 86"/>
                  <a:gd name="T57" fmla="*/ 92 h 92"/>
                  <a:gd name="T58" fmla="*/ 62 w 86"/>
                  <a:gd name="T59" fmla="*/ 92 h 92"/>
                  <a:gd name="T60" fmla="*/ 68 w 86"/>
                  <a:gd name="T61" fmla="*/ 92 h 92"/>
                  <a:gd name="T62" fmla="*/ 72 w 86"/>
                  <a:gd name="T63" fmla="*/ 90 h 92"/>
                  <a:gd name="T64" fmla="*/ 80 w 86"/>
                  <a:gd name="T65" fmla="*/ 84 h 92"/>
                  <a:gd name="T66" fmla="*/ 82 w 86"/>
                  <a:gd name="T67" fmla="*/ 80 h 92"/>
                  <a:gd name="T68" fmla="*/ 84 w 86"/>
                  <a:gd name="T69" fmla="*/ 78 h 92"/>
                  <a:gd name="T70" fmla="*/ 86 w 86"/>
                  <a:gd name="T71" fmla="*/ 70 h 92"/>
                  <a:gd name="T72" fmla="*/ 82 w 86"/>
                  <a:gd name="T73" fmla="*/ 66 h 92"/>
                  <a:gd name="T74" fmla="*/ 80 w 86"/>
                  <a:gd name="T75" fmla="*/ 6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92">
                    <a:moveTo>
                      <a:pt x="80" y="66"/>
                    </a:moveTo>
                    <a:lnTo>
                      <a:pt x="78" y="60"/>
                    </a:lnTo>
                    <a:lnTo>
                      <a:pt x="84" y="48"/>
                    </a:lnTo>
                    <a:lnTo>
                      <a:pt x="76" y="42"/>
                    </a:lnTo>
                    <a:lnTo>
                      <a:pt x="72" y="36"/>
                    </a:lnTo>
                    <a:lnTo>
                      <a:pt x="54" y="22"/>
                    </a:lnTo>
                    <a:lnTo>
                      <a:pt x="46" y="20"/>
                    </a:lnTo>
                    <a:lnTo>
                      <a:pt x="36" y="14"/>
                    </a:lnTo>
                    <a:lnTo>
                      <a:pt x="30" y="16"/>
                    </a:lnTo>
                    <a:lnTo>
                      <a:pt x="28" y="10"/>
                    </a:lnTo>
                    <a:lnTo>
                      <a:pt x="20" y="2"/>
                    </a:lnTo>
                    <a:lnTo>
                      <a:pt x="12" y="0"/>
                    </a:lnTo>
                    <a:lnTo>
                      <a:pt x="4" y="0"/>
                    </a:lnTo>
                    <a:lnTo>
                      <a:pt x="0" y="6"/>
                    </a:lnTo>
                    <a:lnTo>
                      <a:pt x="4" y="20"/>
                    </a:lnTo>
                    <a:lnTo>
                      <a:pt x="0" y="32"/>
                    </a:lnTo>
                    <a:lnTo>
                      <a:pt x="0" y="36"/>
                    </a:lnTo>
                    <a:lnTo>
                      <a:pt x="0" y="46"/>
                    </a:lnTo>
                    <a:lnTo>
                      <a:pt x="4" y="52"/>
                    </a:lnTo>
                    <a:lnTo>
                      <a:pt x="2" y="60"/>
                    </a:lnTo>
                    <a:lnTo>
                      <a:pt x="2" y="70"/>
                    </a:lnTo>
                    <a:lnTo>
                      <a:pt x="6" y="78"/>
                    </a:lnTo>
                    <a:lnTo>
                      <a:pt x="8" y="80"/>
                    </a:lnTo>
                    <a:lnTo>
                      <a:pt x="16" y="84"/>
                    </a:lnTo>
                    <a:lnTo>
                      <a:pt x="20" y="84"/>
                    </a:lnTo>
                    <a:lnTo>
                      <a:pt x="30" y="86"/>
                    </a:lnTo>
                    <a:lnTo>
                      <a:pt x="36" y="90"/>
                    </a:lnTo>
                    <a:lnTo>
                      <a:pt x="50" y="90"/>
                    </a:lnTo>
                    <a:lnTo>
                      <a:pt x="58" y="92"/>
                    </a:lnTo>
                    <a:lnTo>
                      <a:pt x="62" y="92"/>
                    </a:lnTo>
                    <a:lnTo>
                      <a:pt x="68" y="92"/>
                    </a:lnTo>
                    <a:lnTo>
                      <a:pt x="72" y="90"/>
                    </a:lnTo>
                    <a:lnTo>
                      <a:pt x="80" y="84"/>
                    </a:lnTo>
                    <a:lnTo>
                      <a:pt x="82" y="80"/>
                    </a:lnTo>
                    <a:lnTo>
                      <a:pt x="84" y="78"/>
                    </a:lnTo>
                    <a:lnTo>
                      <a:pt x="86" y="70"/>
                    </a:lnTo>
                    <a:lnTo>
                      <a:pt x="82" y="66"/>
                    </a:lnTo>
                    <a:lnTo>
                      <a:pt x="80" y="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0" name="Freeform 21"/>
              <p:cNvSpPr>
                <a:spLocks/>
              </p:cNvSpPr>
              <p:nvPr/>
            </p:nvSpPr>
            <p:spPr bwMode="auto">
              <a:xfrm>
                <a:off x="10765694" y="5128956"/>
                <a:ext cx="312280" cy="372170"/>
              </a:xfrm>
              <a:custGeom>
                <a:avLst/>
                <a:gdLst>
                  <a:gd name="T0" fmla="*/ 106 w 109"/>
                  <a:gd name="T1" fmla="*/ 99 h 130"/>
                  <a:gd name="T2" fmla="*/ 104 w 109"/>
                  <a:gd name="T3" fmla="*/ 98 h 130"/>
                  <a:gd name="T4" fmla="*/ 88 w 109"/>
                  <a:gd name="T5" fmla="*/ 94 h 130"/>
                  <a:gd name="T6" fmla="*/ 70 w 109"/>
                  <a:gd name="T7" fmla="*/ 106 h 130"/>
                  <a:gd name="T8" fmla="*/ 70 w 109"/>
                  <a:gd name="T9" fmla="*/ 123 h 130"/>
                  <a:gd name="T10" fmla="*/ 63 w 109"/>
                  <a:gd name="T11" fmla="*/ 120 h 130"/>
                  <a:gd name="T12" fmla="*/ 56 w 109"/>
                  <a:gd name="T13" fmla="*/ 128 h 130"/>
                  <a:gd name="T14" fmla="*/ 52 w 109"/>
                  <a:gd name="T15" fmla="*/ 122 h 130"/>
                  <a:gd name="T16" fmla="*/ 43 w 109"/>
                  <a:gd name="T17" fmla="*/ 121 h 130"/>
                  <a:gd name="T18" fmla="*/ 37 w 109"/>
                  <a:gd name="T19" fmla="*/ 119 h 130"/>
                  <a:gd name="T20" fmla="*/ 35 w 109"/>
                  <a:gd name="T21" fmla="*/ 123 h 130"/>
                  <a:gd name="T22" fmla="*/ 31 w 109"/>
                  <a:gd name="T23" fmla="*/ 129 h 130"/>
                  <a:gd name="T24" fmla="*/ 25 w 109"/>
                  <a:gd name="T25" fmla="*/ 123 h 130"/>
                  <a:gd name="T26" fmla="*/ 17 w 109"/>
                  <a:gd name="T27" fmla="*/ 108 h 130"/>
                  <a:gd name="T28" fmla="*/ 17 w 109"/>
                  <a:gd name="T29" fmla="*/ 100 h 130"/>
                  <a:gd name="T30" fmla="*/ 17 w 109"/>
                  <a:gd name="T31" fmla="*/ 95 h 130"/>
                  <a:gd name="T32" fmla="*/ 10 w 109"/>
                  <a:gd name="T33" fmla="*/ 80 h 130"/>
                  <a:gd name="T34" fmla="*/ 10 w 109"/>
                  <a:gd name="T35" fmla="*/ 65 h 130"/>
                  <a:gd name="T36" fmla="*/ 13 w 109"/>
                  <a:gd name="T37" fmla="*/ 65 h 130"/>
                  <a:gd name="T38" fmla="*/ 11 w 109"/>
                  <a:gd name="T39" fmla="*/ 63 h 130"/>
                  <a:gd name="T40" fmla="*/ 13 w 109"/>
                  <a:gd name="T41" fmla="*/ 61 h 130"/>
                  <a:gd name="T42" fmla="*/ 10 w 109"/>
                  <a:gd name="T43" fmla="*/ 60 h 130"/>
                  <a:gd name="T44" fmla="*/ 6 w 109"/>
                  <a:gd name="T45" fmla="*/ 55 h 130"/>
                  <a:gd name="T46" fmla="*/ 5 w 109"/>
                  <a:gd name="T47" fmla="*/ 50 h 130"/>
                  <a:gd name="T48" fmla="*/ 7 w 109"/>
                  <a:gd name="T49" fmla="*/ 38 h 130"/>
                  <a:gd name="T50" fmla="*/ 8 w 109"/>
                  <a:gd name="T51" fmla="*/ 31 h 130"/>
                  <a:gd name="T52" fmla="*/ 0 w 109"/>
                  <a:gd name="T53" fmla="*/ 10 h 130"/>
                  <a:gd name="T54" fmla="*/ 8 w 109"/>
                  <a:gd name="T55" fmla="*/ 12 h 130"/>
                  <a:gd name="T56" fmla="*/ 10 w 109"/>
                  <a:gd name="T57" fmla="*/ 10 h 130"/>
                  <a:gd name="T58" fmla="*/ 23 w 109"/>
                  <a:gd name="T59" fmla="*/ 5 h 130"/>
                  <a:gd name="T60" fmla="*/ 34 w 109"/>
                  <a:gd name="T61" fmla="*/ 0 h 130"/>
                  <a:gd name="T62" fmla="*/ 36 w 109"/>
                  <a:gd name="T63" fmla="*/ 11 h 130"/>
                  <a:gd name="T64" fmla="*/ 38 w 109"/>
                  <a:gd name="T65" fmla="*/ 18 h 130"/>
                  <a:gd name="T66" fmla="*/ 41 w 109"/>
                  <a:gd name="T67" fmla="*/ 23 h 130"/>
                  <a:gd name="T68" fmla="*/ 52 w 109"/>
                  <a:gd name="T69" fmla="*/ 27 h 130"/>
                  <a:gd name="T70" fmla="*/ 57 w 109"/>
                  <a:gd name="T71" fmla="*/ 29 h 130"/>
                  <a:gd name="T72" fmla="*/ 68 w 109"/>
                  <a:gd name="T73" fmla="*/ 36 h 130"/>
                  <a:gd name="T74" fmla="*/ 74 w 109"/>
                  <a:gd name="T75" fmla="*/ 36 h 130"/>
                  <a:gd name="T76" fmla="*/ 80 w 109"/>
                  <a:gd name="T77" fmla="*/ 38 h 130"/>
                  <a:gd name="T78" fmla="*/ 82 w 109"/>
                  <a:gd name="T79" fmla="*/ 53 h 130"/>
                  <a:gd name="T80" fmla="*/ 83 w 109"/>
                  <a:gd name="T81" fmla="*/ 63 h 130"/>
                  <a:gd name="T82" fmla="*/ 93 w 109"/>
                  <a:gd name="T83" fmla="*/ 65 h 130"/>
                  <a:gd name="T84" fmla="*/ 101 w 109"/>
                  <a:gd name="T85" fmla="*/ 64 h 130"/>
                  <a:gd name="T86" fmla="*/ 101 w 109"/>
                  <a:gd name="T87" fmla="*/ 72 h 130"/>
                  <a:gd name="T88" fmla="*/ 109 w 109"/>
                  <a:gd name="T89" fmla="*/ 7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0">
                    <a:moveTo>
                      <a:pt x="105" y="96"/>
                    </a:moveTo>
                    <a:cubicBezTo>
                      <a:pt x="106" y="99"/>
                      <a:pt x="106" y="99"/>
                      <a:pt x="106" y="99"/>
                    </a:cubicBezTo>
                    <a:cubicBezTo>
                      <a:pt x="105" y="101"/>
                      <a:pt x="105" y="101"/>
                      <a:pt x="105" y="101"/>
                    </a:cubicBezTo>
                    <a:cubicBezTo>
                      <a:pt x="104" y="98"/>
                      <a:pt x="104" y="98"/>
                      <a:pt x="104" y="98"/>
                    </a:cubicBezTo>
                    <a:cubicBezTo>
                      <a:pt x="96" y="94"/>
                      <a:pt x="96" y="94"/>
                      <a:pt x="96" y="94"/>
                    </a:cubicBezTo>
                    <a:cubicBezTo>
                      <a:pt x="88" y="94"/>
                      <a:pt x="88" y="94"/>
                      <a:pt x="88" y="94"/>
                    </a:cubicBezTo>
                    <a:cubicBezTo>
                      <a:pt x="75" y="97"/>
                      <a:pt x="75" y="97"/>
                      <a:pt x="75" y="97"/>
                    </a:cubicBezTo>
                    <a:cubicBezTo>
                      <a:pt x="70" y="106"/>
                      <a:pt x="70" y="106"/>
                      <a:pt x="70" y="106"/>
                    </a:cubicBezTo>
                    <a:cubicBezTo>
                      <a:pt x="71" y="110"/>
                      <a:pt x="71" y="110"/>
                      <a:pt x="71" y="110"/>
                    </a:cubicBezTo>
                    <a:cubicBezTo>
                      <a:pt x="70" y="123"/>
                      <a:pt x="70" y="123"/>
                      <a:pt x="70" y="123"/>
                    </a:cubicBezTo>
                    <a:cubicBezTo>
                      <a:pt x="67" y="120"/>
                      <a:pt x="67" y="120"/>
                      <a:pt x="67" y="120"/>
                    </a:cubicBezTo>
                    <a:cubicBezTo>
                      <a:pt x="63" y="120"/>
                      <a:pt x="63" y="120"/>
                      <a:pt x="63" y="120"/>
                    </a:cubicBezTo>
                    <a:cubicBezTo>
                      <a:pt x="58" y="120"/>
                      <a:pt x="58" y="120"/>
                      <a:pt x="58" y="120"/>
                    </a:cubicBezTo>
                    <a:cubicBezTo>
                      <a:pt x="56" y="128"/>
                      <a:pt x="56" y="128"/>
                      <a:pt x="56" y="128"/>
                    </a:cubicBezTo>
                    <a:cubicBezTo>
                      <a:pt x="54" y="127"/>
                      <a:pt x="54" y="127"/>
                      <a:pt x="54" y="127"/>
                    </a:cubicBezTo>
                    <a:cubicBezTo>
                      <a:pt x="52" y="122"/>
                      <a:pt x="52" y="122"/>
                      <a:pt x="52" y="122"/>
                    </a:cubicBezTo>
                    <a:cubicBezTo>
                      <a:pt x="47" y="120"/>
                      <a:pt x="47" y="120"/>
                      <a:pt x="47" y="120"/>
                    </a:cubicBezTo>
                    <a:cubicBezTo>
                      <a:pt x="43" y="121"/>
                      <a:pt x="43" y="121"/>
                      <a:pt x="43" y="121"/>
                    </a:cubicBezTo>
                    <a:cubicBezTo>
                      <a:pt x="40" y="119"/>
                      <a:pt x="40" y="119"/>
                      <a:pt x="40" y="119"/>
                    </a:cubicBezTo>
                    <a:cubicBezTo>
                      <a:pt x="37" y="119"/>
                      <a:pt x="37" y="119"/>
                      <a:pt x="37" y="119"/>
                    </a:cubicBezTo>
                    <a:cubicBezTo>
                      <a:pt x="36" y="121"/>
                      <a:pt x="36" y="121"/>
                      <a:pt x="36" y="121"/>
                    </a:cubicBezTo>
                    <a:cubicBezTo>
                      <a:pt x="35" y="123"/>
                      <a:pt x="35" y="123"/>
                      <a:pt x="35" y="123"/>
                    </a:cubicBezTo>
                    <a:cubicBezTo>
                      <a:pt x="32" y="127"/>
                      <a:pt x="32" y="127"/>
                      <a:pt x="32" y="127"/>
                    </a:cubicBezTo>
                    <a:cubicBezTo>
                      <a:pt x="31" y="129"/>
                      <a:pt x="31" y="129"/>
                      <a:pt x="31" y="129"/>
                    </a:cubicBezTo>
                    <a:cubicBezTo>
                      <a:pt x="26" y="130"/>
                      <a:pt x="26" y="130"/>
                      <a:pt x="26" y="130"/>
                    </a:cubicBezTo>
                    <a:cubicBezTo>
                      <a:pt x="25" y="123"/>
                      <a:pt x="25" y="123"/>
                      <a:pt x="25" y="123"/>
                    </a:cubicBezTo>
                    <a:cubicBezTo>
                      <a:pt x="20" y="111"/>
                      <a:pt x="20" y="111"/>
                      <a:pt x="20" y="111"/>
                    </a:cubicBezTo>
                    <a:cubicBezTo>
                      <a:pt x="17" y="108"/>
                      <a:pt x="17" y="108"/>
                      <a:pt x="17" y="108"/>
                    </a:cubicBezTo>
                    <a:cubicBezTo>
                      <a:pt x="15" y="102"/>
                      <a:pt x="15" y="102"/>
                      <a:pt x="15" y="102"/>
                    </a:cubicBezTo>
                    <a:cubicBezTo>
                      <a:pt x="17" y="100"/>
                      <a:pt x="17" y="100"/>
                      <a:pt x="17" y="100"/>
                    </a:cubicBezTo>
                    <a:cubicBezTo>
                      <a:pt x="15" y="97"/>
                      <a:pt x="15" y="97"/>
                      <a:pt x="15" y="97"/>
                    </a:cubicBezTo>
                    <a:cubicBezTo>
                      <a:pt x="17" y="95"/>
                      <a:pt x="17" y="95"/>
                      <a:pt x="17" y="95"/>
                    </a:cubicBezTo>
                    <a:cubicBezTo>
                      <a:pt x="12" y="91"/>
                      <a:pt x="12" y="91"/>
                      <a:pt x="12" y="91"/>
                    </a:cubicBezTo>
                    <a:cubicBezTo>
                      <a:pt x="10" y="80"/>
                      <a:pt x="10" y="80"/>
                      <a:pt x="10" y="80"/>
                    </a:cubicBezTo>
                    <a:cubicBezTo>
                      <a:pt x="6" y="77"/>
                      <a:pt x="6" y="77"/>
                      <a:pt x="6" y="77"/>
                    </a:cubicBezTo>
                    <a:cubicBezTo>
                      <a:pt x="10" y="65"/>
                      <a:pt x="10" y="65"/>
                      <a:pt x="10" y="65"/>
                    </a:cubicBezTo>
                    <a:cubicBezTo>
                      <a:pt x="10" y="66"/>
                      <a:pt x="10" y="66"/>
                      <a:pt x="10" y="66"/>
                    </a:cubicBezTo>
                    <a:cubicBezTo>
                      <a:pt x="13" y="65"/>
                      <a:pt x="13" y="65"/>
                      <a:pt x="13" y="65"/>
                    </a:cubicBezTo>
                    <a:cubicBezTo>
                      <a:pt x="14" y="63"/>
                      <a:pt x="14" y="63"/>
                      <a:pt x="14" y="63"/>
                    </a:cubicBezTo>
                    <a:cubicBezTo>
                      <a:pt x="11" y="63"/>
                      <a:pt x="11" y="63"/>
                      <a:pt x="11" y="63"/>
                    </a:cubicBezTo>
                    <a:cubicBezTo>
                      <a:pt x="11" y="62"/>
                      <a:pt x="11" y="62"/>
                      <a:pt x="11" y="62"/>
                    </a:cubicBezTo>
                    <a:cubicBezTo>
                      <a:pt x="13" y="61"/>
                      <a:pt x="13" y="61"/>
                      <a:pt x="13" y="61"/>
                    </a:cubicBezTo>
                    <a:cubicBezTo>
                      <a:pt x="12" y="60"/>
                      <a:pt x="12" y="60"/>
                      <a:pt x="12" y="60"/>
                    </a:cubicBezTo>
                    <a:cubicBezTo>
                      <a:pt x="10" y="60"/>
                      <a:pt x="10" y="60"/>
                      <a:pt x="10" y="60"/>
                    </a:cubicBezTo>
                    <a:cubicBezTo>
                      <a:pt x="9" y="59"/>
                      <a:pt x="7" y="56"/>
                      <a:pt x="7" y="56"/>
                    </a:cubicBezTo>
                    <a:cubicBezTo>
                      <a:pt x="6" y="55"/>
                      <a:pt x="6" y="55"/>
                      <a:pt x="6" y="55"/>
                    </a:cubicBezTo>
                    <a:cubicBezTo>
                      <a:pt x="6" y="53"/>
                      <a:pt x="6" y="53"/>
                      <a:pt x="6" y="53"/>
                    </a:cubicBezTo>
                    <a:cubicBezTo>
                      <a:pt x="5" y="50"/>
                      <a:pt x="5" y="50"/>
                      <a:pt x="5" y="50"/>
                    </a:cubicBezTo>
                    <a:cubicBezTo>
                      <a:pt x="8" y="43"/>
                      <a:pt x="8" y="43"/>
                      <a:pt x="8" y="43"/>
                    </a:cubicBezTo>
                    <a:cubicBezTo>
                      <a:pt x="7" y="38"/>
                      <a:pt x="7" y="38"/>
                      <a:pt x="7" y="38"/>
                    </a:cubicBezTo>
                    <a:cubicBezTo>
                      <a:pt x="8" y="36"/>
                      <a:pt x="8" y="36"/>
                      <a:pt x="8" y="36"/>
                    </a:cubicBezTo>
                    <a:cubicBezTo>
                      <a:pt x="8" y="31"/>
                      <a:pt x="8" y="31"/>
                      <a:pt x="8" y="31"/>
                    </a:cubicBezTo>
                    <a:cubicBezTo>
                      <a:pt x="10" y="25"/>
                      <a:pt x="10" y="25"/>
                      <a:pt x="10" y="25"/>
                    </a:cubicBezTo>
                    <a:cubicBezTo>
                      <a:pt x="0" y="10"/>
                      <a:pt x="0" y="10"/>
                      <a:pt x="0" y="10"/>
                    </a:cubicBezTo>
                    <a:cubicBezTo>
                      <a:pt x="5" y="10"/>
                      <a:pt x="5" y="10"/>
                      <a:pt x="5" y="10"/>
                    </a:cubicBezTo>
                    <a:cubicBezTo>
                      <a:pt x="8" y="12"/>
                      <a:pt x="8" y="12"/>
                      <a:pt x="8" y="12"/>
                    </a:cubicBezTo>
                    <a:cubicBezTo>
                      <a:pt x="10" y="12"/>
                      <a:pt x="10" y="12"/>
                      <a:pt x="10" y="12"/>
                    </a:cubicBezTo>
                    <a:cubicBezTo>
                      <a:pt x="10" y="10"/>
                      <a:pt x="10" y="10"/>
                      <a:pt x="10" y="10"/>
                    </a:cubicBezTo>
                    <a:cubicBezTo>
                      <a:pt x="16" y="6"/>
                      <a:pt x="16" y="6"/>
                      <a:pt x="16" y="6"/>
                    </a:cubicBezTo>
                    <a:cubicBezTo>
                      <a:pt x="23" y="5"/>
                      <a:pt x="23" y="5"/>
                      <a:pt x="23" y="5"/>
                    </a:cubicBezTo>
                    <a:cubicBezTo>
                      <a:pt x="27" y="0"/>
                      <a:pt x="27" y="0"/>
                      <a:pt x="27" y="0"/>
                    </a:cubicBezTo>
                    <a:cubicBezTo>
                      <a:pt x="34" y="0"/>
                      <a:pt x="34" y="0"/>
                      <a:pt x="34" y="0"/>
                    </a:cubicBezTo>
                    <a:cubicBezTo>
                      <a:pt x="35" y="7"/>
                      <a:pt x="35" y="7"/>
                      <a:pt x="35" y="7"/>
                    </a:cubicBezTo>
                    <a:cubicBezTo>
                      <a:pt x="36" y="11"/>
                      <a:pt x="36" y="11"/>
                      <a:pt x="36" y="11"/>
                    </a:cubicBezTo>
                    <a:cubicBezTo>
                      <a:pt x="36" y="15"/>
                      <a:pt x="36" y="15"/>
                      <a:pt x="36" y="15"/>
                    </a:cubicBezTo>
                    <a:cubicBezTo>
                      <a:pt x="38" y="18"/>
                      <a:pt x="38" y="18"/>
                      <a:pt x="38" y="18"/>
                    </a:cubicBezTo>
                    <a:cubicBezTo>
                      <a:pt x="40" y="22"/>
                      <a:pt x="40" y="22"/>
                      <a:pt x="40" y="22"/>
                    </a:cubicBezTo>
                    <a:cubicBezTo>
                      <a:pt x="41" y="23"/>
                      <a:pt x="41" y="23"/>
                      <a:pt x="41" y="23"/>
                    </a:cubicBezTo>
                    <a:cubicBezTo>
                      <a:pt x="46" y="26"/>
                      <a:pt x="46" y="26"/>
                      <a:pt x="46" y="26"/>
                    </a:cubicBezTo>
                    <a:cubicBezTo>
                      <a:pt x="52" y="27"/>
                      <a:pt x="52" y="27"/>
                      <a:pt x="52" y="27"/>
                    </a:cubicBezTo>
                    <a:cubicBezTo>
                      <a:pt x="56" y="29"/>
                      <a:pt x="56" y="29"/>
                      <a:pt x="56" y="29"/>
                    </a:cubicBezTo>
                    <a:cubicBezTo>
                      <a:pt x="57" y="29"/>
                      <a:pt x="57" y="29"/>
                      <a:pt x="57" y="29"/>
                    </a:cubicBezTo>
                    <a:cubicBezTo>
                      <a:pt x="65" y="33"/>
                      <a:pt x="65" y="33"/>
                      <a:pt x="65" y="33"/>
                    </a:cubicBezTo>
                    <a:cubicBezTo>
                      <a:pt x="68" y="36"/>
                      <a:pt x="68" y="36"/>
                      <a:pt x="68" y="36"/>
                    </a:cubicBezTo>
                    <a:cubicBezTo>
                      <a:pt x="72" y="37"/>
                      <a:pt x="72" y="37"/>
                      <a:pt x="72" y="37"/>
                    </a:cubicBezTo>
                    <a:cubicBezTo>
                      <a:pt x="74" y="36"/>
                      <a:pt x="74" y="36"/>
                      <a:pt x="74" y="36"/>
                    </a:cubicBezTo>
                    <a:cubicBezTo>
                      <a:pt x="76" y="37"/>
                      <a:pt x="76" y="37"/>
                      <a:pt x="76" y="37"/>
                    </a:cubicBezTo>
                    <a:cubicBezTo>
                      <a:pt x="80" y="38"/>
                      <a:pt x="80" y="38"/>
                      <a:pt x="80" y="38"/>
                    </a:cubicBezTo>
                    <a:cubicBezTo>
                      <a:pt x="81" y="45"/>
                      <a:pt x="81" y="45"/>
                      <a:pt x="81" y="45"/>
                    </a:cubicBezTo>
                    <a:cubicBezTo>
                      <a:pt x="82" y="53"/>
                      <a:pt x="82" y="53"/>
                      <a:pt x="82" y="53"/>
                    </a:cubicBezTo>
                    <a:cubicBezTo>
                      <a:pt x="80" y="55"/>
                      <a:pt x="80" y="55"/>
                      <a:pt x="80" y="55"/>
                    </a:cubicBezTo>
                    <a:cubicBezTo>
                      <a:pt x="83" y="63"/>
                      <a:pt x="83" y="63"/>
                      <a:pt x="83" y="63"/>
                    </a:cubicBezTo>
                    <a:cubicBezTo>
                      <a:pt x="87" y="65"/>
                      <a:pt x="87" y="65"/>
                      <a:pt x="87" y="65"/>
                    </a:cubicBezTo>
                    <a:cubicBezTo>
                      <a:pt x="93" y="65"/>
                      <a:pt x="93" y="65"/>
                      <a:pt x="93" y="65"/>
                    </a:cubicBezTo>
                    <a:cubicBezTo>
                      <a:pt x="97" y="63"/>
                      <a:pt x="97" y="63"/>
                      <a:pt x="97" y="63"/>
                    </a:cubicBezTo>
                    <a:cubicBezTo>
                      <a:pt x="101" y="64"/>
                      <a:pt x="101" y="64"/>
                      <a:pt x="101" y="64"/>
                    </a:cubicBezTo>
                    <a:cubicBezTo>
                      <a:pt x="101" y="67"/>
                      <a:pt x="101" y="67"/>
                      <a:pt x="101" y="67"/>
                    </a:cubicBezTo>
                    <a:cubicBezTo>
                      <a:pt x="101" y="72"/>
                      <a:pt x="101" y="72"/>
                      <a:pt x="101" y="72"/>
                    </a:cubicBezTo>
                    <a:cubicBezTo>
                      <a:pt x="104" y="72"/>
                      <a:pt x="104" y="72"/>
                      <a:pt x="104" y="72"/>
                    </a:cubicBezTo>
                    <a:cubicBezTo>
                      <a:pt x="109" y="79"/>
                      <a:pt x="109" y="79"/>
                      <a:pt x="109" y="79"/>
                    </a:cubicBezTo>
                    <a:lnTo>
                      <a:pt x="105"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1" name="Freeform 22"/>
              <p:cNvSpPr>
                <a:spLocks/>
              </p:cNvSpPr>
              <p:nvPr/>
            </p:nvSpPr>
            <p:spPr bwMode="auto">
              <a:xfrm>
                <a:off x="10466247" y="4856602"/>
                <a:ext cx="327966" cy="511912"/>
              </a:xfrm>
              <a:custGeom>
                <a:avLst/>
                <a:gdLst>
                  <a:gd name="T0" fmla="*/ 230 w 230"/>
                  <a:gd name="T1" fmla="*/ 319 h 359"/>
                  <a:gd name="T2" fmla="*/ 228 w 230"/>
                  <a:gd name="T3" fmla="*/ 317 h 359"/>
                  <a:gd name="T4" fmla="*/ 218 w 230"/>
                  <a:gd name="T5" fmla="*/ 309 h 359"/>
                  <a:gd name="T6" fmla="*/ 214 w 230"/>
                  <a:gd name="T7" fmla="*/ 303 h 359"/>
                  <a:gd name="T8" fmla="*/ 220 w 230"/>
                  <a:gd name="T9" fmla="*/ 297 h 359"/>
                  <a:gd name="T10" fmla="*/ 220 w 230"/>
                  <a:gd name="T11" fmla="*/ 291 h 359"/>
                  <a:gd name="T12" fmla="*/ 226 w 230"/>
                  <a:gd name="T13" fmla="*/ 263 h 359"/>
                  <a:gd name="T14" fmla="*/ 210 w 230"/>
                  <a:gd name="T15" fmla="*/ 211 h 359"/>
                  <a:gd name="T16" fmla="*/ 192 w 230"/>
                  <a:gd name="T17" fmla="*/ 213 h 359"/>
                  <a:gd name="T18" fmla="*/ 190 w 230"/>
                  <a:gd name="T19" fmla="*/ 183 h 359"/>
                  <a:gd name="T20" fmla="*/ 174 w 230"/>
                  <a:gd name="T21" fmla="*/ 195 h 359"/>
                  <a:gd name="T22" fmla="*/ 144 w 230"/>
                  <a:gd name="T23" fmla="*/ 183 h 359"/>
                  <a:gd name="T24" fmla="*/ 130 w 230"/>
                  <a:gd name="T25" fmla="*/ 161 h 359"/>
                  <a:gd name="T26" fmla="*/ 144 w 230"/>
                  <a:gd name="T27" fmla="*/ 124 h 359"/>
                  <a:gd name="T28" fmla="*/ 150 w 230"/>
                  <a:gd name="T29" fmla="*/ 96 h 359"/>
                  <a:gd name="T30" fmla="*/ 182 w 230"/>
                  <a:gd name="T31" fmla="*/ 78 h 359"/>
                  <a:gd name="T32" fmla="*/ 196 w 230"/>
                  <a:gd name="T33" fmla="*/ 48 h 359"/>
                  <a:gd name="T34" fmla="*/ 172 w 230"/>
                  <a:gd name="T35" fmla="*/ 42 h 359"/>
                  <a:gd name="T36" fmla="*/ 154 w 230"/>
                  <a:gd name="T37" fmla="*/ 42 h 359"/>
                  <a:gd name="T38" fmla="*/ 140 w 230"/>
                  <a:gd name="T39" fmla="*/ 36 h 359"/>
                  <a:gd name="T40" fmla="*/ 132 w 230"/>
                  <a:gd name="T41" fmla="*/ 24 h 359"/>
                  <a:gd name="T42" fmla="*/ 118 w 230"/>
                  <a:gd name="T43" fmla="*/ 12 h 359"/>
                  <a:gd name="T44" fmla="*/ 104 w 230"/>
                  <a:gd name="T45" fmla="*/ 0 h 359"/>
                  <a:gd name="T46" fmla="*/ 102 w 230"/>
                  <a:gd name="T47" fmla="*/ 10 h 359"/>
                  <a:gd name="T48" fmla="*/ 98 w 230"/>
                  <a:gd name="T49" fmla="*/ 28 h 359"/>
                  <a:gd name="T50" fmla="*/ 54 w 230"/>
                  <a:gd name="T51" fmla="*/ 60 h 359"/>
                  <a:gd name="T52" fmla="*/ 50 w 230"/>
                  <a:gd name="T53" fmla="*/ 84 h 359"/>
                  <a:gd name="T54" fmla="*/ 32 w 230"/>
                  <a:gd name="T55" fmla="*/ 82 h 359"/>
                  <a:gd name="T56" fmla="*/ 14 w 230"/>
                  <a:gd name="T57" fmla="*/ 78 h 359"/>
                  <a:gd name="T58" fmla="*/ 18 w 230"/>
                  <a:gd name="T59" fmla="*/ 62 h 359"/>
                  <a:gd name="T60" fmla="*/ 0 w 230"/>
                  <a:gd name="T61" fmla="*/ 78 h 359"/>
                  <a:gd name="T62" fmla="*/ 4 w 230"/>
                  <a:gd name="T63" fmla="*/ 100 h 359"/>
                  <a:gd name="T64" fmla="*/ 8 w 230"/>
                  <a:gd name="T65" fmla="*/ 108 h 359"/>
                  <a:gd name="T66" fmla="*/ 10 w 230"/>
                  <a:gd name="T67" fmla="*/ 120 h 359"/>
                  <a:gd name="T68" fmla="*/ 36 w 230"/>
                  <a:gd name="T69" fmla="*/ 138 h 359"/>
                  <a:gd name="T70" fmla="*/ 52 w 230"/>
                  <a:gd name="T71" fmla="*/ 177 h 359"/>
                  <a:gd name="T72" fmla="*/ 70 w 230"/>
                  <a:gd name="T73" fmla="*/ 213 h 359"/>
                  <a:gd name="T74" fmla="*/ 82 w 230"/>
                  <a:gd name="T75" fmla="*/ 237 h 359"/>
                  <a:gd name="T76" fmla="*/ 100 w 230"/>
                  <a:gd name="T77" fmla="*/ 269 h 359"/>
                  <a:gd name="T78" fmla="*/ 102 w 230"/>
                  <a:gd name="T79" fmla="*/ 281 h 359"/>
                  <a:gd name="T80" fmla="*/ 122 w 230"/>
                  <a:gd name="T81" fmla="*/ 301 h 359"/>
                  <a:gd name="T82" fmla="*/ 150 w 230"/>
                  <a:gd name="T83" fmla="*/ 317 h 359"/>
                  <a:gd name="T84" fmla="*/ 188 w 230"/>
                  <a:gd name="T85" fmla="*/ 341 h 359"/>
                  <a:gd name="T86" fmla="*/ 200 w 230"/>
                  <a:gd name="T87" fmla="*/ 353 h 359"/>
                  <a:gd name="T88" fmla="*/ 218 w 230"/>
                  <a:gd name="T89" fmla="*/ 355 h 359"/>
                  <a:gd name="T90" fmla="*/ 230 w 230"/>
                  <a:gd name="T91" fmla="*/ 32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359">
                    <a:moveTo>
                      <a:pt x="230" y="321"/>
                    </a:moveTo>
                    <a:lnTo>
                      <a:pt x="228" y="321"/>
                    </a:lnTo>
                    <a:lnTo>
                      <a:pt x="230" y="319"/>
                    </a:lnTo>
                    <a:lnTo>
                      <a:pt x="230" y="319"/>
                    </a:lnTo>
                    <a:lnTo>
                      <a:pt x="228" y="315"/>
                    </a:lnTo>
                    <a:lnTo>
                      <a:pt x="228" y="317"/>
                    </a:lnTo>
                    <a:lnTo>
                      <a:pt x="224" y="315"/>
                    </a:lnTo>
                    <a:lnTo>
                      <a:pt x="218" y="307"/>
                    </a:lnTo>
                    <a:lnTo>
                      <a:pt x="218" y="309"/>
                    </a:lnTo>
                    <a:lnTo>
                      <a:pt x="216" y="311"/>
                    </a:lnTo>
                    <a:lnTo>
                      <a:pt x="212" y="309"/>
                    </a:lnTo>
                    <a:lnTo>
                      <a:pt x="214" y="303"/>
                    </a:lnTo>
                    <a:lnTo>
                      <a:pt x="216" y="301"/>
                    </a:lnTo>
                    <a:lnTo>
                      <a:pt x="216" y="299"/>
                    </a:lnTo>
                    <a:lnTo>
                      <a:pt x="220" y="297"/>
                    </a:lnTo>
                    <a:lnTo>
                      <a:pt x="222" y="301"/>
                    </a:lnTo>
                    <a:lnTo>
                      <a:pt x="222" y="297"/>
                    </a:lnTo>
                    <a:lnTo>
                      <a:pt x="220" y="291"/>
                    </a:lnTo>
                    <a:lnTo>
                      <a:pt x="226" y="277"/>
                    </a:lnTo>
                    <a:lnTo>
                      <a:pt x="224" y="267"/>
                    </a:lnTo>
                    <a:lnTo>
                      <a:pt x="226" y="263"/>
                    </a:lnTo>
                    <a:lnTo>
                      <a:pt x="226" y="253"/>
                    </a:lnTo>
                    <a:lnTo>
                      <a:pt x="230" y="241"/>
                    </a:lnTo>
                    <a:lnTo>
                      <a:pt x="210" y="211"/>
                    </a:lnTo>
                    <a:lnTo>
                      <a:pt x="202" y="211"/>
                    </a:lnTo>
                    <a:lnTo>
                      <a:pt x="198" y="213"/>
                    </a:lnTo>
                    <a:lnTo>
                      <a:pt x="192" y="213"/>
                    </a:lnTo>
                    <a:lnTo>
                      <a:pt x="190" y="191"/>
                    </a:lnTo>
                    <a:lnTo>
                      <a:pt x="192" y="185"/>
                    </a:lnTo>
                    <a:lnTo>
                      <a:pt x="190" y="183"/>
                    </a:lnTo>
                    <a:lnTo>
                      <a:pt x="188" y="185"/>
                    </a:lnTo>
                    <a:lnTo>
                      <a:pt x="180" y="187"/>
                    </a:lnTo>
                    <a:lnTo>
                      <a:pt x="174" y="195"/>
                    </a:lnTo>
                    <a:lnTo>
                      <a:pt x="164" y="195"/>
                    </a:lnTo>
                    <a:lnTo>
                      <a:pt x="156" y="185"/>
                    </a:lnTo>
                    <a:lnTo>
                      <a:pt x="144" y="183"/>
                    </a:lnTo>
                    <a:lnTo>
                      <a:pt x="146" y="173"/>
                    </a:lnTo>
                    <a:lnTo>
                      <a:pt x="132" y="167"/>
                    </a:lnTo>
                    <a:lnTo>
                      <a:pt x="130" y="161"/>
                    </a:lnTo>
                    <a:lnTo>
                      <a:pt x="132" y="136"/>
                    </a:lnTo>
                    <a:lnTo>
                      <a:pt x="132" y="132"/>
                    </a:lnTo>
                    <a:lnTo>
                      <a:pt x="144" y="124"/>
                    </a:lnTo>
                    <a:lnTo>
                      <a:pt x="144" y="114"/>
                    </a:lnTo>
                    <a:lnTo>
                      <a:pt x="148" y="106"/>
                    </a:lnTo>
                    <a:lnTo>
                      <a:pt x="150" y="96"/>
                    </a:lnTo>
                    <a:lnTo>
                      <a:pt x="166" y="84"/>
                    </a:lnTo>
                    <a:lnTo>
                      <a:pt x="176" y="82"/>
                    </a:lnTo>
                    <a:lnTo>
                      <a:pt x="182" y="78"/>
                    </a:lnTo>
                    <a:lnTo>
                      <a:pt x="188" y="74"/>
                    </a:lnTo>
                    <a:lnTo>
                      <a:pt x="188" y="70"/>
                    </a:lnTo>
                    <a:lnTo>
                      <a:pt x="196" y="48"/>
                    </a:lnTo>
                    <a:lnTo>
                      <a:pt x="186" y="40"/>
                    </a:lnTo>
                    <a:lnTo>
                      <a:pt x="178" y="40"/>
                    </a:lnTo>
                    <a:lnTo>
                      <a:pt x="172" y="42"/>
                    </a:lnTo>
                    <a:lnTo>
                      <a:pt x="166" y="38"/>
                    </a:lnTo>
                    <a:lnTo>
                      <a:pt x="160" y="42"/>
                    </a:lnTo>
                    <a:lnTo>
                      <a:pt x="154" y="42"/>
                    </a:lnTo>
                    <a:lnTo>
                      <a:pt x="140" y="40"/>
                    </a:lnTo>
                    <a:lnTo>
                      <a:pt x="138" y="38"/>
                    </a:lnTo>
                    <a:lnTo>
                      <a:pt x="140" y="36"/>
                    </a:lnTo>
                    <a:lnTo>
                      <a:pt x="140" y="30"/>
                    </a:lnTo>
                    <a:lnTo>
                      <a:pt x="134" y="28"/>
                    </a:lnTo>
                    <a:lnTo>
                      <a:pt x="132" y="24"/>
                    </a:lnTo>
                    <a:lnTo>
                      <a:pt x="124" y="18"/>
                    </a:lnTo>
                    <a:lnTo>
                      <a:pt x="120" y="16"/>
                    </a:lnTo>
                    <a:lnTo>
                      <a:pt x="118" y="12"/>
                    </a:lnTo>
                    <a:lnTo>
                      <a:pt x="114" y="4"/>
                    </a:lnTo>
                    <a:lnTo>
                      <a:pt x="108" y="0"/>
                    </a:lnTo>
                    <a:lnTo>
                      <a:pt x="104" y="0"/>
                    </a:lnTo>
                    <a:lnTo>
                      <a:pt x="102" y="2"/>
                    </a:lnTo>
                    <a:lnTo>
                      <a:pt x="104" y="6"/>
                    </a:lnTo>
                    <a:lnTo>
                      <a:pt x="102" y="10"/>
                    </a:lnTo>
                    <a:lnTo>
                      <a:pt x="104" y="12"/>
                    </a:lnTo>
                    <a:lnTo>
                      <a:pt x="100" y="20"/>
                    </a:lnTo>
                    <a:lnTo>
                      <a:pt x="98" y="28"/>
                    </a:lnTo>
                    <a:lnTo>
                      <a:pt x="82" y="46"/>
                    </a:lnTo>
                    <a:lnTo>
                      <a:pt x="68" y="54"/>
                    </a:lnTo>
                    <a:lnTo>
                      <a:pt x="54" y="60"/>
                    </a:lnTo>
                    <a:lnTo>
                      <a:pt x="50" y="66"/>
                    </a:lnTo>
                    <a:lnTo>
                      <a:pt x="50" y="74"/>
                    </a:lnTo>
                    <a:lnTo>
                      <a:pt x="50" y="84"/>
                    </a:lnTo>
                    <a:lnTo>
                      <a:pt x="40" y="94"/>
                    </a:lnTo>
                    <a:lnTo>
                      <a:pt x="34" y="92"/>
                    </a:lnTo>
                    <a:lnTo>
                      <a:pt x="32" y="82"/>
                    </a:lnTo>
                    <a:lnTo>
                      <a:pt x="24" y="80"/>
                    </a:lnTo>
                    <a:lnTo>
                      <a:pt x="16" y="82"/>
                    </a:lnTo>
                    <a:lnTo>
                      <a:pt x="14" y="78"/>
                    </a:lnTo>
                    <a:lnTo>
                      <a:pt x="16" y="74"/>
                    </a:lnTo>
                    <a:lnTo>
                      <a:pt x="20" y="72"/>
                    </a:lnTo>
                    <a:lnTo>
                      <a:pt x="18" y="62"/>
                    </a:lnTo>
                    <a:lnTo>
                      <a:pt x="8" y="70"/>
                    </a:lnTo>
                    <a:lnTo>
                      <a:pt x="6" y="74"/>
                    </a:lnTo>
                    <a:lnTo>
                      <a:pt x="0" y="78"/>
                    </a:lnTo>
                    <a:lnTo>
                      <a:pt x="0" y="86"/>
                    </a:lnTo>
                    <a:lnTo>
                      <a:pt x="4" y="94"/>
                    </a:lnTo>
                    <a:lnTo>
                      <a:pt x="4" y="100"/>
                    </a:lnTo>
                    <a:lnTo>
                      <a:pt x="8" y="102"/>
                    </a:lnTo>
                    <a:lnTo>
                      <a:pt x="10" y="106"/>
                    </a:lnTo>
                    <a:lnTo>
                      <a:pt x="8" y="108"/>
                    </a:lnTo>
                    <a:lnTo>
                      <a:pt x="4" y="110"/>
                    </a:lnTo>
                    <a:lnTo>
                      <a:pt x="4" y="116"/>
                    </a:lnTo>
                    <a:lnTo>
                      <a:pt x="10" y="120"/>
                    </a:lnTo>
                    <a:lnTo>
                      <a:pt x="16" y="126"/>
                    </a:lnTo>
                    <a:lnTo>
                      <a:pt x="24" y="126"/>
                    </a:lnTo>
                    <a:lnTo>
                      <a:pt x="36" y="138"/>
                    </a:lnTo>
                    <a:lnTo>
                      <a:pt x="38" y="146"/>
                    </a:lnTo>
                    <a:lnTo>
                      <a:pt x="46" y="161"/>
                    </a:lnTo>
                    <a:lnTo>
                      <a:pt x="52" y="177"/>
                    </a:lnTo>
                    <a:lnTo>
                      <a:pt x="58" y="193"/>
                    </a:lnTo>
                    <a:lnTo>
                      <a:pt x="64" y="201"/>
                    </a:lnTo>
                    <a:lnTo>
                      <a:pt x="70" y="213"/>
                    </a:lnTo>
                    <a:lnTo>
                      <a:pt x="70" y="219"/>
                    </a:lnTo>
                    <a:lnTo>
                      <a:pt x="78" y="227"/>
                    </a:lnTo>
                    <a:lnTo>
                      <a:pt x="82" y="237"/>
                    </a:lnTo>
                    <a:lnTo>
                      <a:pt x="90" y="249"/>
                    </a:lnTo>
                    <a:lnTo>
                      <a:pt x="100" y="263"/>
                    </a:lnTo>
                    <a:lnTo>
                      <a:pt x="100" y="269"/>
                    </a:lnTo>
                    <a:lnTo>
                      <a:pt x="98" y="271"/>
                    </a:lnTo>
                    <a:lnTo>
                      <a:pt x="98" y="279"/>
                    </a:lnTo>
                    <a:lnTo>
                      <a:pt x="102" y="281"/>
                    </a:lnTo>
                    <a:lnTo>
                      <a:pt x="114" y="293"/>
                    </a:lnTo>
                    <a:lnTo>
                      <a:pt x="118" y="297"/>
                    </a:lnTo>
                    <a:lnTo>
                      <a:pt x="122" y="301"/>
                    </a:lnTo>
                    <a:lnTo>
                      <a:pt x="134" y="305"/>
                    </a:lnTo>
                    <a:lnTo>
                      <a:pt x="142" y="313"/>
                    </a:lnTo>
                    <a:lnTo>
                      <a:pt x="150" y="317"/>
                    </a:lnTo>
                    <a:lnTo>
                      <a:pt x="158" y="323"/>
                    </a:lnTo>
                    <a:lnTo>
                      <a:pt x="174" y="329"/>
                    </a:lnTo>
                    <a:lnTo>
                      <a:pt x="188" y="341"/>
                    </a:lnTo>
                    <a:lnTo>
                      <a:pt x="190" y="347"/>
                    </a:lnTo>
                    <a:lnTo>
                      <a:pt x="196" y="353"/>
                    </a:lnTo>
                    <a:lnTo>
                      <a:pt x="200" y="353"/>
                    </a:lnTo>
                    <a:lnTo>
                      <a:pt x="204" y="357"/>
                    </a:lnTo>
                    <a:lnTo>
                      <a:pt x="208" y="359"/>
                    </a:lnTo>
                    <a:lnTo>
                      <a:pt x="218" y="355"/>
                    </a:lnTo>
                    <a:lnTo>
                      <a:pt x="216" y="347"/>
                    </a:lnTo>
                    <a:lnTo>
                      <a:pt x="222" y="345"/>
                    </a:lnTo>
                    <a:lnTo>
                      <a:pt x="230" y="32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2" name="Freeform 49"/>
              <p:cNvSpPr>
                <a:spLocks noEditPoints="1"/>
              </p:cNvSpPr>
              <p:nvPr/>
            </p:nvSpPr>
            <p:spPr bwMode="auto">
              <a:xfrm>
                <a:off x="9727611" y="3925464"/>
                <a:ext cx="650228" cy="513338"/>
              </a:xfrm>
              <a:custGeom>
                <a:avLst/>
                <a:gdLst>
                  <a:gd name="T0" fmla="*/ 452 w 456"/>
                  <a:gd name="T1" fmla="*/ 247 h 360"/>
                  <a:gd name="T2" fmla="*/ 54 w 456"/>
                  <a:gd name="T3" fmla="*/ 79 h 360"/>
                  <a:gd name="T4" fmla="*/ 40 w 456"/>
                  <a:gd name="T5" fmla="*/ 65 h 360"/>
                  <a:gd name="T6" fmla="*/ 42 w 456"/>
                  <a:gd name="T7" fmla="*/ 69 h 360"/>
                  <a:gd name="T8" fmla="*/ 0 w 456"/>
                  <a:gd name="T9" fmla="*/ 93 h 360"/>
                  <a:gd name="T10" fmla="*/ 430 w 456"/>
                  <a:gd name="T11" fmla="*/ 223 h 360"/>
                  <a:gd name="T12" fmla="*/ 392 w 456"/>
                  <a:gd name="T13" fmla="*/ 233 h 360"/>
                  <a:gd name="T14" fmla="*/ 372 w 456"/>
                  <a:gd name="T15" fmla="*/ 271 h 360"/>
                  <a:gd name="T16" fmla="*/ 370 w 456"/>
                  <a:gd name="T17" fmla="*/ 281 h 360"/>
                  <a:gd name="T18" fmla="*/ 356 w 456"/>
                  <a:gd name="T19" fmla="*/ 279 h 360"/>
                  <a:gd name="T20" fmla="*/ 344 w 456"/>
                  <a:gd name="T21" fmla="*/ 281 h 360"/>
                  <a:gd name="T22" fmla="*/ 316 w 456"/>
                  <a:gd name="T23" fmla="*/ 288 h 360"/>
                  <a:gd name="T24" fmla="*/ 286 w 456"/>
                  <a:gd name="T25" fmla="*/ 263 h 360"/>
                  <a:gd name="T26" fmla="*/ 272 w 456"/>
                  <a:gd name="T27" fmla="*/ 231 h 360"/>
                  <a:gd name="T28" fmla="*/ 276 w 456"/>
                  <a:gd name="T29" fmla="*/ 227 h 360"/>
                  <a:gd name="T30" fmla="*/ 270 w 456"/>
                  <a:gd name="T31" fmla="*/ 201 h 360"/>
                  <a:gd name="T32" fmla="*/ 278 w 456"/>
                  <a:gd name="T33" fmla="*/ 161 h 360"/>
                  <a:gd name="T34" fmla="*/ 286 w 456"/>
                  <a:gd name="T35" fmla="*/ 151 h 360"/>
                  <a:gd name="T36" fmla="*/ 262 w 456"/>
                  <a:gd name="T37" fmla="*/ 123 h 360"/>
                  <a:gd name="T38" fmla="*/ 246 w 456"/>
                  <a:gd name="T39" fmla="*/ 65 h 360"/>
                  <a:gd name="T40" fmla="*/ 212 w 456"/>
                  <a:gd name="T41" fmla="*/ 75 h 360"/>
                  <a:gd name="T42" fmla="*/ 178 w 456"/>
                  <a:gd name="T43" fmla="*/ 31 h 360"/>
                  <a:gd name="T44" fmla="*/ 40 w 456"/>
                  <a:gd name="T45" fmla="*/ 4 h 360"/>
                  <a:gd name="T46" fmla="*/ 4 w 456"/>
                  <a:gd name="T47" fmla="*/ 14 h 360"/>
                  <a:gd name="T48" fmla="*/ 4 w 456"/>
                  <a:gd name="T49" fmla="*/ 51 h 360"/>
                  <a:gd name="T50" fmla="*/ 22 w 456"/>
                  <a:gd name="T51" fmla="*/ 87 h 360"/>
                  <a:gd name="T52" fmla="*/ 22 w 456"/>
                  <a:gd name="T53" fmla="*/ 101 h 360"/>
                  <a:gd name="T54" fmla="*/ 4 w 456"/>
                  <a:gd name="T55" fmla="*/ 101 h 360"/>
                  <a:gd name="T56" fmla="*/ 22 w 456"/>
                  <a:gd name="T57" fmla="*/ 119 h 360"/>
                  <a:gd name="T58" fmla="*/ 34 w 456"/>
                  <a:gd name="T59" fmla="*/ 117 h 360"/>
                  <a:gd name="T60" fmla="*/ 42 w 456"/>
                  <a:gd name="T61" fmla="*/ 141 h 360"/>
                  <a:gd name="T62" fmla="*/ 40 w 456"/>
                  <a:gd name="T63" fmla="*/ 159 h 360"/>
                  <a:gd name="T64" fmla="*/ 64 w 456"/>
                  <a:gd name="T65" fmla="*/ 191 h 360"/>
                  <a:gd name="T66" fmla="*/ 78 w 456"/>
                  <a:gd name="T67" fmla="*/ 185 h 360"/>
                  <a:gd name="T68" fmla="*/ 68 w 456"/>
                  <a:gd name="T69" fmla="*/ 169 h 360"/>
                  <a:gd name="T70" fmla="*/ 58 w 456"/>
                  <a:gd name="T71" fmla="*/ 137 h 360"/>
                  <a:gd name="T72" fmla="*/ 54 w 456"/>
                  <a:gd name="T73" fmla="*/ 121 h 360"/>
                  <a:gd name="T74" fmla="*/ 42 w 456"/>
                  <a:gd name="T75" fmla="*/ 99 h 360"/>
                  <a:gd name="T76" fmla="*/ 30 w 456"/>
                  <a:gd name="T77" fmla="*/ 63 h 360"/>
                  <a:gd name="T78" fmla="*/ 30 w 456"/>
                  <a:gd name="T79" fmla="*/ 27 h 360"/>
                  <a:gd name="T80" fmla="*/ 50 w 456"/>
                  <a:gd name="T81" fmla="*/ 27 h 360"/>
                  <a:gd name="T82" fmla="*/ 52 w 456"/>
                  <a:gd name="T83" fmla="*/ 41 h 360"/>
                  <a:gd name="T84" fmla="*/ 62 w 456"/>
                  <a:gd name="T85" fmla="*/ 79 h 360"/>
                  <a:gd name="T86" fmla="*/ 74 w 456"/>
                  <a:gd name="T87" fmla="*/ 97 h 360"/>
                  <a:gd name="T88" fmla="*/ 80 w 456"/>
                  <a:gd name="T89" fmla="*/ 111 h 360"/>
                  <a:gd name="T90" fmla="*/ 92 w 456"/>
                  <a:gd name="T91" fmla="*/ 125 h 360"/>
                  <a:gd name="T92" fmla="*/ 90 w 456"/>
                  <a:gd name="T93" fmla="*/ 141 h 360"/>
                  <a:gd name="T94" fmla="*/ 104 w 456"/>
                  <a:gd name="T95" fmla="*/ 153 h 360"/>
                  <a:gd name="T96" fmla="*/ 134 w 456"/>
                  <a:gd name="T97" fmla="*/ 195 h 360"/>
                  <a:gd name="T98" fmla="*/ 134 w 456"/>
                  <a:gd name="T99" fmla="*/ 235 h 360"/>
                  <a:gd name="T100" fmla="*/ 148 w 456"/>
                  <a:gd name="T101" fmla="*/ 265 h 360"/>
                  <a:gd name="T102" fmla="*/ 192 w 456"/>
                  <a:gd name="T103" fmla="*/ 298 h 360"/>
                  <a:gd name="T104" fmla="*/ 246 w 456"/>
                  <a:gd name="T105" fmla="*/ 326 h 360"/>
                  <a:gd name="T106" fmla="*/ 282 w 456"/>
                  <a:gd name="T107" fmla="*/ 336 h 360"/>
                  <a:gd name="T108" fmla="*/ 304 w 456"/>
                  <a:gd name="T109" fmla="*/ 330 h 360"/>
                  <a:gd name="T110" fmla="*/ 344 w 456"/>
                  <a:gd name="T111" fmla="*/ 360 h 360"/>
                  <a:gd name="T112" fmla="*/ 370 w 456"/>
                  <a:gd name="T113" fmla="*/ 316 h 360"/>
                  <a:gd name="T114" fmla="*/ 406 w 456"/>
                  <a:gd name="T115" fmla="*/ 296 h 360"/>
                  <a:gd name="T116" fmla="*/ 422 w 456"/>
                  <a:gd name="T117" fmla="*/ 284 h 360"/>
                  <a:gd name="T118" fmla="*/ 430 w 456"/>
                  <a:gd name="T119" fmla="*/ 288 h 360"/>
                  <a:gd name="T120" fmla="*/ 438 w 456"/>
                  <a:gd name="T121" fmla="*/ 263 h 360"/>
                  <a:gd name="T122" fmla="*/ 450 w 456"/>
                  <a:gd name="T123" fmla="*/ 24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360">
                    <a:moveTo>
                      <a:pt x="448" y="247"/>
                    </a:moveTo>
                    <a:lnTo>
                      <a:pt x="450" y="245"/>
                    </a:lnTo>
                    <a:lnTo>
                      <a:pt x="452" y="243"/>
                    </a:lnTo>
                    <a:lnTo>
                      <a:pt x="454" y="243"/>
                    </a:lnTo>
                    <a:lnTo>
                      <a:pt x="452" y="247"/>
                    </a:lnTo>
                    <a:lnTo>
                      <a:pt x="450" y="249"/>
                    </a:lnTo>
                    <a:lnTo>
                      <a:pt x="448" y="247"/>
                    </a:lnTo>
                    <a:close/>
                    <a:moveTo>
                      <a:pt x="52" y="75"/>
                    </a:moveTo>
                    <a:lnTo>
                      <a:pt x="50" y="79"/>
                    </a:lnTo>
                    <a:lnTo>
                      <a:pt x="54" y="79"/>
                    </a:lnTo>
                    <a:lnTo>
                      <a:pt x="54" y="75"/>
                    </a:lnTo>
                    <a:lnTo>
                      <a:pt x="54" y="73"/>
                    </a:lnTo>
                    <a:lnTo>
                      <a:pt x="52" y="75"/>
                    </a:lnTo>
                    <a:close/>
                    <a:moveTo>
                      <a:pt x="42" y="69"/>
                    </a:moveTo>
                    <a:lnTo>
                      <a:pt x="40" y="65"/>
                    </a:lnTo>
                    <a:lnTo>
                      <a:pt x="38" y="63"/>
                    </a:lnTo>
                    <a:lnTo>
                      <a:pt x="36" y="65"/>
                    </a:lnTo>
                    <a:lnTo>
                      <a:pt x="36" y="71"/>
                    </a:lnTo>
                    <a:lnTo>
                      <a:pt x="42" y="75"/>
                    </a:lnTo>
                    <a:lnTo>
                      <a:pt x="42" y="69"/>
                    </a:lnTo>
                    <a:close/>
                    <a:moveTo>
                      <a:pt x="4" y="93"/>
                    </a:moveTo>
                    <a:lnTo>
                      <a:pt x="4" y="89"/>
                    </a:lnTo>
                    <a:lnTo>
                      <a:pt x="2" y="87"/>
                    </a:lnTo>
                    <a:lnTo>
                      <a:pt x="0" y="91"/>
                    </a:lnTo>
                    <a:lnTo>
                      <a:pt x="0" y="93"/>
                    </a:lnTo>
                    <a:lnTo>
                      <a:pt x="4" y="93"/>
                    </a:lnTo>
                    <a:close/>
                    <a:moveTo>
                      <a:pt x="452" y="225"/>
                    </a:moveTo>
                    <a:lnTo>
                      <a:pt x="448" y="223"/>
                    </a:lnTo>
                    <a:lnTo>
                      <a:pt x="434" y="221"/>
                    </a:lnTo>
                    <a:lnTo>
                      <a:pt x="430" y="223"/>
                    </a:lnTo>
                    <a:lnTo>
                      <a:pt x="424" y="223"/>
                    </a:lnTo>
                    <a:lnTo>
                      <a:pt x="422" y="225"/>
                    </a:lnTo>
                    <a:lnTo>
                      <a:pt x="400" y="227"/>
                    </a:lnTo>
                    <a:lnTo>
                      <a:pt x="394" y="231"/>
                    </a:lnTo>
                    <a:lnTo>
                      <a:pt x="392" y="233"/>
                    </a:lnTo>
                    <a:lnTo>
                      <a:pt x="388" y="249"/>
                    </a:lnTo>
                    <a:lnTo>
                      <a:pt x="388" y="253"/>
                    </a:lnTo>
                    <a:lnTo>
                      <a:pt x="386" y="255"/>
                    </a:lnTo>
                    <a:lnTo>
                      <a:pt x="382" y="267"/>
                    </a:lnTo>
                    <a:lnTo>
                      <a:pt x="372" y="271"/>
                    </a:lnTo>
                    <a:lnTo>
                      <a:pt x="368" y="273"/>
                    </a:lnTo>
                    <a:lnTo>
                      <a:pt x="366" y="275"/>
                    </a:lnTo>
                    <a:lnTo>
                      <a:pt x="370" y="275"/>
                    </a:lnTo>
                    <a:lnTo>
                      <a:pt x="372" y="277"/>
                    </a:lnTo>
                    <a:lnTo>
                      <a:pt x="370" y="281"/>
                    </a:lnTo>
                    <a:lnTo>
                      <a:pt x="366" y="281"/>
                    </a:lnTo>
                    <a:lnTo>
                      <a:pt x="364" y="284"/>
                    </a:lnTo>
                    <a:lnTo>
                      <a:pt x="362" y="281"/>
                    </a:lnTo>
                    <a:lnTo>
                      <a:pt x="356" y="281"/>
                    </a:lnTo>
                    <a:lnTo>
                      <a:pt x="356" y="279"/>
                    </a:lnTo>
                    <a:lnTo>
                      <a:pt x="364" y="277"/>
                    </a:lnTo>
                    <a:lnTo>
                      <a:pt x="362" y="277"/>
                    </a:lnTo>
                    <a:lnTo>
                      <a:pt x="352" y="277"/>
                    </a:lnTo>
                    <a:lnTo>
                      <a:pt x="348" y="277"/>
                    </a:lnTo>
                    <a:lnTo>
                      <a:pt x="344" y="281"/>
                    </a:lnTo>
                    <a:lnTo>
                      <a:pt x="338" y="281"/>
                    </a:lnTo>
                    <a:lnTo>
                      <a:pt x="338" y="284"/>
                    </a:lnTo>
                    <a:lnTo>
                      <a:pt x="330" y="284"/>
                    </a:lnTo>
                    <a:lnTo>
                      <a:pt x="326" y="288"/>
                    </a:lnTo>
                    <a:lnTo>
                      <a:pt x="316" y="288"/>
                    </a:lnTo>
                    <a:lnTo>
                      <a:pt x="312" y="281"/>
                    </a:lnTo>
                    <a:lnTo>
                      <a:pt x="306" y="279"/>
                    </a:lnTo>
                    <a:lnTo>
                      <a:pt x="294" y="277"/>
                    </a:lnTo>
                    <a:lnTo>
                      <a:pt x="290" y="269"/>
                    </a:lnTo>
                    <a:lnTo>
                      <a:pt x="286" y="263"/>
                    </a:lnTo>
                    <a:lnTo>
                      <a:pt x="286" y="257"/>
                    </a:lnTo>
                    <a:lnTo>
                      <a:pt x="282" y="251"/>
                    </a:lnTo>
                    <a:lnTo>
                      <a:pt x="276" y="243"/>
                    </a:lnTo>
                    <a:lnTo>
                      <a:pt x="274" y="235"/>
                    </a:lnTo>
                    <a:lnTo>
                      <a:pt x="272" y="231"/>
                    </a:lnTo>
                    <a:lnTo>
                      <a:pt x="272" y="225"/>
                    </a:lnTo>
                    <a:lnTo>
                      <a:pt x="270" y="223"/>
                    </a:lnTo>
                    <a:lnTo>
                      <a:pt x="270" y="217"/>
                    </a:lnTo>
                    <a:lnTo>
                      <a:pt x="274" y="221"/>
                    </a:lnTo>
                    <a:lnTo>
                      <a:pt x="276" y="227"/>
                    </a:lnTo>
                    <a:lnTo>
                      <a:pt x="276" y="219"/>
                    </a:lnTo>
                    <a:lnTo>
                      <a:pt x="274" y="217"/>
                    </a:lnTo>
                    <a:lnTo>
                      <a:pt x="272" y="213"/>
                    </a:lnTo>
                    <a:lnTo>
                      <a:pt x="272" y="207"/>
                    </a:lnTo>
                    <a:lnTo>
                      <a:pt x="270" y="201"/>
                    </a:lnTo>
                    <a:lnTo>
                      <a:pt x="272" y="193"/>
                    </a:lnTo>
                    <a:lnTo>
                      <a:pt x="274" y="185"/>
                    </a:lnTo>
                    <a:lnTo>
                      <a:pt x="276" y="175"/>
                    </a:lnTo>
                    <a:lnTo>
                      <a:pt x="278" y="171"/>
                    </a:lnTo>
                    <a:lnTo>
                      <a:pt x="278" y="161"/>
                    </a:lnTo>
                    <a:lnTo>
                      <a:pt x="280" y="155"/>
                    </a:lnTo>
                    <a:lnTo>
                      <a:pt x="280" y="151"/>
                    </a:lnTo>
                    <a:lnTo>
                      <a:pt x="284" y="147"/>
                    </a:lnTo>
                    <a:lnTo>
                      <a:pt x="286" y="149"/>
                    </a:lnTo>
                    <a:lnTo>
                      <a:pt x="286" y="151"/>
                    </a:lnTo>
                    <a:lnTo>
                      <a:pt x="294" y="137"/>
                    </a:lnTo>
                    <a:lnTo>
                      <a:pt x="286" y="135"/>
                    </a:lnTo>
                    <a:lnTo>
                      <a:pt x="276" y="133"/>
                    </a:lnTo>
                    <a:lnTo>
                      <a:pt x="268" y="129"/>
                    </a:lnTo>
                    <a:lnTo>
                      <a:pt x="262" y="123"/>
                    </a:lnTo>
                    <a:lnTo>
                      <a:pt x="262" y="117"/>
                    </a:lnTo>
                    <a:lnTo>
                      <a:pt x="260" y="103"/>
                    </a:lnTo>
                    <a:lnTo>
                      <a:pt x="252" y="91"/>
                    </a:lnTo>
                    <a:lnTo>
                      <a:pt x="250" y="69"/>
                    </a:lnTo>
                    <a:lnTo>
                      <a:pt x="246" y="65"/>
                    </a:lnTo>
                    <a:lnTo>
                      <a:pt x="246" y="61"/>
                    </a:lnTo>
                    <a:lnTo>
                      <a:pt x="230" y="59"/>
                    </a:lnTo>
                    <a:lnTo>
                      <a:pt x="222" y="63"/>
                    </a:lnTo>
                    <a:lnTo>
                      <a:pt x="218" y="71"/>
                    </a:lnTo>
                    <a:lnTo>
                      <a:pt x="212" y="75"/>
                    </a:lnTo>
                    <a:lnTo>
                      <a:pt x="204" y="71"/>
                    </a:lnTo>
                    <a:lnTo>
                      <a:pt x="190" y="65"/>
                    </a:lnTo>
                    <a:lnTo>
                      <a:pt x="188" y="53"/>
                    </a:lnTo>
                    <a:lnTo>
                      <a:pt x="188" y="47"/>
                    </a:lnTo>
                    <a:lnTo>
                      <a:pt x="178" y="31"/>
                    </a:lnTo>
                    <a:lnTo>
                      <a:pt x="172" y="21"/>
                    </a:lnTo>
                    <a:lnTo>
                      <a:pt x="146" y="21"/>
                    </a:lnTo>
                    <a:lnTo>
                      <a:pt x="140" y="29"/>
                    </a:lnTo>
                    <a:lnTo>
                      <a:pt x="90" y="29"/>
                    </a:lnTo>
                    <a:lnTo>
                      <a:pt x="40" y="4"/>
                    </a:lnTo>
                    <a:lnTo>
                      <a:pt x="38" y="0"/>
                    </a:lnTo>
                    <a:lnTo>
                      <a:pt x="0" y="2"/>
                    </a:lnTo>
                    <a:lnTo>
                      <a:pt x="0" y="4"/>
                    </a:lnTo>
                    <a:lnTo>
                      <a:pt x="2" y="10"/>
                    </a:lnTo>
                    <a:lnTo>
                      <a:pt x="4" y="14"/>
                    </a:lnTo>
                    <a:lnTo>
                      <a:pt x="2" y="21"/>
                    </a:lnTo>
                    <a:lnTo>
                      <a:pt x="0" y="33"/>
                    </a:lnTo>
                    <a:lnTo>
                      <a:pt x="2" y="41"/>
                    </a:lnTo>
                    <a:lnTo>
                      <a:pt x="2" y="47"/>
                    </a:lnTo>
                    <a:lnTo>
                      <a:pt x="4" y="51"/>
                    </a:lnTo>
                    <a:lnTo>
                      <a:pt x="2" y="57"/>
                    </a:lnTo>
                    <a:lnTo>
                      <a:pt x="2" y="61"/>
                    </a:lnTo>
                    <a:lnTo>
                      <a:pt x="14" y="73"/>
                    </a:lnTo>
                    <a:lnTo>
                      <a:pt x="18" y="79"/>
                    </a:lnTo>
                    <a:lnTo>
                      <a:pt x="22" y="87"/>
                    </a:lnTo>
                    <a:lnTo>
                      <a:pt x="20" y="91"/>
                    </a:lnTo>
                    <a:lnTo>
                      <a:pt x="16" y="93"/>
                    </a:lnTo>
                    <a:lnTo>
                      <a:pt x="18" y="97"/>
                    </a:lnTo>
                    <a:lnTo>
                      <a:pt x="20" y="99"/>
                    </a:lnTo>
                    <a:lnTo>
                      <a:pt x="22" y="101"/>
                    </a:lnTo>
                    <a:lnTo>
                      <a:pt x="16" y="101"/>
                    </a:lnTo>
                    <a:lnTo>
                      <a:pt x="12" y="99"/>
                    </a:lnTo>
                    <a:lnTo>
                      <a:pt x="2" y="97"/>
                    </a:lnTo>
                    <a:lnTo>
                      <a:pt x="2" y="99"/>
                    </a:lnTo>
                    <a:lnTo>
                      <a:pt x="4" y="101"/>
                    </a:lnTo>
                    <a:lnTo>
                      <a:pt x="12" y="109"/>
                    </a:lnTo>
                    <a:lnTo>
                      <a:pt x="14" y="111"/>
                    </a:lnTo>
                    <a:lnTo>
                      <a:pt x="16" y="113"/>
                    </a:lnTo>
                    <a:lnTo>
                      <a:pt x="20" y="113"/>
                    </a:lnTo>
                    <a:lnTo>
                      <a:pt x="22" y="119"/>
                    </a:lnTo>
                    <a:lnTo>
                      <a:pt x="24" y="121"/>
                    </a:lnTo>
                    <a:lnTo>
                      <a:pt x="26" y="117"/>
                    </a:lnTo>
                    <a:lnTo>
                      <a:pt x="30" y="117"/>
                    </a:lnTo>
                    <a:lnTo>
                      <a:pt x="32" y="113"/>
                    </a:lnTo>
                    <a:lnTo>
                      <a:pt x="34" y="117"/>
                    </a:lnTo>
                    <a:lnTo>
                      <a:pt x="30" y="119"/>
                    </a:lnTo>
                    <a:lnTo>
                      <a:pt x="34" y="121"/>
                    </a:lnTo>
                    <a:lnTo>
                      <a:pt x="36" y="125"/>
                    </a:lnTo>
                    <a:lnTo>
                      <a:pt x="40" y="127"/>
                    </a:lnTo>
                    <a:lnTo>
                      <a:pt x="42" y="141"/>
                    </a:lnTo>
                    <a:lnTo>
                      <a:pt x="42" y="147"/>
                    </a:lnTo>
                    <a:lnTo>
                      <a:pt x="40" y="149"/>
                    </a:lnTo>
                    <a:lnTo>
                      <a:pt x="36" y="153"/>
                    </a:lnTo>
                    <a:lnTo>
                      <a:pt x="40" y="157"/>
                    </a:lnTo>
                    <a:lnTo>
                      <a:pt x="40" y="159"/>
                    </a:lnTo>
                    <a:lnTo>
                      <a:pt x="42" y="163"/>
                    </a:lnTo>
                    <a:lnTo>
                      <a:pt x="56" y="171"/>
                    </a:lnTo>
                    <a:lnTo>
                      <a:pt x="56" y="175"/>
                    </a:lnTo>
                    <a:lnTo>
                      <a:pt x="64" y="179"/>
                    </a:lnTo>
                    <a:lnTo>
                      <a:pt x="64" y="191"/>
                    </a:lnTo>
                    <a:lnTo>
                      <a:pt x="66" y="197"/>
                    </a:lnTo>
                    <a:lnTo>
                      <a:pt x="70" y="193"/>
                    </a:lnTo>
                    <a:lnTo>
                      <a:pt x="72" y="193"/>
                    </a:lnTo>
                    <a:lnTo>
                      <a:pt x="78" y="189"/>
                    </a:lnTo>
                    <a:lnTo>
                      <a:pt x="78" y="185"/>
                    </a:lnTo>
                    <a:lnTo>
                      <a:pt x="76" y="181"/>
                    </a:lnTo>
                    <a:lnTo>
                      <a:pt x="72" y="179"/>
                    </a:lnTo>
                    <a:lnTo>
                      <a:pt x="72" y="173"/>
                    </a:lnTo>
                    <a:lnTo>
                      <a:pt x="68" y="165"/>
                    </a:lnTo>
                    <a:lnTo>
                      <a:pt x="68" y="169"/>
                    </a:lnTo>
                    <a:lnTo>
                      <a:pt x="66" y="169"/>
                    </a:lnTo>
                    <a:lnTo>
                      <a:pt x="62" y="163"/>
                    </a:lnTo>
                    <a:lnTo>
                      <a:pt x="64" y="157"/>
                    </a:lnTo>
                    <a:lnTo>
                      <a:pt x="58" y="143"/>
                    </a:lnTo>
                    <a:lnTo>
                      <a:pt x="58" y="137"/>
                    </a:lnTo>
                    <a:lnTo>
                      <a:pt x="60" y="131"/>
                    </a:lnTo>
                    <a:lnTo>
                      <a:pt x="58" y="123"/>
                    </a:lnTo>
                    <a:lnTo>
                      <a:pt x="56" y="117"/>
                    </a:lnTo>
                    <a:lnTo>
                      <a:pt x="54" y="119"/>
                    </a:lnTo>
                    <a:lnTo>
                      <a:pt x="54" y="121"/>
                    </a:lnTo>
                    <a:lnTo>
                      <a:pt x="52" y="121"/>
                    </a:lnTo>
                    <a:lnTo>
                      <a:pt x="50" y="113"/>
                    </a:lnTo>
                    <a:lnTo>
                      <a:pt x="50" y="111"/>
                    </a:lnTo>
                    <a:lnTo>
                      <a:pt x="48" y="101"/>
                    </a:lnTo>
                    <a:lnTo>
                      <a:pt x="42" y="99"/>
                    </a:lnTo>
                    <a:lnTo>
                      <a:pt x="42" y="87"/>
                    </a:lnTo>
                    <a:lnTo>
                      <a:pt x="36" y="77"/>
                    </a:lnTo>
                    <a:lnTo>
                      <a:pt x="34" y="77"/>
                    </a:lnTo>
                    <a:lnTo>
                      <a:pt x="34" y="71"/>
                    </a:lnTo>
                    <a:lnTo>
                      <a:pt x="30" y="63"/>
                    </a:lnTo>
                    <a:lnTo>
                      <a:pt x="26" y="59"/>
                    </a:lnTo>
                    <a:lnTo>
                      <a:pt x="24" y="55"/>
                    </a:lnTo>
                    <a:lnTo>
                      <a:pt x="26" y="43"/>
                    </a:lnTo>
                    <a:lnTo>
                      <a:pt x="26" y="37"/>
                    </a:lnTo>
                    <a:lnTo>
                      <a:pt x="30" y="27"/>
                    </a:lnTo>
                    <a:lnTo>
                      <a:pt x="34" y="23"/>
                    </a:lnTo>
                    <a:lnTo>
                      <a:pt x="42" y="29"/>
                    </a:lnTo>
                    <a:lnTo>
                      <a:pt x="44" y="25"/>
                    </a:lnTo>
                    <a:lnTo>
                      <a:pt x="48" y="25"/>
                    </a:lnTo>
                    <a:lnTo>
                      <a:pt x="50" y="27"/>
                    </a:lnTo>
                    <a:lnTo>
                      <a:pt x="48" y="29"/>
                    </a:lnTo>
                    <a:lnTo>
                      <a:pt x="50" y="33"/>
                    </a:lnTo>
                    <a:lnTo>
                      <a:pt x="54" y="33"/>
                    </a:lnTo>
                    <a:lnTo>
                      <a:pt x="54" y="37"/>
                    </a:lnTo>
                    <a:lnTo>
                      <a:pt x="52" y="41"/>
                    </a:lnTo>
                    <a:lnTo>
                      <a:pt x="54" y="51"/>
                    </a:lnTo>
                    <a:lnTo>
                      <a:pt x="54" y="57"/>
                    </a:lnTo>
                    <a:lnTo>
                      <a:pt x="58" y="65"/>
                    </a:lnTo>
                    <a:lnTo>
                      <a:pt x="56" y="75"/>
                    </a:lnTo>
                    <a:lnTo>
                      <a:pt x="62" y="79"/>
                    </a:lnTo>
                    <a:lnTo>
                      <a:pt x="64" y="85"/>
                    </a:lnTo>
                    <a:lnTo>
                      <a:pt x="66" y="87"/>
                    </a:lnTo>
                    <a:lnTo>
                      <a:pt x="66" y="91"/>
                    </a:lnTo>
                    <a:lnTo>
                      <a:pt x="70" y="93"/>
                    </a:lnTo>
                    <a:lnTo>
                      <a:pt x="74" y="97"/>
                    </a:lnTo>
                    <a:lnTo>
                      <a:pt x="80" y="95"/>
                    </a:lnTo>
                    <a:lnTo>
                      <a:pt x="80" y="97"/>
                    </a:lnTo>
                    <a:lnTo>
                      <a:pt x="76" y="101"/>
                    </a:lnTo>
                    <a:lnTo>
                      <a:pt x="76" y="107"/>
                    </a:lnTo>
                    <a:lnTo>
                      <a:pt x="80" y="111"/>
                    </a:lnTo>
                    <a:lnTo>
                      <a:pt x="86" y="111"/>
                    </a:lnTo>
                    <a:lnTo>
                      <a:pt x="86" y="117"/>
                    </a:lnTo>
                    <a:lnTo>
                      <a:pt x="90" y="119"/>
                    </a:lnTo>
                    <a:lnTo>
                      <a:pt x="92" y="119"/>
                    </a:lnTo>
                    <a:lnTo>
                      <a:pt x="92" y="125"/>
                    </a:lnTo>
                    <a:lnTo>
                      <a:pt x="94" y="127"/>
                    </a:lnTo>
                    <a:lnTo>
                      <a:pt x="94" y="131"/>
                    </a:lnTo>
                    <a:lnTo>
                      <a:pt x="92" y="131"/>
                    </a:lnTo>
                    <a:lnTo>
                      <a:pt x="90" y="133"/>
                    </a:lnTo>
                    <a:lnTo>
                      <a:pt x="90" y="141"/>
                    </a:lnTo>
                    <a:lnTo>
                      <a:pt x="92" y="139"/>
                    </a:lnTo>
                    <a:lnTo>
                      <a:pt x="98" y="141"/>
                    </a:lnTo>
                    <a:lnTo>
                      <a:pt x="98" y="145"/>
                    </a:lnTo>
                    <a:lnTo>
                      <a:pt x="106" y="151"/>
                    </a:lnTo>
                    <a:lnTo>
                      <a:pt x="104" y="153"/>
                    </a:lnTo>
                    <a:lnTo>
                      <a:pt x="108" y="161"/>
                    </a:lnTo>
                    <a:lnTo>
                      <a:pt x="116" y="163"/>
                    </a:lnTo>
                    <a:lnTo>
                      <a:pt x="114" y="167"/>
                    </a:lnTo>
                    <a:lnTo>
                      <a:pt x="126" y="185"/>
                    </a:lnTo>
                    <a:lnTo>
                      <a:pt x="134" y="195"/>
                    </a:lnTo>
                    <a:lnTo>
                      <a:pt x="140" y="207"/>
                    </a:lnTo>
                    <a:lnTo>
                      <a:pt x="140" y="215"/>
                    </a:lnTo>
                    <a:lnTo>
                      <a:pt x="142" y="221"/>
                    </a:lnTo>
                    <a:lnTo>
                      <a:pt x="142" y="227"/>
                    </a:lnTo>
                    <a:lnTo>
                      <a:pt x="134" y="235"/>
                    </a:lnTo>
                    <a:lnTo>
                      <a:pt x="138" y="239"/>
                    </a:lnTo>
                    <a:lnTo>
                      <a:pt x="138" y="241"/>
                    </a:lnTo>
                    <a:lnTo>
                      <a:pt x="128" y="245"/>
                    </a:lnTo>
                    <a:lnTo>
                      <a:pt x="140" y="263"/>
                    </a:lnTo>
                    <a:lnTo>
                      <a:pt x="148" y="265"/>
                    </a:lnTo>
                    <a:lnTo>
                      <a:pt x="156" y="271"/>
                    </a:lnTo>
                    <a:lnTo>
                      <a:pt x="162" y="284"/>
                    </a:lnTo>
                    <a:lnTo>
                      <a:pt x="180" y="292"/>
                    </a:lnTo>
                    <a:lnTo>
                      <a:pt x="186" y="292"/>
                    </a:lnTo>
                    <a:lnTo>
                      <a:pt x="192" y="298"/>
                    </a:lnTo>
                    <a:lnTo>
                      <a:pt x="214" y="314"/>
                    </a:lnTo>
                    <a:lnTo>
                      <a:pt x="222" y="318"/>
                    </a:lnTo>
                    <a:lnTo>
                      <a:pt x="236" y="320"/>
                    </a:lnTo>
                    <a:lnTo>
                      <a:pt x="242" y="324"/>
                    </a:lnTo>
                    <a:lnTo>
                      <a:pt x="246" y="326"/>
                    </a:lnTo>
                    <a:lnTo>
                      <a:pt x="252" y="332"/>
                    </a:lnTo>
                    <a:lnTo>
                      <a:pt x="258" y="334"/>
                    </a:lnTo>
                    <a:lnTo>
                      <a:pt x="270" y="338"/>
                    </a:lnTo>
                    <a:lnTo>
                      <a:pt x="278" y="338"/>
                    </a:lnTo>
                    <a:lnTo>
                      <a:pt x="282" y="336"/>
                    </a:lnTo>
                    <a:lnTo>
                      <a:pt x="296" y="330"/>
                    </a:lnTo>
                    <a:lnTo>
                      <a:pt x="302" y="328"/>
                    </a:lnTo>
                    <a:lnTo>
                      <a:pt x="300" y="326"/>
                    </a:lnTo>
                    <a:lnTo>
                      <a:pt x="306" y="328"/>
                    </a:lnTo>
                    <a:lnTo>
                      <a:pt x="304" y="330"/>
                    </a:lnTo>
                    <a:lnTo>
                      <a:pt x="316" y="332"/>
                    </a:lnTo>
                    <a:lnTo>
                      <a:pt x="320" y="334"/>
                    </a:lnTo>
                    <a:lnTo>
                      <a:pt x="328" y="342"/>
                    </a:lnTo>
                    <a:lnTo>
                      <a:pt x="332" y="346"/>
                    </a:lnTo>
                    <a:lnTo>
                      <a:pt x="344" y="360"/>
                    </a:lnTo>
                    <a:lnTo>
                      <a:pt x="344" y="350"/>
                    </a:lnTo>
                    <a:lnTo>
                      <a:pt x="356" y="332"/>
                    </a:lnTo>
                    <a:lnTo>
                      <a:pt x="376" y="332"/>
                    </a:lnTo>
                    <a:lnTo>
                      <a:pt x="378" y="326"/>
                    </a:lnTo>
                    <a:lnTo>
                      <a:pt x="370" y="316"/>
                    </a:lnTo>
                    <a:lnTo>
                      <a:pt x="364" y="310"/>
                    </a:lnTo>
                    <a:lnTo>
                      <a:pt x="370" y="310"/>
                    </a:lnTo>
                    <a:lnTo>
                      <a:pt x="372" y="300"/>
                    </a:lnTo>
                    <a:lnTo>
                      <a:pt x="402" y="300"/>
                    </a:lnTo>
                    <a:lnTo>
                      <a:pt x="406" y="296"/>
                    </a:lnTo>
                    <a:lnTo>
                      <a:pt x="410" y="294"/>
                    </a:lnTo>
                    <a:lnTo>
                      <a:pt x="414" y="292"/>
                    </a:lnTo>
                    <a:lnTo>
                      <a:pt x="416" y="288"/>
                    </a:lnTo>
                    <a:lnTo>
                      <a:pt x="420" y="288"/>
                    </a:lnTo>
                    <a:lnTo>
                      <a:pt x="422" y="284"/>
                    </a:lnTo>
                    <a:lnTo>
                      <a:pt x="426" y="275"/>
                    </a:lnTo>
                    <a:lnTo>
                      <a:pt x="428" y="279"/>
                    </a:lnTo>
                    <a:lnTo>
                      <a:pt x="428" y="281"/>
                    </a:lnTo>
                    <a:lnTo>
                      <a:pt x="428" y="284"/>
                    </a:lnTo>
                    <a:lnTo>
                      <a:pt x="430" y="288"/>
                    </a:lnTo>
                    <a:lnTo>
                      <a:pt x="440" y="265"/>
                    </a:lnTo>
                    <a:lnTo>
                      <a:pt x="438" y="267"/>
                    </a:lnTo>
                    <a:lnTo>
                      <a:pt x="438" y="265"/>
                    </a:lnTo>
                    <a:lnTo>
                      <a:pt x="440" y="261"/>
                    </a:lnTo>
                    <a:lnTo>
                      <a:pt x="438" y="263"/>
                    </a:lnTo>
                    <a:lnTo>
                      <a:pt x="438" y="261"/>
                    </a:lnTo>
                    <a:lnTo>
                      <a:pt x="442" y="255"/>
                    </a:lnTo>
                    <a:lnTo>
                      <a:pt x="442" y="249"/>
                    </a:lnTo>
                    <a:lnTo>
                      <a:pt x="446" y="243"/>
                    </a:lnTo>
                    <a:lnTo>
                      <a:pt x="450" y="241"/>
                    </a:lnTo>
                    <a:lnTo>
                      <a:pt x="456" y="233"/>
                    </a:lnTo>
                    <a:lnTo>
                      <a:pt x="456" y="227"/>
                    </a:lnTo>
                    <a:lnTo>
                      <a:pt x="452" y="22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3" name="Freeform 203"/>
              <p:cNvSpPr>
                <a:spLocks noEditPoints="1"/>
              </p:cNvSpPr>
              <p:nvPr/>
            </p:nvSpPr>
            <p:spPr bwMode="auto">
              <a:xfrm>
                <a:off x="13081417" y="3663091"/>
                <a:ext cx="452022" cy="176816"/>
              </a:xfrm>
              <a:custGeom>
                <a:avLst/>
                <a:gdLst>
                  <a:gd name="T0" fmla="*/ 4 w 317"/>
                  <a:gd name="T1" fmla="*/ 38 h 124"/>
                  <a:gd name="T2" fmla="*/ 184 w 317"/>
                  <a:gd name="T3" fmla="*/ 116 h 124"/>
                  <a:gd name="T4" fmla="*/ 188 w 317"/>
                  <a:gd name="T5" fmla="*/ 108 h 124"/>
                  <a:gd name="T6" fmla="*/ 209 w 317"/>
                  <a:gd name="T7" fmla="*/ 108 h 124"/>
                  <a:gd name="T8" fmla="*/ 251 w 317"/>
                  <a:gd name="T9" fmla="*/ 102 h 124"/>
                  <a:gd name="T10" fmla="*/ 285 w 317"/>
                  <a:gd name="T11" fmla="*/ 94 h 124"/>
                  <a:gd name="T12" fmla="*/ 309 w 317"/>
                  <a:gd name="T13" fmla="*/ 100 h 124"/>
                  <a:gd name="T14" fmla="*/ 305 w 317"/>
                  <a:gd name="T15" fmla="*/ 70 h 124"/>
                  <a:gd name="T16" fmla="*/ 311 w 317"/>
                  <a:gd name="T17" fmla="*/ 50 h 124"/>
                  <a:gd name="T18" fmla="*/ 305 w 317"/>
                  <a:gd name="T19" fmla="*/ 42 h 124"/>
                  <a:gd name="T20" fmla="*/ 287 w 317"/>
                  <a:gd name="T21" fmla="*/ 26 h 124"/>
                  <a:gd name="T22" fmla="*/ 277 w 317"/>
                  <a:gd name="T23" fmla="*/ 16 h 124"/>
                  <a:gd name="T24" fmla="*/ 267 w 317"/>
                  <a:gd name="T25" fmla="*/ 14 h 124"/>
                  <a:gd name="T26" fmla="*/ 245 w 317"/>
                  <a:gd name="T27" fmla="*/ 20 h 124"/>
                  <a:gd name="T28" fmla="*/ 213 w 317"/>
                  <a:gd name="T29" fmla="*/ 24 h 124"/>
                  <a:gd name="T30" fmla="*/ 178 w 317"/>
                  <a:gd name="T31" fmla="*/ 18 h 124"/>
                  <a:gd name="T32" fmla="*/ 162 w 317"/>
                  <a:gd name="T33" fmla="*/ 10 h 124"/>
                  <a:gd name="T34" fmla="*/ 144 w 317"/>
                  <a:gd name="T35" fmla="*/ 0 h 124"/>
                  <a:gd name="T36" fmla="*/ 130 w 317"/>
                  <a:gd name="T37" fmla="*/ 4 h 124"/>
                  <a:gd name="T38" fmla="*/ 112 w 317"/>
                  <a:gd name="T39" fmla="*/ 6 h 124"/>
                  <a:gd name="T40" fmla="*/ 88 w 317"/>
                  <a:gd name="T41" fmla="*/ 20 h 124"/>
                  <a:gd name="T42" fmla="*/ 54 w 317"/>
                  <a:gd name="T43" fmla="*/ 18 h 124"/>
                  <a:gd name="T44" fmla="*/ 60 w 317"/>
                  <a:gd name="T45" fmla="*/ 26 h 124"/>
                  <a:gd name="T46" fmla="*/ 50 w 317"/>
                  <a:gd name="T47" fmla="*/ 36 h 124"/>
                  <a:gd name="T48" fmla="*/ 34 w 317"/>
                  <a:gd name="T49" fmla="*/ 34 h 124"/>
                  <a:gd name="T50" fmla="*/ 28 w 317"/>
                  <a:gd name="T51" fmla="*/ 34 h 124"/>
                  <a:gd name="T52" fmla="*/ 8 w 317"/>
                  <a:gd name="T53" fmla="*/ 46 h 124"/>
                  <a:gd name="T54" fmla="*/ 20 w 317"/>
                  <a:gd name="T55" fmla="*/ 52 h 124"/>
                  <a:gd name="T56" fmla="*/ 22 w 317"/>
                  <a:gd name="T57" fmla="*/ 64 h 124"/>
                  <a:gd name="T58" fmla="*/ 18 w 317"/>
                  <a:gd name="T59" fmla="*/ 74 h 124"/>
                  <a:gd name="T60" fmla="*/ 14 w 317"/>
                  <a:gd name="T61" fmla="*/ 74 h 124"/>
                  <a:gd name="T62" fmla="*/ 18 w 317"/>
                  <a:gd name="T63" fmla="*/ 80 h 124"/>
                  <a:gd name="T64" fmla="*/ 22 w 317"/>
                  <a:gd name="T65" fmla="*/ 86 h 124"/>
                  <a:gd name="T66" fmla="*/ 30 w 317"/>
                  <a:gd name="T67" fmla="*/ 94 h 124"/>
                  <a:gd name="T68" fmla="*/ 32 w 317"/>
                  <a:gd name="T69" fmla="*/ 100 h 124"/>
                  <a:gd name="T70" fmla="*/ 44 w 317"/>
                  <a:gd name="T71" fmla="*/ 106 h 124"/>
                  <a:gd name="T72" fmla="*/ 40 w 317"/>
                  <a:gd name="T73" fmla="*/ 108 h 124"/>
                  <a:gd name="T74" fmla="*/ 58 w 317"/>
                  <a:gd name="T75" fmla="*/ 110 h 124"/>
                  <a:gd name="T76" fmla="*/ 70 w 317"/>
                  <a:gd name="T77" fmla="*/ 118 h 124"/>
                  <a:gd name="T78" fmla="*/ 84 w 317"/>
                  <a:gd name="T79" fmla="*/ 106 h 124"/>
                  <a:gd name="T80" fmla="*/ 118 w 317"/>
                  <a:gd name="T81" fmla="*/ 118 h 124"/>
                  <a:gd name="T82" fmla="*/ 144 w 317"/>
                  <a:gd name="T83" fmla="*/ 116 h 124"/>
                  <a:gd name="T84" fmla="*/ 168 w 317"/>
                  <a:gd name="T85" fmla="*/ 112 h 124"/>
                  <a:gd name="T86" fmla="*/ 174 w 317"/>
                  <a:gd name="T87" fmla="*/ 110 h 124"/>
                  <a:gd name="T88" fmla="*/ 180 w 317"/>
                  <a:gd name="T89" fmla="*/ 122 h 124"/>
                  <a:gd name="T90" fmla="*/ 40 w 317"/>
                  <a:gd name="T91" fmla="*/ 14 h 124"/>
                  <a:gd name="T92" fmla="*/ 28 w 317"/>
                  <a:gd name="T93" fmla="*/ 4 h 124"/>
                  <a:gd name="T94" fmla="*/ 8 w 317"/>
                  <a:gd name="T95" fmla="*/ 6 h 124"/>
                  <a:gd name="T96" fmla="*/ 12 w 317"/>
                  <a:gd name="T97" fmla="*/ 16 h 124"/>
                  <a:gd name="T98" fmla="*/ 4 w 317"/>
                  <a:gd name="T99" fmla="*/ 28 h 124"/>
                  <a:gd name="T100" fmla="*/ 8 w 317"/>
                  <a:gd name="T101" fmla="*/ 38 h 124"/>
                  <a:gd name="T102" fmla="*/ 16 w 317"/>
                  <a:gd name="T103" fmla="*/ 34 h 124"/>
                  <a:gd name="T104" fmla="*/ 34 w 317"/>
                  <a:gd name="T105" fmla="*/ 24 h 124"/>
                  <a:gd name="T106" fmla="*/ 52 w 317"/>
                  <a:gd name="T10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7" h="124">
                    <a:moveTo>
                      <a:pt x="0" y="40"/>
                    </a:moveTo>
                    <a:lnTo>
                      <a:pt x="2" y="38"/>
                    </a:lnTo>
                    <a:lnTo>
                      <a:pt x="4" y="38"/>
                    </a:lnTo>
                    <a:lnTo>
                      <a:pt x="4" y="40"/>
                    </a:lnTo>
                    <a:lnTo>
                      <a:pt x="0" y="40"/>
                    </a:lnTo>
                    <a:close/>
                    <a:moveTo>
                      <a:pt x="184" y="116"/>
                    </a:moveTo>
                    <a:lnTo>
                      <a:pt x="184" y="114"/>
                    </a:lnTo>
                    <a:lnTo>
                      <a:pt x="184" y="108"/>
                    </a:lnTo>
                    <a:lnTo>
                      <a:pt x="188" y="108"/>
                    </a:lnTo>
                    <a:lnTo>
                      <a:pt x="192" y="110"/>
                    </a:lnTo>
                    <a:lnTo>
                      <a:pt x="201" y="112"/>
                    </a:lnTo>
                    <a:lnTo>
                      <a:pt x="209" y="108"/>
                    </a:lnTo>
                    <a:lnTo>
                      <a:pt x="215" y="106"/>
                    </a:lnTo>
                    <a:lnTo>
                      <a:pt x="231" y="110"/>
                    </a:lnTo>
                    <a:lnTo>
                      <a:pt x="251" y="102"/>
                    </a:lnTo>
                    <a:lnTo>
                      <a:pt x="273" y="98"/>
                    </a:lnTo>
                    <a:lnTo>
                      <a:pt x="275" y="100"/>
                    </a:lnTo>
                    <a:lnTo>
                      <a:pt x="285" y="94"/>
                    </a:lnTo>
                    <a:lnTo>
                      <a:pt x="295" y="96"/>
                    </a:lnTo>
                    <a:lnTo>
                      <a:pt x="305" y="96"/>
                    </a:lnTo>
                    <a:lnTo>
                      <a:pt x="309" y="100"/>
                    </a:lnTo>
                    <a:lnTo>
                      <a:pt x="317" y="96"/>
                    </a:lnTo>
                    <a:lnTo>
                      <a:pt x="307" y="84"/>
                    </a:lnTo>
                    <a:lnTo>
                      <a:pt x="305" y="70"/>
                    </a:lnTo>
                    <a:lnTo>
                      <a:pt x="301" y="56"/>
                    </a:lnTo>
                    <a:lnTo>
                      <a:pt x="307" y="52"/>
                    </a:lnTo>
                    <a:lnTo>
                      <a:pt x="311" y="50"/>
                    </a:lnTo>
                    <a:lnTo>
                      <a:pt x="311" y="48"/>
                    </a:lnTo>
                    <a:lnTo>
                      <a:pt x="307" y="46"/>
                    </a:lnTo>
                    <a:lnTo>
                      <a:pt x="305" y="42"/>
                    </a:lnTo>
                    <a:lnTo>
                      <a:pt x="295" y="42"/>
                    </a:lnTo>
                    <a:lnTo>
                      <a:pt x="289" y="38"/>
                    </a:lnTo>
                    <a:lnTo>
                      <a:pt x="287" y="26"/>
                    </a:lnTo>
                    <a:lnTo>
                      <a:pt x="285" y="22"/>
                    </a:lnTo>
                    <a:lnTo>
                      <a:pt x="283" y="20"/>
                    </a:lnTo>
                    <a:lnTo>
                      <a:pt x="277" y="16"/>
                    </a:lnTo>
                    <a:lnTo>
                      <a:pt x="273" y="12"/>
                    </a:lnTo>
                    <a:lnTo>
                      <a:pt x="269" y="12"/>
                    </a:lnTo>
                    <a:lnTo>
                      <a:pt x="267" y="14"/>
                    </a:lnTo>
                    <a:lnTo>
                      <a:pt x="255" y="14"/>
                    </a:lnTo>
                    <a:lnTo>
                      <a:pt x="255" y="14"/>
                    </a:lnTo>
                    <a:lnTo>
                      <a:pt x="245" y="20"/>
                    </a:lnTo>
                    <a:lnTo>
                      <a:pt x="231" y="24"/>
                    </a:lnTo>
                    <a:lnTo>
                      <a:pt x="223" y="22"/>
                    </a:lnTo>
                    <a:lnTo>
                      <a:pt x="213" y="24"/>
                    </a:lnTo>
                    <a:lnTo>
                      <a:pt x="196" y="24"/>
                    </a:lnTo>
                    <a:lnTo>
                      <a:pt x="192" y="22"/>
                    </a:lnTo>
                    <a:lnTo>
                      <a:pt x="178" y="18"/>
                    </a:lnTo>
                    <a:lnTo>
                      <a:pt x="168" y="20"/>
                    </a:lnTo>
                    <a:lnTo>
                      <a:pt x="166" y="12"/>
                    </a:lnTo>
                    <a:lnTo>
                      <a:pt x="162" y="10"/>
                    </a:lnTo>
                    <a:lnTo>
                      <a:pt x="154" y="10"/>
                    </a:lnTo>
                    <a:lnTo>
                      <a:pt x="150" y="4"/>
                    </a:lnTo>
                    <a:lnTo>
                      <a:pt x="144" y="0"/>
                    </a:lnTo>
                    <a:lnTo>
                      <a:pt x="140" y="4"/>
                    </a:lnTo>
                    <a:lnTo>
                      <a:pt x="136" y="4"/>
                    </a:lnTo>
                    <a:lnTo>
                      <a:pt x="130" y="4"/>
                    </a:lnTo>
                    <a:lnTo>
                      <a:pt x="124" y="4"/>
                    </a:lnTo>
                    <a:lnTo>
                      <a:pt x="118" y="4"/>
                    </a:lnTo>
                    <a:lnTo>
                      <a:pt x="112" y="6"/>
                    </a:lnTo>
                    <a:lnTo>
                      <a:pt x="102" y="8"/>
                    </a:lnTo>
                    <a:lnTo>
                      <a:pt x="92" y="14"/>
                    </a:lnTo>
                    <a:lnTo>
                      <a:pt x="88" y="20"/>
                    </a:lnTo>
                    <a:lnTo>
                      <a:pt x="76" y="20"/>
                    </a:lnTo>
                    <a:lnTo>
                      <a:pt x="64" y="20"/>
                    </a:lnTo>
                    <a:lnTo>
                      <a:pt x="54" y="18"/>
                    </a:lnTo>
                    <a:lnTo>
                      <a:pt x="52" y="22"/>
                    </a:lnTo>
                    <a:lnTo>
                      <a:pt x="52" y="24"/>
                    </a:lnTo>
                    <a:lnTo>
                      <a:pt x="60" y="26"/>
                    </a:lnTo>
                    <a:lnTo>
                      <a:pt x="62" y="30"/>
                    </a:lnTo>
                    <a:lnTo>
                      <a:pt x="52" y="32"/>
                    </a:lnTo>
                    <a:lnTo>
                      <a:pt x="50" y="36"/>
                    </a:lnTo>
                    <a:lnTo>
                      <a:pt x="38" y="36"/>
                    </a:lnTo>
                    <a:lnTo>
                      <a:pt x="38" y="34"/>
                    </a:lnTo>
                    <a:lnTo>
                      <a:pt x="34" y="34"/>
                    </a:lnTo>
                    <a:lnTo>
                      <a:pt x="34" y="38"/>
                    </a:lnTo>
                    <a:lnTo>
                      <a:pt x="30" y="38"/>
                    </a:lnTo>
                    <a:lnTo>
                      <a:pt x="28" y="34"/>
                    </a:lnTo>
                    <a:lnTo>
                      <a:pt x="16" y="36"/>
                    </a:lnTo>
                    <a:lnTo>
                      <a:pt x="12" y="42"/>
                    </a:lnTo>
                    <a:lnTo>
                      <a:pt x="8" y="46"/>
                    </a:lnTo>
                    <a:lnTo>
                      <a:pt x="8" y="52"/>
                    </a:lnTo>
                    <a:lnTo>
                      <a:pt x="20" y="50"/>
                    </a:lnTo>
                    <a:lnTo>
                      <a:pt x="20" y="52"/>
                    </a:lnTo>
                    <a:lnTo>
                      <a:pt x="16" y="56"/>
                    </a:lnTo>
                    <a:lnTo>
                      <a:pt x="20" y="58"/>
                    </a:lnTo>
                    <a:lnTo>
                      <a:pt x="22" y="64"/>
                    </a:lnTo>
                    <a:lnTo>
                      <a:pt x="18" y="68"/>
                    </a:lnTo>
                    <a:lnTo>
                      <a:pt x="20" y="72"/>
                    </a:lnTo>
                    <a:lnTo>
                      <a:pt x="18" y="74"/>
                    </a:lnTo>
                    <a:lnTo>
                      <a:pt x="14" y="70"/>
                    </a:lnTo>
                    <a:lnTo>
                      <a:pt x="12" y="70"/>
                    </a:lnTo>
                    <a:lnTo>
                      <a:pt x="14" y="74"/>
                    </a:lnTo>
                    <a:lnTo>
                      <a:pt x="12" y="74"/>
                    </a:lnTo>
                    <a:lnTo>
                      <a:pt x="12" y="76"/>
                    </a:lnTo>
                    <a:lnTo>
                      <a:pt x="18" y="80"/>
                    </a:lnTo>
                    <a:lnTo>
                      <a:pt x="20" y="80"/>
                    </a:lnTo>
                    <a:lnTo>
                      <a:pt x="22" y="82"/>
                    </a:lnTo>
                    <a:lnTo>
                      <a:pt x="22" y="86"/>
                    </a:lnTo>
                    <a:lnTo>
                      <a:pt x="24" y="88"/>
                    </a:lnTo>
                    <a:lnTo>
                      <a:pt x="26" y="88"/>
                    </a:lnTo>
                    <a:lnTo>
                      <a:pt x="30" y="94"/>
                    </a:lnTo>
                    <a:lnTo>
                      <a:pt x="36" y="96"/>
                    </a:lnTo>
                    <a:lnTo>
                      <a:pt x="38" y="98"/>
                    </a:lnTo>
                    <a:lnTo>
                      <a:pt x="32" y="100"/>
                    </a:lnTo>
                    <a:lnTo>
                      <a:pt x="32" y="102"/>
                    </a:lnTo>
                    <a:lnTo>
                      <a:pt x="44" y="102"/>
                    </a:lnTo>
                    <a:lnTo>
                      <a:pt x="44" y="106"/>
                    </a:lnTo>
                    <a:lnTo>
                      <a:pt x="34" y="106"/>
                    </a:lnTo>
                    <a:lnTo>
                      <a:pt x="34" y="110"/>
                    </a:lnTo>
                    <a:lnTo>
                      <a:pt x="40" y="108"/>
                    </a:lnTo>
                    <a:lnTo>
                      <a:pt x="44" y="114"/>
                    </a:lnTo>
                    <a:lnTo>
                      <a:pt x="44" y="108"/>
                    </a:lnTo>
                    <a:lnTo>
                      <a:pt x="58" y="110"/>
                    </a:lnTo>
                    <a:lnTo>
                      <a:pt x="60" y="110"/>
                    </a:lnTo>
                    <a:lnTo>
                      <a:pt x="62" y="114"/>
                    </a:lnTo>
                    <a:lnTo>
                      <a:pt x="70" y="118"/>
                    </a:lnTo>
                    <a:lnTo>
                      <a:pt x="78" y="116"/>
                    </a:lnTo>
                    <a:lnTo>
                      <a:pt x="86" y="116"/>
                    </a:lnTo>
                    <a:lnTo>
                      <a:pt x="84" y="106"/>
                    </a:lnTo>
                    <a:lnTo>
                      <a:pt x="96" y="104"/>
                    </a:lnTo>
                    <a:lnTo>
                      <a:pt x="110" y="110"/>
                    </a:lnTo>
                    <a:lnTo>
                      <a:pt x="118" y="118"/>
                    </a:lnTo>
                    <a:lnTo>
                      <a:pt x="128" y="118"/>
                    </a:lnTo>
                    <a:lnTo>
                      <a:pt x="134" y="120"/>
                    </a:lnTo>
                    <a:lnTo>
                      <a:pt x="144" y="116"/>
                    </a:lnTo>
                    <a:lnTo>
                      <a:pt x="148" y="110"/>
                    </a:lnTo>
                    <a:lnTo>
                      <a:pt x="164" y="112"/>
                    </a:lnTo>
                    <a:lnTo>
                      <a:pt x="168" y="112"/>
                    </a:lnTo>
                    <a:lnTo>
                      <a:pt x="168" y="108"/>
                    </a:lnTo>
                    <a:lnTo>
                      <a:pt x="172" y="106"/>
                    </a:lnTo>
                    <a:lnTo>
                      <a:pt x="174" y="110"/>
                    </a:lnTo>
                    <a:lnTo>
                      <a:pt x="170" y="116"/>
                    </a:lnTo>
                    <a:lnTo>
                      <a:pt x="174" y="124"/>
                    </a:lnTo>
                    <a:lnTo>
                      <a:pt x="180" y="122"/>
                    </a:lnTo>
                    <a:lnTo>
                      <a:pt x="184" y="116"/>
                    </a:lnTo>
                    <a:close/>
                    <a:moveTo>
                      <a:pt x="48" y="16"/>
                    </a:moveTo>
                    <a:lnTo>
                      <a:pt x="40" y="14"/>
                    </a:lnTo>
                    <a:lnTo>
                      <a:pt x="36" y="2"/>
                    </a:lnTo>
                    <a:lnTo>
                      <a:pt x="32" y="4"/>
                    </a:lnTo>
                    <a:lnTo>
                      <a:pt x="28" y="4"/>
                    </a:lnTo>
                    <a:lnTo>
                      <a:pt x="24" y="2"/>
                    </a:lnTo>
                    <a:lnTo>
                      <a:pt x="16" y="6"/>
                    </a:lnTo>
                    <a:lnTo>
                      <a:pt x="8" y="6"/>
                    </a:lnTo>
                    <a:lnTo>
                      <a:pt x="6" y="10"/>
                    </a:lnTo>
                    <a:lnTo>
                      <a:pt x="10" y="12"/>
                    </a:lnTo>
                    <a:lnTo>
                      <a:pt x="12" y="16"/>
                    </a:lnTo>
                    <a:lnTo>
                      <a:pt x="8" y="20"/>
                    </a:lnTo>
                    <a:lnTo>
                      <a:pt x="8" y="26"/>
                    </a:lnTo>
                    <a:lnTo>
                      <a:pt x="4" y="28"/>
                    </a:lnTo>
                    <a:lnTo>
                      <a:pt x="6" y="32"/>
                    </a:lnTo>
                    <a:lnTo>
                      <a:pt x="18" y="30"/>
                    </a:lnTo>
                    <a:lnTo>
                      <a:pt x="8" y="38"/>
                    </a:lnTo>
                    <a:lnTo>
                      <a:pt x="6" y="44"/>
                    </a:lnTo>
                    <a:lnTo>
                      <a:pt x="10" y="40"/>
                    </a:lnTo>
                    <a:lnTo>
                      <a:pt x="16" y="34"/>
                    </a:lnTo>
                    <a:lnTo>
                      <a:pt x="24" y="28"/>
                    </a:lnTo>
                    <a:lnTo>
                      <a:pt x="30" y="22"/>
                    </a:lnTo>
                    <a:lnTo>
                      <a:pt x="34" y="24"/>
                    </a:lnTo>
                    <a:lnTo>
                      <a:pt x="44" y="22"/>
                    </a:lnTo>
                    <a:lnTo>
                      <a:pt x="50" y="22"/>
                    </a:lnTo>
                    <a:lnTo>
                      <a:pt x="52" y="22"/>
                    </a:lnTo>
                    <a:lnTo>
                      <a:pt x="52" y="18"/>
                    </a:lnTo>
                    <a:lnTo>
                      <a:pt x="48" y="1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4" name="Freeform 204"/>
              <p:cNvSpPr>
                <a:spLocks noEditPoints="1"/>
              </p:cNvSpPr>
              <p:nvPr/>
            </p:nvSpPr>
            <p:spPr bwMode="auto">
              <a:xfrm>
                <a:off x="12941675" y="3677351"/>
                <a:ext cx="205335" cy="188224"/>
              </a:xfrm>
              <a:custGeom>
                <a:avLst/>
                <a:gdLst>
                  <a:gd name="T0" fmla="*/ 72 w 144"/>
                  <a:gd name="T1" fmla="*/ 60 h 132"/>
                  <a:gd name="T2" fmla="*/ 86 w 144"/>
                  <a:gd name="T3" fmla="*/ 72 h 132"/>
                  <a:gd name="T4" fmla="*/ 58 w 144"/>
                  <a:gd name="T5" fmla="*/ 56 h 132"/>
                  <a:gd name="T6" fmla="*/ 86 w 144"/>
                  <a:gd name="T7" fmla="*/ 76 h 132"/>
                  <a:gd name="T8" fmla="*/ 104 w 144"/>
                  <a:gd name="T9" fmla="*/ 90 h 132"/>
                  <a:gd name="T10" fmla="*/ 94 w 144"/>
                  <a:gd name="T11" fmla="*/ 94 h 132"/>
                  <a:gd name="T12" fmla="*/ 92 w 144"/>
                  <a:gd name="T13" fmla="*/ 92 h 132"/>
                  <a:gd name="T14" fmla="*/ 84 w 144"/>
                  <a:gd name="T15" fmla="*/ 88 h 132"/>
                  <a:gd name="T16" fmla="*/ 86 w 144"/>
                  <a:gd name="T17" fmla="*/ 98 h 132"/>
                  <a:gd name="T18" fmla="*/ 70 w 144"/>
                  <a:gd name="T19" fmla="*/ 86 h 132"/>
                  <a:gd name="T20" fmla="*/ 50 w 144"/>
                  <a:gd name="T21" fmla="*/ 70 h 132"/>
                  <a:gd name="T22" fmla="*/ 28 w 144"/>
                  <a:gd name="T23" fmla="*/ 74 h 132"/>
                  <a:gd name="T24" fmla="*/ 38 w 144"/>
                  <a:gd name="T25" fmla="*/ 96 h 132"/>
                  <a:gd name="T26" fmla="*/ 50 w 144"/>
                  <a:gd name="T27" fmla="*/ 104 h 132"/>
                  <a:gd name="T28" fmla="*/ 60 w 144"/>
                  <a:gd name="T29" fmla="*/ 94 h 132"/>
                  <a:gd name="T30" fmla="*/ 54 w 144"/>
                  <a:gd name="T31" fmla="*/ 82 h 132"/>
                  <a:gd name="T32" fmla="*/ 142 w 144"/>
                  <a:gd name="T33" fmla="*/ 106 h 132"/>
                  <a:gd name="T34" fmla="*/ 144 w 144"/>
                  <a:gd name="T35" fmla="*/ 104 h 132"/>
                  <a:gd name="T36" fmla="*/ 126 w 144"/>
                  <a:gd name="T37" fmla="*/ 94 h 132"/>
                  <a:gd name="T38" fmla="*/ 120 w 144"/>
                  <a:gd name="T39" fmla="*/ 86 h 132"/>
                  <a:gd name="T40" fmla="*/ 104 w 144"/>
                  <a:gd name="T41" fmla="*/ 98 h 132"/>
                  <a:gd name="T42" fmla="*/ 106 w 144"/>
                  <a:gd name="T43" fmla="*/ 94 h 132"/>
                  <a:gd name="T44" fmla="*/ 108 w 144"/>
                  <a:gd name="T45" fmla="*/ 50 h 132"/>
                  <a:gd name="T46" fmla="*/ 106 w 144"/>
                  <a:gd name="T47" fmla="*/ 44 h 132"/>
                  <a:gd name="T48" fmla="*/ 104 w 144"/>
                  <a:gd name="T49" fmla="*/ 50 h 132"/>
                  <a:gd name="T50" fmla="*/ 102 w 144"/>
                  <a:gd name="T51" fmla="*/ 60 h 132"/>
                  <a:gd name="T52" fmla="*/ 84 w 144"/>
                  <a:gd name="T53" fmla="*/ 56 h 132"/>
                  <a:gd name="T54" fmla="*/ 82 w 144"/>
                  <a:gd name="T55" fmla="*/ 58 h 132"/>
                  <a:gd name="T56" fmla="*/ 92 w 144"/>
                  <a:gd name="T57" fmla="*/ 34 h 132"/>
                  <a:gd name="T58" fmla="*/ 84 w 144"/>
                  <a:gd name="T59" fmla="*/ 22 h 132"/>
                  <a:gd name="T60" fmla="*/ 84 w 144"/>
                  <a:gd name="T61" fmla="*/ 22 h 132"/>
                  <a:gd name="T62" fmla="*/ 58 w 144"/>
                  <a:gd name="T63" fmla="*/ 106 h 132"/>
                  <a:gd name="T64" fmla="*/ 16 w 144"/>
                  <a:gd name="T65" fmla="*/ 76 h 132"/>
                  <a:gd name="T66" fmla="*/ 18 w 144"/>
                  <a:gd name="T67" fmla="*/ 66 h 132"/>
                  <a:gd name="T68" fmla="*/ 18 w 144"/>
                  <a:gd name="T69" fmla="*/ 70 h 132"/>
                  <a:gd name="T70" fmla="*/ 16 w 144"/>
                  <a:gd name="T71" fmla="*/ 56 h 132"/>
                  <a:gd name="T72" fmla="*/ 4 w 144"/>
                  <a:gd name="T73" fmla="*/ 40 h 132"/>
                  <a:gd name="T74" fmla="*/ 6 w 144"/>
                  <a:gd name="T75" fmla="*/ 44 h 132"/>
                  <a:gd name="T76" fmla="*/ 130 w 144"/>
                  <a:gd name="T77" fmla="*/ 118 h 132"/>
                  <a:gd name="T78" fmla="*/ 134 w 144"/>
                  <a:gd name="T79" fmla="*/ 122 h 132"/>
                  <a:gd name="T80" fmla="*/ 88 w 144"/>
                  <a:gd name="T81" fmla="*/ 122 h 132"/>
                  <a:gd name="T82" fmla="*/ 72 w 144"/>
                  <a:gd name="T83" fmla="*/ 118 h 132"/>
                  <a:gd name="T84" fmla="*/ 82 w 144"/>
                  <a:gd name="T85" fmla="*/ 128 h 132"/>
                  <a:gd name="T86" fmla="*/ 112 w 144"/>
                  <a:gd name="T87" fmla="*/ 132 h 132"/>
                  <a:gd name="T88" fmla="*/ 106 w 144"/>
                  <a:gd name="T89" fmla="*/ 10 h 132"/>
                  <a:gd name="T90" fmla="*/ 104 w 144"/>
                  <a:gd name="T91" fmla="*/ 2 h 132"/>
                  <a:gd name="T92" fmla="*/ 54 w 144"/>
                  <a:gd name="T93" fmla="*/ 6 h 132"/>
                  <a:gd name="T94" fmla="*/ 20 w 144"/>
                  <a:gd name="T95" fmla="*/ 28 h 132"/>
                  <a:gd name="T96" fmla="*/ 14 w 144"/>
                  <a:gd name="T97" fmla="*/ 46 h 132"/>
                  <a:gd name="T98" fmla="*/ 26 w 144"/>
                  <a:gd name="T99" fmla="*/ 64 h 132"/>
                  <a:gd name="T100" fmla="*/ 64 w 144"/>
                  <a:gd name="T101" fmla="*/ 74 h 132"/>
                  <a:gd name="T102" fmla="*/ 60 w 144"/>
                  <a:gd name="T103" fmla="*/ 60 h 132"/>
                  <a:gd name="T104" fmla="*/ 54 w 144"/>
                  <a:gd name="T105" fmla="*/ 50 h 132"/>
                  <a:gd name="T106" fmla="*/ 56 w 144"/>
                  <a:gd name="T107" fmla="*/ 42 h 132"/>
                  <a:gd name="T108" fmla="*/ 62 w 144"/>
                  <a:gd name="T109" fmla="*/ 32 h 132"/>
                  <a:gd name="T110" fmla="*/ 72 w 144"/>
                  <a:gd name="T111" fmla="*/ 32 h 132"/>
                  <a:gd name="T112" fmla="*/ 78 w 144"/>
                  <a:gd name="T113" fmla="*/ 30 h 132"/>
                  <a:gd name="T114" fmla="*/ 90 w 144"/>
                  <a:gd name="T115" fmla="*/ 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32">
                    <a:moveTo>
                      <a:pt x="58" y="56"/>
                    </a:moveTo>
                    <a:lnTo>
                      <a:pt x="60" y="52"/>
                    </a:lnTo>
                    <a:lnTo>
                      <a:pt x="66" y="58"/>
                    </a:lnTo>
                    <a:lnTo>
                      <a:pt x="72" y="60"/>
                    </a:lnTo>
                    <a:lnTo>
                      <a:pt x="78" y="64"/>
                    </a:lnTo>
                    <a:lnTo>
                      <a:pt x="80" y="68"/>
                    </a:lnTo>
                    <a:lnTo>
                      <a:pt x="84" y="70"/>
                    </a:lnTo>
                    <a:lnTo>
                      <a:pt x="86" y="72"/>
                    </a:lnTo>
                    <a:lnTo>
                      <a:pt x="84" y="74"/>
                    </a:lnTo>
                    <a:lnTo>
                      <a:pt x="76" y="70"/>
                    </a:lnTo>
                    <a:lnTo>
                      <a:pt x="64" y="62"/>
                    </a:lnTo>
                    <a:lnTo>
                      <a:pt x="58" y="56"/>
                    </a:lnTo>
                    <a:close/>
                    <a:moveTo>
                      <a:pt x="94" y="80"/>
                    </a:moveTo>
                    <a:lnTo>
                      <a:pt x="92" y="76"/>
                    </a:lnTo>
                    <a:lnTo>
                      <a:pt x="88" y="74"/>
                    </a:lnTo>
                    <a:lnTo>
                      <a:pt x="86" y="76"/>
                    </a:lnTo>
                    <a:lnTo>
                      <a:pt x="94" y="80"/>
                    </a:lnTo>
                    <a:close/>
                    <a:moveTo>
                      <a:pt x="100" y="94"/>
                    </a:moveTo>
                    <a:lnTo>
                      <a:pt x="102" y="94"/>
                    </a:lnTo>
                    <a:lnTo>
                      <a:pt x="104" y="90"/>
                    </a:lnTo>
                    <a:lnTo>
                      <a:pt x="100" y="88"/>
                    </a:lnTo>
                    <a:lnTo>
                      <a:pt x="100" y="92"/>
                    </a:lnTo>
                    <a:lnTo>
                      <a:pt x="100" y="94"/>
                    </a:lnTo>
                    <a:close/>
                    <a:moveTo>
                      <a:pt x="94" y="94"/>
                    </a:moveTo>
                    <a:lnTo>
                      <a:pt x="96" y="92"/>
                    </a:lnTo>
                    <a:lnTo>
                      <a:pt x="96" y="90"/>
                    </a:lnTo>
                    <a:lnTo>
                      <a:pt x="94" y="88"/>
                    </a:lnTo>
                    <a:lnTo>
                      <a:pt x="92" y="92"/>
                    </a:lnTo>
                    <a:lnTo>
                      <a:pt x="94" y="94"/>
                    </a:lnTo>
                    <a:close/>
                    <a:moveTo>
                      <a:pt x="86" y="92"/>
                    </a:moveTo>
                    <a:lnTo>
                      <a:pt x="86" y="88"/>
                    </a:lnTo>
                    <a:lnTo>
                      <a:pt x="84" y="88"/>
                    </a:lnTo>
                    <a:lnTo>
                      <a:pt x="82" y="92"/>
                    </a:lnTo>
                    <a:lnTo>
                      <a:pt x="86" y="92"/>
                    </a:lnTo>
                    <a:close/>
                    <a:moveTo>
                      <a:pt x="84" y="100"/>
                    </a:moveTo>
                    <a:lnTo>
                      <a:pt x="86" y="98"/>
                    </a:lnTo>
                    <a:lnTo>
                      <a:pt x="84" y="96"/>
                    </a:lnTo>
                    <a:lnTo>
                      <a:pt x="80" y="100"/>
                    </a:lnTo>
                    <a:lnTo>
                      <a:pt x="84" y="100"/>
                    </a:lnTo>
                    <a:close/>
                    <a:moveTo>
                      <a:pt x="70" y="86"/>
                    </a:moveTo>
                    <a:lnTo>
                      <a:pt x="66" y="80"/>
                    </a:lnTo>
                    <a:lnTo>
                      <a:pt x="64" y="80"/>
                    </a:lnTo>
                    <a:lnTo>
                      <a:pt x="58" y="76"/>
                    </a:lnTo>
                    <a:lnTo>
                      <a:pt x="50" y="70"/>
                    </a:lnTo>
                    <a:lnTo>
                      <a:pt x="36" y="66"/>
                    </a:lnTo>
                    <a:lnTo>
                      <a:pt x="36" y="66"/>
                    </a:lnTo>
                    <a:lnTo>
                      <a:pt x="30" y="68"/>
                    </a:lnTo>
                    <a:lnTo>
                      <a:pt x="28" y="74"/>
                    </a:lnTo>
                    <a:lnTo>
                      <a:pt x="36" y="82"/>
                    </a:lnTo>
                    <a:lnTo>
                      <a:pt x="32" y="88"/>
                    </a:lnTo>
                    <a:lnTo>
                      <a:pt x="36" y="96"/>
                    </a:lnTo>
                    <a:lnTo>
                      <a:pt x="38" y="96"/>
                    </a:lnTo>
                    <a:lnTo>
                      <a:pt x="40" y="92"/>
                    </a:lnTo>
                    <a:lnTo>
                      <a:pt x="44" y="92"/>
                    </a:lnTo>
                    <a:lnTo>
                      <a:pt x="48" y="98"/>
                    </a:lnTo>
                    <a:lnTo>
                      <a:pt x="50" y="104"/>
                    </a:lnTo>
                    <a:lnTo>
                      <a:pt x="52" y="98"/>
                    </a:lnTo>
                    <a:lnTo>
                      <a:pt x="56" y="98"/>
                    </a:lnTo>
                    <a:lnTo>
                      <a:pt x="60" y="102"/>
                    </a:lnTo>
                    <a:lnTo>
                      <a:pt x="60" y="94"/>
                    </a:lnTo>
                    <a:lnTo>
                      <a:pt x="54" y="86"/>
                    </a:lnTo>
                    <a:lnTo>
                      <a:pt x="50" y="84"/>
                    </a:lnTo>
                    <a:lnTo>
                      <a:pt x="50" y="82"/>
                    </a:lnTo>
                    <a:lnTo>
                      <a:pt x="54" y="82"/>
                    </a:lnTo>
                    <a:lnTo>
                      <a:pt x="62" y="86"/>
                    </a:lnTo>
                    <a:lnTo>
                      <a:pt x="70" y="86"/>
                    </a:lnTo>
                    <a:close/>
                    <a:moveTo>
                      <a:pt x="144" y="104"/>
                    </a:moveTo>
                    <a:lnTo>
                      <a:pt x="142" y="106"/>
                    </a:lnTo>
                    <a:lnTo>
                      <a:pt x="138" y="108"/>
                    </a:lnTo>
                    <a:lnTo>
                      <a:pt x="138" y="114"/>
                    </a:lnTo>
                    <a:lnTo>
                      <a:pt x="142" y="112"/>
                    </a:lnTo>
                    <a:lnTo>
                      <a:pt x="144" y="104"/>
                    </a:lnTo>
                    <a:close/>
                    <a:moveTo>
                      <a:pt x="124" y="98"/>
                    </a:moveTo>
                    <a:lnTo>
                      <a:pt x="126" y="96"/>
                    </a:lnTo>
                    <a:lnTo>
                      <a:pt x="130" y="94"/>
                    </a:lnTo>
                    <a:lnTo>
                      <a:pt x="126" y="94"/>
                    </a:lnTo>
                    <a:lnTo>
                      <a:pt x="124" y="94"/>
                    </a:lnTo>
                    <a:lnTo>
                      <a:pt x="124" y="98"/>
                    </a:lnTo>
                    <a:close/>
                    <a:moveTo>
                      <a:pt x="120" y="86"/>
                    </a:moveTo>
                    <a:lnTo>
                      <a:pt x="120" y="86"/>
                    </a:lnTo>
                    <a:lnTo>
                      <a:pt x="118" y="84"/>
                    </a:lnTo>
                    <a:lnTo>
                      <a:pt x="116" y="88"/>
                    </a:lnTo>
                    <a:lnTo>
                      <a:pt x="120" y="86"/>
                    </a:lnTo>
                    <a:close/>
                    <a:moveTo>
                      <a:pt x="104" y="98"/>
                    </a:moveTo>
                    <a:lnTo>
                      <a:pt x="108" y="96"/>
                    </a:lnTo>
                    <a:lnTo>
                      <a:pt x="110" y="92"/>
                    </a:lnTo>
                    <a:lnTo>
                      <a:pt x="108" y="92"/>
                    </a:lnTo>
                    <a:lnTo>
                      <a:pt x="106" y="94"/>
                    </a:lnTo>
                    <a:lnTo>
                      <a:pt x="104" y="98"/>
                    </a:lnTo>
                    <a:close/>
                    <a:moveTo>
                      <a:pt x="104" y="50"/>
                    </a:moveTo>
                    <a:lnTo>
                      <a:pt x="106" y="48"/>
                    </a:lnTo>
                    <a:lnTo>
                      <a:pt x="108" y="50"/>
                    </a:lnTo>
                    <a:lnTo>
                      <a:pt x="112" y="50"/>
                    </a:lnTo>
                    <a:lnTo>
                      <a:pt x="112" y="48"/>
                    </a:lnTo>
                    <a:lnTo>
                      <a:pt x="110" y="46"/>
                    </a:lnTo>
                    <a:lnTo>
                      <a:pt x="106" y="44"/>
                    </a:lnTo>
                    <a:lnTo>
                      <a:pt x="106" y="46"/>
                    </a:lnTo>
                    <a:lnTo>
                      <a:pt x="102" y="46"/>
                    </a:lnTo>
                    <a:lnTo>
                      <a:pt x="100" y="50"/>
                    </a:lnTo>
                    <a:lnTo>
                      <a:pt x="104" y="50"/>
                    </a:lnTo>
                    <a:close/>
                    <a:moveTo>
                      <a:pt x="104" y="66"/>
                    </a:moveTo>
                    <a:lnTo>
                      <a:pt x="106" y="62"/>
                    </a:lnTo>
                    <a:lnTo>
                      <a:pt x="106" y="60"/>
                    </a:lnTo>
                    <a:lnTo>
                      <a:pt x="102" y="60"/>
                    </a:lnTo>
                    <a:lnTo>
                      <a:pt x="102" y="62"/>
                    </a:lnTo>
                    <a:lnTo>
                      <a:pt x="104" y="66"/>
                    </a:lnTo>
                    <a:close/>
                    <a:moveTo>
                      <a:pt x="82" y="58"/>
                    </a:moveTo>
                    <a:lnTo>
                      <a:pt x="84" y="56"/>
                    </a:lnTo>
                    <a:lnTo>
                      <a:pt x="78" y="52"/>
                    </a:lnTo>
                    <a:lnTo>
                      <a:pt x="78" y="54"/>
                    </a:lnTo>
                    <a:lnTo>
                      <a:pt x="80" y="56"/>
                    </a:lnTo>
                    <a:lnTo>
                      <a:pt x="82" y="58"/>
                    </a:lnTo>
                    <a:close/>
                    <a:moveTo>
                      <a:pt x="92" y="36"/>
                    </a:moveTo>
                    <a:lnTo>
                      <a:pt x="96" y="32"/>
                    </a:lnTo>
                    <a:lnTo>
                      <a:pt x="94" y="30"/>
                    </a:lnTo>
                    <a:lnTo>
                      <a:pt x="92" y="34"/>
                    </a:lnTo>
                    <a:lnTo>
                      <a:pt x="86" y="32"/>
                    </a:lnTo>
                    <a:lnTo>
                      <a:pt x="88" y="38"/>
                    </a:lnTo>
                    <a:lnTo>
                      <a:pt x="92" y="36"/>
                    </a:lnTo>
                    <a:close/>
                    <a:moveTo>
                      <a:pt x="84" y="22"/>
                    </a:moveTo>
                    <a:lnTo>
                      <a:pt x="82" y="20"/>
                    </a:lnTo>
                    <a:lnTo>
                      <a:pt x="78" y="20"/>
                    </a:lnTo>
                    <a:lnTo>
                      <a:pt x="80" y="24"/>
                    </a:lnTo>
                    <a:lnTo>
                      <a:pt x="84" y="22"/>
                    </a:lnTo>
                    <a:close/>
                    <a:moveTo>
                      <a:pt x="60" y="110"/>
                    </a:moveTo>
                    <a:lnTo>
                      <a:pt x="60" y="106"/>
                    </a:lnTo>
                    <a:lnTo>
                      <a:pt x="60" y="104"/>
                    </a:lnTo>
                    <a:lnTo>
                      <a:pt x="58" y="106"/>
                    </a:lnTo>
                    <a:lnTo>
                      <a:pt x="58" y="110"/>
                    </a:lnTo>
                    <a:lnTo>
                      <a:pt x="60" y="110"/>
                    </a:lnTo>
                    <a:close/>
                    <a:moveTo>
                      <a:pt x="20" y="74"/>
                    </a:moveTo>
                    <a:lnTo>
                      <a:pt x="16" y="76"/>
                    </a:lnTo>
                    <a:lnTo>
                      <a:pt x="18" y="78"/>
                    </a:lnTo>
                    <a:lnTo>
                      <a:pt x="22" y="80"/>
                    </a:lnTo>
                    <a:lnTo>
                      <a:pt x="20" y="74"/>
                    </a:lnTo>
                    <a:close/>
                    <a:moveTo>
                      <a:pt x="18" y="66"/>
                    </a:moveTo>
                    <a:lnTo>
                      <a:pt x="16" y="64"/>
                    </a:lnTo>
                    <a:lnTo>
                      <a:pt x="14" y="66"/>
                    </a:lnTo>
                    <a:lnTo>
                      <a:pt x="14" y="68"/>
                    </a:lnTo>
                    <a:lnTo>
                      <a:pt x="18" y="70"/>
                    </a:lnTo>
                    <a:lnTo>
                      <a:pt x="20" y="68"/>
                    </a:lnTo>
                    <a:lnTo>
                      <a:pt x="18" y="66"/>
                    </a:lnTo>
                    <a:close/>
                    <a:moveTo>
                      <a:pt x="18" y="58"/>
                    </a:moveTo>
                    <a:lnTo>
                      <a:pt x="16" y="56"/>
                    </a:lnTo>
                    <a:lnTo>
                      <a:pt x="16" y="58"/>
                    </a:lnTo>
                    <a:lnTo>
                      <a:pt x="16" y="62"/>
                    </a:lnTo>
                    <a:lnTo>
                      <a:pt x="18" y="58"/>
                    </a:lnTo>
                    <a:close/>
                    <a:moveTo>
                      <a:pt x="4" y="40"/>
                    </a:moveTo>
                    <a:lnTo>
                      <a:pt x="6" y="38"/>
                    </a:lnTo>
                    <a:lnTo>
                      <a:pt x="2" y="38"/>
                    </a:lnTo>
                    <a:lnTo>
                      <a:pt x="0" y="40"/>
                    </a:lnTo>
                    <a:lnTo>
                      <a:pt x="6" y="44"/>
                    </a:lnTo>
                    <a:lnTo>
                      <a:pt x="8" y="46"/>
                    </a:lnTo>
                    <a:lnTo>
                      <a:pt x="4" y="40"/>
                    </a:lnTo>
                    <a:close/>
                    <a:moveTo>
                      <a:pt x="134" y="122"/>
                    </a:moveTo>
                    <a:lnTo>
                      <a:pt x="130" y="118"/>
                    </a:lnTo>
                    <a:lnTo>
                      <a:pt x="128" y="112"/>
                    </a:lnTo>
                    <a:lnTo>
                      <a:pt x="126" y="118"/>
                    </a:lnTo>
                    <a:lnTo>
                      <a:pt x="130" y="124"/>
                    </a:lnTo>
                    <a:lnTo>
                      <a:pt x="134" y="122"/>
                    </a:lnTo>
                    <a:close/>
                    <a:moveTo>
                      <a:pt x="106" y="126"/>
                    </a:moveTo>
                    <a:lnTo>
                      <a:pt x="104" y="124"/>
                    </a:lnTo>
                    <a:lnTo>
                      <a:pt x="98" y="124"/>
                    </a:lnTo>
                    <a:lnTo>
                      <a:pt x="88" y="122"/>
                    </a:lnTo>
                    <a:lnTo>
                      <a:pt x="86" y="124"/>
                    </a:lnTo>
                    <a:lnTo>
                      <a:pt x="80" y="120"/>
                    </a:lnTo>
                    <a:lnTo>
                      <a:pt x="74" y="120"/>
                    </a:lnTo>
                    <a:lnTo>
                      <a:pt x="72" y="118"/>
                    </a:lnTo>
                    <a:lnTo>
                      <a:pt x="68" y="120"/>
                    </a:lnTo>
                    <a:lnTo>
                      <a:pt x="68" y="126"/>
                    </a:lnTo>
                    <a:lnTo>
                      <a:pt x="76" y="128"/>
                    </a:lnTo>
                    <a:lnTo>
                      <a:pt x="82" y="128"/>
                    </a:lnTo>
                    <a:lnTo>
                      <a:pt x="88" y="128"/>
                    </a:lnTo>
                    <a:lnTo>
                      <a:pt x="92" y="132"/>
                    </a:lnTo>
                    <a:lnTo>
                      <a:pt x="106" y="130"/>
                    </a:lnTo>
                    <a:lnTo>
                      <a:pt x="112" y="132"/>
                    </a:lnTo>
                    <a:lnTo>
                      <a:pt x="116" y="130"/>
                    </a:lnTo>
                    <a:lnTo>
                      <a:pt x="114" y="126"/>
                    </a:lnTo>
                    <a:lnTo>
                      <a:pt x="106" y="126"/>
                    </a:lnTo>
                    <a:close/>
                    <a:moveTo>
                      <a:pt x="106" y="10"/>
                    </a:moveTo>
                    <a:lnTo>
                      <a:pt x="110" y="6"/>
                    </a:lnTo>
                    <a:lnTo>
                      <a:pt x="108" y="2"/>
                    </a:lnTo>
                    <a:lnTo>
                      <a:pt x="104" y="0"/>
                    </a:lnTo>
                    <a:lnTo>
                      <a:pt x="104" y="2"/>
                    </a:lnTo>
                    <a:lnTo>
                      <a:pt x="92" y="8"/>
                    </a:lnTo>
                    <a:lnTo>
                      <a:pt x="76" y="2"/>
                    </a:lnTo>
                    <a:lnTo>
                      <a:pt x="70" y="2"/>
                    </a:lnTo>
                    <a:lnTo>
                      <a:pt x="54" y="6"/>
                    </a:lnTo>
                    <a:lnTo>
                      <a:pt x="36" y="14"/>
                    </a:lnTo>
                    <a:lnTo>
                      <a:pt x="24" y="14"/>
                    </a:lnTo>
                    <a:lnTo>
                      <a:pt x="20" y="18"/>
                    </a:lnTo>
                    <a:lnTo>
                      <a:pt x="20" y="28"/>
                    </a:lnTo>
                    <a:lnTo>
                      <a:pt x="14" y="34"/>
                    </a:lnTo>
                    <a:lnTo>
                      <a:pt x="14" y="40"/>
                    </a:lnTo>
                    <a:lnTo>
                      <a:pt x="10" y="40"/>
                    </a:lnTo>
                    <a:lnTo>
                      <a:pt x="14" y="46"/>
                    </a:lnTo>
                    <a:lnTo>
                      <a:pt x="22" y="50"/>
                    </a:lnTo>
                    <a:lnTo>
                      <a:pt x="22" y="52"/>
                    </a:lnTo>
                    <a:lnTo>
                      <a:pt x="20" y="54"/>
                    </a:lnTo>
                    <a:lnTo>
                      <a:pt x="26" y="64"/>
                    </a:lnTo>
                    <a:lnTo>
                      <a:pt x="48" y="62"/>
                    </a:lnTo>
                    <a:lnTo>
                      <a:pt x="60" y="70"/>
                    </a:lnTo>
                    <a:lnTo>
                      <a:pt x="58" y="74"/>
                    </a:lnTo>
                    <a:lnTo>
                      <a:pt x="64" y="74"/>
                    </a:lnTo>
                    <a:lnTo>
                      <a:pt x="76" y="80"/>
                    </a:lnTo>
                    <a:lnTo>
                      <a:pt x="74" y="72"/>
                    </a:lnTo>
                    <a:lnTo>
                      <a:pt x="66" y="66"/>
                    </a:lnTo>
                    <a:lnTo>
                      <a:pt x="60" y="60"/>
                    </a:lnTo>
                    <a:lnTo>
                      <a:pt x="52" y="56"/>
                    </a:lnTo>
                    <a:lnTo>
                      <a:pt x="52" y="54"/>
                    </a:lnTo>
                    <a:lnTo>
                      <a:pt x="56" y="52"/>
                    </a:lnTo>
                    <a:lnTo>
                      <a:pt x="54" y="50"/>
                    </a:lnTo>
                    <a:lnTo>
                      <a:pt x="56" y="48"/>
                    </a:lnTo>
                    <a:lnTo>
                      <a:pt x="60" y="50"/>
                    </a:lnTo>
                    <a:lnTo>
                      <a:pt x="62" y="46"/>
                    </a:lnTo>
                    <a:lnTo>
                      <a:pt x="56" y="42"/>
                    </a:lnTo>
                    <a:lnTo>
                      <a:pt x="50" y="34"/>
                    </a:lnTo>
                    <a:lnTo>
                      <a:pt x="50" y="24"/>
                    </a:lnTo>
                    <a:lnTo>
                      <a:pt x="60" y="26"/>
                    </a:lnTo>
                    <a:lnTo>
                      <a:pt x="62" y="32"/>
                    </a:lnTo>
                    <a:lnTo>
                      <a:pt x="64" y="32"/>
                    </a:lnTo>
                    <a:lnTo>
                      <a:pt x="64" y="28"/>
                    </a:lnTo>
                    <a:lnTo>
                      <a:pt x="70" y="34"/>
                    </a:lnTo>
                    <a:lnTo>
                      <a:pt x="72" y="32"/>
                    </a:lnTo>
                    <a:lnTo>
                      <a:pt x="68" y="30"/>
                    </a:lnTo>
                    <a:lnTo>
                      <a:pt x="70" y="28"/>
                    </a:lnTo>
                    <a:lnTo>
                      <a:pt x="76" y="32"/>
                    </a:lnTo>
                    <a:lnTo>
                      <a:pt x="78" y="30"/>
                    </a:lnTo>
                    <a:lnTo>
                      <a:pt x="68" y="20"/>
                    </a:lnTo>
                    <a:lnTo>
                      <a:pt x="74" y="18"/>
                    </a:lnTo>
                    <a:lnTo>
                      <a:pt x="84" y="16"/>
                    </a:lnTo>
                    <a:lnTo>
                      <a:pt x="90" y="14"/>
                    </a:lnTo>
                    <a:lnTo>
                      <a:pt x="102" y="18"/>
                    </a:lnTo>
                    <a:lnTo>
                      <a:pt x="106" y="16"/>
                    </a:lnTo>
                    <a:lnTo>
                      <a:pt x="106" y="1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5" name="Freeform 88"/>
              <p:cNvSpPr>
                <a:spLocks/>
              </p:cNvSpPr>
              <p:nvPr/>
            </p:nvSpPr>
            <p:spPr bwMode="auto">
              <a:xfrm>
                <a:off x="12990157" y="3382181"/>
                <a:ext cx="389281" cy="221020"/>
              </a:xfrm>
              <a:custGeom>
                <a:avLst/>
                <a:gdLst>
                  <a:gd name="T0" fmla="*/ 118 w 273"/>
                  <a:gd name="T1" fmla="*/ 20 h 155"/>
                  <a:gd name="T2" fmla="*/ 104 w 273"/>
                  <a:gd name="T3" fmla="*/ 18 h 155"/>
                  <a:gd name="T4" fmla="*/ 92 w 273"/>
                  <a:gd name="T5" fmla="*/ 18 h 155"/>
                  <a:gd name="T6" fmla="*/ 82 w 273"/>
                  <a:gd name="T7" fmla="*/ 18 h 155"/>
                  <a:gd name="T8" fmla="*/ 66 w 273"/>
                  <a:gd name="T9" fmla="*/ 12 h 155"/>
                  <a:gd name="T10" fmla="*/ 46 w 273"/>
                  <a:gd name="T11" fmla="*/ 8 h 155"/>
                  <a:gd name="T12" fmla="*/ 26 w 273"/>
                  <a:gd name="T13" fmla="*/ 14 h 155"/>
                  <a:gd name="T14" fmla="*/ 20 w 273"/>
                  <a:gd name="T15" fmla="*/ 20 h 155"/>
                  <a:gd name="T16" fmla="*/ 24 w 273"/>
                  <a:gd name="T17" fmla="*/ 40 h 155"/>
                  <a:gd name="T18" fmla="*/ 4 w 273"/>
                  <a:gd name="T19" fmla="*/ 54 h 155"/>
                  <a:gd name="T20" fmla="*/ 4 w 273"/>
                  <a:gd name="T21" fmla="*/ 62 h 155"/>
                  <a:gd name="T22" fmla="*/ 0 w 273"/>
                  <a:gd name="T23" fmla="*/ 76 h 155"/>
                  <a:gd name="T24" fmla="*/ 20 w 273"/>
                  <a:gd name="T25" fmla="*/ 82 h 155"/>
                  <a:gd name="T26" fmla="*/ 36 w 273"/>
                  <a:gd name="T27" fmla="*/ 84 h 155"/>
                  <a:gd name="T28" fmla="*/ 48 w 273"/>
                  <a:gd name="T29" fmla="*/ 84 h 155"/>
                  <a:gd name="T30" fmla="*/ 60 w 273"/>
                  <a:gd name="T31" fmla="*/ 82 h 155"/>
                  <a:gd name="T32" fmla="*/ 68 w 273"/>
                  <a:gd name="T33" fmla="*/ 78 h 155"/>
                  <a:gd name="T34" fmla="*/ 90 w 273"/>
                  <a:gd name="T35" fmla="*/ 78 h 155"/>
                  <a:gd name="T36" fmla="*/ 106 w 273"/>
                  <a:gd name="T37" fmla="*/ 86 h 155"/>
                  <a:gd name="T38" fmla="*/ 122 w 273"/>
                  <a:gd name="T39" fmla="*/ 108 h 155"/>
                  <a:gd name="T40" fmla="*/ 120 w 273"/>
                  <a:gd name="T41" fmla="*/ 116 h 155"/>
                  <a:gd name="T42" fmla="*/ 108 w 273"/>
                  <a:gd name="T43" fmla="*/ 116 h 155"/>
                  <a:gd name="T44" fmla="*/ 100 w 273"/>
                  <a:gd name="T45" fmla="*/ 135 h 155"/>
                  <a:gd name="T46" fmla="*/ 98 w 273"/>
                  <a:gd name="T47" fmla="*/ 139 h 155"/>
                  <a:gd name="T48" fmla="*/ 110 w 273"/>
                  <a:gd name="T49" fmla="*/ 139 h 155"/>
                  <a:gd name="T50" fmla="*/ 122 w 273"/>
                  <a:gd name="T51" fmla="*/ 139 h 155"/>
                  <a:gd name="T52" fmla="*/ 118 w 273"/>
                  <a:gd name="T53" fmla="*/ 129 h 155"/>
                  <a:gd name="T54" fmla="*/ 128 w 273"/>
                  <a:gd name="T55" fmla="*/ 121 h 155"/>
                  <a:gd name="T56" fmla="*/ 152 w 273"/>
                  <a:gd name="T57" fmla="*/ 106 h 155"/>
                  <a:gd name="T58" fmla="*/ 150 w 273"/>
                  <a:gd name="T59" fmla="*/ 112 h 155"/>
                  <a:gd name="T60" fmla="*/ 148 w 273"/>
                  <a:gd name="T61" fmla="*/ 116 h 155"/>
                  <a:gd name="T62" fmla="*/ 174 w 273"/>
                  <a:gd name="T63" fmla="*/ 119 h 155"/>
                  <a:gd name="T64" fmla="*/ 168 w 273"/>
                  <a:gd name="T65" fmla="*/ 131 h 155"/>
                  <a:gd name="T66" fmla="*/ 170 w 273"/>
                  <a:gd name="T67" fmla="*/ 135 h 155"/>
                  <a:gd name="T68" fmla="*/ 182 w 273"/>
                  <a:gd name="T69" fmla="*/ 153 h 155"/>
                  <a:gd name="T70" fmla="*/ 198 w 273"/>
                  <a:gd name="T71" fmla="*/ 147 h 155"/>
                  <a:gd name="T72" fmla="*/ 210 w 273"/>
                  <a:gd name="T73" fmla="*/ 141 h 155"/>
                  <a:gd name="T74" fmla="*/ 226 w 273"/>
                  <a:gd name="T75" fmla="*/ 135 h 155"/>
                  <a:gd name="T76" fmla="*/ 212 w 273"/>
                  <a:gd name="T77" fmla="*/ 137 h 155"/>
                  <a:gd name="T78" fmla="*/ 198 w 273"/>
                  <a:gd name="T79" fmla="*/ 123 h 155"/>
                  <a:gd name="T80" fmla="*/ 202 w 273"/>
                  <a:gd name="T81" fmla="*/ 135 h 155"/>
                  <a:gd name="T82" fmla="*/ 184 w 273"/>
                  <a:gd name="T83" fmla="*/ 123 h 155"/>
                  <a:gd name="T84" fmla="*/ 184 w 273"/>
                  <a:gd name="T85" fmla="*/ 119 h 155"/>
                  <a:gd name="T86" fmla="*/ 200 w 273"/>
                  <a:gd name="T87" fmla="*/ 116 h 155"/>
                  <a:gd name="T88" fmla="*/ 208 w 273"/>
                  <a:gd name="T89" fmla="*/ 112 h 155"/>
                  <a:gd name="T90" fmla="*/ 238 w 273"/>
                  <a:gd name="T91" fmla="*/ 102 h 155"/>
                  <a:gd name="T92" fmla="*/ 248 w 273"/>
                  <a:gd name="T93" fmla="*/ 96 h 155"/>
                  <a:gd name="T94" fmla="*/ 258 w 273"/>
                  <a:gd name="T95" fmla="*/ 86 h 155"/>
                  <a:gd name="T96" fmla="*/ 273 w 273"/>
                  <a:gd name="T97" fmla="*/ 80 h 155"/>
                  <a:gd name="T98" fmla="*/ 267 w 273"/>
                  <a:gd name="T99" fmla="*/ 70 h 155"/>
                  <a:gd name="T100" fmla="*/ 269 w 273"/>
                  <a:gd name="T101" fmla="*/ 64 h 155"/>
                  <a:gd name="T102" fmla="*/ 263 w 273"/>
                  <a:gd name="T103" fmla="*/ 52 h 155"/>
                  <a:gd name="T104" fmla="*/ 240 w 273"/>
                  <a:gd name="T105" fmla="*/ 44 h 155"/>
                  <a:gd name="T106" fmla="*/ 218 w 273"/>
                  <a:gd name="T107" fmla="*/ 40 h 155"/>
                  <a:gd name="T108" fmla="*/ 196 w 273"/>
                  <a:gd name="T109" fmla="*/ 32 h 155"/>
                  <a:gd name="T110" fmla="*/ 176 w 273"/>
                  <a:gd name="T111" fmla="*/ 22 h 155"/>
                  <a:gd name="T112" fmla="*/ 178 w 273"/>
                  <a:gd name="T113" fmla="*/ 10 h 155"/>
                  <a:gd name="T114" fmla="*/ 156 w 273"/>
                  <a:gd name="T115" fmla="*/ 2 h 155"/>
                  <a:gd name="T116" fmla="*/ 144 w 273"/>
                  <a:gd name="T117" fmla="*/ 4 h 155"/>
                  <a:gd name="T118" fmla="*/ 124 w 273"/>
                  <a:gd name="T119" fmla="*/ 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55">
                    <a:moveTo>
                      <a:pt x="118" y="18"/>
                    </a:moveTo>
                    <a:lnTo>
                      <a:pt x="118" y="20"/>
                    </a:lnTo>
                    <a:lnTo>
                      <a:pt x="112" y="18"/>
                    </a:lnTo>
                    <a:lnTo>
                      <a:pt x="104" y="18"/>
                    </a:lnTo>
                    <a:lnTo>
                      <a:pt x="98" y="16"/>
                    </a:lnTo>
                    <a:lnTo>
                      <a:pt x="92" y="18"/>
                    </a:lnTo>
                    <a:lnTo>
                      <a:pt x="86" y="16"/>
                    </a:lnTo>
                    <a:lnTo>
                      <a:pt x="82" y="18"/>
                    </a:lnTo>
                    <a:lnTo>
                      <a:pt x="76" y="14"/>
                    </a:lnTo>
                    <a:lnTo>
                      <a:pt x="66" y="12"/>
                    </a:lnTo>
                    <a:lnTo>
                      <a:pt x="54" y="12"/>
                    </a:lnTo>
                    <a:lnTo>
                      <a:pt x="46" y="8"/>
                    </a:lnTo>
                    <a:lnTo>
                      <a:pt x="28" y="10"/>
                    </a:lnTo>
                    <a:lnTo>
                      <a:pt x="26" y="14"/>
                    </a:lnTo>
                    <a:lnTo>
                      <a:pt x="20" y="16"/>
                    </a:lnTo>
                    <a:lnTo>
                      <a:pt x="20" y="20"/>
                    </a:lnTo>
                    <a:lnTo>
                      <a:pt x="26" y="34"/>
                    </a:lnTo>
                    <a:lnTo>
                      <a:pt x="24" y="40"/>
                    </a:lnTo>
                    <a:lnTo>
                      <a:pt x="16" y="40"/>
                    </a:lnTo>
                    <a:lnTo>
                      <a:pt x="4" y="54"/>
                    </a:lnTo>
                    <a:lnTo>
                      <a:pt x="4" y="58"/>
                    </a:lnTo>
                    <a:lnTo>
                      <a:pt x="4" y="62"/>
                    </a:lnTo>
                    <a:lnTo>
                      <a:pt x="2" y="68"/>
                    </a:lnTo>
                    <a:lnTo>
                      <a:pt x="0" y="76"/>
                    </a:lnTo>
                    <a:lnTo>
                      <a:pt x="10" y="84"/>
                    </a:lnTo>
                    <a:lnTo>
                      <a:pt x="20" y="82"/>
                    </a:lnTo>
                    <a:lnTo>
                      <a:pt x="24" y="84"/>
                    </a:lnTo>
                    <a:lnTo>
                      <a:pt x="36" y="84"/>
                    </a:lnTo>
                    <a:lnTo>
                      <a:pt x="44" y="88"/>
                    </a:lnTo>
                    <a:lnTo>
                      <a:pt x="48" y="84"/>
                    </a:lnTo>
                    <a:lnTo>
                      <a:pt x="58" y="84"/>
                    </a:lnTo>
                    <a:lnTo>
                      <a:pt x="60" y="82"/>
                    </a:lnTo>
                    <a:lnTo>
                      <a:pt x="68" y="80"/>
                    </a:lnTo>
                    <a:lnTo>
                      <a:pt x="68" y="78"/>
                    </a:lnTo>
                    <a:lnTo>
                      <a:pt x="80" y="74"/>
                    </a:lnTo>
                    <a:lnTo>
                      <a:pt x="90" y="78"/>
                    </a:lnTo>
                    <a:lnTo>
                      <a:pt x="96" y="80"/>
                    </a:lnTo>
                    <a:lnTo>
                      <a:pt x="106" y="86"/>
                    </a:lnTo>
                    <a:lnTo>
                      <a:pt x="114" y="102"/>
                    </a:lnTo>
                    <a:lnTo>
                      <a:pt x="122" y="108"/>
                    </a:lnTo>
                    <a:lnTo>
                      <a:pt x="124" y="112"/>
                    </a:lnTo>
                    <a:lnTo>
                      <a:pt x="120" y="116"/>
                    </a:lnTo>
                    <a:lnTo>
                      <a:pt x="110" y="114"/>
                    </a:lnTo>
                    <a:lnTo>
                      <a:pt x="108" y="116"/>
                    </a:lnTo>
                    <a:lnTo>
                      <a:pt x="108" y="121"/>
                    </a:lnTo>
                    <a:lnTo>
                      <a:pt x="100" y="135"/>
                    </a:lnTo>
                    <a:lnTo>
                      <a:pt x="94" y="135"/>
                    </a:lnTo>
                    <a:lnTo>
                      <a:pt x="98" y="139"/>
                    </a:lnTo>
                    <a:lnTo>
                      <a:pt x="104" y="137"/>
                    </a:lnTo>
                    <a:lnTo>
                      <a:pt x="110" y="139"/>
                    </a:lnTo>
                    <a:lnTo>
                      <a:pt x="116" y="137"/>
                    </a:lnTo>
                    <a:lnTo>
                      <a:pt x="122" y="139"/>
                    </a:lnTo>
                    <a:lnTo>
                      <a:pt x="118" y="133"/>
                    </a:lnTo>
                    <a:lnTo>
                      <a:pt x="118" y="129"/>
                    </a:lnTo>
                    <a:lnTo>
                      <a:pt x="122" y="129"/>
                    </a:lnTo>
                    <a:lnTo>
                      <a:pt x="128" y="121"/>
                    </a:lnTo>
                    <a:lnTo>
                      <a:pt x="130" y="110"/>
                    </a:lnTo>
                    <a:lnTo>
                      <a:pt x="152" y="106"/>
                    </a:lnTo>
                    <a:lnTo>
                      <a:pt x="160" y="110"/>
                    </a:lnTo>
                    <a:lnTo>
                      <a:pt x="150" y="112"/>
                    </a:lnTo>
                    <a:lnTo>
                      <a:pt x="154" y="114"/>
                    </a:lnTo>
                    <a:lnTo>
                      <a:pt x="148" y="116"/>
                    </a:lnTo>
                    <a:lnTo>
                      <a:pt x="170" y="123"/>
                    </a:lnTo>
                    <a:lnTo>
                      <a:pt x="174" y="119"/>
                    </a:lnTo>
                    <a:lnTo>
                      <a:pt x="182" y="125"/>
                    </a:lnTo>
                    <a:lnTo>
                      <a:pt x="168" y="131"/>
                    </a:lnTo>
                    <a:lnTo>
                      <a:pt x="164" y="135"/>
                    </a:lnTo>
                    <a:lnTo>
                      <a:pt x="170" y="135"/>
                    </a:lnTo>
                    <a:lnTo>
                      <a:pt x="182" y="141"/>
                    </a:lnTo>
                    <a:lnTo>
                      <a:pt x="182" y="153"/>
                    </a:lnTo>
                    <a:lnTo>
                      <a:pt x="190" y="155"/>
                    </a:lnTo>
                    <a:lnTo>
                      <a:pt x="198" y="147"/>
                    </a:lnTo>
                    <a:lnTo>
                      <a:pt x="206" y="147"/>
                    </a:lnTo>
                    <a:lnTo>
                      <a:pt x="210" y="141"/>
                    </a:lnTo>
                    <a:lnTo>
                      <a:pt x="224" y="141"/>
                    </a:lnTo>
                    <a:lnTo>
                      <a:pt x="226" y="135"/>
                    </a:lnTo>
                    <a:lnTo>
                      <a:pt x="216" y="135"/>
                    </a:lnTo>
                    <a:lnTo>
                      <a:pt x="212" y="137"/>
                    </a:lnTo>
                    <a:lnTo>
                      <a:pt x="200" y="121"/>
                    </a:lnTo>
                    <a:lnTo>
                      <a:pt x="198" y="123"/>
                    </a:lnTo>
                    <a:lnTo>
                      <a:pt x="208" y="137"/>
                    </a:lnTo>
                    <a:lnTo>
                      <a:pt x="202" y="135"/>
                    </a:lnTo>
                    <a:lnTo>
                      <a:pt x="196" y="125"/>
                    </a:lnTo>
                    <a:lnTo>
                      <a:pt x="184" y="123"/>
                    </a:lnTo>
                    <a:lnTo>
                      <a:pt x="182" y="119"/>
                    </a:lnTo>
                    <a:lnTo>
                      <a:pt x="184" y="119"/>
                    </a:lnTo>
                    <a:lnTo>
                      <a:pt x="194" y="121"/>
                    </a:lnTo>
                    <a:lnTo>
                      <a:pt x="200" y="116"/>
                    </a:lnTo>
                    <a:lnTo>
                      <a:pt x="202" y="110"/>
                    </a:lnTo>
                    <a:lnTo>
                      <a:pt x="208" y="112"/>
                    </a:lnTo>
                    <a:lnTo>
                      <a:pt x="230" y="106"/>
                    </a:lnTo>
                    <a:lnTo>
                      <a:pt x="238" y="102"/>
                    </a:lnTo>
                    <a:lnTo>
                      <a:pt x="250" y="100"/>
                    </a:lnTo>
                    <a:lnTo>
                      <a:pt x="248" y="96"/>
                    </a:lnTo>
                    <a:lnTo>
                      <a:pt x="252" y="88"/>
                    </a:lnTo>
                    <a:lnTo>
                      <a:pt x="258" y="86"/>
                    </a:lnTo>
                    <a:lnTo>
                      <a:pt x="269" y="86"/>
                    </a:lnTo>
                    <a:lnTo>
                      <a:pt x="273" y="80"/>
                    </a:lnTo>
                    <a:lnTo>
                      <a:pt x="265" y="72"/>
                    </a:lnTo>
                    <a:lnTo>
                      <a:pt x="267" y="70"/>
                    </a:lnTo>
                    <a:lnTo>
                      <a:pt x="269" y="68"/>
                    </a:lnTo>
                    <a:lnTo>
                      <a:pt x="269" y="64"/>
                    </a:lnTo>
                    <a:lnTo>
                      <a:pt x="273" y="54"/>
                    </a:lnTo>
                    <a:lnTo>
                      <a:pt x="263" y="52"/>
                    </a:lnTo>
                    <a:lnTo>
                      <a:pt x="244" y="44"/>
                    </a:lnTo>
                    <a:lnTo>
                      <a:pt x="240" y="44"/>
                    </a:lnTo>
                    <a:lnTo>
                      <a:pt x="226" y="34"/>
                    </a:lnTo>
                    <a:lnTo>
                      <a:pt x="218" y="40"/>
                    </a:lnTo>
                    <a:lnTo>
                      <a:pt x="200" y="36"/>
                    </a:lnTo>
                    <a:lnTo>
                      <a:pt x="196" y="32"/>
                    </a:lnTo>
                    <a:lnTo>
                      <a:pt x="188" y="22"/>
                    </a:lnTo>
                    <a:lnTo>
                      <a:pt x="176" y="22"/>
                    </a:lnTo>
                    <a:lnTo>
                      <a:pt x="174" y="14"/>
                    </a:lnTo>
                    <a:lnTo>
                      <a:pt x="178" y="10"/>
                    </a:lnTo>
                    <a:lnTo>
                      <a:pt x="170" y="0"/>
                    </a:lnTo>
                    <a:lnTo>
                      <a:pt x="156" y="2"/>
                    </a:lnTo>
                    <a:lnTo>
                      <a:pt x="144" y="2"/>
                    </a:lnTo>
                    <a:lnTo>
                      <a:pt x="144" y="4"/>
                    </a:lnTo>
                    <a:lnTo>
                      <a:pt x="136" y="4"/>
                    </a:lnTo>
                    <a:lnTo>
                      <a:pt x="124" y="8"/>
                    </a:lnTo>
                    <a:lnTo>
                      <a:pt x="118"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6" name="Freeform 7"/>
              <p:cNvSpPr>
                <a:spLocks noEditPoints="1"/>
              </p:cNvSpPr>
              <p:nvPr/>
            </p:nvSpPr>
            <p:spPr bwMode="auto">
              <a:xfrm>
                <a:off x="14955100" y="4655544"/>
                <a:ext cx="479115" cy="169687"/>
              </a:xfrm>
              <a:custGeom>
                <a:avLst/>
                <a:gdLst>
                  <a:gd name="T0" fmla="*/ 34 w 336"/>
                  <a:gd name="T1" fmla="*/ 16 h 119"/>
                  <a:gd name="T2" fmla="*/ 44 w 336"/>
                  <a:gd name="T3" fmla="*/ 26 h 119"/>
                  <a:gd name="T4" fmla="*/ 60 w 336"/>
                  <a:gd name="T5" fmla="*/ 51 h 119"/>
                  <a:gd name="T6" fmla="*/ 62 w 336"/>
                  <a:gd name="T7" fmla="*/ 81 h 119"/>
                  <a:gd name="T8" fmla="*/ 78 w 336"/>
                  <a:gd name="T9" fmla="*/ 107 h 119"/>
                  <a:gd name="T10" fmla="*/ 74 w 336"/>
                  <a:gd name="T11" fmla="*/ 107 h 119"/>
                  <a:gd name="T12" fmla="*/ 68 w 336"/>
                  <a:gd name="T13" fmla="*/ 111 h 119"/>
                  <a:gd name="T14" fmla="*/ 52 w 336"/>
                  <a:gd name="T15" fmla="*/ 101 h 119"/>
                  <a:gd name="T16" fmla="*/ 22 w 336"/>
                  <a:gd name="T17" fmla="*/ 81 h 119"/>
                  <a:gd name="T18" fmla="*/ 16 w 336"/>
                  <a:gd name="T19" fmla="*/ 71 h 119"/>
                  <a:gd name="T20" fmla="*/ 12 w 336"/>
                  <a:gd name="T21" fmla="*/ 53 h 119"/>
                  <a:gd name="T22" fmla="*/ 8 w 336"/>
                  <a:gd name="T23" fmla="*/ 34 h 119"/>
                  <a:gd name="T24" fmla="*/ 4 w 336"/>
                  <a:gd name="T25" fmla="*/ 6 h 119"/>
                  <a:gd name="T26" fmla="*/ 18 w 336"/>
                  <a:gd name="T27" fmla="*/ 16 h 119"/>
                  <a:gd name="T28" fmla="*/ 24 w 336"/>
                  <a:gd name="T29" fmla="*/ 22 h 119"/>
                  <a:gd name="T30" fmla="*/ 336 w 336"/>
                  <a:gd name="T31" fmla="*/ 30 h 119"/>
                  <a:gd name="T32" fmla="*/ 316 w 336"/>
                  <a:gd name="T33" fmla="*/ 39 h 119"/>
                  <a:gd name="T34" fmla="*/ 326 w 336"/>
                  <a:gd name="T35" fmla="*/ 51 h 119"/>
                  <a:gd name="T36" fmla="*/ 314 w 336"/>
                  <a:gd name="T37" fmla="*/ 57 h 119"/>
                  <a:gd name="T38" fmla="*/ 302 w 336"/>
                  <a:gd name="T39" fmla="*/ 53 h 119"/>
                  <a:gd name="T40" fmla="*/ 280 w 336"/>
                  <a:gd name="T41" fmla="*/ 51 h 119"/>
                  <a:gd name="T42" fmla="*/ 268 w 336"/>
                  <a:gd name="T43" fmla="*/ 83 h 119"/>
                  <a:gd name="T44" fmla="*/ 244 w 336"/>
                  <a:gd name="T45" fmla="*/ 113 h 119"/>
                  <a:gd name="T46" fmla="*/ 220 w 336"/>
                  <a:gd name="T47" fmla="*/ 109 h 119"/>
                  <a:gd name="T48" fmla="*/ 198 w 336"/>
                  <a:gd name="T49" fmla="*/ 117 h 119"/>
                  <a:gd name="T50" fmla="*/ 172 w 336"/>
                  <a:gd name="T51" fmla="*/ 107 h 119"/>
                  <a:gd name="T52" fmla="*/ 174 w 336"/>
                  <a:gd name="T53" fmla="*/ 103 h 119"/>
                  <a:gd name="T54" fmla="*/ 190 w 336"/>
                  <a:gd name="T55" fmla="*/ 103 h 119"/>
                  <a:gd name="T56" fmla="*/ 196 w 336"/>
                  <a:gd name="T57" fmla="*/ 103 h 119"/>
                  <a:gd name="T58" fmla="*/ 204 w 336"/>
                  <a:gd name="T59" fmla="*/ 83 h 119"/>
                  <a:gd name="T60" fmla="*/ 232 w 336"/>
                  <a:gd name="T61" fmla="*/ 71 h 119"/>
                  <a:gd name="T62" fmla="*/ 252 w 336"/>
                  <a:gd name="T63" fmla="*/ 53 h 119"/>
                  <a:gd name="T64" fmla="*/ 262 w 336"/>
                  <a:gd name="T65" fmla="*/ 45 h 119"/>
                  <a:gd name="T66" fmla="*/ 272 w 336"/>
                  <a:gd name="T67" fmla="*/ 39 h 119"/>
                  <a:gd name="T68" fmla="*/ 268 w 336"/>
                  <a:gd name="T69" fmla="*/ 34 h 119"/>
                  <a:gd name="T70" fmla="*/ 280 w 336"/>
                  <a:gd name="T71" fmla="*/ 16 h 119"/>
                  <a:gd name="T72" fmla="*/ 288 w 336"/>
                  <a:gd name="T73" fmla="*/ 0 h 119"/>
                  <a:gd name="T74" fmla="*/ 294 w 336"/>
                  <a:gd name="T75" fmla="*/ 2 h 119"/>
                  <a:gd name="T76" fmla="*/ 304 w 336"/>
                  <a:gd name="T77" fmla="*/ 6 h 119"/>
                  <a:gd name="T78" fmla="*/ 306 w 336"/>
                  <a:gd name="T79" fmla="*/ 16 h 119"/>
                  <a:gd name="T80" fmla="*/ 314 w 336"/>
                  <a:gd name="T81" fmla="*/ 22 h 119"/>
                  <a:gd name="T82" fmla="*/ 310 w 336"/>
                  <a:gd name="T83" fmla="*/ 28 h 119"/>
                  <a:gd name="T84" fmla="*/ 330 w 336"/>
                  <a:gd name="T85"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6" h="119">
                    <a:moveTo>
                      <a:pt x="30" y="22"/>
                    </a:moveTo>
                    <a:lnTo>
                      <a:pt x="32" y="18"/>
                    </a:lnTo>
                    <a:lnTo>
                      <a:pt x="34" y="16"/>
                    </a:lnTo>
                    <a:lnTo>
                      <a:pt x="38" y="16"/>
                    </a:lnTo>
                    <a:lnTo>
                      <a:pt x="40" y="22"/>
                    </a:lnTo>
                    <a:lnTo>
                      <a:pt x="44" y="26"/>
                    </a:lnTo>
                    <a:lnTo>
                      <a:pt x="48" y="28"/>
                    </a:lnTo>
                    <a:lnTo>
                      <a:pt x="58" y="41"/>
                    </a:lnTo>
                    <a:lnTo>
                      <a:pt x="60" y="51"/>
                    </a:lnTo>
                    <a:lnTo>
                      <a:pt x="58" y="63"/>
                    </a:lnTo>
                    <a:lnTo>
                      <a:pt x="60" y="71"/>
                    </a:lnTo>
                    <a:lnTo>
                      <a:pt x="62" y="81"/>
                    </a:lnTo>
                    <a:lnTo>
                      <a:pt x="68" y="87"/>
                    </a:lnTo>
                    <a:lnTo>
                      <a:pt x="72" y="95"/>
                    </a:lnTo>
                    <a:lnTo>
                      <a:pt x="78" y="107"/>
                    </a:lnTo>
                    <a:lnTo>
                      <a:pt x="80" y="111"/>
                    </a:lnTo>
                    <a:lnTo>
                      <a:pt x="76" y="111"/>
                    </a:lnTo>
                    <a:lnTo>
                      <a:pt x="74" y="107"/>
                    </a:lnTo>
                    <a:lnTo>
                      <a:pt x="72" y="105"/>
                    </a:lnTo>
                    <a:lnTo>
                      <a:pt x="68" y="107"/>
                    </a:lnTo>
                    <a:lnTo>
                      <a:pt x="68" y="111"/>
                    </a:lnTo>
                    <a:lnTo>
                      <a:pt x="64" y="109"/>
                    </a:lnTo>
                    <a:lnTo>
                      <a:pt x="60" y="107"/>
                    </a:lnTo>
                    <a:lnTo>
                      <a:pt x="52" y="101"/>
                    </a:lnTo>
                    <a:lnTo>
                      <a:pt x="36" y="95"/>
                    </a:lnTo>
                    <a:lnTo>
                      <a:pt x="24" y="87"/>
                    </a:lnTo>
                    <a:lnTo>
                      <a:pt x="22" y="81"/>
                    </a:lnTo>
                    <a:lnTo>
                      <a:pt x="26" y="79"/>
                    </a:lnTo>
                    <a:lnTo>
                      <a:pt x="26" y="77"/>
                    </a:lnTo>
                    <a:lnTo>
                      <a:pt x="16" y="71"/>
                    </a:lnTo>
                    <a:lnTo>
                      <a:pt x="14" y="65"/>
                    </a:lnTo>
                    <a:lnTo>
                      <a:pt x="10" y="57"/>
                    </a:lnTo>
                    <a:lnTo>
                      <a:pt x="12" y="53"/>
                    </a:lnTo>
                    <a:lnTo>
                      <a:pt x="10" y="49"/>
                    </a:lnTo>
                    <a:lnTo>
                      <a:pt x="10" y="45"/>
                    </a:lnTo>
                    <a:lnTo>
                      <a:pt x="8" y="34"/>
                    </a:lnTo>
                    <a:lnTo>
                      <a:pt x="6" y="20"/>
                    </a:lnTo>
                    <a:lnTo>
                      <a:pt x="0" y="8"/>
                    </a:lnTo>
                    <a:lnTo>
                      <a:pt x="4" y="6"/>
                    </a:lnTo>
                    <a:lnTo>
                      <a:pt x="6" y="6"/>
                    </a:lnTo>
                    <a:lnTo>
                      <a:pt x="8" y="10"/>
                    </a:lnTo>
                    <a:lnTo>
                      <a:pt x="18" y="16"/>
                    </a:lnTo>
                    <a:lnTo>
                      <a:pt x="16" y="22"/>
                    </a:lnTo>
                    <a:lnTo>
                      <a:pt x="20" y="26"/>
                    </a:lnTo>
                    <a:lnTo>
                      <a:pt x="24" y="22"/>
                    </a:lnTo>
                    <a:lnTo>
                      <a:pt x="30" y="22"/>
                    </a:lnTo>
                    <a:close/>
                    <a:moveTo>
                      <a:pt x="330" y="30"/>
                    </a:moveTo>
                    <a:lnTo>
                      <a:pt x="336" y="30"/>
                    </a:lnTo>
                    <a:lnTo>
                      <a:pt x="336" y="37"/>
                    </a:lnTo>
                    <a:lnTo>
                      <a:pt x="326" y="41"/>
                    </a:lnTo>
                    <a:lnTo>
                      <a:pt x="316" y="39"/>
                    </a:lnTo>
                    <a:lnTo>
                      <a:pt x="314" y="43"/>
                    </a:lnTo>
                    <a:lnTo>
                      <a:pt x="320" y="49"/>
                    </a:lnTo>
                    <a:lnTo>
                      <a:pt x="326" y="51"/>
                    </a:lnTo>
                    <a:lnTo>
                      <a:pt x="328" y="55"/>
                    </a:lnTo>
                    <a:lnTo>
                      <a:pt x="320" y="55"/>
                    </a:lnTo>
                    <a:lnTo>
                      <a:pt x="314" y="57"/>
                    </a:lnTo>
                    <a:lnTo>
                      <a:pt x="310" y="57"/>
                    </a:lnTo>
                    <a:lnTo>
                      <a:pt x="306" y="57"/>
                    </a:lnTo>
                    <a:lnTo>
                      <a:pt x="302" y="53"/>
                    </a:lnTo>
                    <a:lnTo>
                      <a:pt x="294" y="55"/>
                    </a:lnTo>
                    <a:lnTo>
                      <a:pt x="288" y="53"/>
                    </a:lnTo>
                    <a:lnTo>
                      <a:pt x="280" y="51"/>
                    </a:lnTo>
                    <a:lnTo>
                      <a:pt x="274" y="61"/>
                    </a:lnTo>
                    <a:lnTo>
                      <a:pt x="276" y="73"/>
                    </a:lnTo>
                    <a:lnTo>
                      <a:pt x="268" y="83"/>
                    </a:lnTo>
                    <a:lnTo>
                      <a:pt x="264" y="93"/>
                    </a:lnTo>
                    <a:lnTo>
                      <a:pt x="258" y="107"/>
                    </a:lnTo>
                    <a:lnTo>
                      <a:pt x="244" y="113"/>
                    </a:lnTo>
                    <a:lnTo>
                      <a:pt x="232" y="109"/>
                    </a:lnTo>
                    <a:lnTo>
                      <a:pt x="230" y="107"/>
                    </a:lnTo>
                    <a:lnTo>
                      <a:pt x="220" y="109"/>
                    </a:lnTo>
                    <a:lnTo>
                      <a:pt x="216" y="115"/>
                    </a:lnTo>
                    <a:lnTo>
                      <a:pt x="208" y="119"/>
                    </a:lnTo>
                    <a:lnTo>
                      <a:pt x="198" y="117"/>
                    </a:lnTo>
                    <a:lnTo>
                      <a:pt x="188" y="119"/>
                    </a:lnTo>
                    <a:lnTo>
                      <a:pt x="182" y="115"/>
                    </a:lnTo>
                    <a:lnTo>
                      <a:pt x="172" y="107"/>
                    </a:lnTo>
                    <a:lnTo>
                      <a:pt x="170" y="99"/>
                    </a:lnTo>
                    <a:lnTo>
                      <a:pt x="172" y="99"/>
                    </a:lnTo>
                    <a:lnTo>
                      <a:pt x="174" y="103"/>
                    </a:lnTo>
                    <a:lnTo>
                      <a:pt x="182" y="103"/>
                    </a:lnTo>
                    <a:lnTo>
                      <a:pt x="184" y="103"/>
                    </a:lnTo>
                    <a:lnTo>
                      <a:pt x="190" y="103"/>
                    </a:lnTo>
                    <a:lnTo>
                      <a:pt x="192" y="107"/>
                    </a:lnTo>
                    <a:lnTo>
                      <a:pt x="198" y="107"/>
                    </a:lnTo>
                    <a:lnTo>
                      <a:pt x="196" y="103"/>
                    </a:lnTo>
                    <a:lnTo>
                      <a:pt x="198" y="99"/>
                    </a:lnTo>
                    <a:lnTo>
                      <a:pt x="200" y="93"/>
                    </a:lnTo>
                    <a:lnTo>
                      <a:pt x="204" y="83"/>
                    </a:lnTo>
                    <a:lnTo>
                      <a:pt x="208" y="81"/>
                    </a:lnTo>
                    <a:lnTo>
                      <a:pt x="222" y="77"/>
                    </a:lnTo>
                    <a:lnTo>
                      <a:pt x="232" y="71"/>
                    </a:lnTo>
                    <a:lnTo>
                      <a:pt x="244" y="59"/>
                    </a:lnTo>
                    <a:lnTo>
                      <a:pt x="246" y="51"/>
                    </a:lnTo>
                    <a:lnTo>
                      <a:pt x="252" y="53"/>
                    </a:lnTo>
                    <a:lnTo>
                      <a:pt x="258" y="57"/>
                    </a:lnTo>
                    <a:lnTo>
                      <a:pt x="262" y="55"/>
                    </a:lnTo>
                    <a:lnTo>
                      <a:pt x="262" y="45"/>
                    </a:lnTo>
                    <a:lnTo>
                      <a:pt x="268" y="51"/>
                    </a:lnTo>
                    <a:lnTo>
                      <a:pt x="272" y="49"/>
                    </a:lnTo>
                    <a:lnTo>
                      <a:pt x="272" y="39"/>
                    </a:lnTo>
                    <a:lnTo>
                      <a:pt x="268" y="39"/>
                    </a:lnTo>
                    <a:lnTo>
                      <a:pt x="270" y="34"/>
                    </a:lnTo>
                    <a:lnTo>
                      <a:pt x="268" y="34"/>
                    </a:lnTo>
                    <a:lnTo>
                      <a:pt x="270" y="28"/>
                    </a:lnTo>
                    <a:lnTo>
                      <a:pt x="276" y="26"/>
                    </a:lnTo>
                    <a:lnTo>
                      <a:pt x="280" y="16"/>
                    </a:lnTo>
                    <a:lnTo>
                      <a:pt x="282" y="14"/>
                    </a:lnTo>
                    <a:lnTo>
                      <a:pt x="286" y="0"/>
                    </a:lnTo>
                    <a:lnTo>
                      <a:pt x="288" y="0"/>
                    </a:lnTo>
                    <a:lnTo>
                      <a:pt x="288" y="8"/>
                    </a:lnTo>
                    <a:lnTo>
                      <a:pt x="294" y="4"/>
                    </a:lnTo>
                    <a:lnTo>
                      <a:pt x="294" y="2"/>
                    </a:lnTo>
                    <a:lnTo>
                      <a:pt x="298" y="2"/>
                    </a:lnTo>
                    <a:lnTo>
                      <a:pt x="300" y="6"/>
                    </a:lnTo>
                    <a:lnTo>
                      <a:pt x="304" y="6"/>
                    </a:lnTo>
                    <a:lnTo>
                      <a:pt x="306" y="10"/>
                    </a:lnTo>
                    <a:lnTo>
                      <a:pt x="304" y="14"/>
                    </a:lnTo>
                    <a:lnTo>
                      <a:pt x="306" y="16"/>
                    </a:lnTo>
                    <a:lnTo>
                      <a:pt x="308" y="22"/>
                    </a:lnTo>
                    <a:lnTo>
                      <a:pt x="314" y="20"/>
                    </a:lnTo>
                    <a:lnTo>
                      <a:pt x="314" y="22"/>
                    </a:lnTo>
                    <a:lnTo>
                      <a:pt x="312" y="24"/>
                    </a:lnTo>
                    <a:lnTo>
                      <a:pt x="308" y="26"/>
                    </a:lnTo>
                    <a:lnTo>
                      <a:pt x="310" y="28"/>
                    </a:lnTo>
                    <a:lnTo>
                      <a:pt x="316" y="28"/>
                    </a:lnTo>
                    <a:lnTo>
                      <a:pt x="322" y="24"/>
                    </a:lnTo>
                    <a:lnTo>
                      <a:pt x="330"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7" name="Freeform 9"/>
              <p:cNvSpPr>
                <a:spLocks noEditPoints="1"/>
              </p:cNvSpPr>
              <p:nvPr/>
            </p:nvSpPr>
            <p:spPr bwMode="auto">
              <a:xfrm>
                <a:off x="9090217" y="2901640"/>
                <a:ext cx="1933572" cy="1241992"/>
              </a:xfrm>
              <a:custGeom>
                <a:avLst/>
                <a:gdLst>
                  <a:gd name="T0" fmla="*/ 609 w 677"/>
                  <a:gd name="T1" fmla="*/ 280 h 434"/>
                  <a:gd name="T2" fmla="*/ 216 w 677"/>
                  <a:gd name="T3" fmla="*/ 351 h 434"/>
                  <a:gd name="T4" fmla="*/ 252 w 677"/>
                  <a:gd name="T5" fmla="*/ 141 h 434"/>
                  <a:gd name="T6" fmla="*/ 248 w 677"/>
                  <a:gd name="T7" fmla="*/ 133 h 434"/>
                  <a:gd name="T8" fmla="*/ 245 w 677"/>
                  <a:gd name="T9" fmla="*/ 126 h 434"/>
                  <a:gd name="T10" fmla="*/ 238 w 677"/>
                  <a:gd name="T11" fmla="*/ 130 h 434"/>
                  <a:gd name="T12" fmla="*/ 246 w 677"/>
                  <a:gd name="T13" fmla="*/ 121 h 434"/>
                  <a:gd name="T14" fmla="*/ 239 w 677"/>
                  <a:gd name="T15" fmla="*/ 138 h 434"/>
                  <a:gd name="T16" fmla="*/ 103 w 677"/>
                  <a:gd name="T17" fmla="*/ 121 h 434"/>
                  <a:gd name="T18" fmla="*/ 110 w 677"/>
                  <a:gd name="T19" fmla="*/ 126 h 434"/>
                  <a:gd name="T20" fmla="*/ 95 w 677"/>
                  <a:gd name="T21" fmla="*/ 130 h 434"/>
                  <a:gd name="T22" fmla="*/ 37 w 677"/>
                  <a:gd name="T23" fmla="*/ 144 h 434"/>
                  <a:gd name="T24" fmla="*/ 259 w 677"/>
                  <a:gd name="T25" fmla="*/ 142 h 434"/>
                  <a:gd name="T26" fmla="*/ 256 w 677"/>
                  <a:gd name="T27" fmla="*/ 127 h 434"/>
                  <a:gd name="T28" fmla="*/ 244 w 677"/>
                  <a:gd name="T29" fmla="*/ 109 h 434"/>
                  <a:gd name="T30" fmla="*/ 222 w 677"/>
                  <a:gd name="T31" fmla="*/ 99 h 434"/>
                  <a:gd name="T32" fmla="*/ 188 w 677"/>
                  <a:gd name="T33" fmla="*/ 89 h 434"/>
                  <a:gd name="T34" fmla="*/ 145 w 677"/>
                  <a:gd name="T35" fmla="*/ 107 h 434"/>
                  <a:gd name="T36" fmla="*/ 156 w 677"/>
                  <a:gd name="T37" fmla="*/ 92 h 434"/>
                  <a:gd name="T38" fmla="*/ 95 w 677"/>
                  <a:gd name="T39" fmla="*/ 121 h 434"/>
                  <a:gd name="T40" fmla="*/ 36 w 677"/>
                  <a:gd name="T41" fmla="*/ 139 h 434"/>
                  <a:gd name="T42" fmla="*/ 6 w 677"/>
                  <a:gd name="T43" fmla="*/ 144 h 434"/>
                  <a:gd name="T44" fmla="*/ 87 w 677"/>
                  <a:gd name="T45" fmla="*/ 118 h 434"/>
                  <a:gd name="T46" fmla="*/ 68 w 677"/>
                  <a:gd name="T47" fmla="*/ 108 h 434"/>
                  <a:gd name="T48" fmla="*/ 74 w 677"/>
                  <a:gd name="T49" fmla="*/ 91 h 434"/>
                  <a:gd name="T50" fmla="*/ 109 w 677"/>
                  <a:gd name="T51" fmla="*/ 71 h 434"/>
                  <a:gd name="T52" fmla="*/ 107 w 677"/>
                  <a:gd name="T53" fmla="*/ 55 h 434"/>
                  <a:gd name="T54" fmla="*/ 156 w 677"/>
                  <a:gd name="T55" fmla="*/ 39 h 434"/>
                  <a:gd name="T56" fmla="*/ 159 w 677"/>
                  <a:gd name="T57" fmla="*/ 21 h 434"/>
                  <a:gd name="T58" fmla="*/ 258 w 677"/>
                  <a:gd name="T59" fmla="*/ 4 h 434"/>
                  <a:gd name="T60" fmla="*/ 296 w 677"/>
                  <a:gd name="T61" fmla="*/ 10 h 434"/>
                  <a:gd name="T62" fmla="*/ 261 w 677"/>
                  <a:gd name="T63" fmla="*/ 107 h 434"/>
                  <a:gd name="T64" fmla="*/ 638 w 677"/>
                  <a:gd name="T65" fmla="*/ 259 h 434"/>
                  <a:gd name="T66" fmla="*/ 628 w 677"/>
                  <a:gd name="T67" fmla="*/ 272 h 434"/>
                  <a:gd name="T68" fmla="*/ 590 w 677"/>
                  <a:gd name="T69" fmla="*/ 294 h 434"/>
                  <a:gd name="T70" fmla="*/ 582 w 677"/>
                  <a:gd name="T71" fmla="*/ 297 h 434"/>
                  <a:gd name="T72" fmla="*/ 576 w 677"/>
                  <a:gd name="T73" fmla="*/ 310 h 434"/>
                  <a:gd name="T74" fmla="*/ 567 w 677"/>
                  <a:gd name="T75" fmla="*/ 328 h 434"/>
                  <a:gd name="T76" fmla="*/ 552 w 677"/>
                  <a:gd name="T77" fmla="*/ 345 h 434"/>
                  <a:gd name="T78" fmla="*/ 514 w 677"/>
                  <a:gd name="T79" fmla="*/ 397 h 434"/>
                  <a:gd name="T80" fmla="*/ 502 w 677"/>
                  <a:gd name="T81" fmla="*/ 432 h 434"/>
                  <a:gd name="T82" fmla="*/ 495 w 677"/>
                  <a:gd name="T83" fmla="*/ 408 h 434"/>
                  <a:gd name="T84" fmla="*/ 476 w 677"/>
                  <a:gd name="T85" fmla="*/ 385 h 434"/>
                  <a:gd name="T86" fmla="*/ 447 w 677"/>
                  <a:gd name="T87" fmla="*/ 382 h 434"/>
                  <a:gd name="T88" fmla="*/ 446 w 677"/>
                  <a:gd name="T89" fmla="*/ 396 h 434"/>
                  <a:gd name="T90" fmla="*/ 423 w 677"/>
                  <a:gd name="T91" fmla="*/ 388 h 434"/>
                  <a:gd name="T92" fmla="*/ 382 w 677"/>
                  <a:gd name="T93" fmla="*/ 402 h 434"/>
                  <a:gd name="T94" fmla="*/ 353 w 677"/>
                  <a:gd name="T95" fmla="*/ 409 h 434"/>
                  <a:gd name="T96" fmla="*/ 242 w 677"/>
                  <a:gd name="T97" fmla="*/ 358 h 434"/>
                  <a:gd name="T98" fmla="*/ 204 w 677"/>
                  <a:gd name="T99" fmla="*/ 318 h 434"/>
                  <a:gd name="T100" fmla="*/ 200 w 677"/>
                  <a:gd name="T101" fmla="*/ 286 h 434"/>
                  <a:gd name="T102" fmla="*/ 244 w 677"/>
                  <a:gd name="T103" fmla="*/ 213 h 434"/>
                  <a:gd name="T104" fmla="*/ 263 w 677"/>
                  <a:gd name="T105" fmla="*/ 209 h 434"/>
                  <a:gd name="T106" fmla="*/ 499 w 677"/>
                  <a:gd name="T107" fmla="*/ 213 h 434"/>
                  <a:gd name="T108" fmla="*/ 525 w 677"/>
                  <a:gd name="T109" fmla="*/ 222 h 434"/>
                  <a:gd name="T110" fmla="*/ 525 w 677"/>
                  <a:gd name="T111" fmla="*/ 229 h 434"/>
                  <a:gd name="T112" fmla="*/ 506 w 677"/>
                  <a:gd name="T113" fmla="*/ 269 h 434"/>
                  <a:gd name="T114" fmla="*/ 546 w 677"/>
                  <a:gd name="T115" fmla="*/ 235 h 434"/>
                  <a:gd name="T116" fmla="*/ 540 w 677"/>
                  <a:gd name="T117" fmla="*/ 262 h 434"/>
                  <a:gd name="T118" fmla="*/ 574 w 677"/>
                  <a:gd name="T119" fmla="*/ 255 h 434"/>
                  <a:gd name="T120" fmla="*/ 669 w 677"/>
                  <a:gd name="T121" fmla="*/ 21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7" h="434">
                    <a:moveTo>
                      <a:pt x="372" y="414"/>
                    </a:moveTo>
                    <a:cubicBezTo>
                      <a:pt x="371" y="417"/>
                      <a:pt x="371" y="417"/>
                      <a:pt x="371" y="417"/>
                    </a:cubicBezTo>
                    <a:cubicBezTo>
                      <a:pt x="371" y="421"/>
                      <a:pt x="371" y="421"/>
                      <a:pt x="371" y="421"/>
                    </a:cubicBezTo>
                    <a:cubicBezTo>
                      <a:pt x="371" y="423"/>
                      <a:pt x="371" y="423"/>
                      <a:pt x="371" y="423"/>
                    </a:cubicBezTo>
                    <a:cubicBezTo>
                      <a:pt x="370" y="418"/>
                      <a:pt x="370" y="418"/>
                      <a:pt x="370" y="418"/>
                    </a:cubicBezTo>
                    <a:cubicBezTo>
                      <a:pt x="371" y="415"/>
                      <a:pt x="371" y="415"/>
                      <a:pt x="371" y="415"/>
                    </a:cubicBezTo>
                    <a:cubicBezTo>
                      <a:pt x="373" y="410"/>
                      <a:pt x="373" y="410"/>
                      <a:pt x="373" y="410"/>
                    </a:cubicBezTo>
                    <a:cubicBezTo>
                      <a:pt x="374" y="408"/>
                      <a:pt x="374" y="408"/>
                      <a:pt x="374" y="408"/>
                    </a:cubicBezTo>
                    <a:cubicBezTo>
                      <a:pt x="377" y="406"/>
                      <a:pt x="377" y="406"/>
                      <a:pt x="377" y="406"/>
                    </a:cubicBezTo>
                    <a:cubicBezTo>
                      <a:pt x="378" y="405"/>
                      <a:pt x="378" y="405"/>
                      <a:pt x="378" y="405"/>
                    </a:cubicBezTo>
                    <a:cubicBezTo>
                      <a:pt x="378" y="406"/>
                      <a:pt x="378" y="406"/>
                      <a:pt x="378" y="406"/>
                    </a:cubicBezTo>
                    <a:cubicBezTo>
                      <a:pt x="377" y="406"/>
                      <a:pt x="377" y="406"/>
                      <a:pt x="377" y="406"/>
                    </a:cubicBezTo>
                    <a:cubicBezTo>
                      <a:pt x="375" y="408"/>
                      <a:pt x="375" y="408"/>
                      <a:pt x="375" y="408"/>
                    </a:cubicBezTo>
                    <a:lnTo>
                      <a:pt x="372" y="414"/>
                    </a:lnTo>
                    <a:close/>
                    <a:moveTo>
                      <a:pt x="380" y="405"/>
                    </a:moveTo>
                    <a:cubicBezTo>
                      <a:pt x="380" y="405"/>
                      <a:pt x="380" y="405"/>
                      <a:pt x="380" y="405"/>
                    </a:cubicBezTo>
                    <a:cubicBezTo>
                      <a:pt x="385" y="402"/>
                      <a:pt x="385" y="402"/>
                      <a:pt x="385" y="402"/>
                    </a:cubicBezTo>
                    <a:lnTo>
                      <a:pt x="380" y="405"/>
                    </a:lnTo>
                    <a:close/>
                    <a:moveTo>
                      <a:pt x="609" y="280"/>
                    </a:moveTo>
                    <a:cubicBezTo>
                      <a:pt x="607" y="280"/>
                      <a:pt x="607" y="280"/>
                      <a:pt x="607" y="280"/>
                    </a:cubicBezTo>
                    <a:cubicBezTo>
                      <a:pt x="607" y="279"/>
                      <a:pt x="607" y="279"/>
                      <a:pt x="607" y="279"/>
                    </a:cubicBezTo>
                    <a:cubicBezTo>
                      <a:pt x="609" y="277"/>
                      <a:pt x="609" y="277"/>
                      <a:pt x="609" y="277"/>
                    </a:cubicBezTo>
                    <a:cubicBezTo>
                      <a:pt x="613" y="277"/>
                      <a:pt x="613" y="277"/>
                      <a:pt x="613" y="277"/>
                    </a:cubicBezTo>
                    <a:cubicBezTo>
                      <a:pt x="615" y="276"/>
                      <a:pt x="615" y="276"/>
                      <a:pt x="615" y="276"/>
                    </a:cubicBezTo>
                    <a:cubicBezTo>
                      <a:pt x="618" y="276"/>
                      <a:pt x="618" y="276"/>
                      <a:pt x="618" y="276"/>
                    </a:cubicBezTo>
                    <a:cubicBezTo>
                      <a:pt x="622" y="275"/>
                      <a:pt x="622" y="275"/>
                      <a:pt x="622" y="275"/>
                    </a:cubicBezTo>
                    <a:cubicBezTo>
                      <a:pt x="624" y="276"/>
                      <a:pt x="624" y="276"/>
                      <a:pt x="624" y="276"/>
                    </a:cubicBezTo>
                    <a:cubicBezTo>
                      <a:pt x="621" y="277"/>
                      <a:pt x="621" y="277"/>
                      <a:pt x="621" y="277"/>
                    </a:cubicBezTo>
                    <a:cubicBezTo>
                      <a:pt x="617" y="278"/>
                      <a:pt x="617" y="278"/>
                      <a:pt x="617" y="278"/>
                    </a:cubicBezTo>
                    <a:lnTo>
                      <a:pt x="609" y="280"/>
                    </a:lnTo>
                    <a:close/>
                    <a:moveTo>
                      <a:pt x="577" y="330"/>
                    </a:moveTo>
                    <a:cubicBezTo>
                      <a:pt x="576" y="332"/>
                      <a:pt x="576" y="332"/>
                      <a:pt x="576" y="332"/>
                    </a:cubicBezTo>
                    <a:cubicBezTo>
                      <a:pt x="574" y="333"/>
                      <a:pt x="574" y="333"/>
                      <a:pt x="574" y="333"/>
                    </a:cubicBezTo>
                    <a:cubicBezTo>
                      <a:pt x="576" y="331"/>
                      <a:pt x="576" y="331"/>
                      <a:pt x="576" y="331"/>
                    </a:cubicBezTo>
                    <a:lnTo>
                      <a:pt x="577" y="330"/>
                    </a:lnTo>
                    <a:close/>
                    <a:moveTo>
                      <a:pt x="215" y="352"/>
                    </a:moveTo>
                    <a:cubicBezTo>
                      <a:pt x="215" y="351"/>
                      <a:pt x="215" y="351"/>
                      <a:pt x="215" y="351"/>
                    </a:cubicBezTo>
                    <a:cubicBezTo>
                      <a:pt x="216" y="351"/>
                      <a:pt x="216" y="351"/>
                      <a:pt x="216" y="351"/>
                    </a:cubicBezTo>
                    <a:cubicBezTo>
                      <a:pt x="217" y="352"/>
                      <a:pt x="217" y="352"/>
                      <a:pt x="217" y="352"/>
                    </a:cubicBezTo>
                    <a:lnTo>
                      <a:pt x="215" y="352"/>
                    </a:lnTo>
                    <a:close/>
                    <a:moveTo>
                      <a:pt x="209" y="345"/>
                    </a:moveTo>
                    <a:cubicBezTo>
                      <a:pt x="208" y="346"/>
                      <a:pt x="208" y="346"/>
                      <a:pt x="208" y="346"/>
                    </a:cubicBezTo>
                    <a:cubicBezTo>
                      <a:pt x="206" y="346"/>
                      <a:pt x="206" y="346"/>
                      <a:pt x="206" y="346"/>
                    </a:cubicBezTo>
                    <a:cubicBezTo>
                      <a:pt x="207" y="345"/>
                      <a:pt x="207" y="345"/>
                      <a:pt x="207" y="345"/>
                    </a:cubicBezTo>
                    <a:lnTo>
                      <a:pt x="209" y="345"/>
                    </a:lnTo>
                    <a:close/>
                    <a:moveTo>
                      <a:pt x="205" y="345"/>
                    </a:moveTo>
                    <a:cubicBezTo>
                      <a:pt x="206" y="346"/>
                      <a:pt x="206" y="346"/>
                      <a:pt x="206" y="346"/>
                    </a:cubicBezTo>
                    <a:cubicBezTo>
                      <a:pt x="205" y="346"/>
                      <a:pt x="205" y="346"/>
                      <a:pt x="205" y="346"/>
                    </a:cubicBezTo>
                    <a:cubicBezTo>
                      <a:pt x="204" y="345"/>
                      <a:pt x="204" y="345"/>
                      <a:pt x="204" y="345"/>
                    </a:cubicBezTo>
                    <a:lnTo>
                      <a:pt x="205" y="345"/>
                    </a:lnTo>
                    <a:close/>
                    <a:moveTo>
                      <a:pt x="251" y="140"/>
                    </a:moveTo>
                    <a:cubicBezTo>
                      <a:pt x="252" y="139"/>
                      <a:pt x="252" y="139"/>
                      <a:pt x="252" y="139"/>
                    </a:cubicBezTo>
                    <a:cubicBezTo>
                      <a:pt x="255" y="136"/>
                      <a:pt x="255" y="136"/>
                      <a:pt x="255" y="136"/>
                    </a:cubicBezTo>
                    <a:cubicBezTo>
                      <a:pt x="258" y="136"/>
                      <a:pt x="258" y="136"/>
                      <a:pt x="258" y="136"/>
                    </a:cubicBezTo>
                    <a:cubicBezTo>
                      <a:pt x="257" y="137"/>
                      <a:pt x="257" y="137"/>
                      <a:pt x="257" y="137"/>
                    </a:cubicBezTo>
                    <a:cubicBezTo>
                      <a:pt x="254" y="139"/>
                      <a:pt x="254" y="139"/>
                      <a:pt x="254" y="139"/>
                    </a:cubicBezTo>
                    <a:cubicBezTo>
                      <a:pt x="252" y="141"/>
                      <a:pt x="252" y="141"/>
                      <a:pt x="252" y="141"/>
                    </a:cubicBezTo>
                    <a:lnTo>
                      <a:pt x="251" y="140"/>
                    </a:lnTo>
                    <a:close/>
                    <a:moveTo>
                      <a:pt x="242" y="144"/>
                    </a:moveTo>
                    <a:cubicBezTo>
                      <a:pt x="241" y="143"/>
                      <a:pt x="241" y="143"/>
                      <a:pt x="241" y="143"/>
                    </a:cubicBezTo>
                    <a:cubicBezTo>
                      <a:pt x="238" y="141"/>
                      <a:pt x="238" y="141"/>
                      <a:pt x="238" y="141"/>
                    </a:cubicBezTo>
                    <a:cubicBezTo>
                      <a:pt x="241" y="139"/>
                      <a:pt x="241" y="139"/>
                      <a:pt x="241" y="139"/>
                    </a:cubicBezTo>
                    <a:cubicBezTo>
                      <a:pt x="241" y="138"/>
                      <a:pt x="241" y="138"/>
                      <a:pt x="241" y="138"/>
                    </a:cubicBezTo>
                    <a:cubicBezTo>
                      <a:pt x="243" y="135"/>
                      <a:pt x="243" y="135"/>
                      <a:pt x="243" y="135"/>
                    </a:cubicBezTo>
                    <a:cubicBezTo>
                      <a:pt x="242" y="134"/>
                      <a:pt x="242" y="134"/>
                      <a:pt x="242" y="134"/>
                    </a:cubicBezTo>
                    <a:cubicBezTo>
                      <a:pt x="244" y="131"/>
                      <a:pt x="244" y="131"/>
                      <a:pt x="244" y="131"/>
                    </a:cubicBezTo>
                    <a:cubicBezTo>
                      <a:pt x="246" y="132"/>
                      <a:pt x="246" y="132"/>
                      <a:pt x="246" y="132"/>
                    </a:cubicBezTo>
                    <a:cubicBezTo>
                      <a:pt x="247" y="136"/>
                      <a:pt x="247" y="136"/>
                      <a:pt x="247" y="136"/>
                    </a:cubicBezTo>
                    <a:cubicBezTo>
                      <a:pt x="245" y="138"/>
                      <a:pt x="245" y="138"/>
                      <a:pt x="245" y="138"/>
                    </a:cubicBezTo>
                    <a:cubicBezTo>
                      <a:pt x="246" y="139"/>
                      <a:pt x="246" y="139"/>
                      <a:pt x="246" y="139"/>
                    </a:cubicBezTo>
                    <a:cubicBezTo>
                      <a:pt x="246" y="140"/>
                      <a:pt x="246" y="140"/>
                      <a:pt x="246" y="140"/>
                    </a:cubicBezTo>
                    <a:cubicBezTo>
                      <a:pt x="244" y="142"/>
                      <a:pt x="244" y="142"/>
                      <a:pt x="244" y="142"/>
                    </a:cubicBezTo>
                    <a:cubicBezTo>
                      <a:pt x="245" y="143"/>
                      <a:pt x="245" y="143"/>
                      <a:pt x="245" y="143"/>
                    </a:cubicBezTo>
                    <a:lnTo>
                      <a:pt x="242" y="144"/>
                    </a:lnTo>
                    <a:close/>
                    <a:moveTo>
                      <a:pt x="249" y="134"/>
                    </a:moveTo>
                    <a:cubicBezTo>
                      <a:pt x="248" y="133"/>
                      <a:pt x="248" y="133"/>
                      <a:pt x="248" y="133"/>
                    </a:cubicBezTo>
                    <a:cubicBezTo>
                      <a:pt x="249" y="131"/>
                      <a:pt x="249" y="131"/>
                      <a:pt x="249" y="131"/>
                    </a:cubicBezTo>
                    <a:cubicBezTo>
                      <a:pt x="250" y="131"/>
                      <a:pt x="250" y="131"/>
                      <a:pt x="250" y="131"/>
                    </a:cubicBezTo>
                    <a:cubicBezTo>
                      <a:pt x="251" y="132"/>
                      <a:pt x="251" y="132"/>
                      <a:pt x="251" y="132"/>
                    </a:cubicBezTo>
                    <a:cubicBezTo>
                      <a:pt x="251" y="133"/>
                      <a:pt x="251" y="133"/>
                      <a:pt x="251" y="133"/>
                    </a:cubicBezTo>
                    <a:lnTo>
                      <a:pt x="249" y="134"/>
                    </a:lnTo>
                    <a:close/>
                    <a:moveTo>
                      <a:pt x="253" y="130"/>
                    </a:moveTo>
                    <a:cubicBezTo>
                      <a:pt x="251" y="130"/>
                      <a:pt x="251" y="130"/>
                      <a:pt x="251" y="130"/>
                    </a:cubicBezTo>
                    <a:cubicBezTo>
                      <a:pt x="250" y="127"/>
                      <a:pt x="250" y="127"/>
                      <a:pt x="250" y="127"/>
                    </a:cubicBezTo>
                    <a:cubicBezTo>
                      <a:pt x="250" y="125"/>
                      <a:pt x="250" y="125"/>
                      <a:pt x="250" y="125"/>
                    </a:cubicBezTo>
                    <a:cubicBezTo>
                      <a:pt x="252" y="126"/>
                      <a:pt x="252" y="126"/>
                      <a:pt x="252" y="126"/>
                    </a:cubicBezTo>
                    <a:cubicBezTo>
                      <a:pt x="253" y="128"/>
                      <a:pt x="253" y="128"/>
                      <a:pt x="253" y="128"/>
                    </a:cubicBezTo>
                    <a:lnTo>
                      <a:pt x="253" y="130"/>
                    </a:lnTo>
                    <a:close/>
                    <a:moveTo>
                      <a:pt x="246" y="130"/>
                    </a:moveTo>
                    <a:cubicBezTo>
                      <a:pt x="246" y="127"/>
                      <a:pt x="246" y="127"/>
                      <a:pt x="246" y="127"/>
                    </a:cubicBezTo>
                    <a:cubicBezTo>
                      <a:pt x="247" y="125"/>
                      <a:pt x="247" y="125"/>
                      <a:pt x="247" y="125"/>
                    </a:cubicBezTo>
                    <a:cubicBezTo>
                      <a:pt x="249" y="126"/>
                      <a:pt x="249" y="126"/>
                      <a:pt x="249" y="126"/>
                    </a:cubicBezTo>
                    <a:cubicBezTo>
                      <a:pt x="248" y="130"/>
                      <a:pt x="248" y="130"/>
                      <a:pt x="248" y="130"/>
                    </a:cubicBezTo>
                    <a:lnTo>
                      <a:pt x="246" y="130"/>
                    </a:lnTo>
                    <a:close/>
                    <a:moveTo>
                      <a:pt x="245" y="126"/>
                    </a:moveTo>
                    <a:cubicBezTo>
                      <a:pt x="244" y="128"/>
                      <a:pt x="244" y="128"/>
                      <a:pt x="244" y="128"/>
                    </a:cubicBezTo>
                    <a:cubicBezTo>
                      <a:pt x="242" y="132"/>
                      <a:pt x="242" y="132"/>
                      <a:pt x="242" y="132"/>
                    </a:cubicBezTo>
                    <a:cubicBezTo>
                      <a:pt x="240" y="131"/>
                      <a:pt x="240" y="131"/>
                      <a:pt x="240" y="131"/>
                    </a:cubicBezTo>
                    <a:cubicBezTo>
                      <a:pt x="241" y="130"/>
                      <a:pt x="241" y="130"/>
                      <a:pt x="241" y="130"/>
                    </a:cubicBezTo>
                    <a:cubicBezTo>
                      <a:pt x="243" y="127"/>
                      <a:pt x="243" y="127"/>
                      <a:pt x="243" y="127"/>
                    </a:cubicBezTo>
                    <a:lnTo>
                      <a:pt x="245" y="126"/>
                    </a:lnTo>
                    <a:close/>
                    <a:moveTo>
                      <a:pt x="237" y="139"/>
                    </a:moveTo>
                    <a:cubicBezTo>
                      <a:pt x="236" y="140"/>
                      <a:pt x="236" y="140"/>
                      <a:pt x="236" y="140"/>
                    </a:cubicBezTo>
                    <a:cubicBezTo>
                      <a:pt x="237" y="144"/>
                      <a:pt x="237" y="144"/>
                      <a:pt x="237" y="144"/>
                    </a:cubicBezTo>
                    <a:cubicBezTo>
                      <a:pt x="236" y="145"/>
                      <a:pt x="236" y="145"/>
                      <a:pt x="236" y="145"/>
                    </a:cubicBezTo>
                    <a:cubicBezTo>
                      <a:pt x="234" y="141"/>
                      <a:pt x="234" y="141"/>
                      <a:pt x="234" y="141"/>
                    </a:cubicBezTo>
                    <a:cubicBezTo>
                      <a:pt x="236" y="138"/>
                      <a:pt x="236" y="138"/>
                      <a:pt x="236" y="138"/>
                    </a:cubicBezTo>
                    <a:lnTo>
                      <a:pt x="237" y="139"/>
                    </a:lnTo>
                    <a:close/>
                    <a:moveTo>
                      <a:pt x="245" y="123"/>
                    </a:moveTo>
                    <a:cubicBezTo>
                      <a:pt x="245" y="124"/>
                      <a:pt x="245" y="124"/>
                      <a:pt x="245" y="124"/>
                    </a:cubicBezTo>
                    <a:cubicBezTo>
                      <a:pt x="241" y="125"/>
                      <a:pt x="241" y="125"/>
                      <a:pt x="241" y="125"/>
                    </a:cubicBezTo>
                    <a:cubicBezTo>
                      <a:pt x="241" y="127"/>
                      <a:pt x="241" y="127"/>
                      <a:pt x="241" y="127"/>
                    </a:cubicBezTo>
                    <a:cubicBezTo>
                      <a:pt x="239" y="129"/>
                      <a:pt x="239" y="129"/>
                      <a:pt x="239" y="129"/>
                    </a:cubicBezTo>
                    <a:cubicBezTo>
                      <a:pt x="238" y="130"/>
                      <a:pt x="238" y="130"/>
                      <a:pt x="238" y="130"/>
                    </a:cubicBezTo>
                    <a:cubicBezTo>
                      <a:pt x="235" y="132"/>
                      <a:pt x="235" y="132"/>
                      <a:pt x="235" y="132"/>
                    </a:cubicBezTo>
                    <a:cubicBezTo>
                      <a:pt x="234" y="132"/>
                      <a:pt x="234" y="132"/>
                      <a:pt x="234" y="132"/>
                    </a:cubicBezTo>
                    <a:cubicBezTo>
                      <a:pt x="236" y="129"/>
                      <a:pt x="236" y="129"/>
                      <a:pt x="236" y="129"/>
                    </a:cubicBezTo>
                    <a:cubicBezTo>
                      <a:pt x="236" y="127"/>
                      <a:pt x="236" y="127"/>
                      <a:pt x="236" y="127"/>
                    </a:cubicBezTo>
                    <a:cubicBezTo>
                      <a:pt x="237" y="125"/>
                      <a:pt x="237" y="125"/>
                      <a:pt x="237" y="125"/>
                    </a:cubicBezTo>
                    <a:cubicBezTo>
                      <a:pt x="238" y="123"/>
                      <a:pt x="238" y="123"/>
                      <a:pt x="238" y="123"/>
                    </a:cubicBezTo>
                    <a:cubicBezTo>
                      <a:pt x="240" y="122"/>
                      <a:pt x="240" y="122"/>
                      <a:pt x="240" y="122"/>
                    </a:cubicBezTo>
                    <a:lnTo>
                      <a:pt x="245" y="123"/>
                    </a:lnTo>
                    <a:close/>
                    <a:moveTo>
                      <a:pt x="237" y="121"/>
                    </a:moveTo>
                    <a:cubicBezTo>
                      <a:pt x="237" y="117"/>
                      <a:pt x="237" y="117"/>
                      <a:pt x="237" y="117"/>
                    </a:cubicBezTo>
                    <a:cubicBezTo>
                      <a:pt x="238" y="117"/>
                      <a:pt x="238" y="117"/>
                      <a:pt x="238" y="117"/>
                    </a:cubicBezTo>
                    <a:cubicBezTo>
                      <a:pt x="240" y="116"/>
                      <a:pt x="240" y="116"/>
                      <a:pt x="240" y="116"/>
                    </a:cubicBezTo>
                    <a:cubicBezTo>
                      <a:pt x="241" y="116"/>
                      <a:pt x="241" y="116"/>
                      <a:pt x="241" y="116"/>
                    </a:cubicBezTo>
                    <a:cubicBezTo>
                      <a:pt x="245" y="115"/>
                      <a:pt x="245" y="115"/>
                      <a:pt x="245" y="115"/>
                    </a:cubicBezTo>
                    <a:cubicBezTo>
                      <a:pt x="248" y="117"/>
                      <a:pt x="248" y="117"/>
                      <a:pt x="248" y="117"/>
                    </a:cubicBezTo>
                    <a:cubicBezTo>
                      <a:pt x="247" y="119"/>
                      <a:pt x="247" y="119"/>
                      <a:pt x="247" y="119"/>
                    </a:cubicBezTo>
                    <a:cubicBezTo>
                      <a:pt x="242" y="117"/>
                      <a:pt x="242" y="117"/>
                      <a:pt x="242" y="117"/>
                    </a:cubicBezTo>
                    <a:cubicBezTo>
                      <a:pt x="246" y="120"/>
                      <a:pt x="246" y="120"/>
                      <a:pt x="246" y="120"/>
                    </a:cubicBezTo>
                    <a:cubicBezTo>
                      <a:pt x="246" y="121"/>
                      <a:pt x="246" y="121"/>
                      <a:pt x="246" y="121"/>
                    </a:cubicBezTo>
                    <a:cubicBezTo>
                      <a:pt x="241" y="121"/>
                      <a:pt x="241" y="121"/>
                      <a:pt x="241" y="121"/>
                    </a:cubicBezTo>
                    <a:lnTo>
                      <a:pt x="237" y="121"/>
                    </a:lnTo>
                    <a:close/>
                    <a:moveTo>
                      <a:pt x="248" y="123"/>
                    </a:moveTo>
                    <a:cubicBezTo>
                      <a:pt x="247" y="123"/>
                      <a:pt x="247" y="123"/>
                      <a:pt x="247" y="123"/>
                    </a:cubicBezTo>
                    <a:cubicBezTo>
                      <a:pt x="247" y="120"/>
                      <a:pt x="247" y="120"/>
                      <a:pt x="247" y="120"/>
                    </a:cubicBezTo>
                    <a:cubicBezTo>
                      <a:pt x="250" y="118"/>
                      <a:pt x="250" y="118"/>
                      <a:pt x="250" y="118"/>
                    </a:cubicBezTo>
                    <a:cubicBezTo>
                      <a:pt x="251" y="115"/>
                      <a:pt x="251" y="115"/>
                      <a:pt x="251" y="115"/>
                    </a:cubicBezTo>
                    <a:cubicBezTo>
                      <a:pt x="254" y="117"/>
                      <a:pt x="254" y="117"/>
                      <a:pt x="254" y="117"/>
                    </a:cubicBezTo>
                    <a:cubicBezTo>
                      <a:pt x="254" y="119"/>
                      <a:pt x="254" y="119"/>
                      <a:pt x="254" y="119"/>
                    </a:cubicBezTo>
                    <a:cubicBezTo>
                      <a:pt x="252" y="118"/>
                      <a:pt x="252" y="118"/>
                      <a:pt x="252" y="118"/>
                    </a:cubicBezTo>
                    <a:cubicBezTo>
                      <a:pt x="252" y="121"/>
                      <a:pt x="252" y="121"/>
                      <a:pt x="252" y="121"/>
                    </a:cubicBezTo>
                    <a:cubicBezTo>
                      <a:pt x="250" y="122"/>
                      <a:pt x="250" y="122"/>
                      <a:pt x="250" y="122"/>
                    </a:cubicBezTo>
                    <a:lnTo>
                      <a:pt x="248" y="123"/>
                    </a:lnTo>
                    <a:close/>
                    <a:moveTo>
                      <a:pt x="239" y="139"/>
                    </a:moveTo>
                    <a:cubicBezTo>
                      <a:pt x="237" y="135"/>
                      <a:pt x="237" y="135"/>
                      <a:pt x="237" y="135"/>
                    </a:cubicBezTo>
                    <a:cubicBezTo>
                      <a:pt x="240" y="132"/>
                      <a:pt x="240" y="132"/>
                      <a:pt x="240" y="132"/>
                    </a:cubicBezTo>
                    <a:cubicBezTo>
                      <a:pt x="239" y="135"/>
                      <a:pt x="239" y="135"/>
                      <a:pt x="239" y="135"/>
                    </a:cubicBezTo>
                    <a:cubicBezTo>
                      <a:pt x="240" y="137"/>
                      <a:pt x="240" y="137"/>
                      <a:pt x="240" y="137"/>
                    </a:cubicBezTo>
                    <a:cubicBezTo>
                      <a:pt x="239" y="138"/>
                      <a:pt x="239" y="138"/>
                      <a:pt x="239" y="138"/>
                    </a:cubicBezTo>
                    <a:lnTo>
                      <a:pt x="239" y="139"/>
                    </a:lnTo>
                    <a:close/>
                    <a:moveTo>
                      <a:pt x="178" y="100"/>
                    </a:moveTo>
                    <a:cubicBezTo>
                      <a:pt x="183" y="97"/>
                      <a:pt x="183" y="97"/>
                      <a:pt x="183" y="97"/>
                    </a:cubicBezTo>
                    <a:cubicBezTo>
                      <a:pt x="188" y="94"/>
                      <a:pt x="188" y="94"/>
                      <a:pt x="188" y="94"/>
                    </a:cubicBezTo>
                    <a:cubicBezTo>
                      <a:pt x="189" y="95"/>
                      <a:pt x="189" y="95"/>
                      <a:pt x="189" y="95"/>
                    </a:cubicBezTo>
                    <a:cubicBezTo>
                      <a:pt x="185" y="97"/>
                      <a:pt x="185" y="97"/>
                      <a:pt x="185" y="97"/>
                    </a:cubicBezTo>
                    <a:lnTo>
                      <a:pt x="178" y="100"/>
                    </a:lnTo>
                    <a:close/>
                    <a:moveTo>
                      <a:pt x="191" y="95"/>
                    </a:moveTo>
                    <a:cubicBezTo>
                      <a:pt x="192" y="93"/>
                      <a:pt x="192" y="93"/>
                      <a:pt x="192" y="93"/>
                    </a:cubicBezTo>
                    <a:cubicBezTo>
                      <a:pt x="194" y="93"/>
                      <a:pt x="194" y="93"/>
                      <a:pt x="194" y="93"/>
                    </a:cubicBezTo>
                    <a:cubicBezTo>
                      <a:pt x="195" y="93"/>
                      <a:pt x="195" y="93"/>
                      <a:pt x="195" y="93"/>
                    </a:cubicBezTo>
                    <a:cubicBezTo>
                      <a:pt x="195" y="95"/>
                      <a:pt x="195" y="95"/>
                      <a:pt x="195" y="95"/>
                    </a:cubicBezTo>
                    <a:lnTo>
                      <a:pt x="191" y="95"/>
                    </a:lnTo>
                    <a:close/>
                    <a:moveTo>
                      <a:pt x="100" y="129"/>
                    </a:moveTo>
                    <a:cubicBezTo>
                      <a:pt x="97" y="128"/>
                      <a:pt x="97" y="128"/>
                      <a:pt x="97" y="128"/>
                    </a:cubicBezTo>
                    <a:cubicBezTo>
                      <a:pt x="98" y="126"/>
                      <a:pt x="98" y="126"/>
                      <a:pt x="98" y="126"/>
                    </a:cubicBezTo>
                    <a:cubicBezTo>
                      <a:pt x="100" y="125"/>
                      <a:pt x="100" y="125"/>
                      <a:pt x="100" y="125"/>
                    </a:cubicBezTo>
                    <a:cubicBezTo>
                      <a:pt x="100" y="124"/>
                      <a:pt x="100" y="124"/>
                      <a:pt x="100" y="124"/>
                    </a:cubicBezTo>
                    <a:cubicBezTo>
                      <a:pt x="103" y="121"/>
                      <a:pt x="103" y="121"/>
                      <a:pt x="103" y="121"/>
                    </a:cubicBezTo>
                    <a:cubicBezTo>
                      <a:pt x="108" y="121"/>
                      <a:pt x="108" y="121"/>
                      <a:pt x="108" y="121"/>
                    </a:cubicBezTo>
                    <a:cubicBezTo>
                      <a:pt x="108" y="123"/>
                      <a:pt x="108" y="123"/>
                      <a:pt x="108" y="123"/>
                    </a:cubicBezTo>
                    <a:cubicBezTo>
                      <a:pt x="111" y="120"/>
                      <a:pt x="111" y="120"/>
                      <a:pt x="111" y="120"/>
                    </a:cubicBezTo>
                    <a:cubicBezTo>
                      <a:pt x="111" y="119"/>
                      <a:pt x="111" y="119"/>
                      <a:pt x="111" y="119"/>
                    </a:cubicBezTo>
                    <a:cubicBezTo>
                      <a:pt x="114" y="118"/>
                      <a:pt x="114" y="118"/>
                      <a:pt x="114" y="118"/>
                    </a:cubicBezTo>
                    <a:cubicBezTo>
                      <a:pt x="114" y="119"/>
                      <a:pt x="114" y="119"/>
                      <a:pt x="114" y="119"/>
                    </a:cubicBezTo>
                    <a:cubicBezTo>
                      <a:pt x="117" y="119"/>
                      <a:pt x="117" y="119"/>
                      <a:pt x="117" y="119"/>
                    </a:cubicBezTo>
                    <a:cubicBezTo>
                      <a:pt x="118" y="118"/>
                      <a:pt x="118" y="118"/>
                      <a:pt x="118" y="118"/>
                    </a:cubicBezTo>
                    <a:cubicBezTo>
                      <a:pt x="120" y="119"/>
                      <a:pt x="120" y="119"/>
                      <a:pt x="120" y="119"/>
                    </a:cubicBezTo>
                    <a:cubicBezTo>
                      <a:pt x="123" y="118"/>
                      <a:pt x="123" y="118"/>
                      <a:pt x="123" y="118"/>
                    </a:cubicBezTo>
                    <a:cubicBezTo>
                      <a:pt x="122" y="121"/>
                      <a:pt x="122" y="121"/>
                      <a:pt x="122" y="121"/>
                    </a:cubicBezTo>
                    <a:cubicBezTo>
                      <a:pt x="122" y="122"/>
                      <a:pt x="122" y="122"/>
                      <a:pt x="122" y="122"/>
                    </a:cubicBezTo>
                    <a:cubicBezTo>
                      <a:pt x="120" y="124"/>
                      <a:pt x="120" y="124"/>
                      <a:pt x="120" y="124"/>
                    </a:cubicBezTo>
                    <a:cubicBezTo>
                      <a:pt x="115" y="123"/>
                      <a:pt x="115" y="123"/>
                      <a:pt x="115" y="123"/>
                    </a:cubicBezTo>
                    <a:cubicBezTo>
                      <a:pt x="116" y="124"/>
                      <a:pt x="116" y="124"/>
                      <a:pt x="116" y="124"/>
                    </a:cubicBezTo>
                    <a:cubicBezTo>
                      <a:pt x="113" y="124"/>
                      <a:pt x="113" y="124"/>
                      <a:pt x="113" y="124"/>
                    </a:cubicBezTo>
                    <a:cubicBezTo>
                      <a:pt x="112" y="126"/>
                      <a:pt x="112" y="126"/>
                      <a:pt x="112" y="126"/>
                    </a:cubicBezTo>
                    <a:cubicBezTo>
                      <a:pt x="109" y="127"/>
                      <a:pt x="109" y="127"/>
                      <a:pt x="109" y="127"/>
                    </a:cubicBezTo>
                    <a:cubicBezTo>
                      <a:pt x="110" y="126"/>
                      <a:pt x="110" y="126"/>
                      <a:pt x="110" y="126"/>
                    </a:cubicBezTo>
                    <a:cubicBezTo>
                      <a:pt x="107" y="127"/>
                      <a:pt x="107" y="127"/>
                      <a:pt x="107" y="127"/>
                    </a:cubicBezTo>
                    <a:cubicBezTo>
                      <a:pt x="105" y="128"/>
                      <a:pt x="105" y="128"/>
                      <a:pt x="105" y="128"/>
                    </a:cubicBezTo>
                    <a:cubicBezTo>
                      <a:pt x="102" y="128"/>
                      <a:pt x="102" y="128"/>
                      <a:pt x="102" y="128"/>
                    </a:cubicBezTo>
                    <a:cubicBezTo>
                      <a:pt x="104" y="127"/>
                      <a:pt x="104" y="127"/>
                      <a:pt x="104" y="127"/>
                    </a:cubicBezTo>
                    <a:cubicBezTo>
                      <a:pt x="103" y="127"/>
                      <a:pt x="103" y="127"/>
                      <a:pt x="103" y="127"/>
                    </a:cubicBezTo>
                    <a:lnTo>
                      <a:pt x="100" y="129"/>
                    </a:lnTo>
                    <a:close/>
                    <a:moveTo>
                      <a:pt x="131" y="116"/>
                    </a:moveTo>
                    <a:cubicBezTo>
                      <a:pt x="130" y="117"/>
                      <a:pt x="130" y="117"/>
                      <a:pt x="130" y="117"/>
                    </a:cubicBezTo>
                    <a:cubicBezTo>
                      <a:pt x="128" y="117"/>
                      <a:pt x="128" y="117"/>
                      <a:pt x="128" y="117"/>
                    </a:cubicBezTo>
                    <a:cubicBezTo>
                      <a:pt x="122" y="117"/>
                      <a:pt x="122" y="117"/>
                      <a:pt x="122" y="117"/>
                    </a:cubicBezTo>
                    <a:cubicBezTo>
                      <a:pt x="120" y="117"/>
                      <a:pt x="120" y="117"/>
                      <a:pt x="120" y="117"/>
                    </a:cubicBezTo>
                    <a:cubicBezTo>
                      <a:pt x="125" y="116"/>
                      <a:pt x="125" y="116"/>
                      <a:pt x="125" y="116"/>
                    </a:cubicBezTo>
                    <a:cubicBezTo>
                      <a:pt x="126" y="114"/>
                      <a:pt x="126" y="114"/>
                      <a:pt x="126" y="114"/>
                    </a:cubicBezTo>
                    <a:cubicBezTo>
                      <a:pt x="130" y="113"/>
                      <a:pt x="130" y="113"/>
                      <a:pt x="130" y="113"/>
                    </a:cubicBezTo>
                    <a:cubicBezTo>
                      <a:pt x="129" y="114"/>
                      <a:pt x="129" y="114"/>
                      <a:pt x="129" y="114"/>
                    </a:cubicBezTo>
                    <a:lnTo>
                      <a:pt x="131" y="116"/>
                    </a:lnTo>
                    <a:close/>
                    <a:moveTo>
                      <a:pt x="92" y="131"/>
                    </a:moveTo>
                    <a:cubicBezTo>
                      <a:pt x="94" y="130"/>
                      <a:pt x="94" y="130"/>
                      <a:pt x="94" y="130"/>
                    </a:cubicBezTo>
                    <a:cubicBezTo>
                      <a:pt x="95" y="130"/>
                      <a:pt x="95" y="130"/>
                      <a:pt x="95" y="130"/>
                    </a:cubicBezTo>
                    <a:cubicBezTo>
                      <a:pt x="94" y="131"/>
                      <a:pt x="94" y="131"/>
                      <a:pt x="94" y="131"/>
                    </a:cubicBezTo>
                    <a:lnTo>
                      <a:pt x="92" y="131"/>
                    </a:lnTo>
                    <a:close/>
                    <a:moveTo>
                      <a:pt x="97" y="131"/>
                    </a:moveTo>
                    <a:cubicBezTo>
                      <a:pt x="99" y="130"/>
                      <a:pt x="99" y="130"/>
                      <a:pt x="99" y="130"/>
                    </a:cubicBezTo>
                    <a:cubicBezTo>
                      <a:pt x="100" y="131"/>
                      <a:pt x="100" y="131"/>
                      <a:pt x="100" y="131"/>
                    </a:cubicBezTo>
                    <a:cubicBezTo>
                      <a:pt x="99" y="132"/>
                      <a:pt x="99" y="132"/>
                      <a:pt x="99" y="132"/>
                    </a:cubicBezTo>
                    <a:lnTo>
                      <a:pt x="97" y="131"/>
                    </a:lnTo>
                    <a:close/>
                    <a:moveTo>
                      <a:pt x="80" y="137"/>
                    </a:moveTo>
                    <a:cubicBezTo>
                      <a:pt x="81" y="136"/>
                      <a:pt x="81" y="136"/>
                      <a:pt x="81" y="136"/>
                    </a:cubicBezTo>
                    <a:cubicBezTo>
                      <a:pt x="83" y="136"/>
                      <a:pt x="83" y="136"/>
                      <a:pt x="83" y="136"/>
                    </a:cubicBezTo>
                    <a:cubicBezTo>
                      <a:pt x="82" y="137"/>
                      <a:pt x="82" y="137"/>
                      <a:pt x="82" y="137"/>
                    </a:cubicBezTo>
                    <a:lnTo>
                      <a:pt x="80" y="137"/>
                    </a:lnTo>
                    <a:close/>
                    <a:moveTo>
                      <a:pt x="37" y="144"/>
                    </a:moveTo>
                    <a:cubicBezTo>
                      <a:pt x="41" y="143"/>
                      <a:pt x="41" y="143"/>
                      <a:pt x="41" y="143"/>
                    </a:cubicBezTo>
                    <a:cubicBezTo>
                      <a:pt x="41" y="142"/>
                      <a:pt x="41" y="142"/>
                      <a:pt x="41" y="142"/>
                    </a:cubicBezTo>
                    <a:cubicBezTo>
                      <a:pt x="43" y="141"/>
                      <a:pt x="43" y="141"/>
                      <a:pt x="43" y="141"/>
                    </a:cubicBezTo>
                    <a:cubicBezTo>
                      <a:pt x="43" y="142"/>
                      <a:pt x="43" y="142"/>
                      <a:pt x="43" y="142"/>
                    </a:cubicBezTo>
                    <a:cubicBezTo>
                      <a:pt x="42" y="143"/>
                      <a:pt x="42" y="143"/>
                      <a:pt x="42" y="143"/>
                    </a:cubicBezTo>
                    <a:lnTo>
                      <a:pt x="37" y="144"/>
                    </a:lnTo>
                    <a:close/>
                    <a:moveTo>
                      <a:pt x="15" y="149"/>
                    </a:moveTo>
                    <a:cubicBezTo>
                      <a:pt x="15" y="148"/>
                      <a:pt x="15" y="148"/>
                      <a:pt x="15" y="148"/>
                    </a:cubicBezTo>
                    <a:cubicBezTo>
                      <a:pt x="16" y="148"/>
                      <a:pt x="16" y="148"/>
                      <a:pt x="16" y="148"/>
                    </a:cubicBezTo>
                    <a:cubicBezTo>
                      <a:pt x="18" y="149"/>
                      <a:pt x="18" y="149"/>
                      <a:pt x="18" y="149"/>
                    </a:cubicBezTo>
                    <a:lnTo>
                      <a:pt x="15" y="149"/>
                    </a:lnTo>
                    <a:close/>
                    <a:moveTo>
                      <a:pt x="57" y="94"/>
                    </a:moveTo>
                    <a:cubicBezTo>
                      <a:pt x="57" y="95"/>
                      <a:pt x="57" y="95"/>
                      <a:pt x="57" y="95"/>
                    </a:cubicBezTo>
                    <a:cubicBezTo>
                      <a:pt x="53" y="99"/>
                      <a:pt x="53" y="99"/>
                      <a:pt x="53" y="99"/>
                    </a:cubicBezTo>
                    <a:cubicBezTo>
                      <a:pt x="48" y="99"/>
                      <a:pt x="48" y="99"/>
                      <a:pt x="48" y="99"/>
                    </a:cubicBezTo>
                    <a:cubicBezTo>
                      <a:pt x="47" y="101"/>
                      <a:pt x="47" y="101"/>
                      <a:pt x="47" y="101"/>
                    </a:cubicBezTo>
                    <a:cubicBezTo>
                      <a:pt x="46" y="98"/>
                      <a:pt x="46" y="98"/>
                      <a:pt x="46" y="98"/>
                    </a:cubicBezTo>
                    <a:cubicBezTo>
                      <a:pt x="45" y="97"/>
                      <a:pt x="45" y="97"/>
                      <a:pt x="45" y="97"/>
                    </a:cubicBezTo>
                    <a:cubicBezTo>
                      <a:pt x="46" y="96"/>
                      <a:pt x="46" y="96"/>
                      <a:pt x="46" y="96"/>
                    </a:cubicBezTo>
                    <a:cubicBezTo>
                      <a:pt x="51" y="96"/>
                      <a:pt x="51" y="96"/>
                      <a:pt x="51" y="96"/>
                    </a:cubicBezTo>
                    <a:lnTo>
                      <a:pt x="57" y="94"/>
                    </a:lnTo>
                    <a:close/>
                    <a:moveTo>
                      <a:pt x="266" y="134"/>
                    </a:moveTo>
                    <a:cubicBezTo>
                      <a:pt x="266" y="136"/>
                      <a:pt x="266" y="136"/>
                      <a:pt x="266" y="136"/>
                    </a:cubicBezTo>
                    <a:cubicBezTo>
                      <a:pt x="264" y="138"/>
                      <a:pt x="264" y="138"/>
                      <a:pt x="264" y="138"/>
                    </a:cubicBezTo>
                    <a:cubicBezTo>
                      <a:pt x="259" y="142"/>
                      <a:pt x="259" y="142"/>
                      <a:pt x="259" y="142"/>
                    </a:cubicBezTo>
                    <a:cubicBezTo>
                      <a:pt x="255" y="144"/>
                      <a:pt x="255" y="144"/>
                      <a:pt x="255" y="144"/>
                    </a:cubicBezTo>
                    <a:cubicBezTo>
                      <a:pt x="252" y="144"/>
                      <a:pt x="252" y="144"/>
                      <a:pt x="252" y="144"/>
                    </a:cubicBezTo>
                    <a:cubicBezTo>
                      <a:pt x="253" y="143"/>
                      <a:pt x="253" y="143"/>
                      <a:pt x="253" y="143"/>
                    </a:cubicBezTo>
                    <a:cubicBezTo>
                      <a:pt x="256" y="140"/>
                      <a:pt x="256" y="140"/>
                      <a:pt x="256" y="140"/>
                    </a:cubicBezTo>
                    <a:cubicBezTo>
                      <a:pt x="259" y="136"/>
                      <a:pt x="259" y="136"/>
                      <a:pt x="259" y="136"/>
                    </a:cubicBezTo>
                    <a:cubicBezTo>
                      <a:pt x="259" y="134"/>
                      <a:pt x="259" y="134"/>
                      <a:pt x="259" y="134"/>
                    </a:cubicBezTo>
                    <a:cubicBezTo>
                      <a:pt x="256" y="134"/>
                      <a:pt x="256" y="134"/>
                      <a:pt x="256" y="134"/>
                    </a:cubicBezTo>
                    <a:cubicBezTo>
                      <a:pt x="251" y="138"/>
                      <a:pt x="251" y="138"/>
                      <a:pt x="251" y="138"/>
                    </a:cubicBezTo>
                    <a:cubicBezTo>
                      <a:pt x="250" y="138"/>
                      <a:pt x="250" y="138"/>
                      <a:pt x="250" y="138"/>
                    </a:cubicBezTo>
                    <a:cubicBezTo>
                      <a:pt x="250" y="136"/>
                      <a:pt x="250" y="136"/>
                      <a:pt x="250" y="136"/>
                    </a:cubicBezTo>
                    <a:cubicBezTo>
                      <a:pt x="255" y="133"/>
                      <a:pt x="255" y="133"/>
                      <a:pt x="255" y="133"/>
                    </a:cubicBezTo>
                    <a:cubicBezTo>
                      <a:pt x="254" y="131"/>
                      <a:pt x="254" y="131"/>
                      <a:pt x="254" y="131"/>
                    </a:cubicBezTo>
                    <a:cubicBezTo>
                      <a:pt x="255" y="129"/>
                      <a:pt x="255" y="129"/>
                      <a:pt x="255" y="129"/>
                    </a:cubicBezTo>
                    <a:cubicBezTo>
                      <a:pt x="260" y="128"/>
                      <a:pt x="260" y="128"/>
                      <a:pt x="260" y="128"/>
                    </a:cubicBezTo>
                    <a:cubicBezTo>
                      <a:pt x="264" y="131"/>
                      <a:pt x="264" y="131"/>
                      <a:pt x="264" y="131"/>
                    </a:cubicBezTo>
                    <a:lnTo>
                      <a:pt x="266" y="134"/>
                    </a:lnTo>
                    <a:close/>
                    <a:moveTo>
                      <a:pt x="265" y="116"/>
                    </a:moveTo>
                    <a:cubicBezTo>
                      <a:pt x="260" y="128"/>
                      <a:pt x="260" y="128"/>
                      <a:pt x="260" y="128"/>
                    </a:cubicBezTo>
                    <a:cubicBezTo>
                      <a:pt x="256" y="127"/>
                      <a:pt x="256" y="127"/>
                      <a:pt x="256" y="127"/>
                    </a:cubicBezTo>
                    <a:cubicBezTo>
                      <a:pt x="254" y="125"/>
                      <a:pt x="254" y="125"/>
                      <a:pt x="254" y="125"/>
                    </a:cubicBezTo>
                    <a:cubicBezTo>
                      <a:pt x="252" y="124"/>
                      <a:pt x="252" y="124"/>
                      <a:pt x="252" y="124"/>
                    </a:cubicBezTo>
                    <a:cubicBezTo>
                      <a:pt x="255" y="121"/>
                      <a:pt x="255" y="121"/>
                      <a:pt x="255" y="121"/>
                    </a:cubicBezTo>
                    <a:cubicBezTo>
                      <a:pt x="257" y="120"/>
                      <a:pt x="257" y="120"/>
                      <a:pt x="257" y="120"/>
                    </a:cubicBezTo>
                    <a:cubicBezTo>
                      <a:pt x="258" y="119"/>
                      <a:pt x="258" y="119"/>
                      <a:pt x="258" y="119"/>
                    </a:cubicBezTo>
                    <a:cubicBezTo>
                      <a:pt x="260" y="117"/>
                      <a:pt x="260" y="117"/>
                      <a:pt x="260" y="117"/>
                    </a:cubicBezTo>
                    <a:cubicBezTo>
                      <a:pt x="256" y="117"/>
                      <a:pt x="256" y="117"/>
                      <a:pt x="256" y="117"/>
                    </a:cubicBezTo>
                    <a:cubicBezTo>
                      <a:pt x="255" y="114"/>
                      <a:pt x="255" y="114"/>
                      <a:pt x="255" y="114"/>
                    </a:cubicBezTo>
                    <a:cubicBezTo>
                      <a:pt x="256" y="109"/>
                      <a:pt x="256" y="109"/>
                      <a:pt x="256" y="109"/>
                    </a:cubicBezTo>
                    <a:cubicBezTo>
                      <a:pt x="257" y="106"/>
                      <a:pt x="257" y="106"/>
                      <a:pt x="257" y="106"/>
                    </a:cubicBezTo>
                    <a:cubicBezTo>
                      <a:pt x="256" y="107"/>
                      <a:pt x="256" y="107"/>
                      <a:pt x="256" y="107"/>
                    </a:cubicBezTo>
                    <a:cubicBezTo>
                      <a:pt x="253" y="112"/>
                      <a:pt x="253" y="112"/>
                      <a:pt x="253" y="112"/>
                    </a:cubicBezTo>
                    <a:cubicBezTo>
                      <a:pt x="251" y="114"/>
                      <a:pt x="251" y="114"/>
                      <a:pt x="251" y="114"/>
                    </a:cubicBezTo>
                    <a:cubicBezTo>
                      <a:pt x="249" y="114"/>
                      <a:pt x="249" y="114"/>
                      <a:pt x="249" y="114"/>
                    </a:cubicBezTo>
                    <a:cubicBezTo>
                      <a:pt x="247" y="114"/>
                      <a:pt x="247" y="114"/>
                      <a:pt x="247" y="114"/>
                    </a:cubicBezTo>
                    <a:cubicBezTo>
                      <a:pt x="246" y="114"/>
                      <a:pt x="246" y="114"/>
                      <a:pt x="246" y="114"/>
                    </a:cubicBezTo>
                    <a:cubicBezTo>
                      <a:pt x="249" y="109"/>
                      <a:pt x="249" y="109"/>
                      <a:pt x="249" y="109"/>
                    </a:cubicBezTo>
                    <a:cubicBezTo>
                      <a:pt x="247" y="111"/>
                      <a:pt x="247" y="111"/>
                      <a:pt x="247" y="111"/>
                    </a:cubicBezTo>
                    <a:cubicBezTo>
                      <a:pt x="244" y="109"/>
                      <a:pt x="244" y="109"/>
                      <a:pt x="244" y="109"/>
                    </a:cubicBezTo>
                    <a:cubicBezTo>
                      <a:pt x="242" y="110"/>
                      <a:pt x="242" y="110"/>
                      <a:pt x="242" y="110"/>
                    </a:cubicBezTo>
                    <a:cubicBezTo>
                      <a:pt x="244" y="111"/>
                      <a:pt x="244" y="111"/>
                      <a:pt x="244" y="111"/>
                    </a:cubicBezTo>
                    <a:cubicBezTo>
                      <a:pt x="244" y="114"/>
                      <a:pt x="244" y="114"/>
                      <a:pt x="244" y="114"/>
                    </a:cubicBezTo>
                    <a:cubicBezTo>
                      <a:pt x="240" y="114"/>
                      <a:pt x="240" y="114"/>
                      <a:pt x="240" y="114"/>
                    </a:cubicBezTo>
                    <a:cubicBezTo>
                      <a:pt x="238" y="116"/>
                      <a:pt x="238" y="116"/>
                      <a:pt x="238" y="116"/>
                    </a:cubicBezTo>
                    <a:cubicBezTo>
                      <a:pt x="237" y="114"/>
                      <a:pt x="237" y="114"/>
                      <a:pt x="237" y="114"/>
                    </a:cubicBezTo>
                    <a:cubicBezTo>
                      <a:pt x="234" y="113"/>
                      <a:pt x="234" y="113"/>
                      <a:pt x="234" y="113"/>
                    </a:cubicBezTo>
                    <a:cubicBezTo>
                      <a:pt x="234" y="110"/>
                      <a:pt x="234" y="110"/>
                      <a:pt x="234" y="110"/>
                    </a:cubicBezTo>
                    <a:cubicBezTo>
                      <a:pt x="231" y="107"/>
                      <a:pt x="231" y="107"/>
                      <a:pt x="231" y="107"/>
                    </a:cubicBezTo>
                    <a:cubicBezTo>
                      <a:pt x="231" y="106"/>
                      <a:pt x="231" y="106"/>
                      <a:pt x="231" y="106"/>
                    </a:cubicBezTo>
                    <a:cubicBezTo>
                      <a:pt x="227" y="106"/>
                      <a:pt x="227" y="106"/>
                      <a:pt x="227" y="106"/>
                    </a:cubicBezTo>
                    <a:cubicBezTo>
                      <a:pt x="227" y="104"/>
                      <a:pt x="227" y="104"/>
                      <a:pt x="227" y="104"/>
                    </a:cubicBezTo>
                    <a:cubicBezTo>
                      <a:pt x="233" y="102"/>
                      <a:pt x="233" y="102"/>
                      <a:pt x="233" y="102"/>
                    </a:cubicBezTo>
                    <a:cubicBezTo>
                      <a:pt x="236" y="99"/>
                      <a:pt x="236" y="99"/>
                      <a:pt x="236" y="99"/>
                    </a:cubicBezTo>
                    <a:cubicBezTo>
                      <a:pt x="233" y="99"/>
                      <a:pt x="233" y="99"/>
                      <a:pt x="233" y="99"/>
                    </a:cubicBezTo>
                    <a:cubicBezTo>
                      <a:pt x="232" y="101"/>
                      <a:pt x="232" y="101"/>
                      <a:pt x="232" y="101"/>
                    </a:cubicBezTo>
                    <a:cubicBezTo>
                      <a:pt x="229" y="101"/>
                      <a:pt x="229" y="101"/>
                      <a:pt x="229" y="101"/>
                    </a:cubicBezTo>
                    <a:cubicBezTo>
                      <a:pt x="226" y="103"/>
                      <a:pt x="226" y="103"/>
                      <a:pt x="226" y="103"/>
                    </a:cubicBezTo>
                    <a:cubicBezTo>
                      <a:pt x="222" y="99"/>
                      <a:pt x="222" y="99"/>
                      <a:pt x="222" y="99"/>
                    </a:cubicBezTo>
                    <a:cubicBezTo>
                      <a:pt x="223" y="98"/>
                      <a:pt x="223" y="98"/>
                      <a:pt x="223" y="98"/>
                    </a:cubicBezTo>
                    <a:cubicBezTo>
                      <a:pt x="220" y="98"/>
                      <a:pt x="220" y="98"/>
                      <a:pt x="220" y="98"/>
                    </a:cubicBezTo>
                    <a:cubicBezTo>
                      <a:pt x="218" y="97"/>
                      <a:pt x="218" y="97"/>
                      <a:pt x="218" y="97"/>
                    </a:cubicBezTo>
                    <a:cubicBezTo>
                      <a:pt x="213" y="96"/>
                      <a:pt x="213" y="96"/>
                      <a:pt x="213" y="96"/>
                    </a:cubicBezTo>
                    <a:cubicBezTo>
                      <a:pt x="206" y="97"/>
                      <a:pt x="206" y="97"/>
                      <a:pt x="206" y="97"/>
                    </a:cubicBezTo>
                    <a:cubicBezTo>
                      <a:pt x="204" y="95"/>
                      <a:pt x="204" y="95"/>
                      <a:pt x="204" y="95"/>
                    </a:cubicBezTo>
                    <a:cubicBezTo>
                      <a:pt x="206" y="92"/>
                      <a:pt x="206" y="92"/>
                      <a:pt x="206" y="92"/>
                    </a:cubicBezTo>
                    <a:cubicBezTo>
                      <a:pt x="202" y="94"/>
                      <a:pt x="202" y="94"/>
                      <a:pt x="202" y="94"/>
                    </a:cubicBezTo>
                    <a:cubicBezTo>
                      <a:pt x="201" y="93"/>
                      <a:pt x="201" y="93"/>
                      <a:pt x="201" y="93"/>
                    </a:cubicBezTo>
                    <a:cubicBezTo>
                      <a:pt x="202" y="91"/>
                      <a:pt x="202" y="91"/>
                      <a:pt x="202" y="91"/>
                    </a:cubicBezTo>
                    <a:cubicBezTo>
                      <a:pt x="198" y="90"/>
                      <a:pt x="198" y="90"/>
                      <a:pt x="198" y="90"/>
                    </a:cubicBezTo>
                    <a:cubicBezTo>
                      <a:pt x="200" y="88"/>
                      <a:pt x="200" y="88"/>
                      <a:pt x="200" y="88"/>
                    </a:cubicBezTo>
                    <a:cubicBezTo>
                      <a:pt x="204" y="86"/>
                      <a:pt x="204" y="86"/>
                      <a:pt x="204" y="86"/>
                    </a:cubicBezTo>
                    <a:cubicBezTo>
                      <a:pt x="200" y="87"/>
                      <a:pt x="200" y="87"/>
                      <a:pt x="200" y="87"/>
                    </a:cubicBezTo>
                    <a:cubicBezTo>
                      <a:pt x="195" y="88"/>
                      <a:pt x="195" y="88"/>
                      <a:pt x="195" y="88"/>
                    </a:cubicBezTo>
                    <a:cubicBezTo>
                      <a:pt x="194" y="87"/>
                      <a:pt x="194" y="87"/>
                      <a:pt x="194" y="87"/>
                    </a:cubicBezTo>
                    <a:cubicBezTo>
                      <a:pt x="191" y="88"/>
                      <a:pt x="191" y="88"/>
                      <a:pt x="191" y="88"/>
                    </a:cubicBezTo>
                    <a:cubicBezTo>
                      <a:pt x="189" y="87"/>
                      <a:pt x="189" y="87"/>
                      <a:pt x="189" y="87"/>
                    </a:cubicBezTo>
                    <a:cubicBezTo>
                      <a:pt x="188" y="89"/>
                      <a:pt x="188" y="89"/>
                      <a:pt x="188" y="89"/>
                    </a:cubicBezTo>
                    <a:cubicBezTo>
                      <a:pt x="185" y="89"/>
                      <a:pt x="185" y="89"/>
                      <a:pt x="185" y="89"/>
                    </a:cubicBezTo>
                    <a:cubicBezTo>
                      <a:pt x="184" y="89"/>
                      <a:pt x="184" y="89"/>
                      <a:pt x="184" y="89"/>
                    </a:cubicBezTo>
                    <a:cubicBezTo>
                      <a:pt x="187" y="91"/>
                      <a:pt x="187" y="91"/>
                      <a:pt x="187" y="91"/>
                    </a:cubicBezTo>
                    <a:cubicBezTo>
                      <a:pt x="184" y="92"/>
                      <a:pt x="184" y="92"/>
                      <a:pt x="184" y="92"/>
                    </a:cubicBezTo>
                    <a:cubicBezTo>
                      <a:pt x="185" y="92"/>
                      <a:pt x="185" y="92"/>
                      <a:pt x="185" y="92"/>
                    </a:cubicBezTo>
                    <a:cubicBezTo>
                      <a:pt x="184" y="94"/>
                      <a:pt x="184" y="94"/>
                      <a:pt x="184" y="94"/>
                    </a:cubicBezTo>
                    <a:cubicBezTo>
                      <a:pt x="181" y="95"/>
                      <a:pt x="181" y="95"/>
                      <a:pt x="181" y="95"/>
                    </a:cubicBezTo>
                    <a:cubicBezTo>
                      <a:pt x="179" y="98"/>
                      <a:pt x="179" y="98"/>
                      <a:pt x="179" y="98"/>
                    </a:cubicBezTo>
                    <a:cubicBezTo>
                      <a:pt x="177" y="98"/>
                      <a:pt x="177" y="98"/>
                      <a:pt x="177" y="98"/>
                    </a:cubicBezTo>
                    <a:cubicBezTo>
                      <a:pt x="174" y="98"/>
                      <a:pt x="174" y="98"/>
                      <a:pt x="174" y="98"/>
                    </a:cubicBezTo>
                    <a:cubicBezTo>
                      <a:pt x="170" y="98"/>
                      <a:pt x="170" y="98"/>
                      <a:pt x="170" y="98"/>
                    </a:cubicBezTo>
                    <a:cubicBezTo>
                      <a:pt x="166" y="99"/>
                      <a:pt x="166" y="99"/>
                      <a:pt x="166" y="99"/>
                    </a:cubicBezTo>
                    <a:cubicBezTo>
                      <a:pt x="165" y="101"/>
                      <a:pt x="165" y="101"/>
                      <a:pt x="165" y="101"/>
                    </a:cubicBezTo>
                    <a:cubicBezTo>
                      <a:pt x="162" y="101"/>
                      <a:pt x="162" y="101"/>
                      <a:pt x="162" y="101"/>
                    </a:cubicBezTo>
                    <a:cubicBezTo>
                      <a:pt x="157" y="104"/>
                      <a:pt x="157" y="104"/>
                      <a:pt x="157" y="104"/>
                    </a:cubicBezTo>
                    <a:cubicBezTo>
                      <a:pt x="155" y="103"/>
                      <a:pt x="155" y="103"/>
                      <a:pt x="155" y="103"/>
                    </a:cubicBezTo>
                    <a:cubicBezTo>
                      <a:pt x="152" y="105"/>
                      <a:pt x="152" y="105"/>
                      <a:pt x="152" y="105"/>
                    </a:cubicBezTo>
                    <a:cubicBezTo>
                      <a:pt x="147" y="107"/>
                      <a:pt x="147" y="107"/>
                      <a:pt x="147" y="107"/>
                    </a:cubicBezTo>
                    <a:cubicBezTo>
                      <a:pt x="145" y="107"/>
                      <a:pt x="145" y="107"/>
                      <a:pt x="145" y="107"/>
                    </a:cubicBezTo>
                    <a:cubicBezTo>
                      <a:pt x="140" y="107"/>
                      <a:pt x="140" y="107"/>
                      <a:pt x="140" y="107"/>
                    </a:cubicBezTo>
                    <a:cubicBezTo>
                      <a:pt x="141" y="106"/>
                      <a:pt x="141" y="106"/>
                      <a:pt x="141" y="106"/>
                    </a:cubicBezTo>
                    <a:cubicBezTo>
                      <a:pt x="144" y="104"/>
                      <a:pt x="144" y="104"/>
                      <a:pt x="144" y="104"/>
                    </a:cubicBezTo>
                    <a:cubicBezTo>
                      <a:pt x="148" y="103"/>
                      <a:pt x="148" y="103"/>
                      <a:pt x="148" y="103"/>
                    </a:cubicBezTo>
                    <a:cubicBezTo>
                      <a:pt x="153" y="100"/>
                      <a:pt x="153" y="100"/>
                      <a:pt x="153" y="100"/>
                    </a:cubicBezTo>
                    <a:cubicBezTo>
                      <a:pt x="147" y="101"/>
                      <a:pt x="147" y="101"/>
                      <a:pt x="147" y="101"/>
                    </a:cubicBezTo>
                    <a:cubicBezTo>
                      <a:pt x="150" y="99"/>
                      <a:pt x="150" y="99"/>
                      <a:pt x="150" y="99"/>
                    </a:cubicBezTo>
                    <a:cubicBezTo>
                      <a:pt x="153" y="97"/>
                      <a:pt x="153" y="97"/>
                      <a:pt x="153" y="97"/>
                    </a:cubicBezTo>
                    <a:cubicBezTo>
                      <a:pt x="161" y="93"/>
                      <a:pt x="161" y="93"/>
                      <a:pt x="161" y="93"/>
                    </a:cubicBezTo>
                    <a:cubicBezTo>
                      <a:pt x="164" y="90"/>
                      <a:pt x="164" y="90"/>
                      <a:pt x="164" y="90"/>
                    </a:cubicBezTo>
                    <a:cubicBezTo>
                      <a:pt x="176" y="86"/>
                      <a:pt x="176" y="86"/>
                      <a:pt x="176" y="86"/>
                    </a:cubicBezTo>
                    <a:cubicBezTo>
                      <a:pt x="176" y="88"/>
                      <a:pt x="176" y="88"/>
                      <a:pt x="176" y="88"/>
                    </a:cubicBezTo>
                    <a:cubicBezTo>
                      <a:pt x="180" y="87"/>
                      <a:pt x="180" y="87"/>
                      <a:pt x="180" y="87"/>
                    </a:cubicBezTo>
                    <a:cubicBezTo>
                      <a:pt x="180" y="86"/>
                      <a:pt x="180" y="86"/>
                      <a:pt x="180" y="86"/>
                    </a:cubicBezTo>
                    <a:cubicBezTo>
                      <a:pt x="185" y="83"/>
                      <a:pt x="185" y="83"/>
                      <a:pt x="185" y="83"/>
                    </a:cubicBezTo>
                    <a:cubicBezTo>
                      <a:pt x="179" y="84"/>
                      <a:pt x="179" y="84"/>
                      <a:pt x="179" y="84"/>
                    </a:cubicBezTo>
                    <a:cubicBezTo>
                      <a:pt x="177" y="84"/>
                      <a:pt x="177" y="84"/>
                      <a:pt x="177" y="84"/>
                    </a:cubicBezTo>
                    <a:cubicBezTo>
                      <a:pt x="162" y="89"/>
                      <a:pt x="162" y="89"/>
                      <a:pt x="162" y="89"/>
                    </a:cubicBezTo>
                    <a:cubicBezTo>
                      <a:pt x="156" y="92"/>
                      <a:pt x="156" y="92"/>
                      <a:pt x="156" y="92"/>
                    </a:cubicBezTo>
                    <a:cubicBezTo>
                      <a:pt x="154" y="95"/>
                      <a:pt x="154" y="95"/>
                      <a:pt x="154" y="95"/>
                    </a:cubicBezTo>
                    <a:cubicBezTo>
                      <a:pt x="151" y="95"/>
                      <a:pt x="151" y="95"/>
                      <a:pt x="151" y="95"/>
                    </a:cubicBezTo>
                    <a:cubicBezTo>
                      <a:pt x="148" y="95"/>
                      <a:pt x="148" y="95"/>
                      <a:pt x="148" y="95"/>
                    </a:cubicBezTo>
                    <a:cubicBezTo>
                      <a:pt x="147" y="98"/>
                      <a:pt x="147" y="98"/>
                      <a:pt x="147" y="98"/>
                    </a:cubicBezTo>
                    <a:cubicBezTo>
                      <a:pt x="137" y="102"/>
                      <a:pt x="137" y="102"/>
                      <a:pt x="137" y="102"/>
                    </a:cubicBezTo>
                    <a:cubicBezTo>
                      <a:pt x="136" y="101"/>
                      <a:pt x="136" y="101"/>
                      <a:pt x="136" y="101"/>
                    </a:cubicBezTo>
                    <a:cubicBezTo>
                      <a:pt x="131" y="104"/>
                      <a:pt x="131" y="104"/>
                      <a:pt x="131" y="104"/>
                    </a:cubicBezTo>
                    <a:cubicBezTo>
                      <a:pt x="128" y="105"/>
                      <a:pt x="128" y="105"/>
                      <a:pt x="128" y="105"/>
                    </a:cubicBezTo>
                    <a:cubicBezTo>
                      <a:pt x="124" y="108"/>
                      <a:pt x="124" y="108"/>
                      <a:pt x="124" y="108"/>
                    </a:cubicBezTo>
                    <a:cubicBezTo>
                      <a:pt x="127" y="108"/>
                      <a:pt x="127" y="108"/>
                      <a:pt x="127" y="108"/>
                    </a:cubicBezTo>
                    <a:cubicBezTo>
                      <a:pt x="127" y="110"/>
                      <a:pt x="127" y="110"/>
                      <a:pt x="127" y="110"/>
                    </a:cubicBezTo>
                    <a:cubicBezTo>
                      <a:pt x="125" y="112"/>
                      <a:pt x="125" y="112"/>
                      <a:pt x="125" y="112"/>
                    </a:cubicBezTo>
                    <a:cubicBezTo>
                      <a:pt x="121" y="112"/>
                      <a:pt x="121" y="112"/>
                      <a:pt x="121" y="112"/>
                    </a:cubicBezTo>
                    <a:cubicBezTo>
                      <a:pt x="114" y="116"/>
                      <a:pt x="114" y="116"/>
                      <a:pt x="114" y="116"/>
                    </a:cubicBezTo>
                    <a:cubicBezTo>
                      <a:pt x="109" y="117"/>
                      <a:pt x="109" y="117"/>
                      <a:pt x="109" y="117"/>
                    </a:cubicBezTo>
                    <a:cubicBezTo>
                      <a:pt x="101" y="121"/>
                      <a:pt x="101" y="121"/>
                      <a:pt x="101" y="121"/>
                    </a:cubicBezTo>
                    <a:cubicBezTo>
                      <a:pt x="99" y="121"/>
                      <a:pt x="99" y="121"/>
                      <a:pt x="99" y="121"/>
                    </a:cubicBezTo>
                    <a:cubicBezTo>
                      <a:pt x="95" y="122"/>
                      <a:pt x="95" y="122"/>
                      <a:pt x="95" y="122"/>
                    </a:cubicBezTo>
                    <a:cubicBezTo>
                      <a:pt x="95" y="121"/>
                      <a:pt x="95" y="121"/>
                      <a:pt x="95" y="121"/>
                    </a:cubicBezTo>
                    <a:cubicBezTo>
                      <a:pt x="96" y="120"/>
                      <a:pt x="96" y="120"/>
                      <a:pt x="96" y="120"/>
                    </a:cubicBezTo>
                    <a:cubicBezTo>
                      <a:pt x="93" y="118"/>
                      <a:pt x="93" y="118"/>
                      <a:pt x="93" y="118"/>
                    </a:cubicBezTo>
                    <a:cubicBezTo>
                      <a:pt x="92" y="120"/>
                      <a:pt x="92" y="120"/>
                      <a:pt x="92" y="120"/>
                    </a:cubicBezTo>
                    <a:cubicBezTo>
                      <a:pt x="93" y="122"/>
                      <a:pt x="93" y="122"/>
                      <a:pt x="93" y="122"/>
                    </a:cubicBezTo>
                    <a:cubicBezTo>
                      <a:pt x="89" y="124"/>
                      <a:pt x="89" y="124"/>
                      <a:pt x="89" y="124"/>
                    </a:cubicBezTo>
                    <a:cubicBezTo>
                      <a:pt x="87" y="126"/>
                      <a:pt x="87" y="126"/>
                      <a:pt x="87" y="126"/>
                    </a:cubicBezTo>
                    <a:cubicBezTo>
                      <a:pt x="78" y="129"/>
                      <a:pt x="78" y="129"/>
                      <a:pt x="78" y="129"/>
                    </a:cubicBezTo>
                    <a:cubicBezTo>
                      <a:pt x="77" y="129"/>
                      <a:pt x="77" y="129"/>
                      <a:pt x="77" y="129"/>
                    </a:cubicBezTo>
                    <a:cubicBezTo>
                      <a:pt x="73" y="131"/>
                      <a:pt x="73" y="131"/>
                      <a:pt x="73" y="131"/>
                    </a:cubicBezTo>
                    <a:cubicBezTo>
                      <a:pt x="69" y="131"/>
                      <a:pt x="69" y="131"/>
                      <a:pt x="69" y="131"/>
                    </a:cubicBezTo>
                    <a:cubicBezTo>
                      <a:pt x="65" y="132"/>
                      <a:pt x="65" y="132"/>
                      <a:pt x="65" y="132"/>
                    </a:cubicBezTo>
                    <a:cubicBezTo>
                      <a:pt x="62" y="135"/>
                      <a:pt x="62" y="135"/>
                      <a:pt x="62" y="135"/>
                    </a:cubicBezTo>
                    <a:cubicBezTo>
                      <a:pt x="55" y="136"/>
                      <a:pt x="55" y="136"/>
                      <a:pt x="55" y="136"/>
                    </a:cubicBezTo>
                    <a:cubicBezTo>
                      <a:pt x="51" y="137"/>
                      <a:pt x="51" y="137"/>
                      <a:pt x="51" y="137"/>
                    </a:cubicBezTo>
                    <a:cubicBezTo>
                      <a:pt x="48" y="137"/>
                      <a:pt x="48" y="137"/>
                      <a:pt x="48" y="137"/>
                    </a:cubicBezTo>
                    <a:cubicBezTo>
                      <a:pt x="46" y="138"/>
                      <a:pt x="46" y="138"/>
                      <a:pt x="46" y="138"/>
                    </a:cubicBezTo>
                    <a:cubicBezTo>
                      <a:pt x="39" y="140"/>
                      <a:pt x="39" y="140"/>
                      <a:pt x="39" y="140"/>
                    </a:cubicBezTo>
                    <a:cubicBezTo>
                      <a:pt x="36" y="140"/>
                      <a:pt x="36" y="140"/>
                      <a:pt x="36" y="140"/>
                    </a:cubicBezTo>
                    <a:cubicBezTo>
                      <a:pt x="36" y="139"/>
                      <a:pt x="36" y="139"/>
                      <a:pt x="36" y="139"/>
                    </a:cubicBezTo>
                    <a:cubicBezTo>
                      <a:pt x="37" y="138"/>
                      <a:pt x="37" y="138"/>
                      <a:pt x="37" y="138"/>
                    </a:cubicBezTo>
                    <a:cubicBezTo>
                      <a:pt x="36" y="138"/>
                      <a:pt x="36" y="138"/>
                      <a:pt x="36" y="138"/>
                    </a:cubicBezTo>
                    <a:cubicBezTo>
                      <a:pt x="32" y="141"/>
                      <a:pt x="32" y="141"/>
                      <a:pt x="32" y="141"/>
                    </a:cubicBezTo>
                    <a:cubicBezTo>
                      <a:pt x="30" y="141"/>
                      <a:pt x="30" y="141"/>
                      <a:pt x="30" y="141"/>
                    </a:cubicBezTo>
                    <a:cubicBezTo>
                      <a:pt x="29" y="142"/>
                      <a:pt x="29" y="142"/>
                      <a:pt x="29" y="142"/>
                    </a:cubicBezTo>
                    <a:cubicBezTo>
                      <a:pt x="27" y="142"/>
                      <a:pt x="27" y="142"/>
                      <a:pt x="27" y="142"/>
                    </a:cubicBezTo>
                    <a:cubicBezTo>
                      <a:pt x="25" y="142"/>
                      <a:pt x="25" y="142"/>
                      <a:pt x="25" y="142"/>
                    </a:cubicBezTo>
                    <a:cubicBezTo>
                      <a:pt x="24" y="142"/>
                      <a:pt x="24" y="142"/>
                      <a:pt x="24" y="142"/>
                    </a:cubicBezTo>
                    <a:cubicBezTo>
                      <a:pt x="22" y="143"/>
                      <a:pt x="22" y="143"/>
                      <a:pt x="22" y="143"/>
                    </a:cubicBezTo>
                    <a:cubicBezTo>
                      <a:pt x="20" y="143"/>
                      <a:pt x="20" y="143"/>
                      <a:pt x="20" y="143"/>
                    </a:cubicBezTo>
                    <a:cubicBezTo>
                      <a:pt x="19" y="144"/>
                      <a:pt x="19" y="144"/>
                      <a:pt x="19" y="144"/>
                    </a:cubicBezTo>
                    <a:cubicBezTo>
                      <a:pt x="14" y="146"/>
                      <a:pt x="14" y="146"/>
                      <a:pt x="14" y="146"/>
                    </a:cubicBezTo>
                    <a:cubicBezTo>
                      <a:pt x="8" y="147"/>
                      <a:pt x="8" y="147"/>
                      <a:pt x="8" y="147"/>
                    </a:cubicBezTo>
                    <a:cubicBezTo>
                      <a:pt x="3" y="149"/>
                      <a:pt x="3" y="149"/>
                      <a:pt x="3" y="149"/>
                    </a:cubicBezTo>
                    <a:cubicBezTo>
                      <a:pt x="0" y="149"/>
                      <a:pt x="0" y="149"/>
                      <a:pt x="0" y="149"/>
                    </a:cubicBezTo>
                    <a:cubicBezTo>
                      <a:pt x="0" y="148"/>
                      <a:pt x="0" y="148"/>
                      <a:pt x="0" y="148"/>
                    </a:cubicBezTo>
                    <a:cubicBezTo>
                      <a:pt x="1" y="147"/>
                      <a:pt x="1" y="147"/>
                      <a:pt x="1" y="147"/>
                    </a:cubicBezTo>
                    <a:cubicBezTo>
                      <a:pt x="3" y="147"/>
                      <a:pt x="3" y="147"/>
                      <a:pt x="3" y="147"/>
                    </a:cubicBezTo>
                    <a:cubicBezTo>
                      <a:pt x="6" y="144"/>
                      <a:pt x="6" y="144"/>
                      <a:pt x="6" y="144"/>
                    </a:cubicBezTo>
                    <a:cubicBezTo>
                      <a:pt x="9" y="144"/>
                      <a:pt x="9" y="144"/>
                      <a:pt x="9" y="144"/>
                    </a:cubicBezTo>
                    <a:cubicBezTo>
                      <a:pt x="12" y="144"/>
                      <a:pt x="12" y="144"/>
                      <a:pt x="12" y="144"/>
                    </a:cubicBezTo>
                    <a:cubicBezTo>
                      <a:pt x="17" y="143"/>
                      <a:pt x="17" y="143"/>
                      <a:pt x="17" y="143"/>
                    </a:cubicBezTo>
                    <a:cubicBezTo>
                      <a:pt x="19" y="142"/>
                      <a:pt x="19" y="142"/>
                      <a:pt x="19" y="142"/>
                    </a:cubicBezTo>
                    <a:cubicBezTo>
                      <a:pt x="22" y="140"/>
                      <a:pt x="22" y="140"/>
                      <a:pt x="22" y="140"/>
                    </a:cubicBezTo>
                    <a:cubicBezTo>
                      <a:pt x="25" y="140"/>
                      <a:pt x="25" y="140"/>
                      <a:pt x="25" y="140"/>
                    </a:cubicBezTo>
                    <a:cubicBezTo>
                      <a:pt x="30" y="138"/>
                      <a:pt x="30" y="138"/>
                      <a:pt x="30" y="138"/>
                    </a:cubicBezTo>
                    <a:cubicBezTo>
                      <a:pt x="32" y="137"/>
                      <a:pt x="32" y="137"/>
                      <a:pt x="32" y="137"/>
                    </a:cubicBezTo>
                    <a:cubicBezTo>
                      <a:pt x="41" y="135"/>
                      <a:pt x="41" y="135"/>
                      <a:pt x="41" y="135"/>
                    </a:cubicBezTo>
                    <a:cubicBezTo>
                      <a:pt x="43" y="136"/>
                      <a:pt x="43" y="136"/>
                      <a:pt x="43" y="136"/>
                    </a:cubicBezTo>
                    <a:cubicBezTo>
                      <a:pt x="47" y="136"/>
                      <a:pt x="47" y="136"/>
                      <a:pt x="47" y="136"/>
                    </a:cubicBezTo>
                    <a:cubicBezTo>
                      <a:pt x="49" y="133"/>
                      <a:pt x="49" y="133"/>
                      <a:pt x="49" y="133"/>
                    </a:cubicBezTo>
                    <a:cubicBezTo>
                      <a:pt x="55" y="130"/>
                      <a:pt x="55" y="130"/>
                      <a:pt x="55" y="130"/>
                    </a:cubicBezTo>
                    <a:cubicBezTo>
                      <a:pt x="63" y="129"/>
                      <a:pt x="63" y="129"/>
                      <a:pt x="63" y="129"/>
                    </a:cubicBezTo>
                    <a:cubicBezTo>
                      <a:pt x="65" y="128"/>
                      <a:pt x="65" y="128"/>
                      <a:pt x="65" y="128"/>
                    </a:cubicBezTo>
                    <a:cubicBezTo>
                      <a:pt x="68" y="128"/>
                      <a:pt x="68" y="128"/>
                      <a:pt x="68" y="128"/>
                    </a:cubicBezTo>
                    <a:cubicBezTo>
                      <a:pt x="70" y="127"/>
                      <a:pt x="70" y="127"/>
                      <a:pt x="70" y="127"/>
                    </a:cubicBezTo>
                    <a:cubicBezTo>
                      <a:pt x="82" y="122"/>
                      <a:pt x="82" y="122"/>
                      <a:pt x="82" y="122"/>
                    </a:cubicBezTo>
                    <a:cubicBezTo>
                      <a:pt x="87" y="118"/>
                      <a:pt x="87" y="118"/>
                      <a:pt x="87" y="118"/>
                    </a:cubicBezTo>
                    <a:cubicBezTo>
                      <a:pt x="91" y="116"/>
                      <a:pt x="91" y="116"/>
                      <a:pt x="91" y="116"/>
                    </a:cubicBezTo>
                    <a:cubicBezTo>
                      <a:pt x="92" y="114"/>
                      <a:pt x="92" y="114"/>
                      <a:pt x="92" y="114"/>
                    </a:cubicBezTo>
                    <a:cubicBezTo>
                      <a:pt x="103" y="108"/>
                      <a:pt x="103" y="108"/>
                      <a:pt x="103" y="108"/>
                    </a:cubicBezTo>
                    <a:cubicBezTo>
                      <a:pt x="94" y="111"/>
                      <a:pt x="94" y="111"/>
                      <a:pt x="94" y="111"/>
                    </a:cubicBezTo>
                    <a:cubicBezTo>
                      <a:pt x="91" y="110"/>
                      <a:pt x="91" y="110"/>
                      <a:pt x="91" y="110"/>
                    </a:cubicBezTo>
                    <a:cubicBezTo>
                      <a:pt x="91" y="109"/>
                      <a:pt x="91" y="109"/>
                      <a:pt x="91" y="109"/>
                    </a:cubicBezTo>
                    <a:cubicBezTo>
                      <a:pt x="86" y="111"/>
                      <a:pt x="86" y="111"/>
                      <a:pt x="86" y="111"/>
                    </a:cubicBezTo>
                    <a:cubicBezTo>
                      <a:pt x="83" y="114"/>
                      <a:pt x="83" y="114"/>
                      <a:pt x="83" y="114"/>
                    </a:cubicBezTo>
                    <a:cubicBezTo>
                      <a:pt x="82" y="114"/>
                      <a:pt x="82" y="114"/>
                      <a:pt x="82" y="114"/>
                    </a:cubicBezTo>
                    <a:cubicBezTo>
                      <a:pt x="83" y="109"/>
                      <a:pt x="83" y="109"/>
                      <a:pt x="83" y="109"/>
                    </a:cubicBezTo>
                    <a:cubicBezTo>
                      <a:pt x="80" y="109"/>
                      <a:pt x="80" y="109"/>
                      <a:pt x="80" y="109"/>
                    </a:cubicBezTo>
                    <a:cubicBezTo>
                      <a:pt x="80" y="108"/>
                      <a:pt x="80" y="108"/>
                      <a:pt x="80" y="108"/>
                    </a:cubicBezTo>
                    <a:cubicBezTo>
                      <a:pt x="74" y="109"/>
                      <a:pt x="74" y="109"/>
                      <a:pt x="74" y="109"/>
                    </a:cubicBezTo>
                    <a:cubicBezTo>
                      <a:pt x="70" y="110"/>
                      <a:pt x="70" y="110"/>
                      <a:pt x="70" y="110"/>
                    </a:cubicBezTo>
                    <a:cubicBezTo>
                      <a:pt x="68" y="111"/>
                      <a:pt x="68" y="111"/>
                      <a:pt x="68" y="111"/>
                    </a:cubicBezTo>
                    <a:cubicBezTo>
                      <a:pt x="63" y="113"/>
                      <a:pt x="63" y="113"/>
                      <a:pt x="63" y="113"/>
                    </a:cubicBezTo>
                    <a:cubicBezTo>
                      <a:pt x="62" y="111"/>
                      <a:pt x="62" y="111"/>
                      <a:pt x="62" y="111"/>
                    </a:cubicBezTo>
                    <a:cubicBezTo>
                      <a:pt x="66" y="110"/>
                      <a:pt x="66" y="110"/>
                      <a:pt x="66" y="110"/>
                    </a:cubicBezTo>
                    <a:cubicBezTo>
                      <a:pt x="68" y="108"/>
                      <a:pt x="68" y="108"/>
                      <a:pt x="68" y="108"/>
                    </a:cubicBezTo>
                    <a:cubicBezTo>
                      <a:pt x="71" y="106"/>
                      <a:pt x="71" y="106"/>
                      <a:pt x="71" y="106"/>
                    </a:cubicBezTo>
                    <a:cubicBezTo>
                      <a:pt x="70" y="106"/>
                      <a:pt x="70" y="106"/>
                      <a:pt x="70" y="106"/>
                    </a:cubicBezTo>
                    <a:cubicBezTo>
                      <a:pt x="70" y="105"/>
                      <a:pt x="70" y="105"/>
                      <a:pt x="70" y="105"/>
                    </a:cubicBezTo>
                    <a:cubicBezTo>
                      <a:pt x="76" y="103"/>
                      <a:pt x="76" y="103"/>
                      <a:pt x="76" y="103"/>
                    </a:cubicBezTo>
                    <a:cubicBezTo>
                      <a:pt x="78" y="99"/>
                      <a:pt x="78" y="99"/>
                      <a:pt x="78" y="99"/>
                    </a:cubicBezTo>
                    <a:cubicBezTo>
                      <a:pt x="79" y="97"/>
                      <a:pt x="79" y="97"/>
                      <a:pt x="79" y="97"/>
                    </a:cubicBezTo>
                    <a:cubicBezTo>
                      <a:pt x="78" y="97"/>
                      <a:pt x="78" y="97"/>
                      <a:pt x="78" y="97"/>
                    </a:cubicBezTo>
                    <a:cubicBezTo>
                      <a:pt x="75" y="99"/>
                      <a:pt x="75" y="99"/>
                      <a:pt x="75" y="99"/>
                    </a:cubicBezTo>
                    <a:cubicBezTo>
                      <a:pt x="73" y="98"/>
                      <a:pt x="73" y="98"/>
                      <a:pt x="73" y="98"/>
                    </a:cubicBezTo>
                    <a:cubicBezTo>
                      <a:pt x="68" y="100"/>
                      <a:pt x="68" y="100"/>
                      <a:pt x="68" y="100"/>
                    </a:cubicBezTo>
                    <a:cubicBezTo>
                      <a:pt x="62" y="100"/>
                      <a:pt x="62" y="100"/>
                      <a:pt x="62" y="100"/>
                    </a:cubicBezTo>
                    <a:cubicBezTo>
                      <a:pt x="65" y="99"/>
                      <a:pt x="65" y="99"/>
                      <a:pt x="65" y="99"/>
                    </a:cubicBezTo>
                    <a:cubicBezTo>
                      <a:pt x="65" y="95"/>
                      <a:pt x="65" y="95"/>
                      <a:pt x="65" y="95"/>
                    </a:cubicBezTo>
                    <a:cubicBezTo>
                      <a:pt x="63" y="95"/>
                      <a:pt x="63" y="95"/>
                      <a:pt x="63" y="95"/>
                    </a:cubicBezTo>
                    <a:cubicBezTo>
                      <a:pt x="64" y="92"/>
                      <a:pt x="64" y="92"/>
                      <a:pt x="64" y="92"/>
                    </a:cubicBezTo>
                    <a:cubicBezTo>
                      <a:pt x="68" y="91"/>
                      <a:pt x="68" y="91"/>
                      <a:pt x="68" y="91"/>
                    </a:cubicBezTo>
                    <a:cubicBezTo>
                      <a:pt x="71" y="89"/>
                      <a:pt x="71" y="89"/>
                      <a:pt x="71" y="89"/>
                    </a:cubicBezTo>
                    <a:cubicBezTo>
                      <a:pt x="72" y="89"/>
                      <a:pt x="72" y="89"/>
                      <a:pt x="72" y="89"/>
                    </a:cubicBezTo>
                    <a:cubicBezTo>
                      <a:pt x="74" y="91"/>
                      <a:pt x="74" y="91"/>
                      <a:pt x="74" y="91"/>
                    </a:cubicBezTo>
                    <a:cubicBezTo>
                      <a:pt x="76" y="91"/>
                      <a:pt x="76" y="91"/>
                      <a:pt x="76" y="91"/>
                    </a:cubicBezTo>
                    <a:cubicBezTo>
                      <a:pt x="79" y="91"/>
                      <a:pt x="79" y="91"/>
                      <a:pt x="79" y="91"/>
                    </a:cubicBezTo>
                    <a:cubicBezTo>
                      <a:pt x="80" y="89"/>
                      <a:pt x="80" y="89"/>
                      <a:pt x="80" y="89"/>
                    </a:cubicBezTo>
                    <a:cubicBezTo>
                      <a:pt x="79" y="89"/>
                      <a:pt x="79" y="89"/>
                      <a:pt x="79" y="89"/>
                    </a:cubicBezTo>
                    <a:cubicBezTo>
                      <a:pt x="76" y="89"/>
                      <a:pt x="76" y="89"/>
                      <a:pt x="76" y="89"/>
                    </a:cubicBezTo>
                    <a:cubicBezTo>
                      <a:pt x="73" y="88"/>
                      <a:pt x="73" y="88"/>
                      <a:pt x="73" y="88"/>
                    </a:cubicBezTo>
                    <a:cubicBezTo>
                      <a:pt x="70" y="87"/>
                      <a:pt x="70" y="87"/>
                      <a:pt x="70" y="87"/>
                    </a:cubicBezTo>
                    <a:cubicBezTo>
                      <a:pt x="70" y="85"/>
                      <a:pt x="70" y="85"/>
                      <a:pt x="70" y="85"/>
                    </a:cubicBezTo>
                    <a:cubicBezTo>
                      <a:pt x="73" y="81"/>
                      <a:pt x="73" y="81"/>
                      <a:pt x="73" y="81"/>
                    </a:cubicBezTo>
                    <a:cubicBezTo>
                      <a:pt x="76" y="81"/>
                      <a:pt x="76" y="81"/>
                      <a:pt x="76" y="81"/>
                    </a:cubicBezTo>
                    <a:cubicBezTo>
                      <a:pt x="79" y="79"/>
                      <a:pt x="79" y="79"/>
                      <a:pt x="79" y="79"/>
                    </a:cubicBezTo>
                    <a:cubicBezTo>
                      <a:pt x="89" y="75"/>
                      <a:pt x="89" y="75"/>
                      <a:pt x="89" y="75"/>
                    </a:cubicBezTo>
                    <a:cubicBezTo>
                      <a:pt x="93" y="74"/>
                      <a:pt x="93" y="74"/>
                      <a:pt x="93" y="74"/>
                    </a:cubicBezTo>
                    <a:cubicBezTo>
                      <a:pt x="94" y="72"/>
                      <a:pt x="94" y="72"/>
                      <a:pt x="94" y="72"/>
                    </a:cubicBezTo>
                    <a:cubicBezTo>
                      <a:pt x="98" y="71"/>
                      <a:pt x="98" y="71"/>
                      <a:pt x="98" y="71"/>
                    </a:cubicBezTo>
                    <a:cubicBezTo>
                      <a:pt x="100" y="70"/>
                      <a:pt x="100" y="70"/>
                      <a:pt x="100" y="70"/>
                    </a:cubicBezTo>
                    <a:cubicBezTo>
                      <a:pt x="103" y="69"/>
                      <a:pt x="103" y="69"/>
                      <a:pt x="103" y="69"/>
                    </a:cubicBezTo>
                    <a:cubicBezTo>
                      <a:pt x="106" y="71"/>
                      <a:pt x="106" y="71"/>
                      <a:pt x="106" y="71"/>
                    </a:cubicBezTo>
                    <a:cubicBezTo>
                      <a:pt x="109" y="71"/>
                      <a:pt x="109" y="71"/>
                      <a:pt x="109" y="71"/>
                    </a:cubicBezTo>
                    <a:cubicBezTo>
                      <a:pt x="117" y="68"/>
                      <a:pt x="117" y="68"/>
                      <a:pt x="117" y="68"/>
                    </a:cubicBezTo>
                    <a:cubicBezTo>
                      <a:pt x="117" y="67"/>
                      <a:pt x="117" y="67"/>
                      <a:pt x="117" y="67"/>
                    </a:cubicBezTo>
                    <a:cubicBezTo>
                      <a:pt x="121" y="68"/>
                      <a:pt x="121" y="68"/>
                      <a:pt x="121" y="68"/>
                    </a:cubicBezTo>
                    <a:cubicBezTo>
                      <a:pt x="127" y="67"/>
                      <a:pt x="127" y="67"/>
                      <a:pt x="127" y="67"/>
                    </a:cubicBezTo>
                    <a:cubicBezTo>
                      <a:pt x="132" y="64"/>
                      <a:pt x="132" y="64"/>
                      <a:pt x="132" y="64"/>
                    </a:cubicBezTo>
                    <a:cubicBezTo>
                      <a:pt x="134" y="59"/>
                      <a:pt x="134" y="59"/>
                      <a:pt x="134" y="59"/>
                    </a:cubicBezTo>
                    <a:cubicBezTo>
                      <a:pt x="138" y="59"/>
                      <a:pt x="138" y="59"/>
                      <a:pt x="138" y="59"/>
                    </a:cubicBezTo>
                    <a:cubicBezTo>
                      <a:pt x="142" y="56"/>
                      <a:pt x="142" y="56"/>
                      <a:pt x="142" y="56"/>
                    </a:cubicBezTo>
                    <a:cubicBezTo>
                      <a:pt x="141" y="55"/>
                      <a:pt x="141" y="55"/>
                      <a:pt x="141" y="55"/>
                    </a:cubicBezTo>
                    <a:cubicBezTo>
                      <a:pt x="133" y="57"/>
                      <a:pt x="133" y="57"/>
                      <a:pt x="133" y="57"/>
                    </a:cubicBezTo>
                    <a:cubicBezTo>
                      <a:pt x="124" y="61"/>
                      <a:pt x="124" y="61"/>
                      <a:pt x="124" y="61"/>
                    </a:cubicBezTo>
                    <a:cubicBezTo>
                      <a:pt x="125" y="58"/>
                      <a:pt x="125" y="58"/>
                      <a:pt x="125" y="58"/>
                    </a:cubicBezTo>
                    <a:cubicBezTo>
                      <a:pt x="123" y="60"/>
                      <a:pt x="123" y="60"/>
                      <a:pt x="123" y="60"/>
                    </a:cubicBezTo>
                    <a:cubicBezTo>
                      <a:pt x="118" y="59"/>
                      <a:pt x="118" y="59"/>
                      <a:pt x="118" y="59"/>
                    </a:cubicBezTo>
                    <a:cubicBezTo>
                      <a:pt x="114" y="59"/>
                      <a:pt x="114" y="59"/>
                      <a:pt x="114" y="59"/>
                    </a:cubicBezTo>
                    <a:cubicBezTo>
                      <a:pt x="112" y="59"/>
                      <a:pt x="112" y="59"/>
                      <a:pt x="112" y="59"/>
                    </a:cubicBezTo>
                    <a:cubicBezTo>
                      <a:pt x="105" y="58"/>
                      <a:pt x="105" y="58"/>
                      <a:pt x="105" y="58"/>
                    </a:cubicBezTo>
                    <a:cubicBezTo>
                      <a:pt x="105" y="57"/>
                      <a:pt x="105" y="57"/>
                      <a:pt x="105" y="57"/>
                    </a:cubicBezTo>
                    <a:cubicBezTo>
                      <a:pt x="107" y="55"/>
                      <a:pt x="107" y="55"/>
                      <a:pt x="107" y="55"/>
                    </a:cubicBezTo>
                    <a:cubicBezTo>
                      <a:pt x="109" y="53"/>
                      <a:pt x="109" y="53"/>
                      <a:pt x="109" y="53"/>
                    </a:cubicBezTo>
                    <a:cubicBezTo>
                      <a:pt x="113" y="51"/>
                      <a:pt x="113" y="51"/>
                      <a:pt x="113" y="51"/>
                    </a:cubicBezTo>
                    <a:cubicBezTo>
                      <a:pt x="113" y="50"/>
                      <a:pt x="113" y="50"/>
                      <a:pt x="113" y="50"/>
                    </a:cubicBezTo>
                    <a:cubicBezTo>
                      <a:pt x="109" y="50"/>
                      <a:pt x="109" y="50"/>
                      <a:pt x="109" y="50"/>
                    </a:cubicBezTo>
                    <a:cubicBezTo>
                      <a:pt x="106" y="48"/>
                      <a:pt x="106" y="48"/>
                      <a:pt x="106" y="48"/>
                    </a:cubicBezTo>
                    <a:cubicBezTo>
                      <a:pt x="107" y="47"/>
                      <a:pt x="107" y="47"/>
                      <a:pt x="107" y="47"/>
                    </a:cubicBezTo>
                    <a:cubicBezTo>
                      <a:pt x="115" y="46"/>
                      <a:pt x="115" y="46"/>
                      <a:pt x="115" y="46"/>
                    </a:cubicBezTo>
                    <a:cubicBezTo>
                      <a:pt x="126" y="44"/>
                      <a:pt x="126" y="44"/>
                      <a:pt x="126" y="44"/>
                    </a:cubicBezTo>
                    <a:cubicBezTo>
                      <a:pt x="127" y="44"/>
                      <a:pt x="127" y="44"/>
                      <a:pt x="127" y="44"/>
                    </a:cubicBezTo>
                    <a:cubicBezTo>
                      <a:pt x="129" y="43"/>
                      <a:pt x="129" y="43"/>
                      <a:pt x="129" y="43"/>
                    </a:cubicBezTo>
                    <a:cubicBezTo>
                      <a:pt x="138" y="41"/>
                      <a:pt x="138" y="41"/>
                      <a:pt x="138" y="41"/>
                    </a:cubicBezTo>
                    <a:cubicBezTo>
                      <a:pt x="144" y="41"/>
                      <a:pt x="144" y="41"/>
                      <a:pt x="144" y="41"/>
                    </a:cubicBezTo>
                    <a:cubicBezTo>
                      <a:pt x="143" y="42"/>
                      <a:pt x="143" y="42"/>
                      <a:pt x="143" y="42"/>
                    </a:cubicBezTo>
                    <a:cubicBezTo>
                      <a:pt x="139" y="44"/>
                      <a:pt x="139" y="44"/>
                      <a:pt x="139" y="44"/>
                    </a:cubicBezTo>
                    <a:cubicBezTo>
                      <a:pt x="145" y="44"/>
                      <a:pt x="145" y="44"/>
                      <a:pt x="145" y="44"/>
                    </a:cubicBezTo>
                    <a:cubicBezTo>
                      <a:pt x="149" y="45"/>
                      <a:pt x="149" y="45"/>
                      <a:pt x="149" y="45"/>
                    </a:cubicBezTo>
                    <a:cubicBezTo>
                      <a:pt x="152" y="44"/>
                      <a:pt x="152" y="44"/>
                      <a:pt x="152" y="44"/>
                    </a:cubicBezTo>
                    <a:cubicBezTo>
                      <a:pt x="155" y="42"/>
                      <a:pt x="155" y="42"/>
                      <a:pt x="155" y="42"/>
                    </a:cubicBezTo>
                    <a:cubicBezTo>
                      <a:pt x="156" y="39"/>
                      <a:pt x="156" y="39"/>
                      <a:pt x="156" y="39"/>
                    </a:cubicBezTo>
                    <a:cubicBezTo>
                      <a:pt x="158" y="38"/>
                      <a:pt x="158" y="38"/>
                      <a:pt x="158" y="38"/>
                    </a:cubicBezTo>
                    <a:cubicBezTo>
                      <a:pt x="157" y="43"/>
                      <a:pt x="157" y="43"/>
                      <a:pt x="157" y="43"/>
                    </a:cubicBezTo>
                    <a:cubicBezTo>
                      <a:pt x="158" y="43"/>
                      <a:pt x="158" y="43"/>
                      <a:pt x="158" y="43"/>
                    </a:cubicBezTo>
                    <a:cubicBezTo>
                      <a:pt x="160" y="41"/>
                      <a:pt x="160" y="41"/>
                      <a:pt x="160" y="41"/>
                    </a:cubicBezTo>
                    <a:cubicBezTo>
                      <a:pt x="164" y="41"/>
                      <a:pt x="164" y="41"/>
                      <a:pt x="164" y="41"/>
                    </a:cubicBezTo>
                    <a:cubicBezTo>
                      <a:pt x="171" y="41"/>
                      <a:pt x="171" y="41"/>
                      <a:pt x="171" y="41"/>
                    </a:cubicBezTo>
                    <a:cubicBezTo>
                      <a:pt x="171" y="40"/>
                      <a:pt x="171" y="40"/>
                      <a:pt x="171" y="40"/>
                    </a:cubicBezTo>
                    <a:cubicBezTo>
                      <a:pt x="163" y="40"/>
                      <a:pt x="163" y="40"/>
                      <a:pt x="163" y="40"/>
                    </a:cubicBezTo>
                    <a:cubicBezTo>
                      <a:pt x="160" y="40"/>
                      <a:pt x="160" y="40"/>
                      <a:pt x="160" y="40"/>
                    </a:cubicBezTo>
                    <a:cubicBezTo>
                      <a:pt x="162" y="38"/>
                      <a:pt x="162" y="38"/>
                      <a:pt x="162" y="38"/>
                    </a:cubicBezTo>
                    <a:cubicBezTo>
                      <a:pt x="160" y="38"/>
                      <a:pt x="160" y="38"/>
                      <a:pt x="160" y="38"/>
                    </a:cubicBezTo>
                    <a:cubicBezTo>
                      <a:pt x="158" y="37"/>
                      <a:pt x="158" y="37"/>
                      <a:pt x="158" y="37"/>
                    </a:cubicBezTo>
                    <a:cubicBezTo>
                      <a:pt x="153" y="37"/>
                      <a:pt x="153" y="37"/>
                      <a:pt x="153" y="37"/>
                    </a:cubicBezTo>
                    <a:cubicBezTo>
                      <a:pt x="151" y="36"/>
                      <a:pt x="151" y="36"/>
                      <a:pt x="151" y="36"/>
                    </a:cubicBezTo>
                    <a:cubicBezTo>
                      <a:pt x="153" y="34"/>
                      <a:pt x="153" y="34"/>
                      <a:pt x="153" y="34"/>
                    </a:cubicBezTo>
                    <a:cubicBezTo>
                      <a:pt x="153" y="29"/>
                      <a:pt x="153" y="29"/>
                      <a:pt x="153" y="29"/>
                    </a:cubicBezTo>
                    <a:cubicBezTo>
                      <a:pt x="150" y="25"/>
                      <a:pt x="150" y="25"/>
                      <a:pt x="150" y="25"/>
                    </a:cubicBezTo>
                    <a:cubicBezTo>
                      <a:pt x="152" y="25"/>
                      <a:pt x="152" y="25"/>
                      <a:pt x="152" y="25"/>
                    </a:cubicBezTo>
                    <a:cubicBezTo>
                      <a:pt x="159" y="21"/>
                      <a:pt x="159" y="21"/>
                      <a:pt x="159" y="21"/>
                    </a:cubicBezTo>
                    <a:cubicBezTo>
                      <a:pt x="166" y="21"/>
                      <a:pt x="166" y="21"/>
                      <a:pt x="166" y="21"/>
                    </a:cubicBezTo>
                    <a:cubicBezTo>
                      <a:pt x="173" y="21"/>
                      <a:pt x="173" y="21"/>
                      <a:pt x="173" y="21"/>
                    </a:cubicBezTo>
                    <a:cubicBezTo>
                      <a:pt x="181" y="18"/>
                      <a:pt x="181" y="18"/>
                      <a:pt x="181" y="18"/>
                    </a:cubicBezTo>
                    <a:cubicBezTo>
                      <a:pt x="187" y="16"/>
                      <a:pt x="187" y="16"/>
                      <a:pt x="187" y="16"/>
                    </a:cubicBezTo>
                    <a:cubicBezTo>
                      <a:pt x="188" y="15"/>
                      <a:pt x="188" y="15"/>
                      <a:pt x="188" y="15"/>
                    </a:cubicBezTo>
                    <a:cubicBezTo>
                      <a:pt x="198" y="11"/>
                      <a:pt x="198" y="11"/>
                      <a:pt x="198" y="11"/>
                    </a:cubicBezTo>
                    <a:cubicBezTo>
                      <a:pt x="205" y="9"/>
                      <a:pt x="205" y="9"/>
                      <a:pt x="205" y="9"/>
                    </a:cubicBezTo>
                    <a:cubicBezTo>
                      <a:pt x="209" y="9"/>
                      <a:pt x="209" y="9"/>
                      <a:pt x="209" y="9"/>
                    </a:cubicBezTo>
                    <a:cubicBezTo>
                      <a:pt x="219" y="6"/>
                      <a:pt x="219" y="6"/>
                      <a:pt x="219" y="6"/>
                    </a:cubicBezTo>
                    <a:cubicBezTo>
                      <a:pt x="223" y="6"/>
                      <a:pt x="223" y="6"/>
                      <a:pt x="223" y="6"/>
                    </a:cubicBezTo>
                    <a:cubicBezTo>
                      <a:pt x="229" y="3"/>
                      <a:pt x="229" y="3"/>
                      <a:pt x="229" y="3"/>
                    </a:cubicBezTo>
                    <a:cubicBezTo>
                      <a:pt x="230" y="4"/>
                      <a:pt x="230" y="4"/>
                      <a:pt x="230" y="4"/>
                    </a:cubicBezTo>
                    <a:cubicBezTo>
                      <a:pt x="237" y="5"/>
                      <a:pt x="237" y="5"/>
                      <a:pt x="237" y="5"/>
                    </a:cubicBezTo>
                    <a:cubicBezTo>
                      <a:pt x="243" y="3"/>
                      <a:pt x="243" y="3"/>
                      <a:pt x="243" y="3"/>
                    </a:cubicBezTo>
                    <a:cubicBezTo>
                      <a:pt x="249" y="2"/>
                      <a:pt x="249" y="2"/>
                      <a:pt x="249" y="2"/>
                    </a:cubicBezTo>
                    <a:cubicBezTo>
                      <a:pt x="251" y="0"/>
                      <a:pt x="251" y="0"/>
                      <a:pt x="251" y="0"/>
                    </a:cubicBezTo>
                    <a:cubicBezTo>
                      <a:pt x="255" y="2"/>
                      <a:pt x="255" y="2"/>
                      <a:pt x="255" y="2"/>
                    </a:cubicBezTo>
                    <a:cubicBezTo>
                      <a:pt x="258" y="3"/>
                      <a:pt x="258" y="3"/>
                      <a:pt x="258" y="3"/>
                    </a:cubicBezTo>
                    <a:cubicBezTo>
                      <a:pt x="258" y="4"/>
                      <a:pt x="258" y="4"/>
                      <a:pt x="258" y="4"/>
                    </a:cubicBezTo>
                    <a:cubicBezTo>
                      <a:pt x="257" y="6"/>
                      <a:pt x="257" y="6"/>
                      <a:pt x="257" y="6"/>
                    </a:cubicBezTo>
                    <a:cubicBezTo>
                      <a:pt x="257" y="7"/>
                      <a:pt x="257" y="7"/>
                      <a:pt x="257" y="7"/>
                    </a:cubicBezTo>
                    <a:cubicBezTo>
                      <a:pt x="260" y="7"/>
                      <a:pt x="260" y="7"/>
                      <a:pt x="260" y="7"/>
                    </a:cubicBezTo>
                    <a:cubicBezTo>
                      <a:pt x="262" y="7"/>
                      <a:pt x="262" y="7"/>
                      <a:pt x="262" y="7"/>
                    </a:cubicBezTo>
                    <a:cubicBezTo>
                      <a:pt x="263" y="6"/>
                      <a:pt x="263" y="6"/>
                      <a:pt x="263" y="6"/>
                    </a:cubicBezTo>
                    <a:cubicBezTo>
                      <a:pt x="261" y="5"/>
                      <a:pt x="261" y="5"/>
                      <a:pt x="261" y="5"/>
                    </a:cubicBezTo>
                    <a:cubicBezTo>
                      <a:pt x="262" y="4"/>
                      <a:pt x="262" y="4"/>
                      <a:pt x="262" y="4"/>
                    </a:cubicBezTo>
                    <a:cubicBezTo>
                      <a:pt x="272" y="5"/>
                      <a:pt x="272" y="5"/>
                      <a:pt x="272" y="5"/>
                    </a:cubicBezTo>
                    <a:cubicBezTo>
                      <a:pt x="268" y="7"/>
                      <a:pt x="268" y="7"/>
                      <a:pt x="268" y="7"/>
                    </a:cubicBezTo>
                    <a:cubicBezTo>
                      <a:pt x="271" y="7"/>
                      <a:pt x="271" y="7"/>
                      <a:pt x="271" y="7"/>
                    </a:cubicBezTo>
                    <a:cubicBezTo>
                      <a:pt x="273" y="9"/>
                      <a:pt x="273" y="9"/>
                      <a:pt x="273" y="9"/>
                    </a:cubicBezTo>
                    <a:cubicBezTo>
                      <a:pt x="274" y="9"/>
                      <a:pt x="274" y="9"/>
                      <a:pt x="274" y="9"/>
                    </a:cubicBezTo>
                    <a:cubicBezTo>
                      <a:pt x="277" y="8"/>
                      <a:pt x="277" y="8"/>
                      <a:pt x="277" y="8"/>
                    </a:cubicBezTo>
                    <a:cubicBezTo>
                      <a:pt x="283" y="7"/>
                      <a:pt x="283" y="7"/>
                      <a:pt x="283" y="7"/>
                    </a:cubicBezTo>
                    <a:cubicBezTo>
                      <a:pt x="287" y="7"/>
                      <a:pt x="287" y="7"/>
                      <a:pt x="287" y="7"/>
                    </a:cubicBezTo>
                    <a:cubicBezTo>
                      <a:pt x="285" y="9"/>
                      <a:pt x="285" y="9"/>
                      <a:pt x="285" y="9"/>
                    </a:cubicBezTo>
                    <a:cubicBezTo>
                      <a:pt x="289" y="7"/>
                      <a:pt x="289" y="7"/>
                      <a:pt x="289" y="7"/>
                    </a:cubicBezTo>
                    <a:cubicBezTo>
                      <a:pt x="292" y="10"/>
                      <a:pt x="292" y="10"/>
                      <a:pt x="292" y="10"/>
                    </a:cubicBezTo>
                    <a:cubicBezTo>
                      <a:pt x="296" y="10"/>
                      <a:pt x="296" y="10"/>
                      <a:pt x="296" y="10"/>
                    </a:cubicBezTo>
                    <a:cubicBezTo>
                      <a:pt x="300" y="10"/>
                      <a:pt x="300" y="10"/>
                      <a:pt x="300" y="10"/>
                    </a:cubicBezTo>
                    <a:cubicBezTo>
                      <a:pt x="305" y="11"/>
                      <a:pt x="305" y="11"/>
                      <a:pt x="305" y="11"/>
                    </a:cubicBezTo>
                    <a:cubicBezTo>
                      <a:pt x="305" y="12"/>
                      <a:pt x="305" y="12"/>
                      <a:pt x="305" y="12"/>
                    </a:cubicBezTo>
                    <a:cubicBezTo>
                      <a:pt x="313" y="12"/>
                      <a:pt x="313" y="12"/>
                      <a:pt x="313" y="12"/>
                    </a:cubicBezTo>
                    <a:cubicBezTo>
                      <a:pt x="315" y="10"/>
                      <a:pt x="315" y="10"/>
                      <a:pt x="315" y="10"/>
                    </a:cubicBezTo>
                    <a:cubicBezTo>
                      <a:pt x="319" y="11"/>
                      <a:pt x="319" y="11"/>
                      <a:pt x="319" y="11"/>
                    </a:cubicBezTo>
                    <a:cubicBezTo>
                      <a:pt x="325" y="13"/>
                      <a:pt x="325" y="13"/>
                      <a:pt x="325" y="13"/>
                    </a:cubicBezTo>
                    <a:cubicBezTo>
                      <a:pt x="328" y="14"/>
                      <a:pt x="328" y="14"/>
                      <a:pt x="328" y="14"/>
                    </a:cubicBezTo>
                    <a:cubicBezTo>
                      <a:pt x="328" y="14"/>
                      <a:pt x="265" y="65"/>
                      <a:pt x="230" y="95"/>
                    </a:cubicBezTo>
                    <a:cubicBezTo>
                      <a:pt x="234" y="97"/>
                      <a:pt x="234" y="97"/>
                      <a:pt x="234" y="97"/>
                    </a:cubicBezTo>
                    <a:cubicBezTo>
                      <a:pt x="239" y="94"/>
                      <a:pt x="239" y="94"/>
                      <a:pt x="239" y="94"/>
                    </a:cubicBezTo>
                    <a:cubicBezTo>
                      <a:pt x="243" y="96"/>
                      <a:pt x="243" y="96"/>
                      <a:pt x="243" y="96"/>
                    </a:cubicBezTo>
                    <a:cubicBezTo>
                      <a:pt x="240" y="102"/>
                      <a:pt x="240" y="102"/>
                      <a:pt x="240" y="102"/>
                    </a:cubicBezTo>
                    <a:cubicBezTo>
                      <a:pt x="242" y="107"/>
                      <a:pt x="242" y="107"/>
                      <a:pt x="242" y="107"/>
                    </a:cubicBezTo>
                    <a:cubicBezTo>
                      <a:pt x="252" y="105"/>
                      <a:pt x="252" y="105"/>
                      <a:pt x="252" y="105"/>
                    </a:cubicBezTo>
                    <a:cubicBezTo>
                      <a:pt x="257" y="102"/>
                      <a:pt x="257" y="102"/>
                      <a:pt x="257" y="102"/>
                    </a:cubicBezTo>
                    <a:cubicBezTo>
                      <a:pt x="263" y="101"/>
                      <a:pt x="263" y="101"/>
                      <a:pt x="263" y="101"/>
                    </a:cubicBezTo>
                    <a:cubicBezTo>
                      <a:pt x="264" y="104"/>
                      <a:pt x="264" y="104"/>
                      <a:pt x="264" y="104"/>
                    </a:cubicBezTo>
                    <a:cubicBezTo>
                      <a:pt x="261" y="107"/>
                      <a:pt x="261" y="107"/>
                      <a:pt x="261" y="107"/>
                    </a:cubicBezTo>
                    <a:cubicBezTo>
                      <a:pt x="263" y="109"/>
                      <a:pt x="263" y="109"/>
                      <a:pt x="263" y="109"/>
                    </a:cubicBezTo>
                    <a:cubicBezTo>
                      <a:pt x="262" y="112"/>
                      <a:pt x="262" y="112"/>
                      <a:pt x="262" y="112"/>
                    </a:cubicBezTo>
                    <a:lnTo>
                      <a:pt x="265" y="116"/>
                    </a:lnTo>
                    <a:close/>
                    <a:moveTo>
                      <a:pt x="673" y="235"/>
                    </a:moveTo>
                    <a:cubicBezTo>
                      <a:pt x="673" y="237"/>
                      <a:pt x="673" y="237"/>
                      <a:pt x="673" y="237"/>
                    </a:cubicBezTo>
                    <a:cubicBezTo>
                      <a:pt x="672" y="241"/>
                      <a:pt x="672" y="241"/>
                      <a:pt x="672" y="241"/>
                    </a:cubicBezTo>
                    <a:cubicBezTo>
                      <a:pt x="664" y="245"/>
                      <a:pt x="664" y="245"/>
                      <a:pt x="664" y="245"/>
                    </a:cubicBezTo>
                    <a:cubicBezTo>
                      <a:pt x="662" y="244"/>
                      <a:pt x="662" y="244"/>
                      <a:pt x="662" y="244"/>
                    </a:cubicBezTo>
                    <a:cubicBezTo>
                      <a:pt x="662" y="246"/>
                      <a:pt x="662" y="246"/>
                      <a:pt x="662" y="246"/>
                    </a:cubicBezTo>
                    <a:cubicBezTo>
                      <a:pt x="660" y="246"/>
                      <a:pt x="660" y="246"/>
                      <a:pt x="660" y="246"/>
                    </a:cubicBezTo>
                    <a:cubicBezTo>
                      <a:pt x="658" y="246"/>
                      <a:pt x="658" y="246"/>
                      <a:pt x="658" y="246"/>
                    </a:cubicBezTo>
                    <a:cubicBezTo>
                      <a:pt x="657" y="247"/>
                      <a:pt x="657" y="247"/>
                      <a:pt x="657" y="247"/>
                    </a:cubicBezTo>
                    <a:cubicBezTo>
                      <a:pt x="654" y="249"/>
                      <a:pt x="654" y="249"/>
                      <a:pt x="654" y="249"/>
                    </a:cubicBezTo>
                    <a:cubicBezTo>
                      <a:pt x="651" y="249"/>
                      <a:pt x="651" y="249"/>
                      <a:pt x="651" y="249"/>
                    </a:cubicBezTo>
                    <a:cubicBezTo>
                      <a:pt x="649" y="251"/>
                      <a:pt x="649" y="251"/>
                      <a:pt x="649" y="251"/>
                    </a:cubicBezTo>
                    <a:cubicBezTo>
                      <a:pt x="649" y="251"/>
                      <a:pt x="649" y="251"/>
                      <a:pt x="649" y="251"/>
                    </a:cubicBezTo>
                    <a:cubicBezTo>
                      <a:pt x="648" y="250"/>
                      <a:pt x="648" y="250"/>
                      <a:pt x="648" y="250"/>
                    </a:cubicBezTo>
                    <a:cubicBezTo>
                      <a:pt x="645" y="251"/>
                      <a:pt x="645" y="251"/>
                      <a:pt x="645" y="251"/>
                    </a:cubicBezTo>
                    <a:cubicBezTo>
                      <a:pt x="638" y="259"/>
                      <a:pt x="638" y="259"/>
                      <a:pt x="638" y="259"/>
                    </a:cubicBezTo>
                    <a:cubicBezTo>
                      <a:pt x="638" y="260"/>
                      <a:pt x="638" y="260"/>
                      <a:pt x="638" y="260"/>
                    </a:cubicBezTo>
                    <a:cubicBezTo>
                      <a:pt x="637" y="262"/>
                      <a:pt x="637" y="262"/>
                      <a:pt x="637" y="262"/>
                    </a:cubicBezTo>
                    <a:cubicBezTo>
                      <a:pt x="636" y="267"/>
                      <a:pt x="636" y="267"/>
                      <a:pt x="636" y="267"/>
                    </a:cubicBezTo>
                    <a:cubicBezTo>
                      <a:pt x="637" y="269"/>
                      <a:pt x="637" y="269"/>
                      <a:pt x="637" y="269"/>
                    </a:cubicBezTo>
                    <a:cubicBezTo>
                      <a:pt x="641" y="269"/>
                      <a:pt x="641" y="269"/>
                      <a:pt x="641" y="269"/>
                    </a:cubicBezTo>
                    <a:cubicBezTo>
                      <a:pt x="641" y="267"/>
                      <a:pt x="641" y="267"/>
                      <a:pt x="641" y="267"/>
                    </a:cubicBezTo>
                    <a:cubicBezTo>
                      <a:pt x="640" y="266"/>
                      <a:pt x="640" y="266"/>
                      <a:pt x="640" y="266"/>
                    </a:cubicBezTo>
                    <a:cubicBezTo>
                      <a:pt x="640" y="266"/>
                      <a:pt x="640" y="266"/>
                      <a:pt x="640" y="266"/>
                    </a:cubicBezTo>
                    <a:cubicBezTo>
                      <a:pt x="642" y="267"/>
                      <a:pt x="642" y="267"/>
                      <a:pt x="642" y="267"/>
                    </a:cubicBezTo>
                    <a:cubicBezTo>
                      <a:pt x="642" y="268"/>
                      <a:pt x="642" y="268"/>
                      <a:pt x="642" y="268"/>
                    </a:cubicBezTo>
                    <a:cubicBezTo>
                      <a:pt x="641" y="271"/>
                      <a:pt x="641" y="271"/>
                      <a:pt x="641" y="271"/>
                    </a:cubicBezTo>
                    <a:cubicBezTo>
                      <a:pt x="639" y="270"/>
                      <a:pt x="639" y="270"/>
                      <a:pt x="639" y="270"/>
                    </a:cubicBezTo>
                    <a:cubicBezTo>
                      <a:pt x="636" y="271"/>
                      <a:pt x="636" y="271"/>
                      <a:pt x="636" y="271"/>
                    </a:cubicBezTo>
                    <a:cubicBezTo>
                      <a:pt x="635" y="270"/>
                      <a:pt x="635" y="270"/>
                      <a:pt x="635" y="270"/>
                    </a:cubicBezTo>
                    <a:cubicBezTo>
                      <a:pt x="633" y="271"/>
                      <a:pt x="633" y="271"/>
                      <a:pt x="633" y="271"/>
                    </a:cubicBezTo>
                    <a:cubicBezTo>
                      <a:pt x="629" y="272"/>
                      <a:pt x="629" y="272"/>
                      <a:pt x="629" y="272"/>
                    </a:cubicBezTo>
                    <a:cubicBezTo>
                      <a:pt x="630" y="271"/>
                      <a:pt x="630" y="271"/>
                      <a:pt x="630" y="271"/>
                    </a:cubicBezTo>
                    <a:cubicBezTo>
                      <a:pt x="630" y="270"/>
                      <a:pt x="630" y="270"/>
                      <a:pt x="630" y="270"/>
                    </a:cubicBezTo>
                    <a:cubicBezTo>
                      <a:pt x="628" y="272"/>
                      <a:pt x="628" y="272"/>
                      <a:pt x="628" y="272"/>
                    </a:cubicBezTo>
                    <a:cubicBezTo>
                      <a:pt x="627" y="274"/>
                      <a:pt x="627" y="274"/>
                      <a:pt x="627" y="274"/>
                    </a:cubicBezTo>
                    <a:cubicBezTo>
                      <a:pt x="624" y="274"/>
                      <a:pt x="624" y="274"/>
                      <a:pt x="624" y="274"/>
                    </a:cubicBezTo>
                    <a:cubicBezTo>
                      <a:pt x="622" y="272"/>
                      <a:pt x="622" y="272"/>
                      <a:pt x="622" y="272"/>
                    </a:cubicBezTo>
                    <a:cubicBezTo>
                      <a:pt x="616" y="273"/>
                      <a:pt x="616" y="273"/>
                      <a:pt x="616" y="273"/>
                    </a:cubicBezTo>
                    <a:cubicBezTo>
                      <a:pt x="613" y="274"/>
                      <a:pt x="613" y="274"/>
                      <a:pt x="613" y="274"/>
                    </a:cubicBezTo>
                    <a:cubicBezTo>
                      <a:pt x="608" y="277"/>
                      <a:pt x="608" y="277"/>
                      <a:pt x="608" y="277"/>
                    </a:cubicBezTo>
                    <a:cubicBezTo>
                      <a:pt x="607" y="277"/>
                      <a:pt x="607" y="277"/>
                      <a:pt x="607" y="277"/>
                    </a:cubicBezTo>
                    <a:cubicBezTo>
                      <a:pt x="606" y="278"/>
                      <a:pt x="606" y="278"/>
                      <a:pt x="606" y="278"/>
                    </a:cubicBezTo>
                    <a:cubicBezTo>
                      <a:pt x="604" y="280"/>
                      <a:pt x="604" y="280"/>
                      <a:pt x="604" y="280"/>
                    </a:cubicBezTo>
                    <a:cubicBezTo>
                      <a:pt x="605" y="282"/>
                      <a:pt x="605" y="282"/>
                      <a:pt x="605" y="282"/>
                    </a:cubicBezTo>
                    <a:cubicBezTo>
                      <a:pt x="604" y="284"/>
                      <a:pt x="604" y="284"/>
                      <a:pt x="604" y="284"/>
                    </a:cubicBezTo>
                    <a:cubicBezTo>
                      <a:pt x="603" y="287"/>
                      <a:pt x="603" y="287"/>
                      <a:pt x="603" y="287"/>
                    </a:cubicBezTo>
                    <a:cubicBezTo>
                      <a:pt x="600" y="290"/>
                      <a:pt x="600" y="290"/>
                      <a:pt x="600" y="290"/>
                    </a:cubicBezTo>
                    <a:cubicBezTo>
                      <a:pt x="597" y="292"/>
                      <a:pt x="597" y="292"/>
                      <a:pt x="597" y="292"/>
                    </a:cubicBezTo>
                    <a:cubicBezTo>
                      <a:pt x="594" y="295"/>
                      <a:pt x="594" y="295"/>
                      <a:pt x="594" y="295"/>
                    </a:cubicBezTo>
                    <a:cubicBezTo>
                      <a:pt x="592" y="296"/>
                      <a:pt x="592" y="296"/>
                      <a:pt x="592" y="296"/>
                    </a:cubicBezTo>
                    <a:cubicBezTo>
                      <a:pt x="591" y="297"/>
                      <a:pt x="591" y="297"/>
                      <a:pt x="591" y="297"/>
                    </a:cubicBezTo>
                    <a:cubicBezTo>
                      <a:pt x="591" y="295"/>
                      <a:pt x="591" y="295"/>
                      <a:pt x="591" y="295"/>
                    </a:cubicBezTo>
                    <a:cubicBezTo>
                      <a:pt x="590" y="294"/>
                      <a:pt x="590" y="294"/>
                      <a:pt x="590" y="294"/>
                    </a:cubicBezTo>
                    <a:cubicBezTo>
                      <a:pt x="589" y="292"/>
                      <a:pt x="589" y="292"/>
                      <a:pt x="589" y="292"/>
                    </a:cubicBezTo>
                    <a:cubicBezTo>
                      <a:pt x="589" y="290"/>
                      <a:pt x="589" y="290"/>
                      <a:pt x="589" y="290"/>
                    </a:cubicBezTo>
                    <a:cubicBezTo>
                      <a:pt x="588" y="292"/>
                      <a:pt x="588" y="292"/>
                      <a:pt x="588" y="292"/>
                    </a:cubicBezTo>
                    <a:cubicBezTo>
                      <a:pt x="588" y="295"/>
                      <a:pt x="588" y="295"/>
                      <a:pt x="588" y="295"/>
                    </a:cubicBezTo>
                    <a:cubicBezTo>
                      <a:pt x="588" y="300"/>
                      <a:pt x="588" y="300"/>
                      <a:pt x="588" y="300"/>
                    </a:cubicBezTo>
                    <a:cubicBezTo>
                      <a:pt x="587" y="304"/>
                      <a:pt x="587" y="304"/>
                      <a:pt x="587" y="304"/>
                    </a:cubicBezTo>
                    <a:cubicBezTo>
                      <a:pt x="583" y="307"/>
                      <a:pt x="583" y="307"/>
                      <a:pt x="583" y="307"/>
                    </a:cubicBezTo>
                    <a:cubicBezTo>
                      <a:pt x="582" y="311"/>
                      <a:pt x="582" y="311"/>
                      <a:pt x="582" y="311"/>
                    </a:cubicBezTo>
                    <a:cubicBezTo>
                      <a:pt x="580" y="313"/>
                      <a:pt x="580" y="313"/>
                      <a:pt x="580" y="313"/>
                    </a:cubicBezTo>
                    <a:cubicBezTo>
                      <a:pt x="578" y="315"/>
                      <a:pt x="578" y="315"/>
                      <a:pt x="578" y="315"/>
                    </a:cubicBezTo>
                    <a:cubicBezTo>
                      <a:pt x="577" y="317"/>
                      <a:pt x="577" y="317"/>
                      <a:pt x="577" y="317"/>
                    </a:cubicBezTo>
                    <a:cubicBezTo>
                      <a:pt x="576" y="316"/>
                      <a:pt x="576" y="316"/>
                      <a:pt x="576" y="316"/>
                    </a:cubicBezTo>
                    <a:cubicBezTo>
                      <a:pt x="578" y="313"/>
                      <a:pt x="578" y="313"/>
                      <a:pt x="578" y="313"/>
                    </a:cubicBezTo>
                    <a:cubicBezTo>
                      <a:pt x="580" y="310"/>
                      <a:pt x="580" y="310"/>
                      <a:pt x="580" y="310"/>
                    </a:cubicBezTo>
                    <a:cubicBezTo>
                      <a:pt x="580" y="306"/>
                      <a:pt x="580" y="306"/>
                      <a:pt x="580" y="306"/>
                    </a:cubicBezTo>
                    <a:cubicBezTo>
                      <a:pt x="580" y="304"/>
                      <a:pt x="580" y="304"/>
                      <a:pt x="580" y="304"/>
                    </a:cubicBezTo>
                    <a:cubicBezTo>
                      <a:pt x="581" y="300"/>
                      <a:pt x="581" y="300"/>
                      <a:pt x="581" y="300"/>
                    </a:cubicBezTo>
                    <a:cubicBezTo>
                      <a:pt x="580" y="299"/>
                      <a:pt x="580" y="299"/>
                      <a:pt x="580" y="299"/>
                    </a:cubicBezTo>
                    <a:cubicBezTo>
                      <a:pt x="582" y="297"/>
                      <a:pt x="582" y="297"/>
                      <a:pt x="582" y="297"/>
                    </a:cubicBezTo>
                    <a:cubicBezTo>
                      <a:pt x="583" y="295"/>
                      <a:pt x="583" y="295"/>
                      <a:pt x="583" y="295"/>
                    </a:cubicBezTo>
                    <a:cubicBezTo>
                      <a:pt x="585" y="293"/>
                      <a:pt x="585" y="293"/>
                      <a:pt x="585" y="293"/>
                    </a:cubicBezTo>
                    <a:cubicBezTo>
                      <a:pt x="585" y="292"/>
                      <a:pt x="585" y="292"/>
                      <a:pt x="585" y="292"/>
                    </a:cubicBezTo>
                    <a:cubicBezTo>
                      <a:pt x="584" y="292"/>
                      <a:pt x="584" y="292"/>
                      <a:pt x="584" y="292"/>
                    </a:cubicBezTo>
                    <a:cubicBezTo>
                      <a:pt x="580" y="295"/>
                      <a:pt x="580" y="295"/>
                      <a:pt x="580" y="295"/>
                    </a:cubicBezTo>
                    <a:cubicBezTo>
                      <a:pt x="579" y="297"/>
                      <a:pt x="579" y="297"/>
                      <a:pt x="579" y="297"/>
                    </a:cubicBezTo>
                    <a:cubicBezTo>
                      <a:pt x="576" y="300"/>
                      <a:pt x="576" y="300"/>
                      <a:pt x="576" y="300"/>
                    </a:cubicBezTo>
                    <a:cubicBezTo>
                      <a:pt x="576" y="303"/>
                      <a:pt x="576" y="303"/>
                      <a:pt x="576" y="303"/>
                    </a:cubicBezTo>
                    <a:cubicBezTo>
                      <a:pt x="578" y="305"/>
                      <a:pt x="578" y="305"/>
                      <a:pt x="578" y="305"/>
                    </a:cubicBezTo>
                    <a:cubicBezTo>
                      <a:pt x="577" y="306"/>
                      <a:pt x="577" y="306"/>
                      <a:pt x="577" y="306"/>
                    </a:cubicBezTo>
                    <a:cubicBezTo>
                      <a:pt x="572" y="305"/>
                      <a:pt x="572" y="305"/>
                      <a:pt x="572" y="305"/>
                    </a:cubicBezTo>
                    <a:cubicBezTo>
                      <a:pt x="570" y="304"/>
                      <a:pt x="570" y="304"/>
                      <a:pt x="570" y="304"/>
                    </a:cubicBezTo>
                    <a:cubicBezTo>
                      <a:pt x="572" y="303"/>
                      <a:pt x="572" y="303"/>
                      <a:pt x="572" y="303"/>
                    </a:cubicBezTo>
                    <a:cubicBezTo>
                      <a:pt x="573" y="301"/>
                      <a:pt x="573" y="301"/>
                      <a:pt x="573" y="301"/>
                    </a:cubicBezTo>
                    <a:cubicBezTo>
                      <a:pt x="570" y="303"/>
                      <a:pt x="570" y="303"/>
                      <a:pt x="570" y="303"/>
                    </a:cubicBezTo>
                    <a:cubicBezTo>
                      <a:pt x="569" y="305"/>
                      <a:pt x="569" y="305"/>
                      <a:pt x="569" y="305"/>
                    </a:cubicBezTo>
                    <a:cubicBezTo>
                      <a:pt x="570" y="306"/>
                      <a:pt x="570" y="306"/>
                      <a:pt x="570" y="306"/>
                    </a:cubicBezTo>
                    <a:cubicBezTo>
                      <a:pt x="576" y="307"/>
                      <a:pt x="576" y="307"/>
                      <a:pt x="576" y="307"/>
                    </a:cubicBezTo>
                    <a:cubicBezTo>
                      <a:pt x="576" y="310"/>
                      <a:pt x="576" y="310"/>
                      <a:pt x="576" y="310"/>
                    </a:cubicBezTo>
                    <a:cubicBezTo>
                      <a:pt x="574" y="311"/>
                      <a:pt x="574" y="311"/>
                      <a:pt x="574" y="311"/>
                    </a:cubicBezTo>
                    <a:cubicBezTo>
                      <a:pt x="572" y="310"/>
                      <a:pt x="572" y="310"/>
                      <a:pt x="572" y="310"/>
                    </a:cubicBezTo>
                    <a:cubicBezTo>
                      <a:pt x="575" y="312"/>
                      <a:pt x="575" y="312"/>
                      <a:pt x="575" y="312"/>
                    </a:cubicBezTo>
                    <a:cubicBezTo>
                      <a:pt x="574" y="314"/>
                      <a:pt x="574" y="314"/>
                      <a:pt x="574" y="314"/>
                    </a:cubicBezTo>
                    <a:cubicBezTo>
                      <a:pt x="573" y="314"/>
                      <a:pt x="573" y="314"/>
                      <a:pt x="573" y="314"/>
                    </a:cubicBezTo>
                    <a:cubicBezTo>
                      <a:pt x="572" y="313"/>
                      <a:pt x="572" y="313"/>
                      <a:pt x="572" y="313"/>
                    </a:cubicBezTo>
                    <a:cubicBezTo>
                      <a:pt x="573" y="316"/>
                      <a:pt x="573" y="316"/>
                      <a:pt x="573" y="316"/>
                    </a:cubicBezTo>
                    <a:cubicBezTo>
                      <a:pt x="572" y="317"/>
                      <a:pt x="572" y="317"/>
                      <a:pt x="572" y="317"/>
                    </a:cubicBezTo>
                    <a:cubicBezTo>
                      <a:pt x="569" y="316"/>
                      <a:pt x="569" y="316"/>
                      <a:pt x="569" y="316"/>
                    </a:cubicBezTo>
                    <a:cubicBezTo>
                      <a:pt x="572" y="320"/>
                      <a:pt x="572" y="320"/>
                      <a:pt x="572" y="320"/>
                    </a:cubicBezTo>
                    <a:cubicBezTo>
                      <a:pt x="574" y="320"/>
                      <a:pt x="574" y="320"/>
                      <a:pt x="574" y="320"/>
                    </a:cubicBezTo>
                    <a:cubicBezTo>
                      <a:pt x="576" y="321"/>
                      <a:pt x="576" y="321"/>
                      <a:pt x="576" y="321"/>
                    </a:cubicBezTo>
                    <a:cubicBezTo>
                      <a:pt x="576" y="329"/>
                      <a:pt x="576" y="329"/>
                      <a:pt x="576" y="329"/>
                    </a:cubicBezTo>
                    <a:cubicBezTo>
                      <a:pt x="575" y="326"/>
                      <a:pt x="575" y="326"/>
                      <a:pt x="575" y="326"/>
                    </a:cubicBezTo>
                    <a:cubicBezTo>
                      <a:pt x="573" y="325"/>
                      <a:pt x="573" y="325"/>
                      <a:pt x="573" y="325"/>
                    </a:cubicBezTo>
                    <a:cubicBezTo>
                      <a:pt x="572" y="326"/>
                      <a:pt x="572" y="326"/>
                      <a:pt x="572" y="326"/>
                    </a:cubicBezTo>
                    <a:cubicBezTo>
                      <a:pt x="569" y="327"/>
                      <a:pt x="569" y="327"/>
                      <a:pt x="569" y="327"/>
                    </a:cubicBezTo>
                    <a:cubicBezTo>
                      <a:pt x="568" y="325"/>
                      <a:pt x="568" y="325"/>
                      <a:pt x="568" y="325"/>
                    </a:cubicBezTo>
                    <a:cubicBezTo>
                      <a:pt x="567" y="328"/>
                      <a:pt x="567" y="328"/>
                      <a:pt x="567" y="328"/>
                    </a:cubicBezTo>
                    <a:cubicBezTo>
                      <a:pt x="570" y="328"/>
                      <a:pt x="570" y="328"/>
                      <a:pt x="570" y="328"/>
                    </a:cubicBezTo>
                    <a:cubicBezTo>
                      <a:pt x="573" y="328"/>
                      <a:pt x="573" y="328"/>
                      <a:pt x="573" y="328"/>
                    </a:cubicBezTo>
                    <a:cubicBezTo>
                      <a:pt x="574" y="330"/>
                      <a:pt x="574" y="330"/>
                      <a:pt x="574" y="330"/>
                    </a:cubicBezTo>
                    <a:cubicBezTo>
                      <a:pt x="572" y="332"/>
                      <a:pt x="572" y="332"/>
                      <a:pt x="572" y="332"/>
                    </a:cubicBezTo>
                    <a:cubicBezTo>
                      <a:pt x="567" y="331"/>
                      <a:pt x="567" y="331"/>
                      <a:pt x="567" y="331"/>
                    </a:cubicBezTo>
                    <a:cubicBezTo>
                      <a:pt x="567" y="332"/>
                      <a:pt x="567" y="332"/>
                      <a:pt x="567" y="332"/>
                    </a:cubicBezTo>
                    <a:cubicBezTo>
                      <a:pt x="564" y="332"/>
                      <a:pt x="564" y="332"/>
                      <a:pt x="564" y="332"/>
                    </a:cubicBezTo>
                    <a:cubicBezTo>
                      <a:pt x="567" y="334"/>
                      <a:pt x="567" y="334"/>
                      <a:pt x="567" y="334"/>
                    </a:cubicBezTo>
                    <a:cubicBezTo>
                      <a:pt x="565" y="336"/>
                      <a:pt x="565" y="336"/>
                      <a:pt x="565" y="336"/>
                    </a:cubicBezTo>
                    <a:cubicBezTo>
                      <a:pt x="567" y="336"/>
                      <a:pt x="567" y="336"/>
                      <a:pt x="567" y="336"/>
                    </a:cubicBezTo>
                    <a:cubicBezTo>
                      <a:pt x="569" y="337"/>
                      <a:pt x="569" y="337"/>
                      <a:pt x="569" y="337"/>
                    </a:cubicBezTo>
                    <a:cubicBezTo>
                      <a:pt x="566" y="340"/>
                      <a:pt x="566" y="340"/>
                      <a:pt x="566" y="340"/>
                    </a:cubicBezTo>
                    <a:cubicBezTo>
                      <a:pt x="567" y="338"/>
                      <a:pt x="567" y="338"/>
                      <a:pt x="567" y="338"/>
                    </a:cubicBezTo>
                    <a:cubicBezTo>
                      <a:pt x="565" y="339"/>
                      <a:pt x="565" y="339"/>
                      <a:pt x="565" y="339"/>
                    </a:cubicBezTo>
                    <a:cubicBezTo>
                      <a:pt x="562" y="340"/>
                      <a:pt x="562" y="340"/>
                      <a:pt x="562" y="340"/>
                    </a:cubicBezTo>
                    <a:cubicBezTo>
                      <a:pt x="560" y="339"/>
                      <a:pt x="560" y="339"/>
                      <a:pt x="560" y="339"/>
                    </a:cubicBezTo>
                    <a:cubicBezTo>
                      <a:pt x="557" y="341"/>
                      <a:pt x="557" y="341"/>
                      <a:pt x="557" y="341"/>
                    </a:cubicBezTo>
                    <a:cubicBezTo>
                      <a:pt x="554" y="344"/>
                      <a:pt x="554" y="344"/>
                      <a:pt x="554" y="344"/>
                    </a:cubicBezTo>
                    <a:cubicBezTo>
                      <a:pt x="552" y="345"/>
                      <a:pt x="552" y="345"/>
                      <a:pt x="552" y="345"/>
                    </a:cubicBezTo>
                    <a:cubicBezTo>
                      <a:pt x="548" y="346"/>
                      <a:pt x="548" y="346"/>
                      <a:pt x="548" y="346"/>
                    </a:cubicBezTo>
                    <a:cubicBezTo>
                      <a:pt x="542" y="349"/>
                      <a:pt x="542" y="349"/>
                      <a:pt x="542" y="349"/>
                    </a:cubicBezTo>
                    <a:cubicBezTo>
                      <a:pt x="538" y="355"/>
                      <a:pt x="538" y="355"/>
                      <a:pt x="538" y="355"/>
                    </a:cubicBezTo>
                    <a:cubicBezTo>
                      <a:pt x="532" y="358"/>
                      <a:pt x="532" y="358"/>
                      <a:pt x="532" y="358"/>
                    </a:cubicBezTo>
                    <a:cubicBezTo>
                      <a:pt x="531" y="360"/>
                      <a:pt x="531" y="360"/>
                      <a:pt x="531" y="360"/>
                    </a:cubicBezTo>
                    <a:cubicBezTo>
                      <a:pt x="528" y="360"/>
                      <a:pt x="528" y="360"/>
                      <a:pt x="528" y="360"/>
                    </a:cubicBezTo>
                    <a:cubicBezTo>
                      <a:pt x="526" y="361"/>
                      <a:pt x="526" y="361"/>
                      <a:pt x="526" y="361"/>
                    </a:cubicBezTo>
                    <a:cubicBezTo>
                      <a:pt x="524" y="362"/>
                      <a:pt x="524" y="362"/>
                      <a:pt x="524" y="362"/>
                    </a:cubicBezTo>
                    <a:cubicBezTo>
                      <a:pt x="523" y="364"/>
                      <a:pt x="523" y="364"/>
                      <a:pt x="523" y="364"/>
                    </a:cubicBezTo>
                    <a:cubicBezTo>
                      <a:pt x="521" y="366"/>
                      <a:pt x="521" y="366"/>
                      <a:pt x="521" y="366"/>
                    </a:cubicBezTo>
                    <a:cubicBezTo>
                      <a:pt x="521" y="367"/>
                      <a:pt x="521" y="367"/>
                      <a:pt x="521" y="367"/>
                    </a:cubicBezTo>
                    <a:cubicBezTo>
                      <a:pt x="519" y="369"/>
                      <a:pt x="519" y="369"/>
                      <a:pt x="519" y="369"/>
                    </a:cubicBezTo>
                    <a:cubicBezTo>
                      <a:pt x="518" y="372"/>
                      <a:pt x="518" y="372"/>
                      <a:pt x="518" y="372"/>
                    </a:cubicBezTo>
                    <a:cubicBezTo>
                      <a:pt x="515" y="376"/>
                      <a:pt x="515" y="376"/>
                      <a:pt x="515" y="376"/>
                    </a:cubicBezTo>
                    <a:cubicBezTo>
                      <a:pt x="512" y="382"/>
                      <a:pt x="512" y="382"/>
                      <a:pt x="512" y="382"/>
                    </a:cubicBezTo>
                    <a:cubicBezTo>
                      <a:pt x="512" y="385"/>
                      <a:pt x="512" y="385"/>
                      <a:pt x="512" y="385"/>
                    </a:cubicBezTo>
                    <a:cubicBezTo>
                      <a:pt x="512" y="389"/>
                      <a:pt x="512" y="389"/>
                      <a:pt x="512" y="389"/>
                    </a:cubicBezTo>
                    <a:cubicBezTo>
                      <a:pt x="514" y="395"/>
                      <a:pt x="514" y="395"/>
                      <a:pt x="514" y="395"/>
                    </a:cubicBezTo>
                    <a:cubicBezTo>
                      <a:pt x="514" y="397"/>
                      <a:pt x="514" y="397"/>
                      <a:pt x="514" y="397"/>
                    </a:cubicBezTo>
                    <a:cubicBezTo>
                      <a:pt x="513" y="398"/>
                      <a:pt x="513" y="398"/>
                      <a:pt x="513" y="398"/>
                    </a:cubicBezTo>
                    <a:cubicBezTo>
                      <a:pt x="513" y="401"/>
                      <a:pt x="513" y="401"/>
                      <a:pt x="513" y="401"/>
                    </a:cubicBezTo>
                    <a:cubicBezTo>
                      <a:pt x="514" y="406"/>
                      <a:pt x="514" y="406"/>
                      <a:pt x="514" y="406"/>
                    </a:cubicBezTo>
                    <a:cubicBezTo>
                      <a:pt x="515" y="403"/>
                      <a:pt x="515" y="403"/>
                      <a:pt x="515" y="403"/>
                    </a:cubicBezTo>
                    <a:cubicBezTo>
                      <a:pt x="515" y="399"/>
                      <a:pt x="515" y="399"/>
                      <a:pt x="515" y="399"/>
                    </a:cubicBezTo>
                    <a:cubicBezTo>
                      <a:pt x="515" y="398"/>
                      <a:pt x="515" y="398"/>
                      <a:pt x="515" y="398"/>
                    </a:cubicBezTo>
                    <a:cubicBezTo>
                      <a:pt x="516" y="399"/>
                      <a:pt x="516" y="399"/>
                      <a:pt x="516" y="399"/>
                    </a:cubicBezTo>
                    <a:cubicBezTo>
                      <a:pt x="515" y="402"/>
                      <a:pt x="515" y="402"/>
                      <a:pt x="515" y="402"/>
                    </a:cubicBezTo>
                    <a:cubicBezTo>
                      <a:pt x="515" y="407"/>
                      <a:pt x="515" y="407"/>
                      <a:pt x="515" y="407"/>
                    </a:cubicBezTo>
                    <a:cubicBezTo>
                      <a:pt x="516" y="411"/>
                      <a:pt x="516" y="411"/>
                      <a:pt x="516" y="411"/>
                    </a:cubicBezTo>
                    <a:cubicBezTo>
                      <a:pt x="517" y="419"/>
                      <a:pt x="517" y="419"/>
                      <a:pt x="517" y="419"/>
                    </a:cubicBezTo>
                    <a:cubicBezTo>
                      <a:pt x="515" y="425"/>
                      <a:pt x="515" y="425"/>
                      <a:pt x="515" y="425"/>
                    </a:cubicBezTo>
                    <a:cubicBezTo>
                      <a:pt x="513" y="428"/>
                      <a:pt x="513" y="428"/>
                      <a:pt x="513" y="428"/>
                    </a:cubicBezTo>
                    <a:cubicBezTo>
                      <a:pt x="513" y="431"/>
                      <a:pt x="513" y="431"/>
                      <a:pt x="513" y="431"/>
                    </a:cubicBezTo>
                    <a:cubicBezTo>
                      <a:pt x="510" y="433"/>
                      <a:pt x="510" y="433"/>
                      <a:pt x="510" y="433"/>
                    </a:cubicBezTo>
                    <a:cubicBezTo>
                      <a:pt x="508" y="434"/>
                      <a:pt x="508" y="434"/>
                      <a:pt x="508" y="434"/>
                    </a:cubicBezTo>
                    <a:cubicBezTo>
                      <a:pt x="505" y="434"/>
                      <a:pt x="505" y="434"/>
                      <a:pt x="505" y="434"/>
                    </a:cubicBezTo>
                    <a:cubicBezTo>
                      <a:pt x="503" y="434"/>
                      <a:pt x="503" y="434"/>
                      <a:pt x="503" y="434"/>
                    </a:cubicBezTo>
                    <a:cubicBezTo>
                      <a:pt x="502" y="432"/>
                      <a:pt x="502" y="432"/>
                      <a:pt x="502" y="432"/>
                    </a:cubicBezTo>
                    <a:cubicBezTo>
                      <a:pt x="502" y="431"/>
                      <a:pt x="502" y="431"/>
                      <a:pt x="502" y="431"/>
                    </a:cubicBezTo>
                    <a:cubicBezTo>
                      <a:pt x="503" y="433"/>
                      <a:pt x="503" y="433"/>
                      <a:pt x="503" y="433"/>
                    </a:cubicBezTo>
                    <a:cubicBezTo>
                      <a:pt x="505" y="432"/>
                      <a:pt x="505" y="432"/>
                      <a:pt x="505" y="432"/>
                    </a:cubicBezTo>
                    <a:cubicBezTo>
                      <a:pt x="505" y="430"/>
                      <a:pt x="505" y="430"/>
                      <a:pt x="505" y="430"/>
                    </a:cubicBezTo>
                    <a:cubicBezTo>
                      <a:pt x="503" y="429"/>
                      <a:pt x="503" y="429"/>
                      <a:pt x="503" y="429"/>
                    </a:cubicBezTo>
                    <a:cubicBezTo>
                      <a:pt x="501" y="427"/>
                      <a:pt x="501" y="427"/>
                      <a:pt x="501" y="427"/>
                    </a:cubicBezTo>
                    <a:cubicBezTo>
                      <a:pt x="499" y="426"/>
                      <a:pt x="499" y="426"/>
                      <a:pt x="499" y="426"/>
                    </a:cubicBezTo>
                    <a:cubicBezTo>
                      <a:pt x="499" y="422"/>
                      <a:pt x="499" y="422"/>
                      <a:pt x="499" y="422"/>
                    </a:cubicBezTo>
                    <a:cubicBezTo>
                      <a:pt x="498" y="419"/>
                      <a:pt x="498" y="419"/>
                      <a:pt x="498" y="419"/>
                    </a:cubicBezTo>
                    <a:cubicBezTo>
                      <a:pt x="499" y="416"/>
                      <a:pt x="499" y="416"/>
                      <a:pt x="499" y="416"/>
                    </a:cubicBezTo>
                    <a:cubicBezTo>
                      <a:pt x="498" y="415"/>
                      <a:pt x="498" y="415"/>
                      <a:pt x="498" y="415"/>
                    </a:cubicBezTo>
                    <a:cubicBezTo>
                      <a:pt x="498" y="416"/>
                      <a:pt x="498" y="416"/>
                      <a:pt x="498" y="416"/>
                    </a:cubicBezTo>
                    <a:cubicBezTo>
                      <a:pt x="497" y="416"/>
                      <a:pt x="497" y="416"/>
                      <a:pt x="497" y="416"/>
                    </a:cubicBezTo>
                    <a:cubicBezTo>
                      <a:pt x="496" y="411"/>
                      <a:pt x="496" y="411"/>
                      <a:pt x="496" y="411"/>
                    </a:cubicBezTo>
                    <a:cubicBezTo>
                      <a:pt x="498" y="408"/>
                      <a:pt x="498" y="408"/>
                      <a:pt x="498" y="408"/>
                    </a:cubicBezTo>
                    <a:cubicBezTo>
                      <a:pt x="498" y="406"/>
                      <a:pt x="498" y="406"/>
                      <a:pt x="498" y="406"/>
                    </a:cubicBezTo>
                    <a:cubicBezTo>
                      <a:pt x="498" y="406"/>
                      <a:pt x="498" y="406"/>
                      <a:pt x="498" y="406"/>
                    </a:cubicBezTo>
                    <a:cubicBezTo>
                      <a:pt x="496" y="407"/>
                      <a:pt x="496" y="407"/>
                      <a:pt x="496" y="407"/>
                    </a:cubicBezTo>
                    <a:cubicBezTo>
                      <a:pt x="495" y="408"/>
                      <a:pt x="495" y="408"/>
                      <a:pt x="495" y="408"/>
                    </a:cubicBezTo>
                    <a:cubicBezTo>
                      <a:pt x="495" y="403"/>
                      <a:pt x="495" y="403"/>
                      <a:pt x="495" y="403"/>
                    </a:cubicBezTo>
                    <a:cubicBezTo>
                      <a:pt x="498" y="399"/>
                      <a:pt x="498" y="399"/>
                      <a:pt x="498" y="399"/>
                    </a:cubicBezTo>
                    <a:cubicBezTo>
                      <a:pt x="498" y="396"/>
                      <a:pt x="498" y="396"/>
                      <a:pt x="498" y="396"/>
                    </a:cubicBezTo>
                    <a:cubicBezTo>
                      <a:pt x="495" y="392"/>
                      <a:pt x="495" y="392"/>
                      <a:pt x="495" y="392"/>
                    </a:cubicBezTo>
                    <a:cubicBezTo>
                      <a:pt x="493" y="388"/>
                      <a:pt x="493" y="388"/>
                      <a:pt x="493" y="388"/>
                    </a:cubicBezTo>
                    <a:cubicBezTo>
                      <a:pt x="491" y="386"/>
                      <a:pt x="491" y="386"/>
                      <a:pt x="491" y="386"/>
                    </a:cubicBezTo>
                    <a:cubicBezTo>
                      <a:pt x="489" y="385"/>
                      <a:pt x="489" y="385"/>
                      <a:pt x="489" y="385"/>
                    </a:cubicBezTo>
                    <a:cubicBezTo>
                      <a:pt x="486" y="386"/>
                      <a:pt x="486" y="386"/>
                      <a:pt x="486" y="386"/>
                    </a:cubicBezTo>
                    <a:cubicBezTo>
                      <a:pt x="484" y="387"/>
                      <a:pt x="484" y="387"/>
                      <a:pt x="484" y="387"/>
                    </a:cubicBezTo>
                    <a:cubicBezTo>
                      <a:pt x="484" y="388"/>
                      <a:pt x="484" y="388"/>
                      <a:pt x="484" y="388"/>
                    </a:cubicBezTo>
                    <a:cubicBezTo>
                      <a:pt x="480" y="389"/>
                      <a:pt x="480" y="389"/>
                      <a:pt x="480" y="389"/>
                    </a:cubicBezTo>
                    <a:cubicBezTo>
                      <a:pt x="480" y="390"/>
                      <a:pt x="480" y="390"/>
                      <a:pt x="480" y="390"/>
                    </a:cubicBezTo>
                    <a:cubicBezTo>
                      <a:pt x="479" y="390"/>
                      <a:pt x="479" y="390"/>
                      <a:pt x="479" y="390"/>
                    </a:cubicBezTo>
                    <a:cubicBezTo>
                      <a:pt x="478" y="389"/>
                      <a:pt x="478" y="389"/>
                      <a:pt x="478" y="389"/>
                    </a:cubicBezTo>
                    <a:cubicBezTo>
                      <a:pt x="478" y="387"/>
                      <a:pt x="478" y="387"/>
                      <a:pt x="478" y="387"/>
                    </a:cubicBezTo>
                    <a:cubicBezTo>
                      <a:pt x="479" y="387"/>
                      <a:pt x="479" y="387"/>
                      <a:pt x="479" y="387"/>
                    </a:cubicBezTo>
                    <a:cubicBezTo>
                      <a:pt x="478" y="385"/>
                      <a:pt x="478" y="385"/>
                      <a:pt x="478" y="385"/>
                    </a:cubicBezTo>
                    <a:cubicBezTo>
                      <a:pt x="477" y="383"/>
                      <a:pt x="477" y="383"/>
                      <a:pt x="477" y="383"/>
                    </a:cubicBezTo>
                    <a:cubicBezTo>
                      <a:pt x="476" y="385"/>
                      <a:pt x="476" y="385"/>
                      <a:pt x="476" y="385"/>
                    </a:cubicBezTo>
                    <a:cubicBezTo>
                      <a:pt x="474" y="384"/>
                      <a:pt x="474" y="384"/>
                      <a:pt x="474" y="384"/>
                    </a:cubicBezTo>
                    <a:cubicBezTo>
                      <a:pt x="473" y="383"/>
                      <a:pt x="473" y="383"/>
                      <a:pt x="473" y="383"/>
                    </a:cubicBezTo>
                    <a:cubicBezTo>
                      <a:pt x="475" y="383"/>
                      <a:pt x="475" y="383"/>
                      <a:pt x="475" y="383"/>
                    </a:cubicBezTo>
                    <a:cubicBezTo>
                      <a:pt x="471" y="382"/>
                      <a:pt x="471" y="382"/>
                      <a:pt x="471" y="382"/>
                    </a:cubicBezTo>
                    <a:cubicBezTo>
                      <a:pt x="470" y="382"/>
                      <a:pt x="470" y="382"/>
                      <a:pt x="470" y="382"/>
                    </a:cubicBezTo>
                    <a:cubicBezTo>
                      <a:pt x="468" y="383"/>
                      <a:pt x="468" y="383"/>
                      <a:pt x="468" y="383"/>
                    </a:cubicBezTo>
                    <a:cubicBezTo>
                      <a:pt x="466" y="382"/>
                      <a:pt x="466" y="382"/>
                      <a:pt x="466" y="382"/>
                    </a:cubicBezTo>
                    <a:cubicBezTo>
                      <a:pt x="464" y="382"/>
                      <a:pt x="464" y="382"/>
                      <a:pt x="464" y="382"/>
                    </a:cubicBezTo>
                    <a:cubicBezTo>
                      <a:pt x="462" y="382"/>
                      <a:pt x="462" y="382"/>
                      <a:pt x="462" y="382"/>
                    </a:cubicBezTo>
                    <a:cubicBezTo>
                      <a:pt x="461" y="383"/>
                      <a:pt x="461" y="383"/>
                      <a:pt x="461" y="383"/>
                    </a:cubicBezTo>
                    <a:cubicBezTo>
                      <a:pt x="459" y="383"/>
                      <a:pt x="459" y="383"/>
                      <a:pt x="459" y="383"/>
                    </a:cubicBezTo>
                    <a:cubicBezTo>
                      <a:pt x="460" y="382"/>
                      <a:pt x="460" y="382"/>
                      <a:pt x="460" y="382"/>
                    </a:cubicBezTo>
                    <a:cubicBezTo>
                      <a:pt x="460" y="380"/>
                      <a:pt x="460" y="380"/>
                      <a:pt x="460" y="380"/>
                    </a:cubicBezTo>
                    <a:cubicBezTo>
                      <a:pt x="458" y="381"/>
                      <a:pt x="458" y="381"/>
                      <a:pt x="458" y="381"/>
                    </a:cubicBezTo>
                    <a:cubicBezTo>
                      <a:pt x="458" y="382"/>
                      <a:pt x="458" y="382"/>
                      <a:pt x="458" y="382"/>
                    </a:cubicBezTo>
                    <a:cubicBezTo>
                      <a:pt x="454" y="382"/>
                      <a:pt x="454" y="382"/>
                      <a:pt x="454" y="382"/>
                    </a:cubicBezTo>
                    <a:cubicBezTo>
                      <a:pt x="450" y="382"/>
                      <a:pt x="450" y="382"/>
                      <a:pt x="450" y="382"/>
                    </a:cubicBezTo>
                    <a:cubicBezTo>
                      <a:pt x="448" y="383"/>
                      <a:pt x="448" y="383"/>
                      <a:pt x="448" y="383"/>
                    </a:cubicBezTo>
                    <a:cubicBezTo>
                      <a:pt x="447" y="382"/>
                      <a:pt x="447" y="382"/>
                      <a:pt x="447" y="382"/>
                    </a:cubicBezTo>
                    <a:cubicBezTo>
                      <a:pt x="443" y="383"/>
                      <a:pt x="443" y="383"/>
                      <a:pt x="443" y="383"/>
                    </a:cubicBezTo>
                    <a:cubicBezTo>
                      <a:pt x="442" y="382"/>
                      <a:pt x="442" y="382"/>
                      <a:pt x="442" y="382"/>
                    </a:cubicBezTo>
                    <a:cubicBezTo>
                      <a:pt x="440" y="381"/>
                      <a:pt x="440" y="381"/>
                      <a:pt x="440" y="381"/>
                    </a:cubicBezTo>
                    <a:cubicBezTo>
                      <a:pt x="437" y="382"/>
                      <a:pt x="437" y="382"/>
                      <a:pt x="437" y="382"/>
                    </a:cubicBezTo>
                    <a:cubicBezTo>
                      <a:pt x="437" y="382"/>
                      <a:pt x="437" y="382"/>
                      <a:pt x="437" y="382"/>
                    </a:cubicBezTo>
                    <a:cubicBezTo>
                      <a:pt x="439" y="383"/>
                      <a:pt x="439" y="383"/>
                      <a:pt x="439" y="383"/>
                    </a:cubicBezTo>
                    <a:cubicBezTo>
                      <a:pt x="440" y="385"/>
                      <a:pt x="440" y="385"/>
                      <a:pt x="440" y="385"/>
                    </a:cubicBezTo>
                    <a:cubicBezTo>
                      <a:pt x="442" y="384"/>
                      <a:pt x="442" y="384"/>
                      <a:pt x="442" y="384"/>
                    </a:cubicBezTo>
                    <a:cubicBezTo>
                      <a:pt x="443" y="384"/>
                      <a:pt x="443" y="384"/>
                      <a:pt x="443" y="384"/>
                    </a:cubicBezTo>
                    <a:cubicBezTo>
                      <a:pt x="443" y="386"/>
                      <a:pt x="443" y="386"/>
                      <a:pt x="443" y="386"/>
                    </a:cubicBezTo>
                    <a:cubicBezTo>
                      <a:pt x="445" y="385"/>
                      <a:pt x="445" y="385"/>
                      <a:pt x="445" y="385"/>
                    </a:cubicBezTo>
                    <a:cubicBezTo>
                      <a:pt x="446" y="386"/>
                      <a:pt x="446" y="386"/>
                      <a:pt x="446" y="386"/>
                    </a:cubicBezTo>
                    <a:cubicBezTo>
                      <a:pt x="444" y="388"/>
                      <a:pt x="444" y="388"/>
                      <a:pt x="444" y="388"/>
                    </a:cubicBezTo>
                    <a:cubicBezTo>
                      <a:pt x="443" y="390"/>
                      <a:pt x="443" y="390"/>
                      <a:pt x="443" y="390"/>
                    </a:cubicBezTo>
                    <a:cubicBezTo>
                      <a:pt x="443" y="391"/>
                      <a:pt x="443" y="391"/>
                      <a:pt x="443" y="391"/>
                    </a:cubicBezTo>
                    <a:cubicBezTo>
                      <a:pt x="445" y="392"/>
                      <a:pt x="445" y="392"/>
                      <a:pt x="445" y="392"/>
                    </a:cubicBezTo>
                    <a:cubicBezTo>
                      <a:pt x="445" y="393"/>
                      <a:pt x="445" y="393"/>
                      <a:pt x="445" y="393"/>
                    </a:cubicBezTo>
                    <a:cubicBezTo>
                      <a:pt x="446" y="394"/>
                      <a:pt x="446" y="394"/>
                      <a:pt x="446" y="394"/>
                    </a:cubicBezTo>
                    <a:cubicBezTo>
                      <a:pt x="446" y="396"/>
                      <a:pt x="446" y="396"/>
                      <a:pt x="446" y="396"/>
                    </a:cubicBezTo>
                    <a:cubicBezTo>
                      <a:pt x="444" y="395"/>
                      <a:pt x="444" y="395"/>
                      <a:pt x="444" y="395"/>
                    </a:cubicBezTo>
                    <a:cubicBezTo>
                      <a:pt x="443" y="394"/>
                      <a:pt x="443" y="394"/>
                      <a:pt x="443" y="394"/>
                    </a:cubicBezTo>
                    <a:cubicBezTo>
                      <a:pt x="441" y="391"/>
                      <a:pt x="441" y="391"/>
                      <a:pt x="441" y="391"/>
                    </a:cubicBezTo>
                    <a:cubicBezTo>
                      <a:pt x="440" y="390"/>
                      <a:pt x="440" y="390"/>
                      <a:pt x="440" y="390"/>
                    </a:cubicBezTo>
                    <a:cubicBezTo>
                      <a:pt x="438" y="390"/>
                      <a:pt x="438" y="390"/>
                      <a:pt x="438" y="390"/>
                    </a:cubicBezTo>
                    <a:cubicBezTo>
                      <a:pt x="438" y="392"/>
                      <a:pt x="438" y="392"/>
                      <a:pt x="438" y="392"/>
                    </a:cubicBezTo>
                    <a:cubicBezTo>
                      <a:pt x="438" y="393"/>
                      <a:pt x="438" y="393"/>
                      <a:pt x="438" y="393"/>
                    </a:cubicBezTo>
                    <a:cubicBezTo>
                      <a:pt x="437" y="394"/>
                      <a:pt x="437" y="394"/>
                      <a:pt x="437" y="394"/>
                    </a:cubicBezTo>
                    <a:cubicBezTo>
                      <a:pt x="435" y="393"/>
                      <a:pt x="435" y="393"/>
                      <a:pt x="435" y="393"/>
                    </a:cubicBezTo>
                    <a:cubicBezTo>
                      <a:pt x="433" y="393"/>
                      <a:pt x="433" y="393"/>
                      <a:pt x="433" y="393"/>
                    </a:cubicBezTo>
                    <a:cubicBezTo>
                      <a:pt x="432" y="394"/>
                      <a:pt x="432" y="394"/>
                      <a:pt x="432" y="394"/>
                    </a:cubicBezTo>
                    <a:cubicBezTo>
                      <a:pt x="429" y="394"/>
                      <a:pt x="429" y="394"/>
                      <a:pt x="429" y="394"/>
                    </a:cubicBezTo>
                    <a:cubicBezTo>
                      <a:pt x="428" y="393"/>
                      <a:pt x="428" y="393"/>
                      <a:pt x="428" y="393"/>
                    </a:cubicBezTo>
                    <a:cubicBezTo>
                      <a:pt x="429" y="390"/>
                      <a:pt x="429" y="390"/>
                      <a:pt x="429" y="390"/>
                    </a:cubicBezTo>
                    <a:cubicBezTo>
                      <a:pt x="426" y="390"/>
                      <a:pt x="426" y="390"/>
                      <a:pt x="426" y="390"/>
                    </a:cubicBezTo>
                    <a:cubicBezTo>
                      <a:pt x="424" y="390"/>
                      <a:pt x="424" y="390"/>
                      <a:pt x="424" y="390"/>
                    </a:cubicBezTo>
                    <a:cubicBezTo>
                      <a:pt x="423" y="390"/>
                      <a:pt x="423" y="390"/>
                      <a:pt x="423" y="390"/>
                    </a:cubicBezTo>
                    <a:cubicBezTo>
                      <a:pt x="425" y="388"/>
                      <a:pt x="425" y="388"/>
                      <a:pt x="425" y="388"/>
                    </a:cubicBezTo>
                    <a:cubicBezTo>
                      <a:pt x="423" y="388"/>
                      <a:pt x="423" y="388"/>
                      <a:pt x="423" y="388"/>
                    </a:cubicBezTo>
                    <a:cubicBezTo>
                      <a:pt x="422" y="388"/>
                      <a:pt x="422" y="388"/>
                      <a:pt x="422" y="388"/>
                    </a:cubicBezTo>
                    <a:cubicBezTo>
                      <a:pt x="421" y="389"/>
                      <a:pt x="421" y="389"/>
                      <a:pt x="421" y="389"/>
                    </a:cubicBezTo>
                    <a:cubicBezTo>
                      <a:pt x="420" y="390"/>
                      <a:pt x="420" y="390"/>
                      <a:pt x="420" y="390"/>
                    </a:cubicBezTo>
                    <a:cubicBezTo>
                      <a:pt x="418" y="390"/>
                      <a:pt x="418" y="390"/>
                      <a:pt x="418" y="390"/>
                    </a:cubicBezTo>
                    <a:cubicBezTo>
                      <a:pt x="413" y="387"/>
                      <a:pt x="413" y="387"/>
                      <a:pt x="413" y="387"/>
                    </a:cubicBezTo>
                    <a:cubicBezTo>
                      <a:pt x="412" y="387"/>
                      <a:pt x="412" y="387"/>
                      <a:pt x="412" y="387"/>
                    </a:cubicBezTo>
                    <a:cubicBezTo>
                      <a:pt x="405" y="389"/>
                      <a:pt x="405" y="389"/>
                      <a:pt x="405" y="389"/>
                    </a:cubicBezTo>
                    <a:cubicBezTo>
                      <a:pt x="400" y="392"/>
                      <a:pt x="400" y="392"/>
                      <a:pt x="400" y="392"/>
                    </a:cubicBezTo>
                    <a:cubicBezTo>
                      <a:pt x="401" y="390"/>
                      <a:pt x="401" y="390"/>
                      <a:pt x="401" y="390"/>
                    </a:cubicBezTo>
                    <a:cubicBezTo>
                      <a:pt x="400" y="389"/>
                      <a:pt x="400" y="389"/>
                      <a:pt x="400" y="389"/>
                    </a:cubicBezTo>
                    <a:cubicBezTo>
                      <a:pt x="398" y="390"/>
                      <a:pt x="398" y="390"/>
                      <a:pt x="398" y="390"/>
                    </a:cubicBezTo>
                    <a:cubicBezTo>
                      <a:pt x="397" y="392"/>
                      <a:pt x="397" y="392"/>
                      <a:pt x="397" y="392"/>
                    </a:cubicBezTo>
                    <a:cubicBezTo>
                      <a:pt x="399" y="392"/>
                      <a:pt x="399" y="392"/>
                      <a:pt x="399" y="392"/>
                    </a:cubicBezTo>
                    <a:cubicBezTo>
                      <a:pt x="397" y="394"/>
                      <a:pt x="397" y="394"/>
                      <a:pt x="397" y="394"/>
                    </a:cubicBezTo>
                    <a:cubicBezTo>
                      <a:pt x="393" y="396"/>
                      <a:pt x="393" y="396"/>
                      <a:pt x="393" y="396"/>
                    </a:cubicBezTo>
                    <a:cubicBezTo>
                      <a:pt x="389" y="399"/>
                      <a:pt x="389" y="399"/>
                      <a:pt x="389" y="399"/>
                    </a:cubicBezTo>
                    <a:cubicBezTo>
                      <a:pt x="387" y="400"/>
                      <a:pt x="387" y="400"/>
                      <a:pt x="387" y="400"/>
                    </a:cubicBezTo>
                    <a:cubicBezTo>
                      <a:pt x="385" y="401"/>
                      <a:pt x="385" y="401"/>
                      <a:pt x="385" y="401"/>
                    </a:cubicBezTo>
                    <a:cubicBezTo>
                      <a:pt x="382" y="402"/>
                      <a:pt x="382" y="402"/>
                      <a:pt x="382" y="402"/>
                    </a:cubicBezTo>
                    <a:cubicBezTo>
                      <a:pt x="381" y="403"/>
                      <a:pt x="381" y="403"/>
                      <a:pt x="381" y="403"/>
                    </a:cubicBezTo>
                    <a:cubicBezTo>
                      <a:pt x="378" y="404"/>
                      <a:pt x="378" y="404"/>
                      <a:pt x="378" y="404"/>
                    </a:cubicBezTo>
                    <a:cubicBezTo>
                      <a:pt x="376" y="405"/>
                      <a:pt x="376" y="405"/>
                      <a:pt x="376" y="405"/>
                    </a:cubicBezTo>
                    <a:cubicBezTo>
                      <a:pt x="374" y="406"/>
                      <a:pt x="374" y="406"/>
                      <a:pt x="374" y="406"/>
                    </a:cubicBezTo>
                    <a:cubicBezTo>
                      <a:pt x="373" y="406"/>
                      <a:pt x="373" y="406"/>
                      <a:pt x="373" y="406"/>
                    </a:cubicBezTo>
                    <a:cubicBezTo>
                      <a:pt x="372" y="409"/>
                      <a:pt x="372" y="409"/>
                      <a:pt x="372" y="409"/>
                    </a:cubicBezTo>
                    <a:cubicBezTo>
                      <a:pt x="371" y="410"/>
                      <a:pt x="371" y="410"/>
                      <a:pt x="371" y="410"/>
                    </a:cubicBezTo>
                    <a:cubicBezTo>
                      <a:pt x="369" y="412"/>
                      <a:pt x="369" y="412"/>
                      <a:pt x="369" y="412"/>
                    </a:cubicBezTo>
                    <a:cubicBezTo>
                      <a:pt x="370" y="413"/>
                      <a:pt x="370" y="413"/>
                      <a:pt x="370" y="413"/>
                    </a:cubicBezTo>
                    <a:cubicBezTo>
                      <a:pt x="369" y="415"/>
                      <a:pt x="369" y="415"/>
                      <a:pt x="369" y="415"/>
                    </a:cubicBezTo>
                    <a:cubicBezTo>
                      <a:pt x="369" y="421"/>
                      <a:pt x="369" y="421"/>
                      <a:pt x="369" y="421"/>
                    </a:cubicBezTo>
                    <a:cubicBezTo>
                      <a:pt x="370" y="423"/>
                      <a:pt x="370" y="423"/>
                      <a:pt x="370" y="423"/>
                    </a:cubicBezTo>
                    <a:cubicBezTo>
                      <a:pt x="370" y="426"/>
                      <a:pt x="370" y="426"/>
                      <a:pt x="370" y="426"/>
                    </a:cubicBezTo>
                    <a:cubicBezTo>
                      <a:pt x="366" y="425"/>
                      <a:pt x="366" y="425"/>
                      <a:pt x="366" y="425"/>
                    </a:cubicBezTo>
                    <a:cubicBezTo>
                      <a:pt x="361" y="424"/>
                      <a:pt x="361" y="424"/>
                      <a:pt x="361" y="424"/>
                    </a:cubicBezTo>
                    <a:cubicBezTo>
                      <a:pt x="357" y="422"/>
                      <a:pt x="357" y="422"/>
                      <a:pt x="357" y="422"/>
                    </a:cubicBezTo>
                    <a:cubicBezTo>
                      <a:pt x="354" y="419"/>
                      <a:pt x="354" y="419"/>
                      <a:pt x="354" y="419"/>
                    </a:cubicBezTo>
                    <a:cubicBezTo>
                      <a:pt x="354" y="416"/>
                      <a:pt x="354" y="416"/>
                      <a:pt x="354" y="416"/>
                    </a:cubicBezTo>
                    <a:cubicBezTo>
                      <a:pt x="353" y="409"/>
                      <a:pt x="353" y="409"/>
                      <a:pt x="353" y="409"/>
                    </a:cubicBezTo>
                    <a:cubicBezTo>
                      <a:pt x="349" y="403"/>
                      <a:pt x="349" y="403"/>
                      <a:pt x="349" y="403"/>
                    </a:cubicBezTo>
                    <a:cubicBezTo>
                      <a:pt x="348" y="392"/>
                      <a:pt x="348" y="392"/>
                      <a:pt x="348" y="392"/>
                    </a:cubicBezTo>
                    <a:cubicBezTo>
                      <a:pt x="346" y="390"/>
                      <a:pt x="346" y="390"/>
                      <a:pt x="346" y="390"/>
                    </a:cubicBezTo>
                    <a:cubicBezTo>
                      <a:pt x="346" y="388"/>
                      <a:pt x="346" y="388"/>
                      <a:pt x="346" y="388"/>
                    </a:cubicBezTo>
                    <a:cubicBezTo>
                      <a:pt x="338" y="387"/>
                      <a:pt x="338" y="387"/>
                      <a:pt x="338" y="387"/>
                    </a:cubicBezTo>
                    <a:cubicBezTo>
                      <a:pt x="334" y="389"/>
                      <a:pt x="334" y="389"/>
                      <a:pt x="334" y="389"/>
                    </a:cubicBezTo>
                    <a:cubicBezTo>
                      <a:pt x="332" y="393"/>
                      <a:pt x="332" y="393"/>
                      <a:pt x="332" y="393"/>
                    </a:cubicBezTo>
                    <a:cubicBezTo>
                      <a:pt x="329" y="395"/>
                      <a:pt x="329" y="395"/>
                      <a:pt x="329" y="395"/>
                    </a:cubicBezTo>
                    <a:cubicBezTo>
                      <a:pt x="325" y="393"/>
                      <a:pt x="325" y="393"/>
                      <a:pt x="325" y="393"/>
                    </a:cubicBezTo>
                    <a:cubicBezTo>
                      <a:pt x="318" y="390"/>
                      <a:pt x="318" y="390"/>
                      <a:pt x="318" y="390"/>
                    </a:cubicBezTo>
                    <a:cubicBezTo>
                      <a:pt x="317" y="384"/>
                      <a:pt x="317" y="384"/>
                      <a:pt x="317" y="384"/>
                    </a:cubicBezTo>
                    <a:cubicBezTo>
                      <a:pt x="317" y="381"/>
                      <a:pt x="317" y="381"/>
                      <a:pt x="317" y="381"/>
                    </a:cubicBezTo>
                    <a:cubicBezTo>
                      <a:pt x="312" y="373"/>
                      <a:pt x="312" y="373"/>
                      <a:pt x="312" y="373"/>
                    </a:cubicBezTo>
                    <a:cubicBezTo>
                      <a:pt x="309" y="368"/>
                      <a:pt x="309" y="368"/>
                      <a:pt x="309" y="368"/>
                    </a:cubicBezTo>
                    <a:cubicBezTo>
                      <a:pt x="296" y="368"/>
                      <a:pt x="296" y="368"/>
                      <a:pt x="296" y="368"/>
                    </a:cubicBezTo>
                    <a:cubicBezTo>
                      <a:pt x="293" y="372"/>
                      <a:pt x="293" y="372"/>
                      <a:pt x="293" y="372"/>
                    </a:cubicBezTo>
                    <a:cubicBezTo>
                      <a:pt x="268" y="372"/>
                      <a:pt x="268" y="372"/>
                      <a:pt x="268" y="372"/>
                    </a:cubicBezTo>
                    <a:cubicBezTo>
                      <a:pt x="243" y="360"/>
                      <a:pt x="243" y="360"/>
                      <a:pt x="243" y="360"/>
                    </a:cubicBezTo>
                    <a:cubicBezTo>
                      <a:pt x="242" y="358"/>
                      <a:pt x="242" y="358"/>
                      <a:pt x="242" y="358"/>
                    </a:cubicBezTo>
                    <a:cubicBezTo>
                      <a:pt x="223" y="359"/>
                      <a:pt x="223" y="359"/>
                      <a:pt x="223" y="359"/>
                    </a:cubicBezTo>
                    <a:cubicBezTo>
                      <a:pt x="223" y="358"/>
                      <a:pt x="223" y="358"/>
                      <a:pt x="223" y="358"/>
                    </a:cubicBezTo>
                    <a:cubicBezTo>
                      <a:pt x="224" y="354"/>
                      <a:pt x="224" y="354"/>
                      <a:pt x="224" y="354"/>
                    </a:cubicBezTo>
                    <a:cubicBezTo>
                      <a:pt x="223" y="350"/>
                      <a:pt x="223" y="350"/>
                      <a:pt x="223" y="350"/>
                    </a:cubicBezTo>
                    <a:cubicBezTo>
                      <a:pt x="220" y="347"/>
                      <a:pt x="220" y="347"/>
                      <a:pt x="220" y="347"/>
                    </a:cubicBezTo>
                    <a:cubicBezTo>
                      <a:pt x="219" y="345"/>
                      <a:pt x="219" y="345"/>
                      <a:pt x="219" y="345"/>
                    </a:cubicBezTo>
                    <a:cubicBezTo>
                      <a:pt x="215" y="345"/>
                      <a:pt x="215" y="345"/>
                      <a:pt x="215" y="345"/>
                    </a:cubicBezTo>
                    <a:cubicBezTo>
                      <a:pt x="213" y="345"/>
                      <a:pt x="213" y="345"/>
                      <a:pt x="213" y="345"/>
                    </a:cubicBezTo>
                    <a:cubicBezTo>
                      <a:pt x="210" y="342"/>
                      <a:pt x="210" y="342"/>
                      <a:pt x="210" y="342"/>
                    </a:cubicBezTo>
                    <a:cubicBezTo>
                      <a:pt x="204" y="341"/>
                      <a:pt x="204" y="341"/>
                      <a:pt x="204" y="341"/>
                    </a:cubicBezTo>
                    <a:cubicBezTo>
                      <a:pt x="203" y="340"/>
                      <a:pt x="203" y="340"/>
                      <a:pt x="203" y="340"/>
                    </a:cubicBezTo>
                    <a:cubicBezTo>
                      <a:pt x="204" y="336"/>
                      <a:pt x="204" y="336"/>
                      <a:pt x="204" y="336"/>
                    </a:cubicBezTo>
                    <a:cubicBezTo>
                      <a:pt x="205" y="335"/>
                      <a:pt x="205" y="335"/>
                      <a:pt x="205" y="335"/>
                    </a:cubicBezTo>
                    <a:cubicBezTo>
                      <a:pt x="204" y="332"/>
                      <a:pt x="204" y="332"/>
                      <a:pt x="204" y="332"/>
                    </a:cubicBezTo>
                    <a:cubicBezTo>
                      <a:pt x="202" y="329"/>
                      <a:pt x="202" y="329"/>
                      <a:pt x="202" y="329"/>
                    </a:cubicBezTo>
                    <a:cubicBezTo>
                      <a:pt x="202" y="325"/>
                      <a:pt x="202" y="325"/>
                      <a:pt x="202" y="325"/>
                    </a:cubicBezTo>
                    <a:cubicBezTo>
                      <a:pt x="201" y="323"/>
                      <a:pt x="201" y="323"/>
                      <a:pt x="201" y="323"/>
                    </a:cubicBezTo>
                    <a:cubicBezTo>
                      <a:pt x="202" y="320"/>
                      <a:pt x="202" y="320"/>
                      <a:pt x="202" y="320"/>
                    </a:cubicBezTo>
                    <a:cubicBezTo>
                      <a:pt x="204" y="318"/>
                      <a:pt x="204" y="318"/>
                      <a:pt x="204" y="318"/>
                    </a:cubicBezTo>
                    <a:cubicBezTo>
                      <a:pt x="204" y="316"/>
                      <a:pt x="204" y="316"/>
                      <a:pt x="204" y="316"/>
                    </a:cubicBezTo>
                    <a:cubicBezTo>
                      <a:pt x="202" y="315"/>
                      <a:pt x="202" y="315"/>
                      <a:pt x="202" y="315"/>
                    </a:cubicBezTo>
                    <a:cubicBezTo>
                      <a:pt x="202" y="308"/>
                      <a:pt x="202" y="308"/>
                      <a:pt x="202" y="308"/>
                    </a:cubicBezTo>
                    <a:cubicBezTo>
                      <a:pt x="202" y="307"/>
                      <a:pt x="202" y="307"/>
                      <a:pt x="202" y="307"/>
                    </a:cubicBezTo>
                    <a:cubicBezTo>
                      <a:pt x="204" y="308"/>
                      <a:pt x="204" y="308"/>
                      <a:pt x="204" y="308"/>
                    </a:cubicBezTo>
                    <a:cubicBezTo>
                      <a:pt x="204" y="309"/>
                      <a:pt x="204" y="309"/>
                      <a:pt x="204" y="309"/>
                    </a:cubicBezTo>
                    <a:cubicBezTo>
                      <a:pt x="205" y="308"/>
                      <a:pt x="205" y="308"/>
                      <a:pt x="205" y="308"/>
                    </a:cubicBezTo>
                    <a:cubicBezTo>
                      <a:pt x="205" y="306"/>
                      <a:pt x="205" y="306"/>
                      <a:pt x="205" y="306"/>
                    </a:cubicBezTo>
                    <a:cubicBezTo>
                      <a:pt x="209" y="304"/>
                      <a:pt x="209" y="304"/>
                      <a:pt x="209" y="304"/>
                    </a:cubicBezTo>
                    <a:cubicBezTo>
                      <a:pt x="206" y="303"/>
                      <a:pt x="206" y="303"/>
                      <a:pt x="206" y="303"/>
                    </a:cubicBezTo>
                    <a:cubicBezTo>
                      <a:pt x="204" y="305"/>
                      <a:pt x="204" y="305"/>
                      <a:pt x="204" y="305"/>
                    </a:cubicBezTo>
                    <a:cubicBezTo>
                      <a:pt x="203" y="306"/>
                      <a:pt x="203" y="306"/>
                      <a:pt x="203" y="306"/>
                    </a:cubicBezTo>
                    <a:cubicBezTo>
                      <a:pt x="202" y="305"/>
                      <a:pt x="202" y="305"/>
                      <a:pt x="202" y="305"/>
                    </a:cubicBezTo>
                    <a:cubicBezTo>
                      <a:pt x="202" y="303"/>
                      <a:pt x="202" y="303"/>
                      <a:pt x="202" y="303"/>
                    </a:cubicBezTo>
                    <a:cubicBezTo>
                      <a:pt x="201" y="302"/>
                      <a:pt x="201" y="302"/>
                      <a:pt x="201" y="302"/>
                    </a:cubicBezTo>
                    <a:cubicBezTo>
                      <a:pt x="198" y="297"/>
                      <a:pt x="198" y="297"/>
                      <a:pt x="198" y="297"/>
                    </a:cubicBezTo>
                    <a:cubicBezTo>
                      <a:pt x="199" y="293"/>
                      <a:pt x="199" y="293"/>
                      <a:pt x="199" y="293"/>
                    </a:cubicBezTo>
                    <a:cubicBezTo>
                      <a:pt x="201" y="291"/>
                      <a:pt x="201" y="291"/>
                      <a:pt x="201" y="291"/>
                    </a:cubicBezTo>
                    <a:cubicBezTo>
                      <a:pt x="200" y="286"/>
                      <a:pt x="200" y="286"/>
                      <a:pt x="200" y="286"/>
                    </a:cubicBezTo>
                    <a:cubicBezTo>
                      <a:pt x="200" y="284"/>
                      <a:pt x="200" y="284"/>
                      <a:pt x="200" y="284"/>
                    </a:cubicBezTo>
                    <a:cubicBezTo>
                      <a:pt x="202" y="281"/>
                      <a:pt x="202" y="281"/>
                      <a:pt x="202" y="281"/>
                    </a:cubicBezTo>
                    <a:cubicBezTo>
                      <a:pt x="204" y="280"/>
                      <a:pt x="204" y="280"/>
                      <a:pt x="204" y="280"/>
                    </a:cubicBezTo>
                    <a:cubicBezTo>
                      <a:pt x="208" y="273"/>
                      <a:pt x="208" y="273"/>
                      <a:pt x="208" y="273"/>
                    </a:cubicBezTo>
                    <a:cubicBezTo>
                      <a:pt x="208" y="271"/>
                      <a:pt x="208" y="271"/>
                      <a:pt x="208" y="271"/>
                    </a:cubicBezTo>
                    <a:cubicBezTo>
                      <a:pt x="211" y="266"/>
                      <a:pt x="211" y="266"/>
                      <a:pt x="211" y="266"/>
                    </a:cubicBezTo>
                    <a:cubicBezTo>
                      <a:pt x="213" y="259"/>
                      <a:pt x="213" y="259"/>
                      <a:pt x="213" y="259"/>
                    </a:cubicBezTo>
                    <a:cubicBezTo>
                      <a:pt x="217" y="256"/>
                      <a:pt x="217" y="256"/>
                      <a:pt x="217" y="256"/>
                    </a:cubicBezTo>
                    <a:cubicBezTo>
                      <a:pt x="224" y="247"/>
                      <a:pt x="224" y="247"/>
                      <a:pt x="224" y="247"/>
                    </a:cubicBezTo>
                    <a:cubicBezTo>
                      <a:pt x="229" y="239"/>
                      <a:pt x="229" y="239"/>
                      <a:pt x="229" y="239"/>
                    </a:cubicBezTo>
                    <a:cubicBezTo>
                      <a:pt x="232" y="235"/>
                      <a:pt x="232" y="235"/>
                      <a:pt x="232" y="235"/>
                    </a:cubicBezTo>
                    <a:cubicBezTo>
                      <a:pt x="238" y="227"/>
                      <a:pt x="238" y="227"/>
                      <a:pt x="238" y="227"/>
                    </a:cubicBezTo>
                    <a:cubicBezTo>
                      <a:pt x="239" y="227"/>
                      <a:pt x="239" y="227"/>
                      <a:pt x="239" y="227"/>
                    </a:cubicBezTo>
                    <a:cubicBezTo>
                      <a:pt x="238" y="226"/>
                      <a:pt x="238" y="226"/>
                      <a:pt x="238" y="226"/>
                    </a:cubicBezTo>
                    <a:cubicBezTo>
                      <a:pt x="241" y="224"/>
                      <a:pt x="241" y="224"/>
                      <a:pt x="241" y="224"/>
                    </a:cubicBezTo>
                    <a:cubicBezTo>
                      <a:pt x="240" y="222"/>
                      <a:pt x="240" y="222"/>
                      <a:pt x="240" y="222"/>
                    </a:cubicBezTo>
                    <a:cubicBezTo>
                      <a:pt x="243" y="220"/>
                      <a:pt x="243" y="220"/>
                      <a:pt x="243" y="220"/>
                    </a:cubicBezTo>
                    <a:cubicBezTo>
                      <a:pt x="243" y="218"/>
                      <a:pt x="243" y="218"/>
                      <a:pt x="243" y="218"/>
                    </a:cubicBezTo>
                    <a:cubicBezTo>
                      <a:pt x="244" y="213"/>
                      <a:pt x="244" y="213"/>
                      <a:pt x="244" y="213"/>
                    </a:cubicBezTo>
                    <a:cubicBezTo>
                      <a:pt x="244" y="210"/>
                      <a:pt x="244" y="210"/>
                      <a:pt x="244" y="210"/>
                    </a:cubicBezTo>
                    <a:cubicBezTo>
                      <a:pt x="247" y="207"/>
                      <a:pt x="247" y="207"/>
                      <a:pt x="247" y="207"/>
                    </a:cubicBezTo>
                    <a:cubicBezTo>
                      <a:pt x="248" y="207"/>
                      <a:pt x="248" y="207"/>
                      <a:pt x="248" y="207"/>
                    </a:cubicBezTo>
                    <a:cubicBezTo>
                      <a:pt x="250" y="208"/>
                      <a:pt x="250" y="208"/>
                      <a:pt x="250" y="208"/>
                    </a:cubicBezTo>
                    <a:cubicBezTo>
                      <a:pt x="253" y="208"/>
                      <a:pt x="253" y="208"/>
                      <a:pt x="253" y="208"/>
                    </a:cubicBezTo>
                    <a:cubicBezTo>
                      <a:pt x="256" y="209"/>
                      <a:pt x="256" y="209"/>
                      <a:pt x="256" y="209"/>
                    </a:cubicBezTo>
                    <a:cubicBezTo>
                      <a:pt x="261" y="209"/>
                      <a:pt x="261" y="209"/>
                      <a:pt x="261" y="209"/>
                    </a:cubicBezTo>
                    <a:cubicBezTo>
                      <a:pt x="261" y="210"/>
                      <a:pt x="261" y="210"/>
                      <a:pt x="261" y="210"/>
                    </a:cubicBezTo>
                    <a:cubicBezTo>
                      <a:pt x="259" y="211"/>
                      <a:pt x="259" y="211"/>
                      <a:pt x="259" y="211"/>
                    </a:cubicBezTo>
                    <a:cubicBezTo>
                      <a:pt x="255" y="214"/>
                      <a:pt x="255" y="214"/>
                      <a:pt x="255" y="214"/>
                    </a:cubicBezTo>
                    <a:cubicBezTo>
                      <a:pt x="257" y="214"/>
                      <a:pt x="257" y="214"/>
                      <a:pt x="257" y="214"/>
                    </a:cubicBezTo>
                    <a:cubicBezTo>
                      <a:pt x="260" y="212"/>
                      <a:pt x="260" y="212"/>
                      <a:pt x="260" y="212"/>
                    </a:cubicBezTo>
                    <a:cubicBezTo>
                      <a:pt x="260" y="212"/>
                      <a:pt x="260" y="212"/>
                      <a:pt x="260" y="212"/>
                    </a:cubicBezTo>
                    <a:cubicBezTo>
                      <a:pt x="259" y="213"/>
                      <a:pt x="259" y="213"/>
                      <a:pt x="259" y="213"/>
                    </a:cubicBezTo>
                    <a:cubicBezTo>
                      <a:pt x="255" y="216"/>
                      <a:pt x="255" y="216"/>
                      <a:pt x="255" y="216"/>
                    </a:cubicBezTo>
                    <a:cubicBezTo>
                      <a:pt x="254" y="217"/>
                      <a:pt x="254" y="217"/>
                      <a:pt x="254" y="217"/>
                    </a:cubicBezTo>
                    <a:cubicBezTo>
                      <a:pt x="257" y="217"/>
                      <a:pt x="257" y="217"/>
                      <a:pt x="257" y="217"/>
                    </a:cubicBezTo>
                    <a:cubicBezTo>
                      <a:pt x="262" y="212"/>
                      <a:pt x="262" y="212"/>
                      <a:pt x="262" y="212"/>
                    </a:cubicBezTo>
                    <a:cubicBezTo>
                      <a:pt x="263" y="209"/>
                      <a:pt x="263" y="209"/>
                      <a:pt x="263" y="209"/>
                    </a:cubicBezTo>
                    <a:cubicBezTo>
                      <a:pt x="262" y="207"/>
                      <a:pt x="262" y="207"/>
                      <a:pt x="262" y="207"/>
                    </a:cubicBezTo>
                    <a:cubicBezTo>
                      <a:pt x="264" y="205"/>
                      <a:pt x="264" y="205"/>
                      <a:pt x="264" y="205"/>
                    </a:cubicBezTo>
                    <a:cubicBezTo>
                      <a:pt x="265" y="204"/>
                      <a:pt x="265" y="204"/>
                      <a:pt x="265" y="204"/>
                    </a:cubicBezTo>
                    <a:cubicBezTo>
                      <a:pt x="265" y="200"/>
                      <a:pt x="265" y="200"/>
                      <a:pt x="265" y="200"/>
                    </a:cubicBezTo>
                    <a:cubicBezTo>
                      <a:pt x="477" y="200"/>
                      <a:pt x="477" y="200"/>
                      <a:pt x="477" y="200"/>
                    </a:cubicBezTo>
                    <a:cubicBezTo>
                      <a:pt x="480" y="196"/>
                      <a:pt x="480" y="196"/>
                      <a:pt x="480" y="196"/>
                    </a:cubicBezTo>
                    <a:cubicBezTo>
                      <a:pt x="481" y="196"/>
                      <a:pt x="481" y="196"/>
                      <a:pt x="481" y="196"/>
                    </a:cubicBezTo>
                    <a:cubicBezTo>
                      <a:pt x="480" y="200"/>
                      <a:pt x="480" y="200"/>
                      <a:pt x="480" y="200"/>
                    </a:cubicBezTo>
                    <a:cubicBezTo>
                      <a:pt x="485" y="204"/>
                      <a:pt x="485" y="204"/>
                      <a:pt x="485" y="204"/>
                    </a:cubicBezTo>
                    <a:cubicBezTo>
                      <a:pt x="491" y="203"/>
                      <a:pt x="491" y="203"/>
                      <a:pt x="491" y="203"/>
                    </a:cubicBezTo>
                    <a:cubicBezTo>
                      <a:pt x="496" y="206"/>
                      <a:pt x="496" y="206"/>
                      <a:pt x="496" y="206"/>
                    </a:cubicBezTo>
                    <a:cubicBezTo>
                      <a:pt x="500" y="209"/>
                      <a:pt x="500" y="209"/>
                      <a:pt x="500" y="209"/>
                    </a:cubicBezTo>
                    <a:cubicBezTo>
                      <a:pt x="504" y="208"/>
                      <a:pt x="504" y="208"/>
                      <a:pt x="504" y="208"/>
                    </a:cubicBezTo>
                    <a:cubicBezTo>
                      <a:pt x="507" y="209"/>
                      <a:pt x="507" y="209"/>
                      <a:pt x="507" y="209"/>
                    </a:cubicBezTo>
                    <a:cubicBezTo>
                      <a:pt x="509" y="209"/>
                      <a:pt x="509" y="209"/>
                      <a:pt x="509" y="209"/>
                    </a:cubicBezTo>
                    <a:cubicBezTo>
                      <a:pt x="512" y="210"/>
                      <a:pt x="512" y="210"/>
                      <a:pt x="512" y="210"/>
                    </a:cubicBezTo>
                    <a:cubicBezTo>
                      <a:pt x="509" y="211"/>
                      <a:pt x="509" y="211"/>
                      <a:pt x="509" y="211"/>
                    </a:cubicBezTo>
                    <a:cubicBezTo>
                      <a:pt x="504" y="212"/>
                      <a:pt x="504" y="212"/>
                      <a:pt x="504" y="212"/>
                    </a:cubicBezTo>
                    <a:cubicBezTo>
                      <a:pt x="499" y="213"/>
                      <a:pt x="499" y="213"/>
                      <a:pt x="499" y="213"/>
                    </a:cubicBezTo>
                    <a:cubicBezTo>
                      <a:pt x="497" y="216"/>
                      <a:pt x="497" y="216"/>
                      <a:pt x="497" y="216"/>
                    </a:cubicBezTo>
                    <a:cubicBezTo>
                      <a:pt x="490" y="219"/>
                      <a:pt x="490" y="219"/>
                      <a:pt x="490" y="219"/>
                    </a:cubicBezTo>
                    <a:cubicBezTo>
                      <a:pt x="490" y="220"/>
                      <a:pt x="490" y="220"/>
                      <a:pt x="490" y="220"/>
                    </a:cubicBezTo>
                    <a:cubicBezTo>
                      <a:pt x="494" y="220"/>
                      <a:pt x="494" y="220"/>
                      <a:pt x="494" y="220"/>
                    </a:cubicBezTo>
                    <a:cubicBezTo>
                      <a:pt x="498" y="219"/>
                      <a:pt x="498" y="219"/>
                      <a:pt x="498" y="219"/>
                    </a:cubicBezTo>
                    <a:cubicBezTo>
                      <a:pt x="499" y="222"/>
                      <a:pt x="499" y="222"/>
                      <a:pt x="499" y="222"/>
                    </a:cubicBezTo>
                    <a:cubicBezTo>
                      <a:pt x="501" y="222"/>
                      <a:pt x="501" y="222"/>
                      <a:pt x="501" y="222"/>
                    </a:cubicBezTo>
                    <a:cubicBezTo>
                      <a:pt x="504" y="222"/>
                      <a:pt x="504" y="222"/>
                      <a:pt x="504" y="222"/>
                    </a:cubicBezTo>
                    <a:cubicBezTo>
                      <a:pt x="508" y="219"/>
                      <a:pt x="508" y="219"/>
                      <a:pt x="508" y="219"/>
                    </a:cubicBezTo>
                    <a:cubicBezTo>
                      <a:pt x="513" y="218"/>
                      <a:pt x="513" y="218"/>
                      <a:pt x="513" y="218"/>
                    </a:cubicBezTo>
                    <a:cubicBezTo>
                      <a:pt x="515" y="217"/>
                      <a:pt x="515" y="217"/>
                      <a:pt x="515" y="217"/>
                    </a:cubicBezTo>
                    <a:cubicBezTo>
                      <a:pt x="522" y="213"/>
                      <a:pt x="522" y="213"/>
                      <a:pt x="522" y="213"/>
                    </a:cubicBezTo>
                    <a:cubicBezTo>
                      <a:pt x="525" y="213"/>
                      <a:pt x="525" y="213"/>
                      <a:pt x="525" y="213"/>
                    </a:cubicBezTo>
                    <a:cubicBezTo>
                      <a:pt x="524" y="214"/>
                      <a:pt x="524" y="214"/>
                      <a:pt x="524" y="214"/>
                    </a:cubicBezTo>
                    <a:cubicBezTo>
                      <a:pt x="523" y="215"/>
                      <a:pt x="523" y="215"/>
                      <a:pt x="523" y="215"/>
                    </a:cubicBezTo>
                    <a:cubicBezTo>
                      <a:pt x="518" y="217"/>
                      <a:pt x="518" y="217"/>
                      <a:pt x="518" y="217"/>
                    </a:cubicBezTo>
                    <a:cubicBezTo>
                      <a:pt x="518" y="219"/>
                      <a:pt x="518" y="219"/>
                      <a:pt x="518" y="219"/>
                    </a:cubicBezTo>
                    <a:cubicBezTo>
                      <a:pt x="523" y="219"/>
                      <a:pt x="523" y="219"/>
                      <a:pt x="523" y="219"/>
                    </a:cubicBezTo>
                    <a:cubicBezTo>
                      <a:pt x="525" y="222"/>
                      <a:pt x="525" y="222"/>
                      <a:pt x="525" y="222"/>
                    </a:cubicBezTo>
                    <a:cubicBezTo>
                      <a:pt x="527" y="222"/>
                      <a:pt x="527" y="222"/>
                      <a:pt x="527" y="222"/>
                    </a:cubicBezTo>
                    <a:cubicBezTo>
                      <a:pt x="530" y="222"/>
                      <a:pt x="530" y="222"/>
                      <a:pt x="530" y="222"/>
                    </a:cubicBezTo>
                    <a:cubicBezTo>
                      <a:pt x="535" y="220"/>
                      <a:pt x="535" y="220"/>
                      <a:pt x="535" y="220"/>
                    </a:cubicBezTo>
                    <a:cubicBezTo>
                      <a:pt x="539" y="221"/>
                      <a:pt x="539" y="221"/>
                      <a:pt x="539" y="221"/>
                    </a:cubicBezTo>
                    <a:cubicBezTo>
                      <a:pt x="543" y="220"/>
                      <a:pt x="543" y="220"/>
                      <a:pt x="543" y="220"/>
                    </a:cubicBezTo>
                    <a:cubicBezTo>
                      <a:pt x="543" y="220"/>
                      <a:pt x="543" y="220"/>
                      <a:pt x="543" y="220"/>
                    </a:cubicBezTo>
                    <a:cubicBezTo>
                      <a:pt x="542" y="223"/>
                      <a:pt x="542" y="223"/>
                      <a:pt x="542" y="223"/>
                    </a:cubicBezTo>
                    <a:cubicBezTo>
                      <a:pt x="542" y="224"/>
                      <a:pt x="542" y="224"/>
                      <a:pt x="542" y="224"/>
                    </a:cubicBezTo>
                    <a:cubicBezTo>
                      <a:pt x="545" y="224"/>
                      <a:pt x="545" y="224"/>
                      <a:pt x="545" y="224"/>
                    </a:cubicBezTo>
                    <a:cubicBezTo>
                      <a:pt x="546" y="226"/>
                      <a:pt x="546" y="226"/>
                      <a:pt x="546" y="226"/>
                    </a:cubicBezTo>
                    <a:cubicBezTo>
                      <a:pt x="547" y="228"/>
                      <a:pt x="547" y="228"/>
                      <a:pt x="547" y="228"/>
                    </a:cubicBezTo>
                    <a:cubicBezTo>
                      <a:pt x="543" y="228"/>
                      <a:pt x="543" y="228"/>
                      <a:pt x="543" y="228"/>
                    </a:cubicBezTo>
                    <a:cubicBezTo>
                      <a:pt x="542" y="228"/>
                      <a:pt x="542" y="228"/>
                      <a:pt x="542" y="228"/>
                    </a:cubicBezTo>
                    <a:cubicBezTo>
                      <a:pt x="540" y="229"/>
                      <a:pt x="540" y="229"/>
                      <a:pt x="540" y="229"/>
                    </a:cubicBezTo>
                    <a:cubicBezTo>
                      <a:pt x="538" y="228"/>
                      <a:pt x="538" y="228"/>
                      <a:pt x="538" y="228"/>
                    </a:cubicBezTo>
                    <a:cubicBezTo>
                      <a:pt x="535" y="227"/>
                      <a:pt x="535" y="227"/>
                      <a:pt x="535" y="227"/>
                    </a:cubicBezTo>
                    <a:cubicBezTo>
                      <a:pt x="533" y="229"/>
                      <a:pt x="533" y="229"/>
                      <a:pt x="533" y="229"/>
                    </a:cubicBezTo>
                    <a:cubicBezTo>
                      <a:pt x="527" y="229"/>
                      <a:pt x="527" y="229"/>
                      <a:pt x="527" y="229"/>
                    </a:cubicBezTo>
                    <a:cubicBezTo>
                      <a:pt x="525" y="229"/>
                      <a:pt x="525" y="229"/>
                      <a:pt x="525" y="229"/>
                    </a:cubicBezTo>
                    <a:cubicBezTo>
                      <a:pt x="524" y="229"/>
                      <a:pt x="524" y="229"/>
                      <a:pt x="524" y="229"/>
                    </a:cubicBezTo>
                    <a:cubicBezTo>
                      <a:pt x="521" y="229"/>
                      <a:pt x="521" y="229"/>
                      <a:pt x="521" y="229"/>
                    </a:cubicBezTo>
                    <a:cubicBezTo>
                      <a:pt x="519" y="233"/>
                      <a:pt x="519" y="233"/>
                      <a:pt x="519" y="233"/>
                    </a:cubicBezTo>
                    <a:cubicBezTo>
                      <a:pt x="513" y="238"/>
                      <a:pt x="513" y="238"/>
                      <a:pt x="513" y="238"/>
                    </a:cubicBezTo>
                    <a:cubicBezTo>
                      <a:pt x="511" y="241"/>
                      <a:pt x="511" y="241"/>
                      <a:pt x="511" y="241"/>
                    </a:cubicBezTo>
                    <a:cubicBezTo>
                      <a:pt x="511" y="242"/>
                      <a:pt x="511" y="242"/>
                      <a:pt x="511" y="242"/>
                    </a:cubicBezTo>
                    <a:cubicBezTo>
                      <a:pt x="515" y="239"/>
                      <a:pt x="515" y="239"/>
                      <a:pt x="515" y="239"/>
                    </a:cubicBezTo>
                    <a:cubicBezTo>
                      <a:pt x="519" y="235"/>
                      <a:pt x="519" y="235"/>
                      <a:pt x="519" y="235"/>
                    </a:cubicBezTo>
                    <a:cubicBezTo>
                      <a:pt x="521" y="234"/>
                      <a:pt x="521" y="234"/>
                      <a:pt x="521" y="234"/>
                    </a:cubicBezTo>
                    <a:cubicBezTo>
                      <a:pt x="522" y="234"/>
                      <a:pt x="522" y="234"/>
                      <a:pt x="522" y="234"/>
                    </a:cubicBezTo>
                    <a:cubicBezTo>
                      <a:pt x="521" y="236"/>
                      <a:pt x="521" y="236"/>
                      <a:pt x="521" y="236"/>
                    </a:cubicBezTo>
                    <a:cubicBezTo>
                      <a:pt x="518" y="238"/>
                      <a:pt x="518" y="238"/>
                      <a:pt x="518" y="238"/>
                    </a:cubicBezTo>
                    <a:cubicBezTo>
                      <a:pt x="513" y="243"/>
                      <a:pt x="513" y="243"/>
                      <a:pt x="513" y="243"/>
                    </a:cubicBezTo>
                    <a:cubicBezTo>
                      <a:pt x="509" y="248"/>
                      <a:pt x="509" y="248"/>
                      <a:pt x="509" y="248"/>
                    </a:cubicBezTo>
                    <a:cubicBezTo>
                      <a:pt x="505" y="255"/>
                      <a:pt x="505" y="255"/>
                      <a:pt x="505" y="255"/>
                    </a:cubicBezTo>
                    <a:cubicBezTo>
                      <a:pt x="501" y="265"/>
                      <a:pt x="501" y="265"/>
                      <a:pt x="501" y="265"/>
                    </a:cubicBezTo>
                    <a:cubicBezTo>
                      <a:pt x="502" y="269"/>
                      <a:pt x="502" y="269"/>
                      <a:pt x="502" y="269"/>
                    </a:cubicBezTo>
                    <a:cubicBezTo>
                      <a:pt x="503" y="269"/>
                      <a:pt x="503" y="269"/>
                      <a:pt x="503" y="269"/>
                    </a:cubicBezTo>
                    <a:cubicBezTo>
                      <a:pt x="506" y="269"/>
                      <a:pt x="506" y="269"/>
                      <a:pt x="506" y="269"/>
                    </a:cubicBezTo>
                    <a:cubicBezTo>
                      <a:pt x="509" y="266"/>
                      <a:pt x="509" y="266"/>
                      <a:pt x="509" y="266"/>
                    </a:cubicBezTo>
                    <a:cubicBezTo>
                      <a:pt x="514" y="262"/>
                      <a:pt x="514" y="262"/>
                      <a:pt x="514" y="262"/>
                    </a:cubicBezTo>
                    <a:cubicBezTo>
                      <a:pt x="515" y="260"/>
                      <a:pt x="515" y="260"/>
                      <a:pt x="515" y="260"/>
                    </a:cubicBezTo>
                    <a:cubicBezTo>
                      <a:pt x="516" y="257"/>
                      <a:pt x="516" y="257"/>
                      <a:pt x="516" y="257"/>
                    </a:cubicBezTo>
                    <a:cubicBezTo>
                      <a:pt x="517" y="254"/>
                      <a:pt x="517" y="254"/>
                      <a:pt x="517" y="254"/>
                    </a:cubicBezTo>
                    <a:cubicBezTo>
                      <a:pt x="520" y="247"/>
                      <a:pt x="520" y="247"/>
                      <a:pt x="520" y="247"/>
                    </a:cubicBezTo>
                    <a:cubicBezTo>
                      <a:pt x="521" y="245"/>
                      <a:pt x="521" y="245"/>
                      <a:pt x="521" y="245"/>
                    </a:cubicBezTo>
                    <a:cubicBezTo>
                      <a:pt x="527" y="239"/>
                      <a:pt x="527" y="239"/>
                      <a:pt x="527" y="239"/>
                    </a:cubicBezTo>
                    <a:cubicBezTo>
                      <a:pt x="528" y="238"/>
                      <a:pt x="528" y="238"/>
                      <a:pt x="528" y="238"/>
                    </a:cubicBezTo>
                    <a:cubicBezTo>
                      <a:pt x="530" y="237"/>
                      <a:pt x="530" y="237"/>
                      <a:pt x="530" y="237"/>
                    </a:cubicBezTo>
                    <a:cubicBezTo>
                      <a:pt x="530" y="239"/>
                      <a:pt x="530" y="239"/>
                      <a:pt x="530" y="239"/>
                    </a:cubicBezTo>
                    <a:cubicBezTo>
                      <a:pt x="530" y="240"/>
                      <a:pt x="530" y="240"/>
                      <a:pt x="530" y="240"/>
                    </a:cubicBezTo>
                    <a:cubicBezTo>
                      <a:pt x="532" y="239"/>
                      <a:pt x="532" y="239"/>
                      <a:pt x="532" y="239"/>
                    </a:cubicBezTo>
                    <a:cubicBezTo>
                      <a:pt x="534" y="235"/>
                      <a:pt x="534" y="235"/>
                      <a:pt x="534" y="235"/>
                    </a:cubicBezTo>
                    <a:cubicBezTo>
                      <a:pt x="537" y="234"/>
                      <a:pt x="537" y="234"/>
                      <a:pt x="537" y="234"/>
                    </a:cubicBezTo>
                    <a:cubicBezTo>
                      <a:pt x="536" y="233"/>
                      <a:pt x="536" y="233"/>
                      <a:pt x="536" y="233"/>
                    </a:cubicBezTo>
                    <a:cubicBezTo>
                      <a:pt x="538" y="230"/>
                      <a:pt x="538" y="230"/>
                      <a:pt x="538" y="230"/>
                    </a:cubicBezTo>
                    <a:cubicBezTo>
                      <a:pt x="541" y="230"/>
                      <a:pt x="541" y="230"/>
                      <a:pt x="541" y="230"/>
                    </a:cubicBezTo>
                    <a:cubicBezTo>
                      <a:pt x="546" y="235"/>
                      <a:pt x="546" y="235"/>
                      <a:pt x="546" y="235"/>
                    </a:cubicBezTo>
                    <a:cubicBezTo>
                      <a:pt x="548" y="235"/>
                      <a:pt x="548" y="235"/>
                      <a:pt x="548" y="235"/>
                    </a:cubicBezTo>
                    <a:cubicBezTo>
                      <a:pt x="547" y="240"/>
                      <a:pt x="547" y="240"/>
                      <a:pt x="547" y="240"/>
                    </a:cubicBezTo>
                    <a:cubicBezTo>
                      <a:pt x="547" y="243"/>
                      <a:pt x="547" y="243"/>
                      <a:pt x="547" y="243"/>
                    </a:cubicBezTo>
                    <a:cubicBezTo>
                      <a:pt x="543" y="246"/>
                      <a:pt x="543" y="246"/>
                      <a:pt x="543" y="246"/>
                    </a:cubicBezTo>
                    <a:cubicBezTo>
                      <a:pt x="540" y="247"/>
                      <a:pt x="540" y="247"/>
                      <a:pt x="540" y="247"/>
                    </a:cubicBezTo>
                    <a:cubicBezTo>
                      <a:pt x="539" y="249"/>
                      <a:pt x="539" y="249"/>
                      <a:pt x="539" y="249"/>
                    </a:cubicBezTo>
                    <a:cubicBezTo>
                      <a:pt x="539" y="250"/>
                      <a:pt x="539" y="250"/>
                      <a:pt x="539" y="250"/>
                    </a:cubicBezTo>
                    <a:cubicBezTo>
                      <a:pt x="540" y="250"/>
                      <a:pt x="540" y="250"/>
                      <a:pt x="540" y="250"/>
                    </a:cubicBezTo>
                    <a:cubicBezTo>
                      <a:pt x="542" y="249"/>
                      <a:pt x="542" y="249"/>
                      <a:pt x="542" y="249"/>
                    </a:cubicBezTo>
                    <a:cubicBezTo>
                      <a:pt x="547" y="247"/>
                      <a:pt x="547" y="247"/>
                      <a:pt x="547" y="247"/>
                    </a:cubicBezTo>
                    <a:cubicBezTo>
                      <a:pt x="548" y="247"/>
                      <a:pt x="548" y="247"/>
                      <a:pt x="548" y="247"/>
                    </a:cubicBezTo>
                    <a:cubicBezTo>
                      <a:pt x="548" y="250"/>
                      <a:pt x="548" y="250"/>
                      <a:pt x="548" y="250"/>
                    </a:cubicBezTo>
                    <a:cubicBezTo>
                      <a:pt x="547" y="255"/>
                      <a:pt x="547" y="255"/>
                      <a:pt x="547" y="255"/>
                    </a:cubicBezTo>
                    <a:cubicBezTo>
                      <a:pt x="547" y="256"/>
                      <a:pt x="547" y="256"/>
                      <a:pt x="547" y="256"/>
                    </a:cubicBezTo>
                    <a:cubicBezTo>
                      <a:pt x="547" y="257"/>
                      <a:pt x="547" y="257"/>
                      <a:pt x="547" y="257"/>
                    </a:cubicBezTo>
                    <a:cubicBezTo>
                      <a:pt x="545" y="259"/>
                      <a:pt x="545" y="259"/>
                      <a:pt x="545" y="259"/>
                    </a:cubicBezTo>
                    <a:cubicBezTo>
                      <a:pt x="545" y="259"/>
                      <a:pt x="545" y="259"/>
                      <a:pt x="545" y="259"/>
                    </a:cubicBezTo>
                    <a:cubicBezTo>
                      <a:pt x="542" y="259"/>
                      <a:pt x="542" y="259"/>
                      <a:pt x="542" y="259"/>
                    </a:cubicBezTo>
                    <a:cubicBezTo>
                      <a:pt x="540" y="262"/>
                      <a:pt x="540" y="262"/>
                      <a:pt x="540" y="262"/>
                    </a:cubicBezTo>
                    <a:cubicBezTo>
                      <a:pt x="541" y="263"/>
                      <a:pt x="541" y="263"/>
                      <a:pt x="541" y="263"/>
                    </a:cubicBezTo>
                    <a:cubicBezTo>
                      <a:pt x="540" y="263"/>
                      <a:pt x="540" y="263"/>
                      <a:pt x="540" y="263"/>
                    </a:cubicBezTo>
                    <a:cubicBezTo>
                      <a:pt x="538" y="264"/>
                      <a:pt x="538" y="264"/>
                      <a:pt x="538" y="264"/>
                    </a:cubicBezTo>
                    <a:cubicBezTo>
                      <a:pt x="537" y="266"/>
                      <a:pt x="537" y="266"/>
                      <a:pt x="537" y="266"/>
                    </a:cubicBezTo>
                    <a:cubicBezTo>
                      <a:pt x="535" y="266"/>
                      <a:pt x="535" y="266"/>
                      <a:pt x="535" y="266"/>
                    </a:cubicBezTo>
                    <a:cubicBezTo>
                      <a:pt x="533" y="267"/>
                      <a:pt x="533" y="267"/>
                      <a:pt x="533" y="267"/>
                    </a:cubicBezTo>
                    <a:cubicBezTo>
                      <a:pt x="534" y="269"/>
                      <a:pt x="534" y="269"/>
                      <a:pt x="534" y="269"/>
                    </a:cubicBezTo>
                    <a:cubicBezTo>
                      <a:pt x="536" y="269"/>
                      <a:pt x="536" y="269"/>
                      <a:pt x="536" y="269"/>
                    </a:cubicBezTo>
                    <a:cubicBezTo>
                      <a:pt x="537" y="270"/>
                      <a:pt x="537" y="270"/>
                      <a:pt x="537" y="270"/>
                    </a:cubicBezTo>
                    <a:cubicBezTo>
                      <a:pt x="541" y="270"/>
                      <a:pt x="541" y="270"/>
                      <a:pt x="541" y="270"/>
                    </a:cubicBezTo>
                    <a:cubicBezTo>
                      <a:pt x="544" y="270"/>
                      <a:pt x="544" y="270"/>
                      <a:pt x="544" y="270"/>
                    </a:cubicBezTo>
                    <a:cubicBezTo>
                      <a:pt x="547" y="270"/>
                      <a:pt x="547" y="270"/>
                      <a:pt x="547" y="270"/>
                    </a:cubicBezTo>
                    <a:cubicBezTo>
                      <a:pt x="555" y="266"/>
                      <a:pt x="555" y="266"/>
                      <a:pt x="555" y="266"/>
                    </a:cubicBezTo>
                    <a:cubicBezTo>
                      <a:pt x="565" y="263"/>
                      <a:pt x="565" y="263"/>
                      <a:pt x="565" y="263"/>
                    </a:cubicBezTo>
                    <a:cubicBezTo>
                      <a:pt x="573" y="260"/>
                      <a:pt x="573" y="260"/>
                      <a:pt x="573" y="260"/>
                    </a:cubicBezTo>
                    <a:cubicBezTo>
                      <a:pt x="573" y="258"/>
                      <a:pt x="573" y="258"/>
                      <a:pt x="573" y="258"/>
                    </a:cubicBezTo>
                    <a:cubicBezTo>
                      <a:pt x="573" y="258"/>
                      <a:pt x="573" y="258"/>
                      <a:pt x="573" y="258"/>
                    </a:cubicBezTo>
                    <a:cubicBezTo>
                      <a:pt x="574" y="255"/>
                      <a:pt x="574" y="255"/>
                      <a:pt x="574" y="255"/>
                    </a:cubicBezTo>
                    <a:cubicBezTo>
                      <a:pt x="574" y="255"/>
                      <a:pt x="574" y="255"/>
                      <a:pt x="574" y="255"/>
                    </a:cubicBezTo>
                    <a:cubicBezTo>
                      <a:pt x="576" y="254"/>
                      <a:pt x="576" y="254"/>
                      <a:pt x="576" y="254"/>
                    </a:cubicBezTo>
                    <a:cubicBezTo>
                      <a:pt x="581" y="253"/>
                      <a:pt x="581" y="253"/>
                      <a:pt x="581" y="253"/>
                    </a:cubicBezTo>
                    <a:cubicBezTo>
                      <a:pt x="584" y="254"/>
                      <a:pt x="584" y="254"/>
                      <a:pt x="584" y="254"/>
                    </a:cubicBezTo>
                    <a:cubicBezTo>
                      <a:pt x="588" y="254"/>
                      <a:pt x="588" y="254"/>
                      <a:pt x="588" y="254"/>
                    </a:cubicBezTo>
                    <a:cubicBezTo>
                      <a:pt x="597" y="252"/>
                      <a:pt x="597" y="252"/>
                      <a:pt x="597" y="252"/>
                    </a:cubicBezTo>
                    <a:cubicBezTo>
                      <a:pt x="599" y="250"/>
                      <a:pt x="599" y="250"/>
                      <a:pt x="599" y="250"/>
                    </a:cubicBezTo>
                    <a:cubicBezTo>
                      <a:pt x="600" y="247"/>
                      <a:pt x="600" y="247"/>
                      <a:pt x="600" y="247"/>
                    </a:cubicBezTo>
                    <a:cubicBezTo>
                      <a:pt x="606" y="243"/>
                      <a:pt x="606" y="243"/>
                      <a:pt x="606" y="243"/>
                    </a:cubicBezTo>
                    <a:cubicBezTo>
                      <a:pt x="612" y="239"/>
                      <a:pt x="612" y="239"/>
                      <a:pt x="612" y="239"/>
                    </a:cubicBezTo>
                    <a:cubicBezTo>
                      <a:pt x="639" y="239"/>
                      <a:pt x="639" y="239"/>
                      <a:pt x="639" y="239"/>
                    </a:cubicBezTo>
                    <a:cubicBezTo>
                      <a:pt x="641" y="237"/>
                      <a:pt x="641" y="237"/>
                      <a:pt x="641" y="237"/>
                    </a:cubicBezTo>
                    <a:cubicBezTo>
                      <a:pt x="644" y="235"/>
                      <a:pt x="644" y="235"/>
                      <a:pt x="644" y="235"/>
                    </a:cubicBezTo>
                    <a:cubicBezTo>
                      <a:pt x="647" y="235"/>
                      <a:pt x="647" y="235"/>
                      <a:pt x="647" y="235"/>
                    </a:cubicBezTo>
                    <a:cubicBezTo>
                      <a:pt x="650" y="232"/>
                      <a:pt x="650" y="232"/>
                      <a:pt x="650" y="232"/>
                    </a:cubicBezTo>
                    <a:cubicBezTo>
                      <a:pt x="655" y="226"/>
                      <a:pt x="655" y="226"/>
                      <a:pt x="655" y="226"/>
                    </a:cubicBezTo>
                    <a:cubicBezTo>
                      <a:pt x="658" y="224"/>
                      <a:pt x="658" y="224"/>
                      <a:pt x="658" y="224"/>
                    </a:cubicBezTo>
                    <a:cubicBezTo>
                      <a:pt x="661" y="219"/>
                      <a:pt x="661" y="219"/>
                      <a:pt x="661" y="219"/>
                    </a:cubicBezTo>
                    <a:cubicBezTo>
                      <a:pt x="667" y="216"/>
                      <a:pt x="667" y="216"/>
                      <a:pt x="667" y="216"/>
                    </a:cubicBezTo>
                    <a:cubicBezTo>
                      <a:pt x="669" y="218"/>
                      <a:pt x="669" y="218"/>
                      <a:pt x="669" y="218"/>
                    </a:cubicBezTo>
                    <a:cubicBezTo>
                      <a:pt x="674" y="215"/>
                      <a:pt x="674" y="215"/>
                      <a:pt x="674" y="215"/>
                    </a:cubicBezTo>
                    <a:cubicBezTo>
                      <a:pt x="677" y="218"/>
                      <a:pt x="677" y="218"/>
                      <a:pt x="677" y="218"/>
                    </a:cubicBezTo>
                    <a:cubicBezTo>
                      <a:pt x="672" y="229"/>
                      <a:pt x="672" y="229"/>
                      <a:pt x="672" y="229"/>
                    </a:cubicBezTo>
                    <a:cubicBezTo>
                      <a:pt x="673" y="230"/>
                      <a:pt x="673" y="230"/>
                      <a:pt x="673" y="230"/>
                    </a:cubicBezTo>
                    <a:lnTo>
                      <a:pt x="673" y="235"/>
                    </a:lnTo>
                    <a:close/>
                    <a:moveTo>
                      <a:pt x="520" y="208"/>
                    </a:moveTo>
                    <a:cubicBezTo>
                      <a:pt x="520" y="207"/>
                      <a:pt x="520" y="207"/>
                      <a:pt x="520" y="207"/>
                    </a:cubicBezTo>
                    <a:cubicBezTo>
                      <a:pt x="516" y="209"/>
                      <a:pt x="516" y="209"/>
                      <a:pt x="516" y="209"/>
                    </a:cubicBezTo>
                    <a:lnTo>
                      <a:pt x="520" y="20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8" name="Freeform 11"/>
              <p:cNvSpPr>
                <a:spLocks noEditPoints="1"/>
              </p:cNvSpPr>
              <p:nvPr/>
            </p:nvSpPr>
            <p:spPr bwMode="auto">
              <a:xfrm>
                <a:off x="10762842" y="5348550"/>
                <a:ext cx="383577" cy="1070880"/>
              </a:xfrm>
              <a:custGeom>
                <a:avLst/>
                <a:gdLst>
                  <a:gd name="T0" fmla="*/ 137 w 269"/>
                  <a:gd name="T1" fmla="*/ 695 h 751"/>
                  <a:gd name="T2" fmla="*/ 163 w 269"/>
                  <a:gd name="T3" fmla="*/ 713 h 751"/>
                  <a:gd name="T4" fmla="*/ 145 w 269"/>
                  <a:gd name="T5" fmla="*/ 703 h 751"/>
                  <a:gd name="T6" fmla="*/ 177 w 269"/>
                  <a:gd name="T7" fmla="*/ 709 h 751"/>
                  <a:gd name="T8" fmla="*/ 247 w 269"/>
                  <a:gd name="T9" fmla="*/ 741 h 751"/>
                  <a:gd name="T10" fmla="*/ 217 w 269"/>
                  <a:gd name="T11" fmla="*/ 733 h 751"/>
                  <a:gd name="T12" fmla="*/ 229 w 269"/>
                  <a:gd name="T13" fmla="*/ 737 h 751"/>
                  <a:gd name="T14" fmla="*/ 223 w 269"/>
                  <a:gd name="T15" fmla="*/ 731 h 751"/>
                  <a:gd name="T16" fmla="*/ 199 w 269"/>
                  <a:gd name="T17" fmla="*/ 729 h 751"/>
                  <a:gd name="T18" fmla="*/ 87 w 269"/>
                  <a:gd name="T19" fmla="*/ 611 h 751"/>
                  <a:gd name="T20" fmla="*/ 81 w 269"/>
                  <a:gd name="T21" fmla="*/ 611 h 751"/>
                  <a:gd name="T22" fmla="*/ 81 w 269"/>
                  <a:gd name="T23" fmla="*/ 625 h 751"/>
                  <a:gd name="T24" fmla="*/ 77 w 269"/>
                  <a:gd name="T25" fmla="*/ 617 h 751"/>
                  <a:gd name="T26" fmla="*/ 67 w 269"/>
                  <a:gd name="T27" fmla="*/ 598 h 751"/>
                  <a:gd name="T28" fmla="*/ 91 w 269"/>
                  <a:gd name="T29" fmla="*/ 649 h 751"/>
                  <a:gd name="T30" fmla="*/ 111 w 269"/>
                  <a:gd name="T31" fmla="*/ 663 h 751"/>
                  <a:gd name="T32" fmla="*/ 119 w 269"/>
                  <a:gd name="T33" fmla="*/ 679 h 751"/>
                  <a:gd name="T34" fmla="*/ 58 w 269"/>
                  <a:gd name="T35" fmla="*/ 508 h 751"/>
                  <a:gd name="T36" fmla="*/ 48 w 269"/>
                  <a:gd name="T37" fmla="*/ 508 h 751"/>
                  <a:gd name="T38" fmla="*/ 71 w 269"/>
                  <a:gd name="T39" fmla="*/ 546 h 751"/>
                  <a:gd name="T40" fmla="*/ 65 w 269"/>
                  <a:gd name="T41" fmla="*/ 548 h 751"/>
                  <a:gd name="T42" fmla="*/ 63 w 269"/>
                  <a:gd name="T43" fmla="*/ 538 h 751"/>
                  <a:gd name="T44" fmla="*/ 65 w 269"/>
                  <a:gd name="T45" fmla="*/ 526 h 751"/>
                  <a:gd name="T46" fmla="*/ 56 w 269"/>
                  <a:gd name="T47" fmla="*/ 530 h 751"/>
                  <a:gd name="T48" fmla="*/ 58 w 269"/>
                  <a:gd name="T49" fmla="*/ 524 h 751"/>
                  <a:gd name="T50" fmla="*/ 121 w 269"/>
                  <a:gd name="T51" fmla="*/ 615 h 751"/>
                  <a:gd name="T52" fmla="*/ 87 w 269"/>
                  <a:gd name="T53" fmla="*/ 506 h 751"/>
                  <a:gd name="T54" fmla="*/ 71 w 269"/>
                  <a:gd name="T55" fmla="*/ 414 h 751"/>
                  <a:gd name="T56" fmla="*/ 58 w 269"/>
                  <a:gd name="T57" fmla="*/ 317 h 751"/>
                  <a:gd name="T58" fmla="*/ 48 w 269"/>
                  <a:gd name="T59" fmla="*/ 207 h 751"/>
                  <a:gd name="T60" fmla="*/ 50 w 269"/>
                  <a:gd name="T61" fmla="*/ 137 h 751"/>
                  <a:gd name="T62" fmla="*/ 36 w 269"/>
                  <a:gd name="T63" fmla="*/ 36 h 751"/>
                  <a:gd name="T64" fmla="*/ 12 w 269"/>
                  <a:gd name="T65" fmla="*/ 81 h 751"/>
                  <a:gd name="T66" fmla="*/ 14 w 269"/>
                  <a:gd name="T67" fmla="*/ 189 h 751"/>
                  <a:gd name="T68" fmla="*/ 28 w 269"/>
                  <a:gd name="T69" fmla="*/ 295 h 751"/>
                  <a:gd name="T70" fmla="*/ 26 w 269"/>
                  <a:gd name="T71" fmla="*/ 378 h 751"/>
                  <a:gd name="T72" fmla="*/ 36 w 269"/>
                  <a:gd name="T73" fmla="*/ 436 h 751"/>
                  <a:gd name="T74" fmla="*/ 58 w 269"/>
                  <a:gd name="T75" fmla="*/ 470 h 751"/>
                  <a:gd name="T76" fmla="*/ 73 w 269"/>
                  <a:gd name="T77" fmla="*/ 514 h 751"/>
                  <a:gd name="T78" fmla="*/ 77 w 269"/>
                  <a:gd name="T79" fmla="*/ 544 h 751"/>
                  <a:gd name="T80" fmla="*/ 77 w 269"/>
                  <a:gd name="T81" fmla="*/ 556 h 751"/>
                  <a:gd name="T82" fmla="*/ 54 w 269"/>
                  <a:gd name="T83" fmla="*/ 566 h 751"/>
                  <a:gd name="T84" fmla="*/ 75 w 269"/>
                  <a:gd name="T85" fmla="*/ 570 h 751"/>
                  <a:gd name="T86" fmla="*/ 95 w 269"/>
                  <a:gd name="T87" fmla="*/ 596 h 751"/>
                  <a:gd name="T88" fmla="*/ 105 w 269"/>
                  <a:gd name="T89" fmla="*/ 627 h 751"/>
                  <a:gd name="T90" fmla="*/ 109 w 269"/>
                  <a:gd name="T91" fmla="*/ 651 h 751"/>
                  <a:gd name="T92" fmla="*/ 127 w 269"/>
                  <a:gd name="T93" fmla="*/ 673 h 751"/>
                  <a:gd name="T94" fmla="*/ 143 w 269"/>
                  <a:gd name="T95" fmla="*/ 669 h 751"/>
                  <a:gd name="T96" fmla="*/ 149 w 269"/>
                  <a:gd name="T97" fmla="*/ 675 h 751"/>
                  <a:gd name="T98" fmla="*/ 155 w 269"/>
                  <a:gd name="T99" fmla="*/ 693 h 751"/>
                  <a:gd name="T100" fmla="*/ 155 w 269"/>
                  <a:gd name="T101" fmla="*/ 689 h 751"/>
                  <a:gd name="T102" fmla="*/ 173 w 269"/>
                  <a:gd name="T103" fmla="*/ 697 h 751"/>
                  <a:gd name="T104" fmla="*/ 197 w 269"/>
                  <a:gd name="T105" fmla="*/ 683 h 751"/>
                  <a:gd name="T106" fmla="*/ 197 w 269"/>
                  <a:gd name="T107" fmla="*/ 685 h 751"/>
                  <a:gd name="T108" fmla="*/ 207 w 269"/>
                  <a:gd name="T109" fmla="*/ 699 h 751"/>
                  <a:gd name="T110" fmla="*/ 213 w 269"/>
                  <a:gd name="T111" fmla="*/ 719 h 751"/>
                  <a:gd name="T112" fmla="*/ 193 w 269"/>
                  <a:gd name="T113" fmla="*/ 709 h 751"/>
                  <a:gd name="T114" fmla="*/ 197 w 269"/>
                  <a:gd name="T115" fmla="*/ 725 h 751"/>
                  <a:gd name="T116" fmla="*/ 257 w 269"/>
                  <a:gd name="T117" fmla="*/ 731 h 751"/>
                  <a:gd name="T118" fmla="*/ 261 w 269"/>
                  <a:gd name="T119" fmla="*/ 737 h 751"/>
                  <a:gd name="T120" fmla="*/ 259 w 269"/>
                  <a:gd name="T121" fmla="*/ 751 h 751"/>
                  <a:gd name="T122" fmla="*/ 257 w 269"/>
                  <a:gd name="T123" fmla="*/ 74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751">
                    <a:moveTo>
                      <a:pt x="75" y="530"/>
                    </a:moveTo>
                    <a:lnTo>
                      <a:pt x="77" y="528"/>
                    </a:lnTo>
                    <a:lnTo>
                      <a:pt x="81" y="528"/>
                    </a:lnTo>
                    <a:lnTo>
                      <a:pt x="81" y="534"/>
                    </a:lnTo>
                    <a:lnTo>
                      <a:pt x="79" y="536"/>
                    </a:lnTo>
                    <a:lnTo>
                      <a:pt x="75" y="534"/>
                    </a:lnTo>
                    <a:lnTo>
                      <a:pt x="75" y="530"/>
                    </a:lnTo>
                    <a:close/>
                    <a:moveTo>
                      <a:pt x="131" y="693"/>
                    </a:moveTo>
                    <a:lnTo>
                      <a:pt x="135" y="695"/>
                    </a:lnTo>
                    <a:lnTo>
                      <a:pt x="135" y="699"/>
                    </a:lnTo>
                    <a:lnTo>
                      <a:pt x="137" y="695"/>
                    </a:lnTo>
                    <a:lnTo>
                      <a:pt x="141" y="695"/>
                    </a:lnTo>
                    <a:lnTo>
                      <a:pt x="145" y="697"/>
                    </a:lnTo>
                    <a:lnTo>
                      <a:pt x="153" y="697"/>
                    </a:lnTo>
                    <a:lnTo>
                      <a:pt x="143" y="691"/>
                    </a:lnTo>
                    <a:lnTo>
                      <a:pt x="131" y="689"/>
                    </a:lnTo>
                    <a:lnTo>
                      <a:pt x="125" y="687"/>
                    </a:lnTo>
                    <a:lnTo>
                      <a:pt x="123" y="687"/>
                    </a:lnTo>
                    <a:lnTo>
                      <a:pt x="127" y="689"/>
                    </a:lnTo>
                    <a:lnTo>
                      <a:pt x="131" y="693"/>
                    </a:lnTo>
                    <a:close/>
                    <a:moveTo>
                      <a:pt x="157" y="713"/>
                    </a:moveTo>
                    <a:lnTo>
                      <a:pt x="163" y="713"/>
                    </a:lnTo>
                    <a:lnTo>
                      <a:pt x="167" y="713"/>
                    </a:lnTo>
                    <a:lnTo>
                      <a:pt x="167" y="711"/>
                    </a:lnTo>
                    <a:lnTo>
                      <a:pt x="171" y="707"/>
                    </a:lnTo>
                    <a:lnTo>
                      <a:pt x="167" y="707"/>
                    </a:lnTo>
                    <a:lnTo>
                      <a:pt x="161" y="705"/>
                    </a:lnTo>
                    <a:lnTo>
                      <a:pt x="159" y="701"/>
                    </a:lnTo>
                    <a:lnTo>
                      <a:pt x="153" y="699"/>
                    </a:lnTo>
                    <a:lnTo>
                      <a:pt x="151" y="701"/>
                    </a:lnTo>
                    <a:lnTo>
                      <a:pt x="145" y="699"/>
                    </a:lnTo>
                    <a:lnTo>
                      <a:pt x="143" y="701"/>
                    </a:lnTo>
                    <a:lnTo>
                      <a:pt x="145" y="703"/>
                    </a:lnTo>
                    <a:lnTo>
                      <a:pt x="149" y="705"/>
                    </a:lnTo>
                    <a:lnTo>
                      <a:pt x="153" y="707"/>
                    </a:lnTo>
                    <a:lnTo>
                      <a:pt x="155" y="709"/>
                    </a:lnTo>
                    <a:lnTo>
                      <a:pt x="157" y="713"/>
                    </a:lnTo>
                    <a:close/>
                    <a:moveTo>
                      <a:pt x="187" y="715"/>
                    </a:moveTo>
                    <a:lnTo>
                      <a:pt x="189" y="713"/>
                    </a:lnTo>
                    <a:lnTo>
                      <a:pt x="187" y="711"/>
                    </a:lnTo>
                    <a:lnTo>
                      <a:pt x="185" y="711"/>
                    </a:lnTo>
                    <a:lnTo>
                      <a:pt x="181" y="709"/>
                    </a:lnTo>
                    <a:lnTo>
                      <a:pt x="179" y="711"/>
                    </a:lnTo>
                    <a:lnTo>
                      <a:pt x="177" y="709"/>
                    </a:lnTo>
                    <a:lnTo>
                      <a:pt x="173" y="709"/>
                    </a:lnTo>
                    <a:lnTo>
                      <a:pt x="171" y="711"/>
                    </a:lnTo>
                    <a:lnTo>
                      <a:pt x="173" y="713"/>
                    </a:lnTo>
                    <a:lnTo>
                      <a:pt x="173" y="717"/>
                    </a:lnTo>
                    <a:lnTo>
                      <a:pt x="177" y="719"/>
                    </a:lnTo>
                    <a:lnTo>
                      <a:pt x="179" y="717"/>
                    </a:lnTo>
                    <a:lnTo>
                      <a:pt x="187" y="715"/>
                    </a:lnTo>
                    <a:close/>
                    <a:moveTo>
                      <a:pt x="249" y="747"/>
                    </a:moveTo>
                    <a:lnTo>
                      <a:pt x="251" y="747"/>
                    </a:lnTo>
                    <a:lnTo>
                      <a:pt x="251" y="743"/>
                    </a:lnTo>
                    <a:lnTo>
                      <a:pt x="247" y="741"/>
                    </a:lnTo>
                    <a:lnTo>
                      <a:pt x="247" y="739"/>
                    </a:lnTo>
                    <a:lnTo>
                      <a:pt x="243" y="739"/>
                    </a:lnTo>
                    <a:lnTo>
                      <a:pt x="235" y="737"/>
                    </a:lnTo>
                    <a:lnTo>
                      <a:pt x="241" y="737"/>
                    </a:lnTo>
                    <a:lnTo>
                      <a:pt x="239" y="735"/>
                    </a:lnTo>
                    <a:lnTo>
                      <a:pt x="233" y="733"/>
                    </a:lnTo>
                    <a:lnTo>
                      <a:pt x="237" y="731"/>
                    </a:lnTo>
                    <a:lnTo>
                      <a:pt x="233" y="729"/>
                    </a:lnTo>
                    <a:lnTo>
                      <a:pt x="229" y="731"/>
                    </a:lnTo>
                    <a:lnTo>
                      <a:pt x="221" y="733"/>
                    </a:lnTo>
                    <a:lnTo>
                      <a:pt x="217" y="733"/>
                    </a:lnTo>
                    <a:lnTo>
                      <a:pt x="215" y="735"/>
                    </a:lnTo>
                    <a:lnTo>
                      <a:pt x="217" y="737"/>
                    </a:lnTo>
                    <a:lnTo>
                      <a:pt x="219" y="737"/>
                    </a:lnTo>
                    <a:lnTo>
                      <a:pt x="223" y="737"/>
                    </a:lnTo>
                    <a:lnTo>
                      <a:pt x="223" y="739"/>
                    </a:lnTo>
                    <a:lnTo>
                      <a:pt x="225" y="741"/>
                    </a:lnTo>
                    <a:lnTo>
                      <a:pt x="227" y="739"/>
                    </a:lnTo>
                    <a:lnTo>
                      <a:pt x="227" y="741"/>
                    </a:lnTo>
                    <a:lnTo>
                      <a:pt x="233" y="743"/>
                    </a:lnTo>
                    <a:lnTo>
                      <a:pt x="233" y="741"/>
                    </a:lnTo>
                    <a:lnTo>
                      <a:pt x="229" y="737"/>
                    </a:lnTo>
                    <a:lnTo>
                      <a:pt x="233" y="737"/>
                    </a:lnTo>
                    <a:lnTo>
                      <a:pt x="235" y="743"/>
                    </a:lnTo>
                    <a:lnTo>
                      <a:pt x="239" y="741"/>
                    </a:lnTo>
                    <a:lnTo>
                      <a:pt x="245" y="743"/>
                    </a:lnTo>
                    <a:lnTo>
                      <a:pt x="247" y="745"/>
                    </a:lnTo>
                    <a:lnTo>
                      <a:pt x="249" y="747"/>
                    </a:lnTo>
                    <a:close/>
                    <a:moveTo>
                      <a:pt x="223" y="731"/>
                    </a:moveTo>
                    <a:lnTo>
                      <a:pt x="217" y="729"/>
                    </a:lnTo>
                    <a:lnTo>
                      <a:pt x="213" y="729"/>
                    </a:lnTo>
                    <a:lnTo>
                      <a:pt x="213" y="733"/>
                    </a:lnTo>
                    <a:lnTo>
                      <a:pt x="223" y="731"/>
                    </a:lnTo>
                    <a:close/>
                    <a:moveTo>
                      <a:pt x="209" y="731"/>
                    </a:moveTo>
                    <a:lnTo>
                      <a:pt x="209" y="729"/>
                    </a:lnTo>
                    <a:lnTo>
                      <a:pt x="203" y="729"/>
                    </a:lnTo>
                    <a:lnTo>
                      <a:pt x="201" y="731"/>
                    </a:lnTo>
                    <a:lnTo>
                      <a:pt x="203" y="735"/>
                    </a:lnTo>
                    <a:lnTo>
                      <a:pt x="205" y="733"/>
                    </a:lnTo>
                    <a:lnTo>
                      <a:pt x="211" y="737"/>
                    </a:lnTo>
                    <a:lnTo>
                      <a:pt x="205" y="731"/>
                    </a:lnTo>
                    <a:lnTo>
                      <a:pt x="209" y="731"/>
                    </a:lnTo>
                    <a:close/>
                    <a:moveTo>
                      <a:pt x="197" y="731"/>
                    </a:moveTo>
                    <a:lnTo>
                      <a:pt x="199" y="729"/>
                    </a:lnTo>
                    <a:lnTo>
                      <a:pt x="197" y="727"/>
                    </a:lnTo>
                    <a:lnTo>
                      <a:pt x="193" y="727"/>
                    </a:lnTo>
                    <a:lnTo>
                      <a:pt x="193" y="729"/>
                    </a:lnTo>
                    <a:lnTo>
                      <a:pt x="197" y="731"/>
                    </a:lnTo>
                    <a:close/>
                    <a:moveTo>
                      <a:pt x="95" y="639"/>
                    </a:moveTo>
                    <a:lnTo>
                      <a:pt x="99" y="637"/>
                    </a:lnTo>
                    <a:lnTo>
                      <a:pt x="101" y="633"/>
                    </a:lnTo>
                    <a:lnTo>
                      <a:pt x="97" y="629"/>
                    </a:lnTo>
                    <a:lnTo>
                      <a:pt x="93" y="623"/>
                    </a:lnTo>
                    <a:lnTo>
                      <a:pt x="91" y="615"/>
                    </a:lnTo>
                    <a:lnTo>
                      <a:pt x="87" y="611"/>
                    </a:lnTo>
                    <a:lnTo>
                      <a:pt x="85" y="609"/>
                    </a:lnTo>
                    <a:lnTo>
                      <a:pt x="85" y="602"/>
                    </a:lnTo>
                    <a:lnTo>
                      <a:pt x="81" y="598"/>
                    </a:lnTo>
                    <a:lnTo>
                      <a:pt x="77" y="596"/>
                    </a:lnTo>
                    <a:lnTo>
                      <a:pt x="75" y="592"/>
                    </a:lnTo>
                    <a:lnTo>
                      <a:pt x="73" y="588"/>
                    </a:lnTo>
                    <a:lnTo>
                      <a:pt x="69" y="592"/>
                    </a:lnTo>
                    <a:lnTo>
                      <a:pt x="73" y="594"/>
                    </a:lnTo>
                    <a:lnTo>
                      <a:pt x="75" y="598"/>
                    </a:lnTo>
                    <a:lnTo>
                      <a:pt x="79" y="602"/>
                    </a:lnTo>
                    <a:lnTo>
                      <a:pt x="81" y="611"/>
                    </a:lnTo>
                    <a:lnTo>
                      <a:pt x="83" y="615"/>
                    </a:lnTo>
                    <a:lnTo>
                      <a:pt x="85" y="619"/>
                    </a:lnTo>
                    <a:lnTo>
                      <a:pt x="87" y="625"/>
                    </a:lnTo>
                    <a:lnTo>
                      <a:pt x="91" y="627"/>
                    </a:lnTo>
                    <a:lnTo>
                      <a:pt x="91" y="631"/>
                    </a:lnTo>
                    <a:lnTo>
                      <a:pt x="95" y="639"/>
                    </a:lnTo>
                    <a:close/>
                    <a:moveTo>
                      <a:pt x="89" y="635"/>
                    </a:moveTo>
                    <a:lnTo>
                      <a:pt x="89" y="627"/>
                    </a:lnTo>
                    <a:lnTo>
                      <a:pt x="85" y="623"/>
                    </a:lnTo>
                    <a:lnTo>
                      <a:pt x="81" y="623"/>
                    </a:lnTo>
                    <a:lnTo>
                      <a:pt x="81" y="625"/>
                    </a:lnTo>
                    <a:lnTo>
                      <a:pt x="85" y="629"/>
                    </a:lnTo>
                    <a:lnTo>
                      <a:pt x="89" y="635"/>
                    </a:lnTo>
                    <a:close/>
                    <a:moveTo>
                      <a:pt x="87" y="633"/>
                    </a:moveTo>
                    <a:lnTo>
                      <a:pt x="83" y="631"/>
                    </a:lnTo>
                    <a:lnTo>
                      <a:pt x="81" y="629"/>
                    </a:lnTo>
                    <a:lnTo>
                      <a:pt x="83" y="633"/>
                    </a:lnTo>
                    <a:lnTo>
                      <a:pt x="87" y="633"/>
                    </a:lnTo>
                    <a:close/>
                    <a:moveTo>
                      <a:pt x="83" y="619"/>
                    </a:moveTo>
                    <a:lnTo>
                      <a:pt x="81" y="615"/>
                    </a:lnTo>
                    <a:lnTo>
                      <a:pt x="79" y="615"/>
                    </a:lnTo>
                    <a:lnTo>
                      <a:pt x="77" y="617"/>
                    </a:lnTo>
                    <a:lnTo>
                      <a:pt x="83" y="619"/>
                    </a:lnTo>
                    <a:close/>
                    <a:moveTo>
                      <a:pt x="79" y="613"/>
                    </a:moveTo>
                    <a:lnTo>
                      <a:pt x="79" y="609"/>
                    </a:lnTo>
                    <a:lnTo>
                      <a:pt x="77" y="609"/>
                    </a:lnTo>
                    <a:lnTo>
                      <a:pt x="77" y="611"/>
                    </a:lnTo>
                    <a:lnTo>
                      <a:pt x="79" y="613"/>
                    </a:lnTo>
                    <a:close/>
                    <a:moveTo>
                      <a:pt x="73" y="611"/>
                    </a:moveTo>
                    <a:lnTo>
                      <a:pt x="77" y="606"/>
                    </a:lnTo>
                    <a:lnTo>
                      <a:pt x="75" y="602"/>
                    </a:lnTo>
                    <a:lnTo>
                      <a:pt x="71" y="596"/>
                    </a:lnTo>
                    <a:lnTo>
                      <a:pt x="67" y="598"/>
                    </a:lnTo>
                    <a:lnTo>
                      <a:pt x="71" y="602"/>
                    </a:lnTo>
                    <a:lnTo>
                      <a:pt x="73" y="611"/>
                    </a:lnTo>
                    <a:close/>
                    <a:moveTo>
                      <a:pt x="97" y="649"/>
                    </a:moveTo>
                    <a:lnTo>
                      <a:pt x="99" y="647"/>
                    </a:lnTo>
                    <a:lnTo>
                      <a:pt x="97" y="645"/>
                    </a:lnTo>
                    <a:lnTo>
                      <a:pt x="99" y="643"/>
                    </a:lnTo>
                    <a:lnTo>
                      <a:pt x="97" y="641"/>
                    </a:lnTo>
                    <a:lnTo>
                      <a:pt x="95" y="643"/>
                    </a:lnTo>
                    <a:lnTo>
                      <a:pt x="91" y="639"/>
                    </a:lnTo>
                    <a:lnTo>
                      <a:pt x="89" y="641"/>
                    </a:lnTo>
                    <a:lnTo>
                      <a:pt x="91" y="649"/>
                    </a:lnTo>
                    <a:lnTo>
                      <a:pt x="95" y="649"/>
                    </a:lnTo>
                    <a:lnTo>
                      <a:pt x="97" y="649"/>
                    </a:lnTo>
                    <a:close/>
                    <a:moveTo>
                      <a:pt x="111" y="663"/>
                    </a:moveTo>
                    <a:lnTo>
                      <a:pt x="113" y="661"/>
                    </a:lnTo>
                    <a:lnTo>
                      <a:pt x="111" y="657"/>
                    </a:lnTo>
                    <a:lnTo>
                      <a:pt x="107" y="653"/>
                    </a:lnTo>
                    <a:lnTo>
                      <a:pt x="105" y="649"/>
                    </a:lnTo>
                    <a:lnTo>
                      <a:pt x="103" y="649"/>
                    </a:lnTo>
                    <a:lnTo>
                      <a:pt x="99" y="651"/>
                    </a:lnTo>
                    <a:lnTo>
                      <a:pt x="105" y="655"/>
                    </a:lnTo>
                    <a:lnTo>
                      <a:pt x="111" y="663"/>
                    </a:lnTo>
                    <a:close/>
                    <a:moveTo>
                      <a:pt x="105" y="665"/>
                    </a:moveTo>
                    <a:lnTo>
                      <a:pt x="105" y="659"/>
                    </a:lnTo>
                    <a:lnTo>
                      <a:pt x="103" y="655"/>
                    </a:lnTo>
                    <a:lnTo>
                      <a:pt x="105" y="665"/>
                    </a:lnTo>
                    <a:lnTo>
                      <a:pt x="105" y="665"/>
                    </a:lnTo>
                    <a:close/>
                    <a:moveTo>
                      <a:pt x="119" y="679"/>
                    </a:moveTo>
                    <a:lnTo>
                      <a:pt x="121" y="675"/>
                    </a:lnTo>
                    <a:lnTo>
                      <a:pt x="119" y="673"/>
                    </a:lnTo>
                    <a:lnTo>
                      <a:pt x="115" y="675"/>
                    </a:lnTo>
                    <a:lnTo>
                      <a:pt x="115" y="677"/>
                    </a:lnTo>
                    <a:lnTo>
                      <a:pt x="119" y="679"/>
                    </a:lnTo>
                    <a:close/>
                    <a:moveTo>
                      <a:pt x="115" y="673"/>
                    </a:moveTo>
                    <a:lnTo>
                      <a:pt x="117" y="671"/>
                    </a:lnTo>
                    <a:lnTo>
                      <a:pt x="115" y="669"/>
                    </a:lnTo>
                    <a:lnTo>
                      <a:pt x="113" y="671"/>
                    </a:lnTo>
                    <a:lnTo>
                      <a:pt x="115" y="673"/>
                    </a:lnTo>
                    <a:close/>
                    <a:moveTo>
                      <a:pt x="115" y="667"/>
                    </a:moveTo>
                    <a:lnTo>
                      <a:pt x="107" y="667"/>
                    </a:lnTo>
                    <a:lnTo>
                      <a:pt x="107" y="669"/>
                    </a:lnTo>
                    <a:lnTo>
                      <a:pt x="115" y="667"/>
                    </a:lnTo>
                    <a:close/>
                    <a:moveTo>
                      <a:pt x="56" y="508"/>
                    </a:moveTo>
                    <a:lnTo>
                      <a:pt x="58" y="508"/>
                    </a:lnTo>
                    <a:lnTo>
                      <a:pt x="56" y="502"/>
                    </a:lnTo>
                    <a:lnTo>
                      <a:pt x="58" y="500"/>
                    </a:lnTo>
                    <a:lnTo>
                      <a:pt x="54" y="494"/>
                    </a:lnTo>
                    <a:lnTo>
                      <a:pt x="54" y="486"/>
                    </a:lnTo>
                    <a:lnTo>
                      <a:pt x="50" y="476"/>
                    </a:lnTo>
                    <a:lnTo>
                      <a:pt x="48" y="478"/>
                    </a:lnTo>
                    <a:lnTo>
                      <a:pt x="42" y="476"/>
                    </a:lnTo>
                    <a:lnTo>
                      <a:pt x="42" y="484"/>
                    </a:lnTo>
                    <a:lnTo>
                      <a:pt x="46" y="496"/>
                    </a:lnTo>
                    <a:lnTo>
                      <a:pt x="46" y="502"/>
                    </a:lnTo>
                    <a:lnTo>
                      <a:pt x="48" y="508"/>
                    </a:lnTo>
                    <a:lnTo>
                      <a:pt x="48" y="508"/>
                    </a:lnTo>
                    <a:lnTo>
                      <a:pt x="52" y="508"/>
                    </a:lnTo>
                    <a:lnTo>
                      <a:pt x="56" y="508"/>
                    </a:lnTo>
                    <a:close/>
                    <a:moveTo>
                      <a:pt x="75" y="556"/>
                    </a:moveTo>
                    <a:lnTo>
                      <a:pt x="73" y="550"/>
                    </a:lnTo>
                    <a:lnTo>
                      <a:pt x="73" y="552"/>
                    </a:lnTo>
                    <a:lnTo>
                      <a:pt x="73" y="556"/>
                    </a:lnTo>
                    <a:lnTo>
                      <a:pt x="75" y="556"/>
                    </a:lnTo>
                    <a:close/>
                    <a:moveTo>
                      <a:pt x="71" y="550"/>
                    </a:moveTo>
                    <a:lnTo>
                      <a:pt x="73" y="548"/>
                    </a:lnTo>
                    <a:lnTo>
                      <a:pt x="71" y="546"/>
                    </a:lnTo>
                    <a:lnTo>
                      <a:pt x="69" y="548"/>
                    </a:lnTo>
                    <a:lnTo>
                      <a:pt x="71" y="550"/>
                    </a:lnTo>
                    <a:close/>
                    <a:moveTo>
                      <a:pt x="69" y="546"/>
                    </a:moveTo>
                    <a:lnTo>
                      <a:pt x="71" y="544"/>
                    </a:lnTo>
                    <a:lnTo>
                      <a:pt x="71" y="540"/>
                    </a:lnTo>
                    <a:lnTo>
                      <a:pt x="69" y="540"/>
                    </a:lnTo>
                    <a:lnTo>
                      <a:pt x="67" y="542"/>
                    </a:lnTo>
                    <a:lnTo>
                      <a:pt x="69" y="546"/>
                    </a:lnTo>
                    <a:close/>
                    <a:moveTo>
                      <a:pt x="67" y="554"/>
                    </a:moveTo>
                    <a:lnTo>
                      <a:pt x="67" y="552"/>
                    </a:lnTo>
                    <a:lnTo>
                      <a:pt x="65" y="548"/>
                    </a:lnTo>
                    <a:lnTo>
                      <a:pt x="65" y="554"/>
                    </a:lnTo>
                    <a:lnTo>
                      <a:pt x="67" y="554"/>
                    </a:lnTo>
                    <a:close/>
                    <a:moveTo>
                      <a:pt x="63" y="544"/>
                    </a:moveTo>
                    <a:lnTo>
                      <a:pt x="63" y="542"/>
                    </a:lnTo>
                    <a:lnTo>
                      <a:pt x="60" y="542"/>
                    </a:lnTo>
                    <a:lnTo>
                      <a:pt x="63" y="544"/>
                    </a:lnTo>
                    <a:lnTo>
                      <a:pt x="63" y="544"/>
                    </a:lnTo>
                    <a:close/>
                    <a:moveTo>
                      <a:pt x="63" y="534"/>
                    </a:moveTo>
                    <a:lnTo>
                      <a:pt x="60" y="534"/>
                    </a:lnTo>
                    <a:lnTo>
                      <a:pt x="60" y="538"/>
                    </a:lnTo>
                    <a:lnTo>
                      <a:pt x="63" y="538"/>
                    </a:lnTo>
                    <a:lnTo>
                      <a:pt x="67" y="538"/>
                    </a:lnTo>
                    <a:lnTo>
                      <a:pt x="63" y="534"/>
                    </a:lnTo>
                    <a:close/>
                    <a:moveTo>
                      <a:pt x="58" y="526"/>
                    </a:moveTo>
                    <a:lnTo>
                      <a:pt x="54" y="522"/>
                    </a:lnTo>
                    <a:lnTo>
                      <a:pt x="54" y="524"/>
                    </a:lnTo>
                    <a:lnTo>
                      <a:pt x="56" y="528"/>
                    </a:lnTo>
                    <a:lnTo>
                      <a:pt x="58" y="526"/>
                    </a:lnTo>
                    <a:close/>
                    <a:moveTo>
                      <a:pt x="67" y="524"/>
                    </a:moveTo>
                    <a:lnTo>
                      <a:pt x="67" y="522"/>
                    </a:lnTo>
                    <a:lnTo>
                      <a:pt x="65" y="522"/>
                    </a:lnTo>
                    <a:lnTo>
                      <a:pt x="65" y="526"/>
                    </a:lnTo>
                    <a:lnTo>
                      <a:pt x="67" y="528"/>
                    </a:lnTo>
                    <a:lnTo>
                      <a:pt x="67" y="524"/>
                    </a:lnTo>
                    <a:close/>
                    <a:moveTo>
                      <a:pt x="48" y="516"/>
                    </a:moveTo>
                    <a:lnTo>
                      <a:pt x="46" y="512"/>
                    </a:lnTo>
                    <a:lnTo>
                      <a:pt x="44" y="514"/>
                    </a:lnTo>
                    <a:lnTo>
                      <a:pt x="44" y="516"/>
                    </a:lnTo>
                    <a:lnTo>
                      <a:pt x="48" y="516"/>
                    </a:lnTo>
                    <a:close/>
                    <a:moveTo>
                      <a:pt x="58" y="532"/>
                    </a:moveTo>
                    <a:lnTo>
                      <a:pt x="60" y="532"/>
                    </a:lnTo>
                    <a:lnTo>
                      <a:pt x="58" y="530"/>
                    </a:lnTo>
                    <a:lnTo>
                      <a:pt x="56" y="530"/>
                    </a:lnTo>
                    <a:lnTo>
                      <a:pt x="58" y="532"/>
                    </a:lnTo>
                    <a:close/>
                    <a:moveTo>
                      <a:pt x="69" y="534"/>
                    </a:moveTo>
                    <a:lnTo>
                      <a:pt x="73" y="538"/>
                    </a:lnTo>
                    <a:lnTo>
                      <a:pt x="69" y="530"/>
                    </a:lnTo>
                    <a:lnTo>
                      <a:pt x="65" y="532"/>
                    </a:lnTo>
                    <a:lnTo>
                      <a:pt x="65" y="534"/>
                    </a:lnTo>
                    <a:lnTo>
                      <a:pt x="69" y="534"/>
                    </a:lnTo>
                    <a:close/>
                    <a:moveTo>
                      <a:pt x="63" y="524"/>
                    </a:moveTo>
                    <a:lnTo>
                      <a:pt x="63" y="522"/>
                    </a:lnTo>
                    <a:lnTo>
                      <a:pt x="58" y="522"/>
                    </a:lnTo>
                    <a:lnTo>
                      <a:pt x="58" y="524"/>
                    </a:lnTo>
                    <a:lnTo>
                      <a:pt x="63" y="524"/>
                    </a:lnTo>
                    <a:close/>
                    <a:moveTo>
                      <a:pt x="189" y="675"/>
                    </a:moveTo>
                    <a:lnTo>
                      <a:pt x="159" y="675"/>
                    </a:lnTo>
                    <a:lnTo>
                      <a:pt x="153" y="669"/>
                    </a:lnTo>
                    <a:lnTo>
                      <a:pt x="147" y="665"/>
                    </a:lnTo>
                    <a:lnTo>
                      <a:pt x="147" y="663"/>
                    </a:lnTo>
                    <a:lnTo>
                      <a:pt x="147" y="657"/>
                    </a:lnTo>
                    <a:lnTo>
                      <a:pt x="139" y="649"/>
                    </a:lnTo>
                    <a:lnTo>
                      <a:pt x="129" y="651"/>
                    </a:lnTo>
                    <a:lnTo>
                      <a:pt x="111" y="627"/>
                    </a:lnTo>
                    <a:lnTo>
                      <a:pt x="121" y="615"/>
                    </a:lnTo>
                    <a:lnTo>
                      <a:pt x="117" y="596"/>
                    </a:lnTo>
                    <a:lnTo>
                      <a:pt x="113" y="592"/>
                    </a:lnTo>
                    <a:lnTo>
                      <a:pt x="115" y="582"/>
                    </a:lnTo>
                    <a:lnTo>
                      <a:pt x="113" y="568"/>
                    </a:lnTo>
                    <a:lnTo>
                      <a:pt x="111" y="556"/>
                    </a:lnTo>
                    <a:lnTo>
                      <a:pt x="107" y="552"/>
                    </a:lnTo>
                    <a:lnTo>
                      <a:pt x="109" y="548"/>
                    </a:lnTo>
                    <a:lnTo>
                      <a:pt x="109" y="532"/>
                    </a:lnTo>
                    <a:lnTo>
                      <a:pt x="97" y="524"/>
                    </a:lnTo>
                    <a:lnTo>
                      <a:pt x="91" y="514"/>
                    </a:lnTo>
                    <a:lnTo>
                      <a:pt x="87" y="506"/>
                    </a:lnTo>
                    <a:lnTo>
                      <a:pt x="87" y="502"/>
                    </a:lnTo>
                    <a:lnTo>
                      <a:pt x="81" y="502"/>
                    </a:lnTo>
                    <a:lnTo>
                      <a:pt x="77" y="486"/>
                    </a:lnTo>
                    <a:lnTo>
                      <a:pt x="77" y="476"/>
                    </a:lnTo>
                    <a:lnTo>
                      <a:pt x="71" y="466"/>
                    </a:lnTo>
                    <a:lnTo>
                      <a:pt x="67" y="448"/>
                    </a:lnTo>
                    <a:lnTo>
                      <a:pt x="67" y="440"/>
                    </a:lnTo>
                    <a:lnTo>
                      <a:pt x="65" y="434"/>
                    </a:lnTo>
                    <a:lnTo>
                      <a:pt x="67" y="426"/>
                    </a:lnTo>
                    <a:lnTo>
                      <a:pt x="65" y="420"/>
                    </a:lnTo>
                    <a:lnTo>
                      <a:pt x="71" y="414"/>
                    </a:lnTo>
                    <a:lnTo>
                      <a:pt x="67" y="410"/>
                    </a:lnTo>
                    <a:lnTo>
                      <a:pt x="60" y="396"/>
                    </a:lnTo>
                    <a:lnTo>
                      <a:pt x="58" y="390"/>
                    </a:lnTo>
                    <a:lnTo>
                      <a:pt x="54" y="380"/>
                    </a:lnTo>
                    <a:lnTo>
                      <a:pt x="56" y="374"/>
                    </a:lnTo>
                    <a:lnTo>
                      <a:pt x="63" y="368"/>
                    </a:lnTo>
                    <a:lnTo>
                      <a:pt x="60" y="358"/>
                    </a:lnTo>
                    <a:lnTo>
                      <a:pt x="56" y="350"/>
                    </a:lnTo>
                    <a:lnTo>
                      <a:pt x="58" y="329"/>
                    </a:lnTo>
                    <a:lnTo>
                      <a:pt x="60" y="327"/>
                    </a:lnTo>
                    <a:lnTo>
                      <a:pt x="58" y="317"/>
                    </a:lnTo>
                    <a:lnTo>
                      <a:pt x="58" y="307"/>
                    </a:lnTo>
                    <a:lnTo>
                      <a:pt x="54" y="307"/>
                    </a:lnTo>
                    <a:lnTo>
                      <a:pt x="50" y="297"/>
                    </a:lnTo>
                    <a:lnTo>
                      <a:pt x="44" y="287"/>
                    </a:lnTo>
                    <a:lnTo>
                      <a:pt x="40" y="277"/>
                    </a:lnTo>
                    <a:lnTo>
                      <a:pt x="40" y="255"/>
                    </a:lnTo>
                    <a:lnTo>
                      <a:pt x="42" y="245"/>
                    </a:lnTo>
                    <a:lnTo>
                      <a:pt x="38" y="231"/>
                    </a:lnTo>
                    <a:lnTo>
                      <a:pt x="40" y="225"/>
                    </a:lnTo>
                    <a:lnTo>
                      <a:pt x="40" y="213"/>
                    </a:lnTo>
                    <a:lnTo>
                      <a:pt x="48" y="207"/>
                    </a:lnTo>
                    <a:lnTo>
                      <a:pt x="50" y="189"/>
                    </a:lnTo>
                    <a:lnTo>
                      <a:pt x="56" y="187"/>
                    </a:lnTo>
                    <a:lnTo>
                      <a:pt x="58" y="185"/>
                    </a:lnTo>
                    <a:lnTo>
                      <a:pt x="54" y="179"/>
                    </a:lnTo>
                    <a:lnTo>
                      <a:pt x="52" y="173"/>
                    </a:lnTo>
                    <a:lnTo>
                      <a:pt x="54" y="169"/>
                    </a:lnTo>
                    <a:lnTo>
                      <a:pt x="48" y="161"/>
                    </a:lnTo>
                    <a:lnTo>
                      <a:pt x="50" y="153"/>
                    </a:lnTo>
                    <a:lnTo>
                      <a:pt x="50" y="147"/>
                    </a:lnTo>
                    <a:lnTo>
                      <a:pt x="46" y="143"/>
                    </a:lnTo>
                    <a:lnTo>
                      <a:pt x="50" y="137"/>
                    </a:lnTo>
                    <a:lnTo>
                      <a:pt x="67" y="129"/>
                    </a:lnTo>
                    <a:lnTo>
                      <a:pt x="69" y="109"/>
                    </a:lnTo>
                    <a:lnTo>
                      <a:pt x="65" y="105"/>
                    </a:lnTo>
                    <a:lnTo>
                      <a:pt x="54" y="107"/>
                    </a:lnTo>
                    <a:lnTo>
                      <a:pt x="52" y="93"/>
                    </a:lnTo>
                    <a:lnTo>
                      <a:pt x="42" y="68"/>
                    </a:lnTo>
                    <a:lnTo>
                      <a:pt x="36" y="62"/>
                    </a:lnTo>
                    <a:lnTo>
                      <a:pt x="32" y="50"/>
                    </a:lnTo>
                    <a:lnTo>
                      <a:pt x="36" y="46"/>
                    </a:lnTo>
                    <a:lnTo>
                      <a:pt x="32" y="40"/>
                    </a:lnTo>
                    <a:lnTo>
                      <a:pt x="36" y="36"/>
                    </a:lnTo>
                    <a:lnTo>
                      <a:pt x="26" y="28"/>
                    </a:lnTo>
                    <a:lnTo>
                      <a:pt x="22" y="6"/>
                    </a:lnTo>
                    <a:lnTo>
                      <a:pt x="14" y="0"/>
                    </a:lnTo>
                    <a:lnTo>
                      <a:pt x="8" y="2"/>
                    </a:lnTo>
                    <a:lnTo>
                      <a:pt x="10" y="10"/>
                    </a:lnTo>
                    <a:lnTo>
                      <a:pt x="0" y="14"/>
                    </a:lnTo>
                    <a:lnTo>
                      <a:pt x="4" y="30"/>
                    </a:lnTo>
                    <a:lnTo>
                      <a:pt x="8" y="50"/>
                    </a:lnTo>
                    <a:lnTo>
                      <a:pt x="8" y="60"/>
                    </a:lnTo>
                    <a:lnTo>
                      <a:pt x="12" y="74"/>
                    </a:lnTo>
                    <a:lnTo>
                      <a:pt x="12" y="81"/>
                    </a:lnTo>
                    <a:lnTo>
                      <a:pt x="12" y="107"/>
                    </a:lnTo>
                    <a:lnTo>
                      <a:pt x="10" y="109"/>
                    </a:lnTo>
                    <a:lnTo>
                      <a:pt x="8" y="117"/>
                    </a:lnTo>
                    <a:lnTo>
                      <a:pt x="12" y="119"/>
                    </a:lnTo>
                    <a:lnTo>
                      <a:pt x="12" y="143"/>
                    </a:lnTo>
                    <a:lnTo>
                      <a:pt x="14" y="145"/>
                    </a:lnTo>
                    <a:lnTo>
                      <a:pt x="18" y="153"/>
                    </a:lnTo>
                    <a:lnTo>
                      <a:pt x="12" y="161"/>
                    </a:lnTo>
                    <a:lnTo>
                      <a:pt x="14" y="165"/>
                    </a:lnTo>
                    <a:lnTo>
                      <a:pt x="16" y="177"/>
                    </a:lnTo>
                    <a:lnTo>
                      <a:pt x="14" y="189"/>
                    </a:lnTo>
                    <a:lnTo>
                      <a:pt x="16" y="195"/>
                    </a:lnTo>
                    <a:lnTo>
                      <a:pt x="14" y="203"/>
                    </a:lnTo>
                    <a:lnTo>
                      <a:pt x="16" y="213"/>
                    </a:lnTo>
                    <a:lnTo>
                      <a:pt x="12" y="223"/>
                    </a:lnTo>
                    <a:lnTo>
                      <a:pt x="14" y="233"/>
                    </a:lnTo>
                    <a:lnTo>
                      <a:pt x="16" y="233"/>
                    </a:lnTo>
                    <a:lnTo>
                      <a:pt x="18" y="247"/>
                    </a:lnTo>
                    <a:lnTo>
                      <a:pt x="14" y="251"/>
                    </a:lnTo>
                    <a:lnTo>
                      <a:pt x="12" y="257"/>
                    </a:lnTo>
                    <a:lnTo>
                      <a:pt x="22" y="277"/>
                    </a:lnTo>
                    <a:lnTo>
                      <a:pt x="28" y="295"/>
                    </a:lnTo>
                    <a:lnTo>
                      <a:pt x="26" y="299"/>
                    </a:lnTo>
                    <a:lnTo>
                      <a:pt x="24" y="307"/>
                    </a:lnTo>
                    <a:lnTo>
                      <a:pt x="30" y="317"/>
                    </a:lnTo>
                    <a:lnTo>
                      <a:pt x="28" y="325"/>
                    </a:lnTo>
                    <a:lnTo>
                      <a:pt x="28" y="329"/>
                    </a:lnTo>
                    <a:lnTo>
                      <a:pt x="28" y="339"/>
                    </a:lnTo>
                    <a:lnTo>
                      <a:pt x="28" y="348"/>
                    </a:lnTo>
                    <a:lnTo>
                      <a:pt x="24" y="358"/>
                    </a:lnTo>
                    <a:lnTo>
                      <a:pt x="26" y="360"/>
                    </a:lnTo>
                    <a:lnTo>
                      <a:pt x="26" y="370"/>
                    </a:lnTo>
                    <a:lnTo>
                      <a:pt x="26" y="378"/>
                    </a:lnTo>
                    <a:lnTo>
                      <a:pt x="22" y="376"/>
                    </a:lnTo>
                    <a:lnTo>
                      <a:pt x="22" y="378"/>
                    </a:lnTo>
                    <a:lnTo>
                      <a:pt x="26" y="386"/>
                    </a:lnTo>
                    <a:lnTo>
                      <a:pt x="24" y="390"/>
                    </a:lnTo>
                    <a:lnTo>
                      <a:pt x="18" y="388"/>
                    </a:lnTo>
                    <a:lnTo>
                      <a:pt x="20" y="398"/>
                    </a:lnTo>
                    <a:lnTo>
                      <a:pt x="22" y="400"/>
                    </a:lnTo>
                    <a:lnTo>
                      <a:pt x="24" y="402"/>
                    </a:lnTo>
                    <a:lnTo>
                      <a:pt x="30" y="416"/>
                    </a:lnTo>
                    <a:lnTo>
                      <a:pt x="36" y="426"/>
                    </a:lnTo>
                    <a:lnTo>
                      <a:pt x="36" y="436"/>
                    </a:lnTo>
                    <a:lnTo>
                      <a:pt x="38" y="440"/>
                    </a:lnTo>
                    <a:lnTo>
                      <a:pt x="34" y="440"/>
                    </a:lnTo>
                    <a:lnTo>
                      <a:pt x="34" y="444"/>
                    </a:lnTo>
                    <a:lnTo>
                      <a:pt x="38" y="456"/>
                    </a:lnTo>
                    <a:lnTo>
                      <a:pt x="38" y="462"/>
                    </a:lnTo>
                    <a:lnTo>
                      <a:pt x="44" y="470"/>
                    </a:lnTo>
                    <a:lnTo>
                      <a:pt x="46" y="472"/>
                    </a:lnTo>
                    <a:lnTo>
                      <a:pt x="48" y="474"/>
                    </a:lnTo>
                    <a:lnTo>
                      <a:pt x="54" y="474"/>
                    </a:lnTo>
                    <a:lnTo>
                      <a:pt x="56" y="470"/>
                    </a:lnTo>
                    <a:lnTo>
                      <a:pt x="58" y="470"/>
                    </a:lnTo>
                    <a:lnTo>
                      <a:pt x="63" y="472"/>
                    </a:lnTo>
                    <a:lnTo>
                      <a:pt x="65" y="474"/>
                    </a:lnTo>
                    <a:lnTo>
                      <a:pt x="63" y="480"/>
                    </a:lnTo>
                    <a:lnTo>
                      <a:pt x="67" y="484"/>
                    </a:lnTo>
                    <a:lnTo>
                      <a:pt x="69" y="484"/>
                    </a:lnTo>
                    <a:lnTo>
                      <a:pt x="69" y="490"/>
                    </a:lnTo>
                    <a:lnTo>
                      <a:pt x="67" y="496"/>
                    </a:lnTo>
                    <a:lnTo>
                      <a:pt x="71" y="498"/>
                    </a:lnTo>
                    <a:lnTo>
                      <a:pt x="71" y="502"/>
                    </a:lnTo>
                    <a:lnTo>
                      <a:pt x="71" y="508"/>
                    </a:lnTo>
                    <a:lnTo>
                      <a:pt x="73" y="514"/>
                    </a:lnTo>
                    <a:lnTo>
                      <a:pt x="75" y="518"/>
                    </a:lnTo>
                    <a:lnTo>
                      <a:pt x="71" y="522"/>
                    </a:lnTo>
                    <a:lnTo>
                      <a:pt x="75" y="526"/>
                    </a:lnTo>
                    <a:lnTo>
                      <a:pt x="81" y="526"/>
                    </a:lnTo>
                    <a:lnTo>
                      <a:pt x="83" y="526"/>
                    </a:lnTo>
                    <a:lnTo>
                      <a:pt x="85" y="526"/>
                    </a:lnTo>
                    <a:lnTo>
                      <a:pt x="83" y="532"/>
                    </a:lnTo>
                    <a:lnTo>
                      <a:pt x="87" y="534"/>
                    </a:lnTo>
                    <a:lnTo>
                      <a:pt x="83" y="538"/>
                    </a:lnTo>
                    <a:lnTo>
                      <a:pt x="77" y="540"/>
                    </a:lnTo>
                    <a:lnTo>
                      <a:pt x="77" y="544"/>
                    </a:lnTo>
                    <a:lnTo>
                      <a:pt x="85" y="548"/>
                    </a:lnTo>
                    <a:lnTo>
                      <a:pt x="85" y="548"/>
                    </a:lnTo>
                    <a:lnTo>
                      <a:pt x="81" y="550"/>
                    </a:lnTo>
                    <a:lnTo>
                      <a:pt x="81" y="552"/>
                    </a:lnTo>
                    <a:lnTo>
                      <a:pt x="83" y="556"/>
                    </a:lnTo>
                    <a:lnTo>
                      <a:pt x="85" y="560"/>
                    </a:lnTo>
                    <a:lnTo>
                      <a:pt x="83" y="570"/>
                    </a:lnTo>
                    <a:lnTo>
                      <a:pt x="81" y="572"/>
                    </a:lnTo>
                    <a:lnTo>
                      <a:pt x="81" y="562"/>
                    </a:lnTo>
                    <a:lnTo>
                      <a:pt x="79" y="556"/>
                    </a:lnTo>
                    <a:lnTo>
                      <a:pt x="77" y="556"/>
                    </a:lnTo>
                    <a:lnTo>
                      <a:pt x="77" y="558"/>
                    </a:lnTo>
                    <a:lnTo>
                      <a:pt x="75" y="560"/>
                    </a:lnTo>
                    <a:lnTo>
                      <a:pt x="69" y="558"/>
                    </a:lnTo>
                    <a:lnTo>
                      <a:pt x="65" y="558"/>
                    </a:lnTo>
                    <a:lnTo>
                      <a:pt x="60" y="556"/>
                    </a:lnTo>
                    <a:lnTo>
                      <a:pt x="56" y="558"/>
                    </a:lnTo>
                    <a:lnTo>
                      <a:pt x="58" y="560"/>
                    </a:lnTo>
                    <a:lnTo>
                      <a:pt x="60" y="562"/>
                    </a:lnTo>
                    <a:lnTo>
                      <a:pt x="60" y="564"/>
                    </a:lnTo>
                    <a:lnTo>
                      <a:pt x="58" y="564"/>
                    </a:lnTo>
                    <a:lnTo>
                      <a:pt x="54" y="566"/>
                    </a:lnTo>
                    <a:lnTo>
                      <a:pt x="54" y="570"/>
                    </a:lnTo>
                    <a:lnTo>
                      <a:pt x="58" y="576"/>
                    </a:lnTo>
                    <a:lnTo>
                      <a:pt x="60" y="576"/>
                    </a:lnTo>
                    <a:lnTo>
                      <a:pt x="63" y="574"/>
                    </a:lnTo>
                    <a:lnTo>
                      <a:pt x="60" y="574"/>
                    </a:lnTo>
                    <a:lnTo>
                      <a:pt x="58" y="572"/>
                    </a:lnTo>
                    <a:lnTo>
                      <a:pt x="58" y="570"/>
                    </a:lnTo>
                    <a:lnTo>
                      <a:pt x="63" y="570"/>
                    </a:lnTo>
                    <a:lnTo>
                      <a:pt x="67" y="574"/>
                    </a:lnTo>
                    <a:lnTo>
                      <a:pt x="71" y="574"/>
                    </a:lnTo>
                    <a:lnTo>
                      <a:pt x="75" y="570"/>
                    </a:lnTo>
                    <a:lnTo>
                      <a:pt x="81" y="578"/>
                    </a:lnTo>
                    <a:lnTo>
                      <a:pt x="83" y="578"/>
                    </a:lnTo>
                    <a:lnTo>
                      <a:pt x="85" y="582"/>
                    </a:lnTo>
                    <a:lnTo>
                      <a:pt x="81" y="582"/>
                    </a:lnTo>
                    <a:lnTo>
                      <a:pt x="77" y="586"/>
                    </a:lnTo>
                    <a:lnTo>
                      <a:pt x="85" y="588"/>
                    </a:lnTo>
                    <a:lnTo>
                      <a:pt x="81" y="592"/>
                    </a:lnTo>
                    <a:lnTo>
                      <a:pt x="81" y="596"/>
                    </a:lnTo>
                    <a:lnTo>
                      <a:pt x="87" y="598"/>
                    </a:lnTo>
                    <a:lnTo>
                      <a:pt x="91" y="600"/>
                    </a:lnTo>
                    <a:lnTo>
                      <a:pt x="95" y="596"/>
                    </a:lnTo>
                    <a:lnTo>
                      <a:pt x="97" y="596"/>
                    </a:lnTo>
                    <a:lnTo>
                      <a:pt x="99" y="600"/>
                    </a:lnTo>
                    <a:lnTo>
                      <a:pt x="95" y="600"/>
                    </a:lnTo>
                    <a:lnTo>
                      <a:pt x="95" y="602"/>
                    </a:lnTo>
                    <a:lnTo>
                      <a:pt x="89" y="604"/>
                    </a:lnTo>
                    <a:lnTo>
                      <a:pt x="89" y="611"/>
                    </a:lnTo>
                    <a:lnTo>
                      <a:pt x="97" y="625"/>
                    </a:lnTo>
                    <a:lnTo>
                      <a:pt x="101" y="627"/>
                    </a:lnTo>
                    <a:lnTo>
                      <a:pt x="101" y="627"/>
                    </a:lnTo>
                    <a:lnTo>
                      <a:pt x="105" y="619"/>
                    </a:lnTo>
                    <a:lnTo>
                      <a:pt x="105" y="627"/>
                    </a:lnTo>
                    <a:lnTo>
                      <a:pt x="109" y="629"/>
                    </a:lnTo>
                    <a:lnTo>
                      <a:pt x="105" y="631"/>
                    </a:lnTo>
                    <a:lnTo>
                      <a:pt x="101" y="635"/>
                    </a:lnTo>
                    <a:lnTo>
                      <a:pt x="101" y="637"/>
                    </a:lnTo>
                    <a:lnTo>
                      <a:pt x="101" y="641"/>
                    </a:lnTo>
                    <a:lnTo>
                      <a:pt x="105" y="643"/>
                    </a:lnTo>
                    <a:lnTo>
                      <a:pt x="109" y="643"/>
                    </a:lnTo>
                    <a:lnTo>
                      <a:pt x="113" y="645"/>
                    </a:lnTo>
                    <a:lnTo>
                      <a:pt x="111" y="645"/>
                    </a:lnTo>
                    <a:lnTo>
                      <a:pt x="107" y="647"/>
                    </a:lnTo>
                    <a:lnTo>
                      <a:pt x="109" y="651"/>
                    </a:lnTo>
                    <a:lnTo>
                      <a:pt x="115" y="651"/>
                    </a:lnTo>
                    <a:lnTo>
                      <a:pt x="117" y="647"/>
                    </a:lnTo>
                    <a:lnTo>
                      <a:pt x="117" y="653"/>
                    </a:lnTo>
                    <a:lnTo>
                      <a:pt x="113" y="653"/>
                    </a:lnTo>
                    <a:lnTo>
                      <a:pt x="113" y="655"/>
                    </a:lnTo>
                    <a:lnTo>
                      <a:pt x="117" y="659"/>
                    </a:lnTo>
                    <a:lnTo>
                      <a:pt x="121" y="659"/>
                    </a:lnTo>
                    <a:lnTo>
                      <a:pt x="129" y="665"/>
                    </a:lnTo>
                    <a:lnTo>
                      <a:pt x="129" y="671"/>
                    </a:lnTo>
                    <a:lnTo>
                      <a:pt x="125" y="667"/>
                    </a:lnTo>
                    <a:lnTo>
                      <a:pt x="127" y="673"/>
                    </a:lnTo>
                    <a:lnTo>
                      <a:pt x="121" y="665"/>
                    </a:lnTo>
                    <a:lnTo>
                      <a:pt x="119" y="663"/>
                    </a:lnTo>
                    <a:lnTo>
                      <a:pt x="125" y="675"/>
                    </a:lnTo>
                    <a:lnTo>
                      <a:pt x="129" y="679"/>
                    </a:lnTo>
                    <a:lnTo>
                      <a:pt x="131" y="677"/>
                    </a:lnTo>
                    <a:lnTo>
                      <a:pt x="133" y="675"/>
                    </a:lnTo>
                    <a:lnTo>
                      <a:pt x="133" y="673"/>
                    </a:lnTo>
                    <a:lnTo>
                      <a:pt x="139" y="673"/>
                    </a:lnTo>
                    <a:lnTo>
                      <a:pt x="139" y="669"/>
                    </a:lnTo>
                    <a:lnTo>
                      <a:pt x="137" y="665"/>
                    </a:lnTo>
                    <a:lnTo>
                      <a:pt x="143" y="669"/>
                    </a:lnTo>
                    <a:lnTo>
                      <a:pt x="145" y="669"/>
                    </a:lnTo>
                    <a:lnTo>
                      <a:pt x="139" y="663"/>
                    </a:lnTo>
                    <a:lnTo>
                      <a:pt x="137" y="659"/>
                    </a:lnTo>
                    <a:lnTo>
                      <a:pt x="139" y="659"/>
                    </a:lnTo>
                    <a:lnTo>
                      <a:pt x="139" y="663"/>
                    </a:lnTo>
                    <a:lnTo>
                      <a:pt x="147" y="667"/>
                    </a:lnTo>
                    <a:lnTo>
                      <a:pt x="149" y="673"/>
                    </a:lnTo>
                    <a:lnTo>
                      <a:pt x="153" y="675"/>
                    </a:lnTo>
                    <a:lnTo>
                      <a:pt x="153" y="679"/>
                    </a:lnTo>
                    <a:lnTo>
                      <a:pt x="151" y="679"/>
                    </a:lnTo>
                    <a:lnTo>
                      <a:pt x="149" y="675"/>
                    </a:lnTo>
                    <a:lnTo>
                      <a:pt x="143" y="677"/>
                    </a:lnTo>
                    <a:lnTo>
                      <a:pt x="139" y="675"/>
                    </a:lnTo>
                    <a:lnTo>
                      <a:pt x="137" y="677"/>
                    </a:lnTo>
                    <a:lnTo>
                      <a:pt x="139" y="683"/>
                    </a:lnTo>
                    <a:lnTo>
                      <a:pt x="135" y="683"/>
                    </a:lnTo>
                    <a:lnTo>
                      <a:pt x="135" y="685"/>
                    </a:lnTo>
                    <a:lnTo>
                      <a:pt x="141" y="687"/>
                    </a:lnTo>
                    <a:lnTo>
                      <a:pt x="141" y="687"/>
                    </a:lnTo>
                    <a:lnTo>
                      <a:pt x="147" y="689"/>
                    </a:lnTo>
                    <a:lnTo>
                      <a:pt x="151" y="689"/>
                    </a:lnTo>
                    <a:lnTo>
                      <a:pt x="155" y="693"/>
                    </a:lnTo>
                    <a:lnTo>
                      <a:pt x="149" y="693"/>
                    </a:lnTo>
                    <a:lnTo>
                      <a:pt x="161" y="699"/>
                    </a:lnTo>
                    <a:lnTo>
                      <a:pt x="163" y="697"/>
                    </a:lnTo>
                    <a:lnTo>
                      <a:pt x="161" y="695"/>
                    </a:lnTo>
                    <a:lnTo>
                      <a:pt x="161" y="691"/>
                    </a:lnTo>
                    <a:lnTo>
                      <a:pt x="165" y="693"/>
                    </a:lnTo>
                    <a:lnTo>
                      <a:pt x="173" y="687"/>
                    </a:lnTo>
                    <a:lnTo>
                      <a:pt x="171" y="685"/>
                    </a:lnTo>
                    <a:lnTo>
                      <a:pt x="165" y="687"/>
                    </a:lnTo>
                    <a:lnTo>
                      <a:pt x="161" y="687"/>
                    </a:lnTo>
                    <a:lnTo>
                      <a:pt x="155" y="689"/>
                    </a:lnTo>
                    <a:lnTo>
                      <a:pt x="151" y="683"/>
                    </a:lnTo>
                    <a:lnTo>
                      <a:pt x="151" y="683"/>
                    </a:lnTo>
                    <a:lnTo>
                      <a:pt x="155" y="683"/>
                    </a:lnTo>
                    <a:lnTo>
                      <a:pt x="169" y="683"/>
                    </a:lnTo>
                    <a:lnTo>
                      <a:pt x="171" y="679"/>
                    </a:lnTo>
                    <a:lnTo>
                      <a:pt x="173" y="679"/>
                    </a:lnTo>
                    <a:lnTo>
                      <a:pt x="173" y="685"/>
                    </a:lnTo>
                    <a:lnTo>
                      <a:pt x="177" y="687"/>
                    </a:lnTo>
                    <a:lnTo>
                      <a:pt x="177" y="691"/>
                    </a:lnTo>
                    <a:lnTo>
                      <a:pt x="173" y="693"/>
                    </a:lnTo>
                    <a:lnTo>
                      <a:pt x="173" y="697"/>
                    </a:lnTo>
                    <a:lnTo>
                      <a:pt x="167" y="697"/>
                    </a:lnTo>
                    <a:lnTo>
                      <a:pt x="165" y="701"/>
                    </a:lnTo>
                    <a:lnTo>
                      <a:pt x="167" y="705"/>
                    </a:lnTo>
                    <a:lnTo>
                      <a:pt x="177" y="705"/>
                    </a:lnTo>
                    <a:lnTo>
                      <a:pt x="185" y="707"/>
                    </a:lnTo>
                    <a:lnTo>
                      <a:pt x="187" y="705"/>
                    </a:lnTo>
                    <a:lnTo>
                      <a:pt x="183" y="697"/>
                    </a:lnTo>
                    <a:lnTo>
                      <a:pt x="181" y="687"/>
                    </a:lnTo>
                    <a:lnTo>
                      <a:pt x="187" y="685"/>
                    </a:lnTo>
                    <a:lnTo>
                      <a:pt x="189" y="683"/>
                    </a:lnTo>
                    <a:lnTo>
                      <a:pt x="197" y="683"/>
                    </a:lnTo>
                    <a:lnTo>
                      <a:pt x="199" y="677"/>
                    </a:lnTo>
                    <a:lnTo>
                      <a:pt x="199" y="675"/>
                    </a:lnTo>
                    <a:lnTo>
                      <a:pt x="205" y="679"/>
                    </a:lnTo>
                    <a:lnTo>
                      <a:pt x="211" y="677"/>
                    </a:lnTo>
                    <a:lnTo>
                      <a:pt x="213" y="677"/>
                    </a:lnTo>
                    <a:lnTo>
                      <a:pt x="199" y="673"/>
                    </a:lnTo>
                    <a:lnTo>
                      <a:pt x="189" y="675"/>
                    </a:lnTo>
                    <a:close/>
                    <a:moveTo>
                      <a:pt x="207" y="687"/>
                    </a:moveTo>
                    <a:lnTo>
                      <a:pt x="203" y="687"/>
                    </a:lnTo>
                    <a:lnTo>
                      <a:pt x="201" y="685"/>
                    </a:lnTo>
                    <a:lnTo>
                      <a:pt x="197" y="685"/>
                    </a:lnTo>
                    <a:lnTo>
                      <a:pt x="197" y="689"/>
                    </a:lnTo>
                    <a:lnTo>
                      <a:pt x="193" y="689"/>
                    </a:lnTo>
                    <a:lnTo>
                      <a:pt x="191" y="687"/>
                    </a:lnTo>
                    <a:lnTo>
                      <a:pt x="189" y="689"/>
                    </a:lnTo>
                    <a:lnTo>
                      <a:pt x="193" y="691"/>
                    </a:lnTo>
                    <a:lnTo>
                      <a:pt x="191" y="693"/>
                    </a:lnTo>
                    <a:lnTo>
                      <a:pt x="193" y="699"/>
                    </a:lnTo>
                    <a:lnTo>
                      <a:pt x="195" y="703"/>
                    </a:lnTo>
                    <a:lnTo>
                      <a:pt x="201" y="703"/>
                    </a:lnTo>
                    <a:lnTo>
                      <a:pt x="201" y="699"/>
                    </a:lnTo>
                    <a:lnTo>
                      <a:pt x="207" y="699"/>
                    </a:lnTo>
                    <a:lnTo>
                      <a:pt x="209" y="701"/>
                    </a:lnTo>
                    <a:lnTo>
                      <a:pt x="207" y="705"/>
                    </a:lnTo>
                    <a:lnTo>
                      <a:pt x="201" y="707"/>
                    </a:lnTo>
                    <a:lnTo>
                      <a:pt x="201" y="709"/>
                    </a:lnTo>
                    <a:lnTo>
                      <a:pt x="207" y="713"/>
                    </a:lnTo>
                    <a:lnTo>
                      <a:pt x="215" y="717"/>
                    </a:lnTo>
                    <a:lnTo>
                      <a:pt x="223" y="719"/>
                    </a:lnTo>
                    <a:lnTo>
                      <a:pt x="223" y="721"/>
                    </a:lnTo>
                    <a:lnTo>
                      <a:pt x="219" y="721"/>
                    </a:lnTo>
                    <a:lnTo>
                      <a:pt x="217" y="721"/>
                    </a:lnTo>
                    <a:lnTo>
                      <a:pt x="213" y="719"/>
                    </a:lnTo>
                    <a:lnTo>
                      <a:pt x="209" y="719"/>
                    </a:lnTo>
                    <a:lnTo>
                      <a:pt x="205" y="721"/>
                    </a:lnTo>
                    <a:lnTo>
                      <a:pt x="203" y="721"/>
                    </a:lnTo>
                    <a:lnTo>
                      <a:pt x="203" y="719"/>
                    </a:lnTo>
                    <a:lnTo>
                      <a:pt x="199" y="717"/>
                    </a:lnTo>
                    <a:lnTo>
                      <a:pt x="201" y="713"/>
                    </a:lnTo>
                    <a:lnTo>
                      <a:pt x="197" y="709"/>
                    </a:lnTo>
                    <a:lnTo>
                      <a:pt x="195" y="705"/>
                    </a:lnTo>
                    <a:lnTo>
                      <a:pt x="193" y="703"/>
                    </a:lnTo>
                    <a:lnTo>
                      <a:pt x="191" y="707"/>
                    </a:lnTo>
                    <a:lnTo>
                      <a:pt x="193" y="709"/>
                    </a:lnTo>
                    <a:lnTo>
                      <a:pt x="195" y="713"/>
                    </a:lnTo>
                    <a:lnTo>
                      <a:pt x="193" y="713"/>
                    </a:lnTo>
                    <a:lnTo>
                      <a:pt x="191" y="717"/>
                    </a:lnTo>
                    <a:lnTo>
                      <a:pt x="185" y="717"/>
                    </a:lnTo>
                    <a:lnTo>
                      <a:pt x="185" y="721"/>
                    </a:lnTo>
                    <a:lnTo>
                      <a:pt x="183" y="721"/>
                    </a:lnTo>
                    <a:lnTo>
                      <a:pt x="181" y="723"/>
                    </a:lnTo>
                    <a:lnTo>
                      <a:pt x="183" y="725"/>
                    </a:lnTo>
                    <a:lnTo>
                      <a:pt x="189" y="725"/>
                    </a:lnTo>
                    <a:lnTo>
                      <a:pt x="195" y="723"/>
                    </a:lnTo>
                    <a:lnTo>
                      <a:pt x="197" y="725"/>
                    </a:lnTo>
                    <a:lnTo>
                      <a:pt x="201" y="727"/>
                    </a:lnTo>
                    <a:lnTo>
                      <a:pt x="207" y="727"/>
                    </a:lnTo>
                    <a:lnTo>
                      <a:pt x="209" y="727"/>
                    </a:lnTo>
                    <a:lnTo>
                      <a:pt x="221" y="727"/>
                    </a:lnTo>
                    <a:lnTo>
                      <a:pt x="227" y="729"/>
                    </a:lnTo>
                    <a:lnTo>
                      <a:pt x="233" y="727"/>
                    </a:lnTo>
                    <a:lnTo>
                      <a:pt x="209" y="685"/>
                    </a:lnTo>
                    <a:lnTo>
                      <a:pt x="207" y="687"/>
                    </a:lnTo>
                    <a:close/>
                    <a:moveTo>
                      <a:pt x="257" y="737"/>
                    </a:moveTo>
                    <a:lnTo>
                      <a:pt x="257" y="735"/>
                    </a:lnTo>
                    <a:lnTo>
                      <a:pt x="257" y="731"/>
                    </a:lnTo>
                    <a:lnTo>
                      <a:pt x="243" y="731"/>
                    </a:lnTo>
                    <a:lnTo>
                      <a:pt x="243" y="733"/>
                    </a:lnTo>
                    <a:lnTo>
                      <a:pt x="247" y="737"/>
                    </a:lnTo>
                    <a:lnTo>
                      <a:pt x="251" y="737"/>
                    </a:lnTo>
                    <a:lnTo>
                      <a:pt x="253" y="735"/>
                    </a:lnTo>
                    <a:lnTo>
                      <a:pt x="257" y="737"/>
                    </a:lnTo>
                    <a:close/>
                    <a:moveTo>
                      <a:pt x="261" y="737"/>
                    </a:moveTo>
                    <a:lnTo>
                      <a:pt x="261" y="735"/>
                    </a:lnTo>
                    <a:lnTo>
                      <a:pt x="259" y="737"/>
                    </a:lnTo>
                    <a:lnTo>
                      <a:pt x="261" y="739"/>
                    </a:lnTo>
                    <a:lnTo>
                      <a:pt x="261" y="737"/>
                    </a:lnTo>
                    <a:close/>
                    <a:moveTo>
                      <a:pt x="267" y="737"/>
                    </a:moveTo>
                    <a:lnTo>
                      <a:pt x="269" y="735"/>
                    </a:lnTo>
                    <a:lnTo>
                      <a:pt x="263" y="735"/>
                    </a:lnTo>
                    <a:lnTo>
                      <a:pt x="265" y="737"/>
                    </a:lnTo>
                    <a:lnTo>
                      <a:pt x="267" y="737"/>
                    </a:lnTo>
                    <a:close/>
                    <a:moveTo>
                      <a:pt x="261" y="735"/>
                    </a:moveTo>
                    <a:lnTo>
                      <a:pt x="261" y="733"/>
                    </a:lnTo>
                    <a:lnTo>
                      <a:pt x="259" y="733"/>
                    </a:lnTo>
                    <a:lnTo>
                      <a:pt x="259" y="733"/>
                    </a:lnTo>
                    <a:lnTo>
                      <a:pt x="261" y="735"/>
                    </a:lnTo>
                    <a:close/>
                    <a:moveTo>
                      <a:pt x="259" y="751"/>
                    </a:moveTo>
                    <a:lnTo>
                      <a:pt x="259" y="749"/>
                    </a:lnTo>
                    <a:lnTo>
                      <a:pt x="255" y="749"/>
                    </a:lnTo>
                    <a:lnTo>
                      <a:pt x="253" y="749"/>
                    </a:lnTo>
                    <a:lnTo>
                      <a:pt x="259" y="751"/>
                    </a:lnTo>
                    <a:close/>
                    <a:moveTo>
                      <a:pt x="261" y="743"/>
                    </a:moveTo>
                    <a:lnTo>
                      <a:pt x="261" y="747"/>
                    </a:lnTo>
                    <a:lnTo>
                      <a:pt x="257" y="745"/>
                    </a:lnTo>
                    <a:lnTo>
                      <a:pt x="261" y="749"/>
                    </a:lnTo>
                    <a:lnTo>
                      <a:pt x="261" y="743"/>
                    </a:lnTo>
                    <a:close/>
                    <a:moveTo>
                      <a:pt x="255" y="745"/>
                    </a:moveTo>
                    <a:lnTo>
                      <a:pt x="257" y="745"/>
                    </a:lnTo>
                    <a:lnTo>
                      <a:pt x="253" y="743"/>
                    </a:lnTo>
                    <a:lnTo>
                      <a:pt x="255" y="745"/>
                    </a:lnTo>
                    <a:close/>
                    <a:moveTo>
                      <a:pt x="265" y="749"/>
                    </a:moveTo>
                    <a:lnTo>
                      <a:pt x="265" y="747"/>
                    </a:lnTo>
                    <a:lnTo>
                      <a:pt x="263" y="751"/>
                    </a:lnTo>
                    <a:lnTo>
                      <a:pt x="265" y="7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59" name="Freeform 12"/>
              <p:cNvSpPr>
                <a:spLocks noEditPoints="1"/>
              </p:cNvSpPr>
              <p:nvPr/>
            </p:nvSpPr>
            <p:spPr bwMode="auto">
              <a:xfrm>
                <a:off x="11206309" y="6288244"/>
                <a:ext cx="74149" cy="28519"/>
              </a:xfrm>
              <a:custGeom>
                <a:avLst/>
                <a:gdLst>
                  <a:gd name="T0" fmla="*/ 48 w 52"/>
                  <a:gd name="T1" fmla="*/ 10 h 20"/>
                  <a:gd name="T2" fmla="*/ 46 w 52"/>
                  <a:gd name="T3" fmla="*/ 12 h 20"/>
                  <a:gd name="T4" fmla="*/ 40 w 52"/>
                  <a:gd name="T5" fmla="*/ 14 h 20"/>
                  <a:gd name="T6" fmla="*/ 42 w 52"/>
                  <a:gd name="T7" fmla="*/ 16 h 20"/>
                  <a:gd name="T8" fmla="*/ 38 w 52"/>
                  <a:gd name="T9" fmla="*/ 16 h 20"/>
                  <a:gd name="T10" fmla="*/ 36 w 52"/>
                  <a:gd name="T11" fmla="*/ 16 h 20"/>
                  <a:gd name="T12" fmla="*/ 38 w 52"/>
                  <a:gd name="T13" fmla="*/ 18 h 20"/>
                  <a:gd name="T14" fmla="*/ 32 w 52"/>
                  <a:gd name="T15" fmla="*/ 16 h 20"/>
                  <a:gd name="T16" fmla="*/ 32 w 52"/>
                  <a:gd name="T17" fmla="*/ 18 h 20"/>
                  <a:gd name="T18" fmla="*/ 28 w 52"/>
                  <a:gd name="T19" fmla="*/ 20 h 20"/>
                  <a:gd name="T20" fmla="*/ 30 w 52"/>
                  <a:gd name="T21" fmla="*/ 14 h 20"/>
                  <a:gd name="T22" fmla="*/ 32 w 52"/>
                  <a:gd name="T23" fmla="*/ 10 h 20"/>
                  <a:gd name="T24" fmla="*/ 34 w 52"/>
                  <a:gd name="T25" fmla="*/ 4 h 20"/>
                  <a:gd name="T26" fmla="*/ 32 w 52"/>
                  <a:gd name="T27" fmla="*/ 0 h 20"/>
                  <a:gd name="T28" fmla="*/ 36 w 52"/>
                  <a:gd name="T29" fmla="*/ 2 h 20"/>
                  <a:gd name="T30" fmla="*/ 42 w 52"/>
                  <a:gd name="T31" fmla="*/ 0 h 20"/>
                  <a:gd name="T32" fmla="*/ 42 w 52"/>
                  <a:gd name="T33" fmla="*/ 4 h 20"/>
                  <a:gd name="T34" fmla="*/ 38 w 52"/>
                  <a:gd name="T35" fmla="*/ 4 h 20"/>
                  <a:gd name="T36" fmla="*/ 44 w 52"/>
                  <a:gd name="T37" fmla="*/ 8 h 20"/>
                  <a:gd name="T38" fmla="*/ 44 w 52"/>
                  <a:gd name="T39" fmla="*/ 6 h 20"/>
                  <a:gd name="T40" fmla="*/ 44 w 52"/>
                  <a:gd name="T41" fmla="*/ 4 h 20"/>
                  <a:gd name="T42" fmla="*/ 50 w 52"/>
                  <a:gd name="T43" fmla="*/ 4 h 20"/>
                  <a:gd name="T44" fmla="*/ 52 w 52"/>
                  <a:gd name="T45" fmla="*/ 6 h 20"/>
                  <a:gd name="T46" fmla="*/ 48 w 52"/>
                  <a:gd name="T47" fmla="*/ 10 h 20"/>
                  <a:gd name="T48" fmla="*/ 26 w 52"/>
                  <a:gd name="T49" fmla="*/ 4 h 20"/>
                  <a:gd name="T50" fmla="*/ 22 w 52"/>
                  <a:gd name="T51" fmla="*/ 2 h 20"/>
                  <a:gd name="T52" fmla="*/ 20 w 52"/>
                  <a:gd name="T53" fmla="*/ 6 h 20"/>
                  <a:gd name="T54" fmla="*/ 16 w 52"/>
                  <a:gd name="T55" fmla="*/ 6 h 20"/>
                  <a:gd name="T56" fmla="*/ 8 w 52"/>
                  <a:gd name="T57" fmla="*/ 2 h 20"/>
                  <a:gd name="T58" fmla="*/ 16 w 52"/>
                  <a:gd name="T59" fmla="*/ 8 h 20"/>
                  <a:gd name="T60" fmla="*/ 12 w 52"/>
                  <a:gd name="T61" fmla="*/ 10 h 20"/>
                  <a:gd name="T62" fmla="*/ 20 w 52"/>
                  <a:gd name="T63" fmla="*/ 10 h 20"/>
                  <a:gd name="T64" fmla="*/ 22 w 52"/>
                  <a:gd name="T65" fmla="*/ 10 h 20"/>
                  <a:gd name="T66" fmla="*/ 14 w 52"/>
                  <a:gd name="T67" fmla="*/ 12 h 20"/>
                  <a:gd name="T68" fmla="*/ 12 w 52"/>
                  <a:gd name="T69" fmla="*/ 14 h 20"/>
                  <a:gd name="T70" fmla="*/ 8 w 52"/>
                  <a:gd name="T71" fmla="*/ 16 h 20"/>
                  <a:gd name="T72" fmla="*/ 10 w 52"/>
                  <a:gd name="T73" fmla="*/ 18 h 20"/>
                  <a:gd name="T74" fmla="*/ 16 w 52"/>
                  <a:gd name="T75" fmla="*/ 20 h 20"/>
                  <a:gd name="T76" fmla="*/ 18 w 52"/>
                  <a:gd name="T77" fmla="*/ 18 h 20"/>
                  <a:gd name="T78" fmla="*/ 20 w 52"/>
                  <a:gd name="T79" fmla="*/ 14 h 20"/>
                  <a:gd name="T80" fmla="*/ 22 w 52"/>
                  <a:gd name="T81" fmla="*/ 14 h 20"/>
                  <a:gd name="T82" fmla="*/ 24 w 52"/>
                  <a:gd name="T83" fmla="*/ 14 h 20"/>
                  <a:gd name="T84" fmla="*/ 30 w 52"/>
                  <a:gd name="T85" fmla="*/ 6 h 20"/>
                  <a:gd name="T86" fmla="*/ 30 w 52"/>
                  <a:gd name="T87" fmla="*/ 4 h 20"/>
                  <a:gd name="T88" fmla="*/ 26 w 52"/>
                  <a:gd name="T89" fmla="*/ 4 h 20"/>
                  <a:gd name="T90" fmla="*/ 12 w 52"/>
                  <a:gd name="T91" fmla="*/ 0 h 20"/>
                  <a:gd name="T92" fmla="*/ 18 w 52"/>
                  <a:gd name="T93" fmla="*/ 2 h 20"/>
                  <a:gd name="T94" fmla="*/ 18 w 52"/>
                  <a:gd name="T95" fmla="*/ 0 h 20"/>
                  <a:gd name="T96" fmla="*/ 12 w 52"/>
                  <a:gd name="T97" fmla="*/ 0 h 20"/>
                  <a:gd name="T98" fmla="*/ 8 w 52"/>
                  <a:gd name="T99" fmla="*/ 14 h 20"/>
                  <a:gd name="T100" fmla="*/ 8 w 52"/>
                  <a:gd name="T101" fmla="*/ 12 h 20"/>
                  <a:gd name="T102" fmla="*/ 8 w 52"/>
                  <a:gd name="T103" fmla="*/ 10 h 20"/>
                  <a:gd name="T104" fmla="*/ 4 w 52"/>
                  <a:gd name="T105" fmla="*/ 10 h 20"/>
                  <a:gd name="T106" fmla="*/ 4 w 52"/>
                  <a:gd name="T107" fmla="*/ 12 h 20"/>
                  <a:gd name="T108" fmla="*/ 8 w 52"/>
                  <a:gd name="T109" fmla="*/ 14 h 20"/>
                  <a:gd name="T110" fmla="*/ 2 w 52"/>
                  <a:gd name="T111" fmla="*/ 10 h 20"/>
                  <a:gd name="T112" fmla="*/ 2 w 52"/>
                  <a:gd name="T113" fmla="*/ 8 h 20"/>
                  <a:gd name="T114" fmla="*/ 2 w 52"/>
                  <a:gd name="T115" fmla="*/ 6 h 20"/>
                  <a:gd name="T116" fmla="*/ 0 w 52"/>
                  <a:gd name="T117" fmla="*/ 6 h 20"/>
                  <a:gd name="T118" fmla="*/ 0 w 52"/>
                  <a:gd name="T119" fmla="*/ 8 h 20"/>
                  <a:gd name="T120" fmla="*/ 2 w 52"/>
                  <a:gd name="T1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20">
                    <a:moveTo>
                      <a:pt x="48" y="10"/>
                    </a:moveTo>
                    <a:lnTo>
                      <a:pt x="46" y="12"/>
                    </a:lnTo>
                    <a:lnTo>
                      <a:pt x="40" y="14"/>
                    </a:lnTo>
                    <a:lnTo>
                      <a:pt x="42" y="16"/>
                    </a:lnTo>
                    <a:lnTo>
                      <a:pt x="38" y="16"/>
                    </a:lnTo>
                    <a:lnTo>
                      <a:pt x="36" y="16"/>
                    </a:lnTo>
                    <a:lnTo>
                      <a:pt x="38" y="18"/>
                    </a:lnTo>
                    <a:lnTo>
                      <a:pt x="32" y="16"/>
                    </a:lnTo>
                    <a:lnTo>
                      <a:pt x="32" y="18"/>
                    </a:lnTo>
                    <a:lnTo>
                      <a:pt x="28" y="20"/>
                    </a:lnTo>
                    <a:lnTo>
                      <a:pt x="30" y="14"/>
                    </a:lnTo>
                    <a:lnTo>
                      <a:pt x="32" y="10"/>
                    </a:lnTo>
                    <a:lnTo>
                      <a:pt x="34" y="4"/>
                    </a:lnTo>
                    <a:lnTo>
                      <a:pt x="32" y="0"/>
                    </a:lnTo>
                    <a:lnTo>
                      <a:pt x="36" y="2"/>
                    </a:lnTo>
                    <a:lnTo>
                      <a:pt x="42" y="0"/>
                    </a:lnTo>
                    <a:lnTo>
                      <a:pt x="42" y="4"/>
                    </a:lnTo>
                    <a:lnTo>
                      <a:pt x="38" y="4"/>
                    </a:lnTo>
                    <a:lnTo>
                      <a:pt x="44" y="8"/>
                    </a:lnTo>
                    <a:lnTo>
                      <a:pt x="44" y="6"/>
                    </a:lnTo>
                    <a:lnTo>
                      <a:pt x="44" y="4"/>
                    </a:lnTo>
                    <a:lnTo>
                      <a:pt x="50" y="4"/>
                    </a:lnTo>
                    <a:lnTo>
                      <a:pt x="52" y="6"/>
                    </a:lnTo>
                    <a:lnTo>
                      <a:pt x="48" y="10"/>
                    </a:lnTo>
                    <a:close/>
                    <a:moveTo>
                      <a:pt x="26" y="4"/>
                    </a:moveTo>
                    <a:lnTo>
                      <a:pt x="22" y="2"/>
                    </a:lnTo>
                    <a:lnTo>
                      <a:pt x="20" y="6"/>
                    </a:lnTo>
                    <a:lnTo>
                      <a:pt x="16" y="6"/>
                    </a:lnTo>
                    <a:lnTo>
                      <a:pt x="8" y="2"/>
                    </a:lnTo>
                    <a:lnTo>
                      <a:pt x="16" y="8"/>
                    </a:lnTo>
                    <a:lnTo>
                      <a:pt x="12" y="10"/>
                    </a:lnTo>
                    <a:lnTo>
                      <a:pt x="20" y="10"/>
                    </a:lnTo>
                    <a:lnTo>
                      <a:pt x="22" y="10"/>
                    </a:lnTo>
                    <a:lnTo>
                      <a:pt x="14" y="12"/>
                    </a:lnTo>
                    <a:lnTo>
                      <a:pt x="12" y="14"/>
                    </a:lnTo>
                    <a:lnTo>
                      <a:pt x="8" y="16"/>
                    </a:lnTo>
                    <a:lnTo>
                      <a:pt x="10" y="18"/>
                    </a:lnTo>
                    <a:lnTo>
                      <a:pt x="16" y="20"/>
                    </a:lnTo>
                    <a:lnTo>
                      <a:pt x="18" y="18"/>
                    </a:lnTo>
                    <a:lnTo>
                      <a:pt x="20" y="14"/>
                    </a:lnTo>
                    <a:lnTo>
                      <a:pt x="22" y="14"/>
                    </a:lnTo>
                    <a:lnTo>
                      <a:pt x="24" y="14"/>
                    </a:lnTo>
                    <a:lnTo>
                      <a:pt x="30" y="6"/>
                    </a:lnTo>
                    <a:lnTo>
                      <a:pt x="30" y="4"/>
                    </a:lnTo>
                    <a:lnTo>
                      <a:pt x="26" y="4"/>
                    </a:lnTo>
                    <a:close/>
                    <a:moveTo>
                      <a:pt x="12" y="0"/>
                    </a:moveTo>
                    <a:lnTo>
                      <a:pt x="18" y="2"/>
                    </a:lnTo>
                    <a:lnTo>
                      <a:pt x="18" y="0"/>
                    </a:lnTo>
                    <a:lnTo>
                      <a:pt x="12" y="0"/>
                    </a:lnTo>
                    <a:close/>
                    <a:moveTo>
                      <a:pt x="8" y="14"/>
                    </a:moveTo>
                    <a:lnTo>
                      <a:pt x="8" y="12"/>
                    </a:lnTo>
                    <a:lnTo>
                      <a:pt x="8" y="10"/>
                    </a:lnTo>
                    <a:lnTo>
                      <a:pt x="4" y="10"/>
                    </a:lnTo>
                    <a:lnTo>
                      <a:pt x="4" y="12"/>
                    </a:lnTo>
                    <a:lnTo>
                      <a:pt x="8" y="14"/>
                    </a:lnTo>
                    <a:close/>
                    <a:moveTo>
                      <a:pt x="2" y="10"/>
                    </a:moveTo>
                    <a:lnTo>
                      <a:pt x="2" y="8"/>
                    </a:lnTo>
                    <a:lnTo>
                      <a:pt x="2" y="6"/>
                    </a:lnTo>
                    <a:lnTo>
                      <a:pt x="0" y="6"/>
                    </a:lnTo>
                    <a:lnTo>
                      <a:pt x="0" y="8"/>
                    </a:lnTo>
                    <a:lnTo>
                      <a:pt x="2"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0" name="Freeform 17"/>
              <p:cNvSpPr>
                <a:spLocks noEditPoints="1"/>
              </p:cNvSpPr>
              <p:nvPr/>
            </p:nvSpPr>
            <p:spPr bwMode="auto">
              <a:xfrm>
                <a:off x="10203875" y="4813823"/>
                <a:ext cx="410670" cy="176816"/>
              </a:xfrm>
              <a:custGeom>
                <a:avLst/>
                <a:gdLst>
                  <a:gd name="T0" fmla="*/ 202 w 288"/>
                  <a:gd name="T1" fmla="*/ 86 h 124"/>
                  <a:gd name="T2" fmla="*/ 198 w 288"/>
                  <a:gd name="T3" fmla="*/ 82 h 124"/>
                  <a:gd name="T4" fmla="*/ 206 w 288"/>
                  <a:gd name="T5" fmla="*/ 80 h 124"/>
                  <a:gd name="T6" fmla="*/ 204 w 288"/>
                  <a:gd name="T7" fmla="*/ 82 h 124"/>
                  <a:gd name="T8" fmla="*/ 14 w 288"/>
                  <a:gd name="T9" fmla="*/ 48 h 124"/>
                  <a:gd name="T10" fmla="*/ 16 w 288"/>
                  <a:gd name="T11" fmla="*/ 40 h 124"/>
                  <a:gd name="T12" fmla="*/ 14 w 288"/>
                  <a:gd name="T13" fmla="*/ 34 h 124"/>
                  <a:gd name="T14" fmla="*/ 6 w 288"/>
                  <a:gd name="T15" fmla="*/ 26 h 124"/>
                  <a:gd name="T16" fmla="*/ 6 w 288"/>
                  <a:gd name="T17" fmla="*/ 30 h 124"/>
                  <a:gd name="T18" fmla="*/ 10 w 288"/>
                  <a:gd name="T19" fmla="*/ 40 h 124"/>
                  <a:gd name="T20" fmla="*/ 6 w 288"/>
                  <a:gd name="T21" fmla="*/ 44 h 124"/>
                  <a:gd name="T22" fmla="*/ 8 w 288"/>
                  <a:gd name="T23" fmla="*/ 50 h 124"/>
                  <a:gd name="T24" fmla="*/ 6 w 288"/>
                  <a:gd name="T25" fmla="*/ 36 h 124"/>
                  <a:gd name="T26" fmla="*/ 2 w 288"/>
                  <a:gd name="T27" fmla="*/ 32 h 124"/>
                  <a:gd name="T28" fmla="*/ 2 w 288"/>
                  <a:gd name="T29" fmla="*/ 36 h 124"/>
                  <a:gd name="T30" fmla="*/ 38 w 288"/>
                  <a:gd name="T31" fmla="*/ 52 h 124"/>
                  <a:gd name="T32" fmla="*/ 34 w 288"/>
                  <a:gd name="T33" fmla="*/ 52 h 124"/>
                  <a:gd name="T34" fmla="*/ 34 w 288"/>
                  <a:gd name="T35" fmla="*/ 54 h 124"/>
                  <a:gd name="T36" fmla="*/ 44 w 288"/>
                  <a:gd name="T37" fmla="*/ 44 h 124"/>
                  <a:gd name="T38" fmla="*/ 46 w 288"/>
                  <a:gd name="T39" fmla="*/ 40 h 124"/>
                  <a:gd name="T40" fmla="*/ 38 w 288"/>
                  <a:gd name="T41" fmla="*/ 42 h 124"/>
                  <a:gd name="T42" fmla="*/ 44 w 288"/>
                  <a:gd name="T43" fmla="*/ 44 h 124"/>
                  <a:gd name="T44" fmla="*/ 24 w 288"/>
                  <a:gd name="T45" fmla="*/ 34 h 124"/>
                  <a:gd name="T46" fmla="*/ 20 w 288"/>
                  <a:gd name="T47" fmla="*/ 38 h 124"/>
                  <a:gd name="T48" fmla="*/ 26 w 288"/>
                  <a:gd name="T49" fmla="*/ 40 h 124"/>
                  <a:gd name="T50" fmla="*/ 26 w 288"/>
                  <a:gd name="T51" fmla="*/ 36 h 124"/>
                  <a:gd name="T52" fmla="*/ 16 w 288"/>
                  <a:gd name="T53" fmla="*/ 28 h 124"/>
                  <a:gd name="T54" fmla="*/ 20 w 288"/>
                  <a:gd name="T55" fmla="*/ 34 h 124"/>
                  <a:gd name="T56" fmla="*/ 22 w 288"/>
                  <a:gd name="T57" fmla="*/ 32 h 124"/>
                  <a:gd name="T58" fmla="*/ 274 w 288"/>
                  <a:gd name="T59" fmla="*/ 22 h 124"/>
                  <a:gd name="T60" fmla="*/ 264 w 288"/>
                  <a:gd name="T61" fmla="*/ 20 h 124"/>
                  <a:gd name="T62" fmla="*/ 254 w 288"/>
                  <a:gd name="T63" fmla="*/ 20 h 124"/>
                  <a:gd name="T64" fmla="*/ 246 w 288"/>
                  <a:gd name="T65" fmla="*/ 10 h 124"/>
                  <a:gd name="T66" fmla="*/ 234 w 288"/>
                  <a:gd name="T67" fmla="*/ 4 h 124"/>
                  <a:gd name="T68" fmla="*/ 224 w 288"/>
                  <a:gd name="T69" fmla="*/ 0 h 124"/>
                  <a:gd name="T70" fmla="*/ 214 w 288"/>
                  <a:gd name="T71" fmla="*/ 6 h 124"/>
                  <a:gd name="T72" fmla="*/ 202 w 288"/>
                  <a:gd name="T73" fmla="*/ 12 h 124"/>
                  <a:gd name="T74" fmla="*/ 202 w 288"/>
                  <a:gd name="T75" fmla="*/ 24 h 124"/>
                  <a:gd name="T76" fmla="*/ 194 w 288"/>
                  <a:gd name="T77" fmla="*/ 40 h 124"/>
                  <a:gd name="T78" fmla="*/ 190 w 288"/>
                  <a:gd name="T79" fmla="*/ 52 h 124"/>
                  <a:gd name="T80" fmla="*/ 192 w 288"/>
                  <a:gd name="T81" fmla="*/ 68 h 124"/>
                  <a:gd name="T82" fmla="*/ 188 w 288"/>
                  <a:gd name="T83" fmla="*/ 72 h 124"/>
                  <a:gd name="T84" fmla="*/ 196 w 288"/>
                  <a:gd name="T85" fmla="*/ 78 h 124"/>
                  <a:gd name="T86" fmla="*/ 200 w 288"/>
                  <a:gd name="T87" fmla="*/ 76 h 124"/>
                  <a:gd name="T88" fmla="*/ 208 w 288"/>
                  <a:gd name="T89" fmla="*/ 70 h 124"/>
                  <a:gd name="T90" fmla="*/ 208 w 288"/>
                  <a:gd name="T91" fmla="*/ 78 h 124"/>
                  <a:gd name="T92" fmla="*/ 212 w 288"/>
                  <a:gd name="T93" fmla="*/ 74 h 124"/>
                  <a:gd name="T94" fmla="*/ 210 w 288"/>
                  <a:gd name="T95" fmla="*/ 88 h 124"/>
                  <a:gd name="T96" fmla="*/ 204 w 288"/>
                  <a:gd name="T97" fmla="*/ 102 h 124"/>
                  <a:gd name="T98" fmla="*/ 198 w 288"/>
                  <a:gd name="T99" fmla="*/ 108 h 124"/>
                  <a:gd name="T100" fmla="*/ 208 w 288"/>
                  <a:gd name="T101" fmla="*/ 110 h 124"/>
                  <a:gd name="T102" fmla="*/ 218 w 288"/>
                  <a:gd name="T103" fmla="*/ 122 h 124"/>
                  <a:gd name="T104" fmla="*/ 234 w 288"/>
                  <a:gd name="T105" fmla="*/ 114 h 124"/>
                  <a:gd name="T106" fmla="*/ 234 w 288"/>
                  <a:gd name="T107" fmla="*/ 96 h 124"/>
                  <a:gd name="T108" fmla="*/ 252 w 288"/>
                  <a:gd name="T109" fmla="*/ 84 h 124"/>
                  <a:gd name="T110" fmla="*/ 282 w 288"/>
                  <a:gd name="T111" fmla="*/ 58 h 124"/>
                  <a:gd name="T112" fmla="*/ 288 w 288"/>
                  <a:gd name="T113" fmla="*/ 42 h 124"/>
                  <a:gd name="T114" fmla="*/ 288 w 288"/>
                  <a:gd name="T115" fmla="*/ 36 h 124"/>
                  <a:gd name="T116" fmla="*/ 288 w 288"/>
                  <a:gd name="T117" fmla="*/ 30 h 124"/>
                  <a:gd name="T118" fmla="*/ 274 w 288"/>
                  <a:gd name="T119"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124">
                    <a:moveTo>
                      <a:pt x="204" y="82"/>
                    </a:moveTo>
                    <a:lnTo>
                      <a:pt x="202" y="86"/>
                    </a:lnTo>
                    <a:lnTo>
                      <a:pt x="198" y="86"/>
                    </a:lnTo>
                    <a:lnTo>
                      <a:pt x="198" y="82"/>
                    </a:lnTo>
                    <a:lnTo>
                      <a:pt x="204" y="78"/>
                    </a:lnTo>
                    <a:lnTo>
                      <a:pt x="206" y="80"/>
                    </a:lnTo>
                    <a:lnTo>
                      <a:pt x="208" y="82"/>
                    </a:lnTo>
                    <a:lnTo>
                      <a:pt x="204" y="82"/>
                    </a:lnTo>
                    <a:close/>
                    <a:moveTo>
                      <a:pt x="8" y="50"/>
                    </a:moveTo>
                    <a:lnTo>
                      <a:pt x="14" y="48"/>
                    </a:lnTo>
                    <a:lnTo>
                      <a:pt x="16" y="46"/>
                    </a:lnTo>
                    <a:lnTo>
                      <a:pt x="16" y="40"/>
                    </a:lnTo>
                    <a:lnTo>
                      <a:pt x="14" y="38"/>
                    </a:lnTo>
                    <a:lnTo>
                      <a:pt x="14" y="34"/>
                    </a:lnTo>
                    <a:lnTo>
                      <a:pt x="12" y="30"/>
                    </a:lnTo>
                    <a:lnTo>
                      <a:pt x="6" y="26"/>
                    </a:lnTo>
                    <a:lnTo>
                      <a:pt x="4" y="26"/>
                    </a:lnTo>
                    <a:lnTo>
                      <a:pt x="6" y="30"/>
                    </a:lnTo>
                    <a:lnTo>
                      <a:pt x="8" y="34"/>
                    </a:lnTo>
                    <a:lnTo>
                      <a:pt x="10" y="40"/>
                    </a:lnTo>
                    <a:lnTo>
                      <a:pt x="10" y="42"/>
                    </a:lnTo>
                    <a:lnTo>
                      <a:pt x="6" y="44"/>
                    </a:lnTo>
                    <a:lnTo>
                      <a:pt x="4" y="46"/>
                    </a:lnTo>
                    <a:lnTo>
                      <a:pt x="8" y="50"/>
                    </a:lnTo>
                    <a:close/>
                    <a:moveTo>
                      <a:pt x="4" y="38"/>
                    </a:moveTo>
                    <a:lnTo>
                      <a:pt x="6" y="36"/>
                    </a:lnTo>
                    <a:lnTo>
                      <a:pt x="6" y="32"/>
                    </a:lnTo>
                    <a:lnTo>
                      <a:pt x="2" y="32"/>
                    </a:lnTo>
                    <a:lnTo>
                      <a:pt x="0" y="34"/>
                    </a:lnTo>
                    <a:lnTo>
                      <a:pt x="2" y="36"/>
                    </a:lnTo>
                    <a:lnTo>
                      <a:pt x="4" y="38"/>
                    </a:lnTo>
                    <a:close/>
                    <a:moveTo>
                      <a:pt x="38" y="52"/>
                    </a:moveTo>
                    <a:lnTo>
                      <a:pt x="38" y="52"/>
                    </a:lnTo>
                    <a:lnTo>
                      <a:pt x="34" y="52"/>
                    </a:lnTo>
                    <a:lnTo>
                      <a:pt x="32" y="52"/>
                    </a:lnTo>
                    <a:lnTo>
                      <a:pt x="34" y="54"/>
                    </a:lnTo>
                    <a:lnTo>
                      <a:pt x="38" y="52"/>
                    </a:lnTo>
                    <a:close/>
                    <a:moveTo>
                      <a:pt x="44" y="44"/>
                    </a:moveTo>
                    <a:lnTo>
                      <a:pt x="44" y="42"/>
                    </a:lnTo>
                    <a:lnTo>
                      <a:pt x="46" y="40"/>
                    </a:lnTo>
                    <a:lnTo>
                      <a:pt x="42" y="40"/>
                    </a:lnTo>
                    <a:lnTo>
                      <a:pt x="38" y="42"/>
                    </a:lnTo>
                    <a:lnTo>
                      <a:pt x="38" y="46"/>
                    </a:lnTo>
                    <a:lnTo>
                      <a:pt x="44" y="44"/>
                    </a:lnTo>
                    <a:close/>
                    <a:moveTo>
                      <a:pt x="26" y="36"/>
                    </a:moveTo>
                    <a:lnTo>
                      <a:pt x="24" y="34"/>
                    </a:lnTo>
                    <a:lnTo>
                      <a:pt x="22" y="36"/>
                    </a:lnTo>
                    <a:lnTo>
                      <a:pt x="20" y="38"/>
                    </a:lnTo>
                    <a:lnTo>
                      <a:pt x="22" y="40"/>
                    </a:lnTo>
                    <a:lnTo>
                      <a:pt x="26" y="40"/>
                    </a:lnTo>
                    <a:lnTo>
                      <a:pt x="28" y="38"/>
                    </a:lnTo>
                    <a:lnTo>
                      <a:pt x="26" y="36"/>
                    </a:lnTo>
                    <a:close/>
                    <a:moveTo>
                      <a:pt x="18" y="30"/>
                    </a:moveTo>
                    <a:lnTo>
                      <a:pt x="16" y="28"/>
                    </a:lnTo>
                    <a:lnTo>
                      <a:pt x="16" y="30"/>
                    </a:lnTo>
                    <a:lnTo>
                      <a:pt x="20" y="34"/>
                    </a:lnTo>
                    <a:lnTo>
                      <a:pt x="20" y="34"/>
                    </a:lnTo>
                    <a:lnTo>
                      <a:pt x="22" y="32"/>
                    </a:lnTo>
                    <a:lnTo>
                      <a:pt x="18" y="30"/>
                    </a:lnTo>
                    <a:close/>
                    <a:moveTo>
                      <a:pt x="274" y="22"/>
                    </a:moveTo>
                    <a:lnTo>
                      <a:pt x="270" y="18"/>
                    </a:lnTo>
                    <a:lnTo>
                      <a:pt x="264" y="20"/>
                    </a:lnTo>
                    <a:lnTo>
                      <a:pt x="256" y="20"/>
                    </a:lnTo>
                    <a:lnTo>
                      <a:pt x="254" y="20"/>
                    </a:lnTo>
                    <a:lnTo>
                      <a:pt x="250" y="20"/>
                    </a:lnTo>
                    <a:lnTo>
                      <a:pt x="246" y="10"/>
                    </a:lnTo>
                    <a:lnTo>
                      <a:pt x="238" y="8"/>
                    </a:lnTo>
                    <a:lnTo>
                      <a:pt x="234" y="4"/>
                    </a:lnTo>
                    <a:lnTo>
                      <a:pt x="230" y="2"/>
                    </a:lnTo>
                    <a:lnTo>
                      <a:pt x="224" y="0"/>
                    </a:lnTo>
                    <a:lnTo>
                      <a:pt x="222" y="2"/>
                    </a:lnTo>
                    <a:lnTo>
                      <a:pt x="214" y="6"/>
                    </a:lnTo>
                    <a:lnTo>
                      <a:pt x="210" y="10"/>
                    </a:lnTo>
                    <a:lnTo>
                      <a:pt x="202" y="12"/>
                    </a:lnTo>
                    <a:lnTo>
                      <a:pt x="204" y="20"/>
                    </a:lnTo>
                    <a:lnTo>
                      <a:pt x="202" y="24"/>
                    </a:lnTo>
                    <a:lnTo>
                      <a:pt x="194" y="34"/>
                    </a:lnTo>
                    <a:lnTo>
                      <a:pt x="194" y="40"/>
                    </a:lnTo>
                    <a:lnTo>
                      <a:pt x="190" y="44"/>
                    </a:lnTo>
                    <a:lnTo>
                      <a:pt x="190" y="52"/>
                    </a:lnTo>
                    <a:lnTo>
                      <a:pt x="192" y="60"/>
                    </a:lnTo>
                    <a:lnTo>
                      <a:pt x="192" y="68"/>
                    </a:lnTo>
                    <a:lnTo>
                      <a:pt x="188" y="70"/>
                    </a:lnTo>
                    <a:lnTo>
                      <a:pt x="188" y="72"/>
                    </a:lnTo>
                    <a:lnTo>
                      <a:pt x="194" y="74"/>
                    </a:lnTo>
                    <a:lnTo>
                      <a:pt x="196" y="78"/>
                    </a:lnTo>
                    <a:lnTo>
                      <a:pt x="200" y="78"/>
                    </a:lnTo>
                    <a:lnTo>
                      <a:pt x="200" y="76"/>
                    </a:lnTo>
                    <a:lnTo>
                      <a:pt x="206" y="70"/>
                    </a:lnTo>
                    <a:lnTo>
                      <a:pt x="208" y="70"/>
                    </a:lnTo>
                    <a:lnTo>
                      <a:pt x="206" y="78"/>
                    </a:lnTo>
                    <a:lnTo>
                      <a:pt x="208" y="78"/>
                    </a:lnTo>
                    <a:lnTo>
                      <a:pt x="210" y="72"/>
                    </a:lnTo>
                    <a:lnTo>
                      <a:pt x="212" y="74"/>
                    </a:lnTo>
                    <a:lnTo>
                      <a:pt x="212" y="78"/>
                    </a:lnTo>
                    <a:lnTo>
                      <a:pt x="210" y="88"/>
                    </a:lnTo>
                    <a:lnTo>
                      <a:pt x="202" y="92"/>
                    </a:lnTo>
                    <a:lnTo>
                      <a:pt x="204" y="102"/>
                    </a:lnTo>
                    <a:lnTo>
                      <a:pt x="200" y="104"/>
                    </a:lnTo>
                    <a:lnTo>
                      <a:pt x="198" y="108"/>
                    </a:lnTo>
                    <a:lnTo>
                      <a:pt x="200" y="112"/>
                    </a:lnTo>
                    <a:lnTo>
                      <a:pt x="208" y="110"/>
                    </a:lnTo>
                    <a:lnTo>
                      <a:pt x="216" y="112"/>
                    </a:lnTo>
                    <a:lnTo>
                      <a:pt x="218" y="122"/>
                    </a:lnTo>
                    <a:lnTo>
                      <a:pt x="224" y="124"/>
                    </a:lnTo>
                    <a:lnTo>
                      <a:pt x="234" y="114"/>
                    </a:lnTo>
                    <a:lnTo>
                      <a:pt x="234" y="104"/>
                    </a:lnTo>
                    <a:lnTo>
                      <a:pt x="234" y="96"/>
                    </a:lnTo>
                    <a:lnTo>
                      <a:pt x="238" y="90"/>
                    </a:lnTo>
                    <a:lnTo>
                      <a:pt x="252" y="84"/>
                    </a:lnTo>
                    <a:lnTo>
                      <a:pt x="266" y="76"/>
                    </a:lnTo>
                    <a:lnTo>
                      <a:pt x="282" y="58"/>
                    </a:lnTo>
                    <a:lnTo>
                      <a:pt x="284" y="50"/>
                    </a:lnTo>
                    <a:lnTo>
                      <a:pt x="288" y="42"/>
                    </a:lnTo>
                    <a:lnTo>
                      <a:pt x="286" y="40"/>
                    </a:lnTo>
                    <a:lnTo>
                      <a:pt x="288" y="36"/>
                    </a:lnTo>
                    <a:lnTo>
                      <a:pt x="286" y="32"/>
                    </a:lnTo>
                    <a:lnTo>
                      <a:pt x="288" y="30"/>
                    </a:lnTo>
                    <a:lnTo>
                      <a:pt x="284" y="26"/>
                    </a:lnTo>
                    <a:lnTo>
                      <a:pt x="274"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1" name="Freeform 23"/>
              <p:cNvSpPr>
                <a:spLocks/>
              </p:cNvSpPr>
              <p:nvPr/>
            </p:nvSpPr>
            <p:spPr bwMode="auto">
              <a:xfrm>
                <a:off x="10297986" y="4333282"/>
                <a:ext cx="37074" cy="68445"/>
              </a:xfrm>
              <a:custGeom>
                <a:avLst/>
                <a:gdLst>
                  <a:gd name="T0" fmla="*/ 14 w 26"/>
                  <a:gd name="T1" fmla="*/ 6 h 48"/>
                  <a:gd name="T2" fmla="*/ 10 w 26"/>
                  <a:gd name="T3" fmla="*/ 8 h 48"/>
                  <a:gd name="T4" fmla="*/ 6 w 26"/>
                  <a:gd name="T5" fmla="*/ 10 h 48"/>
                  <a:gd name="T6" fmla="*/ 2 w 26"/>
                  <a:gd name="T7" fmla="*/ 14 h 48"/>
                  <a:gd name="T8" fmla="*/ 0 w 26"/>
                  <a:gd name="T9" fmla="*/ 48 h 48"/>
                  <a:gd name="T10" fmla="*/ 8 w 26"/>
                  <a:gd name="T11" fmla="*/ 48 h 48"/>
                  <a:gd name="T12" fmla="*/ 8 w 26"/>
                  <a:gd name="T13" fmla="*/ 46 h 48"/>
                  <a:gd name="T14" fmla="*/ 10 w 26"/>
                  <a:gd name="T15" fmla="*/ 42 h 48"/>
                  <a:gd name="T16" fmla="*/ 14 w 26"/>
                  <a:gd name="T17" fmla="*/ 40 h 48"/>
                  <a:gd name="T18" fmla="*/ 18 w 26"/>
                  <a:gd name="T19" fmla="*/ 34 h 48"/>
                  <a:gd name="T20" fmla="*/ 20 w 26"/>
                  <a:gd name="T21" fmla="*/ 28 h 48"/>
                  <a:gd name="T22" fmla="*/ 18 w 26"/>
                  <a:gd name="T23" fmla="*/ 22 h 48"/>
                  <a:gd name="T24" fmla="*/ 20 w 26"/>
                  <a:gd name="T25" fmla="*/ 18 h 48"/>
                  <a:gd name="T26" fmla="*/ 22 w 26"/>
                  <a:gd name="T27" fmla="*/ 10 h 48"/>
                  <a:gd name="T28" fmla="*/ 26 w 26"/>
                  <a:gd name="T29" fmla="*/ 2 h 48"/>
                  <a:gd name="T30" fmla="*/ 24 w 26"/>
                  <a:gd name="T31" fmla="*/ 0 h 48"/>
                  <a:gd name="T32" fmla="*/ 20 w 26"/>
                  <a:gd name="T33" fmla="*/ 2 h 48"/>
                  <a:gd name="T34" fmla="*/ 16 w 26"/>
                  <a:gd name="T35" fmla="*/ 2 h 48"/>
                  <a:gd name="T36" fmla="*/ 14 w 26"/>
                  <a:gd name="T3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8">
                    <a:moveTo>
                      <a:pt x="14" y="6"/>
                    </a:moveTo>
                    <a:lnTo>
                      <a:pt x="10" y="8"/>
                    </a:lnTo>
                    <a:lnTo>
                      <a:pt x="6" y="10"/>
                    </a:lnTo>
                    <a:lnTo>
                      <a:pt x="2" y="14"/>
                    </a:lnTo>
                    <a:lnTo>
                      <a:pt x="0" y="48"/>
                    </a:lnTo>
                    <a:lnTo>
                      <a:pt x="8" y="48"/>
                    </a:lnTo>
                    <a:lnTo>
                      <a:pt x="8" y="46"/>
                    </a:lnTo>
                    <a:lnTo>
                      <a:pt x="10" y="42"/>
                    </a:lnTo>
                    <a:lnTo>
                      <a:pt x="14" y="40"/>
                    </a:lnTo>
                    <a:lnTo>
                      <a:pt x="18" y="34"/>
                    </a:lnTo>
                    <a:lnTo>
                      <a:pt x="20" y="28"/>
                    </a:lnTo>
                    <a:lnTo>
                      <a:pt x="18" y="22"/>
                    </a:lnTo>
                    <a:lnTo>
                      <a:pt x="20" y="18"/>
                    </a:lnTo>
                    <a:lnTo>
                      <a:pt x="22" y="10"/>
                    </a:lnTo>
                    <a:lnTo>
                      <a:pt x="26" y="2"/>
                    </a:lnTo>
                    <a:lnTo>
                      <a:pt x="24" y="0"/>
                    </a:lnTo>
                    <a:lnTo>
                      <a:pt x="20" y="2"/>
                    </a:lnTo>
                    <a:lnTo>
                      <a:pt x="16" y="2"/>
                    </a:lnTo>
                    <a:lnTo>
                      <a:pt x="14"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2" name="Freeform 24"/>
              <p:cNvSpPr>
                <a:spLocks/>
              </p:cNvSpPr>
              <p:nvPr/>
            </p:nvSpPr>
            <p:spPr bwMode="auto">
              <a:xfrm>
                <a:off x="12084687" y="3015715"/>
                <a:ext cx="201057" cy="77001"/>
              </a:xfrm>
              <a:custGeom>
                <a:avLst/>
                <a:gdLst>
                  <a:gd name="T0" fmla="*/ 127 w 141"/>
                  <a:gd name="T1" fmla="*/ 36 h 54"/>
                  <a:gd name="T2" fmla="*/ 137 w 141"/>
                  <a:gd name="T3" fmla="*/ 28 h 54"/>
                  <a:gd name="T4" fmla="*/ 133 w 141"/>
                  <a:gd name="T5" fmla="*/ 26 h 54"/>
                  <a:gd name="T6" fmla="*/ 139 w 141"/>
                  <a:gd name="T7" fmla="*/ 24 h 54"/>
                  <a:gd name="T8" fmla="*/ 141 w 141"/>
                  <a:gd name="T9" fmla="*/ 18 h 54"/>
                  <a:gd name="T10" fmla="*/ 125 w 141"/>
                  <a:gd name="T11" fmla="*/ 14 h 54"/>
                  <a:gd name="T12" fmla="*/ 131 w 141"/>
                  <a:gd name="T13" fmla="*/ 8 h 54"/>
                  <a:gd name="T14" fmla="*/ 127 w 141"/>
                  <a:gd name="T15" fmla="*/ 6 h 54"/>
                  <a:gd name="T16" fmla="*/ 123 w 141"/>
                  <a:gd name="T17" fmla="*/ 4 h 54"/>
                  <a:gd name="T18" fmla="*/ 115 w 141"/>
                  <a:gd name="T19" fmla="*/ 0 h 54"/>
                  <a:gd name="T20" fmla="*/ 109 w 141"/>
                  <a:gd name="T21" fmla="*/ 4 h 54"/>
                  <a:gd name="T22" fmla="*/ 101 w 141"/>
                  <a:gd name="T23" fmla="*/ 4 h 54"/>
                  <a:gd name="T24" fmla="*/ 91 w 141"/>
                  <a:gd name="T25" fmla="*/ 8 h 54"/>
                  <a:gd name="T26" fmla="*/ 85 w 141"/>
                  <a:gd name="T27" fmla="*/ 4 h 54"/>
                  <a:gd name="T28" fmla="*/ 87 w 141"/>
                  <a:gd name="T29" fmla="*/ 12 h 54"/>
                  <a:gd name="T30" fmla="*/ 83 w 141"/>
                  <a:gd name="T31" fmla="*/ 12 h 54"/>
                  <a:gd name="T32" fmla="*/ 71 w 141"/>
                  <a:gd name="T33" fmla="*/ 6 h 54"/>
                  <a:gd name="T34" fmla="*/ 65 w 141"/>
                  <a:gd name="T35" fmla="*/ 14 h 54"/>
                  <a:gd name="T36" fmla="*/ 55 w 141"/>
                  <a:gd name="T37" fmla="*/ 6 h 54"/>
                  <a:gd name="T38" fmla="*/ 49 w 141"/>
                  <a:gd name="T39" fmla="*/ 14 h 54"/>
                  <a:gd name="T40" fmla="*/ 47 w 141"/>
                  <a:gd name="T41" fmla="*/ 22 h 54"/>
                  <a:gd name="T42" fmla="*/ 43 w 141"/>
                  <a:gd name="T43" fmla="*/ 18 h 54"/>
                  <a:gd name="T44" fmla="*/ 45 w 141"/>
                  <a:gd name="T45" fmla="*/ 14 h 54"/>
                  <a:gd name="T46" fmla="*/ 39 w 141"/>
                  <a:gd name="T47" fmla="*/ 6 h 54"/>
                  <a:gd name="T48" fmla="*/ 33 w 141"/>
                  <a:gd name="T49" fmla="*/ 0 h 54"/>
                  <a:gd name="T50" fmla="*/ 25 w 141"/>
                  <a:gd name="T51" fmla="*/ 2 h 54"/>
                  <a:gd name="T52" fmla="*/ 33 w 141"/>
                  <a:gd name="T53" fmla="*/ 8 h 54"/>
                  <a:gd name="T54" fmla="*/ 27 w 141"/>
                  <a:gd name="T55" fmla="*/ 8 h 54"/>
                  <a:gd name="T56" fmla="*/ 19 w 141"/>
                  <a:gd name="T57" fmla="*/ 4 h 54"/>
                  <a:gd name="T58" fmla="*/ 12 w 141"/>
                  <a:gd name="T59" fmla="*/ 8 h 54"/>
                  <a:gd name="T60" fmla="*/ 10 w 141"/>
                  <a:gd name="T61" fmla="*/ 12 h 54"/>
                  <a:gd name="T62" fmla="*/ 6 w 141"/>
                  <a:gd name="T63" fmla="*/ 16 h 54"/>
                  <a:gd name="T64" fmla="*/ 0 w 141"/>
                  <a:gd name="T65" fmla="*/ 18 h 54"/>
                  <a:gd name="T66" fmla="*/ 6 w 141"/>
                  <a:gd name="T67" fmla="*/ 20 h 54"/>
                  <a:gd name="T68" fmla="*/ 21 w 141"/>
                  <a:gd name="T69" fmla="*/ 18 h 54"/>
                  <a:gd name="T70" fmla="*/ 29 w 141"/>
                  <a:gd name="T71" fmla="*/ 22 h 54"/>
                  <a:gd name="T72" fmla="*/ 37 w 141"/>
                  <a:gd name="T73" fmla="*/ 22 h 54"/>
                  <a:gd name="T74" fmla="*/ 25 w 141"/>
                  <a:gd name="T75" fmla="*/ 24 h 54"/>
                  <a:gd name="T76" fmla="*/ 6 w 141"/>
                  <a:gd name="T77" fmla="*/ 26 h 54"/>
                  <a:gd name="T78" fmla="*/ 6 w 141"/>
                  <a:gd name="T79" fmla="*/ 30 h 54"/>
                  <a:gd name="T80" fmla="*/ 25 w 141"/>
                  <a:gd name="T81" fmla="*/ 30 h 54"/>
                  <a:gd name="T82" fmla="*/ 29 w 141"/>
                  <a:gd name="T83" fmla="*/ 36 h 54"/>
                  <a:gd name="T84" fmla="*/ 33 w 141"/>
                  <a:gd name="T85" fmla="*/ 40 h 54"/>
                  <a:gd name="T86" fmla="*/ 21 w 141"/>
                  <a:gd name="T87" fmla="*/ 44 h 54"/>
                  <a:gd name="T88" fmla="*/ 17 w 141"/>
                  <a:gd name="T89" fmla="*/ 46 h 54"/>
                  <a:gd name="T90" fmla="*/ 37 w 141"/>
                  <a:gd name="T91" fmla="*/ 44 h 54"/>
                  <a:gd name="T92" fmla="*/ 39 w 141"/>
                  <a:gd name="T93" fmla="*/ 46 h 54"/>
                  <a:gd name="T94" fmla="*/ 45 w 141"/>
                  <a:gd name="T95" fmla="*/ 46 h 54"/>
                  <a:gd name="T96" fmla="*/ 51 w 141"/>
                  <a:gd name="T97" fmla="*/ 52 h 54"/>
                  <a:gd name="T98" fmla="*/ 69 w 141"/>
                  <a:gd name="T99" fmla="*/ 54 h 54"/>
                  <a:gd name="T100" fmla="*/ 77 w 141"/>
                  <a:gd name="T101" fmla="*/ 52 h 54"/>
                  <a:gd name="T102" fmla="*/ 95 w 141"/>
                  <a:gd name="T103" fmla="*/ 46 h 54"/>
                  <a:gd name="T104" fmla="*/ 115 w 141"/>
                  <a:gd name="T105" fmla="*/ 40 h 54"/>
                  <a:gd name="T106" fmla="*/ 123 w 141"/>
                  <a:gd name="T107"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54">
                    <a:moveTo>
                      <a:pt x="123" y="38"/>
                    </a:moveTo>
                    <a:lnTo>
                      <a:pt x="127" y="36"/>
                    </a:lnTo>
                    <a:lnTo>
                      <a:pt x="127" y="34"/>
                    </a:lnTo>
                    <a:lnTo>
                      <a:pt x="137" y="28"/>
                    </a:lnTo>
                    <a:lnTo>
                      <a:pt x="137" y="26"/>
                    </a:lnTo>
                    <a:lnTo>
                      <a:pt x="133" y="26"/>
                    </a:lnTo>
                    <a:lnTo>
                      <a:pt x="133" y="24"/>
                    </a:lnTo>
                    <a:lnTo>
                      <a:pt x="139" y="24"/>
                    </a:lnTo>
                    <a:lnTo>
                      <a:pt x="139" y="22"/>
                    </a:lnTo>
                    <a:lnTo>
                      <a:pt x="141" y="18"/>
                    </a:lnTo>
                    <a:lnTo>
                      <a:pt x="133" y="14"/>
                    </a:lnTo>
                    <a:lnTo>
                      <a:pt x="125" y="14"/>
                    </a:lnTo>
                    <a:lnTo>
                      <a:pt x="131" y="10"/>
                    </a:lnTo>
                    <a:lnTo>
                      <a:pt x="131" y="8"/>
                    </a:lnTo>
                    <a:lnTo>
                      <a:pt x="127" y="8"/>
                    </a:lnTo>
                    <a:lnTo>
                      <a:pt x="127" y="6"/>
                    </a:lnTo>
                    <a:lnTo>
                      <a:pt x="131" y="2"/>
                    </a:lnTo>
                    <a:lnTo>
                      <a:pt x="123" y="4"/>
                    </a:lnTo>
                    <a:lnTo>
                      <a:pt x="121" y="0"/>
                    </a:lnTo>
                    <a:lnTo>
                      <a:pt x="115" y="0"/>
                    </a:lnTo>
                    <a:lnTo>
                      <a:pt x="109" y="0"/>
                    </a:lnTo>
                    <a:lnTo>
                      <a:pt x="109" y="4"/>
                    </a:lnTo>
                    <a:lnTo>
                      <a:pt x="107" y="6"/>
                    </a:lnTo>
                    <a:lnTo>
                      <a:pt x="101" y="4"/>
                    </a:lnTo>
                    <a:lnTo>
                      <a:pt x="95" y="8"/>
                    </a:lnTo>
                    <a:lnTo>
                      <a:pt x="91" y="8"/>
                    </a:lnTo>
                    <a:lnTo>
                      <a:pt x="89" y="6"/>
                    </a:lnTo>
                    <a:lnTo>
                      <a:pt x="85" y="4"/>
                    </a:lnTo>
                    <a:lnTo>
                      <a:pt x="85" y="8"/>
                    </a:lnTo>
                    <a:lnTo>
                      <a:pt x="87" y="12"/>
                    </a:lnTo>
                    <a:lnTo>
                      <a:pt x="85" y="16"/>
                    </a:lnTo>
                    <a:lnTo>
                      <a:pt x="83" y="12"/>
                    </a:lnTo>
                    <a:lnTo>
                      <a:pt x="79" y="4"/>
                    </a:lnTo>
                    <a:lnTo>
                      <a:pt x="71" y="6"/>
                    </a:lnTo>
                    <a:lnTo>
                      <a:pt x="69" y="14"/>
                    </a:lnTo>
                    <a:lnTo>
                      <a:pt x="65" y="14"/>
                    </a:lnTo>
                    <a:lnTo>
                      <a:pt x="59" y="6"/>
                    </a:lnTo>
                    <a:lnTo>
                      <a:pt x="55" y="6"/>
                    </a:lnTo>
                    <a:lnTo>
                      <a:pt x="55" y="16"/>
                    </a:lnTo>
                    <a:lnTo>
                      <a:pt x="49" y="14"/>
                    </a:lnTo>
                    <a:lnTo>
                      <a:pt x="47" y="18"/>
                    </a:lnTo>
                    <a:lnTo>
                      <a:pt x="47" y="22"/>
                    </a:lnTo>
                    <a:lnTo>
                      <a:pt x="43" y="22"/>
                    </a:lnTo>
                    <a:lnTo>
                      <a:pt x="43" y="18"/>
                    </a:lnTo>
                    <a:lnTo>
                      <a:pt x="39" y="14"/>
                    </a:lnTo>
                    <a:lnTo>
                      <a:pt x="45" y="14"/>
                    </a:lnTo>
                    <a:lnTo>
                      <a:pt x="43" y="6"/>
                    </a:lnTo>
                    <a:lnTo>
                      <a:pt x="39" y="6"/>
                    </a:lnTo>
                    <a:lnTo>
                      <a:pt x="35" y="2"/>
                    </a:lnTo>
                    <a:lnTo>
                      <a:pt x="33" y="0"/>
                    </a:lnTo>
                    <a:lnTo>
                      <a:pt x="25" y="0"/>
                    </a:lnTo>
                    <a:lnTo>
                      <a:pt x="25" y="2"/>
                    </a:lnTo>
                    <a:lnTo>
                      <a:pt x="33" y="4"/>
                    </a:lnTo>
                    <a:lnTo>
                      <a:pt x="33" y="8"/>
                    </a:lnTo>
                    <a:lnTo>
                      <a:pt x="31" y="10"/>
                    </a:lnTo>
                    <a:lnTo>
                      <a:pt x="27" y="8"/>
                    </a:lnTo>
                    <a:lnTo>
                      <a:pt x="23" y="8"/>
                    </a:lnTo>
                    <a:lnTo>
                      <a:pt x="19" y="4"/>
                    </a:lnTo>
                    <a:lnTo>
                      <a:pt x="14" y="4"/>
                    </a:lnTo>
                    <a:lnTo>
                      <a:pt x="12" y="8"/>
                    </a:lnTo>
                    <a:lnTo>
                      <a:pt x="17" y="14"/>
                    </a:lnTo>
                    <a:lnTo>
                      <a:pt x="10" y="12"/>
                    </a:lnTo>
                    <a:lnTo>
                      <a:pt x="6" y="14"/>
                    </a:lnTo>
                    <a:lnTo>
                      <a:pt x="6" y="16"/>
                    </a:lnTo>
                    <a:lnTo>
                      <a:pt x="2" y="16"/>
                    </a:lnTo>
                    <a:lnTo>
                      <a:pt x="0" y="18"/>
                    </a:lnTo>
                    <a:lnTo>
                      <a:pt x="6" y="18"/>
                    </a:lnTo>
                    <a:lnTo>
                      <a:pt x="6" y="20"/>
                    </a:lnTo>
                    <a:lnTo>
                      <a:pt x="10" y="20"/>
                    </a:lnTo>
                    <a:lnTo>
                      <a:pt x="21" y="18"/>
                    </a:lnTo>
                    <a:lnTo>
                      <a:pt x="33" y="16"/>
                    </a:lnTo>
                    <a:lnTo>
                      <a:pt x="29" y="22"/>
                    </a:lnTo>
                    <a:lnTo>
                      <a:pt x="37" y="22"/>
                    </a:lnTo>
                    <a:lnTo>
                      <a:pt x="37" y="22"/>
                    </a:lnTo>
                    <a:lnTo>
                      <a:pt x="29" y="24"/>
                    </a:lnTo>
                    <a:lnTo>
                      <a:pt x="25" y="24"/>
                    </a:lnTo>
                    <a:lnTo>
                      <a:pt x="10" y="28"/>
                    </a:lnTo>
                    <a:lnTo>
                      <a:pt x="6" y="26"/>
                    </a:lnTo>
                    <a:lnTo>
                      <a:pt x="4" y="28"/>
                    </a:lnTo>
                    <a:lnTo>
                      <a:pt x="6" y="30"/>
                    </a:lnTo>
                    <a:lnTo>
                      <a:pt x="10" y="30"/>
                    </a:lnTo>
                    <a:lnTo>
                      <a:pt x="25" y="30"/>
                    </a:lnTo>
                    <a:lnTo>
                      <a:pt x="25" y="34"/>
                    </a:lnTo>
                    <a:lnTo>
                      <a:pt x="29" y="36"/>
                    </a:lnTo>
                    <a:lnTo>
                      <a:pt x="27" y="38"/>
                    </a:lnTo>
                    <a:lnTo>
                      <a:pt x="33" y="40"/>
                    </a:lnTo>
                    <a:lnTo>
                      <a:pt x="29" y="42"/>
                    </a:lnTo>
                    <a:lnTo>
                      <a:pt x="21" y="44"/>
                    </a:lnTo>
                    <a:lnTo>
                      <a:pt x="17" y="42"/>
                    </a:lnTo>
                    <a:lnTo>
                      <a:pt x="17" y="46"/>
                    </a:lnTo>
                    <a:lnTo>
                      <a:pt x="23" y="46"/>
                    </a:lnTo>
                    <a:lnTo>
                      <a:pt x="37" y="44"/>
                    </a:lnTo>
                    <a:lnTo>
                      <a:pt x="39" y="42"/>
                    </a:lnTo>
                    <a:lnTo>
                      <a:pt x="39" y="46"/>
                    </a:lnTo>
                    <a:lnTo>
                      <a:pt x="41" y="48"/>
                    </a:lnTo>
                    <a:lnTo>
                      <a:pt x="45" y="46"/>
                    </a:lnTo>
                    <a:lnTo>
                      <a:pt x="43" y="52"/>
                    </a:lnTo>
                    <a:lnTo>
                      <a:pt x="51" y="52"/>
                    </a:lnTo>
                    <a:lnTo>
                      <a:pt x="61" y="54"/>
                    </a:lnTo>
                    <a:lnTo>
                      <a:pt x="69" y="54"/>
                    </a:lnTo>
                    <a:lnTo>
                      <a:pt x="75" y="54"/>
                    </a:lnTo>
                    <a:lnTo>
                      <a:pt x="77" y="52"/>
                    </a:lnTo>
                    <a:lnTo>
                      <a:pt x="83" y="50"/>
                    </a:lnTo>
                    <a:lnTo>
                      <a:pt x="95" y="46"/>
                    </a:lnTo>
                    <a:lnTo>
                      <a:pt x="111" y="40"/>
                    </a:lnTo>
                    <a:lnTo>
                      <a:pt x="115" y="40"/>
                    </a:lnTo>
                    <a:lnTo>
                      <a:pt x="119" y="38"/>
                    </a:lnTo>
                    <a:lnTo>
                      <a:pt x="123" y="3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3" name="Freeform 25"/>
              <p:cNvSpPr>
                <a:spLocks noEditPoints="1"/>
              </p:cNvSpPr>
              <p:nvPr/>
            </p:nvSpPr>
            <p:spPr bwMode="auto">
              <a:xfrm>
                <a:off x="11414496" y="2649249"/>
                <a:ext cx="982471" cy="533301"/>
              </a:xfrm>
              <a:custGeom>
                <a:avLst/>
                <a:gdLst>
                  <a:gd name="T0" fmla="*/ 637 w 689"/>
                  <a:gd name="T1" fmla="*/ 42 h 374"/>
                  <a:gd name="T2" fmla="*/ 605 w 689"/>
                  <a:gd name="T3" fmla="*/ 48 h 374"/>
                  <a:gd name="T4" fmla="*/ 579 w 689"/>
                  <a:gd name="T5" fmla="*/ 78 h 374"/>
                  <a:gd name="T6" fmla="*/ 561 w 689"/>
                  <a:gd name="T7" fmla="*/ 94 h 374"/>
                  <a:gd name="T8" fmla="*/ 571 w 689"/>
                  <a:gd name="T9" fmla="*/ 115 h 374"/>
                  <a:gd name="T10" fmla="*/ 575 w 689"/>
                  <a:gd name="T11" fmla="*/ 131 h 374"/>
                  <a:gd name="T12" fmla="*/ 543 w 689"/>
                  <a:gd name="T13" fmla="*/ 143 h 374"/>
                  <a:gd name="T14" fmla="*/ 472 w 689"/>
                  <a:gd name="T15" fmla="*/ 149 h 374"/>
                  <a:gd name="T16" fmla="*/ 491 w 689"/>
                  <a:gd name="T17" fmla="*/ 165 h 374"/>
                  <a:gd name="T18" fmla="*/ 527 w 689"/>
                  <a:gd name="T19" fmla="*/ 193 h 374"/>
                  <a:gd name="T20" fmla="*/ 454 w 689"/>
                  <a:gd name="T21" fmla="*/ 165 h 374"/>
                  <a:gd name="T22" fmla="*/ 436 w 689"/>
                  <a:gd name="T23" fmla="*/ 191 h 374"/>
                  <a:gd name="T24" fmla="*/ 523 w 689"/>
                  <a:gd name="T25" fmla="*/ 195 h 374"/>
                  <a:gd name="T26" fmla="*/ 416 w 689"/>
                  <a:gd name="T27" fmla="*/ 229 h 374"/>
                  <a:gd name="T28" fmla="*/ 328 w 689"/>
                  <a:gd name="T29" fmla="*/ 261 h 374"/>
                  <a:gd name="T30" fmla="*/ 260 w 689"/>
                  <a:gd name="T31" fmla="*/ 275 h 374"/>
                  <a:gd name="T32" fmla="*/ 246 w 689"/>
                  <a:gd name="T33" fmla="*/ 307 h 374"/>
                  <a:gd name="T34" fmla="*/ 196 w 689"/>
                  <a:gd name="T35" fmla="*/ 355 h 374"/>
                  <a:gd name="T36" fmla="*/ 126 w 689"/>
                  <a:gd name="T37" fmla="*/ 353 h 374"/>
                  <a:gd name="T38" fmla="*/ 106 w 689"/>
                  <a:gd name="T39" fmla="*/ 303 h 374"/>
                  <a:gd name="T40" fmla="*/ 106 w 689"/>
                  <a:gd name="T41" fmla="*/ 279 h 374"/>
                  <a:gd name="T42" fmla="*/ 92 w 689"/>
                  <a:gd name="T43" fmla="*/ 263 h 374"/>
                  <a:gd name="T44" fmla="*/ 148 w 689"/>
                  <a:gd name="T45" fmla="*/ 241 h 374"/>
                  <a:gd name="T46" fmla="*/ 124 w 689"/>
                  <a:gd name="T47" fmla="*/ 225 h 374"/>
                  <a:gd name="T48" fmla="*/ 164 w 689"/>
                  <a:gd name="T49" fmla="*/ 199 h 374"/>
                  <a:gd name="T50" fmla="*/ 164 w 689"/>
                  <a:gd name="T51" fmla="*/ 189 h 374"/>
                  <a:gd name="T52" fmla="*/ 156 w 689"/>
                  <a:gd name="T53" fmla="*/ 171 h 374"/>
                  <a:gd name="T54" fmla="*/ 120 w 689"/>
                  <a:gd name="T55" fmla="*/ 171 h 374"/>
                  <a:gd name="T56" fmla="*/ 140 w 689"/>
                  <a:gd name="T57" fmla="*/ 127 h 374"/>
                  <a:gd name="T58" fmla="*/ 92 w 689"/>
                  <a:gd name="T59" fmla="*/ 100 h 374"/>
                  <a:gd name="T60" fmla="*/ 56 w 689"/>
                  <a:gd name="T61" fmla="*/ 100 h 374"/>
                  <a:gd name="T62" fmla="*/ 30 w 689"/>
                  <a:gd name="T63" fmla="*/ 94 h 374"/>
                  <a:gd name="T64" fmla="*/ 64 w 689"/>
                  <a:gd name="T65" fmla="*/ 86 h 374"/>
                  <a:gd name="T66" fmla="*/ 24 w 689"/>
                  <a:gd name="T67" fmla="*/ 66 h 374"/>
                  <a:gd name="T68" fmla="*/ 120 w 689"/>
                  <a:gd name="T69" fmla="*/ 36 h 374"/>
                  <a:gd name="T70" fmla="*/ 194 w 689"/>
                  <a:gd name="T71" fmla="*/ 20 h 374"/>
                  <a:gd name="T72" fmla="*/ 304 w 689"/>
                  <a:gd name="T73" fmla="*/ 16 h 374"/>
                  <a:gd name="T74" fmla="*/ 370 w 689"/>
                  <a:gd name="T75" fmla="*/ 14 h 374"/>
                  <a:gd name="T76" fmla="*/ 404 w 689"/>
                  <a:gd name="T77" fmla="*/ 10 h 374"/>
                  <a:gd name="T78" fmla="*/ 525 w 689"/>
                  <a:gd name="T79" fmla="*/ 4 h 374"/>
                  <a:gd name="T80" fmla="*/ 507 w 689"/>
                  <a:gd name="T81" fmla="*/ 8 h 374"/>
                  <a:gd name="T82" fmla="*/ 571 w 689"/>
                  <a:gd name="T83" fmla="*/ 16 h 374"/>
                  <a:gd name="T84" fmla="*/ 533 w 689"/>
                  <a:gd name="T85" fmla="*/ 20 h 374"/>
                  <a:gd name="T86" fmla="*/ 561 w 689"/>
                  <a:gd name="T87" fmla="*/ 38 h 374"/>
                  <a:gd name="T88" fmla="*/ 673 w 689"/>
                  <a:gd name="T89" fmla="*/ 22 h 374"/>
                  <a:gd name="T90" fmla="*/ 406 w 689"/>
                  <a:gd name="T91" fmla="*/ 6 h 374"/>
                  <a:gd name="T92" fmla="*/ 48 w 689"/>
                  <a:gd name="T93" fmla="*/ 82 h 374"/>
                  <a:gd name="T94" fmla="*/ 128 w 689"/>
                  <a:gd name="T95" fmla="*/ 123 h 374"/>
                  <a:gd name="T96" fmla="*/ 134 w 689"/>
                  <a:gd name="T97" fmla="*/ 165 h 374"/>
                  <a:gd name="T98" fmla="*/ 152 w 689"/>
                  <a:gd name="T99" fmla="*/ 177 h 374"/>
                  <a:gd name="T100" fmla="*/ 162 w 689"/>
                  <a:gd name="T101" fmla="*/ 183 h 374"/>
                  <a:gd name="T102" fmla="*/ 124 w 689"/>
                  <a:gd name="T103" fmla="*/ 195 h 374"/>
                  <a:gd name="T104" fmla="*/ 118 w 689"/>
                  <a:gd name="T105" fmla="*/ 211 h 374"/>
                  <a:gd name="T106" fmla="*/ 180 w 689"/>
                  <a:gd name="T107" fmla="*/ 374 h 374"/>
                  <a:gd name="T108" fmla="*/ 454 w 689"/>
                  <a:gd name="T109" fmla="*/ 191 h 374"/>
                  <a:gd name="T110" fmla="*/ 511 w 689"/>
                  <a:gd name="T111" fmla="*/ 153 h 374"/>
                  <a:gd name="T112" fmla="*/ 503 w 689"/>
                  <a:gd name="T113" fmla="*/ 145 h 374"/>
                  <a:gd name="T114" fmla="*/ 599 w 689"/>
                  <a:gd name="T115" fmla="*/ 113 h 374"/>
                  <a:gd name="T116" fmla="*/ 589 w 689"/>
                  <a:gd name="T117" fmla="*/ 96 h 374"/>
                  <a:gd name="T118" fmla="*/ 615 w 689"/>
                  <a:gd name="T119" fmla="*/ 76 h 374"/>
                  <a:gd name="T120" fmla="*/ 601 w 689"/>
                  <a:gd name="T121" fmla="*/ 62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9" h="374">
                    <a:moveTo>
                      <a:pt x="659" y="30"/>
                    </a:moveTo>
                    <a:lnTo>
                      <a:pt x="659" y="32"/>
                    </a:lnTo>
                    <a:lnTo>
                      <a:pt x="647" y="34"/>
                    </a:lnTo>
                    <a:lnTo>
                      <a:pt x="633" y="36"/>
                    </a:lnTo>
                    <a:lnTo>
                      <a:pt x="627" y="34"/>
                    </a:lnTo>
                    <a:lnTo>
                      <a:pt x="623" y="36"/>
                    </a:lnTo>
                    <a:lnTo>
                      <a:pt x="611" y="36"/>
                    </a:lnTo>
                    <a:lnTo>
                      <a:pt x="599" y="36"/>
                    </a:lnTo>
                    <a:lnTo>
                      <a:pt x="591" y="38"/>
                    </a:lnTo>
                    <a:lnTo>
                      <a:pt x="591" y="38"/>
                    </a:lnTo>
                    <a:lnTo>
                      <a:pt x="607" y="38"/>
                    </a:lnTo>
                    <a:lnTo>
                      <a:pt x="621" y="38"/>
                    </a:lnTo>
                    <a:lnTo>
                      <a:pt x="633" y="38"/>
                    </a:lnTo>
                    <a:lnTo>
                      <a:pt x="643" y="38"/>
                    </a:lnTo>
                    <a:lnTo>
                      <a:pt x="637" y="42"/>
                    </a:lnTo>
                    <a:lnTo>
                      <a:pt x="629" y="42"/>
                    </a:lnTo>
                    <a:lnTo>
                      <a:pt x="617" y="42"/>
                    </a:lnTo>
                    <a:lnTo>
                      <a:pt x="603" y="40"/>
                    </a:lnTo>
                    <a:lnTo>
                      <a:pt x="593" y="44"/>
                    </a:lnTo>
                    <a:lnTo>
                      <a:pt x="593" y="48"/>
                    </a:lnTo>
                    <a:lnTo>
                      <a:pt x="599" y="46"/>
                    </a:lnTo>
                    <a:lnTo>
                      <a:pt x="603" y="42"/>
                    </a:lnTo>
                    <a:lnTo>
                      <a:pt x="609" y="44"/>
                    </a:lnTo>
                    <a:lnTo>
                      <a:pt x="615" y="46"/>
                    </a:lnTo>
                    <a:lnTo>
                      <a:pt x="623" y="44"/>
                    </a:lnTo>
                    <a:lnTo>
                      <a:pt x="627" y="44"/>
                    </a:lnTo>
                    <a:lnTo>
                      <a:pt x="625" y="46"/>
                    </a:lnTo>
                    <a:lnTo>
                      <a:pt x="619" y="48"/>
                    </a:lnTo>
                    <a:lnTo>
                      <a:pt x="611" y="48"/>
                    </a:lnTo>
                    <a:lnTo>
                      <a:pt x="605" y="48"/>
                    </a:lnTo>
                    <a:lnTo>
                      <a:pt x="599" y="52"/>
                    </a:lnTo>
                    <a:lnTo>
                      <a:pt x="593" y="60"/>
                    </a:lnTo>
                    <a:lnTo>
                      <a:pt x="581" y="62"/>
                    </a:lnTo>
                    <a:lnTo>
                      <a:pt x="581" y="66"/>
                    </a:lnTo>
                    <a:lnTo>
                      <a:pt x="575" y="70"/>
                    </a:lnTo>
                    <a:lnTo>
                      <a:pt x="569" y="78"/>
                    </a:lnTo>
                    <a:lnTo>
                      <a:pt x="571" y="78"/>
                    </a:lnTo>
                    <a:lnTo>
                      <a:pt x="579" y="74"/>
                    </a:lnTo>
                    <a:lnTo>
                      <a:pt x="581" y="70"/>
                    </a:lnTo>
                    <a:lnTo>
                      <a:pt x="587" y="74"/>
                    </a:lnTo>
                    <a:lnTo>
                      <a:pt x="595" y="76"/>
                    </a:lnTo>
                    <a:lnTo>
                      <a:pt x="597" y="78"/>
                    </a:lnTo>
                    <a:lnTo>
                      <a:pt x="595" y="80"/>
                    </a:lnTo>
                    <a:lnTo>
                      <a:pt x="587" y="78"/>
                    </a:lnTo>
                    <a:lnTo>
                      <a:pt x="579" y="78"/>
                    </a:lnTo>
                    <a:lnTo>
                      <a:pt x="577" y="80"/>
                    </a:lnTo>
                    <a:lnTo>
                      <a:pt x="585" y="82"/>
                    </a:lnTo>
                    <a:lnTo>
                      <a:pt x="587" y="84"/>
                    </a:lnTo>
                    <a:lnTo>
                      <a:pt x="595" y="84"/>
                    </a:lnTo>
                    <a:lnTo>
                      <a:pt x="597" y="82"/>
                    </a:lnTo>
                    <a:lnTo>
                      <a:pt x="605" y="84"/>
                    </a:lnTo>
                    <a:lnTo>
                      <a:pt x="605" y="88"/>
                    </a:lnTo>
                    <a:lnTo>
                      <a:pt x="597" y="92"/>
                    </a:lnTo>
                    <a:lnTo>
                      <a:pt x="595" y="90"/>
                    </a:lnTo>
                    <a:lnTo>
                      <a:pt x="579" y="90"/>
                    </a:lnTo>
                    <a:lnTo>
                      <a:pt x="569" y="88"/>
                    </a:lnTo>
                    <a:lnTo>
                      <a:pt x="563" y="90"/>
                    </a:lnTo>
                    <a:lnTo>
                      <a:pt x="565" y="92"/>
                    </a:lnTo>
                    <a:lnTo>
                      <a:pt x="567" y="94"/>
                    </a:lnTo>
                    <a:lnTo>
                      <a:pt x="561" y="94"/>
                    </a:lnTo>
                    <a:lnTo>
                      <a:pt x="555" y="90"/>
                    </a:lnTo>
                    <a:lnTo>
                      <a:pt x="555" y="94"/>
                    </a:lnTo>
                    <a:lnTo>
                      <a:pt x="551" y="96"/>
                    </a:lnTo>
                    <a:lnTo>
                      <a:pt x="559" y="96"/>
                    </a:lnTo>
                    <a:lnTo>
                      <a:pt x="561" y="100"/>
                    </a:lnTo>
                    <a:lnTo>
                      <a:pt x="567" y="100"/>
                    </a:lnTo>
                    <a:lnTo>
                      <a:pt x="579" y="100"/>
                    </a:lnTo>
                    <a:lnTo>
                      <a:pt x="581" y="100"/>
                    </a:lnTo>
                    <a:lnTo>
                      <a:pt x="575" y="103"/>
                    </a:lnTo>
                    <a:lnTo>
                      <a:pt x="561" y="107"/>
                    </a:lnTo>
                    <a:lnTo>
                      <a:pt x="577" y="105"/>
                    </a:lnTo>
                    <a:lnTo>
                      <a:pt x="583" y="107"/>
                    </a:lnTo>
                    <a:lnTo>
                      <a:pt x="581" y="115"/>
                    </a:lnTo>
                    <a:lnTo>
                      <a:pt x="577" y="117"/>
                    </a:lnTo>
                    <a:lnTo>
                      <a:pt x="571" y="115"/>
                    </a:lnTo>
                    <a:lnTo>
                      <a:pt x="569" y="115"/>
                    </a:lnTo>
                    <a:lnTo>
                      <a:pt x="561" y="113"/>
                    </a:lnTo>
                    <a:lnTo>
                      <a:pt x="551" y="111"/>
                    </a:lnTo>
                    <a:lnTo>
                      <a:pt x="547" y="111"/>
                    </a:lnTo>
                    <a:lnTo>
                      <a:pt x="555" y="115"/>
                    </a:lnTo>
                    <a:lnTo>
                      <a:pt x="555" y="117"/>
                    </a:lnTo>
                    <a:lnTo>
                      <a:pt x="545" y="117"/>
                    </a:lnTo>
                    <a:lnTo>
                      <a:pt x="553" y="121"/>
                    </a:lnTo>
                    <a:lnTo>
                      <a:pt x="565" y="119"/>
                    </a:lnTo>
                    <a:lnTo>
                      <a:pt x="565" y="121"/>
                    </a:lnTo>
                    <a:lnTo>
                      <a:pt x="561" y="125"/>
                    </a:lnTo>
                    <a:lnTo>
                      <a:pt x="567" y="125"/>
                    </a:lnTo>
                    <a:lnTo>
                      <a:pt x="577" y="125"/>
                    </a:lnTo>
                    <a:lnTo>
                      <a:pt x="577" y="129"/>
                    </a:lnTo>
                    <a:lnTo>
                      <a:pt x="575" y="131"/>
                    </a:lnTo>
                    <a:lnTo>
                      <a:pt x="567" y="131"/>
                    </a:lnTo>
                    <a:lnTo>
                      <a:pt x="563" y="127"/>
                    </a:lnTo>
                    <a:lnTo>
                      <a:pt x="553" y="127"/>
                    </a:lnTo>
                    <a:lnTo>
                      <a:pt x="547" y="125"/>
                    </a:lnTo>
                    <a:lnTo>
                      <a:pt x="545" y="129"/>
                    </a:lnTo>
                    <a:lnTo>
                      <a:pt x="543" y="129"/>
                    </a:lnTo>
                    <a:lnTo>
                      <a:pt x="541" y="133"/>
                    </a:lnTo>
                    <a:lnTo>
                      <a:pt x="543" y="135"/>
                    </a:lnTo>
                    <a:lnTo>
                      <a:pt x="545" y="139"/>
                    </a:lnTo>
                    <a:lnTo>
                      <a:pt x="547" y="133"/>
                    </a:lnTo>
                    <a:lnTo>
                      <a:pt x="553" y="135"/>
                    </a:lnTo>
                    <a:lnTo>
                      <a:pt x="561" y="137"/>
                    </a:lnTo>
                    <a:lnTo>
                      <a:pt x="559" y="143"/>
                    </a:lnTo>
                    <a:lnTo>
                      <a:pt x="551" y="143"/>
                    </a:lnTo>
                    <a:lnTo>
                      <a:pt x="543" y="143"/>
                    </a:lnTo>
                    <a:lnTo>
                      <a:pt x="537" y="147"/>
                    </a:lnTo>
                    <a:lnTo>
                      <a:pt x="519" y="143"/>
                    </a:lnTo>
                    <a:lnTo>
                      <a:pt x="519" y="141"/>
                    </a:lnTo>
                    <a:lnTo>
                      <a:pt x="535" y="141"/>
                    </a:lnTo>
                    <a:lnTo>
                      <a:pt x="517" y="137"/>
                    </a:lnTo>
                    <a:lnTo>
                      <a:pt x="513" y="141"/>
                    </a:lnTo>
                    <a:lnTo>
                      <a:pt x="501" y="139"/>
                    </a:lnTo>
                    <a:lnTo>
                      <a:pt x="509" y="143"/>
                    </a:lnTo>
                    <a:lnTo>
                      <a:pt x="499" y="145"/>
                    </a:lnTo>
                    <a:lnTo>
                      <a:pt x="499" y="147"/>
                    </a:lnTo>
                    <a:lnTo>
                      <a:pt x="491" y="147"/>
                    </a:lnTo>
                    <a:lnTo>
                      <a:pt x="487" y="147"/>
                    </a:lnTo>
                    <a:lnTo>
                      <a:pt x="476" y="147"/>
                    </a:lnTo>
                    <a:lnTo>
                      <a:pt x="478" y="147"/>
                    </a:lnTo>
                    <a:lnTo>
                      <a:pt x="472" y="149"/>
                    </a:lnTo>
                    <a:lnTo>
                      <a:pt x="478" y="149"/>
                    </a:lnTo>
                    <a:lnTo>
                      <a:pt x="489" y="149"/>
                    </a:lnTo>
                    <a:lnTo>
                      <a:pt x="499" y="151"/>
                    </a:lnTo>
                    <a:lnTo>
                      <a:pt x="495" y="153"/>
                    </a:lnTo>
                    <a:lnTo>
                      <a:pt x="480" y="153"/>
                    </a:lnTo>
                    <a:lnTo>
                      <a:pt x="474" y="153"/>
                    </a:lnTo>
                    <a:lnTo>
                      <a:pt x="478" y="153"/>
                    </a:lnTo>
                    <a:lnTo>
                      <a:pt x="480" y="157"/>
                    </a:lnTo>
                    <a:lnTo>
                      <a:pt x="493" y="153"/>
                    </a:lnTo>
                    <a:lnTo>
                      <a:pt x="501" y="155"/>
                    </a:lnTo>
                    <a:lnTo>
                      <a:pt x="501" y="157"/>
                    </a:lnTo>
                    <a:lnTo>
                      <a:pt x="482" y="159"/>
                    </a:lnTo>
                    <a:lnTo>
                      <a:pt x="482" y="161"/>
                    </a:lnTo>
                    <a:lnTo>
                      <a:pt x="491" y="163"/>
                    </a:lnTo>
                    <a:lnTo>
                      <a:pt x="491" y="165"/>
                    </a:lnTo>
                    <a:lnTo>
                      <a:pt x="499" y="161"/>
                    </a:lnTo>
                    <a:lnTo>
                      <a:pt x="507" y="161"/>
                    </a:lnTo>
                    <a:lnTo>
                      <a:pt x="519" y="167"/>
                    </a:lnTo>
                    <a:lnTo>
                      <a:pt x="525" y="169"/>
                    </a:lnTo>
                    <a:lnTo>
                      <a:pt x="521" y="173"/>
                    </a:lnTo>
                    <a:lnTo>
                      <a:pt x="531" y="171"/>
                    </a:lnTo>
                    <a:lnTo>
                      <a:pt x="527" y="173"/>
                    </a:lnTo>
                    <a:lnTo>
                      <a:pt x="529" y="177"/>
                    </a:lnTo>
                    <a:lnTo>
                      <a:pt x="533" y="177"/>
                    </a:lnTo>
                    <a:lnTo>
                      <a:pt x="533" y="179"/>
                    </a:lnTo>
                    <a:lnTo>
                      <a:pt x="529" y="179"/>
                    </a:lnTo>
                    <a:lnTo>
                      <a:pt x="535" y="185"/>
                    </a:lnTo>
                    <a:lnTo>
                      <a:pt x="539" y="189"/>
                    </a:lnTo>
                    <a:lnTo>
                      <a:pt x="531" y="191"/>
                    </a:lnTo>
                    <a:lnTo>
                      <a:pt x="527" y="193"/>
                    </a:lnTo>
                    <a:lnTo>
                      <a:pt x="521" y="191"/>
                    </a:lnTo>
                    <a:lnTo>
                      <a:pt x="525" y="183"/>
                    </a:lnTo>
                    <a:lnTo>
                      <a:pt x="517" y="187"/>
                    </a:lnTo>
                    <a:lnTo>
                      <a:pt x="517" y="193"/>
                    </a:lnTo>
                    <a:lnTo>
                      <a:pt x="507" y="191"/>
                    </a:lnTo>
                    <a:lnTo>
                      <a:pt x="505" y="189"/>
                    </a:lnTo>
                    <a:lnTo>
                      <a:pt x="501" y="185"/>
                    </a:lnTo>
                    <a:lnTo>
                      <a:pt x="503" y="181"/>
                    </a:lnTo>
                    <a:lnTo>
                      <a:pt x="499" y="177"/>
                    </a:lnTo>
                    <a:lnTo>
                      <a:pt x="491" y="177"/>
                    </a:lnTo>
                    <a:lnTo>
                      <a:pt x="487" y="173"/>
                    </a:lnTo>
                    <a:lnTo>
                      <a:pt x="474" y="173"/>
                    </a:lnTo>
                    <a:lnTo>
                      <a:pt x="470" y="173"/>
                    </a:lnTo>
                    <a:lnTo>
                      <a:pt x="460" y="167"/>
                    </a:lnTo>
                    <a:lnTo>
                      <a:pt x="454" y="165"/>
                    </a:lnTo>
                    <a:lnTo>
                      <a:pt x="456" y="167"/>
                    </a:lnTo>
                    <a:lnTo>
                      <a:pt x="460" y="171"/>
                    </a:lnTo>
                    <a:lnTo>
                      <a:pt x="454" y="173"/>
                    </a:lnTo>
                    <a:lnTo>
                      <a:pt x="462" y="173"/>
                    </a:lnTo>
                    <a:lnTo>
                      <a:pt x="466" y="175"/>
                    </a:lnTo>
                    <a:lnTo>
                      <a:pt x="482" y="175"/>
                    </a:lnTo>
                    <a:lnTo>
                      <a:pt x="487" y="179"/>
                    </a:lnTo>
                    <a:lnTo>
                      <a:pt x="478" y="183"/>
                    </a:lnTo>
                    <a:lnTo>
                      <a:pt x="464" y="183"/>
                    </a:lnTo>
                    <a:lnTo>
                      <a:pt x="458" y="181"/>
                    </a:lnTo>
                    <a:lnTo>
                      <a:pt x="458" y="183"/>
                    </a:lnTo>
                    <a:lnTo>
                      <a:pt x="450" y="183"/>
                    </a:lnTo>
                    <a:lnTo>
                      <a:pt x="454" y="185"/>
                    </a:lnTo>
                    <a:lnTo>
                      <a:pt x="448" y="191"/>
                    </a:lnTo>
                    <a:lnTo>
                      <a:pt x="436" y="191"/>
                    </a:lnTo>
                    <a:lnTo>
                      <a:pt x="436" y="193"/>
                    </a:lnTo>
                    <a:lnTo>
                      <a:pt x="446" y="193"/>
                    </a:lnTo>
                    <a:lnTo>
                      <a:pt x="452" y="193"/>
                    </a:lnTo>
                    <a:lnTo>
                      <a:pt x="452" y="195"/>
                    </a:lnTo>
                    <a:lnTo>
                      <a:pt x="442" y="197"/>
                    </a:lnTo>
                    <a:lnTo>
                      <a:pt x="442" y="199"/>
                    </a:lnTo>
                    <a:lnTo>
                      <a:pt x="452" y="197"/>
                    </a:lnTo>
                    <a:lnTo>
                      <a:pt x="456" y="199"/>
                    </a:lnTo>
                    <a:lnTo>
                      <a:pt x="460" y="197"/>
                    </a:lnTo>
                    <a:lnTo>
                      <a:pt x="470" y="197"/>
                    </a:lnTo>
                    <a:lnTo>
                      <a:pt x="482" y="193"/>
                    </a:lnTo>
                    <a:lnTo>
                      <a:pt x="484" y="195"/>
                    </a:lnTo>
                    <a:lnTo>
                      <a:pt x="499" y="197"/>
                    </a:lnTo>
                    <a:lnTo>
                      <a:pt x="513" y="199"/>
                    </a:lnTo>
                    <a:lnTo>
                      <a:pt x="523" y="195"/>
                    </a:lnTo>
                    <a:lnTo>
                      <a:pt x="517" y="201"/>
                    </a:lnTo>
                    <a:lnTo>
                      <a:pt x="503" y="203"/>
                    </a:lnTo>
                    <a:lnTo>
                      <a:pt x="501" y="205"/>
                    </a:lnTo>
                    <a:lnTo>
                      <a:pt x="491" y="205"/>
                    </a:lnTo>
                    <a:lnTo>
                      <a:pt x="493" y="207"/>
                    </a:lnTo>
                    <a:lnTo>
                      <a:pt x="484" y="209"/>
                    </a:lnTo>
                    <a:lnTo>
                      <a:pt x="484" y="211"/>
                    </a:lnTo>
                    <a:lnTo>
                      <a:pt x="478" y="211"/>
                    </a:lnTo>
                    <a:lnTo>
                      <a:pt x="480" y="213"/>
                    </a:lnTo>
                    <a:lnTo>
                      <a:pt x="472" y="215"/>
                    </a:lnTo>
                    <a:lnTo>
                      <a:pt x="466" y="219"/>
                    </a:lnTo>
                    <a:lnTo>
                      <a:pt x="454" y="223"/>
                    </a:lnTo>
                    <a:lnTo>
                      <a:pt x="440" y="223"/>
                    </a:lnTo>
                    <a:lnTo>
                      <a:pt x="426" y="227"/>
                    </a:lnTo>
                    <a:lnTo>
                      <a:pt x="416" y="229"/>
                    </a:lnTo>
                    <a:lnTo>
                      <a:pt x="412" y="229"/>
                    </a:lnTo>
                    <a:lnTo>
                      <a:pt x="406" y="229"/>
                    </a:lnTo>
                    <a:lnTo>
                      <a:pt x="398" y="231"/>
                    </a:lnTo>
                    <a:lnTo>
                      <a:pt x="390" y="231"/>
                    </a:lnTo>
                    <a:lnTo>
                      <a:pt x="384" y="225"/>
                    </a:lnTo>
                    <a:lnTo>
                      <a:pt x="382" y="225"/>
                    </a:lnTo>
                    <a:lnTo>
                      <a:pt x="386" y="229"/>
                    </a:lnTo>
                    <a:lnTo>
                      <a:pt x="384" y="235"/>
                    </a:lnTo>
                    <a:lnTo>
                      <a:pt x="374" y="237"/>
                    </a:lnTo>
                    <a:lnTo>
                      <a:pt x="366" y="239"/>
                    </a:lnTo>
                    <a:lnTo>
                      <a:pt x="358" y="249"/>
                    </a:lnTo>
                    <a:lnTo>
                      <a:pt x="350" y="255"/>
                    </a:lnTo>
                    <a:lnTo>
                      <a:pt x="344" y="255"/>
                    </a:lnTo>
                    <a:lnTo>
                      <a:pt x="338" y="261"/>
                    </a:lnTo>
                    <a:lnTo>
                      <a:pt x="328" y="261"/>
                    </a:lnTo>
                    <a:lnTo>
                      <a:pt x="324" y="263"/>
                    </a:lnTo>
                    <a:lnTo>
                      <a:pt x="322" y="267"/>
                    </a:lnTo>
                    <a:lnTo>
                      <a:pt x="314" y="265"/>
                    </a:lnTo>
                    <a:lnTo>
                      <a:pt x="308" y="267"/>
                    </a:lnTo>
                    <a:lnTo>
                      <a:pt x="304" y="265"/>
                    </a:lnTo>
                    <a:lnTo>
                      <a:pt x="304" y="263"/>
                    </a:lnTo>
                    <a:lnTo>
                      <a:pt x="308" y="261"/>
                    </a:lnTo>
                    <a:lnTo>
                      <a:pt x="300" y="259"/>
                    </a:lnTo>
                    <a:lnTo>
                      <a:pt x="296" y="265"/>
                    </a:lnTo>
                    <a:lnTo>
                      <a:pt x="290" y="267"/>
                    </a:lnTo>
                    <a:lnTo>
                      <a:pt x="290" y="269"/>
                    </a:lnTo>
                    <a:lnTo>
                      <a:pt x="288" y="273"/>
                    </a:lnTo>
                    <a:lnTo>
                      <a:pt x="278" y="273"/>
                    </a:lnTo>
                    <a:lnTo>
                      <a:pt x="274" y="273"/>
                    </a:lnTo>
                    <a:lnTo>
                      <a:pt x="260" y="275"/>
                    </a:lnTo>
                    <a:lnTo>
                      <a:pt x="268" y="277"/>
                    </a:lnTo>
                    <a:lnTo>
                      <a:pt x="268" y="279"/>
                    </a:lnTo>
                    <a:lnTo>
                      <a:pt x="260" y="283"/>
                    </a:lnTo>
                    <a:lnTo>
                      <a:pt x="248" y="279"/>
                    </a:lnTo>
                    <a:lnTo>
                      <a:pt x="246" y="287"/>
                    </a:lnTo>
                    <a:lnTo>
                      <a:pt x="252" y="291"/>
                    </a:lnTo>
                    <a:lnTo>
                      <a:pt x="250" y="285"/>
                    </a:lnTo>
                    <a:lnTo>
                      <a:pt x="252" y="285"/>
                    </a:lnTo>
                    <a:lnTo>
                      <a:pt x="254" y="293"/>
                    </a:lnTo>
                    <a:lnTo>
                      <a:pt x="252" y="293"/>
                    </a:lnTo>
                    <a:lnTo>
                      <a:pt x="238" y="295"/>
                    </a:lnTo>
                    <a:lnTo>
                      <a:pt x="236" y="297"/>
                    </a:lnTo>
                    <a:lnTo>
                      <a:pt x="242" y="297"/>
                    </a:lnTo>
                    <a:lnTo>
                      <a:pt x="248" y="299"/>
                    </a:lnTo>
                    <a:lnTo>
                      <a:pt x="246" y="307"/>
                    </a:lnTo>
                    <a:lnTo>
                      <a:pt x="234" y="307"/>
                    </a:lnTo>
                    <a:lnTo>
                      <a:pt x="238" y="309"/>
                    </a:lnTo>
                    <a:lnTo>
                      <a:pt x="240" y="311"/>
                    </a:lnTo>
                    <a:lnTo>
                      <a:pt x="228" y="311"/>
                    </a:lnTo>
                    <a:lnTo>
                      <a:pt x="230" y="317"/>
                    </a:lnTo>
                    <a:lnTo>
                      <a:pt x="222" y="319"/>
                    </a:lnTo>
                    <a:lnTo>
                      <a:pt x="226" y="321"/>
                    </a:lnTo>
                    <a:lnTo>
                      <a:pt x="216" y="323"/>
                    </a:lnTo>
                    <a:lnTo>
                      <a:pt x="208" y="327"/>
                    </a:lnTo>
                    <a:lnTo>
                      <a:pt x="210" y="329"/>
                    </a:lnTo>
                    <a:lnTo>
                      <a:pt x="210" y="339"/>
                    </a:lnTo>
                    <a:lnTo>
                      <a:pt x="200" y="347"/>
                    </a:lnTo>
                    <a:lnTo>
                      <a:pt x="200" y="349"/>
                    </a:lnTo>
                    <a:lnTo>
                      <a:pt x="192" y="351"/>
                    </a:lnTo>
                    <a:lnTo>
                      <a:pt x="196" y="355"/>
                    </a:lnTo>
                    <a:lnTo>
                      <a:pt x="186" y="359"/>
                    </a:lnTo>
                    <a:lnTo>
                      <a:pt x="190" y="361"/>
                    </a:lnTo>
                    <a:lnTo>
                      <a:pt x="184" y="365"/>
                    </a:lnTo>
                    <a:lnTo>
                      <a:pt x="174" y="365"/>
                    </a:lnTo>
                    <a:lnTo>
                      <a:pt x="170" y="372"/>
                    </a:lnTo>
                    <a:lnTo>
                      <a:pt x="162" y="370"/>
                    </a:lnTo>
                    <a:lnTo>
                      <a:pt x="164" y="361"/>
                    </a:lnTo>
                    <a:lnTo>
                      <a:pt x="158" y="361"/>
                    </a:lnTo>
                    <a:lnTo>
                      <a:pt x="156" y="357"/>
                    </a:lnTo>
                    <a:lnTo>
                      <a:pt x="156" y="353"/>
                    </a:lnTo>
                    <a:lnTo>
                      <a:pt x="144" y="357"/>
                    </a:lnTo>
                    <a:lnTo>
                      <a:pt x="140" y="359"/>
                    </a:lnTo>
                    <a:lnTo>
                      <a:pt x="134" y="357"/>
                    </a:lnTo>
                    <a:lnTo>
                      <a:pt x="126" y="357"/>
                    </a:lnTo>
                    <a:lnTo>
                      <a:pt x="126" y="353"/>
                    </a:lnTo>
                    <a:lnTo>
                      <a:pt x="122" y="351"/>
                    </a:lnTo>
                    <a:lnTo>
                      <a:pt x="122" y="345"/>
                    </a:lnTo>
                    <a:lnTo>
                      <a:pt x="112" y="343"/>
                    </a:lnTo>
                    <a:lnTo>
                      <a:pt x="112" y="341"/>
                    </a:lnTo>
                    <a:lnTo>
                      <a:pt x="116" y="337"/>
                    </a:lnTo>
                    <a:lnTo>
                      <a:pt x="112" y="333"/>
                    </a:lnTo>
                    <a:lnTo>
                      <a:pt x="108" y="333"/>
                    </a:lnTo>
                    <a:lnTo>
                      <a:pt x="106" y="327"/>
                    </a:lnTo>
                    <a:lnTo>
                      <a:pt x="112" y="319"/>
                    </a:lnTo>
                    <a:lnTo>
                      <a:pt x="104" y="317"/>
                    </a:lnTo>
                    <a:lnTo>
                      <a:pt x="108" y="313"/>
                    </a:lnTo>
                    <a:lnTo>
                      <a:pt x="104" y="313"/>
                    </a:lnTo>
                    <a:lnTo>
                      <a:pt x="108" y="309"/>
                    </a:lnTo>
                    <a:lnTo>
                      <a:pt x="102" y="307"/>
                    </a:lnTo>
                    <a:lnTo>
                      <a:pt x="106" y="303"/>
                    </a:lnTo>
                    <a:lnTo>
                      <a:pt x="122" y="301"/>
                    </a:lnTo>
                    <a:lnTo>
                      <a:pt x="122" y="299"/>
                    </a:lnTo>
                    <a:lnTo>
                      <a:pt x="120" y="299"/>
                    </a:lnTo>
                    <a:lnTo>
                      <a:pt x="116" y="299"/>
                    </a:lnTo>
                    <a:lnTo>
                      <a:pt x="104" y="299"/>
                    </a:lnTo>
                    <a:lnTo>
                      <a:pt x="114" y="295"/>
                    </a:lnTo>
                    <a:lnTo>
                      <a:pt x="120" y="289"/>
                    </a:lnTo>
                    <a:lnTo>
                      <a:pt x="128" y="295"/>
                    </a:lnTo>
                    <a:lnTo>
                      <a:pt x="122" y="287"/>
                    </a:lnTo>
                    <a:lnTo>
                      <a:pt x="114" y="287"/>
                    </a:lnTo>
                    <a:lnTo>
                      <a:pt x="106" y="293"/>
                    </a:lnTo>
                    <a:lnTo>
                      <a:pt x="98" y="297"/>
                    </a:lnTo>
                    <a:lnTo>
                      <a:pt x="102" y="285"/>
                    </a:lnTo>
                    <a:lnTo>
                      <a:pt x="106" y="285"/>
                    </a:lnTo>
                    <a:lnTo>
                      <a:pt x="106" y="279"/>
                    </a:lnTo>
                    <a:lnTo>
                      <a:pt x="118" y="273"/>
                    </a:lnTo>
                    <a:lnTo>
                      <a:pt x="128" y="275"/>
                    </a:lnTo>
                    <a:lnTo>
                      <a:pt x="118" y="271"/>
                    </a:lnTo>
                    <a:lnTo>
                      <a:pt x="106" y="275"/>
                    </a:lnTo>
                    <a:lnTo>
                      <a:pt x="102" y="273"/>
                    </a:lnTo>
                    <a:lnTo>
                      <a:pt x="98" y="271"/>
                    </a:lnTo>
                    <a:lnTo>
                      <a:pt x="110" y="267"/>
                    </a:lnTo>
                    <a:lnTo>
                      <a:pt x="98" y="267"/>
                    </a:lnTo>
                    <a:lnTo>
                      <a:pt x="124" y="257"/>
                    </a:lnTo>
                    <a:lnTo>
                      <a:pt x="140" y="251"/>
                    </a:lnTo>
                    <a:lnTo>
                      <a:pt x="140" y="249"/>
                    </a:lnTo>
                    <a:lnTo>
                      <a:pt x="134" y="251"/>
                    </a:lnTo>
                    <a:lnTo>
                      <a:pt x="120" y="257"/>
                    </a:lnTo>
                    <a:lnTo>
                      <a:pt x="96" y="265"/>
                    </a:lnTo>
                    <a:lnTo>
                      <a:pt x="92" y="263"/>
                    </a:lnTo>
                    <a:lnTo>
                      <a:pt x="96" y="259"/>
                    </a:lnTo>
                    <a:lnTo>
                      <a:pt x="104" y="257"/>
                    </a:lnTo>
                    <a:lnTo>
                      <a:pt x="114" y="253"/>
                    </a:lnTo>
                    <a:lnTo>
                      <a:pt x="116" y="251"/>
                    </a:lnTo>
                    <a:lnTo>
                      <a:pt x="102" y="251"/>
                    </a:lnTo>
                    <a:lnTo>
                      <a:pt x="102" y="249"/>
                    </a:lnTo>
                    <a:lnTo>
                      <a:pt x="124" y="243"/>
                    </a:lnTo>
                    <a:lnTo>
                      <a:pt x="102" y="247"/>
                    </a:lnTo>
                    <a:lnTo>
                      <a:pt x="102" y="243"/>
                    </a:lnTo>
                    <a:lnTo>
                      <a:pt x="108" y="241"/>
                    </a:lnTo>
                    <a:lnTo>
                      <a:pt x="122" y="237"/>
                    </a:lnTo>
                    <a:lnTo>
                      <a:pt x="130" y="241"/>
                    </a:lnTo>
                    <a:lnTo>
                      <a:pt x="136" y="239"/>
                    </a:lnTo>
                    <a:lnTo>
                      <a:pt x="148" y="241"/>
                    </a:lnTo>
                    <a:lnTo>
                      <a:pt x="148" y="241"/>
                    </a:lnTo>
                    <a:lnTo>
                      <a:pt x="140" y="239"/>
                    </a:lnTo>
                    <a:lnTo>
                      <a:pt x="134" y="237"/>
                    </a:lnTo>
                    <a:lnTo>
                      <a:pt x="124" y="235"/>
                    </a:lnTo>
                    <a:lnTo>
                      <a:pt x="106" y="239"/>
                    </a:lnTo>
                    <a:lnTo>
                      <a:pt x="106" y="235"/>
                    </a:lnTo>
                    <a:lnTo>
                      <a:pt x="122" y="231"/>
                    </a:lnTo>
                    <a:lnTo>
                      <a:pt x="132" y="233"/>
                    </a:lnTo>
                    <a:lnTo>
                      <a:pt x="142" y="235"/>
                    </a:lnTo>
                    <a:lnTo>
                      <a:pt x="150" y="235"/>
                    </a:lnTo>
                    <a:lnTo>
                      <a:pt x="150" y="235"/>
                    </a:lnTo>
                    <a:lnTo>
                      <a:pt x="142" y="231"/>
                    </a:lnTo>
                    <a:lnTo>
                      <a:pt x="134" y="229"/>
                    </a:lnTo>
                    <a:lnTo>
                      <a:pt x="124" y="229"/>
                    </a:lnTo>
                    <a:lnTo>
                      <a:pt x="118" y="229"/>
                    </a:lnTo>
                    <a:lnTo>
                      <a:pt x="124" y="225"/>
                    </a:lnTo>
                    <a:lnTo>
                      <a:pt x="134" y="225"/>
                    </a:lnTo>
                    <a:lnTo>
                      <a:pt x="142" y="227"/>
                    </a:lnTo>
                    <a:lnTo>
                      <a:pt x="148" y="225"/>
                    </a:lnTo>
                    <a:lnTo>
                      <a:pt x="152" y="221"/>
                    </a:lnTo>
                    <a:lnTo>
                      <a:pt x="152" y="221"/>
                    </a:lnTo>
                    <a:lnTo>
                      <a:pt x="154" y="219"/>
                    </a:lnTo>
                    <a:lnTo>
                      <a:pt x="150" y="217"/>
                    </a:lnTo>
                    <a:lnTo>
                      <a:pt x="152" y="213"/>
                    </a:lnTo>
                    <a:lnTo>
                      <a:pt x="158" y="207"/>
                    </a:lnTo>
                    <a:lnTo>
                      <a:pt x="164" y="207"/>
                    </a:lnTo>
                    <a:lnTo>
                      <a:pt x="166" y="203"/>
                    </a:lnTo>
                    <a:lnTo>
                      <a:pt x="166" y="201"/>
                    </a:lnTo>
                    <a:lnTo>
                      <a:pt x="170" y="199"/>
                    </a:lnTo>
                    <a:lnTo>
                      <a:pt x="170" y="197"/>
                    </a:lnTo>
                    <a:lnTo>
                      <a:pt x="164" y="199"/>
                    </a:lnTo>
                    <a:lnTo>
                      <a:pt x="164" y="197"/>
                    </a:lnTo>
                    <a:lnTo>
                      <a:pt x="158" y="197"/>
                    </a:lnTo>
                    <a:lnTo>
                      <a:pt x="154" y="197"/>
                    </a:lnTo>
                    <a:lnTo>
                      <a:pt x="148" y="197"/>
                    </a:lnTo>
                    <a:lnTo>
                      <a:pt x="142" y="195"/>
                    </a:lnTo>
                    <a:lnTo>
                      <a:pt x="132" y="193"/>
                    </a:lnTo>
                    <a:lnTo>
                      <a:pt x="124" y="189"/>
                    </a:lnTo>
                    <a:lnTo>
                      <a:pt x="124" y="187"/>
                    </a:lnTo>
                    <a:lnTo>
                      <a:pt x="130" y="185"/>
                    </a:lnTo>
                    <a:lnTo>
                      <a:pt x="146" y="185"/>
                    </a:lnTo>
                    <a:lnTo>
                      <a:pt x="154" y="191"/>
                    </a:lnTo>
                    <a:lnTo>
                      <a:pt x="162" y="193"/>
                    </a:lnTo>
                    <a:lnTo>
                      <a:pt x="170" y="193"/>
                    </a:lnTo>
                    <a:lnTo>
                      <a:pt x="170" y="189"/>
                    </a:lnTo>
                    <a:lnTo>
                      <a:pt x="164" y="189"/>
                    </a:lnTo>
                    <a:lnTo>
                      <a:pt x="166" y="187"/>
                    </a:lnTo>
                    <a:lnTo>
                      <a:pt x="170" y="185"/>
                    </a:lnTo>
                    <a:lnTo>
                      <a:pt x="172" y="185"/>
                    </a:lnTo>
                    <a:lnTo>
                      <a:pt x="166" y="183"/>
                    </a:lnTo>
                    <a:lnTo>
                      <a:pt x="168" y="179"/>
                    </a:lnTo>
                    <a:lnTo>
                      <a:pt x="162" y="179"/>
                    </a:lnTo>
                    <a:lnTo>
                      <a:pt x="162" y="177"/>
                    </a:lnTo>
                    <a:lnTo>
                      <a:pt x="170" y="175"/>
                    </a:lnTo>
                    <a:lnTo>
                      <a:pt x="170" y="175"/>
                    </a:lnTo>
                    <a:lnTo>
                      <a:pt x="168" y="173"/>
                    </a:lnTo>
                    <a:lnTo>
                      <a:pt x="170" y="169"/>
                    </a:lnTo>
                    <a:lnTo>
                      <a:pt x="162" y="173"/>
                    </a:lnTo>
                    <a:lnTo>
                      <a:pt x="154" y="175"/>
                    </a:lnTo>
                    <a:lnTo>
                      <a:pt x="154" y="175"/>
                    </a:lnTo>
                    <a:lnTo>
                      <a:pt x="156" y="171"/>
                    </a:lnTo>
                    <a:lnTo>
                      <a:pt x="158" y="165"/>
                    </a:lnTo>
                    <a:lnTo>
                      <a:pt x="154" y="169"/>
                    </a:lnTo>
                    <a:lnTo>
                      <a:pt x="150" y="169"/>
                    </a:lnTo>
                    <a:lnTo>
                      <a:pt x="150" y="165"/>
                    </a:lnTo>
                    <a:lnTo>
                      <a:pt x="148" y="163"/>
                    </a:lnTo>
                    <a:lnTo>
                      <a:pt x="150" y="165"/>
                    </a:lnTo>
                    <a:lnTo>
                      <a:pt x="148" y="169"/>
                    </a:lnTo>
                    <a:lnTo>
                      <a:pt x="144" y="169"/>
                    </a:lnTo>
                    <a:lnTo>
                      <a:pt x="138" y="173"/>
                    </a:lnTo>
                    <a:lnTo>
                      <a:pt x="140" y="175"/>
                    </a:lnTo>
                    <a:lnTo>
                      <a:pt x="138" y="175"/>
                    </a:lnTo>
                    <a:lnTo>
                      <a:pt x="128" y="177"/>
                    </a:lnTo>
                    <a:lnTo>
                      <a:pt x="120" y="173"/>
                    </a:lnTo>
                    <a:lnTo>
                      <a:pt x="118" y="173"/>
                    </a:lnTo>
                    <a:lnTo>
                      <a:pt x="120" y="171"/>
                    </a:lnTo>
                    <a:lnTo>
                      <a:pt x="132" y="169"/>
                    </a:lnTo>
                    <a:lnTo>
                      <a:pt x="138" y="165"/>
                    </a:lnTo>
                    <a:lnTo>
                      <a:pt x="140" y="159"/>
                    </a:lnTo>
                    <a:lnTo>
                      <a:pt x="142" y="157"/>
                    </a:lnTo>
                    <a:lnTo>
                      <a:pt x="140" y="155"/>
                    </a:lnTo>
                    <a:lnTo>
                      <a:pt x="144" y="153"/>
                    </a:lnTo>
                    <a:lnTo>
                      <a:pt x="144" y="149"/>
                    </a:lnTo>
                    <a:lnTo>
                      <a:pt x="140" y="147"/>
                    </a:lnTo>
                    <a:lnTo>
                      <a:pt x="140" y="143"/>
                    </a:lnTo>
                    <a:lnTo>
                      <a:pt x="138" y="141"/>
                    </a:lnTo>
                    <a:lnTo>
                      <a:pt x="142" y="137"/>
                    </a:lnTo>
                    <a:lnTo>
                      <a:pt x="140" y="135"/>
                    </a:lnTo>
                    <a:lnTo>
                      <a:pt x="140" y="129"/>
                    </a:lnTo>
                    <a:lnTo>
                      <a:pt x="138" y="129"/>
                    </a:lnTo>
                    <a:lnTo>
                      <a:pt x="140" y="127"/>
                    </a:lnTo>
                    <a:lnTo>
                      <a:pt x="138" y="123"/>
                    </a:lnTo>
                    <a:lnTo>
                      <a:pt x="138" y="119"/>
                    </a:lnTo>
                    <a:lnTo>
                      <a:pt x="132" y="117"/>
                    </a:lnTo>
                    <a:lnTo>
                      <a:pt x="130" y="115"/>
                    </a:lnTo>
                    <a:lnTo>
                      <a:pt x="126" y="113"/>
                    </a:lnTo>
                    <a:lnTo>
                      <a:pt x="130" y="111"/>
                    </a:lnTo>
                    <a:lnTo>
                      <a:pt x="132" y="109"/>
                    </a:lnTo>
                    <a:lnTo>
                      <a:pt x="124" y="107"/>
                    </a:lnTo>
                    <a:lnTo>
                      <a:pt x="122" y="107"/>
                    </a:lnTo>
                    <a:lnTo>
                      <a:pt x="116" y="107"/>
                    </a:lnTo>
                    <a:lnTo>
                      <a:pt x="114" y="105"/>
                    </a:lnTo>
                    <a:lnTo>
                      <a:pt x="114" y="103"/>
                    </a:lnTo>
                    <a:lnTo>
                      <a:pt x="110" y="103"/>
                    </a:lnTo>
                    <a:lnTo>
                      <a:pt x="104" y="103"/>
                    </a:lnTo>
                    <a:lnTo>
                      <a:pt x="92" y="100"/>
                    </a:lnTo>
                    <a:lnTo>
                      <a:pt x="86" y="100"/>
                    </a:lnTo>
                    <a:lnTo>
                      <a:pt x="86" y="98"/>
                    </a:lnTo>
                    <a:lnTo>
                      <a:pt x="82" y="98"/>
                    </a:lnTo>
                    <a:lnTo>
                      <a:pt x="78" y="100"/>
                    </a:lnTo>
                    <a:lnTo>
                      <a:pt x="72" y="105"/>
                    </a:lnTo>
                    <a:lnTo>
                      <a:pt x="72" y="103"/>
                    </a:lnTo>
                    <a:lnTo>
                      <a:pt x="72" y="98"/>
                    </a:lnTo>
                    <a:lnTo>
                      <a:pt x="70" y="98"/>
                    </a:lnTo>
                    <a:lnTo>
                      <a:pt x="68" y="100"/>
                    </a:lnTo>
                    <a:lnTo>
                      <a:pt x="62" y="103"/>
                    </a:lnTo>
                    <a:lnTo>
                      <a:pt x="60" y="105"/>
                    </a:lnTo>
                    <a:lnTo>
                      <a:pt x="58" y="105"/>
                    </a:lnTo>
                    <a:lnTo>
                      <a:pt x="56" y="103"/>
                    </a:lnTo>
                    <a:lnTo>
                      <a:pt x="50" y="103"/>
                    </a:lnTo>
                    <a:lnTo>
                      <a:pt x="56" y="100"/>
                    </a:lnTo>
                    <a:lnTo>
                      <a:pt x="56" y="98"/>
                    </a:lnTo>
                    <a:lnTo>
                      <a:pt x="48" y="98"/>
                    </a:lnTo>
                    <a:lnTo>
                      <a:pt x="46" y="103"/>
                    </a:lnTo>
                    <a:lnTo>
                      <a:pt x="40" y="98"/>
                    </a:lnTo>
                    <a:lnTo>
                      <a:pt x="36" y="100"/>
                    </a:lnTo>
                    <a:lnTo>
                      <a:pt x="36" y="103"/>
                    </a:lnTo>
                    <a:lnTo>
                      <a:pt x="40" y="105"/>
                    </a:lnTo>
                    <a:lnTo>
                      <a:pt x="42" y="105"/>
                    </a:lnTo>
                    <a:lnTo>
                      <a:pt x="24" y="103"/>
                    </a:lnTo>
                    <a:lnTo>
                      <a:pt x="22" y="103"/>
                    </a:lnTo>
                    <a:lnTo>
                      <a:pt x="18" y="103"/>
                    </a:lnTo>
                    <a:lnTo>
                      <a:pt x="12" y="98"/>
                    </a:lnTo>
                    <a:lnTo>
                      <a:pt x="10" y="96"/>
                    </a:lnTo>
                    <a:lnTo>
                      <a:pt x="20" y="96"/>
                    </a:lnTo>
                    <a:lnTo>
                      <a:pt x="30" y="94"/>
                    </a:lnTo>
                    <a:lnTo>
                      <a:pt x="30" y="94"/>
                    </a:lnTo>
                    <a:lnTo>
                      <a:pt x="22" y="94"/>
                    </a:lnTo>
                    <a:lnTo>
                      <a:pt x="16" y="94"/>
                    </a:lnTo>
                    <a:lnTo>
                      <a:pt x="14" y="92"/>
                    </a:lnTo>
                    <a:lnTo>
                      <a:pt x="20" y="88"/>
                    </a:lnTo>
                    <a:lnTo>
                      <a:pt x="16" y="88"/>
                    </a:lnTo>
                    <a:lnTo>
                      <a:pt x="10" y="92"/>
                    </a:lnTo>
                    <a:lnTo>
                      <a:pt x="4" y="92"/>
                    </a:lnTo>
                    <a:lnTo>
                      <a:pt x="0" y="90"/>
                    </a:lnTo>
                    <a:lnTo>
                      <a:pt x="0" y="88"/>
                    </a:lnTo>
                    <a:lnTo>
                      <a:pt x="16" y="84"/>
                    </a:lnTo>
                    <a:lnTo>
                      <a:pt x="30" y="86"/>
                    </a:lnTo>
                    <a:lnTo>
                      <a:pt x="40" y="86"/>
                    </a:lnTo>
                    <a:lnTo>
                      <a:pt x="54" y="88"/>
                    </a:lnTo>
                    <a:lnTo>
                      <a:pt x="64" y="86"/>
                    </a:lnTo>
                    <a:lnTo>
                      <a:pt x="66" y="84"/>
                    </a:lnTo>
                    <a:lnTo>
                      <a:pt x="54" y="82"/>
                    </a:lnTo>
                    <a:lnTo>
                      <a:pt x="66" y="80"/>
                    </a:lnTo>
                    <a:lnTo>
                      <a:pt x="64" y="78"/>
                    </a:lnTo>
                    <a:lnTo>
                      <a:pt x="58" y="76"/>
                    </a:lnTo>
                    <a:lnTo>
                      <a:pt x="52" y="78"/>
                    </a:lnTo>
                    <a:lnTo>
                      <a:pt x="42" y="80"/>
                    </a:lnTo>
                    <a:lnTo>
                      <a:pt x="32" y="80"/>
                    </a:lnTo>
                    <a:lnTo>
                      <a:pt x="24" y="78"/>
                    </a:lnTo>
                    <a:lnTo>
                      <a:pt x="24" y="76"/>
                    </a:lnTo>
                    <a:lnTo>
                      <a:pt x="14" y="78"/>
                    </a:lnTo>
                    <a:lnTo>
                      <a:pt x="0" y="72"/>
                    </a:lnTo>
                    <a:lnTo>
                      <a:pt x="4" y="68"/>
                    </a:lnTo>
                    <a:lnTo>
                      <a:pt x="20" y="64"/>
                    </a:lnTo>
                    <a:lnTo>
                      <a:pt x="24" y="66"/>
                    </a:lnTo>
                    <a:lnTo>
                      <a:pt x="48" y="62"/>
                    </a:lnTo>
                    <a:lnTo>
                      <a:pt x="50" y="60"/>
                    </a:lnTo>
                    <a:lnTo>
                      <a:pt x="72" y="58"/>
                    </a:lnTo>
                    <a:lnTo>
                      <a:pt x="82" y="58"/>
                    </a:lnTo>
                    <a:lnTo>
                      <a:pt x="94" y="54"/>
                    </a:lnTo>
                    <a:lnTo>
                      <a:pt x="106" y="52"/>
                    </a:lnTo>
                    <a:lnTo>
                      <a:pt x="110" y="46"/>
                    </a:lnTo>
                    <a:lnTo>
                      <a:pt x="120" y="46"/>
                    </a:lnTo>
                    <a:lnTo>
                      <a:pt x="126" y="42"/>
                    </a:lnTo>
                    <a:lnTo>
                      <a:pt x="112" y="44"/>
                    </a:lnTo>
                    <a:lnTo>
                      <a:pt x="106" y="44"/>
                    </a:lnTo>
                    <a:lnTo>
                      <a:pt x="94" y="44"/>
                    </a:lnTo>
                    <a:lnTo>
                      <a:pt x="90" y="44"/>
                    </a:lnTo>
                    <a:lnTo>
                      <a:pt x="100" y="38"/>
                    </a:lnTo>
                    <a:lnTo>
                      <a:pt x="120" y="36"/>
                    </a:lnTo>
                    <a:lnTo>
                      <a:pt x="128" y="32"/>
                    </a:lnTo>
                    <a:lnTo>
                      <a:pt x="140" y="32"/>
                    </a:lnTo>
                    <a:lnTo>
                      <a:pt x="144" y="36"/>
                    </a:lnTo>
                    <a:lnTo>
                      <a:pt x="146" y="30"/>
                    </a:lnTo>
                    <a:lnTo>
                      <a:pt x="164" y="30"/>
                    </a:lnTo>
                    <a:lnTo>
                      <a:pt x="170" y="24"/>
                    </a:lnTo>
                    <a:lnTo>
                      <a:pt x="172" y="22"/>
                    </a:lnTo>
                    <a:lnTo>
                      <a:pt x="188" y="22"/>
                    </a:lnTo>
                    <a:lnTo>
                      <a:pt x="192" y="24"/>
                    </a:lnTo>
                    <a:lnTo>
                      <a:pt x="210" y="28"/>
                    </a:lnTo>
                    <a:lnTo>
                      <a:pt x="214" y="30"/>
                    </a:lnTo>
                    <a:lnTo>
                      <a:pt x="216" y="28"/>
                    </a:lnTo>
                    <a:lnTo>
                      <a:pt x="210" y="26"/>
                    </a:lnTo>
                    <a:lnTo>
                      <a:pt x="192" y="20"/>
                    </a:lnTo>
                    <a:lnTo>
                      <a:pt x="194" y="20"/>
                    </a:lnTo>
                    <a:lnTo>
                      <a:pt x="218" y="16"/>
                    </a:lnTo>
                    <a:lnTo>
                      <a:pt x="240" y="16"/>
                    </a:lnTo>
                    <a:lnTo>
                      <a:pt x="254" y="16"/>
                    </a:lnTo>
                    <a:lnTo>
                      <a:pt x="252" y="22"/>
                    </a:lnTo>
                    <a:lnTo>
                      <a:pt x="250" y="26"/>
                    </a:lnTo>
                    <a:lnTo>
                      <a:pt x="258" y="20"/>
                    </a:lnTo>
                    <a:lnTo>
                      <a:pt x="262" y="18"/>
                    </a:lnTo>
                    <a:lnTo>
                      <a:pt x="270" y="20"/>
                    </a:lnTo>
                    <a:lnTo>
                      <a:pt x="276" y="24"/>
                    </a:lnTo>
                    <a:lnTo>
                      <a:pt x="282" y="22"/>
                    </a:lnTo>
                    <a:lnTo>
                      <a:pt x="292" y="22"/>
                    </a:lnTo>
                    <a:lnTo>
                      <a:pt x="282" y="16"/>
                    </a:lnTo>
                    <a:lnTo>
                      <a:pt x="282" y="14"/>
                    </a:lnTo>
                    <a:lnTo>
                      <a:pt x="294" y="14"/>
                    </a:lnTo>
                    <a:lnTo>
                      <a:pt x="304" y="16"/>
                    </a:lnTo>
                    <a:lnTo>
                      <a:pt x="308" y="14"/>
                    </a:lnTo>
                    <a:lnTo>
                      <a:pt x="320" y="18"/>
                    </a:lnTo>
                    <a:lnTo>
                      <a:pt x="330" y="18"/>
                    </a:lnTo>
                    <a:lnTo>
                      <a:pt x="332" y="20"/>
                    </a:lnTo>
                    <a:lnTo>
                      <a:pt x="338" y="22"/>
                    </a:lnTo>
                    <a:lnTo>
                      <a:pt x="344" y="22"/>
                    </a:lnTo>
                    <a:lnTo>
                      <a:pt x="336" y="16"/>
                    </a:lnTo>
                    <a:lnTo>
                      <a:pt x="322" y="14"/>
                    </a:lnTo>
                    <a:lnTo>
                      <a:pt x="324" y="12"/>
                    </a:lnTo>
                    <a:lnTo>
                      <a:pt x="340" y="14"/>
                    </a:lnTo>
                    <a:lnTo>
                      <a:pt x="350" y="18"/>
                    </a:lnTo>
                    <a:lnTo>
                      <a:pt x="358" y="16"/>
                    </a:lnTo>
                    <a:lnTo>
                      <a:pt x="348" y="14"/>
                    </a:lnTo>
                    <a:lnTo>
                      <a:pt x="352" y="12"/>
                    </a:lnTo>
                    <a:lnTo>
                      <a:pt x="370" y="14"/>
                    </a:lnTo>
                    <a:lnTo>
                      <a:pt x="374" y="14"/>
                    </a:lnTo>
                    <a:lnTo>
                      <a:pt x="392" y="16"/>
                    </a:lnTo>
                    <a:lnTo>
                      <a:pt x="390" y="14"/>
                    </a:lnTo>
                    <a:lnTo>
                      <a:pt x="382" y="12"/>
                    </a:lnTo>
                    <a:lnTo>
                      <a:pt x="372" y="12"/>
                    </a:lnTo>
                    <a:lnTo>
                      <a:pt x="360" y="12"/>
                    </a:lnTo>
                    <a:lnTo>
                      <a:pt x="350" y="10"/>
                    </a:lnTo>
                    <a:lnTo>
                      <a:pt x="350" y="6"/>
                    </a:lnTo>
                    <a:lnTo>
                      <a:pt x="354" y="6"/>
                    </a:lnTo>
                    <a:lnTo>
                      <a:pt x="362" y="8"/>
                    </a:lnTo>
                    <a:lnTo>
                      <a:pt x="368" y="8"/>
                    </a:lnTo>
                    <a:lnTo>
                      <a:pt x="370" y="6"/>
                    </a:lnTo>
                    <a:lnTo>
                      <a:pt x="380" y="6"/>
                    </a:lnTo>
                    <a:lnTo>
                      <a:pt x="390" y="8"/>
                    </a:lnTo>
                    <a:lnTo>
                      <a:pt x="404" y="10"/>
                    </a:lnTo>
                    <a:lnTo>
                      <a:pt x="408" y="10"/>
                    </a:lnTo>
                    <a:lnTo>
                      <a:pt x="408" y="8"/>
                    </a:lnTo>
                    <a:lnTo>
                      <a:pt x="412" y="10"/>
                    </a:lnTo>
                    <a:lnTo>
                      <a:pt x="420" y="8"/>
                    </a:lnTo>
                    <a:lnTo>
                      <a:pt x="410" y="4"/>
                    </a:lnTo>
                    <a:lnTo>
                      <a:pt x="418" y="4"/>
                    </a:lnTo>
                    <a:lnTo>
                      <a:pt x="422" y="2"/>
                    </a:lnTo>
                    <a:lnTo>
                      <a:pt x="432" y="4"/>
                    </a:lnTo>
                    <a:lnTo>
                      <a:pt x="434" y="2"/>
                    </a:lnTo>
                    <a:lnTo>
                      <a:pt x="454" y="2"/>
                    </a:lnTo>
                    <a:lnTo>
                      <a:pt x="460" y="2"/>
                    </a:lnTo>
                    <a:lnTo>
                      <a:pt x="474" y="0"/>
                    </a:lnTo>
                    <a:lnTo>
                      <a:pt x="503" y="2"/>
                    </a:lnTo>
                    <a:lnTo>
                      <a:pt x="513" y="2"/>
                    </a:lnTo>
                    <a:lnTo>
                      <a:pt x="525" y="4"/>
                    </a:lnTo>
                    <a:lnTo>
                      <a:pt x="531" y="4"/>
                    </a:lnTo>
                    <a:lnTo>
                      <a:pt x="515" y="6"/>
                    </a:lnTo>
                    <a:lnTo>
                      <a:pt x="501" y="6"/>
                    </a:lnTo>
                    <a:lnTo>
                      <a:pt x="489" y="6"/>
                    </a:lnTo>
                    <a:lnTo>
                      <a:pt x="474" y="6"/>
                    </a:lnTo>
                    <a:lnTo>
                      <a:pt x="466" y="6"/>
                    </a:lnTo>
                    <a:lnTo>
                      <a:pt x="462" y="6"/>
                    </a:lnTo>
                    <a:lnTo>
                      <a:pt x="444" y="8"/>
                    </a:lnTo>
                    <a:lnTo>
                      <a:pt x="440" y="12"/>
                    </a:lnTo>
                    <a:lnTo>
                      <a:pt x="454" y="12"/>
                    </a:lnTo>
                    <a:lnTo>
                      <a:pt x="456" y="12"/>
                    </a:lnTo>
                    <a:lnTo>
                      <a:pt x="472" y="10"/>
                    </a:lnTo>
                    <a:lnTo>
                      <a:pt x="478" y="10"/>
                    </a:lnTo>
                    <a:lnTo>
                      <a:pt x="493" y="8"/>
                    </a:lnTo>
                    <a:lnTo>
                      <a:pt x="507" y="8"/>
                    </a:lnTo>
                    <a:lnTo>
                      <a:pt x="521" y="8"/>
                    </a:lnTo>
                    <a:lnTo>
                      <a:pt x="529" y="8"/>
                    </a:lnTo>
                    <a:lnTo>
                      <a:pt x="547" y="6"/>
                    </a:lnTo>
                    <a:lnTo>
                      <a:pt x="555" y="4"/>
                    </a:lnTo>
                    <a:lnTo>
                      <a:pt x="557" y="6"/>
                    </a:lnTo>
                    <a:lnTo>
                      <a:pt x="551" y="10"/>
                    </a:lnTo>
                    <a:lnTo>
                      <a:pt x="561" y="10"/>
                    </a:lnTo>
                    <a:lnTo>
                      <a:pt x="567" y="12"/>
                    </a:lnTo>
                    <a:lnTo>
                      <a:pt x="571" y="10"/>
                    </a:lnTo>
                    <a:lnTo>
                      <a:pt x="581" y="10"/>
                    </a:lnTo>
                    <a:lnTo>
                      <a:pt x="593" y="10"/>
                    </a:lnTo>
                    <a:lnTo>
                      <a:pt x="593" y="14"/>
                    </a:lnTo>
                    <a:lnTo>
                      <a:pt x="583" y="14"/>
                    </a:lnTo>
                    <a:lnTo>
                      <a:pt x="579" y="16"/>
                    </a:lnTo>
                    <a:lnTo>
                      <a:pt x="571" y="16"/>
                    </a:lnTo>
                    <a:lnTo>
                      <a:pt x="555" y="16"/>
                    </a:lnTo>
                    <a:lnTo>
                      <a:pt x="543" y="16"/>
                    </a:lnTo>
                    <a:lnTo>
                      <a:pt x="523" y="16"/>
                    </a:lnTo>
                    <a:lnTo>
                      <a:pt x="503" y="16"/>
                    </a:lnTo>
                    <a:lnTo>
                      <a:pt x="493" y="16"/>
                    </a:lnTo>
                    <a:lnTo>
                      <a:pt x="487" y="16"/>
                    </a:lnTo>
                    <a:lnTo>
                      <a:pt x="482" y="18"/>
                    </a:lnTo>
                    <a:lnTo>
                      <a:pt x="462" y="22"/>
                    </a:lnTo>
                    <a:lnTo>
                      <a:pt x="462" y="24"/>
                    </a:lnTo>
                    <a:lnTo>
                      <a:pt x="468" y="26"/>
                    </a:lnTo>
                    <a:lnTo>
                      <a:pt x="484" y="22"/>
                    </a:lnTo>
                    <a:lnTo>
                      <a:pt x="495" y="22"/>
                    </a:lnTo>
                    <a:lnTo>
                      <a:pt x="501" y="22"/>
                    </a:lnTo>
                    <a:lnTo>
                      <a:pt x="505" y="20"/>
                    </a:lnTo>
                    <a:lnTo>
                      <a:pt x="533" y="20"/>
                    </a:lnTo>
                    <a:lnTo>
                      <a:pt x="545" y="20"/>
                    </a:lnTo>
                    <a:lnTo>
                      <a:pt x="531" y="24"/>
                    </a:lnTo>
                    <a:lnTo>
                      <a:pt x="523" y="26"/>
                    </a:lnTo>
                    <a:lnTo>
                      <a:pt x="525" y="28"/>
                    </a:lnTo>
                    <a:lnTo>
                      <a:pt x="541" y="26"/>
                    </a:lnTo>
                    <a:lnTo>
                      <a:pt x="557" y="22"/>
                    </a:lnTo>
                    <a:lnTo>
                      <a:pt x="559" y="22"/>
                    </a:lnTo>
                    <a:lnTo>
                      <a:pt x="577" y="20"/>
                    </a:lnTo>
                    <a:lnTo>
                      <a:pt x="581" y="22"/>
                    </a:lnTo>
                    <a:lnTo>
                      <a:pt x="579" y="24"/>
                    </a:lnTo>
                    <a:lnTo>
                      <a:pt x="561" y="30"/>
                    </a:lnTo>
                    <a:lnTo>
                      <a:pt x="557" y="34"/>
                    </a:lnTo>
                    <a:lnTo>
                      <a:pt x="545" y="40"/>
                    </a:lnTo>
                    <a:lnTo>
                      <a:pt x="555" y="38"/>
                    </a:lnTo>
                    <a:lnTo>
                      <a:pt x="561" y="38"/>
                    </a:lnTo>
                    <a:lnTo>
                      <a:pt x="569" y="34"/>
                    </a:lnTo>
                    <a:lnTo>
                      <a:pt x="571" y="32"/>
                    </a:lnTo>
                    <a:lnTo>
                      <a:pt x="577" y="30"/>
                    </a:lnTo>
                    <a:lnTo>
                      <a:pt x="593" y="26"/>
                    </a:lnTo>
                    <a:lnTo>
                      <a:pt x="599" y="24"/>
                    </a:lnTo>
                    <a:lnTo>
                      <a:pt x="601" y="24"/>
                    </a:lnTo>
                    <a:lnTo>
                      <a:pt x="601" y="26"/>
                    </a:lnTo>
                    <a:lnTo>
                      <a:pt x="613" y="26"/>
                    </a:lnTo>
                    <a:lnTo>
                      <a:pt x="625" y="26"/>
                    </a:lnTo>
                    <a:lnTo>
                      <a:pt x="627" y="26"/>
                    </a:lnTo>
                    <a:lnTo>
                      <a:pt x="635" y="24"/>
                    </a:lnTo>
                    <a:lnTo>
                      <a:pt x="643" y="20"/>
                    </a:lnTo>
                    <a:lnTo>
                      <a:pt x="657" y="22"/>
                    </a:lnTo>
                    <a:lnTo>
                      <a:pt x="661" y="20"/>
                    </a:lnTo>
                    <a:lnTo>
                      <a:pt x="673" y="22"/>
                    </a:lnTo>
                    <a:lnTo>
                      <a:pt x="681" y="22"/>
                    </a:lnTo>
                    <a:lnTo>
                      <a:pt x="689" y="24"/>
                    </a:lnTo>
                    <a:lnTo>
                      <a:pt x="685" y="26"/>
                    </a:lnTo>
                    <a:lnTo>
                      <a:pt x="673" y="28"/>
                    </a:lnTo>
                    <a:lnTo>
                      <a:pt x="665" y="30"/>
                    </a:lnTo>
                    <a:lnTo>
                      <a:pt x="659" y="30"/>
                    </a:lnTo>
                    <a:close/>
                    <a:moveTo>
                      <a:pt x="607" y="22"/>
                    </a:moveTo>
                    <a:lnTo>
                      <a:pt x="603" y="18"/>
                    </a:lnTo>
                    <a:lnTo>
                      <a:pt x="599" y="16"/>
                    </a:lnTo>
                    <a:lnTo>
                      <a:pt x="599" y="20"/>
                    </a:lnTo>
                    <a:lnTo>
                      <a:pt x="605" y="22"/>
                    </a:lnTo>
                    <a:lnTo>
                      <a:pt x="607" y="22"/>
                    </a:lnTo>
                    <a:close/>
                    <a:moveTo>
                      <a:pt x="404" y="4"/>
                    </a:moveTo>
                    <a:lnTo>
                      <a:pt x="402" y="6"/>
                    </a:lnTo>
                    <a:lnTo>
                      <a:pt x="406" y="6"/>
                    </a:lnTo>
                    <a:lnTo>
                      <a:pt x="408" y="4"/>
                    </a:lnTo>
                    <a:lnTo>
                      <a:pt x="404" y="4"/>
                    </a:lnTo>
                    <a:close/>
                    <a:moveTo>
                      <a:pt x="390" y="4"/>
                    </a:moveTo>
                    <a:lnTo>
                      <a:pt x="400" y="8"/>
                    </a:lnTo>
                    <a:lnTo>
                      <a:pt x="400" y="4"/>
                    </a:lnTo>
                    <a:lnTo>
                      <a:pt x="390" y="4"/>
                    </a:lnTo>
                    <a:close/>
                    <a:moveTo>
                      <a:pt x="332" y="10"/>
                    </a:moveTo>
                    <a:lnTo>
                      <a:pt x="346" y="12"/>
                    </a:lnTo>
                    <a:lnTo>
                      <a:pt x="342" y="10"/>
                    </a:lnTo>
                    <a:lnTo>
                      <a:pt x="334" y="8"/>
                    </a:lnTo>
                    <a:lnTo>
                      <a:pt x="332" y="10"/>
                    </a:lnTo>
                    <a:close/>
                    <a:moveTo>
                      <a:pt x="40" y="84"/>
                    </a:moveTo>
                    <a:lnTo>
                      <a:pt x="54" y="86"/>
                    </a:lnTo>
                    <a:lnTo>
                      <a:pt x="58" y="84"/>
                    </a:lnTo>
                    <a:lnTo>
                      <a:pt x="48" y="82"/>
                    </a:lnTo>
                    <a:lnTo>
                      <a:pt x="42" y="82"/>
                    </a:lnTo>
                    <a:lnTo>
                      <a:pt x="40" y="84"/>
                    </a:lnTo>
                    <a:close/>
                    <a:moveTo>
                      <a:pt x="4" y="82"/>
                    </a:moveTo>
                    <a:lnTo>
                      <a:pt x="6" y="84"/>
                    </a:lnTo>
                    <a:lnTo>
                      <a:pt x="14" y="82"/>
                    </a:lnTo>
                    <a:lnTo>
                      <a:pt x="12" y="82"/>
                    </a:lnTo>
                    <a:lnTo>
                      <a:pt x="10" y="82"/>
                    </a:lnTo>
                    <a:lnTo>
                      <a:pt x="8" y="82"/>
                    </a:lnTo>
                    <a:lnTo>
                      <a:pt x="4" y="82"/>
                    </a:lnTo>
                    <a:close/>
                    <a:moveTo>
                      <a:pt x="134" y="125"/>
                    </a:moveTo>
                    <a:lnTo>
                      <a:pt x="128" y="127"/>
                    </a:lnTo>
                    <a:lnTo>
                      <a:pt x="134" y="127"/>
                    </a:lnTo>
                    <a:lnTo>
                      <a:pt x="136" y="127"/>
                    </a:lnTo>
                    <a:lnTo>
                      <a:pt x="134" y="125"/>
                    </a:lnTo>
                    <a:close/>
                    <a:moveTo>
                      <a:pt x="128" y="123"/>
                    </a:moveTo>
                    <a:lnTo>
                      <a:pt x="134" y="123"/>
                    </a:lnTo>
                    <a:lnTo>
                      <a:pt x="132" y="121"/>
                    </a:lnTo>
                    <a:lnTo>
                      <a:pt x="128" y="123"/>
                    </a:lnTo>
                    <a:close/>
                    <a:moveTo>
                      <a:pt x="134" y="135"/>
                    </a:moveTo>
                    <a:lnTo>
                      <a:pt x="136" y="133"/>
                    </a:lnTo>
                    <a:lnTo>
                      <a:pt x="128" y="131"/>
                    </a:lnTo>
                    <a:lnTo>
                      <a:pt x="126" y="133"/>
                    </a:lnTo>
                    <a:lnTo>
                      <a:pt x="134" y="135"/>
                    </a:lnTo>
                    <a:close/>
                    <a:moveTo>
                      <a:pt x="132" y="139"/>
                    </a:moveTo>
                    <a:lnTo>
                      <a:pt x="134" y="137"/>
                    </a:lnTo>
                    <a:lnTo>
                      <a:pt x="130" y="137"/>
                    </a:lnTo>
                    <a:lnTo>
                      <a:pt x="124" y="139"/>
                    </a:lnTo>
                    <a:lnTo>
                      <a:pt x="132" y="139"/>
                    </a:lnTo>
                    <a:close/>
                    <a:moveTo>
                      <a:pt x="128" y="167"/>
                    </a:moveTo>
                    <a:lnTo>
                      <a:pt x="134" y="165"/>
                    </a:lnTo>
                    <a:lnTo>
                      <a:pt x="136" y="163"/>
                    </a:lnTo>
                    <a:lnTo>
                      <a:pt x="132" y="163"/>
                    </a:lnTo>
                    <a:lnTo>
                      <a:pt x="128" y="167"/>
                    </a:lnTo>
                    <a:close/>
                    <a:moveTo>
                      <a:pt x="134" y="157"/>
                    </a:moveTo>
                    <a:lnTo>
                      <a:pt x="136" y="155"/>
                    </a:lnTo>
                    <a:lnTo>
                      <a:pt x="136" y="153"/>
                    </a:lnTo>
                    <a:lnTo>
                      <a:pt x="134" y="153"/>
                    </a:lnTo>
                    <a:lnTo>
                      <a:pt x="134" y="157"/>
                    </a:lnTo>
                    <a:close/>
                    <a:moveTo>
                      <a:pt x="128" y="157"/>
                    </a:moveTo>
                    <a:lnTo>
                      <a:pt x="130" y="155"/>
                    </a:lnTo>
                    <a:lnTo>
                      <a:pt x="130" y="151"/>
                    </a:lnTo>
                    <a:lnTo>
                      <a:pt x="128" y="151"/>
                    </a:lnTo>
                    <a:lnTo>
                      <a:pt x="128" y="157"/>
                    </a:lnTo>
                    <a:close/>
                    <a:moveTo>
                      <a:pt x="152" y="179"/>
                    </a:moveTo>
                    <a:lnTo>
                      <a:pt x="152" y="177"/>
                    </a:lnTo>
                    <a:lnTo>
                      <a:pt x="152" y="175"/>
                    </a:lnTo>
                    <a:lnTo>
                      <a:pt x="148" y="177"/>
                    </a:lnTo>
                    <a:lnTo>
                      <a:pt x="148" y="179"/>
                    </a:lnTo>
                    <a:lnTo>
                      <a:pt x="152" y="179"/>
                    </a:lnTo>
                    <a:close/>
                    <a:moveTo>
                      <a:pt x="140" y="181"/>
                    </a:moveTo>
                    <a:lnTo>
                      <a:pt x="142" y="181"/>
                    </a:lnTo>
                    <a:lnTo>
                      <a:pt x="142" y="177"/>
                    </a:lnTo>
                    <a:lnTo>
                      <a:pt x="138" y="179"/>
                    </a:lnTo>
                    <a:lnTo>
                      <a:pt x="136" y="181"/>
                    </a:lnTo>
                    <a:lnTo>
                      <a:pt x="140" y="181"/>
                    </a:lnTo>
                    <a:close/>
                    <a:moveTo>
                      <a:pt x="162" y="183"/>
                    </a:moveTo>
                    <a:lnTo>
                      <a:pt x="162" y="181"/>
                    </a:lnTo>
                    <a:lnTo>
                      <a:pt x="160" y="179"/>
                    </a:lnTo>
                    <a:lnTo>
                      <a:pt x="156" y="181"/>
                    </a:lnTo>
                    <a:lnTo>
                      <a:pt x="162" y="183"/>
                    </a:lnTo>
                    <a:close/>
                    <a:moveTo>
                      <a:pt x="156" y="189"/>
                    </a:moveTo>
                    <a:lnTo>
                      <a:pt x="160" y="189"/>
                    </a:lnTo>
                    <a:lnTo>
                      <a:pt x="162" y="189"/>
                    </a:lnTo>
                    <a:lnTo>
                      <a:pt x="164" y="187"/>
                    </a:lnTo>
                    <a:lnTo>
                      <a:pt x="160" y="189"/>
                    </a:lnTo>
                    <a:lnTo>
                      <a:pt x="158" y="187"/>
                    </a:lnTo>
                    <a:lnTo>
                      <a:pt x="156" y="189"/>
                    </a:lnTo>
                    <a:lnTo>
                      <a:pt x="156" y="189"/>
                    </a:lnTo>
                    <a:close/>
                    <a:moveTo>
                      <a:pt x="156" y="205"/>
                    </a:moveTo>
                    <a:lnTo>
                      <a:pt x="160" y="205"/>
                    </a:lnTo>
                    <a:lnTo>
                      <a:pt x="162" y="201"/>
                    </a:lnTo>
                    <a:lnTo>
                      <a:pt x="162" y="201"/>
                    </a:lnTo>
                    <a:lnTo>
                      <a:pt x="156" y="205"/>
                    </a:lnTo>
                    <a:close/>
                    <a:moveTo>
                      <a:pt x="128" y="195"/>
                    </a:moveTo>
                    <a:lnTo>
                      <a:pt x="124" y="195"/>
                    </a:lnTo>
                    <a:lnTo>
                      <a:pt x="118" y="193"/>
                    </a:lnTo>
                    <a:lnTo>
                      <a:pt x="118" y="195"/>
                    </a:lnTo>
                    <a:lnTo>
                      <a:pt x="114" y="197"/>
                    </a:lnTo>
                    <a:lnTo>
                      <a:pt x="120" y="199"/>
                    </a:lnTo>
                    <a:lnTo>
                      <a:pt x="118" y="201"/>
                    </a:lnTo>
                    <a:lnTo>
                      <a:pt x="114" y="199"/>
                    </a:lnTo>
                    <a:lnTo>
                      <a:pt x="112" y="201"/>
                    </a:lnTo>
                    <a:lnTo>
                      <a:pt x="116" y="203"/>
                    </a:lnTo>
                    <a:lnTo>
                      <a:pt x="116" y="205"/>
                    </a:lnTo>
                    <a:lnTo>
                      <a:pt x="120" y="205"/>
                    </a:lnTo>
                    <a:lnTo>
                      <a:pt x="128" y="207"/>
                    </a:lnTo>
                    <a:lnTo>
                      <a:pt x="122" y="209"/>
                    </a:lnTo>
                    <a:lnTo>
                      <a:pt x="116" y="209"/>
                    </a:lnTo>
                    <a:lnTo>
                      <a:pt x="114" y="209"/>
                    </a:lnTo>
                    <a:lnTo>
                      <a:pt x="118" y="211"/>
                    </a:lnTo>
                    <a:lnTo>
                      <a:pt x="122" y="213"/>
                    </a:lnTo>
                    <a:lnTo>
                      <a:pt x="130" y="211"/>
                    </a:lnTo>
                    <a:lnTo>
                      <a:pt x="140" y="209"/>
                    </a:lnTo>
                    <a:lnTo>
                      <a:pt x="148" y="205"/>
                    </a:lnTo>
                    <a:lnTo>
                      <a:pt x="148" y="203"/>
                    </a:lnTo>
                    <a:lnTo>
                      <a:pt x="146" y="201"/>
                    </a:lnTo>
                    <a:lnTo>
                      <a:pt x="140" y="199"/>
                    </a:lnTo>
                    <a:lnTo>
                      <a:pt x="134" y="197"/>
                    </a:lnTo>
                    <a:lnTo>
                      <a:pt x="128" y="195"/>
                    </a:lnTo>
                    <a:close/>
                    <a:moveTo>
                      <a:pt x="180" y="374"/>
                    </a:moveTo>
                    <a:lnTo>
                      <a:pt x="184" y="372"/>
                    </a:lnTo>
                    <a:lnTo>
                      <a:pt x="184" y="370"/>
                    </a:lnTo>
                    <a:lnTo>
                      <a:pt x="176" y="368"/>
                    </a:lnTo>
                    <a:lnTo>
                      <a:pt x="172" y="372"/>
                    </a:lnTo>
                    <a:lnTo>
                      <a:pt x="180" y="374"/>
                    </a:lnTo>
                    <a:close/>
                    <a:moveTo>
                      <a:pt x="124" y="359"/>
                    </a:moveTo>
                    <a:lnTo>
                      <a:pt x="124" y="357"/>
                    </a:lnTo>
                    <a:lnTo>
                      <a:pt x="120" y="353"/>
                    </a:lnTo>
                    <a:lnTo>
                      <a:pt x="118" y="357"/>
                    </a:lnTo>
                    <a:lnTo>
                      <a:pt x="124" y="359"/>
                    </a:lnTo>
                    <a:close/>
                    <a:moveTo>
                      <a:pt x="304" y="271"/>
                    </a:moveTo>
                    <a:lnTo>
                      <a:pt x="304" y="269"/>
                    </a:lnTo>
                    <a:lnTo>
                      <a:pt x="300" y="267"/>
                    </a:lnTo>
                    <a:lnTo>
                      <a:pt x="296" y="269"/>
                    </a:lnTo>
                    <a:lnTo>
                      <a:pt x="296" y="273"/>
                    </a:lnTo>
                    <a:lnTo>
                      <a:pt x="300" y="275"/>
                    </a:lnTo>
                    <a:lnTo>
                      <a:pt x="304" y="271"/>
                    </a:lnTo>
                    <a:close/>
                    <a:moveTo>
                      <a:pt x="472" y="185"/>
                    </a:moveTo>
                    <a:lnTo>
                      <a:pt x="462" y="187"/>
                    </a:lnTo>
                    <a:lnTo>
                      <a:pt x="454" y="191"/>
                    </a:lnTo>
                    <a:lnTo>
                      <a:pt x="458" y="193"/>
                    </a:lnTo>
                    <a:lnTo>
                      <a:pt x="470" y="189"/>
                    </a:lnTo>
                    <a:lnTo>
                      <a:pt x="476" y="189"/>
                    </a:lnTo>
                    <a:lnTo>
                      <a:pt x="487" y="187"/>
                    </a:lnTo>
                    <a:lnTo>
                      <a:pt x="487" y="185"/>
                    </a:lnTo>
                    <a:lnTo>
                      <a:pt x="487" y="181"/>
                    </a:lnTo>
                    <a:lnTo>
                      <a:pt x="472" y="185"/>
                    </a:lnTo>
                    <a:close/>
                    <a:moveTo>
                      <a:pt x="521" y="163"/>
                    </a:moveTo>
                    <a:lnTo>
                      <a:pt x="533" y="165"/>
                    </a:lnTo>
                    <a:lnTo>
                      <a:pt x="533" y="163"/>
                    </a:lnTo>
                    <a:lnTo>
                      <a:pt x="527" y="161"/>
                    </a:lnTo>
                    <a:lnTo>
                      <a:pt x="527" y="161"/>
                    </a:lnTo>
                    <a:lnTo>
                      <a:pt x="535" y="159"/>
                    </a:lnTo>
                    <a:lnTo>
                      <a:pt x="527" y="157"/>
                    </a:lnTo>
                    <a:lnTo>
                      <a:pt x="511" y="153"/>
                    </a:lnTo>
                    <a:lnTo>
                      <a:pt x="507" y="155"/>
                    </a:lnTo>
                    <a:lnTo>
                      <a:pt x="507" y="157"/>
                    </a:lnTo>
                    <a:lnTo>
                      <a:pt x="509" y="159"/>
                    </a:lnTo>
                    <a:lnTo>
                      <a:pt x="521" y="163"/>
                    </a:lnTo>
                    <a:close/>
                    <a:moveTo>
                      <a:pt x="533" y="153"/>
                    </a:moveTo>
                    <a:lnTo>
                      <a:pt x="537" y="153"/>
                    </a:lnTo>
                    <a:lnTo>
                      <a:pt x="513" y="147"/>
                    </a:lnTo>
                    <a:lnTo>
                      <a:pt x="509" y="149"/>
                    </a:lnTo>
                    <a:lnTo>
                      <a:pt x="511" y="151"/>
                    </a:lnTo>
                    <a:lnTo>
                      <a:pt x="523" y="153"/>
                    </a:lnTo>
                    <a:lnTo>
                      <a:pt x="527" y="155"/>
                    </a:lnTo>
                    <a:lnTo>
                      <a:pt x="537" y="157"/>
                    </a:lnTo>
                    <a:lnTo>
                      <a:pt x="533" y="153"/>
                    </a:lnTo>
                    <a:close/>
                    <a:moveTo>
                      <a:pt x="511" y="145"/>
                    </a:moveTo>
                    <a:lnTo>
                      <a:pt x="503" y="145"/>
                    </a:lnTo>
                    <a:lnTo>
                      <a:pt x="501" y="147"/>
                    </a:lnTo>
                    <a:lnTo>
                      <a:pt x="505" y="149"/>
                    </a:lnTo>
                    <a:lnTo>
                      <a:pt x="511" y="145"/>
                    </a:lnTo>
                    <a:close/>
                    <a:moveTo>
                      <a:pt x="549" y="131"/>
                    </a:moveTo>
                    <a:lnTo>
                      <a:pt x="555" y="133"/>
                    </a:lnTo>
                    <a:lnTo>
                      <a:pt x="565" y="135"/>
                    </a:lnTo>
                    <a:lnTo>
                      <a:pt x="565" y="131"/>
                    </a:lnTo>
                    <a:lnTo>
                      <a:pt x="561" y="129"/>
                    </a:lnTo>
                    <a:lnTo>
                      <a:pt x="549" y="131"/>
                    </a:lnTo>
                    <a:close/>
                    <a:moveTo>
                      <a:pt x="597" y="121"/>
                    </a:moveTo>
                    <a:lnTo>
                      <a:pt x="601" y="123"/>
                    </a:lnTo>
                    <a:lnTo>
                      <a:pt x="603" y="117"/>
                    </a:lnTo>
                    <a:lnTo>
                      <a:pt x="599" y="119"/>
                    </a:lnTo>
                    <a:lnTo>
                      <a:pt x="595" y="117"/>
                    </a:lnTo>
                    <a:lnTo>
                      <a:pt x="599" y="113"/>
                    </a:lnTo>
                    <a:lnTo>
                      <a:pt x="597" y="111"/>
                    </a:lnTo>
                    <a:lnTo>
                      <a:pt x="595" y="113"/>
                    </a:lnTo>
                    <a:lnTo>
                      <a:pt x="587" y="113"/>
                    </a:lnTo>
                    <a:lnTo>
                      <a:pt x="587" y="117"/>
                    </a:lnTo>
                    <a:lnTo>
                      <a:pt x="585" y="119"/>
                    </a:lnTo>
                    <a:lnTo>
                      <a:pt x="585" y="121"/>
                    </a:lnTo>
                    <a:lnTo>
                      <a:pt x="591" y="121"/>
                    </a:lnTo>
                    <a:lnTo>
                      <a:pt x="593" y="119"/>
                    </a:lnTo>
                    <a:lnTo>
                      <a:pt x="597" y="121"/>
                    </a:lnTo>
                    <a:close/>
                    <a:moveTo>
                      <a:pt x="591" y="105"/>
                    </a:moveTo>
                    <a:lnTo>
                      <a:pt x="593" y="105"/>
                    </a:lnTo>
                    <a:lnTo>
                      <a:pt x="593" y="98"/>
                    </a:lnTo>
                    <a:lnTo>
                      <a:pt x="593" y="92"/>
                    </a:lnTo>
                    <a:lnTo>
                      <a:pt x="591" y="92"/>
                    </a:lnTo>
                    <a:lnTo>
                      <a:pt x="589" y="96"/>
                    </a:lnTo>
                    <a:lnTo>
                      <a:pt x="591" y="100"/>
                    </a:lnTo>
                    <a:lnTo>
                      <a:pt x="591" y="105"/>
                    </a:lnTo>
                    <a:close/>
                    <a:moveTo>
                      <a:pt x="575" y="121"/>
                    </a:moveTo>
                    <a:lnTo>
                      <a:pt x="569" y="119"/>
                    </a:lnTo>
                    <a:lnTo>
                      <a:pt x="567" y="121"/>
                    </a:lnTo>
                    <a:lnTo>
                      <a:pt x="569" y="123"/>
                    </a:lnTo>
                    <a:lnTo>
                      <a:pt x="573" y="123"/>
                    </a:lnTo>
                    <a:lnTo>
                      <a:pt x="575" y="121"/>
                    </a:lnTo>
                    <a:close/>
                    <a:moveTo>
                      <a:pt x="615" y="76"/>
                    </a:moveTo>
                    <a:lnTo>
                      <a:pt x="615" y="74"/>
                    </a:lnTo>
                    <a:lnTo>
                      <a:pt x="613" y="74"/>
                    </a:lnTo>
                    <a:lnTo>
                      <a:pt x="607" y="78"/>
                    </a:lnTo>
                    <a:lnTo>
                      <a:pt x="607" y="78"/>
                    </a:lnTo>
                    <a:lnTo>
                      <a:pt x="609" y="80"/>
                    </a:lnTo>
                    <a:lnTo>
                      <a:pt x="615" y="76"/>
                    </a:lnTo>
                    <a:close/>
                    <a:moveTo>
                      <a:pt x="623" y="56"/>
                    </a:moveTo>
                    <a:lnTo>
                      <a:pt x="617" y="56"/>
                    </a:lnTo>
                    <a:lnTo>
                      <a:pt x="615" y="58"/>
                    </a:lnTo>
                    <a:lnTo>
                      <a:pt x="615" y="62"/>
                    </a:lnTo>
                    <a:lnTo>
                      <a:pt x="621" y="58"/>
                    </a:lnTo>
                    <a:lnTo>
                      <a:pt x="623" y="56"/>
                    </a:lnTo>
                    <a:close/>
                    <a:moveTo>
                      <a:pt x="601" y="62"/>
                    </a:moveTo>
                    <a:lnTo>
                      <a:pt x="601" y="60"/>
                    </a:lnTo>
                    <a:lnTo>
                      <a:pt x="603" y="58"/>
                    </a:lnTo>
                    <a:lnTo>
                      <a:pt x="607" y="56"/>
                    </a:lnTo>
                    <a:lnTo>
                      <a:pt x="605" y="54"/>
                    </a:lnTo>
                    <a:lnTo>
                      <a:pt x="599" y="58"/>
                    </a:lnTo>
                    <a:lnTo>
                      <a:pt x="597" y="62"/>
                    </a:lnTo>
                    <a:lnTo>
                      <a:pt x="599" y="64"/>
                    </a:lnTo>
                    <a:lnTo>
                      <a:pt x="601" y="6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4" name="Freeform 26"/>
              <p:cNvSpPr>
                <a:spLocks noEditPoints="1"/>
              </p:cNvSpPr>
              <p:nvPr/>
            </p:nvSpPr>
            <p:spPr bwMode="auto">
              <a:xfrm>
                <a:off x="10588878" y="4095150"/>
                <a:ext cx="134038" cy="165409"/>
              </a:xfrm>
              <a:custGeom>
                <a:avLst/>
                <a:gdLst>
                  <a:gd name="T0" fmla="*/ 10 w 94"/>
                  <a:gd name="T1" fmla="*/ 56 h 116"/>
                  <a:gd name="T2" fmla="*/ 14 w 94"/>
                  <a:gd name="T3" fmla="*/ 62 h 116"/>
                  <a:gd name="T4" fmla="*/ 10 w 94"/>
                  <a:gd name="T5" fmla="*/ 64 h 116"/>
                  <a:gd name="T6" fmla="*/ 8 w 94"/>
                  <a:gd name="T7" fmla="*/ 50 h 116"/>
                  <a:gd name="T8" fmla="*/ 12 w 94"/>
                  <a:gd name="T9" fmla="*/ 52 h 116"/>
                  <a:gd name="T10" fmla="*/ 10 w 94"/>
                  <a:gd name="T11" fmla="*/ 40 h 116"/>
                  <a:gd name="T12" fmla="*/ 8 w 94"/>
                  <a:gd name="T13" fmla="*/ 34 h 116"/>
                  <a:gd name="T14" fmla="*/ 4 w 94"/>
                  <a:gd name="T15" fmla="*/ 44 h 116"/>
                  <a:gd name="T16" fmla="*/ 4 w 94"/>
                  <a:gd name="T17" fmla="*/ 6 h 116"/>
                  <a:gd name="T18" fmla="*/ 16 w 94"/>
                  <a:gd name="T19" fmla="*/ 4 h 116"/>
                  <a:gd name="T20" fmla="*/ 10 w 94"/>
                  <a:gd name="T21" fmla="*/ 0 h 116"/>
                  <a:gd name="T22" fmla="*/ 0 w 94"/>
                  <a:gd name="T23" fmla="*/ 2 h 116"/>
                  <a:gd name="T24" fmla="*/ 28 w 94"/>
                  <a:gd name="T25" fmla="*/ 6 h 116"/>
                  <a:gd name="T26" fmla="*/ 24 w 94"/>
                  <a:gd name="T27" fmla="*/ 18 h 116"/>
                  <a:gd name="T28" fmla="*/ 30 w 94"/>
                  <a:gd name="T29" fmla="*/ 6 h 116"/>
                  <a:gd name="T30" fmla="*/ 24 w 94"/>
                  <a:gd name="T31" fmla="*/ 0 h 116"/>
                  <a:gd name="T32" fmla="*/ 38 w 94"/>
                  <a:gd name="T33" fmla="*/ 34 h 116"/>
                  <a:gd name="T34" fmla="*/ 40 w 94"/>
                  <a:gd name="T35" fmla="*/ 40 h 116"/>
                  <a:gd name="T36" fmla="*/ 32 w 94"/>
                  <a:gd name="T37" fmla="*/ 28 h 116"/>
                  <a:gd name="T38" fmla="*/ 38 w 94"/>
                  <a:gd name="T39" fmla="*/ 34 h 116"/>
                  <a:gd name="T40" fmla="*/ 58 w 94"/>
                  <a:gd name="T41" fmla="*/ 74 h 116"/>
                  <a:gd name="T42" fmla="*/ 60 w 94"/>
                  <a:gd name="T43" fmla="*/ 76 h 116"/>
                  <a:gd name="T44" fmla="*/ 54 w 94"/>
                  <a:gd name="T45" fmla="*/ 68 h 116"/>
                  <a:gd name="T46" fmla="*/ 52 w 94"/>
                  <a:gd name="T47" fmla="*/ 74 h 116"/>
                  <a:gd name="T48" fmla="*/ 48 w 94"/>
                  <a:gd name="T49" fmla="*/ 40 h 116"/>
                  <a:gd name="T50" fmla="*/ 52 w 94"/>
                  <a:gd name="T51" fmla="*/ 48 h 116"/>
                  <a:gd name="T52" fmla="*/ 54 w 94"/>
                  <a:gd name="T53" fmla="*/ 50 h 116"/>
                  <a:gd name="T54" fmla="*/ 40 w 94"/>
                  <a:gd name="T55" fmla="*/ 64 h 116"/>
                  <a:gd name="T56" fmla="*/ 48 w 94"/>
                  <a:gd name="T57" fmla="*/ 68 h 116"/>
                  <a:gd name="T58" fmla="*/ 36 w 94"/>
                  <a:gd name="T59" fmla="*/ 52 h 116"/>
                  <a:gd name="T60" fmla="*/ 38 w 94"/>
                  <a:gd name="T61" fmla="*/ 56 h 116"/>
                  <a:gd name="T62" fmla="*/ 68 w 94"/>
                  <a:gd name="T63" fmla="*/ 78 h 116"/>
                  <a:gd name="T64" fmla="*/ 66 w 94"/>
                  <a:gd name="T65" fmla="*/ 90 h 116"/>
                  <a:gd name="T66" fmla="*/ 74 w 94"/>
                  <a:gd name="T67" fmla="*/ 82 h 116"/>
                  <a:gd name="T68" fmla="*/ 70 w 94"/>
                  <a:gd name="T69" fmla="*/ 76 h 116"/>
                  <a:gd name="T70" fmla="*/ 64 w 94"/>
                  <a:gd name="T71" fmla="*/ 82 h 116"/>
                  <a:gd name="T72" fmla="*/ 84 w 94"/>
                  <a:gd name="T73" fmla="*/ 114 h 116"/>
                  <a:gd name="T74" fmla="*/ 82 w 94"/>
                  <a:gd name="T75" fmla="*/ 110 h 116"/>
                  <a:gd name="T76" fmla="*/ 72 w 94"/>
                  <a:gd name="T77" fmla="*/ 114 h 116"/>
                  <a:gd name="T78" fmla="*/ 84 w 94"/>
                  <a:gd name="T79" fmla="*/ 114 h 116"/>
                  <a:gd name="T80" fmla="*/ 90 w 94"/>
                  <a:gd name="T81" fmla="*/ 86 h 116"/>
                  <a:gd name="T82" fmla="*/ 94 w 94"/>
                  <a:gd name="T83" fmla="*/ 86 h 116"/>
                  <a:gd name="T84" fmla="*/ 84 w 94"/>
                  <a:gd name="T85" fmla="*/ 8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16">
                    <a:moveTo>
                      <a:pt x="10" y="56"/>
                    </a:moveTo>
                    <a:lnTo>
                      <a:pt x="10" y="56"/>
                    </a:lnTo>
                    <a:lnTo>
                      <a:pt x="12" y="56"/>
                    </a:lnTo>
                    <a:lnTo>
                      <a:pt x="14" y="62"/>
                    </a:lnTo>
                    <a:lnTo>
                      <a:pt x="14" y="64"/>
                    </a:lnTo>
                    <a:lnTo>
                      <a:pt x="10" y="64"/>
                    </a:lnTo>
                    <a:lnTo>
                      <a:pt x="10" y="56"/>
                    </a:lnTo>
                    <a:close/>
                    <a:moveTo>
                      <a:pt x="8" y="50"/>
                    </a:moveTo>
                    <a:lnTo>
                      <a:pt x="8" y="52"/>
                    </a:lnTo>
                    <a:lnTo>
                      <a:pt x="12" y="52"/>
                    </a:lnTo>
                    <a:lnTo>
                      <a:pt x="14" y="46"/>
                    </a:lnTo>
                    <a:lnTo>
                      <a:pt x="10" y="40"/>
                    </a:lnTo>
                    <a:lnTo>
                      <a:pt x="12" y="36"/>
                    </a:lnTo>
                    <a:lnTo>
                      <a:pt x="8" y="34"/>
                    </a:lnTo>
                    <a:lnTo>
                      <a:pt x="8" y="40"/>
                    </a:lnTo>
                    <a:lnTo>
                      <a:pt x="4" y="44"/>
                    </a:lnTo>
                    <a:lnTo>
                      <a:pt x="8" y="50"/>
                    </a:lnTo>
                    <a:close/>
                    <a:moveTo>
                      <a:pt x="4" y="6"/>
                    </a:moveTo>
                    <a:lnTo>
                      <a:pt x="10" y="4"/>
                    </a:lnTo>
                    <a:lnTo>
                      <a:pt x="16" y="4"/>
                    </a:lnTo>
                    <a:lnTo>
                      <a:pt x="16" y="2"/>
                    </a:lnTo>
                    <a:lnTo>
                      <a:pt x="10" y="0"/>
                    </a:lnTo>
                    <a:lnTo>
                      <a:pt x="6" y="2"/>
                    </a:lnTo>
                    <a:lnTo>
                      <a:pt x="0" y="2"/>
                    </a:lnTo>
                    <a:lnTo>
                      <a:pt x="4" y="6"/>
                    </a:lnTo>
                    <a:close/>
                    <a:moveTo>
                      <a:pt x="28" y="6"/>
                    </a:moveTo>
                    <a:lnTo>
                      <a:pt x="28" y="14"/>
                    </a:lnTo>
                    <a:lnTo>
                      <a:pt x="24" y="18"/>
                    </a:lnTo>
                    <a:lnTo>
                      <a:pt x="30" y="16"/>
                    </a:lnTo>
                    <a:lnTo>
                      <a:pt x="30" y="6"/>
                    </a:lnTo>
                    <a:lnTo>
                      <a:pt x="30" y="2"/>
                    </a:lnTo>
                    <a:lnTo>
                      <a:pt x="24" y="0"/>
                    </a:lnTo>
                    <a:lnTo>
                      <a:pt x="28" y="6"/>
                    </a:lnTo>
                    <a:close/>
                    <a:moveTo>
                      <a:pt x="38" y="34"/>
                    </a:moveTo>
                    <a:lnTo>
                      <a:pt x="38" y="40"/>
                    </a:lnTo>
                    <a:lnTo>
                      <a:pt x="40" y="40"/>
                    </a:lnTo>
                    <a:lnTo>
                      <a:pt x="40" y="34"/>
                    </a:lnTo>
                    <a:lnTo>
                      <a:pt x="32" y="28"/>
                    </a:lnTo>
                    <a:lnTo>
                      <a:pt x="32" y="30"/>
                    </a:lnTo>
                    <a:lnTo>
                      <a:pt x="38" y="34"/>
                    </a:lnTo>
                    <a:close/>
                    <a:moveTo>
                      <a:pt x="52" y="74"/>
                    </a:moveTo>
                    <a:lnTo>
                      <a:pt x="58" y="74"/>
                    </a:lnTo>
                    <a:lnTo>
                      <a:pt x="60" y="78"/>
                    </a:lnTo>
                    <a:lnTo>
                      <a:pt x="60" y="76"/>
                    </a:lnTo>
                    <a:lnTo>
                      <a:pt x="58" y="72"/>
                    </a:lnTo>
                    <a:lnTo>
                      <a:pt x="54" y="68"/>
                    </a:lnTo>
                    <a:lnTo>
                      <a:pt x="54" y="70"/>
                    </a:lnTo>
                    <a:lnTo>
                      <a:pt x="52" y="74"/>
                    </a:lnTo>
                    <a:close/>
                    <a:moveTo>
                      <a:pt x="54" y="50"/>
                    </a:moveTo>
                    <a:lnTo>
                      <a:pt x="48" y="40"/>
                    </a:lnTo>
                    <a:lnTo>
                      <a:pt x="46" y="40"/>
                    </a:lnTo>
                    <a:lnTo>
                      <a:pt x="52" y="48"/>
                    </a:lnTo>
                    <a:lnTo>
                      <a:pt x="50" y="50"/>
                    </a:lnTo>
                    <a:lnTo>
                      <a:pt x="54" y="50"/>
                    </a:lnTo>
                    <a:close/>
                    <a:moveTo>
                      <a:pt x="42" y="62"/>
                    </a:moveTo>
                    <a:lnTo>
                      <a:pt x="40" y="64"/>
                    </a:lnTo>
                    <a:lnTo>
                      <a:pt x="42" y="66"/>
                    </a:lnTo>
                    <a:lnTo>
                      <a:pt x="48" y="68"/>
                    </a:lnTo>
                    <a:lnTo>
                      <a:pt x="42" y="62"/>
                    </a:lnTo>
                    <a:close/>
                    <a:moveTo>
                      <a:pt x="36" y="52"/>
                    </a:moveTo>
                    <a:lnTo>
                      <a:pt x="34" y="54"/>
                    </a:lnTo>
                    <a:lnTo>
                      <a:pt x="38" y="56"/>
                    </a:lnTo>
                    <a:lnTo>
                      <a:pt x="36" y="52"/>
                    </a:lnTo>
                    <a:close/>
                    <a:moveTo>
                      <a:pt x="68" y="78"/>
                    </a:moveTo>
                    <a:lnTo>
                      <a:pt x="72" y="80"/>
                    </a:lnTo>
                    <a:lnTo>
                      <a:pt x="66" y="90"/>
                    </a:lnTo>
                    <a:lnTo>
                      <a:pt x="68" y="92"/>
                    </a:lnTo>
                    <a:lnTo>
                      <a:pt x="74" y="82"/>
                    </a:lnTo>
                    <a:lnTo>
                      <a:pt x="74" y="78"/>
                    </a:lnTo>
                    <a:lnTo>
                      <a:pt x="70" y="76"/>
                    </a:lnTo>
                    <a:lnTo>
                      <a:pt x="66" y="78"/>
                    </a:lnTo>
                    <a:lnTo>
                      <a:pt x="64" y="82"/>
                    </a:lnTo>
                    <a:lnTo>
                      <a:pt x="68" y="78"/>
                    </a:lnTo>
                    <a:close/>
                    <a:moveTo>
                      <a:pt x="84" y="114"/>
                    </a:moveTo>
                    <a:lnTo>
                      <a:pt x="86" y="106"/>
                    </a:lnTo>
                    <a:lnTo>
                      <a:pt x="82" y="110"/>
                    </a:lnTo>
                    <a:lnTo>
                      <a:pt x="80" y="110"/>
                    </a:lnTo>
                    <a:lnTo>
                      <a:pt x="72" y="114"/>
                    </a:lnTo>
                    <a:lnTo>
                      <a:pt x="72" y="116"/>
                    </a:lnTo>
                    <a:lnTo>
                      <a:pt x="84" y="114"/>
                    </a:lnTo>
                    <a:close/>
                    <a:moveTo>
                      <a:pt x="84" y="86"/>
                    </a:moveTo>
                    <a:lnTo>
                      <a:pt x="90" y="86"/>
                    </a:lnTo>
                    <a:lnTo>
                      <a:pt x="94" y="86"/>
                    </a:lnTo>
                    <a:lnTo>
                      <a:pt x="94" y="86"/>
                    </a:lnTo>
                    <a:lnTo>
                      <a:pt x="88" y="84"/>
                    </a:lnTo>
                    <a:lnTo>
                      <a:pt x="84" y="8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5" name="Freeform 27"/>
              <p:cNvSpPr>
                <a:spLocks/>
              </p:cNvSpPr>
              <p:nvPr/>
            </p:nvSpPr>
            <p:spPr bwMode="auto">
              <a:xfrm>
                <a:off x="10742879" y="4234892"/>
                <a:ext cx="11408" cy="8556"/>
              </a:xfrm>
              <a:custGeom>
                <a:avLst/>
                <a:gdLst>
                  <a:gd name="T0" fmla="*/ 0 w 8"/>
                  <a:gd name="T1" fmla="*/ 0 h 6"/>
                  <a:gd name="T2" fmla="*/ 4 w 8"/>
                  <a:gd name="T3" fmla="*/ 0 h 6"/>
                  <a:gd name="T4" fmla="*/ 8 w 8"/>
                  <a:gd name="T5" fmla="*/ 4 h 6"/>
                  <a:gd name="T6" fmla="*/ 4 w 8"/>
                  <a:gd name="T7" fmla="*/ 6 h 6"/>
                  <a:gd name="T8" fmla="*/ 4 w 8"/>
                  <a:gd name="T9" fmla="*/ 4 h 6"/>
                  <a:gd name="T10" fmla="*/ 0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0" y="0"/>
                    </a:moveTo>
                    <a:lnTo>
                      <a:pt x="4" y="0"/>
                    </a:lnTo>
                    <a:lnTo>
                      <a:pt x="8" y="4"/>
                    </a:lnTo>
                    <a:lnTo>
                      <a:pt x="4" y="6"/>
                    </a:lnTo>
                    <a:lnTo>
                      <a:pt x="4" y="4"/>
                    </a:lnTo>
                    <a:lnTo>
                      <a:pt x="0"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6" name="Freeform 28"/>
              <p:cNvSpPr>
                <a:spLocks noEditPoints="1"/>
              </p:cNvSpPr>
              <p:nvPr/>
            </p:nvSpPr>
            <p:spPr bwMode="auto">
              <a:xfrm>
                <a:off x="10423469" y="4194966"/>
                <a:ext cx="253817" cy="96964"/>
              </a:xfrm>
              <a:custGeom>
                <a:avLst/>
                <a:gdLst>
                  <a:gd name="T0" fmla="*/ 178 w 178"/>
                  <a:gd name="T1" fmla="*/ 60 h 68"/>
                  <a:gd name="T2" fmla="*/ 168 w 178"/>
                  <a:gd name="T3" fmla="*/ 62 h 68"/>
                  <a:gd name="T4" fmla="*/ 150 w 178"/>
                  <a:gd name="T5" fmla="*/ 66 h 68"/>
                  <a:gd name="T6" fmla="*/ 132 w 178"/>
                  <a:gd name="T7" fmla="*/ 66 h 68"/>
                  <a:gd name="T8" fmla="*/ 118 w 178"/>
                  <a:gd name="T9" fmla="*/ 66 h 68"/>
                  <a:gd name="T10" fmla="*/ 128 w 178"/>
                  <a:gd name="T11" fmla="*/ 52 h 68"/>
                  <a:gd name="T12" fmla="*/ 110 w 178"/>
                  <a:gd name="T13" fmla="*/ 46 h 68"/>
                  <a:gd name="T14" fmla="*/ 106 w 178"/>
                  <a:gd name="T15" fmla="*/ 32 h 68"/>
                  <a:gd name="T16" fmla="*/ 90 w 178"/>
                  <a:gd name="T17" fmla="*/ 32 h 68"/>
                  <a:gd name="T18" fmla="*/ 76 w 178"/>
                  <a:gd name="T19" fmla="*/ 26 h 68"/>
                  <a:gd name="T20" fmla="*/ 70 w 178"/>
                  <a:gd name="T21" fmla="*/ 22 h 68"/>
                  <a:gd name="T22" fmla="*/ 62 w 178"/>
                  <a:gd name="T23" fmla="*/ 20 h 68"/>
                  <a:gd name="T24" fmla="*/ 48 w 178"/>
                  <a:gd name="T25" fmla="*/ 20 h 68"/>
                  <a:gd name="T26" fmla="*/ 56 w 178"/>
                  <a:gd name="T27" fmla="*/ 16 h 68"/>
                  <a:gd name="T28" fmla="*/ 46 w 178"/>
                  <a:gd name="T29" fmla="*/ 10 h 68"/>
                  <a:gd name="T30" fmla="*/ 28 w 178"/>
                  <a:gd name="T31" fmla="*/ 20 h 68"/>
                  <a:gd name="T32" fmla="*/ 16 w 178"/>
                  <a:gd name="T33" fmla="*/ 24 h 68"/>
                  <a:gd name="T34" fmla="*/ 10 w 178"/>
                  <a:gd name="T35" fmla="*/ 28 h 68"/>
                  <a:gd name="T36" fmla="*/ 2 w 178"/>
                  <a:gd name="T37" fmla="*/ 28 h 68"/>
                  <a:gd name="T38" fmla="*/ 6 w 178"/>
                  <a:gd name="T39" fmla="*/ 24 h 68"/>
                  <a:gd name="T40" fmla="*/ 10 w 178"/>
                  <a:gd name="T41" fmla="*/ 22 h 68"/>
                  <a:gd name="T42" fmla="*/ 10 w 178"/>
                  <a:gd name="T43" fmla="*/ 16 h 68"/>
                  <a:gd name="T44" fmla="*/ 16 w 178"/>
                  <a:gd name="T45" fmla="*/ 8 h 68"/>
                  <a:gd name="T46" fmla="*/ 32 w 178"/>
                  <a:gd name="T47" fmla="*/ 4 h 68"/>
                  <a:gd name="T48" fmla="*/ 46 w 178"/>
                  <a:gd name="T49" fmla="*/ 2 h 68"/>
                  <a:gd name="T50" fmla="*/ 54 w 178"/>
                  <a:gd name="T51" fmla="*/ 2 h 68"/>
                  <a:gd name="T52" fmla="*/ 68 w 178"/>
                  <a:gd name="T53" fmla="*/ 2 h 68"/>
                  <a:gd name="T54" fmla="*/ 80 w 178"/>
                  <a:gd name="T55" fmla="*/ 6 h 68"/>
                  <a:gd name="T56" fmla="*/ 90 w 178"/>
                  <a:gd name="T57" fmla="*/ 10 h 68"/>
                  <a:gd name="T58" fmla="*/ 100 w 178"/>
                  <a:gd name="T59" fmla="*/ 16 h 68"/>
                  <a:gd name="T60" fmla="*/ 114 w 178"/>
                  <a:gd name="T61" fmla="*/ 20 h 68"/>
                  <a:gd name="T62" fmla="*/ 120 w 178"/>
                  <a:gd name="T63" fmla="*/ 26 h 68"/>
                  <a:gd name="T64" fmla="*/ 126 w 178"/>
                  <a:gd name="T65" fmla="*/ 24 h 68"/>
                  <a:gd name="T66" fmla="*/ 132 w 178"/>
                  <a:gd name="T67" fmla="*/ 28 h 68"/>
                  <a:gd name="T68" fmla="*/ 138 w 178"/>
                  <a:gd name="T69" fmla="*/ 34 h 68"/>
                  <a:gd name="T70" fmla="*/ 148 w 178"/>
                  <a:gd name="T71" fmla="*/ 42 h 68"/>
                  <a:gd name="T72" fmla="*/ 156 w 178"/>
                  <a:gd name="T73" fmla="*/ 44 h 68"/>
                  <a:gd name="T74" fmla="*/ 156 w 178"/>
                  <a:gd name="T75" fmla="*/ 50 h 68"/>
                  <a:gd name="T76" fmla="*/ 168 w 178"/>
                  <a:gd name="T77" fmla="*/ 52 h 68"/>
                  <a:gd name="T78" fmla="*/ 178 w 178"/>
                  <a:gd name="T79" fmla="*/ 58 h 68"/>
                  <a:gd name="T80" fmla="*/ 32 w 178"/>
                  <a:gd name="T81" fmla="*/ 36 h 68"/>
                  <a:gd name="T82" fmla="*/ 38 w 178"/>
                  <a:gd name="T83" fmla="*/ 30 h 68"/>
                  <a:gd name="T84" fmla="*/ 30 w 178"/>
                  <a:gd name="T85" fmla="*/ 28 h 68"/>
                  <a:gd name="T86" fmla="*/ 28 w 178"/>
                  <a:gd name="T8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 h="68">
                    <a:moveTo>
                      <a:pt x="178" y="58"/>
                    </a:moveTo>
                    <a:lnTo>
                      <a:pt x="178" y="60"/>
                    </a:lnTo>
                    <a:lnTo>
                      <a:pt x="174" y="62"/>
                    </a:lnTo>
                    <a:lnTo>
                      <a:pt x="168" y="62"/>
                    </a:lnTo>
                    <a:lnTo>
                      <a:pt x="160" y="66"/>
                    </a:lnTo>
                    <a:lnTo>
                      <a:pt x="150" y="66"/>
                    </a:lnTo>
                    <a:lnTo>
                      <a:pt x="136" y="64"/>
                    </a:lnTo>
                    <a:lnTo>
                      <a:pt x="132" y="66"/>
                    </a:lnTo>
                    <a:lnTo>
                      <a:pt x="118" y="68"/>
                    </a:lnTo>
                    <a:lnTo>
                      <a:pt x="118" y="66"/>
                    </a:lnTo>
                    <a:lnTo>
                      <a:pt x="126" y="56"/>
                    </a:lnTo>
                    <a:lnTo>
                      <a:pt x="128" y="52"/>
                    </a:lnTo>
                    <a:lnTo>
                      <a:pt x="116" y="52"/>
                    </a:lnTo>
                    <a:lnTo>
                      <a:pt x="110" y="46"/>
                    </a:lnTo>
                    <a:lnTo>
                      <a:pt x="108" y="44"/>
                    </a:lnTo>
                    <a:lnTo>
                      <a:pt x="106" y="32"/>
                    </a:lnTo>
                    <a:lnTo>
                      <a:pt x="102" y="30"/>
                    </a:lnTo>
                    <a:lnTo>
                      <a:pt x="90" y="32"/>
                    </a:lnTo>
                    <a:lnTo>
                      <a:pt x="84" y="30"/>
                    </a:lnTo>
                    <a:lnTo>
                      <a:pt x="76" y="26"/>
                    </a:lnTo>
                    <a:lnTo>
                      <a:pt x="76" y="22"/>
                    </a:lnTo>
                    <a:lnTo>
                      <a:pt x="70" y="22"/>
                    </a:lnTo>
                    <a:lnTo>
                      <a:pt x="66" y="22"/>
                    </a:lnTo>
                    <a:lnTo>
                      <a:pt x="62" y="20"/>
                    </a:lnTo>
                    <a:lnTo>
                      <a:pt x="54" y="22"/>
                    </a:lnTo>
                    <a:lnTo>
                      <a:pt x="48" y="20"/>
                    </a:lnTo>
                    <a:lnTo>
                      <a:pt x="46" y="18"/>
                    </a:lnTo>
                    <a:lnTo>
                      <a:pt x="56" y="16"/>
                    </a:lnTo>
                    <a:lnTo>
                      <a:pt x="54" y="12"/>
                    </a:lnTo>
                    <a:lnTo>
                      <a:pt x="46" y="10"/>
                    </a:lnTo>
                    <a:lnTo>
                      <a:pt x="38" y="12"/>
                    </a:lnTo>
                    <a:lnTo>
                      <a:pt x="28" y="20"/>
                    </a:lnTo>
                    <a:lnTo>
                      <a:pt x="20" y="22"/>
                    </a:lnTo>
                    <a:lnTo>
                      <a:pt x="16" y="24"/>
                    </a:lnTo>
                    <a:lnTo>
                      <a:pt x="14" y="26"/>
                    </a:lnTo>
                    <a:lnTo>
                      <a:pt x="10" y="28"/>
                    </a:lnTo>
                    <a:lnTo>
                      <a:pt x="6" y="26"/>
                    </a:lnTo>
                    <a:lnTo>
                      <a:pt x="2" y="28"/>
                    </a:lnTo>
                    <a:lnTo>
                      <a:pt x="0" y="26"/>
                    </a:lnTo>
                    <a:lnTo>
                      <a:pt x="6" y="24"/>
                    </a:lnTo>
                    <a:lnTo>
                      <a:pt x="10" y="24"/>
                    </a:lnTo>
                    <a:lnTo>
                      <a:pt x="10" y="22"/>
                    </a:lnTo>
                    <a:lnTo>
                      <a:pt x="8" y="20"/>
                    </a:lnTo>
                    <a:lnTo>
                      <a:pt x="10" y="16"/>
                    </a:lnTo>
                    <a:lnTo>
                      <a:pt x="14" y="12"/>
                    </a:lnTo>
                    <a:lnTo>
                      <a:pt x="16" y="8"/>
                    </a:lnTo>
                    <a:lnTo>
                      <a:pt x="24" y="6"/>
                    </a:lnTo>
                    <a:lnTo>
                      <a:pt x="32" y="4"/>
                    </a:lnTo>
                    <a:lnTo>
                      <a:pt x="38" y="4"/>
                    </a:lnTo>
                    <a:lnTo>
                      <a:pt x="46" y="2"/>
                    </a:lnTo>
                    <a:lnTo>
                      <a:pt x="52" y="2"/>
                    </a:lnTo>
                    <a:lnTo>
                      <a:pt x="54" y="2"/>
                    </a:lnTo>
                    <a:lnTo>
                      <a:pt x="62" y="0"/>
                    </a:lnTo>
                    <a:lnTo>
                      <a:pt x="68" y="2"/>
                    </a:lnTo>
                    <a:lnTo>
                      <a:pt x="72" y="0"/>
                    </a:lnTo>
                    <a:lnTo>
                      <a:pt x="80" y="6"/>
                    </a:lnTo>
                    <a:lnTo>
                      <a:pt x="84" y="4"/>
                    </a:lnTo>
                    <a:lnTo>
                      <a:pt x="90" y="10"/>
                    </a:lnTo>
                    <a:lnTo>
                      <a:pt x="94" y="14"/>
                    </a:lnTo>
                    <a:lnTo>
                      <a:pt x="100" y="16"/>
                    </a:lnTo>
                    <a:lnTo>
                      <a:pt x="110" y="18"/>
                    </a:lnTo>
                    <a:lnTo>
                      <a:pt x="114" y="20"/>
                    </a:lnTo>
                    <a:lnTo>
                      <a:pt x="118" y="28"/>
                    </a:lnTo>
                    <a:lnTo>
                      <a:pt x="120" y="26"/>
                    </a:lnTo>
                    <a:lnTo>
                      <a:pt x="120" y="22"/>
                    </a:lnTo>
                    <a:lnTo>
                      <a:pt x="126" y="24"/>
                    </a:lnTo>
                    <a:lnTo>
                      <a:pt x="126" y="28"/>
                    </a:lnTo>
                    <a:lnTo>
                      <a:pt x="132" y="28"/>
                    </a:lnTo>
                    <a:lnTo>
                      <a:pt x="134" y="32"/>
                    </a:lnTo>
                    <a:lnTo>
                      <a:pt x="138" y="34"/>
                    </a:lnTo>
                    <a:lnTo>
                      <a:pt x="144" y="38"/>
                    </a:lnTo>
                    <a:lnTo>
                      <a:pt x="148" y="42"/>
                    </a:lnTo>
                    <a:lnTo>
                      <a:pt x="154" y="42"/>
                    </a:lnTo>
                    <a:lnTo>
                      <a:pt x="156" y="44"/>
                    </a:lnTo>
                    <a:lnTo>
                      <a:pt x="154" y="50"/>
                    </a:lnTo>
                    <a:lnTo>
                      <a:pt x="156" y="50"/>
                    </a:lnTo>
                    <a:lnTo>
                      <a:pt x="164" y="48"/>
                    </a:lnTo>
                    <a:lnTo>
                      <a:pt x="168" y="52"/>
                    </a:lnTo>
                    <a:lnTo>
                      <a:pt x="172" y="52"/>
                    </a:lnTo>
                    <a:lnTo>
                      <a:pt x="178" y="58"/>
                    </a:lnTo>
                    <a:close/>
                    <a:moveTo>
                      <a:pt x="28" y="34"/>
                    </a:moveTo>
                    <a:lnTo>
                      <a:pt x="32" y="36"/>
                    </a:lnTo>
                    <a:lnTo>
                      <a:pt x="36" y="34"/>
                    </a:lnTo>
                    <a:lnTo>
                      <a:pt x="38" y="30"/>
                    </a:lnTo>
                    <a:lnTo>
                      <a:pt x="34" y="26"/>
                    </a:lnTo>
                    <a:lnTo>
                      <a:pt x="30" y="28"/>
                    </a:lnTo>
                    <a:lnTo>
                      <a:pt x="32" y="32"/>
                    </a:lnTo>
                    <a:lnTo>
                      <a:pt x="28"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7" name="Freeform 29"/>
              <p:cNvSpPr>
                <a:spLocks/>
              </p:cNvSpPr>
              <p:nvPr/>
            </p:nvSpPr>
            <p:spPr bwMode="auto">
              <a:xfrm>
                <a:off x="10491914" y="4303337"/>
                <a:ext cx="8556" cy="2852"/>
              </a:xfrm>
              <a:custGeom>
                <a:avLst/>
                <a:gdLst>
                  <a:gd name="T0" fmla="*/ 0 w 6"/>
                  <a:gd name="T1" fmla="*/ 2 h 2"/>
                  <a:gd name="T2" fmla="*/ 2 w 6"/>
                  <a:gd name="T3" fmla="*/ 2 h 2"/>
                  <a:gd name="T4" fmla="*/ 6 w 6"/>
                  <a:gd name="T5" fmla="*/ 2 h 2"/>
                  <a:gd name="T6" fmla="*/ 6 w 6"/>
                  <a:gd name="T7" fmla="*/ 0 h 2"/>
                  <a:gd name="T8" fmla="*/ 0 w 6"/>
                  <a:gd name="T9" fmla="*/ 2 h 2"/>
                </a:gdLst>
                <a:ahLst/>
                <a:cxnLst>
                  <a:cxn ang="0">
                    <a:pos x="T0" y="T1"/>
                  </a:cxn>
                  <a:cxn ang="0">
                    <a:pos x="T2" y="T3"/>
                  </a:cxn>
                  <a:cxn ang="0">
                    <a:pos x="T4" y="T5"/>
                  </a:cxn>
                  <a:cxn ang="0">
                    <a:pos x="T6" y="T7"/>
                  </a:cxn>
                  <a:cxn ang="0">
                    <a:pos x="T8" y="T9"/>
                  </a:cxn>
                </a:cxnLst>
                <a:rect l="0" t="0" r="r" b="b"/>
                <a:pathLst>
                  <a:path w="6" h="2">
                    <a:moveTo>
                      <a:pt x="0" y="2"/>
                    </a:moveTo>
                    <a:lnTo>
                      <a:pt x="2" y="2"/>
                    </a:lnTo>
                    <a:lnTo>
                      <a:pt x="6" y="2"/>
                    </a:lnTo>
                    <a:lnTo>
                      <a:pt x="6" y="0"/>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8" name="Freeform 30"/>
              <p:cNvSpPr>
                <a:spLocks/>
              </p:cNvSpPr>
              <p:nvPr/>
            </p:nvSpPr>
            <p:spPr bwMode="auto">
              <a:xfrm>
                <a:off x="10566063" y="4323301"/>
                <a:ext cx="57038" cy="24241"/>
              </a:xfrm>
              <a:custGeom>
                <a:avLst/>
                <a:gdLst>
                  <a:gd name="T0" fmla="*/ 12 w 40"/>
                  <a:gd name="T1" fmla="*/ 15 h 17"/>
                  <a:gd name="T2" fmla="*/ 8 w 40"/>
                  <a:gd name="T3" fmla="*/ 11 h 17"/>
                  <a:gd name="T4" fmla="*/ 0 w 40"/>
                  <a:gd name="T5" fmla="*/ 9 h 17"/>
                  <a:gd name="T6" fmla="*/ 2 w 40"/>
                  <a:gd name="T7" fmla="*/ 7 h 17"/>
                  <a:gd name="T8" fmla="*/ 4 w 40"/>
                  <a:gd name="T9" fmla="*/ 2 h 17"/>
                  <a:gd name="T10" fmla="*/ 12 w 40"/>
                  <a:gd name="T11" fmla="*/ 0 h 17"/>
                  <a:gd name="T12" fmla="*/ 20 w 40"/>
                  <a:gd name="T13" fmla="*/ 2 h 17"/>
                  <a:gd name="T14" fmla="*/ 26 w 40"/>
                  <a:gd name="T15" fmla="*/ 2 h 17"/>
                  <a:gd name="T16" fmla="*/ 28 w 40"/>
                  <a:gd name="T17" fmla="*/ 5 h 17"/>
                  <a:gd name="T18" fmla="*/ 32 w 40"/>
                  <a:gd name="T19" fmla="*/ 7 h 17"/>
                  <a:gd name="T20" fmla="*/ 38 w 40"/>
                  <a:gd name="T21" fmla="*/ 9 h 17"/>
                  <a:gd name="T22" fmla="*/ 40 w 40"/>
                  <a:gd name="T23" fmla="*/ 13 h 17"/>
                  <a:gd name="T24" fmla="*/ 38 w 40"/>
                  <a:gd name="T25" fmla="*/ 15 h 17"/>
                  <a:gd name="T26" fmla="*/ 28 w 40"/>
                  <a:gd name="T27" fmla="*/ 13 h 17"/>
                  <a:gd name="T28" fmla="*/ 26 w 40"/>
                  <a:gd name="T29" fmla="*/ 15 h 17"/>
                  <a:gd name="T30" fmla="*/ 22 w 40"/>
                  <a:gd name="T31" fmla="*/ 15 h 17"/>
                  <a:gd name="T32" fmla="*/ 20 w 40"/>
                  <a:gd name="T33" fmla="*/ 17 h 17"/>
                  <a:gd name="T34" fmla="*/ 18 w 40"/>
                  <a:gd name="T35" fmla="*/ 15 h 17"/>
                  <a:gd name="T36" fmla="*/ 12 w 40"/>
                  <a:gd name="T3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7">
                    <a:moveTo>
                      <a:pt x="12" y="15"/>
                    </a:moveTo>
                    <a:lnTo>
                      <a:pt x="8" y="11"/>
                    </a:lnTo>
                    <a:lnTo>
                      <a:pt x="0" y="9"/>
                    </a:lnTo>
                    <a:lnTo>
                      <a:pt x="2" y="7"/>
                    </a:lnTo>
                    <a:lnTo>
                      <a:pt x="4" y="2"/>
                    </a:lnTo>
                    <a:lnTo>
                      <a:pt x="12" y="0"/>
                    </a:lnTo>
                    <a:lnTo>
                      <a:pt x="20" y="2"/>
                    </a:lnTo>
                    <a:lnTo>
                      <a:pt x="26" y="2"/>
                    </a:lnTo>
                    <a:lnTo>
                      <a:pt x="28" y="5"/>
                    </a:lnTo>
                    <a:lnTo>
                      <a:pt x="32" y="7"/>
                    </a:lnTo>
                    <a:lnTo>
                      <a:pt x="38" y="9"/>
                    </a:lnTo>
                    <a:lnTo>
                      <a:pt x="40" y="13"/>
                    </a:lnTo>
                    <a:lnTo>
                      <a:pt x="38" y="15"/>
                    </a:lnTo>
                    <a:lnTo>
                      <a:pt x="28" y="13"/>
                    </a:lnTo>
                    <a:lnTo>
                      <a:pt x="26" y="15"/>
                    </a:lnTo>
                    <a:lnTo>
                      <a:pt x="22" y="15"/>
                    </a:lnTo>
                    <a:lnTo>
                      <a:pt x="20" y="17"/>
                    </a:lnTo>
                    <a:lnTo>
                      <a:pt x="18" y="15"/>
                    </a:lnTo>
                    <a:lnTo>
                      <a:pt x="12" y="1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69" name="Freeform 31"/>
              <p:cNvSpPr>
                <a:spLocks noEditPoints="1"/>
              </p:cNvSpPr>
              <p:nvPr/>
            </p:nvSpPr>
            <p:spPr bwMode="auto">
              <a:xfrm>
                <a:off x="10839843" y="4320449"/>
                <a:ext cx="58463" cy="18537"/>
              </a:xfrm>
              <a:custGeom>
                <a:avLst/>
                <a:gdLst>
                  <a:gd name="T0" fmla="*/ 2 w 41"/>
                  <a:gd name="T1" fmla="*/ 11 h 13"/>
                  <a:gd name="T2" fmla="*/ 2 w 41"/>
                  <a:gd name="T3" fmla="*/ 9 h 13"/>
                  <a:gd name="T4" fmla="*/ 0 w 41"/>
                  <a:gd name="T5" fmla="*/ 7 h 13"/>
                  <a:gd name="T6" fmla="*/ 4 w 41"/>
                  <a:gd name="T7" fmla="*/ 0 h 13"/>
                  <a:gd name="T8" fmla="*/ 9 w 41"/>
                  <a:gd name="T9" fmla="*/ 2 h 13"/>
                  <a:gd name="T10" fmla="*/ 13 w 41"/>
                  <a:gd name="T11" fmla="*/ 2 h 13"/>
                  <a:gd name="T12" fmla="*/ 27 w 41"/>
                  <a:gd name="T13" fmla="*/ 2 h 13"/>
                  <a:gd name="T14" fmla="*/ 31 w 41"/>
                  <a:gd name="T15" fmla="*/ 2 h 13"/>
                  <a:gd name="T16" fmla="*/ 31 w 41"/>
                  <a:gd name="T17" fmla="*/ 4 h 13"/>
                  <a:gd name="T18" fmla="*/ 29 w 41"/>
                  <a:gd name="T19" fmla="*/ 7 h 13"/>
                  <a:gd name="T20" fmla="*/ 27 w 41"/>
                  <a:gd name="T21" fmla="*/ 11 h 13"/>
                  <a:gd name="T22" fmla="*/ 25 w 41"/>
                  <a:gd name="T23" fmla="*/ 13 h 13"/>
                  <a:gd name="T24" fmla="*/ 19 w 41"/>
                  <a:gd name="T25" fmla="*/ 11 h 13"/>
                  <a:gd name="T26" fmla="*/ 15 w 41"/>
                  <a:gd name="T27" fmla="*/ 11 h 13"/>
                  <a:gd name="T28" fmla="*/ 11 w 41"/>
                  <a:gd name="T29" fmla="*/ 11 h 13"/>
                  <a:gd name="T30" fmla="*/ 2 w 41"/>
                  <a:gd name="T31" fmla="*/ 11 h 13"/>
                  <a:gd name="T32" fmla="*/ 39 w 41"/>
                  <a:gd name="T33" fmla="*/ 11 h 13"/>
                  <a:gd name="T34" fmla="*/ 41 w 41"/>
                  <a:gd name="T35" fmla="*/ 11 h 13"/>
                  <a:gd name="T36" fmla="*/ 39 w 41"/>
                  <a:gd name="T37" fmla="*/ 9 h 13"/>
                  <a:gd name="T38" fmla="*/ 35 w 41"/>
                  <a:gd name="T39" fmla="*/ 9 h 13"/>
                  <a:gd name="T40" fmla="*/ 35 w 41"/>
                  <a:gd name="T41" fmla="*/ 9 h 13"/>
                  <a:gd name="T42" fmla="*/ 39 w 41"/>
                  <a:gd name="T4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13">
                    <a:moveTo>
                      <a:pt x="2" y="11"/>
                    </a:moveTo>
                    <a:lnTo>
                      <a:pt x="2" y="9"/>
                    </a:lnTo>
                    <a:lnTo>
                      <a:pt x="0" y="7"/>
                    </a:lnTo>
                    <a:lnTo>
                      <a:pt x="4" y="0"/>
                    </a:lnTo>
                    <a:lnTo>
                      <a:pt x="9" y="2"/>
                    </a:lnTo>
                    <a:lnTo>
                      <a:pt x="13" y="2"/>
                    </a:lnTo>
                    <a:lnTo>
                      <a:pt x="27" y="2"/>
                    </a:lnTo>
                    <a:lnTo>
                      <a:pt x="31" y="2"/>
                    </a:lnTo>
                    <a:lnTo>
                      <a:pt x="31" y="4"/>
                    </a:lnTo>
                    <a:lnTo>
                      <a:pt x="29" y="7"/>
                    </a:lnTo>
                    <a:lnTo>
                      <a:pt x="27" y="11"/>
                    </a:lnTo>
                    <a:lnTo>
                      <a:pt x="25" y="13"/>
                    </a:lnTo>
                    <a:lnTo>
                      <a:pt x="19" y="11"/>
                    </a:lnTo>
                    <a:lnTo>
                      <a:pt x="15" y="11"/>
                    </a:lnTo>
                    <a:lnTo>
                      <a:pt x="11" y="11"/>
                    </a:lnTo>
                    <a:lnTo>
                      <a:pt x="2" y="11"/>
                    </a:lnTo>
                    <a:close/>
                    <a:moveTo>
                      <a:pt x="39" y="11"/>
                    </a:moveTo>
                    <a:lnTo>
                      <a:pt x="41" y="11"/>
                    </a:lnTo>
                    <a:lnTo>
                      <a:pt x="39" y="9"/>
                    </a:lnTo>
                    <a:lnTo>
                      <a:pt x="35" y="9"/>
                    </a:lnTo>
                    <a:lnTo>
                      <a:pt x="35" y="9"/>
                    </a:lnTo>
                    <a:lnTo>
                      <a:pt x="39" y="1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0" name="Freeform 32"/>
              <p:cNvSpPr>
                <a:spLocks noEditPoints="1"/>
              </p:cNvSpPr>
              <p:nvPr/>
            </p:nvSpPr>
            <p:spPr bwMode="auto">
              <a:xfrm>
                <a:off x="10969603" y="4350393"/>
                <a:ext cx="5704" cy="22815"/>
              </a:xfrm>
              <a:custGeom>
                <a:avLst/>
                <a:gdLst>
                  <a:gd name="T0" fmla="*/ 0 w 4"/>
                  <a:gd name="T1" fmla="*/ 16 h 16"/>
                  <a:gd name="T2" fmla="*/ 0 w 4"/>
                  <a:gd name="T3" fmla="*/ 14 h 16"/>
                  <a:gd name="T4" fmla="*/ 2 w 4"/>
                  <a:gd name="T5" fmla="*/ 12 h 16"/>
                  <a:gd name="T6" fmla="*/ 4 w 4"/>
                  <a:gd name="T7" fmla="*/ 14 h 16"/>
                  <a:gd name="T8" fmla="*/ 4 w 4"/>
                  <a:gd name="T9" fmla="*/ 14 h 16"/>
                  <a:gd name="T10" fmla="*/ 0 w 4"/>
                  <a:gd name="T11" fmla="*/ 16 h 16"/>
                  <a:gd name="T12" fmla="*/ 2 w 4"/>
                  <a:gd name="T13" fmla="*/ 4 h 16"/>
                  <a:gd name="T14" fmla="*/ 4 w 4"/>
                  <a:gd name="T15" fmla="*/ 4 h 16"/>
                  <a:gd name="T16" fmla="*/ 4 w 4"/>
                  <a:gd name="T17" fmla="*/ 2 h 16"/>
                  <a:gd name="T18" fmla="*/ 2 w 4"/>
                  <a:gd name="T19" fmla="*/ 0 h 16"/>
                  <a:gd name="T20" fmla="*/ 0 w 4"/>
                  <a:gd name="T21" fmla="*/ 2 h 16"/>
                  <a:gd name="T22" fmla="*/ 2 w 4"/>
                  <a:gd name="T2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6">
                    <a:moveTo>
                      <a:pt x="0" y="16"/>
                    </a:moveTo>
                    <a:lnTo>
                      <a:pt x="0" y="14"/>
                    </a:lnTo>
                    <a:lnTo>
                      <a:pt x="2" y="12"/>
                    </a:lnTo>
                    <a:lnTo>
                      <a:pt x="4" y="14"/>
                    </a:lnTo>
                    <a:lnTo>
                      <a:pt x="4" y="14"/>
                    </a:lnTo>
                    <a:lnTo>
                      <a:pt x="0" y="16"/>
                    </a:lnTo>
                    <a:close/>
                    <a:moveTo>
                      <a:pt x="2" y="4"/>
                    </a:moveTo>
                    <a:lnTo>
                      <a:pt x="4" y="4"/>
                    </a:lnTo>
                    <a:lnTo>
                      <a:pt x="4" y="2"/>
                    </a:lnTo>
                    <a:lnTo>
                      <a:pt x="2" y="0"/>
                    </a:lnTo>
                    <a:lnTo>
                      <a:pt x="0" y="2"/>
                    </a:lnTo>
                    <a:lnTo>
                      <a:pt x="2"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1" name="Freeform 33"/>
              <p:cNvSpPr>
                <a:spLocks/>
              </p:cNvSpPr>
              <p:nvPr/>
            </p:nvSpPr>
            <p:spPr bwMode="auto">
              <a:xfrm>
                <a:off x="10958196" y="4378912"/>
                <a:ext cx="2852" cy="2852"/>
              </a:xfrm>
              <a:custGeom>
                <a:avLst/>
                <a:gdLst>
                  <a:gd name="T0" fmla="*/ 0 w 2"/>
                  <a:gd name="T1" fmla="*/ 2 h 2"/>
                  <a:gd name="T2" fmla="*/ 0 w 2"/>
                  <a:gd name="T3" fmla="*/ 0 h 2"/>
                  <a:gd name="T4" fmla="*/ 2 w 2"/>
                  <a:gd name="T5" fmla="*/ 0 h 2"/>
                  <a:gd name="T6" fmla="*/ 2 w 2"/>
                  <a:gd name="T7" fmla="*/ 0 h 2"/>
                  <a:gd name="T8" fmla="*/ 2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0" y="0"/>
                    </a:lnTo>
                    <a:lnTo>
                      <a:pt x="2" y="0"/>
                    </a:lnTo>
                    <a:lnTo>
                      <a:pt x="2" y="0"/>
                    </a:lnTo>
                    <a:lnTo>
                      <a:pt x="2" y="2"/>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2" name="Freeform 34"/>
              <p:cNvSpPr>
                <a:spLocks/>
              </p:cNvSpPr>
              <p:nvPr/>
            </p:nvSpPr>
            <p:spPr bwMode="auto">
              <a:xfrm>
                <a:off x="10938233" y="4336134"/>
                <a:ext cx="5704" cy="5704"/>
              </a:xfrm>
              <a:custGeom>
                <a:avLst/>
                <a:gdLst>
                  <a:gd name="T0" fmla="*/ 2 w 4"/>
                  <a:gd name="T1" fmla="*/ 2 h 4"/>
                  <a:gd name="T2" fmla="*/ 4 w 4"/>
                  <a:gd name="T3" fmla="*/ 4 h 4"/>
                  <a:gd name="T4" fmla="*/ 2 w 4"/>
                  <a:gd name="T5" fmla="*/ 4 h 4"/>
                  <a:gd name="T6" fmla="*/ 0 w 4"/>
                  <a:gd name="T7" fmla="*/ 4 h 4"/>
                  <a:gd name="T8" fmla="*/ 0 w 4"/>
                  <a:gd name="T9" fmla="*/ 2 h 4"/>
                  <a:gd name="T10" fmla="*/ 2 w 4"/>
                  <a:gd name="T11" fmla="*/ 0 h 4"/>
                  <a:gd name="T12" fmla="*/ 2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2"/>
                    </a:moveTo>
                    <a:lnTo>
                      <a:pt x="4" y="4"/>
                    </a:lnTo>
                    <a:lnTo>
                      <a:pt x="2" y="4"/>
                    </a:lnTo>
                    <a:lnTo>
                      <a:pt x="0" y="4"/>
                    </a:lnTo>
                    <a:lnTo>
                      <a:pt x="0" y="2"/>
                    </a:lnTo>
                    <a:lnTo>
                      <a:pt x="2" y="0"/>
                    </a:lnTo>
                    <a:lnTo>
                      <a:pt x="2"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3" name="Freeform 35"/>
              <p:cNvSpPr>
                <a:spLocks/>
              </p:cNvSpPr>
              <p:nvPr/>
            </p:nvSpPr>
            <p:spPr bwMode="auto">
              <a:xfrm>
                <a:off x="10972455" y="4413135"/>
                <a:ext cx="5704" cy="11408"/>
              </a:xfrm>
              <a:custGeom>
                <a:avLst/>
                <a:gdLst>
                  <a:gd name="T0" fmla="*/ 2 w 4"/>
                  <a:gd name="T1" fmla="*/ 8 h 8"/>
                  <a:gd name="T2" fmla="*/ 2 w 4"/>
                  <a:gd name="T3" fmla="*/ 6 h 8"/>
                  <a:gd name="T4" fmla="*/ 0 w 4"/>
                  <a:gd name="T5" fmla="*/ 4 h 8"/>
                  <a:gd name="T6" fmla="*/ 0 w 4"/>
                  <a:gd name="T7" fmla="*/ 0 h 8"/>
                  <a:gd name="T8" fmla="*/ 4 w 4"/>
                  <a:gd name="T9" fmla="*/ 0 h 8"/>
                  <a:gd name="T10" fmla="*/ 4 w 4"/>
                  <a:gd name="T11" fmla="*/ 2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lnTo>
                      <a:pt x="2" y="6"/>
                    </a:lnTo>
                    <a:lnTo>
                      <a:pt x="0" y="4"/>
                    </a:lnTo>
                    <a:lnTo>
                      <a:pt x="0" y="0"/>
                    </a:lnTo>
                    <a:lnTo>
                      <a:pt x="4" y="0"/>
                    </a:lnTo>
                    <a:lnTo>
                      <a:pt x="4" y="2"/>
                    </a:lnTo>
                    <a:lnTo>
                      <a:pt x="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4" name="Freeform 36"/>
              <p:cNvSpPr>
                <a:spLocks/>
              </p:cNvSpPr>
              <p:nvPr/>
            </p:nvSpPr>
            <p:spPr bwMode="auto">
              <a:xfrm>
                <a:off x="10983863" y="4430246"/>
                <a:ext cx="11408" cy="17111"/>
              </a:xfrm>
              <a:custGeom>
                <a:avLst/>
                <a:gdLst>
                  <a:gd name="T0" fmla="*/ 8 w 8"/>
                  <a:gd name="T1" fmla="*/ 12 h 12"/>
                  <a:gd name="T2" fmla="*/ 6 w 8"/>
                  <a:gd name="T3" fmla="*/ 12 h 12"/>
                  <a:gd name="T4" fmla="*/ 2 w 8"/>
                  <a:gd name="T5" fmla="*/ 8 h 12"/>
                  <a:gd name="T6" fmla="*/ 2 w 8"/>
                  <a:gd name="T7" fmla="*/ 8 h 12"/>
                  <a:gd name="T8" fmla="*/ 2 w 8"/>
                  <a:gd name="T9" fmla="*/ 8 h 12"/>
                  <a:gd name="T10" fmla="*/ 0 w 8"/>
                  <a:gd name="T11" fmla="*/ 6 h 12"/>
                  <a:gd name="T12" fmla="*/ 0 w 8"/>
                  <a:gd name="T13" fmla="*/ 2 h 12"/>
                  <a:gd name="T14" fmla="*/ 4 w 8"/>
                  <a:gd name="T15" fmla="*/ 0 h 12"/>
                  <a:gd name="T16" fmla="*/ 6 w 8"/>
                  <a:gd name="T17" fmla="*/ 4 h 12"/>
                  <a:gd name="T18" fmla="*/ 8 w 8"/>
                  <a:gd name="T19" fmla="*/ 4 h 12"/>
                  <a:gd name="T20" fmla="*/ 6 w 8"/>
                  <a:gd name="T21" fmla="*/ 6 h 12"/>
                  <a:gd name="T22" fmla="*/ 8 w 8"/>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8" y="12"/>
                    </a:moveTo>
                    <a:lnTo>
                      <a:pt x="6" y="12"/>
                    </a:lnTo>
                    <a:lnTo>
                      <a:pt x="2" y="8"/>
                    </a:lnTo>
                    <a:lnTo>
                      <a:pt x="2" y="8"/>
                    </a:lnTo>
                    <a:lnTo>
                      <a:pt x="2" y="8"/>
                    </a:lnTo>
                    <a:lnTo>
                      <a:pt x="0" y="6"/>
                    </a:lnTo>
                    <a:lnTo>
                      <a:pt x="0" y="2"/>
                    </a:lnTo>
                    <a:lnTo>
                      <a:pt x="4" y="0"/>
                    </a:lnTo>
                    <a:lnTo>
                      <a:pt x="6" y="4"/>
                    </a:lnTo>
                    <a:lnTo>
                      <a:pt x="8" y="4"/>
                    </a:lnTo>
                    <a:lnTo>
                      <a:pt x="6" y="6"/>
                    </a:lnTo>
                    <a:lnTo>
                      <a:pt x="8"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5" name="Freeform 37"/>
              <p:cNvSpPr>
                <a:spLocks/>
              </p:cNvSpPr>
              <p:nvPr/>
            </p:nvSpPr>
            <p:spPr bwMode="auto">
              <a:xfrm>
                <a:off x="10981011" y="4450209"/>
                <a:ext cx="8556" cy="14259"/>
              </a:xfrm>
              <a:custGeom>
                <a:avLst/>
                <a:gdLst>
                  <a:gd name="T0" fmla="*/ 6 w 6"/>
                  <a:gd name="T1" fmla="*/ 8 h 10"/>
                  <a:gd name="T2" fmla="*/ 4 w 6"/>
                  <a:gd name="T3" fmla="*/ 10 h 10"/>
                  <a:gd name="T4" fmla="*/ 2 w 6"/>
                  <a:gd name="T5" fmla="*/ 10 h 10"/>
                  <a:gd name="T6" fmla="*/ 0 w 6"/>
                  <a:gd name="T7" fmla="*/ 8 h 10"/>
                  <a:gd name="T8" fmla="*/ 4 w 6"/>
                  <a:gd name="T9" fmla="*/ 0 h 10"/>
                  <a:gd name="T10" fmla="*/ 6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6" y="8"/>
                    </a:moveTo>
                    <a:lnTo>
                      <a:pt x="4" y="10"/>
                    </a:lnTo>
                    <a:lnTo>
                      <a:pt x="2" y="10"/>
                    </a:lnTo>
                    <a:lnTo>
                      <a:pt x="0" y="8"/>
                    </a:lnTo>
                    <a:lnTo>
                      <a:pt x="4" y="0"/>
                    </a:lnTo>
                    <a:lnTo>
                      <a:pt x="6"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6" name="Freeform 38"/>
              <p:cNvSpPr>
                <a:spLocks/>
              </p:cNvSpPr>
              <p:nvPr/>
            </p:nvSpPr>
            <p:spPr bwMode="auto">
              <a:xfrm>
                <a:off x="11009529" y="4470172"/>
                <a:ext cx="8556" cy="11408"/>
              </a:xfrm>
              <a:custGeom>
                <a:avLst/>
                <a:gdLst>
                  <a:gd name="T0" fmla="*/ 4 w 6"/>
                  <a:gd name="T1" fmla="*/ 8 h 8"/>
                  <a:gd name="T2" fmla="*/ 2 w 6"/>
                  <a:gd name="T3" fmla="*/ 6 h 8"/>
                  <a:gd name="T4" fmla="*/ 0 w 6"/>
                  <a:gd name="T5" fmla="*/ 4 h 8"/>
                  <a:gd name="T6" fmla="*/ 2 w 6"/>
                  <a:gd name="T7" fmla="*/ 0 h 8"/>
                  <a:gd name="T8" fmla="*/ 4 w 6"/>
                  <a:gd name="T9" fmla="*/ 0 h 8"/>
                  <a:gd name="T10" fmla="*/ 4 w 6"/>
                  <a:gd name="T11" fmla="*/ 2 h 8"/>
                  <a:gd name="T12" fmla="*/ 4 w 6"/>
                  <a:gd name="T13" fmla="*/ 4 h 8"/>
                  <a:gd name="T14" fmla="*/ 6 w 6"/>
                  <a:gd name="T15" fmla="*/ 6 h 8"/>
                  <a:gd name="T16" fmla="*/ 4 w 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8"/>
                    </a:moveTo>
                    <a:lnTo>
                      <a:pt x="2" y="6"/>
                    </a:lnTo>
                    <a:lnTo>
                      <a:pt x="0" y="4"/>
                    </a:lnTo>
                    <a:lnTo>
                      <a:pt x="2" y="0"/>
                    </a:lnTo>
                    <a:lnTo>
                      <a:pt x="4" y="0"/>
                    </a:lnTo>
                    <a:lnTo>
                      <a:pt x="4" y="2"/>
                    </a:lnTo>
                    <a:lnTo>
                      <a:pt x="4" y="4"/>
                    </a:lnTo>
                    <a:lnTo>
                      <a:pt x="6" y="6"/>
                    </a:lnTo>
                    <a:lnTo>
                      <a:pt x="4"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7" name="Freeform 39"/>
              <p:cNvSpPr>
                <a:spLocks/>
              </p:cNvSpPr>
              <p:nvPr/>
            </p:nvSpPr>
            <p:spPr bwMode="auto">
              <a:xfrm>
                <a:off x="10975307" y="4470172"/>
                <a:ext cx="5704" cy="8556"/>
              </a:xfrm>
              <a:custGeom>
                <a:avLst/>
                <a:gdLst>
                  <a:gd name="T0" fmla="*/ 0 w 4"/>
                  <a:gd name="T1" fmla="*/ 6 h 6"/>
                  <a:gd name="T2" fmla="*/ 0 w 4"/>
                  <a:gd name="T3" fmla="*/ 6 h 6"/>
                  <a:gd name="T4" fmla="*/ 2 w 4"/>
                  <a:gd name="T5" fmla="*/ 2 h 6"/>
                  <a:gd name="T6" fmla="*/ 4 w 4"/>
                  <a:gd name="T7" fmla="*/ 0 h 6"/>
                  <a:gd name="T8" fmla="*/ 4 w 4"/>
                  <a:gd name="T9" fmla="*/ 4 h 6"/>
                  <a:gd name="T10" fmla="*/ 4 w 4"/>
                  <a:gd name="T11" fmla="*/ 6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0" y="6"/>
                    </a:lnTo>
                    <a:lnTo>
                      <a:pt x="2" y="2"/>
                    </a:lnTo>
                    <a:lnTo>
                      <a:pt x="4" y="0"/>
                    </a:lnTo>
                    <a:lnTo>
                      <a:pt x="4" y="4"/>
                    </a:lnTo>
                    <a:lnTo>
                      <a:pt x="4" y="6"/>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8" name="Freeform 40"/>
              <p:cNvSpPr>
                <a:spLocks/>
              </p:cNvSpPr>
              <p:nvPr/>
            </p:nvSpPr>
            <p:spPr bwMode="auto">
              <a:xfrm>
                <a:off x="10963899" y="4504395"/>
                <a:ext cx="5704" cy="8556"/>
              </a:xfrm>
              <a:custGeom>
                <a:avLst/>
                <a:gdLst>
                  <a:gd name="T0" fmla="*/ 0 w 4"/>
                  <a:gd name="T1" fmla="*/ 6 h 6"/>
                  <a:gd name="T2" fmla="*/ 0 w 4"/>
                  <a:gd name="T3" fmla="*/ 6 h 6"/>
                  <a:gd name="T4" fmla="*/ 0 w 4"/>
                  <a:gd name="T5" fmla="*/ 2 h 6"/>
                  <a:gd name="T6" fmla="*/ 2 w 4"/>
                  <a:gd name="T7" fmla="*/ 0 h 6"/>
                  <a:gd name="T8" fmla="*/ 4 w 4"/>
                  <a:gd name="T9" fmla="*/ 0 h 6"/>
                  <a:gd name="T10" fmla="*/ 2 w 4"/>
                  <a:gd name="T11" fmla="*/ 4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0" y="6"/>
                    </a:lnTo>
                    <a:lnTo>
                      <a:pt x="0" y="2"/>
                    </a:lnTo>
                    <a:lnTo>
                      <a:pt x="2" y="0"/>
                    </a:lnTo>
                    <a:lnTo>
                      <a:pt x="4" y="0"/>
                    </a:lnTo>
                    <a:lnTo>
                      <a:pt x="2" y="4"/>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79" name="Freeform 41"/>
              <p:cNvSpPr>
                <a:spLocks/>
              </p:cNvSpPr>
              <p:nvPr/>
            </p:nvSpPr>
            <p:spPr bwMode="auto">
              <a:xfrm>
                <a:off x="10751435" y="4498691"/>
                <a:ext cx="8556" cy="5704"/>
              </a:xfrm>
              <a:custGeom>
                <a:avLst/>
                <a:gdLst>
                  <a:gd name="T0" fmla="*/ 0 w 6"/>
                  <a:gd name="T1" fmla="*/ 2 h 4"/>
                  <a:gd name="T2" fmla="*/ 4 w 6"/>
                  <a:gd name="T3" fmla="*/ 4 h 4"/>
                  <a:gd name="T4" fmla="*/ 6 w 6"/>
                  <a:gd name="T5" fmla="*/ 2 h 4"/>
                  <a:gd name="T6" fmla="*/ 2 w 6"/>
                  <a:gd name="T7" fmla="*/ 0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lnTo>
                      <a:pt x="4" y="4"/>
                    </a:lnTo>
                    <a:lnTo>
                      <a:pt x="6" y="2"/>
                    </a:lnTo>
                    <a:lnTo>
                      <a:pt x="2" y="0"/>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0" name="Freeform 42"/>
              <p:cNvSpPr>
                <a:spLocks/>
              </p:cNvSpPr>
              <p:nvPr/>
            </p:nvSpPr>
            <p:spPr bwMode="auto">
              <a:xfrm>
                <a:off x="10774250" y="4507247"/>
                <a:ext cx="8556" cy="5704"/>
              </a:xfrm>
              <a:custGeom>
                <a:avLst/>
                <a:gdLst>
                  <a:gd name="T0" fmla="*/ 0 w 6"/>
                  <a:gd name="T1" fmla="*/ 0 h 4"/>
                  <a:gd name="T2" fmla="*/ 0 w 6"/>
                  <a:gd name="T3" fmla="*/ 0 h 4"/>
                  <a:gd name="T4" fmla="*/ 0 w 6"/>
                  <a:gd name="T5" fmla="*/ 2 h 4"/>
                  <a:gd name="T6" fmla="*/ 6 w 6"/>
                  <a:gd name="T7" fmla="*/ 4 h 4"/>
                  <a:gd name="T8" fmla="*/ 6 w 6"/>
                  <a:gd name="T9" fmla="*/ 4 h 4"/>
                  <a:gd name="T10" fmla="*/ 6 w 6"/>
                  <a:gd name="T11" fmla="*/ 2 h 4"/>
                  <a:gd name="T12" fmla="*/ 0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0" y="0"/>
                    </a:moveTo>
                    <a:lnTo>
                      <a:pt x="0" y="0"/>
                    </a:lnTo>
                    <a:lnTo>
                      <a:pt x="0" y="2"/>
                    </a:lnTo>
                    <a:lnTo>
                      <a:pt x="6" y="4"/>
                    </a:lnTo>
                    <a:lnTo>
                      <a:pt x="6" y="4"/>
                    </a:lnTo>
                    <a:lnTo>
                      <a:pt x="6" y="2"/>
                    </a:lnTo>
                    <a:lnTo>
                      <a:pt x="0"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1" name="Freeform 43"/>
              <p:cNvSpPr>
                <a:spLocks/>
              </p:cNvSpPr>
              <p:nvPr/>
            </p:nvSpPr>
            <p:spPr bwMode="auto">
              <a:xfrm>
                <a:off x="10791361" y="4510099"/>
                <a:ext cx="5704" cy="5704"/>
              </a:xfrm>
              <a:custGeom>
                <a:avLst/>
                <a:gdLst>
                  <a:gd name="T0" fmla="*/ 2 w 4"/>
                  <a:gd name="T1" fmla="*/ 0 h 4"/>
                  <a:gd name="T2" fmla="*/ 0 w 4"/>
                  <a:gd name="T3" fmla="*/ 0 h 4"/>
                  <a:gd name="T4" fmla="*/ 2 w 4"/>
                  <a:gd name="T5" fmla="*/ 2 h 4"/>
                  <a:gd name="T6" fmla="*/ 2 w 4"/>
                  <a:gd name="T7" fmla="*/ 4 h 4"/>
                  <a:gd name="T8" fmla="*/ 4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lnTo>
                      <a:pt x="0" y="0"/>
                    </a:lnTo>
                    <a:lnTo>
                      <a:pt x="2" y="2"/>
                    </a:lnTo>
                    <a:lnTo>
                      <a:pt x="2" y="4"/>
                    </a:lnTo>
                    <a:lnTo>
                      <a:pt x="4" y="2"/>
                    </a:lnTo>
                    <a:lnTo>
                      <a:pt x="2"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2" name="Freeform 44"/>
              <p:cNvSpPr>
                <a:spLocks noEditPoints="1"/>
              </p:cNvSpPr>
              <p:nvPr/>
            </p:nvSpPr>
            <p:spPr bwMode="auto">
              <a:xfrm>
                <a:off x="10898306" y="4323301"/>
                <a:ext cx="31371" cy="24241"/>
              </a:xfrm>
              <a:custGeom>
                <a:avLst/>
                <a:gdLst>
                  <a:gd name="T0" fmla="*/ 2 w 22"/>
                  <a:gd name="T1" fmla="*/ 17 h 17"/>
                  <a:gd name="T2" fmla="*/ 0 w 22"/>
                  <a:gd name="T3" fmla="*/ 17 h 17"/>
                  <a:gd name="T4" fmla="*/ 0 w 22"/>
                  <a:gd name="T5" fmla="*/ 15 h 17"/>
                  <a:gd name="T6" fmla="*/ 6 w 22"/>
                  <a:gd name="T7" fmla="*/ 17 h 17"/>
                  <a:gd name="T8" fmla="*/ 4 w 22"/>
                  <a:gd name="T9" fmla="*/ 17 h 17"/>
                  <a:gd name="T10" fmla="*/ 2 w 22"/>
                  <a:gd name="T11" fmla="*/ 17 h 17"/>
                  <a:gd name="T12" fmla="*/ 22 w 22"/>
                  <a:gd name="T13" fmla="*/ 2 h 17"/>
                  <a:gd name="T14" fmla="*/ 20 w 22"/>
                  <a:gd name="T15" fmla="*/ 0 h 17"/>
                  <a:gd name="T16" fmla="*/ 16 w 22"/>
                  <a:gd name="T17" fmla="*/ 2 h 17"/>
                  <a:gd name="T18" fmla="*/ 22 w 22"/>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
                    <a:moveTo>
                      <a:pt x="2" y="17"/>
                    </a:moveTo>
                    <a:lnTo>
                      <a:pt x="0" y="17"/>
                    </a:lnTo>
                    <a:lnTo>
                      <a:pt x="0" y="15"/>
                    </a:lnTo>
                    <a:lnTo>
                      <a:pt x="6" y="17"/>
                    </a:lnTo>
                    <a:lnTo>
                      <a:pt x="4" y="17"/>
                    </a:lnTo>
                    <a:lnTo>
                      <a:pt x="2" y="17"/>
                    </a:lnTo>
                    <a:close/>
                    <a:moveTo>
                      <a:pt x="22" y="2"/>
                    </a:moveTo>
                    <a:lnTo>
                      <a:pt x="20" y="0"/>
                    </a:lnTo>
                    <a:lnTo>
                      <a:pt x="16" y="2"/>
                    </a:lnTo>
                    <a:lnTo>
                      <a:pt x="22"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3" name="Freeform 45"/>
              <p:cNvSpPr>
                <a:spLocks/>
              </p:cNvSpPr>
              <p:nvPr/>
            </p:nvSpPr>
            <p:spPr bwMode="auto">
              <a:xfrm>
                <a:off x="10929677" y="4317597"/>
                <a:ext cx="11408" cy="5704"/>
              </a:xfrm>
              <a:custGeom>
                <a:avLst/>
                <a:gdLst>
                  <a:gd name="T0" fmla="*/ 0 w 8"/>
                  <a:gd name="T1" fmla="*/ 4 h 4"/>
                  <a:gd name="T2" fmla="*/ 2 w 8"/>
                  <a:gd name="T3" fmla="*/ 4 h 4"/>
                  <a:gd name="T4" fmla="*/ 8 w 8"/>
                  <a:gd name="T5" fmla="*/ 2 h 4"/>
                  <a:gd name="T6" fmla="*/ 6 w 8"/>
                  <a:gd name="T7" fmla="*/ 0 h 4"/>
                  <a:gd name="T8" fmla="*/ 0 w 8"/>
                  <a:gd name="T9" fmla="*/ 4 h 4"/>
                </a:gdLst>
                <a:ahLst/>
                <a:cxnLst>
                  <a:cxn ang="0">
                    <a:pos x="T0" y="T1"/>
                  </a:cxn>
                  <a:cxn ang="0">
                    <a:pos x="T2" y="T3"/>
                  </a:cxn>
                  <a:cxn ang="0">
                    <a:pos x="T4" y="T5"/>
                  </a:cxn>
                  <a:cxn ang="0">
                    <a:pos x="T6" y="T7"/>
                  </a:cxn>
                  <a:cxn ang="0">
                    <a:pos x="T8" y="T9"/>
                  </a:cxn>
                </a:cxnLst>
                <a:rect l="0" t="0" r="r" b="b"/>
                <a:pathLst>
                  <a:path w="8" h="4">
                    <a:moveTo>
                      <a:pt x="0" y="4"/>
                    </a:moveTo>
                    <a:lnTo>
                      <a:pt x="2" y="4"/>
                    </a:lnTo>
                    <a:lnTo>
                      <a:pt x="8" y="2"/>
                    </a:lnTo>
                    <a:lnTo>
                      <a:pt x="6" y="0"/>
                    </a:lnTo>
                    <a:lnTo>
                      <a:pt x="0"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4" name="Freeform 46"/>
              <p:cNvSpPr>
                <a:spLocks/>
              </p:cNvSpPr>
              <p:nvPr/>
            </p:nvSpPr>
            <p:spPr bwMode="auto">
              <a:xfrm>
                <a:off x="10266616" y="4438802"/>
                <a:ext cx="59889" cy="39926"/>
              </a:xfrm>
              <a:custGeom>
                <a:avLst/>
                <a:gdLst>
                  <a:gd name="T0" fmla="*/ 38 w 42"/>
                  <a:gd name="T1" fmla="*/ 14 h 28"/>
                  <a:gd name="T2" fmla="*/ 36 w 42"/>
                  <a:gd name="T3" fmla="*/ 14 h 28"/>
                  <a:gd name="T4" fmla="*/ 32 w 42"/>
                  <a:gd name="T5" fmla="*/ 12 h 28"/>
                  <a:gd name="T6" fmla="*/ 30 w 42"/>
                  <a:gd name="T7" fmla="*/ 10 h 28"/>
                  <a:gd name="T8" fmla="*/ 26 w 42"/>
                  <a:gd name="T9" fmla="*/ 6 h 28"/>
                  <a:gd name="T10" fmla="*/ 22 w 42"/>
                  <a:gd name="T11" fmla="*/ 2 h 28"/>
                  <a:gd name="T12" fmla="*/ 18 w 42"/>
                  <a:gd name="T13" fmla="*/ 0 h 28"/>
                  <a:gd name="T14" fmla="*/ 14 w 42"/>
                  <a:gd name="T15" fmla="*/ 2 h 28"/>
                  <a:gd name="T16" fmla="*/ 10 w 42"/>
                  <a:gd name="T17" fmla="*/ 4 h 28"/>
                  <a:gd name="T18" fmla="*/ 8 w 42"/>
                  <a:gd name="T19" fmla="*/ 12 h 28"/>
                  <a:gd name="T20" fmla="*/ 2 w 42"/>
                  <a:gd name="T21" fmla="*/ 14 h 28"/>
                  <a:gd name="T22" fmla="*/ 0 w 42"/>
                  <a:gd name="T23" fmla="*/ 16 h 28"/>
                  <a:gd name="T24" fmla="*/ 2 w 42"/>
                  <a:gd name="T25" fmla="*/ 18 h 28"/>
                  <a:gd name="T26" fmla="*/ 6 w 42"/>
                  <a:gd name="T27" fmla="*/ 18 h 28"/>
                  <a:gd name="T28" fmla="*/ 6 w 42"/>
                  <a:gd name="T29" fmla="*/ 20 h 28"/>
                  <a:gd name="T30" fmla="*/ 8 w 42"/>
                  <a:gd name="T31" fmla="*/ 20 h 28"/>
                  <a:gd name="T32" fmla="*/ 16 w 42"/>
                  <a:gd name="T33" fmla="*/ 22 h 28"/>
                  <a:gd name="T34" fmla="*/ 20 w 42"/>
                  <a:gd name="T35" fmla="*/ 24 h 28"/>
                  <a:gd name="T36" fmla="*/ 28 w 42"/>
                  <a:gd name="T37" fmla="*/ 26 h 28"/>
                  <a:gd name="T38" fmla="*/ 28 w 42"/>
                  <a:gd name="T39" fmla="*/ 28 h 28"/>
                  <a:gd name="T40" fmla="*/ 38 w 42"/>
                  <a:gd name="T41" fmla="*/ 28 h 28"/>
                  <a:gd name="T42" fmla="*/ 40 w 42"/>
                  <a:gd name="T43" fmla="*/ 26 h 28"/>
                  <a:gd name="T44" fmla="*/ 40 w 42"/>
                  <a:gd name="T45" fmla="*/ 24 h 28"/>
                  <a:gd name="T46" fmla="*/ 42 w 42"/>
                  <a:gd name="T47" fmla="*/ 24 h 28"/>
                  <a:gd name="T48" fmla="*/ 42 w 42"/>
                  <a:gd name="T49" fmla="*/ 14 h 28"/>
                  <a:gd name="T50" fmla="*/ 38 w 42"/>
                  <a:gd name="T5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28">
                    <a:moveTo>
                      <a:pt x="38" y="14"/>
                    </a:moveTo>
                    <a:lnTo>
                      <a:pt x="36" y="14"/>
                    </a:lnTo>
                    <a:lnTo>
                      <a:pt x="32" y="12"/>
                    </a:lnTo>
                    <a:lnTo>
                      <a:pt x="30" y="10"/>
                    </a:lnTo>
                    <a:lnTo>
                      <a:pt x="26" y="6"/>
                    </a:lnTo>
                    <a:lnTo>
                      <a:pt x="22" y="2"/>
                    </a:lnTo>
                    <a:lnTo>
                      <a:pt x="18" y="0"/>
                    </a:lnTo>
                    <a:lnTo>
                      <a:pt x="14" y="2"/>
                    </a:lnTo>
                    <a:lnTo>
                      <a:pt x="10" y="4"/>
                    </a:lnTo>
                    <a:lnTo>
                      <a:pt x="8" y="12"/>
                    </a:lnTo>
                    <a:lnTo>
                      <a:pt x="2" y="14"/>
                    </a:lnTo>
                    <a:lnTo>
                      <a:pt x="0" y="16"/>
                    </a:lnTo>
                    <a:lnTo>
                      <a:pt x="2" y="18"/>
                    </a:lnTo>
                    <a:lnTo>
                      <a:pt x="6" y="18"/>
                    </a:lnTo>
                    <a:lnTo>
                      <a:pt x="6" y="20"/>
                    </a:lnTo>
                    <a:lnTo>
                      <a:pt x="8" y="20"/>
                    </a:lnTo>
                    <a:lnTo>
                      <a:pt x="16" y="22"/>
                    </a:lnTo>
                    <a:lnTo>
                      <a:pt x="20" y="24"/>
                    </a:lnTo>
                    <a:lnTo>
                      <a:pt x="28" y="26"/>
                    </a:lnTo>
                    <a:lnTo>
                      <a:pt x="28" y="28"/>
                    </a:lnTo>
                    <a:lnTo>
                      <a:pt x="38" y="28"/>
                    </a:lnTo>
                    <a:lnTo>
                      <a:pt x="40" y="26"/>
                    </a:lnTo>
                    <a:lnTo>
                      <a:pt x="40" y="24"/>
                    </a:lnTo>
                    <a:lnTo>
                      <a:pt x="42" y="24"/>
                    </a:lnTo>
                    <a:lnTo>
                      <a:pt x="42" y="14"/>
                    </a:lnTo>
                    <a:lnTo>
                      <a:pt x="38"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5" name="Freeform 47"/>
              <p:cNvSpPr>
                <a:spLocks/>
              </p:cNvSpPr>
              <p:nvPr/>
            </p:nvSpPr>
            <p:spPr bwMode="auto">
              <a:xfrm>
                <a:off x="10218134" y="4353245"/>
                <a:ext cx="102668" cy="108371"/>
              </a:xfrm>
              <a:custGeom>
                <a:avLst/>
                <a:gdLst>
                  <a:gd name="T0" fmla="*/ 42 w 72"/>
                  <a:gd name="T1" fmla="*/ 72 h 76"/>
                  <a:gd name="T2" fmla="*/ 44 w 72"/>
                  <a:gd name="T3" fmla="*/ 64 h 76"/>
                  <a:gd name="T4" fmla="*/ 48 w 72"/>
                  <a:gd name="T5" fmla="*/ 62 h 76"/>
                  <a:gd name="T6" fmla="*/ 52 w 72"/>
                  <a:gd name="T7" fmla="*/ 60 h 76"/>
                  <a:gd name="T8" fmla="*/ 56 w 72"/>
                  <a:gd name="T9" fmla="*/ 52 h 76"/>
                  <a:gd name="T10" fmla="*/ 70 w 72"/>
                  <a:gd name="T11" fmla="*/ 42 h 76"/>
                  <a:gd name="T12" fmla="*/ 72 w 72"/>
                  <a:gd name="T13" fmla="*/ 38 h 76"/>
                  <a:gd name="T14" fmla="*/ 68 w 72"/>
                  <a:gd name="T15" fmla="*/ 36 h 76"/>
                  <a:gd name="T16" fmla="*/ 66 w 72"/>
                  <a:gd name="T17" fmla="*/ 34 h 76"/>
                  <a:gd name="T18" fmla="*/ 64 w 72"/>
                  <a:gd name="T19" fmla="*/ 34 h 76"/>
                  <a:gd name="T20" fmla="*/ 56 w 72"/>
                  <a:gd name="T21" fmla="*/ 34 h 76"/>
                  <a:gd name="T22" fmla="*/ 58 w 72"/>
                  <a:gd name="T23" fmla="*/ 0 h 76"/>
                  <a:gd name="T24" fmla="*/ 28 w 72"/>
                  <a:gd name="T25" fmla="*/ 0 h 76"/>
                  <a:gd name="T26" fmla="*/ 26 w 72"/>
                  <a:gd name="T27" fmla="*/ 10 h 76"/>
                  <a:gd name="T28" fmla="*/ 20 w 72"/>
                  <a:gd name="T29" fmla="*/ 10 h 76"/>
                  <a:gd name="T30" fmla="*/ 26 w 72"/>
                  <a:gd name="T31" fmla="*/ 16 h 76"/>
                  <a:gd name="T32" fmla="*/ 34 w 72"/>
                  <a:gd name="T33" fmla="*/ 26 h 76"/>
                  <a:gd name="T34" fmla="*/ 32 w 72"/>
                  <a:gd name="T35" fmla="*/ 32 h 76"/>
                  <a:gd name="T36" fmla="*/ 12 w 72"/>
                  <a:gd name="T37" fmla="*/ 32 h 76"/>
                  <a:gd name="T38" fmla="*/ 0 w 72"/>
                  <a:gd name="T39" fmla="*/ 50 h 76"/>
                  <a:gd name="T40" fmla="*/ 0 w 72"/>
                  <a:gd name="T41" fmla="*/ 60 h 76"/>
                  <a:gd name="T42" fmla="*/ 4 w 72"/>
                  <a:gd name="T43" fmla="*/ 64 h 76"/>
                  <a:gd name="T44" fmla="*/ 14 w 72"/>
                  <a:gd name="T45" fmla="*/ 70 h 76"/>
                  <a:gd name="T46" fmla="*/ 16 w 72"/>
                  <a:gd name="T47" fmla="*/ 74 h 76"/>
                  <a:gd name="T48" fmla="*/ 20 w 72"/>
                  <a:gd name="T49" fmla="*/ 74 h 76"/>
                  <a:gd name="T50" fmla="*/ 22 w 72"/>
                  <a:gd name="T51" fmla="*/ 72 h 76"/>
                  <a:gd name="T52" fmla="*/ 26 w 72"/>
                  <a:gd name="T53" fmla="*/ 72 h 76"/>
                  <a:gd name="T54" fmla="*/ 34 w 72"/>
                  <a:gd name="T55" fmla="*/ 76 h 76"/>
                  <a:gd name="T56" fmla="*/ 36 w 72"/>
                  <a:gd name="T57" fmla="*/ 74 h 76"/>
                  <a:gd name="T58" fmla="*/ 42 w 72"/>
                  <a:gd name="T59"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76">
                    <a:moveTo>
                      <a:pt x="42" y="72"/>
                    </a:moveTo>
                    <a:lnTo>
                      <a:pt x="44" y="64"/>
                    </a:lnTo>
                    <a:lnTo>
                      <a:pt x="48" y="62"/>
                    </a:lnTo>
                    <a:lnTo>
                      <a:pt x="52" y="60"/>
                    </a:lnTo>
                    <a:lnTo>
                      <a:pt x="56" y="52"/>
                    </a:lnTo>
                    <a:lnTo>
                      <a:pt x="70" y="42"/>
                    </a:lnTo>
                    <a:lnTo>
                      <a:pt x="72" y="38"/>
                    </a:lnTo>
                    <a:lnTo>
                      <a:pt x="68" y="36"/>
                    </a:lnTo>
                    <a:lnTo>
                      <a:pt x="66" y="34"/>
                    </a:lnTo>
                    <a:lnTo>
                      <a:pt x="64" y="34"/>
                    </a:lnTo>
                    <a:lnTo>
                      <a:pt x="56" y="34"/>
                    </a:lnTo>
                    <a:lnTo>
                      <a:pt x="58" y="0"/>
                    </a:lnTo>
                    <a:lnTo>
                      <a:pt x="28" y="0"/>
                    </a:lnTo>
                    <a:lnTo>
                      <a:pt x="26" y="10"/>
                    </a:lnTo>
                    <a:lnTo>
                      <a:pt x="20" y="10"/>
                    </a:lnTo>
                    <a:lnTo>
                      <a:pt x="26" y="16"/>
                    </a:lnTo>
                    <a:lnTo>
                      <a:pt x="34" y="26"/>
                    </a:lnTo>
                    <a:lnTo>
                      <a:pt x="32" y="32"/>
                    </a:lnTo>
                    <a:lnTo>
                      <a:pt x="12" y="32"/>
                    </a:lnTo>
                    <a:lnTo>
                      <a:pt x="0" y="50"/>
                    </a:lnTo>
                    <a:lnTo>
                      <a:pt x="0" y="60"/>
                    </a:lnTo>
                    <a:lnTo>
                      <a:pt x="4" y="64"/>
                    </a:lnTo>
                    <a:lnTo>
                      <a:pt x="14" y="70"/>
                    </a:lnTo>
                    <a:lnTo>
                      <a:pt x="16" y="74"/>
                    </a:lnTo>
                    <a:lnTo>
                      <a:pt x="20" y="74"/>
                    </a:lnTo>
                    <a:lnTo>
                      <a:pt x="22" y="72"/>
                    </a:lnTo>
                    <a:lnTo>
                      <a:pt x="26" y="72"/>
                    </a:lnTo>
                    <a:lnTo>
                      <a:pt x="34" y="76"/>
                    </a:lnTo>
                    <a:lnTo>
                      <a:pt x="36" y="74"/>
                    </a:lnTo>
                    <a:lnTo>
                      <a:pt x="42" y="7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6" name="Freeform 48"/>
              <p:cNvSpPr>
                <a:spLocks/>
              </p:cNvSpPr>
              <p:nvPr/>
            </p:nvSpPr>
            <p:spPr bwMode="auto">
              <a:xfrm>
                <a:off x="10292283" y="4398875"/>
                <a:ext cx="148298" cy="85556"/>
              </a:xfrm>
              <a:custGeom>
                <a:avLst/>
                <a:gdLst>
                  <a:gd name="T0" fmla="*/ 36 w 104"/>
                  <a:gd name="T1" fmla="*/ 56 h 60"/>
                  <a:gd name="T2" fmla="*/ 40 w 104"/>
                  <a:gd name="T3" fmla="*/ 54 h 60"/>
                  <a:gd name="T4" fmla="*/ 42 w 104"/>
                  <a:gd name="T5" fmla="*/ 46 h 60"/>
                  <a:gd name="T6" fmla="*/ 48 w 104"/>
                  <a:gd name="T7" fmla="*/ 44 h 60"/>
                  <a:gd name="T8" fmla="*/ 50 w 104"/>
                  <a:gd name="T9" fmla="*/ 40 h 60"/>
                  <a:gd name="T10" fmla="*/ 52 w 104"/>
                  <a:gd name="T11" fmla="*/ 40 h 60"/>
                  <a:gd name="T12" fmla="*/ 56 w 104"/>
                  <a:gd name="T13" fmla="*/ 42 h 60"/>
                  <a:gd name="T14" fmla="*/ 58 w 104"/>
                  <a:gd name="T15" fmla="*/ 40 h 60"/>
                  <a:gd name="T16" fmla="*/ 62 w 104"/>
                  <a:gd name="T17" fmla="*/ 40 h 60"/>
                  <a:gd name="T18" fmla="*/ 64 w 104"/>
                  <a:gd name="T19" fmla="*/ 36 h 60"/>
                  <a:gd name="T20" fmla="*/ 68 w 104"/>
                  <a:gd name="T21" fmla="*/ 34 h 60"/>
                  <a:gd name="T22" fmla="*/ 70 w 104"/>
                  <a:gd name="T23" fmla="*/ 28 h 60"/>
                  <a:gd name="T24" fmla="*/ 76 w 104"/>
                  <a:gd name="T25" fmla="*/ 24 h 60"/>
                  <a:gd name="T26" fmla="*/ 78 w 104"/>
                  <a:gd name="T27" fmla="*/ 26 h 60"/>
                  <a:gd name="T28" fmla="*/ 80 w 104"/>
                  <a:gd name="T29" fmla="*/ 28 h 60"/>
                  <a:gd name="T30" fmla="*/ 84 w 104"/>
                  <a:gd name="T31" fmla="*/ 28 h 60"/>
                  <a:gd name="T32" fmla="*/ 88 w 104"/>
                  <a:gd name="T33" fmla="*/ 26 h 60"/>
                  <a:gd name="T34" fmla="*/ 92 w 104"/>
                  <a:gd name="T35" fmla="*/ 26 h 60"/>
                  <a:gd name="T36" fmla="*/ 94 w 104"/>
                  <a:gd name="T37" fmla="*/ 22 h 60"/>
                  <a:gd name="T38" fmla="*/ 98 w 104"/>
                  <a:gd name="T39" fmla="*/ 20 h 60"/>
                  <a:gd name="T40" fmla="*/ 104 w 104"/>
                  <a:gd name="T41" fmla="*/ 20 h 60"/>
                  <a:gd name="T42" fmla="*/ 100 w 104"/>
                  <a:gd name="T43" fmla="*/ 12 h 60"/>
                  <a:gd name="T44" fmla="*/ 96 w 104"/>
                  <a:gd name="T45" fmla="*/ 12 h 60"/>
                  <a:gd name="T46" fmla="*/ 96 w 104"/>
                  <a:gd name="T47" fmla="*/ 14 h 60"/>
                  <a:gd name="T48" fmla="*/ 90 w 104"/>
                  <a:gd name="T49" fmla="*/ 10 h 60"/>
                  <a:gd name="T50" fmla="*/ 90 w 104"/>
                  <a:gd name="T51" fmla="*/ 8 h 60"/>
                  <a:gd name="T52" fmla="*/ 96 w 104"/>
                  <a:gd name="T53" fmla="*/ 8 h 60"/>
                  <a:gd name="T54" fmla="*/ 90 w 104"/>
                  <a:gd name="T55" fmla="*/ 4 h 60"/>
                  <a:gd name="T56" fmla="*/ 80 w 104"/>
                  <a:gd name="T57" fmla="*/ 2 h 60"/>
                  <a:gd name="T58" fmla="*/ 68 w 104"/>
                  <a:gd name="T59" fmla="*/ 2 h 60"/>
                  <a:gd name="T60" fmla="*/ 62 w 104"/>
                  <a:gd name="T61" fmla="*/ 0 h 60"/>
                  <a:gd name="T62" fmla="*/ 58 w 104"/>
                  <a:gd name="T63" fmla="*/ 4 h 60"/>
                  <a:gd name="T64" fmla="*/ 52 w 104"/>
                  <a:gd name="T65" fmla="*/ 4 h 60"/>
                  <a:gd name="T66" fmla="*/ 50 w 104"/>
                  <a:gd name="T67" fmla="*/ 6 h 60"/>
                  <a:gd name="T68" fmla="*/ 42 w 104"/>
                  <a:gd name="T69" fmla="*/ 6 h 60"/>
                  <a:gd name="T70" fmla="*/ 34 w 104"/>
                  <a:gd name="T71" fmla="*/ 4 h 60"/>
                  <a:gd name="T72" fmla="*/ 30 w 104"/>
                  <a:gd name="T73" fmla="*/ 2 h 60"/>
                  <a:gd name="T74" fmla="*/ 26 w 104"/>
                  <a:gd name="T75" fmla="*/ 6 h 60"/>
                  <a:gd name="T76" fmla="*/ 20 w 104"/>
                  <a:gd name="T77" fmla="*/ 6 h 60"/>
                  <a:gd name="T78" fmla="*/ 18 w 104"/>
                  <a:gd name="T79" fmla="*/ 10 h 60"/>
                  <a:gd name="T80" fmla="*/ 4 w 104"/>
                  <a:gd name="T81" fmla="*/ 20 h 60"/>
                  <a:gd name="T82" fmla="*/ 0 w 104"/>
                  <a:gd name="T83" fmla="*/ 28 h 60"/>
                  <a:gd name="T84" fmla="*/ 4 w 104"/>
                  <a:gd name="T85" fmla="*/ 30 h 60"/>
                  <a:gd name="T86" fmla="*/ 8 w 104"/>
                  <a:gd name="T87" fmla="*/ 34 h 60"/>
                  <a:gd name="T88" fmla="*/ 12 w 104"/>
                  <a:gd name="T89" fmla="*/ 38 h 60"/>
                  <a:gd name="T90" fmla="*/ 14 w 104"/>
                  <a:gd name="T91" fmla="*/ 40 h 60"/>
                  <a:gd name="T92" fmla="*/ 18 w 104"/>
                  <a:gd name="T93" fmla="*/ 42 h 60"/>
                  <a:gd name="T94" fmla="*/ 20 w 104"/>
                  <a:gd name="T95" fmla="*/ 42 h 60"/>
                  <a:gd name="T96" fmla="*/ 24 w 104"/>
                  <a:gd name="T97" fmla="*/ 42 h 60"/>
                  <a:gd name="T98" fmla="*/ 24 w 104"/>
                  <a:gd name="T99" fmla="*/ 52 h 60"/>
                  <a:gd name="T100" fmla="*/ 30 w 104"/>
                  <a:gd name="T101" fmla="*/ 52 h 60"/>
                  <a:gd name="T102" fmla="*/ 28 w 104"/>
                  <a:gd name="T103" fmla="*/ 56 h 60"/>
                  <a:gd name="T104" fmla="*/ 30 w 104"/>
                  <a:gd name="T105" fmla="*/ 60 h 60"/>
                  <a:gd name="T106" fmla="*/ 34 w 104"/>
                  <a:gd name="T107" fmla="*/ 60 h 60"/>
                  <a:gd name="T108" fmla="*/ 36 w 104"/>
                  <a:gd name="T10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60">
                    <a:moveTo>
                      <a:pt x="36" y="56"/>
                    </a:moveTo>
                    <a:lnTo>
                      <a:pt x="40" y="54"/>
                    </a:lnTo>
                    <a:lnTo>
                      <a:pt x="42" y="46"/>
                    </a:lnTo>
                    <a:lnTo>
                      <a:pt x="48" y="44"/>
                    </a:lnTo>
                    <a:lnTo>
                      <a:pt x="50" y="40"/>
                    </a:lnTo>
                    <a:lnTo>
                      <a:pt x="52" y="40"/>
                    </a:lnTo>
                    <a:lnTo>
                      <a:pt x="56" y="42"/>
                    </a:lnTo>
                    <a:lnTo>
                      <a:pt x="58" y="40"/>
                    </a:lnTo>
                    <a:lnTo>
                      <a:pt x="62" y="40"/>
                    </a:lnTo>
                    <a:lnTo>
                      <a:pt x="64" y="36"/>
                    </a:lnTo>
                    <a:lnTo>
                      <a:pt x="68" y="34"/>
                    </a:lnTo>
                    <a:lnTo>
                      <a:pt x="70" y="28"/>
                    </a:lnTo>
                    <a:lnTo>
                      <a:pt x="76" y="24"/>
                    </a:lnTo>
                    <a:lnTo>
                      <a:pt x="78" y="26"/>
                    </a:lnTo>
                    <a:lnTo>
                      <a:pt x="80" y="28"/>
                    </a:lnTo>
                    <a:lnTo>
                      <a:pt x="84" y="28"/>
                    </a:lnTo>
                    <a:lnTo>
                      <a:pt x="88" y="26"/>
                    </a:lnTo>
                    <a:lnTo>
                      <a:pt x="92" y="26"/>
                    </a:lnTo>
                    <a:lnTo>
                      <a:pt x="94" y="22"/>
                    </a:lnTo>
                    <a:lnTo>
                      <a:pt x="98" y="20"/>
                    </a:lnTo>
                    <a:lnTo>
                      <a:pt x="104" y="20"/>
                    </a:lnTo>
                    <a:lnTo>
                      <a:pt x="100" y="12"/>
                    </a:lnTo>
                    <a:lnTo>
                      <a:pt x="96" y="12"/>
                    </a:lnTo>
                    <a:lnTo>
                      <a:pt x="96" y="14"/>
                    </a:lnTo>
                    <a:lnTo>
                      <a:pt x="90" y="10"/>
                    </a:lnTo>
                    <a:lnTo>
                      <a:pt x="90" y="8"/>
                    </a:lnTo>
                    <a:lnTo>
                      <a:pt x="96" y="8"/>
                    </a:lnTo>
                    <a:lnTo>
                      <a:pt x="90" y="4"/>
                    </a:lnTo>
                    <a:lnTo>
                      <a:pt x="80" y="2"/>
                    </a:lnTo>
                    <a:lnTo>
                      <a:pt x="68" y="2"/>
                    </a:lnTo>
                    <a:lnTo>
                      <a:pt x="62" y="0"/>
                    </a:lnTo>
                    <a:lnTo>
                      <a:pt x="58" y="4"/>
                    </a:lnTo>
                    <a:lnTo>
                      <a:pt x="52" y="4"/>
                    </a:lnTo>
                    <a:lnTo>
                      <a:pt x="50" y="6"/>
                    </a:lnTo>
                    <a:lnTo>
                      <a:pt x="42" y="6"/>
                    </a:lnTo>
                    <a:lnTo>
                      <a:pt x="34" y="4"/>
                    </a:lnTo>
                    <a:lnTo>
                      <a:pt x="30" y="2"/>
                    </a:lnTo>
                    <a:lnTo>
                      <a:pt x="26" y="6"/>
                    </a:lnTo>
                    <a:lnTo>
                      <a:pt x="20" y="6"/>
                    </a:lnTo>
                    <a:lnTo>
                      <a:pt x="18" y="10"/>
                    </a:lnTo>
                    <a:lnTo>
                      <a:pt x="4" y="20"/>
                    </a:lnTo>
                    <a:lnTo>
                      <a:pt x="0" y="28"/>
                    </a:lnTo>
                    <a:lnTo>
                      <a:pt x="4" y="30"/>
                    </a:lnTo>
                    <a:lnTo>
                      <a:pt x="8" y="34"/>
                    </a:lnTo>
                    <a:lnTo>
                      <a:pt x="12" y="38"/>
                    </a:lnTo>
                    <a:lnTo>
                      <a:pt x="14" y="40"/>
                    </a:lnTo>
                    <a:lnTo>
                      <a:pt x="18" y="42"/>
                    </a:lnTo>
                    <a:lnTo>
                      <a:pt x="20" y="42"/>
                    </a:lnTo>
                    <a:lnTo>
                      <a:pt x="24" y="42"/>
                    </a:lnTo>
                    <a:lnTo>
                      <a:pt x="24" y="52"/>
                    </a:lnTo>
                    <a:lnTo>
                      <a:pt x="30" y="52"/>
                    </a:lnTo>
                    <a:lnTo>
                      <a:pt x="28" y="56"/>
                    </a:lnTo>
                    <a:lnTo>
                      <a:pt x="30" y="60"/>
                    </a:lnTo>
                    <a:lnTo>
                      <a:pt x="34" y="60"/>
                    </a:lnTo>
                    <a:lnTo>
                      <a:pt x="36" y="5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7" name="Freeform 50"/>
              <p:cNvSpPr>
                <a:spLocks/>
              </p:cNvSpPr>
              <p:nvPr/>
            </p:nvSpPr>
            <p:spPr bwMode="auto">
              <a:xfrm>
                <a:off x="10360728" y="4532914"/>
                <a:ext cx="85556" cy="91260"/>
              </a:xfrm>
              <a:custGeom>
                <a:avLst/>
                <a:gdLst>
                  <a:gd name="T0" fmla="*/ 52 w 60"/>
                  <a:gd name="T1" fmla="*/ 58 h 64"/>
                  <a:gd name="T2" fmla="*/ 52 w 60"/>
                  <a:gd name="T3" fmla="*/ 52 h 64"/>
                  <a:gd name="T4" fmla="*/ 56 w 60"/>
                  <a:gd name="T5" fmla="*/ 50 h 64"/>
                  <a:gd name="T6" fmla="*/ 56 w 60"/>
                  <a:gd name="T7" fmla="*/ 48 h 64"/>
                  <a:gd name="T8" fmla="*/ 54 w 60"/>
                  <a:gd name="T9" fmla="*/ 44 h 64"/>
                  <a:gd name="T10" fmla="*/ 54 w 60"/>
                  <a:gd name="T11" fmla="*/ 38 h 64"/>
                  <a:gd name="T12" fmla="*/ 54 w 60"/>
                  <a:gd name="T13" fmla="*/ 36 h 64"/>
                  <a:gd name="T14" fmla="*/ 58 w 60"/>
                  <a:gd name="T15" fmla="*/ 38 h 64"/>
                  <a:gd name="T16" fmla="*/ 60 w 60"/>
                  <a:gd name="T17" fmla="*/ 36 h 64"/>
                  <a:gd name="T18" fmla="*/ 56 w 60"/>
                  <a:gd name="T19" fmla="*/ 32 h 64"/>
                  <a:gd name="T20" fmla="*/ 46 w 60"/>
                  <a:gd name="T21" fmla="*/ 22 h 64"/>
                  <a:gd name="T22" fmla="*/ 42 w 60"/>
                  <a:gd name="T23" fmla="*/ 18 h 64"/>
                  <a:gd name="T24" fmla="*/ 42 w 60"/>
                  <a:gd name="T25" fmla="*/ 12 h 64"/>
                  <a:gd name="T26" fmla="*/ 40 w 60"/>
                  <a:gd name="T27" fmla="*/ 8 h 64"/>
                  <a:gd name="T28" fmla="*/ 36 w 60"/>
                  <a:gd name="T29" fmla="*/ 12 h 64"/>
                  <a:gd name="T30" fmla="*/ 30 w 60"/>
                  <a:gd name="T31" fmla="*/ 12 h 64"/>
                  <a:gd name="T32" fmla="*/ 30 w 60"/>
                  <a:gd name="T33" fmla="*/ 10 h 64"/>
                  <a:gd name="T34" fmla="*/ 26 w 60"/>
                  <a:gd name="T35" fmla="*/ 6 h 64"/>
                  <a:gd name="T36" fmla="*/ 22 w 60"/>
                  <a:gd name="T37" fmla="*/ 6 h 64"/>
                  <a:gd name="T38" fmla="*/ 18 w 60"/>
                  <a:gd name="T39" fmla="*/ 6 h 64"/>
                  <a:gd name="T40" fmla="*/ 10 w 60"/>
                  <a:gd name="T41" fmla="*/ 2 h 64"/>
                  <a:gd name="T42" fmla="*/ 4 w 60"/>
                  <a:gd name="T43" fmla="*/ 0 h 64"/>
                  <a:gd name="T44" fmla="*/ 0 w 60"/>
                  <a:gd name="T45" fmla="*/ 6 h 64"/>
                  <a:gd name="T46" fmla="*/ 4 w 60"/>
                  <a:gd name="T47" fmla="*/ 10 h 64"/>
                  <a:gd name="T48" fmla="*/ 4 w 60"/>
                  <a:gd name="T49" fmla="*/ 16 h 64"/>
                  <a:gd name="T50" fmla="*/ 2 w 60"/>
                  <a:gd name="T51" fmla="*/ 18 h 64"/>
                  <a:gd name="T52" fmla="*/ 0 w 60"/>
                  <a:gd name="T53" fmla="*/ 24 h 64"/>
                  <a:gd name="T54" fmla="*/ 4 w 60"/>
                  <a:gd name="T55" fmla="*/ 28 h 64"/>
                  <a:gd name="T56" fmla="*/ 8 w 60"/>
                  <a:gd name="T57" fmla="*/ 28 h 64"/>
                  <a:gd name="T58" fmla="*/ 12 w 60"/>
                  <a:gd name="T59" fmla="*/ 32 h 64"/>
                  <a:gd name="T60" fmla="*/ 14 w 60"/>
                  <a:gd name="T61" fmla="*/ 32 h 64"/>
                  <a:gd name="T62" fmla="*/ 14 w 60"/>
                  <a:gd name="T63" fmla="*/ 30 h 64"/>
                  <a:gd name="T64" fmla="*/ 16 w 60"/>
                  <a:gd name="T65" fmla="*/ 30 h 64"/>
                  <a:gd name="T66" fmla="*/ 14 w 60"/>
                  <a:gd name="T67" fmla="*/ 24 h 64"/>
                  <a:gd name="T68" fmla="*/ 14 w 60"/>
                  <a:gd name="T69" fmla="*/ 22 h 64"/>
                  <a:gd name="T70" fmla="*/ 16 w 60"/>
                  <a:gd name="T71" fmla="*/ 22 h 64"/>
                  <a:gd name="T72" fmla="*/ 18 w 60"/>
                  <a:gd name="T73" fmla="*/ 24 h 64"/>
                  <a:gd name="T74" fmla="*/ 22 w 60"/>
                  <a:gd name="T75" fmla="*/ 28 h 64"/>
                  <a:gd name="T76" fmla="*/ 20 w 60"/>
                  <a:gd name="T77" fmla="*/ 30 h 64"/>
                  <a:gd name="T78" fmla="*/ 22 w 60"/>
                  <a:gd name="T79" fmla="*/ 34 h 64"/>
                  <a:gd name="T80" fmla="*/ 28 w 60"/>
                  <a:gd name="T81" fmla="*/ 36 h 64"/>
                  <a:gd name="T82" fmla="*/ 34 w 60"/>
                  <a:gd name="T83" fmla="*/ 40 h 64"/>
                  <a:gd name="T84" fmla="*/ 38 w 60"/>
                  <a:gd name="T85" fmla="*/ 40 h 64"/>
                  <a:gd name="T86" fmla="*/ 40 w 60"/>
                  <a:gd name="T87" fmla="*/ 42 h 64"/>
                  <a:gd name="T88" fmla="*/ 40 w 60"/>
                  <a:gd name="T89" fmla="*/ 48 h 64"/>
                  <a:gd name="T90" fmla="*/ 36 w 60"/>
                  <a:gd name="T91" fmla="*/ 50 h 64"/>
                  <a:gd name="T92" fmla="*/ 38 w 60"/>
                  <a:gd name="T93" fmla="*/ 56 h 64"/>
                  <a:gd name="T94" fmla="*/ 42 w 60"/>
                  <a:gd name="T95" fmla="*/ 58 h 64"/>
                  <a:gd name="T96" fmla="*/ 42 w 60"/>
                  <a:gd name="T97" fmla="*/ 56 h 64"/>
                  <a:gd name="T98" fmla="*/ 42 w 60"/>
                  <a:gd name="T99" fmla="*/ 54 h 64"/>
                  <a:gd name="T100" fmla="*/ 42 w 60"/>
                  <a:gd name="T101" fmla="*/ 52 h 64"/>
                  <a:gd name="T102" fmla="*/ 46 w 60"/>
                  <a:gd name="T103" fmla="*/ 54 h 64"/>
                  <a:gd name="T104" fmla="*/ 46 w 60"/>
                  <a:gd name="T105" fmla="*/ 56 h 64"/>
                  <a:gd name="T106" fmla="*/ 48 w 60"/>
                  <a:gd name="T107" fmla="*/ 60 h 64"/>
                  <a:gd name="T108" fmla="*/ 50 w 60"/>
                  <a:gd name="T109" fmla="*/ 64 h 64"/>
                  <a:gd name="T110" fmla="*/ 50 w 60"/>
                  <a:gd name="T111" fmla="*/ 64 h 64"/>
                  <a:gd name="T112" fmla="*/ 52 w 60"/>
                  <a:gd name="T113" fmla="*/ 62 h 64"/>
                  <a:gd name="T114" fmla="*/ 50 w 60"/>
                  <a:gd name="T115" fmla="*/ 60 h 64"/>
                  <a:gd name="T116" fmla="*/ 52 w 60"/>
                  <a:gd name="T11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 h="64">
                    <a:moveTo>
                      <a:pt x="52" y="58"/>
                    </a:moveTo>
                    <a:lnTo>
                      <a:pt x="52" y="52"/>
                    </a:lnTo>
                    <a:lnTo>
                      <a:pt x="56" y="50"/>
                    </a:lnTo>
                    <a:lnTo>
                      <a:pt x="56" y="48"/>
                    </a:lnTo>
                    <a:lnTo>
                      <a:pt x="54" y="44"/>
                    </a:lnTo>
                    <a:lnTo>
                      <a:pt x="54" y="38"/>
                    </a:lnTo>
                    <a:lnTo>
                      <a:pt x="54" y="36"/>
                    </a:lnTo>
                    <a:lnTo>
                      <a:pt x="58" y="38"/>
                    </a:lnTo>
                    <a:lnTo>
                      <a:pt x="60" y="36"/>
                    </a:lnTo>
                    <a:lnTo>
                      <a:pt x="56" y="32"/>
                    </a:lnTo>
                    <a:lnTo>
                      <a:pt x="46" y="22"/>
                    </a:lnTo>
                    <a:lnTo>
                      <a:pt x="42" y="18"/>
                    </a:lnTo>
                    <a:lnTo>
                      <a:pt x="42" y="12"/>
                    </a:lnTo>
                    <a:lnTo>
                      <a:pt x="40" y="8"/>
                    </a:lnTo>
                    <a:lnTo>
                      <a:pt x="36" y="12"/>
                    </a:lnTo>
                    <a:lnTo>
                      <a:pt x="30" y="12"/>
                    </a:lnTo>
                    <a:lnTo>
                      <a:pt x="30" y="10"/>
                    </a:lnTo>
                    <a:lnTo>
                      <a:pt x="26" y="6"/>
                    </a:lnTo>
                    <a:lnTo>
                      <a:pt x="22" y="6"/>
                    </a:lnTo>
                    <a:lnTo>
                      <a:pt x="18" y="6"/>
                    </a:lnTo>
                    <a:lnTo>
                      <a:pt x="10" y="2"/>
                    </a:lnTo>
                    <a:lnTo>
                      <a:pt x="4" y="0"/>
                    </a:lnTo>
                    <a:lnTo>
                      <a:pt x="0" y="6"/>
                    </a:lnTo>
                    <a:lnTo>
                      <a:pt x="4" y="10"/>
                    </a:lnTo>
                    <a:lnTo>
                      <a:pt x="4" y="16"/>
                    </a:lnTo>
                    <a:lnTo>
                      <a:pt x="2" y="18"/>
                    </a:lnTo>
                    <a:lnTo>
                      <a:pt x="0" y="24"/>
                    </a:lnTo>
                    <a:lnTo>
                      <a:pt x="4" y="28"/>
                    </a:lnTo>
                    <a:lnTo>
                      <a:pt x="8" y="28"/>
                    </a:lnTo>
                    <a:lnTo>
                      <a:pt x="12" y="32"/>
                    </a:lnTo>
                    <a:lnTo>
                      <a:pt x="14" y="32"/>
                    </a:lnTo>
                    <a:lnTo>
                      <a:pt x="14" y="30"/>
                    </a:lnTo>
                    <a:lnTo>
                      <a:pt x="16" y="30"/>
                    </a:lnTo>
                    <a:lnTo>
                      <a:pt x="14" y="24"/>
                    </a:lnTo>
                    <a:lnTo>
                      <a:pt x="14" y="22"/>
                    </a:lnTo>
                    <a:lnTo>
                      <a:pt x="16" y="22"/>
                    </a:lnTo>
                    <a:lnTo>
                      <a:pt x="18" y="24"/>
                    </a:lnTo>
                    <a:lnTo>
                      <a:pt x="22" y="28"/>
                    </a:lnTo>
                    <a:lnTo>
                      <a:pt x="20" y="30"/>
                    </a:lnTo>
                    <a:lnTo>
                      <a:pt x="22" y="34"/>
                    </a:lnTo>
                    <a:lnTo>
                      <a:pt x="28" y="36"/>
                    </a:lnTo>
                    <a:lnTo>
                      <a:pt x="34" y="40"/>
                    </a:lnTo>
                    <a:lnTo>
                      <a:pt x="38" y="40"/>
                    </a:lnTo>
                    <a:lnTo>
                      <a:pt x="40" y="42"/>
                    </a:lnTo>
                    <a:lnTo>
                      <a:pt x="40" y="48"/>
                    </a:lnTo>
                    <a:lnTo>
                      <a:pt x="36" y="50"/>
                    </a:lnTo>
                    <a:lnTo>
                      <a:pt x="38" y="56"/>
                    </a:lnTo>
                    <a:lnTo>
                      <a:pt x="42" y="58"/>
                    </a:lnTo>
                    <a:lnTo>
                      <a:pt x="42" y="56"/>
                    </a:lnTo>
                    <a:lnTo>
                      <a:pt x="42" y="54"/>
                    </a:lnTo>
                    <a:lnTo>
                      <a:pt x="42" y="52"/>
                    </a:lnTo>
                    <a:lnTo>
                      <a:pt x="46" y="54"/>
                    </a:lnTo>
                    <a:lnTo>
                      <a:pt x="46" y="56"/>
                    </a:lnTo>
                    <a:lnTo>
                      <a:pt x="48" y="60"/>
                    </a:lnTo>
                    <a:lnTo>
                      <a:pt x="50" y="64"/>
                    </a:lnTo>
                    <a:lnTo>
                      <a:pt x="50" y="64"/>
                    </a:lnTo>
                    <a:lnTo>
                      <a:pt x="52" y="62"/>
                    </a:lnTo>
                    <a:lnTo>
                      <a:pt x="50" y="60"/>
                    </a:lnTo>
                    <a:lnTo>
                      <a:pt x="52"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8" name="Freeform 51"/>
              <p:cNvSpPr>
                <a:spLocks noEditPoints="1"/>
              </p:cNvSpPr>
              <p:nvPr/>
            </p:nvSpPr>
            <p:spPr bwMode="auto">
              <a:xfrm>
                <a:off x="10663027" y="4289078"/>
                <a:ext cx="74149" cy="47056"/>
              </a:xfrm>
              <a:custGeom>
                <a:avLst/>
                <a:gdLst>
                  <a:gd name="T0" fmla="*/ 32 w 52"/>
                  <a:gd name="T1" fmla="*/ 20 h 33"/>
                  <a:gd name="T2" fmla="*/ 30 w 52"/>
                  <a:gd name="T3" fmla="*/ 16 h 33"/>
                  <a:gd name="T4" fmla="*/ 24 w 52"/>
                  <a:gd name="T5" fmla="*/ 14 h 33"/>
                  <a:gd name="T6" fmla="*/ 22 w 52"/>
                  <a:gd name="T7" fmla="*/ 16 h 33"/>
                  <a:gd name="T8" fmla="*/ 28 w 52"/>
                  <a:gd name="T9" fmla="*/ 18 h 33"/>
                  <a:gd name="T10" fmla="*/ 32 w 52"/>
                  <a:gd name="T11" fmla="*/ 20 h 33"/>
                  <a:gd name="T12" fmla="*/ 50 w 52"/>
                  <a:gd name="T13" fmla="*/ 18 h 33"/>
                  <a:gd name="T14" fmla="*/ 50 w 52"/>
                  <a:gd name="T15" fmla="*/ 14 h 33"/>
                  <a:gd name="T16" fmla="*/ 52 w 52"/>
                  <a:gd name="T17" fmla="*/ 12 h 33"/>
                  <a:gd name="T18" fmla="*/ 52 w 52"/>
                  <a:gd name="T19" fmla="*/ 6 h 33"/>
                  <a:gd name="T20" fmla="*/ 50 w 52"/>
                  <a:gd name="T21" fmla="*/ 2 h 33"/>
                  <a:gd name="T22" fmla="*/ 44 w 52"/>
                  <a:gd name="T23" fmla="*/ 2 h 33"/>
                  <a:gd name="T24" fmla="*/ 38 w 52"/>
                  <a:gd name="T25" fmla="*/ 0 h 33"/>
                  <a:gd name="T26" fmla="*/ 30 w 52"/>
                  <a:gd name="T27" fmla="*/ 0 h 33"/>
                  <a:gd name="T28" fmla="*/ 24 w 52"/>
                  <a:gd name="T29" fmla="*/ 0 h 33"/>
                  <a:gd name="T30" fmla="*/ 22 w 52"/>
                  <a:gd name="T31" fmla="*/ 4 h 33"/>
                  <a:gd name="T32" fmla="*/ 24 w 52"/>
                  <a:gd name="T33" fmla="*/ 6 h 33"/>
                  <a:gd name="T34" fmla="*/ 30 w 52"/>
                  <a:gd name="T35" fmla="*/ 6 h 33"/>
                  <a:gd name="T36" fmla="*/ 32 w 52"/>
                  <a:gd name="T37" fmla="*/ 14 h 33"/>
                  <a:gd name="T38" fmla="*/ 34 w 52"/>
                  <a:gd name="T39" fmla="*/ 18 h 33"/>
                  <a:gd name="T40" fmla="*/ 38 w 52"/>
                  <a:gd name="T41" fmla="*/ 20 h 33"/>
                  <a:gd name="T42" fmla="*/ 38 w 52"/>
                  <a:gd name="T43" fmla="*/ 22 h 33"/>
                  <a:gd name="T44" fmla="*/ 36 w 52"/>
                  <a:gd name="T45" fmla="*/ 24 h 33"/>
                  <a:gd name="T46" fmla="*/ 24 w 52"/>
                  <a:gd name="T47" fmla="*/ 24 h 33"/>
                  <a:gd name="T48" fmla="*/ 20 w 52"/>
                  <a:gd name="T49" fmla="*/ 24 h 33"/>
                  <a:gd name="T50" fmla="*/ 10 w 52"/>
                  <a:gd name="T51" fmla="*/ 22 h 33"/>
                  <a:gd name="T52" fmla="*/ 6 w 52"/>
                  <a:gd name="T53" fmla="*/ 20 h 33"/>
                  <a:gd name="T54" fmla="*/ 0 w 52"/>
                  <a:gd name="T55" fmla="*/ 22 h 33"/>
                  <a:gd name="T56" fmla="*/ 2 w 52"/>
                  <a:gd name="T57" fmla="*/ 26 h 33"/>
                  <a:gd name="T58" fmla="*/ 10 w 52"/>
                  <a:gd name="T59" fmla="*/ 31 h 33"/>
                  <a:gd name="T60" fmla="*/ 12 w 52"/>
                  <a:gd name="T61" fmla="*/ 33 h 33"/>
                  <a:gd name="T62" fmla="*/ 14 w 52"/>
                  <a:gd name="T63" fmla="*/ 31 h 33"/>
                  <a:gd name="T64" fmla="*/ 20 w 52"/>
                  <a:gd name="T65" fmla="*/ 29 h 33"/>
                  <a:gd name="T66" fmla="*/ 28 w 52"/>
                  <a:gd name="T67" fmla="*/ 31 h 33"/>
                  <a:gd name="T68" fmla="*/ 36 w 52"/>
                  <a:gd name="T69" fmla="*/ 31 h 33"/>
                  <a:gd name="T70" fmla="*/ 40 w 52"/>
                  <a:gd name="T71" fmla="*/ 29 h 33"/>
                  <a:gd name="T72" fmla="*/ 50 w 52"/>
                  <a:gd name="T73" fmla="*/ 31 h 33"/>
                  <a:gd name="T74" fmla="*/ 48 w 52"/>
                  <a:gd name="T75" fmla="*/ 24 h 33"/>
                  <a:gd name="T76" fmla="*/ 50 w 52"/>
                  <a:gd name="T7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33">
                    <a:moveTo>
                      <a:pt x="32" y="20"/>
                    </a:moveTo>
                    <a:lnTo>
                      <a:pt x="30" y="16"/>
                    </a:lnTo>
                    <a:lnTo>
                      <a:pt x="24" y="14"/>
                    </a:lnTo>
                    <a:lnTo>
                      <a:pt x="22" y="16"/>
                    </a:lnTo>
                    <a:lnTo>
                      <a:pt x="28" y="18"/>
                    </a:lnTo>
                    <a:lnTo>
                      <a:pt x="32" y="20"/>
                    </a:lnTo>
                    <a:close/>
                    <a:moveTo>
                      <a:pt x="50" y="18"/>
                    </a:moveTo>
                    <a:lnTo>
                      <a:pt x="50" y="14"/>
                    </a:lnTo>
                    <a:lnTo>
                      <a:pt x="52" y="12"/>
                    </a:lnTo>
                    <a:lnTo>
                      <a:pt x="52" y="6"/>
                    </a:lnTo>
                    <a:lnTo>
                      <a:pt x="50" y="2"/>
                    </a:lnTo>
                    <a:lnTo>
                      <a:pt x="44" y="2"/>
                    </a:lnTo>
                    <a:lnTo>
                      <a:pt x="38" y="0"/>
                    </a:lnTo>
                    <a:lnTo>
                      <a:pt x="30" y="0"/>
                    </a:lnTo>
                    <a:lnTo>
                      <a:pt x="24" y="0"/>
                    </a:lnTo>
                    <a:lnTo>
                      <a:pt x="22" y="4"/>
                    </a:lnTo>
                    <a:lnTo>
                      <a:pt x="24" y="6"/>
                    </a:lnTo>
                    <a:lnTo>
                      <a:pt x="30" y="6"/>
                    </a:lnTo>
                    <a:lnTo>
                      <a:pt x="32" y="14"/>
                    </a:lnTo>
                    <a:lnTo>
                      <a:pt x="34" y="18"/>
                    </a:lnTo>
                    <a:lnTo>
                      <a:pt x="38" y="20"/>
                    </a:lnTo>
                    <a:lnTo>
                      <a:pt x="38" y="22"/>
                    </a:lnTo>
                    <a:lnTo>
                      <a:pt x="36" y="24"/>
                    </a:lnTo>
                    <a:lnTo>
                      <a:pt x="24" y="24"/>
                    </a:lnTo>
                    <a:lnTo>
                      <a:pt x="20" y="24"/>
                    </a:lnTo>
                    <a:lnTo>
                      <a:pt x="10" y="22"/>
                    </a:lnTo>
                    <a:lnTo>
                      <a:pt x="6" y="20"/>
                    </a:lnTo>
                    <a:lnTo>
                      <a:pt x="0" y="22"/>
                    </a:lnTo>
                    <a:lnTo>
                      <a:pt x="2" y="26"/>
                    </a:lnTo>
                    <a:lnTo>
                      <a:pt x="10" y="31"/>
                    </a:lnTo>
                    <a:lnTo>
                      <a:pt x="12" y="33"/>
                    </a:lnTo>
                    <a:lnTo>
                      <a:pt x="14" y="31"/>
                    </a:lnTo>
                    <a:lnTo>
                      <a:pt x="20" y="29"/>
                    </a:lnTo>
                    <a:lnTo>
                      <a:pt x="28" y="31"/>
                    </a:lnTo>
                    <a:lnTo>
                      <a:pt x="36" y="31"/>
                    </a:lnTo>
                    <a:lnTo>
                      <a:pt x="40" y="29"/>
                    </a:lnTo>
                    <a:lnTo>
                      <a:pt x="50" y="31"/>
                    </a:lnTo>
                    <a:lnTo>
                      <a:pt x="48" y="24"/>
                    </a:lnTo>
                    <a:lnTo>
                      <a:pt x="50"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89" name="Freeform 52"/>
              <p:cNvSpPr>
                <a:spLocks/>
              </p:cNvSpPr>
              <p:nvPr/>
            </p:nvSpPr>
            <p:spPr bwMode="auto">
              <a:xfrm>
                <a:off x="10731472" y="4289078"/>
                <a:ext cx="88408" cy="55612"/>
              </a:xfrm>
              <a:custGeom>
                <a:avLst/>
                <a:gdLst>
                  <a:gd name="T0" fmla="*/ 22 w 62"/>
                  <a:gd name="T1" fmla="*/ 31 h 39"/>
                  <a:gd name="T2" fmla="*/ 28 w 62"/>
                  <a:gd name="T3" fmla="*/ 29 h 39"/>
                  <a:gd name="T4" fmla="*/ 32 w 62"/>
                  <a:gd name="T5" fmla="*/ 24 h 39"/>
                  <a:gd name="T6" fmla="*/ 36 w 62"/>
                  <a:gd name="T7" fmla="*/ 24 h 39"/>
                  <a:gd name="T8" fmla="*/ 38 w 62"/>
                  <a:gd name="T9" fmla="*/ 26 h 39"/>
                  <a:gd name="T10" fmla="*/ 44 w 62"/>
                  <a:gd name="T11" fmla="*/ 24 h 39"/>
                  <a:gd name="T12" fmla="*/ 52 w 62"/>
                  <a:gd name="T13" fmla="*/ 26 h 39"/>
                  <a:gd name="T14" fmla="*/ 52 w 62"/>
                  <a:gd name="T15" fmla="*/ 31 h 39"/>
                  <a:gd name="T16" fmla="*/ 54 w 62"/>
                  <a:gd name="T17" fmla="*/ 31 h 39"/>
                  <a:gd name="T18" fmla="*/ 54 w 62"/>
                  <a:gd name="T19" fmla="*/ 29 h 39"/>
                  <a:gd name="T20" fmla="*/ 58 w 62"/>
                  <a:gd name="T21" fmla="*/ 26 h 39"/>
                  <a:gd name="T22" fmla="*/ 62 w 62"/>
                  <a:gd name="T23" fmla="*/ 22 h 39"/>
                  <a:gd name="T24" fmla="*/ 58 w 62"/>
                  <a:gd name="T25" fmla="*/ 18 h 39"/>
                  <a:gd name="T26" fmla="*/ 52 w 62"/>
                  <a:gd name="T27" fmla="*/ 14 h 39"/>
                  <a:gd name="T28" fmla="*/ 46 w 62"/>
                  <a:gd name="T29" fmla="*/ 14 h 39"/>
                  <a:gd name="T30" fmla="*/ 44 w 62"/>
                  <a:gd name="T31" fmla="*/ 14 h 39"/>
                  <a:gd name="T32" fmla="*/ 42 w 62"/>
                  <a:gd name="T33" fmla="*/ 12 h 39"/>
                  <a:gd name="T34" fmla="*/ 36 w 62"/>
                  <a:gd name="T35" fmla="*/ 12 h 39"/>
                  <a:gd name="T36" fmla="*/ 38 w 62"/>
                  <a:gd name="T37" fmla="*/ 10 h 39"/>
                  <a:gd name="T38" fmla="*/ 44 w 62"/>
                  <a:gd name="T39" fmla="*/ 8 h 39"/>
                  <a:gd name="T40" fmla="*/ 44 w 62"/>
                  <a:gd name="T41" fmla="*/ 6 h 39"/>
                  <a:gd name="T42" fmla="*/ 36 w 62"/>
                  <a:gd name="T43" fmla="*/ 8 h 39"/>
                  <a:gd name="T44" fmla="*/ 34 w 62"/>
                  <a:gd name="T45" fmla="*/ 2 h 39"/>
                  <a:gd name="T46" fmla="*/ 30 w 62"/>
                  <a:gd name="T47" fmla="*/ 4 h 39"/>
                  <a:gd name="T48" fmla="*/ 20 w 62"/>
                  <a:gd name="T49" fmla="*/ 0 h 39"/>
                  <a:gd name="T50" fmla="*/ 8 w 62"/>
                  <a:gd name="T51" fmla="*/ 0 h 39"/>
                  <a:gd name="T52" fmla="*/ 4 w 62"/>
                  <a:gd name="T53" fmla="*/ 0 h 39"/>
                  <a:gd name="T54" fmla="*/ 2 w 62"/>
                  <a:gd name="T55" fmla="*/ 2 h 39"/>
                  <a:gd name="T56" fmla="*/ 4 w 62"/>
                  <a:gd name="T57" fmla="*/ 6 h 39"/>
                  <a:gd name="T58" fmla="*/ 4 w 62"/>
                  <a:gd name="T59" fmla="*/ 12 h 39"/>
                  <a:gd name="T60" fmla="*/ 2 w 62"/>
                  <a:gd name="T61" fmla="*/ 14 h 39"/>
                  <a:gd name="T62" fmla="*/ 2 w 62"/>
                  <a:gd name="T63" fmla="*/ 18 h 39"/>
                  <a:gd name="T64" fmla="*/ 0 w 62"/>
                  <a:gd name="T65" fmla="*/ 24 h 39"/>
                  <a:gd name="T66" fmla="*/ 2 w 62"/>
                  <a:gd name="T67" fmla="*/ 31 h 39"/>
                  <a:gd name="T68" fmla="*/ 2 w 62"/>
                  <a:gd name="T69" fmla="*/ 37 h 39"/>
                  <a:gd name="T70" fmla="*/ 2 w 62"/>
                  <a:gd name="T71" fmla="*/ 37 h 39"/>
                  <a:gd name="T72" fmla="*/ 8 w 62"/>
                  <a:gd name="T73" fmla="*/ 39 h 39"/>
                  <a:gd name="T74" fmla="*/ 10 w 62"/>
                  <a:gd name="T75" fmla="*/ 33 h 39"/>
                  <a:gd name="T76" fmla="*/ 10 w 62"/>
                  <a:gd name="T77" fmla="*/ 29 h 39"/>
                  <a:gd name="T78" fmla="*/ 14 w 62"/>
                  <a:gd name="T79" fmla="*/ 29 h 39"/>
                  <a:gd name="T80" fmla="*/ 20 w 62"/>
                  <a:gd name="T81" fmla="*/ 26 h 39"/>
                  <a:gd name="T82" fmla="*/ 20 w 62"/>
                  <a:gd name="T83" fmla="*/ 31 h 39"/>
                  <a:gd name="T84" fmla="*/ 22 w 62"/>
                  <a:gd name="T8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39">
                    <a:moveTo>
                      <a:pt x="22" y="31"/>
                    </a:moveTo>
                    <a:lnTo>
                      <a:pt x="28" y="29"/>
                    </a:lnTo>
                    <a:lnTo>
                      <a:pt x="32" y="24"/>
                    </a:lnTo>
                    <a:lnTo>
                      <a:pt x="36" y="24"/>
                    </a:lnTo>
                    <a:lnTo>
                      <a:pt x="38" y="26"/>
                    </a:lnTo>
                    <a:lnTo>
                      <a:pt x="44" y="24"/>
                    </a:lnTo>
                    <a:lnTo>
                      <a:pt x="52" y="26"/>
                    </a:lnTo>
                    <a:lnTo>
                      <a:pt x="52" y="31"/>
                    </a:lnTo>
                    <a:lnTo>
                      <a:pt x="54" y="31"/>
                    </a:lnTo>
                    <a:lnTo>
                      <a:pt x="54" y="29"/>
                    </a:lnTo>
                    <a:lnTo>
                      <a:pt x="58" y="26"/>
                    </a:lnTo>
                    <a:lnTo>
                      <a:pt x="62" y="22"/>
                    </a:lnTo>
                    <a:lnTo>
                      <a:pt x="58" y="18"/>
                    </a:lnTo>
                    <a:lnTo>
                      <a:pt x="52" y="14"/>
                    </a:lnTo>
                    <a:lnTo>
                      <a:pt x="46" y="14"/>
                    </a:lnTo>
                    <a:lnTo>
                      <a:pt x="44" y="14"/>
                    </a:lnTo>
                    <a:lnTo>
                      <a:pt x="42" y="12"/>
                    </a:lnTo>
                    <a:lnTo>
                      <a:pt x="36" y="12"/>
                    </a:lnTo>
                    <a:lnTo>
                      <a:pt x="38" y="10"/>
                    </a:lnTo>
                    <a:lnTo>
                      <a:pt x="44" y="8"/>
                    </a:lnTo>
                    <a:lnTo>
                      <a:pt x="44" y="6"/>
                    </a:lnTo>
                    <a:lnTo>
                      <a:pt x="36" y="8"/>
                    </a:lnTo>
                    <a:lnTo>
                      <a:pt x="34" y="2"/>
                    </a:lnTo>
                    <a:lnTo>
                      <a:pt x="30" y="4"/>
                    </a:lnTo>
                    <a:lnTo>
                      <a:pt x="20" y="0"/>
                    </a:lnTo>
                    <a:lnTo>
                      <a:pt x="8" y="0"/>
                    </a:lnTo>
                    <a:lnTo>
                      <a:pt x="4" y="0"/>
                    </a:lnTo>
                    <a:lnTo>
                      <a:pt x="2" y="2"/>
                    </a:lnTo>
                    <a:lnTo>
                      <a:pt x="4" y="6"/>
                    </a:lnTo>
                    <a:lnTo>
                      <a:pt x="4" y="12"/>
                    </a:lnTo>
                    <a:lnTo>
                      <a:pt x="2" y="14"/>
                    </a:lnTo>
                    <a:lnTo>
                      <a:pt x="2" y="18"/>
                    </a:lnTo>
                    <a:lnTo>
                      <a:pt x="0" y="24"/>
                    </a:lnTo>
                    <a:lnTo>
                      <a:pt x="2" y="31"/>
                    </a:lnTo>
                    <a:lnTo>
                      <a:pt x="2" y="37"/>
                    </a:lnTo>
                    <a:lnTo>
                      <a:pt x="2" y="37"/>
                    </a:lnTo>
                    <a:lnTo>
                      <a:pt x="8" y="39"/>
                    </a:lnTo>
                    <a:lnTo>
                      <a:pt x="10" y="33"/>
                    </a:lnTo>
                    <a:lnTo>
                      <a:pt x="10" y="29"/>
                    </a:lnTo>
                    <a:lnTo>
                      <a:pt x="14" y="29"/>
                    </a:lnTo>
                    <a:lnTo>
                      <a:pt x="20" y="26"/>
                    </a:lnTo>
                    <a:lnTo>
                      <a:pt x="20" y="31"/>
                    </a:lnTo>
                    <a:lnTo>
                      <a:pt x="22" y="3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0" name="Freeform 53"/>
              <p:cNvSpPr>
                <a:spLocks noEditPoints="1"/>
              </p:cNvSpPr>
              <p:nvPr/>
            </p:nvSpPr>
            <p:spPr bwMode="auto">
              <a:xfrm>
                <a:off x="10432025" y="4575692"/>
                <a:ext cx="139742" cy="74149"/>
              </a:xfrm>
              <a:custGeom>
                <a:avLst/>
                <a:gdLst>
                  <a:gd name="T0" fmla="*/ 16 w 98"/>
                  <a:gd name="T1" fmla="*/ 8 h 52"/>
                  <a:gd name="T2" fmla="*/ 18 w 98"/>
                  <a:gd name="T3" fmla="*/ 12 h 52"/>
                  <a:gd name="T4" fmla="*/ 28 w 98"/>
                  <a:gd name="T5" fmla="*/ 46 h 52"/>
                  <a:gd name="T6" fmla="*/ 30 w 98"/>
                  <a:gd name="T7" fmla="*/ 42 h 52"/>
                  <a:gd name="T8" fmla="*/ 28 w 98"/>
                  <a:gd name="T9" fmla="*/ 46 h 52"/>
                  <a:gd name="T10" fmla="*/ 24 w 98"/>
                  <a:gd name="T11" fmla="*/ 48 h 52"/>
                  <a:gd name="T12" fmla="*/ 22 w 98"/>
                  <a:gd name="T13" fmla="*/ 44 h 52"/>
                  <a:gd name="T14" fmla="*/ 20 w 98"/>
                  <a:gd name="T15" fmla="*/ 50 h 52"/>
                  <a:gd name="T16" fmla="*/ 54 w 98"/>
                  <a:gd name="T17" fmla="*/ 18 h 52"/>
                  <a:gd name="T18" fmla="*/ 56 w 98"/>
                  <a:gd name="T19" fmla="*/ 12 h 52"/>
                  <a:gd name="T20" fmla="*/ 54 w 98"/>
                  <a:gd name="T21" fmla="*/ 10 h 52"/>
                  <a:gd name="T22" fmla="*/ 52 w 98"/>
                  <a:gd name="T23" fmla="*/ 10 h 52"/>
                  <a:gd name="T24" fmla="*/ 40 w 98"/>
                  <a:gd name="T25" fmla="*/ 14 h 52"/>
                  <a:gd name="T26" fmla="*/ 26 w 98"/>
                  <a:gd name="T27" fmla="*/ 18 h 52"/>
                  <a:gd name="T28" fmla="*/ 20 w 98"/>
                  <a:gd name="T29" fmla="*/ 10 h 52"/>
                  <a:gd name="T30" fmla="*/ 20 w 98"/>
                  <a:gd name="T31" fmla="*/ 16 h 52"/>
                  <a:gd name="T32" fmla="*/ 12 w 98"/>
                  <a:gd name="T33" fmla="*/ 10 h 52"/>
                  <a:gd name="T34" fmla="*/ 14 w 98"/>
                  <a:gd name="T35" fmla="*/ 10 h 52"/>
                  <a:gd name="T36" fmla="*/ 8 w 98"/>
                  <a:gd name="T37" fmla="*/ 8 h 52"/>
                  <a:gd name="T38" fmla="*/ 4 w 98"/>
                  <a:gd name="T39" fmla="*/ 8 h 52"/>
                  <a:gd name="T40" fmla="*/ 6 w 98"/>
                  <a:gd name="T41" fmla="*/ 18 h 52"/>
                  <a:gd name="T42" fmla="*/ 2 w 98"/>
                  <a:gd name="T43" fmla="*/ 22 h 52"/>
                  <a:gd name="T44" fmla="*/ 0 w 98"/>
                  <a:gd name="T45" fmla="*/ 30 h 52"/>
                  <a:gd name="T46" fmla="*/ 12 w 98"/>
                  <a:gd name="T47" fmla="*/ 30 h 52"/>
                  <a:gd name="T48" fmla="*/ 14 w 98"/>
                  <a:gd name="T49" fmla="*/ 34 h 52"/>
                  <a:gd name="T50" fmla="*/ 22 w 98"/>
                  <a:gd name="T51" fmla="*/ 32 h 52"/>
                  <a:gd name="T52" fmla="*/ 26 w 98"/>
                  <a:gd name="T53" fmla="*/ 42 h 52"/>
                  <a:gd name="T54" fmla="*/ 30 w 98"/>
                  <a:gd name="T55" fmla="*/ 38 h 52"/>
                  <a:gd name="T56" fmla="*/ 32 w 98"/>
                  <a:gd name="T57" fmla="*/ 40 h 52"/>
                  <a:gd name="T58" fmla="*/ 34 w 98"/>
                  <a:gd name="T59" fmla="*/ 46 h 52"/>
                  <a:gd name="T60" fmla="*/ 38 w 98"/>
                  <a:gd name="T61" fmla="*/ 52 h 52"/>
                  <a:gd name="T62" fmla="*/ 50 w 98"/>
                  <a:gd name="T63" fmla="*/ 46 h 52"/>
                  <a:gd name="T64" fmla="*/ 46 w 98"/>
                  <a:gd name="T65" fmla="*/ 40 h 52"/>
                  <a:gd name="T66" fmla="*/ 44 w 98"/>
                  <a:gd name="T67" fmla="*/ 36 h 52"/>
                  <a:gd name="T68" fmla="*/ 44 w 98"/>
                  <a:gd name="T69" fmla="*/ 30 h 52"/>
                  <a:gd name="T70" fmla="*/ 56 w 98"/>
                  <a:gd name="T71" fmla="*/ 24 h 52"/>
                  <a:gd name="T72" fmla="*/ 54 w 98"/>
                  <a:gd name="T73" fmla="*/ 20 h 52"/>
                  <a:gd name="T74" fmla="*/ 96 w 98"/>
                  <a:gd name="T75" fmla="*/ 42 h 52"/>
                  <a:gd name="T76" fmla="*/ 94 w 98"/>
                  <a:gd name="T77" fmla="*/ 26 h 52"/>
                  <a:gd name="T78" fmla="*/ 92 w 98"/>
                  <a:gd name="T79" fmla="*/ 18 h 52"/>
                  <a:gd name="T80" fmla="*/ 84 w 98"/>
                  <a:gd name="T81" fmla="*/ 10 h 52"/>
                  <a:gd name="T82" fmla="*/ 76 w 98"/>
                  <a:gd name="T83" fmla="*/ 6 h 52"/>
                  <a:gd name="T84" fmla="*/ 70 w 98"/>
                  <a:gd name="T85" fmla="*/ 6 h 52"/>
                  <a:gd name="T86" fmla="*/ 60 w 98"/>
                  <a:gd name="T87" fmla="*/ 0 h 52"/>
                  <a:gd name="T88" fmla="*/ 56 w 98"/>
                  <a:gd name="T89" fmla="*/ 6 h 52"/>
                  <a:gd name="T90" fmla="*/ 56 w 98"/>
                  <a:gd name="T91" fmla="*/ 12 h 52"/>
                  <a:gd name="T92" fmla="*/ 64 w 98"/>
                  <a:gd name="T93" fmla="*/ 14 h 52"/>
                  <a:gd name="T94" fmla="*/ 72 w 98"/>
                  <a:gd name="T95" fmla="*/ 18 h 52"/>
                  <a:gd name="T96" fmla="*/ 78 w 98"/>
                  <a:gd name="T97" fmla="*/ 24 h 52"/>
                  <a:gd name="T98" fmla="*/ 86 w 98"/>
                  <a:gd name="T99" fmla="*/ 22 h 52"/>
                  <a:gd name="T100" fmla="*/ 88 w 98"/>
                  <a:gd name="T101" fmla="*/ 30 h 52"/>
                  <a:gd name="T102" fmla="*/ 82 w 98"/>
                  <a:gd name="T103" fmla="*/ 34 h 52"/>
                  <a:gd name="T104" fmla="*/ 82 w 98"/>
                  <a:gd name="T105" fmla="*/ 44 h 52"/>
                  <a:gd name="T106" fmla="*/ 92 w 98"/>
                  <a:gd name="T107"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52">
                    <a:moveTo>
                      <a:pt x="16" y="10"/>
                    </a:moveTo>
                    <a:lnTo>
                      <a:pt x="16" y="8"/>
                    </a:lnTo>
                    <a:lnTo>
                      <a:pt x="18" y="10"/>
                    </a:lnTo>
                    <a:lnTo>
                      <a:pt x="18" y="12"/>
                    </a:lnTo>
                    <a:lnTo>
                      <a:pt x="16" y="10"/>
                    </a:lnTo>
                    <a:close/>
                    <a:moveTo>
                      <a:pt x="28" y="46"/>
                    </a:moveTo>
                    <a:lnTo>
                      <a:pt x="30" y="44"/>
                    </a:lnTo>
                    <a:lnTo>
                      <a:pt x="30" y="42"/>
                    </a:lnTo>
                    <a:lnTo>
                      <a:pt x="26" y="44"/>
                    </a:lnTo>
                    <a:lnTo>
                      <a:pt x="28" y="46"/>
                    </a:lnTo>
                    <a:close/>
                    <a:moveTo>
                      <a:pt x="26" y="50"/>
                    </a:moveTo>
                    <a:lnTo>
                      <a:pt x="24" y="48"/>
                    </a:lnTo>
                    <a:lnTo>
                      <a:pt x="24" y="46"/>
                    </a:lnTo>
                    <a:lnTo>
                      <a:pt x="22" y="44"/>
                    </a:lnTo>
                    <a:lnTo>
                      <a:pt x="20" y="46"/>
                    </a:lnTo>
                    <a:lnTo>
                      <a:pt x="20" y="50"/>
                    </a:lnTo>
                    <a:lnTo>
                      <a:pt x="26" y="50"/>
                    </a:lnTo>
                    <a:close/>
                    <a:moveTo>
                      <a:pt x="54" y="18"/>
                    </a:moveTo>
                    <a:lnTo>
                      <a:pt x="60" y="16"/>
                    </a:lnTo>
                    <a:lnTo>
                      <a:pt x="56" y="12"/>
                    </a:lnTo>
                    <a:lnTo>
                      <a:pt x="56" y="12"/>
                    </a:lnTo>
                    <a:lnTo>
                      <a:pt x="54" y="10"/>
                    </a:lnTo>
                    <a:lnTo>
                      <a:pt x="54" y="8"/>
                    </a:lnTo>
                    <a:lnTo>
                      <a:pt x="52" y="10"/>
                    </a:lnTo>
                    <a:lnTo>
                      <a:pt x="46" y="12"/>
                    </a:lnTo>
                    <a:lnTo>
                      <a:pt x="40" y="14"/>
                    </a:lnTo>
                    <a:lnTo>
                      <a:pt x="36" y="18"/>
                    </a:lnTo>
                    <a:lnTo>
                      <a:pt x="26" y="18"/>
                    </a:lnTo>
                    <a:lnTo>
                      <a:pt x="24" y="14"/>
                    </a:lnTo>
                    <a:lnTo>
                      <a:pt x="20" y="10"/>
                    </a:lnTo>
                    <a:lnTo>
                      <a:pt x="18" y="14"/>
                    </a:lnTo>
                    <a:lnTo>
                      <a:pt x="20" y="16"/>
                    </a:lnTo>
                    <a:lnTo>
                      <a:pt x="12" y="14"/>
                    </a:lnTo>
                    <a:lnTo>
                      <a:pt x="12" y="10"/>
                    </a:lnTo>
                    <a:lnTo>
                      <a:pt x="14" y="10"/>
                    </a:lnTo>
                    <a:lnTo>
                      <a:pt x="14" y="10"/>
                    </a:lnTo>
                    <a:lnTo>
                      <a:pt x="10" y="6"/>
                    </a:lnTo>
                    <a:lnTo>
                      <a:pt x="8" y="8"/>
                    </a:lnTo>
                    <a:lnTo>
                      <a:pt x="4" y="6"/>
                    </a:lnTo>
                    <a:lnTo>
                      <a:pt x="4" y="8"/>
                    </a:lnTo>
                    <a:lnTo>
                      <a:pt x="4" y="14"/>
                    </a:lnTo>
                    <a:lnTo>
                      <a:pt x="6" y="18"/>
                    </a:lnTo>
                    <a:lnTo>
                      <a:pt x="6" y="20"/>
                    </a:lnTo>
                    <a:lnTo>
                      <a:pt x="2" y="22"/>
                    </a:lnTo>
                    <a:lnTo>
                      <a:pt x="2" y="28"/>
                    </a:lnTo>
                    <a:lnTo>
                      <a:pt x="0" y="30"/>
                    </a:lnTo>
                    <a:lnTo>
                      <a:pt x="2" y="32"/>
                    </a:lnTo>
                    <a:lnTo>
                      <a:pt x="12" y="30"/>
                    </a:lnTo>
                    <a:lnTo>
                      <a:pt x="12" y="34"/>
                    </a:lnTo>
                    <a:lnTo>
                      <a:pt x="14" y="34"/>
                    </a:lnTo>
                    <a:lnTo>
                      <a:pt x="16" y="32"/>
                    </a:lnTo>
                    <a:lnTo>
                      <a:pt x="22" y="32"/>
                    </a:lnTo>
                    <a:lnTo>
                      <a:pt x="22" y="34"/>
                    </a:lnTo>
                    <a:lnTo>
                      <a:pt x="26" y="42"/>
                    </a:lnTo>
                    <a:lnTo>
                      <a:pt x="28" y="42"/>
                    </a:lnTo>
                    <a:lnTo>
                      <a:pt x="30" y="38"/>
                    </a:lnTo>
                    <a:lnTo>
                      <a:pt x="34" y="38"/>
                    </a:lnTo>
                    <a:lnTo>
                      <a:pt x="32" y="40"/>
                    </a:lnTo>
                    <a:lnTo>
                      <a:pt x="32" y="42"/>
                    </a:lnTo>
                    <a:lnTo>
                      <a:pt x="34" y="46"/>
                    </a:lnTo>
                    <a:lnTo>
                      <a:pt x="34" y="52"/>
                    </a:lnTo>
                    <a:lnTo>
                      <a:pt x="38" y="52"/>
                    </a:lnTo>
                    <a:lnTo>
                      <a:pt x="42" y="52"/>
                    </a:lnTo>
                    <a:lnTo>
                      <a:pt x="50" y="46"/>
                    </a:lnTo>
                    <a:lnTo>
                      <a:pt x="50" y="44"/>
                    </a:lnTo>
                    <a:lnTo>
                      <a:pt x="46" y="40"/>
                    </a:lnTo>
                    <a:lnTo>
                      <a:pt x="46" y="36"/>
                    </a:lnTo>
                    <a:lnTo>
                      <a:pt x="44" y="36"/>
                    </a:lnTo>
                    <a:lnTo>
                      <a:pt x="42" y="32"/>
                    </a:lnTo>
                    <a:lnTo>
                      <a:pt x="44" y="30"/>
                    </a:lnTo>
                    <a:lnTo>
                      <a:pt x="50" y="30"/>
                    </a:lnTo>
                    <a:lnTo>
                      <a:pt x="56" y="24"/>
                    </a:lnTo>
                    <a:lnTo>
                      <a:pt x="56" y="22"/>
                    </a:lnTo>
                    <a:lnTo>
                      <a:pt x="54" y="20"/>
                    </a:lnTo>
                    <a:lnTo>
                      <a:pt x="54" y="18"/>
                    </a:lnTo>
                    <a:close/>
                    <a:moveTo>
                      <a:pt x="96" y="42"/>
                    </a:moveTo>
                    <a:lnTo>
                      <a:pt x="98" y="32"/>
                    </a:lnTo>
                    <a:lnTo>
                      <a:pt x="94" y="26"/>
                    </a:lnTo>
                    <a:lnTo>
                      <a:pt x="96" y="22"/>
                    </a:lnTo>
                    <a:lnTo>
                      <a:pt x="92" y="18"/>
                    </a:lnTo>
                    <a:lnTo>
                      <a:pt x="90" y="14"/>
                    </a:lnTo>
                    <a:lnTo>
                      <a:pt x="84" y="10"/>
                    </a:lnTo>
                    <a:lnTo>
                      <a:pt x="78" y="6"/>
                    </a:lnTo>
                    <a:lnTo>
                      <a:pt x="76" y="6"/>
                    </a:lnTo>
                    <a:lnTo>
                      <a:pt x="72" y="6"/>
                    </a:lnTo>
                    <a:lnTo>
                      <a:pt x="70" y="6"/>
                    </a:lnTo>
                    <a:lnTo>
                      <a:pt x="68" y="2"/>
                    </a:lnTo>
                    <a:lnTo>
                      <a:pt x="60" y="0"/>
                    </a:lnTo>
                    <a:lnTo>
                      <a:pt x="58" y="4"/>
                    </a:lnTo>
                    <a:lnTo>
                      <a:pt x="56" y="6"/>
                    </a:lnTo>
                    <a:lnTo>
                      <a:pt x="56" y="12"/>
                    </a:lnTo>
                    <a:lnTo>
                      <a:pt x="56" y="12"/>
                    </a:lnTo>
                    <a:lnTo>
                      <a:pt x="60" y="16"/>
                    </a:lnTo>
                    <a:lnTo>
                      <a:pt x="64" y="14"/>
                    </a:lnTo>
                    <a:lnTo>
                      <a:pt x="70" y="16"/>
                    </a:lnTo>
                    <a:lnTo>
                      <a:pt x="72" y="18"/>
                    </a:lnTo>
                    <a:lnTo>
                      <a:pt x="78" y="22"/>
                    </a:lnTo>
                    <a:lnTo>
                      <a:pt x="78" y="24"/>
                    </a:lnTo>
                    <a:lnTo>
                      <a:pt x="82" y="26"/>
                    </a:lnTo>
                    <a:lnTo>
                      <a:pt x="86" y="22"/>
                    </a:lnTo>
                    <a:lnTo>
                      <a:pt x="86" y="26"/>
                    </a:lnTo>
                    <a:lnTo>
                      <a:pt x="88" y="30"/>
                    </a:lnTo>
                    <a:lnTo>
                      <a:pt x="82" y="30"/>
                    </a:lnTo>
                    <a:lnTo>
                      <a:pt x="82" y="34"/>
                    </a:lnTo>
                    <a:lnTo>
                      <a:pt x="80" y="34"/>
                    </a:lnTo>
                    <a:lnTo>
                      <a:pt x="82" y="44"/>
                    </a:lnTo>
                    <a:lnTo>
                      <a:pt x="86" y="48"/>
                    </a:lnTo>
                    <a:lnTo>
                      <a:pt x="92" y="42"/>
                    </a:lnTo>
                    <a:lnTo>
                      <a:pt x="96" y="4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1" name="Freeform 54"/>
              <p:cNvSpPr>
                <a:spLocks noEditPoints="1"/>
              </p:cNvSpPr>
              <p:nvPr/>
            </p:nvSpPr>
            <p:spPr bwMode="auto">
              <a:xfrm>
                <a:off x="10943936" y="4356097"/>
                <a:ext cx="8556" cy="11408"/>
              </a:xfrm>
              <a:custGeom>
                <a:avLst/>
                <a:gdLst>
                  <a:gd name="T0" fmla="*/ 4 w 6"/>
                  <a:gd name="T1" fmla="*/ 4 h 8"/>
                  <a:gd name="T2" fmla="*/ 4 w 6"/>
                  <a:gd name="T3" fmla="*/ 4 h 8"/>
                  <a:gd name="T4" fmla="*/ 2 w 6"/>
                  <a:gd name="T5" fmla="*/ 4 h 8"/>
                  <a:gd name="T6" fmla="*/ 2 w 6"/>
                  <a:gd name="T7" fmla="*/ 4 h 8"/>
                  <a:gd name="T8" fmla="*/ 2 w 6"/>
                  <a:gd name="T9" fmla="*/ 4 h 8"/>
                  <a:gd name="T10" fmla="*/ 0 w 6"/>
                  <a:gd name="T11" fmla="*/ 4 h 8"/>
                  <a:gd name="T12" fmla="*/ 0 w 6"/>
                  <a:gd name="T13" fmla="*/ 2 h 8"/>
                  <a:gd name="T14" fmla="*/ 0 w 6"/>
                  <a:gd name="T15" fmla="*/ 2 h 8"/>
                  <a:gd name="T16" fmla="*/ 0 w 6"/>
                  <a:gd name="T17" fmla="*/ 0 h 8"/>
                  <a:gd name="T18" fmla="*/ 2 w 6"/>
                  <a:gd name="T19" fmla="*/ 0 h 8"/>
                  <a:gd name="T20" fmla="*/ 2 w 6"/>
                  <a:gd name="T21" fmla="*/ 2 h 8"/>
                  <a:gd name="T22" fmla="*/ 2 w 6"/>
                  <a:gd name="T23" fmla="*/ 4 h 8"/>
                  <a:gd name="T24" fmla="*/ 4 w 6"/>
                  <a:gd name="T25" fmla="*/ 4 h 8"/>
                  <a:gd name="T26" fmla="*/ 6 w 6"/>
                  <a:gd name="T27" fmla="*/ 6 h 8"/>
                  <a:gd name="T28" fmla="*/ 6 w 6"/>
                  <a:gd name="T29" fmla="*/ 6 h 8"/>
                  <a:gd name="T30" fmla="*/ 4 w 6"/>
                  <a:gd name="T31" fmla="*/ 4 h 8"/>
                  <a:gd name="T32" fmla="*/ 4 w 6"/>
                  <a:gd name="T33" fmla="*/ 4 h 8"/>
                  <a:gd name="T34" fmla="*/ 4 w 6"/>
                  <a:gd name="T35" fmla="*/ 6 h 8"/>
                  <a:gd name="T36" fmla="*/ 4 w 6"/>
                  <a:gd name="T37" fmla="*/ 6 h 8"/>
                  <a:gd name="T38" fmla="*/ 4 w 6"/>
                  <a:gd name="T39" fmla="*/ 6 h 8"/>
                  <a:gd name="T40" fmla="*/ 4 w 6"/>
                  <a:gd name="T41" fmla="*/ 6 h 8"/>
                  <a:gd name="T42" fmla="*/ 4 w 6"/>
                  <a:gd name="T43" fmla="*/ 8 h 8"/>
                  <a:gd name="T44" fmla="*/ 4 w 6"/>
                  <a:gd name="T45" fmla="*/ 8 h 8"/>
                  <a:gd name="T46" fmla="*/ 6 w 6"/>
                  <a:gd name="T47" fmla="*/ 8 h 8"/>
                  <a:gd name="T48" fmla="*/ 6 w 6"/>
                  <a:gd name="T49" fmla="*/ 8 h 8"/>
                  <a:gd name="T50" fmla="*/ 6 w 6"/>
                  <a:gd name="T51" fmla="*/ 6 h 8"/>
                  <a:gd name="T52" fmla="*/ 6 w 6"/>
                  <a:gd name="T5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 h="8">
                    <a:moveTo>
                      <a:pt x="4" y="4"/>
                    </a:moveTo>
                    <a:lnTo>
                      <a:pt x="4" y="4"/>
                    </a:lnTo>
                    <a:lnTo>
                      <a:pt x="2" y="4"/>
                    </a:lnTo>
                    <a:lnTo>
                      <a:pt x="2" y="4"/>
                    </a:lnTo>
                    <a:lnTo>
                      <a:pt x="2" y="4"/>
                    </a:lnTo>
                    <a:lnTo>
                      <a:pt x="0" y="4"/>
                    </a:lnTo>
                    <a:lnTo>
                      <a:pt x="0" y="2"/>
                    </a:lnTo>
                    <a:lnTo>
                      <a:pt x="0" y="2"/>
                    </a:lnTo>
                    <a:lnTo>
                      <a:pt x="0" y="0"/>
                    </a:lnTo>
                    <a:lnTo>
                      <a:pt x="2" y="0"/>
                    </a:lnTo>
                    <a:lnTo>
                      <a:pt x="2" y="2"/>
                    </a:lnTo>
                    <a:lnTo>
                      <a:pt x="2" y="4"/>
                    </a:lnTo>
                    <a:lnTo>
                      <a:pt x="4" y="4"/>
                    </a:lnTo>
                    <a:close/>
                    <a:moveTo>
                      <a:pt x="6" y="6"/>
                    </a:moveTo>
                    <a:lnTo>
                      <a:pt x="6" y="6"/>
                    </a:lnTo>
                    <a:lnTo>
                      <a:pt x="4" y="4"/>
                    </a:lnTo>
                    <a:lnTo>
                      <a:pt x="4" y="4"/>
                    </a:lnTo>
                    <a:lnTo>
                      <a:pt x="4" y="6"/>
                    </a:lnTo>
                    <a:lnTo>
                      <a:pt x="4" y="6"/>
                    </a:lnTo>
                    <a:lnTo>
                      <a:pt x="4" y="6"/>
                    </a:lnTo>
                    <a:lnTo>
                      <a:pt x="4" y="6"/>
                    </a:lnTo>
                    <a:lnTo>
                      <a:pt x="4" y="8"/>
                    </a:lnTo>
                    <a:lnTo>
                      <a:pt x="4" y="8"/>
                    </a:lnTo>
                    <a:lnTo>
                      <a:pt x="6" y="8"/>
                    </a:lnTo>
                    <a:lnTo>
                      <a:pt x="6" y="8"/>
                    </a:lnTo>
                    <a:lnTo>
                      <a:pt x="6" y="6"/>
                    </a:lnTo>
                    <a:lnTo>
                      <a:pt x="6"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2" name="Freeform 55"/>
              <p:cNvSpPr>
                <a:spLocks noEditPoints="1"/>
              </p:cNvSpPr>
              <p:nvPr/>
            </p:nvSpPr>
            <p:spPr bwMode="auto">
              <a:xfrm>
                <a:off x="10958196" y="4530062"/>
                <a:ext cx="31371" cy="37074"/>
              </a:xfrm>
              <a:custGeom>
                <a:avLst/>
                <a:gdLst>
                  <a:gd name="T0" fmla="*/ 22 w 22"/>
                  <a:gd name="T1" fmla="*/ 0 h 26"/>
                  <a:gd name="T2" fmla="*/ 18 w 22"/>
                  <a:gd name="T3" fmla="*/ 4 h 26"/>
                  <a:gd name="T4" fmla="*/ 16 w 22"/>
                  <a:gd name="T5" fmla="*/ 4 h 26"/>
                  <a:gd name="T6" fmla="*/ 18 w 22"/>
                  <a:gd name="T7" fmla="*/ 2 h 26"/>
                  <a:gd name="T8" fmla="*/ 22 w 22"/>
                  <a:gd name="T9" fmla="*/ 0 h 26"/>
                  <a:gd name="T10" fmla="*/ 22 w 22"/>
                  <a:gd name="T11" fmla="*/ 0 h 26"/>
                  <a:gd name="T12" fmla="*/ 4 w 22"/>
                  <a:gd name="T13" fmla="*/ 26 h 26"/>
                  <a:gd name="T14" fmla="*/ 10 w 22"/>
                  <a:gd name="T15" fmla="*/ 24 h 26"/>
                  <a:gd name="T16" fmla="*/ 14 w 22"/>
                  <a:gd name="T17" fmla="*/ 24 h 26"/>
                  <a:gd name="T18" fmla="*/ 14 w 22"/>
                  <a:gd name="T19" fmla="*/ 20 h 26"/>
                  <a:gd name="T20" fmla="*/ 14 w 22"/>
                  <a:gd name="T21" fmla="*/ 18 h 26"/>
                  <a:gd name="T22" fmla="*/ 14 w 22"/>
                  <a:gd name="T23" fmla="*/ 14 h 26"/>
                  <a:gd name="T24" fmla="*/ 16 w 22"/>
                  <a:gd name="T25" fmla="*/ 10 h 26"/>
                  <a:gd name="T26" fmla="*/ 8 w 22"/>
                  <a:gd name="T27" fmla="*/ 12 h 26"/>
                  <a:gd name="T28" fmla="*/ 2 w 22"/>
                  <a:gd name="T29" fmla="*/ 14 h 26"/>
                  <a:gd name="T30" fmla="*/ 6 w 22"/>
                  <a:gd name="T31" fmla="*/ 14 h 26"/>
                  <a:gd name="T32" fmla="*/ 6 w 22"/>
                  <a:gd name="T33" fmla="*/ 16 h 26"/>
                  <a:gd name="T34" fmla="*/ 6 w 22"/>
                  <a:gd name="T35" fmla="*/ 18 h 26"/>
                  <a:gd name="T36" fmla="*/ 6 w 22"/>
                  <a:gd name="T37" fmla="*/ 20 h 26"/>
                  <a:gd name="T38" fmla="*/ 6 w 22"/>
                  <a:gd name="T39" fmla="*/ 22 h 26"/>
                  <a:gd name="T40" fmla="*/ 4 w 22"/>
                  <a:gd name="T41" fmla="*/ 22 h 26"/>
                  <a:gd name="T42" fmla="*/ 4 w 22"/>
                  <a:gd name="T43" fmla="*/ 24 h 26"/>
                  <a:gd name="T44" fmla="*/ 0 w 22"/>
                  <a:gd name="T45" fmla="*/ 26 h 26"/>
                  <a:gd name="T46" fmla="*/ 0 w 22"/>
                  <a:gd name="T47" fmla="*/ 26 h 26"/>
                  <a:gd name="T48" fmla="*/ 4 w 22"/>
                  <a:gd name="T4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6">
                    <a:moveTo>
                      <a:pt x="22" y="0"/>
                    </a:moveTo>
                    <a:lnTo>
                      <a:pt x="18" y="4"/>
                    </a:lnTo>
                    <a:lnTo>
                      <a:pt x="16" y="4"/>
                    </a:lnTo>
                    <a:lnTo>
                      <a:pt x="18" y="2"/>
                    </a:lnTo>
                    <a:lnTo>
                      <a:pt x="22" y="0"/>
                    </a:lnTo>
                    <a:lnTo>
                      <a:pt x="22" y="0"/>
                    </a:lnTo>
                    <a:close/>
                    <a:moveTo>
                      <a:pt x="4" y="26"/>
                    </a:moveTo>
                    <a:lnTo>
                      <a:pt x="10" y="24"/>
                    </a:lnTo>
                    <a:lnTo>
                      <a:pt x="14" y="24"/>
                    </a:lnTo>
                    <a:lnTo>
                      <a:pt x="14" y="20"/>
                    </a:lnTo>
                    <a:lnTo>
                      <a:pt x="14" y="18"/>
                    </a:lnTo>
                    <a:lnTo>
                      <a:pt x="14" y="14"/>
                    </a:lnTo>
                    <a:lnTo>
                      <a:pt x="16" y="10"/>
                    </a:lnTo>
                    <a:lnTo>
                      <a:pt x="8" y="12"/>
                    </a:lnTo>
                    <a:lnTo>
                      <a:pt x="2" y="14"/>
                    </a:lnTo>
                    <a:lnTo>
                      <a:pt x="6" y="14"/>
                    </a:lnTo>
                    <a:lnTo>
                      <a:pt x="6" y="16"/>
                    </a:lnTo>
                    <a:lnTo>
                      <a:pt x="6" y="18"/>
                    </a:lnTo>
                    <a:lnTo>
                      <a:pt x="6" y="20"/>
                    </a:lnTo>
                    <a:lnTo>
                      <a:pt x="6" y="22"/>
                    </a:lnTo>
                    <a:lnTo>
                      <a:pt x="4" y="22"/>
                    </a:lnTo>
                    <a:lnTo>
                      <a:pt x="4" y="24"/>
                    </a:lnTo>
                    <a:lnTo>
                      <a:pt x="0" y="26"/>
                    </a:lnTo>
                    <a:lnTo>
                      <a:pt x="0" y="26"/>
                    </a:lnTo>
                    <a:lnTo>
                      <a:pt x="4"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3" name="Freeform 56"/>
              <p:cNvSpPr>
                <a:spLocks noEditPoints="1"/>
              </p:cNvSpPr>
              <p:nvPr/>
            </p:nvSpPr>
            <p:spPr bwMode="auto">
              <a:xfrm>
                <a:off x="10326505" y="4427394"/>
                <a:ext cx="114075" cy="122631"/>
              </a:xfrm>
              <a:custGeom>
                <a:avLst/>
                <a:gdLst>
                  <a:gd name="T0" fmla="*/ 28 w 80"/>
                  <a:gd name="T1" fmla="*/ 74 h 86"/>
                  <a:gd name="T2" fmla="*/ 18 w 80"/>
                  <a:gd name="T3" fmla="*/ 64 h 86"/>
                  <a:gd name="T4" fmla="*/ 0 w 80"/>
                  <a:gd name="T5" fmla="*/ 42 h 86"/>
                  <a:gd name="T6" fmla="*/ 6 w 80"/>
                  <a:gd name="T7" fmla="*/ 40 h 86"/>
                  <a:gd name="T8" fmla="*/ 12 w 80"/>
                  <a:gd name="T9" fmla="*/ 36 h 86"/>
                  <a:gd name="T10" fmla="*/ 18 w 80"/>
                  <a:gd name="T11" fmla="*/ 26 h 86"/>
                  <a:gd name="T12" fmla="*/ 26 w 80"/>
                  <a:gd name="T13" fmla="*/ 20 h 86"/>
                  <a:gd name="T14" fmla="*/ 32 w 80"/>
                  <a:gd name="T15" fmla="*/ 22 h 86"/>
                  <a:gd name="T16" fmla="*/ 38 w 80"/>
                  <a:gd name="T17" fmla="*/ 20 h 86"/>
                  <a:gd name="T18" fmla="*/ 44 w 80"/>
                  <a:gd name="T19" fmla="*/ 14 h 86"/>
                  <a:gd name="T20" fmla="*/ 52 w 80"/>
                  <a:gd name="T21" fmla="*/ 4 h 86"/>
                  <a:gd name="T22" fmla="*/ 56 w 80"/>
                  <a:gd name="T23" fmla="*/ 8 h 86"/>
                  <a:gd name="T24" fmla="*/ 64 w 80"/>
                  <a:gd name="T25" fmla="*/ 6 h 86"/>
                  <a:gd name="T26" fmla="*/ 70 w 80"/>
                  <a:gd name="T27" fmla="*/ 2 h 86"/>
                  <a:gd name="T28" fmla="*/ 80 w 80"/>
                  <a:gd name="T29" fmla="*/ 0 h 86"/>
                  <a:gd name="T30" fmla="*/ 80 w 80"/>
                  <a:gd name="T31" fmla="*/ 10 h 86"/>
                  <a:gd name="T32" fmla="*/ 70 w 80"/>
                  <a:gd name="T33" fmla="*/ 28 h 86"/>
                  <a:gd name="T34" fmla="*/ 68 w 80"/>
                  <a:gd name="T35" fmla="*/ 52 h 86"/>
                  <a:gd name="T36" fmla="*/ 66 w 80"/>
                  <a:gd name="T37" fmla="*/ 48 h 86"/>
                  <a:gd name="T38" fmla="*/ 66 w 80"/>
                  <a:gd name="T39" fmla="*/ 44 h 86"/>
                  <a:gd name="T40" fmla="*/ 66 w 80"/>
                  <a:gd name="T41" fmla="*/ 56 h 86"/>
                  <a:gd name="T42" fmla="*/ 66 w 80"/>
                  <a:gd name="T43" fmla="*/ 64 h 86"/>
                  <a:gd name="T44" fmla="*/ 62 w 80"/>
                  <a:gd name="T45" fmla="*/ 74 h 86"/>
                  <a:gd name="T46" fmla="*/ 60 w 80"/>
                  <a:gd name="T47" fmla="*/ 86 h 86"/>
                  <a:gd name="T48" fmla="*/ 54 w 80"/>
                  <a:gd name="T49" fmla="*/ 84 h 86"/>
                  <a:gd name="T50" fmla="*/ 46 w 80"/>
                  <a:gd name="T51" fmla="*/ 80 h 86"/>
                  <a:gd name="T52" fmla="*/ 34 w 80"/>
                  <a:gd name="T53" fmla="*/ 76 h 86"/>
                  <a:gd name="T54" fmla="*/ 22 w 80"/>
                  <a:gd name="T55" fmla="*/ 58 h 86"/>
                  <a:gd name="T56" fmla="*/ 16 w 80"/>
                  <a:gd name="T57" fmla="*/ 50 h 86"/>
                  <a:gd name="T58" fmla="*/ 20 w 80"/>
                  <a:gd name="T59" fmla="*/ 58 h 86"/>
                  <a:gd name="T60" fmla="*/ 34 w 80"/>
                  <a:gd name="T61" fmla="*/ 74 h 86"/>
                  <a:gd name="T62" fmla="*/ 44 w 80"/>
                  <a:gd name="T63" fmla="*/ 78 h 86"/>
                  <a:gd name="T64" fmla="*/ 32 w 80"/>
                  <a:gd name="T65" fmla="*/ 56 h 86"/>
                  <a:gd name="T66" fmla="*/ 28 w 80"/>
                  <a:gd name="T67"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86">
                    <a:moveTo>
                      <a:pt x="34" y="76"/>
                    </a:moveTo>
                    <a:lnTo>
                      <a:pt x="28" y="74"/>
                    </a:lnTo>
                    <a:lnTo>
                      <a:pt x="20" y="68"/>
                    </a:lnTo>
                    <a:lnTo>
                      <a:pt x="18" y="64"/>
                    </a:lnTo>
                    <a:lnTo>
                      <a:pt x="2" y="46"/>
                    </a:lnTo>
                    <a:lnTo>
                      <a:pt x="0" y="42"/>
                    </a:lnTo>
                    <a:lnTo>
                      <a:pt x="0" y="40"/>
                    </a:lnTo>
                    <a:lnTo>
                      <a:pt x="6" y="40"/>
                    </a:lnTo>
                    <a:lnTo>
                      <a:pt x="10" y="40"/>
                    </a:lnTo>
                    <a:lnTo>
                      <a:pt x="12" y="36"/>
                    </a:lnTo>
                    <a:lnTo>
                      <a:pt x="16" y="34"/>
                    </a:lnTo>
                    <a:lnTo>
                      <a:pt x="18" y="26"/>
                    </a:lnTo>
                    <a:lnTo>
                      <a:pt x="24" y="24"/>
                    </a:lnTo>
                    <a:lnTo>
                      <a:pt x="26" y="20"/>
                    </a:lnTo>
                    <a:lnTo>
                      <a:pt x="28" y="20"/>
                    </a:lnTo>
                    <a:lnTo>
                      <a:pt x="32" y="22"/>
                    </a:lnTo>
                    <a:lnTo>
                      <a:pt x="34" y="20"/>
                    </a:lnTo>
                    <a:lnTo>
                      <a:pt x="38" y="20"/>
                    </a:lnTo>
                    <a:lnTo>
                      <a:pt x="40" y="16"/>
                    </a:lnTo>
                    <a:lnTo>
                      <a:pt x="44" y="14"/>
                    </a:lnTo>
                    <a:lnTo>
                      <a:pt x="46" y="8"/>
                    </a:lnTo>
                    <a:lnTo>
                      <a:pt x="52" y="4"/>
                    </a:lnTo>
                    <a:lnTo>
                      <a:pt x="54" y="6"/>
                    </a:lnTo>
                    <a:lnTo>
                      <a:pt x="56" y="8"/>
                    </a:lnTo>
                    <a:lnTo>
                      <a:pt x="60" y="8"/>
                    </a:lnTo>
                    <a:lnTo>
                      <a:pt x="64" y="6"/>
                    </a:lnTo>
                    <a:lnTo>
                      <a:pt x="68" y="6"/>
                    </a:lnTo>
                    <a:lnTo>
                      <a:pt x="70" y="2"/>
                    </a:lnTo>
                    <a:lnTo>
                      <a:pt x="74" y="0"/>
                    </a:lnTo>
                    <a:lnTo>
                      <a:pt x="80" y="0"/>
                    </a:lnTo>
                    <a:lnTo>
                      <a:pt x="78" y="4"/>
                    </a:lnTo>
                    <a:lnTo>
                      <a:pt x="80" y="10"/>
                    </a:lnTo>
                    <a:lnTo>
                      <a:pt x="76" y="18"/>
                    </a:lnTo>
                    <a:lnTo>
                      <a:pt x="70" y="28"/>
                    </a:lnTo>
                    <a:lnTo>
                      <a:pt x="68" y="42"/>
                    </a:lnTo>
                    <a:lnTo>
                      <a:pt x="68" y="52"/>
                    </a:lnTo>
                    <a:lnTo>
                      <a:pt x="66" y="52"/>
                    </a:lnTo>
                    <a:lnTo>
                      <a:pt x="66" y="48"/>
                    </a:lnTo>
                    <a:lnTo>
                      <a:pt x="66" y="46"/>
                    </a:lnTo>
                    <a:lnTo>
                      <a:pt x="66" y="44"/>
                    </a:lnTo>
                    <a:lnTo>
                      <a:pt x="64" y="50"/>
                    </a:lnTo>
                    <a:lnTo>
                      <a:pt x="66" y="56"/>
                    </a:lnTo>
                    <a:lnTo>
                      <a:pt x="62" y="60"/>
                    </a:lnTo>
                    <a:lnTo>
                      <a:pt x="66" y="64"/>
                    </a:lnTo>
                    <a:lnTo>
                      <a:pt x="66" y="66"/>
                    </a:lnTo>
                    <a:lnTo>
                      <a:pt x="62" y="74"/>
                    </a:lnTo>
                    <a:lnTo>
                      <a:pt x="64" y="82"/>
                    </a:lnTo>
                    <a:lnTo>
                      <a:pt x="60" y="86"/>
                    </a:lnTo>
                    <a:lnTo>
                      <a:pt x="54" y="86"/>
                    </a:lnTo>
                    <a:lnTo>
                      <a:pt x="54" y="84"/>
                    </a:lnTo>
                    <a:lnTo>
                      <a:pt x="50" y="80"/>
                    </a:lnTo>
                    <a:lnTo>
                      <a:pt x="46" y="80"/>
                    </a:lnTo>
                    <a:lnTo>
                      <a:pt x="42" y="80"/>
                    </a:lnTo>
                    <a:lnTo>
                      <a:pt x="34" y="76"/>
                    </a:lnTo>
                    <a:close/>
                    <a:moveTo>
                      <a:pt x="20" y="58"/>
                    </a:moveTo>
                    <a:lnTo>
                      <a:pt x="22" y="58"/>
                    </a:lnTo>
                    <a:lnTo>
                      <a:pt x="24" y="54"/>
                    </a:lnTo>
                    <a:lnTo>
                      <a:pt x="16" y="50"/>
                    </a:lnTo>
                    <a:lnTo>
                      <a:pt x="14" y="54"/>
                    </a:lnTo>
                    <a:lnTo>
                      <a:pt x="20" y="58"/>
                    </a:lnTo>
                    <a:close/>
                    <a:moveTo>
                      <a:pt x="30" y="72"/>
                    </a:moveTo>
                    <a:lnTo>
                      <a:pt x="34" y="74"/>
                    </a:lnTo>
                    <a:lnTo>
                      <a:pt x="40" y="78"/>
                    </a:lnTo>
                    <a:lnTo>
                      <a:pt x="44" y="78"/>
                    </a:lnTo>
                    <a:lnTo>
                      <a:pt x="46" y="74"/>
                    </a:lnTo>
                    <a:lnTo>
                      <a:pt x="32" y="56"/>
                    </a:lnTo>
                    <a:lnTo>
                      <a:pt x="26" y="56"/>
                    </a:lnTo>
                    <a:lnTo>
                      <a:pt x="28" y="68"/>
                    </a:lnTo>
                    <a:lnTo>
                      <a:pt x="30" y="7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4" name="Freeform 57"/>
              <p:cNvSpPr>
                <a:spLocks/>
              </p:cNvSpPr>
              <p:nvPr/>
            </p:nvSpPr>
            <p:spPr bwMode="auto">
              <a:xfrm>
                <a:off x="11269050" y="3524775"/>
                <a:ext cx="5704" cy="11408"/>
              </a:xfrm>
              <a:custGeom>
                <a:avLst/>
                <a:gdLst>
                  <a:gd name="T0" fmla="*/ 4 w 4"/>
                  <a:gd name="T1" fmla="*/ 0 h 8"/>
                  <a:gd name="T2" fmla="*/ 2 w 4"/>
                  <a:gd name="T3" fmla="*/ 4 h 8"/>
                  <a:gd name="T4" fmla="*/ 4 w 4"/>
                  <a:gd name="T5" fmla="*/ 6 h 8"/>
                  <a:gd name="T6" fmla="*/ 2 w 4"/>
                  <a:gd name="T7" fmla="*/ 8 h 8"/>
                  <a:gd name="T8" fmla="*/ 0 w 4"/>
                  <a:gd name="T9" fmla="*/ 4 h 8"/>
                  <a:gd name="T10" fmla="*/ 2 w 4"/>
                  <a:gd name="T11" fmla="*/ 0 h 8"/>
                  <a:gd name="T12" fmla="*/ 4 w 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4" y="0"/>
                    </a:moveTo>
                    <a:lnTo>
                      <a:pt x="2" y="4"/>
                    </a:lnTo>
                    <a:lnTo>
                      <a:pt x="4" y="6"/>
                    </a:lnTo>
                    <a:lnTo>
                      <a:pt x="2" y="8"/>
                    </a:lnTo>
                    <a:lnTo>
                      <a:pt x="0" y="4"/>
                    </a:lnTo>
                    <a:lnTo>
                      <a:pt x="2" y="0"/>
                    </a:lnTo>
                    <a:lnTo>
                      <a:pt x="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5" name="Freeform 58"/>
              <p:cNvSpPr>
                <a:spLocks noEditPoints="1"/>
              </p:cNvSpPr>
              <p:nvPr/>
            </p:nvSpPr>
            <p:spPr bwMode="auto">
              <a:xfrm>
                <a:off x="9730463" y="2657805"/>
                <a:ext cx="1943553" cy="1005287"/>
              </a:xfrm>
              <a:custGeom>
                <a:avLst/>
                <a:gdLst>
                  <a:gd name="T0" fmla="*/ 379 w 681"/>
                  <a:gd name="T1" fmla="*/ 99 h 351"/>
                  <a:gd name="T2" fmla="*/ 332 w 681"/>
                  <a:gd name="T3" fmla="*/ 81 h 351"/>
                  <a:gd name="T4" fmla="*/ 271 w 681"/>
                  <a:gd name="T5" fmla="*/ 84 h 351"/>
                  <a:gd name="T6" fmla="*/ 319 w 681"/>
                  <a:gd name="T7" fmla="*/ 100 h 351"/>
                  <a:gd name="T8" fmla="*/ 375 w 681"/>
                  <a:gd name="T9" fmla="*/ 78 h 351"/>
                  <a:gd name="T10" fmla="*/ 319 w 681"/>
                  <a:gd name="T11" fmla="*/ 50 h 351"/>
                  <a:gd name="T12" fmla="*/ 381 w 681"/>
                  <a:gd name="T13" fmla="*/ 51 h 351"/>
                  <a:gd name="T14" fmla="*/ 357 w 681"/>
                  <a:gd name="T15" fmla="*/ 36 h 351"/>
                  <a:gd name="T16" fmla="*/ 331 w 681"/>
                  <a:gd name="T17" fmla="*/ 44 h 351"/>
                  <a:gd name="T18" fmla="*/ 373 w 681"/>
                  <a:gd name="T19" fmla="*/ 35 h 351"/>
                  <a:gd name="T20" fmla="*/ 463 w 681"/>
                  <a:gd name="T21" fmla="*/ 29 h 351"/>
                  <a:gd name="T22" fmla="*/ 484 w 681"/>
                  <a:gd name="T23" fmla="*/ 24 h 351"/>
                  <a:gd name="T24" fmla="*/ 510 w 681"/>
                  <a:gd name="T25" fmla="*/ 11 h 351"/>
                  <a:gd name="T26" fmla="*/ 270 w 681"/>
                  <a:gd name="T27" fmla="*/ 75 h 351"/>
                  <a:gd name="T28" fmla="*/ 453 w 681"/>
                  <a:gd name="T29" fmla="*/ 56 h 351"/>
                  <a:gd name="T30" fmla="*/ 454 w 681"/>
                  <a:gd name="T31" fmla="*/ 41 h 351"/>
                  <a:gd name="T32" fmla="*/ 447 w 681"/>
                  <a:gd name="T33" fmla="*/ 50 h 351"/>
                  <a:gd name="T34" fmla="*/ 410 w 681"/>
                  <a:gd name="T35" fmla="*/ 46 h 351"/>
                  <a:gd name="T36" fmla="*/ 444 w 681"/>
                  <a:gd name="T37" fmla="*/ 59 h 351"/>
                  <a:gd name="T38" fmla="*/ 405 w 681"/>
                  <a:gd name="T39" fmla="*/ 150 h 351"/>
                  <a:gd name="T40" fmla="*/ 383 w 681"/>
                  <a:gd name="T41" fmla="*/ 258 h 351"/>
                  <a:gd name="T42" fmla="*/ 377 w 681"/>
                  <a:gd name="T43" fmla="*/ 249 h 351"/>
                  <a:gd name="T44" fmla="*/ 547 w 681"/>
                  <a:gd name="T45" fmla="*/ 276 h 351"/>
                  <a:gd name="T46" fmla="*/ 547 w 681"/>
                  <a:gd name="T47" fmla="*/ 299 h 351"/>
                  <a:gd name="T48" fmla="*/ 641 w 681"/>
                  <a:gd name="T49" fmla="*/ 1 h 351"/>
                  <a:gd name="T50" fmla="*/ 541 w 681"/>
                  <a:gd name="T51" fmla="*/ 6 h 351"/>
                  <a:gd name="T52" fmla="*/ 573 w 681"/>
                  <a:gd name="T53" fmla="*/ 16 h 351"/>
                  <a:gd name="T54" fmla="*/ 507 w 681"/>
                  <a:gd name="T55" fmla="*/ 35 h 351"/>
                  <a:gd name="T56" fmla="*/ 544 w 681"/>
                  <a:gd name="T57" fmla="*/ 42 h 351"/>
                  <a:gd name="T58" fmla="*/ 611 w 681"/>
                  <a:gd name="T59" fmla="*/ 20 h 351"/>
                  <a:gd name="T60" fmla="*/ 488 w 681"/>
                  <a:gd name="T61" fmla="*/ 106 h 351"/>
                  <a:gd name="T62" fmla="*/ 553 w 681"/>
                  <a:gd name="T63" fmla="*/ 97 h 351"/>
                  <a:gd name="T64" fmla="*/ 535 w 681"/>
                  <a:gd name="T65" fmla="*/ 78 h 351"/>
                  <a:gd name="T66" fmla="*/ 478 w 681"/>
                  <a:gd name="T67" fmla="*/ 76 h 351"/>
                  <a:gd name="T68" fmla="*/ 446 w 681"/>
                  <a:gd name="T69" fmla="*/ 94 h 351"/>
                  <a:gd name="T70" fmla="*/ 518 w 681"/>
                  <a:gd name="T71" fmla="*/ 109 h 351"/>
                  <a:gd name="T72" fmla="*/ 502 w 681"/>
                  <a:gd name="T73" fmla="*/ 155 h 351"/>
                  <a:gd name="T74" fmla="*/ 552 w 681"/>
                  <a:gd name="T75" fmla="*/ 152 h 351"/>
                  <a:gd name="T76" fmla="*/ 499 w 681"/>
                  <a:gd name="T77" fmla="*/ 99 h 351"/>
                  <a:gd name="T78" fmla="*/ 23 w 681"/>
                  <a:gd name="T79" fmla="*/ 244 h 351"/>
                  <a:gd name="T80" fmla="*/ 3 w 681"/>
                  <a:gd name="T81" fmla="*/ 243 h 351"/>
                  <a:gd name="T82" fmla="*/ 506 w 681"/>
                  <a:gd name="T83" fmla="*/ 310 h 351"/>
                  <a:gd name="T84" fmla="*/ 540 w 681"/>
                  <a:gd name="T85" fmla="*/ 262 h 351"/>
                  <a:gd name="T86" fmla="*/ 552 w 681"/>
                  <a:gd name="T87" fmla="*/ 230 h 351"/>
                  <a:gd name="T88" fmla="*/ 526 w 681"/>
                  <a:gd name="T89" fmla="*/ 186 h 351"/>
                  <a:gd name="T90" fmla="*/ 492 w 681"/>
                  <a:gd name="T91" fmla="*/ 167 h 351"/>
                  <a:gd name="T92" fmla="*/ 398 w 681"/>
                  <a:gd name="T93" fmla="*/ 238 h 351"/>
                  <a:gd name="T94" fmla="*/ 326 w 681"/>
                  <a:gd name="T95" fmla="*/ 194 h 351"/>
                  <a:gd name="T96" fmla="*/ 402 w 681"/>
                  <a:gd name="T97" fmla="*/ 131 h 351"/>
                  <a:gd name="T98" fmla="*/ 457 w 681"/>
                  <a:gd name="T99" fmla="*/ 98 h 351"/>
                  <a:gd name="T100" fmla="*/ 417 w 681"/>
                  <a:gd name="T101" fmla="*/ 90 h 351"/>
                  <a:gd name="T102" fmla="*/ 377 w 681"/>
                  <a:gd name="T103" fmla="*/ 118 h 351"/>
                  <a:gd name="T104" fmla="*/ 289 w 681"/>
                  <a:gd name="T105" fmla="*/ 123 h 351"/>
                  <a:gd name="T106" fmla="*/ 199 w 681"/>
                  <a:gd name="T107" fmla="*/ 102 h 351"/>
                  <a:gd name="T108" fmla="*/ 137 w 681"/>
                  <a:gd name="T109" fmla="*/ 107 h 351"/>
                  <a:gd name="T110" fmla="*/ 28 w 681"/>
                  <a:gd name="T111" fmla="*/ 242 h 351"/>
                  <a:gd name="T112" fmla="*/ 36 w 681"/>
                  <a:gd name="T113" fmla="*/ 274 h 351"/>
                  <a:gd name="T114" fmla="*/ 324 w 681"/>
                  <a:gd name="T115" fmla="*/ 310 h 351"/>
                  <a:gd name="T116" fmla="*/ 349 w 681"/>
                  <a:gd name="T117" fmla="*/ 343 h 351"/>
                  <a:gd name="T118" fmla="*/ 473 w 681"/>
                  <a:gd name="T119" fmla="*/ 323 h 351"/>
                  <a:gd name="T120" fmla="*/ 485 w 681"/>
                  <a:gd name="T121" fmla="*/ 290 h 351"/>
                  <a:gd name="T122" fmla="*/ 480 w 681"/>
                  <a:gd name="T123" fmla="*/ 29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1" h="351">
                    <a:moveTo>
                      <a:pt x="338" y="108"/>
                    </a:moveTo>
                    <a:cubicBezTo>
                      <a:pt x="340" y="107"/>
                      <a:pt x="340" y="107"/>
                      <a:pt x="340" y="107"/>
                    </a:cubicBezTo>
                    <a:cubicBezTo>
                      <a:pt x="342" y="107"/>
                      <a:pt x="342" y="107"/>
                      <a:pt x="342" y="107"/>
                    </a:cubicBezTo>
                    <a:cubicBezTo>
                      <a:pt x="341" y="109"/>
                      <a:pt x="341" y="109"/>
                      <a:pt x="341" y="109"/>
                    </a:cubicBezTo>
                    <a:lnTo>
                      <a:pt x="338" y="108"/>
                    </a:lnTo>
                    <a:close/>
                    <a:moveTo>
                      <a:pt x="354" y="107"/>
                    </a:moveTo>
                    <a:cubicBezTo>
                      <a:pt x="354" y="105"/>
                      <a:pt x="354" y="105"/>
                      <a:pt x="354" y="105"/>
                    </a:cubicBezTo>
                    <a:cubicBezTo>
                      <a:pt x="353" y="105"/>
                      <a:pt x="353" y="105"/>
                      <a:pt x="353" y="105"/>
                    </a:cubicBezTo>
                    <a:cubicBezTo>
                      <a:pt x="351" y="107"/>
                      <a:pt x="351" y="107"/>
                      <a:pt x="351" y="107"/>
                    </a:cubicBezTo>
                    <a:lnTo>
                      <a:pt x="354" y="107"/>
                    </a:lnTo>
                    <a:close/>
                    <a:moveTo>
                      <a:pt x="365" y="65"/>
                    </a:moveTo>
                    <a:cubicBezTo>
                      <a:pt x="361" y="66"/>
                      <a:pt x="361" y="66"/>
                      <a:pt x="361" y="66"/>
                    </a:cubicBezTo>
                    <a:cubicBezTo>
                      <a:pt x="356" y="66"/>
                      <a:pt x="356" y="66"/>
                      <a:pt x="356" y="66"/>
                    </a:cubicBezTo>
                    <a:cubicBezTo>
                      <a:pt x="353" y="67"/>
                      <a:pt x="353" y="67"/>
                      <a:pt x="353" y="67"/>
                    </a:cubicBezTo>
                    <a:cubicBezTo>
                      <a:pt x="355" y="68"/>
                      <a:pt x="355" y="68"/>
                      <a:pt x="355" y="68"/>
                    </a:cubicBezTo>
                    <a:cubicBezTo>
                      <a:pt x="357" y="70"/>
                      <a:pt x="357" y="70"/>
                      <a:pt x="357" y="70"/>
                    </a:cubicBezTo>
                    <a:cubicBezTo>
                      <a:pt x="359" y="73"/>
                      <a:pt x="359" y="73"/>
                      <a:pt x="359" y="73"/>
                    </a:cubicBezTo>
                    <a:cubicBezTo>
                      <a:pt x="363" y="69"/>
                      <a:pt x="363" y="69"/>
                      <a:pt x="363" y="69"/>
                    </a:cubicBezTo>
                    <a:cubicBezTo>
                      <a:pt x="366" y="69"/>
                      <a:pt x="366" y="69"/>
                      <a:pt x="366" y="69"/>
                    </a:cubicBezTo>
                    <a:cubicBezTo>
                      <a:pt x="368" y="67"/>
                      <a:pt x="368" y="67"/>
                      <a:pt x="368" y="67"/>
                    </a:cubicBezTo>
                    <a:cubicBezTo>
                      <a:pt x="368" y="66"/>
                      <a:pt x="368" y="66"/>
                      <a:pt x="368" y="66"/>
                    </a:cubicBezTo>
                    <a:lnTo>
                      <a:pt x="365" y="65"/>
                    </a:lnTo>
                    <a:close/>
                    <a:moveTo>
                      <a:pt x="369" y="92"/>
                    </a:moveTo>
                    <a:cubicBezTo>
                      <a:pt x="369" y="91"/>
                      <a:pt x="369" y="91"/>
                      <a:pt x="369" y="91"/>
                    </a:cubicBezTo>
                    <a:cubicBezTo>
                      <a:pt x="367" y="91"/>
                      <a:pt x="367" y="91"/>
                      <a:pt x="367" y="91"/>
                    </a:cubicBezTo>
                    <a:cubicBezTo>
                      <a:pt x="367" y="92"/>
                      <a:pt x="367" y="92"/>
                      <a:pt x="367" y="92"/>
                    </a:cubicBezTo>
                    <a:lnTo>
                      <a:pt x="369" y="92"/>
                    </a:lnTo>
                    <a:close/>
                    <a:moveTo>
                      <a:pt x="402" y="48"/>
                    </a:moveTo>
                    <a:cubicBezTo>
                      <a:pt x="402" y="47"/>
                      <a:pt x="402" y="47"/>
                      <a:pt x="402" y="47"/>
                    </a:cubicBezTo>
                    <a:cubicBezTo>
                      <a:pt x="396" y="47"/>
                      <a:pt x="396" y="47"/>
                      <a:pt x="396" y="47"/>
                    </a:cubicBezTo>
                    <a:cubicBezTo>
                      <a:pt x="393" y="47"/>
                      <a:pt x="393" y="47"/>
                      <a:pt x="393" y="47"/>
                    </a:cubicBezTo>
                    <a:cubicBezTo>
                      <a:pt x="397" y="48"/>
                      <a:pt x="397" y="48"/>
                      <a:pt x="397" y="48"/>
                    </a:cubicBezTo>
                    <a:lnTo>
                      <a:pt x="402" y="48"/>
                    </a:lnTo>
                    <a:close/>
                    <a:moveTo>
                      <a:pt x="362" y="105"/>
                    </a:moveTo>
                    <a:cubicBezTo>
                      <a:pt x="364" y="106"/>
                      <a:pt x="364" y="106"/>
                      <a:pt x="364" y="106"/>
                    </a:cubicBezTo>
                    <a:cubicBezTo>
                      <a:pt x="366" y="107"/>
                      <a:pt x="366" y="107"/>
                      <a:pt x="366" y="107"/>
                    </a:cubicBezTo>
                    <a:cubicBezTo>
                      <a:pt x="371" y="109"/>
                      <a:pt x="371" y="109"/>
                      <a:pt x="371" y="109"/>
                    </a:cubicBezTo>
                    <a:cubicBezTo>
                      <a:pt x="374" y="109"/>
                      <a:pt x="374" y="109"/>
                      <a:pt x="374" y="109"/>
                    </a:cubicBezTo>
                    <a:cubicBezTo>
                      <a:pt x="384" y="106"/>
                      <a:pt x="384" y="106"/>
                      <a:pt x="384" y="106"/>
                    </a:cubicBezTo>
                    <a:cubicBezTo>
                      <a:pt x="384" y="105"/>
                      <a:pt x="384" y="105"/>
                      <a:pt x="384" y="105"/>
                    </a:cubicBezTo>
                    <a:cubicBezTo>
                      <a:pt x="381" y="105"/>
                      <a:pt x="381" y="105"/>
                      <a:pt x="381" y="105"/>
                    </a:cubicBezTo>
                    <a:cubicBezTo>
                      <a:pt x="381" y="101"/>
                      <a:pt x="381" y="101"/>
                      <a:pt x="381" y="101"/>
                    </a:cubicBezTo>
                    <a:cubicBezTo>
                      <a:pt x="379" y="99"/>
                      <a:pt x="379" y="99"/>
                      <a:pt x="379" y="99"/>
                    </a:cubicBezTo>
                    <a:cubicBezTo>
                      <a:pt x="378" y="97"/>
                      <a:pt x="378" y="97"/>
                      <a:pt x="378" y="97"/>
                    </a:cubicBezTo>
                    <a:cubicBezTo>
                      <a:pt x="373" y="98"/>
                      <a:pt x="373" y="98"/>
                      <a:pt x="373" y="98"/>
                    </a:cubicBezTo>
                    <a:cubicBezTo>
                      <a:pt x="375" y="100"/>
                      <a:pt x="375" y="100"/>
                      <a:pt x="375" y="100"/>
                    </a:cubicBezTo>
                    <a:cubicBezTo>
                      <a:pt x="370" y="100"/>
                      <a:pt x="370" y="100"/>
                      <a:pt x="370" y="100"/>
                    </a:cubicBezTo>
                    <a:cubicBezTo>
                      <a:pt x="369" y="102"/>
                      <a:pt x="369" y="102"/>
                      <a:pt x="369" y="102"/>
                    </a:cubicBezTo>
                    <a:cubicBezTo>
                      <a:pt x="363" y="104"/>
                      <a:pt x="363" y="104"/>
                      <a:pt x="363" y="104"/>
                    </a:cubicBezTo>
                    <a:cubicBezTo>
                      <a:pt x="360" y="104"/>
                      <a:pt x="360" y="104"/>
                      <a:pt x="360" y="104"/>
                    </a:cubicBezTo>
                    <a:cubicBezTo>
                      <a:pt x="358" y="105"/>
                      <a:pt x="358" y="105"/>
                      <a:pt x="358" y="105"/>
                    </a:cubicBezTo>
                    <a:cubicBezTo>
                      <a:pt x="360" y="106"/>
                      <a:pt x="360" y="106"/>
                      <a:pt x="360" y="106"/>
                    </a:cubicBezTo>
                    <a:lnTo>
                      <a:pt x="362" y="105"/>
                    </a:lnTo>
                    <a:close/>
                    <a:moveTo>
                      <a:pt x="403" y="44"/>
                    </a:moveTo>
                    <a:cubicBezTo>
                      <a:pt x="400" y="43"/>
                      <a:pt x="400" y="43"/>
                      <a:pt x="400" y="43"/>
                    </a:cubicBezTo>
                    <a:cubicBezTo>
                      <a:pt x="398" y="44"/>
                      <a:pt x="398" y="44"/>
                      <a:pt x="398" y="44"/>
                    </a:cubicBezTo>
                    <a:cubicBezTo>
                      <a:pt x="395" y="45"/>
                      <a:pt x="395" y="45"/>
                      <a:pt x="395" y="45"/>
                    </a:cubicBezTo>
                    <a:cubicBezTo>
                      <a:pt x="402" y="46"/>
                      <a:pt x="402" y="46"/>
                      <a:pt x="402" y="46"/>
                    </a:cubicBezTo>
                    <a:lnTo>
                      <a:pt x="403" y="44"/>
                    </a:lnTo>
                    <a:close/>
                    <a:moveTo>
                      <a:pt x="356" y="98"/>
                    </a:moveTo>
                    <a:cubicBezTo>
                      <a:pt x="360" y="96"/>
                      <a:pt x="360" y="96"/>
                      <a:pt x="360" y="96"/>
                    </a:cubicBezTo>
                    <a:cubicBezTo>
                      <a:pt x="361" y="94"/>
                      <a:pt x="361" y="94"/>
                      <a:pt x="361" y="94"/>
                    </a:cubicBezTo>
                    <a:cubicBezTo>
                      <a:pt x="359" y="94"/>
                      <a:pt x="359" y="94"/>
                      <a:pt x="359" y="94"/>
                    </a:cubicBezTo>
                    <a:cubicBezTo>
                      <a:pt x="357" y="93"/>
                      <a:pt x="357" y="93"/>
                      <a:pt x="357" y="93"/>
                    </a:cubicBezTo>
                    <a:cubicBezTo>
                      <a:pt x="356" y="93"/>
                      <a:pt x="356" y="93"/>
                      <a:pt x="356" y="93"/>
                    </a:cubicBezTo>
                    <a:cubicBezTo>
                      <a:pt x="354" y="91"/>
                      <a:pt x="354" y="91"/>
                      <a:pt x="354" y="91"/>
                    </a:cubicBezTo>
                    <a:cubicBezTo>
                      <a:pt x="351" y="90"/>
                      <a:pt x="351" y="90"/>
                      <a:pt x="351" y="90"/>
                    </a:cubicBezTo>
                    <a:cubicBezTo>
                      <a:pt x="349" y="89"/>
                      <a:pt x="349" y="89"/>
                      <a:pt x="349" y="89"/>
                    </a:cubicBezTo>
                    <a:cubicBezTo>
                      <a:pt x="346" y="86"/>
                      <a:pt x="346" y="86"/>
                      <a:pt x="346" y="86"/>
                    </a:cubicBezTo>
                    <a:cubicBezTo>
                      <a:pt x="352" y="83"/>
                      <a:pt x="352" y="83"/>
                      <a:pt x="352" y="83"/>
                    </a:cubicBezTo>
                    <a:cubicBezTo>
                      <a:pt x="352" y="81"/>
                      <a:pt x="352" y="81"/>
                      <a:pt x="352" y="81"/>
                    </a:cubicBezTo>
                    <a:cubicBezTo>
                      <a:pt x="351" y="80"/>
                      <a:pt x="351" y="80"/>
                      <a:pt x="351" y="80"/>
                    </a:cubicBezTo>
                    <a:cubicBezTo>
                      <a:pt x="354" y="77"/>
                      <a:pt x="354" y="77"/>
                      <a:pt x="354" y="77"/>
                    </a:cubicBezTo>
                    <a:cubicBezTo>
                      <a:pt x="356" y="74"/>
                      <a:pt x="356" y="74"/>
                      <a:pt x="356" y="74"/>
                    </a:cubicBezTo>
                    <a:cubicBezTo>
                      <a:pt x="356" y="71"/>
                      <a:pt x="356" y="71"/>
                      <a:pt x="356" y="71"/>
                    </a:cubicBezTo>
                    <a:cubicBezTo>
                      <a:pt x="354" y="69"/>
                      <a:pt x="354" y="69"/>
                      <a:pt x="354" y="69"/>
                    </a:cubicBezTo>
                    <a:cubicBezTo>
                      <a:pt x="351" y="69"/>
                      <a:pt x="351" y="69"/>
                      <a:pt x="351" y="69"/>
                    </a:cubicBezTo>
                    <a:cubicBezTo>
                      <a:pt x="349" y="69"/>
                      <a:pt x="349" y="69"/>
                      <a:pt x="349" y="69"/>
                    </a:cubicBezTo>
                    <a:cubicBezTo>
                      <a:pt x="347" y="68"/>
                      <a:pt x="347" y="68"/>
                      <a:pt x="347" y="68"/>
                    </a:cubicBezTo>
                    <a:cubicBezTo>
                      <a:pt x="344" y="69"/>
                      <a:pt x="344" y="69"/>
                      <a:pt x="344" y="69"/>
                    </a:cubicBezTo>
                    <a:cubicBezTo>
                      <a:pt x="344" y="70"/>
                      <a:pt x="344" y="70"/>
                      <a:pt x="344" y="70"/>
                    </a:cubicBezTo>
                    <a:cubicBezTo>
                      <a:pt x="343" y="70"/>
                      <a:pt x="343" y="70"/>
                      <a:pt x="343" y="70"/>
                    </a:cubicBezTo>
                    <a:cubicBezTo>
                      <a:pt x="337" y="77"/>
                      <a:pt x="337" y="77"/>
                      <a:pt x="337" y="77"/>
                    </a:cubicBezTo>
                    <a:cubicBezTo>
                      <a:pt x="336" y="80"/>
                      <a:pt x="336" y="80"/>
                      <a:pt x="336" y="80"/>
                    </a:cubicBezTo>
                    <a:cubicBezTo>
                      <a:pt x="338" y="81"/>
                      <a:pt x="338" y="81"/>
                      <a:pt x="338" y="81"/>
                    </a:cubicBezTo>
                    <a:cubicBezTo>
                      <a:pt x="332" y="81"/>
                      <a:pt x="332" y="81"/>
                      <a:pt x="332" y="81"/>
                    </a:cubicBezTo>
                    <a:cubicBezTo>
                      <a:pt x="329" y="83"/>
                      <a:pt x="329" y="83"/>
                      <a:pt x="329" y="83"/>
                    </a:cubicBezTo>
                    <a:cubicBezTo>
                      <a:pt x="330" y="80"/>
                      <a:pt x="330" y="80"/>
                      <a:pt x="330" y="80"/>
                    </a:cubicBezTo>
                    <a:cubicBezTo>
                      <a:pt x="332" y="79"/>
                      <a:pt x="332" y="79"/>
                      <a:pt x="332" y="79"/>
                    </a:cubicBezTo>
                    <a:cubicBezTo>
                      <a:pt x="331" y="77"/>
                      <a:pt x="331" y="77"/>
                      <a:pt x="331" y="77"/>
                    </a:cubicBezTo>
                    <a:cubicBezTo>
                      <a:pt x="333" y="75"/>
                      <a:pt x="333" y="75"/>
                      <a:pt x="333" y="75"/>
                    </a:cubicBezTo>
                    <a:cubicBezTo>
                      <a:pt x="335" y="74"/>
                      <a:pt x="335" y="74"/>
                      <a:pt x="335" y="74"/>
                    </a:cubicBezTo>
                    <a:cubicBezTo>
                      <a:pt x="334" y="73"/>
                      <a:pt x="334" y="73"/>
                      <a:pt x="334" y="73"/>
                    </a:cubicBezTo>
                    <a:cubicBezTo>
                      <a:pt x="331" y="71"/>
                      <a:pt x="331" y="71"/>
                      <a:pt x="331" y="71"/>
                    </a:cubicBezTo>
                    <a:cubicBezTo>
                      <a:pt x="328" y="71"/>
                      <a:pt x="328" y="71"/>
                      <a:pt x="328" y="71"/>
                    </a:cubicBezTo>
                    <a:cubicBezTo>
                      <a:pt x="327" y="73"/>
                      <a:pt x="327" y="73"/>
                      <a:pt x="327" y="73"/>
                    </a:cubicBezTo>
                    <a:cubicBezTo>
                      <a:pt x="328" y="74"/>
                      <a:pt x="328" y="74"/>
                      <a:pt x="328" y="74"/>
                    </a:cubicBezTo>
                    <a:cubicBezTo>
                      <a:pt x="325" y="75"/>
                      <a:pt x="325" y="75"/>
                      <a:pt x="325" y="75"/>
                    </a:cubicBezTo>
                    <a:cubicBezTo>
                      <a:pt x="323" y="75"/>
                      <a:pt x="323" y="75"/>
                      <a:pt x="323" y="75"/>
                    </a:cubicBezTo>
                    <a:cubicBezTo>
                      <a:pt x="320" y="76"/>
                      <a:pt x="320" y="76"/>
                      <a:pt x="320" y="76"/>
                    </a:cubicBezTo>
                    <a:cubicBezTo>
                      <a:pt x="316" y="77"/>
                      <a:pt x="316" y="77"/>
                      <a:pt x="316" y="77"/>
                    </a:cubicBezTo>
                    <a:cubicBezTo>
                      <a:pt x="314" y="77"/>
                      <a:pt x="314" y="77"/>
                      <a:pt x="314" y="77"/>
                    </a:cubicBezTo>
                    <a:cubicBezTo>
                      <a:pt x="311" y="78"/>
                      <a:pt x="311" y="78"/>
                      <a:pt x="311" y="78"/>
                    </a:cubicBezTo>
                    <a:cubicBezTo>
                      <a:pt x="311" y="77"/>
                      <a:pt x="311" y="77"/>
                      <a:pt x="311" y="77"/>
                    </a:cubicBezTo>
                    <a:cubicBezTo>
                      <a:pt x="319" y="74"/>
                      <a:pt x="319" y="74"/>
                      <a:pt x="319" y="74"/>
                    </a:cubicBezTo>
                    <a:cubicBezTo>
                      <a:pt x="320" y="73"/>
                      <a:pt x="320" y="73"/>
                      <a:pt x="320" y="73"/>
                    </a:cubicBezTo>
                    <a:cubicBezTo>
                      <a:pt x="313" y="71"/>
                      <a:pt x="313" y="71"/>
                      <a:pt x="313" y="71"/>
                    </a:cubicBezTo>
                    <a:cubicBezTo>
                      <a:pt x="307" y="74"/>
                      <a:pt x="307" y="74"/>
                      <a:pt x="307" y="74"/>
                    </a:cubicBezTo>
                    <a:cubicBezTo>
                      <a:pt x="306" y="75"/>
                      <a:pt x="306" y="75"/>
                      <a:pt x="306" y="75"/>
                    </a:cubicBezTo>
                    <a:cubicBezTo>
                      <a:pt x="302" y="74"/>
                      <a:pt x="302" y="74"/>
                      <a:pt x="302" y="74"/>
                    </a:cubicBezTo>
                    <a:cubicBezTo>
                      <a:pt x="298" y="75"/>
                      <a:pt x="298" y="75"/>
                      <a:pt x="298" y="75"/>
                    </a:cubicBezTo>
                    <a:cubicBezTo>
                      <a:pt x="302" y="73"/>
                      <a:pt x="302" y="73"/>
                      <a:pt x="302" y="73"/>
                    </a:cubicBezTo>
                    <a:cubicBezTo>
                      <a:pt x="305" y="72"/>
                      <a:pt x="305" y="72"/>
                      <a:pt x="305" y="72"/>
                    </a:cubicBezTo>
                    <a:cubicBezTo>
                      <a:pt x="308" y="70"/>
                      <a:pt x="308" y="70"/>
                      <a:pt x="308" y="70"/>
                    </a:cubicBezTo>
                    <a:cubicBezTo>
                      <a:pt x="308" y="69"/>
                      <a:pt x="308" y="69"/>
                      <a:pt x="308" y="69"/>
                    </a:cubicBezTo>
                    <a:cubicBezTo>
                      <a:pt x="307" y="68"/>
                      <a:pt x="307" y="68"/>
                      <a:pt x="307" y="68"/>
                    </a:cubicBezTo>
                    <a:cubicBezTo>
                      <a:pt x="300" y="69"/>
                      <a:pt x="300" y="69"/>
                      <a:pt x="300" y="69"/>
                    </a:cubicBezTo>
                    <a:cubicBezTo>
                      <a:pt x="295" y="70"/>
                      <a:pt x="295" y="70"/>
                      <a:pt x="295" y="70"/>
                    </a:cubicBezTo>
                    <a:cubicBezTo>
                      <a:pt x="288" y="71"/>
                      <a:pt x="288" y="71"/>
                      <a:pt x="288" y="71"/>
                    </a:cubicBezTo>
                    <a:cubicBezTo>
                      <a:pt x="280" y="74"/>
                      <a:pt x="280" y="74"/>
                      <a:pt x="280" y="74"/>
                    </a:cubicBezTo>
                    <a:cubicBezTo>
                      <a:pt x="277" y="74"/>
                      <a:pt x="277" y="74"/>
                      <a:pt x="277" y="74"/>
                    </a:cubicBezTo>
                    <a:cubicBezTo>
                      <a:pt x="273" y="76"/>
                      <a:pt x="273" y="76"/>
                      <a:pt x="273" y="76"/>
                    </a:cubicBezTo>
                    <a:cubicBezTo>
                      <a:pt x="274" y="78"/>
                      <a:pt x="274" y="78"/>
                      <a:pt x="274" y="78"/>
                    </a:cubicBezTo>
                    <a:cubicBezTo>
                      <a:pt x="263" y="81"/>
                      <a:pt x="263" y="81"/>
                      <a:pt x="263" y="81"/>
                    </a:cubicBezTo>
                    <a:cubicBezTo>
                      <a:pt x="262" y="82"/>
                      <a:pt x="262" y="82"/>
                      <a:pt x="262" y="82"/>
                    </a:cubicBezTo>
                    <a:cubicBezTo>
                      <a:pt x="262" y="83"/>
                      <a:pt x="262" y="83"/>
                      <a:pt x="262" y="83"/>
                    </a:cubicBezTo>
                    <a:cubicBezTo>
                      <a:pt x="266" y="83"/>
                      <a:pt x="266" y="83"/>
                      <a:pt x="266" y="83"/>
                    </a:cubicBezTo>
                    <a:cubicBezTo>
                      <a:pt x="268" y="83"/>
                      <a:pt x="268" y="83"/>
                      <a:pt x="268" y="83"/>
                    </a:cubicBezTo>
                    <a:cubicBezTo>
                      <a:pt x="271" y="84"/>
                      <a:pt x="271" y="84"/>
                      <a:pt x="271" y="84"/>
                    </a:cubicBezTo>
                    <a:cubicBezTo>
                      <a:pt x="281" y="83"/>
                      <a:pt x="281" y="83"/>
                      <a:pt x="281" y="83"/>
                    </a:cubicBezTo>
                    <a:cubicBezTo>
                      <a:pt x="284" y="84"/>
                      <a:pt x="284" y="84"/>
                      <a:pt x="284" y="84"/>
                    </a:cubicBezTo>
                    <a:cubicBezTo>
                      <a:pt x="280" y="85"/>
                      <a:pt x="280" y="85"/>
                      <a:pt x="280" y="85"/>
                    </a:cubicBezTo>
                    <a:cubicBezTo>
                      <a:pt x="271" y="86"/>
                      <a:pt x="271" y="86"/>
                      <a:pt x="271" y="86"/>
                    </a:cubicBezTo>
                    <a:cubicBezTo>
                      <a:pt x="266" y="86"/>
                      <a:pt x="266" y="86"/>
                      <a:pt x="266" y="86"/>
                    </a:cubicBezTo>
                    <a:cubicBezTo>
                      <a:pt x="260" y="88"/>
                      <a:pt x="260" y="88"/>
                      <a:pt x="260" y="88"/>
                    </a:cubicBezTo>
                    <a:cubicBezTo>
                      <a:pt x="260" y="90"/>
                      <a:pt x="260" y="90"/>
                      <a:pt x="260" y="90"/>
                    </a:cubicBezTo>
                    <a:cubicBezTo>
                      <a:pt x="263" y="91"/>
                      <a:pt x="263" y="91"/>
                      <a:pt x="263" y="91"/>
                    </a:cubicBezTo>
                    <a:cubicBezTo>
                      <a:pt x="267" y="90"/>
                      <a:pt x="267" y="90"/>
                      <a:pt x="267" y="90"/>
                    </a:cubicBezTo>
                    <a:cubicBezTo>
                      <a:pt x="270" y="91"/>
                      <a:pt x="270" y="91"/>
                      <a:pt x="270" y="91"/>
                    </a:cubicBezTo>
                    <a:cubicBezTo>
                      <a:pt x="276" y="91"/>
                      <a:pt x="276" y="91"/>
                      <a:pt x="276" y="91"/>
                    </a:cubicBezTo>
                    <a:cubicBezTo>
                      <a:pt x="280" y="90"/>
                      <a:pt x="280" y="90"/>
                      <a:pt x="280" y="90"/>
                    </a:cubicBezTo>
                    <a:cubicBezTo>
                      <a:pt x="285" y="90"/>
                      <a:pt x="285" y="90"/>
                      <a:pt x="285" y="90"/>
                    </a:cubicBezTo>
                    <a:cubicBezTo>
                      <a:pt x="293" y="92"/>
                      <a:pt x="293" y="92"/>
                      <a:pt x="293" y="92"/>
                    </a:cubicBezTo>
                    <a:cubicBezTo>
                      <a:pt x="296" y="93"/>
                      <a:pt x="296" y="93"/>
                      <a:pt x="296" y="93"/>
                    </a:cubicBezTo>
                    <a:cubicBezTo>
                      <a:pt x="293" y="93"/>
                      <a:pt x="293" y="93"/>
                      <a:pt x="293" y="93"/>
                    </a:cubicBezTo>
                    <a:cubicBezTo>
                      <a:pt x="294" y="94"/>
                      <a:pt x="294" y="94"/>
                      <a:pt x="294" y="94"/>
                    </a:cubicBezTo>
                    <a:cubicBezTo>
                      <a:pt x="285" y="93"/>
                      <a:pt x="285" y="93"/>
                      <a:pt x="285" y="93"/>
                    </a:cubicBezTo>
                    <a:cubicBezTo>
                      <a:pt x="274" y="93"/>
                      <a:pt x="274" y="93"/>
                      <a:pt x="274" y="93"/>
                    </a:cubicBezTo>
                    <a:cubicBezTo>
                      <a:pt x="272" y="94"/>
                      <a:pt x="272" y="94"/>
                      <a:pt x="272" y="94"/>
                    </a:cubicBezTo>
                    <a:cubicBezTo>
                      <a:pt x="260" y="95"/>
                      <a:pt x="260" y="95"/>
                      <a:pt x="260" y="95"/>
                    </a:cubicBezTo>
                    <a:cubicBezTo>
                      <a:pt x="255" y="96"/>
                      <a:pt x="255" y="96"/>
                      <a:pt x="255" y="96"/>
                    </a:cubicBezTo>
                    <a:cubicBezTo>
                      <a:pt x="255" y="98"/>
                      <a:pt x="255" y="98"/>
                      <a:pt x="255" y="98"/>
                    </a:cubicBezTo>
                    <a:cubicBezTo>
                      <a:pt x="256" y="99"/>
                      <a:pt x="256" y="99"/>
                      <a:pt x="256" y="99"/>
                    </a:cubicBezTo>
                    <a:cubicBezTo>
                      <a:pt x="255" y="101"/>
                      <a:pt x="255" y="101"/>
                      <a:pt x="255" y="101"/>
                    </a:cubicBezTo>
                    <a:cubicBezTo>
                      <a:pt x="260" y="102"/>
                      <a:pt x="260" y="102"/>
                      <a:pt x="260" y="102"/>
                    </a:cubicBezTo>
                    <a:cubicBezTo>
                      <a:pt x="268" y="102"/>
                      <a:pt x="268" y="102"/>
                      <a:pt x="268" y="102"/>
                    </a:cubicBezTo>
                    <a:cubicBezTo>
                      <a:pt x="271" y="102"/>
                      <a:pt x="271" y="102"/>
                      <a:pt x="271" y="102"/>
                    </a:cubicBezTo>
                    <a:cubicBezTo>
                      <a:pt x="271" y="103"/>
                      <a:pt x="271" y="103"/>
                      <a:pt x="271" y="103"/>
                    </a:cubicBezTo>
                    <a:cubicBezTo>
                      <a:pt x="269" y="106"/>
                      <a:pt x="269" y="106"/>
                      <a:pt x="269" y="106"/>
                    </a:cubicBezTo>
                    <a:cubicBezTo>
                      <a:pt x="270" y="108"/>
                      <a:pt x="270" y="108"/>
                      <a:pt x="270" y="108"/>
                    </a:cubicBezTo>
                    <a:cubicBezTo>
                      <a:pt x="279" y="108"/>
                      <a:pt x="279" y="108"/>
                      <a:pt x="279" y="108"/>
                    </a:cubicBezTo>
                    <a:cubicBezTo>
                      <a:pt x="282" y="107"/>
                      <a:pt x="282" y="107"/>
                      <a:pt x="282" y="107"/>
                    </a:cubicBezTo>
                    <a:cubicBezTo>
                      <a:pt x="284" y="108"/>
                      <a:pt x="284" y="108"/>
                      <a:pt x="284" y="108"/>
                    </a:cubicBezTo>
                    <a:cubicBezTo>
                      <a:pt x="287" y="107"/>
                      <a:pt x="287" y="107"/>
                      <a:pt x="287" y="107"/>
                    </a:cubicBezTo>
                    <a:cubicBezTo>
                      <a:pt x="290" y="108"/>
                      <a:pt x="290" y="108"/>
                      <a:pt x="290" y="108"/>
                    </a:cubicBezTo>
                    <a:cubicBezTo>
                      <a:pt x="295" y="106"/>
                      <a:pt x="295" y="106"/>
                      <a:pt x="295" y="106"/>
                    </a:cubicBezTo>
                    <a:cubicBezTo>
                      <a:pt x="297" y="106"/>
                      <a:pt x="297" y="106"/>
                      <a:pt x="297" y="106"/>
                    </a:cubicBezTo>
                    <a:cubicBezTo>
                      <a:pt x="302" y="105"/>
                      <a:pt x="302" y="105"/>
                      <a:pt x="302" y="105"/>
                    </a:cubicBezTo>
                    <a:cubicBezTo>
                      <a:pt x="307" y="104"/>
                      <a:pt x="307" y="104"/>
                      <a:pt x="307" y="104"/>
                    </a:cubicBezTo>
                    <a:cubicBezTo>
                      <a:pt x="309" y="104"/>
                      <a:pt x="309" y="104"/>
                      <a:pt x="309" y="104"/>
                    </a:cubicBezTo>
                    <a:cubicBezTo>
                      <a:pt x="318" y="100"/>
                      <a:pt x="318" y="100"/>
                      <a:pt x="318" y="100"/>
                    </a:cubicBezTo>
                    <a:cubicBezTo>
                      <a:pt x="319" y="100"/>
                      <a:pt x="319" y="100"/>
                      <a:pt x="319" y="100"/>
                    </a:cubicBezTo>
                    <a:cubicBezTo>
                      <a:pt x="319" y="101"/>
                      <a:pt x="319" y="101"/>
                      <a:pt x="319" y="101"/>
                    </a:cubicBezTo>
                    <a:cubicBezTo>
                      <a:pt x="319" y="103"/>
                      <a:pt x="319" y="103"/>
                      <a:pt x="319" y="103"/>
                    </a:cubicBezTo>
                    <a:cubicBezTo>
                      <a:pt x="322" y="103"/>
                      <a:pt x="322" y="103"/>
                      <a:pt x="322" y="103"/>
                    </a:cubicBezTo>
                    <a:cubicBezTo>
                      <a:pt x="324" y="103"/>
                      <a:pt x="324" y="103"/>
                      <a:pt x="324" y="103"/>
                    </a:cubicBezTo>
                    <a:cubicBezTo>
                      <a:pt x="323" y="105"/>
                      <a:pt x="323" y="105"/>
                      <a:pt x="323" y="105"/>
                    </a:cubicBezTo>
                    <a:cubicBezTo>
                      <a:pt x="327" y="105"/>
                      <a:pt x="327" y="105"/>
                      <a:pt x="327" y="105"/>
                    </a:cubicBezTo>
                    <a:cubicBezTo>
                      <a:pt x="332" y="106"/>
                      <a:pt x="332" y="106"/>
                      <a:pt x="332" y="106"/>
                    </a:cubicBezTo>
                    <a:cubicBezTo>
                      <a:pt x="335" y="105"/>
                      <a:pt x="335" y="105"/>
                      <a:pt x="335" y="105"/>
                    </a:cubicBezTo>
                    <a:cubicBezTo>
                      <a:pt x="339" y="105"/>
                      <a:pt x="339" y="105"/>
                      <a:pt x="339" y="105"/>
                    </a:cubicBezTo>
                    <a:cubicBezTo>
                      <a:pt x="343" y="105"/>
                      <a:pt x="343" y="105"/>
                      <a:pt x="343" y="105"/>
                    </a:cubicBezTo>
                    <a:cubicBezTo>
                      <a:pt x="345" y="103"/>
                      <a:pt x="345" y="103"/>
                      <a:pt x="345" y="103"/>
                    </a:cubicBezTo>
                    <a:cubicBezTo>
                      <a:pt x="348" y="103"/>
                      <a:pt x="348" y="103"/>
                      <a:pt x="348" y="103"/>
                    </a:cubicBezTo>
                    <a:cubicBezTo>
                      <a:pt x="345" y="102"/>
                      <a:pt x="345" y="102"/>
                      <a:pt x="345" y="102"/>
                    </a:cubicBezTo>
                    <a:cubicBezTo>
                      <a:pt x="347" y="100"/>
                      <a:pt x="347" y="100"/>
                      <a:pt x="347" y="100"/>
                    </a:cubicBezTo>
                    <a:cubicBezTo>
                      <a:pt x="346" y="100"/>
                      <a:pt x="346" y="100"/>
                      <a:pt x="346" y="100"/>
                    </a:cubicBezTo>
                    <a:cubicBezTo>
                      <a:pt x="343" y="101"/>
                      <a:pt x="343" y="101"/>
                      <a:pt x="343" y="101"/>
                    </a:cubicBezTo>
                    <a:cubicBezTo>
                      <a:pt x="341" y="102"/>
                      <a:pt x="341" y="102"/>
                      <a:pt x="341" y="102"/>
                    </a:cubicBezTo>
                    <a:cubicBezTo>
                      <a:pt x="338" y="103"/>
                      <a:pt x="338" y="103"/>
                      <a:pt x="338" y="103"/>
                    </a:cubicBezTo>
                    <a:cubicBezTo>
                      <a:pt x="341" y="100"/>
                      <a:pt x="341" y="100"/>
                      <a:pt x="341" y="100"/>
                    </a:cubicBezTo>
                    <a:cubicBezTo>
                      <a:pt x="341" y="98"/>
                      <a:pt x="341" y="98"/>
                      <a:pt x="341" y="98"/>
                    </a:cubicBezTo>
                    <a:cubicBezTo>
                      <a:pt x="343" y="99"/>
                      <a:pt x="343" y="99"/>
                      <a:pt x="343" y="99"/>
                    </a:cubicBezTo>
                    <a:cubicBezTo>
                      <a:pt x="346" y="98"/>
                      <a:pt x="346" y="98"/>
                      <a:pt x="346" y="98"/>
                    </a:cubicBezTo>
                    <a:cubicBezTo>
                      <a:pt x="348" y="97"/>
                      <a:pt x="348" y="97"/>
                      <a:pt x="348" y="97"/>
                    </a:cubicBezTo>
                    <a:cubicBezTo>
                      <a:pt x="350" y="97"/>
                      <a:pt x="350" y="97"/>
                      <a:pt x="350" y="97"/>
                    </a:cubicBezTo>
                    <a:cubicBezTo>
                      <a:pt x="351" y="98"/>
                      <a:pt x="351" y="98"/>
                      <a:pt x="351" y="98"/>
                    </a:cubicBezTo>
                    <a:cubicBezTo>
                      <a:pt x="354" y="97"/>
                      <a:pt x="354" y="97"/>
                      <a:pt x="354" y="97"/>
                    </a:cubicBezTo>
                    <a:cubicBezTo>
                      <a:pt x="354" y="98"/>
                      <a:pt x="354" y="98"/>
                      <a:pt x="354" y="98"/>
                    </a:cubicBezTo>
                    <a:lnTo>
                      <a:pt x="356" y="98"/>
                    </a:lnTo>
                    <a:close/>
                    <a:moveTo>
                      <a:pt x="388" y="99"/>
                    </a:moveTo>
                    <a:cubicBezTo>
                      <a:pt x="386" y="99"/>
                      <a:pt x="386" y="99"/>
                      <a:pt x="386" y="99"/>
                    </a:cubicBezTo>
                    <a:cubicBezTo>
                      <a:pt x="385" y="101"/>
                      <a:pt x="385" y="101"/>
                      <a:pt x="385" y="101"/>
                    </a:cubicBezTo>
                    <a:cubicBezTo>
                      <a:pt x="388" y="100"/>
                      <a:pt x="388" y="100"/>
                      <a:pt x="388" y="100"/>
                    </a:cubicBezTo>
                    <a:lnTo>
                      <a:pt x="388" y="99"/>
                    </a:lnTo>
                    <a:close/>
                    <a:moveTo>
                      <a:pt x="392" y="69"/>
                    </a:moveTo>
                    <a:cubicBezTo>
                      <a:pt x="391" y="70"/>
                      <a:pt x="391" y="70"/>
                      <a:pt x="391" y="70"/>
                    </a:cubicBezTo>
                    <a:cubicBezTo>
                      <a:pt x="388" y="73"/>
                      <a:pt x="388" y="73"/>
                      <a:pt x="388" y="73"/>
                    </a:cubicBezTo>
                    <a:cubicBezTo>
                      <a:pt x="384" y="74"/>
                      <a:pt x="384" y="74"/>
                      <a:pt x="384" y="74"/>
                    </a:cubicBezTo>
                    <a:cubicBezTo>
                      <a:pt x="381" y="74"/>
                      <a:pt x="381" y="74"/>
                      <a:pt x="381" y="74"/>
                    </a:cubicBezTo>
                    <a:cubicBezTo>
                      <a:pt x="379" y="72"/>
                      <a:pt x="379" y="72"/>
                      <a:pt x="379" y="72"/>
                    </a:cubicBezTo>
                    <a:cubicBezTo>
                      <a:pt x="373" y="74"/>
                      <a:pt x="373" y="74"/>
                      <a:pt x="373" y="74"/>
                    </a:cubicBezTo>
                    <a:cubicBezTo>
                      <a:pt x="373" y="76"/>
                      <a:pt x="373" y="76"/>
                      <a:pt x="373" y="76"/>
                    </a:cubicBezTo>
                    <a:cubicBezTo>
                      <a:pt x="375" y="77"/>
                      <a:pt x="375" y="77"/>
                      <a:pt x="375" y="77"/>
                    </a:cubicBezTo>
                    <a:cubicBezTo>
                      <a:pt x="375" y="78"/>
                      <a:pt x="375" y="78"/>
                      <a:pt x="375" y="78"/>
                    </a:cubicBezTo>
                    <a:cubicBezTo>
                      <a:pt x="377" y="78"/>
                      <a:pt x="377" y="78"/>
                      <a:pt x="377" y="78"/>
                    </a:cubicBezTo>
                    <a:cubicBezTo>
                      <a:pt x="380" y="80"/>
                      <a:pt x="380" y="80"/>
                      <a:pt x="380" y="80"/>
                    </a:cubicBezTo>
                    <a:cubicBezTo>
                      <a:pt x="382" y="84"/>
                      <a:pt x="382" y="84"/>
                      <a:pt x="382" y="84"/>
                    </a:cubicBezTo>
                    <a:cubicBezTo>
                      <a:pt x="384" y="84"/>
                      <a:pt x="384" y="84"/>
                      <a:pt x="384" y="84"/>
                    </a:cubicBezTo>
                    <a:cubicBezTo>
                      <a:pt x="384" y="85"/>
                      <a:pt x="384" y="85"/>
                      <a:pt x="384" y="85"/>
                    </a:cubicBezTo>
                    <a:cubicBezTo>
                      <a:pt x="390" y="83"/>
                      <a:pt x="390" y="83"/>
                      <a:pt x="390" y="83"/>
                    </a:cubicBezTo>
                    <a:cubicBezTo>
                      <a:pt x="390" y="81"/>
                      <a:pt x="390" y="81"/>
                      <a:pt x="390" y="81"/>
                    </a:cubicBezTo>
                    <a:cubicBezTo>
                      <a:pt x="392" y="83"/>
                      <a:pt x="392" y="83"/>
                      <a:pt x="392" y="83"/>
                    </a:cubicBezTo>
                    <a:cubicBezTo>
                      <a:pt x="398" y="82"/>
                      <a:pt x="398" y="82"/>
                      <a:pt x="398" y="82"/>
                    </a:cubicBezTo>
                    <a:cubicBezTo>
                      <a:pt x="401" y="81"/>
                      <a:pt x="401" y="81"/>
                      <a:pt x="401" y="81"/>
                    </a:cubicBezTo>
                    <a:cubicBezTo>
                      <a:pt x="403" y="78"/>
                      <a:pt x="403" y="78"/>
                      <a:pt x="403" y="78"/>
                    </a:cubicBezTo>
                    <a:cubicBezTo>
                      <a:pt x="408" y="76"/>
                      <a:pt x="408" y="76"/>
                      <a:pt x="408" y="76"/>
                    </a:cubicBezTo>
                    <a:cubicBezTo>
                      <a:pt x="408" y="75"/>
                      <a:pt x="408" y="75"/>
                      <a:pt x="408" y="75"/>
                    </a:cubicBezTo>
                    <a:cubicBezTo>
                      <a:pt x="403" y="75"/>
                      <a:pt x="403" y="75"/>
                      <a:pt x="403" y="75"/>
                    </a:cubicBezTo>
                    <a:cubicBezTo>
                      <a:pt x="406" y="73"/>
                      <a:pt x="406" y="73"/>
                      <a:pt x="406" y="73"/>
                    </a:cubicBezTo>
                    <a:cubicBezTo>
                      <a:pt x="405" y="71"/>
                      <a:pt x="405" y="71"/>
                      <a:pt x="405" y="71"/>
                    </a:cubicBezTo>
                    <a:cubicBezTo>
                      <a:pt x="399" y="71"/>
                      <a:pt x="399" y="71"/>
                      <a:pt x="399" y="71"/>
                    </a:cubicBezTo>
                    <a:cubicBezTo>
                      <a:pt x="409" y="68"/>
                      <a:pt x="409" y="68"/>
                      <a:pt x="409" y="68"/>
                    </a:cubicBezTo>
                    <a:cubicBezTo>
                      <a:pt x="413" y="66"/>
                      <a:pt x="413" y="66"/>
                      <a:pt x="413" y="66"/>
                    </a:cubicBezTo>
                    <a:cubicBezTo>
                      <a:pt x="414" y="65"/>
                      <a:pt x="414" y="65"/>
                      <a:pt x="414" y="65"/>
                    </a:cubicBezTo>
                    <a:cubicBezTo>
                      <a:pt x="413" y="64"/>
                      <a:pt x="413" y="64"/>
                      <a:pt x="413" y="64"/>
                    </a:cubicBezTo>
                    <a:cubicBezTo>
                      <a:pt x="409" y="66"/>
                      <a:pt x="409" y="66"/>
                      <a:pt x="409" y="66"/>
                    </a:cubicBezTo>
                    <a:cubicBezTo>
                      <a:pt x="402" y="66"/>
                      <a:pt x="402" y="66"/>
                      <a:pt x="402" y="66"/>
                    </a:cubicBezTo>
                    <a:cubicBezTo>
                      <a:pt x="399" y="65"/>
                      <a:pt x="399" y="65"/>
                      <a:pt x="399" y="65"/>
                    </a:cubicBezTo>
                    <a:cubicBezTo>
                      <a:pt x="392" y="65"/>
                      <a:pt x="392" y="65"/>
                      <a:pt x="392" y="65"/>
                    </a:cubicBezTo>
                    <a:cubicBezTo>
                      <a:pt x="390" y="66"/>
                      <a:pt x="390" y="66"/>
                      <a:pt x="390" y="66"/>
                    </a:cubicBezTo>
                    <a:cubicBezTo>
                      <a:pt x="392" y="67"/>
                      <a:pt x="392" y="67"/>
                      <a:pt x="392" y="67"/>
                    </a:cubicBezTo>
                    <a:lnTo>
                      <a:pt x="392" y="69"/>
                    </a:lnTo>
                    <a:close/>
                    <a:moveTo>
                      <a:pt x="344" y="46"/>
                    </a:moveTo>
                    <a:cubicBezTo>
                      <a:pt x="342" y="47"/>
                      <a:pt x="342" y="47"/>
                      <a:pt x="342" y="47"/>
                    </a:cubicBezTo>
                    <a:cubicBezTo>
                      <a:pt x="339" y="47"/>
                      <a:pt x="339" y="47"/>
                      <a:pt x="339" y="47"/>
                    </a:cubicBezTo>
                    <a:cubicBezTo>
                      <a:pt x="342" y="45"/>
                      <a:pt x="342" y="45"/>
                      <a:pt x="342" y="45"/>
                    </a:cubicBezTo>
                    <a:cubicBezTo>
                      <a:pt x="339" y="45"/>
                      <a:pt x="339" y="45"/>
                      <a:pt x="339" y="45"/>
                    </a:cubicBezTo>
                    <a:cubicBezTo>
                      <a:pt x="330" y="46"/>
                      <a:pt x="330" y="46"/>
                      <a:pt x="330" y="46"/>
                    </a:cubicBezTo>
                    <a:cubicBezTo>
                      <a:pt x="332" y="46"/>
                      <a:pt x="332" y="46"/>
                      <a:pt x="332" y="46"/>
                    </a:cubicBezTo>
                    <a:cubicBezTo>
                      <a:pt x="332" y="47"/>
                      <a:pt x="332" y="47"/>
                      <a:pt x="332" y="47"/>
                    </a:cubicBezTo>
                    <a:cubicBezTo>
                      <a:pt x="328" y="47"/>
                      <a:pt x="328" y="47"/>
                      <a:pt x="328" y="47"/>
                    </a:cubicBezTo>
                    <a:cubicBezTo>
                      <a:pt x="323" y="48"/>
                      <a:pt x="323" y="48"/>
                      <a:pt x="323" y="48"/>
                    </a:cubicBezTo>
                    <a:cubicBezTo>
                      <a:pt x="320" y="49"/>
                      <a:pt x="320" y="49"/>
                      <a:pt x="320" y="49"/>
                    </a:cubicBezTo>
                    <a:cubicBezTo>
                      <a:pt x="323" y="50"/>
                      <a:pt x="323" y="50"/>
                      <a:pt x="323" y="50"/>
                    </a:cubicBezTo>
                    <a:cubicBezTo>
                      <a:pt x="327" y="50"/>
                      <a:pt x="327" y="50"/>
                      <a:pt x="327" y="50"/>
                    </a:cubicBezTo>
                    <a:cubicBezTo>
                      <a:pt x="323" y="51"/>
                      <a:pt x="323" y="51"/>
                      <a:pt x="323" y="51"/>
                    </a:cubicBezTo>
                    <a:cubicBezTo>
                      <a:pt x="319" y="50"/>
                      <a:pt x="319" y="50"/>
                      <a:pt x="319" y="50"/>
                    </a:cubicBezTo>
                    <a:cubicBezTo>
                      <a:pt x="316" y="50"/>
                      <a:pt x="316" y="50"/>
                      <a:pt x="316" y="50"/>
                    </a:cubicBezTo>
                    <a:cubicBezTo>
                      <a:pt x="314" y="52"/>
                      <a:pt x="314" y="52"/>
                      <a:pt x="314" y="52"/>
                    </a:cubicBezTo>
                    <a:cubicBezTo>
                      <a:pt x="315" y="52"/>
                      <a:pt x="315" y="52"/>
                      <a:pt x="315" y="52"/>
                    </a:cubicBezTo>
                    <a:cubicBezTo>
                      <a:pt x="319" y="52"/>
                      <a:pt x="319" y="52"/>
                      <a:pt x="319" y="52"/>
                    </a:cubicBezTo>
                    <a:cubicBezTo>
                      <a:pt x="318" y="53"/>
                      <a:pt x="318" y="53"/>
                      <a:pt x="318" y="53"/>
                    </a:cubicBezTo>
                    <a:cubicBezTo>
                      <a:pt x="309" y="53"/>
                      <a:pt x="309" y="53"/>
                      <a:pt x="309" y="53"/>
                    </a:cubicBezTo>
                    <a:cubicBezTo>
                      <a:pt x="307" y="55"/>
                      <a:pt x="307" y="55"/>
                      <a:pt x="307" y="55"/>
                    </a:cubicBezTo>
                    <a:cubicBezTo>
                      <a:pt x="310" y="55"/>
                      <a:pt x="310" y="55"/>
                      <a:pt x="310" y="55"/>
                    </a:cubicBezTo>
                    <a:cubicBezTo>
                      <a:pt x="312" y="56"/>
                      <a:pt x="312" y="56"/>
                      <a:pt x="312" y="56"/>
                    </a:cubicBezTo>
                    <a:cubicBezTo>
                      <a:pt x="314" y="55"/>
                      <a:pt x="314" y="55"/>
                      <a:pt x="314" y="55"/>
                    </a:cubicBezTo>
                    <a:cubicBezTo>
                      <a:pt x="315" y="56"/>
                      <a:pt x="315" y="56"/>
                      <a:pt x="315" y="56"/>
                    </a:cubicBezTo>
                    <a:cubicBezTo>
                      <a:pt x="318" y="56"/>
                      <a:pt x="318" y="56"/>
                      <a:pt x="318" y="56"/>
                    </a:cubicBezTo>
                    <a:cubicBezTo>
                      <a:pt x="320" y="55"/>
                      <a:pt x="320" y="55"/>
                      <a:pt x="320" y="55"/>
                    </a:cubicBezTo>
                    <a:cubicBezTo>
                      <a:pt x="322" y="55"/>
                      <a:pt x="322" y="55"/>
                      <a:pt x="322" y="55"/>
                    </a:cubicBezTo>
                    <a:cubicBezTo>
                      <a:pt x="325" y="55"/>
                      <a:pt x="325" y="55"/>
                      <a:pt x="325" y="55"/>
                    </a:cubicBezTo>
                    <a:cubicBezTo>
                      <a:pt x="329" y="53"/>
                      <a:pt x="329" y="53"/>
                      <a:pt x="329" y="53"/>
                    </a:cubicBezTo>
                    <a:cubicBezTo>
                      <a:pt x="332" y="54"/>
                      <a:pt x="332" y="54"/>
                      <a:pt x="332" y="54"/>
                    </a:cubicBezTo>
                    <a:cubicBezTo>
                      <a:pt x="334" y="55"/>
                      <a:pt x="334" y="55"/>
                      <a:pt x="334" y="55"/>
                    </a:cubicBezTo>
                    <a:cubicBezTo>
                      <a:pt x="340" y="55"/>
                      <a:pt x="340" y="55"/>
                      <a:pt x="340" y="55"/>
                    </a:cubicBezTo>
                    <a:cubicBezTo>
                      <a:pt x="345" y="54"/>
                      <a:pt x="345" y="54"/>
                      <a:pt x="345" y="54"/>
                    </a:cubicBezTo>
                    <a:cubicBezTo>
                      <a:pt x="342" y="56"/>
                      <a:pt x="342" y="56"/>
                      <a:pt x="342" y="56"/>
                    </a:cubicBezTo>
                    <a:cubicBezTo>
                      <a:pt x="337" y="56"/>
                      <a:pt x="337" y="56"/>
                      <a:pt x="337" y="56"/>
                    </a:cubicBezTo>
                    <a:cubicBezTo>
                      <a:pt x="332" y="57"/>
                      <a:pt x="332" y="57"/>
                      <a:pt x="332" y="57"/>
                    </a:cubicBezTo>
                    <a:cubicBezTo>
                      <a:pt x="328" y="58"/>
                      <a:pt x="328" y="58"/>
                      <a:pt x="328" y="58"/>
                    </a:cubicBezTo>
                    <a:cubicBezTo>
                      <a:pt x="324" y="58"/>
                      <a:pt x="324" y="58"/>
                      <a:pt x="324" y="58"/>
                    </a:cubicBezTo>
                    <a:cubicBezTo>
                      <a:pt x="321" y="59"/>
                      <a:pt x="321" y="59"/>
                      <a:pt x="321" y="59"/>
                    </a:cubicBezTo>
                    <a:cubicBezTo>
                      <a:pt x="321" y="60"/>
                      <a:pt x="321" y="60"/>
                      <a:pt x="321" y="60"/>
                    </a:cubicBezTo>
                    <a:cubicBezTo>
                      <a:pt x="328" y="61"/>
                      <a:pt x="328" y="61"/>
                      <a:pt x="328" y="61"/>
                    </a:cubicBezTo>
                    <a:cubicBezTo>
                      <a:pt x="336" y="60"/>
                      <a:pt x="336" y="60"/>
                      <a:pt x="336" y="60"/>
                    </a:cubicBezTo>
                    <a:cubicBezTo>
                      <a:pt x="341" y="59"/>
                      <a:pt x="341" y="59"/>
                      <a:pt x="341" y="59"/>
                    </a:cubicBezTo>
                    <a:cubicBezTo>
                      <a:pt x="346" y="58"/>
                      <a:pt x="346" y="58"/>
                      <a:pt x="346" y="58"/>
                    </a:cubicBezTo>
                    <a:cubicBezTo>
                      <a:pt x="349" y="57"/>
                      <a:pt x="349" y="57"/>
                      <a:pt x="349" y="57"/>
                    </a:cubicBezTo>
                    <a:cubicBezTo>
                      <a:pt x="351" y="58"/>
                      <a:pt x="351" y="58"/>
                      <a:pt x="351" y="58"/>
                    </a:cubicBezTo>
                    <a:cubicBezTo>
                      <a:pt x="352" y="57"/>
                      <a:pt x="352" y="57"/>
                      <a:pt x="352" y="57"/>
                    </a:cubicBezTo>
                    <a:cubicBezTo>
                      <a:pt x="356" y="56"/>
                      <a:pt x="356" y="56"/>
                      <a:pt x="356" y="56"/>
                    </a:cubicBezTo>
                    <a:cubicBezTo>
                      <a:pt x="357" y="57"/>
                      <a:pt x="357" y="57"/>
                      <a:pt x="357" y="57"/>
                    </a:cubicBezTo>
                    <a:cubicBezTo>
                      <a:pt x="361" y="56"/>
                      <a:pt x="361" y="56"/>
                      <a:pt x="361" y="56"/>
                    </a:cubicBezTo>
                    <a:cubicBezTo>
                      <a:pt x="363" y="55"/>
                      <a:pt x="363" y="55"/>
                      <a:pt x="363" y="55"/>
                    </a:cubicBezTo>
                    <a:cubicBezTo>
                      <a:pt x="363" y="56"/>
                      <a:pt x="363" y="56"/>
                      <a:pt x="363" y="56"/>
                    </a:cubicBezTo>
                    <a:cubicBezTo>
                      <a:pt x="368" y="56"/>
                      <a:pt x="368" y="56"/>
                      <a:pt x="368" y="56"/>
                    </a:cubicBezTo>
                    <a:cubicBezTo>
                      <a:pt x="373" y="55"/>
                      <a:pt x="373" y="55"/>
                      <a:pt x="373" y="55"/>
                    </a:cubicBezTo>
                    <a:cubicBezTo>
                      <a:pt x="377" y="54"/>
                      <a:pt x="377" y="54"/>
                      <a:pt x="377" y="54"/>
                    </a:cubicBezTo>
                    <a:cubicBezTo>
                      <a:pt x="381" y="51"/>
                      <a:pt x="381" y="51"/>
                      <a:pt x="381" y="51"/>
                    </a:cubicBezTo>
                    <a:cubicBezTo>
                      <a:pt x="384" y="49"/>
                      <a:pt x="384" y="49"/>
                      <a:pt x="384" y="49"/>
                    </a:cubicBezTo>
                    <a:cubicBezTo>
                      <a:pt x="382" y="48"/>
                      <a:pt x="382" y="48"/>
                      <a:pt x="382" y="48"/>
                    </a:cubicBezTo>
                    <a:cubicBezTo>
                      <a:pt x="378" y="49"/>
                      <a:pt x="378" y="49"/>
                      <a:pt x="378" y="49"/>
                    </a:cubicBezTo>
                    <a:cubicBezTo>
                      <a:pt x="374" y="51"/>
                      <a:pt x="374" y="51"/>
                      <a:pt x="374" y="51"/>
                    </a:cubicBezTo>
                    <a:cubicBezTo>
                      <a:pt x="374" y="49"/>
                      <a:pt x="374" y="49"/>
                      <a:pt x="374" y="49"/>
                    </a:cubicBezTo>
                    <a:cubicBezTo>
                      <a:pt x="373" y="49"/>
                      <a:pt x="373" y="49"/>
                      <a:pt x="373" y="49"/>
                    </a:cubicBezTo>
                    <a:cubicBezTo>
                      <a:pt x="368" y="50"/>
                      <a:pt x="368" y="50"/>
                      <a:pt x="368" y="50"/>
                    </a:cubicBezTo>
                    <a:cubicBezTo>
                      <a:pt x="371" y="48"/>
                      <a:pt x="371" y="48"/>
                      <a:pt x="371" y="48"/>
                    </a:cubicBezTo>
                    <a:cubicBezTo>
                      <a:pt x="374" y="47"/>
                      <a:pt x="374" y="47"/>
                      <a:pt x="374" y="47"/>
                    </a:cubicBezTo>
                    <a:cubicBezTo>
                      <a:pt x="374" y="44"/>
                      <a:pt x="374" y="44"/>
                      <a:pt x="374" y="44"/>
                    </a:cubicBezTo>
                    <a:cubicBezTo>
                      <a:pt x="376" y="43"/>
                      <a:pt x="376" y="43"/>
                      <a:pt x="376" y="43"/>
                    </a:cubicBezTo>
                    <a:cubicBezTo>
                      <a:pt x="376" y="42"/>
                      <a:pt x="376" y="42"/>
                      <a:pt x="376" y="42"/>
                    </a:cubicBezTo>
                    <a:cubicBezTo>
                      <a:pt x="374" y="41"/>
                      <a:pt x="374" y="41"/>
                      <a:pt x="374" y="41"/>
                    </a:cubicBezTo>
                    <a:cubicBezTo>
                      <a:pt x="371" y="43"/>
                      <a:pt x="371" y="43"/>
                      <a:pt x="371" y="43"/>
                    </a:cubicBezTo>
                    <a:cubicBezTo>
                      <a:pt x="362" y="45"/>
                      <a:pt x="362" y="45"/>
                      <a:pt x="362" y="45"/>
                    </a:cubicBezTo>
                    <a:cubicBezTo>
                      <a:pt x="362" y="47"/>
                      <a:pt x="362" y="47"/>
                      <a:pt x="362" y="47"/>
                    </a:cubicBezTo>
                    <a:cubicBezTo>
                      <a:pt x="364" y="48"/>
                      <a:pt x="364" y="48"/>
                      <a:pt x="364" y="48"/>
                    </a:cubicBezTo>
                    <a:cubicBezTo>
                      <a:pt x="360" y="49"/>
                      <a:pt x="360" y="49"/>
                      <a:pt x="360" y="49"/>
                    </a:cubicBezTo>
                    <a:cubicBezTo>
                      <a:pt x="362" y="50"/>
                      <a:pt x="362" y="50"/>
                      <a:pt x="362" y="50"/>
                    </a:cubicBezTo>
                    <a:cubicBezTo>
                      <a:pt x="361" y="52"/>
                      <a:pt x="361" y="52"/>
                      <a:pt x="361" y="52"/>
                    </a:cubicBezTo>
                    <a:cubicBezTo>
                      <a:pt x="354" y="52"/>
                      <a:pt x="354" y="52"/>
                      <a:pt x="354" y="52"/>
                    </a:cubicBezTo>
                    <a:cubicBezTo>
                      <a:pt x="352" y="51"/>
                      <a:pt x="352" y="51"/>
                      <a:pt x="352" y="51"/>
                    </a:cubicBezTo>
                    <a:cubicBezTo>
                      <a:pt x="349" y="49"/>
                      <a:pt x="349" y="49"/>
                      <a:pt x="349" y="49"/>
                    </a:cubicBezTo>
                    <a:cubicBezTo>
                      <a:pt x="348" y="47"/>
                      <a:pt x="348" y="47"/>
                      <a:pt x="348" y="47"/>
                    </a:cubicBezTo>
                    <a:lnTo>
                      <a:pt x="344" y="46"/>
                    </a:lnTo>
                    <a:close/>
                    <a:moveTo>
                      <a:pt x="316" y="47"/>
                    </a:moveTo>
                    <a:cubicBezTo>
                      <a:pt x="306" y="50"/>
                      <a:pt x="306" y="50"/>
                      <a:pt x="306" y="50"/>
                    </a:cubicBezTo>
                    <a:cubicBezTo>
                      <a:pt x="302" y="51"/>
                      <a:pt x="302" y="51"/>
                      <a:pt x="302" y="51"/>
                    </a:cubicBezTo>
                    <a:cubicBezTo>
                      <a:pt x="302" y="52"/>
                      <a:pt x="302" y="52"/>
                      <a:pt x="302" y="52"/>
                    </a:cubicBezTo>
                    <a:cubicBezTo>
                      <a:pt x="303" y="53"/>
                      <a:pt x="303" y="53"/>
                      <a:pt x="303" y="53"/>
                    </a:cubicBezTo>
                    <a:cubicBezTo>
                      <a:pt x="306" y="53"/>
                      <a:pt x="306" y="53"/>
                      <a:pt x="306" y="53"/>
                    </a:cubicBezTo>
                    <a:cubicBezTo>
                      <a:pt x="317" y="48"/>
                      <a:pt x="317" y="48"/>
                      <a:pt x="317" y="48"/>
                    </a:cubicBezTo>
                    <a:lnTo>
                      <a:pt x="316" y="47"/>
                    </a:lnTo>
                    <a:close/>
                    <a:moveTo>
                      <a:pt x="405" y="41"/>
                    </a:moveTo>
                    <a:cubicBezTo>
                      <a:pt x="405" y="39"/>
                      <a:pt x="405" y="39"/>
                      <a:pt x="405" y="39"/>
                    </a:cubicBezTo>
                    <a:cubicBezTo>
                      <a:pt x="403" y="38"/>
                      <a:pt x="403" y="38"/>
                      <a:pt x="403" y="38"/>
                    </a:cubicBezTo>
                    <a:cubicBezTo>
                      <a:pt x="402" y="35"/>
                      <a:pt x="402" y="35"/>
                      <a:pt x="402" y="35"/>
                    </a:cubicBezTo>
                    <a:cubicBezTo>
                      <a:pt x="400" y="35"/>
                      <a:pt x="400" y="35"/>
                      <a:pt x="400" y="35"/>
                    </a:cubicBezTo>
                    <a:cubicBezTo>
                      <a:pt x="400" y="36"/>
                      <a:pt x="400" y="36"/>
                      <a:pt x="400" y="36"/>
                    </a:cubicBezTo>
                    <a:cubicBezTo>
                      <a:pt x="401" y="39"/>
                      <a:pt x="401" y="39"/>
                      <a:pt x="401" y="39"/>
                    </a:cubicBezTo>
                    <a:lnTo>
                      <a:pt x="405" y="41"/>
                    </a:lnTo>
                    <a:close/>
                    <a:moveTo>
                      <a:pt x="354" y="37"/>
                    </a:moveTo>
                    <a:cubicBezTo>
                      <a:pt x="357" y="36"/>
                      <a:pt x="357" y="36"/>
                      <a:pt x="357" y="36"/>
                    </a:cubicBezTo>
                    <a:cubicBezTo>
                      <a:pt x="357" y="34"/>
                      <a:pt x="357" y="34"/>
                      <a:pt x="357" y="34"/>
                    </a:cubicBezTo>
                    <a:cubicBezTo>
                      <a:pt x="353" y="34"/>
                      <a:pt x="353" y="34"/>
                      <a:pt x="353" y="34"/>
                    </a:cubicBezTo>
                    <a:cubicBezTo>
                      <a:pt x="352" y="35"/>
                      <a:pt x="352" y="35"/>
                      <a:pt x="352" y="35"/>
                    </a:cubicBezTo>
                    <a:cubicBezTo>
                      <a:pt x="353" y="35"/>
                      <a:pt x="353" y="35"/>
                      <a:pt x="353" y="35"/>
                    </a:cubicBezTo>
                    <a:lnTo>
                      <a:pt x="354" y="37"/>
                    </a:lnTo>
                    <a:close/>
                    <a:moveTo>
                      <a:pt x="383" y="99"/>
                    </a:moveTo>
                    <a:cubicBezTo>
                      <a:pt x="383" y="102"/>
                      <a:pt x="383" y="102"/>
                      <a:pt x="383" y="102"/>
                    </a:cubicBezTo>
                    <a:cubicBezTo>
                      <a:pt x="384" y="101"/>
                      <a:pt x="384" y="101"/>
                      <a:pt x="384" y="101"/>
                    </a:cubicBezTo>
                    <a:cubicBezTo>
                      <a:pt x="384" y="98"/>
                      <a:pt x="384" y="98"/>
                      <a:pt x="384" y="98"/>
                    </a:cubicBezTo>
                    <a:lnTo>
                      <a:pt x="383" y="99"/>
                    </a:lnTo>
                    <a:close/>
                    <a:moveTo>
                      <a:pt x="344" y="44"/>
                    </a:moveTo>
                    <a:cubicBezTo>
                      <a:pt x="348" y="43"/>
                      <a:pt x="348" y="43"/>
                      <a:pt x="348" y="43"/>
                    </a:cubicBezTo>
                    <a:cubicBezTo>
                      <a:pt x="347" y="42"/>
                      <a:pt x="347" y="42"/>
                      <a:pt x="347" y="42"/>
                    </a:cubicBezTo>
                    <a:cubicBezTo>
                      <a:pt x="344" y="42"/>
                      <a:pt x="344" y="42"/>
                      <a:pt x="344" y="42"/>
                    </a:cubicBezTo>
                    <a:cubicBezTo>
                      <a:pt x="341" y="43"/>
                      <a:pt x="341" y="43"/>
                      <a:pt x="341" y="43"/>
                    </a:cubicBezTo>
                    <a:lnTo>
                      <a:pt x="344" y="44"/>
                    </a:lnTo>
                    <a:close/>
                    <a:moveTo>
                      <a:pt x="292" y="48"/>
                    </a:moveTo>
                    <a:cubicBezTo>
                      <a:pt x="293" y="51"/>
                      <a:pt x="293" y="51"/>
                      <a:pt x="293" y="51"/>
                    </a:cubicBezTo>
                    <a:cubicBezTo>
                      <a:pt x="295" y="50"/>
                      <a:pt x="295" y="50"/>
                      <a:pt x="295" y="50"/>
                    </a:cubicBezTo>
                    <a:cubicBezTo>
                      <a:pt x="296" y="49"/>
                      <a:pt x="296" y="49"/>
                      <a:pt x="296" y="49"/>
                    </a:cubicBezTo>
                    <a:cubicBezTo>
                      <a:pt x="297" y="48"/>
                      <a:pt x="297" y="48"/>
                      <a:pt x="297" y="48"/>
                    </a:cubicBezTo>
                    <a:cubicBezTo>
                      <a:pt x="300" y="47"/>
                      <a:pt x="300" y="47"/>
                      <a:pt x="300" y="47"/>
                    </a:cubicBezTo>
                    <a:cubicBezTo>
                      <a:pt x="298" y="50"/>
                      <a:pt x="298" y="50"/>
                      <a:pt x="298" y="50"/>
                    </a:cubicBezTo>
                    <a:cubicBezTo>
                      <a:pt x="299" y="51"/>
                      <a:pt x="299" y="51"/>
                      <a:pt x="299" y="51"/>
                    </a:cubicBezTo>
                    <a:cubicBezTo>
                      <a:pt x="303" y="49"/>
                      <a:pt x="303" y="49"/>
                      <a:pt x="303" y="49"/>
                    </a:cubicBezTo>
                    <a:cubicBezTo>
                      <a:pt x="306" y="47"/>
                      <a:pt x="306" y="47"/>
                      <a:pt x="306" y="47"/>
                    </a:cubicBezTo>
                    <a:cubicBezTo>
                      <a:pt x="309" y="46"/>
                      <a:pt x="309" y="46"/>
                      <a:pt x="309" y="46"/>
                    </a:cubicBezTo>
                    <a:cubicBezTo>
                      <a:pt x="309" y="47"/>
                      <a:pt x="309" y="47"/>
                      <a:pt x="309" y="47"/>
                    </a:cubicBezTo>
                    <a:cubicBezTo>
                      <a:pt x="313" y="47"/>
                      <a:pt x="313" y="47"/>
                      <a:pt x="313" y="47"/>
                    </a:cubicBezTo>
                    <a:cubicBezTo>
                      <a:pt x="312" y="45"/>
                      <a:pt x="312" y="45"/>
                      <a:pt x="312" y="45"/>
                    </a:cubicBezTo>
                    <a:cubicBezTo>
                      <a:pt x="316" y="45"/>
                      <a:pt x="316" y="45"/>
                      <a:pt x="316" y="45"/>
                    </a:cubicBezTo>
                    <a:cubicBezTo>
                      <a:pt x="317" y="44"/>
                      <a:pt x="317" y="44"/>
                      <a:pt x="317" y="44"/>
                    </a:cubicBezTo>
                    <a:cubicBezTo>
                      <a:pt x="322" y="42"/>
                      <a:pt x="322" y="42"/>
                      <a:pt x="322" y="42"/>
                    </a:cubicBezTo>
                    <a:cubicBezTo>
                      <a:pt x="322" y="42"/>
                      <a:pt x="322" y="42"/>
                      <a:pt x="322" y="42"/>
                    </a:cubicBezTo>
                    <a:cubicBezTo>
                      <a:pt x="322" y="44"/>
                      <a:pt x="322" y="44"/>
                      <a:pt x="322" y="44"/>
                    </a:cubicBezTo>
                    <a:cubicBezTo>
                      <a:pt x="321" y="44"/>
                      <a:pt x="321" y="44"/>
                      <a:pt x="321" y="44"/>
                    </a:cubicBezTo>
                    <a:cubicBezTo>
                      <a:pt x="318" y="45"/>
                      <a:pt x="318" y="45"/>
                      <a:pt x="318" y="45"/>
                    </a:cubicBezTo>
                    <a:cubicBezTo>
                      <a:pt x="317" y="47"/>
                      <a:pt x="317" y="47"/>
                      <a:pt x="317" y="47"/>
                    </a:cubicBezTo>
                    <a:cubicBezTo>
                      <a:pt x="321" y="47"/>
                      <a:pt x="321" y="47"/>
                      <a:pt x="321" y="47"/>
                    </a:cubicBezTo>
                    <a:cubicBezTo>
                      <a:pt x="325" y="44"/>
                      <a:pt x="325" y="44"/>
                      <a:pt x="325" y="44"/>
                    </a:cubicBezTo>
                    <a:cubicBezTo>
                      <a:pt x="327" y="44"/>
                      <a:pt x="327" y="44"/>
                      <a:pt x="327" y="44"/>
                    </a:cubicBezTo>
                    <a:cubicBezTo>
                      <a:pt x="330" y="44"/>
                      <a:pt x="330" y="44"/>
                      <a:pt x="330" y="44"/>
                    </a:cubicBezTo>
                    <a:cubicBezTo>
                      <a:pt x="331" y="44"/>
                      <a:pt x="331" y="44"/>
                      <a:pt x="331" y="44"/>
                    </a:cubicBezTo>
                    <a:cubicBezTo>
                      <a:pt x="332" y="42"/>
                      <a:pt x="332" y="42"/>
                      <a:pt x="332" y="42"/>
                    </a:cubicBezTo>
                    <a:cubicBezTo>
                      <a:pt x="334" y="43"/>
                      <a:pt x="334" y="43"/>
                      <a:pt x="334" y="43"/>
                    </a:cubicBezTo>
                    <a:cubicBezTo>
                      <a:pt x="335" y="42"/>
                      <a:pt x="335" y="42"/>
                      <a:pt x="335" y="42"/>
                    </a:cubicBezTo>
                    <a:cubicBezTo>
                      <a:pt x="336" y="41"/>
                      <a:pt x="336" y="41"/>
                      <a:pt x="336" y="41"/>
                    </a:cubicBezTo>
                    <a:cubicBezTo>
                      <a:pt x="341" y="40"/>
                      <a:pt x="341" y="40"/>
                      <a:pt x="341" y="40"/>
                    </a:cubicBezTo>
                    <a:cubicBezTo>
                      <a:pt x="342" y="38"/>
                      <a:pt x="342" y="38"/>
                      <a:pt x="342" y="38"/>
                    </a:cubicBezTo>
                    <a:cubicBezTo>
                      <a:pt x="339" y="37"/>
                      <a:pt x="339" y="37"/>
                      <a:pt x="339" y="37"/>
                    </a:cubicBezTo>
                    <a:cubicBezTo>
                      <a:pt x="335" y="38"/>
                      <a:pt x="335" y="38"/>
                      <a:pt x="335" y="38"/>
                    </a:cubicBezTo>
                    <a:cubicBezTo>
                      <a:pt x="334" y="39"/>
                      <a:pt x="334" y="39"/>
                      <a:pt x="334" y="39"/>
                    </a:cubicBezTo>
                    <a:cubicBezTo>
                      <a:pt x="332" y="39"/>
                      <a:pt x="332" y="39"/>
                      <a:pt x="332" y="39"/>
                    </a:cubicBezTo>
                    <a:cubicBezTo>
                      <a:pt x="330" y="38"/>
                      <a:pt x="330" y="38"/>
                      <a:pt x="330" y="38"/>
                    </a:cubicBezTo>
                    <a:cubicBezTo>
                      <a:pt x="320" y="39"/>
                      <a:pt x="320" y="39"/>
                      <a:pt x="320" y="39"/>
                    </a:cubicBezTo>
                    <a:cubicBezTo>
                      <a:pt x="317" y="40"/>
                      <a:pt x="317" y="40"/>
                      <a:pt x="317" y="40"/>
                    </a:cubicBezTo>
                    <a:cubicBezTo>
                      <a:pt x="310" y="42"/>
                      <a:pt x="310" y="42"/>
                      <a:pt x="310" y="42"/>
                    </a:cubicBezTo>
                    <a:cubicBezTo>
                      <a:pt x="300" y="45"/>
                      <a:pt x="300" y="45"/>
                      <a:pt x="300" y="45"/>
                    </a:cubicBezTo>
                    <a:cubicBezTo>
                      <a:pt x="298" y="45"/>
                      <a:pt x="298" y="45"/>
                      <a:pt x="298" y="45"/>
                    </a:cubicBezTo>
                    <a:cubicBezTo>
                      <a:pt x="297" y="46"/>
                      <a:pt x="297" y="46"/>
                      <a:pt x="297" y="46"/>
                    </a:cubicBezTo>
                    <a:cubicBezTo>
                      <a:pt x="294" y="45"/>
                      <a:pt x="294" y="45"/>
                      <a:pt x="294" y="45"/>
                    </a:cubicBezTo>
                    <a:cubicBezTo>
                      <a:pt x="288" y="48"/>
                      <a:pt x="288" y="48"/>
                      <a:pt x="288" y="48"/>
                    </a:cubicBezTo>
                    <a:cubicBezTo>
                      <a:pt x="285" y="50"/>
                      <a:pt x="285" y="50"/>
                      <a:pt x="285" y="50"/>
                    </a:cubicBezTo>
                    <a:cubicBezTo>
                      <a:pt x="287" y="51"/>
                      <a:pt x="287" y="51"/>
                      <a:pt x="287" y="51"/>
                    </a:cubicBezTo>
                    <a:lnTo>
                      <a:pt x="292" y="48"/>
                    </a:lnTo>
                    <a:close/>
                    <a:moveTo>
                      <a:pt x="382" y="54"/>
                    </a:moveTo>
                    <a:cubicBezTo>
                      <a:pt x="381" y="55"/>
                      <a:pt x="381" y="55"/>
                      <a:pt x="381" y="55"/>
                    </a:cubicBezTo>
                    <a:cubicBezTo>
                      <a:pt x="382" y="56"/>
                      <a:pt x="382" y="56"/>
                      <a:pt x="382" y="56"/>
                    </a:cubicBezTo>
                    <a:cubicBezTo>
                      <a:pt x="385" y="56"/>
                      <a:pt x="385" y="56"/>
                      <a:pt x="385" y="56"/>
                    </a:cubicBezTo>
                    <a:cubicBezTo>
                      <a:pt x="388" y="55"/>
                      <a:pt x="388" y="55"/>
                      <a:pt x="388" y="55"/>
                    </a:cubicBezTo>
                    <a:cubicBezTo>
                      <a:pt x="388" y="53"/>
                      <a:pt x="388" y="53"/>
                      <a:pt x="388" y="53"/>
                    </a:cubicBezTo>
                    <a:cubicBezTo>
                      <a:pt x="387" y="53"/>
                      <a:pt x="387" y="53"/>
                      <a:pt x="387" y="53"/>
                    </a:cubicBezTo>
                    <a:lnTo>
                      <a:pt x="382" y="54"/>
                    </a:lnTo>
                    <a:close/>
                    <a:moveTo>
                      <a:pt x="389" y="69"/>
                    </a:moveTo>
                    <a:cubicBezTo>
                      <a:pt x="390" y="69"/>
                      <a:pt x="390" y="69"/>
                      <a:pt x="390" y="69"/>
                    </a:cubicBezTo>
                    <a:cubicBezTo>
                      <a:pt x="391" y="68"/>
                      <a:pt x="391" y="68"/>
                      <a:pt x="391" y="68"/>
                    </a:cubicBezTo>
                    <a:cubicBezTo>
                      <a:pt x="388" y="66"/>
                      <a:pt x="388" y="66"/>
                      <a:pt x="388" y="66"/>
                    </a:cubicBezTo>
                    <a:cubicBezTo>
                      <a:pt x="386" y="68"/>
                      <a:pt x="386" y="68"/>
                      <a:pt x="386" y="68"/>
                    </a:cubicBezTo>
                    <a:lnTo>
                      <a:pt x="389" y="69"/>
                    </a:lnTo>
                    <a:close/>
                    <a:moveTo>
                      <a:pt x="363" y="39"/>
                    </a:moveTo>
                    <a:cubicBezTo>
                      <a:pt x="366" y="38"/>
                      <a:pt x="366" y="38"/>
                      <a:pt x="366" y="38"/>
                    </a:cubicBezTo>
                    <a:cubicBezTo>
                      <a:pt x="370" y="38"/>
                      <a:pt x="370" y="38"/>
                      <a:pt x="370" y="38"/>
                    </a:cubicBezTo>
                    <a:cubicBezTo>
                      <a:pt x="373" y="38"/>
                      <a:pt x="373" y="38"/>
                      <a:pt x="373" y="38"/>
                    </a:cubicBezTo>
                    <a:cubicBezTo>
                      <a:pt x="375" y="37"/>
                      <a:pt x="375" y="37"/>
                      <a:pt x="375" y="37"/>
                    </a:cubicBezTo>
                    <a:cubicBezTo>
                      <a:pt x="372" y="36"/>
                      <a:pt x="372" y="36"/>
                      <a:pt x="372" y="36"/>
                    </a:cubicBezTo>
                    <a:cubicBezTo>
                      <a:pt x="373" y="35"/>
                      <a:pt x="373" y="35"/>
                      <a:pt x="373" y="35"/>
                    </a:cubicBezTo>
                    <a:cubicBezTo>
                      <a:pt x="378" y="34"/>
                      <a:pt x="378" y="34"/>
                      <a:pt x="378" y="34"/>
                    </a:cubicBezTo>
                    <a:cubicBezTo>
                      <a:pt x="382" y="34"/>
                      <a:pt x="382" y="34"/>
                      <a:pt x="382" y="34"/>
                    </a:cubicBezTo>
                    <a:cubicBezTo>
                      <a:pt x="376" y="33"/>
                      <a:pt x="376" y="33"/>
                      <a:pt x="376" y="33"/>
                    </a:cubicBezTo>
                    <a:cubicBezTo>
                      <a:pt x="368" y="34"/>
                      <a:pt x="368" y="34"/>
                      <a:pt x="368" y="34"/>
                    </a:cubicBezTo>
                    <a:cubicBezTo>
                      <a:pt x="359" y="36"/>
                      <a:pt x="359" y="36"/>
                      <a:pt x="359" y="36"/>
                    </a:cubicBezTo>
                    <a:cubicBezTo>
                      <a:pt x="358" y="37"/>
                      <a:pt x="358" y="37"/>
                      <a:pt x="358" y="37"/>
                    </a:cubicBezTo>
                    <a:cubicBezTo>
                      <a:pt x="360" y="40"/>
                      <a:pt x="360" y="40"/>
                      <a:pt x="360" y="40"/>
                    </a:cubicBezTo>
                    <a:lnTo>
                      <a:pt x="363" y="39"/>
                    </a:lnTo>
                    <a:close/>
                    <a:moveTo>
                      <a:pt x="375" y="31"/>
                    </a:moveTo>
                    <a:cubicBezTo>
                      <a:pt x="378" y="31"/>
                      <a:pt x="378" y="31"/>
                      <a:pt x="378" y="31"/>
                    </a:cubicBezTo>
                    <a:cubicBezTo>
                      <a:pt x="379" y="31"/>
                      <a:pt x="379" y="31"/>
                      <a:pt x="379" y="31"/>
                    </a:cubicBezTo>
                    <a:cubicBezTo>
                      <a:pt x="381" y="32"/>
                      <a:pt x="381" y="32"/>
                      <a:pt x="381" y="32"/>
                    </a:cubicBezTo>
                    <a:cubicBezTo>
                      <a:pt x="385" y="32"/>
                      <a:pt x="385" y="32"/>
                      <a:pt x="385" y="32"/>
                    </a:cubicBezTo>
                    <a:cubicBezTo>
                      <a:pt x="388" y="30"/>
                      <a:pt x="388" y="30"/>
                      <a:pt x="388" y="30"/>
                    </a:cubicBezTo>
                    <a:cubicBezTo>
                      <a:pt x="388" y="28"/>
                      <a:pt x="388" y="28"/>
                      <a:pt x="388" y="28"/>
                    </a:cubicBezTo>
                    <a:cubicBezTo>
                      <a:pt x="382" y="29"/>
                      <a:pt x="382" y="29"/>
                      <a:pt x="382" y="29"/>
                    </a:cubicBezTo>
                    <a:cubicBezTo>
                      <a:pt x="379" y="30"/>
                      <a:pt x="379" y="30"/>
                      <a:pt x="379" y="30"/>
                    </a:cubicBezTo>
                    <a:cubicBezTo>
                      <a:pt x="370" y="30"/>
                      <a:pt x="370" y="30"/>
                      <a:pt x="370" y="30"/>
                    </a:cubicBezTo>
                    <a:cubicBezTo>
                      <a:pt x="368" y="31"/>
                      <a:pt x="368" y="31"/>
                      <a:pt x="368" y="31"/>
                    </a:cubicBezTo>
                    <a:cubicBezTo>
                      <a:pt x="367" y="32"/>
                      <a:pt x="367" y="32"/>
                      <a:pt x="367" y="32"/>
                    </a:cubicBezTo>
                    <a:cubicBezTo>
                      <a:pt x="374" y="31"/>
                      <a:pt x="374" y="31"/>
                      <a:pt x="374" y="31"/>
                    </a:cubicBezTo>
                    <a:lnTo>
                      <a:pt x="375" y="31"/>
                    </a:lnTo>
                    <a:close/>
                    <a:moveTo>
                      <a:pt x="482" y="40"/>
                    </a:moveTo>
                    <a:cubicBezTo>
                      <a:pt x="485" y="40"/>
                      <a:pt x="485" y="40"/>
                      <a:pt x="485" y="40"/>
                    </a:cubicBezTo>
                    <a:cubicBezTo>
                      <a:pt x="486" y="39"/>
                      <a:pt x="486" y="39"/>
                      <a:pt x="486" y="39"/>
                    </a:cubicBezTo>
                    <a:cubicBezTo>
                      <a:pt x="486" y="38"/>
                      <a:pt x="486" y="38"/>
                      <a:pt x="486" y="38"/>
                    </a:cubicBezTo>
                    <a:cubicBezTo>
                      <a:pt x="484" y="38"/>
                      <a:pt x="484" y="38"/>
                      <a:pt x="484" y="38"/>
                    </a:cubicBezTo>
                    <a:cubicBezTo>
                      <a:pt x="481" y="39"/>
                      <a:pt x="481" y="39"/>
                      <a:pt x="481" y="39"/>
                    </a:cubicBezTo>
                    <a:lnTo>
                      <a:pt x="482" y="40"/>
                    </a:lnTo>
                    <a:close/>
                    <a:moveTo>
                      <a:pt x="466" y="20"/>
                    </a:moveTo>
                    <a:cubicBezTo>
                      <a:pt x="462" y="19"/>
                      <a:pt x="462" y="19"/>
                      <a:pt x="462" y="19"/>
                    </a:cubicBezTo>
                    <a:cubicBezTo>
                      <a:pt x="459" y="20"/>
                      <a:pt x="459" y="20"/>
                      <a:pt x="459" y="20"/>
                    </a:cubicBezTo>
                    <a:cubicBezTo>
                      <a:pt x="462" y="22"/>
                      <a:pt x="462" y="22"/>
                      <a:pt x="462" y="22"/>
                    </a:cubicBezTo>
                    <a:lnTo>
                      <a:pt x="466" y="20"/>
                    </a:lnTo>
                    <a:close/>
                    <a:moveTo>
                      <a:pt x="452" y="34"/>
                    </a:moveTo>
                    <a:cubicBezTo>
                      <a:pt x="454" y="36"/>
                      <a:pt x="454" y="36"/>
                      <a:pt x="454" y="36"/>
                    </a:cubicBezTo>
                    <a:cubicBezTo>
                      <a:pt x="460" y="35"/>
                      <a:pt x="460" y="35"/>
                      <a:pt x="460" y="35"/>
                    </a:cubicBezTo>
                    <a:cubicBezTo>
                      <a:pt x="464" y="34"/>
                      <a:pt x="464" y="34"/>
                      <a:pt x="464" y="34"/>
                    </a:cubicBezTo>
                    <a:cubicBezTo>
                      <a:pt x="466" y="33"/>
                      <a:pt x="466" y="33"/>
                      <a:pt x="466" y="33"/>
                    </a:cubicBezTo>
                    <a:cubicBezTo>
                      <a:pt x="468" y="31"/>
                      <a:pt x="468" y="31"/>
                      <a:pt x="468" y="31"/>
                    </a:cubicBezTo>
                    <a:cubicBezTo>
                      <a:pt x="467" y="30"/>
                      <a:pt x="467" y="30"/>
                      <a:pt x="467" y="30"/>
                    </a:cubicBezTo>
                    <a:cubicBezTo>
                      <a:pt x="464" y="30"/>
                      <a:pt x="464" y="30"/>
                      <a:pt x="464" y="30"/>
                    </a:cubicBezTo>
                    <a:cubicBezTo>
                      <a:pt x="463" y="29"/>
                      <a:pt x="463" y="29"/>
                      <a:pt x="463" y="29"/>
                    </a:cubicBezTo>
                    <a:cubicBezTo>
                      <a:pt x="456" y="28"/>
                      <a:pt x="456" y="28"/>
                      <a:pt x="456" y="28"/>
                    </a:cubicBezTo>
                    <a:cubicBezTo>
                      <a:pt x="451" y="30"/>
                      <a:pt x="451" y="30"/>
                      <a:pt x="451" y="30"/>
                    </a:cubicBezTo>
                    <a:cubicBezTo>
                      <a:pt x="451" y="32"/>
                      <a:pt x="451" y="32"/>
                      <a:pt x="451" y="32"/>
                    </a:cubicBezTo>
                    <a:cubicBezTo>
                      <a:pt x="454" y="33"/>
                      <a:pt x="454" y="33"/>
                      <a:pt x="454" y="33"/>
                    </a:cubicBezTo>
                    <a:lnTo>
                      <a:pt x="452" y="34"/>
                    </a:lnTo>
                    <a:close/>
                    <a:moveTo>
                      <a:pt x="396" y="49"/>
                    </a:moveTo>
                    <a:cubicBezTo>
                      <a:pt x="396" y="50"/>
                      <a:pt x="396" y="50"/>
                      <a:pt x="396" y="50"/>
                    </a:cubicBezTo>
                    <a:cubicBezTo>
                      <a:pt x="400" y="49"/>
                      <a:pt x="400" y="49"/>
                      <a:pt x="400" y="49"/>
                    </a:cubicBezTo>
                    <a:lnTo>
                      <a:pt x="396" y="49"/>
                    </a:lnTo>
                    <a:close/>
                    <a:moveTo>
                      <a:pt x="457" y="37"/>
                    </a:moveTo>
                    <a:cubicBezTo>
                      <a:pt x="453" y="37"/>
                      <a:pt x="453" y="37"/>
                      <a:pt x="453" y="37"/>
                    </a:cubicBezTo>
                    <a:cubicBezTo>
                      <a:pt x="452" y="38"/>
                      <a:pt x="452" y="38"/>
                      <a:pt x="452" y="38"/>
                    </a:cubicBezTo>
                    <a:cubicBezTo>
                      <a:pt x="461" y="38"/>
                      <a:pt x="461" y="38"/>
                      <a:pt x="461" y="38"/>
                    </a:cubicBezTo>
                    <a:cubicBezTo>
                      <a:pt x="467" y="39"/>
                      <a:pt x="467" y="39"/>
                      <a:pt x="467" y="39"/>
                    </a:cubicBezTo>
                    <a:cubicBezTo>
                      <a:pt x="470" y="37"/>
                      <a:pt x="470" y="37"/>
                      <a:pt x="470" y="37"/>
                    </a:cubicBezTo>
                    <a:cubicBezTo>
                      <a:pt x="470" y="36"/>
                      <a:pt x="470" y="36"/>
                      <a:pt x="470" y="36"/>
                    </a:cubicBezTo>
                    <a:cubicBezTo>
                      <a:pt x="462" y="37"/>
                      <a:pt x="462" y="37"/>
                      <a:pt x="462" y="37"/>
                    </a:cubicBezTo>
                    <a:lnTo>
                      <a:pt x="457" y="37"/>
                    </a:lnTo>
                    <a:close/>
                    <a:moveTo>
                      <a:pt x="536" y="48"/>
                    </a:moveTo>
                    <a:cubicBezTo>
                      <a:pt x="530" y="50"/>
                      <a:pt x="530" y="50"/>
                      <a:pt x="530" y="50"/>
                    </a:cubicBezTo>
                    <a:cubicBezTo>
                      <a:pt x="530" y="51"/>
                      <a:pt x="530" y="51"/>
                      <a:pt x="530" y="51"/>
                    </a:cubicBezTo>
                    <a:cubicBezTo>
                      <a:pt x="535" y="50"/>
                      <a:pt x="535" y="50"/>
                      <a:pt x="535" y="50"/>
                    </a:cubicBezTo>
                    <a:lnTo>
                      <a:pt x="536" y="48"/>
                    </a:lnTo>
                    <a:close/>
                    <a:moveTo>
                      <a:pt x="528" y="66"/>
                    </a:moveTo>
                    <a:cubicBezTo>
                      <a:pt x="520" y="67"/>
                      <a:pt x="520" y="67"/>
                      <a:pt x="520" y="67"/>
                    </a:cubicBezTo>
                    <a:cubicBezTo>
                      <a:pt x="513" y="65"/>
                      <a:pt x="513" y="65"/>
                      <a:pt x="513" y="65"/>
                    </a:cubicBezTo>
                    <a:cubicBezTo>
                      <a:pt x="508" y="68"/>
                      <a:pt x="508" y="68"/>
                      <a:pt x="508" y="68"/>
                    </a:cubicBezTo>
                    <a:cubicBezTo>
                      <a:pt x="507" y="69"/>
                      <a:pt x="507" y="69"/>
                      <a:pt x="507" y="69"/>
                    </a:cubicBezTo>
                    <a:cubicBezTo>
                      <a:pt x="510" y="70"/>
                      <a:pt x="510" y="70"/>
                      <a:pt x="510" y="70"/>
                    </a:cubicBezTo>
                    <a:cubicBezTo>
                      <a:pt x="508" y="72"/>
                      <a:pt x="508" y="72"/>
                      <a:pt x="508" y="72"/>
                    </a:cubicBezTo>
                    <a:cubicBezTo>
                      <a:pt x="510" y="74"/>
                      <a:pt x="510" y="74"/>
                      <a:pt x="510" y="74"/>
                    </a:cubicBezTo>
                    <a:cubicBezTo>
                      <a:pt x="513" y="74"/>
                      <a:pt x="513" y="74"/>
                      <a:pt x="513" y="74"/>
                    </a:cubicBezTo>
                    <a:cubicBezTo>
                      <a:pt x="519" y="72"/>
                      <a:pt x="519" y="72"/>
                      <a:pt x="519" y="72"/>
                    </a:cubicBezTo>
                    <a:cubicBezTo>
                      <a:pt x="526" y="72"/>
                      <a:pt x="526" y="72"/>
                      <a:pt x="526" y="72"/>
                    </a:cubicBezTo>
                    <a:cubicBezTo>
                      <a:pt x="532" y="73"/>
                      <a:pt x="532" y="73"/>
                      <a:pt x="532" y="73"/>
                    </a:cubicBezTo>
                    <a:cubicBezTo>
                      <a:pt x="533" y="72"/>
                      <a:pt x="533" y="72"/>
                      <a:pt x="533" y="72"/>
                    </a:cubicBezTo>
                    <a:cubicBezTo>
                      <a:pt x="533" y="71"/>
                      <a:pt x="533" y="71"/>
                      <a:pt x="533" y="71"/>
                    </a:cubicBezTo>
                    <a:cubicBezTo>
                      <a:pt x="532" y="69"/>
                      <a:pt x="532" y="69"/>
                      <a:pt x="532" y="69"/>
                    </a:cubicBezTo>
                    <a:cubicBezTo>
                      <a:pt x="529" y="68"/>
                      <a:pt x="529" y="68"/>
                      <a:pt x="529" y="68"/>
                    </a:cubicBezTo>
                    <a:lnTo>
                      <a:pt x="528" y="66"/>
                    </a:lnTo>
                    <a:close/>
                    <a:moveTo>
                      <a:pt x="478" y="23"/>
                    </a:moveTo>
                    <a:cubicBezTo>
                      <a:pt x="479" y="24"/>
                      <a:pt x="479" y="24"/>
                      <a:pt x="479" y="24"/>
                    </a:cubicBezTo>
                    <a:cubicBezTo>
                      <a:pt x="484" y="24"/>
                      <a:pt x="484" y="24"/>
                      <a:pt x="484" y="24"/>
                    </a:cubicBezTo>
                    <a:cubicBezTo>
                      <a:pt x="488" y="23"/>
                      <a:pt x="488" y="23"/>
                      <a:pt x="488" y="23"/>
                    </a:cubicBezTo>
                    <a:cubicBezTo>
                      <a:pt x="486" y="24"/>
                      <a:pt x="486" y="24"/>
                      <a:pt x="486" y="24"/>
                    </a:cubicBezTo>
                    <a:cubicBezTo>
                      <a:pt x="491" y="23"/>
                      <a:pt x="491" y="23"/>
                      <a:pt x="491" y="23"/>
                    </a:cubicBezTo>
                    <a:cubicBezTo>
                      <a:pt x="495" y="24"/>
                      <a:pt x="495" y="24"/>
                      <a:pt x="495" y="24"/>
                    </a:cubicBezTo>
                    <a:cubicBezTo>
                      <a:pt x="502" y="25"/>
                      <a:pt x="502" y="25"/>
                      <a:pt x="502" y="25"/>
                    </a:cubicBezTo>
                    <a:cubicBezTo>
                      <a:pt x="495" y="25"/>
                      <a:pt x="495" y="25"/>
                      <a:pt x="495" y="25"/>
                    </a:cubicBezTo>
                    <a:cubicBezTo>
                      <a:pt x="490" y="26"/>
                      <a:pt x="490" y="26"/>
                      <a:pt x="490" y="26"/>
                    </a:cubicBezTo>
                    <a:cubicBezTo>
                      <a:pt x="481" y="28"/>
                      <a:pt x="481" y="28"/>
                      <a:pt x="481" y="28"/>
                    </a:cubicBezTo>
                    <a:cubicBezTo>
                      <a:pt x="481" y="30"/>
                      <a:pt x="481" y="30"/>
                      <a:pt x="481" y="30"/>
                    </a:cubicBezTo>
                    <a:cubicBezTo>
                      <a:pt x="484" y="29"/>
                      <a:pt x="484" y="29"/>
                      <a:pt x="484" y="29"/>
                    </a:cubicBezTo>
                    <a:cubicBezTo>
                      <a:pt x="485" y="30"/>
                      <a:pt x="485" y="30"/>
                      <a:pt x="485" y="30"/>
                    </a:cubicBezTo>
                    <a:cubicBezTo>
                      <a:pt x="487" y="31"/>
                      <a:pt x="487" y="31"/>
                      <a:pt x="487" y="31"/>
                    </a:cubicBezTo>
                    <a:cubicBezTo>
                      <a:pt x="481" y="31"/>
                      <a:pt x="481" y="31"/>
                      <a:pt x="481" y="31"/>
                    </a:cubicBezTo>
                    <a:cubicBezTo>
                      <a:pt x="483" y="33"/>
                      <a:pt x="483" y="33"/>
                      <a:pt x="483" y="33"/>
                    </a:cubicBezTo>
                    <a:cubicBezTo>
                      <a:pt x="489" y="33"/>
                      <a:pt x="489" y="33"/>
                      <a:pt x="489" y="33"/>
                    </a:cubicBezTo>
                    <a:cubicBezTo>
                      <a:pt x="492" y="33"/>
                      <a:pt x="492" y="33"/>
                      <a:pt x="492" y="33"/>
                    </a:cubicBezTo>
                    <a:cubicBezTo>
                      <a:pt x="493" y="32"/>
                      <a:pt x="493" y="32"/>
                      <a:pt x="493" y="32"/>
                    </a:cubicBezTo>
                    <a:cubicBezTo>
                      <a:pt x="496" y="32"/>
                      <a:pt x="496" y="32"/>
                      <a:pt x="496" y="32"/>
                    </a:cubicBezTo>
                    <a:cubicBezTo>
                      <a:pt x="497" y="30"/>
                      <a:pt x="497" y="30"/>
                      <a:pt x="497" y="30"/>
                    </a:cubicBezTo>
                    <a:cubicBezTo>
                      <a:pt x="500" y="32"/>
                      <a:pt x="500" y="32"/>
                      <a:pt x="500" y="32"/>
                    </a:cubicBezTo>
                    <a:cubicBezTo>
                      <a:pt x="503" y="32"/>
                      <a:pt x="503" y="32"/>
                      <a:pt x="503" y="32"/>
                    </a:cubicBezTo>
                    <a:cubicBezTo>
                      <a:pt x="504" y="30"/>
                      <a:pt x="504" y="30"/>
                      <a:pt x="504" y="30"/>
                    </a:cubicBezTo>
                    <a:cubicBezTo>
                      <a:pt x="505" y="32"/>
                      <a:pt x="505" y="32"/>
                      <a:pt x="505" y="32"/>
                    </a:cubicBezTo>
                    <a:cubicBezTo>
                      <a:pt x="507" y="31"/>
                      <a:pt x="507" y="31"/>
                      <a:pt x="507" y="31"/>
                    </a:cubicBezTo>
                    <a:cubicBezTo>
                      <a:pt x="509" y="28"/>
                      <a:pt x="509" y="28"/>
                      <a:pt x="509" y="28"/>
                    </a:cubicBezTo>
                    <a:cubicBezTo>
                      <a:pt x="511" y="26"/>
                      <a:pt x="511" y="26"/>
                      <a:pt x="511" y="26"/>
                    </a:cubicBezTo>
                    <a:cubicBezTo>
                      <a:pt x="510" y="29"/>
                      <a:pt x="510" y="29"/>
                      <a:pt x="510" y="29"/>
                    </a:cubicBezTo>
                    <a:cubicBezTo>
                      <a:pt x="517" y="27"/>
                      <a:pt x="517" y="27"/>
                      <a:pt x="517" y="27"/>
                    </a:cubicBezTo>
                    <a:cubicBezTo>
                      <a:pt x="522" y="25"/>
                      <a:pt x="522" y="25"/>
                      <a:pt x="522" y="25"/>
                    </a:cubicBezTo>
                    <a:cubicBezTo>
                      <a:pt x="531" y="24"/>
                      <a:pt x="531" y="24"/>
                      <a:pt x="531" y="24"/>
                    </a:cubicBezTo>
                    <a:cubicBezTo>
                      <a:pt x="530" y="23"/>
                      <a:pt x="530" y="23"/>
                      <a:pt x="530" y="23"/>
                    </a:cubicBezTo>
                    <a:cubicBezTo>
                      <a:pt x="526" y="22"/>
                      <a:pt x="526" y="22"/>
                      <a:pt x="526" y="22"/>
                    </a:cubicBezTo>
                    <a:cubicBezTo>
                      <a:pt x="521" y="22"/>
                      <a:pt x="521" y="22"/>
                      <a:pt x="521" y="22"/>
                    </a:cubicBezTo>
                    <a:cubicBezTo>
                      <a:pt x="526" y="20"/>
                      <a:pt x="526" y="20"/>
                      <a:pt x="526" y="20"/>
                    </a:cubicBezTo>
                    <a:cubicBezTo>
                      <a:pt x="528" y="17"/>
                      <a:pt x="528" y="17"/>
                      <a:pt x="528" y="17"/>
                    </a:cubicBezTo>
                    <a:cubicBezTo>
                      <a:pt x="524" y="17"/>
                      <a:pt x="524" y="17"/>
                      <a:pt x="524" y="17"/>
                    </a:cubicBezTo>
                    <a:cubicBezTo>
                      <a:pt x="521" y="18"/>
                      <a:pt x="521" y="18"/>
                      <a:pt x="521" y="18"/>
                    </a:cubicBezTo>
                    <a:cubicBezTo>
                      <a:pt x="520" y="18"/>
                      <a:pt x="520" y="18"/>
                      <a:pt x="520" y="18"/>
                    </a:cubicBezTo>
                    <a:cubicBezTo>
                      <a:pt x="520" y="16"/>
                      <a:pt x="520" y="16"/>
                      <a:pt x="520" y="16"/>
                    </a:cubicBezTo>
                    <a:cubicBezTo>
                      <a:pt x="517" y="17"/>
                      <a:pt x="517" y="17"/>
                      <a:pt x="517" y="17"/>
                    </a:cubicBezTo>
                    <a:cubicBezTo>
                      <a:pt x="514" y="16"/>
                      <a:pt x="514" y="16"/>
                      <a:pt x="514" y="16"/>
                    </a:cubicBezTo>
                    <a:cubicBezTo>
                      <a:pt x="513" y="12"/>
                      <a:pt x="513" y="12"/>
                      <a:pt x="513" y="12"/>
                    </a:cubicBezTo>
                    <a:cubicBezTo>
                      <a:pt x="510" y="11"/>
                      <a:pt x="510" y="11"/>
                      <a:pt x="510" y="11"/>
                    </a:cubicBezTo>
                    <a:cubicBezTo>
                      <a:pt x="501" y="11"/>
                      <a:pt x="501" y="11"/>
                      <a:pt x="501" y="11"/>
                    </a:cubicBezTo>
                    <a:cubicBezTo>
                      <a:pt x="500" y="12"/>
                      <a:pt x="500" y="12"/>
                      <a:pt x="500" y="12"/>
                    </a:cubicBezTo>
                    <a:cubicBezTo>
                      <a:pt x="506" y="12"/>
                      <a:pt x="506" y="12"/>
                      <a:pt x="506" y="12"/>
                    </a:cubicBezTo>
                    <a:cubicBezTo>
                      <a:pt x="499" y="13"/>
                      <a:pt x="499" y="13"/>
                      <a:pt x="499" y="13"/>
                    </a:cubicBezTo>
                    <a:cubicBezTo>
                      <a:pt x="496" y="13"/>
                      <a:pt x="496" y="13"/>
                      <a:pt x="496" y="13"/>
                    </a:cubicBezTo>
                    <a:cubicBezTo>
                      <a:pt x="491" y="14"/>
                      <a:pt x="491" y="14"/>
                      <a:pt x="491" y="14"/>
                    </a:cubicBezTo>
                    <a:cubicBezTo>
                      <a:pt x="496" y="16"/>
                      <a:pt x="496" y="16"/>
                      <a:pt x="496" y="16"/>
                    </a:cubicBezTo>
                    <a:cubicBezTo>
                      <a:pt x="489" y="16"/>
                      <a:pt x="489" y="16"/>
                      <a:pt x="489" y="16"/>
                    </a:cubicBezTo>
                    <a:cubicBezTo>
                      <a:pt x="486" y="16"/>
                      <a:pt x="486" y="16"/>
                      <a:pt x="486" y="16"/>
                    </a:cubicBezTo>
                    <a:cubicBezTo>
                      <a:pt x="481" y="18"/>
                      <a:pt x="481" y="18"/>
                      <a:pt x="481" y="18"/>
                    </a:cubicBezTo>
                    <a:cubicBezTo>
                      <a:pt x="486" y="18"/>
                      <a:pt x="486" y="18"/>
                      <a:pt x="486" y="18"/>
                    </a:cubicBezTo>
                    <a:cubicBezTo>
                      <a:pt x="489" y="19"/>
                      <a:pt x="489" y="19"/>
                      <a:pt x="489" y="19"/>
                    </a:cubicBezTo>
                    <a:cubicBezTo>
                      <a:pt x="489" y="20"/>
                      <a:pt x="489" y="20"/>
                      <a:pt x="489" y="20"/>
                    </a:cubicBezTo>
                    <a:cubicBezTo>
                      <a:pt x="479" y="19"/>
                      <a:pt x="479" y="19"/>
                      <a:pt x="479" y="19"/>
                    </a:cubicBezTo>
                    <a:cubicBezTo>
                      <a:pt x="478" y="21"/>
                      <a:pt x="478" y="21"/>
                      <a:pt x="478" y="21"/>
                    </a:cubicBezTo>
                    <a:cubicBezTo>
                      <a:pt x="486" y="22"/>
                      <a:pt x="486" y="22"/>
                      <a:pt x="486" y="22"/>
                    </a:cubicBezTo>
                    <a:lnTo>
                      <a:pt x="478" y="23"/>
                    </a:lnTo>
                    <a:close/>
                    <a:moveTo>
                      <a:pt x="478" y="46"/>
                    </a:moveTo>
                    <a:cubicBezTo>
                      <a:pt x="480" y="47"/>
                      <a:pt x="480" y="47"/>
                      <a:pt x="480" y="47"/>
                    </a:cubicBezTo>
                    <a:cubicBezTo>
                      <a:pt x="480" y="45"/>
                      <a:pt x="480" y="45"/>
                      <a:pt x="480" y="45"/>
                    </a:cubicBezTo>
                    <a:cubicBezTo>
                      <a:pt x="479" y="44"/>
                      <a:pt x="479" y="44"/>
                      <a:pt x="479" y="44"/>
                    </a:cubicBezTo>
                    <a:cubicBezTo>
                      <a:pt x="478" y="45"/>
                      <a:pt x="478" y="45"/>
                      <a:pt x="478" y="45"/>
                    </a:cubicBezTo>
                    <a:lnTo>
                      <a:pt x="478" y="46"/>
                    </a:lnTo>
                    <a:close/>
                    <a:moveTo>
                      <a:pt x="535" y="26"/>
                    </a:moveTo>
                    <a:cubicBezTo>
                      <a:pt x="532" y="26"/>
                      <a:pt x="532" y="26"/>
                      <a:pt x="532" y="26"/>
                    </a:cubicBezTo>
                    <a:cubicBezTo>
                      <a:pt x="530" y="26"/>
                      <a:pt x="530" y="26"/>
                      <a:pt x="530" y="26"/>
                    </a:cubicBezTo>
                    <a:cubicBezTo>
                      <a:pt x="534" y="27"/>
                      <a:pt x="534" y="27"/>
                      <a:pt x="534" y="27"/>
                    </a:cubicBezTo>
                    <a:lnTo>
                      <a:pt x="535" y="26"/>
                    </a:lnTo>
                    <a:close/>
                    <a:moveTo>
                      <a:pt x="232" y="81"/>
                    </a:moveTo>
                    <a:cubicBezTo>
                      <a:pt x="232" y="84"/>
                      <a:pt x="232" y="84"/>
                      <a:pt x="232" y="84"/>
                    </a:cubicBezTo>
                    <a:cubicBezTo>
                      <a:pt x="231" y="87"/>
                      <a:pt x="231" y="87"/>
                      <a:pt x="231" y="87"/>
                    </a:cubicBezTo>
                    <a:cubicBezTo>
                      <a:pt x="232" y="88"/>
                      <a:pt x="232" y="88"/>
                      <a:pt x="232" y="88"/>
                    </a:cubicBezTo>
                    <a:cubicBezTo>
                      <a:pt x="242" y="85"/>
                      <a:pt x="242" y="85"/>
                      <a:pt x="242" y="85"/>
                    </a:cubicBezTo>
                    <a:cubicBezTo>
                      <a:pt x="243" y="84"/>
                      <a:pt x="243" y="84"/>
                      <a:pt x="243" y="84"/>
                    </a:cubicBezTo>
                    <a:cubicBezTo>
                      <a:pt x="245" y="85"/>
                      <a:pt x="245" y="85"/>
                      <a:pt x="245" y="85"/>
                    </a:cubicBezTo>
                    <a:cubicBezTo>
                      <a:pt x="250" y="84"/>
                      <a:pt x="250" y="84"/>
                      <a:pt x="250" y="84"/>
                    </a:cubicBezTo>
                    <a:cubicBezTo>
                      <a:pt x="253" y="82"/>
                      <a:pt x="253" y="82"/>
                      <a:pt x="253" y="82"/>
                    </a:cubicBezTo>
                    <a:cubicBezTo>
                      <a:pt x="255" y="80"/>
                      <a:pt x="255" y="80"/>
                      <a:pt x="255" y="80"/>
                    </a:cubicBezTo>
                    <a:cubicBezTo>
                      <a:pt x="258" y="79"/>
                      <a:pt x="258" y="79"/>
                      <a:pt x="258" y="79"/>
                    </a:cubicBezTo>
                    <a:cubicBezTo>
                      <a:pt x="262" y="78"/>
                      <a:pt x="262" y="78"/>
                      <a:pt x="262" y="78"/>
                    </a:cubicBezTo>
                    <a:cubicBezTo>
                      <a:pt x="263" y="78"/>
                      <a:pt x="263" y="78"/>
                      <a:pt x="263" y="78"/>
                    </a:cubicBezTo>
                    <a:cubicBezTo>
                      <a:pt x="268" y="76"/>
                      <a:pt x="268" y="76"/>
                      <a:pt x="268" y="76"/>
                    </a:cubicBezTo>
                    <a:cubicBezTo>
                      <a:pt x="270" y="75"/>
                      <a:pt x="270" y="75"/>
                      <a:pt x="270" y="75"/>
                    </a:cubicBezTo>
                    <a:cubicBezTo>
                      <a:pt x="275" y="73"/>
                      <a:pt x="275" y="73"/>
                      <a:pt x="275" y="73"/>
                    </a:cubicBezTo>
                    <a:cubicBezTo>
                      <a:pt x="280" y="72"/>
                      <a:pt x="280" y="72"/>
                      <a:pt x="280" y="72"/>
                    </a:cubicBezTo>
                    <a:cubicBezTo>
                      <a:pt x="290" y="69"/>
                      <a:pt x="290" y="69"/>
                      <a:pt x="290" y="69"/>
                    </a:cubicBezTo>
                    <a:cubicBezTo>
                      <a:pt x="296" y="68"/>
                      <a:pt x="296" y="68"/>
                      <a:pt x="296" y="68"/>
                    </a:cubicBezTo>
                    <a:cubicBezTo>
                      <a:pt x="300" y="68"/>
                      <a:pt x="300" y="68"/>
                      <a:pt x="300" y="68"/>
                    </a:cubicBezTo>
                    <a:cubicBezTo>
                      <a:pt x="303" y="67"/>
                      <a:pt x="303" y="67"/>
                      <a:pt x="303" y="67"/>
                    </a:cubicBezTo>
                    <a:cubicBezTo>
                      <a:pt x="303" y="66"/>
                      <a:pt x="303" y="66"/>
                      <a:pt x="303" y="66"/>
                    </a:cubicBezTo>
                    <a:cubicBezTo>
                      <a:pt x="299" y="64"/>
                      <a:pt x="299" y="64"/>
                      <a:pt x="299" y="64"/>
                    </a:cubicBezTo>
                    <a:cubicBezTo>
                      <a:pt x="299" y="63"/>
                      <a:pt x="299" y="63"/>
                      <a:pt x="299" y="63"/>
                    </a:cubicBezTo>
                    <a:cubicBezTo>
                      <a:pt x="295" y="61"/>
                      <a:pt x="295" y="61"/>
                      <a:pt x="295" y="61"/>
                    </a:cubicBezTo>
                    <a:cubicBezTo>
                      <a:pt x="291" y="62"/>
                      <a:pt x="291" y="62"/>
                      <a:pt x="291" y="62"/>
                    </a:cubicBezTo>
                    <a:cubicBezTo>
                      <a:pt x="287" y="63"/>
                      <a:pt x="287" y="63"/>
                      <a:pt x="287" y="63"/>
                    </a:cubicBezTo>
                    <a:cubicBezTo>
                      <a:pt x="287" y="62"/>
                      <a:pt x="287" y="62"/>
                      <a:pt x="287" y="62"/>
                    </a:cubicBezTo>
                    <a:cubicBezTo>
                      <a:pt x="286" y="62"/>
                      <a:pt x="286" y="62"/>
                      <a:pt x="286" y="62"/>
                    </a:cubicBezTo>
                    <a:cubicBezTo>
                      <a:pt x="282" y="63"/>
                      <a:pt x="282" y="63"/>
                      <a:pt x="282" y="63"/>
                    </a:cubicBezTo>
                    <a:cubicBezTo>
                      <a:pt x="283" y="62"/>
                      <a:pt x="283" y="62"/>
                      <a:pt x="283" y="62"/>
                    </a:cubicBezTo>
                    <a:cubicBezTo>
                      <a:pt x="280" y="61"/>
                      <a:pt x="280" y="61"/>
                      <a:pt x="280" y="61"/>
                    </a:cubicBezTo>
                    <a:cubicBezTo>
                      <a:pt x="278" y="60"/>
                      <a:pt x="278" y="60"/>
                      <a:pt x="278" y="60"/>
                    </a:cubicBezTo>
                    <a:cubicBezTo>
                      <a:pt x="273" y="60"/>
                      <a:pt x="273" y="60"/>
                      <a:pt x="273" y="60"/>
                    </a:cubicBezTo>
                    <a:cubicBezTo>
                      <a:pt x="268" y="61"/>
                      <a:pt x="268" y="61"/>
                      <a:pt x="268" y="61"/>
                    </a:cubicBezTo>
                    <a:cubicBezTo>
                      <a:pt x="256" y="61"/>
                      <a:pt x="256" y="61"/>
                      <a:pt x="256" y="61"/>
                    </a:cubicBezTo>
                    <a:cubicBezTo>
                      <a:pt x="255" y="62"/>
                      <a:pt x="255" y="62"/>
                      <a:pt x="255" y="62"/>
                    </a:cubicBezTo>
                    <a:cubicBezTo>
                      <a:pt x="255" y="63"/>
                      <a:pt x="255" y="63"/>
                      <a:pt x="255" y="63"/>
                    </a:cubicBezTo>
                    <a:cubicBezTo>
                      <a:pt x="254" y="65"/>
                      <a:pt x="254" y="65"/>
                      <a:pt x="254" y="65"/>
                    </a:cubicBezTo>
                    <a:cubicBezTo>
                      <a:pt x="251" y="67"/>
                      <a:pt x="251" y="67"/>
                      <a:pt x="251" y="67"/>
                    </a:cubicBezTo>
                    <a:cubicBezTo>
                      <a:pt x="242" y="71"/>
                      <a:pt x="242" y="71"/>
                      <a:pt x="242" y="71"/>
                    </a:cubicBezTo>
                    <a:cubicBezTo>
                      <a:pt x="242" y="72"/>
                      <a:pt x="242" y="72"/>
                      <a:pt x="242" y="72"/>
                    </a:cubicBezTo>
                    <a:cubicBezTo>
                      <a:pt x="240" y="73"/>
                      <a:pt x="240" y="73"/>
                      <a:pt x="240" y="73"/>
                    </a:cubicBezTo>
                    <a:cubicBezTo>
                      <a:pt x="234" y="75"/>
                      <a:pt x="234" y="75"/>
                      <a:pt x="234" y="75"/>
                    </a:cubicBezTo>
                    <a:cubicBezTo>
                      <a:pt x="230" y="77"/>
                      <a:pt x="230" y="77"/>
                      <a:pt x="230" y="77"/>
                    </a:cubicBezTo>
                    <a:cubicBezTo>
                      <a:pt x="227" y="79"/>
                      <a:pt x="227" y="79"/>
                      <a:pt x="227" y="79"/>
                    </a:cubicBezTo>
                    <a:cubicBezTo>
                      <a:pt x="223" y="80"/>
                      <a:pt x="223" y="80"/>
                      <a:pt x="223" y="80"/>
                    </a:cubicBezTo>
                    <a:cubicBezTo>
                      <a:pt x="229" y="80"/>
                      <a:pt x="229" y="80"/>
                      <a:pt x="229" y="80"/>
                    </a:cubicBezTo>
                    <a:lnTo>
                      <a:pt x="232" y="81"/>
                    </a:lnTo>
                    <a:close/>
                    <a:moveTo>
                      <a:pt x="443" y="43"/>
                    </a:moveTo>
                    <a:cubicBezTo>
                      <a:pt x="440" y="44"/>
                      <a:pt x="440" y="44"/>
                      <a:pt x="440" y="44"/>
                    </a:cubicBezTo>
                    <a:cubicBezTo>
                      <a:pt x="444" y="45"/>
                      <a:pt x="444" y="45"/>
                      <a:pt x="444" y="45"/>
                    </a:cubicBezTo>
                    <a:cubicBezTo>
                      <a:pt x="447" y="46"/>
                      <a:pt x="447" y="46"/>
                      <a:pt x="447" y="46"/>
                    </a:cubicBezTo>
                    <a:cubicBezTo>
                      <a:pt x="456" y="47"/>
                      <a:pt x="456" y="47"/>
                      <a:pt x="456" y="47"/>
                    </a:cubicBezTo>
                    <a:cubicBezTo>
                      <a:pt x="459" y="46"/>
                      <a:pt x="459" y="46"/>
                      <a:pt x="459" y="46"/>
                    </a:cubicBezTo>
                    <a:cubicBezTo>
                      <a:pt x="459" y="50"/>
                      <a:pt x="459" y="50"/>
                      <a:pt x="459" y="50"/>
                    </a:cubicBezTo>
                    <a:cubicBezTo>
                      <a:pt x="455" y="53"/>
                      <a:pt x="455" y="53"/>
                      <a:pt x="455" y="53"/>
                    </a:cubicBezTo>
                    <a:cubicBezTo>
                      <a:pt x="453" y="56"/>
                      <a:pt x="453" y="56"/>
                      <a:pt x="453" y="56"/>
                    </a:cubicBezTo>
                    <a:cubicBezTo>
                      <a:pt x="452" y="58"/>
                      <a:pt x="452" y="58"/>
                      <a:pt x="452" y="58"/>
                    </a:cubicBezTo>
                    <a:cubicBezTo>
                      <a:pt x="455" y="58"/>
                      <a:pt x="455" y="58"/>
                      <a:pt x="455" y="58"/>
                    </a:cubicBezTo>
                    <a:cubicBezTo>
                      <a:pt x="460" y="57"/>
                      <a:pt x="460" y="57"/>
                      <a:pt x="460" y="57"/>
                    </a:cubicBezTo>
                    <a:cubicBezTo>
                      <a:pt x="459" y="59"/>
                      <a:pt x="459" y="59"/>
                      <a:pt x="459" y="59"/>
                    </a:cubicBezTo>
                    <a:cubicBezTo>
                      <a:pt x="462" y="60"/>
                      <a:pt x="462" y="60"/>
                      <a:pt x="462" y="60"/>
                    </a:cubicBezTo>
                    <a:cubicBezTo>
                      <a:pt x="467" y="59"/>
                      <a:pt x="467" y="59"/>
                      <a:pt x="467" y="59"/>
                    </a:cubicBezTo>
                    <a:cubicBezTo>
                      <a:pt x="470" y="58"/>
                      <a:pt x="470" y="58"/>
                      <a:pt x="470" y="58"/>
                    </a:cubicBezTo>
                    <a:cubicBezTo>
                      <a:pt x="470" y="60"/>
                      <a:pt x="470" y="60"/>
                      <a:pt x="470" y="60"/>
                    </a:cubicBezTo>
                    <a:cubicBezTo>
                      <a:pt x="480" y="61"/>
                      <a:pt x="480" y="61"/>
                      <a:pt x="480" y="61"/>
                    </a:cubicBezTo>
                    <a:cubicBezTo>
                      <a:pt x="481" y="60"/>
                      <a:pt x="481" y="60"/>
                      <a:pt x="481" y="60"/>
                    </a:cubicBezTo>
                    <a:cubicBezTo>
                      <a:pt x="486" y="60"/>
                      <a:pt x="486" y="60"/>
                      <a:pt x="486" y="60"/>
                    </a:cubicBezTo>
                    <a:cubicBezTo>
                      <a:pt x="491" y="59"/>
                      <a:pt x="491" y="59"/>
                      <a:pt x="491" y="59"/>
                    </a:cubicBezTo>
                    <a:cubicBezTo>
                      <a:pt x="500" y="60"/>
                      <a:pt x="500" y="60"/>
                      <a:pt x="500" y="60"/>
                    </a:cubicBezTo>
                    <a:cubicBezTo>
                      <a:pt x="503" y="58"/>
                      <a:pt x="503" y="58"/>
                      <a:pt x="503" y="58"/>
                    </a:cubicBezTo>
                    <a:cubicBezTo>
                      <a:pt x="503" y="60"/>
                      <a:pt x="503" y="60"/>
                      <a:pt x="503" y="60"/>
                    </a:cubicBezTo>
                    <a:cubicBezTo>
                      <a:pt x="513" y="59"/>
                      <a:pt x="513" y="59"/>
                      <a:pt x="513" y="59"/>
                    </a:cubicBezTo>
                    <a:cubicBezTo>
                      <a:pt x="520" y="59"/>
                      <a:pt x="520" y="59"/>
                      <a:pt x="520" y="59"/>
                    </a:cubicBezTo>
                    <a:cubicBezTo>
                      <a:pt x="521" y="57"/>
                      <a:pt x="521" y="57"/>
                      <a:pt x="521" y="57"/>
                    </a:cubicBezTo>
                    <a:cubicBezTo>
                      <a:pt x="527" y="54"/>
                      <a:pt x="527" y="54"/>
                      <a:pt x="527" y="54"/>
                    </a:cubicBezTo>
                    <a:cubicBezTo>
                      <a:pt x="528" y="51"/>
                      <a:pt x="528" y="51"/>
                      <a:pt x="528" y="51"/>
                    </a:cubicBezTo>
                    <a:cubicBezTo>
                      <a:pt x="525" y="51"/>
                      <a:pt x="525" y="51"/>
                      <a:pt x="525" y="51"/>
                    </a:cubicBezTo>
                    <a:cubicBezTo>
                      <a:pt x="521" y="49"/>
                      <a:pt x="521" y="49"/>
                      <a:pt x="521" y="49"/>
                    </a:cubicBezTo>
                    <a:cubicBezTo>
                      <a:pt x="507" y="49"/>
                      <a:pt x="507" y="49"/>
                      <a:pt x="507" y="49"/>
                    </a:cubicBezTo>
                    <a:cubicBezTo>
                      <a:pt x="496" y="52"/>
                      <a:pt x="496" y="52"/>
                      <a:pt x="496" y="52"/>
                    </a:cubicBezTo>
                    <a:cubicBezTo>
                      <a:pt x="490" y="53"/>
                      <a:pt x="490" y="53"/>
                      <a:pt x="490" y="53"/>
                    </a:cubicBezTo>
                    <a:cubicBezTo>
                      <a:pt x="485" y="52"/>
                      <a:pt x="485" y="52"/>
                      <a:pt x="485" y="52"/>
                    </a:cubicBezTo>
                    <a:cubicBezTo>
                      <a:pt x="479" y="54"/>
                      <a:pt x="479" y="54"/>
                      <a:pt x="479" y="54"/>
                    </a:cubicBezTo>
                    <a:cubicBezTo>
                      <a:pt x="474" y="52"/>
                      <a:pt x="474" y="52"/>
                      <a:pt x="474" y="52"/>
                    </a:cubicBezTo>
                    <a:cubicBezTo>
                      <a:pt x="474" y="50"/>
                      <a:pt x="474" y="50"/>
                      <a:pt x="474" y="50"/>
                    </a:cubicBezTo>
                    <a:cubicBezTo>
                      <a:pt x="468" y="49"/>
                      <a:pt x="468" y="49"/>
                      <a:pt x="468" y="49"/>
                    </a:cubicBezTo>
                    <a:cubicBezTo>
                      <a:pt x="470" y="48"/>
                      <a:pt x="470" y="48"/>
                      <a:pt x="470" y="48"/>
                    </a:cubicBezTo>
                    <a:cubicBezTo>
                      <a:pt x="468" y="46"/>
                      <a:pt x="468" y="46"/>
                      <a:pt x="468" y="46"/>
                    </a:cubicBezTo>
                    <a:cubicBezTo>
                      <a:pt x="476" y="48"/>
                      <a:pt x="476" y="48"/>
                      <a:pt x="476" y="48"/>
                    </a:cubicBezTo>
                    <a:cubicBezTo>
                      <a:pt x="476" y="46"/>
                      <a:pt x="476" y="46"/>
                      <a:pt x="476" y="46"/>
                    </a:cubicBezTo>
                    <a:cubicBezTo>
                      <a:pt x="471" y="45"/>
                      <a:pt x="471" y="45"/>
                      <a:pt x="471" y="45"/>
                    </a:cubicBezTo>
                    <a:cubicBezTo>
                      <a:pt x="475" y="45"/>
                      <a:pt x="475" y="45"/>
                      <a:pt x="475" y="45"/>
                    </a:cubicBezTo>
                    <a:cubicBezTo>
                      <a:pt x="475" y="44"/>
                      <a:pt x="475" y="44"/>
                      <a:pt x="475" y="44"/>
                    </a:cubicBezTo>
                    <a:cubicBezTo>
                      <a:pt x="470" y="43"/>
                      <a:pt x="470" y="43"/>
                      <a:pt x="470" y="43"/>
                    </a:cubicBezTo>
                    <a:cubicBezTo>
                      <a:pt x="464" y="45"/>
                      <a:pt x="464" y="45"/>
                      <a:pt x="464" y="45"/>
                    </a:cubicBezTo>
                    <a:cubicBezTo>
                      <a:pt x="462" y="44"/>
                      <a:pt x="462" y="44"/>
                      <a:pt x="462" y="44"/>
                    </a:cubicBezTo>
                    <a:cubicBezTo>
                      <a:pt x="462" y="42"/>
                      <a:pt x="462" y="42"/>
                      <a:pt x="462" y="42"/>
                    </a:cubicBezTo>
                    <a:cubicBezTo>
                      <a:pt x="459" y="41"/>
                      <a:pt x="459" y="41"/>
                      <a:pt x="459" y="41"/>
                    </a:cubicBezTo>
                    <a:cubicBezTo>
                      <a:pt x="454" y="41"/>
                      <a:pt x="454" y="41"/>
                      <a:pt x="454" y="41"/>
                    </a:cubicBezTo>
                    <a:cubicBezTo>
                      <a:pt x="448" y="40"/>
                      <a:pt x="448" y="40"/>
                      <a:pt x="448" y="40"/>
                    </a:cubicBezTo>
                    <a:cubicBezTo>
                      <a:pt x="441" y="41"/>
                      <a:pt x="441" y="41"/>
                      <a:pt x="441" y="41"/>
                    </a:cubicBezTo>
                    <a:lnTo>
                      <a:pt x="443" y="43"/>
                    </a:lnTo>
                    <a:close/>
                    <a:moveTo>
                      <a:pt x="423" y="35"/>
                    </a:moveTo>
                    <a:cubicBezTo>
                      <a:pt x="421" y="36"/>
                      <a:pt x="421" y="36"/>
                      <a:pt x="421" y="36"/>
                    </a:cubicBezTo>
                    <a:cubicBezTo>
                      <a:pt x="423" y="36"/>
                      <a:pt x="423" y="36"/>
                      <a:pt x="423" y="36"/>
                    </a:cubicBezTo>
                    <a:cubicBezTo>
                      <a:pt x="429" y="35"/>
                      <a:pt x="429" y="35"/>
                      <a:pt x="429" y="35"/>
                    </a:cubicBezTo>
                    <a:cubicBezTo>
                      <a:pt x="428" y="34"/>
                      <a:pt x="428" y="34"/>
                      <a:pt x="428" y="34"/>
                    </a:cubicBezTo>
                    <a:lnTo>
                      <a:pt x="423" y="35"/>
                    </a:lnTo>
                    <a:close/>
                    <a:moveTo>
                      <a:pt x="417" y="32"/>
                    </a:moveTo>
                    <a:cubicBezTo>
                      <a:pt x="421" y="31"/>
                      <a:pt x="421" y="31"/>
                      <a:pt x="421" y="31"/>
                    </a:cubicBezTo>
                    <a:cubicBezTo>
                      <a:pt x="424" y="32"/>
                      <a:pt x="424" y="32"/>
                      <a:pt x="424" y="32"/>
                    </a:cubicBezTo>
                    <a:cubicBezTo>
                      <a:pt x="428" y="33"/>
                      <a:pt x="428" y="33"/>
                      <a:pt x="428" y="33"/>
                    </a:cubicBezTo>
                    <a:cubicBezTo>
                      <a:pt x="431" y="33"/>
                      <a:pt x="431" y="33"/>
                      <a:pt x="431" y="33"/>
                    </a:cubicBezTo>
                    <a:cubicBezTo>
                      <a:pt x="432" y="33"/>
                      <a:pt x="432" y="33"/>
                      <a:pt x="432" y="33"/>
                    </a:cubicBezTo>
                    <a:cubicBezTo>
                      <a:pt x="432" y="35"/>
                      <a:pt x="432" y="35"/>
                      <a:pt x="432" y="35"/>
                    </a:cubicBezTo>
                    <a:cubicBezTo>
                      <a:pt x="435" y="35"/>
                      <a:pt x="435" y="35"/>
                      <a:pt x="435" y="35"/>
                    </a:cubicBezTo>
                    <a:cubicBezTo>
                      <a:pt x="440" y="35"/>
                      <a:pt x="440" y="35"/>
                      <a:pt x="440" y="35"/>
                    </a:cubicBezTo>
                    <a:cubicBezTo>
                      <a:pt x="442" y="33"/>
                      <a:pt x="442" y="33"/>
                      <a:pt x="442" y="33"/>
                    </a:cubicBezTo>
                    <a:cubicBezTo>
                      <a:pt x="440" y="31"/>
                      <a:pt x="440" y="31"/>
                      <a:pt x="440" y="31"/>
                    </a:cubicBezTo>
                    <a:cubicBezTo>
                      <a:pt x="442" y="30"/>
                      <a:pt x="442" y="30"/>
                      <a:pt x="442" y="30"/>
                    </a:cubicBezTo>
                    <a:cubicBezTo>
                      <a:pt x="442" y="28"/>
                      <a:pt x="442" y="28"/>
                      <a:pt x="442" y="28"/>
                    </a:cubicBezTo>
                    <a:cubicBezTo>
                      <a:pt x="439" y="28"/>
                      <a:pt x="439" y="28"/>
                      <a:pt x="439" y="28"/>
                    </a:cubicBezTo>
                    <a:cubicBezTo>
                      <a:pt x="437" y="26"/>
                      <a:pt x="437" y="26"/>
                      <a:pt x="437" y="26"/>
                    </a:cubicBezTo>
                    <a:cubicBezTo>
                      <a:pt x="431" y="27"/>
                      <a:pt x="431" y="27"/>
                      <a:pt x="431" y="27"/>
                    </a:cubicBezTo>
                    <a:cubicBezTo>
                      <a:pt x="432" y="26"/>
                      <a:pt x="432" y="26"/>
                      <a:pt x="432" y="26"/>
                    </a:cubicBezTo>
                    <a:cubicBezTo>
                      <a:pt x="432" y="25"/>
                      <a:pt x="432" y="25"/>
                      <a:pt x="432" y="25"/>
                    </a:cubicBezTo>
                    <a:cubicBezTo>
                      <a:pt x="427" y="24"/>
                      <a:pt x="427" y="24"/>
                      <a:pt x="427" y="24"/>
                    </a:cubicBezTo>
                    <a:cubicBezTo>
                      <a:pt x="421" y="25"/>
                      <a:pt x="421" y="25"/>
                      <a:pt x="421" y="25"/>
                    </a:cubicBezTo>
                    <a:cubicBezTo>
                      <a:pt x="420" y="24"/>
                      <a:pt x="420" y="24"/>
                      <a:pt x="420" y="24"/>
                    </a:cubicBezTo>
                    <a:cubicBezTo>
                      <a:pt x="417" y="26"/>
                      <a:pt x="417" y="26"/>
                      <a:pt x="417" y="26"/>
                    </a:cubicBezTo>
                    <a:cubicBezTo>
                      <a:pt x="417" y="28"/>
                      <a:pt x="417" y="28"/>
                      <a:pt x="417" y="28"/>
                    </a:cubicBezTo>
                    <a:cubicBezTo>
                      <a:pt x="422" y="28"/>
                      <a:pt x="422" y="28"/>
                      <a:pt x="422" y="28"/>
                    </a:cubicBezTo>
                    <a:cubicBezTo>
                      <a:pt x="423" y="28"/>
                      <a:pt x="423" y="28"/>
                      <a:pt x="423" y="28"/>
                    </a:cubicBezTo>
                    <a:cubicBezTo>
                      <a:pt x="421" y="30"/>
                      <a:pt x="421" y="30"/>
                      <a:pt x="421" y="30"/>
                    </a:cubicBezTo>
                    <a:cubicBezTo>
                      <a:pt x="415" y="30"/>
                      <a:pt x="415" y="30"/>
                      <a:pt x="415" y="30"/>
                    </a:cubicBezTo>
                    <a:cubicBezTo>
                      <a:pt x="413" y="31"/>
                      <a:pt x="413" y="31"/>
                      <a:pt x="413" y="31"/>
                    </a:cubicBezTo>
                    <a:cubicBezTo>
                      <a:pt x="414" y="32"/>
                      <a:pt x="414" y="32"/>
                      <a:pt x="414" y="32"/>
                    </a:cubicBezTo>
                    <a:lnTo>
                      <a:pt x="417" y="32"/>
                    </a:lnTo>
                    <a:close/>
                    <a:moveTo>
                      <a:pt x="448" y="49"/>
                    </a:moveTo>
                    <a:cubicBezTo>
                      <a:pt x="447" y="48"/>
                      <a:pt x="447" y="48"/>
                      <a:pt x="447" y="48"/>
                    </a:cubicBezTo>
                    <a:cubicBezTo>
                      <a:pt x="445" y="50"/>
                      <a:pt x="445" y="50"/>
                      <a:pt x="445" y="50"/>
                    </a:cubicBezTo>
                    <a:cubicBezTo>
                      <a:pt x="447" y="50"/>
                      <a:pt x="447" y="50"/>
                      <a:pt x="447" y="50"/>
                    </a:cubicBezTo>
                    <a:lnTo>
                      <a:pt x="448" y="49"/>
                    </a:lnTo>
                    <a:close/>
                    <a:moveTo>
                      <a:pt x="404" y="64"/>
                    </a:moveTo>
                    <a:cubicBezTo>
                      <a:pt x="411" y="64"/>
                      <a:pt x="411" y="64"/>
                      <a:pt x="411" y="64"/>
                    </a:cubicBezTo>
                    <a:cubicBezTo>
                      <a:pt x="413" y="62"/>
                      <a:pt x="413" y="62"/>
                      <a:pt x="413" y="62"/>
                    </a:cubicBezTo>
                    <a:cubicBezTo>
                      <a:pt x="411" y="62"/>
                      <a:pt x="411" y="62"/>
                      <a:pt x="411" y="62"/>
                    </a:cubicBezTo>
                    <a:lnTo>
                      <a:pt x="404" y="64"/>
                    </a:lnTo>
                    <a:close/>
                    <a:moveTo>
                      <a:pt x="404" y="49"/>
                    </a:moveTo>
                    <a:cubicBezTo>
                      <a:pt x="398" y="51"/>
                      <a:pt x="398" y="51"/>
                      <a:pt x="398" y="51"/>
                    </a:cubicBezTo>
                    <a:cubicBezTo>
                      <a:pt x="398" y="52"/>
                      <a:pt x="398" y="52"/>
                      <a:pt x="398" y="52"/>
                    </a:cubicBezTo>
                    <a:cubicBezTo>
                      <a:pt x="404" y="52"/>
                      <a:pt x="404" y="52"/>
                      <a:pt x="404" y="52"/>
                    </a:cubicBezTo>
                    <a:cubicBezTo>
                      <a:pt x="409" y="51"/>
                      <a:pt x="409" y="51"/>
                      <a:pt x="409" y="51"/>
                    </a:cubicBezTo>
                    <a:cubicBezTo>
                      <a:pt x="415" y="51"/>
                      <a:pt x="415" y="51"/>
                      <a:pt x="415" y="51"/>
                    </a:cubicBezTo>
                    <a:cubicBezTo>
                      <a:pt x="419" y="51"/>
                      <a:pt x="419" y="51"/>
                      <a:pt x="419" y="51"/>
                    </a:cubicBezTo>
                    <a:cubicBezTo>
                      <a:pt x="411" y="52"/>
                      <a:pt x="411" y="52"/>
                      <a:pt x="411" y="52"/>
                    </a:cubicBezTo>
                    <a:cubicBezTo>
                      <a:pt x="406" y="55"/>
                      <a:pt x="406" y="55"/>
                      <a:pt x="406" y="55"/>
                    </a:cubicBezTo>
                    <a:cubicBezTo>
                      <a:pt x="406" y="56"/>
                      <a:pt x="406" y="56"/>
                      <a:pt x="406" y="56"/>
                    </a:cubicBezTo>
                    <a:cubicBezTo>
                      <a:pt x="409" y="56"/>
                      <a:pt x="409" y="56"/>
                      <a:pt x="409" y="56"/>
                    </a:cubicBezTo>
                    <a:cubicBezTo>
                      <a:pt x="411" y="55"/>
                      <a:pt x="411" y="55"/>
                      <a:pt x="411" y="55"/>
                    </a:cubicBezTo>
                    <a:cubicBezTo>
                      <a:pt x="413" y="56"/>
                      <a:pt x="413" y="56"/>
                      <a:pt x="413" y="56"/>
                    </a:cubicBezTo>
                    <a:cubicBezTo>
                      <a:pt x="420" y="55"/>
                      <a:pt x="420" y="55"/>
                      <a:pt x="420" y="55"/>
                    </a:cubicBezTo>
                    <a:cubicBezTo>
                      <a:pt x="425" y="52"/>
                      <a:pt x="425" y="52"/>
                      <a:pt x="425" y="52"/>
                    </a:cubicBezTo>
                    <a:cubicBezTo>
                      <a:pt x="429" y="53"/>
                      <a:pt x="429" y="53"/>
                      <a:pt x="429" y="53"/>
                    </a:cubicBezTo>
                    <a:cubicBezTo>
                      <a:pt x="433" y="52"/>
                      <a:pt x="433" y="52"/>
                      <a:pt x="433" y="52"/>
                    </a:cubicBezTo>
                    <a:cubicBezTo>
                      <a:pt x="434" y="51"/>
                      <a:pt x="434" y="51"/>
                      <a:pt x="434" y="51"/>
                    </a:cubicBezTo>
                    <a:cubicBezTo>
                      <a:pt x="429" y="51"/>
                      <a:pt x="429" y="51"/>
                      <a:pt x="429" y="51"/>
                    </a:cubicBezTo>
                    <a:cubicBezTo>
                      <a:pt x="428" y="50"/>
                      <a:pt x="428" y="50"/>
                      <a:pt x="428" y="50"/>
                    </a:cubicBezTo>
                    <a:cubicBezTo>
                      <a:pt x="430" y="49"/>
                      <a:pt x="430" y="49"/>
                      <a:pt x="430" y="49"/>
                    </a:cubicBezTo>
                    <a:cubicBezTo>
                      <a:pt x="434" y="45"/>
                      <a:pt x="434" y="45"/>
                      <a:pt x="434" y="45"/>
                    </a:cubicBezTo>
                    <a:cubicBezTo>
                      <a:pt x="433" y="43"/>
                      <a:pt x="433" y="43"/>
                      <a:pt x="433" y="43"/>
                    </a:cubicBezTo>
                    <a:cubicBezTo>
                      <a:pt x="431" y="43"/>
                      <a:pt x="431" y="43"/>
                      <a:pt x="431" y="43"/>
                    </a:cubicBezTo>
                    <a:cubicBezTo>
                      <a:pt x="429" y="45"/>
                      <a:pt x="429" y="45"/>
                      <a:pt x="429" y="45"/>
                    </a:cubicBezTo>
                    <a:cubicBezTo>
                      <a:pt x="426" y="45"/>
                      <a:pt x="426" y="45"/>
                      <a:pt x="426" y="45"/>
                    </a:cubicBezTo>
                    <a:cubicBezTo>
                      <a:pt x="426" y="43"/>
                      <a:pt x="426" y="43"/>
                      <a:pt x="426" y="43"/>
                    </a:cubicBezTo>
                    <a:cubicBezTo>
                      <a:pt x="420" y="43"/>
                      <a:pt x="420" y="43"/>
                      <a:pt x="420" y="43"/>
                    </a:cubicBezTo>
                    <a:cubicBezTo>
                      <a:pt x="418" y="44"/>
                      <a:pt x="418" y="44"/>
                      <a:pt x="418" y="44"/>
                    </a:cubicBezTo>
                    <a:cubicBezTo>
                      <a:pt x="421" y="46"/>
                      <a:pt x="421" y="46"/>
                      <a:pt x="421" y="46"/>
                    </a:cubicBezTo>
                    <a:cubicBezTo>
                      <a:pt x="417" y="45"/>
                      <a:pt x="417" y="45"/>
                      <a:pt x="417" y="45"/>
                    </a:cubicBezTo>
                    <a:cubicBezTo>
                      <a:pt x="416" y="46"/>
                      <a:pt x="416" y="46"/>
                      <a:pt x="416" y="46"/>
                    </a:cubicBezTo>
                    <a:cubicBezTo>
                      <a:pt x="419" y="48"/>
                      <a:pt x="419" y="48"/>
                      <a:pt x="419" y="48"/>
                    </a:cubicBezTo>
                    <a:cubicBezTo>
                      <a:pt x="416" y="48"/>
                      <a:pt x="416" y="48"/>
                      <a:pt x="416" y="48"/>
                    </a:cubicBezTo>
                    <a:cubicBezTo>
                      <a:pt x="414" y="46"/>
                      <a:pt x="414" y="46"/>
                      <a:pt x="414" y="46"/>
                    </a:cubicBezTo>
                    <a:cubicBezTo>
                      <a:pt x="414" y="45"/>
                      <a:pt x="414" y="45"/>
                      <a:pt x="414" y="45"/>
                    </a:cubicBezTo>
                    <a:cubicBezTo>
                      <a:pt x="410" y="46"/>
                      <a:pt x="410" y="46"/>
                      <a:pt x="410" y="46"/>
                    </a:cubicBezTo>
                    <a:cubicBezTo>
                      <a:pt x="408" y="48"/>
                      <a:pt x="408" y="48"/>
                      <a:pt x="408" y="48"/>
                    </a:cubicBezTo>
                    <a:cubicBezTo>
                      <a:pt x="409" y="50"/>
                      <a:pt x="409" y="50"/>
                      <a:pt x="409" y="50"/>
                    </a:cubicBezTo>
                    <a:lnTo>
                      <a:pt x="404" y="49"/>
                    </a:lnTo>
                    <a:close/>
                    <a:moveTo>
                      <a:pt x="417" y="59"/>
                    </a:moveTo>
                    <a:cubicBezTo>
                      <a:pt x="415" y="60"/>
                      <a:pt x="415" y="60"/>
                      <a:pt x="415" y="60"/>
                    </a:cubicBezTo>
                    <a:cubicBezTo>
                      <a:pt x="418" y="60"/>
                      <a:pt x="418" y="60"/>
                      <a:pt x="418" y="60"/>
                    </a:cubicBezTo>
                    <a:cubicBezTo>
                      <a:pt x="418" y="59"/>
                      <a:pt x="418" y="59"/>
                      <a:pt x="418" y="59"/>
                    </a:cubicBezTo>
                    <a:lnTo>
                      <a:pt x="417" y="59"/>
                    </a:lnTo>
                    <a:close/>
                    <a:moveTo>
                      <a:pt x="431" y="115"/>
                    </a:moveTo>
                    <a:cubicBezTo>
                      <a:pt x="433" y="113"/>
                      <a:pt x="433" y="113"/>
                      <a:pt x="433" y="113"/>
                    </a:cubicBezTo>
                    <a:cubicBezTo>
                      <a:pt x="434" y="110"/>
                      <a:pt x="434" y="110"/>
                      <a:pt x="434" y="110"/>
                    </a:cubicBezTo>
                    <a:cubicBezTo>
                      <a:pt x="432" y="111"/>
                      <a:pt x="432" y="111"/>
                      <a:pt x="432" y="111"/>
                    </a:cubicBezTo>
                    <a:cubicBezTo>
                      <a:pt x="430" y="114"/>
                      <a:pt x="430" y="114"/>
                      <a:pt x="430" y="114"/>
                    </a:cubicBezTo>
                    <a:lnTo>
                      <a:pt x="431" y="115"/>
                    </a:lnTo>
                    <a:close/>
                    <a:moveTo>
                      <a:pt x="452" y="66"/>
                    </a:moveTo>
                    <a:cubicBezTo>
                      <a:pt x="457" y="64"/>
                      <a:pt x="457" y="64"/>
                      <a:pt x="457" y="64"/>
                    </a:cubicBezTo>
                    <a:cubicBezTo>
                      <a:pt x="448" y="63"/>
                      <a:pt x="448" y="63"/>
                      <a:pt x="448" y="63"/>
                    </a:cubicBezTo>
                    <a:cubicBezTo>
                      <a:pt x="445" y="64"/>
                      <a:pt x="445" y="64"/>
                      <a:pt x="445" y="64"/>
                    </a:cubicBezTo>
                    <a:cubicBezTo>
                      <a:pt x="441" y="62"/>
                      <a:pt x="441" y="62"/>
                      <a:pt x="441" y="62"/>
                    </a:cubicBezTo>
                    <a:cubicBezTo>
                      <a:pt x="437" y="62"/>
                      <a:pt x="437" y="62"/>
                      <a:pt x="437" y="62"/>
                    </a:cubicBezTo>
                    <a:cubicBezTo>
                      <a:pt x="426" y="64"/>
                      <a:pt x="426" y="64"/>
                      <a:pt x="426" y="64"/>
                    </a:cubicBezTo>
                    <a:cubicBezTo>
                      <a:pt x="426" y="66"/>
                      <a:pt x="426" y="66"/>
                      <a:pt x="426" y="66"/>
                    </a:cubicBezTo>
                    <a:cubicBezTo>
                      <a:pt x="422" y="65"/>
                      <a:pt x="422" y="65"/>
                      <a:pt x="422" y="65"/>
                    </a:cubicBezTo>
                    <a:cubicBezTo>
                      <a:pt x="414" y="73"/>
                      <a:pt x="414" y="73"/>
                      <a:pt x="414" y="73"/>
                    </a:cubicBezTo>
                    <a:cubicBezTo>
                      <a:pt x="415" y="75"/>
                      <a:pt x="415" y="75"/>
                      <a:pt x="415" y="75"/>
                    </a:cubicBezTo>
                    <a:cubicBezTo>
                      <a:pt x="412" y="78"/>
                      <a:pt x="412" y="78"/>
                      <a:pt x="412" y="78"/>
                    </a:cubicBezTo>
                    <a:cubicBezTo>
                      <a:pt x="412" y="79"/>
                      <a:pt x="412" y="79"/>
                      <a:pt x="412" y="79"/>
                    </a:cubicBezTo>
                    <a:cubicBezTo>
                      <a:pt x="417" y="79"/>
                      <a:pt x="417" y="79"/>
                      <a:pt x="417" y="79"/>
                    </a:cubicBezTo>
                    <a:cubicBezTo>
                      <a:pt x="425" y="76"/>
                      <a:pt x="425" y="76"/>
                      <a:pt x="425" y="76"/>
                    </a:cubicBezTo>
                    <a:cubicBezTo>
                      <a:pt x="425" y="74"/>
                      <a:pt x="425" y="74"/>
                      <a:pt x="425" y="74"/>
                    </a:cubicBezTo>
                    <a:cubicBezTo>
                      <a:pt x="423" y="73"/>
                      <a:pt x="423" y="73"/>
                      <a:pt x="423" y="73"/>
                    </a:cubicBezTo>
                    <a:cubicBezTo>
                      <a:pt x="429" y="72"/>
                      <a:pt x="429" y="72"/>
                      <a:pt x="429" y="72"/>
                    </a:cubicBezTo>
                    <a:cubicBezTo>
                      <a:pt x="436" y="73"/>
                      <a:pt x="436" y="73"/>
                      <a:pt x="436" y="73"/>
                    </a:cubicBezTo>
                    <a:lnTo>
                      <a:pt x="452" y="66"/>
                    </a:lnTo>
                    <a:close/>
                    <a:moveTo>
                      <a:pt x="435" y="53"/>
                    </a:moveTo>
                    <a:cubicBezTo>
                      <a:pt x="433" y="54"/>
                      <a:pt x="433" y="54"/>
                      <a:pt x="433" y="54"/>
                    </a:cubicBezTo>
                    <a:cubicBezTo>
                      <a:pt x="428" y="56"/>
                      <a:pt x="428" y="56"/>
                      <a:pt x="428" y="56"/>
                    </a:cubicBezTo>
                    <a:cubicBezTo>
                      <a:pt x="429" y="58"/>
                      <a:pt x="429" y="58"/>
                      <a:pt x="429" y="58"/>
                    </a:cubicBezTo>
                    <a:cubicBezTo>
                      <a:pt x="429" y="59"/>
                      <a:pt x="429" y="59"/>
                      <a:pt x="429" y="59"/>
                    </a:cubicBezTo>
                    <a:cubicBezTo>
                      <a:pt x="434" y="58"/>
                      <a:pt x="434" y="58"/>
                      <a:pt x="434" y="58"/>
                    </a:cubicBezTo>
                    <a:cubicBezTo>
                      <a:pt x="435" y="59"/>
                      <a:pt x="435" y="59"/>
                      <a:pt x="435" y="59"/>
                    </a:cubicBezTo>
                    <a:cubicBezTo>
                      <a:pt x="439" y="59"/>
                      <a:pt x="439" y="59"/>
                      <a:pt x="439" y="59"/>
                    </a:cubicBezTo>
                    <a:cubicBezTo>
                      <a:pt x="444" y="59"/>
                      <a:pt x="444" y="59"/>
                      <a:pt x="444" y="59"/>
                    </a:cubicBezTo>
                    <a:cubicBezTo>
                      <a:pt x="446" y="57"/>
                      <a:pt x="446" y="57"/>
                      <a:pt x="446" y="57"/>
                    </a:cubicBezTo>
                    <a:cubicBezTo>
                      <a:pt x="446" y="56"/>
                      <a:pt x="446" y="56"/>
                      <a:pt x="446" y="56"/>
                    </a:cubicBezTo>
                    <a:cubicBezTo>
                      <a:pt x="449" y="54"/>
                      <a:pt x="449" y="54"/>
                      <a:pt x="449" y="54"/>
                    </a:cubicBezTo>
                    <a:cubicBezTo>
                      <a:pt x="446" y="52"/>
                      <a:pt x="446" y="52"/>
                      <a:pt x="446" y="52"/>
                    </a:cubicBezTo>
                    <a:cubicBezTo>
                      <a:pt x="442" y="51"/>
                      <a:pt x="442" y="51"/>
                      <a:pt x="442" y="51"/>
                    </a:cubicBezTo>
                    <a:lnTo>
                      <a:pt x="435" y="53"/>
                    </a:lnTo>
                    <a:close/>
                    <a:moveTo>
                      <a:pt x="522" y="58"/>
                    </a:moveTo>
                    <a:cubicBezTo>
                      <a:pt x="522" y="59"/>
                      <a:pt x="522" y="59"/>
                      <a:pt x="522" y="59"/>
                    </a:cubicBezTo>
                    <a:cubicBezTo>
                      <a:pt x="524" y="59"/>
                      <a:pt x="524" y="59"/>
                      <a:pt x="524" y="59"/>
                    </a:cubicBezTo>
                    <a:cubicBezTo>
                      <a:pt x="524" y="57"/>
                      <a:pt x="524" y="57"/>
                      <a:pt x="524" y="57"/>
                    </a:cubicBezTo>
                    <a:lnTo>
                      <a:pt x="522" y="58"/>
                    </a:lnTo>
                    <a:close/>
                    <a:moveTo>
                      <a:pt x="440" y="133"/>
                    </a:moveTo>
                    <a:cubicBezTo>
                      <a:pt x="441" y="131"/>
                      <a:pt x="441" y="131"/>
                      <a:pt x="441" y="131"/>
                    </a:cubicBezTo>
                    <a:cubicBezTo>
                      <a:pt x="439" y="131"/>
                      <a:pt x="439" y="131"/>
                      <a:pt x="439" y="131"/>
                    </a:cubicBezTo>
                    <a:cubicBezTo>
                      <a:pt x="437" y="130"/>
                      <a:pt x="437" y="130"/>
                      <a:pt x="437" y="130"/>
                    </a:cubicBezTo>
                    <a:cubicBezTo>
                      <a:pt x="435" y="129"/>
                      <a:pt x="435" y="129"/>
                      <a:pt x="435" y="129"/>
                    </a:cubicBezTo>
                    <a:cubicBezTo>
                      <a:pt x="435" y="131"/>
                      <a:pt x="435" y="131"/>
                      <a:pt x="435" y="131"/>
                    </a:cubicBezTo>
                    <a:cubicBezTo>
                      <a:pt x="434" y="132"/>
                      <a:pt x="434" y="132"/>
                      <a:pt x="434" y="132"/>
                    </a:cubicBezTo>
                    <a:cubicBezTo>
                      <a:pt x="438" y="133"/>
                      <a:pt x="438" y="133"/>
                      <a:pt x="438" y="133"/>
                    </a:cubicBezTo>
                    <a:lnTo>
                      <a:pt x="440" y="133"/>
                    </a:lnTo>
                    <a:close/>
                    <a:moveTo>
                      <a:pt x="445" y="147"/>
                    </a:moveTo>
                    <a:cubicBezTo>
                      <a:pt x="444" y="147"/>
                      <a:pt x="444" y="147"/>
                      <a:pt x="444" y="147"/>
                    </a:cubicBezTo>
                    <a:cubicBezTo>
                      <a:pt x="442" y="146"/>
                      <a:pt x="442" y="146"/>
                      <a:pt x="442" y="146"/>
                    </a:cubicBezTo>
                    <a:cubicBezTo>
                      <a:pt x="438" y="147"/>
                      <a:pt x="438" y="147"/>
                      <a:pt x="438" y="147"/>
                    </a:cubicBezTo>
                    <a:cubicBezTo>
                      <a:pt x="441" y="145"/>
                      <a:pt x="441" y="145"/>
                      <a:pt x="441" y="145"/>
                    </a:cubicBezTo>
                    <a:cubicBezTo>
                      <a:pt x="441" y="142"/>
                      <a:pt x="441" y="142"/>
                      <a:pt x="441" y="142"/>
                    </a:cubicBezTo>
                    <a:cubicBezTo>
                      <a:pt x="439" y="140"/>
                      <a:pt x="439" y="140"/>
                      <a:pt x="439" y="140"/>
                    </a:cubicBezTo>
                    <a:cubicBezTo>
                      <a:pt x="435" y="139"/>
                      <a:pt x="435" y="139"/>
                      <a:pt x="435" y="139"/>
                    </a:cubicBezTo>
                    <a:cubicBezTo>
                      <a:pt x="433" y="137"/>
                      <a:pt x="433" y="137"/>
                      <a:pt x="433" y="137"/>
                    </a:cubicBezTo>
                    <a:cubicBezTo>
                      <a:pt x="430" y="136"/>
                      <a:pt x="430" y="136"/>
                      <a:pt x="430" y="136"/>
                    </a:cubicBezTo>
                    <a:cubicBezTo>
                      <a:pt x="428" y="135"/>
                      <a:pt x="428" y="135"/>
                      <a:pt x="428" y="135"/>
                    </a:cubicBezTo>
                    <a:cubicBezTo>
                      <a:pt x="425" y="137"/>
                      <a:pt x="425" y="137"/>
                      <a:pt x="425" y="137"/>
                    </a:cubicBezTo>
                    <a:cubicBezTo>
                      <a:pt x="426" y="134"/>
                      <a:pt x="426" y="134"/>
                      <a:pt x="426" y="134"/>
                    </a:cubicBezTo>
                    <a:cubicBezTo>
                      <a:pt x="426" y="133"/>
                      <a:pt x="426" y="133"/>
                      <a:pt x="426" y="133"/>
                    </a:cubicBezTo>
                    <a:cubicBezTo>
                      <a:pt x="426" y="131"/>
                      <a:pt x="426" y="131"/>
                      <a:pt x="426" y="131"/>
                    </a:cubicBezTo>
                    <a:cubicBezTo>
                      <a:pt x="419" y="133"/>
                      <a:pt x="419" y="133"/>
                      <a:pt x="419" y="133"/>
                    </a:cubicBezTo>
                    <a:cubicBezTo>
                      <a:pt x="417" y="137"/>
                      <a:pt x="417" y="137"/>
                      <a:pt x="417" y="137"/>
                    </a:cubicBezTo>
                    <a:cubicBezTo>
                      <a:pt x="412" y="142"/>
                      <a:pt x="412" y="142"/>
                      <a:pt x="412" y="142"/>
                    </a:cubicBezTo>
                    <a:cubicBezTo>
                      <a:pt x="411" y="145"/>
                      <a:pt x="411" y="145"/>
                      <a:pt x="411" y="145"/>
                    </a:cubicBezTo>
                    <a:cubicBezTo>
                      <a:pt x="404" y="148"/>
                      <a:pt x="404" y="148"/>
                      <a:pt x="404" y="148"/>
                    </a:cubicBezTo>
                    <a:cubicBezTo>
                      <a:pt x="400" y="151"/>
                      <a:pt x="400" y="151"/>
                      <a:pt x="400" y="151"/>
                    </a:cubicBezTo>
                    <a:cubicBezTo>
                      <a:pt x="402" y="151"/>
                      <a:pt x="402" y="151"/>
                      <a:pt x="402" y="151"/>
                    </a:cubicBezTo>
                    <a:cubicBezTo>
                      <a:pt x="405" y="150"/>
                      <a:pt x="405" y="150"/>
                      <a:pt x="405" y="150"/>
                    </a:cubicBezTo>
                    <a:cubicBezTo>
                      <a:pt x="410" y="150"/>
                      <a:pt x="410" y="150"/>
                      <a:pt x="410" y="150"/>
                    </a:cubicBezTo>
                    <a:cubicBezTo>
                      <a:pt x="407" y="155"/>
                      <a:pt x="407" y="155"/>
                      <a:pt x="407" y="155"/>
                    </a:cubicBezTo>
                    <a:cubicBezTo>
                      <a:pt x="411" y="155"/>
                      <a:pt x="411" y="155"/>
                      <a:pt x="411" y="155"/>
                    </a:cubicBezTo>
                    <a:cubicBezTo>
                      <a:pt x="414" y="153"/>
                      <a:pt x="414" y="153"/>
                      <a:pt x="414" y="153"/>
                    </a:cubicBezTo>
                    <a:cubicBezTo>
                      <a:pt x="418" y="150"/>
                      <a:pt x="418" y="150"/>
                      <a:pt x="418" y="150"/>
                    </a:cubicBezTo>
                    <a:cubicBezTo>
                      <a:pt x="425" y="148"/>
                      <a:pt x="425" y="148"/>
                      <a:pt x="425" y="148"/>
                    </a:cubicBezTo>
                    <a:cubicBezTo>
                      <a:pt x="426" y="146"/>
                      <a:pt x="426" y="146"/>
                      <a:pt x="426" y="146"/>
                    </a:cubicBezTo>
                    <a:cubicBezTo>
                      <a:pt x="430" y="146"/>
                      <a:pt x="430" y="146"/>
                      <a:pt x="430" y="146"/>
                    </a:cubicBezTo>
                    <a:cubicBezTo>
                      <a:pt x="429" y="148"/>
                      <a:pt x="429" y="148"/>
                      <a:pt x="429" y="148"/>
                    </a:cubicBezTo>
                    <a:cubicBezTo>
                      <a:pt x="432" y="148"/>
                      <a:pt x="432" y="148"/>
                      <a:pt x="432" y="148"/>
                    </a:cubicBezTo>
                    <a:cubicBezTo>
                      <a:pt x="432" y="150"/>
                      <a:pt x="432" y="150"/>
                      <a:pt x="432" y="150"/>
                    </a:cubicBezTo>
                    <a:cubicBezTo>
                      <a:pt x="437" y="150"/>
                      <a:pt x="437" y="150"/>
                      <a:pt x="437" y="150"/>
                    </a:cubicBezTo>
                    <a:cubicBezTo>
                      <a:pt x="438" y="151"/>
                      <a:pt x="438" y="151"/>
                      <a:pt x="438" y="151"/>
                    </a:cubicBezTo>
                    <a:cubicBezTo>
                      <a:pt x="442" y="151"/>
                      <a:pt x="442" y="151"/>
                      <a:pt x="442" y="151"/>
                    </a:cubicBezTo>
                    <a:cubicBezTo>
                      <a:pt x="447" y="150"/>
                      <a:pt x="447" y="150"/>
                      <a:pt x="447" y="150"/>
                    </a:cubicBezTo>
                    <a:lnTo>
                      <a:pt x="445" y="147"/>
                    </a:lnTo>
                    <a:close/>
                    <a:moveTo>
                      <a:pt x="540" y="170"/>
                    </a:moveTo>
                    <a:cubicBezTo>
                      <a:pt x="540" y="168"/>
                      <a:pt x="540" y="168"/>
                      <a:pt x="540" y="168"/>
                    </a:cubicBezTo>
                    <a:cubicBezTo>
                      <a:pt x="538" y="167"/>
                      <a:pt x="538" y="167"/>
                      <a:pt x="538" y="167"/>
                    </a:cubicBezTo>
                    <a:cubicBezTo>
                      <a:pt x="536" y="168"/>
                      <a:pt x="536" y="168"/>
                      <a:pt x="536" y="168"/>
                    </a:cubicBezTo>
                    <a:cubicBezTo>
                      <a:pt x="537" y="171"/>
                      <a:pt x="537" y="171"/>
                      <a:pt x="537" y="171"/>
                    </a:cubicBezTo>
                    <a:lnTo>
                      <a:pt x="540" y="170"/>
                    </a:lnTo>
                    <a:close/>
                    <a:moveTo>
                      <a:pt x="513" y="177"/>
                    </a:moveTo>
                    <a:cubicBezTo>
                      <a:pt x="513" y="176"/>
                      <a:pt x="513" y="176"/>
                      <a:pt x="513" y="176"/>
                    </a:cubicBezTo>
                    <a:cubicBezTo>
                      <a:pt x="511" y="176"/>
                      <a:pt x="511" y="176"/>
                      <a:pt x="511" y="176"/>
                    </a:cubicBezTo>
                    <a:cubicBezTo>
                      <a:pt x="508" y="180"/>
                      <a:pt x="508" y="180"/>
                      <a:pt x="508" y="180"/>
                    </a:cubicBezTo>
                    <a:cubicBezTo>
                      <a:pt x="511" y="180"/>
                      <a:pt x="511" y="180"/>
                      <a:pt x="511" y="180"/>
                    </a:cubicBezTo>
                    <a:lnTo>
                      <a:pt x="513" y="177"/>
                    </a:lnTo>
                    <a:close/>
                    <a:moveTo>
                      <a:pt x="431" y="128"/>
                    </a:moveTo>
                    <a:cubicBezTo>
                      <a:pt x="429" y="131"/>
                      <a:pt x="429" y="131"/>
                      <a:pt x="429" y="131"/>
                    </a:cubicBezTo>
                    <a:cubicBezTo>
                      <a:pt x="429" y="133"/>
                      <a:pt x="429" y="133"/>
                      <a:pt x="429" y="133"/>
                    </a:cubicBezTo>
                    <a:cubicBezTo>
                      <a:pt x="430" y="133"/>
                      <a:pt x="430" y="133"/>
                      <a:pt x="430" y="133"/>
                    </a:cubicBezTo>
                    <a:lnTo>
                      <a:pt x="431" y="128"/>
                    </a:lnTo>
                    <a:close/>
                    <a:moveTo>
                      <a:pt x="483" y="158"/>
                    </a:moveTo>
                    <a:cubicBezTo>
                      <a:pt x="478" y="158"/>
                      <a:pt x="478" y="158"/>
                      <a:pt x="478" y="158"/>
                    </a:cubicBezTo>
                    <a:cubicBezTo>
                      <a:pt x="480" y="160"/>
                      <a:pt x="480" y="160"/>
                      <a:pt x="480" y="160"/>
                    </a:cubicBezTo>
                    <a:cubicBezTo>
                      <a:pt x="483" y="160"/>
                      <a:pt x="483" y="160"/>
                      <a:pt x="483" y="160"/>
                    </a:cubicBezTo>
                    <a:lnTo>
                      <a:pt x="483" y="158"/>
                    </a:lnTo>
                    <a:close/>
                    <a:moveTo>
                      <a:pt x="383" y="258"/>
                    </a:moveTo>
                    <a:cubicBezTo>
                      <a:pt x="386" y="257"/>
                      <a:pt x="386" y="257"/>
                      <a:pt x="386" y="257"/>
                    </a:cubicBezTo>
                    <a:cubicBezTo>
                      <a:pt x="387" y="256"/>
                      <a:pt x="387" y="256"/>
                      <a:pt x="387" y="256"/>
                    </a:cubicBezTo>
                    <a:cubicBezTo>
                      <a:pt x="383" y="256"/>
                      <a:pt x="383" y="256"/>
                      <a:pt x="383" y="256"/>
                    </a:cubicBezTo>
                    <a:lnTo>
                      <a:pt x="383" y="258"/>
                    </a:lnTo>
                    <a:close/>
                    <a:moveTo>
                      <a:pt x="436" y="164"/>
                    </a:moveTo>
                    <a:cubicBezTo>
                      <a:pt x="435" y="166"/>
                      <a:pt x="435" y="166"/>
                      <a:pt x="435" y="166"/>
                    </a:cubicBezTo>
                    <a:cubicBezTo>
                      <a:pt x="436" y="167"/>
                      <a:pt x="436" y="167"/>
                      <a:pt x="436" y="167"/>
                    </a:cubicBezTo>
                    <a:cubicBezTo>
                      <a:pt x="439" y="166"/>
                      <a:pt x="439" y="166"/>
                      <a:pt x="439" y="166"/>
                    </a:cubicBezTo>
                    <a:cubicBezTo>
                      <a:pt x="443" y="163"/>
                      <a:pt x="443" y="163"/>
                      <a:pt x="443" y="163"/>
                    </a:cubicBezTo>
                    <a:cubicBezTo>
                      <a:pt x="444" y="162"/>
                      <a:pt x="444" y="162"/>
                      <a:pt x="444" y="162"/>
                    </a:cubicBezTo>
                    <a:cubicBezTo>
                      <a:pt x="443" y="161"/>
                      <a:pt x="443" y="161"/>
                      <a:pt x="443" y="161"/>
                    </a:cubicBezTo>
                    <a:cubicBezTo>
                      <a:pt x="441" y="161"/>
                      <a:pt x="441" y="161"/>
                      <a:pt x="441" y="161"/>
                    </a:cubicBezTo>
                    <a:lnTo>
                      <a:pt x="436" y="164"/>
                    </a:lnTo>
                    <a:close/>
                    <a:moveTo>
                      <a:pt x="408" y="213"/>
                    </a:moveTo>
                    <a:cubicBezTo>
                      <a:pt x="407" y="215"/>
                      <a:pt x="407" y="215"/>
                      <a:pt x="407" y="215"/>
                    </a:cubicBezTo>
                    <a:cubicBezTo>
                      <a:pt x="402" y="215"/>
                      <a:pt x="402" y="215"/>
                      <a:pt x="402" y="215"/>
                    </a:cubicBezTo>
                    <a:cubicBezTo>
                      <a:pt x="401" y="217"/>
                      <a:pt x="401" y="217"/>
                      <a:pt x="401" y="217"/>
                    </a:cubicBezTo>
                    <a:cubicBezTo>
                      <a:pt x="408" y="215"/>
                      <a:pt x="408" y="215"/>
                      <a:pt x="408" y="215"/>
                    </a:cubicBezTo>
                    <a:lnTo>
                      <a:pt x="408" y="213"/>
                    </a:lnTo>
                    <a:close/>
                    <a:moveTo>
                      <a:pt x="422" y="157"/>
                    </a:moveTo>
                    <a:cubicBezTo>
                      <a:pt x="421" y="157"/>
                      <a:pt x="421" y="157"/>
                      <a:pt x="421" y="157"/>
                    </a:cubicBezTo>
                    <a:cubicBezTo>
                      <a:pt x="418" y="158"/>
                      <a:pt x="418" y="158"/>
                      <a:pt x="418" y="158"/>
                    </a:cubicBezTo>
                    <a:cubicBezTo>
                      <a:pt x="414" y="161"/>
                      <a:pt x="414" y="161"/>
                      <a:pt x="414" y="161"/>
                    </a:cubicBezTo>
                    <a:cubicBezTo>
                      <a:pt x="412" y="164"/>
                      <a:pt x="412" y="164"/>
                      <a:pt x="412" y="164"/>
                    </a:cubicBezTo>
                    <a:cubicBezTo>
                      <a:pt x="416" y="163"/>
                      <a:pt x="416" y="163"/>
                      <a:pt x="416" y="163"/>
                    </a:cubicBezTo>
                    <a:cubicBezTo>
                      <a:pt x="418" y="163"/>
                      <a:pt x="418" y="163"/>
                      <a:pt x="418" y="163"/>
                    </a:cubicBezTo>
                    <a:cubicBezTo>
                      <a:pt x="421" y="162"/>
                      <a:pt x="421" y="162"/>
                      <a:pt x="421" y="162"/>
                    </a:cubicBezTo>
                    <a:cubicBezTo>
                      <a:pt x="424" y="160"/>
                      <a:pt x="424" y="160"/>
                      <a:pt x="424" y="160"/>
                    </a:cubicBezTo>
                    <a:cubicBezTo>
                      <a:pt x="430" y="158"/>
                      <a:pt x="430" y="158"/>
                      <a:pt x="430" y="158"/>
                    </a:cubicBezTo>
                    <a:cubicBezTo>
                      <a:pt x="430" y="157"/>
                      <a:pt x="430" y="157"/>
                      <a:pt x="430" y="157"/>
                    </a:cubicBezTo>
                    <a:cubicBezTo>
                      <a:pt x="427" y="156"/>
                      <a:pt x="427" y="156"/>
                      <a:pt x="427" y="156"/>
                    </a:cubicBezTo>
                    <a:lnTo>
                      <a:pt x="422" y="157"/>
                    </a:lnTo>
                    <a:close/>
                    <a:moveTo>
                      <a:pt x="412" y="217"/>
                    </a:moveTo>
                    <a:cubicBezTo>
                      <a:pt x="412" y="214"/>
                      <a:pt x="412" y="214"/>
                      <a:pt x="412" y="214"/>
                    </a:cubicBezTo>
                    <a:cubicBezTo>
                      <a:pt x="410" y="213"/>
                      <a:pt x="410" y="213"/>
                      <a:pt x="410" y="213"/>
                    </a:cubicBezTo>
                    <a:cubicBezTo>
                      <a:pt x="409" y="215"/>
                      <a:pt x="409" y="215"/>
                      <a:pt x="409" y="215"/>
                    </a:cubicBezTo>
                    <a:cubicBezTo>
                      <a:pt x="404" y="218"/>
                      <a:pt x="404" y="218"/>
                      <a:pt x="404" y="218"/>
                    </a:cubicBezTo>
                    <a:cubicBezTo>
                      <a:pt x="402" y="220"/>
                      <a:pt x="402" y="220"/>
                      <a:pt x="402" y="220"/>
                    </a:cubicBezTo>
                    <a:cubicBezTo>
                      <a:pt x="402" y="221"/>
                      <a:pt x="402" y="221"/>
                      <a:pt x="402" y="221"/>
                    </a:cubicBezTo>
                    <a:cubicBezTo>
                      <a:pt x="405" y="219"/>
                      <a:pt x="405" y="219"/>
                      <a:pt x="405" y="219"/>
                    </a:cubicBezTo>
                    <a:cubicBezTo>
                      <a:pt x="408" y="218"/>
                      <a:pt x="408" y="218"/>
                      <a:pt x="408" y="218"/>
                    </a:cubicBezTo>
                    <a:cubicBezTo>
                      <a:pt x="411" y="217"/>
                      <a:pt x="411" y="217"/>
                      <a:pt x="411" y="217"/>
                    </a:cubicBezTo>
                    <a:cubicBezTo>
                      <a:pt x="409" y="222"/>
                      <a:pt x="409" y="222"/>
                      <a:pt x="409" y="222"/>
                    </a:cubicBezTo>
                    <a:lnTo>
                      <a:pt x="412" y="217"/>
                    </a:lnTo>
                    <a:close/>
                    <a:moveTo>
                      <a:pt x="372" y="247"/>
                    </a:moveTo>
                    <a:cubicBezTo>
                      <a:pt x="373" y="248"/>
                      <a:pt x="373" y="248"/>
                      <a:pt x="373" y="248"/>
                    </a:cubicBezTo>
                    <a:cubicBezTo>
                      <a:pt x="377" y="249"/>
                      <a:pt x="377" y="249"/>
                      <a:pt x="377" y="249"/>
                    </a:cubicBezTo>
                    <a:cubicBezTo>
                      <a:pt x="378" y="251"/>
                      <a:pt x="378" y="251"/>
                      <a:pt x="378" y="251"/>
                    </a:cubicBezTo>
                    <a:cubicBezTo>
                      <a:pt x="380" y="249"/>
                      <a:pt x="380" y="249"/>
                      <a:pt x="380" y="249"/>
                    </a:cubicBezTo>
                    <a:cubicBezTo>
                      <a:pt x="380" y="247"/>
                      <a:pt x="380" y="247"/>
                      <a:pt x="380" y="247"/>
                    </a:cubicBezTo>
                    <a:cubicBezTo>
                      <a:pt x="379" y="245"/>
                      <a:pt x="379" y="245"/>
                      <a:pt x="379" y="245"/>
                    </a:cubicBezTo>
                    <a:cubicBezTo>
                      <a:pt x="374" y="245"/>
                      <a:pt x="374" y="245"/>
                      <a:pt x="374" y="245"/>
                    </a:cubicBezTo>
                    <a:lnTo>
                      <a:pt x="372" y="247"/>
                    </a:lnTo>
                    <a:close/>
                    <a:moveTo>
                      <a:pt x="486" y="109"/>
                    </a:moveTo>
                    <a:cubicBezTo>
                      <a:pt x="487" y="109"/>
                      <a:pt x="487" y="109"/>
                      <a:pt x="487" y="109"/>
                    </a:cubicBezTo>
                    <a:cubicBezTo>
                      <a:pt x="489" y="108"/>
                      <a:pt x="489" y="108"/>
                      <a:pt x="489" y="108"/>
                    </a:cubicBezTo>
                    <a:cubicBezTo>
                      <a:pt x="487" y="107"/>
                      <a:pt x="487" y="107"/>
                      <a:pt x="487" y="107"/>
                    </a:cubicBezTo>
                    <a:lnTo>
                      <a:pt x="486" y="109"/>
                    </a:lnTo>
                    <a:close/>
                    <a:moveTo>
                      <a:pt x="512" y="115"/>
                    </a:moveTo>
                    <a:cubicBezTo>
                      <a:pt x="515" y="115"/>
                      <a:pt x="515" y="115"/>
                      <a:pt x="515" y="115"/>
                    </a:cubicBezTo>
                    <a:cubicBezTo>
                      <a:pt x="516" y="113"/>
                      <a:pt x="516" y="113"/>
                      <a:pt x="516" y="113"/>
                    </a:cubicBezTo>
                    <a:cubicBezTo>
                      <a:pt x="515" y="112"/>
                      <a:pt x="515" y="112"/>
                      <a:pt x="515" y="112"/>
                    </a:cubicBezTo>
                    <a:cubicBezTo>
                      <a:pt x="513" y="111"/>
                      <a:pt x="513" y="111"/>
                      <a:pt x="513" y="111"/>
                    </a:cubicBezTo>
                    <a:cubicBezTo>
                      <a:pt x="509" y="112"/>
                      <a:pt x="509" y="112"/>
                      <a:pt x="509" y="112"/>
                    </a:cubicBezTo>
                    <a:cubicBezTo>
                      <a:pt x="509" y="115"/>
                      <a:pt x="509" y="115"/>
                      <a:pt x="509" y="115"/>
                    </a:cubicBezTo>
                    <a:lnTo>
                      <a:pt x="512" y="115"/>
                    </a:lnTo>
                    <a:close/>
                    <a:moveTo>
                      <a:pt x="567" y="291"/>
                    </a:moveTo>
                    <a:cubicBezTo>
                      <a:pt x="571" y="288"/>
                      <a:pt x="571" y="288"/>
                      <a:pt x="571" y="288"/>
                    </a:cubicBezTo>
                    <a:cubicBezTo>
                      <a:pt x="568" y="288"/>
                      <a:pt x="568" y="288"/>
                      <a:pt x="568" y="288"/>
                    </a:cubicBezTo>
                    <a:cubicBezTo>
                      <a:pt x="564" y="290"/>
                      <a:pt x="564" y="290"/>
                      <a:pt x="564" y="290"/>
                    </a:cubicBezTo>
                    <a:cubicBezTo>
                      <a:pt x="561" y="290"/>
                      <a:pt x="561" y="290"/>
                      <a:pt x="561" y="290"/>
                    </a:cubicBezTo>
                    <a:cubicBezTo>
                      <a:pt x="565" y="288"/>
                      <a:pt x="565" y="288"/>
                      <a:pt x="565" y="288"/>
                    </a:cubicBezTo>
                    <a:cubicBezTo>
                      <a:pt x="560" y="287"/>
                      <a:pt x="560" y="287"/>
                      <a:pt x="560" y="287"/>
                    </a:cubicBezTo>
                    <a:cubicBezTo>
                      <a:pt x="556" y="287"/>
                      <a:pt x="556" y="287"/>
                      <a:pt x="556" y="287"/>
                    </a:cubicBezTo>
                    <a:cubicBezTo>
                      <a:pt x="560" y="285"/>
                      <a:pt x="560" y="285"/>
                      <a:pt x="560" y="285"/>
                    </a:cubicBezTo>
                    <a:cubicBezTo>
                      <a:pt x="564" y="286"/>
                      <a:pt x="564" y="286"/>
                      <a:pt x="564" y="286"/>
                    </a:cubicBezTo>
                    <a:cubicBezTo>
                      <a:pt x="569" y="283"/>
                      <a:pt x="569" y="283"/>
                      <a:pt x="569" y="283"/>
                    </a:cubicBezTo>
                    <a:cubicBezTo>
                      <a:pt x="568" y="281"/>
                      <a:pt x="568" y="281"/>
                      <a:pt x="568" y="281"/>
                    </a:cubicBezTo>
                    <a:cubicBezTo>
                      <a:pt x="563" y="280"/>
                      <a:pt x="563" y="280"/>
                      <a:pt x="563" y="280"/>
                    </a:cubicBezTo>
                    <a:cubicBezTo>
                      <a:pt x="562" y="279"/>
                      <a:pt x="562" y="279"/>
                      <a:pt x="562" y="279"/>
                    </a:cubicBezTo>
                    <a:cubicBezTo>
                      <a:pt x="560" y="280"/>
                      <a:pt x="560" y="280"/>
                      <a:pt x="560" y="280"/>
                    </a:cubicBezTo>
                    <a:cubicBezTo>
                      <a:pt x="556" y="282"/>
                      <a:pt x="556" y="282"/>
                      <a:pt x="556" y="282"/>
                    </a:cubicBezTo>
                    <a:cubicBezTo>
                      <a:pt x="556" y="280"/>
                      <a:pt x="556" y="280"/>
                      <a:pt x="556" y="280"/>
                    </a:cubicBezTo>
                    <a:cubicBezTo>
                      <a:pt x="553" y="279"/>
                      <a:pt x="553" y="279"/>
                      <a:pt x="553" y="279"/>
                    </a:cubicBezTo>
                    <a:cubicBezTo>
                      <a:pt x="552" y="278"/>
                      <a:pt x="552" y="278"/>
                      <a:pt x="552" y="278"/>
                    </a:cubicBezTo>
                    <a:cubicBezTo>
                      <a:pt x="556" y="275"/>
                      <a:pt x="556" y="275"/>
                      <a:pt x="556" y="275"/>
                    </a:cubicBezTo>
                    <a:cubicBezTo>
                      <a:pt x="553" y="275"/>
                      <a:pt x="553" y="275"/>
                      <a:pt x="553" y="275"/>
                    </a:cubicBezTo>
                    <a:cubicBezTo>
                      <a:pt x="552" y="274"/>
                      <a:pt x="552" y="274"/>
                      <a:pt x="552" y="274"/>
                    </a:cubicBezTo>
                    <a:cubicBezTo>
                      <a:pt x="546" y="277"/>
                      <a:pt x="546" y="277"/>
                      <a:pt x="546" y="277"/>
                    </a:cubicBezTo>
                    <a:cubicBezTo>
                      <a:pt x="547" y="276"/>
                      <a:pt x="547" y="276"/>
                      <a:pt x="547" y="276"/>
                    </a:cubicBezTo>
                    <a:cubicBezTo>
                      <a:pt x="553" y="270"/>
                      <a:pt x="553" y="270"/>
                      <a:pt x="553" y="270"/>
                    </a:cubicBezTo>
                    <a:cubicBezTo>
                      <a:pt x="555" y="267"/>
                      <a:pt x="555" y="267"/>
                      <a:pt x="555" y="267"/>
                    </a:cubicBezTo>
                    <a:cubicBezTo>
                      <a:pt x="556" y="266"/>
                      <a:pt x="556" y="266"/>
                      <a:pt x="556" y="266"/>
                    </a:cubicBezTo>
                    <a:cubicBezTo>
                      <a:pt x="559" y="265"/>
                      <a:pt x="559" y="265"/>
                      <a:pt x="559" y="265"/>
                    </a:cubicBezTo>
                    <a:cubicBezTo>
                      <a:pt x="557" y="263"/>
                      <a:pt x="557" y="263"/>
                      <a:pt x="557" y="263"/>
                    </a:cubicBezTo>
                    <a:cubicBezTo>
                      <a:pt x="561" y="262"/>
                      <a:pt x="561" y="262"/>
                      <a:pt x="561" y="262"/>
                    </a:cubicBezTo>
                    <a:cubicBezTo>
                      <a:pt x="563" y="261"/>
                      <a:pt x="563" y="261"/>
                      <a:pt x="563" y="261"/>
                    </a:cubicBezTo>
                    <a:cubicBezTo>
                      <a:pt x="563" y="259"/>
                      <a:pt x="563" y="259"/>
                      <a:pt x="563" y="259"/>
                    </a:cubicBezTo>
                    <a:cubicBezTo>
                      <a:pt x="561" y="260"/>
                      <a:pt x="561" y="260"/>
                      <a:pt x="561" y="260"/>
                    </a:cubicBezTo>
                    <a:cubicBezTo>
                      <a:pt x="555" y="261"/>
                      <a:pt x="555" y="261"/>
                      <a:pt x="555" y="261"/>
                    </a:cubicBezTo>
                    <a:cubicBezTo>
                      <a:pt x="550" y="264"/>
                      <a:pt x="550" y="264"/>
                      <a:pt x="550" y="264"/>
                    </a:cubicBezTo>
                    <a:cubicBezTo>
                      <a:pt x="547" y="267"/>
                      <a:pt x="547" y="267"/>
                      <a:pt x="547" y="267"/>
                    </a:cubicBezTo>
                    <a:cubicBezTo>
                      <a:pt x="545" y="270"/>
                      <a:pt x="545" y="270"/>
                      <a:pt x="545" y="270"/>
                    </a:cubicBezTo>
                    <a:cubicBezTo>
                      <a:pt x="542" y="273"/>
                      <a:pt x="542" y="273"/>
                      <a:pt x="542" y="273"/>
                    </a:cubicBezTo>
                    <a:cubicBezTo>
                      <a:pt x="541" y="276"/>
                      <a:pt x="541" y="276"/>
                      <a:pt x="541" y="276"/>
                    </a:cubicBezTo>
                    <a:cubicBezTo>
                      <a:pt x="537" y="279"/>
                      <a:pt x="537" y="279"/>
                      <a:pt x="537" y="279"/>
                    </a:cubicBezTo>
                    <a:cubicBezTo>
                      <a:pt x="533" y="281"/>
                      <a:pt x="533" y="281"/>
                      <a:pt x="533" y="281"/>
                    </a:cubicBezTo>
                    <a:cubicBezTo>
                      <a:pt x="534" y="282"/>
                      <a:pt x="534" y="282"/>
                      <a:pt x="534" y="282"/>
                    </a:cubicBezTo>
                    <a:cubicBezTo>
                      <a:pt x="536" y="282"/>
                      <a:pt x="536" y="282"/>
                      <a:pt x="536" y="282"/>
                    </a:cubicBezTo>
                    <a:cubicBezTo>
                      <a:pt x="535" y="284"/>
                      <a:pt x="535" y="284"/>
                      <a:pt x="535" y="284"/>
                    </a:cubicBezTo>
                    <a:cubicBezTo>
                      <a:pt x="531" y="283"/>
                      <a:pt x="531" y="283"/>
                      <a:pt x="531" y="283"/>
                    </a:cubicBezTo>
                    <a:cubicBezTo>
                      <a:pt x="529" y="287"/>
                      <a:pt x="529" y="287"/>
                      <a:pt x="529" y="287"/>
                    </a:cubicBezTo>
                    <a:cubicBezTo>
                      <a:pt x="526" y="286"/>
                      <a:pt x="526" y="286"/>
                      <a:pt x="526" y="286"/>
                    </a:cubicBezTo>
                    <a:cubicBezTo>
                      <a:pt x="523" y="288"/>
                      <a:pt x="523" y="288"/>
                      <a:pt x="523" y="288"/>
                    </a:cubicBezTo>
                    <a:cubicBezTo>
                      <a:pt x="524" y="289"/>
                      <a:pt x="524" y="289"/>
                      <a:pt x="524" y="289"/>
                    </a:cubicBezTo>
                    <a:cubicBezTo>
                      <a:pt x="528" y="288"/>
                      <a:pt x="528" y="288"/>
                      <a:pt x="528" y="288"/>
                    </a:cubicBezTo>
                    <a:cubicBezTo>
                      <a:pt x="531" y="289"/>
                      <a:pt x="531" y="289"/>
                      <a:pt x="531" y="289"/>
                    </a:cubicBezTo>
                    <a:cubicBezTo>
                      <a:pt x="520" y="295"/>
                      <a:pt x="520" y="295"/>
                      <a:pt x="520" y="295"/>
                    </a:cubicBezTo>
                    <a:cubicBezTo>
                      <a:pt x="519" y="296"/>
                      <a:pt x="519" y="296"/>
                      <a:pt x="519" y="296"/>
                    </a:cubicBezTo>
                    <a:cubicBezTo>
                      <a:pt x="521" y="299"/>
                      <a:pt x="521" y="299"/>
                      <a:pt x="521" y="299"/>
                    </a:cubicBezTo>
                    <a:cubicBezTo>
                      <a:pt x="526" y="298"/>
                      <a:pt x="526" y="298"/>
                      <a:pt x="526" y="298"/>
                    </a:cubicBezTo>
                    <a:cubicBezTo>
                      <a:pt x="527" y="296"/>
                      <a:pt x="527" y="296"/>
                      <a:pt x="527" y="296"/>
                    </a:cubicBezTo>
                    <a:cubicBezTo>
                      <a:pt x="529" y="298"/>
                      <a:pt x="529" y="298"/>
                      <a:pt x="529" y="298"/>
                    </a:cubicBezTo>
                    <a:cubicBezTo>
                      <a:pt x="532" y="298"/>
                      <a:pt x="532" y="298"/>
                      <a:pt x="532" y="298"/>
                    </a:cubicBezTo>
                    <a:cubicBezTo>
                      <a:pt x="535" y="297"/>
                      <a:pt x="535" y="297"/>
                      <a:pt x="535" y="297"/>
                    </a:cubicBezTo>
                    <a:cubicBezTo>
                      <a:pt x="537" y="297"/>
                      <a:pt x="537" y="297"/>
                      <a:pt x="537" y="297"/>
                    </a:cubicBezTo>
                    <a:cubicBezTo>
                      <a:pt x="540" y="297"/>
                      <a:pt x="540" y="297"/>
                      <a:pt x="540" y="297"/>
                    </a:cubicBezTo>
                    <a:cubicBezTo>
                      <a:pt x="542" y="298"/>
                      <a:pt x="542" y="298"/>
                      <a:pt x="542" y="298"/>
                    </a:cubicBezTo>
                    <a:cubicBezTo>
                      <a:pt x="543" y="296"/>
                      <a:pt x="543" y="296"/>
                      <a:pt x="543" y="296"/>
                    </a:cubicBezTo>
                    <a:cubicBezTo>
                      <a:pt x="547" y="296"/>
                      <a:pt x="547" y="296"/>
                      <a:pt x="547" y="296"/>
                    </a:cubicBezTo>
                    <a:cubicBezTo>
                      <a:pt x="547" y="298"/>
                      <a:pt x="547" y="298"/>
                      <a:pt x="547" y="298"/>
                    </a:cubicBezTo>
                    <a:cubicBezTo>
                      <a:pt x="543" y="299"/>
                      <a:pt x="543" y="299"/>
                      <a:pt x="543" y="299"/>
                    </a:cubicBezTo>
                    <a:cubicBezTo>
                      <a:pt x="547" y="299"/>
                      <a:pt x="547" y="299"/>
                      <a:pt x="547" y="299"/>
                    </a:cubicBezTo>
                    <a:cubicBezTo>
                      <a:pt x="550" y="297"/>
                      <a:pt x="550" y="297"/>
                      <a:pt x="550" y="297"/>
                    </a:cubicBezTo>
                    <a:cubicBezTo>
                      <a:pt x="553" y="296"/>
                      <a:pt x="553" y="296"/>
                      <a:pt x="553" y="296"/>
                    </a:cubicBezTo>
                    <a:cubicBezTo>
                      <a:pt x="552" y="298"/>
                      <a:pt x="552" y="298"/>
                      <a:pt x="552" y="298"/>
                    </a:cubicBezTo>
                    <a:cubicBezTo>
                      <a:pt x="549" y="300"/>
                      <a:pt x="549" y="300"/>
                      <a:pt x="549" y="300"/>
                    </a:cubicBezTo>
                    <a:cubicBezTo>
                      <a:pt x="547" y="303"/>
                      <a:pt x="547" y="303"/>
                      <a:pt x="547" y="303"/>
                    </a:cubicBezTo>
                    <a:cubicBezTo>
                      <a:pt x="542" y="304"/>
                      <a:pt x="542" y="304"/>
                      <a:pt x="542" y="304"/>
                    </a:cubicBezTo>
                    <a:cubicBezTo>
                      <a:pt x="543" y="305"/>
                      <a:pt x="543" y="305"/>
                      <a:pt x="543" y="305"/>
                    </a:cubicBezTo>
                    <a:cubicBezTo>
                      <a:pt x="547" y="305"/>
                      <a:pt x="547" y="305"/>
                      <a:pt x="547" y="305"/>
                    </a:cubicBezTo>
                    <a:cubicBezTo>
                      <a:pt x="550" y="303"/>
                      <a:pt x="550" y="303"/>
                      <a:pt x="550" y="303"/>
                    </a:cubicBezTo>
                    <a:cubicBezTo>
                      <a:pt x="550" y="301"/>
                      <a:pt x="550" y="301"/>
                      <a:pt x="550" y="301"/>
                    </a:cubicBezTo>
                    <a:cubicBezTo>
                      <a:pt x="557" y="299"/>
                      <a:pt x="557" y="299"/>
                      <a:pt x="557" y="299"/>
                    </a:cubicBezTo>
                    <a:cubicBezTo>
                      <a:pt x="559" y="296"/>
                      <a:pt x="559" y="296"/>
                      <a:pt x="559" y="296"/>
                    </a:cubicBezTo>
                    <a:cubicBezTo>
                      <a:pt x="561" y="298"/>
                      <a:pt x="561" y="298"/>
                      <a:pt x="561" y="298"/>
                    </a:cubicBezTo>
                    <a:cubicBezTo>
                      <a:pt x="561" y="300"/>
                      <a:pt x="561" y="300"/>
                      <a:pt x="561" y="300"/>
                    </a:cubicBezTo>
                    <a:cubicBezTo>
                      <a:pt x="557" y="304"/>
                      <a:pt x="557" y="304"/>
                      <a:pt x="557" y="304"/>
                    </a:cubicBezTo>
                    <a:cubicBezTo>
                      <a:pt x="555" y="306"/>
                      <a:pt x="555" y="306"/>
                      <a:pt x="555" y="306"/>
                    </a:cubicBezTo>
                    <a:cubicBezTo>
                      <a:pt x="557" y="306"/>
                      <a:pt x="557" y="306"/>
                      <a:pt x="557" y="306"/>
                    </a:cubicBezTo>
                    <a:cubicBezTo>
                      <a:pt x="561" y="304"/>
                      <a:pt x="561" y="304"/>
                      <a:pt x="561" y="304"/>
                    </a:cubicBezTo>
                    <a:cubicBezTo>
                      <a:pt x="561" y="305"/>
                      <a:pt x="561" y="305"/>
                      <a:pt x="561" y="305"/>
                    </a:cubicBezTo>
                    <a:cubicBezTo>
                      <a:pt x="561" y="307"/>
                      <a:pt x="561" y="307"/>
                      <a:pt x="561" y="307"/>
                    </a:cubicBezTo>
                    <a:cubicBezTo>
                      <a:pt x="564" y="307"/>
                      <a:pt x="564" y="307"/>
                      <a:pt x="564" y="307"/>
                    </a:cubicBezTo>
                    <a:cubicBezTo>
                      <a:pt x="567" y="302"/>
                      <a:pt x="567" y="302"/>
                      <a:pt x="567" y="302"/>
                    </a:cubicBezTo>
                    <a:cubicBezTo>
                      <a:pt x="570" y="299"/>
                      <a:pt x="570" y="299"/>
                      <a:pt x="570" y="299"/>
                    </a:cubicBezTo>
                    <a:cubicBezTo>
                      <a:pt x="570" y="296"/>
                      <a:pt x="570" y="296"/>
                      <a:pt x="570" y="296"/>
                    </a:cubicBezTo>
                    <a:cubicBezTo>
                      <a:pt x="566" y="299"/>
                      <a:pt x="566" y="299"/>
                      <a:pt x="566" y="299"/>
                    </a:cubicBezTo>
                    <a:cubicBezTo>
                      <a:pt x="567" y="296"/>
                      <a:pt x="567" y="296"/>
                      <a:pt x="567" y="296"/>
                    </a:cubicBezTo>
                    <a:cubicBezTo>
                      <a:pt x="570" y="293"/>
                      <a:pt x="570" y="293"/>
                      <a:pt x="570" y="293"/>
                    </a:cubicBezTo>
                    <a:cubicBezTo>
                      <a:pt x="568" y="293"/>
                      <a:pt x="568" y="293"/>
                      <a:pt x="568" y="293"/>
                    </a:cubicBezTo>
                    <a:cubicBezTo>
                      <a:pt x="564" y="296"/>
                      <a:pt x="564" y="296"/>
                      <a:pt x="564" y="296"/>
                    </a:cubicBezTo>
                    <a:cubicBezTo>
                      <a:pt x="563" y="296"/>
                      <a:pt x="563" y="296"/>
                      <a:pt x="563" y="296"/>
                    </a:cubicBezTo>
                    <a:cubicBezTo>
                      <a:pt x="562" y="294"/>
                      <a:pt x="562" y="294"/>
                      <a:pt x="562" y="294"/>
                    </a:cubicBezTo>
                    <a:cubicBezTo>
                      <a:pt x="562" y="292"/>
                      <a:pt x="562" y="292"/>
                      <a:pt x="562" y="292"/>
                    </a:cubicBezTo>
                    <a:lnTo>
                      <a:pt x="567" y="291"/>
                    </a:lnTo>
                    <a:close/>
                    <a:moveTo>
                      <a:pt x="671" y="4"/>
                    </a:moveTo>
                    <a:cubicBezTo>
                      <a:pt x="670" y="2"/>
                      <a:pt x="670" y="2"/>
                      <a:pt x="670" y="2"/>
                    </a:cubicBezTo>
                    <a:cubicBezTo>
                      <a:pt x="667" y="2"/>
                      <a:pt x="667" y="2"/>
                      <a:pt x="667" y="2"/>
                    </a:cubicBezTo>
                    <a:cubicBezTo>
                      <a:pt x="665" y="1"/>
                      <a:pt x="665" y="1"/>
                      <a:pt x="665" y="1"/>
                    </a:cubicBezTo>
                    <a:cubicBezTo>
                      <a:pt x="659" y="3"/>
                      <a:pt x="659" y="3"/>
                      <a:pt x="659" y="3"/>
                    </a:cubicBezTo>
                    <a:cubicBezTo>
                      <a:pt x="649" y="3"/>
                      <a:pt x="649" y="3"/>
                      <a:pt x="649" y="3"/>
                    </a:cubicBezTo>
                    <a:cubicBezTo>
                      <a:pt x="641" y="3"/>
                      <a:pt x="641" y="3"/>
                      <a:pt x="641" y="3"/>
                    </a:cubicBezTo>
                    <a:cubicBezTo>
                      <a:pt x="654" y="2"/>
                      <a:pt x="654" y="2"/>
                      <a:pt x="654" y="2"/>
                    </a:cubicBezTo>
                    <a:cubicBezTo>
                      <a:pt x="653" y="1"/>
                      <a:pt x="653" y="1"/>
                      <a:pt x="653" y="1"/>
                    </a:cubicBezTo>
                    <a:cubicBezTo>
                      <a:pt x="641" y="1"/>
                      <a:pt x="641" y="1"/>
                      <a:pt x="641" y="1"/>
                    </a:cubicBezTo>
                    <a:cubicBezTo>
                      <a:pt x="639" y="0"/>
                      <a:pt x="639" y="0"/>
                      <a:pt x="639" y="0"/>
                    </a:cubicBezTo>
                    <a:cubicBezTo>
                      <a:pt x="632" y="0"/>
                      <a:pt x="632" y="0"/>
                      <a:pt x="632" y="0"/>
                    </a:cubicBezTo>
                    <a:cubicBezTo>
                      <a:pt x="628" y="1"/>
                      <a:pt x="628" y="1"/>
                      <a:pt x="628" y="1"/>
                    </a:cubicBezTo>
                    <a:cubicBezTo>
                      <a:pt x="627" y="1"/>
                      <a:pt x="627" y="1"/>
                      <a:pt x="627" y="1"/>
                    </a:cubicBezTo>
                    <a:cubicBezTo>
                      <a:pt x="618" y="1"/>
                      <a:pt x="618" y="1"/>
                      <a:pt x="618" y="1"/>
                    </a:cubicBezTo>
                    <a:cubicBezTo>
                      <a:pt x="617" y="2"/>
                      <a:pt x="617" y="2"/>
                      <a:pt x="617" y="2"/>
                    </a:cubicBezTo>
                    <a:cubicBezTo>
                      <a:pt x="614" y="2"/>
                      <a:pt x="614" y="2"/>
                      <a:pt x="614" y="2"/>
                    </a:cubicBezTo>
                    <a:cubicBezTo>
                      <a:pt x="613" y="1"/>
                      <a:pt x="613" y="1"/>
                      <a:pt x="613" y="1"/>
                    </a:cubicBezTo>
                    <a:cubicBezTo>
                      <a:pt x="601" y="1"/>
                      <a:pt x="601" y="1"/>
                      <a:pt x="601" y="1"/>
                    </a:cubicBezTo>
                    <a:cubicBezTo>
                      <a:pt x="599" y="1"/>
                      <a:pt x="599" y="1"/>
                      <a:pt x="599" y="1"/>
                    </a:cubicBezTo>
                    <a:cubicBezTo>
                      <a:pt x="603" y="3"/>
                      <a:pt x="603" y="3"/>
                      <a:pt x="603" y="3"/>
                    </a:cubicBezTo>
                    <a:cubicBezTo>
                      <a:pt x="604" y="3"/>
                      <a:pt x="604" y="3"/>
                      <a:pt x="604" y="3"/>
                    </a:cubicBezTo>
                    <a:cubicBezTo>
                      <a:pt x="605" y="3"/>
                      <a:pt x="605" y="3"/>
                      <a:pt x="605" y="3"/>
                    </a:cubicBezTo>
                    <a:cubicBezTo>
                      <a:pt x="604" y="4"/>
                      <a:pt x="604" y="4"/>
                      <a:pt x="604" y="4"/>
                    </a:cubicBezTo>
                    <a:cubicBezTo>
                      <a:pt x="602" y="4"/>
                      <a:pt x="602" y="4"/>
                      <a:pt x="602" y="4"/>
                    </a:cubicBezTo>
                    <a:cubicBezTo>
                      <a:pt x="597" y="2"/>
                      <a:pt x="597" y="2"/>
                      <a:pt x="597" y="2"/>
                    </a:cubicBezTo>
                    <a:cubicBezTo>
                      <a:pt x="592" y="1"/>
                      <a:pt x="592" y="1"/>
                      <a:pt x="592" y="1"/>
                    </a:cubicBezTo>
                    <a:cubicBezTo>
                      <a:pt x="591" y="2"/>
                      <a:pt x="591" y="2"/>
                      <a:pt x="591" y="2"/>
                    </a:cubicBezTo>
                    <a:cubicBezTo>
                      <a:pt x="587" y="1"/>
                      <a:pt x="587" y="1"/>
                      <a:pt x="587" y="1"/>
                    </a:cubicBezTo>
                    <a:cubicBezTo>
                      <a:pt x="582" y="1"/>
                      <a:pt x="582" y="1"/>
                      <a:pt x="582" y="1"/>
                    </a:cubicBezTo>
                    <a:cubicBezTo>
                      <a:pt x="582" y="2"/>
                      <a:pt x="582" y="2"/>
                      <a:pt x="582" y="2"/>
                    </a:cubicBezTo>
                    <a:cubicBezTo>
                      <a:pt x="585" y="3"/>
                      <a:pt x="585" y="3"/>
                      <a:pt x="585" y="3"/>
                    </a:cubicBezTo>
                    <a:cubicBezTo>
                      <a:pt x="582" y="3"/>
                      <a:pt x="582" y="3"/>
                      <a:pt x="582" y="3"/>
                    </a:cubicBezTo>
                    <a:cubicBezTo>
                      <a:pt x="580" y="2"/>
                      <a:pt x="580" y="2"/>
                      <a:pt x="580" y="2"/>
                    </a:cubicBezTo>
                    <a:cubicBezTo>
                      <a:pt x="578" y="2"/>
                      <a:pt x="578" y="2"/>
                      <a:pt x="578" y="2"/>
                    </a:cubicBezTo>
                    <a:cubicBezTo>
                      <a:pt x="577" y="4"/>
                      <a:pt x="577" y="4"/>
                      <a:pt x="577" y="4"/>
                    </a:cubicBezTo>
                    <a:cubicBezTo>
                      <a:pt x="572" y="3"/>
                      <a:pt x="572" y="3"/>
                      <a:pt x="572" y="3"/>
                    </a:cubicBezTo>
                    <a:cubicBezTo>
                      <a:pt x="567" y="4"/>
                      <a:pt x="567" y="4"/>
                      <a:pt x="567" y="4"/>
                    </a:cubicBezTo>
                    <a:cubicBezTo>
                      <a:pt x="568" y="5"/>
                      <a:pt x="568" y="5"/>
                      <a:pt x="568" y="5"/>
                    </a:cubicBezTo>
                    <a:cubicBezTo>
                      <a:pt x="577" y="7"/>
                      <a:pt x="577" y="7"/>
                      <a:pt x="577" y="7"/>
                    </a:cubicBezTo>
                    <a:cubicBezTo>
                      <a:pt x="577" y="8"/>
                      <a:pt x="577" y="8"/>
                      <a:pt x="577" y="8"/>
                    </a:cubicBezTo>
                    <a:cubicBezTo>
                      <a:pt x="568" y="7"/>
                      <a:pt x="568" y="7"/>
                      <a:pt x="568" y="7"/>
                    </a:cubicBezTo>
                    <a:cubicBezTo>
                      <a:pt x="562" y="7"/>
                      <a:pt x="562" y="7"/>
                      <a:pt x="562" y="7"/>
                    </a:cubicBezTo>
                    <a:cubicBezTo>
                      <a:pt x="563" y="5"/>
                      <a:pt x="563" y="5"/>
                      <a:pt x="563" y="5"/>
                    </a:cubicBezTo>
                    <a:cubicBezTo>
                      <a:pt x="559" y="4"/>
                      <a:pt x="559" y="4"/>
                      <a:pt x="559" y="4"/>
                    </a:cubicBezTo>
                    <a:cubicBezTo>
                      <a:pt x="550" y="4"/>
                      <a:pt x="550" y="4"/>
                      <a:pt x="550" y="4"/>
                    </a:cubicBezTo>
                    <a:cubicBezTo>
                      <a:pt x="549" y="6"/>
                      <a:pt x="549" y="6"/>
                      <a:pt x="549" y="6"/>
                    </a:cubicBezTo>
                    <a:cubicBezTo>
                      <a:pt x="551" y="7"/>
                      <a:pt x="551" y="7"/>
                      <a:pt x="551" y="7"/>
                    </a:cubicBezTo>
                    <a:cubicBezTo>
                      <a:pt x="554" y="7"/>
                      <a:pt x="554" y="7"/>
                      <a:pt x="554" y="7"/>
                    </a:cubicBezTo>
                    <a:cubicBezTo>
                      <a:pt x="548" y="7"/>
                      <a:pt x="548" y="7"/>
                      <a:pt x="548" y="7"/>
                    </a:cubicBezTo>
                    <a:cubicBezTo>
                      <a:pt x="545" y="6"/>
                      <a:pt x="545" y="6"/>
                      <a:pt x="545" y="6"/>
                    </a:cubicBezTo>
                    <a:cubicBezTo>
                      <a:pt x="542" y="7"/>
                      <a:pt x="542" y="7"/>
                      <a:pt x="542" y="7"/>
                    </a:cubicBezTo>
                    <a:cubicBezTo>
                      <a:pt x="541" y="6"/>
                      <a:pt x="541" y="6"/>
                      <a:pt x="541" y="6"/>
                    </a:cubicBezTo>
                    <a:cubicBezTo>
                      <a:pt x="534" y="6"/>
                      <a:pt x="534" y="6"/>
                      <a:pt x="534" y="6"/>
                    </a:cubicBezTo>
                    <a:cubicBezTo>
                      <a:pt x="529" y="8"/>
                      <a:pt x="529" y="8"/>
                      <a:pt x="529" y="8"/>
                    </a:cubicBezTo>
                    <a:cubicBezTo>
                      <a:pt x="525" y="8"/>
                      <a:pt x="525" y="8"/>
                      <a:pt x="525" y="8"/>
                    </a:cubicBezTo>
                    <a:cubicBezTo>
                      <a:pt x="520" y="8"/>
                      <a:pt x="520" y="8"/>
                      <a:pt x="520" y="8"/>
                    </a:cubicBezTo>
                    <a:cubicBezTo>
                      <a:pt x="517" y="9"/>
                      <a:pt x="517" y="9"/>
                      <a:pt x="517" y="9"/>
                    </a:cubicBezTo>
                    <a:cubicBezTo>
                      <a:pt x="525" y="9"/>
                      <a:pt x="525" y="9"/>
                      <a:pt x="525" y="9"/>
                    </a:cubicBezTo>
                    <a:cubicBezTo>
                      <a:pt x="528" y="10"/>
                      <a:pt x="528" y="10"/>
                      <a:pt x="528" y="10"/>
                    </a:cubicBezTo>
                    <a:cubicBezTo>
                      <a:pt x="535" y="9"/>
                      <a:pt x="535" y="9"/>
                      <a:pt x="535" y="9"/>
                    </a:cubicBezTo>
                    <a:cubicBezTo>
                      <a:pt x="540" y="10"/>
                      <a:pt x="540" y="10"/>
                      <a:pt x="540" y="10"/>
                    </a:cubicBezTo>
                    <a:cubicBezTo>
                      <a:pt x="533" y="10"/>
                      <a:pt x="533" y="10"/>
                      <a:pt x="533" y="10"/>
                    </a:cubicBezTo>
                    <a:cubicBezTo>
                      <a:pt x="529" y="11"/>
                      <a:pt x="529" y="11"/>
                      <a:pt x="529" y="11"/>
                    </a:cubicBezTo>
                    <a:cubicBezTo>
                      <a:pt x="523" y="10"/>
                      <a:pt x="523" y="10"/>
                      <a:pt x="523" y="10"/>
                    </a:cubicBezTo>
                    <a:cubicBezTo>
                      <a:pt x="522" y="12"/>
                      <a:pt x="522" y="12"/>
                      <a:pt x="522" y="12"/>
                    </a:cubicBezTo>
                    <a:cubicBezTo>
                      <a:pt x="527" y="12"/>
                      <a:pt x="527" y="12"/>
                      <a:pt x="527" y="12"/>
                    </a:cubicBezTo>
                    <a:cubicBezTo>
                      <a:pt x="524" y="14"/>
                      <a:pt x="524" y="14"/>
                      <a:pt x="524" y="14"/>
                    </a:cubicBezTo>
                    <a:cubicBezTo>
                      <a:pt x="529" y="13"/>
                      <a:pt x="529" y="13"/>
                      <a:pt x="529" y="13"/>
                    </a:cubicBezTo>
                    <a:cubicBezTo>
                      <a:pt x="536" y="13"/>
                      <a:pt x="536" y="13"/>
                      <a:pt x="536" y="13"/>
                    </a:cubicBezTo>
                    <a:cubicBezTo>
                      <a:pt x="548" y="11"/>
                      <a:pt x="548" y="11"/>
                      <a:pt x="548" y="11"/>
                    </a:cubicBezTo>
                    <a:cubicBezTo>
                      <a:pt x="539" y="13"/>
                      <a:pt x="539" y="13"/>
                      <a:pt x="539" y="13"/>
                    </a:cubicBezTo>
                    <a:cubicBezTo>
                      <a:pt x="536" y="14"/>
                      <a:pt x="536" y="14"/>
                      <a:pt x="536" y="14"/>
                    </a:cubicBezTo>
                    <a:cubicBezTo>
                      <a:pt x="525" y="14"/>
                      <a:pt x="525" y="14"/>
                      <a:pt x="525" y="14"/>
                    </a:cubicBezTo>
                    <a:cubicBezTo>
                      <a:pt x="527" y="16"/>
                      <a:pt x="527" y="16"/>
                      <a:pt x="527" y="16"/>
                    </a:cubicBezTo>
                    <a:cubicBezTo>
                      <a:pt x="535" y="15"/>
                      <a:pt x="535" y="15"/>
                      <a:pt x="535" y="15"/>
                    </a:cubicBezTo>
                    <a:cubicBezTo>
                      <a:pt x="550" y="11"/>
                      <a:pt x="550" y="11"/>
                      <a:pt x="550" y="11"/>
                    </a:cubicBezTo>
                    <a:cubicBezTo>
                      <a:pt x="549" y="13"/>
                      <a:pt x="549" y="13"/>
                      <a:pt x="549" y="13"/>
                    </a:cubicBezTo>
                    <a:cubicBezTo>
                      <a:pt x="560" y="13"/>
                      <a:pt x="560" y="13"/>
                      <a:pt x="560" y="13"/>
                    </a:cubicBezTo>
                    <a:cubicBezTo>
                      <a:pt x="548" y="13"/>
                      <a:pt x="548" y="13"/>
                      <a:pt x="548" y="13"/>
                    </a:cubicBezTo>
                    <a:cubicBezTo>
                      <a:pt x="538" y="16"/>
                      <a:pt x="538" y="16"/>
                      <a:pt x="538" y="16"/>
                    </a:cubicBezTo>
                    <a:cubicBezTo>
                      <a:pt x="542" y="17"/>
                      <a:pt x="542" y="17"/>
                      <a:pt x="542" y="17"/>
                    </a:cubicBezTo>
                    <a:cubicBezTo>
                      <a:pt x="546" y="17"/>
                      <a:pt x="546" y="17"/>
                      <a:pt x="546" y="17"/>
                    </a:cubicBezTo>
                    <a:cubicBezTo>
                      <a:pt x="549" y="16"/>
                      <a:pt x="549" y="16"/>
                      <a:pt x="549" y="16"/>
                    </a:cubicBezTo>
                    <a:cubicBezTo>
                      <a:pt x="556" y="15"/>
                      <a:pt x="556" y="15"/>
                      <a:pt x="556" y="15"/>
                    </a:cubicBezTo>
                    <a:cubicBezTo>
                      <a:pt x="551" y="17"/>
                      <a:pt x="551" y="17"/>
                      <a:pt x="551" y="17"/>
                    </a:cubicBezTo>
                    <a:cubicBezTo>
                      <a:pt x="554" y="17"/>
                      <a:pt x="554" y="17"/>
                      <a:pt x="554" y="17"/>
                    </a:cubicBezTo>
                    <a:cubicBezTo>
                      <a:pt x="562" y="16"/>
                      <a:pt x="562" y="16"/>
                      <a:pt x="562" y="16"/>
                    </a:cubicBezTo>
                    <a:cubicBezTo>
                      <a:pt x="572" y="14"/>
                      <a:pt x="572" y="14"/>
                      <a:pt x="572" y="14"/>
                    </a:cubicBezTo>
                    <a:cubicBezTo>
                      <a:pt x="575" y="12"/>
                      <a:pt x="575" y="12"/>
                      <a:pt x="575" y="12"/>
                    </a:cubicBezTo>
                    <a:cubicBezTo>
                      <a:pt x="588" y="10"/>
                      <a:pt x="588" y="10"/>
                      <a:pt x="588" y="10"/>
                    </a:cubicBezTo>
                    <a:cubicBezTo>
                      <a:pt x="576" y="13"/>
                      <a:pt x="576" y="13"/>
                      <a:pt x="576" y="13"/>
                    </a:cubicBezTo>
                    <a:cubicBezTo>
                      <a:pt x="575" y="14"/>
                      <a:pt x="575" y="14"/>
                      <a:pt x="575" y="14"/>
                    </a:cubicBezTo>
                    <a:cubicBezTo>
                      <a:pt x="596" y="14"/>
                      <a:pt x="596" y="14"/>
                      <a:pt x="596" y="14"/>
                    </a:cubicBezTo>
                    <a:cubicBezTo>
                      <a:pt x="576" y="16"/>
                      <a:pt x="576" y="16"/>
                      <a:pt x="576" y="16"/>
                    </a:cubicBezTo>
                    <a:cubicBezTo>
                      <a:pt x="573" y="16"/>
                      <a:pt x="573" y="16"/>
                      <a:pt x="573" y="16"/>
                    </a:cubicBezTo>
                    <a:cubicBezTo>
                      <a:pt x="562" y="17"/>
                      <a:pt x="562" y="17"/>
                      <a:pt x="562" y="17"/>
                    </a:cubicBezTo>
                    <a:cubicBezTo>
                      <a:pt x="553" y="18"/>
                      <a:pt x="553" y="18"/>
                      <a:pt x="553" y="18"/>
                    </a:cubicBezTo>
                    <a:cubicBezTo>
                      <a:pt x="550" y="18"/>
                      <a:pt x="550" y="18"/>
                      <a:pt x="550" y="18"/>
                    </a:cubicBezTo>
                    <a:cubicBezTo>
                      <a:pt x="553" y="21"/>
                      <a:pt x="553" y="21"/>
                      <a:pt x="553" y="21"/>
                    </a:cubicBezTo>
                    <a:cubicBezTo>
                      <a:pt x="557" y="22"/>
                      <a:pt x="557" y="22"/>
                      <a:pt x="557" y="22"/>
                    </a:cubicBezTo>
                    <a:cubicBezTo>
                      <a:pt x="564" y="22"/>
                      <a:pt x="564" y="22"/>
                      <a:pt x="564" y="22"/>
                    </a:cubicBezTo>
                    <a:cubicBezTo>
                      <a:pt x="552" y="23"/>
                      <a:pt x="552" y="23"/>
                      <a:pt x="552" y="23"/>
                    </a:cubicBezTo>
                    <a:cubicBezTo>
                      <a:pt x="549" y="20"/>
                      <a:pt x="549" y="20"/>
                      <a:pt x="549" y="20"/>
                    </a:cubicBezTo>
                    <a:cubicBezTo>
                      <a:pt x="545" y="19"/>
                      <a:pt x="545" y="19"/>
                      <a:pt x="545" y="19"/>
                    </a:cubicBezTo>
                    <a:cubicBezTo>
                      <a:pt x="532" y="18"/>
                      <a:pt x="532" y="18"/>
                      <a:pt x="532" y="18"/>
                    </a:cubicBezTo>
                    <a:cubicBezTo>
                      <a:pt x="534" y="20"/>
                      <a:pt x="534" y="20"/>
                      <a:pt x="534" y="20"/>
                    </a:cubicBezTo>
                    <a:cubicBezTo>
                      <a:pt x="532" y="20"/>
                      <a:pt x="532" y="20"/>
                      <a:pt x="532" y="20"/>
                    </a:cubicBezTo>
                    <a:cubicBezTo>
                      <a:pt x="532" y="22"/>
                      <a:pt x="532" y="22"/>
                      <a:pt x="532" y="22"/>
                    </a:cubicBezTo>
                    <a:cubicBezTo>
                      <a:pt x="536" y="24"/>
                      <a:pt x="536" y="24"/>
                      <a:pt x="536" y="24"/>
                    </a:cubicBezTo>
                    <a:cubicBezTo>
                      <a:pt x="539" y="27"/>
                      <a:pt x="539" y="27"/>
                      <a:pt x="539" y="27"/>
                    </a:cubicBezTo>
                    <a:cubicBezTo>
                      <a:pt x="545" y="28"/>
                      <a:pt x="545" y="28"/>
                      <a:pt x="545" y="28"/>
                    </a:cubicBezTo>
                    <a:cubicBezTo>
                      <a:pt x="538" y="28"/>
                      <a:pt x="538" y="28"/>
                      <a:pt x="538" y="28"/>
                    </a:cubicBezTo>
                    <a:cubicBezTo>
                      <a:pt x="539" y="30"/>
                      <a:pt x="539" y="30"/>
                      <a:pt x="539" y="30"/>
                    </a:cubicBezTo>
                    <a:cubicBezTo>
                      <a:pt x="534" y="28"/>
                      <a:pt x="534" y="28"/>
                      <a:pt x="534" y="28"/>
                    </a:cubicBezTo>
                    <a:cubicBezTo>
                      <a:pt x="529" y="28"/>
                      <a:pt x="529" y="28"/>
                      <a:pt x="529" y="28"/>
                    </a:cubicBezTo>
                    <a:cubicBezTo>
                      <a:pt x="525" y="27"/>
                      <a:pt x="525" y="27"/>
                      <a:pt x="525" y="27"/>
                    </a:cubicBezTo>
                    <a:cubicBezTo>
                      <a:pt x="521" y="28"/>
                      <a:pt x="521" y="28"/>
                      <a:pt x="521" y="28"/>
                    </a:cubicBezTo>
                    <a:cubicBezTo>
                      <a:pt x="517" y="28"/>
                      <a:pt x="517" y="28"/>
                      <a:pt x="517" y="28"/>
                    </a:cubicBezTo>
                    <a:cubicBezTo>
                      <a:pt x="512" y="30"/>
                      <a:pt x="512" y="30"/>
                      <a:pt x="512" y="30"/>
                    </a:cubicBezTo>
                    <a:cubicBezTo>
                      <a:pt x="508" y="32"/>
                      <a:pt x="508" y="32"/>
                      <a:pt x="508" y="32"/>
                    </a:cubicBezTo>
                    <a:cubicBezTo>
                      <a:pt x="507" y="33"/>
                      <a:pt x="507" y="33"/>
                      <a:pt x="507" y="33"/>
                    </a:cubicBezTo>
                    <a:cubicBezTo>
                      <a:pt x="513" y="33"/>
                      <a:pt x="513" y="33"/>
                      <a:pt x="513" y="33"/>
                    </a:cubicBezTo>
                    <a:cubicBezTo>
                      <a:pt x="517" y="32"/>
                      <a:pt x="517" y="32"/>
                      <a:pt x="517" y="32"/>
                    </a:cubicBezTo>
                    <a:cubicBezTo>
                      <a:pt x="519" y="32"/>
                      <a:pt x="519" y="32"/>
                      <a:pt x="519" y="32"/>
                    </a:cubicBezTo>
                    <a:cubicBezTo>
                      <a:pt x="524" y="30"/>
                      <a:pt x="524" y="30"/>
                      <a:pt x="524" y="30"/>
                    </a:cubicBezTo>
                    <a:cubicBezTo>
                      <a:pt x="522" y="32"/>
                      <a:pt x="522" y="32"/>
                      <a:pt x="522" y="32"/>
                    </a:cubicBezTo>
                    <a:cubicBezTo>
                      <a:pt x="525" y="33"/>
                      <a:pt x="525" y="33"/>
                      <a:pt x="525" y="33"/>
                    </a:cubicBezTo>
                    <a:cubicBezTo>
                      <a:pt x="517" y="34"/>
                      <a:pt x="517" y="34"/>
                      <a:pt x="517" y="34"/>
                    </a:cubicBezTo>
                    <a:cubicBezTo>
                      <a:pt x="516" y="36"/>
                      <a:pt x="516" y="36"/>
                      <a:pt x="516" y="36"/>
                    </a:cubicBezTo>
                    <a:cubicBezTo>
                      <a:pt x="517" y="38"/>
                      <a:pt x="517" y="38"/>
                      <a:pt x="517" y="38"/>
                    </a:cubicBezTo>
                    <a:cubicBezTo>
                      <a:pt x="523" y="38"/>
                      <a:pt x="523" y="38"/>
                      <a:pt x="523" y="38"/>
                    </a:cubicBezTo>
                    <a:cubicBezTo>
                      <a:pt x="534" y="33"/>
                      <a:pt x="534" y="33"/>
                      <a:pt x="534" y="33"/>
                    </a:cubicBezTo>
                    <a:cubicBezTo>
                      <a:pt x="524" y="39"/>
                      <a:pt x="524" y="39"/>
                      <a:pt x="524" y="39"/>
                    </a:cubicBezTo>
                    <a:cubicBezTo>
                      <a:pt x="517" y="39"/>
                      <a:pt x="517" y="39"/>
                      <a:pt x="517" y="39"/>
                    </a:cubicBezTo>
                    <a:cubicBezTo>
                      <a:pt x="516" y="40"/>
                      <a:pt x="516" y="40"/>
                      <a:pt x="516" y="40"/>
                    </a:cubicBezTo>
                    <a:cubicBezTo>
                      <a:pt x="511" y="38"/>
                      <a:pt x="511" y="38"/>
                      <a:pt x="511" y="38"/>
                    </a:cubicBezTo>
                    <a:cubicBezTo>
                      <a:pt x="510" y="35"/>
                      <a:pt x="510" y="35"/>
                      <a:pt x="510" y="35"/>
                    </a:cubicBezTo>
                    <a:cubicBezTo>
                      <a:pt x="507" y="35"/>
                      <a:pt x="507" y="35"/>
                      <a:pt x="507" y="35"/>
                    </a:cubicBezTo>
                    <a:cubicBezTo>
                      <a:pt x="499" y="36"/>
                      <a:pt x="499" y="36"/>
                      <a:pt x="499" y="36"/>
                    </a:cubicBezTo>
                    <a:cubicBezTo>
                      <a:pt x="498" y="37"/>
                      <a:pt x="498" y="37"/>
                      <a:pt x="498" y="37"/>
                    </a:cubicBezTo>
                    <a:cubicBezTo>
                      <a:pt x="499" y="39"/>
                      <a:pt x="499" y="39"/>
                      <a:pt x="499" y="39"/>
                    </a:cubicBezTo>
                    <a:cubicBezTo>
                      <a:pt x="503" y="39"/>
                      <a:pt x="503" y="39"/>
                      <a:pt x="503" y="39"/>
                    </a:cubicBezTo>
                    <a:cubicBezTo>
                      <a:pt x="502" y="40"/>
                      <a:pt x="502" y="40"/>
                      <a:pt x="502" y="40"/>
                    </a:cubicBezTo>
                    <a:cubicBezTo>
                      <a:pt x="492" y="41"/>
                      <a:pt x="492" y="41"/>
                      <a:pt x="492" y="41"/>
                    </a:cubicBezTo>
                    <a:cubicBezTo>
                      <a:pt x="488" y="42"/>
                      <a:pt x="488" y="42"/>
                      <a:pt x="488" y="42"/>
                    </a:cubicBezTo>
                    <a:cubicBezTo>
                      <a:pt x="484" y="42"/>
                      <a:pt x="484" y="42"/>
                      <a:pt x="484" y="42"/>
                    </a:cubicBezTo>
                    <a:cubicBezTo>
                      <a:pt x="482" y="44"/>
                      <a:pt x="482" y="44"/>
                      <a:pt x="482" y="44"/>
                    </a:cubicBezTo>
                    <a:cubicBezTo>
                      <a:pt x="482" y="46"/>
                      <a:pt x="482" y="46"/>
                      <a:pt x="482" y="46"/>
                    </a:cubicBezTo>
                    <a:cubicBezTo>
                      <a:pt x="484" y="46"/>
                      <a:pt x="484" y="46"/>
                      <a:pt x="484" y="46"/>
                    </a:cubicBezTo>
                    <a:cubicBezTo>
                      <a:pt x="487" y="44"/>
                      <a:pt x="487" y="44"/>
                      <a:pt x="487" y="44"/>
                    </a:cubicBezTo>
                    <a:cubicBezTo>
                      <a:pt x="486" y="46"/>
                      <a:pt x="486" y="46"/>
                      <a:pt x="486" y="46"/>
                    </a:cubicBezTo>
                    <a:cubicBezTo>
                      <a:pt x="489" y="47"/>
                      <a:pt x="489" y="47"/>
                      <a:pt x="489" y="47"/>
                    </a:cubicBezTo>
                    <a:cubicBezTo>
                      <a:pt x="491" y="45"/>
                      <a:pt x="491" y="45"/>
                      <a:pt x="491" y="45"/>
                    </a:cubicBezTo>
                    <a:cubicBezTo>
                      <a:pt x="492" y="46"/>
                      <a:pt x="492" y="46"/>
                      <a:pt x="492" y="46"/>
                    </a:cubicBezTo>
                    <a:cubicBezTo>
                      <a:pt x="495" y="46"/>
                      <a:pt x="495" y="46"/>
                      <a:pt x="495" y="46"/>
                    </a:cubicBezTo>
                    <a:cubicBezTo>
                      <a:pt x="498" y="45"/>
                      <a:pt x="498" y="45"/>
                      <a:pt x="498" y="45"/>
                    </a:cubicBezTo>
                    <a:cubicBezTo>
                      <a:pt x="498" y="46"/>
                      <a:pt x="498" y="46"/>
                      <a:pt x="498" y="46"/>
                    </a:cubicBezTo>
                    <a:cubicBezTo>
                      <a:pt x="504" y="48"/>
                      <a:pt x="504" y="48"/>
                      <a:pt x="504" y="48"/>
                    </a:cubicBezTo>
                    <a:cubicBezTo>
                      <a:pt x="506" y="47"/>
                      <a:pt x="506" y="47"/>
                      <a:pt x="506" y="47"/>
                    </a:cubicBezTo>
                    <a:cubicBezTo>
                      <a:pt x="505" y="46"/>
                      <a:pt x="505" y="46"/>
                      <a:pt x="505" y="46"/>
                    </a:cubicBezTo>
                    <a:cubicBezTo>
                      <a:pt x="507" y="46"/>
                      <a:pt x="507" y="46"/>
                      <a:pt x="507" y="46"/>
                    </a:cubicBezTo>
                    <a:cubicBezTo>
                      <a:pt x="510" y="46"/>
                      <a:pt x="510" y="46"/>
                      <a:pt x="510" y="46"/>
                    </a:cubicBezTo>
                    <a:cubicBezTo>
                      <a:pt x="512" y="44"/>
                      <a:pt x="512" y="44"/>
                      <a:pt x="512" y="44"/>
                    </a:cubicBezTo>
                    <a:cubicBezTo>
                      <a:pt x="512" y="46"/>
                      <a:pt x="512" y="46"/>
                      <a:pt x="512" y="46"/>
                    </a:cubicBezTo>
                    <a:cubicBezTo>
                      <a:pt x="516" y="46"/>
                      <a:pt x="516" y="46"/>
                      <a:pt x="516" y="46"/>
                    </a:cubicBezTo>
                    <a:cubicBezTo>
                      <a:pt x="517" y="44"/>
                      <a:pt x="517" y="44"/>
                      <a:pt x="517" y="44"/>
                    </a:cubicBezTo>
                    <a:cubicBezTo>
                      <a:pt x="519" y="44"/>
                      <a:pt x="519" y="44"/>
                      <a:pt x="519" y="44"/>
                    </a:cubicBezTo>
                    <a:cubicBezTo>
                      <a:pt x="518" y="46"/>
                      <a:pt x="518" y="46"/>
                      <a:pt x="518" y="46"/>
                    </a:cubicBezTo>
                    <a:cubicBezTo>
                      <a:pt x="523" y="46"/>
                      <a:pt x="523" y="46"/>
                      <a:pt x="523" y="46"/>
                    </a:cubicBezTo>
                    <a:cubicBezTo>
                      <a:pt x="523" y="44"/>
                      <a:pt x="523" y="44"/>
                      <a:pt x="523" y="44"/>
                    </a:cubicBezTo>
                    <a:cubicBezTo>
                      <a:pt x="524" y="45"/>
                      <a:pt x="524" y="45"/>
                      <a:pt x="524" y="45"/>
                    </a:cubicBezTo>
                    <a:cubicBezTo>
                      <a:pt x="528" y="46"/>
                      <a:pt x="528" y="46"/>
                      <a:pt x="528" y="46"/>
                    </a:cubicBezTo>
                    <a:cubicBezTo>
                      <a:pt x="526" y="47"/>
                      <a:pt x="526" y="47"/>
                      <a:pt x="526" y="47"/>
                    </a:cubicBezTo>
                    <a:cubicBezTo>
                      <a:pt x="532" y="47"/>
                      <a:pt x="532" y="47"/>
                      <a:pt x="532" y="47"/>
                    </a:cubicBezTo>
                    <a:cubicBezTo>
                      <a:pt x="537" y="46"/>
                      <a:pt x="537" y="46"/>
                      <a:pt x="537" y="46"/>
                    </a:cubicBezTo>
                    <a:cubicBezTo>
                      <a:pt x="541" y="46"/>
                      <a:pt x="541" y="46"/>
                      <a:pt x="541" y="46"/>
                    </a:cubicBezTo>
                    <a:cubicBezTo>
                      <a:pt x="541" y="46"/>
                      <a:pt x="541" y="46"/>
                      <a:pt x="541" y="46"/>
                    </a:cubicBezTo>
                    <a:cubicBezTo>
                      <a:pt x="544" y="46"/>
                      <a:pt x="544" y="46"/>
                      <a:pt x="544" y="46"/>
                    </a:cubicBezTo>
                    <a:cubicBezTo>
                      <a:pt x="550" y="43"/>
                      <a:pt x="550" y="43"/>
                      <a:pt x="550" y="43"/>
                    </a:cubicBezTo>
                    <a:cubicBezTo>
                      <a:pt x="550" y="41"/>
                      <a:pt x="550" y="41"/>
                      <a:pt x="550" y="41"/>
                    </a:cubicBezTo>
                    <a:cubicBezTo>
                      <a:pt x="544" y="42"/>
                      <a:pt x="544" y="42"/>
                      <a:pt x="544" y="42"/>
                    </a:cubicBezTo>
                    <a:cubicBezTo>
                      <a:pt x="546" y="40"/>
                      <a:pt x="546" y="40"/>
                      <a:pt x="546" y="40"/>
                    </a:cubicBezTo>
                    <a:cubicBezTo>
                      <a:pt x="544" y="40"/>
                      <a:pt x="544" y="40"/>
                      <a:pt x="544" y="40"/>
                    </a:cubicBezTo>
                    <a:cubicBezTo>
                      <a:pt x="539" y="41"/>
                      <a:pt x="539" y="41"/>
                      <a:pt x="539" y="41"/>
                    </a:cubicBezTo>
                    <a:cubicBezTo>
                      <a:pt x="538" y="40"/>
                      <a:pt x="538" y="40"/>
                      <a:pt x="538" y="40"/>
                    </a:cubicBezTo>
                    <a:cubicBezTo>
                      <a:pt x="530" y="40"/>
                      <a:pt x="530" y="40"/>
                      <a:pt x="530" y="40"/>
                    </a:cubicBezTo>
                    <a:cubicBezTo>
                      <a:pt x="530" y="39"/>
                      <a:pt x="530" y="39"/>
                      <a:pt x="530" y="39"/>
                    </a:cubicBezTo>
                    <a:cubicBezTo>
                      <a:pt x="533" y="39"/>
                      <a:pt x="533" y="39"/>
                      <a:pt x="533" y="39"/>
                    </a:cubicBezTo>
                    <a:cubicBezTo>
                      <a:pt x="534" y="37"/>
                      <a:pt x="534" y="37"/>
                      <a:pt x="534" y="37"/>
                    </a:cubicBezTo>
                    <a:cubicBezTo>
                      <a:pt x="536" y="38"/>
                      <a:pt x="536" y="38"/>
                      <a:pt x="536" y="38"/>
                    </a:cubicBezTo>
                    <a:cubicBezTo>
                      <a:pt x="543" y="39"/>
                      <a:pt x="543" y="39"/>
                      <a:pt x="543" y="39"/>
                    </a:cubicBezTo>
                    <a:cubicBezTo>
                      <a:pt x="554" y="38"/>
                      <a:pt x="554" y="38"/>
                      <a:pt x="554" y="38"/>
                    </a:cubicBezTo>
                    <a:cubicBezTo>
                      <a:pt x="556" y="35"/>
                      <a:pt x="556" y="35"/>
                      <a:pt x="556" y="35"/>
                    </a:cubicBezTo>
                    <a:cubicBezTo>
                      <a:pt x="560" y="34"/>
                      <a:pt x="560" y="34"/>
                      <a:pt x="560" y="34"/>
                    </a:cubicBezTo>
                    <a:cubicBezTo>
                      <a:pt x="566" y="35"/>
                      <a:pt x="566" y="35"/>
                      <a:pt x="566" y="35"/>
                    </a:cubicBezTo>
                    <a:cubicBezTo>
                      <a:pt x="570" y="34"/>
                      <a:pt x="570" y="34"/>
                      <a:pt x="570" y="34"/>
                    </a:cubicBezTo>
                    <a:cubicBezTo>
                      <a:pt x="573" y="33"/>
                      <a:pt x="573" y="33"/>
                      <a:pt x="573" y="33"/>
                    </a:cubicBezTo>
                    <a:cubicBezTo>
                      <a:pt x="567" y="33"/>
                      <a:pt x="567" y="33"/>
                      <a:pt x="567" y="33"/>
                    </a:cubicBezTo>
                    <a:cubicBezTo>
                      <a:pt x="573" y="32"/>
                      <a:pt x="573" y="32"/>
                      <a:pt x="573" y="32"/>
                    </a:cubicBezTo>
                    <a:cubicBezTo>
                      <a:pt x="575" y="32"/>
                      <a:pt x="575" y="32"/>
                      <a:pt x="575" y="32"/>
                    </a:cubicBezTo>
                    <a:cubicBezTo>
                      <a:pt x="575" y="31"/>
                      <a:pt x="575" y="31"/>
                      <a:pt x="575" y="31"/>
                    </a:cubicBezTo>
                    <a:cubicBezTo>
                      <a:pt x="572" y="30"/>
                      <a:pt x="572" y="30"/>
                      <a:pt x="572" y="30"/>
                    </a:cubicBezTo>
                    <a:cubicBezTo>
                      <a:pt x="580" y="29"/>
                      <a:pt x="580" y="29"/>
                      <a:pt x="580" y="29"/>
                    </a:cubicBezTo>
                    <a:cubicBezTo>
                      <a:pt x="581" y="28"/>
                      <a:pt x="581" y="28"/>
                      <a:pt x="581" y="28"/>
                    </a:cubicBezTo>
                    <a:cubicBezTo>
                      <a:pt x="577" y="27"/>
                      <a:pt x="577" y="27"/>
                      <a:pt x="577" y="27"/>
                    </a:cubicBezTo>
                    <a:cubicBezTo>
                      <a:pt x="574" y="26"/>
                      <a:pt x="574" y="26"/>
                      <a:pt x="574" y="26"/>
                    </a:cubicBezTo>
                    <a:cubicBezTo>
                      <a:pt x="569" y="27"/>
                      <a:pt x="569" y="27"/>
                      <a:pt x="569" y="27"/>
                    </a:cubicBezTo>
                    <a:cubicBezTo>
                      <a:pt x="571" y="26"/>
                      <a:pt x="571" y="26"/>
                      <a:pt x="571" y="26"/>
                    </a:cubicBezTo>
                    <a:cubicBezTo>
                      <a:pt x="577" y="26"/>
                      <a:pt x="577" y="26"/>
                      <a:pt x="577" y="26"/>
                    </a:cubicBezTo>
                    <a:cubicBezTo>
                      <a:pt x="582" y="27"/>
                      <a:pt x="582" y="27"/>
                      <a:pt x="582" y="27"/>
                    </a:cubicBezTo>
                    <a:cubicBezTo>
                      <a:pt x="588" y="27"/>
                      <a:pt x="588" y="27"/>
                      <a:pt x="588" y="27"/>
                    </a:cubicBezTo>
                    <a:cubicBezTo>
                      <a:pt x="587" y="26"/>
                      <a:pt x="587" y="26"/>
                      <a:pt x="587" y="26"/>
                    </a:cubicBezTo>
                    <a:cubicBezTo>
                      <a:pt x="580" y="24"/>
                      <a:pt x="580" y="24"/>
                      <a:pt x="580" y="24"/>
                    </a:cubicBezTo>
                    <a:cubicBezTo>
                      <a:pt x="576" y="24"/>
                      <a:pt x="576" y="24"/>
                      <a:pt x="576" y="24"/>
                    </a:cubicBezTo>
                    <a:cubicBezTo>
                      <a:pt x="579" y="24"/>
                      <a:pt x="579" y="24"/>
                      <a:pt x="579" y="24"/>
                    </a:cubicBezTo>
                    <a:cubicBezTo>
                      <a:pt x="586" y="24"/>
                      <a:pt x="586" y="24"/>
                      <a:pt x="586" y="24"/>
                    </a:cubicBezTo>
                    <a:cubicBezTo>
                      <a:pt x="591" y="24"/>
                      <a:pt x="591" y="24"/>
                      <a:pt x="591" y="24"/>
                    </a:cubicBezTo>
                    <a:cubicBezTo>
                      <a:pt x="596" y="23"/>
                      <a:pt x="596" y="23"/>
                      <a:pt x="596" y="23"/>
                    </a:cubicBezTo>
                    <a:cubicBezTo>
                      <a:pt x="596" y="22"/>
                      <a:pt x="596" y="22"/>
                      <a:pt x="596" y="22"/>
                    </a:cubicBezTo>
                    <a:cubicBezTo>
                      <a:pt x="589" y="21"/>
                      <a:pt x="589" y="21"/>
                      <a:pt x="589" y="21"/>
                    </a:cubicBezTo>
                    <a:cubicBezTo>
                      <a:pt x="598" y="21"/>
                      <a:pt x="598" y="21"/>
                      <a:pt x="598" y="21"/>
                    </a:cubicBezTo>
                    <a:cubicBezTo>
                      <a:pt x="599" y="22"/>
                      <a:pt x="599" y="22"/>
                      <a:pt x="599" y="22"/>
                    </a:cubicBezTo>
                    <a:cubicBezTo>
                      <a:pt x="607" y="22"/>
                      <a:pt x="607" y="22"/>
                      <a:pt x="607" y="22"/>
                    </a:cubicBezTo>
                    <a:cubicBezTo>
                      <a:pt x="611" y="20"/>
                      <a:pt x="611" y="20"/>
                      <a:pt x="611" y="20"/>
                    </a:cubicBezTo>
                    <a:cubicBezTo>
                      <a:pt x="606" y="20"/>
                      <a:pt x="606" y="20"/>
                      <a:pt x="606" y="20"/>
                    </a:cubicBezTo>
                    <a:cubicBezTo>
                      <a:pt x="609" y="19"/>
                      <a:pt x="609" y="19"/>
                      <a:pt x="609" y="19"/>
                    </a:cubicBezTo>
                    <a:cubicBezTo>
                      <a:pt x="617" y="18"/>
                      <a:pt x="617" y="18"/>
                      <a:pt x="617" y="18"/>
                    </a:cubicBezTo>
                    <a:cubicBezTo>
                      <a:pt x="617" y="17"/>
                      <a:pt x="617" y="17"/>
                      <a:pt x="617" y="17"/>
                    </a:cubicBezTo>
                    <a:cubicBezTo>
                      <a:pt x="621" y="18"/>
                      <a:pt x="621" y="18"/>
                      <a:pt x="621" y="18"/>
                    </a:cubicBezTo>
                    <a:cubicBezTo>
                      <a:pt x="628" y="16"/>
                      <a:pt x="628" y="16"/>
                      <a:pt x="628" y="16"/>
                    </a:cubicBezTo>
                    <a:cubicBezTo>
                      <a:pt x="637" y="14"/>
                      <a:pt x="637" y="14"/>
                      <a:pt x="637" y="14"/>
                    </a:cubicBezTo>
                    <a:cubicBezTo>
                      <a:pt x="646" y="12"/>
                      <a:pt x="646" y="12"/>
                      <a:pt x="646" y="12"/>
                    </a:cubicBezTo>
                    <a:cubicBezTo>
                      <a:pt x="651" y="12"/>
                      <a:pt x="651" y="12"/>
                      <a:pt x="651" y="12"/>
                    </a:cubicBezTo>
                    <a:cubicBezTo>
                      <a:pt x="656" y="10"/>
                      <a:pt x="656" y="10"/>
                      <a:pt x="656" y="10"/>
                    </a:cubicBezTo>
                    <a:cubicBezTo>
                      <a:pt x="651" y="10"/>
                      <a:pt x="651" y="10"/>
                      <a:pt x="651" y="10"/>
                    </a:cubicBezTo>
                    <a:cubicBezTo>
                      <a:pt x="647" y="11"/>
                      <a:pt x="647" y="11"/>
                      <a:pt x="647" y="11"/>
                    </a:cubicBezTo>
                    <a:cubicBezTo>
                      <a:pt x="643" y="11"/>
                      <a:pt x="643" y="11"/>
                      <a:pt x="643" y="11"/>
                    </a:cubicBezTo>
                    <a:cubicBezTo>
                      <a:pt x="634" y="12"/>
                      <a:pt x="634" y="12"/>
                      <a:pt x="634" y="12"/>
                    </a:cubicBezTo>
                    <a:cubicBezTo>
                      <a:pt x="627" y="12"/>
                      <a:pt x="627" y="12"/>
                      <a:pt x="627" y="12"/>
                    </a:cubicBezTo>
                    <a:cubicBezTo>
                      <a:pt x="622" y="12"/>
                      <a:pt x="622" y="12"/>
                      <a:pt x="622" y="12"/>
                    </a:cubicBezTo>
                    <a:cubicBezTo>
                      <a:pt x="631" y="11"/>
                      <a:pt x="631" y="11"/>
                      <a:pt x="631" y="11"/>
                    </a:cubicBezTo>
                    <a:cubicBezTo>
                      <a:pt x="636" y="10"/>
                      <a:pt x="636" y="10"/>
                      <a:pt x="636" y="10"/>
                    </a:cubicBezTo>
                    <a:cubicBezTo>
                      <a:pt x="635" y="9"/>
                      <a:pt x="635" y="9"/>
                      <a:pt x="635" y="9"/>
                    </a:cubicBezTo>
                    <a:cubicBezTo>
                      <a:pt x="639" y="9"/>
                      <a:pt x="639" y="9"/>
                      <a:pt x="639" y="9"/>
                    </a:cubicBezTo>
                    <a:cubicBezTo>
                      <a:pt x="649" y="9"/>
                      <a:pt x="649" y="9"/>
                      <a:pt x="649" y="9"/>
                    </a:cubicBezTo>
                    <a:cubicBezTo>
                      <a:pt x="651" y="9"/>
                      <a:pt x="651" y="9"/>
                      <a:pt x="651" y="9"/>
                    </a:cubicBezTo>
                    <a:cubicBezTo>
                      <a:pt x="659" y="9"/>
                      <a:pt x="659" y="9"/>
                      <a:pt x="659" y="9"/>
                    </a:cubicBezTo>
                    <a:cubicBezTo>
                      <a:pt x="670" y="8"/>
                      <a:pt x="670" y="8"/>
                      <a:pt x="670" y="8"/>
                    </a:cubicBezTo>
                    <a:cubicBezTo>
                      <a:pt x="672" y="6"/>
                      <a:pt x="672" y="6"/>
                      <a:pt x="672" y="6"/>
                    </a:cubicBezTo>
                    <a:cubicBezTo>
                      <a:pt x="680" y="5"/>
                      <a:pt x="680" y="5"/>
                      <a:pt x="680" y="5"/>
                    </a:cubicBezTo>
                    <a:cubicBezTo>
                      <a:pt x="681" y="4"/>
                      <a:pt x="681" y="4"/>
                      <a:pt x="681" y="4"/>
                    </a:cubicBezTo>
                    <a:lnTo>
                      <a:pt x="671" y="4"/>
                    </a:lnTo>
                    <a:close/>
                    <a:moveTo>
                      <a:pt x="511" y="109"/>
                    </a:moveTo>
                    <a:cubicBezTo>
                      <a:pt x="512" y="107"/>
                      <a:pt x="512" y="107"/>
                      <a:pt x="512" y="107"/>
                    </a:cubicBezTo>
                    <a:cubicBezTo>
                      <a:pt x="510" y="107"/>
                      <a:pt x="510" y="107"/>
                      <a:pt x="510" y="107"/>
                    </a:cubicBezTo>
                    <a:cubicBezTo>
                      <a:pt x="509" y="108"/>
                      <a:pt x="509" y="108"/>
                      <a:pt x="509" y="108"/>
                    </a:cubicBezTo>
                    <a:cubicBezTo>
                      <a:pt x="510" y="110"/>
                      <a:pt x="510" y="110"/>
                      <a:pt x="510" y="110"/>
                    </a:cubicBezTo>
                    <a:lnTo>
                      <a:pt x="511" y="109"/>
                    </a:lnTo>
                    <a:close/>
                    <a:moveTo>
                      <a:pt x="483" y="112"/>
                    </a:moveTo>
                    <a:cubicBezTo>
                      <a:pt x="485" y="112"/>
                      <a:pt x="485" y="112"/>
                      <a:pt x="485" y="112"/>
                    </a:cubicBezTo>
                    <a:cubicBezTo>
                      <a:pt x="485" y="110"/>
                      <a:pt x="485" y="110"/>
                      <a:pt x="485" y="110"/>
                    </a:cubicBezTo>
                    <a:cubicBezTo>
                      <a:pt x="483" y="110"/>
                      <a:pt x="483" y="110"/>
                      <a:pt x="483" y="110"/>
                    </a:cubicBezTo>
                    <a:lnTo>
                      <a:pt x="483" y="112"/>
                    </a:lnTo>
                    <a:close/>
                    <a:moveTo>
                      <a:pt x="489" y="103"/>
                    </a:moveTo>
                    <a:cubicBezTo>
                      <a:pt x="485" y="104"/>
                      <a:pt x="485" y="104"/>
                      <a:pt x="485" y="104"/>
                    </a:cubicBezTo>
                    <a:cubicBezTo>
                      <a:pt x="484" y="106"/>
                      <a:pt x="484" y="106"/>
                      <a:pt x="484" y="106"/>
                    </a:cubicBezTo>
                    <a:cubicBezTo>
                      <a:pt x="488" y="106"/>
                      <a:pt x="488" y="106"/>
                      <a:pt x="488" y="106"/>
                    </a:cubicBezTo>
                    <a:cubicBezTo>
                      <a:pt x="491" y="103"/>
                      <a:pt x="491" y="103"/>
                      <a:pt x="491" y="103"/>
                    </a:cubicBezTo>
                    <a:cubicBezTo>
                      <a:pt x="495" y="102"/>
                      <a:pt x="495" y="102"/>
                      <a:pt x="495" y="102"/>
                    </a:cubicBezTo>
                    <a:cubicBezTo>
                      <a:pt x="495" y="101"/>
                      <a:pt x="495" y="101"/>
                      <a:pt x="495" y="101"/>
                    </a:cubicBezTo>
                    <a:cubicBezTo>
                      <a:pt x="493" y="100"/>
                      <a:pt x="493" y="100"/>
                      <a:pt x="493" y="100"/>
                    </a:cubicBezTo>
                    <a:lnTo>
                      <a:pt x="489" y="103"/>
                    </a:lnTo>
                    <a:close/>
                    <a:moveTo>
                      <a:pt x="490" y="119"/>
                    </a:moveTo>
                    <a:cubicBezTo>
                      <a:pt x="497" y="119"/>
                      <a:pt x="497" y="119"/>
                      <a:pt x="497" y="119"/>
                    </a:cubicBezTo>
                    <a:cubicBezTo>
                      <a:pt x="505" y="117"/>
                      <a:pt x="505" y="117"/>
                      <a:pt x="505" y="117"/>
                    </a:cubicBezTo>
                    <a:cubicBezTo>
                      <a:pt x="508" y="112"/>
                      <a:pt x="508" y="112"/>
                      <a:pt x="508" y="112"/>
                    </a:cubicBezTo>
                    <a:cubicBezTo>
                      <a:pt x="506" y="110"/>
                      <a:pt x="506" y="110"/>
                      <a:pt x="506" y="110"/>
                    </a:cubicBezTo>
                    <a:cubicBezTo>
                      <a:pt x="503" y="110"/>
                      <a:pt x="503" y="110"/>
                      <a:pt x="503" y="110"/>
                    </a:cubicBezTo>
                    <a:cubicBezTo>
                      <a:pt x="501" y="110"/>
                      <a:pt x="501" y="110"/>
                      <a:pt x="501" y="110"/>
                    </a:cubicBezTo>
                    <a:cubicBezTo>
                      <a:pt x="495" y="112"/>
                      <a:pt x="495" y="112"/>
                      <a:pt x="495" y="112"/>
                    </a:cubicBezTo>
                    <a:cubicBezTo>
                      <a:pt x="490" y="116"/>
                      <a:pt x="490" y="116"/>
                      <a:pt x="490" y="116"/>
                    </a:cubicBezTo>
                    <a:lnTo>
                      <a:pt x="490" y="119"/>
                    </a:lnTo>
                    <a:close/>
                    <a:moveTo>
                      <a:pt x="580" y="122"/>
                    </a:moveTo>
                    <a:cubicBezTo>
                      <a:pt x="579" y="120"/>
                      <a:pt x="579" y="120"/>
                      <a:pt x="579" y="120"/>
                    </a:cubicBezTo>
                    <a:cubicBezTo>
                      <a:pt x="575" y="121"/>
                      <a:pt x="575" y="121"/>
                      <a:pt x="575" y="121"/>
                    </a:cubicBezTo>
                    <a:cubicBezTo>
                      <a:pt x="576" y="119"/>
                      <a:pt x="576" y="119"/>
                      <a:pt x="576" y="119"/>
                    </a:cubicBezTo>
                    <a:cubicBezTo>
                      <a:pt x="570" y="119"/>
                      <a:pt x="570" y="119"/>
                      <a:pt x="570" y="119"/>
                    </a:cubicBezTo>
                    <a:cubicBezTo>
                      <a:pt x="574" y="117"/>
                      <a:pt x="574" y="117"/>
                      <a:pt x="574" y="117"/>
                    </a:cubicBezTo>
                    <a:cubicBezTo>
                      <a:pt x="573" y="115"/>
                      <a:pt x="573" y="115"/>
                      <a:pt x="573" y="115"/>
                    </a:cubicBezTo>
                    <a:cubicBezTo>
                      <a:pt x="570" y="114"/>
                      <a:pt x="570" y="114"/>
                      <a:pt x="570" y="114"/>
                    </a:cubicBezTo>
                    <a:cubicBezTo>
                      <a:pt x="570" y="113"/>
                      <a:pt x="570" y="113"/>
                      <a:pt x="570" y="113"/>
                    </a:cubicBezTo>
                    <a:cubicBezTo>
                      <a:pt x="563" y="113"/>
                      <a:pt x="563" y="113"/>
                      <a:pt x="563" y="113"/>
                    </a:cubicBezTo>
                    <a:cubicBezTo>
                      <a:pt x="563" y="111"/>
                      <a:pt x="563" y="111"/>
                      <a:pt x="563" y="111"/>
                    </a:cubicBezTo>
                    <a:cubicBezTo>
                      <a:pt x="559" y="110"/>
                      <a:pt x="559" y="110"/>
                      <a:pt x="559" y="110"/>
                    </a:cubicBezTo>
                    <a:cubicBezTo>
                      <a:pt x="552" y="108"/>
                      <a:pt x="552" y="108"/>
                      <a:pt x="552" y="108"/>
                    </a:cubicBezTo>
                    <a:cubicBezTo>
                      <a:pt x="559" y="107"/>
                      <a:pt x="559" y="107"/>
                      <a:pt x="559" y="107"/>
                    </a:cubicBezTo>
                    <a:cubicBezTo>
                      <a:pt x="559" y="105"/>
                      <a:pt x="559" y="105"/>
                      <a:pt x="559" y="105"/>
                    </a:cubicBezTo>
                    <a:cubicBezTo>
                      <a:pt x="557" y="104"/>
                      <a:pt x="557" y="104"/>
                      <a:pt x="557" y="104"/>
                    </a:cubicBezTo>
                    <a:cubicBezTo>
                      <a:pt x="556" y="101"/>
                      <a:pt x="556" y="101"/>
                      <a:pt x="556" y="101"/>
                    </a:cubicBezTo>
                    <a:cubicBezTo>
                      <a:pt x="562" y="102"/>
                      <a:pt x="562" y="102"/>
                      <a:pt x="562" y="102"/>
                    </a:cubicBezTo>
                    <a:cubicBezTo>
                      <a:pt x="569" y="102"/>
                      <a:pt x="569" y="102"/>
                      <a:pt x="569" y="102"/>
                    </a:cubicBezTo>
                    <a:cubicBezTo>
                      <a:pt x="569" y="100"/>
                      <a:pt x="569" y="100"/>
                      <a:pt x="569" y="100"/>
                    </a:cubicBezTo>
                    <a:cubicBezTo>
                      <a:pt x="562" y="100"/>
                      <a:pt x="562" y="100"/>
                      <a:pt x="562" y="100"/>
                    </a:cubicBezTo>
                    <a:cubicBezTo>
                      <a:pt x="559" y="99"/>
                      <a:pt x="559" y="99"/>
                      <a:pt x="559" y="99"/>
                    </a:cubicBezTo>
                    <a:cubicBezTo>
                      <a:pt x="568" y="97"/>
                      <a:pt x="568" y="97"/>
                      <a:pt x="568" y="97"/>
                    </a:cubicBezTo>
                    <a:cubicBezTo>
                      <a:pt x="568" y="96"/>
                      <a:pt x="568" y="96"/>
                      <a:pt x="568" y="96"/>
                    </a:cubicBezTo>
                    <a:cubicBezTo>
                      <a:pt x="565" y="94"/>
                      <a:pt x="565" y="94"/>
                      <a:pt x="565" y="94"/>
                    </a:cubicBezTo>
                    <a:cubicBezTo>
                      <a:pt x="561" y="96"/>
                      <a:pt x="561" y="96"/>
                      <a:pt x="561" y="96"/>
                    </a:cubicBezTo>
                    <a:cubicBezTo>
                      <a:pt x="559" y="97"/>
                      <a:pt x="559" y="97"/>
                      <a:pt x="559" y="97"/>
                    </a:cubicBezTo>
                    <a:cubicBezTo>
                      <a:pt x="553" y="97"/>
                      <a:pt x="553" y="97"/>
                      <a:pt x="553" y="97"/>
                    </a:cubicBezTo>
                    <a:cubicBezTo>
                      <a:pt x="556" y="97"/>
                      <a:pt x="556" y="97"/>
                      <a:pt x="556" y="97"/>
                    </a:cubicBezTo>
                    <a:cubicBezTo>
                      <a:pt x="556" y="96"/>
                      <a:pt x="556" y="96"/>
                      <a:pt x="556" y="96"/>
                    </a:cubicBezTo>
                    <a:cubicBezTo>
                      <a:pt x="551" y="95"/>
                      <a:pt x="551" y="95"/>
                      <a:pt x="551" y="95"/>
                    </a:cubicBezTo>
                    <a:cubicBezTo>
                      <a:pt x="558" y="94"/>
                      <a:pt x="558" y="94"/>
                      <a:pt x="558" y="94"/>
                    </a:cubicBezTo>
                    <a:cubicBezTo>
                      <a:pt x="562" y="91"/>
                      <a:pt x="562" y="91"/>
                      <a:pt x="562" y="91"/>
                    </a:cubicBezTo>
                    <a:cubicBezTo>
                      <a:pt x="560" y="90"/>
                      <a:pt x="560" y="90"/>
                      <a:pt x="560" y="90"/>
                    </a:cubicBezTo>
                    <a:cubicBezTo>
                      <a:pt x="556" y="93"/>
                      <a:pt x="556" y="93"/>
                      <a:pt x="556" y="93"/>
                    </a:cubicBezTo>
                    <a:cubicBezTo>
                      <a:pt x="551" y="94"/>
                      <a:pt x="551" y="94"/>
                      <a:pt x="551" y="94"/>
                    </a:cubicBezTo>
                    <a:cubicBezTo>
                      <a:pt x="554" y="91"/>
                      <a:pt x="554" y="91"/>
                      <a:pt x="554" y="91"/>
                    </a:cubicBezTo>
                    <a:cubicBezTo>
                      <a:pt x="551" y="92"/>
                      <a:pt x="551" y="92"/>
                      <a:pt x="551" y="92"/>
                    </a:cubicBezTo>
                    <a:cubicBezTo>
                      <a:pt x="555" y="89"/>
                      <a:pt x="555" y="89"/>
                      <a:pt x="555" y="89"/>
                    </a:cubicBezTo>
                    <a:cubicBezTo>
                      <a:pt x="555" y="87"/>
                      <a:pt x="555" y="87"/>
                      <a:pt x="555" y="87"/>
                    </a:cubicBezTo>
                    <a:cubicBezTo>
                      <a:pt x="550" y="89"/>
                      <a:pt x="550" y="89"/>
                      <a:pt x="550" y="89"/>
                    </a:cubicBezTo>
                    <a:cubicBezTo>
                      <a:pt x="548" y="91"/>
                      <a:pt x="548" y="91"/>
                      <a:pt x="548" y="91"/>
                    </a:cubicBezTo>
                    <a:cubicBezTo>
                      <a:pt x="543" y="95"/>
                      <a:pt x="543" y="95"/>
                      <a:pt x="543" y="95"/>
                    </a:cubicBezTo>
                    <a:cubicBezTo>
                      <a:pt x="546" y="91"/>
                      <a:pt x="546" y="91"/>
                      <a:pt x="546" y="91"/>
                    </a:cubicBezTo>
                    <a:cubicBezTo>
                      <a:pt x="541" y="94"/>
                      <a:pt x="541" y="94"/>
                      <a:pt x="541" y="94"/>
                    </a:cubicBezTo>
                    <a:cubicBezTo>
                      <a:pt x="546" y="89"/>
                      <a:pt x="546" y="89"/>
                      <a:pt x="546" y="89"/>
                    </a:cubicBezTo>
                    <a:cubicBezTo>
                      <a:pt x="540" y="90"/>
                      <a:pt x="540" y="90"/>
                      <a:pt x="540" y="90"/>
                    </a:cubicBezTo>
                    <a:cubicBezTo>
                      <a:pt x="547" y="87"/>
                      <a:pt x="547" y="87"/>
                      <a:pt x="547" y="87"/>
                    </a:cubicBezTo>
                    <a:cubicBezTo>
                      <a:pt x="550" y="88"/>
                      <a:pt x="550" y="88"/>
                      <a:pt x="550" y="88"/>
                    </a:cubicBezTo>
                    <a:cubicBezTo>
                      <a:pt x="553" y="85"/>
                      <a:pt x="553" y="85"/>
                      <a:pt x="553" y="85"/>
                    </a:cubicBezTo>
                    <a:cubicBezTo>
                      <a:pt x="553" y="84"/>
                      <a:pt x="553" y="84"/>
                      <a:pt x="553" y="84"/>
                    </a:cubicBezTo>
                    <a:cubicBezTo>
                      <a:pt x="550" y="83"/>
                      <a:pt x="550" y="83"/>
                      <a:pt x="550" y="83"/>
                    </a:cubicBezTo>
                    <a:cubicBezTo>
                      <a:pt x="548" y="83"/>
                      <a:pt x="548" y="83"/>
                      <a:pt x="548" y="83"/>
                    </a:cubicBezTo>
                    <a:cubicBezTo>
                      <a:pt x="548" y="81"/>
                      <a:pt x="548" y="81"/>
                      <a:pt x="548" y="81"/>
                    </a:cubicBezTo>
                    <a:cubicBezTo>
                      <a:pt x="542" y="82"/>
                      <a:pt x="542" y="82"/>
                      <a:pt x="542" y="82"/>
                    </a:cubicBezTo>
                    <a:cubicBezTo>
                      <a:pt x="540" y="85"/>
                      <a:pt x="540" y="85"/>
                      <a:pt x="540" y="85"/>
                    </a:cubicBezTo>
                    <a:cubicBezTo>
                      <a:pt x="537" y="84"/>
                      <a:pt x="537" y="84"/>
                      <a:pt x="537" y="84"/>
                    </a:cubicBezTo>
                    <a:cubicBezTo>
                      <a:pt x="536" y="86"/>
                      <a:pt x="536" y="86"/>
                      <a:pt x="536" y="86"/>
                    </a:cubicBezTo>
                    <a:cubicBezTo>
                      <a:pt x="535" y="85"/>
                      <a:pt x="535" y="85"/>
                      <a:pt x="535" y="85"/>
                    </a:cubicBezTo>
                    <a:cubicBezTo>
                      <a:pt x="536" y="83"/>
                      <a:pt x="536" y="83"/>
                      <a:pt x="536" y="83"/>
                    </a:cubicBezTo>
                    <a:cubicBezTo>
                      <a:pt x="532" y="84"/>
                      <a:pt x="532" y="84"/>
                      <a:pt x="532" y="84"/>
                    </a:cubicBezTo>
                    <a:cubicBezTo>
                      <a:pt x="529" y="85"/>
                      <a:pt x="529" y="85"/>
                      <a:pt x="529" y="85"/>
                    </a:cubicBezTo>
                    <a:cubicBezTo>
                      <a:pt x="530" y="83"/>
                      <a:pt x="530" y="83"/>
                      <a:pt x="530" y="83"/>
                    </a:cubicBezTo>
                    <a:cubicBezTo>
                      <a:pt x="537" y="80"/>
                      <a:pt x="537" y="80"/>
                      <a:pt x="537" y="80"/>
                    </a:cubicBezTo>
                    <a:cubicBezTo>
                      <a:pt x="537" y="79"/>
                      <a:pt x="537" y="79"/>
                      <a:pt x="537" y="79"/>
                    </a:cubicBezTo>
                    <a:cubicBezTo>
                      <a:pt x="532" y="79"/>
                      <a:pt x="532" y="79"/>
                      <a:pt x="532" y="79"/>
                    </a:cubicBezTo>
                    <a:cubicBezTo>
                      <a:pt x="530" y="80"/>
                      <a:pt x="530" y="80"/>
                      <a:pt x="530" y="80"/>
                    </a:cubicBezTo>
                    <a:cubicBezTo>
                      <a:pt x="525" y="83"/>
                      <a:pt x="525" y="83"/>
                      <a:pt x="525" y="83"/>
                    </a:cubicBezTo>
                    <a:cubicBezTo>
                      <a:pt x="524" y="82"/>
                      <a:pt x="524" y="82"/>
                      <a:pt x="524" y="82"/>
                    </a:cubicBezTo>
                    <a:cubicBezTo>
                      <a:pt x="528" y="79"/>
                      <a:pt x="528" y="79"/>
                      <a:pt x="528" y="79"/>
                    </a:cubicBezTo>
                    <a:cubicBezTo>
                      <a:pt x="535" y="78"/>
                      <a:pt x="535" y="78"/>
                      <a:pt x="535" y="78"/>
                    </a:cubicBezTo>
                    <a:cubicBezTo>
                      <a:pt x="535" y="76"/>
                      <a:pt x="535" y="76"/>
                      <a:pt x="535" y="76"/>
                    </a:cubicBezTo>
                    <a:cubicBezTo>
                      <a:pt x="532" y="75"/>
                      <a:pt x="532" y="75"/>
                      <a:pt x="532" y="75"/>
                    </a:cubicBezTo>
                    <a:cubicBezTo>
                      <a:pt x="528" y="75"/>
                      <a:pt x="528" y="75"/>
                      <a:pt x="528" y="75"/>
                    </a:cubicBezTo>
                    <a:cubicBezTo>
                      <a:pt x="523" y="74"/>
                      <a:pt x="523" y="74"/>
                      <a:pt x="523" y="74"/>
                    </a:cubicBezTo>
                    <a:cubicBezTo>
                      <a:pt x="517" y="75"/>
                      <a:pt x="517" y="75"/>
                      <a:pt x="517" y="75"/>
                    </a:cubicBezTo>
                    <a:cubicBezTo>
                      <a:pt x="516" y="76"/>
                      <a:pt x="516" y="76"/>
                      <a:pt x="516" y="76"/>
                    </a:cubicBezTo>
                    <a:cubicBezTo>
                      <a:pt x="521" y="78"/>
                      <a:pt x="521" y="78"/>
                      <a:pt x="521" y="78"/>
                    </a:cubicBezTo>
                    <a:cubicBezTo>
                      <a:pt x="518" y="79"/>
                      <a:pt x="518" y="79"/>
                      <a:pt x="518" y="79"/>
                    </a:cubicBezTo>
                    <a:cubicBezTo>
                      <a:pt x="514" y="77"/>
                      <a:pt x="514" y="77"/>
                      <a:pt x="514" y="77"/>
                    </a:cubicBezTo>
                    <a:cubicBezTo>
                      <a:pt x="515" y="81"/>
                      <a:pt x="515" y="81"/>
                      <a:pt x="515" y="81"/>
                    </a:cubicBezTo>
                    <a:cubicBezTo>
                      <a:pt x="512" y="82"/>
                      <a:pt x="512" y="82"/>
                      <a:pt x="512" y="82"/>
                    </a:cubicBezTo>
                    <a:cubicBezTo>
                      <a:pt x="512" y="78"/>
                      <a:pt x="512" y="78"/>
                      <a:pt x="512" y="78"/>
                    </a:cubicBezTo>
                    <a:cubicBezTo>
                      <a:pt x="510" y="77"/>
                      <a:pt x="510" y="77"/>
                      <a:pt x="510" y="77"/>
                    </a:cubicBezTo>
                    <a:cubicBezTo>
                      <a:pt x="510" y="80"/>
                      <a:pt x="510" y="80"/>
                      <a:pt x="510" y="80"/>
                    </a:cubicBezTo>
                    <a:cubicBezTo>
                      <a:pt x="508" y="80"/>
                      <a:pt x="508" y="80"/>
                      <a:pt x="508" y="80"/>
                    </a:cubicBezTo>
                    <a:cubicBezTo>
                      <a:pt x="509" y="77"/>
                      <a:pt x="509" y="77"/>
                      <a:pt x="509" y="77"/>
                    </a:cubicBezTo>
                    <a:cubicBezTo>
                      <a:pt x="508" y="76"/>
                      <a:pt x="508" y="76"/>
                      <a:pt x="508" y="76"/>
                    </a:cubicBezTo>
                    <a:cubicBezTo>
                      <a:pt x="505" y="76"/>
                      <a:pt x="505" y="76"/>
                      <a:pt x="505" y="76"/>
                    </a:cubicBezTo>
                    <a:cubicBezTo>
                      <a:pt x="504" y="78"/>
                      <a:pt x="504" y="78"/>
                      <a:pt x="504" y="78"/>
                    </a:cubicBezTo>
                    <a:cubicBezTo>
                      <a:pt x="502" y="78"/>
                      <a:pt x="502" y="78"/>
                      <a:pt x="502" y="78"/>
                    </a:cubicBezTo>
                    <a:cubicBezTo>
                      <a:pt x="500" y="80"/>
                      <a:pt x="500" y="80"/>
                      <a:pt x="500" y="80"/>
                    </a:cubicBezTo>
                    <a:cubicBezTo>
                      <a:pt x="497" y="81"/>
                      <a:pt x="497" y="81"/>
                      <a:pt x="497" y="81"/>
                    </a:cubicBezTo>
                    <a:cubicBezTo>
                      <a:pt x="493" y="80"/>
                      <a:pt x="493" y="80"/>
                      <a:pt x="493" y="80"/>
                    </a:cubicBezTo>
                    <a:cubicBezTo>
                      <a:pt x="496" y="79"/>
                      <a:pt x="496" y="79"/>
                      <a:pt x="496" y="79"/>
                    </a:cubicBezTo>
                    <a:cubicBezTo>
                      <a:pt x="498" y="78"/>
                      <a:pt x="498" y="78"/>
                      <a:pt x="498" y="78"/>
                    </a:cubicBezTo>
                    <a:cubicBezTo>
                      <a:pt x="500" y="77"/>
                      <a:pt x="500" y="77"/>
                      <a:pt x="500" y="77"/>
                    </a:cubicBezTo>
                    <a:cubicBezTo>
                      <a:pt x="502" y="75"/>
                      <a:pt x="502" y="75"/>
                      <a:pt x="502" y="75"/>
                    </a:cubicBezTo>
                    <a:cubicBezTo>
                      <a:pt x="506" y="74"/>
                      <a:pt x="506" y="74"/>
                      <a:pt x="506" y="74"/>
                    </a:cubicBezTo>
                    <a:cubicBezTo>
                      <a:pt x="507" y="70"/>
                      <a:pt x="507" y="70"/>
                      <a:pt x="507" y="70"/>
                    </a:cubicBezTo>
                    <a:cubicBezTo>
                      <a:pt x="505" y="69"/>
                      <a:pt x="505" y="69"/>
                      <a:pt x="505" y="69"/>
                    </a:cubicBezTo>
                    <a:cubicBezTo>
                      <a:pt x="507" y="66"/>
                      <a:pt x="507" y="66"/>
                      <a:pt x="507" y="66"/>
                    </a:cubicBezTo>
                    <a:cubicBezTo>
                      <a:pt x="499" y="66"/>
                      <a:pt x="499" y="66"/>
                      <a:pt x="499" y="66"/>
                    </a:cubicBezTo>
                    <a:cubicBezTo>
                      <a:pt x="493" y="67"/>
                      <a:pt x="493" y="67"/>
                      <a:pt x="493" y="67"/>
                    </a:cubicBezTo>
                    <a:cubicBezTo>
                      <a:pt x="491" y="68"/>
                      <a:pt x="491" y="68"/>
                      <a:pt x="491" y="68"/>
                    </a:cubicBezTo>
                    <a:cubicBezTo>
                      <a:pt x="484" y="69"/>
                      <a:pt x="484" y="69"/>
                      <a:pt x="484" y="69"/>
                    </a:cubicBezTo>
                    <a:cubicBezTo>
                      <a:pt x="482" y="69"/>
                      <a:pt x="482" y="69"/>
                      <a:pt x="482" y="69"/>
                    </a:cubicBezTo>
                    <a:cubicBezTo>
                      <a:pt x="484" y="71"/>
                      <a:pt x="484" y="71"/>
                      <a:pt x="484" y="71"/>
                    </a:cubicBezTo>
                    <a:cubicBezTo>
                      <a:pt x="479" y="71"/>
                      <a:pt x="479" y="71"/>
                      <a:pt x="479" y="71"/>
                    </a:cubicBezTo>
                    <a:cubicBezTo>
                      <a:pt x="482" y="74"/>
                      <a:pt x="482" y="74"/>
                      <a:pt x="482" y="74"/>
                    </a:cubicBezTo>
                    <a:cubicBezTo>
                      <a:pt x="477" y="72"/>
                      <a:pt x="477" y="72"/>
                      <a:pt x="477" y="72"/>
                    </a:cubicBezTo>
                    <a:cubicBezTo>
                      <a:pt x="475" y="72"/>
                      <a:pt x="475" y="72"/>
                      <a:pt x="475" y="72"/>
                    </a:cubicBezTo>
                    <a:cubicBezTo>
                      <a:pt x="474" y="76"/>
                      <a:pt x="474" y="76"/>
                      <a:pt x="474" y="76"/>
                    </a:cubicBezTo>
                    <a:cubicBezTo>
                      <a:pt x="478" y="76"/>
                      <a:pt x="478" y="76"/>
                      <a:pt x="478" y="76"/>
                    </a:cubicBezTo>
                    <a:cubicBezTo>
                      <a:pt x="476" y="77"/>
                      <a:pt x="476" y="77"/>
                      <a:pt x="476" y="77"/>
                    </a:cubicBezTo>
                    <a:cubicBezTo>
                      <a:pt x="477" y="79"/>
                      <a:pt x="477" y="79"/>
                      <a:pt x="477" y="79"/>
                    </a:cubicBezTo>
                    <a:cubicBezTo>
                      <a:pt x="474" y="79"/>
                      <a:pt x="474" y="79"/>
                      <a:pt x="474" y="79"/>
                    </a:cubicBezTo>
                    <a:cubicBezTo>
                      <a:pt x="473" y="77"/>
                      <a:pt x="473" y="77"/>
                      <a:pt x="473" y="77"/>
                    </a:cubicBezTo>
                    <a:cubicBezTo>
                      <a:pt x="470" y="78"/>
                      <a:pt x="470" y="78"/>
                      <a:pt x="470" y="78"/>
                    </a:cubicBezTo>
                    <a:cubicBezTo>
                      <a:pt x="469" y="81"/>
                      <a:pt x="469" y="81"/>
                      <a:pt x="469" y="81"/>
                    </a:cubicBezTo>
                    <a:cubicBezTo>
                      <a:pt x="471" y="82"/>
                      <a:pt x="471" y="82"/>
                      <a:pt x="471" y="82"/>
                    </a:cubicBezTo>
                    <a:cubicBezTo>
                      <a:pt x="470" y="84"/>
                      <a:pt x="470" y="84"/>
                      <a:pt x="470" y="84"/>
                    </a:cubicBezTo>
                    <a:cubicBezTo>
                      <a:pt x="468" y="85"/>
                      <a:pt x="468" y="85"/>
                      <a:pt x="468" y="85"/>
                    </a:cubicBezTo>
                    <a:cubicBezTo>
                      <a:pt x="465" y="88"/>
                      <a:pt x="465" y="88"/>
                      <a:pt x="465" y="88"/>
                    </a:cubicBezTo>
                    <a:cubicBezTo>
                      <a:pt x="465" y="86"/>
                      <a:pt x="465" y="86"/>
                      <a:pt x="465" y="86"/>
                    </a:cubicBezTo>
                    <a:cubicBezTo>
                      <a:pt x="457" y="88"/>
                      <a:pt x="457" y="88"/>
                      <a:pt x="457" y="88"/>
                    </a:cubicBezTo>
                    <a:cubicBezTo>
                      <a:pt x="460" y="86"/>
                      <a:pt x="460" y="86"/>
                      <a:pt x="460" y="86"/>
                    </a:cubicBezTo>
                    <a:cubicBezTo>
                      <a:pt x="465" y="84"/>
                      <a:pt x="465" y="84"/>
                      <a:pt x="465" y="84"/>
                    </a:cubicBezTo>
                    <a:cubicBezTo>
                      <a:pt x="466" y="83"/>
                      <a:pt x="466" y="83"/>
                      <a:pt x="466" y="83"/>
                    </a:cubicBezTo>
                    <a:cubicBezTo>
                      <a:pt x="464" y="80"/>
                      <a:pt x="464" y="80"/>
                      <a:pt x="464" y="80"/>
                    </a:cubicBezTo>
                    <a:cubicBezTo>
                      <a:pt x="467" y="77"/>
                      <a:pt x="467" y="77"/>
                      <a:pt x="467" y="77"/>
                    </a:cubicBezTo>
                    <a:cubicBezTo>
                      <a:pt x="467" y="74"/>
                      <a:pt x="467" y="74"/>
                      <a:pt x="467" y="74"/>
                    </a:cubicBezTo>
                    <a:cubicBezTo>
                      <a:pt x="476" y="69"/>
                      <a:pt x="476" y="69"/>
                      <a:pt x="476" y="69"/>
                    </a:cubicBezTo>
                    <a:cubicBezTo>
                      <a:pt x="484" y="66"/>
                      <a:pt x="484" y="66"/>
                      <a:pt x="484" y="66"/>
                    </a:cubicBezTo>
                    <a:cubicBezTo>
                      <a:pt x="485" y="65"/>
                      <a:pt x="485" y="65"/>
                      <a:pt x="485" y="65"/>
                    </a:cubicBezTo>
                    <a:cubicBezTo>
                      <a:pt x="478" y="65"/>
                      <a:pt x="478" y="65"/>
                      <a:pt x="478" y="65"/>
                    </a:cubicBezTo>
                    <a:cubicBezTo>
                      <a:pt x="466" y="67"/>
                      <a:pt x="466" y="67"/>
                      <a:pt x="466" y="67"/>
                    </a:cubicBezTo>
                    <a:cubicBezTo>
                      <a:pt x="456" y="71"/>
                      <a:pt x="456" y="71"/>
                      <a:pt x="456" y="71"/>
                    </a:cubicBezTo>
                    <a:cubicBezTo>
                      <a:pt x="453" y="73"/>
                      <a:pt x="453" y="73"/>
                      <a:pt x="453" y="73"/>
                    </a:cubicBezTo>
                    <a:cubicBezTo>
                      <a:pt x="446" y="76"/>
                      <a:pt x="446" y="76"/>
                      <a:pt x="446" y="76"/>
                    </a:cubicBezTo>
                    <a:cubicBezTo>
                      <a:pt x="445" y="78"/>
                      <a:pt x="445" y="78"/>
                      <a:pt x="445" y="78"/>
                    </a:cubicBezTo>
                    <a:cubicBezTo>
                      <a:pt x="441" y="82"/>
                      <a:pt x="441" y="82"/>
                      <a:pt x="441" y="82"/>
                    </a:cubicBezTo>
                    <a:cubicBezTo>
                      <a:pt x="438" y="85"/>
                      <a:pt x="438" y="85"/>
                      <a:pt x="438" y="85"/>
                    </a:cubicBezTo>
                    <a:cubicBezTo>
                      <a:pt x="440" y="85"/>
                      <a:pt x="440" y="85"/>
                      <a:pt x="440" y="85"/>
                    </a:cubicBezTo>
                    <a:cubicBezTo>
                      <a:pt x="445" y="85"/>
                      <a:pt x="445" y="85"/>
                      <a:pt x="445" y="85"/>
                    </a:cubicBezTo>
                    <a:cubicBezTo>
                      <a:pt x="447" y="86"/>
                      <a:pt x="447" y="86"/>
                      <a:pt x="447" y="86"/>
                    </a:cubicBezTo>
                    <a:cubicBezTo>
                      <a:pt x="448" y="85"/>
                      <a:pt x="448" y="85"/>
                      <a:pt x="448" y="85"/>
                    </a:cubicBezTo>
                    <a:cubicBezTo>
                      <a:pt x="449" y="87"/>
                      <a:pt x="449" y="87"/>
                      <a:pt x="449" y="87"/>
                    </a:cubicBezTo>
                    <a:cubicBezTo>
                      <a:pt x="452" y="88"/>
                      <a:pt x="452" y="88"/>
                      <a:pt x="452" y="88"/>
                    </a:cubicBezTo>
                    <a:cubicBezTo>
                      <a:pt x="447" y="89"/>
                      <a:pt x="447" y="89"/>
                      <a:pt x="447" y="89"/>
                    </a:cubicBezTo>
                    <a:cubicBezTo>
                      <a:pt x="445" y="90"/>
                      <a:pt x="445" y="90"/>
                      <a:pt x="445" y="90"/>
                    </a:cubicBezTo>
                    <a:cubicBezTo>
                      <a:pt x="445" y="87"/>
                      <a:pt x="445" y="87"/>
                      <a:pt x="445" y="87"/>
                    </a:cubicBezTo>
                    <a:cubicBezTo>
                      <a:pt x="438" y="86"/>
                      <a:pt x="438" y="86"/>
                      <a:pt x="438" y="86"/>
                    </a:cubicBezTo>
                    <a:cubicBezTo>
                      <a:pt x="437" y="89"/>
                      <a:pt x="437" y="89"/>
                      <a:pt x="437" y="89"/>
                    </a:cubicBezTo>
                    <a:cubicBezTo>
                      <a:pt x="438" y="91"/>
                      <a:pt x="438" y="91"/>
                      <a:pt x="438" y="91"/>
                    </a:cubicBezTo>
                    <a:cubicBezTo>
                      <a:pt x="441" y="94"/>
                      <a:pt x="441" y="94"/>
                      <a:pt x="441" y="94"/>
                    </a:cubicBezTo>
                    <a:cubicBezTo>
                      <a:pt x="446" y="94"/>
                      <a:pt x="446" y="94"/>
                      <a:pt x="446" y="94"/>
                    </a:cubicBezTo>
                    <a:cubicBezTo>
                      <a:pt x="447" y="93"/>
                      <a:pt x="447" y="93"/>
                      <a:pt x="447" y="93"/>
                    </a:cubicBezTo>
                    <a:cubicBezTo>
                      <a:pt x="449" y="94"/>
                      <a:pt x="449" y="94"/>
                      <a:pt x="449" y="94"/>
                    </a:cubicBezTo>
                    <a:cubicBezTo>
                      <a:pt x="452" y="93"/>
                      <a:pt x="452" y="93"/>
                      <a:pt x="452" y="93"/>
                    </a:cubicBezTo>
                    <a:cubicBezTo>
                      <a:pt x="451" y="94"/>
                      <a:pt x="451" y="94"/>
                      <a:pt x="451" y="94"/>
                    </a:cubicBezTo>
                    <a:cubicBezTo>
                      <a:pt x="453" y="96"/>
                      <a:pt x="453" y="96"/>
                      <a:pt x="453" y="96"/>
                    </a:cubicBezTo>
                    <a:cubicBezTo>
                      <a:pt x="454" y="95"/>
                      <a:pt x="454" y="95"/>
                      <a:pt x="454" y="95"/>
                    </a:cubicBezTo>
                    <a:cubicBezTo>
                      <a:pt x="459" y="96"/>
                      <a:pt x="459" y="96"/>
                      <a:pt x="459" y="96"/>
                    </a:cubicBezTo>
                    <a:cubicBezTo>
                      <a:pt x="461" y="95"/>
                      <a:pt x="461" y="95"/>
                      <a:pt x="461" y="95"/>
                    </a:cubicBezTo>
                    <a:cubicBezTo>
                      <a:pt x="462" y="96"/>
                      <a:pt x="462" y="96"/>
                      <a:pt x="462" y="96"/>
                    </a:cubicBezTo>
                    <a:cubicBezTo>
                      <a:pt x="464" y="96"/>
                      <a:pt x="464" y="96"/>
                      <a:pt x="464" y="96"/>
                    </a:cubicBezTo>
                    <a:cubicBezTo>
                      <a:pt x="470" y="96"/>
                      <a:pt x="470" y="96"/>
                      <a:pt x="470" y="96"/>
                    </a:cubicBezTo>
                    <a:cubicBezTo>
                      <a:pt x="474" y="97"/>
                      <a:pt x="474" y="97"/>
                      <a:pt x="474" y="97"/>
                    </a:cubicBezTo>
                    <a:cubicBezTo>
                      <a:pt x="477" y="96"/>
                      <a:pt x="477" y="96"/>
                      <a:pt x="477" y="96"/>
                    </a:cubicBezTo>
                    <a:cubicBezTo>
                      <a:pt x="482" y="98"/>
                      <a:pt x="482" y="98"/>
                      <a:pt x="482" y="98"/>
                    </a:cubicBezTo>
                    <a:cubicBezTo>
                      <a:pt x="480" y="95"/>
                      <a:pt x="480" y="95"/>
                      <a:pt x="480" y="95"/>
                    </a:cubicBezTo>
                    <a:cubicBezTo>
                      <a:pt x="484" y="96"/>
                      <a:pt x="484" y="96"/>
                      <a:pt x="484" y="96"/>
                    </a:cubicBezTo>
                    <a:cubicBezTo>
                      <a:pt x="489" y="96"/>
                      <a:pt x="489" y="96"/>
                      <a:pt x="489" y="96"/>
                    </a:cubicBezTo>
                    <a:cubicBezTo>
                      <a:pt x="490" y="98"/>
                      <a:pt x="490" y="98"/>
                      <a:pt x="490" y="98"/>
                    </a:cubicBezTo>
                    <a:cubicBezTo>
                      <a:pt x="496" y="97"/>
                      <a:pt x="496" y="97"/>
                      <a:pt x="496" y="97"/>
                    </a:cubicBezTo>
                    <a:cubicBezTo>
                      <a:pt x="498" y="95"/>
                      <a:pt x="498" y="95"/>
                      <a:pt x="498" y="95"/>
                    </a:cubicBezTo>
                    <a:cubicBezTo>
                      <a:pt x="495" y="93"/>
                      <a:pt x="495" y="93"/>
                      <a:pt x="495" y="93"/>
                    </a:cubicBezTo>
                    <a:cubicBezTo>
                      <a:pt x="498" y="93"/>
                      <a:pt x="498" y="93"/>
                      <a:pt x="498" y="93"/>
                    </a:cubicBezTo>
                    <a:cubicBezTo>
                      <a:pt x="501" y="94"/>
                      <a:pt x="501" y="94"/>
                      <a:pt x="501" y="94"/>
                    </a:cubicBezTo>
                    <a:cubicBezTo>
                      <a:pt x="504" y="95"/>
                      <a:pt x="504" y="95"/>
                      <a:pt x="504" y="95"/>
                    </a:cubicBezTo>
                    <a:cubicBezTo>
                      <a:pt x="502" y="98"/>
                      <a:pt x="502" y="98"/>
                      <a:pt x="502" y="98"/>
                    </a:cubicBezTo>
                    <a:cubicBezTo>
                      <a:pt x="505" y="97"/>
                      <a:pt x="505" y="97"/>
                      <a:pt x="505" y="97"/>
                    </a:cubicBezTo>
                    <a:cubicBezTo>
                      <a:pt x="505" y="99"/>
                      <a:pt x="505" y="99"/>
                      <a:pt x="505" y="99"/>
                    </a:cubicBezTo>
                    <a:cubicBezTo>
                      <a:pt x="510" y="98"/>
                      <a:pt x="510" y="98"/>
                      <a:pt x="510" y="98"/>
                    </a:cubicBezTo>
                    <a:cubicBezTo>
                      <a:pt x="508" y="100"/>
                      <a:pt x="508" y="100"/>
                      <a:pt x="508" y="100"/>
                    </a:cubicBezTo>
                    <a:cubicBezTo>
                      <a:pt x="508" y="101"/>
                      <a:pt x="508" y="101"/>
                      <a:pt x="508" y="101"/>
                    </a:cubicBezTo>
                    <a:cubicBezTo>
                      <a:pt x="510" y="101"/>
                      <a:pt x="510" y="101"/>
                      <a:pt x="510" y="101"/>
                    </a:cubicBezTo>
                    <a:cubicBezTo>
                      <a:pt x="510" y="103"/>
                      <a:pt x="510" y="103"/>
                      <a:pt x="510" y="103"/>
                    </a:cubicBezTo>
                    <a:cubicBezTo>
                      <a:pt x="505" y="104"/>
                      <a:pt x="505" y="104"/>
                      <a:pt x="505" y="104"/>
                    </a:cubicBezTo>
                    <a:cubicBezTo>
                      <a:pt x="503" y="105"/>
                      <a:pt x="503" y="105"/>
                      <a:pt x="503" y="105"/>
                    </a:cubicBezTo>
                    <a:cubicBezTo>
                      <a:pt x="501" y="107"/>
                      <a:pt x="501" y="107"/>
                      <a:pt x="501" y="107"/>
                    </a:cubicBezTo>
                    <a:cubicBezTo>
                      <a:pt x="509" y="106"/>
                      <a:pt x="509" y="106"/>
                      <a:pt x="509" y="106"/>
                    </a:cubicBezTo>
                    <a:cubicBezTo>
                      <a:pt x="511" y="104"/>
                      <a:pt x="511" y="104"/>
                      <a:pt x="511" y="104"/>
                    </a:cubicBezTo>
                    <a:cubicBezTo>
                      <a:pt x="514" y="105"/>
                      <a:pt x="514" y="105"/>
                      <a:pt x="514" y="105"/>
                    </a:cubicBezTo>
                    <a:cubicBezTo>
                      <a:pt x="515" y="109"/>
                      <a:pt x="515" y="109"/>
                      <a:pt x="515" y="109"/>
                    </a:cubicBezTo>
                    <a:cubicBezTo>
                      <a:pt x="517" y="109"/>
                      <a:pt x="517" y="109"/>
                      <a:pt x="517" y="109"/>
                    </a:cubicBezTo>
                    <a:cubicBezTo>
                      <a:pt x="518" y="107"/>
                      <a:pt x="518" y="107"/>
                      <a:pt x="518" y="107"/>
                    </a:cubicBezTo>
                    <a:cubicBezTo>
                      <a:pt x="519" y="108"/>
                      <a:pt x="519" y="108"/>
                      <a:pt x="519" y="108"/>
                    </a:cubicBezTo>
                    <a:cubicBezTo>
                      <a:pt x="518" y="109"/>
                      <a:pt x="518" y="109"/>
                      <a:pt x="518" y="109"/>
                    </a:cubicBezTo>
                    <a:cubicBezTo>
                      <a:pt x="519" y="110"/>
                      <a:pt x="519" y="110"/>
                      <a:pt x="519" y="110"/>
                    </a:cubicBezTo>
                    <a:cubicBezTo>
                      <a:pt x="523" y="110"/>
                      <a:pt x="523" y="110"/>
                      <a:pt x="523" y="110"/>
                    </a:cubicBezTo>
                    <a:cubicBezTo>
                      <a:pt x="520" y="113"/>
                      <a:pt x="520" y="113"/>
                      <a:pt x="520" y="113"/>
                    </a:cubicBezTo>
                    <a:cubicBezTo>
                      <a:pt x="522" y="116"/>
                      <a:pt x="522" y="116"/>
                      <a:pt x="522" y="116"/>
                    </a:cubicBezTo>
                    <a:cubicBezTo>
                      <a:pt x="521" y="119"/>
                      <a:pt x="521" y="119"/>
                      <a:pt x="521" y="119"/>
                    </a:cubicBezTo>
                    <a:cubicBezTo>
                      <a:pt x="516" y="120"/>
                      <a:pt x="516" y="120"/>
                      <a:pt x="516" y="120"/>
                    </a:cubicBezTo>
                    <a:cubicBezTo>
                      <a:pt x="509" y="125"/>
                      <a:pt x="509" y="125"/>
                      <a:pt x="509" y="125"/>
                    </a:cubicBezTo>
                    <a:cubicBezTo>
                      <a:pt x="500" y="129"/>
                      <a:pt x="500" y="129"/>
                      <a:pt x="500" y="129"/>
                    </a:cubicBezTo>
                    <a:cubicBezTo>
                      <a:pt x="500" y="131"/>
                      <a:pt x="500" y="131"/>
                      <a:pt x="500" y="131"/>
                    </a:cubicBezTo>
                    <a:cubicBezTo>
                      <a:pt x="502" y="132"/>
                      <a:pt x="502" y="132"/>
                      <a:pt x="502" y="132"/>
                    </a:cubicBezTo>
                    <a:cubicBezTo>
                      <a:pt x="502" y="134"/>
                      <a:pt x="502" y="134"/>
                      <a:pt x="502" y="134"/>
                    </a:cubicBezTo>
                    <a:cubicBezTo>
                      <a:pt x="498" y="134"/>
                      <a:pt x="498" y="134"/>
                      <a:pt x="498" y="134"/>
                    </a:cubicBezTo>
                    <a:cubicBezTo>
                      <a:pt x="493" y="134"/>
                      <a:pt x="493" y="134"/>
                      <a:pt x="493" y="134"/>
                    </a:cubicBezTo>
                    <a:cubicBezTo>
                      <a:pt x="490" y="135"/>
                      <a:pt x="490" y="135"/>
                      <a:pt x="490" y="135"/>
                    </a:cubicBezTo>
                    <a:cubicBezTo>
                      <a:pt x="487" y="135"/>
                      <a:pt x="487" y="135"/>
                      <a:pt x="487" y="135"/>
                    </a:cubicBezTo>
                    <a:cubicBezTo>
                      <a:pt x="486" y="137"/>
                      <a:pt x="486" y="137"/>
                      <a:pt x="486" y="137"/>
                    </a:cubicBezTo>
                    <a:cubicBezTo>
                      <a:pt x="482" y="135"/>
                      <a:pt x="482" y="135"/>
                      <a:pt x="482" y="135"/>
                    </a:cubicBezTo>
                    <a:cubicBezTo>
                      <a:pt x="475" y="135"/>
                      <a:pt x="475" y="135"/>
                      <a:pt x="475" y="135"/>
                    </a:cubicBezTo>
                    <a:cubicBezTo>
                      <a:pt x="473" y="137"/>
                      <a:pt x="473" y="137"/>
                      <a:pt x="473" y="137"/>
                    </a:cubicBezTo>
                    <a:cubicBezTo>
                      <a:pt x="470" y="137"/>
                      <a:pt x="470" y="137"/>
                      <a:pt x="470" y="137"/>
                    </a:cubicBezTo>
                    <a:cubicBezTo>
                      <a:pt x="467" y="139"/>
                      <a:pt x="467" y="139"/>
                      <a:pt x="467" y="139"/>
                    </a:cubicBezTo>
                    <a:cubicBezTo>
                      <a:pt x="466" y="143"/>
                      <a:pt x="466" y="143"/>
                      <a:pt x="466" y="143"/>
                    </a:cubicBezTo>
                    <a:cubicBezTo>
                      <a:pt x="467" y="144"/>
                      <a:pt x="467" y="144"/>
                      <a:pt x="467" y="144"/>
                    </a:cubicBezTo>
                    <a:cubicBezTo>
                      <a:pt x="470" y="143"/>
                      <a:pt x="470" y="143"/>
                      <a:pt x="470" y="143"/>
                    </a:cubicBezTo>
                    <a:cubicBezTo>
                      <a:pt x="472" y="145"/>
                      <a:pt x="472" y="145"/>
                      <a:pt x="472" y="145"/>
                    </a:cubicBezTo>
                    <a:cubicBezTo>
                      <a:pt x="480" y="143"/>
                      <a:pt x="480" y="143"/>
                      <a:pt x="480" y="143"/>
                    </a:cubicBezTo>
                    <a:cubicBezTo>
                      <a:pt x="482" y="143"/>
                      <a:pt x="482" y="143"/>
                      <a:pt x="482" y="143"/>
                    </a:cubicBezTo>
                    <a:cubicBezTo>
                      <a:pt x="483" y="141"/>
                      <a:pt x="483" y="141"/>
                      <a:pt x="483" y="141"/>
                    </a:cubicBezTo>
                    <a:cubicBezTo>
                      <a:pt x="486" y="143"/>
                      <a:pt x="486" y="143"/>
                      <a:pt x="486" y="143"/>
                    </a:cubicBezTo>
                    <a:cubicBezTo>
                      <a:pt x="490" y="142"/>
                      <a:pt x="490" y="142"/>
                      <a:pt x="490" y="142"/>
                    </a:cubicBezTo>
                    <a:cubicBezTo>
                      <a:pt x="489" y="139"/>
                      <a:pt x="489" y="139"/>
                      <a:pt x="489" y="139"/>
                    </a:cubicBezTo>
                    <a:cubicBezTo>
                      <a:pt x="492" y="142"/>
                      <a:pt x="492" y="142"/>
                      <a:pt x="492" y="142"/>
                    </a:cubicBezTo>
                    <a:cubicBezTo>
                      <a:pt x="493" y="140"/>
                      <a:pt x="493" y="140"/>
                      <a:pt x="493" y="140"/>
                    </a:cubicBezTo>
                    <a:cubicBezTo>
                      <a:pt x="494" y="144"/>
                      <a:pt x="494" y="144"/>
                      <a:pt x="494" y="144"/>
                    </a:cubicBezTo>
                    <a:cubicBezTo>
                      <a:pt x="497" y="141"/>
                      <a:pt x="497" y="141"/>
                      <a:pt x="497" y="141"/>
                    </a:cubicBezTo>
                    <a:cubicBezTo>
                      <a:pt x="498" y="142"/>
                      <a:pt x="498" y="142"/>
                      <a:pt x="498" y="142"/>
                    </a:cubicBezTo>
                    <a:cubicBezTo>
                      <a:pt x="497" y="145"/>
                      <a:pt x="497" y="145"/>
                      <a:pt x="497" y="145"/>
                    </a:cubicBezTo>
                    <a:cubicBezTo>
                      <a:pt x="499" y="147"/>
                      <a:pt x="499" y="147"/>
                      <a:pt x="499" y="147"/>
                    </a:cubicBezTo>
                    <a:cubicBezTo>
                      <a:pt x="499" y="150"/>
                      <a:pt x="499" y="150"/>
                      <a:pt x="499" y="150"/>
                    </a:cubicBezTo>
                    <a:cubicBezTo>
                      <a:pt x="502" y="150"/>
                      <a:pt x="502" y="150"/>
                      <a:pt x="502" y="150"/>
                    </a:cubicBezTo>
                    <a:cubicBezTo>
                      <a:pt x="505" y="150"/>
                      <a:pt x="505" y="150"/>
                      <a:pt x="505" y="150"/>
                    </a:cubicBezTo>
                    <a:cubicBezTo>
                      <a:pt x="502" y="153"/>
                      <a:pt x="502" y="153"/>
                      <a:pt x="502" y="153"/>
                    </a:cubicBezTo>
                    <a:cubicBezTo>
                      <a:pt x="502" y="155"/>
                      <a:pt x="502" y="155"/>
                      <a:pt x="502" y="155"/>
                    </a:cubicBezTo>
                    <a:cubicBezTo>
                      <a:pt x="504" y="156"/>
                      <a:pt x="504" y="156"/>
                      <a:pt x="504" y="156"/>
                    </a:cubicBezTo>
                    <a:cubicBezTo>
                      <a:pt x="504" y="157"/>
                      <a:pt x="504" y="157"/>
                      <a:pt x="504" y="157"/>
                    </a:cubicBezTo>
                    <a:cubicBezTo>
                      <a:pt x="507" y="159"/>
                      <a:pt x="507" y="159"/>
                      <a:pt x="507" y="159"/>
                    </a:cubicBezTo>
                    <a:cubicBezTo>
                      <a:pt x="509" y="158"/>
                      <a:pt x="509" y="158"/>
                      <a:pt x="509" y="158"/>
                    </a:cubicBezTo>
                    <a:cubicBezTo>
                      <a:pt x="511" y="158"/>
                      <a:pt x="511" y="158"/>
                      <a:pt x="511" y="158"/>
                    </a:cubicBezTo>
                    <a:cubicBezTo>
                      <a:pt x="512" y="159"/>
                      <a:pt x="512" y="159"/>
                      <a:pt x="512" y="159"/>
                    </a:cubicBezTo>
                    <a:cubicBezTo>
                      <a:pt x="517" y="162"/>
                      <a:pt x="517" y="162"/>
                      <a:pt x="517" y="162"/>
                    </a:cubicBezTo>
                    <a:cubicBezTo>
                      <a:pt x="526" y="162"/>
                      <a:pt x="526" y="162"/>
                      <a:pt x="526" y="162"/>
                    </a:cubicBezTo>
                    <a:cubicBezTo>
                      <a:pt x="531" y="166"/>
                      <a:pt x="531" y="166"/>
                      <a:pt x="531" y="166"/>
                    </a:cubicBezTo>
                    <a:cubicBezTo>
                      <a:pt x="534" y="166"/>
                      <a:pt x="534" y="166"/>
                      <a:pt x="534" y="166"/>
                    </a:cubicBezTo>
                    <a:cubicBezTo>
                      <a:pt x="533" y="165"/>
                      <a:pt x="533" y="165"/>
                      <a:pt x="533" y="165"/>
                    </a:cubicBezTo>
                    <a:cubicBezTo>
                      <a:pt x="533" y="163"/>
                      <a:pt x="533" y="163"/>
                      <a:pt x="533" y="163"/>
                    </a:cubicBezTo>
                    <a:cubicBezTo>
                      <a:pt x="536" y="163"/>
                      <a:pt x="536" y="163"/>
                      <a:pt x="536" y="163"/>
                    </a:cubicBezTo>
                    <a:cubicBezTo>
                      <a:pt x="533" y="161"/>
                      <a:pt x="533" y="161"/>
                      <a:pt x="533" y="161"/>
                    </a:cubicBezTo>
                    <a:cubicBezTo>
                      <a:pt x="532" y="158"/>
                      <a:pt x="532" y="158"/>
                      <a:pt x="532" y="158"/>
                    </a:cubicBezTo>
                    <a:cubicBezTo>
                      <a:pt x="530" y="158"/>
                      <a:pt x="530" y="158"/>
                      <a:pt x="530" y="158"/>
                    </a:cubicBezTo>
                    <a:cubicBezTo>
                      <a:pt x="527" y="156"/>
                      <a:pt x="527" y="156"/>
                      <a:pt x="527" y="156"/>
                    </a:cubicBezTo>
                    <a:cubicBezTo>
                      <a:pt x="526" y="153"/>
                      <a:pt x="526" y="153"/>
                      <a:pt x="526" y="153"/>
                    </a:cubicBezTo>
                    <a:cubicBezTo>
                      <a:pt x="525" y="154"/>
                      <a:pt x="525" y="154"/>
                      <a:pt x="525" y="154"/>
                    </a:cubicBezTo>
                    <a:cubicBezTo>
                      <a:pt x="524" y="152"/>
                      <a:pt x="524" y="152"/>
                      <a:pt x="524" y="152"/>
                    </a:cubicBezTo>
                    <a:cubicBezTo>
                      <a:pt x="522" y="150"/>
                      <a:pt x="522" y="150"/>
                      <a:pt x="522" y="150"/>
                    </a:cubicBezTo>
                    <a:cubicBezTo>
                      <a:pt x="527" y="150"/>
                      <a:pt x="527" y="150"/>
                      <a:pt x="527" y="150"/>
                    </a:cubicBezTo>
                    <a:cubicBezTo>
                      <a:pt x="528" y="152"/>
                      <a:pt x="528" y="152"/>
                      <a:pt x="528" y="152"/>
                    </a:cubicBezTo>
                    <a:cubicBezTo>
                      <a:pt x="531" y="150"/>
                      <a:pt x="531" y="150"/>
                      <a:pt x="531" y="150"/>
                    </a:cubicBezTo>
                    <a:cubicBezTo>
                      <a:pt x="532" y="152"/>
                      <a:pt x="532" y="152"/>
                      <a:pt x="532" y="152"/>
                    </a:cubicBezTo>
                    <a:cubicBezTo>
                      <a:pt x="533" y="155"/>
                      <a:pt x="533" y="155"/>
                      <a:pt x="533" y="155"/>
                    </a:cubicBezTo>
                    <a:cubicBezTo>
                      <a:pt x="535" y="152"/>
                      <a:pt x="535" y="152"/>
                      <a:pt x="535" y="152"/>
                    </a:cubicBezTo>
                    <a:cubicBezTo>
                      <a:pt x="535" y="155"/>
                      <a:pt x="535" y="155"/>
                      <a:pt x="535" y="155"/>
                    </a:cubicBezTo>
                    <a:cubicBezTo>
                      <a:pt x="537" y="156"/>
                      <a:pt x="537" y="156"/>
                      <a:pt x="537" y="156"/>
                    </a:cubicBezTo>
                    <a:cubicBezTo>
                      <a:pt x="540" y="157"/>
                      <a:pt x="540" y="157"/>
                      <a:pt x="540" y="157"/>
                    </a:cubicBezTo>
                    <a:cubicBezTo>
                      <a:pt x="543" y="159"/>
                      <a:pt x="543" y="159"/>
                      <a:pt x="543" y="159"/>
                    </a:cubicBezTo>
                    <a:cubicBezTo>
                      <a:pt x="543" y="162"/>
                      <a:pt x="543" y="162"/>
                      <a:pt x="543" y="162"/>
                    </a:cubicBezTo>
                    <a:cubicBezTo>
                      <a:pt x="545" y="161"/>
                      <a:pt x="545" y="161"/>
                      <a:pt x="545" y="161"/>
                    </a:cubicBezTo>
                    <a:cubicBezTo>
                      <a:pt x="545" y="158"/>
                      <a:pt x="545" y="158"/>
                      <a:pt x="545" y="158"/>
                    </a:cubicBezTo>
                    <a:cubicBezTo>
                      <a:pt x="546" y="157"/>
                      <a:pt x="546" y="157"/>
                      <a:pt x="546" y="157"/>
                    </a:cubicBezTo>
                    <a:cubicBezTo>
                      <a:pt x="547" y="159"/>
                      <a:pt x="547" y="159"/>
                      <a:pt x="547" y="159"/>
                    </a:cubicBezTo>
                    <a:cubicBezTo>
                      <a:pt x="548" y="158"/>
                      <a:pt x="548" y="158"/>
                      <a:pt x="548" y="158"/>
                    </a:cubicBezTo>
                    <a:cubicBezTo>
                      <a:pt x="547" y="156"/>
                      <a:pt x="547" y="156"/>
                      <a:pt x="547" y="156"/>
                    </a:cubicBezTo>
                    <a:cubicBezTo>
                      <a:pt x="547" y="152"/>
                      <a:pt x="547" y="152"/>
                      <a:pt x="547" y="152"/>
                    </a:cubicBezTo>
                    <a:cubicBezTo>
                      <a:pt x="548" y="150"/>
                      <a:pt x="548" y="150"/>
                      <a:pt x="548" y="150"/>
                    </a:cubicBezTo>
                    <a:cubicBezTo>
                      <a:pt x="550" y="153"/>
                      <a:pt x="550" y="153"/>
                      <a:pt x="550" y="153"/>
                    </a:cubicBezTo>
                    <a:cubicBezTo>
                      <a:pt x="551" y="151"/>
                      <a:pt x="551" y="151"/>
                      <a:pt x="551" y="151"/>
                    </a:cubicBezTo>
                    <a:cubicBezTo>
                      <a:pt x="552" y="152"/>
                      <a:pt x="552" y="152"/>
                      <a:pt x="552" y="152"/>
                    </a:cubicBezTo>
                    <a:cubicBezTo>
                      <a:pt x="552" y="148"/>
                      <a:pt x="552" y="148"/>
                      <a:pt x="552" y="148"/>
                    </a:cubicBezTo>
                    <a:cubicBezTo>
                      <a:pt x="550" y="146"/>
                      <a:pt x="550" y="146"/>
                      <a:pt x="550" y="146"/>
                    </a:cubicBezTo>
                    <a:cubicBezTo>
                      <a:pt x="553" y="145"/>
                      <a:pt x="553" y="145"/>
                      <a:pt x="553" y="145"/>
                    </a:cubicBezTo>
                    <a:cubicBezTo>
                      <a:pt x="551" y="142"/>
                      <a:pt x="551" y="142"/>
                      <a:pt x="551" y="142"/>
                    </a:cubicBezTo>
                    <a:cubicBezTo>
                      <a:pt x="553" y="141"/>
                      <a:pt x="553" y="141"/>
                      <a:pt x="553" y="141"/>
                    </a:cubicBezTo>
                    <a:cubicBezTo>
                      <a:pt x="549" y="141"/>
                      <a:pt x="549" y="141"/>
                      <a:pt x="549" y="141"/>
                    </a:cubicBezTo>
                    <a:cubicBezTo>
                      <a:pt x="549" y="139"/>
                      <a:pt x="549" y="139"/>
                      <a:pt x="549" y="139"/>
                    </a:cubicBezTo>
                    <a:cubicBezTo>
                      <a:pt x="546" y="138"/>
                      <a:pt x="546" y="138"/>
                      <a:pt x="546" y="138"/>
                    </a:cubicBezTo>
                    <a:cubicBezTo>
                      <a:pt x="543" y="138"/>
                      <a:pt x="543" y="138"/>
                      <a:pt x="543" y="138"/>
                    </a:cubicBezTo>
                    <a:cubicBezTo>
                      <a:pt x="543" y="133"/>
                      <a:pt x="543" y="133"/>
                      <a:pt x="543" y="133"/>
                    </a:cubicBezTo>
                    <a:cubicBezTo>
                      <a:pt x="540" y="132"/>
                      <a:pt x="540" y="132"/>
                      <a:pt x="540" y="132"/>
                    </a:cubicBezTo>
                    <a:cubicBezTo>
                      <a:pt x="540" y="129"/>
                      <a:pt x="540" y="129"/>
                      <a:pt x="540" y="129"/>
                    </a:cubicBezTo>
                    <a:cubicBezTo>
                      <a:pt x="541" y="127"/>
                      <a:pt x="541" y="127"/>
                      <a:pt x="541" y="127"/>
                    </a:cubicBezTo>
                    <a:cubicBezTo>
                      <a:pt x="543" y="130"/>
                      <a:pt x="543" y="130"/>
                      <a:pt x="543" y="130"/>
                    </a:cubicBezTo>
                    <a:cubicBezTo>
                      <a:pt x="546" y="128"/>
                      <a:pt x="546" y="128"/>
                      <a:pt x="546" y="128"/>
                    </a:cubicBezTo>
                    <a:cubicBezTo>
                      <a:pt x="546" y="125"/>
                      <a:pt x="546" y="125"/>
                      <a:pt x="546" y="125"/>
                    </a:cubicBezTo>
                    <a:cubicBezTo>
                      <a:pt x="548" y="126"/>
                      <a:pt x="548" y="126"/>
                      <a:pt x="548" y="126"/>
                    </a:cubicBezTo>
                    <a:cubicBezTo>
                      <a:pt x="552" y="124"/>
                      <a:pt x="552" y="124"/>
                      <a:pt x="552" y="124"/>
                    </a:cubicBezTo>
                    <a:cubicBezTo>
                      <a:pt x="552" y="127"/>
                      <a:pt x="552" y="127"/>
                      <a:pt x="552" y="127"/>
                    </a:cubicBezTo>
                    <a:cubicBezTo>
                      <a:pt x="555" y="128"/>
                      <a:pt x="555" y="128"/>
                      <a:pt x="555" y="128"/>
                    </a:cubicBezTo>
                    <a:cubicBezTo>
                      <a:pt x="560" y="126"/>
                      <a:pt x="560" y="126"/>
                      <a:pt x="560" y="126"/>
                    </a:cubicBezTo>
                    <a:cubicBezTo>
                      <a:pt x="556" y="130"/>
                      <a:pt x="556" y="130"/>
                      <a:pt x="556" y="130"/>
                    </a:cubicBezTo>
                    <a:cubicBezTo>
                      <a:pt x="565" y="127"/>
                      <a:pt x="565" y="127"/>
                      <a:pt x="565" y="127"/>
                    </a:cubicBezTo>
                    <a:cubicBezTo>
                      <a:pt x="557" y="131"/>
                      <a:pt x="557" y="131"/>
                      <a:pt x="557" y="131"/>
                    </a:cubicBezTo>
                    <a:cubicBezTo>
                      <a:pt x="559" y="132"/>
                      <a:pt x="559" y="132"/>
                      <a:pt x="559" y="132"/>
                    </a:cubicBezTo>
                    <a:cubicBezTo>
                      <a:pt x="557" y="133"/>
                      <a:pt x="557" y="133"/>
                      <a:pt x="557" y="133"/>
                    </a:cubicBezTo>
                    <a:cubicBezTo>
                      <a:pt x="559" y="137"/>
                      <a:pt x="559" y="137"/>
                      <a:pt x="559" y="137"/>
                    </a:cubicBezTo>
                    <a:cubicBezTo>
                      <a:pt x="561" y="136"/>
                      <a:pt x="561" y="136"/>
                      <a:pt x="561" y="136"/>
                    </a:cubicBezTo>
                    <a:cubicBezTo>
                      <a:pt x="562" y="138"/>
                      <a:pt x="562" y="138"/>
                      <a:pt x="562" y="138"/>
                    </a:cubicBezTo>
                    <a:cubicBezTo>
                      <a:pt x="565" y="138"/>
                      <a:pt x="565" y="138"/>
                      <a:pt x="565" y="138"/>
                    </a:cubicBezTo>
                    <a:cubicBezTo>
                      <a:pt x="566" y="135"/>
                      <a:pt x="566" y="135"/>
                      <a:pt x="566" y="135"/>
                    </a:cubicBezTo>
                    <a:cubicBezTo>
                      <a:pt x="568" y="132"/>
                      <a:pt x="568" y="132"/>
                      <a:pt x="568" y="132"/>
                    </a:cubicBezTo>
                    <a:cubicBezTo>
                      <a:pt x="571" y="133"/>
                      <a:pt x="571" y="133"/>
                      <a:pt x="571" y="133"/>
                    </a:cubicBezTo>
                    <a:cubicBezTo>
                      <a:pt x="576" y="131"/>
                      <a:pt x="576" y="131"/>
                      <a:pt x="576" y="131"/>
                    </a:cubicBezTo>
                    <a:cubicBezTo>
                      <a:pt x="579" y="128"/>
                      <a:pt x="579" y="128"/>
                      <a:pt x="579" y="128"/>
                    </a:cubicBezTo>
                    <a:cubicBezTo>
                      <a:pt x="575" y="128"/>
                      <a:pt x="575" y="128"/>
                      <a:pt x="575" y="128"/>
                    </a:cubicBezTo>
                    <a:cubicBezTo>
                      <a:pt x="578" y="127"/>
                      <a:pt x="578" y="127"/>
                      <a:pt x="578" y="127"/>
                    </a:cubicBezTo>
                    <a:cubicBezTo>
                      <a:pt x="584" y="126"/>
                      <a:pt x="584" y="126"/>
                      <a:pt x="584" y="126"/>
                    </a:cubicBezTo>
                    <a:cubicBezTo>
                      <a:pt x="584" y="124"/>
                      <a:pt x="584" y="124"/>
                      <a:pt x="584" y="124"/>
                    </a:cubicBezTo>
                    <a:cubicBezTo>
                      <a:pt x="588" y="123"/>
                      <a:pt x="588" y="123"/>
                      <a:pt x="588" y="123"/>
                    </a:cubicBezTo>
                    <a:cubicBezTo>
                      <a:pt x="584" y="121"/>
                      <a:pt x="584" y="121"/>
                      <a:pt x="584" y="121"/>
                    </a:cubicBezTo>
                    <a:lnTo>
                      <a:pt x="580" y="122"/>
                    </a:lnTo>
                    <a:close/>
                    <a:moveTo>
                      <a:pt x="499" y="99"/>
                    </a:moveTo>
                    <a:cubicBezTo>
                      <a:pt x="499" y="98"/>
                      <a:pt x="499" y="98"/>
                      <a:pt x="499" y="98"/>
                    </a:cubicBezTo>
                    <a:cubicBezTo>
                      <a:pt x="495" y="99"/>
                      <a:pt x="495" y="99"/>
                      <a:pt x="495" y="99"/>
                    </a:cubicBezTo>
                    <a:cubicBezTo>
                      <a:pt x="497" y="100"/>
                      <a:pt x="497" y="100"/>
                      <a:pt x="497" y="100"/>
                    </a:cubicBezTo>
                    <a:lnTo>
                      <a:pt x="499" y="99"/>
                    </a:lnTo>
                    <a:close/>
                    <a:moveTo>
                      <a:pt x="504" y="284"/>
                    </a:moveTo>
                    <a:cubicBezTo>
                      <a:pt x="507" y="284"/>
                      <a:pt x="507" y="284"/>
                      <a:pt x="507" y="284"/>
                    </a:cubicBezTo>
                    <a:cubicBezTo>
                      <a:pt x="507" y="281"/>
                      <a:pt x="507" y="281"/>
                      <a:pt x="507" y="281"/>
                    </a:cubicBezTo>
                    <a:cubicBezTo>
                      <a:pt x="504" y="280"/>
                      <a:pt x="504" y="280"/>
                      <a:pt x="504" y="280"/>
                    </a:cubicBezTo>
                    <a:cubicBezTo>
                      <a:pt x="503" y="279"/>
                      <a:pt x="503" y="279"/>
                      <a:pt x="503" y="279"/>
                    </a:cubicBezTo>
                    <a:cubicBezTo>
                      <a:pt x="499" y="278"/>
                      <a:pt x="499" y="278"/>
                      <a:pt x="499" y="278"/>
                    </a:cubicBezTo>
                    <a:cubicBezTo>
                      <a:pt x="495" y="276"/>
                      <a:pt x="495" y="276"/>
                      <a:pt x="495" y="276"/>
                    </a:cubicBezTo>
                    <a:cubicBezTo>
                      <a:pt x="489" y="276"/>
                      <a:pt x="489" y="276"/>
                      <a:pt x="489" y="276"/>
                    </a:cubicBezTo>
                    <a:cubicBezTo>
                      <a:pt x="489" y="277"/>
                      <a:pt x="489" y="277"/>
                      <a:pt x="489" y="277"/>
                    </a:cubicBezTo>
                    <a:cubicBezTo>
                      <a:pt x="493" y="279"/>
                      <a:pt x="493" y="279"/>
                      <a:pt x="493" y="279"/>
                    </a:cubicBezTo>
                    <a:cubicBezTo>
                      <a:pt x="495" y="281"/>
                      <a:pt x="495" y="281"/>
                      <a:pt x="495" y="281"/>
                    </a:cubicBezTo>
                    <a:cubicBezTo>
                      <a:pt x="499" y="283"/>
                      <a:pt x="499" y="283"/>
                      <a:pt x="499" y="283"/>
                    </a:cubicBezTo>
                    <a:lnTo>
                      <a:pt x="504" y="284"/>
                    </a:lnTo>
                    <a:close/>
                    <a:moveTo>
                      <a:pt x="26" y="248"/>
                    </a:moveTo>
                    <a:cubicBezTo>
                      <a:pt x="24" y="252"/>
                      <a:pt x="24" y="252"/>
                      <a:pt x="24" y="252"/>
                    </a:cubicBezTo>
                    <a:cubicBezTo>
                      <a:pt x="27" y="248"/>
                      <a:pt x="27" y="248"/>
                      <a:pt x="27" y="248"/>
                    </a:cubicBezTo>
                    <a:cubicBezTo>
                      <a:pt x="27" y="248"/>
                      <a:pt x="27" y="248"/>
                      <a:pt x="27" y="248"/>
                    </a:cubicBezTo>
                    <a:lnTo>
                      <a:pt x="26" y="248"/>
                    </a:lnTo>
                    <a:close/>
                    <a:moveTo>
                      <a:pt x="338" y="316"/>
                    </a:moveTo>
                    <a:cubicBezTo>
                      <a:pt x="337" y="313"/>
                      <a:pt x="337" y="313"/>
                      <a:pt x="337" y="313"/>
                    </a:cubicBezTo>
                    <a:cubicBezTo>
                      <a:pt x="336" y="314"/>
                      <a:pt x="336" y="314"/>
                      <a:pt x="336" y="314"/>
                    </a:cubicBezTo>
                    <a:cubicBezTo>
                      <a:pt x="333" y="313"/>
                      <a:pt x="333" y="313"/>
                      <a:pt x="333" y="313"/>
                    </a:cubicBezTo>
                    <a:cubicBezTo>
                      <a:pt x="325" y="313"/>
                      <a:pt x="325" y="313"/>
                      <a:pt x="325" y="313"/>
                    </a:cubicBezTo>
                    <a:cubicBezTo>
                      <a:pt x="325" y="314"/>
                      <a:pt x="325" y="314"/>
                      <a:pt x="325" y="314"/>
                    </a:cubicBezTo>
                    <a:cubicBezTo>
                      <a:pt x="337" y="318"/>
                      <a:pt x="337" y="318"/>
                      <a:pt x="337" y="318"/>
                    </a:cubicBezTo>
                    <a:lnTo>
                      <a:pt x="338" y="316"/>
                    </a:lnTo>
                    <a:close/>
                    <a:moveTo>
                      <a:pt x="21" y="236"/>
                    </a:moveTo>
                    <a:cubicBezTo>
                      <a:pt x="21" y="239"/>
                      <a:pt x="21" y="239"/>
                      <a:pt x="21" y="239"/>
                    </a:cubicBezTo>
                    <a:cubicBezTo>
                      <a:pt x="23" y="236"/>
                      <a:pt x="23" y="236"/>
                      <a:pt x="23" y="236"/>
                    </a:cubicBezTo>
                    <a:lnTo>
                      <a:pt x="21" y="236"/>
                    </a:lnTo>
                    <a:close/>
                    <a:moveTo>
                      <a:pt x="27" y="255"/>
                    </a:moveTo>
                    <a:cubicBezTo>
                      <a:pt x="28" y="252"/>
                      <a:pt x="28" y="252"/>
                      <a:pt x="28" y="252"/>
                    </a:cubicBezTo>
                    <a:cubicBezTo>
                      <a:pt x="25" y="255"/>
                      <a:pt x="25" y="255"/>
                      <a:pt x="25" y="255"/>
                    </a:cubicBezTo>
                    <a:cubicBezTo>
                      <a:pt x="24" y="257"/>
                      <a:pt x="24" y="257"/>
                      <a:pt x="24" y="257"/>
                    </a:cubicBezTo>
                    <a:lnTo>
                      <a:pt x="27" y="255"/>
                    </a:lnTo>
                    <a:close/>
                    <a:moveTo>
                      <a:pt x="24" y="235"/>
                    </a:moveTo>
                    <a:cubicBezTo>
                      <a:pt x="24" y="235"/>
                      <a:pt x="24" y="235"/>
                      <a:pt x="24" y="235"/>
                    </a:cubicBezTo>
                    <a:cubicBezTo>
                      <a:pt x="23" y="240"/>
                      <a:pt x="23" y="240"/>
                      <a:pt x="23" y="240"/>
                    </a:cubicBezTo>
                    <a:cubicBezTo>
                      <a:pt x="23" y="244"/>
                      <a:pt x="23" y="244"/>
                      <a:pt x="23" y="244"/>
                    </a:cubicBezTo>
                    <a:cubicBezTo>
                      <a:pt x="24" y="247"/>
                      <a:pt x="24" y="247"/>
                      <a:pt x="24" y="247"/>
                    </a:cubicBezTo>
                    <a:cubicBezTo>
                      <a:pt x="26" y="245"/>
                      <a:pt x="26" y="245"/>
                      <a:pt x="26" y="245"/>
                    </a:cubicBezTo>
                    <a:cubicBezTo>
                      <a:pt x="26" y="243"/>
                      <a:pt x="26" y="243"/>
                      <a:pt x="26" y="243"/>
                    </a:cubicBezTo>
                    <a:cubicBezTo>
                      <a:pt x="25" y="241"/>
                      <a:pt x="25" y="241"/>
                      <a:pt x="25" y="241"/>
                    </a:cubicBezTo>
                    <a:lnTo>
                      <a:pt x="24" y="235"/>
                    </a:lnTo>
                    <a:close/>
                    <a:moveTo>
                      <a:pt x="21" y="246"/>
                    </a:moveTo>
                    <a:cubicBezTo>
                      <a:pt x="21" y="241"/>
                      <a:pt x="21" y="241"/>
                      <a:pt x="21" y="241"/>
                    </a:cubicBezTo>
                    <a:cubicBezTo>
                      <a:pt x="20" y="242"/>
                      <a:pt x="20" y="242"/>
                      <a:pt x="20" y="242"/>
                    </a:cubicBezTo>
                    <a:lnTo>
                      <a:pt x="21" y="246"/>
                    </a:lnTo>
                    <a:close/>
                    <a:moveTo>
                      <a:pt x="117" y="100"/>
                    </a:moveTo>
                    <a:cubicBezTo>
                      <a:pt x="117" y="99"/>
                      <a:pt x="117" y="99"/>
                      <a:pt x="117" y="99"/>
                    </a:cubicBezTo>
                    <a:cubicBezTo>
                      <a:pt x="116" y="99"/>
                      <a:pt x="116" y="99"/>
                      <a:pt x="116" y="99"/>
                    </a:cubicBezTo>
                    <a:cubicBezTo>
                      <a:pt x="115" y="99"/>
                      <a:pt x="115" y="99"/>
                      <a:pt x="115" y="99"/>
                    </a:cubicBezTo>
                    <a:cubicBezTo>
                      <a:pt x="115" y="100"/>
                      <a:pt x="115" y="100"/>
                      <a:pt x="115" y="100"/>
                    </a:cubicBezTo>
                    <a:lnTo>
                      <a:pt x="117" y="100"/>
                    </a:lnTo>
                    <a:close/>
                    <a:moveTo>
                      <a:pt x="1" y="247"/>
                    </a:moveTo>
                    <a:cubicBezTo>
                      <a:pt x="0" y="249"/>
                      <a:pt x="0" y="249"/>
                      <a:pt x="0" y="249"/>
                    </a:cubicBezTo>
                    <a:cubicBezTo>
                      <a:pt x="1" y="253"/>
                      <a:pt x="1" y="253"/>
                      <a:pt x="1" y="253"/>
                    </a:cubicBezTo>
                    <a:cubicBezTo>
                      <a:pt x="2" y="254"/>
                      <a:pt x="2" y="254"/>
                      <a:pt x="2" y="254"/>
                    </a:cubicBezTo>
                    <a:cubicBezTo>
                      <a:pt x="2" y="255"/>
                      <a:pt x="2" y="255"/>
                      <a:pt x="2" y="255"/>
                    </a:cubicBezTo>
                    <a:cubicBezTo>
                      <a:pt x="3" y="256"/>
                      <a:pt x="3" y="256"/>
                      <a:pt x="3" y="256"/>
                    </a:cubicBezTo>
                    <a:cubicBezTo>
                      <a:pt x="5" y="254"/>
                      <a:pt x="5" y="254"/>
                      <a:pt x="5" y="254"/>
                    </a:cubicBezTo>
                    <a:cubicBezTo>
                      <a:pt x="3" y="251"/>
                      <a:pt x="3" y="251"/>
                      <a:pt x="3" y="251"/>
                    </a:cubicBezTo>
                    <a:cubicBezTo>
                      <a:pt x="3" y="250"/>
                      <a:pt x="3" y="250"/>
                      <a:pt x="3" y="250"/>
                    </a:cubicBezTo>
                    <a:cubicBezTo>
                      <a:pt x="5" y="250"/>
                      <a:pt x="5" y="250"/>
                      <a:pt x="5" y="250"/>
                    </a:cubicBezTo>
                    <a:cubicBezTo>
                      <a:pt x="6" y="249"/>
                      <a:pt x="6" y="249"/>
                      <a:pt x="6" y="249"/>
                    </a:cubicBezTo>
                    <a:cubicBezTo>
                      <a:pt x="4" y="248"/>
                      <a:pt x="4" y="248"/>
                      <a:pt x="4" y="248"/>
                    </a:cubicBezTo>
                    <a:cubicBezTo>
                      <a:pt x="6" y="248"/>
                      <a:pt x="6" y="248"/>
                      <a:pt x="6" y="248"/>
                    </a:cubicBezTo>
                    <a:cubicBezTo>
                      <a:pt x="7" y="245"/>
                      <a:pt x="7" y="245"/>
                      <a:pt x="7" y="245"/>
                    </a:cubicBezTo>
                    <a:cubicBezTo>
                      <a:pt x="3" y="247"/>
                      <a:pt x="3" y="247"/>
                      <a:pt x="3" y="247"/>
                    </a:cubicBezTo>
                    <a:lnTo>
                      <a:pt x="1" y="247"/>
                    </a:lnTo>
                    <a:close/>
                    <a:moveTo>
                      <a:pt x="13" y="236"/>
                    </a:moveTo>
                    <a:cubicBezTo>
                      <a:pt x="9" y="239"/>
                      <a:pt x="9" y="239"/>
                      <a:pt x="9" y="239"/>
                    </a:cubicBezTo>
                    <a:cubicBezTo>
                      <a:pt x="6" y="240"/>
                      <a:pt x="6" y="240"/>
                      <a:pt x="6" y="240"/>
                    </a:cubicBezTo>
                    <a:cubicBezTo>
                      <a:pt x="6" y="239"/>
                      <a:pt x="6" y="239"/>
                      <a:pt x="6" y="239"/>
                    </a:cubicBezTo>
                    <a:cubicBezTo>
                      <a:pt x="10" y="238"/>
                      <a:pt x="10" y="238"/>
                      <a:pt x="10" y="238"/>
                    </a:cubicBezTo>
                    <a:cubicBezTo>
                      <a:pt x="11" y="236"/>
                      <a:pt x="11" y="236"/>
                      <a:pt x="11" y="236"/>
                    </a:cubicBezTo>
                    <a:cubicBezTo>
                      <a:pt x="9" y="236"/>
                      <a:pt x="9" y="236"/>
                      <a:pt x="9" y="236"/>
                    </a:cubicBezTo>
                    <a:cubicBezTo>
                      <a:pt x="7" y="235"/>
                      <a:pt x="7" y="235"/>
                      <a:pt x="7" y="235"/>
                    </a:cubicBezTo>
                    <a:cubicBezTo>
                      <a:pt x="5" y="237"/>
                      <a:pt x="5" y="237"/>
                      <a:pt x="5" y="237"/>
                    </a:cubicBezTo>
                    <a:cubicBezTo>
                      <a:pt x="5" y="238"/>
                      <a:pt x="5" y="238"/>
                      <a:pt x="5" y="238"/>
                    </a:cubicBezTo>
                    <a:cubicBezTo>
                      <a:pt x="2" y="242"/>
                      <a:pt x="2" y="242"/>
                      <a:pt x="2" y="242"/>
                    </a:cubicBezTo>
                    <a:cubicBezTo>
                      <a:pt x="3" y="243"/>
                      <a:pt x="3" y="243"/>
                      <a:pt x="3" y="243"/>
                    </a:cubicBezTo>
                    <a:cubicBezTo>
                      <a:pt x="0" y="243"/>
                      <a:pt x="0" y="243"/>
                      <a:pt x="0" y="243"/>
                    </a:cubicBezTo>
                    <a:cubicBezTo>
                      <a:pt x="1" y="246"/>
                      <a:pt x="1" y="246"/>
                      <a:pt x="1" y="246"/>
                    </a:cubicBezTo>
                    <a:cubicBezTo>
                      <a:pt x="5" y="245"/>
                      <a:pt x="5" y="245"/>
                      <a:pt x="5" y="245"/>
                    </a:cubicBezTo>
                    <a:cubicBezTo>
                      <a:pt x="6" y="244"/>
                      <a:pt x="6" y="244"/>
                      <a:pt x="6" y="244"/>
                    </a:cubicBezTo>
                    <a:cubicBezTo>
                      <a:pt x="12" y="239"/>
                      <a:pt x="12" y="239"/>
                      <a:pt x="12" y="239"/>
                    </a:cubicBezTo>
                    <a:cubicBezTo>
                      <a:pt x="15" y="236"/>
                      <a:pt x="15" y="236"/>
                      <a:pt x="15" y="236"/>
                    </a:cubicBezTo>
                    <a:lnTo>
                      <a:pt x="13" y="236"/>
                    </a:lnTo>
                    <a:close/>
                    <a:moveTo>
                      <a:pt x="30" y="282"/>
                    </a:moveTo>
                    <a:cubicBezTo>
                      <a:pt x="30" y="281"/>
                      <a:pt x="30" y="281"/>
                      <a:pt x="30" y="281"/>
                    </a:cubicBezTo>
                    <a:cubicBezTo>
                      <a:pt x="32" y="280"/>
                      <a:pt x="32" y="280"/>
                      <a:pt x="32" y="280"/>
                    </a:cubicBezTo>
                    <a:cubicBezTo>
                      <a:pt x="31" y="277"/>
                      <a:pt x="31" y="277"/>
                      <a:pt x="31" y="277"/>
                    </a:cubicBezTo>
                    <a:cubicBezTo>
                      <a:pt x="32" y="274"/>
                      <a:pt x="32" y="274"/>
                      <a:pt x="32" y="274"/>
                    </a:cubicBezTo>
                    <a:cubicBezTo>
                      <a:pt x="31" y="273"/>
                      <a:pt x="31" y="273"/>
                      <a:pt x="31" y="273"/>
                    </a:cubicBezTo>
                    <a:cubicBezTo>
                      <a:pt x="28" y="273"/>
                      <a:pt x="28" y="273"/>
                      <a:pt x="28" y="273"/>
                    </a:cubicBezTo>
                    <a:cubicBezTo>
                      <a:pt x="24" y="272"/>
                      <a:pt x="24" y="272"/>
                      <a:pt x="24" y="272"/>
                    </a:cubicBezTo>
                    <a:cubicBezTo>
                      <a:pt x="23" y="269"/>
                      <a:pt x="23" y="269"/>
                      <a:pt x="23" y="269"/>
                    </a:cubicBezTo>
                    <a:cubicBezTo>
                      <a:pt x="19" y="268"/>
                      <a:pt x="19" y="268"/>
                      <a:pt x="19" y="268"/>
                    </a:cubicBezTo>
                    <a:cubicBezTo>
                      <a:pt x="18" y="267"/>
                      <a:pt x="18" y="267"/>
                      <a:pt x="18" y="267"/>
                    </a:cubicBezTo>
                    <a:cubicBezTo>
                      <a:pt x="13" y="267"/>
                      <a:pt x="13" y="267"/>
                      <a:pt x="13" y="267"/>
                    </a:cubicBezTo>
                    <a:cubicBezTo>
                      <a:pt x="13" y="269"/>
                      <a:pt x="13" y="269"/>
                      <a:pt x="13" y="269"/>
                    </a:cubicBezTo>
                    <a:cubicBezTo>
                      <a:pt x="14" y="271"/>
                      <a:pt x="14" y="271"/>
                      <a:pt x="14" y="271"/>
                    </a:cubicBezTo>
                    <a:cubicBezTo>
                      <a:pt x="14" y="273"/>
                      <a:pt x="14" y="273"/>
                      <a:pt x="14" y="273"/>
                    </a:cubicBezTo>
                    <a:cubicBezTo>
                      <a:pt x="17" y="274"/>
                      <a:pt x="17" y="274"/>
                      <a:pt x="17" y="274"/>
                    </a:cubicBezTo>
                    <a:cubicBezTo>
                      <a:pt x="16" y="275"/>
                      <a:pt x="16" y="275"/>
                      <a:pt x="16" y="275"/>
                    </a:cubicBezTo>
                    <a:cubicBezTo>
                      <a:pt x="17" y="277"/>
                      <a:pt x="17" y="277"/>
                      <a:pt x="17" y="277"/>
                    </a:cubicBezTo>
                    <a:cubicBezTo>
                      <a:pt x="17" y="279"/>
                      <a:pt x="17" y="279"/>
                      <a:pt x="17" y="279"/>
                    </a:cubicBezTo>
                    <a:cubicBezTo>
                      <a:pt x="21" y="280"/>
                      <a:pt x="21" y="280"/>
                      <a:pt x="21" y="280"/>
                    </a:cubicBezTo>
                    <a:cubicBezTo>
                      <a:pt x="19" y="281"/>
                      <a:pt x="19" y="281"/>
                      <a:pt x="19" y="281"/>
                    </a:cubicBezTo>
                    <a:cubicBezTo>
                      <a:pt x="19" y="284"/>
                      <a:pt x="19" y="284"/>
                      <a:pt x="19" y="284"/>
                    </a:cubicBezTo>
                    <a:cubicBezTo>
                      <a:pt x="20" y="286"/>
                      <a:pt x="20" y="286"/>
                      <a:pt x="20" y="286"/>
                    </a:cubicBezTo>
                    <a:cubicBezTo>
                      <a:pt x="25" y="285"/>
                      <a:pt x="25" y="285"/>
                      <a:pt x="25" y="285"/>
                    </a:cubicBezTo>
                    <a:cubicBezTo>
                      <a:pt x="26" y="283"/>
                      <a:pt x="26" y="283"/>
                      <a:pt x="26" y="283"/>
                    </a:cubicBezTo>
                    <a:cubicBezTo>
                      <a:pt x="27" y="285"/>
                      <a:pt x="27" y="285"/>
                      <a:pt x="27" y="285"/>
                    </a:cubicBezTo>
                    <a:cubicBezTo>
                      <a:pt x="23" y="288"/>
                      <a:pt x="23" y="288"/>
                      <a:pt x="23" y="288"/>
                    </a:cubicBezTo>
                    <a:cubicBezTo>
                      <a:pt x="27" y="291"/>
                      <a:pt x="27" y="291"/>
                      <a:pt x="27" y="291"/>
                    </a:cubicBezTo>
                    <a:cubicBezTo>
                      <a:pt x="33" y="291"/>
                      <a:pt x="33" y="291"/>
                      <a:pt x="33" y="291"/>
                    </a:cubicBezTo>
                    <a:cubicBezTo>
                      <a:pt x="34" y="290"/>
                      <a:pt x="34" y="290"/>
                      <a:pt x="34" y="290"/>
                    </a:cubicBezTo>
                    <a:cubicBezTo>
                      <a:pt x="34" y="288"/>
                      <a:pt x="34" y="288"/>
                      <a:pt x="34" y="288"/>
                    </a:cubicBezTo>
                    <a:cubicBezTo>
                      <a:pt x="34" y="287"/>
                      <a:pt x="34" y="287"/>
                      <a:pt x="34" y="287"/>
                    </a:cubicBezTo>
                    <a:cubicBezTo>
                      <a:pt x="35" y="284"/>
                      <a:pt x="35" y="284"/>
                      <a:pt x="35" y="284"/>
                    </a:cubicBezTo>
                    <a:cubicBezTo>
                      <a:pt x="34" y="282"/>
                      <a:pt x="34" y="282"/>
                      <a:pt x="34" y="282"/>
                    </a:cubicBezTo>
                    <a:lnTo>
                      <a:pt x="30" y="282"/>
                    </a:lnTo>
                    <a:close/>
                    <a:moveTo>
                      <a:pt x="506" y="310"/>
                    </a:moveTo>
                    <a:cubicBezTo>
                      <a:pt x="506" y="309"/>
                      <a:pt x="506" y="309"/>
                      <a:pt x="506" y="309"/>
                    </a:cubicBezTo>
                    <a:cubicBezTo>
                      <a:pt x="509" y="307"/>
                      <a:pt x="509" y="307"/>
                      <a:pt x="509" y="307"/>
                    </a:cubicBezTo>
                    <a:cubicBezTo>
                      <a:pt x="509" y="305"/>
                      <a:pt x="509" y="305"/>
                      <a:pt x="509" y="305"/>
                    </a:cubicBezTo>
                    <a:cubicBezTo>
                      <a:pt x="507" y="304"/>
                      <a:pt x="507" y="304"/>
                      <a:pt x="507" y="304"/>
                    </a:cubicBezTo>
                    <a:cubicBezTo>
                      <a:pt x="500" y="311"/>
                      <a:pt x="500" y="311"/>
                      <a:pt x="500" y="311"/>
                    </a:cubicBezTo>
                    <a:cubicBezTo>
                      <a:pt x="498" y="313"/>
                      <a:pt x="498" y="313"/>
                      <a:pt x="498" y="313"/>
                    </a:cubicBezTo>
                    <a:cubicBezTo>
                      <a:pt x="499" y="316"/>
                      <a:pt x="499" y="316"/>
                      <a:pt x="499" y="316"/>
                    </a:cubicBezTo>
                    <a:cubicBezTo>
                      <a:pt x="499" y="317"/>
                      <a:pt x="499" y="317"/>
                      <a:pt x="499" y="317"/>
                    </a:cubicBezTo>
                    <a:cubicBezTo>
                      <a:pt x="502" y="316"/>
                      <a:pt x="502" y="316"/>
                      <a:pt x="502" y="316"/>
                    </a:cubicBezTo>
                    <a:cubicBezTo>
                      <a:pt x="504" y="317"/>
                      <a:pt x="504" y="317"/>
                      <a:pt x="504" y="317"/>
                    </a:cubicBezTo>
                    <a:cubicBezTo>
                      <a:pt x="507" y="317"/>
                      <a:pt x="507" y="317"/>
                      <a:pt x="507" y="317"/>
                    </a:cubicBezTo>
                    <a:cubicBezTo>
                      <a:pt x="508" y="315"/>
                      <a:pt x="508" y="315"/>
                      <a:pt x="508" y="315"/>
                    </a:cubicBezTo>
                    <a:cubicBezTo>
                      <a:pt x="511" y="314"/>
                      <a:pt x="511" y="314"/>
                      <a:pt x="511" y="314"/>
                    </a:cubicBezTo>
                    <a:cubicBezTo>
                      <a:pt x="510" y="311"/>
                      <a:pt x="510" y="311"/>
                      <a:pt x="510" y="311"/>
                    </a:cubicBezTo>
                    <a:lnTo>
                      <a:pt x="506" y="310"/>
                    </a:lnTo>
                    <a:close/>
                    <a:moveTo>
                      <a:pt x="499" y="301"/>
                    </a:moveTo>
                    <a:cubicBezTo>
                      <a:pt x="500" y="302"/>
                      <a:pt x="500" y="302"/>
                      <a:pt x="500" y="302"/>
                    </a:cubicBezTo>
                    <a:cubicBezTo>
                      <a:pt x="500" y="301"/>
                      <a:pt x="500" y="301"/>
                      <a:pt x="500" y="301"/>
                    </a:cubicBezTo>
                    <a:cubicBezTo>
                      <a:pt x="503" y="297"/>
                      <a:pt x="503" y="297"/>
                      <a:pt x="503" y="297"/>
                    </a:cubicBezTo>
                    <a:cubicBezTo>
                      <a:pt x="499" y="300"/>
                      <a:pt x="499" y="300"/>
                      <a:pt x="499" y="300"/>
                    </a:cubicBezTo>
                    <a:lnTo>
                      <a:pt x="499" y="301"/>
                    </a:lnTo>
                    <a:close/>
                    <a:moveTo>
                      <a:pt x="147" y="100"/>
                    </a:moveTo>
                    <a:cubicBezTo>
                      <a:pt x="146" y="98"/>
                      <a:pt x="146" y="98"/>
                      <a:pt x="146" y="98"/>
                    </a:cubicBezTo>
                    <a:cubicBezTo>
                      <a:pt x="140" y="100"/>
                      <a:pt x="140" y="100"/>
                      <a:pt x="140" y="100"/>
                    </a:cubicBezTo>
                    <a:cubicBezTo>
                      <a:pt x="137" y="104"/>
                      <a:pt x="137" y="104"/>
                      <a:pt x="137" y="104"/>
                    </a:cubicBezTo>
                    <a:cubicBezTo>
                      <a:pt x="141" y="101"/>
                      <a:pt x="141" y="101"/>
                      <a:pt x="141" y="101"/>
                    </a:cubicBezTo>
                    <a:lnTo>
                      <a:pt x="147" y="100"/>
                    </a:lnTo>
                    <a:close/>
                    <a:moveTo>
                      <a:pt x="463" y="148"/>
                    </a:moveTo>
                    <a:cubicBezTo>
                      <a:pt x="465" y="148"/>
                      <a:pt x="465" y="148"/>
                      <a:pt x="465" y="148"/>
                    </a:cubicBezTo>
                    <a:cubicBezTo>
                      <a:pt x="467" y="147"/>
                      <a:pt x="467" y="147"/>
                      <a:pt x="467" y="147"/>
                    </a:cubicBezTo>
                    <a:cubicBezTo>
                      <a:pt x="466" y="147"/>
                      <a:pt x="466" y="147"/>
                      <a:pt x="466" y="147"/>
                    </a:cubicBezTo>
                    <a:lnTo>
                      <a:pt x="463" y="148"/>
                    </a:lnTo>
                    <a:close/>
                    <a:moveTo>
                      <a:pt x="469" y="153"/>
                    </a:moveTo>
                    <a:cubicBezTo>
                      <a:pt x="468" y="151"/>
                      <a:pt x="468" y="151"/>
                      <a:pt x="468" y="151"/>
                    </a:cubicBezTo>
                    <a:cubicBezTo>
                      <a:pt x="465" y="151"/>
                      <a:pt x="465" y="151"/>
                      <a:pt x="465" y="151"/>
                    </a:cubicBezTo>
                    <a:cubicBezTo>
                      <a:pt x="467" y="153"/>
                      <a:pt x="467" y="153"/>
                      <a:pt x="467" y="153"/>
                    </a:cubicBezTo>
                    <a:lnTo>
                      <a:pt x="469" y="153"/>
                    </a:lnTo>
                    <a:close/>
                    <a:moveTo>
                      <a:pt x="525" y="271"/>
                    </a:moveTo>
                    <a:cubicBezTo>
                      <a:pt x="527" y="270"/>
                      <a:pt x="527" y="270"/>
                      <a:pt x="527" y="270"/>
                    </a:cubicBezTo>
                    <a:cubicBezTo>
                      <a:pt x="532" y="268"/>
                      <a:pt x="532" y="268"/>
                      <a:pt x="532" y="268"/>
                    </a:cubicBezTo>
                    <a:cubicBezTo>
                      <a:pt x="533" y="269"/>
                      <a:pt x="533" y="269"/>
                      <a:pt x="533" y="269"/>
                    </a:cubicBezTo>
                    <a:cubicBezTo>
                      <a:pt x="534" y="266"/>
                      <a:pt x="534" y="266"/>
                      <a:pt x="534" y="266"/>
                    </a:cubicBezTo>
                    <a:cubicBezTo>
                      <a:pt x="540" y="262"/>
                      <a:pt x="540" y="262"/>
                      <a:pt x="540" y="262"/>
                    </a:cubicBezTo>
                    <a:cubicBezTo>
                      <a:pt x="542" y="262"/>
                      <a:pt x="542" y="262"/>
                      <a:pt x="542" y="262"/>
                    </a:cubicBezTo>
                    <a:cubicBezTo>
                      <a:pt x="545" y="261"/>
                      <a:pt x="545" y="261"/>
                      <a:pt x="545" y="261"/>
                    </a:cubicBezTo>
                    <a:cubicBezTo>
                      <a:pt x="552" y="261"/>
                      <a:pt x="552" y="261"/>
                      <a:pt x="552" y="261"/>
                    </a:cubicBezTo>
                    <a:cubicBezTo>
                      <a:pt x="553" y="260"/>
                      <a:pt x="553" y="260"/>
                      <a:pt x="553" y="260"/>
                    </a:cubicBezTo>
                    <a:cubicBezTo>
                      <a:pt x="559" y="257"/>
                      <a:pt x="559" y="257"/>
                      <a:pt x="559" y="257"/>
                    </a:cubicBezTo>
                    <a:cubicBezTo>
                      <a:pt x="562" y="255"/>
                      <a:pt x="562" y="255"/>
                      <a:pt x="562" y="255"/>
                    </a:cubicBezTo>
                    <a:cubicBezTo>
                      <a:pt x="562" y="253"/>
                      <a:pt x="562" y="253"/>
                      <a:pt x="562" y="253"/>
                    </a:cubicBezTo>
                    <a:cubicBezTo>
                      <a:pt x="559" y="251"/>
                      <a:pt x="559" y="251"/>
                      <a:pt x="559" y="251"/>
                    </a:cubicBezTo>
                    <a:cubicBezTo>
                      <a:pt x="562" y="251"/>
                      <a:pt x="562" y="251"/>
                      <a:pt x="562" y="251"/>
                    </a:cubicBezTo>
                    <a:cubicBezTo>
                      <a:pt x="562" y="249"/>
                      <a:pt x="562" y="249"/>
                      <a:pt x="562" y="249"/>
                    </a:cubicBezTo>
                    <a:cubicBezTo>
                      <a:pt x="564" y="248"/>
                      <a:pt x="564" y="248"/>
                      <a:pt x="564" y="248"/>
                    </a:cubicBezTo>
                    <a:cubicBezTo>
                      <a:pt x="564" y="246"/>
                      <a:pt x="564" y="246"/>
                      <a:pt x="564" y="246"/>
                    </a:cubicBezTo>
                    <a:cubicBezTo>
                      <a:pt x="565" y="246"/>
                      <a:pt x="565" y="246"/>
                      <a:pt x="565" y="246"/>
                    </a:cubicBezTo>
                    <a:cubicBezTo>
                      <a:pt x="566" y="242"/>
                      <a:pt x="566" y="242"/>
                      <a:pt x="566" y="242"/>
                    </a:cubicBezTo>
                    <a:cubicBezTo>
                      <a:pt x="563" y="239"/>
                      <a:pt x="563" y="239"/>
                      <a:pt x="563" y="239"/>
                    </a:cubicBezTo>
                    <a:cubicBezTo>
                      <a:pt x="559" y="239"/>
                      <a:pt x="559" y="239"/>
                      <a:pt x="559" y="239"/>
                    </a:cubicBezTo>
                    <a:cubicBezTo>
                      <a:pt x="557" y="242"/>
                      <a:pt x="557" y="242"/>
                      <a:pt x="557" y="242"/>
                    </a:cubicBezTo>
                    <a:cubicBezTo>
                      <a:pt x="556" y="243"/>
                      <a:pt x="556" y="243"/>
                      <a:pt x="556" y="243"/>
                    </a:cubicBezTo>
                    <a:cubicBezTo>
                      <a:pt x="556" y="241"/>
                      <a:pt x="556" y="241"/>
                      <a:pt x="556" y="241"/>
                    </a:cubicBezTo>
                    <a:cubicBezTo>
                      <a:pt x="558" y="238"/>
                      <a:pt x="558" y="238"/>
                      <a:pt x="558" y="238"/>
                    </a:cubicBezTo>
                    <a:cubicBezTo>
                      <a:pt x="558" y="235"/>
                      <a:pt x="558" y="235"/>
                      <a:pt x="558" y="235"/>
                    </a:cubicBezTo>
                    <a:cubicBezTo>
                      <a:pt x="554" y="235"/>
                      <a:pt x="554" y="235"/>
                      <a:pt x="554" y="235"/>
                    </a:cubicBezTo>
                    <a:cubicBezTo>
                      <a:pt x="553" y="236"/>
                      <a:pt x="553" y="236"/>
                      <a:pt x="553" y="236"/>
                    </a:cubicBezTo>
                    <a:cubicBezTo>
                      <a:pt x="549" y="237"/>
                      <a:pt x="549" y="237"/>
                      <a:pt x="549" y="237"/>
                    </a:cubicBezTo>
                    <a:cubicBezTo>
                      <a:pt x="548" y="238"/>
                      <a:pt x="548" y="238"/>
                      <a:pt x="548" y="238"/>
                    </a:cubicBezTo>
                    <a:cubicBezTo>
                      <a:pt x="541" y="241"/>
                      <a:pt x="541" y="241"/>
                      <a:pt x="541" y="241"/>
                    </a:cubicBezTo>
                    <a:cubicBezTo>
                      <a:pt x="537" y="242"/>
                      <a:pt x="537" y="242"/>
                      <a:pt x="537" y="242"/>
                    </a:cubicBezTo>
                    <a:cubicBezTo>
                      <a:pt x="535" y="243"/>
                      <a:pt x="535" y="243"/>
                      <a:pt x="535" y="243"/>
                    </a:cubicBezTo>
                    <a:cubicBezTo>
                      <a:pt x="531" y="244"/>
                      <a:pt x="531" y="244"/>
                      <a:pt x="531" y="244"/>
                    </a:cubicBezTo>
                    <a:cubicBezTo>
                      <a:pt x="534" y="242"/>
                      <a:pt x="534" y="242"/>
                      <a:pt x="534" y="242"/>
                    </a:cubicBezTo>
                    <a:cubicBezTo>
                      <a:pt x="531" y="240"/>
                      <a:pt x="531" y="240"/>
                      <a:pt x="531" y="240"/>
                    </a:cubicBezTo>
                    <a:cubicBezTo>
                      <a:pt x="536" y="241"/>
                      <a:pt x="536" y="241"/>
                      <a:pt x="536" y="241"/>
                    </a:cubicBezTo>
                    <a:cubicBezTo>
                      <a:pt x="537" y="240"/>
                      <a:pt x="537" y="240"/>
                      <a:pt x="537" y="240"/>
                    </a:cubicBezTo>
                    <a:cubicBezTo>
                      <a:pt x="540" y="240"/>
                      <a:pt x="540" y="240"/>
                      <a:pt x="540" y="240"/>
                    </a:cubicBezTo>
                    <a:cubicBezTo>
                      <a:pt x="546" y="237"/>
                      <a:pt x="546" y="237"/>
                      <a:pt x="546" y="237"/>
                    </a:cubicBezTo>
                    <a:cubicBezTo>
                      <a:pt x="543" y="237"/>
                      <a:pt x="543" y="237"/>
                      <a:pt x="543" y="237"/>
                    </a:cubicBezTo>
                    <a:cubicBezTo>
                      <a:pt x="547" y="235"/>
                      <a:pt x="547" y="235"/>
                      <a:pt x="547" y="235"/>
                    </a:cubicBezTo>
                    <a:cubicBezTo>
                      <a:pt x="558" y="233"/>
                      <a:pt x="558" y="233"/>
                      <a:pt x="558" y="233"/>
                    </a:cubicBezTo>
                    <a:cubicBezTo>
                      <a:pt x="560" y="231"/>
                      <a:pt x="560" y="231"/>
                      <a:pt x="560" y="231"/>
                    </a:cubicBezTo>
                    <a:cubicBezTo>
                      <a:pt x="557" y="231"/>
                      <a:pt x="557" y="231"/>
                      <a:pt x="557" y="231"/>
                    </a:cubicBezTo>
                    <a:cubicBezTo>
                      <a:pt x="557" y="229"/>
                      <a:pt x="557" y="229"/>
                      <a:pt x="557" y="229"/>
                    </a:cubicBezTo>
                    <a:cubicBezTo>
                      <a:pt x="555" y="229"/>
                      <a:pt x="555" y="229"/>
                      <a:pt x="555" y="229"/>
                    </a:cubicBezTo>
                    <a:cubicBezTo>
                      <a:pt x="552" y="230"/>
                      <a:pt x="552" y="230"/>
                      <a:pt x="552" y="230"/>
                    </a:cubicBezTo>
                    <a:cubicBezTo>
                      <a:pt x="550" y="228"/>
                      <a:pt x="550" y="228"/>
                      <a:pt x="550" y="228"/>
                    </a:cubicBezTo>
                    <a:cubicBezTo>
                      <a:pt x="550" y="227"/>
                      <a:pt x="550" y="227"/>
                      <a:pt x="550" y="227"/>
                    </a:cubicBezTo>
                    <a:cubicBezTo>
                      <a:pt x="544" y="227"/>
                      <a:pt x="544" y="227"/>
                      <a:pt x="544" y="227"/>
                    </a:cubicBezTo>
                    <a:cubicBezTo>
                      <a:pt x="545" y="225"/>
                      <a:pt x="545" y="225"/>
                      <a:pt x="545" y="225"/>
                    </a:cubicBezTo>
                    <a:cubicBezTo>
                      <a:pt x="540" y="226"/>
                      <a:pt x="540" y="226"/>
                      <a:pt x="540" y="226"/>
                    </a:cubicBezTo>
                    <a:cubicBezTo>
                      <a:pt x="542" y="223"/>
                      <a:pt x="542" y="223"/>
                      <a:pt x="542" y="223"/>
                    </a:cubicBezTo>
                    <a:cubicBezTo>
                      <a:pt x="542" y="221"/>
                      <a:pt x="542" y="221"/>
                      <a:pt x="542" y="221"/>
                    </a:cubicBezTo>
                    <a:cubicBezTo>
                      <a:pt x="540" y="220"/>
                      <a:pt x="540" y="220"/>
                      <a:pt x="540" y="220"/>
                    </a:cubicBezTo>
                    <a:cubicBezTo>
                      <a:pt x="537" y="219"/>
                      <a:pt x="537" y="219"/>
                      <a:pt x="537" y="219"/>
                    </a:cubicBezTo>
                    <a:cubicBezTo>
                      <a:pt x="536" y="217"/>
                      <a:pt x="536" y="217"/>
                      <a:pt x="536" y="217"/>
                    </a:cubicBezTo>
                    <a:cubicBezTo>
                      <a:pt x="536" y="217"/>
                      <a:pt x="536" y="217"/>
                      <a:pt x="536" y="217"/>
                    </a:cubicBezTo>
                    <a:cubicBezTo>
                      <a:pt x="537" y="216"/>
                      <a:pt x="537" y="215"/>
                      <a:pt x="537" y="215"/>
                    </a:cubicBezTo>
                    <a:cubicBezTo>
                      <a:pt x="534" y="215"/>
                      <a:pt x="534" y="215"/>
                      <a:pt x="534" y="215"/>
                    </a:cubicBezTo>
                    <a:cubicBezTo>
                      <a:pt x="535" y="213"/>
                      <a:pt x="535" y="213"/>
                      <a:pt x="535" y="213"/>
                    </a:cubicBezTo>
                    <a:cubicBezTo>
                      <a:pt x="533" y="212"/>
                      <a:pt x="533" y="212"/>
                      <a:pt x="533" y="212"/>
                    </a:cubicBezTo>
                    <a:cubicBezTo>
                      <a:pt x="537" y="212"/>
                      <a:pt x="537" y="212"/>
                      <a:pt x="537" y="212"/>
                    </a:cubicBezTo>
                    <a:cubicBezTo>
                      <a:pt x="541" y="210"/>
                      <a:pt x="541" y="210"/>
                      <a:pt x="541" y="210"/>
                    </a:cubicBezTo>
                    <a:cubicBezTo>
                      <a:pt x="541" y="208"/>
                      <a:pt x="541" y="208"/>
                      <a:pt x="541" y="208"/>
                    </a:cubicBezTo>
                    <a:cubicBezTo>
                      <a:pt x="539" y="206"/>
                      <a:pt x="539" y="206"/>
                      <a:pt x="539" y="206"/>
                    </a:cubicBezTo>
                    <a:cubicBezTo>
                      <a:pt x="536" y="204"/>
                      <a:pt x="536" y="204"/>
                      <a:pt x="536" y="204"/>
                    </a:cubicBezTo>
                    <a:cubicBezTo>
                      <a:pt x="540" y="204"/>
                      <a:pt x="540" y="204"/>
                      <a:pt x="540" y="204"/>
                    </a:cubicBezTo>
                    <a:cubicBezTo>
                      <a:pt x="541" y="202"/>
                      <a:pt x="541" y="202"/>
                      <a:pt x="541" y="202"/>
                    </a:cubicBezTo>
                    <a:cubicBezTo>
                      <a:pt x="538" y="201"/>
                      <a:pt x="538" y="201"/>
                      <a:pt x="538" y="201"/>
                    </a:cubicBezTo>
                    <a:cubicBezTo>
                      <a:pt x="540" y="200"/>
                      <a:pt x="540" y="200"/>
                      <a:pt x="540" y="200"/>
                    </a:cubicBezTo>
                    <a:cubicBezTo>
                      <a:pt x="540" y="199"/>
                      <a:pt x="540" y="199"/>
                      <a:pt x="540" y="199"/>
                    </a:cubicBezTo>
                    <a:cubicBezTo>
                      <a:pt x="532" y="200"/>
                      <a:pt x="532" y="200"/>
                      <a:pt x="532" y="200"/>
                    </a:cubicBezTo>
                    <a:cubicBezTo>
                      <a:pt x="539" y="197"/>
                      <a:pt x="539" y="197"/>
                      <a:pt x="539" y="197"/>
                    </a:cubicBezTo>
                    <a:cubicBezTo>
                      <a:pt x="540" y="196"/>
                      <a:pt x="540" y="196"/>
                      <a:pt x="540" y="196"/>
                    </a:cubicBezTo>
                    <a:cubicBezTo>
                      <a:pt x="533" y="196"/>
                      <a:pt x="533" y="196"/>
                      <a:pt x="533" y="196"/>
                    </a:cubicBezTo>
                    <a:cubicBezTo>
                      <a:pt x="538" y="194"/>
                      <a:pt x="538" y="194"/>
                      <a:pt x="538" y="194"/>
                    </a:cubicBezTo>
                    <a:cubicBezTo>
                      <a:pt x="537" y="192"/>
                      <a:pt x="537" y="192"/>
                      <a:pt x="537" y="192"/>
                    </a:cubicBezTo>
                    <a:cubicBezTo>
                      <a:pt x="533" y="191"/>
                      <a:pt x="533" y="191"/>
                      <a:pt x="533" y="191"/>
                    </a:cubicBezTo>
                    <a:cubicBezTo>
                      <a:pt x="537" y="190"/>
                      <a:pt x="537" y="190"/>
                      <a:pt x="537" y="190"/>
                    </a:cubicBezTo>
                    <a:cubicBezTo>
                      <a:pt x="536" y="188"/>
                      <a:pt x="536" y="188"/>
                      <a:pt x="536" y="188"/>
                    </a:cubicBezTo>
                    <a:cubicBezTo>
                      <a:pt x="535" y="186"/>
                      <a:pt x="535" y="186"/>
                      <a:pt x="535" y="186"/>
                    </a:cubicBezTo>
                    <a:cubicBezTo>
                      <a:pt x="536" y="184"/>
                      <a:pt x="536" y="184"/>
                      <a:pt x="536" y="184"/>
                    </a:cubicBezTo>
                    <a:cubicBezTo>
                      <a:pt x="534" y="183"/>
                      <a:pt x="534" y="183"/>
                      <a:pt x="534" y="183"/>
                    </a:cubicBezTo>
                    <a:cubicBezTo>
                      <a:pt x="536" y="179"/>
                      <a:pt x="536" y="179"/>
                      <a:pt x="536" y="179"/>
                    </a:cubicBezTo>
                    <a:cubicBezTo>
                      <a:pt x="535" y="177"/>
                      <a:pt x="535" y="177"/>
                      <a:pt x="535" y="177"/>
                    </a:cubicBezTo>
                    <a:cubicBezTo>
                      <a:pt x="533" y="179"/>
                      <a:pt x="533" y="179"/>
                      <a:pt x="533" y="179"/>
                    </a:cubicBezTo>
                    <a:cubicBezTo>
                      <a:pt x="530" y="183"/>
                      <a:pt x="530" y="183"/>
                      <a:pt x="530" y="183"/>
                    </a:cubicBezTo>
                    <a:cubicBezTo>
                      <a:pt x="527" y="184"/>
                      <a:pt x="527" y="184"/>
                      <a:pt x="527" y="184"/>
                    </a:cubicBezTo>
                    <a:cubicBezTo>
                      <a:pt x="526" y="186"/>
                      <a:pt x="526" y="186"/>
                      <a:pt x="526" y="186"/>
                    </a:cubicBezTo>
                    <a:cubicBezTo>
                      <a:pt x="527" y="187"/>
                      <a:pt x="527" y="187"/>
                      <a:pt x="527" y="187"/>
                    </a:cubicBezTo>
                    <a:cubicBezTo>
                      <a:pt x="524" y="188"/>
                      <a:pt x="524" y="188"/>
                      <a:pt x="524" y="188"/>
                    </a:cubicBezTo>
                    <a:cubicBezTo>
                      <a:pt x="522" y="190"/>
                      <a:pt x="522" y="190"/>
                      <a:pt x="522" y="190"/>
                    </a:cubicBezTo>
                    <a:cubicBezTo>
                      <a:pt x="523" y="191"/>
                      <a:pt x="523" y="191"/>
                      <a:pt x="523" y="191"/>
                    </a:cubicBezTo>
                    <a:cubicBezTo>
                      <a:pt x="518" y="191"/>
                      <a:pt x="518" y="191"/>
                      <a:pt x="518" y="191"/>
                    </a:cubicBezTo>
                    <a:cubicBezTo>
                      <a:pt x="519" y="194"/>
                      <a:pt x="519" y="194"/>
                      <a:pt x="519" y="194"/>
                    </a:cubicBezTo>
                    <a:cubicBezTo>
                      <a:pt x="518" y="194"/>
                      <a:pt x="518" y="194"/>
                      <a:pt x="518" y="194"/>
                    </a:cubicBezTo>
                    <a:cubicBezTo>
                      <a:pt x="517" y="195"/>
                      <a:pt x="517" y="195"/>
                      <a:pt x="517" y="195"/>
                    </a:cubicBezTo>
                    <a:cubicBezTo>
                      <a:pt x="515" y="198"/>
                      <a:pt x="515" y="198"/>
                      <a:pt x="515" y="198"/>
                    </a:cubicBezTo>
                    <a:cubicBezTo>
                      <a:pt x="516" y="195"/>
                      <a:pt x="516" y="195"/>
                      <a:pt x="516" y="195"/>
                    </a:cubicBezTo>
                    <a:cubicBezTo>
                      <a:pt x="515" y="193"/>
                      <a:pt x="515" y="193"/>
                      <a:pt x="515" y="193"/>
                    </a:cubicBezTo>
                    <a:cubicBezTo>
                      <a:pt x="513" y="194"/>
                      <a:pt x="513" y="194"/>
                      <a:pt x="513" y="194"/>
                    </a:cubicBezTo>
                    <a:cubicBezTo>
                      <a:pt x="511" y="196"/>
                      <a:pt x="511" y="196"/>
                      <a:pt x="511" y="196"/>
                    </a:cubicBezTo>
                    <a:cubicBezTo>
                      <a:pt x="506" y="198"/>
                      <a:pt x="506" y="198"/>
                      <a:pt x="506" y="198"/>
                    </a:cubicBezTo>
                    <a:cubicBezTo>
                      <a:pt x="506" y="198"/>
                      <a:pt x="504" y="199"/>
                      <a:pt x="503" y="199"/>
                    </a:cubicBezTo>
                    <a:cubicBezTo>
                      <a:pt x="502" y="200"/>
                      <a:pt x="503" y="197"/>
                      <a:pt x="503" y="197"/>
                    </a:cubicBezTo>
                    <a:cubicBezTo>
                      <a:pt x="502" y="196"/>
                      <a:pt x="502" y="196"/>
                      <a:pt x="502" y="196"/>
                    </a:cubicBezTo>
                    <a:cubicBezTo>
                      <a:pt x="500" y="199"/>
                      <a:pt x="500" y="199"/>
                      <a:pt x="500" y="199"/>
                    </a:cubicBezTo>
                    <a:cubicBezTo>
                      <a:pt x="500" y="195"/>
                      <a:pt x="500" y="195"/>
                      <a:pt x="500" y="195"/>
                    </a:cubicBezTo>
                    <a:cubicBezTo>
                      <a:pt x="498" y="200"/>
                      <a:pt x="498" y="200"/>
                      <a:pt x="498" y="200"/>
                    </a:cubicBezTo>
                    <a:cubicBezTo>
                      <a:pt x="494" y="201"/>
                      <a:pt x="494" y="201"/>
                      <a:pt x="494" y="201"/>
                    </a:cubicBezTo>
                    <a:cubicBezTo>
                      <a:pt x="499" y="197"/>
                      <a:pt x="499" y="197"/>
                      <a:pt x="499" y="197"/>
                    </a:cubicBezTo>
                    <a:cubicBezTo>
                      <a:pt x="499" y="193"/>
                      <a:pt x="499" y="193"/>
                      <a:pt x="499" y="193"/>
                    </a:cubicBezTo>
                    <a:cubicBezTo>
                      <a:pt x="494" y="193"/>
                      <a:pt x="494" y="193"/>
                      <a:pt x="494" y="193"/>
                    </a:cubicBezTo>
                    <a:cubicBezTo>
                      <a:pt x="490" y="194"/>
                      <a:pt x="490" y="194"/>
                      <a:pt x="490" y="194"/>
                    </a:cubicBezTo>
                    <a:cubicBezTo>
                      <a:pt x="492" y="193"/>
                      <a:pt x="492" y="193"/>
                      <a:pt x="492" y="193"/>
                    </a:cubicBezTo>
                    <a:cubicBezTo>
                      <a:pt x="494" y="190"/>
                      <a:pt x="494" y="190"/>
                      <a:pt x="494" y="190"/>
                    </a:cubicBezTo>
                    <a:cubicBezTo>
                      <a:pt x="496" y="188"/>
                      <a:pt x="496" y="188"/>
                      <a:pt x="496" y="188"/>
                    </a:cubicBezTo>
                    <a:cubicBezTo>
                      <a:pt x="494" y="187"/>
                      <a:pt x="494" y="187"/>
                      <a:pt x="494" y="187"/>
                    </a:cubicBezTo>
                    <a:cubicBezTo>
                      <a:pt x="495" y="182"/>
                      <a:pt x="495" y="182"/>
                      <a:pt x="495" y="182"/>
                    </a:cubicBezTo>
                    <a:cubicBezTo>
                      <a:pt x="497" y="180"/>
                      <a:pt x="497" y="180"/>
                      <a:pt x="497" y="180"/>
                    </a:cubicBezTo>
                    <a:cubicBezTo>
                      <a:pt x="498" y="181"/>
                      <a:pt x="498" y="181"/>
                      <a:pt x="498" y="181"/>
                    </a:cubicBezTo>
                    <a:cubicBezTo>
                      <a:pt x="500" y="177"/>
                      <a:pt x="500" y="177"/>
                      <a:pt x="500" y="177"/>
                    </a:cubicBezTo>
                    <a:cubicBezTo>
                      <a:pt x="504" y="175"/>
                      <a:pt x="504" y="175"/>
                      <a:pt x="504" y="175"/>
                    </a:cubicBezTo>
                    <a:cubicBezTo>
                      <a:pt x="504" y="172"/>
                      <a:pt x="504" y="172"/>
                      <a:pt x="504" y="172"/>
                    </a:cubicBezTo>
                    <a:cubicBezTo>
                      <a:pt x="502" y="174"/>
                      <a:pt x="502" y="174"/>
                      <a:pt x="502" y="174"/>
                    </a:cubicBezTo>
                    <a:cubicBezTo>
                      <a:pt x="500" y="174"/>
                      <a:pt x="500" y="174"/>
                      <a:pt x="500" y="174"/>
                    </a:cubicBezTo>
                    <a:cubicBezTo>
                      <a:pt x="499" y="172"/>
                      <a:pt x="499" y="172"/>
                      <a:pt x="499" y="172"/>
                    </a:cubicBezTo>
                    <a:cubicBezTo>
                      <a:pt x="497" y="172"/>
                      <a:pt x="497" y="172"/>
                      <a:pt x="497" y="172"/>
                    </a:cubicBezTo>
                    <a:cubicBezTo>
                      <a:pt x="493" y="170"/>
                      <a:pt x="493" y="170"/>
                      <a:pt x="493" y="170"/>
                    </a:cubicBezTo>
                    <a:cubicBezTo>
                      <a:pt x="491" y="170"/>
                      <a:pt x="491" y="170"/>
                      <a:pt x="491" y="170"/>
                    </a:cubicBezTo>
                    <a:cubicBezTo>
                      <a:pt x="490" y="168"/>
                      <a:pt x="490" y="168"/>
                      <a:pt x="490" y="168"/>
                    </a:cubicBezTo>
                    <a:cubicBezTo>
                      <a:pt x="492" y="167"/>
                      <a:pt x="492" y="167"/>
                      <a:pt x="492" y="167"/>
                    </a:cubicBezTo>
                    <a:cubicBezTo>
                      <a:pt x="491" y="166"/>
                      <a:pt x="491" y="166"/>
                      <a:pt x="491" y="166"/>
                    </a:cubicBezTo>
                    <a:cubicBezTo>
                      <a:pt x="487" y="166"/>
                      <a:pt x="487" y="166"/>
                      <a:pt x="487" y="166"/>
                    </a:cubicBezTo>
                    <a:cubicBezTo>
                      <a:pt x="488" y="165"/>
                      <a:pt x="488" y="165"/>
                      <a:pt x="488" y="165"/>
                    </a:cubicBezTo>
                    <a:cubicBezTo>
                      <a:pt x="484" y="161"/>
                      <a:pt x="484" y="161"/>
                      <a:pt x="484" y="161"/>
                    </a:cubicBezTo>
                    <a:cubicBezTo>
                      <a:pt x="480" y="162"/>
                      <a:pt x="480" y="162"/>
                      <a:pt x="480" y="162"/>
                    </a:cubicBezTo>
                    <a:cubicBezTo>
                      <a:pt x="476" y="162"/>
                      <a:pt x="476" y="162"/>
                      <a:pt x="476" y="162"/>
                    </a:cubicBezTo>
                    <a:cubicBezTo>
                      <a:pt x="475" y="163"/>
                      <a:pt x="475" y="163"/>
                      <a:pt x="475" y="163"/>
                    </a:cubicBezTo>
                    <a:cubicBezTo>
                      <a:pt x="471" y="161"/>
                      <a:pt x="471" y="161"/>
                      <a:pt x="471" y="161"/>
                    </a:cubicBezTo>
                    <a:cubicBezTo>
                      <a:pt x="469" y="162"/>
                      <a:pt x="469" y="162"/>
                      <a:pt x="469" y="162"/>
                    </a:cubicBezTo>
                    <a:cubicBezTo>
                      <a:pt x="467" y="161"/>
                      <a:pt x="467" y="161"/>
                      <a:pt x="467" y="161"/>
                    </a:cubicBezTo>
                    <a:cubicBezTo>
                      <a:pt x="465" y="160"/>
                      <a:pt x="465" y="160"/>
                      <a:pt x="465" y="160"/>
                    </a:cubicBezTo>
                    <a:cubicBezTo>
                      <a:pt x="464" y="159"/>
                      <a:pt x="464" y="159"/>
                      <a:pt x="464" y="159"/>
                    </a:cubicBezTo>
                    <a:cubicBezTo>
                      <a:pt x="458" y="159"/>
                      <a:pt x="458" y="159"/>
                      <a:pt x="458" y="159"/>
                    </a:cubicBezTo>
                    <a:cubicBezTo>
                      <a:pt x="456" y="161"/>
                      <a:pt x="456" y="161"/>
                      <a:pt x="456" y="161"/>
                    </a:cubicBezTo>
                    <a:cubicBezTo>
                      <a:pt x="452" y="162"/>
                      <a:pt x="452" y="162"/>
                      <a:pt x="452" y="162"/>
                    </a:cubicBezTo>
                    <a:cubicBezTo>
                      <a:pt x="450" y="167"/>
                      <a:pt x="450" y="167"/>
                      <a:pt x="450" y="167"/>
                    </a:cubicBezTo>
                    <a:cubicBezTo>
                      <a:pt x="452" y="168"/>
                      <a:pt x="452" y="168"/>
                      <a:pt x="452" y="168"/>
                    </a:cubicBezTo>
                    <a:cubicBezTo>
                      <a:pt x="450" y="169"/>
                      <a:pt x="450" y="169"/>
                      <a:pt x="450" y="169"/>
                    </a:cubicBezTo>
                    <a:cubicBezTo>
                      <a:pt x="447" y="172"/>
                      <a:pt x="447" y="172"/>
                      <a:pt x="447" y="172"/>
                    </a:cubicBezTo>
                    <a:cubicBezTo>
                      <a:pt x="444" y="175"/>
                      <a:pt x="444" y="175"/>
                      <a:pt x="444" y="175"/>
                    </a:cubicBezTo>
                    <a:cubicBezTo>
                      <a:pt x="446" y="175"/>
                      <a:pt x="446" y="175"/>
                      <a:pt x="446" y="175"/>
                    </a:cubicBezTo>
                    <a:cubicBezTo>
                      <a:pt x="445" y="176"/>
                      <a:pt x="445" y="176"/>
                      <a:pt x="445" y="176"/>
                    </a:cubicBezTo>
                    <a:cubicBezTo>
                      <a:pt x="446" y="178"/>
                      <a:pt x="446" y="178"/>
                      <a:pt x="446" y="178"/>
                    </a:cubicBezTo>
                    <a:cubicBezTo>
                      <a:pt x="444" y="179"/>
                      <a:pt x="444" y="179"/>
                      <a:pt x="444" y="179"/>
                    </a:cubicBezTo>
                    <a:cubicBezTo>
                      <a:pt x="444" y="182"/>
                      <a:pt x="444" y="182"/>
                      <a:pt x="444" y="182"/>
                    </a:cubicBezTo>
                    <a:cubicBezTo>
                      <a:pt x="442" y="185"/>
                      <a:pt x="442" y="185"/>
                      <a:pt x="442" y="185"/>
                    </a:cubicBezTo>
                    <a:cubicBezTo>
                      <a:pt x="440" y="185"/>
                      <a:pt x="440" y="185"/>
                      <a:pt x="440" y="185"/>
                    </a:cubicBezTo>
                    <a:cubicBezTo>
                      <a:pt x="437" y="189"/>
                      <a:pt x="437" y="189"/>
                      <a:pt x="437" y="189"/>
                    </a:cubicBezTo>
                    <a:cubicBezTo>
                      <a:pt x="431" y="192"/>
                      <a:pt x="431" y="192"/>
                      <a:pt x="431" y="192"/>
                    </a:cubicBezTo>
                    <a:cubicBezTo>
                      <a:pt x="429" y="195"/>
                      <a:pt x="429" y="195"/>
                      <a:pt x="429" y="195"/>
                    </a:cubicBezTo>
                    <a:cubicBezTo>
                      <a:pt x="430" y="198"/>
                      <a:pt x="430" y="198"/>
                      <a:pt x="430" y="198"/>
                    </a:cubicBezTo>
                    <a:cubicBezTo>
                      <a:pt x="432" y="199"/>
                      <a:pt x="432" y="199"/>
                      <a:pt x="432" y="199"/>
                    </a:cubicBezTo>
                    <a:cubicBezTo>
                      <a:pt x="434" y="202"/>
                      <a:pt x="434" y="202"/>
                      <a:pt x="434" y="202"/>
                    </a:cubicBezTo>
                    <a:cubicBezTo>
                      <a:pt x="433" y="209"/>
                      <a:pt x="433" y="209"/>
                      <a:pt x="433" y="209"/>
                    </a:cubicBezTo>
                    <a:cubicBezTo>
                      <a:pt x="433" y="209"/>
                      <a:pt x="429" y="215"/>
                      <a:pt x="428" y="217"/>
                    </a:cubicBezTo>
                    <a:cubicBezTo>
                      <a:pt x="427" y="217"/>
                      <a:pt x="427" y="217"/>
                      <a:pt x="427" y="217"/>
                    </a:cubicBezTo>
                    <a:cubicBezTo>
                      <a:pt x="421" y="222"/>
                      <a:pt x="421" y="222"/>
                      <a:pt x="421" y="222"/>
                    </a:cubicBezTo>
                    <a:cubicBezTo>
                      <a:pt x="412" y="228"/>
                      <a:pt x="412" y="228"/>
                      <a:pt x="412" y="228"/>
                    </a:cubicBezTo>
                    <a:cubicBezTo>
                      <a:pt x="402" y="231"/>
                      <a:pt x="402" y="231"/>
                      <a:pt x="402" y="231"/>
                    </a:cubicBezTo>
                    <a:cubicBezTo>
                      <a:pt x="398" y="232"/>
                      <a:pt x="398" y="232"/>
                      <a:pt x="398" y="232"/>
                    </a:cubicBezTo>
                    <a:cubicBezTo>
                      <a:pt x="398" y="235"/>
                      <a:pt x="398" y="235"/>
                      <a:pt x="398" y="235"/>
                    </a:cubicBezTo>
                    <a:cubicBezTo>
                      <a:pt x="399" y="236"/>
                      <a:pt x="399" y="236"/>
                      <a:pt x="399" y="236"/>
                    </a:cubicBezTo>
                    <a:cubicBezTo>
                      <a:pt x="398" y="238"/>
                      <a:pt x="398" y="238"/>
                      <a:pt x="398" y="238"/>
                    </a:cubicBezTo>
                    <a:cubicBezTo>
                      <a:pt x="398" y="240"/>
                      <a:pt x="398" y="240"/>
                      <a:pt x="398" y="240"/>
                    </a:cubicBezTo>
                    <a:cubicBezTo>
                      <a:pt x="395" y="244"/>
                      <a:pt x="395" y="244"/>
                      <a:pt x="395" y="244"/>
                    </a:cubicBezTo>
                    <a:cubicBezTo>
                      <a:pt x="394" y="250"/>
                      <a:pt x="394" y="250"/>
                      <a:pt x="394" y="250"/>
                    </a:cubicBezTo>
                    <a:cubicBezTo>
                      <a:pt x="393" y="253"/>
                      <a:pt x="393" y="253"/>
                      <a:pt x="393" y="253"/>
                    </a:cubicBezTo>
                    <a:cubicBezTo>
                      <a:pt x="388" y="259"/>
                      <a:pt x="388" y="259"/>
                      <a:pt x="388" y="259"/>
                    </a:cubicBezTo>
                    <a:cubicBezTo>
                      <a:pt x="387" y="262"/>
                      <a:pt x="387" y="262"/>
                      <a:pt x="387" y="262"/>
                    </a:cubicBezTo>
                    <a:cubicBezTo>
                      <a:pt x="387" y="266"/>
                      <a:pt x="387" y="266"/>
                      <a:pt x="387" y="266"/>
                    </a:cubicBezTo>
                    <a:cubicBezTo>
                      <a:pt x="386" y="265"/>
                      <a:pt x="386" y="265"/>
                      <a:pt x="386" y="265"/>
                    </a:cubicBezTo>
                    <a:cubicBezTo>
                      <a:pt x="385" y="260"/>
                      <a:pt x="385" y="260"/>
                      <a:pt x="385" y="260"/>
                    </a:cubicBezTo>
                    <a:cubicBezTo>
                      <a:pt x="380" y="264"/>
                      <a:pt x="380" y="264"/>
                      <a:pt x="380" y="264"/>
                    </a:cubicBezTo>
                    <a:cubicBezTo>
                      <a:pt x="380" y="267"/>
                      <a:pt x="380" y="267"/>
                      <a:pt x="380" y="267"/>
                    </a:cubicBezTo>
                    <a:cubicBezTo>
                      <a:pt x="378" y="265"/>
                      <a:pt x="378" y="265"/>
                      <a:pt x="378" y="265"/>
                    </a:cubicBezTo>
                    <a:cubicBezTo>
                      <a:pt x="375" y="264"/>
                      <a:pt x="375" y="264"/>
                      <a:pt x="375" y="264"/>
                    </a:cubicBezTo>
                    <a:cubicBezTo>
                      <a:pt x="371" y="265"/>
                      <a:pt x="371" y="265"/>
                      <a:pt x="371" y="265"/>
                    </a:cubicBezTo>
                    <a:cubicBezTo>
                      <a:pt x="375" y="262"/>
                      <a:pt x="375" y="262"/>
                      <a:pt x="375" y="262"/>
                    </a:cubicBezTo>
                    <a:cubicBezTo>
                      <a:pt x="376" y="258"/>
                      <a:pt x="376" y="258"/>
                      <a:pt x="376" y="258"/>
                    </a:cubicBezTo>
                    <a:cubicBezTo>
                      <a:pt x="373" y="255"/>
                      <a:pt x="373" y="255"/>
                      <a:pt x="373" y="255"/>
                    </a:cubicBezTo>
                    <a:cubicBezTo>
                      <a:pt x="372" y="252"/>
                      <a:pt x="372" y="252"/>
                      <a:pt x="372" y="252"/>
                    </a:cubicBezTo>
                    <a:cubicBezTo>
                      <a:pt x="369" y="246"/>
                      <a:pt x="369" y="246"/>
                      <a:pt x="369" y="246"/>
                    </a:cubicBezTo>
                    <a:cubicBezTo>
                      <a:pt x="373" y="244"/>
                      <a:pt x="373" y="244"/>
                      <a:pt x="373" y="244"/>
                    </a:cubicBezTo>
                    <a:cubicBezTo>
                      <a:pt x="373" y="241"/>
                      <a:pt x="373" y="241"/>
                      <a:pt x="373" y="241"/>
                    </a:cubicBezTo>
                    <a:cubicBezTo>
                      <a:pt x="376" y="239"/>
                      <a:pt x="376" y="239"/>
                      <a:pt x="376" y="239"/>
                    </a:cubicBezTo>
                    <a:cubicBezTo>
                      <a:pt x="378" y="233"/>
                      <a:pt x="378" y="233"/>
                      <a:pt x="378" y="233"/>
                    </a:cubicBezTo>
                    <a:cubicBezTo>
                      <a:pt x="381" y="231"/>
                      <a:pt x="381" y="231"/>
                      <a:pt x="381" y="231"/>
                    </a:cubicBezTo>
                    <a:cubicBezTo>
                      <a:pt x="381" y="228"/>
                      <a:pt x="381" y="228"/>
                      <a:pt x="381" y="228"/>
                    </a:cubicBezTo>
                    <a:cubicBezTo>
                      <a:pt x="375" y="227"/>
                      <a:pt x="375" y="227"/>
                      <a:pt x="375" y="227"/>
                    </a:cubicBezTo>
                    <a:cubicBezTo>
                      <a:pt x="367" y="227"/>
                      <a:pt x="367" y="227"/>
                      <a:pt x="367" y="227"/>
                    </a:cubicBezTo>
                    <a:cubicBezTo>
                      <a:pt x="363" y="227"/>
                      <a:pt x="363" y="227"/>
                      <a:pt x="363" y="227"/>
                    </a:cubicBezTo>
                    <a:cubicBezTo>
                      <a:pt x="361" y="227"/>
                      <a:pt x="361" y="227"/>
                      <a:pt x="361" y="227"/>
                    </a:cubicBezTo>
                    <a:cubicBezTo>
                      <a:pt x="359" y="223"/>
                      <a:pt x="359" y="223"/>
                      <a:pt x="359" y="223"/>
                    </a:cubicBezTo>
                    <a:cubicBezTo>
                      <a:pt x="347" y="219"/>
                      <a:pt x="347" y="219"/>
                      <a:pt x="347" y="219"/>
                    </a:cubicBezTo>
                    <a:cubicBezTo>
                      <a:pt x="347" y="219"/>
                      <a:pt x="346" y="218"/>
                      <a:pt x="346" y="217"/>
                    </a:cubicBezTo>
                    <a:cubicBezTo>
                      <a:pt x="346" y="216"/>
                      <a:pt x="346" y="216"/>
                      <a:pt x="346" y="216"/>
                    </a:cubicBezTo>
                    <a:cubicBezTo>
                      <a:pt x="344" y="215"/>
                      <a:pt x="344" y="215"/>
                      <a:pt x="344" y="215"/>
                    </a:cubicBezTo>
                    <a:cubicBezTo>
                      <a:pt x="342" y="211"/>
                      <a:pt x="342" y="211"/>
                      <a:pt x="342" y="211"/>
                    </a:cubicBezTo>
                    <a:cubicBezTo>
                      <a:pt x="337" y="210"/>
                      <a:pt x="337" y="210"/>
                      <a:pt x="337" y="210"/>
                    </a:cubicBezTo>
                    <a:cubicBezTo>
                      <a:pt x="335" y="208"/>
                      <a:pt x="335" y="208"/>
                      <a:pt x="335" y="208"/>
                    </a:cubicBezTo>
                    <a:cubicBezTo>
                      <a:pt x="333" y="207"/>
                      <a:pt x="333" y="207"/>
                      <a:pt x="333" y="207"/>
                    </a:cubicBezTo>
                    <a:cubicBezTo>
                      <a:pt x="321" y="210"/>
                      <a:pt x="321" y="210"/>
                      <a:pt x="321" y="210"/>
                    </a:cubicBezTo>
                    <a:cubicBezTo>
                      <a:pt x="323" y="207"/>
                      <a:pt x="323" y="207"/>
                      <a:pt x="323" y="207"/>
                    </a:cubicBezTo>
                    <a:cubicBezTo>
                      <a:pt x="323" y="204"/>
                      <a:pt x="323" y="204"/>
                      <a:pt x="323" y="204"/>
                    </a:cubicBezTo>
                    <a:cubicBezTo>
                      <a:pt x="325" y="200"/>
                      <a:pt x="325" y="200"/>
                      <a:pt x="325" y="200"/>
                    </a:cubicBezTo>
                    <a:cubicBezTo>
                      <a:pt x="326" y="194"/>
                      <a:pt x="326" y="194"/>
                      <a:pt x="326" y="194"/>
                    </a:cubicBezTo>
                    <a:cubicBezTo>
                      <a:pt x="322" y="194"/>
                      <a:pt x="322" y="194"/>
                      <a:pt x="322" y="194"/>
                    </a:cubicBezTo>
                    <a:cubicBezTo>
                      <a:pt x="318" y="194"/>
                      <a:pt x="318" y="194"/>
                      <a:pt x="318" y="194"/>
                    </a:cubicBezTo>
                    <a:cubicBezTo>
                      <a:pt x="317" y="192"/>
                      <a:pt x="317" y="192"/>
                      <a:pt x="317" y="192"/>
                    </a:cubicBezTo>
                    <a:cubicBezTo>
                      <a:pt x="320" y="189"/>
                      <a:pt x="320" y="189"/>
                      <a:pt x="320" y="189"/>
                    </a:cubicBezTo>
                    <a:cubicBezTo>
                      <a:pt x="326" y="182"/>
                      <a:pt x="326" y="182"/>
                      <a:pt x="326" y="182"/>
                    </a:cubicBezTo>
                    <a:cubicBezTo>
                      <a:pt x="328" y="178"/>
                      <a:pt x="328" y="178"/>
                      <a:pt x="328" y="178"/>
                    </a:cubicBezTo>
                    <a:cubicBezTo>
                      <a:pt x="337" y="173"/>
                      <a:pt x="337" y="173"/>
                      <a:pt x="337" y="173"/>
                    </a:cubicBezTo>
                    <a:cubicBezTo>
                      <a:pt x="339" y="171"/>
                      <a:pt x="339" y="171"/>
                      <a:pt x="339" y="171"/>
                    </a:cubicBezTo>
                    <a:cubicBezTo>
                      <a:pt x="346" y="167"/>
                      <a:pt x="346" y="167"/>
                      <a:pt x="346" y="167"/>
                    </a:cubicBezTo>
                    <a:cubicBezTo>
                      <a:pt x="345" y="165"/>
                      <a:pt x="345" y="165"/>
                      <a:pt x="345" y="165"/>
                    </a:cubicBezTo>
                    <a:cubicBezTo>
                      <a:pt x="348" y="166"/>
                      <a:pt x="348" y="166"/>
                      <a:pt x="348" y="166"/>
                    </a:cubicBezTo>
                    <a:cubicBezTo>
                      <a:pt x="349" y="164"/>
                      <a:pt x="349" y="164"/>
                      <a:pt x="349" y="164"/>
                    </a:cubicBezTo>
                    <a:cubicBezTo>
                      <a:pt x="354" y="162"/>
                      <a:pt x="354" y="162"/>
                      <a:pt x="354" y="162"/>
                    </a:cubicBezTo>
                    <a:cubicBezTo>
                      <a:pt x="357" y="160"/>
                      <a:pt x="357" y="160"/>
                      <a:pt x="357" y="160"/>
                    </a:cubicBezTo>
                    <a:cubicBezTo>
                      <a:pt x="361" y="160"/>
                      <a:pt x="361" y="160"/>
                      <a:pt x="361" y="160"/>
                    </a:cubicBezTo>
                    <a:cubicBezTo>
                      <a:pt x="359" y="157"/>
                      <a:pt x="359" y="157"/>
                      <a:pt x="359" y="157"/>
                    </a:cubicBezTo>
                    <a:cubicBezTo>
                      <a:pt x="361" y="157"/>
                      <a:pt x="361" y="157"/>
                      <a:pt x="361" y="157"/>
                    </a:cubicBezTo>
                    <a:cubicBezTo>
                      <a:pt x="368" y="158"/>
                      <a:pt x="368" y="158"/>
                      <a:pt x="368" y="158"/>
                    </a:cubicBezTo>
                    <a:cubicBezTo>
                      <a:pt x="369" y="157"/>
                      <a:pt x="369" y="157"/>
                      <a:pt x="369" y="157"/>
                    </a:cubicBezTo>
                    <a:cubicBezTo>
                      <a:pt x="372" y="155"/>
                      <a:pt x="372" y="155"/>
                      <a:pt x="372" y="155"/>
                    </a:cubicBezTo>
                    <a:cubicBezTo>
                      <a:pt x="373" y="153"/>
                      <a:pt x="373" y="153"/>
                      <a:pt x="373" y="153"/>
                    </a:cubicBezTo>
                    <a:cubicBezTo>
                      <a:pt x="370" y="151"/>
                      <a:pt x="370" y="151"/>
                      <a:pt x="370" y="151"/>
                    </a:cubicBezTo>
                    <a:cubicBezTo>
                      <a:pt x="366" y="150"/>
                      <a:pt x="366" y="150"/>
                      <a:pt x="366" y="150"/>
                    </a:cubicBezTo>
                    <a:cubicBezTo>
                      <a:pt x="359" y="147"/>
                      <a:pt x="359" y="147"/>
                      <a:pt x="359" y="147"/>
                    </a:cubicBezTo>
                    <a:cubicBezTo>
                      <a:pt x="361" y="146"/>
                      <a:pt x="361" y="146"/>
                      <a:pt x="361" y="146"/>
                    </a:cubicBezTo>
                    <a:cubicBezTo>
                      <a:pt x="362" y="147"/>
                      <a:pt x="362" y="147"/>
                      <a:pt x="362" y="147"/>
                    </a:cubicBezTo>
                    <a:cubicBezTo>
                      <a:pt x="366" y="149"/>
                      <a:pt x="366" y="149"/>
                      <a:pt x="366" y="149"/>
                    </a:cubicBezTo>
                    <a:cubicBezTo>
                      <a:pt x="373" y="149"/>
                      <a:pt x="373" y="149"/>
                      <a:pt x="373" y="149"/>
                    </a:cubicBezTo>
                    <a:cubicBezTo>
                      <a:pt x="375" y="150"/>
                      <a:pt x="375" y="150"/>
                      <a:pt x="375" y="150"/>
                    </a:cubicBezTo>
                    <a:cubicBezTo>
                      <a:pt x="382" y="149"/>
                      <a:pt x="382" y="149"/>
                      <a:pt x="382" y="149"/>
                    </a:cubicBezTo>
                    <a:cubicBezTo>
                      <a:pt x="386" y="145"/>
                      <a:pt x="386" y="145"/>
                      <a:pt x="386" y="145"/>
                    </a:cubicBezTo>
                    <a:cubicBezTo>
                      <a:pt x="388" y="147"/>
                      <a:pt x="388" y="147"/>
                      <a:pt x="388" y="147"/>
                    </a:cubicBezTo>
                    <a:cubicBezTo>
                      <a:pt x="392" y="147"/>
                      <a:pt x="392" y="147"/>
                      <a:pt x="392" y="147"/>
                    </a:cubicBezTo>
                    <a:cubicBezTo>
                      <a:pt x="395" y="145"/>
                      <a:pt x="395" y="145"/>
                      <a:pt x="395" y="145"/>
                    </a:cubicBezTo>
                    <a:cubicBezTo>
                      <a:pt x="406" y="141"/>
                      <a:pt x="406" y="141"/>
                      <a:pt x="406" y="141"/>
                    </a:cubicBezTo>
                    <a:cubicBezTo>
                      <a:pt x="409" y="138"/>
                      <a:pt x="409" y="138"/>
                      <a:pt x="409" y="138"/>
                    </a:cubicBezTo>
                    <a:cubicBezTo>
                      <a:pt x="411" y="136"/>
                      <a:pt x="411" y="136"/>
                      <a:pt x="411" y="136"/>
                    </a:cubicBezTo>
                    <a:cubicBezTo>
                      <a:pt x="407" y="136"/>
                      <a:pt x="407" y="136"/>
                      <a:pt x="407" y="136"/>
                    </a:cubicBezTo>
                    <a:cubicBezTo>
                      <a:pt x="399" y="135"/>
                      <a:pt x="399" y="135"/>
                      <a:pt x="399" y="135"/>
                    </a:cubicBezTo>
                    <a:cubicBezTo>
                      <a:pt x="397" y="133"/>
                      <a:pt x="397" y="133"/>
                      <a:pt x="397" y="133"/>
                    </a:cubicBezTo>
                    <a:cubicBezTo>
                      <a:pt x="394" y="131"/>
                      <a:pt x="394" y="131"/>
                      <a:pt x="394" y="131"/>
                    </a:cubicBezTo>
                    <a:cubicBezTo>
                      <a:pt x="397" y="131"/>
                      <a:pt x="397" y="131"/>
                      <a:pt x="397" y="131"/>
                    </a:cubicBezTo>
                    <a:cubicBezTo>
                      <a:pt x="402" y="131"/>
                      <a:pt x="402" y="131"/>
                      <a:pt x="402" y="131"/>
                    </a:cubicBezTo>
                    <a:cubicBezTo>
                      <a:pt x="408" y="135"/>
                      <a:pt x="408" y="135"/>
                      <a:pt x="408" y="135"/>
                    </a:cubicBezTo>
                    <a:cubicBezTo>
                      <a:pt x="411" y="135"/>
                      <a:pt x="411" y="135"/>
                      <a:pt x="411" y="135"/>
                    </a:cubicBezTo>
                    <a:cubicBezTo>
                      <a:pt x="414" y="134"/>
                      <a:pt x="414" y="134"/>
                      <a:pt x="414" y="134"/>
                    </a:cubicBezTo>
                    <a:cubicBezTo>
                      <a:pt x="425" y="128"/>
                      <a:pt x="425" y="128"/>
                      <a:pt x="425" y="128"/>
                    </a:cubicBezTo>
                    <a:cubicBezTo>
                      <a:pt x="425" y="127"/>
                      <a:pt x="425" y="127"/>
                      <a:pt x="425" y="127"/>
                    </a:cubicBezTo>
                    <a:cubicBezTo>
                      <a:pt x="422" y="126"/>
                      <a:pt x="422" y="126"/>
                      <a:pt x="422" y="126"/>
                    </a:cubicBezTo>
                    <a:cubicBezTo>
                      <a:pt x="425" y="124"/>
                      <a:pt x="425" y="124"/>
                      <a:pt x="425" y="124"/>
                    </a:cubicBezTo>
                    <a:cubicBezTo>
                      <a:pt x="432" y="126"/>
                      <a:pt x="432" y="126"/>
                      <a:pt x="432" y="126"/>
                    </a:cubicBezTo>
                    <a:cubicBezTo>
                      <a:pt x="432" y="128"/>
                      <a:pt x="432" y="128"/>
                      <a:pt x="432" y="128"/>
                    </a:cubicBezTo>
                    <a:cubicBezTo>
                      <a:pt x="436" y="127"/>
                      <a:pt x="436" y="127"/>
                      <a:pt x="436" y="127"/>
                    </a:cubicBezTo>
                    <a:cubicBezTo>
                      <a:pt x="441" y="128"/>
                      <a:pt x="441" y="128"/>
                      <a:pt x="441" y="128"/>
                    </a:cubicBezTo>
                    <a:cubicBezTo>
                      <a:pt x="440" y="126"/>
                      <a:pt x="440" y="126"/>
                      <a:pt x="440" y="126"/>
                    </a:cubicBezTo>
                    <a:cubicBezTo>
                      <a:pt x="438" y="123"/>
                      <a:pt x="438" y="123"/>
                      <a:pt x="438" y="123"/>
                    </a:cubicBezTo>
                    <a:cubicBezTo>
                      <a:pt x="435" y="124"/>
                      <a:pt x="435" y="124"/>
                      <a:pt x="435" y="124"/>
                    </a:cubicBezTo>
                    <a:cubicBezTo>
                      <a:pt x="434" y="122"/>
                      <a:pt x="434" y="122"/>
                      <a:pt x="434" y="122"/>
                    </a:cubicBezTo>
                    <a:cubicBezTo>
                      <a:pt x="439" y="121"/>
                      <a:pt x="439" y="121"/>
                      <a:pt x="439" y="121"/>
                    </a:cubicBezTo>
                    <a:cubicBezTo>
                      <a:pt x="442" y="124"/>
                      <a:pt x="442" y="124"/>
                      <a:pt x="442" y="124"/>
                    </a:cubicBezTo>
                    <a:cubicBezTo>
                      <a:pt x="443" y="126"/>
                      <a:pt x="443" y="126"/>
                      <a:pt x="443" y="126"/>
                    </a:cubicBezTo>
                    <a:cubicBezTo>
                      <a:pt x="454" y="123"/>
                      <a:pt x="454" y="123"/>
                      <a:pt x="454" y="123"/>
                    </a:cubicBezTo>
                    <a:cubicBezTo>
                      <a:pt x="455" y="121"/>
                      <a:pt x="455" y="121"/>
                      <a:pt x="455" y="121"/>
                    </a:cubicBezTo>
                    <a:cubicBezTo>
                      <a:pt x="459" y="121"/>
                      <a:pt x="459" y="121"/>
                      <a:pt x="459" y="121"/>
                    </a:cubicBezTo>
                    <a:cubicBezTo>
                      <a:pt x="463" y="116"/>
                      <a:pt x="463" y="116"/>
                      <a:pt x="463" y="116"/>
                    </a:cubicBezTo>
                    <a:cubicBezTo>
                      <a:pt x="462" y="113"/>
                      <a:pt x="462" y="113"/>
                      <a:pt x="462" y="113"/>
                    </a:cubicBezTo>
                    <a:cubicBezTo>
                      <a:pt x="462" y="111"/>
                      <a:pt x="462" y="111"/>
                      <a:pt x="462" y="111"/>
                    </a:cubicBezTo>
                    <a:cubicBezTo>
                      <a:pt x="461" y="110"/>
                      <a:pt x="461" y="110"/>
                      <a:pt x="461" y="110"/>
                    </a:cubicBezTo>
                    <a:cubicBezTo>
                      <a:pt x="463" y="106"/>
                      <a:pt x="463" y="106"/>
                      <a:pt x="463" y="106"/>
                    </a:cubicBezTo>
                    <a:cubicBezTo>
                      <a:pt x="463" y="108"/>
                      <a:pt x="463" y="108"/>
                      <a:pt x="463" y="108"/>
                    </a:cubicBezTo>
                    <a:cubicBezTo>
                      <a:pt x="465" y="110"/>
                      <a:pt x="465" y="110"/>
                      <a:pt x="465" y="110"/>
                    </a:cubicBezTo>
                    <a:cubicBezTo>
                      <a:pt x="471" y="108"/>
                      <a:pt x="471" y="108"/>
                      <a:pt x="471" y="108"/>
                    </a:cubicBezTo>
                    <a:cubicBezTo>
                      <a:pt x="471" y="107"/>
                      <a:pt x="471" y="107"/>
                      <a:pt x="471" y="107"/>
                    </a:cubicBezTo>
                    <a:cubicBezTo>
                      <a:pt x="469" y="107"/>
                      <a:pt x="469" y="107"/>
                      <a:pt x="469" y="107"/>
                    </a:cubicBezTo>
                    <a:cubicBezTo>
                      <a:pt x="466" y="108"/>
                      <a:pt x="466" y="108"/>
                      <a:pt x="466" y="108"/>
                    </a:cubicBezTo>
                    <a:cubicBezTo>
                      <a:pt x="465" y="107"/>
                      <a:pt x="465" y="107"/>
                      <a:pt x="465" y="107"/>
                    </a:cubicBezTo>
                    <a:cubicBezTo>
                      <a:pt x="466" y="106"/>
                      <a:pt x="466" y="106"/>
                      <a:pt x="466" y="106"/>
                    </a:cubicBezTo>
                    <a:cubicBezTo>
                      <a:pt x="474" y="104"/>
                      <a:pt x="474" y="104"/>
                      <a:pt x="474" y="104"/>
                    </a:cubicBezTo>
                    <a:cubicBezTo>
                      <a:pt x="475" y="102"/>
                      <a:pt x="475" y="102"/>
                      <a:pt x="475" y="102"/>
                    </a:cubicBezTo>
                    <a:cubicBezTo>
                      <a:pt x="474" y="101"/>
                      <a:pt x="474" y="101"/>
                      <a:pt x="474" y="101"/>
                    </a:cubicBezTo>
                    <a:cubicBezTo>
                      <a:pt x="474" y="100"/>
                      <a:pt x="474" y="100"/>
                      <a:pt x="474" y="100"/>
                    </a:cubicBezTo>
                    <a:cubicBezTo>
                      <a:pt x="469" y="100"/>
                      <a:pt x="469" y="100"/>
                      <a:pt x="469" y="100"/>
                    </a:cubicBezTo>
                    <a:cubicBezTo>
                      <a:pt x="468" y="99"/>
                      <a:pt x="468" y="99"/>
                      <a:pt x="468" y="99"/>
                    </a:cubicBezTo>
                    <a:cubicBezTo>
                      <a:pt x="464" y="98"/>
                      <a:pt x="464" y="98"/>
                      <a:pt x="464" y="98"/>
                    </a:cubicBezTo>
                    <a:cubicBezTo>
                      <a:pt x="460" y="98"/>
                      <a:pt x="460" y="98"/>
                      <a:pt x="460" y="98"/>
                    </a:cubicBezTo>
                    <a:cubicBezTo>
                      <a:pt x="457" y="98"/>
                      <a:pt x="457" y="98"/>
                      <a:pt x="457" y="98"/>
                    </a:cubicBezTo>
                    <a:cubicBezTo>
                      <a:pt x="454" y="98"/>
                      <a:pt x="454" y="98"/>
                      <a:pt x="454" y="98"/>
                    </a:cubicBezTo>
                    <a:cubicBezTo>
                      <a:pt x="451" y="101"/>
                      <a:pt x="451" y="101"/>
                      <a:pt x="451" y="101"/>
                    </a:cubicBezTo>
                    <a:cubicBezTo>
                      <a:pt x="451" y="103"/>
                      <a:pt x="451" y="103"/>
                      <a:pt x="451" y="103"/>
                    </a:cubicBezTo>
                    <a:cubicBezTo>
                      <a:pt x="452" y="104"/>
                      <a:pt x="452" y="104"/>
                      <a:pt x="452" y="104"/>
                    </a:cubicBezTo>
                    <a:cubicBezTo>
                      <a:pt x="449" y="106"/>
                      <a:pt x="449" y="106"/>
                      <a:pt x="449" y="106"/>
                    </a:cubicBezTo>
                    <a:cubicBezTo>
                      <a:pt x="446" y="106"/>
                      <a:pt x="446" y="106"/>
                      <a:pt x="446" y="106"/>
                    </a:cubicBezTo>
                    <a:cubicBezTo>
                      <a:pt x="444" y="107"/>
                      <a:pt x="444" y="107"/>
                      <a:pt x="444" y="107"/>
                    </a:cubicBezTo>
                    <a:cubicBezTo>
                      <a:pt x="439" y="112"/>
                      <a:pt x="439" y="112"/>
                      <a:pt x="439" y="112"/>
                    </a:cubicBezTo>
                    <a:cubicBezTo>
                      <a:pt x="433" y="115"/>
                      <a:pt x="433" y="115"/>
                      <a:pt x="433" y="115"/>
                    </a:cubicBezTo>
                    <a:cubicBezTo>
                      <a:pt x="432" y="116"/>
                      <a:pt x="432" y="116"/>
                      <a:pt x="432" y="116"/>
                    </a:cubicBezTo>
                    <a:cubicBezTo>
                      <a:pt x="431" y="117"/>
                      <a:pt x="431" y="117"/>
                      <a:pt x="431" y="117"/>
                    </a:cubicBezTo>
                    <a:cubicBezTo>
                      <a:pt x="428" y="118"/>
                      <a:pt x="428" y="118"/>
                      <a:pt x="428" y="118"/>
                    </a:cubicBezTo>
                    <a:cubicBezTo>
                      <a:pt x="426" y="118"/>
                      <a:pt x="426" y="118"/>
                      <a:pt x="426" y="118"/>
                    </a:cubicBezTo>
                    <a:cubicBezTo>
                      <a:pt x="423" y="119"/>
                      <a:pt x="423" y="119"/>
                      <a:pt x="423" y="119"/>
                    </a:cubicBezTo>
                    <a:cubicBezTo>
                      <a:pt x="423" y="118"/>
                      <a:pt x="423" y="118"/>
                      <a:pt x="423" y="118"/>
                    </a:cubicBezTo>
                    <a:cubicBezTo>
                      <a:pt x="423" y="114"/>
                      <a:pt x="423" y="114"/>
                      <a:pt x="423" y="114"/>
                    </a:cubicBezTo>
                    <a:cubicBezTo>
                      <a:pt x="425" y="111"/>
                      <a:pt x="425" y="111"/>
                      <a:pt x="425" y="111"/>
                    </a:cubicBezTo>
                    <a:cubicBezTo>
                      <a:pt x="425" y="110"/>
                      <a:pt x="425" y="110"/>
                      <a:pt x="425" y="110"/>
                    </a:cubicBezTo>
                    <a:cubicBezTo>
                      <a:pt x="427" y="110"/>
                      <a:pt x="427" y="110"/>
                      <a:pt x="427" y="110"/>
                    </a:cubicBezTo>
                    <a:cubicBezTo>
                      <a:pt x="431" y="106"/>
                      <a:pt x="431" y="106"/>
                      <a:pt x="431" y="106"/>
                    </a:cubicBezTo>
                    <a:cubicBezTo>
                      <a:pt x="429" y="105"/>
                      <a:pt x="429" y="105"/>
                      <a:pt x="429" y="105"/>
                    </a:cubicBezTo>
                    <a:cubicBezTo>
                      <a:pt x="428" y="102"/>
                      <a:pt x="428" y="102"/>
                      <a:pt x="428" y="102"/>
                    </a:cubicBezTo>
                    <a:cubicBezTo>
                      <a:pt x="427" y="101"/>
                      <a:pt x="427" y="101"/>
                      <a:pt x="427" y="101"/>
                    </a:cubicBezTo>
                    <a:cubicBezTo>
                      <a:pt x="422" y="103"/>
                      <a:pt x="422" y="103"/>
                      <a:pt x="422" y="103"/>
                    </a:cubicBezTo>
                    <a:cubicBezTo>
                      <a:pt x="418" y="107"/>
                      <a:pt x="418" y="107"/>
                      <a:pt x="418" y="107"/>
                    </a:cubicBezTo>
                    <a:cubicBezTo>
                      <a:pt x="414" y="110"/>
                      <a:pt x="414" y="110"/>
                      <a:pt x="414" y="110"/>
                    </a:cubicBezTo>
                    <a:cubicBezTo>
                      <a:pt x="412" y="111"/>
                      <a:pt x="412" y="111"/>
                      <a:pt x="412" y="111"/>
                    </a:cubicBezTo>
                    <a:cubicBezTo>
                      <a:pt x="413" y="108"/>
                      <a:pt x="413" y="108"/>
                      <a:pt x="413" y="108"/>
                    </a:cubicBezTo>
                    <a:cubicBezTo>
                      <a:pt x="415" y="106"/>
                      <a:pt x="415" y="106"/>
                      <a:pt x="415" y="106"/>
                    </a:cubicBezTo>
                    <a:cubicBezTo>
                      <a:pt x="416" y="103"/>
                      <a:pt x="416" y="103"/>
                      <a:pt x="416" y="103"/>
                    </a:cubicBezTo>
                    <a:cubicBezTo>
                      <a:pt x="417" y="101"/>
                      <a:pt x="417" y="101"/>
                      <a:pt x="417" y="101"/>
                    </a:cubicBezTo>
                    <a:cubicBezTo>
                      <a:pt x="419" y="102"/>
                      <a:pt x="419" y="102"/>
                      <a:pt x="419" y="102"/>
                    </a:cubicBezTo>
                    <a:cubicBezTo>
                      <a:pt x="419" y="101"/>
                      <a:pt x="419" y="101"/>
                      <a:pt x="419" y="101"/>
                    </a:cubicBezTo>
                    <a:cubicBezTo>
                      <a:pt x="417" y="99"/>
                      <a:pt x="417" y="99"/>
                      <a:pt x="417" y="99"/>
                    </a:cubicBezTo>
                    <a:cubicBezTo>
                      <a:pt x="412" y="100"/>
                      <a:pt x="412" y="100"/>
                      <a:pt x="412" y="100"/>
                    </a:cubicBezTo>
                    <a:cubicBezTo>
                      <a:pt x="409" y="98"/>
                      <a:pt x="409" y="98"/>
                      <a:pt x="409" y="98"/>
                    </a:cubicBezTo>
                    <a:cubicBezTo>
                      <a:pt x="413" y="96"/>
                      <a:pt x="413" y="96"/>
                      <a:pt x="413" y="96"/>
                    </a:cubicBezTo>
                    <a:cubicBezTo>
                      <a:pt x="412" y="95"/>
                      <a:pt x="412" y="95"/>
                      <a:pt x="412" y="95"/>
                    </a:cubicBezTo>
                    <a:cubicBezTo>
                      <a:pt x="414" y="94"/>
                      <a:pt x="414" y="94"/>
                      <a:pt x="414" y="94"/>
                    </a:cubicBezTo>
                    <a:cubicBezTo>
                      <a:pt x="415" y="95"/>
                      <a:pt x="415" y="95"/>
                      <a:pt x="415" y="95"/>
                    </a:cubicBezTo>
                    <a:cubicBezTo>
                      <a:pt x="420" y="94"/>
                      <a:pt x="420" y="94"/>
                      <a:pt x="420" y="94"/>
                    </a:cubicBezTo>
                    <a:cubicBezTo>
                      <a:pt x="418" y="93"/>
                      <a:pt x="418" y="93"/>
                      <a:pt x="418" y="93"/>
                    </a:cubicBezTo>
                    <a:cubicBezTo>
                      <a:pt x="417" y="90"/>
                      <a:pt x="417" y="90"/>
                      <a:pt x="417" y="90"/>
                    </a:cubicBezTo>
                    <a:cubicBezTo>
                      <a:pt x="415" y="89"/>
                      <a:pt x="415" y="89"/>
                      <a:pt x="415" y="89"/>
                    </a:cubicBezTo>
                    <a:cubicBezTo>
                      <a:pt x="418" y="86"/>
                      <a:pt x="418" y="86"/>
                      <a:pt x="418" y="86"/>
                    </a:cubicBezTo>
                    <a:cubicBezTo>
                      <a:pt x="419" y="84"/>
                      <a:pt x="419" y="84"/>
                      <a:pt x="419" y="84"/>
                    </a:cubicBezTo>
                    <a:cubicBezTo>
                      <a:pt x="418" y="84"/>
                      <a:pt x="418" y="84"/>
                      <a:pt x="418" y="84"/>
                    </a:cubicBezTo>
                    <a:cubicBezTo>
                      <a:pt x="416" y="81"/>
                      <a:pt x="416" y="81"/>
                      <a:pt x="416" y="81"/>
                    </a:cubicBezTo>
                    <a:cubicBezTo>
                      <a:pt x="415" y="83"/>
                      <a:pt x="415" y="83"/>
                      <a:pt x="415" y="83"/>
                    </a:cubicBezTo>
                    <a:cubicBezTo>
                      <a:pt x="413" y="84"/>
                      <a:pt x="413" y="84"/>
                      <a:pt x="413" y="84"/>
                    </a:cubicBezTo>
                    <a:cubicBezTo>
                      <a:pt x="413" y="81"/>
                      <a:pt x="413" y="81"/>
                      <a:pt x="413" y="81"/>
                    </a:cubicBezTo>
                    <a:cubicBezTo>
                      <a:pt x="411" y="80"/>
                      <a:pt x="411" y="80"/>
                      <a:pt x="411" y="80"/>
                    </a:cubicBezTo>
                    <a:cubicBezTo>
                      <a:pt x="409" y="81"/>
                      <a:pt x="409" y="81"/>
                      <a:pt x="409" y="81"/>
                    </a:cubicBezTo>
                    <a:cubicBezTo>
                      <a:pt x="403" y="83"/>
                      <a:pt x="403" y="83"/>
                      <a:pt x="403" y="83"/>
                    </a:cubicBezTo>
                    <a:cubicBezTo>
                      <a:pt x="405" y="84"/>
                      <a:pt x="405" y="84"/>
                      <a:pt x="405" y="84"/>
                    </a:cubicBezTo>
                    <a:cubicBezTo>
                      <a:pt x="402" y="86"/>
                      <a:pt x="402" y="86"/>
                      <a:pt x="402" y="86"/>
                    </a:cubicBezTo>
                    <a:cubicBezTo>
                      <a:pt x="401" y="85"/>
                      <a:pt x="401" y="85"/>
                      <a:pt x="401" y="85"/>
                    </a:cubicBezTo>
                    <a:cubicBezTo>
                      <a:pt x="397" y="86"/>
                      <a:pt x="397" y="86"/>
                      <a:pt x="397" y="86"/>
                    </a:cubicBezTo>
                    <a:cubicBezTo>
                      <a:pt x="394" y="89"/>
                      <a:pt x="394" y="89"/>
                      <a:pt x="394" y="89"/>
                    </a:cubicBezTo>
                    <a:cubicBezTo>
                      <a:pt x="396" y="89"/>
                      <a:pt x="396" y="89"/>
                      <a:pt x="396" y="89"/>
                    </a:cubicBezTo>
                    <a:cubicBezTo>
                      <a:pt x="395" y="91"/>
                      <a:pt x="395" y="91"/>
                      <a:pt x="395" y="91"/>
                    </a:cubicBezTo>
                    <a:cubicBezTo>
                      <a:pt x="392" y="91"/>
                      <a:pt x="392" y="91"/>
                      <a:pt x="392" y="91"/>
                    </a:cubicBezTo>
                    <a:cubicBezTo>
                      <a:pt x="387" y="95"/>
                      <a:pt x="387" y="95"/>
                      <a:pt x="387" y="95"/>
                    </a:cubicBezTo>
                    <a:cubicBezTo>
                      <a:pt x="386" y="98"/>
                      <a:pt x="386" y="98"/>
                      <a:pt x="386" y="98"/>
                    </a:cubicBezTo>
                    <a:cubicBezTo>
                      <a:pt x="389" y="98"/>
                      <a:pt x="389" y="98"/>
                      <a:pt x="389" y="98"/>
                    </a:cubicBezTo>
                    <a:cubicBezTo>
                      <a:pt x="390" y="99"/>
                      <a:pt x="390" y="99"/>
                      <a:pt x="390" y="99"/>
                    </a:cubicBezTo>
                    <a:cubicBezTo>
                      <a:pt x="392" y="99"/>
                      <a:pt x="392" y="99"/>
                      <a:pt x="392" y="99"/>
                    </a:cubicBezTo>
                    <a:cubicBezTo>
                      <a:pt x="395" y="98"/>
                      <a:pt x="395" y="98"/>
                      <a:pt x="395" y="98"/>
                    </a:cubicBezTo>
                    <a:cubicBezTo>
                      <a:pt x="397" y="100"/>
                      <a:pt x="397" y="100"/>
                      <a:pt x="397" y="100"/>
                    </a:cubicBezTo>
                    <a:cubicBezTo>
                      <a:pt x="393" y="104"/>
                      <a:pt x="393" y="104"/>
                      <a:pt x="393" y="104"/>
                    </a:cubicBezTo>
                    <a:cubicBezTo>
                      <a:pt x="392" y="104"/>
                      <a:pt x="392" y="104"/>
                      <a:pt x="392" y="104"/>
                    </a:cubicBezTo>
                    <a:cubicBezTo>
                      <a:pt x="388" y="106"/>
                      <a:pt x="388" y="106"/>
                      <a:pt x="388" y="106"/>
                    </a:cubicBezTo>
                    <a:cubicBezTo>
                      <a:pt x="388" y="107"/>
                      <a:pt x="388" y="107"/>
                      <a:pt x="388" y="107"/>
                    </a:cubicBezTo>
                    <a:cubicBezTo>
                      <a:pt x="392" y="107"/>
                      <a:pt x="392" y="107"/>
                      <a:pt x="392" y="107"/>
                    </a:cubicBezTo>
                    <a:cubicBezTo>
                      <a:pt x="393" y="105"/>
                      <a:pt x="393" y="105"/>
                      <a:pt x="393" y="105"/>
                    </a:cubicBezTo>
                    <a:cubicBezTo>
                      <a:pt x="395" y="104"/>
                      <a:pt x="395" y="104"/>
                      <a:pt x="395" y="104"/>
                    </a:cubicBezTo>
                    <a:cubicBezTo>
                      <a:pt x="395" y="106"/>
                      <a:pt x="395" y="106"/>
                      <a:pt x="395" y="106"/>
                    </a:cubicBezTo>
                    <a:cubicBezTo>
                      <a:pt x="394" y="108"/>
                      <a:pt x="394" y="108"/>
                      <a:pt x="394" y="108"/>
                    </a:cubicBezTo>
                    <a:cubicBezTo>
                      <a:pt x="385" y="111"/>
                      <a:pt x="385" y="111"/>
                      <a:pt x="385" y="111"/>
                    </a:cubicBezTo>
                    <a:cubicBezTo>
                      <a:pt x="383" y="111"/>
                      <a:pt x="383" y="111"/>
                      <a:pt x="383" y="111"/>
                    </a:cubicBezTo>
                    <a:cubicBezTo>
                      <a:pt x="382" y="112"/>
                      <a:pt x="382" y="112"/>
                      <a:pt x="382" y="112"/>
                    </a:cubicBezTo>
                    <a:cubicBezTo>
                      <a:pt x="379" y="112"/>
                      <a:pt x="379" y="112"/>
                      <a:pt x="379" y="112"/>
                    </a:cubicBezTo>
                    <a:cubicBezTo>
                      <a:pt x="376" y="113"/>
                      <a:pt x="376" y="113"/>
                      <a:pt x="376" y="113"/>
                    </a:cubicBezTo>
                    <a:cubicBezTo>
                      <a:pt x="374" y="114"/>
                      <a:pt x="374" y="114"/>
                      <a:pt x="374" y="114"/>
                    </a:cubicBezTo>
                    <a:cubicBezTo>
                      <a:pt x="374" y="116"/>
                      <a:pt x="374" y="116"/>
                      <a:pt x="374" y="116"/>
                    </a:cubicBezTo>
                    <a:cubicBezTo>
                      <a:pt x="377" y="118"/>
                      <a:pt x="377" y="118"/>
                      <a:pt x="377" y="118"/>
                    </a:cubicBezTo>
                    <a:cubicBezTo>
                      <a:pt x="374" y="119"/>
                      <a:pt x="374" y="119"/>
                      <a:pt x="374" y="119"/>
                    </a:cubicBezTo>
                    <a:cubicBezTo>
                      <a:pt x="373" y="120"/>
                      <a:pt x="373" y="120"/>
                      <a:pt x="373" y="120"/>
                    </a:cubicBezTo>
                    <a:cubicBezTo>
                      <a:pt x="370" y="122"/>
                      <a:pt x="370" y="122"/>
                      <a:pt x="370" y="122"/>
                    </a:cubicBezTo>
                    <a:cubicBezTo>
                      <a:pt x="365" y="122"/>
                      <a:pt x="365" y="122"/>
                      <a:pt x="365" y="122"/>
                    </a:cubicBezTo>
                    <a:cubicBezTo>
                      <a:pt x="370" y="121"/>
                      <a:pt x="370" y="121"/>
                      <a:pt x="370" y="121"/>
                    </a:cubicBezTo>
                    <a:cubicBezTo>
                      <a:pt x="372" y="119"/>
                      <a:pt x="372" y="119"/>
                      <a:pt x="372" y="119"/>
                    </a:cubicBezTo>
                    <a:cubicBezTo>
                      <a:pt x="369" y="118"/>
                      <a:pt x="369" y="118"/>
                      <a:pt x="369" y="118"/>
                    </a:cubicBezTo>
                    <a:cubicBezTo>
                      <a:pt x="369" y="116"/>
                      <a:pt x="369" y="116"/>
                      <a:pt x="369" y="116"/>
                    </a:cubicBezTo>
                    <a:cubicBezTo>
                      <a:pt x="371" y="115"/>
                      <a:pt x="371" y="115"/>
                      <a:pt x="371" y="115"/>
                    </a:cubicBezTo>
                    <a:cubicBezTo>
                      <a:pt x="376" y="111"/>
                      <a:pt x="376" y="111"/>
                      <a:pt x="376" y="111"/>
                    </a:cubicBezTo>
                    <a:cubicBezTo>
                      <a:pt x="370" y="112"/>
                      <a:pt x="370" y="112"/>
                      <a:pt x="370" y="112"/>
                    </a:cubicBezTo>
                    <a:cubicBezTo>
                      <a:pt x="369" y="109"/>
                      <a:pt x="369" y="109"/>
                      <a:pt x="369" y="109"/>
                    </a:cubicBezTo>
                    <a:cubicBezTo>
                      <a:pt x="366" y="109"/>
                      <a:pt x="366" y="109"/>
                      <a:pt x="366" y="109"/>
                    </a:cubicBezTo>
                    <a:cubicBezTo>
                      <a:pt x="361" y="110"/>
                      <a:pt x="361" y="110"/>
                      <a:pt x="361" y="110"/>
                    </a:cubicBezTo>
                    <a:cubicBezTo>
                      <a:pt x="359" y="112"/>
                      <a:pt x="359" y="112"/>
                      <a:pt x="359" y="112"/>
                    </a:cubicBezTo>
                    <a:cubicBezTo>
                      <a:pt x="362" y="113"/>
                      <a:pt x="362" y="113"/>
                      <a:pt x="362" y="113"/>
                    </a:cubicBezTo>
                    <a:cubicBezTo>
                      <a:pt x="363" y="115"/>
                      <a:pt x="363" y="115"/>
                      <a:pt x="363" y="115"/>
                    </a:cubicBezTo>
                    <a:cubicBezTo>
                      <a:pt x="361" y="116"/>
                      <a:pt x="361" y="116"/>
                      <a:pt x="361" y="116"/>
                    </a:cubicBezTo>
                    <a:cubicBezTo>
                      <a:pt x="357" y="114"/>
                      <a:pt x="357" y="114"/>
                      <a:pt x="357" y="114"/>
                    </a:cubicBezTo>
                    <a:cubicBezTo>
                      <a:pt x="354" y="115"/>
                      <a:pt x="354" y="115"/>
                      <a:pt x="354" y="115"/>
                    </a:cubicBezTo>
                    <a:cubicBezTo>
                      <a:pt x="350" y="114"/>
                      <a:pt x="350" y="114"/>
                      <a:pt x="350" y="114"/>
                    </a:cubicBezTo>
                    <a:cubicBezTo>
                      <a:pt x="330" y="114"/>
                      <a:pt x="330" y="114"/>
                      <a:pt x="330" y="114"/>
                    </a:cubicBezTo>
                    <a:cubicBezTo>
                      <a:pt x="329" y="112"/>
                      <a:pt x="329" y="112"/>
                      <a:pt x="329" y="112"/>
                    </a:cubicBezTo>
                    <a:cubicBezTo>
                      <a:pt x="322" y="112"/>
                      <a:pt x="322" y="112"/>
                      <a:pt x="322" y="112"/>
                    </a:cubicBezTo>
                    <a:cubicBezTo>
                      <a:pt x="319" y="110"/>
                      <a:pt x="319" y="110"/>
                      <a:pt x="319" y="110"/>
                    </a:cubicBezTo>
                    <a:cubicBezTo>
                      <a:pt x="320" y="108"/>
                      <a:pt x="320" y="108"/>
                      <a:pt x="320" y="108"/>
                    </a:cubicBezTo>
                    <a:cubicBezTo>
                      <a:pt x="320" y="106"/>
                      <a:pt x="320" y="106"/>
                      <a:pt x="320" y="106"/>
                    </a:cubicBezTo>
                    <a:cubicBezTo>
                      <a:pt x="317" y="105"/>
                      <a:pt x="317" y="105"/>
                      <a:pt x="317" y="105"/>
                    </a:cubicBezTo>
                    <a:cubicBezTo>
                      <a:pt x="308" y="108"/>
                      <a:pt x="308" y="108"/>
                      <a:pt x="308" y="108"/>
                    </a:cubicBezTo>
                    <a:cubicBezTo>
                      <a:pt x="300" y="108"/>
                      <a:pt x="300" y="108"/>
                      <a:pt x="300" y="108"/>
                    </a:cubicBezTo>
                    <a:cubicBezTo>
                      <a:pt x="296" y="111"/>
                      <a:pt x="296" y="111"/>
                      <a:pt x="296" y="111"/>
                    </a:cubicBezTo>
                    <a:cubicBezTo>
                      <a:pt x="300" y="111"/>
                      <a:pt x="300" y="111"/>
                      <a:pt x="300" y="111"/>
                    </a:cubicBezTo>
                    <a:cubicBezTo>
                      <a:pt x="305" y="110"/>
                      <a:pt x="305" y="110"/>
                      <a:pt x="305" y="110"/>
                    </a:cubicBezTo>
                    <a:cubicBezTo>
                      <a:pt x="309" y="110"/>
                      <a:pt x="309" y="110"/>
                      <a:pt x="309" y="110"/>
                    </a:cubicBezTo>
                    <a:cubicBezTo>
                      <a:pt x="317" y="107"/>
                      <a:pt x="317" y="107"/>
                      <a:pt x="317" y="107"/>
                    </a:cubicBezTo>
                    <a:cubicBezTo>
                      <a:pt x="316" y="109"/>
                      <a:pt x="316" y="109"/>
                      <a:pt x="316" y="109"/>
                    </a:cubicBezTo>
                    <a:cubicBezTo>
                      <a:pt x="309" y="112"/>
                      <a:pt x="309" y="112"/>
                      <a:pt x="309" y="112"/>
                    </a:cubicBezTo>
                    <a:cubicBezTo>
                      <a:pt x="302" y="112"/>
                      <a:pt x="302" y="112"/>
                      <a:pt x="302" y="112"/>
                    </a:cubicBezTo>
                    <a:cubicBezTo>
                      <a:pt x="296" y="114"/>
                      <a:pt x="296" y="114"/>
                      <a:pt x="296" y="114"/>
                    </a:cubicBezTo>
                    <a:cubicBezTo>
                      <a:pt x="297" y="117"/>
                      <a:pt x="297" y="117"/>
                      <a:pt x="297" y="117"/>
                    </a:cubicBezTo>
                    <a:cubicBezTo>
                      <a:pt x="295" y="118"/>
                      <a:pt x="295" y="118"/>
                      <a:pt x="295" y="118"/>
                    </a:cubicBezTo>
                    <a:cubicBezTo>
                      <a:pt x="294" y="121"/>
                      <a:pt x="294" y="121"/>
                      <a:pt x="294" y="121"/>
                    </a:cubicBezTo>
                    <a:cubicBezTo>
                      <a:pt x="289" y="123"/>
                      <a:pt x="289" y="123"/>
                      <a:pt x="289" y="123"/>
                    </a:cubicBezTo>
                    <a:cubicBezTo>
                      <a:pt x="288" y="126"/>
                      <a:pt x="288" y="126"/>
                      <a:pt x="288" y="126"/>
                    </a:cubicBezTo>
                    <a:cubicBezTo>
                      <a:pt x="288" y="123"/>
                      <a:pt x="288" y="123"/>
                      <a:pt x="288" y="123"/>
                    </a:cubicBezTo>
                    <a:cubicBezTo>
                      <a:pt x="288" y="120"/>
                      <a:pt x="288" y="120"/>
                      <a:pt x="288" y="120"/>
                    </a:cubicBezTo>
                    <a:cubicBezTo>
                      <a:pt x="292" y="120"/>
                      <a:pt x="292" y="120"/>
                      <a:pt x="292" y="120"/>
                    </a:cubicBezTo>
                    <a:cubicBezTo>
                      <a:pt x="293" y="116"/>
                      <a:pt x="293" y="116"/>
                      <a:pt x="293" y="116"/>
                    </a:cubicBezTo>
                    <a:cubicBezTo>
                      <a:pt x="291" y="116"/>
                      <a:pt x="291" y="116"/>
                      <a:pt x="291" y="116"/>
                    </a:cubicBezTo>
                    <a:cubicBezTo>
                      <a:pt x="289" y="117"/>
                      <a:pt x="289" y="117"/>
                      <a:pt x="289" y="117"/>
                    </a:cubicBezTo>
                    <a:cubicBezTo>
                      <a:pt x="289" y="115"/>
                      <a:pt x="289" y="115"/>
                      <a:pt x="289" y="115"/>
                    </a:cubicBezTo>
                    <a:cubicBezTo>
                      <a:pt x="286" y="115"/>
                      <a:pt x="286" y="115"/>
                      <a:pt x="286" y="115"/>
                    </a:cubicBezTo>
                    <a:cubicBezTo>
                      <a:pt x="284" y="113"/>
                      <a:pt x="284" y="113"/>
                      <a:pt x="284" y="113"/>
                    </a:cubicBezTo>
                    <a:cubicBezTo>
                      <a:pt x="280" y="114"/>
                      <a:pt x="280" y="114"/>
                      <a:pt x="280" y="114"/>
                    </a:cubicBezTo>
                    <a:cubicBezTo>
                      <a:pt x="273" y="115"/>
                      <a:pt x="273" y="115"/>
                      <a:pt x="273" y="115"/>
                    </a:cubicBezTo>
                    <a:cubicBezTo>
                      <a:pt x="269" y="115"/>
                      <a:pt x="269" y="115"/>
                      <a:pt x="269" y="115"/>
                    </a:cubicBezTo>
                    <a:cubicBezTo>
                      <a:pt x="261" y="115"/>
                      <a:pt x="261" y="115"/>
                      <a:pt x="261" y="115"/>
                    </a:cubicBezTo>
                    <a:cubicBezTo>
                      <a:pt x="255" y="115"/>
                      <a:pt x="255" y="115"/>
                      <a:pt x="255" y="115"/>
                    </a:cubicBezTo>
                    <a:cubicBezTo>
                      <a:pt x="250" y="113"/>
                      <a:pt x="250" y="113"/>
                      <a:pt x="250" y="113"/>
                    </a:cubicBezTo>
                    <a:cubicBezTo>
                      <a:pt x="257" y="111"/>
                      <a:pt x="257" y="111"/>
                      <a:pt x="257" y="111"/>
                    </a:cubicBezTo>
                    <a:cubicBezTo>
                      <a:pt x="260" y="110"/>
                      <a:pt x="260" y="110"/>
                      <a:pt x="260" y="110"/>
                    </a:cubicBezTo>
                    <a:cubicBezTo>
                      <a:pt x="262" y="110"/>
                      <a:pt x="262" y="110"/>
                      <a:pt x="262" y="110"/>
                    </a:cubicBezTo>
                    <a:cubicBezTo>
                      <a:pt x="261" y="106"/>
                      <a:pt x="261" y="106"/>
                      <a:pt x="261" y="106"/>
                    </a:cubicBezTo>
                    <a:cubicBezTo>
                      <a:pt x="258" y="104"/>
                      <a:pt x="258" y="104"/>
                      <a:pt x="258" y="104"/>
                    </a:cubicBezTo>
                    <a:cubicBezTo>
                      <a:pt x="255" y="105"/>
                      <a:pt x="255" y="105"/>
                      <a:pt x="255" y="105"/>
                    </a:cubicBezTo>
                    <a:cubicBezTo>
                      <a:pt x="254" y="105"/>
                      <a:pt x="254" y="105"/>
                      <a:pt x="254" y="105"/>
                    </a:cubicBezTo>
                    <a:cubicBezTo>
                      <a:pt x="253" y="106"/>
                      <a:pt x="253" y="106"/>
                      <a:pt x="253" y="106"/>
                    </a:cubicBezTo>
                    <a:cubicBezTo>
                      <a:pt x="242" y="104"/>
                      <a:pt x="242" y="104"/>
                      <a:pt x="242" y="104"/>
                    </a:cubicBezTo>
                    <a:cubicBezTo>
                      <a:pt x="240" y="103"/>
                      <a:pt x="240" y="103"/>
                      <a:pt x="240" y="103"/>
                    </a:cubicBezTo>
                    <a:cubicBezTo>
                      <a:pt x="235" y="102"/>
                      <a:pt x="235" y="102"/>
                      <a:pt x="235" y="102"/>
                    </a:cubicBezTo>
                    <a:cubicBezTo>
                      <a:pt x="231" y="101"/>
                      <a:pt x="231" y="101"/>
                      <a:pt x="231" y="101"/>
                    </a:cubicBezTo>
                    <a:cubicBezTo>
                      <a:pt x="228" y="98"/>
                      <a:pt x="228" y="98"/>
                      <a:pt x="228" y="98"/>
                    </a:cubicBezTo>
                    <a:cubicBezTo>
                      <a:pt x="221" y="98"/>
                      <a:pt x="221" y="98"/>
                      <a:pt x="221" y="98"/>
                    </a:cubicBezTo>
                    <a:cubicBezTo>
                      <a:pt x="218" y="97"/>
                      <a:pt x="218" y="97"/>
                      <a:pt x="218" y="97"/>
                    </a:cubicBezTo>
                    <a:cubicBezTo>
                      <a:pt x="215" y="100"/>
                      <a:pt x="215" y="100"/>
                      <a:pt x="215" y="100"/>
                    </a:cubicBezTo>
                    <a:cubicBezTo>
                      <a:pt x="212" y="102"/>
                      <a:pt x="212" y="102"/>
                      <a:pt x="212" y="102"/>
                    </a:cubicBezTo>
                    <a:cubicBezTo>
                      <a:pt x="207" y="102"/>
                      <a:pt x="207" y="102"/>
                      <a:pt x="207" y="102"/>
                    </a:cubicBezTo>
                    <a:cubicBezTo>
                      <a:pt x="204" y="101"/>
                      <a:pt x="204" y="101"/>
                      <a:pt x="204" y="101"/>
                    </a:cubicBezTo>
                    <a:cubicBezTo>
                      <a:pt x="211" y="98"/>
                      <a:pt x="211" y="98"/>
                      <a:pt x="211" y="98"/>
                    </a:cubicBezTo>
                    <a:cubicBezTo>
                      <a:pt x="210" y="98"/>
                      <a:pt x="210" y="98"/>
                      <a:pt x="210" y="98"/>
                    </a:cubicBezTo>
                    <a:cubicBezTo>
                      <a:pt x="213" y="95"/>
                      <a:pt x="213" y="95"/>
                      <a:pt x="213" y="95"/>
                    </a:cubicBezTo>
                    <a:cubicBezTo>
                      <a:pt x="209" y="96"/>
                      <a:pt x="209" y="96"/>
                      <a:pt x="209" y="96"/>
                    </a:cubicBezTo>
                    <a:cubicBezTo>
                      <a:pt x="208" y="96"/>
                      <a:pt x="208" y="96"/>
                      <a:pt x="208" y="96"/>
                    </a:cubicBezTo>
                    <a:cubicBezTo>
                      <a:pt x="206" y="98"/>
                      <a:pt x="206" y="98"/>
                      <a:pt x="206" y="98"/>
                    </a:cubicBezTo>
                    <a:cubicBezTo>
                      <a:pt x="203" y="99"/>
                      <a:pt x="203" y="99"/>
                      <a:pt x="203" y="99"/>
                    </a:cubicBezTo>
                    <a:cubicBezTo>
                      <a:pt x="199" y="102"/>
                      <a:pt x="199" y="102"/>
                      <a:pt x="199" y="102"/>
                    </a:cubicBezTo>
                    <a:cubicBezTo>
                      <a:pt x="196" y="100"/>
                      <a:pt x="196" y="100"/>
                      <a:pt x="196" y="100"/>
                    </a:cubicBezTo>
                    <a:cubicBezTo>
                      <a:pt x="195" y="98"/>
                      <a:pt x="195" y="98"/>
                      <a:pt x="195" y="98"/>
                    </a:cubicBezTo>
                    <a:cubicBezTo>
                      <a:pt x="196" y="95"/>
                      <a:pt x="196" y="95"/>
                      <a:pt x="196" y="95"/>
                    </a:cubicBezTo>
                    <a:cubicBezTo>
                      <a:pt x="195" y="91"/>
                      <a:pt x="195" y="91"/>
                      <a:pt x="195" y="91"/>
                    </a:cubicBezTo>
                    <a:cubicBezTo>
                      <a:pt x="194" y="92"/>
                      <a:pt x="194" y="92"/>
                      <a:pt x="194" y="92"/>
                    </a:cubicBezTo>
                    <a:cubicBezTo>
                      <a:pt x="192" y="94"/>
                      <a:pt x="192" y="94"/>
                      <a:pt x="192" y="94"/>
                    </a:cubicBezTo>
                    <a:cubicBezTo>
                      <a:pt x="192" y="94"/>
                      <a:pt x="192" y="94"/>
                      <a:pt x="192" y="94"/>
                    </a:cubicBezTo>
                    <a:cubicBezTo>
                      <a:pt x="189" y="95"/>
                      <a:pt x="189" y="95"/>
                      <a:pt x="189" y="95"/>
                    </a:cubicBezTo>
                    <a:cubicBezTo>
                      <a:pt x="188" y="96"/>
                      <a:pt x="188" y="96"/>
                      <a:pt x="188" y="96"/>
                    </a:cubicBezTo>
                    <a:cubicBezTo>
                      <a:pt x="181" y="98"/>
                      <a:pt x="181" y="98"/>
                      <a:pt x="181" y="98"/>
                    </a:cubicBezTo>
                    <a:cubicBezTo>
                      <a:pt x="179" y="98"/>
                      <a:pt x="179" y="98"/>
                      <a:pt x="179" y="98"/>
                    </a:cubicBezTo>
                    <a:cubicBezTo>
                      <a:pt x="172" y="99"/>
                      <a:pt x="172" y="99"/>
                      <a:pt x="172" y="99"/>
                    </a:cubicBezTo>
                    <a:cubicBezTo>
                      <a:pt x="167" y="100"/>
                      <a:pt x="167" y="100"/>
                      <a:pt x="167" y="100"/>
                    </a:cubicBezTo>
                    <a:cubicBezTo>
                      <a:pt x="163" y="102"/>
                      <a:pt x="163" y="102"/>
                      <a:pt x="163" y="102"/>
                    </a:cubicBezTo>
                    <a:cubicBezTo>
                      <a:pt x="158" y="102"/>
                      <a:pt x="158" y="102"/>
                      <a:pt x="158" y="102"/>
                    </a:cubicBezTo>
                    <a:cubicBezTo>
                      <a:pt x="152" y="104"/>
                      <a:pt x="152" y="104"/>
                      <a:pt x="152" y="104"/>
                    </a:cubicBezTo>
                    <a:cubicBezTo>
                      <a:pt x="150" y="106"/>
                      <a:pt x="150" y="106"/>
                      <a:pt x="150" y="106"/>
                    </a:cubicBezTo>
                    <a:cubicBezTo>
                      <a:pt x="146" y="106"/>
                      <a:pt x="146" y="106"/>
                      <a:pt x="146" y="106"/>
                    </a:cubicBezTo>
                    <a:cubicBezTo>
                      <a:pt x="144" y="108"/>
                      <a:pt x="144" y="108"/>
                      <a:pt x="144" y="108"/>
                    </a:cubicBezTo>
                    <a:cubicBezTo>
                      <a:pt x="146" y="105"/>
                      <a:pt x="146" y="105"/>
                      <a:pt x="146" y="105"/>
                    </a:cubicBezTo>
                    <a:cubicBezTo>
                      <a:pt x="149" y="104"/>
                      <a:pt x="149" y="104"/>
                      <a:pt x="149" y="104"/>
                    </a:cubicBezTo>
                    <a:cubicBezTo>
                      <a:pt x="152" y="103"/>
                      <a:pt x="152" y="103"/>
                      <a:pt x="152" y="103"/>
                    </a:cubicBezTo>
                    <a:cubicBezTo>
                      <a:pt x="155" y="102"/>
                      <a:pt x="155" y="102"/>
                      <a:pt x="155" y="102"/>
                    </a:cubicBezTo>
                    <a:cubicBezTo>
                      <a:pt x="159" y="100"/>
                      <a:pt x="159" y="100"/>
                      <a:pt x="159" y="100"/>
                    </a:cubicBezTo>
                    <a:cubicBezTo>
                      <a:pt x="162" y="99"/>
                      <a:pt x="162" y="99"/>
                      <a:pt x="162" y="99"/>
                    </a:cubicBezTo>
                    <a:cubicBezTo>
                      <a:pt x="166" y="99"/>
                      <a:pt x="166" y="99"/>
                      <a:pt x="166" y="99"/>
                    </a:cubicBezTo>
                    <a:cubicBezTo>
                      <a:pt x="170" y="98"/>
                      <a:pt x="170" y="98"/>
                      <a:pt x="170" y="98"/>
                    </a:cubicBezTo>
                    <a:cubicBezTo>
                      <a:pt x="173" y="98"/>
                      <a:pt x="173" y="98"/>
                      <a:pt x="173" y="98"/>
                    </a:cubicBezTo>
                    <a:cubicBezTo>
                      <a:pt x="179" y="97"/>
                      <a:pt x="179" y="97"/>
                      <a:pt x="179" y="97"/>
                    </a:cubicBezTo>
                    <a:cubicBezTo>
                      <a:pt x="182" y="95"/>
                      <a:pt x="182" y="95"/>
                      <a:pt x="182" y="95"/>
                    </a:cubicBezTo>
                    <a:cubicBezTo>
                      <a:pt x="182" y="94"/>
                      <a:pt x="182" y="94"/>
                      <a:pt x="182" y="94"/>
                    </a:cubicBezTo>
                    <a:cubicBezTo>
                      <a:pt x="180" y="95"/>
                      <a:pt x="180" y="95"/>
                      <a:pt x="180" y="95"/>
                    </a:cubicBezTo>
                    <a:cubicBezTo>
                      <a:pt x="178" y="95"/>
                      <a:pt x="178" y="95"/>
                      <a:pt x="178" y="95"/>
                    </a:cubicBezTo>
                    <a:cubicBezTo>
                      <a:pt x="173" y="95"/>
                      <a:pt x="173" y="95"/>
                      <a:pt x="173" y="95"/>
                    </a:cubicBezTo>
                    <a:cubicBezTo>
                      <a:pt x="170" y="97"/>
                      <a:pt x="170" y="97"/>
                      <a:pt x="170" y="97"/>
                    </a:cubicBezTo>
                    <a:cubicBezTo>
                      <a:pt x="162" y="98"/>
                      <a:pt x="162" y="98"/>
                      <a:pt x="162" y="98"/>
                    </a:cubicBezTo>
                    <a:cubicBezTo>
                      <a:pt x="158" y="99"/>
                      <a:pt x="158" y="99"/>
                      <a:pt x="158" y="99"/>
                    </a:cubicBezTo>
                    <a:cubicBezTo>
                      <a:pt x="153" y="101"/>
                      <a:pt x="153" y="101"/>
                      <a:pt x="153" y="101"/>
                    </a:cubicBezTo>
                    <a:cubicBezTo>
                      <a:pt x="148" y="102"/>
                      <a:pt x="148" y="102"/>
                      <a:pt x="148" y="102"/>
                    </a:cubicBezTo>
                    <a:cubicBezTo>
                      <a:pt x="144" y="102"/>
                      <a:pt x="144" y="102"/>
                      <a:pt x="144" y="102"/>
                    </a:cubicBezTo>
                    <a:cubicBezTo>
                      <a:pt x="141" y="103"/>
                      <a:pt x="141" y="103"/>
                      <a:pt x="141" y="103"/>
                    </a:cubicBezTo>
                    <a:cubicBezTo>
                      <a:pt x="138" y="105"/>
                      <a:pt x="138" y="105"/>
                      <a:pt x="138" y="105"/>
                    </a:cubicBezTo>
                    <a:cubicBezTo>
                      <a:pt x="137" y="107"/>
                      <a:pt x="137" y="107"/>
                      <a:pt x="137" y="107"/>
                    </a:cubicBezTo>
                    <a:cubicBezTo>
                      <a:pt x="136" y="109"/>
                      <a:pt x="136" y="109"/>
                      <a:pt x="136" y="109"/>
                    </a:cubicBezTo>
                    <a:cubicBezTo>
                      <a:pt x="136" y="106"/>
                      <a:pt x="136" y="106"/>
                      <a:pt x="136" y="106"/>
                    </a:cubicBezTo>
                    <a:cubicBezTo>
                      <a:pt x="134" y="104"/>
                      <a:pt x="134" y="104"/>
                      <a:pt x="134" y="104"/>
                    </a:cubicBezTo>
                    <a:cubicBezTo>
                      <a:pt x="134" y="103"/>
                      <a:pt x="134" y="103"/>
                      <a:pt x="134" y="103"/>
                    </a:cubicBezTo>
                    <a:cubicBezTo>
                      <a:pt x="132" y="103"/>
                      <a:pt x="132" y="103"/>
                      <a:pt x="132" y="103"/>
                    </a:cubicBezTo>
                    <a:cubicBezTo>
                      <a:pt x="131" y="105"/>
                      <a:pt x="131" y="105"/>
                      <a:pt x="131" y="105"/>
                    </a:cubicBezTo>
                    <a:cubicBezTo>
                      <a:pt x="131" y="107"/>
                      <a:pt x="131" y="107"/>
                      <a:pt x="131" y="107"/>
                    </a:cubicBezTo>
                    <a:cubicBezTo>
                      <a:pt x="130" y="105"/>
                      <a:pt x="130" y="105"/>
                      <a:pt x="130" y="105"/>
                    </a:cubicBezTo>
                    <a:cubicBezTo>
                      <a:pt x="127" y="105"/>
                      <a:pt x="127" y="105"/>
                      <a:pt x="127" y="105"/>
                    </a:cubicBezTo>
                    <a:cubicBezTo>
                      <a:pt x="124" y="105"/>
                      <a:pt x="124" y="105"/>
                      <a:pt x="124" y="105"/>
                    </a:cubicBezTo>
                    <a:cubicBezTo>
                      <a:pt x="117" y="104"/>
                      <a:pt x="117" y="104"/>
                      <a:pt x="117" y="104"/>
                    </a:cubicBezTo>
                    <a:cubicBezTo>
                      <a:pt x="116" y="103"/>
                      <a:pt x="116" y="103"/>
                      <a:pt x="116" y="103"/>
                    </a:cubicBezTo>
                    <a:cubicBezTo>
                      <a:pt x="113" y="100"/>
                      <a:pt x="113" y="100"/>
                      <a:pt x="113" y="100"/>
                    </a:cubicBezTo>
                    <a:cubicBezTo>
                      <a:pt x="110" y="99"/>
                      <a:pt x="110" y="99"/>
                      <a:pt x="110" y="99"/>
                    </a:cubicBezTo>
                    <a:cubicBezTo>
                      <a:pt x="104" y="99"/>
                      <a:pt x="104" y="99"/>
                      <a:pt x="104" y="99"/>
                    </a:cubicBezTo>
                    <a:cubicBezTo>
                      <a:pt x="104" y="99"/>
                      <a:pt x="41" y="150"/>
                      <a:pt x="6" y="180"/>
                    </a:cubicBezTo>
                    <a:cubicBezTo>
                      <a:pt x="10" y="182"/>
                      <a:pt x="10" y="182"/>
                      <a:pt x="10" y="182"/>
                    </a:cubicBezTo>
                    <a:cubicBezTo>
                      <a:pt x="15" y="179"/>
                      <a:pt x="15" y="179"/>
                      <a:pt x="15" y="179"/>
                    </a:cubicBezTo>
                    <a:cubicBezTo>
                      <a:pt x="19" y="181"/>
                      <a:pt x="19" y="181"/>
                      <a:pt x="19" y="181"/>
                    </a:cubicBezTo>
                    <a:cubicBezTo>
                      <a:pt x="16" y="187"/>
                      <a:pt x="16" y="187"/>
                      <a:pt x="16" y="187"/>
                    </a:cubicBezTo>
                    <a:cubicBezTo>
                      <a:pt x="18" y="192"/>
                      <a:pt x="18" y="192"/>
                      <a:pt x="18" y="192"/>
                    </a:cubicBezTo>
                    <a:cubicBezTo>
                      <a:pt x="28" y="190"/>
                      <a:pt x="28" y="190"/>
                      <a:pt x="28" y="190"/>
                    </a:cubicBezTo>
                    <a:cubicBezTo>
                      <a:pt x="33" y="187"/>
                      <a:pt x="33" y="187"/>
                      <a:pt x="33" y="187"/>
                    </a:cubicBezTo>
                    <a:cubicBezTo>
                      <a:pt x="39" y="186"/>
                      <a:pt x="39" y="186"/>
                      <a:pt x="39" y="186"/>
                    </a:cubicBezTo>
                    <a:cubicBezTo>
                      <a:pt x="40" y="189"/>
                      <a:pt x="40" y="189"/>
                      <a:pt x="40" y="189"/>
                    </a:cubicBezTo>
                    <a:cubicBezTo>
                      <a:pt x="37" y="192"/>
                      <a:pt x="37" y="192"/>
                      <a:pt x="37" y="192"/>
                    </a:cubicBezTo>
                    <a:cubicBezTo>
                      <a:pt x="39" y="194"/>
                      <a:pt x="39" y="194"/>
                      <a:pt x="39" y="194"/>
                    </a:cubicBezTo>
                    <a:cubicBezTo>
                      <a:pt x="38" y="197"/>
                      <a:pt x="38" y="197"/>
                      <a:pt x="38" y="197"/>
                    </a:cubicBezTo>
                    <a:cubicBezTo>
                      <a:pt x="41" y="201"/>
                      <a:pt x="41" y="201"/>
                      <a:pt x="41" y="201"/>
                    </a:cubicBezTo>
                    <a:cubicBezTo>
                      <a:pt x="36" y="213"/>
                      <a:pt x="36" y="213"/>
                      <a:pt x="36" y="213"/>
                    </a:cubicBezTo>
                    <a:cubicBezTo>
                      <a:pt x="40" y="216"/>
                      <a:pt x="40" y="216"/>
                      <a:pt x="40" y="216"/>
                    </a:cubicBezTo>
                    <a:cubicBezTo>
                      <a:pt x="40" y="216"/>
                      <a:pt x="40" y="216"/>
                      <a:pt x="41" y="217"/>
                    </a:cubicBezTo>
                    <a:cubicBezTo>
                      <a:pt x="42" y="218"/>
                      <a:pt x="42" y="219"/>
                      <a:pt x="42" y="219"/>
                    </a:cubicBezTo>
                    <a:cubicBezTo>
                      <a:pt x="42" y="221"/>
                      <a:pt x="42" y="221"/>
                      <a:pt x="42" y="221"/>
                    </a:cubicBezTo>
                    <a:cubicBezTo>
                      <a:pt x="41" y="224"/>
                      <a:pt x="41" y="224"/>
                      <a:pt x="41" y="224"/>
                    </a:cubicBezTo>
                    <a:cubicBezTo>
                      <a:pt x="38" y="227"/>
                      <a:pt x="38" y="227"/>
                      <a:pt x="38" y="227"/>
                    </a:cubicBezTo>
                    <a:cubicBezTo>
                      <a:pt x="41" y="227"/>
                      <a:pt x="41" y="227"/>
                      <a:pt x="41" y="227"/>
                    </a:cubicBezTo>
                    <a:cubicBezTo>
                      <a:pt x="35" y="228"/>
                      <a:pt x="35" y="228"/>
                      <a:pt x="35" y="228"/>
                    </a:cubicBezTo>
                    <a:cubicBezTo>
                      <a:pt x="32" y="231"/>
                      <a:pt x="32" y="231"/>
                      <a:pt x="32" y="231"/>
                    </a:cubicBezTo>
                    <a:cubicBezTo>
                      <a:pt x="30" y="235"/>
                      <a:pt x="30" y="235"/>
                      <a:pt x="30" y="235"/>
                    </a:cubicBezTo>
                    <a:cubicBezTo>
                      <a:pt x="26" y="237"/>
                      <a:pt x="26" y="237"/>
                      <a:pt x="26" y="237"/>
                    </a:cubicBezTo>
                    <a:cubicBezTo>
                      <a:pt x="26" y="241"/>
                      <a:pt x="26" y="241"/>
                      <a:pt x="26" y="241"/>
                    </a:cubicBezTo>
                    <a:cubicBezTo>
                      <a:pt x="28" y="242"/>
                      <a:pt x="28" y="242"/>
                      <a:pt x="28" y="242"/>
                    </a:cubicBezTo>
                    <a:cubicBezTo>
                      <a:pt x="31" y="241"/>
                      <a:pt x="31" y="241"/>
                      <a:pt x="31" y="241"/>
                    </a:cubicBezTo>
                    <a:cubicBezTo>
                      <a:pt x="37" y="237"/>
                      <a:pt x="37" y="237"/>
                      <a:pt x="37" y="237"/>
                    </a:cubicBezTo>
                    <a:cubicBezTo>
                      <a:pt x="37" y="238"/>
                      <a:pt x="37" y="238"/>
                      <a:pt x="37" y="238"/>
                    </a:cubicBezTo>
                    <a:cubicBezTo>
                      <a:pt x="32" y="242"/>
                      <a:pt x="32" y="242"/>
                      <a:pt x="32" y="242"/>
                    </a:cubicBezTo>
                    <a:cubicBezTo>
                      <a:pt x="37" y="243"/>
                      <a:pt x="37" y="243"/>
                      <a:pt x="37" y="243"/>
                    </a:cubicBezTo>
                    <a:cubicBezTo>
                      <a:pt x="31" y="243"/>
                      <a:pt x="31" y="243"/>
                      <a:pt x="31" y="243"/>
                    </a:cubicBezTo>
                    <a:cubicBezTo>
                      <a:pt x="30" y="244"/>
                      <a:pt x="30" y="244"/>
                      <a:pt x="30" y="244"/>
                    </a:cubicBezTo>
                    <a:cubicBezTo>
                      <a:pt x="28" y="245"/>
                      <a:pt x="28" y="245"/>
                      <a:pt x="28" y="245"/>
                    </a:cubicBezTo>
                    <a:cubicBezTo>
                      <a:pt x="27" y="246"/>
                      <a:pt x="27" y="246"/>
                      <a:pt x="27" y="246"/>
                    </a:cubicBezTo>
                    <a:cubicBezTo>
                      <a:pt x="29" y="247"/>
                      <a:pt x="29" y="247"/>
                      <a:pt x="29" y="247"/>
                    </a:cubicBezTo>
                    <a:cubicBezTo>
                      <a:pt x="30" y="248"/>
                      <a:pt x="30" y="248"/>
                      <a:pt x="30" y="248"/>
                    </a:cubicBezTo>
                    <a:cubicBezTo>
                      <a:pt x="32" y="248"/>
                      <a:pt x="32" y="248"/>
                      <a:pt x="32" y="248"/>
                    </a:cubicBezTo>
                    <a:cubicBezTo>
                      <a:pt x="30" y="252"/>
                      <a:pt x="30" y="252"/>
                      <a:pt x="30" y="252"/>
                    </a:cubicBezTo>
                    <a:cubicBezTo>
                      <a:pt x="28" y="254"/>
                      <a:pt x="28" y="254"/>
                      <a:pt x="28" y="254"/>
                    </a:cubicBezTo>
                    <a:cubicBezTo>
                      <a:pt x="32" y="254"/>
                      <a:pt x="32" y="254"/>
                      <a:pt x="32" y="254"/>
                    </a:cubicBezTo>
                    <a:cubicBezTo>
                      <a:pt x="36" y="251"/>
                      <a:pt x="36" y="251"/>
                      <a:pt x="36" y="251"/>
                    </a:cubicBezTo>
                    <a:cubicBezTo>
                      <a:pt x="37" y="252"/>
                      <a:pt x="37" y="252"/>
                      <a:pt x="37" y="252"/>
                    </a:cubicBezTo>
                    <a:cubicBezTo>
                      <a:pt x="35" y="256"/>
                      <a:pt x="35" y="256"/>
                      <a:pt x="35" y="256"/>
                    </a:cubicBezTo>
                    <a:cubicBezTo>
                      <a:pt x="35" y="254"/>
                      <a:pt x="35" y="254"/>
                      <a:pt x="35" y="254"/>
                    </a:cubicBezTo>
                    <a:cubicBezTo>
                      <a:pt x="26" y="257"/>
                      <a:pt x="26" y="257"/>
                      <a:pt x="26" y="257"/>
                    </a:cubicBezTo>
                    <a:cubicBezTo>
                      <a:pt x="25" y="259"/>
                      <a:pt x="25" y="259"/>
                      <a:pt x="25" y="259"/>
                    </a:cubicBezTo>
                    <a:cubicBezTo>
                      <a:pt x="29" y="259"/>
                      <a:pt x="29" y="259"/>
                      <a:pt x="29" y="259"/>
                    </a:cubicBezTo>
                    <a:cubicBezTo>
                      <a:pt x="34" y="258"/>
                      <a:pt x="34" y="258"/>
                      <a:pt x="34" y="258"/>
                    </a:cubicBezTo>
                    <a:cubicBezTo>
                      <a:pt x="33" y="260"/>
                      <a:pt x="33" y="260"/>
                      <a:pt x="33" y="260"/>
                    </a:cubicBezTo>
                    <a:cubicBezTo>
                      <a:pt x="27" y="260"/>
                      <a:pt x="27" y="260"/>
                      <a:pt x="27" y="260"/>
                    </a:cubicBezTo>
                    <a:cubicBezTo>
                      <a:pt x="25" y="261"/>
                      <a:pt x="25" y="261"/>
                      <a:pt x="25" y="261"/>
                    </a:cubicBezTo>
                    <a:cubicBezTo>
                      <a:pt x="26" y="263"/>
                      <a:pt x="26" y="263"/>
                      <a:pt x="26" y="263"/>
                    </a:cubicBezTo>
                    <a:cubicBezTo>
                      <a:pt x="24" y="264"/>
                      <a:pt x="24" y="264"/>
                      <a:pt x="24" y="264"/>
                    </a:cubicBezTo>
                    <a:cubicBezTo>
                      <a:pt x="28" y="265"/>
                      <a:pt x="28" y="265"/>
                      <a:pt x="28" y="265"/>
                    </a:cubicBezTo>
                    <a:cubicBezTo>
                      <a:pt x="25" y="266"/>
                      <a:pt x="25" y="266"/>
                      <a:pt x="25" y="266"/>
                    </a:cubicBezTo>
                    <a:cubicBezTo>
                      <a:pt x="26" y="268"/>
                      <a:pt x="26" y="268"/>
                      <a:pt x="26" y="268"/>
                    </a:cubicBezTo>
                    <a:cubicBezTo>
                      <a:pt x="29" y="268"/>
                      <a:pt x="29" y="268"/>
                      <a:pt x="29" y="268"/>
                    </a:cubicBezTo>
                    <a:cubicBezTo>
                      <a:pt x="30" y="271"/>
                      <a:pt x="30" y="271"/>
                      <a:pt x="30" y="271"/>
                    </a:cubicBezTo>
                    <a:cubicBezTo>
                      <a:pt x="32" y="271"/>
                      <a:pt x="32" y="271"/>
                      <a:pt x="32" y="271"/>
                    </a:cubicBezTo>
                    <a:cubicBezTo>
                      <a:pt x="32" y="269"/>
                      <a:pt x="32" y="269"/>
                      <a:pt x="32" y="269"/>
                    </a:cubicBezTo>
                    <a:cubicBezTo>
                      <a:pt x="36" y="266"/>
                      <a:pt x="36" y="266"/>
                      <a:pt x="36" y="266"/>
                    </a:cubicBezTo>
                    <a:cubicBezTo>
                      <a:pt x="34" y="269"/>
                      <a:pt x="34" y="269"/>
                      <a:pt x="34" y="269"/>
                    </a:cubicBezTo>
                    <a:cubicBezTo>
                      <a:pt x="33" y="271"/>
                      <a:pt x="33" y="271"/>
                      <a:pt x="33" y="271"/>
                    </a:cubicBezTo>
                    <a:cubicBezTo>
                      <a:pt x="36" y="271"/>
                      <a:pt x="36" y="271"/>
                      <a:pt x="36" y="271"/>
                    </a:cubicBezTo>
                    <a:cubicBezTo>
                      <a:pt x="40" y="267"/>
                      <a:pt x="40" y="267"/>
                      <a:pt x="40" y="267"/>
                    </a:cubicBezTo>
                    <a:cubicBezTo>
                      <a:pt x="38" y="271"/>
                      <a:pt x="38" y="271"/>
                      <a:pt x="38" y="271"/>
                    </a:cubicBezTo>
                    <a:cubicBezTo>
                      <a:pt x="41" y="272"/>
                      <a:pt x="41" y="272"/>
                      <a:pt x="41" y="272"/>
                    </a:cubicBezTo>
                    <a:cubicBezTo>
                      <a:pt x="36" y="274"/>
                      <a:pt x="36" y="274"/>
                      <a:pt x="36" y="274"/>
                    </a:cubicBezTo>
                    <a:cubicBezTo>
                      <a:pt x="34" y="277"/>
                      <a:pt x="34" y="277"/>
                      <a:pt x="34" y="277"/>
                    </a:cubicBezTo>
                    <a:cubicBezTo>
                      <a:pt x="34" y="279"/>
                      <a:pt x="34" y="279"/>
                      <a:pt x="34" y="279"/>
                    </a:cubicBezTo>
                    <a:cubicBezTo>
                      <a:pt x="36" y="280"/>
                      <a:pt x="36" y="280"/>
                      <a:pt x="36" y="280"/>
                    </a:cubicBezTo>
                    <a:cubicBezTo>
                      <a:pt x="38" y="279"/>
                      <a:pt x="38" y="279"/>
                      <a:pt x="38" y="279"/>
                    </a:cubicBezTo>
                    <a:cubicBezTo>
                      <a:pt x="41" y="281"/>
                      <a:pt x="41" y="281"/>
                      <a:pt x="41" y="281"/>
                    </a:cubicBezTo>
                    <a:cubicBezTo>
                      <a:pt x="43" y="280"/>
                      <a:pt x="43" y="280"/>
                      <a:pt x="43" y="280"/>
                    </a:cubicBezTo>
                    <a:cubicBezTo>
                      <a:pt x="42" y="283"/>
                      <a:pt x="42" y="283"/>
                      <a:pt x="42" y="283"/>
                    </a:cubicBezTo>
                    <a:cubicBezTo>
                      <a:pt x="44" y="285"/>
                      <a:pt x="44" y="285"/>
                      <a:pt x="44" y="285"/>
                    </a:cubicBezTo>
                    <a:cubicBezTo>
                      <a:pt x="41" y="285"/>
                      <a:pt x="41" y="285"/>
                      <a:pt x="41" y="285"/>
                    </a:cubicBezTo>
                    <a:cubicBezTo>
                      <a:pt x="253" y="285"/>
                      <a:pt x="253" y="285"/>
                      <a:pt x="253" y="285"/>
                    </a:cubicBezTo>
                    <a:cubicBezTo>
                      <a:pt x="256" y="281"/>
                      <a:pt x="256" y="281"/>
                      <a:pt x="256" y="281"/>
                    </a:cubicBezTo>
                    <a:cubicBezTo>
                      <a:pt x="257" y="281"/>
                      <a:pt x="257" y="281"/>
                      <a:pt x="257" y="281"/>
                    </a:cubicBezTo>
                    <a:cubicBezTo>
                      <a:pt x="256" y="285"/>
                      <a:pt x="256" y="285"/>
                      <a:pt x="256" y="285"/>
                    </a:cubicBezTo>
                    <a:cubicBezTo>
                      <a:pt x="261" y="289"/>
                      <a:pt x="261" y="289"/>
                      <a:pt x="261" y="289"/>
                    </a:cubicBezTo>
                    <a:cubicBezTo>
                      <a:pt x="267" y="288"/>
                      <a:pt x="267" y="288"/>
                      <a:pt x="267" y="288"/>
                    </a:cubicBezTo>
                    <a:cubicBezTo>
                      <a:pt x="272" y="291"/>
                      <a:pt x="272" y="291"/>
                      <a:pt x="272" y="291"/>
                    </a:cubicBezTo>
                    <a:cubicBezTo>
                      <a:pt x="276" y="294"/>
                      <a:pt x="276" y="294"/>
                      <a:pt x="276" y="294"/>
                    </a:cubicBezTo>
                    <a:cubicBezTo>
                      <a:pt x="280" y="293"/>
                      <a:pt x="280" y="293"/>
                      <a:pt x="280" y="293"/>
                    </a:cubicBezTo>
                    <a:cubicBezTo>
                      <a:pt x="283" y="294"/>
                      <a:pt x="283" y="294"/>
                      <a:pt x="283" y="294"/>
                    </a:cubicBezTo>
                    <a:cubicBezTo>
                      <a:pt x="285" y="294"/>
                      <a:pt x="285" y="294"/>
                      <a:pt x="285" y="294"/>
                    </a:cubicBezTo>
                    <a:cubicBezTo>
                      <a:pt x="288" y="295"/>
                      <a:pt x="288" y="295"/>
                      <a:pt x="288" y="295"/>
                    </a:cubicBezTo>
                    <a:cubicBezTo>
                      <a:pt x="289" y="294"/>
                      <a:pt x="289" y="294"/>
                      <a:pt x="289" y="294"/>
                    </a:cubicBezTo>
                    <a:cubicBezTo>
                      <a:pt x="293" y="292"/>
                      <a:pt x="293" y="292"/>
                      <a:pt x="293" y="292"/>
                    </a:cubicBezTo>
                    <a:cubicBezTo>
                      <a:pt x="295" y="290"/>
                      <a:pt x="295" y="290"/>
                      <a:pt x="295" y="290"/>
                    </a:cubicBezTo>
                    <a:cubicBezTo>
                      <a:pt x="297" y="290"/>
                      <a:pt x="297" y="290"/>
                      <a:pt x="297" y="290"/>
                    </a:cubicBezTo>
                    <a:cubicBezTo>
                      <a:pt x="300" y="289"/>
                      <a:pt x="300" y="289"/>
                      <a:pt x="300" y="289"/>
                    </a:cubicBezTo>
                    <a:cubicBezTo>
                      <a:pt x="303" y="286"/>
                      <a:pt x="303" y="286"/>
                      <a:pt x="303" y="286"/>
                    </a:cubicBezTo>
                    <a:cubicBezTo>
                      <a:pt x="307" y="286"/>
                      <a:pt x="307" y="286"/>
                      <a:pt x="307" y="286"/>
                    </a:cubicBezTo>
                    <a:cubicBezTo>
                      <a:pt x="309" y="287"/>
                      <a:pt x="309" y="287"/>
                      <a:pt x="309" y="287"/>
                    </a:cubicBezTo>
                    <a:cubicBezTo>
                      <a:pt x="313" y="287"/>
                      <a:pt x="313" y="287"/>
                      <a:pt x="313" y="287"/>
                    </a:cubicBezTo>
                    <a:cubicBezTo>
                      <a:pt x="317" y="287"/>
                      <a:pt x="317" y="287"/>
                      <a:pt x="317" y="287"/>
                    </a:cubicBezTo>
                    <a:cubicBezTo>
                      <a:pt x="317" y="288"/>
                      <a:pt x="317" y="288"/>
                      <a:pt x="317" y="288"/>
                    </a:cubicBezTo>
                    <a:cubicBezTo>
                      <a:pt x="317" y="290"/>
                      <a:pt x="317" y="290"/>
                      <a:pt x="317" y="290"/>
                    </a:cubicBezTo>
                    <a:cubicBezTo>
                      <a:pt x="320" y="296"/>
                      <a:pt x="320" y="296"/>
                      <a:pt x="320" y="296"/>
                    </a:cubicBezTo>
                    <a:cubicBezTo>
                      <a:pt x="323" y="296"/>
                      <a:pt x="323" y="296"/>
                      <a:pt x="323" y="296"/>
                    </a:cubicBezTo>
                    <a:cubicBezTo>
                      <a:pt x="324" y="296"/>
                      <a:pt x="324" y="296"/>
                      <a:pt x="324" y="296"/>
                    </a:cubicBezTo>
                    <a:cubicBezTo>
                      <a:pt x="323" y="298"/>
                      <a:pt x="323" y="298"/>
                      <a:pt x="323" y="298"/>
                    </a:cubicBezTo>
                    <a:cubicBezTo>
                      <a:pt x="324" y="300"/>
                      <a:pt x="324" y="300"/>
                      <a:pt x="324" y="300"/>
                    </a:cubicBezTo>
                    <a:cubicBezTo>
                      <a:pt x="322" y="303"/>
                      <a:pt x="322" y="303"/>
                      <a:pt x="322" y="303"/>
                    </a:cubicBezTo>
                    <a:cubicBezTo>
                      <a:pt x="322" y="305"/>
                      <a:pt x="322" y="305"/>
                      <a:pt x="322" y="305"/>
                    </a:cubicBezTo>
                    <a:cubicBezTo>
                      <a:pt x="323" y="305"/>
                      <a:pt x="323" y="305"/>
                      <a:pt x="323" y="305"/>
                    </a:cubicBezTo>
                    <a:cubicBezTo>
                      <a:pt x="323" y="307"/>
                      <a:pt x="323" y="307"/>
                      <a:pt x="323" y="307"/>
                    </a:cubicBezTo>
                    <a:cubicBezTo>
                      <a:pt x="324" y="310"/>
                      <a:pt x="324" y="310"/>
                      <a:pt x="324" y="310"/>
                    </a:cubicBezTo>
                    <a:cubicBezTo>
                      <a:pt x="328" y="311"/>
                      <a:pt x="328" y="311"/>
                      <a:pt x="328" y="311"/>
                    </a:cubicBezTo>
                    <a:cubicBezTo>
                      <a:pt x="336" y="311"/>
                      <a:pt x="336" y="311"/>
                      <a:pt x="336" y="311"/>
                    </a:cubicBezTo>
                    <a:cubicBezTo>
                      <a:pt x="342" y="313"/>
                      <a:pt x="342" y="313"/>
                      <a:pt x="342" y="313"/>
                    </a:cubicBezTo>
                    <a:cubicBezTo>
                      <a:pt x="348" y="315"/>
                      <a:pt x="348" y="315"/>
                      <a:pt x="348" y="315"/>
                    </a:cubicBezTo>
                    <a:cubicBezTo>
                      <a:pt x="348" y="318"/>
                      <a:pt x="348" y="318"/>
                      <a:pt x="348" y="318"/>
                    </a:cubicBezTo>
                    <a:cubicBezTo>
                      <a:pt x="351" y="320"/>
                      <a:pt x="351" y="320"/>
                      <a:pt x="351" y="320"/>
                    </a:cubicBezTo>
                    <a:cubicBezTo>
                      <a:pt x="350" y="322"/>
                      <a:pt x="350" y="322"/>
                      <a:pt x="350" y="322"/>
                    </a:cubicBezTo>
                    <a:cubicBezTo>
                      <a:pt x="350" y="325"/>
                      <a:pt x="350" y="325"/>
                      <a:pt x="350" y="325"/>
                    </a:cubicBezTo>
                    <a:cubicBezTo>
                      <a:pt x="348" y="326"/>
                      <a:pt x="348" y="326"/>
                      <a:pt x="348" y="326"/>
                    </a:cubicBezTo>
                    <a:cubicBezTo>
                      <a:pt x="347" y="327"/>
                      <a:pt x="347" y="327"/>
                      <a:pt x="347" y="327"/>
                    </a:cubicBezTo>
                    <a:cubicBezTo>
                      <a:pt x="346" y="327"/>
                      <a:pt x="346" y="327"/>
                      <a:pt x="346" y="327"/>
                    </a:cubicBezTo>
                    <a:cubicBezTo>
                      <a:pt x="343" y="325"/>
                      <a:pt x="343" y="325"/>
                      <a:pt x="343" y="325"/>
                    </a:cubicBezTo>
                    <a:cubicBezTo>
                      <a:pt x="339" y="323"/>
                      <a:pt x="339" y="323"/>
                      <a:pt x="339" y="323"/>
                    </a:cubicBezTo>
                    <a:cubicBezTo>
                      <a:pt x="339" y="321"/>
                      <a:pt x="339" y="321"/>
                      <a:pt x="339" y="321"/>
                    </a:cubicBezTo>
                    <a:cubicBezTo>
                      <a:pt x="337" y="321"/>
                      <a:pt x="337" y="321"/>
                      <a:pt x="337" y="321"/>
                    </a:cubicBezTo>
                    <a:cubicBezTo>
                      <a:pt x="337" y="328"/>
                      <a:pt x="337" y="328"/>
                      <a:pt x="337" y="328"/>
                    </a:cubicBezTo>
                    <a:cubicBezTo>
                      <a:pt x="332" y="331"/>
                      <a:pt x="332" y="331"/>
                      <a:pt x="332" y="331"/>
                    </a:cubicBezTo>
                    <a:cubicBezTo>
                      <a:pt x="332" y="335"/>
                      <a:pt x="332" y="335"/>
                      <a:pt x="332" y="335"/>
                    </a:cubicBezTo>
                    <a:cubicBezTo>
                      <a:pt x="329" y="339"/>
                      <a:pt x="329" y="339"/>
                      <a:pt x="329" y="339"/>
                    </a:cubicBezTo>
                    <a:cubicBezTo>
                      <a:pt x="325" y="341"/>
                      <a:pt x="325" y="341"/>
                      <a:pt x="325" y="341"/>
                    </a:cubicBezTo>
                    <a:cubicBezTo>
                      <a:pt x="323" y="342"/>
                      <a:pt x="323" y="342"/>
                      <a:pt x="323" y="342"/>
                    </a:cubicBezTo>
                    <a:cubicBezTo>
                      <a:pt x="323" y="341"/>
                      <a:pt x="323" y="341"/>
                      <a:pt x="323" y="341"/>
                    </a:cubicBezTo>
                    <a:cubicBezTo>
                      <a:pt x="323" y="342"/>
                      <a:pt x="323" y="342"/>
                      <a:pt x="323" y="342"/>
                    </a:cubicBezTo>
                    <a:cubicBezTo>
                      <a:pt x="321" y="344"/>
                      <a:pt x="321" y="344"/>
                      <a:pt x="321" y="344"/>
                    </a:cubicBezTo>
                    <a:cubicBezTo>
                      <a:pt x="322" y="345"/>
                      <a:pt x="322" y="345"/>
                      <a:pt x="322" y="345"/>
                    </a:cubicBezTo>
                    <a:cubicBezTo>
                      <a:pt x="322" y="347"/>
                      <a:pt x="322" y="347"/>
                      <a:pt x="322" y="347"/>
                    </a:cubicBezTo>
                    <a:cubicBezTo>
                      <a:pt x="320" y="348"/>
                      <a:pt x="320" y="348"/>
                      <a:pt x="320" y="348"/>
                    </a:cubicBezTo>
                    <a:cubicBezTo>
                      <a:pt x="317" y="348"/>
                      <a:pt x="317" y="348"/>
                      <a:pt x="317" y="348"/>
                    </a:cubicBezTo>
                    <a:cubicBezTo>
                      <a:pt x="317" y="348"/>
                      <a:pt x="317" y="348"/>
                      <a:pt x="317" y="348"/>
                    </a:cubicBezTo>
                    <a:cubicBezTo>
                      <a:pt x="316" y="348"/>
                      <a:pt x="316" y="348"/>
                      <a:pt x="316" y="348"/>
                    </a:cubicBezTo>
                    <a:cubicBezTo>
                      <a:pt x="314" y="349"/>
                      <a:pt x="314" y="349"/>
                      <a:pt x="314" y="349"/>
                    </a:cubicBezTo>
                    <a:cubicBezTo>
                      <a:pt x="313" y="351"/>
                      <a:pt x="313" y="351"/>
                      <a:pt x="313" y="351"/>
                    </a:cubicBezTo>
                    <a:cubicBezTo>
                      <a:pt x="316" y="350"/>
                      <a:pt x="316" y="350"/>
                      <a:pt x="316" y="350"/>
                    </a:cubicBezTo>
                    <a:cubicBezTo>
                      <a:pt x="319" y="350"/>
                      <a:pt x="319" y="350"/>
                      <a:pt x="319" y="350"/>
                    </a:cubicBezTo>
                    <a:cubicBezTo>
                      <a:pt x="322" y="349"/>
                      <a:pt x="322" y="349"/>
                      <a:pt x="322" y="349"/>
                    </a:cubicBezTo>
                    <a:cubicBezTo>
                      <a:pt x="324" y="349"/>
                      <a:pt x="324" y="349"/>
                      <a:pt x="324" y="349"/>
                    </a:cubicBezTo>
                    <a:cubicBezTo>
                      <a:pt x="327" y="346"/>
                      <a:pt x="327" y="346"/>
                      <a:pt x="327" y="346"/>
                    </a:cubicBezTo>
                    <a:cubicBezTo>
                      <a:pt x="332" y="344"/>
                      <a:pt x="332" y="344"/>
                      <a:pt x="332" y="344"/>
                    </a:cubicBezTo>
                    <a:cubicBezTo>
                      <a:pt x="337" y="345"/>
                      <a:pt x="337" y="345"/>
                      <a:pt x="337" y="345"/>
                    </a:cubicBezTo>
                    <a:cubicBezTo>
                      <a:pt x="338" y="344"/>
                      <a:pt x="338" y="344"/>
                      <a:pt x="338" y="344"/>
                    </a:cubicBezTo>
                    <a:cubicBezTo>
                      <a:pt x="342" y="343"/>
                      <a:pt x="342" y="343"/>
                      <a:pt x="342" y="343"/>
                    </a:cubicBezTo>
                    <a:cubicBezTo>
                      <a:pt x="346" y="343"/>
                      <a:pt x="346" y="343"/>
                      <a:pt x="346" y="343"/>
                    </a:cubicBezTo>
                    <a:cubicBezTo>
                      <a:pt x="349" y="343"/>
                      <a:pt x="349" y="343"/>
                      <a:pt x="349" y="343"/>
                    </a:cubicBezTo>
                    <a:cubicBezTo>
                      <a:pt x="350" y="340"/>
                      <a:pt x="350" y="340"/>
                      <a:pt x="350" y="340"/>
                    </a:cubicBezTo>
                    <a:cubicBezTo>
                      <a:pt x="345" y="340"/>
                      <a:pt x="345" y="340"/>
                      <a:pt x="345" y="340"/>
                    </a:cubicBezTo>
                    <a:cubicBezTo>
                      <a:pt x="344" y="339"/>
                      <a:pt x="344" y="339"/>
                      <a:pt x="344" y="339"/>
                    </a:cubicBezTo>
                    <a:cubicBezTo>
                      <a:pt x="347" y="336"/>
                      <a:pt x="347" y="336"/>
                      <a:pt x="347" y="336"/>
                    </a:cubicBezTo>
                    <a:cubicBezTo>
                      <a:pt x="349" y="335"/>
                      <a:pt x="349" y="335"/>
                      <a:pt x="349" y="335"/>
                    </a:cubicBezTo>
                    <a:cubicBezTo>
                      <a:pt x="354" y="334"/>
                      <a:pt x="354" y="334"/>
                      <a:pt x="354" y="334"/>
                    </a:cubicBezTo>
                    <a:cubicBezTo>
                      <a:pt x="364" y="332"/>
                      <a:pt x="364" y="332"/>
                      <a:pt x="364" y="332"/>
                    </a:cubicBezTo>
                    <a:cubicBezTo>
                      <a:pt x="367" y="333"/>
                      <a:pt x="367" y="333"/>
                      <a:pt x="367" y="333"/>
                    </a:cubicBezTo>
                    <a:cubicBezTo>
                      <a:pt x="370" y="332"/>
                      <a:pt x="370" y="332"/>
                      <a:pt x="370" y="332"/>
                    </a:cubicBezTo>
                    <a:cubicBezTo>
                      <a:pt x="373" y="331"/>
                      <a:pt x="373" y="331"/>
                      <a:pt x="373" y="331"/>
                    </a:cubicBezTo>
                    <a:cubicBezTo>
                      <a:pt x="382" y="328"/>
                      <a:pt x="382" y="328"/>
                      <a:pt x="382" y="328"/>
                    </a:cubicBezTo>
                    <a:cubicBezTo>
                      <a:pt x="388" y="324"/>
                      <a:pt x="388" y="324"/>
                      <a:pt x="388" y="324"/>
                    </a:cubicBezTo>
                    <a:cubicBezTo>
                      <a:pt x="415" y="324"/>
                      <a:pt x="415" y="324"/>
                      <a:pt x="415" y="324"/>
                    </a:cubicBezTo>
                    <a:cubicBezTo>
                      <a:pt x="417" y="322"/>
                      <a:pt x="417" y="322"/>
                      <a:pt x="417" y="322"/>
                    </a:cubicBezTo>
                    <a:cubicBezTo>
                      <a:pt x="420" y="320"/>
                      <a:pt x="420" y="320"/>
                      <a:pt x="420" y="320"/>
                    </a:cubicBezTo>
                    <a:cubicBezTo>
                      <a:pt x="423" y="320"/>
                      <a:pt x="423" y="320"/>
                      <a:pt x="423" y="320"/>
                    </a:cubicBezTo>
                    <a:cubicBezTo>
                      <a:pt x="426" y="317"/>
                      <a:pt x="426" y="317"/>
                      <a:pt x="426" y="317"/>
                    </a:cubicBezTo>
                    <a:cubicBezTo>
                      <a:pt x="431" y="311"/>
                      <a:pt x="431" y="311"/>
                      <a:pt x="431" y="311"/>
                    </a:cubicBezTo>
                    <a:cubicBezTo>
                      <a:pt x="434" y="309"/>
                      <a:pt x="434" y="309"/>
                      <a:pt x="434" y="309"/>
                    </a:cubicBezTo>
                    <a:cubicBezTo>
                      <a:pt x="437" y="304"/>
                      <a:pt x="437" y="304"/>
                      <a:pt x="437" y="304"/>
                    </a:cubicBezTo>
                    <a:cubicBezTo>
                      <a:pt x="443" y="301"/>
                      <a:pt x="443" y="301"/>
                      <a:pt x="443" y="301"/>
                    </a:cubicBezTo>
                    <a:cubicBezTo>
                      <a:pt x="445" y="303"/>
                      <a:pt x="445" y="303"/>
                      <a:pt x="445" y="303"/>
                    </a:cubicBezTo>
                    <a:cubicBezTo>
                      <a:pt x="450" y="300"/>
                      <a:pt x="450" y="300"/>
                      <a:pt x="450" y="300"/>
                    </a:cubicBezTo>
                    <a:cubicBezTo>
                      <a:pt x="453" y="303"/>
                      <a:pt x="453" y="303"/>
                      <a:pt x="453" y="303"/>
                    </a:cubicBezTo>
                    <a:cubicBezTo>
                      <a:pt x="448" y="314"/>
                      <a:pt x="448" y="314"/>
                      <a:pt x="448" y="314"/>
                    </a:cubicBezTo>
                    <a:cubicBezTo>
                      <a:pt x="449" y="315"/>
                      <a:pt x="449" y="315"/>
                      <a:pt x="449" y="315"/>
                    </a:cubicBezTo>
                    <a:cubicBezTo>
                      <a:pt x="449" y="320"/>
                      <a:pt x="449" y="320"/>
                      <a:pt x="449" y="320"/>
                    </a:cubicBezTo>
                    <a:cubicBezTo>
                      <a:pt x="449" y="322"/>
                      <a:pt x="449" y="322"/>
                      <a:pt x="449" y="322"/>
                    </a:cubicBezTo>
                    <a:cubicBezTo>
                      <a:pt x="451" y="323"/>
                      <a:pt x="451" y="323"/>
                      <a:pt x="451" y="323"/>
                    </a:cubicBezTo>
                    <a:cubicBezTo>
                      <a:pt x="457" y="322"/>
                      <a:pt x="457" y="322"/>
                      <a:pt x="457" y="322"/>
                    </a:cubicBezTo>
                    <a:cubicBezTo>
                      <a:pt x="458" y="320"/>
                      <a:pt x="458" y="320"/>
                      <a:pt x="458" y="320"/>
                    </a:cubicBezTo>
                    <a:cubicBezTo>
                      <a:pt x="460" y="318"/>
                      <a:pt x="460" y="318"/>
                      <a:pt x="460" y="318"/>
                    </a:cubicBezTo>
                    <a:cubicBezTo>
                      <a:pt x="461" y="322"/>
                      <a:pt x="461" y="322"/>
                      <a:pt x="461" y="322"/>
                    </a:cubicBezTo>
                    <a:cubicBezTo>
                      <a:pt x="463" y="322"/>
                      <a:pt x="463" y="322"/>
                      <a:pt x="463" y="322"/>
                    </a:cubicBezTo>
                    <a:cubicBezTo>
                      <a:pt x="468" y="318"/>
                      <a:pt x="468" y="318"/>
                      <a:pt x="468" y="318"/>
                    </a:cubicBezTo>
                    <a:cubicBezTo>
                      <a:pt x="471" y="317"/>
                      <a:pt x="471" y="317"/>
                      <a:pt x="471" y="317"/>
                    </a:cubicBezTo>
                    <a:cubicBezTo>
                      <a:pt x="474" y="315"/>
                      <a:pt x="474" y="315"/>
                      <a:pt x="474" y="315"/>
                    </a:cubicBezTo>
                    <a:cubicBezTo>
                      <a:pt x="475" y="316"/>
                      <a:pt x="475" y="316"/>
                      <a:pt x="475" y="316"/>
                    </a:cubicBezTo>
                    <a:cubicBezTo>
                      <a:pt x="470" y="320"/>
                      <a:pt x="470" y="320"/>
                      <a:pt x="470" y="320"/>
                    </a:cubicBezTo>
                    <a:cubicBezTo>
                      <a:pt x="478" y="320"/>
                      <a:pt x="478" y="320"/>
                      <a:pt x="478" y="320"/>
                    </a:cubicBezTo>
                    <a:cubicBezTo>
                      <a:pt x="479" y="321"/>
                      <a:pt x="479" y="321"/>
                      <a:pt x="479" y="321"/>
                    </a:cubicBezTo>
                    <a:cubicBezTo>
                      <a:pt x="474" y="322"/>
                      <a:pt x="474" y="322"/>
                      <a:pt x="474" y="322"/>
                    </a:cubicBezTo>
                    <a:cubicBezTo>
                      <a:pt x="473" y="323"/>
                      <a:pt x="473" y="323"/>
                      <a:pt x="473" y="323"/>
                    </a:cubicBezTo>
                    <a:cubicBezTo>
                      <a:pt x="471" y="322"/>
                      <a:pt x="471" y="322"/>
                      <a:pt x="471" y="322"/>
                    </a:cubicBezTo>
                    <a:cubicBezTo>
                      <a:pt x="466" y="323"/>
                      <a:pt x="466" y="323"/>
                      <a:pt x="466" y="323"/>
                    </a:cubicBezTo>
                    <a:cubicBezTo>
                      <a:pt x="456" y="327"/>
                      <a:pt x="456" y="327"/>
                      <a:pt x="456" y="327"/>
                    </a:cubicBezTo>
                    <a:cubicBezTo>
                      <a:pt x="453" y="331"/>
                      <a:pt x="453" y="331"/>
                      <a:pt x="453" y="331"/>
                    </a:cubicBezTo>
                    <a:cubicBezTo>
                      <a:pt x="453" y="334"/>
                      <a:pt x="453" y="334"/>
                      <a:pt x="453" y="334"/>
                    </a:cubicBezTo>
                    <a:cubicBezTo>
                      <a:pt x="456" y="334"/>
                      <a:pt x="456" y="334"/>
                      <a:pt x="456" y="334"/>
                    </a:cubicBezTo>
                    <a:cubicBezTo>
                      <a:pt x="456" y="336"/>
                      <a:pt x="456" y="336"/>
                      <a:pt x="456" y="336"/>
                    </a:cubicBezTo>
                    <a:cubicBezTo>
                      <a:pt x="458" y="338"/>
                      <a:pt x="458" y="338"/>
                      <a:pt x="458" y="338"/>
                    </a:cubicBezTo>
                    <a:cubicBezTo>
                      <a:pt x="460" y="337"/>
                      <a:pt x="460" y="337"/>
                      <a:pt x="460" y="337"/>
                    </a:cubicBezTo>
                    <a:cubicBezTo>
                      <a:pt x="461" y="334"/>
                      <a:pt x="461" y="334"/>
                      <a:pt x="461" y="334"/>
                    </a:cubicBezTo>
                    <a:cubicBezTo>
                      <a:pt x="462" y="334"/>
                      <a:pt x="462" y="334"/>
                      <a:pt x="462" y="334"/>
                    </a:cubicBezTo>
                    <a:cubicBezTo>
                      <a:pt x="468" y="329"/>
                      <a:pt x="468" y="329"/>
                      <a:pt x="468" y="329"/>
                    </a:cubicBezTo>
                    <a:cubicBezTo>
                      <a:pt x="469" y="328"/>
                      <a:pt x="469" y="328"/>
                      <a:pt x="469" y="328"/>
                    </a:cubicBezTo>
                    <a:cubicBezTo>
                      <a:pt x="473" y="327"/>
                      <a:pt x="473" y="327"/>
                      <a:pt x="473" y="327"/>
                    </a:cubicBezTo>
                    <a:cubicBezTo>
                      <a:pt x="475" y="328"/>
                      <a:pt x="475" y="328"/>
                      <a:pt x="475" y="328"/>
                    </a:cubicBezTo>
                    <a:cubicBezTo>
                      <a:pt x="479" y="327"/>
                      <a:pt x="479" y="327"/>
                      <a:pt x="479" y="327"/>
                    </a:cubicBezTo>
                    <a:cubicBezTo>
                      <a:pt x="489" y="323"/>
                      <a:pt x="489" y="323"/>
                      <a:pt x="489" y="323"/>
                    </a:cubicBezTo>
                    <a:cubicBezTo>
                      <a:pt x="494" y="321"/>
                      <a:pt x="494" y="321"/>
                      <a:pt x="494" y="321"/>
                    </a:cubicBezTo>
                    <a:cubicBezTo>
                      <a:pt x="498" y="320"/>
                      <a:pt x="498" y="320"/>
                      <a:pt x="498" y="320"/>
                    </a:cubicBezTo>
                    <a:cubicBezTo>
                      <a:pt x="498" y="319"/>
                      <a:pt x="498" y="319"/>
                      <a:pt x="498" y="319"/>
                    </a:cubicBezTo>
                    <a:cubicBezTo>
                      <a:pt x="496" y="317"/>
                      <a:pt x="496" y="317"/>
                      <a:pt x="496" y="317"/>
                    </a:cubicBezTo>
                    <a:cubicBezTo>
                      <a:pt x="494" y="317"/>
                      <a:pt x="494" y="317"/>
                      <a:pt x="494" y="317"/>
                    </a:cubicBezTo>
                    <a:cubicBezTo>
                      <a:pt x="492" y="315"/>
                      <a:pt x="492" y="315"/>
                      <a:pt x="492" y="315"/>
                    </a:cubicBezTo>
                    <a:cubicBezTo>
                      <a:pt x="487" y="317"/>
                      <a:pt x="487" y="317"/>
                      <a:pt x="487" y="317"/>
                    </a:cubicBezTo>
                    <a:cubicBezTo>
                      <a:pt x="486" y="315"/>
                      <a:pt x="486" y="315"/>
                      <a:pt x="486" y="315"/>
                    </a:cubicBezTo>
                    <a:cubicBezTo>
                      <a:pt x="480" y="315"/>
                      <a:pt x="480" y="315"/>
                      <a:pt x="480" y="315"/>
                    </a:cubicBezTo>
                    <a:cubicBezTo>
                      <a:pt x="478" y="314"/>
                      <a:pt x="478" y="314"/>
                      <a:pt x="478" y="314"/>
                    </a:cubicBezTo>
                    <a:cubicBezTo>
                      <a:pt x="480" y="312"/>
                      <a:pt x="480" y="312"/>
                      <a:pt x="480" y="312"/>
                    </a:cubicBezTo>
                    <a:cubicBezTo>
                      <a:pt x="474" y="311"/>
                      <a:pt x="474" y="311"/>
                      <a:pt x="474" y="311"/>
                    </a:cubicBezTo>
                    <a:cubicBezTo>
                      <a:pt x="473" y="308"/>
                      <a:pt x="473" y="308"/>
                      <a:pt x="473" y="308"/>
                    </a:cubicBezTo>
                    <a:cubicBezTo>
                      <a:pt x="474" y="304"/>
                      <a:pt x="474" y="304"/>
                      <a:pt x="474" y="304"/>
                    </a:cubicBezTo>
                    <a:cubicBezTo>
                      <a:pt x="470" y="304"/>
                      <a:pt x="470" y="304"/>
                      <a:pt x="470" y="304"/>
                    </a:cubicBezTo>
                    <a:cubicBezTo>
                      <a:pt x="475" y="301"/>
                      <a:pt x="475" y="301"/>
                      <a:pt x="475" y="301"/>
                    </a:cubicBezTo>
                    <a:cubicBezTo>
                      <a:pt x="478" y="298"/>
                      <a:pt x="478" y="298"/>
                      <a:pt x="478" y="298"/>
                    </a:cubicBezTo>
                    <a:cubicBezTo>
                      <a:pt x="478" y="296"/>
                      <a:pt x="478" y="296"/>
                      <a:pt x="478" y="296"/>
                    </a:cubicBezTo>
                    <a:cubicBezTo>
                      <a:pt x="474" y="296"/>
                      <a:pt x="474" y="296"/>
                      <a:pt x="474" y="296"/>
                    </a:cubicBezTo>
                    <a:cubicBezTo>
                      <a:pt x="470" y="298"/>
                      <a:pt x="470" y="298"/>
                      <a:pt x="470" y="298"/>
                    </a:cubicBezTo>
                    <a:cubicBezTo>
                      <a:pt x="470" y="295"/>
                      <a:pt x="470" y="295"/>
                      <a:pt x="470" y="295"/>
                    </a:cubicBezTo>
                    <a:cubicBezTo>
                      <a:pt x="464" y="294"/>
                      <a:pt x="464" y="294"/>
                      <a:pt x="464" y="294"/>
                    </a:cubicBezTo>
                    <a:cubicBezTo>
                      <a:pt x="470" y="293"/>
                      <a:pt x="470" y="293"/>
                      <a:pt x="470" y="293"/>
                    </a:cubicBezTo>
                    <a:cubicBezTo>
                      <a:pt x="472" y="292"/>
                      <a:pt x="472" y="292"/>
                      <a:pt x="472" y="292"/>
                    </a:cubicBezTo>
                    <a:cubicBezTo>
                      <a:pt x="476" y="294"/>
                      <a:pt x="476" y="294"/>
                      <a:pt x="476" y="294"/>
                    </a:cubicBezTo>
                    <a:cubicBezTo>
                      <a:pt x="485" y="290"/>
                      <a:pt x="485" y="290"/>
                      <a:pt x="485" y="290"/>
                    </a:cubicBezTo>
                    <a:cubicBezTo>
                      <a:pt x="486" y="289"/>
                      <a:pt x="486" y="289"/>
                      <a:pt x="486" y="289"/>
                    </a:cubicBezTo>
                    <a:cubicBezTo>
                      <a:pt x="485" y="287"/>
                      <a:pt x="485" y="287"/>
                      <a:pt x="485" y="287"/>
                    </a:cubicBezTo>
                    <a:cubicBezTo>
                      <a:pt x="486" y="287"/>
                      <a:pt x="486" y="287"/>
                      <a:pt x="486" y="287"/>
                    </a:cubicBezTo>
                    <a:cubicBezTo>
                      <a:pt x="486" y="284"/>
                      <a:pt x="486" y="284"/>
                      <a:pt x="486" y="284"/>
                    </a:cubicBezTo>
                    <a:cubicBezTo>
                      <a:pt x="481" y="281"/>
                      <a:pt x="481" y="281"/>
                      <a:pt x="481" y="281"/>
                    </a:cubicBezTo>
                    <a:cubicBezTo>
                      <a:pt x="474" y="282"/>
                      <a:pt x="474" y="282"/>
                      <a:pt x="474" y="282"/>
                    </a:cubicBezTo>
                    <a:cubicBezTo>
                      <a:pt x="466" y="285"/>
                      <a:pt x="466" y="285"/>
                      <a:pt x="466" y="285"/>
                    </a:cubicBezTo>
                    <a:cubicBezTo>
                      <a:pt x="458" y="288"/>
                      <a:pt x="458" y="288"/>
                      <a:pt x="458" y="288"/>
                    </a:cubicBezTo>
                    <a:cubicBezTo>
                      <a:pt x="448" y="292"/>
                      <a:pt x="448" y="292"/>
                      <a:pt x="448" y="292"/>
                    </a:cubicBezTo>
                    <a:cubicBezTo>
                      <a:pt x="442" y="296"/>
                      <a:pt x="442" y="296"/>
                      <a:pt x="442" y="296"/>
                    </a:cubicBezTo>
                    <a:cubicBezTo>
                      <a:pt x="437" y="300"/>
                      <a:pt x="437" y="300"/>
                      <a:pt x="437" y="300"/>
                    </a:cubicBezTo>
                    <a:cubicBezTo>
                      <a:pt x="432" y="304"/>
                      <a:pt x="432" y="304"/>
                      <a:pt x="432" y="304"/>
                    </a:cubicBezTo>
                    <a:cubicBezTo>
                      <a:pt x="427" y="306"/>
                      <a:pt x="427" y="306"/>
                      <a:pt x="427" y="306"/>
                    </a:cubicBezTo>
                    <a:cubicBezTo>
                      <a:pt x="422" y="306"/>
                      <a:pt x="422" y="306"/>
                      <a:pt x="422" y="306"/>
                    </a:cubicBezTo>
                    <a:cubicBezTo>
                      <a:pt x="428" y="304"/>
                      <a:pt x="428" y="304"/>
                      <a:pt x="428" y="304"/>
                    </a:cubicBezTo>
                    <a:cubicBezTo>
                      <a:pt x="433" y="301"/>
                      <a:pt x="433" y="301"/>
                      <a:pt x="433" y="301"/>
                    </a:cubicBezTo>
                    <a:cubicBezTo>
                      <a:pt x="436" y="298"/>
                      <a:pt x="436" y="298"/>
                      <a:pt x="436" y="298"/>
                    </a:cubicBezTo>
                    <a:cubicBezTo>
                      <a:pt x="441" y="295"/>
                      <a:pt x="441" y="295"/>
                      <a:pt x="441" y="295"/>
                    </a:cubicBezTo>
                    <a:cubicBezTo>
                      <a:pt x="443" y="293"/>
                      <a:pt x="443" y="293"/>
                      <a:pt x="443" y="293"/>
                    </a:cubicBezTo>
                    <a:cubicBezTo>
                      <a:pt x="446" y="290"/>
                      <a:pt x="446" y="290"/>
                      <a:pt x="446" y="290"/>
                    </a:cubicBezTo>
                    <a:cubicBezTo>
                      <a:pt x="452" y="286"/>
                      <a:pt x="452" y="286"/>
                      <a:pt x="452" y="286"/>
                    </a:cubicBezTo>
                    <a:cubicBezTo>
                      <a:pt x="457" y="284"/>
                      <a:pt x="457" y="284"/>
                      <a:pt x="457" y="284"/>
                    </a:cubicBezTo>
                    <a:cubicBezTo>
                      <a:pt x="459" y="282"/>
                      <a:pt x="459" y="282"/>
                      <a:pt x="459" y="282"/>
                    </a:cubicBezTo>
                    <a:cubicBezTo>
                      <a:pt x="466" y="280"/>
                      <a:pt x="466" y="280"/>
                      <a:pt x="466" y="280"/>
                    </a:cubicBezTo>
                    <a:cubicBezTo>
                      <a:pt x="468" y="277"/>
                      <a:pt x="468" y="277"/>
                      <a:pt x="468" y="277"/>
                    </a:cubicBezTo>
                    <a:cubicBezTo>
                      <a:pt x="476" y="273"/>
                      <a:pt x="476" y="273"/>
                      <a:pt x="476" y="273"/>
                    </a:cubicBezTo>
                    <a:cubicBezTo>
                      <a:pt x="479" y="273"/>
                      <a:pt x="479" y="273"/>
                      <a:pt x="479" y="273"/>
                    </a:cubicBezTo>
                    <a:cubicBezTo>
                      <a:pt x="484" y="272"/>
                      <a:pt x="484" y="272"/>
                      <a:pt x="484" y="272"/>
                    </a:cubicBezTo>
                    <a:cubicBezTo>
                      <a:pt x="495" y="272"/>
                      <a:pt x="495" y="272"/>
                      <a:pt x="495" y="272"/>
                    </a:cubicBezTo>
                    <a:cubicBezTo>
                      <a:pt x="497" y="274"/>
                      <a:pt x="497" y="274"/>
                      <a:pt x="497" y="274"/>
                    </a:cubicBezTo>
                    <a:cubicBezTo>
                      <a:pt x="499" y="273"/>
                      <a:pt x="499" y="273"/>
                      <a:pt x="499" y="273"/>
                    </a:cubicBezTo>
                    <a:cubicBezTo>
                      <a:pt x="508" y="272"/>
                      <a:pt x="508" y="272"/>
                      <a:pt x="508" y="272"/>
                    </a:cubicBezTo>
                    <a:cubicBezTo>
                      <a:pt x="510" y="274"/>
                      <a:pt x="510" y="274"/>
                      <a:pt x="510" y="274"/>
                    </a:cubicBezTo>
                    <a:cubicBezTo>
                      <a:pt x="517" y="272"/>
                      <a:pt x="517" y="272"/>
                      <a:pt x="517" y="272"/>
                    </a:cubicBezTo>
                    <a:cubicBezTo>
                      <a:pt x="524" y="272"/>
                      <a:pt x="524" y="272"/>
                      <a:pt x="524" y="272"/>
                    </a:cubicBezTo>
                    <a:lnTo>
                      <a:pt x="525" y="271"/>
                    </a:lnTo>
                    <a:close/>
                    <a:moveTo>
                      <a:pt x="457" y="154"/>
                    </a:moveTo>
                    <a:cubicBezTo>
                      <a:pt x="458" y="156"/>
                      <a:pt x="458" y="156"/>
                      <a:pt x="458" y="156"/>
                    </a:cubicBezTo>
                    <a:cubicBezTo>
                      <a:pt x="462" y="153"/>
                      <a:pt x="462" y="153"/>
                      <a:pt x="462" y="153"/>
                    </a:cubicBezTo>
                    <a:cubicBezTo>
                      <a:pt x="462" y="152"/>
                      <a:pt x="462" y="152"/>
                      <a:pt x="462" y="152"/>
                    </a:cubicBezTo>
                    <a:cubicBezTo>
                      <a:pt x="457" y="152"/>
                      <a:pt x="457" y="152"/>
                      <a:pt x="457" y="152"/>
                    </a:cubicBezTo>
                    <a:lnTo>
                      <a:pt x="457" y="154"/>
                    </a:lnTo>
                    <a:close/>
                    <a:moveTo>
                      <a:pt x="480" y="295"/>
                    </a:moveTo>
                    <a:cubicBezTo>
                      <a:pt x="479" y="296"/>
                      <a:pt x="479" y="296"/>
                      <a:pt x="479" y="296"/>
                    </a:cubicBezTo>
                    <a:cubicBezTo>
                      <a:pt x="480" y="296"/>
                      <a:pt x="480" y="296"/>
                      <a:pt x="480" y="296"/>
                    </a:cubicBezTo>
                    <a:cubicBezTo>
                      <a:pt x="481" y="294"/>
                      <a:pt x="481" y="294"/>
                      <a:pt x="481" y="294"/>
                    </a:cubicBezTo>
                    <a:lnTo>
                      <a:pt x="480" y="295"/>
                    </a:lnTo>
                    <a:close/>
                    <a:moveTo>
                      <a:pt x="500" y="334"/>
                    </a:moveTo>
                    <a:cubicBezTo>
                      <a:pt x="501" y="334"/>
                      <a:pt x="501" y="334"/>
                      <a:pt x="501" y="334"/>
                    </a:cubicBezTo>
                    <a:cubicBezTo>
                      <a:pt x="503" y="334"/>
                      <a:pt x="503" y="334"/>
                      <a:pt x="503" y="334"/>
                    </a:cubicBezTo>
                    <a:cubicBezTo>
                      <a:pt x="505" y="332"/>
                      <a:pt x="505" y="332"/>
                      <a:pt x="505" y="332"/>
                    </a:cubicBezTo>
                    <a:cubicBezTo>
                      <a:pt x="503" y="333"/>
                      <a:pt x="503" y="333"/>
                      <a:pt x="503" y="333"/>
                    </a:cubicBezTo>
                    <a:lnTo>
                      <a:pt x="500" y="334"/>
                    </a:lnTo>
                    <a:close/>
                    <a:moveTo>
                      <a:pt x="479" y="308"/>
                    </a:moveTo>
                    <a:cubicBezTo>
                      <a:pt x="481" y="310"/>
                      <a:pt x="481" y="310"/>
                      <a:pt x="481" y="310"/>
                    </a:cubicBezTo>
                    <a:cubicBezTo>
                      <a:pt x="484" y="312"/>
                      <a:pt x="484" y="312"/>
                      <a:pt x="484" y="312"/>
                    </a:cubicBezTo>
                    <a:cubicBezTo>
                      <a:pt x="486" y="311"/>
                      <a:pt x="486" y="311"/>
                      <a:pt x="486" y="311"/>
                    </a:cubicBezTo>
                    <a:cubicBezTo>
                      <a:pt x="487" y="313"/>
                      <a:pt x="487" y="313"/>
                      <a:pt x="487" y="313"/>
                    </a:cubicBezTo>
                    <a:cubicBezTo>
                      <a:pt x="490" y="313"/>
                      <a:pt x="490" y="313"/>
                      <a:pt x="490" y="313"/>
                    </a:cubicBezTo>
                    <a:cubicBezTo>
                      <a:pt x="491" y="311"/>
                      <a:pt x="491" y="311"/>
                      <a:pt x="491" y="311"/>
                    </a:cubicBezTo>
                    <a:cubicBezTo>
                      <a:pt x="495" y="309"/>
                      <a:pt x="495" y="309"/>
                      <a:pt x="495" y="309"/>
                    </a:cubicBezTo>
                    <a:cubicBezTo>
                      <a:pt x="489" y="309"/>
                      <a:pt x="489" y="309"/>
                      <a:pt x="489" y="309"/>
                    </a:cubicBezTo>
                    <a:cubicBezTo>
                      <a:pt x="486" y="310"/>
                      <a:pt x="486" y="310"/>
                      <a:pt x="486" y="310"/>
                    </a:cubicBezTo>
                    <a:cubicBezTo>
                      <a:pt x="483" y="308"/>
                      <a:pt x="483" y="308"/>
                      <a:pt x="483" y="308"/>
                    </a:cubicBezTo>
                    <a:cubicBezTo>
                      <a:pt x="481" y="307"/>
                      <a:pt x="481" y="307"/>
                      <a:pt x="481" y="307"/>
                    </a:cubicBezTo>
                    <a:cubicBezTo>
                      <a:pt x="482" y="304"/>
                      <a:pt x="482" y="304"/>
                      <a:pt x="482" y="304"/>
                    </a:cubicBezTo>
                    <a:cubicBezTo>
                      <a:pt x="479" y="306"/>
                      <a:pt x="479" y="306"/>
                      <a:pt x="479" y="306"/>
                    </a:cubicBezTo>
                    <a:lnTo>
                      <a:pt x="479" y="30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6" name="Freeform 59"/>
              <p:cNvSpPr>
                <a:spLocks/>
              </p:cNvSpPr>
              <p:nvPr/>
            </p:nvSpPr>
            <p:spPr bwMode="auto">
              <a:xfrm>
                <a:off x="12294300" y="3302329"/>
                <a:ext cx="96964" cy="102668"/>
              </a:xfrm>
              <a:custGeom>
                <a:avLst/>
                <a:gdLst>
                  <a:gd name="T0" fmla="*/ 2 w 68"/>
                  <a:gd name="T1" fmla="*/ 64 h 72"/>
                  <a:gd name="T2" fmla="*/ 4 w 68"/>
                  <a:gd name="T3" fmla="*/ 68 h 72"/>
                  <a:gd name="T4" fmla="*/ 12 w 68"/>
                  <a:gd name="T5" fmla="*/ 66 h 72"/>
                  <a:gd name="T6" fmla="*/ 8 w 68"/>
                  <a:gd name="T7" fmla="*/ 70 h 72"/>
                  <a:gd name="T8" fmla="*/ 12 w 68"/>
                  <a:gd name="T9" fmla="*/ 68 h 72"/>
                  <a:gd name="T10" fmla="*/ 12 w 68"/>
                  <a:gd name="T11" fmla="*/ 72 h 72"/>
                  <a:gd name="T12" fmla="*/ 30 w 68"/>
                  <a:gd name="T13" fmla="*/ 70 h 72"/>
                  <a:gd name="T14" fmla="*/ 32 w 68"/>
                  <a:gd name="T15" fmla="*/ 64 h 72"/>
                  <a:gd name="T16" fmla="*/ 38 w 68"/>
                  <a:gd name="T17" fmla="*/ 64 h 72"/>
                  <a:gd name="T18" fmla="*/ 50 w 68"/>
                  <a:gd name="T19" fmla="*/ 60 h 72"/>
                  <a:gd name="T20" fmla="*/ 52 w 68"/>
                  <a:gd name="T21" fmla="*/ 58 h 72"/>
                  <a:gd name="T22" fmla="*/ 62 w 68"/>
                  <a:gd name="T23" fmla="*/ 58 h 72"/>
                  <a:gd name="T24" fmla="*/ 68 w 68"/>
                  <a:gd name="T25" fmla="*/ 48 h 72"/>
                  <a:gd name="T26" fmla="*/ 68 w 68"/>
                  <a:gd name="T27" fmla="*/ 36 h 72"/>
                  <a:gd name="T28" fmla="*/ 66 w 68"/>
                  <a:gd name="T29" fmla="*/ 26 h 72"/>
                  <a:gd name="T30" fmla="*/ 68 w 68"/>
                  <a:gd name="T31" fmla="*/ 24 h 72"/>
                  <a:gd name="T32" fmla="*/ 60 w 68"/>
                  <a:gd name="T33" fmla="*/ 24 h 72"/>
                  <a:gd name="T34" fmla="*/ 58 w 68"/>
                  <a:gd name="T35" fmla="*/ 18 h 72"/>
                  <a:gd name="T36" fmla="*/ 54 w 68"/>
                  <a:gd name="T37" fmla="*/ 20 h 72"/>
                  <a:gd name="T38" fmla="*/ 52 w 68"/>
                  <a:gd name="T39" fmla="*/ 24 h 72"/>
                  <a:gd name="T40" fmla="*/ 42 w 68"/>
                  <a:gd name="T41" fmla="*/ 20 h 72"/>
                  <a:gd name="T42" fmla="*/ 44 w 68"/>
                  <a:gd name="T43" fmla="*/ 16 h 72"/>
                  <a:gd name="T44" fmla="*/ 50 w 68"/>
                  <a:gd name="T45" fmla="*/ 12 h 72"/>
                  <a:gd name="T46" fmla="*/ 52 w 68"/>
                  <a:gd name="T47" fmla="*/ 6 h 72"/>
                  <a:gd name="T48" fmla="*/ 62 w 68"/>
                  <a:gd name="T49" fmla="*/ 4 h 72"/>
                  <a:gd name="T50" fmla="*/ 58 w 68"/>
                  <a:gd name="T51" fmla="*/ 0 h 72"/>
                  <a:gd name="T52" fmla="*/ 52 w 68"/>
                  <a:gd name="T53" fmla="*/ 0 h 72"/>
                  <a:gd name="T54" fmla="*/ 50 w 68"/>
                  <a:gd name="T55" fmla="*/ 2 h 72"/>
                  <a:gd name="T56" fmla="*/ 40 w 68"/>
                  <a:gd name="T57" fmla="*/ 4 h 72"/>
                  <a:gd name="T58" fmla="*/ 38 w 68"/>
                  <a:gd name="T59" fmla="*/ 8 h 72"/>
                  <a:gd name="T60" fmla="*/ 32 w 68"/>
                  <a:gd name="T61" fmla="*/ 12 h 72"/>
                  <a:gd name="T62" fmla="*/ 38 w 68"/>
                  <a:gd name="T63" fmla="*/ 14 h 72"/>
                  <a:gd name="T64" fmla="*/ 36 w 68"/>
                  <a:gd name="T65" fmla="*/ 18 h 72"/>
                  <a:gd name="T66" fmla="*/ 34 w 68"/>
                  <a:gd name="T67" fmla="*/ 22 h 72"/>
                  <a:gd name="T68" fmla="*/ 14 w 68"/>
                  <a:gd name="T69" fmla="*/ 20 h 72"/>
                  <a:gd name="T70" fmla="*/ 12 w 68"/>
                  <a:gd name="T71" fmla="*/ 26 h 72"/>
                  <a:gd name="T72" fmla="*/ 14 w 68"/>
                  <a:gd name="T73" fmla="*/ 28 h 72"/>
                  <a:gd name="T74" fmla="*/ 8 w 68"/>
                  <a:gd name="T75" fmla="*/ 32 h 72"/>
                  <a:gd name="T76" fmla="*/ 10 w 68"/>
                  <a:gd name="T77" fmla="*/ 36 h 72"/>
                  <a:gd name="T78" fmla="*/ 16 w 68"/>
                  <a:gd name="T79" fmla="*/ 36 h 72"/>
                  <a:gd name="T80" fmla="*/ 20 w 68"/>
                  <a:gd name="T81" fmla="*/ 34 h 72"/>
                  <a:gd name="T82" fmla="*/ 24 w 68"/>
                  <a:gd name="T83" fmla="*/ 40 h 72"/>
                  <a:gd name="T84" fmla="*/ 18 w 68"/>
                  <a:gd name="T85" fmla="*/ 42 h 72"/>
                  <a:gd name="T86" fmla="*/ 18 w 68"/>
                  <a:gd name="T87" fmla="*/ 46 h 72"/>
                  <a:gd name="T88" fmla="*/ 10 w 68"/>
                  <a:gd name="T89" fmla="*/ 52 h 72"/>
                  <a:gd name="T90" fmla="*/ 24 w 68"/>
                  <a:gd name="T91" fmla="*/ 50 h 72"/>
                  <a:gd name="T92" fmla="*/ 24 w 68"/>
                  <a:gd name="T93" fmla="*/ 52 h 72"/>
                  <a:gd name="T94" fmla="*/ 10 w 68"/>
                  <a:gd name="T95" fmla="*/ 54 h 72"/>
                  <a:gd name="T96" fmla="*/ 10 w 68"/>
                  <a:gd name="T97" fmla="*/ 58 h 72"/>
                  <a:gd name="T98" fmla="*/ 4 w 68"/>
                  <a:gd name="T99" fmla="*/ 58 h 72"/>
                  <a:gd name="T100" fmla="*/ 0 w 68"/>
                  <a:gd name="T101" fmla="*/ 62 h 72"/>
                  <a:gd name="T102" fmla="*/ 6 w 68"/>
                  <a:gd name="T103" fmla="*/ 62 h 72"/>
                  <a:gd name="T104" fmla="*/ 2 w 68"/>
                  <a:gd name="T10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72">
                    <a:moveTo>
                      <a:pt x="2" y="64"/>
                    </a:moveTo>
                    <a:lnTo>
                      <a:pt x="4" y="68"/>
                    </a:lnTo>
                    <a:lnTo>
                      <a:pt x="12" y="66"/>
                    </a:lnTo>
                    <a:lnTo>
                      <a:pt x="8" y="70"/>
                    </a:lnTo>
                    <a:lnTo>
                      <a:pt x="12" y="68"/>
                    </a:lnTo>
                    <a:lnTo>
                      <a:pt x="12" y="72"/>
                    </a:lnTo>
                    <a:lnTo>
                      <a:pt x="30" y="70"/>
                    </a:lnTo>
                    <a:lnTo>
                      <a:pt x="32" y="64"/>
                    </a:lnTo>
                    <a:lnTo>
                      <a:pt x="38" y="64"/>
                    </a:lnTo>
                    <a:lnTo>
                      <a:pt x="50" y="60"/>
                    </a:lnTo>
                    <a:lnTo>
                      <a:pt x="52" y="58"/>
                    </a:lnTo>
                    <a:lnTo>
                      <a:pt x="62" y="58"/>
                    </a:lnTo>
                    <a:lnTo>
                      <a:pt x="68" y="48"/>
                    </a:lnTo>
                    <a:lnTo>
                      <a:pt x="68" y="36"/>
                    </a:lnTo>
                    <a:lnTo>
                      <a:pt x="66" y="26"/>
                    </a:lnTo>
                    <a:lnTo>
                      <a:pt x="68" y="24"/>
                    </a:lnTo>
                    <a:lnTo>
                      <a:pt x="60" y="24"/>
                    </a:lnTo>
                    <a:lnTo>
                      <a:pt x="58" y="18"/>
                    </a:lnTo>
                    <a:lnTo>
                      <a:pt x="54" y="20"/>
                    </a:lnTo>
                    <a:lnTo>
                      <a:pt x="52" y="24"/>
                    </a:lnTo>
                    <a:lnTo>
                      <a:pt x="42" y="20"/>
                    </a:lnTo>
                    <a:lnTo>
                      <a:pt x="44" y="16"/>
                    </a:lnTo>
                    <a:lnTo>
                      <a:pt x="50" y="12"/>
                    </a:lnTo>
                    <a:lnTo>
                      <a:pt x="52" y="6"/>
                    </a:lnTo>
                    <a:lnTo>
                      <a:pt x="62" y="4"/>
                    </a:lnTo>
                    <a:lnTo>
                      <a:pt x="58" y="0"/>
                    </a:lnTo>
                    <a:lnTo>
                      <a:pt x="52" y="0"/>
                    </a:lnTo>
                    <a:lnTo>
                      <a:pt x="50" y="2"/>
                    </a:lnTo>
                    <a:lnTo>
                      <a:pt x="40" y="4"/>
                    </a:lnTo>
                    <a:lnTo>
                      <a:pt x="38" y="8"/>
                    </a:lnTo>
                    <a:lnTo>
                      <a:pt x="32" y="12"/>
                    </a:lnTo>
                    <a:lnTo>
                      <a:pt x="38" y="14"/>
                    </a:lnTo>
                    <a:lnTo>
                      <a:pt x="36" y="18"/>
                    </a:lnTo>
                    <a:lnTo>
                      <a:pt x="34" y="22"/>
                    </a:lnTo>
                    <a:lnTo>
                      <a:pt x="14" y="20"/>
                    </a:lnTo>
                    <a:lnTo>
                      <a:pt x="12" y="26"/>
                    </a:lnTo>
                    <a:lnTo>
                      <a:pt x="14" y="28"/>
                    </a:lnTo>
                    <a:lnTo>
                      <a:pt x="8" y="32"/>
                    </a:lnTo>
                    <a:lnTo>
                      <a:pt x="10" y="36"/>
                    </a:lnTo>
                    <a:lnTo>
                      <a:pt x="16" y="36"/>
                    </a:lnTo>
                    <a:lnTo>
                      <a:pt x="20" y="34"/>
                    </a:lnTo>
                    <a:lnTo>
                      <a:pt x="24" y="40"/>
                    </a:lnTo>
                    <a:lnTo>
                      <a:pt x="18" y="42"/>
                    </a:lnTo>
                    <a:lnTo>
                      <a:pt x="18" y="46"/>
                    </a:lnTo>
                    <a:lnTo>
                      <a:pt x="10" y="52"/>
                    </a:lnTo>
                    <a:lnTo>
                      <a:pt x="24" y="50"/>
                    </a:lnTo>
                    <a:lnTo>
                      <a:pt x="24" y="52"/>
                    </a:lnTo>
                    <a:lnTo>
                      <a:pt x="10" y="54"/>
                    </a:lnTo>
                    <a:lnTo>
                      <a:pt x="10" y="58"/>
                    </a:lnTo>
                    <a:lnTo>
                      <a:pt x="4" y="58"/>
                    </a:lnTo>
                    <a:lnTo>
                      <a:pt x="0" y="62"/>
                    </a:lnTo>
                    <a:lnTo>
                      <a:pt x="6" y="62"/>
                    </a:lnTo>
                    <a:lnTo>
                      <a:pt x="2" y="6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7" name="Freeform 60"/>
              <p:cNvSpPr>
                <a:spLocks noEditPoints="1"/>
              </p:cNvSpPr>
              <p:nvPr/>
            </p:nvSpPr>
            <p:spPr bwMode="auto">
              <a:xfrm>
                <a:off x="12408375" y="3416404"/>
                <a:ext cx="310854" cy="269502"/>
              </a:xfrm>
              <a:custGeom>
                <a:avLst/>
                <a:gdLst>
                  <a:gd name="T0" fmla="*/ 46 w 218"/>
                  <a:gd name="T1" fmla="*/ 92 h 189"/>
                  <a:gd name="T2" fmla="*/ 214 w 218"/>
                  <a:gd name="T3" fmla="*/ 187 h 189"/>
                  <a:gd name="T4" fmla="*/ 218 w 218"/>
                  <a:gd name="T5" fmla="*/ 173 h 189"/>
                  <a:gd name="T6" fmla="*/ 216 w 218"/>
                  <a:gd name="T7" fmla="*/ 155 h 189"/>
                  <a:gd name="T8" fmla="*/ 214 w 218"/>
                  <a:gd name="T9" fmla="*/ 161 h 189"/>
                  <a:gd name="T10" fmla="*/ 206 w 218"/>
                  <a:gd name="T11" fmla="*/ 165 h 189"/>
                  <a:gd name="T12" fmla="*/ 206 w 218"/>
                  <a:gd name="T13" fmla="*/ 179 h 189"/>
                  <a:gd name="T14" fmla="*/ 212 w 218"/>
                  <a:gd name="T15" fmla="*/ 189 h 189"/>
                  <a:gd name="T16" fmla="*/ 176 w 218"/>
                  <a:gd name="T17" fmla="*/ 133 h 189"/>
                  <a:gd name="T18" fmla="*/ 180 w 218"/>
                  <a:gd name="T19" fmla="*/ 113 h 189"/>
                  <a:gd name="T20" fmla="*/ 176 w 218"/>
                  <a:gd name="T21" fmla="*/ 90 h 189"/>
                  <a:gd name="T22" fmla="*/ 164 w 218"/>
                  <a:gd name="T23" fmla="*/ 90 h 189"/>
                  <a:gd name="T24" fmla="*/ 178 w 218"/>
                  <a:gd name="T25" fmla="*/ 76 h 189"/>
                  <a:gd name="T26" fmla="*/ 188 w 218"/>
                  <a:gd name="T27" fmla="*/ 68 h 189"/>
                  <a:gd name="T28" fmla="*/ 196 w 218"/>
                  <a:gd name="T29" fmla="*/ 42 h 189"/>
                  <a:gd name="T30" fmla="*/ 170 w 218"/>
                  <a:gd name="T31" fmla="*/ 32 h 189"/>
                  <a:gd name="T32" fmla="*/ 158 w 218"/>
                  <a:gd name="T33" fmla="*/ 30 h 189"/>
                  <a:gd name="T34" fmla="*/ 144 w 218"/>
                  <a:gd name="T35" fmla="*/ 22 h 189"/>
                  <a:gd name="T36" fmla="*/ 126 w 218"/>
                  <a:gd name="T37" fmla="*/ 12 h 189"/>
                  <a:gd name="T38" fmla="*/ 114 w 218"/>
                  <a:gd name="T39" fmla="*/ 0 h 189"/>
                  <a:gd name="T40" fmla="*/ 98 w 218"/>
                  <a:gd name="T41" fmla="*/ 8 h 189"/>
                  <a:gd name="T42" fmla="*/ 98 w 218"/>
                  <a:gd name="T43" fmla="*/ 18 h 189"/>
                  <a:gd name="T44" fmla="*/ 78 w 218"/>
                  <a:gd name="T45" fmla="*/ 26 h 189"/>
                  <a:gd name="T46" fmla="*/ 80 w 218"/>
                  <a:gd name="T47" fmla="*/ 32 h 189"/>
                  <a:gd name="T48" fmla="*/ 64 w 218"/>
                  <a:gd name="T49" fmla="*/ 34 h 189"/>
                  <a:gd name="T50" fmla="*/ 54 w 218"/>
                  <a:gd name="T51" fmla="*/ 26 h 189"/>
                  <a:gd name="T52" fmla="*/ 44 w 218"/>
                  <a:gd name="T53" fmla="*/ 26 h 189"/>
                  <a:gd name="T54" fmla="*/ 50 w 218"/>
                  <a:gd name="T55" fmla="*/ 40 h 189"/>
                  <a:gd name="T56" fmla="*/ 44 w 218"/>
                  <a:gd name="T57" fmla="*/ 46 h 189"/>
                  <a:gd name="T58" fmla="*/ 32 w 218"/>
                  <a:gd name="T59" fmla="*/ 48 h 189"/>
                  <a:gd name="T60" fmla="*/ 18 w 218"/>
                  <a:gd name="T61" fmla="*/ 46 h 189"/>
                  <a:gd name="T62" fmla="*/ 2 w 218"/>
                  <a:gd name="T63" fmla="*/ 48 h 189"/>
                  <a:gd name="T64" fmla="*/ 4 w 218"/>
                  <a:gd name="T65" fmla="*/ 52 h 189"/>
                  <a:gd name="T66" fmla="*/ 2 w 218"/>
                  <a:gd name="T67" fmla="*/ 56 h 189"/>
                  <a:gd name="T68" fmla="*/ 6 w 218"/>
                  <a:gd name="T69" fmla="*/ 58 h 189"/>
                  <a:gd name="T70" fmla="*/ 4 w 218"/>
                  <a:gd name="T71" fmla="*/ 60 h 189"/>
                  <a:gd name="T72" fmla="*/ 18 w 218"/>
                  <a:gd name="T73" fmla="*/ 66 h 189"/>
                  <a:gd name="T74" fmla="*/ 28 w 218"/>
                  <a:gd name="T75" fmla="*/ 68 h 189"/>
                  <a:gd name="T76" fmla="*/ 36 w 218"/>
                  <a:gd name="T77" fmla="*/ 74 h 189"/>
                  <a:gd name="T78" fmla="*/ 44 w 218"/>
                  <a:gd name="T79" fmla="*/ 76 h 189"/>
                  <a:gd name="T80" fmla="*/ 38 w 218"/>
                  <a:gd name="T81" fmla="*/ 80 h 189"/>
                  <a:gd name="T82" fmla="*/ 48 w 218"/>
                  <a:gd name="T83" fmla="*/ 90 h 189"/>
                  <a:gd name="T84" fmla="*/ 54 w 218"/>
                  <a:gd name="T85" fmla="*/ 99 h 189"/>
                  <a:gd name="T86" fmla="*/ 52 w 218"/>
                  <a:gd name="T87" fmla="*/ 105 h 189"/>
                  <a:gd name="T88" fmla="*/ 60 w 218"/>
                  <a:gd name="T89" fmla="*/ 119 h 189"/>
                  <a:gd name="T90" fmla="*/ 52 w 218"/>
                  <a:gd name="T91" fmla="*/ 107 h 189"/>
                  <a:gd name="T92" fmla="*/ 50 w 218"/>
                  <a:gd name="T93" fmla="*/ 123 h 189"/>
                  <a:gd name="T94" fmla="*/ 50 w 218"/>
                  <a:gd name="T95" fmla="*/ 125 h 189"/>
                  <a:gd name="T96" fmla="*/ 44 w 218"/>
                  <a:gd name="T97" fmla="*/ 145 h 189"/>
                  <a:gd name="T98" fmla="*/ 46 w 218"/>
                  <a:gd name="T99" fmla="*/ 155 h 189"/>
                  <a:gd name="T100" fmla="*/ 74 w 218"/>
                  <a:gd name="T101" fmla="*/ 163 h 189"/>
                  <a:gd name="T102" fmla="*/ 94 w 218"/>
                  <a:gd name="T103" fmla="*/ 163 h 189"/>
                  <a:gd name="T104" fmla="*/ 108 w 218"/>
                  <a:gd name="T105" fmla="*/ 171 h 189"/>
                  <a:gd name="T106" fmla="*/ 118 w 218"/>
                  <a:gd name="T107" fmla="*/ 151 h 189"/>
                  <a:gd name="T108" fmla="*/ 138 w 218"/>
                  <a:gd name="T109" fmla="*/ 149 h 189"/>
                  <a:gd name="T110" fmla="*/ 152 w 218"/>
                  <a:gd name="T111" fmla="*/ 151 h 189"/>
                  <a:gd name="T112" fmla="*/ 166 w 218"/>
                  <a:gd name="T113" fmla="*/ 155 h 189"/>
                  <a:gd name="T114" fmla="*/ 172 w 218"/>
                  <a:gd name="T115" fmla="*/ 153 h 189"/>
                  <a:gd name="T116" fmla="*/ 182 w 218"/>
                  <a:gd name="T117" fmla="*/ 1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89">
                    <a:moveTo>
                      <a:pt x="50" y="95"/>
                    </a:moveTo>
                    <a:lnTo>
                      <a:pt x="46" y="92"/>
                    </a:lnTo>
                    <a:lnTo>
                      <a:pt x="46" y="92"/>
                    </a:lnTo>
                    <a:lnTo>
                      <a:pt x="50" y="95"/>
                    </a:lnTo>
                    <a:close/>
                    <a:moveTo>
                      <a:pt x="212" y="189"/>
                    </a:moveTo>
                    <a:lnTo>
                      <a:pt x="214" y="187"/>
                    </a:lnTo>
                    <a:lnTo>
                      <a:pt x="216" y="183"/>
                    </a:lnTo>
                    <a:lnTo>
                      <a:pt x="216" y="179"/>
                    </a:lnTo>
                    <a:lnTo>
                      <a:pt x="218" y="173"/>
                    </a:lnTo>
                    <a:lnTo>
                      <a:pt x="218" y="165"/>
                    </a:lnTo>
                    <a:lnTo>
                      <a:pt x="216" y="161"/>
                    </a:lnTo>
                    <a:lnTo>
                      <a:pt x="216" y="155"/>
                    </a:lnTo>
                    <a:lnTo>
                      <a:pt x="216" y="155"/>
                    </a:lnTo>
                    <a:lnTo>
                      <a:pt x="214" y="157"/>
                    </a:lnTo>
                    <a:lnTo>
                      <a:pt x="214" y="161"/>
                    </a:lnTo>
                    <a:lnTo>
                      <a:pt x="212" y="161"/>
                    </a:lnTo>
                    <a:lnTo>
                      <a:pt x="210" y="165"/>
                    </a:lnTo>
                    <a:lnTo>
                      <a:pt x="206" y="165"/>
                    </a:lnTo>
                    <a:lnTo>
                      <a:pt x="204" y="169"/>
                    </a:lnTo>
                    <a:lnTo>
                      <a:pt x="204" y="177"/>
                    </a:lnTo>
                    <a:lnTo>
                      <a:pt x="206" y="179"/>
                    </a:lnTo>
                    <a:lnTo>
                      <a:pt x="206" y="185"/>
                    </a:lnTo>
                    <a:lnTo>
                      <a:pt x="210" y="187"/>
                    </a:lnTo>
                    <a:lnTo>
                      <a:pt x="212" y="189"/>
                    </a:lnTo>
                    <a:close/>
                    <a:moveTo>
                      <a:pt x="186" y="133"/>
                    </a:moveTo>
                    <a:lnTo>
                      <a:pt x="180" y="133"/>
                    </a:lnTo>
                    <a:lnTo>
                      <a:pt x="176" y="133"/>
                    </a:lnTo>
                    <a:lnTo>
                      <a:pt x="176" y="125"/>
                    </a:lnTo>
                    <a:lnTo>
                      <a:pt x="174" y="119"/>
                    </a:lnTo>
                    <a:lnTo>
                      <a:pt x="180" y="113"/>
                    </a:lnTo>
                    <a:lnTo>
                      <a:pt x="176" y="105"/>
                    </a:lnTo>
                    <a:lnTo>
                      <a:pt x="178" y="99"/>
                    </a:lnTo>
                    <a:lnTo>
                      <a:pt x="176" y="90"/>
                    </a:lnTo>
                    <a:lnTo>
                      <a:pt x="170" y="90"/>
                    </a:lnTo>
                    <a:lnTo>
                      <a:pt x="166" y="92"/>
                    </a:lnTo>
                    <a:lnTo>
                      <a:pt x="164" y="90"/>
                    </a:lnTo>
                    <a:lnTo>
                      <a:pt x="170" y="86"/>
                    </a:lnTo>
                    <a:lnTo>
                      <a:pt x="172" y="80"/>
                    </a:lnTo>
                    <a:lnTo>
                      <a:pt x="178" y="76"/>
                    </a:lnTo>
                    <a:lnTo>
                      <a:pt x="180" y="70"/>
                    </a:lnTo>
                    <a:lnTo>
                      <a:pt x="186" y="70"/>
                    </a:lnTo>
                    <a:lnTo>
                      <a:pt x="188" y="68"/>
                    </a:lnTo>
                    <a:lnTo>
                      <a:pt x="188" y="60"/>
                    </a:lnTo>
                    <a:lnTo>
                      <a:pt x="190" y="52"/>
                    </a:lnTo>
                    <a:lnTo>
                      <a:pt x="196" y="42"/>
                    </a:lnTo>
                    <a:lnTo>
                      <a:pt x="186" y="38"/>
                    </a:lnTo>
                    <a:lnTo>
                      <a:pt x="180" y="38"/>
                    </a:lnTo>
                    <a:lnTo>
                      <a:pt x="170" y="32"/>
                    </a:lnTo>
                    <a:lnTo>
                      <a:pt x="164" y="32"/>
                    </a:lnTo>
                    <a:lnTo>
                      <a:pt x="162" y="30"/>
                    </a:lnTo>
                    <a:lnTo>
                      <a:pt x="158" y="30"/>
                    </a:lnTo>
                    <a:lnTo>
                      <a:pt x="148" y="24"/>
                    </a:lnTo>
                    <a:lnTo>
                      <a:pt x="146" y="18"/>
                    </a:lnTo>
                    <a:lnTo>
                      <a:pt x="144" y="22"/>
                    </a:lnTo>
                    <a:lnTo>
                      <a:pt x="140" y="22"/>
                    </a:lnTo>
                    <a:lnTo>
                      <a:pt x="136" y="16"/>
                    </a:lnTo>
                    <a:lnTo>
                      <a:pt x="126" y="12"/>
                    </a:lnTo>
                    <a:lnTo>
                      <a:pt x="122" y="8"/>
                    </a:lnTo>
                    <a:lnTo>
                      <a:pt x="116" y="6"/>
                    </a:lnTo>
                    <a:lnTo>
                      <a:pt x="114" y="0"/>
                    </a:lnTo>
                    <a:lnTo>
                      <a:pt x="104" y="2"/>
                    </a:lnTo>
                    <a:lnTo>
                      <a:pt x="100" y="4"/>
                    </a:lnTo>
                    <a:lnTo>
                      <a:pt x="98" y="8"/>
                    </a:lnTo>
                    <a:lnTo>
                      <a:pt x="100" y="12"/>
                    </a:lnTo>
                    <a:lnTo>
                      <a:pt x="98" y="18"/>
                    </a:lnTo>
                    <a:lnTo>
                      <a:pt x="98" y="18"/>
                    </a:lnTo>
                    <a:lnTo>
                      <a:pt x="92" y="20"/>
                    </a:lnTo>
                    <a:lnTo>
                      <a:pt x="86" y="24"/>
                    </a:lnTo>
                    <a:lnTo>
                      <a:pt x="78" y="26"/>
                    </a:lnTo>
                    <a:lnTo>
                      <a:pt x="76" y="28"/>
                    </a:lnTo>
                    <a:lnTo>
                      <a:pt x="76" y="30"/>
                    </a:lnTo>
                    <a:lnTo>
                      <a:pt x="80" y="32"/>
                    </a:lnTo>
                    <a:lnTo>
                      <a:pt x="76" y="32"/>
                    </a:lnTo>
                    <a:lnTo>
                      <a:pt x="72" y="34"/>
                    </a:lnTo>
                    <a:lnTo>
                      <a:pt x="64" y="34"/>
                    </a:lnTo>
                    <a:lnTo>
                      <a:pt x="58" y="32"/>
                    </a:lnTo>
                    <a:lnTo>
                      <a:pt x="56" y="32"/>
                    </a:lnTo>
                    <a:lnTo>
                      <a:pt x="54" y="26"/>
                    </a:lnTo>
                    <a:lnTo>
                      <a:pt x="50" y="28"/>
                    </a:lnTo>
                    <a:lnTo>
                      <a:pt x="44" y="26"/>
                    </a:lnTo>
                    <a:lnTo>
                      <a:pt x="44" y="26"/>
                    </a:lnTo>
                    <a:lnTo>
                      <a:pt x="44" y="28"/>
                    </a:lnTo>
                    <a:lnTo>
                      <a:pt x="46" y="32"/>
                    </a:lnTo>
                    <a:lnTo>
                      <a:pt x="50" y="40"/>
                    </a:lnTo>
                    <a:lnTo>
                      <a:pt x="50" y="46"/>
                    </a:lnTo>
                    <a:lnTo>
                      <a:pt x="48" y="48"/>
                    </a:lnTo>
                    <a:lnTo>
                      <a:pt x="44" y="46"/>
                    </a:lnTo>
                    <a:lnTo>
                      <a:pt x="40" y="48"/>
                    </a:lnTo>
                    <a:lnTo>
                      <a:pt x="38" y="48"/>
                    </a:lnTo>
                    <a:lnTo>
                      <a:pt x="32" y="48"/>
                    </a:lnTo>
                    <a:lnTo>
                      <a:pt x="24" y="42"/>
                    </a:lnTo>
                    <a:lnTo>
                      <a:pt x="20" y="44"/>
                    </a:lnTo>
                    <a:lnTo>
                      <a:pt x="18" y="46"/>
                    </a:lnTo>
                    <a:lnTo>
                      <a:pt x="14" y="48"/>
                    </a:lnTo>
                    <a:lnTo>
                      <a:pt x="12" y="46"/>
                    </a:lnTo>
                    <a:lnTo>
                      <a:pt x="2" y="48"/>
                    </a:lnTo>
                    <a:lnTo>
                      <a:pt x="0" y="52"/>
                    </a:lnTo>
                    <a:lnTo>
                      <a:pt x="0" y="52"/>
                    </a:lnTo>
                    <a:lnTo>
                      <a:pt x="4" y="52"/>
                    </a:lnTo>
                    <a:lnTo>
                      <a:pt x="6" y="56"/>
                    </a:lnTo>
                    <a:lnTo>
                      <a:pt x="2" y="54"/>
                    </a:lnTo>
                    <a:lnTo>
                      <a:pt x="2" y="56"/>
                    </a:lnTo>
                    <a:lnTo>
                      <a:pt x="2" y="56"/>
                    </a:lnTo>
                    <a:lnTo>
                      <a:pt x="6" y="56"/>
                    </a:lnTo>
                    <a:lnTo>
                      <a:pt x="6" y="58"/>
                    </a:lnTo>
                    <a:lnTo>
                      <a:pt x="0" y="58"/>
                    </a:lnTo>
                    <a:lnTo>
                      <a:pt x="0" y="58"/>
                    </a:lnTo>
                    <a:lnTo>
                      <a:pt x="4" y="60"/>
                    </a:lnTo>
                    <a:lnTo>
                      <a:pt x="6" y="64"/>
                    </a:lnTo>
                    <a:lnTo>
                      <a:pt x="10" y="62"/>
                    </a:lnTo>
                    <a:lnTo>
                      <a:pt x="18" y="66"/>
                    </a:lnTo>
                    <a:lnTo>
                      <a:pt x="22" y="64"/>
                    </a:lnTo>
                    <a:lnTo>
                      <a:pt x="26" y="68"/>
                    </a:lnTo>
                    <a:lnTo>
                      <a:pt x="28" y="68"/>
                    </a:lnTo>
                    <a:lnTo>
                      <a:pt x="34" y="70"/>
                    </a:lnTo>
                    <a:lnTo>
                      <a:pt x="34" y="72"/>
                    </a:lnTo>
                    <a:lnTo>
                      <a:pt x="36" y="74"/>
                    </a:lnTo>
                    <a:lnTo>
                      <a:pt x="38" y="72"/>
                    </a:lnTo>
                    <a:lnTo>
                      <a:pt x="40" y="74"/>
                    </a:lnTo>
                    <a:lnTo>
                      <a:pt x="44" y="76"/>
                    </a:lnTo>
                    <a:lnTo>
                      <a:pt x="38" y="76"/>
                    </a:lnTo>
                    <a:lnTo>
                      <a:pt x="38" y="78"/>
                    </a:lnTo>
                    <a:lnTo>
                      <a:pt x="38" y="80"/>
                    </a:lnTo>
                    <a:lnTo>
                      <a:pt x="40" y="84"/>
                    </a:lnTo>
                    <a:lnTo>
                      <a:pt x="44" y="88"/>
                    </a:lnTo>
                    <a:lnTo>
                      <a:pt x="48" y="90"/>
                    </a:lnTo>
                    <a:lnTo>
                      <a:pt x="52" y="92"/>
                    </a:lnTo>
                    <a:lnTo>
                      <a:pt x="52" y="95"/>
                    </a:lnTo>
                    <a:lnTo>
                      <a:pt x="54" y="99"/>
                    </a:lnTo>
                    <a:lnTo>
                      <a:pt x="50" y="101"/>
                    </a:lnTo>
                    <a:lnTo>
                      <a:pt x="50" y="103"/>
                    </a:lnTo>
                    <a:lnTo>
                      <a:pt x="52" y="105"/>
                    </a:lnTo>
                    <a:lnTo>
                      <a:pt x="56" y="107"/>
                    </a:lnTo>
                    <a:lnTo>
                      <a:pt x="60" y="119"/>
                    </a:lnTo>
                    <a:lnTo>
                      <a:pt x="60" y="119"/>
                    </a:lnTo>
                    <a:lnTo>
                      <a:pt x="56" y="111"/>
                    </a:lnTo>
                    <a:lnTo>
                      <a:pt x="54" y="109"/>
                    </a:lnTo>
                    <a:lnTo>
                      <a:pt x="52" y="107"/>
                    </a:lnTo>
                    <a:lnTo>
                      <a:pt x="52" y="107"/>
                    </a:lnTo>
                    <a:lnTo>
                      <a:pt x="50" y="117"/>
                    </a:lnTo>
                    <a:lnTo>
                      <a:pt x="50" y="123"/>
                    </a:lnTo>
                    <a:lnTo>
                      <a:pt x="52" y="125"/>
                    </a:lnTo>
                    <a:lnTo>
                      <a:pt x="50" y="127"/>
                    </a:lnTo>
                    <a:lnTo>
                      <a:pt x="50" y="125"/>
                    </a:lnTo>
                    <a:lnTo>
                      <a:pt x="48" y="129"/>
                    </a:lnTo>
                    <a:lnTo>
                      <a:pt x="48" y="137"/>
                    </a:lnTo>
                    <a:lnTo>
                      <a:pt x="44" y="145"/>
                    </a:lnTo>
                    <a:lnTo>
                      <a:pt x="40" y="151"/>
                    </a:lnTo>
                    <a:lnTo>
                      <a:pt x="44" y="153"/>
                    </a:lnTo>
                    <a:lnTo>
                      <a:pt x="46" y="155"/>
                    </a:lnTo>
                    <a:lnTo>
                      <a:pt x="56" y="159"/>
                    </a:lnTo>
                    <a:lnTo>
                      <a:pt x="62" y="161"/>
                    </a:lnTo>
                    <a:lnTo>
                      <a:pt x="74" y="163"/>
                    </a:lnTo>
                    <a:lnTo>
                      <a:pt x="80" y="159"/>
                    </a:lnTo>
                    <a:lnTo>
                      <a:pt x="90" y="163"/>
                    </a:lnTo>
                    <a:lnTo>
                      <a:pt x="94" y="163"/>
                    </a:lnTo>
                    <a:lnTo>
                      <a:pt x="96" y="165"/>
                    </a:lnTo>
                    <a:lnTo>
                      <a:pt x="96" y="167"/>
                    </a:lnTo>
                    <a:lnTo>
                      <a:pt x="108" y="171"/>
                    </a:lnTo>
                    <a:lnTo>
                      <a:pt x="116" y="167"/>
                    </a:lnTo>
                    <a:lnTo>
                      <a:pt x="114" y="157"/>
                    </a:lnTo>
                    <a:lnTo>
                      <a:pt x="118" y="151"/>
                    </a:lnTo>
                    <a:lnTo>
                      <a:pt x="124" y="151"/>
                    </a:lnTo>
                    <a:lnTo>
                      <a:pt x="132" y="147"/>
                    </a:lnTo>
                    <a:lnTo>
                      <a:pt x="138" y="149"/>
                    </a:lnTo>
                    <a:lnTo>
                      <a:pt x="144" y="149"/>
                    </a:lnTo>
                    <a:lnTo>
                      <a:pt x="148" y="149"/>
                    </a:lnTo>
                    <a:lnTo>
                      <a:pt x="152" y="151"/>
                    </a:lnTo>
                    <a:lnTo>
                      <a:pt x="156" y="153"/>
                    </a:lnTo>
                    <a:lnTo>
                      <a:pt x="158" y="155"/>
                    </a:lnTo>
                    <a:lnTo>
                      <a:pt x="166" y="155"/>
                    </a:lnTo>
                    <a:lnTo>
                      <a:pt x="166" y="157"/>
                    </a:lnTo>
                    <a:lnTo>
                      <a:pt x="168" y="155"/>
                    </a:lnTo>
                    <a:lnTo>
                      <a:pt x="172" y="153"/>
                    </a:lnTo>
                    <a:lnTo>
                      <a:pt x="172" y="149"/>
                    </a:lnTo>
                    <a:lnTo>
                      <a:pt x="180" y="145"/>
                    </a:lnTo>
                    <a:lnTo>
                      <a:pt x="182" y="143"/>
                    </a:lnTo>
                    <a:lnTo>
                      <a:pt x="186" y="139"/>
                    </a:lnTo>
                    <a:lnTo>
                      <a:pt x="186" y="133"/>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8" name="Freeform 61"/>
              <p:cNvSpPr>
                <a:spLocks noEditPoints="1"/>
              </p:cNvSpPr>
              <p:nvPr/>
            </p:nvSpPr>
            <p:spPr bwMode="auto">
              <a:xfrm>
                <a:off x="12354189" y="3161161"/>
                <a:ext cx="199631" cy="283762"/>
              </a:xfrm>
              <a:custGeom>
                <a:avLst/>
                <a:gdLst>
                  <a:gd name="T0" fmla="*/ 42 w 140"/>
                  <a:gd name="T1" fmla="*/ 107 h 199"/>
                  <a:gd name="T2" fmla="*/ 56 w 140"/>
                  <a:gd name="T3" fmla="*/ 107 h 199"/>
                  <a:gd name="T4" fmla="*/ 66 w 140"/>
                  <a:gd name="T5" fmla="*/ 111 h 199"/>
                  <a:gd name="T6" fmla="*/ 74 w 140"/>
                  <a:gd name="T7" fmla="*/ 125 h 199"/>
                  <a:gd name="T8" fmla="*/ 60 w 140"/>
                  <a:gd name="T9" fmla="*/ 137 h 199"/>
                  <a:gd name="T10" fmla="*/ 54 w 140"/>
                  <a:gd name="T11" fmla="*/ 145 h 199"/>
                  <a:gd name="T12" fmla="*/ 38 w 140"/>
                  <a:gd name="T13" fmla="*/ 163 h 199"/>
                  <a:gd name="T14" fmla="*/ 54 w 140"/>
                  <a:gd name="T15" fmla="*/ 167 h 199"/>
                  <a:gd name="T16" fmla="*/ 70 w 140"/>
                  <a:gd name="T17" fmla="*/ 173 h 199"/>
                  <a:gd name="T18" fmla="*/ 50 w 140"/>
                  <a:gd name="T19" fmla="*/ 181 h 199"/>
                  <a:gd name="T20" fmla="*/ 26 w 140"/>
                  <a:gd name="T21" fmla="*/ 197 h 199"/>
                  <a:gd name="T22" fmla="*/ 50 w 140"/>
                  <a:gd name="T23" fmla="*/ 193 h 199"/>
                  <a:gd name="T24" fmla="*/ 68 w 140"/>
                  <a:gd name="T25" fmla="*/ 185 h 199"/>
                  <a:gd name="T26" fmla="*/ 92 w 140"/>
                  <a:gd name="T27" fmla="*/ 183 h 199"/>
                  <a:gd name="T28" fmla="*/ 126 w 140"/>
                  <a:gd name="T29" fmla="*/ 181 h 199"/>
                  <a:gd name="T30" fmla="*/ 126 w 140"/>
                  <a:gd name="T31" fmla="*/ 173 h 199"/>
                  <a:gd name="T32" fmla="*/ 132 w 140"/>
                  <a:gd name="T33" fmla="*/ 165 h 199"/>
                  <a:gd name="T34" fmla="*/ 140 w 140"/>
                  <a:gd name="T35" fmla="*/ 147 h 199"/>
                  <a:gd name="T36" fmla="*/ 116 w 140"/>
                  <a:gd name="T37" fmla="*/ 143 h 199"/>
                  <a:gd name="T38" fmla="*/ 118 w 140"/>
                  <a:gd name="T39" fmla="*/ 131 h 199"/>
                  <a:gd name="T40" fmla="*/ 100 w 140"/>
                  <a:gd name="T41" fmla="*/ 111 h 199"/>
                  <a:gd name="T42" fmla="*/ 82 w 140"/>
                  <a:gd name="T43" fmla="*/ 87 h 199"/>
                  <a:gd name="T44" fmla="*/ 82 w 140"/>
                  <a:gd name="T45" fmla="*/ 77 h 199"/>
                  <a:gd name="T46" fmla="*/ 90 w 140"/>
                  <a:gd name="T47" fmla="*/ 57 h 199"/>
                  <a:gd name="T48" fmla="*/ 66 w 140"/>
                  <a:gd name="T49" fmla="*/ 53 h 199"/>
                  <a:gd name="T50" fmla="*/ 76 w 140"/>
                  <a:gd name="T51" fmla="*/ 39 h 199"/>
                  <a:gd name="T52" fmla="*/ 48 w 140"/>
                  <a:gd name="T53" fmla="*/ 47 h 199"/>
                  <a:gd name="T54" fmla="*/ 42 w 140"/>
                  <a:gd name="T55" fmla="*/ 61 h 199"/>
                  <a:gd name="T56" fmla="*/ 46 w 140"/>
                  <a:gd name="T57" fmla="*/ 73 h 199"/>
                  <a:gd name="T58" fmla="*/ 36 w 140"/>
                  <a:gd name="T59" fmla="*/ 101 h 199"/>
                  <a:gd name="T60" fmla="*/ 46 w 140"/>
                  <a:gd name="T61" fmla="*/ 83 h 199"/>
                  <a:gd name="T62" fmla="*/ 52 w 140"/>
                  <a:gd name="T63" fmla="*/ 97 h 199"/>
                  <a:gd name="T64" fmla="*/ 50 w 140"/>
                  <a:gd name="T65" fmla="*/ 139 h 199"/>
                  <a:gd name="T66" fmla="*/ 24 w 140"/>
                  <a:gd name="T67" fmla="*/ 45 h 199"/>
                  <a:gd name="T68" fmla="*/ 28 w 140"/>
                  <a:gd name="T69" fmla="*/ 51 h 199"/>
                  <a:gd name="T70" fmla="*/ 16 w 140"/>
                  <a:gd name="T71" fmla="*/ 59 h 199"/>
                  <a:gd name="T72" fmla="*/ 14 w 140"/>
                  <a:gd name="T73" fmla="*/ 57 h 199"/>
                  <a:gd name="T74" fmla="*/ 14 w 140"/>
                  <a:gd name="T75" fmla="*/ 65 h 199"/>
                  <a:gd name="T76" fmla="*/ 12 w 140"/>
                  <a:gd name="T77" fmla="*/ 71 h 199"/>
                  <a:gd name="T78" fmla="*/ 44 w 140"/>
                  <a:gd name="T79" fmla="*/ 93 h 199"/>
                  <a:gd name="T80" fmla="*/ 32 w 140"/>
                  <a:gd name="T81" fmla="*/ 87 h 199"/>
                  <a:gd name="T82" fmla="*/ 32 w 140"/>
                  <a:gd name="T83" fmla="*/ 91 h 199"/>
                  <a:gd name="T84" fmla="*/ 38 w 140"/>
                  <a:gd name="T85" fmla="*/ 81 h 199"/>
                  <a:gd name="T86" fmla="*/ 30 w 140"/>
                  <a:gd name="T87" fmla="*/ 81 h 199"/>
                  <a:gd name="T88" fmla="*/ 32 w 140"/>
                  <a:gd name="T89" fmla="*/ 57 h 199"/>
                  <a:gd name="T90" fmla="*/ 34 w 140"/>
                  <a:gd name="T91" fmla="*/ 67 h 199"/>
                  <a:gd name="T92" fmla="*/ 78 w 140"/>
                  <a:gd name="T93" fmla="*/ 31 h 199"/>
                  <a:gd name="T94" fmla="*/ 106 w 140"/>
                  <a:gd name="T95" fmla="*/ 17 h 199"/>
                  <a:gd name="T96" fmla="*/ 102 w 140"/>
                  <a:gd name="T97" fmla="*/ 9 h 199"/>
                  <a:gd name="T98" fmla="*/ 116 w 140"/>
                  <a:gd name="T99" fmla="*/ 0 h 199"/>
                  <a:gd name="T100" fmla="*/ 8 w 140"/>
                  <a:gd name="T101" fmla="*/ 111 h 199"/>
                  <a:gd name="T102" fmla="*/ 12 w 140"/>
                  <a:gd name="T103" fmla="*/ 119 h 199"/>
                  <a:gd name="T104" fmla="*/ 36 w 140"/>
                  <a:gd name="T105" fmla="*/ 117 h 199"/>
                  <a:gd name="T106" fmla="*/ 10 w 140"/>
                  <a:gd name="T107" fmla="*/ 10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99">
                    <a:moveTo>
                      <a:pt x="52" y="97"/>
                    </a:moveTo>
                    <a:lnTo>
                      <a:pt x="46" y="103"/>
                    </a:lnTo>
                    <a:lnTo>
                      <a:pt x="46" y="107"/>
                    </a:lnTo>
                    <a:lnTo>
                      <a:pt x="42" y="107"/>
                    </a:lnTo>
                    <a:lnTo>
                      <a:pt x="48" y="113"/>
                    </a:lnTo>
                    <a:lnTo>
                      <a:pt x="48" y="109"/>
                    </a:lnTo>
                    <a:lnTo>
                      <a:pt x="54" y="109"/>
                    </a:lnTo>
                    <a:lnTo>
                      <a:pt x="56" y="107"/>
                    </a:lnTo>
                    <a:lnTo>
                      <a:pt x="60" y="109"/>
                    </a:lnTo>
                    <a:lnTo>
                      <a:pt x="66" y="105"/>
                    </a:lnTo>
                    <a:lnTo>
                      <a:pt x="70" y="107"/>
                    </a:lnTo>
                    <a:lnTo>
                      <a:pt x="66" y="111"/>
                    </a:lnTo>
                    <a:lnTo>
                      <a:pt x="66" y="115"/>
                    </a:lnTo>
                    <a:lnTo>
                      <a:pt x="70" y="121"/>
                    </a:lnTo>
                    <a:lnTo>
                      <a:pt x="74" y="121"/>
                    </a:lnTo>
                    <a:lnTo>
                      <a:pt x="74" y="125"/>
                    </a:lnTo>
                    <a:lnTo>
                      <a:pt x="72" y="129"/>
                    </a:lnTo>
                    <a:lnTo>
                      <a:pt x="72" y="135"/>
                    </a:lnTo>
                    <a:lnTo>
                      <a:pt x="68" y="139"/>
                    </a:lnTo>
                    <a:lnTo>
                      <a:pt x="60" y="137"/>
                    </a:lnTo>
                    <a:lnTo>
                      <a:pt x="54" y="139"/>
                    </a:lnTo>
                    <a:lnTo>
                      <a:pt x="46" y="147"/>
                    </a:lnTo>
                    <a:lnTo>
                      <a:pt x="50" y="145"/>
                    </a:lnTo>
                    <a:lnTo>
                      <a:pt x="54" y="145"/>
                    </a:lnTo>
                    <a:lnTo>
                      <a:pt x="54" y="151"/>
                    </a:lnTo>
                    <a:lnTo>
                      <a:pt x="48" y="159"/>
                    </a:lnTo>
                    <a:lnTo>
                      <a:pt x="38" y="163"/>
                    </a:lnTo>
                    <a:lnTo>
                      <a:pt x="38" y="163"/>
                    </a:lnTo>
                    <a:lnTo>
                      <a:pt x="40" y="167"/>
                    </a:lnTo>
                    <a:lnTo>
                      <a:pt x="48" y="167"/>
                    </a:lnTo>
                    <a:lnTo>
                      <a:pt x="50" y="169"/>
                    </a:lnTo>
                    <a:lnTo>
                      <a:pt x="54" y="167"/>
                    </a:lnTo>
                    <a:lnTo>
                      <a:pt x="60" y="173"/>
                    </a:lnTo>
                    <a:lnTo>
                      <a:pt x="70" y="169"/>
                    </a:lnTo>
                    <a:lnTo>
                      <a:pt x="76" y="167"/>
                    </a:lnTo>
                    <a:lnTo>
                      <a:pt x="70" y="173"/>
                    </a:lnTo>
                    <a:lnTo>
                      <a:pt x="68" y="177"/>
                    </a:lnTo>
                    <a:lnTo>
                      <a:pt x="58" y="175"/>
                    </a:lnTo>
                    <a:lnTo>
                      <a:pt x="52" y="177"/>
                    </a:lnTo>
                    <a:lnTo>
                      <a:pt x="50" y="181"/>
                    </a:lnTo>
                    <a:lnTo>
                      <a:pt x="46" y="183"/>
                    </a:lnTo>
                    <a:lnTo>
                      <a:pt x="40" y="189"/>
                    </a:lnTo>
                    <a:lnTo>
                      <a:pt x="32" y="195"/>
                    </a:lnTo>
                    <a:lnTo>
                      <a:pt x="26" y="197"/>
                    </a:lnTo>
                    <a:lnTo>
                      <a:pt x="26" y="199"/>
                    </a:lnTo>
                    <a:lnTo>
                      <a:pt x="34" y="199"/>
                    </a:lnTo>
                    <a:lnTo>
                      <a:pt x="36" y="197"/>
                    </a:lnTo>
                    <a:lnTo>
                      <a:pt x="50" y="193"/>
                    </a:lnTo>
                    <a:lnTo>
                      <a:pt x="56" y="195"/>
                    </a:lnTo>
                    <a:lnTo>
                      <a:pt x="60" y="193"/>
                    </a:lnTo>
                    <a:lnTo>
                      <a:pt x="62" y="187"/>
                    </a:lnTo>
                    <a:lnTo>
                      <a:pt x="68" y="185"/>
                    </a:lnTo>
                    <a:lnTo>
                      <a:pt x="76" y="187"/>
                    </a:lnTo>
                    <a:lnTo>
                      <a:pt x="80" y="187"/>
                    </a:lnTo>
                    <a:lnTo>
                      <a:pt x="88" y="187"/>
                    </a:lnTo>
                    <a:lnTo>
                      <a:pt x="92" y="183"/>
                    </a:lnTo>
                    <a:lnTo>
                      <a:pt x="98" y="183"/>
                    </a:lnTo>
                    <a:lnTo>
                      <a:pt x="108" y="183"/>
                    </a:lnTo>
                    <a:lnTo>
                      <a:pt x="118" y="185"/>
                    </a:lnTo>
                    <a:lnTo>
                      <a:pt x="126" y="181"/>
                    </a:lnTo>
                    <a:lnTo>
                      <a:pt x="130" y="179"/>
                    </a:lnTo>
                    <a:lnTo>
                      <a:pt x="136" y="177"/>
                    </a:lnTo>
                    <a:lnTo>
                      <a:pt x="136" y="173"/>
                    </a:lnTo>
                    <a:lnTo>
                      <a:pt x="126" y="173"/>
                    </a:lnTo>
                    <a:lnTo>
                      <a:pt x="122" y="171"/>
                    </a:lnTo>
                    <a:lnTo>
                      <a:pt x="126" y="169"/>
                    </a:lnTo>
                    <a:lnTo>
                      <a:pt x="126" y="167"/>
                    </a:lnTo>
                    <a:lnTo>
                      <a:pt x="132" y="165"/>
                    </a:lnTo>
                    <a:lnTo>
                      <a:pt x="132" y="163"/>
                    </a:lnTo>
                    <a:lnTo>
                      <a:pt x="136" y="163"/>
                    </a:lnTo>
                    <a:lnTo>
                      <a:pt x="140" y="155"/>
                    </a:lnTo>
                    <a:lnTo>
                      <a:pt x="140" y="147"/>
                    </a:lnTo>
                    <a:lnTo>
                      <a:pt x="126" y="143"/>
                    </a:lnTo>
                    <a:lnTo>
                      <a:pt x="118" y="147"/>
                    </a:lnTo>
                    <a:lnTo>
                      <a:pt x="116" y="145"/>
                    </a:lnTo>
                    <a:lnTo>
                      <a:pt x="116" y="143"/>
                    </a:lnTo>
                    <a:lnTo>
                      <a:pt x="122" y="139"/>
                    </a:lnTo>
                    <a:lnTo>
                      <a:pt x="118" y="133"/>
                    </a:lnTo>
                    <a:lnTo>
                      <a:pt x="110" y="129"/>
                    </a:lnTo>
                    <a:lnTo>
                      <a:pt x="118" y="131"/>
                    </a:lnTo>
                    <a:lnTo>
                      <a:pt x="114" y="125"/>
                    </a:lnTo>
                    <a:lnTo>
                      <a:pt x="116" y="119"/>
                    </a:lnTo>
                    <a:lnTo>
                      <a:pt x="106" y="113"/>
                    </a:lnTo>
                    <a:lnTo>
                      <a:pt x="100" y="111"/>
                    </a:lnTo>
                    <a:lnTo>
                      <a:pt x="96" y="99"/>
                    </a:lnTo>
                    <a:lnTo>
                      <a:pt x="94" y="93"/>
                    </a:lnTo>
                    <a:lnTo>
                      <a:pt x="90" y="91"/>
                    </a:lnTo>
                    <a:lnTo>
                      <a:pt x="82" y="87"/>
                    </a:lnTo>
                    <a:lnTo>
                      <a:pt x="74" y="87"/>
                    </a:lnTo>
                    <a:lnTo>
                      <a:pt x="68" y="85"/>
                    </a:lnTo>
                    <a:lnTo>
                      <a:pt x="80" y="83"/>
                    </a:lnTo>
                    <a:lnTo>
                      <a:pt x="82" y="77"/>
                    </a:lnTo>
                    <a:lnTo>
                      <a:pt x="92" y="65"/>
                    </a:lnTo>
                    <a:lnTo>
                      <a:pt x="96" y="59"/>
                    </a:lnTo>
                    <a:lnTo>
                      <a:pt x="94" y="57"/>
                    </a:lnTo>
                    <a:lnTo>
                      <a:pt x="90" y="57"/>
                    </a:lnTo>
                    <a:lnTo>
                      <a:pt x="72" y="55"/>
                    </a:lnTo>
                    <a:lnTo>
                      <a:pt x="66" y="57"/>
                    </a:lnTo>
                    <a:lnTo>
                      <a:pt x="60" y="59"/>
                    </a:lnTo>
                    <a:lnTo>
                      <a:pt x="66" y="53"/>
                    </a:lnTo>
                    <a:lnTo>
                      <a:pt x="62" y="51"/>
                    </a:lnTo>
                    <a:lnTo>
                      <a:pt x="68" y="49"/>
                    </a:lnTo>
                    <a:lnTo>
                      <a:pt x="78" y="43"/>
                    </a:lnTo>
                    <a:lnTo>
                      <a:pt x="76" y="39"/>
                    </a:lnTo>
                    <a:lnTo>
                      <a:pt x="68" y="41"/>
                    </a:lnTo>
                    <a:lnTo>
                      <a:pt x="52" y="41"/>
                    </a:lnTo>
                    <a:lnTo>
                      <a:pt x="50" y="45"/>
                    </a:lnTo>
                    <a:lnTo>
                      <a:pt x="48" y="47"/>
                    </a:lnTo>
                    <a:lnTo>
                      <a:pt x="48" y="51"/>
                    </a:lnTo>
                    <a:lnTo>
                      <a:pt x="42" y="53"/>
                    </a:lnTo>
                    <a:lnTo>
                      <a:pt x="38" y="61"/>
                    </a:lnTo>
                    <a:lnTo>
                      <a:pt x="42" y="61"/>
                    </a:lnTo>
                    <a:lnTo>
                      <a:pt x="42" y="65"/>
                    </a:lnTo>
                    <a:lnTo>
                      <a:pt x="38" y="69"/>
                    </a:lnTo>
                    <a:lnTo>
                      <a:pt x="38" y="77"/>
                    </a:lnTo>
                    <a:lnTo>
                      <a:pt x="46" y="73"/>
                    </a:lnTo>
                    <a:lnTo>
                      <a:pt x="44" y="77"/>
                    </a:lnTo>
                    <a:lnTo>
                      <a:pt x="38" y="85"/>
                    </a:lnTo>
                    <a:lnTo>
                      <a:pt x="36" y="95"/>
                    </a:lnTo>
                    <a:lnTo>
                      <a:pt x="36" y="101"/>
                    </a:lnTo>
                    <a:lnTo>
                      <a:pt x="40" y="99"/>
                    </a:lnTo>
                    <a:lnTo>
                      <a:pt x="40" y="93"/>
                    </a:lnTo>
                    <a:lnTo>
                      <a:pt x="44" y="87"/>
                    </a:lnTo>
                    <a:lnTo>
                      <a:pt x="46" y="83"/>
                    </a:lnTo>
                    <a:lnTo>
                      <a:pt x="46" y="89"/>
                    </a:lnTo>
                    <a:lnTo>
                      <a:pt x="50" y="89"/>
                    </a:lnTo>
                    <a:lnTo>
                      <a:pt x="48" y="91"/>
                    </a:lnTo>
                    <a:lnTo>
                      <a:pt x="52" y="97"/>
                    </a:lnTo>
                    <a:close/>
                    <a:moveTo>
                      <a:pt x="54" y="137"/>
                    </a:moveTo>
                    <a:lnTo>
                      <a:pt x="52" y="135"/>
                    </a:lnTo>
                    <a:lnTo>
                      <a:pt x="48" y="137"/>
                    </a:lnTo>
                    <a:lnTo>
                      <a:pt x="50" y="139"/>
                    </a:lnTo>
                    <a:lnTo>
                      <a:pt x="52" y="139"/>
                    </a:lnTo>
                    <a:lnTo>
                      <a:pt x="54" y="137"/>
                    </a:lnTo>
                    <a:close/>
                    <a:moveTo>
                      <a:pt x="26" y="43"/>
                    </a:moveTo>
                    <a:lnTo>
                      <a:pt x="24" y="45"/>
                    </a:lnTo>
                    <a:lnTo>
                      <a:pt x="20" y="47"/>
                    </a:lnTo>
                    <a:lnTo>
                      <a:pt x="22" y="49"/>
                    </a:lnTo>
                    <a:lnTo>
                      <a:pt x="22" y="55"/>
                    </a:lnTo>
                    <a:lnTo>
                      <a:pt x="28" y="51"/>
                    </a:lnTo>
                    <a:lnTo>
                      <a:pt x="30" y="51"/>
                    </a:lnTo>
                    <a:lnTo>
                      <a:pt x="34" y="41"/>
                    </a:lnTo>
                    <a:lnTo>
                      <a:pt x="26" y="43"/>
                    </a:lnTo>
                    <a:close/>
                    <a:moveTo>
                      <a:pt x="16" y="59"/>
                    </a:moveTo>
                    <a:lnTo>
                      <a:pt x="16" y="61"/>
                    </a:lnTo>
                    <a:lnTo>
                      <a:pt x="18" y="61"/>
                    </a:lnTo>
                    <a:lnTo>
                      <a:pt x="18" y="57"/>
                    </a:lnTo>
                    <a:lnTo>
                      <a:pt x="14" y="57"/>
                    </a:lnTo>
                    <a:lnTo>
                      <a:pt x="16" y="59"/>
                    </a:lnTo>
                    <a:close/>
                    <a:moveTo>
                      <a:pt x="16" y="67"/>
                    </a:moveTo>
                    <a:lnTo>
                      <a:pt x="16" y="63"/>
                    </a:lnTo>
                    <a:lnTo>
                      <a:pt x="14" y="65"/>
                    </a:lnTo>
                    <a:lnTo>
                      <a:pt x="16" y="67"/>
                    </a:lnTo>
                    <a:close/>
                    <a:moveTo>
                      <a:pt x="16" y="69"/>
                    </a:moveTo>
                    <a:lnTo>
                      <a:pt x="14" y="67"/>
                    </a:lnTo>
                    <a:lnTo>
                      <a:pt x="12" y="71"/>
                    </a:lnTo>
                    <a:lnTo>
                      <a:pt x="16" y="69"/>
                    </a:lnTo>
                    <a:close/>
                    <a:moveTo>
                      <a:pt x="46" y="97"/>
                    </a:moveTo>
                    <a:lnTo>
                      <a:pt x="46" y="95"/>
                    </a:lnTo>
                    <a:lnTo>
                      <a:pt x="44" y="93"/>
                    </a:lnTo>
                    <a:lnTo>
                      <a:pt x="42" y="95"/>
                    </a:lnTo>
                    <a:lnTo>
                      <a:pt x="42" y="97"/>
                    </a:lnTo>
                    <a:lnTo>
                      <a:pt x="46" y="97"/>
                    </a:lnTo>
                    <a:close/>
                    <a:moveTo>
                      <a:pt x="32" y="87"/>
                    </a:moveTo>
                    <a:lnTo>
                      <a:pt x="26" y="89"/>
                    </a:lnTo>
                    <a:lnTo>
                      <a:pt x="26" y="91"/>
                    </a:lnTo>
                    <a:lnTo>
                      <a:pt x="30" y="93"/>
                    </a:lnTo>
                    <a:lnTo>
                      <a:pt x="32" y="91"/>
                    </a:lnTo>
                    <a:lnTo>
                      <a:pt x="34" y="87"/>
                    </a:lnTo>
                    <a:lnTo>
                      <a:pt x="38" y="83"/>
                    </a:lnTo>
                    <a:lnTo>
                      <a:pt x="32" y="87"/>
                    </a:lnTo>
                    <a:close/>
                    <a:moveTo>
                      <a:pt x="38" y="81"/>
                    </a:moveTo>
                    <a:lnTo>
                      <a:pt x="34" y="77"/>
                    </a:lnTo>
                    <a:lnTo>
                      <a:pt x="32" y="77"/>
                    </a:lnTo>
                    <a:lnTo>
                      <a:pt x="32" y="79"/>
                    </a:lnTo>
                    <a:lnTo>
                      <a:pt x="30" y="81"/>
                    </a:lnTo>
                    <a:lnTo>
                      <a:pt x="38" y="81"/>
                    </a:lnTo>
                    <a:close/>
                    <a:moveTo>
                      <a:pt x="38" y="65"/>
                    </a:moveTo>
                    <a:lnTo>
                      <a:pt x="34" y="63"/>
                    </a:lnTo>
                    <a:lnTo>
                      <a:pt x="32" y="57"/>
                    </a:lnTo>
                    <a:lnTo>
                      <a:pt x="30" y="59"/>
                    </a:lnTo>
                    <a:lnTo>
                      <a:pt x="24" y="59"/>
                    </a:lnTo>
                    <a:lnTo>
                      <a:pt x="30" y="67"/>
                    </a:lnTo>
                    <a:lnTo>
                      <a:pt x="34" y="67"/>
                    </a:lnTo>
                    <a:lnTo>
                      <a:pt x="38" y="65"/>
                    </a:lnTo>
                    <a:close/>
                    <a:moveTo>
                      <a:pt x="82" y="33"/>
                    </a:moveTo>
                    <a:lnTo>
                      <a:pt x="82" y="29"/>
                    </a:lnTo>
                    <a:lnTo>
                      <a:pt x="78" y="31"/>
                    </a:lnTo>
                    <a:lnTo>
                      <a:pt x="76" y="33"/>
                    </a:lnTo>
                    <a:lnTo>
                      <a:pt x="82" y="33"/>
                    </a:lnTo>
                    <a:close/>
                    <a:moveTo>
                      <a:pt x="106" y="13"/>
                    </a:moveTo>
                    <a:lnTo>
                      <a:pt x="106" y="17"/>
                    </a:lnTo>
                    <a:lnTo>
                      <a:pt x="112" y="6"/>
                    </a:lnTo>
                    <a:lnTo>
                      <a:pt x="110" y="4"/>
                    </a:lnTo>
                    <a:lnTo>
                      <a:pt x="106" y="9"/>
                    </a:lnTo>
                    <a:lnTo>
                      <a:pt x="102" y="9"/>
                    </a:lnTo>
                    <a:lnTo>
                      <a:pt x="102" y="11"/>
                    </a:lnTo>
                    <a:lnTo>
                      <a:pt x="106" y="13"/>
                    </a:lnTo>
                    <a:close/>
                    <a:moveTo>
                      <a:pt x="114" y="4"/>
                    </a:moveTo>
                    <a:lnTo>
                      <a:pt x="116" y="0"/>
                    </a:lnTo>
                    <a:lnTo>
                      <a:pt x="114" y="0"/>
                    </a:lnTo>
                    <a:lnTo>
                      <a:pt x="112" y="2"/>
                    </a:lnTo>
                    <a:lnTo>
                      <a:pt x="114" y="4"/>
                    </a:lnTo>
                    <a:close/>
                    <a:moveTo>
                      <a:pt x="8" y="111"/>
                    </a:moveTo>
                    <a:lnTo>
                      <a:pt x="2" y="115"/>
                    </a:lnTo>
                    <a:lnTo>
                      <a:pt x="0" y="119"/>
                    </a:lnTo>
                    <a:lnTo>
                      <a:pt x="10" y="123"/>
                    </a:lnTo>
                    <a:lnTo>
                      <a:pt x="12" y="119"/>
                    </a:lnTo>
                    <a:lnTo>
                      <a:pt x="16" y="117"/>
                    </a:lnTo>
                    <a:lnTo>
                      <a:pt x="18" y="123"/>
                    </a:lnTo>
                    <a:lnTo>
                      <a:pt x="26" y="123"/>
                    </a:lnTo>
                    <a:lnTo>
                      <a:pt x="36" y="117"/>
                    </a:lnTo>
                    <a:lnTo>
                      <a:pt x="36" y="111"/>
                    </a:lnTo>
                    <a:lnTo>
                      <a:pt x="28" y="101"/>
                    </a:lnTo>
                    <a:lnTo>
                      <a:pt x="20" y="103"/>
                    </a:lnTo>
                    <a:lnTo>
                      <a:pt x="10" y="105"/>
                    </a:lnTo>
                    <a:lnTo>
                      <a:pt x="8" y="111"/>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99" name="Freeform 62"/>
              <p:cNvSpPr>
                <a:spLocks/>
              </p:cNvSpPr>
              <p:nvPr/>
            </p:nvSpPr>
            <p:spPr bwMode="auto">
              <a:xfrm>
                <a:off x="12419782" y="3325144"/>
                <a:ext cx="11408" cy="11408"/>
              </a:xfrm>
              <a:custGeom>
                <a:avLst/>
                <a:gdLst>
                  <a:gd name="T0" fmla="*/ 0 w 8"/>
                  <a:gd name="T1" fmla="*/ 8 h 8"/>
                  <a:gd name="T2" fmla="*/ 8 w 8"/>
                  <a:gd name="T3" fmla="*/ 6 h 8"/>
                  <a:gd name="T4" fmla="*/ 8 w 8"/>
                  <a:gd name="T5" fmla="*/ 2 h 8"/>
                  <a:gd name="T6" fmla="*/ 6 w 8"/>
                  <a:gd name="T7" fmla="*/ 0 h 8"/>
                  <a:gd name="T8" fmla="*/ 2 w 8"/>
                  <a:gd name="T9" fmla="*/ 4 h 8"/>
                  <a:gd name="T10" fmla="*/ 0 w 8"/>
                  <a:gd name="T11" fmla="*/ 8 h 8"/>
                </a:gdLst>
                <a:ahLst/>
                <a:cxnLst>
                  <a:cxn ang="0">
                    <a:pos x="T0" y="T1"/>
                  </a:cxn>
                  <a:cxn ang="0">
                    <a:pos x="T2" y="T3"/>
                  </a:cxn>
                  <a:cxn ang="0">
                    <a:pos x="T4" y="T5"/>
                  </a:cxn>
                  <a:cxn ang="0">
                    <a:pos x="T6" y="T7"/>
                  </a:cxn>
                  <a:cxn ang="0">
                    <a:pos x="T8" y="T9"/>
                  </a:cxn>
                  <a:cxn ang="0">
                    <a:pos x="T10" y="T11"/>
                  </a:cxn>
                </a:cxnLst>
                <a:rect l="0" t="0" r="r" b="b"/>
                <a:pathLst>
                  <a:path w="8" h="8">
                    <a:moveTo>
                      <a:pt x="0" y="8"/>
                    </a:moveTo>
                    <a:lnTo>
                      <a:pt x="8" y="6"/>
                    </a:lnTo>
                    <a:lnTo>
                      <a:pt x="8" y="2"/>
                    </a:lnTo>
                    <a:lnTo>
                      <a:pt x="6" y="0"/>
                    </a:lnTo>
                    <a:lnTo>
                      <a:pt x="2" y="4"/>
                    </a:lnTo>
                    <a:lnTo>
                      <a:pt x="0" y="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0" name="Freeform 63"/>
              <p:cNvSpPr>
                <a:spLocks noEditPoints="1"/>
              </p:cNvSpPr>
              <p:nvPr/>
            </p:nvSpPr>
            <p:spPr bwMode="auto">
              <a:xfrm>
                <a:off x="12385560" y="3121235"/>
                <a:ext cx="447745" cy="209613"/>
              </a:xfrm>
              <a:custGeom>
                <a:avLst/>
                <a:gdLst>
                  <a:gd name="T0" fmla="*/ 12 w 314"/>
                  <a:gd name="T1" fmla="*/ 8 h 147"/>
                  <a:gd name="T2" fmla="*/ 14 w 314"/>
                  <a:gd name="T3" fmla="*/ 4 h 147"/>
                  <a:gd name="T4" fmla="*/ 12 w 314"/>
                  <a:gd name="T5" fmla="*/ 0 h 147"/>
                  <a:gd name="T6" fmla="*/ 14 w 314"/>
                  <a:gd name="T7" fmla="*/ 10 h 147"/>
                  <a:gd name="T8" fmla="*/ 14 w 314"/>
                  <a:gd name="T9" fmla="*/ 16 h 147"/>
                  <a:gd name="T10" fmla="*/ 10 w 314"/>
                  <a:gd name="T11" fmla="*/ 16 h 147"/>
                  <a:gd name="T12" fmla="*/ 4 w 314"/>
                  <a:gd name="T13" fmla="*/ 2 h 147"/>
                  <a:gd name="T14" fmla="*/ 220 w 314"/>
                  <a:gd name="T15" fmla="*/ 99 h 147"/>
                  <a:gd name="T16" fmla="*/ 234 w 314"/>
                  <a:gd name="T17" fmla="*/ 97 h 147"/>
                  <a:gd name="T18" fmla="*/ 244 w 314"/>
                  <a:gd name="T19" fmla="*/ 91 h 147"/>
                  <a:gd name="T20" fmla="*/ 246 w 314"/>
                  <a:gd name="T21" fmla="*/ 81 h 147"/>
                  <a:gd name="T22" fmla="*/ 234 w 314"/>
                  <a:gd name="T23" fmla="*/ 93 h 147"/>
                  <a:gd name="T24" fmla="*/ 218 w 314"/>
                  <a:gd name="T25" fmla="*/ 99 h 147"/>
                  <a:gd name="T26" fmla="*/ 220 w 314"/>
                  <a:gd name="T27" fmla="*/ 99 h 147"/>
                  <a:gd name="T28" fmla="*/ 222 w 314"/>
                  <a:gd name="T29" fmla="*/ 99 h 147"/>
                  <a:gd name="T30" fmla="*/ 248 w 314"/>
                  <a:gd name="T31" fmla="*/ 129 h 147"/>
                  <a:gd name="T32" fmla="*/ 242 w 314"/>
                  <a:gd name="T33" fmla="*/ 123 h 147"/>
                  <a:gd name="T34" fmla="*/ 240 w 314"/>
                  <a:gd name="T35" fmla="*/ 131 h 147"/>
                  <a:gd name="T36" fmla="*/ 262 w 314"/>
                  <a:gd name="T37" fmla="*/ 141 h 147"/>
                  <a:gd name="T38" fmla="*/ 252 w 314"/>
                  <a:gd name="T39" fmla="*/ 135 h 147"/>
                  <a:gd name="T40" fmla="*/ 262 w 314"/>
                  <a:gd name="T41" fmla="*/ 141 h 147"/>
                  <a:gd name="T42" fmla="*/ 256 w 314"/>
                  <a:gd name="T43" fmla="*/ 143 h 147"/>
                  <a:gd name="T44" fmla="*/ 256 w 314"/>
                  <a:gd name="T45" fmla="*/ 147 h 147"/>
                  <a:gd name="T46" fmla="*/ 246 w 314"/>
                  <a:gd name="T47" fmla="*/ 137 h 147"/>
                  <a:gd name="T48" fmla="*/ 252 w 314"/>
                  <a:gd name="T49" fmla="*/ 131 h 147"/>
                  <a:gd name="T50" fmla="*/ 238 w 314"/>
                  <a:gd name="T51" fmla="*/ 133 h 147"/>
                  <a:gd name="T52" fmla="*/ 238 w 314"/>
                  <a:gd name="T53" fmla="*/ 135 h 147"/>
                  <a:gd name="T54" fmla="*/ 266 w 314"/>
                  <a:gd name="T55" fmla="*/ 137 h 147"/>
                  <a:gd name="T56" fmla="*/ 262 w 314"/>
                  <a:gd name="T57" fmla="*/ 137 h 147"/>
                  <a:gd name="T58" fmla="*/ 272 w 314"/>
                  <a:gd name="T59" fmla="*/ 137 h 147"/>
                  <a:gd name="T60" fmla="*/ 270 w 314"/>
                  <a:gd name="T61" fmla="*/ 133 h 147"/>
                  <a:gd name="T62" fmla="*/ 272 w 314"/>
                  <a:gd name="T63" fmla="*/ 137 h 147"/>
                  <a:gd name="T64" fmla="*/ 272 w 314"/>
                  <a:gd name="T65" fmla="*/ 123 h 147"/>
                  <a:gd name="T66" fmla="*/ 270 w 314"/>
                  <a:gd name="T67" fmla="*/ 113 h 147"/>
                  <a:gd name="T68" fmla="*/ 264 w 314"/>
                  <a:gd name="T69" fmla="*/ 123 h 147"/>
                  <a:gd name="T70" fmla="*/ 264 w 314"/>
                  <a:gd name="T71" fmla="*/ 117 h 147"/>
                  <a:gd name="T72" fmla="*/ 256 w 314"/>
                  <a:gd name="T73" fmla="*/ 121 h 147"/>
                  <a:gd name="T74" fmla="*/ 254 w 314"/>
                  <a:gd name="T75" fmla="*/ 123 h 147"/>
                  <a:gd name="T76" fmla="*/ 258 w 314"/>
                  <a:gd name="T77" fmla="*/ 129 h 147"/>
                  <a:gd name="T78" fmla="*/ 266 w 314"/>
                  <a:gd name="T79" fmla="*/ 135 h 147"/>
                  <a:gd name="T80" fmla="*/ 252 w 314"/>
                  <a:gd name="T81" fmla="*/ 95 h 147"/>
                  <a:gd name="T82" fmla="*/ 254 w 314"/>
                  <a:gd name="T83" fmla="*/ 91 h 147"/>
                  <a:gd name="T84" fmla="*/ 252 w 314"/>
                  <a:gd name="T85" fmla="*/ 95 h 147"/>
                  <a:gd name="T86" fmla="*/ 308 w 314"/>
                  <a:gd name="T87" fmla="*/ 129 h 147"/>
                  <a:gd name="T88" fmla="*/ 314 w 314"/>
                  <a:gd name="T89" fmla="*/ 137 h 147"/>
                  <a:gd name="T90" fmla="*/ 236 w 314"/>
                  <a:gd name="T91" fmla="*/ 133 h 147"/>
                  <a:gd name="T92" fmla="*/ 236 w 314"/>
                  <a:gd name="T93" fmla="*/ 127 h 147"/>
                  <a:gd name="T94" fmla="*/ 238 w 314"/>
                  <a:gd name="T95" fmla="*/ 119 h 147"/>
                  <a:gd name="T96" fmla="*/ 246 w 314"/>
                  <a:gd name="T97" fmla="*/ 113 h 147"/>
                  <a:gd name="T98" fmla="*/ 250 w 314"/>
                  <a:gd name="T99" fmla="*/ 105 h 147"/>
                  <a:gd name="T100" fmla="*/ 240 w 314"/>
                  <a:gd name="T101" fmla="*/ 101 h 147"/>
                  <a:gd name="T102" fmla="*/ 236 w 314"/>
                  <a:gd name="T103" fmla="*/ 97 h 147"/>
                  <a:gd name="T104" fmla="*/ 232 w 314"/>
                  <a:gd name="T105" fmla="*/ 101 h 147"/>
                  <a:gd name="T106" fmla="*/ 230 w 314"/>
                  <a:gd name="T107" fmla="*/ 101 h 147"/>
                  <a:gd name="T108" fmla="*/ 224 w 314"/>
                  <a:gd name="T109" fmla="*/ 105 h 147"/>
                  <a:gd name="T110" fmla="*/ 216 w 314"/>
                  <a:gd name="T111" fmla="*/ 103 h 147"/>
                  <a:gd name="T112" fmla="*/ 216 w 314"/>
                  <a:gd name="T113" fmla="*/ 113 h 147"/>
                  <a:gd name="T114" fmla="*/ 216 w 314"/>
                  <a:gd name="T115" fmla="*/ 115 h 147"/>
                  <a:gd name="T116" fmla="*/ 220 w 314"/>
                  <a:gd name="T117" fmla="*/ 123 h 147"/>
                  <a:gd name="T118" fmla="*/ 230 w 314"/>
                  <a:gd name="T119" fmla="*/ 1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4" h="147">
                    <a:moveTo>
                      <a:pt x="10" y="2"/>
                    </a:moveTo>
                    <a:lnTo>
                      <a:pt x="14" y="8"/>
                    </a:lnTo>
                    <a:lnTo>
                      <a:pt x="12" y="8"/>
                    </a:lnTo>
                    <a:lnTo>
                      <a:pt x="8" y="2"/>
                    </a:lnTo>
                    <a:lnTo>
                      <a:pt x="10" y="2"/>
                    </a:lnTo>
                    <a:close/>
                    <a:moveTo>
                      <a:pt x="14" y="4"/>
                    </a:moveTo>
                    <a:lnTo>
                      <a:pt x="16" y="4"/>
                    </a:lnTo>
                    <a:lnTo>
                      <a:pt x="14" y="0"/>
                    </a:lnTo>
                    <a:lnTo>
                      <a:pt x="12" y="0"/>
                    </a:lnTo>
                    <a:lnTo>
                      <a:pt x="14" y="4"/>
                    </a:lnTo>
                    <a:close/>
                    <a:moveTo>
                      <a:pt x="16" y="12"/>
                    </a:moveTo>
                    <a:lnTo>
                      <a:pt x="14" y="10"/>
                    </a:lnTo>
                    <a:lnTo>
                      <a:pt x="12" y="12"/>
                    </a:lnTo>
                    <a:lnTo>
                      <a:pt x="16" y="12"/>
                    </a:lnTo>
                    <a:close/>
                    <a:moveTo>
                      <a:pt x="14" y="16"/>
                    </a:moveTo>
                    <a:lnTo>
                      <a:pt x="10" y="12"/>
                    </a:lnTo>
                    <a:lnTo>
                      <a:pt x="8" y="14"/>
                    </a:lnTo>
                    <a:lnTo>
                      <a:pt x="10" y="16"/>
                    </a:lnTo>
                    <a:lnTo>
                      <a:pt x="14" y="16"/>
                    </a:lnTo>
                    <a:close/>
                    <a:moveTo>
                      <a:pt x="6" y="6"/>
                    </a:moveTo>
                    <a:lnTo>
                      <a:pt x="4" y="2"/>
                    </a:lnTo>
                    <a:lnTo>
                      <a:pt x="0" y="2"/>
                    </a:lnTo>
                    <a:lnTo>
                      <a:pt x="6" y="6"/>
                    </a:lnTo>
                    <a:close/>
                    <a:moveTo>
                      <a:pt x="220" y="99"/>
                    </a:moveTo>
                    <a:lnTo>
                      <a:pt x="222" y="97"/>
                    </a:lnTo>
                    <a:lnTo>
                      <a:pt x="230" y="97"/>
                    </a:lnTo>
                    <a:lnTo>
                      <a:pt x="234" y="97"/>
                    </a:lnTo>
                    <a:lnTo>
                      <a:pt x="238" y="95"/>
                    </a:lnTo>
                    <a:lnTo>
                      <a:pt x="242" y="95"/>
                    </a:lnTo>
                    <a:lnTo>
                      <a:pt x="244" y="91"/>
                    </a:lnTo>
                    <a:lnTo>
                      <a:pt x="244" y="89"/>
                    </a:lnTo>
                    <a:lnTo>
                      <a:pt x="244" y="87"/>
                    </a:lnTo>
                    <a:lnTo>
                      <a:pt x="246" y="81"/>
                    </a:lnTo>
                    <a:lnTo>
                      <a:pt x="240" y="85"/>
                    </a:lnTo>
                    <a:lnTo>
                      <a:pt x="236" y="89"/>
                    </a:lnTo>
                    <a:lnTo>
                      <a:pt x="234" y="93"/>
                    </a:lnTo>
                    <a:lnTo>
                      <a:pt x="226" y="93"/>
                    </a:lnTo>
                    <a:lnTo>
                      <a:pt x="222" y="93"/>
                    </a:lnTo>
                    <a:lnTo>
                      <a:pt x="218" y="99"/>
                    </a:lnTo>
                    <a:lnTo>
                      <a:pt x="218" y="101"/>
                    </a:lnTo>
                    <a:lnTo>
                      <a:pt x="220" y="103"/>
                    </a:lnTo>
                    <a:lnTo>
                      <a:pt x="220" y="99"/>
                    </a:lnTo>
                    <a:close/>
                    <a:moveTo>
                      <a:pt x="224" y="99"/>
                    </a:moveTo>
                    <a:lnTo>
                      <a:pt x="224" y="97"/>
                    </a:lnTo>
                    <a:lnTo>
                      <a:pt x="222" y="99"/>
                    </a:lnTo>
                    <a:lnTo>
                      <a:pt x="222" y="101"/>
                    </a:lnTo>
                    <a:lnTo>
                      <a:pt x="224" y="99"/>
                    </a:lnTo>
                    <a:close/>
                    <a:moveTo>
                      <a:pt x="248" y="129"/>
                    </a:moveTo>
                    <a:lnTo>
                      <a:pt x="248" y="127"/>
                    </a:lnTo>
                    <a:lnTo>
                      <a:pt x="246" y="127"/>
                    </a:lnTo>
                    <a:lnTo>
                      <a:pt x="242" y="123"/>
                    </a:lnTo>
                    <a:lnTo>
                      <a:pt x="238" y="125"/>
                    </a:lnTo>
                    <a:lnTo>
                      <a:pt x="238" y="127"/>
                    </a:lnTo>
                    <a:lnTo>
                      <a:pt x="240" y="131"/>
                    </a:lnTo>
                    <a:lnTo>
                      <a:pt x="246" y="133"/>
                    </a:lnTo>
                    <a:lnTo>
                      <a:pt x="248" y="129"/>
                    </a:lnTo>
                    <a:close/>
                    <a:moveTo>
                      <a:pt x="262" y="141"/>
                    </a:moveTo>
                    <a:lnTo>
                      <a:pt x="262" y="139"/>
                    </a:lnTo>
                    <a:lnTo>
                      <a:pt x="260" y="137"/>
                    </a:lnTo>
                    <a:lnTo>
                      <a:pt x="252" y="135"/>
                    </a:lnTo>
                    <a:lnTo>
                      <a:pt x="252" y="137"/>
                    </a:lnTo>
                    <a:lnTo>
                      <a:pt x="256" y="141"/>
                    </a:lnTo>
                    <a:lnTo>
                      <a:pt x="262" y="141"/>
                    </a:lnTo>
                    <a:close/>
                    <a:moveTo>
                      <a:pt x="256" y="147"/>
                    </a:moveTo>
                    <a:lnTo>
                      <a:pt x="256" y="145"/>
                    </a:lnTo>
                    <a:lnTo>
                      <a:pt x="256" y="143"/>
                    </a:lnTo>
                    <a:lnTo>
                      <a:pt x="254" y="145"/>
                    </a:lnTo>
                    <a:lnTo>
                      <a:pt x="254" y="147"/>
                    </a:lnTo>
                    <a:lnTo>
                      <a:pt x="256" y="147"/>
                    </a:lnTo>
                    <a:close/>
                    <a:moveTo>
                      <a:pt x="252" y="131"/>
                    </a:moveTo>
                    <a:lnTo>
                      <a:pt x="250" y="133"/>
                    </a:lnTo>
                    <a:lnTo>
                      <a:pt x="246" y="137"/>
                    </a:lnTo>
                    <a:lnTo>
                      <a:pt x="248" y="139"/>
                    </a:lnTo>
                    <a:lnTo>
                      <a:pt x="250" y="135"/>
                    </a:lnTo>
                    <a:lnTo>
                      <a:pt x="252" y="131"/>
                    </a:lnTo>
                    <a:close/>
                    <a:moveTo>
                      <a:pt x="238" y="135"/>
                    </a:moveTo>
                    <a:lnTo>
                      <a:pt x="240" y="133"/>
                    </a:lnTo>
                    <a:lnTo>
                      <a:pt x="238" y="133"/>
                    </a:lnTo>
                    <a:lnTo>
                      <a:pt x="238" y="131"/>
                    </a:lnTo>
                    <a:lnTo>
                      <a:pt x="238" y="135"/>
                    </a:lnTo>
                    <a:lnTo>
                      <a:pt x="238" y="135"/>
                    </a:lnTo>
                    <a:close/>
                    <a:moveTo>
                      <a:pt x="266" y="141"/>
                    </a:moveTo>
                    <a:lnTo>
                      <a:pt x="266" y="137"/>
                    </a:lnTo>
                    <a:lnTo>
                      <a:pt x="266" y="137"/>
                    </a:lnTo>
                    <a:lnTo>
                      <a:pt x="264" y="137"/>
                    </a:lnTo>
                    <a:lnTo>
                      <a:pt x="262" y="137"/>
                    </a:lnTo>
                    <a:lnTo>
                      <a:pt x="262" y="137"/>
                    </a:lnTo>
                    <a:lnTo>
                      <a:pt x="264" y="141"/>
                    </a:lnTo>
                    <a:lnTo>
                      <a:pt x="266" y="141"/>
                    </a:lnTo>
                    <a:close/>
                    <a:moveTo>
                      <a:pt x="272" y="137"/>
                    </a:moveTo>
                    <a:lnTo>
                      <a:pt x="274" y="137"/>
                    </a:lnTo>
                    <a:lnTo>
                      <a:pt x="274" y="135"/>
                    </a:lnTo>
                    <a:lnTo>
                      <a:pt x="270" y="133"/>
                    </a:lnTo>
                    <a:lnTo>
                      <a:pt x="268" y="135"/>
                    </a:lnTo>
                    <a:lnTo>
                      <a:pt x="270" y="137"/>
                    </a:lnTo>
                    <a:lnTo>
                      <a:pt x="272" y="137"/>
                    </a:lnTo>
                    <a:close/>
                    <a:moveTo>
                      <a:pt x="272" y="129"/>
                    </a:moveTo>
                    <a:lnTo>
                      <a:pt x="274" y="127"/>
                    </a:lnTo>
                    <a:lnTo>
                      <a:pt x="272" y="123"/>
                    </a:lnTo>
                    <a:lnTo>
                      <a:pt x="276" y="121"/>
                    </a:lnTo>
                    <a:lnTo>
                      <a:pt x="272" y="115"/>
                    </a:lnTo>
                    <a:lnTo>
                      <a:pt x="270" y="113"/>
                    </a:lnTo>
                    <a:lnTo>
                      <a:pt x="266" y="115"/>
                    </a:lnTo>
                    <a:lnTo>
                      <a:pt x="266" y="119"/>
                    </a:lnTo>
                    <a:lnTo>
                      <a:pt x="264" y="123"/>
                    </a:lnTo>
                    <a:lnTo>
                      <a:pt x="262" y="123"/>
                    </a:lnTo>
                    <a:lnTo>
                      <a:pt x="260" y="119"/>
                    </a:lnTo>
                    <a:lnTo>
                      <a:pt x="264" y="117"/>
                    </a:lnTo>
                    <a:lnTo>
                      <a:pt x="256" y="115"/>
                    </a:lnTo>
                    <a:lnTo>
                      <a:pt x="258" y="119"/>
                    </a:lnTo>
                    <a:lnTo>
                      <a:pt x="256" y="121"/>
                    </a:lnTo>
                    <a:lnTo>
                      <a:pt x="250" y="119"/>
                    </a:lnTo>
                    <a:lnTo>
                      <a:pt x="250" y="121"/>
                    </a:lnTo>
                    <a:lnTo>
                      <a:pt x="254" y="123"/>
                    </a:lnTo>
                    <a:lnTo>
                      <a:pt x="254" y="129"/>
                    </a:lnTo>
                    <a:lnTo>
                      <a:pt x="256" y="131"/>
                    </a:lnTo>
                    <a:lnTo>
                      <a:pt x="258" y="129"/>
                    </a:lnTo>
                    <a:lnTo>
                      <a:pt x="262" y="131"/>
                    </a:lnTo>
                    <a:lnTo>
                      <a:pt x="264" y="135"/>
                    </a:lnTo>
                    <a:lnTo>
                      <a:pt x="266" y="135"/>
                    </a:lnTo>
                    <a:lnTo>
                      <a:pt x="268" y="131"/>
                    </a:lnTo>
                    <a:lnTo>
                      <a:pt x="272" y="129"/>
                    </a:lnTo>
                    <a:close/>
                    <a:moveTo>
                      <a:pt x="252" y="95"/>
                    </a:moveTo>
                    <a:lnTo>
                      <a:pt x="252" y="93"/>
                    </a:lnTo>
                    <a:lnTo>
                      <a:pt x="254" y="91"/>
                    </a:lnTo>
                    <a:lnTo>
                      <a:pt x="254" y="91"/>
                    </a:lnTo>
                    <a:lnTo>
                      <a:pt x="250" y="91"/>
                    </a:lnTo>
                    <a:lnTo>
                      <a:pt x="248" y="93"/>
                    </a:lnTo>
                    <a:lnTo>
                      <a:pt x="252" y="95"/>
                    </a:lnTo>
                    <a:close/>
                    <a:moveTo>
                      <a:pt x="314" y="137"/>
                    </a:moveTo>
                    <a:lnTo>
                      <a:pt x="314" y="131"/>
                    </a:lnTo>
                    <a:lnTo>
                      <a:pt x="308" y="129"/>
                    </a:lnTo>
                    <a:lnTo>
                      <a:pt x="306" y="131"/>
                    </a:lnTo>
                    <a:lnTo>
                      <a:pt x="308" y="135"/>
                    </a:lnTo>
                    <a:lnTo>
                      <a:pt x="314" y="137"/>
                    </a:lnTo>
                    <a:close/>
                    <a:moveTo>
                      <a:pt x="234" y="135"/>
                    </a:moveTo>
                    <a:lnTo>
                      <a:pt x="236" y="135"/>
                    </a:lnTo>
                    <a:lnTo>
                      <a:pt x="236" y="133"/>
                    </a:lnTo>
                    <a:lnTo>
                      <a:pt x="234" y="133"/>
                    </a:lnTo>
                    <a:lnTo>
                      <a:pt x="234" y="131"/>
                    </a:lnTo>
                    <a:lnTo>
                      <a:pt x="236" y="127"/>
                    </a:lnTo>
                    <a:lnTo>
                      <a:pt x="236" y="125"/>
                    </a:lnTo>
                    <a:lnTo>
                      <a:pt x="238" y="123"/>
                    </a:lnTo>
                    <a:lnTo>
                      <a:pt x="238" y="119"/>
                    </a:lnTo>
                    <a:lnTo>
                      <a:pt x="240" y="119"/>
                    </a:lnTo>
                    <a:lnTo>
                      <a:pt x="242" y="113"/>
                    </a:lnTo>
                    <a:lnTo>
                      <a:pt x="246" y="113"/>
                    </a:lnTo>
                    <a:lnTo>
                      <a:pt x="248" y="113"/>
                    </a:lnTo>
                    <a:lnTo>
                      <a:pt x="250" y="109"/>
                    </a:lnTo>
                    <a:lnTo>
                      <a:pt x="250" y="105"/>
                    </a:lnTo>
                    <a:lnTo>
                      <a:pt x="246" y="105"/>
                    </a:lnTo>
                    <a:lnTo>
                      <a:pt x="242" y="105"/>
                    </a:lnTo>
                    <a:lnTo>
                      <a:pt x="240" y="101"/>
                    </a:lnTo>
                    <a:lnTo>
                      <a:pt x="242" y="97"/>
                    </a:lnTo>
                    <a:lnTo>
                      <a:pt x="238" y="97"/>
                    </a:lnTo>
                    <a:lnTo>
                      <a:pt x="236" y="97"/>
                    </a:lnTo>
                    <a:lnTo>
                      <a:pt x="230" y="97"/>
                    </a:lnTo>
                    <a:lnTo>
                      <a:pt x="230" y="97"/>
                    </a:lnTo>
                    <a:lnTo>
                      <a:pt x="232" y="101"/>
                    </a:lnTo>
                    <a:lnTo>
                      <a:pt x="232" y="105"/>
                    </a:lnTo>
                    <a:lnTo>
                      <a:pt x="230" y="103"/>
                    </a:lnTo>
                    <a:lnTo>
                      <a:pt x="230" y="101"/>
                    </a:lnTo>
                    <a:lnTo>
                      <a:pt x="228" y="101"/>
                    </a:lnTo>
                    <a:lnTo>
                      <a:pt x="224" y="101"/>
                    </a:lnTo>
                    <a:lnTo>
                      <a:pt x="224" y="105"/>
                    </a:lnTo>
                    <a:lnTo>
                      <a:pt x="222" y="107"/>
                    </a:lnTo>
                    <a:lnTo>
                      <a:pt x="218" y="103"/>
                    </a:lnTo>
                    <a:lnTo>
                      <a:pt x="216" y="103"/>
                    </a:lnTo>
                    <a:lnTo>
                      <a:pt x="216" y="105"/>
                    </a:lnTo>
                    <a:lnTo>
                      <a:pt x="216" y="113"/>
                    </a:lnTo>
                    <a:lnTo>
                      <a:pt x="216" y="113"/>
                    </a:lnTo>
                    <a:lnTo>
                      <a:pt x="218" y="115"/>
                    </a:lnTo>
                    <a:lnTo>
                      <a:pt x="216" y="117"/>
                    </a:lnTo>
                    <a:lnTo>
                      <a:pt x="216" y="115"/>
                    </a:lnTo>
                    <a:lnTo>
                      <a:pt x="214" y="121"/>
                    </a:lnTo>
                    <a:lnTo>
                      <a:pt x="216" y="123"/>
                    </a:lnTo>
                    <a:lnTo>
                      <a:pt x="220" y="123"/>
                    </a:lnTo>
                    <a:lnTo>
                      <a:pt x="222" y="129"/>
                    </a:lnTo>
                    <a:lnTo>
                      <a:pt x="222" y="135"/>
                    </a:lnTo>
                    <a:lnTo>
                      <a:pt x="230" y="137"/>
                    </a:lnTo>
                    <a:lnTo>
                      <a:pt x="234" y="135"/>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1" name="Freeform 64"/>
              <p:cNvSpPr>
                <a:spLocks noEditPoints="1"/>
              </p:cNvSpPr>
              <p:nvPr/>
            </p:nvSpPr>
            <p:spPr bwMode="auto">
              <a:xfrm>
                <a:off x="12394115" y="2706287"/>
                <a:ext cx="704413" cy="524745"/>
              </a:xfrm>
              <a:custGeom>
                <a:avLst/>
                <a:gdLst>
                  <a:gd name="T0" fmla="*/ 6 w 494"/>
                  <a:gd name="T1" fmla="*/ 143 h 368"/>
                  <a:gd name="T2" fmla="*/ 172 w 494"/>
                  <a:gd name="T3" fmla="*/ 293 h 368"/>
                  <a:gd name="T4" fmla="*/ 218 w 494"/>
                  <a:gd name="T5" fmla="*/ 269 h 368"/>
                  <a:gd name="T6" fmla="*/ 262 w 494"/>
                  <a:gd name="T7" fmla="*/ 237 h 368"/>
                  <a:gd name="T8" fmla="*/ 296 w 494"/>
                  <a:gd name="T9" fmla="*/ 187 h 368"/>
                  <a:gd name="T10" fmla="*/ 324 w 494"/>
                  <a:gd name="T11" fmla="*/ 167 h 368"/>
                  <a:gd name="T12" fmla="*/ 294 w 494"/>
                  <a:gd name="T13" fmla="*/ 187 h 368"/>
                  <a:gd name="T14" fmla="*/ 298 w 494"/>
                  <a:gd name="T15" fmla="*/ 177 h 368"/>
                  <a:gd name="T16" fmla="*/ 308 w 494"/>
                  <a:gd name="T17" fmla="*/ 173 h 368"/>
                  <a:gd name="T18" fmla="*/ 268 w 494"/>
                  <a:gd name="T19" fmla="*/ 195 h 368"/>
                  <a:gd name="T20" fmla="*/ 294 w 494"/>
                  <a:gd name="T21" fmla="*/ 201 h 368"/>
                  <a:gd name="T22" fmla="*/ 394 w 494"/>
                  <a:gd name="T23" fmla="*/ 153 h 368"/>
                  <a:gd name="T24" fmla="*/ 398 w 494"/>
                  <a:gd name="T25" fmla="*/ 145 h 368"/>
                  <a:gd name="T26" fmla="*/ 428 w 494"/>
                  <a:gd name="T27" fmla="*/ 24 h 368"/>
                  <a:gd name="T28" fmla="*/ 406 w 494"/>
                  <a:gd name="T29" fmla="*/ 10 h 368"/>
                  <a:gd name="T30" fmla="*/ 362 w 494"/>
                  <a:gd name="T31" fmla="*/ 10 h 368"/>
                  <a:gd name="T32" fmla="*/ 358 w 494"/>
                  <a:gd name="T33" fmla="*/ 2 h 368"/>
                  <a:gd name="T34" fmla="*/ 404 w 494"/>
                  <a:gd name="T35" fmla="*/ 4 h 368"/>
                  <a:gd name="T36" fmla="*/ 318 w 494"/>
                  <a:gd name="T37" fmla="*/ 44 h 368"/>
                  <a:gd name="T38" fmla="*/ 282 w 494"/>
                  <a:gd name="T39" fmla="*/ 42 h 368"/>
                  <a:gd name="T40" fmla="*/ 274 w 494"/>
                  <a:gd name="T41" fmla="*/ 34 h 368"/>
                  <a:gd name="T42" fmla="*/ 280 w 494"/>
                  <a:gd name="T43" fmla="*/ 28 h 368"/>
                  <a:gd name="T44" fmla="*/ 250 w 494"/>
                  <a:gd name="T45" fmla="*/ 8 h 368"/>
                  <a:gd name="T46" fmla="*/ 282 w 494"/>
                  <a:gd name="T47" fmla="*/ 8 h 368"/>
                  <a:gd name="T48" fmla="*/ 320 w 494"/>
                  <a:gd name="T49" fmla="*/ 12 h 368"/>
                  <a:gd name="T50" fmla="*/ 360 w 494"/>
                  <a:gd name="T51" fmla="*/ 26 h 368"/>
                  <a:gd name="T52" fmla="*/ 388 w 494"/>
                  <a:gd name="T53" fmla="*/ 38 h 368"/>
                  <a:gd name="T54" fmla="*/ 358 w 494"/>
                  <a:gd name="T55" fmla="*/ 38 h 368"/>
                  <a:gd name="T56" fmla="*/ 412 w 494"/>
                  <a:gd name="T57" fmla="*/ 56 h 368"/>
                  <a:gd name="T58" fmla="*/ 344 w 494"/>
                  <a:gd name="T59" fmla="*/ 155 h 368"/>
                  <a:gd name="T60" fmla="*/ 352 w 494"/>
                  <a:gd name="T61" fmla="*/ 145 h 368"/>
                  <a:gd name="T62" fmla="*/ 246 w 494"/>
                  <a:gd name="T63" fmla="*/ 346 h 368"/>
                  <a:gd name="T64" fmla="*/ 200 w 494"/>
                  <a:gd name="T65" fmla="*/ 368 h 368"/>
                  <a:gd name="T66" fmla="*/ 180 w 494"/>
                  <a:gd name="T67" fmla="*/ 342 h 368"/>
                  <a:gd name="T68" fmla="*/ 178 w 494"/>
                  <a:gd name="T69" fmla="*/ 334 h 368"/>
                  <a:gd name="T70" fmla="*/ 182 w 494"/>
                  <a:gd name="T71" fmla="*/ 313 h 368"/>
                  <a:gd name="T72" fmla="*/ 172 w 494"/>
                  <a:gd name="T73" fmla="*/ 311 h 368"/>
                  <a:gd name="T74" fmla="*/ 176 w 494"/>
                  <a:gd name="T75" fmla="*/ 303 h 368"/>
                  <a:gd name="T76" fmla="*/ 192 w 494"/>
                  <a:gd name="T77" fmla="*/ 291 h 368"/>
                  <a:gd name="T78" fmla="*/ 212 w 494"/>
                  <a:gd name="T79" fmla="*/ 279 h 368"/>
                  <a:gd name="T80" fmla="*/ 238 w 494"/>
                  <a:gd name="T81" fmla="*/ 273 h 368"/>
                  <a:gd name="T82" fmla="*/ 236 w 494"/>
                  <a:gd name="T83" fmla="*/ 269 h 368"/>
                  <a:gd name="T84" fmla="*/ 254 w 494"/>
                  <a:gd name="T85" fmla="*/ 247 h 368"/>
                  <a:gd name="T86" fmla="*/ 272 w 494"/>
                  <a:gd name="T87" fmla="*/ 229 h 368"/>
                  <a:gd name="T88" fmla="*/ 282 w 494"/>
                  <a:gd name="T89" fmla="*/ 209 h 368"/>
                  <a:gd name="T90" fmla="*/ 308 w 494"/>
                  <a:gd name="T91" fmla="*/ 193 h 368"/>
                  <a:gd name="T92" fmla="*/ 326 w 494"/>
                  <a:gd name="T93" fmla="*/ 175 h 368"/>
                  <a:gd name="T94" fmla="*/ 346 w 494"/>
                  <a:gd name="T95" fmla="*/ 157 h 368"/>
                  <a:gd name="T96" fmla="*/ 358 w 494"/>
                  <a:gd name="T97" fmla="*/ 159 h 368"/>
                  <a:gd name="T98" fmla="*/ 374 w 494"/>
                  <a:gd name="T99" fmla="*/ 155 h 368"/>
                  <a:gd name="T100" fmla="*/ 404 w 494"/>
                  <a:gd name="T101" fmla="*/ 151 h 368"/>
                  <a:gd name="T102" fmla="*/ 428 w 494"/>
                  <a:gd name="T103" fmla="*/ 143 h 368"/>
                  <a:gd name="T104" fmla="*/ 448 w 494"/>
                  <a:gd name="T105" fmla="*/ 145 h 368"/>
                  <a:gd name="T106" fmla="*/ 470 w 494"/>
                  <a:gd name="T107" fmla="*/ 145 h 368"/>
                  <a:gd name="T108" fmla="*/ 478 w 494"/>
                  <a:gd name="T109" fmla="*/ 161 h 368"/>
                  <a:gd name="T110" fmla="*/ 478 w 494"/>
                  <a:gd name="T111" fmla="*/ 171 h 368"/>
                  <a:gd name="T112" fmla="*/ 446 w 494"/>
                  <a:gd name="T113" fmla="*/ 159 h 368"/>
                  <a:gd name="T114" fmla="*/ 388 w 494"/>
                  <a:gd name="T115" fmla="*/ 181 h 368"/>
                  <a:gd name="T116" fmla="*/ 344 w 494"/>
                  <a:gd name="T117" fmla="*/ 181 h 368"/>
                  <a:gd name="T118" fmla="*/ 300 w 494"/>
                  <a:gd name="T119" fmla="*/ 219 h 368"/>
                  <a:gd name="T120" fmla="*/ 260 w 494"/>
                  <a:gd name="T121" fmla="*/ 267 h 368"/>
                  <a:gd name="T122" fmla="*/ 254 w 494"/>
                  <a:gd name="T123" fmla="*/ 34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4" h="368">
                    <a:moveTo>
                      <a:pt x="0" y="147"/>
                    </a:moveTo>
                    <a:lnTo>
                      <a:pt x="6" y="141"/>
                    </a:lnTo>
                    <a:lnTo>
                      <a:pt x="8" y="141"/>
                    </a:lnTo>
                    <a:lnTo>
                      <a:pt x="10" y="137"/>
                    </a:lnTo>
                    <a:lnTo>
                      <a:pt x="16" y="135"/>
                    </a:lnTo>
                    <a:lnTo>
                      <a:pt x="16" y="139"/>
                    </a:lnTo>
                    <a:lnTo>
                      <a:pt x="10" y="141"/>
                    </a:lnTo>
                    <a:lnTo>
                      <a:pt x="6" y="143"/>
                    </a:lnTo>
                    <a:lnTo>
                      <a:pt x="0" y="147"/>
                    </a:lnTo>
                    <a:close/>
                    <a:moveTo>
                      <a:pt x="174" y="346"/>
                    </a:moveTo>
                    <a:lnTo>
                      <a:pt x="174" y="342"/>
                    </a:lnTo>
                    <a:lnTo>
                      <a:pt x="172" y="340"/>
                    </a:lnTo>
                    <a:lnTo>
                      <a:pt x="172" y="346"/>
                    </a:lnTo>
                    <a:lnTo>
                      <a:pt x="174" y="346"/>
                    </a:lnTo>
                    <a:close/>
                    <a:moveTo>
                      <a:pt x="170" y="293"/>
                    </a:moveTo>
                    <a:lnTo>
                      <a:pt x="172" y="293"/>
                    </a:lnTo>
                    <a:lnTo>
                      <a:pt x="170" y="297"/>
                    </a:lnTo>
                    <a:lnTo>
                      <a:pt x="168" y="295"/>
                    </a:lnTo>
                    <a:lnTo>
                      <a:pt x="170" y="293"/>
                    </a:lnTo>
                    <a:close/>
                    <a:moveTo>
                      <a:pt x="222" y="265"/>
                    </a:moveTo>
                    <a:lnTo>
                      <a:pt x="226" y="267"/>
                    </a:lnTo>
                    <a:lnTo>
                      <a:pt x="224" y="267"/>
                    </a:lnTo>
                    <a:lnTo>
                      <a:pt x="222" y="267"/>
                    </a:lnTo>
                    <a:lnTo>
                      <a:pt x="218" y="269"/>
                    </a:lnTo>
                    <a:lnTo>
                      <a:pt x="216" y="269"/>
                    </a:lnTo>
                    <a:lnTo>
                      <a:pt x="218" y="265"/>
                    </a:lnTo>
                    <a:lnTo>
                      <a:pt x="222" y="265"/>
                    </a:lnTo>
                    <a:close/>
                    <a:moveTo>
                      <a:pt x="262" y="237"/>
                    </a:moveTo>
                    <a:lnTo>
                      <a:pt x="264" y="235"/>
                    </a:lnTo>
                    <a:lnTo>
                      <a:pt x="266" y="239"/>
                    </a:lnTo>
                    <a:lnTo>
                      <a:pt x="266" y="239"/>
                    </a:lnTo>
                    <a:lnTo>
                      <a:pt x="262" y="237"/>
                    </a:lnTo>
                    <a:close/>
                    <a:moveTo>
                      <a:pt x="306" y="179"/>
                    </a:moveTo>
                    <a:lnTo>
                      <a:pt x="314" y="177"/>
                    </a:lnTo>
                    <a:lnTo>
                      <a:pt x="316" y="177"/>
                    </a:lnTo>
                    <a:lnTo>
                      <a:pt x="316" y="177"/>
                    </a:lnTo>
                    <a:lnTo>
                      <a:pt x="314" y="183"/>
                    </a:lnTo>
                    <a:lnTo>
                      <a:pt x="308" y="183"/>
                    </a:lnTo>
                    <a:lnTo>
                      <a:pt x="308" y="185"/>
                    </a:lnTo>
                    <a:lnTo>
                      <a:pt x="296" y="187"/>
                    </a:lnTo>
                    <a:lnTo>
                      <a:pt x="296" y="183"/>
                    </a:lnTo>
                    <a:lnTo>
                      <a:pt x="300" y="181"/>
                    </a:lnTo>
                    <a:lnTo>
                      <a:pt x="304" y="175"/>
                    </a:lnTo>
                    <a:lnTo>
                      <a:pt x="306" y="175"/>
                    </a:lnTo>
                    <a:lnTo>
                      <a:pt x="306" y="179"/>
                    </a:lnTo>
                    <a:close/>
                    <a:moveTo>
                      <a:pt x="320" y="171"/>
                    </a:moveTo>
                    <a:lnTo>
                      <a:pt x="320" y="167"/>
                    </a:lnTo>
                    <a:lnTo>
                      <a:pt x="324" y="167"/>
                    </a:lnTo>
                    <a:lnTo>
                      <a:pt x="326" y="165"/>
                    </a:lnTo>
                    <a:lnTo>
                      <a:pt x="328" y="163"/>
                    </a:lnTo>
                    <a:lnTo>
                      <a:pt x="330" y="167"/>
                    </a:lnTo>
                    <a:lnTo>
                      <a:pt x="328" y="171"/>
                    </a:lnTo>
                    <a:lnTo>
                      <a:pt x="322" y="173"/>
                    </a:lnTo>
                    <a:lnTo>
                      <a:pt x="320" y="171"/>
                    </a:lnTo>
                    <a:close/>
                    <a:moveTo>
                      <a:pt x="294" y="185"/>
                    </a:moveTo>
                    <a:lnTo>
                      <a:pt x="294" y="187"/>
                    </a:lnTo>
                    <a:lnTo>
                      <a:pt x="288" y="189"/>
                    </a:lnTo>
                    <a:lnTo>
                      <a:pt x="286" y="185"/>
                    </a:lnTo>
                    <a:lnTo>
                      <a:pt x="294" y="185"/>
                    </a:lnTo>
                    <a:close/>
                    <a:moveTo>
                      <a:pt x="290" y="179"/>
                    </a:moveTo>
                    <a:lnTo>
                      <a:pt x="294" y="175"/>
                    </a:lnTo>
                    <a:lnTo>
                      <a:pt x="296" y="173"/>
                    </a:lnTo>
                    <a:lnTo>
                      <a:pt x="296" y="177"/>
                    </a:lnTo>
                    <a:lnTo>
                      <a:pt x="298" y="177"/>
                    </a:lnTo>
                    <a:lnTo>
                      <a:pt x="296" y="179"/>
                    </a:lnTo>
                    <a:lnTo>
                      <a:pt x="292" y="181"/>
                    </a:lnTo>
                    <a:lnTo>
                      <a:pt x="290" y="179"/>
                    </a:lnTo>
                    <a:close/>
                    <a:moveTo>
                      <a:pt x="300" y="175"/>
                    </a:moveTo>
                    <a:lnTo>
                      <a:pt x="300" y="173"/>
                    </a:lnTo>
                    <a:lnTo>
                      <a:pt x="308" y="167"/>
                    </a:lnTo>
                    <a:lnTo>
                      <a:pt x="310" y="171"/>
                    </a:lnTo>
                    <a:lnTo>
                      <a:pt x="308" y="173"/>
                    </a:lnTo>
                    <a:lnTo>
                      <a:pt x="300" y="175"/>
                    </a:lnTo>
                    <a:close/>
                    <a:moveTo>
                      <a:pt x="282" y="187"/>
                    </a:moveTo>
                    <a:lnTo>
                      <a:pt x="282" y="189"/>
                    </a:lnTo>
                    <a:lnTo>
                      <a:pt x="276" y="191"/>
                    </a:lnTo>
                    <a:lnTo>
                      <a:pt x="274" y="189"/>
                    </a:lnTo>
                    <a:lnTo>
                      <a:pt x="280" y="185"/>
                    </a:lnTo>
                    <a:lnTo>
                      <a:pt x="282" y="187"/>
                    </a:lnTo>
                    <a:close/>
                    <a:moveTo>
                      <a:pt x="268" y="195"/>
                    </a:moveTo>
                    <a:lnTo>
                      <a:pt x="268" y="191"/>
                    </a:lnTo>
                    <a:lnTo>
                      <a:pt x="272" y="191"/>
                    </a:lnTo>
                    <a:lnTo>
                      <a:pt x="272" y="191"/>
                    </a:lnTo>
                    <a:lnTo>
                      <a:pt x="268" y="195"/>
                    </a:lnTo>
                    <a:close/>
                    <a:moveTo>
                      <a:pt x="294" y="195"/>
                    </a:moveTo>
                    <a:lnTo>
                      <a:pt x="300" y="195"/>
                    </a:lnTo>
                    <a:lnTo>
                      <a:pt x="300" y="197"/>
                    </a:lnTo>
                    <a:lnTo>
                      <a:pt x="294" y="201"/>
                    </a:lnTo>
                    <a:lnTo>
                      <a:pt x="296" y="197"/>
                    </a:lnTo>
                    <a:lnTo>
                      <a:pt x="294" y="195"/>
                    </a:lnTo>
                    <a:close/>
                    <a:moveTo>
                      <a:pt x="386" y="153"/>
                    </a:moveTo>
                    <a:lnTo>
                      <a:pt x="388" y="151"/>
                    </a:lnTo>
                    <a:lnTo>
                      <a:pt x="392" y="153"/>
                    </a:lnTo>
                    <a:lnTo>
                      <a:pt x="390" y="153"/>
                    </a:lnTo>
                    <a:lnTo>
                      <a:pt x="386" y="153"/>
                    </a:lnTo>
                    <a:close/>
                    <a:moveTo>
                      <a:pt x="394" y="153"/>
                    </a:moveTo>
                    <a:lnTo>
                      <a:pt x="394" y="149"/>
                    </a:lnTo>
                    <a:lnTo>
                      <a:pt x="398" y="147"/>
                    </a:lnTo>
                    <a:lnTo>
                      <a:pt x="398" y="151"/>
                    </a:lnTo>
                    <a:lnTo>
                      <a:pt x="394" y="153"/>
                    </a:lnTo>
                    <a:close/>
                    <a:moveTo>
                      <a:pt x="398" y="145"/>
                    </a:moveTo>
                    <a:lnTo>
                      <a:pt x="390" y="149"/>
                    </a:lnTo>
                    <a:lnTo>
                      <a:pt x="384" y="147"/>
                    </a:lnTo>
                    <a:lnTo>
                      <a:pt x="398" y="145"/>
                    </a:lnTo>
                    <a:close/>
                    <a:moveTo>
                      <a:pt x="464" y="4"/>
                    </a:moveTo>
                    <a:lnTo>
                      <a:pt x="474" y="2"/>
                    </a:lnTo>
                    <a:lnTo>
                      <a:pt x="482" y="2"/>
                    </a:lnTo>
                    <a:lnTo>
                      <a:pt x="482" y="4"/>
                    </a:lnTo>
                    <a:lnTo>
                      <a:pt x="464" y="4"/>
                    </a:lnTo>
                    <a:close/>
                    <a:moveTo>
                      <a:pt x="446" y="24"/>
                    </a:moveTo>
                    <a:lnTo>
                      <a:pt x="438" y="22"/>
                    </a:lnTo>
                    <a:lnTo>
                      <a:pt x="428" y="24"/>
                    </a:lnTo>
                    <a:lnTo>
                      <a:pt x="428" y="22"/>
                    </a:lnTo>
                    <a:lnTo>
                      <a:pt x="440" y="20"/>
                    </a:lnTo>
                    <a:lnTo>
                      <a:pt x="446" y="22"/>
                    </a:lnTo>
                    <a:lnTo>
                      <a:pt x="448" y="22"/>
                    </a:lnTo>
                    <a:lnTo>
                      <a:pt x="446" y="24"/>
                    </a:lnTo>
                    <a:close/>
                    <a:moveTo>
                      <a:pt x="416" y="6"/>
                    </a:moveTo>
                    <a:lnTo>
                      <a:pt x="416" y="8"/>
                    </a:lnTo>
                    <a:lnTo>
                      <a:pt x="406" y="10"/>
                    </a:lnTo>
                    <a:lnTo>
                      <a:pt x="402" y="14"/>
                    </a:lnTo>
                    <a:lnTo>
                      <a:pt x="390" y="14"/>
                    </a:lnTo>
                    <a:lnTo>
                      <a:pt x="382" y="18"/>
                    </a:lnTo>
                    <a:lnTo>
                      <a:pt x="368" y="14"/>
                    </a:lnTo>
                    <a:lnTo>
                      <a:pt x="350" y="16"/>
                    </a:lnTo>
                    <a:lnTo>
                      <a:pt x="342" y="12"/>
                    </a:lnTo>
                    <a:lnTo>
                      <a:pt x="352" y="10"/>
                    </a:lnTo>
                    <a:lnTo>
                      <a:pt x="362" y="10"/>
                    </a:lnTo>
                    <a:lnTo>
                      <a:pt x="358" y="8"/>
                    </a:lnTo>
                    <a:lnTo>
                      <a:pt x="334" y="10"/>
                    </a:lnTo>
                    <a:lnTo>
                      <a:pt x="324" y="6"/>
                    </a:lnTo>
                    <a:lnTo>
                      <a:pt x="316" y="4"/>
                    </a:lnTo>
                    <a:lnTo>
                      <a:pt x="320" y="2"/>
                    </a:lnTo>
                    <a:lnTo>
                      <a:pt x="336" y="4"/>
                    </a:lnTo>
                    <a:lnTo>
                      <a:pt x="336" y="0"/>
                    </a:lnTo>
                    <a:lnTo>
                      <a:pt x="358" y="2"/>
                    </a:lnTo>
                    <a:lnTo>
                      <a:pt x="364" y="4"/>
                    </a:lnTo>
                    <a:lnTo>
                      <a:pt x="366" y="2"/>
                    </a:lnTo>
                    <a:lnTo>
                      <a:pt x="374" y="2"/>
                    </a:lnTo>
                    <a:lnTo>
                      <a:pt x="378" y="2"/>
                    </a:lnTo>
                    <a:lnTo>
                      <a:pt x="386" y="2"/>
                    </a:lnTo>
                    <a:lnTo>
                      <a:pt x="390" y="2"/>
                    </a:lnTo>
                    <a:lnTo>
                      <a:pt x="398" y="2"/>
                    </a:lnTo>
                    <a:lnTo>
                      <a:pt x="404" y="4"/>
                    </a:lnTo>
                    <a:lnTo>
                      <a:pt x="416" y="6"/>
                    </a:lnTo>
                    <a:close/>
                    <a:moveTo>
                      <a:pt x="354" y="26"/>
                    </a:moveTo>
                    <a:lnTo>
                      <a:pt x="342" y="26"/>
                    </a:lnTo>
                    <a:lnTo>
                      <a:pt x="334" y="28"/>
                    </a:lnTo>
                    <a:lnTo>
                      <a:pt x="332" y="32"/>
                    </a:lnTo>
                    <a:lnTo>
                      <a:pt x="326" y="34"/>
                    </a:lnTo>
                    <a:lnTo>
                      <a:pt x="324" y="42"/>
                    </a:lnTo>
                    <a:lnTo>
                      <a:pt x="318" y="44"/>
                    </a:lnTo>
                    <a:lnTo>
                      <a:pt x="312" y="56"/>
                    </a:lnTo>
                    <a:lnTo>
                      <a:pt x="304" y="56"/>
                    </a:lnTo>
                    <a:lnTo>
                      <a:pt x="296" y="52"/>
                    </a:lnTo>
                    <a:lnTo>
                      <a:pt x="302" y="50"/>
                    </a:lnTo>
                    <a:lnTo>
                      <a:pt x="298" y="48"/>
                    </a:lnTo>
                    <a:lnTo>
                      <a:pt x="284" y="46"/>
                    </a:lnTo>
                    <a:lnTo>
                      <a:pt x="276" y="42"/>
                    </a:lnTo>
                    <a:lnTo>
                      <a:pt x="282" y="42"/>
                    </a:lnTo>
                    <a:lnTo>
                      <a:pt x="284" y="42"/>
                    </a:lnTo>
                    <a:lnTo>
                      <a:pt x="300" y="42"/>
                    </a:lnTo>
                    <a:lnTo>
                      <a:pt x="296" y="40"/>
                    </a:lnTo>
                    <a:lnTo>
                      <a:pt x="308" y="38"/>
                    </a:lnTo>
                    <a:lnTo>
                      <a:pt x="310" y="36"/>
                    </a:lnTo>
                    <a:lnTo>
                      <a:pt x="288" y="40"/>
                    </a:lnTo>
                    <a:lnTo>
                      <a:pt x="274" y="40"/>
                    </a:lnTo>
                    <a:lnTo>
                      <a:pt x="274" y="34"/>
                    </a:lnTo>
                    <a:lnTo>
                      <a:pt x="288" y="32"/>
                    </a:lnTo>
                    <a:lnTo>
                      <a:pt x="306" y="30"/>
                    </a:lnTo>
                    <a:lnTo>
                      <a:pt x="310" y="28"/>
                    </a:lnTo>
                    <a:lnTo>
                      <a:pt x="306" y="28"/>
                    </a:lnTo>
                    <a:lnTo>
                      <a:pt x="306" y="24"/>
                    </a:lnTo>
                    <a:lnTo>
                      <a:pt x="292" y="28"/>
                    </a:lnTo>
                    <a:lnTo>
                      <a:pt x="284" y="24"/>
                    </a:lnTo>
                    <a:lnTo>
                      <a:pt x="280" y="28"/>
                    </a:lnTo>
                    <a:lnTo>
                      <a:pt x="266" y="30"/>
                    </a:lnTo>
                    <a:lnTo>
                      <a:pt x="250" y="24"/>
                    </a:lnTo>
                    <a:lnTo>
                      <a:pt x="250" y="22"/>
                    </a:lnTo>
                    <a:lnTo>
                      <a:pt x="256" y="20"/>
                    </a:lnTo>
                    <a:lnTo>
                      <a:pt x="252" y="16"/>
                    </a:lnTo>
                    <a:lnTo>
                      <a:pt x="242" y="16"/>
                    </a:lnTo>
                    <a:lnTo>
                      <a:pt x="240" y="12"/>
                    </a:lnTo>
                    <a:lnTo>
                      <a:pt x="250" y="8"/>
                    </a:lnTo>
                    <a:lnTo>
                      <a:pt x="252" y="10"/>
                    </a:lnTo>
                    <a:lnTo>
                      <a:pt x="258" y="6"/>
                    </a:lnTo>
                    <a:lnTo>
                      <a:pt x="272" y="6"/>
                    </a:lnTo>
                    <a:lnTo>
                      <a:pt x="266" y="10"/>
                    </a:lnTo>
                    <a:lnTo>
                      <a:pt x="270" y="14"/>
                    </a:lnTo>
                    <a:lnTo>
                      <a:pt x="276" y="16"/>
                    </a:lnTo>
                    <a:lnTo>
                      <a:pt x="274" y="12"/>
                    </a:lnTo>
                    <a:lnTo>
                      <a:pt x="282" y="8"/>
                    </a:lnTo>
                    <a:lnTo>
                      <a:pt x="290" y="16"/>
                    </a:lnTo>
                    <a:lnTo>
                      <a:pt x="294" y="18"/>
                    </a:lnTo>
                    <a:lnTo>
                      <a:pt x="298" y="22"/>
                    </a:lnTo>
                    <a:lnTo>
                      <a:pt x="296" y="12"/>
                    </a:lnTo>
                    <a:lnTo>
                      <a:pt x="296" y="4"/>
                    </a:lnTo>
                    <a:lnTo>
                      <a:pt x="306" y="8"/>
                    </a:lnTo>
                    <a:lnTo>
                      <a:pt x="316" y="8"/>
                    </a:lnTo>
                    <a:lnTo>
                      <a:pt x="320" y="12"/>
                    </a:lnTo>
                    <a:lnTo>
                      <a:pt x="320" y="12"/>
                    </a:lnTo>
                    <a:lnTo>
                      <a:pt x="326" y="16"/>
                    </a:lnTo>
                    <a:lnTo>
                      <a:pt x="332" y="16"/>
                    </a:lnTo>
                    <a:lnTo>
                      <a:pt x="354" y="22"/>
                    </a:lnTo>
                    <a:lnTo>
                      <a:pt x="354" y="26"/>
                    </a:lnTo>
                    <a:close/>
                    <a:moveTo>
                      <a:pt x="352" y="32"/>
                    </a:moveTo>
                    <a:lnTo>
                      <a:pt x="350" y="32"/>
                    </a:lnTo>
                    <a:lnTo>
                      <a:pt x="360" y="26"/>
                    </a:lnTo>
                    <a:lnTo>
                      <a:pt x="370" y="24"/>
                    </a:lnTo>
                    <a:lnTo>
                      <a:pt x="368" y="28"/>
                    </a:lnTo>
                    <a:lnTo>
                      <a:pt x="352" y="32"/>
                    </a:lnTo>
                    <a:close/>
                    <a:moveTo>
                      <a:pt x="358" y="38"/>
                    </a:moveTo>
                    <a:lnTo>
                      <a:pt x="358" y="34"/>
                    </a:lnTo>
                    <a:lnTo>
                      <a:pt x="376" y="30"/>
                    </a:lnTo>
                    <a:lnTo>
                      <a:pt x="378" y="36"/>
                    </a:lnTo>
                    <a:lnTo>
                      <a:pt x="388" y="38"/>
                    </a:lnTo>
                    <a:lnTo>
                      <a:pt x="394" y="36"/>
                    </a:lnTo>
                    <a:lnTo>
                      <a:pt x="398" y="38"/>
                    </a:lnTo>
                    <a:lnTo>
                      <a:pt x="384" y="46"/>
                    </a:lnTo>
                    <a:lnTo>
                      <a:pt x="376" y="46"/>
                    </a:lnTo>
                    <a:lnTo>
                      <a:pt x="376" y="42"/>
                    </a:lnTo>
                    <a:lnTo>
                      <a:pt x="370" y="42"/>
                    </a:lnTo>
                    <a:lnTo>
                      <a:pt x="352" y="42"/>
                    </a:lnTo>
                    <a:lnTo>
                      <a:pt x="358" y="38"/>
                    </a:lnTo>
                    <a:close/>
                    <a:moveTo>
                      <a:pt x="238" y="22"/>
                    </a:moveTo>
                    <a:lnTo>
                      <a:pt x="254" y="30"/>
                    </a:lnTo>
                    <a:lnTo>
                      <a:pt x="252" y="32"/>
                    </a:lnTo>
                    <a:lnTo>
                      <a:pt x="242" y="28"/>
                    </a:lnTo>
                    <a:lnTo>
                      <a:pt x="238" y="22"/>
                    </a:lnTo>
                    <a:close/>
                    <a:moveTo>
                      <a:pt x="404" y="58"/>
                    </a:moveTo>
                    <a:lnTo>
                      <a:pt x="412" y="52"/>
                    </a:lnTo>
                    <a:lnTo>
                      <a:pt x="412" y="56"/>
                    </a:lnTo>
                    <a:lnTo>
                      <a:pt x="404" y="58"/>
                    </a:lnTo>
                    <a:close/>
                    <a:moveTo>
                      <a:pt x="340" y="155"/>
                    </a:moveTo>
                    <a:lnTo>
                      <a:pt x="340" y="161"/>
                    </a:lnTo>
                    <a:lnTo>
                      <a:pt x="334" y="163"/>
                    </a:lnTo>
                    <a:lnTo>
                      <a:pt x="332" y="159"/>
                    </a:lnTo>
                    <a:lnTo>
                      <a:pt x="340" y="155"/>
                    </a:lnTo>
                    <a:close/>
                    <a:moveTo>
                      <a:pt x="348" y="155"/>
                    </a:moveTo>
                    <a:lnTo>
                      <a:pt x="344" y="155"/>
                    </a:lnTo>
                    <a:lnTo>
                      <a:pt x="342" y="151"/>
                    </a:lnTo>
                    <a:lnTo>
                      <a:pt x="344" y="149"/>
                    </a:lnTo>
                    <a:lnTo>
                      <a:pt x="348" y="155"/>
                    </a:lnTo>
                    <a:close/>
                    <a:moveTo>
                      <a:pt x="352" y="145"/>
                    </a:moveTo>
                    <a:lnTo>
                      <a:pt x="352" y="151"/>
                    </a:lnTo>
                    <a:lnTo>
                      <a:pt x="348" y="151"/>
                    </a:lnTo>
                    <a:lnTo>
                      <a:pt x="348" y="145"/>
                    </a:lnTo>
                    <a:lnTo>
                      <a:pt x="352" y="145"/>
                    </a:lnTo>
                    <a:close/>
                    <a:moveTo>
                      <a:pt x="356" y="153"/>
                    </a:moveTo>
                    <a:lnTo>
                      <a:pt x="360" y="147"/>
                    </a:lnTo>
                    <a:lnTo>
                      <a:pt x="364" y="149"/>
                    </a:lnTo>
                    <a:lnTo>
                      <a:pt x="362" y="151"/>
                    </a:lnTo>
                    <a:lnTo>
                      <a:pt x="356" y="153"/>
                    </a:lnTo>
                    <a:close/>
                    <a:moveTo>
                      <a:pt x="254" y="350"/>
                    </a:moveTo>
                    <a:lnTo>
                      <a:pt x="250" y="354"/>
                    </a:lnTo>
                    <a:lnTo>
                      <a:pt x="246" y="346"/>
                    </a:lnTo>
                    <a:lnTo>
                      <a:pt x="242" y="340"/>
                    </a:lnTo>
                    <a:lnTo>
                      <a:pt x="238" y="340"/>
                    </a:lnTo>
                    <a:lnTo>
                      <a:pt x="240" y="346"/>
                    </a:lnTo>
                    <a:lnTo>
                      <a:pt x="236" y="350"/>
                    </a:lnTo>
                    <a:lnTo>
                      <a:pt x="228" y="352"/>
                    </a:lnTo>
                    <a:lnTo>
                      <a:pt x="222" y="360"/>
                    </a:lnTo>
                    <a:lnTo>
                      <a:pt x="212" y="366"/>
                    </a:lnTo>
                    <a:lnTo>
                      <a:pt x="200" y="368"/>
                    </a:lnTo>
                    <a:lnTo>
                      <a:pt x="192" y="368"/>
                    </a:lnTo>
                    <a:lnTo>
                      <a:pt x="182" y="362"/>
                    </a:lnTo>
                    <a:lnTo>
                      <a:pt x="174" y="358"/>
                    </a:lnTo>
                    <a:lnTo>
                      <a:pt x="174" y="354"/>
                    </a:lnTo>
                    <a:lnTo>
                      <a:pt x="180" y="352"/>
                    </a:lnTo>
                    <a:lnTo>
                      <a:pt x="180" y="346"/>
                    </a:lnTo>
                    <a:lnTo>
                      <a:pt x="182" y="346"/>
                    </a:lnTo>
                    <a:lnTo>
                      <a:pt x="180" y="342"/>
                    </a:lnTo>
                    <a:lnTo>
                      <a:pt x="176" y="344"/>
                    </a:lnTo>
                    <a:lnTo>
                      <a:pt x="176" y="338"/>
                    </a:lnTo>
                    <a:lnTo>
                      <a:pt x="184" y="332"/>
                    </a:lnTo>
                    <a:lnTo>
                      <a:pt x="184" y="330"/>
                    </a:lnTo>
                    <a:lnTo>
                      <a:pt x="188" y="325"/>
                    </a:lnTo>
                    <a:lnTo>
                      <a:pt x="186" y="325"/>
                    </a:lnTo>
                    <a:lnTo>
                      <a:pt x="180" y="330"/>
                    </a:lnTo>
                    <a:lnTo>
                      <a:pt x="178" y="334"/>
                    </a:lnTo>
                    <a:lnTo>
                      <a:pt x="174" y="334"/>
                    </a:lnTo>
                    <a:lnTo>
                      <a:pt x="172" y="334"/>
                    </a:lnTo>
                    <a:lnTo>
                      <a:pt x="170" y="330"/>
                    </a:lnTo>
                    <a:lnTo>
                      <a:pt x="174" y="328"/>
                    </a:lnTo>
                    <a:lnTo>
                      <a:pt x="172" y="323"/>
                    </a:lnTo>
                    <a:lnTo>
                      <a:pt x="170" y="317"/>
                    </a:lnTo>
                    <a:lnTo>
                      <a:pt x="172" y="315"/>
                    </a:lnTo>
                    <a:lnTo>
                      <a:pt x="182" y="313"/>
                    </a:lnTo>
                    <a:lnTo>
                      <a:pt x="186" y="315"/>
                    </a:lnTo>
                    <a:lnTo>
                      <a:pt x="194" y="315"/>
                    </a:lnTo>
                    <a:lnTo>
                      <a:pt x="198" y="315"/>
                    </a:lnTo>
                    <a:lnTo>
                      <a:pt x="202" y="311"/>
                    </a:lnTo>
                    <a:lnTo>
                      <a:pt x="192" y="313"/>
                    </a:lnTo>
                    <a:lnTo>
                      <a:pt x="188" y="311"/>
                    </a:lnTo>
                    <a:lnTo>
                      <a:pt x="182" y="311"/>
                    </a:lnTo>
                    <a:lnTo>
                      <a:pt x="172" y="311"/>
                    </a:lnTo>
                    <a:lnTo>
                      <a:pt x="170" y="311"/>
                    </a:lnTo>
                    <a:lnTo>
                      <a:pt x="172" y="307"/>
                    </a:lnTo>
                    <a:lnTo>
                      <a:pt x="168" y="303"/>
                    </a:lnTo>
                    <a:lnTo>
                      <a:pt x="168" y="301"/>
                    </a:lnTo>
                    <a:lnTo>
                      <a:pt x="170" y="299"/>
                    </a:lnTo>
                    <a:lnTo>
                      <a:pt x="172" y="301"/>
                    </a:lnTo>
                    <a:lnTo>
                      <a:pt x="176" y="301"/>
                    </a:lnTo>
                    <a:lnTo>
                      <a:pt x="176" y="303"/>
                    </a:lnTo>
                    <a:lnTo>
                      <a:pt x="178" y="297"/>
                    </a:lnTo>
                    <a:lnTo>
                      <a:pt x="176" y="299"/>
                    </a:lnTo>
                    <a:lnTo>
                      <a:pt x="172" y="297"/>
                    </a:lnTo>
                    <a:lnTo>
                      <a:pt x="174" y="293"/>
                    </a:lnTo>
                    <a:lnTo>
                      <a:pt x="180" y="291"/>
                    </a:lnTo>
                    <a:lnTo>
                      <a:pt x="182" y="293"/>
                    </a:lnTo>
                    <a:lnTo>
                      <a:pt x="186" y="291"/>
                    </a:lnTo>
                    <a:lnTo>
                      <a:pt x="192" y="291"/>
                    </a:lnTo>
                    <a:lnTo>
                      <a:pt x="188" y="289"/>
                    </a:lnTo>
                    <a:lnTo>
                      <a:pt x="190" y="285"/>
                    </a:lnTo>
                    <a:lnTo>
                      <a:pt x="200" y="285"/>
                    </a:lnTo>
                    <a:lnTo>
                      <a:pt x="196" y="281"/>
                    </a:lnTo>
                    <a:lnTo>
                      <a:pt x="198" y="279"/>
                    </a:lnTo>
                    <a:lnTo>
                      <a:pt x="206" y="279"/>
                    </a:lnTo>
                    <a:lnTo>
                      <a:pt x="212" y="279"/>
                    </a:lnTo>
                    <a:lnTo>
                      <a:pt x="212" y="279"/>
                    </a:lnTo>
                    <a:lnTo>
                      <a:pt x="212" y="277"/>
                    </a:lnTo>
                    <a:lnTo>
                      <a:pt x="220" y="277"/>
                    </a:lnTo>
                    <a:lnTo>
                      <a:pt x="220" y="271"/>
                    </a:lnTo>
                    <a:lnTo>
                      <a:pt x="224" y="269"/>
                    </a:lnTo>
                    <a:lnTo>
                      <a:pt x="228" y="271"/>
                    </a:lnTo>
                    <a:lnTo>
                      <a:pt x="228" y="269"/>
                    </a:lnTo>
                    <a:lnTo>
                      <a:pt x="232" y="269"/>
                    </a:lnTo>
                    <a:lnTo>
                      <a:pt x="238" y="273"/>
                    </a:lnTo>
                    <a:lnTo>
                      <a:pt x="240" y="269"/>
                    </a:lnTo>
                    <a:lnTo>
                      <a:pt x="246" y="265"/>
                    </a:lnTo>
                    <a:lnTo>
                      <a:pt x="248" y="261"/>
                    </a:lnTo>
                    <a:lnTo>
                      <a:pt x="250" y="259"/>
                    </a:lnTo>
                    <a:lnTo>
                      <a:pt x="248" y="259"/>
                    </a:lnTo>
                    <a:lnTo>
                      <a:pt x="242" y="263"/>
                    </a:lnTo>
                    <a:lnTo>
                      <a:pt x="240" y="267"/>
                    </a:lnTo>
                    <a:lnTo>
                      <a:pt x="236" y="269"/>
                    </a:lnTo>
                    <a:lnTo>
                      <a:pt x="232" y="267"/>
                    </a:lnTo>
                    <a:lnTo>
                      <a:pt x="232" y="263"/>
                    </a:lnTo>
                    <a:lnTo>
                      <a:pt x="236" y="257"/>
                    </a:lnTo>
                    <a:lnTo>
                      <a:pt x="244" y="253"/>
                    </a:lnTo>
                    <a:lnTo>
                      <a:pt x="246" y="251"/>
                    </a:lnTo>
                    <a:lnTo>
                      <a:pt x="250" y="253"/>
                    </a:lnTo>
                    <a:lnTo>
                      <a:pt x="254" y="251"/>
                    </a:lnTo>
                    <a:lnTo>
                      <a:pt x="254" y="247"/>
                    </a:lnTo>
                    <a:lnTo>
                      <a:pt x="252" y="247"/>
                    </a:lnTo>
                    <a:lnTo>
                      <a:pt x="254" y="243"/>
                    </a:lnTo>
                    <a:lnTo>
                      <a:pt x="262" y="241"/>
                    </a:lnTo>
                    <a:lnTo>
                      <a:pt x="266" y="243"/>
                    </a:lnTo>
                    <a:lnTo>
                      <a:pt x="270" y="239"/>
                    </a:lnTo>
                    <a:lnTo>
                      <a:pt x="268" y="237"/>
                    </a:lnTo>
                    <a:lnTo>
                      <a:pt x="268" y="231"/>
                    </a:lnTo>
                    <a:lnTo>
                      <a:pt x="272" y="229"/>
                    </a:lnTo>
                    <a:lnTo>
                      <a:pt x="270" y="225"/>
                    </a:lnTo>
                    <a:lnTo>
                      <a:pt x="272" y="223"/>
                    </a:lnTo>
                    <a:lnTo>
                      <a:pt x="278" y="223"/>
                    </a:lnTo>
                    <a:lnTo>
                      <a:pt x="282" y="221"/>
                    </a:lnTo>
                    <a:lnTo>
                      <a:pt x="272" y="219"/>
                    </a:lnTo>
                    <a:lnTo>
                      <a:pt x="274" y="217"/>
                    </a:lnTo>
                    <a:lnTo>
                      <a:pt x="280" y="215"/>
                    </a:lnTo>
                    <a:lnTo>
                      <a:pt x="282" y="209"/>
                    </a:lnTo>
                    <a:lnTo>
                      <a:pt x="290" y="207"/>
                    </a:lnTo>
                    <a:lnTo>
                      <a:pt x="300" y="207"/>
                    </a:lnTo>
                    <a:lnTo>
                      <a:pt x="298" y="205"/>
                    </a:lnTo>
                    <a:lnTo>
                      <a:pt x="294" y="205"/>
                    </a:lnTo>
                    <a:lnTo>
                      <a:pt x="298" y="201"/>
                    </a:lnTo>
                    <a:lnTo>
                      <a:pt x="302" y="199"/>
                    </a:lnTo>
                    <a:lnTo>
                      <a:pt x="304" y="195"/>
                    </a:lnTo>
                    <a:lnTo>
                      <a:pt x="308" y="193"/>
                    </a:lnTo>
                    <a:lnTo>
                      <a:pt x="310" y="191"/>
                    </a:lnTo>
                    <a:lnTo>
                      <a:pt x="314" y="187"/>
                    </a:lnTo>
                    <a:lnTo>
                      <a:pt x="324" y="187"/>
                    </a:lnTo>
                    <a:lnTo>
                      <a:pt x="326" y="185"/>
                    </a:lnTo>
                    <a:lnTo>
                      <a:pt x="316" y="183"/>
                    </a:lnTo>
                    <a:lnTo>
                      <a:pt x="320" y="181"/>
                    </a:lnTo>
                    <a:lnTo>
                      <a:pt x="324" y="179"/>
                    </a:lnTo>
                    <a:lnTo>
                      <a:pt x="326" y="175"/>
                    </a:lnTo>
                    <a:lnTo>
                      <a:pt x="332" y="173"/>
                    </a:lnTo>
                    <a:lnTo>
                      <a:pt x="332" y="167"/>
                    </a:lnTo>
                    <a:lnTo>
                      <a:pt x="334" y="167"/>
                    </a:lnTo>
                    <a:lnTo>
                      <a:pt x="340" y="169"/>
                    </a:lnTo>
                    <a:lnTo>
                      <a:pt x="342" y="169"/>
                    </a:lnTo>
                    <a:lnTo>
                      <a:pt x="340" y="163"/>
                    </a:lnTo>
                    <a:lnTo>
                      <a:pt x="342" y="161"/>
                    </a:lnTo>
                    <a:lnTo>
                      <a:pt x="346" y="157"/>
                    </a:lnTo>
                    <a:lnTo>
                      <a:pt x="348" y="161"/>
                    </a:lnTo>
                    <a:lnTo>
                      <a:pt x="350" y="163"/>
                    </a:lnTo>
                    <a:lnTo>
                      <a:pt x="352" y="157"/>
                    </a:lnTo>
                    <a:lnTo>
                      <a:pt x="354" y="157"/>
                    </a:lnTo>
                    <a:lnTo>
                      <a:pt x="352" y="163"/>
                    </a:lnTo>
                    <a:lnTo>
                      <a:pt x="354" y="167"/>
                    </a:lnTo>
                    <a:lnTo>
                      <a:pt x="354" y="163"/>
                    </a:lnTo>
                    <a:lnTo>
                      <a:pt x="358" y="159"/>
                    </a:lnTo>
                    <a:lnTo>
                      <a:pt x="362" y="163"/>
                    </a:lnTo>
                    <a:lnTo>
                      <a:pt x="358" y="167"/>
                    </a:lnTo>
                    <a:lnTo>
                      <a:pt x="362" y="165"/>
                    </a:lnTo>
                    <a:lnTo>
                      <a:pt x="366" y="161"/>
                    </a:lnTo>
                    <a:lnTo>
                      <a:pt x="374" y="159"/>
                    </a:lnTo>
                    <a:lnTo>
                      <a:pt x="382" y="167"/>
                    </a:lnTo>
                    <a:lnTo>
                      <a:pt x="380" y="157"/>
                    </a:lnTo>
                    <a:lnTo>
                      <a:pt x="374" y="155"/>
                    </a:lnTo>
                    <a:lnTo>
                      <a:pt x="374" y="153"/>
                    </a:lnTo>
                    <a:lnTo>
                      <a:pt x="382" y="151"/>
                    </a:lnTo>
                    <a:lnTo>
                      <a:pt x="386" y="155"/>
                    </a:lnTo>
                    <a:lnTo>
                      <a:pt x="392" y="155"/>
                    </a:lnTo>
                    <a:lnTo>
                      <a:pt x="396" y="157"/>
                    </a:lnTo>
                    <a:lnTo>
                      <a:pt x="398" y="157"/>
                    </a:lnTo>
                    <a:lnTo>
                      <a:pt x="398" y="153"/>
                    </a:lnTo>
                    <a:lnTo>
                      <a:pt x="404" y="151"/>
                    </a:lnTo>
                    <a:lnTo>
                      <a:pt x="406" y="151"/>
                    </a:lnTo>
                    <a:lnTo>
                      <a:pt x="408" y="147"/>
                    </a:lnTo>
                    <a:lnTo>
                      <a:pt x="412" y="147"/>
                    </a:lnTo>
                    <a:lnTo>
                      <a:pt x="410" y="143"/>
                    </a:lnTo>
                    <a:lnTo>
                      <a:pt x="414" y="141"/>
                    </a:lnTo>
                    <a:lnTo>
                      <a:pt x="420" y="143"/>
                    </a:lnTo>
                    <a:lnTo>
                      <a:pt x="424" y="143"/>
                    </a:lnTo>
                    <a:lnTo>
                      <a:pt x="428" y="143"/>
                    </a:lnTo>
                    <a:lnTo>
                      <a:pt x="424" y="147"/>
                    </a:lnTo>
                    <a:lnTo>
                      <a:pt x="418" y="155"/>
                    </a:lnTo>
                    <a:lnTo>
                      <a:pt x="422" y="157"/>
                    </a:lnTo>
                    <a:lnTo>
                      <a:pt x="434" y="143"/>
                    </a:lnTo>
                    <a:lnTo>
                      <a:pt x="438" y="143"/>
                    </a:lnTo>
                    <a:lnTo>
                      <a:pt x="438" y="151"/>
                    </a:lnTo>
                    <a:lnTo>
                      <a:pt x="442" y="151"/>
                    </a:lnTo>
                    <a:lnTo>
                      <a:pt x="448" y="145"/>
                    </a:lnTo>
                    <a:lnTo>
                      <a:pt x="448" y="141"/>
                    </a:lnTo>
                    <a:lnTo>
                      <a:pt x="452" y="139"/>
                    </a:lnTo>
                    <a:lnTo>
                      <a:pt x="460" y="145"/>
                    </a:lnTo>
                    <a:lnTo>
                      <a:pt x="454" y="147"/>
                    </a:lnTo>
                    <a:lnTo>
                      <a:pt x="454" y="149"/>
                    </a:lnTo>
                    <a:lnTo>
                      <a:pt x="460" y="151"/>
                    </a:lnTo>
                    <a:lnTo>
                      <a:pt x="462" y="145"/>
                    </a:lnTo>
                    <a:lnTo>
                      <a:pt x="470" y="145"/>
                    </a:lnTo>
                    <a:lnTo>
                      <a:pt x="472" y="147"/>
                    </a:lnTo>
                    <a:lnTo>
                      <a:pt x="482" y="147"/>
                    </a:lnTo>
                    <a:lnTo>
                      <a:pt x="492" y="151"/>
                    </a:lnTo>
                    <a:lnTo>
                      <a:pt x="492" y="153"/>
                    </a:lnTo>
                    <a:lnTo>
                      <a:pt x="480" y="159"/>
                    </a:lnTo>
                    <a:lnTo>
                      <a:pt x="464" y="157"/>
                    </a:lnTo>
                    <a:lnTo>
                      <a:pt x="464" y="157"/>
                    </a:lnTo>
                    <a:lnTo>
                      <a:pt x="478" y="161"/>
                    </a:lnTo>
                    <a:lnTo>
                      <a:pt x="480" y="163"/>
                    </a:lnTo>
                    <a:lnTo>
                      <a:pt x="484" y="163"/>
                    </a:lnTo>
                    <a:lnTo>
                      <a:pt x="494" y="163"/>
                    </a:lnTo>
                    <a:lnTo>
                      <a:pt x="492" y="167"/>
                    </a:lnTo>
                    <a:lnTo>
                      <a:pt x="490" y="169"/>
                    </a:lnTo>
                    <a:lnTo>
                      <a:pt x="486" y="165"/>
                    </a:lnTo>
                    <a:lnTo>
                      <a:pt x="484" y="169"/>
                    </a:lnTo>
                    <a:lnTo>
                      <a:pt x="478" y="171"/>
                    </a:lnTo>
                    <a:lnTo>
                      <a:pt x="476" y="173"/>
                    </a:lnTo>
                    <a:lnTo>
                      <a:pt x="470" y="175"/>
                    </a:lnTo>
                    <a:lnTo>
                      <a:pt x="470" y="171"/>
                    </a:lnTo>
                    <a:lnTo>
                      <a:pt x="474" y="167"/>
                    </a:lnTo>
                    <a:lnTo>
                      <a:pt x="472" y="163"/>
                    </a:lnTo>
                    <a:lnTo>
                      <a:pt x="460" y="161"/>
                    </a:lnTo>
                    <a:lnTo>
                      <a:pt x="454" y="157"/>
                    </a:lnTo>
                    <a:lnTo>
                      <a:pt x="446" y="159"/>
                    </a:lnTo>
                    <a:lnTo>
                      <a:pt x="438" y="159"/>
                    </a:lnTo>
                    <a:lnTo>
                      <a:pt x="428" y="165"/>
                    </a:lnTo>
                    <a:lnTo>
                      <a:pt x="430" y="175"/>
                    </a:lnTo>
                    <a:lnTo>
                      <a:pt x="426" y="177"/>
                    </a:lnTo>
                    <a:lnTo>
                      <a:pt x="422" y="183"/>
                    </a:lnTo>
                    <a:lnTo>
                      <a:pt x="406" y="179"/>
                    </a:lnTo>
                    <a:lnTo>
                      <a:pt x="404" y="181"/>
                    </a:lnTo>
                    <a:lnTo>
                      <a:pt x="388" y="181"/>
                    </a:lnTo>
                    <a:lnTo>
                      <a:pt x="374" y="167"/>
                    </a:lnTo>
                    <a:lnTo>
                      <a:pt x="370" y="169"/>
                    </a:lnTo>
                    <a:lnTo>
                      <a:pt x="370" y="173"/>
                    </a:lnTo>
                    <a:lnTo>
                      <a:pt x="368" y="173"/>
                    </a:lnTo>
                    <a:lnTo>
                      <a:pt x="362" y="173"/>
                    </a:lnTo>
                    <a:lnTo>
                      <a:pt x="358" y="185"/>
                    </a:lnTo>
                    <a:lnTo>
                      <a:pt x="352" y="185"/>
                    </a:lnTo>
                    <a:lnTo>
                      <a:pt x="344" y="181"/>
                    </a:lnTo>
                    <a:lnTo>
                      <a:pt x="334" y="183"/>
                    </a:lnTo>
                    <a:lnTo>
                      <a:pt x="336" y="189"/>
                    </a:lnTo>
                    <a:lnTo>
                      <a:pt x="332" y="193"/>
                    </a:lnTo>
                    <a:lnTo>
                      <a:pt x="326" y="191"/>
                    </a:lnTo>
                    <a:lnTo>
                      <a:pt x="318" y="193"/>
                    </a:lnTo>
                    <a:lnTo>
                      <a:pt x="312" y="203"/>
                    </a:lnTo>
                    <a:lnTo>
                      <a:pt x="312" y="207"/>
                    </a:lnTo>
                    <a:lnTo>
                      <a:pt x="300" y="219"/>
                    </a:lnTo>
                    <a:lnTo>
                      <a:pt x="300" y="221"/>
                    </a:lnTo>
                    <a:lnTo>
                      <a:pt x="290" y="223"/>
                    </a:lnTo>
                    <a:lnTo>
                      <a:pt x="288" y="235"/>
                    </a:lnTo>
                    <a:lnTo>
                      <a:pt x="282" y="249"/>
                    </a:lnTo>
                    <a:lnTo>
                      <a:pt x="286" y="253"/>
                    </a:lnTo>
                    <a:lnTo>
                      <a:pt x="284" y="257"/>
                    </a:lnTo>
                    <a:lnTo>
                      <a:pt x="270" y="259"/>
                    </a:lnTo>
                    <a:lnTo>
                      <a:pt x="260" y="267"/>
                    </a:lnTo>
                    <a:lnTo>
                      <a:pt x="258" y="279"/>
                    </a:lnTo>
                    <a:lnTo>
                      <a:pt x="260" y="297"/>
                    </a:lnTo>
                    <a:lnTo>
                      <a:pt x="266" y="307"/>
                    </a:lnTo>
                    <a:lnTo>
                      <a:pt x="262" y="311"/>
                    </a:lnTo>
                    <a:lnTo>
                      <a:pt x="266" y="319"/>
                    </a:lnTo>
                    <a:lnTo>
                      <a:pt x="262" y="332"/>
                    </a:lnTo>
                    <a:lnTo>
                      <a:pt x="256" y="334"/>
                    </a:lnTo>
                    <a:lnTo>
                      <a:pt x="254" y="340"/>
                    </a:lnTo>
                    <a:lnTo>
                      <a:pt x="254" y="35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2" name="Freeform 65"/>
              <p:cNvSpPr>
                <a:spLocks noEditPoints="1"/>
              </p:cNvSpPr>
              <p:nvPr/>
            </p:nvSpPr>
            <p:spPr bwMode="auto">
              <a:xfrm>
                <a:off x="12750600" y="2952974"/>
                <a:ext cx="236706" cy="352207"/>
              </a:xfrm>
              <a:custGeom>
                <a:avLst/>
                <a:gdLst>
                  <a:gd name="T0" fmla="*/ 80 w 166"/>
                  <a:gd name="T1" fmla="*/ 219 h 247"/>
                  <a:gd name="T2" fmla="*/ 74 w 166"/>
                  <a:gd name="T3" fmla="*/ 223 h 247"/>
                  <a:gd name="T4" fmla="*/ 80 w 166"/>
                  <a:gd name="T5" fmla="*/ 209 h 247"/>
                  <a:gd name="T6" fmla="*/ 102 w 166"/>
                  <a:gd name="T7" fmla="*/ 217 h 247"/>
                  <a:gd name="T8" fmla="*/ 106 w 166"/>
                  <a:gd name="T9" fmla="*/ 203 h 247"/>
                  <a:gd name="T10" fmla="*/ 108 w 166"/>
                  <a:gd name="T11" fmla="*/ 199 h 247"/>
                  <a:gd name="T12" fmla="*/ 98 w 166"/>
                  <a:gd name="T13" fmla="*/ 209 h 247"/>
                  <a:gd name="T14" fmla="*/ 98 w 166"/>
                  <a:gd name="T15" fmla="*/ 217 h 247"/>
                  <a:gd name="T16" fmla="*/ 114 w 166"/>
                  <a:gd name="T17" fmla="*/ 199 h 247"/>
                  <a:gd name="T18" fmla="*/ 110 w 166"/>
                  <a:gd name="T19" fmla="*/ 199 h 247"/>
                  <a:gd name="T20" fmla="*/ 114 w 166"/>
                  <a:gd name="T21" fmla="*/ 199 h 247"/>
                  <a:gd name="T22" fmla="*/ 162 w 166"/>
                  <a:gd name="T23" fmla="*/ 40 h 247"/>
                  <a:gd name="T24" fmla="*/ 158 w 166"/>
                  <a:gd name="T25" fmla="*/ 32 h 247"/>
                  <a:gd name="T26" fmla="*/ 156 w 166"/>
                  <a:gd name="T27" fmla="*/ 20 h 247"/>
                  <a:gd name="T28" fmla="*/ 136 w 166"/>
                  <a:gd name="T29" fmla="*/ 12 h 247"/>
                  <a:gd name="T30" fmla="*/ 118 w 166"/>
                  <a:gd name="T31" fmla="*/ 0 h 247"/>
                  <a:gd name="T32" fmla="*/ 108 w 166"/>
                  <a:gd name="T33" fmla="*/ 12 h 247"/>
                  <a:gd name="T34" fmla="*/ 94 w 166"/>
                  <a:gd name="T35" fmla="*/ 8 h 247"/>
                  <a:gd name="T36" fmla="*/ 86 w 166"/>
                  <a:gd name="T37" fmla="*/ 16 h 247"/>
                  <a:gd name="T38" fmla="*/ 76 w 166"/>
                  <a:gd name="T39" fmla="*/ 18 h 247"/>
                  <a:gd name="T40" fmla="*/ 62 w 166"/>
                  <a:gd name="T41" fmla="*/ 30 h 247"/>
                  <a:gd name="T42" fmla="*/ 50 w 166"/>
                  <a:gd name="T43" fmla="*/ 46 h 247"/>
                  <a:gd name="T44" fmla="*/ 40 w 166"/>
                  <a:gd name="T45" fmla="*/ 50 h 247"/>
                  <a:gd name="T46" fmla="*/ 32 w 166"/>
                  <a:gd name="T47" fmla="*/ 76 h 247"/>
                  <a:gd name="T48" fmla="*/ 34 w 166"/>
                  <a:gd name="T49" fmla="*/ 84 h 247"/>
                  <a:gd name="T50" fmla="*/ 10 w 166"/>
                  <a:gd name="T51" fmla="*/ 94 h 247"/>
                  <a:gd name="T52" fmla="*/ 10 w 166"/>
                  <a:gd name="T53" fmla="*/ 124 h 247"/>
                  <a:gd name="T54" fmla="*/ 12 w 166"/>
                  <a:gd name="T55" fmla="*/ 138 h 247"/>
                  <a:gd name="T56" fmla="*/ 12 w 166"/>
                  <a:gd name="T57" fmla="*/ 159 h 247"/>
                  <a:gd name="T58" fmla="*/ 4 w 166"/>
                  <a:gd name="T59" fmla="*/ 167 h 247"/>
                  <a:gd name="T60" fmla="*/ 0 w 166"/>
                  <a:gd name="T61" fmla="*/ 181 h 247"/>
                  <a:gd name="T62" fmla="*/ 6 w 166"/>
                  <a:gd name="T63" fmla="*/ 197 h 247"/>
                  <a:gd name="T64" fmla="*/ 8 w 166"/>
                  <a:gd name="T65" fmla="*/ 209 h 247"/>
                  <a:gd name="T66" fmla="*/ 24 w 166"/>
                  <a:gd name="T67" fmla="*/ 221 h 247"/>
                  <a:gd name="T68" fmla="*/ 20 w 166"/>
                  <a:gd name="T69" fmla="*/ 227 h 247"/>
                  <a:gd name="T70" fmla="*/ 18 w 166"/>
                  <a:gd name="T71" fmla="*/ 229 h 247"/>
                  <a:gd name="T72" fmla="*/ 24 w 166"/>
                  <a:gd name="T73" fmla="*/ 239 h 247"/>
                  <a:gd name="T74" fmla="*/ 38 w 166"/>
                  <a:gd name="T75" fmla="*/ 245 h 247"/>
                  <a:gd name="T76" fmla="*/ 46 w 166"/>
                  <a:gd name="T77" fmla="*/ 241 h 247"/>
                  <a:gd name="T78" fmla="*/ 50 w 166"/>
                  <a:gd name="T79" fmla="*/ 231 h 247"/>
                  <a:gd name="T80" fmla="*/ 64 w 166"/>
                  <a:gd name="T81" fmla="*/ 229 h 247"/>
                  <a:gd name="T82" fmla="*/ 74 w 166"/>
                  <a:gd name="T83" fmla="*/ 207 h 247"/>
                  <a:gd name="T84" fmla="*/ 78 w 166"/>
                  <a:gd name="T85" fmla="*/ 189 h 247"/>
                  <a:gd name="T86" fmla="*/ 94 w 166"/>
                  <a:gd name="T87" fmla="*/ 179 h 247"/>
                  <a:gd name="T88" fmla="*/ 96 w 166"/>
                  <a:gd name="T89" fmla="*/ 173 h 247"/>
                  <a:gd name="T90" fmla="*/ 80 w 166"/>
                  <a:gd name="T91" fmla="*/ 171 h 247"/>
                  <a:gd name="T92" fmla="*/ 76 w 166"/>
                  <a:gd name="T93" fmla="*/ 167 h 247"/>
                  <a:gd name="T94" fmla="*/ 88 w 166"/>
                  <a:gd name="T95" fmla="*/ 169 h 247"/>
                  <a:gd name="T96" fmla="*/ 102 w 166"/>
                  <a:gd name="T97" fmla="*/ 169 h 247"/>
                  <a:gd name="T98" fmla="*/ 100 w 166"/>
                  <a:gd name="T99" fmla="*/ 155 h 247"/>
                  <a:gd name="T100" fmla="*/ 86 w 166"/>
                  <a:gd name="T101" fmla="*/ 150 h 247"/>
                  <a:gd name="T102" fmla="*/ 82 w 166"/>
                  <a:gd name="T103" fmla="*/ 132 h 247"/>
                  <a:gd name="T104" fmla="*/ 84 w 166"/>
                  <a:gd name="T105" fmla="*/ 122 h 247"/>
                  <a:gd name="T106" fmla="*/ 82 w 166"/>
                  <a:gd name="T107" fmla="*/ 114 h 247"/>
                  <a:gd name="T108" fmla="*/ 94 w 166"/>
                  <a:gd name="T109" fmla="*/ 106 h 247"/>
                  <a:gd name="T110" fmla="*/ 106 w 166"/>
                  <a:gd name="T111" fmla="*/ 98 h 247"/>
                  <a:gd name="T112" fmla="*/ 126 w 166"/>
                  <a:gd name="T113" fmla="*/ 88 h 247"/>
                  <a:gd name="T114" fmla="*/ 136 w 166"/>
                  <a:gd name="T115" fmla="*/ 80 h 247"/>
                  <a:gd name="T116" fmla="*/ 130 w 166"/>
                  <a:gd name="T117" fmla="*/ 72 h 247"/>
                  <a:gd name="T118" fmla="*/ 132 w 166"/>
                  <a:gd name="T119" fmla="*/ 64 h 247"/>
                  <a:gd name="T120" fmla="*/ 144 w 166"/>
                  <a:gd name="T121" fmla="*/ 62 h 247"/>
                  <a:gd name="T122" fmla="*/ 152 w 166"/>
                  <a:gd name="T123" fmla="*/ 58 h 247"/>
                  <a:gd name="T124" fmla="*/ 166 w 166"/>
                  <a:gd name="T125" fmla="*/ 5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47">
                    <a:moveTo>
                      <a:pt x="84" y="209"/>
                    </a:moveTo>
                    <a:lnTo>
                      <a:pt x="80" y="219"/>
                    </a:lnTo>
                    <a:lnTo>
                      <a:pt x="74" y="229"/>
                    </a:lnTo>
                    <a:lnTo>
                      <a:pt x="74" y="223"/>
                    </a:lnTo>
                    <a:lnTo>
                      <a:pt x="78" y="217"/>
                    </a:lnTo>
                    <a:lnTo>
                      <a:pt x="80" y="209"/>
                    </a:lnTo>
                    <a:lnTo>
                      <a:pt x="84" y="209"/>
                    </a:lnTo>
                    <a:close/>
                    <a:moveTo>
                      <a:pt x="102" y="217"/>
                    </a:moveTo>
                    <a:lnTo>
                      <a:pt x="106" y="211"/>
                    </a:lnTo>
                    <a:lnTo>
                      <a:pt x="106" y="203"/>
                    </a:lnTo>
                    <a:lnTo>
                      <a:pt x="110" y="201"/>
                    </a:lnTo>
                    <a:lnTo>
                      <a:pt x="108" y="199"/>
                    </a:lnTo>
                    <a:lnTo>
                      <a:pt x="100" y="203"/>
                    </a:lnTo>
                    <a:lnTo>
                      <a:pt x="98" y="209"/>
                    </a:lnTo>
                    <a:lnTo>
                      <a:pt x="100" y="215"/>
                    </a:lnTo>
                    <a:lnTo>
                      <a:pt x="98" y="217"/>
                    </a:lnTo>
                    <a:lnTo>
                      <a:pt x="102" y="217"/>
                    </a:lnTo>
                    <a:close/>
                    <a:moveTo>
                      <a:pt x="114" y="199"/>
                    </a:moveTo>
                    <a:lnTo>
                      <a:pt x="114" y="197"/>
                    </a:lnTo>
                    <a:lnTo>
                      <a:pt x="110" y="199"/>
                    </a:lnTo>
                    <a:lnTo>
                      <a:pt x="110" y="201"/>
                    </a:lnTo>
                    <a:lnTo>
                      <a:pt x="114" y="199"/>
                    </a:lnTo>
                    <a:close/>
                    <a:moveTo>
                      <a:pt x="160" y="48"/>
                    </a:moveTo>
                    <a:lnTo>
                      <a:pt x="162" y="40"/>
                    </a:lnTo>
                    <a:lnTo>
                      <a:pt x="156" y="34"/>
                    </a:lnTo>
                    <a:lnTo>
                      <a:pt x="158" y="32"/>
                    </a:lnTo>
                    <a:lnTo>
                      <a:pt x="154" y="28"/>
                    </a:lnTo>
                    <a:lnTo>
                      <a:pt x="156" y="20"/>
                    </a:lnTo>
                    <a:lnTo>
                      <a:pt x="144" y="14"/>
                    </a:lnTo>
                    <a:lnTo>
                      <a:pt x="136" y="12"/>
                    </a:lnTo>
                    <a:lnTo>
                      <a:pt x="124" y="6"/>
                    </a:lnTo>
                    <a:lnTo>
                      <a:pt x="118" y="0"/>
                    </a:lnTo>
                    <a:lnTo>
                      <a:pt x="112" y="0"/>
                    </a:lnTo>
                    <a:lnTo>
                      <a:pt x="108" y="12"/>
                    </a:lnTo>
                    <a:lnTo>
                      <a:pt x="102" y="12"/>
                    </a:lnTo>
                    <a:lnTo>
                      <a:pt x="94" y="8"/>
                    </a:lnTo>
                    <a:lnTo>
                      <a:pt x="84" y="10"/>
                    </a:lnTo>
                    <a:lnTo>
                      <a:pt x="86" y="16"/>
                    </a:lnTo>
                    <a:lnTo>
                      <a:pt x="82" y="20"/>
                    </a:lnTo>
                    <a:lnTo>
                      <a:pt x="76" y="18"/>
                    </a:lnTo>
                    <a:lnTo>
                      <a:pt x="68" y="20"/>
                    </a:lnTo>
                    <a:lnTo>
                      <a:pt x="62" y="30"/>
                    </a:lnTo>
                    <a:lnTo>
                      <a:pt x="62" y="34"/>
                    </a:lnTo>
                    <a:lnTo>
                      <a:pt x="50" y="46"/>
                    </a:lnTo>
                    <a:lnTo>
                      <a:pt x="50" y="48"/>
                    </a:lnTo>
                    <a:lnTo>
                      <a:pt x="40" y="50"/>
                    </a:lnTo>
                    <a:lnTo>
                      <a:pt x="38" y="62"/>
                    </a:lnTo>
                    <a:lnTo>
                      <a:pt x="32" y="76"/>
                    </a:lnTo>
                    <a:lnTo>
                      <a:pt x="36" y="80"/>
                    </a:lnTo>
                    <a:lnTo>
                      <a:pt x="34" y="84"/>
                    </a:lnTo>
                    <a:lnTo>
                      <a:pt x="20" y="86"/>
                    </a:lnTo>
                    <a:lnTo>
                      <a:pt x="10" y="94"/>
                    </a:lnTo>
                    <a:lnTo>
                      <a:pt x="8" y="106"/>
                    </a:lnTo>
                    <a:lnTo>
                      <a:pt x="10" y="124"/>
                    </a:lnTo>
                    <a:lnTo>
                      <a:pt x="16" y="134"/>
                    </a:lnTo>
                    <a:lnTo>
                      <a:pt x="12" y="138"/>
                    </a:lnTo>
                    <a:lnTo>
                      <a:pt x="16" y="146"/>
                    </a:lnTo>
                    <a:lnTo>
                      <a:pt x="12" y="159"/>
                    </a:lnTo>
                    <a:lnTo>
                      <a:pt x="6" y="161"/>
                    </a:lnTo>
                    <a:lnTo>
                      <a:pt x="4" y="167"/>
                    </a:lnTo>
                    <a:lnTo>
                      <a:pt x="4" y="177"/>
                    </a:lnTo>
                    <a:lnTo>
                      <a:pt x="0" y="181"/>
                    </a:lnTo>
                    <a:lnTo>
                      <a:pt x="2" y="193"/>
                    </a:lnTo>
                    <a:lnTo>
                      <a:pt x="6" y="197"/>
                    </a:lnTo>
                    <a:lnTo>
                      <a:pt x="6" y="203"/>
                    </a:lnTo>
                    <a:lnTo>
                      <a:pt x="8" y="209"/>
                    </a:lnTo>
                    <a:lnTo>
                      <a:pt x="12" y="209"/>
                    </a:lnTo>
                    <a:lnTo>
                      <a:pt x="24" y="221"/>
                    </a:lnTo>
                    <a:lnTo>
                      <a:pt x="24" y="225"/>
                    </a:lnTo>
                    <a:lnTo>
                      <a:pt x="20" y="227"/>
                    </a:lnTo>
                    <a:lnTo>
                      <a:pt x="22" y="229"/>
                    </a:lnTo>
                    <a:lnTo>
                      <a:pt x="18" y="229"/>
                    </a:lnTo>
                    <a:lnTo>
                      <a:pt x="20" y="231"/>
                    </a:lnTo>
                    <a:lnTo>
                      <a:pt x="24" y="239"/>
                    </a:lnTo>
                    <a:lnTo>
                      <a:pt x="24" y="247"/>
                    </a:lnTo>
                    <a:lnTo>
                      <a:pt x="38" y="245"/>
                    </a:lnTo>
                    <a:lnTo>
                      <a:pt x="44" y="245"/>
                    </a:lnTo>
                    <a:lnTo>
                      <a:pt x="46" y="241"/>
                    </a:lnTo>
                    <a:lnTo>
                      <a:pt x="42" y="237"/>
                    </a:lnTo>
                    <a:lnTo>
                      <a:pt x="50" y="231"/>
                    </a:lnTo>
                    <a:lnTo>
                      <a:pt x="52" y="229"/>
                    </a:lnTo>
                    <a:lnTo>
                      <a:pt x="64" y="229"/>
                    </a:lnTo>
                    <a:lnTo>
                      <a:pt x="74" y="219"/>
                    </a:lnTo>
                    <a:lnTo>
                      <a:pt x="74" y="207"/>
                    </a:lnTo>
                    <a:lnTo>
                      <a:pt x="78" y="199"/>
                    </a:lnTo>
                    <a:lnTo>
                      <a:pt x="78" y="189"/>
                    </a:lnTo>
                    <a:lnTo>
                      <a:pt x="86" y="181"/>
                    </a:lnTo>
                    <a:lnTo>
                      <a:pt x="94" y="179"/>
                    </a:lnTo>
                    <a:lnTo>
                      <a:pt x="92" y="175"/>
                    </a:lnTo>
                    <a:lnTo>
                      <a:pt x="96" y="173"/>
                    </a:lnTo>
                    <a:lnTo>
                      <a:pt x="90" y="173"/>
                    </a:lnTo>
                    <a:lnTo>
                      <a:pt x="80" y="171"/>
                    </a:lnTo>
                    <a:lnTo>
                      <a:pt x="70" y="169"/>
                    </a:lnTo>
                    <a:lnTo>
                      <a:pt x="76" y="167"/>
                    </a:lnTo>
                    <a:lnTo>
                      <a:pt x="82" y="169"/>
                    </a:lnTo>
                    <a:lnTo>
                      <a:pt x="88" y="169"/>
                    </a:lnTo>
                    <a:lnTo>
                      <a:pt x="96" y="171"/>
                    </a:lnTo>
                    <a:lnTo>
                      <a:pt x="102" y="169"/>
                    </a:lnTo>
                    <a:lnTo>
                      <a:pt x="108" y="163"/>
                    </a:lnTo>
                    <a:lnTo>
                      <a:pt x="100" y="155"/>
                    </a:lnTo>
                    <a:lnTo>
                      <a:pt x="92" y="152"/>
                    </a:lnTo>
                    <a:lnTo>
                      <a:pt x="86" y="150"/>
                    </a:lnTo>
                    <a:lnTo>
                      <a:pt x="78" y="136"/>
                    </a:lnTo>
                    <a:lnTo>
                      <a:pt x="82" y="132"/>
                    </a:lnTo>
                    <a:lnTo>
                      <a:pt x="84" y="130"/>
                    </a:lnTo>
                    <a:lnTo>
                      <a:pt x="84" y="122"/>
                    </a:lnTo>
                    <a:lnTo>
                      <a:pt x="86" y="120"/>
                    </a:lnTo>
                    <a:lnTo>
                      <a:pt x="82" y="114"/>
                    </a:lnTo>
                    <a:lnTo>
                      <a:pt x="90" y="112"/>
                    </a:lnTo>
                    <a:lnTo>
                      <a:pt x="94" y="106"/>
                    </a:lnTo>
                    <a:lnTo>
                      <a:pt x="104" y="100"/>
                    </a:lnTo>
                    <a:lnTo>
                      <a:pt x="106" y="98"/>
                    </a:lnTo>
                    <a:lnTo>
                      <a:pt x="120" y="94"/>
                    </a:lnTo>
                    <a:lnTo>
                      <a:pt x="126" y="88"/>
                    </a:lnTo>
                    <a:lnTo>
                      <a:pt x="128" y="84"/>
                    </a:lnTo>
                    <a:lnTo>
                      <a:pt x="136" y="80"/>
                    </a:lnTo>
                    <a:lnTo>
                      <a:pt x="132" y="76"/>
                    </a:lnTo>
                    <a:lnTo>
                      <a:pt x="130" y="72"/>
                    </a:lnTo>
                    <a:lnTo>
                      <a:pt x="132" y="70"/>
                    </a:lnTo>
                    <a:lnTo>
                      <a:pt x="132" y="64"/>
                    </a:lnTo>
                    <a:lnTo>
                      <a:pt x="138" y="62"/>
                    </a:lnTo>
                    <a:lnTo>
                      <a:pt x="144" y="62"/>
                    </a:lnTo>
                    <a:lnTo>
                      <a:pt x="144" y="58"/>
                    </a:lnTo>
                    <a:lnTo>
                      <a:pt x="152" y="58"/>
                    </a:lnTo>
                    <a:lnTo>
                      <a:pt x="166" y="56"/>
                    </a:lnTo>
                    <a:lnTo>
                      <a:pt x="166" y="52"/>
                    </a:lnTo>
                    <a:lnTo>
                      <a:pt x="160" y="4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3" name="Freeform 66"/>
              <p:cNvSpPr>
                <a:spLocks/>
              </p:cNvSpPr>
              <p:nvPr/>
            </p:nvSpPr>
            <p:spPr bwMode="auto">
              <a:xfrm>
                <a:off x="12585191" y="3353663"/>
                <a:ext cx="85556" cy="74149"/>
              </a:xfrm>
              <a:custGeom>
                <a:avLst/>
                <a:gdLst>
                  <a:gd name="T0" fmla="*/ 16 w 60"/>
                  <a:gd name="T1" fmla="*/ 42 h 52"/>
                  <a:gd name="T2" fmla="*/ 20 w 60"/>
                  <a:gd name="T3" fmla="*/ 38 h 52"/>
                  <a:gd name="T4" fmla="*/ 26 w 60"/>
                  <a:gd name="T5" fmla="*/ 38 h 52"/>
                  <a:gd name="T6" fmla="*/ 28 w 60"/>
                  <a:gd name="T7" fmla="*/ 40 h 52"/>
                  <a:gd name="T8" fmla="*/ 40 w 60"/>
                  <a:gd name="T9" fmla="*/ 42 h 52"/>
                  <a:gd name="T10" fmla="*/ 36 w 60"/>
                  <a:gd name="T11" fmla="*/ 48 h 52"/>
                  <a:gd name="T12" fmla="*/ 38 w 60"/>
                  <a:gd name="T13" fmla="*/ 50 h 52"/>
                  <a:gd name="T14" fmla="*/ 42 w 60"/>
                  <a:gd name="T15" fmla="*/ 52 h 52"/>
                  <a:gd name="T16" fmla="*/ 44 w 60"/>
                  <a:gd name="T17" fmla="*/ 42 h 52"/>
                  <a:gd name="T18" fmla="*/ 46 w 60"/>
                  <a:gd name="T19" fmla="*/ 38 h 52"/>
                  <a:gd name="T20" fmla="*/ 42 w 60"/>
                  <a:gd name="T21" fmla="*/ 30 h 52"/>
                  <a:gd name="T22" fmla="*/ 50 w 60"/>
                  <a:gd name="T23" fmla="*/ 30 h 52"/>
                  <a:gd name="T24" fmla="*/ 58 w 60"/>
                  <a:gd name="T25" fmla="*/ 20 h 52"/>
                  <a:gd name="T26" fmla="*/ 56 w 60"/>
                  <a:gd name="T27" fmla="*/ 16 h 52"/>
                  <a:gd name="T28" fmla="*/ 58 w 60"/>
                  <a:gd name="T29" fmla="*/ 14 h 52"/>
                  <a:gd name="T30" fmla="*/ 60 w 60"/>
                  <a:gd name="T31" fmla="*/ 6 h 52"/>
                  <a:gd name="T32" fmla="*/ 60 w 60"/>
                  <a:gd name="T33" fmla="*/ 4 h 52"/>
                  <a:gd name="T34" fmla="*/ 56 w 60"/>
                  <a:gd name="T35" fmla="*/ 0 h 52"/>
                  <a:gd name="T36" fmla="*/ 48 w 60"/>
                  <a:gd name="T37" fmla="*/ 0 h 52"/>
                  <a:gd name="T38" fmla="*/ 44 w 60"/>
                  <a:gd name="T39" fmla="*/ 0 h 52"/>
                  <a:gd name="T40" fmla="*/ 40 w 60"/>
                  <a:gd name="T41" fmla="*/ 0 h 52"/>
                  <a:gd name="T42" fmla="*/ 36 w 60"/>
                  <a:gd name="T43" fmla="*/ 2 h 52"/>
                  <a:gd name="T44" fmla="*/ 34 w 60"/>
                  <a:gd name="T45" fmla="*/ 6 h 52"/>
                  <a:gd name="T46" fmla="*/ 34 w 60"/>
                  <a:gd name="T47" fmla="*/ 12 h 52"/>
                  <a:gd name="T48" fmla="*/ 40 w 60"/>
                  <a:gd name="T49" fmla="*/ 12 h 52"/>
                  <a:gd name="T50" fmla="*/ 42 w 60"/>
                  <a:gd name="T51" fmla="*/ 14 h 52"/>
                  <a:gd name="T52" fmla="*/ 36 w 60"/>
                  <a:gd name="T53" fmla="*/ 20 h 52"/>
                  <a:gd name="T54" fmla="*/ 32 w 60"/>
                  <a:gd name="T55" fmla="*/ 22 h 52"/>
                  <a:gd name="T56" fmla="*/ 30 w 60"/>
                  <a:gd name="T57" fmla="*/ 22 h 52"/>
                  <a:gd name="T58" fmla="*/ 30 w 60"/>
                  <a:gd name="T59" fmla="*/ 20 h 52"/>
                  <a:gd name="T60" fmla="*/ 30 w 60"/>
                  <a:gd name="T61" fmla="*/ 16 h 52"/>
                  <a:gd name="T62" fmla="*/ 32 w 60"/>
                  <a:gd name="T63" fmla="*/ 14 h 52"/>
                  <a:gd name="T64" fmla="*/ 32 w 60"/>
                  <a:gd name="T65" fmla="*/ 12 h 52"/>
                  <a:gd name="T66" fmla="*/ 30 w 60"/>
                  <a:gd name="T67" fmla="*/ 12 h 52"/>
                  <a:gd name="T68" fmla="*/ 28 w 60"/>
                  <a:gd name="T69" fmla="*/ 10 h 52"/>
                  <a:gd name="T70" fmla="*/ 26 w 60"/>
                  <a:gd name="T71" fmla="*/ 8 h 52"/>
                  <a:gd name="T72" fmla="*/ 24 w 60"/>
                  <a:gd name="T73" fmla="*/ 10 h 52"/>
                  <a:gd name="T74" fmla="*/ 22 w 60"/>
                  <a:gd name="T75" fmla="*/ 16 h 52"/>
                  <a:gd name="T76" fmla="*/ 18 w 60"/>
                  <a:gd name="T77" fmla="*/ 20 h 52"/>
                  <a:gd name="T78" fmla="*/ 14 w 60"/>
                  <a:gd name="T79" fmla="*/ 28 h 52"/>
                  <a:gd name="T80" fmla="*/ 8 w 60"/>
                  <a:gd name="T81" fmla="*/ 32 h 52"/>
                  <a:gd name="T82" fmla="*/ 8 w 60"/>
                  <a:gd name="T83" fmla="*/ 36 h 52"/>
                  <a:gd name="T84" fmla="*/ 12 w 60"/>
                  <a:gd name="T85" fmla="*/ 38 h 52"/>
                  <a:gd name="T86" fmla="*/ 12 w 60"/>
                  <a:gd name="T87" fmla="*/ 34 h 52"/>
                  <a:gd name="T88" fmla="*/ 14 w 60"/>
                  <a:gd name="T89" fmla="*/ 30 h 52"/>
                  <a:gd name="T90" fmla="*/ 16 w 60"/>
                  <a:gd name="T91" fmla="*/ 30 h 52"/>
                  <a:gd name="T92" fmla="*/ 20 w 60"/>
                  <a:gd name="T93" fmla="*/ 30 h 52"/>
                  <a:gd name="T94" fmla="*/ 24 w 60"/>
                  <a:gd name="T95" fmla="*/ 30 h 52"/>
                  <a:gd name="T96" fmla="*/ 24 w 60"/>
                  <a:gd name="T97" fmla="*/ 32 h 52"/>
                  <a:gd name="T98" fmla="*/ 16 w 60"/>
                  <a:gd name="T99" fmla="*/ 34 h 52"/>
                  <a:gd name="T100" fmla="*/ 14 w 60"/>
                  <a:gd name="T101" fmla="*/ 36 h 52"/>
                  <a:gd name="T102" fmla="*/ 16 w 60"/>
                  <a:gd name="T103" fmla="*/ 38 h 52"/>
                  <a:gd name="T104" fmla="*/ 16 w 60"/>
                  <a:gd name="T105" fmla="*/ 38 h 52"/>
                  <a:gd name="T106" fmla="*/ 12 w 60"/>
                  <a:gd name="T107" fmla="*/ 38 h 52"/>
                  <a:gd name="T108" fmla="*/ 10 w 60"/>
                  <a:gd name="T109" fmla="*/ 38 h 52"/>
                  <a:gd name="T110" fmla="*/ 8 w 60"/>
                  <a:gd name="T111" fmla="*/ 38 h 52"/>
                  <a:gd name="T112" fmla="*/ 6 w 60"/>
                  <a:gd name="T113" fmla="*/ 36 h 52"/>
                  <a:gd name="T114" fmla="*/ 4 w 60"/>
                  <a:gd name="T115" fmla="*/ 38 h 52"/>
                  <a:gd name="T116" fmla="*/ 0 w 60"/>
                  <a:gd name="T117" fmla="*/ 38 h 52"/>
                  <a:gd name="T118" fmla="*/ 8 w 60"/>
                  <a:gd name="T119" fmla="*/ 42 h 52"/>
                  <a:gd name="T120" fmla="*/ 16 w 60"/>
                  <a:gd name="T121"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52">
                    <a:moveTo>
                      <a:pt x="16" y="42"/>
                    </a:moveTo>
                    <a:lnTo>
                      <a:pt x="20" y="38"/>
                    </a:lnTo>
                    <a:lnTo>
                      <a:pt x="26" y="38"/>
                    </a:lnTo>
                    <a:lnTo>
                      <a:pt x="28" y="40"/>
                    </a:lnTo>
                    <a:lnTo>
                      <a:pt x="40" y="42"/>
                    </a:lnTo>
                    <a:lnTo>
                      <a:pt x="36" y="48"/>
                    </a:lnTo>
                    <a:lnTo>
                      <a:pt x="38" y="50"/>
                    </a:lnTo>
                    <a:lnTo>
                      <a:pt x="42" y="52"/>
                    </a:lnTo>
                    <a:lnTo>
                      <a:pt x="44" y="42"/>
                    </a:lnTo>
                    <a:lnTo>
                      <a:pt x="46" y="38"/>
                    </a:lnTo>
                    <a:lnTo>
                      <a:pt x="42" y="30"/>
                    </a:lnTo>
                    <a:lnTo>
                      <a:pt x="50" y="30"/>
                    </a:lnTo>
                    <a:lnTo>
                      <a:pt x="58" y="20"/>
                    </a:lnTo>
                    <a:lnTo>
                      <a:pt x="56" y="16"/>
                    </a:lnTo>
                    <a:lnTo>
                      <a:pt x="58" y="14"/>
                    </a:lnTo>
                    <a:lnTo>
                      <a:pt x="60" y="6"/>
                    </a:lnTo>
                    <a:lnTo>
                      <a:pt x="60" y="4"/>
                    </a:lnTo>
                    <a:lnTo>
                      <a:pt x="56" y="0"/>
                    </a:lnTo>
                    <a:lnTo>
                      <a:pt x="48" y="0"/>
                    </a:lnTo>
                    <a:lnTo>
                      <a:pt x="44" y="0"/>
                    </a:lnTo>
                    <a:lnTo>
                      <a:pt x="40" y="0"/>
                    </a:lnTo>
                    <a:lnTo>
                      <a:pt x="36" y="2"/>
                    </a:lnTo>
                    <a:lnTo>
                      <a:pt x="34" y="6"/>
                    </a:lnTo>
                    <a:lnTo>
                      <a:pt x="34" y="12"/>
                    </a:lnTo>
                    <a:lnTo>
                      <a:pt x="40" y="12"/>
                    </a:lnTo>
                    <a:lnTo>
                      <a:pt x="42" y="14"/>
                    </a:lnTo>
                    <a:lnTo>
                      <a:pt x="36" y="20"/>
                    </a:lnTo>
                    <a:lnTo>
                      <a:pt x="32" y="22"/>
                    </a:lnTo>
                    <a:lnTo>
                      <a:pt x="30" y="22"/>
                    </a:lnTo>
                    <a:lnTo>
                      <a:pt x="30" y="20"/>
                    </a:lnTo>
                    <a:lnTo>
                      <a:pt x="30" y="16"/>
                    </a:lnTo>
                    <a:lnTo>
                      <a:pt x="32" y="14"/>
                    </a:lnTo>
                    <a:lnTo>
                      <a:pt x="32" y="12"/>
                    </a:lnTo>
                    <a:lnTo>
                      <a:pt x="30" y="12"/>
                    </a:lnTo>
                    <a:lnTo>
                      <a:pt x="28" y="10"/>
                    </a:lnTo>
                    <a:lnTo>
                      <a:pt x="26" y="8"/>
                    </a:lnTo>
                    <a:lnTo>
                      <a:pt x="24" y="10"/>
                    </a:lnTo>
                    <a:lnTo>
                      <a:pt x="22" y="16"/>
                    </a:lnTo>
                    <a:lnTo>
                      <a:pt x="18" y="20"/>
                    </a:lnTo>
                    <a:lnTo>
                      <a:pt x="14" y="28"/>
                    </a:lnTo>
                    <a:lnTo>
                      <a:pt x="8" y="32"/>
                    </a:lnTo>
                    <a:lnTo>
                      <a:pt x="8" y="36"/>
                    </a:lnTo>
                    <a:lnTo>
                      <a:pt x="12" y="38"/>
                    </a:lnTo>
                    <a:lnTo>
                      <a:pt x="12" y="34"/>
                    </a:lnTo>
                    <a:lnTo>
                      <a:pt x="14" y="30"/>
                    </a:lnTo>
                    <a:lnTo>
                      <a:pt x="16" y="30"/>
                    </a:lnTo>
                    <a:lnTo>
                      <a:pt x="20" y="30"/>
                    </a:lnTo>
                    <a:lnTo>
                      <a:pt x="24" y="30"/>
                    </a:lnTo>
                    <a:lnTo>
                      <a:pt x="24" y="32"/>
                    </a:lnTo>
                    <a:lnTo>
                      <a:pt x="16" y="34"/>
                    </a:lnTo>
                    <a:lnTo>
                      <a:pt x="14" y="36"/>
                    </a:lnTo>
                    <a:lnTo>
                      <a:pt x="16" y="38"/>
                    </a:lnTo>
                    <a:lnTo>
                      <a:pt x="16" y="38"/>
                    </a:lnTo>
                    <a:lnTo>
                      <a:pt x="12" y="38"/>
                    </a:lnTo>
                    <a:lnTo>
                      <a:pt x="10" y="38"/>
                    </a:lnTo>
                    <a:lnTo>
                      <a:pt x="8" y="38"/>
                    </a:lnTo>
                    <a:lnTo>
                      <a:pt x="6" y="36"/>
                    </a:lnTo>
                    <a:lnTo>
                      <a:pt x="4" y="38"/>
                    </a:lnTo>
                    <a:lnTo>
                      <a:pt x="0" y="38"/>
                    </a:lnTo>
                    <a:lnTo>
                      <a:pt x="8" y="42"/>
                    </a:lnTo>
                    <a:lnTo>
                      <a:pt x="16" y="4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4" name="Freeform 67"/>
              <p:cNvSpPr>
                <a:spLocks/>
              </p:cNvSpPr>
              <p:nvPr/>
            </p:nvSpPr>
            <p:spPr bwMode="auto">
              <a:xfrm>
                <a:off x="12570931" y="3407848"/>
                <a:ext cx="79853" cy="51334"/>
              </a:xfrm>
              <a:custGeom>
                <a:avLst/>
                <a:gdLst>
                  <a:gd name="T0" fmla="*/ 8 w 56"/>
                  <a:gd name="T1" fmla="*/ 14 h 36"/>
                  <a:gd name="T2" fmla="*/ 12 w 56"/>
                  <a:gd name="T3" fmla="*/ 18 h 36"/>
                  <a:gd name="T4" fmla="*/ 22 w 56"/>
                  <a:gd name="T5" fmla="*/ 22 h 36"/>
                  <a:gd name="T6" fmla="*/ 26 w 56"/>
                  <a:gd name="T7" fmla="*/ 28 h 36"/>
                  <a:gd name="T8" fmla="*/ 30 w 56"/>
                  <a:gd name="T9" fmla="*/ 28 h 36"/>
                  <a:gd name="T10" fmla="*/ 32 w 56"/>
                  <a:gd name="T11" fmla="*/ 24 h 36"/>
                  <a:gd name="T12" fmla="*/ 34 w 56"/>
                  <a:gd name="T13" fmla="*/ 30 h 36"/>
                  <a:gd name="T14" fmla="*/ 44 w 56"/>
                  <a:gd name="T15" fmla="*/ 36 h 36"/>
                  <a:gd name="T16" fmla="*/ 48 w 56"/>
                  <a:gd name="T17" fmla="*/ 36 h 36"/>
                  <a:gd name="T18" fmla="*/ 48 w 56"/>
                  <a:gd name="T19" fmla="*/ 30 h 36"/>
                  <a:gd name="T20" fmla="*/ 52 w 56"/>
                  <a:gd name="T21" fmla="*/ 24 h 36"/>
                  <a:gd name="T22" fmla="*/ 56 w 56"/>
                  <a:gd name="T23" fmla="*/ 20 h 36"/>
                  <a:gd name="T24" fmla="*/ 54 w 56"/>
                  <a:gd name="T25" fmla="*/ 16 h 36"/>
                  <a:gd name="T26" fmla="*/ 52 w 56"/>
                  <a:gd name="T27" fmla="*/ 14 h 36"/>
                  <a:gd name="T28" fmla="*/ 48 w 56"/>
                  <a:gd name="T29" fmla="*/ 12 h 36"/>
                  <a:gd name="T30" fmla="*/ 46 w 56"/>
                  <a:gd name="T31" fmla="*/ 10 h 36"/>
                  <a:gd name="T32" fmla="*/ 50 w 56"/>
                  <a:gd name="T33" fmla="*/ 4 h 36"/>
                  <a:gd name="T34" fmla="*/ 38 w 56"/>
                  <a:gd name="T35" fmla="*/ 2 h 36"/>
                  <a:gd name="T36" fmla="*/ 36 w 56"/>
                  <a:gd name="T37" fmla="*/ 0 h 36"/>
                  <a:gd name="T38" fmla="*/ 30 w 56"/>
                  <a:gd name="T39" fmla="*/ 0 h 36"/>
                  <a:gd name="T40" fmla="*/ 26 w 56"/>
                  <a:gd name="T41" fmla="*/ 4 h 36"/>
                  <a:gd name="T42" fmla="*/ 18 w 56"/>
                  <a:gd name="T43" fmla="*/ 4 h 36"/>
                  <a:gd name="T44" fmla="*/ 10 w 56"/>
                  <a:gd name="T45" fmla="*/ 0 h 36"/>
                  <a:gd name="T46" fmla="*/ 0 w 56"/>
                  <a:gd name="T47" fmla="*/ 6 h 36"/>
                  <a:gd name="T48" fmla="*/ 2 w 56"/>
                  <a:gd name="T49" fmla="*/ 12 h 36"/>
                  <a:gd name="T50" fmla="*/ 8 w 56"/>
                  <a:gd name="T5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36">
                    <a:moveTo>
                      <a:pt x="8" y="14"/>
                    </a:moveTo>
                    <a:lnTo>
                      <a:pt x="12" y="18"/>
                    </a:lnTo>
                    <a:lnTo>
                      <a:pt x="22" y="22"/>
                    </a:lnTo>
                    <a:lnTo>
                      <a:pt x="26" y="28"/>
                    </a:lnTo>
                    <a:lnTo>
                      <a:pt x="30" y="28"/>
                    </a:lnTo>
                    <a:lnTo>
                      <a:pt x="32" y="24"/>
                    </a:lnTo>
                    <a:lnTo>
                      <a:pt x="34" y="30"/>
                    </a:lnTo>
                    <a:lnTo>
                      <a:pt x="44" y="36"/>
                    </a:lnTo>
                    <a:lnTo>
                      <a:pt x="48" y="36"/>
                    </a:lnTo>
                    <a:lnTo>
                      <a:pt x="48" y="30"/>
                    </a:lnTo>
                    <a:lnTo>
                      <a:pt x="52" y="24"/>
                    </a:lnTo>
                    <a:lnTo>
                      <a:pt x="56" y="20"/>
                    </a:lnTo>
                    <a:lnTo>
                      <a:pt x="54" y="16"/>
                    </a:lnTo>
                    <a:lnTo>
                      <a:pt x="52" y="14"/>
                    </a:lnTo>
                    <a:lnTo>
                      <a:pt x="48" y="12"/>
                    </a:lnTo>
                    <a:lnTo>
                      <a:pt x="46" y="10"/>
                    </a:lnTo>
                    <a:lnTo>
                      <a:pt x="50" y="4"/>
                    </a:lnTo>
                    <a:lnTo>
                      <a:pt x="38" y="2"/>
                    </a:lnTo>
                    <a:lnTo>
                      <a:pt x="36" y="0"/>
                    </a:lnTo>
                    <a:lnTo>
                      <a:pt x="30" y="0"/>
                    </a:lnTo>
                    <a:lnTo>
                      <a:pt x="26" y="4"/>
                    </a:lnTo>
                    <a:lnTo>
                      <a:pt x="18" y="4"/>
                    </a:lnTo>
                    <a:lnTo>
                      <a:pt x="10" y="0"/>
                    </a:lnTo>
                    <a:lnTo>
                      <a:pt x="0" y="6"/>
                    </a:lnTo>
                    <a:lnTo>
                      <a:pt x="2" y="12"/>
                    </a:lnTo>
                    <a:lnTo>
                      <a:pt x="8" y="1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5" name="Freeform 68"/>
              <p:cNvSpPr>
                <a:spLocks noEditPoints="1"/>
              </p:cNvSpPr>
              <p:nvPr/>
            </p:nvSpPr>
            <p:spPr bwMode="auto">
              <a:xfrm>
                <a:off x="12645080" y="3305181"/>
                <a:ext cx="185372" cy="213891"/>
              </a:xfrm>
              <a:custGeom>
                <a:avLst/>
                <a:gdLst>
                  <a:gd name="T0" fmla="*/ 112 w 130"/>
                  <a:gd name="T1" fmla="*/ 20 h 150"/>
                  <a:gd name="T2" fmla="*/ 118 w 130"/>
                  <a:gd name="T3" fmla="*/ 26 h 150"/>
                  <a:gd name="T4" fmla="*/ 110 w 130"/>
                  <a:gd name="T5" fmla="*/ 16 h 150"/>
                  <a:gd name="T6" fmla="*/ 104 w 130"/>
                  <a:gd name="T7" fmla="*/ 12 h 150"/>
                  <a:gd name="T8" fmla="*/ 106 w 130"/>
                  <a:gd name="T9" fmla="*/ 14 h 150"/>
                  <a:gd name="T10" fmla="*/ 100 w 130"/>
                  <a:gd name="T11" fmla="*/ 16 h 150"/>
                  <a:gd name="T12" fmla="*/ 110 w 130"/>
                  <a:gd name="T13" fmla="*/ 16 h 150"/>
                  <a:gd name="T14" fmla="*/ 122 w 130"/>
                  <a:gd name="T15" fmla="*/ 52 h 150"/>
                  <a:gd name="T16" fmla="*/ 118 w 130"/>
                  <a:gd name="T17" fmla="*/ 30 h 150"/>
                  <a:gd name="T18" fmla="*/ 108 w 130"/>
                  <a:gd name="T19" fmla="*/ 22 h 150"/>
                  <a:gd name="T20" fmla="*/ 92 w 130"/>
                  <a:gd name="T21" fmla="*/ 16 h 150"/>
                  <a:gd name="T22" fmla="*/ 76 w 130"/>
                  <a:gd name="T23" fmla="*/ 26 h 150"/>
                  <a:gd name="T24" fmla="*/ 68 w 130"/>
                  <a:gd name="T25" fmla="*/ 24 h 150"/>
                  <a:gd name="T26" fmla="*/ 70 w 130"/>
                  <a:gd name="T27" fmla="*/ 18 h 150"/>
                  <a:gd name="T28" fmla="*/ 60 w 130"/>
                  <a:gd name="T29" fmla="*/ 16 h 150"/>
                  <a:gd name="T30" fmla="*/ 56 w 130"/>
                  <a:gd name="T31" fmla="*/ 12 h 150"/>
                  <a:gd name="T32" fmla="*/ 48 w 130"/>
                  <a:gd name="T33" fmla="*/ 8 h 150"/>
                  <a:gd name="T34" fmla="*/ 38 w 130"/>
                  <a:gd name="T35" fmla="*/ 0 h 150"/>
                  <a:gd name="T36" fmla="*/ 36 w 130"/>
                  <a:gd name="T37" fmla="*/ 12 h 150"/>
                  <a:gd name="T38" fmla="*/ 40 w 130"/>
                  <a:gd name="T39" fmla="*/ 10 h 150"/>
                  <a:gd name="T40" fmla="*/ 40 w 130"/>
                  <a:gd name="T41" fmla="*/ 18 h 150"/>
                  <a:gd name="T42" fmla="*/ 48 w 130"/>
                  <a:gd name="T43" fmla="*/ 24 h 150"/>
                  <a:gd name="T44" fmla="*/ 40 w 130"/>
                  <a:gd name="T45" fmla="*/ 26 h 150"/>
                  <a:gd name="T46" fmla="*/ 34 w 130"/>
                  <a:gd name="T47" fmla="*/ 32 h 150"/>
                  <a:gd name="T48" fmla="*/ 20 w 130"/>
                  <a:gd name="T49" fmla="*/ 28 h 150"/>
                  <a:gd name="T50" fmla="*/ 18 w 130"/>
                  <a:gd name="T51" fmla="*/ 36 h 150"/>
                  <a:gd name="T52" fmla="*/ 16 w 130"/>
                  <a:gd name="T53" fmla="*/ 48 h 150"/>
                  <a:gd name="T54" fmla="*/ 8 w 130"/>
                  <a:gd name="T55" fmla="*/ 64 h 150"/>
                  <a:gd name="T56" fmla="*/ 2 w 130"/>
                  <a:gd name="T57" fmla="*/ 76 h 150"/>
                  <a:gd name="T58" fmla="*/ 4 w 130"/>
                  <a:gd name="T59" fmla="*/ 92 h 150"/>
                  <a:gd name="T60" fmla="*/ 6 w 130"/>
                  <a:gd name="T61" fmla="*/ 104 h 150"/>
                  <a:gd name="T62" fmla="*/ 20 w 130"/>
                  <a:gd name="T63" fmla="*/ 116 h 150"/>
                  <a:gd name="T64" fmla="*/ 22 w 130"/>
                  <a:gd name="T65" fmla="*/ 138 h 150"/>
                  <a:gd name="T66" fmla="*/ 30 w 130"/>
                  <a:gd name="T67" fmla="*/ 146 h 150"/>
                  <a:gd name="T68" fmla="*/ 54 w 130"/>
                  <a:gd name="T69" fmla="*/ 150 h 150"/>
                  <a:gd name="T70" fmla="*/ 70 w 130"/>
                  <a:gd name="T71" fmla="*/ 148 h 150"/>
                  <a:gd name="T72" fmla="*/ 88 w 130"/>
                  <a:gd name="T73" fmla="*/ 144 h 150"/>
                  <a:gd name="T74" fmla="*/ 100 w 130"/>
                  <a:gd name="T75" fmla="*/ 142 h 150"/>
                  <a:gd name="T76" fmla="*/ 116 w 130"/>
                  <a:gd name="T77" fmla="*/ 126 h 150"/>
                  <a:gd name="T78" fmla="*/ 100 w 130"/>
                  <a:gd name="T79" fmla="*/ 112 h 150"/>
                  <a:gd name="T80" fmla="*/ 92 w 130"/>
                  <a:gd name="T81" fmla="*/ 100 h 150"/>
                  <a:gd name="T82" fmla="*/ 118 w 130"/>
                  <a:gd name="T83" fmla="*/ 84 h 150"/>
                  <a:gd name="T84" fmla="*/ 130 w 130"/>
                  <a:gd name="T8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50">
                    <a:moveTo>
                      <a:pt x="120" y="26"/>
                    </a:moveTo>
                    <a:lnTo>
                      <a:pt x="118" y="24"/>
                    </a:lnTo>
                    <a:lnTo>
                      <a:pt x="112" y="20"/>
                    </a:lnTo>
                    <a:lnTo>
                      <a:pt x="110" y="22"/>
                    </a:lnTo>
                    <a:lnTo>
                      <a:pt x="114" y="26"/>
                    </a:lnTo>
                    <a:lnTo>
                      <a:pt x="118" y="26"/>
                    </a:lnTo>
                    <a:lnTo>
                      <a:pt x="120" y="26"/>
                    </a:lnTo>
                    <a:lnTo>
                      <a:pt x="120" y="26"/>
                    </a:lnTo>
                    <a:close/>
                    <a:moveTo>
                      <a:pt x="110" y="16"/>
                    </a:moveTo>
                    <a:lnTo>
                      <a:pt x="108" y="14"/>
                    </a:lnTo>
                    <a:lnTo>
                      <a:pt x="104" y="10"/>
                    </a:lnTo>
                    <a:lnTo>
                      <a:pt x="104" y="12"/>
                    </a:lnTo>
                    <a:lnTo>
                      <a:pt x="106" y="12"/>
                    </a:lnTo>
                    <a:lnTo>
                      <a:pt x="106" y="14"/>
                    </a:lnTo>
                    <a:lnTo>
                      <a:pt x="106" y="14"/>
                    </a:lnTo>
                    <a:lnTo>
                      <a:pt x="104" y="14"/>
                    </a:lnTo>
                    <a:lnTo>
                      <a:pt x="100" y="14"/>
                    </a:lnTo>
                    <a:lnTo>
                      <a:pt x="100" y="16"/>
                    </a:lnTo>
                    <a:lnTo>
                      <a:pt x="104" y="18"/>
                    </a:lnTo>
                    <a:lnTo>
                      <a:pt x="108" y="18"/>
                    </a:lnTo>
                    <a:lnTo>
                      <a:pt x="110" y="16"/>
                    </a:lnTo>
                    <a:close/>
                    <a:moveTo>
                      <a:pt x="124" y="64"/>
                    </a:moveTo>
                    <a:lnTo>
                      <a:pt x="126" y="58"/>
                    </a:lnTo>
                    <a:lnTo>
                      <a:pt x="122" y="52"/>
                    </a:lnTo>
                    <a:lnTo>
                      <a:pt x="116" y="44"/>
                    </a:lnTo>
                    <a:lnTo>
                      <a:pt x="120" y="38"/>
                    </a:lnTo>
                    <a:lnTo>
                      <a:pt x="118" y="30"/>
                    </a:lnTo>
                    <a:lnTo>
                      <a:pt x="112" y="30"/>
                    </a:lnTo>
                    <a:lnTo>
                      <a:pt x="110" y="24"/>
                    </a:lnTo>
                    <a:lnTo>
                      <a:pt x="108" y="22"/>
                    </a:lnTo>
                    <a:lnTo>
                      <a:pt x="102" y="20"/>
                    </a:lnTo>
                    <a:lnTo>
                      <a:pt x="98" y="16"/>
                    </a:lnTo>
                    <a:lnTo>
                      <a:pt x="92" y="16"/>
                    </a:lnTo>
                    <a:lnTo>
                      <a:pt x="88" y="20"/>
                    </a:lnTo>
                    <a:lnTo>
                      <a:pt x="78" y="22"/>
                    </a:lnTo>
                    <a:lnTo>
                      <a:pt x="76" y="26"/>
                    </a:lnTo>
                    <a:lnTo>
                      <a:pt x="70" y="24"/>
                    </a:lnTo>
                    <a:lnTo>
                      <a:pt x="68" y="26"/>
                    </a:lnTo>
                    <a:lnTo>
                      <a:pt x="68" y="24"/>
                    </a:lnTo>
                    <a:lnTo>
                      <a:pt x="70" y="22"/>
                    </a:lnTo>
                    <a:lnTo>
                      <a:pt x="70" y="18"/>
                    </a:lnTo>
                    <a:lnTo>
                      <a:pt x="70" y="18"/>
                    </a:lnTo>
                    <a:lnTo>
                      <a:pt x="68" y="18"/>
                    </a:lnTo>
                    <a:lnTo>
                      <a:pt x="62" y="16"/>
                    </a:lnTo>
                    <a:lnTo>
                      <a:pt x="60" y="16"/>
                    </a:lnTo>
                    <a:lnTo>
                      <a:pt x="56" y="16"/>
                    </a:lnTo>
                    <a:lnTo>
                      <a:pt x="56" y="14"/>
                    </a:lnTo>
                    <a:lnTo>
                      <a:pt x="56" y="12"/>
                    </a:lnTo>
                    <a:lnTo>
                      <a:pt x="56" y="8"/>
                    </a:lnTo>
                    <a:lnTo>
                      <a:pt x="52" y="6"/>
                    </a:lnTo>
                    <a:lnTo>
                      <a:pt x="48" y="8"/>
                    </a:lnTo>
                    <a:lnTo>
                      <a:pt x="40" y="6"/>
                    </a:lnTo>
                    <a:lnTo>
                      <a:pt x="38" y="6"/>
                    </a:lnTo>
                    <a:lnTo>
                      <a:pt x="38" y="0"/>
                    </a:lnTo>
                    <a:lnTo>
                      <a:pt x="34" y="4"/>
                    </a:lnTo>
                    <a:lnTo>
                      <a:pt x="36" y="12"/>
                    </a:lnTo>
                    <a:lnTo>
                      <a:pt x="36" y="12"/>
                    </a:lnTo>
                    <a:lnTo>
                      <a:pt x="36" y="10"/>
                    </a:lnTo>
                    <a:lnTo>
                      <a:pt x="40" y="8"/>
                    </a:lnTo>
                    <a:lnTo>
                      <a:pt x="40" y="10"/>
                    </a:lnTo>
                    <a:lnTo>
                      <a:pt x="44" y="14"/>
                    </a:lnTo>
                    <a:lnTo>
                      <a:pt x="40" y="16"/>
                    </a:lnTo>
                    <a:lnTo>
                      <a:pt x="40" y="18"/>
                    </a:lnTo>
                    <a:lnTo>
                      <a:pt x="42" y="20"/>
                    </a:lnTo>
                    <a:lnTo>
                      <a:pt x="44" y="24"/>
                    </a:lnTo>
                    <a:lnTo>
                      <a:pt x="48" y="24"/>
                    </a:lnTo>
                    <a:lnTo>
                      <a:pt x="50" y="26"/>
                    </a:lnTo>
                    <a:lnTo>
                      <a:pt x="44" y="26"/>
                    </a:lnTo>
                    <a:lnTo>
                      <a:pt x="40" y="26"/>
                    </a:lnTo>
                    <a:lnTo>
                      <a:pt x="38" y="26"/>
                    </a:lnTo>
                    <a:lnTo>
                      <a:pt x="36" y="32"/>
                    </a:lnTo>
                    <a:lnTo>
                      <a:pt x="34" y="32"/>
                    </a:lnTo>
                    <a:lnTo>
                      <a:pt x="32" y="34"/>
                    </a:lnTo>
                    <a:lnTo>
                      <a:pt x="32" y="28"/>
                    </a:lnTo>
                    <a:lnTo>
                      <a:pt x="20" y="28"/>
                    </a:lnTo>
                    <a:lnTo>
                      <a:pt x="16" y="32"/>
                    </a:lnTo>
                    <a:lnTo>
                      <a:pt x="20" y="34"/>
                    </a:lnTo>
                    <a:lnTo>
                      <a:pt x="18" y="36"/>
                    </a:lnTo>
                    <a:lnTo>
                      <a:pt x="18" y="38"/>
                    </a:lnTo>
                    <a:lnTo>
                      <a:pt x="18" y="40"/>
                    </a:lnTo>
                    <a:lnTo>
                      <a:pt x="16" y="48"/>
                    </a:lnTo>
                    <a:lnTo>
                      <a:pt x="14" y="50"/>
                    </a:lnTo>
                    <a:lnTo>
                      <a:pt x="16" y="54"/>
                    </a:lnTo>
                    <a:lnTo>
                      <a:pt x="8" y="64"/>
                    </a:lnTo>
                    <a:lnTo>
                      <a:pt x="0" y="64"/>
                    </a:lnTo>
                    <a:lnTo>
                      <a:pt x="4" y="72"/>
                    </a:lnTo>
                    <a:lnTo>
                      <a:pt x="2" y="76"/>
                    </a:lnTo>
                    <a:lnTo>
                      <a:pt x="0" y="86"/>
                    </a:lnTo>
                    <a:lnTo>
                      <a:pt x="2" y="88"/>
                    </a:lnTo>
                    <a:lnTo>
                      <a:pt x="4" y="92"/>
                    </a:lnTo>
                    <a:lnTo>
                      <a:pt x="0" y="96"/>
                    </a:lnTo>
                    <a:lnTo>
                      <a:pt x="2" y="102"/>
                    </a:lnTo>
                    <a:lnTo>
                      <a:pt x="6" y="104"/>
                    </a:lnTo>
                    <a:lnTo>
                      <a:pt x="4" y="110"/>
                    </a:lnTo>
                    <a:lnTo>
                      <a:pt x="14" y="116"/>
                    </a:lnTo>
                    <a:lnTo>
                      <a:pt x="20" y="116"/>
                    </a:lnTo>
                    <a:lnTo>
                      <a:pt x="30" y="120"/>
                    </a:lnTo>
                    <a:lnTo>
                      <a:pt x="24" y="130"/>
                    </a:lnTo>
                    <a:lnTo>
                      <a:pt x="22" y="138"/>
                    </a:lnTo>
                    <a:lnTo>
                      <a:pt x="22" y="146"/>
                    </a:lnTo>
                    <a:lnTo>
                      <a:pt x="28" y="148"/>
                    </a:lnTo>
                    <a:lnTo>
                      <a:pt x="30" y="146"/>
                    </a:lnTo>
                    <a:lnTo>
                      <a:pt x="34" y="144"/>
                    </a:lnTo>
                    <a:lnTo>
                      <a:pt x="46" y="144"/>
                    </a:lnTo>
                    <a:lnTo>
                      <a:pt x="54" y="150"/>
                    </a:lnTo>
                    <a:lnTo>
                      <a:pt x="60" y="150"/>
                    </a:lnTo>
                    <a:lnTo>
                      <a:pt x="62" y="148"/>
                    </a:lnTo>
                    <a:lnTo>
                      <a:pt x="70" y="148"/>
                    </a:lnTo>
                    <a:lnTo>
                      <a:pt x="76" y="148"/>
                    </a:lnTo>
                    <a:lnTo>
                      <a:pt x="86" y="146"/>
                    </a:lnTo>
                    <a:lnTo>
                      <a:pt x="88" y="144"/>
                    </a:lnTo>
                    <a:lnTo>
                      <a:pt x="96" y="144"/>
                    </a:lnTo>
                    <a:lnTo>
                      <a:pt x="100" y="146"/>
                    </a:lnTo>
                    <a:lnTo>
                      <a:pt x="100" y="142"/>
                    </a:lnTo>
                    <a:lnTo>
                      <a:pt x="102" y="140"/>
                    </a:lnTo>
                    <a:lnTo>
                      <a:pt x="98" y="134"/>
                    </a:lnTo>
                    <a:lnTo>
                      <a:pt x="116" y="126"/>
                    </a:lnTo>
                    <a:lnTo>
                      <a:pt x="112" y="120"/>
                    </a:lnTo>
                    <a:lnTo>
                      <a:pt x="106" y="118"/>
                    </a:lnTo>
                    <a:lnTo>
                      <a:pt x="100" y="112"/>
                    </a:lnTo>
                    <a:lnTo>
                      <a:pt x="96" y="110"/>
                    </a:lnTo>
                    <a:lnTo>
                      <a:pt x="92" y="104"/>
                    </a:lnTo>
                    <a:lnTo>
                      <a:pt x="92" y="100"/>
                    </a:lnTo>
                    <a:lnTo>
                      <a:pt x="88" y="94"/>
                    </a:lnTo>
                    <a:lnTo>
                      <a:pt x="106" y="86"/>
                    </a:lnTo>
                    <a:lnTo>
                      <a:pt x="118" y="84"/>
                    </a:lnTo>
                    <a:lnTo>
                      <a:pt x="120" y="80"/>
                    </a:lnTo>
                    <a:lnTo>
                      <a:pt x="128" y="82"/>
                    </a:lnTo>
                    <a:lnTo>
                      <a:pt x="130" y="72"/>
                    </a:lnTo>
                    <a:lnTo>
                      <a:pt x="124" y="6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6" name="Freeform 69"/>
              <p:cNvSpPr>
                <a:spLocks/>
              </p:cNvSpPr>
              <p:nvPr/>
            </p:nvSpPr>
            <p:spPr bwMode="auto">
              <a:xfrm>
                <a:off x="12639376" y="3442071"/>
                <a:ext cx="14259" cy="19963"/>
              </a:xfrm>
              <a:custGeom>
                <a:avLst/>
                <a:gdLst>
                  <a:gd name="T0" fmla="*/ 6 w 10"/>
                  <a:gd name="T1" fmla="*/ 6 h 14"/>
                  <a:gd name="T2" fmla="*/ 4 w 10"/>
                  <a:gd name="T3" fmla="*/ 0 h 14"/>
                  <a:gd name="T4" fmla="*/ 0 w 10"/>
                  <a:gd name="T5" fmla="*/ 6 h 14"/>
                  <a:gd name="T6" fmla="*/ 0 w 10"/>
                  <a:gd name="T7" fmla="*/ 12 h 14"/>
                  <a:gd name="T8" fmla="*/ 2 w 10"/>
                  <a:gd name="T9" fmla="*/ 14 h 14"/>
                  <a:gd name="T10" fmla="*/ 8 w 10"/>
                  <a:gd name="T11" fmla="*/ 14 h 14"/>
                  <a:gd name="T12" fmla="*/ 10 w 10"/>
                  <a:gd name="T13" fmla="*/ 8 h 14"/>
                  <a:gd name="T14" fmla="*/ 6 w 10"/>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6" y="6"/>
                    </a:moveTo>
                    <a:lnTo>
                      <a:pt x="4" y="0"/>
                    </a:lnTo>
                    <a:lnTo>
                      <a:pt x="0" y="6"/>
                    </a:lnTo>
                    <a:lnTo>
                      <a:pt x="0" y="12"/>
                    </a:lnTo>
                    <a:lnTo>
                      <a:pt x="2" y="14"/>
                    </a:lnTo>
                    <a:lnTo>
                      <a:pt x="8" y="14"/>
                    </a:lnTo>
                    <a:lnTo>
                      <a:pt x="10" y="8"/>
                    </a:lnTo>
                    <a:lnTo>
                      <a:pt x="6" y="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7" name="Freeform 70"/>
              <p:cNvSpPr>
                <a:spLocks noEditPoints="1"/>
              </p:cNvSpPr>
              <p:nvPr/>
            </p:nvSpPr>
            <p:spPr bwMode="auto">
              <a:xfrm>
                <a:off x="11833722" y="3665943"/>
                <a:ext cx="526171" cy="265225"/>
              </a:xfrm>
              <a:custGeom>
                <a:avLst/>
                <a:gdLst>
                  <a:gd name="T0" fmla="*/ 184 w 369"/>
                  <a:gd name="T1" fmla="*/ 186 h 186"/>
                  <a:gd name="T2" fmla="*/ 178 w 369"/>
                  <a:gd name="T3" fmla="*/ 182 h 186"/>
                  <a:gd name="T4" fmla="*/ 18 w 369"/>
                  <a:gd name="T5" fmla="*/ 68 h 186"/>
                  <a:gd name="T6" fmla="*/ 12 w 369"/>
                  <a:gd name="T7" fmla="*/ 62 h 186"/>
                  <a:gd name="T8" fmla="*/ 18 w 369"/>
                  <a:gd name="T9" fmla="*/ 68 h 186"/>
                  <a:gd name="T10" fmla="*/ 28 w 369"/>
                  <a:gd name="T11" fmla="*/ 62 h 186"/>
                  <a:gd name="T12" fmla="*/ 22 w 369"/>
                  <a:gd name="T13" fmla="*/ 64 h 186"/>
                  <a:gd name="T14" fmla="*/ 46 w 369"/>
                  <a:gd name="T15" fmla="*/ 80 h 186"/>
                  <a:gd name="T16" fmla="*/ 48 w 369"/>
                  <a:gd name="T17" fmla="*/ 84 h 186"/>
                  <a:gd name="T18" fmla="*/ 56 w 369"/>
                  <a:gd name="T19" fmla="*/ 80 h 186"/>
                  <a:gd name="T20" fmla="*/ 46 w 369"/>
                  <a:gd name="T21" fmla="*/ 80 h 186"/>
                  <a:gd name="T22" fmla="*/ 56 w 369"/>
                  <a:gd name="T23" fmla="*/ 102 h 186"/>
                  <a:gd name="T24" fmla="*/ 54 w 369"/>
                  <a:gd name="T25" fmla="*/ 102 h 186"/>
                  <a:gd name="T26" fmla="*/ 10 w 369"/>
                  <a:gd name="T27" fmla="*/ 70 h 186"/>
                  <a:gd name="T28" fmla="*/ 6 w 369"/>
                  <a:gd name="T29" fmla="*/ 68 h 186"/>
                  <a:gd name="T30" fmla="*/ 10 w 369"/>
                  <a:gd name="T31" fmla="*/ 70 h 186"/>
                  <a:gd name="T32" fmla="*/ 2 w 369"/>
                  <a:gd name="T33" fmla="*/ 68 h 186"/>
                  <a:gd name="T34" fmla="*/ 0 w 369"/>
                  <a:gd name="T35" fmla="*/ 66 h 186"/>
                  <a:gd name="T36" fmla="*/ 351 w 369"/>
                  <a:gd name="T37" fmla="*/ 78 h 186"/>
                  <a:gd name="T38" fmla="*/ 353 w 369"/>
                  <a:gd name="T39" fmla="*/ 60 h 186"/>
                  <a:gd name="T40" fmla="*/ 357 w 369"/>
                  <a:gd name="T41" fmla="*/ 44 h 186"/>
                  <a:gd name="T42" fmla="*/ 359 w 369"/>
                  <a:gd name="T43" fmla="*/ 22 h 186"/>
                  <a:gd name="T44" fmla="*/ 367 w 369"/>
                  <a:gd name="T45" fmla="*/ 8 h 186"/>
                  <a:gd name="T46" fmla="*/ 355 w 369"/>
                  <a:gd name="T47" fmla="*/ 2 h 186"/>
                  <a:gd name="T48" fmla="*/ 339 w 369"/>
                  <a:gd name="T49" fmla="*/ 6 h 186"/>
                  <a:gd name="T50" fmla="*/ 335 w 369"/>
                  <a:gd name="T51" fmla="*/ 0 h 186"/>
                  <a:gd name="T52" fmla="*/ 329 w 369"/>
                  <a:gd name="T53" fmla="*/ 14 h 186"/>
                  <a:gd name="T54" fmla="*/ 329 w 369"/>
                  <a:gd name="T55" fmla="*/ 30 h 186"/>
                  <a:gd name="T56" fmla="*/ 325 w 369"/>
                  <a:gd name="T57" fmla="*/ 42 h 186"/>
                  <a:gd name="T58" fmla="*/ 317 w 369"/>
                  <a:gd name="T59" fmla="*/ 60 h 186"/>
                  <a:gd name="T60" fmla="*/ 313 w 369"/>
                  <a:gd name="T61" fmla="*/ 66 h 186"/>
                  <a:gd name="T62" fmla="*/ 321 w 369"/>
                  <a:gd name="T63" fmla="*/ 62 h 186"/>
                  <a:gd name="T64" fmla="*/ 321 w 369"/>
                  <a:gd name="T65" fmla="*/ 64 h 186"/>
                  <a:gd name="T66" fmla="*/ 319 w 369"/>
                  <a:gd name="T67" fmla="*/ 72 h 186"/>
                  <a:gd name="T68" fmla="*/ 325 w 369"/>
                  <a:gd name="T69" fmla="*/ 70 h 186"/>
                  <a:gd name="T70" fmla="*/ 323 w 369"/>
                  <a:gd name="T71" fmla="*/ 74 h 186"/>
                  <a:gd name="T72" fmla="*/ 323 w 369"/>
                  <a:gd name="T73" fmla="*/ 92 h 186"/>
                  <a:gd name="T74" fmla="*/ 321 w 369"/>
                  <a:gd name="T75" fmla="*/ 100 h 186"/>
                  <a:gd name="T76" fmla="*/ 325 w 369"/>
                  <a:gd name="T77" fmla="*/ 98 h 186"/>
                  <a:gd name="T78" fmla="*/ 333 w 369"/>
                  <a:gd name="T79" fmla="*/ 98 h 186"/>
                  <a:gd name="T80" fmla="*/ 337 w 369"/>
                  <a:gd name="T81" fmla="*/ 100 h 186"/>
                  <a:gd name="T82" fmla="*/ 343 w 369"/>
                  <a:gd name="T8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9" h="186">
                    <a:moveTo>
                      <a:pt x="188" y="182"/>
                    </a:moveTo>
                    <a:lnTo>
                      <a:pt x="184" y="186"/>
                    </a:lnTo>
                    <a:lnTo>
                      <a:pt x="180" y="186"/>
                    </a:lnTo>
                    <a:lnTo>
                      <a:pt x="178" y="182"/>
                    </a:lnTo>
                    <a:lnTo>
                      <a:pt x="188" y="182"/>
                    </a:lnTo>
                    <a:close/>
                    <a:moveTo>
                      <a:pt x="18" y="68"/>
                    </a:moveTo>
                    <a:lnTo>
                      <a:pt x="20" y="66"/>
                    </a:lnTo>
                    <a:lnTo>
                      <a:pt x="12" y="62"/>
                    </a:lnTo>
                    <a:lnTo>
                      <a:pt x="10" y="64"/>
                    </a:lnTo>
                    <a:lnTo>
                      <a:pt x="18" y="68"/>
                    </a:lnTo>
                    <a:close/>
                    <a:moveTo>
                      <a:pt x="30" y="64"/>
                    </a:moveTo>
                    <a:lnTo>
                      <a:pt x="28" y="62"/>
                    </a:lnTo>
                    <a:lnTo>
                      <a:pt x="24" y="60"/>
                    </a:lnTo>
                    <a:lnTo>
                      <a:pt x="22" y="64"/>
                    </a:lnTo>
                    <a:lnTo>
                      <a:pt x="30" y="64"/>
                    </a:lnTo>
                    <a:close/>
                    <a:moveTo>
                      <a:pt x="46" y="80"/>
                    </a:moveTo>
                    <a:lnTo>
                      <a:pt x="46" y="82"/>
                    </a:lnTo>
                    <a:lnTo>
                      <a:pt x="48" y="84"/>
                    </a:lnTo>
                    <a:lnTo>
                      <a:pt x="56" y="84"/>
                    </a:lnTo>
                    <a:lnTo>
                      <a:pt x="56" y="80"/>
                    </a:lnTo>
                    <a:lnTo>
                      <a:pt x="52" y="82"/>
                    </a:lnTo>
                    <a:lnTo>
                      <a:pt x="46" y="80"/>
                    </a:lnTo>
                    <a:close/>
                    <a:moveTo>
                      <a:pt x="56" y="102"/>
                    </a:moveTo>
                    <a:lnTo>
                      <a:pt x="56" y="102"/>
                    </a:lnTo>
                    <a:lnTo>
                      <a:pt x="54" y="100"/>
                    </a:lnTo>
                    <a:lnTo>
                      <a:pt x="54" y="102"/>
                    </a:lnTo>
                    <a:lnTo>
                      <a:pt x="56" y="102"/>
                    </a:lnTo>
                    <a:close/>
                    <a:moveTo>
                      <a:pt x="10" y="70"/>
                    </a:moveTo>
                    <a:lnTo>
                      <a:pt x="12" y="70"/>
                    </a:lnTo>
                    <a:lnTo>
                      <a:pt x="6" y="68"/>
                    </a:lnTo>
                    <a:lnTo>
                      <a:pt x="6" y="70"/>
                    </a:lnTo>
                    <a:lnTo>
                      <a:pt x="10" y="70"/>
                    </a:lnTo>
                    <a:close/>
                    <a:moveTo>
                      <a:pt x="0" y="68"/>
                    </a:moveTo>
                    <a:lnTo>
                      <a:pt x="2" y="68"/>
                    </a:lnTo>
                    <a:lnTo>
                      <a:pt x="2" y="66"/>
                    </a:lnTo>
                    <a:lnTo>
                      <a:pt x="0" y="66"/>
                    </a:lnTo>
                    <a:lnTo>
                      <a:pt x="0" y="68"/>
                    </a:lnTo>
                    <a:close/>
                    <a:moveTo>
                      <a:pt x="351" y="78"/>
                    </a:moveTo>
                    <a:lnTo>
                      <a:pt x="349" y="72"/>
                    </a:lnTo>
                    <a:lnTo>
                      <a:pt x="353" y="60"/>
                    </a:lnTo>
                    <a:lnTo>
                      <a:pt x="347" y="48"/>
                    </a:lnTo>
                    <a:lnTo>
                      <a:pt x="357" y="44"/>
                    </a:lnTo>
                    <a:lnTo>
                      <a:pt x="355" y="36"/>
                    </a:lnTo>
                    <a:lnTo>
                      <a:pt x="359" y="22"/>
                    </a:lnTo>
                    <a:lnTo>
                      <a:pt x="369" y="12"/>
                    </a:lnTo>
                    <a:lnTo>
                      <a:pt x="367" y="8"/>
                    </a:lnTo>
                    <a:lnTo>
                      <a:pt x="365" y="2"/>
                    </a:lnTo>
                    <a:lnTo>
                      <a:pt x="355" y="2"/>
                    </a:lnTo>
                    <a:lnTo>
                      <a:pt x="351" y="4"/>
                    </a:lnTo>
                    <a:lnTo>
                      <a:pt x="339" y="6"/>
                    </a:lnTo>
                    <a:lnTo>
                      <a:pt x="339" y="0"/>
                    </a:lnTo>
                    <a:lnTo>
                      <a:pt x="335" y="0"/>
                    </a:lnTo>
                    <a:lnTo>
                      <a:pt x="329" y="4"/>
                    </a:lnTo>
                    <a:lnTo>
                      <a:pt x="329" y="14"/>
                    </a:lnTo>
                    <a:lnTo>
                      <a:pt x="331" y="20"/>
                    </a:lnTo>
                    <a:lnTo>
                      <a:pt x="329" y="30"/>
                    </a:lnTo>
                    <a:lnTo>
                      <a:pt x="325" y="36"/>
                    </a:lnTo>
                    <a:lnTo>
                      <a:pt x="325" y="42"/>
                    </a:lnTo>
                    <a:lnTo>
                      <a:pt x="317" y="54"/>
                    </a:lnTo>
                    <a:lnTo>
                      <a:pt x="317" y="60"/>
                    </a:lnTo>
                    <a:lnTo>
                      <a:pt x="315" y="62"/>
                    </a:lnTo>
                    <a:lnTo>
                      <a:pt x="313" y="66"/>
                    </a:lnTo>
                    <a:lnTo>
                      <a:pt x="317" y="68"/>
                    </a:lnTo>
                    <a:lnTo>
                      <a:pt x="321" y="62"/>
                    </a:lnTo>
                    <a:lnTo>
                      <a:pt x="323" y="60"/>
                    </a:lnTo>
                    <a:lnTo>
                      <a:pt x="321" y="64"/>
                    </a:lnTo>
                    <a:lnTo>
                      <a:pt x="319" y="68"/>
                    </a:lnTo>
                    <a:lnTo>
                      <a:pt x="319" y="72"/>
                    </a:lnTo>
                    <a:lnTo>
                      <a:pt x="321" y="72"/>
                    </a:lnTo>
                    <a:lnTo>
                      <a:pt x="325" y="70"/>
                    </a:lnTo>
                    <a:lnTo>
                      <a:pt x="325" y="72"/>
                    </a:lnTo>
                    <a:lnTo>
                      <a:pt x="323" y="74"/>
                    </a:lnTo>
                    <a:lnTo>
                      <a:pt x="323" y="82"/>
                    </a:lnTo>
                    <a:lnTo>
                      <a:pt x="323" y="92"/>
                    </a:lnTo>
                    <a:lnTo>
                      <a:pt x="321" y="100"/>
                    </a:lnTo>
                    <a:lnTo>
                      <a:pt x="321" y="100"/>
                    </a:lnTo>
                    <a:lnTo>
                      <a:pt x="321" y="100"/>
                    </a:lnTo>
                    <a:lnTo>
                      <a:pt x="325" y="98"/>
                    </a:lnTo>
                    <a:lnTo>
                      <a:pt x="329" y="98"/>
                    </a:lnTo>
                    <a:lnTo>
                      <a:pt x="333" y="98"/>
                    </a:lnTo>
                    <a:lnTo>
                      <a:pt x="335" y="100"/>
                    </a:lnTo>
                    <a:lnTo>
                      <a:pt x="337" y="100"/>
                    </a:lnTo>
                    <a:lnTo>
                      <a:pt x="345" y="96"/>
                    </a:lnTo>
                    <a:lnTo>
                      <a:pt x="343" y="88"/>
                    </a:lnTo>
                    <a:lnTo>
                      <a:pt x="351" y="7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8" name="Freeform 71"/>
              <p:cNvSpPr>
                <a:spLocks noEditPoints="1"/>
              </p:cNvSpPr>
              <p:nvPr/>
            </p:nvSpPr>
            <p:spPr bwMode="auto">
              <a:xfrm>
                <a:off x="12059020" y="3620313"/>
                <a:ext cx="540430" cy="452022"/>
              </a:xfrm>
              <a:custGeom>
                <a:avLst/>
                <a:gdLst>
                  <a:gd name="T0" fmla="*/ 61 w 379"/>
                  <a:gd name="T1" fmla="*/ 309 h 317"/>
                  <a:gd name="T2" fmla="*/ 69 w 379"/>
                  <a:gd name="T3" fmla="*/ 291 h 317"/>
                  <a:gd name="T4" fmla="*/ 79 w 379"/>
                  <a:gd name="T5" fmla="*/ 283 h 317"/>
                  <a:gd name="T6" fmla="*/ 39 w 379"/>
                  <a:gd name="T7" fmla="*/ 313 h 317"/>
                  <a:gd name="T8" fmla="*/ 41 w 379"/>
                  <a:gd name="T9" fmla="*/ 307 h 317"/>
                  <a:gd name="T10" fmla="*/ 24 w 379"/>
                  <a:gd name="T11" fmla="*/ 311 h 317"/>
                  <a:gd name="T12" fmla="*/ 8 w 379"/>
                  <a:gd name="T13" fmla="*/ 293 h 317"/>
                  <a:gd name="T14" fmla="*/ 6 w 379"/>
                  <a:gd name="T15" fmla="*/ 301 h 317"/>
                  <a:gd name="T16" fmla="*/ 4 w 379"/>
                  <a:gd name="T17" fmla="*/ 317 h 317"/>
                  <a:gd name="T18" fmla="*/ 14 w 379"/>
                  <a:gd name="T19" fmla="*/ 307 h 317"/>
                  <a:gd name="T20" fmla="*/ 16 w 379"/>
                  <a:gd name="T21" fmla="*/ 307 h 317"/>
                  <a:gd name="T22" fmla="*/ 331 w 379"/>
                  <a:gd name="T23" fmla="*/ 96 h 317"/>
                  <a:gd name="T24" fmla="*/ 329 w 379"/>
                  <a:gd name="T25" fmla="*/ 90 h 317"/>
                  <a:gd name="T26" fmla="*/ 355 w 379"/>
                  <a:gd name="T27" fmla="*/ 86 h 317"/>
                  <a:gd name="T28" fmla="*/ 349 w 379"/>
                  <a:gd name="T29" fmla="*/ 84 h 317"/>
                  <a:gd name="T30" fmla="*/ 353 w 379"/>
                  <a:gd name="T31" fmla="*/ 78 h 317"/>
                  <a:gd name="T32" fmla="*/ 361 w 379"/>
                  <a:gd name="T33" fmla="*/ 76 h 317"/>
                  <a:gd name="T34" fmla="*/ 363 w 379"/>
                  <a:gd name="T35" fmla="*/ 80 h 317"/>
                  <a:gd name="T36" fmla="*/ 355 w 379"/>
                  <a:gd name="T37" fmla="*/ 86 h 317"/>
                  <a:gd name="T38" fmla="*/ 371 w 379"/>
                  <a:gd name="T39" fmla="*/ 74 h 317"/>
                  <a:gd name="T40" fmla="*/ 377 w 379"/>
                  <a:gd name="T41" fmla="*/ 72 h 317"/>
                  <a:gd name="T42" fmla="*/ 353 w 379"/>
                  <a:gd name="T43" fmla="*/ 28 h 317"/>
                  <a:gd name="T44" fmla="*/ 365 w 379"/>
                  <a:gd name="T45" fmla="*/ 28 h 317"/>
                  <a:gd name="T46" fmla="*/ 361 w 379"/>
                  <a:gd name="T47" fmla="*/ 36 h 317"/>
                  <a:gd name="T48" fmla="*/ 331 w 379"/>
                  <a:gd name="T49" fmla="*/ 52 h 317"/>
                  <a:gd name="T50" fmla="*/ 323 w 379"/>
                  <a:gd name="T51" fmla="*/ 58 h 317"/>
                  <a:gd name="T52" fmla="*/ 311 w 379"/>
                  <a:gd name="T53" fmla="*/ 72 h 317"/>
                  <a:gd name="T54" fmla="*/ 303 w 379"/>
                  <a:gd name="T55" fmla="*/ 88 h 317"/>
                  <a:gd name="T56" fmla="*/ 311 w 379"/>
                  <a:gd name="T57" fmla="*/ 98 h 317"/>
                  <a:gd name="T58" fmla="*/ 295 w 379"/>
                  <a:gd name="T59" fmla="*/ 114 h 317"/>
                  <a:gd name="T60" fmla="*/ 295 w 379"/>
                  <a:gd name="T61" fmla="*/ 120 h 317"/>
                  <a:gd name="T62" fmla="*/ 281 w 379"/>
                  <a:gd name="T63" fmla="*/ 124 h 317"/>
                  <a:gd name="T64" fmla="*/ 267 w 379"/>
                  <a:gd name="T65" fmla="*/ 136 h 317"/>
                  <a:gd name="T66" fmla="*/ 251 w 379"/>
                  <a:gd name="T67" fmla="*/ 138 h 317"/>
                  <a:gd name="T68" fmla="*/ 231 w 379"/>
                  <a:gd name="T69" fmla="*/ 142 h 317"/>
                  <a:gd name="T70" fmla="*/ 217 w 379"/>
                  <a:gd name="T71" fmla="*/ 152 h 317"/>
                  <a:gd name="T72" fmla="*/ 207 w 379"/>
                  <a:gd name="T73" fmla="*/ 146 h 317"/>
                  <a:gd name="T74" fmla="*/ 203 w 379"/>
                  <a:gd name="T75" fmla="*/ 134 h 317"/>
                  <a:gd name="T76" fmla="*/ 185 w 379"/>
                  <a:gd name="T77" fmla="*/ 120 h 317"/>
                  <a:gd name="T78" fmla="*/ 195 w 379"/>
                  <a:gd name="T79" fmla="*/ 92 h 317"/>
                  <a:gd name="T80" fmla="*/ 197 w 379"/>
                  <a:gd name="T81" fmla="*/ 68 h 317"/>
                  <a:gd name="T82" fmla="*/ 209 w 379"/>
                  <a:gd name="T83" fmla="*/ 40 h 317"/>
                  <a:gd name="T84" fmla="*/ 193 w 379"/>
                  <a:gd name="T85" fmla="*/ 36 h 317"/>
                  <a:gd name="T86" fmla="*/ 177 w 379"/>
                  <a:gd name="T87" fmla="*/ 32 h 317"/>
                  <a:gd name="T88" fmla="*/ 173 w 379"/>
                  <a:gd name="T89" fmla="*/ 24 h 317"/>
                  <a:gd name="T90" fmla="*/ 167 w 379"/>
                  <a:gd name="T91" fmla="*/ 14 h 317"/>
                  <a:gd name="T92" fmla="*/ 183 w 379"/>
                  <a:gd name="T93" fmla="*/ 4 h 317"/>
                  <a:gd name="T94" fmla="*/ 197 w 379"/>
                  <a:gd name="T95" fmla="*/ 0 h 317"/>
                  <a:gd name="T96" fmla="*/ 217 w 379"/>
                  <a:gd name="T97" fmla="*/ 4 h 317"/>
                  <a:gd name="T98" fmla="*/ 231 w 379"/>
                  <a:gd name="T99" fmla="*/ 4 h 317"/>
                  <a:gd name="T100" fmla="*/ 251 w 379"/>
                  <a:gd name="T101" fmla="*/ 4 h 317"/>
                  <a:gd name="T102" fmla="*/ 267 w 379"/>
                  <a:gd name="T103" fmla="*/ 8 h 317"/>
                  <a:gd name="T104" fmla="*/ 289 w 379"/>
                  <a:gd name="T105" fmla="*/ 10 h 317"/>
                  <a:gd name="T106" fmla="*/ 307 w 379"/>
                  <a:gd name="T107" fmla="*/ 18 h 317"/>
                  <a:gd name="T108" fmla="*/ 335 w 379"/>
                  <a:gd name="T109" fmla="*/ 20 h 317"/>
                  <a:gd name="T110" fmla="*/ 353 w 379"/>
                  <a:gd name="T111" fmla="*/ 2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317">
                    <a:moveTo>
                      <a:pt x="69" y="299"/>
                    </a:moveTo>
                    <a:lnTo>
                      <a:pt x="67" y="305"/>
                    </a:lnTo>
                    <a:lnTo>
                      <a:pt x="61" y="309"/>
                    </a:lnTo>
                    <a:lnTo>
                      <a:pt x="65" y="299"/>
                    </a:lnTo>
                    <a:lnTo>
                      <a:pt x="69" y="299"/>
                    </a:lnTo>
                    <a:close/>
                    <a:moveTo>
                      <a:pt x="69" y="291"/>
                    </a:moveTo>
                    <a:lnTo>
                      <a:pt x="73" y="293"/>
                    </a:lnTo>
                    <a:lnTo>
                      <a:pt x="79" y="287"/>
                    </a:lnTo>
                    <a:lnTo>
                      <a:pt x="79" y="283"/>
                    </a:lnTo>
                    <a:lnTo>
                      <a:pt x="69" y="291"/>
                    </a:lnTo>
                    <a:close/>
                    <a:moveTo>
                      <a:pt x="41" y="307"/>
                    </a:moveTo>
                    <a:lnTo>
                      <a:pt x="39" y="313"/>
                    </a:lnTo>
                    <a:lnTo>
                      <a:pt x="45" y="315"/>
                    </a:lnTo>
                    <a:lnTo>
                      <a:pt x="47" y="305"/>
                    </a:lnTo>
                    <a:lnTo>
                      <a:pt x="41" y="307"/>
                    </a:lnTo>
                    <a:close/>
                    <a:moveTo>
                      <a:pt x="30" y="299"/>
                    </a:moveTo>
                    <a:lnTo>
                      <a:pt x="18" y="305"/>
                    </a:lnTo>
                    <a:lnTo>
                      <a:pt x="24" y="311"/>
                    </a:lnTo>
                    <a:lnTo>
                      <a:pt x="35" y="301"/>
                    </a:lnTo>
                    <a:lnTo>
                      <a:pt x="30" y="299"/>
                    </a:lnTo>
                    <a:close/>
                    <a:moveTo>
                      <a:pt x="8" y="293"/>
                    </a:moveTo>
                    <a:lnTo>
                      <a:pt x="4" y="291"/>
                    </a:lnTo>
                    <a:lnTo>
                      <a:pt x="2" y="293"/>
                    </a:lnTo>
                    <a:lnTo>
                      <a:pt x="6" y="301"/>
                    </a:lnTo>
                    <a:lnTo>
                      <a:pt x="8" y="293"/>
                    </a:lnTo>
                    <a:close/>
                    <a:moveTo>
                      <a:pt x="0" y="317"/>
                    </a:moveTo>
                    <a:lnTo>
                      <a:pt x="4" y="317"/>
                    </a:lnTo>
                    <a:lnTo>
                      <a:pt x="4" y="313"/>
                    </a:lnTo>
                    <a:lnTo>
                      <a:pt x="0" y="317"/>
                    </a:lnTo>
                    <a:close/>
                    <a:moveTo>
                      <a:pt x="14" y="307"/>
                    </a:moveTo>
                    <a:lnTo>
                      <a:pt x="14" y="309"/>
                    </a:lnTo>
                    <a:lnTo>
                      <a:pt x="16" y="309"/>
                    </a:lnTo>
                    <a:lnTo>
                      <a:pt x="16" y="307"/>
                    </a:lnTo>
                    <a:lnTo>
                      <a:pt x="14" y="307"/>
                    </a:lnTo>
                    <a:close/>
                    <a:moveTo>
                      <a:pt x="327" y="96"/>
                    </a:moveTo>
                    <a:lnTo>
                      <a:pt x="331" y="96"/>
                    </a:lnTo>
                    <a:lnTo>
                      <a:pt x="335" y="94"/>
                    </a:lnTo>
                    <a:lnTo>
                      <a:pt x="335" y="90"/>
                    </a:lnTo>
                    <a:lnTo>
                      <a:pt x="329" y="90"/>
                    </a:lnTo>
                    <a:lnTo>
                      <a:pt x="329" y="92"/>
                    </a:lnTo>
                    <a:lnTo>
                      <a:pt x="327" y="96"/>
                    </a:lnTo>
                    <a:close/>
                    <a:moveTo>
                      <a:pt x="355" y="86"/>
                    </a:moveTo>
                    <a:lnTo>
                      <a:pt x="353" y="82"/>
                    </a:lnTo>
                    <a:lnTo>
                      <a:pt x="351" y="82"/>
                    </a:lnTo>
                    <a:lnTo>
                      <a:pt x="349" y="84"/>
                    </a:lnTo>
                    <a:lnTo>
                      <a:pt x="347" y="82"/>
                    </a:lnTo>
                    <a:lnTo>
                      <a:pt x="347" y="78"/>
                    </a:lnTo>
                    <a:lnTo>
                      <a:pt x="353" y="78"/>
                    </a:lnTo>
                    <a:lnTo>
                      <a:pt x="359" y="74"/>
                    </a:lnTo>
                    <a:lnTo>
                      <a:pt x="361" y="74"/>
                    </a:lnTo>
                    <a:lnTo>
                      <a:pt x="361" y="76"/>
                    </a:lnTo>
                    <a:lnTo>
                      <a:pt x="365" y="78"/>
                    </a:lnTo>
                    <a:lnTo>
                      <a:pt x="365" y="78"/>
                    </a:lnTo>
                    <a:lnTo>
                      <a:pt x="363" y="80"/>
                    </a:lnTo>
                    <a:lnTo>
                      <a:pt x="361" y="84"/>
                    </a:lnTo>
                    <a:lnTo>
                      <a:pt x="359" y="86"/>
                    </a:lnTo>
                    <a:lnTo>
                      <a:pt x="355" y="86"/>
                    </a:lnTo>
                    <a:close/>
                    <a:moveTo>
                      <a:pt x="377" y="78"/>
                    </a:moveTo>
                    <a:lnTo>
                      <a:pt x="375" y="76"/>
                    </a:lnTo>
                    <a:lnTo>
                      <a:pt x="371" y="74"/>
                    </a:lnTo>
                    <a:lnTo>
                      <a:pt x="371" y="72"/>
                    </a:lnTo>
                    <a:lnTo>
                      <a:pt x="375" y="70"/>
                    </a:lnTo>
                    <a:lnTo>
                      <a:pt x="377" y="72"/>
                    </a:lnTo>
                    <a:lnTo>
                      <a:pt x="379" y="74"/>
                    </a:lnTo>
                    <a:lnTo>
                      <a:pt x="377" y="78"/>
                    </a:lnTo>
                    <a:close/>
                    <a:moveTo>
                      <a:pt x="353" y="28"/>
                    </a:moveTo>
                    <a:lnTo>
                      <a:pt x="361" y="24"/>
                    </a:lnTo>
                    <a:lnTo>
                      <a:pt x="365" y="26"/>
                    </a:lnTo>
                    <a:lnTo>
                      <a:pt x="365" y="28"/>
                    </a:lnTo>
                    <a:lnTo>
                      <a:pt x="361" y="28"/>
                    </a:lnTo>
                    <a:lnTo>
                      <a:pt x="363" y="34"/>
                    </a:lnTo>
                    <a:lnTo>
                      <a:pt x="361" y="36"/>
                    </a:lnTo>
                    <a:lnTo>
                      <a:pt x="349" y="42"/>
                    </a:lnTo>
                    <a:lnTo>
                      <a:pt x="345" y="46"/>
                    </a:lnTo>
                    <a:lnTo>
                      <a:pt x="331" y="52"/>
                    </a:lnTo>
                    <a:lnTo>
                      <a:pt x="327" y="52"/>
                    </a:lnTo>
                    <a:lnTo>
                      <a:pt x="323" y="56"/>
                    </a:lnTo>
                    <a:lnTo>
                      <a:pt x="323" y="58"/>
                    </a:lnTo>
                    <a:lnTo>
                      <a:pt x="319" y="62"/>
                    </a:lnTo>
                    <a:lnTo>
                      <a:pt x="315" y="68"/>
                    </a:lnTo>
                    <a:lnTo>
                      <a:pt x="311" y="72"/>
                    </a:lnTo>
                    <a:lnTo>
                      <a:pt x="305" y="78"/>
                    </a:lnTo>
                    <a:lnTo>
                      <a:pt x="303" y="82"/>
                    </a:lnTo>
                    <a:lnTo>
                      <a:pt x="303" y="88"/>
                    </a:lnTo>
                    <a:lnTo>
                      <a:pt x="309" y="94"/>
                    </a:lnTo>
                    <a:lnTo>
                      <a:pt x="311" y="96"/>
                    </a:lnTo>
                    <a:lnTo>
                      <a:pt x="311" y="98"/>
                    </a:lnTo>
                    <a:lnTo>
                      <a:pt x="305" y="102"/>
                    </a:lnTo>
                    <a:lnTo>
                      <a:pt x="303" y="104"/>
                    </a:lnTo>
                    <a:lnTo>
                      <a:pt x="295" y="114"/>
                    </a:lnTo>
                    <a:lnTo>
                      <a:pt x="295" y="118"/>
                    </a:lnTo>
                    <a:lnTo>
                      <a:pt x="297" y="118"/>
                    </a:lnTo>
                    <a:lnTo>
                      <a:pt x="295" y="120"/>
                    </a:lnTo>
                    <a:lnTo>
                      <a:pt x="291" y="120"/>
                    </a:lnTo>
                    <a:lnTo>
                      <a:pt x="285" y="120"/>
                    </a:lnTo>
                    <a:lnTo>
                      <a:pt x="281" y="124"/>
                    </a:lnTo>
                    <a:lnTo>
                      <a:pt x="275" y="134"/>
                    </a:lnTo>
                    <a:lnTo>
                      <a:pt x="271" y="138"/>
                    </a:lnTo>
                    <a:lnTo>
                      <a:pt x="267" y="136"/>
                    </a:lnTo>
                    <a:lnTo>
                      <a:pt x="263" y="138"/>
                    </a:lnTo>
                    <a:lnTo>
                      <a:pt x="259" y="136"/>
                    </a:lnTo>
                    <a:lnTo>
                      <a:pt x="251" y="138"/>
                    </a:lnTo>
                    <a:lnTo>
                      <a:pt x="243" y="136"/>
                    </a:lnTo>
                    <a:lnTo>
                      <a:pt x="235" y="138"/>
                    </a:lnTo>
                    <a:lnTo>
                      <a:pt x="231" y="142"/>
                    </a:lnTo>
                    <a:lnTo>
                      <a:pt x="225" y="142"/>
                    </a:lnTo>
                    <a:lnTo>
                      <a:pt x="221" y="146"/>
                    </a:lnTo>
                    <a:lnTo>
                      <a:pt x="217" y="152"/>
                    </a:lnTo>
                    <a:lnTo>
                      <a:pt x="213" y="152"/>
                    </a:lnTo>
                    <a:lnTo>
                      <a:pt x="211" y="148"/>
                    </a:lnTo>
                    <a:lnTo>
                      <a:pt x="207" y="146"/>
                    </a:lnTo>
                    <a:lnTo>
                      <a:pt x="205" y="140"/>
                    </a:lnTo>
                    <a:lnTo>
                      <a:pt x="203" y="138"/>
                    </a:lnTo>
                    <a:lnTo>
                      <a:pt x="203" y="134"/>
                    </a:lnTo>
                    <a:lnTo>
                      <a:pt x="195" y="128"/>
                    </a:lnTo>
                    <a:lnTo>
                      <a:pt x="187" y="128"/>
                    </a:lnTo>
                    <a:lnTo>
                      <a:pt x="185" y="120"/>
                    </a:lnTo>
                    <a:lnTo>
                      <a:pt x="193" y="110"/>
                    </a:lnTo>
                    <a:lnTo>
                      <a:pt x="191" y="104"/>
                    </a:lnTo>
                    <a:lnTo>
                      <a:pt x="195" y="92"/>
                    </a:lnTo>
                    <a:lnTo>
                      <a:pt x="189" y="80"/>
                    </a:lnTo>
                    <a:lnTo>
                      <a:pt x="199" y="76"/>
                    </a:lnTo>
                    <a:lnTo>
                      <a:pt x="197" y="68"/>
                    </a:lnTo>
                    <a:lnTo>
                      <a:pt x="201" y="54"/>
                    </a:lnTo>
                    <a:lnTo>
                      <a:pt x="211" y="44"/>
                    </a:lnTo>
                    <a:lnTo>
                      <a:pt x="209" y="40"/>
                    </a:lnTo>
                    <a:lnTo>
                      <a:pt x="207" y="34"/>
                    </a:lnTo>
                    <a:lnTo>
                      <a:pt x="197" y="34"/>
                    </a:lnTo>
                    <a:lnTo>
                      <a:pt x="193" y="36"/>
                    </a:lnTo>
                    <a:lnTo>
                      <a:pt x="181" y="38"/>
                    </a:lnTo>
                    <a:lnTo>
                      <a:pt x="181" y="32"/>
                    </a:lnTo>
                    <a:lnTo>
                      <a:pt x="177" y="32"/>
                    </a:lnTo>
                    <a:lnTo>
                      <a:pt x="171" y="36"/>
                    </a:lnTo>
                    <a:lnTo>
                      <a:pt x="171" y="30"/>
                    </a:lnTo>
                    <a:lnTo>
                      <a:pt x="173" y="24"/>
                    </a:lnTo>
                    <a:lnTo>
                      <a:pt x="169" y="20"/>
                    </a:lnTo>
                    <a:lnTo>
                      <a:pt x="167" y="16"/>
                    </a:lnTo>
                    <a:lnTo>
                      <a:pt x="167" y="14"/>
                    </a:lnTo>
                    <a:lnTo>
                      <a:pt x="171" y="8"/>
                    </a:lnTo>
                    <a:lnTo>
                      <a:pt x="179" y="8"/>
                    </a:lnTo>
                    <a:lnTo>
                      <a:pt x="183" y="4"/>
                    </a:lnTo>
                    <a:lnTo>
                      <a:pt x="183" y="2"/>
                    </a:lnTo>
                    <a:lnTo>
                      <a:pt x="191" y="0"/>
                    </a:lnTo>
                    <a:lnTo>
                      <a:pt x="197" y="0"/>
                    </a:lnTo>
                    <a:lnTo>
                      <a:pt x="199" y="2"/>
                    </a:lnTo>
                    <a:lnTo>
                      <a:pt x="209" y="4"/>
                    </a:lnTo>
                    <a:lnTo>
                      <a:pt x="217" y="4"/>
                    </a:lnTo>
                    <a:lnTo>
                      <a:pt x="221" y="2"/>
                    </a:lnTo>
                    <a:lnTo>
                      <a:pt x="223" y="2"/>
                    </a:lnTo>
                    <a:lnTo>
                      <a:pt x="231" y="4"/>
                    </a:lnTo>
                    <a:lnTo>
                      <a:pt x="235" y="6"/>
                    </a:lnTo>
                    <a:lnTo>
                      <a:pt x="247" y="6"/>
                    </a:lnTo>
                    <a:lnTo>
                      <a:pt x="251" y="4"/>
                    </a:lnTo>
                    <a:lnTo>
                      <a:pt x="257" y="4"/>
                    </a:lnTo>
                    <a:lnTo>
                      <a:pt x="261" y="6"/>
                    </a:lnTo>
                    <a:lnTo>
                      <a:pt x="267" y="8"/>
                    </a:lnTo>
                    <a:lnTo>
                      <a:pt x="275" y="8"/>
                    </a:lnTo>
                    <a:lnTo>
                      <a:pt x="285" y="8"/>
                    </a:lnTo>
                    <a:lnTo>
                      <a:pt x="289" y="10"/>
                    </a:lnTo>
                    <a:lnTo>
                      <a:pt x="291" y="12"/>
                    </a:lnTo>
                    <a:lnTo>
                      <a:pt x="301" y="16"/>
                    </a:lnTo>
                    <a:lnTo>
                      <a:pt x="307" y="18"/>
                    </a:lnTo>
                    <a:lnTo>
                      <a:pt x="319" y="20"/>
                    </a:lnTo>
                    <a:lnTo>
                      <a:pt x="325" y="16"/>
                    </a:lnTo>
                    <a:lnTo>
                      <a:pt x="335" y="20"/>
                    </a:lnTo>
                    <a:lnTo>
                      <a:pt x="335" y="24"/>
                    </a:lnTo>
                    <a:lnTo>
                      <a:pt x="341" y="24"/>
                    </a:lnTo>
                    <a:lnTo>
                      <a:pt x="353" y="2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09" name="Freeform 72"/>
              <p:cNvSpPr>
                <a:spLocks/>
              </p:cNvSpPr>
              <p:nvPr/>
            </p:nvSpPr>
            <p:spPr bwMode="auto">
              <a:xfrm>
                <a:off x="12536709" y="3648832"/>
                <a:ext cx="8556" cy="5704"/>
              </a:xfrm>
              <a:custGeom>
                <a:avLst/>
                <a:gdLst>
                  <a:gd name="T0" fmla="*/ 6 w 6"/>
                  <a:gd name="T1" fmla="*/ 4 h 4"/>
                  <a:gd name="T2" fmla="*/ 6 w 6"/>
                  <a:gd name="T3" fmla="*/ 2 h 4"/>
                  <a:gd name="T4" fmla="*/ 4 w 6"/>
                  <a:gd name="T5" fmla="*/ 0 h 4"/>
                  <a:gd name="T6" fmla="*/ 0 w 6"/>
                  <a:gd name="T7" fmla="*/ 0 h 4"/>
                  <a:gd name="T8" fmla="*/ 0 w 6"/>
                  <a:gd name="T9" fmla="*/ 4 h 4"/>
                  <a:gd name="T10" fmla="*/ 6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6" y="4"/>
                    </a:moveTo>
                    <a:lnTo>
                      <a:pt x="6" y="2"/>
                    </a:lnTo>
                    <a:lnTo>
                      <a:pt x="4" y="0"/>
                    </a:lnTo>
                    <a:lnTo>
                      <a:pt x="0" y="0"/>
                    </a:lnTo>
                    <a:lnTo>
                      <a:pt x="0" y="4"/>
                    </a:lnTo>
                    <a:lnTo>
                      <a:pt x="6" y="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0" name="Freeform 73"/>
              <p:cNvSpPr>
                <a:spLocks/>
              </p:cNvSpPr>
              <p:nvPr/>
            </p:nvSpPr>
            <p:spPr bwMode="auto">
              <a:xfrm>
                <a:off x="12642228" y="3510516"/>
                <a:ext cx="91260" cy="49908"/>
              </a:xfrm>
              <a:custGeom>
                <a:avLst/>
                <a:gdLst>
                  <a:gd name="T0" fmla="*/ 56 w 64"/>
                  <a:gd name="T1" fmla="*/ 12 h 35"/>
                  <a:gd name="T2" fmla="*/ 54 w 64"/>
                  <a:gd name="T3" fmla="*/ 10 h 35"/>
                  <a:gd name="T4" fmla="*/ 54 w 64"/>
                  <a:gd name="T5" fmla="*/ 8 h 35"/>
                  <a:gd name="T6" fmla="*/ 56 w 64"/>
                  <a:gd name="T7" fmla="*/ 6 h 35"/>
                  <a:gd name="T8" fmla="*/ 48 w 64"/>
                  <a:gd name="T9" fmla="*/ 0 h 35"/>
                  <a:gd name="T10" fmla="*/ 36 w 64"/>
                  <a:gd name="T11" fmla="*/ 0 h 35"/>
                  <a:gd name="T12" fmla="*/ 32 w 64"/>
                  <a:gd name="T13" fmla="*/ 2 h 35"/>
                  <a:gd name="T14" fmla="*/ 30 w 64"/>
                  <a:gd name="T15" fmla="*/ 4 h 35"/>
                  <a:gd name="T16" fmla="*/ 24 w 64"/>
                  <a:gd name="T17" fmla="*/ 2 h 35"/>
                  <a:gd name="T18" fmla="*/ 22 w 64"/>
                  <a:gd name="T19" fmla="*/ 4 h 35"/>
                  <a:gd name="T20" fmla="*/ 16 w 64"/>
                  <a:gd name="T21" fmla="*/ 4 h 35"/>
                  <a:gd name="T22" fmla="*/ 14 w 64"/>
                  <a:gd name="T23" fmla="*/ 10 h 35"/>
                  <a:gd name="T24" fmla="*/ 8 w 64"/>
                  <a:gd name="T25" fmla="*/ 14 h 35"/>
                  <a:gd name="T26" fmla="*/ 6 w 64"/>
                  <a:gd name="T27" fmla="*/ 20 h 35"/>
                  <a:gd name="T28" fmla="*/ 0 w 64"/>
                  <a:gd name="T29" fmla="*/ 24 h 35"/>
                  <a:gd name="T30" fmla="*/ 2 w 64"/>
                  <a:gd name="T31" fmla="*/ 26 h 35"/>
                  <a:gd name="T32" fmla="*/ 6 w 64"/>
                  <a:gd name="T33" fmla="*/ 24 h 35"/>
                  <a:gd name="T34" fmla="*/ 12 w 64"/>
                  <a:gd name="T35" fmla="*/ 24 h 35"/>
                  <a:gd name="T36" fmla="*/ 14 w 64"/>
                  <a:gd name="T37" fmla="*/ 33 h 35"/>
                  <a:gd name="T38" fmla="*/ 22 w 64"/>
                  <a:gd name="T39" fmla="*/ 33 h 35"/>
                  <a:gd name="T40" fmla="*/ 28 w 64"/>
                  <a:gd name="T41" fmla="*/ 33 h 35"/>
                  <a:gd name="T42" fmla="*/ 30 w 64"/>
                  <a:gd name="T43" fmla="*/ 29 h 35"/>
                  <a:gd name="T44" fmla="*/ 36 w 64"/>
                  <a:gd name="T45" fmla="*/ 26 h 35"/>
                  <a:gd name="T46" fmla="*/ 40 w 64"/>
                  <a:gd name="T47" fmla="*/ 29 h 35"/>
                  <a:gd name="T48" fmla="*/ 44 w 64"/>
                  <a:gd name="T49" fmla="*/ 29 h 35"/>
                  <a:gd name="T50" fmla="*/ 44 w 64"/>
                  <a:gd name="T51" fmla="*/ 35 h 35"/>
                  <a:gd name="T52" fmla="*/ 46 w 64"/>
                  <a:gd name="T53" fmla="*/ 35 h 35"/>
                  <a:gd name="T54" fmla="*/ 46 w 64"/>
                  <a:gd name="T55" fmla="*/ 29 h 35"/>
                  <a:gd name="T56" fmla="*/ 52 w 64"/>
                  <a:gd name="T57" fmla="*/ 24 h 35"/>
                  <a:gd name="T58" fmla="*/ 58 w 64"/>
                  <a:gd name="T59" fmla="*/ 26 h 35"/>
                  <a:gd name="T60" fmla="*/ 60 w 64"/>
                  <a:gd name="T61" fmla="*/ 22 h 35"/>
                  <a:gd name="T62" fmla="*/ 62 w 64"/>
                  <a:gd name="T63" fmla="*/ 22 h 35"/>
                  <a:gd name="T64" fmla="*/ 64 w 64"/>
                  <a:gd name="T65" fmla="*/ 14 h 35"/>
                  <a:gd name="T66" fmla="*/ 60 w 64"/>
                  <a:gd name="T67" fmla="*/ 16 h 35"/>
                  <a:gd name="T68" fmla="*/ 56 w 64"/>
                  <a:gd name="T6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35">
                    <a:moveTo>
                      <a:pt x="56" y="12"/>
                    </a:moveTo>
                    <a:lnTo>
                      <a:pt x="54" y="10"/>
                    </a:lnTo>
                    <a:lnTo>
                      <a:pt x="54" y="8"/>
                    </a:lnTo>
                    <a:lnTo>
                      <a:pt x="56" y="6"/>
                    </a:lnTo>
                    <a:lnTo>
                      <a:pt x="48" y="0"/>
                    </a:lnTo>
                    <a:lnTo>
                      <a:pt x="36" y="0"/>
                    </a:lnTo>
                    <a:lnTo>
                      <a:pt x="32" y="2"/>
                    </a:lnTo>
                    <a:lnTo>
                      <a:pt x="30" y="4"/>
                    </a:lnTo>
                    <a:lnTo>
                      <a:pt x="24" y="2"/>
                    </a:lnTo>
                    <a:lnTo>
                      <a:pt x="22" y="4"/>
                    </a:lnTo>
                    <a:lnTo>
                      <a:pt x="16" y="4"/>
                    </a:lnTo>
                    <a:lnTo>
                      <a:pt x="14" y="10"/>
                    </a:lnTo>
                    <a:lnTo>
                      <a:pt x="8" y="14"/>
                    </a:lnTo>
                    <a:lnTo>
                      <a:pt x="6" y="20"/>
                    </a:lnTo>
                    <a:lnTo>
                      <a:pt x="0" y="24"/>
                    </a:lnTo>
                    <a:lnTo>
                      <a:pt x="2" y="26"/>
                    </a:lnTo>
                    <a:lnTo>
                      <a:pt x="6" y="24"/>
                    </a:lnTo>
                    <a:lnTo>
                      <a:pt x="12" y="24"/>
                    </a:lnTo>
                    <a:lnTo>
                      <a:pt x="14" y="33"/>
                    </a:lnTo>
                    <a:lnTo>
                      <a:pt x="22" y="33"/>
                    </a:lnTo>
                    <a:lnTo>
                      <a:pt x="28" y="33"/>
                    </a:lnTo>
                    <a:lnTo>
                      <a:pt x="30" y="29"/>
                    </a:lnTo>
                    <a:lnTo>
                      <a:pt x="36" y="26"/>
                    </a:lnTo>
                    <a:lnTo>
                      <a:pt x="40" y="29"/>
                    </a:lnTo>
                    <a:lnTo>
                      <a:pt x="44" y="29"/>
                    </a:lnTo>
                    <a:lnTo>
                      <a:pt x="44" y="35"/>
                    </a:lnTo>
                    <a:lnTo>
                      <a:pt x="46" y="35"/>
                    </a:lnTo>
                    <a:lnTo>
                      <a:pt x="46" y="29"/>
                    </a:lnTo>
                    <a:lnTo>
                      <a:pt x="52" y="24"/>
                    </a:lnTo>
                    <a:lnTo>
                      <a:pt x="58" y="26"/>
                    </a:lnTo>
                    <a:lnTo>
                      <a:pt x="60" y="22"/>
                    </a:lnTo>
                    <a:lnTo>
                      <a:pt x="62" y="22"/>
                    </a:lnTo>
                    <a:lnTo>
                      <a:pt x="64" y="14"/>
                    </a:lnTo>
                    <a:lnTo>
                      <a:pt x="60" y="16"/>
                    </a:lnTo>
                    <a:lnTo>
                      <a:pt x="56" y="1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1" name="Freeform 74"/>
              <p:cNvSpPr>
                <a:spLocks/>
              </p:cNvSpPr>
              <p:nvPr/>
            </p:nvSpPr>
            <p:spPr bwMode="auto">
              <a:xfrm>
                <a:off x="12719229" y="3476293"/>
                <a:ext cx="159705" cy="68445"/>
              </a:xfrm>
              <a:custGeom>
                <a:avLst/>
                <a:gdLst>
                  <a:gd name="T0" fmla="*/ 80 w 112"/>
                  <a:gd name="T1" fmla="*/ 44 h 48"/>
                  <a:gd name="T2" fmla="*/ 94 w 112"/>
                  <a:gd name="T3" fmla="*/ 42 h 48"/>
                  <a:gd name="T4" fmla="*/ 96 w 112"/>
                  <a:gd name="T5" fmla="*/ 42 h 48"/>
                  <a:gd name="T6" fmla="*/ 98 w 112"/>
                  <a:gd name="T7" fmla="*/ 40 h 48"/>
                  <a:gd name="T8" fmla="*/ 102 w 112"/>
                  <a:gd name="T9" fmla="*/ 36 h 48"/>
                  <a:gd name="T10" fmla="*/ 104 w 112"/>
                  <a:gd name="T11" fmla="*/ 28 h 48"/>
                  <a:gd name="T12" fmla="*/ 112 w 112"/>
                  <a:gd name="T13" fmla="*/ 24 h 48"/>
                  <a:gd name="T14" fmla="*/ 112 w 112"/>
                  <a:gd name="T15" fmla="*/ 18 h 48"/>
                  <a:gd name="T16" fmla="*/ 108 w 112"/>
                  <a:gd name="T17" fmla="*/ 10 h 48"/>
                  <a:gd name="T18" fmla="*/ 108 w 112"/>
                  <a:gd name="T19" fmla="*/ 4 h 48"/>
                  <a:gd name="T20" fmla="*/ 102 w 112"/>
                  <a:gd name="T21" fmla="*/ 2 h 48"/>
                  <a:gd name="T22" fmla="*/ 98 w 112"/>
                  <a:gd name="T23" fmla="*/ 2 h 48"/>
                  <a:gd name="T24" fmla="*/ 82 w 112"/>
                  <a:gd name="T25" fmla="*/ 0 h 48"/>
                  <a:gd name="T26" fmla="*/ 78 w 112"/>
                  <a:gd name="T27" fmla="*/ 4 h 48"/>
                  <a:gd name="T28" fmla="*/ 74 w 112"/>
                  <a:gd name="T29" fmla="*/ 6 h 48"/>
                  <a:gd name="T30" fmla="*/ 64 w 112"/>
                  <a:gd name="T31" fmla="*/ 6 h 48"/>
                  <a:gd name="T32" fmla="*/ 46 w 112"/>
                  <a:gd name="T33" fmla="*/ 14 h 48"/>
                  <a:gd name="T34" fmla="*/ 50 w 112"/>
                  <a:gd name="T35" fmla="*/ 20 h 48"/>
                  <a:gd name="T36" fmla="*/ 48 w 112"/>
                  <a:gd name="T37" fmla="*/ 22 h 48"/>
                  <a:gd name="T38" fmla="*/ 48 w 112"/>
                  <a:gd name="T39" fmla="*/ 26 h 48"/>
                  <a:gd name="T40" fmla="*/ 44 w 112"/>
                  <a:gd name="T41" fmla="*/ 24 h 48"/>
                  <a:gd name="T42" fmla="*/ 36 w 112"/>
                  <a:gd name="T43" fmla="*/ 24 h 48"/>
                  <a:gd name="T44" fmla="*/ 34 w 112"/>
                  <a:gd name="T45" fmla="*/ 26 h 48"/>
                  <a:gd name="T46" fmla="*/ 24 w 112"/>
                  <a:gd name="T47" fmla="*/ 28 h 48"/>
                  <a:gd name="T48" fmla="*/ 18 w 112"/>
                  <a:gd name="T49" fmla="*/ 28 h 48"/>
                  <a:gd name="T50" fmla="*/ 10 w 112"/>
                  <a:gd name="T51" fmla="*/ 28 h 48"/>
                  <a:gd name="T52" fmla="*/ 8 w 112"/>
                  <a:gd name="T53" fmla="*/ 30 h 48"/>
                  <a:gd name="T54" fmla="*/ 2 w 112"/>
                  <a:gd name="T55" fmla="*/ 30 h 48"/>
                  <a:gd name="T56" fmla="*/ 0 w 112"/>
                  <a:gd name="T57" fmla="*/ 32 h 48"/>
                  <a:gd name="T58" fmla="*/ 0 w 112"/>
                  <a:gd name="T59" fmla="*/ 34 h 48"/>
                  <a:gd name="T60" fmla="*/ 2 w 112"/>
                  <a:gd name="T61" fmla="*/ 36 h 48"/>
                  <a:gd name="T62" fmla="*/ 6 w 112"/>
                  <a:gd name="T63" fmla="*/ 40 h 48"/>
                  <a:gd name="T64" fmla="*/ 10 w 112"/>
                  <a:gd name="T65" fmla="*/ 38 h 48"/>
                  <a:gd name="T66" fmla="*/ 18 w 112"/>
                  <a:gd name="T67" fmla="*/ 42 h 48"/>
                  <a:gd name="T68" fmla="*/ 22 w 112"/>
                  <a:gd name="T69" fmla="*/ 38 h 48"/>
                  <a:gd name="T70" fmla="*/ 36 w 112"/>
                  <a:gd name="T71" fmla="*/ 38 h 48"/>
                  <a:gd name="T72" fmla="*/ 42 w 112"/>
                  <a:gd name="T73" fmla="*/ 44 h 48"/>
                  <a:gd name="T74" fmla="*/ 62 w 112"/>
                  <a:gd name="T75" fmla="*/ 48 h 48"/>
                  <a:gd name="T76" fmla="*/ 74 w 112"/>
                  <a:gd name="T77" fmla="*/ 48 h 48"/>
                  <a:gd name="T78" fmla="*/ 80 w 112"/>
                  <a:gd name="T7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48">
                    <a:moveTo>
                      <a:pt x="80" y="44"/>
                    </a:moveTo>
                    <a:lnTo>
                      <a:pt x="94" y="42"/>
                    </a:lnTo>
                    <a:lnTo>
                      <a:pt x="96" y="42"/>
                    </a:lnTo>
                    <a:lnTo>
                      <a:pt x="98" y="40"/>
                    </a:lnTo>
                    <a:lnTo>
                      <a:pt x="102" y="36"/>
                    </a:lnTo>
                    <a:lnTo>
                      <a:pt x="104" y="28"/>
                    </a:lnTo>
                    <a:lnTo>
                      <a:pt x="112" y="24"/>
                    </a:lnTo>
                    <a:lnTo>
                      <a:pt x="112" y="18"/>
                    </a:lnTo>
                    <a:lnTo>
                      <a:pt x="108" y="10"/>
                    </a:lnTo>
                    <a:lnTo>
                      <a:pt x="108" y="4"/>
                    </a:lnTo>
                    <a:lnTo>
                      <a:pt x="102" y="2"/>
                    </a:lnTo>
                    <a:lnTo>
                      <a:pt x="98" y="2"/>
                    </a:lnTo>
                    <a:lnTo>
                      <a:pt x="82" y="0"/>
                    </a:lnTo>
                    <a:lnTo>
                      <a:pt x="78" y="4"/>
                    </a:lnTo>
                    <a:lnTo>
                      <a:pt x="74" y="6"/>
                    </a:lnTo>
                    <a:lnTo>
                      <a:pt x="64" y="6"/>
                    </a:lnTo>
                    <a:lnTo>
                      <a:pt x="46" y="14"/>
                    </a:lnTo>
                    <a:lnTo>
                      <a:pt x="50" y="20"/>
                    </a:lnTo>
                    <a:lnTo>
                      <a:pt x="48" y="22"/>
                    </a:lnTo>
                    <a:lnTo>
                      <a:pt x="48" y="26"/>
                    </a:lnTo>
                    <a:lnTo>
                      <a:pt x="44" y="24"/>
                    </a:lnTo>
                    <a:lnTo>
                      <a:pt x="36" y="24"/>
                    </a:lnTo>
                    <a:lnTo>
                      <a:pt x="34" y="26"/>
                    </a:lnTo>
                    <a:lnTo>
                      <a:pt x="24" y="28"/>
                    </a:lnTo>
                    <a:lnTo>
                      <a:pt x="18" y="28"/>
                    </a:lnTo>
                    <a:lnTo>
                      <a:pt x="10" y="28"/>
                    </a:lnTo>
                    <a:lnTo>
                      <a:pt x="8" y="30"/>
                    </a:lnTo>
                    <a:lnTo>
                      <a:pt x="2" y="30"/>
                    </a:lnTo>
                    <a:lnTo>
                      <a:pt x="0" y="32"/>
                    </a:lnTo>
                    <a:lnTo>
                      <a:pt x="0" y="34"/>
                    </a:lnTo>
                    <a:lnTo>
                      <a:pt x="2" y="36"/>
                    </a:lnTo>
                    <a:lnTo>
                      <a:pt x="6" y="40"/>
                    </a:lnTo>
                    <a:lnTo>
                      <a:pt x="10" y="38"/>
                    </a:lnTo>
                    <a:lnTo>
                      <a:pt x="18" y="42"/>
                    </a:lnTo>
                    <a:lnTo>
                      <a:pt x="22" y="38"/>
                    </a:lnTo>
                    <a:lnTo>
                      <a:pt x="36" y="38"/>
                    </a:lnTo>
                    <a:lnTo>
                      <a:pt x="42" y="44"/>
                    </a:lnTo>
                    <a:lnTo>
                      <a:pt x="62" y="48"/>
                    </a:lnTo>
                    <a:lnTo>
                      <a:pt x="74" y="48"/>
                    </a:lnTo>
                    <a:lnTo>
                      <a:pt x="80" y="4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2" name="Freeform 75"/>
              <p:cNvSpPr>
                <a:spLocks/>
              </p:cNvSpPr>
              <p:nvPr/>
            </p:nvSpPr>
            <p:spPr bwMode="auto">
              <a:xfrm>
                <a:off x="12770563" y="3419256"/>
                <a:ext cx="145446" cy="65593"/>
              </a:xfrm>
              <a:custGeom>
                <a:avLst/>
                <a:gdLst>
                  <a:gd name="T0" fmla="*/ 42 w 102"/>
                  <a:gd name="T1" fmla="*/ 44 h 46"/>
                  <a:gd name="T2" fmla="*/ 46 w 102"/>
                  <a:gd name="T3" fmla="*/ 40 h 46"/>
                  <a:gd name="T4" fmla="*/ 62 w 102"/>
                  <a:gd name="T5" fmla="*/ 42 h 46"/>
                  <a:gd name="T6" fmla="*/ 66 w 102"/>
                  <a:gd name="T7" fmla="*/ 42 h 46"/>
                  <a:gd name="T8" fmla="*/ 72 w 102"/>
                  <a:gd name="T9" fmla="*/ 44 h 46"/>
                  <a:gd name="T10" fmla="*/ 76 w 102"/>
                  <a:gd name="T11" fmla="*/ 42 h 46"/>
                  <a:gd name="T12" fmla="*/ 84 w 102"/>
                  <a:gd name="T13" fmla="*/ 42 h 46"/>
                  <a:gd name="T14" fmla="*/ 92 w 102"/>
                  <a:gd name="T15" fmla="*/ 32 h 46"/>
                  <a:gd name="T16" fmla="*/ 102 w 102"/>
                  <a:gd name="T17" fmla="*/ 30 h 46"/>
                  <a:gd name="T18" fmla="*/ 102 w 102"/>
                  <a:gd name="T19" fmla="*/ 28 h 46"/>
                  <a:gd name="T20" fmla="*/ 96 w 102"/>
                  <a:gd name="T21" fmla="*/ 20 h 46"/>
                  <a:gd name="T22" fmla="*/ 84 w 102"/>
                  <a:gd name="T23" fmla="*/ 16 h 46"/>
                  <a:gd name="T24" fmla="*/ 84 w 102"/>
                  <a:gd name="T25" fmla="*/ 14 h 46"/>
                  <a:gd name="T26" fmla="*/ 72 w 102"/>
                  <a:gd name="T27" fmla="*/ 12 h 46"/>
                  <a:gd name="T28" fmla="*/ 68 w 102"/>
                  <a:gd name="T29" fmla="*/ 16 h 46"/>
                  <a:gd name="T30" fmla="*/ 58 w 102"/>
                  <a:gd name="T31" fmla="*/ 6 h 46"/>
                  <a:gd name="T32" fmla="*/ 48 w 102"/>
                  <a:gd name="T33" fmla="*/ 4 h 46"/>
                  <a:gd name="T34" fmla="*/ 46 w 102"/>
                  <a:gd name="T35" fmla="*/ 2 h 46"/>
                  <a:gd name="T36" fmla="*/ 40 w 102"/>
                  <a:gd name="T37" fmla="*/ 2 h 46"/>
                  <a:gd name="T38" fmla="*/ 32 w 102"/>
                  <a:gd name="T39" fmla="*/ 0 h 46"/>
                  <a:gd name="T40" fmla="*/ 30 w 102"/>
                  <a:gd name="T41" fmla="*/ 4 h 46"/>
                  <a:gd name="T42" fmla="*/ 18 w 102"/>
                  <a:gd name="T43" fmla="*/ 6 h 46"/>
                  <a:gd name="T44" fmla="*/ 0 w 102"/>
                  <a:gd name="T45" fmla="*/ 14 h 46"/>
                  <a:gd name="T46" fmla="*/ 4 w 102"/>
                  <a:gd name="T47" fmla="*/ 20 h 46"/>
                  <a:gd name="T48" fmla="*/ 4 w 102"/>
                  <a:gd name="T49" fmla="*/ 24 h 46"/>
                  <a:gd name="T50" fmla="*/ 8 w 102"/>
                  <a:gd name="T51" fmla="*/ 30 h 46"/>
                  <a:gd name="T52" fmla="*/ 12 w 102"/>
                  <a:gd name="T53" fmla="*/ 32 h 46"/>
                  <a:gd name="T54" fmla="*/ 18 w 102"/>
                  <a:gd name="T55" fmla="*/ 38 h 46"/>
                  <a:gd name="T56" fmla="*/ 24 w 102"/>
                  <a:gd name="T57" fmla="*/ 40 h 46"/>
                  <a:gd name="T58" fmla="*/ 28 w 102"/>
                  <a:gd name="T59" fmla="*/ 46 h 46"/>
                  <a:gd name="T60" fmla="*/ 38 w 102"/>
                  <a:gd name="T61" fmla="*/ 46 h 46"/>
                  <a:gd name="T62" fmla="*/ 42 w 102"/>
                  <a:gd name="T6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46">
                    <a:moveTo>
                      <a:pt x="42" y="44"/>
                    </a:moveTo>
                    <a:lnTo>
                      <a:pt x="46" y="40"/>
                    </a:lnTo>
                    <a:lnTo>
                      <a:pt x="62" y="42"/>
                    </a:lnTo>
                    <a:lnTo>
                      <a:pt x="66" y="42"/>
                    </a:lnTo>
                    <a:lnTo>
                      <a:pt x="72" y="44"/>
                    </a:lnTo>
                    <a:lnTo>
                      <a:pt x="76" y="42"/>
                    </a:lnTo>
                    <a:lnTo>
                      <a:pt x="84" y="42"/>
                    </a:lnTo>
                    <a:lnTo>
                      <a:pt x="92" y="32"/>
                    </a:lnTo>
                    <a:lnTo>
                      <a:pt x="102" y="30"/>
                    </a:lnTo>
                    <a:lnTo>
                      <a:pt x="102" y="28"/>
                    </a:lnTo>
                    <a:lnTo>
                      <a:pt x="96" y="20"/>
                    </a:lnTo>
                    <a:lnTo>
                      <a:pt x="84" y="16"/>
                    </a:lnTo>
                    <a:lnTo>
                      <a:pt x="84" y="14"/>
                    </a:lnTo>
                    <a:lnTo>
                      <a:pt x="72" y="12"/>
                    </a:lnTo>
                    <a:lnTo>
                      <a:pt x="68" y="16"/>
                    </a:lnTo>
                    <a:lnTo>
                      <a:pt x="58" y="6"/>
                    </a:lnTo>
                    <a:lnTo>
                      <a:pt x="48" y="4"/>
                    </a:lnTo>
                    <a:lnTo>
                      <a:pt x="46" y="2"/>
                    </a:lnTo>
                    <a:lnTo>
                      <a:pt x="40" y="2"/>
                    </a:lnTo>
                    <a:lnTo>
                      <a:pt x="32" y="0"/>
                    </a:lnTo>
                    <a:lnTo>
                      <a:pt x="30" y="4"/>
                    </a:lnTo>
                    <a:lnTo>
                      <a:pt x="18" y="6"/>
                    </a:lnTo>
                    <a:lnTo>
                      <a:pt x="0" y="14"/>
                    </a:lnTo>
                    <a:lnTo>
                      <a:pt x="4" y="20"/>
                    </a:lnTo>
                    <a:lnTo>
                      <a:pt x="4" y="24"/>
                    </a:lnTo>
                    <a:lnTo>
                      <a:pt x="8" y="30"/>
                    </a:lnTo>
                    <a:lnTo>
                      <a:pt x="12" y="32"/>
                    </a:lnTo>
                    <a:lnTo>
                      <a:pt x="18" y="38"/>
                    </a:lnTo>
                    <a:lnTo>
                      <a:pt x="24" y="40"/>
                    </a:lnTo>
                    <a:lnTo>
                      <a:pt x="28" y="46"/>
                    </a:lnTo>
                    <a:lnTo>
                      <a:pt x="38" y="46"/>
                    </a:lnTo>
                    <a:lnTo>
                      <a:pt x="42" y="4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3" name="Freeform 76"/>
              <p:cNvSpPr>
                <a:spLocks/>
              </p:cNvSpPr>
              <p:nvPr/>
            </p:nvSpPr>
            <p:spPr bwMode="auto">
              <a:xfrm>
                <a:off x="12810489" y="3316588"/>
                <a:ext cx="216743" cy="154001"/>
              </a:xfrm>
              <a:custGeom>
                <a:avLst/>
                <a:gdLst>
                  <a:gd name="T0" fmla="*/ 6 w 152"/>
                  <a:gd name="T1" fmla="*/ 44 h 108"/>
                  <a:gd name="T2" fmla="*/ 8 w 152"/>
                  <a:gd name="T3" fmla="*/ 56 h 108"/>
                  <a:gd name="T4" fmla="*/ 12 w 152"/>
                  <a:gd name="T5" fmla="*/ 74 h 108"/>
                  <a:gd name="T6" fmla="*/ 20 w 152"/>
                  <a:gd name="T7" fmla="*/ 76 h 108"/>
                  <a:gd name="T8" fmla="*/ 40 w 152"/>
                  <a:gd name="T9" fmla="*/ 88 h 108"/>
                  <a:gd name="T10" fmla="*/ 56 w 152"/>
                  <a:gd name="T11" fmla="*/ 86 h 108"/>
                  <a:gd name="T12" fmla="*/ 68 w 152"/>
                  <a:gd name="T13" fmla="*/ 92 h 108"/>
                  <a:gd name="T14" fmla="*/ 74 w 152"/>
                  <a:gd name="T15" fmla="*/ 102 h 108"/>
                  <a:gd name="T16" fmla="*/ 86 w 152"/>
                  <a:gd name="T17" fmla="*/ 102 h 108"/>
                  <a:gd name="T18" fmla="*/ 100 w 152"/>
                  <a:gd name="T19" fmla="*/ 102 h 108"/>
                  <a:gd name="T20" fmla="*/ 120 w 152"/>
                  <a:gd name="T21" fmla="*/ 102 h 108"/>
                  <a:gd name="T22" fmla="*/ 130 w 152"/>
                  <a:gd name="T23" fmla="*/ 108 h 108"/>
                  <a:gd name="T24" fmla="*/ 130 w 152"/>
                  <a:gd name="T25" fmla="*/ 100 h 108"/>
                  <a:gd name="T26" fmla="*/ 150 w 152"/>
                  <a:gd name="T27" fmla="*/ 86 h 108"/>
                  <a:gd name="T28" fmla="*/ 146 w 152"/>
                  <a:gd name="T29" fmla="*/ 66 h 108"/>
                  <a:gd name="T30" fmla="*/ 144 w 152"/>
                  <a:gd name="T31" fmla="*/ 52 h 108"/>
                  <a:gd name="T32" fmla="*/ 142 w 152"/>
                  <a:gd name="T33" fmla="*/ 38 h 108"/>
                  <a:gd name="T34" fmla="*/ 134 w 152"/>
                  <a:gd name="T35" fmla="*/ 22 h 108"/>
                  <a:gd name="T36" fmla="*/ 124 w 152"/>
                  <a:gd name="T37" fmla="*/ 8 h 108"/>
                  <a:gd name="T38" fmla="*/ 98 w 152"/>
                  <a:gd name="T39" fmla="*/ 10 h 108"/>
                  <a:gd name="T40" fmla="*/ 80 w 152"/>
                  <a:gd name="T41" fmla="*/ 14 h 108"/>
                  <a:gd name="T42" fmla="*/ 76 w 152"/>
                  <a:gd name="T43" fmla="*/ 12 h 108"/>
                  <a:gd name="T44" fmla="*/ 84 w 152"/>
                  <a:gd name="T45" fmla="*/ 6 h 108"/>
                  <a:gd name="T46" fmla="*/ 70 w 152"/>
                  <a:gd name="T47" fmla="*/ 12 h 108"/>
                  <a:gd name="T48" fmla="*/ 64 w 152"/>
                  <a:gd name="T49" fmla="*/ 4 h 108"/>
                  <a:gd name="T50" fmla="*/ 66 w 152"/>
                  <a:gd name="T51" fmla="*/ 2 h 108"/>
                  <a:gd name="T52" fmla="*/ 54 w 152"/>
                  <a:gd name="T53" fmla="*/ 0 h 108"/>
                  <a:gd name="T54" fmla="*/ 34 w 152"/>
                  <a:gd name="T55" fmla="*/ 6 h 108"/>
                  <a:gd name="T56" fmla="*/ 20 w 152"/>
                  <a:gd name="T57" fmla="*/ 12 h 108"/>
                  <a:gd name="T58" fmla="*/ 8 w 152"/>
                  <a:gd name="T59" fmla="*/ 16 h 108"/>
                  <a:gd name="T60" fmla="*/ 6 w 152"/>
                  <a:gd name="T61" fmla="*/ 20 h 108"/>
                  <a:gd name="T62" fmla="*/ 4 w 152"/>
                  <a:gd name="T63"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08">
                    <a:moveTo>
                      <a:pt x="0" y="36"/>
                    </a:moveTo>
                    <a:lnTo>
                      <a:pt x="6" y="44"/>
                    </a:lnTo>
                    <a:lnTo>
                      <a:pt x="10" y="50"/>
                    </a:lnTo>
                    <a:lnTo>
                      <a:pt x="8" y="56"/>
                    </a:lnTo>
                    <a:lnTo>
                      <a:pt x="14" y="64"/>
                    </a:lnTo>
                    <a:lnTo>
                      <a:pt x="12" y="74"/>
                    </a:lnTo>
                    <a:lnTo>
                      <a:pt x="18" y="74"/>
                    </a:lnTo>
                    <a:lnTo>
                      <a:pt x="20" y="76"/>
                    </a:lnTo>
                    <a:lnTo>
                      <a:pt x="30" y="78"/>
                    </a:lnTo>
                    <a:lnTo>
                      <a:pt x="40" y="88"/>
                    </a:lnTo>
                    <a:lnTo>
                      <a:pt x="44" y="84"/>
                    </a:lnTo>
                    <a:lnTo>
                      <a:pt x="56" y="86"/>
                    </a:lnTo>
                    <a:lnTo>
                      <a:pt x="56" y="88"/>
                    </a:lnTo>
                    <a:lnTo>
                      <a:pt x="68" y="92"/>
                    </a:lnTo>
                    <a:lnTo>
                      <a:pt x="74" y="100"/>
                    </a:lnTo>
                    <a:lnTo>
                      <a:pt x="74" y="102"/>
                    </a:lnTo>
                    <a:lnTo>
                      <a:pt x="84" y="100"/>
                    </a:lnTo>
                    <a:lnTo>
                      <a:pt x="86" y="102"/>
                    </a:lnTo>
                    <a:lnTo>
                      <a:pt x="92" y="104"/>
                    </a:lnTo>
                    <a:lnTo>
                      <a:pt x="100" y="102"/>
                    </a:lnTo>
                    <a:lnTo>
                      <a:pt x="110" y="102"/>
                    </a:lnTo>
                    <a:lnTo>
                      <a:pt x="120" y="102"/>
                    </a:lnTo>
                    <a:lnTo>
                      <a:pt x="122" y="106"/>
                    </a:lnTo>
                    <a:lnTo>
                      <a:pt x="130" y="108"/>
                    </a:lnTo>
                    <a:lnTo>
                      <a:pt x="130" y="104"/>
                    </a:lnTo>
                    <a:lnTo>
                      <a:pt x="130" y="100"/>
                    </a:lnTo>
                    <a:lnTo>
                      <a:pt x="142" y="86"/>
                    </a:lnTo>
                    <a:lnTo>
                      <a:pt x="150" y="86"/>
                    </a:lnTo>
                    <a:lnTo>
                      <a:pt x="152" y="80"/>
                    </a:lnTo>
                    <a:lnTo>
                      <a:pt x="146" y="66"/>
                    </a:lnTo>
                    <a:lnTo>
                      <a:pt x="146" y="62"/>
                    </a:lnTo>
                    <a:lnTo>
                      <a:pt x="144" y="52"/>
                    </a:lnTo>
                    <a:lnTo>
                      <a:pt x="138" y="50"/>
                    </a:lnTo>
                    <a:lnTo>
                      <a:pt x="142" y="38"/>
                    </a:lnTo>
                    <a:lnTo>
                      <a:pt x="142" y="28"/>
                    </a:lnTo>
                    <a:lnTo>
                      <a:pt x="134" y="22"/>
                    </a:lnTo>
                    <a:lnTo>
                      <a:pt x="134" y="16"/>
                    </a:lnTo>
                    <a:lnTo>
                      <a:pt x="124" y="8"/>
                    </a:lnTo>
                    <a:lnTo>
                      <a:pt x="112" y="10"/>
                    </a:lnTo>
                    <a:lnTo>
                      <a:pt x="98" y="10"/>
                    </a:lnTo>
                    <a:lnTo>
                      <a:pt x="86" y="8"/>
                    </a:lnTo>
                    <a:lnTo>
                      <a:pt x="80" y="14"/>
                    </a:lnTo>
                    <a:lnTo>
                      <a:pt x="78" y="16"/>
                    </a:lnTo>
                    <a:lnTo>
                      <a:pt x="76" y="12"/>
                    </a:lnTo>
                    <a:lnTo>
                      <a:pt x="86" y="6"/>
                    </a:lnTo>
                    <a:lnTo>
                      <a:pt x="84" y="6"/>
                    </a:lnTo>
                    <a:lnTo>
                      <a:pt x="78" y="10"/>
                    </a:lnTo>
                    <a:lnTo>
                      <a:pt x="70" y="12"/>
                    </a:lnTo>
                    <a:lnTo>
                      <a:pt x="66" y="10"/>
                    </a:lnTo>
                    <a:lnTo>
                      <a:pt x="64" y="4"/>
                    </a:lnTo>
                    <a:lnTo>
                      <a:pt x="68" y="6"/>
                    </a:lnTo>
                    <a:lnTo>
                      <a:pt x="66" y="2"/>
                    </a:lnTo>
                    <a:lnTo>
                      <a:pt x="64" y="2"/>
                    </a:lnTo>
                    <a:lnTo>
                      <a:pt x="54" y="0"/>
                    </a:lnTo>
                    <a:lnTo>
                      <a:pt x="44" y="6"/>
                    </a:lnTo>
                    <a:lnTo>
                      <a:pt x="34" y="6"/>
                    </a:lnTo>
                    <a:lnTo>
                      <a:pt x="30" y="10"/>
                    </a:lnTo>
                    <a:lnTo>
                      <a:pt x="20" y="12"/>
                    </a:lnTo>
                    <a:lnTo>
                      <a:pt x="18" y="14"/>
                    </a:lnTo>
                    <a:lnTo>
                      <a:pt x="8" y="16"/>
                    </a:lnTo>
                    <a:lnTo>
                      <a:pt x="4" y="18"/>
                    </a:lnTo>
                    <a:lnTo>
                      <a:pt x="6" y="20"/>
                    </a:lnTo>
                    <a:lnTo>
                      <a:pt x="2" y="22"/>
                    </a:lnTo>
                    <a:lnTo>
                      <a:pt x="4" y="30"/>
                    </a:lnTo>
                    <a:lnTo>
                      <a:pt x="0" y="3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4" name="Freeform 77"/>
              <p:cNvSpPr>
                <a:spLocks/>
              </p:cNvSpPr>
              <p:nvPr/>
            </p:nvSpPr>
            <p:spPr bwMode="auto">
              <a:xfrm>
                <a:off x="12873230" y="3459182"/>
                <a:ext cx="122631" cy="51334"/>
              </a:xfrm>
              <a:custGeom>
                <a:avLst/>
                <a:gdLst>
                  <a:gd name="T0" fmla="*/ 12 w 86"/>
                  <a:gd name="T1" fmla="*/ 14 h 36"/>
                  <a:gd name="T2" fmla="*/ 4 w 86"/>
                  <a:gd name="T3" fmla="*/ 14 h 36"/>
                  <a:gd name="T4" fmla="*/ 0 w 86"/>
                  <a:gd name="T5" fmla="*/ 16 h 36"/>
                  <a:gd name="T6" fmla="*/ 0 w 86"/>
                  <a:gd name="T7" fmla="*/ 22 h 36"/>
                  <a:gd name="T8" fmla="*/ 4 w 86"/>
                  <a:gd name="T9" fmla="*/ 30 h 36"/>
                  <a:gd name="T10" fmla="*/ 10 w 86"/>
                  <a:gd name="T11" fmla="*/ 30 h 36"/>
                  <a:gd name="T12" fmla="*/ 14 w 86"/>
                  <a:gd name="T13" fmla="*/ 36 h 36"/>
                  <a:gd name="T14" fmla="*/ 30 w 86"/>
                  <a:gd name="T15" fmla="*/ 36 h 36"/>
                  <a:gd name="T16" fmla="*/ 32 w 86"/>
                  <a:gd name="T17" fmla="*/ 30 h 36"/>
                  <a:gd name="T18" fmla="*/ 42 w 86"/>
                  <a:gd name="T19" fmla="*/ 26 h 36"/>
                  <a:gd name="T20" fmla="*/ 52 w 86"/>
                  <a:gd name="T21" fmla="*/ 28 h 36"/>
                  <a:gd name="T22" fmla="*/ 58 w 86"/>
                  <a:gd name="T23" fmla="*/ 18 h 36"/>
                  <a:gd name="T24" fmla="*/ 64 w 86"/>
                  <a:gd name="T25" fmla="*/ 20 h 36"/>
                  <a:gd name="T26" fmla="*/ 72 w 86"/>
                  <a:gd name="T27" fmla="*/ 18 h 36"/>
                  <a:gd name="T28" fmla="*/ 74 w 86"/>
                  <a:gd name="T29" fmla="*/ 22 h 36"/>
                  <a:gd name="T30" fmla="*/ 82 w 86"/>
                  <a:gd name="T31" fmla="*/ 22 h 36"/>
                  <a:gd name="T32" fmla="*/ 84 w 86"/>
                  <a:gd name="T33" fmla="*/ 14 h 36"/>
                  <a:gd name="T34" fmla="*/ 86 w 86"/>
                  <a:gd name="T35" fmla="*/ 8 h 36"/>
                  <a:gd name="T36" fmla="*/ 78 w 86"/>
                  <a:gd name="T37" fmla="*/ 6 h 36"/>
                  <a:gd name="T38" fmla="*/ 76 w 86"/>
                  <a:gd name="T39" fmla="*/ 2 h 36"/>
                  <a:gd name="T40" fmla="*/ 66 w 86"/>
                  <a:gd name="T41" fmla="*/ 2 h 36"/>
                  <a:gd name="T42" fmla="*/ 56 w 86"/>
                  <a:gd name="T43" fmla="*/ 2 h 36"/>
                  <a:gd name="T44" fmla="*/ 48 w 86"/>
                  <a:gd name="T45" fmla="*/ 4 h 36"/>
                  <a:gd name="T46" fmla="*/ 42 w 86"/>
                  <a:gd name="T47" fmla="*/ 2 h 36"/>
                  <a:gd name="T48" fmla="*/ 40 w 86"/>
                  <a:gd name="T49" fmla="*/ 0 h 36"/>
                  <a:gd name="T50" fmla="*/ 30 w 86"/>
                  <a:gd name="T51" fmla="*/ 2 h 36"/>
                  <a:gd name="T52" fmla="*/ 20 w 86"/>
                  <a:gd name="T53" fmla="*/ 4 h 36"/>
                  <a:gd name="T54" fmla="*/ 12 w 86"/>
                  <a:gd name="T55"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36">
                    <a:moveTo>
                      <a:pt x="12" y="14"/>
                    </a:moveTo>
                    <a:lnTo>
                      <a:pt x="4" y="14"/>
                    </a:lnTo>
                    <a:lnTo>
                      <a:pt x="0" y="16"/>
                    </a:lnTo>
                    <a:lnTo>
                      <a:pt x="0" y="22"/>
                    </a:lnTo>
                    <a:lnTo>
                      <a:pt x="4" y="30"/>
                    </a:lnTo>
                    <a:lnTo>
                      <a:pt x="10" y="30"/>
                    </a:lnTo>
                    <a:lnTo>
                      <a:pt x="14" y="36"/>
                    </a:lnTo>
                    <a:lnTo>
                      <a:pt x="30" y="36"/>
                    </a:lnTo>
                    <a:lnTo>
                      <a:pt x="32" y="30"/>
                    </a:lnTo>
                    <a:lnTo>
                      <a:pt x="42" y="26"/>
                    </a:lnTo>
                    <a:lnTo>
                      <a:pt x="52" y="28"/>
                    </a:lnTo>
                    <a:lnTo>
                      <a:pt x="58" y="18"/>
                    </a:lnTo>
                    <a:lnTo>
                      <a:pt x="64" y="20"/>
                    </a:lnTo>
                    <a:lnTo>
                      <a:pt x="72" y="18"/>
                    </a:lnTo>
                    <a:lnTo>
                      <a:pt x="74" y="22"/>
                    </a:lnTo>
                    <a:lnTo>
                      <a:pt x="82" y="22"/>
                    </a:lnTo>
                    <a:lnTo>
                      <a:pt x="84" y="14"/>
                    </a:lnTo>
                    <a:lnTo>
                      <a:pt x="86" y="8"/>
                    </a:lnTo>
                    <a:lnTo>
                      <a:pt x="78" y="6"/>
                    </a:lnTo>
                    <a:lnTo>
                      <a:pt x="76" y="2"/>
                    </a:lnTo>
                    <a:lnTo>
                      <a:pt x="66" y="2"/>
                    </a:lnTo>
                    <a:lnTo>
                      <a:pt x="56" y="2"/>
                    </a:lnTo>
                    <a:lnTo>
                      <a:pt x="48" y="4"/>
                    </a:lnTo>
                    <a:lnTo>
                      <a:pt x="42" y="2"/>
                    </a:lnTo>
                    <a:lnTo>
                      <a:pt x="40" y="0"/>
                    </a:lnTo>
                    <a:lnTo>
                      <a:pt x="30" y="2"/>
                    </a:lnTo>
                    <a:lnTo>
                      <a:pt x="20" y="4"/>
                    </a:lnTo>
                    <a:lnTo>
                      <a:pt x="12" y="1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5" name="Freeform 78"/>
              <p:cNvSpPr>
                <a:spLocks/>
              </p:cNvSpPr>
              <p:nvPr/>
            </p:nvSpPr>
            <p:spPr bwMode="auto">
              <a:xfrm>
                <a:off x="12858971" y="3484849"/>
                <a:ext cx="145446" cy="81278"/>
              </a:xfrm>
              <a:custGeom>
                <a:avLst/>
                <a:gdLst>
                  <a:gd name="T0" fmla="*/ 64 w 102"/>
                  <a:gd name="T1" fmla="*/ 49 h 57"/>
                  <a:gd name="T2" fmla="*/ 76 w 102"/>
                  <a:gd name="T3" fmla="*/ 47 h 57"/>
                  <a:gd name="T4" fmla="*/ 82 w 102"/>
                  <a:gd name="T5" fmla="*/ 36 h 57"/>
                  <a:gd name="T6" fmla="*/ 94 w 102"/>
                  <a:gd name="T7" fmla="*/ 18 h 57"/>
                  <a:gd name="T8" fmla="*/ 98 w 102"/>
                  <a:gd name="T9" fmla="*/ 16 h 57"/>
                  <a:gd name="T10" fmla="*/ 102 w 102"/>
                  <a:gd name="T11" fmla="*/ 12 h 57"/>
                  <a:gd name="T12" fmla="*/ 92 w 102"/>
                  <a:gd name="T13" fmla="*/ 4 h 57"/>
                  <a:gd name="T14" fmla="*/ 84 w 102"/>
                  <a:gd name="T15" fmla="*/ 4 h 57"/>
                  <a:gd name="T16" fmla="*/ 82 w 102"/>
                  <a:gd name="T17" fmla="*/ 0 h 57"/>
                  <a:gd name="T18" fmla="*/ 74 w 102"/>
                  <a:gd name="T19" fmla="*/ 2 h 57"/>
                  <a:gd name="T20" fmla="*/ 68 w 102"/>
                  <a:gd name="T21" fmla="*/ 0 h 57"/>
                  <a:gd name="T22" fmla="*/ 62 w 102"/>
                  <a:gd name="T23" fmla="*/ 10 h 57"/>
                  <a:gd name="T24" fmla="*/ 52 w 102"/>
                  <a:gd name="T25" fmla="*/ 8 h 57"/>
                  <a:gd name="T26" fmla="*/ 42 w 102"/>
                  <a:gd name="T27" fmla="*/ 12 h 57"/>
                  <a:gd name="T28" fmla="*/ 40 w 102"/>
                  <a:gd name="T29" fmla="*/ 18 h 57"/>
                  <a:gd name="T30" fmla="*/ 24 w 102"/>
                  <a:gd name="T31" fmla="*/ 18 h 57"/>
                  <a:gd name="T32" fmla="*/ 20 w 102"/>
                  <a:gd name="T33" fmla="*/ 12 h 57"/>
                  <a:gd name="T34" fmla="*/ 14 w 102"/>
                  <a:gd name="T35" fmla="*/ 12 h 57"/>
                  <a:gd name="T36" fmla="*/ 14 w 102"/>
                  <a:gd name="T37" fmla="*/ 18 h 57"/>
                  <a:gd name="T38" fmla="*/ 6 w 102"/>
                  <a:gd name="T39" fmla="*/ 22 h 57"/>
                  <a:gd name="T40" fmla="*/ 4 w 102"/>
                  <a:gd name="T41" fmla="*/ 30 h 57"/>
                  <a:gd name="T42" fmla="*/ 0 w 102"/>
                  <a:gd name="T43" fmla="*/ 34 h 57"/>
                  <a:gd name="T44" fmla="*/ 4 w 102"/>
                  <a:gd name="T45" fmla="*/ 40 h 57"/>
                  <a:gd name="T46" fmla="*/ 14 w 102"/>
                  <a:gd name="T47" fmla="*/ 47 h 57"/>
                  <a:gd name="T48" fmla="*/ 20 w 102"/>
                  <a:gd name="T49" fmla="*/ 55 h 57"/>
                  <a:gd name="T50" fmla="*/ 36 w 102"/>
                  <a:gd name="T51" fmla="*/ 57 h 57"/>
                  <a:gd name="T52" fmla="*/ 42 w 102"/>
                  <a:gd name="T53" fmla="*/ 55 h 57"/>
                  <a:gd name="T54" fmla="*/ 54 w 102"/>
                  <a:gd name="T55" fmla="*/ 49 h 57"/>
                  <a:gd name="T56" fmla="*/ 64 w 102"/>
                  <a:gd name="T57" fmla="*/ 4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57">
                    <a:moveTo>
                      <a:pt x="64" y="49"/>
                    </a:moveTo>
                    <a:lnTo>
                      <a:pt x="76" y="47"/>
                    </a:lnTo>
                    <a:lnTo>
                      <a:pt x="82" y="36"/>
                    </a:lnTo>
                    <a:lnTo>
                      <a:pt x="94" y="18"/>
                    </a:lnTo>
                    <a:lnTo>
                      <a:pt x="98" y="16"/>
                    </a:lnTo>
                    <a:lnTo>
                      <a:pt x="102" y="12"/>
                    </a:lnTo>
                    <a:lnTo>
                      <a:pt x="92" y="4"/>
                    </a:lnTo>
                    <a:lnTo>
                      <a:pt x="84" y="4"/>
                    </a:lnTo>
                    <a:lnTo>
                      <a:pt x="82" y="0"/>
                    </a:lnTo>
                    <a:lnTo>
                      <a:pt x="74" y="2"/>
                    </a:lnTo>
                    <a:lnTo>
                      <a:pt x="68" y="0"/>
                    </a:lnTo>
                    <a:lnTo>
                      <a:pt x="62" y="10"/>
                    </a:lnTo>
                    <a:lnTo>
                      <a:pt x="52" y="8"/>
                    </a:lnTo>
                    <a:lnTo>
                      <a:pt x="42" y="12"/>
                    </a:lnTo>
                    <a:lnTo>
                      <a:pt x="40" y="18"/>
                    </a:lnTo>
                    <a:lnTo>
                      <a:pt x="24" y="18"/>
                    </a:lnTo>
                    <a:lnTo>
                      <a:pt x="20" y="12"/>
                    </a:lnTo>
                    <a:lnTo>
                      <a:pt x="14" y="12"/>
                    </a:lnTo>
                    <a:lnTo>
                      <a:pt x="14" y="18"/>
                    </a:lnTo>
                    <a:lnTo>
                      <a:pt x="6" y="22"/>
                    </a:lnTo>
                    <a:lnTo>
                      <a:pt x="4" y="30"/>
                    </a:lnTo>
                    <a:lnTo>
                      <a:pt x="0" y="34"/>
                    </a:lnTo>
                    <a:lnTo>
                      <a:pt x="4" y="40"/>
                    </a:lnTo>
                    <a:lnTo>
                      <a:pt x="14" y="47"/>
                    </a:lnTo>
                    <a:lnTo>
                      <a:pt x="20" y="55"/>
                    </a:lnTo>
                    <a:lnTo>
                      <a:pt x="36" y="57"/>
                    </a:lnTo>
                    <a:lnTo>
                      <a:pt x="42" y="55"/>
                    </a:lnTo>
                    <a:lnTo>
                      <a:pt x="54" y="49"/>
                    </a:lnTo>
                    <a:lnTo>
                      <a:pt x="64" y="4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6" name="Freeform 79"/>
              <p:cNvSpPr>
                <a:spLocks/>
              </p:cNvSpPr>
              <p:nvPr/>
            </p:nvSpPr>
            <p:spPr bwMode="auto">
              <a:xfrm>
                <a:off x="12801933" y="3533331"/>
                <a:ext cx="62741" cy="38500"/>
              </a:xfrm>
              <a:custGeom>
                <a:avLst/>
                <a:gdLst>
                  <a:gd name="T0" fmla="*/ 38 w 44"/>
                  <a:gd name="T1" fmla="*/ 2 h 27"/>
                  <a:gd name="T2" fmla="*/ 36 w 44"/>
                  <a:gd name="T3" fmla="*/ 2 h 27"/>
                  <a:gd name="T4" fmla="*/ 22 w 44"/>
                  <a:gd name="T5" fmla="*/ 4 h 27"/>
                  <a:gd name="T6" fmla="*/ 16 w 44"/>
                  <a:gd name="T7" fmla="*/ 8 h 27"/>
                  <a:gd name="T8" fmla="*/ 4 w 44"/>
                  <a:gd name="T9" fmla="*/ 8 h 27"/>
                  <a:gd name="T10" fmla="*/ 0 w 44"/>
                  <a:gd name="T11" fmla="*/ 13 h 27"/>
                  <a:gd name="T12" fmla="*/ 4 w 44"/>
                  <a:gd name="T13" fmla="*/ 23 h 27"/>
                  <a:gd name="T14" fmla="*/ 4 w 44"/>
                  <a:gd name="T15" fmla="*/ 27 h 27"/>
                  <a:gd name="T16" fmla="*/ 14 w 44"/>
                  <a:gd name="T17" fmla="*/ 27 h 27"/>
                  <a:gd name="T18" fmla="*/ 20 w 44"/>
                  <a:gd name="T19" fmla="*/ 27 h 27"/>
                  <a:gd name="T20" fmla="*/ 28 w 44"/>
                  <a:gd name="T21" fmla="*/ 27 h 27"/>
                  <a:gd name="T22" fmla="*/ 28 w 44"/>
                  <a:gd name="T23" fmla="*/ 23 h 27"/>
                  <a:gd name="T24" fmla="*/ 34 w 44"/>
                  <a:gd name="T25" fmla="*/ 19 h 27"/>
                  <a:gd name="T26" fmla="*/ 32 w 44"/>
                  <a:gd name="T27" fmla="*/ 13 h 27"/>
                  <a:gd name="T28" fmla="*/ 42 w 44"/>
                  <a:gd name="T29" fmla="*/ 8 h 27"/>
                  <a:gd name="T30" fmla="*/ 44 w 44"/>
                  <a:gd name="T31" fmla="*/ 6 h 27"/>
                  <a:gd name="T32" fmla="*/ 40 w 44"/>
                  <a:gd name="T33" fmla="*/ 0 h 27"/>
                  <a:gd name="T34" fmla="*/ 38 w 44"/>
                  <a:gd name="T3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27">
                    <a:moveTo>
                      <a:pt x="38" y="2"/>
                    </a:moveTo>
                    <a:lnTo>
                      <a:pt x="36" y="2"/>
                    </a:lnTo>
                    <a:lnTo>
                      <a:pt x="22" y="4"/>
                    </a:lnTo>
                    <a:lnTo>
                      <a:pt x="16" y="8"/>
                    </a:lnTo>
                    <a:lnTo>
                      <a:pt x="4" y="8"/>
                    </a:lnTo>
                    <a:lnTo>
                      <a:pt x="0" y="13"/>
                    </a:lnTo>
                    <a:lnTo>
                      <a:pt x="4" y="23"/>
                    </a:lnTo>
                    <a:lnTo>
                      <a:pt x="4" y="27"/>
                    </a:lnTo>
                    <a:lnTo>
                      <a:pt x="14" y="27"/>
                    </a:lnTo>
                    <a:lnTo>
                      <a:pt x="20" y="27"/>
                    </a:lnTo>
                    <a:lnTo>
                      <a:pt x="28" y="27"/>
                    </a:lnTo>
                    <a:lnTo>
                      <a:pt x="28" y="23"/>
                    </a:lnTo>
                    <a:lnTo>
                      <a:pt x="34" y="19"/>
                    </a:lnTo>
                    <a:lnTo>
                      <a:pt x="32" y="13"/>
                    </a:lnTo>
                    <a:lnTo>
                      <a:pt x="42" y="8"/>
                    </a:lnTo>
                    <a:lnTo>
                      <a:pt x="44" y="6"/>
                    </a:lnTo>
                    <a:lnTo>
                      <a:pt x="40" y="0"/>
                    </a:lnTo>
                    <a:lnTo>
                      <a:pt x="38" y="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7" name="Freeform 80"/>
              <p:cNvSpPr>
                <a:spLocks noEditPoints="1"/>
              </p:cNvSpPr>
              <p:nvPr/>
            </p:nvSpPr>
            <p:spPr bwMode="auto">
              <a:xfrm>
                <a:off x="12801933" y="3541886"/>
                <a:ext cx="125483" cy="112649"/>
              </a:xfrm>
              <a:custGeom>
                <a:avLst/>
                <a:gdLst>
                  <a:gd name="T0" fmla="*/ 22 w 88"/>
                  <a:gd name="T1" fmla="*/ 41 h 79"/>
                  <a:gd name="T2" fmla="*/ 28 w 88"/>
                  <a:gd name="T3" fmla="*/ 45 h 79"/>
                  <a:gd name="T4" fmla="*/ 26 w 88"/>
                  <a:gd name="T5" fmla="*/ 53 h 79"/>
                  <a:gd name="T6" fmla="*/ 22 w 88"/>
                  <a:gd name="T7" fmla="*/ 47 h 79"/>
                  <a:gd name="T8" fmla="*/ 22 w 88"/>
                  <a:gd name="T9" fmla="*/ 49 h 79"/>
                  <a:gd name="T10" fmla="*/ 16 w 88"/>
                  <a:gd name="T11" fmla="*/ 35 h 79"/>
                  <a:gd name="T12" fmla="*/ 12 w 88"/>
                  <a:gd name="T13" fmla="*/ 29 h 79"/>
                  <a:gd name="T14" fmla="*/ 16 w 88"/>
                  <a:gd name="T15" fmla="*/ 41 h 79"/>
                  <a:gd name="T16" fmla="*/ 20 w 88"/>
                  <a:gd name="T17" fmla="*/ 35 h 79"/>
                  <a:gd name="T18" fmla="*/ 22 w 88"/>
                  <a:gd name="T19" fmla="*/ 33 h 79"/>
                  <a:gd name="T20" fmla="*/ 16 w 88"/>
                  <a:gd name="T21" fmla="*/ 31 h 79"/>
                  <a:gd name="T22" fmla="*/ 50 w 88"/>
                  <a:gd name="T23" fmla="*/ 67 h 79"/>
                  <a:gd name="T24" fmla="*/ 50 w 88"/>
                  <a:gd name="T25" fmla="*/ 65 h 79"/>
                  <a:gd name="T26" fmla="*/ 46 w 88"/>
                  <a:gd name="T27" fmla="*/ 65 h 79"/>
                  <a:gd name="T28" fmla="*/ 50 w 88"/>
                  <a:gd name="T29" fmla="*/ 71 h 79"/>
                  <a:gd name="T30" fmla="*/ 58 w 88"/>
                  <a:gd name="T31" fmla="*/ 71 h 79"/>
                  <a:gd name="T32" fmla="*/ 54 w 88"/>
                  <a:gd name="T33" fmla="*/ 69 h 79"/>
                  <a:gd name="T34" fmla="*/ 50 w 88"/>
                  <a:gd name="T35" fmla="*/ 71 h 79"/>
                  <a:gd name="T36" fmla="*/ 56 w 88"/>
                  <a:gd name="T37" fmla="*/ 75 h 79"/>
                  <a:gd name="T38" fmla="*/ 62 w 88"/>
                  <a:gd name="T39" fmla="*/ 75 h 79"/>
                  <a:gd name="T40" fmla="*/ 74 w 88"/>
                  <a:gd name="T41" fmla="*/ 75 h 79"/>
                  <a:gd name="T42" fmla="*/ 68 w 88"/>
                  <a:gd name="T43" fmla="*/ 73 h 79"/>
                  <a:gd name="T44" fmla="*/ 62 w 88"/>
                  <a:gd name="T45" fmla="*/ 73 h 79"/>
                  <a:gd name="T46" fmla="*/ 74 w 88"/>
                  <a:gd name="T47" fmla="*/ 77 h 79"/>
                  <a:gd name="T48" fmla="*/ 78 w 88"/>
                  <a:gd name="T49" fmla="*/ 75 h 79"/>
                  <a:gd name="T50" fmla="*/ 56 w 88"/>
                  <a:gd name="T51" fmla="*/ 59 h 79"/>
                  <a:gd name="T52" fmla="*/ 38 w 88"/>
                  <a:gd name="T53" fmla="*/ 35 h 79"/>
                  <a:gd name="T54" fmla="*/ 36 w 88"/>
                  <a:gd name="T55" fmla="*/ 27 h 79"/>
                  <a:gd name="T56" fmla="*/ 42 w 88"/>
                  <a:gd name="T57" fmla="*/ 31 h 79"/>
                  <a:gd name="T58" fmla="*/ 54 w 88"/>
                  <a:gd name="T59" fmla="*/ 27 h 79"/>
                  <a:gd name="T60" fmla="*/ 66 w 88"/>
                  <a:gd name="T61" fmla="*/ 29 h 79"/>
                  <a:gd name="T62" fmla="*/ 80 w 88"/>
                  <a:gd name="T63" fmla="*/ 31 h 79"/>
                  <a:gd name="T64" fmla="*/ 88 w 88"/>
                  <a:gd name="T65" fmla="*/ 25 h 79"/>
                  <a:gd name="T66" fmla="*/ 76 w 88"/>
                  <a:gd name="T67" fmla="*/ 17 h 79"/>
                  <a:gd name="T68" fmla="*/ 54 w 88"/>
                  <a:gd name="T69" fmla="*/ 7 h 79"/>
                  <a:gd name="T70" fmla="*/ 42 w 88"/>
                  <a:gd name="T71" fmla="*/ 2 h 79"/>
                  <a:gd name="T72" fmla="*/ 34 w 88"/>
                  <a:gd name="T73" fmla="*/ 13 h 79"/>
                  <a:gd name="T74" fmla="*/ 28 w 88"/>
                  <a:gd name="T75" fmla="*/ 21 h 79"/>
                  <a:gd name="T76" fmla="*/ 14 w 88"/>
                  <a:gd name="T77" fmla="*/ 21 h 79"/>
                  <a:gd name="T78" fmla="*/ 2 w 88"/>
                  <a:gd name="T79" fmla="*/ 21 h 79"/>
                  <a:gd name="T80" fmla="*/ 0 w 88"/>
                  <a:gd name="T81" fmla="*/ 27 h 79"/>
                  <a:gd name="T82" fmla="*/ 4 w 88"/>
                  <a:gd name="T83" fmla="*/ 35 h 79"/>
                  <a:gd name="T84" fmla="*/ 8 w 88"/>
                  <a:gd name="T85" fmla="*/ 33 h 79"/>
                  <a:gd name="T86" fmla="*/ 12 w 88"/>
                  <a:gd name="T87" fmla="*/ 25 h 79"/>
                  <a:gd name="T88" fmla="*/ 16 w 88"/>
                  <a:gd name="T89" fmla="*/ 27 h 79"/>
                  <a:gd name="T90" fmla="*/ 24 w 88"/>
                  <a:gd name="T91" fmla="*/ 31 h 79"/>
                  <a:gd name="T92" fmla="*/ 28 w 88"/>
                  <a:gd name="T93" fmla="*/ 41 h 79"/>
                  <a:gd name="T94" fmla="*/ 28 w 88"/>
                  <a:gd name="T95" fmla="*/ 47 h 79"/>
                  <a:gd name="T96" fmla="*/ 40 w 88"/>
                  <a:gd name="T97" fmla="*/ 59 h 79"/>
                  <a:gd name="T98" fmla="*/ 48 w 88"/>
                  <a:gd name="T99" fmla="*/ 61 h 79"/>
                  <a:gd name="T100" fmla="*/ 58 w 88"/>
                  <a:gd name="T101" fmla="*/ 67 h 79"/>
                  <a:gd name="T102" fmla="*/ 64 w 88"/>
                  <a:gd name="T103" fmla="*/ 69 h 79"/>
                  <a:gd name="T104" fmla="*/ 56 w 88"/>
                  <a:gd name="T105"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8" h="79">
                    <a:moveTo>
                      <a:pt x="22" y="43"/>
                    </a:moveTo>
                    <a:lnTo>
                      <a:pt x="22" y="41"/>
                    </a:lnTo>
                    <a:lnTo>
                      <a:pt x="24" y="41"/>
                    </a:lnTo>
                    <a:lnTo>
                      <a:pt x="28" y="45"/>
                    </a:lnTo>
                    <a:lnTo>
                      <a:pt x="22" y="43"/>
                    </a:lnTo>
                    <a:close/>
                    <a:moveTo>
                      <a:pt x="26" y="53"/>
                    </a:moveTo>
                    <a:lnTo>
                      <a:pt x="28" y="53"/>
                    </a:lnTo>
                    <a:lnTo>
                      <a:pt x="22" y="47"/>
                    </a:lnTo>
                    <a:lnTo>
                      <a:pt x="22" y="47"/>
                    </a:lnTo>
                    <a:lnTo>
                      <a:pt x="22" y="49"/>
                    </a:lnTo>
                    <a:lnTo>
                      <a:pt x="26" y="53"/>
                    </a:lnTo>
                    <a:close/>
                    <a:moveTo>
                      <a:pt x="16" y="35"/>
                    </a:moveTo>
                    <a:lnTo>
                      <a:pt x="14" y="29"/>
                    </a:lnTo>
                    <a:lnTo>
                      <a:pt x="12" y="29"/>
                    </a:lnTo>
                    <a:lnTo>
                      <a:pt x="12" y="37"/>
                    </a:lnTo>
                    <a:lnTo>
                      <a:pt x="16" y="41"/>
                    </a:lnTo>
                    <a:lnTo>
                      <a:pt x="16" y="35"/>
                    </a:lnTo>
                    <a:close/>
                    <a:moveTo>
                      <a:pt x="20" y="35"/>
                    </a:moveTo>
                    <a:lnTo>
                      <a:pt x="24" y="37"/>
                    </a:lnTo>
                    <a:lnTo>
                      <a:pt x="22" y="33"/>
                    </a:lnTo>
                    <a:lnTo>
                      <a:pt x="18" y="29"/>
                    </a:lnTo>
                    <a:lnTo>
                      <a:pt x="16" y="31"/>
                    </a:lnTo>
                    <a:lnTo>
                      <a:pt x="20" y="35"/>
                    </a:lnTo>
                    <a:close/>
                    <a:moveTo>
                      <a:pt x="50" y="67"/>
                    </a:moveTo>
                    <a:lnTo>
                      <a:pt x="52" y="65"/>
                    </a:lnTo>
                    <a:lnTo>
                      <a:pt x="50" y="65"/>
                    </a:lnTo>
                    <a:lnTo>
                      <a:pt x="48" y="65"/>
                    </a:lnTo>
                    <a:lnTo>
                      <a:pt x="46" y="65"/>
                    </a:lnTo>
                    <a:lnTo>
                      <a:pt x="50" y="67"/>
                    </a:lnTo>
                    <a:close/>
                    <a:moveTo>
                      <a:pt x="50" y="71"/>
                    </a:moveTo>
                    <a:lnTo>
                      <a:pt x="54" y="71"/>
                    </a:lnTo>
                    <a:lnTo>
                      <a:pt x="58" y="71"/>
                    </a:lnTo>
                    <a:lnTo>
                      <a:pt x="58" y="69"/>
                    </a:lnTo>
                    <a:lnTo>
                      <a:pt x="54" y="69"/>
                    </a:lnTo>
                    <a:lnTo>
                      <a:pt x="48" y="69"/>
                    </a:lnTo>
                    <a:lnTo>
                      <a:pt x="50" y="71"/>
                    </a:lnTo>
                    <a:close/>
                    <a:moveTo>
                      <a:pt x="60" y="75"/>
                    </a:moveTo>
                    <a:lnTo>
                      <a:pt x="56" y="75"/>
                    </a:lnTo>
                    <a:lnTo>
                      <a:pt x="60" y="75"/>
                    </a:lnTo>
                    <a:lnTo>
                      <a:pt x="62" y="75"/>
                    </a:lnTo>
                    <a:lnTo>
                      <a:pt x="60" y="75"/>
                    </a:lnTo>
                    <a:close/>
                    <a:moveTo>
                      <a:pt x="74" y="75"/>
                    </a:moveTo>
                    <a:lnTo>
                      <a:pt x="64" y="69"/>
                    </a:lnTo>
                    <a:lnTo>
                      <a:pt x="68" y="73"/>
                    </a:lnTo>
                    <a:lnTo>
                      <a:pt x="62" y="71"/>
                    </a:lnTo>
                    <a:lnTo>
                      <a:pt x="62" y="73"/>
                    </a:lnTo>
                    <a:lnTo>
                      <a:pt x="70" y="75"/>
                    </a:lnTo>
                    <a:lnTo>
                      <a:pt x="74" y="77"/>
                    </a:lnTo>
                    <a:lnTo>
                      <a:pt x="78" y="79"/>
                    </a:lnTo>
                    <a:lnTo>
                      <a:pt x="78" y="75"/>
                    </a:lnTo>
                    <a:lnTo>
                      <a:pt x="74" y="75"/>
                    </a:lnTo>
                    <a:close/>
                    <a:moveTo>
                      <a:pt x="56" y="59"/>
                    </a:moveTo>
                    <a:lnTo>
                      <a:pt x="40" y="43"/>
                    </a:lnTo>
                    <a:lnTo>
                      <a:pt x="38" y="35"/>
                    </a:lnTo>
                    <a:lnTo>
                      <a:pt x="36" y="33"/>
                    </a:lnTo>
                    <a:lnTo>
                      <a:pt x="36" y="27"/>
                    </a:lnTo>
                    <a:lnTo>
                      <a:pt x="38" y="27"/>
                    </a:lnTo>
                    <a:lnTo>
                      <a:pt x="42" y="31"/>
                    </a:lnTo>
                    <a:lnTo>
                      <a:pt x="48" y="27"/>
                    </a:lnTo>
                    <a:lnTo>
                      <a:pt x="54" y="27"/>
                    </a:lnTo>
                    <a:lnTo>
                      <a:pt x="58" y="29"/>
                    </a:lnTo>
                    <a:lnTo>
                      <a:pt x="66" y="29"/>
                    </a:lnTo>
                    <a:lnTo>
                      <a:pt x="74" y="29"/>
                    </a:lnTo>
                    <a:lnTo>
                      <a:pt x="80" y="31"/>
                    </a:lnTo>
                    <a:lnTo>
                      <a:pt x="88" y="31"/>
                    </a:lnTo>
                    <a:lnTo>
                      <a:pt x="88" y="25"/>
                    </a:lnTo>
                    <a:lnTo>
                      <a:pt x="82" y="15"/>
                    </a:lnTo>
                    <a:lnTo>
                      <a:pt x="76" y="17"/>
                    </a:lnTo>
                    <a:lnTo>
                      <a:pt x="60" y="15"/>
                    </a:lnTo>
                    <a:lnTo>
                      <a:pt x="54" y="7"/>
                    </a:lnTo>
                    <a:lnTo>
                      <a:pt x="44" y="0"/>
                    </a:lnTo>
                    <a:lnTo>
                      <a:pt x="42" y="2"/>
                    </a:lnTo>
                    <a:lnTo>
                      <a:pt x="32" y="7"/>
                    </a:lnTo>
                    <a:lnTo>
                      <a:pt x="34" y="13"/>
                    </a:lnTo>
                    <a:lnTo>
                      <a:pt x="28" y="17"/>
                    </a:lnTo>
                    <a:lnTo>
                      <a:pt x="28" y="21"/>
                    </a:lnTo>
                    <a:lnTo>
                      <a:pt x="20" y="21"/>
                    </a:lnTo>
                    <a:lnTo>
                      <a:pt x="14" y="21"/>
                    </a:lnTo>
                    <a:lnTo>
                      <a:pt x="4" y="21"/>
                    </a:lnTo>
                    <a:lnTo>
                      <a:pt x="2" y="21"/>
                    </a:lnTo>
                    <a:lnTo>
                      <a:pt x="0" y="23"/>
                    </a:lnTo>
                    <a:lnTo>
                      <a:pt x="0" y="27"/>
                    </a:lnTo>
                    <a:lnTo>
                      <a:pt x="2" y="31"/>
                    </a:lnTo>
                    <a:lnTo>
                      <a:pt x="4" y="35"/>
                    </a:lnTo>
                    <a:lnTo>
                      <a:pt x="8" y="35"/>
                    </a:lnTo>
                    <a:lnTo>
                      <a:pt x="8" y="33"/>
                    </a:lnTo>
                    <a:lnTo>
                      <a:pt x="10" y="31"/>
                    </a:lnTo>
                    <a:lnTo>
                      <a:pt x="12" y="25"/>
                    </a:lnTo>
                    <a:lnTo>
                      <a:pt x="14" y="25"/>
                    </a:lnTo>
                    <a:lnTo>
                      <a:pt x="16" y="27"/>
                    </a:lnTo>
                    <a:lnTo>
                      <a:pt x="20" y="29"/>
                    </a:lnTo>
                    <a:lnTo>
                      <a:pt x="24" y="31"/>
                    </a:lnTo>
                    <a:lnTo>
                      <a:pt x="26" y="35"/>
                    </a:lnTo>
                    <a:lnTo>
                      <a:pt x="28" y="41"/>
                    </a:lnTo>
                    <a:lnTo>
                      <a:pt x="30" y="45"/>
                    </a:lnTo>
                    <a:lnTo>
                      <a:pt x="28" y="47"/>
                    </a:lnTo>
                    <a:lnTo>
                      <a:pt x="34" y="53"/>
                    </a:lnTo>
                    <a:lnTo>
                      <a:pt x="40" y="59"/>
                    </a:lnTo>
                    <a:lnTo>
                      <a:pt x="44" y="63"/>
                    </a:lnTo>
                    <a:lnTo>
                      <a:pt x="48" y="61"/>
                    </a:lnTo>
                    <a:lnTo>
                      <a:pt x="52" y="63"/>
                    </a:lnTo>
                    <a:lnTo>
                      <a:pt x="58" y="67"/>
                    </a:lnTo>
                    <a:lnTo>
                      <a:pt x="60" y="69"/>
                    </a:lnTo>
                    <a:lnTo>
                      <a:pt x="64" y="69"/>
                    </a:lnTo>
                    <a:lnTo>
                      <a:pt x="62" y="63"/>
                    </a:lnTo>
                    <a:lnTo>
                      <a:pt x="56" y="5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8" name="Freeform 81"/>
              <p:cNvSpPr>
                <a:spLocks/>
              </p:cNvSpPr>
              <p:nvPr/>
            </p:nvSpPr>
            <p:spPr bwMode="auto">
              <a:xfrm>
                <a:off x="12853267" y="3580387"/>
                <a:ext cx="82704" cy="68445"/>
              </a:xfrm>
              <a:custGeom>
                <a:avLst/>
                <a:gdLst>
                  <a:gd name="T0" fmla="*/ 42 w 58"/>
                  <a:gd name="T1" fmla="*/ 48 h 48"/>
                  <a:gd name="T2" fmla="*/ 48 w 58"/>
                  <a:gd name="T3" fmla="*/ 40 h 48"/>
                  <a:gd name="T4" fmla="*/ 52 w 58"/>
                  <a:gd name="T5" fmla="*/ 38 h 48"/>
                  <a:gd name="T6" fmla="*/ 52 w 58"/>
                  <a:gd name="T7" fmla="*/ 34 h 48"/>
                  <a:gd name="T8" fmla="*/ 56 w 58"/>
                  <a:gd name="T9" fmla="*/ 32 h 48"/>
                  <a:gd name="T10" fmla="*/ 58 w 58"/>
                  <a:gd name="T11" fmla="*/ 24 h 48"/>
                  <a:gd name="T12" fmla="*/ 54 w 58"/>
                  <a:gd name="T13" fmla="*/ 14 h 48"/>
                  <a:gd name="T14" fmla="*/ 52 w 58"/>
                  <a:gd name="T15" fmla="*/ 4 h 48"/>
                  <a:gd name="T16" fmla="*/ 44 w 58"/>
                  <a:gd name="T17" fmla="*/ 4 h 48"/>
                  <a:gd name="T18" fmla="*/ 38 w 58"/>
                  <a:gd name="T19" fmla="*/ 2 h 48"/>
                  <a:gd name="T20" fmla="*/ 30 w 58"/>
                  <a:gd name="T21" fmla="*/ 2 h 48"/>
                  <a:gd name="T22" fmla="*/ 22 w 58"/>
                  <a:gd name="T23" fmla="*/ 2 h 48"/>
                  <a:gd name="T24" fmla="*/ 18 w 58"/>
                  <a:gd name="T25" fmla="*/ 0 h 48"/>
                  <a:gd name="T26" fmla="*/ 12 w 58"/>
                  <a:gd name="T27" fmla="*/ 0 h 48"/>
                  <a:gd name="T28" fmla="*/ 6 w 58"/>
                  <a:gd name="T29" fmla="*/ 4 h 48"/>
                  <a:gd name="T30" fmla="*/ 2 w 58"/>
                  <a:gd name="T31" fmla="*/ 0 h 48"/>
                  <a:gd name="T32" fmla="*/ 0 w 58"/>
                  <a:gd name="T33" fmla="*/ 0 h 48"/>
                  <a:gd name="T34" fmla="*/ 0 w 58"/>
                  <a:gd name="T35" fmla="*/ 6 h 48"/>
                  <a:gd name="T36" fmla="*/ 2 w 58"/>
                  <a:gd name="T37" fmla="*/ 8 h 48"/>
                  <a:gd name="T38" fmla="*/ 4 w 58"/>
                  <a:gd name="T39" fmla="*/ 16 h 48"/>
                  <a:gd name="T40" fmla="*/ 20 w 58"/>
                  <a:gd name="T41" fmla="*/ 32 h 48"/>
                  <a:gd name="T42" fmla="*/ 26 w 58"/>
                  <a:gd name="T43" fmla="*/ 36 h 48"/>
                  <a:gd name="T44" fmla="*/ 28 w 58"/>
                  <a:gd name="T45" fmla="*/ 42 h 48"/>
                  <a:gd name="T46" fmla="*/ 38 w 58"/>
                  <a:gd name="T47" fmla="*/ 48 h 48"/>
                  <a:gd name="T48" fmla="*/ 42 w 58"/>
                  <a:gd name="T4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8">
                    <a:moveTo>
                      <a:pt x="42" y="48"/>
                    </a:moveTo>
                    <a:lnTo>
                      <a:pt x="48" y="40"/>
                    </a:lnTo>
                    <a:lnTo>
                      <a:pt x="52" y="38"/>
                    </a:lnTo>
                    <a:lnTo>
                      <a:pt x="52" y="34"/>
                    </a:lnTo>
                    <a:lnTo>
                      <a:pt x="56" y="32"/>
                    </a:lnTo>
                    <a:lnTo>
                      <a:pt x="58" y="24"/>
                    </a:lnTo>
                    <a:lnTo>
                      <a:pt x="54" y="14"/>
                    </a:lnTo>
                    <a:lnTo>
                      <a:pt x="52" y="4"/>
                    </a:lnTo>
                    <a:lnTo>
                      <a:pt x="44" y="4"/>
                    </a:lnTo>
                    <a:lnTo>
                      <a:pt x="38" y="2"/>
                    </a:lnTo>
                    <a:lnTo>
                      <a:pt x="30" y="2"/>
                    </a:lnTo>
                    <a:lnTo>
                      <a:pt x="22" y="2"/>
                    </a:lnTo>
                    <a:lnTo>
                      <a:pt x="18" y="0"/>
                    </a:lnTo>
                    <a:lnTo>
                      <a:pt x="12" y="0"/>
                    </a:lnTo>
                    <a:lnTo>
                      <a:pt x="6" y="4"/>
                    </a:lnTo>
                    <a:lnTo>
                      <a:pt x="2" y="0"/>
                    </a:lnTo>
                    <a:lnTo>
                      <a:pt x="0" y="0"/>
                    </a:lnTo>
                    <a:lnTo>
                      <a:pt x="0" y="6"/>
                    </a:lnTo>
                    <a:lnTo>
                      <a:pt x="2" y="8"/>
                    </a:lnTo>
                    <a:lnTo>
                      <a:pt x="4" y="16"/>
                    </a:lnTo>
                    <a:lnTo>
                      <a:pt x="20" y="32"/>
                    </a:lnTo>
                    <a:lnTo>
                      <a:pt x="26" y="36"/>
                    </a:lnTo>
                    <a:lnTo>
                      <a:pt x="28" y="42"/>
                    </a:lnTo>
                    <a:lnTo>
                      <a:pt x="38" y="48"/>
                    </a:lnTo>
                    <a:lnTo>
                      <a:pt x="42" y="4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19" name="Freeform 82"/>
              <p:cNvSpPr>
                <a:spLocks/>
              </p:cNvSpPr>
              <p:nvPr/>
            </p:nvSpPr>
            <p:spPr bwMode="auto">
              <a:xfrm>
                <a:off x="12913157" y="3626017"/>
                <a:ext cx="42778" cy="42778"/>
              </a:xfrm>
              <a:custGeom>
                <a:avLst/>
                <a:gdLst>
                  <a:gd name="T0" fmla="*/ 20 w 30"/>
                  <a:gd name="T1" fmla="*/ 18 h 30"/>
                  <a:gd name="T2" fmla="*/ 24 w 30"/>
                  <a:gd name="T3" fmla="*/ 20 h 30"/>
                  <a:gd name="T4" fmla="*/ 30 w 30"/>
                  <a:gd name="T5" fmla="*/ 20 h 30"/>
                  <a:gd name="T6" fmla="*/ 30 w 30"/>
                  <a:gd name="T7" fmla="*/ 16 h 30"/>
                  <a:gd name="T8" fmla="*/ 24 w 30"/>
                  <a:gd name="T9" fmla="*/ 6 h 30"/>
                  <a:gd name="T10" fmla="*/ 14 w 30"/>
                  <a:gd name="T11" fmla="*/ 0 h 30"/>
                  <a:gd name="T12" fmla="*/ 10 w 30"/>
                  <a:gd name="T13" fmla="*/ 2 h 30"/>
                  <a:gd name="T14" fmla="*/ 10 w 30"/>
                  <a:gd name="T15" fmla="*/ 6 h 30"/>
                  <a:gd name="T16" fmla="*/ 6 w 30"/>
                  <a:gd name="T17" fmla="*/ 8 h 30"/>
                  <a:gd name="T18" fmla="*/ 0 w 30"/>
                  <a:gd name="T19" fmla="*/ 16 h 30"/>
                  <a:gd name="T20" fmla="*/ 0 w 30"/>
                  <a:gd name="T21" fmla="*/ 20 h 30"/>
                  <a:gd name="T22" fmla="*/ 8 w 30"/>
                  <a:gd name="T23" fmla="*/ 24 h 30"/>
                  <a:gd name="T24" fmla="*/ 14 w 30"/>
                  <a:gd name="T25" fmla="*/ 30 h 30"/>
                  <a:gd name="T26" fmla="*/ 16 w 30"/>
                  <a:gd name="T27" fmla="*/ 26 h 30"/>
                  <a:gd name="T28" fmla="*/ 20 w 30"/>
                  <a:gd name="T2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20" y="18"/>
                    </a:moveTo>
                    <a:lnTo>
                      <a:pt x="24" y="20"/>
                    </a:lnTo>
                    <a:lnTo>
                      <a:pt x="30" y="20"/>
                    </a:lnTo>
                    <a:lnTo>
                      <a:pt x="30" y="16"/>
                    </a:lnTo>
                    <a:lnTo>
                      <a:pt x="24" y="6"/>
                    </a:lnTo>
                    <a:lnTo>
                      <a:pt x="14" y="0"/>
                    </a:lnTo>
                    <a:lnTo>
                      <a:pt x="10" y="2"/>
                    </a:lnTo>
                    <a:lnTo>
                      <a:pt x="10" y="6"/>
                    </a:lnTo>
                    <a:lnTo>
                      <a:pt x="6" y="8"/>
                    </a:lnTo>
                    <a:lnTo>
                      <a:pt x="0" y="16"/>
                    </a:lnTo>
                    <a:lnTo>
                      <a:pt x="0" y="20"/>
                    </a:lnTo>
                    <a:lnTo>
                      <a:pt x="8" y="24"/>
                    </a:lnTo>
                    <a:lnTo>
                      <a:pt x="14" y="30"/>
                    </a:lnTo>
                    <a:lnTo>
                      <a:pt x="16" y="26"/>
                    </a:lnTo>
                    <a:lnTo>
                      <a:pt x="20" y="1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0" name="Freeform 83"/>
              <p:cNvSpPr>
                <a:spLocks/>
              </p:cNvSpPr>
              <p:nvPr/>
            </p:nvSpPr>
            <p:spPr bwMode="auto">
              <a:xfrm>
                <a:off x="12933120" y="3651684"/>
                <a:ext cx="37074" cy="82704"/>
              </a:xfrm>
              <a:custGeom>
                <a:avLst/>
                <a:gdLst>
                  <a:gd name="T0" fmla="*/ 20 w 26"/>
                  <a:gd name="T1" fmla="*/ 52 h 58"/>
                  <a:gd name="T2" fmla="*/ 26 w 26"/>
                  <a:gd name="T3" fmla="*/ 46 h 58"/>
                  <a:gd name="T4" fmla="*/ 26 w 26"/>
                  <a:gd name="T5" fmla="*/ 36 h 58"/>
                  <a:gd name="T6" fmla="*/ 20 w 26"/>
                  <a:gd name="T7" fmla="*/ 28 h 58"/>
                  <a:gd name="T8" fmla="*/ 20 w 26"/>
                  <a:gd name="T9" fmla="*/ 22 h 58"/>
                  <a:gd name="T10" fmla="*/ 22 w 26"/>
                  <a:gd name="T11" fmla="*/ 12 h 58"/>
                  <a:gd name="T12" fmla="*/ 16 w 26"/>
                  <a:gd name="T13" fmla="*/ 2 h 58"/>
                  <a:gd name="T14" fmla="*/ 10 w 26"/>
                  <a:gd name="T15" fmla="*/ 2 h 58"/>
                  <a:gd name="T16" fmla="*/ 6 w 26"/>
                  <a:gd name="T17" fmla="*/ 0 h 58"/>
                  <a:gd name="T18" fmla="*/ 2 w 26"/>
                  <a:gd name="T19" fmla="*/ 8 h 58"/>
                  <a:gd name="T20" fmla="*/ 0 w 26"/>
                  <a:gd name="T21" fmla="*/ 12 h 58"/>
                  <a:gd name="T22" fmla="*/ 2 w 26"/>
                  <a:gd name="T23" fmla="*/ 20 h 58"/>
                  <a:gd name="T24" fmla="*/ 4 w 26"/>
                  <a:gd name="T25" fmla="*/ 32 h 58"/>
                  <a:gd name="T26" fmla="*/ 2 w 26"/>
                  <a:gd name="T27" fmla="*/ 40 h 58"/>
                  <a:gd name="T28" fmla="*/ 8 w 26"/>
                  <a:gd name="T29" fmla="*/ 50 h 58"/>
                  <a:gd name="T30" fmla="*/ 14 w 26"/>
                  <a:gd name="T31" fmla="*/ 56 h 58"/>
                  <a:gd name="T32" fmla="*/ 16 w 26"/>
                  <a:gd name="T33" fmla="*/ 58 h 58"/>
                  <a:gd name="T34" fmla="*/ 20 w 26"/>
                  <a:gd name="T35" fmla="*/ 58 h 58"/>
                  <a:gd name="T36" fmla="*/ 20 w 26"/>
                  <a:gd name="T37" fmla="*/ 5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8">
                    <a:moveTo>
                      <a:pt x="20" y="52"/>
                    </a:moveTo>
                    <a:lnTo>
                      <a:pt x="26" y="46"/>
                    </a:lnTo>
                    <a:lnTo>
                      <a:pt x="26" y="36"/>
                    </a:lnTo>
                    <a:lnTo>
                      <a:pt x="20" y="28"/>
                    </a:lnTo>
                    <a:lnTo>
                      <a:pt x="20" y="22"/>
                    </a:lnTo>
                    <a:lnTo>
                      <a:pt x="22" y="12"/>
                    </a:lnTo>
                    <a:lnTo>
                      <a:pt x="16" y="2"/>
                    </a:lnTo>
                    <a:lnTo>
                      <a:pt x="10" y="2"/>
                    </a:lnTo>
                    <a:lnTo>
                      <a:pt x="6" y="0"/>
                    </a:lnTo>
                    <a:lnTo>
                      <a:pt x="2" y="8"/>
                    </a:lnTo>
                    <a:lnTo>
                      <a:pt x="0" y="12"/>
                    </a:lnTo>
                    <a:lnTo>
                      <a:pt x="2" y="20"/>
                    </a:lnTo>
                    <a:lnTo>
                      <a:pt x="4" y="32"/>
                    </a:lnTo>
                    <a:lnTo>
                      <a:pt x="2" y="40"/>
                    </a:lnTo>
                    <a:lnTo>
                      <a:pt x="8" y="50"/>
                    </a:lnTo>
                    <a:lnTo>
                      <a:pt x="14" y="56"/>
                    </a:lnTo>
                    <a:lnTo>
                      <a:pt x="16" y="58"/>
                    </a:lnTo>
                    <a:lnTo>
                      <a:pt x="20" y="58"/>
                    </a:lnTo>
                    <a:lnTo>
                      <a:pt x="20" y="5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1" name="Freeform 84"/>
              <p:cNvSpPr>
                <a:spLocks/>
              </p:cNvSpPr>
              <p:nvPr/>
            </p:nvSpPr>
            <p:spPr bwMode="auto">
              <a:xfrm>
                <a:off x="12961638" y="3660239"/>
                <a:ext cx="57038" cy="42778"/>
              </a:xfrm>
              <a:custGeom>
                <a:avLst/>
                <a:gdLst>
                  <a:gd name="T0" fmla="*/ 30 w 40"/>
                  <a:gd name="T1" fmla="*/ 0 h 30"/>
                  <a:gd name="T2" fmla="*/ 20 w 40"/>
                  <a:gd name="T3" fmla="*/ 0 h 30"/>
                  <a:gd name="T4" fmla="*/ 12 w 40"/>
                  <a:gd name="T5" fmla="*/ 4 h 30"/>
                  <a:gd name="T6" fmla="*/ 8 w 40"/>
                  <a:gd name="T7" fmla="*/ 4 h 30"/>
                  <a:gd name="T8" fmla="*/ 2 w 40"/>
                  <a:gd name="T9" fmla="*/ 6 h 30"/>
                  <a:gd name="T10" fmla="*/ 0 w 40"/>
                  <a:gd name="T11" fmla="*/ 16 h 30"/>
                  <a:gd name="T12" fmla="*/ 0 w 40"/>
                  <a:gd name="T13" fmla="*/ 22 h 30"/>
                  <a:gd name="T14" fmla="*/ 6 w 40"/>
                  <a:gd name="T15" fmla="*/ 30 h 30"/>
                  <a:gd name="T16" fmla="*/ 10 w 40"/>
                  <a:gd name="T17" fmla="*/ 26 h 30"/>
                  <a:gd name="T18" fmla="*/ 22 w 40"/>
                  <a:gd name="T19" fmla="*/ 26 h 30"/>
                  <a:gd name="T20" fmla="*/ 40 w 40"/>
                  <a:gd name="T21" fmla="*/ 18 h 30"/>
                  <a:gd name="T22" fmla="*/ 38 w 40"/>
                  <a:gd name="T23" fmla="*/ 6 h 30"/>
                  <a:gd name="T24" fmla="*/ 30 w 4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0">
                    <a:moveTo>
                      <a:pt x="30" y="0"/>
                    </a:moveTo>
                    <a:lnTo>
                      <a:pt x="20" y="0"/>
                    </a:lnTo>
                    <a:lnTo>
                      <a:pt x="12" y="4"/>
                    </a:lnTo>
                    <a:lnTo>
                      <a:pt x="8" y="4"/>
                    </a:lnTo>
                    <a:lnTo>
                      <a:pt x="2" y="6"/>
                    </a:lnTo>
                    <a:lnTo>
                      <a:pt x="0" y="16"/>
                    </a:lnTo>
                    <a:lnTo>
                      <a:pt x="0" y="22"/>
                    </a:lnTo>
                    <a:lnTo>
                      <a:pt x="6" y="30"/>
                    </a:lnTo>
                    <a:lnTo>
                      <a:pt x="10" y="26"/>
                    </a:lnTo>
                    <a:lnTo>
                      <a:pt x="22" y="26"/>
                    </a:lnTo>
                    <a:lnTo>
                      <a:pt x="40" y="18"/>
                    </a:lnTo>
                    <a:lnTo>
                      <a:pt x="38" y="6"/>
                    </a:lnTo>
                    <a:lnTo>
                      <a:pt x="30" y="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2" name="Freeform 85"/>
              <p:cNvSpPr>
                <a:spLocks/>
              </p:cNvSpPr>
              <p:nvPr/>
            </p:nvSpPr>
            <p:spPr bwMode="auto">
              <a:xfrm>
                <a:off x="12998713" y="3606054"/>
                <a:ext cx="136890" cy="82704"/>
              </a:xfrm>
              <a:custGeom>
                <a:avLst/>
                <a:gdLst>
                  <a:gd name="T0" fmla="*/ 74 w 96"/>
                  <a:gd name="T1" fmla="*/ 2 h 58"/>
                  <a:gd name="T2" fmla="*/ 64 w 96"/>
                  <a:gd name="T3" fmla="*/ 4 h 58"/>
                  <a:gd name="T4" fmla="*/ 52 w 96"/>
                  <a:gd name="T5" fmla="*/ 8 h 58"/>
                  <a:gd name="T6" fmla="*/ 36 w 96"/>
                  <a:gd name="T7" fmla="*/ 8 h 58"/>
                  <a:gd name="T8" fmla="*/ 24 w 96"/>
                  <a:gd name="T9" fmla="*/ 8 h 58"/>
                  <a:gd name="T10" fmla="*/ 8 w 96"/>
                  <a:gd name="T11" fmla="*/ 8 h 58"/>
                  <a:gd name="T12" fmla="*/ 4 w 96"/>
                  <a:gd name="T13" fmla="*/ 6 h 58"/>
                  <a:gd name="T14" fmla="*/ 4 w 96"/>
                  <a:gd name="T15" fmla="*/ 0 h 58"/>
                  <a:gd name="T16" fmla="*/ 0 w 96"/>
                  <a:gd name="T17" fmla="*/ 4 h 58"/>
                  <a:gd name="T18" fmla="*/ 0 w 96"/>
                  <a:gd name="T19" fmla="*/ 16 h 58"/>
                  <a:gd name="T20" fmla="*/ 10 w 96"/>
                  <a:gd name="T21" fmla="*/ 22 h 58"/>
                  <a:gd name="T22" fmla="*/ 8 w 96"/>
                  <a:gd name="T23" fmla="*/ 26 h 58"/>
                  <a:gd name="T24" fmla="*/ 4 w 96"/>
                  <a:gd name="T25" fmla="*/ 28 h 58"/>
                  <a:gd name="T26" fmla="*/ 4 w 96"/>
                  <a:gd name="T27" fmla="*/ 38 h 58"/>
                  <a:gd name="T28" fmla="*/ 12 w 96"/>
                  <a:gd name="T29" fmla="*/ 44 h 58"/>
                  <a:gd name="T30" fmla="*/ 14 w 96"/>
                  <a:gd name="T31" fmla="*/ 56 h 58"/>
                  <a:gd name="T32" fmla="*/ 30 w 96"/>
                  <a:gd name="T33" fmla="*/ 52 h 58"/>
                  <a:gd name="T34" fmla="*/ 36 w 96"/>
                  <a:gd name="T35" fmla="*/ 52 h 58"/>
                  <a:gd name="T36" fmla="*/ 52 w 96"/>
                  <a:gd name="T37" fmla="*/ 58 h 58"/>
                  <a:gd name="T38" fmla="*/ 64 w 96"/>
                  <a:gd name="T39" fmla="*/ 52 h 58"/>
                  <a:gd name="T40" fmla="*/ 64 w 96"/>
                  <a:gd name="T41" fmla="*/ 50 h 58"/>
                  <a:gd name="T42" fmla="*/ 66 w 96"/>
                  <a:gd name="T43" fmla="*/ 46 h 58"/>
                  <a:gd name="T44" fmla="*/ 74 w 96"/>
                  <a:gd name="T45" fmla="*/ 46 h 58"/>
                  <a:gd name="T46" fmla="*/ 82 w 96"/>
                  <a:gd name="T47" fmla="*/ 42 h 58"/>
                  <a:gd name="T48" fmla="*/ 86 w 96"/>
                  <a:gd name="T49" fmla="*/ 44 h 58"/>
                  <a:gd name="T50" fmla="*/ 90 w 96"/>
                  <a:gd name="T51" fmla="*/ 44 h 58"/>
                  <a:gd name="T52" fmla="*/ 94 w 96"/>
                  <a:gd name="T53" fmla="*/ 42 h 58"/>
                  <a:gd name="T54" fmla="*/ 86 w 96"/>
                  <a:gd name="T55" fmla="*/ 34 h 58"/>
                  <a:gd name="T56" fmla="*/ 90 w 96"/>
                  <a:gd name="T57" fmla="*/ 30 h 58"/>
                  <a:gd name="T58" fmla="*/ 92 w 96"/>
                  <a:gd name="T59" fmla="*/ 16 h 58"/>
                  <a:gd name="T60" fmla="*/ 96 w 96"/>
                  <a:gd name="T61" fmla="*/ 8 h 58"/>
                  <a:gd name="T62" fmla="*/ 90 w 96"/>
                  <a:gd name="T63" fmla="*/ 6 h 58"/>
                  <a:gd name="T64" fmla="*/ 74 w 96"/>
                  <a:gd name="T65"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58">
                    <a:moveTo>
                      <a:pt x="74" y="2"/>
                    </a:moveTo>
                    <a:lnTo>
                      <a:pt x="64" y="4"/>
                    </a:lnTo>
                    <a:lnTo>
                      <a:pt x="52" y="8"/>
                    </a:lnTo>
                    <a:lnTo>
                      <a:pt x="36" y="8"/>
                    </a:lnTo>
                    <a:lnTo>
                      <a:pt x="24" y="8"/>
                    </a:lnTo>
                    <a:lnTo>
                      <a:pt x="8" y="8"/>
                    </a:lnTo>
                    <a:lnTo>
                      <a:pt x="4" y="6"/>
                    </a:lnTo>
                    <a:lnTo>
                      <a:pt x="4" y="0"/>
                    </a:lnTo>
                    <a:lnTo>
                      <a:pt x="0" y="4"/>
                    </a:lnTo>
                    <a:lnTo>
                      <a:pt x="0" y="16"/>
                    </a:lnTo>
                    <a:lnTo>
                      <a:pt x="10" y="22"/>
                    </a:lnTo>
                    <a:lnTo>
                      <a:pt x="8" y="26"/>
                    </a:lnTo>
                    <a:lnTo>
                      <a:pt x="4" y="28"/>
                    </a:lnTo>
                    <a:lnTo>
                      <a:pt x="4" y="38"/>
                    </a:lnTo>
                    <a:lnTo>
                      <a:pt x="12" y="44"/>
                    </a:lnTo>
                    <a:lnTo>
                      <a:pt x="14" y="56"/>
                    </a:lnTo>
                    <a:lnTo>
                      <a:pt x="30" y="52"/>
                    </a:lnTo>
                    <a:lnTo>
                      <a:pt x="36" y="52"/>
                    </a:lnTo>
                    <a:lnTo>
                      <a:pt x="52" y="58"/>
                    </a:lnTo>
                    <a:lnTo>
                      <a:pt x="64" y="52"/>
                    </a:lnTo>
                    <a:lnTo>
                      <a:pt x="64" y="50"/>
                    </a:lnTo>
                    <a:lnTo>
                      <a:pt x="66" y="46"/>
                    </a:lnTo>
                    <a:lnTo>
                      <a:pt x="74" y="46"/>
                    </a:lnTo>
                    <a:lnTo>
                      <a:pt x="82" y="42"/>
                    </a:lnTo>
                    <a:lnTo>
                      <a:pt x="86" y="44"/>
                    </a:lnTo>
                    <a:lnTo>
                      <a:pt x="90" y="44"/>
                    </a:lnTo>
                    <a:lnTo>
                      <a:pt x="94" y="42"/>
                    </a:lnTo>
                    <a:lnTo>
                      <a:pt x="86" y="34"/>
                    </a:lnTo>
                    <a:lnTo>
                      <a:pt x="90" y="30"/>
                    </a:lnTo>
                    <a:lnTo>
                      <a:pt x="92" y="16"/>
                    </a:lnTo>
                    <a:lnTo>
                      <a:pt x="96" y="8"/>
                    </a:lnTo>
                    <a:lnTo>
                      <a:pt x="90" y="6"/>
                    </a:lnTo>
                    <a:lnTo>
                      <a:pt x="74" y="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3" name="Freeform 86"/>
              <p:cNvSpPr>
                <a:spLocks/>
              </p:cNvSpPr>
              <p:nvPr/>
            </p:nvSpPr>
            <p:spPr bwMode="auto">
              <a:xfrm>
                <a:off x="12950231" y="3496256"/>
                <a:ext cx="213891" cy="121205"/>
              </a:xfrm>
              <a:custGeom>
                <a:avLst/>
                <a:gdLst>
                  <a:gd name="T0" fmla="*/ 138 w 150"/>
                  <a:gd name="T1" fmla="*/ 59 h 85"/>
                  <a:gd name="T2" fmla="*/ 132 w 150"/>
                  <a:gd name="T3" fmla="*/ 57 h 85"/>
                  <a:gd name="T4" fmla="*/ 126 w 150"/>
                  <a:gd name="T5" fmla="*/ 59 h 85"/>
                  <a:gd name="T6" fmla="*/ 122 w 150"/>
                  <a:gd name="T7" fmla="*/ 55 h 85"/>
                  <a:gd name="T8" fmla="*/ 122 w 150"/>
                  <a:gd name="T9" fmla="*/ 45 h 85"/>
                  <a:gd name="T10" fmla="*/ 124 w 150"/>
                  <a:gd name="T11" fmla="*/ 32 h 85"/>
                  <a:gd name="T12" fmla="*/ 120 w 150"/>
                  <a:gd name="T13" fmla="*/ 22 h 85"/>
                  <a:gd name="T14" fmla="*/ 112 w 150"/>
                  <a:gd name="T15" fmla="*/ 18 h 85"/>
                  <a:gd name="T16" fmla="*/ 106 w 150"/>
                  <a:gd name="T17" fmla="*/ 10 h 85"/>
                  <a:gd name="T18" fmla="*/ 102 w 150"/>
                  <a:gd name="T19" fmla="*/ 4 h 85"/>
                  <a:gd name="T20" fmla="*/ 96 w 150"/>
                  <a:gd name="T21" fmla="*/ 0 h 85"/>
                  <a:gd name="T22" fmla="*/ 88 w 150"/>
                  <a:gd name="T23" fmla="*/ 2 h 85"/>
                  <a:gd name="T24" fmla="*/ 86 w 150"/>
                  <a:gd name="T25" fmla="*/ 4 h 85"/>
                  <a:gd name="T26" fmla="*/ 76 w 150"/>
                  <a:gd name="T27" fmla="*/ 4 h 85"/>
                  <a:gd name="T28" fmla="*/ 72 w 150"/>
                  <a:gd name="T29" fmla="*/ 8 h 85"/>
                  <a:gd name="T30" fmla="*/ 64 w 150"/>
                  <a:gd name="T31" fmla="*/ 4 h 85"/>
                  <a:gd name="T32" fmla="*/ 52 w 150"/>
                  <a:gd name="T33" fmla="*/ 4 h 85"/>
                  <a:gd name="T34" fmla="*/ 48 w 150"/>
                  <a:gd name="T35" fmla="*/ 2 h 85"/>
                  <a:gd name="T36" fmla="*/ 38 w 150"/>
                  <a:gd name="T37" fmla="*/ 4 h 85"/>
                  <a:gd name="T38" fmla="*/ 34 w 150"/>
                  <a:gd name="T39" fmla="*/ 8 h 85"/>
                  <a:gd name="T40" fmla="*/ 30 w 150"/>
                  <a:gd name="T41" fmla="*/ 10 h 85"/>
                  <a:gd name="T42" fmla="*/ 18 w 150"/>
                  <a:gd name="T43" fmla="*/ 28 h 85"/>
                  <a:gd name="T44" fmla="*/ 12 w 150"/>
                  <a:gd name="T45" fmla="*/ 39 h 85"/>
                  <a:gd name="T46" fmla="*/ 0 w 150"/>
                  <a:gd name="T47" fmla="*/ 41 h 85"/>
                  <a:gd name="T48" fmla="*/ 8 w 150"/>
                  <a:gd name="T49" fmla="*/ 49 h 85"/>
                  <a:gd name="T50" fmla="*/ 10 w 150"/>
                  <a:gd name="T51" fmla="*/ 55 h 85"/>
                  <a:gd name="T52" fmla="*/ 20 w 150"/>
                  <a:gd name="T53" fmla="*/ 61 h 85"/>
                  <a:gd name="T54" fmla="*/ 22 w 150"/>
                  <a:gd name="T55" fmla="*/ 65 h 85"/>
                  <a:gd name="T56" fmla="*/ 32 w 150"/>
                  <a:gd name="T57" fmla="*/ 71 h 85"/>
                  <a:gd name="T58" fmla="*/ 34 w 150"/>
                  <a:gd name="T59" fmla="*/ 69 h 85"/>
                  <a:gd name="T60" fmla="*/ 40 w 150"/>
                  <a:gd name="T61" fmla="*/ 71 h 85"/>
                  <a:gd name="T62" fmla="*/ 36 w 150"/>
                  <a:gd name="T63" fmla="*/ 73 h 85"/>
                  <a:gd name="T64" fmla="*/ 38 w 150"/>
                  <a:gd name="T65" fmla="*/ 77 h 85"/>
                  <a:gd name="T66" fmla="*/ 38 w 150"/>
                  <a:gd name="T67" fmla="*/ 83 h 85"/>
                  <a:gd name="T68" fmla="*/ 42 w 150"/>
                  <a:gd name="T69" fmla="*/ 85 h 85"/>
                  <a:gd name="T70" fmla="*/ 58 w 150"/>
                  <a:gd name="T71" fmla="*/ 85 h 85"/>
                  <a:gd name="T72" fmla="*/ 70 w 150"/>
                  <a:gd name="T73" fmla="*/ 85 h 85"/>
                  <a:gd name="T74" fmla="*/ 86 w 150"/>
                  <a:gd name="T75" fmla="*/ 85 h 85"/>
                  <a:gd name="T76" fmla="*/ 98 w 150"/>
                  <a:gd name="T77" fmla="*/ 81 h 85"/>
                  <a:gd name="T78" fmla="*/ 108 w 150"/>
                  <a:gd name="T79" fmla="*/ 79 h 85"/>
                  <a:gd name="T80" fmla="*/ 124 w 150"/>
                  <a:gd name="T81" fmla="*/ 83 h 85"/>
                  <a:gd name="T82" fmla="*/ 130 w 150"/>
                  <a:gd name="T83" fmla="*/ 85 h 85"/>
                  <a:gd name="T84" fmla="*/ 132 w 150"/>
                  <a:gd name="T85" fmla="*/ 83 h 85"/>
                  <a:gd name="T86" fmla="*/ 136 w 150"/>
                  <a:gd name="T87" fmla="*/ 73 h 85"/>
                  <a:gd name="T88" fmla="*/ 132 w 150"/>
                  <a:gd name="T89" fmla="*/ 71 h 85"/>
                  <a:gd name="T90" fmla="*/ 136 w 150"/>
                  <a:gd name="T91" fmla="*/ 63 h 85"/>
                  <a:gd name="T92" fmla="*/ 140 w 150"/>
                  <a:gd name="T93" fmla="*/ 67 h 85"/>
                  <a:gd name="T94" fmla="*/ 136 w 150"/>
                  <a:gd name="T95" fmla="*/ 73 h 85"/>
                  <a:gd name="T96" fmla="*/ 140 w 150"/>
                  <a:gd name="T97" fmla="*/ 71 h 85"/>
                  <a:gd name="T98" fmla="*/ 148 w 150"/>
                  <a:gd name="T99" fmla="*/ 65 h 85"/>
                  <a:gd name="T100" fmla="*/ 150 w 150"/>
                  <a:gd name="T101" fmla="*/ 59 h 85"/>
                  <a:gd name="T102" fmla="*/ 144 w 150"/>
                  <a:gd name="T103" fmla="*/ 57 h 85"/>
                  <a:gd name="T104" fmla="*/ 138 w 150"/>
                  <a:gd name="T105"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85">
                    <a:moveTo>
                      <a:pt x="138" y="59"/>
                    </a:moveTo>
                    <a:lnTo>
                      <a:pt x="132" y="57"/>
                    </a:lnTo>
                    <a:lnTo>
                      <a:pt x="126" y="59"/>
                    </a:lnTo>
                    <a:lnTo>
                      <a:pt x="122" y="55"/>
                    </a:lnTo>
                    <a:lnTo>
                      <a:pt x="122" y="45"/>
                    </a:lnTo>
                    <a:lnTo>
                      <a:pt x="124" y="32"/>
                    </a:lnTo>
                    <a:lnTo>
                      <a:pt x="120" y="22"/>
                    </a:lnTo>
                    <a:lnTo>
                      <a:pt x="112" y="18"/>
                    </a:lnTo>
                    <a:lnTo>
                      <a:pt x="106" y="10"/>
                    </a:lnTo>
                    <a:lnTo>
                      <a:pt x="102" y="4"/>
                    </a:lnTo>
                    <a:lnTo>
                      <a:pt x="96" y="0"/>
                    </a:lnTo>
                    <a:lnTo>
                      <a:pt x="88" y="2"/>
                    </a:lnTo>
                    <a:lnTo>
                      <a:pt x="86" y="4"/>
                    </a:lnTo>
                    <a:lnTo>
                      <a:pt x="76" y="4"/>
                    </a:lnTo>
                    <a:lnTo>
                      <a:pt x="72" y="8"/>
                    </a:lnTo>
                    <a:lnTo>
                      <a:pt x="64" y="4"/>
                    </a:lnTo>
                    <a:lnTo>
                      <a:pt x="52" y="4"/>
                    </a:lnTo>
                    <a:lnTo>
                      <a:pt x="48" y="2"/>
                    </a:lnTo>
                    <a:lnTo>
                      <a:pt x="38" y="4"/>
                    </a:lnTo>
                    <a:lnTo>
                      <a:pt x="34" y="8"/>
                    </a:lnTo>
                    <a:lnTo>
                      <a:pt x="30" y="10"/>
                    </a:lnTo>
                    <a:lnTo>
                      <a:pt x="18" y="28"/>
                    </a:lnTo>
                    <a:lnTo>
                      <a:pt x="12" y="39"/>
                    </a:lnTo>
                    <a:lnTo>
                      <a:pt x="0" y="41"/>
                    </a:lnTo>
                    <a:lnTo>
                      <a:pt x="8" y="49"/>
                    </a:lnTo>
                    <a:lnTo>
                      <a:pt x="10" y="55"/>
                    </a:lnTo>
                    <a:lnTo>
                      <a:pt x="20" y="61"/>
                    </a:lnTo>
                    <a:lnTo>
                      <a:pt x="22" y="65"/>
                    </a:lnTo>
                    <a:lnTo>
                      <a:pt x="32" y="71"/>
                    </a:lnTo>
                    <a:lnTo>
                      <a:pt x="34" y="69"/>
                    </a:lnTo>
                    <a:lnTo>
                      <a:pt x="40" y="71"/>
                    </a:lnTo>
                    <a:lnTo>
                      <a:pt x="36" y="73"/>
                    </a:lnTo>
                    <a:lnTo>
                      <a:pt x="38" y="77"/>
                    </a:lnTo>
                    <a:lnTo>
                      <a:pt x="38" y="83"/>
                    </a:lnTo>
                    <a:lnTo>
                      <a:pt x="42" y="85"/>
                    </a:lnTo>
                    <a:lnTo>
                      <a:pt x="58" y="85"/>
                    </a:lnTo>
                    <a:lnTo>
                      <a:pt x="70" y="85"/>
                    </a:lnTo>
                    <a:lnTo>
                      <a:pt x="86" y="85"/>
                    </a:lnTo>
                    <a:lnTo>
                      <a:pt x="98" y="81"/>
                    </a:lnTo>
                    <a:lnTo>
                      <a:pt x="108" y="79"/>
                    </a:lnTo>
                    <a:lnTo>
                      <a:pt x="124" y="83"/>
                    </a:lnTo>
                    <a:lnTo>
                      <a:pt x="130" y="85"/>
                    </a:lnTo>
                    <a:lnTo>
                      <a:pt x="132" y="83"/>
                    </a:lnTo>
                    <a:lnTo>
                      <a:pt x="136" y="73"/>
                    </a:lnTo>
                    <a:lnTo>
                      <a:pt x="132" y="71"/>
                    </a:lnTo>
                    <a:lnTo>
                      <a:pt x="136" y="63"/>
                    </a:lnTo>
                    <a:lnTo>
                      <a:pt x="140" y="67"/>
                    </a:lnTo>
                    <a:lnTo>
                      <a:pt x="136" y="73"/>
                    </a:lnTo>
                    <a:lnTo>
                      <a:pt x="140" y="71"/>
                    </a:lnTo>
                    <a:lnTo>
                      <a:pt x="148" y="65"/>
                    </a:lnTo>
                    <a:lnTo>
                      <a:pt x="150" y="59"/>
                    </a:lnTo>
                    <a:lnTo>
                      <a:pt x="144" y="57"/>
                    </a:lnTo>
                    <a:lnTo>
                      <a:pt x="138" y="5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4" name="Freeform 87"/>
              <p:cNvSpPr>
                <a:spLocks/>
              </p:cNvSpPr>
              <p:nvPr/>
            </p:nvSpPr>
            <p:spPr bwMode="auto">
              <a:xfrm>
                <a:off x="13087121" y="3487701"/>
                <a:ext cx="79853" cy="86982"/>
              </a:xfrm>
              <a:custGeom>
                <a:avLst/>
                <a:gdLst>
                  <a:gd name="T0" fmla="*/ 10 w 56"/>
                  <a:gd name="T1" fmla="*/ 16 h 61"/>
                  <a:gd name="T2" fmla="*/ 16 w 56"/>
                  <a:gd name="T3" fmla="*/ 24 h 61"/>
                  <a:gd name="T4" fmla="*/ 24 w 56"/>
                  <a:gd name="T5" fmla="*/ 28 h 61"/>
                  <a:gd name="T6" fmla="*/ 28 w 56"/>
                  <a:gd name="T7" fmla="*/ 38 h 61"/>
                  <a:gd name="T8" fmla="*/ 26 w 56"/>
                  <a:gd name="T9" fmla="*/ 51 h 61"/>
                  <a:gd name="T10" fmla="*/ 26 w 56"/>
                  <a:gd name="T11" fmla="*/ 61 h 61"/>
                  <a:gd name="T12" fmla="*/ 32 w 56"/>
                  <a:gd name="T13" fmla="*/ 61 h 61"/>
                  <a:gd name="T14" fmla="*/ 40 w 56"/>
                  <a:gd name="T15" fmla="*/ 47 h 61"/>
                  <a:gd name="T16" fmla="*/ 40 w 56"/>
                  <a:gd name="T17" fmla="*/ 42 h 61"/>
                  <a:gd name="T18" fmla="*/ 42 w 56"/>
                  <a:gd name="T19" fmla="*/ 40 h 61"/>
                  <a:gd name="T20" fmla="*/ 52 w 56"/>
                  <a:gd name="T21" fmla="*/ 42 h 61"/>
                  <a:gd name="T22" fmla="*/ 56 w 56"/>
                  <a:gd name="T23" fmla="*/ 38 h 61"/>
                  <a:gd name="T24" fmla="*/ 54 w 56"/>
                  <a:gd name="T25" fmla="*/ 34 h 61"/>
                  <a:gd name="T26" fmla="*/ 46 w 56"/>
                  <a:gd name="T27" fmla="*/ 28 h 61"/>
                  <a:gd name="T28" fmla="*/ 38 w 56"/>
                  <a:gd name="T29" fmla="*/ 12 h 61"/>
                  <a:gd name="T30" fmla="*/ 28 w 56"/>
                  <a:gd name="T31" fmla="*/ 6 h 61"/>
                  <a:gd name="T32" fmla="*/ 22 w 56"/>
                  <a:gd name="T33" fmla="*/ 4 h 61"/>
                  <a:gd name="T34" fmla="*/ 12 w 56"/>
                  <a:gd name="T35" fmla="*/ 0 h 61"/>
                  <a:gd name="T36" fmla="*/ 0 w 56"/>
                  <a:gd name="T37" fmla="*/ 4 h 61"/>
                  <a:gd name="T38" fmla="*/ 0 w 56"/>
                  <a:gd name="T39" fmla="*/ 6 h 61"/>
                  <a:gd name="T40" fmla="*/ 6 w 56"/>
                  <a:gd name="T41" fmla="*/ 10 h 61"/>
                  <a:gd name="T42" fmla="*/ 10 w 56"/>
                  <a:gd name="T43" fmla="*/ 1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1">
                    <a:moveTo>
                      <a:pt x="10" y="16"/>
                    </a:moveTo>
                    <a:lnTo>
                      <a:pt x="16" y="24"/>
                    </a:lnTo>
                    <a:lnTo>
                      <a:pt x="24" y="28"/>
                    </a:lnTo>
                    <a:lnTo>
                      <a:pt x="28" y="38"/>
                    </a:lnTo>
                    <a:lnTo>
                      <a:pt x="26" y="51"/>
                    </a:lnTo>
                    <a:lnTo>
                      <a:pt x="26" y="61"/>
                    </a:lnTo>
                    <a:lnTo>
                      <a:pt x="32" y="61"/>
                    </a:lnTo>
                    <a:lnTo>
                      <a:pt x="40" y="47"/>
                    </a:lnTo>
                    <a:lnTo>
                      <a:pt x="40" y="42"/>
                    </a:lnTo>
                    <a:lnTo>
                      <a:pt x="42" y="40"/>
                    </a:lnTo>
                    <a:lnTo>
                      <a:pt x="52" y="42"/>
                    </a:lnTo>
                    <a:lnTo>
                      <a:pt x="56" y="38"/>
                    </a:lnTo>
                    <a:lnTo>
                      <a:pt x="54" y="34"/>
                    </a:lnTo>
                    <a:lnTo>
                      <a:pt x="46" y="28"/>
                    </a:lnTo>
                    <a:lnTo>
                      <a:pt x="38" y="12"/>
                    </a:lnTo>
                    <a:lnTo>
                      <a:pt x="28" y="6"/>
                    </a:lnTo>
                    <a:lnTo>
                      <a:pt x="22" y="4"/>
                    </a:lnTo>
                    <a:lnTo>
                      <a:pt x="12" y="0"/>
                    </a:lnTo>
                    <a:lnTo>
                      <a:pt x="0" y="4"/>
                    </a:lnTo>
                    <a:lnTo>
                      <a:pt x="0" y="6"/>
                    </a:lnTo>
                    <a:lnTo>
                      <a:pt x="6" y="10"/>
                    </a:lnTo>
                    <a:lnTo>
                      <a:pt x="10" y="1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5" name="Freeform 89"/>
              <p:cNvSpPr>
                <a:spLocks/>
              </p:cNvSpPr>
              <p:nvPr/>
            </p:nvSpPr>
            <p:spPr bwMode="auto">
              <a:xfrm>
                <a:off x="13001565" y="3279514"/>
                <a:ext cx="199631" cy="131186"/>
              </a:xfrm>
              <a:custGeom>
                <a:avLst/>
                <a:gdLst>
                  <a:gd name="T0" fmla="*/ 52 w 140"/>
                  <a:gd name="T1" fmla="*/ 10 h 92"/>
                  <a:gd name="T2" fmla="*/ 50 w 140"/>
                  <a:gd name="T3" fmla="*/ 12 h 92"/>
                  <a:gd name="T4" fmla="*/ 46 w 140"/>
                  <a:gd name="T5" fmla="*/ 20 h 92"/>
                  <a:gd name="T6" fmla="*/ 36 w 140"/>
                  <a:gd name="T7" fmla="*/ 26 h 92"/>
                  <a:gd name="T8" fmla="*/ 34 w 140"/>
                  <a:gd name="T9" fmla="*/ 32 h 92"/>
                  <a:gd name="T10" fmla="*/ 34 w 140"/>
                  <a:gd name="T11" fmla="*/ 36 h 92"/>
                  <a:gd name="T12" fmla="*/ 24 w 140"/>
                  <a:gd name="T13" fmla="*/ 38 h 92"/>
                  <a:gd name="T14" fmla="*/ 20 w 140"/>
                  <a:gd name="T15" fmla="*/ 42 h 92"/>
                  <a:gd name="T16" fmla="*/ 12 w 140"/>
                  <a:gd name="T17" fmla="*/ 42 h 92"/>
                  <a:gd name="T18" fmla="*/ 8 w 140"/>
                  <a:gd name="T19" fmla="*/ 44 h 92"/>
                  <a:gd name="T20" fmla="*/ 0 w 140"/>
                  <a:gd name="T21" fmla="*/ 42 h 92"/>
                  <a:gd name="T22" fmla="*/ 0 w 140"/>
                  <a:gd name="T23" fmla="*/ 48 h 92"/>
                  <a:gd name="T24" fmla="*/ 8 w 140"/>
                  <a:gd name="T25" fmla="*/ 54 h 92"/>
                  <a:gd name="T26" fmla="*/ 8 w 140"/>
                  <a:gd name="T27" fmla="*/ 64 h 92"/>
                  <a:gd name="T28" fmla="*/ 4 w 140"/>
                  <a:gd name="T29" fmla="*/ 76 h 92"/>
                  <a:gd name="T30" fmla="*/ 10 w 140"/>
                  <a:gd name="T31" fmla="*/ 78 h 92"/>
                  <a:gd name="T32" fmla="*/ 12 w 140"/>
                  <a:gd name="T33" fmla="*/ 88 h 92"/>
                  <a:gd name="T34" fmla="*/ 18 w 140"/>
                  <a:gd name="T35" fmla="*/ 86 h 92"/>
                  <a:gd name="T36" fmla="*/ 20 w 140"/>
                  <a:gd name="T37" fmla="*/ 82 h 92"/>
                  <a:gd name="T38" fmla="*/ 38 w 140"/>
                  <a:gd name="T39" fmla="*/ 80 h 92"/>
                  <a:gd name="T40" fmla="*/ 46 w 140"/>
                  <a:gd name="T41" fmla="*/ 84 h 92"/>
                  <a:gd name="T42" fmla="*/ 58 w 140"/>
                  <a:gd name="T43" fmla="*/ 84 h 92"/>
                  <a:gd name="T44" fmla="*/ 68 w 140"/>
                  <a:gd name="T45" fmla="*/ 86 h 92"/>
                  <a:gd name="T46" fmla="*/ 74 w 140"/>
                  <a:gd name="T47" fmla="*/ 90 h 92"/>
                  <a:gd name="T48" fmla="*/ 78 w 140"/>
                  <a:gd name="T49" fmla="*/ 88 h 92"/>
                  <a:gd name="T50" fmla="*/ 84 w 140"/>
                  <a:gd name="T51" fmla="*/ 90 h 92"/>
                  <a:gd name="T52" fmla="*/ 90 w 140"/>
                  <a:gd name="T53" fmla="*/ 88 h 92"/>
                  <a:gd name="T54" fmla="*/ 96 w 140"/>
                  <a:gd name="T55" fmla="*/ 90 h 92"/>
                  <a:gd name="T56" fmla="*/ 104 w 140"/>
                  <a:gd name="T57" fmla="*/ 90 h 92"/>
                  <a:gd name="T58" fmla="*/ 110 w 140"/>
                  <a:gd name="T59" fmla="*/ 92 h 92"/>
                  <a:gd name="T60" fmla="*/ 110 w 140"/>
                  <a:gd name="T61" fmla="*/ 90 h 92"/>
                  <a:gd name="T62" fmla="*/ 116 w 140"/>
                  <a:gd name="T63" fmla="*/ 80 h 92"/>
                  <a:gd name="T64" fmla="*/ 128 w 140"/>
                  <a:gd name="T65" fmla="*/ 76 h 92"/>
                  <a:gd name="T66" fmla="*/ 124 w 140"/>
                  <a:gd name="T67" fmla="*/ 66 h 92"/>
                  <a:gd name="T68" fmla="*/ 120 w 140"/>
                  <a:gd name="T69" fmla="*/ 60 h 92"/>
                  <a:gd name="T70" fmla="*/ 124 w 140"/>
                  <a:gd name="T71" fmla="*/ 56 h 92"/>
                  <a:gd name="T72" fmla="*/ 128 w 140"/>
                  <a:gd name="T73" fmla="*/ 60 h 92"/>
                  <a:gd name="T74" fmla="*/ 136 w 140"/>
                  <a:gd name="T75" fmla="*/ 58 h 92"/>
                  <a:gd name="T76" fmla="*/ 140 w 140"/>
                  <a:gd name="T77" fmla="*/ 54 h 92"/>
                  <a:gd name="T78" fmla="*/ 126 w 140"/>
                  <a:gd name="T79" fmla="*/ 46 h 92"/>
                  <a:gd name="T80" fmla="*/ 126 w 140"/>
                  <a:gd name="T81" fmla="*/ 42 h 92"/>
                  <a:gd name="T82" fmla="*/ 116 w 140"/>
                  <a:gd name="T83" fmla="*/ 34 h 92"/>
                  <a:gd name="T84" fmla="*/ 116 w 140"/>
                  <a:gd name="T85" fmla="*/ 30 h 92"/>
                  <a:gd name="T86" fmla="*/ 110 w 140"/>
                  <a:gd name="T87" fmla="*/ 26 h 92"/>
                  <a:gd name="T88" fmla="*/ 110 w 140"/>
                  <a:gd name="T89" fmla="*/ 12 h 92"/>
                  <a:gd name="T90" fmla="*/ 94 w 140"/>
                  <a:gd name="T91" fmla="*/ 8 h 92"/>
                  <a:gd name="T92" fmla="*/ 88 w 140"/>
                  <a:gd name="T93" fmla="*/ 8 h 92"/>
                  <a:gd name="T94" fmla="*/ 86 w 140"/>
                  <a:gd name="T95" fmla="*/ 6 h 92"/>
                  <a:gd name="T96" fmla="*/ 70 w 140"/>
                  <a:gd name="T97" fmla="*/ 0 h 92"/>
                  <a:gd name="T98" fmla="*/ 60 w 140"/>
                  <a:gd name="T99" fmla="*/ 8 h 92"/>
                  <a:gd name="T100" fmla="*/ 52 w 140"/>
                  <a:gd name="T101"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92">
                    <a:moveTo>
                      <a:pt x="52" y="10"/>
                    </a:moveTo>
                    <a:lnTo>
                      <a:pt x="50" y="12"/>
                    </a:lnTo>
                    <a:lnTo>
                      <a:pt x="46" y="20"/>
                    </a:lnTo>
                    <a:lnTo>
                      <a:pt x="36" y="26"/>
                    </a:lnTo>
                    <a:lnTo>
                      <a:pt x="34" y="32"/>
                    </a:lnTo>
                    <a:lnTo>
                      <a:pt x="34" y="36"/>
                    </a:lnTo>
                    <a:lnTo>
                      <a:pt x="24" y="38"/>
                    </a:lnTo>
                    <a:lnTo>
                      <a:pt x="20" y="42"/>
                    </a:lnTo>
                    <a:lnTo>
                      <a:pt x="12" y="42"/>
                    </a:lnTo>
                    <a:lnTo>
                      <a:pt x="8" y="44"/>
                    </a:lnTo>
                    <a:lnTo>
                      <a:pt x="0" y="42"/>
                    </a:lnTo>
                    <a:lnTo>
                      <a:pt x="0" y="48"/>
                    </a:lnTo>
                    <a:lnTo>
                      <a:pt x="8" y="54"/>
                    </a:lnTo>
                    <a:lnTo>
                      <a:pt x="8" y="64"/>
                    </a:lnTo>
                    <a:lnTo>
                      <a:pt x="4" y="76"/>
                    </a:lnTo>
                    <a:lnTo>
                      <a:pt x="10" y="78"/>
                    </a:lnTo>
                    <a:lnTo>
                      <a:pt x="12" y="88"/>
                    </a:lnTo>
                    <a:lnTo>
                      <a:pt x="18" y="86"/>
                    </a:lnTo>
                    <a:lnTo>
                      <a:pt x="20" y="82"/>
                    </a:lnTo>
                    <a:lnTo>
                      <a:pt x="38" y="80"/>
                    </a:lnTo>
                    <a:lnTo>
                      <a:pt x="46" y="84"/>
                    </a:lnTo>
                    <a:lnTo>
                      <a:pt x="58" y="84"/>
                    </a:lnTo>
                    <a:lnTo>
                      <a:pt x="68" y="86"/>
                    </a:lnTo>
                    <a:lnTo>
                      <a:pt x="74" y="90"/>
                    </a:lnTo>
                    <a:lnTo>
                      <a:pt x="78" y="88"/>
                    </a:lnTo>
                    <a:lnTo>
                      <a:pt x="84" y="90"/>
                    </a:lnTo>
                    <a:lnTo>
                      <a:pt x="90" y="88"/>
                    </a:lnTo>
                    <a:lnTo>
                      <a:pt x="96" y="90"/>
                    </a:lnTo>
                    <a:lnTo>
                      <a:pt x="104" y="90"/>
                    </a:lnTo>
                    <a:lnTo>
                      <a:pt x="110" y="92"/>
                    </a:lnTo>
                    <a:lnTo>
                      <a:pt x="110" y="90"/>
                    </a:lnTo>
                    <a:lnTo>
                      <a:pt x="116" y="80"/>
                    </a:lnTo>
                    <a:lnTo>
                      <a:pt x="128" y="76"/>
                    </a:lnTo>
                    <a:lnTo>
                      <a:pt x="124" y="66"/>
                    </a:lnTo>
                    <a:lnTo>
                      <a:pt x="120" y="60"/>
                    </a:lnTo>
                    <a:lnTo>
                      <a:pt x="124" y="56"/>
                    </a:lnTo>
                    <a:lnTo>
                      <a:pt x="128" y="60"/>
                    </a:lnTo>
                    <a:lnTo>
                      <a:pt x="136" y="58"/>
                    </a:lnTo>
                    <a:lnTo>
                      <a:pt x="140" y="54"/>
                    </a:lnTo>
                    <a:lnTo>
                      <a:pt x="126" y="46"/>
                    </a:lnTo>
                    <a:lnTo>
                      <a:pt x="126" y="42"/>
                    </a:lnTo>
                    <a:lnTo>
                      <a:pt x="116" y="34"/>
                    </a:lnTo>
                    <a:lnTo>
                      <a:pt x="116" y="30"/>
                    </a:lnTo>
                    <a:lnTo>
                      <a:pt x="110" y="26"/>
                    </a:lnTo>
                    <a:lnTo>
                      <a:pt x="110" y="12"/>
                    </a:lnTo>
                    <a:lnTo>
                      <a:pt x="94" y="8"/>
                    </a:lnTo>
                    <a:lnTo>
                      <a:pt x="88" y="8"/>
                    </a:lnTo>
                    <a:lnTo>
                      <a:pt x="86" y="6"/>
                    </a:lnTo>
                    <a:lnTo>
                      <a:pt x="70" y="0"/>
                    </a:lnTo>
                    <a:lnTo>
                      <a:pt x="60" y="8"/>
                    </a:lnTo>
                    <a:lnTo>
                      <a:pt x="52" y="1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6" name="Freeform 90"/>
              <p:cNvSpPr>
                <a:spLocks/>
              </p:cNvSpPr>
              <p:nvPr/>
            </p:nvSpPr>
            <p:spPr bwMode="auto">
              <a:xfrm>
                <a:off x="13246826" y="3845611"/>
                <a:ext cx="54186" cy="31371"/>
              </a:xfrm>
              <a:custGeom>
                <a:avLst/>
                <a:gdLst>
                  <a:gd name="T0" fmla="*/ 38 w 38"/>
                  <a:gd name="T1" fmla="*/ 2 h 22"/>
                  <a:gd name="T2" fmla="*/ 38 w 38"/>
                  <a:gd name="T3" fmla="*/ 0 h 22"/>
                  <a:gd name="T4" fmla="*/ 34 w 38"/>
                  <a:gd name="T5" fmla="*/ 2 h 22"/>
                  <a:gd name="T6" fmla="*/ 30 w 38"/>
                  <a:gd name="T7" fmla="*/ 4 h 22"/>
                  <a:gd name="T8" fmla="*/ 24 w 38"/>
                  <a:gd name="T9" fmla="*/ 6 h 22"/>
                  <a:gd name="T10" fmla="*/ 20 w 38"/>
                  <a:gd name="T11" fmla="*/ 6 h 22"/>
                  <a:gd name="T12" fmla="*/ 8 w 38"/>
                  <a:gd name="T13" fmla="*/ 6 h 22"/>
                  <a:gd name="T14" fmla="*/ 4 w 38"/>
                  <a:gd name="T15" fmla="*/ 10 h 22"/>
                  <a:gd name="T16" fmla="*/ 0 w 38"/>
                  <a:gd name="T17" fmla="*/ 10 h 22"/>
                  <a:gd name="T18" fmla="*/ 0 w 38"/>
                  <a:gd name="T19" fmla="*/ 12 h 22"/>
                  <a:gd name="T20" fmla="*/ 0 w 38"/>
                  <a:gd name="T21" fmla="*/ 14 h 22"/>
                  <a:gd name="T22" fmla="*/ 4 w 38"/>
                  <a:gd name="T23" fmla="*/ 18 h 22"/>
                  <a:gd name="T24" fmla="*/ 8 w 38"/>
                  <a:gd name="T25" fmla="*/ 18 h 22"/>
                  <a:gd name="T26" fmla="*/ 10 w 38"/>
                  <a:gd name="T27" fmla="*/ 22 h 22"/>
                  <a:gd name="T28" fmla="*/ 12 w 38"/>
                  <a:gd name="T29" fmla="*/ 22 h 22"/>
                  <a:gd name="T30" fmla="*/ 14 w 38"/>
                  <a:gd name="T31" fmla="*/ 18 h 22"/>
                  <a:gd name="T32" fmla="*/ 20 w 38"/>
                  <a:gd name="T33" fmla="*/ 16 h 22"/>
                  <a:gd name="T34" fmla="*/ 22 w 38"/>
                  <a:gd name="T35" fmla="*/ 16 h 22"/>
                  <a:gd name="T36" fmla="*/ 30 w 38"/>
                  <a:gd name="T37" fmla="*/ 14 h 22"/>
                  <a:gd name="T38" fmla="*/ 30 w 38"/>
                  <a:gd name="T39" fmla="*/ 12 h 22"/>
                  <a:gd name="T40" fmla="*/ 28 w 38"/>
                  <a:gd name="T41" fmla="*/ 12 h 22"/>
                  <a:gd name="T42" fmla="*/ 26 w 38"/>
                  <a:gd name="T43" fmla="*/ 10 h 22"/>
                  <a:gd name="T44" fmla="*/ 28 w 38"/>
                  <a:gd name="T45" fmla="*/ 6 h 22"/>
                  <a:gd name="T46" fmla="*/ 38 w 38"/>
                  <a:gd name="T4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22">
                    <a:moveTo>
                      <a:pt x="38" y="2"/>
                    </a:moveTo>
                    <a:lnTo>
                      <a:pt x="38" y="0"/>
                    </a:lnTo>
                    <a:lnTo>
                      <a:pt x="34" y="2"/>
                    </a:lnTo>
                    <a:lnTo>
                      <a:pt x="30" y="4"/>
                    </a:lnTo>
                    <a:lnTo>
                      <a:pt x="24" y="6"/>
                    </a:lnTo>
                    <a:lnTo>
                      <a:pt x="20" y="6"/>
                    </a:lnTo>
                    <a:lnTo>
                      <a:pt x="8" y="6"/>
                    </a:lnTo>
                    <a:lnTo>
                      <a:pt x="4" y="10"/>
                    </a:lnTo>
                    <a:lnTo>
                      <a:pt x="0" y="10"/>
                    </a:lnTo>
                    <a:lnTo>
                      <a:pt x="0" y="12"/>
                    </a:lnTo>
                    <a:lnTo>
                      <a:pt x="0" y="14"/>
                    </a:lnTo>
                    <a:lnTo>
                      <a:pt x="4" y="18"/>
                    </a:lnTo>
                    <a:lnTo>
                      <a:pt x="8" y="18"/>
                    </a:lnTo>
                    <a:lnTo>
                      <a:pt x="10" y="22"/>
                    </a:lnTo>
                    <a:lnTo>
                      <a:pt x="12" y="22"/>
                    </a:lnTo>
                    <a:lnTo>
                      <a:pt x="14" y="18"/>
                    </a:lnTo>
                    <a:lnTo>
                      <a:pt x="20" y="16"/>
                    </a:lnTo>
                    <a:lnTo>
                      <a:pt x="22" y="16"/>
                    </a:lnTo>
                    <a:lnTo>
                      <a:pt x="30" y="14"/>
                    </a:lnTo>
                    <a:lnTo>
                      <a:pt x="30" y="12"/>
                    </a:lnTo>
                    <a:lnTo>
                      <a:pt x="28" y="12"/>
                    </a:lnTo>
                    <a:lnTo>
                      <a:pt x="26" y="10"/>
                    </a:lnTo>
                    <a:lnTo>
                      <a:pt x="28" y="6"/>
                    </a:lnTo>
                    <a:lnTo>
                      <a:pt x="38"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7" name="Freeform 91"/>
              <p:cNvSpPr>
                <a:spLocks/>
              </p:cNvSpPr>
              <p:nvPr/>
            </p:nvSpPr>
            <p:spPr bwMode="auto">
              <a:xfrm>
                <a:off x="12168817" y="3837056"/>
                <a:ext cx="293743" cy="238132"/>
              </a:xfrm>
              <a:custGeom>
                <a:avLst/>
                <a:gdLst>
                  <a:gd name="T0" fmla="*/ 78 w 206"/>
                  <a:gd name="T1" fmla="*/ 147 h 167"/>
                  <a:gd name="T2" fmla="*/ 102 w 206"/>
                  <a:gd name="T3" fmla="*/ 129 h 167"/>
                  <a:gd name="T4" fmla="*/ 112 w 206"/>
                  <a:gd name="T5" fmla="*/ 129 h 167"/>
                  <a:gd name="T6" fmla="*/ 116 w 206"/>
                  <a:gd name="T7" fmla="*/ 125 h 167"/>
                  <a:gd name="T8" fmla="*/ 124 w 206"/>
                  <a:gd name="T9" fmla="*/ 127 h 167"/>
                  <a:gd name="T10" fmla="*/ 136 w 206"/>
                  <a:gd name="T11" fmla="*/ 121 h 167"/>
                  <a:gd name="T12" fmla="*/ 146 w 206"/>
                  <a:gd name="T13" fmla="*/ 111 h 167"/>
                  <a:gd name="T14" fmla="*/ 164 w 206"/>
                  <a:gd name="T15" fmla="*/ 107 h 167"/>
                  <a:gd name="T16" fmla="*/ 166 w 206"/>
                  <a:gd name="T17" fmla="*/ 101 h 167"/>
                  <a:gd name="T18" fmla="*/ 162 w 206"/>
                  <a:gd name="T19" fmla="*/ 97 h 167"/>
                  <a:gd name="T20" fmla="*/ 166 w 206"/>
                  <a:gd name="T21" fmla="*/ 89 h 167"/>
                  <a:gd name="T22" fmla="*/ 176 w 206"/>
                  <a:gd name="T23" fmla="*/ 87 h 167"/>
                  <a:gd name="T24" fmla="*/ 178 w 206"/>
                  <a:gd name="T25" fmla="*/ 83 h 167"/>
                  <a:gd name="T26" fmla="*/ 202 w 206"/>
                  <a:gd name="T27" fmla="*/ 81 h 167"/>
                  <a:gd name="T28" fmla="*/ 206 w 206"/>
                  <a:gd name="T29" fmla="*/ 72 h 167"/>
                  <a:gd name="T30" fmla="*/ 206 w 206"/>
                  <a:gd name="T31" fmla="*/ 70 h 167"/>
                  <a:gd name="T32" fmla="*/ 202 w 206"/>
                  <a:gd name="T33" fmla="*/ 70 h 167"/>
                  <a:gd name="T34" fmla="*/ 198 w 206"/>
                  <a:gd name="T35" fmla="*/ 62 h 167"/>
                  <a:gd name="T36" fmla="*/ 200 w 206"/>
                  <a:gd name="T37" fmla="*/ 52 h 167"/>
                  <a:gd name="T38" fmla="*/ 198 w 206"/>
                  <a:gd name="T39" fmla="*/ 50 h 167"/>
                  <a:gd name="T40" fmla="*/ 200 w 206"/>
                  <a:gd name="T41" fmla="*/ 36 h 167"/>
                  <a:gd name="T42" fmla="*/ 200 w 206"/>
                  <a:gd name="T43" fmla="*/ 26 h 167"/>
                  <a:gd name="T44" fmla="*/ 194 w 206"/>
                  <a:gd name="T45" fmla="*/ 20 h 167"/>
                  <a:gd name="T46" fmla="*/ 182 w 206"/>
                  <a:gd name="T47" fmla="*/ 16 h 167"/>
                  <a:gd name="T48" fmla="*/ 178 w 206"/>
                  <a:gd name="T49" fmla="*/ 14 h 167"/>
                  <a:gd name="T50" fmla="*/ 174 w 206"/>
                  <a:gd name="T51" fmla="*/ 16 h 167"/>
                  <a:gd name="T52" fmla="*/ 152 w 206"/>
                  <a:gd name="T53" fmla="*/ 14 h 167"/>
                  <a:gd name="T54" fmla="*/ 144 w 206"/>
                  <a:gd name="T55" fmla="*/ 6 h 167"/>
                  <a:gd name="T56" fmla="*/ 146 w 206"/>
                  <a:gd name="T57" fmla="*/ 4 h 167"/>
                  <a:gd name="T58" fmla="*/ 144 w 206"/>
                  <a:gd name="T59" fmla="*/ 0 h 167"/>
                  <a:gd name="T60" fmla="*/ 138 w 206"/>
                  <a:gd name="T61" fmla="*/ 4 h 167"/>
                  <a:gd name="T62" fmla="*/ 132 w 206"/>
                  <a:gd name="T63" fmla="*/ 4 h 167"/>
                  <a:gd name="T64" fmla="*/ 126 w 206"/>
                  <a:gd name="T65" fmla="*/ 14 h 167"/>
                  <a:gd name="T66" fmla="*/ 114 w 206"/>
                  <a:gd name="T67" fmla="*/ 38 h 167"/>
                  <a:gd name="T68" fmla="*/ 108 w 206"/>
                  <a:gd name="T69" fmla="*/ 44 h 167"/>
                  <a:gd name="T70" fmla="*/ 90 w 206"/>
                  <a:gd name="T71" fmla="*/ 52 h 167"/>
                  <a:gd name="T72" fmla="*/ 84 w 206"/>
                  <a:gd name="T73" fmla="*/ 54 h 167"/>
                  <a:gd name="T74" fmla="*/ 80 w 206"/>
                  <a:gd name="T75" fmla="*/ 60 h 167"/>
                  <a:gd name="T76" fmla="*/ 72 w 206"/>
                  <a:gd name="T77" fmla="*/ 68 h 167"/>
                  <a:gd name="T78" fmla="*/ 70 w 206"/>
                  <a:gd name="T79" fmla="*/ 74 h 167"/>
                  <a:gd name="T80" fmla="*/ 62 w 206"/>
                  <a:gd name="T81" fmla="*/ 89 h 167"/>
                  <a:gd name="T82" fmla="*/ 62 w 206"/>
                  <a:gd name="T83" fmla="*/ 99 h 167"/>
                  <a:gd name="T84" fmla="*/ 66 w 206"/>
                  <a:gd name="T85" fmla="*/ 107 h 167"/>
                  <a:gd name="T86" fmla="*/ 62 w 206"/>
                  <a:gd name="T87" fmla="*/ 117 h 167"/>
                  <a:gd name="T88" fmla="*/ 54 w 206"/>
                  <a:gd name="T89" fmla="*/ 129 h 167"/>
                  <a:gd name="T90" fmla="*/ 44 w 206"/>
                  <a:gd name="T91" fmla="*/ 139 h 167"/>
                  <a:gd name="T92" fmla="*/ 34 w 206"/>
                  <a:gd name="T93" fmla="*/ 145 h 167"/>
                  <a:gd name="T94" fmla="*/ 28 w 206"/>
                  <a:gd name="T95" fmla="*/ 151 h 167"/>
                  <a:gd name="T96" fmla="*/ 6 w 206"/>
                  <a:gd name="T97" fmla="*/ 161 h 167"/>
                  <a:gd name="T98" fmla="*/ 0 w 206"/>
                  <a:gd name="T99" fmla="*/ 167 h 167"/>
                  <a:gd name="T100" fmla="*/ 78 w 206"/>
                  <a:gd name="T101" fmla="*/ 167 h 167"/>
                  <a:gd name="T102" fmla="*/ 78 w 206"/>
                  <a:gd name="T103"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6" h="167">
                    <a:moveTo>
                      <a:pt x="78" y="147"/>
                    </a:moveTo>
                    <a:lnTo>
                      <a:pt x="102" y="129"/>
                    </a:lnTo>
                    <a:lnTo>
                      <a:pt x="112" y="129"/>
                    </a:lnTo>
                    <a:lnTo>
                      <a:pt x="116" y="125"/>
                    </a:lnTo>
                    <a:lnTo>
                      <a:pt x="124" y="127"/>
                    </a:lnTo>
                    <a:lnTo>
                      <a:pt x="136" y="121"/>
                    </a:lnTo>
                    <a:lnTo>
                      <a:pt x="146" y="111"/>
                    </a:lnTo>
                    <a:lnTo>
                      <a:pt x="164" y="107"/>
                    </a:lnTo>
                    <a:lnTo>
                      <a:pt x="166" y="101"/>
                    </a:lnTo>
                    <a:lnTo>
                      <a:pt x="162" y="97"/>
                    </a:lnTo>
                    <a:lnTo>
                      <a:pt x="166" y="89"/>
                    </a:lnTo>
                    <a:lnTo>
                      <a:pt x="176" y="87"/>
                    </a:lnTo>
                    <a:lnTo>
                      <a:pt x="178" y="83"/>
                    </a:lnTo>
                    <a:lnTo>
                      <a:pt x="202" y="81"/>
                    </a:lnTo>
                    <a:lnTo>
                      <a:pt x="206" y="72"/>
                    </a:lnTo>
                    <a:lnTo>
                      <a:pt x="206" y="70"/>
                    </a:lnTo>
                    <a:lnTo>
                      <a:pt x="202" y="70"/>
                    </a:lnTo>
                    <a:lnTo>
                      <a:pt x="198" y="62"/>
                    </a:lnTo>
                    <a:lnTo>
                      <a:pt x="200" y="52"/>
                    </a:lnTo>
                    <a:lnTo>
                      <a:pt x="198" y="50"/>
                    </a:lnTo>
                    <a:lnTo>
                      <a:pt x="200" y="36"/>
                    </a:lnTo>
                    <a:lnTo>
                      <a:pt x="200" y="26"/>
                    </a:lnTo>
                    <a:lnTo>
                      <a:pt x="194" y="20"/>
                    </a:lnTo>
                    <a:lnTo>
                      <a:pt x="182" y="16"/>
                    </a:lnTo>
                    <a:lnTo>
                      <a:pt x="178" y="14"/>
                    </a:lnTo>
                    <a:lnTo>
                      <a:pt x="174" y="16"/>
                    </a:lnTo>
                    <a:lnTo>
                      <a:pt x="152" y="14"/>
                    </a:lnTo>
                    <a:lnTo>
                      <a:pt x="144" y="6"/>
                    </a:lnTo>
                    <a:lnTo>
                      <a:pt x="146" y="4"/>
                    </a:lnTo>
                    <a:lnTo>
                      <a:pt x="144" y="0"/>
                    </a:lnTo>
                    <a:lnTo>
                      <a:pt x="138" y="4"/>
                    </a:lnTo>
                    <a:lnTo>
                      <a:pt x="132" y="4"/>
                    </a:lnTo>
                    <a:lnTo>
                      <a:pt x="126" y="14"/>
                    </a:lnTo>
                    <a:lnTo>
                      <a:pt x="114" y="38"/>
                    </a:lnTo>
                    <a:lnTo>
                      <a:pt x="108" y="44"/>
                    </a:lnTo>
                    <a:lnTo>
                      <a:pt x="90" y="52"/>
                    </a:lnTo>
                    <a:lnTo>
                      <a:pt x="84" y="54"/>
                    </a:lnTo>
                    <a:lnTo>
                      <a:pt x="80" y="60"/>
                    </a:lnTo>
                    <a:lnTo>
                      <a:pt x="72" y="68"/>
                    </a:lnTo>
                    <a:lnTo>
                      <a:pt x="70" y="74"/>
                    </a:lnTo>
                    <a:lnTo>
                      <a:pt x="62" y="89"/>
                    </a:lnTo>
                    <a:lnTo>
                      <a:pt x="62" y="99"/>
                    </a:lnTo>
                    <a:lnTo>
                      <a:pt x="66" y="107"/>
                    </a:lnTo>
                    <a:lnTo>
                      <a:pt x="62" y="117"/>
                    </a:lnTo>
                    <a:lnTo>
                      <a:pt x="54" y="129"/>
                    </a:lnTo>
                    <a:lnTo>
                      <a:pt x="44" y="139"/>
                    </a:lnTo>
                    <a:lnTo>
                      <a:pt x="34" y="145"/>
                    </a:lnTo>
                    <a:lnTo>
                      <a:pt x="28" y="151"/>
                    </a:lnTo>
                    <a:lnTo>
                      <a:pt x="6" y="161"/>
                    </a:lnTo>
                    <a:lnTo>
                      <a:pt x="0" y="167"/>
                    </a:lnTo>
                    <a:lnTo>
                      <a:pt x="78" y="167"/>
                    </a:lnTo>
                    <a:lnTo>
                      <a:pt x="78" y="14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8" name="Freeform 92"/>
              <p:cNvSpPr>
                <a:spLocks/>
              </p:cNvSpPr>
              <p:nvPr/>
            </p:nvSpPr>
            <p:spPr bwMode="auto">
              <a:xfrm>
                <a:off x="12073279" y="4075187"/>
                <a:ext cx="206761" cy="176816"/>
              </a:xfrm>
              <a:custGeom>
                <a:avLst/>
                <a:gdLst>
                  <a:gd name="T0" fmla="*/ 63 w 145"/>
                  <a:gd name="T1" fmla="*/ 122 h 124"/>
                  <a:gd name="T2" fmla="*/ 63 w 145"/>
                  <a:gd name="T3" fmla="*/ 94 h 124"/>
                  <a:gd name="T4" fmla="*/ 73 w 145"/>
                  <a:gd name="T5" fmla="*/ 86 h 124"/>
                  <a:gd name="T6" fmla="*/ 85 w 145"/>
                  <a:gd name="T7" fmla="*/ 84 h 124"/>
                  <a:gd name="T8" fmla="*/ 89 w 145"/>
                  <a:gd name="T9" fmla="*/ 32 h 124"/>
                  <a:gd name="T10" fmla="*/ 145 w 145"/>
                  <a:gd name="T11" fmla="*/ 32 h 124"/>
                  <a:gd name="T12" fmla="*/ 145 w 145"/>
                  <a:gd name="T13" fmla="*/ 6 h 124"/>
                  <a:gd name="T14" fmla="*/ 145 w 145"/>
                  <a:gd name="T15" fmla="*/ 0 h 124"/>
                  <a:gd name="T16" fmla="*/ 67 w 145"/>
                  <a:gd name="T17" fmla="*/ 0 h 124"/>
                  <a:gd name="T18" fmla="*/ 57 w 145"/>
                  <a:gd name="T19" fmla="*/ 20 h 124"/>
                  <a:gd name="T20" fmla="*/ 45 w 145"/>
                  <a:gd name="T21" fmla="*/ 26 h 124"/>
                  <a:gd name="T22" fmla="*/ 43 w 145"/>
                  <a:gd name="T23" fmla="*/ 34 h 124"/>
                  <a:gd name="T24" fmla="*/ 39 w 145"/>
                  <a:gd name="T25" fmla="*/ 44 h 124"/>
                  <a:gd name="T26" fmla="*/ 39 w 145"/>
                  <a:gd name="T27" fmla="*/ 56 h 124"/>
                  <a:gd name="T28" fmla="*/ 20 w 145"/>
                  <a:gd name="T29" fmla="*/ 70 h 124"/>
                  <a:gd name="T30" fmla="*/ 20 w 145"/>
                  <a:gd name="T31" fmla="*/ 78 h 124"/>
                  <a:gd name="T32" fmla="*/ 14 w 145"/>
                  <a:gd name="T33" fmla="*/ 86 h 124"/>
                  <a:gd name="T34" fmla="*/ 14 w 145"/>
                  <a:gd name="T35" fmla="*/ 90 h 124"/>
                  <a:gd name="T36" fmla="*/ 8 w 145"/>
                  <a:gd name="T37" fmla="*/ 100 h 124"/>
                  <a:gd name="T38" fmla="*/ 2 w 145"/>
                  <a:gd name="T39" fmla="*/ 104 h 124"/>
                  <a:gd name="T40" fmla="*/ 0 w 145"/>
                  <a:gd name="T41" fmla="*/ 124 h 124"/>
                  <a:gd name="T42" fmla="*/ 2 w 145"/>
                  <a:gd name="T43" fmla="*/ 124 h 124"/>
                  <a:gd name="T44" fmla="*/ 6 w 145"/>
                  <a:gd name="T45" fmla="*/ 122 h 124"/>
                  <a:gd name="T46" fmla="*/ 63 w 145"/>
                  <a:gd name="T47" fmla="*/ 1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24">
                    <a:moveTo>
                      <a:pt x="63" y="122"/>
                    </a:moveTo>
                    <a:lnTo>
                      <a:pt x="63" y="94"/>
                    </a:lnTo>
                    <a:lnTo>
                      <a:pt x="73" y="86"/>
                    </a:lnTo>
                    <a:lnTo>
                      <a:pt x="85" y="84"/>
                    </a:lnTo>
                    <a:lnTo>
                      <a:pt x="89" y="32"/>
                    </a:lnTo>
                    <a:lnTo>
                      <a:pt x="145" y="32"/>
                    </a:lnTo>
                    <a:lnTo>
                      <a:pt x="145" y="6"/>
                    </a:lnTo>
                    <a:lnTo>
                      <a:pt x="145" y="0"/>
                    </a:lnTo>
                    <a:lnTo>
                      <a:pt x="67" y="0"/>
                    </a:lnTo>
                    <a:lnTo>
                      <a:pt x="57" y="20"/>
                    </a:lnTo>
                    <a:lnTo>
                      <a:pt x="45" y="26"/>
                    </a:lnTo>
                    <a:lnTo>
                      <a:pt x="43" y="34"/>
                    </a:lnTo>
                    <a:lnTo>
                      <a:pt x="39" y="44"/>
                    </a:lnTo>
                    <a:lnTo>
                      <a:pt x="39" y="56"/>
                    </a:lnTo>
                    <a:lnTo>
                      <a:pt x="20" y="70"/>
                    </a:lnTo>
                    <a:lnTo>
                      <a:pt x="20" y="78"/>
                    </a:lnTo>
                    <a:lnTo>
                      <a:pt x="14" y="86"/>
                    </a:lnTo>
                    <a:lnTo>
                      <a:pt x="14" y="90"/>
                    </a:lnTo>
                    <a:lnTo>
                      <a:pt x="8" y="100"/>
                    </a:lnTo>
                    <a:lnTo>
                      <a:pt x="2" y="104"/>
                    </a:lnTo>
                    <a:lnTo>
                      <a:pt x="0" y="124"/>
                    </a:lnTo>
                    <a:lnTo>
                      <a:pt x="2" y="124"/>
                    </a:lnTo>
                    <a:lnTo>
                      <a:pt x="6" y="122"/>
                    </a:lnTo>
                    <a:lnTo>
                      <a:pt x="63" y="1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29" name="Freeform 93"/>
              <p:cNvSpPr>
                <a:spLocks/>
              </p:cNvSpPr>
              <p:nvPr/>
            </p:nvSpPr>
            <p:spPr bwMode="auto">
              <a:xfrm>
                <a:off x="12053316" y="4378912"/>
                <a:ext cx="144020" cy="122631"/>
              </a:xfrm>
              <a:custGeom>
                <a:avLst/>
                <a:gdLst>
                  <a:gd name="T0" fmla="*/ 41 w 101"/>
                  <a:gd name="T1" fmla="*/ 80 h 86"/>
                  <a:gd name="T2" fmla="*/ 51 w 101"/>
                  <a:gd name="T3" fmla="*/ 82 h 86"/>
                  <a:gd name="T4" fmla="*/ 63 w 101"/>
                  <a:gd name="T5" fmla="*/ 80 h 86"/>
                  <a:gd name="T6" fmla="*/ 71 w 101"/>
                  <a:gd name="T7" fmla="*/ 82 h 86"/>
                  <a:gd name="T8" fmla="*/ 83 w 101"/>
                  <a:gd name="T9" fmla="*/ 86 h 86"/>
                  <a:gd name="T10" fmla="*/ 89 w 101"/>
                  <a:gd name="T11" fmla="*/ 86 h 86"/>
                  <a:gd name="T12" fmla="*/ 99 w 101"/>
                  <a:gd name="T13" fmla="*/ 84 h 86"/>
                  <a:gd name="T14" fmla="*/ 101 w 101"/>
                  <a:gd name="T15" fmla="*/ 74 h 86"/>
                  <a:gd name="T16" fmla="*/ 97 w 101"/>
                  <a:gd name="T17" fmla="*/ 66 h 86"/>
                  <a:gd name="T18" fmla="*/ 93 w 101"/>
                  <a:gd name="T19" fmla="*/ 66 h 86"/>
                  <a:gd name="T20" fmla="*/ 93 w 101"/>
                  <a:gd name="T21" fmla="*/ 54 h 86"/>
                  <a:gd name="T22" fmla="*/ 91 w 101"/>
                  <a:gd name="T23" fmla="*/ 44 h 86"/>
                  <a:gd name="T24" fmla="*/ 79 w 101"/>
                  <a:gd name="T25" fmla="*/ 40 h 86"/>
                  <a:gd name="T26" fmla="*/ 77 w 101"/>
                  <a:gd name="T27" fmla="*/ 28 h 86"/>
                  <a:gd name="T28" fmla="*/ 75 w 101"/>
                  <a:gd name="T29" fmla="*/ 26 h 86"/>
                  <a:gd name="T30" fmla="*/ 69 w 101"/>
                  <a:gd name="T31" fmla="*/ 12 h 86"/>
                  <a:gd name="T32" fmla="*/ 61 w 101"/>
                  <a:gd name="T33" fmla="*/ 10 h 86"/>
                  <a:gd name="T34" fmla="*/ 55 w 101"/>
                  <a:gd name="T35" fmla="*/ 2 h 86"/>
                  <a:gd name="T36" fmla="*/ 41 w 101"/>
                  <a:gd name="T37" fmla="*/ 0 h 86"/>
                  <a:gd name="T38" fmla="*/ 30 w 101"/>
                  <a:gd name="T39" fmla="*/ 4 h 86"/>
                  <a:gd name="T40" fmla="*/ 24 w 101"/>
                  <a:gd name="T41" fmla="*/ 4 h 86"/>
                  <a:gd name="T42" fmla="*/ 18 w 101"/>
                  <a:gd name="T43" fmla="*/ 6 h 86"/>
                  <a:gd name="T44" fmla="*/ 16 w 101"/>
                  <a:gd name="T45" fmla="*/ 16 h 86"/>
                  <a:gd name="T46" fmla="*/ 12 w 101"/>
                  <a:gd name="T47" fmla="*/ 32 h 86"/>
                  <a:gd name="T48" fmla="*/ 6 w 101"/>
                  <a:gd name="T49" fmla="*/ 36 h 86"/>
                  <a:gd name="T50" fmla="*/ 0 w 101"/>
                  <a:gd name="T51" fmla="*/ 38 h 86"/>
                  <a:gd name="T52" fmla="*/ 0 w 101"/>
                  <a:gd name="T53" fmla="*/ 42 h 86"/>
                  <a:gd name="T54" fmla="*/ 10 w 101"/>
                  <a:gd name="T55" fmla="*/ 44 h 86"/>
                  <a:gd name="T56" fmla="*/ 14 w 101"/>
                  <a:gd name="T57" fmla="*/ 56 h 86"/>
                  <a:gd name="T58" fmla="*/ 14 w 101"/>
                  <a:gd name="T59" fmla="*/ 60 h 86"/>
                  <a:gd name="T60" fmla="*/ 36 w 101"/>
                  <a:gd name="T61" fmla="*/ 60 h 86"/>
                  <a:gd name="T62" fmla="*/ 41 w 101"/>
                  <a:gd name="T63" fmla="*/ 56 h 86"/>
                  <a:gd name="T64" fmla="*/ 53 w 101"/>
                  <a:gd name="T65" fmla="*/ 60 h 86"/>
                  <a:gd name="T66" fmla="*/ 65 w 101"/>
                  <a:gd name="T67" fmla="*/ 62 h 86"/>
                  <a:gd name="T68" fmla="*/ 65 w 101"/>
                  <a:gd name="T69" fmla="*/ 64 h 86"/>
                  <a:gd name="T70" fmla="*/ 61 w 101"/>
                  <a:gd name="T71" fmla="*/ 68 h 86"/>
                  <a:gd name="T72" fmla="*/ 53 w 101"/>
                  <a:gd name="T73" fmla="*/ 64 h 86"/>
                  <a:gd name="T74" fmla="*/ 47 w 101"/>
                  <a:gd name="T75" fmla="*/ 64 h 86"/>
                  <a:gd name="T76" fmla="*/ 43 w 101"/>
                  <a:gd name="T77" fmla="*/ 62 h 86"/>
                  <a:gd name="T78" fmla="*/ 41 w 101"/>
                  <a:gd name="T79" fmla="*/ 66 h 86"/>
                  <a:gd name="T80" fmla="*/ 32 w 101"/>
                  <a:gd name="T81" fmla="*/ 66 h 86"/>
                  <a:gd name="T82" fmla="*/ 30 w 101"/>
                  <a:gd name="T83" fmla="*/ 68 h 86"/>
                  <a:gd name="T84" fmla="*/ 10 w 101"/>
                  <a:gd name="T85" fmla="*/ 72 h 86"/>
                  <a:gd name="T86" fmla="*/ 10 w 101"/>
                  <a:gd name="T87" fmla="*/ 80 h 86"/>
                  <a:gd name="T88" fmla="*/ 12 w 101"/>
                  <a:gd name="T89" fmla="*/ 86 h 86"/>
                  <a:gd name="T90" fmla="*/ 30 w 101"/>
                  <a:gd name="T91" fmla="*/ 86 h 86"/>
                  <a:gd name="T92" fmla="*/ 41 w 101"/>
                  <a:gd name="T93"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86">
                    <a:moveTo>
                      <a:pt x="41" y="80"/>
                    </a:moveTo>
                    <a:lnTo>
                      <a:pt x="51" y="82"/>
                    </a:lnTo>
                    <a:lnTo>
                      <a:pt x="63" y="80"/>
                    </a:lnTo>
                    <a:lnTo>
                      <a:pt x="71" y="82"/>
                    </a:lnTo>
                    <a:lnTo>
                      <a:pt x="83" y="86"/>
                    </a:lnTo>
                    <a:lnTo>
                      <a:pt x="89" y="86"/>
                    </a:lnTo>
                    <a:lnTo>
                      <a:pt x="99" y="84"/>
                    </a:lnTo>
                    <a:lnTo>
                      <a:pt x="101" y="74"/>
                    </a:lnTo>
                    <a:lnTo>
                      <a:pt x="97" y="66"/>
                    </a:lnTo>
                    <a:lnTo>
                      <a:pt x="93" y="66"/>
                    </a:lnTo>
                    <a:lnTo>
                      <a:pt x="93" y="54"/>
                    </a:lnTo>
                    <a:lnTo>
                      <a:pt x="91" y="44"/>
                    </a:lnTo>
                    <a:lnTo>
                      <a:pt x="79" y="40"/>
                    </a:lnTo>
                    <a:lnTo>
                      <a:pt x="77" y="28"/>
                    </a:lnTo>
                    <a:lnTo>
                      <a:pt x="75" y="26"/>
                    </a:lnTo>
                    <a:lnTo>
                      <a:pt x="69" y="12"/>
                    </a:lnTo>
                    <a:lnTo>
                      <a:pt x="61" y="10"/>
                    </a:lnTo>
                    <a:lnTo>
                      <a:pt x="55" y="2"/>
                    </a:lnTo>
                    <a:lnTo>
                      <a:pt x="41" y="0"/>
                    </a:lnTo>
                    <a:lnTo>
                      <a:pt x="30" y="4"/>
                    </a:lnTo>
                    <a:lnTo>
                      <a:pt x="24" y="4"/>
                    </a:lnTo>
                    <a:lnTo>
                      <a:pt x="18" y="6"/>
                    </a:lnTo>
                    <a:lnTo>
                      <a:pt x="16" y="16"/>
                    </a:lnTo>
                    <a:lnTo>
                      <a:pt x="12" y="32"/>
                    </a:lnTo>
                    <a:lnTo>
                      <a:pt x="6" y="36"/>
                    </a:lnTo>
                    <a:lnTo>
                      <a:pt x="0" y="38"/>
                    </a:lnTo>
                    <a:lnTo>
                      <a:pt x="0" y="42"/>
                    </a:lnTo>
                    <a:lnTo>
                      <a:pt x="10" y="44"/>
                    </a:lnTo>
                    <a:lnTo>
                      <a:pt x="14" y="56"/>
                    </a:lnTo>
                    <a:lnTo>
                      <a:pt x="14" y="60"/>
                    </a:lnTo>
                    <a:lnTo>
                      <a:pt x="36" y="60"/>
                    </a:lnTo>
                    <a:lnTo>
                      <a:pt x="41" y="56"/>
                    </a:lnTo>
                    <a:lnTo>
                      <a:pt x="53" y="60"/>
                    </a:lnTo>
                    <a:lnTo>
                      <a:pt x="65" y="62"/>
                    </a:lnTo>
                    <a:lnTo>
                      <a:pt x="65" y="64"/>
                    </a:lnTo>
                    <a:lnTo>
                      <a:pt x="61" y="68"/>
                    </a:lnTo>
                    <a:lnTo>
                      <a:pt x="53" y="64"/>
                    </a:lnTo>
                    <a:lnTo>
                      <a:pt x="47" y="64"/>
                    </a:lnTo>
                    <a:lnTo>
                      <a:pt x="43" y="62"/>
                    </a:lnTo>
                    <a:lnTo>
                      <a:pt x="41" y="66"/>
                    </a:lnTo>
                    <a:lnTo>
                      <a:pt x="32" y="66"/>
                    </a:lnTo>
                    <a:lnTo>
                      <a:pt x="30" y="68"/>
                    </a:lnTo>
                    <a:lnTo>
                      <a:pt x="10" y="72"/>
                    </a:lnTo>
                    <a:lnTo>
                      <a:pt x="10" y="80"/>
                    </a:lnTo>
                    <a:lnTo>
                      <a:pt x="12" y="86"/>
                    </a:lnTo>
                    <a:lnTo>
                      <a:pt x="30" y="86"/>
                    </a:lnTo>
                    <a:lnTo>
                      <a:pt x="41" y="8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0" name="Freeform 94"/>
              <p:cNvSpPr>
                <a:spLocks/>
              </p:cNvSpPr>
              <p:nvPr/>
            </p:nvSpPr>
            <p:spPr bwMode="auto">
              <a:xfrm>
                <a:off x="12067575" y="4458765"/>
                <a:ext cx="78427" cy="22815"/>
              </a:xfrm>
              <a:custGeom>
                <a:avLst/>
                <a:gdLst>
                  <a:gd name="T0" fmla="*/ 22 w 55"/>
                  <a:gd name="T1" fmla="*/ 10 h 16"/>
                  <a:gd name="T2" fmla="*/ 31 w 55"/>
                  <a:gd name="T3" fmla="*/ 10 h 16"/>
                  <a:gd name="T4" fmla="*/ 33 w 55"/>
                  <a:gd name="T5" fmla="*/ 6 h 16"/>
                  <a:gd name="T6" fmla="*/ 37 w 55"/>
                  <a:gd name="T7" fmla="*/ 8 h 16"/>
                  <a:gd name="T8" fmla="*/ 43 w 55"/>
                  <a:gd name="T9" fmla="*/ 8 h 16"/>
                  <a:gd name="T10" fmla="*/ 51 w 55"/>
                  <a:gd name="T11" fmla="*/ 12 h 16"/>
                  <a:gd name="T12" fmla="*/ 55 w 55"/>
                  <a:gd name="T13" fmla="*/ 8 h 16"/>
                  <a:gd name="T14" fmla="*/ 55 w 55"/>
                  <a:gd name="T15" fmla="*/ 6 h 16"/>
                  <a:gd name="T16" fmla="*/ 43 w 55"/>
                  <a:gd name="T17" fmla="*/ 4 h 16"/>
                  <a:gd name="T18" fmla="*/ 31 w 55"/>
                  <a:gd name="T19" fmla="*/ 0 h 16"/>
                  <a:gd name="T20" fmla="*/ 26 w 55"/>
                  <a:gd name="T21" fmla="*/ 4 h 16"/>
                  <a:gd name="T22" fmla="*/ 4 w 55"/>
                  <a:gd name="T23" fmla="*/ 4 h 16"/>
                  <a:gd name="T24" fmla="*/ 6 w 55"/>
                  <a:gd name="T25" fmla="*/ 10 h 16"/>
                  <a:gd name="T26" fmla="*/ 2 w 55"/>
                  <a:gd name="T27" fmla="*/ 8 h 16"/>
                  <a:gd name="T28" fmla="*/ 0 w 55"/>
                  <a:gd name="T29" fmla="*/ 10 h 16"/>
                  <a:gd name="T30" fmla="*/ 0 w 55"/>
                  <a:gd name="T31" fmla="*/ 16 h 16"/>
                  <a:gd name="T32" fmla="*/ 20 w 55"/>
                  <a:gd name="T33" fmla="*/ 12 h 16"/>
                  <a:gd name="T34" fmla="*/ 22 w 55"/>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16">
                    <a:moveTo>
                      <a:pt x="22" y="10"/>
                    </a:moveTo>
                    <a:lnTo>
                      <a:pt x="31" y="10"/>
                    </a:lnTo>
                    <a:lnTo>
                      <a:pt x="33" y="6"/>
                    </a:lnTo>
                    <a:lnTo>
                      <a:pt x="37" y="8"/>
                    </a:lnTo>
                    <a:lnTo>
                      <a:pt x="43" y="8"/>
                    </a:lnTo>
                    <a:lnTo>
                      <a:pt x="51" y="12"/>
                    </a:lnTo>
                    <a:lnTo>
                      <a:pt x="55" y="8"/>
                    </a:lnTo>
                    <a:lnTo>
                      <a:pt x="55" y="6"/>
                    </a:lnTo>
                    <a:lnTo>
                      <a:pt x="43" y="4"/>
                    </a:lnTo>
                    <a:lnTo>
                      <a:pt x="31" y="0"/>
                    </a:lnTo>
                    <a:lnTo>
                      <a:pt x="26" y="4"/>
                    </a:lnTo>
                    <a:lnTo>
                      <a:pt x="4" y="4"/>
                    </a:lnTo>
                    <a:lnTo>
                      <a:pt x="6" y="10"/>
                    </a:lnTo>
                    <a:lnTo>
                      <a:pt x="2" y="8"/>
                    </a:lnTo>
                    <a:lnTo>
                      <a:pt x="0" y="10"/>
                    </a:lnTo>
                    <a:lnTo>
                      <a:pt x="0" y="16"/>
                    </a:lnTo>
                    <a:lnTo>
                      <a:pt x="20" y="12"/>
                    </a:lnTo>
                    <a:lnTo>
                      <a:pt x="22"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1" name="Freeform 95"/>
              <p:cNvSpPr>
                <a:spLocks noEditPoints="1"/>
              </p:cNvSpPr>
              <p:nvPr/>
            </p:nvSpPr>
            <p:spPr bwMode="auto">
              <a:xfrm>
                <a:off x="12070427" y="4492987"/>
                <a:ext cx="75575" cy="48482"/>
              </a:xfrm>
              <a:custGeom>
                <a:avLst/>
                <a:gdLst>
                  <a:gd name="T0" fmla="*/ 12 w 53"/>
                  <a:gd name="T1" fmla="*/ 24 h 34"/>
                  <a:gd name="T2" fmla="*/ 12 w 53"/>
                  <a:gd name="T3" fmla="*/ 24 h 34"/>
                  <a:gd name="T4" fmla="*/ 14 w 53"/>
                  <a:gd name="T5" fmla="*/ 22 h 34"/>
                  <a:gd name="T6" fmla="*/ 16 w 53"/>
                  <a:gd name="T7" fmla="*/ 24 h 34"/>
                  <a:gd name="T8" fmla="*/ 14 w 53"/>
                  <a:gd name="T9" fmla="*/ 26 h 34"/>
                  <a:gd name="T10" fmla="*/ 12 w 53"/>
                  <a:gd name="T11" fmla="*/ 24 h 34"/>
                  <a:gd name="T12" fmla="*/ 12 w 53"/>
                  <a:gd name="T13" fmla="*/ 32 h 34"/>
                  <a:gd name="T14" fmla="*/ 14 w 53"/>
                  <a:gd name="T15" fmla="*/ 30 h 34"/>
                  <a:gd name="T16" fmla="*/ 14 w 53"/>
                  <a:gd name="T17" fmla="*/ 30 h 34"/>
                  <a:gd name="T18" fmla="*/ 12 w 53"/>
                  <a:gd name="T19" fmla="*/ 28 h 34"/>
                  <a:gd name="T20" fmla="*/ 10 w 53"/>
                  <a:gd name="T21" fmla="*/ 30 h 34"/>
                  <a:gd name="T22" fmla="*/ 12 w 53"/>
                  <a:gd name="T23" fmla="*/ 32 h 34"/>
                  <a:gd name="T24" fmla="*/ 8 w 53"/>
                  <a:gd name="T25" fmla="*/ 20 h 34"/>
                  <a:gd name="T26" fmla="*/ 10 w 53"/>
                  <a:gd name="T27" fmla="*/ 20 h 34"/>
                  <a:gd name="T28" fmla="*/ 8 w 53"/>
                  <a:gd name="T29" fmla="*/ 18 h 34"/>
                  <a:gd name="T30" fmla="*/ 8 w 53"/>
                  <a:gd name="T31" fmla="*/ 20 h 34"/>
                  <a:gd name="T32" fmla="*/ 8 w 53"/>
                  <a:gd name="T33" fmla="*/ 20 h 34"/>
                  <a:gd name="T34" fmla="*/ 43 w 53"/>
                  <a:gd name="T35" fmla="*/ 20 h 34"/>
                  <a:gd name="T36" fmla="*/ 53 w 53"/>
                  <a:gd name="T37" fmla="*/ 16 h 34"/>
                  <a:gd name="T38" fmla="*/ 51 w 53"/>
                  <a:gd name="T39" fmla="*/ 10 h 34"/>
                  <a:gd name="T40" fmla="*/ 53 w 53"/>
                  <a:gd name="T41" fmla="*/ 6 h 34"/>
                  <a:gd name="T42" fmla="*/ 51 w 53"/>
                  <a:gd name="T43" fmla="*/ 0 h 34"/>
                  <a:gd name="T44" fmla="*/ 39 w 53"/>
                  <a:gd name="T45" fmla="*/ 2 h 34"/>
                  <a:gd name="T46" fmla="*/ 29 w 53"/>
                  <a:gd name="T47" fmla="*/ 0 h 34"/>
                  <a:gd name="T48" fmla="*/ 18 w 53"/>
                  <a:gd name="T49" fmla="*/ 6 h 34"/>
                  <a:gd name="T50" fmla="*/ 0 w 53"/>
                  <a:gd name="T51" fmla="*/ 6 h 34"/>
                  <a:gd name="T52" fmla="*/ 4 w 53"/>
                  <a:gd name="T53" fmla="*/ 12 h 34"/>
                  <a:gd name="T54" fmla="*/ 8 w 53"/>
                  <a:gd name="T55" fmla="*/ 14 h 34"/>
                  <a:gd name="T56" fmla="*/ 20 w 53"/>
                  <a:gd name="T57" fmla="*/ 14 h 34"/>
                  <a:gd name="T58" fmla="*/ 29 w 53"/>
                  <a:gd name="T59" fmla="*/ 14 h 34"/>
                  <a:gd name="T60" fmla="*/ 27 w 53"/>
                  <a:gd name="T61" fmla="*/ 16 h 34"/>
                  <a:gd name="T62" fmla="*/ 20 w 53"/>
                  <a:gd name="T63" fmla="*/ 16 h 34"/>
                  <a:gd name="T64" fmla="*/ 16 w 53"/>
                  <a:gd name="T65" fmla="*/ 20 h 34"/>
                  <a:gd name="T66" fmla="*/ 22 w 53"/>
                  <a:gd name="T67" fmla="*/ 24 h 34"/>
                  <a:gd name="T68" fmla="*/ 24 w 53"/>
                  <a:gd name="T69" fmla="*/ 30 h 34"/>
                  <a:gd name="T70" fmla="*/ 29 w 53"/>
                  <a:gd name="T71" fmla="*/ 34 h 34"/>
                  <a:gd name="T72" fmla="*/ 35 w 53"/>
                  <a:gd name="T73" fmla="*/ 28 h 34"/>
                  <a:gd name="T74" fmla="*/ 43 w 53"/>
                  <a:gd name="T75"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4">
                    <a:moveTo>
                      <a:pt x="12" y="24"/>
                    </a:moveTo>
                    <a:lnTo>
                      <a:pt x="12" y="24"/>
                    </a:lnTo>
                    <a:lnTo>
                      <a:pt x="14" y="22"/>
                    </a:lnTo>
                    <a:lnTo>
                      <a:pt x="16" y="24"/>
                    </a:lnTo>
                    <a:lnTo>
                      <a:pt x="14" y="26"/>
                    </a:lnTo>
                    <a:lnTo>
                      <a:pt x="12" y="24"/>
                    </a:lnTo>
                    <a:close/>
                    <a:moveTo>
                      <a:pt x="12" y="32"/>
                    </a:moveTo>
                    <a:lnTo>
                      <a:pt x="14" y="30"/>
                    </a:lnTo>
                    <a:lnTo>
                      <a:pt x="14" y="30"/>
                    </a:lnTo>
                    <a:lnTo>
                      <a:pt x="12" y="28"/>
                    </a:lnTo>
                    <a:lnTo>
                      <a:pt x="10" y="30"/>
                    </a:lnTo>
                    <a:lnTo>
                      <a:pt x="12" y="32"/>
                    </a:lnTo>
                    <a:close/>
                    <a:moveTo>
                      <a:pt x="8" y="20"/>
                    </a:moveTo>
                    <a:lnTo>
                      <a:pt x="10" y="20"/>
                    </a:lnTo>
                    <a:lnTo>
                      <a:pt x="8" y="18"/>
                    </a:lnTo>
                    <a:lnTo>
                      <a:pt x="8" y="20"/>
                    </a:lnTo>
                    <a:lnTo>
                      <a:pt x="8" y="20"/>
                    </a:lnTo>
                    <a:close/>
                    <a:moveTo>
                      <a:pt x="43" y="20"/>
                    </a:moveTo>
                    <a:lnTo>
                      <a:pt x="53" y="16"/>
                    </a:lnTo>
                    <a:lnTo>
                      <a:pt x="51" y="10"/>
                    </a:lnTo>
                    <a:lnTo>
                      <a:pt x="53" y="6"/>
                    </a:lnTo>
                    <a:lnTo>
                      <a:pt x="51" y="0"/>
                    </a:lnTo>
                    <a:lnTo>
                      <a:pt x="39" y="2"/>
                    </a:lnTo>
                    <a:lnTo>
                      <a:pt x="29" y="0"/>
                    </a:lnTo>
                    <a:lnTo>
                      <a:pt x="18" y="6"/>
                    </a:lnTo>
                    <a:lnTo>
                      <a:pt x="0" y="6"/>
                    </a:lnTo>
                    <a:lnTo>
                      <a:pt x="4" y="12"/>
                    </a:lnTo>
                    <a:lnTo>
                      <a:pt x="8" y="14"/>
                    </a:lnTo>
                    <a:lnTo>
                      <a:pt x="20" y="14"/>
                    </a:lnTo>
                    <a:lnTo>
                      <a:pt x="29" y="14"/>
                    </a:lnTo>
                    <a:lnTo>
                      <a:pt x="27" y="16"/>
                    </a:lnTo>
                    <a:lnTo>
                      <a:pt x="20" y="16"/>
                    </a:lnTo>
                    <a:lnTo>
                      <a:pt x="16" y="20"/>
                    </a:lnTo>
                    <a:lnTo>
                      <a:pt x="22" y="24"/>
                    </a:lnTo>
                    <a:lnTo>
                      <a:pt x="24" y="30"/>
                    </a:lnTo>
                    <a:lnTo>
                      <a:pt x="29" y="34"/>
                    </a:lnTo>
                    <a:lnTo>
                      <a:pt x="35" y="28"/>
                    </a:lnTo>
                    <a:lnTo>
                      <a:pt x="43" y="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2" name="Freeform 96"/>
              <p:cNvSpPr>
                <a:spLocks noEditPoints="1"/>
              </p:cNvSpPr>
              <p:nvPr/>
            </p:nvSpPr>
            <p:spPr bwMode="auto">
              <a:xfrm>
                <a:off x="11865092" y="4367505"/>
                <a:ext cx="65593" cy="65593"/>
              </a:xfrm>
              <a:custGeom>
                <a:avLst/>
                <a:gdLst>
                  <a:gd name="T0" fmla="*/ 30 w 46"/>
                  <a:gd name="T1" fmla="*/ 44 h 46"/>
                  <a:gd name="T2" fmla="*/ 24 w 46"/>
                  <a:gd name="T3" fmla="*/ 40 h 46"/>
                  <a:gd name="T4" fmla="*/ 24 w 46"/>
                  <a:gd name="T5" fmla="*/ 36 h 46"/>
                  <a:gd name="T6" fmla="*/ 30 w 46"/>
                  <a:gd name="T7" fmla="*/ 40 h 46"/>
                  <a:gd name="T8" fmla="*/ 30 w 46"/>
                  <a:gd name="T9" fmla="*/ 44 h 46"/>
                  <a:gd name="T10" fmla="*/ 34 w 46"/>
                  <a:gd name="T11" fmla="*/ 38 h 46"/>
                  <a:gd name="T12" fmla="*/ 36 w 46"/>
                  <a:gd name="T13" fmla="*/ 36 h 46"/>
                  <a:gd name="T14" fmla="*/ 34 w 46"/>
                  <a:gd name="T15" fmla="*/ 32 h 46"/>
                  <a:gd name="T16" fmla="*/ 32 w 46"/>
                  <a:gd name="T17" fmla="*/ 32 h 46"/>
                  <a:gd name="T18" fmla="*/ 32 w 46"/>
                  <a:gd name="T19" fmla="*/ 38 h 46"/>
                  <a:gd name="T20" fmla="*/ 34 w 46"/>
                  <a:gd name="T21" fmla="*/ 38 h 46"/>
                  <a:gd name="T22" fmla="*/ 44 w 46"/>
                  <a:gd name="T23" fmla="*/ 22 h 46"/>
                  <a:gd name="T24" fmla="*/ 46 w 46"/>
                  <a:gd name="T25" fmla="*/ 20 h 46"/>
                  <a:gd name="T26" fmla="*/ 44 w 46"/>
                  <a:gd name="T27" fmla="*/ 18 h 46"/>
                  <a:gd name="T28" fmla="*/ 42 w 46"/>
                  <a:gd name="T29" fmla="*/ 18 h 46"/>
                  <a:gd name="T30" fmla="*/ 42 w 46"/>
                  <a:gd name="T31" fmla="*/ 22 h 46"/>
                  <a:gd name="T32" fmla="*/ 44 w 46"/>
                  <a:gd name="T33" fmla="*/ 22 h 46"/>
                  <a:gd name="T34" fmla="*/ 42 w 46"/>
                  <a:gd name="T35" fmla="*/ 12 h 46"/>
                  <a:gd name="T36" fmla="*/ 42 w 46"/>
                  <a:gd name="T37" fmla="*/ 8 h 46"/>
                  <a:gd name="T38" fmla="*/ 42 w 46"/>
                  <a:gd name="T39" fmla="*/ 6 h 46"/>
                  <a:gd name="T40" fmla="*/ 40 w 46"/>
                  <a:gd name="T41" fmla="*/ 8 h 46"/>
                  <a:gd name="T42" fmla="*/ 40 w 46"/>
                  <a:gd name="T43" fmla="*/ 12 h 46"/>
                  <a:gd name="T44" fmla="*/ 42 w 46"/>
                  <a:gd name="T45" fmla="*/ 12 h 46"/>
                  <a:gd name="T46" fmla="*/ 24 w 46"/>
                  <a:gd name="T47" fmla="*/ 12 h 46"/>
                  <a:gd name="T48" fmla="*/ 24 w 46"/>
                  <a:gd name="T49" fmla="*/ 12 h 46"/>
                  <a:gd name="T50" fmla="*/ 18 w 46"/>
                  <a:gd name="T51" fmla="*/ 10 h 46"/>
                  <a:gd name="T52" fmla="*/ 16 w 46"/>
                  <a:gd name="T53" fmla="*/ 10 h 46"/>
                  <a:gd name="T54" fmla="*/ 18 w 46"/>
                  <a:gd name="T55" fmla="*/ 14 h 46"/>
                  <a:gd name="T56" fmla="*/ 24 w 46"/>
                  <a:gd name="T57" fmla="*/ 12 h 46"/>
                  <a:gd name="T58" fmla="*/ 10 w 46"/>
                  <a:gd name="T59" fmla="*/ 6 h 46"/>
                  <a:gd name="T60" fmla="*/ 8 w 46"/>
                  <a:gd name="T61" fmla="*/ 4 h 46"/>
                  <a:gd name="T62" fmla="*/ 6 w 46"/>
                  <a:gd name="T63" fmla="*/ 6 h 46"/>
                  <a:gd name="T64" fmla="*/ 6 w 46"/>
                  <a:gd name="T65" fmla="*/ 8 h 46"/>
                  <a:gd name="T66" fmla="*/ 10 w 46"/>
                  <a:gd name="T67" fmla="*/ 6 h 46"/>
                  <a:gd name="T68" fmla="*/ 2 w 46"/>
                  <a:gd name="T69" fmla="*/ 4 h 46"/>
                  <a:gd name="T70" fmla="*/ 6 w 46"/>
                  <a:gd name="T71" fmla="*/ 2 h 46"/>
                  <a:gd name="T72" fmla="*/ 4 w 46"/>
                  <a:gd name="T73" fmla="*/ 0 h 46"/>
                  <a:gd name="T74" fmla="*/ 0 w 46"/>
                  <a:gd name="T75" fmla="*/ 0 h 46"/>
                  <a:gd name="T76" fmla="*/ 0 w 46"/>
                  <a:gd name="T77" fmla="*/ 2 h 46"/>
                  <a:gd name="T78" fmla="*/ 2 w 46"/>
                  <a:gd name="T79" fmla="*/ 4 h 46"/>
                  <a:gd name="T80" fmla="*/ 8 w 46"/>
                  <a:gd name="T81" fmla="*/ 46 h 46"/>
                  <a:gd name="T82" fmla="*/ 8 w 46"/>
                  <a:gd name="T83" fmla="*/ 46 h 46"/>
                  <a:gd name="T84" fmla="*/ 6 w 46"/>
                  <a:gd name="T85" fmla="*/ 46 h 46"/>
                  <a:gd name="T86" fmla="*/ 6 w 46"/>
                  <a:gd name="T87" fmla="*/ 46 h 46"/>
                  <a:gd name="T88" fmla="*/ 8 w 46"/>
                  <a:gd name="T8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 h="46">
                    <a:moveTo>
                      <a:pt x="30" y="44"/>
                    </a:moveTo>
                    <a:lnTo>
                      <a:pt x="24" y="40"/>
                    </a:lnTo>
                    <a:lnTo>
                      <a:pt x="24" y="36"/>
                    </a:lnTo>
                    <a:lnTo>
                      <a:pt x="30" y="40"/>
                    </a:lnTo>
                    <a:lnTo>
                      <a:pt x="30" y="44"/>
                    </a:lnTo>
                    <a:close/>
                    <a:moveTo>
                      <a:pt x="34" y="38"/>
                    </a:moveTo>
                    <a:lnTo>
                      <a:pt x="36" y="36"/>
                    </a:lnTo>
                    <a:lnTo>
                      <a:pt x="34" y="32"/>
                    </a:lnTo>
                    <a:lnTo>
                      <a:pt x="32" y="32"/>
                    </a:lnTo>
                    <a:lnTo>
                      <a:pt x="32" y="38"/>
                    </a:lnTo>
                    <a:lnTo>
                      <a:pt x="34" y="38"/>
                    </a:lnTo>
                    <a:close/>
                    <a:moveTo>
                      <a:pt x="44" y="22"/>
                    </a:moveTo>
                    <a:lnTo>
                      <a:pt x="46" y="20"/>
                    </a:lnTo>
                    <a:lnTo>
                      <a:pt x="44" y="18"/>
                    </a:lnTo>
                    <a:lnTo>
                      <a:pt x="42" y="18"/>
                    </a:lnTo>
                    <a:lnTo>
                      <a:pt x="42" y="22"/>
                    </a:lnTo>
                    <a:lnTo>
                      <a:pt x="44" y="22"/>
                    </a:lnTo>
                    <a:close/>
                    <a:moveTo>
                      <a:pt x="42" y="12"/>
                    </a:moveTo>
                    <a:lnTo>
                      <a:pt x="42" y="8"/>
                    </a:lnTo>
                    <a:lnTo>
                      <a:pt x="42" y="6"/>
                    </a:lnTo>
                    <a:lnTo>
                      <a:pt x="40" y="8"/>
                    </a:lnTo>
                    <a:lnTo>
                      <a:pt x="40" y="12"/>
                    </a:lnTo>
                    <a:lnTo>
                      <a:pt x="42" y="12"/>
                    </a:lnTo>
                    <a:close/>
                    <a:moveTo>
                      <a:pt x="24" y="12"/>
                    </a:moveTo>
                    <a:lnTo>
                      <a:pt x="24" y="12"/>
                    </a:lnTo>
                    <a:lnTo>
                      <a:pt x="18" y="10"/>
                    </a:lnTo>
                    <a:lnTo>
                      <a:pt x="16" y="10"/>
                    </a:lnTo>
                    <a:lnTo>
                      <a:pt x="18" y="14"/>
                    </a:lnTo>
                    <a:lnTo>
                      <a:pt x="24" y="12"/>
                    </a:lnTo>
                    <a:close/>
                    <a:moveTo>
                      <a:pt x="10" y="6"/>
                    </a:moveTo>
                    <a:lnTo>
                      <a:pt x="8" y="4"/>
                    </a:lnTo>
                    <a:lnTo>
                      <a:pt x="6" y="6"/>
                    </a:lnTo>
                    <a:lnTo>
                      <a:pt x="6" y="8"/>
                    </a:lnTo>
                    <a:lnTo>
                      <a:pt x="10" y="6"/>
                    </a:lnTo>
                    <a:close/>
                    <a:moveTo>
                      <a:pt x="2" y="4"/>
                    </a:moveTo>
                    <a:lnTo>
                      <a:pt x="6" y="2"/>
                    </a:lnTo>
                    <a:lnTo>
                      <a:pt x="4" y="0"/>
                    </a:lnTo>
                    <a:lnTo>
                      <a:pt x="0" y="0"/>
                    </a:lnTo>
                    <a:lnTo>
                      <a:pt x="0" y="2"/>
                    </a:lnTo>
                    <a:lnTo>
                      <a:pt x="2" y="4"/>
                    </a:lnTo>
                    <a:close/>
                    <a:moveTo>
                      <a:pt x="8" y="46"/>
                    </a:moveTo>
                    <a:lnTo>
                      <a:pt x="8" y="46"/>
                    </a:lnTo>
                    <a:lnTo>
                      <a:pt x="6" y="46"/>
                    </a:lnTo>
                    <a:lnTo>
                      <a:pt x="6" y="46"/>
                    </a:lnTo>
                    <a:lnTo>
                      <a:pt x="8" y="4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3" name="Freeform 97"/>
              <p:cNvSpPr>
                <a:spLocks noEditPoints="1"/>
              </p:cNvSpPr>
              <p:nvPr/>
            </p:nvSpPr>
            <p:spPr bwMode="auto">
              <a:xfrm>
                <a:off x="12151706" y="4567136"/>
                <a:ext cx="71297" cy="94112"/>
              </a:xfrm>
              <a:custGeom>
                <a:avLst/>
                <a:gdLst>
                  <a:gd name="T0" fmla="*/ 10 w 50"/>
                  <a:gd name="T1" fmla="*/ 54 h 66"/>
                  <a:gd name="T2" fmla="*/ 14 w 50"/>
                  <a:gd name="T3" fmla="*/ 50 h 66"/>
                  <a:gd name="T4" fmla="*/ 14 w 50"/>
                  <a:gd name="T5" fmla="*/ 54 h 66"/>
                  <a:gd name="T6" fmla="*/ 10 w 50"/>
                  <a:gd name="T7" fmla="*/ 54 h 66"/>
                  <a:gd name="T8" fmla="*/ 44 w 50"/>
                  <a:gd name="T9" fmla="*/ 44 h 66"/>
                  <a:gd name="T10" fmla="*/ 50 w 50"/>
                  <a:gd name="T11" fmla="*/ 40 h 66"/>
                  <a:gd name="T12" fmla="*/ 48 w 50"/>
                  <a:gd name="T13" fmla="*/ 34 h 66"/>
                  <a:gd name="T14" fmla="*/ 46 w 50"/>
                  <a:gd name="T15" fmla="*/ 36 h 66"/>
                  <a:gd name="T16" fmla="*/ 44 w 50"/>
                  <a:gd name="T17" fmla="*/ 32 h 66"/>
                  <a:gd name="T18" fmla="*/ 50 w 50"/>
                  <a:gd name="T19" fmla="*/ 26 h 66"/>
                  <a:gd name="T20" fmla="*/ 44 w 50"/>
                  <a:gd name="T21" fmla="*/ 18 h 66"/>
                  <a:gd name="T22" fmla="*/ 46 w 50"/>
                  <a:gd name="T23" fmla="*/ 12 h 66"/>
                  <a:gd name="T24" fmla="*/ 40 w 50"/>
                  <a:gd name="T25" fmla="*/ 8 h 66"/>
                  <a:gd name="T26" fmla="*/ 38 w 50"/>
                  <a:gd name="T27" fmla="*/ 0 h 66"/>
                  <a:gd name="T28" fmla="*/ 26 w 50"/>
                  <a:gd name="T29" fmla="*/ 0 h 66"/>
                  <a:gd name="T30" fmla="*/ 20 w 50"/>
                  <a:gd name="T31" fmla="*/ 4 h 66"/>
                  <a:gd name="T32" fmla="*/ 18 w 50"/>
                  <a:gd name="T33" fmla="*/ 4 h 66"/>
                  <a:gd name="T34" fmla="*/ 14 w 50"/>
                  <a:gd name="T35" fmla="*/ 6 h 66"/>
                  <a:gd name="T36" fmla="*/ 8 w 50"/>
                  <a:gd name="T37" fmla="*/ 16 h 66"/>
                  <a:gd name="T38" fmla="*/ 4 w 50"/>
                  <a:gd name="T39" fmla="*/ 18 h 66"/>
                  <a:gd name="T40" fmla="*/ 0 w 50"/>
                  <a:gd name="T41" fmla="*/ 28 h 66"/>
                  <a:gd name="T42" fmla="*/ 2 w 50"/>
                  <a:gd name="T43" fmla="*/ 30 h 66"/>
                  <a:gd name="T44" fmla="*/ 6 w 50"/>
                  <a:gd name="T45" fmla="*/ 36 h 66"/>
                  <a:gd name="T46" fmla="*/ 8 w 50"/>
                  <a:gd name="T47" fmla="*/ 44 h 66"/>
                  <a:gd name="T48" fmla="*/ 16 w 50"/>
                  <a:gd name="T49" fmla="*/ 48 h 66"/>
                  <a:gd name="T50" fmla="*/ 18 w 50"/>
                  <a:gd name="T51" fmla="*/ 52 h 66"/>
                  <a:gd name="T52" fmla="*/ 18 w 50"/>
                  <a:gd name="T53" fmla="*/ 56 h 66"/>
                  <a:gd name="T54" fmla="*/ 32 w 50"/>
                  <a:gd name="T55" fmla="*/ 62 h 66"/>
                  <a:gd name="T56" fmla="*/ 34 w 50"/>
                  <a:gd name="T57" fmla="*/ 66 h 66"/>
                  <a:gd name="T58" fmla="*/ 34 w 50"/>
                  <a:gd name="T59" fmla="*/ 56 h 66"/>
                  <a:gd name="T60" fmla="*/ 44 w 50"/>
                  <a:gd name="T6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66">
                    <a:moveTo>
                      <a:pt x="10" y="54"/>
                    </a:moveTo>
                    <a:lnTo>
                      <a:pt x="14" y="50"/>
                    </a:lnTo>
                    <a:lnTo>
                      <a:pt x="14" y="54"/>
                    </a:lnTo>
                    <a:lnTo>
                      <a:pt x="10" y="54"/>
                    </a:lnTo>
                    <a:close/>
                    <a:moveTo>
                      <a:pt x="44" y="44"/>
                    </a:moveTo>
                    <a:lnTo>
                      <a:pt x="50" y="40"/>
                    </a:lnTo>
                    <a:lnTo>
                      <a:pt x="48" y="34"/>
                    </a:lnTo>
                    <a:lnTo>
                      <a:pt x="46" y="36"/>
                    </a:lnTo>
                    <a:lnTo>
                      <a:pt x="44" y="32"/>
                    </a:lnTo>
                    <a:lnTo>
                      <a:pt x="50" y="26"/>
                    </a:lnTo>
                    <a:lnTo>
                      <a:pt x="44" y="18"/>
                    </a:lnTo>
                    <a:lnTo>
                      <a:pt x="46" y="12"/>
                    </a:lnTo>
                    <a:lnTo>
                      <a:pt x="40" y="8"/>
                    </a:lnTo>
                    <a:lnTo>
                      <a:pt x="38" y="0"/>
                    </a:lnTo>
                    <a:lnTo>
                      <a:pt x="26" y="0"/>
                    </a:lnTo>
                    <a:lnTo>
                      <a:pt x="20" y="4"/>
                    </a:lnTo>
                    <a:lnTo>
                      <a:pt x="18" y="4"/>
                    </a:lnTo>
                    <a:lnTo>
                      <a:pt x="14" y="6"/>
                    </a:lnTo>
                    <a:lnTo>
                      <a:pt x="8" y="16"/>
                    </a:lnTo>
                    <a:lnTo>
                      <a:pt x="4" y="18"/>
                    </a:lnTo>
                    <a:lnTo>
                      <a:pt x="0" y="28"/>
                    </a:lnTo>
                    <a:lnTo>
                      <a:pt x="2" y="30"/>
                    </a:lnTo>
                    <a:lnTo>
                      <a:pt x="6" y="36"/>
                    </a:lnTo>
                    <a:lnTo>
                      <a:pt x="8" y="44"/>
                    </a:lnTo>
                    <a:lnTo>
                      <a:pt x="16" y="48"/>
                    </a:lnTo>
                    <a:lnTo>
                      <a:pt x="18" y="52"/>
                    </a:lnTo>
                    <a:lnTo>
                      <a:pt x="18" y="56"/>
                    </a:lnTo>
                    <a:lnTo>
                      <a:pt x="32" y="62"/>
                    </a:lnTo>
                    <a:lnTo>
                      <a:pt x="34" y="66"/>
                    </a:lnTo>
                    <a:lnTo>
                      <a:pt x="34" y="56"/>
                    </a:lnTo>
                    <a:lnTo>
                      <a:pt x="44" y="4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4" name="Freeform 98"/>
              <p:cNvSpPr>
                <a:spLocks/>
              </p:cNvSpPr>
              <p:nvPr/>
            </p:nvSpPr>
            <p:spPr bwMode="auto">
              <a:xfrm>
                <a:off x="12111779" y="4492987"/>
                <a:ext cx="182520" cy="154001"/>
              </a:xfrm>
              <a:custGeom>
                <a:avLst/>
                <a:gdLst>
                  <a:gd name="T0" fmla="*/ 42 w 128"/>
                  <a:gd name="T1" fmla="*/ 58 h 108"/>
                  <a:gd name="T2" fmla="*/ 46 w 128"/>
                  <a:gd name="T3" fmla="*/ 56 h 108"/>
                  <a:gd name="T4" fmla="*/ 48 w 128"/>
                  <a:gd name="T5" fmla="*/ 56 h 108"/>
                  <a:gd name="T6" fmla="*/ 54 w 128"/>
                  <a:gd name="T7" fmla="*/ 52 h 108"/>
                  <a:gd name="T8" fmla="*/ 66 w 128"/>
                  <a:gd name="T9" fmla="*/ 52 h 108"/>
                  <a:gd name="T10" fmla="*/ 68 w 128"/>
                  <a:gd name="T11" fmla="*/ 60 h 108"/>
                  <a:gd name="T12" fmla="*/ 74 w 128"/>
                  <a:gd name="T13" fmla="*/ 64 h 108"/>
                  <a:gd name="T14" fmla="*/ 72 w 128"/>
                  <a:gd name="T15" fmla="*/ 70 h 108"/>
                  <a:gd name="T16" fmla="*/ 78 w 128"/>
                  <a:gd name="T17" fmla="*/ 78 h 108"/>
                  <a:gd name="T18" fmla="*/ 72 w 128"/>
                  <a:gd name="T19" fmla="*/ 84 h 108"/>
                  <a:gd name="T20" fmla="*/ 74 w 128"/>
                  <a:gd name="T21" fmla="*/ 88 h 108"/>
                  <a:gd name="T22" fmla="*/ 76 w 128"/>
                  <a:gd name="T23" fmla="*/ 86 h 108"/>
                  <a:gd name="T24" fmla="*/ 84 w 128"/>
                  <a:gd name="T25" fmla="*/ 84 h 108"/>
                  <a:gd name="T26" fmla="*/ 92 w 128"/>
                  <a:gd name="T27" fmla="*/ 80 h 108"/>
                  <a:gd name="T28" fmla="*/ 98 w 128"/>
                  <a:gd name="T29" fmla="*/ 96 h 108"/>
                  <a:gd name="T30" fmla="*/ 94 w 128"/>
                  <a:gd name="T31" fmla="*/ 104 h 108"/>
                  <a:gd name="T32" fmla="*/ 100 w 128"/>
                  <a:gd name="T33" fmla="*/ 108 h 108"/>
                  <a:gd name="T34" fmla="*/ 110 w 128"/>
                  <a:gd name="T35" fmla="*/ 100 h 108"/>
                  <a:gd name="T36" fmla="*/ 114 w 128"/>
                  <a:gd name="T37" fmla="*/ 102 h 108"/>
                  <a:gd name="T38" fmla="*/ 122 w 128"/>
                  <a:gd name="T39" fmla="*/ 90 h 108"/>
                  <a:gd name="T40" fmla="*/ 120 w 128"/>
                  <a:gd name="T41" fmla="*/ 86 h 108"/>
                  <a:gd name="T42" fmla="*/ 124 w 128"/>
                  <a:gd name="T43" fmla="*/ 84 h 108"/>
                  <a:gd name="T44" fmla="*/ 128 w 128"/>
                  <a:gd name="T45" fmla="*/ 80 h 108"/>
                  <a:gd name="T46" fmla="*/ 122 w 128"/>
                  <a:gd name="T47" fmla="*/ 76 h 108"/>
                  <a:gd name="T48" fmla="*/ 124 w 128"/>
                  <a:gd name="T49" fmla="*/ 72 h 108"/>
                  <a:gd name="T50" fmla="*/ 118 w 128"/>
                  <a:gd name="T51" fmla="*/ 56 h 108"/>
                  <a:gd name="T52" fmla="*/ 122 w 128"/>
                  <a:gd name="T53" fmla="*/ 48 h 108"/>
                  <a:gd name="T54" fmla="*/ 114 w 128"/>
                  <a:gd name="T55" fmla="*/ 42 h 108"/>
                  <a:gd name="T56" fmla="*/ 114 w 128"/>
                  <a:gd name="T57" fmla="*/ 32 h 108"/>
                  <a:gd name="T58" fmla="*/ 110 w 128"/>
                  <a:gd name="T59" fmla="*/ 34 h 108"/>
                  <a:gd name="T60" fmla="*/ 110 w 128"/>
                  <a:gd name="T61" fmla="*/ 30 h 108"/>
                  <a:gd name="T62" fmla="*/ 114 w 128"/>
                  <a:gd name="T63" fmla="*/ 24 h 108"/>
                  <a:gd name="T64" fmla="*/ 108 w 128"/>
                  <a:gd name="T65" fmla="*/ 18 h 108"/>
                  <a:gd name="T66" fmla="*/ 108 w 128"/>
                  <a:gd name="T67" fmla="*/ 10 h 108"/>
                  <a:gd name="T68" fmla="*/ 98 w 128"/>
                  <a:gd name="T69" fmla="*/ 4 h 108"/>
                  <a:gd name="T70" fmla="*/ 92 w 128"/>
                  <a:gd name="T71" fmla="*/ 10 h 108"/>
                  <a:gd name="T72" fmla="*/ 84 w 128"/>
                  <a:gd name="T73" fmla="*/ 8 h 108"/>
                  <a:gd name="T74" fmla="*/ 76 w 128"/>
                  <a:gd name="T75" fmla="*/ 14 h 108"/>
                  <a:gd name="T76" fmla="*/ 70 w 128"/>
                  <a:gd name="T77" fmla="*/ 8 h 108"/>
                  <a:gd name="T78" fmla="*/ 62 w 128"/>
                  <a:gd name="T79" fmla="*/ 10 h 108"/>
                  <a:gd name="T80" fmla="*/ 58 w 128"/>
                  <a:gd name="T81" fmla="*/ 4 h 108"/>
                  <a:gd name="T82" fmla="*/ 48 w 128"/>
                  <a:gd name="T83" fmla="*/ 6 h 108"/>
                  <a:gd name="T84" fmla="*/ 42 w 128"/>
                  <a:gd name="T85" fmla="*/ 6 h 108"/>
                  <a:gd name="T86" fmla="*/ 30 w 128"/>
                  <a:gd name="T87" fmla="*/ 2 h 108"/>
                  <a:gd name="T88" fmla="*/ 22 w 128"/>
                  <a:gd name="T89" fmla="*/ 0 h 108"/>
                  <a:gd name="T90" fmla="*/ 24 w 128"/>
                  <a:gd name="T91" fmla="*/ 6 h 108"/>
                  <a:gd name="T92" fmla="*/ 22 w 128"/>
                  <a:gd name="T93" fmla="*/ 10 h 108"/>
                  <a:gd name="T94" fmla="*/ 24 w 128"/>
                  <a:gd name="T95" fmla="*/ 16 h 108"/>
                  <a:gd name="T96" fmla="*/ 14 w 128"/>
                  <a:gd name="T97" fmla="*/ 20 h 108"/>
                  <a:gd name="T98" fmla="*/ 6 w 128"/>
                  <a:gd name="T99" fmla="*/ 28 h 108"/>
                  <a:gd name="T100" fmla="*/ 0 w 128"/>
                  <a:gd name="T101" fmla="*/ 34 h 108"/>
                  <a:gd name="T102" fmla="*/ 6 w 128"/>
                  <a:gd name="T103" fmla="*/ 34 h 108"/>
                  <a:gd name="T104" fmla="*/ 16 w 128"/>
                  <a:gd name="T105" fmla="*/ 46 h 108"/>
                  <a:gd name="T106" fmla="*/ 24 w 128"/>
                  <a:gd name="T107" fmla="*/ 62 h 108"/>
                  <a:gd name="T108" fmla="*/ 32 w 128"/>
                  <a:gd name="T109" fmla="*/ 70 h 108"/>
                  <a:gd name="T110" fmla="*/ 36 w 128"/>
                  <a:gd name="T111" fmla="*/ 68 h 108"/>
                  <a:gd name="T112" fmla="*/ 42 w 128"/>
                  <a:gd name="T113" fmla="*/ 5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08">
                    <a:moveTo>
                      <a:pt x="42" y="58"/>
                    </a:moveTo>
                    <a:lnTo>
                      <a:pt x="46" y="56"/>
                    </a:lnTo>
                    <a:lnTo>
                      <a:pt x="48" y="56"/>
                    </a:lnTo>
                    <a:lnTo>
                      <a:pt x="54" y="52"/>
                    </a:lnTo>
                    <a:lnTo>
                      <a:pt x="66" y="52"/>
                    </a:lnTo>
                    <a:lnTo>
                      <a:pt x="68" y="60"/>
                    </a:lnTo>
                    <a:lnTo>
                      <a:pt x="74" y="64"/>
                    </a:lnTo>
                    <a:lnTo>
                      <a:pt x="72" y="70"/>
                    </a:lnTo>
                    <a:lnTo>
                      <a:pt x="78" y="78"/>
                    </a:lnTo>
                    <a:lnTo>
                      <a:pt x="72" y="84"/>
                    </a:lnTo>
                    <a:lnTo>
                      <a:pt x="74" y="88"/>
                    </a:lnTo>
                    <a:lnTo>
                      <a:pt x="76" y="86"/>
                    </a:lnTo>
                    <a:lnTo>
                      <a:pt x="84" y="84"/>
                    </a:lnTo>
                    <a:lnTo>
                      <a:pt x="92" y="80"/>
                    </a:lnTo>
                    <a:lnTo>
                      <a:pt x="98" y="96"/>
                    </a:lnTo>
                    <a:lnTo>
                      <a:pt x="94" y="104"/>
                    </a:lnTo>
                    <a:lnTo>
                      <a:pt x="100" y="108"/>
                    </a:lnTo>
                    <a:lnTo>
                      <a:pt x="110" y="100"/>
                    </a:lnTo>
                    <a:lnTo>
                      <a:pt x="114" y="102"/>
                    </a:lnTo>
                    <a:lnTo>
                      <a:pt x="122" y="90"/>
                    </a:lnTo>
                    <a:lnTo>
                      <a:pt x="120" y="86"/>
                    </a:lnTo>
                    <a:lnTo>
                      <a:pt x="124" y="84"/>
                    </a:lnTo>
                    <a:lnTo>
                      <a:pt x="128" y="80"/>
                    </a:lnTo>
                    <a:lnTo>
                      <a:pt x="122" y="76"/>
                    </a:lnTo>
                    <a:lnTo>
                      <a:pt x="124" y="72"/>
                    </a:lnTo>
                    <a:lnTo>
                      <a:pt x="118" y="56"/>
                    </a:lnTo>
                    <a:lnTo>
                      <a:pt x="122" y="48"/>
                    </a:lnTo>
                    <a:lnTo>
                      <a:pt x="114" y="42"/>
                    </a:lnTo>
                    <a:lnTo>
                      <a:pt x="114" y="32"/>
                    </a:lnTo>
                    <a:lnTo>
                      <a:pt x="110" y="34"/>
                    </a:lnTo>
                    <a:lnTo>
                      <a:pt x="110" y="30"/>
                    </a:lnTo>
                    <a:lnTo>
                      <a:pt x="114" y="24"/>
                    </a:lnTo>
                    <a:lnTo>
                      <a:pt x="108" y="18"/>
                    </a:lnTo>
                    <a:lnTo>
                      <a:pt x="108" y="10"/>
                    </a:lnTo>
                    <a:lnTo>
                      <a:pt x="98" y="4"/>
                    </a:lnTo>
                    <a:lnTo>
                      <a:pt x="92" y="10"/>
                    </a:lnTo>
                    <a:lnTo>
                      <a:pt x="84" y="8"/>
                    </a:lnTo>
                    <a:lnTo>
                      <a:pt x="76" y="14"/>
                    </a:lnTo>
                    <a:lnTo>
                      <a:pt x="70" y="8"/>
                    </a:lnTo>
                    <a:lnTo>
                      <a:pt x="62" y="10"/>
                    </a:lnTo>
                    <a:lnTo>
                      <a:pt x="58" y="4"/>
                    </a:lnTo>
                    <a:lnTo>
                      <a:pt x="48" y="6"/>
                    </a:lnTo>
                    <a:lnTo>
                      <a:pt x="42" y="6"/>
                    </a:lnTo>
                    <a:lnTo>
                      <a:pt x="30" y="2"/>
                    </a:lnTo>
                    <a:lnTo>
                      <a:pt x="22" y="0"/>
                    </a:lnTo>
                    <a:lnTo>
                      <a:pt x="24" y="6"/>
                    </a:lnTo>
                    <a:lnTo>
                      <a:pt x="22" y="10"/>
                    </a:lnTo>
                    <a:lnTo>
                      <a:pt x="24" y="16"/>
                    </a:lnTo>
                    <a:lnTo>
                      <a:pt x="14" y="20"/>
                    </a:lnTo>
                    <a:lnTo>
                      <a:pt x="6" y="28"/>
                    </a:lnTo>
                    <a:lnTo>
                      <a:pt x="0" y="34"/>
                    </a:lnTo>
                    <a:lnTo>
                      <a:pt x="6" y="34"/>
                    </a:lnTo>
                    <a:lnTo>
                      <a:pt x="16" y="46"/>
                    </a:lnTo>
                    <a:lnTo>
                      <a:pt x="24" y="62"/>
                    </a:lnTo>
                    <a:lnTo>
                      <a:pt x="32" y="70"/>
                    </a:lnTo>
                    <a:lnTo>
                      <a:pt x="36" y="68"/>
                    </a:lnTo>
                    <a:lnTo>
                      <a:pt x="42"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5" name="Freeform 99"/>
              <p:cNvSpPr>
                <a:spLocks/>
              </p:cNvSpPr>
              <p:nvPr/>
            </p:nvSpPr>
            <p:spPr bwMode="auto">
              <a:xfrm>
                <a:off x="12200188" y="4607062"/>
                <a:ext cx="99816" cy="121205"/>
              </a:xfrm>
              <a:custGeom>
                <a:avLst/>
                <a:gdLst>
                  <a:gd name="T0" fmla="*/ 70 w 70"/>
                  <a:gd name="T1" fmla="*/ 68 h 85"/>
                  <a:gd name="T2" fmla="*/ 70 w 70"/>
                  <a:gd name="T3" fmla="*/ 58 h 85"/>
                  <a:gd name="T4" fmla="*/ 62 w 70"/>
                  <a:gd name="T5" fmla="*/ 54 h 85"/>
                  <a:gd name="T6" fmla="*/ 60 w 70"/>
                  <a:gd name="T7" fmla="*/ 48 h 85"/>
                  <a:gd name="T8" fmla="*/ 52 w 70"/>
                  <a:gd name="T9" fmla="*/ 46 h 85"/>
                  <a:gd name="T10" fmla="*/ 48 w 70"/>
                  <a:gd name="T11" fmla="*/ 42 h 85"/>
                  <a:gd name="T12" fmla="*/ 54 w 70"/>
                  <a:gd name="T13" fmla="*/ 36 h 85"/>
                  <a:gd name="T14" fmla="*/ 52 w 70"/>
                  <a:gd name="T15" fmla="*/ 22 h 85"/>
                  <a:gd name="T16" fmla="*/ 48 w 70"/>
                  <a:gd name="T17" fmla="*/ 20 h 85"/>
                  <a:gd name="T18" fmla="*/ 38 w 70"/>
                  <a:gd name="T19" fmla="*/ 28 h 85"/>
                  <a:gd name="T20" fmla="*/ 32 w 70"/>
                  <a:gd name="T21" fmla="*/ 24 h 85"/>
                  <a:gd name="T22" fmla="*/ 36 w 70"/>
                  <a:gd name="T23" fmla="*/ 16 h 85"/>
                  <a:gd name="T24" fmla="*/ 30 w 70"/>
                  <a:gd name="T25" fmla="*/ 0 h 85"/>
                  <a:gd name="T26" fmla="*/ 22 w 70"/>
                  <a:gd name="T27" fmla="*/ 4 h 85"/>
                  <a:gd name="T28" fmla="*/ 14 w 70"/>
                  <a:gd name="T29" fmla="*/ 6 h 85"/>
                  <a:gd name="T30" fmla="*/ 16 w 70"/>
                  <a:gd name="T31" fmla="*/ 12 h 85"/>
                  <a:gd name="T32" fmla="*/ 10 w 70"/>
                  <a:gd name="T33" fmla="*/ 16 h 85"/>
                  <a:gd name="T34" fmla="*/ 0 w 70"/>
                  <a:gd name="T35" fmla="*/ 28 h 85"/>
                  <a:gd name="T36" fmla="*/ 0 w 70"/>
                  <a:gd name="T37" fmla="*/ 38 h 85"/>
                  <a:gd name="T38" fmla="*/ 10 w 70"/>
                  <a:gd name="T39" fmla="*/ 44 h 85"/>
                  <a:gd name="T40" fmla="*/ 18 w 70"/>
                  <a:gd name="T41" fmla="*/ 50 h 85"/>
                  <a:gd name="T42" fmla="*/ 32 w 70"/>
                  <a:gd name="T43" fmla="*/ 66 h 85"/>
                  <a:gd name="T44" fmla="*/ 42 w 70"/>
                  <a:gd name="T45" fmla="*/ 75 h 85"/>
                  <a:gd name="T46" fmla="*/ 58 w 70"/>
                  <a:gd name="T47" fmla="*/ 83 h 85"/>
                  <a:gd name="T48" fmla="*/ 64 w 70"/>
                  <a:gd name="T49" fmla="*/ 85 h 85"/>
                  <a:gd name="T50" fmla="*/ 66 w 70"/>
                  <a:gd name="T51" fmla="*/ 73 h 85"/>
                  <a:gd name="T52" fmla="*/ 70 w 70"/>
                  <a:gd name="T53"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5">
                    <a:moveTo>
                      <a:pt x="70" y="68"/>
                    </a:moveTo>
                    <a:lnTo>
                      <a:pt x="70" y="58"/>
                    </a:lnTo>
                    <a:lnTo>
                      <a:pt x="62" y="54"/>
                    </a:lnTo>
                    <a:lnTo>
                      <a:pt x="60" y="48"/>
                    </a:lnTo>
                    <a:lnTo>
                      <a:pt x="52" y="46"/>
                    </a:lnTo>
                    <a:lnTo>
                      <a:pt x="48" y="42"/>
                    </a:lnTo>
                    <a:lnTo>
                      <a:pt x="54" y="36"/>
                    </a:lnTo>
                    <a:lnTo>
                      <a:pt x="52" y="22"/>
                    </a:lnTo>
                    <a:lnTo>
                      <a:pt x="48" y="20"/>
                    </a:lnTo>
                    <a:lnTo>
                      <a:pt x="38" y="28"/>
                    </a:lnTo>
                    <a:lnTo>
                      <a:pt x="32" y="24"/>
                    </a:lnTo>
                    <a:lnTo>
                      <a:pt x="36" y="16"/>
                    </a:lnTo>
                    <a:lnTo>
                      <a:pt x="30" y="0"/>
                    </a:lnTo>
                    <a:lnTo>
                      <a:pt x="22" y="4"/>
                    </a:lnTo>
                    <a:lnTo>
                      <a:pt x="14" y="6"/>
                    </a:lnTo>
                    <a:lnTo>
                      <a:pt x="16" y="12"/>
                    </a:lnTo>
                    <a:lnTo>
                      <a:pt x="10" y="16"/>
                    </a:lnTo>
                    <a:lnTo>
                      <a:pt x="0" y="28"/>
                    </a:lnTo>
                    <a:lnTo>
                      <a:pt x="0" y="38"/>
                    </a:lnTo>
                    <a:lnTo>
                      <a:pt x="10" y="44"/>
                    </a:lnTo>
                    <a:lnTo>
                      <a:pt x="18" y="50"/>
                    </a:lnTo>
                    <a:lnTo>
                      <a:pt x="32" y="66"/>
                    </a:lnTo>
                    <a:lnTo>
                      <a:pt x="42" y="75"/>
                    </a:lnTo>
                    <a:lnTo>
                      <a:pt x="58" y="83"/>
                    </a:lnTo>
                    <a:lnTo>
                      <a:pt x="64" y="85"/>
                    </a:lnTo>
                    <a:lnTo>
                      <a:pt x="66" y="73"/>
                    </a:lnTo>
                    <a:lnTo>
                      <a:pt x="70" y="6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6" name="Freeform 100"/>
              <p:cNvSpPr>
                <a:spLocks/>
              </p:cNvSpPr>
              <p:nvPr/>
            </p:nvSpPr>
            <p:spPr bwMode="auto">
              <a:xfrm>
                <a:off x="12268633" y="4552877"/>
                <a:ext cx="151149" cy="175390"/>
              </a:xfrm>
              <a:custGeom>
                <a:avLst/>
                <a:gdLst>
                  <a:gd name="T0" fmla="*/ 96 w 106"/>
                  <a:gd name="T1" fmla="*/ 96 h 123"/>
                  <a:gd name="T2" fmla="*/ 94 w 106"/>
                  <a:gd name="T3" fmla="*/ 86 h 123"/>
                  <a:gd name="T4" fmla="*/ 94 w 106"/>
                  <a:gd name="T5" fmla="*/ 72 h 123"/>
                  <a:gd name="T6" fmla="*/ 100 w 106"/>
                  <a:gd name="T7" fmla="*/ 66 h 123"/>
                  <a:gd name="T8" fmla="*/ 100 w 106"/>
                  <a:gd name="T9" fmla="*/ 56 h 123"/>
                  <a:gd name="T10" fmla="*/ 106 w 106"/>
                  <a:gd name="T11" fmla="*/ 44 h 123"/>
                  <a:gd name="T12" fmla="*/ 100 w 106"/>
                  <a:gd name="T13" fmla="*/ 32 h 123"/>
                  <a:gd name="T14" fmla="*/ 100 w 106"/>
                  <a:gd name="T15" fmla="*/ 16 h 123"/>
                  <a:gd name="T16" fmla="*/ 90 w 106"/>
                  <a:gd name="T17" fmla="*/ 12 h 123"/>
                  <a:gd name="T18" fmla="*/ 76 w 106"/>
                  <a:gd name="T19" fmla="*/ 14 h 123"/>
                  <a:gd name="T20" fmla="*/ 70 w 106"/>
                  <a:gd name="T21" fmla="*/ 18 h 123"/>
                  <a:gd name="T22" fmla="*/ 60 w 106"/>
                  <a:gd name="T23" fmla="*/ 12 h 123"/>
                  <a:gd name="T24" fmla="*/ 60 w 106"/>
                  <a:gd name="T25" fmla="*/ 8 h 123"/>
                  <a:gd name="T26" fmla="*/ 56 w 106"/>
                  <a:gd name="T27" fmla="*/ 2 h 123"/>
                  <a:gd name="T28" fmla="*/ 46 w 106"/>
                  <a:gd name="T29" fmla="*/ 4 h 123"/>
                  <a:gd name="T30" fmla="*/ 40 w 106"/>
                  <a:gd name="T31" fmla="*/ 4 h 123"/>
                  <a:gd name="T32" fmla="*/ 40 w 106"/>
                  <a:gd name="T33" fmla="*/ 0 h 123"/>
                  <a:gd name="T34" fmla="*/ 32 w 106"/>
                  <a:gd name="T35" fmla="*/ 0 h 123"/>
                  <a:gd name="T36" fmla="*/ 30 w 106"/>
                  <a:gd name="T37" fmla="*/ 6 h 123"/>
                  <a:gd name="T38" fmla="*/ 22 w 106"/>
                  <a:gd name="T39" fmla="*/ 6 h 123"/>
                  <a:gd name="T40" fmla="*/ 18 w 106"/>
                  <a:gd name="T41" fmla="*/ 4 h 123"/>
                  <a:gd name="T42" fmla="*/ 12 w 106"/>
                  <a:gd name="T43" fmla="*/ 6 h 123"/>
                  <a:gd name="T44" fmla="*/ 8 w 106"/>
                  <a:gd name="T45" fmla="*/ 14 h 123"/>
                  <a:gd name="T46" fmla="*/ 14 w 106"/>
                  <a:gd name="T47" fmla="*/ 30 h 123"/>
                  <a:gd name="T48" fmla="*/ 12 w 106"/>
                  <a:gd name="T49" fmla="*/ 34 h 123"/>
                  <a:gd name="T50" fmla="*/ 18 w 106"/>
                  <a:gd name="T51" fmla="*/ 38 h 123"/>
                  <a:gd name="T52" fmla="*/ 14 w 106"/>
                  <a:gd name="T53" fmla="*/ 42 h 123"/>
                  <a:gd name="T54" fmla="*/ 10 w 106"/>
                  <a:gd name="T55" fmla="*/ 44 h 123"/>
                  <a:gd name="T56" fmla="*/ 12 w 106"/>
                  <a:gd name="T57" fmla="*/ 48 h 123"/>
                  <a:gd name="T58" fmla="*/ 4 w 106"/>
                  <a:gd name="T59" fmla="*/ 60 h 123"/>
                  <a:gd name="T60" fmla="*/ 6 w 106"/>
                  <a:gd name="T61" fmla="*/ 74 h 123"/>
                  <a:gd name="T62" fmla="*/ 0 w 106"/>
                  <a:gd name="T63" fmla="*/ 80 h 123"/>
                  <a:gd name="T64" fmla="*/ 4 w 106"/>
                  <a:gd name="T65" fmla="*/ 84 h 123"/>
                  <a:gd name="T66" fmla="*/ 12 w 106"/>
                  <a:gd name="T67" fmla="*/ 86 h 123"/>
                  <a:gd name="T68" fmla="*/ 14 w 106"/>
                  <a:gd name="T69" fmla="*/ 92 h 123"/>
                  <a:gd name="T70" fmla="*/ 22 w 106"/>
                  <a:gd name="T71" fmla="*/ 96 h 123"/>
                  <a:gd name="T72" fmla="*/ 22 w 106"/>
                  <a:gd name="T73" fmla="*/ 106 h 123"/>
                  <a:gd name="T74" fmla="*/ 18 w 106"/>
                  <a:gd name="T75" fmla="*/ 111 h 123"/>
                  <a:gd name="T76" fmla="*/ 16 w 106"/>
                  <a:gd name="T77" fmla="*/ 123 h 123"/>
                  <a:gd name="T78" fmla="*/ 30 w 106"/>
                  <a:gd name="T79" fmla="*/ 119 h 123"/>
                  <a:gd name="T80" fmla="*/ 44 w 106"/>
                  <a:gd name="T81" fmla="*/ 113 h 123"/>
                  <a:gd name="T82" fmla="*/ 66 w 106"/>
                  <a:gd name="T83" fmla="*/ 106 h 123"/>
                  <a:gd name="T84" fmla="*/ 82 w 106"/>
                  <a:gd name="T85" fmla="*/ 104 h 123"/>
                  <a:gd name="T86" fmla="*/ 88 w 106"/>
                  <a:gd name="T87" fmla="*/ 106 h 123"/>
                  <a:gd name="T88" fmla="*/ 96 w 106"/>
                  <a:gd name="T89" fmla="*/ 109 h 123"/>
                  <a:gd name="T90" fmla="*/ 100 w 106"/>
                  <a:gd name="T91" fmla="*/ 111 h 123"/>
                  <a:gd name="T92" fmla="*/ 100 w 106"/>
                  <a:gd name="T93" fmla="*/ 100 h 123"/>
                  <a:gd name="T94" fmla="*/ 96 w 106"/>
                  <a:gd name="T9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 h="123">
                    <a:moveTo>
                      <a:pt x="96" y="96"/>
                    </a:moveTo>
                    <a:lnTo>
                      <a:pt x="94" y="86"/>
                    </a:lnTo>
                    <a:lnTo>
                      <a:pt x="94" y="72"/>
                    </a:lnTo>
                    <a:lnTo>
                      <a:pt x="100" y="66"/>
                    </a:lnTo>
                    <a:lnTo>
                      <a:pt x="100" y="56"/>
                    </a:lnTo>
                    <a:lnTo>
                      <a:pt x="106" y="44"/>
                    </a:lnTo>
                    <a:lnTo>
                      <a:pt x="100" y="32"/>
                    </a:lnTo>
                    <a:lnTo>
                      <a:pt x="100" y="16"/>
                    </a:lnTo>
                    <a:lnTo>
                      <a:pt x="90" y="12"/>
                    </a:lnTo>
                    <a:lnTo>
                      <a:pt x="76" y="14"/>
                    </a:lnTo>
                    <a:lnTo>
                      <a:pt x="70" y="18"/>
                    </a:lnTo>
                    <a:lnTo>
                      <a:pt x="60" y="12"/>
                    </a:lnTo>
                    <a:lnTo>
                      <a:pt x="60" y="8"/>
                    </a:lnTo>
                    <a:lnTo>
                      <a:pt x="56" y="2"/>
                    </a:lnTo>
                    <a:lnTo>
                      <a:pt x="46" y="4"/>
                    </a:lnTo>
                    <a:lnTo>
                      <a:pt x="40" y="4"/>
                    </a:lnTo>
                    <a:lnTo>
                      <a:pt x="40" y="0"/>
                    </a:lnTo>
                    <a:lnTo>
                      <a:pt x="32" y="0"/>
                    </a:lnTo>
                    <a:lnTo>
                      <a:pt x="30" y="6"/>
                    </a:lnTo>
                    <a:lnTo>
                      <a:pt x="22" y="6"/>
                    </a:lnTo>
                    <a:lnTo>
                      <a:pt x="18" y="4"/>
                    </a:lnTo>
                    <a:lnTo>
                      <a:pt x="12" y="6"/>
                    </a:lnTo>
                    <a:lnTo>
                      <a:pt x="8" y="14"/>
                    </a:lnTo>
                    <a:lnTo>
                      <a:pt x="14" y="30"/>
                    </a:lnTo>
                    <a:lnTo>
                      <a:pt x="12" y="34"/>
                    </a:lnTo>
                    <a:lnTo>
                      <a:pt x="18" y="38"/>
                    </a:lnTo>
                    <a:lnTo>
                      <a:pt x="14" y="42"/>
                    </a:lnTo>
                    <a:lnTo>
                      <a:pt x="10" y="44"/>
                    </a:lnTo>
                    <a:lnTo>
                      <a:pt x="12" y="48"/>
                    </a:lnTo>
                    <a:lnTo>
                      <a:pt x="4" y="60"/>
                    </a:lnTo>
                    <a:lnTo>
                      <a:pt x="6" y="74"/>
                    </a:lnTo>
                    <a:lnTo>
                      <a:pt x="0" y="80"/>
                    </a:lnTo>
                    <a:lnTo>
                      <a:pt x="4" y="84"/>
                    </a:lnTo>
                    <a:lnTo>
                      <a:pt x="12" y="86"/>
                    </a:lnTo>
                    <a:lnTo>
                      <a:pt x="14" y="92"/>
                    </a:lnTo>
                    <a:lnTo>
                      <a:pt x="22" y="96"/>
                    </a:lnTo>
                    <a:lnTo>
                      <a:pt x="22" y="106"/>
                    </a:lnTo>
                    <a:lnTo>
                      <a:pt x="18" y="111"/>
                    </a:lnTo>
                    <a:lnTo>
                      <a:pt x="16" y="123"/>
                    </a:lnTo>
                    <a:lnTo>
                      <a:pt x="30" y="119"/>
                    </a:lnTo>
                    <a:lnTo>
                      <a:pt x="44" y="113"/>
                    </a:lnTo>
                    <a:lnTo>
                      <a:pt x="66" y="106"/>
                    </a:lnTo>
                    <a:lnTo>
                      <a:pt x="82" y="104"/>
                    </a:lnTo>
                    <a:lnTo>
                      <a:pt x="88" y="106"/>
                    </a:lnTo>
                    <a:lnTo>
                      <a:pt x="96" y="109"/>
                    </a:lnTo>
                    <a:lnTo>
                      <a:pt x="100" y="111"/>
                    </a:lnTo>
                    <a:lnTo>
                      <a:pt x="100" y="100"/>
                    </a:lnTo>
                    <a:lnTo>
                      <a:pt x="96"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7" name="Freeform 101"/>
              <p:cNvSpPr>
                <a:spLocks/>
              </p:cNvSpPr>
              <p:nvPr/>
            </p:nvSpPr>
            <p:spPr bwMode="auto">
              <a:xfrm>
                <a:off x="12496783" y="4501543"/>
                <a:ext cx="77001" cy="176816"/>
              </a:xfrm>
              <a:custGeom>
                <a:avLst/>
                <a:gdLst>
                  <a:gd name="T0" fmla="*/ 38 w 54"/>
                  <a:gd name="T1" fmla="*/ 68 h 124"/>
                  <a:gd name="T2" fmla="*/ 42 w 54"/>
                  <a:gd name="T3" fmla="*/ 64 h 124"/>
                  <a:gd name="T4" fmla="*/ 48 w 54"/>
                  <a:gd name="T5" fmla="*/ 52 h 124"/>
                  <a:gd name="T6" fmla="*/ 52 w 54"/>
                  <a:gd name="T7" fmla="*/ 46 h 124"/>
                  <a:gd name="T8" fmla="*/ 52 w 54"/>
                  <a:gd name="T9" fmla="*/ 42 h 124"/>
                  <a:gd name="T10" fmla="*/ 54 w 54"/>
                  <a:gd name="T11" fmla="*/ 36 h 124"/>
                  <a:gd name="T12" fmla="*/ 50 w 54"/>
                  <a:gd name="T13" fmla="*/ 28 h 124"/>
                  <a:gd name="T14" fmla="*/ 52 w 54"/>
                  <a:gd name="T15" fmla="*/ 12 h 124"/>
                  <a:gd name="T16" fmla="*/ 38 w 54"/>
                  <a:gd name="T17" fmla="*/ 0 h 124"/>
                  <a:gd name="T18" fmla="*/ 32 w 54"/>
                  <a:gd name="T19" fmla="*/ 2 h 124"/>
                  <a:gd name="T20" fmla="*/ 30 w 54"/>
                  <a:gd name="T21" fmla="*/ 10 h 124"/>
                  <a:gd name="T22" fmla="*/ 26 w 54"/>
                  <a:gd name="T23" fmla="*/ 18 h 124"/>
                  <a:gd name="T24" fmla="*/ 12 w 54"/>
                  <a:gd name="T25" fmla="*/ 20 h 124"/>
                  <a:gd name="T26" fmla="*/ 4 w 54"/>
                  <a:gd name="T27" fmla="*/ 26 h 124"/>
                  <a:gd name="T28" fmla="*/ 0 w 54"/>
                  <a:gd name="T29" fmla="*/ 38 h 124"/>
                  <a:gd name="T30" fmla="*/ 10 w 54"/>
                  <a:gd name="T31" fmla="*/ 48 h 124"/>
                  <a:gd name="T32" fmla="*/ 10 w 54"/>
                  <a:gd name="T33" fmla="*/ 62 h 124"/>
                  <a:gd name="T34" fmla="*/ 18 w 54"/>
                  <a:gd name="T35" fmla="*/ 70 h 124"/>
                  <a:gd name="T36" fmla="*/ 16 w 54"/>
                  <a:gd name="T37" fmla="*/ 114 h 124"/>
                  <a:gd name="T38" fmla="*/ 20 w 54"/>
                  <a:gd name="T39" fmla="*/ 124 h 124"/>
                  <a:gd name="T40" fmla="*/ 38 w 54"/>
                  <a:gd name="T41" fmla="*/ 120 h 124"/>
                  <a:gd name="T42" fmla="*/ 34 w 54"/>
                  <a:gd name="T43" fmla="*/ 102 h 124"/>
                  <a:gd name="T44" fmla="*/ 38 w 54"/>
                  <a:gd name="T45" fmla="*/ 6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124">
                    <a:moveTo>
                      <a:pt x="38" y="68"/>
                    </a:moveTo>
                    <a:lnTo>
                      <a:pt x="42" y="64"/>
                    </a:lnTo>
                    <a:lnTo>
                      <a:pt x="48" y="52"/>
                    </a:lnTo>
                    <a:lnTo>
                      <a:pt x="52" y="46"/>
                    </a:lnTo>
                    <a:lnTo>
                      <a:pt x="52" y="42"/>
                    </a:lnTo>
                    <a:lnTo>
                      <a:pt x="54" y="36"/>
                    </a:lnTo>
                    <a:lnTo>
                      <a:pt x="50" y="28"/>
                    </a:lnTo>
                    <a:lnTo>
                      <a:pt x="52" y="12"/>
                    </a:lnTo>
                    <a:lnTo>
                      <a:pt x="38" y="0"/>
                    </a:lnTo>
                    <a:lnTo>
                      <a:pt x="32" y="2"/>
                    </a:lnTo>
                    <a:lnTo>
                      <a:pt x="30" y="10"/>
                    </a:lnTo>
                    <a:lnTo>
                      <a:pt x="26" y="18"/>
                    </a:lnTo>
                    <a:lnTo>
                      <a:pt x="12" y="20"/>
                    </a:lnTo>
                    <a:lnTo>
                      <a:pt x="4" y="26"/>
                    </a:lnTo>
                    <a:lnTo>
                      <a:pt x="0" y="38"/>
                    </a:lnTo>
                    <a:lnTo>
                      <a:pt x="10" y="48"/>
                    </a:lnTo>
                    <a:lnTo>
                      <a:pt x="10" y="62"/>
                    </a:lnTo>
                    <a:lnTo>
                      <a:pt x="18" y="70"/>
                    </a:lnTo>
                    <a:lnTo>
                      <a:pt x="16" y="114"/>
                    </a:lnTo>
                    <a:lnTo>
                      <a:pt x="20" y="124"/>
                    </a:lnTo>
                    <a:lnTo>
                      <a:pt x="38" y="120"/>
                    </a:lnTo>
                    <a:lnTo>
                      <a:pt x="34" y="102"/>
                    </a:lnTo>
                    <a:lnTo>
                      <a:pt x="38" y="6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8" name="Freeform 102"/>
              <p:cNvSpPr>
                <a:spLocks/>
              </p:cNvSpPr>
              <p:nvPr/>
            </p:nvSpPr>
            <p:spPr bwMode="auto">
              <a:xfrm>
                <a:off x="12402671" y="4535765"/>
                <a:ext cx="111223" cy="183946"/>
              </a:xfrm>
              <a:custGeom>
                <a:avLst/>
                <a:gdLst>
                  <a:gd name="T0" fmla="*/ 31 w 39"/>
                  <a:gd name="T1" fmla="*/ 42 h 64"/>
                  <a:gd name="T2" fmla="*/ 33 w 39"/>
                  <a:gd name="T3" fmla="*/ 28 h 64"/>
                  <a:gd name="T4" fmla="*/ 31 w 39"/>
                  <a:gd name="T5" fmla="*/ 21 h 64"/>
                  <a:gd name="T6" fmla="*/ 30 w 39"/>
                  <a:gd name="T7" fmla="*/ 12 h 64"/>
                  <a:gd name="T8" fmla="*/ 27 w 39"/>
                  <a:gd name="T9" fmla="*/ 7 h 64"/>
                  <a:gd name="T10" fmla="*/ 28 w 39"/>
                  <a:gd name="T11" fmla="*/ 1 h 64"/>
                  <a:gd name="T12" fmla="*/ 25 w 39"/>
                  <a:gd name="T13" fmla="*/ 0 h 64"/>
                  <a:gd name="T14" fmla="*/ 17 w 39"/>
                  <a:gd name="T15" fmla="*/ 2 h 64"/>
                  <a:gd name="T16" fmla="*/ 4 w 39"/>
                  <a:gd name="T17" fmla="*/ 1 h 64"/>
                  <a:gd name="T18" fmla="*/ 3 w 39"/>
                  <a:gd name="T19" fmla="*/ 1 h 64"/>
                  <a:gd name="T20" fmla="*/ 2 w 39"/>
                  <a:gd name="T21" fmla="*/ 6 h 64"/>
                  <a:gd name="T22" fmla="*/ 3 w 39"/>
                  <a:gd name="T23" fmla="*/ 14 h 64"/>
                  <a:gd name="T24" fmla="*/ 3 w 39"/>
                  <a:gd name="T25" fmla="*/ 22 h 64"/>
                  <a:gd name="T26" fmla="*/ 6 w 39"/>
                  <a:gd name="T27" fmla="*/ 28 h 64"/>
                  <a:gd name="T28" fmla="*/ 3 w 39"/>
                  <a:gd name="T29" fmla="*/ 34 h 64"/>
                  <a:gd name="T30" fmla="*/ 3 w 39"/>
                  <a:gd name="T31" fmla="*/ 39 h 64"/>
                  <a:gd name="T32" fmla="*/ 0 w 39"/>
                  <a:gd name="T33" fmla="*/ 42 h 64"/>
                  <a:gd name="T34" fmla="*/ 0 w 39"/>
                  <a:gd name="T35" fmla="*/ 49 h 64"/>
                  <a:gd name="T36" fmla="*/ 1 w 39"/>
                  <a:gd name="T37" fmla="*/ 54 h 64"/>
                  <a:gd name="T38" fmla="*/ 3 w 39"/>
                  <a:gd name="T39" fmla="*/ 56 h 64"/>
                  <a:gd name="T40" fmla="*/ 3 w 39"/>
                  <a:gd name="T41" fmla="*/ 61 h 64"/>
                  <a:gd name="T42" fmla="*/ 8 w 39"/>
                  <a:gd name="T43" fmla="*/ 63 h 64"/>
                  <a:gd name="T44" fmla="*/ 9 w 39"/>
                  <a:gd name="T45" fmla="*/ 64 h 64"/>
                  <a:gd name="T46" fmla="*/ 12 w 39"/>
                  <a:gd name="T47" fmla="*/ 63 h 64"/>
                  <a:gd name="T48" fmla="*/ 14 w 39"/>
                  <a:gd name="T49" fmla="*/ 61 h 64"/>
                  <a:gd name="T50" fmla="*/ 19 w 39"/>
                  <a:gd name="T51" fmla="*/ 60 h 64"/>
                  <a:gd name="T52" fmla="*/ 23 w 39"/>
                  <a:gd name="T53" fmla="*/ 57 h 64"/>
                  <a:gd name="T54" fmla="*/ 27 w 39"/>
                  <a:gd name="T55" fmla="*/ 56 h 64"/>
                  <a:gd name="T56" fmla="*/ 31 w 39"/>
                  <a:gd name="T57" fmla="*/ 55 h 64"/>
                  <a:gd name="T58" fmla="*/ 34 w 39"/>
                  <a:gd name="T59" fmla="*/ 54 h 64"/>
                  <a:gd name="T60" fmla="*/ 39 w 39"/>
                  <a:gd name="T61" fmla="*/ 51 h 64"/>
                  <a:gd name="T62" fmla="*/ 33 w 39"/>
                  <a:gd name="T63" fmla="*/ 48 h 64"/>
                  <a:gd name="T64" fmla="*/ 31 w 39"/>
                  <a:gd name="T65"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4">
                    <a:moveTo>
                      <a:pt x="31" y="42"/>
                    </a:moveTo>
                    <a:cubicBezTo>
                      <a:pt x="32" y="40"/>
                      <a:pt x="33" y="28"/>
                      <a:pt x="33" y="28"/>
                    </a:cubicBezTo>
                    <a:cubicBezTo>
                      <a:pt x="31" y="21"/>
                      <a:pt x="31" y="21"/>
                      <a:pt x="31" y="21"/>
                    </a:cubicBezTo>
                    <a:cubicBezTo>
                      <a:pt x="30" y="12"/>
                      <a:pt x="30" y="12"/>
                      <a:pt x="30" y="12"/>
                    </a:cubicBezTo>
                    <a:cubicBezTo>
                      <a:pt x="27" y="7"/>
                      <a:pt x="27" y="7"/>
                      <a:pt x="27" y="7"/>
                    </a:cubicBezTo>
                    <a:cubicBezTo>
                      <a:pt x="28" y="1"/>
                      <a:pt x="28" y="1"/>
                      <a:pt x="28" y="1"/>
                    </a:cubicBezTo>
                    <a:cubicBezTo>
                      <a:pt x="25" y="0"/>
                      <a:pt x="25" y="0"/>
                      <a:pt x="25" y="0"/>
                    </a:cubicBezTo>
                    <a:cubicBezTo>
                      <a:pt x="17" y="2"/>
                      <a:pt x="17" y="2"/>
                      <a:pt x="17" y="2"/>
                    </a:cubicBezTo>
                    <a:cubicBezTo>
                      <a:pt x="4" y="1"/>
                      <a:pt x="4" y="1"/>
                      <a:pt x="4" y="1"/>
                    </a:cubicBezTo>
                    <a:cubicBezTo>
                      <a:pt x="3" y="1"/>
                      <a:pt x="3" y="1"/>
                      <a:pt x="3" y="1"/>
                    </a:cubicBezTo>
                    <a:cubicBezTo>
                      <a:pt x="2" y="6"/>
                      <a:pt x="2" y="6"/>
                      <a:pt x="2" y="6"/>
                    </a:cubicBezTo>
                    <a:cubicBezTo>
                      <a:pt x="3" y="14"/>
                      <a:pt x="3" y="14"/>
                      <a:pt x="3" y="14"/>
                    </a:cubicBezTo>
                    <a:cubicBezTo>
                      <a:pt x="3" y="22"/>
                      <a:pt x="3" y="22"/>
                      <a:pt x="3" y="22"/>
                    </a:cubicBezTo>
                    <a:cubicBezTo>
                      <a:pt x="6" y="28"/>
                      <a:pt x="6" y="28"/>
                      <a:pt x="6" y="28"/>
                    </a:cubicBezTo>
                    <a:cubicBezTo>
                      <a:pt x="3" y="34"/>
                      <a:pt x="3" y="34"/>
                      <a:pt x="3" y="34"/>
                    </a:cubicBezTo>
                    <a:cubicBezTo>
                      <a:pt x="3" y="39"/>
                      <a:pt x="3" y="39"/>
                      <a:pt x="3" y="39"/>
                    </a:cubicBezTo>
                    <a:cubicBezTo>
                      <a:pt x="0" y="42"/>
                      <a:pt x="0" y="42"/>
                      <a:pt x="0" y="42"/>
                    </a:cubicBezTo>
                    <a:cubicBezTo>
                      <a:pt x="0" y="49"/>
                      <a:pt x="0" y="49"/>
                      <a:pt x="0" y="49"/>
                    </a:cubicBezTo>
                    <a:cubicBezTo>
                      <a:pt x="1" y="54"/>
                      <a:pt x="1" y="54"/>
                      <a:pt x="1" y="54"/>
                    </a:cubicBezTo>
                    <a:cubicBezTo>
                      <a:pt x="3" y="56"/>
                      <a:pt x="3" y="56"/>
                      <a:pt x="3" y="56"/>
                    </a:cubicBezTo>
                    <a:cubicBezTo>
                      <a:pt x="3" y="61"/>
                      <a:pt x="3" y="61"/>
                      <a:pt x="3" y="61"/>
                    </a:cubicBezTo>
                    <a:cubicBezTo>
                      <a:pt x="8" y="63"/>
                      <a:pt x="8" y="63"/>
                      <a:pt x="8" y="63"/>
                    </a:cubicBezTo>
                    <a:cubicBezTo>
                      <a:pt x="9" y="64"/>
                      <a:pt x="9" y="64"/>
                      <a:pt x="9" y="64"/>
                    </a:cubicBezTo>
                    <a:cubicBezTo>
                      <a:pt x="12" y="63"/>
                      <a:pt x="12" y="63"/>
                      <a:pt x="12" y="63"/>
                    </a:cubicBezTo>
                    <a:cubicBezTo>
                      <a:pt x="14" y="61"/>
                      <a:pt x="14" y="61"/>
                      <a:pt x="14" y="61"/>
                    </a:cubicBezTo>
                    <a:cubicBezTo>
                      <a:pt x="19" y="60"/>
                      <a:pt x="19" y="60"/>
                      <a:pt x="19" y="60"/>
                    </a:cubicBezTo>
                    <a:cubicBezTo>
                      <a:pt x="23" y="57"/>
                      <a:pt x="23" y="57"/>
                      <a:pt x="23" y="57"/>
                    </a:cubicBezTo>
                    <a:cubicBezTo>
                      <a:pt x="27" y="56"/>
                      <a:pt x="27" y="56"/>
                      <a:pt x="27" y="56"/>
                    </a:cubicBezTo>
                    <a:cubicBezTo>
                      <a:pt x="31" y="55"/>
                      <a:pt x="31" y="55"/>
                      <a:pt x="31" y="55"/>
                    </a:cubicBezTo>
                    <a:cubicBezTo>
                      <a:pt x="34" y="54"/>
                      <a:pt x="34" y="54"/>
                      <a:pt x="34" y="54"/>
                    </a:cubicBezTo>
                    <a:cubicBezTo>
                      <a:pt x="39" y="51"/>
                      <a:pt x="39" y="51"/>
                      <a:pt x="39" y="51"/>
                    </a:cubicBezTo>
                    <a:cubicBezTo>
                      <a:pt x="33" y="48"/>
                      <a:pt x="33" y="48"/>
                      <a:pt x="33" y="48"/>
                    </a:cubicBezTo>
                    <a:cubicBezTo>
                      <a:pt x="33" y="48"/>
                      <a:pt x="31" y="44"/>
                      <a:pt x="31" y="42"/>
                    </a:cubicBez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39" name="Freeform 103"/>
              <p:cNvSpPr>
                <a:spLocks/>
              </p:cNvSpPr>
              <p:nvPr/>
            </p:nvSpPr>
            <p:spPr bwMode="auto">
              <a:xfrm>
                <a:off x="12479671" y="4538617"/>
                <a:ext cx="45630" cy="142594"/>
              </a:xfrm>
              <a:custGeom>
                <a:avLst/>
                <a:gdLst>
                  <a:gd name="T0" fmla="*/ 15 w 16"/>
                  <a:gd name="T1" fmla="*/ 22 h 50"/>
                  <a:gd name="T2" fmla="*/ 11 w 16"/>
                  <a:gd name="T3" fmla="*/ 18 h 50"/>
                  <a:gd name="T4" fmla="*/ 11 w 16"/>
                  <a:gd name="T5" fmla="*/ 11 h 50"/>
                  <a:gd name="T6" fmla="*/ 6 w 16"/>
                  <a:gd name="T7" fmla="*/ 6 h 50"/>
                  <a:gd name="T8" fmla="*/ 8 w 16"/>
                  <a:gd name="T9" fmla="*/ 0 h 50"/>
                  <a:gd name="T10" fmla="*/ 1 w 16"/>
                  <a:gd name="T11" fmla="*/ 0 h 50"/>
                  <a:gd name="T12" fmla="*/ 0 w 16"/>
                  <a:gd name="T13" fmla="*/ 6 h 50"/>
                  <a:gd name="T14" fmla="*/ 3 w 16"/>
                  <a:gd name="T15" fmla="*/ 11 h 50"/>
                  <a:gd name="T16" fmla="*/ 4 w 16"/>
                  <a:gd name="T17" fmla="*/ 20 h 50"/>
                  <a:gd name="T18" fmla="*/ 6 w 16"/>
                  <a:gd name="T19" fmla="*/ 27 h 50"/>
                  <a:gd name="T20" fmla="*/ 4 w 16"/>
                  <a:gd name="T21" fmla="*/ 41 h 50"/>
                  <a:gd name="T22" fmla="*/ 6 w 16"/>
                  <a:gd name="T23" fmla="*/ 47 h 50"/>
                  <a:gd name="T24" fmla="*/ 12 w 16"/>
                  <a:gd name="T25" fmla="*/ 50 h 50"/>
                  <a:gd name="T26" fmla="*/ 16 w 16"/>
                  <a:gd name="T27" fmla="*/ 49 h 50"/>
                  <a:gd name="T28" fmla="*/ 14 w 16"/>
                  <a:gd name="T29" fmla="*/ 44 h 50"/>
                  <a:gd name="T30" fmla="*/ 15 w 16"/>
                  <a:gd name="T31"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50">
                    <a:moveTo>
                      <a:pt x="15" y="22"/>
                    </a:moveTo>
                    <a:cubicBezTo>
                      <a:pt x="11" y="18"/>
                      <a:pt x="11" y="18"/>
                      <a:pt x="11" y="18"/>
                    </a:cubicBezTo>
                    <a:cubicBezTo>
                      <a:pt x="11" y="11"/>
                      <a:pt x="11" y="11"/>
                      <a:pt x="11" y="11"/>
                    </a:cubicBezTo>
                    <a:cubicBezTo>
                      <a:pt x="6" y="6"/>
                      <a:pt x="6" y="6"/>
                      <a:pt x="6" y="6"/>
                    </a:cubicBezTo>
                    <a:cubicBezTo>
                      <a:pt x="8" y="0"/>
                      <a:pt x="8" y="0"/>
                      <a:pt x="8" y="0"/>
                    </a:cubicBezTo>
                    <a:cubicBezTo>
                      <a:pt x="1" y="0"/>
                      <a:pt x="1" y="0"/>
                      <a:pt x="1" y="0"/>
                    </a:cubicBezTo>
                    <a:cubicBezTo>
                      <a:pt x="0" y="6"/>
                      <a:pt x="0" y="6"/>
                      <a:pt x="0" y="6"/>
                    </a:cubicBezTo>
                    <a:cubicBezTo>
                      <a:pt x="3" y="11"/>
                      <a:pt x="3" y="11"/>
                      <a:pt x="3" y="11"/>
                    </a:cubicBezTo>
                    <a:cubicBezTo>
                      <a:pt x="4" y="20"/>
                      <a:pt x="4" y="20"/>
                      <a:pt x="4" y="20"/>
                    </a:cubicBezTo>
                    <a:cubicBezTo>
                      <a:pt x="6" y="27"/>
                      <a:pt x="6" y="27"/>
                      <a:pt x="6" y="27"/>
                    </a:cubicBezTo>
                    <a:cubicBezTo>
                      <a:pt x="6" y="27"/>
                      <a:pt x="5" y="39"/>
                      <a:pt x="4" y="41"/>
                    </a:cubicBezTo>
                    <a:cubicBezTo>
                      <a:pt x="4" y="43"/>
                      <a:pt x="6" y="47"/>
                      <a:pt x="6" y="47"/>
                    </a:cubicBezTo>
                    <a:cubicBezTo>
                      <a:pt x="12" y="50"/>
                      <a:pt x="12" y="50"/>
                      <a:pt x="12" y="50"/>
                    </a:cubicBezTo>
                    <a:cubicBezTo>
                      <a:pt x="16" y="49"/>
                      <a:pt x="16" y="49"/>
                      <a:pt x="16" y="49"/>
                    </a:cubicBezTo>
                    <a:cubicBezTo>
                      <a:pt x="14" y="44"/>
                      <a:pt x="14" y="44"/>
                      <a:pt x="14" y="44"/>
                    </a:cubicBezTo>
                    <a:lnTo>
                      <a:pt x="15"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0" name="Freeform 104"/>
              <p:cNvSpPr>
                <a:spLocks/>
              </p:cNvSpPr>
              <p:nvPr/>
            </p:nvSpPr>
            <p:spPr bwMode="auto">
              <a:xfrm>
                <a:off x="12348485" y="4430246"/>
                <a:ext cx="191076" cy="148298"/>
              </a:xfrm>
              <a:custGeom>
                <a:avLst/>
                <a:gdLst>
                  <a:gd name="T0" fmla="*/ 132 w 134"/>
                  <a:gd name="T1" fmla="*/ 48 h 104"/>
                  <a:gd name="T2" fmla="*/ 128 w 134"/>
                  <a:gd name="T3" fmla="*/ 44 h 104"/>
                  <a:gd name="T4" fmla="*/ 120 w 134"/>
                  <a:gd name="T5" fmla="*/ 44 h 104"/>
                  <a:gd name="T6" fmla="*/ 108 w 134"/>
                  <a:gd name="T7" fmla="*/ 36 h 104"/>
                  <a:gd name="T8" fmla="*/ 106 w 134"/>
                  <a:gd name="T9" fmla="*/ 28 h 104"/>
                  <a:gd name="T10" fmla="*/ 104 w 134"/>
                  <a:gd name="T11" fmla="*/ 24 h 104"/>
                  <a:gd name="T12" fmla="*/ 98 w 134"/>
                  <a:gd name="T13" fmla="*/ 20 h 104"/>
                  <a:gd name="T14" fmla="*/ 96 w 134"/>
                  <a:gd name="T15" fmla="*/ 6 h 104"/>
                  <a:gd name="T16" fmla="*/ 96 w 134"/>
                  <a:gd name="T17" fmla="*/ 0 h 104"/>
                  <a:gd name="T18" fmla="*/ 90 w 134"/>
                  <a:gd name="T19" fmla="*/ 2 h 104"/>
                  <a:gd name="T20" fmla="*/ 80 w 134"/>
                  <a:gd name="T21" fmla="*/ 0 h 104"/>
                  <a:gd name="T22" fmla="*/ 68 w 134"/>
                  <a:gd name="T23" fmla="*/ 8 h 104"/>
                  <a:gd name="T24" fmla="*/ 62 w 134"/>
                  <a:gd name="T25" fmla="*/ 10 h 104"/>
                  <a:gd name="T26" fmla="*/ 60 w 134"/>
                  <a:gd name="T27" fmla="*/ 16 h 104"/>
                  <a:gd name="T28" fmla="*/ 56 w 134"/>
                  <a:gd name="T29" fmla="*/ 16 h 104"/>
                  <a:gd name="T30" fmla="*/ 46 w 134"/>
                  <a:gd name="T31" fmla="*/ 20 h 104"/>
                  <a:gd name="T32" fmla="*/ 40 w 134"/>
                  <a:gd name="T33" fmla="*/ 30 h 104"/>
                  <a:gd name="T34" fmla="*/ 34 w 134"/>
                  <a:gd name="T35" fmla="*/ 34 h 104"/>
                  <a:gd name="T36" fmla="*/ 26 w 134"/>
                  <a:gd name="T37" fmla="*/ 30 h 104"/>
                  <a:gd name="T38" fmla="*/ 18 w 134"/>
                  <a:gd name="T39" fmla="*/ 38 h 104"/>
                  <a:gd name="T40" fmla="*/ 18 w 134"/>
                  <a:gd name="T41" fmla="*/ 44 h 104"/>
                  <a:gd name="T42" fmla="*/ 10 w 134"/>
                  <a:gd name="T43" fmla="*/ 56 h 104"/>
                  <a:gd name="T44" fmla="*/ 2 w 134"/>
                  <a:gd name="T45" fmla="*/ 62 h 104"/>
                  <a:gd name="T46" fmla="*/ 4 w 134"/>
                  <a:gd name="T47" fmla="*/ 72 h 104"/>
                  <a:gd name="T48" fmla="*/ 2 w 134"/>
                  <a:gd name="T49" fmla="*/ 78 h 104"/>
                  <a:gd name="T50" fmla="*/ 0 w 134"/>
                  <a:gd name="T51" fmla="*/ 88 h 104"/>
                  <a:gd name="T52" fmla="*/ 4 w 134"/>
                  <a:gd name="T53" fmla="*/ 94 h 104"/>
                  <a:gd name="T54" fmla="*/ 4 w 134"/>
                  <a:gd name="T55" fmla="*/ 98 h 104"/>
                  <a:gd name="T56" fmla="*/ 14 w 134"/>
                  <a:gd name="T57" fmla="*/ 104 h 104"/>
                  <a:gd name="T58" fmla="*/ 20 w 134"/>
                  <a:gd name="T59" fmla="*/ 100 h 104"/>
                  <a:gd name="T60" fmla="*/ 34 w 134"/>
                  <a:gd name="T61" fmla="*/ 98 h 104"/>
                  <a:gd name="T62" fmla="*/ 44 w 134"/>
                  <a:gd name="T63" fmla="*/ 102 h 104"/>
                  <a:gd name="T64" fmla="*/ 42 w 134"/>
                  <a:gd name="T65" fmla="*/ 86 h 104"/>
                  <a:gd name="T66" fmla="*/ 44 w 134"/>
                  <a:gd name="T67" fmla="*/ 76 h 104"/>
                  <a:gd name="T68" fmla="*/ 46 w 134"/>
                  <a:gd name="T69" fmla="*/ 76 h 104"/>
                  <a:gd name="T70" fmla="*/ 72 w 134"/>
                  <a:gd name="T71" fmla="*/ 78 h 104"/>
                  <a:gd name="T72" fmla="*/ 88 w 134"/>
                  <a:gd name="T73" fmla="*/ 74 h 104"/>
                  <a:gd name="T74" fmla="*/ 94 w 134"/>
                  <a:gd name="T75" fmla="*/ 76 h 104"/>
                  <a:gd name="T76" fmla="*/ 108 w 134"/>
                  <a:gd name="T77" fmla="*/ 76 h 104"/>
                  <a:gd name="T78" fmla="*/ 116 w 134"/>
                  <a:gd name="T79" fmla="*/ 70 h 104"/>
                  <a:gd name="T80" fmla="*/ 130 w 134"/>
                  <a:gd name="T81" fmla="*/ 68 h 104"/>
                  <a:gd name="T82" fmla="*/ 134 w 134"/>
                  <a:gd name="T83" fmla="*/ 60 h 104"/>
                  <a:gd name="T84" fmla="*/ 132 w 134"/>
                  <a:gd name="T85" fmla="*/ 54 h 104"/>
                  <a:gd name="T86" fmla="*/ 132 w 134"/>
                  <a:gd name="T87"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4">
                    <a:moveTo>
                      <a:pt x="132" y="48"/>
                    </a:moveTo>
                    <a:lnTo>
                      <a:pt x="128" y="44"/>
                    </a:lnTo>
                    <a:lnTo>
                      <a:pt x="120" y="44"/>
                    </a:lnTo>
                    <a:lnTo>
                      <a:pt x="108" y="36"/>
                    </a:lnTo>
                    <a:lnTo>
                      <a:pt x="106" y="28"/>
                    </a:lnTo>
                    <a:lnTo>
                      <a:pt x="104" y="24"/>
                    </a:lnTo>
                    <a:lnTo>
                      <a:pt x="98" y="20"/>
                    </a:lnTo>
                    <a:lnTo>
                      <a:pt x="96" y="6"/>
                    </a:lnTo>
                    <a:lnTo>
                      <a:pt x="96" y="0"/>
                    </a:lnTo>
                    <a:lnTo>
                      <a:pt x="90" y="2"/>
                    </a:lnTo>
                    <a:lnTo>
                      <a:pt x="80" y="0"/>
                    </a:lnTo>
                    <a:lnTo>
                      <a:pt x="68" y="8"/>
                    </a:lnTo>
                    <a:lnTo>
                      <a:pt x="62" y="10"/>
                    </a:lnTo>
                    <a:lnTo>
                      <a:pt x="60" y="16"/>
                    </a:lnTo>
                    <a:lnTo>
                      <a:pt x="56" y="16"/>
                    </a:lnTo>
                    <a:lnTo>
                      <a:pt x="46" y="20"/>
                    </a:lnTo>
                    <a:lnTo>
                      <a:pt x="40" y="30"/>
                    </a:lnTo>
                    <a:lnTo>
                      <a:pt x="34" y="34"/>
                    </a:lnTo>
                    <a:lnTo>
                      <a:pt x="26" y="30"/>
                    </a:lnTo>
                    <a:lnTo>
                      <a:pt x="18" y="38"/>
                    </a:lnTo>
                    <a:lnTo>
                      <a:pt x="18" y="44"/>
                    </a:lnTo>
                    <a:lnTo>
                      <a:pt x="10" y="56"/>
                    </a:lnTo>
                    <a:lnTo>
                      <a:pt x="2" y="62"/>
                    </a:lnTo>
                    <a:lnTo>
                      <a:pt x="4" y="72"/>
                    </a:lnTo>
                    <a:lnTo>
                      <a:pt x="2" y="78"/>
                    </a:lnTo>
                    <a:lnTo>
                      <a:pt x="0" y="88"/>
                    </a:lnTo>
                    <a:lnTo>
                      <a:pt x="4" y="94"/>
                    </a:lnTo>
                    <a:lnTo>
                      <a:pt x="4" y="98"/>
                    </a:lnTo>
                    <a:lnTo>
                      <a:pt x="14" y="104"/>
                    </a:lnTo>
                    <a:lnTo>
                      <a:pt x="20" y="100"/>
                    </a:lnTo>
                    <a:lnTo>
                      <a:pt x="34" y="98"/>
                    </a:lnTo>
                    <a:lnTo>
                      <a:pt x="44" y="102"/>
                    </a:lnTo>
                    <a:lnTo>
                      <a:pt x="42" y="86"/>
                    </a:lnTo>
                    <a:lnTo>
                      <a:pt x="44" y="76"/>
                    </a:lnTo>
                    <a:lnTo>
                      <a:pt x="46" y="76"/>
                    </a:lnTo>
                    <a:lnTo>
                      <a:pt x="72" y="78"/>
                    </a:lnTo>
                    <a:lnTo>
                      <a:pt x="88" y="74"/>
                    </a:lnTo>
                    <a:lnTo>
                      <a:pt x="94" y="76"/>
                    </a:lnTo>
                    <a:lnTo>
                      <a:pt x="108" y="76"/>
                    </a:lnTo>
                    <a:lnTo>
                      <a:pt x="116" y="70"/>
                    </a:lnTo>
                    <a:lnTo>
                      <a:pt x="130" y="68"/>
                    </a:lnTo>
                    <a:lnTo>
                      <a:pt x="134" y="60"/>
                    </a:lnTo>
                    <a:lnTo>
                      <a:pt x="132" y="54"/>
                    </a:lnTo>
                    <a:lnTo>
                      <a:pt x="132" y="4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1" name="Freeform 105"/>
              <p:cNvSpPr>
                <a:spLocks/>
              </p:cNvSpPr>
              <p:nvPr/>
            </p:nvSpPr>
            <p:spPr bwMode="auto">
              <a:xfrm>
                <a:off x="12076131" y="4083743"/>
                <a:ext cx="289465" cy="357911"/>
              </a:xfrm>
              <a:custGeom>
                <a:avLst/>
                <a:gdLst>
                  <a:gd name="T0" fmla="*/ 14 w 203"/>
                  <a:gd name="T1" fmla="*/ 211 h 251"/>
                  <a:gd name="T2" fmla="*/ 25 w 203"/>
                  <a:gd name="T3" fmla="*/ 207 h 251"/>
                  <a:gd name="T4" fmla="*/ 39 w 203"/>
                  <a:gd name="T5" fmla="*/ 209 h 251"/>
                  <a:gd name="T6" fmla="*/ 45 w 203"/>
                  <a:gd name="T7" fmla="*/ 217 h 251"/>
                  <a:gd name="T8" fmla="*/ 53 w 203"/>
                  <a:gd name="T9" fmla="*/ 219 h 251"/>
                  <a:gd name="T10" fmla="*/ 59 w 203"/>
                  <a:gd name="T11" fmla="*/ 233 h 251"/>
                  <a:gd name="T12" fmla="*/ 61 w 203"/>
                  <a:gd name="T13" fmla="*/ 235 h 251"/>
                  <a:gd name="T14" fmla="*/ 63 w 203"/>
                  <a:gd name="T15" fmla="*/ 247 h 251"/>
                  <a:gd name="T16" fmla="*/ 75 w 203"/>
                  <a:gd name="T17" fmla="*/ 251 h 251"/>
                  <a:gd name="T18" fmla="*/ 81 w 203"/>
                  <a:gd name="T19" fmla="*/ 247 h 251"/>
                  <a:gd name="T20" fmla="*/ 83 w 203"/>
                  <a:gd name="T21" fmla="*/ 243 h 251"/>
                  <a:gd name="T22" fmla="*/ 85 w 203"/>
                  <a:gd name="T23" fmla="*/ 237 h 251"/>
                  <a:gd name="T24" fmla="*/ 93 w 203"/>
                  <a:gd name="T25" fmla="*/ 239 h 251"/>
                  <a:gd name="T26" fmla="*/ 97 w 203"/>
                  <a:gd name="T27" fmla="*/ 245 h 251"/>
                  <a:gd name="T28" fmla="*/ 103 w 203"/>
                  <a:gd name="T29" fmla="*/ 237 h 251"/>
                  <a:gd name="T30" fmla="*/ 121 w 203"/>
                  <a:gd name="T31" fmla="*/ 237 h 251"/>
                  <a:gd name="T32" fmla="*/ 125 w 203"/>
                  <a:gd name="T33" fmla="*/ 231 h 251"/>
                  <a:gd name="T34" fmla="*/ 127 w 203"/>
                  <a:gd name="T35" fmla="*/ 235 h 251"/>
                  <a:gd name="T36" fmla="*/ 189 w 203"/>
                  <a:gd name="T37" fmla="*/ 235 h 251"/>
                  <a:gd name="T38" fmla="*/ 195 w 203"/>
                  <a:gd name="T39" fmla="*/ 217 h 251"/>
                  <a:gd name="T40" fmla="*/ 191 w 203"/>
                  <a:gd name="T41" fmla="*/ 215 h 251"/>
                  <a:gd name="T42" fmla="*/ 177 w 203"/>
                  <a:gd name="T43" fmla="*/ 44 h 251"/>
                  <a:gd name="T44" fmla="*/ 203 w 203"/>
                  <a:gd name="T45" fmla="*/ 44 h 251"/>
                  <a:gd name="T46" fmla="*/ 143 w 203"/>
                  <a:gd name="T47" fmla="*/ 0 h 251"/>
                  <a:gd name="T48" fmla="*/ 143 w 203"/>
                  <a:gd name="T49" fmla="*/ 26 h 251"/>
                  <a:gd name="T50" fmla="*/ 87 w 203"/>
                  <a:gd name="T51" fmla="*/ 26 h 251"/>
                  <a:gd name="T52" fmla="*/ 83 w 203"/>
                  <a:gd name="T53" fmla="*/ 78 h 251"/>
                  <a:gd name="T54" fmla="*/ 71 w 203"/>
                  <a:gd name="T55" fmla="*/ 80 h 251"/>
                  <a:gd name="T56" fmla="*/ 61 w 203"/>
                  <a:gd name="T57" fmla="*/ 88 h 251"/>
                  <a:gd name="T58" fmla="*/ 61 w 203"/>
                  <a:gd name="T59" fmla="*/ 116 h 251"/>
                  <a:gd name="T60" fmla="*/ 4 w 203"/>
                  <a:gd name="T61" fmla="*/ 116 h 251"/>
                  <a:gd name="T62" fmla="*/ 0 w 203"/>
                  <a:gd name="T63" fmla="*/ 118 h 251"/>
                  <a:gd name="T64" fmla="*/ 4 w 203"/>
                  <a:gd name="T65" fmla="*/ 128 h 251"/>
                  <a:gd name="T66" fmla="*/ 6 w 203"/>
                  <a:gd name="T67" fmla="*/ 128 h 251"/>
                  <a:gd name="T68" fmla="*/ 8 w 203"/>
                  <a:gd name="T69" fmla="*/ 136 h 251"/>
                  <a:gd name="T70" fmla="*/ 8 w 203"/>
                  <a:gd name="T71" fmla="*/ 148 h 251"/>
                  <a:gd name="T72" fmla="*/ 8 w 203"/>
                  <a:gd name="T73" fmla="*/ 162 h 251"/>
                  <a:gd name="T74" fmla="*/ 10 w 203"/>
                  <a:gd name="T75" fmla="*/ 181 h 251"/>
                  <a:gd name="T76" fmla="*/ 8 w 203"/>
                  <a:gd name="T77" fmla="*/ 197 h 251"/>
                  <a:gd name="T78" fmla="*/ 2 w 203"/>
                  <a:gd name="T79" fmla="*/ 211 h 251"/>
                  <a:gd name="T80" fmla="*/ 2 w 203"/>
                  <a:gd name="T81" fmla="*/ 213 h 251"/>
                  <a:gd name="T82" fmla="*/ 8 w 203"/>
                  <a:gd name="T83" fmla="*/ 211 h 251"/>
                  <a:gd name="T84" fmla="*/ 14 w 203"/>
                  <a:gd name="T85" fmla="*/ 21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51">
                    <a:moveTo>
                      <a:pt x="14" y="211"/>
                    </a:moveTo>
                    <a:lnTo>
                      <a:pt x="25" y="207"/>
                    </a:lnTo>
                    <a:lnTo>
                      <a:pt x="39" y="209"/>
                    </a:lnTo>
                    <a:lnTo>
                      <a:pt x="45" y="217"/>
                    </a:lnTo>
                    <a:lnTo>
                      <a:pt x="53" y="219"/>
                    </a:lnTo>
                    <a:lnTo>
                      <a:pt x="59" y="233"/>
                    </a:lnTo>
                    <a:lnTo>
                      <a:pt x="61" y="235"/>
                    </a:lnTo>
                    <a:lnTo>
                      <a:pt x="63" y="247"/>
                    </a:lnTo>
                    <a:lnTo>
                      <a:pt x="75" y="251"/>
                    </a:lnTo>
                    <a:lnTo>
                      <a:pt x="81" y="247"/>
                    </a:lnTo>
                    <a:lnTo>
                      <a:pt x="83" y="243"/>
                    </a:lnTo>
                    <a:lnTo>
                      <a:pt x="85" y="237"/>
                    </a:lnTo>
                    <a:lnTo>
                      <a:pt x="93" y="239"/>
                    </a:lnTo>
                    <a:lnTo>
                      <a:pt x="97" y="245"/>
                    </a:lnTo>
                    <a:lnTo>
                      <a:pt x="103" y="237"/>
                    </a:lnTo>
                    <a:lnTo>
                      <a:pt x="121" y="237"/>
                    </a:lnTo>
                    <a:lnTo>
                      <a:pt x="125" y="231"/>
                    </a:lnTo>
                    <a:lnTo>
                      <a:pt x="127" y="235"/>
                    </a:lnTo>
                    <a:lnTo>
                      <a:pt x="189" y="235"/>
                    </a:lnTo>
                    <a:lnTo>
                      <a:pt x="195" y="217"/>
                    </a:lnTo>
                    <a:lnTo>
                      <a:pt x="191" y="215"/>
                    </a:lnTo>
                    <a:lnTo>
                      <a:pt x="177" y="44"/>
                    </a:lnTo>
                    <a:lnTo>
                      <a:pt x="203" y="44"/>
                    </a:lnTo>
                    <a:lnTo>
                      <a:pt x="143" y="0"/>
                    </a:lnTo>
                    <a:lnTo>
                      <a:pt x="143" y="26"/>
                    </a:lnTo>
                    <a:lnTo>
                      <a:pt x="87" y="26"/>
                    </a:lnTo>
                    <a:lnTo>
                      <a:pt x="83" y="78"/>
                    </a:lnTo>
                    <a:lnTo>
                      <a:pt x="71" y="80"/>
                    </a:lnTo>
                    <a:lnTo>
                      <a:pt x="61" y="88"/>
                    </a:lnTo>
                    <a:lnTo>
                      <a:pt x="61" y="116"/>
                    </a:lnTo>
                    <a:lnTo>
                      <a:pt x="4" y="116"/>
                    </a:lnTo>
                    <a:lnTo>
                      <a:pt x="0" y="118"/>
                    </a:lnTo>
                    <a:lnTo>
                      <a:pt x="4" y="128"/>
                    </a:lnTo>
                    <a:lnTo>
                      <a:pt x="6" y="128"/>
                    </a:lnTo>
                    <a:lnTo>
                      <a:pt x="8" y="136"/>
                    </a:lnTo>
                    <a:lnTo>
                      <a:pt x="8" y="148"/>
                    </a:lnTo>
                    <a:lnTo>
                      <a:pt x="8" y="162"/>
                    </a:lnTo>
                    <a:lnTo>
                      <a:pt x="10" y="181"/>
                    </a:lnTo>
                    <a:lnTo>
                      <a:pt x="8" y="197"/>
                    </a:lnTo>
                    <a:lnTo>
                      <a:pt x="2" y="211"/>
                    </a:lnTo>
                    <a:lnTo>
                      <a:pt x="2" y="213"/>
                    </a:lnTo>
                    <a:lnTo>
                      <a:pt x="8" y="211"/>
                    </a:lnTo>
                    <a:lnTo>
                      <a:pt x="14" y="21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2" name="Freeform 106"/>
              <p:cNvSpPr>
                <a:spLocks/>
              </p:cNvSpPr>
              <p:nvPr/>
            </p:nvSpPr>
            <p:spPr bwMode="auto">
              <a:xfrm>
                <a:off x="12183076" y="4146484"/>
                <a:ext cx="404966" cy="414948"/>
              </a:xfrm>
              <a:custGeom>
                <a:avLst/>
                <a:gdLst>
                  <a:gd name="T0" fmla="*/ 118 w 284"/>
                  <a:gd name="T1" fmla="*/ 261 h 291"/>
                  <a:gd name="T2" fmla="*/ 134 w 284"/>
                  <a:gd name="T3" fmla="*/ 243 h 291"/>
                  <a:gd name="T4" fmla="*/ 142 w 284"/>
                  <a:gd name="T5" fmla="*/ 229 h 291"/>
                  <a:gd name="T6" fmla="*/ 156 w 284"/>
                  <a:gd name="T7" fmla="*/ 229 h 291"/>
                  <a:gd name="T8" fmla="*/ 172 w 284"/>
                  <a:gd name="T9" fmla="*/ 215 h 291"/>
                  <a:gd name="T10" fmla="*/ 178 w 284"/>
                  <a:gd name="T11" fmla="*/ 209 h 291"/>
                  <a:gd name="T12" fmla="*/ 196 w 284"/>
                  <a:gd name="T13" fmla="*/ 199 h 291"/>
                  <a:gd name="T14" fmla="*/ 212 w 284"/>
                  <a:gd name="T15" fmla="*/ 199 h 291"/>
                  <a:gd name="T16" fmla="*/ 242 w 284"/>
                  <a:gd name="T17" fmla="*/ 195 h 291"/>
                  <a:gd name="T18" fmla="*/ 282 w 284"/>
                  <a:gd name="T19" fmla="*/ 175 h 291"/>
                  <a:gd name="T20" fmla="*/ 268 w 284"/>
                  <a:gd name="T21" fmla="*/ 122 h 291"/>
                  <a:gd name="T22" fmla="*/ 264 w 284"/>
                  <a:gd name="T23" fmla="*/ 104 h 291"/>
                  <a:gd name="T24" fmla="*/ 242 w 284"/>
                  <a:gd name="T25" fmla="*/ 94 h 291"/>
                  <a:gd name="T26" fmla="*/ 232 w 284"/>
                  <a:gd name="T27" fmla="*/ 86 h 291"/>
                  <a:gd name="T28" fmla="*/ 128 w 284"/>
                  <a:gd name="T29" fmla="*/ 0 h 291"/>
                  <a:gd name="T30" fmla="*/ 116 w 284"/>
                  <a:gd name="T31" fmla="*/ 171 h 291"/>
                  <a:gd name="T32" fmla="*/ 114 w 284"/>
                  <a:gd name="T33" fmla="*/ 191 h 291"/>
                  <a:gd name="T34" fmla="*/ 50 w 284"/>
                  <a:gd name="T35" fmla="*/ 187 h 291"/>
                  <a:gd name="T36" fmla="*/ 28 w 284"/>
                  <a:gd name="T37" fmla="*/ 193 h 291"/>
                  <a:gd name="T38" fmla="*/ 18 w 284"/>
                  <a:gd name="T39" fmla="*/ 195 h 291"/>
                  <a:gd name="T40" fmla="*/ 8 w 284"/>
                  <a:gd name="T41" fmla="*/ 199 h 291"/>
                  <a:gd name="T42" fmla="*/ 0 w 284"/>
                  <a:gd name="T43" fmla="*/ 207 h 291"/>
                  <a:gd name="T44" fmla="*/ 2 w 284"/>
                  <a:gd name="T45" fmla="*/ 229 h 291"/>
                  <a:gd name="T46" fmla="*/ 10 w 284"/>
                  <a:gd name="T47" fmla="*/ 237 h 291"/>
                  <a:gd name="T48" fmla="*/ 12 w 284"/>
                  <a:gd name="T49" fmla="*/ 253 h 291"/>
                  <a:gd name="T50" fmla="*/ 26 w 284"/>
                  <a:gd name="T51" fmla="*/ 257 h 291"/>
                  <a:gd name="T52" fmla="*/ 42 w 284"/>
                  <a:gd name="T53" fmla="*/ 253 h 291"/>
                  <a:gd name="T54" fmla="*/ 58 w 284"/>
                  <a:gd name="T55" fmla="*/ 253 h 291"/>
                  <a:gd name="T56" fmla="*/ 64 w 284"/>
                  <a:gd name="T57" fmla="*/ 267 h 291"/>
                  <a:gd name="T58" fmla="*/ 60 w 284"/>
                  <a:gd name="T59" fmla="*/ 277 h 291"/>
                  <a:gd name="T60" fmla="*/ 64 w 284"/>
                  <a:gd name="T61" fmla="*/ 285 h 291"/>
                  <a:gd name="T62" fmla="*/ 78 w 284"/>
                  <a:gd name="T63" fmla="*/ 289 h 291"/>
                  <a:gd name="T64" fmla="*/ 90 w 284"/>
                  <a:gd name="T65" fmla="*/ 291 h 291"/>
                  <a:gd name="T66" fmla="*/ 100 w 284"/>
                  <a:gd name="T67" fmla="*/ 285 h 291"/>
                  <a:gd name="T68" fmla="*/ 106 w 284"/>
                  <a:gd name="T69" fmla="*/ 289 h 291"/>
                  <a:gd name="T70" fmla="*/ 118 w 284"/>
                  <a:gd name="T71" fmla="*/ 27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4" h="291">
                    <a:moveTo>
                      <a:pt x="120" y="271"/>
                    </a:moveTo>
                    <a:lnTo>
                      <a:pt x="118" y="261"/>
                    </a:lnTo>
                    <a:lnTo>
                      <a:pt x="126" y="255"/>
                    </a:lnTo>
                    <a:lnTo>
                      <a:pt x="134" y="243"/>
                    </a:lnTo>
                    <a:lnTo>
                      <a:pt x="134" y="237"/>
                    </a:lnTo>
                    <a:lnTo>
                      <a:pt x="142" y="229"/>
                    </a:lnTo>
                    <a:lnTo>
                      <a:pt x="150" y="233"/>
                    </a:lnTo>
                    <a:lnTo>
                      <a:pt x="156" y="229"/>
                    </a:lnTo>
                    <a:lnTo>
                      <a:pt x="162" y="219"/>
                    </a:lnTo>
                    <a:lnTo>
                      <a:pt x="172" y="215"/>
                    </a:lnTo>
                    <a:lnTo>
                      <a:pt x="176" y="215"/>
                    </a:lnTo>
                    <a:lnTo>
                      <a:pt x="178" y="209"/>
                    </a:lnTo>
                    <a:lnTo>
                      <a:pt x="184" y="207"/>
                    </a:lnTo>
                    <a:lnTo>
                      <a:pt x="196" y="199"/>
                    </a:lnTo>
                    <a:lnTo>
                      <a:pt x="206" y="201"/>
                    </a:lnTo>
                    <a:lnTo>
                      <a:pt x="212" y="199"/>
                    </a:lnTo>
                    <a:lnTo>
                      <a:pt x="230" y="199"/>
                    </a:lnTo>
                    <a:lnTo>
                      <a:pt x="242" y="195"/>
                    </a:lnTo>
                    <a:lnTo>
                      <a:pt x="266" y="191"/>
                    </a:lnTo>
                    <a:lnTo>
                      <a:pt x="282" y="175"/>
                    </a:lnTo>
                    <a:lnTo>
                      <a:pt x="284" y="116"/>
                    </a:lnTo>
                    <a:lnTo>
                      <a:pt x="268" y="122"/>
                    </a:lnTo>
                    <a:lnTo>
                      <a:pt x="264" y="120"/>
                    </a:lnTo>
                    <a:lnTo>
                      <a:pt x="264" y="104"/>
                    </a:lnTo>
                    <a:lnTo>
                      <a:pt x="250" y="96"/>
                    </a:lnTo>
                    <a:lnTo>
                      <a:pt x="242" y="94"/>
                    </a:lnTo>
                    <a:lnTo>
                      <a:pt x="240" y="90"/>
                    </a:lnTo>
                    <a:lnTo>
                      <a:pt x="232" y="86"/>
                    </a:lnTo>
                    <a:lnTo>
                      <a:pt x="232" y="78"/>
                    </a:lnTo>
                    <a:lnTo>
                      <a:pt x="128" y="0"/>
                    </a:lnTo>
                    <a:lnTo>
                      <a:pt x="102" y="0"/>
                    </a:lnTo>
                    <a:lnTo>
                      <a:pt x="116" y="171"/>
                    </a:lnTo>
                    <a:lnTo>
                      <a:pt x="120" y="173"/>
                    </a:lnTo>
                    <a:lnTo>
                      <a:pt x="114" y="191"/>
                    </a:lnTo>
                    <a:lnTo>
                      <a:pt x="52" y="191"/>
                    </a:lnTo>
                    <a:lnTo>
                      <a:pt x="50" y="187"/>
                    </a:lnTo>
                    <a:lnTo>
                      <a:pt x="46" y="193"/>
                    </a:lnTo>
                    <a:lnTo>
                      <a:pt x="28" y="193"/>
                    </a:lnTo>
                    <a:lnTo>
                      <a:pt x="22" y="201"/>
                    </a:lnTo>
                    <a:lnTo>
                      <a:pt x="18" y="195"/>
                    </a:lnTo>
                    <a:lnTo>
                      <a:pt x="10" y="193"/>
                    </a:lnTo>
                    <a:lnTo>
                      <a:pt x="8" y="199"/>
                    </a:lnTo>
                    <a:lnTo>
                      <a:pt x="6" y="203"/>
                    </a:lnTo>
                    <a:lnTo>
                      <a:pt x="0" y="207"/>
                    </a:lnTo>
                    <a:lnTo>
                      <a:pt x="2" y="217"/>
                    </a:lnTo>
                    <a:lnTo>
                      <a:pt x="2" y="229"/>
                    </a:lnTo>
                    <a:lnTo>
                      <a:pt x="6" y="229"/>
                    </a:lnTo>
                    <a:lnTo>
                      <a:pt x="10" y="237"/>
                    </a:lnTo>
                    <a:lnTo>
                      <a:pt x="8" y="247"/>
                    </a:lnTo>
                    <a:lnTo>
                      <a:pt x="12" y="253"/>
                    </a:lnTo>
                    <a:lnTo>
                      <a:pt x="20" y="251"/>
                    </a:lnTo>
                    <a:lnTo>
                      <a:pt x="26" y="257"/>
                    </a:lnTo>
                    <a:lnTo>
                      <a:pt x="34" y="251"/>
                    </a:lnTo>
                    <a:lnTo>
                      <a:pt x="42" y="253"/>
                    </a:lnTo>
                    <a:lnTo>
                      <a:pt x="48" y="247"/>
                    </a:lnTo>
                    <a:lnTo>
                      <a:pt x="58" y="253"/>
                    </a:lnTo>
                    <a:lnTo>
                      <a:pt x="58" y="261"/>
                    </a:lnTo>
                    <a:lnTo>
                      <a:pt x="64" y="267"/>
                    </a:lnTo>
                    <a:lnTo>
                      <a:pt x="60" y="273"/>
                    </a:lnTo>
                    <a:lnTo>
                      <a:pt x="60" y="277"/>
                    </a:lnTo>
                    <a:lnTo>
                      <a:pt x="64" y="275"/>
                    </a:lnTo>
                    <a:lnTo>
                      <a:pt x="64" y="285"/>
                    </a:lnTo>
                    <a:lnTo>
                      <a:pt x="72" y="291"/>
                    </a:lnTo>
                    <a:lnTo>
                      <a:pt x="78" y="289"/>
                    </a:lnTo>
                    <a:lnTo>
                      <a:pt x="82" y="291"/>
                    </a:lnTo>
                    <a:lnTo>
                      <a:pt x="90" y="291"/>
                    </a:lnTo>
                    <a:lnTo>
                      <a:pt x="92" y="285"/>
                    </a:lnTo>
                    <a:lnTo>
                      <a:pt x="100" y="285"/>
                    </a:lnTo>
                    <a:lnTo>
                      <a:pt x="100" y="289"/>
                    </a:lnTo>
                    <a:lnTo>
                      <a:pt x="106" y="289"/>
                    </a:lnTo>
                    <a:lnTo>
                      <a:pt x="116" y="287"/>
                    </a:lnTo>
                    <a:lnTo>
                      <a:pt x="118" y="277"/>
                    </a:lnTo>
                    <a:lnTo>
                      <a:pt x="120" y="27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3" name="Freeform 107"/>
              <p:cNvSpPr>
                <a:spLocks/>
              </p:cNvSpPr>
              <p:nvPr/>
            </p:nvSpPr>
            <p:spPr bwMode="auto">
              <a:xfrm>
                <a:off x="12280040" y="3808537"/>
                <a:ext cx="487671" cy="511912"/>
              </a:xfrm>
              <a:custGeom>
                <a:avLst/>
                <a:gdLst>
                  <a:gd name="T0" fmla="*/ 60 w 171"/>
                  <a:gd name="T1" fmla="*/ 35 h 179"/>
                  <a:gd name="T2" fmla="*/ 60 w 171"/>
                  <a:gd name="T3" fmla="*/ 41 h 179"/>
                  <a:gd name="T4" fmla="*/ 64 w 171"/>
                  <a:gd name="T5" fmla="*/ 45 h 179"/>
                  <a:gd name="T6" fmla="*/ 62 w 171"/>
                  <a:gd name="T7" fmla="*/ 50 h 179"/>
                  <a:gd name="T8" fmla="*/ 49 w 171"/>
                  <a:gd name="T9" fmla="*/ 53 h 179"/>
                  <a:gd name="T10" fmla="*/ 42 w 171"/>
                  <a:gd name="T11" fmla="*/ 58 h 179"/>
                  <a:gd name="T12" fmla="*/ 43 w 171"/>
                  <a:gd name="T13" fmla="*/ 63 h 179"/>
                  <a:gd name="T14" fmla="*/ 29 w 171"/>
                  <a:gd name="T15" fmla="*/ 70 h 179"/>
                  <a:gd name="T16" fmla="*/ 19 w 171"/>
                  <a:gd name="T17" fmla="*/ 72 h 179"/>
                  <a:gd name="T18" fmla="*/ 12 w 171"/>
                  <a:gd name="T19" fmla="*/ 74 h 179"/>
                  <a:gd name="T20" fmla="*/ 0 w 171"/>
                  <a:gd name="T21" fmla="*/ 93 h 179"/>
                  <a:gd name="T22" fmla="*/ 30 w 171"/>
                  <a:gd name="T23" fmla="*/ 118 h 179"/>
                  <a:gd name="T24" fmla="*/ 82 w 171"/>
                  <a:gd name="T25" fmla="*/ 161 h 179"/>
                  <a:gd name="T26" fmla="*/ 87 w 171"/>
                  <a:gd name="T27" fmla="*/ 165 h 179"/>
                  <a:gd name="T28" fmla="*/ 98 w 171"/>
                  <a:gd name="T29" fmla="*/ 170 h 179"/>
                  <a:gd name="T30" fmla="*/ 100 w 171"/>
                  <a:gd name="T31" fmla="*/ 179 h 179"/>
                  <a:gd name="T32" fmla="*/ 117 w 171"/>
                  <a:gd name="T33" fmla="*/ 173 h 179"/>
                  <a:gd name="T34" fmla="*/ 135 w 171"/>
                  <a:gd name="T35" fmla="*/ 160 h 179"/>
                  <a:gd name="T36" fmla="*/ 170 w 171"/>
                  <a:gd name="T37" fmla="*/ 132 h 179"/>
                  <a:gd name="T38" fmla="*/ 162 w 171"/>
                  <a:gd name="T39" fmla="*/ 125 h 179"/>
                  <a:gd name="T40" fmla="*/ 156 w 171"/>
                  <a:gd name="T41" fmla="*/ 122 h 179"/>
                  <a:gd name="T42" fmla="*/ 152 w 171"/>
                  <a:gd name="T43" fmla="*/ 109 h 179"/>
                  <a:gd name="T44" fmla="*/ 156 w 171"/>
                  <a:gd name="T45" fmla="*/ 104 h 179"/>
                  <a:gd name="T46" fmla="*/ 156 w 171"/>
                  <a:gd name="T47" fmla="*/ 87 h 179"/>
                  <a:gd name="T48" fmla="*/ 153 w 171"/>
                  <a:gd name="T49" fmla="*/ 71 h 179"/>
                  <a:gd name="T50" fmla="*/ 153 w 171"/>
                  <a:gd name="T51" fmla="*/ 67 h 179"/>
                  <a:gd name="T52" fmla="*/ 144 w 171"/>
                  <a:gd name="T53" fmla="*/ 45 h 179"/>
                  <a:gd name="T54" fmla="*/ 140 w 171"/>
                  <a:gd name="T55" fmla="*/ 38 h 179"/>
                  <a:gd name="T56" fmla="*/ 139 w 171"/>
                  <a:gd name="T57" fmla="*/ 28 h 179"/>
                  <a:gd name="T58" fmla="*/ 144 w 171"/>
                  <a:gd name="T59" fmla="*/ 9 h 179"/>
                  <a:gd name="T60" fmla="*/ 146 w 171"/>
                  <a:gd name="T61" fmla="*/ 4 h 179"/>
                  <a:gd name="T62" fmla="*/ 140 w 171"/>
                  <a:gd name="T63" fmla="*/ 2 h 179"/>
                  <a:gd name="T64" fmla="*/ 134 w 171"/>
                  <a:gd name="T65" fmla="*/ 1 h 179"/>
                  <a:gd name="T66" fmla="*/ 119 w 171"/>
                  <a:gd name="T67" fmla="*/ 3 h 179"/>
                  <a:gd name="T68" fmla="*/ 108 w 171"/>
                  <a:gd name="T69" fmla="*/ 2 h 179"/>
                  <a:gd name="T70" fmla="*/ 97 w 171"/>
                  <a:gd name="T71" fmla="*/ 3 h 179"/>
                  <a:gd name="T72" fmla="*/ 86 w 171"/>
                  <a:gd name="T73" fmla="*/ 4 h 179"/>
                  <a:gd name="T74" fmla="*/ 76 w 171"/>
                  <a:gd name="T75" fmla="*/ 11 h 179"/>
                  <a:gd name="T76" fmla="*/ 70 w 171"/>
                  <a:gd name="T77" fmla="*/ 13 h 179"/>
                  <a:gd name="T78" fmla="*/ 62 w 171"/>
                  <a:gd name="T79" fmla="*/ 18 h 179"/>
                  <a:gd name="T80" fmla="*/ 61 w 171"/>
                  <a:gd name="T81" fmla="*/ 2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179">
                    <a:moveTo>
                      <a:pt x="61" y="28"/>
                    </a:moveTo>
                    <a:cubicBezTo>
                      <a:pt x="60" y="35"/>
                      <a:pt x="60" y="35"/>
                      <a:pt x="60" y="35"/>
                    </a:cubicBezTo>
                    <a:cubicBezTo>
                      <a:pt x="61" y="36"/>
                      <a:pt x="61" y="36"/>
                      <a:pt x="61" y="36"/>
                    </a:cubicBezTo>
                    <a:cubicBezTo>
                      <a:pt x="60" y="41"/>
                      <a:pt x="60" y="41"/>
                      <a:pt x="60" y="41"/>
                    </a:cubicBezTo>
                    <a:cubicBezTo>
                      <a:pt x="62" y="45"/>
                      <a:pt x="62" y="45"/>
                      <a:pt x="62" y="45"/>
                    </a:cubicBezTo>
                    <a:cubicBezTo>
                      <a:pt x="64" y="45"/>
                      <a:pt x="64" y="45"/>
                      <a:pt x="64" y="45"/>
                    </a:cubicBezTo>
                    <a:cubicBezTo>
                      <a:pt x="64" y="46"/>
                      <a:pt x="64" y="46"/>
                      <a:pt x="64" y="46"/>
                    </a:cubicBezTo>
                    <a:cubicBezTo>
                      <a:pt x="62" y="50"/>
                      <a:pt x="62" y="50"/>
                      <a:pt x="62" y="50"/>
                    </a:cubicBezTo>
                    <a:cubicBezTo>
                      <a:pt x="50" y="51"/>
                      <a:pt x="50" y="51"/>
                      <a:pt x="50" y="51"/>
                    </a:cubicBezTo>
                    <a:cubicBezTo>
                      <a:pt x="49" y="53"/>
                      <a:pt x="49" y="53"/>
                      <a:pt x="49" y="53"/>
                    </a:cubicBezTo>
                    <a:cubicBezTo>
                      <a:pt x="44" y="54"/>
                      <a:pt x="44" y="54"/>
                      <a:pt x="44" y="54"/>
                    </a:cubicBezTo>
                    <a:cubicBezTo>
                      <a:pt x="42" y="58"/>
                      <a:pt x="42" y="58"/>
                      <a:pt x="42" y="58"/>
                    </a:cubicBezTo>
                    <a:cubicBezTo>
                      <a:pt x="44" y="60"/>
                      <a:pt x="44" y="60"/>
                      <a:pt x="44" y="60"/>
                    </a:cubicBezTo>
                    <a:cubicBezTo>
                      <a:pt x="43" y="63"/>
                      <a:pt x="43" y="63"/>
                      <a:pt x="43" y="63"/>
                    </a:cubicBezTo>
                    <a:cubicBezTo>
                      <a:pt x="34" y="65"/>
                      <a:pt x="34" y="65"/>
                      <a:pt x="34" y="65"/>
                    </a:cubicBezTo>
                    <a:cubicBezTo>
                      <a:pt x="29" y="70"/>
                      <a:pt x="29" y="70"/>
                      <a:pt x="29" y="70"/>
                    </a:cubicBezTo>
                    <a:cubicBezTo>
                      <a:pt x="23" y="73"/>
                      <a:pt x="23" y="73"/>
                      <a:pt x="23" y="73"/>
                    </a:cubicBezTo>
                    <a:cubicBezTo>
                      <a:pt x="19" y="72"/>
                      <a:pt x="19" y="72"/>
                      <a:pt x="19" y="72"/>
                    </a:cubicBezTo>
                    <a:cubicBezTo>
                      <a:pt x="17" y="74"/>
                      <a:pt x="17" y="74"/>
                      <a:pt x="17" y="74"/>
                    </a:cubicBezTo>
                    <a:cubicBezTo>
                      <a:pt x="12" y="74"/>
                      <a:pt x="12" y="74"/>
                      <a:pt x="12" y="74"/>
                    </a:cubicBezTo>
                    <a:cubicBezTo>
                      <a:pt x="0" y="83"/>
                      <a:pt x="0" y="83"/>
                      <a:pt x="0" y="83"/>
                    </a:cubicBezTo>
                    <a:cubicBezTo>
                      <a:pt x="0" y="93"/>
                      <a:pt x="0" y="93"/>
                      <a:pt x="0" y="93"/>
                    </a:cubicBezTo>
                    <a:cubicBezTo>
                      <a:pt x="0" y="96"/>
                      <a:pt x="0" y="96"/>
                      <a:pt x="0" y="96"/>
                    </a:cubicBezTo>
                    <a:cubicBezTo>
                      <a:pt x="30" y="118"/>
                      <a:pt x="30" y="118"/>
                      <a:pt x="30" y="118"/>
                    </a:cubicBezTo>
                    <a:cubicBezTo>
                      <a:pt x="82" y="157"/>
                      <a:pt x="82" y="157"/>
                      <a:pt x="82" y="157"/>
                    </a:cubicBezTo>
                    <a:cubicBezTo>
                      <a:pt x="82" y="161"/>
                      <a:pt x="82" y="161"/>
                      <a:pt x="82" y="161"/>
                    </a:cubicBezTo>
                    <a:cubicBezTo>
                      <a:pt x="86" y="163"/>
                      <a:pt x="86" y="163"/>
                      <a:pt x="86" y="163"/>
                    </a:cubicBezTo>
                    <a:cubicBezTo>
                      <a:pt x="87" y="165"/>
                      <a:pt x="87" y="165"/>
                      <a:pt x="87" y="165"/>
                    </a:cubicBezTo>
                    <a:cubicBezTo>
                      <a:pt x="91" y="166"/>
                      <a:pt x="91" y="166"/>
                      <a:pt x="91" y="166"/>
                    </a:cubicBezTo>
                    <a:cubicBezTo>
                      <a:pt x="98" y="170"/>
                      <a:pt x="98" y="170"/>
                      <a:pt x="98" y="170"/>
                    </a:cubicBezTo>
                    <a:cubicBezTo>
                      <a:pt x="98" y="178"/>
                      <a:pt x="98" y="178"/>
                      <a:pt x="98" y="178"/>
                    </a:cubicBezTo>
                    <a:cubicBezTo>
                      <a:pt x="100" y="179"/>
                      <a:pt x="100" y="179"/>
                      <a:pt x="100" y="179"/>
                    </a:cubicBezTo>
                    <a:cubicBezTo>
                      <a:pt x="108" y="176"/>
                      <a:pt x="108" y="176"/>
                      <a:pt x="108" y="176"/>
                    </a:cubicBezTo>
                    <a:cubicBezTo>
                      <a:pt x="117" y="173"/>
                      <a:pt x="117" y="173"/>
                      <a:pt x="117" y="173"/>
                    </a:cubicBezTo>
                    <a:cubicBezTo>
                      <a:pt x="120" y="173"/>
                      <a:pt x="120" y="173"/>
                      <a:pt x="120" y="173"/>
                    </a:cubicBezTo>
                    <a:cubicBezTo>
                      <a:pt x="135" y="160"/>
                      <a:pt x="135" y="160"/>
                      <a:pt x="135" y="160"/>
                    </a:cubicBezTo>
                    <a:cubicBezTo>
                      <a:pt x="171" y="134"/>
                      <a:pt x="171" y="134"/>
                      <a:pt x="171" y="134"/>
                    </a:cubicBezTo>
                    <a:cubicBezTo>
                      <a:pt x="170" y="132"/>
                      <a:pt x="170" y="132"/>
                      <a:pt x="170" y="132"/>
                    </a:cubicBezTo>
                    <a:cubicBezTo>
                      <a:pt x="168" y="128"/>
                      <a:pt x="168" y="128"/>
                      <a:pt x="168" y="128"/>
                    </a:cubicBezTo>
                    <a:cubicBezTo>
                      <a:pt x="162" y="125"/>
                      <a:pt x="162" y="125"/>
                      <a:pt x="162" y="125"/>
                    </a:cubicBezTo>
                    <a:cubicBezTo>
                      <a:pt x="162" y="125"/>
                      <a:pt x="158" y="126"/>
                      <a:pt x="158" y="126"/>
                    </a:cubicBezTo>
                    <a:cubicBezTo>
                      <a:pt x="158" y="125"/>
                      <a:pt x="156" y="122"/>
                      <a:pt x="156" y="122"/>
                    </a:cubicBezTo>
                    <a:cubicBezTo>
                      <a:pt x="156" y="114"/>
                      <a:pt x="156" y="114"/>
                      <a:pt x="156" y="114"/>
                    </a:cubicBezTo>
                    <a:cubicBezTo>
                      <a:pt x="152" y="109"/>
                      <a:pt x="152" y="109"/>
                      <a:pt x="152" y="109"/>
                    </a:cubicBezTo>
                    <a:cubicBezTo>
                      <a:pt x="153" y="106"/>
                      <a:pt x="153" y="106"/>
                      <a:pt x="153" y="106"/>
                    </a:cubicBezTo>
                    <a:cubicBezTo>
                      <a:pt x="156" y="104"/>
                      <a:pt x="156" y="104"/>
                      <a:pt x="156" y="104"/>
                    </a:cubicBezTo>
                    <a:cubicBezTo>
                      <a:pt x="156" y="94"/>
                      <a:pt x="156" y="94"/>
                      <a:pt x="156" y="94"/>
                    </a:cubicBezTo>
                    <a:cubicBezTo>
                      <a:pt x="156" y="87"/>
                      <a:pt x="156" y="87"/>
                      <a:pt x="156" y="87"/>
                    </a:cubicBezTo>
                    <a:cubicBezTo>
                      <a:pt x="156" y="79"/>
                      <a:pt x="156" y="79"/>
                      <a:pt x="156" y="79"/>
                    </a:cubicBezTo>
                    <a:cubicBezTo>
                      <a:pt x="153" y="71"/>
                      <a:pt x="153" y="71"/>
                      <a:pt x="153" y="71"/>
                    </a:cubicBezTo>
                    <a:cubicBezTo>
                      <a:pt x="152" y="69"/>
                      <a:pt x="152" y="69"/>
                      <a:pt x="152" y="69"/>
                    </a:cubicBezTo>
                    <a:cubicBezTo>
                      <a:pt x="153" y="67"/>
                      <a:pt x="153" y="67"/>
                      <a:pt x="153" y="67"/>
                    </a:cubicBezTo>
                    <a:cubicBezTo>
                      <a:pt x="150" y="49"/>
                      <a:pt x="150" y="49"/>
                      <a:pt x="150" y="49"/>
                    </a:cubicBezTo>
                    <a:cubicBezTo>
                      <a:pt x="144" y="45"/>
                      <a:pt x="144" y="45"/>
                      <a:pt x="144" y="45"/>
                    </a:cubicBezTo>
                    <a:cubicBezTo>
                      <a:pt x="143" y="41"/>
                      <a:pt x="143" y="41"/>
                      <a:pt x="143" y="41"/>
                    </a:cubicBezTo>
                    <a:cubicBezTo>
                      <a:pt x="140" y="38"/>
                      <a:pt x="140" y="38"/>
                      <a:pt x="140" y="38"/>
                    </a:cubicBezTo>
                    <a:cubicBezTo>
                      <a:pt x="137" y="32"/>
                      <a:pt x="137" y="32"/>
                      <a:pt x="137" y="32"/>
                    </a:cubicBezTo>
                    <a:cubicBezTo>
                      <a:pt x="139" y="28"/>
                      <a:pt x="139" y="28"/>
                      <a:pt x="139" y="28"/>
                    </a:cubicBezTo>
                    <a:cubicBezTo>
                      <a:pt x="144" y="23"/>
                      <a:pt x="144" y="23"/>
                      <a:pt x="144" y="23"/>
                    </a:cubicBezTo>
                    <a:cubicBezTo>
                      <a:pt x="144" y="9"/>
                      <a:pt x="144" y="9"/>
                      <a:pt x="144" y="9"/>
                    </a:cubicBezTo>
                    <a:cubicBezTo>
                      <a:pt x="143" y="6"/>
                      <a:pt x="143" y="6"/>
                      <a:pt x="143" y="6"/>
                    </a:cubicBezTo>
                    <a:cubicBezTo>
                      <a:pt x="146" y="4"/>
                      <a:pt x="146" y="4"/>
                      <a:pt x="146" y="4"/>
                    </a:cubicBezTo>
                    <a:cubicBezTo>
                      <a:pt x="146" y="2"/>
                      <a:pt x="146" y="2"/>
                      <a:pt x="146" y="2"/>
                    </a:cubicBezTo>
                    <a:cubicBezTo>
                      <a:pt x="140" y="2"/>
                      <a:pt x="140" y="2"/>
                      <a:pt x="140" y="2"/>
                    </a:cubicBezTo>
                    <a:cubicBezTo>
                      <a:pt x="136" y="0"/>
                      <a:pt x="136" y="0"/>
                      <a:pt x="136" y="0"/>
                    </a:cubicBezTo>
                    <a:cubicBezTo>
                      <a:pt x="134" y="1"/>
                      <a:pt x="134" y="1"/>
                      <a:pt x="134" y="1"/>
                    </a:cubicBezTo>
                    <a:cubicBezTo>
                      <a:pt x="128" y="0"/>
                      <a:pt x="128" y="0"/>
                      <a:pt x="128" y="0"/>
                    </a:cubicBezTo>
                    <a:cubicBezTo>
                      <a:pt x="119" y="3"/>
                      <a:pt x="119" y="3"/>
                      <a:pt x="119" y="3"/>
                    </a:cubicBezTo>
                    <a:cubicBezTo>
                      <a:pt x="115" y="1"/>
                      <a:pt x="115" y="1"/>
                      <a:pt x="115" y="1"/>
                    </a:cubicBezTo>
                    <a:cubicBezTo>
                      <a:pt x="108" y="2"/>
                      <a:pt x="108" y="2"/>
                      <a:pt x="108" y="2"/>
                    </a:cubicBezTo>
                    <a:cubicBezTo>
                      <a:pt x="105" y="2"/>
                      <a:pt x="105" y="2"/>
                      <a:pt x="105" y="2"/>
                    </a:cubicBezTo>
                    <a:cubicBezTo>
                      <a:pt x="97" y="3"/>
                      <a:pt x="97" y="3"/>
                      <a:pt x="97" y="3"/>
                    </a:cubicBezTo>
                    <a:cubicBezTo>
                      <a:pt x="91" y="4"/>
                      <a:pt x="91" y="4"/>
                      <a:pt x="91" y="4"/>
                    </a:cubicBezTo>
                    <a:cubicBezTo>
                      <a:pt x="86" y="4"/>
                      <a:pt x="86" y="4"/>
                      <a:pt x="86" y="4"/>
                    </a:cubicBezTo>
                    <a:cubicBezTo>
                      <a:pt x="78" y="8"/>
                      <a:pt x="78" y="8"/>
                      <a:pt x="78" y="8"/>
                    </a:cubicBezTo>
                    <a:cubicBezTo>
                      <a:pt x="76" y="11"/>
                      <a:pt x="76" y="11"/>
                      <a:pt x="76" y="11"/>
                    </a:cubicBezTo>
                    <a:cubicBezTo>
                      <a:pt x="73" y="11"/>
                      <a:pt x="73" y="11"/>
                      <a:pt x="73" y="11"/>
                    </a:cubicBezTo>
                    <a:cubicBezTo>
                      <a:pt x="70" y="13"/>
                      <a:pt x="70" y="13"/>
                      <a:pt x="70" y="13"/>
                    </a:cubicBezTo>
                    <a:cubicBezTo>
                      <a:pt x="66" y="14"/>
                      <a:pt x="66" y="14"/>
                      <a:pt x="66" y="14"/>
                    </a:cubicBezTo>
                    <a:cubicBezTo>
                      <a:pt x="62" y="18"/>
                      <a:pt x="62" y="18"/>
                      <a:pt x="62" y="18"/>
                    </a:cubicBezTo>
                    <a:cubicBezTo>
                      <a:pt x="58" y="20"/>
                      <a:pt x="58" y="20"/>
                      <a:pt x="58" y="20"/>
                    </a:cubicBezTo>
                    <a:cubicBezTo>
                      <a:pt x="61" y="23"/>
                      <a:pt x="61" y="23"/>
                      <a:pt x="61" y="23"/>
                    </a:cubicBezTo>
                    <a:lnTo>
                      <a:pt x="61"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4" name="Freeform 108"/>
              <p:cNvSpPr>
                <a:spLocks/>
              </p:cNvSpPr>
              <p:nvPr/>
            </p:nvSpPr>
            <p:spPr bwMode="auto">
              <a:xfrm>
                <a:off x="12713525" y="3914056"/>
                <a:ext cx="370744" cy="389281"/>
              </a:xfrm>
              <a:custGeom>
                <a:avLst/>
                <a:gdLst>
                  <a:gd name="T0" fmla="*/ 17 w 130"/>
                  <a:gd name="T1" fmla="*/ 8 h 136"/>
                  <a:gd name="T2" fmla="*/ 12 w 130"/>
                  <a:gd name="T3" fmla="*/ 10 h 136"/>
                  <a:gd name="T4" fmla="*/ 6 w 130"/>
                  <a:gd name="T5" fmla="*/ 15 h 136"/>
                  <a:gd name="T6" fmla="*/ 4 w 130"/>
                  <a:gd name="T7" fmla="*/ 18 h 136"/>
                  <a:gd name="T8" fmla="*/ 6 w 130"/>
                  <a:gd name="T9" fmla="*/ 24 h 136"/>
                  <a:gd name="T10" fmla="*/ 4 w 130"/>
                  <a:gd name="T11" fmla="*/ 29 h 136"/>
                  <a:gd name="T12" fmla="*/ 1 w 130"/>
                  <a:gd name="T13" fmla="*/ 30 h 136"/>
                  <a:gd name="T14" fmla="*/ 0 w 130"/>
                  <a:gd name="T15" fmla="*/ 32 h 136"/>
                  <a:gd name="T16" fmla="*/ 1 w 130"/>
                  <a:gd name="T17" fmla="*/ 34 h 136"/>
                  <a:gd name="T18" fmla="*/ 4 w 130"/>
                  <a:gd name="T19" fmla="*/ 42 h 136"/>
                  <a:gd name="T20" fmla="*/ 4 w 130"/>
                  <a:gd name="T21" fmla="*/ 50 h 136"/>
                  <a:gd name="T22" fmla="*/ 4 w 130"/>
                  <a:gd name="T23" fmla="*/ 57 h 136"/>
                  <a:gd name="T24" fmla="*/ 4 w 130"/>
                  <a:gd name="T25" fmla="*/ 67 h 136"/>
                  <a:gd name="T26" fmla="*/ 1 w 130"/>
                  <a:gd name="T27" fmla="*/ 69 h 136"/>
                  <a:gd name="T28" fmla="*/ 0 w 130"/>
                  <a:gd name="T29" fmla="*/ 72 h 136"/>
                  <a:gd name="T30" fmla="*/ 4 w 130"/>
                  <a:gd name="T31" fmla="*/ 77 h 136"/>
                  <a:gd name="T32" fmla="*/ 4 w 130"/>
                  <a:gd name="T33" fmla="*/ 85 h 136"/>
                  <a:gd name="T34" fmla="*/ 6 w 130"/>
                  <a:gd name="T35" fmla="*/ 89 h 136"/>
                  <a:gd name="T36" fmla="*/ 10 w 130"/>
                  <a:gd name="T37" fmla="*/ 88 h 136"/>
                  <a:gd name="T38" fmla="*/ 16 w 130"/>
                  <a:gd name="T39" fmla="*/ 91 h 136"/>
                  <a:gd name="T40" fmla="*/ 18 w 130"/>
                  <a:gd name="T41" fmla="*/ 95 h 136"/>
                  <a:gd name="T42" fmla="*/ 19 w 130"/>
                  <a:gd name="T43" fmla="*/ 97 h 136"/>
                  <a:gd name="T44" fmla="*/ 32 w 130"/>
                  <a:gd name="T45" fmla="*/ 101 h 136"/>
                  <a:gd name="T46" fmla="*/ 37 w 130"/>
                  <a:gd name="T47" fmla="*/ 106 h 136"/>
                  <a:gd name="T48" fmla="*/ 45 w 130"/>
                  <a:gd name="T49" fmla="*/ 102 h 136"/>
                  <a:gd name="T50" fmla="*/ 52 w 130"/>
                  <a:gd name="T51" fmla="*/ 98 h 136"/>
                  <a:gd name="T52" fmla="*/ 123 w 130"/>
                  <a:gd name="T53" fmla="*/ 136 h 136"/>
                  <a:gd name="T54" fmla="*/ 123 w 130"/>
                  <a:gd name="T55" fmla="*/ 131 h 136"/>
                  <a:gd name="T56" fmla="*/ 130 w 130"/>
                  <a:gd name="T57" fmla="*/ 131 h 136"/>
                  <a:gd name="T58" fmla="*/ 130 w 130"/>
                  <a:gd name="T59" fmla="*/ 112 h 136"/>
                  <a:gd name="T60" fmla="*/ 129 w 130"/>
                  <a:gd name="T61" fmla="*/ 41 h 136"/>
                  <a:gd name="T62" fmla="*/ 126 w 130"/>
                  <a:gd name="T63" fmla="*/ 31 h 136"/>
                  <a:gd name="T64" fmla="*/ 129 w 130"/>
                  <a:gd name="T65" fmla="*/ 24 h 136"/>
                  <a:gd name="T66" fmla="*/ 127 w 130"/>
                  <a:gd name="T67" fmla="*/ 17 h 136"/>
                  <a:gd name="T68" fmla="*/ 130 w 130"/>
                  <a:gd name="T69" fmla="*/ 14 h 136"/>
                  <a:gd name="T70" fmla="*/ 129 w 130"/>
                  <a:gd name="T71" fmla="*/ 12 h 136"/>
                  <a:gd name="T72" fmla="*/ 123 w 130"/>
                  <a:gd name="T73" fmla="*/ 12 h 136"/>
                  <a:gd name="T74" fmla="*/ 120 w 130"/>
                  <a:gd name="T75" fmla="*/ 10 h 136"/>
                  <a:gd name="T76" fmla="*/ 112 w 130"/>
                  <a:gd name="T77" fmla="*/ 9 h 136"/>
                  <a:gd name="T78" fmla="*/ 111 w 130"/>
                  <a:gd name="T79" fmla="*/ 6 h 136"/>
                  <a:gd name="T80" fmla="*/ 108 w 130"/>
                  <a:gd name="T81" fmla="*/ 4 h 136"/>
                  <a:gd name="T82" fmla="*/ 106 w 130"/>
                  <a:gd name="T83" fmla="*/ 4 h 136"/>
                  <a:gd name="T84" fmla="*/ 99 w 130"/>
                  <a:gd name="T85" fmla="*/ 3 h 136"/>
                  <a:gd name="T86" fmla="*/ 98 w 130"/>
                  <a:gd name="T87" fmla="*/ 4 h 136"/>
                  <a:gd name="T88" fmla="*/ 94 w 130"/>
                  <a:gd name="T89" fmla="*/ 4 h 136"/>
                  <a:gd name="T90" fmla="*/ 86 w 130"/>
                  <a:gd name="T91" fmla="*/ 11 h 136"/>
                  <a:gd name="T92" fmla="*/ 86 w 130"/>
                  <a:gd name="T93" fmla="*/ 14 h 136"/>
                  <a:gd name="T94" fmla="*/ 88 w 130"/>
                  <a:gd name="T95" fmla="*/ 20 h 136"/>
                  <a:gd name="T96" fmla="*/ 86 w 130"/>
                  <a:gd name="T97" fmla="*/ 26 h 136"/>
                  <a:gd name="T98" fmla="*/ 82 w 130"/>
                  <a:gd name="T99" fmla="*/ 28 h 136"/>
                  <a:gd name="T100" fmla="*/ 77 w 130"/>
                  <a:gd name="T101" fmla="*/ 28 h 136"/>
                  <a:gd name="T102" fmla="*/ 66 w 130"/>
                  <a:gd name="T103" fmla="*/ 21 h 136"/>
                  <a:gd name="T104" fmla="*/ 59 w 130"/>
                  <a:gd name="T105" fmla="*/ 19 h 136"/>
                  <a:gd name="T106" fmla="*/ 51 w 130"/>
                  <a:gd name="T107" fmla="*/ 18 h 136"/>
                  <a:gd name="T108" fmla="*/ 48 w 130"/>
                  <a:gd name="T109" fmla="*/ 13 h 136"/>
                  <a:gd name="T110" fmla="*/ 46 w 130"/>
                  <a:gd name="T111" fmla="*/ 8 h 136"/>
                  <a:gd name="T112" fmla="*/ 40 w 130"/>
                  <a:gd name="T113" fmla="*/ 7 h 136"/>
                  <a:gd name="T114" fmla="*/ 37 w 130"/>
                  <a:gd name="T115" fmla="*/ 5 h 136"/>
                  <a:gd name="T116" fmla="*/ 30 w 130"/>
                  <a:gd name="T117" fmla="*/ 3 h 136"/>
                  <a:gd name="T118" fmla="*/ 22 w 130"/>
                  <a:gd name="T119" fmla="*/ 4 h 136"/>
                  <a:gd name="T120" fmla="*/ 16 w 130"/>
                  <a:gd name="T121" fmla="*/ 0 h 136"/>
                  <a:gd name="T122" fmla="*/ 16 w 130"/>
                  <a:gd name="T123" fmla="*/ 5 h 136"/>
                  <a:gd name="T124" fmla="*/ 17 w 130"/>
                  <a:gd name="T125"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 h="136">
                    <a:moveTo>
                      <a:pt x="17" y="8"/>
                    </a:moveTo>
                    <a:cubicBezTo>
                      <a:pt x="12" y="10"/>
                      <a:pt x="12" y="10"/>
                      <a:pt x="12" y="10"/>
                    </a:cubicBezTo>
                    <a:cubicBezTo>
                      <a:pt x="6" y="15"/>
                      <a:pt x="6" y="15"/>
                      <a:pt x="6" y="15"/>
                    </a:cubicBezTo>
                    <a:cubicBezTo>
                      <a:pt x="4" y="18"/>
                      <a:pt x="4" y="18"/>
                      <a:pt x="4" y="18"/>
                    </a:cubicBezTo>
                    <a:cubicBezTo>
                      <a:pt x="6" y="24"/>
                      <a:pt x="6" y="24"/>
                      <a:pt x="6" y="24"/>
                    </a:cubicBezTo>
                    <a:cubicBezTo>
                      <a:pt x="4" y="29"/>
                      <a:pt x="4" y="29"/>
                      <a:pt x="4" y="29"/>
                    </a:cubicBezTo>
                    <a:cubicBezTo>
                      <a:pt x="1" y="30"/>
                      <a:pt x="1" y="30"/>
                      <a:pt x="1" y="30"/>
                    </a:cubicBezTo>
                    <a:cubicBezTo>
                      <a:pt x="0" y="32"/>
                      <a:pt x="0" y="32"/>
                      <a:pt x="0" y="32"/>
                    </a:cubicBezTo>
                    <a:cubicBezTo>
                      <a:pt x="1" y="34"/>
                      <a:pt x="1" y="34"/>
                      <a:pt x="1" y="34"/>
                    </a:cubicBezTo>
                    <a:cubicBezTo>
                      <a:pt x="4" y="42"/>
                      <a:pt x="4" y="42"/>
                      <a:pt x="4" y="42"/>
                    </a:cubicBezTo>
                    <a:cubicBezTo>
                      <a:pt x="4" y="50"/>
                      <a:pt x="4" y="50"/>
                      <a:pt x="4" y="50"/>
                    </a:cubicBezTo>
                    <a:cubicBezTo>
                      <a:pt x="4" y="57"/>
                      <a:pt x="4" y="57"/>
                      <a:pt x="4" y="57"/>
                    </a:cubicBezTo>
                    <a:cubicBezTo>
                      <a:pt x="4" y="67"/>
                      <a:pt x="4" y="67"/>
                      <a:pt x="4" y="67"/>
                    </a:cubicBezTo>
                    <a:cubicBezTo>
                      <a:pt x="1" y="69"/>
                      <a:pt x="1" y="69"/>
                      <a:pt x="1" y="69"/>
                    </a:cubicBezTo>
                    <a:cubicBezTo>
                      <a:pt x="0" y="72"/>
                      <a:pt x="0" y="72"/>
                      <a:pt x="0" y="72"/>
                    </a:cubicBezTo>
                    <a:cubicBezTo>
                      <a:pt x="4" y="77"/>
                      <a:pt x="4" y="77"/>
                      <a:pt x="4" y="77"/>
                    </a:cubicBezTo>
                    <a:cubicBezTo>
                      <a:pt x="4" y="85"/>
                      <a:pt x="4" y="85"/>
                      <a:pt x="4" y="85"/>
                    </a:cubicBezTo>
                    <a:cubicBezTo>
                      <a:pt x="4" y="85"/>
                      <a:pt x="6" y="88"/>
                      <a:pt x="6" y="89"/>
                    </a:cubicBezTo>
                    <a:cubicBezTo>
                      <a:pt x="6" y="89"/>
                      <a:pt x="10" y="88"/>
                      <a:pt x="10" y="88"/>
                    </a:cubicBezTo>
                    <a:cubicBezTo>
                      <a:pt x="16" y="91"/>
                      <a:pt x="16" y="91"/>
                      <a:pt x="16" y="91"/>
                    </a:cubicBezTo>
                    <a:cubicBezTo>
                      <a:pt x="18" y="95"/>
                      <a:pt x="18" y="95"/>
                      <a:pt x="18" y="95"/>
                    </a:cubicBezTo>
                    <a:cubicBezTo>
                      <a:pt x="19" y="97"/>
                      <a:pt x="19" y="97"/>
                      <a:pt x="19" y="97"/>
                    </a:cubicBezTo>
                    <a:cubicBezTo>
                      <a:pt x="32" y="101"/>
                      <a:pt x="32" y="101"/>
                      <a:pt x="32" y="101"/>
                    </a:cubicBezTo>
                    <a:cubicBezTo>
                      <a:pt x="37" y="106"/>
                      <a:pt x="37" y="106"/>
                      <a:pt x="37" y="106"/>
                    </a:cubicBezTo>
                    <a:cubicBezTo>
                      <a:pt x="45" y="102"/>
                      <a:pt x="45" y="102"/>
                      <a:pt x="45" y="102"/>
                    </a:cubicBezTo>
                    <a:cubicBezTo>
                      <a:pt x="52" y="98"/>
                      <a:pt x="52" y="98"/>
                      <a:pt x="52" y="98"/>
                    </a:cubicBezTo>
                    <a:cubicBezTo>
                      <a:pt x="123" y="136"/>
                      <a:pt x="123" y="136"/>
                      <a:pt x="123" y="136"/>
                    </a:cubicBezTo>
                    <a:cubicBezTo>
                      <a:pt x="123" y="131"/>
                      <a:pt x="123" y="131"/>
                      <a:pt x="123" y="131"/>
                    </a:cubicBezTo>
                    <a:cubicBezTo>
                      <a:pt x="130" y="131"/>
                      <a:pt x="130" y="131"/>
                      <a:pt x="130" y="131"/>
                    </a:cubicBezTo>
                    <a:cubicBezTo>
                      <a:pt x="130" y="112"/>
                      <a:pt x="130" y="112"/>
                      <a:pt x="130" y="112"/>
                    </a:cubicBezTo>
                    <a:cubicBezTo>
                      <a:pt x="129" y="41"/>
                      <a:pt x="129" y="41"/>
                      <a:pt x="129" y="41"/>
                    </a:cubicBezTo>
                    <a:cubicBezTo>
                      <a:pt x="126" y="31"/>
                      <a:pt x="126" y="31"/>
                      <a:pt x="126" y="31"/>
                    </a:cubicBezTo>
                    <a:cubicBezTo>
                      <a:pt x="129" y="24"/>
                      <a:pt x="129" y="24"/>
                      <a:pt x="129" y="24"/>
                    </a:cubicBezTo>
                    <a:cubicBezTo>
                      <a:pt x="127" y="17"/>
                      <a:pt x="127" y="17"/>
                      <a:pt x="127" y="17"/>
                    </a:cubicBezTo>
                    <a:cubicBezTo>
                      <a:pt x="130" y="14"/>
                      <a:pt x="130" y="14"/>
                      <a:pt x="130" y="14"/>
                    </a:cubicBezTo>
                    <a:cubicBezTo>
                      <a:pt x="129" y="12"/>
                      <a:pt x="129" y="12"/>
                      <a:pt x="129" y="12"/>
                    </a:cubicBezTo>
                    <a:cubicBezTo>
                      <a:pt x="123" y="12"/>
                      <a:pt x="123" y="12"/>
                      <a:pt x="123" y="12"/>
                    </a:cubicBezTo>
                    <a:cubicBezTo>
                      <a:pt x="120" y="10"/>
                      <a:pt x="120" y="10"/>
                      <a:pt x="120" y="10"/>
                    </a:cubicBezTo>
                    <a:cubicBezTo>
                      <a:pt x="112" y="9"/>
                      <a:pt x="112" y="9"/>
                      <a:pt x="112" y="9"/>
                    </a:cubicBezTo>
                    <a:cubicBezTo>
                      <a:pt x="111" y="6"/>
                      <a:pt x="111" y="6"/>
                      <a:pt x="111" y="6"/>
                    </a:cubicBezTo>
                    <a:cubicBezTo>
                      <a:pt x="108" y="4"/>
                      <a:pt x="108" y="4"/>
                      <a:pt x="108" y="4"/>
                    </a:cubicBezTo>
                    <a:cubicBezTo>
                      <a:pt x="106" y="4"/>
                      <a:pt x="106" y="4"/>
                      <a:pt x="106" y="4"/>
                    </a:cubicBezTo>
                    <a:cubicBezTo>
                      <a:pt x="99" y="3"/>
                      <a:pt x="99" y="3"/>
                      <a:pt x="99" y="3"/>
                    </a:cubicBezTo>
                    <a:cubicBezTo>
                      <a:pt x="98" y="4"/>
                      <a:pt x="98" y="4"/>
                      <a:pt x="98" y="4"/>
                    </a:cubicBezTo>
                    <a:cubicBezTo>
                      <a:pt x="94" y="4"/>
                      <a:pt x="94" y="4"/>
                      <a:pt x="94" y="4"/>
                    </a:cubicBezTo>
                    <a:cubicBezTo>
                      <a:pt x="86" y="11"/>
                      <a:pt x="86" y="11"/>
                      <a:pt x="86" y="11"/>
                    </a:cubicBezTo>
                    <a:cubicBezTo>
                      <a:pt x="86" y="14"/>
                      <a:pt x="86" y="14"/>
                      <a:pt x="86" y="14"/>
                    </a:cubicBezTo>
                    <a:cubicBezTo>
                      <a:pt x="88" y="20"/>
                      <a:pt x="88" y="20"/>
                      <a:pt x="88" y="20"/>
                    </a:cubicBezTo>
                    <a:cubicBezTo>
                      <a:pt x="86" y="26"/>
                      <a:pt x="86" y="26"/>
                      <a:pt x="86" y="26"/>
                    </a:cubicBezTo>
                    <a:cubicBezTo>
                      <a:pt x="82" y="28"/>
                      <a:pt x="82" y="28"/>
                      <a:pt x="82" y="28"/>
                    </a:cubicBezTo>
                    <a:cubicBezTo>
                      <a:pt x="77" y="28"/>
                      <a:pt x="77" y="28"/>
                      <a:pt x="77" y="28"/>
                    </a:cubicBezTo>
                    <a:cubicBezTo>
                      <a:pt x="66" y="21"/>
                      <a:pt x="66" y="21"/>
                      <a:pt x="66" y="21"/>
                    </a:cubicBezTo>
                    <a:cubicBezTo>
                      <a:pt x="59" y="19"/>
                      <a:pt x="59" y="19"/>
                      <a:pt x="59" y="19"/>
                    </a:cubicBezTo>
                    <a:cubicBezTo>
                      <a:pt x="51" y="18"/>
                      <a:pt x="51" y="18"/>
                      <a:pt x="51" y="18"/>
                    </a:cubicBezTo>
                    <a:cubicBezTo>
                      <a:pt x="48" y="13"/>
                      <a:pt x="48" y="13"/>
                      <a:pt x="48" y="13"/>
                    </a:cubicBezTo>
                    <a:cubicBezTo>
                      <a:pt x="46" y="8"/>
                      <a:pt x="46" y="8"/>
                      <a:pt x="46" y="8"/>
                    </a:cubicBezTo>
                    <a:cubicBezTo>
                      <a:pt x="40" y="7"/>
                      <a:pt x="40" y="7"/>
                      <a:pt x="40" y="7"/>
                    </a:cubicBezTo>
                    <a:cubicBezTo>
                      <a:pt x="37" y="5"/>
                      <a:pt x="37" y="5"/>
                      <a:pt x="37" y="5"/>
                    </a:cubicBezTo>
                    <a:cubicBezTo>
                      <a:pt x="30" y="3"/>
                      <a:pt x="30" y="3"/>
                      <a:pt x="30" y="3"/>
                    </a:cubicBezTo>
                    <a:cubicBezTo>
                      <a:pt x="22" y="4"/>
                      <a:pt x="22" y="4"/>
                      <a:pt x="22" y="4"/>
                    </a:cubicBezTo>
                    <a:cubicBezTo>
                      <a:pt x="16" y="0"/>
                      <a:pt x="16" y="0"/>
                      <a:pt x="16" y="0"/>
                    </a:cubicBezTo>
                    <a:cubicBezTo>
                      <a:pt x="16" y="5"/>
                      <a:pt x="16" y="5"/>
                      <a:pt x="16" y="5"/>
                    </a:cubicBezTo>
                    <a:lnTo>
                      <a:pt x="17"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5" name="Freeform 109"/>
              <p:cNvSpPr>
                <a:spLocks/>
              </p:cNvSpPr>
              <p:nvPr/>
            </p:nvSpPr>
            <p:spPr bwMode="auto">
              <a:xfrm>
                <a:off x="13072862" y="3955409"/>
                <a:ext cx="306577" cy="279484"/>
              </a:xfrm>
              <a:custGeom>
                <a:avLst/>
                <a:gdLst>
                  <a:gd name="T0" fmla="*/ 209 w 215"/>
                  <a:gd name="T1" fmla="*/ 184 h 196"/>
                  <a:gd name="T2" fmla="*/ 205 w 215"/>
                  <a:gd name="T3" fmla="*/ 180 h 196"/>
                  <a:gd name="T4" fmla="*/ 198 w 215"/>
                  <a:gd name="T5" fmla="*/ 178 h 196"/>
                  <a:gd name="T6" fmla="*/ 194 w 215"/>
                  <a:gd name="T7" fmla="*/ 176 h 196"/>
                  <a:gd name="T8" fmla="*/ 190 w 215"/>
                  <a:gd name="T9" fmla="*/ 164 h 196"/>
                  <a:gd name="T10" fmla="*/ 188 w 215"/>
                  <a:gd name="T11" fmla="*/ 158 h 196"/>
                  <a:gd name="T12" fmla="*/ 194 w 215"/>
                  <a:gd name="T13" fmla="*/ 158 h 196"/>
                  <a:gd name="T14" fmla="*/ 194 w 215"/>
                  <a:gd name="T15" fmla="*/ 156 h 196"/>
                  <a:gd name="T16" fmla="*/ 190 w 215"/>
                  <a:gd name="T17" fmla="*/ 152 h 196"/>
                  <a:gd name="T18" fmla="*/ 182 w 215"/>
                  <a:gd name="T19" fmla="*/ 144 h 196"/>
                  <a:gd name="T20" fmla="*/ 180 w 215"/>
                  <a:gd name="T21" fmla="*/ 140 h 196"/>
                  <a:gd name="T22" fmla="*/ 178 w 215"/>
                  <a:gd name="T23" fmla="*/ 136 h 196"/>
                  <a:gd name="T24" fmla="*/ 168 w 215"/>
                  <a:gd name="T25" fmla="*/ 118 h 196"/>
                  <a:gd name="T26" fmla="*/ 160 w 215"/>
                  <a:gd name="T27" fmla="*/ 102 h 196"/>
                  <a:gd name="T28" fmla="*/ 158 w 215"/>
                  <a:gd name="T29" fmla="*/ 92 h 196"/>
                  <a:gd name="T30" fmla="*/ 152 w 215"/>
                  <a:gd name="T31" fmla="*/ 84 h 196"/>
                  <a:gd name="T32" fmla="*/ 150 w 215"/>
                  <a:gd name="T33" fmla="*/ 76 h 196"/>
                  <a:gd name="T34" fmla="*/ 140 w 215"/>
                  <a:gd name="T35" fmla="*/ 62 h 196"/>
                  <a:gd name="T36" fmla="*/ 134 w 215"/>
                  <a:gd name="T37" fmla="*/ 54 h 196"/>
                  <a:gd name="T38" fmla="*/ 130 w 215"/>
                  <a:gd name="T39" fmla="*/ 46 h 196"/>
                  <a:gd name="T40" fmla="*/ 132 w 215"/>
                  <a:gd name="T41" fmla="*/ 38 h 196"/>
                  <a:gd name="T42" fmla="*/ 132 w 215"/>
                  <a:gd name="T43" fmla="*/ 38 h 196"/>
                  <a:gd name="T44" fmla="*/ 134 w 215"/>
                  <a:gd name="T45" fmla="*/ 38 h 196"/>
                  <a:gd name="T46" fmla="*/ 134 w 215"/>
                  <a:gd name="T47" fmla="*/ 46 h 196"/>
                  <a:gd name="T48" fmla="*/ 146 w 215"/>
                  <a:gd name="T49" fmla="*/ 58 h 196"/>
                  <a:gd name="T50" fmla="*/ 152 w 215"/>
                  <a:gd name="T51" fmla="*/ 66 h 196"/>
                  <a:gd name="T52" fmla="*/ 154 w 215"/>
                  <a:gd name="T53" fmla="*/ 74 h 196"/>
                  <a:gd name="T54" fmla="*/ 162 w 215"/>
                  <a:gd name="T55" fmla="*/ 80 h 196"/>
                  <a:gd name="T56" fmla="*/ 166 w 215"/>
                  <a:gd name="T57" fmla="*/ 78 h 196"/>
                  <a:gd name="T58" fmla="*/ 166 w 215"/>
                  <a:gd name="T59" fmla="*/ 72 h 196"/>
                  <a:gd name="T60" fmla="*/ 166 w 215"/>
                  <a:gd name="T61" fmla="*/ 66 h 196"/>
                  <a:gd name="T62" fmla="*/ 170 w 215"/>
                  <a:gd name="T63" fmla="*/ 58 h 196"/>
                  <a:gd name="T64" fmla="*/ 170 w 215"/>
                  <a:gd name="T65" fmla="*/ 52 h 196"/>
                  <a:gd name="T66" fmla="*/ 174 w 215"/>
                  <a:gd name="T67" fmla="*/ 48 h 196"/>
                  <a:gd name="T68" fmla="*/ 166 w 215"/>
                  <a:gd name="T69" fmla="*/ 24 h 196"/>
                  <a:gd name="T70" fmla="*/ 160 w 215"/>
                  <a:gd name="T71" fmla="*/ 14 h 196"/>
                  <a:gd name="T72" fmla="*/ 158 w 215"/>
                  <a:gd name="T73" fmla="*/ 12 h 196"/>
                  <a:gd name="T74" fmla="*/ 142 w 215"/>
                  <a:gd name="T75" fmla="*/ 12 h 196"/>
                  <a:gd name="T76" fmla="*/ 136 w 215"/>
                  <a:gd name="T77" fmla="*/ 12 h 196"/>
                  <a:gd name="T78" fmla="*/ 132 w 215"/>
                  <a:gd name="T79" fmla="*/ 12 h 196"/>
                  <a:gd name="T80" fmla="*/ 120 w 215"/>
                  <a:gd name="T81" fmla="*/ 6 h 196"/>
                  <a:gd name="T82" fmla="*/ 116 w 215"/>
                  <a:gd name="T83" fmla="*/ 8 h 196"/>
                  <a:gd name="T84" fmla="*/ 106 w 215"/>
                  <a:gd name="T85" fmla="*/ 6 h 196"/>
                  <a:gd name="T86" fmla="*/ 100 w 215"/>
                  <a:gd name="T87" fmla="*/ 8 h 196"/>
                  <a:gd name="T88" fmla="*/ 94 w 215"/>
                  <a:gd name="T89" fmla="*/ 8 h 196"/>
                  <a:gd name="T90" fmla="*/ 88 w 215"/>
                  <a:gd name="T91" fmla="*/ 14 h 196"/>
                  <a:gd name="T92" fmla="*/ 76 w 215"/>
                  <a:gd name="T93" fmla="*/ 20 h 196"/>
                  <a:gd name="T94" fmla="*/ 64 w 215"/>
                  <a:gd name="T95" fmla="*/ 12 h 196"/>
                  <a:gd name="T96" fmla="*/ 48 w 215"/>
                  <a:gd name="T97" fmla="*/ 8 h 196"/>
                  <a:gd name="T98" fmla="*/ 26 w 215"/>
                  <a:gd name="T99" fmla="*/ 2 h 196"/>
                  <a:gd name="T100" fmla="*/ 14 w 215"/>
                  <a:gd name="T101" fmla="*/ 4 h 196"/>
                  <a:gd name="T102" fmla="*/ 8 w 215"/>
                  <a:gd name="T103" fmla="*/ 0 h 196"/>
                  <a:gd name="T104" fmla="*/ 2 w 215"/>
                  <a:gd name="T105" fmla="*/ 6 h 196"/>
                  <a:gd name="T106" fmla="*/ 6 w 215"/>
                  <a:gd name="T107" fmla="*/ 20 h 196"/>
                  <a:gd name="T108" fmla="*/ 0 w 215"/>
                  <a:gd name="T109" fmla="*/ 34 h 196"/>
                  <a:gd name="T110" fmla="*/ 6 w 215"/>
                  <a:gd name="T111" fmla="*/ 54 h 196"/>
                  <a:gd name="T112" fmla="*/ 8 w 215"/>
                  <a:gd name="T113" fmla="*/ 196 h 196"/>
                  <a:gd name="T114" fmla="*/ 148 w 215"/>
                  <a:gd name="T115" fmla="*/ 196 h 196"/>
                  <a:gd name="T116" fmla="*/ 166 w 215"/>
                  <a:gd name="T117" fmla="*/ 196 h 196"/>
                  <a:gd name="T118" fmla="*/ 215 w 215"/>
                  <a:gd name="T119" fmla="*/ 196 h 196"/>
                  <a:gd name="T120" fmla="*/ 215 w 215"/>
                  <a:gd name="T121" fmla="*/ 192 h 196"/>
                  <a:gd name="T122" fmla="*/ 209 w 215"/>
                  <a:gd name="T123" fmla="*/ 18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196">
                    <a:moveTo>
                      <a:pt x="209" y="184"/>
                    </a:moveTo>
                    <a:lnTo>
                      <a:pt x="205" y="180"/>
                    </a:lnTo>
                    <a:lnTo>
                      <a:pt x="198" y="178"/>
                    </a:lnTo>
                    <a:lnTo>
                      <a:pt x="194" y="176"/>
                    </a:lnTo>
                    <a:lnTo>
                      <a:pt x="190" y="164"/>
                    </a:lnTo>
                    <a:lnTo>
                      <a:pt x="188" y="158"/>
                    </a:lnTo>
                    <a:lnTo>
                      <a:pt x="194" y="158"/>
                    </a:lnTo>
                    <a:lnTo>
                      <a:pt x="194" y="156"/>
                    </a:lnTo>
                    <a:lnTo>
                      <a:pt x="190" y="152"/>
                    </a:lnTo>
                    <a:lnTo>
                      <a:pt x="182" y="144"/>
                    </a:lnTo>
                    <a:lnTo>
                      <a:pt x="180" y="140"/>
                    </a:lnTo>
                    <a:lnTo>
                      <a:pt x="178" y="136"/>
                    </a:lnTo>
                    <a:lnTo>
                      <a:pt x="168" y="118"/>
                    </a:lnTo>
                    <a:lnTo>
                      <a:pt x="160" y="102"/>
                    </a:lnTo>
                    <a:lnTo>
                      <a:pt x="158" y="92"/>
                    </a:lnTo>
                    <a:lnTo>
                      <a:pt x="152" y="84"/>
                    </a:lnTo>
                    <a:lnTo>
                      <a:pt x="150" y="76"/>
                    </a:lnTo>
                    <a:lnTo>
                      <a:pt x="140" y="62"/>
                    </a:lnTo>
                    <a:lnTo>
                      <a:pt x="134" y="54"/>
                    </a:lnTo>
                    <a:lnTo>
                      <a:pt x="130" y="46"/>
                    </a:lnTo>
                    <a:lnTo>
                      <a:pt x="132" y="38"/>
                    </a:lnTo>
                    <a:lnTo>
                      <a:pt x="132" y="38"/>
                    </a:lnTo>
                    <a:lnTo>
                      <a:pt x="134" y="38"/>
                    </a:lnTo>
                    <a:lnTo>
                      <a:pt x="134" y="46"/>
                    </a:lnTo>
                    <a:lnTo>
                      <a:pt x="146" y="58"/>
                    </a:lnTo>
                    <a:lnTo>
                      <a:pt x="152" y="66"/>
                    </a:lnTo>
                    <a:lnTo>
                      <a:pt x="154" y="74"/>
                    </a:lnTo>
                    <a:lnTo>
                      <a:pt x="162" y="80"/>
                    </a:lnTo>
                    <a:lnTo>
                      <a:pt x="166" y="78"/>
                    </a:lnTo>
                    <a:lnTo>
                      <a:pt x="166" y="72"/>
                    </a:lnTo>
                    <a:lnTo>
                      <a:pt x="166" y="66"/>
                    </a:lnTo>
                    <a:lnTo>
                      <a:pt x="170" y="58"/>
                    </a:lnTo>
                    <a:lnTo>
                      <a:pt x="170" y="52"/>
                    </a:lnTo>
                    <a:lnTo>
                      <a:pt x="174" y="48"/>
                    </a:lnTo>
                    <a:lnTo>
                      <a:pt x="166" y="24"/>
                    </a:lnTo>
                    <a:lnTo>
                      <a:pt x="160" y="14"/>
                    </a:lnTo>
                    <a:lnTo>
                      <a:pt x="158" y="12"/>
                    </a:lnTo>
                    <a:lnTo>
                      <a:pt x="142" y="12"/>
                    </a:lnTo>
                    <a:lnTo>
                      <a:pt x="136" y="12"/>
                    </a:lnTo>
                    <a:lnTo>
                      <a:pt x="132" y="12"/>
                    </a:lnTo>
                    <a:lnTo>
                      <a:pt x="120" y="6"/>
                    </a:lnTo>
                    <a:lnTo>
                      <a:pt x="116" y="8"/>
                    </a:lnTo>
                    <a:lnTo>
                      <a:pt x="106" y="6"/>
                    </a:lnTo>
                    <a:lnTo>
                      <a:pt x="100" y="8"/>
                    </a:lnTo>
                    <a:lnTo>
                      <a:pt x="94" y="8"/>
                    </a:lnTo>
                    <a:lnTo>
                      <a:pt x="88" y="14"/>
                    </a:lnTo>
                    <a:lnTo>
                      <a:pt x="76" y="20"/>
                    </a:lnTo>
                    <a:lnTo>
                      <a:pt x="64" y="12"/>
                    </a:lnTo>
                    <a:lnTo>
                      <a:pt x="48" y="8"/>
                    </a:lnTo>
                    <a:lnTo>
                      <a:pt x="26" y="2"/>
                    </a:lnTo>
                    <a:lnTo>
                      <a:pt x="14" y="4"/>
                    </a:lnTo>
                    <a:lnTo>
                      <a:pt x="8" y="0"/>
                    </a:lnTo>
                    <a:lnTo>
                      <a:pt x="2" y="6"/>
                    </a:lnTo>
                    <a:lnTo>
                      <a:pt x="6" y="20"/>
                    </a:lnTo>
                    <a:lnTo>
                      <a:pt x="0" y="34"/>
                    </a:lnTo>
                    <a:lnTo>
                      <a:pt x="6" y="54"/>
                    </a:lnTo>
                    <a:lnTo>
                      <a:pt x="8" y="196"/>
                    </a:lnTo>
                    <a:lnTo>
                      <a:pt x="148" y="196"/>
                    </a:lnTo>
                    <a:lnTo>
                      <a:pt x="166" y="196"/>
                    </a:lnTo>
                    <a:lnTo>
                      <a:pt x="215" y="196"/>
                    </a:lnTo>
                    <a:lnTo>
                      <a:pt x="215" y="192"/>
                    </a:lnTo>
                    <a:lnTo>
                      <a:pt x="209" y="18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6" name="Freeform 110"/>
              <p:cNvSpPr>
                <a:spLocks/>
              </p:cNvSpPr>
              <p:nvPr/>
            </p:nvSpPr>
            <p:spPr bwMode="auto">
              <a:xfrm>
                <a:off x="12807637" y="4194966"/>
                <a:ext cx="256669" cy="443467"/>
              </a:xfrm>
              <a:custGeom>
                <a:avLst/>
                <a:gdLst>
                  <a:gd name="T0" fmla="*/ 24 w 180"/>
                  <a:gd name="T1" fmla="*/ 8 h 311"/>
                  <a:gd name="T2" fmla="*/ 28 w 180"/>
                  <a:gd name="T3" fmla="*/ 32 h 311"/>
                  <a:gd name="T4" fmla="*/ 34 w 180"/>
                  <a:gd name="T5" fmla="*/ 48 h 311"/>
                  <a:gd name="T6" fmla="*/ 34 w 180"/>
                  <a:gd name="T7" fmla="*/ 78 h 311"/>
                  <a:gd name="T8" fmla="*/ 4 w 180"/>
                  <a:gd name="T9" fmla="*/ 167 h 311"/>
                  <a:gd name="T10" fmla="*/ 0 w 180"/>
                  <a:gd name="T11" fmla="*/ 181 h 311"/>
                  <a:gd name="T12" fmla="*/ 14 w 180"/>
                  <a:gd name="T13" fmla="*/ 185 h 311"/>
                  <a:gd name="T14" fmla="*/ 32 w 180"/>
                  <a:gd name="T15" fmla="*/ 197 h 311"/>
                  <a:gd name="T16" fmla="*/ 26 w 180"/>
                  <a:gd name="T17" fmla="*/ 207 h 311"/>
                  <a:gd name="T18" fmla="*/ 24 w 180"/>
                  <a:gd name="T19" fmla="*/ 211 h 311"/>
                  <a:gd name="T20" fmla="*/ 26 w 180"/>
                  <a:gd name="T21" fmla="*/ 241 h 311"/>
                  <a:gd name="T22" fmla="*/ 40 w 180"/>
                  <a:gd name="T23" fmla="*/ 265 h 311"/>
                  <a:gd name="T24" fmla="*/ 14 w 180"/>
                  <a:gd name="T25" fmla="*/ 261 h 311"/>
                  <a:gd name="T26" fmla="*/ 16 w 180"/>
                  <a:gd name="T27" fmla="*/ 277 h 311"/>
                  <a:gd name="T28" fmla="*/ 32 w 180"/>
                  <a:gd name="T29" fmla="*/ 295 h 311"/>
                  <a:gd name="T30" fmla="*/ 52 w 180"/>
                  <a:gd name="T31" fmla="*/ 309 h 311"/>
                  <a:gd name="T32" fmla="*/ 58 w 180"/>
                  <a:gd name="T33" fmla="*/ 303 h 311"/>
                  <a:gd name="T34" fmla="*/ 68 w 180"/>
                  <a:gd name="T35" fmla="*/ 309 h 311"/>
                  <a:gd name="T36" fmla="*/ 88 w 180"/>
                  <a:gd name="T37" fmla="*/ 303 h 311"/>
                  <a:gd name="T38" fmla="*/ 98 w 180"/>
                  <a:gd name="T39" fmla="*/ 291 h 311"/>
                  <a:gd name="T40" fmla="*/ 98 w 180"/>
                  <a:gd name="T41" fmla="*/ 283 h 311"/>
                  <a:gd name="T42" fmla="*/ 132 w 180"/>
                  <a:gd name="T43" fmla="*/ 273 h 311"/>
                  <a:gd name="T44" fmla="*/ 138 w 180"/>
                  <a:gd name="T45" fmla="*/ 265 h 311"/>
                  <a:gd name="T46" fmla="*/ 146 w 180"/>
                  <a:gd name="T47" fmla="*/ 251 h 311"/>
                  <a:gd name="T48" fmla="*/ 162 w 180"/>
                  <a:gd name="T49" fmla="*/ 245 h 311"/>
                  <a:gd name="T50" fmla="*/ 158 w 180"/>
                  <a:gd name="T51" fmla="*/ 233 h 311"/>
                  <a:gd name="T52" fmla="*/ 156 w 180"/>
                  <a:gd name="T53" fmla="*/ 225 h 311"/>
                  <a:gd name="T54" fmla="*/ 154 w 180"/>
                  <a:gd name="T55" fmla="*/ 213 h 311"/>
                  <a:gd name="T56" fmla="*/ 146 w 180"/>
                  <a:gd name="T57" fmla="*/ 209 h 311"/>
                  <a:gd name="T58" fmla="*/ 150 w 180"/>
                  <a:gd name="T59" fmla="*/ 191 h 311"/>
                  <a:gd name="T60" fmla="*/ 152 w 180"/>
                  <a:gd name="T61" fmla="*/ 177 h 311"/>
                  <a:gd name="T62" fmla="*/ 164 w 180"/>
                  <a:gd name="T63" fmla="*/ 163 h 311"/>
                  <a:gd name="T64" fmla="*/ 164 w 180"/>
                  <a:gd name="T65" fmla="*/ 153 h 311"/>
                  <a:gd name="T66" fmla="*/ 172 w 180"/>
                  <a:gd name="T67" fmla="*/ 149 h 311"/>
                  <a:gd name="T68" fmla="*/ 180 w 180"/>
                  <a:gd name="T69" fmla="*/ 7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11">
                    <a:moveTo>
                      <a:pt x="38" y="0"/>
                    </a:moveTo>
                    <a:lnTo>
                      <a:pt x="24" y="8"/>
                    </a:lnTo>
                    <a:lnTo>
                      <a:pt x="30" y="22"/>
                    </a:lnTo>
                    <a:lnTo>
                      <a:pt x="28" y="32"/>
                    </a:lnTo>
                    <a:lnTo>
                      <a:pt x="32" y="40"/>
                    </a:lnTo>
                    <a:lnTo>
                      <a:pt x="34" y="48"/>
                    </a:lnTo>
                    <a:lnTo>
                      <a:pt x="42" y="56"/>
                    </a:lnTo>
                    <a:lnTo>
                      <a:pt x="34" y="78"/>
                    </a:lnTo>
                    <a:lnTo>
                      <a:pt x="34" y="133"/>
                    </a:lnTo>
                    <a:lnTo>
                      <a:pt x="4" y="167"/>
                    </a:lnTo>
                    <a:lnTo>
                      <a:pt x="2" y="179"/>
                    </a:lnTo>
                    <a:lnTo>
                      <a:pt x="0" y="181"/>
                    </a:lnTo>
                    <a:lnTo>
                      <a:pt x="4" y="181"/>
                    </a:lnTo>
                    <a:lnTo>
                      <a:pt x="14" y="185"/>
                    </a:lnTo>
                    <a:lnTo>
                      <a:pt x="14" y="193"/>
                    </a:lnTo>
                    <a:lnTo>
                      <a:pt x="32" y="197"/>
                    </a:lnTo>
                    <a:lnTo>
                      <a:pt x="28" y="203"/>
                    </a:lnTo>
                    <a:lnTo>
                      <a:pt x="26" y="207"/>
                    </a:lnTo>
                    <a:lnTo>
                      <a:pt x="20" y="207"/>
                    </a:lnTo>
                    <a:lnTo>
                      <a:pt x="24" y="211"/>
                    </a:lnTo>
                    <a:lnTo>
                      <a:pt x="28" y="223"/>
                    </a:lnTo>
                    <a:lnTo>
                      <a:pt x="26" y="241"/>
                    </a:lnTo>
                    <a:lnTo>
                      <a:pt x="28" y="247"/>
                    </a:lnTo>
                    <a:lnTo>
                      <a:pt x="40" y="265"/>
                    </a:lnTo>
                    <a:lnTo>
                      <a:pt x="22" y="265"/>
                    </a:lnTo>
                    <a:lnTo>
                      <a:pt x="14" y="261"/>
                    </a:lnTo>
                    <a:lnTo>
                      <a:pt x="10" y="269"/>
                    </a:lnTo>
                    <a:lnTo>
                      <a:pt x="16" y="277"/>
                    </a:lnTo>
                    <a:lnTo>
                      <a:pt x="28" y="289"/>
                    </a:lnTo>
                    <a:lnTo>
                      <a:pt x="32" y="295"/>
                    </a:lnTo>
                    <a:lnTo>
                      <a:pt x="38" y="311"/>
                    </a:lnTo>
                    <a:lnTo>
                      <a:pt x="52" y="309"/>
                    </a:lnTo>
                    <a:lnTo>
                      <a:pt x="56" y="305"/>
                    </a:lnTo>
                    <a:lnTo>
                      <a:pt x="58" y="303"/>
                    </a:lnTo>
                    <a:lnTo>
                      <a:pt x="58" y="309"/>
                    </a:lnTo>
                    <a:lnTo>
                      <a:pt x="68" y="309"/>
                    </a:lnTo>
                    <a:lnTo>
                      <a:pt x="72" y="305"/>
                    </a:lnTo>
                    <a:lnTo>
                      <a:pt x="88" y="303"/>
                    </a:lnTo>
                    <a:lnTo>
                      <a:pt x="92" y="297"/>
                    </a:lnTo>
                    <a:lnTo>
                      <a:pt x="98" y="291"/>
                    </a:lnTo>
                    <a:lnTo>
                      <a:pt x="96" y="287"/>
                    </a:lnTo>
                    <a:lnTo>
                      <a:pt x="98" y="283"/>
                    </a:lnTo>
                    <a:lnTo>
                      <a:pt x="120" y="281"/>
                    </a:lnTo>
                    <a:lnTo>
                      <a:pt x="132" y="273"/>
                    </a:lnTo>
                    <a:lnTo>
                      <a:pt x="132" y="269"/>
                    </a:lnTo>
                    <a:lnTo>
                      <a:pt x="138" y="265"/>
                    </a:lnTo>
                    <a:lnTo>
                      <a:pt x="146" y="257"/>
                    </a:lnTo>
                    <a:lnTo>
                      <a:pt x="146" y="251"/>
                    </a:lnTo>
                    <a:lnTo>
                      <a:pt x="154" y="245"/>
                    </a:lnTo>
                    <a:lnTo>
                      <a:pt x="162" y="245"/>
                    </a:lnTo>
                    <a:lnTo>
                      <a:pt x="164" y="239"/>
                    </a:lnTo>
                    <a:lnTo>
                      <a:pt x="158" y="233"/>
                    </a:lnTo>
                    <a:lnTo>
                      <a:pt x="158" y="229"/>
                    </a:lnTo>
                    <a:lnTo>
                      <a:pt x="156" y="225"/>
                    </a:lnTo>
                    <a:lnTo>
                      <a:pt x="158" y="219"/>
                    </a:lnTo>
                    <a:lnTo>
                      <a:pt x="154" y="213"/>
                    </a:lnTo>
                    <a:lnTo>
                      <a:pt x="148" y="215"/>
                    </a:lnTo>
                    <a:lnTo>
                      <a:pt x="146" y="209"/>
                    </a:lnTo>
                    <a:lnTo>
                      <a:pt x="152" y="201"/>
                    </a:lnTo>
                    <a:lnTo>
                      <a:pt x="150" y="191"/>
                    </a:lnTo>
                    <a:lnTo>
                      <a:pt x="154" y="183"/>
                    </a:lnTo>
                    <a:lnTo>
                      <a:pt x="152" y="177"/>
                    </a:lnTo>
                    <a:lnTo>
                      <a:pt x="158" y="171"/>
                    </a:lnTo>
                    <a:lnTo>
                      <a:pt x="164" y="163"/>
                    </a:lnTo>
                    <a:lnTo>
                      <a:pt x="162" y="155"/>
                    </a:lnTo>
                    <a:lnTo>
                      <a:pt x="164" y="153"/>
                    </a:lnTo>
                    <a:lnTo>
                      <a:pt x="168" y="151"/>
                    </a:lnTo>
                    <a:lnTo>
                      <a:pt x="172" y="149"/>
                    </a:lnTo>
                    <a:lnTo>
                      <a:pt x="180" y="151"/>
                    </a:lnTo>
                    <a:lnTo>
                      <a:pt x="180" y="76"/>
                    </a:lnTo>
                    <a:lnTo>
                      <a:pt x="3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7" name="Freeform 111"/>
              <p:cNvSpPr>
                <a:spLocks/>
              </p:cNvSpPr>
              <p:nvPr/>
            </p:nvSpPr>
            <p:spPr bwMode="auto">
              <a:xfrm>
                <a:off x="12687858" y="4490135"/>
                <a:ext cx="191076" cy="315132"/>
              </a:xfrm>
              <a:custGeom>
                <a:avLst/>
                <a:gdLst>
                  <a:gd name="T0" fmla="*/ 130 w 134"/>
                  <a:gd name="T1" fmla="*/ 197 h 221"/>
                  <a:gd name="T2" fmla="*/ 114 w 134"/>
                  <a:gd name="T3" fmla="*/ 171 h 221"/>
                  <a:gd name="T4" fmla="*/ 104 w 134"/>
                  <a:gd name="T5" fmla="*/ 153 h 221"/>
                  <a:gd name="T6" fmla="*/ 102 w 134"/>
                  <a:gd name="T7" fmla="*/ 138 h 221"/>
                  <a:gd name="T8" fmla="*/ 108 w 134"/>
                  <a:gd name="T9" fmla="*/ 130 h 221"/>
                  <a:gd name="T10" fmla="*/ 116 w 134"/>
                  <a:gd name="T11" fmla="*/ 88 h 221"/>
                  <a:gd name="T12" fmla="*/ 100 w 134"/>
                  <a:gd name="T13" fmla="*/ 70 h 221"/>
                  <a:gd name="T14" fmla="*/ 98 w 134"/>
                  <a:gd name="T15" fmla="*/ 54 h 221"/>
                  <a:gd name="T16" fmla="*/ 124 w 134"/>
                  <a:gd name="T17" fmla="*/ 58 h 221"/>
                  <a:gd name="T18" fmla="*/ 110 w 134"/>
                  <a:gd name="T19" fmla="*/ 34 h 221"/>
                  <a:gd name="T20" fmla="*/ 108 w 134"/>
                  <a:gd name="T21" fmla="*/ 4 h 221"/>
                  <a:gd name="T22" fmla="*/ 102 w 134"/>
                  <a:gd name="T23" fmla="*/ 0 h 221"/>
                  <a:gd name="T24" fmla="*/ 98 w 134"/>
                  <a:gd name="T25" fmla="*/ 8 h 221"/>
                  <a:gd name="T26" fmla="*/ 104 w 134"/>
                  <a:gd name="T27" fmla="*/ 26 h 221"/>
                  <a:gd name="T28" fmla="*/ 82 w 134"/>
                  <a:gd name="T29" fmla="*/ 54 h 221"/>
                  <a:gd name="T30" fmla="*/ 76 w 134"/>
                  <a:gd name="T31" fmla="*/ 68 h 221"/>
                  <a:gd name="T32" fmla="*/ 64 w 134"/>
                  <a:gd name="T33" fmla="*/ 90 h 221"/>
                  <a:gd name="T34" fmla="*/ 50 w 134"/>
                  <a:gd name="T35" fmla="*/ 126 h 221"/>
                  <a:gd name="T36" fmla="*/ 40 w 134"/>
                  <a:gd name="T37" fmla="*/ 116 h 221"/>
                  <a:gd name="T38" fmla="*/ 18 w 134"/>
                  <a:gd name="T39" fmla="*/ 126 h 221"/>
                  <a:gd name="T40" fmla="*/ 6 w 134"/>
                  <a:gd name="T41" fmla="*/ 150 h 221"/>
                  <a:gd name="T42" fmla="*/ 4 w 134"/>
                  <a:gd name="T43" fmla="*/ 165 h 221"/>
                  <a:gd name="T44" fmla="*/ 10 w 134"/>
                  <a:gd name="T45" fmla="*/ 173 h 221"/>
                  <a:gd name="T46" fmla="*/ 20 w 134"/>
                  <a:gd name="T47" fmla="*/ 175 h 221"/>
                  <a:gd name="T48" fmla="*/ 24 w 134"/>
                  <a:gd name="T49" fmla="*/ 181 h 221"/>
                  <a:gd name="T50" fmla="*/ 26 w 134"/>
                  <a:gd name="T51" fmla="*/ 197 h 221"/>
                  <a:gd name="T52" fmla="*/ 24 w 134"/>
                  <a:gd name="T53" fmla="*/ 213 h 221"/>
                  <a:gd name="T54" fmla="*/ 48 w 134"/>
                  <a:gd name="T55" fmla="*/ 211 h 221"/>
                  <a:gd name="T56" fmla="*/ 74 w 134"/>
                  <a:gd name="T57" fmla="*/ 211 h 221"/>
                  <a:gd name="T58" fmla="*/ 86 w 134"/>
                  <a:gd name="T59" fmla="*/ 211 h 221"/>
                  <a:gd name="T60" fmla="*/ 112 w 134"/>
                  <a:gd name="T61" fmla="*/ 217 h 221"/>
                  <a:gd name="T62" fmla="*/ 130 w 134"/>
                  <a:gd name="T63" fmla="*/ 221 h 221"/>
                  <a:gd name="T64" fmla="*/ 132 w 134"/>
                  <a:gd name="T65" fmla="*/ 21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21">
                    <a:moveTo>
                      <a:pt x="134" y="205"/>
                    </a:moveTo>
                    <a:lnTo>
                      <a:pt x="130" y="197"/>
                    </a:lnTo>
                    <a:lnTo>
                      <a:pt x="118" y="181"/>
                    </a:lnTo>
                    <a:lnTo>
                      <a:pt x="114" y="171"/>
                    </a:lnTo>
                    <a:lnTo>
                      <a:pt x="106" y="167"/>
                    </a:lnTo>
                    <a:lnTo>
                      <a:pt x="104" y="153"/>
                    </a:lnTo>
                    <a:lnTo>
                      <a:pt x="104" y="142"/>
                    </a:lnTo>
                    <a:lnTo>
                      <a:pt x="102" y="138"/>
                    </a:lnTo>
                    <a:lnTo>
                      <a:pt x="106" y="134"/>
                    </a:lnTo>
                    <a:lnTo>
                      <a:pt x="108" y="130"/>
                    </a:lnTo>
                    <a:lnTo>
                      <a:pt x="122" y="104"/>
                    </a:lnTo>
                    <a:lnTo>
                      <a:pt x="116" y="88"/>
                    </a:lnTo>
                    <a:lnTo>
                      <a:pt x="112" y="82"/>
                    </a:lnTo>
                    <a:lnTo>
                      <a:pt x="100" y="70"/>
                    </a:lnTo>
                    <a:lnTo>
                      <a:pt x="94" y="62"/>
                    </a:lnTo>
                    <a:lnTo>
                      <a:pt x="98" y="54"/>
                    </a:lnTo>
                    <a:lnTo>
                      <a:pt x="106" y="58"/>
                    </a:lnTo>
                    <a:lnTo>
                      <a:pt x="124" y="58"/>
                    </a:lnTo>
                    <a:lnTo>
                      <a:pt x="112" y="40"/>
                    </a:lnTo>
                    <a:lnTo>
                      <a:pt x="110" y="34"/>
                    </a:lnTo>
                    <a:lnTo>
                      <a:pt x="112" y="16"/>
                    </a:lnTo>
                    <a:lnTo>
                      <a:pt x="108" y="4"/>
                    </a:lnTo>
                    <a:lnTo>
                      <a:pt x="104" y="0"/>
                    </a:lnTo>
                    <a:lnTo>
                      <a:pt x="102" y="0"/>
                    </a:lnTo>
                    <a:lnTo>
                      <a:pt x="98" y="6"/>
                    </a:lnTo>
                    <a:lnTo>
                      <a:pt x="98" y="8"/>
                    </a:lnTo>
                    <a:lnTo>
                      <a:pt x="104" y="14"/>
                    </a:lnTo>
                    <a:lnTo>
                      <a:pt x="104" y="26"/>
                    </a:lnTo>
                    <a:lnTo>
                      <a:pt x="90" y="36"/>
                    </a:lnTo>
                    <a:lnTo>
                      <a:pt x="82" y="54"/>
                    </a:lnTo>
                    <a:lnTo>
                      <a:pt x="82" y="64"/>
                    </a:lnTo>
                    <a:lnTo>
                      <a:pt x="76" y="68"/>
                    </a:lnTo>
                    <a:lnTo>
                      <a:pt x="72" y="84"/>
                    </a:lnTo>
                    <a:lnTo>
                      <a:pt x="64" y="90"/>
                    </a:lnTo>
                    <a:lnTo>
                      <a:pt x="52" y="122"/>
                    </a:lnTo>
                    <a:lnTo>
                      <a:pt x="50" y="126"/>
                    </a:lnTo>
                    <a:lnTo>
                      <a:pt x="46" y="122"/>
                    </a:lnTo>
                    <a:lnTo>
                      <a:pt x="40" y="116"/>
                    </a:lnTo>
                    <a:lnTo>
                      <a:pt x="28" y="116"/>
                    </a:lnTo>
                    <a:lnTo>
                      <a:pt x="18" y="126"/>
                    </a:lnTo>
                    <a:lnTo>
                      <a:pt x="8" y="134"/>
                    </a:lnTo>
                    <a:lnTo>
                      <a:pt x="6" y="150"/>
                    </a:lnTo>
                    <a:lnTo>
                      <a:pt x="0" y="161"/>
                    </a:lnTo>
                    <a:lnTo>
                      <a:pt x="4" y="165"/>
                    </a:lnTo>
                    <a:lnTo>
                      <a:pt x="8" y="165"/>
                    </a:lnTo>
                    <a:lnTo>
                      <a:pt x="10" y="173"/>
                    </a:lnTo>
                    <a:lnTo>
                      <a:pt x="18" y="177"/>
                    </a:lnTo>
                    <a:lnTo>
                      <a:pt x="20" y="175"/>
                    </a:lnTo>
                    <a:lnTo>
                      <a:pt x="24" y="177"/>
                    </a:lnTo>
                    <a:lnTo>
                      <a:pt x="24" y="181"/>
                    </a:lnTo>
                    <a:lnTo>
                      <a:pt x="24" y="189"/>
                    </a:lnTo>
                    <a:lnTo>
                      <a:pt x="26" y="197"/>
                    </a:lnTo>
                    <a:lnTo>
                      <a:pt x="26" y="207"/>
                    </a:lnTo>
                    <a:lnTo>
                      <a:pt x="24" y="213"/>
                    </a:lnTo>
                    <a:lnTo>
                      <a:pt x="30" y="211"/>
                    </a:lnTo>
                    <a:lnTo>
                      <a:pt x="48" y="211"/>
                    </a:lnTo>
                    <a:lnTo>
                      <a:pt x="50" y="209"/>
                    </a:lnTo>
                    <a:lnTo>
                      <a:pt x="74" y="211"/>
                    </a:lnTo>
                    <a:lnTo>
                      <a:pt x="82" y="209"/>
                    </a:lnTo>
                    <a:lnTo>
                      <a:pt x="86" y="211"/>
                    </a:lnTo>
                    <a:lnTo>
                      <a:pt x="106" y="213"/>
                    </a:lnTo>
                    <a:lnTo>
                      <a:pt x="112" y="217"/>
                    </a:lnTo>
                    <a:lnTo>
                      <a:pt x="124" y="217"/>
                    </a:lnTo>
                    <a:lnTo>
                      <a:pt x="130" y="221"/>
                    </a:lnTo>
                    <a:lnTo>
                      <a:pt x="134" y="219"/>
                    </a:lnTo>
                    <a:lnTo>
                      <a:pt x="132" y="213"/>
                    </a:lnTo>
                    <a:lnTo>
                      <a:pt x="134" y="20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8" name="Freeform 112"/>
              <p:cNvSpPr>
                <a:spLocks/>
              </p:cNvSpPr>
              <p:nvPr/>
            </p:nvSpPr>
            <p:spPr bwMode="auto">
              <a:xfrm>
                <a:off x="12485375" y="4192114"/>
                <a:ext cx="382151" cy="326540"/>
              </a:xfrm>
              <a:custGeom>
                <a:avLst/>
                <a:gdLst>
                  <a:gd name="T0" fmla="*/ 260 w 268"/>
                  <a:gd name="T1" fmla="*/ 50 h 229"/>
                  <a:gd name="T2" fmla="*/ 258 w 268"/>
                  <a:gd name="T3" fmla="*/ 42 h 229"/>
                  <a:gd name="T4" fmla="*/ 254 w 268"/>
                  <a:gd name="T5" fmla="*/ 34 h 229"/>
                  <a:gd name="T6" fmla="*/ 256 w 268"/>
                  <a:gd name="T7" fmla="*/ 24 h 229"/>
                  <a:gd name="T8" fmla="*/ 250 w 268"/>
                  <a:gd name="T9" fmla="*/ 10 h 229"/>
                  <a:gd name="T10" fmla="*/ 234 w 268"/>
                  <a:gd name="T11" fmla="*/ 18 h 229"/>
                  <a:gd name="T12" fmla="*/ 224 w 268"/>
                  <a:gd name="T13" fmla="*/ 8 h 229"/>
                  <a:gd name="T14" fmla="*/ 198 w 268"/>
                  <a:gd name="T15" fmla="*/ 0 h 229"/>
                  <a:gd name="T16" fmla="*/ 126 w 268"/>
                  <a:gd name="T17" fmla="*/ 52 h 229"/>
                  <a:gd name="T18" fmla="*/ 96 w 268"/>
                  <a:gd name="T19" fmla="*/ 78 h 229"/>
                  <a:gd name="T20" fmla="*/ 90 w 268"/>
                  <a:gd name="T21" fmla="*/ 78 h 229"/>
                  <a:gd name="T22" fmla="*/ 72 w 268"/>
                  <a:gd name="T23" fmla="*/ 84 h 229"/>
                  <a:gd name="T24" fmla="*/ 70 w 268"/>
                  <a:gd name="T25" fmla="*/ 143 h 229"/>
                  <a:gd name="T26" fmla="*/ 54 w 268"/>
                  <a:gd name="T27" fmla="*/ 159 h 229"/>
                  <a:gd name="T28" fmla="*/ 30 w 268"/>
                  <a:gd name="T29" fmla="*/ 163 h 229"/>
                  <a:gd name="T30" fmla="*/ 18 w 268"/>
                  <a:gd name="T31" fmla="*/ 167 h 229"/>
                  <a:gd name="T32" fmla="*/ 0 w 268"/>
                  <a:gd name="T33" fmla="*/ 167 h 229"/>
                  <a:gd name="T34" fmla="*/ 0 w 268"/>
                  <a:gd name="T35" fmla="*/ 173 h 229"/>
                  <a:gd name="T36" fmla="*/ 2 w 268"/>
                  <a:gd name="T37" fmla="*/ 187 h 229"/>
                  <a:gd name="T38" fmla="*/ 8 w 268"/>
                  <a:gd name="T39" fmla="*/ 191 h 229"/>
                  <a:gd name="T40" fmla="*/ 10 w 268"/>
                  <a:gd name="T41" fmla="*/ 195 h 229"/>
                  <a:gd name="T42" fmla="*/ 12 w 268"/>
                  <a:gd name="T43" fmla="*/ 203 h 229"/>
                  <a:gd name="T44" fmla="*/ 24 w 268"/>
                  <a:gd name="T45" fmla="*/ 211 h 229"/>
                  <a:gd name="T46" fmla="*/ 32 w 268"/>
                  <a:gd name="T47" fmla="*/ 211 h 229"/>
                  <a:gd name="T48" fmla="*/ 36 w 268"/>
                  <a:gd name="T49" fmla="*/ 215 h 229"/>
                  <a:gd name="T50" fmla="*/ 36 w 268"/>
                  <a:gd name="T51" fmla="*/ 221 h 229"/>
                  <a:gd name="T52" fmla="*/ 38 w 268"/>
                  <a:gd name="T53" fmla="*/ 227 h 229"/>
                  <a:gd name="T54" fmla="*/ 40 w 268"/>
                  <a:gd name="T55" fmla="*/ 219 h 229"/>
                  <a:gd name="T56" fmla="*/ 46 w 268"/>
                  <a:gd name="T57" fmla="*/ 217 h 229"/>
                  <a:gd name="T58" fmla="*/ 60 w 268"/>
                  <a:gd name="T59" fmla="*/ 229 h 229"/>
                  <a:gd name="T60" fmla="*/ 62 w 268"/>
                  <a:gd name="T61" fmla="*/ 215 h 229"/>
                  <a:gd name="T62" fmla="*/ 68 w 268"/>
                  <a:gd name="T63" fmla="*/ 207 h 229"/>
                  <a:gd name="T64" fmla="*/ 70 w 268"/>
                  <a:gd name="T65" fmla="*/ 195 h 229"/>
                  <a:gd name="T66" fmla="*/ 80 w 268"/>
                  <a:gd name="T67" fmla="*/ 189 h 229"/>
                  <a:gd name="T68" fmla="*/ 90 w 268"/>
                  <a:gd name="T69" fmla="*/ 193 h 229"/>
                  <a:gd name="T70" fmla="*/ 96 w 268"/>
                  <a:gd name="T71" fmla="*/ 191 h 229"/>
                  <a:gd name="T72" fmla="*/ 114 w 268"/>
                  <a:gd name="T73" fmla="*/ 199 h 229"/>
                  <a:gd name="T74" fmla="*/ 124 w 268"/>
                  <a:gd name="T75" fmla="*/ 205 h 229"/>
                  <a:gd name="T76" fmla="*/ 134 w 268"/>
                  <a:gd name="T77" fmla="*/ 201 h 229"/>
                  <a:gd name="T78" fmla="*/ 152 w 268"/>
                  <a:gd name="T79" fmla="*/ 209 h 229"/>
                  <a:gd name="T80" fmla="*/ 164 w 268"/>
                  <a:gd name="T81" fmla="*/ 209 h 229"/>
                  <a:gd name="T82" fmla="*/ 170 w 268"/>
                  <a:gd name="T83" fmla="*/ 203 h 229"/>
                  <a:gd name="T84" fmla="*/ 196 w 268"/>
                  <a:gd name="T85" fmla="*/ 201 h 229"/>
                  <a:gd name="T86" fmla="*/ 204 w 268"/>
                  <a:gd name="T87" fmla="*/ 203 h 229"/>
                  <a:gd name="T88" fmla="*/ 220 w 268"/>
                  <a:gd name="T89" fmla="*/ 193 h 229"/>
                  <a:gd name="T90" fmla="*/ 224 w 268"/>
                  <a:gd name="T91" fmla="*/ 193 h 229"/>
                  <a:gd name="T92" fmla="*/ 222 w 268"/>
                  <a:gd name="T93" fmla="*/ 189 h 229"/>
                  <a:gd name="T94" fmla="*/ 218 w 268"/>
                  <a:gd name="T95" fmla="*/ 187 h 229"/>
                  <a:gd name="T96" fmla="*/ 222 w 268"/>
                  <a:gd name="T97" fmla="*/ 183 h 229"/>
                  <a:gd name="T98" fmla="*/ 226 w 268"/>
                  <a:gd name="T99" fmla="*/ 183 h 229"/>
                  <a:gd name="T100" fmla="*/ 228 w 268"/>
                  <a:gd name="T101" fmla="*/ 181 h 229"/>
                  <a:gd name="T102" fmla="*/ 230 w 268"/>
                  <a:gd name="T103" fmla="*/ 169 h 229"/>
                  <a:gd name="T104" fmla="*/ 260 w 268"/>
                  <a:gd name="T105" fmla="*/ 135 h 229"/>
                  <a:gd name="T106" fmla="*/ 260 w 268"/>
                  <a:gd name="T107" fmla="*/ 80 h 229"/>
                  <a:gd name="T108" fmla="*/ 268 w 268"/>
                  <a:gd name="T109" fmla="*/ 58 h 229"/>
                  <a:gd name="T110" fmla="*/ 260 w 268"/>
                  <a:gd name="T111" fmla="*/ 5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229">
                    <a:moveTo>
                      <a:pt x="260" y="50"/>
                    </a:moveTo>
                    <a:lnTo>
                      <a:pt x="258" y="42"/>
                    </a:lnTo>
                    <a:lnTo>
                      <a:pt x="254" y="34"/>
                    </a:lnTo>
                    <a:lnTo>
                      <a:pt x="256" y="24"/>
                    </a:lnTo>
                    <a:lnTo>
                      <a:pt x="250" y="10"/>
                    </a:lnTo>
                    <a:lnTo>
                      <a:pt x="234" y="18"/>
                    </a:lnTo>
                    <a:lnTo>
                      <a:pt x="224" y="8"/>
                    </a:lnTo>
                    <a:lnTo>
                      <a:pt x="198" y="0"/>
                    </a:lnTo>
                    <a:lnTo>
                      <a:pt x="126" y="52"/>
                    </a:lnTo>
                    <a:lnTo>
                      <a:pt x="96" y="78"/>
                    </a:lnTo>
                    <a:lnTo>
                      <a:pt x="90" y="78"/>
                    </a:lnTo>
                    <a:lnTo>
                      <a:pt x="72" y="84"/>
                    </a:lnTo>
                    <a:lnTo>
                      <a:pt x="70" y="143"/>
                    </a:lnTo>
                    <a:lnTo>
                      <a:pt x="54" y="159"/>
                    </a:lnTo>
                    <a:lnTo>
                      <a:pt x="30" y="163"/>
                    </a:lnTo>
                    <a:lnTo>
                      <a:pt x="18" y="167"/>
                    </a:lnTo>
                    <a:lnTo>
                      <a:pt x="0" y="167"/>
                    </a:lnTo>
                    <a:lnTo>
                      <a:pt x="0" y="173"/>
                    </a:lnTo>
                    <a:lnTo>
                      <a:pt x="2" y="187"/>
                    </a:lnTo>
                    <a:lnTo>
                      <a:pt x="8" y="191"/>
                    </a:lnTo>
                    <a:lnTo>
                      <a:pt x="10" y="195"/>
                    </a:lnTo>
                    <a:lnTo>
                      <a:pt x="12" y="203"/>
                    </a:lnTo>
                    <a:lnTo>
                      <a:pt x="24" y="211"/>
                    </a:lnTo>
                    <a:lnTo>
                      <a:pt x="32" y="211"/>
                    </a:lnTo>
                    <a:lnTo>
                      <a:pt x="36" y="215"/>
                    </a:lnTo>
                    <a:lnTo>
                      <a:pt x="36" y="221"/>
                    </a:lnTo>
                    <a:lnTo>
                      <a:pt x="38" y="227"/>
                    </a:lnTo>
                    <a:lnTo>
                      <a:pt x="40" y="219"/>
                    </a:lnTo>
                    <a:lnTo>
                      <a:pt x="46" y="217"/>
                    </a:lnTo>
                    <a:lnTo>
                      <a:pt x="60" y="229"/>
                    </a:lnTo>
                    <a:lnTo>
                      <a:pt x="62" y="215"/>
                    </a:lnTo>
                    <a:lnTo>
                      <a:pt x="68" y="207"/>
                    </a:lnTo>
                    <a:lnTo>
                      <a:pt x="70" y="195"/>
                    </a:lnTo>
                    <a:lnTo>
                      <a:pt x="80" y="189"/>
                    </a:lnTo>
                    <a:lnTo>
                      <a:pt x="90" y="193"/>
                    </a:lnTo>
                    <a:lnTo>
                      <a:pt x="96" y="191"/>
                    </a:lnTo>
                    <a:lnTo>
                      <a:pt x="114" y="199"/>
                    </a:lnTo>
                    <a:lnTo>
                      <a:pt x="124" y="205"/>
                    </a:lnTo>
                    <a:lnTo>
                      <a:pt x="134" y="201"/>
                    </a:lnTo>
                    <a:lnTo>
                      <a:pt x="152" y="209"/>
                    </a:lnTo>
                    <a:lnTo>
                      <a:pt x="164" y="209"/>
                    </a:lnTo>
                    <a:lnTo>
                      <a:pt x="170" y="203"/>
                    </a:lnTo>
                    <a:lnTo>
                      <a:pt x="196" y="201"/>
                    </a:lnTo>
                    <a:lnTo>
                      <a:pt x="204" y="203"/>
                    </a:lnTo>
                    <a:lnTo>
                      <a:pt x="220" y="193"/>
                    </a:lnTo>
                    <a:lnTo>
                      <a:pt x="224" y="193"/>
                    </a:lnTo>
                    <a:lnTo>
                      <a:pt x="222" y="189"/>
                    </a:lnTo>
                    <a:lnTo>
                      <a:pt x="218" y="187"/>
                    </a:lnTo>
                    <a:lnTo>
                      <a:pt x="222" y="183"/>
                    </a:lnTo>
                    <a:lnTo>
                      <a:pt x="226" y="183"/>
                    </a:lnTo>
                    <a:lnTo>
                      <a:pt x="228" y="181"/>
                    </a:lnTo>
                    <a:lnTo>
                      <a:pt x="230" y="169"/>
                    </a:lnTo>
                    <a:lnTo>
                      <a:pt x="260" y="135"/>
                    </a:lnTo>
                    <a:lnTo>
                      <a:pt x="260" y="80"/>
                    </a:lnTo>
                    <a:lnTo>
                      <a:pt x="268" y="58"/>
                    </a:lnTo>
                    <a:lnTo>
                      <a:pt x="260" y="5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49" name="Freeform 113"/>
              <p:cNvSpPr>
                <a:spLocks/>
              </p:cNvSpPr>
              <p:nvPr/>
            </p:nvSpPr>
            <p:spPr bwMode="auto">
              <a:xfrm>
                <a:off x="12545265" y="4461617"/>
                <a:ext cx="290891" cy="269502"/>
              </a:xfrm>
              <a:custGeom>
                <a:avLst/>
                <a:gdLst>
                  <a:gd name="T0" fmla="*/ 196 w 204"/>
                  <a:gd name="T1" fmla="*/ 28 h 189"/>
                  <a:gd name="T2" fmla="*/ 190 w 204"/>
                  <a:gd name="T3" fmla="*/ 18 h 189"/>
                  <a:gd name="T4" fmla="*/ 182 w 204"/>
                  <a:gd name="T5" fmla="*/ 4 h 189"/>
                  <a:gd name="T6" fmla="*/ 162 w 204"/>
                  <a:gd name="T7" fmla="*/ 14 h 189"/>
                  <a:gd name="T8" fmla="*/ 128 w 204"/>
                  <a:gd name="T9" fmla="*/ 14 h 189"/>
                  <a:gd name="T10" fmla="*/ 110 w 204"/>
                  <a:gd name="T11" fmla="*/ 20 h 189"/>
                  <a:gd name="T12" fmla="*/ 82 w 204"/>
                  <a:gd name="T13" fmla="*/ 16 h 189"/>
                  <a:gd name="T14" fmla="*/ 54 w 204"/>
                  <a:gd name="T15" fmla="*/ 2 h 189"/>
                  <a:gd name="T16" fmla="*/ 38 w 204"/>
                  <a:gd name="T17" fmla="*/ 0 h 189"/>
                  <a:gd name="T18" fmla="*/ 26 w 204"/>
                  <a:gd name="T19" fmla="*/ 18 h 189"/>
                  <a:gd name="T20" fmla="*/ 18 w 204"/>
                  <a:gd name="T21" fmla="*/ 40 h 189"/>
                  <a:gd name="T22" fmla="*/ 20 w 204"/>
                  <a:gd name="T23" fmla="*/ 64 h 189"/>
                  <a:gd name="T24" fmla="*/ 18 w 204"/>
                  <a:gd name="T25" fmla="*/ 74 h 189"/>
                  <a:gd name="T26" fmla="*/ 8 w 204"/>
                  <a:gd name="T27" fmla="*/ 92 h 189"/>
                  <a:gd name="T28" fmla="*/ 0 w 204"/>
                  <a:gd name="T29" fmla="*/ 130 h 189"/>
                  <a:gd name="T30" fmla="*/ 16 w 204"/>
                  <a:gd name="T31" fmla="*/ 146 h 189"/>
                  <a:gd name="T32" fmla="*/ 38 w 204"/>
                  <a:gd name="T33" fmla="*/ 154 h 189"/>
                  <a:gd name="T34" fmla="*/ 46 w 204"/>
                  <a:gd name="T35" fmla="*/ 175 h 189"/>
                  <a:gd name="T36" fmla="*/ 58 w 204"/>
                  <a:gd name="T37" fmla="*/ 187 h 189"/>
                  <a:gd name="T38" fmla="*/ 72 w 204"/>
                  <a:gd name="T39" fmla="*/ 189 h 189"/>
                  <a:gd name="T40" fmla="*/ 82 w 204"/>
                  <a:gd name="T41" fmla="*/ 187 h 189"/>
                  <a:gd name="T42" fmla="*/ 96 w 204"/>
                  <a:gd name="T43" fmla="*/ 177 h 189"/>
                  <a:gd name="T44" fmla="*/ 100 w 204"/>
                  <a:gd name="T45" fmla="*/ 181 h 189"/>
                  <a:gd name="T46" fmla="*/ 108 w 204"/>
                  <a:gd name="T47" fmla="*/ 154 h 189"/>
                  <a:gd name="T48" fmla="*/ 128 w 204"/>
                  <a:gd name="T49" fmla="*/ 136 h 189"/>
                  <a:gd name="T50" fmla="*/ 146 w 204"/>
                  <a:gd name="T51" fmla="*/ 142 h 189"/>
                  <a:gd name="T52" fmla="*/ 152 w 204"/>
                  <a:gd name="T53" fmla="*/ 142 h 189"/>
                  <a:gd name="T54" fmla="*/ 172 w 204"/>
                  <a:gd name="T55" fmla="*/ 104 h 189"/>
                  <a:gd name="T56" fmla="*/ 182 w 204"/>
                  <a:gd name="T57" fmla="*/ 84 h 189"/>
                  <a:gd name="T58" fmla="*/ 190 w 204"/>
                  <a:gd name="T59" fmla="*/ 56 h 189"/>
                  <a:gd name="T60" fmla="*/ 204 w 204"/>
                  <a:gd name="T61" fmla="*/ 34 h 189"/>
                  <a:gd name="T62" fmla="*/ 198 w 204"/>
                  <a:gd name="T63" fmla="*/ 2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4" h="189">
                    <a:moveTo>
                      <a:pt x="198" y="26"/>
                    </a:moveTo>
                    <a:lnTo>
                      <a:pt x="196" y="28"/>
                    </a:lnTo>
                    <a:lnTo>
                      <a:pt x="190" y="24"/>
                    </a:lnTo>
                    <a:lnTo>
                      <a:pt x="190" y="18"/>
                    </a:lnTo>
                    <a:lnTo>
                      <a:pt x="184" y="12"/>
                    </a:lnTo>
                    <a:lnTo>
                      <a:pt x="182" y="4"/>
                    </a:lnTo>
                    <a:lnTo>
                      <a:pt x="178" y="4"/>
                    </a:lnTo>
                    <a:lnTo>
                      <a:pt x="162" y="14"/>
                    </a:lnTo>
                    <a:lnTo>
                      <a:pt x="154" y="12"/>
                    </a:lnTo>
                    <a:lnTo>
                      <a:pt x="128" y="14"/>
                    </a:lnTo>
                    <a:lnTo>
                      <a:pt x="122" y="20"/>
                    </a:lnTo>
                    <a:lnTo>
                      <a:pt x="110" y="20"/>
                    </a:lnTo>
                    <a:lnTo>
                      <a:pt x="92" y="12"/>
                    </a:lnTo>
                    <a:lnTo>
                      <a:pt x="82" y="16"/>
                    </a:lnTo>
                    <a:lnTo>
                      <a:pt x="72" y="10"/>
                    </a:lnTo>
                    <a:lnTo>
                      <a:pt x="54" y="2"/>
                    </a:lnTo>
                    <a:lnTo>
                      <a:pt x="48" y="4"/>
                    </a:lnTo>
                    <a:lnTo>
                      <a:pt x="38" y="0"/>
                    </a:lnTo>
                    <a:lnTo>
                      <a:pt x="28" y="6"/>
                    </a:lnTo>
                    <a:lnTo>
                      <a:pt x="26" y="18"/>
                    </a:lnTo>
                    <a:lnTo>
                      <a:pt x="20" y="26"/>
                    </a:lnTo>
                    <a:lnTo>
                      <a:pt x="18" y="40"/>
                    </a:lnTo>
                    <a:lnTo>
                      <a:pt x="16" y="56"/>
                    </a:lnTo>
                    <a:lnTo>
                      <a:pt x="20" y="64"/>
                    </a:lnTo>
                    <a:lnTo>
                      <a:pt x="18" y="70"/>
                    </a:lnTo>
                    <a:lnTo>
                      <a:pt x="18" y="74"/>
                    </a:lnTo>
                    <a:lnTo>
                      <a:pt x="14" y="80"/>
                    </a:lnTo>
                    <a:lnTo>
                      <a:pt x="8" y="92"/>
                    </a:lnTo>
                    <a:lnTo>
                      <a:pt x="4" y="96"/>
                    </a:lnTo>
                    <a:lnTo>
                      <a:pt x="0" y="130"/>
                    </a:lnTo>
                    <a:lnTo>
                      <a:pt x="4" y="148"/>
                    </a:lnTo>
                    <a:lnTo>
                      <a:pt x="16" y="146"/>
                    </a:lnTo>
                    <a:lnTo>
                      <a:pt x="32" y="148"/>
                    </a:lnTo>
                    <a:lnTo>
                      <a:pt x="38" y="154"/>
                    </a:lnTo>
                    <a:lnTo>
                      <a:pt x="46" y="166"/>
                    </a:lnTo>
                    <a:lnTo>
                      <a:pt x="46" y="175"/>
                    </a:lnTo>
                    <a:lnTo>
                      <a:pt x="48" y="183"/>
                    </a:lnTo>
                    <a:lnTo>
                      <a:pt x="58" y="187"/>
                    </a:lnTo>
                    <a:lnTo>
                      <a:pt x="64" y="189"/>
                    </a:lnTo>
                    <a:lnTo>
                      <a:pt x="72" y="189"/>
                    </a:lnTo>
                    <a:lnTo>
                      <a:pt x="78" y="187"/>
                    </a:lnTo>
                    <a:lnTo>
                      <a:pt x="82" y="187"/>
                    </a:lnTo>
                    <a:lnTo>
                      <a:pt x="96" y="185"/>
                    </a:lnTo>
                    <a:lnTo>
                      <a:pt x="96" y="177"/>
                    </a:lnTo>
                    <a:lnTo>
                      <a:pt x="98" y="175"/>
                    </a:lnTo>
                    <a:lnTo>
                      <a:pt x="100" y="181"/>
                    </a:lnTo>
                    <a:lnTo>
                      <a:pt x="106" y="170"/>
                    </a:lnTo>
                    <a:lnTo>
                      <a:pt x="108" y="154"/>
                    </a:lnTo>
                    <a:lnTo>
                      <a:pt x="118" y="146"/>
                    </a:lnTo>
                    <a:lnTo>
                      <a:pt x="128" y="136"/>
                    </a:lnTo>
                    <a:lnTo>
                      <a:pt x="140" y="136"/>
                    </a:lnTo>
                    <a:lnTo>
                      <a:pt x="146" y="142"/>
                    </a:lnTo>
                    <a:lnTo>
                      <a:pt x="150" y="146"/>
                    </a:lnTo>
                    <a:lnTo>
                      <a:pt x="152" y="142"/>
                    </a:lnTo>
                    <a:lnTo>
                      <a:pt x="164" y="110"/>
                    </a:lnTo>
                    <a:lnTo>
                      <a:pt x="172" y="104"/>
                    </a:lnTo>
                    <a:lnTo>
                      <a:pt x="176" y="88"/>
                    </a:lnTo>
                    <a:lnTo>
                      <a:pt x="182" y="84"/>
                    </a:lnTo>
                    <a:lnTo>
                      <a:pt x="182" y="74"/>
                    </a:lnTo>
                    <a:lnTo>
                      <a:pt x="190" y="56"/>
                    </a:lnTo>
                    <a:lnTo>
                      <a:pt x="204" y="46"/>
                    </a:lnTo>
                    <a:lnTo>
                      <a:pt x="204" y="34"/>
                    </a:lnTo>
                    <a:lnTo>
                      <a:pt x="198" y="28"/>
                    </a:lnTo>
                    <a:lnTo>
                      <a:pt x="198"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0" name="Freeform 114"/>
              <p:cNvSpPr>
                <a:spLocks noEditPoints="1"/>
              </p:cNvSpPr>
              <p:nvPr/>
            </p:nvSpPr>
            <p:spPr bwMode="auto">
              <a:xfrm>
                <a:off x="12685007" y="4748230"/>
                <a:ext cx="71297" cy="77001"/>
              </a:xfrm>
              <a:custGeom>
                <a:avLst/>
                <a:gdLst>
                  <a:gd name="T0" fmla="*/ 0 w 50"/>
                  <a:gd name="T1" fmla="*/ 10 h 54"/>
                  <a:gd name="T2" fmla="*/ 6 w 50"/>
                  <a:gd name="T3" fmla="*/ 0 h 54"/>
                  <a:gd name="T4" fmla="*/ 12 w 50"/>
                  <a:gd name="T5" fmla="*/ 2 h 54"/>
                  <a:gd name="T6" fmla="*/ 8 w 50"/>
                  <a:gd name="T7" fmla="*/ 12 h 54"/>
                  <a:gd name="T8" fmla="*/ 0 w 50"/>
                  <a:gd name="T9" fmla="*/ 10 h 54"/>
                  <a:gd name="T10" fmla="*/ 34 w 50"/>
                  <a:gd name="T11" fmla="*/ 52 h 54"/>
                  <a:gd name="T12" fmla="*/ 50 w 50"/>
                  <a:gd name="T13" fmla="*/ 52 h 54"/>
                  <a:gd name="T14" fmla="*/ 50 w 50"/>
                  <a:gd name="T15" fmla="*/ 30 h 54"/>
                  <a:gd name="T16" fmla="*/ 32 w 50"/>
                  <a:gd name="T17" fmla="*/ 30 h 54"/>
                  <a:gd name="T18" fmla="*/ 26 w 50"/>
                  <a:gd name="T19" fmla="*/ 32 h 54"/>
                  <a:gd name="T20" fmla="*/ 24 w 50"/>
                  <a:gd name="T21" fmla="*/ 40 h 54"/>
                  <a:gd name="T22" fmla="*/ 20 w 50"/>
                  <a:gd name="T23" fmla="*/ 50 h 54"/>
                  <a:gd name="T24" fmla="*/ 24 w 50"/>
                  <a:gd name="T25" fmla="*/ 54 h 54"/>
                  <a:gd name="T26" fmla="*/ 30 w 50"/>
                  <a:gd name="T27" fmla="*/ 54 h 54"/>
                  <a:gd name="T28" fmla="*/ 34 w 50"/>
                  <a:gd name="T2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4">
                    <a:moveTo>
                      <a:pt x="0" y="10"/>
                    </a:moveTo>
                    <a:lnTo>
                      <a:pt x="6" y="0"/>
                    </a:lnTo>
                    <a:lnTo>
                      <a:pt x="12" y="2"/>
                    </a:lnTo>
                    <a:lnTo>
                      <a:pt x="8" y="12"/>
                    </a:lnTo>
                    <a:lnTo>
                      <a:pt x="0" y="10"/>
                    </a:lnTo>
                    <a:close/>
                    <a:moveTo>
                      <a:pt x="34" y="52"/>
                    </a:moveTo>
                    <a:lnTo>
                      <a:pt x="50" y="52"/>
                    </a:lnTo>
                    <a:lnTo>
                      <a:pt x="50" y="30"/>
                    </a:lnTo>
                    <a:lnTo>
                      <a:pt x="32" y="30"/>
                    </a:lnTo>
                    <a:lnTo>
                      <a:pt x="26" y="32"/>
                    </a:lnTo>
                    <a:lnTo>
                      <a:pt x="24" y="40"/>
                    </a:lnTo>
                    <a:lnTo>
                      <a:pt x="20" y="50"/>
                    </a:lnTo>
                    <a:lnTo>
                      <a:pt x="24" y="54"/>
                    </a:lnTo>
                    <a:lnTo>
                      <a:pt x="30" y="54"/>
                    </a:lnTo>
                    <a:lnTo>
                      <a:pt x="34" y="5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1" name="Freeform 115"/>
              <p:cNvSpPr>
                <a:spLocks/>
              </p:cNvSpPr>
              <p:nvPr/>
            </p:nvSpPr>
            <p:spPr bwMode="auto">
              <a:xfrm>
                <a:off x="12696414" y="4788157"/>
                <a:ext cx="136890" cy="173964"/>
              </a:xfrm>
              <a:custGeom>
                <a:avLst/>
                <a:gdLst>
                  <a:gd name="T0" fmla="*/ 96 w 96"/>
                  <a:gd name="T1" fmla="*/ 34 h 122"/>
                  <a:gd name="T2" fmla="*/ 96 w 96"/>
                  <a:gd name="T3" fmla="*/ 20 h 122"/>
                  <a:gd name="T4" fmla="*/ 88 w 96"/>
                  <a:gd name="T5" fmla="*/ 18 h 122"/>
                  <a:gd name="T6" fmla="*/ 80 w 96"/>
                  <a:gd name="T7" fmla="*/ 20 h 122"/>
                  <a:gd name="T8" fmla="*/ 76 w 96"/>
                  <a:gd name="T9" fmla="*/ 10 h 122"/>
                  <a:gd name="T10" fmla="*/ 80 w 96"/>
                  <a:gd name="T11" fmla="*/ 2 h 122"/>
                  <a:gd name="T12" fmla="*/ 76 w 96"/>
                  <a:gd name="T13" fmla="*/ 0 h 122"/>
                  <a:gd name="T14" fmla="*/ 68 w 96"/>
                  <a:gd name="T15" fmla="*/ 2 h 122"/>
                  <a:gd name="T16" fmla="*/ 44 w 96"/>
                  <a:gd name="T17" fmla="*/ 0 h 122"/>
                  <a:gd name="T18" fmla="*/ 42 w 96"/>
                  <a:gd name="T19" fmla="*/ 2 h 122"/>
                  <a:gd name="T20" fmla="*/ 42 w 96"/>
                  <a:gd name="T21" fmla="*/ 24 h 122"/>
                  <a:gd name="T22" fmla="*/ 26 w 96"/>
                  <a:gd name="T23" fmla="*/ 24 h 122"/>
                  <a:gd name="T24" fmla="*/ 22 w 96"/>
                  <a:gd name="T25" fmla="*/ 26 h 122"/>
                  <a:gd name="T26" fmla="*/ 16 w 96"/>
                  <a:gd name="T27" fmla="*/ 26 h 122"/>
                  <a:gd name="T28" fmla="*/ 16 w 96"/>
                  <a:gd name="T29" fmla="*/ 34 h 122"/>
                  <a:gd name="T30" fmla="*/ 18 w 96"/>
                  <a:gd name="T31" fmla="*/ 40 h 122"/>
                  <a:gd name="T32" fmla="*/ 12 w 96"/>
                  <a:gd name="T33" fmla="*/ 42 h 122"/>
                  <a:gd name="T34" fmla="*/ 8 w 96"/>
                  <a:gd name="T35" fmla="*/ 56 h 122"/>
                  <a:gd name="T36" fmla="*/ 0 w 96"/>
                  <a:gd name="T37" fmla="*/ 60 h 122"/>
                  <a:gd name="T38" fmla="*/ 4 w 96"/>
                  <a:gd name="T39" fmla="*/ 66 h 122"/>
                  <a:gd name="T40" fmla="*/ 4 w 96"/>
                  <a:gd name="T41" fmla="*/ 72 h 122"/>
                  <a:gd name="T42" fmla="*/ 10 w 96"/>
                  <a:gd name="T43" fmla="*/ 82 h 122"/>
                  <a:gd name="T44" fmla="*/ 18 w 96"/>
                  <a:gd name="T45" fmla="*/ 96 h 122"/>
                  <a:gd name="T46" fmla="*/ 26 w 96"/>
                  <a:gd name="T47" fmla="*/ 106 h 122"/>
                  <a:gd name="T48" fmla="*/ 28 w 96"/>
                  <a:gd name="T49" fmla="*/ 114 h 122"/>
                  <a:gd name="T50" fmla="*/ 38 w 96"/>
                  <a:gd name="T51" fmla="*/ 122 h 122"/>
                  <a:gd name="T52" fmla="*/ 42 w 96"/>
                  <a:gd name="T53" fmla="*/ 116 h 122"/>
                  <a:gd name="T54" fmla="*/ 44 w 96"/>
                  <a:gd name="T55" fmla="*/ 116 h 122"/>
                  <a:gd name="T56" fmla="*/ 48 w 96"/>
                  <a:gd name="T57" fmla="*/ 118 h 122"/>
                  <a:gd name="T58" fmla="*/ 52 w 96"/>
                  <a:gd name="T59" fmla="*/ 118 h 122"/>
                  <a:gd name="T60" fmla="*/ 52 w 96"/>
                  <a:gd name="T61" fmla="*/ 104 h 122"/>
                  <a:gd name="T62" fmla="*/ 44 w 96"/>
                  <a:gd name="T63" fmla="*/ 100 h 122"/>
                  <a:gd name="T64" fmla="*/ 42 w 96"/>
                  <a:gd name="T65" fmla="*/ 96 h 122"/>
                  <a:gd name="T66" fmla="*/ 44 w 96"/>
                  <a:gd name="T67" fmla="*/ 90 h 122"/>
                  <a:gd name="T68" fmla="*/ 52 w 96"/>
                  <a:gd name="T69" fmla="*/ 92 h 122"/>
                  <a:gd name="T70" fmla="*/ 54 w 96"/>
                  <a:gd name="T71" fmla="*/ 88 h 122"/>
                  <a:gd name="T72" fmla="*/ 60 w 96"/>
                  <a:gd name="T73" fmla="*/ 92 h 122"/>
                  <a:gd name="T74" fmla="*/ 62 w 96"/>
                  <a:gd name="T75" fmla="*/ 84 h 122"/>
                  <a:gd name="T76" fmla="*/ 66 w 96"/>
                  <a:gd name="T77" fmla="*/ 84 h 122"/>
                  <a:gd name="T78" fmla="*/ 70 w 96"/>
                  <a:gd name="T79" fmla="*/ 92 h 122"/>
                  <a:gd name="T80" fmla="*/ 80 w 96"/>
                  <a:gd name="T81" fmla="*/ 88 h 122"/>
                  <a:gd name="T82" fmla="*/ 86 w 96"/>
                  <a:gd name="T83" fmla="*/ 92 h 122"/>
                  <a:gd name="T84" fmla="*/ 92 w 96"/>
                  <a:gd name="T85" fmla="*/ 82 h 122"/>
                  <a:gd name="T86" fmla="*/ 92 w 96"/>
                  <a:gd name="T87" fmla="*/ 68 h 122"/>
                  <a:gd name="T88" fmla="*/ 92 w 96"/>
                  <a:gd name="T89" fmla="*/ 56 h 122"/>
                  <a:gd name="T90" fmla="*/ 84 w 96"/>
                  <a:gd name="T91" fmla="*/ 52 h 122"/>
                  <a:gd name="T92" fmla="*/ 86 w 96"/>
                  <a:gd name="T93" fmla="*/ 42 h 122"/>
                  <a:gd name="T94" fmla="*/ 96 w 96"/>
                  <a:gd name="T95"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6" h="122">
                    <a:moveTo>
                      <a:pt x="96" y="34"/>
                    </a:moveTo>
                    <a:lnTo>
                      <a:pt x="96" y="20"/>
                    </a:lnTo>
                    <a:lnTo>
                      <a:pt x="88" y="18"/>
                    </a:lnTo>
                    <a:lnTo>
                      <a:pt x="80" y="20"/>
                    </a:lnTo>
                    <a:lnTo>
                      <a:pt x="76" y="10"/>
                    </a:lnTo>
                    <a:lnTo>
                      <a:pt x="80" y="2"/>
                    </a:lnTo>
                    <a:lnTo>
                      <a:pt x="76" y="0"/>
                    </a:lnTo>
                    <a:lnTo>
                      <a:pt x="68" y="2"/>
                    </a:lnTo>
                    <a:lnTo>
                      <a:pt x="44" y="0"/>
                    </a:lnTo>
                    <a:lnTo>
                      <a:pt x="42" y="2"/>
                    </a:lnTo>
                    <a:lnTo>
                      <a:pt x="42" y="24"/>
                    </a:lnTo>
                    <a:lnTo>
                      <a:pt x="26" y="24"/>
                    </a:lnTo>
                    <a:lnTo>
                      <a:pt x="22" y="26"/>
                    </a:lnTo>
                    <a:lnTo>
                      <a:pt x="16" y="26"/>
                    </a:lnTo>
                    <a:lnTo>
                      <a:pt x="16" y="34"/>
                    </a:lnTo>
                    <a:lnTo>
                      <a:pt x="18" y="40"/>
                    </a:lnTo>
                    <a:lnTo>
                      <a:pt x="12" y="42"/>
                    </a:lnTo>
                    <a:lnTo>
                      <a:pt x="8" y="56"/>
                    </a:lnTo>
                    <a:lnTo>
                      <a:pt x="0" y="60"/>
                    </a:lnTo>
                    <a:lnTo>
                      <a:pt x="4" y="66"/>
                    </a:lnTo>
                    <a:lnTo>
                      <a:pt x="4" y="72"/>
                    </a:lnTo>
                    <a:lnTo>
                      <a:pt x="10" y="82"/>
                    </a:lnTo>
                    <a:lnTo>
                      <a:pt x="18" y="96"/>
                    </a:lnTo>
                    <a:lnTo>
                      <a:pt x="26" y="106"/>
                    </a:lnTo>
                    <a:lnTo>
                      <a:pt x="28" y="114"/>
                    </a:lnTo>
                    <a:lnTo>
                      <a:pt x="38" y="122"/>
                    </a:lnTo>
                    <a:lnTo>
                      <a:pt x="42" y="116"/>
                    </a:lnTo>
                    <a:lnTo>
                      <a:pt x="44" y="116"/>
                    </a:lnTo>
                    <a:lnTo>
                      <a:pt x="48" y="118"/>
                    </a:lnTo>
                    <a:lnTo>
                      <a:pt x="52" y="118"/>
                    </a:lnTo>
                    <a:lnTo>
                      <a:pt x="52" y="104"/>
                    </a:lnTo>
                    <a:lnTo>
                      <a:pt x="44" y="100"/>
                    </a:lnTo>
                    <a:lnTo>
                      <a:pt x="42" y="96"/>
                    </a:lnTo>
                    <a:lnTo>
                      <a:pt x="44" y="90"/>
                    </a:lnTo>
                    <a:lnTo>
                      <a:pt x="52" y="92"/>
                    </a:lnTo>
                    <a:lnTo>
                      <a:pt x="54" y="88"/>
                    </a:lnTo>
                    <a:lnTo>
                      <a:pt x="60" y="92"/>
                    </a:lnTo>
                    <a:lnTo>
                      <a:pt x="62" y="84"/>
                    </a:lnTo>
                    <a:lnTo>
                      <a:pt x="66" y="84"/>
                    </a:lnTo>
                    <a:lnTo>
                      <a:pt x="70" y="92"/>
                    </a:lnTo>
                    <a:lnTo>
                      <a:pt x="80" y="88"/>
                    </a:lnTo>
                    <a:lnTo>
                      <a:pt x="86" y="92"/>
                    </a:lnTo>
                    <a:lnTo>
                      <a:pt x="92" y="82"/>
                    </a:lnTo>
                    <a:lnTo>
                      <a:pt x="92" y="68"/>
                    </a:lnTo>
                    <a:lnTo>
                      <a:pt x="92" y="56"/>
                    </a:lnTo>
                    <a:lnTo>
                      <a:pt x="84" y="52"/>
                    </a:lnTo>
                    <a:lnTo>
                      <a:pt x="86" y="42"/>
                    </a:lnTo>
                    <a:lnTo>
                      <a:pt x="96"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2" name="Freeform 116"/>
              <p:cNvSpPr>
                <a:spLocks noEditPoints="1"/>
              </p:cNvSpPr>
              <p:nvPr/>
            </p:nvSpPr>
            <p:spPr bwMode="auto">
              <a:xfrm>
                <a:off x="12642228" y="4813823"/>
                <a:ext cx="19963" cy="37074"/>
              </a:xfrm>
              <a:custGeom>
                <a:avLst/>
                <a:gdLst>
                  <a:gd name="T0" fmla="*/ 0 w 14"/>
                  <a:gd name="T1" fmla="*/ 26 h 26"/>
                  <a:gd name="T2" fmla="*/ 2 w 14"/>
                  <a:gd name="T3" fmla="*/ 20 h 26"/>
                  <a:gd name="T4" fmla="*/ 6 w 14"/>
                  <a:gd name="T5" fmla="*/ 20 h 26"/>
                  <a:gd name="T6" fmla="*/ 6 w 14"/>
                  <a:gd name="T7" fmla="*/ 24 h 26"/>
                  <a:gd name="T8" fmla="*/ 0 w 14"/>
                  <a:gd name="T9" fmla="*/ 26 h 26"/>
                  <a:gd name="T10" fmla="*/ 14 w 14"/>
                  <a:gd name="T11" fmla="*/ 2 h 26"/>
                  <a:gd name="T12" fmla="*/ 14 w 14"/>
                  <a:gd name="T13" fmla="*/ 0 h 26"/>
                  <a:gd name="T14" fmla="*/ 12 w 14"/>
                  <a:gd name="T15" fmla="*/ 0 h 26"/>
                  <a:gd name="T16" fmla="*/ 12 w 14"/>
                  <a:gd name="T17" fmla="*/ 4 h 26"/>
                  <a:gd name="T18" fmla="*/ 14 w 14"/>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0" y="26"/>
                    </a:moveTo>
                    <a:lnTo>
                      <a:pt x="2" y="20"/>
                    </a:lnTo>
                    <a:lnTo>
                      <a:pt x="6" y="20"/>
                    </a:lnTo>
                    <a:lnTo>
                      <a:pt x="6" y="24"/>
                    </a:lnTo>
                    <a:lnTo>
                      <a:pt x="0" y="26"/>
                    </a:lnTo>
                    <a:close/>
                    <a:moveTo>
                      <a:pt x="14" y="2"/>
                    </a:moveTo>
                    <a:lnTo>
                      <a:pt x="14" y="0"/>
                    </a:lnTo>
                    <a:lnTo>
                      <a:pt x="12" y="0"/>
                    </a:lnTo>
                    <a:lnTo>
                      <a:pt x="12" y="4"/>
                    </a:lnTo>
                    <a:lnTo>
                      <a:pt x="14"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3" name="Freeform 117"/>
              <p:cNvSpPr>
                <a:spLocks/>
              </p:cNvSpPr>
              <p:nvPr/>
            </p:nvSpPr>
            <p:spPr bwMode="auto">
              <a:xfrm>
                <a:off x="13015824" y="4234892"/>
                <a:ext cx="412096" cy="372170"/>
              </a:xfrm>
              <a:custGeom>
                <a:avLst/>
                <a:gdLst>
                  <a:gd name="T0" fmla="*/ 139 w 144"/>
                  <a:gd name="T1" fmla="*/ 36 h 130"/>
                  <a:gd name="T2" fmla="*/ 135 w 144"/>
                  <a:gd name="T3" fmla="*/ 33 h 130"/>
                  <a:gd name="T4" fmla="*/ 131 w 144"/>
                  <a:gd name="T5" fmla="*/ 26 h 130"/>
                  <a:gd name="T6" fmla="*/ 130 w 144"/>
                  <a:gd name="T7" fmla="*/ 20 h 130"/>
                  <a:gd name="T8" fmla="*/ 129 w 144"/>
                  <a:gd name="T9" fmla="*/ 14 h 130"/>
                  <a:gd name="T10" fmla="*/ 130 w 144"/>
                  <a:gd name="T11" fmla="*/ 9 h 130"/>
                  <a:gd name="T12" fmla="*/ 127 w 144"/>
                  <a:gd name="T13" fmla="*/ 3 h 130"/>
                  <a:gd name="T14" fmla="*/ 103 w 144"/>
                  <a:gd name="T15" fmla="*/ 0 h 130"/>
                  <a:gd name="T16" fmla="*/ 24 w 144"/>
                  <a:gd name="T17" fmla="*/ 0 h 130"/>
                  <a:gd name="T18" fmla="*/ 17 w 144"/>
                  <a:gd name="T19" fmla="*/ 19 h 130"/>
                  <a:gd name="T20" fmla="*/ 17 w 144"/>
                  <a:gd name="T21" fmla="*/ 61 h 130"/>
                  <a:gd name="T22" fmla="*/ 11 w 144"/>
                  <a:gd name="T23" fmla="*/ 61 h 130"/>
                  <a:gd name="T24" fmla="*/ 8 w 144"/>
                  <a:gd name="T25" fmla="*/ 63 h 130"/>
                  <a:gd name="T26" fmla="*/ 6 w 144"/>
                  <a:gd name="T27" fmla="*/ 71 h 130"/>
                  <a:gd name="T28" fmla="*/ 4 w 144"/>
                  <a:gd name="T29" fmla="*/ 77 h 130"/>
                  <a:gd name="T30" fmla="*/ 3 w 144"/>
                  <a:gd name="T31" fmla="*/ 86 h 130"/>
                  <a:gd name="T32" fmla="*/ 1 w 144"/>
                  <a:gd name="T33" fmla="*/ 93 h 130"/>
                  <a:gd name="T34" fmla="*/ 6 w 144"/>
                  <a:gd name="T35" fmla="*/ 95 h 130"/>
                  <a:gd name="T36" fmla="*/ 6 w 144"/>
                  <a:gd name="T37" fmla="*/ 100 h 130"/>
                  <a:gd name="T38" fmla="*/ 9 w 144"/>
                  <a:gd name="T39" fmla="*/ 105 h 130"/>
                  <a:gd name="T40" fmla="*/ 9 w 144"/>
                  <a:gd name="T41" fmla="*/ 110 h 130"/>
                  <a:gd name="T42" fmla="*/ 16 w 144"/>
                  <a:gd name="T43" fmla="*/ 123 h 130"/>
                  <a:gd name="T44" fmla="*/ 16 w 144"/>
                  <a:gd name="T45" fmla="*/ 130 h 130"/>
                  <a:gd name="T46" fmla="*/ 19 w 144"/>
                  <a:gd name="T47" fmla="*/ 130 h 130"/>
                  <a:gd name="T48" fmla="*/ 22 w 144"/>
                  <a:gd name="T49" fmla="*/ 122 h 130"/>
                  <a:gd name="T50" fmla="*/ 25 w 144"/>
                  <a:gd name="T51" fmla="*/ 118 h 130"/>
                  <a:gd name="T52" fmla="*/ 34 w 144"/>
                  <a:gd name="T53" fmla="*/ 114 h 130"/>
                  <a:gd name="T54" fmla="*/ 37 w 144"/>
                  <a:gd name="T55" fmla="*/ 120 h 130"/>
                  <a:gd name="T56" fmla="*/ 40 w 144"/>
                  <a:gd name="T57" fmla="*/ 123 h 130"/>
                  <a:gd name="T58" fmla="*/ 52 w 144"/>
                  <a:gd name="T59" fmla="*/ 122 h 130"/>
                  <a:gd name="T60" fmla="*/ 59 w 144"/>
                  <a:gd name="T61" fmla="*/ 125 h 130"/>
                  <a:gd name="T62" fmla="*/ 64 w 144"/>
                  <a:gd name="T63" fmla="*/ 120 h 130"/>
                  <a:gd name="T64" fmla="*/ 65 w 144"/>
                  <a:gd name="T65" fmla="*/ 117 h 130"/>
                  <a:gd name="T66" fmla="*/ 76 w 144"/>
                  <a:gd name="T67" fmla="*/ 120 h 130"/>
                  <a:gd name="T68" fmla="*/ 86 w 144"/>
                  <a:gd name="T69" fmla="*/ 113 h 130"/>
                  <a:gd name="T70" fmla="*/ 90 w 144"/>
                  <a:gd name="T71" fmla="*/ 107 h 130"/>
                  <a:gd name="T72" fmla="*/ 87 w 144"/>
                  <a:gd name="T73" fmla="*/ 98 h 130"/>
                  <a:gd name="T74" fmla="*/ 93 w 144"/>
                  <a:gd name="T75" fmla="*/ 98 h 130"/>
                  <a:gd name="T76" fmla="*/ 94 w 144"/>
                  <a:gd name="T77" fmla="*/ 96 h 130"/>
                  <a:gd name="T78" fmla="*/ 97 w 144"/>
                  <a:gd name="T79" fmla="*/ 101 h 130"/>
                  <a:gd name="T80" fmla="*/ 98 w 144"/>
                  <a:gd name="T81" fmla="*/ 110 h 130"/>
                  <a:gd name="T82" fmla="*/ 104 w 144"/>
                  <a:gd name="T83" fmla="*/ 119 h 130"/>
                  <a:gd name="T84" fmla="*/ 106 w 144"/>
                  <a:gd name="T85" fmla="*/ 123 h 130"/>
                  <a:gd name="T86" fmla="*/ 106 w 144"/>
                  <a:gd name="T87" fmla="*/ 120 h 130"/>
                  <a:gd name="T88" fmla="*/ 108 w 144"/>
                  <a:gd name="T89" fmla="*/ 113 h 130"/>
                  <a:gd name="T90" fmla="*/ 114 w 144"/>
                  <a:gd name="T91" fmla="*/ 110 h 130"/>
                  <a:gd name="T92" fmla="*/ 114 w 144"/>
                  <a:gd name="T93" fmla="*/ 99 h 130"/>
                  <a:gd name="T94" fmla="*/ 118 w 144"/>
                  <a:gd name="T95" fmla="*/ 91 h 130"/>
                  <a:gd name="T96" fmla="*/ 125 w 144"/>
                  <a:gd name="T97" fmla="*/ 88 h 130"/>
                  <a:gd name="T98" fmla="*/ 125 w 144"/>
                  <a:gd name="T99" fmla="*/ 82 h 130"/>
                  <a:gd name="T100" fmla="*/ 125 w 144"/>
                  <a:gd name="T101" fmla="*/ 66 h 130"/>
                  <a:gd name="T102" fmla="*/ 129 w 144"/>
                  <a:gd name="T103" fmla="*/ 55 h 130"/>
                  <a:gd name="T104" fmla="*/ 129 w 144"/>
                  <a:gd name="T105" fmla="*/ 46 h 130"/>
                  <a:gd name="T106" fmla="*/ 136 w 144"/>
                  <a:gd name="T107" fmla="*/ 42 h 130"/>
                  <a:gd name="T108" fmla="*/ 144 w 144"/>
                  <a:gd name="T109" fmla="*/ 3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130">
                    <a:moveTo>
                      <a:pt x="141" y="37"/>
                    </a:moveTo>
                    <a:cubicBezTo>
                      <a:pt x="139" y="36"/>
                      <a:pt x="139" y="36"/>
                      <a:pt x="139" y="36"/>
                    </a:cubicBezTo>
                    <a:cubicBezTo>
                      <a:pt x="138" y="34"/>
                      <a:pt x="138" y="34"/>
                      <a:pt x="138" y="34"/>
                    </a:cubicBezTo>
                    <a:cubicBezTo>
                      <a:pt x="135" y="33"/>
                      <a:pt x="135" y="33"/>
                      <a:pt x="135" y="33"/>
                    </a:cubicBezTo>
                    <a:cubicBezTo>
                      <a:pt x="133" y="32"/>
                      <a:pt x="133" y="32"/>
                      <a:pt x="133" y="32"/>
                    </a:cubicBezTo>
                    <a:cubicBezTo>
                      <a:pt x="131" y="26"/>
                      <a:pt x="131" y="26"/>
                      <a:pt x="131" y="26"/>
                    </a:cubicBezTo>
                    <a:cubicBezTo>
                      <a:pt x="131" y="22"/>
                      <a:pt x="131" y="22"/>
                      <a:pt x="131" y="22"/>
                    </a:cubicBezTo>
                    <a:cubicBezTo>
                      <a:pt x="130" y="20"/>
                      <a:pt x="130" y="20"/>
                      <a:pt x="130" y="20"/>
                    </a:cubicBezTo>
                    <a:cubicBezTo>
                      <a:pt x="130" y="18"/>
                      <a:pt x="130" y="18"/>
                      <a:pt x="130" y="18"/>
                    </a:cubicBezTo>
                    <a:cubicBezTo>
                      <a:pt x="129" y="14"/>
                      <a:pt x="129" y="14"/>
                      <a:pt x="129" y="14"/>
                    </a:cubicBezTo>
                    <a:cubicBezTo>
                      <a:pt x="130" y="10"/>
                      <a:pt x="130" y="10"/>
                      <a:pt x="130" y="10"/>
                    </a:cubicBezTo>
                    <a:cubicBezTo>
                      <a:pt x="130" y="9"/>
                      <a:pt x="130" y="9"/>
                      <a:pt x="130" y="9"/>
                    </a:cubicBezTo>
                    <a:cubicBezTo>
                      <a:pt x="130" y="7"/>
                      <a:pt x="130" y="7"/>
                      <a:pt x="130" y="7"/>
                    </a:cubicBezTo>
                    <a:cubicBezTo>
                      <a:pt x="127" y="3"/>
                      <a:pt x="127" y="3"/>
                      <a:pt x="127" y="3"/>
                    </a:cubicBezTo>
                    <a:cubicBezTo>
                      <a:pt x="127" y="0"/>
                      <a:pt x="127" y="0"/>
                      <a:pt x="127" y="0"/>
                    </a:cubicBezTo>
                    <a:cubicBezTo>
                      <a:pt x="103" y="0"/>
                      <a:pt x="103" y="0"/>
                      <a:pt x="103" y="0"/>
                    </a:cubicBezTo>
                    <a:cubicBezTo>
                      <a:pt x="94" y="0"/>
                      <a:pt x="94" y="0"/>
                      <a:pt x="94" y="0"/>
                    </a:cubicBezTo>
                    <a:cubicBezTo>
                      <a:pt x="24" y="0"/>
                      <a:pt x="24" y="0"/>
                      <a:pt x="24" y="0"/>
                    </a:cubicBezTo>
                    <a:cubicBezTo>
                      <a:pt x="24" y="19"/>
                      <a:pt x="24" y="19"/>
                      <a:pt x="24" y="19"/>
                    </a:cubicBezTo>
                    <a:cubicBezTo>
                      <a:pt x="17" y="19"/>
                      <a:pt x="17" y="19"/>
                      <a:pt x="17" y="19"/>
                    </a:cubicBezTo>
                    <a:cubicBezTo>
                      <a:pt x="17" y="24"/>
                      <a:pt x="17" y="24"/>
                      <a:pt x="17" y="24"/>
                    </a:cubicBezTo>
                    <a:cubicBezTo>
                      <a:pt x="17" y="61"/>
                      <a:pt x="17" y="61"/>
                      <a:pt x="17" y="61"/>
                    </a:cubicBezTo>
                    <a:cubicBezTo>
                      <a:pt x="13" y="60"/>
                      <a:pt x="13" y="60"/>
                      <a:pt x="13" y="60"/>
                    </a:cubicBezTo>
                    <a:cubicBezTo>
                      <a:pt x="11" y="61"/>
                      <a:pt x="11" y="61"/>
                      <a:pt x="11" y="61"/>
                    </a:cubicBezTo>
                    <a:cubicBezTo>
                      <a:pt x="9" y="62"/>
                      <a:pt x="9" y="62"/>
                      <a:pt x="9" y="62"/>
                    </a:cubicBezTo>
                    <a:cubicBezTo>
                      <a:pt x="8" y="63"/>
                      <a:pt x="8" y="63"/>
                      <a:pt x="8" y="63"/>
                    </a:cubicBezTo>
                    <a:cubicBezTo>
                      <a:pt x="9" y="67"/>
                      <a:pt x="9" y="67"/>
                      <a:pt x="9" y="67"/>
                    </a:cubicBezTo>
                    <a:cubicBezTo>
                      <a:pt x="6" y="71"/>
                      <a:pt x="6" y="71"/>
                      <a:pt x="6" y="71"/>
                    </a:cubicBezTo>
                    <a:cubicBezTo>
                      <a:pt x="3" y="74"/>
                      <a:pt x="3" y="74"/>
                      <a:pt x="3" y="74"/>
                    </a:cubicBezTo>
                    <a:cubicBezTo>
                      <a:pt x="4" y="77"/>
                      <a:pt x="4" y="77"/>
                      <a:pt x="4" y="77"/>
                    </a:cubicBezTo>
                    <a:cubicBezTo>
                      <a:pt x="2" y="81"/>
                      <a:pt x="2" y="81"/>
                      <a:pt x="2" y="81"/>
                    </a:cubicBezTo>
                    <a:cubicBezTo>
                      <a:pt x="3" y="86"/>
                      <a:pt x="3" y="86"/>
                      <a:pt x="3" y="86"/>
                    </a:cubicBezTo>
                    <a:cubicBezTo>
                      <a:pt x="0" y="90"/>
                      <a:pt x="0" y="90"/>
                      <a:pt x="0" y="90"/>
                    </a:cubicBezTo>
                    <a:cubicBezTo>
                      <a:pt x="1" y="93"/>
                      <a:pt x="1" y="93"/>
                      <a:pt x="1" y="93"/>
                    </a:cubicBezTo>
                    <a:cubicBezTo>
                      <a:pt x="4" y="92"/>
                      <a:pt x="4" y="92"/>
                      <a:pt x="4" y="92"/>
                    </a:cubicBezTo>
                    <a:cubicBezTo>
                      <a:pt x="6" y="95"/>
                      <a:pt x="6" y="95"/>
                      <a:pt x="6" y="95"/>
                    </a:cubicBezTo>
                    <a:cubicBezTo>
                      <a:pt x="5" y="98"/>
                      <a:pt x="5" y="98"/>
                      <a:pt x="5" y="98"/>
                    </a:cubicBezTo>
                    <a:cubicBezTo>
                      <a:pt x="6" y="100"/>
                      <a:pt x="6" y="100"/>
                      <a:pt x="6" y="100"/>
                    </a:cubicBezTo>
                    <a:cubicBezTo>
                      <a:pt x="6" y="102"/>
                      <a:pt x="6" y="102"/>
                      <a:pt x="6" y="102"/>
                    </a:cubicBezTo>
                    <a:cubicBezTo>
                      <a:pt x="9" y="105"/>
                      <a:pt x="9" y="105"/>
                      <a:pt x="9" y="105"/>
                    </a:cubicBezTo>
                    <a:cubicBezTo>
                      <a:pt x="8" y="108"/>
                      <a:pt x="8" y="108"/>
                      <a:pt x="8" y="108"/>
                    </a:cubicBezTo>
                    <a:cubicBezTo>
                      <a:pt x="9" y="110"/>
                      <a:pt x="9" y="110"/>
                      <a:pt x="9" y="110"/>
                    </a:cubicBezTo>
                    <a:cubicBezTo>
                      <a:pt x="15" y="116"/>
                      <a:pt x="15" y="116"/>
                      <a:pt x="15" y="116"/>
                    </a:cubicBezTo>
                    <a:cubicBezTo>
                      <a:pt x="16" y="123"/>
                      <a:pt x="16" y="123"/>
                      <a:pt x="16" y="123"/>
                    </a:cubicBezTo>
                    <a:cubicBezTo>
                      <a:pt x="14" y="126"/>
                      <a:pt x="14" y="126"/>
                      <a:pt x="14" y="126"/>
                    </a:cubicBezTo>
                    <a:cubicBezTo>
                      <a:pt x="16" y="130"/>
                      <a:pt x="16" y="130"/>
                      <a:pt x="16" y="130"/>
                    </a:cubicBezTo>
                    <a:cubicBezTo>
                      <a:pt x="19" y="130"/>
                      <a:pt x="19" y="130"/>
                      <a:pt x="19" y="130"/>
                    </a:cubicBezTo>
                    <a:cubicBezTo>
                      <a:pt x="19" y="130"/>
                      <a:pt x="19" y="130"/>
                      <a:pt x="19" y="130"/>
                    </a:cubicBezTo>
                    <a:cubicBezTo>
                      <a:pt x="21" y="128"/>
                      <a:pt x="21" y="128"/>
                      <a:pt x="21" y="128"/>
                    </a:cubicBezTo>
                    <a:cubicBezTo>
                      <a:pt x="22" y="122"/>
                      <a:pt x="22" y="122"/>
                      <a:pt x="22" y="122"/>
                    </a:cubicBezTo>
                    <a:cubicBezTo>
                      <a:pt x="23" y="119"/>
                      <a:pt x="23" y="119"/>
                      <a:pt x="23" y="119"/>
                    </a:cubicBezTo>
                    <a:cubicBezTo>
                      <a:pt x="25" y="118"/>
                      <a:pt x="25" y="118"/>
                      <a:pt x="25" y="118"/>
                    </a:cubicBezTo>
                    <a:cubicBezTo>
                      <a:pt x="26" y="115"/>
                      <a:pt x="26" y="115"/>
                      <a:pt x="26" y="115"/>
                    </a:cubicBezTo>
                    <a:cubicBezTo>
                      <a:pt x="34" y="114"/>
                      <a:pt x="34" y="114"/>
                      <a:pt x="34" y="114"/>
                    </a:cubicBezTo>
                    <a:cubicBezTo>
                      <a:pt x="34" y="118"/>
                      <a:pt x="34" y="118"/>
                      <a:pt x="34" y="118"/>
                    </a:cubicBezTo>
                    <a:cubicBezTo>
                      <a:pt x="37" y="120"/>
                      <a:pt x="37" y="120"/>
                      <a:pt x="37" y="120"/>
                    </a:cubicBezTo>
                    <a:cubicBezTo>
                      <a:pt x="37" y="120"/>
                      <a:pt x="37" y="122"/>
                      <a:pt x="38" y="123"/>
                    </a:cubicBezTo>
                    <a:cubicBezTo>
                      <a:pt x="38" y="123"/>
                      <a:pt x="39" y="124"/>
                      <a:pt x="40" y="123"/>
                    </a:cubicBezTo>
                    <a:cubicBezTo>
                      <a:pt x="41" y="123"/>
                      <a:pt x="43" y="122"/>
                      <a:pt x="45" y="122"/>
                    </a:cubicBezTo>
                    <a:cubicBezTo>
                      <a:pt x="47" y="122"/>
                      <a:pt x="52" y="122"/>
                      <a:pt x="52" y="122"/>
                    </a:cubicBezTo>
                    <a:cubicBezTo>
                      <a:pt x="53" y="125"/>
                      <a:pt x="53" y="125"/>
                      <a:pt x="53" y="125"/>
                    </a:cubicBezTo>
                    <a:cubicBezTo>
                      <a:pt x="59" y="125"/>
                      <a:pt x="59" y="125"/>
                      <a:pt x="59" y="125"/>
                    </a:cubicBezTo>
                    <a:cubicBezTo>
                      <a:pt x="61" y="121"/>
                      <a:pt x="61" y="121"/>
                      <a:pt x="61" y="121"/>
                    </a:cubicBezTo>
                    <a:cubicBezTo>
                      <a:pt x="64" y="120"/>
                      <a:pt x="64" y="120"/>
                      <a:pt x="64" y="120"/>
                    </a:cubicBezTo>
                    <a:cubicBezTo>
                      <a:pt x="65" y="119"/>
                      <a:pt x="65" y="119"/>
                      <a:pt x="65" y="119"/>
                    </a:cubicBezTo>
                    <a:cubicBezTo>
                      <a:pt x="65" y="117"/>
                      <a:pt x="65" y="117"/>
                      <a:pt x="65" y="117"/>
                    </a:cubicBezTo>
                    <a:cubicBezTo>
                      <a:pt x="69" y="115"/>
                      <a:pt x="69" y="115"/>
                      <a:pt x="69" y="115"/>
                    </a:cubicBezTo>
                    <a:cubicBezTo>
                      <a:pt x="76" y="120"/>
                      <a:pt x="76" y="120"/>
                      <a:pt x="76" y="120"/>
                    </a:cubicBezTo>
                    <a:cubicBezTo>
                      <a:pt x="81" y="121"/>
                      <a:pt x="81" y="121"/>
                      <a:pt x="81" y="121"/>
                    </a:cubicBezTo>
                    <a:cubicBezTo>
                      <a:pt x="86" y="113"/>
                      <a:pt x="86" y="113"/>
                      <a:pt x="86" y="113"/>
                    </a:cubicBezTo>
                    <a:cubicBezTo>
                      <a:pt x="86" y="111"/>
                      <a:pt x="86" y="111"/>
                      <a:pt x="86" y="111"/>
                    </a:cubicBezTo>
                    <a:cubicBezTo>
                      <a:pt x="90" y="107"/>
                      <a:pt x="90" y="107"/>
                      <a:pt x="90" y="107"/>
                    </a:cubicBezTo>
                    <a:cubicBezTo>
                      <a:pt x="89" y="101"/>
                      <a:pt x="89" y="101"/>
                      <a:pt x="89" y="101"/>
                    </a:cubicBezTo>
                    <a:cubicBezTo>
                      <a:pt x="87" y="98"/>
                      <a:pt x="87" y="98"/>
                      <a:pt x="87" y="98"/>
                    </a:cubicBezTo>
                    <a:cubicBezTo>
                      <a:pt x="87" y="98"/>
                      <a:pt x="90" y="98"/>
                      <a:pt x="90" y="98"/>
                    </a:cubicBezTo>
                    <a:cubicBezTo>
                      <a:pt x="91" y="98"/>
                      <a:pt x="93" y="98"/>
                      <a:pt x="93" y="98"/>
                    </a:cubicBezTo>
                    <a:cubicBezTo>
                      <a:pt x="93" y="98"/>
                      <a:pt x="93" y="96"/>
                      <a:pt x="93" y="96"/>
                    </a:cubicBezTo>
                    <a:cubicBezTo>
                      <a:pt x="93" y="96"/>
                      <a:pt x="93" y="96"/>
                      <a:pt x="94" y="96"/>
                    </a:cubicBezTo>
                    <a:cubicBezTo>
                      <a:pt x="94" y="96"/>
                      <a:pt x="98" y="96"/>
                      <a:pt x="98" y="96"/>
                    </a:cubicBezTo>
                    <a:cubicBezTo>
                      <a:pt x="98" y="96"/>
                      <a:pt x="97" y="100"/>
                      <a:pt x="97" y="101"/>
                    </a:cubicBezTo>
                    <a:cubicBezTo>
                      <a:pt x="96" y="103"/>
                      <a:pt x="97" y="102"/>
                      <a:pt x="97" y="102"/>
                    </a:cubicBezTo>
                    <a:cubicBezTo>
                      <a:pt x="98" y="110"/>
                      <a:pt x="98" y="110"/>
                      <a:pt x="98" y="110"/>
                    </a:cubicBezTo>
                    <a:cubicBezTo>
                      <a:pt x="103" y="115"/>
                      <a:pt x="103" y="115"/>
                      <a:pt x="103" y="115"/>
                    </a:cubicBezTo>
                    <a:cubicBezTo>
                      <a:pt x="103" y="115"/>
                      <a:pt x="105" y="117"/>
                      <a:pt x="104" y="119"/>
                    </a:cubicBezTo>
                    <a:cubicBezTo>
                      <a:pt x="104" y="121"/>
                      <a:pt x="104" y="122"/>
                      <a:pt x="104" y="122"/>
                    </a:cubicBezTo>
                    <a:cubicBezTo>
                      <a:pt x="105" y="122"/>
                      <a:pt x="106" y="123"/>
                      <a:pt x="106" y="123"/>
                    </a:cubicBezTo>
                    <a:cubicBezTo>
                      <a:pt x="107" y="123"/>
                      <a:pt x="107" y="123"/>
                      <a:pt x="107" y="123"/>
                    </a:cubicBezTo>
                    <a:cubicBezTo>
                      <a:pt x="106" y="120"/>
                      <a:pt x="106" y="120"/>
                      <a:pt x="106" y="120"/>
                    </a:cubicBezTo>
                    <a:cubicBezTo>
                      <a:pt x="109" y="115"/>
                      <a:pt x="109" y="115"/>
                      <a:pt x="109" y="115"/>
                    </a:cubicBezTo>
                    <a:cubicBezTo>
                      <a:pt x="108" y="113"/>
                      <a:pt x="108" y="113"/>
                      <a:pt x="108" y="113"/>
                    </a:cubicBezTo>
                    <a:cubicBezTo>
                      <a:pt x="109" y="110"/>
                      <a:pt x="109" y="110"/>
                      <a:pt x="109" y="110"/>
                    </a:cubicBezTo>
                    <a:cubicBezTo>
                      <a:pt x="114" y="110"/>
                      <a:pt x="114" y="110"/>
                      <a:pt x="114" y="110"/>
                    </a:cubicBezTo>
                    <a:cubicBezTo>
                      <a:pt x="114" y="104"/>
                      <a:pt x="114" y="104"/>
                      <a:pt x="114" y="104"/>
                    </a:cubicBezTo>
                    <a:cubicBezTo>
                      <a:pt x="114" y="99"/>
                      <a:pt x="114" y="99"/>
                      <a:pt x="114" y="99"/>
                    </a:cubicBezTo>
                    <a:cubicBezTo>
                      <a:pt x="117" y="96"/>
                      <a:pt x="117" y="96"/>
                      <a:pt x="117" y="96"/>
                    </a:cubicBezTo>
                    <a:cubicBezTo>
                      <a:pt x="118" y="91"/>
                      <a:pt x="118" y="91"/>
                      <a:pt x="118" y="91"/>
                    </a:cubicBezTo>
                    <a:cubicBezTo>
                      <a:pt x="122" y="90"/>
                      <a:pt x="122" y="90"/>
                      <a:pt x="122" y="90"/>
                    </a:cubicBezTo>
                    <a:cubicBezTo>
                      <a:pt x="125" y="88"/>
                      <a:pt x="125" y="88"/>
                      <a:pt x="125" y="88"/>
                    </a:cubicBezTo>
                    <a:cubicBezTo>
                      <a:pt x="124" y="86"/>
                      <a:pt x="124" y="86"/>
                      <a:pt x="124" y="86"/>
                    </a:cubicBezTo>
                    <a:cubicBezTo>
                      <a:pt x="125" y="82"/>
                      <a:pt x="125" y="82"/>
                      <a:pt x="125" y="82"/>
                    </a:cubicBezTo>
                    <a:cubicBezTo>
                      <a:pt x="127" y="75"/>
                      <a:pt x="127" y="75"/>
                      <a:pt x="127" y="75"/>
                    </a:cubicBezTo>
                    <a:cubicBezTo>
                      <a:pt x="125" y="66"/>
                      <a:pt x="125" y="66"/>
                      <a:pt x="125" y="66"/>
                    </a:cubicBezTo>
                    <a:cubicBezTo>
                      <a:pt x="128" y="60"/>
                      <a:pt x="128" y="60"/>
                      <a:pt x="128" y="60"/>
                    </a:cubicBezTo>
                    <a:cubicBezTo>
                      <a:pt x="129" y="55"/>
                      <a:pt x="129" y="55"/>
                      <a:pt x="129" y="55"/>
                    </a:cubicBezTo>
                    <a:cubicBezTo>
                      <a:pt x="127" y="53"/>
                      <a:pt x="127" y="53"/>
                      <a:pt x="127" y="53"/>
                    </a:cubicBezTo>
                    <a:cubicBezTo>
                      <a:pt x="129" y="46"/>
                      <a:pt x="129" y="46"/>
                      <a:pt x="129" y="46"/>
                    </a:cubicBezTo>
                    <a:cubicBezTo>
                      <a:pt x="133" y="46"/>
                      <a:pt x="133" y="46"/>
                      <a:pt x="133" y="46"/>
                    </a:cubicBezTo>
                    <a:cubicBezTo>
                      <a:pt x="136" y="42"/>
                      <a:pt x="136" y="42"/>
                      <a:pt x="136" y="42"/>
                    </a:cubicBezTo>
                    <a:cubicBezTo>
                      <a:pt x="138" y="42"/>
                      <a:pt x="138" y="42"/>
                      <a:pt x="138" y="42"/>
                    </a:cubicBezTo>
                    <a:cubicBezTo>
                      <a:pt x="144" y="39"/>
                      <a:pt x="144" y="39"/>
                      <a:pt x="144" y="39"/>
                    </a:cubicBezTo>
                    <a:lnTo>
                      <a:pt x="141" y="3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4" name="Freeform 118"/>
              <p:cNvSpPr>
                <a:spLocks/>
              </p:cNvSpPr>
              <p:nvPr/>
            </p:nvSpPr>
            <p:spPr bwMode="auto">
              <a:xfrm>
                <a:off x="12750600" y="4751082"/>
                <a:ext cx="188224" cy="239558"/>
              </a:xfrm>
              <a:custGeom>
                <a:avLst/>
                <a:gdLst>
                  <a:gd name="T0" fmla="*/ 24 w 132"/>
                  <a:gd name="T1" fmla="*/ 164 h 168"/>
                  <a:gd name="T2" fmla="*/ 30 w 132"/>
                  <a:gd name="T3" fmla="*/ 158 h 168"/>
                  <a:gd name="T4" fmla="*/ 42 w 132"/>
                  <a:gd name="T5" fmla="*/ 166 h 168"/>
                  <a:gd name="T6" fmla="*/ 46 w 132"/>
                  <a:gd name="T7" fmla="*/ 160 h 168"/>
                  <a:gd name="T8" fmla="*/ 60 w 132"/>
                  <a:gd name="T9" fmla="*/ 160 h 168"/>
                  <a:gd name="T10" fmla="*/ 62 w 132"/>
                  <a:gd name="T11" fmla="*/ 166 h 168"/>
                  <a:gd name="T12" fmla="*/ 74 w 132"/>
                  <a:gd name="T13" fmla="*/ 154 h 168"/>
                  <a:gd name="T14" fmla="*/ 90 w 132"/>
                  <a:gd name="T15" fmla="*/ 136 h 168"/>
                  <a:gd name="T16" fmla="*/ 90 w 132"/>
                  <a:gd name="T17" fmla="*/ 116 h 168"/>
                  <a:gd name="T18" fmla="*/ 100 w 132"/>
                  <a:gd name="T19" fmla="*/ 96 h 168"/>
                  <a:gd name="T20" fmla="*/ 118 w 132"/>
                  <a:gd name="T21" fmla="*/ 80 h 168"/>
                  <a:gd name="T22" fmla="*/ 120 w 132"/>
                  <a:gd name="T23" fmla="*/ 60 h 168"/>
                  <a:gd name="T24" fmla="*/ 122 w 132"/>
                  <a:gd name="T25" fmla="*/ 34 h 168"/>
                  <a:gd name="T26" fmla="*/ 132 w 132"/>
                  <a:gd name="T27" fmla="*/ 10 h 168"/>
                  <a:gd name="T28" fmla="*/ 120 w 132"/>
                  <a:gd name="T29" fmla="*/ 2 h 168"/>
                  <a:gd name="T30" fmla="*/ 106 w 132"/>
                  <a:gd name="T31" fmla="*/ 2 h 168"/>
                  <a:gd name="T32" fmla="*/ 96 w 132"/>
                  <a:gd name="T33" fmla="*/ 2 h 168"/>
                  <a:gd name="T34" fmla="*/ 90 w 132"/>
                  <a:gd name="T35" fmla="*/ 22 h 168"/>
                  <a:gd name="T36" fmla="*/ 90 w 132"/>
                  <a:gd name="T37" fmla="*/ 36 h 168"/>
                  <a:gd name="T38" fmla="*/ 80 w 132"/>
                  <a:gd name="T39" fmla="*/ 34 h 168"/>
                  <a:gd name="T40" fmla="*/ 62 w 132"/>
                  <a:gd name="T41" fmla="*/ 30 h 168"/>
                  <a:gd name="T42" fmla="*/ 38 w 132"/>
                  <a:gd name="T43" fmla="*/ 36 h 168"/>
                  <a:gd name="T44" fmla="*/ 50 w 132"/>
                  <a:gd name="T45" fmla="*/ 44 h 168"/>
                  <a:gd name="T46" fmla="*/ 58 w 132"/>
                  <a:gd name="T47" fmla="*/ 60 h 168"/>
                  <a:gd name="T48" fmla="*/ 46 w 132"/>
                  <a:gd name="T49" fmla="*/ 78 h 168"/>
                  <a:gd name="T50" fmla="*/ 54 w 132"/>
                  <a:gd name="T51" fmla="*/ 94 h 168"/>
                  <a:gd name="T52" fmla="*/ 48 w 132"/>
                  <a:gd name="T53" fmla="*/ 118 h 168"/>
                  <a:gd name="T54" fmla="*/ 32 w 132"/>
                  <a:gd name="T55" fmla="*/ 118 h 168"/>
                  <a:gd name="T56" fmla="*/ 24 w 132"/>
                  <a:gd name="T57" fmla="*/ 110 h 168"/>
                  <a:gd name="T58" fmla="*/ 16 w 132"/>
                  <a:gd name="T59" fmla="*/ 114 h 168"/>
                  <a:gd name="T60" fmla="*/ 6 w 132"/>
                  <a:gd name="T61" fmla="*/ 116 h 168"/>
                  <a:gd name="T62" fmla="*/ 6 w 132"/>
                  <a:gd name="T63" fmla="*/ 126 h 168"/>
                  <a:gd name="T64" fmla="*/ 14 w 132"/>
                  <a:gd name="T65" fmla="*/ 144 h 168"/>
                  <a:gd name="T66" fmla="*/ 6 w 132"/>
                  <a:gd name="T67" fmla="*/ 142 h 168"/>
                  <a:gd name="T68" fmla="*/ 0 w 132"/>
                  <a:gd name="T69" fmla="*/ 148 h 168"/>
                  <a:gd name="T70" fmla="*/ 14 w 132"/>
                  <a:gd name="T71" fmla="*/ 168 h 168"/>
                  <a:gd name="T72" fmla="*/ 24 w 132"/>
                  <a:gd name="T73" fmla="*/ 16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68">
                    <a:moveTo>
                      <a:pt x="24" y="166"/>
                    </a:moveTo>
                    <a:lnTo>
                      <a:pt x="24" y="164"/>
                    </a:lnTo>
                    <a:lnTo>
                      <a:pt x="26" y="162"/>
                    </a:lnTo>
                    <a:lnTo>
                      <a:pt x="30" y="158"/>
                    </a:lnTo>
                    <a:lnTo>
                      <a:pt x="36" y="162"/>
                    </a:lnTo>
                    <a:lnTo>
                      <a:pt x="42" y="166"/>
                    </a:lnTo>
                    <a:lnTo>
                      <a:pt x="46" y="164"/>
                    </a:lnTo>
                    <a:lnTo>
                      <a:pt x="46" y="160"/>
                    </a:lnTo>
                    <a:lnTo>
                      <a:pt x="58" y="158"/>
                    </a:lnTo>
                    <a:lnTo>
                      <a:pt x="60" y="160"/>
                    </a:lnTo>
                    <a:lnTo>
                      <a:pt x="58" y="164"/>
                    </a:lnTo>
                    <a:lnTo>
                      <a:pt x="62" y="166"/>
                    </a:lnTo>
                    <a:lnTo>
                      <a:pt x="68" y="160"/>
                    </a:lnTo>
                    <a:lnTo>
                      <a:pt x="74" y="154"/>
                    </a:lnTo>
                    <a:lnTo>
                      <a:pt x="86" y="146"/>
                    </a:lnTo>
                    <a:lnTo>
                      <a:pt x="90" y="136"/>
                    </a:lnTo>
                    <a:lnTo>
                      <a:pt x="90" y="120"/>
                    </a:lnTo>
                    <a:lnTo>
                      <a:pt x="90" y="116"/>
                    </a:lnTo>
                    <a:lnTo>
                      <a:pt x="96" y="108"/>
                    </a:lnTo>
                    <a:lnTo>
                      <a:pt x="100" y="96"/>
                    </a:lnTo>
                    <a:lnTo>
                      <a:pt x="112" y="90"/>
                    </a:lnTo>
                    <a:lnTo>
                      <a:pt x="118" y="80"/>
                    </a:lnTo>
                    <a:lnTo>
                      <a:pt x="118" y="68"/>
                    </a:lnTo>
                    <a:lnTo>
                      <a:pt x="120" y="60"/>
                    </a:lnTo>
                    <a:lnTo>
                      <a:pt x="118" y="46"/>
                    </a:lnTo>
                    <a:lnTo>
                      <a:pt x="122" y="34"/>
                    </a:lnTo>
                    <a:lnTo>
                      <a:pt x="122" y="28"/>
                    </a:lnTo>
                    <a:lnTo>
                      <a:pt x="132" y="10"/>
                    </a:lnTo>
                    <a:lnTo>
                      <a:pt x="130" y="0"/>
                    </a:lnTo>
                    <a:lnTo>
                      <a:pt x="120" y="2"/>
                    </a:lnTo>
                    <a:lnTo>
                      <a:pt x="112" y="0"/>
                    </a:lnTo>
                    <a:lnTo>
                      <a:pt x="106" y="2"/>
                    </a:lnTo>
                    <a:lnTo>
                      <a:pt x="100" y="2"/>
                    </a:lnTo>
                    <a:lnTo>
                      <a:pt x="96" y="2"/>
                    </a:lnTo>
                    <a:lnTo>
                      <a:pt x="94" y="14"/>
                    </a:lnTo>
                    <a:lnTo>
                      <a:pt x="90" y="22"/>
                    </a:lnTo>
                    <a:lnTo>
                      <a:pt x="88" y="30"/>
                    </a:lnTo>
                    <a:lnTo>
                      <a:pt x="90" y="36"/>
                    </a:lnTo>
                    <a:lnTo>
                      <a:pt x="86" y="38"/>
                    </a:lnTo>
                    <a:lnTo>
                      <a:pt x="80" y="34"/>
                    </a:lnTo>
                    <a:lnTo>
                      <a:pt x="68" y="34"/>
                    </a:lnTo>
                    <a:lnTo>
                      <a:pt x="62" y="30"/>
                    </a:lnTo>
                    <a:lnTo>
                      <a:pt x="42" y="28"/>
                    </a:lnTo>
                    <a:lnTo>
                      <a:pt x="38" y="36"/>
                    </a:lnTo>
                    <a:lnTo>
                      <a:pt x="42" y="46"/>
                    </a:lnTo>
                    <a:lnTo>
                      <a:pt x="50" y="44"/>
                    </a:lnTo>
                    <a:lnTo>
                      <a:pt x="58" y="46"/>
                    </a:lnTo>
                    <a:lnTo>
                      <a:pt x="58" y="60"/>
                    </a:lnTo>
                    <a:lnTo>
                      <a:pt x="48" y="68"/>
                    </a:lnTo>
                    <a:lnTo>
                      <a:pt x="46" y="78"/>
                    </a:lnTo>
                    <a:lnTo>
                      <a:pt x="54" y="82"/>
                    </a:lnTo>
                    <a:lnTo>
                      <a:pt x="54" y="94"/>
                    </a:lnTo>
                    <a:lnTo>
                      <a:pt x="54" y="108"/>
                    </a:lnTo>
                    <a:lnTo>
                      <a:pt x="48" y="118"/>
                    </a:lnTo>
                    <a:lnTo>
                      <a:pt x="42" y="114"/>
                    </a:lnTo>
                    <a:lnTo>
                      <a:pt x="32" y="118"/>
                    </a:lnTo>
                    <a:lnTo>
                      <a:pt x="28" y="110"/>
                    </a:lnTo>
                    <a:lnTo>
                      <a:pt x="24" y="110"/>
                    </a:lnTo>
                    <a:lnTo>
                      <a:pt x="22" y="118"/>
                    </a:lnTo>
                    <a:lnTo>
                      <a:pt x="16" y="114"/>
                    </a:lnTo>
                    <a:lnTo>
                      <a:pt x="14" y="118"/>
                    </a:lnTo>
                    <a:lnTo>
                      <a:pt x="6" y="116"/>
                    </a:lnTo>
                    <a:lnTo>
                      <a:pt x="4" y="122"/>
                    </a:lnTo>
                    <a:lnTo>
                      <a:pt x="6" y="126"/>
                    </a:lnTo>
                    <a:lnTo>
                      <a:pt x="14" y="130"/>
                    </a:lnTo>
                    <a:lnTo>
                      <a:pt x="14" y="144"/>
                    </a:lnTo>
                    <a:lnTo>
                      <a:pt x="10" y="144"/>
                    </a:lnTo>
                    <a:lnTo>
                      <a:pt x="6" y="142"/>
                    </a:lnTo>
                    <a:lnTo>
                      <a:pt x="4" y="142"/>
                    </a:lnTo>
                    <a:lnTo>
                      <a:pt x="0" y="148"/>
                    </a:lnTo>
                    <a:lnTo>
                      <a:pt x="8" y="158"/>
                    </a:lnTo>
                    <a:lnTo>
                      <a:pt x="14" y="168"/>
                    </a:lnTo>
                    <a:lnTo>
                      <a:pt x="20" y="166"/>
                    </a:lnTo>
                    <a:lnTo>
                      <a:pt x="24" y="1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5" name="Freeform 119"/>
              <p:cNvSpPr>
                <a:spLocks/>
              </p:cNvSpPr>
              <p:nvPr/>
            </p:nvSpPr>
            <p:spPr bwMode="auto">
              <a:xfrm>
                <a:off x="12833304" y="4544321"/>
                <a:ext cx="322262" cy="238132"/>
              </a:xfrm>
              <a:custGeom>
                <a:avLst/>
                <a:gdLst>
                  <a:gd name="T0" fmla="*/ 128 w 226"/>
                  <a:gd name="T1" fmla="*/ 12 h 167"/>
                  <a:gd name="T2" fmla="*/ 114 w 226"/>
                  <a:gd name="T3" fmla="*/ 24 h 167"/>
                  <a:gd name="T4" fmla="*/ 102 w 226"/>
                  <a:gd name="T5" fmla="*/ 36 h 167"/>
                  <a:gd name="T6" fmla="*/ 78 w 226"/>
                  <a:gd name="T7" fmla="*/ 42 h 167"/>
                  <a:gd name="T8" fmla="*/ 74 w 226"/>
                  <a:gd name="T9" fmla="*/ 52 h 167"/>
                  <a:gd name="T10" fmla="*/ 54 w 226"/>
                  <a:gd name="T11" fmla="*/ 60 h 167"/>
                  <a:gd name="T12" fmla="*/ 40 w 226"/>
                  <a:gd name="T13" fmla="*/ 64 h 167"/>
                  <a:gd name="T14" fmla="*/ 38 w 226"/>
                  <a:gd name="T15" fmla="*/ 60 h 167"/>
                  <a:gd name="T16" fmla="*/ 20 w 226"/>
                  <a:gd name="T17" fmla="*/ 66 h 167"/>
                  <a:gd name="T18" fmla="*/ 4 w 226"/>
                  <a:gd name="T19" fmla="*/ 96 h 167"/>
                  <a:gd name="T20" fmla="*/ 2 w 226"/>
                  <a:gd name="T21" fmla="*/ 104 h 167"/>
                  <a:gd name="T22" fmla="*/ 4 w 226"/>
                  <a:gd name="T23" fmla="*/ 129 h 167"/>
                  <a:gd name="T24" fmla="*/ 16 w 226"/>
                  <a:gd name="T25" fmla="*/ 143 h 167"/>
                  <a:gd name="T26" fmla="*/ 32 w 226"/>
                  <a:gd name="T27" fmla="*/ 167 h 167"/>
                  <a:gd name="T28" fmla="*/ 38 w 226"/>
                  <a:gd name="T29" fmla="*/ 147 h 167"/>
                  <a:gd name="T30" fmla="*/ 48 w 226"/>
                  <a:gd name="T31" fmla="*/ 147 h 167"/>
                  <a:gd name="T32" fmla="*/ 62 w 226"/>
                  <a:gd name="T33" fmla="*/ 147 h 167"/>
                  <a:gd name="T34" fmla="*/ 72 w 226"/>
                  <a:gd name="T35" fmla="*/ 135 h 167"/>
                  <a:gd name="T36" fmla="*/ 92 w 226"/>
                  <a:gd name="T37" fmla="*/ 117 h 167"/>
                  <a:gd name="T38" fmla="*/ 106 w 226"/>
                  <a:gd name="T39" fmla="*/ 125 h 167"/>
                  <a:gd name="T40" fmla="*/ 136 w 226"/>
                  <a:gd name="T41" fmla="*/ 135 h 167"/>
                  <a:gd name="T42" fmla="*/ 142 w 226"/>
                  <a:gd name="T43" fmla="*/ 129 h 167"/>
                  <a:gd name="T44" fmla="*/ 156 w 226"/>
                  <a:gd name="T45" fmla="*/ 125 h 167"/>
                  <a:gd name="T46" fmla="*/ 176 w 226"/>
                  <a:gd name="T47" fmla="*/ 115 h 167"/>
                  <a:gd name="T48" fmla="*/ 190 w 226"/>
                  <a:gd name="T49" fmla="*/ 119 h 167"/>
                  <a:gd name="T50" fmla="*/ 206 w 226"/>
                  <a:gd name="T51" fmla="*/ 117 h 167"/>
                  <a:gd name="T52" fmla="*/ 220 w 226"/>
                  <a:gd name="T53" fmla="*/ 115 h 167"/>
                  <a:gd name="T54" fmla="*/ 226 w 226"/>
                  <a:gd name="T55" fmla="*/ 110 h 167"/>
                  <a:gd name="T56" fmla="*/ 214 w 226"/>
                  <a:gd name="T57" fmla="*/ 96 h 167"/>
                  <a:gd name="T58" fmla="*/ 212 w 226"/>
                  <a:gd name="T59" fmla="*/ 86 h 167"/>
                  <a:gd name="T60" fmla="*/ 194 w 226"/>
                  <a:gd name="T61" fmla="*/ 74 h 167"/>
                  <a:gd name="T62" fmla="*/ 188 w 226"/>
                  <a:gd name="T63" fmla="*/ 62 h 167"/>
                  <a:gd name="T64" fmla="*/ 174 w 226"/>
                  <a:gd name="T65" fmla="*/ 54 h 167"/>
                  <a:gd name="T66" fmla="*/ 160 w 226"/>
                  <a:gd name="T67" fmla="*/ 44 h 167"/>
                  <a:gd name="T68" fmla="*/ 160 w 226"/>
                  <a:gd name="T69" fmla="*/ 30 h 167"/>
                  <a:gd name="T70" fmla="*/ 146 w 226"/>
                  <a:gd name="T71" fmla="*/ 4 h 167"/>
                  <a:gd name="T72" fmla="*/ 136 w 226"/>
                  <a:gd name="T7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167">
                    <a:moveTo>
                      <a:pt x="128" y="6"/>
                    </a:moveTo>
                    <a:lnTo>
                      <a:pt x="128" y="12"/>
                    </a:lnTo>
                    <a:lnTo>
                      <a:pt x="120" y="20"/>
                    </a:lnTo>
                    <a:lnTo>
                      <a:pt x="114" y="24"/>
                    </a:lnTo>
                    <a:lnTo>
                      <a:pt x="114" y="28"/>
                    </a:lnTo>
                    <a:lnTo>
                      <a:pt x="102" y="36"/>
                    </a:lnTo>
                    <a:lnTo>
                      <a:pt x="80" y="38"/>
                    </a:lnTo>
                    <a:lnTo>
                      <a:pt x="78" y="42"/>
                    </a:lnTo>
                    <a:lnTo>
                      <a:pt x="80" y="46"/>
                    </a:lnTo>
                    <a:lnTo>
                      <a:pt x="74" y="52"/>
                    </a:lnTo>
                    <a:lnTo>
                      <a:pt x="70" y="58"/>
                    </a:lnTo>
                    <a:lnTo>
                      <a:pt x="54" y="60"/>
                    </a:lnTo>
                    <a:lnTo>
                      <a:pt x="50" y="64"/>
                    </a:lnTo>
                    <a:lnTo>
                      <a:pt x="40" y="64"/>
                    </a:lnTo>
                    <a:lnTo>
                      <a:pt x="40" y="58"/>
                    </a:lnTo>
                    <a:lnTo>
                      <a:pt x="38" y="60"/>
                    </a:lnTo>
                    <a:lnTo>
                      <a:pt x="34" y="64"/>
                    </a:lnTo>
                    <a:lnTo>
                      <a:pt x="20" y="66"/>
                    </a:lnTo>
                    <a:lnTo>
                      <a:pt x="6" y="92"/>
                    </a:lnTo>
                    <a:lnTo>
                      <a:pt x="4" y="96"/>
                    </a:lnTo>
                    <a:lnTo>
                      <a:pt x="0" y="100"/>
                    </a:lnTo>
                    <a:lnTo>
                      <a:pt x="2" y="104"/>
                    </a:lnTo>
                    <a:lnTo>
                      <a:pt x="2" y="115"/>
                    </a:lnTo>
                    <a:lnTo>
                      <a:pt x="4" y="129"/>
                    </a:lnTo>
                    <a:lnTo>
                      <a:pt x="12" y="133"/>
                    </a:lnTo>
                    <a:lnTo>
                      <a:pt x="16" y="143"/>
                    </a:lnTo>
                    <a:lnTo>
                      <a:pt x="28" y="159"/>
                    </a:lnTo>
                    <a:lnTo>
                      <a:pt x="32" y="167"/>
                    </a:lnTo>
                    <a:lnTo>
                      <a:pt x="36" y="159"/>
                    </a:lnTo>
                    <a:lnTo>
                      <a:pt x="38" y="147"/>
                    </a:lnTo>
                    <a:lnTo>
                      <a:pt x="42" y="147"/>
                    </a:lnTo>
                    <a:lnTo>
                      <a:pt x="48" y="147"/>
                    </a:lnTo>
                    <a:lnTo>
                      <a:pt x="54" y="145"/>
                    </a:lnTo>
                    <a:lnTo>
                      <a:pt x="62" y="147"/>
                    </a:lnTo>
                    <a:lnTo>
                      <a:pt x="72" y="145"/>
                    </a:lnTo>
                    <a:lnTo>
                      <a:pt x="72" y="135"/>
                    </a:lnTo>
                    <a:lnTo>
                      <a:pt x="84" y="119"/>
                    </a:lnTo>
                    <a:lnTo>
                      <a:pt x="92" y="117"/>
                    </a:lnTo>
                    <a:lnTo>
                      <a:pt x="100" y="121"/>
                    </a:lnTo>
                    <a:lnTo>
                      <a:pt x="106" y="125"/>
                    </a:lnTo>
                    <a:lnTo>
                      <a:pt x="124" y="131"/>
                    </a:lnTo>
                    <a:lnTo>
                      <a:pt x="136" y="135"/>
                    </a:lnTo>
                    <a:lnTo>
                      <a:pt x="140" y="133"/>
                    </a:lnTo>
                    <a:lnTo>
                      <a:pt x="142" y="129"/>
                    </a:lnTo>
                    <a:lnTo>
                      <a:pt x="148" y="123"/>
                    </a:lnTo>
                    <a:lnTo>
                      <a:pt x="156" y="125"/>
                    </a:lnTo>
                    <a:lnTo>
                      <a:pt x="172" y="123"/>
                    </a:lnTo>
                    <a:lnTo>
                      <a:pt x="176" y="115"/>
                    </a:lnTo>
                    <a:lnTo>
                      <a:pt x="182" y="121"/>
                    </a:lnTo>
                    <a:lnTo>
                      <a:pt x="190" y="119"/>
                    </a:lnTo>
                    <a:lnTo>
                      <a:pt x="192" y="112"/>
                    </a:lnTo>
                    <a:lnTo>
                      <a:pt x="206" y="117"/>
                    </a:lnTo>
                    <a:lnTo>
                      <a:pt x="210" y="119"/>
                    </a:lnTo>
                    <a:lnTo>
                      <a:pt x="220" y="115"/>
                    </a:lnTo>
                    <a:lnTo>
                      <a:pt x="226" y="119"/>
                    </a:lnTo>
                    <a:lnTo>
                      <a:pt x="226" y="110"/>
                    </a:lnTo>
                    <a:lnTo>
                      <a:pt x="224" y="100"/>
                    </a:lnTo>
                    <a:lnTo>
                      <a:pt x="214" y="96"/>
                    </a:lnTo>
                    <a:lnTo>
                      <a:pt x="210" y="92"/>
                    </a:lnTo>
                    <a:lnTo>
                      <a:pt x="212" y="86"/>
                    </a:lnTo>
                    <a:lnTo>
                      <a:pt x="200" y="74"/>
                    </a:lnTo>
                    <a:lnTo>
                      <a:pt x="194" y="74"/>
                    </a:lnTo>
                    <a:lnTo>
                      <a:pt x="188" y="66"/>
                    </a:lnTo>
                    <a:lnTo>
                      <a:pt x="188" y="62"/>
                    </a:lnTo>
                    <a:lnTo>
                      <a:pt x="182" y="56"/>
                    </a:lnTo>
                    <a:lnTo>
                      <a:pt x="174" y="54"/>
                    </a:lnTo>
                    <a:lnTo>
                      <a:pt x="170" y="44"/>
                    </a:lnTo>
                    <a:lnTo>
                      <a:pt x="160" y="44"/>
                    </a:lnTo>
                    <a:lnTo>
                      <a:pt x="156" y="36"/>
                    </a:lnTo>
                    <a:lnTo>
                      <a:pt x="160" y="30"/>
                    </a:lnTo>
                    <a:lnTo>
                      <a:pt x="158" y="16"/>
                    </a:lnTo>
                    <a:lnTo>
                      <a:pt x="146" y="4"/>
                    </a:lnTo>
                    <a:lnTo>
                      <a:pt x="144" y="0"/>
                    </a:lnTo>
                    <a:lnTo>
                      <a:pt x="136" y="0"/>
                    </a:lnTo>
                    <a:lnTo>
                      <a:pt x="128"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6" name="Freeform 120"/>
              <p:cNvSpPr>
                <a:spLocks/>
              </p:cNvSpPr>
              <p:nvPr/>
            </p:nvSpPr>
            <p:spPr bwMode="auto">
              <a:xfrm>
                <a:off x="13070010" y="4507247"/>
                <a:ext cx="298021" cy="246687"/>
              </a:xfrm>
              <a:custGeom>
                <a:avLst/>
                <a:gdLst>
                  <a:gd name="T0" fmla="*/ 99 w 104"/>
                  <a:gd name="T1" fmla="*/ 67 h 86"/>
                  <a:gd name="T2" fmla="*/ 97 w 104"/>
                  <a:gd name="T3" fmla="*/ 63 h 86"/>
                  <a:gd name="T4" fmla="*/ 89 w 104"/>
                  <a:gd name="T5" fmla="*/ 51 h 86"/>
                  <a:gd name="T6" fmla="*/ 85 w 104"/>
                  <a:gd name="T7" fmla="*/ 44 h 86"/>
                  <a:gd name="T8" fmla="*/ 79 w 104"/>
                  <a:gd name="T9" fmla="*/ 41 h 86"/>
                  <a:gd name="T10" fmla="*/ 86 w 104"/>
                  <a:gd name="T11" fmla="*/ 39 h 86"/>
                  <a:gd name="T12" fmla="*/ 88 w 104"/>
                  <a:gd name="T13" fmla="*/ 28 h 86"/>
                  <a:gd name="T14" fmla="*/ 86 w 104"/>
                  <a:gd name="T15" fmla="*/ 27 h 86"/>
                  <a:gd name="T16" fmla="*/ 84 w 104"/>
                  <a:gd name="T17" fmla="*/ 20 h 86"/>
                  <a:gd name="T18" fmla="*/ 78 w 104"/>
                  <a:gd name="T19" fmla="*/ 6 h 86"/>
                  <a:gd name="T20" fmla="*/ 79 w 104"/>
                  <a:gd name="T21" fmla="*/ 0 h 86"/>
                  <a:gd name="T22" fmla="*/ 74 w 104"/>
                  <a:gd name="T23" fmla="*/ 1 h 86"/>
                  <a:gd name="T24" fmla="*/ 72 w 104"/>
                  <a:gd name="T25" fmla="*/ 3 h 86"/>
                  <a:gd name="T26" fmla="*/ 71 w 104"/>
                  <a:gd name="T27" fmla="*/ 6 h 86"/>
                  <a:gd name="T28" fmla="*/ 68 w 104"/>
                  <a:gd name="T29" fmla="*/ 16 h 86"/>
                  <a:gd name="T30" fmla="*/ 62 w 104"/>
                  <a:gd name="T31" fmla="*/ 25 h 86"/>
                  <a:gd name="T32" fmla="*/ 50 w 104"/>
                  <a:gd name="T33" fmla="*/ 20 h 86"/>
                  <a:gd name="T34" fmla="*/ 46 w 104"/>
                  <a:gd name="T35" fmla="*/ 24 h 86"/>
                  <a:gd name="T36" fmla="*/ 42 w 104"/>
                  <a:gd name="T37" fmla="*/ 26 h 86"/>
                  <a:gd name="T38" fmla="*/ 34 w 104"/>
                  <a:gd name="T39" fmla="*/ 29 h 86"/>
                  <a:gd name="T40" fmla="*/ 26 w 104"/>
                  <a:gd name="T41" fmla="*/ 27 h 86"/>
                  <a:gd name="T42" fmla="*/ 19 w 104"/>
                  <a:gd name="T43" fmla="*/ 27 h 86"/>
                  <a:gd name="T44" fmla="*/ 16 w 104"/>
                  <a:gd name="T45" fmla="*/ 22 h 86"/>
                  <a:gd name="T46" fmla="*/ 7 w 104"/>
                  <a:gd name="T47" fmla="*/ 20 h 86"/>
                  <a:gd name="T48" fmla="*/ 4 w 104"/>
                  <a:gd name="T49" fmla="*/ 24 h 86"/>
                  <a:gd name="T50" fmla="*/ 2 w 104"/>
                  <a:gd name="T51" fmla="*/ 33 h 86"/>
                  <a:gd name="T52" fmla="*/ 0 w 104"/>
                  <a:gd name="T53" fmla="*/ 35 h 86"/>
                  <a:gd name="T54" fmla="*/ 4 w 104"/>
                  <a:gd name="T55" fmla="*/ 39 h 86"/>
                  <a:gd name="T56" fmla="*/ 11 w 104"/>
                  <a:gd name="T57" fmla="*/ 44 h 86"/>
                  <a:gd name="T58" fmla="*/ 14 w 104"/>
                  <a:gd name="T59" fmla="*/ 50 h 86"/>
                  <a:gd name="T60" fmla="*/ 23 w 104"/>
                  <a:gd name="T61" fmla="*/ 56 h 86"/>
                  <a:gd name="T62" fmla="*/ 24 w 104"/>
                  <a:gd name="T63" fmla="*/ 60 h 86"/>
                  <a:gd name="T64" fmla="*/ 31 w 104"/>
                  <a:gd name="T65" fmla="*/ 67 h 86"/>
                  <a:gd name="T66" fmla="*/ 33 w 104"/>
                  <a:gd name="T67" fmla="*/ 73 h 86"/>
                  <a:gd name="T68" fmla="*/ 40 w 104"/>
                  <a:gd name="T69" fmla="*/ 77 h 86"/>
                  <a:gd name="T70" fmla="*/ 47 w 104"/>
                  <a:gd name="T71" fmla="*/ 76 h 86"/>
                  <a:gd name="T72" fmla="*/ 51 w 104"/>
                  <a:gd name="T73" fmla="*/ 75 h 86"/>
                  <a:gd name="T74" fmla="*/ 55 w 104"/>
                  <a:gd name="T75" fmla="*/ 83 h 86"/>
                  <a:gd name="T76" fmla="*/ 58 w 104"/>
                  <a:gd name="T77" fmla="*/ 86 h 86"/>
                  <a:gd name="T78" fmla="*/ 61 w 104"/>
                  <a:gd name="T79" fmla="*/ 84 h 86"/>
                  <a:gd name="T80" fmla="*/ 69 w 104"/>
                  <a:gd name="T81" fmla="*/ 83 h 86"/>
                  <a:gd name="T82" fmla="*/ 74 w 104"/>
                  <a:gd name="T83" fmla="*/ 84 h 86"/>
                  <a:gd name="T84" fmla="*/ 84 w 104"/>
                  <a:gd name="T85" fmla="*/ 83 h 86"/>
                  <a:gd name="T86" fmla="*/ 92 w 104"/>
                  <a:gd name="T87" fmla="*/ 75 h 86"/>
                  <a:gd name="T88" fmla="*/ 104 w 104"/>
                  <a:gd name="T89" fmla="*/ 75 h 86"/>
                  <a:gd name="T90" fmla="*/ 99 w 104"/>
                  <a:gd name="T9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86">
                    <a:moveTo>
                      <a:pt x="99" y="67"/>
                    </a:moveTo>
                    <a:cubicBezTo>
                      <a:pt x="99" y="67"/>
                      <a:pt x="99" y="67"/>
                      <a:pt x="99" y="67"/>
                    </a:cubicBezTo>
                    <a:cubicBezTo>
                      <a:pt x="99" y="65"/>
                      <a:pt x="99" y="65"/>
                      <a:pt x="99" y="65"/>
                    </a:cubicBezTo>
                    <a:cubicBezTo>
                      <a:pt x="97" y="63"/>
                      <a:pt x="97" y="63"/>
                      <a:pt x="97" y="63"/>
                    </a:cubicBezTo>
                    <a:cubicBezTo>
                      <a:pt x="95" y="55"/>
                      <a:pt x="95" y="55"/>
                      <a:pt x="95" y="55"/>
                    </a:cubicBezTo>
                    <a:cubicBezTo>
                      <a:pt x="89" y="51"/>
                      <a:pt x="89" y="51"/>
                      <a:pt x="89" y="51"/>
                    </a:cubicBezTo>
                    <a:cubicBezTo>
                      <a:pt x="87" y="46"/>
                      <a:pt x="87" y="46"/>
                      <a:pt x="87" y="46"/>
                    </a:cubicBezTo>
                    <a:cubicBezTo>
                      <a:pt x="85" y="44"/>
                      <a:pt x="85" y="44"/>
                      <a:pt x="85" y="44"/>
                    </a:cubicBezTo>
                    <a:cubicBezTo>
                      <a:pt x="80" y="44"/>
                      <a:pt x="80" y="44"/>
                      <a:pt x="80" y="44"/>
                    </a:cubicBezTo>
                    <a:cubicBezTo>
                      <a:pt x="79" y="41"/>
                      <a:pt x="79" y="41"/>
                      <a:pt x="79" y="41"/>
                    </a:cubicBezTo>
                    <a:cubicBezTo>
                      <a:pt x="81" y="38"/>
                      <a:pt x="81" y="38"/>
                      <a:pt x="81" y="38"/>
                    </a:cubicBezTo>
                    <a:cubicBezTo>
                      <a:pt x="86" y="39"/>
                      <a:pt x="86" y="39"/>
                      <a:pt x="86" y="39"/>
                    </a:cubicBezTo>
                    <a:cubicBezTo>
                      <a:pt x="89" y="36"/>
                      <a:pt x="89" y="36"/>
                      <a:pt x="89" y="36"/>
                    </a:cubicBezTo>
                    <a:cubicBezTo>
                      <a:pt x="88" y="28"/>
                      <a:pt x="88" y="28"/>
                      <a:pt x="88" y="28"/>
                    </a:cubicBezTo>
                    <a:cubicBezTo>
                      <a:pt x="87" y="28"/>
                      <a:pt x="87" y="28"/>
                      <a:pt x="87" y="28"/>
                    </a:cubicBezTo>
                    <a:cubicBezTo>
                      <a:pt x="87" y="28"/>
                      <a:pt x="86" y="27"/>
                      <a:pt x="86" y="27"/>
                    </a:cubicBezTo>
                    <a:cubicBezTo>
                      <a:pt x="85" y="26"/>
                      <a:pt x="85" y="26"/>
                      <a:pt x="85" y="24"/>
                    </a:cubicBezTo>
                    <a:cubicBezTo>
                      <a:pt x="86" y="21"/>
                      <a:pt x="84" y="20"/>
                      <a:pt x="84" y="20"/>
                    </a:cubicBezTo>
                    <a:cubicBezTo>
                      <a:pt x="79" y="15"/>
                      <a:pt x="79" y="15"/>
                      <a:pt x="79" y="15"/>
                    </a:cubicBezTo>
                    <a:cubicBezTo>
                      <a:pt x="78" y="6"/>
                      <a:pt x="78" y="6"/>
                      <a:pt x="78" y="6"/>
                    </a:cubicBezTo>
                    <a:cubicBezTo>
                      <a:pt x="78" y="6"/>
                      <a:pt x="78" y="7"/>
                      <a:pt x="78" y="6"/>
                    </a:cubicBezTo>
                    <a:cubicBezTo>
                      <a:pt x="78" y="5"/>
                      <a:pt x="79" y="0"/>
                      <a:pt x="79" y="0"/>
                    </a:cubicBezTo>
                    <a:cubicBezTo>
                      <a:pt x="79" y="0"/>
                      <a:pt x="76" y="0"/>
                      <a:pt x="75" y="0"/>
                    </a:cubicBezTo>
                    <a:cubicBezTo>
                      <a:pt x="75" y="0"/>
                      <a:pt x="74" y="1"/>
                      <a:pt x="74" y="1"/>
                    </a:cubicBezTo>
                    <a:cubicBezTo>
                      <a:pt x="74" y="1"/>
                      <a:pt x="74" y="2"/>
                      <a:pt x="74" y="2"/>
                    </a:cubicBezTo>
                    <a:cubicBezTo>
                      <a:pt x="74" y="2"/>
                      <a:pt x="72" y="2"/>
                      <a:pt x="72" y="3"/>
                    </a:cubicBezTo>
                    <a:cubicBezTo>
                      <a:pt x="71" y="3"/>
                      <a:pt x="68" y="2"/>
                      <a:pt x="68" y="2"/>
                    </a:cubicBezTo>
                    <a:cubicBezTo>
                      <a:pt x="71" y="6"/>
                      <a:pt x="71" y="6"/>
                      <a:pt x="71" y="6"/>
                    </a:cubicBezTo>
                    <a:cubicBezTo>
                      <a:pt x="72" y="12"/>
                      <a:pt x="72" y="12"/>
                      <a:pt x="72" y="12"/>
                    </a:cubicBezTo>
                    <a:cubicBezTo>
                      <a:pt x="68" y="16"/>
                      <a:pt x="68" y="16"/>
                      <a:pt x="68" y="16"/>
                    </a:cubicBezTo>
                    <a:cubicBezTo>
                      <a:pt x="67" y="18"/>
                      <a:pt x="67" y="18"/>
                      <a:pt x="67" y="18"/>
                    </a:cubicBezTo>
                    <a:cubicBezTo>
                      <a:pt x="62" y="25"/>
                      <a:pt x="62" y="25"/>
                      <a:pt x="62" y="25"/>
                    </a:cubicBezTo>
                    <a:cubicBezTo>
                      <a:pt x="57" y="25"/>
                      <a:pt x="57" y="25"/>
                      <a:pt x="57" y="25"/>
                    </a:cubicBezTo>
                    <a:cubicBezTo>
                      <a:pt x="50" y="20"/>
                      <a:pt x="50" y="20"/>
                      <a:pt x="50" y="20"/>
                    </a:cubicBezTo>
                    <a:cubicBezTo>
                      <a:pt x="46" y="21"/>
                      <a:pt x="46" y="21"/>
                      <a:pt x="46" y="21"/>
                    </a:cubicBezTo>
                    <a:cubicBezTo>
                      <a:pt x="46" y="24"/>
                      <a:pt x="46" y="24"/>
                      <a:pt x="46" y="24"/>
                    </a:cubicBezTo>
                    <a:cubicBezTo>
                      <a:pt x="45" y="25"/>
                      <a:pt x="45" y="25"/>
                      <a:pt x="45" y="25"/>
                    </a:cubicBezTo>
                    <a:cubicBezTo>
                      <a:pt x="42" y="26"/>
                      <a:pt x="42" y="26"/>
                      <a:pt x="42" y="26"/>
                    </a:cubicBezTo>
                    <a:cubicBezTo>
                      <a:pt x="40" y="30"/>
                      <a:pt x="40" y="30"/>
                      <a:pt x="40" y="30"/>
                    </a:cubicBezTo>
                    <a:cubicBezTo>
                      <a:pt x="34" y="29"/>
                      <a:pt x="34" y="29"/>
                      <a:pt x="34" y="29"/>
                    </a:cubicBezTo>
                    <a:cubicBezTo>
                      <a:pt x="33" y="27"/>
                      <a:pt x="33" y="27"/>
                      <a:pt x="33" y="27"/>
                    </a:cubicBezTo>
                    <a:cubicBezTo>
                      <a:pt x="33" y="27"/>
                      <a:pt x="29" y="27"/>
                      <a:pt x="26" y="27"/>
                    </a:cubicBezTo>
                    <a:cubicBezTo>
                      <a:pt x="24" y="27"/>
                      <a:pt x="23" y="27"/>
                      <a:pt x="22" y="28"/>
                    </a:cubicBezTo>
                    <a:cubicBezTo>
                      <a:pt x="21" y="28"/>
                      <a:pt x="20" y="28"/>
                      <a:pt x="19" y="27"/>
                    </a:cubicBezTo>
                    <a:cubicBezTo>
                      <a:pt x="18" y="27"/>
                      <a:pt x="18" y="25"/>
                      <a:pt x="18" y="25"/>
                    </a:cubicBezTo>
                    <a:cubicBezTo>
                      <a:pt x="16" y="22"/>
                      <a:pt x="16" y="22"/>
                      <a:pt x="16" y="22"/>
                    </a:cubicBezTo>
                    <a:cubicBezTo>
                      <a:pt x="15" y="19"/>
                      <a:pt x="15" y="19"/>
                      <a:pt x="15" y="19"/>
                    </a:cubicBezTo>
                    <a:cubicBezTo>
                      <a:pt x="7" y="20"/>
                      <a:pt x="7" y="20"/>
                      <a:pt x="7" y="20"/>
                    </a:cubicBezTo>
                    <a:cubicBezTo>
                      <a:pt x="7" y="22"/>
                      <a:pt x="7" y="22"/>
                      <a:pt x="7" y="22"/>
                    </a:cubicBezTo>
                    <a:cubicBezTo>
                      <a:pt x="4" y="24"/>
                      <a:pt x="4" y="24"/>
                      <a:pt x="4" y="24"/>
                    </a:cubicBezTo>
                    <a:cubicBezTo>
                      <a:pt x="4" y="27"/>
                      <a:pt x="4" y="27"/>
                      <a:pt x="4" y="27"/>
                    </a:cubicBezTo>
                    <a:cubicBezTo>
                      <a:pt x="2" y="33"/>
                      <a:pt x="2" y="33"/>
                      <a:pt x="2" y="33"/>
                    </a:cubicBezTo>
                    <a:cubicBezTo>
                      <a:pt x="0" y="34"/>
                      <a:pt x="0" y="34"/>
                      <a:pt x="0" y="34"/>
                    </a:cubicBezTo>
                    <a:cubicBezTo>
                      <a:pt x="0" y="35"/>
                      <a:pt x="0" y="35"/>
                      <a:pt x="0" y="35"/>
                    </a:cubicBezTo>
                    <a:cubicBezTo>
                      <a:pt x="2" y="35"/>
                      <a:pt x="2" y="35"/>
                      <a:pt x="2" y="35"/>
                    </a:cubicBezTo>
                    <a:cubicBezTo>
                      <a:pt x="4" y="39"/>
                      <a:pt x="4" y="39"/>
                      <a:pt x="4" y="39"/>
                    </a:cubicBezTo>
                    <a:cubicBezTo>
                      <a:pt x="8" y="41"/>
                      <a:pt x="8" y="41"/>
                      <a:pt x="8" y="41"/>
                    </a:cubicBezTo>
                    <a:cubicBezTo>
                      <a:pt x="11" y="44"/>
                      <a:pt x="11" y="44"/>
                      <a:pt x="11" y="44"/>
                    </a:cubicBezTo>
                    <a:cubicBezTo>
                      <a:pt x="11" y="46"/>
                      <a:pt x="11" y="46"/>
                      <a:pt x="11" y="46"/>
                    </a:cubicBezTo>
                    <a:cubicBezTo>
                      <a:pt x="14" y="50"/>
                      <a:pt x="14" y="50"/>
                      <a:pt x="14" y="50"/>
                    </a:cubicBezTo>
                    <a:cubicBezTo>
                      <a:pt x="17" y="50"/>
                      <a:pt x="17" y="50"/>
                      <a:pt x="17" y="50"/>
                    </a:cubicBezTo>
                    <a:cubicBezTo>
                      <a:pt x="23" y="56"/>
                      <a:pt x="23" y="56"/>
                      <a:pt x="23" y="56"/>
                    </a:cubicBezTo>
                    <a:cubicBezTo>
                      <a:pt x="22" y="59"/>
                      <a:pt x="22" y="59"/>
                      <a:pt x="22" y="59"/>
                    </a:cubicBezTo>
                    <a:cubicBezTo>
                      <a:pt x="24" y="60"/>
                      <a:pt x="24" y="60"/>
                      <a:pt x="24" y="60"/>
                    </a:cubicBezTo>
                    <a:cubicBezTo>
                      <a:pt x="29" y="63"/>
                      <a:pt x="29" y="63"/>
                      <a:pt x="29" y="63"/>
                    </a:cubicBezTo>
                    <a:cubicBezTo>
                      <a:pt x="31" y="67"/>
                      <a:pt x="31" y="67"/>
                      <a:pt x="31" y="67"/>
                    </a:cubicBezTo>
                    <a:cubicBezTo>
                      <a:pt x="30" y="71"/>
                      <a:pt x="30" y="71"/>
                      <a:pt x="30" y="71"/>
                    </a:cubicBezTo>
                    <a:cubicBezTo>
                      <a:pt x="33" y="73"/>
                      <a:pt x="33" y="73"/>
                      <a:pt x="33" y="73"/>
                    </a:cubicBezTo>
                    <a:cubicBezTo>
                      <a:pt x="35" y="75"/>
                      <a:pt x="35" y="75"/>
                      <a:pt x="35" y="75"/>
                    </a:cubicBezTo>
                    <a:cubicBezTo>
                      <a:pt x="40" y="77"/>
                      <a:pt x="40" y="77"/>
                      <a:pt x="40" y="77"/>
                    </a:cubicBezTo>
                    <a:cubicBezTo>
                      <a:pt x="42" y="75"/>
                      <a:pt x="42" y="75"/>
                      <a:pt x="42" y="75"/>
                    </a:cubicBezTo>
                    <a:cubicBezTo>
                      <a:pt x="47" y="76"/>
                      <a:pt x="47" y="76"/>
                      <a:pt x="47" y="76"/>
                    </a:cubicBezTo>
                    <a:cubicBezTo>
                      <a:pt x="48" y="74"/>
                      <a:pt x="48" y="74"/>
                      <a:pt x="48" y="74"/>
                    </a:cubicBezTo>
                    <a:cubicBezTo>
                      <a:pt x="51" y="75"/>
                      <a:pt x="51" y="75"/>
                      <a:pt x="51" y="75"/>
                    </a:cubicBezTo>
                    <a:cubicBezTo>
                      <a:pt x="54" y="79"/>
                      <a:pt x="54" y="79"/>
                      <a:pt x="54" y="79"/>
                    </a:cubicBezTo>
                    <a:cubicBezTo>
                      <a:pt x="55" y="83"/>
                      <a:pt x="55" y="83"/>
                      <a:pt x="55" y="83"/>
                    </a:cubicBezTo>
                    <a:cubicBezTo>
                      <a:pt x="57" y="84"/>
                      <a:pt x="57" y="84"/>
                      <a:pt x="57" y="84"/>
                    </a:cubicBezTo>
                    <a:cubicBezTo>
                      <a:pt x="58" y="86"/>
                      <a:pt x="58" y="86"/>
                      <a:pt x="58" y="86"/>
                    </a:cubicBezTo>
                    <a:cubicBezTo>
                      <a:pt x="59" y="86"/>
                      <a:pt x="59" y="86"/>
                      <a:pt x="59" y="86"/>
                    </a:cubicBezTo>
                    <a:cubicBezTo>
                      <a:pt x="61" y="84"/>
                      <a:pt x="61" y="84"/>
                      <a:pt x="61" y="84"/>
                    </a:cubicBezTo>
                    <a:cubicBezTo>
                      <a:pt x="67" y="85"/>
                      <a:pt x="67" y="85"/>
                      <a:pt x="67" y="85"/>
                    </a:cubicBezTo>
                    <a:cubicBezTo>
                      <a:pt x="69" y="83"/>
                      <a:pt x="69" y="83"/>
                      <a:pt x="69" y="83"/>
                    </a:cubicBezTo>
                    <a:cubicBezTo>
                      <a:pt x="72" y="86"/>
                      <a:pt x="72" y="86"/>
                      <a:pt x="72" y="86"/>
                    </a:cubicBezTo>
                    <a:cubicBezTo>
                      <a:pt x="74" y="84"/>
                      <a:pt x="74" y="84"/>
                      <a:pt x="74" y="84"/>
                    </a:cubicBezTo>
                    <a:cubicBezTo>
                      <a:pt x="80" y="83"/>
                      <a:pt x="80" y="83"/>
                      <a:pt x="80" y="83"/>
                    </a:cubicBezTo>
                    <a:cubicBezTo>
                      <a:pt x="84" y="83"/>
                      <a:pt x="84" y="83"/>
                      <a:pt x="84" y="83"/>
                    </a:cubicBezTo>
                    <a:cubicBezTo>
                      <a:pt x="88" y="78"/>
                      <a:pt x="88" y="78"/>
                      <a:pt x="88" y="78"/>
                    </a:cubicBezTo>
                    <a:cubicBezTo>
                      <a:pt x="92" y="75"/>
                      <a:pt x="92" y="75"/>
                      <a:pt x="92" y="75"/>
                    </a:cubicBezTo>
                    <a:cubicBezTo>
                      <a:pt x="92" y="75"/>
                      <a:pt x="92" y="75"/>
                      <a:pt x="92" y="75"/>
                    </a:cubicBezTo>
                    <a:cubicBezTo>
                      <a:pt x="104" y="75"/>
                      <a:pt x="104" y="75"/>
                      <a:pt x="104" y="75"/>
                    </a:cubicBezTo>
                    <a:cubicBezTo>
                      <a:pt x="104" y="67"/>
                      <a:pt x="104" y="67"/>
                      <a:pt x="104" y="67"/>
                    </a:cubicBezTo>
                    <a:lnTo>
                      <a:pt x="99" y="6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7" name="Freeform 121"/>
              <p:cNvSpPr>
                <a:spLocks/>
              </p:cNvSpPr>
              <p:nvPr/>
            </p:nvSpPr>
            <p:spPr bwMode="auto">
              <a:xfrm>
                <a:off x="12762007" y="5331439"/>
                <a:ext cx="333669" cy="340799"/>
              </a:xfrm>
              <a:custGeom>
                <a:avLst/>
                <a:gdLst>
                  <a:gd name="T0" fmla="*/ 92 w 234"/>
                  <a:gd name="T1" fmla="*/ 227 h 239"/>
                  <a:gd name="T2" fmla="*/ 96 w 234"/>
                  <a:gd name="T3" fmla="*/ 231 h 239"/>
                  <a:gd name="T4" fmla="*/ 104 w 234"/>
                  <a:gd name="T5" fmla="*/ 235 h 239"/>
                  <a:gd name="T6" fmla="*/ 118 w 234"/>
                  <a:gd name="T7" fmla="*/ 237 h 239"/>
                  <a:gd name="T8" fmla="*/ 124 w 234"/>
                  <a:gd name="T9" fmla="*/ 239 h 239"/>
                  <a:gd name="T10" fmla="*/ 132 w 234"/>
                  <a:gd name="T11" fmla="*/ 233 h 239"/>
                  <a:gd name="T12" fmla="*/ 140 w 234"/>
                  <a:gd name="T13" fmla="*/ 227 h 239"/>
                  <a:gd name="T14" fmla="*/ 144 w 234"/>
                  <a:gd name="T15" fmla="*/ 227 h 239"/>
                  <a:gd name="T16" fmla="*/ 144 w 234"/>
                  <a:gd name="T17" fmla="*/ 157 h 239"/>
                  <a:gd name="T18" fmla="*/ 144 w 234"/>
                  <a:gd name="T19" fmla="*/ 99 h 239"/>
                  <a:gd name="T20" fmla="*/ 162 w 234"/>
                  <a:gd name="T21" fmla="*/ 99 h 239"/>
                  <a:gd name="T22" fmla="*/ 162 w 234"/>
                  <a:gd name="T23" fmla="*/ 28 h 239"/>
                  <a:gd name="T24" fmla="*/ 172 w 234"/>
                  <a:gd name="T25" fmla="*/ 28 h 239"/>
                  <a:gd name="T26" fmla="*/ 198 w 234"/>
                  <a:gd name="T27" fmla="*/ 24 h 239"/>
                  <a:gd name="T28" fmla="*/ 208 w 234"/>
                  <a:gd name="T29" fmla="*/ 30 h 239"/>
                  <a:gd name="T30" fmla="*/ 222 w 234"/>
                  <a:gd name="T31" fmla="*/ 20 h 239"/>
                  <a:gd name="T32" fmla="*/ 224 w 234"/>
                  <a:gd name="T33" fmla="*/ 22 h 239"/>
                  <a:gd name="T34" fmla="*/ 234 w 234"/>
                  <a:gd name="T35" fmla="*/ 18 h 239"/>
                  <a:gd name="T36" fmla="*/ 228 w 234"/>
                  <a:gd name="T37" fmla="*/ 12 h 239"/>
                  <a:gd name="T38" fmla="*/ 216 w 234"/>
                  <a:gd name="T39" fmla="*/ 12 h 239"/>
                  <a:gd name="T40" fmla="*/ 202 w 234"/>
                  <a:gd name="T41" fmla="*/ 16 h 239"/>
                  <a:gd name="T42" fmla="*/ 174 w 234"/>
                  <a:gd name="T43" fmla="*/ 22 h 239"/>
                  <a:gd name="T44" fmla="*/ 160 w 234"/>
                  <a:gd name="T45" fmla="*/ 18 h 239"/>
                  <a:gd name="T46" fmla="*/ 130 w 234"/>
                  <a:gd name="T47" fmla="*/ 18 h 239"/>
                  <a:gd name="T48" fmla="*/ 116 w 234"/>
                  <a:gd name="T49" fmla="*/ 8 h 239"/>
                  <a:gd name="T50" fmla="*/ 42 w 234"/>
                  <a:gd name="T51" fmla="*/ 8 h 239"/>
                  <a:gd name="T52" fmla="*/ 40 w 234"/>
                  <a:gd name="T53" fmla="*/ 8 h 239"/>
                  <a:gd name="T54" fmla="*/ 30 w 234"/>
                  <a:gd name="T55" fmla="*/ 0 h 239"/>
                  <a:gd name="T56" fmla="*/ 26 w 234"/>
                  <a:gd name="T57" fmla="*/ 0 h 239"/>
                  <a:gd name="T58" fmla="*/ 18 w 234"/>
                  <a:gd name="T59" fmla="*/ 6 h 239"/>
                  <a:gd name="T60" fmla="*/ 4 w 234"/>
                  <a:gd name="T61" fmla="*/ 6 h 239"/>
                  <a:gd name="T62" fmla="*/ 0 w 234"/>
                  <a:gd name="T63" fmla="*/ 20 h 239"/>
                  <a:gd name="T64" fmla="*/ 2 w 234"/>
                  <a:gd name="T65" fmla="*/ 24 h 239"/>
                  <a:gd name="T66" fmla="*/ 14 w 234"/>
                  <a:gd name="T67" fmla="*/ 40 h 239"/>
                  <a:gd name="T68" fmla="*/ 18 w 234"/>
                  <a:gd name="T69" fmla="*/ 54 h 239"/>
                  <a:gd name="T70" fmla="*/ 28 w 234"/>
                  <a:gd name="T71" fmla="*/ 64 h 239"/>
                  <a:gd name="T72" fmla="*/ 28 w 234"/>
                  <a:gd name="T73" fmla="*/ 76 h 239"/>
                  <a:gd name="T74" fmla="*/ 36 w 234"/>
                  <a:gd name="T75" fmla="*/ 88 h 239"/>
                  <a:gd name="T76" fmla="*/ 38 w 234"/>
                  <a:gd name="T77" fmla="*/ 95 h 239"/>
                  <a:gd name="T78" fmla="*/ 48 w 234"/>
                  <a:gd name="T79" fmla="*/ 107 h 239"/>
                  <a:gd name="T80" fmla="*/ 50 w 234"/>
                  <a:gd name="T81" fmla="*/ 115 h 239"/>
                  <a:gd name="T82" fmla="*/ 48 w 234"/>
                  <a:gd name="T83" fmla="*/ 121 h 239"/>
                  <a:gd name="T84" fmla="*/ 48 w 234"/>
                  <a:gd name="T85" fmla="*/ 129 h 239"/>
                  <a:gd name="T86" fmla="*/ 48 w 234"/>
                  <a:gd name="T87" fmla="*/ 149 h 239"/>
                  <a:gd name="T88" fmla="*/ 52 w 234"/>
                  <a:gd name="T89" fmla="*/ 159 h 239"/>
                  <a:gd name="T90" fmla="*/ 54 w 234"/>
                  <a:gd name="T91" fmla="*/ 177 h 239"/>
                  <a:gd name="T92" fmla="*/ 60 w 234"/>
                  <a:gd name="T93" fmla="*/ 187 h 239"/>
                  <a:gd name="T94" fmla="*/ 58 w 234"/>
                  <a:gd name="T95" fmla="*/ 195 h 239"/>
                  <a:gd name="T96" fmla="*/ 64 w 234"/>
                  <a:gd name="T97" fmla="*/ 209 h 239"/>
                  <a:gd name="T98" fmla="*/ 74 w 234"/>
                  <a:gd name="T99" fmla="*/ 225 h 239"/>
                  <a:gd name="T100" fmla="*/ 82 w 234"/>
                  <a:gd name="T101" fmla="*/ 231 h 239"/>
                  <a:gd name="T102" fmla="*/ 86 w 234"/>
                  <a:gd name="T103" fmla="*/ 227 h 239"/>
                  <a:gd name="T104" fmla="*/ 92 w 234"/>
                  <a:gd name="T10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239">
                    <a:moveTo>
                      <a:pt x="92" y="227"/>
                    </a:moveTo>
                    <a:lnTo>
                      <a:pt x="96" y="231"/>
                    </a:lnTo>
                    <a:lnTo>
                      <a:pt x="104" y="235"/>
                    </a:lnTo>
                    <a:lnTo>
                      <a:pt x="118" y="237"/>
                    </a:lnTo>
                    <a:lnTo>
                      <a:pt x="124" y="239"/>
                    </a:lnTo>
                    <a:lnTo>
                      <a:pt x="132" y="233"/>
                    </a:lnTo>
                    <a:lnTo>
                      <a:pt x="140" y="227"/>
                    </a:lnTo>
                    <a:lnTo>
                      <a:pt x="144" y="227"/>
                    </a:lnTo>
                    <a:lnTo>
                      <a:pt x="144" y="157"/>
                    </a:lnTo>
                    <a:lnTo>
                      <a:pt x="144" y="99"/>
                    </a:lnTo>
                    <a:lnTo>
                      <a:pt x="162" y="99"/>
                    </a:lnTo>
                    <a:lnTo>
                      <a:pt x="162" y="28"/>
                    </a:lnTo>
                    <a:lnTo>
                      <a:pt x="172" y="28"/>
                    </a:lnTo>
                    <a:lnTo>
                      <a:pt x="198" y="24"/>
                    </a:lnTo>
                    <a:lnTo>
                      <a:pt x="208" y="30"/>
                    </a:lnTo>
                    <a:lnTo>
                      <a:pt x="222" y="20"/>
                    </a:lnTo>
                    <a:lnTo>
                      <a:pt x="224" y="22"/>
                    </a:lnTo>
                    <a:lnTo>
                      <a:pt x="234" y="18"/>
                    </a:lnTo>
                    <a:lnTo>
                      <a:pt x="228" y="12"/>
                    </a:lnTo>
                    <a:lnTo>
                      <a:pt x="216" y="12"/>
                    </a:lnTo>
                    <a:lnTo>
                      <a:pt x="202" y="16"/>
                    </a:lnTo>
                    <a:lnTo>
                      <a:pt x="174" y="22"/>
                    </a:lnTo>
                    <a:lnTo>
                      <a:pt x="160" y="18"/>
                    </a:lnTo>
                    <a:lnTo>
                      <a:pt x="130" y="18"/>
                    </a:lnTo>
                    <a:lnTo>
                      <a:pt x="116" y="8"/>
                    </a:lnTo>
                    <a:lnTo>
                      <a:pt x="42" y="8"/>
                    </a:lnTo>
                    <a:lnTo>
                      <a:pt x="40" y="8"/>
                    </a:lnTo>
                    <a:lnTo>
                      <a:pt x="30" y="0"/>
                    </a:lnTo>
                    <a:lnTo>
                      <a:pt x="26" y="0"/>
                    </a:lnTo>
                    <a:lnTo>
                      <a:pt x="18" y="6"/>
                    </a:lnTo>
                    <a:lnTo>
                      <a:pt x="4" y="6"/>
                    </a:lnTo>
                    <a:lnTo>
                      <a:pt x="0" y="20"/>
                    </a:lnTo>
                    <a:lnTo>
                      <a:pt x="2" y="24"/>
                    </a:lnTo>
                    <a:lnTo>
                      <a:pt x="14" y="40"/>
                    </a:lnTo>
                    <a:lnTo>
                      <a:pt x="18" y="54"/>
                    </a:lnTo>
                    <a:lnTo>
                      <a:pt x="28" y="64"/>
                    </a:lnTo>
                    <a:lnTo>
                      <a:pt x="28" y="76"/>
                    </a:lnTo>
                    <a:lnTo>
                      <a:pt x="36" y="88"/>
                    </a:lnTo>
                    <a:lnTo>
                      <a:pt x="38" y="95"/>
                    </a:lnTo>
                    <a:lnTo>
                      <a:pt x="48" y="107"/>
                    </a:lnTo>
                    <a:lnTo>
                      <a:pt x="50" y="115"/>
                    </a:lnTo>
                    <a:lnTo>
                      <a:pt x="48" y="121"/>
                    </a:lnTo>
                    <a:lnTo>
                      <a:pt x="48" y="129"/>
                    </a:lnTo>
                    <a:lnTo>
                      <a:pt x="48" y="149"/>
                    </a:lnTo>
                    <a:lnTo>
                      <a:pt x="52" y="159"/>
                    </a:lnTo>
                    <a:lnTo>
                      <a:pt x="54" y="177"/>
                    </a:lnTo>
                    <a:lnTo>
                      <a:pt x="60" y="187"/>
                    </a:lnTo>
                    <a:lnTo>
                      <a:pt x="58" y="195"/>
                    </a:lnTo>
                    <a:lnTo>
                      <a:pt x="64" y="209"/>
                    </a:lnTo>
                    <a:lnTo>
                      <a:pt x="74" y="225"/>
                    </a:lnTo>
                    <a:lnTo>
                      <a:pt x="82" y="231"/>
                    </a:lnTo>
                    <a:lnTo>
                      <a:pt x="86" y="227"/>
                    </a:lnTo>
                    <a:lnTo>
                      <a:pt x="92" y="22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8" name="Freeform 122"/>
              <p:cNvSpPr>
                <a:spLocks/>
              </p:cNvSpPr>
              <p:nvPr/>
            </p:nvSpPr>
            <p:spPr bwMode="auto">
              <a:xfrm>
                <a:off x="12967342" y="5357106"/>
                <a:ext cx="228150" cy="252391"/>
              </a:xfrm>
              <a:custGeom>
                <a:avLst/>
                <a:gdLst>
                  <a:gd name="T0" fmla="*/ 138 w 160"/>
                  <a:gd name="T1" fmla="*/ 73 h 177"/>
                  <a:gd name="T2" fmla="*/ 132 w 160"/>
                  <a:gd name="T3" fmla="*/ 62 h 177"/>
                  <a:gd name="T4" fmla="*/ 132 w 160"/>
                  <a:gd name="T5" fmla="*/ 52 h 177"/>
                  <a:gd name="T6" fmla="*/ 126 w 160"/>
                  <a:gd name="T7" fmla="*/ 50 h 177"/>
                  <a:gd name="T8" fmla="*/ 124 w 160"/>
                  <a:gd name="T9" fmla="*/ 42 h 177"/>
                  <a:gd name="T10" fmla="*/ 106 w 160"/>
                  <a:gd name="T11" fmla="*/ 32 h 177"/>
                  <a:gd name="T12" fmla="*/ 102 w 160"/>
                  <a:gd name="T13" fmla="*/ 12 h 177"/>
                  <a:gd name="T14" fmla="*/ 94 w 160"/>
                  <a:gd name="T15" fmla="*/ 6 h 177"/>
                  <a:gd name="T16" fmla="*/ 90 w 160"/>
                  <a:gd name="T17" fmla="*/ 0 h 177"/>
                  <a:gd name="T18" fmla="*/ 80 w 160"/>
                  <a:gd name="T19" fmla="*/ 4 h 177"/>
                  <a:gd name="T20" fmla="*/ 78 w 160"/>
                  <a:gd name="T21" fmla="*/ 2 h 177"/>
                  <a:gd name="T22" fmla="*/ 64 w 160"/>
                  <a:gd name="T23" fmla="*/ 12 h 177"/>
                  <a:gd name="T24" fmla="*/ 54 w 160"/>
                  <a:gd name="T25" fmla="*/ 6 h 177"/>
                  <a:gd name="T26" fmla="*/ 28 w 160"/>
                  <a:gd name="T27" fmla="*/ 10 h 177"/>
                  <a:gd name="T28" fmla="*/ 18 w 160"/>
                  <a:gd name="T29" fmla="*/ 10 h 177"/>
                  <a:gd name="T30" fmla="*/ 18 w 160"/>
                  <a:gd name="T31" fmla="*/ 81 h 177"/>
                  <a:gd name="T32" fmla="*/ 0 w 160"/>
                  <a:gd name="T33" fmla="*/ 81 h 177"/>
                  <a:gd name="T34" fmla="*/ 0 w 160"/>
                  <a:gd name="T35" fmla="*/ 139 h 177"/>
                  <a:gd name="T36" fmla="*/ 8 w 160"/>
                  <a:gd name="T37" fmla="*/ 149 h 177"/>
                  <a:gd name="T38" fmla="*/ 12 w 160"/>
                  <a:gd name="T39" fmla="*/ 161 h 177"/>
                  <a:gd name="T40" fmla="*/ 8 w 160"/>
                  <a:gd name="T41" fmla="*/ 171 h 177"/>
                  <a:gd name="T42" fmla="*/ 8 w 160"/>
                  <a:gd name="T43" fmla="*/ 177 h 177"/>
                  <a:gd name="T44" fmla="*/ 28 w 160"/>
                  <a:gd name="T45" fmla="*/ 175 h 177"/>
                  <a:gd name="T46" fmla="*/ 32 w 160"/>
                  <a:gd name="T47" fmla="*/ 171 h 177"/>
                  <a:gd name="T48" fmla="*/ 38 w 160"/>
                  <a:gd name="T49" fmla="*/ 167 h 177"/>
                  <a:gd name="T50" fmla="*/ 46 w 160"/>
                  <a:gd name="T51" fmla="*/ 157 h 177"/>
                  <a:gd name="T52" fmla="*/ 50 w 160"/>
                  <a:gd name="T53" fmla="*/ 147 h 177"/>
                  <a:gd name="T54" fmla="*/ 58 w 160"/>
                  <a:gd name="T55" fmla="*/ 145 h 177"/>
                  <a:gd name="T56" fmla="*/ 64 w 160"/>
                  <a:gd name="T57" fmla="*/ 151 h 177"/>
                  <a:gd name="T58" fmla="*/ 78 w 160"/>
                  <a:gd name="T59" fmla="*/ 157 h 177"/>
                  <a:gd name="T60" fmla="*/ 82 w 160"/>
                  <a:gd name="T61" fmla="*/ 155 h 177"/>
                  <a:gd name="T62" fmla="*/ 94 w 160"/>
                  <a:gd name="T63" fmla="*/ 153 h 177"/>
                  <a:gd name="T64" fmla="*/ 100 w 160"/>
                  <a:gd name="T65" fmla="*/ 135 h 177"/>
                  <a:gd name="T66" fmla="*/ 110 w 160"/>
                  <a:gd name="T67" fmla="*/ 133 h 177"/>
                  <a:gd name="T68" fmla="*/ 112 w 160"/>
                  <a:gd name="T69" fmla="*/ 129 h 177"/>
                  <a:gd name="T70" fmla="*/ 116 w 160"/>
                  <a:gd name="T71" fmla="*/ 127 h 177"/>
                  <a:gd name="T72" fmla="*/ 118 w 160"/>
                  <a:gd name="T73" fmla="*/ 115 h 177"/>
                  <a:gd name="T74" fmla="*/ 122 w 160"/>
                  <a:gd name="T75" fmla="*/ 115 h 177"/>
                  <a:gd name="T76" fmla="*/ 124 w 160"/>
                  <a:gd name="T77" fmla="*/ 109 h 177"/>
                  <a:gd name="T78" fmla="*/ 142 w 160"/>
                  <a:gd name="T79" fmla="*/ 93 h 177"/>
                  <a:gd name="T80" fmla="*/ 152 w 160"/>
                  <a:gd name="T81" fmla="*/ 89 h 177"/>
                  <a:gd name="T82" fmla="*/ 160 w 160"/>
                  <a:gd name="T83" fmla="*/ 83 h 177"/>
                  <a:gd name="T84" fmla="*/ 152 w 160"/>
                  <a:gd name="T85" fmla="*/ 73 h 177"/>
                  <a:gd name="T86" fmla="*/ 138 w 160"/>
                  <a:gd name="T87" fmla="*/ 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38" y="73"/>
                    </a:moveTo>
                    <a:lnTo>
                      <a:pt x="132" y="62"/>
                    </a:lnTo>
                    <a:lnTo>
                      <a:pt x="132" y="52"/>
                    </a:lnTo>
                    <a:lnTo>
                      <a:pt x="126" y="50"/>
                    </a:lnTo>
                    <a:lnTo>
                      <a:pt x="124" y="42"/>
                    </a:lnTo>
                    <a:lnTo>
                      <a:pt x="106" y="32"/>
                    </a:lnTo>
                    <a:lnTo>
                      <a:pt x="102" y="12"/>
                    </a:lnTo>
                    <a:lnTo>
                      <a:pt x="94" y="6"/>
                    </a:lnTo>
                    <a:lnTo>
                      <a:pt x="90" y="0"/>
                    </a:lnTo>
                    <a:lnTo>
                      <a:pt x="80" y="4"/>
                    </a:lnTo>
                    <a:lnTo>
                      <a:pt x="78" y="2"/>
                    </a:lnTo>
                    <a:lnTo>
                      <a:pt x="64" y="12"/>
                    </a:lnTo>
                    <a:lnTo>
                      <a:pt x="54" y="6"/>
                    </a:lnTo>
                    <a:lnTo>
                      <a:pt x="28" y="10"/>
                    </a:lnTo>
                    <a:lnTo>
                      <a:pt x="18" y="10"/>
                    </a:lnTo>
                    <a:lnTo>
                      <a:pt x="18" y="81"/>
                    </a:lnTo>
                    <a:lnTo>
                      <a:pt x="0" y="81"/>
                    </a:lnTo>
                    <a:lnTo>
                      <a:pt x="0" y="139"/>
                    </a:lnTo>
                    <a:lnTo>
                      <a:pt x="8" y="149"/>
                    </a:lnTo>
                    <a:lnTo>
                      <a:pt x="12" y="161"/>
                    </a:lnTo>
                    <a:lnTo>
                      <a:pt x="8" y="171"/>
                    </a:lnTo>
                    <a:lnTo>
                      <a:pt x="8" y="177"/>
                    </a:lnTo>
                    <a:lnTo>
                      <a:pt x="28" y="175"/>
                    </a:lnTo>
                    <a:lnTo>
                      <a:pt x="32" y="171"/>
                    </a:lnTo>
                    <a:lnTo>
                      <a:pt x="38" y="167"/>
                    </a:lnTo>
                    <a:lnTo>
                      <a:pt x="46" y="157"/>
                    </a:lnTo>
                    <a:lnTo>
                      <a:pt x="50" y="147"/>
                    </a:lnTo>
                    <a:lnTo>
                      <a:pt x="58" y="145"/>
                    </a:lnTo>
                    <a:lnTo>
                      <a:pt x="64" y="151"/>
                    </a:lnTo>
                    <a:lnTo>
                      <a:pt x="78" y="157"/>
                    </a:lnTo>
                    <a:lnTo>
                      <a:pt x="82" y="155"/>
                    </a:lnTo>
                    <a:lnTo>
                      <a:pt x="94" y="153"/>
                    </a:lnTo>
                    <a:lnTo>
                      <a:pt x="100" y="135"/>
                    </a:lnTo>
                    <a:lnTo>
                      <a:pt x="110" y="133"/>
                    </a:lnTo>
                    <a:lnTo>
                      <a:pt x="112" y="129"/>
                    </a:lnTo>
                    <a:lnTo>
                      <a:pt x="116" y="127"/>
                    </a:lnTo>
                    <a:lnTo>
                      <a:pt x="118" y="115"/>
                    </a:lnTo>
                    <a:lnTo>
                      <a:pt x="122" y="115"/>
                    </a:lnTo>
                    <a:lnTo>
                      <a:pt x="124" y="109"/>
                    </a:lnTo>
                    <a:lnTo>
                      <a:pt x="142" y="93"/>
                    </a:lnTo>
                    <a:lnTo>
                      <a:pt x="152" y="89"/>
                    </a:lnTo>
                    <a:lnTo>
                      <a:pt x="160" y="83"/>
                    </a:lnTo>
                    <a:lnTo>
                      <a:pt x="152" y="73"/>
                    </a:lnTo>
                    <a:lnTo>
                      <a:pt x="138" y="7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59" name="Freeform 123"/>
              <p:cNvSpPr>
                <a:spLocks noEditPoints="1"/>
              </p:cNvSpPr>
              <p:nvPr/>
            </p:nvSpPr>
            <p:spPr bwMode="auto">
              <a:xfrm>
                <a:off x="12878934" y="5475459"/>
                <a:ext cx="396411" cy="359336"/>
              </a:xfrm>
              <a:custGeom>
                <a:avLst/>
                <a:gdLst>
                  <a:gd name="T0" fmla="*/ 266 w 278"/>
                  <a:gd name="T1" fmla="*/ 94 h 252"/>
                  <a:gd name="T2" fmla="*/ 262 w 278"/>
                  <a:gd name="T3" fmla="*/ 104 h 252"/>
                  <a:gd name="T4" fmla="*/ 244 w 278"/>
                  <a:gd name="T5" fmla="*/ 96 h 252"/>
                  <a:gd name="T6" fmla="*/ 242 w 278"/>
                  <a:gd name="T7" fmla="*/ 86 h 252"/>
                  <a:gd name="T8" fmla="*/ 254 w 278"/>
                  <a:gd name="T9" fmla="*/ 74 h 252"/>
                  <a:gd name="T10" fmla="*/ 264 w 278"/>
                  <a:gd name="T11" fmla="*/ 76 h 252"/>
                  <a:gd name="T12" fmla="*/ 260 w 278"/>
                  <a:gd name="T13" fmla="*/ 30 h 252"/>
                  <a:gd name="T14" fmla="*/ 248 w 278"/>
                  <a:gd name="T15" fmla="*/ 4 h 252"/>
                  <a:gd name="T16" fmla="*/ 232 w 278"/>
                  <a:gd name="T17" fmla="*/ 2 h 252"/>
                  <a:gd name="T18" fmla="*/ 214 w 278"/>
                  <a:gd name="T19" fmla="*/ 6 h 252"/>
                  <a:gd name="T20" fmla="*/ 186 w 278"/>
                  <a:gd name="T21" fmla="*/ 26 h 252"/>
                  <a:gd name="T22" fmla="*/ 180 w 278"/>
                  <a:gd name="T23" fmla="*/ 32 h 252"/>
                  <a:gd name="T24" fmla="*/ 174 w 278"/>
                  <a:gd name="T25" fmla="*/ 46 h 252"/>
                  <a:gd name="T26" fmla="*/ 162 w 278"/>
                  <a:gd name="T27" fmla="*/ 52 h 252"/>
                  <a:gd name="T28" fmla="*/ 144 w 278"/>
                  <a:gd name="T29" fmla="*/ 72 h 252"/>
                  <a:gd name="T30" fmla="*/ 126 w 278"/>
                  <a:gd name="T31" fmla="*/ 68 h 252"/>
                  <a:gd name="T32" fmla="*/ 112 w 278"/>
                  <a:gd name="T33" fmla="*/ 64 h 252"/>
                  <a:gd name="T34" fmla="*/ 100 w 278"/>
                  <a:gd name="T35" fmla="*/ 84 h 252"/>
                  <a:gd name="T36" fmla="*/ 90 w 278"/>
                  <a:gd name="T37" fmla="*/ 92 h 252"/>
                  <a:gd name="T38" fmla="*/ 70 w 278"/>
                  <a:gd name="T39" fmla="*/ 88 h 252"/>
                  <a:gd name="T40" fmla="*/ 70 w 278"/>
                  <a:gd name="T41" fmla="*/ 66 h 252"/>
                  <a:gd name="T42" fmla="*/ 62 w 278"/>
                  <a:gd name="T43" fmla="*/ 126 h 252"/>
                  <a:gd name="T44" fmla="*/ 50 w 278"/>
                  <a:gd name="T45" fmla="*/ 132 h 252"/>
                  <a:gd name="T46" fmla="*/ 36 w 278"/>
                  <a:gd name="T47" fmla="*/ 136 h 252"/>
                  <a:gd name="T48" fmla="*/ 14 w 278"/>
                  <a:gd name="T49" fmla="*/ 130 h 252"/>
                  <a:gd name="T50" fmla="*/ 4 w 278"/>
                  <a:gd name="T51" fmla="*/ 126 h 252"/>
                  <a:gd name="T52" fmla="*/ 6 w 278"/>
                  <a:gd name="T53" fmla="*/ 144 h 252"/>
                  <a:gd name="T54" fmla="*/ 14 w 278"/>
                  <a:gd name="T55" fmla="*/ 168 h 252"/>
                  <a:gd name="T56" fmla="*/ 28 w 278"/>
                  <a:gd name="T57" fmla="*/ 196 h 252"/>
                  <a:gd name="T58" fmla="*/ 26 w 278"/>
                  <a:gd name="T59" fmla="*/ 212 h 252"/>
                  <a:gd name="T60" fmla="*/ 22 w 278"/>
                  <a:gd name="T61" fmla="*/ 216 h 252"/>
                  <a:gd name="T62" fmla="*/ 28 w 278"/>
                  <a:gd name="T63" fmla="*/ 234 h 252"/>
                  <a:gd name="T64" fmla="*/ 34 w 278"/>
                  <a:gd name="T65" fmla="*/ 238 h 252"/>
                  <a:gd name="T66" fmla="*/ 46 w 278"/>
                  <a:gd name="T67" fmla="*/ 246 h 252"/>
                  <a:gd name="T68" fmla="*/ 56 w 278"/>
                  <a:gd name="T69" fmla="*/ 252 h 252"/>
                  <a:gd name="T70" fmla="*/ 86 w 278"/>
                  <a:gd name="T71" fmla="*/ 244 h 252"/>
                  <a:gd name="T72" fmla="*/ 102 w 278"/>
                  <a:gd name="T73" fmla="*/ 236 h 252"/>
                  <a:gd name="T74" fmla="*/ 116 w 278"/>
                  <a:gd name="T75" fmla="*/ 236 h 252"/>
                  <a:gd name="T76" fmla="*/ 134 w 278"/>
                  <a:gd name="T77" fmla="*/ 240 h 252"/>
                  <a:gd name="T78" fmla="*/ 146 w 278"/>
                  <a:gd name="T79" fmla="*/ 234 h 252"/>
                  <a:gd name="T80" fmla="*/ 156 w 278"/>
                  <a:gd name="T81" fmla="*/ 230 h 252"/>
                  <a:gd name="T82" fmla="*/ 186 w 278"/>
                  <a:gd name="T83" fmla="*/ 216 h 252"/>
                  <a:gd name="T84" fmla="*/ 214 w 278"/>
                  <a:gd name="T85" fmla="*/ 192 h 252"/>
                  <a:gd name="T86" fmla="*/ 230 w 278"/>
                  <a:gd name="T87" fmla="*/ 176 h 252"/>
                  <a:gd name="T88" fmla="*/ 248 w 278"/>
                  <a:gd name="T89" fmla="*/ 148 h 252"/>
                  <a:gd name="T90" fmla="*/ 262 w 278"/>
                  <a:gd name="T91" fmla="*/ 132 h 252"/>
                  <a:gd name="T92" fmla="*/ 274 w 278"/>
                  <a:gd name="T93" fmla="*/ 110 h 252"/>
                  <a:gd name="T94" fmla="*/ 270 w 278"/>
                  <a:gd name="T95" fmla="*/ 94 h 252"/>
                  <a:gd name="T96" fmla="*/ 212 w 278"/>
                  <a:gd name="T97" fmla="*/ 150 h 252"/>
                  <a:gd name="T98" fmla="*/ 200 w 278"/>
                  <a:gd name="T99" fmla="*/ 162 h 252"/>
                  <a:gd name="T100" fmla="*/ 186 w 278"/>
                  <a:gd name="T101" fmla="*/ 168 h 252"/>
                  <a:gd name="T102" fmla="*/ 176 w 278"/>
                  <a:gd name="T103" fmla="*/ 148 h 252"/>
                  <a:gd name="T104" fmla="*/ 196 w 278"/>
                  <a:gd name="T105" fmla="*/ 136 h 252"/>
                  <a:gd name="T106" fmla="*/ 204 w 278"/>
                  <a:gd name="T107" fmla="*/ 130 h 252"/>
                  <a:gd name="T108" fmla="*/ 218 w 278"/>
                  <a:gd name="T109" fmla="*/ 14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252">
                    <a:moveTo>
                      <a:pt x="268" y="96"/>
                    </a:moveTo>
                    <a:lnTo>
                      <a:pt x="266" y="94"/>
                    </a:lnTo>
                    <a:lnTo>
                      <a:pt x="262" y="98"/>
                    </a:lnTo>
                    <a:lnTo>
                      <a:pt x="262" y="104"/>
                    </a:lnTo>
                    <a:lnTo>
                      <a:pt x="248" y="102"/>
                    </a:lnTo>
                    <a:lnTo>
                      <a:pt x="244" y="96"/>
                    </a:lnTo>
                    <a:lnTo>
                      <a:pt x="240" y="96"/>
                    </a:lnTo>
                    <a:lnTo>
                      <a:pt x="242" y="86"/>
                    </a:lnTo>
                    <a:lnTo>
                      <a:pt x="250" y="76"/>
                    </a:lnTo>
                    <a:lnTo>
                      <a:pt x="254" y="74"/>
                    </a:lnTo>
                    <a:lnTo>
                      <a:pt x="256" y="76"/>
                    </a:lnTo>
                    <a:lnTo>
                      <a:pt x="264" y="76"/>
                    </a:lnTo>
                    <a:lnTo>
                      <a:pt x="264" y="46"/>
                    </a:lnTo>
                    <a:lnTo>
                      <a:pt x="260" y="30"/>
                    </a:lnTo>
                    <a:lnTo>
                      <a:pt x="256" y="10"/>
                    </a:lnTo>
                    <a:lnTo>
                      <a:pt x="248" y="4"/>
                    </a:lnTo>
                    <a:lnTo>
                      <a:pt x="240" y="4"/>
                    </a:lnTo>
                    <a:lnTo>
                      <a:pt x="232" y="2"/>
                    </a:lnTo>
                    <a:lnTo>
                      <a:pt x="222" y="0"/>
                    </a:lnTo>
                    <a:lnTo>
                      <a:pt x="214" y="6"/>
                    </a:lnTo>
                    <a:lnTo>
                      <a:pt x="204" y="10"/>
                    </a:lnTo>
                    <a:lnTo>
                      <a:pt x="186" y="26"/>
                    </a:lnTo>
                    <a:lnTo>
                      <a:pt x="184" y="32"/>
                    </a:lnTo>
                    <a:lnTo>
                      <a:pt x="180" y="32"/>
                    </a:lnTo>
                    <a:lnTo>
                      <a:pt x="178" y="44"/>
                    </a:lnTo>
                    <a:lnTo>
                      <a:pt x="174" y="46"/>
                    </a:lnTo>
                    <a:lnTo>
                      <a:pt x="172" y="50"/>
                    </a:lnTo>
                    <a:lnTo>
                      <a:pt x="162" y="52"/>
                    </a:lnTo>
                    <a:lnTo>
                      <a:pt x="156" y="70"/>
                    </a:lnTo>
                    <a:lnTo>
                      <a:pt x="144" y="72"/>
                    </a:lnTo>
                    <a:lnTo>
                      <a:pt x="140" y="74"/>
                    </a:lnTo>
                    <a:lnTo>
                      <a:pt x="126" y="68"/>
                    </a:lnTo>
                    <a:lnTo>
                      <a:pt x="120" y="62"/>
                    </a:lnTo>
                    <a:lnTo>
                      <a:pt x="112" y="64"/>
                    </a:lnTo>
                    <a:lnTo>
                      <a:pt x="108" y="74"/>
                    </a:lnTo>
                    <a:lnTo>
                      <a:pt x="100" y="84"/>
                    </a:lnTo>
                    <a:lnTo>
                      <a:pt x="94" y="88"/>
                    </a:lnTo>
                    <a:lnTo>
                      <a:pt x="90" y="92"/>
                    </a:lnTo>
                    <a:lnTo>
                      <a:pt x="70" y="94"/>
                    </a:lnTo>
                    <a:lnTo>
                      <a:pt x="70" y="88"/>
                    </a:lnTo>
                    <a:lnTo>
                      <a:pt x="74" y="78"/>
                    </a:lnTo>
                    <a:lnTo>
                      <a:pt x="70" y="66"/>
                    </a:lnTo>
                    <a:lnTo>
                      <a:pt x="62" y="56"/>
                    </a:lnTo>
                    <a:lnTo>
                      <a:pt x="62" y="126"/>
                    </a:lnTo>
                    <a:lnTo>
                      <a:pt x="58" y="126"/>
                    </a:lnTo>
                    <a:lnTo>
                      <a:pt x="50" y="132"/>
                    </a:lnTo>
                    <a:lnTo>
                      <a:pt x="42" y="138"/>
                    </a:lnTo>
                    <a:lnTo>
                      <a:pt x="36" y="136"/>
                    </a:lnTo>
                    <a:lnTo>
                      <a:pt x="22" y="134"/>
                    </a:lnTo>
                    <a:lnTo>
                      <a:pt x="14" y="130"/>
                    </a:lnTo>
                    <a:lnTo>
                      <a:pt x="10" y="126"/>
                    </a:lnTo>
                    <a:lnTo>
                      <a:pt x="4" y="126"/>
                    </a:lnTo>
                    <a:lnTo>
                      <a:pt x="0" y="130"/>
                    </a:lnTo>
                    <a:lnTo>
                      <a:pt x="6" y="144"/>
                    </a:lnTo>
                    <a:lnTo>
                      <a:pt x="8" y="156"/>
                    </a:lnTo>
                    <a:lnTo>
                      <a:pt x="14" y="168"/>
                    </a:lnTo>
                    <a:lnTo>
                      <a:pt x="22" y="178"/>
                    </a:lnTo>
                    <a:lnTo>
                      <a:pt x="28" y="196"/>
                    </a:lnTo>
                    <a:lnTo>
                      <a:pt x="30" y="204"/>
                    </a:lnTo>
                    <a:lnTo>
                      <a:pt x="26" y="212"/>
                    </a:lnTo>
                    <a:lnTo>
                      <a:pt x="22" y="212"/>
                    </a:lnTo>
                    <a:lnTo>
                      <a:pt x="22" y="216"/>
                    </a:lnTo>
                    <a:lnTo>
                      <a:pt x="30" y="230"/>
                    </a:lnTo>
                    <a:lnTo>
                      <a:pt x="28" y="234"/>
                    </a:lnTo>
                    <a:lnTo>
                      <a:pt x="30" y="240"/>
                    </a:lnTo>
                    <a:lnTo>
                      <a:pt x="34" y="238"/>
                    </a:lnTo>
                    <a:lnTo>
                      <a:pt x="36" y="242"/>
                    </a:lnTo>
                    <a:lnTo>
                      <a:pt x="46" y="246"/>
                    </a:lnTo>
                    <a:lnTo>
                      <a:pt x="48" y="250"/>
                    </a:lnTo>
                    <a:lnTo>
                      <a:pt x="56" y="252"/>
                    </a:lnTo>
                    <a:lnTo>
                      <a:pt x="72" y="244"/>
                    </a:lnTo>
                    <a:lnTo>
                      <a:pt x="86" y="244"/>
                    </a:lnTo>
                    <a:lnTo>
                      <a:pt x="92" y="238"/>
                    </a:lnTo>
                    <a:lnTo>
                      <a:pt x="102" y="236"/>
                    </a:lnTo>
                    <a:lnTo>
                      <a:pt x="112" y="238"/>
                    </a:lnTo>
                    <a:lnTo>
                      <a:pt x="116" y="236"/>
                    </a:lnTo>
                    <a:lnTo>
                      <a:pt x="124" y="238"/>
                    </a:lnTo>
                    <a:lnTo>
                      <a:pt x="134" y="240"/>
                    </a:lnTo>
                    <a:lnTo>
                      <a:pt x="138" y="236"/>
                    </a:lnTo>
                    <a:lnTo>
                      <a:pt x="146" y="234"/>
                    </a:lnTo>
                    <a:lnTo>
                      <a:pt x="152" y="232"/>
                    </a:lnTo>
                    <a:lnTo>
                      <a:pt x="156" y="230"/>
                    </a:lnTo>
                    <a:lnTo>
                      <a:pt x="162" y="232"/>
                    </a:lnTo>
                    <a:lnTo>
                      <a:pt x="186" y="216"/>
                    </a:lnTo>
                    <a:lnTo>
                      <a:pt x="200" y="206"/>
                    </a:lnTo>
                    <a:lnTo>
                      <a:pt x="214" y="192"/>
                    </a:lnTo>
                    <a:lnTo>
                      <a:pt x="220" y="186"/>
                    </a:lnTo>
                    <a:lnTo>
                      <a:pt x="230" y="176"/>
                    </a:lnTo>
                    <a:lnTo>
                      <a:pt x="242" y="154"/>
                    </a:lnTo>
                    <a:lnTo>
                      <a:pt x="248" y="148"/>
                    </a:lnTo>
                    <a:lnTo>
                      <a:pt x="258" y="134"/>
                    </a:lnTo>
                    <a:lnTo>
                      <a:pt x="262" y="132"/>
                    </a:lnTo>
                    <a:lnTo>
                      <a:pt x="270" y="126"/>
                    </a:lnTo>
                    <a:lnTo>
                      <a:pt x="274" y="110"/>
                    </a:lnTo>
                    <a:lnTo>
                      <a:pt x="278" y="94"/>
                    </a:lnTo>
                    <a:lnTo>
                      <a:pt x="270" y="94"/>
                    </a:lnTo>
                    <a:lnTo>
                      <a:pt x="268" y="96"/>
                    </a:lnTo>
                    <a:close/>
                    <a:moveTo>
                      <a:pt x="212" y="150"/>
                    </a:moveTo>
                    <a:lnTo>
                      <a:pt x="210" y="160"/>
                    </a:lnTo>
                    <a:lnTo>
                      <a:pt x="200" y="162"/>
                    </a:lnTo>
                    <a:lnTo>
                      <a:pt x="194" y="170"/>
                    </a:lnTo>
                    <a:lnTo>
                      <a:pt x="186" y="168"/>
                    </a:lnTo>
                    <a:lnTo>
                      <a:pt x="180" y="158"/>
                    </a:lnTo>
                    <a:lnTo>
                      <a:pt x="176" y="148"/>
                    </a:lnTo>
                    <a:lnTo>
                      <a:pt x="188" y="136"/>
                    </a:lnTo>
                    <a:lnTo>
                      <a:pt x="196" y="136"/>
                    </a:lnTo>
                    <a:lnTo>
                      <a:pt x="198" y="130"/>
                    </a:lnTo>
                    <a:lnTo>
                      <a:pt x="204" y="130"/>
                    </a:lnTo>
                    <a:lnTo>
                      <a:pt x="218" y="142"/>
                    </a:lnTo>
                    <a:lnTo>
                      <a:pt x="218" y="146"/>
                    </a:lnTo>
                    <a:lnTo>
                      <a:pt x="212" y="15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0" name="Freeform 124"/>
              <p:cNvSpPr>
                <a:spLocks/>
              </p:cNvSpPr>
              <p:nvPr/>
            </p:nvSpPr>
            <p:spPr bwMode="auto">
              <a:xfrm>
                <a:off x="13221159" y="5580978"/>
                <a:ext cx="37074" cy="42778"/>
              </a:xfrm>
              <a:custGeom>
                <a:avLst/>
                <a:gdLst>
                  <a:gd name="T0" fmla="*/ 14 w 26"/>
                  <a:gd name="T1" fmla="*/ 0 h 30"/>
                  <a:gd name="T2" fmla="*/ 10 w 26"/>
                  <a:gd name="T3" fmla="*/ 2 h 30"/>
                  <a:gd name="T4" fmla="*/ 2 w 26"/>
                  <a:gd name="T5" fmla="*/ 12 h 30"/>
                  <a:gd name="T6" fmla="*/ 0 w 26"/>
                  <a:gd name="T7" fmla="*/ 22 h 30"/>
                  <a:gd name="T8" fmla="*/ 4 w 26"/>
                  <a:gd name="T9" fmla="*/ 22 h 30"/>
                  <a:gd name="T10" fmla="*/ 8 w 26"/>
                  <a:gd name="T11" fmla="*/ 28 h 30"/>
                  <a:gd name="T12" fmla="*/ 22 w 26"/>
                  <a:gd name="T13" fmla="*/ 30 h 30"/>
                  <a:gd name="T14" fmla="*/ 22 w 26"/>
                  <a:gd name="T15" fmla="*/ 24 h 30"/>
                  <a:gd name="T16" fmla="*/ 26 w 26"/>
                  <a:gd name="T17" fmla="*/ 20 h 30"/>
                  <a:gd name="T18" fmla="*/ 24 w 26"/>
                  <a:gd name="T19" fmla="*/ 10 h 30"/>
                  <a:gd name="T20" fmla="*/ 26 w 26"/>
                  <a:gd name="T21" fmla="*/ 6 h 30"/>
                  <a:gd name="T22" fmla="*/ 24 w 26"/>
                  <a:gd name="T23" fmla="*/ 2 h 30"/>
                  <a:gd name="T24" fmla="*/ 16 w 26"/>
                  <a:gd name="T25" fmla="*/ 2 h 30"/>
                  <a:gd name="T26" fmla="*/ 14 w 26"/>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0">
                    <a:moveTo>
                      <a:pt x="14" y="0"/>
                    </a:moveTo>
                    <a:lnTo>
                      <a:pt x="10" y="2"/>
                    </a:lnTo>
                    <a:lnTo>
                      <a:pt x="2" y="12"/>
                    </a:lnTo>
                    <a:lnTo>
                      <a:pt x="0" y="22"/>
                    </a:lnTo>
                    <a:lnTo>
                      <a:pt x="4" y="22"/>
                    </a:lnTo>
                    <a:lnTo>
                      <a:pt x="8" y="28"/>
                    </a:lnTo>
                    <a:lnTo>
                      <a:pt x="22" y="30"/>
                    </a:lnTo>
                    <a:lnTo>
                      <a:pt x="22" y="24"/>
                    </a:lnTo>
                    <a:lnTo>
                      <a:pt x="26" y="20"/>
                    </a:lnTo>
                    <a:lnTo>
                      <a:pt x="24" y="10"/>
                    </a:lnTo>
                    <a:lnTo>
                      <a:pt x="26" y="6"/>
                    </a:lnTo>
                    <a:lnTo>
                      <a:pt x="24" y="2"/>
                    </a:lnTo>
                    <a:lnTo>
                      <a:pt x="16" y="2"/>
                    </a:lnTo>
                    <a:lnTo>
                      <a:pt x="1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1" name="Freeform 125"/>
              <p:cNvSpPr>
                <a:spLocks/>
              </p:cNvSpPr>
              <p:nvPr/>
            </p:nvSpPr>
            <p:spPr bwMode="auto">
              <a:xfrm>
                <a:off x="13129899" y="5660831"/>
                <a:ext cx="59889" cy="57038"/>
              </a:xfrm>
              <a:custGeom>
                <a:avLst/>
                <a:gdLst>
                  <a:gd name="T0" fmla="*/ 28 w 42"/>
                  <a:gd name="T1" fmla="*/ 0 h 40"/>
                  <a:gd name="T2" fmla="*/ 22 w 42"/>
                  <a:gd name="T3" fmla="*/ 0 h 40"/>
                  <a:gd name="T4" fmla="*/ 20 w 42"/>
                  <a:gd name="T5" fmla="*/ 6 h 40"/>
                  <a:gd name="T6" fmla="*/ 12 w 42"/>
                  <a:gd name="T7" fmla="*/ 6 h 40"/>
                  <a:gd name="T8" fmla="*/ 0 w 42"/>
                  <a:gd name="T9" fmla="*/ 18 h 40"/>
                  <a:gd name="T10" fmla="*/ 4 w 42"/>
                  <a:gd name="T11" fmla="*/ 28 h 40"/>
                  <a:gd name="T12" fmla="*/ 10 w 42"/>
                  <a:gd name="T13" fmla="*/ 38 h 40"/>
                  <a:gd name="T14" fmla="*/ 18 w 42"/>
                  <a:gd name="T15" fmla="*/ 40 h 40"/>
                  <a:gd name="T16" fmla="*/ 24 w 42"/>
                  <a:gd name="T17" fmla="*/ 32 h 40"/>
                  <a:gd name="T18" fmla="*/ 34 w 42"/>
                  <a:gd name="T19" fmla="*/ 30 h 40"/>
                  <a:gd name="T20" fmla="*/ 36 w 42"/>
                  <a:gd name="T21" fmla="*/ 20 h 40"/>
                  <a:gd name="T22" fmla="*/ 42 w 42"/>
                  <a:gd name="T23" fmla="*/ 16 h 40"/>
                  <a:gd name="T24" fmla="*/ 42 w 42"/>
                  <a:gd name="T25" fmla="*/ 12 h 40"/>
                  <a:gd name="T26" fmla="*/ 28 w 42"/>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0">
                    <a:moveTo>
                      <a:pt x="28" y="0"/>
                    </a:moveTo>
                    <a:lnTo>
                      <a:pt x="22" y="0"/>
                    </a:lnTo>
                    <a:lnTo>
                      <a:pt x="20" y="6"/>
                    </a:lnTo>
                    <a:lnTo>
                      <a:pt x="12" y="6"/>
                    </a:lnTo>
                    <a:lnTo>
                      <a:pt x="0" y="18"/>
                    </a:lnTo>
                    <a:lnTo>
                      <a:pt x="4" y="28"/>
                    </a:lnTo>
                    <a:lnTo>
                      <a:pt x="10" y="38"/>
                    </a:lnTo>
                    <a:lnTo>
                      <a:pt x="18" y="40"/>
                    </a:lnTo>
                    <a:lnTo>
                      <a:pt x="24" y="32"/>
                    </a:lnTo>
                    <a:lnTo>
                      <a:pt x="34" y="30"/>
                    </a:lnTo>
                    <a:lnTo>
                      <a:pt x="36" y="20"/>
                    </a:lnTo>
                    <a:lnTo>
                      <a:pt x="42" y="16"/>
                    </a:lnTo>
                    <a:lnTo>
                      <a:pt x="42" y="12"/>
                    </a:lnTo>
                    <a:lnTo>
                      <a:pt x="2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2" name="Freeform 126"/>
              <p:cNvSpPr>
                <a:spLocks noEditPoints="1"/>
              </p:cNvSpPr>
              <p:nvPr/>
            </p:nvSpPr>
            <p:spPr bwMode="auto">
              <a:xfrm>
                <a:off x="12764859" y="4976380"/>
                <a:ext cx="308003" cy="386429"/>
              </a:xfrm>
              <a:custGeom>
                <a:avLst/>
                <a:gdLst>
                  <a:gd name="T0" fmla="*/ 8 w 216"/>
                  <a:gd name="T1" fmla="*/ 28 h 271"/>
                  <a:gd name="T2" fmla="*/ 8 w 216"/>
                  <a:gd name="T3" fmla="*/ 18 h 271"/>
                  <a:gd name="T4" fmla="*/ 10 w 216"/>
                  <a:gd name="T5" fmla="*/ 8 h 271"/>
                  <a:gd name="T6" fmla="*/ 14 w 216"/>
                  <a:gd name="T7" fmla="*/ 6 h 271"/>
                  <a:gd name="T8" fmla="*/ 20 w 216"/>
                  <a:gd name="T9" fmla="*/ 0 h 271"/>
                  <a:gd name="T10" fmla="*/ 20 w 216"/>
                  <a:gd name="T11" fmla="*/ 8 h 271"/>
                  <a:gd name="T12" fmla="*/ 14 w 216"/>
                  <a:gd name="T13" fmla="*/ 28 h 271"/>
                  <a:gd name="T14" fmla="*/ 28 w 216"/>
                  <a:gd name="T15" fmla="*/ 249 h 271"/>
                  <a:gd name="T16" fmla="*/ 40 w 216"/>
                  <a:gd name="T17" fmla="*/ 257 h 271"/>
                  <a:gd name="T18" fmla="*/ 128 w 216"/>
                  <a:gd name="T19" fmla="*/ 267 h 271"/>
                  <a:gd name="T20" fmla="*/ 172 w 216"/>
                  <a:gd name="T21" fmla="*/ 271 h 271"/>
                  <a:gd name="T22" fmla="*/ 188 w 216"/>
                  <a:gd name="T23" fmla="*/ 247 h 271"/>
                  <a:gd name="T24" fmla="*/ 180 w 216"/>
                  <a:gd name="T25" fmla="*/ 235 h 271"/>
                  <a:gd name="T26" fmla="*/ 214 w 216"/>
                  <a:gd name="T27" fmla="*/ 171 h 271"/>
                  <a:gd name="T28" fmla="*/ 212 w 216"/>
                  <a:gd name="T29" fmla="*/ 159 h 271"/>
                  <a:gd name="T30" fmla="*/ 216 w 216"/>
                  <a:gd name="T31" fmla="*/ 141 h 271"/>
                  <a:gd name="T32" fmla="*/ 206 w 216"/>
                  <a:gd name="T33" fmla="*/ 131 h 271"/>
                  <a:gd name="T34" fmla="*/ 190 w 216"/>
                  <a:gd name="T35" fmla="*/ 135 h 271"/>
                  <a:gd name="T36" fmla="*/ 182 w 216"/>
                  <a:gd name="T37" fmla="*/ 135 h 271"/>
                  <a:gd name="T38" fmla="*/ 182 w 216"/>
                  <a:gd name="T39" fmla="*/ 111 h 271"/>
                  <a:gd name="T40" fmla="*/ 174 w 216"/>
                  <a:gd name="T41" fmla="*/ 101 h 271"/>
                  <a:gd name="T42" fmla="*/ 174 w 216"/>
                  <a:gd name="T43" fmla="*/ 62 h 271"/>
                  <a:gd name="T44" fmla="*/ 156 w 216"/>
                  <a:gd name="T45" fmla="*/ 56 h 271"/>
                  <a:gd name="T46" fmla="*/ 148 w 216"/>
                  <a:gd name="T47" fmla="*/ 54 h 271"/>
                  <a:gd name="T48" fmla="*/ 138 w 216"/>
                  <a:gd name="T49" fmla="*/ 64 h 271"/>
                  <a:gd name="T50" fmla="*/ 102 w 216"/>
                  <a:gd name="T51" fmla="*/ 74 h 271"/>
                  <a:gd name="T52" fmla="*/ 92 w 216"/>
                  <a:gd name="T53" fmla="*/ 58 h 271"/>
                  <a:gd name="T54" fmla="*/ 86 w 216"/>
                  <a:gd name="T55" fmla="*/ 30 h 271"/>
                  <a:gd name="T56" fmla="*/ 20 w 216"/>
                  <a:gd name="T57" fmla="*/ 32 h 271"/>
                  <a:gd name="T58" fmla="*/ 12 w 216"/>
                  <a:gd name="T59" fmla="*/ 38 h 271"/>
                  <a:gd name="T60" fmla="*/ 22 w 216"/>
                  <a:gd name="T61" fmla="*/ 62 h 271"/>
                  <a:gd name="T62" fmla="*/ 30 w 216"/>
                  <a:gd name="T63" fmla="*/ 89 h 271"/>
                  <a:gd name="T64" fmla="*/ 24 w 216"/>
                  <a:gd name="T65" fmla="*/ 97 h 271"/>
                  <a:gd name="T66" fmla="*/ 36 w 216"/>
                  <a:gd name="T67" fmla="*/ 129 h 271"/>
                  <a:gd name="T68" fmla="*/ 34 w 216"/>
                  <a:gd name="T69" fmla="*/ 157 h 271"/>
                  <a:gd name="T70" fmla="*/ 20 w 216"/>
                  <a:gd name="T71" fmla="*/ 173 h 271"/>
                  <a:gd name="T72" fmla="*/ 16 w 216"/>
                  <a:gd name="T73" fmla="*/ 187 h 271"/>
                  <a:gd name="T74" fmla="*/ 12 w 216"/>
                  <a:gd name="T75" fmla="*/ 203 h 271"/>
                  <a:gd name="T76" fmla="*/ 6 w 216"/>
                  <a:gd name="T77" fmla="*/ 223 h 271"/>
                  <a:gd name="T78" fmla="*/ 2 w 216"/>
                  <a:gd name="T79" fmla="*/ 235 h 271"/>
                  <a:gd name="T80" fmla="*/ 2 w 216"/>
                  <a:gd name="T81" fmla="*/ 255 h 271"/>
                  <a:gd name="T82" fmla="*/ 24 w 216"/>
                  <a:gd name="T83" fmla="*/ 24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71">
                    <a:moveTo>
                      <a:pt x="14" y="28"/>
                    </a:moveTo>
                    <a:lnTo>
                      <a:pt x="8" y="28"/>
                    </a:lnTo>
                    <a:lnTo>
                      <a:pt x="8" y="24"/>
                    </a:lnTo>
                    <a:lnTo>
                      <a:pt x="8" y="18"/>
                    </a:lnTo>
                    <a:lnTo>
                      <a:pt x="4" y="10"/>
                    </a:lnTo>
                    <a:lnTo>
                      <a:pt x="10" y="8"/>
                    </a:lnTo>
                    <a:lnTo>
                      <a:pt x="14" y="8"/>
                    </a:lnTo>
                    <a:lnTo>
                      <a:pt x="14" y="6"/>
                    </a:lnTo>
                    <a:lnTo>
                      <a:pt x="16" y="4"/>
                    </a:lnTo>
                    <a:lnTo>
                      <a:pt x="20" y="0"/>
                    </a:lnTo>
                    <a:lnTo>
                      <a:pt x="26" y="4"/>
                    </a:lnTo>
                    <a:lnTo>
                      <a:pt x="20" y="8"/>
                    </a:lnTo>
                    <a:lnTo>
                      <a:pt x="14" y="14"/>
                    </a:lnTo>
                    <a:lnTo>
                      <a:pt x="14" y="28"/>
                    </a:lnTo>
                    <a:close/>
                    <a:moveTo>
                      <a:pt x="24" y="249"/>
                    </a:moveTo>
                    <a:lnTo>
                      <a:pt x="28" y="249"/>
                    </a:lnTo>
                    <a:lnTo>
                      <a:pt x="38" y="257"/>
                    </a:lnTo>
                    <a:lnTo>
                      <a:pt x="40" y="257"/>
                    </a:lnTo>
                    <a:lnTo>
                      <a:pt x="114" y="257"/>
                    </a:lnTo>
                    <a:lnTo>
                      <a:pt x="128" y="267"/>
                    </a:lnTo>
                    <a:lnTo>
                      <a:pt x="158" y="267"/>
                    </a:lnTo>
                    <a:lnTo>
                      <a:pt x="172" y="271"/>
                    </a:lnTo>
                    <a:lnTo>
                      <a:pt x="200" y="265"/>
                    </a:lnTo>
                    <a:lnTo>
                      <a:pt x="188" y="247"/>
                    </a:lnTo>
                    <a:lnTo>
                      <a:pt x="184" y="241"/>
                    </a:lnTo>
                    <a:lnTo>
                      <a:pt x="180" y="235"/>
                    </a:lnTo>
                    <a:lnTo>
                      <a:pt x="180" y="171"/>
                    </a:lnTo>
                    <a:lnTo>
                      <a:pt x="214" y="171"/>
                    </a:lnTo>
                    <a:lnTo>
                      <a:pt x="210" y="165"/>
                    </a:lnTo>
                    <a:lnTo>
                      <a:pt x="212" y="159"/>
                    </a:lnTo>
                    <a:lnTo>
                      <a:pt x="212" y="151"/>
                    </a:lnTo>
                    <a:lnTo>
                      <a:pt x="216" y="141"/>
                    </a:lnTo>
                    <a:lnTo>
                      <a:pt x="216" y="131"/>
                    </a:lnTo>
                    <a:lnTo>
                      <a:pt x="206" y="131"/>
                    </a:lnTo>
                    <a:lnTo>
                      <a:pt x="196" y="135"/>
                    </a:lnTo>
                    <a:lnTo>
                      <a:pt x="190" y="135"/>
                    </a:lnTo>
                    <a:lnTo>
                      <a:pt x="186" y="135"/>
                    </a:lnTo>
                    <a:lnTo>
                      <a:pt x="182" y="135"/>
                    </a:lnTo>
                    <a:lnTo>
                      <a:pt x="184" y="125"/>
                    </a:lnTo>
                    <a:lnTo>
                      <a:pt x="182" y="111"/>
                    </a:lnTo>
                    <a:lnTo>
                      <a:pt x="178" y="107"/>
                    </a:lnTo>
                    <a:lnTo>
                      <a:pt x="174" y="101"/>
                    </a:lnTo>
                    <a:lnTo>
                      <a:pt x="178" y="77"/>
                    </a:lnTo>
                    <a:lnTo>
                      <a:pt x="174" y="62"/>
                    </a:lnTo>
                    <a:lnTo>
                      <a:pt x="176" y="56"/>
                    </a:lnTo>
                    <a:lnTo>
                      <a:pt x="156" y="56"/>
                    </a:lnTo>
                    <a:lnTo>
                      <a:pt x="154" y="50"/>
                    </a:lnTo>
                    <a:lnTo>
                      <a:pt x="148" y="54"/>
                    </a:lnTo>
                    <a:lnTo>
                      <a:pt x="136" y="54"/>
                    </a:lnTo>
                    <a:lnTo>
                      <a:pt x="138" y="64"/>
                    </a:lnTo>
                    <a:lnTo>
                      <a:pt x="134" y="74"/>
                    </a:lnTo>
                    <a:lnTo>
                      <a:pt x="102" y="74"/>
                    </a:lnTo>
                    <a:lnTo>
                      <a:pt x="98" y="64"/>
                    </a:lnTo>
                    <a:lnTo>
                      <a:pt x="92" y="58"/>
                    </a:lnTo>
                    <a:lnTo>
                      <a:pt x="88" y="44"/>
                    </a:lnTo>
                    <a:lnTo>
                      <a:pt x="86" y="30"/>
                    </a:lnTo>
                    <a:lnTo>
                      <a:pt x="24" y="30"/>
                    </a:lnTo>
                    <a:lnTo>
                      <a:pt x="20" y="32"/>
                    </a:lnTo>
                    <a:lnTo>
                      <a:pt x="16" y="32"/>
                    </a:lnTo>
                    <a:lnTo>
                      <a:pt x="12" y="38"/>
                    </a:lnTo>
                    <a:lnTo>
                      <a:pt x="18" y="52"/>
                    </a:lnTo>
                    <a:lnTo>
                      <a:pt x="22" y="62"/>
                    </a:lnTo>
                    <a:lnTo>
                      <a:pt x="30" y="83"/>
                    </a:lnTo>
                    <a:lnTo>
                      <a:pt x="30" y="89"/>
                    </a:lnTo>
                    <a:lnTo>
                      <a:pt x="24" y="93"/>
                    </a:lnTo>
                    <a:lnTo>
                      <a:pt x="24" y="97"/>
                    </a:lnTo>
                    <a:lnTo>
                      <a:pt x="28" y="111"/>
                    </a:lnTo>
                    <a:lnTo>
                      <a:pt x="36" y="129"/>
                    </a:lnTo>
                    <a:lnTo>
                      <a:pt x="38" y="139"/>
                    </a:lnTo>
                    <a:lnTo>
                      <a:pt x="34" y="157"/>
                    </a:lnTo>
                    <a:lnTo>
                      <a:pt x="28" y="163"/>
                    </a:lnTo>
                    <a:lnTo>
                      <a:pt x="20" y="173"/>
                    </a:lnTo>
                    <a:lnTo>
                      <a:pt x="16" y="181"/>
                    </a:lnTo>
                    <a:lnTo>
                      <a:pt x="16" y="187"/>
                    </a:lnTo>
                    <a:lnTo>
                      <a:pt x="12" y="191"/>
                    </a:lnTo>
                    <a:lnTo>
                      <a:pt x="12" y="203"/>
                    </a:lnTo>
                    <a:lnTo>
                      <a:pt x="8" y="209"/>
                    </a:lnTo>
                    <a:lnTo>
                      <a:pt x="6" y="223"/>
                    </a:lnTo>
                    <a:lnTo>
                      <a:pt x="2" y="227"/>
                    </a:lnTo>
                    <a:lnTo>
                      <a:pt x="2" y="235"/>
                    </a:lnTo>
                    <a:lnTo>
                      <a:pt x="0" y="241"/>
                    </a:lnTo>
                    <a:lnTo>
                      <a:pt x="2" y="255"/>
                    </a:lnTo>
                    <a:lnTo>
                      <a:pt x="16" y="255"/>
                    </a:lnTo>
                    <a:lnTo>
                      <a:pt x="24" y="2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3" name="Freeform 127"/>
              <p:cNvSpPr>
                <a:spLocks/>
              </p:cNvSpPr>
              <p:nvPr/>
            </p:nvSpPr>
            <p:spPr bwMode="auto">
              <a:xfrm>
                <a:off x="13095677" y="5294365"/>
                <a:ext cx="191076" cy="195354"/>
              </a:xfrm>
              <a:custGeom>
                <a:avLst/>
                <a:gdLst>
                  <a:gd name="T0" fmla="*/ 78 w 134"/>
                  <a:gd name="T1" fmla="*/ 0 h 137"/>
                  <a:gd name="T2" fmla="*/ 66 w 134"/>
                  <a:gd name="T3" fmla="*/ 6 h 137"/>
                  <a:gd name="T4" fmla="*/ 66 w 134"/>
                  <a:gd name="T5" fmla="*/ 14 h 137"/>
                  <a:gd name="T6" fmla="*/ 62 w 134"/>
                  <a:gd name="T7" fmla="*/ 20 h 137"/>
                  <a:gd name="T8" fmla="*/ 46 w 134"/>
                  <a:gd name="T9" fmla="*/ 28 h 137"/>
                  <a:gd name="T10" fmla="*/ 36 w 134"/>
                  <a:gd name="T11" fmla="*/ 44 h 137"/>
                  <a:gd name="T12" fmla="*/ 26 w 134"/>
                  <a:gd name="T13" fmla="*/ 48 h 137"/>
                  <a:gd name="T14" fmla="*/ 18 w 134"/>
                  <a:gd name="T15" fmla="*/ 46 h 137"/>
                  <a:gd name="T16" fmla="*/ 0 w 134"/>
                  <a:gd name="T17" fmla="*/ 44 h 137"/>
                  <a:gd name="T18" fmla="*/ 4 w 134"/>
                  <a:gd name="T19" fmla="*/ 50 h 137"/>
                  <a:gd name="T20" fmla="*/ 12 w 134"/>
                  <a:gd name="T21" fmla="*/ 56 h 137"/>
                  <a:gd name="T22" fmla="*/ 16 w 134"/>
                  <a:gd name="T23" fmla="*/ 76 h 137"/>
                  <a:gd name="T24" fmla="*/ 34 w 134"/>
                  <a:gd name="T25" fmla="*/ 86 h 137"/>
                  <a:gd name="T26" fmla="*/ 36 w 134"/>
                  <a:gd name="T27" fmla="*/ 94 h 137"/>
                  <a:gd name="T28" fmla="*/ 42 w 134"/>
                  <a:gd name="T29" fmla="*/ 96 h 137"/>
                  <a:gd name="T30" fmla="*/ 42 w 134"/>
                  <a:gd name="T31" fmla="*/ 106 h 137"/>
                  <a:gd name="T32" fmla="*/ 48 w 134"/>
                  <a:gd name="T33" fmla="*/ 117 h 137"/>
                  <a:gd name="T34" fmla="*/ 62 w 134"/>
                  <a:gd name="T35" fmla="*/ 117 h 137"/>
                  <a:gd name="T36" fmla="*/ 70 w 134"/>
                  <a:gd name="T37" fmla="*/ 127 h 137"/>
                  <a:gd name="T38" fmla="*/ 80 w 134"/>
                  <a:gd name="T39" fmla="*/ 129 h 137"/>
                  <a:gd name="T40" fmla="*/ 88 w 134"/>
                  <a:gd name="T41" fmla="*/ 131 h 137"/>
                  <a:gd name="T42" fmla="*/ 96 w 134"/>
                  <a:gd name="T43" fmla="*/ 131 h 137"/>
                  <a:gd name="T44" fmla="*/ 104 w 134"/>
                  <a:gd name="T45" fmla="*/ 137 h 137"/>
                  <a:gd name="T46" fmla="*/ 122 w 134"/>
                  <a:gd name="T47" fmla="*/ 110 h 137"/>
                  <a:gd name="T48" fmla="*/ 124 w 134"/>
                  <a:gd name="T49" fmla="*/ 100 h 137"/>
                  <a:gd name="T50" fmla="*/ 132 w 134"/>
                  <a:gd name="T51" fmla="*/ 84 h 137"/>
                  <a:gd name="T52" fmla="*/ 128 w 134"/>
                  <a:gd name="T53" fmla="*/ 76 h 137"/>
                  <a:gd name="T54" fmla="*/ 126 w 134"/>
                  <a:gd name="T55" fmla="*/ 68 h 137"/>
                  <a:gd name="T56" fmla="*/ 134 w 134"/>
                  <a:gd name="T57" fmla="*/ 58 h 137"/>
                  <a:gd name="T58" fmla="*/ 132 w 134"/>
                  <a:gd name="T59" fmla="*/ 48 h 137"/>
                  <a:gd name="T60" fmla="*/ 134 w 134"/>
                  <a:gd name="T61" fmla="*/ 44 h 137"/>
                  <a:gd name="T62" fmla="*/ 130 w 134"/>
                  <a:gd name="T63" fmla="*/ 26 h 137"/>
                  <a:gd name="T64" fmla="*/ 126 w 134"/>
                  <a:gd name="T65" fmla="*/ 24 h 137"/>
                  <a:gd name="T66" fmla="*/ 124 w 134"/>
                  <a:gd name="T67" fmla="*/ 22 h 137"/>
                  <a:gd name="T68" fmla="*/ 118 w 134"/>
                  <a:gd name="T69" fmla="*/ 20 h 137"/>
                  <a:gd name="T70" fmla="*/ 104 w 134"/>
                  <a:gd name="T71" fmla="*/ 6 h 137"/>
                  <a:gd name="T72" fmla="*/ 94 w 134"/>
                  <a:gd name="T73" fmla="*/ 8 h 137"/>
                  <a:gd name="T74" fmla="*/ 90 w 134"/>
                  <a:gd name="T75" fmla="*/ 6 h 137"/>
                  <a:gd name="T76" fmla="*/ 92 w 134"/>
                  <a:gd name="T77" fmla="*/ 0 h 137"/>
                  <a:gd name="T78" fmla="*/ 86 w 134"/>
                  <a:gd name="T79" fmla="*/ 0 h 137"/>
                  <a:gd name="T80" fmla="*/ 78 w 134"/>
                  <a:gd name="T8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37">
                    <a:moveTo>
                      <a:pt x="78" y="0"/>
                    </a:moveTo>
                    <a:lnTo>
                      <a:pt x="66" y="6"/>
                    </a:lnTo>
                    <a:lnTo>
                      <a:pt x="66" y="14"/>
                    </a:lnTo>
                    <a:lnTo>
                      <a:pt x="62" y="20"/>
                    </a:lnTo>
                    <a:lnTo>
                      <a:pt x="46" y="28"/>
                    </a:lnTo>
                    <a:lnTo>
                      <a:pt x="36" y="44"/>
                    </a:lnTo>
                    <a:lnTo>
                      <a:pt x="26" y="48"/>
                    </a:lnTo>
                    <a:lnTo>
                      <a:pt x="18" y="46"/>
                    </a:lnTo>
                    <a:lnTo>
                      <a:pt x="0" y="44"/>
                    </a:lnTo>
                    <a:lnTo>
                      <a:pt x="4" y="50"/>
                    </a:lnTo>
                    <a:lnTo>
                      <a:pt x="12" y="56"/>
                    </a:lnTo>
                    <a:lnTo>
                      <a:pt x="16" y="76"/>
                    </a:lnTo>
                    <a:lnTo>
                      <a:pt x="34" y="86"/>
                    </a:lnTo>
                    <a:lnTo>
                      <a:pt x="36" y="94"/>
                    </a:lnTo>
                    <a:lnTo>
                      <a:pt x="42" y="96"/>
                    </a:lnTo>
                    <a:lnTo>
                      <a:pt x="42" y="106"/>
                    </a:lnTo>
                    <a:lnTo>
                      <a:pt x="48" y="117"/>
                    </a:lnTo>
                    <a:lnTo>
                      <a:pt x="62" y="117"/>
                    </a:lnTo>
                    <a:lnTo>
                      <a:pt x="70" y="127"/>
                    </a:lnTo>
                    <a:lnTo>
                      <a:pt x="80" y="129"/>
                    </a:lnTo>
                    <a:lnTo>
                      <a:pt x="88" y="131"/>
                    </a:lnTo>
                    <a:lnTo>
                      <a:pt x="96" y="131"/>
                    </a:lnTo>
                    <a:lnTo>
                      <a:pt x="104" y="137"/>
                    </a:lnTo>
                    <a:lnTo>
                      <a:pt x="122" y="110"/>
                    </a:lnTo>
                    <a:lnTo>
                      <a:pt x="124" y="100"/>
                    </a:lnTo>
                    <a:lnTo>
                      <a:pt x="132" y="84"/>
                    </a:lnTo>
                    <a:lnTo>
                      <a:pt x="128" y="76"/>
                    </a:lnTo>
                    <a:lnTo>
                      <a:pt x="126" y="68"/>
                    </a:lnTo>
                    <a:lnTo>
                      <a:pt x="134" y="58"/>
                    </a:lnTo>
                    <a:lnTo>
                      <a:pt x="132" y="48"/>
                    </a:lnTo>
                    <a:lnTo>
                      <a:pt x="134" y="44"/>
                    </a:lnTo>
                    <a:lnTo>
                      <a:pt x="130" y="26"/>
                    </a:lnTo>
                    <a:lnTo>
                      <a:pt x="126" y="24"/>
                    </a:lnTo>
                    <a:lnTo>
                      <a:pt x="124" y="22"/>
                    </a:lnTo>
                    <a:lnTo>
                      <a:pt x="118" y="20"/>
                    </a:lnTo>
                    <a:lnTo>
                      <a:pt x="104" y="6"/>
                    </a:lnTo>
                    <a:lnTo>
                      <a:pt x="94" y="8"/>
                    </a:lnTo>
                    <a:lnTo>
                      <a:pt x="90" y="6"/>
                    </a:lnTo>
                    <a:lnTo>
                      <a:pt x="92" y="0"/>
                    </a:lnTo>
                    <a:lnTo>
                      <a:pt x="86" y="0"/>
                    </a:lnTo>
                    <a:lnTo>
                      <a:pt x="7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4" name="Freeform 128"/>
              <p:cNvSpPr>
                <a:spLocks/>
              </p:cNvSpPr>
              <p:nvPr/>
            </p:nvSpPr>
            <p:spPr bwMode="auto">
              <a:xfrm>
                <a:off x="13224011" y="5148919"/>
                <a:ext cx="258095" cy="463430"/>
              </a:xfrm>
              <a:custGeom>
                <a:avLst/>
                <a:gdLst>
                  <a:gd name="T0" fmla="*/ 179 w 181"/>
                  <a:gd name="T1" fmla="*/ 60 h 325"/>
                  <a:gd name="T2" fmla="*/ 179 w 181"/>
                  <a:gd name="T3" fmla="*/ 46 h 325"/>
                  <a:gd name="T4" fmla="*/ 179 w 181"/>
                  <a:gd name="T5" fmla="*/ 34 h 325"/>
                  <a:gd name="T6" fmla="*/ 179 w 181"/>
                  <a:gd name="T7" fmla="*/ 8 h 325"/>
                  <a:gd name="T8" fmla="*/ 173 w 181"/>
                  <a:gd name="T9" fmla="*/ 2 h 325"/>
                  <a:gd name="T10" fmla="*/ 167 w 181"/>
                  <a:gd name="T11" fmla="*/ 10 h 325"/>
                  <a:gd name="T12" fmla="*/ 157 w 181"/>
                  <a:gd name="T13" fmla="*/ 12 h 325"/>
                  <a:gd name="T14" fmla="*/ 145 w 181"/>
                  <a:gd name="T15" fmla="*/ 16 h 325"/>
                  <a:gd name="T16" fmla="*/ 137 w 181"/>
                  <a:gd name="T17" fmla="*/ 16 h 325"/>
                  <a:gd name="T18" fmla="*/ 127 w 181"/>
                  <a:gd name="T19" fmla="*/ 22 h 325"/>
                  <a:gd name="T20" fmla="*/ 117 w 181"/>
                  <a:gd name="T21" fmla="*/ 20 h 325"/>
                  <a:gd name="T22" fmla="*/ 107 w 181"/>
                  <a:gd name="T23" fmla="*/ 24 h 325"/>
                  <a:gd name="T24" fmla="*/ 94 w 181"/>
                  <a:gd name="T25" fmla="*/ 16 h 325"/>
                  <a:gd name="T26" fmla="*/ 80 w 181"/>
                  <a:gd name="T27" fmla="*/ 20 h 325"/>
                  <a:gd name="T28" fmla="*/ 78 w 181"/>
                  <a:gd name="T29" fmla="*/ 36 h 325"/>
                  <a:gd name="T30" fmla="*/ 80 w 181"/>
                  <a:gd name="T31" fmla="*/ 60 h 325"/>
                  <a:gd name="T32" fmla="*/ 84 w 181"/>
                  <a:gd name="T33" fmla="*/ 70 h 325"/>
                  <a:gd name="T34" fmla="*/ 94 w 181"/>
                  <a:gd name="T35" fmla="*/ 112 h 325"/>
                  <a:gd name="T36" fmla="*/ 84 w 181"/>
                  <a:gd name="T37" fmla="*/ 120 h 325"/>
                  <a:gd name="T38" fmla="*/ 80 w 181"/>
                  <a:gd name="T39" fmla="*/ 128 h 325"/>
                  <a:gd name="T40" fmla="*/ 74 w 181"/>
                  <a:gd name="T41" fmla="*/ 118 h 325"/>
                  <a:gd name="T42" fmla="*/ 74 w 181"/>
                  <a:gd name="T43" fmla="*/ 94 h 325"/>
                  <a:gd name="T44" fmla="*/ 72 w 181"/>
                  <a:gd name="T45" fmla="*/ 78 h 325"/>
                  <a:gd name="T46" fmla="*/ 54 w 181"/>
                  <a:gd name="T47" fmla="*/ 74 h 325"/>
                  <a:gd name="T48" fmla="*/ 0 w 181"/>
                  <a:gd name="T49" fmla="*/ 92 h 325"/>
                  <a:gd name="T50" fmla="*/ 0 w 181"/>
                  <a:gd name="T51" fmla="*/ 108 h 325"/>
                  <a:gd name="T52" fmla="*/ 14 w 181"/>
                  <a:gd name="T53" fmla="*/ 108 h 325"/>
                  <a:gd name="T54" fmla="*/ 34 w 181"/>
                  <a:gd name="T55" fmla="*/ 124 h 325"/>
                  <a:gd name="T56" fmla="*/ 40 w 181"/>
                  <a:gd name="T57" fmla="*/ 128 h 325"/>
                  <a:gd name="T58" fmla="*/ 42 w 181"/>
                  <a:gd name="T59" fmla="*/ 150 h 325"/>
                  <a:gd name="T60" fmla="*/ 36 w 181"/>
                  <a:gd name="T61" fmla="*/ 170 h 325"/>
                  <a:gd name="T62" fmla="*/ 42 w 181"/>
                  <a:gd name="T63" fmla="*/ 186 h 325"/>
                  <a:gd name="T64" fmla="*/ 32 w 181"/>
                  <a:gd name="T65" fmla="*/ 212 h 325"/>
                  <a:gd name="T66" fmla="*/ 18 w 181"/>
                  <a:gd name="T67" fmla="*/ 259 h 325"/>
                  <a:gd name="T68" fmla="*/ 22 w 181"/>
                  <a:gd name="T69" fmla="*/ 305 h 325"/>
                  <a:gd name="T70" fmla="*/ 22 w 181"/>
                  <a:gd name="T71" fmla="*/ 313 h 325"/>
                  <a:gd name="T72" fmla="*/ 26 w 181"/>
                  <a:gd name="T73" fmla="*/ 325 h 325"/>
                  <a:gd name="T74" fmla="*/ 36 w 181"/>
                  <a:gd name="T75" fmla="*/ 323 h 325"/>
                  <a:gd name="T76" fmla="*/ 36 w 181"/>
                  <a:gd name="T77" fmla="*/ 309 h 325"/>
                  <a:gd name="T78" fmla="*/ 32 w 181"/>
                  <a:gd name="T79" fmla="*/ 305 h 325"/>
                  <a:gd name="T80" fmla="*/ 50 w 181"/>
                  <a:gd name="T81" fmla="*/ 291 h 325"/>
                  <a:gd name="T82" fmla="*/ 76 w 181"/>
                  <a:gd name="T83" fmla="*/ 279 h 325"/>
                  <a:gd name="T84" fmla="*/ 84 w 181"/>
                  <a:gd name="T85" fmla="*/ 265 h 325"/>
                  <a:gd name="T86" fmla="*/ 84 w 181"/>
                  <a:gd name="T87" fmla="*/ 253 h 325"/>
                  <a:gd name="T88" fmla="*/ 82 w 181"/>
                  <a:gd name="T89" fmla="*/ 233 h 325"/>
                  <a:gd name="T90" fmla="*/ 76 w 181"/>
                  <a:gd name="T91" fmla="*/ 208 h 325"/>
                  <a:gd name="T92" fmla="*/ 72 w 181"/>
                  <a:gd name="T93" fmla="*/ 192 h 325"/>
                  <a:gd name="T94" fmla="*/ 72 w 181"/>
                  <a:gd name="T95" fmla="*/ 184 h 325"/>
                  <a:gd name="T96" fmla="*/ 90 w 181"/>
                  <a:gd name="T97" fmla="*/ 172 h 325"/>
                  <a:gd name="T98" fmla="*/ 107 w 181"/>
                  <a:gd name="T99" fmla="*/ 154 h 325"/>
                  <a:gd name="T100" fmla="*/ 131 w 181"/>
                  <a:gd name="T101" fmla="*/ 136 h 325"/>
                  <a:gd name="T102" fmla="*/ 151 w 181"/>
                  <a:gd name="T103" fmla="*/ 130 h 325"/>
                  <a:gd name="T104" fmla="*/ 165 w 181"/>
                  <a:gd name="T105" fmla="*/ 114 h 325"/>
                  <a:gd name="T106" fmla="*/ 181 w 181"/>
                  <a:gd name="T107" fmla="*/ 90 h 325"/>
                  <a:gd name="T108" fmla="*/ 179 w 181"/>
                  <a:gd name="T109" fmla="*/ 7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325">
                    <a:moveTo>
                      <a:pt x="179" y="74"/>
                    </a:moveTo>
                    <a:lnTo>
                      <a:pt x="179" y="60"/>
                    </a:lnTo>
                    <a:lnTo>
                      <a:pt x="177" y="50"/>
                    </a:lnTo>
                    <a:lnTo>
                      <a:pt x="179" y="46"/>
                    </a:lnTo>
                    <a:lnTo>
                      <a:pt x="177" y="42"/>
                    </a:lnTo>
                    <a:lnTo>
                      <a:pt x="179" y="34"/>
                    </a:lnTo>
                    <a:lnTo>
                      <a:pt x="177" y="20"/>
                    </a:lnTo>
                    <a:lnTo>
                      <a:pt x="179" y="8"/>
                    </a:lnTo>
                    <a:lnTo>
                      <a:pt x="179" y="0"/>
                    </a:lnTo>
                    <a:lnTo>
                      <a:pt x="173" y="2"/>
                    </a:lnTo>
                    <a:lnTo>
                      <a:pt x="169" y="4"/>
                    </a:lnTo>
                    <a:lnTo>
                      <a:pt x="167" y="10"/>
                    </a:lnTo>
                    <a:lnTo>
                      <a:pt x="163" y="10"/>
                    </a:lnTo>
                    <a:lnTo>
                      <a:pt x="157" y="12"/>
                    </a:lnTo>
                    <a:lnTo>
                      <a:pt x="151" y="12"/>
                    </a:lnTo>
                    <a:lnTo>
                      <a:pt x="145" y="16"/>
                    </a:lnTo>
                    <a:lnTo>
                      <a:pt x="141" y="16"/>
                    </a:lnTo>
                    <a:lnTo>
                      <a:pt x="137" y="16"/>
                    </a:lnTo>
                    <a:lnTo>
                      <a:pt x="133" y="20"/>
                    </a:lnTo>
                    <a:lnTo>
                      <a:pt x="127" y="22"/>
                    </a:lnTo>
                    <a:lnTo>
                      <a:pt x="123" y="20"/>
                    </a:lnTo>
                    <a:lnTo>
                      <a:pt x="117" y="20"/>
                    </a:lnTo>
                    <a:lnTo>
                      <a:pt x="113" y="24"/>
                    </a:lnTo>
                    <a:lnTo>
                      <a:pt x="107" y="24"/>
                    </a:lnTo>
                    <a:lnTo>
                      <a:pt x="101" y="16"/>
                    </a:lnTo>
                    <a:lnTo>
                      <a:pt x="94" y="16"/>
                    </a:lnTo>
                    <a:lnTo>
                      <a:pt x="90" y="20"/>
                    </a:lnTo>
                    <a:lnTo>
                      <a:pt x="80" y="20"/>
                    </a:lnTo>
                    <a:lnTo>
                      <a:pt x="82" y="28"/>
                    </a:lnTo>
                    <a:lnTo>
                      <a:pt x="78" y="36"/>
                    </a:lnTo>
                    <a:lnTo>
                      <a:pt x="78" y="50"/>
                    </a:lnTo>
                    <a:lnTo>
                      <a:pt x="80" y="60"/>
                    </a:lnTo>
                    <a:lnTo>
                      <a:pt x="84" y="64"/>
                    </a:lnTo>
                    <a:lnTo>
                      <a:pt x="84" y="70"/>
                    </a:lnTo>
                    <a:lnTo>
                      <a:pt x="96" y="86"/>
                    </a:lnTo>
                    <a:lnTo>
                      <a:pt x="94" y="112"/>
                    </a:lnTo>
                    <a:lnTo>
                      <a:pt x="86" y="114"/>
                    </a:lnTo>
                    <a:lnTo>
                      <a:pt x="84" y="120"/>
                    </a:lnTo>
                    <a:lnTo>
                      <a:pt x="84" y="128"/>
                    </a:lnTo>
                    <a:lnTo>
                      <a:pt x="80" y="128"/>
                    </a:lnTo>
                    <a:lnTo>
                      <a:pt x="80" y="122"/>
                    </a:lnTo>
                    <a:lnTo>
                      <a:pt x="74" y="118"/>
                    </a:lnTo>
                    <a:lnTo>
                      <a:pt x="68" y="106"/>
                    </a:lnTo>
                    <a:lnTo>
                      <a:pt x="74" y="94"/>
                    </a:lnTo>
                    <a:lnTo>
                      <a:pt x="76" y="88"/>
                    </a:lnTo>
                    <a:lnTo>
                      <a:pt x="72" y="78"/>
                    </a:lnTo>
                    <a:lnTo>
                      <a:pt x="58" y="80"/>
                    </a:lnTo>
                    <a:lnTo>
                      <a:pt x="54" y="74"/>
                    </a:lnTo>
                    <a:lnTo>
                      <a:pt x="48" y="72"/>
                    </a:lnTo>
                    <a:lnTo>
                      <a:pt x="0" y="92"/>
                    </a:lnTo>
                    <a:lnTo>
                      <a:pt x="2" y="102"/>
                    </a:lnTo>
                    <a:lnTo>
                      <a:pt x="0" y="108"/>
                    </a:lnTo>
                    <a:lnTo>
                      <a:pt x="4" y="110"/>
                    </a:lnTo>
                    <a:lnTo>
                      <a:pt x="14" y="108"/>
                    </a:lnTo>
                    <a:lnTo>
                      <a:pt x="28" y="122"/>
                    </a:lnTo>
                    <a:lnTo>
                      <a:pt x="34" y="124"/>
                    </a:lnTo>
                    <a:lnTo>
                      <a:pt x="36" y="126"/>
                    </a:lnTo>
                    <a:lnTo>
                      <a:pt x="40" y="128"/>
                    </a:lnTo>
                    <a:lnTo>
                      <a:pt x="44" y="146"/>
                    </a:lnTo>
                    <a:lnTo>
                      <a:pt x="42" y="150"/>
                    </a:lnTo>
                    <a:lnTo>
                      <a:pt x="44" y="160"/>
                    </a:lnTo>
                    <a:lnTo>
                      <a:pt x="36" y="170"/>
                    </a:lnTo>
                    <a:lnTo>
                      <a:pt x="38" y="178"/>
                    </a:lnTo>
                    <a:lnTo>
                      <a:pt x="42" y="186"/>
                    </a:lnTo>
                    <a:lnTo>
                      <a:pt x="34" y="202"/>
                    </a:lnTo>
                    <a:lnTo>
                      <a:pt x="32" y="212"/>
                    </a:lnTo>
                    <a:lnTo>
                      <a:pt x="14" y="239"/>
                    </a:lnTo>
                    <a:lnTo>
                      <a:pt x="18" y="259"/>
                    </a:lnTo>
                    <a:lnTo>
                      <a:pt x="22" y="275"/>
                    </a:lnTo>
                    <a:lnTo>
                      <a:pt x="22" y="305"/>
                    </a:lnTo>
                    <a:lnTo>
                      <a:pt x="24" y="309"/>
                    </a:lnTo>
                    <a:lnTo>
                      <a:pt x="22" y="313"/>
                    </a:lnTo>
                    <a:lnTo>
                      <a:pt x="24" y="323"/>
                    </a:lnTo>
                    <a:lnTo>
                      <a:pt x="26" y="325"/>
                    </a:lnTo>
                    <a:lnTo>
                      <a:pt x="28" y="323"/>
                    </a:lnTo>
                    <a:lnTo>
                      <a:pt x="36" y="323"/>
                    </a:lnTo>
                    <a:lnTo>
                      <a:pt x="38" y="311"/>
                    </a:lnTo>
                    <a:lnTo>
                      <a:pt x="36" y="309"/>
                    </a:lnTo>
                    <a:lnTo>
                      <a:pt x="34" y="309"/>
                    </a:lnTo>
                    <a:lnTo>
                      <a:pt x="32" y="305"/>
                    </a:lnTo>
                    <a:lnTo>
                      <a:pt x="38" y="297"/>
                    </a:lnTo>
                    <a:lnTo>
                      <a:pt x="50" y="291"/>
                    </a:lnTo>
                    <a:lnTo>
                      <a:pt x="66" y="285"/>
                    </a:lnTo>
                    <a:lnTo>
                      <a:pt x="76" y="279"/>
                    </a:lnTo>
                    <a:lnTo>
                      <a:pt x="82" y="269"/>
                    </a:lnTo>
                    <a:lnTo>
                      <a:pt x="84" y="265"/>
                    </a:lnTo>
                    <a:lnTo>
                      <a:pt x="80" y="265"/>
                    </a:lnTo>
                    <a:lnTo>
                      <a:pt x="84" y="253"/>
                    </a:lnTo>
                    <a:lnTo>
                      <a:pt x="84" y="233"/>
                    </a:lnTo>
                    <a:lnTo>
                      <a:pt x="82" y="233"/>
                    </a:lnTo>
                    <a:lnTo>
                      <a:pt x="80" y="216"/>
                    </a:lnTo>
                    <a:lnTo>
                      <a:pt x="76" y="208"/>
                    </a:lnTo>
                    <a:lnTo>
                      <a:pt x="76" y="202"/>
                    </a:lnTo>
                    <a:lnTo>
                      <a:pt x="72" y="192"/>
                    </a:lnTo>
                    <a:lnTo>
                      <a:pt x="74" y="188"/>
                    </a:lnTo>
                    <a:lnTo>
                      <a:pt x="72" y="184"/>
                    </a:lnTo>
                    <a:lnTo>
                      <a:pt x="78" y="184"/>
                    </a:lnTo>
                    <a:lnTo>
                      <a:pt x="90" y="172"/>
                    </a:lnTo>
                    <a:lnTo>
                      <a:pt x="101" y="164"/>
                    </a:lnTo>
                    <a:lnTo>
                      <a:pt x="107" y="154"/>
                    </a:lnTo>
                    <a:lnTo>
                      <a:pt x="119" y="144"/>
                    </a:lnTo>
                    <a:lnTo>
                      <a:pt x="131" y="136"/>
                    </a:lnTo>
                    <a:lnTo>
                      <a:pt x="143" y="132"/>
                    </a:lnTo>
                    <a:lnTo>
                      <a:pt x="151" y="130"/>
                    </a:lnTo>
                    <a:lnTo>
                      <a:pt x="155" y="124"/>
                    </a:lnTo>
                    <a:lnTo>
                      <a:pt x="165" y="114"/>
                    </a:lnTo>
                    <a:lnTo>
                      <a:pt x="175" y="104"/>
                    </a:lnTo>
                    <a:lnTo>
                      <a:pt x="181" y="90"/>
                    </a:lnTo>
                    <a:lnTo>
                      <a:pt x="181" y="82"/>
                    </a:lnTo>
                    <a:lnTo>
                      <a:pt x="179" y="7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5" name="Freeform 129"/>
              <p:cNvSpPr>
                <a:spLocks/>
              </p:cNvSpPr>
              <p:nvPr/>
            </p:nvSpPr>
            <p:spPr bwMode="auto">
              <a:xfrm>
                <a:off x="13281049" y="5120400"/>
                <a:ext cx="79853" cy="211039"/>
              </a:xfrm>
              <a:custGeom>
                <a:avLst/>
                <a:gdLst>
                  <a:gd name="T0" fmla="*/ 44 w 56"/>
                  <a:gd name="T1" fmla="*/ 90 h 148"/>
                  <a:gd name="T2" fmla="*/ 46 w 56"/>
                  <a:gd name="T3" fmla="*/ 92 h 148"/>
                  <a:gd name="T4" fmla="*/ 46 w 56"/>
                  <a:gd name="T5" fmla="*/ 102 h 148"/>
                  <a:gd name="T6" fmla="*/ 44 w 56"/>
                  <a:gd name="T7" fmla="*/ 102 h 148"/>
                  <a:gd name="T8" fmla="*/ 40 w 56"/>
                  <a:gd name="T9" fmla="*/ 94 h 148"/>
                  <a:gd name="T10" fmla="*/ 34 w 56"/>
                  <a:gd name="T11" fmla="*/ 92 h 148"/>
                  <a:gd name="T12" fmla="*/ 32 w 56"/>
                  <a:gd name="T13" fmla="*/ 84 h 148"/>
                  <a:gd name="T14" fmla="*/ 28 w 56"/>
                  <a:gd name="T15" fmla="*/ 64 h 148"/>
                  <a:gd name="T16" fmla="*/ 26 w 56"/>
                  <a:gd name="T17" fmla="*/ 60 h 148"/>
                  <a:gd name="T18" fmla="*/ 26 w 56"/>
                  <a:gd name="T19" fmla="*/ 54 h 148"/>
                  <a:gd name="T20" fmla="*/ 32 w 56"/>
                  <a:gd name="T21" fmla="*/ 42 h 148"/>
                  <a:gd name="T22" fmla="*/ 30 w 56"/>
                  <a:gd name="T23" fmla="*/ 28 h 148"/>
                  <a:gd name="T24" fmla="*/ 32 w 56"/>
                  <a:gd name="T25" fmla="*/ 22 h 148"/>
                  <a:gd name="T26" fmla="*/ 28 w 56"/>
                  <a:gd name="T27" fmla="*/ 16 h 148"/>
                  <a:gd name="T28" fmla="*/ 24 w 56"/>
                  <a:gd name="T29" fmla="*/ 10 h 148"/>
                  <a:gd name="T30" fmla="*/ 20 w 56"/>
                  <a:gd name="T31" fmla="*/ 4 h 148"/>
                  <a:gd name="T32" fmla="*/ 10 w 56"/>
                  <a:gd name="T33" fmla="*/ 0 h 148"/>
                  <a:gd name="T34" fmla="*/ 14 w 56"/>
                  <a:gd name="T35" fmla="*/ 8 h 148"/>
                  <a:gd name="T36" fmla="*/ 20 w 56"/>
                  <a:gd name="T37" fmla="*/ 20 h 148"/>
                  <a:gd name="T38" fmla="*/ 14 w 56"/>
                  <a:gd name="T39" fmla="*/ 28 h 148"/>
                  <a:gd name="T40" fmla="*/ 12 w 56"/>
                  <a:gd name="T41" fmla="*/ 42 h 148"/>
                  <a:gd name="T42" fmla="*/ 16 w 56"/>
                  <a:gd name="T43" fmla="*/ 58 h 148"/>
                  <a:gd name="T44" fmla="*/ 6 w 56"/>
                  <a:gd name="T45" fmla="*/ 66 h 148"/>
                  <a:gd name="T46" fmla="*/ 6 w 56"/>
                  <a:gd name="T47" fmla="*/ 76 h 148"/>
                  <a:gd name="T48" fmla="*/ 0 w 56"/>
                  <a:gd name="T49" fmla="*/ 84 h 148"/>
                  <a:gd name="T50" fmla="*/ 2 w 56"/>
                  <a:gd name="T51" fmla="*/ 88 h 148"/>
                  <a:gd name="T52" fmla="*/ 8 w 56"/>
                  <a:gd name="T53" fmla="*/ 92 h 148"/>
                  <a:gd name="T54" fmla="*/ 14 w 56"/>
                  <a:gd name="T55" fmla="*/ 94 h 148"/>
                  <a:gd name="T56" fmla="*/ 18 w 56"/>
                  <a:gd name="T57" fmla="*/ 100 h 148"/>
                  <a:gd name="T58" fmla="*/ 32 w 56"/>
                  <a:gd name="T59" fmla="*/ 98 h 148"/>
                  <a:gd name="T60" fmla="*/ 36 w 56"/>
                  <a:gd name="T61" fmla="*/ 108 h 148"/>
                  <a:gd name="T62" fmla="*/ 34 w 56"/>
                  <a:gd name="T63" fmla="*/ 114 h 148"/>
                  <a:gd name="T64" fmla="*/ 28 w 56"/>
                  <a:gd name="T65" fmla="*/ 126 h 148"/>
                  <a:gd name="T66" fmla="*/ 34 w 56"/>
                  <a:gd name="T67" fmla="*/ 138 h 148"/>
                  <a:gd name="T68" fmla="*/ 40 w 56"/>
                  <a:gd name="T69" fmla="*/ 142 h 148"/>
                  <a:gd name="T70" fmla="*/ 40 w 56"/>
                  <a:gd name="T71" fmla="*/ 148 h 148"/>
                  <a:gd name="T72" fmla="*/ 44 w 56"/>
                  <a:gd name="T73" fmla="*/ 148 h 148"/>
                  <a:gd name="T74" fmla="*/ 44 w 56"/>
                  <a:gd name="T75" fmla="*/ 140 h 148"/>
                  <a:gd name="T76" fmla="*/ 46 w 56"/>
                  <a:gd name="T77" fmla="*/ 134 h 148"/>
                  <a:gd name="T78" fmla="*/ 54 w 56"/>
                  <a:gd name="T79" fmla="*/ 132 h 148"/>
                  <a:gd name="T80" fmla="*/ 56 w 56"/>
                  <a:gd name="T81" fmla="*/ 106 h 148"/>
                  <a:gd name="T82" fmla="*/ 44 w 56"/>
                  <a:gd name="T83" fmla="*/ 9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148">
                    <a:moveTo>
                      <a:pt x="44" y="90"/>
                    </a:moveTo>
                    <a:lnTo>
                      <a:pt x="46" y="92"/>
                    </a:lnTo>
                    <a:lnTo>
                      <a:pt x="46" y="102"/>
                    </a:lnTo>
                    <a:lnTo>
                      <a:pt x="44" y="102"/>
                    </a:lnTo>
                    <a:lnTo>
                      <a:pt x="40" y="94"/>
                    </a:lnTo>
                    <a:lnTo>
                      <a:pt x="34" y="92"/>
                    </a:lnTo>
                    <a:lnTo>
                      <a:pt x="32" y="84"/>
                    </a:lnTo>
                    <a:lnTo>
                      <a:pt x="28" y="64"/>
                    </a:lnTo>
                    <a:lnTo>
                      <a:pt x="26" y="60"/>
                    </a:lnTo>
                    <a:lnTo>
                      <a:pt x="26" y="54"/>
                    </a:lnTo>
                    <a:lnTo>
                      <a:pt x="32" y="42"/>
                    </a:lnTo>
                    <a:lnTo>
                      <a:pt x="30" y="28"/>
                    </a:lnTo>
                    <a:lnTo>
                      <a:pt x="32" y="22"/>
                    </a:lnTo>
                    <a:lnTo>
                      <a:pt x="28" y="16"/>
                    </a:lnTo>
                    <a:lnTo>
                      <a:pt x="24" y="10"/>
                    </a:lnTo>
                    <a:lnTo>
                      <a:pt x="20" y="4"/>
                    </a:lnTo>
                    <a:lnTo>
                      <a:pt x="10" y="0"/>
                    </a:lnTo>
                    <a:lnTo>
                      <a:pt x="14" y="8"/>
                    </a:lnTo>
                    <a:lnTo>
                      <a:pt x="20" y="20"/>
                    </a:lnTo>
                    <a:lnTo>
                      <a:pt x="14" y="28"/>
                    </a:lnTo>
                    <a:lnTo>
                      <a:pt x="12" y="42"/>
                    </a:lnTo>
                    <a:lnTo>
                      <a:pt x="16" y="58"/>
                    </a:lnTo>
                    <a:lnTo>
                      <a:pt x="6" y="66"/>
                    </a:lnTo>
                    <a:lnTo>
                      <a:pt x="6" y="76"/>
                    </a:lnTo>
                    <a:lnTo>
                      <a:pt x="0" y="84"/>
                    </a:lnTo>
                    <a:lnTo>
                      <a:pt x="2" y="88"/>
                    </a:lnTo>
                    <a:lnTo>
                      <a:pt x="8" y="92"/>
                    </a:lnTo>
                    <a:lnTo>
                      <a:pt x="14" y="94"/>
                    </a:lnTo>
                    <a:lnTo>
                      <a:pt x="18" y="100"/>
                    </a:lnTo>
                    <a:lnTo>
                      <a:pt x="32" y="98"/>
                    </a:lnTo>
                    <a:lnTo>
                      <a:pt x="36" y="108"/>
                    </a:lnTo>
                    <a:lnTo>
                      <a:pt x="34" y="114"/>
                    </a:lnTo>
                    <a:lnTo>
                      <a:pt x="28" y="126"/>
                    </a:lnTo>
                    <a:lnTo>
                      <a:pt x="34" y="138"/>
                    </a:lnTo>
                    <a:lnTo>
                      <a:pt x="40" y="142"/>
                    </a:lnTo>
                    <a:lnTo>
                      <a:pt x="40" y="148"/>
                    </a:lnTo>
                    <a:lnTo>
                      <a:pt x="44" y="148"/>
                    </a:lnTo>
                    <a:lnTo>
                      <a:pt x="44" y="140"/>
                    </a:lnTo>
                    <a:lnTo>
                      <a:pt x="46" y="134"/>
                    </a:lnTo>
                    <a:lnTo>
                      <a:pt x="54" y="132"/>
                    </a:lnTo>
                    <a:lnTo>
                      <a:pt x="56" y="106"/>
                    </a:lnTo>
                    <a:lnTo>
                      <a:pt x="44" y="9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6" name="Freeform 130"/>
              <p:cNvSpPr>
                <a:spLocks/>
              </p:cNvSpPr>
              <p:nvPr/>
            </p:nvSpPr>
            <p:spPr bwMode="auto">
              <a:xfrm>
                <a:off x="13021528" y="5089030"/>
                <a:ext cx="288039" cy="273780"/>
              </a:xfrm>
              <a:custGeom>
                <a:avLst/>
                <a:gdLst>
                  <a:gd name="T0" fmla="*/ 198 w 202"/>
                  <a:gd name="T1" fmla="*/ 80 h 192"/>
                  <a:gd name="T2" fmla="*/ 196 w 202"/>
                  <a:gd name="T3" fmla="*/ 50 h 192"/>
                  <a:gd name="T4" fmla="*/ 196 w 202"/>
                  <a:gd name="T5" fmla="*/ 30 h 192"/>
                  <a:gd name="T6" fmla="*/ 170 w 202"/>
                  <a:gd name="T7" fmla="*/ 14 h 192"/>
                  <a:gd name="T8" fmla="*/ 152 w 202"/>
                  <a:gd name="T9" fmla="*/ 0 h 192"/>
                  <a:gd name="T10" fmla="*/ 124 w 202"/>
                  <a:gd name="T11" fmla="*/ 6 h 192"/>
                  <a:gd name="T12" fmla="*/ 114 w 202"/>
                  <a:gd name="T13" fmla="*/ 22 h 192"/>
                  <a:gd name="T14" fmla="*/ 116 w 202"/>
                  <a:gd name="T15" fmla="*/ 44 h 192"/>
                  <a:gd name="T16" fmla="*/ 124 w 202"/>
                  <a:gd name="T17" fmla="*/ 82 h 192"/>
                  <a:gd name="T18" fmla="*/ 136 w 202"/>
                  <a:gd name="T19" fmla="*/ 100 h 192"/>
                  <a:gd name="T20" fmla="*/ 128 w 202"/>
                  <a:gd name="T21" fmla="*/ 100 h 192"/>
                  <a:gd name="T22" fmla="*/ 120 w 202"/>
                  <a:gd name="T23" fmla="*/ 100 h 192"/>
                  <a:gd name="T24" fmla="*/ 96 w 202"/>
                  <a:gd name="T25" fmla="*/ 74 h 192"/>
                  <a:gd name="T26" fmla="*/ 86 w 202"/>
                  <a:gd name="T27" fmla="*/ 64 h 192"/>
                  <a:gd name="T28" fmla="*/ 66 w 202"/>
                  <a:gd name="T29" fmla="*/ 70 h 192"/>
                  <a:gd name="T30" fmla="*/ 56 w 202"/>
                  <a:gd name="T31" fmla="*/ 56 h 192"/>
                  <a:gd name="T32" fmla="*/ 40 w 202"/>
                  <a:gd name="T33" fmla="*/ 56 h 192"/>
                  <a:gd name="T34" fmla="*/ 36 w 202"/>
                  <a:gd name="T35" fmla="*/ 52 h 192"/>
                  <a:gd name="T36" fmla="*/ 32 w 202"/>
                  <a:gd name="T37" fmla="*/ 72 h 192"/>
                  <a:gd name="T38" fmla="*/ 30 w 202"/>
                  <a:gd name="T39" fmla="*/ 86 h 192"/>
                  <a:gd name="T40" fmla="*/ 0 w 202"/>
                  <a:gd name="T41" fmla="*/ 92 h 192"/>
                  <a:gd name="T42" fmla="*/ 4 w 202"/>
                  <a:gd name="T43" fmla="*/ 162 h 192"/>
                  <a:gd name="T44" fmla="*/ 20 w 202"/>
                  <a:gd name="T45" fmla="*/ 186 h 192"/>
                  <a:gd name="T46" fmla="*/ 46 w 202"/>
                  <a:gd name="T47" fmla="*/ 182 h 192"/>
                  <a:gd name="T48" fmla="*/ 70 w 202"/>
                  <a:gd name="T49" fmla="*/ 190 h 192"/>
                  <a:gd name="T50" fmla="*/ 88 w 202"/>
                  <a:gd name="T51" fmla="*/ 188 h 192"/>
                  <a:gd name="T52" fmla="*/ 114 w 202"/>
                  <a:gd name="T53" fmla="*/ 164 h 192"/>
                  <a:gd name="T54" fmla="*/ 118 w 202"/>
                  <a:gd name="T55" fmla="*/ 150 h 192"/>
                  <a:gd name="T56" fmla="*/ 138 w 202"/>
                  <a:gd name="T57" fmla="*/ 144 h 192"/>
                  <a:gd name="T58" fmla="*/ 142 w 202"/>
                  <a:gd name="T59" fmla="*/ 134 h 192"/>
                  <a:gd name="T60" fmla="*/ 184 w 202"/>
                  <a:gd name="T61" fmla="*/ 110 h 192"/>
                  <a:gd name="T62" fmla="*/ 188 w 202"/>
                  <a:gd name="T63" fmla="*/ 9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2" h="192">
                    <a:moveTo>
                      <a:pt x="188" y="88"/>
                    </a:moveTo>
                    <a:lnTo>
                      <a:pt x="198" y="80"/>
                    </a:lnTo>
                    <a:lnTo>
                      <a:pt x="194" y="64"/>
                    </a:lnTo>
                    <a:lnTo>
                      <a:pt x="196" y="50"/>
                    </a:lnTo>
                    <a:lnTo>
                      <a:pt x="202" y="42"/>
                    </a:lnTo>
                    <a:lnTo>
                      <a:pt x="196" y="30"/>
                    </a:lnTo>
                    <a:lnTo>
                      <a:pt x="192" y="22"/>
                    </a:lnTo>
                    <a:lnTo>
                      <a:pt x="170" y="14"/>
                    </a:lnTo>
                    <a:lnTo>
                      <a:pt x="160" y="10"/>
                    </a:lnTo>
                    <a:lnTo>
                      <a:pt x="152" y="0"/>
                    </a:lnTo>
                    <a:lnTo>
                      <a:pt x="122" y="2"/>
                    </a:lnTo>
                    <a:lnTo>
                      <a:pt x="124" y="6"/>
                    </a:lnTo>
                    <a:lnTo>
                      <a:pt x="118" y="18"/>
                    </a:lnTo>
                    <a:lnTo>
                      <a:pt x="114" y="22"/>
                    </a:lnTo>
                    <a:lnTo>
                      <a:pt x="114" y="22"/>
                    </a:lnTo>
                    <a:lnTo>
                      <a:pt x="116" y="44"/>
                    </a:lnTo>
                    <a:lnTo>
                      <a:pt x="112" y="68"/>
                    </a:lnTo>
                    <a:lnTo>
                      <a:pt x="124" y="82"/>
                    </a:lnTo>
                    <a:lnTo>
                      <a:pt x="134" y="76"/>
                    </a:lnTo>
                    <a:lnTo>
                      <a:pt x="136" y="100"/>
                    </a:lnTo>
                    <a:lnTo>
                      <a:pt x="134" y="100"/>
                    </a:lnTo>
                    <a:lnTo>
                      <a:pt x="128" y="100"/>
                    </a:lnTo>
                    <a:lnTo>
                      <a:pt x="126" y="98"/>
                    </a:lnTo>
                    <a:lnTo>
                      <a:pt x="120" y="100"/>
                    </a:lnTo>
                    <a:lnTo>
                      <a:pt x="106" y="80"/>
                    </a:lnTo>
                    <a:lnTo>
                      <a:pt x="96" y="74"/>
                    </a:lnTo>
                    <a:lnTo>
                      <a:pt x="90" y="66"/>
                    </a:lnTo>
                    <a:lnTo>
                      <a:pt x="86" y="64"/>
                    </a:lnTo>
                    <a:lnTo>
                      <a:pt x="82" y="70"/>
                    </a:lnTo>
                    <a:lnTo>
                      <a:pt x="66" y="70"/>
                    </a:lnTo>
                    <a:lnTo>
                      <a:pt x="56" y="60"/>
                    </a:lnTo>
                    <a:lnTo>
                      <a:pt x="56" y="56"/>
                    </a:lnTo>
                    <a:lnTo>
                      <a:pt x="42" y="60"/>
                    </a:lnTo>
                    <a:lnTo>
                      <a:pt x="40" y="56"/>
                    </a:lnTo>
                    <a:lnTo>
                      <a:pt x="42" y="52"/>
                    </a:lnTo>
                    <a:lnTo>
                      <a:pt x="36" y="52"/>
                    </a:lnTo>
                    <a:lnTo>
                      <a:pt x="36" y="62"/>
                    </a:lnTo>
                    <a:lnTo>
                      <a:pt x="32" y="72"/>
                    </a:lnTo>
                    <a:lnTo>
                      <a:pt x="32" y="80"/>
                    </a:lnTo>
                    <a:lnTo>
                      <a:pt x="30" y="86"/>
                    </a:lnTo>
                    <a:lnTo>
                      <a:pt x="34" y="92"/>
                    </a:lnTo>
                    <a:lnTo>
                      <a:pt x="0" y="92"/>
                    </a:lnTo>
                    <a:lnTo>
                      <a:pt x="0" y="156"/>
                    </a:lnTo>
                    <a:lnTo>
                      <a:pt x="4" y="162"/>
                    </a:lnTo>
                    <a:lnTo>
                      <a:pt x="8" y="168"/>
                    </a:lnTo>
                    <a:lnTo>
                      <a:pt x="20" y="186"/>
                    </a:lnTo>
                    <a:lnTo>
                      <a:pt x="34" y="182"/>
                    </a:lnTo>
                    <a:lnTo>
                      <a:pt x="46" y="182"/>
                    </a:lnTo>
                    <a:lnTo>
                      <a:pt x="52" y="188"/>
                    </a:lnTo>
                    <a:lnTo>
                      <a:pt x="70" y="190"/>
                    </a:lnTo>
                    <a:lnTo>
                      <a:pt x="78" y="192"/>
                    </a:lnTo>
                    <a:lnTo>
                      <a:pt x="88" y="188"/>
                    </a:lnTo>
                    <a:lnTo>
                      <a:pt x="98" y="172"/>
                    </a:lnTo>
                    <a:lnTo>
                      <a:pt x="114" y="164"/>
                    </a:lnTo>
                    <a:lnTo>
                      <a:pt x="118" y="158"/>
                    </a:lnTo>
                    <a:lnTo>
                      <a:pt x="118" y="150"/>
                    </a:lnTo>
                    <a:lnTo>
                      <a:pt x="130" y="144"/>
                    </a:lnTo>
                    <a:lnTo>
                      <a:pt x="138" y="144"/>
                    </a:lnTo>
                    <a:lnTo>
                      <a:pt x="144" y="144"/>
                    </a:lnTo>
                    <a:lnTo>
                      <a:pt x="142" y="134"/>
                    </a:lnTo>
                    <a:lnTo>
                      <a:pt x="190" y="114"/>
                    </a:lnTo>
                    <a:lnTo>
                      <a:pt x="184" y="110"/>
                    </a:lnTo>
                    <a:lnTo>
                      <a:pt x="182" y="106"/>
                    </a:lnTo>
                    <a:lnTo>
                      <a:pt x="188" y="98"/>
                    </a:lnTo>
                    <a:lnTo>
                      <a:pt x="188" y="8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7" name="Freeform 131"/>
              <p:cNvSpPr>
                <a:spLocks/>
              </p:cNvSpPr>
              <p:nvPr/>
            </p:nvSpPr>
            <p:spPr bwMode="auto">
              <a:xfrm>
                <a:off x="13198344" y="4922195"/>
                <a:ext cx="45630" cy="57038"/>
              </a:xfrm>
              <a:custGeom>
                <a:avLst/>
                <a:gdLst>
                  <a:gd name="T0" fmla="*/ 4 w 32"/>
                  <a:gd name="T1" fmla="*/ 18 h 40"/>
                  <a:gd name="T2" fmla="*/ 6 w 32"/>
                  <a:gd name="T3" fmla="*/ 26 h 40"/>
                  <a:gd name="T4" fmla="*/ 12 w 32"/>
                  <a:gd name="T5" fmla="*/ 38 h 40"/>
                  <a:gd name="T6" fmla="*/ 12 w 32"/>
                  <a:gd name="T7" fmla="*/ 40 h 40"/>
                  <a:gd name="T8" fmla="*/ 12 w 32"/>
                  <a:gd name="T9" fmla="*/ 40 h 40"/>
                  <a:gd name="T10" fmla="*/ 22 w 32"/>
                  <a:gd name="T11" fmla="*/ 26 h 40"/>
                  <a:gd name="T12" fmla="*/ 26 w 32"/>
                  <a:gd name="T13" fmla="*/ 22 h 40"/>
                  <a:gd name="T14" fmla="*/ 30 w 32"/>
                  <a:gd name="T15" fmla="*/ 18 h 40"/>
                  <a:gd name="T16" fmla="*/ 32 w 32"/>
                  <a:gd name="T17" fmla="*/ 14 h 40"/>
                  <a:gd name="T18" fmla="*/ 24 w 32"/>
                  <a:gd name="T19" fmla="*/ 8 h 40"/>
                  <a:gd name="T20" fmla="*/ 26 w 32"/>
                  <a:gd name="T21" fmla="*/ 2 h 40"/>
                  <a:gd name="T22" fmla="*/ 20 w 32"/>
                  <a:gd name="T23" fmla="*/ 2 h 40"/>
                  <a:gd name="T24" fmla="*/ 16 w 32"/>
                  <a:gd name="T25" fmla="*/ 0 h 40"/>
                  <a:gd name="T26" fmla="*/ 12 w 32"/>
                  <a:gd name="T27" fmla="*/ 8 h 40"/>
                  <a:gd name="T28" fmla="*/ 8 w 32"/>
                  <a:gd name="T29" fmla="*/ 8 h 40"/>
                  <a:gd name="T30" fmla="*/ 6 w 32"/>
                  <a:gd name="T31" fmla="*/ 4 h 40"/>
                  <a:gd name="T32" fmla="*/ 4 w 32"/>
                  <a:gd name="T33" fmla="*/ 4 h 40"/>
                  <a:gd name="T34" fmla="*/ 0 w 32"/>
                  <a:gd name="T35" fmla="*/ 6 h 40"/>
                  <a:gd name="T36" fmla="*/ 4 w 32"/>
                  <a:gd name="T37" fmla="*/ 12 h 40"/>
                  <a:gd name="T38" fmla="*/ 4 w 32"/>
                  <a:gd name="T39"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40">
                    <a:moveTo>
                      <a:pt x="4" y="18"/>
                    </a:moveTo>
                    <a:lnTo>
                      <a:pt x="6" y="26"/>
                    </a:lnTo>
                    <a:lnTo>
                      <a:pt x="12" y="38"/>
                    </a:lnTo>
                    <a:lnTo>
                      <a:pt x="12" y="40"/>
                    </a:lnTo>
                    <a:lnTo>
                      <a:pt x="12" y="40"/>
                    </a:lnTo>
                    <a:lnTo>
                      <a:pt x="22" y="26"/>
                    </a:lnTo>
                    <a:lnTo>
                      <a:pt x="26" y="22"/>
                    </a:lnTo>
                    <a:lnTo>
                      <a:pt x="30" y="18"/>
                    </a:lnTo>
                    <a:lnTo>
                      <a:pt x="32" y="14"/>
                    </a:lnTo>
                    <a:lnTo>
                      <a:pt x="24" y="8"/>
                    </a:lnTo>
                    <a:lnTo>
                      <a:pt x="26" y="2"/>
                    </a:lnTo>
                    <a:lnTo>
                      <a:pt x="20" y="2"/>
                    </a:lnTo>
                    <a:lnTo>
                      <a:pt x="16" y="0"/>
                    </a:lnTo>
                    <a:lnTo>
                      <a:pt x="12" y="8"/>
                    </a:lnTo>
                    <a:lnTo>
                      <a:pt x="8" y="8"/>
                    </a:lnTo>
                    <a:lnTo>
                      <a:pt x="6" y="4"/>
                    </a:lnTo>
                    <a:lnTo>
                      <a:pt x="4" y="4"/>
                    </a:lnTo>
                    <a:lnTo>
                      <a:pt x="0" y="6"/>
                    </a:lnTo>
                    <a:lnTo>
                      <a:pt x="4" y="12"/>
                    </a:lnTo>
                    <a:lnTo>
                      <a:pt x="4"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8" name="Freeform 132"/>
              <p:cNvSpPr>
                <a:spLocks/>
              </p:cNvSpPr>
              <p:nvPr/>
            </p:nvSpPr>
            <p:spPr bwMode="auto">
              <a:xfrm>
                <a:off x="12776267" y="4704026"/>
                <a:ext cx="476263" cy="527597"/>
              </a:xfrm>
              <a:custGeom>
                <a:avLst/>
                <a:gdLst>
                  <a:gd name="T0" fmla="*/ 332 w 334"/>
                  <a:gd name="T1" fmla="*/ 63 h 370"/>
                  <a:gd name="T2" fmla="*/ 326 w 334"/>
                  <a:gd name="T3" fmla="*/ 59 h 370"/>
                  <a:gd name="T4" fmla="*/ 320 w 334"/>
                  <a:gd name="T5" fmla="*/ 35 h 370"/>
                  <a:gd name="T6" fmla="*/ 314 w 334"/>
                  <a:gd name="T7" fmla="*/ 23 h 370"/>
                  <a:gd name="T8" fmla="*/ 298 w 334"/>
                  <a:gd name="T9" fmla="*/ 15 h 370"/>
                  <a:gd name="T10" fmla="*/ 274 w 334"/>
                  <a:gd name="T11" fmla="*/ 13 h 370"/>
                  <a:gd name="T12" fmla="*/ 260 w 334"/>
                  <a:gd name="T13" fmla="*/ 3 h 370"/>
                  <a:gd name="T14" fmla="*/ 232 w 334"/>
                  <a:gd name="T15" fmla="*/ 0 h 370"/>
                  <a:gd name="T16" fmla="*/ 216 w 334"/>
                  <a:gd name="T17" fmla="*/ 3 h 370"/>
                  <a:gd name="T18" fmla="*/ 188 w 334"/>
                  <a:gd name="T19" fmla="*/ 11 h 370"/>
                  <a:gd name="T20" fmla="*/ 176 w 334"/>
                  <a:gd name="T21" fmla="*/ 23 h 370"/>
                  <a:gd name="T22" fmla="*/ 140 w 334"/>
                  <a:gd name="T23" fmla="*/ 9 h 370"/>
                  <a:gd name="T24" fmla="*/ 112 w 334"/>
                  <a:gd name="T25" fmla="*/ 23 h 370"/>
                  <a:gd name="T26" fmla="*/ 104 w 334"/>
                  <a:gd name="T27" fmla="*/ 61 h 370"/>
                  <a:gd name="T28" fmla="*/ 102 w 334"/>
                  <a:gd name="T29" fmla="*/ 93 h 370"/>
                  <a:gd name="T30" fmla="*/ 94 w 334"/>
                  <a:gd name="T31" fmla="*/ 123 h 370"/>
                  <a:gd name="T32" fmla="*/ 72 w 334"/>
                  <a:gd name="T33" fmla="*/ 149 h 370"/>
                  <a:gd name="T34" fmla="*/ 68 w 334"/>
                  <a:gd name="T35" fmla="*/ 179 h 370"/>
                  <a:gd name="T36" fmla="*/ 44 w 334"/>
                  <a:gd name="T37" fmla="*/ 199 h 370"/>
                  <a:gd name="T38" fmla="*/ 40 w 334"/>
                  <a:gd name="T39" fmla="*/ 191 h 370"/>
                  <a:gd name="T40" fmla="*/ 24 w 334"/>
                  <a:gd name="T41" fmla="*/ 199 h 370"/>
                  <a:gd name="T42" fmla="*/ 6 w 334"/>
                  <a:gd name="T43" fmla="*/ 205 h 370"/>
                  <a:gd name="T44" fmla="*/ 2 w 334"/>
                  <a:gd name="T45" fmla="*/ 223 h 370"/>
                  <a:gd name="T46" fmla="*/ 12 w 334"/>
                  <a:gd name="T47" fmla="*/ 223 h 370"/>
                  <a:gd name="T48" fmla="*/ 80 w 334"/>
                  <a:gd name="T49" fmla="*/ 235 h 370"/>
                  <a:gd name="T50" fmla="*/ 94 w 334"/>
                  <a:gd name="T51" fmla="*/ 265 h 370"/>
                  <a:gd name="T52" fmla="*/ 128 w 334"/>
                  <a:gd name="T53" fmla="*/ 245 h 370"/>
                  <a:gd name="T54" fmla="*/ 148 w 334"/>
                  <a:gd name="T55" fmla="*/ 247 h 370"/>
                  <a:gd name="T56" fmla="*/ 170 w 334"/>
                  <a:gd name="T57" fmla="*/ 268 h 370"/>
                  <a:gd name="T58" fmla="*/ 174 w 334"/>
                  <a:gd name="T59" fmla="*/ 302 h 370"/>
                  <a:gd name="T60" fmla="*/ 178 w 334"/>
                  <a:gd name="T61" fmla="*/ 326 h 370"/>
                  <a:gd name="T62" fmla="*/ 198 w 334"/>
                  <a:gd name="T63" fmla="*/ 322 h 370"/>
                  <a:gd name="T64" fmla="*/ 212 w 334"/>
                  <a:gd name="T65" fmla="*/ 326 h 370"/>
                  <a:gd name="T66" fmla="*/ 228 w 334"/>
                  <a:gd name="T67" fmla="*/ 330 h 370"/>
                  <a:gd name="T68" fmla="*/ 258 w 334"/>
                  <a:gd name="T69" fmla="*/ 334 h 370"/>
                  <a:gd name="T70" fmla="*/ 278 w 334"/>
                  <a:gd name="T71" fmla="*/ 350 h 370"/>
                  <a:gd name="T72" fmla="*/ 300 w 334"/>
                  <a:gd name="T73" fmla="*/ 370 h 370"/>
                  <a:gd name="T74" fmla="*/ 306 w 334"/>
                  <a:gd name="T75" fmla="*/ 346 h 370"/>
                  <a:gd name="T76" fmla="*/ 288 w 334"/>
                  <a:gd name="T77" fmla="*/ 314 h 370"/>
                  <a:gd name="T78" fmla="*/ 282 w 334"/>
                  <a:gd name="T79" fmla="*/ 286 h 370"/>
                  <a:gd name="T80" fmla="*/ 294 w 334"/>
                  <a:gd name="T81" fmla="*/ 272 h 370"/>
                  <a:gd name="T82" fmla="*/ 320 w 334"/>
                  <a:gd name="T83" fmla="*/ 263 h 370"/>
                  <a:gd name="T84" fmla="*/ 298 w 334"/>
                  <a:gd name="T85" fmla="*/ 221 h 370"/>
                  <a:gd name="T86" fmla="*/ 296 w 334"/>
                  <a:gd name="T87" fmla="*/ 191 h 370"/>
                  <a:gd name="T88" fmla="*/ 300 w 334"/>
                  <a:gd name="T89" fmla="*/ 171 h 370"/>
                  <a:gd name="T90" fmla="*/ 294 w 334"/>
                  <a:gd name="T91" fmla="*/ 153 h 370"/>
                  <a:gd name="T92" fmla="*/ 294 w 334"/>
                  <a:gd name="T93" fmla="*/ 137 h 370"/>
                  <a:gd name="T94" fmla="*/ 306 w 334"/>
                  <a:gd name="T95" fmla="*/ 121 h 370"/>
                  <a:gd name="T96" fmla="*/ 302 w 334"/>
                  <a:gd name="T97" fmla="*/ 11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70">
                    <a:moveTo>
                      <a:pt x="310" y="89"/>
                    </a:moveTo>
                    <a:lnTo>
                      <a:pt x="322" y="77"/>
                    </a:lnTo>
                    <a:lnTo>
                      <a:pt x="332" y="63"/>
                    </a:lnTo>
                    <a:lnTo>
                      <a:pt x="334" y="61"/>
                    </a:lnTo>
                    <a:lnTo>
                      <a:pt x="334" y="61"/>
                    </a:lnTo>
                    <a:lnTo>
                      <a:pt x="326" y="59"/>
                    </a:lnTo>
                    <a:lnTo>
                      <a:pt x="324" y="43"/>
                    </a:lnTo>
                    <a:lnTo>
                      <a:pt x="324" y="37"/>
                    </a:lnTo>
                    <a:lnTo>
                      <a:pt x="320" y="35"/>
                    </a:lnTo>
                    <a:lnTo>
                      <a:pt x="318" y="33"/>
                    </a:lnTo>
                    <a:lnTo>
                      <a:pt x="314" y="29"/>
                    </a:lnTo>
                    <a:lnTo>
                      <a:pt x="314" y="23"/>
                    </a:lnTo>
                    <a:lnTo>
                      <a:pt x="308" y="13"/>
                    </a:lnTo>
                    <a:lnTo>
                      <a:pt x="302" y="11"/>
                    </a:lnTo>
                    <a:lnTo>
                      <a:pt x="298" y="15"/>
                    </a:lnTo>
                    <a:lnTo>
                      <a:pt x="288" y="13"/>
                    </a:lnTo>
                    <a:lnTo>
                      <a:pt x="286" y="17"/>
                    </a:lnTo>
                    <a:lnTo>
                      <a:pt x="274" y="13"/>
                    </a:lnTo>
                    <a:lnTo>
                      <a:pt x="272" y="9"/>
                    </a:lnTo>
                    <a:lnTo>
                      <a:pt x="266" y="7"/>
                    </a:lnTo>
                    <a:lnTo>
                      <a:pt x="260" y="3"/>
                    </a:lnTo>
                    <a:lnTo>
                      <a:pt x="250" y="7"/>
                    </a:lnTo>
                    <a:lnTo>
                      <a:pt x="246" y="5"/>
                    </a:lnTo>
                    <a:lnTo>
                      <a:pt x="232" y="0"/>
                    </a:lnTo>
                    <a:lnTo>
                      <a:pt x="230" y="7"/>
                    </a:lnTo>
                    <a:lnTo>
                      <a:pt x="222" y="9"/>
                    </a:lnTo>
                    <a:lnTo>
                      <a:pt x="216" y="3"/>
                    </a:lnTo>
                    <a:lnTo>
                      <a:pt x="212" y="11"/>
                    </a:lnTo>
                    <a:lnTo>
                      <a:pt x="196" y="13"/>
                    </a:lnTo>
                    <a:lnTo>
                      <a:pt x="188" y="11"/>
                    </a:lnTo>
                    <a:lnTo>
                      <a:pt x="182" y="17"/>
                    </a:lnTo>
                    <a:lnTo>
                      <a:pt x="180" y="21"/>
                    </a:lnTo>
                    <a:lnTo>
                      <a:pt x="176" y="23"/>
                    </a:lnTo>
                    <a:lnTo>
                      <a:pt x="164" y="19"/>
                    </a:lnTo>
                    <a:lnTo>
                      <a:pt x="146" y="13"/>
                    </a:lnTo>
                    <a:lnTo>
                      <a:pt x="140" y="9"/>
                    </a:lnTo>
                    <a:lnTo>
                      <a:pt x="132" y="5"/>
                    </a:lnTo>
                    <a:lnTo>
                      <a:pt x="124" y="7"/>
                    </a:lnTo>
                    <a:lnTo>
                      <a:pt x="112" y="23"/>
                    </a:lnTo>
                    <a:lnTo>
                      <a:pt x="112" y="33"/>
                    </a:lnTo>
                    <a:lnTo>
                      <a:pt x="114" y="43"/>
                    </a:lnTo>
                    <a:lnTo>
                      <a:pt x="104" y="61"/>
                    </a:lnTo>
                    <a:lnTo>
                      <a:pt x="104" y="67"/>
                    </a:lnTo>
                    <a:lnTo>
                      <a:pt x="100" y="79"/>
                    </a:lnTo>
                    <a:lnTo>
                      <a:pt x="102" y="93"/>
                    </a:lnTo>
                    <a:lnTo>
                      <a:pt x="100" y="101"/>
                    </a:lnTo>
                    <a:lnTo>
                      <a:pt x="100" y="113"/>
                    </a:lnTo>
                    <a:lnTo>
                      <a:pt x="94" y="123"/>
                    </a:lnTo>
                    <a:lnTo>
                      <a:pt x="82" y="129"/>
                    </a:lnTo>
                    <a:lnTo>
                      <a:pt x="78" y="141"/>
                    </a:lnTo>
                    <a:lnTo>
                      <a:pt x="72" y="149"/>
                    </a:lnTo>
                    <a:lnTo>
                      <a:pt x="72" y="153"/>
                    </a:lnTo>
                    <a:lnTo>
                      <a:pt x="72" y="169"/>
                    </a:lnTo>
                    <a:lnTo>
                      <a:pt x="68" y="179"/>
                    </a:lnTo>
                    <a:lnTo>
                      <a:pt x="56" y="187"/>
                    </a:lnTo>
                    <a:lnTo>
                      <a:pt x="50" y="193"/>
                    </a:lnTo>
                    <a:lnTo>
                      <a:pt x="44" y="199"/>
                    </a:lnTo>
                    <a:lnTo>
                      <a:pt x="40" y="197"/>
                    </a:lnTo>
                    <a:lnTo>
                      <a:pt x="42" y="193"/>
                    </a:lnTo>
                    <a:lnTo>
                      <a:pt x="40" y="191"/>
                    </a:lnTo>
                    <a:lnTo>
                      <a:pt x="28" y="193"/>
                    </a:lnTo>
                    <a:lnTo>
                      <a:pt x="28" y="197"/>
                    </a:lnTo>
                    <a:lnTo>
                      <a:pt x="24" y="199"/>
                    </a:lnTo>
                    <a:lnTo>
                      <a:pt x="18" y="195"/>
                    </a:lnTo>
                    <a:lnTo>
                      <a:pt x="12" y="199"/>
                    </a:lnTo>
                    <a:lnTo>
                      <a:pt x="6" y="205"/>
                    </a:lnTo>
                    <a:lnTo>
                      <a:pt x="6" y="219"/>
                    </a:lnTo>
                    <a:lnTo>
                      <a:pt x="0" y="219"/>
                    </a:lnTo>
                    <a:lnTo>
                      <a:pt x="2" y="223"/>
                    </a:lnTo>
                    <a:lnTo>
                      <a:pt x="4" y="229"/>
                    </a:lnTo>
                    <a:lnTo>
                      <a:pt x="8" y="223"/>
                    </a:lnTo>
                    <a:lnTo>
                      <a:pt x="12" y="223"/>
                    </a:lnTo>
                    <a:lnTo>
                      <a:pt x="16" y="221"/>
                    </a:lnTo>
                    <a:lnTo>
                      <a:pt x="78" y="221"/>
                    </a:lnTo>
                    <a:lnTo>
                      <a:pt x="80" y="235"/>
                    </a:lnTo>
                    <a:lnTo>
                      <a:pt x="84" y="249"/>
                    </a:lnTo>
                    <a:lnTo>
                      <a:pt x="90" y="255"/>
                    </a:lnTo>
                    <a:lnTo>
                      <a:pt x="94" y="265"/>
                    </a:lnTo>
                    <a:lnTo>
                      <a:pt x="126" y="265"/>
                    </a:lnTo>
                    <a:lnTo>
                      <a:pt x="130" y="255"/>
                    </a:lnTo>
                    <a:lnTo>
                      <a:pt x="128" y="245"/>
                    </a:lnTo>
                    <a:lnTo>
                      <a:pt x="140" y="245"/>
                    </a:lnTo>
                    <a:lnTo>
                      <a:pt x="146" y="241"/>
                    </a:lnTo>
                    <a:lnTo>
                      <a:pt x="148" y="247"/>
                    </a:lnTo>
                    <a:lnTo>
                      <a:pt x="168" y="247"/>
                    </a:lnTo>
                    <a:lnTo>
                      <a:pt x="166" y="253"/>
                    </a:lnTo>
                    <a:lnTo>
                      <a:pt x="170" y="268"/>
                    </a:lnTo>
                    <a:lnTo>
                      <a:pt x="166" y="292"/>
                    </a:lnTo>
                    <a:lnTo>
                      <a:pt x="170" y="298"/>
                    </a:lnTo>
                    <a:lnTo>
                      <a:pt x="174" y="302"/>
                    </a:lnTo>
                    <a:lnTo>
                      <a:pt x="176" y="316"/>
                    </a:lnTo>
                    <a:lnTo>
                      <a:pt x="174" y="326"/>
                    </a:lnTo>
                    <a:lnTo>
                      <a:pt x="178" y="326"/>
                    </a:lnTo>
                    <a:lnTo>
                      <a:pt x="182" y="326"/>
                    </a:lnTo>
                    <a:lnTo>
                      <a:pt x="188" y="326"/>
                    </a:lnTo>
                    <a:lnTo>
                      <a:pt x="198" y="322"/>
                    </a:lnTo>
                    <a:lnTo>
                      <a:pt x="208" y="322"/>
                    </a:lnTo>
                    <a:lnTo>
                      <a:pt x="214" y="322"/>
                    </a:lnTo>
                    <a:lnTo>
                      <a:pt x="212" y="326"/>
                    </a:lnTo>
                    <a:lnTo>
                      <a:pt x="214" y="330"/>
                    </a:lnTo>
                    <a:lnTo>
                      <a:pt x="228" y="326"/>
                    </a:lnTo>
                    <a:lnTo>
                      <a:pt x="228" y="330"/>
                    </a:lnTo>
                    <a:lnTo>
                      <a:pt x="238" y="340"/>
                    </a:lnTo>
                    <a:lnTo>
                      <a:pt x="254" y="340"/>
                    </a:lnTo>
                    <a:lnTo>
                      <a:pt x="258" y="334"/>
                    </a:lnTo>
                    <a:lnTo>
                      <a:pt x="262" y="336"/>
                    </a:lnTo>
                    <a:lnTo>
                      <a:pt x="268" y="344"/>
                    </a:lnTo>
                    <a:lnTo>
                      <a:pt x="278" y="350"/>
                    </a:lnTo>
                    <a:lnTo>
                      <a:pt x="292" y="370"/>
                    </a:lnTo>
                    <a:lnTo>
                      <a:pt x="298" y="368"/>
                    </a:lnTo>
                    <a:lnTo>
                      <a:pt x="300" y="370"/>
                    </a:lnTo>
                    <a:lnTo>
                      <a:pt x="306" y="370"/>
                    </a:lnTo>
                    <a:lnTo>
                      <a:pt x="308" y="370"/>
                    </a:lnTo>
                    <a:lnTo>
                      <a:pt x="306" y="346"/>
                    </a:lnTo>
                    <a:lnTo>
                      <a:pt x="296" y="352"/>
                    </a:lnTo>
                    <a:lnTo>
                      <a:pt x="284" y="338"/>
                    </a:lnTo>
                    <a:lnTo>
                      <a:pt x="288" y="314"/>
                    </a:lnTo>
                    <a:lnTo>
                      <a:pt x="286" y="292"/>
                    </a:lnTo>
                    <a:lnTo>
                      <a:pt x="284" y="292"/>
                    </a:lnTo>
                    <a:lnTo>
                      <a:pt x="282" y="286"/>
                    </a:lnTo>
                    <a:lnTo>
                      <a:pt x="288" y="280"/>
                    </a:lnTo>
                    <a:lnTo>
                      <a:pt x="290" y="272"/>
                    </a:lnTo>
                    <a:lnTo>
                      <a:pt x="294" y="272"/>
                    </a:lnTo>
                    <a:lnTo>
                      <a:pt x="294" y="272"/>
                    </a:lnTo>
                    <a:lnTo>
                      <a:pt x="320" y="270"/>
                    </a:lnTo>
                    <a:lnTo>
                      <a:pt x="320" y="263"/>
                    </a:lnTo>
                    <a:lnTo>
                      <a:pt x="316" y="249"/>
                    </a:lnTo>
                    <a:lnTo>
                      <a:pt x="306" y="241"/>
                    </a:lnTo>
                    <a:lnTo>
                      <a:pt x="298" y="221"/>
                    </a:lnTo>
                    <a:lnTo>
                      <a:pt x="300" y="215"/>
                    </a:lnTo>
                    <a:lnTo>
                      <a:pt x="298" y="209"/>
                    </a:lnTo>
                    <a:lnTo>
                      <a:pt x="296" y="191"/>
                    </a:lnTo>
                    <a:lnTo>
                      <a:pt x="298" y="185"/>
                    </a:lnTo>
                    <a:lnTo>
                      <a:pt x="296" y="171"/>
                    </a:lnTo>
                    <a:lnTo>
                      <a:pt x="300" y="171"/>
                    </a:lnTo>
                    <a:lnTo>
                      <a:pt x="300" y="165"/>
                    </a:lnTo>
                    <a:lnTo>
                      <a:pt x="296" y="159"/>
                    </a:lnTo>
                    <a:lnTo>
                      <a:pt x="294" y="153"/>
                    </a:lnTo>
                    <a:lnTo>
                      <a:pt x="294" y="151"/>
                    </a:lnTo>
                    <a:lnTo>
                      <a:pt x="292" y="151"/>
                    </a:lnTo>
                    <a:lnTo>
                      <a:pt x="294" y="137"/>
                    </a:lnTo>
                    <a:lnTo>
                      <a:pt x="300" y="139"/>
                    </a:lnTo>
                    <a:lnTo>
                      <a:pt x="304" y="131"/>
                    </a:lnTo>
                    <a:lnTo>
                      <a:pt x="306" y="121"/>
                    </a:lnTo>
                    <a:lnTo>
                      <a:pt x="306" y="121"/>
                    </a:lnTo>
                    <a:lnTo>
                      <a:pt x="302" y="119"/>
                    </a:lnTo>
                    <a:lnTo>
                      <a:pt x="302" y="115"/>
                    </a:lnTo>
                    <a:lnTo>
                      <a:pt x="306" y="107"/>
                    </a:lnTo>
                    <a:lnTo>
                      <a:pt x="310" y="8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69" name="Freeform 133"/>
              <p:cNvSpPr>
                <a:spLocks/>
              </p:cNvSpPr>
              <p:nvPr/>
            </p:nvSpPr>
            <p:spPr bwMode="auto">
              <a:xfrm>
                <a:off x="13195492" y="4885120"/>
                <a:ext cx="51334" cy="48482"/>
              </a:xfrm>
              <a:custGeom>
                <a:avLst/>
                <a:gdLst>
                  <a:gd name="T0" fmla="*/ 26 w 36"/>
                  <a:gd name="T1" fmla="*/ 0 h 34"/>
                  <a:gd name="T2" fmla="*/ 22 w 36"/>
                  <a:gd name="T3" fmla="*/ 0 h 34"/>
                  <a:gd name="T4" fmla="*/ 20 w 36"/>
                  <a:gd name="T5" fmla="*/ 6 h 34"/>
                  <a:gd name="T6" fmla="*/ 10 w 36"/>
                  <a:gd name="T7" fmla="*/ 4 h 34"/>
                  <a:gd name="T8" fmla="*/ 6 w 36"/>
                  <a:gd name="T9" fmla="*/ 12 h 34"/>
                  <a:gd name="T10" fmla="*/ 6 w 36"/>
                  <a:gd name="T11" fmla="*/ 12 h 34"/>
                  <a:gd name="T12" fmla="*/ 8 w 36"/>
                  <a:gd name="T13" fmla="*/ 18 h 34"/>
                  <a:gd name="T14" fmla="*/ 2 w 36"/>
                  <a:gd name="T15" fmla="*/ 24 h 34"/>
                  <a:gd name="T16" fmla="*/ 0 w 36"/>
                  <a:gd name="T17" fmla="*/ 24 h 34"/>
                  <a:gd name="T18" fmla="*/ 0 w 36"/>
                  <a:gd name="T19" fmla="*/ 26 h 34"/>
                  <a:gd name="T20" fmla="*/ 2 w 36"/>
                  <a:gd name="T21" fmla="*/ 32 h 34"/>
                  <a:gd name="T22" fmla="*/ 6 w 36"/>
                  <a:gd name="T23" fmla="*/ 30 h 34"/>
                  <a:gd name="T24" fmla="*/ 8 w 36"/>
                  <a:gd name="T25" fmla="*/ 30 h 34"/>
                  <a:gd name="T26" fmla="*/ 10 w 36"/>
                  <a:gd name="T27" fmla="*/ 34 h 34"/>
                  <a:gd name="T28" fmla="*/ 14 w 36"/>
                  <a:gd name="T29" fmla="*/ 34 h 34"/>
                  <a:gd name="T30" fmla="*/ 18 w 36"/>
                  <a:gd name="T31" fmla="*/ 26 h 34"/>
                  <a:gd name="T32" fmla="*/ 22 w 36"/>
                  <a:gd name="T33" fmla="*/ 28 h 34"/>
                  <a:gd name="T34" fmla="*/ 28 w 36"/>
                  <a:gd name="T35" fmla="*/ 28 h 34"/>
                  <a:gd name="T36" fmla="*/ 36 w 36"/>
                  <a:gd name="T37" fmla="*/ 18 h 34"/>
                  <a:gd name="T38" fmla="*/ 26 w 36"/>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4">
                    <a:moveTo>
                      <a:pt x="26" y="0"/>
                    </a:moveTo>
                    <a:lnTo>
                      <a:pt x="22" y="0"/>
                    </a:lnTo>
                    <a:lnTo>
                      <a:pt x="20" y="6"/>
                    </a:lnTo>
                    <a:lnTo>
                      <a:pt x="10" y="4"/>
                    </a:lnTo>
                    <a:lnTo>
                      <a:pt x="6" y="12"/>
                    </a:lnTo>
                    <a:lnTo>
                      <a:pt x="6" y="12"/>
                    </a:lnTo>
                    <a:lnTo>
                      <a:pt x="8" y="18"/>
                    </a:lnTo>
                    <a:lnTo>
                      <a:pt x="2" y="24"/>
                    </a:lnTo>
                    <a:lnTo>
                      <a:pt x="0" y="24"/>
                    </a:lnTo>
                    <a:lnTo>
                      <a:pt x="0" y="26"/>
                    </a:lnTo>
                    <a:lnTo>
                      <a:pt x="2" y="32"/>
                    </a:lnTo>
                    <a:lnTo>
                      <a:pt x="6" y="30"/>
                    </a:lnTo>
                    <a:lnTo>
                      <a:pt x="8" y="30"/>
                    </a:lnTo>
                    <a:lnTo>
                      <a:pt x="10" y="34"/>
                    </a:lnTo>
                    <a:lnTo>
                      <a:pt x="14" y="34"/>
                    </a:lnTo>
                    <a:lnTo>
                      <a:pt x="18" y="26"/>
                    </a:lnTo>
                    <a:lnTo>
                      <a:pt x="22" y="28"/>
                    </a:lnTo>
                    <a:lnTo>
                      <a:pt x="28" y="28"/>
                    </a:lnTo>
                    <a:lnTo>
                      <a:pt x="36" y="18"/>
                    </a:lnTo>
                    <a:lnTo>
                      <a:pt x="26"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0" name="Freeform 134"/>
              <p:cNvSpPr>
                <a:spLocks/>
              </p:cNvSpPr>
              <p:nvPr/>
            </p:nvSpPr>
            <p:spPr bwMode="auto">
              <a:xfrm>
                <a:off x="13209752" y="4733971"/>
                <a:ext cx="136890" cy="159705"/>
              </a:xfrm>
              <a:custGeom>
                <a:avLst/>
                <a:gdLst>
                  <a:gd name="T0" fmla="*/ 40 w 96"/>
                  <a:gd name="T1" fmla="*/ 96 h 112"/>
                  <a:gd name="T2" fmla="*/ 40 w 96"/>
                  <a:gd name="T3" fmla="*/ 86 h 112"/>
                  <a:gd name="T4" fmla="*/ 48 w 96"/>
                  <a:gd name="T5" fmla="*/ 78 h 112"/>
                  <a:gd name="T6" fmla="*/ 54 w 96"/>
                  <a:gd name="T7" fmla="*/ 78 h 112"/>
                  <a:gd name="T8" fmla="*/ 60 w 96"/>
                  <a:gd name="T9" fmla="*/ 82 h 112"/>
                  <a:gd name="T10" fmla="*/ 66 w 96"/>
                  <a:gd name="T11" fmla="*/ 76 h 112"/>
                  <a:gd name="T12" fmla="*/ 74 w 96"/>
                  <a:gd name="T13" fmla="*/ 78 h 112"/>
                  <a:gd name="T14" fmla="*/ 76 w 96"/>
                  <a:gd name="T15" fmla="*/ 82 h 112"/>
                  <a:gd name="T16" fmla="*/ 76 w 96"/>
                  <a:gd name="T17" fmla="*/ 82 h 112"/>
                  <a:gd name="T18" fmla="*/ 96 w 96"/>
                  <a:gd name="T19" fmla="*/ 48 h 112"/>
                  <a:gd name="T20" fmla="*/ 92 w 96"/>
                  <a:gd name="T21" fmla="*/ 28 h 112"/>
                  <a:gd name="T22" fmla="*/ 84 w 96"/>
                  <a:gd name="T23" fmla="*/ 22 h 112"/>
                  <a:gd name="T24" fmla="*/ 84 w 96"/>
                  <a:gd name="T25" fmla="*/ 12 h 112"/>
                  <a:gd name="T26" fmla="*/ 78 w 96"/>
                  <a:gd name="T27" fmla="*/ 4 h 112"/>
                  <a:gd name="T28" fmla="*/ 78 w 96"/>
                  <a:gd name="T29" fmla="*/ 0 h 112"/>
                  <a:gd name="T30" fmla="*/ 70 w 96"/>
                  <a:gd name="T31" fmla="*/ 8 h 112"/>
                  <a:gd name="T32" fmla="*/ 62 w 96"/>
                  <a:gd name="T33" fmla="*/ 8 h 112"/>
                  <a:gd name="T34" fmla="*/ 50 w 96"/>
                  <a:gd name="T35" fmla="*/ 10 h 112"/>
                  <a:gd name="T36" fmla="*/ 46 w 96"/>
                  <a:gd name="T37" fmla="*/ 14 h 112"/>
                  <a:gd name="T38" fmla="*/ 40 w 96"/>
                  <a:gd name="T39" fmla="*/ 10 h 112"/>
                  <a:gd name="T40" fmla="*/ 36 w 96"/>
                  <a:gd name="T41" fmla="*/ 12 h 112"/>
                  <a:gd name="T42" fmla="*/ 24 w 96"/>
                  <a:gd name="T43" fmla="*/ 10 h 112"/>
                  <a:gd name="T44" fmla="*/ 20 w 96"/>
                  <a:gd name="T45" fmla="*/ 16 h 112"/>
                  <a:gd name="T46" fmla="*/ 20 w 96"/>
                  <a:gd name="T47" fmla="*/ 22 h 112"/>
                  <a:gd name="T48" fmla="*/ 22 w 96"/>
                  <a:gd name="T49" fmla="*/ 38 h 112"/>
                  <a:gd name="T50" fmla="*/ 30 w 96"/>
                  <a:gd name="T51" fmla="*/ 40 h 112"/>
                  <a:gd name="T52" fmla="*/ 30 w 96"/>
                  <a:gd name="T53" fmla="*/ 40 h 112"/>
                  <a:gd name="T54" fmla="*/ 34 w 96"/>
                  <a:gd name="T55" fmla="*/ 38 h 112"/>
                  <a:gd name="T56" fmla="*/ 34 w 96"/>
                  <a:gd name="T57" fmla="*/ 42 h 112"/>
                  <a:gd name="T58" fmla="*/ 34 w 96"/>
                  <a:gd name="T59" fmla="*/ 48 h 112"/>
                  <a:gd name="T60" fmla="*/ 22 w 96"/>
                  <a:gd name="T61" fmla="*/ 62 h 112"/>
                  <a:gd name="T62" fmla="*/ 18 w 96"/>
                  <a:gd name="T63" fmla="*/ 62 h 112"/>
                  <a:gd name="T64" fmla="*/ 18 w 96"/>
                  <a:gd name="T65" fmla="*/ 56 h 112"/>
                  <a:gd name="T66" fmla="*/ 6 w 96"/>
                  <a:gd name="T67" fmla="*/ 68 h 112"/>
                  <a:gd name="T68" fmla="*/ 2 w 96"/>
                  <a:gd name="T69" fmla="*/ 86 h 112"/>
                  <a:gd name="T70" fmla="*/ 6 w 96"/>
                  <a:gd name="T71" fmla="*/ 88 h 112"/>
                  <a:gd name="T72" fmla="*/ 6 w 96"/>
                  <a:gd name="T73" fmla="*/ 92 h 112"/>
                  <a:gd name="T74" fmla="*/ 4 w 96"/>
                  <a:gd name="T75" fmla="*/ 100 h 112"/>
                  <a:gd name="T76" fmla="*/ 2 w 96"/>
                  <a:gd name="T77" fmla="*/ 100 h 112"/>
                  <a:gd name="T78" fmla="*/ 2 w 96"/>
                  <a:gd name="T79" fmla="*/ 100 h 112"/>
                  <a:gd name="T80" fmla="*/ 0 w 96"/>
                  <a:gd name="T81" fmla="*/ 110 h 112"/>
                  <a:gd name="T82" fmla="*/ 10 w 96"/>
                  <a:gd name="T83" fmla="*/ 112 h 112"/>
                  <a:gd name="T84" fmla="*/ 12 w 96"/>
                  <a:gd name="T85" fmla="*/ 106 h 112"/>
                  <a:gd name="T86" fmla="*/ 16 w 96"/>
                  <a:gd name="T87" fmla="*/ 106 h 112"/>
                  <a:gd name="T88" fmla="*/ 20 w 96"/>
                  <a:gd name="T89" fmla="*/ 100 h 112"/>
                  <a:gd name="T90" fmla="*/ 40 w 96"/>
                  <a:gd name="T91" fmla="*/ 100 h 112"/>
                  <a:gd name="T92" fmla="*/ 40 w 96"/>
                  <a:gd name="T93"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112">
                    <a:moveTo>
                      <a:pt x="40" y="96"/>
                    </a:moveTo>
                    <a:lnTo>
                      <a:pt x="40" y="86"/>
                    </a:lnTo>
                    <a:lnTo>
                      <a:pt x="48" y="78"/>
                    </a:lnTo>
                    <a:lnTo>
                      <a:pt x="54" y="78"/>
                    </a:lnTo>
                    <a:lnTo>
                      <a:pt x="60" y="82"/>
                    </a:lnTo>
                    <a:lnTo>
                      <a:pt x="66" y="76"/>
                    </a:lnTo>
                    <a:lnTo>
                      <a:pt x="74" y="78"/>
                    </a:lnTo>
                    <a:lnTo>
                      <a:pt x="76" y="82"/>
                    </a:lnTo>
                    <a:lnTo>
                      <a:pt x="76" y="82"/>
                    </a:lnTo>
                    <a:lnTo>
                      <a:pt x="96" y="48"/>
                    </a:lnTo>
                    <a:lnTo>
                      <a:pt x="92" y="28"/>
                    </a:lnTo>
                    <a:lnTo>
                      <a:pt x="84" y="22"/>
                    </a:lnTo>
                    <a:lnTo>
                      <a:pt x="84" y="12"/>
                    </a:lnTo>
                    <a:lnTo>
                      <a:pt x="78" y="4"/>
                    </a:lnTo>
                    <a:lnTo>
                      <a:pt x="78" y="0"/>
                    </a:lnTo>
                    <a:lnTo>
                      <a:pt x="70" y="8"/>
                    </a:lnTo>
                    <a:lnTo>
                      <a:pt x="62" y="8"/>
                    </a:lnTo>
                    <a:lnTo>
                      <a:pt x="50" y="10"/>
                    </a:lnTo>
                    <a:lnTo>
                      <a:pt x="46" y="14"/>
                    </a:lnTo>
                    <a:lnTo>
                      <a:pt x="40" y="10"/>
                    </a:lnTo>
                    <a:lnTo>
                      <a:pt x="36" y="12"/>
                    </a:lnTo>
                    <a:lnTo>
                      <a:pt x="24" y="10"/>
                    </a:lnTo>
                    <a:lnTo>
                      <a:pt x="20" y="16"/>
                    </a:lnTo>
                    <a:lnTo>
                      <a:pt x="20" y="22"/>
                    </a:lnTo>
                    <a:lnTo>
                      <a:pt x="22" y="38"/>
                    </a:lnTo>
                    <a:lnTo>
                      <a:pt x="30" y="40"/>
                    </a:lnTo>
                    <a:lnTo>
                      <a:pt x="30" y="40"/>
                    </a:lnTo>
                    <a:lnTo>
                      <a:pt x="34" y="38"/>
                    </a:lnTo>
                    <a:lnTo>
                      <a:pt x="34" y="42"/>
                    </a:lnTo>
                    <a:lnTo>
                      <a:pt x="34" y="48"/>
                    </a:lnTo>
                    <a:lnTo>
                      <a:pt x="22" y="62"/>
                    </a:lnTo>
                    <a:lnTo>
                      <a:pt x="18" y="62"/>
                    </a:lnTo>
                    <a:lnTo>
                      <a:pt x="18" y="56"/>
                    </a:lnTo>
                    <a:lnTo>
                      <a:pt x="6" y="68"/>
                    </a:lnTo>
                    <a:lnTo>
                      <a:pt x="2" y="86"/>
                    </a:lnTo>
                    <a:lnTo>
                      <a:pt x="6" y="88"/>
                    </a:lnTo>
                    <a:lnTo>
                      <a:pt x="6" y="92"/>
                    </a:lnTo>
                    <a:lnTo>
                      <a:pt x="4" y="100"/>
                    </a:lnTo>
                    <a:lnTo>
                      <a:pt x="2" y="100"/>
                    </a:lnTo>
                    <a:lnTo>
                      <a:pt x="2" y="100"/>
                    </a:lnTo>
                    <a:lnTo>
                      <a:pt x="0" y="110"/>
                    </a:lnTo>
                    <a:lnTo>
                      <a:pt x="10" y="112"/>
                    </a:lnTo>
                    <a:lnTo>
                      <a:pt x="12" y="106"/>
                    </a:lnTo>
                    <a:lnTo>
                      <a:pt x="16" y="106"/>
                    </a:lnTo>
                    <a:lnTo>
                      <a:pt x="20" y="100"/>
                    </a:lnTo>
                    <a:lnTo>
                      <a:pt x="40" y="100"/>
                    </a:lnTo>
                    <a:lnTo>
                      <a:pt x="40"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1" name="Freeform 135"/>
              <p:cNvSpPr>
                <a:spLocks noEditPoints="1"/>
              </p:cNvSpPr>
              <p:nvPr/>
            </p:nvSpPr>
            <p:spPr bwMode="auto">
              <a:xfrm>
                <a:off x="13212604" y="4876565"/>
                <a:ext cx="266650" cy="306577"/>
              </a:xfrm>
              <a:custGeom>
                <a:avLst/>
                <a:gdLst>
                  <a:gd name="T0" fmla="*/ 169 w 187"/>
                  <a:gd name="T1" fmla="*/ 104 h 215"/>
                  <a:gd name="T2" fmla="*/ 171 w 187"/>
                  <a:gd name="T3" fmla="*/ 96 h 215"/>
                  <a:gd name="T4" fmla="*/ 173 w 187"/>
                  <a:gd name="T5" fmla="*/ 104 h 215"/>
                  <a:gd name="T6" fmla="*/ 177 w 187"/>
                  <a:gd name="T7" fmla="*/ 82 h 215"/>
                  <a:gd name="T8" fmla="*/ 175 w 187"/>
                  <a:gd name="T9" fmla="*/ 80 h 215"/>
                  <a:gd name="T10" fmla="*/ 175 w 187"/>
                  <a:gd name="T11" fmla="*/ 90 h 215"/>
                  <a:gd name="T12" fmla="*/ 185 w 187"/>
                  <a:gd name="T13" fmla="*/ 187 h 215"/>
                  <a:gd name="T14" fmla="*/ 175 w 187"/>
                  <a:gd name="T15" fmla="*/ 181 h 215"/>
                  <a:gd name="T16" fmla="*/ 173 w 187"/>
                  <a:gd name="T17" fmla="*/ 163 h 215"/>
                  <a:gd name="T18" fmla="*/ 169 w 187"/>
                  <a:gd name="T19" fmla="*/ 142 h 215"/>
                  <a:gd name="T20" fmla="*/ 171 w 187"/>
                  <a:gd name="T21" fmla="*/ 122 h 215"/>
                  <a:gd name="T22" fmla="*/ 167 w 187"/>
                  <a:gd name="T23" fmla="*/ 114 h 215"/>
                  <a:gd name="T24" fmla="*/ 161 w 187"/>
                  <a:gd name="T25" fmla="*/ 108 h 215"/>
                  <a:gd name="T26" fmla="*/ 163 w 187"/>
                  <a:gd name="T27" fmla="*/ 84 h 215"/>
                  <a:gd name="T28" fmla="*/ 141 w 187"/>
                  <a:gd name="T29" fmla="*/ 52 h 215"/>
                  <a:gd name="T30" fmla="*/ 78 w 187"/>
                  <a:gd name="T31" fmla="*/ 2 h 215"/>
                  <a:gd name="T32" fmla="*/ 72 w 187"/>
                  <a:gd name="T33" fmla="*/ 14 h 215"/>
                  <a:gd name="T34" fmla="*/ 66 w 187"/>
                  <a:gd name="T35" fmla="*/ 26 h 215"/>
                  <a:gd name="T36" fmla="*/ 72 w 187"/>
                  <a:gd name="T37" fmla="*/ 28 h 215"/>
                  <a:gd name="T38" fmla="*/ 58 w 187"/>
                  <a:gd name="T39" fmla="*/ 30 h 215"/>
                  <a:gd name="T40" fmla="*/ 58 w 187"/>
                  <a:gd name="T41" fmla="*/ 38 h 215"/>
                  <a:gd name="T42" fmla="*/ 54 w 187"/>
                  <a:gd name="T43" fmla="*/ 32 h 215"/>
                  <a:gd name="T44" fmla="*/ 42 w 187"/>
                  <a:gd name="T45" fmla="*/ 32 h 215"/>
                  <a:gd name="T46" fmla="*/ 40 w 187"/>
                  <a:gd name="T47" fmla="*/ 36 h 215"/>
                  <a:gd name="T48" fmla="*/ 40 w 187"/>
                  <a:gd name="T49" fmla="*/ 8 h 215"/>
                  <a:gd name="T50" fmla="*/ 38 w 187"/>
                  <a:gd name="T51" fmla="*/ 0 h 215"/>
                  <a:gd name="T52" fmla="*/ 14 w 187"/>
                  <a:gd name="T53" fmla="*/ 6 h 215"/>
                  <a:gd name="T54" fmla="*/ 16 w 187"/>
                  <a:gd name="T55" fmla="*/ 34 h 215"/>
                  <a:gd name="T56" fmla="*/ 22 w 187"/>
                  <a:gd name="T57" fmla="*/ 46 h 215"/>
                  <a:gd name="T58" fmla="*/ 16 w 187"/>
                  <a:gd name="T59" fmla="*/ 54 h 215"/>
                  <a:gd name="T60" fmla="*/ 2 w 187"/>
                  <a:gd name="T61" fmla="*/ 72 h 215"/>
                  <a:gd name="T62" fmla="*/ 2 w 187"/>
                  <a:gd name="T63" fmla="*/ 84 h 215"/>
                  <a:gd name="T64" fmla="*/ 4 w 187"/>
                  <a:gd name="T65" fmla="*/ 94 h 215"/>
                  <a:gd name="T66" fmla="*/ 0 w 187"/>
                  <a:gd name="T67" fmla="*/ 104 h 215"/>
                  <a:gd name="T68" fmla="*/ 8 w 187"/>
                  <a:gd name="T69" fmla="*/ 112 h 215"/>
                  <a:gd name="T70" fmla="*/ 16 w 187"/>
                  <a:gd name="T71" fmla="*/ 128 h 215"/>
                  <a:gd name="T72" fmla="*/ 26 w 187"/>
                  <a:gd name="T73" fmla="*/ 155 h 215"/>
                  <a:gd name="T74" fmla="*/ 26 w 187"/>
                  <a:gd name="T75" fmla="*/ 159 h 215"/>
                  <a:gd name="T76" fmla="*/ 58 w 187"/>
                  <a:gd name="T77" fmla="*/ 171 h 215"/>
                  <a:gd name="T78" fmla="*/ 74 w 187"/>
                  <a:gd name="T79" fmla="*/ 171 h 215"/>
                  <a:gd name="T80" fmla="*/ 88 w 187"/>
                  <a:gd name="T81" fmla="*/ 193 h 215"/>
                  <a:gd name="T82" fmla="*/ 88 w 187"/>
                  <a:gd name="T83" fmla="*/ 205 h 215"/>
                  <a:gd name="T84" fmla="*/ 98 w 187"/>
                  <a:gd name="T85" fmla="*/ 211 h 215"/>
                  <a:gd name="T86" fmla="*/ 109 w 187"/>
                  <a:gd name="T87" fmla="*/ 207 h 215"/>
                  <a:gd name="T88" fmla="*/ 121 w 187"/>
                  <a:gd name="T89" fmla="*/ 215 h 215"/>
                  <a:gd name="T90" fmla="*/ 131 w 187"/>
                  <a:gd name="T91" fmla="*/ 211 h 215"/>
                  <a:gd name="T92" fmla="*/ 141 w 187"/>
                  <a:gd name="T93" fmla="*/ 211 h 215"/>
                  <a:gd name="T94" fmla="*/ 149 w 187"/>
                  <a:gd name="T95" fmla="*/ 207 h 215"/>
                  <a:gd name="T96" fmla="*/ 159 w 187"/>
                  <a:gd name="T97" fmla="*/ 203 h 215"/>
                  <a:gd name="T98" fmla="*/ 171 w 187"/>
                  <a:gd name="T99" fmla="*/ 201 h 215"/>
                  <a:gd name="T100" fmla="*/ 177 w 187"/>
                  <a:gd name="T101" fmla="*/ 195 h 215"/>
                  <a:gd name="T102" fmla="*/ 187 w 187"/>
                  <a:gd name="T103" fmla="*/ 19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7" h="215">
                    <a:moveTo>
                      <a:pt x="173" y="108"/>
                    </a:moveTo>
                    <a:lnTo>
                      <a:pt x="169" y="104"/>
                    </a:lnTo>
                    <a:lnTo>
                      <a:pt x="169" y="96"/>
                    </a:lnTo>
                    <a:lnTo>
                      <a:pt x="171" y="96"/>
                    </a:lnTo>
                    <a:lnTo>
                      <a:pt x="171" y="100"/>
                    </a:lnTo>
                    <a:lnTo>
                      <a:pt x="173" y="104"/>
                    </a:lnTo>
                    <a:lnTo>
                      <a:pt x="173" y="108"/>
                    </a:lnTo>
                    <a:close/>
                    <a:moveTo>
                      <a:pt x="177" y="82"/>
                    </a:moveTo>
                    <a:lnTo>
                      <a:pt x="177" y="80"/>
                    </a:lnTo>
                    <a:lnTo>
                      <a:pt x="175" y="80"/>
                    </a:lnTo>
                    <a:lnTo>
                      <a:pt x="173" y="86"/>
                    </a:lnTo>
                    <a:lnTo>
                      <a:pt x="175" y="90"/>
                    </a:lnTo>
                    <a:lnTo>
                      <a:pt x="177" y="82"/>
                    </a:lnTo>
                    <a:close/>
                    <a:moveTo>
                      <a:pt x="185" y="187"/>
                    </a:moveTo>
                    <a:lnTo>
                      <a:pt x="179" y="187"/>
                    </a:lnTo>
                    <a:lnTo>
                      <a:pt x="175" y="181"/>
                    </a:lnTo>
                    <a:lnTo>
                      <a:pt x="173" y="171"/>
                    </a:lnTo>
                    <a:lnTo>
                      <a:pt x="173" y="163"/>
                    </a:lnTo>
                    <a:lnTo>
                      <a:pt x="169" y="147"/>
                    </a:lnTo>
                    <a:lnTo>
                      <a:pt x="169" y="142"/>
                    </a:lnTo>
                    <a:lnTo>
                      <a:pt x="169" y="128"/>
                    </a:lnTo>
                    <a:lnTo>
                      <a:pt x="171" y="122"/>
                    </a:lnTo>
                    <a:lnTo>
                      <a:pt x="171" y="118"/>
                    </a:lnTo>
                    <a:lnTo>
                      <a:pt x="167" y="114"/>
                    </a:lnTo>
                    <a:lnTo>
                      <a:pt x="163" y="110"/>
                    </a:lnTo>
                    <a:lnTo>
                      <a:pt x="161" y="108"/>
                    </a:lnTo>
                    <a:lnTo>
                      <a:pt x="159" y="98"/>
                    </a:lnTo>
                    <a:lnTo>
                      <a:pt x="163" y="84"/>
                    </a:lnTo>
                    <a:lnTo>
                      <a:pt x="167" y="78"/>
                    </a:lnTo>
                    <a:lnTo>
                      <a:pt x="141" y="52"/>
                    </a:lnTo>
                    <a:lnTo>
                      <a:pt x="141" y="42"/>
                    </a:lnTo>
                    <a:lnTo>
                      <a:pt x="78" y="2"/>
                    </a:lnTo>
                    <a:lnTo>
                      <a:pt x="78" y="2"/>
                    </a:lnTo>
                    <a:lnTo>
                      <a:pt x="72" y="14"/>
                    </a:lnTo>
                    <a:lnTo>
                      <a:pt x="66" y="20"/>
                    </a:lnTo>
                    <a:lnTo>
                      <a:pt x="66" y="26"/>
                    </a:lnTo>
                    <a:lnTo>
                      <a:pt x="72" y="26"/>
                    </a:lnTo>
                    <a:lnTo>
                      <a:pt x="72" y="28"/>
                    </a:lnTo>
                    <a:lnTo>
                      <a:pt x="64" y="32"/>
                    </a:lnTo>
                    <a:lnTo>
                      <a:pt x="58" y="30"/>
                    </a:lnTo>
                    <a:lnTo>
                      <a:pt x="56" y="32"/>
                    </a:lnTo>
                    <a:lnTo>
                      <a:pt x="58" y="38"/>
                    </a:lnTo>
                    <a:lnTo>
                      <a:pt x="52" y="40"/>
                    </a:lnTo>
                    <a:lnTo>
                      <a:pt x="54" y="32"/>
                    </a:lnTo>
                    <a:lnTo>
                      <a:pt x="48" y="30"/>
                    </a:lnTo>
                    <a:lnTo>
                      <a:pt x="42" y="32"/>
                    </a:lnTo>
                    <a:lnTo>
                      <a:pt x="42" y="36"/>
                    </a:lnTo>
                    <a:lnTo>
                      <a:pt x="40" y="36"/>
                    </a:lnTo>
                    <a:lnTo>
                      <a:pt x="36" y="24"/>
                    </a:lnTo>
                    <a:lnTo>
                      <a:pt x="40" y="8"/>
                    </a:lnTo>
                    <a:lnTo>
                      <a:pt x="38" y="2"/>
                    </a:lnTo>
                    <a:lnTo>
                      <a:pt x="38" y="0"/>
                    </a:lnTo>
                    <a:lnTo>
                      <a:pt x="18" y="0"/>
                    </a:lnTo>
                    <a:lnTo>
                      <a:pt x="14" y="6"/>
                    </a:lnTo>
                    <a:lnTo>
                      <a:pt x="24" y="24"/>
                    </a:lnTo>
                    <a:lnTo>
                      <a:pt x="16" y="34"/>
                    </a:lnTo>
                    <a:lnTo>
                      <a:pt x="14" y="40"/>
                    </a:lnTo>
                    <a:lnTo>
                      <a:pt x="22" y="46"/>
                    </a:lnTo>
                    <a:lnTo>
                      <a:pt x="20" y="50"/>
                    </a:lnTo>
                    <a:lnTo>
                      <a:pt x="16" y="54"/>
                    </a:lnTo>
                    <a:lnTo>
                      <a:pt x="12" y="58"/>
                    </a:lnTo>
                    <a:lnTo>
                      <a:pt x="2" y="72"/>
                    </a:lnTo>
                    <a:lnTo>
                      <a:pt x="2" y="72"/>
                    </a:lnTo>
                    <a:lnTo>
                      <a:pt x="2" y="84"/>
                    </a:lnTo>
                    <a:lnTo>
                      <a:pt x="2" y="92"/>
                    </a:lnTo>
                    <a:lnTo>
                      <a:pt x="4" y="94"/>
                    </a:lnTo>
                    <a:lnTo>
                      <a:pt x="4" y="98"/>
                    </a:lnTo>
                    <a:lnTo>
                      <a:pt x="0" y="104"/>
                    </a:lnTo>
                    <a:lnTo>
                      <a:pt x="4" y="112"/>
                    </a:lnTo>
                    <a:lnTo>
                      <a:pt x="8" y="112"/>
                    </a:lnTo>
                    <a:lnTo>
                      <a:pt x="16" y="122"/>
                    </a:lnTo>
                    <a:lnTo>
                      <a:pt x="16" y="128"/>
                    </a:lnTo>
                    <a:lnTo>
                      <a:pt x="26" y="149"/>
                    </a:lnTo>
                    <a:lnTo>
                      <a:pt x="26" y="155"/>
                    </a:lnTo>
                    <a:lnTo>
                      <a:pt x="24" y="157"/>
                    </a:lnTo>
                    <a:lnTo>
                      <a:pt x="26" y="159"/>
                    </a:lnTo>
                    <a:lnTo>
                      <a:pt x="36" y="163"/>
                    </a:lnTo>
                    <a:lnTo>
                      <a:pt x="58" y="171"/>
                    </a:lnTo>
                    <a:lnTo>
                      <a:pt x="68" y="175"/>
                    </a:lnTo>
                    <a:lnTo>
                      <a:pt x="74" y="171"/>
                    </a:lnTo>
                    <a:lnTo>
                      <a:pt x="82" y="179"/>
                    </a:lnTo>
                    <a:lnTo>
                      <a:pt x="88" y="193"/>
                    </a:lnTo>
                    <a:lnTo>
                      <a:pt x="86" y="199"/>
                    </a:lnTo>
                    <a:lnTo>
                      <a:pt x="88" y="205"/>
                    </a:lnTo>
                    <a:lnTo>
                      <a:pt x="88" y="211"/>
                    </a:lnTo>
                    <a:lnTo>
                      <a:pt x="98" y="211"/>
                    </a:lnTo>
                    <a:lnTo>
                      <a:pt x="102" y="207"/>
                    </a:lnTo>
                    <a:lnTo>
                      <a:pt x="109" y="207"/>
                    </a:lnTo>
                    <a:lnTo>
                      <a:pt x="115" y="215"/>
                    </a:lnTo>
                    <a:lnTo>
                      <a:pt x="121" y="215"/>
                    </a:lnTo>
                    <a:lnTo>
                      <a:pt x="125" y="211"/>
                    </a:lnTo>
                    <a:lnTo>
                      <a:pt x="131" y="211"/>
                    </a:lnTo>
                    <a:lnTo>
                      <a:pt x="135" y="213"/>
                    </a:lnTo>
                    <a:lnTo>
                      <a:pt x="141" y="211"/>
                    </a:lnTo>
                    <a:lnTo>
                      <a:pt x="145" y="207"/>
                    </a:lnTo>
                    <a:lnTo>
                      <a:pt x="149" y="207"/>
                    </a:lnTo>
                    <a:lnTo>
                      <a:pt x="153" y="207"/>
                    </a:lnTo>
                    <a:lnTo>
                      <a:pt x="159" y="203"/>
                    </a:lnTo>
                    <a:lnTo>
                      <a:pt x="165" y="203"/>
                    </a:lnTo>
                    <a:lnTo>
                      <a:pt x="171" y="201"/>
                    </a:lnTo>
                    <a:lnTo>
                      <a:pt x="175" y="201"/>
                    </a:lnTo>
                    <a:lnTo>
                      <a:pt x="177" y="195"/>
                    </a:lnTo>
                    <a:lnTo>
                      <a:pt x="181" y="193"/>
                    </a:lnTo>
                    <a:lnTo>
                      <a:pt x="187" y="191"/>
                    </a:lnTo>
                    <a:lnTo>
                      <a:pt x="185" y="18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2" name="Freeform 136"/>
              <p:cNvSpPr>
                <a:spLocks/>
              </p:cNvSpPr>
              <p:nvPr/>
            </p:nvSpPr>
            <p:spPr bwMode="auto">
              <a:xfrm>
                <a:off x="13496365" y="4515802"/>
                <a:ext cx="250965" cy="383577"/>
              </a:xfrm>
              <a:custGeom>
                <a:avLst/>
                <a:gdLst>
                  <a:gd name="T0" fmla="*/ 172 w 176"/>
                  <a:gd name="T1" fmla="*/ 16 h 269"/>
                  <a:gd name="T2" fmla="*/ 174 w 176"/>
                  <a:gd name="T3" fmla="*/ 2 h 269"/>
                  <a:gd name="T4" fmla="*/ 162 w 176"/>
                  <a:gd name="T5" fmla="*/ 2 h 269"/>
                  <a:gd name="T6" fmla="*/ 142 w 176"/>
                  <a:gd name="T7" fmla="*/ 12 h 269"/>
                  <a:gd name="T8" fmla="*/ 124 w 176"/>
                  <a:gd name="T9" fmla="*/ 12 h 269"/>
                  <a:gd name="T10" fmla="*/ 110 w 176"/>
                  <a:gd name="T11" fmla="*/ 16 h 269"/>
                  <a:gd name="T12" fmla="*/ 88 w 176"/>
                  <a:gd name="T13" fmla="*/ 24 h 269"/>
                  <a:gd name="T14" fmla="*/ 76 w 176"/>
                  <a:gd name="T15" fmla="*/ 22 h 269"/>
                  <a:gd name="T16" fmla="*/ 64 w 176"/>
                  <a:gd name="T17" fmla="*/ 28 h 269"/>
                  <a:gd name="T18" fmla="*/ 46 w 176"/>
                  <a:gd name="T19" fmla="*/ 22 h 269"/>
                  <a:gd name="T20" fmla="*/ 34 w 176"/>
                  <a:gd name="T21" fmla="*/ 10 h 269"/>
                  <a:gd name="T22" fmla="*/ 28 w 176"/>
                  <a:gd name="T23" fmla="*/ 18 h 269"/>
                  <a:gd name="T24" fmla="*/ 22 w 176"/>
                  <a:gd name="T25" fmla="*/ 32 h 269"/>
                  <a:gd name="T26" fmla="*/ 34 w 176"/>
                  <a:gd name="T27" fmla="*/ 48 h 269"/>
                  <a:gd name="T28" fmla="*/ 70 w 176"/>
                  <a:gd name="T29" fmla="*/ 66 h 269"/>
                  <a:gd name="T30" fmla="*/ 82 w 176"/>
                  <a:gd name="T31" fmla="*/ 72 h 269"/>
                  <a:gd name="T32" fmla="*/ 102 w 176"/>
                  <a:gd name="T33" fmla="*/ 78 h 269"/>
                  <a:gd name="T34" fmla="*/ 64 w 176"/>
                  <a:gd name="T35" fmla="*/ 143 h 269"/>
                  <a:gd name="T36" fmla="*/ 42 w 176"/>
                  <a:gd name="T37" fmla="*/ 143 h 269"/>
                  <a:gd name="T38" fmla="*/ 18 w 176"/>
                  <a:gd name="T39" fmla="*/ 153 h 269"/>
                  <a:gd name="T40" fmla="*/ 10 w 176"/>
                  <a:gd name="T41" fmla="*/ 165 h 269"/>
                  <a:gd name="T42" fmla="*/ 0 w 176"/>
                  <a:gd name="T43" fmla="*/ 255 h 269"/>
                  <a:gd name="T44" fmla="*/ 4 w 176"/>
                  <a:gd name="T45" fmla="*/ 265 h 269"/>
                  <a:gd name="T46" fmla="*/ 12 w 176"/>
                  <a:gd name="T47" fmla="*/ 267 h 269"/>
                  <a:gd name="T48" fmla="*/ 22 w 176"/>
                  <a:gd name="T49" fmla="*/ 249 h 269"/>
                  <a:gd name="T50" fmla="*/ 30 w 176"/>
                  <a:gd name="T51" fmla="*/ 239 h 269"/>
                  <a:gd name="T52" fmla="*/ 36 w 176"/>
                  <a:gd name="T53" fmla="*/ 231 h 269"/>
                  <a:gd name="T54" fmla="*/ 46 w 176"/>
                  <a:gd name="T55" fmla="*/ 223 h 269"/>
                  <a:gd name="T56" fmla="*/ 58 w 176"/>
                  <a:gd name="T57" fmla="*/ 213 h 269"/>
                  <a:gd name="T58" fmla="*/ 66 w 176"/>
                  <a:gd name="T59" fmla="*/ 205 h 269"/>
                  <a:gd name="T60" fmla="*/ 74 w 176"/>
                  <a:gd name="T61" fmla="*/ 199 h 269"/>
                  <a:gd name="T62" fmla="*/ 90 w 176"/>
                  <a:gd name="T63" fmla="*/ 189 h 269"/>
                  <a:gd name="T64" fmla="*/ 110 w 176"/>
                  <a:gd name="T65" fmla="*/ 165 h 269"/>
                  <a:gd name="T66" fmla="*/ 124 w 176"/>
                  <a:gd name="T67" fmla="*/ 143 h 269"/>
                  <a:gd name="T68" fmla="*/ 138 w 176"/>
                  <a:gd name="T69" fmla="*/ 120 h 269"/>
                  <a:gd name="T70" fmla="*/ 146 w 176"/>
                  <a:gd name="T71" fmla="*/ 102 h 269"/>
                  <a:gd name="T72" fmla="*/ 150 w 176"/>
                  <a:gd name="T73" fmla="*/ 82 h 269"/>
                  <a:gd name="T74" fmla="*/ 162 w 176"/>
                  <a:gd name="T75" fmla="*/ 66 h 269"/>
                  <a:gd name="T76" fmla="*/ 166 w 176"/>
                  <a:gd name="T77" fmla="*/ 50 h 269"/>
                  <a:gd name="T78" fmla="*/ 172 w 176"/>
                  <a:gd name="T79" fmla="*/ 30 h 269"/>
                  <a:gd name="T80" fmla="*/ 176 w 176"/>
                  <a:gd name="T81" fmla="*/ 2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269">
                    <a:moveTo>
                      <a:pt x="172" y="26"/>
                    </a:moveTo>
                    <a:lnTo>
                      <a:pt x="172" y="16"/>
                    </a:lnTo>
                    <a:lnTo>
                      <a:pt x="170" y="14"/>
                    </a:lnTo>
                    <a:lnTo>
                      <a:pt x="174" y="2"/>
                    </a:lnTo>
                    <a:lnTo>
                      <a:pt x="164" y="0"/>
                    </a:lnTo>
                    <a:lnTo>
                      <a:pt x="162" y="2"/>
                    </a:lnTo>
                    <a:lnTo>
                      <a:pt x="156" y="6"/>
                    </a:lnTo>
                    <a:lnTo>
                      <a:pt x="142" y="12"/>
                    </a:lnTo>
                    <a:lnTo>
                      <a:pt x="138" y="14"/>
                    </a:lnTo>
                    <a:lnTo>
                      <a:pt x="124" y="12"/>
                    </a:lnTo>
                    <a:lnTo>
                      <a:pt x="118" y="16"/>
                    </a:lnTo>
                    <a:lnTo>
                      <a:pt x="110" y="16"/>
                    </a:lnTo>
                    <a:lnTo>
                      <a:pt x="94" y="24"/>
                    </a:lnTo>
                    <a:lnTo>
                      <a:pt x="88" y="24"/>
                    </a:lnTo>
                    <a:lnTo>
                      <a:pt x="86" y="24"/>
                    </a:lnTo>
                    <a:lnTo>
                      <a:pt x="76" y="22"/>
                    </a:lnTo>
                    <a:lnTo>
                      <a:pt x="70" y="28"/>
                    </a:lnTo>
                    <a:lnTo>
                      <a:pt x="64" y="28"/>
                    </a:lnTo>
                    <a:lnTo>
                      <a:pt x="50" y="26"/>
                    </a:lnTo>
                    <a:lnTo>
                      <a:pt x="46" y="22"/>
                    </a:lnTo>
                    <a:lnTo>
                      <a:pt x="42" y="14"/>
                    </a:lnTo>
                    <a:lnTo>
                      <a:pt x="34" y="10"/>
                    </a:lnTo>
                    <a:lnTo>
                      <a:pt x="32" y="16"/>
                    </a:lnTo>
                    <a:lnTo>
                      <a:pt x="28" y="18"/>
                    </a:lnTo>
                    <a:lnTo>
                      <a:pt x="22" y="26"/>
                    </a:lnTo>
                    <a:lnTo>
                      <a:pt x="22" y="32"/>
                    </a:lnTo>
                    <a:lnTo>
                      <a:pt x="34" y="44"/>
                    </a:lnTo>
                    <a:lnTo>
                      <a:pt x="34" y="48"/>
                    </a:lnTo>
                    <a:lnTo>
                      <a:pt x="44" y="58"/>
                    </a:lnTo>
                    <a:lnTo>
                      <a:pt x="70" y="66"/>
                    </a:lnTo>
                    <a:lnTo>
                      <a:pt x="78" y="68"/>
                    </a:lnTo>
                    <a:lnTo>
                      <a:pt x="82" y="72"/>
                    </a:lnTo>
                    <a:lnTo>
                      <a:pt x="94" y="74"/>
                    </a:lnTo>
                    <a:lnTo>
                      <a:pt x="102" y="78"/>
                    </a:lnTo>
                    <a:lnTo>
                      <a:pt x="118" y="76"/>
                    </a:lnTo>
                    <a:lnTo>
                      <a:pt x="64" y="143"/>
                    </a:lnTo>
                    <a:lnTo>
                      <a:pt x="50" y="141"/>
                    </a:lnTo>
                    <a:lnTo>
                      <a:pt x="42" y="143"/>
                    </a:lnTo>
                    <a:lnTo>
                      <a:pt x="32" y="151"/>
                    </a:lnTo>
                    <a:lnTo>
                      <a:pt x="18" y="153"/>
                    </a:lnTo>
                    <a:lnTo>
                      <a:pt x="12" y="159"/>
                    </a:lnTo>
                    <a:lnTo>
                      <a:pt x="10" y="165"/>
                    </a:lnTo>
                    <a:lnTo>
                      <a:pt x="0" y="181"/>
                    </a:lnTo>
                    <a:lnTo>
                      <a:pt x="0" y="255"/>
                    </a:lnTo>
                    <a:lnTo>
                      <a:pt x="2" y="259"/>
                    </a:lnTo>
                    <a:lnTo>
                      <a:pt x="4" y="265"/>
                    </a:lnTo>
                    <a:lnTo>
                      <a:pt x="10" y="269"/>
                    </a:lnTo>
                    <a:lnTo>
                      <a:pt x="12" y="267"/>
                    </a:lnTo>
                    <a:lnTo>
                      <a:pt x="16" y="257"/>
                    </a:lnTo>
                    <a:lnTo>
                      <a:pt x="22" y="249"/>
                    </a:lnTo>
                    <a:lnTo>
                      <a:pt x="28" y="243"/>
                    </a:lnTo>
                    <a:lnTo>
                      <a:pt x="30" y="239"/>
                    </a:lnTo>
                    <a:lnTo>
                      <a:pt x="34" y="235"/>
                    </a:lnTo>
                    <a:lnTo>
                      <a:pt x="36" y="231"/>
                    </a:lnTo>
                    <a:lnTo>
                      <a:pt x="44" y="225"/>
                    </a:lnTo>
                    <a:lnTo>
                      <a:pt x="46" y="223"/>
                    </a:lnTo>
                    <a:lnTo>
                      <a:pt x="54" y="217"/>
                    </a:lnTo>
                    <a:lnTo>
                      <a:pt x="58" y="213"/>
                    </a:lnTo>
                    <a:lnTo>
                      <a:pt x="60" y="209"/>
                    </a:lnTo>
                    <a:lnTo>
                      <a:pt x="66" y="205"/>
                    </a:lnTo>
                    <a:lnTo>
                      <a:pt x="70" y="205"/>
                    </a:lnTo>
                    <a:lnTo>
                      <a:pt x="74" y="199"/>
                    </a:lnTo>
                    <a:lnTo>
                      <a:pt x="82" y="197"/>
                    </a:lnTo>
                    <a:lnTo>
                      <a:pt x="90" y="189"/>
                    </a:lnTo>
                    <a:lnTo>
                      <a:pt x="98" y="179"/>
                    </a:lnTo>
                    <a:lnTo>
                      <a:pt x="110" y="165"/>
                    </a:lnTo>
                    <a:lnTo>
                      <a:pt x="116" y="157"/>
                    </a:lnTo>
                    <a:lnTo>
                      <a:pt x="124" y="143"/>
                    </a:lnTo>
                    <a:lnTo>
                      <a:pt x="126" y="137"/>
                    </a:lnTo>
                    <a:lnTo>
                      <a:pt x="138" y="120"/>
                    </a:lnTo>
                    <a:lnTo>
                      <a:pt x="140" y="110"/>
                    </a:lnTo>
                    <a:lnTo>
                      <a:pt x="146" y="102"/>
                    </a:lnTo>
                    <a:lnTo>
                      <a:pt x="152" y="86"/>
                    </a:lnTo>
                    <a:lnTo>
                      <a:pt x="150" y="82"/>
                    </a:lnTo>
                    <a:lnTo>
                      <a:pt x="158" y="74"/>
                    </a:lnTo>
                    <a:lnTo>
                      <a:pt x="162" y="66"/>
                    </a:lnTo>
                    <a:lnTo>
                      <a:pt x="162" y="60"/>
                    </a:lnTo>
                    <a:lnTo>
                      <a:pt x="166" y="50"/>
                    </a:lnTo>
                    <a:lnTo>
                      <a:pt x="168" y="32"/>
                    </a:lnTo>
                    <a:lnTo>
                      <a:pt x="172" y="30"/>
                    </a:lnTo>
                    <a:lnTo>
                      <a:pt x="176" y="32"/>
                    </a:lnTo>
                    <a:lnTo>
                      <a:pt x="176" y="28"/>
                    </a:lnTo>
                    <a:lnTo>
                      <a:pt x="172"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3" name="Freeform 137"/>
              <p:cNvSpPr>
                <a:spLocks/>
              </p:cNvSpPr>
              <p:nvPr/>
            </p:nvSpPr>
            <p:spPr bwMode="auto">
              <a:xfrm>
                <a:off x="13318123" y="4722563"/>
                <a:ext cx="195353" cy="265225"/>
              </a:xfrm>
              <a:custGeom>
                <a:avLst/>
                <a:gdLst>
                  <a:gd name="T0" fmla="*/ 135 w 137"/>
                  <a:gd name="T1" fmla="*/ 20 h 186"/>
                  <a:gd name="T2" fmla="*/ 137 w 137"/>
                  <a:gd name="T3" fmla="*/ 14 h 186"/>
                  <a:gd name="T4" fmla="*/ 125 w 137"/>
                  <a:gd name="T5" fmla="*/ 14 h 186"/>
                  <a:gd name="T6" fmla="*/ 119 w 137"/>
                  <a:gd name="T7" fmla="*/ 8 h 186"/>
                  <a:gd name="T8" fmla="*/ 105 w 137"/>
                  <a:gd name="T9" fmla="*/ 12 h 186"/>
                  <a:gd name="T10" fmla="*/ 105 w 137"/>
                  <a:gd name="T11" fmla="*/ 16 h 186"/>
                  <a:gd name="T12" fmla="*/ 99 w 137"/>
                  <a:gd name="T13" fmla="*/ 22 h 186"/>
                  <a:gd name="T14" fmla="*/ 73 w 137"/>
                  <a:gd name="T15" fmla="*/ 20 h 186"/>
                  <a:gd name="T16" fmla="*/ 53 w 137"/>
                  <a:gd name="T17" fmla="*/ 4 h 186"/>
                  <a:gd name="T18" fmla="*/ 35 w 137"/>
                  <a:gd name="T19" fmla="*/ 0 h 186"/>
                  <a:gd name="T20" fmla="*/ 10 w 137"/>
                  <a:gd name="T21" fmla="*/ 0 h 186"/>
                  <a:gd name="T22" fmla="*/ 2 w 137"/>
                  <a:gd name="T23" fmla="*/ 8 h 186"/>
                  <a:gd name="T24" fmla="*/ 2 w 137"/>
                  <a:gd name="T25" fmla="*/ 12 h 186"/>
                  <a:gd name="T26" fmla="*/ 8 w 137"/>
                  <a:gd name="T27" fmla="*/ 20 h 186"/>
                  <a:gd name="T28" fmla="*/ 8 w 137"/>
                  <a:gd name="T29" fmla="*/ 30 h 186"/>
                  <a:gd name="T30" fmla="*/ 16 w 137"/>
                  <a:gd name="T31" fmla="*/ 36 h 186"/>
                  <a:gd name="T32" fmla="*/ 20 w 137"/>
                  <a:gd name="T33" fmla="*/ 56 h 186"/>
                  <a:gd name="T34" fmla="*/ 0 w 137"/>
                  <a:gd name="T35" fmla="*/ 90 h 186"/>
                  <a:gd name="T36" fmla="*/ 0 w 137"/>
                  <a:gd name="T37" fmla="*/ 90 h 186"/>
                  <a:gd name="T38" fmla="*/ 4 w 137"/>
                  <a:gd name="T39" fmla="*/ 94 h 186"/>
                  <a:gd name="T40" fmla="*/ 12 w 137"/>
                  <a:gd name="T41" fmla="*/ 92 h 186"/>
                  <a:gd name="T42" fmla="*/ 14 w 137"/>
                  <a:gd name="T43" fmla="*/ 96 h 186"/>
                  <a:gd name="T44" fmla="*/ 14 w 137"/>
                  <a:gd name="T45" fmla="*/ 102 h 186"/>
                  <a:gd name="T46" fmla="*/ 6 w 137"/>
                  <a:gd name="T47" fmla="*/ 102 h 186"/>
                  <a:gd name="T48" fmla="*/ 4 w 137"/>
                  <a:gd name="T49" fmla="*/ 110 h 186"/>
                  <a:gd name="T50" fmla="*/ 67 w 137"/>
                  <a:gd name="T51" fmla="*/ 150 h 186"/>
                  <a:gd name="T52" fmla="*/ 67 w 137"/>
                  <a:gd name="T53" fmla="*/ 160 h 186"/>
                  <a:gd name="T54" fmla="*/ 93 w 137"/>
                  <a:gd name="T55" fmla="*/ 186 h 186"/>
                  <a:gd name="T56" fmla="*/ 97 w 137"/>
                  <a:gd name="T57" fmla="*/ 180 h 186"/>
                  <a:gd name="T58" fmla="*/ 97 w 137"/>
                  <a:gd name="T59" fmla="*/ 178 h 186"/>
                  <a:gd name="T60" fmla="*/ 101 w 137"/>
                  <a:gd name="T61" fmla="*/ 174 h 186"/>
                  <a:gd name="T62" fmla="*/ 103 w 137"/>
                  <a:gd name="T63" fmla="*/ 162 h 186"/>
                  <a:gd name="T64" fmla="*/ 107 w 137"/>
                  <a:gd name="T65" fmla="*/ 158 h 186"/>
                  <a:gd name="T66" fmla="*/ 109 w 137"/>
                  <a:gd name="T67" fmla="*/ 150 h 186"/>
                  <a:gd name="T68" fmla="*/ 109 w 137"/>
                  <a:gd name="T69" fmla="*/ 148 h 186"/>
                  <a:gd name="T70" fmla="*/ 109 w 137"/>
                  <a:gd name="T71" fmla="*/ 144 h 186"/>
                  <a:gd name="T72" fmla="*/ 119 w 137"/>
                  <a:gd name="T73" fmla="*/ 140 h 186"/>
                  <a:gd name="T74" fmla="*/ 121 w 137"/>
                  <a:gd name="T75" fmla="*/ 132 h 186"/>
                  <a:gd name="T76" fmla="*/ 127 w 137"/>
                  <a:gd name="T77" fmla="*/ 130 h 186"/>
                  <a:gd name="T78" fmla="*/ 131 w 137"/>
                  <a:gd name="T79" fmla="*/ 128 h 186"/>
                  <a:gd name="T80" fmla="*/ 135 w 137"/>
                  <a:gd name="T81" fmla="*/ 124 h 186"/>
                  <a:gd name="T82" fmla="*/ 129 w 137"/>
                  <a:gd name="T83" fmla="*/ 120 h 186"/>
                  <a:gd name="T84" fmla="*/ 127 w 137"/>
                  <a:gd name="T85" fmla="*/ 114 h 186"/>
                  <a:gd name="T86" fmla="*/ 125 w 137"/>
                  <a:gd name="T87" fmla="*/ 110 h 186"/>
                  <a:gd name="T88" fmla="*/ 125 w 137"/>
                  <a:gd name="T89" fmla="*/ 36 h 186"/>
                  <a:gd name="T90" fmla="*/ 135 w 137"/>
                  <a:gd name="T91" fmla="*/ 2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86">
                    <a:moveTo>
                      <a:pt x="135" y="20"/>
                    </a:moveTo>
                    <a:lnTo>
                      <a:pt x="137" y="14"/>
                    </a:lnTo>
                    <a:lnTo>
                      <a:pt x="125" y="14"/>
                    </a:lnTo>
                    <a:lnTo>
                      <a:pt x="119" y="8"/>
                    </a:lnTo>
                    <a:lnTo>
                      <a:pt x="105" y="12"/>
                    </a:lnTo>
                    <a:lnTo>
                      <a:pt x="105" y="16"/>
                    </a:lnTo>
                    <a:lnTo>
                      <a:pt x="99" y="22"/>
                    </a:lnTo>
                    <a:lnTo>
                      <a:pt x="73" y="20"/>
                    </a:lnTo>
                    <a:lnTo>
                      <a:pt x="53" y="4"/>
                    </a:lnTo>
                    <a:lnTo>
                      <a:pt x="35" y="0"/>
                    </a:lnTo>
                    <a:lnTo>
                      <a:pt x="10" y="0"/>
                    </a:lnTo>
                    <a:lnTo>
                      <a:pt x="2" y="8"/>
                    </a:lnTo>
                    <a:lnTo>
                      <a:pt x="2" y="12"/>
                    </a:lnTo>
                    <a:lnTo>
                      <a:pt x="8" y="20"/>
                    </a:lnTo>
                    <a:lnTo>
                      <a:pt x="8" y="30"/>
                    </a:lnTo>
                    <a:lnTo>
                      <a:pt x="16" y="36"/>
                    </a:lnTo>
                    <a:lnTo>
                      <a:pt x="20" y="56"/>
                    </a:lnTo>
                    <a:lnTo>
                      <a:pt x="0" y="90"/>
                    </a:lnTo>
                    <a:lnTo>
                      <a:pt x="0" y="90"/>
                    </a:lnTo>
                    <a:lnTo>
                      <a:pt x="4" y="94"/>
                    </a:lnTo>
                    <a:lnTo>
                      <a:pt x="12" y="92"/>
                    </a:lnTo>
                    <a:lnTo>
                      <a:pt x="14" y="96"/>
                    </a:lnTo>
                    <a:lnTo>
                      <a:pt x="14" y="102"/>
                    </a:lnTo>
                    <a:lnTo>
                      <a:pt x="6" y="102"/>
                    </a:lnTo>
                    <a:lnTo>
                      <a:pt x="4" y="110"/>
                    </a:lnTo>
                    <a:lnTo>
                      <a:pt x="67" y="150"/>
                    </a:lnTo>
                    <a:lnTo>
                      <a:pt x="67" y="160"/>
                    </a:lnTo>
                    <a:lnTo>
                      <a:pt x="93" y="186"/>
                    </a:lnTo>
                    <a:lnTo>
                      <a:pt x="97" y="180"/>
                    </a:lnTo>
                    <a:lnTo>
                      <a:pt x="97" y="178"/>
                    </a:lnTo>
                    <a:lnTo>
                      <a:pt x="101" y="174"/>
                    </a:lnTo>
                    <a:lnTo>
                      <a:pt x="103" y="162"/>
                    </a:lnTo>
                    <a:lnTo>
                      <a:pt x="107" y="158"/>
                    </a:lnTo>
                    <a:lnTo>
                      <a:pt x="109" y="150"/>
                    </a:lnTo>
                    <a:lnTo>
                      <a:pt x="109" y="148"/>
                    </a:lnTo>
                    <a:lnTo>
                      <a:pt x="109" y="144"/>
                    </a:lnTo>
                    <a:lnTo>
                      <a:pt x="119" y="140"/>
                    </a:lnTo>
                    <a:lnTo>
                      <a:pt x="121" y="132"/>
                    </a:lnTo>
                    <a:lnTo>
                      <a:pt x="127" y="130"/>
                    </a:lnTo>
                    <a:lnTo>
                      <a:pt x="131" y="128"/>
                    </a:lnTo>
                    <a:lnTo>
                      <a:pt x="135" y="124"/>
                    </a:lnTo>
                    <a:lnTo>
                      <a:pt x="129" y="120"/>
                    </a:lnTo>
                    <a:lnTo>
                      <a:pt x="127" y="114"/>
                    </a:lnTo>
                    <a:lnTo>
                      <a:pt x="125" y="110"/>
                    </a:lnTo>
                    <a:lnTo>
                      <a:pt x="125" y="36"/>
                    </a:lnTo>
                    <a:lnTo>
                      <a:pt x="135" y="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4" name="Freeform 138"/>
              <p:cNvSpPr>
                <a:spLocks/>
              </p:cNvSpPr>
              <p:nvPr/>
            </p:nvSpPr>
            <p:spPr bwMode="auto">
              <a:xfrm>
                <a:off x="13295308" y="4438802"/>
                <a:ext cx="369318" cy="315132"/>
              </a:xfrm>
              <a:custGeom>
                <a:avLst/>
                <a:gdLst>
                  <a:gd name="T0" fmla="*/ 69 w 259"/>
                  <a:gd name="T1" fmla="*/ 203 h 221"/>
                  <a:gd name="T2" fmla="*/ 115 w 259"/>
                  <a:gd name="T3" fmla="*/ 221 h 221"/>
                  <a:gd name="T4" fmla="*/ 121 w 259"/>
                  <a:gd name="T5" fmla="*/ 211 h 221"/>
                  <a:gd name="T6" fmla="*/ 141 w 259"/>
                  <a:gd name="T7" fmla="*/ 213 h 221"/>
                  <a:gd name="T8" fmla="*/ 159 w 259"/>
                  <a:gd name="T9" fmla="*/ 207 h 221"/>
                  <a:gd name="T10" fmla="*/ 183 w 259"/>
                  <a:gd name="T11" fmla="*/ 197 h 221"/>
                  <a:gd name="T12" fmla="*/ 205 w 259"/>
                  <a:gd name="T13" fmla="*/ 197 h 221"/>
                  <a:gd name="T14" fmla="*/ 243 w 259"/>
                  <a:gd name="T15" fmla="*/ 132 h 221"/>
                  <a:gd name="T16" fmla="*/ 223 w 259"/>
                  <a:gd name="T17" fmla="*/ 126 h 221"/>
                  <a:gd name="T18" fmla="*/ 211 w 259"/>
                  <a:gd name="T19" fmla="*/ 120 h 221"/>
                  <a:gd name="T20" fmla="*/ 175 w 259"/>
                  <a:gd name="T21" fmla="*/ 102 h 221"/>
                  <a:gd name="T22" fmla="*/ 163 w 259"/>
                  <a:gd name="T23" fmla="*/ 86 h 221"/>
                  <a:gd name="T24" fmla="*/ 169 w 259"/>
                  <a:gd name="T25" fmla="*/ 72 h 221"/>
                  <a:gd name="T26" fmla="*/ 153 w 259"/>
                  <a:gd name="T27" fmla="*/ 74 h 221"/>
                  <a:gd name="T28" fmla="*/ 151 w 259"/>
                  <a:gd name="T29" fmla="*/ 60 h 221"/>
                  <a:gd name="T30" fmla="*/ 161 w 259"/>
                  <a:gd name="T31" fmla="*/ 44 h 221"/>
                  <a:gd name="T32" fmla="*/ 151 w 259"/>
                  <a:gd name="T33" fmla="*/ 34 h 221"/>
                  <a:gd name="T34" fmla="*/ 139 w 259"/>
                  <a:gd name="T35" fmla="*/ 22 h 221"/>
                  <a:gd name="T36" fmla="*/ 117 w 259"/>
                  <a:gd name="T37" fmla="*/ 4 h 221"/>
                  <a:gd name="T38" fmla="*/ 101 w 259"/>
                  <a:gd name="T39" fmla="*/ 4 h 221"/>
                  <a:gd name="T40" fmla="*/ 87 w 259"/>
                  <a:gd name="T41" fmla="*/ 2 h 221"/>
                  <a:gd name="T42" fmla="*/ 77 w 259"/>
                  <a:gd name="T43" fmla="*/ 10 h 221"/>
                  <a:gd name="T44" fmla="*/ 67 w 259"/>
                  <a:gd name="T45" fmla="*/ 8 h 221"/>
                  <a:gd name="T46" fmla="*/ 55 w 259"/>
                  <a:gd name="T47" fmla="*/ 22 h 221"/>
                  <a:gd name="T48" fmla="*/ 55 w 259"/>
                  <a:gd name="T49" fmla="*/ 34 h 221"/>
                  <a:gd name="T50" fmla="*/ 40 w 259"/>
                  <a:gd name="T51" fmla="*/ 40 h 221"/>
                  <a:gd name="T52" fmla="*/ 32 w 259"/>
                  <a:gd name="T53" fmla="*/ 56 h 221"/>
                  <a:gd name="T54" fmla="*/ 32 w 259"/>
                  <a:gd name="T55" fmla="*/ 78 h 221"/>
                  <a:gd name="T56" fmla="*/ 20 w 259"/>
                  <a:gd name="T57" fmla="*/ 84 h 221"/>
                  <a:gd name="T58" fmla="*/ 16 w 259"/>
                  <a:gd name="T59" fmla="*/ 98 h 221"/>
                  <a:gd name="T60" fmla="*/ 12 w 259"/>
                  <a:gd name="T61" fmla="*/ 126 h 221"/>
                  <a:gd name="T62" fmla="*/ 0 w 259"/>
                  <a:gd name="T63" fmla="*/ 130 h 221"/>
                  <a:gd name="T64" fmla="*/ 12 w 259"/>
                  <a:gd name="T65" fmla="*/ 138 h 221"/>
                  <a:gd name="T66" fmla="*/ 20 w 259"/>
                  <a:gd name="T67" fmla="*/ 150 h 221"/>
                  <a:gd name="T68" fmla="*/ 34 w 259"/>
                  <a:gd name="T69" fmla="*/ 176 h 221"/>
                  <a:gd name="T70" fmla="*/ 40 w 259"/>
                  <a:gd name="T71" fmla="*/ 182 h 221"/>
                  <a:gd name="T72" fmla="*/ 51 w 259"/>
                  <a:gd name="T7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9" h="221">
                    <a:moveTo>
                      <a:pt x="51" y="199"/>
                    </a:moveTo>
                    <a:lnTo>
                      <a:pt x="69" y="203"/>
                    </a:lnTo>
                    <a:lnTo>
                      <a:pt x="89" y="219"/>
                    </a:lnTo>
                    <a:lnTo>
                      <a:pt x="115" y="221"/>
                    </a:lnTo>
                    <a:lnTo>
                      <a:pt x="121" y="215"/>
                    </a:lnTo>
                    <a:lnTo>
                      <a:pt x="121" y="211"/>
                    </a:lnTo>
                    <a:lnTo>
                      <a:pt x="135" y="207"/>
                    </a:lnTo>
                    <a:lnTo>
                      <a:pt x="141" y="213"/>
                    </a:lnTo>
                    <a:lnTo>
                      <a:pt x="153" y="213"/>
                    </a:lnTo>
                    <a:lnTo>
                      <a:pt x="159" y="207"/>
                    </a:lnTo>
                    <a:lnTo>
                      <a:pt x="173" y="205"/>
                    </a:lnTo>
                    <a:lnTo>
                      <a:pt x="183" y="197"/>
                    </a:lnTo>
                    <a:lnTo>
                      <a:pt x="191" y="195"/>
                    </a:lnTo>
                    <a:lnTo>
                      <a:pt x="205" y="197"/>
                    </a:lnTo>
                    <a:lnTo>
                      <a:pt x="259" y="130"/>
                    </a:lnTo>
                    <a:lnTo>
                      <a:pt x="243" y="132"/>
                    </a:lnTo>
                    <a:lnTo>
                      <a:pt x="235" y="128"/>
                    </a:lnTo>
                    <a:lnTo>
                      <a:pt x="223" y="126"/>
                    </a:lnTo>
                    <a:lnTo>
                      <a:pt x="219" y="122"/>
                    </a:lnTo>
                    <a:lnTo>
                      <a:pt x="211" y="120"/>
                    </a:lnTo>
                    <a:lnTo>
                      <a:pt x="185" y="112"/>
                    </a:lnTo>
                    <a:lnTo>
                      <a:pt x="175" y="102"/>
                    </a:lnTo>
                    <a:lnTo>
                      <a:pt x="175" y="98"/>
                    </a:lnTo>
                    <a:lnTo>
                      <a:pt x="163" y="86"/>
                    </a:lnTo>
                    <a:lnTo>
                      <a:pt x="163" y="80"/>
                    </a:lnTo>
                    <a:lnTo>
                      <a:pt x="169" y="72"/>
                    </a:lnTo>
                    <a:lnTo>
                      <a:pt x="159" y="72"/>
                    </a:lnTo>
                    <a:lnTo>
                      <a:pt x="153" y="74"/>
                    </a:lnTo>
                    <a:lnTo>
                      <a:pt x="149" y="70"/>
                    </a:lnTo>
                    <a:lnTo>
                      <a:pt x="151" y="60"/>
                    </a:lnTo>
                    <a:lnTo>
                      <a:pt x="157" y="54"/>
                    </a:lnTo>
                    <a:lnTo>
                      <a:pt x="161" y="44"/>
                    </a:lnTo>
                    <a:lnTo>
                      <a:pt x="157" y="38"/>
                    </a:lnTo>
                    <a:lnTo>
                      <a:pt x="151" y="34"/>
                    </a:lnTo>
                    <a:lnTo>
                      <a:pt x="147" y="26"/>
                    </a:lnTo>
                    <a:lnTo>
                      <a:pt x="139" y="22"/>
                    </a:lnTo>
                    <a:lnTo>
                      <a:pt x="131" y="10"/>
                    </a:lnTo>
                    <a:lnTo>
                      <a:pt x="117" y="4"/>
                    </a:lnTo>
                    <a:lnTo>
                      <a:pt x="109" y="6"/>
                    </a:lnTo>
                    <a:lnTo>
                      <a:pt x="101" y="4"/>
                    </a:lnTo>
                    <a:lnTo>
                      <a:pt x="91" y="6"/>
                    </a:lnTo>
                    <a:lnTo>
                      <a:pt x="87" y="2"/>
                    </a:lnTo>
                    <a:lnTo>
                      <a:pt x="83" y="0"/>
                    </a:lnTo>
                    <a:lnTo>
                      <a:pt x="77" y="10"/>
                    </a:lnTo>
                    <a:lnTo>
                      <a:pt x="71" y="6"/>
                    </a:lnTo>
                    <a:lnTo>
                      <a:pt x="67" y="8"/>
                    </a:lnTo>
                    <a:lnTo>
                      <a:pt x="59" y="8"/>
                    </a:lnTo>
                    <a:lnTo>
                      <a:pt x="55" y="22"/>
                    </a:lnTo>
                    <a:lnTo>
                      <a:pt x="53" y="30"/>
                    </a:lnTo>
                    <a:lnTo>
                      <a:pt x="55" y="34"/>
                    </a:lnTo>
                    <a:lnTo>
                      <a:pt x="49" y="38"/>
                    </a:lnTo>
                    <a:lnTo>
                      <a:pt x="40" y="40"/>
                    </a:lnTo>
                    <a:lnTo>
                      <a:pt x="38" y="50"/>
                    </a:lnTo>
                    <a:lnTo>
                      <a:pt x="32" y="56"/>
                    </a:lnTo>
                    <a:lnTo>
                      <a:pt x="32" y="66"/>
                    </a:lnTo>
                    <a:lnTo>
                      <a:pt x="32" y="78"/>
                    </a:lnTo>
                    <a:lnTo>
                      <a:pt x="22" y="78"/>
                    </a:lnTo>
                    <a:lnTo>
                      <a:pt x="20" y="84"/>
                    </a:lnTo>
                    <a:lnTo>
                      <a:pt x="22" y="88"/>
                    </a:lnTo>
                    <a:lnTo>
                      <a:pt x="16" y="98"/>
                    </a:lnTo>
                    <a:lnTo>
                      <a:pt x="20" y="120"/>
                    </a:lnTo>
                    <a:lnTo>
                      <a:pt x="12" y="126"/>
                    </a:lnTo>
                    <a:lnTo>
                      <a:pt x="4" y="124"/>
                    </a:lnTo>
                    <a:lnTo>
                      <a:pt x="0" y="130"/>
                    </a:lnTo>
                    <a:lnTo>
                      <a:pt x="0" y="136"/>
                    </a:lnTo>
                    <a:lnTo>
                      <a:pt x="12" y="138"/>
                    </a:lnTo>
                    <a:lnTo>
                      <a:pt x="14" y="140"/>
                    </a:lnTo>
                    <a:lnTo>
                      <a:pt x="20" y="150"/>
                    </a:lnTo>
                    <a:lnTo>
                      <a:pt x="32" y="160"/>
                    </a:lnTo>
                    <a:lnTo>
                      <a:pt x="34" y="176"/>
                    </a:lnTo>
                    <a:lnTo>
                      <a:pt x="38" y="178"/>
                    </a:lnTo>
                    <a:lnTo>
                      <a:pt x="40" y="182"/>
                    </a:lnTo>
                    <a:lnTo>
                      <a:pt x="51" y="182"/>
                    </a:lnTo>
                    <a:lnTo>
                      <a:pt x="51" y="19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5" name="Freeform 139"/>
              <p:cNvSpPr>
                <a:spLocks/>
              </p:cNvSpPr>
              <p:nvPr/>
            </p:nvSpPr>
            <p:spPr bwMode="auto">
              <a:xfrm>
                <a:off x="13507773" y="4495839"/>
                <a:ext cx="42778" cy="48482"/>
              </a:xfrm>
              <a:custGeom>
                <a:avLst/>
                <a:gdLst>
                  <a:gd name="T0" fmla="*/ 26 w 30"/>
                  <a:gd name="T1" fmla="*/ 24 h 34"/>
                  <a:gd name="T2" fmla="*/ 22 w 30"/>
                  <a:gd name="T3" fmla="*/ 24 h 34"/>
                  <a:gd name="T4" fmla="*/ 20 w 30"/>
                  <a:gd name="T5" fmla="*/ 26 h 34"/>
                  <a:gd name="T6" fmla="*/ 18 w 30"/>
                  <a:gd name="T7" fmla="*/ 24 h 34"/>
                  <a:gd name="T8" fmla="*/ 20 w 30"/>
                  <a:gd name="T9" fmla="*/ 20 h 34"/>
                  <a:gd name="T10" fmla="*/ 26 w 30"/>
                  <a:gd name="T11" fmla="*/ 16 h 34"/>
                  <a:gd name="T12" fmla="*/ 30 w 30"/>
                  <a:gd name="T13" fmla="*/ 14 h 34"/>
                  <a:gd name="T14" fmla="*/ 30 w 30"/>
                  <a:gd name="T15" fmla="*/ 10 h 34"/>
                  <a:gd name="T16" fmla="*/ 26 w 30"/>
                  <a:gd name="T17" fmla="*/ 8 h 34"/>
                  <a:gd name="T18" fmla="*/ 24 w 30"/>
                  <a:gd name="T19" fmla="*/ 0 h 34"/>
                  <a:gd name="T20" fmla="*/ 20 w 30"/>
                  <a:gd name="T21" fmla="*/ 0 h 34"/>
                  <a:gd name="T22" fmla="*/ 18 w 30"/>
                  <a:gd name="T23" fmla="*/ 4 h 34"/>
                  <a:gd name="T24" fmla="*/ 12 w 30"/>
                  <a:gd name="T25" fmla="*/ 4 h 34"/>
                  <a:gd name="T26" fmla="*/ 8 w 30"/>
                  <a:gd name="T27" fmla="*/ 14 h 34"/>
                  <a:gd name="T28" fmla="*/ 2 w 30"/>
                  <a:gd name="T29" fmla="*/ 20 h 34"/>
                  <a:gd name="T30" fmla="*/ 0 w 30"/>
                  <a:gd name="T31" fmla="*/ 30 h 34"/>
                  <a:gd name="T32" fmla="*/ 4 w 30"/>
                  <a:gd name="T33" fmla="*/ 34 h 34"/>
                  <a:gd name="T34" fmla="*/ 10 w 30"/>
                  <a:gd name="T35" fmla="*/ 32 h 34"/>
                  <a:gd name="T36" fmla="*/ 20 w 30"/>
                  <a:gd name="T37" fmla="*/ 32 h 34"/>
                  <a:gd name="T38" fmla="*/ 24 w 30"/>
                  <a:gd name="T39" fmla="*/ 30 h 34"/>
                  <a:gd name="T40" fmla="*/ 26 w 30"/>
                  <a:gd name="T4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6" y="24"/>
                    </a:moveTo>
                    <a:lnTo>
                      <a:pt x="22" y="24"/>
                    </a:lnTo>
                    <a:lnTo>
                      <a:pt x="20" y="26"/>
                    </a:lnTo>
                    <a:lnTo>
                      <a:pt x="18" y="24"/>
                    </a:lnTo>
                    <a:lnTo>
                      <a:pt x="20" y="20"/>
                    </a:lnTo>
                    <a:lnTo>
                      <a:pt x="26" y="16"/>
                    </a:lnTo>
                    <a:lnTo>
                      <a:pt x="30" y="14"/>
                    </a:lnTo>
                    <a:lnTo>
                      <a:pt x="30" y="10"/>
                    </a:lnTo>
                    <a:lnTo>
                      <a:pt x="26" y="8"/>
                    </a:lnTo>
                    <a:lnTo>
                      <a:pt x="24" y="0"/>
                    </a:lnTo>
                    <a:lnTo>
                      <a:pt x="20" y="0"/>
                    </a:lnTo>
                    <a:lnTo>
                      <a:pt x="18" y="4"/>
                    </a:lnTo>
                    <a:lnTo>
                      <a:pt x="12" y="4"/>
                    </a:lnTo>
                    <a:lnTo>
                      <a:pt x="8" y="14"/>
                    </a:lnTo>
                    <a:lnTo>
                      <a:pt x="2" y="20"/>
                    </a:lnTo>
                    <a:lnTo>
                      <a:pt x="0" y="30"/>
                    </a:lnTo>
                    <a:lnTo>
                      <a:pt x="4" y="34"/>
                    </a:lnTo>
                    <a:lnTo>
                      <a:pt x="10" y="32"/>
                    </a:lnTo>
                    <a:lnTo>
                      <a:pt x="20" y="32"/>
                    </a:lnTo>
                    <a:lnTo>
                      <a:pt x="24" y="30"/>
                    </a:lnTo>
                    <a:lnTo>
                      <a:pt x="26" y="2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6" name="Freeform 140"/>
              <p:cNvSpPr>
                <a:spLocks noEditPoints="1"/>
              </p:cNvSpPr>
              <p:nvPr/>
            </p:nvSpPr>
            <p:spPr bwMode="auto">
              <a:xfrm>
                <a:off x="13373735" y="4347542"/>
                <a:ext cx="168261" cy="154001"/>
              </a:xfrm>
              <a:custGeom>
                <a:avLst/>
                <a:gdLst>
                  <a:gd name="T0" fmla="*/ 58 w 118"/>
                  <a:gd name="T1" fmla="*/ 48 h 108"/>
                  <a:gd name="T2" fmla="*/ 60 w 118"/>
                  <a:gd name="T3" fmla="*/ 44 h 108"/>
                  <a:gd name="T4" fmla="*/ 68 w 118"/>
                  <a:gd name="T5" fmla="*/ 44 h 108"/>
                  <a:gd name="T6" fmla="*/ 68 w 118"/>
                  <a:gd name="T7" fmla="*/ 48 h 108"/>
                  <a:gd name="T8" fmla="*/ 58 w 118"/>
                  <a:gd name="T9" fmla="*/ 48 h 108"/>
                  <a:gd name="T10" fmla="*/ 22 w 118"/>
                  <a:gd name="T11" fmla="*/ 6 h 108"/>
                  <a:gd name="T12" fmla="*/ 16 w 118"/>
                  <a:gd name="T13" fmla="*/ 14 h 108"/>
                  <a:gd name="T14" fmla="*/ 8 w 118"/>
                  <a:gd name="T15" fmla="*/ 14 h 108"/>
                  <a:gd name="T16" fmla="*/ 4 w 118"/>
                  <a:gd name="T17" fmla="*/ 28 h 108"/>
                  <a:gd name="T18" fmla="*/ 8 w 118"/>
                  <a:gd name="T19" fmla="*/ 32 h 108"/>
                  <a:gd name="T20" fmla="*/ 6 w 118"/>
                  <a:gd name="T21" fmla="*/ 42 h 108"/>
                  <a:gd name="T22" fmla="*/ 0 w 118"/>
                  <a:gd name="T23" fmla="*/ 54 h 108"/>
                  <a:gd name="T24" fmla="*/ 4 w 118"/>
                  <a:gd name="T25" fmla="*/ 72 h 108"/>
                  <a:gd name="T26" fmla="*/ 12 w 118"/>
                  <a:gd name="T27" fmla="*/ 72 h 108"/>
                  <a:gd name="T28" fmla="*/ 16 w 118"/>
                  <a:gd name="T29" fmla="*/ 70 h 108"/>
                  <a:gd name="T30" fmla="*/ 22 w 118"/>
                  <a:gd name="T31" fmla="*/ 74 h 108"/>
                  <a:gd name="T32" fmla="*/ 28 w 118"/>
                  <a:gd name="T33" fmla="*/ 64 h 108"/>
                  <a:gd name="T34" fmla="*/ 32 w 118"/>
                  <a:gd name="T35" fmla="*/ 66 h 108"/>
                  <a:gd name="T36" fmla="*/ 36 w 118"/>
                  <a:gd name="T37" fmla="*/ 70 h 108"/>
                  <a:gd name="T38" fmla="*/ 46 w 118"/>
                  <a:gd name="T39" fmla="*/ 68 h 108"/>
                  <a:gd name="T40" fmla="*/ 54 w 118"/>
                  <a:gd name="T41" fmla="*/ 70 h 108"/>
                  <a:gd name="T42" fmla="*/ 62 w 118"/>
                  <a:gd name="T43" fmla="*/ 68 h 108"/>
                  <a:gd name="T44" fmla="*/ 76 w 118"/>
                  <a:gd name="T45" fmla="*/ 74 h 108"/>
                  <a:gd name="T46" fmla="*/ 84 w 118"/>
                  <a:gd name="T47" fmla="*/ 86 h 108"/>
                  <a:gd name="T48" fmla="*/ 92 w 118"/>
                  <a:gd name="T49" fmla="*/ 90 h 108"/>
                  <a:gd name="T50" fmla="*/ 96 w 118"/>
                  <a:gd name="T51" fmla="*/ 98 h 108"/>
                  <a:gd name="T52" fmla="*/ 102 w 118"/>
                  <a:gd name="T53" fmla="*/ 102 h 108"/>
                  <a:gd name="T54" fmla="*/ 106 w 118"/>
                  <a:gd name="T55" fmla="*/ 108 h 108"/>
                  <a:gd name="T56" fmla="*/ 112 w 118"/>
                  <a:gd name="T57" fmla="*/ 108 h 108"/>
                  <a:gd name="T58" fmla="*/ 114 w 118"/>
                  <a:gd name="T59" fmla="*/ 104 h 108"/>
                  <a:gd name="T60" fmla="*/ 118 w 118"/>
                  <a:gd name="T61" fmla="*/ 104 h 108"/>
                  <a:gd name="T62" fmla="*/ 114 w 118"/>
                  <a:gd name="T63" fmla="*/ 100 h 108"/>
                  <a:gd name="T64" fmla="*/ 112 w 118"/>
                  <a:gd name="T65" fmla="*/ 98 h 108"/>
                  <a:gd name="T66" fmla="*/ 110 w 118"/>
                  <a:gd name="T67" fmla="*/ 94 h 108"/>
                  <a:gd name="T68" fmla="*/ 106 w 118"/>
                  <a:gd name="T69" fmla="*/ 92 h 108"/>
                  <a:gd name="T70" fmla="*/ 104 w 118"/>
                  <a:gd name="T71" fmla="*/ 86 h 108"/>
                  <a:gd name="T72" fmla="*/ 100 w 118"/>
                  <a:gd name="T73" fmla="*/ 84 h 108"/>
                  <a:gd name="T74" fmla="*/ 92 w 118"/>
                  <a:gd name="T75" fmla="*/ 78 h 108"/>
                  <a:gd name="T76" fmla="*/ 84 w 118"/>
                  <a:gd name="T77" fmla="*/ 66 h 108"/>
                  <a:gd name="T78" fmla="*/ 78 w 118"/>
                  <a:gd name="T79" fmla="*/ 64 h 108"/>
                  <a:gd name="T80" fmla="*/ 76 w 118"/>
                  <a:gd name="T81" fmla="*/ 62 h 108"/>
                  <a:gd name="T82" fmla="*/ 70 w 118"/>
                  <a:gd name="T83" fmla="*/ 58 h 108"/>
                  <a:gd name="T84" fmla="*/ 68 w 118"/>
                  <a:gd name="T85" fmla="*/ 60 h 108"/>
                  <a:gd name="T86" fmla="*/ 64 w 118"/>
                  <a:gd name="T87" fmla="*/ 58 h 108"/>
                  <a:gd name="T88" fmla="*/ 62 w 118"/>
                  <a:gd name="T89" fmla="*/ 52 h 108"/>
                  <a:gd name="T90" fmla="*/ 58 w 118"/>
                  <a:gd name="T91" fmla="*/ 50 h 108"/>
                  <a:gd name="T92" fmla="*/ 58 w 118"/>
                  <a:gd name="T93" fmla="*/ 56 h 108"/>
                  <a:gd name="T94" fmla="*/ 56 w 118"/>
                  <a:gd name="T95" fmla="*/ 58 h 108"/>
                  <a:gd name="T96" fmla="*/ 52 w 118"/>
                  <a:gd name="T97" fmla="*/ 48 h 108"/>
                  <a:gd name="T98" fmla="*/ 54 w 118"/>
                  <a:gd name="T99" fmla="*/ 44 h 108"/>
                  <a:gd name="T100" fmla="*/ 48 w 118"/>
                  <a:gd name="T101" fmla="*/ 36 h 108"/>
                  <a:gd name="T102" fmla="*/ 48 w 118"/>
                  <a:gd name="T103" fmla="*/ 30 h 108"/>
                  <a:gd name="T104" fmla="*/ 44 w 118"/>
                  <a:gd name="T105" fmla="*/ 18 h 108"/>
                  <a:gd name="T106" fmla="*/ 40 w 118"/>
                  <a:gd name="T107" fmla="*/ 10 h 108"/>
                  <a:gd name="T108" fmla="*/ 38 w 118"/>
                  <a:gd name="T109" fmla="*/ 0 h 108"/>
                  <a:gd name="T110" fmla="*/ 26 w 118"/>
                  <a:gd name="T111" fmla="*/ 6 h 108"/>
                  <a:gd name="T112" fmla="*/ 22 w 118"/>
                  <a:gd name="T113"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8">
                    <a:moveTo>
                      <a:pt x="58" y="48"/>
                    </a:moveTo>
                    <a:lnTo>
                      <a:pt x="60" y="44"/>
                    </a:lnTo>
                    <a:lnTo>
                      <a:pt x="68" y="44"/>
                    </a:lnTo>
                    <a:lnTo>
                      <a:pt x="68" y="48"/>
                    </a:lnTo>
                    <a:lnTo>
                      <a:pt x="58" y="48"/>
                    </a:lnTo>
                    <a:close/>
                    <a:moveTo>
                      <a:pt x="22" y="6"/>
                    </a:moveTo>
                    <a:lnTo>
                      <a:pt x="16" y="14"/>
                    </a:lnTo>
                    <a:lnTo>
                      <a:pt x="8" y="14"/>
                    </a:lnTo>
                    <a:lnTo>
                      <a:pt x="4" y="28"/>
                    </a:lnTo>
                    <a:lnTo>
                      <a:pt x="8" y="32"/>
                    </a:lnTo>
                    <a:lnTo>
                      <a:pt x="6" y="42"/>
                    </a:lnTo>
                    <a:lnTo>
                      <a:pt x="0" y="54"/>
                    </a:lnTo>
                    <a:lnTo>
                      <a:pt x="4" y="72"/>
                    </a:lnTo>
                    <a:lnTo>
                      <a:pt x="12" y="72"/>
                    </a:lnTo>
                    <a:lnTo>
                      <a:pt x="16" y="70"/>
                    </a:lnTo>
                    <a:lnTo>
                      <a:pt x="22" y="74"/>
                    </a:lnTo>
                    <a:lnTo>
                      <a:pt x="28" y="64"/>
                    </a:lnTo>
                    <a:lnTo>
                      <a:pt x="32" y="66"/>
                    </a:lnTo>
                    <a:lnTo>
                      <a:pt x="36" y="70"/>
                    </a:lnTo>
                    <a:lnTo>
                      <a:pt x="46" y="68"/>
                    </a:lnTo>
                    <a:lnTo>
                      <a:pt x="54" y="70"/>
                    </a:lnTo>
                    <a:lnTo>
                      <a:pt x="62" y="68"/>
                    </a:lnTo>
                    <a:lnTo>
                      <a:pt x="76" y="74"/>
                    </a:lnTo>
                    <a:lnTo>
                      <a:pt x="84" y="86"/>
                    </a:lnTo>
                    <a:lnTo>
                      <a:pt x="92" y="90"/>
                    </a:lnTo>
                    <a:lnTo>
                      <a:pt x="96" y="98"/>
                    </a:lnTo>
                    <a:lnTo>
                      <a:pt x="102" y="102"/>
                    </a:lnTo>
                    <a:lnTo>
                      <a:pt x="106" y="108"/>
                    </a:lnTo>
                    <a:lnTo>
                      <a:pt x="112" y="108"/>
                    </a:lnTo>
                    <a:lnTo>
                      <a:pt x="114" y="104"/>
                    </a:lnTo>
                    <a:lnTo>
                      <a:pt x="118" y="104"/>
                    </a:lnTo>
                    <a:lnTo>
                      <a:pt x="114" y="100"/>
                    </a:lnTo>
                    <a:lnTo>
                      <a:pt x="112" y="98"/>
                    </a:lnTo>
                    <a:lnTo>
                      <a:pt x="110" y="94"/>
                    </a:lnTo>
                    <a:lnTo>
                      <a:pt x="106" y="92"/>
                    </a:lnTo>
                    <a:lnTo>
                      <a:pt x="104" y="86"/>
                    </a:lnTo>
                    <a:lnTo>
                      <a:pt x="100" y="84"/>
                    </a:lnTo>
                    <a:lnTo>
                      <a:pt x="92" y="78"/>
                    </a:lnTo>
                    <a:lnTo>
                      <a:pt x="84" y="66"/>
                    </a:lnTo>
                    <a:lnTo>
                      <a:pt x="78" y="64"/>
                    </a:lnTo>
                    <a:lnTo>
                      <a:pt x="76" y="62"/>
                    </a:lnTo>
                    <a:lnTo>
                      <a:pt x="70" y="58"/>
                    </a:lnTo>
                    <a:lnTo>
                      <a:pt x="68" y="60"/>
                    </a:lnTo>
                    <a:lnTo>
                      <a:pt x="64" y="58"/>
                    </a:lnTo>
                    <a:lnTo>
                      <a:pt x="62" y="52"/>
                    </a:lnTo>
                    <a:lnTo>
                      <a:pt x="58" y="50"/>
                    </a:lnTo>
                    <a:lnTo>
                      <a:pt x="58" y="56"/>
                    </a:lnTo>
                    <a:lnTo>
                      <a:pt x="56" y="58"/>
                    </a:lnTo>
                    <a:lnTo>
                      <a:pt x="52" y="48"/>
                    </a:lnTo>
                    <a:lnTo>
                      <a:pt x="54" y="44"/>
                    </a:lnTo>
                    <a:lnTo>
                      <a:pt x="48" y="36"/>
                    </a:lnTo>
                    <a:lnTo>
                      <a:pt x="48" y="30"/>
                    </a:lnTo>
                    <a:lnTo>
                      <a:pt x="44" y="18"/>
                    </a:lnTo>
                    <a:lnTo>
                      <a:pt x="40" y="10"/>
                    </a:lnTo>
                    <a:lnTo>
                      <a:pt x="38" y="0"/>
                    </a:lnTo>
                    <a:lnTo>
                      <a:pt x="26" y="6"/>
                    </a:lnTo>
                    <a:lnTo>
                      <a:pt x="22"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7" name="Freeform 141"/>
              <p:cNvSpPr>
                <a:spLocks noEditPoints="1"/>
              </p:cNvSpPr>
              <p:nvPr/>
            </p:nvSpPr>
            <p:spPr bwMode="auto">
              <a:xfrm>
                <a:off x="13524884" y="4314745"/>
                <a:ext cx="296595" cy="192502"/>
              </a:xfrm>
              <a:custGeom>
                <a:avLst/>
                <a:gdLst>
                  <a:gd name="T0" fmla="*/ 188 w 208"/>
                  <a:gd name="T1" fmla="*/ 131 h 135"/>
                  <a:gd name="T2" fmla="*/ 198 w 208"/>
                  <a:gd name="T3" fmla="*/ 135 h 135"/>
                  <a:gd name="T4" fmla="*/ 204 w 208"/>
                  <a:gd name="T5" fmla="*/ 133 h 135"/>
                  <a:gd name="T6" fmla="*/ 208 w 208"/>
                  <a:gd name="T7" fmla="*/ 127 h 135"/>
                  <a:gd name="T8" fmla="*/ 200 w 208"/>
                  <a:gd name="T9" fmla="*/ 125 h 135"/>
                  <a:gd name="T10" fmla="*/ 198 w 208"/>
                  <a:gd name="T11" fmla="*/ 127 h 135"/>
                  <a:gd name="T12" fmla="*/ 190 w 208"/>
                  <a:gd name="T13" fmla="*/ 125 h 135"/>
                  <a:gd name="T14" fmla="*/ 186 w 208"/>
                  <a:gd name="T15" fmla="*/ 129 h 135"/>
                  <a:gd name="T16" fmla="*/ 188 w 208"/>
                  <a:gd name="T17" fmla="*/ 131 h 135"/>
                  <a:gd name="T18" fmla="*/ 112 w 208"/>
                  <a:gd name="T19" fmla="*/ 8 h 135"/>
                  <a:gd name="T20" fmla="*/ 98 w 208"/>
                  <a:gd name="T21" fmla="*/ 17 h 135"/>
                  <a:gd name="T22" fmla="*/ 90 w 208"/>
                  <a:gd name="T23" fmla="*/ 29 h 135"/>
                  <a:gd name="T24" fmla="*/ 86 w 208"/>
                  <a:gd name="T25" fmla="*/ 37 h 135"/>
                  <a:gd name="T26" fmla="*/ 78 w 208"/>
                  <a:gd name="T27" fmla="*/ 41 h 135"/>
                  <a:gd name="T28" fmla="*/ 72 w 208"/>
                  <a:gd name="T29" fmla="*/ 33 h 135"/>
                  <a:gd name="T30" fmla="*/ 62 w 208"/>
                  <a:gd name="T31" fmla="*/ 33 h 135"/>
                  <a:gd name="T32" fmla="*/ 34 w 208"/>
                  <a:gd name="T33" fmla="*/ 31 h 135"/>
                  <a:gd name="T34" fmla="*/ 22 w 208"/>
                  <a:gd name="T35" fmla="*/ 31 h 135"/>
                  <a:gd name="T36" fmla="*/ 14 w 208"/>
                  <a:gd name="T37" fmla="*/ 25 h 135"/>
                  <a:gd name="T38" fmla="*/ 10 w 208"/>
                  <a:gd name="T39" fmla="*/ 33 h 135"/>
                  <a:gd name="T40" fmla="*/ 10 w 208"/>
                  <a:gd name="T41" fmla="*/ 39 h 135"/>
                  <a:gd name="T42" fmla="*/ 8 w 208"/>
                  <a:gd name="T43" fmla="*/ 43 h 135"/>
                  <a:gd name="T44" fmla="*/ 10 w 208"/>
                  <a:gd name="T45" fmla="*/ 47 h 135"/>
                  <a:gd name="T46" fmla="*/ 8 w 208"/>
                  <a:gd name="T47" fmla="*/ 51 h 135"/>
                  <a:gd name="T48" fmla="*/ 4 w 208"/>
                  <a:gd name="T49" fmla="*/ 53 h 135"/>
                  <a:gd name="T50" fmla="*/ 6 w 208"/>
                  <a:gd name="T51" fmla="*/ 61 h 135"/>
                  <a:gd name="T52" fmla="*/ 4 w 208"/>
                  <a:gd name="T53" fmla="*/ 69 h 135"/>
                  <a:gd name="T54" fmla="*/ 4 w 208"/>
                  <a:gd name="T55" fmla="*/ 73 h 135"/>
                  <a:gd name="T56" fmla="*/ 0 w 208"/>
                  <a:gd name="T57" fmla="*/ 71 h 135"/>
                  <a:gd name="T58" fmla="*/ 0 w 208"/>
                  <a:gd name="T59" fmla="*/ 77 h 135"/>
                  <a:gd name="T60" fmla="*/ 4 w 208"/>
                  <a:gd name="T61" fmla="*/ 81 h 135"/>
                  <a:gd name="T62" fmla="*/ 8 w 208"/>
                  <a:gd name="T63" fmla="*/ 85 h 135"/>
                  <a:gd name="T64" fmla="*/ 10 w 208"/>
                  <a:gd name="T65" fmla="*/ 99 h 135"/>
                  <a:gd name="T66" fmla="*/ 16 w 208"/>
                  <a:gd name="T67" fmla="*/ 107 h 135"/>
                  <a:gd name="T68" fmla="*/ 14 w 208"/>
                  <a:gd name="T69" fmla="*/ 115 h 135"/>
                  <a:gd name="T70" fmla="*/ 18 w 208"/>
                  <a:gd name="T71" fmla="*/ 125 h 135"/>
                  <a:gd name="T72" fmla="*/ 20 w 208"/>
                  <a:gd name="T73" fmla="*/ 125 h 135"/>
                  <a:gd name="T74" fmla="*/ 24 w 208"/>
                  <a:gd name="T75" fmla="*/ 127 h 135"/>
                  <a:gd name="T76" fmla="*/ 36 w 208"/>
                  <a:gd name="T77" fmla="*/ 123 h 135"/>
                  <a:gd name="T78" fmla="*/ 42 w 208"/>
                  <a:gd name="T79" fmla="*/ 123 h 135"/>
                  <a:gd name="T80" fmla="*/ 48 w 208"/>
                  <a:gd name="T81" fmla="*/ 119 h 135"/>
                  <a:gd name="T82" fmla="*/ 56 w 208"/>
                  <a:gd name="T83" fmla="*/ 111 h 135"/>
                  <a:gd name="T84" fmla="*/ 66 w 208"/>
                  <a:gd name="T85" fmla="*/ 109 h 135"/>
                  <a:gd name="T86" fmla="*/ 78 w 208"/>
                  <a:gd name="T87" fmla="*/ 109 h 135"/>
                  <a:gd name="T88" fmla="*/ 88 w 208"/>
                  <a:gd name="T89" fmla="*/ 105 h 135"/>
                  <a:gd name="T90" fmla="*/ 94 w 208"/>
                  <a:gd name="T91" fmla="*/ 99 h 135"/>
                  <a:gd name="T92" fmla="*/ 98 w 208"/>
                  <a:gd name="T93" fmla="*/ 101 h 135"/>
                  <a:gd name="T94" fmla="*/ 106 w 208"/>
                  <a:gd name="T95" fmla="*/ 99 h 135"/>
                  <a:gd name="T96" fmla="*/ 112 w 208"/>
                  <a:gd name="T97" fmla="*/ 93 h 135"/>
                  <a:gd name="T98" fmla="*/ 114 w 208"/>
                  <a:gd name="T99" fmla="*/ 89 h 135"/>
                  <a:gd name="T100" fmla="*/ 130 w 208"/>
                  <a:gd name="T101" fmla="*/ 87 h 135"/>
                  <a:gd name="T102" fmla="*/ 136 w 208"/>
                  <a:gd name="T103" fmla="*/ 81 h 135"/>
                  <a:gd name="T104" fmla="*/ 154 w 208"/>
                  <a:gd name="T105" fmla="*/ 77 h 135"/>
                  <a:gd name="T106" fmla="*/ 166 w 208"/>
                  <a:gd name="T107" fmla="*/ 69 h 135"/>
                  <a:gd name="T108" fmla="*/ 164 w 208"/>
                  <a:gd name="T109" fmla="*/ 59 h 135"/>
                  <a:gd name="T110" fmla="*/ 170 w 208"/>
                  <a:gd name="T111" fmla="*/ 51 h 135"/>
                  <a:gd name="T112" fmla="*/ 180 w 208"/>
                  <a:gd name="T113" fmla="*/ 47 h 135"/>
                  <a:gd name="T114" fmla="*/ 160 w 208"/>
                  <a:gd name="T115" fmla="*/ 0 h 135"/>
                  <a:gd name="T116" fmla="*/ 112 w 208"/>
                  <a:gd name="T11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35">
                    <a:moveTo>
                      <a:pt x="188" y="131"/>
                    </a:moveTo>
                    <a:lnTo>
                      <a:pt x="198" y="135"/>
                    </a:lnTo>
                    <a:lnTo>
                      <a:pt x="204" y="133"/>
                    </a:lnTo>
                    <a:lnTo>
                      <a:pt x="208" y="127"/>
                    </a:lnTo>
                    <a:lnTo>
                      <a:pt x="200" y="125"/>
                    </a:lnTo>
                    <a:lnTo>
                      <a:pt x="198" y="127"/>
                    </a:lnTo>
                    <a:lnTo>
                      <a:pt x="190" y="125"/>
                    </a:lnTo>
                    <a:lnTo>
                      <a:pt x="186" y="129"/>
                    </a:lnTo>
                    <a:lnTo>
                      <a:pt x="188" y="131"/>
                    </a:lnTo>
                    <a:close/>
                    <a:moveTo>
                      <a:pt x="112" y="8"/>
                    </a:moveTo>
                    <a:lnTo>
                      <a:pt x="98" y="17"/>
                    </a:lnTo>
                    <a:lnTo>
                      <a:pt x="90" y="29"/>
                    </a:lnTo>
                    <a:lnTo>
                      <a:pt x="86" y="37"/>
                    </a:lnTo>
                    <a:lnTo>
                      <a:pt x="78" y="41"/>
                    </a:lnTo>
                    <a:lnTo>
                      <a:pt x="72" y="33"/>
                    </a:lnTo>
                    <a:lnTo>
                      <a:pt x="62" y="33"/>
                    </a:lnTo>
                    <a:lnTo>
                      <a:pt x="34" y="31"/>
                    </a:lnTo>
                    <a:lnTo>
                      <a:pt x="22" y="31"/>
                    </a:lnTo>
                    <a:lnTo>
                      <a:pt x="14" y="25"/>
                    </a:lnTo>
                    <a:lnTo>
                      <a:pt x="10" y="33"/>
                    </a:lnTo>
                    <a:lnTo>
                      <a:pt x="10" y="39"/>
                    </a:lnTo>
                    <a:lnTo>
                      <a:pt x="8" y="43"/>
                    </a:lnTo>
                    <a:lnTo>
                      <a:pt x="10" y="47"/>
                    </a:lnTo>
                    <a:lnTo>
                      <a:pt x="8" y="51"/>
                    </a:lnTo>
                    <a:lnTo>
                      <a:pt x="4" y="53"/>
                    </a:lnTo>
                    <a:lnTo>
                      <a:pt x="6" y="61"/>
                    </a:lnTo>
                    <a:lnTo>
                      <a:pt x="4" y="69"/>
                    </a:lnTo>
                    <a:lnTo>
                      <a:pt x="4" y="73"/>
                    </a:lnTo>
                    <a:lnTo>
                      <a:pt x="0" y="71"/>
                    </a:lnTo>
                    <a:lnTo>
                      <a:pt x="0" y="77"/>
                    </a:lnTo>
                    <a:lnTo>
                      <a:pt x="4" y="81"/>
                    </a:lnTo>
                    <a:lnTo>
                      <a:pt x="8" y="85"/>
                    </a:lnTo>
                    <a:lnTo>
                      <a:pt x="10" y="99"/>
                    </a:lnTo>
                    <a:lnTo>
                      <a:pt x="16" y="107"/>
                    </a:lnTo>
                    <a:lnTo>
                      <a:pt x="14" y="115"/>
                    </a:lnTo>
                    <a:lnTo>
                      <a:pt x="18" y="125"/>
                    </a:lnTo>
                    <a:lnTo>
                      <a:pt x="20" y="125"/>
                    </a:lnTo>
                    <a:lnTo>
                      <a:pt x="24" y="127"/>
                    </a:lnTo>
                    <a:lnTo>
                      <a:pt x="36" y="123"/>
                    </a:lnTo>
                    <a:lnTo>
                      <a:pt x="42" y="123"/>
                    </a:lnTo>
                    <a:lnTo>
                      <a:pt x="48" y="119"/>
                    </a:lnTo>
                    <a:lnTo>
                      <a:pt x="56" y="111"/>
                    </a:lnTo>
                    <a:lnTo>
                      <a:pt x="66" y="109"/>
                    </a:lnTo>
                    <a:lnTo>
                      <a:pt x="78" y="109"/>
                    </a:lnTo>
                    <a:lnTo>
                      <a:pt x="88" y="105"/>
                    </a:lnTo>
                    <a:lnTo>
                      <a:pt x="94" y="99"/>
                    </a:lnTo>
                    <a:lnTo>
                      <a:pt x="98" y="101"/>
                    </a:lnTo>
                    <a:lnTo>
                      <a:pt x="106" y="99"/>
                    </a:lnTo>
                    <a:lnTo>
                      <a:pt x="112" y="93"/>
                    </a:lnTo>
                    <a:lnTo>
                      <a:pt x="114" y="89"/>
                    </a:lnTo>
                    <a:lnTo>
                      <a:pt x="130" y="87"/>
                    </a:lnTo>
                    <a:lnTo>
                      <a:pt x="136" y="81"/>
                    </a:lnTo>
                    <a:lnTo>
                      <a:pt x="154" y="77"/>
                    </a:lnTo>
                    <a:lnTo>
                      <a:pt x="166" y="69"/>
                    </a:lnTo>
                    <a:lnTo>
                      <a:pt x="164" y="59"/>
                    </a:lnTo>
                    <a:lnTo>
                      <a:pt x="170" y="51"/>
                    </a:lnTo>
                    <a:lnTo>
                      <a:pt x="180" y="47"/>
                    </a:lnTo>
                    <a:lnTo>
                      <a:pt x="160" y="0"/>
                    </a:lnTo>
                    <a:lnTo>
                      <a:pt x="11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8" name="Freeform 142"/>
              <p:cNvSpPr>
                <a:spLocks noEditPoints="1"/>
              </p:cNvSpPr>
              <p:nvPr/>
            </p:nvSpPr>
            <p:spPr bwMode="auto">
              <a:xfrm>
                <a:off x="13753034" y="4106558"/>
                <a:ext cx="182520" cy="275206"/>
              </a:xfrm>
              <a:custGeom>
                <a:avLst/>
                <a:gdLst>
                  <a:gd name="T0" fmla="*/ 62 w 128"/>
                  <a:gd name="T1" fmla="*/ 12 h 193"/>
                  <a:gd name="T2" fmla="*/ 60 w 128"/>
                  <a:gd name="T3" fmla="*/ 4 h 193"/>
                  <a:gd name="T4" fmla="*/ 64 w 128"/>
                  <a:gd name="T5" fmla="*/ 0 h 193"/>
                  <a:gd name="T6" fmla="*/ 66 w 128"/>
                  <a:gd name="T7" fmla="*/ 4 h 193"/>
                  <a:gd name="T8" fmla="*/ 66 w 128"/>
                  <a:gd name="T9" fmla="*/ 6 h 193"/>
                  <a:gd name="T10" fmla="*/ 66 w 128"/>
                  <a:gd name="T11" fmla="*/ 12 h 193"/>
                  <a:gd name="T12" fmla="*/ 64 w 128"/>
                  <a:gd name="T13" fmla="*/ 14 h 193"/>
                  <a:gd name="T14" fmla="*/ 64 w 128"/>
                  <a:gd name="T15" fmla="*/ 18 h 193"/>
                  <a:gd name="T16" fmla="*/ 62 w 128"/>
                  <a:gd name="T17" fmla="*/ 20 h 193"/>
                  <a:gd name="T18" fmla="*/ 60 w 128"/>
                  <a:gd name="T19" fmla="*/ 18 h 193"/>
                  <a:gd name="T20" fmla="*/ 62 w 128"/>
                  <a:gd name="T21" fmla="*/ 12 h 193"/>
                  <a:gd name="T22" fmla="*/ 112 w 128"/>
                  <a:gd name="T23" fmla="*/ 126 h 193"/>
                  <a:gd name="T24" fmla="*/ 116 w 128"/>
                  <a:gd name="T25" fmla="*/ 118 h 193"/>
                  <a:gd name="T26" fmla="*/ 114 w 128"/>
                  <a:gd name="T27" fmla="*/ 116 h 193"/>
                  <a:gd name="T28" fmla="*/ 110 w 128"/>
                  <a:gd name="T29" fmla="*/ 124 h 193"/>
                  <a:gd name="T30" fmla="*/ 112 w 128"/>
                  <a:gd name="T31" fmla="*/ 126 h 193"/>
                  <a:gd name="T32" fmla="*/ 126 w 128"/>
                  <a:gd name="T33" fmla="*/ 76 h 193"/>
                  <a:gd name="T34" fmla="*/ 122 w 128"/>
                  <a:gd name="T35" fmla="*/ 74 h 193"/>
                  <a:gd name="T36" fmla="*/ 108 w 128"/>
                  <a:gd name="T37" fmla="*/ 58 h 193"/>
                  <a:gd name="T38" fmla="*/ 98 w 128"/>
                  <a:gd name="T39" fmla="*/ 54 h 193"/>
                  <a:gd name="T40" fmla="*/ 86 w 128"/>
                  <a:gd name="T41" fmla="*/ 52 h 193"/>
                  <a:gd name="T42" fmla="*/ 76 w 128"/>
                  <a:gd name="T43" fmla="*/ 46 h 193"/>
                  <a:gd name="T44" fmla="*/ 68 w 128"/>
                  <a:gd name="T45" fmla="*/ 30 h 193"/>
                  <a:gd name="T46" fmla="*/ 48 w 128"/>
                  <a:gd name="T47" fmla="*/ 60 h 193"/>
                  <a:gd name="T48" fmla="*/ 48 w 128"/>
                  <a:gd name="T49" fmla="*/ 72 h 193"/>
                  <a:gd name="T50" fmla="*/ 56 w 128"/>
                  <a:gd name="T51" fmla="*/ 88 h 193"/>
                  <a:gd name="T52" fmla="*/ 48 w 128"/>
                  <a:gd name="T53" fmla="*/ 126 h 193"/>
                  <a:gd name="T54" fmla="*/ 0 w 128"/>
                  <a:gd name="T55" fmla="*/ 146 h 193"/>
                  <a:gd name="T56" fmla="*/ 20 w 128"/>
                  <a:gd name="T57" fmla="*/ 193 h 193"/>
                  <a:gd name="T58" fmla="*/ 32 w 128"/>
                  <a:gd name="T59" fmla="*/ 191 h 193"/>
                  <a:gd name="T60" fmla="*/ 36 w 128"/>
                  <a:gd name="T61" fmla="*/ 189 h 193"/>
                  <a:gd name="T62" fmla="*/ 44 w 128"/>
                  <a:gd name="T63" fmla="*/ 187 h 193"/>
                  <a:gd name="T64" fmla="*/ 50 w 128"/>
                  <a:gd name="T65" fmla="*/ 191 h 193"/>
                  <a:gd name="T66" fmla="*/ 56 w 128"/>
                  <a:gd name="T67" fmla="*/ 181 h 193"/>
                  <a:gd name="T68" fmla="*/ 56 w 128"/>
                  <a:gd name="T69" fmla="*/ 177 h 193"/>
                  <a:gd name="T70" fmla="*/ 60 w 128"/>
                  <a:gd name="T71" fmla="*/ 171 h 193"/>
                  <a:gd name="T72" fmla="*/ 76 w 128"/>
                  <a:gd name="T73" fmla="*/ 167 h 193"/>
                  <a:gd name="T74" fmla="*/ 82 w 128"/>
                  <a:gd name="T75" fmla="*/ 152 h 193"/>
                  <a:gd name="T76" fmla="*/ 98 w 128"/>
                  <a:gd name="T77" fmla="*/ 148 h 193"/>
                  <a:gd name="T78" fmla="*/ 96 w 128"/>
                  <a:gd name="T79" fmla="*/ 138 h 193"/>
                  <a:gd name="T80" fmla="*/ 94 w 128"/>
                  <a:gd name="T81" fmla="*/ 136 h 193"/>
                  <a:gd name="T82" fmla="*/ 96 w 128"/>
                  <a:gd name="T83" fmla="*/ 124 h 193"/>
                  <a:gd name="T84" fmla="*/ 98 w 128"/>
                  <a:gd name="T85" fmla="*/ 120 h 193"/>
                  <a:gd name="T86" fmla="*/ 102 w 128"/>
                  <a:gd name="T87" fmla="*/ 114 h 193"/>
                  <a:gd name="T88" fmla="*/ 104 w 128"/>
                  <a:gd name="T89" fmla="*/ 116 h 193"/>
                  <a:gd name="T90" fmla="*/ 104 w 128"/>
                  <a:gd name="T91" fmla="*/ 120 h 193"/>
                  <a:gd name="T92" fmla="*/ 106 w 128"/>
                  <a:gd name="T93" fmla="*/ 120 h 193"/>
                  <a:gd name="T94" fmla="*/ 110 w 128"/>
                  <a:gd name="T95" fmla="*/ 110 h 193"/>
                  <a:gd name="T96" fmla="*/ 120 w 128"/>
                  <a:gd name="T97" fmla="*/ 98 h 193"/>
                  <a:gd name="T98" fmla="*/ 122 w 128"/>
                  <a:gd name="T99" fmla="*/ 88 h 193"/>
                  <a:gd name="T100" fmla="*/ 128 w 128"/>
                  <a:gd name="T101" fmla="*/ 80 h 193"/>
                  <a:gd name="T102" fmla="*/ 126 w 128"/>
                  <a:gd name="T103" fmla="*/ 7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193">
                    <a:moveTo>
                      <a:pt x="62" y="12"/>
                    </a:moveTo>
                    <a:lnTo>
                      <a:pt x="60" y="4"/>
                    </a:lnTo>
                    <a:lnTo>
                      <a:pt x="64" y="0"/>
                    </a:lnTo>
                    <a:lnTo>
                      <a:pt x="66" y="4"/>
                    </a:lnTo>
                    <a:lnTo>
                      <a:pt x="66" y="6"/>
                    </a:lnTo>
                    <a:lnTo>
                      <a:pt x="66" y="12"/>
                    </a:lnTo>
                    <a:lnTo>
                      <a:pt x="64" y="14"/>
                    </a:lnTo>
                    <a:lnTo>
                      <a:pt x="64" y="18"/>
                    </a:lnTo>
                    <a:lnTo>
                      <a:pt x="62" y="20"/>
                    </a:lnTo>
                    <a:lnTo>
                      <a:pt x="60" y="18"/>
                    </a:lnTo>
                    <a:lnTo>
                      <a:pt x="62" y="12"/>
                    </a:lnTo>
                    <a:close/>
                    <a:moveTo>
                      <a:pt x="112" y="126"/>
                    </a:moveTo>
                    <a:lnTo>
                      <a:pt x="116" y="118"/>
                    </a:lnTo>
                    <a:lnTo>
                      <a:pt x="114" y="116"/>
                    </a:lnTo>
                    <a:lnTo>
                      <a:pt x="110" y="124"/>
                    </a:lnTo>
                    <a:lnTo>
                      <a:pt x="112" y="126"/>
                    </a:lnTo>
                    <a:close/>
                    <a:moveTo>
                      <a:pt x="126" y="76"/>
                    </a:moveTo>
                    <a:lnTo>
                      <a:pt x="122" y="74"/>
                    </a:lnTo>
                    <a:lnTo>
                      <a:pt x="108" y="58"/>
                    </a:lnTo>
                    <a:lnTo>
                      <a:pt x="98" y="54"/>
                    </a:lnTo>
                    <a:lnTo>
                      <a:pt x="86" y="52"/>
                    </a:lnTo>
                    <a:lnTo>
                      <a:pt x="76" y="46"/>
                    </a:lnTo>
                    <a:lnTo>
                      <a:pt x="68" y="30"/>
                    </a:lnTo>
                    <a:lnTo>
                      <a:pt x="48" y="60"/>
                    </a:lnTo>
                    <a:lnTo>
                      <a:pt x="48" y="72"/>
                    </a:lnTo>
                    <a:lnTo>
                      <a:pt x="56" y="88"/>
                    </a:lnTo>
                    <a:lnTo>
                      <a:pt x="48" y="126"/>
                    </a:lnTo>
                    <a:lnTo>
                      <a:pt x="0" y="146"/>
                    </a:lnTo>
                    <a:lnTo>
                      <a:pt x="20" y="193"/>
                    </a:lnTo>
                    <a:lnTo>
                      <a:pt x="32" y="191"/>
                    </a:lnTo>
                    <a:lnTo>
                      <a:pt x="36" y="189"/>
                    </a:lnTo>
                    <a:lnTo>
                      <a:pt x="44" y="187"/>
                    </a:lnTo>
                    <a:lnTo>
                      <a:pt x="50" y="191"/>
                    </a:lnTo>
                    <a:lnTo>
                      <a:pt x="56" y="181"/>
                    </a:lnTo>
                    <a:lnTo>
                      <a:pt x="56" y="177"/>
                    </a:lnTo>
                    <a:lnTo>
                      <a:pt x="60" y="171"/>
                    </a:lnTo>
                    <a:lnTo>
                      <a:pt x="76" y="167"/>
                    </a:lnTo>
                    <a:lnTo>
                      <a:pt x="82" y="152"/>
                    </a:lnTo>
                    <a:lnTo>
                      <a:pt x="98" y="148"/>
                    </a:lnTo>
                    <a:lnTo>
                      <a:pt x="96" y="138"/>
                    </a:lnTo>
                    <a:lnTo>
                      <a:pt x="94" y="136"/>
                    </a:lnTo>
                    <a:lnTo>
                      <a:pt x="96" y="124"/>
                    </a:lnTo>
                    <a:lnTo>
                      <a:pt x="98" y="120"/>
                    </a:lnTo>
                    <a:lnTo>
                      <a:pt x="102" y="114"/>
                    </a:lnTo>
                    <a:lnTo>
                      <a:pt x="104" y="116"/>
                    </a:lnTo>
                    <a:lnTo>
                      <a:pt x="104" y="120"/>
                    </a:lnTo>
                    <a:lnTo>
                      <a:pt x="106" y="120"/>
                    </a:lnTo>
                    <a:lnTo>
                      <a:pt x="110" y="110"/>
                    </a:lnTo>
                    <a:lnTo>
                      <a:pt x="120" y="98"/>
                    </a:lnTo>
                    <a:lnTo>
                      <a:pt x="122" y="88"/>
                    </a:lnTo>
                    <a:lnTo>
                      <a:pt x="128" y="80"/>
                    </a:lnTo>
                    <a:lnTo>
                      <a:pt x="126" y="7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79" name="Freeform 143"/>
              <p:cNvSpPr>
                <a:spLocks/>
              </p:cNvSpPr>
              <p:nvPr/>
            </p:nvSpPr>
            <p:spPr bwMode="auto">
              <a:xfrm>
                <a:off x="13727367" y="4112262"/>
                <a:ext cx="122631" cy="105519"/>
              </a:xfrm>
              <a:custGeom>
                <a:avLst/>
                <a:gdLst>
                  <a:gd name="T0" fmla="*/ 86 w 86"/>
                  <a:gd name="T1" fmla="*/ 26 h 74"/>
                  <a:gd name="T2" fmla="*/ 84 w 86"/>
                  <a:gd name="T3" fmla="*/ 14 h 74"/>
                  <a:gd name="T4" fmla="*/ 82 w 86"/>
                  <a:gd name="T5" fmla="*/ 14 h 74"/>
                  <a:gd name="T6" fmla="*/ 80 w 86"/>
                  <a:gd name="T7" fmla="*/ 16 h 74"/>
                  <a:gd name="T8" fmla="*/ 78 w 86"/>
                  <a:gd name="T9" fmla="*/ 14 h 74"/>
                  <a:gd name="T10" fmla="*/ 80 w 86"/>
                  <a:gd name="T11" fmla="*/ 8 h 74"/>
                  <a:gd name="T12" fmla="*/ 78 w 86"/>
                  <a:gd name="T13" fmla="*/ 0 h 74"/>
                  <a:gd name="T14" fmla="*/ 74 w 86"/>
                  <a:gd name="T15" fmla="*/ 12 h 74"/>
                  <a:gd name="T16" fmla="*/ 68 w 86"/>
                  <a:gd name="T17" fmla="*/ 16 h 74"/>
                  <a:gd name="T18" fmla="*/ 58 w 86"/>
                  <a:gd name="T19" fmla="*/ 26 h 74"/>
                  <a:gd name="T20" fmla="*/ 50 w 86"/>
                  <a:gd name="T21" fmla="*/ 34 h 74"/>
                  <a:gd name="T22" fmla="*/ 44 w 86"/>
                  <a:gd name="T23" fmla="*/ 40 h 74"/>
                  <a:gd name="T24" fmla="*/ 38 w 86"/>
                  <a:gd name="T25" fmla="*/ 42 h 74"/>
                  <a:gd name="T26" fmla="*/ 28 w 86"/>
                  <a:gd name="T27" fmla="*/ 42 h 74"/>
                  <a:gd name="T28" fmla="*/ 20 w 86"/>
                  <a:gd name="T29" fmla="*/ 40 h 74"/>
                  <a:gd name="T30" fmla="*/ 16 w 86"/>
                  <a:gd name="T31" fmla="*/ 44 h 74"/>
                  <a:gd name="T32" fmla="*/ 6 w 86"/>
                  <a:gd name="T33" fmla="*/ 40 h 74"/>
                  <a:gd name="T34" fmla="*/ 0 w 86"/>
                  <a:gd name="T35" fmla="*/ 40 h 74"/>
                  <a:gd name="T36" fmla="*/ 8 w 86"/>
                  <a:gd name="T37" fmla="*/ 62 h 74"/>
                  <a:gd name="T38" fmla="*/ 14 w 86"/>
                  <a:gd name="T39" fmla="*/ 64 h 74"/>
                  <a:gd name="T40" fmla="*/ 60 w 86"/>
                  <a:gd name="T41" fmla="*/ 74 h 74"/>
                  <a:gd name="T42" fmla="*/ 66 w 86"/>
                  <a:gd name="T43" fmla="*/ 68 h 74"/>
                  <a:gd name="T44" fmla="*/ 66 w 86"/>
                  <a:gd name="T45" fmla="*/ 56 h 74"/>
                  <a:gd name="T46" fmla="*/ 86 w 86"/>
                  <a:gd name="T47"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4">
                    <a:moveTo>
                      <a:pt x="86" y="26"/>
                    </a:moveTo>
                    <a:lnTo>
                      <a:pt x="84" y="14"/>
                    </a:lnTo>
                    <a:lnTo>
                      <a:pt x="82" y="14"/>
                    </a:lnTo>
                    <a:lnTo>
                      <a:pt x="80" y="16"/>
                    </a:lnTo>
                    <a:lnTo>
                      <a:pt x="78" y="14"/>
                    </a:lnTo>
                    <a:lnTo>
                      <a:pt x="80" y="8"/>
                    </a:lnTo>
                    <a:lnTo>
                      <a:pt x="78" y="0"/>
                    </a:lnTo>
                    <a:lnTo>
                      <a:pt x="74" y="12"/>
                    </a:lnTo>
                    <a:lnTo>
                      <a:pt x="68" y="16"/>
                    </a:lnTo>
                    <a:lnTo>
                      <a:pt x="58" y="26"/>
                    </a:lnTo>
                    <a:lnTo>
                      <a:pt x="50" y="34"/>
                    </a:lnTo>
                    <a:lnTo>
                      <a:pt x="44" y="40"/>
                    </a:lnTo>
                    <a:lnTo>
                      <a:pt x="38" y="42"/>
                    </a:lnTo>
                    <a:lnTo>
                      <a:pt x="28" y="42"/>
                    </a:lnTo>
                    <a:lnTo>
                      <a:pt x="20" y="40"/>
                    </a:lnTo>
                    <a:lnTo>
                      <a:pt x="16" y="44"/>
                    </a:lnTo>
                    <a:lnTo>
                      <a:pt x="6" y="40"/>
                    </a:lnTo>
                    <a:lnTo>
                      <a:pt x="0" y="40"/>
                    </a:lnTo>
                    <a:lnTo>
                      <a:pt x="8" y="62"/>
                    </a:lnTo>
                    <a:lnTo>
                      <a:pt x="14" y="64"/>
                    </a:lnTo>
                    <a:lnTo>
                      <a:pt x="60" y="74"/>
                    </a:lnTo>
                    <a:lnTo>
                      <a:pt x="66" y="68"/>
                    </a:lnTo>
                    <a:lnTo>
                      <a:pt x="66" y="56"/>
                    </a:lnTo>
                    <a:lnTo>
                      <a:pt x="86"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0" name="Freeform 144"/>
              <p:cNvSpPr>
                <a:spLocks/>
              </p:cNvSpPr>
              <p:nvPr/>
            </p:nvSpPr>
            <p:spPr bwMode="auto">
              <a:xfrm>
                <a:off x="13701700" y="4117966"/>
                <a:ext cx="2852" cy="8556"/>
              </a:xfrm>
              <a:custGeom>
                <a:avLst/>
                <a:gdLst>
                  <a:gd name="T0" fmla="*/ 2 w 2"/>
                  <a:gd name="T1" fmla="*/ 6 h 6"/>
                  <a:gd name="T2" fmla="*/ 0 w 2"/>
                  <a:gd name="T3" fmla="*/ 2 h 6"/>
                  <a:gd name="T4" fmla="*/ 2 w 2"/>
                  <a:gd name="T5" fmla="*/ 0 h 6"/>
                  <a:gd name="T6" fmla="*/ 2 w 2"/>
                  <a:gd name="T7" fmla="*/ 2 h 6"/>
                  <a:gd name="T8" fmla="*/ 2 w 2"/>
                  <a:gd name="T9" fmla="*/ 6 h 6"/>
                </a:gdLst>
                <a:ahLst/>
                <a:cxnLst>
                  <a:cxn ang="0">
                    <a:pos x="T0" y="T1"/>
                  </a:cxn>
                  <a:cxn ang="0">
                    <a:pos x="T2" y="T3"/>
                  </a:cxn>
                  <a:cxn ang="0">
                    <a:pos x="T4" y="T5"/>
                  </a:cxn>
                  <a:cxn ang="0">
                    <a:pos x="T6" y="T7"/>
                  </a:cxn>
                  <a:cxn ang="0">
                    <a:pos x="T8" y="T9"/>
                  </a:cxn>
                </a:cxnLst>
                <a:rect l="0" t="0" r="r" b="b"/>
                <a:pathLst>
                  <a:path w="2" h="6">
                    <a:moveTo>
                      <a:pt x="2" y="6"/>
                    </a:moveTo>
                    <a:lnTo>
                      <a:pt x="0" y="2"/>
                    </a:lnTo>
                    <a:lnTo>
                      <a:pt x="2" y="0"/>
                    </a:lnTo>
                    <a:lnTo>
                      <a:pt x="2" y="2"/>
                    </a:lnTo>
                    <a:lnTo>
                      <a:pt x="2"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1" name="Freeform 145"/>
              <p:cNvSpPr>
                <a:spLocks/>
              </p:cNvSpPr>
              <p:nvPr/>
            </p:nvSpPr>
            <p:spPr bwMode="auto">
              <a:xfrm>
                <a:off x="13710256" y="4115114"/>
                <a:ext cx="25667" cy="45630"/>
              </a:xfrm>
              <a:custGeom>
                <a:avLst/>
                <a:gdLst>
                  <a:gd name="T0" fmla="*/ 12 w 18"/>
                  <a:gd name="T1" fmla="*/ 32 h 32"/>
                  <a:gd name="T2" fmla="*/ 16 w 18"/>
                  <a:gd name="T3" fmla="*/ 30 h 32"/>
                  <a:gd name="T4" fmla="*/ 18 w 18"/>
                  <a:gd name="T5" fmla="*/ 18 h 32"/>
                  <a:gd name="T6" fmla="*/ 14 w 18"/>
                  <a:gd name="T7" fmla="*/ 14 h 32"/>
                  <a:gd name="T8" fmla="*/ 14 w 18"/>
                  <a:gd name="T9" fmla="*/ 6 h 32"/>
                  <a:gd name="T10" fmla="*/ 8 w 18"/>
                  <a:gd name="T11" fmla="*/ 0 h 32"/>
                  <a:gd name="T12" fmla="*/ 2 w 18"/>
                  <a:gd name="T13" fmla="*/ 4 h 32"/>
                  <a:gd name="T14" fmla="*/ 4 w 18"/>
                  <a:gd name="T15" fmla="*/ 6 h 32"/>
                  <a:gd name="T16" fmla="*/ 4 w 18"/>
                  <a:gd name="T17" fmla="*/ 10 h 32"/>
                  <a:gd name="T18" fmla="*/ 2 w 18"/>
                  <a:gd name="T19" fmla="*/ 12 h 32"/>
                  <a:gd name="T20" fmla="*/ 0 w 18"/>
                  <a:gd name="T21" fmla="*/ 22 h 32"/>
                  <a:gd name="T22" fmla="*/ 4 w 18"/>
                  <a:gd name="T23" fmla="*/ 32 h 32"/>
                  <a:gd name="T24" fmla="*/ 12 w 1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2">
                    <a:moveTo>
                      <a:pt x="12" y="32"/>
                    </a:moveTo>
                    <a:lnTo>
                      <a:pt x="16" y="30"/>
                    </a:lnTo>
                    <a:lnTo>
                      <a:pt x="18" y="18"/>
                    </a:lnTo>
                    <a:lnTo>
                      <a:pt x="14" y="14"/>
                    </a:lnTo>
                    <a:lnTo>
                      <a:pt x="14" y="6"/>
                    </a:lnTo>
                    <a:lnTo>
                      <a:pt x="8" y="0"/>
                    </a:lnTo>
                    <a:lnTo>
                      <a:pt x="2" y="4"/>
                    </a:lnTo>
                    <a:lnTo>
                      <a:pt x="4" y="6"/>
                    </a:lnTo>
                    <a:lnTo>
                      <a:pt x="4" y="10"/>
                    </a:lnTo>
                    <a:lnTo>
                      <a:pt x="2" y="12"/>
                    </a:lnTo>
                    <a:lnTo>
                      <a:pt x="0" y="22"/>
                    </a:lnTo>
                    <a:lnTo>
                      <a:pt x="4" y="32"/>
                    </a:lnTo>
                    <a:lnTo>
                      <a:pt x="12" y="3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2" name="Freeform 146"/>
              <p:cNvSpPr>
                <a:spLocks noEditPoints="1"/>
              </p:cNvSpPr>
              <p:nvPr/>
            </p:nvSpPr>
            <p:spPr bwMode="auto">
              <a:xfrm>
                <a:off x="13318123" y="3942575"/>
                <a:ext cx="514764" cy="450597"/>
              </a:xfrm>
              <a:custGeom>
                <a:avLst/>
                <a:gdLst>
                  <a:gd name="T0" fmla="*/ 131 w 361"/>
                  <a:gd name="T1" fmla="*/ 308 h 316"/>
                  <a:gd name="T2" fmla="*/ 133 w 361"/>
                  <a:gd name="T3" fmla="*/ 310 h 316"/>
                  <a:gd name="T4" fmla="*/ 125 w 361"/>
                  <a:gd name="T5" fmla="*/ 312 h 316"/>
                  <a:gd name="T6" fmla="*/ 139 w 361"/>
                  <a:gd name="T7" fmla="*/ 316 h 316"/>
                  <a:gd name="T8" fmla="*/ 133 w 361"/>
                  <a:gd name="T9" fmla="*/ 314 h 316"/>
                  <a:gd name="T10" fmla="*/ 125 w 361"/>
                  <a:gd name="T11" fmla="*/ 312 h 316"/>
                  <a:gd name="T12" fmla="*/ 197 w 361"/>
                  <a:gd name="T13" fmla="*/ 61 h 316"/>
                  <a:gd name="T14" fmla="*/ 171 w 361"/>
                  <a:gd name="T15" fmla="*/ 61 h 316"/>
                  <a:gd name="T16" fmla="*/ 77 w 361"/>
                  <a:gd name="T17" fmla="*/ 0 h 316"/>
                  <a:gd name="T18" fmla="*/ 37 w 361"/>
                  <a:gd name="T19" fmla="*/ 15 h 316"/>
                  <a:gd name="T20" fmla="*/ 49 w 361"/>
                  <a:gd name="T21" fmla="*/ 35 h 316"/>
                  <a:gd name="T22" fmla="*/ 35 w 361"/>
                  <a:gd name="T23" fmla="*/ 47 h 316"/>
                  <a:gd name="T24" fmla="*/ 18 w 361"/>
                  <a:gd name="T25" fmla="*/ 61 h 316"/>
                  <a:gd name="T26" fmla="*/ 4 w 361"/>
                  <a:gd name="T27" fmla="*/ 57 h 316"/>
                  <a:gd name="T28" fmla="*/ 0 w 361"/>
                  <a:gd name="T29" fmla="*/ 83 h 316"/>
                  <a:gd name="T30" fmla="*/ 12 w 361"/>
                  <a:gd name="T31" fmla="*/ 87 h 316"/>
                  <a:gd name="T32" fmla="*/ 33 w 361"/>
                  <a:gd name="T33" fmla="*/ 123 h 316"/>
                  <a:gd name="T34" fmla="*/ 37 w 361"/>
                  <a:gd name="T35" fmla="*/ 131 h 316"/>
                  <a:gd name="T36" fmla="*/ 47 w 361"/>
                  <a:gd name="T37" fmla="*/ 141 h 316"/>
                  <a:gd name="T38" fmla="*/ 47 w 361"/>
                  <a:gd name="T39" fmla="*/ 151 h 316"/>
                  <a:gd name="T40" fmla="*/ 55 w 361"/>
                  <a:gd name="T41" fmla="*/ 159 h 316"/>
                  <a:gd name="T42" fmla="*/ 77 w 361"/>
                  <a:gd name="T43" fmla="*/ 187 h 316"/>
                  <a:gd name="T44" fmla="*/ 79 w 361"/>
                  <a:gd name="T45" fmla="*/ 205 h 316"/>
                  <a:gd name="T46" fmla="*/ 87 w 361"/>
                  <a:gd name="T47" fmla="*/ 227 h 316"/>
                  <a:gd name="T48" fmla="*/ 99 w 361"/>
                  <a:gd name="T49" fmla="*/ 237 h 316"/>
                  <a:gd name="T50" fmla="*/ 107 w 361"/>
                  <a:gd name="T51" fmla="*/ 247 h 316"/>
                  <a:gd name="T52" fmla="*/ 113 w 361"/>
                  <a:gd name="T53" fmla="*/ 253 h 316"/>
                  <a:gd name="T54" fmla="*/ 125 w 361"/>
                  <a:gd name="T55" fmla="*/ 278 h 316"/>
                  <a:gd name="T56" fmla="*/ 141 w 361"/>
                  <a:gd name="T57" fmla="*/ 298 h 316"/>
                  <a:gd name="T58" fmla="*/ 149 w 361"/>
                  <a:gd name="T59" fmla="*/ 314 h 316"/>
                  <a:gd name="T60" fmla="*/ 155 w 361"/>
                  <a:gd name="T61" fmla="*/ 308 h 316"/>
                  <a:gd name="T62" fmla="*/ 155 w 361"/>
                  <a:gd name="T63" fmla="*/ 300 h 316"/>
                  <a:gd name="T64" fmla="*/ 159 w 361"/>
                  <a:gd name="T65" fmla="*/ 286 h 316"/>
                  <a:gd name="T66" fmla="*/ 179 w 361"/>
                  <a:gd name="T67" fmla="*/ 292 h 316"/>
                  <a:gd name="T68" fmla="*/ 217 w 361"/>
                  <a:gd name="T69" fmla="*/ 294 h 316"/>
                  <a:gd name="T70" fmla="*/ 231 w 361"/>
                  <a:gd name="T71" fmla="*/ 298 h 316"/>
                  <a:gd name="T72" fmla="*/ 243 w 361"/>
                  <a:gd name="T73" fmla="*/ 278 h 316"/>
                  <a:gd name="T74" fmla="*/ 305 w 361"/>
                  <a:gd name="T75" fmla="*/ 261 h 316"/>
                  <a:gd name="T76" fmla="*/ 361 w 361"/>
                  <a:gd name="T77" fmla="*/ 203 h 316"/>
                  <a:gd name="T78" fmla="*/ 347 w 361"/>
                  <a:gd name="T79" fmla="*/ 193 h 316"/>
                  <a:gd name="T80" fmla="*/ 295 w 361"/>
                  <a:gd name="T81" fmla="*/ 181 h 316"/>
                  <a:gd name="T82" fmla="*/ 287 w 361"/>
                  <a:gd name="T83" fmla="*/ 153 h 316"/>
                  <a:gd name="T84" fmla="*/ 275 w 361"/>
                  <a:gd name="T85" fmla="*/ 143 h 316"/>
                  <a:gd name="T86" fmla="*/ 265 w 361"/>
                  <a:gd name="T87" fmla="*/ 131 h 316"/>
                  <a:gd name="T88" fmla="*/ 263 w 361"/>
                  <a:gd name="T89" fmla="*/ 113 h 316"/>
                  <a:gd name="T90" fmla="*/ 249 w 361"/>
                  <a:gd name="T91" fmla="*/ 99 h 316"/>
                  <a:gd name="T92" fmla="*/ 239 w 361"/>
                  <a:gd name="T93" fmla="*/ 89 h 316"/>
                  <a:gd name="T94" fmla="*/ 231 w 361"/>
                  <a:gd name="T95" fmla="*/ 73 h 316"/>
                  <a:gd name="T96" fmla="*/ 209 w 361"/>
                  <a:gd name="T97" fmla="*/ 6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1" h="316">
                    <a:moveTo>
                      <a:pt x="131" y="310"/>
                    </a:moveTo>
                    <a:lnTo>
                      <a:pt x="131" y="308"/>
                    </a:lnTo>
                    <a:lnTo>
                      <a:pt x="131" y="306"/>
                    </a:lnTo>
                    <a:lnTo>
                      <a:pt x="133" y="310"/>
                    </a:lnTo>
                    <a:lnTo>
                      <a:pt x="131" y="310"/>
                    </a:lnTo>
                    <a:close/>
                    <a:moveTo>
                      <a:pt x="125" y="312"/>
                    </a:moveTo>
                    <a:lnTo>
                      <a:pt x="133" y="316"/>
                    </a:lnTo>
                    <a:lnTo>
                      <a:pt x="139" y="316"/>
                    </a:lnTo>
                    <a:lnTo>
                      <a:pt x="137" y="312"/>
                    </a:lnTo>
                    <a:lnTo>
                      <a:pt x="133" y="314"/>
                    </a:lnTo>
                    <a:lnTo>
                      <a:pt x="127" y="310"/>
                    </a:lnTo>
                    <a:lnTo>
                      <a:pt x="125" y="312"/>
                    </a:lnTo>
                    <a:close/>
                    <a:moveTo>
                      <a:pt x="209" y="65"/>
                    </a:moveTo>
                    <a:lnTo>
                      <a:pt x="197" y="61"/>
                    </a:lnTo>
                    <a:lnTo>
                      <a:pt x="189" y="65"/>
                    </a:lnTo>
                    <a:lnTo>
                      <a:pt x="171" y="61"/>
                    </a:lnTo>
                    <a:lnTo>
                      <a:pt x="101" y="7"/>
                    </a:lnTo>
                    <a:lnTo>
                      <a:pt x="77" y="0"/>
                    </a:lnTo>
                    <a:lnTo>
                      <a:pt x="53" y="11"/>
                    </a:lnTo>
                    <a:lnTo>
                      <a:pt x="37" y="15"/>
                    </a:lnTo>
                    <a:lnTo>
                      <a:pt x="37" y="19"/>
                    </a:lnTo>
                    <a:lnTo>
                      <a:pt x="49" y="35"/>
                    </a:lnTo>
                    <a:lnTo>
                      <a:pt x="43" y="45"/>
                    </a:lnTo>
                    <a:lnTo>
                      <a:pt x="35" y="47"/>
                    </a:lnTo>
                    <a:lnTo>
                      <a:pt x="26" y="53"/>
                    </a:lnTo>
                    <a:lnTo>
                      <a:pt x="18" y="61"/>
                    </a:lnTo>
                    <a:lnTo>
                      <a:pt x="10" y="59"/>
                    </a:lnTo>
                    <a:lnTo>
                      <a:pt x="4" y="57"/>
                    </a:lnTo>
                    <a:lnTo>
                      <a:pt x="2" y="65"/>
                    </a:lnTo>
                    <a:lnTo>
                      <a:pt x="0" y="83"/>
                    </a:lnTo>
                    <a:lnTo>
                      <a:pt x="8" y="85"/>
                    </a:lnTo>
                    <a:lnTo>
                      <a:pt x="12" y="87"/>
                    </a:lnTo>
                    <a:lnTo>
                      <a:pt x="22" y="107"/>
                    </a:lnTo>
                    <a:lnTo>
                      <a:pt x="33" y="123"/>
                    </a:lnTo>
                    <a:lnTo>
                      <a:pt x="35" y="123"/>
                    </a:lnTo>
                    <a:lnTo>
                      <a:pt x="37" y="131"/>
                    </a:lnTo>
                    <a:lnTo>
                      <a:pt x="43" y="137"/>
                    </a:lnTo>
                    <a:lnTo>
                      <a:pt x="47" y="141"/>
                    </a:lnTo>
                    <a:lnTo>
                      <a:pt x="51" y="147"/>
                    </a:lnTo>
                    <a:lnTo>
                      <a:pt x="47" y="151"/>
                    </a:lnTo>
                    <a:lnTo>
                      <a:pt x="49" y="157"/>
                    </a:lnTo>
                    <a:lnTo>
                      <a:pt x="55" y="159"/>
                    </a:lnTo>
                    <a:lnTo>
                      <a:pt x="73" y="173"/>
                    </a:lnTo>
                    <a:lnTo>
                      <a:pt x="77" y="187"/>
                    </a:lnTo>
                    <a:lnTo>
                      <a:pt x="83" y="197"/>
                    </a:lnTo>
                    <a:lnTo>
                      <a:pt x="79" y="205"/>
                    </a:lnTo>
                    <a:lnTo>
                      <a:pt x="79" y="215"/>
                    </a:lnTo>
                    <a:lnTo>
                      <a:pt x="87" y="227"/>
                    </a:lnTo>
                    <a:lnTo>
                      <a:pt x="91" y="235"/>
                    </a:lnTo>
                    <a:lnTo>
                      <a:pt x="99" y="237"/>
                    </a:lnTo>
                    <a:lnTo>
                      <a:pt x="105" y="241"/>
                    </a:lnTo>
                    <a:lnTo>
                      <a:pt x="107" y="247"/>
                    </a:lnTo>
                    <a:lnTo>
                      <a:pt x="111" y="247"/>
                    </a:lnTo>
                    <a:lnTo>
                      <a:pt x="113" y="253"/>
                    </a:lnTo>
                    <a:lnTo>
                      <a:pt x="123" y="269"/>
                    </a:lnTo>
                    <a:lnTo>
                      <a:pt x="125" y="278"/>
                    </a:lnTo>
                    <a:lnTo>
                      <a:pt x="131" y="286"/>
                    </a:lnTo>
                    <a:lnTo>
                      <a:pt x="141" y="298"/>
                    </a:lnTo>
                    <a:lnTo>
                      <a:pt x="145" y="308"/>
                    </a:lnTo>
                    <a:lnTo>
                      <a:pt x="149" y="314"/>
                    </a:lnTo>
                    <a:lnTo>
                      <a:pt x="153" y="312"/>
                    </a:lnTo>
                    <a:lnTo>
                      <a:pt x="155" y="308"/>
                    </a:lnTo>
                    <a:lnTo>
                      <a:pt x="153" y="304"/>
                    </a:lnTo>
                    <a:lnTo>
                      <a:pt x="155" y="300"/>
                    </a:lnTo>
                    <a:lnTo>
                      <a:pt x="155" y="294"/>
                    </a:lnTo>
                    <a:lnTo>
                      <a:pt x="159" y="286"/>
                    </a:lnTo>
                    <a:lnTo>
                      <a:pt x="167" y="292"/>
                    </a:lnTo>
                    <a:lnTo>
                      <a:pt x="179" y="292"/>
                    </a:lnTo>
                    <a:lnTo>
                      <a:pt x="207" y="294"/>
                    </a:lnTo>
                    <a:lnTo>
                      <a:pt x="217" y="294"/>
                    </a:lnTo>
                    <a:lnTo>
                      <a:pt x="223" y="302"/>
                    </a:lnTo>
                    <a:lnTo>
                      <a:pt x="231" y="298"/>
                    </a:lnTo>
                    <a:lnTo>
                      <a:pt x="235" y="290"/>
                    </a:lnTo>
                    <a:lnTo>
                      <a:pt x="243" y="278"/>
                    </a:lnTo>
                    <a:lnTo>
                      <a:pt x="257" y="269"/>
                    </a:lnTo>
                    <a:lnTo>
                      <a:pt x="305" y="261"/>
                    </a:lnTo>
                    <a:lnTo>
                      <a:pt x="353" y="241"/>
                    </a:lnTo>
                    <a:lnTo>
                      <a:pt x="361" y="203"/>
                    </a:lnTo>
                    <a:lnTo>
                      <a:pt x="353" y="187"/>
                    </a:lnTo>
                    <a:lnTo>
                      <a:pt x="347" y="193"/>
                    </a:lnTo>
                    <a:lnTo>
                      <a:pt x="301" y="183"/>
                    </a:lnTo>
                    <a:lnTo>
                      <a:pt x="295" y="181"/>
                    </a:lnTo>
                    <a:lnTo>
                      <a:pt x="287" y="159"/>
                    </a:lnTo>
                    <a:lnTo>
                      <a:pt x="287" y="153"/>
                    </a:lnTo>
                    <a:lnTo>
                      <a:pt x="279" y="153"/>
                    </a:lnTo>
                    <a:lnTo>
                      <a:pt x="275" y="143"/>
                    </a:lnTo>
                    <a:lnTo>
                      <a:pt x="271" y="137"/>
                    </a:lnTo>
                    <a:lnTo>
                      <a:pt x="265" y="131"/>
                    </a:lnTo>
                    <a:lnTo>
                      <a:pt x="261" y="123"/>
                    </a:lnTo>
                    <a:lnTo>
                      <a:pt x="263" y="113"/>
                    </a:lnTo>
                    <a:lnTo>
                      <a:pt x="255" y="101"/>
                    </a:lnTo>
                    <a:lnTo>
                      <a:pt x="249" y="99"/>
                    </a:lnTo>
                    <a:lnTo>
                      <a:pt x="245" y="93"/>
                    </a:lnTo>
                    <a:lnTo>
                      <a:pt x="239" y="89"/>
                    </a:lnTo>
                    <a:lnTo>
                      <a:pt x="237" y="81"/>
                    </a:lnTo>
                    <a:lnTo>
                      <a:pt x="231" y="73"/>
                    </a:lnTo>
                    <a:lnTo>
                      <a:pt x="217" y="75"/>
                    </a:lnTo>
                    <a:lnTo>
                      <a:pt x="209" y="6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3" name="Freeform 147"/>
              <p:cNvSpPr>
                <a:spLocks/>
              </p:cNvSpPr>
              <p:nvPr/>
            </p:nvSpPr>
            <p:spPr bwMode="auto">
              <a:xfrm>
                <a:off x="13407957" y="3797129"/>
                <a:ext cx="239558" cy="238132"/>
              </a:xfrm>
              <a:custGeom>
                <a:avLst/>
                <a:gdLst>
                  <a:gd name="T0" fmla="*/ 158 w 168"/>
                  <a:gd name="T1" fmla="*/ 137 h 167"/>
                  <a:gd name="T2" fmla="*/ 156 w 168"/>
                  <a:gd name="T3" fmla="*/ 129 h 167"/>
                  <a:gd name="T4" fmla="*/ 154 w 168"/>
                  <a:gd name="T5" fmla="*/ 125 h 167"/>
                  <a:gd name="T6" fmla="*/ 152 w 168"/>
                  <a:gd name="T7" fmla="*/ 127 h 167"/>
                  <a:gd name="T8" fmla="*/ 150 w 168"/>
                  <a:gd name="T9" fmla="*/ 119 h 167"/>
                  <a:gd name="T10" fmla="*/ 152 w 168"/>
                  <a:gd name="T11" fmla="*/ 115 h 167"/>
                  <a:gd name="T12" fmla="*/ 150 w 168"/>
                  <a:gd name="T13" fmla="*/ 104 h 167"/>
                  <a:gd name="T14" fmla="*/ 126 w 168"/>
                  <a:gd name="T15" fmla="*/ 88 h 167"/>
                  <a:gd name="T16" fmla="*/ 120 w 168"/>
                  <a:gd name="T17" fmla="*/ 86 h 167"/>
                  <a:gd name="T18" fmla="*/ 110 w 168"/>
                  <a:gd name="T19" fmla="*/ 74 h 167"/>
                  <a:gd name="T20" fmla="*/ 108 w 168"/>
                  <a:gd name="T21" fmla="*/ 64 h 167"/>
                  <a:gd name="T22" fmla="*/ 110 w 168"/>
                  <a:gd name="T23" fmla="*/ 48 h 167"/>
                  <a:gd name="T24" fmla="*/ 114 w 168"/>
                  <a:gd name="T25" fmla="*/ 42 h 167"/>
                  <a:gd name="T26" fmla="*/ 112 w 168"/>
                  <a:gd name="T27" fmla="*/ 36 h 167"/>
                  <a:gd name="T28" fmla="*/ 114 w 168"/>
                  <a:gd name="T29" fmla="*/ 30 h 167"/>
                  <a:gd name="T30" fmla="*/ 108 w 168"/>
                  <a:gd name="T31" fmla="*/ 28 h 167"/>
                  <a:gd name="T32" fmla="*/ 100 w 168"/>
                  <a:gd name="T33" fmla="*/ 26 h 167"/>
                  <a:gd name="T34" fmla="*/ 96 w 168"/>
                  <a:gd name="T35" fmla="*/ 16 h 167"/>
                  <a:gd name="T36" fmla="*/ 88 w 168"/>
                  <a:gd name="T37" fmla="*/ 2 h 167"/>
                  <a:gd name="T38" fmla="*/ 80 w 168"/>
                  <a:gd name="T39" fmla="*/ 6 h 167"/>
                  <a:gd name="T40" fmla="*/ 76 w 168"/>
                  <a:gd name="T41" fmla="*/ 2 h 167"/>
                  <a:gd name="T42" fmla="*/ 66 w 168"/>
                  <a:gd name="T43" fmla="*/ 2 h 167"/>
                  <a:gd name="T44" fmla="*/ 56 w 168"/>
                  <a:gd name="T45" fmla="*/ 0 h 167"/>
                  <a:gd name="T46" fmla="*/ 46 w 168"/>
                  <a:gd name="T47" fmla="*/ 6 h 167"/>
                  <a:gd name="T48" fmla="*/ 34 w 168"/>
                  <a:gd name="T49" fmla="*/ 22 h 167"/>
                  <a:gd name="T50" fmla="*/ 36 w 168"/>
                  <a:gd name="T51" fmla="*/ 38 h 167"/>
                  <a:gd name="T52" fmla="*/ 34 w 168"/>
                  <a:gd name="T53" fmla="*/ 54 h 167"/>
                  <a:gd name="T54" fmla="*/ 0 w 168"/>
                  <a:gd name="T55" fmla="*/ 78 h 167"/>
                  <a:gd name="T56" fmla="*/ 4 w 168"/>
                  <a:gd name="T57" fmla="*/ 90 h 167"/>
                  <a:gd name="T58" fmla="*/ 14 w 168"/>
                  <a:gd name="T59" fmla="*/ 102 h 167"/>
                  <a:gd name="T60" fmla="*/ 38 w 168"/>
                  <a:gd name="T61" fmla="*/ 109 h 167"/>
                  <a:gd name="T62" fmla="*/ 108 w 168"/>
                  <a:gd name="T63" fmla="*/ 163 h 167"/>
                  <a:gd name="T64" fmla="*/ 126 w 168"/>
                  <a:gd name="T65" fmla="*/ 167 h 167"/>
                  <a:gd name="T66" fmla="*/ 134 w 168"/>
                  <a:gd name="T67" fmla="*/ 163 h 167"/>
                  <a:gd name="T68" fmla="*/ 144 w 168"/>
                  <a:gd name="T69" fmla="*/ 145 h 167"/>
                  <a:gd name="T70" fmla="*/ 150 w 168"/>
                  <a:gd name="T71" fmla="*/ 143 h 167"/>
                  <a:gd name="T72" fmla="*/ 156 w 168"/>
                  <a:gd name="T73" fmla="*/ 147 h 167"/>
                  <a:gd name="T74" fmla="*/ 158 w 168"/>
                  <a:gd name="T75" fmla="*/ 145 h 167"/>
                  <a:gd name="T76" fmla="*/ 168 w 168"/>
                  <a:gd name="T77" fmla="*/ 147 h 167"/>
                  <a:gd name="T78" fmla="*/ 164 w 168"/>
                  <a:gd name="T79" fmla="*/ 141 h 167"/>
                  <a:gd name="T80" fmla="*/ 158 w 168"/>
                  <a:gd name="T81" fmla="*/ 13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67">
                    <a:moveTo>
                      <a:pt x="158" y="137"/>
                    </a:moveTo>
                    <a:lnTo>
                      <a:pt x="156" y="129"/>
                    </a:lnTo>
                    <a:lnTo>
                      <a:pt x="154" y="125"/>
                    </a:lnTo>
                    <a:lnTo>
                      <a:pt x="152" y="127"/>
                    </a:lnTo>
                    <a:lnTo>
                      <a:pt x="150" y="119"/>
                    </a:lnTo>
                    <a:lnTo>
                      <a:pt x="152" y="115"/>
                    </a:lnTo>
                    <a:lnTo>
                      <a:pt x="150" y="104"/>
                    </a:lnTo>
                    <a:lnTo>
                      <a:pt x="126" y="88"/>
                    </a:lnTo>
                    <a:lnTo>
                      <a:pt x="120" y="86"/>
                    </a:lnTo>
                    <a:lnTo>
                      <a:pt x="110" y="74"/>
                    </a:lnTo>
                    <a:lnTo>
                      <a:pt x="108" y="64"/>
                    </a:lnTo>
                    <a:lnTo>
                      <a:pt x="110" y="48"/>
                    </a:lnTo>
                    <a:lnTo>
                      <a:pt x="114" y="42"/>
                    </a:lnTo>
                    <a:lnTo>
                      <a:pt x="112" y="36"/>
                    </a:lnTo>
                    <a:lnTo>
                      <a:pt x="114" y="30"/>
                    </a:lnTo>
                    <a:lnTo>
                      <a:pt x="108" y="28"/>
                    </a:lnTo>
                    <a:lnTo>
                      <a:pt x="100" y="26"/>
                    </a:lnTo>
                    <a:lnTo>
                      <a:pt x="96" y="16"/>
                    </a:lnTo>
                    <a:lnTo>
                      <a:pt x="88" y="2"/>
                    </a:lnTo>
                    <a:lnTo>
                      <a:pt x="80" y="6"/>
                    </a:lnTo>
                    <a:lnTo>
                      <a:pt x="76" y="2"/>
                    </a:lnTo>
                    <a:lnTo>
                      <a:pt x="66" y="2"/>
                    </a:lnTo>
                    <a:lnTo>
                      <a:pt x="56" y="0"/>
                    </a:lnTo>
                    <a:lnTo>
                      <a:pt x="46" y="6"/>
                    </a:lnTo>
                    <a:lnTo>
                      <a:pt x="34" y="22"/>
                    </a:lnTo>
                    <a:lnTo>
                      <a:pt x="36" y="38"/>
                    </a:lnTo>
                    <a:lnTo>
                      <a:pt x="34" y="54"/>
                    </a:lnTo>
                    <a:lnTo>
                      <a:pt x="0" y="78"/>
                    </a:lnTo>
                    <a:lnTo>
                      <a:pt x="4" y="90"/>
                    </a:lnTo>
                    <a:lnTo>
                      <a:pt x="14" y="102"/>
                    </a:lnTo>
                    <a:lnTo>
                      <a:pt x="38" y="109"/>
                    </a:lnTo>
                    <a:lnTo>
                      <a:pt x="108" y="163"/>
                    </a:lnTo>
                    <a:lnTo>
                      <a:pt x="126" y="167"/>
                    </a:lnTo>
                    <a:lnTo>
                      <a:pt x="134" y="163"/>
                    </a:lnTo>
                    <a:lnTo>
                      <a:pt x="144" y="145"/>
                    </a:lnTo>
                    <a:lnTo>
                      <a:pt x="150" y="143"/>
                    </a:lnTo>
                    <a:lnTo>
                      <a:pt x="156" y="147"/>
                    </a:lnTo>
                    <a:lnTo>
                      <a:pt x="158" y="145"/>
                    </a:lnTo>
                    <a:lnTo>
                      <a:pt x="168" y="147"/>
                    </a:lnTo>
                    <a:lnTo>
                      <a:pt x="164" y="141"/>
                    </a:lnTo>
                    <a:lnTo>
                      <a:pt x="158" y="13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4" name="Freeform 148"/>
              <p:cNvSpPr>
                <a:spLocks/>
              </p:cNvSpPr>
              <p:nvPr/>
            </p:nvSpPr>
            <p:spPr bwMode="auto">
              <a:xfrm>
                <a:off x="13599033" y="4001039"/>
                <a:ext cx="48482" cy="48482"/>
              </a:xfrm>
              <a:custGeom>
                <a:avLst/>
                <a:gdLst>
                  <a:gd name="T0" fmla="*/ 10 w 34"/>
                  <a:gd name="T1" fmla="*/ 2 h 34"/>
                  <a:gd name="T2" fmla="*/ 0 w 34"/>
                  <a:gd name="T3" fmla="*/ 20 h 34"/>
                  <a:gd name="T4" fmla="*/ 12 w 34"/>
                  <a:gd name="T5" fmla="*/ 24 h 34"/>
                  <a:gd name="T6" fmla="*/ 20 w 34"/>
                  <a:gd name="T7" fmla="*/ 34 h 34"/>
                  <a:gd name="T8" fmla="*/ 34 w 34"/>
                  <a:gd name="T9" fmla="*/ 32 h 34"/>
                  <a:gd name="T10" fmla="*/ 26 w 34"/>
                  <a:gd name="T11" fmla="*/ 20 h 34"/>
                  <a:gd name="T12" fmla="*/ 24 w 34"/>
                  <a:gd name="T13" fmla="*/ 20 h 34"/>
                  <a:gd name="T14" fmla="*/ 18 w 34"/>
                  <a:gd name="T15" fmla="*/ 22 h 34"/>
                  <a:gd name="T16" fmla="*/ 18 w 34"/>
                  <a:gd name="T17" fmla="*/ 18 h 34"/>
                  <a:gd name="T18" fmla="*/ 24 w 34"/>
                  <a:gd name="T19" fmla="*/ 12 h 34"/>
                  <a:gd name="T20" fmla="*/ 32 w 34"/>
                  <a:gd name="T21" fmla="*/ 12 h 34"/>
                  <a:gd name="T22" fmla="*/ 32 w 34"/>
                  <a:gd name="T23" fmla="*/ 10 h 34"/>
                  <a:gd name="T24" fmla="*/ 30 w 34"/>
                  <a:gd name="T25" fmla="*/ 8 h 34"/>
                  <a:gd name="T26" fmla="*/ 22 w 34"/>
                  <a:gd name="T27" fmla="*/ 4 h 34"/>
                  <a:gd name="T28" fmla="*/ 16 w 34"/>
                  <a:gd name="T29" fmla="*/ 0 h 34"/>
                  <a:gd name="T30" fmla="*/ 10 w 34"/>
                  <a:gd name="T3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4">
                    <a:moveTo>
                      <a:pt x="10" y="2"/>
                    </a:moveTo>
                    <a:lnTo>
                      <a:pt x="0" y="20"/>
                    </a:lnTo>
                    <a:lnTo>
                      <a:pt x="12" y="24"/>
                    </a:lnTo>
                    <a:lnTo>
                      <a:pt x="20" y="34"/>
                    </a:lnTo>
                    <a:lnTo>
                      <a:pt x="34" y="32"/>
                    </a:lnTo>
                    <a:lnTo>
                      <a:pt x="26" y="20"/>
                    </a:lnTo>
                    <a:lnTo>
                      <a:pt x="24" y="20"/>
                    </a:lnTo>
                    <a:lnTo>
                      <a:pt x="18" y="22"/>
                    </a:lnTo>
                    <a:lnTo>
                      <a:pt x="18" y="18"/>
                    </a:lnTo>
                    <a:lnTo>
                      <a:pt x="24" y="12"/>
                    </a:lnTo>
                    <a:lnTo>
                      <a:pt x="32" y="12"/>
                    </a:lnTo>
                    <a:lnTo>
                      <a:pt x="32" y="10"/>
                    </a:lnTo>
                    <a:lnTo>
                      <a:pt x="30" y="8"/>
                    </a:lnTo>
                    <a:lnTo>
                      <a:pt x="22" y="4"/>
                    </a:lnTo>
                    <a:lnTo>
                      <a:pt x="16" y="0"/>
                    </a:lnTo>
                    <a:lnTo>
                      <a:pt x="1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5" name="Freeform 149"/>
              <p:cNvSpPr>
                <a:spLocks/>
              </p:cNvSpPr>
              <p:nvPr/>
            </p:nvSpPr>
            <p:spPr bwMode="auto">
              <a:xfrm>
                <a:off x="13326679" y="3802833"/>
                <a:ext cx="146872" cy="139742"/>
              </a:xfrm>
              <a:custGeom>
                <a:avLst/>
                <a:gdLst>
                  <a:gd name="T0" fmla="*/ 18 w 103"/>
                  <a:gd name="T1" fmla="*/ 58 h 98"/>
                  <a:gd name="T2" fmla="*/ 16 w 103"/>
                  <a:gd name="T3" fmla="*/ 66 h 98"/>
                  <a:gd name="T4" fmla="*/ 10 w 103"/>
                  <a:gd name="T5" fmla="*/ 68 h 98"/>
                  <a:gd name="T6" fmla="*/ 6 w 103"/>
                  <a:gd name="T7" fmla="*/ 76 h 98"/>
                  <a:gd name="T8" fmla="*/ 2 w 103"/>
                  <a:gd name="T9" fmla="*/ 80 h 98"/>
                  <a:gd name="T10" fmla="*/ 2 w 103"/>
                  <a:gd name="T11" fmla="*/ 92 h 98"/>
                  <a:gd name="T12" fmla="*/ 10 w 103"/>
                  <a:gd name="T13" fmla="*/ 94 h 98"/>
                  <a:gd name="T14" fmla="*/ 14 w 103"/>
                  <a:gd name="T15" fmla="*/ 98 h 98"/>
                  <a:gd name="T16" fmla="*/ 22 w 103"/>
                  <a:gd name="T17" fmla="*/ 96 h 98"/>
                  <a:gd name="T18" fmla="*/ 57 w 103"/>
                  <a:gd name="T19" fmla="*/ 74 h 98"/>
                  <a:gd name="T20" fmla="*/ 91 w 103"/>
                  <a:gd name="T21" fmla="*/ 50 h 98"/>
                  <a:gd name="T22" fmla="*/ 93 w 103"/>
                  <a:gd name="T23" fmla="*/ 34 h 98"/>
                  <a:gd name="T24" fmla="*/ 91 w 103"/>
                  <a:gd name="T25" fmla="*/ 18 h 98"/>
                  <a:gd name="T26" fmla="*/ 103 w 103"/>
                  <a:gd name="T27" fmla="*/ 2 h 98"/>
                  <a:gd name="T28" fmla="*/ 101 w 103"/>
                  <a:gd name="T29" fmla="*/ 0 h 98"/>
                  <a:gd name="T30" fmla="*/ 79 w 103"/>
                  <a:gd name="T31" fmla="*/ 4 h 98"/>
                  <a:gd name="T32" fmla="*/ 59 w 103"/>
                  <a:gd name="T33" fmla="*/ 12 h 98"/>
                  <a:gd name="T34" fmla="*/ 43 w 103"/>
                  <a:gd name="T35" fmla="*/ 8 h 98"/>
                  <a:gd name="T36" fmla="*/ 37 w 103"/>
                  <a:gd name="T37" fmla="*/ 10 h 98"/>
                  <a:gd name="T38" fmla="*/ 29 w 103"/>
                  <a:gd name="T39" fmla="*/ 14 h 98"/>
                  <a:gd name="T40" fmla="*/ 20 w 103"/>
                  <a:gd name="T41" fmla="*/ 12 h 98"/>
                  <a:gd name="T42" fmla="*/ 16 w 103"/>
                  <a:gd name="T43" fmla="*/ 10 h 98"/>
                  <a:gd name="T44" fmla="*/ 12 w 103"/>
                  <a:gd name="T45" fmla="*/ 10 h 98"/>
                  <a:gd name="T46" fmla="*/ 12 w 103"/>
                  <a:gd name="T47" fmla="*/ 16 h 98"/>
                  <a:gd name="T48" fmla="*/ 12 w 103"/>
                  <a:gd name="T49" fmla="*/ 18 h 98"/>
                  <a:gd name="T50" fmla="*/ 8 w 103"/>
                  <a:gd name="T51" fmla="*/ 24 h 98"/>
                  <a:gd name="T52" fmla="*/ 2 w 103"/>
                  <a:gd name="T53" fmla="*/ 26 h 98"/>
                  <a:gd name="T54" fmla="*/ 0 w 103"/>
                  <a:gd name="T55" fmla="*/ 32 h 98"/>
                  <a:gd name="T56" fmla="*/ 4 w 103"/>
                  <a:gd name="T57" fmla="*/ 36 h 98"/>
                  <a:gd name="T58" fmla="*/ 4 w 103"/>
                  <a:gd name="T59" fmla="*/ 50 h 98"/>
                  <a:gd name="T60" fmla="*/ 12 w 103"/>
                  <a:gd name="T61" fmla="*/ 52 h 98"/>
                  <a:gd name="T62" fmla="*/ 18 w 103"/>
                  <a:gd name="T63"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98">
                    <a:moveTo>
                      <a:pt x="18" y="58"/>
                    </a:moveTo>
                    <a:lnTo>
                      <a:pt x="16" y="66"/>
                    </a:lnTo>
                    <a:lnTo>
                      <a:pt x="10" y="68"/>
                    </a:lnTo>
                    <a:lnTo>
                      <a:pt x="6" y="76"/>
                    </a:lnTo>
                    <a:lnTo>
                      <a:pt x="2" y="80"/>
                    </a:lnTo>
                    <a:lnTo>
                      <a:pt x="2" y="92"/>
                    </a:lnTo>
                    <a:lnTo>
                      <a:pt x="10" y="94"/>
                    </a:lnTo>
                    <a:lnTo>
                      <a:pt x="14" y="98"/>
                    </a:lnTo>
                    <a:lnTo>
                      <a:pt x="22" y="96"/>
                    </a:lnTo>
                    <a:lnTo>
                      <a:pt x="57" y="74"/>
                    </a:lnTo>
                    <a:lnTo>
                      <a:pt x="91" y="50"/>
                    </a:lnTo>
                    <a:lnTo>
                      <a:pt x="93" y="34"/>
                    </a:lnTo>
                    <a:lnTo>
                      <a:pt x="91" y="18"/>
                    </a:lnTo>
                    <a:lnTo>
                      <a:pt x="103" y="2"/>
                    </a:lnTo>
                    <a:lnTo>
                      <a:pt x="101" y="0"/>
                    </a:lnTo>
                    <a:lnTo>
                      <a:pt x="79" y="4"/>
                    </a:lnTo>
                    <a:lnTo>
                      <a:pt x="59" y="12"/>
                    </a:lnTo>
                    <a:lnTo>
                      <a:pt x="43" y="8"/>
                    </a:lnTo>
                    <a:lnTo>
                      <a:pt x="37" y="10"/>
                    </a:lnTo>
                    <a:lnTo>
                      <a:pt x="29" y="14"/>
                    </a:lnTo>
                    <a:lnTo>
                      <a:pt x="20" y="12"/>
                    </a:lnTo>
                    <a:lnTo>
                      <a:pt x="16" y="10"/>
                    </a:lnTo>
                    <a:lnTo>
                      <a:pt x="12" y="10"/>
                    </a:lnTo>
                    <a:lnTo>
                      <a:pt x="12" y="16"/>
                    </a:lnTo>
                    <a:lnTo>
                      <a:pt x="12" y="18"/>
                    </a:lnTo>
                    <a:lnTo>
                      <a:pt x="8" y="24"/>
                    </a:lnTo>
                    <a:lnTo>
                      <a:pt x="2" y="26"/>
                    </a:lnTo>
                    <a:lnTo>
                      <a:pt x="0" y="32"/>
                    </a:lnTo>
                    <a:lnTo>
                      <a:pt x="4" y="36"/>
                    </a:lnTo>
                    <a:lnTo>
                      <a:pt x="4" y="50"/>
                    </a:lnTo>
                    <a:lnTo>
                      <a:pt x="12" y="52"/>
                    </a:lnTo>
                    <a:lnTo>
                      <a:pt x="18"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6" name="Freeform 150"/>
              <p:cNvSpPr>
                <a:spLocks/>
              </p:cNvSpPr>
              <p:nvPr/>
            </p:nvSpPr>
            <p:spPr bwMode="auto">
              <a:xfrm>
                <a:off x="13298160" y="3966816"/>
                <a:ext cx="11408" cy="8556"/>
              </a:xfrm>
              <a:custGeom>
                <a:avLst/>
                <a:gdLst>
                  <a:gd name="T0" fmla="*/ 8 w 8"/>
                  <a:gd name="T1" fmla="*/ 2 h 6"/>
                  <a:gd name="T2" fmla="*/ 6 w 8"/>
                  <a:gd name="T3" fmla="*/ 0 h 6"/>
                  <a:gd name="T4" fmla="*/ 0 w 8"/>
                  <a:gd name="T5" fmla="*/ 4 h 6"/>
                  <a:gd name="T6" fmla="*/ 2 w 8"/>
                  <a:gd name="T7" fmla="*/ 6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lnTo>
                      <a:pt x="6" y="0"/>
                    </a:lnTo>
                    <a:lnTo>
                      <a:pt x="0" y="4"/>
                    </a:lnTo>
                    <a:lnTo>
                      <a:pt x="2" y="6"/>
                    </a:lnTo>
                    <a:lnTo>
                      <a:pt x="8"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7" name="Freeform 151"/>
              <p:cNvSpPr>
                <a:spLocks/>
              </p:cNvSpPr>
              <p:nvPr/>
            </p:nvSpPr>
            <p:spPr bwMode="auto">
              <a:xfrm>
                <a:off x="13318123" y="3874130"/>
                <a:ext cx="34223" cy="42778"/>
              </a:xfrm>
              <a:custGeom>
                <a:avLst/>
                <a:gdLst>
                  <a:gd name="T0" fmla="*/ 12 w 24"/>
                  <a:gd name="T1" fmla="*/ 26 h 30"/>
                  <a:gd name="T2" fmla="*/ 16 w 24"/>
                  <a:gd name="T3" fmla="*/ 18 h 30"/>
                  <a:gd name="T4" fmla="*/ 22 w 24"/>
                  <a:gd name="T5" fmla="*/ 16 h 30"/>
                  <a:gd name="T6" fmla="*/ 24 w 24"/>
                  <a:gd name="T7" fmla="*/ 8 h 30"/>
                  <a:gd name="T8" fmla="*/ 18 w 24"/>
                  <a:gd name="T9" fmla="*/ 2 h 30"/>
                  <a:gd name="T10" fmla="*/ 10 w 24"/>
                  <a:gd name="T11" fmla="*/ 0 h 30"/>
                  <a:gd name="T12" fmla="*/ 8 w 24"/>
                  <a:gd name="T13" fmla="*/ 4 h 30"/>
                  <a:gd name="T14" fmla="*/ 2 w 24"/>
                  <a:gd name="T15" fmla="*/ 18 h 30"/>
                  <a:gd name="T16" fmla="*/ 0 w 24"/>
                  <a:gd name="T17" fmla="*/ 30 h 30"/>
                  <a:gd name="T18" fmla="*/ 8 w 24"/>
                  <a:gd name="T19" fmla="*/ 30 h 30"/>
                  <a:gd name="T20" fmla="*/ 12 w 24"/>
                  <a:gd name="T21"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0">
                    <a:moveTo>
                      <a:pt x="12" y="26"/>
                    </a:moveTo>
                    <a:lnTo>
                      <a:pt x="16" y="18"/>
                    </a:lnTo>
                    <a:lnTo>
                      <a:pt x="22" y="16"/>
                    </a:lnTo>
                    <a:lnTo>
                      <a:pt x="24" y="8"/>
                    </a:lnTo>
                    <a:lnTo>
                      <a:pt x="18" y="2"/>
                    </a:lnTo>
                    <a:lnTo>
                      <a:pt x="10" y="0"/>
                    </a:lnTo>
                    <a:lnTo>
                      <a:pt x="8" y="4"/>
                    </a:lnTo>
                    <a:lnTo>
                      <a:pt x="2" y="18"/>
                    </a:lnTo>
                    <a:lnTo>
                      <a:pt x="0" y="30"/>
                    </a:lnTo>
                    <a:lnTo>
                      <a:pt x="8" y="30"/>
                    </a:lnTo>
                    <a:lnTo>
                      <a:pt x="12"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8" name="Freeform 152"/>
              <p:cNvSpPr>
                <a:spLocks/>
              </p:cNvSpPr>
              <p:nvPr/>
            </p:nvSpPr>
            <p:spPr bwMode="auto">
              <a:xfrm>
                <a:off x="13301012" y="3916908"/>
                <a:ext cx="28519" cy="106945"/>
              </a:xfrm>
              <a:custGeom>
                <a:avLst/>
                <a:gdLst>
                  <a:gd name="T0" fmla="*/ 20 w 20"/>
                  <a:gd name="T1" fmla="*/ 49 h 75"/>
                  <a:gd name="T2" fmla="*/ 20 w 20"/>
                  <a:gd name="T3" fmla="*/ 41 h 75"/>
                  <a:gd name="T4" fmla="*/ 18 w 20"/>
                  <a:gd name="T5" fmla="*/ 35 h 75"/>
                  <a:gd name="T6" fmla="*/ 12 w 20"/>
                  <a:gd name="T7" fmla="*/ 39 h 75"/>
                  <a:gd name="T8" fmla="*/ 10 w 20"/>
                  <a:gd name="T9" fmla="*/ 35 h 75"/>
                  <a:gd name="T10" fmla="*/ 12 w 20"/>
                  <a:gd name="T11" fmla="*/ 29 h 75"/>
                  <a:gd name="T12" fmla="*/ 12 w 20"/>
                  <a:gd name="T13" fmla="*/ 22 h 75"/>
                  <a:gd name="T14" fmla="*/ 14 w 20"/>
                  <a:gd name="T15" fmla="*/ 16 h 75"/>
                  <a:gd name="T16" fmla="*/ 20 w 20"/>
                  <a:gd name="T17" fmla="*/ 16 h 75"/>
                  <a:gd name="T18" fmla="*/ 20 w 20"/>
                  <a:gd name="T19" fmla="*/ 12 h 75"/>
                  <a:gd name="T20" fmla="*/ 20 w 20"/>
                  <a:gd name="T21" fmla="*/ 0 h 75"/>
                  <a:gd name="T22" fmla="*/ 12 w 20"/>
                  <a:gd name="T23" fmla="*/ 0 h 75"/>
                  <a:gd name="T24" fmla="*/ 8 w 20"/>
                  <a:gd name="T25" fmla="*/ 14 h 75"/>
                  <a:gd name="T26" fmla="*/ 8 w 20"/>
                  <a:gd name="T27" fmla="*/ 22 h 75"/>
                  <a:gd name="T28" fmla="*/ 4 w 20"/>
                  <a:gd name="T29" fmla="*/ 35 h 75"/>
                  <a:gd name="T30" fmla="*/ 6 w 20"/>
                  <a:gd name="T31" fmla="*/ 37 h 75"/>
                  <a:gd name="T32" fmla="*/ 0 w 20"/>
                  <a:gd name="T33" fmla="*/ 41 h 75"/>
                  <a:gd name="T34" fmla="*/ 6 w 20"/>
                  <a:gd name="T35" fmla="*/ 51 h 75"/>
                  <a:gd name="T36" fmla="*/ 14 w 20"/>
                  <a:gd name="T37" fmla="*/ 75 h 75"/>
                  <a:gd name="T38" fmla="*/ 16 w 20"/>
                  <a:gd name="T39" fmla="*/ 73 h 75"/>
                  <a:gd name="T40" fmla="*/ 16 w 20"/>
                  <a:gd name="T41" fmla="*/ 63 h 75"/>
                  <a:gd name="T42" fmla="*/ 20 w 20"/>
                  <a:gd name="T43" fmla="*/ 4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75">
                    <a:moveTo>
                      <a:pt x="20" y="49"/>
                    </a:moveTo>
                    <a:lnTo>
                      <a:pt x="20" y="41"/>
                    </a:lnTo>
                    <a:lnTo>
                      <a:pt x="18" y="35"/>
                    </a:lnTo>
                    <a:lnTo>
                      <a:pt x="12" y="39"/>
                    </a:lnTo>
                    <a:lnTo>
                      <a:pt x="10" y="35"/>
                    </a:lnTo>
                    <a:lnTo>
                      <a:pt x="12" y="29"/>
                    </a:lnTo>
                    <a:lnTo>
                      <a:pt x="12" y="22"/>
                    </a:lnTo>
                    <a:lnTo>
                      <a:pt x="14" y="16"/>
                    </a:lnTo>
                    <a:lnTo>
                      <a:pt x="20" y="16"/>
                    </a:lnTo>
                    <a:lnTo>
                      <a:pt x="20" y="12"/>
                    </a:lnTo>
                    <a:lnTo>
                      <a:pt x="20" y="0"/>
                    </a:lnTo>
                    <a:lnTo>
                      <a:pt x="12" y="0"/>
                    </a:lnTo>
                    <a:lnTo>
                      <a:pt x="8" y="14"/>
                    </a:lnTo>
                    <a:lnTo>
                      <a:pt x="8" y="22"/>
                    </a:lnTo>
                    <a:lnTo>
                      <a:pt x="4" y="35"/>
                    </a:lnTo>
                    <a:lnTo>
                      <a:pt x="6" y="37"/>
                    </a:lnTo>
                    <a:lnTo>
                      <a:pt x="0" y="41"/>
                    </a:lnTo>
                    <a:lnTo>
                      <a:pt x="6" y="51"/>
                    </a:lnTo>
                    <a:lnTo>
                      <a:pt x="14" y="75"/>
                    </a:lnTo>
                    <a:lnTo>
                      <a:pt x="16" y="73"/>
                    </a:lnTo>
                    <a:lnTo>
                      <a:pt x="16" y="63"/>
                    </a:lnTo>
                    <a:lnTo>
                      <a:pt x="20" y="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89" name="Freeform 153"/>
              <p:cNvSpPr>
                <a:spLocks/>
              </p:cNvSpPr>
              <p:nvPr/>
            </p:nvSpPr>
            <p:spPr bwMode="auto">
              <a:xfrm>
                <a:off x="13315271" y="3939723"/>
                <a:ext cx="14259" cy="32797"/>
              </a:xfrm>
              <a:custGeom>
                <a:avLst/>
                <a:gdLst>
                  <a:gd name="T0" fmla="*/ 4 w 10"/>
                  <a:gd name="T1" fmla="*/ 0 h 23"/>
                  <a:gd name="T2" fmla="*/ 2 w 10"/>
                  <a:gd name="T3" fmla="*/ 6 h 23"/>
                  <a:gd name="T4" fmla="*/ 2 w 10"/>
                  <a:gd name="T5" fmla="*/ 13 h 23"/>
                  <a:gd name="T6" fmla="*/ 0 w 10"/>
                  <a:gd name="T7" fmla="*/ 19 h 23"/>
                  <a:gd name="T8" fmla="*/ 2 w 10"/>
                  <a:gd name="T9" fmla="*/ 23 h 23"/>
                  <a:gd name="T10" fmla="*/ 8 w 10"/>
                  <a:gd name="T11" fmla="*/ 19 h 23"/>
                  <a:gd name="T12" fmla="*/ 10 w 10"/>
                  <a:gd name="T13" fmla="*/ 0 h 23"/>
                  <a:gd name="T14" fmla="*/ 4 w 1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3">
                    <a:moveTo>
                      <a:pt x="4" y="0"/>
                    </a:moveTo>
                    <a:lnTo>
                      <a:pt x="2" y="6"/>
                    </a:lnTo>
                    <a:lnTo>
                      <a:pt x="2" y="13"/>
                    </a:lnTo>
                    <a:lnTo>
                      <a:pt x="0" y="19"/>
                    </a:lnTo>
                    <a:lnTo>
                      <a:pt x="2" y="23"/>
                    </a:lnTo>
                    <a:lnTo>
                      <a:pt x="8" y="19"/>
                    </a:lnTo>
                    <a:lnTo>
                      <a:pt x="10" y="0"/>
                    </a:lnTo>
                    <a:lnTo>
                      <a:pt x="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0" name="Freeform 154"/>
              <p:cNvSpPr>
                <a:spLocks/>
              </p:cNvSpPr>
              <p:nvPr/>
            </p:nvSpPr>
            <p:spPr bwMode="auto">
              <a:xfrm>
                <a:off x="13323827" y="3908353"/>
                <a:ext cx="104093" cy="121205"/>
              </a:xfrm>
              <a:custGeom>
                <a:avLst/>
                <a:gdLst>
                  <a:gd name="T0" fmla="*/ 49 w 73"/>
                  <a:gd name="T1" fmla="*/ 35 h 85"/>
                  <a:gd name="T2" fmla="*/ 73 w 73"/>
                  <a:gd name="T3" fmla="*/ 24 h 85"/>
                  <a:gd name="T4" fmla="*/ 63 w 73"/>
                  <a:gd name="T5" fmla="*/ 12 h 85"/>
                  <a:gd name="T6" fmla="*/ 59 w 73"/>
                  <a:gd name="T7" fmla="*/ 0 h 85"/>
                  <a:gd name="T8" fmla="*/ 24 w 73"/>
                  <a:gd name="T9" fmla="*/ 22 h 85"/>
                  <a:gd name="T10" fmla="*/ 16 w 73"/>
                  <a:gd name="T11" fmla="*/ 24 h 85"/>
                  <a:gd name="T12" fmla="*/ 12 w 73"/>
                  <a:gd name="T13" fmla="*/ 20 h 85"/>
                  <a:gd name="T14" fmla="*/ 4 w 73"/>
                  <a:gd name="T15" fmla="*/ 18 h 85"/>
                  <a:gd name="T16" fmla="*/ 4 w 73"/>
                  <a:gd name="T17" fmla="*/ 22 h 85"/>
                  <a:gd name="T18" fmla="*/ 2 w 73"/>
                  <a:gd name="T19" fmla="*/ 41 h 85"/>
                  <a:gd name="T20" fmla="*/ 4 w 73"/>
                  <a:gd name="T21" fmla="*/ 47 h 85"/>
                  <a:gd name="T22" fmla="*/ 4 w 73"/>
                  <a:gd name="T23" fmla="*/ 55 h 85"/>
                  <a:gd name="T24" fmla="*/ 0 w 73"/>
                  <a:gd name="T25" fmla="*/ 69 h 85"/>
                  <a:gd name="T26" fmla="*/ 0 w 73"/>
                  <a:gd name="T27" fmla="*/ 79 h 85"/>
                  <a:gd name="T28" fmla="*/ 0 w 73"/>
                  <a:gd name="T29" fmla="*/ 81 h 85"/>
                  <a:gd name="T30" fmla="*/ 6 w 73"/>
                  <a:gd name="T31" fmla="*/ 83 h 85"/>
                  <a:gd name="T32" fmla="*/ 14 w 73"/>
                  <a:gd name="T33" fmla="*/ 85 h 85"/>
                  <a:gd name="T34" fmla="*/ 22 w 73"/>
                  <a:gd name="T35" fmla="*/ 77 h 85"/>
                  <a:gd name="T36" fmla="*/ 31 w 73"/>
                  <a:gd name="T37" fmla="*/ 71 h 85"/>
                  <a:gd name="T38" fmla="*/ 39 w 73"/>
                  <a:gd name="T39" fmla="*/ 69 h 85"/>
                  <a:gd name="T40" fmla="*/ 45 w 73"/>
                  <a:gd name="T41" fmla="*/ 59 h 85"/>
                  <a:gd name="T42" fmla="*/ 33 w 73"/>
                  <a:gd name="T43" fmla="*/ 43 h 85"/>
                  <a:gd name="T44" fmla="*/ 33 w 73"/>
                  <a:gd name="T45" fmla="*/ 39 h 85"/>
                  <a:gd name="T46" fmla="*/ 49 w 73"/>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85">
                    <a:moveTo>
                      <a:pt x="49" y="35"/>
                    </a:moveTo>
                    <a:lnTo>
                      <a:pt x="73" y="24"/>
                    </a:lnTo>
                    <a:lnTo>
                      <a:pt x="63" y="12"/>
                    </a:lnTo>
                    <a:lnTo>
                      <a:pt x="59" y="0"/>
                    </a:lnTo>
                    <a:lnTo>
                      <a:pt x="24" y="22"/>
                    </a:lnTo>
                    <a:lnTo>
                      <a:pt x="16" y="24"/>
                    </a:lnTo>
                    <a:lnTo>
                      <a:pt x="12" y="20"/>
                    </a:lnTo>
                    <a:lnTo>
                      <a:pt x="4" y="18"/>
                    </a:lnTo>
                    <a:lnTo>
                      <a:pt x="4" y="22"/>
                    </a:lnTo>
                    <a:lnTo>
                      <a:pt x="2" y="41"/>
                    </a:lnTo>
                    <a:lnTo>
                      <a:pt x="4" y="47"/>
                    </a:lnTo>
                    <a:lnTo>
                      <a:pt x="4" y="55"/>
                    </a:lnTo>
                    <a:lnTo>
                      <a:pt x="0" y="69"/>
                    </a:lnTo>
                    <a:lnTo>
                      <a:pt x="0" y="79"/>
                    </a:lnTo>
                    <a:lnTo>
                      <a:pt x="0" y="81"/>
                    </a:lnTo>
                    <a:lnTo>
                      <a:pt x="6" y="83"/>
                    </a:lnTo>
                    <a:lnTo>
                      <a:pt x="14" y="85"/>
                    </a:lnTo>
                    <a:lnTo>
                      <a:pt x="22" y="77"/>
                    </a:lnTo>
                    <a:lnTo>
                      <a:pt x="31" y="71"/>
                    </a:lnTo>
                    <a:lnTo>
                      <a:pt x="39" y="69"/>
                    </a:lnTo>
                    <a:lnTo>
                      <a:pt x="45" y="59"/>
                    </a:lnTo>
                    <a:lnTo>
                      <a:pt x="33" y="43"/>
                    </a:lnTo>
                    <a:lnTo>
                      <a:pt x="33" y="39"/>
                    </a:lnTo>
                    <a:lnTo>
                      <a:pt x="49" y="3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1" name="Freeform 155"/>
              <p:cNvSpPr>
                <a:spLocks noEditPoints="1"/>
              </p:cNvSpPr>
              <p:nvPr/>
            </p:nvSpPr>
            <p:spPr bwMode="auto">
              <a:xfrm>
                <a:off x="13510625" y="3734388"/>
                <a:ext cx="490523" cy="409244"/>
              </a:xfrm>
              <a:custGeom>
                <a:avLst/>
                <a:gdLst>
                  <a:gd name="T0" fmla="*/ 107 w 172"/>
                  <a:gd name="T1" fmla="*/ 129 h 143"/>
                  <a:gd name="T2" fmla="*/ 115 w 172"/>
                  <a:gd name="T3" fmla="*/ 125 h 143"/>
                  <a:gd name="T4" fmla="*/ 112 w 172"/>
                  <a:gd name="T5" fmla="*/ 129 h 143"/>
                  <a:gd name="T6" fmla="*/ 107 w 172"/>
                  <a:gd name="T7" fmla="*/ 131 h 143"/>
                  <a:gd name="T8" fmla="*/ 172 w 172"/>
                  <a:gd name="T9" fmla="*/ 122 h 143"/>
                  <a:gd name="T10" fmla="*/ 167 w 172"/>
                  <a:gd name="T11" fmla="*/ 121 h 143"/>
                  <a:gd name="T12" fmla="*/ 159 w 172"/>
                  <a:gd name="T13" fmla="*/ 109 h 143"/>
                  <a:gd name="T14" fmla="*/ 149 w 172"/>
                  <a:gd name="T15" fmla="*/ 92 h 143"/>
                  <a:gd name="T16" fmla="*/ 154 w 172"/>
                  <a:gd name="T17" fmla="*/ 81 h 143"/>
                  <a:gd name="T18" fmla="*/ 145 w 172"/>
                  <a:gd name="T19" fmla="*/ 75 h 143"/>
                  <a:gd name="T20" fmla="*/ 142 w 172"/>
                  <a:gd name="T21" fmla="*/ 64 h 143"/>
                  <a:gd name="T22" fmla="*/ 141 w 172"/>
                  <a:gd name="T23" fmla="*/ 55 h 143"/>
                  <a:gd name="T24" fmla="*/ 145 w 172"/>
                  <a:gd name="T25" fmla="*/ 45 h 143"/>
                  <a:gd name="T26" fmla="*/ 143 w 172"/>
                  <a:gd name="T27" fmla="*/ 35 h 143"/>
                  <a:gd name="T28" fmla="*/ 140 w 172"/>
                  <a:gd name="T29" fmla="*/ 30 h 143"/>
                  <a:gd name="T30" fmla="*/ 133 w 172"/>
                  <a:gd name="T31" fmla="*/ 27 h 143"/>
                  <a:gd name="T32" fmla="*/ 123 w 172"/>
                  <a:gd name="T33" fmla="*/ 20 h 143"/>
                  <a:gd name="T34" fmla="*/ 108 w 172"/>
                  <a:gd name="T35" fmla="*/ 17 h 143"/>
                  <a:gd name="T36" fmla="*/ 100 w 172"/>
                  <a:gd name="T37" fmla="*/ 13 h 143"/>
                  <a:gd name="T38" fmla="*/ 95 w 172"/>
                  <a:gd name="T39" fmla="*/ 15 h 143"/>
                  <a:gd name="T40" fmla="*/ 88 w 172"/>
                  <a:gd name="T41" fmla="*/ 21 h 143"/>
                  <a:gd name="T42" fmla="*/ 82 w 172"/>
                  <a:gd name="T43" fmla="*/ 22 h 143"/>
                  <a:gd name="T44" fmla="*/ 71 w 172"/>
                  <a:gd name="T45" fmla="*/ 29 h 143"/>
                  <a:gd name="T46" fmla="*/ 55 w 172"/>
                  <a:gd name="T47" fmla="*/ 26 h 143"/>
                  <a:gd name="T48" fmla="*/ 45 w 172"/>
                  <a:gd name="T49" fmla="*/ 21 h 143"/>
                  <a:gd name="T50" fmla="*/ 38 w 172"/>
                  <a:gd name="T51" fmla="*/ 11 h 143"/>
                  <a:gd name="T52" fmla="*/ 34 w 172"/>
                  <a:gd name="T53" fmla="*/ 9 h 143"/>
                  <a:gd name="T54" fmla="*/ 32 w 172"/>
                  <a:gd name="T55" fmla="*/ 4 h 143"/>
                  <a:gd name="T56" fmla="*/ 32 w 172"/>
                  <a:gd name="T57" fmla="*/ 0 h 143"/>
                  <a:gd name="T58" fmla="*/ 25 w 172"/>
                  <a:gd name="T59" fmla="*/ 5 h 143"/>
                  <a:gd name="T60" fmla="*/ 17 w 172"/>
                  <a:gd name="T61" fmla="*/ 8 h 143"/>
                  <a:gd name="T62" fmla="*/ 8 w 172"/>
                  <a:gd name="T63" fmla="*/ 3 h 143"/>
                  <a:gd name="T64" fmla="*/ 3 w 172"/>
                  <a:gd name="T65" fmla="*/ 1 h 143"/>
                  <a:gd name="T66" fmla="*/ 2 w 172"/>
                  <a:gd name="T67" fmla="*/ 10 h 143"/>
                  <a:gd name="T68" fmla="*/ 8 w 172"/>
                  <a:gd name="T69" fmla="*/ 23 h 143"/>
                  <a:gd name="T70" fmla="*/ 14 w 172"/>
                  <a:gd name="T71" fmla="*/ 35 h 143"/>
                  <a:gd name="T72" fmla="*/ 21 w 172"/>
                  <a:gd name="T73" fmla="*/ 37 h 143"/>
                  <a:gd name="T74" fmla="*/ 21 w 172"/>
                  <a:gd name="T75" fmla="*/ 43 h 143"/>
                  <a:gd name="T76" fmla="*/ 18 w 172"/>
                  <a:gd name="T77" fmla="*/ 54 h 143"/>
                  <a:gd name="T78" fmla="*/ 24 w 172"/>
                  <a:gd name="T79" fmla="*/ 65 h 143"/>
                  <a:gd name="T80" fmla="*/ 39 w 172"/>
                  <a:gd name="T81" fmla="*/ 74 h 143"/>
                  <a:gd name="T82" fmla="*/ 39 w 172"/>
                  <a:gd name="T83" fmla="*/ 81 h 143"/>
                  <a:gd name="T84" fmla="*/ 41 w 172"/>
                  <a:gd name="T85" fmla="*/ 84 h 143"/>
                  <a:gd name="T86" fmla="*/ 43 w 172"/>
                  <a:gd name="T87" fmla="*/ 90 h 143"/>
                  <a:gd name="T88" fmla="*/ 48 w 172"/>
                  <a:gd name="T89" fmla="*/ 95 h 143"/>
                  <a:gd name="T90" fmla="*/ 50 w 172"/>
                  <a:gd name="T91" fmla="*/ 90 h 143"/>
                  <a:gd name="T92" fmla="*/ 53 w 172"/>
                  <a:gd name="T93" fmla="*/ 93 h 143"/>
                  <a:gd name="T94" fmla="*/ 58 w 172"/>
                  <a:gd name="T95" fmla="*/ 92 h 143"/>
                  <a:gd name="T96" fmla="*/ 64 w 172"/>
                  <a:gd name="T97" fmla="*/ 99 h 143"/>
                  <a:gd name="T98" fmla="*/ 68 w 172"/>
                  <a:gd name="T99" fmla="*/ 105 h 143"/>
                  <a:gd name="T100" fmla="*/ 71 w 172"/>
                  <a:gd name="T101" fmla="*/ 113 h 143"/>
                  <a:gd name="T102" fmla="*/ 84 w 172"/>
                  <a:gd name="T103" fmla="*/ 119 h 143"/>
                  <a:gd name="T104" fmla="*/ 92 w 172"/>
                  <a:gd name="T105" fmla="*/ 124 h 143"/>
                  <a:gd name="T106" fmla="*/ 101 w 172"/>
                  <a:gd name="T107" fmla="*/ 126 h 143"/>
                  <a:gd name="T108" fmla="*/ 108 w 172"/>
                  <a:gd name="T109" fmla="*/ 127 h 143"/>
                  <a:gd name="T110" fmla="*/ 113 w 172"/>
                  <a:gd name="T111" fmla="*/ 123 h 143"/>
                  <a:gd name="T112" fmla="*/ 122 w 172"/>
                  <a:gd name="T113" fmla="*/ 128 h 143"/>
                  <a:gd name="T114" fmla="*/ 124 w 172"/>
                  <a:gd name="T115" fmla="*/ 135 h 143"/>
                  <a:gd name="T116" fmla="*/ 131 w 172"/>
                  <a:gd name="T117" fmla="*/ 139 h 143"/>
                  <a:gd name="T118" fmla="*/ 139 w 172"/>
                  <a:gd name="T119" fmla="*/ 140 h 143"/>
                  <a:gd name="T120" fmla="*/ 152 w 172"/>
                  <a:gd name="T121" fmla="*/ 142 h 143"/>
                  <a:gd name="T122" fmla="*/ 156 w 172"/>
                  <a:gd name="T123" fmla="*/ 142 h 143"/>
                  <a:gd name="T124" fmla="*/ 164 w 172"/>
                  <a:gd name="T125" fmla="*/ 13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 h="143">
                    <a:moveTo>
                      <a:pt x="107" y="131"/>
                    </a:moveTo>
                    <a:cubicBezTo>
                      <a:pt x="107" y="129"/>
                      <a:pt x="107" y="129"/>
                      <a:pt x="107" y="129"/>
                    </a:cubicBezTo>
                    <a:cubicBezTo>
                      <a:pt x="111" y="126"/>
                      <a:pt x="111" y="126"/>
                      <a:pt x="111" y="126"/>
                    </a:cubicBezTo>
                    <a:cubicBezTo>
                      <a:pt x="115" y="125"/>
                      <a:pt x="115" y="125"/>
                      <a:pt x="115" y="125"/>
                    </a:cubicBezTo>
                    <a:cubicBezTo>
                      <a:pt x="116" y="127"/>
                      <a:pt x="116" y="127"/>
                      <a:pt x="116" y="127"/>
                    </a:cubicBezTo>
                    <a:cubicBezTo>
                      <a:pt x="112" y="129"/>
                      <a:pt x="112" y="129"/>
                      <a:pt x="112" y="129"/>
                    </a:cubicBezTo>
                    <a:cubicBezTo>
                      <a:pt x="110" y="129"/>
                      <a:pt x="110" y="129"/>
                      <a:pt x="110" y="129"/>
                    </a:cubicBezTo>
                    <a:lnTo>
                      <a:pt x="107" y="131"/>
                    </a:lnTo>
                    <a:close/>
                    <a:moveTo>
                      <a:pt x="172" y="128"/>
                    </a:moveTo>
                    <a:cubicBezTo>
                      <a:pt x="172" y="122"/>
                      <a:pt x="172" y="122"/>
                      <a:pt x="172" y="122"/>
                    </a:cubicBezTo>
                    <a:cubicBezTo>
                      <a:pt x="169" y="122"/>
                      <a:pt x="169" y="122"/>
                      <a:pt x="169" y="122"/>
                    </a:cubicBezTo>
                    <a:cubicBezTo>
                      <a:pt x="167" y="121"/>
                      <a:pt x="167" y="121"/>
                      <a:pt x="167" y="121"/>
                    </a:cubicBezTo>
                    <a:cubicBezTo>
                      <a:pt x="165" y="112"/>
                      <a:pt x="165" y="112"/>
                      <a:pt x="165" y="112"/>
                    </a:cubicBezTo>
                    <a:cubicBezTo>
                      <a:pt x="159" y="109"/>
                      <a:pt x="159" y="109"/>
                      <a:pt x="159" y="109"/>
                    </a:cubicBezTo>
                    <a:cubicBezTo>
                      <a:pt x="150" y="96"/>
                      <a:pt x="150" y="96"/>
                      <a:pt x="150" y="96"/>
                    </a:cubicBezTo>
                    <a:cubicBezTo>
                      <a:pt x="149" y="92"/>
                      <a:pt x="149" y="92"/>
                      <a:pt x="149" y="92"/>
                    </a:cubicBezTo>
                    <a:cubicBezTo>
                      <a:pt x="154" y="87"/>
                      <a:pt x="154" y="87"/>
                      <a:pt x="154" y="87"/>
                    </a:cubicBezTo>
                    <a:cubicBezTo>
                      <a:pt x="154" y="81"/>
                      <a:pt x="154" y="81"/>
                      <a:pt x="154" y="81"/>
                    </a:cubicBezTo>
                    <a:cubicBezTo>
                      <a:pt x="147" y="79"/>
                      <a:pt x="147" y="79"/>
                      <a:pt x="147" y="79"/>
                    </a:cubicBezTo>
                    <a:cubicBezTo>
                      <a:pt x="145" y="75"/>
                      <a:pt x="145" y="75"/>
                      <a:pt x="145" y="75"/>
                    </a:cubicBezTo>
                    <a:cubicBezTo>
                      <a:pt x="145" y="71"/>
                      <a:pt x="145" y="71"/>
                      <a:pt x="145" y="71"/>
                    </a:cubicBezTo>
                    <a:cubicBezTo>
                      <a:pt x="142" y="64"/>
                      <a:pt x="142" y="64"/>
                      <a:pt x="142" y="64"/>
                    </a:cubicBezTo>
                    <a:cubicBezTo>
                      <a:pt x="144" y="59"/>
                      <a:pt x="144" y="59"/>
                      <a:pt x="144" y="59"/>
                    </a:cubicBezTo>
                    <a:cubicBezTo>
                      <a:pt x="144" y="59"/>
                      <a:pt x="141" y="56"/>
                      <a:pt x="141" y="55"/>
                    </a:cubicBezTo>
                    <a:cubicBezTo>
                      <a:pt x="141" y="53"/>
                      <a:pt x="142" y="49"/>
                      <a:pt x="142" y="49"/>
                    </a:cubicBezTo>
                    <a:cubicBezTo>
                      <a:pt x="145" y="45"/>
                      <a:pt x="145" y="45"/>
                      <a:pt x="145" y="45"/>
                    </a:cubicBezTo>
                    <a:cubicBezTo>
                      <a:pt x="145" y="40"/>
                      <a:pt x="145" y="40"/>
                      <a:pt x="145" y="40"/>
                    </a:cubicBezTo>
                    <a:cubicBezTo>
                      <a:pt x="143" y="35"/>
                      <a:pt x="143" y="35"/>
                      <a:pt x="143" y="35"/>
                    </a:cubicBezTo>
                    <a:cubicBezTo>
                      <a:pt x="143" y="31"/>
                      <a:pt x="143" y="31"/>
                      <a:pt x="143" y="31"/>
                    </a:cubicBezTo>
                    <a:cubicBezTo>
                      <a:pt x="140" y="30"/>
                      <a:pt x="140" y="30"/>
                      <a:pt x="140" y="30"/>
                    </a:cubicBezTo>
                    <a:cubicBezTo>
                      <a:pt x="135" y="30"/>
                      <a:pt x="135" y="30"/>
                      <a:pt x="135" y="30"/>
                    </a:cubicBezTo>
                    <a:cubicBezTo>
                      <a:pt x="133" y="27"/>
                      <a:pt x="133" y="27"/>
                      <a:pt x="133" y="27"/>
                    </a:cubicBezTo>
                    <a:cubicBezTo>
                      <a:pt x="127" y="24"/>
                      <a:pt x="127" y="24"/>
                      <a:pt x="127" y="24"/>
                    </a:cubicBezTo>
                    <a:cubicBezTo>
                      <a:pt x="123" y="20"/>
                      <a:pt x="123" y="20"/>
                      <a:pt x="123" y="20"/>
                    </a:cubicBezTo>
                    <a:cubicBezTo>
                      <a:pt x="117" y="20"/>
                      <a:pt x="117" y="20"/>
                      <a:pt x="117" y="20"/>
                    </a:cubicBezTo>
                    <a:cubicBezTo>
                      <a:pt x="108" y="17"/>
                      <a:pt x="108" y="17"/>
                      <a:pt x="108" y="17"/>
                    </a:cubicBezTo>
                    <a:cubicBezTo>
                      <a:pt x="106" y="15"/>
                      <a:pt x="106" y="15"/>
                      <a:pt x="106" y="15"/>
                    </a:cubicBezTo>
                    <a:cubicBezTo>
                      <a:pt x="100" y="13"/>
                      <a:pt x="100" y="13"/>
                      <a:pt x="100" y="13"/>
                    </a:cubicBezTo>
                    <a:cubicBezTo>
                      <a:pt x="98" y="15"/>
                      <a:pt x="98" y="15"/>
                      <a:pt x="98" y="15"/>
                    </a:cubicBezTo>
                    <a:cubicBezTo>
                      <a:pt x="95" y="15"/>
                      <a:pt x="95" y="15"/>
                      <a:pt x="95" y="15"/>
                    </a:cubicBezTo>
                    <a:cubicBezTo>
                      <a:pt x="90" y="16"/>
                      <a:pt x="90" y="16"/>
                      <a:pt x="90" y="16"/>
                    </a:cubicBezTo>
                    <a:cubicBezTo>
                      <a:pt x="88" y="21"/>
                      <a:pt x="88" y="21"/>
                      <a:pt x="88" y="21"/>
                    </a:cubicBezTo>
                    <a:cubicBezTo>
                      <a:pt x="86" y="22"/>
                      <a:pt x="86" y="22"/>
                      <a:pt x="86" y="22"/>
                    </a:cubicBezTo>
                    <a:cubicBezTo>
                      <a:pt x="82" y="22"/>
                      <a:pt x="82" y="22"/>
                      <a:pt x="82" y="22"/>
                    </a:cubicBezTo>
                    <a:cubicBezTo>
                      <a:pt x="83" y="27"/>
                      <a:pt x="83" y="27"/>
                      <a:pt x="83" y="27"/>
                    </a:cubicBezTo>
                    <a:cubicBezTo>
                      <a:pt x="71" y="29"/>
                      <a:pt x="71" y="29"/>
                      <a:pt x="71" y="29"/>
                    </a:cubicBezTo>
                    <a:cubicBezTo>
                      <a:pt x="63" y="29"/>
                      <a:pt x="63" y="29"/>
                      <a:pt x="63" y="29"/>
                    </a:cubicBezTo>
                    <a:cubicBezTo>
                      <a:pt x="55" y="26"/>
                      <a:pt x="55" y="26"/>
                      <a:pt x="55" y="26"/>
                    </a:cubicBezTo>
                    <a:cubicBezTo>
                      <a:pt x="52" y="22"/>
                      <a:pt x="52" y="22"/>
                      <a:pt x="52" y="22"/>
                    </a:cubicBezTo>
                    <a:cubicBezTo>
                      <a:pt x="45" y="21"/>
                      <a:pt x="45" y="21"/>
                      <a:pt x="45" y="21"/>
                    </a:cubicBezTo>
                    <a:cubicBezTo>
                      <a:pt x="42" y="20"/>
                      <a:pt x="42" y="20"/>
                      <a:pt x="42" y="20"/>
                    </a:cubicBezTo>
                    <a:cubicBezTo>
                      <a:pt x="38" y="11"/>
                      <a:pt x="38" y="11"/>
                      <a:pt x="38" y="11"/>
                    </a:cubicBezTo>
                    <a:cubicBezTo>
                      <a:pt x="35" y="11"/>
                      <a:pt x="35" y="11"/>
                      <a:pt x="35" y="11"/>
                    </a:cubicBezTo>
                    <a:cubicBezTo>
                      <a:pt x="34" y="9"/>
                      <a:pt x="34" y="9"/>
                      <a:pt x="34" y="9"/>
                    </a:cubicBezTo>
                    <a:cubicBezTo>
                      <a:pt x="35" y="6"/>
                      <a:pt x="35" y="6"/>
                      <a:pt x="35" y="6"/>
                    </a:cubicBezTo>
                    <a:cubicBezTo>
                      <a:pt x="32" y="4"/>
                      <a:pt x="32" y="4"/>
                      <a:pt x="32" y="4"/>
                    </a:cubicBezTo>
                    <a:cubicBezTo>
                      <a:pt x="33" y="2"/>
                      <a:pt x="33" y="2"/>
                      <a:pt x="33" y="2"/>
                    </a:cubicBezTo>
                    <a:cubicBezTo>
                      <a:pt x="32" y="0"/>
                      <a:pt x="32" y="0"/>
                      <a:pt x="32" y="0"/>
                    </a:cubicBezTo>
                    <a:cubicBezTo>
                      <a:pt x="30" y="0"/>
                      <a:pt x="30" y="0"/>
                      <a:pt x="30" y="0"/>
                    </a:cubicBezTo>
                    <a:cubicBezTo>
                      <a:pt x="25" y="5"/>
                      <a:pt x="25" y="5"/>
                      <a:pt x="25" y="5"/>
                    </a:cubicBezTo>
                    <a:cubicBezTo>
                      <a:pt x="20" y="8"/>
                      <a:pt x="20" y="8"/>
                      <a:pt x="20" y="8"/>
                    </a:cubicBezTo>
                    <a:cubicBezTo>
                      <a:pt x="17" y="8"/>
                      <a:pt x="17" y="8"/>
                      <a:pt x="17" y="8"/>
                    </a:cubicBezTo>
                    <a:cubicBezTo>
                      <a:pt x="13" y="7"/>
                      <a:pt x="13" y="7"/>
                      <a:pt x="13" y="7"/>
                    </a:cubicBezTo>
                    <a:cubicBezTo>
                      <a:pt x="8" y="3"/>
                      <a:pt x="8" y="3"/>
                      <a:pt x="8" y="3"/>
                    </a:cubicBezTo>
                    <a:cubicBezTo>
                      <a:pt x="5" y="0"/>
                      <a:pt x="5" y="0"/>
                      <a:pt x="5" y="0"/>
                    </a:cubicBezTo>
                    <a:cubicBezTo>
                      <a:pt x="3" y="1"/>
                      <a:pt x="3" y="1"/>
                      <a:pt x="3" y="1"/>
                    </a:cubicBezTo>
                    <a:cubicBezTo>
                      <a:pt x="0" y="3"/>
                      <a:pt x="0" y="3"/>
                      <a:pt x="0" y="3"/>
                    </a:cubicBezTo>
                    <a:cubicBezTo>
                      <a:pt x="2" y="10"/>
                      <a:pt x="2" y="10"/>
                      <a:pt x="2" y="10"/>
                    </a:cubicBezTo>
                    <a:cubicBezTo>
                      <a:pt x="3" y="17"/>
                      <a:pt x="3" y="17"/>
                      <a:pt x="3" y="17"/>
                    </a:cubicBezTo>
                    <a:cubicBezTo>
                      <a:pt x="8" y="23"/>
                      <a:pt x="8" y="23"/>
                      <a:pt x="8" y="23"/>
                    </a:cubicBezTo>
                    <a:cubicBezTo>
                      <a:pt x="12" y="30"/>
                      <a:pt x="12" y="30"/>
                      <a:pt x="12" y="30"/>
                    </a:cubicBezTo>
                    <a:cubicBezTo>
                      <a:pt x="14" y="35"/>
                      <a:pt x="14" y="35"/>
                      <a:pt x="14" y="35"/>
                    </a:cubicBezTo>
                    <a:cubicBezTo>
                      <a:pt x="18" y="36"/>
                      <a:pt x="18" y="36"/>
                      <a:pt x="18" y="36"/>
                    </a:cubicBezTo>
                    <a:cubicBezTo>
                      <a:pt x="21" y="37"/>
                      <a:pt x="21" y="37"/>
                      <a:pt x="21" y="37"/>
                    </a:cubicBezTo>
                    <a:cubicBezTo>
                      <a:pt x="20" y="40"/>
                      <a:pt x="20" y="40"/>
                      <a:pt x="20" y="40"/>
                    </a:cubicBezTo>
                    <a:cubicBezTo>
                      <a:pt x="21" y="43"/>
                      <a:pt x="21" y="43"/>
                      <a:pt x="21" y="43"/>
                    </a:cubicBezTo>
                    <a:cubicBezTo>
                      <a:pt x="19" y="46"/>
                      <a:pt x="19" y="46"/>
                      <a:pt x="19" y="46"/>
                    </a:cubicBezTo>
                    <a:cubicBezTo>
                      <a:pt x="18" y="54"/>
                      <a:pt x="18" y="54"/>
                      <a:pt x="18" y="54"/>
                    </a:cubicBezTo>
                    <a:cubicBezTo>
                      <a:pt x="19" y="59"/>
                      <a:pt x="19" y="59"/>
                      <a:pt x="19" y="59"/>
                    </a:cubicBezTo>
                    <a:cubicBezTo>
                      <a:pt x="24" y="65"/>
                      <a:pt x="24" y="65"/>
                      <a:pt x="24" y="65"/>
                    </a:cubicBezTo>
                    <a:cubicBezTo>
                      <a:pt x="27" y="66"/>
                      <a:pt x="27" y="66"/>
                      <a:pt x="27" y="66"/>
                    </a:cubicBezTo>
                    <a:cubicBezTo>
                      <a:pt x="39" y="74"/>
                      <a:pt x="39" y="74"/>
                      <a:pt x="39" y="74"/>
                    </a:cubicBezTo>
                    <a:cubicBezTo>
                      <a:pt x="40" y="79"/>
                      <a:pt x="40" y="79"/>
                      <a:pt x="40" y="79"/>
                    </a:cubicBezTo>
                    <a:cubicBezTo>
                      <a:pt x="39" y="81"/>
                      <a:pt x="39" y="81"/>
                      <a:pt x="39" y="81"/>
                    </a:cubicBezTo>
                    <a:cubicBezTo>
                      <a:pt x="40" y="85"/>
                      <a:pt x="40" y="85"/>
                      <a:pt x="40" y="85"/>
                    </a:cubicBezTo>
                    <a:cubicBezTo>
                      <a:pt x="41" y="84"/>
                      <a:pt x="41" y="84"/>
                      <a:pt x="41" y="84"/>
                    </a:cubicBezTo>
                    <a:cubicBezTo>
                      <a:pt x="42" y="86"/>
                      <a:pt x="42" y="86"/>
                      <a:pt x="42" y="86"/>
                    </a:cubicBezTo>
                    <a:cubicBezTo>
                      <a:pt x="43" y="90"/>
                      <a:pt x="43" y="90"/>
                      <a:pt x="43" y="90"/>
                    </a:cubicBezTo>
                    <a:cubicBezTo>
                      <a:pt x="46" y="92"/>
                      <a:pt x="46" y="92"/>
                      <a:pt x="46" y="92"/>
                    </a:cubicBezTo>
                    <a:cubicBezTo>
                      <a:pt x="48" y="95"/>
                      <a:pt x="48" y="95"/>
                      <a:pt x="48" y="95"/>
                    </a:cubicBezTo>
                    <a:cubicBezTo>
                      <a:pt x="51" y="94"/>
                      <a:pt x="51" y="94"/>
                      <a:pt x="51" y="94"/>
                    </a:cubicBezTo>
                    <a:cubicBezTo>
                      <a:pt x="50" y="90"/>
                      <a:pt x="50" y="90"/>
                      <a:pt x="50" y="90"/>
                    </a:cubicBezTo>
                    <a:cubicBezTo>
                      <a:pt x="51" y="90"/>
                      <a:pt x="51" y="90"/>
                      <a:pt x="51" y="90"/>
                    </a:cubicBezTo>
                    <a:cubicBezTo>
                      <a:pt x="53" y="93"/>
                      <a:pt x="53" y="93"/>
                      <a:pt x="53" y="93"/>
                    </a:cubicBezTo>
                    <a:cubicBezTo>
                      <a:pt x="56" y="94"/>
                      <a:pt x="56" y="94"/>
                      <a:pt x="56" y="94"/>
                    </a:cubicBezTo>
                    <a:cubicBezTo>
                      <a:pt x="58" y="92"/>
                      <a:pt x="58" y="92"/>
                      <a:pt x="58" y="92"/>
                    </a:cubicBezTo>
                    <a:cubicBezTo>
                      <a:pt x="60" y="92"/>
                      <a:pt x="60" y="92"/>
                      <a:pt x="60" y="92"/>
                    </a:cubicBezTo>
                    <a:cubicBezTo>
                      <a:pt x="64" y="99"/>
                      <a:pt x="64" y="99"/>
                      <a:pt x="64" y="99"/>
                    </a:cubicBezTo>
                    <a:cubicBezTo>
                      <a:pt x="66" y="100"/>
                      <a:pt x="66" y="100"/>
                      <a:pt x="66" y="100"/>
                    </a:cubicBezTo>
                    <a:cubicBezTo>
                      <a:pt x="68" y="105"/>
                      <a:pt x="68" y="105"/>
                      <a:pt x="68" y="105"/>
                    </a:cubicBezTo>
                    <a:cubicBezTo>
                      <a:pt x="70" y="108"/>
                      <a:pt x="70" y="108"/>
                      <a:pt x="70" y="108"/>
                    </a:cubicBezTo>
                    <a:cubicBezTo>
                      <a:pt x="71" y="113"/>
                      <a:pt x="71" y="113"/>
                      <a:pt x="71" y="113"/>
                    </a:cubicBezTo>
                    <a:cubicBezTo>
                      <a:pt x="76" y="117"/>
                      <a:pt x="76" y="117"/>
                      <a:pt x="76" y="117"/>
                    </a:cubicBezTo>
                    <a:cubicBezTo>
                      <a:pt x="84" y="119"/>
                      <a:pt x="84" y="119"/>
                      <a:pt x="84" y="119"/>
                    </a:cubicBezTo>
                    <a:cubicBezTo>
                      <a:pt x="84" y="122"/>
                      <a:pt x="84" y="122"/>
                      <a:pt x="84" y="122"/>
                    </a:cubicBezTo>
                    <a:cubicBezTo>
                      <a:pt x="92" y="124"/>
                      <a:pt x="92" y="124"/>
                      <a:pt x="92" y="124"/>
                    </a:cubicBezTo>
                    <a:cubicBezTo>
                      <a:pt x="94" y="126"/>
                      <a:pt x="94" y="126"/>
                      <a:pt x="94" y="126"/>
                    </a:cubicBezTo>
                    <a:cubicBezTo>
                      <a:pt x="101" y="126"/>
                      <a:pt x="101" y="126"/>
                      <a:pt x="101" y="126"/>
                    </a:cubicBezTo>
                    <a:cubicBezTo>
                      <a:pt x="104" y="129"/>
                      <a:pt x="104" y="129"/>
                      <a:pt x="104" y="129"/>
                    </a:cubicBezTo>
                    <a:cubicBezTo>
                      <a:pt x="108" y="127"/>
                      <a:pt x="108" y="127"/>
                      <a:pt x="108" y="127"/>
                    </a:cubicBezTo>
                    <a:cubicBezTo>
                      <a:pt x="109" y="125"/>
                      <a:pt x="109" y="125"/>
                      <a:pt x="109" y="125"/>
                    </a:cubicBezTo>
                    <a:cubicBezTo>
                      <a:pt x="113" y="123"/>
                      <a:pt x="113" y="123"/>
                      <a:pt x="113" y="123"/>
                    </a:cubicBezTo>
                    <a:cubicBezTo>
                      <a:pt x="118" y="123"/>
                      <a:pt x="118" y="123"/>
                      <a:pt x="118" y="123"/>
                    </a:cubicBezTo>
                    <a:cubicBezTo>
                      <a:pt x="122" y="128"/>
                      <a:pt x="122" y="128"/>
                      <a:pt x="122" y="128"/>
                    </a:cubicBezTo>
                    <a:cubicBezTo>
                      <a:pt x="124" y="132"/>
                      <a:pt x="124" y="132"/>
                      <a:pt x="124" y="132"/>
                    </a:cubicBezTo>
                    <a:cubicBezTo>
                      <a:pt x="124" y="135"/>
                      <a:pt x="124" y="135"/>
                      <a:pt x="124" y="135"/>
                    </a:cubicBezTo>
                    <a:cubicBezTo>
                      <a:pt x="127" y="138"/>
                      <a:pt x="127" y="138"/>
                      <a:pt x="127" y="138"/>
                    </a:cubicBezTo>
                    <a:cubicBezTo>
                      <a:pt x="131" y="139"/>
                      <a:pt x="131" y="139"/>
                      <a:pt x="131" y="139"/>
                    </a:cubicBezTo>
                    <a:cubicBezTo>
                      <a:pt x="132" y="140"/>
                      <a:pt x="132" y="140"/>
                      <a:pt x="132" y="140"/>
                    </a:cubicBezTo>
                    <a:cubicBezTo>
                      <a:pt x="139" y="140"/>
                      <a:pt x="139" y="140"/>
                      <a:pt x="139" y="140"/>
                    </a:cubicBezTo>
                    <a:cubicBezTo>
                      <a:pt x="143" y="141"/>
                      <a:pt x="143" y="141"/>
                      <a:pt x="143" y="141"/>
                    </a:cubicBezTo>
                    <a:cubicBezTo>
                      <a:pt x="152" y="142"/>
                      <a:pt x="152" y="142"/>
                      <a:pt x="152" y="142"/>
                    </a:cubicBezTo>
                    <a:cubicBezTo>
                      <a:pt x="154" y="141"/>
                      <a:pt x="154" y="141"/>
                      <a:pt x="154" y="141"/>
                    </a:cubicBezTo>
                    <a:cubicBezTo>
                      <a:pt x="156" y="142"/>
                      <a:pt x="156" y="142"/>
                      <a:pt x="156" y="142"/>
                    </a:cubicBezTo>
                    <a:cubicBezTo>
                      <a:pt x="162" y="143"/>
                      <a:pt x="162" y="143"/>
                      <a:pt x="162" y="143"/>
                    </a:cubicBezTo>
                    <a:cubicBezTo>
                      <a:pt x="164" y="130"/>
                      <a:pt x="164" y="130"/>
                      <a:pt x="164" y="130"/>
                    </a:cubicBezTo>
                    <a:lnTo>
                      <a:pt x="172" y="1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2" name="Freeform 156"/>
              <p:cNvSpPr>
                <a:spLocks/>
              </p:cNvSpPr>
              <p:nvPr/>
            </p:nvSpPr>
            <p:spPr bwMode="auto">
              <a:xfrm>
                <a:off x="13484958" y="3685906"/>
                <a:ext cx="82704" cy="71297"/>
              </a:xfrm>
              <a:custGeom>
                <a:avLst/>
                <a:gdLst>
                  <a:gd name="T0" fmla="*/ 50 w 58"/>
                  <a:gd name="T1" fmla="*/ 34 h 50"/>
                  <a:gd name="T2" fmla="*/ 40 w 58"/>
                  <a:gd name="T3" fmla="*/ 28 h 50"/>
                  <a:gd name="T4" fmla="*/ 42 w 58"/>
                  <a:gd name="T5" fmla="*/ 20 h 50"/>
                  <a:gd name="T6" fmla="*/ 34 w 58"/>
                  <a:gd name="T7" fmla="*/ 16 h 50"/>
                  <a:gd name="T8" fmla="*/ 34 w 58"/>
                  <a:gd name="T9" fmla="*/ 10 h 50"/>
                  <a:gd name="T10" fmla="*/ 30 w 58"/>
                  <a:gd name="T11" fmla="*/ 6 h 50"/>
                  <a:gd name="T12" fmla="*/ 28 w 58"/>
                  <a:gd name="T13" fmla="*/ 0 h 50"/>
                  <a:gd name="T14" fmla="*/ 24 w 58"/>
                  <a:gd name="T15" fmla="*/ 2 h 50"/>
                  <a:gd name="T16" fmla="*/ 10 w 58"/>
                  <a:gd name="T17" fmla="*/ 2 h 50"/>
                  <a:gd name="T18" fmla="*/ 4 w 58"/>
                  <a:gd name="T19" fmla="*/ 4 h 50"/>
                  <a:gd name="T20" fmla="*/ 0 w 58"/>
                  <a:gd name="T21" fmla="*/ 4 h 50"/>
                  <a:gd name="T22" fmla="*/ 2 w 58"/>
                  <a:gd name="T23" fmla="*/ 6 h 50"/>
                  <a:gd name="T24" fmla="*/ 4 w 58"/>
                  <a:gd name="T25" fmla="*/ 10 h 50"/>
                  <a:gd name="T26" fmla="*/ 6 w 58"/>
                  <a:gd name="T27" fmla="*/ 22 h 50"/>
                  <a:gd name="T28" fmla="*/ 12 w 58"/>
                  <a:gd name="T29" fmla="*/ 26 h 50"/>
                  <a:gd name="T30" fmla="*/ 22 w 58"/>
                  <a:gd name="T31" fmla="*/ 26 h 50"/>
                  <a:gd name="T32" fmla="*/ 24 w 58"/>
                  <a:gd name="T33" fmla="*/ 30 h 50"/>
                  <a:gd name="T34" fmla="*/ 28 w 58"/>
                  <a:gd name="T35" fmla="*/ 32 h 50"/>
                  <a:gd name="T36" fmla="*/ 28 w 58"/>
                  <a:gd name="T37" fmla="*/ 34 h 50"/>
                  <a:gd name="T38" fmla="*/ 34 w 58"/>
                  <a:gd name="T39" fmla="*/ 32 h 50"/>
                  <a:gd name="T40" fmla="*/ 38 w 58"/>
                  <a:gd name="T41" fmla="*/ 34 h 50"/>
                  <a:gd name="T42" fmla="*/ 44 w 58"/>
                  <a:gd name="T43" fmla="*/ 34 h 50"/>
                  <a:gd name="T44" fmla="*/ 46 w 58"/>
                  <a:gd name="T45" fmla="*/ 38 h 50"/>
                  <a:gd name="T46" fmla="*/ 48 w 58"/>
                  <a:gd name="T47" fmla="*/ 42 h 50"/>
                  <a:gd name="T48" fmla="*/ 50 w 58"/>
                  <a:gd name="T49" fmla="*/ 44 h 50"/>
                  <a:gd name="T50" fmla="*/ 52 w 58"/>
                  <a:gd name="T51" fmla="*/ 50 h 50"/>
                  <a:gd name="T52" fmla="*/ 58 w 58"/>
                  <a:gd name="T53" fmla="*/ 50 h 50"/>
                  <a:gd name="T54" fmla="*/ 56 w 58"/>
                  <a:gd name="T55" fmla="*/ 38 h 50"/>
                  <a:gd name="T56" fmla="*/ 50 w 58"/>
                  <a:gd name="T57"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50">
                    <a:moveTo>
                      <a:pt x="50" y="34"/>
                    </a:moveTo>
                    <a:lnTo>
                      <a:pt x="40" y="28"/>
                    </a:lnTo>
                    <a:lnTo>
                      <a:pt x="42" y="20"/>
                    </a:lnTo>
                    <a:lnTo>
                      <a:pt x="34" y="16"/>
                    </a:lnTo>
                    <a:lnTo>
                      <a:pt x="34" y="10"/>
                    </a:lnTo>
                    <a:lnTo>
                      <a:pt x="30" y="6"/>
                    </a:lnTo>
                    <a:lnTo>
                      <a:pt x="28" y="0"/>
                    </a:lnTo>
                    <a:lnTo>
                      <a:pt x="24" y="2"/>
                    </a:lnTo>
                    <a:lnTo>
                      <a:pt x="10" y="2"/>
                    </a:lnTo>
                    <a:lnTo>
                      <a:pt x="4" y="4"/>
                    </a:lnTo>
                    <a:lnTo>
                      <a:pt x="0" y="4"/>
                    </a:lnTo>
                    <a:lnTo>
                      <a:pt x="2" y="6"/>
                    </a:lnTo>
                    <a:lnTo>
                      <a:pt x="4" y="10"/>
                    </a:lnTo>
                    <a:lnTo>
                      <a:pt x="6" y="22"/>
                    </a:lnTo>
                    <a:lnTo>
                      <a:pt x="12" y="26"/>
                    </a:lnTo>
                    <a:lnTo>
                      <a:pt x="22" y="26"/>
                    </a:lnTo>
                    <a:lnTo>
                      <a:pt x="24" y="30"/>
                    </a:lnTo>
                    <a:lnTo>
                      <a:pt x="28" y="32"/>
                    </a:lnTo>
                    <a:lnTo>
                      <a:pt x="28" y="34"/>
                    </a:lnTo>
                    <a:lnTo>
                      <a:pt x="34" y="32"/>
                    </a:lnTo>
                    <a:lnTo>
                      <a:pt x="38" y="34"/>
                    </a:lnTo>
                    <a:lnTo>
                      <a:pt x="44" y="34"/>
                    </a:lnTo>
                    <a:lnTo>
                      <a:pt x="46" y="38"/>
                    </a:lnTo>
                    <a:lnTo>
                      <a:pt x="48" y="42"/>
                    </a:lnTo>
                    <a:lnTo>
                      <a:pt x="50" y="44"/>
                    </a:lnTo>
                    <a:lnTo>
                      <a:pt x="52" y="50"/>
                    </a:lnTo>
                    <a:lnTo>
                      <a:pt x="58" y="50"/>
                    </a:lnTo>
                    <a:lnTo>
                      <a:pt x="56" y="38"/>
                    </a:lnTo>
                    <a:lnTo>
                      <a:pt x="50"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3" name="Freeform 157"/>
              <p:cNvSpPr>
                <a:spLocks/>
              </p:cNvSpPr>
              <p:nvPr/>
            </p:nvSpPr>
            <p:spPr bwMode="auto">
              <a:xfrm>
                <a:off x="13399401" y="3626017"/>
                <a:ext cx="162557" cy="68445"/>
              </a:xfrm>
              <a:custGeom>
                <a:avLst/>
                <a:gdLst>
                  <a:gd name="T0" fmla="*/ 16 w 114"/>
                  <a:gd name="T1" fmla="*/ 12 h 48"/>
                  <a:gd name="T2" fmla="*/ 24 w 114"/>
                  <a:gd name="T3" fmla="*/ 16 h 48"/>
                  <a:gd name="T4" fmla="*/ 32 w 114"/>
                  <a:gd name="T5" fmla="*/ 30 h 48"/>
                  <a:gd name="T6" fmla="*/ 32 w 114"/>
                  <a:gd name="T7" fmla="*/ 40 h 48"/>
                  <a:gd name="T8" fmla="*/ 44 w 114"/>
                  <a:gd name="T9" fmla="*/ 40 h 48"/>
                  <a:gd name="T10" fmla="*/ 46 w 114"/>
                  <a:gd name="T11" fmla="*/ 38 h 48"/>
                  <a:gd name="T12" fmla="*/ 50 w 114"/>
                  <a:gd name="T13" fmla="*/ 38 h 48"/>
                  <a:gd name="T14" fmla="*/ 54 w 114"/>
                  <a:gd name="T15" fmla="*/ 42 h 48"/>
                  <a:gd name="T16" fmla="*/ 60 w 114"/>
                  <a:gd name="T17" fmla="*/ 46 h 48"/>
                  <a:gd name="T18" fmla="*/ 64 w 114"/>
                  <a:gd name="T19" fmla="*/ 46 h 48"/>
                  <a:gd name="T20" fmla="*/ 70 w 114"/>
                  <a:gd name="T21" fmla="*/ 44 h 48"/>
                  <a:gd name="T22" fmla="*/ 84 w 114"/>
                  <a:gd name="T23" fmla="*/ 44 h 48"/>
                  <a:gd name="T24" fmla="*/ 88 w 114"/>
                  <a:gd name="T25" fmla="*/ 42 h 48"/>
                  <a:gd name="T26" fmla="*/ 92 w 114"/>
                  <a:gd name="T27" fmla="*/ 40 h 48"/>
                  <a:gd name="T28" fmla="*/ 110 w 114"/>
                  <a:gd name="T29" fmla="*/ 48 h 48"/>
                  <a:gd name="T30" fmla="*/ 114 w 114"/>
                  <a:gd name="T31" fmla="*/ 44 h 48"/>
                  <a:gd name="T32" fmla="*/ 106 w 114"/>
                  <a:gd name="T33" fmla="*/ 38 h 48"/>
                  <a:gd name="T34" fmla="*/ 106 w 114"/>
                  <a:gd name="T35" fmla="*/ 32 h 48"/>
                  <a:gd name="T36" fmla="*/ 92 w 114"/>
                  <a:gd name="T37" fmla="*/ 24 h 48"/>
                  <a:gd name="T38" fmla="*/ 92 w 114"/>
                  <a:gd name="T39" fmla="*/ 20 h 48"/>
                  <a:gd name="T40" fmla="*/ 88 w 114"/>
                  <a:gd name="T41" fmla="*/ 18 h 48"/>
                  <a:gd name="T42" fmla="*/ 84 w 114"/>
                  <a:gd name="T43" fmla="*/ 16 h 48"/>
                  <a:gd name="T44" fmla="*/ 72 w 114"/>
                  <a:gd name="T45" fmla="*/ 16 h 48"/>
                  <a:gd name="T46" fmla="*/ 64 w 114"/>
                  <a:gd name="T47" fmla="*/ 18 h 48"/>
                  <a:gd name="T48" fmla="*/ 60 w 114"/>
                  <a:gd name="T49" fmla="*/ 14 h 48"/>
                  <a:gd name="T50" fmla="*/ 52 w 114"/>
                  <a:gd name="T51" fmla="*/ 12 h 48"/>
                  <a:gd name="T52" fmla="*/ 46 w 114"/>
                  <a:gd name="T53" fmla="*/ 8 h 48"/>
                  <a:gd name="T54" fmla="*/ 38 w 114"/>
                  <a:gd name="T55" fmla="*/ 6 h 48"/>
                  <a:gd name="T56" fmla="*/ 26 w 114"/>
                  <a:gd name="T57" fmla="*/ 6 h 48"/>
                  <a:gd name="T58" fmla="*/ 12 w 114"/>
                  <a:gd name="T59" fmla="*/ 0 h 48"/>
                  <a:gd name="T60" fmla="*/ 4 w 114"/>
                  <a:gd name="T61" fmla="*/ 0 h 48"/>
                  <a:gd name="T62" fmla="*/ 0 w 114"/>
                  <a:gd name="T63" fmla="*/ 0 h 48"/>
                  <a:gd name="T64" fmla="*/ 2 w 114"/>
                  <a:gd name="T65" fmla="*/ 4 h 48"/>
                  <a:gd name="T66" fmla="*/ 16 w 114"/>
                  <a:gd name="T6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48">
                    <a:moveTo>
                      <a:pt x="16" y="12"/>
                    </a:moveTo>
                    <a:lnTo>
                      <a:pt x="24" y="16"/>
                    </a:lnTo>
                    <a:lnTo>
                      <a:pt x="32" y="30"/>
                    </a:lnTo>
                    <a:lnTo>
                      <a:pt x="32" y="40"/>
                    </a:lnTo>
                    <a:lnTo>
                      <a:pt x="44" y="40"/>
                    </a:lnTo>
                    <a:lnTo>
                      <a:pt x="46" y="38"/>
                    </a:lnTo>
                    <a:lnTo>
                      <a:pt x="50" y="38"/>
                    </a:lnTo>
                    <a:lnTo>
                      <a:pt x="54" y="42"/>
                    </a:lnTo>
                    <a:lnTo>
                      <a:pt x="60" y="46"/>
                    </a:lnTo>
                    <a:lnTo>
                      <a:pt x="64" y="46"/>
                    </a:lnTo>
                    <a:lnTo>
                      <a:pt x="70" y="44"/>
                    </a:lnTo>
                    <a:lnTo>
                      <a:pt x="84" y="44"/>
                    </a:lnTo>
                    <a:lnTo>
                      <a:pt x="88" y="42"/>
                    </a:lnTo>
                    <a:lnTo>
                      <a:pt x="92" y="40"/>
                    </a:lnTo>
                    <a:lnTo>
                      <a:pt x="110" y="48"/>
                    </a:lnTo>
                    <a:lnTo>
                      <a:pt x="114" y="44"/>
                    </a:lnTo>
                    <a:lnTo>
                      <a:pt x="106" y="38"/>
                    </a:lnTo>
                    <a:lnTo>
                      <a:pt x="106" y="32"/>
                    </a:lnTo>
                    <a:lnTo>
                      <a:pt x="92" y="24"/>
                    </a:lnTo>
                    <a:lnTo>
                      <a:pt x="92" y="20"/>
                    </a:lnTo>
                    <a:lnTo>
                      <a:pt x="88" y="18"/>
                    </a:lnTo>
                    <a:lnTo>
                      <a:pt x="84" y="16"/>
                    </a:lnTo>
                    <a:lnTo>
                      <a:pt x="72" y="16"/>
                    </a:lnTo>
                    <a:lnTo>
                      <a:pt x="64" y="18"/>
                    </a:lnTo>
                    <a:lnTo>
                      <a:pt x="60" y="14"/>
                    </a:lnTo>
                    <a:lnTo>
                      <a:pt x="52" y="12"/>
                    </a:lnTo>
                    <a:lnTo>
                      <a:pt x="46" y="8"/>
                    </a:lnTo>
                    <a:lnTo>
                      <a:pt x="38" y="6"/>
                    </a:lnTo>
                    <a:lnTo>
                      <a:pt x="26" y="6"/>
                    </a:lnTo>
                    <a:lnTo>
                      <a:pt x="12" y="0"/>
                    </a:lnTo>
                    <a:lnTo>
                      <a:pt x="4" y="0"/>
                    </a:lnTo>
                    <a:lnTo>
                      <a:pt x="0" y="0"/>
                    </a:lnTo>
                    <a:lnTo>
                      <a:pt x="2" y="4"/>
                    </a:lnTo>
                    <a:lnTo>
                      <a:pt x="16"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4" name="Freeform 158"/>
              <p:cNvSpPr>
                <a:spLocks noEditPoints="1"/>
              </p:cNvSpPr>
              <p:nvPr/>
            </p:nvSpPr>
            <p:spPr bwMode="auto">
              <a:xfrm>
                <a:off x="13524884" y="3671647"/>
                <a:ext cx="125483" cy="94112"/>
              </a:xfrm>
              <a:custGeom>
                <a:avLst/>
                <a:gdLst>
                  <a:gd name="T0" fmla="*/ 18 w 88"/>
                  <a:gd name="T1" fmla="*/ 6 h 66"/>
                  <a:gd name="T2" fmla="*/ 18 w 88"/>
                  <a:gd name="T3" fmla="*/ 0 h 66"/>
                  <a:gd name="T4" fmla="*/ 26 w 88"/>
                  <a:gd name="T5" fmla="*/ 2 h 66"/>
                  <a:gd name="T6" fmla="*/ 36 w 88"/>
                  <a:gd name="T7" fmla="*/ 12 h 66"/>
                  <a:gd name="T8" fmla="*/ 42 w 88"/>
                  <a:gd name="T9" fmla="*/ 12 h 66"/>
                  <a:gd name="T10" fmla="*/ 46 w 88"/>
                  <a:gd name="T11" fmla="*/ 8 h 66"/>
                  <a:gd name="T12" fmla="*/ 50 w 88"/>
                  <a:gd name="T13" fmla="*/ 8 h 66"/>
                  <a:gd name="T14" fmla="*/ 52 w 88"/>
                  <a:gd name="T15" fmla="*/ 2 h 66"/>
                  <a:gd name="T16" fmla="*/ 62 w 88"/>
                  <a:gd name="T17" fmla="*/ 10 h 66"/>
                  <a:gd name="T18" fmla="*/ 66 w 88"/>
                  <a:gd name="T19" fmla="*/ 18 h 66"/>
                  <a:gd name="T20" fmla="*/ 72 w 88"/>
                  <a:gd name="T21" fmla="*/ 22 h 66"/>
                  <a:gd name="T22" fmla="*/ 74 w 88"/>
                  <a:gd name="T23" fmla="*/ 24 h 66"/>
                  <a:gd name="T24" fmla="*/ 84 w 88"/>
                  <a:gd name="T25" fmla="*/ 26 h 66"/>
                  <a:gd name="T26" fmla="*/ 88 w 88"/>
                  <a:gd name="T27" fmla="*/ 30 h 66"/>
                  <a:gd name="T28" fmla="*/ 76 w 88"/>
                  <a:gd name="T29" fmla="*/ 30 h 66"/>
                  <a:gd name="T30" fmla="*/ 74 w 88"/>
                  <a:gd name="T31" fmla="*/ 32 h 66"/>
                  <a:gd name="T32" fmla="*/ 72 w 88"/>
                  <a:gd name="T33" fmla="*/ 40 h 66"/>
                  <a:gd name="T34" fmla="*/ 72 w 88"/>
                  <a:gd name="T35" fmla="*/ 54 h 66"/>
                  <a:gd name="T36" fmla="*/ 68 w 88"/>
                  <a:gd name="T37" fmla="*/ 56 h 66"/>
                  <a:gd name="T38" fmla="*/ 66 w 88"/>
                  <a:gd name="T39" fmla="*/ 66 h 66"/>
                  <a:gd name="T40" fmla="*/ 60 w 88"/>
                  <a:gd name="T41" fmla="*/ 66 h 66"/>
                  <a:gd name="T42" fmla="*/ 58 w 88"/>
                  <a:gd name="T43" fmla="*/ 62 h 66"/>
                  <a:gd name="T44" fmla="*/ 60 w 88"/>
                  <a:gd name="T45" fmla="*/ 56 h 66"/>
                  <a:gd name="T46" fmla="*/ 54 w 88"/>
                  <a:gd name="T47" fmla="*/ 52 h 66"/>
                  <a:gd name="T48" fmla="*/ 56 w 88"/>
                  <a:gd name="T49" fmla="*/ 48 h 66"/>
                  <a:gd name="T50" fmla="*/ 54 w 88"/>
                  <a:gd name="T51" fmla="*/ 44 h 66"/>
                  <a:gd name="T52" fmla="*/ 50 w 88"/>
                  <a:gd name="T53" fmla="*/ 44 h 66"/>
                  <a:gd name="T54" fmla="*/ 40 w 88"/>
                  <a:gd name="T55" fmla="*/ 54 h 66"/>
                  <a:gd name="T56" fmla="*/ 30 w 88"/>
                  <a:gd name="T57" fmla="*/ 60 h 66"/>
                  <a:gd name="T58" fmla="*/ 28 w 88"/>
                  <a:gd name="T59" fmla="*/ 48 h 66"/>
                  <a:gd name="T60" fmla="*/ 22 w 88"/>
                  <a:gd name="T61" fmla="*/ 44 h 66"/>
                  <a:gd name="T62" fmla="*/ 12 w 88"/>
                  <a:gd name="T63" fmla="*/ 38 h 66"/>
                  <a:gd name="T64" fmla="*/ 14 w 88"/>
                  <a:gd name="T65" fmla="*/ 30 h 66"/>
                  <a:gd name="T66" fmla="*/ 6 w 88"/>
                  <a:gd name="T67" fmla="*/ 26 h 66"/>
                  <a:gd name="T68" fmla="*/ 6 w 88"/>
                  <a:gd name="T69" fmla="*/ 20 h 66"/>
                  <a:gd name="T70" fmla="*/ 2 w 88"/>
                  <a:gd name="T71" fmla="*/ 16 h 66"/>
                  <a:gd name="T72" fmla="*/ 0 w 88"/>
                  <a:gd name="T73" fmla="*/ 10 h 66"/>
                  <a:gd name="T74" fmla="*/ 4 w 88"/>
                  <a:gd name="T75" fmla="*/ 8 h 66"/>
                  <a:gd name="T76" fmla="*/ 22 w 88"/>
                  <a:gd name="T77" fmla="*/ 16 h 66"/>
                  <a:gd name="T78" fmla="*/ 26 w 88"/>
                  <a:gd name="T79" fmla="*/ 12 h 66"/>
                  <a:gd name="T80" fmla="*/ 18 w 88"/>
                  <a:gd name="T81" fmla="*/ 6 h 66"/>
                  <a:gd name="T82" fmla="*/ 20 w 88"/>
                  <a:gd name="T83" fmla="*/ 52 h 66"/>
                  <a:gd name="T84" fmla="*/ 18 w 88"/>
                  <a:gd name="T85" fmla="*/ 48 h 66"/>
                  <a:gd name="T86" fmla="*/ 16 w 88"/>
                  <a:gd name="T87" fmla="*/ 44 h 66"/>
                  <a:gd name="T88" fmla="*/ 10 w 88"/>
                  <a:gd name="T89" fmla="*/ 44 h 66"/>
                  <a:gd name="T90" fmla="*/ 6 w 88"/>
                  <a:gd name="T91" fmla="*/ 42 h 66"/>
                  <a:gd name="T92" fmla="*/ 0 w 88"/>
                  <a:gd name="T93" fmla="*/ 44 h 66"/>
                  <a:gd name="T94" fmla="*/ 6 w 88"/>
                  <a:gd name="T95" fmla="*/ 50 h 66"/>
                  <a:gd name="T96" fmla="*/ 16 w 88"/>
                  <a:gd name="T97" fmla="*/ 58 h 66"/>
                  <a:gd name="T98" fmla="*/ 24 w 88"/>
                  <a:gd name="T99" fmla="*/ 60 h 66"/>
                  <a:gd name="T100" fmla="*/ 22 w 88"/>
                  <a:gd name="T101" fmla="*/ 54 h 66"/>
                  <a:gd name="T102" fmla="*/ 20 w 88"/>
                  <a:gd name="T10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 h="66">
                    <a:moveTo>
                      <a:pt x="18" y="6"/>
                    </a:moveTo>
                    <a:lnTo>
                      <a:pt x="18" y="0"/>
                    </a:lnTo>
                    <a:lnTo>
                      <a:pt x="26" y="2"/>
                    </a:lnTo>
                    <a:lnTo>
                      <a:pt x="36" y="12"/>
                    </a:lnTo>
                    <a:lnTo>
                      <a:pt x="42" y="12"/>
                    </a:lnTo>
                    <a:lnTo>
                      <a:pt x="46" y="8"/>
                    </a:lnTo>
                    <a:lnTo>
                      <a:pt x="50" y="8"/>
                    </a:lnTo>
                    <a:lnTo>
                      <a:pt x="52" y="2"/>
                    </a:lnTo>
                    <a:lnTo>
                      <a:pt x="62" y="10"/>
                    </a:lnTo>
                    <a:lnTo>
                      <a:pt x="66" y="18"/>
                    </a:lnTo>
                    <a:lnTo>
                      <a:pt x="72" y="22"/>
                    </a:lnTo>
                    <a:lnTo>
                      <a:pt x="74" y="24"/>
                    </a:lnTo>
                    <a:lnTo>
                      <a:pt x="84" y="26"/>
                    </a:lnTo>
                    <a:lnTo>
                      <a:pt x="88" y="30"/>
                    </a:lnTo>
                    <a:lnTo>
                      <a:pt x="76" y="30"/>
                    </a:lnTo>
                    <a:lnTo>
                      <a:pt x="74" y="32"/>
                    </a:lnTo>
                    <a:lnTo>
                      <a:pt x="72" y="40"/>
                    </a:lnTo>
                    <a:lnTo>
                      <a:pt x="72" y="54"/>
                    </a:lnTo>
                    <a:lnTo>
                      <a:pt x="68" y="56"/>
                    </a:lnTo>
                    <a:lnTo>
                      <a:pt x="66" y="66"/>
                    </a:lnTo>
                    <a:lnTo>
                      <a:pt x="60" y="66"/>
                    </a:lnTo>
                    <a:lnTo>
                      <a:pt x="58" y="62"/>
                    </a:lnTo>
                    <a:lnTo>
                      <a:pt x="60" y="56"/>
                    </a:lnTo>
                    <a:lnTo>
                      <a:pt x="54" y="52"/>
                    </a:lnTo>
                    <a:lnTo>
                      <a:pt x="56" y="48"/>
                    </a:lnTo>
                    <a:lnTo>
                      <a:pt x="54" y="44"/>
                    </a:lnTo>
                    <a:lnTo>
                      <a:pt x="50" y="44"/>
                    </a:lnTo>
                    <a:lnTo>
                      <a:pt x="40" y="54"/>
                    </a:lnTo>
                    <a:lnTo>
                      <a:pt x="30" y="60"/>
                    </a:lnTo>
                    <a:lnTo>
                      <a:pt x="28" y="48"/>
                    </a:lnTo>
                    <a:lnTo>
                      <a:pt x="22" y="44"/>
                    </a:lnTo>
                    <a:lnTo>
                      <a:pt x="12" y="38"/>
                    </a:lnTo>
                    <a:lnTo>
                      <a:pt x="14" y="30"/>
                    </a:lnTo>
                    <a:lnTo>
                      <a:pt x="6" y="26"/>
                    </a:lnTo>
                    <a:lnTo>
                      <a:pt x="6" y="20"/>
                    </a:lnTo>
                    <a:lnTo>
                      <a:pt x="2" y="16"/>
                    </a:lnTo>
                    <a:lnTo>
                      <a:pt x="0" y="10"/>
                    </a:lnTo>
                    <a:lnTo>
                      <a:pt x="4" y="8"/>
                    </a:lnTo>
                    <a:lnTo>
                      <a:pt x="22" y="16"/>
                    </a:lnTo>
                    <a:lnTo>
                      <a:pt x="26" y="12"/>
                    </a:lnTo>
                    <a:lnTo>
                      <a:pt x="18" y="6"/>
                    </a:lnTo>
                    <a:close/>
                    <a:moveTo>
                      <a:pt x="20" y="52"/>
                    </a:moveTo>
                    <a:lnTo>
                      <a:pt x="18" y="48"/>
                    </a:lnTo>
                    <a:lnTo>
                      <a:pt x="16" y="44"/>
                    </a:lnTo>
                    <a:lnTo>
                      <a:pt x="10" y="44"/>
                    </a:lnTo>
                    <a:lnTo>
                      <a:pt x="6" y="42"/>
                    </a:lnTo>
                    <a:lnTo>
                      <a:pt x="0" y="44"/>
                    </a:lnTo>
                    <a:lnTo>
                      <a:pt x="6" y="50"/>
                    </a:lnTo>
                    <a:lnTo>
                      <a:pt x="16" y="58"/>
                    </a:lnTo>
                    <a:lnTo>
                      <a:pt x="24" y="60"/>
                    </a:lnTo>
                    <a:lnTo>
                      <a:pt x="22" y="54"/>
                    </a:lnTo>
                    <a:lnTo>
                      <a:pt x="20" y="5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5" name="Freeform 159"/>
              <p:cNvSpPr>
                <a:spLocks noEditPoints="1"/>
              </p:cNvSpPr>
              <p:nvPr/>
            </p:nvSpPr>
            <p:spPr bwMode="auto">
              <a:xfrm>
                <a:off x="13690293" y="3651684"/>
                <a:ext cx="345077" cy="205335"/>
              </a:xfrm>
              <a:custGeom>
                <a:avLst/>
                <a:gdLst>
                  <a:gd name="T0" fmla="*/ 164 w 242"/>
                  <a:gd name="T1" fmla="*/ 138 h 144"/>
                  <a:gd name="T2" fmla="*/ 160 w 242"/>
                  <a:gd name="T3" fmla="*/ 120 h 144"/>
                  <a:gd name="T4" fmla="*/ 144 w 242"/>
                  <a:gd name="T5" fmla="*/ 118 h 144"/>
                  <a:gd name="T6" fmla="*/ 128 w 242"/>
                  <a:gd name="T7" fmla="*/ 106 h 144"/>
                  <a:gd name="T8" fmla="*/ 108 w 242"/>
                  <a:gd name="T9" fmla="*/ 98 h 144"/>
                  <a:gd name="T10" fmla="*/ 86 w 242"/>
                  <a:gd name="T11" fmla="*/ 88 h 144"/>
                  <a:gd name="T12" fmla="*/ 70 w 242"/>
                  <a:gd name="T13" fmla="*/ 88 h 144"/>
                  <a:gd name="T14" fmla="*/ 54 w 242"/>
                  <a:gd name="T15" fmla="*/ 90 h 144"/>
                  <a:gd name="T16" fmla="*/ 46 w 242"/>
                  <a:gd name="T17" fmla="*/ 102 h 144"/>
                  <a:gd name="T18" fmla="*/ 36 w 242"/>
                  <a:gd name="T19" fmla="*/ 92 h 144"/>
                  <a:gd name="T20" fmla="*/ 32 w 242"/>
                  <a:gd name="T21" fmla="*/ 70 h 144"/>
                  <a:gd name="T22" fmla="*/ 24 w 242"/>
                  <a:gd name="T23" fmla="*/ 58 h 144"/>
                  <a:gd name="T24" fmla="*/ 14 w 242"/>
                  <a:gd name="T25" fmla="*/ 52 h 144"/>
                  <a:gd name="T26" fmla="*/ 6 w 242"/>
                  <a:gd name="T27" fmla="*/ 44 h 144"/>
                  <a:gd name="T28" fmla="*/ 4 w 242"/>
                  <a:gd name="T29" fmla="*/ 24 h 144"/>
                  <a:gd name="T30" fmla="*/ 4 w 242"/>
                  <a:gd name="T31" fmla="*/ 6 h 144"/>
                  <a:gd name="T32" fmla="*/ 18 w 242"/>
                  <a:gd name="T33" fmla="*/ 0 h 144"/>
                  <a:gd name="T34" fmla="*/ 44 w 242"/>
                  <a:gd name="T35" fmla="*/ 24 h 144"/>
                  <a:gd name="T36" fmla="*/ 56 w 242"/>
                  <a:gd name="T37" fmla="*/ 24 h 144"/>
                  <a:gd name="T38" fmla="*/ 74 w 242"/>
                  <a:gd name="T39" fmla="*/ 20 h 144"/>
                  <a:gd name="T40" fmla="*/ 76 w 242"/>
                  <a:gd name="T41" fmla="*/ 8 h 144"/>
                  <a:gd name="T42" fmla="*/ 82 w 242"/>
                  <a:gd name="T43" fmla="*/ 4 h 144"/>
                  <a:gd name="T44" fmla="*/ 88 w 242"/>
                  <a:gd name="T45" fmla="*/ 0 h 144"/>
                  <a:gd name="T46" fmla="*/ 102 w 242"/>
                  <a:gd name="T47" fmla="*/ 8 h 144"/>
                  <a:gd name="T48" fmla="*/ 120 w 242"/>
                  <a:gd name="T49" fmla="*/ 18 h 144"/>
                  <a:gd name="T50" fmla="*/ 140 w 242"/>
                  <a:gd name="T51" fmla="*/ 28 h 144"/>
                  <a:gd name="T52" fmla="*/ 146 w 242"/>
                  <a:gd name="T53" fmla="*/ 24 h 144"/>
                  <a:gd name="T54" fmla="*/ 156 w 242"/>
                  <a:gd name="T55" fmla="*/ 34 h 144"/>
                  <a:gd name="T56" fmla="*/ 168 w 242"/>
                  <a:gd name="T57" fmla="*/ 48 h 144"/>
                  <a:gd name="T58" fmla="*/ 220 w 242"/>
                  <a:gd name="T59" fmla="*/ 84 h 144"/>
                  <a:gd name="T60" fmla="*/ 240 w 242"/>
                  <a:gd name="T61" fmla="*/ 90 h 144"/>
                  <a:gd name="T62" fmla="*/ 242 w 242"/>
                  <a:gd name="T63" fmla="*/ 102 h 144"/>
                  <a:gd name="T64" fmla="*/ 222 w 242"/>
                  <a:gd name="T65" fmla="*/ 104 h 144"/>
                  <a:gd name="T66" fmla="*/ 212 w 242"/>
                  <a:gd name="T67" fmla="*/ 106 h 144"/>
                  <a:gd name="T68" fmla="*/ 206 w 242"/>
                  <a:gd name="T69" fmla="*/ 128 h 144"/>
                  <a:gd name="T70" fmla="*/ 194 w 242"/>
                  <a:gd name="T71" fmla="*/ 138 h 144"/>
                  <a:gd name="T72" fmla="*/ 180 w 242"/>
                  <a:gd name="T73" fmla="*/ 144 h 144"/>
                  <a:gd name="T74" fmla="*/ 176 w 242"/>
                  <a:gd name="T75" fmla="*/ 142 h 144"/>
                  <a:gd name="T76" fmla="*/ 28 w 242"/>
                  <a:gd name="T77" fmla="*/ 36 h 144"/>
                  <a:gd name="T78" fmla="*/ 34 w 242"/>
                  <a:gd name="T79" fmla="*/ 32 h 144"/>
                  <a:gd name="T80" fmla="*/ 40 w 242"/>
                  <a:gd name="T81" fmla="*/ 28 h 144"/>
                  <a:gd name="T82" fmla="*/ 24 w 242"/>
                  <a:gd name="T83" fmla="*/ 20 h 144"/>
                  <a:gd name="T84" fmla="*/ 10 w 242"/>
                  <a:gd name="T85" fmla="*/ 10 h 144"/>
                  <a:gd name="T86" fmla="*/ 6 w 242"/>
                  <a:gd name="T87" fmla="*/ 24 h 144"/>
                  <a:gd name="T88" fmla="*/ 14 w 242"/>
                  <a:gd name="T89" fmla="*/ 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2" h="144">
                    <a:moveTo>
                      <a:pt x="176" y="142"/>
                    </a:moveTo>
                    <a:lnTo>
                      <a:pt x="164" y="138"/>
                    </a:lnTo>
                    <a:lnTo>
                      <a:pt x="160" y="128"/>
                    </a:lnTo>
                    <a:lnTo>
                      <a:pt x="160" y="120"/>
                    </a:lnTo>
                    <a:lnTo>
                      <a:pt x="154" y="118"/>
                    </a:lnTo>
                    <a:lnTo>
                      <a:pt x="144" y="118"/>
                    </a:lnTo>
                    <a:lnTo>
                      <a:pt x="140" y="112"/>
                    </a:lnTo>
                    <a:lnTo>
                      <a:pt x="128" y="106"/>
                    </a:lnTo>
                    <a:lnTo>
                      <a:pt x="120" y="98"/>
                    </a:lnTo>
                    <a:lnTo>
                      <a:pt x="108" y="98"/>
                    </a:lnTo>
                    <a:lnTo>
                      <a:pt x="90" y="92"/>
                    </a:lnTo>
                    <a:lnTo>
                      <a:pt x="86" y="88"/>
                    </a:lnTo>
                    <a:lnTo>
                      <a:pt x="74" y="84"/>
                    </a:lnTo>
                    <a:lnTo>
                      <a:pt x="70" y="88"/>
                    </a:lnTo>
                    <a:lnTo>
                      <a:pt x="64" y="88"/>
                    </a:lnTo>
                    <a:lnTo>
                      <a:pt x="54" y="90"/>
                    </a:lnTo>
                    <a:lnTo>
                      <a:pt x="50" y="100"/>
                    </a:lnTo>
                    <a:lnTo>
                      <a:pt x="46" y="102"/>
                    </a:lnTo>
                    <a:lnTo>
                      <a:pt x="38" y="102"/>
                    </a:lnTo>
                    <a:lnTo>
                      <a:pt x="36" y="92"/>
                    </a:lnTo>
                    <a:lnTo>
                      <a:pt x="32" y="80"/>
                    </a:lnTo>
                    <a:lnTo>
                      <a:pt x="32" y="70"/>
                    </a:lnTo>
                    <a:lnTo>
                      <a:pt x="22" y="62"/>
                    </a:lnTo>
                    <a:lnTo>
                      <a:pt x="24" y="58"/>
                    </a:lnTo>
                    <a:lnTo>
                      <a:pt x="22" y="52"/>
                    </a:lnTo>
                    <a:lnTo>
                      <a:pt x="14" y="52"/>
                    </a:lnTo>
                    <a:lnTo>
                      <a:pt x="12" y="56"/>
                    </a:lnTo>
                    <a:lnTo>
                      <a:pt x="6" y="44"/>
                    </a:lnTo>
                    <a:lnTo>
                      <a:pt x="10" y="36"/>
                    </a:lnTo>
                    <a:lnTo>
                      <a:pt x="4" y="24"/>
                    </a:lnTo>
                    <a:lnTo>
                      <a:pt x="0" y="18"/>
                    </a:lnTo>
                    <a:lnTo>
                      <a:pt x="4" y="6"/>
                    </a:lnTo>
                    <a:lnTo>
                      <a:pt x="14" y="2"/>
                    </a:lnTo>
                    <a:lnTo>
                      <a:pt x="18" y="0"/>
                    </a:lnTo>
                    <a:lnTo>
                      <a:pt x="30" y="4"/>
                    </a:lnTo>
                    <a:lnTo>
                      <a:pt x="44" y="24"/>
                    </a:lnTo>
                    <a:lnTo>
                      <a:pt x="46" y="26"/>
                    </a:lnTo>
                    <a:lnTo>
                      <a:pt x="56" y="24"/>
                    </a:lnTo>
                    <a:lnTo>
                      <a:pt x="76" y="30"/>
                    </a:lnTo>
                    <a:lnTo>
                      <a:pt x="74" y="20"/>
                    </a:lnTo>
                    <a:lnTo>
                      <a:pt x="72" y="14"/>
                    </a:lnTo>
                    <a:lnTo>
                      <a:pt x="76" y="8"/>
                    </a:lnTo>
                    <a:lnTo>
                      <a:pt x="82" y="8"/>
                    </a:lnTo>
                    <a:lnTo>
                      <a:pt x="82" y="4"/>
                    </a:lnTo>
                    <a:lnTo>
                      <a:pt x="90" y="4"/>
                    </a:lnTo>
                    <a:lnTo>
                      <a:pt x="88" y="0"/>
                    </a:lnTo>
                    <a:lnTo>
                      <a:pt x="94" y="0"/>
                    </a:lnTo>
                    <a:lnTo>
                      <a:pt x="102" y="8"/>
                    </a:lnTo>
                    <a:lnTo>
                      <a:pt x="116" y="12"/>
                    </a:lnTo>
                    <a:lnTo>
                      <a:pt x="120" y="18"/>
                    </a:lnTo>
                    <a:lnTo>
                      <a:pt x="128" y="28"/>
                    </a:lnTo>
                    <a:lnTo>
                      <a:pt x="140" y="28"/>
                    </a:lnTo>
                    <a:lnTo>
                      <a:pt x="142" y="26"/>
                    </a:lnTo>
                    <a:lnTo>
                      <a:pt x="146" y="24"/>
                    </a:lnTo>
                    <a:lnTo>
                      <a:pt x="156" y="32"/>
                    </a:lnTo>
                    <a:lnTo>
                      <a:pt x="156" y="34"/>
                    </a:lnTo>
                    <a:lnTo>
                      <a:pt x="164" y="42"/>
                    </a:lnTo>
                    <a:lnTo>
                      <a:pt x="168" y="48"/>
                    </a:lnTo>
                    <a:lnTo>
                      <a:pt x="178" y="58"/>
                    </a:lnTo>
                    <a:lnTo>
                      <a:pt x="220" y="84"/>
                    </a:lnTo>
                    <a:lnTo>
                      <a:pt x="228" y="86"/>
                    </a:lnTo>
                    <a:lnTo>
                      <a:pt x="240" y="90"/>
                    </a:lnTo>
                    <a:lnTo>
                      <a:pt x="242" y="96"/>
                    </a:lnTo>
                    <a:lnTo>
                      <a:pt x="242" y="102"/>
                    </a:lnTo>
                    <a:lnTo>
                      <a:pt x="226" y="100"/>
                    </a:lnTo>
                    <a:lnTo>
                      <a:pt x="222" y="104"/>
                    </a:lnTo>
                    <a:lnTo>
                      <a:pt x="218" y="104"/>
                    </a:lnTo>
                    <a:lnTo>
                      <a:pt x="212" y="106"/>
                    </a:lnTo>
                    <a:lnTo>
                      <a:pt x="212" y="120"/>
                    </a:lnTo>
                    <a:lnTo>
                      <a:pt x="206" y="128"/>
                    </a:lnTo>
                    <a:lnTo>
                      <a:pt x="192" y="132"/>
                    </a:lnTo>
                    <a:lnTo>
                      <a:pt x="194" y="138"/>
                    </a:lnTo>
                    <a:lnTo>
                      <a:pt x="190" y="142"/>
                    </a:lnTo>
                    <a:lnTo>
                      <a:pt x="180" y="144"/>
                    </a:lnTo>
                    <a:lnTo>
                      <a:pt x="180" y="140"/>
                    </a:lnTo>
                    <a:lnTo>
                      <a:pt x="176" y="142"/>
                    </a:lnTo>
                    <a:close/>
                    <a:moveTo>
                      <a:pt x="24" y="34"/>
                    </a:moveTo>
                    <a:lnTo>
                      <a:pt x="28" y="36"/>
                    </a:lnTo>
                    <a:lnTo>
                      <a:pt x="32" y="36"/>
                    </a:lnTo>
                    <a:lnTo>
                      <a:pt x="34" y="32"/>
                    </a:lnTo>
                    <a:lnTo>
                      <a:pt x="40" y="32"/>
                    </a:lnTo>
                    <a:lnTo>
                      <a:pt x="40" y="28"/>
                    </a:lnTo>
                    <a:lnTo>
                      <a:pt x="34" y="26"/>
                    </a:lnTo>
                    <a:lnTo>
                      <a:pt x="24" y="20"/>
                    </a:lnTo>
                    <a:lnTo>
                      <a:pt x="18" y="10"/>
                    </a:lnTo>
                    <a:lnTo>
                      <a:pt x="10" y="10"/>
                    </a:lnTo>
                    <a:lnTo>
                      <a:pt x="6" y="16"/>
                    </a:lnTo>
                    <a:lnTo>
                      <a:pt x="6" y="24"/>
                    </a:lnTo>
                    <a:lnTo>
                      <a:pt x="10" y="32"/>
                    </a:lnTo>
                    <a:lnTo>
                      <a:pt x="14" y="36"/>
                    </a:lnTo>
                    <a:lnTo>
                      <a:pt x="24"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6" name="Freeform 160"/>
              <p:cNvSpPr>
                <a:spLocks/>
              </p:cNvSpPr>
              <p:nvPr/>
            </p:nvSpPr>
            <p:spPr bwMode="auto">
              <a:xfrm>
                <a:off x="13912739" y="3768611"/>
                <a:ext cx="319410" cy="246687"/>
              </a:xfrm>
              <a:custGeom>
                <a:avLst/>
                <a:gdLst>
                  <a:gd name="T0" fmla="*/ 100 w 112"/>
                  <a:gd name="T1" fmla="*/ 11 h 86"/>
                  <a:gd name="T2" fmla="*/ 93 w 112"/>
                  <a:gd name="T3" fmla="*/ 14 h 86"/>
                  <a:gd name="T4" fmla="*/ 87 w 112"/>
                  <a:gd name="T5" fmla="*/ 17 h 86"/>
                  <a:gd name="T6" fmla="*/ 82 w 112"/>
                  <a:gd name="T7" fmla="*/ 5 h 86"/>
                  <a:gd name="T8" fmla="*/ 79 w 112"/>
                  <a:gd name="T9" fmla="*/ 2 h 86"/>
                  <a:gd name="T10" fmla="*/ 71 w 112"/>
                  <a:gd name="T11" fmla="*/ 4 h 86"/>
                  <a:gd name="T12" fmla="*/ 70 w 112"/>
                  <a:gd name="T13" fmla="*/ 8 h 86"/>
                  <a:gd name="T14" fmla="*/ 63 w 112"/>
                  <a:gd name="T15" fmla="*/ 11 h 86"/>
                  <a:gd name="T16" fmla="*/ 55 w 112"/>
                  <a:gd name="T17" fmla="*/ 13 h 86"/>
                  <a:gd name="T18" fmla="*/ 48 w 112"/>
                  <a:gd name="T19" fmla="*/ 11 h 86"/>
                  <a:gd name="T20" fmla="*/ 43 w 112"/>
                  <a:gd name="T21" fmla="*/ 10 h 86"/>
                  <a:gd name="T22" fmla="*/ 33 w 112"/>
                  <a:gd name="T23" fmla="*/ 11 h 86"/>
                  <a:gd name="T24" fmla="*/ 28 w 112"/>
                  <a:gd name="T25" fmla="*/ 12 h 86"/>
                  <a:gd name="T26" fmla="*/ 25 w 112"/>
                  <a:gd name="T27" fmla="*/ 23 h 86"/>
                  <a:gd name="T28" fmla="*/ 19 w 112"/>
                  <a:gd name="T29" fmla="*/ 28 h 86"/>
                  <a:gd name="T30" fmla="*/ 12 w 112"/>
                  <a:gd name="T31" fmla="*/ 31 h 86"/>
                  <a:gd name="T32" fmla="*/ 10 w 112"/>
                  <a:gd name="T33" fmla="*/ 30 h 86"/>
                  <a:gd name="T34" fmla="*/ 4 w 112"/>
                  <a:gd name="T35" fmla="*/ 33 h 86"/>
                  <a:gd name="T36" fmla="*/ 0 w 112"/>
                  <a:gd name="T37" fmla="*/ 43 h 86"/>
                  <a:gd name="T38" fmla="*/ 1 w 112"/>
                  <a:gd name="T39" fmla="*/ 52 h 86"/>
                  <a:gd name="T40" fmla="*/ 4 w 112"/>
                  <a:gd name="T41" fmla="*/ 63 h 86"/>
                  <a:gd name="T42" fmla="*/ 13 w 112"/>
                  <a:gd name="T43" fmla="*/ 69 h 86"/>
                  <a:gd name="T44" fmla="*/ 8 w 112"/>
                  <a:gd name="T45" fmla="*/ 80 h 86"/>
                  <a:gd name="T46" fmla="*/ 12 w 112"/>
                  <a:gd name="T47" fmla="*/ 84 h 86"/>
                  <a:gd name="T48" fmla="*/ 26 w 112"/>
                  <a:gd name="T49" fmla="*/ 86 h 86"/>
                  <a:gd name="T50" fmla="*/ 37 w 112"/>
                  <a:gd name="T51" fmla="*/ 85 h 86"/>
                  <a:gd name="T52" fmla="*/ 44 w 112"/>
                  <a:gd name="T53" fmla="*/ 86 h 86"/>
                  <a:gd name="T54" fmla="*/ 54 w 112"/>
                  <a:gd name="T55" fmla="*/ 79 h 86"/>
                  <a:gd name="T56" fmla="*/ 54 w 112"/>
                  <a:gd name="T57" fmla="*/ 71 h 86"/>
                  <a:gd name="T58" fmla="*/ 59 w 112"/>
                  <a:gd name="T59" fmla="*/ 70 h 86"/>
                  <a:gd name="T60" fmla="*/ 63 w 112"/>
                  <a:gd name="T61" fmla="*/ 67 h 86"/>
                  <a:gd name="T62" fmla="*/ 74 w 112"/>
                  <a:gd name="T63" fmla="*/ 66 h 86"/>
                  <a:gd name="T64" fmla="*/ 74 w 112"/>
                  <a:gd name="T65" fmla="*/ 61 h 86"/>
                  <a:gd name="T66" fmla="*/ 79 w 112"/>
                  <a:gd name="T67" fmla="*/ 51 h 86"/>
                  <a:gd name="T68" fmla="*/ 80 w 112"/>
                  <a:gd name="T69" fmla="*/ 47 h 86"/>
                  <a:gd name="T70" fmla="*/ 78 w 112"/>
                  <a:gd name="T71" fmla="*/ 43 h 86"/>
                  <a:gd name="T72" fmla="*/ 87 w 112"/>
                  <a:gd name="T73" fmla="*/ 42 h 86"/>
                  <a:gd name="T74" fmla="*/ 88 w 112"/>
                  <a:gd name="T75" fmla="*/ 34 h 86"/>
                  <a:gd name="T76" fmla="*/ 84 w 112"/>
                  <a:gd name="T77" fmla="*/ 24 h 86"/>
                  <a:gd name="T78" fmla="*/ 91 w 112"/>
                  <a:gd name="T79" fmla="*/ 19 h 86"/>
                  <a:gd name="T80" fmla="*/ 103 w 112"/>
                  <a:gd name="T81" fmla="*/ 15 h 86"/>
                  <a:gd name="T82" fmla="*/ 107 w 112"/>
                  <a:gd name="T83" fmla="*/ 15 h 86"/>
                  <a:gd name="T84" fmla="*/ 109 w 112"/>
                  <a:gd name="T85" fmla="*/ 12 h 86"/>
                  <a:gd name="T86" fmla="*/ 110 w 112"/>
                  <a:gd name="T8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86">
                    <a:moveTo>
                      <a:pt x="102" y="12"/>
                    </a:moveTo>
                    <a:cubicBezTo>
                      <a:pt x="100" y="11"/>
                      <a:pt x="100" y="11"/>
                      <a:pt x="100" y="11"/>
                    </a:cubicBezTo>
                    <a:cubicBezTo>
                      <a:pt x="96" y="12"/>
                      <a:pt x="96" y="12"/>
                      <a:pt x="96" y="12"/>
                    </a:cubicBezTo>
                    <a:cubicBezTo>
                      <a:pt x="93" y="14"/>
                      <a:pt x="93" y="14"/>
                      <a:pt x="93" y="14"/>
                    </a:cubicBezTo>
                    <a:cubicBezTo>
                      <a:pt x="89" y="15"/>
                      <a:pt x="89" y="15"/>
                      <a:pt x="89" y="15"/>
                    </a:cubicBezTo>
                    <a:cubicBezTo>
                      <a:pt x="87" y="17"/>
                      <a:pt x="87" y="17"/>
                      <a:pt x="87" y="17"/>
                    </a:cubicBezTo>
                    <a:cubicBezTo>
                      <a:pt x="84" y="16"/>
                      <a:pt x="84" y="16"/>
                      <a:pt x="84" y="16"/>
                    </a:cubicBezTo>
                    <a:cubicBezTo>
                      <a:pt x="82" y="5"/>
                      <a:pt x="82" y="5"/>
                      <a:pt x="82" y="5"/>
                    </a:cubicBezTo>
                    <a:cubicBezTo>
                      <a:pt x="79" y="4"/>
                      <a:pt x="79" y="4"/>
                      <a:pt x="79" y="4"/>
                    </a:cubicBezTo>
                    <a:cubicBezTo>
                      <a:pt x="79" y="2"/>
                      <a:pt x="79" y="2"/>
                      <a:pt x="79" y="2"/>
                    </a:cubicBezTo>
                    <a:cubicBezTo>
                      <a:pt x="74" y="0"/>
                      <a:pt x="74" y="0"/>
                      <a:pt x="74" y="0"/>
                    </a:cubicBezTo>
                    <a:cubicBezTo>
                      <a:pt x="71" y="4"/>
                      <a:pt x="71" y="4"/>
                      <a:pt x="71" y="4"/>
                    </a:cubicBezTo>
                    <a:cubicBezTo>
                      <a:pt x="72" y="7"/>
                      <a:pt x="72" y="7"/>
                      <a:pt x="72" y="7"/>
                    </a:cubicBezTo>
                    <a:cubicBezTo>
                      <a:pt x="70" y="8"/>
                      <a:pt x="70" y="8"/>
                      <a:pt x="70" y="8"/>
                    </a:cubicBezTo>
                    <a:cubicBezTo>
                      <a:pt x="66" y="12"/>
                      <a:pt x="66" y="12"/>
                      <a:pt x="66" y="12"/>
                    </a:cubicBezTo>
                    <a:cubicBezTo>
                      <a:pt x="63" y="11"/>
                      <a:pt x="63" y="11"/>
                      <a:pt x="63" y="11"/>
                    </a:cubicBezTo>
                    <a:cubicBezTo>
                      <a:pt x="59" y="14"/>
                      <a:pt x="59" y="14"/>
                      <a:pt x="59" y="14"/>
                    </a:cubicBezTo>
                    <a:cubicBezTo>
                      <a:pt x="55" y="13"/>
                      <a:pt x="55" y="13"/>
                      <a:pt x="55" y="13"/>
                    </a:cubicBezTo>
                    <a:cubicBezTo>
                      <a:pt x="52" y="11"/>
                      <a:pt x="52" y="11"/>
                      <a:pt x="52" y="11"/>
                    </a:cubicBezTo>
                    <a:cubicBezTo>
                      <a:pt x="48" y="11"/>
                      <a:pt x="48" y="11"/>
                      <a:pt x="48" y="11"/>
                    </a:cubicBezTo>
                    <a:cubicBezTo>
                      <a:pt x="47" y="11"/>
                      <a:pt x="47" y="11"/>
                      <a:pt x="47" y="11"/>
                    </a:cubicBezTo>
                    <a:cubicBezTo>
                      <a:pt x="43" y="10"/>
                      <a:pt x="43" y="10"/>
                      <a:pt x="43" y="10"/>
                    </a:cubicBezTo>
                    <a:cubicBezTo>
                      <a:pt x="35" y="9"/>
                      <a:pt x="35" y="9"/>
                      <a:pt x="35" y="9"/>
                    </a:cubicBezTo>
                    <a:cubicBezTo>
                      <a:pt x="33" y="11"/>
                      <a:pt x="33" y="11"/>
                      <a:pt x="33" y="11"/>
                    </a:cubicBezTo>
                    <a:cubicBezTo>
                      <a:pt x="31" y="11"/>
                      <a:pt x="31" y="11"/>
                      <a:pt x="31" y="11"/>
                    </a:cubicBezTo>
                    <a:cubicBezTo>
                      <a:pt x="28" y="12"/>
                      <a:pt x="28" y="12"/>
                      <a:pt x="28" y="12"/>
                    </a:cubicBezTo>
                    <a:cubicBezTo>
                      <a:pt x="28" y="19"/>
                      <a:pt x="28" y="19"/>
                      <a:pt x="28" y="19"/>
                    </a:cubicBezTo>
                    <a:cubicBezTo>
                      <a:pt x="25" y="23"/>
                      <a:pt x="25" y="23"/>
                      <a:pt x="25" y="23"/>
                    </a:cubicBezTo>
                    <a:cubicBezTo>
                      <a:pt x="18" y="25"/>
                      <a:pt x="18" y="25"/>
                      <a:pt x="18" y="25"/>
                    </a:cubicBezTo>
                    <a:cubicBezTo>
                      <a:pt x="19" y="28"/>
                      <a:pt x="19" y="28"/>
                      <a:pt x="19" y="28"/>
                    </a:cubicBezTo>
                    <a:cubicBezTo>
                      <a:pt x="17" y="30"/>
                      <a:pt x="17" y="30"/>
                      <a:pt x="17" y="30"/>
                    </a:cubicBezTo>
                    <a:cubicBezTo>
                      <a:pt x="12" y="31"/>
                      <a:pt x="12" y="31"/>
                      <a:pt x="12" y="31"/>
                    </a:cubicBezTo>
                    <a:cubicBezTo>
                      <a:pt x="12" y="29"/>
                      <a:pt x="12" y="29"/>
                      <a:pt x="12" y="29"/>
                    </a:cubicBezTo>
                    <a:cubicBezTo>
                      <a:pt x="10" y="30"/>
                      <a:pt x="10" y="30"/>
                      <a:pt x="10" y="30"/>
                    </a:cubicBezTo>
                    <a:cubicBezTo>
                      <a:pt x="4" y="28"/>
                      <a:pt x="4" y="28"/>
                      <a:pt x="4" y="28"/>
                    </a:cubicBezTo>
                    <a:cubicBezTo>
                      <a:pt x="4" y="33"/>
                      <a:pt x="4" y="33"/>
                      <a:pt x="4" y="33"/>
                    </a:cubicBezTo>
                    <a:cubicBezTo>
                      <a:pt x="1" y="37"/>
                      <a:pt x="1" y="37"/>
                      <a:pt x="1" y="37"/>
                    </a:cubicBezTo>
                    <a:cubicBezTo>
                      <a:pt x="1" y="37"/>
                      <a:pt x="0" y="41"/>
                      <a:pt x="0" y="43"/>
                    </a:cubicBezTo>
                    <a:cubicBezTo>
                      <a:pt x="0" y="44"/>
                      <a:pt x="3" y="47"/>
                      <a:pt x="3" y="47"/>
                    </a:cubicBezTo>
                    <a:cubicBezTo>
                      <a:pt x="1" y="52"/>
                      <a:pt x="1" y="52"/>
                      <a:pt x="1" y="52"/>
                    </a:cubicBezTo>
                    <a:cubicBezTo>
                      <a:pt x="4" y="59"/>
                      <a:pt x="4" y="59"/>
                      <a:pt x="4" y="59"/>
                    </a:cubicBezTo>
                    <a:cubicBezTo>
                      <a:pt x="4" y="63"/>
                      <a:pt x="4" y="63"/>
                      <a:pt x="4" y="63"/>
                    </a:cubicBezTo>
                    <a:cubicBezTo>
                      <a:pt x="6" y="67"/>
                      <a:pt x="6" y="67"/>
                      <a:pt x="6" y="67"/>
                    </a:cubicBezTo>
                    <a:cubicBezTo>
                      <a:pt x="13" y="69"/>
                      <a:pt x="13" y="69"/>
                      <a:pt x="13" y="69"/>
                    </a:cubicBezTo>
                    <a:cubicBezTo>
                      <a:pt x="13" y="75"/>
                      <a:pt x="13" y="75"/>
                      <a:pt x="13" y="75"/>
                    </a:cubicBezTo>
                    <a:cubicBezTo>
                      <a:pt x="8" y="80"/>
                      <a:pt x="8" y="80"/>
                      <a:pt x="8" y="80"/>
                    </a:cubicBezTo>
                    <a:cubicBezTo>
                      <a:pt x="9" y="84"/>
                      <a:pt x="9" y="84"/>
                      <a:pt x="9" y="84"/>
                    </a:cubicBezTo>
                    <a:cubicBezTo>
                      <a:pt x="12" y="84"/>
                      <a:pt x="12" y="84"/>
                      <a:pt x="12" y="84"/>
                    </a:cubicBezTo>
                    <a:cubicBezTo>
                      <a:pt x="18" y="85"/>
                      <a:pt x="18" y="85"/>
                      <a:pt x="18" y="85"/>
                    </a:cubicBezTo>
                    <a:cubicBezTo>
                      <a:pt x="26" y="86"/>
                      <a:pt x="26" y="86"/>
                      <a:pt x="26" y="86"/>
                    </a:cubicBezTo>
                    <a:cubicBezTo>
                      <a:pt x="31" y="85"/>
                      <a:pt x="31" y="85"/>
                      <a:pt x="31" y="85"/>
                    </a:cubicBezTo>
                    <a:cubicBezTo>
                      <a:pt x="37" y="85"/>
                      <a:pt x="37" y="85"/>
                      <a:pt x="37" y="85"/>
                    </a:cubicBezTo>
                    <a:cubicBezTo>
                      <a:pt x="39" y="85"/>
                      <a:pt x="39" y="85"/>
                      <a:pt x="39" y="85"/>
                    </a:cubicBezTo>
                    <a:cubicBezTo>
                      <a:pt x="44" y="86"/>
                      <a:pt x="44" y="86"/>
                      <a:pt x="44" y="86"/>
                    </a:cubicBezTo>
                    <a:cubicBezTo>
                      <a:pt x="54" y="82"/>
                      <a:pt x="54" y="82"/>
                      <a:pt x="54" y="82"/>
                    </a:cubicBezTo>
                    <a:cubicBezTo>
                      <a:pt x="54" y="79"/>
                      <a:pt x="54" y="79"/>
                      <a:pt x="54" y="79"/>
                    </a:cubicBezTo>
                    <a:cubicBezTo>
                      <a:pt x="53" y="76"/>
                      <a:pt x="53" y="76"/>
                      <a:pt x="53" y="76"/>
                    </a:cubicBezTo>
                    <a:cubicBezTo>
                      <a:pt x="54" y="71"/>
                      <a:pt x="54" y="71"/>
                      <a:pt x="54" y="71"/>
                    </a:cubicBezTo>
                    <a:cubicBezTo>
                      <a:pt x="58" y="69"/>
                      <a:pt x="58" y="69"/>
                      <a:pt x="58" y="69"/>
                    </a:cubicBezTo>
                    <a:cubicBezTo>
                      <a:pt x="59" y="70"/>
                      <a:pt x="59" y="70"/>
                      <a:pt x="59" y="70"/>
                    </a:cubicBezTo>
                    <a:cubicBezTo>
                      <a:pt x="63" y="69"/>
                      <a:pt x="63" y="69"/>
                      <a:pt x="63" y="69"/>
                    </a:cubicBezTo>
                    <a:cubicBezTo>
                      <a:pt x="63" y="67"/>
                      <a:pt x="63" y="67"/>
                      <a:pt x="63" y="67"/>
                    </a:cubicBezTo>
                    <a:cubicBezTo>
                      <a:pt x="68" y="64"/>
                      <a:pt x="68" y="64"/>
                      <a:pt x="68" y="64"/>
                    </a:cubicBezTo>
                    <a:cubicBezTo>
                      <a:pt x="74" y="66"/>
                      <a:pt x="74" y="66"/>
                      <a:pt x="74" y="66"/>
                    </a:cubicBezTo>
                    <a:cubicBezTo>
                      <a:pt x="76" y="64"/>
                      <a:pt x="76" y="64"/>
                      <a:pt x="76" y="64"/>
                    </a:cubicBezTo>
                    <a:cubicBezTo>
                      <a:pt x="74" y="61"/>
                      <a:pt x="74" y="61"/>
                      <a:pt x="74" y="61"/>
                    </a:cubicBezTo>
                    <a:cubicBezTo>
                      <a:pt x="75" y="53"/>
                      <a:pt x="75" y="53"/>
                      <a:pt x="75" y="53"/>
                    </a:cubicBezTo>
                    <a:cubicBezTo>
                      <a:pt x="79" y="51"/>
                      <a:pt x="79" y="51"/>
                      <a:pt x="79" y="51"/>
                    </a:cubicBezTo>
                    <a:cubicBezTo>
                      <a:pt x="81" y="51"/>
                      <a:pt x="81" y="51"/>
                      <a:pt x="81" y="51"/>
                    </a:cubicBezTo>
                    <a:cubicBezTo>
                      <a:pt x="80" y="47"/>
                      <a:pt x="80" y="47"/>
                      <a:pt x="80" y="47"/>
                    </a:cubicBezTo>
                    <a:cubicBezTo>
                      <a:pt x="77" y="44"/>
                      <a:pt x="77" y="44"/>
                      <a:pt x="77" y="44"/>
                    </a:cubicBezTo>
                    <a:cubicBezTo>
                      <a:pt x="78" y="43"/>
                      <a:pt x="78" y="43"/>
                      <a:pt x="78" y="43"/>
                    </a:cubicBezTo>
                    <a:cubicBezTo>
                      <a:pt x="83" y="44"/>
                      <a:pt x="83" y="44"/>
                      <a:pt x="83" y="44"/>
                    </a:cubicBezTo>
                    <a:cubicBezTo>
                      <a:pt x="87" y="42"/>
                      <a:pt x="87" y="42"/>
                      <a:pt x="87" y="42"/>
                    </a:cubicBezTo>
                    <a:cubicBezTo>
                      <a:pt x="86" y="38"/>
                      <a:pt x="86" y="38"/>
                      <a:pt x="86" y="38"/>
                    </a:cubicBezTo>
                    <a:cubicBezTo>
                      <a:pt x="88" y="34"/>
                      <a:pt x="88" y="34"/>
                      <a:pt x="88" y="34"/>
                    </a:cubicBezTo>
                    <a:cubicBezTo>
                      <a:pt x="86" y="27"/>
                      <a:pt x="86" y="27"/>
                      <a:pt x="86" y="27"/>
                    </a:cubicBezTo>
                    <a:cubicBezTo>
                      <a:pt x="84" y="24"/>
                      <a:pt x="84" y="24"/>
                      <a:pt x="84" y="24"/>
                    </a:cubicBezTo>
                    <a:cubicBezTo>
                      <a:pt x="87" y="21"/>
                      <a:pt x="87" y="21"/>
                      <a:pt x="87" y="21"/>
                    </a:cubicBezTo>
                    <a:cubicBezTo>
                      <a:pt x="91" y="19"/>
                      <a:pt x="91" y="19"/>
                      <a:pt x="91" y="19"/>
                    </a:cubicBezTo>
                    <a:cubicBezTo>
                      <a:pt x="94" y="15"/>
                      <a:pt x="94" y="15"/>
                      <a:pt x="94" y="15"/>
                    </a:cubicBezTo>
                    <a:cubicBezTo>
                      <a:pt x="103" y="15"/>
                      <a:pt x="103" y="15"/>
                      <a:pt x="103" y="15"/>
                    </a:cubicBezTo>
                    <a:cubicBezTo>
                      <a:pt x="105" y="15"/>
                      <a:pt x="105" y="15"/>
                      <a:pt x="105" y="15"/>
                    </a:cubicBezTo>
                    <a:cubicBezTo>
                      <a:pt x="107" y="15"/>
                      <a:pt x="107" y="15"/>
                      <a:pt x="107" y="15"/>
                    </a:cubicBezTo>
                    <a:cubicBezTo>
                      <a:pt x="110" y="14"/>
                      <a:pt x="110" y="14"/>
                      <a:pt x="110" y="14"/>
                    </a:cubicBezTo>
                    <a:cubicBezTo>
                      <a:pt x="109" y="12"/>
                      <a:pt x="109" y="12"/>
                      <a:pt x="109" y="12"/>
                    </a:cubicBezTo>
                    <a:cubicBezTo>
                      <a:pt x="112" y="10"/>
                      <a:pt x="112" y="10"/>
                      <a:pt x="112" y="10"/>
                    </a:cubicBezTo>
                    <a:cubicBezTo>
                      <a:pt x="110" y="10"/>
                      <a:pt x="110" y="10"/>
                      <a:pt x="110" y="10"/>
                    </a:cubicBezTo>
                    <a:lnTo>
                      <a:pt x="102"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7" name="Freeform 161"/>
              <p:cNvSpPr>
                <a:spLocks/>
              </p:cNvSpPr>
              <p:nvPr/>
            </p:nvSpPr>
            <p:spPr bwMode="auto">
              <a:xfrm>
                <a:off x="13938406" y="3808537"/>
                <a:ext cx="370744" cy="375022"/>
              </a:xfrm>
              <a:custGeom>
                <a:avLst/>
                <a:gdLst>
                  <a:gd name="T0" fmla="*/ 252 w 260"/>
                  <a:gd name="T1" fmla="*/ 28 h 263"/>
                  <a:gd name="T2" fmla="*/ 238 w 260"/>
                  <a:gd name="T3" fmla="*/ 24 h 263"/>
                  <a:gd name="T4" fmla="*/ 226 w 260"/>
                  <a:gd name="T5" fmla="*/ 14 h 263"/>
                  <a:gd name="T6" fmla="*/ 212 w 260"/>
                  <a:gd name="T7" fmla="*/ 0 h 263"/>
                  <a:gd name="T8" fmla="*/ 196 w 260"/>
                  <a:gd name="T9" fmla="*/ 2 h 263"/>
                  <a:gd name="T10" fmla="*/ 188 w 260"/>
                  <a:gd name="T11" fmla="*/ 2 h 263"/>
                  <a:gd name="T12" fmla="*/ 164 w 260"/>
                  <a:gd name="T13" fmla="*/ 10 h 263"/>
                  <a:gd name="T14" fmla="*/ 150 w 260"/>
                  <a:gd name="T15" fmla="*/ 20 h 263"/>
                  <a:gd name="T16" fmla="*/ 158 w 260"/>
                  <a:gd name="T17" fmla="*/ 40 h 263"/>
                  <a:gd name="T18" fmla="*/ 156 w 260"/>
                  <a:gd name="T19" fmla="*/ 56 h 263"/>
                  <a:gd name="T20" fmla="*/ 138 w 260"/>
                  <a:gd name="T21" fmla="*/ 58 h 263"/>
                  <a:gd name="T22" fmla="*/ 142 w 260"/>
                  <a:gd name="T23" fmla="*/ 66 h 263"/>
                  <a:gd name="T24" fmla="*/ 140 w 260"/>
                  <a:gd name="T25" fmla="*/ 74 h 263"/>
                  <a:gd name="T26" fmla="*/ 130 w 260"/>
                  <a:gd name="T27" fmla="*/ 94 h 263"/>
                  <a:gd name="T28" fmla="*/ 130 w 260"/>
                  <a:gd name="T29" fmla="*/ 105 h 263"/>
                  <a:gd name="T30" fmla="*/ 108 w 260"/>
                  <a:gd name="T31" fmla="*/ 107 h 263"/>
                  <a:gd name="T32" fmla="*/ 100 w 260"/>
                  <a:gd name="T33" fmla="*/ 113 h 263"/>
                  <a:gd name="T34" fmla="*/ 90 w 260"/>
                  <a:gd name="T35" fmla="*/ 115 h 263"/>
                  <a:gd name="T36" fmla="*/ 90 w 260"/>
                  <a:gd name="T37" fmla="*/ 131 h 263"/>
                  <a:gd name="T38" fmla="*/ 70 w 260"/>
                  <a:gd name="T39" fmla="*/ 145 h 263"/>
                  <a:gd name="T40" fmla="*/ 56 w 260"/>
                  <a:gd name="T41" fmla="*/ 143 h 263"/>
                  <a:gd name="T42" fmla="*/ 34 w 260"/>
                  <a:gd name="T43" fmla="*/ 145 h 263"/>
                  <a:gd name="T44" fmla="*/ 6 w 260"/>
                  <a:gd name="T45" fmla="*/ 141 h 263"/>
                  <a:gd name="T46" fmla="*/ 18 w 260"/>
                  <a:gd name="T47" fmla="*/ 167 h 263"/>
                  <a:gd name="T48" fmla="*/ 34 w 260"/>
                  <a:gd name="T49" fmla="*/ 191 h 263"/>
                  <a:gd name="T50" fmla="*/ 44 w 260"/>
                  <a:gd name="T51" fmla="*/ 193 h 263"/>
                  <a:gd name="T52" fmla="*/ 28 w 260"/>
                  <a:gd name="T53" fmla="*/ 209 h 263"/>
                  <a:gd name="T54" fmla="*/ 26 w 260"/>
                  <a:gd name="T55" fmla="*/ 235 h 263"/>
                  <a:gd name="T56" fmla="*/ 38 w 260"/>
                  <a:gd name="T57" fmla="*/ 235 h 263"/>
                  <a:gd name="T58" fmla="*/ 54 w 260"/>
                  <a:gd name="T59" fmla="*/ 233 h 263"/>
                  <a:gd name="T60" fmla="*/ 70 w 260"/>
                  <a:gd name="T61" fmla="*/ 233 h 263"/>
                  <a:gd name="T62" fmla="*/ 74 w 260"/>
                  <a:gd name="T63" fmla="*/ 233 h 263"/>
                  <a:gd name="T64" fmla="*/ 84 w 260"/>
                  <a:gd name="T65" fmla="*/ 229 h 263"/>
                  <a:gd name="T66" fmla="*/ 102 w 260"/>
                  <a:gd name="T67" fmla="*/ 225 h 263"/>
                  <a:gd name="T68" fmla="*/ 106 w 260"/>
                  <a:gd name="T69" fmla="*/ 227 h 263"/>
                  <a:gd name="T70" fmla="*/ 112 w 260"/>
                  <a:gd name="T71" fmla="*/ 239 h 263"/>
                  <a:gd name="T72" fmla="*/ 122 w 260"/>
                  <a:gd name="T73" fmla="*/ 255 h 263"/>
                  <a:gd name="T74" fmla="*/ 128 w 260"/>
                  <a:gd name="T75" fmla="*/ 253 h 263"/>
                  <a:gd name="T76" fmla="*/ 128 w 260"/>
                  <a:gd name="T77" fmla="*/ 261 h 263"/>
                  <a:gd name="T78" fmla="*/ 136 w 260"/>
                  <a:gd name="T79" fmla="*/ 263 h 263"/>
                  <a:gd name="T80" fmla="*/ 142 w 260"/>
                  <a:gd name="T81" fmla="*/ 259 h 263"/>
                  <a:gd name="T82" fmla="*/ 152 w 260"/>
                  <a:gd name="T83" fmla="*/ 253 h 263"/>
                  <a:gd name="T84" fmla="*/ 176 w 260"/>
                  <a:gd name="T85" fmla="*/ 251 h 263"/>
                  <a:gd name="T86" fmla="*/ 186 w 260"/>
                  <a:gd name="T87" fmla="*/ 247 h 263"/>
                  <a:gd name="T88" fmla="*/ 174 w 260"/>
                  <a:gd name="T89" fmla="*/ 227 h 263"/>
                  <a:gd name="T90" fmla="*/ 162 w 260"/>
                  <a:gd name="T91" fmla="*/ 209 h 263"/>
                  <a:gd name="T92" fmla="*/ 150 w 260"/>
                  <a:gd name="T93" fmla="*/ 197 h 263"/>
                  <a:gd name="T94" fmla="*/ 164 w 260"/>
                  <a:gd name="T95" fmla="*/ 179 h 263"/>
                  <a:gd name="T96" fmla="*/ 188 w 260"/>
                  <a:gd name="T97" fmla="*/ 179 h 263"/>
                  <a:gd name="T98" fmla="*/ 194 w 260"/>
                  <a:gd name="T99" fmla="*/ 165 h 263"/>
                  <a:gd name="T100" fmla="*/ 208 w 260"/>
                  <a:gd name="T101" fmla="*/ 145 h 263"/>
                  <a:gd name="T102" fmla="*/ 216 w 260"/>
                  <a:gd name="T103" fmla="*/ 131 h 263"/>
                  <a:gd name="T104" fmla="*/ 222 w 260"/>
                  <a:gd name="T105" fmla="*/ 107 h 263"/>
                  <a:gd name="T106" fmla="*/ 234 w 260"/>
                  <a:gd name="T107" fmla="*/ 94 h 263"/>
                  <a:gd name="T108" fmla="*/ 226 w 260"/>
                  <a:gd name="T109" fmla="*/ 88 h 263"/>
                  <a:gd name="T110" fmla="*/ 204 w 260"/>
                  <a:gd name="T111" fmla="*/ 54 h 263"/>
                  <a:gd name="T112" fmla="*/ 212 w 260"/>
                  <a:gd name="T113" fmla="*/ 46 h 263"/>
                  <a:gd name="T114" fmla="*/ 236 w 260"/>
                  <a:gd name="T115" fmla="*/ 52 h 263"/>
                  <a:gd name="T116" fmla="*/ 254 w 260"/>
                  <a:gd name="T117" fmla="*/ 36 h 263"/>
                  <a:gd name="T118" fmla="*/ 256 w 260"/>
                  <a:gd name="T119" fmla="*/ 3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 h="263">
                    <a:moveTo>
                      <a:pt x="256" y="30"/>
                    </a:moveTo>
                    <a:lnTo>
                      <a:pt x="252" y="28"/>
                    </a:lnTo>
                    <a:lnTo>
                      <a:pt x="246" y="28"/>
                    </a:lnTo>
                    <a:lnTo>
                      <a:pt x="238" y="24"/>
                    </a:lnTo>
                    <a:lnTo>
                      <a:pt x="230" y="24"/>
                    </a:lnTo>
                    <a:lnTo>
                      <a:pt x="226" y="14"/>
                    </a:lnTo>
                    <a:lnTo>
                      <a:pt x="220" y="8"/>
                    </a:lnTo>
                    <a:lnTo>
                      <a:pt x="212" y="0"/>
                    </a:lnTo>
                    <a:lnTo>
                      <a:pt x="202" y="0"/>
                    </a:lnTo>
                    <a:lnTo>
                      <a:pt x="196" y="2"/>
                    </a:lnTo>
                    <a:lnTo>
                      <a:pt x="192" y="2"/>
                    </a:lnTo>
                    <a:lnTo>
                      <a:pt x="188" y="2"/>
                    </a:lnTo>
                    <a:lnTo>
                      <a:pt x="170" y="2"/>
                    </a:lnTo>
                    <a:lnTo>
                      <a:pt x="164" y="10"/>
                    </a:lnTo>
                    <a:lnTo>
                      <a:pt x="156" y="14"/>
                    </a:lnTo>
                    <a:lnTo>
                      <a:pt x="150" y="20"/>
                    </a:lnTo>
                    <a:lnTo>
                      <a:pt x="154" y="26"/>
                    </a:lnTo>
                    <a:lnTo>
                      <a:pt x="158" y="40"/>
                    </a:lnTo>
                    <a:lnTo>
                      <a:pt x="154" y="48"/>
                    </a:lnTo>
                    <a:lnTo>
                      <a:pt x="156" y="56"/>
                    </a:lnTo>
                    <a:lnTo>
                      <a:pt x="148" y="60"/>
                    </a:lnTo>
                    <a:lnTo>
                      <a:pt x="138" y="58"/>
                    </a:lnTo>
                    <a:lnTo>
                      <a:pt x="136" y="60"/>
                    </a:lnTo>
                    <a:lnTo>
                      <a:pt x="142" y="66"/>
                    </a:lnTo>
                    <a:lnTo>
                      <a:pt x="144" y="74"/>
                    </a:lnTo>
                    <a:lnTo>
                      <a:pt x="140" y="74"/>
                    </a:lnTo>
                    <a:lnTo>
                      <a:pt x="132" y="78"/>
                    </a:lnTo>
                    <a:lnTo>
                      <a:pt x="130" y="94"/>
                    </a:lnTo>
                    <a:lnTo>
                      <a:pt x="134" y="101"/>
                    </a:lnTo>
                    <a:lnTo>
                      <a:pt x="130" y="105"/>
                    </a:lnTo>
                    <a:lnTo>
                      <a:pt x="118" y="101"/>
                    </a:lnTo>
                    <a:lnTo>
                      <a:pt x="108" y="107"/>
                    </a:lnTo>
                    <a:lnTo>
                      <a:pt x="108" y="111"/>
                    </a:lnTo>
                    <a:lnTo>
                      <a:pt x="100" y="113"/>
                    </a:lnTo>
                    <a:lnTo>
                      <a:pt x="98" y="111"/>
                    </a:lnTo>
                    <a:lnTo>
                      <a:pt x="90" y="115"/>
                    </a:lnTo>
                    <a:lnTo>
                      <a:pt x="88" y="125"/>
                    </a:lnTo>
                    <a:lnTo>
                      <a:pt x="90" y="131"/>
                    </a:lnTo>
                    <a:lnTo>
                      <a:pt x="90" y="137"/>
                    </a:lnTo>
                    <a:lnTo>
                      <a:pt x="70" y="145"/>
                    </a:lnTo>
                    <a:lnTo>
                      <a:pt x="60" y="143"/>
                    </a:lnTo>
                    <a:lnTo>
                      <a:pt x="56" y="143"/>
                    </a:lnTo>
                    <a:lnTo>
                      <a:pt x="44" y="143"/>
                    </a:lnTo>
                    <a:lnTo>
                      <a:pt x="34" y="145"/>
                    </a:lnTo>
                    <a:lnTo>
                      <a:pt x="18" y="143"/>
                    </a:lnTo>
                    <a:lnTo>
                      <a:pt x="6" y="141"/>
                    </a:lnTo>
                    <a:lnTo>
                      <a:pt x="0" y="141"/>
                    </a:lnTo>
                    <a:lnTo>
                      <a:pt x="18" y="167"/>
                    </a:lnTo>
                    <a:lnTo>
                      <a:pt x="30" y="173"/>
                    </a:lnTo>
                    <a:lnTo>
                      <a:pt x="34" y="191"/>
                    </a:lnTo>
                    <a:lnTo>
                      <a:pt x="38" y="193"/>
                    </a:lnTo>
                    <a:lnTo>
                      <a:pt x="44" y="193"/>
                    </a:lnTo>
                    <a:lnTo>
                      <a:pt x="44" y="205"/>
                    </a:lnTo>
                    <a:lnTo>
                      <a:pt x="28" y="209"/>
                    </a:lnTo>
                    <a:lnTo>
                      <a:pt x="24" y="235"/>
                    </a:lnTo>
                    <a:lnTo>
                      <a:pt x="26" y="235"/>
                    </a:lnTo>
                    <a:lnTo>
                      <a:pt x="28" y="237"/>
                    </a:lnTo>
                    <a:lnTo>
                      <a:pt x="38" y="235"/>
                    </a:lnTo>
                    <a:lnTo>
                      <a:pt x="40" y="235"/>
                    </a:lnTo>
                    <a:lnTo>
                      <a:pt x="54" y="233"/>
                    </a:lnTo>
                    <a:lnTo>
                      <a:pt x="58" y="233"/>
                    </a:lnTo>
                    <a:lnTo>
                      <a:pt x="70" y="233"/>
                    </a:lnTo>
                    <a:lnTo>
                      <a:pt x="72" y="235"/>
                    </a:lnTo>
                    <a:lnTo>
                      <a:pt x="74" y="233"/>
                    </a:lnTo>
                    <a:lnTo>
                      <a:pt x="82" y="231"/>
                    </a:lnTo>
                    <a:lnTo>
                      <a:pt x="84" y="229"/>
                    </a:lnTo>
                    <a:lnTo>
                      <a:pt x="102" y="227"/>
                    </a:lnTo>
                    <a:lnTo>
                      <a:pt x="102" y="225"/>
                    </a:lnTo>
                    <a:lnTo>
                      <a:pt x="104" y="225"/>
                    </a:lnTo>
                    <a:lnTo>
                      <a:pt x="106" y="227"/>
                    </a:lnTo>
                    <a:lnTo>
                      <a:pt x="104" y="229"/>
                    </a:lnTo>
                    <a:lnTo>
                      <a:pt x="112" y="239"/>
                    </a:lnTo>
                    <a:lnTo>
                      <a:pt x="118" y="243"/>
                    </a:lnTo>
                    <a:lnTo>
                      <a:pt x="122" y="255"/>
                    </a:lnTo>
                    <a:lnTo>
                      <a:pt x="128" y="251"/>
                    </a:lnTo>
                    <a:lnTo>
                      <a:pt x="128" y="253"/>
                    </a:lnTo>
                    <a:lnTo>
                      <a:pt x="124" y="257"/>
                    </a:lnTo>
                    <a:lnTo>
                      <a:pt x="128" y="261"/>
                    </a:lnTo>
                    <a:lnTo>
                      <a:pt x="134" y="261"/>
                    </a:lnTo>
                    <a:lnTo>
                      <a:pt x="136" y="263"/>
                    </a:lnTo>
                    <a:lnTo>
                      <a:pt x="140" y="259"/>
                    </a:lnTo>
                    <a:lnTo>
                      <a:pt x="142" y="259"/>
                    </a:lnTo>
                    <a:lnTo>
                      <a:pt x="146" y="257"/>
                    </a:lnTo>
                    <a:lnTo>
                      <a:pt x="152" y="253"/>
                    </a:lnTo>
                    <a:lnTo>
                      <a:pt x="166" y="257"/>
                    </a:lnTo>
                    <a:lnTo>
                      <a:pt x="176" y="251"/>
                    </a:lnTo>
                    <a:lnTo>
                      <a:pt x="186" y="249"/>
                    </a:lnTo>
                    <a:lnTo>
                      <a:pt x="186" y="247"/>
                    </a:lnTo>
                    <a:lnTo>
                      <a:pt x="176" y="233"/>
                    </a:lnTo>
                    <a:lnTo>
                      <a:pt x="174" y="227"/>
                    </a:lnTo>
                    <a:lnTo>
                      <a:pt x="168" y="225"/>
                    </a:lnTo>
                    <a:lnTo>
                      <a:pt x="162" y="209"/>
                    </a:lnTo>
                    <a:lnTo>
                      <a:pt x="152" y="207"/>
                    </a:lnTo>
                    <a:lnTo>
                      <a:pt x="150" y="197"/>
                    </a:lnTo>
                    <a:lnTo>
                      <a:pt x="156" y="189"/>
                    </a:lnTo>
                    <a:lnTo>
                      <a:pt x="164" y="179"/>
                    </a:lnTo>
                    <a:lnTo>
                      <a:pt x="170" y="183"/>
                    </a:lnTo>
                    <a:lnTo>
                      <a:pt x="188" y="179"/>
                    </a:lnTo>
                    <a:lnTo>
                      <a:pt x="188" y="173"/>
                    </a:lnTo>
                    <a:lnTo>
                      <a:pt x="194" y="165"/>
                    </a:lnTo>
                    <a:lnTo>
                      <a:pt x="208" y="153"/>
                    </a:lnTo>
                    <a:lnTo>
                      <a:pt x="208" y="145"/>
                    </a:lnTo>
                    <a:lnTo>
                      <a:pt x="216" y="137"/>
                    </a:lnTo>
                    <a:lnTo>
                      <a:pt x="216" y="131"/>
                    </a:lnTo>
                    <a:lnTo>
                      <a:pt x="226" y="121"/>
                    </a:lnTo>
                    <a:lnTo>
                      <a:pt x="222" y="107"/>
                    </a:lnTo>
                    <a:lnTo>
                      <a:pt x="224" y="101"/>
                    </a:lnTo>
                    <a:lnTo>
                      <a:pt x="234" y="94"/>
                    </a:lnTo>
                    <a:lnTo>
                      <a:pt x="234" y="90"/>
                    </a:lnTo>
                    <a:lnTo>
                      <a:pt x="226" y="88"/>
                    </a:lnTo>
                    <a:lnTo>
                      <a:pt x="218" y="82"/>
                    </a:lnTo>
                    <a:lnTo>
                      <a:pt x="204" y="54"/>
                    </a:lnTo>
                    <a:lnTo>
                      <a:pt x="208" y="50"/>
                    </a:lnTo>
                    <a:lnTo>
                      <a:pt x="212" y="46"/>
                    </a:lnTo>
                    <a:lnTo>
                      <a:pt x="224" y="50"/>
                    </a:lnTo>
                    <a:lnTo>
                      <a:pt x="236" y="52"/>
                    </a:lnTo>
                    <a:lnTo>
                      <a:pt x="246" y="48"/>
                    </a:lnTo>
                    <a:lnTo>
                      <a:pt x="254" y="36"/>
                    </a:lnTo>
                    <a:lnTo>
                      <a:pt x="260" y="30"/>
                    </a:lnTo>
                    <a:lnTo>
                      <a:pt x="256"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8" name="Freeform 162"/>
              <p:cNvSpPr>
                <a:spLocks noEditPoints="1"/>
              </p:cNvSpPr>
              <p:nvPr/>
            </p:nvSpPr>
            <p:spPr bwMode="auto">
              <a:xfrm>
                <a:off x="14132334" y="3851315"/>
                <a:ext cx="685876" cy="812785"/>
              </a:xfrm>
              <a:custGeom>
                <a:avLst/>
                <a:gdLst>
                  <a:gd name="T0" fmla="*/ 445 w 481"/>
                  <a:gd name="T1" fmla="*/ 430 h 570"/>
                  <a:gd name="T2" fmla="*/ 439 w 481"/>
                  <a:gd name="T3" fmla="*/ 454 h 570"/>
                  <a:gd name="T4" fmla="*/ 441 w 481"/>
                  <a:gd name="T5" fmla="*/ 470 h 570"/>
                  <a:gd name="T6" fmla="*/ 441 w 481"/>
                  <a:gd name="T7" fmla="*/ 476 h 570"/>
                  <a:gd name="T8" fmla="*/ 437 w 481"/>
                  <a:gd name="T9" fmla="*/ 488 h 570"/>
                  <a:gd name="T10" fmla="*/ 469 w 481"/>
                  <a:gd name="T11" fmla="*/ 568 h 570"/>
                  <a:gd name="T12" fmla="*/ 459 w 481"/>
                  <a:gd name="T13" fmla="*/ 548 h 570"/>
                  <a:gd name="T14" fmla="*/ 463 w 481"/>
                  <a:gd name="T15" fmla="*/ 546 h 570"/>
                  <a:gd name="T16" fmla="*/ 461 w 481"/>
                  <a:gd name="T17" fmla="*/ 131 h 570"/>
                  <a:gd name="T18" fmla="*/ 423 w 481"/>
                  <a:gd name="T19" fmla="*/ 131 h 570"/>
                  <a:gd name="T20" fmla="*/ 385 w 481"/>
                  <a:gd name="T21" fmla="*/ 157 h 570"/>
                  <a:gd name="T22" fmla="*/ 367 w 481"/>
                  <a:gd name="T23" fmla="*/ 173 h 570"/>
                  <a:gd name="T24" fmla="*/ 336 w 481"/>
                  <a:gd name="T25" fmla="*/ 159 h 570"/>
                  <a:gd name="T26" fmla="*/ 328 w 481"/>
                  <a:gd name="T27" fmla="*/ 175 h 570"/>
                  <a:gd name="T28" fmla="*/ 278 w 481"/>
                  <a:gd name="T29" fmla="*/ 173 h 570"/>
                  <a:gd name="T30" fmla="*/ 208 w 481"/>
                  <a:gd name="T31" fmla="*/ 147 h 570"/>
                  <a:gd name="T32" fmla="*/ 194 w 481"/>
                  <a:gd name="T33" fmla="*/ 111 h 570"/>
                  <a:gd name="T34" fmla="*/ 162 w 481"/>
                  <a:gd name="T35" fmla="*/ 85 h 570"/>
                  <a:gd name="T36" fmla="*/ 152 w 481"/>
                  <a:gd name="T37" fmla="*/ 58 h 570"/>
                  <a:gd name="T38" fmla="*/ 154 w 481"/>
                  <a:gd name="T39" fmla="*/ 40 h 570"/>
                  <a:gd name="T40" fmla="*/ 124 w 481"/>
                  <a:gd name="T41" fmla="*/ 0 h 570"/>
                  <a:gd name="T42" fmla="*/ 76 w 481"/>
                  <a:gd name="T43" fmla="*/ 16 h 570"/>
                  <a:gd name="T44" fmla="*/ 98 w 481"/>
                  <a:gd name="T45" fmla="*/ 60 h 570"/>
                  <a:gd name="T46" fmla="*/ 80 w 481"/>
                  <a:gd name="T47" fmla="*/ 101 h 570"/>
                  <a:gd name="T48" fmla="*/ 52 w 481"/>
                  <a:gd name="T49" fmla="*/ 143 h 570"/>
                  <a:gd name="T50" fmla="*/ 14 w 481"/>
                  <a:gd name="T51" fmla="*/ 167 h 570"/>
                  <a:gd name="T52" fmla="*/ 40 w 481"/>
                  <a:gd name="T53" fmla="*/ 203 h 570"/>
                  <a:gd name="T54" fmla="*/ 16 w 481"/>
                  <a:gd name="T55" fmla="*/ 223 h 570"/>
                  <a:gd name="T56" fmla="*/ 10 w 481"/>
                  <a:gd name="T57" fmla="*/ 241 h 570"/>
                  <a:gd name="T58" fmla="*/ 42 w 481"/>
                  <a:gd name="T59" fmla="*/ 243 h 570"/>
                  <a:gd name="T60" fmla="*/ 22 w 481"/>
                  <a:gd name="T61" fmla="*/ 261 h 570"/>
                  <a:gd name="T62" fmla="*/ 36 w 481"/>
                  <a:gd name="T63" fmla="*/ 283 h 570"/>
                  <a:gd name="T64" fmla="*/ 70 w 481"/>
                  <a:gd name="T65" fmla="*/ 285 h 570"/>
                  <a:gd name="T66" fmla="*/ 80 w 481"/>
                  <a:gd name="T67" fmla="*/ 261 h 570"/>
                  <a:gd name="T68" fmla="*/ 84 w 481"/>
                  <a:gd name="T69" fmla="*/ 283 h 570"/>
                  <a:gd name="T70" fmla="*/ 96 w 481"/>
                  <a:gd name="T71" fmla="*/ 354 h 570"/>
                  <a:gd name="T72" fmla="*/ 124 w 481"/>
                  <a:gd name="T73" fmla="*/ 416 h 570"/>
                  <a:gd name="T74" fmla="*/ 152 w 481"/>
                  <a:gd name="T75" fmla="*/ 482 h 570"/>
                  <a:gd name="T76" fmla="*/ 168 w 481"/>
                  <a:gd name="T77" fmla="*/ 530 h 570"/>
                  <a:gd name="T78" fmla="*/ 192 w 481"/>
                  <a:gd name="T79" fmla="*/ 530 h 570"/>
                  <a:gd name="T80" fmla="*/ 204 w 481"/>
                  <a:gd name="T81" fmla="*/ 510 h 570"/>
                  <a:gd name="T82" fmla="*/ 220 w 481"/>
                  <a:gd name="T83" fmla="*/ 496 h 570"/>
                  <a:gd name="T84" fmla="*/ 222 w 481"/>
                  <a:gd name="T85" fmla="*/ 428 h 570"/>
                  <a:gd name="T86" fmla="*/ 230 w 481"/>
                  <a:gd name="T87" fmla="*/ 390 h 570"/>
                  <a:gd name="T88" fmla="*/ 254 w 481"/>
                  <a:gd name="T89" fmla="*/ 374 h 570"/>
                  <a:gd name="T90" fmla="*/ 284 w 481"/>
                  <a:gd name="T91" fmla="*/ 340 h 570"/>
                  <a:gd name="T92" fmla="*/ 300 w 481"/>
                  <a:gd name="T93" fmla="*/ 313 h 570"/>
                  <a:gd name="T94" fmla="*/ 324 w 481"/>
                  <a:gd name="T95" fmla="*/ 295 h 570"/>
                  <a:gd name="T96" fmla="*/ 338 w 481"/>
                  <a:gd name="T97" fmla="*/ 269 h 570"/>
                  <a:gd name="T98" fmla="*/ 347 w 481"/>
                  <a:gd name="T99" fmla="*/ 273 h 570"/>
                  <a:gd name="T100" fmla="*/ 357 w 481"/>
                  <a:gd name="T101" fmla="*/ 259 h 570"/>
                  <a:gd name="T102" fmla="*/ 338 w 481"/>
                  <a:gd name="T103" fmla="*/ 219 h 570"/>
                  <a:gd name="T104" fmla="*/ 334 w 481"/>
                  <a:gd name="T105" fmla="*/ 195 h 570"/>
                  <a:gd name="T106" fmla="*/ 349 w 481"/>
                  <a:gd name="T107" fmla="*/ 181 h 570"/>
                  <a:gd name="T108" fmla="*/ 381 w 481"/>
                  <a:gd name="T109" fmla="*/ 205 h 570"/>
                  <a:gd name="T110" fmla="*/ 387 w 481"/>
                  <a:gd name="T111" fmla="*/ 237 h 570"/>
                  <a:gd name="T112" fmla="*/ 403 w 481"/>
                  <a:gd name="T113" fmla="*/ 233 h 570"/>
                  <a:gd name="T114" fmla="*/ 427 w 481"/>
                  <a:gd name="T115" fmla="*/ 269 h 570"/>
                  <a:gd name="T116" fmla="*/ 433 w 481"/>
                  <a:gd name="T117" fmla="*/ 229 h 570"/>
                  <a:gd name="T118" fmla="*/ 449 w 481"/>
                  <a:gd name="T119" fmla="*/ 179 h 570"/>
                  <a:gd name="T120" fmla="*/ 481 w 481"/>
                  <a:gd name="T121" fmla="*/ 143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1" h="570">
                    <a:moveTo>
                      <a:pt x="445" y="440"/>
                    </a:moveTo>
                    <a:lnTo>
                      <a:pt x="439" y="442"/>
                    </a:lnTo>
                    <a:lnTo>
                      <a:pt x="439" y="436"/>
                    </a:lnTo>
                    <a:lnTo>
                      <a:pt x="443" y="430"/>
                    </a:lnTo>
                    <a:lnTo>
                      <a:pt x="445" y="430"/>
                    </a:lnTo>
                    <a:lnTo>
                      <a:pt x="445" y="440"/>
                    </a:lnTo>
                    <a:close/>
                    <a:moveTo>
                      <a:pt x="443" y="448"/>
                    </a:moveTo>
                    <a:lnTo>
                      <a:pt x="443" y="444"/>
                    </a:lnTo>
                    <a:lnTo>
                      <a:pt x="437" y="446"/>
                    </a:lnTo>
                    <a:lnTo>
                      <a:pt x="439" y="454"/>
                    </a:lnTo>
                    <a:lnTo>
                      <a:pt x="443" y="462"/>
                    </a:lnTo>
                    <a:lnTo>
                      <a:pt x="443" y="454"/>
                    </a:lnTo>
                    <a:lnTo>
                      <a:pt x="443" y="448"/>
                    </a:lnTo>
                    <a:close/>
                    <a:moveTo>
                      <a:pt x="441" y="476"/>
                    </a:moveTo>
                    <a:lnTo>
                      <a:pt x="441" y="470"/>
                    </a:lnTo>
                    <a:lnTo>
                      <a:pt x="441" y="464"/>
                    </a:lnTo>
                    <a:lnTo>
                      <a:pt x="439" y="462"/>
                    </a:lnTo>
                    <a:lnTo>
                      <a:pt x="437" y="468"/>
                    </a:lnTo>
                    <a:lnTo>
                      <a:pt x="439" y="476"/>
                    </a:lnTo>
                    <a:lnTo>
                      <a:pt x="441" y="476"/>
                    </a:lnTo>
                    <a:close/>
                    <a:moveTo>
                      <a:pt x="437" y="488"/>
                    </a:moveTo>
                    <a:lnTo>
                      <a:pt x="439" y="492"/>
                    </a:lnTo>
                    <a:lnTo>
                      <a:pt x="443" y="492"/>
                    </a:lnTo>
                    <a:lnTo>
                      <a:pt x="441" y="486"/>
                    </a:lnTo>
                    <a:lnTo>
                      <a:pt x="437" y="488"/>
                    </a:lnTo>
                    <a:close/>
                    <a:moveTo>
                      <a:pt x="463" y="560"/>
                    </a:moveTo>
                    <a:lnTo>
                      <a:pt x="461" y="564"/>
                    </a:lnTo>
                    <a:lnTo>
                      <a:pt x="463" y="566"/>
                    </a:lnTo>
                    <a:lnTo>
                      <a:pt x="467" y="570"/>
                    </a:lnTo>
                    <a:lnTo>
                      <a:pt x="469" y="568"/>
                    </a:lnTo>
                    <a:lnTo>
                      <a:pt x="467" y="560"/>
                    </a:lnTo>
                    <a:lnTo>
                      <a:pt x="463" y="560"/>
                    </a:lnTo>
                    <a:close/>
                    <a:moveTo>
                      <a:pt x="459" y="542"/>
                    </a:moveTo>
                    <a:lnTo>
                      <a:pt x="457" y="544"/>
                    </a:lnTo>
                    <a:lnTo>
                      <a:pt x="459" y="548"/>
                    </a:lnTo>
                    <a:lnTo>
                      <a:pt x="461" y="546"/>
                    </a:lnTo>
                    <a:lnTo>
                      <a:pt x="459" y="542"/>
                    </a:lnTo>
                    <a:close/>
                    <a:moveTo>
                      <a:pt x="463" y="538"/>
                    </a:moveTo>
                    <a:lnTo>
                      <a:pt x="461" y="538"/>
                    </a:lnTo>
                    <a:lnTo>
                      <a:pt x="463" y="546"/>
                    </a:lnTo>
                    <a:lnTo>
                      <a:pt x="465" y="544"/>
                    </a:lnTo>
                    <a:lnTo>
                      <a:pt x="463" y="538"/>
                    </a:lnTo>
                    <a:close/>
                    <a:moveTo>
                      <a:pt x="481" y="143"/>
                    </a:moveTo>
                    <a:lnTo>
                      <a:pt x="461" y="137"/>
                    </a:lnTo>
                    <a:lnTo>
                      <a:pt x="461" y="131"/>
                    </a:lnTo>
                    <a:lnTo>
                      <a:pt x="455" y="121"/>
                    </a:lnTo>
                    <a:lnTo>
                      <a:pt x="449" y="121"/>
                    </a:lnTo>
                    <a:lnTo>
                      <a:pt x="441" y="127"/>
                    </a:lnTo>
                    <a:lnTo>
                      <a:pt x="425" y="125"/>
                    </a:lnTo>
                    <a:lnTo>
                      <a:pt x="423" y="131"/>
                    </a:lnTo>
                    <a:lnTo>
                      <a:pt x="411" y="133"/>
                    </a:lnTo>
                    <a:lnTo>
                      <a:pt x="403" y="143"/>
                    </a:lnTo>
                    <a:lnTo>
                      <a:pt x="401" y="151"/>
                    </a:lnTo>
                    <a:lnTo>
                      <a:pt x="383" y="153"/>
                    </a:lnTo>
                    <a:lnTo>
                      <a:pt x="385" y="157"/>
                    </a:lnTo>
                    <a:lnTo>
                      <a:pt x="393" y="159"/>
                    </a:lnTo>
                    <a:lnTo>
                      <a:pt x="395" y="167"/>
                    </a:lnTo>
                    <a:lnTo>
                      <a:pt x="393" y="173"/>
                    </a:lnTo>
                    <a:lnTo>
                      <a:pt x="379" y="173"/>
                    </a:lnTo>
                    <a:lnTo>
                      <a:pt x="367" y="173"/>
                    </a:lnTo>
                    <a:lnTo>
                      <a:pt x="361" y="175"/>
                    </a:lnTo>
                    <a:lnTo>
                      <a:pt x="343" y="169"/>
                    </a:lnTo>
                    <a:lnTo>
                      <a:pt x="340" y="161"/>
                    </a:lnTo>
                    <a:lnTo>
                      <a:pt x="343" y="159"/>
                    </a:lnTo>
                    <a:lnTo>
                      <a:pt x="336" y="159"/>
                    </a:lnTo>
                    <a:lnTo>
                      <a:pt x="336" y="147"/>
                    </a:lnTo>
                    <a:lnTo>
                      <a:pt x="330" y="147"/>
                    </a:lnTo>
                    <a:lnTo>
                      <a:pt x="326" y="153"/>
                    </a:lnTo>
                    <a:lnTo>
                      <a:pt x="324" y="165"/>
                    </a:lnTo>
                    <a:lnTo>
                      <a:pt x="328" y="175"/>
                    </a:lnTo>
                    <a:lnTo>
                      <a:pt x="326" y="183"/>
                    </a:lnTo>
                    <a:lnTo>
                      <a:pt x="298" y="181"/>
                    </a:lnTo>
                    <a:lnTo>
                      <a:pt x="294" y="177"/>
                    </a:lnTo>
                    <a:lnTo>
                      <a:pt x="286" y="173"/>
                    </a:lnTo>
                    <a:lnTo>
                      <a:pt x="278" y="173"/>
                    </a:lnTo>
                    <a:lnTo>
                      <a:pt x="272" y="169"/>
                    </a:lnTo>
                    <a:lnTo>
                      <a:pt x="262" y="159"/>
                    </a:lnTo>
                    <a:lnTo>
                      <a:pt x="234" y="157"/>
                    </a:lnTo>
                    <a:lnTo>
                      <a:pt x="214" y="147"/>
                    </a:lnTo>
                    <a:lnTo>
                      <a:pt x="208" y="147"/>
                    </a:lnTo>
                    <a:lnTo>
                      <a:pt x="198" y="135"/>
                    </a:lnTo>
                    <a:lnTo>
                      <a:pt x="194" y="135"/>
                    </a:lnTo>
                    <a:lnTo>
                      <a:pt x="188" y="129"/>
                    </a:lnTo>
                    <a:lnTo>
                      <a:pt x="190" y="119"/>
                    </a:lnTo>
                    <a:lnTo>
                      <a:pt x="194" y="111"/>
                    </a:lnTo>
                    <a:lnTo>
                      <a:pt x="194" y="101"/>
                    </a:lnTo>
                    <a:lnTo>
                      <a:pt x="184" y="99"/>
                    </a:lnTo>
                    <a:lnTo>
                      <a:pt x="176" y="93"/>
                    </a:lnTo>
                    <a:lnTo>
                      <a:pt x="168" y="89"/>
                    </a:lnTo>
                    <a:lnTo>
                      <a:pt x="162" y="85"/>
                    </a:lnTo>
                    <a:lnTo>
                      <a:pt x="156" y="83"/>
                    </a:lnTo>
                    <a:lnTo>
                      <a:pt x="150" y="68"/>
                    </a:lnTo>
                    <a:lnTo>
                      <a:pt x="146" y="66"/>
                    </a:lnTo>
                    <a:lnTo>
                      <a:pt x="148" y="62"/>
                    </a:lnTo>
                    <a:lnTo>
                      <a:pt x="152" y="58"/>
                    </a:lnTo>
                    <a:lnTo>
                      <a:pt x="160" y="62"/>
                    </a:lnTo>
                    <a:lnTo>
                      <a:pt x="166" y="58"/>
                    </a:lnTo>
                    <a:lnTo>
                      <a:pt x="166" y="50"/>
                    </a:lnTo>
                    <a:lnTo>
                      <a:pt x="160" y="44"/>
                    </a:lnTo>
                    <a:lnTo>
                      <a:pt x="154" y="40"/>
                    </a:lnTo>
                    <a:lnTo>
                      <a:pt x="150" y="34"/>
                    </a:lnTo>
                    <a:lnTo>
                      <a:pt x="144" y="28"/>
                    </a:lnTo>
                    <a:lnTo>
                      <a:pt x="144" y="20"/>
                    </a:lnTo>
                    <a:lnTo>
                      <a:pt x="132" y="10"/>
                    </a:lnTo>
                    <a:lnTo>
                      <a:pt x="124" y="0"/>
                    </a:lnTo>
                    <a:lnTo>
                      <a:pt x="118" y="6"/>
                    </a:lnTo>
                    <a:lnTo>
                      <a:pt x="110" y="18"/>
                    </a:lnTo>
                    <a:lnTo>
                      <a:pt x="100" y="22"/>
                    </a:lnTo>
                    <a:lnTo>
                      <a:pt x="88" y="20"/>
                    </a:lnTo>
                    <a:lnTo>
                      <a:pt x="76" y="16"/>
                    </a:lnTo>
                    <a:lnTo>
                      <a:pt x="72" y="20"/>
                    </a:lnTo>
                    <a:lnTo>
                      <a:pt x="68" y="24"/>
                    </a:lnTo>
                    <a:lnTo>
                      <a:pt x="82" y="52"/>
                    </a:lnTo>
                    <a:lnTo>
                      <a:pt x="90" y="58"/>
                    </a:lnTo>
                    <a:lnTo>
                      <a:pt x="98" y="60"/>
                    </a:lnTo>
                    <a:lnTo>
                      <a:pt x="98" y="64"/>
                    </a:lnTo>
                    <a:lnTo>
                      <a:pt x="88" y="71"/>
                    </a:lnTo>
                    <a:lnTo>
                      <a:pt x="86" y="77"/>
                    </a:lnTo>
                    <a:lnTo>
                      <a:pt x="90" y="91"/>
                    </a:lnTo>
                    <a:lnTo>
                      <a:pt x="80" y="101"/>
                    </a:lnTo>
                    <a:lnTo>
                      <a:pt x="80" y="107"/>
                    </a:lnTo>
                    <a:lnTo>
                      <a:pt x="72" y="115"/>
                    </a:lnTo>
                    <a:lnTo>
                      <a:pt x="72" y="123"/>
                    </a:lnTo>
                    <a:lnTo>
                      <a:pt x="58" y="135"/>
                    </a:lnTo>
                    <a:lnTo>
                      <a:pt x="52" y="143"/>
                    </a:lnTo>
                    <a:lnTo>
                      <a:pt x="52" y="149"/>
                    </a:lnTo>
                    <a:lnTo>
                      <a:pt x="34" y="153"/>
                    </a:lnTo>
                    <a:lnTo>
                      <a:pt x="28" y="149"/>
                    </a:lnTo>
                    <a:lnTo>
                      <a:pt x="20" y="159"/>
                    </a:lnTo>
                    <a:lnTo>
                      <a:pt x="14" y="167"/>
                    </a:lnTo>
                    <a:lnTo>
                      <a:pt x="16" y="177"/>
                    </a:lnTo>
                    <a:lnTo>
                      <a:pt x="26" y="179"/>
                    </a:lnTo>
                    <a:lnTo>
                      <a:pt x="32" y="195"/>
                    </a:lnTo>
                    <a:lnTo>
                      <a:pt x="38" y="197"/>
                    </a:lnTo>
                    <a:lnTo>
                      <a:pt x="40" y="203"/>
                    </a:lnTo>
                    <a:lnTo>
                      <a:pt x="50" y="217"/>
                    </a:lnTo>
                    <a:lnTo>
                      <a:pt x="50" y="219"/>
                    </a:lnTo>
                    <a:lnTo>
                      <a:pt x="40" y="221"/>
                    </a:lnTo>
                    <a:lnTo>
                      <a:pt x="30" y="227"/>
                    </a:lnTo>
                    <a:lnTo>
                      <a:pt x="16" y="223"/>
                    </a:lnTo>
                    <a:lnTo>
                      <a:pt x="10" y="227"/>
                    </a:lnTo>
                    <a:lnTo>
                      <a:pt x="6" y="229"/>
                    </a:lnTo>
                    <a:lnTo>
                      <a:pt x="0" y="235"/>
                    </a:lnTo>
                    <a:lnTo>
                      <a:pt x="2" y="237"/>
                    </a:lnTo>
                    <a:lnTo>
                      <a:pt x="10" y="241"/>
                    </a:lnTo>
                    <a:lnTo>
                      <a:pt x="16" y="249"/>
                    </a:lnTo>
                    <a:lnTo>
                      <a:pt x="30" y="251"/>
                    </a:lnTo>
                    <a:lnTo>
                      <a:pt x="38" y="247"/>
                    </a:lnTo>
                    <a:lnTo>
                      <a:pt x="40" y="243"/>
                    </a:lnTo>
                    <a:lnTo>
                      <a:pt x="42" y="243"/>
                    </a:lnTo>
                    <a:lnTo>
                      <a:pt x="40" y="249"/>
                    </a:lnTo>
                    <a:lnTo>
                      <a:pt x="36" y="255"/>
                    </a:lnTo>
                    <a:lnTo>
                      <a:pt x="32" y="257"/>
                    </a:lnTo>
                    <a:lnTo>
                      <a:pt x="26" y="263"/>
                    </a:lnTo>
                    <a:lnTo>
                      <a:pt x="22" y="261"/>
                    </a:lnTo>
                    <a:lnTo>
                      <a:pt x="20" y="259"/>
                    </a:lnTo>
                    <a:lnTo>
                      <a:pt x="18" y="259"/>
                    </a:lnTo>
                    <a:lnTo>
                      <a:pt x="16" y="261"/>
                    </a:lnTo>
                    <a:lnTo>
                      <a:pt x="20" y="267"/>
                    </a:lnTo>
                    <a:lnTo>
                      <a:pt x="36" y="283"/>
                    </a:lnTo>
                    <a:lnTo>
                      <a:pt x="40" y="285"/>
                    </a:lnTo>
                    <a:lnTo>
                      <a:pt x="42" y="287"/>
                    </a:lnTo>
                    <a:lnTo>
                      <a:pt x="52" y="289"/>
                    </a:lnTo>
                    <a:lnTo>
                      <a:pt x="64" y="287"/>
                    </a:lnTo>
                    <a:lnTo>
                      <a:pt x="70" y="285"/>
                    </a:lnTo>
                    <a:lnTo>
                      <a:pt x="72" y="277"/>
                    </a:lnTo>
                    <a:lnTo>
                      <a:pt x="72" y="271"/>
                    </a:lnTo>
                    <a:lnTo>
                      <a:pt x="70" y="265"/>
                    </a:lnTo>
                    <a:lnTo>
                      <a:pt x="72" y="259"/>
                    </a:lnTo>
                    <a:lnTo>
                      <a:pt x="80" y="261"/>
                    </a:lnTo>
                    <a:lnTo>
                      <a:pt x="76" y="263"/>
                    </a:lnTo>
                    <a:lnTo>
                      <a:pt x="78" y="273"/>
                    </a:lnTo>
                    <a:lnTo>
                      <a:pt x="80" y="275"/>
                    </a:lnTo>
                    <a:lnTo>
                      <a:pt x="80" y="283"/>
                    </a:lnTo>
                    <a:lnTo>
                      <a:pt x="84" y="283"/>
                    </a:lnTo>
                    <a:lnTo>
                      <a:pt x="86" y="293"/>
                    </a:lnTo>
                    <a:lnTo>
                      <a:pt x="84" y="305"/>
                    </a:lnTo>
                    <a:lnTo>
                      <a:pt x="90" y="323"/>
                    </a:lnTo>
                    <a:lnTo>
                      <a:pt x="88" y="336"/>
                    </a:lnTo>
                    <a:lnTo>
                      <a:pt x="96" y="354"/>
                    </a:lnTo>
                    <a:lnTo>
                      <a:pt x="98" y="374"/>
                    </a:lnTo>
                    <a:lnTo>
                      <a:pt x="102" y="388"/>
                    </a:lnTo>
                    <a:lnTo>
                      <a:pt x="114" y="406"/>
                    </a:lnTo>
                    <a:lnTo>
                      <a:pt x="114" y="410"/>
                    </a:lnTo>
                    <a:lnTo>
                      <a:pt x="124" y="416"/>
                    </a:lnTo>
                    <a:lnTo>
                      <a:pt x="130" y="430"/>
                    </a:lnTo>
                    <a:lnTo>
                      <a:pt x="130" y="440"/>
                    </a:lnTo>
                    <a:lnTo>
                      <a:pt x="134" y="454"/>
                    </a:lnTo>
                    <a:lnTo>
                      <a:pt x="148" y="472"/>
                    </a:lnTo>
                    <a:lnTo>
                      <a:pt x="152" y="482"/>
                    </a:lnTo>
                    <a:lnTo>
                      <a:pt x="156" y="496"/>
                    </a:lnTo>
                    <a:lnTo>
                      <a:pt x="158" y="498"/>
                    </a:lnTo>
                    <a:lnTo>
                      <a:pt x="160" y="500"/>
                    </a:lnTo>
                    <a:lnTo>
                      <a:pt x="162" y="516"/>
                    </a:lnTo>
                    <a:lnTo>
                      <a:pt x="168" y="530"/>
                    </a:lnTo>
                    <a:lnTo>
                      <a:pt x="174" y="536"/>
                    </a:lnTo>
                    <a:lnTo>
                      <a:pt x="174" y="538"/>
                    </a:lnTo>
                    <a:lnTo>
                      <a:pt x="184" y="540"/>
                    </a:lnTo>
                    <a:lnTo>
                      <a:pt x="192" y="534"/>
                    </a:lnTo>
                    <a:lnTo>
                      <a:pt x="192" y="530"/>
                    </a:lnTo>
                    <a:lnTo>
                      <a:pt x="196" y="522"/>
                    </a:lnTo>
                    <a:lnTo>
                      <a:pt x="204" y="518"/>
                    </a:lnTo>
                    <a:lnTo>
                      <a:pt x="208" y="518"/>
                    </a:lnTo>
                    <a:lnTo>
                      <a:pt x="204" y="514"/>
                    </a:lnTo>
                    <a:lnTo>
                      <a:pt x="204" y="510"/>
                    </a:lnTo>
                    <a:lnTo>
                      <a:pt x="208" y="502"/>
                    </a:lnTo>
                    <a:lnTo>
                      <a:pt x="210" y="498"/>
                    </a:lnTo>
                    <a:lnTo>
                      <a:pt x="214" y="496"/>
                    </a:lnTo>
                    <a:lnTo>
                      <a:pt x="216" y="498"/>
                    </a:lnTo>
                    <a:lnTo>
                      <a:pt x="220" y="496"/>
                    </a:lnTo>
                    <a:lnTo>
                      <a:pt x="218" y="478"/>
                    </a:lnTo>
                    <a:lnTo>
                      <a:pt x="216" y="466"/>
                    </a:lnTo>
                    <a:lnTo>
                      <a:pt x="224" y="452"/>
                    </a:lnTo>
                    <a:lnTo>
                      <a:pt x="224" y="440"/>
                    </a:lnTo>
                    <a:lnTo>
                      <a:pt x="222" y="428"/>
                    </a:lnTo>
                    <a:lnTo>
                      <a:pt x="222" y="416"/>
                    </a:lnTo>
                    <a:lnTo>
                      <a:pt x="218" y="406"/>
                    </a:lnTo>
                    <a:lnTo>
                      <a:pt x="218" y="394"/>
                    </a:lnTo>
                    <a:lnTo>
                      <a:pt x="222" y="390"/>
                    </a:lnTo>
                    <a:lnTo>
                      <a:pt x="230" y="390"/>
                    </a:lnTo>
                    <a:lnTo>
                      <a:pt x="230" y="392"/>
                    </a:lnTo>
                    <a:lnTo>
                      <a:pt x="236" y="386"/>
                    </a:lnTo>
                    <a:lnTo>
                      <a:pt x="238" y="380"/>
                    </a:lnTo>
                    <a:lnTo>
                      <a:pt x="248" y="378"/>
                    </a:lnTo>
                    <a:lnTo>
                      <a:pt x="254" y="374"/>
                    </a:lnTo>
                    <a:lnTo>
                      <a:pt x="254" y="370"/>
                    </a:lnTo>
                    <a:lnTo>
                      <a:pt x="254" y="364"/>
                    </a:lnTo>
                    <a:lnTo>
                      <a:pt x="264" y="356"/>
                    </a:lnTo>
                    <a:lnTo>
                      <a:pt x="280" y="346"/>
                    </a:lnTo>
                    <a:lnTo>
                      <a:pt x="284" y="340"/>
                    </a:lnTo>
                    <a:lnTo>
                      <a:pt x="288" y="329"/>
                    </a:lnTo>
                    <a:lnTo>
                      <a:pt x="292" y="321"/>
                    </a:lnTo>
                    <a:lnTo>
                      <a:pt x="304" y="317"/>
                    </a:lnTo>
                    <a:lnTo>
                      <a:pt x="298" y="317"/>
                    </a:lnTo>
                    <a:lnTo>
                      <a:pt x="300" y="313"/>
                    </a:lnTo>
                    <a:lnTo>
                      <a:pt x="304" y="311"/>
                    </a:lnTo>
                    <a:lnTo>
                      <a:pt x="306" y="315"/>
                    </a:lnTo>
                    <a:lnTo>
                      <a:pt x="318" y="309"/>
                    </a:lnTo>
                    <a:lnTo>
                      <a:pt x="322" y="301"/>
                    </a:lnTo>
                    <a:lnTo>
                      <a:pt x="324" y="295"/>
                    </a:lnTo>
                    <a:lnTo>
                      <a:pt x="330" y="289"/>
                    </a:lnTo>
                    <a:lnTo>
                      <a:pt x="326" y="285"/>
                    </a:lnTo>
                    <a:lnTo>
                      <a:pt x="326" y="275"/>
                    </a:lnTo>
                    <a:lnTo>
                      <a:pt x="334" y="273"/>
                    </a:lnTo>
                    <a:lnTo>
                      <a:pt x="338" y="269"/>
                    </a:lnTo>
                    <a:lnTo>
                      <a:pt x="338" y="261"/>
                    </a:lnTo>
                    <a:lnTo>
                      <a:pt x="340" y="259"/>
                    </a:lnTo>
                    <a:lnTo>
                      <a:pt x="343" y="265"/>
                    </a:lnTo>
                    <a:lnTo>
                      <a:pt x="343" y="273"/>
                    </a:lnTo>
                    <a:lnTo>
                      <a:pt x="347" y="273"/>
                    </a:lnTo>
                    <a:lnTo>
                      <a:pt x="349" y="269"/>
                    </a:lnTo>
                    <a:lnTo>
                      <a:pt x="351" y="273"/>
                    </a:lnTo>
                    <a:lnTo>
                      <a:pt x="357" y="273"/>
                    </a:lnTo>
                    <a:lnTo>
                      <a:pt x="361" y="271"/>
                    </a:lnTo>
                    <a:lnTo>
                      <a:pt x="357" y="259"/>
                    </a:lnTo>
                    <a:lnTo>
                      <a:pt x="355" y="255"/>
                    </a:lnTo>
                    <a:lnTo>
                      <a:pt x="355" y="247"/>
                    </a:lnTo>
                    <a:lnTo>
                      <a:pt x="347" y="233"/>
                    </a:lnTo>
                    <a:lnTo>
                      <a:pt x="349" y="225"/>
                    </a:lnTo>
                    <a:lnTo>
                      <a:pt x="338" y="219"/>
                    </a:lnTo>
                    <a:lnTo>
                      <a:pt x="338" y="215"/>
                    </a:lnTo>
                    <a:lnTo>
                      <a:pt x="345" y="213"/>
                    </a:lnTo>
                    <a:lnTo>
                      <a:pt x="345" y="207"/>
                    </a:lnTo>
                    <a:lnTo>
                      <a:pt x="349" y="205"/>
                    </a:lnTo>
                    <a:lnTo>
                      <a:pt x="334" y="195"/>
                    </a:lnTo>
                    <a:lnTo>
                      <a:pt x="332" y="187"/>
                    </a:lnTo>
                    <a:lnTo>
                      <a:pt x="336" y="183"/>
                    </a:lnTo>
                    <a:lnTo>
                      <a:pt x="336" y="177"/>
                    </a:lnTo>
                    <a:lnTo>
                      <a:pt x="345" y="183"/>
                    </a:lnTo>
                    <a:lnTo>
                      <a:pt x="349" y="181"/>
                    </a:lnTo>
                    <a:lnTo>
                      <a:pt x="355" y="189"/>
                    </a:lnTo>
                    <a:lnTo>
                      <a:pt x="359" y="187"/>
                    </a:lnTo>
                    <a:lnTo>
                      <a:pt x="363" y="187"/>
                    </a:lnTo>
                    <a:lnTo>
                      <a:pt x="363" y="201"/>
                    </a:lnTo>
                    <a:lnTo>
                      <a:pt x="381" y="205"/>
                    </a:lnTo>
                    <a:lnTo>
                      <a:pt x="403" y="203"/>
                    </a:lnTo>
                    <a:lnTo>
                      <a:pt x="409" y="209"/>
                    </a:lnTo>
                    <a:lnTo>
                      <a:pt x="403" y="219"/>
                    </a:lnTo>
                    <a:lnTo>
                      <a:pt x="393" y="223"/>
                    </a:lnTo>
                    <a:lnTo>
                      <a:pt x="387" y="237"/>
                    </a:lnTo>
                    <a:lnTo>
                      <a:pt x="393" y="245"/>
                    </a:lnTo>
                    <a:lnTo>
                      <a:pt x="395" y="243"/>
                    </a:lnTo>
                    <a:lnTo>
                      <a:pt x="399" y="247"/>
                    </a:lnTo>
                    <a:lnTo>
                      <a:pt x="401" y="247"/>
                    </a:lnTo>
                    <a:lnTo>
                      <a:pt x="403" y="233"/>
                    </a:lnTo>
                    <a:lnTo>
                      <a:pt x="409" y="233"/>
                    </a:lnTo>
                    <a:lnTo>
                      <a:pt x="411" y="245"/>
                    </a:lnTo>
                    <a:lnTo>
                      <a:pt x="419" y="255"/>
                    </a:lnTo>
                    <a:lnTo>
                      <a:pt x="419" y="267"/>
                    </a:lnTo>
                    <a:lnTo>
                      <a:pt x="427" y="269"/>
                    </a:lnTo>
                    <a:lnTo>
                      <a:pt x="427" y="249"/>
                    </a:lnTo>
                    <a:lnTo>
                      <a:pt x="431" y="247"/>
                    </a:lnTo>
                    <a:lnTo>
                      <a:pt x="431" y="237"/>
                    </a:lnTo>
                    <a:lnTo>
                      <a:pt x="427" y="227"/>
                    </a:lnTo>
                    <a:lnTo>
                      <a:pt x="433" y="229"/>
                    </a:lnTo>
                    <a:lnTo>
                      <a:pt x="439" y="229"/>
                    </a:lnTo>
                    <a:lnTo>
                      <a:pt x="447" y="207"/>
                    </a:lnTo>
                    <a:lnTo>
                      <a:pt x="445" y="201"/>
                    </a:lnTo>
                    <a:lnTo>
                      <a:pt x="451" y="189"/>
                    </a:lnTo>
                    <a:lnTo>
                      <a:pt x="449" y="179"/>
                    </a:lnTo>
                    <a:lnTo>
                      <a:pt x="455" y="173"/>
                    </a:lnTo>
                    <a:lnTo>
                      <a:pt x="467" y="163"/>
                    </a:lnTo>
                    <a:lnTo>
                      <a:pt x="475" y="165"/>
                    </a:lnTo>
                    <a:lnTo>
                      <a:pt x="475" y="157"/>
                    </a:lnTo>
                    <a:lnTo>
                      <a:pt x="481" y="143"/>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199" name="Freeform 163"/>
              <p:cNvSpPr>
                <a:spLocks noEditPoints="1"/>
              </p:cNvSpPr>
              <p:nvPr/>
            </p:nvSpPr>
            <p:spPr bwMode="auto">
              <a:xfrm>
                <a:off x="14446040" y="4578544"/>
                <a:ext cx="54186" cy="105519"/>
              </a:xfrm>
              <a:custGeom>
                <a:avLst/>
                <a:gdLst>
                  <a:gd name="T0" fmla="*/ 4 w 38"/>
                  <a:gd name="T1" fmla="*/ 0 h 74"/>
                  <a:gd name="T2" fmla="*/ 10 w 38"/>
                  <a:gd name="T3" fmla="*/ 0 h 74"/>
                  <a:gd name="T4" fmla="*/ 14 w 38"/>
                  <a:gd name="T5" fmla="*/ 4 h 74"/>
                  <a:gd name="T6" fmla="*/ 8 w 38"/>
                  <a:gd name="T7" fmla="*/ 4 h 74"/>
                  <a:gd name="T8" fmla="*/ 0 w 38"/>
                  <a:gd name="T9" fmla="*/ 2 h 74"/>
                  <a:gd name="T10" fmla="*/ 4 w 38"/>
                  <a:gd name="T11" fmla="*/ 0 h 74"/>
                  <a:gd name="T12" fmla="*/ 16 w 38"/>
                  <a:gd name="T13" fmla="*/ 6 h 74"/>
                  <a:gd name="T14" fmla="*/ 12 w 38"/>
                  <a:gd name="T15" fmla="*/ 8 h 74"/>
                  <a:gd name="T16" fmla="*/ 10 w 38"/>
                  <a:gd name="T17" fmla="*/ 6 h 74"/>
                  <a:gd name="T18" fmla="*/ 6 w 38"/>
                  <a:gd name="T19" fmla="*/ 6 h 74"/>
                  <a:gd name="T20" fmla="*/ 6 w 38"/>
                  <a:gd name="T21" fmla="*/ 10 h 74"/>
                  <a:gd name="T22" fmla="*/ 6 w 38"/>
                  <a:gd name="T23" fmla="*/ 14 h 74"/>
                  <a:gd name="T24" fmla="*/ 0 w 38"/>
                  <a:gd name="T25" fmla="*/ 10 h 74"/>
                  <a:gd name="T26" fmla="*/ 4 w 38"/>
                  <a:gd name="T27" fmla="*/ 16 h 74"/>
                  <a:gd name="T28" fmla="*/ 4 w 38"/>
                  <a:gd name="T29" fmla="*/ 22 h 74"/>
                  <a:gd name="T30" fmla="*/ 0 w 38"/>
                  <a:gd name="T31" fmla="*/ 26 h 74"/>
                  <a:gd name="T32" fmla="*/ 0 w 38"/>
                  <a:gd name="T33" fmla="*/ 34 h 74"/>
                  <a:gd name="T34" fmla="*/ 2 w 38"/>
                  <a:gd name="T35" fmla="*/ 54 h 74"/>
                  <a:gd name="T36" fmla="*/ 4 w 38"/>
                  <a:gd name="T37" fmla="*/ 60 h 74"/>
                  <a:gd name="T38" fmla="*/ 12 w 38"/>
                  <a:gd name="T39" fmla="*/ 72 h 74"/>
                  <a:gd name="T40" fmla="*/ 20 w 38"/>
                  <a:gd name="T41" fmla="*/ 74 h 74"/>
                  <a:gd name="T42" fmla="*/ 26 w 38"/>
                  <a:gd name="T43" fmla="*/ 70 h 74"/>
                  <a:gd name="T44" fmla="*/ 30 w 38"/>
                  <a:gd name="T45" fmla="*/ 68 h 74"/>
                  <a:gd name="T46" fmla="*/ 36 w 38"/>
                  <a:gd name="T47" fmla="*/ 62 h 74"/>
                  <a:gd name="T48" fmla="*/ 38 w 38"/>
                  <a:gd name="T49" fmla="*/ 48 h 74"/>
                  <a:gd name="T50" fmla="*/ 36 w 38"/>
                  <a:gd name="T51" fmla="*/ 38 h 74"/>
                  <a:gd name="T52" fmla="*/ 34 w 38"/>
                  <a:gd name="T53" fmla="*/ 36 h 74"/>
                  <a:gd name="T54" fmla="*/ 30 w 38"/>
                  <a:gd name="T55" fmla="*/ 26 h 74"/>
                  <a:gd name="T56" fmla="*/ 26 w 38"/>
                  <a:gd name="T57" fmla="*/ 22 h 74"/>
                  <a:gd name="T58" fmla="*/ 22 w 38"/>
                  <a:gd name="T59" fmla="*/ 16 h 74"/>
                  <a:gd name="T60" fmla="*/ 16 w 38"/>
                  <a:gd name="T61"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74">
                    <a:moveTo>
                      <a:pt x="4" y="0"/>
                    </a:moveTo>
                    <a:lnTo>
                      <a:pt x="10" y="0"/>
                    </a:lnTo>
                    <a:lnTo>
                      <a:pt x="14" y="4"/>
                    </a:lnTo>
                    <a:lnTo>
                      <a:pt x="8" y="4"/>
                    </a:lnTo>
                    <a:lnTo>
                      <a:pt x="0" y="2"/>
                    </a:lnTo>
                    <a:lnTo>
                      <a:pt x="4" y="0"/>
                    </a:lnTo>
                    <a:close/>
                    <a:moveTo>
                      <a:pt x="16" y="6"/>
                    </a:moveTo>
                    <a:lnTo>
                      <a:pt x="12" y="8"/>
                    </a:lnTo>
                    <a:lnTo>
                      <a:pt x="10" y="6"/>
                    </a:lnTo>
                    <a:lnTo>
                      <a:pt x="6" y="6"/>
                    </a:lnTo>
                    <a:lnTo>
                      <a:pt x="6" y="10"/>
                    </a:lnTo>
                    <a:lnTo>
                      <a:pt x="6" y="14"/>
                    </a:lnTo>
                    <a:lnTo>
                      <a:pt x="0" y="10"/>
                    </a:lnTo>
                    <a:lnTo>
                      <a:pt x="4" y="16"/>
                    </a:lnTo>
                    <a:lnTo>
                      <a:pt x="4" y="22"/>
                    </a:lnTo>
                    <a:lnTo>
                      <a:pt x="0" y="26"/>
                    </a:lnTo>
                    <a:lnTo>
                      <a:pt x="0" y="34"/>
                    </a:lnTo>
                    <a:lnTo>
                      <a:pt x="2" y="54"/>
                    </a:lnTo>
                    <a:lnTo>
                      <a:pt x="4" y="60"/>
                    </a:lnTo>
                    <a:lnTo>
                      <a:pt x="12" y="72"/>
                    </a:lnTo>
                    <a:lnTo>
                      <a:pt x="20" y="74"/>
                    </a:lnTo>
                    <a:lnTo>
                      <a:pt x="26" y="70"/>
                    </a:lnTo>
                    <a:lnTo>
                      <a:pt x="30" y="68"/>
                    </a:lnTo>
                    <a:lnTo>
                      <a:pt x="36" y="62"/>
                    </a:lnTo>
                    <a:lnTo>
                      <a:pt x="38" y="48"/>
                    </a:lnTo>
                    <a:lnTo>
                      <a:pt x="36" y="38"/>
                    </a:lnTo>
                    <a:lnTo>
                      <a:pt x="34" y="36"/>
                    </a:lnTo>
                    <a:lnTo>
                      <a:pt x="30" y="26"/>
                    </a:lnTo>
                    <a:lnTo>
                      <a:pt x="26" y="22"/>
                    </a:lnTo>
                    <a:lnTo>
                      <a:pt x="22" y="16"/>
                    </a:lnTo>
                    <a:lnTo>
                      <a:pt x="16"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0" name="Freeform 168"/>
              <p:cNvSpPr>
                <a:spLocks/>
              </p:cNvSpPr>
              <p:nvPr/>
            </p:nvSpPr>
            <p:spPr bwMode="auto">
              <a:xfrm>
                <a:off x="13533440" y="5191697"/>
                <a:ext cx="188224" cy="380726"/>
              </a:xfrm>
              <a:custGeom>
                <a:avLst/>
                <a:gdLst>
                  <a:gd name="T0" fmla="*/ 124 w 132"/>
                  <a:gd name="T1" fmla="*/ 78 h 267"/>
                  <a:gd name="T2" fmla="*/ 116 w 132"/>
                  <a:gd name="T3" fmla="*/ 68 h 267"/>
                  <a:gd name="T4" fmla="*/ 120 w 132"/>
                  <a:gd name="T5" fmla="*/ 82 h 267"/>
                  <a:gd name="T6" fmla="*/ 116 w 132"/>
                  <a:gd name="T7" fmla="*/ 96 h 267"/>
                  <a:gd name="T8" fmla="*/ 114 w 132"/>
                  <a:gd name="T9" fmla="*/ 114 h 267"/>
                  <a:gd name="T10" fmla="*/ 108 w 132"/>
                  <a:gd name="T11" fmla="*/ 130 h 267"/>
                  <a:gd name="T12" fmla="*/ 94 w 132"/>
                  <a:gd name="T13" fmla="*/ 164 h 267"/>
                  <a:gd name="T14" fmla="*/ 78 w 132"/>
                  <a:gd name="T15" fmla="*/ 205 h 267"/>
                  <a:gd name="T16" fmla="*/ 68 w 132"/>
                  <a:gd name="T17" fmla="*/ 245 h 267"/>
                  <a:gd name="T18" fmla="*/ 60 w 132"/>
                  <a:gd name="T19" fmla="*/ 261 h 267"/>
                  <a:gd name="T20" fmla="*/ 38 w 132"/>
                  <a:gd name="T21" fmla="*/ 265 h 267"/>
                  <a:gd name="T22" fmla="*/ 28 w 132"/>
                  <a:gd name="T23" fmla="*/ 263 h 267"/>
                  <a:gd name="T24" fmla="*/ 8 w 132"/>
                  <a:gd name="T25" fmla="*/ 251 h 267"/>
                  <a:gd name="T26" fmla="*/ 4 w 132"/>
                  <a:gd name="T27" fmla="*/ 225 h 267"/>
                  <a:gd name="T28" fmla="*/ 0 w 132"/>
                  <a:gd name="T29" fmla="*/ 199 h 267"/>
                  <a:gd name="T30" fmla="*/ 10 w 132"/>
                  <a:gd name="T31" fmla="*/ 184 h 267"/>
                  <a:gd name="T32" fmla="*/ 14 w 132"/>
                  <a:gd name="T33" fmla="*/ 174 h 267"/>
                  <a:gd name="T34" fmla="*/ 24 w 132"/>
                  <a:gd name="T35" fmla="*/ 152 h 267"/>
                  <a:gd name="T36" fmla="*/ 18 w 132"/>
                  <a:gd name="T37" fmla="*/ 138 h 267"/>
                  <a:gd name="T38" fmla="*/ 16 w 132"/>
                  <a:gd name="T39" fmla="*/ 128 h 267"/>
                  <a:gd name="T40" fmla="*/ 18 w 132"/>
                  <a:gd name="T41" fmla="*/ 114 h 267"/>
                  <a:gd name="T42" fmla="*/ 18 w 132"/>
                  <a:gd name="T43" fmla="*/ 104 h 267"/>
                  <a:gd name="T44" fmla="*/ 26 w 132"/>
                  <a:gd name="T45" fmla="*/ 84 h 267"/>
                  <a:gd name="T46" fmla="*/ 36 w 132"/>
                  <a:gd name="T47" fmla="*/ 78 h 267"/>
                  <a:gd name="T48" fmla="*/ 48 w 132"/>
                  <a:gd name="T49" fmla="*/ 76 h 267"/>
                  <a:gd name="T50" fmla="*/ 52 w 132"/>
                  <a:gd name="T51" fmla="*/ 76 h 267"/>
                  <a:gd name="T52" fmla="*/ 58 w 132"/>
                  <a:gd name="T53" fmla="*/ 74 h 267"/>
                  <a:gd name="T54" fmla="*/ 64 w 132"/>
                  <a:gd name="T55" fmla="*/ 80 h 267"/>
                  <a:gd name="T56" fmla="*/ 62 w 132"/>
                  <a:gd name="T57" fmla="*/ 68 h 267"/>
                  <a:gd name="T58" fmla="*/ 70 w 132"/>
                  <a:gd name="T59" fmla="*/ 66 h 267"/>
                  <a:gd name="T60" fmla="*/ 74 w 132"/>
                  <a:gd name="T61" fmla="*/ 60 h 267"/>
                  <a:gd name="T62" fmla="*/ 80 w 132"/>
                  <a:gd name="T63" fmla="*/ 54 h 267"/>
                  <a:gd name="T64" fmla="*/ 80 w 132"/>
                  <a:gd name="T65" fmla="*/ 58 h 267"/>
                  <a:gd name="T66" fmla="*/ 86 w 132"/>
                  <a:gd name="T67" fmla="*/ 56 h 267"/>
                  <a:gd name="T68" fmla="*/ 82 w 132"/>
                  <a:gd name="T69" fmla="*/ 46 h 267"/>
                  <a:gd name="T70" fmla="*/ 90 w 132"/>
                  <a:gd name="T71" fmla="*/ 44 h 267"/>
                  <a:gd name="T72" fmla="*/ 86 w 132"/>
                  <a:gd name="T73" fmla="*/ 32 h 267"/>
                  <a:gd name="T74" fmla="*/ 94 w 132"/>
                  <a:gd name="T75" fmla="*/ 36 h 267"/>
                  <a:gd name="T76" fmla="*/ 96 w 132"/>
                  <a:gd name="T77" fmla="*/ 30 h 267"/>
                  <a:gd name="T78" fmla="*/ 106 w 132"/>
                  <a:gd name="T79" fmla="*/ 22 h 267"/>
                  <a:gd name="T80" fmla="*/ 112 w 132"/>
                  <a:gd name="T81" fmla="*/ 6 h 267"/>
                  <a:gd name="T82" fmla="*/ 116 w 132"/>
                  <a:gd name="T83" fmla="*/ 0 h 267"/>
                  <a:gd name="T84" fmla="*/ 118 w 132"/>
                  <a:gd name="T85" fmla="*/ 14 h 267"/>
                  <a:gd name="T86" fmla="*/ 126 w 132"/>
                  <a:gd name="T87" fmla="*/ 30 h 267"/>
                  <a:gd name="T88" fmla="*/ 132 w 132"/>
                  <a:gd name="T89" fmla="*/ 6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267">
                    <a:moveTo>
                      <a:pt x="128" y="78"/>
                    </a:moveTo>
                    <a:lnTo>
                      <a:pt x="124" y="78"/>
                    </a:lnTo>
                    <a:lnTo>
                      <a:pt x="120" y="68"/>
                    </a:lnTo>
                    <a:lnTo>
                      <a:pt x="116" y="68"/>
                    </a:lnTo>
                    <a:lnTo>
                      <a:pt x="118" y="78"/>
                    </a:lnTo>
                    <a:lnTo>
                      <a:pt x="120" y="82"/>
                    </a:lnTo>
                    <a:lnTo>
                      <a:pt x="118" y="90"/>
                    </a:lnTo>
                    <a:lnTo>
                      <a:pt x="116" y="96"/>
                    </a:lnTo>
                    <a:lnTo>
                      <a:pt x="114" y="104"/>
                    </a:lnTo>
                    <a:lnTo>
                      <a:pt x="114" y="114"/>
                    </a:lnTo>
                    <a:lnTo>
                      <a:pt x="108" y="124"/>
                    </a:lnTo>
                    <a:lnTo>
                      <a:pt x="108" y="130"/>
                    </a:lnTo>
                    <a:lnTo>
                      <a:pt x="96" y="150"/>
                    </a:lnTo>
                    <a:lnTo>
                      <a:pt x="94" y="164"/>
                    </a:lnTo>
                    <a:lnTo>
                      <a:pt x="88" y="189"/>
                    </a:lnTo>
                    <a:lnTo>
                      <a:pt x="78" y="205"/>
                    </a:lnTo>
                    <a:lnTo>
                      <a:pt x="76" y="223"/>
                    </a:lnTo>
                    <a:lnTo>
                      <a:pt x="68" y="245"/>
                    </a:lnTo>
                    <a:lnTo>
                      <a:pt x="68" y="251"/>
                    </a:lnTo>
                    <a:lnTo>
                      <a:pt x="60" y="261"/>
                    </a:lnTo>
                    <a:lnTo>
                      <a:pt x="46" y="261"/>
                    </a:lnTo>
                    <a:lnTo>
                      <a:pt x="38" y="265"/>
                    </a:lnTo>
                    <a:lnTo>
                      <a:pt x="30" y="267"/>
                    </a:lnTo>
                    <a:lnTo>
                      <a:pt x="28" y="263"/>
                    </a:lnTo>
                    <a:lnTo>
                      <a:pt x="14" y="259"/>
                    </a:lnTo>
                    <a:lnTo>
                      <a:pt x="8" y="251"/>
                    </a:lnTo>
                    <a:lnTo>
                      <a:pt x="4" y="239"/>
                    </a:lnTo>
                    <a:lnTo>
                      <a:pt x="4" y="225"/>
                    </a:lnTo>
                    <a:lnTo>
                      <a:pt x="2" y="211"/>
                    </a:lnTo>
                    <a:lnTo>
                      <a:pt x="0" y="199"/>
                    </a:lnTo>
                    <a:lnTo>
                      <a:pt x="6" y="186"/>
                    </a:lnTo>
                    <a:lnTo>
                      <a:pt x="10" y="184"/>
                    </a:lnTo>
                    <a:lnTo>
                      <a:pt x="10" y="174"/>
                    </a:lnTo>
                    <a:lnTo>
                      <a:pt x="14" y="174"/>
                    </a:lnTo>
                    <a:lnTo>
                      <a:pt x="22" y="160"/>
                    </a:lnTo>
                    <a:lnTo>
                      <a:pt x="24" y="152"/>
                    </a:lnTo>
                    <a:lnTo>
                      <a:pt x="22" y="144"/>
                    </a:lnTo>
                    <a:lnTo>
                      <a:pt x="18" y="138"/>
                    </a:lnTo>
                    <a:lnTo>
                      <a:pt x="20" y="134"/>
                    </a:lnTo>
                    <a:lnTo>
                      <a:pt x="16" y="128"/>
                    </a:lnTo>
                    <a:lnTo>
                      <a:pt x="16" y="118"/>
                    </a:lnTo>
                    <a:lnTo>
                      <a:pt x="18" y="114"/>
                    </a:lnTo>
                    <a:lnTo>
                      <a:pt x="14" y="112"/>
                    </a:lnTo>
                    <a:lnTo>
                      <a:pt x="18" y="104"/>
                    </a:lnTo>
                    <a:lnTo>
                      <a:pt x="26" y="92"/>
                    </a:lnTo>
                    <a:lnTo>
                      <a:pt x="26" y="84"/>
                    </a:lnTo>
                    <a:lnTo>
                      <a:pt x="34" y="80"/>
                    </a:lnTo>
                    <a:lnTo>
                      <a:pt x="36" y="78"/>
                    </a:lnTo>
                    <a:lnTo>
                      <a:pt x="46" y="80"/>
                    </a:lnTo>
                    <a:lnTo>
                      <a:pt x="48" y="76"/>
                    </a:lnTo>
                    <a:lnTo>
                      <a:pt x="50" y="76"/>
                    </a:lnTo>
                    <a:lnTo>
                      <a:pt x="52" y="76"/>
                    </a:lnTo>
                    <a:lnTo>
                      <a:pt x="54" y="74"/>
                    </a:lnTo>
                    <a:lnTo>
                      <a:pt x="58" y="74"/>
                    </a:lnTo>
                    <a:lnTo>
                      <a:pt x="64" y="82"/>
                    </a:lnTo>
                    <a:lnTo>
                      <a:pt x="64" y="80"/>
                    </a:lnTo>
                    <a:lnTo>
                      <a:pt x="60" y="74"/>
                    </a:lnTo>
                    <a:lnTo>
                      <a:pt x="62" y="68"/>
                    </a:lnTo>
                    <a:lnTo>
                      <a:pt x="68" y="62"/>
                    </a:lnTo>
                    <a:lnTo>
                      <a:pt x="70" y="66"/>
                    </a:lnTo>
                    <a:lnTo>
                      <a:pt x="74" y="66"/>
                    </a:lnTo>
                    <a:lnTo>
                      <a:pt x="74" y="60"/>
                    </a:lnTo>
                    <a:lnTo>
                      <a:pt x="78" y="56"/>
                    </a:lnTo>
                    <a:lnTo>
                      <a:pt x="80" y="54"/>
                    </a:lnTo>
                    <a:lnTo>
                      <a:pt x="80" y="56"/>
                    </a:lnTo>
                    <a:lnTo>
                      <a:pt x="80" y="58"/>
                    </a:lnTo>
                    <a:lnTo>
                      <a:pt x="84" y="56"/>
                    </a:lnTo>
                    <a:lnTo>
                      <a:pt x="86" y="56"/>
                    </a:lnTo>
                    <a:lnTo>
                      <a:pt x="88" y="52"/>
                    </a:lnTo>
                    <a:lnTo>
                      <a:pt x="82" y="46"/>
                    </a:lnTo>
                    <a:lnTo>
                      <a:pt x="84" y="44"/>
                    </a:lnTo>
                    <a:lnTo>
                      <a:pt x="90" y="44"/>
                    </a:lnTo>
                    <a:lnTo>
                      <a:pt x="88" y="38"/>
                    </a:lnTo>
                    <a:lnTo>
                      <a:pt x="86" y="32"/>
                    </a:lnTo>
                    <a:lnTo>
                      <a:pt x="90" y="28"/>
                    </a:lnTo>
                    <a:lnTo>
                      <a:pt x="94" y="36"/>
                    </a:lnTo>
                    <a:lnTo>
                      <a:pt x="96" y="36"/>
                    </a:lnTo>
                    <a:lnTo>
                      <a:pt x="96" y="30"/>
                    </a:lnTo>
                    <a:lnTo>
                      <a:pt x="98" y="28"/>
                    </a:lnTo>
                    <a:lnTo>
                      <a:pt x="106" y="22"/>
                    </a:lnTo>
                    <a:lnTo>
                      <a:pt x="104" y="10"/>
                    </a:lnTo>
                    <a:lnTo>
                      <a:pt x="112" y="6"/>
                    </a:lnTo>
                    <a:lnTo>
                      <a:pt x="114" y="2"/>
                    </a:lnTo>
                    <a:lnTo>
                      <a:pt x="116" y="0"/>
                    </a:lnTo>
                    <a:lnTo>
                      <a:pt x="116" y="6"/>
                    </a:lnTo>
                    <a:lnTo>
                      <a:pt x="118" y="14"/>
                    </a:lnTo>
                    <a:lnTo>
                      <a:pt x="122" y="18"/>
                    </a:lnTo>
                    <a:lnTo>
                      <a:pt x="126" y="30"/>
                    </a:lnTo>
                    <a:lnTo>
                      <a:pt x="128" y="54"/>
                    </a:lnTo>
                    <a:lnTo>
                      <a:pt x="132" y="62"/>
                    </a:lnTo>
                    <a:lnTo>
                      <a:pt x="128"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1" name="Freeform 169"/>
              <p:cNvSpPr>
                <a:spLocks noEditPoints="1"/>
              </p:cNvSpPr>
              <p:nvPr/>
            </p:nvSpPr>
            <p:spPr bwMode="auto">
              <a:xfrm>
                <a:off x="13544847" y="5171734"/>
                <a:ext cx="31371" cy="34223"/>
              </a:xfrm>
              <a:custGeom>
                <a:avLst/>
                <a:gdLst>
                  <a:gd name="T0" fmla="*/ 4 w 22"/>
                  <a:gd name="T1" fmla="*/ 12 h 24"/>
                  <a:gd name="T2" fmla="*/ 0 w 22"/>
                  <a:gd name="T3" fmla="*/ 8 h 24"/>
                  <a:gd name="T4" fmla="*/ 2 w 22"/>
                  <a:gd name="T5" fmla="*/ 0 h 24"/>
                  <a:gd name="T6" fmla="*/ 4 w 22"/>
                  <a:gd name="T7" fmla="*/ 6 h 24"/>
                  <a:gd name="T8" fmla="*/ 4 w 22"/>
                  <a:gd name="T9" fmla="*/ 12 h 24"/>
                  <a:gd name="T10" fmla="*/ 8 w 22"/>
                  <a:gd name="T11" fmla="*/ 24 h 24"/>
                  <a:gd name="T12" fmla="*/ 10 w 22"/>
                  <a:gd name="T13" fmla="*/ 20 h 24"/>
                  <a:gd name="T14" fmla="*/ 6 w 22"/>
                  <a:gd name="T15" fmla="*/ 18 h 24"/>
                  <a:gd name="T16" fmla="*/ 6 w 22"/>
                  <a:gd name="T17" fmla="*/ 22 h 24"/>
                  <a:gd name="T18" fmla="*/ 8 w 22"/>
                  <a:gd name="T19" fmla="*/ 24 h 24"/>
                  <a:gd name="T20" fmla="*/ 22 w 22"/>
                  <a:gd name="T21" fmla="*/ 18 h 24"/>
                  <a:gd name="T22" fmla="*/ 22 w 22"/>
                  <a:gd name="T23" fmla="*/ 16 h 24"/>
                  <a:gd name="T24" fmla="*/ 20 w 22"/>
                  <a:gd name="T25" fmla="*/ 16 h 24"/>
                  <a:gd name="T26" fmla="*/ 18 w 22"/>
                  <a:gd name="T27" fmla="*/ 18 h 24"/>
                  <a:gd name="T28" fmla="*/ 22 w 22"/>
                  <a:gd name="T29" fmla="*/ 22 h 24"/>
                  <a:gd name="T30" fmla="*/ 22 w 22"/>
                  <a:gd name="T3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4" y="12"/>
                    </a:moveTo>
                    <a:lnTo>
                      <a:pt x="0" y="8"/>
                    </a:lnTo>
                    <a:lnTo>
                      <a:pt x="2" y="0"/>
                    </a:lnTo>
                    <a:lnTo>
                      <a:pt x="4" y="6"/>
                    </a:lnTo>
                    <a:lnTo>
                      <a:pt x="4" y="12"/>
                    </a:lnTo>
                    <a:close/>
                    <a:moveTo>
                      <a:pt x="8" y="24"/>
                    </a:moveTo>
                    <a:lnTo>
                      <a:pt x="10" y="20"/>
                    </a:lnTo>
                    <a:lnTo>
                      <a:pt x="6" y="18"/>
                    </a:lnTo>
                    <a:lnTo>
                      <a:pt x="6" y="22"/>
                    </a:lnTo>
                    <a:lnTo>
                      <a:pt x="8" y="24"/>
                    </a:lnTo>
                    <a:close/>
                    <a:moveTo>
                      <a:pt x="22" y="18"/>
                    </a:moveTo>
                    <a:lnTo>
                      <a:pt x="22" y="16"/>
                    </a:lnTo>
                    <a:lnTo>
                      <a:pt x="20" y="16"/>
                    </a:lnTo>
                    <a:lnTo>
                      <a:pt x="18" y="18"/>
                    </a:lnTo>
                    <a:lnTo>
                      <a:pt x="22" y="22"/>
                    </a:lnTo>
                    <a:lnTo>
                      <a:pt x="2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2" name="Freeform 170"/>
              <p:cNvSpPr>
                <a:spLocks/>
              </p:cNvSpPr>
              <p:nvPr/>
            </p:nvSpPr>
            <p:spPr bwMode="auto">
              <a:xfrm>
                <a:off x="13587625" y="5208808"/>
                <a:ext cx="8556" cy="8556"/>
              </a:xfrm>
              <a:custGeom>
                <a:avLst/>
                <a:gdLst>
                  <a:gd name="T0" fmla="*/ 0 w 6"/>
                  <a:gd name="T1" fmla="*/ 6 h 6"/>
                  <a:gd name="T2" fmla="*/ 2 w 6"/>
                  <a:gd name="T3" fmla="*/ 0 h 6"/>
                  <a:gd name="T4" fmla="*/ 6 w 6"/>
                  <a:gd name="T5" fmla="*/ 2 h 6"/>
                  <a:gd name="T6" fmla="*/ 4 w 6"/>
                  <a:gd name="T7" fmla="*/ 6 h 6"/>
                  <a:gd name="T8" fmla="*/ 0 w 6"/>
                  <a:gd name="T9" fmla="*/ 6 h 6"/>
                </a:gdLst>
                <a:ahLst/>
                <a:cxnLst>
                  <a:cxn ang="0">
                    <a:pos x="T0" y="T1"/>
                  </a:cxn>
                  <a:cxn ang="0">
                    <a:pos x="T2" y="T3"/>
                  </a:cxn>
                  <a:cxn ang="0">
                    <a:pos x="T4" y="T5"/>
                  </a:cxn>
                  <a:cxn ang="0">
                    <a:pos x="T6" y="T7"/>
                  </a:cxn>
                  <a:cxn ang="0">
                    <a:pos x="T8" y="T9"/>
                  </a:cxn>
                </a:cxnLst>
                <a:rect l="0" t="0" r="r" b="b"/>
                <a:pathLst>
                  <a:path w="6" h="6">
                    <a:moveTo>
                      <a:pt x="0" y="6"/>
                    </a:moveTo>
                    <a:lnTo>
                      <a:pt x="2" y="0"/>
                    </a:lnTo>
                    <a:lnTo>
                      <a:pt x="6" y="2"/>
                    </a:lnTo>
                    <a:lnTo>
                      <a:pt x="4" y="6"/>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3" name="Freeform 171"/>
              <p:cNvSpPr>
                <a:spLocks/>
              </p:cNvSpPr>
              <p:nvPr/>
            </p:nvSpPr>
            <p:spPr bwMode="auto">
              <a:xfrm>
                <a:off x="13824331" y="5442662"/>
                <a:ext cx="14259" cy="11408"/>
              </a:xfrm>
              <a:custGeom>
                <a:avLst/>
                <a:gdLst>
                  <a:gd name="T0" fmla="*/ 0 w 10"/>
                  <a:gd name="T1" fmla="*/ 2 h 8"/>
                  <a:gd name="T2" fmla="*/ 6 w 10"/>
                  <a:gd name="T3" fmla="*/ 0 h 8"/>
                  <a:gd name="T4" fmla="*/ 10 w 10"/>
                  <a:gd name="T5" fmla="*/ 2 h 8"/>
                  <a:gd name="T6" fmla="*/ 10 w 10"/>
                  <a:gd name="T7" fmla="*/ 8 h 8"/>
                  <a:gd name="T8" fmla="*/ 4 w 10"/>
                  <a:gd name="T9" fmla="*/ 8 h 8"/>
                  <a:gd name="T10" fmla="*/ 0 w 10"/>
                  <a:gd name="T11" fmla="*/ 2 h 8"/>
                </a:gdLst>
                <a:ahLst/>
                <a:cxnLst>
                  <a:cxn ang="0">
                    <a:pos x="T0" y="T1"/>
                  </a:cxn>
                  <a:cxn ang="0">
                    <a:pos x="T2" y="T3"/>
                  </a:cxn>
                  <a:cxn ang="0">
                    <a:pos x="T4" y="T5"/>
                  </a:cxn>
                  <a:cxn ang="0">
                    <a:pos x="T6" y="T7"/>
                  </a:cxn>
                  <a:cxn ang="0">
                    <a:pos x="T8" y="T9"/>
                  </a:cxn>
                  <a:cxn ang="0">
                    <a:pos x="T10" y="T11"/>
                  </a:cxn>
                </a:cxnLst>
                <a:rect l="0" t="0" r="r" b="b"/>
                <a:pathLst>
                  <a:path w="10" h="8">
                    <a:moveTo>
                      <a:pt x="0" y="2"/>
                    </a:moveTo>
                    <a:lnTo>
                      <a:pt x="6" y="0"/>
                    </a:lnTo>
                    <a:lnTo>
                      <a:pt x="10" y="2"/>
                    </a:lnTo>
                    <a:lnTo>
                      <a:pt x="10" y="8"/>
                    </a:lnTo>
                    <a:lnTo>
                      <a:pt x="4" y="8"/>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4" name="Freeform 172"/>
              <p:cNvSpPr>
                <a:spLocks/>
              </p:cNvSpPr>
              <p:nvPr/>
            </p:nvSpPr>
            <p:spPr bwMode="auto">
              <a:xfrm>
                <a:off x="13878517" y="5414143"/>
                <a:ext cx="8556" cy="17111"/>
              </a:xfrm>
              <a:custGeom>
                <a:avLst/>
                <a:gdLst>
                  <a:gd name="T0" fmla="*/ 2 w 6"/>
                  <a:gd name="T1" fmla="*/ 12 h 12"/>
                  <a:gd name="T2" fmla="*/ 0 w 6"/>
                  <a:gd name="T3" fmla="*/ 8 h 12"/>
                  <a:gd name="T4" fmla="*/ 4 w 6"/>
                  <a:gd name="T5" fmla="*/ 0 h 12"/>
                  <a:gd name="T6" fmla="*/ 6 w 6"/>
                  <a:gd name="T7" fmla="*/ 6 h 12"/>
                  <a:gd name="T8" fmla="*/ 6 w 6"/>
                  <a:gd name="T9" fmla="*/ 12 h 12"/>
                  <a:gd name="T10" fmla="*/ 2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2" y="12"/>
                    </a:moveTo>
                    <a:lnTo>
                      <a:pt x="0" y="8"/>
                    </a:lnTo>
                    <a:lnTo>
                      <a:pt x="4" y="0"/>
                    </a:lnTo>
                    <a:lnTo>
                      <a:pt x="6" y="6"/>
                    </a:lnTo>
                    <a:lnTo>
                      <a:pt x="6" y="12"/>
                    </a:lnTo>
                    <a:lnTo>
                      <a:pt x="2"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5" name="Freeform 173"/>
              <p:cNvSpPr>
                <a:spLocks noEditPoints="1"/>
              </p:cNvSpPr>
              <p:nvPr/>
            </p:nvSpPr>
            <p:spPr bwMode="auto">
              <a:xfrm>
                <a:off x="14863840" y="4274819"/>
                <a:ext cx="208187" cy="417800"/>
              </a:xfrm>
              <a:custGeom>
                <a:avLst/>
                <a:gdLst>
                  <a:gd name="T0" fmla="*/ 30 w 146"/>
                  <a:gd name="T1" fmla="*/ 245 h 293"/>
                  <a:gd name="T2" fmla="*/ 100 w 146"/>
                  <a:gd name="T3" fmla="*/ 157 h 293"/>
                  <a:gd name="T4" fmla="*/ 98 w 146"/>
                  <a:gd name="T5" fmla="*/ 133 h 293"/>
                  <a:gd name="T6" fmla="*/ 134 w 146"/>
                  <a:gd name="T7" fmla="*/ 119 h 293"/>
                  <a:gd name="T8" fmla="*/ 142 w 146"/>
                  <a:gd name="T9" fmla="*/ 103 h 293"/>
                  <a:gd name="T10" fmla="*/ 136 w 146"/>
                  <a:gd name="T11" fmla="*/ 87 h 293"/>
                  <a:gd name="T12" fmla="*/ 116 w 146"/>
                  <a:gd name="T13" fmla="*/ 51 h 293"/>
                  <a:gd name="T14" fmla="*/ 92 w 146"/>
                  <a:gd name="T15" fmla="*/ 49 h 293"/>
                  <a:gd name="T16" fmla="*/ 80 w 146"/>
                  <a:gd name="T17" fmla="*/ 49 h 293"/>
                  <a:gd name="T18" fmla="*/ 62 w 146"/>
                  <a:gd name="T19" fmla="*/ 59 h 293"/>
                  <a:gd name="T20" fmla="*/ 62 w 146"/>
                  <a:gd name="T21" fmla="*/ 43 h 293"/>
                  <a:gd name="T22" fmla="*/ 60 w 146"/>
                  <a:gd name="T23" fmla="*/ 18 h 293"/>
                  <a:gd name="T24" fmla="*/ 44 w 146"/>
                  <a:gd name="T25" fmla="*/ 4 h 293"/>
                  <a:gd name="T26" fmla="*/ 26 w 146"/>
                  <a:gd name="T27" fmla="*/ 10 h 293"/>
                  <a:gd name="T28" fmla="*/ 0 w 146"/>
                  <a:gd name="T29" fmla="*/ 24 h 293"/>
                  <a:gd name="T30" fmla="*/ 4 w 146"/>
                  <a:gd name="T31" fmla="*/ 43 h 293"/>
                  <a:gd name="T32" fmla="*/ 18 w 146"/>
                  <a:gd name="T33" fmla="*/ 73 h 293"/>
                  <a:gd name="T34" fmla="*/ 26 w 146"/>
                  <a:gd name="T35" fmla="*/ 87 h 293"/>
                  <a:gd name="T36" fmla="*/ 22 w 146"/>
                  <a:gd name="T37" fmla="*/ 101 h 293"/>
                  <a:gd name="T38" fmla="*/ 26 w 146"/>
                  <a:gd name="T39" fmla="*/ 119 h 293"/>
                  <a:gd name="T40" fmla="*/ 36 w 146"/>
                  <a:gd name="T41" fmla="*/ 145 h 293"/>
                  <a:gd name="T42" fmla="*/ 42 w 146"/>
                  <a:gd name="T43" fmla="*/ 187 h 293"/>
                  <a:gd name="T44" fmla="*/ 36 w 146"/>
                  <a:gd name="T45" fmla="*/ 205 h 293"/>
                  <a:gd name="T46" fmla="*/ 32 w 146"/>
                  <a:gd name="T47" fmla="*/ 217 h 293"/>
                  <a:gd name="T48" fmla="*/ 28 w 146"/>
                  <a:gd name="T49" fmla="*/ 241 h 293"/>
                  <a:gd name="T50" fmla="*/ 32 w 146"/>
                  <a:gd name="T51" fmla="*/ 239 h 293"/>
                  <a:gd name="T52" fmla="*/ 44 w 146"/>
                  <a:gd name="T53" fmla="*/ 257 h 293"/>
                  <a:gd name="T54" fmla="*/ 54 w 146"/>
                  <a:gd name="T55" fmla="*/ 261 h 293"/>
                  <a:gd name="T56" fmla="*/ 64 w 146"/>
                  <a:gd name="T57" fmla="*/ 275 h 293"/>
                  <a:gd name="T58" fmla="*/ 72 w 146"/>
                  <a:gd name="T59" fmla="*/ 277 h 293"/>
                  <a:gd name="T60" fmla="*/ 84 w 146"/>
                  <a:gd name="T61" fmla="*/ 293 h 293"/>
                  <a:gd name="T62" fmla="*/ 96 w 146"/>
                  <a:gd name="T63" fmla="*/ 285 h 293"/>
                  <a:gd name="T64" fmla="*/ 76 w 146"/>
                  <a:gd name="T65" fmla="*/ 269 h 293"/>
                  <a:gd name="T66" fmla="*/ 60 w 146"/>
                  <a:gd name="T67" fmla="*/ 251 h 293"/>
                  <a:gd name="T68" fmla="*/ 64 w 146"/>
                  <a:gd name="T69" fmla="*/ 243 h 293"/>
                  <a:gd name="T70" fmla="*/ 56 w 146"/>
                  <a:gd name="T71" fmla="*/ 221 h 293"/>
                  <a:gd name="T72" fmla="*/ 44 w 146"/>
                  <a:gd name="T73" fmla="*/ 225 h 293"/>
                  <a:gd name="T74" fmla="*/ 44 w 146"/>
                  <a:gd name="T75" fmla="*/ 203 h 293"/>
                  <a:gd name="T76" fmla="*/ 56 w 146"/>
                  <a:gd name="T77" fmla="*/ 167 h 293"/>
                  <a:gd name="T78" fmla="*/ 56 w 146"/>
                  <a:gd name="T79" fmla="*/ 143 h 293"/>
                  <a:gd name="T80" fmla="*/ 68 w 146"/>
                  <a:gd name="T81" fmla="*/ 135 h 293"/>
                  <a:gd name="T82" fmla="*/ 68 w 146"/>
                  <a:gd name="T83" fmla="*/ 153 h 293"/>
                  <a:gd name="T84" fmla="*/ 86 w 146"/>
                  <a:gd name="T85" fmla="*/ 155 h 293"/>
                  <a:gd name="T86" fmla="*/ 94 w 146"/>
                  <a:gd name="T87" fmla="*/ 165 h 293"/>
                  <a:gd name="T88" fmla="*/ 106 w 146"/>
                  <a:gd name="T89" fmla="*/ 173 h 293"/>
                  <a:gd name="T90" fmla="*/ 100 w 146"/>
                  <a:gd name="T91" fmla="*/ 15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293">
                    <a:moveTo>
                      <a:pt x="28" y="249"/>
                    </a:moveTo>
                    <a:lnTo>
                      <a:pt x="28" y="247"/>
                    </a:lnTo>
                    <a:lnTo>
                      <a:pt x="30" y="245"/>
                    </a:lnTo>
                    <a:lnTo>
                      <a:pt x="30" y="251"/>
                    </a:lnTo>
                    <a:lnTo>
                      <a:pt x="28" y="249"/>
                    </a:lnTo>
                    <a:close/>
                    <a:moveTo>
                      <a:pt x="100" y="157"/>
                    </a:moveTo>
                    <a:lnTo>
                      <a:pt x="94" y="151"/>
                    </a:lnTo>
                    <a:lnTo>
                      <a:pt x="92" y="135"/>
                    </a:lnTo>
                    <a:lnTo>
                      <a:pt x="98" y="133"/>
                    </a:lnTo>
                    <a:lnTo>
                      <a:pt x="110" y="119"/>
                    </a:lnTo>
                    <a:lnTo>
                      <a:pt x="118" y="121"/>
                    </a:lnTo>
                    <a:lnTo>
                      <a:pt x="134" y="119"/>
                    </a:lnTo>
                    <a:lnTo>
                      <a:pt x="140" y="123"/>
                    </a:lnTo>
                    <a:lnTo>
                      <a:pt x="144" y="119"/>
                    </a:lnTo>
                    <a:lnTo>
                      <a:pt x="142" y="103"/>
                    </a:lnTo>
                    <a:lnTo>
                      <a:pt x="146" y="97"/>
                    </a:lnTo>
                    <a:lnTo>
                      <a:pt x="142" y="89"/>
                    </a:lnTo>
                    <a:lnTo>
                      <a:pt x="136" y="87"/>
                    </a:lnTo>
                    <a:lnTo>
                      <a:pt x="126" y="73"/>
                    </a:lnTo>
                    <a:lnTo>
                      <a:pt x="126" y="59"/>
                    </a:lnTo>
                    <a:lnTo>
                      <a:pt x="116" y="51"/>
                    </a:lnTo>
                    <a:lnTo>
                      <a:pt x="110" y="43"/>
                    </a:lnTo>
                    <a:lnTo>
                      <a:pt x="96" y="41"/>
                    </a:lnTo>
                    <a:lnTo>
                      <a:pt x="92" y="49"/>
                    </a:lnTo>
                    <a:lnTo>
                      <a:pt x="86" y="53"/>
                    </a:lnTo>
                    <a:lnTo>
                      <a:pt x="82" y="55"/>
                    </a:lnTo>
                    <a:lnTo>
                      <a:pt x="80" y="49"/>
                    </a:lnTo>
                    <a:lnTo>
                      <a:pt x="76" y="47"/>
                    </a:lnTo>
                    <a:lnTo>
                      <a:pt x="70" y="49"/>
                    </a:lnTo>
                    <a:lnTo>
                      <a:pt x="62" y="59"/>
                    </a:lnTo>
                    <a:lnTo>
                      <a:pt x="58" y="59"/>
                    </a:lnTo>
                    <a:lnTo>
                      <a:pt x="58" y="53"/>
                    </a:lnTo>
                    <a:lnTo>
                      <a:pt x="62" y="43"/>
                    </a:lnTo>
                    <a:lnTo>
                      <a:pt x="60" y="32"/>
                    </a:lnTo>
                    <a:lnTo>
                      <a:pt x="60" y="28"/>
                    </a:lnTo>
                    <a:lnTo>
                      <a:pt x="60" y="18"/>
                    </a:lnTo>
                    <a:lnTo>
                      <a:pt x="44" y="14"/>
                    </a:lnTo>
                    <a:lnTo>
                      <a:pt x="46" y="8"/>
                    </a:lnTo>
                    <a:lnTo>
                      <a:pt x="44" y="4"/>
                    </a:lnTo>
                    <a:lnTo>
                      <a:pt x="36" y="0"/>
                    </a:lnTo>
                    <a:lnTo>
                      <a:pt x="32" y="2"/>
                    </a:lnTo>
                    <a:lnTo>
                      <a:pt x="26" y="10"/>
                    </a:lnTo>
                    <a:lnTo>
                      <a:pt x="14" y="16"/>
                    </a:lnTo>
                    <a:lnTo>
                      <a:pt x="4" y="14"/>
                    </a:lnTo>
                    <a:lnTo>
                      <a:pt x="0" y="24"/>
                    </a:lnTo>
                    <a:lnTo>
                      <a:pt x="2" y="34"/>
                    </a:lnTo>
                    <a:lnTo>
                      <a:pt x="0" y="39"/>
                    </a:lnTo>
                    <a:lnTo>
                      <a:pt x="4" y="43"/>
                    </a:lnTo>
                    <a:lnTo>
                      <a:pt x="6" y="47"/>
                    </a:lnTo>
                    <a:lnTo>
                      <a:pt x="6" y="53"/>
                    </a:lnTo>
                    <a:lnTo>
                      <a:pt x="18" y="73"/>
                    </a:lnTo>
                    <a:lnTo>
                      <a:pt x="20" y="81"/>
                    </a:lnTo>
                    <a:lnTo>
                      <a:pt x="26" y="83"/>
                    </a:lnTo>
                    <a:lnTo>
                      <a:pt x="26" y="87"/>
                    </a:lnTo>
                    <a:lnTo>
                      <a:pt x="22" y="89"/>
                    </a:lnTo>
                    <a:lnTo>
                      <a:pt x="20" y="95"/>
                    </a:lnTo>
                    <a:lnTo>
                      <a:pt x="22" y="101"/>
                    </a:lnTo>
                    <a:lnTo>
                      <a:pt x="18" y="105"/>
                    </a:lnTo>
                    <a:lnTo>
                      <a:pt x="18" y="111"/>
                    </a:lnTo>
                    <a:lnTo>
                      <a:pt x="26" y="119"/>
                    </a:lnTo>
                    <a:lnTo>
                      <a:pt x="34" y="127"/>
                    </a:lnTo>
                    <a:lnTo>
                      <a:pt x="38" y="137"/>
                    </a:lnTo>
                    <a:lnTo>
                      <a:pt x="36" y="145"/>
                    </a:lnTo>
                    <a:lnTo>
                      <a:pt x="38" y="153"/>
                    </a:lnTo>
                    <a:lnTo>
                      <a:pt x="46" y="163"/>
                    </a:lnTo>
                    <a:lnTo>
                      <a:pt x="42" y="187"/>
                    </a:lnTo>
                    <a:lnTo>
                      <a:pt x="38" y="189"/>
                    </a:lnTo>
                    <a:lnTo>
                      <a:pt x="34" y="201"/>
                    </a:lnTo>
                    <a:lnTo>
                      <a:pt x="36" y="205"/>
                    </a:lnTo>
                    <a:lnTo>
                      <a:pt x="32" y="211"/>
                    </a:lnTo>
                    <a:lnTo>
                      <a:pt x="34" y="215"/>
                    </a:lnTo>
                    <a:lnTo>
                      <a:pt x="32" y="217"/>
                    </a:lnTo>
                    <a:lnTo>
                      <a:pt x="30" y="227"/>
                    </a:lnTo>
                    <a:lnTo>
                      <a:pt x="26" y="235"/>
                    </a:lnTo>
                    <a:lnTo>
                      <a:pt x="28" y="241"/>
                    </a:lnTo>
                    <a:lnTo>
                      <a:pt x="28" y="245"/>
                    </a:lnTo>
                    <a:lnTo>
                      <a:pt x="30" y="245"/>
                    </a:lnTo>
                    <a:lnTo>
                      <a:pt x="32" y="239"/>
                    </a:lnTo>
                    <a:lnTo>
                      <a:pt x="36" y="239"/>
                    </a:lnTo>
                    <a:lnTo>
                      <a:pt x="38" y="245"/>
                    </a:lnTo>
                    <a:lnTo>
                      <a:pt x="44" y="257"/>
                    </a:lnTo>
                    <a:lnTo>
                      <a:pt x="46" y="251"/>
                    </a:lnTo>
                    <a:lnTo>
                      <a:pt x="52" y="261"/>
                    </a:lnTo>
                    <a:lnTo>
                      <a:pt x="54" y="261"/>
                    </a:lnTo>
                    <a:lnTo>
                      <a:pt x="58" y="263"/>
                    </a:lnTo>
                    <a:lnTo>
                      <a:pt x="58" y="269"/>
                    </a:lnTo>
                    <a:lnTo>
                      <a:pt x="64" y="275"/>
                    </a:lnTo>
                    <a:lnTo>
                      <a:pt x="68" y="273"/>
                    </a:lnTo>
                    <a:lnTo>
                      <a:pt x="70" y="273"/>
                    </a:lnTo>
                    <a:lnTo>
                      <a:pt x="72" y="277"/>
                    </a:lnTo>
                    <a:lnTo>
                      <a:pt x="82" y="283"/>
                    </a:lnTo>
                    <a:lnTo>
                      <a:pt x="80" y="289"/>
                    </a:lnTo>
                    <a:lnTo>
                      <a:pt x="84" y="293"/>
                    </a:lnTo>
                    <a:lnTo>
                      <a:pt x="88" y="289"/>
                    </a:lnTo>
                    <a:lnTo>
                      <a:pt x="94" y="289"/>
                    </a:lnTo>
                    <a:lnTo>
                      <a:pt x="96" y="285"/>
                    </a:lnTo>
                    <a:lnTo>
                      <a:pt x="94" y="279"/>
                    </a:lnTo>
                    <a:lnTo>
                      <a:pt x="84" y="269"/>
                    </a:lnTo>
                    <a:lnTo>
                      <a:pt x="76" y="269"/>
                    </a:lnTo>
                    <a:lnTo>
                      <a:pt x="66" y="261"/>
                    </a:lnTo>
                    <a:lnTo>
                      <a:pt x="64" y="259"/>
                    </a:lnTo>
                    <a:lnTo>
                      <a:pt x="60" y="251"/>
                    </a:lnTo>
                    <a:lnTo>
                      <a:pt x="62" y="251"/>
                    </a:lnTo>
                    <a:lnTo>
                      <a:pt x="66" y="257"/>
                    </a:lnTo>
                    <a:lnTo>
                      <a:pt x="64" y="243"/>
                    </a:lnTo>
                    <a:lnTo>
                      <a:pt x="60" y="239"/>
                    </a:lnTo>
                    <a:lnTo>
                      <a:pt x="60" y="229"/>
                    </a:lnTo>
                    <a:lnTo>
                      <a:pt x="56" y="221"/>
                    </a:lnTo>
                    <a:lnTo>
                      <a:pt x="52" y="221"/>
                    </a:lnTo>
                    <a:lnTo>
                      <a:pt x="50" y="225"/>
                    </a:lnTo>
                    <a:lnTo>
                      <a:pt x="44" y="225"/>
                    </a:lnTo>
                    <a:lnTo>
                      <a:pt x="46" y="217"/>
                    </a:lnTo>
                    <a:lnTo>
                      <a:pt x="42" y="209"/>
                    </a:lnTo>
                    <a:lnTo>
                      <a:pt x="44" y="203"/>
                    </a:lnTo>
                    <a:lnTo>
                      <a:pt x="48" y="189"/>
                    </a:lnTo>
                    <a:lnTo>
                      <a:pt x="50" y="183"/>
                    </a:lnTo>
                    <a:lnTo>
                      <a:pt x="56" y="167"/>
                    </a:lnTo>
                    <a:lnTo>
                      <a:pt x="56" y="157"/>
                    </a:lnTo>
                    <a:lnTo>
                      <a:pt x="54" y="153"/>
                    </a:lnTo>
                    <a:lnTo>
                      <a:pt x="56" y="143"/>
                    </a:lnTo>
                    <a:lnTo>
                      <a:pt x="52" y="139"/>
                    </a:lnTo>
                    <a:lnTo>
                      <a:pt x="58" y="135"/>
                    </a:lnTo>
                    <a:lnTo>
                      <a:pt x="68" y="135"/>
                    </a:lnTo>
                    <a:lnTo>
                      <a:pt x="68" y="139"/>
                    </a:lnTo>
                    <a:lnTo>
                      <a:pt x="66" y="143"/>
                    </a:lnTo>
                    <a:lnTo>
                      <a:pt x="68" y="153"/>
                    </a:lnTo>
                    <a:lnTo>
                      <a:pt x="70" y="155"/>
                    </a:lnTo>
                    <a:lnTo>
                      <a:pt x="78" y="157"/>
                    </a:lnTo>
                    <a:lnTo>
                      <a:pt x="86" y="155"/>
                    </a:lnTo>
                    <a:lnTo>
                      <a:pt x="88" y="157"/>
                    </a:lnTo>
                    <a:lnTo>
                      <a:pt x="94" y="161"/>
                    </a:lnTo>
                    <a:lnTo>
                      <a:pt x="94" y="165"/>
                    </a:lnTo>
                    <a:lnTo>
                      <a:pt x="98" y="167"/>
                    </a:lnTo>
                    <a:lnTo>
                      <a:pt x="102" y="167"/>
                    </a:lnTo>
                    <a:lnTo>
                      <a:pt x="106" y="173"/>
                    </a:lnTo>
                    <a:lnTo>
                      <a:pt x="108" y="177"/>
                    </a:lnTo>
                    <a:lnTo>
                      <a:pt x="106" y="169"/>
                    </a:lnTo>
                    <a:lnTo>
                      <a:pt x="100" y="15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6" name="Freeform 174"/>
              <p:cNvSpPr>
                <a:spLocks/>
              </p:cNvSpPr>
              <p:nvPr/>
            </p:nvSpPr>
            <p:spPr bwMode="auto">
              <a:xfrm>
                <a:off x="15305880" y="4711156"/>
                <a:ext cx="37074" cy="25667"/>
              </a:xfrm>
              <a:custGeom>
                <a:avLst/>
                <a:gdLst>
                  <a:gd name="T0" fmla="*/ 12 w 26"/>
                  <a:gd name="T1" fmla="*/ 18 h 18"/>
                  <a:gd name="T2" fmla="*/ 16 w 26"/>
                  <a:gd name="T3" fmla="*/ 16 h 18"/>
                  <a:gd name="T4" fmla="*/ 16 w 26"/>
                  <a:gd name="T5" fmla="*/ 6 h 18"/>
                  <a:gd name="T6" fmla="*/ 22 w 26"/>
                  <a:gd name="T7" fmla="*/ 12 h 18"/>
                  <a:gd name="T8" fmla="*/ 26 w 26"/>
                  <a:gd name="T9" fmla="*/ 10 h 18"/>
                  <a:gd name="T10" fmla="*/ 26 w 26"/>
                  <a:gd name="T11" fmla="*/ 0 h 18"/>
                  <a:gd name="T12" fmla="*/ 22 w 26"/>
                  <a:gd name="T13" fmla="*/ 0 h 18"/>
                  <a:gd name="T14" fmla="*/ 18 w 26"/>
                  <a:gd name="T15" fmla="*/ 2 h 18"/>
                  <a:gd name="T16" fmla="*/ 16 w 26"/>
                  <a:gd name="T17" fmla="*/ 2 h 18"/>
                  <a:gd name="T18" fmla="*/ 8 w 26"/>
                  <a:gd name="T19" fmla="*/ 8 h 18"/>
                  <a:gd name="T20" fmla="*/ 4 w 26"/>
                  <a:gd name="T21" fmla="*/ 8 h 18"/>
                  <a:gd name="T22" fmla="*/ 0 w 26"/>
                  <a:gd name="T23" fmla="*/ 12 h 18"/>
                  <a:gd name="T24" fmla="*/ 6 w 26"/>
                  <a:gd name="T25" fmla="*/ 14 h 18"/>
                  <a:gd name="T26" fmla="*/ 12 w 26"/>
                  <a:gd name="T2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18">
                    <a:moveTo>
                      <a:pt x="12" y="18"/>
                    </a:moveTo>
                    <a:lnTo>
                      <a:pt x="16" y="16"/>
                    </a:lnTo>
                    <a:lnTo>
                      <a:pt x="16" y="6"/>
                    </a:lnTo>
                    <a:lnTo>
                      <a:pt x="22" y="12"/>
                    </a:lnTo>
                    <a:lnTo>
                      <a:pt x="26" y="10"/>
                    </a:lnTo>
                    <a:lnTo>
                      <a:pt x="26" y="0"/>
                    </a:lnTo>
                    <a:lnTo>
                      <a:pt x="22" y="0"/>
                    </a:lnTo>
                    <a:lnTo>
                      <a:pt x="18" y="2"/>
                    </a:lnTo>
                    <a:lnTo>
                      <a:pt x="16" y="2"/>
                    </a:lnTo>
                    <a:lnTo>
                      <a:pt x="8" y="8"/>
                    </a:lnTo>
                    <a:lnTo>
                      <a:pt x="4" y="8"/>
                    </a:lnTo>
                    <a:lnTo>
                      <a:pt x="0" y="12"/>
                    </a:lnTo>
                    <a:lnTo>
                      <a:pt x="6" y="14"/>
                    </a:lnTo>
                    <a:lnTo>
                      <a:pt x="1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7" name="Freeform 175"/>
              <p:cNvSpPr>
                <a:spLocks noEditPoints="1"/>
              </p:cNvSpPr>
              <p:nvPr/>
            </p:nvSpPr>
            <p:spPr bwMode="auto">
              <a:xfrm>
                <a:off x="14832469" y="4689767"/>
                <a:ext cx="1142176" cy="470560"/>
              </a:xfrm>
              <a:custGeom>
                <a:avLst/>
                <a:gdLst>
                  <a:gd name="T0" fmla="*/ 142 w 801"/>
                  <a:gd name="T1" fmla="*/ 103 h 330"/>
                  <a:gd name="T2" fmla="*/ 80 w 801"/>
                  <a:gd name="T3" fmla="*/ 51 h 330"/>
                  <a:gd name="T4" fmla="*/ 8 w 801"/>
                  <a:gd name="T5" fmla="*/ 23 h 330"/>
                  <a:gd name="T6" fmla="*/ 96 w 801"/>
                  <a:gd name="T7" fmla="*/ 135 h 330"/>
                  <a:gd name="T8" fmla="*/ 176 w 801"/>
                  <a:gd name="T9" fmla="*/ 229 h 330"/>
                  <a:gd name="T10" fmla="*/ 174 w 801"/>
                  <a:gd name="T11" fmla="*/ 153 h 330"/>
                  <a:gd name="T12" fmla="*/ 136 w 801"/>
                  <a:gd name="T13" fmla="*/ 91 h 330"/>
                  <a:gd name="T14" fmla="*/ 166 w 801"/>
                  <a:gd name="T15" fmla="*/ 123 h 330"/>
                  <a:gd name="T16" fmla="*/ 14 w 801"/>
                  <a:gd name="T17" fmla="*/ 65 h 330"/>
                  <a:gd name="T18" fmla="*/ 62 w 801"/>
                  <a:gd name="T19" fmla="*/ 123 h 330"/>
                  <a:gd name="T20" fmla="*/ 86 w 801"/>
                  <a:gd name="T21" fmla="*/ 163 h 330"/>
                  <a:gd name="T22" fmla="*/ 188 w 801"/>
                  <a:gd name="T23" fmla="*/ 249 h 330"/>
                  <a:gd name="T24" fmla="*/ 336 w 801"/>
                  <a:gd name="T25" fmla="*/ 286 h 330"/>
                  <a:gd name="T26" fmla="*/ 248 w 801"/>
                  <a:gd name="T27" fmla="*/ 247 h 330"/>
                  <a:gd name="T28" fmla="*/ 190 w 801"/>
                  <a:gd name="T29" fmla="*/ 149 h 330"/>
                  <a:gd name="T30" fmla="*/ 222 w 801"/>
                  <a:gd name="T31" fmla="*/ 167 h 330"/>
                  <a:gd name="T32" fmla="*/ 356 w 801"/>
                  <a:gd name="T33" fmla="*/ 253 h 330"/>
                  <a:gd name="T34" fmla="*/ 334 w 801"/>
                  <a:gd name="T35" fmla="*/ 278 h 330"/>
                  <a:gd name="T36" fmla="*/ 414 w 801"/>
                  <a:gd name="T37" fmla="*/ 280 h 330"/>
                  <a:gd name="T38" fmla="*/ 386 w 801"/>
                  <a:gd name="T39" fmla="*/ 290 h 330"/>
                  <a:gd name="T40" fmla="*/ 430 w 801"/>
                  <a:gd name="T41" fmla="*/ 278 h 330"/>
                  <a:gd name="T42" fmla="*/ 504 w 801"/>
                  <a:gd name="T43" fmla="*/ 275 h 330"/>
                  <a:gd name="T44" fmla="*/ 534 w 801"/>
                  <a:gd name="T45" fmla="*/ 269 h 330"/>
                  <a:gd name="T46" fmla="*/ 456 w 801"/>
                  <a:gd name="T47" fmla="*/ 324 h 330"/>
                  <a:gd name="T48" fmla="*/ 562 w 801"/>
                  <a:gd name="T49" fmla="*/ 273 h 330"/>
                  <a:gd name="T50" fmla="*/ 554 w 801"/>
                  <a:gd name="T51" fmla="*/ 173 h 330"/>
                  <a:gd name="T52" fmla="*/ 622 w 801"/>
                  <a:gd name="T53" fmla="*/ 187 h 330"/>
                  <a:gd name="T54" fmla="*/ 572 w 801"/>
                  <a:gd name="T55" fmla="*/ 187 h 330"/>
                  <a:gd name="T56" fmla="*/ 538 w 801"/>
                  <a:gd name="T57" fmla="*/ 155 h 330"/>
                  <a:gd name="T58" fmla="*/ 574 w 801"/>
                  <a:gd name="T59" fmla="*/ 145 h 330"/>
                  <a:gd name="T60" fmla="*/ 684 w 801"/>
                  <a:gd name="T61" fmla="*/ 243 h 330"/>
                  <a:gd name="T62" fmla="*/ 670 w 801"/>
                  <a:gd name="T63" fmla="*/ 199 h 330"/>
                  <a:gd name="T64" fmla="*/ 602 w 801"/>
                  <a:gd name="T65" fmla="*/ 115 h 330"/>
                  <a:gd name="T66" fmla="*/ 572 w 801"/>
                  <a:gd name="T67" fmla="*/ 95 h 330"/>
                  <a:gd name="T68" fmla="*/ 570 w 801"/>
                  <a:gd name="T69" fmla="*/ 125 h 330"/>
                  <a:gd name="T70" fmla="*/ 488 w 801"/>
                  <a:gd name="T71" fmla="*/ 137 h 330"/>
                  <a:gd name="T72" fmla="*/ 478 w 801"/>
                  <a:gd name="T73" fmla="*/ 127 h 330"/>
                  <a:gd name="T74" fmla="*/ 486 w 801"/>
                  <a:gd name="T75" fmla="*/ 105 h 330"/>
                  <a:gd name="T76" fmla="*/ 464 w 801"/>
                  <a:gd name="T77" fmla="*/ 91 h 330"/>
                  <a:gd name="T78" fmla="*/ 416 w 801"/>
                  <a:gd name="T79" fmla="*/ 181 h 330"/>
                  <a:gd name="T80" fmla="*/ 452 w 801"/>
                  <a:gd name="T81" fmla="*/ 185 h 330"/>
                  <a:gd name="T82" fmla="*/ 470 w 801"/>
                  <a:gd name="T83" fmla="*/ 149 h 330"/>
                  <a:gd name="T84" fmla="*/ 478 w 801"/>
                  <a:gd name="T85" fmla="*/ 219 h 330"/>
                  <a:gd name="T86" fmla="*/ 468 w 801"/>
                  <a:gd name="T87" fmla="*/ 221 h 330"/>
                  <a:gd name="T88" fmla="*/ 704 w 801"/>
                  <a:gd name="T89" fmla="*/ 147 h 330"/>
                  <a:gd name="T90" fmla="*/ 548 w 801"/>
                  <a:gd name="T91" fmla="*/ 29 h 330"/>
                  <a:gd name="T92" fmla="*/ 368 w 801"/>
                  <a:gd name="T93" fmla="*/ 185 h 330"/>
                  <a:gd name="T94" fmla="*/ 752 w 801"/>
                  <a:gd name="T95" fmla="*/ 278 h 330"/>
                  <a:gd name="T96" fmla="*/ 490 w 801"/>
                  <a:gd name="T97" fmla="*/ 306 h 330"/>
                  <a:gd name="T98" fmla="*/ 801 w 801"/>
                  <a:gd name="T99" fmla="*/ 165 h 330"/>
                  <a:gd name="T100" fmla="*/ 692 w 801"/>
                  <a:gd name="T101" fmla="*/ 173 h 330"/>
                  <a:gd name="T102" fmla="*/ 632 w 801"/>
                  <a:gd name="T103" fmla="*/ 137 h 330"/>
                  <a:gd name="T104" fmla="*/ 678 w 801"/>
                  <a:gd name="T105" fmla="*/ 163 h 330"/>
                  <a:gd name="T106" fmla="*/ 676 w 801"/>
                  <a:gd name="T107" fmla="*/ 173 h 330"/>
                  <a:gd name="T108" fmla="*/ 746 w 801"/>
                  <a:gd name="T109" fmla="*/ 225 h 330"/>
                  <a:gd name="T110" fmla="*/ 793 w 801"/>
                  <a:gd name="T111" fmla="*/ 294 h 330"/>
                  <a:gd name="T112" fmla="*/ 284 w 801"/>
                  <a:gd name="T113" fmla="*/ 93 h 330"/>
                  <a:gd name="T114" fmla="*/ 260 w 801"/>
                  <a:gd name="T115" fmla="*/ 135 h 330"/>
                  <a:gd name="T116" fmla="*/ 314 w 801"/>
                  <a:gd name="T117" fmla="*/ 175 h 330"/>
                  <a:gd name="T118" fmla="*/ 376 w 801"/>
                  <a:gd name="T119" fmla="*/ 155 h 330"/>
                  <a:gd name="T120" fmla="*/ 402 w 801"/>
                  <a:gd name="T121" fmla="*/ 71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1" h="330">
                    <a:moveTo>
                      <a:pt x="164" y="91"/>
                    </a:moveTo>
                    <a:lnTo>
                      <a:pt x="166" y="89"/>
                    </a:lnTo>
                    <a:lnTo>
                      <a:pt x="170" y="91"/>
                    </a:lnTo>
                    <a:lnTo>
                      <a:pt x="172" y="95"/>
                    </a:lnTo>
                    <a:lnTo>
                      <a:pt x="170" y="99"/>
                    </a:lnTo>
                    <a:lnTo>
                      <a:pt x="168" y="97"/>
                    </a:lnTo>
                    <a:lnTo>
                      <a:pt x="168" y="95"/>
                    </a:lnTo>
                    <a:lnTo>
                      <a:pt x="164" y="91"/>
                    </a:lnTo>
                    <a:close/>
                    <a:moveTo>
                      <a:pt x="154" y="119"/>
                    </a:moveTo>
                    <a:lnTo>
                      <a:pt x="152" y="117"/>
                    </a:lnTo>
                    <a:lnTo>
                      <a:pt x="154" y="115"/>
                    </a:lnTo>
                    <a:lnTo>
                      <a:pt x="154" y="111"/>
                    </a:lnTo>
                    <a:lnTo>
                      <a:pt x="144" y="107"/>
                    </a:lnTo>
                    <a:lnTo>
                      <a:pt x="136" y="109"/>
                    </a:lnTo>
                    <a:lnTo>
                      <a:pt x="134" y="109"/>
                    </a:lnTo>
                    <a:lnTo>
                      <a:pt x="138" y="107"/>
                    </a:lnTo>
                    <a:lnTo>
                      <a:pt x="142" y="103"/>
                    </a:lnTo>
                    <a:lnTo>
                      <a:pt x="140" y="99"/>
                    </a:lnTo>
                    <a:lnTo>
                      <a:pt x="134" y="97"/>
                    </a:lnTo>
                    <a:lnTo>
                      <a:pt x="126" y="91"/>
                    </a:lnTo>
                    <a:lnTo>
                      <a:pt x="126" y="85"/>
                    </a:lnTo>
                    <a:lnTo>
                      <a:pt x="122" y="81"/>
                    </a:lnTo>
                    <a:lnTo>
                      <a:pt x="114" y="79"/>
                    </a:lnTo>
                    <a:lnTo>
                      <a:pt x="112" y="73"/>
                    </a:lnTo>
                    <a:lnTo>
                      <a:pt x="108" y="69"/>
                    </a:lnTo>
                    <a:lnTo>
                      <a:pt x="106" y="67"/>
                    </a:lnTo>
                    <a:lnTo>
                      <a:pt x="100" y="69"/>
                    </a:lnTo>
                    <a:lnTo>
                      <a:pt x="102" y="73"/>
                    </a:lnTo>
                    <a:lnTo>
                      <a:pt x="96" y="67"/>
                    </a:lnTo>
                    <a:lnTo>
                      <a:pt x="94" y="61"/>
                    </a:lnTo>
                    <a:lnTo>
                      <a:pt x="90" y="63"/>
                    </a:lnTo>
                    <a:lnTo>
                      <a:pt x="86" y="61"/>
                    </a:lnTo>
                    <a:lnTo>
                      <a:pt x="86" y="57"/>
                    </a:lnTo>
                    <a:lnTo>
                      <a:pt x="80" y="51"/>
                    </a:lnTo>
                    <a:lnTo>
                      <a:pt x="68" y="43"/>
                    </a:lnTo>
                    <a:lnTo>
                      <a:pt x="64" y="41"/>
                    </a:lnTo>
                    <a:lnTo>
                      <a:pt x="62" y="35"/>
                    </a:lnTo>
                    <a:lnTo>
                      <a:pt x="54" y="33"/>
                    </a:lnTo>
                    <a:lnTo>
                      <a:pt x="56" y="29"/>
                    </a:lnTo>
                    <a:lnTo>
                      <a:pt x="50" y="27"/>
                    </a:lnTo>
                    <a:lnTo>
                      <a:pt x="48" y="19"/>
                    </a:lnTo>
                    <a:lnTo>
                      <a:pt x="40" y="10"/>
                    </a:lnTo>
                    <a:lnTo>
                      <a:pt x="34" y="13"/>
                    </a:lnTo>
                    <a:lnTo>
                      <a:pt x="28" y="10"/>
                    </a:lnTo>
                    <a:lnTo>
                      <a:pt x="22" y="10"/>
                    </a:lnTo>
                    <a:lnTo>
                      <a:pt x="14" y="8"/>
                    </a:lnTo>
                    <a:lnTo>
                      <a:pt x="12" y="4"/>
                    </a:lnTo>
                    <a:lnTo>
                      <a:pt x="6" y="0"/>
                    </a:lnTo>
                    <a:lnTo>
                      <a:pt x="0" y="2"/>
                    </a:lnTo>
                    <a:lnTo>
                      <a:pt x="0" y="8"/>
                    </a:lnTo>
                    <a:lnTo>
                      <a:pt x="8" y="23"/>
                    </a:lnTo>
                    <a:lnTo>
                      <a:pt x="18" y="33"/>
                    </a:lnTo>
                    <a:lnTo>
                      <a:pt x="28" y="41"/>
                    </a:lnTo>
                    <a:lnTo>
                      <a:pt x="30" y="41"/>
                    </a:lnTo>
                    <a:lnTo>
                      <a:pt x="42" y="55"/>
                    </a:lnTo>
                    <a:lnTo>
                      <a:pt x="48" y="57"/>
                    </a:lnTo>
                    <a:lnTo>
                      <a:pt x="48" y="69"/>
                    </a:lnTo>
                    <a:lnTo>
                      <a:pt x="52" y="69"/>
                    </a:lnTo>
                    <a:lnTo>
                      <a:pt x="62" y="73"/>
                    </a:lnTo>
                    <a:lnTo>
                      <a:pt x="62" y="79"/>
                    </a:lnTo>
                    <a:lnTo>
                      <a:pt x="68" y="81"/>
                    </a:lnTo>
                    <a:lnTo>
                      <a:pt x="68" y="87"/>
                    </a:lnTo>
                    <a:lnTo>
                      <a:pt x="74" y="109"/>
                    </a:lnTo>
                    <a:lnTo>
                      <a:pt x="78" y="109"/>
                    </a:lnTo>
                    <a:lnTo>
                      <a:pt x="84" y="115"/>
                    </a:lnTo>
                    <a:lnTo>
                      <a:pt x="84" y="121"/>
                    </a:lnTo>
                    <a:lnTo>
                      <a:pt x="90" y="125"/>
                    </a:lnTo>
                    <a:lnTo>
                      <a:pt x="96" y="135"/>
                    </a:lnTo>
                    <a:lnTo>
                      <a:pt x="100" y="143"/>
                    </a:lnTo>
                    <a:lnTo>
                      <a:pt x="102" y="153"/>
                    </a:lnTo>
                    <a:lnTo>
                      <a:pt x="102" y="159"/>
                    </a:lnTo>
                    <a:lnTo>
                      <a:pt x="112" y="169"/>
                    </a:lnTo>
                    <a:lnTo>
                      <a:pt x="116" y="181"/>
                    </a:lnTo>
                    <a:lnTo>
                      <a:pt x="124" y="185"/>
                    </a:lnTo>
                    <a:lnTo>
                      <a:pt x="126" y="193"/>
                    </a:lnTo>
                    <a:lnTo>
                      <a:pt x="132" y="195"/>
                    </a:lnTo>
                    <a:lnTo>
                      <a:pt x="138" y="203"/>
                    </a:lnTo>
                    <a:lnTo>
                      <a:pt x="152" y="213"/>
                    </a:lnTo>
                    <a:lnTo>
                      <a:pt x="162" y="225"/>
                    </a:lnTo>
                    <a:lnTo>
                      <a:pt x="164" y="231"/>
                    </a:lnTo>
                    <a:lnTo>
                      <a:pt x="168" y="229"/>
                    </a:lnTo>
                    <a:lnTo>
                      <a:pt x="164" y="223"/>
                    </a:lnTo>
                    <a:lnTo>
                      <a:pt x="168" y="225"/>
                    </a:lnTo>
                    <a:lnTo>
                      <a:pt x="170" y="229"/>
                    </a:lnTo>
                    <a:lnTo>
                      <a:pt x="176" y="229"/>
                    </a:lnTo>
                    <a:lnTo>
                      <a:pt x="176" y="223"/>
                    </a:lnTo>
                    <a:lnTo>
                      <a:pt x="178" y="221"/>
                    </a:lnTo>
                    <a:lnTo>
                      <a:pt x="182" y="227"/>
                    </a:lnTo>
                    <a:lnTo>
                      <a:pt x="184" y="227"/>
                    </a:lnTo>
                    <a:lnTo>
                      <a:pt x="188" y="213"/>
                    </a:lnTo>
                    <a:lnTo>
                      <a:pt x="188" y="199"/>
                    </a:lnTo>
                    <a:lnTo>
                      <a:pt x="190" y="187"/>
                    </a:lnTo>
                    <a:lnTo>
                      <a:pt x="190" y="183"/>
                    </a:lnTo>
                    <a:lnTo>
                      <a:pt x="194" y="177"/>
                    </a:lnTo>
                    <a:lnTo>
                      <a:pt x="192" y="171"/>
                    </a:lnTo>
                    <a:lnTo>
                      <a:pt x="188" y="167"/>
                    </a:lnTo>
                    <a:lnTo>
                      <a:pt x="186" y="161"/>
                    </a:lnTo>
                    <a:lnTo>
                      <a:pt x="174" y="159"/>
                    </a:lnTo>
                    <a:lnTo>
                      <a:pt x="170" y="161"/>
                    </a:lnTo>
                    <a:lnTo>
                      <a:pt x="170" y="157"/>
                    </a:lnTo>
                    <a:lnTo>
                      <a:pt x="174" y="157"/>
                    </a:lnTo>
                    <a:lnTo>
                      <a:pt x="174" y="153"/>
                    </a:lnTo>
                    <a:lnTo>
                      <a:pt x="166" y="149"/>
                    </a:lnTo>
                    <a:lnTo>
                      <a:pt x="166" y="135"/>
                    </a:lnTo>
                    <a:lnTo>
                      <a:pt x="156" y="135"/>
                    </a:lnTo>
                    <a:lnTo>
                      <a:pt x="148" y="129"/>
                    </a:lnTo>
                    <a:lnTo>
                      <a:pt x="152" y="123"/>
                    </a:lnTo>
                    <a:lnTo>
                      <a:pt x="154" y="119"/>
                    </a:lnTo>
                    <a:close/>
                    <a:moveTo>
                      <a:pt x="134" y="93"/>
                    </a:moveTo>
                    <a:lnTo>
                      <a:pt x="134" y="89"/>
                    </a:lnTo>
                    <a:lnTo>
                      <a:pt x="130" y="87"/>
                    </a:lnTo>
                    <a:lnTo>
                      <a:pt x="128" y="87"/>
                    </a:lnTo>
                    <a:lnTo>
                      <a:pt x="130" y="91"/>
                    </a:lnTo>
                    <a:lnTo>
                      <a:pt x="132" y="93"/>
                    </a:lnTo>
                    <a:lnTo>
                      <a:pt x="134" y="93"/>
                    </a:lnTo>
                    <a:close/>
                    <a:moveTo>
                      <a:pt x="136" y="95"/>
                    </a:moveTo>
                    <a:lnTo>
                      <a:pt x="144" y="97"/>
                    </a:lnTo>
                    <a:lnTo>
                      <a:pt x="140" y="93"/>
                    </a:lnTo>
                    <a:lnTo>
                      <a:pt x="136" y="91"/>
                    </a:lnTo>
                    <a:lnTo>
                      <a:pt x="136" y="93"/>
                    </a:lnTo>
                    <a:lnTo>
                      <a:pt x="136" y="95"/>
                    </a:lnTo>
                    <a:close/>
                    <a:moveTo>
                      <a:pt x="146" y="95"/>
                    </a:moveTo>
                    <a:lnTo>
                      <a:pt x="146" y="93"/>
                    </a:lnTo>
                    <a:lnTo>
                      <a:pt x="142" y="91"/>
                    </a:lnTo>
                    <a:lnTo>
                      <a:pt x="146" y="95"/>
                    </a:lnTo>
                    <a:close/>
                    <a:moveTo>
                      <a:pt x="134" y="83"/>
                    </a:moveTo>
                    <a:lnTo>
                      <a:pt x="126" y="81"/>
                    </a:lnTo>
                    <a:lnTo>
                      <a:pt x="128" y="85"/>
                    </a:lnTo>
                    <a:lnTo>
                      <a:pt x="134" y="87"/>
                    </a:lnTo>
                    <a:lnTo>
                      <a:pt x="134" y="83"/>
                    </a:lnTo>
                    <a:close/>
                    <a:moveTo>
                      <a:pt x="118" y="73"/>
                    </a:moveTo>
                    <a:lnTo>
                      <a:pt x="116" y="73"/>
                    </a:lnTo>
                    <a:lnTo>
                      <a:pt x="116" y="77"/>
                    </a:lnTo>
                    <a:lnTo>
                      <a:pt x="120" y="79"/>
                    </a:lnTo>
                    <a:lnTo>
                      <a:pt x="118" y="73"/>
                    </a:lnTo>
                    <a:close/>
                    <a:moveTo>
                      <a:pt x="166" y="123"/>
                    </a:moveTo>
                    <a:lnTo>
                      <a:pt x="168" y="121"/>
                    </a:lnTo>
                    <a:lnTo>
                      <a:pt x="168" y="117"/>
                    </a:lnTo>
                    <a:lnTo>
                      <a:pt x="164" y="117"/>
                    </a:lnTo>
                    <a:lnTo>
                      <a:pt x="160" y="119"/>
                    </a:lnTo>
                    <a:lnTo>
                      <a:pt x="166" y="123"/>
                    </a:lnTo>
                    <a:close/>
                    <a:moveTo>
                      <a:pt x="170" y="113"/>
                    </a:moveTo>
                    <a:lnTo>
                      <a:pt x="164" y="109"/>
                    </a:lnTo>
                    <a:lnTo>
                      <a:pt x="164" y="111"/>
                    </a:lnTo>
                    <a:lnTo>
                      <a:pt x="168" y="115"/>
                    </a:lnTo>
                    <a:lnTo>
                      <a:pt x="172" y="117"/>
                    </a:lnTo>
                    <a:lnTo>
                      <a:pt x="170" y="113"/>
                    </a:lnTo>
                    <a:close/>
                    <a:moveTo>
                      <a:pt x="26" y="69"/>
                    </a:moveTo>
                    <a:lnTo>
                      <a:pt x="26" y="65"/>
                    </a:lnTo>
                    <a:lnTo>
                      <a:pt x="18" y="61"/>
                    </a:lnTo>
                    <a:lnTo>
                      <a:pt x="14" y="57"/>
                    </a:lnTo>
                    <a:lnTo>
                      <a:pt x="12" y="57"/>
                    </a:lnTo>
                    <a:lnTo>
                      <a:pt x="14" y="65"/>
                    </a:lnTo>
                    <a:lnTo>
                      <a:pt x="20" y="65"/>
                    </a:lnTo>
                    <a:lnTo>
                      <a:pt x="26" y="69"/>
                    </a:lnTo>
                    <a:close/>
                    <a:moveTo>
                      <a:pt x="52" y="101"/>
                    </a:moveTo>
                    <a:lnTo>
                      <a:pt x="52" y="93"/>
                    </a:lnTo>
                    <a:lnTo>
                      <a:pt x="46" y="83"/>
                    </a:lnTo>
                    <a:lnTo>
                      <a:pt x="42" y="83"/>
                    </a:lnTo>
                    <a:lnTo>
                      <a:pt x="40" y="85"/>
                    </a:lnTo>
                    <a:lnTo>
                      <a:pt x="36" y="87"/>
                    </a:lnTo>
                    <a:lnTo>
                      <a:pt x="44" y="97"/>
                    </a:lnTo>
                    <a:lnTo>
                      <a:pt x="46" y="105"/>
                    </a:lnTo>
                    <a:lnTo>
                      <a:pt x="48" y="105"/>
                    </a:lnTo>
                    <a:lnTo>
                      <a:pt x="52" y="101"/>
                    </a:lnTo>
                    <a:close/>
                    <a:moveTo>
                      <a:pt x="62" y="123"/>
                    </a:moveTo>
                    <a:lnTo>
                      <a:pt x="64" y="117"/>
                    </a:lnTo>
                    <a:lnTo>
                      <a:pt x="60" y="119"/>
                    </a:lnTo>
                    <a:lnTo>
                      <a:pt x="58" y="121"/>
                    </a:lnTo>
                    <a:lnTo>
                      <a:pt x="62" y="123"/>
                    </a:lnTo>
                    <a:close/>
                    <a:moveTo>
                      <a:pt x="66" y="143"/>
                    </a:moveTo>
                    <a:lnTo>
                      <a:pt x="72" y="149"/>
                    </a:lnTo>
                    <a:lnTo>
                      <a:pt x="76" y="145"/>
                    </a:lnTo>
                    <a:lnTo>
                      <a:pt x="72" y="139"/>
                    </a:lnTo>
                    <a:lnTo>
                      <a:pt x="68" y="131"/>
                    </a:lnTo>
                    <a:lnTo>
                      <a:pt x="64" y="131"/>
                    </a:lnTo>
                    <a:lnTo>
                      <a:pt x="64" y="135"/>
                    </a:lnTo>
                    <a:lnTo>
                      <a:pt x="66" y="143"/>
                    </a:lnTo>
                    <a:close/>
                    <a:moveTo>
                      <a:pt x="82" y="159"/>
                    </a:moveTo>
                    <a:lnTo>
                      <a:pt x="84" y="159"/>
                    </a:lnTo>
                    <a:lnTo>
                      <a:pt x="80" y="153"/>
                    </a:lnTo>
                    <a:lnTo>
                      <a:pt x="78" y="157"/>
                    </a:lnTo>
                    <a:lnTo>
                      <a:pt x="82" y="159"/>
                    </a:lnTo>
                    <a:close/>
                    <a:moveTo>
                      <a:pt x="90" y="169"/>
                    </a:moveTo>
                    <a:lnTo>
                      <a:pt x="90" y="167"/>
                    </a:lnTo>
                    <a:lnTo>
                      <a:pt x="88" y="161"/>
                    </a:lnTo>
                    <a:lnTo>
                      <a:pt x="86" y="163"/>
                    </a:lnTo>
                    <a:lnTo>
                      <a:pt x="90" y="169"/>
                    </a:lnTo>
                    <a:close/>
                    <a:moveTo>
                      <a:pt x="94" y="171"/>
                    </a:moveTo>
                    <a:lnTo>
                      <a:pt x="92" y="169"/>
                    </a:lnTo>
                    <a:lnTo>
                      <a:pt x="92" y="173"/>
                    </a:lnTo>
                    <a:lnTo>
                      <a:pt x="94" y="179"/>
                    </a:lnTo>
                    <a:lnTo>
                      <a:pt x="94" y="171"/>
                    </a:lnTo>
                    <a:close/>
                    <a:moveTo>
                      <a:pt x="126" y="221"/>
                    </a:moveTo>
                    <a:lnTo>
                      <a:pt x="120" y="217"/>
                    </a:lnTo>
                    <a:lnTo>
                      <a:pt x="120" y="219"/>
                    </a:lnTo>
                    <a:lnTo>
                      <a:pt x="124" y="223"/>
                    </a:lnTo>
                    <a:lnTo>
                      <a:pt x="126" y="221"/>
                    </a:lnTo>
                    <a:close/>
                    <a:moveTo>
                      <a:pt x="188" y="235"/>
                    </a:moveTo>
                    <a:lnTo>
                      <a:pt x="184" y="243"/>
                    </a:lnTo>
                    <a:lnTo>
                      <a:pt x="180" y="243"/>
                    </a:lnTo>
                    <a:lnTo>
                      <a:pt x="178" y="247"/>
                    </a:lnTo>
                    <a:lnTo>
                      <a:pt x="184" y="249"/>
                    </a:lnTo>
                    <a:lnTo>
                      <a:pt x="188" y="249"/>
                    </a:lnTo>
                    <a:lnTo>
                      <a:pt x="196" y="251"/>
                    </a:lnTo>
                    <a:lnTo>
                      <a:pt x="194" y="259"/>
                    </a:lnTo>
                    <a:lnTo>
                      <a:pt x="202" y="259"/>
                    </a:lnTo>
                    <a:lnTo>
                      <a:pt x="216" y="265"/>
                    </a:lnTo>
                    <a:lnTo>
                      <a:pt x="228" y="267"/>
                    </a:lnTo>
                    <a:lnTo>
                      <a:pt x="242" y="265"/>
                    </a:lnTo>
                    <a:lnTo>
                      <a:pt x="254" y="269"/>
                    </a:lnTo>
                    <a:lnTo>
                      <a:pt x="262" y="273"/>
                    </a:lnTo>
                    <a:lnTo>
                      <a:pt x="278" y="280"/>
                    </a:lnTo>
                    <a:lnTo>
                      <a:pt x="282" y="278"/>
                    </a:lnTo>
                    <a:lnTo>
                      <a:pt x="302" y="280"/>
                    </a:lnTo>
                    <a:lnTo>
                      <a:pt x="308" y="278"/>
                    </a:lnTo>
                    <a:lnTo>
                      <a:pt x="314" y="282"/>
                    </a:lnTo>
                    <a:lnTo>
                      <a:pt x="320" y="282"/>
                    </a:lnTo>
                    <a:lnTo>
                      <a:pt x="326" y="286"/>
                    </a:lnTo>
                    <a:lnTo>
                      <a:pt x="328" y="286"/>
                    </a:lnTo>
                    <a:lnTo>
                      <a:pt x="336" y="286"/>
                    </a:lnTo>
                    <a:lnTo>
                      <a:pt x="332" y="280"/>
                    </a:lnTo>
                    <a:lnTo>
                      <a:pt x="330" y="275"/>
                    </a:lnTo>
                    <a:lnTo>
                      <a:pt x="334" y="265"/>
                    </a:lnTo>
                    <a:lnTo>
                      <a:pt x="326" y="263"/>
                    </a:lnTo>
                    <a:lnTo>
                      <a:pt x="312" y="263"/>
                    </a:lnTo>
                    <a:lnTo>
                      <a:pt x="304" y="259"/>
                    </a:lnTo>
                    <a:lnTo>
                      <a:pt x="302" y="255"/>
                    </a:lnTo>
                    <a:lnTo>
                      <a:pt x="302" y="249"/>
                    </a:lnTo>
                    <a:lnTo>
                      <a:pt x="294" y="249"/>
                    </a:lnTo>
                    <a:lnTo>
                      <a:pt x="286" y="245"/>
                    </a:lnTo>
                    <a:lnTo>
                      <a:pt x="280" y="245"/>
                    </a:lnTo>
                    <a:lnTo>
                      <a:pt x="276" y="241"/>
                    </a:lnTo>
                    <a:lnTo>
                      <a:pt x="272" y="241"/>
                    </a:lnTo>
                    <a:lnTo>
                      <a:pt x="270" y="243"/>
                    </a:lnTo>
                    <a:lnTo>
                      <a:pt x="268" y="249"/>
                    </a:lnTo>
                    <a:lnTo>
                      <a:pt x="252" y="249"/>
                    </a:lnTo>
                    <a:lnTo>
                      <a:pt x="248" y="247"/>
                    </a:lnTo>
                    <a:lnTo>
                      <a:pt x="236" y="247"/>
                    </a:lnTo>
                    <a:lnTo>
                      <a:pt x="232" y="237"/>
                    </a:lnTo>
                    <a:lnTo>
                      <a:pt x="226" y="237"/>
                    </a:lnTo>
                    <a:lnTo>
                      <a:pt x="216" y="235"/>
                    </a:lnTo>
                    <a:lnTo>
                      <a:pt x="214" y="229"/>
                    </a:lnTo>
                    <a:lnTo>
                      <a:pt x="208" y="229"/>
                    </a:lnTo>
                    <a:lnTo>
                      <a:pt x="200" y="231"/>
                    </a:lnTo>
                    <a:lnTo>
                      <a:pt x="194" y="227"/>
                    </a:lnTo>
                    <a:lnTo>
                      <a:pt x="190" y="229"/>
                    </a:lnTo>
                    <a:lnTo>
                      <a:pt x="188" y="235"/>
                    </a:lnTo>
                    <a:close/>
                    <a:moveTo>
                      <a:pt x="206" y="167"/>
                    </a:moveTo>
                    <a:lnTo>
                      <a:pt x="208" y="165"/>
                    </a:lnTo>
                    <a:lnTo>
                      <a:pt x="200" y="161"/>
                    </a:lnTo>
                    <a:lnTo>
                      <a:pt x="194" y="147"/>
                    </a:lnTo>
                    <a:lnTo>
                      <a:pt x="192" y="143"/>
                    </a:lnTo>
                    <a:lnTo>
                      <a:pt x="190" y="143"/>
                    </a:lnTo>
                    <a:lnTo>
                      <a:pt x="190" y="149"/>
                    </a:lnTo>
                    <a:lnTo>
                      <a:pt x="186" y="143"/>
                    </a:lnTo>
                    <a:lnTo>
                      <a:pt x="184" y="145"/>
                    </a:lnTo>
                    <a:lnTo>
                      <a:pt x="182" y="149"/>
                    </a:lnTo>
                    <a:lnTo>
                      <a:pt x="178" y="151"/>
                    </a:lnTo>
                    <a:lnTo>
                      <a:pt x="178" y="155"/>
                    </a:lnTo>
                    <a:lnTo>
                      <a:pt x="190" y="159"/>
                    </a:lnTo>
                    <a:lnTo>
                      <a:pt x="192" y="167"/>
                    </a:lnTo>
                    <a:lnTo>
                      <a:pt x="200" y="171"/>
                    </a:lnTo>
                    <a:lnTo>
                      <a:pt x="204" y="173"/>
                    </a:lnTo>
                    <a:lnTo>
                      <a:pt x="206" y="173"/>
                    </a:lnTo>
                    <a:lnTo>
                      <a:pt x="206" y="167"/>
                    </a:lnTo>
                    <a:close/>
                    <a:moveTo>
                      <a:pt x="226" y="175"/>
                    </a:moveTo>
                    <a:lnTo>
                      <a:pt x="226" y="179"/>
                    </a:lnTo>
                    <a:lnTo>
                      <a:pt x="232" y="173"/>
                    </a:lnTo>
                    <a:lnTo>
                      <a:pt x="232" y="167"/>
                    </a:lnTo>
                    <a:lnTo>
                      <a:pt x="224" y="165"/>
                    </a:lnTo>
                    <a:lnTo>
                      <a:pt x="222" y="167"/>
                    </a:lnTo>
                    <a:lnTo>
                      <a:pt x="220" y="167"/>
                    </a:lnTo>
                    <a:lnTo>
                      <a:pt x="220" y="173"/>
                    </a:lnTo>
                    <a:lnTo>
                      <a:pt x="220" y="177"/>
                    </a:lnTo>
                    <a:lnTo>
                      <a:pt x="226" y="175"/>
                    </a:lnTo>
                    <a:close/>
                    <a:moveTo>
                      <a:pt x="314" y="257"/>
                    </a:moveTo>
                    <a:lnTo>
                      <a:pt x="316" y="257"/>
                    </a:lnTo>
                    <a:lnTo>
                      <a:pt x="322" y="253"/>
                    </a:lnTo>
                    <a:lnTo>
                      <a:pt x="326" y="253"/>
                    </a:lnTo>
                    <a:lnTo>
                      <a:pt x="328" y="249"/>
                    </a:lnTo>
                    <a:lnTo>
                      <a:pt x="322" y="249"/>
                    </a:lnTo>
                    <a:lnTo>
                      <a:pt x="318" y="249"/>
                    </a:lnTo>
                    <a:lnTo>
                      <a:pt x="306" y="251"/>
                    </a:lnTo>
                    <a:lnTo>
                      <a:pt x="304" y="253"/>
                    </a:lnTo>
                    <a:lnTo>
                      <a:pt x="308" y="257"/>
                    </a:lnTo>
                    <a:lnTo>
                      <a:pt x="314" y="257"/>
                    </a:lnTo>
                    <a:close/>
                    <a:moveTo>
                      <a:pt x="350" y="251"/>
                    </a:moveTo>
                    <a:lnTo>
                      <a:pt x="356" y="253"/>
                    </a:lnTo>
                    <a:lnTo>
                      <a:pt x="356" y="251"/>
                    </a:lnTo>
                    <a:lnTo>
                      <a:pt x="350" y="249"/>
                    </a:lnTo>
                    <a:lnTo>
                      <a:pt x="348" y="251"/>
                    </a:lnTo>
                    <a:lnTo>
                      <a:pt x="350" y="251"/>
                    </a:lnTo>
                    <a:close/>
                    <a:moveTo>
                      <a:pt x="342" y="282"/>
                    </a:moveTo>
                    <a:lnTo>
                      <a:pt x="346" y="282"/>
                    </a:lnTo>
                    <a:lnTo>
                      <a:pt x="344" y="288"/>
                    </a:lnTo>
                    <a:lnTo>
                      <a:pt x="346" y="288"/>
                    </a:lnTo>
                    <a:lnTo>
                      <a:pt x="348" y="282"/>
                    </a:lnTo>
                    <a:lnTo>
                      <a:pt x="354" y="282"/>
                    </a:lnTo>
                    <a:lnTo>
                      <a:pt x="354" y="278"/>
                    </a:lnTo>
                    <a:lnTo>
                      <a:pt x="348" y="273"/>
                    </a:lnTo>
                    <a:lnTo>
                      <a:pt x="344" y="275"/>
                    </a:lnTo>
                    <a:lnTo>
                      <a:pt x="336" y="273"/>
                    </a:lnTo>
                    <a:lnTo>
                      <a:pt x="332" y="275"/>
                    </a:lnTo>
                    <a:lnTo>
                      <a:pt x="332" y="278"/>
                    </a:lnTo>
                    <a:lnTo>
                      <a:pt x="334" y="278"/>
                    </a:lnTo>
                    <a:lnTo>
                      <a:pt x="338" y="280"/>
                    </a:lnTo>
                    <a:lnTo>
                      <a:pt x="342" y="282"/>
                    </a:lnTo>
                    <a:close/>
                    <a:moveTo>
                      <a:pt x="372" y="284"/>
                    </a:moveTo>
                    <a:lnTo>
                      <a:pt x="372" y="278"/>
                    </a:lnTo>
                    <a:lnTo>
                      <a:pt x="364" y="275"/>
                    </a:lnTo>
                    <a:lnTo>
                      <a:pt x="360" y="280"/>
                    </a:lnTo>
                    <a:lnTo>
                      <a:pt x="362" y="284"/>
                    </a:lnTo>
                    <a:lnTo>
                      <a:pt x="354" y="286"/>
                    </a:lnTo>
                    <a:lnTo>
                      <a:pt x="358" y="288"/>
                    </a:lnTo>
                    <a:lnTo>
                      <a:pt x="364" y="288"/>
                    </a:lnTo>
                    <a:lnTo>
                      <a:pt x="368" y="288"/>
                    </a:lnTo>
                    <a:lnTo>
                      <a:pt x="372" y="284"/>
                    </a:lnTo>
                    <a:close/>
                    <a:moveTo>
                      <a:pt x="398" y="288"/>
                    </a:moveTo>
                    <a:lnTo>
                      <a:pt x="408" y="288"/>
                    </a:lnTo>
                    <a:lnTo>
                      <a:pt x="414" y="286"/>
                    </a:lnTo>
                    <a:lnTo>
                      <a:pt x="418" y="284"/>
                    </a:lnTo>
                    <a:lnTo>
                      <a:pt x="414" y="280"/>
                    </a:lnTo>
                    <a:lnTo>
                      <a:pt x="410" y="280"/>
                    </a:lnTo>
                    <a:lnTo>
                      <a:pt x="404" y="275"/>
                    </a:lnTo>
                    <a:lnTo>
                      <a:pt x="400" y="278"/>
                    </a:lnTo>
                    <a:lnTo>
                      <a:pt x="394" y="273"/>
                    </a:lnTo>
                    <a:lnTo>
                      <a:pt x="388" y="273"/>
                    </a:lnTo>
                    <a:lnTo>
                      <a:pt x="392" y="280"/>
                    </a:lnTo>
                    <a:lnTo>
                      <a:pt x="398" y="282"/>
                    </a:lnTo>
                    <a:lnTo>
                      <a:pt x="400" y="284"/>
                    </a:lnTo>
                    <a:lnTo>
                      <a:pt x="394" y="284"/>
                    </a:lnTo>
                    <a:lnTo>
                      <a:pt x="390" y="284"/>
                    </a:lnTo>
                    <a:lnTo>
                      <a:pt x="386" y="280"/>
                    </a:lnTo>
                    <a:lnTo>
                      <a:pt x="382" y="280"/>
                    </a:lnTo>
                    <a:lnTo>
                      <a:pt x="374" y="282"/>
                    </a:lnTo>
                    <a:lnTo>
                      <a:pt x="374" y="286"/>
                    </a:lnTo>
                    <a:lnTo>
                      <a:pt x="372" y="292"/>
                    </a:lnTo>
                    <a:lnTo>
                      <a:pt x="376" y="294"/>
                    </a:lnTo>
                    <a:lnTo>
                      <a:pt x="386" y="290"/>
                    </a:lnTo>
                    <a:lnTo>
                      <a:pt x="398" y="288"/>
                    </a:lnTo>
                    <a:close/>
                    <a:moveTo>
                      <a:pt x="436" y="288"/>
                    </a:moveTo>
                    <a:lnTo>
                      <a:pt x="442" y="290"/>
                    </a:lnTo>
                    <a:lnTo>
                      <a:pt x="450" y="290"/>
                    </a:lnTo>
                    <a:lnTo>
                      <a:pt x="454" y="288"/>
                    </a:lnTo>
                    <a:lnTo>
                      <a:pt x="462" y="288"/>
                    </a:lnTo>
                    <a:lnTo>
                      <a:pt x="476" y="284"/>
                    </a:lnTo>
                    <a:lnTo>
                      <a:pt x="480" y="280"/>
                    </a:lnTo>
                    <a:lnTo>
                      <a:pt x="484" y="278"/>
                    </a:lnTo>
                    <a:lnTo>
                      <a:pt x="484" y="275"/>
                    </a:lnTo>
                    <a:lnTo>
                      <a:pt x="478" y="278"/>
                    </a:lnTo>
                    <a:lnTo>
                      <a:pt x="470" y="282"/>
                    </a:lnTo>
                    <a:lnTo>
                      <a:pt x="466" y="282"/>
                    </a:lnTo>
                    <a:lnTo>
                      <a:pt x="458" y="280"/>
                    </a:lnTo>
                    <a:lnTo>
                      <a:pt x="454" y="284"/>
                    </a:lnTo>
                    <a:lnTo>
                      <a:pt x="438" y="278"/>
                    </a:lnTo>
                    <a:lnTo>
                      <a:pt x="430" y="278"/>
                    </a:lnTo>
                    <a:lnTo>
                      <a:pt x="422" y="282"/>
                    </a:lnTo>
                    <a:lnTo>
                      <a:pt x="424" y="286"/>
                    </a:lnTo>
                    <a:lnTo>
                      <a:pt x="432" y="288"/>
                    </a:lnTo>
                    <a:lnTo>
                      <a:pt x="436" y="288"/>
                    </a:lnTo>
                    <a:close/>
                    <a:moveTo>
                      <a:pt x="492" y="278"/>
                    </a:moveTo>
                    <a:lnTo>
                      <a:pt x="490" y="280"/>
                    </a:lnTo>
                    <a:lnTo>
                      <a:pt x="492" y="280"/>
                    </a:lnTo>
                    <a:lnTo>
                      <a:pt x="498" y="275"/>
                    </a:lnTo>
                    <a:lnTo>
                      <a:pt x="496" y="275"/>
                    </a:lnTo>
                    <a:lnTo>
                      <a:pt x="488" y="275"/>
                    </a:lnTo>
                    <a:lnTo>
                      <a:pt x="486" y="278"/>
                    </a:lnTo>
                    <a:lnTo>
                      <a:pt x="492" y="278"/>
                    </a:lnTo>
                    <a:close/>
                    <a:moveTo>
                      <a:pt x="504" y="275"/>
                    </a:moveTo>
                    <a:lnTo>
                      <a:pt x="500" y="275"/>
                    </a:lnTo>
                    <a:lnTo>
                      <a:pt x="498" y="280"/>
                    </a:lnTo>
                    <a:lnTo>
                      <a:pt x="502" y="282"/>
                    </a:lnTo>
                    <a:lnTo>
                      <a:pt x="504" y="275"/>
                    </a:lnTo>
                    <a:close/>
                    <a:moveTo>
                      <a:pt x="520" y="280"/>
                    </a:moveTo>
                    <a:lnTo>
                      <a:pt x="520" y="275"/>
                    </a:lnTo>
                    <a:lnTo>
                      <a:pt x="508" y="273"/>
                    </a:lnTo>
                    <a:lnTo>
                      <a:pt x="506" y="275"/>
                    </a:lnTo>
                    <a:lnTo>
                      <a:pt x="506" y="280"/>
                    </a:lnTo>
                    <a:lnTo>
                      <a:pt x="512" y="280"/>
                    </a:lnTo>
                    <a:lnTo>
                      <a:pt x="520" y="280"/>
                    </a:lnTo>
                    <a:close/>
                    <a:moveTo>
                      <a:pt x="534" y="269"/>
                    </a:moveTo>
                    <a:lnTo>
                      <a:pt x="538" y="267"/>
                    </a:lnTo>
                    <a:lnTo>
                      <a:pt x="542" y="269"/>
                    </a:lnTo>
                    <a:lnTo>
                      <a:pt x="548" y="265"/>
                    </a:lnTo>
                    <a:lnTo>
                      <a:pt x="542" y="263"/>
                    </a:lnTo>
                    <a:lnTo>
                      <a:pt x="536" y="265"/>
                    </a:lnTo>
                    <a:lnTo>
                      <a:pt x="534" y="263"/>
                    </a:lnTo>
                    <a:lnTo>
                      <a:pt x="530" y="265"/>
                    </a:lnTo>
                    <a:lnTo>
                      <a:pt x="528" y="269"/>
                    </a:lnTo>
                    <a:lnTo>
                      <a:pt x="534" y="269"/>
                    </a:lnTo>
                    <a:close/>
                    <a:moveTo>
                      <a:pt x="430" y="318"/>
                    </a:moveTo>
                    <a:lnTo>
                      <a:pt x="436" y="318"/>
                    </a:lnTo>
                    <a:lnTo>
                      <a:pt x="440" y="312"/>
                    </a:lnTo>
                    <a:lnTo>
                      <a:pt x="438" y="310"/>
                    </a:lnTo>
                    <a:lnTo>
                      <a:pt x="436" y="304"/>
                    </a:lnTo>
                    <a:lnTo>
                      <a:pt x="426" y="300"/>
                    </a:lnTo>
                    <a:lnTo>
                      <a:pt x="424" y="300"/>
                    </a:lnTo>
                    <a:lnTo>
                      <a:pt x="422" y="300"/>
                    </a:lnTo>
                    <a:lnTo>
                      <a:pt x="412" y="300"/>
                    </a:lnTo>
                    <a:lnTo>
                      <a:pt x="408" y="304"/>
                    </a:lnTo>
                    <a:lnTo>
                      <a:pt x="410" y="308"/>
                    </a:lnTo>
                    <a:lnTo>
                      <a:pt x="418" y="310"/>
                    </a:lnTo>
                    <a:lnTo>
                      <a:pt x="420" y="308"/>
                    </a:lnTo>
                    <a:lnTo>
                      <a:pt x="422" y="312"/>
                    </a:lnTo>
                    <a:lnTo>
                      <a:pt x="426" y="312"/>
                    </a:lnTo>
                    <a:lnTo>
                      <a:pt x="430" y="318"/>
                    </a:lnTo>
                    <a:close/>
                    <a:moveTo>
                      <a:pt x="456" y="324"/>
                    </a:moveTo>
                    <a:lnTo>
                      <a:pt x="460" y="322"/>
                    </a:lnTo>
                    <a:lnTo>
                      <a:pt x="460" y="318"/>
                    </a:lnTo>
                    <a:lnTo>
                      <a:pt x="456" y="320"/>
                    </a:lnTo>
                    <a:lnTo>
                      <a:pt x="454" y="324"/>
                    </a:lnTo>
                    <a:lnTo>
                      <a:pt x="456" y="324"/>
                    </a:lnTo>
                    <a:close/>
                    <a:moveTo>
                      <a:pt x="478" y="328"/>
                    </a:moveTo>
                    <a:lnTo>
                      <a:pt x="486" y="324"/>
                    </a:lnTo>
                    <a:lnTo>
                      <a:pt x="486" y="322"/>
                    </a:lnTo>
                    <a:lnTo>
                      <a:pt x="484" y="322"/>
                    </a:lnTo>
                    <a:lnTo>
                      <a:pt x="476" y="326"/>
                    </a:lnTo>
                    <a:lnTo>
                      <a:pt x="472" y="326"/>
                    </a:lnTo>
                    <a:lnTo>
                      <a:pt x="474" y="330"/>
                    </a:lnTo>
                    <a:lnTo>
                      <a:pt x="478" y="328"/>
                    </a:lnTo>
                    <a:close/>
                    <a:moveTo>
                      <a:pt x="572" y="278"/>
                    </a:moveTo>
                    <a:lnTo>
                      <a:pt x="572" y="275"/>
                    </a:lnTo>
                    <a:lnTo>
                      <a:pt x="566" y="273"/>
                    </a:lnTo>
                    <a:lnTo>
                      <a:pt x="562" y="273"/>
                    </a:lnTo>
                    <a:lnTo>
                      <a:pt x="564" y="275"/>
                    </a:lnTo>
                    <a:lnTo>
                      <a:pt x="572" y="278"/>
                    </a:lnTo>
                    <a:close/>
                    <a:moveTo>
                      <a:pt x="598" y="271"/>
                    </a:moveTo>
                    <a:lnTo>
                      <a:pt x="600" y="269"/>
                    </a:lnTo>
                    <a:lnTo>
                      <a:pt x="600" y="267"/>
                    </a:lnTo>
                    <a:lnTo>
                      <a:pt x="596" y="267"/>
                    </a:lnTo>
                    <a:lnTo>
                      <a:pt x="596" y="271"/>
                    </a:lnTo>
                    <a:lnTo>
                      <a:pt x="598" y="271"/>
                    </a:lnTo>
                    <a:close/>
                    <a:moveTo>
                      <a:pt x="632" y="263"/>
                    </a:moveTo>
                    <a:lnTo>
                      <a:pt x="634" y="255"/>
                    </a:lnTo>
                    <a:lnTo>
                      <a:pt x="632" y="255"/>
                    </a:lnTo>
                    <a:lnTo>
                      <a:pt x="628" y="259"/>
                    </a:lnTo>
                    <a:lnTo>
                      <a:pt x="626" y="263"/>
                    </a:lnTo>
                    <a:lnTo>
                      <a:pt x="624" y="267"/>
                    </a:lnTo>
                    <a:lnTo>
                      <a:pt x="626" y="273"/>
                    </a:lnTo>
                    <a:lnTo>
                      <a:pt x="632" y="263"/>
                    </a:lnTo>
                    <a:close/>
                    <a:moveTo>
                      <a:pt x="554" y="173"/>
                    </a:moveTo>
                    <a:lnTo>
                      <a:pt x="544" y="173"/>
                    </a:lnTo>
                    <a:lnTo>
                      <a:pt x="540" y="177"/>
                    </a:lnTo>
                    <a:lnTo>
                      <a:pt x="542" y="185"/>
                    </a:lnTo>
                    <a:lnTo>
                      <a:pt x="554" y="187"/>
                    </a:lnTo>
                    <a:lnTo>
                      <a:pt x="560" y="183"/>
                    </a:lnTo>
                    <a:lnTo>
                      <a:pt x="560" y="181"/>
                    </a:lnTo>
                    <a:lnTo>
                      <a:pt x="558" y="179"/>
                    </a:lnTo>
                    <a:lnTo>
                      <a:pt x="558" y="175"/>
                    </a:lnTo>
                    <a:lnTo>
                      <a:pt x="554" y="173"/>
                    </a:lnTo>
                    <a:close/>
                    <a:moveTo>
                      <a:pt x="574" y="179"/>
                    </a:moveTo>
                    <a:lnTo>
                      <a:pt x="576" y="175"/>
                    </a:lnTo>
                    <a:lnTo>
                      <a:pt x="582" y="179"/>
                    </a:lnTo>
                    <a:lnTo>
                      <a:pt x="590" y="177"/>
                    </a:lnTo>
                    <a:lnTo>
                      <a:pt x="600" y="179"/>
                    </a:lnTo>
                    <a:lnTo>
                      <a:pt x="604" y="177"/>
                    </a:lnTo>
                    <a:lnTo>
                      <a:pt x="608" y="181"/>
                    </a:lnTo>
                    <a:lnTo>
                      <a:pt x="622" y="187"/>
                    </a:lnTo>
                    <a:lnTo>
                      <a:pt x="622" y="183"/>
                    </a:lnTo>
                    <a:lnTo>
                      <a:pt x="620" y="179"/>
                    </a:lnTo>
                    <a:lnTo>
                      <a:pt x="618" y="173"/>
                    </a:lnTo>
                    <a:lnTo>
                      <a:pt x="608" y="171"/>
                    </a:lnTo>
                    <a:lnTo>
                      <a:pt x="598" y="167"/>
                    </a:lnTo>
                    <a:lnTo>
                      <a:pt x="596" y="169"/>
                    </a:lnTo>
                    <a:lnTo>
                      <a:pt x="594" y="167"/>
                    </a:lnTo>
                    <a:lnTo>
                      <a:pt x="576" y="169"/>
                    </a:lnTo>
                    <a:lnTo>
                      <a:pt x="576" y="173"/>
                    </a:lnTo>
                    <a:lnTo>
                      <a:pt x="572" y="175"/>
                    </a:lnTo>
                    <a:lnTo>
                      <a:pt x="570" y="179"/>
                    </a:lnTo>
                    <a:lnTo>
                      <a:pt x="574" y="179"/>
                    </a:lnTo>
                    <a:close/>
                    <a:moveTo>
                      <a:pt x="578" y="187"/>
                    </a:moveTo>
                    <a:lnTo>
                      <a:pt x="580" y="185"/>
                    </a:lnTo>
                    <a:lnTo>
                      <a:pt x="578" y="181"/>
                    </a:lnTo>
                    <a:lnTo>
                      <a:pt x="574" y="185"/>
                    </a:lnTo>
                    <a:lnTo>
                      <a:pt x="572" y="187"/>
                    </a:lnTo>
                    <a:lnTo>
                      <a:pt x="578" y="187"/>
                    </a:lnTo>
                    <a:close/>
                    <a:moveTo>
                      <a:pt x="524" y="151"/>
                    </a:moveTo>
                    <a:lnTo>
                      <a:pt x="528" y="149"/>
                    </a:lnTo>
                    <a:lnTo>
                      <a:pt x="528" y="147"/>
                    </a:lnTo>
                    <a:lnTo>
                      <a:pt x="520" y="147"/>
                    </a:lnTo>
                    <a:lnTo>
                      <a:pt x="512" y="147"/>
                    </a:lnTo>
                    <a:lnTo>
                      <a:pt x="512" y="151"/>
                    </a:lnTo>
                    <a:lnTo>
                      <a:pt x="524" y="151"/>
                    </a:lnTo>
                    <a:close/>
                    <a:moveTo>
                      <a:pt x="530" y="147"/>
                    </a:moveTo>
                    <a:lnTo>
                      <a:pt x="530" y="151"/>
                    </a:lnTo>
                    <a:lnTo>
                      <a:pt x="544" y="149"/>
                    </a:lnTo>
                    <a:lnTo>
                      <a:pt x="548" y="147"/>
                    </a:lnTo>
                    <a:lnTo>
                      <a:pt x="530" y="147"/>
                    </a:lnTo>
                    <a:close/>
                    <a:moveTo>
                      <a:pt x="536" y="153"/>
                    </a:moveTo>
                    <a:lnTo>
                      <a:pt x="538" y="159"/>
                    </a:lnTo>
                    <a:lnTo>
                      <a:pt x="540" y="161"/>
                    </a:lnTo>
                    <a:lnTo>
                      <a:pt x="538" y="155"/>
                    </a:lnTo>
                    <a:lnTo>
                      <a:pt x="538" y="153"/>
                    </a:lnTo>
                    <a:lnTo>
                      <a:pt x="536" y="153"/>
                    </a:lnTo>
                    <a:close/>
                    <a:moveTo>
                      <a:pt x="662" y="223"/>
                    </a:moveTo>
                    <a:lnTo>
                      <a:pt x="664" y="217"/>
                    </a:lnTo>
                    <a:lnTo>
                      <a:pt x="662" y="217"/>
                    </a:lnTo>
                    <a:lnTo>
                      <a:pt x="658" y="223"/>
                    </a:lnTo>
                    <a:lnTo>
                      <a:pt x="656" y="223"/>
                    </a:lnTo>
                    <a:lnTo>
                      <a:pt x="654" y="229"/>
                    </a:lnTo>
                    <a:lnTo>
                      <a:pt x="662" y="223"/>
                    </a:lnTo>
                    <a:close/>
                    <a:moveTo>
                      <a:pt x="614" y="153"/>
                    </a:moveTo>
                    <a:lnTo>
                      <a:pt x="618" y="151"/>
                    </a:lnTo>
                    <a:lnTo>
                      <a:pt x="618" y="147"/>
                    </a:lnTo>
                    <a:lnTo>
                      <a:pt x="606" y="149"/>
                    </a:lnTo>
                    <a:lnTo>
                      <a:pt x="606" y="149"/>
                    </a:lnTo>
                    <a:lnTo>
                      <a:pt x="608" y="151"/>
                    </a:lnTo>
                    <a:lnTo>
                      <a:pt x="614" y="153"/>
                    </a:lnTo>
                    <a:close/>
                    <a:moveTo>
                      <a:pt x="574" y="145"/>
                    </a:moveTo>
                    <a:lnTo>
                      <a:pt x="576" y="143"/>
                    </a:lnTo>
                    <a:lnTo>
                      <a:pt x="568" y="141"/>
                    </a:lnTo>
                    <a:lnTo>
                      <a:pt x="568" y="137"/>
                    </a:lnTo>
                    <a:lnTo>
                      <a:pt x="562" y="137"/>
                    </a:lnTo>
                    <a:lnTo>
                      <a:pt x="562" y="141"/>
                    </a:lnTo>
                    <a:lnTo>
                      <a:pt x="564" y="143"/>
                    </a:lnTo>
                    <a:lnTo>
                      <a:pt x="566" y="145"/>
                    </a:lnTo>
                    <a:lnTo>
                      <a:pt x="570" y="145"/>
                    </a:lnTo>
                    <a:lnTo>
                      <a:pt x="574" y="145"/>
                    </a:lnTo>
                    <a:close/>
                    <a:moveTo>
                      <a:pt x="684" y="243"/>
                    </a:moveTo>
                    <a:lnTo>
                      <a:pt x="684" y="241"/>
                    </a:lnTo>
                    <a:lnTo>
                      <a:pt x="680" y="239"/>
                    </a:lnTo>
                    <a:lnTo>
                      <a:pt x="678" y="233"/>
                    </a:lnTo>
                    <a:lnTo>
                      <a:pt x="676" y="245"/>
                    </a:lnTo>
                    <a:lnTo>
                      <a:pt x="678" y="249"/>
                    </a:lnTo>
                    <a:lnTo>
                      <a:pt x="680" y="249"/>
                    </a:lnTo>
                    <a:lnTo>
                      <a:pt x="684" y="243"/>
                    </a:lnTo>
                    <a:close/>
                    <a:moveTo>
                      <a:pt x="690" y="237"/>
                    </a:moveTo>
                    <a:lnTo>
                      <a:pt x="690" y="233"/>
                    </a:lnTo>
                    <a:lnTo>
                      <a:pt x="684" y="231"/>
                    </a:lnTo>
                    <a:lnTo>
                      <a:pt x="682" y="233"/>
                    </a:lnTo>
                    <a:lnTo>
                      <a:pt x="682" y="237"/>
                    </a:lnTo>
                    <a:lnTo>
                      <a:pt x="686" y="239"/>
                    </a:lnTo>
                    <a:lnTo>
                      <a:pt x="690" y="237"/>
                    </a:lnTo>
                    <a:close/>
                    <a:moveTo>
                      <a:pt x="686" y="223"/>
                    </a:moveTo>
                    <a:lnTo>
                      <a:pt x="682" y="223"/>
                    </a:lnTo>
                    <a:lnTo>
                      <a:pt x="680" y="227"/>
                    </a:lnTo>
                    <a:lnTo>
                      <a:pt x="682" y="231"/>
                    </a:lnTo>
                    <a:lnTo>
                      <a:pt x="688" y="229"/>
                    </a:lnTo>
                    <a:lnTo>
                      <a:pt x="686" y="223"/>
                    </a:lnTo>
                    <a:close/>
                    <a:moveTo>
                      <a:pt x="670" y="195"/>
                    </a:moveTo>
                    <a:lnTo>
                      <a:pt x="666" y="195"/>
                    </a:lnTo>
                    <a:lnTo>
                      <a:pt x="666" y="195"/>
                    </a:lnTo>
                    <a:lnTo>
                      <a:pt x="670" y="199"/>
                    </a:lnTo>
                    <a:lnTo>
                      <a:pt x="670" y="195"/>
                    </a:lnTo>
                    <a:close/>
                    <a:moveTo>
                      <a:pt x="622" y="111"/>
                    </a:moveTo>
                    <a:lnTo>
                      <a:pt x="626" y="115"/>
                    </a:lnTo>
                    <a:lnTo>
                      <a:pt x="632" y="115"/>
                    </a:lnTo>
                    <a:lnTo>
                      <a:pt x="630" y="113"/>
                    </a:lnTo>
                    <a:lnTo>
                      <a:pt x="626" y="111"/>
                    </a:lnTo>
                    <a:lnTo>
                      <a:pt x="622" y="111"/>
                    </a:lnTo>
                    <a:close/>
                    <a:moveTo>
                      <a:pt x="622" y="117"/>
                    </a:moveTo>
                    <a:lnTo>
                      <a:pt x="618" y="111"/>
                    </a:lnTo>
                    <a:lnTo>
                      <a:pt x="614" y="111"/>
                    </a:lnTo>
                    <a:lnTo>
                      <a:pt x="612" y="111"/>
                    </a:lnTo>
                    <a:lnTo>
                      <a:pt x="616" y="115"/>
                    </a:lnTo>
                    <a:lnTo>
                      <a:pt x="622" y="117"/>
                    </a:lnTo>
                    <a:close/>
                    <a:moveTo>
                      <a:pt x="604" y="115"/>
                    </a:moveTo>
                    <a:lnTo>
                      <a:pt x="598" y="109"/>
                    </a:lnTo>
                    <a:lnTo>
                      <a:pt x="596" y="111"/>
                    </a:lnTo>
                    <a:lnTo>
                      <a:pt x="602" y="115"/>
                    </a:lnTo>
                    <a:lnTo>
                      <a:pt x="604" y="115"/>
                    </a:lnTo>
                    <a:close/>
                    <a:moveTo>
                      <a:pt x="578" y="127"/>
                    </a:moveTo>
                    <a:lnTo>
                      <a:pt x="578" y="125"/>
                    </a:lnTo>
                    <a:lnTo>
                      <a:pt x="574" y="115"/>
                    </a:lnTo>
                    <a:lnTo>
                      <a:pt x="574" y="107"/>
                    </a:lnTo>
                    <a:lnTo>
                      <a:pt x="572" y="103"/>
                    </a:lnTo>
                    <a:lnTo>
                      <a:pt x="576" y="103"/>
                    </a:lnTo>
                    <a:lnTo>
                      <a:pt x="582" y="107"/>
                    </a:lnTo>
                    <a:lnTo>
                      <a:pt x="590" y="105"/>
                    </a:lnTo>
                    <a:lnTo>
                      <a:pt x="582" y="99"/>
                    </a:lnTo>
                    <a:lnTo>
                      <a:pt x="580" y="97"/>
                    </a:lnTo>
                    <a:lnTo>
                      <a:pt x="580" y="95"/>
                    </a:lnTo>
                    <a:lnTo>
                      <a:pt x="588" y="89"/>
                    </a:lnTo>
                    <a:lnTo>
                      <a:pt x="586" y="83"/>
                    </a:lnTo>
                    <a:lnTo>
                      <a:pt x="578" y="85"/>
                    </a:lnTo>
                    <a:lnTo>
                      <a:pt x="576" y="91"/>
                    </a:lnTo>
                    <a:lnTo>
                      <a:pt x="572" y="95"/>
                    </a:lnTo>
                    <a:lnTo>
                      <a:pt x="570" y="91"/>
                    </a:lnTo>
                    <a:lnTo>
                      <a:pt x="574" y="87"/>
                    </a:lnTo>
                    <a:lnTo>
                      <a:pt x="574" y="79"/>
                    </a:lnTo>
                    <a:lnTo>
                      <a:pt x="572" y="77"/>
                    </a:lnTo>
                    <a:lnTo>
                      <a:pt x="576" y="69"/>
                    </a:lnTo>
                    <a:lnTo>
                      <a:pt x="572" y="71"/>
                    </a:lnTo>
                    <a:lnTo>
                      <a:pt x="564" y="81"/>
                    </a:lnTo>
                    <a:lnTo>
                      <a:pt x="564" y="91"/>
                    </a:lnTo>
                    <a:lnTo>
                      <a:pt x="566" y="97"/>
                    </a:lnTo>
                    <a:lnTo>
                      <a:pt x="568" y="103"/>
                    </a:lnTo>
                    <a:lnTo>
                      <a:pt x="572" y="109"/>
                    </a:lnTo>
                    <a:lnTo>
                      <a:pt x="572" y="117"/>
                    </a:lnTo>
                    <a:lnTo>
                      <a:pt x="574" y="123"/>
                    </a:lnTo>
                    <a:lnTo>
                      <a:pt x="578" y="127"/>
                    </a:lnTo>
                    <a:close/>
                    <a:moveTo>
                      <a:pt x="572" y="129"/>
                    </a:moveTo>
                    <a:lnTo>
                      <a:pt x="572" y="129"/>
                    </a:lnTo>
                    <a:lnTo>
                      <a:pt x="570" y="125"/>
                    </a:lnTo>
                    <a:lnTo>
                      <a:pt x="570" y="123"/>
                    </a:lnTo>
                    <a:lnTo>
                      <a:pt x="566" y="121"/>
                    </a:lnTo>
                    <a:lnTo>
                      <a:pt x="564" y="117"/>
                    </a:lnTo>
                    <a:lnTo>
                      <a:pt x="562" y="117"/>
                    </a:lnTo>
                    <a:lnTo>
                      <a:pt x="560" y="119"/>
                    </a:lnTo>
                    <a:lnTo>
                      <a:pt x="564" y="127"/>
                    </a:lnTo>
                    <a:lnTo>
                      <a:pt x="572" y="129"/>
                    </a:lnTo>
                    <a:close/>
                    <a:moveTo>
                      <a:pt x="586" y="69"/>
                    </a:moveTo>
                    <a:lnTo>
                      <a:pt x="586" y="63"/>
                    </a:lnTo>
                    <a:lnTo>
                      <a:pt x="582" y="61"/>
                    </a:lnTo>
                    <a:lnTo>
                      <a:pt x="578" y="65"/>
                    </a:lnTo>
                    <a:lnTo>
                      <a:pt x="580" y="69"/>
                    </a:lnTo>
                    <a:lnTo>
                      <a:pt x="580" y="73"/>
                    </a:lnTo>
                    <a:lnTo>
                      <a:pt x="586" y="69"/>
                    </a:lnTo>
                    <a:close/>
                    <a:moveTo>
                      <a:pt x="492" y="141"/>
                    </a:moveTo>
                    <a:lnTo>
                      <a:pt x="492" y="137"/>
                    </a:lnTo>
                    <a:lnTo>
                      <a:pt x="488" y="137"/>
                    </a:lnTo>
                    <a:lnTo>
                      <a:pt x="486" y="139"/>
                    </a:lnTo>
                    <a:lnTo>
                      <a:pt x="486" y="143"/>
                    </a:lnTo>
                    <a:lnTo>
                      <a:pt x="492" y="141"/>
                    </a:lnTo>
                    <a:close/>
                    <a:moveTo>
                      <a:pt x="498" y="143"/>
                    </a:moveTo>
                    <a:lnTo>
                      <a:pt x="500" y="143"/>
                    </a:lnTo>
                    <a:lnTo>
                      <a:pt x="498" y="135"/>
                    </a:lnTo>
                    <a:lnTo>
                      <a:pt x="494" y="139"/>
                    </a:lnTo>
                    <a:lnTo>
                      <a:pt x="494" y="143"/>
                    </a:lnTo>
                    <a:lnTo>
                      <a:pt x="492" y="147"/>
                    </a:lnTo>
                    <a:lnTo>
                      <a:pt x="498" y="143"/>
                    </a:lnTo>
                    <a:close/>
                    <a:moveTo>
                      <a:pt x="488" y="131"/>
                    </a:moveTo>
                    <a:lnTo>
                      <a:pt x="492" y="133"/>
                    </a:lnTo>
                    <a:lnTo>
                      <a:pt x="496" y="129"/>
                    </a:lnTo>
                    <a:lnTo>
                      <a:pt x="494" y="125"/>
                    </a:lnTo>
                    <a:lnTo>
                      <a:pt x="488" y="125"/>
                    </a:lnTo>
                    <a:lnTo>
                      <a:pt x="486" y="129"/>
                    </a:lnTo>
                    <a:lnTo>
                      <a:pt x="478" y="127"/>
                    </a:lnTo>
                    <a:lnTo>
                      <a:pt x="474" y="129"/>
                    </a:lnTo>
                    <a:lnTo>
                      <a:pt x="474" y="131"/>
                    </a:lnTo>
                    <a:lnTo>
                      <a:pt x="464" y="131"/>
                    </a:lnTo>
                    <a:lnTo>
                      <a:pt x="458" y="139"/>
                    </a:lnTo>
                    <a:lnTo>
                      <a:pt x="456" y="143"/>
                    </a:lnTo>
                    <a:lnTo>
                      <a:pt x="448" y="139"/>
                    </a:lnTo>
                    <a:lnTo>
                      <a:pt x="446" y="135"/>
                    </a:lnTo>
                    <a:lnTo>
                      <a:pt x="440" y="129"/>
                    </a:lnTo>
                    <a:lnTo>
                      <a:pt x="438" y="119"/>
                    </a:lnTo>
                    <a:lnTo>
                      <a:pt x="440" y="113"/>
                    </a:lnTo>
                    <a:lnTo>
                      <a:pt x="440" y="109"/>
                    </a:lnTo>
                    <a:lnTo>
                      <a:pt x="442" y="105"/>
                    </a:lnTo>
                    <a:lnTo>
                      <a:pt x="448" y="105"/>
                    </a:lnTo>
                    <a:lnTo>
                      <a:pt x="456" y="107"/>
                    </a:lnTo>
                    <a:lnTo>
                      <a:pt x="466" y="103"/>
                    </a:lnTo>
                    <a:lnTo>
                      <a:pt x="470" y="105"/>
                    </a:lnTo>
                    <a:lnTo>
                      <a:pt x="486" y="105"/>
                    </a:lnTo>
                    <a:lnTo>
                      <a:pt x="492" y="109"/>
                    </a:lnTo>
                    <a:lnTo>
                      <a:pt x="514" y="105"/>
                    </a:lnTo>
                    <a:lnTo>
                      <a:pt x="518" y="95"/>
                    </a:lnTo>
                    <a:lnTo>
                      <a:pt x="522" y="93"/>
                    </a:lnTo>
                    <a:lnTo>
                      <a:pt x="526" y="85"/>
                    </a:lnTo>
                    <a:lnTo>
                      <a:pt x="530" y="83"/>
                    </a:lnTo>
                    <a:lnTo>
                      <a:pt x="528" y="79"/>
                    </a:lnTo>
                    <a:lnTo>
                      <a:pt x="522" y="79"/>
                    </a:lnTo>
                    <a:lnTo>
                      <a:pt x="518" y="83"/>
                    </a:lnTo>
                    <a:lnTo>
                      <a:pt x="516" y="87"/>
                    </a:lnTo>
                    <a:lnTo>
                      <a:pt x="512" y="89"/>
                    </a:lnTo>
                    <a:lnTo>
                      <a:pt x="510" y="93"/>
                    </a:lnTo>
                    <a:lnTo>
                      <a:pt x="498" y="95"/>
                    </a:lnTo>
                    <a:lnTo>
                      <a:pt x="486" y="95"/>
                    </a:lnTo>
                    <a:lnTo>
                      <a:pt x="476" y="91"/>
                    </a:lnTo>
                    <a:lnTo>
                      <a:pt x="472" y="93"/>
                    </a:lnTo>
                    <a:lnTo>
                      <a:pt x="464" y="91"/>
                    </a:lnTo>
                    <a:lnTo>
                      <a:pt x="460" y="87"/>
                    </a:lnTo>
                    <a:lnTo>
                      <a:pt x="450" y="89"/>
                    </a:lnTo>
                    <a:lnTo>
                      <a:pt x="448" y="93"/>
                    </a:lnTo>
                    <a:lnTo>
                      <a:pt x="444" y="99"/>
                    </a:lnTo>
                    <a:lnTo>
                      <a:pt x="442" y="95"/>
                    </a:lnTo>
                    <a:lnTo>
                      <a:pt x="434" y="101"/>
                    </a:lnTo>
                    <a:lnTo>
                      <a:pt x="432" y="107"/>
                    </a:lnTo>
                    <a:lnTo>
                      <a:pt x="434" y="115"/>
                    </a:lnTo>
                    <a:lnTo>
                      <a:pt x="434" y="127"/>
                    </a:lnTo>
                    <a:lnTo>
                      <a:pt x="432" y="127"/>
                    </a:lnTo>
                    <a:lnTo>
                      <a:pt x="428" y="137"/>
                    </a:lnTo>
                    <a:lnTo>
                      <a:pt x="424" y="153"/>
                    </a:lnTo>
                    <a:lnTo>
                      <a:pt x="418" y="163"/>
                    </a:lnTo>
                    <a:lnTo>
                      <a:pt x="414" y="167"/>
                    </a:lnTo>
                    <a:lnTo>
                      <a:pt x="416" y="169"/>
                    </a:lnTo>
                    <a:lnTo>
                      <a:pt x="414" y="175"/>
                    </a:lnTo>
                    <a:lnTo>
                      <a:pt x="416" y="181"/>
                    </a:lnTo>
                    <a:lnTo>
                      <a:pt x="422" y="179"/>
                    </a:lnTo>
                    <a:lnTo>
                      <a:pt x="426" y="183"/>
                    </a:lnTo>
                    <a:lnTo>
                      <a:pt x="428" y="197"/>
                    </a:lnTo>
                    <a:lnTo>
                      <a:pt x="422" y="219"/>
                    </a:lnTo>
                    <a:lnTo>
                      <a:pt x="424" y="225"/>
                    </a:lnTo>
                    <a:lnTo>
                      <a:pt x="430" y="223"/>
                    </a:lnTo>
                    <a:lnTo>
                      <a:pt x="440" y="223"/>
                    </a:lnTo>
                    <a:lnTo>
                      <a:pt x="438" y="211"/>
                    </a:lnTo>
                    <a:lnTo>
                      <a:pt x="440" y="201"/>
                    </a:lnTo>
                    <a:lnTo>
                      <a:pt x="440" y="189"/>
                    </a:lnTo>
                    <a:lnTo>
                      <a:pt x="442" y="179"/>
                    </a:lnTo>
                    <a:lnTo>
                      <a:pt x="440" y="173"/>
                    </a:lnTo>
                    <a:lnTo>
                      <a:pt x="442" y="165"/>
                    </a:lnTo>
                    <a:lnTo>
                      <a:pt x="452" y="165"/>
                    </a:lnTo>
                    <a:lnTo>
                      <a:pt x="454" y="175"/>
                    </a:lnTo>
                    <a:lnTo>
                      <a:pt x="450" y="181"/>
                    </a:lnTo>
                    <a:lnTo>
                      <a:pt x="452" y="185"/>
                    </a:lnTo>
                    <a:lnTo>
                      <a:pt x="458" y="193"/>
                    </a:lnTo>
                    <a:lnTo>
                      <a:pt x="462" y="195"/>
                    </a:lnTo>
                    <a:lnTo>
                      <a:pt x="460" y="199"/>
                    </a:lnTo>
                    <a:lnTo>
                      <a:pt x="458" y="207"/>
                    </a:lnTo>
                    <a:lnTo>
                      <a:pt x="464" y="209"/>
                    </a:lnTo>
                    <a:lnTo>
                      <a:pt x="470" y="209"/>
                    </a:lnTo>
                    <a:lnTo>
                      <a:pt x="468" y="205"/>
                    </a:lnTo>
                    <a:lnTo>
                      <a:pt x="472" y="201"/>
                    </a:lnTo>
                    <a:lnTo>
                      <a:pt x="486" y="199"/>
                    </a:lnTo>
                    <a:lnTo>
                      <a:pt x="486" y="195"/>
                    </a:lnTo>
                    <a:lnTo>
                      <a:pt x="482" y="195"/>
                    </a:lnTo>
                    <a:lnTo>
                      <a:pt x="476" y="185"/>
                    </a:lnTo>
                    <a:lnTo>
                      <a:pt x="476" y="175"/>
                    </a:lnTo>
                    <a:lnTo>
                      <a:pt x="474" y="169"/>
                    </a:lnTo>
                    <a:lnTo>
                      <a:pt x="460" y="151"/>
                    </a:lnTo>
                    <a:lnTo>
                      <a:pt x="460" y="147"/>
                    </a:lnTo>
                    <a:lnTo>
                      <a:pt x="470" y="149"/>
                    </a:lnTo>
                    <a:lnTo>
                      <a:pt x="478" y="139"/>
                    </a:lnTo>
                    <a:lnTo>
                      <a:pt x="484" y="133"/>
                    </a:lnTo>
                    <a:lnTo>
                      <a:pt x="488" y="131"/>
                    </a:lnTo>
                    <a:close/>
                    <a:moveTo>
                      <a:pt x="438" y="231"/>
                    </a:moveTo>
                    <a:lnTo>
                      <a:pt x="436" y="239"/>
                    </a:lnTo>
                    <a:lnTo>
                      <a:pt x="438" y="247"/>
                    </a:lnTo>
                    <a:lnTo>
                      <a:pt x="440" y="245"/>
                    </a:lnTo>
                    <a:lnTo>
                      <a:pt x="440" y="239"/>
                    </a:lnTo>
                    <a:lnTo>
                      <a:pt x="442" y="233"/>
                    </a:lnTo>
                    <a:lnTo>
                      <a:pt x="440" y="227"/>
                    </a:lnTo>
                    <a:lnTo>
                      <a:pt x="438" y="231"/>
                    </a:lnTo>
                    <a:close/>
                    <a:moveTo>
                      <a:pt x="490" y="209"/>
                    </a:moveTo>
                    <a:lnTo>
                      <a:pt x="490" y="201"/>
                    </a:lnTo>
                    <a:lnTo>
                      <a:pt x="488" y="201"/>
                    </a:lnTo>
                    <a:lnTo>
                      <a:pt x="484" y="205"/>
                    </a:lnTo>
                    <a:lnTo>
                      <a:pt x="482" y="215"/>
                    </a:lnTo>
                    <a:lnTo>
                      <a:pt x="478" y="219"/>
                    </a:lnTo>
                    <a:lnTo>
                      <a:pt x="476" y="225"/>
                    </a:lnTo>
                    <a:lnTo>
                      <a:pt x="482" y="225"/>
                    </a:lnTo>
                    <a:lnTo>
                      <a:pt x="482" y="221"/>
                    </a:lnTo>
                    <a:lnTo>
                      <a:pt x="486" y="221"/>
                    </a:lnTo>
                    <a:lnTo>
                      <a:pt x="488" y="217"/>
                    </a:lnTo>
                    <a:lnTo>
                      <a:pt x="486" y="213"/>
                    </a:lnTo>
                    <a:lnTo>
                      <a:pt x="486" y="209"/>
                    </a:lnTo>
                    <a:lnTo>
                      <a:pt x="490" y="209"/>
                    </a:lnTo>
                    <a:close/>
                    <a:moveTo>
                      <a:pt x="474" y="213"/>
                    </a:moveTo>
                    <a:lnTo>
                      <a:pt x="472" y="221"/>
                    </a:lnTo>
                    <a:lnTo>
                      <a:pt x="474" y="221"/>
                    </a:lnTo>
                    <a:lnTo>
                      <a:pt x="480" y="211"/>
                    </a:lnTo>
                    <a:lnTo>
                      <a:pt x="478" y="207"/>
                    </a:lnTo>
                    <a:lnTo>
                      <a:pt x="474" y="207"/>
                    </a:lnTo>
                    <a:lnTo>
                      <a:pt x="474" y="211"/>
                    </a:lnTo>
                    <a:lnTo>
                      <a:pt x="474" y="213"/>
                    </a:lnTo>
                    <a:close/>
                    <a:moveTo>
                      <a:pt x="468" y="221"/>
                    </a:moveTo>
                    <a:lnTo>
                      <a:pt x="470" y="219"/>
                    </a:lnTo>
                    <a:lnTo>
                      <a:pt x="470" y="215"/>
                    </a:lnTo>
                    <a:lnTo>
                      <a:pt x="466" y="215"/>
                    </a:lnTo>
                    <a:lnTo>
                      <a:pt x="466" y="217"/>
                    </a:lnTo>
                    <a:lnTo>
                      <a:pt x="468" y="221"/>
                    </a:lnTo>
                    <a:close/>
                    <a:moveTo>
                      <a:pt x="694" y="133"/>
                    </a:moveTo>
                    <a:lnTo>
                      <a:pt x="692" y="131"/>
                    </a:lnTo>
                    <a:lnTo>
                      <a:pt x="692" y="133"/>
                    </a:lnTo>
                    <a:lnTo>
                      <a:pt x="694" y="135"/>
                    </a:lnTo>
                    <a:lnTo>
                      <a:pt x="694" y="133"/>
                    </a:lnTo>
                    <a:close/>
                    <a:moveTo>
                      <a:pt x="720" y="151"/>
                    </a:moveTo>
                    <a:lnTo>
                      <a:pt x="726" y="149"/>
                    </a:lnTo>
                    <a:lnTo>
                      <a:pt x="728" y="147"/>
                    </a:lnTo>
                    <a:lnTo>
                      <a:pt x="720" y="145"/>
                    </a:lnTo>
                    <a:lnTo>
                      <a:pt x="714" y="145"/>
                    </a:lnTo>
                    <a:lnTo>
                      <a:pt x="704" y="145"/>
                    </a:lnTo>
                    <a:lnTo>
                      <a:pt x="704" y="147"/>
                    </a:lnTo>
                    <a:lnTo>
                      <a:pt x="720" y="151"/>
                    </a:lnTo>
                    <a:close/>
                    <a:moveTo>
                      <a:pt x="720" y="137"/>
                    </a:moveTo>
                    <a:lnTo>
                      <a:pt x="722" y="135"/>
                    </a:lnTo>
                    <a:lnTo>
                      <a:pt x="718" y="131"/>
                    </a:lnTo>
                    <a:lnTo>
                      <a:pt x="716" y="131"/>
                    </a:lnTo>
                    <a:lnTo>
                      <a:pt x="712" y="127"/>
                    </a:lnTo>
                    <a:lnTo>
                      <a:pt x="706" y="127"/>
                    </a:lnTo>
                    <a:lnTo>
                      <a:pt x="704" y="127"/>
                    </a:lnTo>
                    <a:lnTo>
                      <a:pt x="706" y="129"/>
                    </a:lnTo>
                    <a:lnTo>
                      <a:pt x="708" y="129"/>
                    </a:lnTo>
                    <a:lnTo>
                      <a:pt x="710" y="131"/>
                    </a:lnTo>
                    <a:lnTo>
                      <a:pt x="710" y="137"/>
                    </a:lnTo>
                    <a:lnTo>
                      <a:pt x="720" y="137"/>
                    </a:lnTo>
                    <a:close/>
                    <a:moveTo>
                      <a:pt x="552" y="29"/>
                    </a:moveTo>
                    <a:lnTo>
                      <a:pt x="550" y="25"/>
                    </a:lnTo>
                    <a:lnTo>
                      <a:pt x="548" y="25"/>
                    </a:lnTo>
                    <a:lnTo>
                      <a:pt x="548" y="29"/>
                    </a:lnTo>
                    <a:lnTo>
                      <a:pt x="550" y="31"/>
                    </a:lnTo>
                    <a:lnTo>
                      <a:pt x="552" y="29"/>
                    </a:lnTo>
                    <a:close/>
                    <a:moveTo>
                      <a:pt x="534" y="49"/>
                    </a:moveTo>
                    <a:lnTo>
                      <a:pt x="534" y="47"/>
                    </a:lnTo>
                    <a:lnTo>
                      <a:pt x="530" y="41"/>
                    </a:lnTo>
                    <a:lnTo>
                      <a:pt x="528" y="43"/>
                    </a:lnTo>
                    <a:lnTo>
                      <a:pt x="530" y="47"/>
                    </a:lnTo>
                    <a:lnTo>
                      <a:pt x="534" y="49"/>
                    </a:lnTo>
                    <a:close/>
                    <a:moveTo>
                      <a:pt x="468" y="119"/>
                    </a:moveTo>
                    <a:lnTo>
                      <a:pt x="478" y="115"/>
                    </a:lnTo>
                    <a:lnTo>
                      <a:pt x="478" y="113"/>
                    </a:lnTo>
                    <a:lnTo>
                      <a:pt x="474" y="113"/>
                    </a:lnTo>
                    <a:lnTo>
                      <a:pt x="468" y="119"/>
                    </a:lnTo>
                    <a:close/>
                    <a:moveTo>
                      <a:pt x="372" y="187"/>
                    </a:moveTo>
                    <a:lnTo>
                      <a:pt x="372" y="183"/>
                    </a:lnTo>
                    <a:lnTo>
                      <a:pt x="370" y="181"/>
                    </a:lnTo>
                    <a:lnTo>
                      <a:pt x="368" y="185"/>
                    </a:lnTo>
                    <a:lnTo>
                      <a:pt x="366" y="193"/>
                    </a:lnTo>
                    <a:lnTo>
                      <a:pt x="368" y="195"/>
                    </a:lnTo>
                    <a:lnTo>
                      <a:pt x="370" y="193"/>
                    </a:lnTo>
                    <a:lnTo>
                      <a:pt x="372" y="187"/>
                    </a:lnTo>
                    <a:close/>
                    <a:moveTo>
                      <a:pt x="236" y="39"/>
                    </a:moveTo>
                    <a:lnTo>
                      <a:pt x="236" y="35"/>
                    </a:lnTo>
                    <a:lnTo>
                      <a:pt x="232" y="35"/>
                    </a:lnTo>
                    <a:lnTo>
                      <a:pt x="232" y="31"/>
                    </a:lnTo>
                    <a:lnTo>
                      <a:pt x="226" y="35"/>
                    </a:lnTo>
                    <a:lnTo>
                      <a:pt x="226" y="39"/>
                    </a:lnTo>
                    <a:lnTo>
                      <a:pt x="228" y="39"/>
                    </a:lnTo>
                    <a:lnTo>
                      <a:pt x="230" y="43"/>
                    </a:lnTo>
                    <a:lnTo>
                      <a:pt x="234" y="43"/>
                    </a:lnTo>
                    <a:lnTo>
                      <a:pt x="236" y="39"/>
                    </a:lnTo>
                    <a:close/>
                    <a:moveTo>
                      <a:pt x="756" y="278"/>
                    </a:moveTo>
                    <a:lnTo>
                      <a:pt x="754" y="275"/>
                    </a:lnTo>
                    <a:lnTo>
                      <a:pt x="752" y="278"/>
                    </a:lnTo>
                    <a:lnTo>
                      <a:pt x="756" y="280"/>
                    </a:lnTo>
                    <a:lnTo>
                      <a:pt x="756" y="278"/>
                    </a:lnTo>
                    <a:close/>
                    <a:moveTo>
                      <a:pt x="750" y="259"/>
                    </a:moveTo>
                    <a:lnTo>
                      <a:pt x="746" y="261"/>
                    </a:lnTo>
                    <a:lnTo>
                      <a:pt x="742" y="269"/>
                    </a:lnTo>
                    <a:lnTo>
                      <a:pt x="736" y="280"/>
                    </a:lnTo>
                    <a:lnTo>
                      <a:pt x="748" y="278"/>
                    </a:lnTo>
                    <a:lnTo>
                      <a:pt x="752" y="275"/>
                    </a:lnTo>
                    <a:lnTo>
                      <a:pt x="760" y="263"/>
                    </a:lnTo>
                    <a:lnTo>
                      <a:pt x="760" y="261"/>
                    </a:lnTo>
                    <a:lnTo>
                      <a:pt x="758" y="259"/>
                    </a:lnTo>
                    <a:lnTo>
                      <a:pt x="750" y="259"/>
                    </a:lnTo>
                    <a:close/>
                    <a:moveTo>
                      <a:pt x="498" y="296"/>
                    </a:moveTo>
                    <a:lnTo>
                      <a:pt x="500" y="306"/>
                    </a:lnTo>
                    <a:lnTo>
                      <a:pt x="498" y="308"/>
                    </a:lnTo>
                    <a:lnTo>
                      <a:pt x="492" y="304"/>
                    </a:lnTo>
                    <a:lnTo>
                      <a:pt x="490" y="306"/>
                    </a:lnTo>
                    <a:lnTo>
                      <a:pt x="488" y="312"/>
                    </a:lnTo>
                    <a:lnTo>
                      <a:pt x="492" y="314"/>
                    </a:lnTo>
                    <a:lnTo>
                      <a:pt x="486" y="316"/>
                    </a:lnTo>
                    <a:lnTo>
                      <a:pt x="484" y="320"/>
                    </a:lnTo>
                    <a:lnTo>
                      <a:pt x="490" y="320"/>
                    </a:lnTo>
                    <a:lnTo>
                      <a:pt x="496" y="316"/>
                    </a:lnTo>
                    <a:lnTo>
                      <a:pt x="502" y="316"/>
                    </a:lnTo>
                    <a:lnTo>
                      <a:pt x="508" y="312"/>
                    </a:lnTo>
                    <a:lnTo>
                      <a:pt x="514" y="304"/>
                    </a:lnTo>
                    <a:lnTo>
                      <a:pt x="516" y="302"/>
                    </a:lnTo>
                    <a:lnTo>
                      <a:pt x="510" y="294"/>
                    </a:lnTo>
                    <a:lnTo>
                      <a:pt x="498" y="296"/>
                    </a:lnTo>
                    <a:close/>
                    <a:moveTo>
                      <a:pt x="795" y="253"/>
                    </a:moveTo>
                    <a:lnTo>
                      <a:pt x="793" y="247"/>
                    </a:lnTo>
                    <a:lnTo>
                      <a:pt x="795" y="241"/>
                    </a:lnTo>
                    <a:lnTo>
                      <a:pt x="799" y="237"/>
                    </a:lnTo>
                    <a:lnTo>
                      <a:pt x="801" y="165"/>
                    </a:lnTo>
                    <a:lnTo>
                      <a:pt x="795" y="161"/>
                    </a:lnTo>
                    <a:lnTo>
                      <a:pt x="787" y="161"/>
                    </a:lnTo>
                    <a:lnTo>
                      <a:pt x="772" y="157"/>
                    </a:lnTo>
                    <a:lnTo>
                      <a:pt x="764" y="149"/>
                    </a:lnTo>
                    <a:lnTo>
                      <a:pt x="760" y="145"/>
                    </a:lnTo>
                    <a:lnTo>
                      <a:pt x="756" y="147"/>
                    </a:lnTo>
                    <a:lnTo>
                      <a:pt x="744" y="143"/>
                    </a:lnTo>
                    <a:lnTo>
                      <a:pt x="734" y="149"/>
                    </a:lnTo>
                    <a:lnTo>
                      <a:pt x="736" y="153"/>
                    </a:lnTo>
                    <a:lnTo>
                      <a:pt x="728" y="157"/>
                    </a:lnTo>
                    <a:lnTo>
                      <a:pt x="722" y="157"/>
                    </a:lnTo>
                    <a:lnTo>
                      <a:pt x="718" y="165"/>
                    </a:lnTo>
                    <a:lnTo>
                      <a:pt x="714" y="165"/>
                    </a:lnTo>
                    <a:lnTo>
                      <a:pt x="710" y="171"/>
                    </a:lnTo>
                    <a:lnTo>
                      <a:pt x="704" y="177"/>
                    </a:lnTo>
                    <a:lnTo>
                      <a:pt x="696" y="179"/>
                    </a:lnTo>
                    <a:lnTo>
                      <a:pt x="692" y="173"/>
                    </a:lnTo>
                    <a:lnTo>
                      <a:pt x="692" y="169"/>
                    </a:lnTo>
                    <a:lnTo>
                      <a:pt x="694" y="165"/>
                    </a:lnTo>
                    <a:lnTo>
                      <a:pt x="690" y="161"/>
                    </a:lnTo>
                    <a:lnTo>
                      <a:pt x="686" y="171"/>
                    </a:lnTo>
                    <a:lnTo>
                      <a:pt x="684" y="159"/>
                    </a:lnTo>
                    <a:lnTo>
                      <a:pt x="680" y="155"/>
                    </a:lnTo>
                    <a:lnTo>
                      <a:pt x="686" y="139"/>
                    </a:lnTo>
                    <a:lnTo>
                      <a:pt x="682" y="131"/>
                    </a:lnTo>
                    <a:lnTo>
                      <a:pt x="684" y="129"/>
                    </a:lnTo>
                    <a:lnTo>
                      <a:pt x="678" y="127"/>
                    </a:lnTo>
                    <a:lnTo>
                      <a:pt x="670" y="127"/>
                    </a:lnTo>
                    <a:lnTo>
                      <a:pt x="668" y="125"/>
                    </a:lnTo>
                    <a:lnTo>
                      <a:pt x="660" y="121"/>
                    </a:lnTo>
                    <a:lnTo>
                      <a:pt x="650" y="123"/>
                    </a:lnTo>
                    <a:lnTo>
                      <a:pt x="644" y="127"/>
                    </a:lnTo>
                    <a:lnTo>
                      <a:pt x="634" y="127"/>
                    </a:lnTo>
                    <a:lnTo>
                      <a:pt x="632" y="137"/>
                    </a:lnTo>
                    <a:lnTo>
                      <a:pt x="628" y="137"/>
                    </a:lnTo>
                    <a:lnTo>
                      <a:pt x="630" y="135"/>
                    </a:lnTo>
                    <a:lnTo>
                      <a:pt x="626" y="133"/>
                    </a:lnTo>
                    <a:lnTo>
                      <a:pt x="624" y="135"/>
                    </a:lnTo>
                    <a:lnTo>
                      <a:pt x="626" y="139"/>
                    </a:lnTo>
                    <a:lnTo>
                      <a:pt x="626" y="143"/>
                    </a:lnTo>
                    <a:lnTo>
                      <a:pt x="630" y="143"/>
                    </a:lnTo>
                    <a:lnTo>
                      <a:pt x="634" y="141"/>
                    </a:lnTo>
                    <a:lnTo>
                      <a:pt x="644" y="145"/>
                    </a:lnTo>
                    <a:lnTo>
                      <a:pt x="646" y="155"/>
                    </a:lnTo>
                    <a:lnTo>
                      <a:pt x="650" y="157"/>
                    </a:lnTo>
                    <a:lnTo>
                      <a:pt x="654" y="157"/>
                    </a:lnTo>
                    <a:lnTo>
                      <a:pt x="660" y="157"/>
                    </a:lnTo>
                    <a:lnTo>
                      <a:pt x="666" y="155"/>
                    </a:lnTo>
                    <a:lnTo>
                      <a:pt x="670" y="157"/>
                    </a:lnTo>
                    <a:lnTo>
                      <a:pt x="678" y="153"/>
                    </a:lnTo>
                    <a:lnTo>
                      <a:pt x="678" y="163"/>
                    </a:lnTo>
                    <a:lnTo>
                      <a:pt x="672" y="163"/>
                    </a:lnTo>
                    <a:lnTo>
                      <a:pt x="664" y="163"/>
                    </a:lnTo>
                    <a:lnTo>
                      <a:pt x="658" y="167"/>
                    </a:lnTo>
                    <a:lnTo>
                      <a:pt x="652" y="165"/>
                    </a:lnTo>
                    <a:lnTo>
                      <a:pt x="644" y="167"/>
                    </a:lnTo>
                    <a:lnTo>
                      <a:pt x="642" y="171"/>
                    </a:lnTo>
                    <a:lnTo>
                      <a:pt x="652" y="173"/>
                    </a:lnTo>
                    <a:lnTo>
                      <a:pt x="654" y="179"/>
                    </a:lnTo>
                    <a:lnTo>
                      <a:pt x="658" y="183"/>
                    </a:lnTo>
                    <a:lnTo>
                      <a:pt x="656" y="185"/>
                    </a:lnTo>
                    <a:lnTo>
                      <a:pt x="656" y="191"/>
                    </a:lnTo>
                    <a:lnTo>
                      <a:pt x="662" y="195"/>
                    </a:lnTo>
                    <a:lnTo>
                      <a:pt x="668" y="189"/>
                    </a:lnTo>
                    <a:lnTo>
                      <a:pt x="668" y="183"/>
                    </a:lnTo>
                    <a:lnTo>
                      <a:pt x="670" y="177"/>
                    </a:lnTo>
                    <a:lnTo>
                      <a:pt x="674" y="173"/>
                    </a:lnTo>
                    <a:lnTo>
                      <a:pt x="676" y="173"/>
                    </a:lnTo>
                    <a:lnTo>
                      <a:pt x="674" y="177"/>
                    </a:lnTo>
                    <a:lnTo>
                      <a:pt x="672" y="181"/>
                    </a:lnTo>
                    <a:lnTo>
                      <a:pt x="678" y="185"/>
                    </a:lnTo>
                    <a:lnTo>
                      <a:pt x="682" y="187"/>
                    </a:lnTo>
                    <a:lnTo>
                      <a:pt x="680" y="191"/>
                    </a:lnTo>
                    <a:lnTo>
                      <a:pt x="684" y="191"/>
                    </a:lnTo>
                    <a:lnTo>
                      <a:pt x="690" y="189"/>
                    </a:lnTo>
                    <a:lnTo>
                      <a:pt x="694" y="187"/>
                    </a:lnTo>
                    <a:lnTo>
                      <a:pt x="694" y="189"/>
                    </a:lnTo>
                    <a:lnTo>
                      <a:pt x="688" y="193"/>
                    </a:lnTo>
                    <a:lnTo>
                      <a:pt x="692" y="197"/>
                    </a:lnTo>
                    <a:lnTo>
                      <a:pt x="694" y="199"/>
                    </a:lnTo>
                    <a:lnTo>
                      <a:pt x="718" y="205"/>
                    </a:lnTo>
                    <a:lnTo>
                      <a:pt x="738" y="213"/>
                    </a:lnTo>
                    <a:lnTo>
                      <a:pt x="740" y="219"/>
                    </a:lnTo>
                    <a:lnTo>
                      <a:pt x="746" y="221"/>
                    </a:lnTo>
                    <a:lnTo>
                      <a:pt x="746" y="225"/>
                    </a:lnTo>
                    <a:lnTo>
                      <a:pt x="750" y="229"/>
                    </a:lnTo>
                    <a:lnTo>
                      <a:pt x="752" y="239"/>
                    </a:lnTo>
                    <a:lnTo>
                      <a:pt x="758" y="245"/>
                    </a:lnTo>
                    <a:lnTo>
                      <a:pt x="752" y="247"/>
                    </a:lnTo>
                    <a:lnTo>
                      <a:pt x="752" y="251"/>
                    </a:lnTo>
                    <a:lnTo>
                      <a:pt x="758" y="255"/>
                    </a:lnTo>
                    <a:lnTo>
                      <a:pt x="764" y="255"/>
                    </a:lnTo>
                    <a:lnTo>
                      <a:pt x="754" y="257"/>
                    </a:lnTo>
                    <a:lnTo>
                      <a:pt x="760" y="259"/>
                    </a:lnTo>
                    <a:lnTo>
                      <a:pt x="762" y="263"/>
                    </a:lnTo>
                    <a:lnTo>
                      <a:pt x="756" y="273"/>
                    </a:lnTo>
                    <a:lnTo>
                      <a:pt x="758" y="275"/>
                    </a:lnTo>
                    <a:lnTo>
                      <a:pt x="774" y="273"/>
                    </a:lnTo>
                    <a:lnTo>
                      <a:pt x="776" y="275"/>
                    </a:lnTo>
                    <a:lnTo>
                      <a:pt x="782" y="282"/>
                    </a:lnTo>
                    <a:lnTo>
                      <a:pt x="789" y="290"/>
                    </a:lnTo>
                    <a:lnTo>
                      <a:pt x="793" y="294"/>
                    </a:lnTo>
                    <a:lnTo>
                      <a:pt x="797" y="255"/>
                    </a:lnTo>
                    <a:lnTo>
                      <a:pt x="795" y="253"/>
                    </a:lnTo>
                    <a:close/>
                    <a:moveTo>
                      <a:pt x="380" y="31"/>
                    </a:moveTo>
                    <a:lnTo>
                      <a:pt x="374" y="29"/>
                    </a:lnTo>
                    <a:lnTo>
                      <a:pt x="366" y="27"/>
                    </a:lnTo>
                    <a:lnTo>
                      <a:pt x="360" y="37"/>
                    </a:lnTo>
                    <a:lnTo>
                      <a:pt x="362" y="49"/>
                    </a:lnTo>
                    <a:lnTo>
                      <a:pt x="354" y="59"/>
                    </a:lnTo>
                    <a:lnTo>
                      <a:pt x="350" y="69"/>
                    </a:lnTo>
                    <a:lnTo>
                      <a:pt x="344" y="83"/>
                    </a:lnTo>
                    <a:lnTo>
                      <a:pt x="330" y="89"/>
                    </a:lnTo>
                    <a:lnTo>
                      <a:pt x="318" y="85"/>
                    </a:lnTo>
                    <a:lnTo>
                      <a:pt x="316" y="83"/>
                    </a:lnTo>
                    <a:lnTo>
                      <a:pt x="306" y="85"/>
                    </a:lnTo>
                    <a:lnTo>
                      <a:pt x="302" y="91"/>
                    </a:lnTo>
                    <a:lnTo>
                      <a:pt x="294" y="95"/>
                    </a:lnTo>
                    <a:lnTo>
                      <a:pt x="284" y="93"/>
                    </a:lnTo>
                    <a:lnTo>
                      <a:pt x="274" y="95"/>
                    </a:lnTo>
                    <a:lnTo>
                      <a:pt x="268" y="91"/>
                    </a:lnTo>
                    <a:lnTo>
                      <a:pt x="258" y="83"/>
                    </a:lnTo>
                    <a:lnTo>
                      <a:pt x="256" y="75"/>
                    </a:lnTo>
                    <a:lnTo>
                      <a:pt x="254" y="75"/>
                    </a:lnTo>
                    <a:lnTo>
                      <a:pt x="252" y="79"/>
                    </a:lnTo>
                    <a:lnTo>
                      <a:pt x="248" y="81"/>
                    </a:lnTo>
                    <a:lnTo>
                      <a:pt x="244" y="91"/>
                    </a:lnTo>
                    <a:lnTo>
                      <a:pt x="246" y="103"/>
                    </a:lnTo>
                    <a:lnTo>
                      <a:pt x="250" y="109"/>
                    </a:lnTo>
                    <a:lnTo>
                      <a:pt x="248" y="119"/>
                    </a:lnTo>
                    <a:lnTo>
                      <a:pt x="252" y="121"/>
                    </a:lnTo>
                    <a:lnTo>
                      <a:pt x="250" y="123"/>
                    </a:lnTo>
                    <a:lnTo>
                      <a:pt x="250" y="129"/>
                    </a:lnTo>
                    <a:lnTo>
                      <a:pt x="256" y="129"/>
                    </a:lnTo>
                    <a:lnTo>
                      <a:pt x="254" y="135"/>
                    </a:lnTo>
                    <a:lnTo>
                      <a:pt x="260" y="135"/>
                    </a:lnTo>
                    <a:lnTo>
                      <a:pt x="264" y="143"/>
                    </a:lnTo>
                    <a:lnTo>
                      <a:pt x="262" y="149"/>
                    </a:lnTo>
                    <a:lnTo>
                      <a:pt x="264" y="157"/>
                    </a:lnTo>
                    <a:lnTo>
                      <a:pt x="264" y="167"/>
                    </a:lnTo>
                    <a:lnTo>
                      <a:pt x="264" y="171"/>
                    </a:lnTo>
                    <a:lnTo>
                      <a:pt x="274" y="171"/>
                    </a:lnTo>
                    <a:lnTo>
                      <a:pt x="276" y="173"/>
                    </a:lnTo>
                    <a:lnTo>
                      <a:pt x="284" y="173"/>
                    </a:lnTo>
                    <a:lnTo>
                      <a:pt x="288" y="171"/>
                    </a:lnTo>
                    <a:lnTo>
                      <a:pt x="292" y="169"/>
                    </a:lnTo>
                    <a:lnTo>
                      <a:pt x="292" y="173"/>
                    </a:lnTo>
                    <a:lnTo>
                      <a:pt x="292" y="177"/>
                    </a:lnTo>
                    <a:lnTo>
                      <a:pt x="292" y="183"/>
                    </a:lnTo>
                    <a:lnTo>
                      <a:pt x="300" y="181"/>
                    </a:lnTo>
                    <a:lnTo>
                      <a:pt x="308" y="181"/>
                    </a:lnTo>
                    <a:lnTo>
                      <a:pt x="314" y="179"/>
                    </a:lnTo>
                    <a:lnTo>
                      <a:pt x="314" y="175"/>
                    </a:lnTo>
                    <a:lnTo>
                      <a:pt x="318" y="173"/>
                    </a:lnTo>
                    <a:lnTo>
                      <a:pt x="322" y="179"/>
                    </a:lnTo>
                    <a:lnTo>
                      <a:pt x="326" y="181"/>
                    </a:lnTo>
                    <a:lnTo>
                      <a:pt x="332" y="179"/>
                    </a:lnTo>
                    <a:lnTo>
                      <a:pt x="340" y="181"/>
                    </a:lnTo>
                    <a:lnTo>
                      <a:pt x="340" y="187"/>
                    </a:lnTo>
                    <a:lnTo>
                      <a:pt x="340" y="195"/>
                    </a:lnTo>
                    <a:lnTo>
                      <a:pt x="350" y="191"/>
                    </a:lnTo>
                    <a:lnTo>
                      <a:pt x="356" y="189"/>
                    </a:lnTo>
                    <a:lnTo>
                      <a:pt x="364" y="185"/>
                    </a:lnTo>
                    <a:lnTo>
                      <a:pt x="366" y="181"/>
                    </a:lnTo>
                    <a:lnTo>
                      <a:pt x="370" y="177"/>
                    </a:lnTo>
                    <a:lnTo>
                      <a:pt x="368" y="173"/>
                    </a:lnTo>
                    <a:lnTo>
                      <a:pt x="372" y="171"/>
                    </a:lnTo>
                    <a:lnTo>
                      <a:pt x="374" y="165"/>
                    </a:lnTo>
                    <a:lnTo>
                      <a:pt x="378" y="159"/>
                    </a:lnTo>
                    <a:lnTo>
                      <a:pt x="376" y="155"/>
                    </a:lnTo>
                    <a:lnTo>
                      <a:pt x="374" y="147"/>
                    </a:lnTo>
                    <a:lnTo>
                      <a:pt x="382" y="135"/>
                    </a:lnTo>
                    <a:lnTo>
                      <a:pt x="392" y="131"/>
                    </a:lnTo>
                    <a:lnTo>
                      <a:pt x="394" y="127"/>
                    </a:lnTo>
                    <a:lnTo>
                      <a:pt x="392" y="117"/>
                    </a:lnTo>
                    <a:lnTo>
                      <a:pt x="394" y="113"/>
                    </a:lnTo>
                    <a:lnTo>
                      <a:pt x="396" y="105"/>
                    </a:lnTo>
                    <a:lnTo>
                      <a:pt x="400" y="91"/>
                    </a:lnTo>
                    <a:lnTo>
                      <a:pt x="404" y="97"/>
                    </a:lnTo>
                    <a:lnTo>
                      <a:pt x="412" y="99"/>
                    </a:lnTo>
                    <a:lnTo>
                      <a:pt x="418" y="97"/>
                    </a:lnTo>
                    <a:lnTo>
                      <a:pt x="422" y="93"/>
                    </a:lnTo>
                    <a:lnTo>
                      <a:pt x="416" y="91"/>
                    </a:lnTo>
                    <a:lnTo>
                      <a:pt x="414" y="87"/>
                    </a:lnTo>
                    <a:lnTo>
                      <a:pt x="406" y="81"/>
                    </a:lnTo>
                    <a:lnTo>
                      <a:pt x="394" y="73"/>
                    </a:lnTo>
                    <a:lnTo>
                      <a:pt x="402" y="71"/>
                    </a:lnTo>
                    <a:lnTo>
                      <a:pt x="404" y="69"/>
                    </a:lnTo>
                    <a:lnTo>
                      <a:pt x="398" y="63"/>
                    </a:lnTo>
                    <a:lnTo>
                      <a:pt x="398" y="57"/>
                    </a:lnTo>
                    <a:lnTo>
                      <a:pt x="394" y="51"/>
                    </a:lnTo>
                    <a:lnTo>
                      <a:pt x="396" y="49"/>
                    </a:lnTo>
                    <a:lnTo>
                      <a:pt x="394" y="45"/>
                    </a:lnTo>
                    <a:lnTo>
                      <a:pt x="390" y="45"/>
                    </a:lnTo>
                    <a:lnTo>
                      <a:pt x="398" y="43"/>
                    </a:lnTo>
                    <a:lnTo>
                      <a:pt x="396" y="39"/>
                    </a:lnTo>
                    <a:lnTo>
                      <a:pt x="390" y="35"/>
                    </a:lnTo>
                    <a:lnTo>
                      <a:pt x="392" y="33"/>
                    </a:lnTo>
                    <a:lnTo>
                      <a:pt x="388" y="29"/>
                    </a:lnTo>
                    <a:lnTo>
                      <a:pt x="380" y="3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8" name="Freeform 176"/>
              <p:cNvSpPr>
                <a:spLocks noEditPoints="1"/>
              </p:cNvSpPr>
              <p:nvPr/>
            </p:nvSpPr>
            <p:spPr bwMode="auto">
              <a:xfrm>
                <a:off x="15534030" y="5086178"/>
                <a:ext cx="91260" cy="42778"/>
              </a:xfrm>
              <a:custGeom>
                <a:avLst/>
                <a:gdLst>
                  <a:gd name="T0" fmla="*/ 58 w 64"/>
                  <a:gd name="T1" fmla="*/ 0 h 30"/>
                  <a:gd name="T2" fmla="*/ 64 w 64"/>
                  <a:gd name="T3" fmla="*/ 2 h 30"/>
                  <a:gd name="T4" fmla="*/ 58 w 64"/>
                  <a:gd name="T5" fmla="*/ 6 h 30"/>
                  <a:gd name="T6" fmla="*/ 52 w 64"/>
                  <a:gd name="T7" fmla="*/ 8 h 30"/>
                  <a:gd name="T8" fmla="*/ 50 w 64"/>
                  <a:gd name="T9" fmla="*/ 12 h 30"/>
                  <a:gd name="T10" fmla="*/ 42 w 64"/>
                  <a:gd name="T11" fmla="*/ 14 h 30"/>
                  <a:gd name="T12" fmla="*/ 40 w 64"/>
                  <a:gd name="T13" fmla="*/ 18 h 30"/>
                  <a:gd name="T14" fmla="*/ 30 w 64"/>
                  <a:gd name="T15" fmla="*/ 20 h 30"/>
                  <a:gd name="T16" fmla="*/ 24 w 64"/>
                  <a:gd name="T17" fmla="*/ 24 h 30"/>
                  <a:gd name="T18" fmla="*/ 18 w 64"/>
                  <a:gd name="T19" fmla="*/ 16 h 30"/>
                  <a:gd name="T20" fmla="*/ 26 w 64"/>
                  <a:gd name="T21" fmla="*/ 10 h 30"/>
                  <a:gd name="T22" fmla="*/ 26 w 64"/>
                  <a:gd name="T23" fmla="*/ 6 h 30"/>
                  <a:gd name="T24" fmla="*/ 34 w 64"/>
                  <a:gd name="T25" fmla="*/ 4 h 30"/>
                  <a:gd name="T26" fmla="*/ 38 w 64"/>
                  <a:gd name="T27" fmla="*/ 2 h 30"/>
                  <a:gd name="T28" fmla="*/ 42 w 64"/>
                  <a:gd name="T29" fmla="*/ 4 h 30"/>
                  <a:gd name="T30" fmla="*/ 48 w 64"/>
                  <a:gd name="T31" fmla="*/ 2 h 30"/>
                  <a:gd name="T32" fmla="*/ 52 w 64"/>
                  <a:gd name="T33" fmla="*/ 2 h 30"/>
                  <a:gd name="T34" fmla="*/ 58 w 64"/>
                  <a:gd name="T35" fmla="*/ 0 h 30"/>
                  <a:gd name="T36" fmla="*/ 8 w 64"/>
                  <a:gd name="T37" fmla="*/ 28 h 30"/>
                  <a:gd name="T38" fmla="*/ 6 w 64"/>
                  <a:gd name="T39" fmla="*/ 18 h 30"/>
                  <a:gd name="T40" fmla="*/ 0 w 64"/>
                  <a:gd name="T41" fmla="*/ 26 h 30"/>
                  <a:gd name="T42" fmla="*/ 6 w 64"/>
                  <a:gd name="T43" fmla="*/ 30 h 30"/>
                  <a:gd name="T44" fmla="*/ 8 w 64"/>
                  <a:gd name="T4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30">
                    <a:moveTo>
                      <a:pt x="58" y="0"/>
                    </a:moveTo>
                    <a:lnTo>
                      <a:pt x="64" y="2"/>
                    </a:lnTo>
                    <a:lnTo>
                      <a:pt x="58" y="6"/>
                    </a:lnTo>
                    <a:lnTo>
                      <a:pt x="52" y="8"/>
                    </a:lnTo>
                    <a:lnTo>
                      <a:pt x="50" y="12"/>
                    </a:lnTo>
                    <a:lnTo>
                      <a:pt x="42" y="14"/>
                    </a:lnTo>
                    <a:lnTo>
                      <a:pt x="40" y="18"/>
                    </a:lnTo>
                    <a:lnTo>
                      <a:pt x="30" y="20"/>
                    </a:lnTo>
                    <a:lnTo>
                      <a:pt x="24" y="24"/>
                    </a:lnTo>
                    <a:lnTo>
                      <a:pt x="18" y="16"/>
                    </a:lnTo>
                    <a:lnTo>
                      <a:pt x="26" y="10"/>
                    </a:lnTo>
                    <a:lnTo>
                      <a:pt x="26" y="6"/>
                    </a:lnTo>
                    <a:lnTo>
                      <a:pt x="34" y="4"/>
                    </a:lnTo>
                    <a:lnTo>
                      <a:pt x="38" y="2"/>
                    </a:lnTo>
                    <a:lnTo>
                      <a:pt x="42" y="4"/>
                    </a:lnTo>
                    <a:lnTo>
                      <a:pt x="48" y="2"/>
                    </a:lnTo>
                    <a:lnTo>
                      <a:pt x="52" y="2"/>
                    </a:lnTo>
                    <a:lnTo>
                      <a:pt x="58" y="0"/>
                    </a:lnTo>
                    <a:close/>
                    <a:moveTo>
                      <a:pt x="8" y="28"/>
                    </a:moveTo>
                    <a:lnTo>
                      <a:pt x="6" y="18"/>
                    </a:lnTo>
                    <a:lnTo>
                      <a:pt x="0" y="26"/>
                    </a:lnTo>
                    <a:lnTo>
                      <a:pt x="6" y="30"/>
                    </a:lnTo>
                    <a:lnTo>
                      <a:pt x="8"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09" name="Freeform 177"/>
              <p:cNvSpPr>
                <a:spLocks noEditPoints="1"/>
              </p:cNvSpPr>
              <p:nvPr/>
            </p:nvSpPr>
            <p:spPr bwMode="auto">
              <a:xfrm>
                <a:off x="15371474" y="4323301"/>
                <a:ext cx="239558" cy="385003"/>
              </a:xfrm>
              <a:custGeom>
                <a:avLst/>
                <a:gdLst>
                  <a:gd name="T0" fmla="*/ 10 w 168"/>
                  <a:gd name="T1" fmla="*/ 195 h 270"/>
                  <a:gd name="T2" fmla="*/ 40 w 168"/>
                  <a:gd name="T3" fmla="*/ 163 h 270"/>
                  <a:gd name="T4" fmla="*/ 22 w 168"/>
                  <a:gd name="T5" fmla="*/ 167 h 270"/>
                  <a:gd name="T6" fmla="*/ 0 w 168"/>
                  <a:gd name="T7" fmla="*/ 201 h 270"/>
                  <a:gd name="T8" fmla="*/ 32 w 168"/>
                  <a:gd name="T9" fmla="*/ 149 h 270"/>
                  <a:gd name="T10" fmla="*/ 46 w 168"/>
                  <a:gd name="T11" fmla="*/ 129 h 270"/>
                  <a:gd name="T12" fmla="*/ 58 w 168"/>
                  <a:gd name="T13" fmla="*/ 263 h 270"/>
                  <a:gd name="T14" fmla="*/ 76 w 168"/>
                  <a:gd name="T15" fmla="*/ 251 h 270"/>
                  <a:gd name="T16" fmla="*/ 80 w 168"/>
                  <a:gd name="T17" fmla="*/ 239 h 270"/>
                  <a:gd name="T18" fmla="*/ 152 w 168"/>
                  <a:gd name="T19" fmla="*/ 249 h 270"/>
                  <a:gd name="T20" fmla="*/ 160 w 168"/>
                  <a:gd name="T21" fmla="*/ 249 h 270"/>
                  <a:gd name="T22" fmla="*/ 164 w 168"/>
                  <a:gd name="T23" fmla="*/ 201 h 270"/>
                  <a:gd name="T24" fmla="*/ 152 w 168"/>
                  <a:gd name="T25" fmla="*/ 187 h 270"/>
                  <a:gd name="T26" fmla="*/ 140 w 168"/>
                  <a:gd name="T27" fmla="*/ 191 h 270"/>
                  <a:gd name="T28" fmla="*/ 126 w 168"/>
                  <a:gd name="T29" fmla="*/ 199 h 270"/>
                  <a:gd name="T30" fmla="*/ 116 w 168"/>
                  <a:gd name="T31" fmla="*/ 201 h 270"/>
                  <a:gd name="T32" fmla="*/ 86 w 168"/>
                  <a:gd name="T33" fmla="*/ 225 h 270"/>
                  <a:gd name="T34" fmla="*/ 96 w 168"/>
                  <a:gd name="T35" fmla="*/ 215 h 270"/>
                  <a:gd name="T36" fmla="*/ 112 w 168"/>
                  <a:gd name="T37" fmla="*/ 225 h 270"/>
                  <a:gd name="T38" fmla="*/ 120 w 168"/>
                  <a:gd name="T39" fmla="*/ 235 h 270"/>
                  <a:gd name="T40" fmla="*/ 142 w 168"/>
                  <a:gd name="T41" fmla="*/ 251 h 270"/>
                  <a:gd name="T42" fmla="*/ 152 w 168"/>
                  <a:gd name="T43" fmla="*/ 233 h 270"/>
                  <a:gd name="T44" fmla="*/ 114 w 168"/>
                  <a:gd name="T45" fmla="*/ 185 h 270"/>
                  <a:gd name="T46" fmla="*/ 144 w 168"/>
                  <a:gd name="T47" fmla="*/ 165 h 270"/>
                  <a:gd name="T48" fmla="*/ 152 w 168"/>
                  <a:gd name="T49" fmla="*/ 177 h 270"/>
                  <a:gd name="T50" fmla="*/ 114 w 168"/>
                  <a:gd name="T51" fmla="*/ 177 h 270"/>
                  <a:gd name="T52" fmla="*/ 138 w 168"/>
                  <a:gd name="T53" fmla="*/ 165 h 270"/>
                  <a:gd name="T54" fmla="*/ 120 w 168"/>
                  <a:gd name="T55" fmla="*/ 151 h 270"/>
                  <a:gd name="T56" fmla="*/ 130 w 168"/>
                  <a:gd name="T57" fmla="*/ 169 h 270"/>
                  <a:gd name="T58" fmla="*/ 108 w 168"/>
                  <a:gd name="T59" fmla="*/ 167 h 270"/>
                  <a:gd name="T60" fmla="*/ 116 w 168"/>
                  <a:gd name="T61" fmla="*/ 155 h 270"/>
                  <a:gd name="T62" fmla="*/ 100 w 168"/>
                  <a:gd name="T63" fmla="*/ 189 h 270"/>
                  <a:gd name="T64" fmla="*/ 102 w 168"/>
                  <a:gd name="T65" fmla="*/ 151 h 270"/>
                  <a:gd name="T66" fmla="*/ 90 w 168"/>
                  <a:gd name="T67" fmla="*/ 159 h 270"/>
                  <a:gd name="T68" fmla="*/ 96 w 168"/>
                  <a:gd name="T69" fmla="*/ 139 h 270"/>
                  <a:gd name="T70" fmla="*/ 82 w 168"/>
                  <a:gd name="T71" fmla="*/ 151 h 270"/>
                  <a:gd name="T72" fmla="*/ 98 w 168"/>
                  <a:gd name="T73" fmla="*/ 147 h 270"/>
                  <a:gd name="T74" fmla="*/ 140 w 168"/>
                  <a:gd name="T75" fmla="*/ 133 h 270"/>
                  <a:gd name="T76" fmla="*/ 126 w 168"/>
                  <a:gd name="T77" fmla="*/ 135 h 270"/>
                  <a:gd name="T78" fmla="*/ 144 w 168"/>
                  <a:gd name="T79" fmla="*/ 151 h 270"/>
                  <a:gd name="T80" fmla="*/ 102 w 168"/>
                  <a:gd name="T81" fmla="*/ 129 h 270"/>
                  <a:gd name="T82" fmla="*/ 78 w 168"/>
                  <a:gd name="T83" fmla="*/ 121 h 270"/>
                  <a:gd name="T84" fmla="*/ 70 w 168"/>
                  <a:gd name="T85" fmla="*/ 117 h 270"/>
                  <a:gd name="T86" fmla="*/ 42 w 168"/>
                  <a:gd name="T87" fmla="*/ 103 h 270"/>
                  <a:gd name="T88" fmla="*/ 110 w 168"/>
                  <a:gd name="T89" fmla="*/ 117 h 270"/>
                  <a:gd name="T90" fmla="*/ 110 w 168"/>
                  <a:gd name="T91" fmla="*/ 97 h 270"/>
                  <a:gd name="T92" fmla="*/ 96 w 168"/>
                  <a:gd name="T93" fmla="*/ 89 h 270"/>
                  <a:gd name="T94" fmla="*/ 78 w 168"/>
                  <a:gd name="T95" fmla="*/ 87 h 270"/>
                  <a:gd name="T96" fmla="*/ 60 w 168"/>
                  <a:gd name="T97" fmla="*/ 69 h 270"/>
                  <a:gd name="T98" fmla="*/ 74 w 168"/>
                  <a:gd name="T99" fmla="*/ 29 h 270"/>
                  <a:gd name="T100" fmla="*/ 60 w 168"/>
                  <a:gd name="T101" fmla="*/ 7 h 270"/>
                  <a:gd name="T102" fmla="*/ 32 w 168"/>
                  <a:gd name="T103" fmla="*/ 13 h 270"/>
                  <a:gd name="T104" fmla="*/ 32 w 168"/>
                  <a:gd name="T105" fmla="*/ 45 h 270"/>
                  <a:gd name="T106" fmla="*/ 44 w 168"/>
                  <a:gd name="T107" fmla="*/ 81 h 270"/>
                  <a:gd name="T108" fmla="*/ 52 w 168"/>
                  <a:gd name="T109" fmla="*/ 93 h 270"/>
                  <a:gd name="T110" fmla="*/ 82 w 168"/>
                  <a:gd name="T111" fmla="*/ 107 h 270"/>
                  <a:gd name="T112" fmla="*/ 96 w 168"/>
                  <a:gd name="T113" fmla="*/ 105 h 270"/>
                  <a:gd name="T114" fmla="*/ 92 w 168"/>
                  <a:gd name="T115" fmla="*/ 109 h 270"/>
                  <a:gd name="T116" fmla="*/ 72 w 168"/>
                  <a:gd name="T117" fmla="*/ 105 h 270"/>
                  <a:gd name="T118" fmla="*/ 84 w 168"/>
                  <a:gd name="T119" fmla="*/ 123 h 270"/>
                  <a:gd name="T120" fmla="*/ 128 w 168"/>
                  <a:gd name="T121" fmla="*/ 187 h 270"/>
                  <a:gd name="T122" fmla="*/ 44 w 168"/>
                  <a:gd name="T123" fmla="*/ 16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270">
                    <a:moveTo>
                      <a:pt x="2" y="207"/>
                    </a:moveTo>
                    <a:lnTo>
                      <a:pt x="4" y="203"/>
                    </a:lnTo>
                    <a:lnTo>
                      <a:pt x="2" y="203"/>
                    </a:lnTo>
                    <a:lnTo>
                      <a:pt x="0" y="205"/>
                    </a:lnTo>
                    <a:lnTo>
                      <a:pt x="2" y="207"/>
                    </a:lnTo>
                    <a:close/>
                    <a:moveTo>
                      <a:pt x="8" y="195"/>
                    </a:moveTo>
                    <a:lnTo>
                      <a:pt x="10" y="195"/>
                    </a:lnTo>
                    <a:lnTo>
                      <a:pt x="14" y="191"/>
                    </a:lnTo>
                    <a:lnTo>
                      <a:pt x="16" y="189"/>
                    </a:lnTo>
                    <a:lnTo>
                      <a:pt x="22" y="179"/>
                    </a:lnTo>
                    <a:lnTo>
                      <a:pt x="22" y="173"/>
                    </a:lnTo>
                    <a:lnTo>
                      <a:pt x="30" y="169"/>
                    </a:lnTo>
                    <a:lnTo>
                      <a:pt x="34" y="165"/>
                    </a:lnTo>
                    <a:lnTo>
                      <a:pt x="40" y="163"/>
                    </a:lnTo>
                    <a:lnTo>
                      <a:pt x="40" y="161"/>
                    </a:lnTo>
                    <a:lnTo>
                      <a:pt x="36" y="157"/>
                    </a:lnTo>
                    <a:lnTo>
                      <a:pt x="36" y="155"/>
                    </a:lnTo>
                    <a:lnTo>
                      <a:pt x="32" y="155"/>
                    </a:lnTo>
                    <a:lnTo>
                      <a:pt x="30" y="161"/>
                    </a:lnTo>
                    <a:lnTo>
                      <a:pt x="26" y="165"/>
                    </a:lnTo>
                    <a:lnTo>
                      <a:pt x="22" y="167"/>
                    </a:lnTo>
                    <a:lnTo>
                      <a:pt x="18" y="169"/>
                    </a:lnTo>
                    <a:lnTo>
                      <a:pt x="18" y="177"/>
                    </a:lnTo>
                    <a:lnTo>
                      <a:pt x="10" y="183"/>
                    </a:lnTo>
                    <a:lnTo>
                      <a:pt x="6" y="189"/>
                    </a:lnTo>
                    <a:lnTo>
                      <a:pt x="4" y="195"/>
                    </a:lnTo>
                    <a:lnTo>
                      <a:pt x="0" y="197"/>
                    </a:lnTo>
                    <a:lnTo>
                      <a:pt x="0" y="201"/>
                    </a:lnTo>
                    <a:lnTo>
                      <a:pt x="6" y="197"/>
                    </a:lnTo>
                    <a:lnTo>
                      <a:pt x="8" y="195"/>
                    </a:lnTo>
                    <a:close/>
                    <a:moveTo>
                      <a:pt x="38" y="147"/>
                    </a:moveTo>
                    <a:lnTo>
                      <a:pt x="34" y="143"/>
                    </a:lnTo>
                    <a:lnTo>
                      <a:pt x="30" y="143"/>
                    </a:lnTo>
                    <a:lnTo>
                      <a:pt x="30" y="147"/>
                    </a:lnTo>
                    <a:lnTo>
                      <a:pt x="32" y="149"/>
                    </a:lnTo>
                    <a:lnTo>
                      <a:pt x="32" y="153"/>
                    </a:lnTo>
                    <a:lnTo>
                      <a:pt x="34" y="153"/>
                    </a:lnTo>
                    <a:lnTo>
                      <a:pt x="38" y="147"/>
                    </a:lnTo>
                    <a:close/>
                    <a:moveTo>
                      <a:pt x="40" y="129"/>
                    </a:moveTo>
                    <a:lnTo>
                      <a:pt x="42" y="133"/>
                    </a:lnTo>
                    <a:lnTo>
                      <a:pt x="46" y="131"/>
                    </a:lnTo>
                    <a:lnTo>
                      <a:pt x="46" y="129"/>
                    </a:lnTo>
                    <a:lnTo>
                      <a:pt x="42" y="125"/>
                    </a:lnTo>
                    <a:lnTo>
                      <a:pt x="42" y="125"/>
                    </a:lnTo>
                    <a:lnTo>
                      <a:pt x="38" y="125"/>
                    </a:lnTo>
                    <a:lnTo>
                      <a:pt x="38" y="127"/>
                    </a:lnTo>
                    <a:lnTo>
                      <a:pt x="40" y="129"/>
                    </a:lnTo>
                    <a:close/>
                    <a:moveTo>
                      <a:pt x="58" y="267"/>
                    </a:moveTo>
                    <a:lnTo>
                      <a:pt x="58" y="263"/>
                    </a:lnTo>
                    <a:lnTo>
                      <a:pt x="50" y="267"/>
                    </a:lnTo>
                    <a:lnTo>
                      <a:pt x="48" y="270"/>
                    </a:lnTo>
                    <a:lnTo>
                      <a:pt x="58" y="267"/>
                    </a:lnTo>
                    <a:close/>
                    <a:moveTo>
                      <a:pt x="72" y="253"/>
                    </a:moveTo>
                    <a:lnTo>
                      <a:pt x="74" y="255"/>
                    </a:lnTo>
                    <a:lnTo>
                      <a:pt x="76" y="253"/>
                    </a:lnTo>
                    <a:lnTo>
                      <a:pt x="76" y="251"/>
                    </a:lnTo>
                    <a:lnTo>
                      <a:pt x="68" y="249"/>
                    </a:lnTo>
                    <a:lnTo>
                      <a:pt x="66" y="251"/>
                    </a:lnTo>
                    <a:lnTo>
                      <a:pt x="66" y="253"/>
                    </a:lnTo>
                    <a:lnTo>
                      <a:pt x="72" y="253"/>
                    </a:lnTo>
                    <a:close/>
                    <a:moveTo>
                      <a:pt x="90" y="237"/>
                    </a:moveTo>
                    <a:lnTo>
                      <a:pt x="84" y="235"/>
                    </a:lnTo>
                    <a:lnTo>
                      <a:pt x="80" y="239"/>
                    </a:lnTo>
                    <a:lnTo>
                      <a:pt x="80" y="241"/>
                    </a:lnTo>
                    <a:lnTo>
                      <a:pt x="82" y="241"/>
                    </a:lnTo>
                    <a:lnTo>
                      <a:pt x="86" y="243"/>
                    </a:lnTo>
                    <a:lnTo>
                      <a:pt x="88" y="243"/>
                    </a:lnTo>
                    <a:lnTo>
                      <a:pt x="90" y="237"/>
                    </a:lnTo>
                    <a:close/>
                    <a:moveTo>
                      <a:pt x="152" y="257"/>
                    </a:moveTo>
                    <a:lnTo>
                      <a:pt x="152" y="249"/>
                    </a:lnTo>
                    <a:lnTo>
                      <a:pt x="150" y="241"/>
                    </a:lnTo>
                    <a:lnTo>
                      <a:pt x="146" y="241"/>
                    </a:lnTo>
                    <a:lnTo>
                      <a:pt x="148" y="227"/>
                    </a:lnTo>
                    <a:lnTo>
                      <a:pt x="154" y="225"/>
                    </a:lnTo>
                    <a:lnTo>
                      <a:pt x="156" y="233"/>
                    </a:lnTo>
                    <a:lnTo>
                      <a:pt x="160" y="239"/>
                    </a:lnTo>
                    <a:lnTo>
                      <a:pt x="160" y="249"/>
                    </a:lnTo>
                    <a:lnTo>
                      <a:pt x="162" y="235"/>
                    </a:lnTo>
                    <a:lnTo>
                      <a:pt x="168" y="227"/>
                    </a:lnTo>
                    <a:lnTo>
                      <a:pt x="166" y="221"/>
                    </a:lnTo>
                    <a:lnTo>
                      <a:pt x="166" y="215"/>
                    </a:lnTo>
                    <a:lnTo>
                      <a:pt x="162" y="213"/>
                    </a:lnTo>
                    <a:lnTo>
                      <a:pt x="164" y="209"/>
                    </a:lnTo>
                    <a:lnTo>
                      <a:pt x="164" y="201"/>
                    </a:lnTo>
                    <a:lnTo>
                      <a:pt x="158" y="201"/>
                    </a:lnTo>
                    <a:lnTo>
                      <a:pt x="158" y="199"/>
                    </a:lnTo>
                    <a:lnTo>
                      <a:pt x="160" y="195"/>
                    </a:lnTo>
                    <a:lnTo>
                      <a:pt x="160" y="193"/>
                    </a:lnTo>
                    <a:lnTo>
                      <a:pt x="158" y="191"/>
                    </a:lnTo>
                    <a:lnTo>
                      <a:pt x="156" y="185"/>
                    </a:lnTo>
                    <a:lnTo>
                      <a:pt x="152" y="187"/>
                    </a:lnTo>
                    <a:lnTo>
                      <a:pt x="150" y="183"/>
                    </a:lnTo>
                    <a:lnTo>
                      <a:pt x="148" y="181"/>
                    </a:lnTo>
                    <a:lnTo>
                      <a:pt x="144" y="179"/>
                    </a:lnTo>
                    <a:lnTo>
                      <a:pt x="142" y="179"/>
                    </a:lnTo>
                    <a:lnTo>
                      <a:pt x="144" y="189"/>
                    </a:lnTo>
                    <a:lnTo>
                      <a:pt x="142" y="191"/>
                    </a:lnTo>
                    <a:lnTo>
                      <a:pt x="140" y="191"/>
                    </a:lnTo>
                    <a:lnTo>
                      <a:pt x="138" y="193"/>
                    </a:lnTo>
                    <a:lnTo>
                      <a:pt x="134" y="191"/>
                    </a:lnTo>
                    <a:lnTo>
                      <a:pt x="132" y="191"/>
                    </a:lnTo>
                    <a:lnTo>
                      <a:pt x="130" y="195"/>
                    </a:lnTo>
                    <a:lnTo>
                      <a:pt x="130" y="201"/>
                    </a:lnTo>
                    <a:lnTo>
                      <a:pt x="128" y="201"/>
                    </a:lnTo>
                    <a:lnTo>
                      <a:pt x="126" y="199"/>
                    </a:lnTo>
                    <a:lnTo>
                      <a:pt x="124" y="201"/>
                    </a:lnTo>
                    <a:lnTo>
                      <a:pt x="124" y="209"/>
                    </a:lnTo>
                    <a:lnTo>
                      <a:pt x="116" y="211"/>
                    </a:lnTo>
                    <a:lnTo>
                      <a:pt x="112" y="215"/>
                    </a:lnTo>
                    <a:lnTo>
                      <a:pt x="112" y="211"/>
                    </a:lnTo>
                    <a:lnTo>
                      <a:pt x="116" y="207"/>
                    </a:lnTo>
                    <a:lnTo>
                      <a:pt x="116" y="201"/>
                    </a:lnTo>
                    <a:lnTo>
                      <a:pt x="108" y="199"/>
                    </a:lnTo>
                    <a:lnTo>
                      <a:pt x="106" y="201"/>
                    </a:lnTo>
                    <a:lnTo>
                      <a:pt x="100" y="203"/>
                    </a:lnTo>
                    <a:lnTo>
                      <a:pt x="100" y="209"/>
                    </a:lnTo>
                    <a:lnTo>
                      <a:pt x="92" y="211"/>
                    </a:lnTo>
                    <a:lnTo>
                      <a:pt x="88" y="215"/>
                    </a:lnTo>
                    <a:lnTo>
                      <a:pt x="86" y="225"/>
                    </a:lnTo>
                    <a:lnTo>
                      <a:pt x="84" y="229"/>
                    </a:lnTo>
                    <a:lnTo>
                      <a:pt x="86" y="235"/>
                    </a:lnTo>
                    <a:lnTo>
                      <a:pt x="90" y="233"/>
                    </a:lnTo>
                    <a:lnTo>
                      <a:pt x="92" y="225"/>
                    </a:lnTo>
                    <a:lnTo>
                      <a:pt x="94" y="223"/>
                    </a:lnTo>
                    <a:lnTo>
                      <a:pt x="94" y="219"/>
                    </a:lnTo>
                    <a:lnTo>
                      <a:pt x="96" y="215"/>
                    </a:lnTo>
                    <a:lnTo>
                      <a:pt x="100" y="219"/>
                    </a:lnTo>
                    <a:lnTo>
                      <a:pt x="98" y="223"/>
                    </a:lnTo>
                    <a:lnTo>
                      <a:pt x="98" y="225"/>
                    </a:lnTo>
                    <a:lnTo>
                      <a:pt x="102" y="223"/>
                    </a:lnTo>
                    <a:lnTo>
                      <a:pt x="106" y="219"/>
                    </a:lnTo>
                    <a:lnTo>
                      <a:pt x="108" y="223"/>
                    </a:lnTo>
                    <a:lnTo>
                      <a:pt x="112" y="225"/>
                    </a:lnTo>
                    <a:lnTo>
                      <a:pt x="112" y="221"/>
                    </a:lnTo>
                    <a:lnTo>
                      <a:pt x="110" y="219"/>
                    </a:lnTo>
                    <a:lnTo>
                      <a:pt x="112" y="217"/>
                    </a:lnTo>
                    <a:lnTo>
                      <a:pt x="122" y="219"/>
                    </a:lnTo>
                    <a:lnTo>
                      <a:pt x="126" y="223"/>
                    </a:lnTo>
                    <a:lnTo>
                      <a:pt x="122" y="233"/>
                    </a:lnTo>
                    <a:lnTo>
                      <a:pt x="120" y="235"/>
                    </a:lnTo>
                    <a:lnTo>
                      <a:pt x="122" y="241"/>
                    </a:lnTo>
                    <a:lnTo>
                      <a:pt x="124" y="247"/>
                    </a:lnTo>
                    <a:lnTo>
                      <a:pt x="126" y="251"/>
                    </a:lnTo>
                    <a:lnTo>
                      <a:pt x="138" y="257"/>
                    </a:lnTo>
                    <a:lnTo>
                      <a:pt x="140" y="257"/>
                    </a:lnTo>
                    <a:lnTo>
                      <a:pt x="144" y="253"/>
                    </a:lnTo>
                    <a:lnTo>
                      <a:pt x="142" y="251"/>
                    </a:lnTo>
                    <a:lnTo>
                      <a:pt x="144" y="249"/>
                    </a:lnTo>
                    <a:lnTo>
                      <a:pt x="146" y="251"/>
                    </a:lnTo>
                    <a:lnTo>
                      <a:pt x="144" y="257"/>
                    </a:lnTo>
                    <a:lnTo>
                      <a:pt x="148" y="261"/>
                    </a:lnTo>
                    <a:lnTo>
                      <a:pt x="152" y="257"/>
                    </a:lnTo>
                    <a:close/>
                    <a:moveTo>
                      <a:pt x="152" y="235"/>
                    </a:moveTo>
                    <a:lnTo>
                      <a:pt x="152" y="233"/>
                    </a:lnTo>
                    <a:lnTo>
                      <a:pt x="152" y="229"/>
                    </a:lnTo>
                    <a:lnTo>
                      <a:pt x="150" y="233"/>
                    </a:lnTo>
                    <a:lnTo>
                      <a:pt x="150" y="233"/>
                    </a:lnTo>
                    <a:lnTo>
                      <a:pt x="150" y="235"/>
                    </a:lnTo>
                    <a:lnTo>
                      <a:pt x="152" y="235"/>
                    </a:lnTo>
                    <a:close/>
                    <a:moveTo>
                      <a:pt x="114" y="189"/>
                    </a:moveTo>
                    <a:lnTo>
                      <a:pt x="114" y="185"/>
                    </a:lnTo>
                    <a:lnTo>
                      <a:pt x="108" y="185"/>
                    </a:lnTo>
                    <a:lnTo>
                      <a:pt x="110" y="189"/>
                    </a:lnTo>
                    <a:lnTo>
                      <a:pt x="114" y="189"/>
                    </a:lnTo>
                    <a:close/>
                    <a:moveTo>
                      <a:pt x="148" y="173"/>
                    </a:moveTo>
                    <a:lnTo>
                      <a:pt x="148" y="169"/>
                    </a:lnTo>
                    <a:lnTo>
                      <a:pt x="146" y="163"/>
                    </a:lnTo>
                    <a:lnTo>
                      <a:pt x="144" y="165"/>
                    </a:lnTo>
                    <a:lnTo>
                      <a:pt x="144" y="169"/>
                    </a:lnTo>
                    <a:lnTo>
                      <a:pt x="146" y="171"/>
                    </a:lnTo>
                    <a:lnTo>
                      <a:pt x="144" y="175"/>
                    </a:lnTo>
                    <a:lnTo>
                      <a:pt x="148" y="173"/>
                    </a:lnTo>
                    <a:close/>
                    <a:moveTo>
                      <a:pt x="156" y="175"/>
                    </a:moveTo>
                    <a:lnTo>
                      <a:pt x="152" y="171"/>
                    </a:lnTo>
                    <a:lnTo>
                      <a:pt x="152" y="177"/>
                    </a:lnTo>
                    <a:lnTo>
                      <a:pt x="152" y="179"/>
                    </a:lnTo>
                    <a:lnTo>
                      <a:pt x="154" y="181"/>
                    </a:lnTo>
                    <a:lnTo>
                      <a:pt x="156" y="175"/>
                    </a:lnTo>
                    <a:close/>
                    <a:moveTo>
                      <a:pt x="126" y="175"/>
                    </a:moveTo>
                    <a:lnTo>
                      <a:pt x="126" y="171"/>
                    </a:lnTo>
                    <a:lnTo>
                      <a:pt x="120" y="171"/>
                    </a:lnTo>
                    <a:lnTo>
                      <a:pt x="114" y="177"/>
                    </a:lnTo>
                    <a:lnTo>
                      <a:pt x="116" y="181"/>
                    </a:lnTo>
                    <a:lnTo>
                      <a:pt x="122" y="179"/>
                    </a:lnTo>
                    <a:lnTo>
                      <a:pt x="126" y="179"/>
                    </a:lnTo>
                    <a:lnTo>
                      <a:pt x="126" y="175"/>
                    </a:lnTo>
                    <a:close/>
                    <a:moveTo>
                      <a:pt x="136" y="171"/>
                    </a:moveTo>
                    <a:lnTo>
                      <a:pt x="134" y="165"/>
                    </a:lnTo>
                    <a:lnTo>
                      <a:pt x="138" y="165"/>
                    </a:lnTo>
                    <a:lnTo>
                      <a:pt x="138" y="159"/>
                    </a:lnTo>
                    <a:lnTo>
                      <a:pt x="134" y="157"/>
                    </a:lnTo>
                    <a:lnTo>
                      <a:pt x="134" y="151"/>
                    </a:lnTo>
                    <a:lnTo>
                      <a:pt x="130" y="147"/>
                    </a:lnTo>
                    <a:lnTo>
                      <a:pt x="126" y="145"/>
                    </a:lnTo>
                    <a:lnTo>
                      <a:pt x="120" y="147"/>
                    </a:lnTo>
                    <a:lnTo>
                      <a:pt x="120" y="151"/>
                    </a:lnTo>
                    <a:lnTo>
                      <a:pt x="120" y="155"/>
                    </a:lnTo>
                    <a:lnTo>
                      <a:pt x="122" y="155"/>
                    </a:lnTo>
                    <a:lnTo>
                      <a:pt x="124" y="151"/>
                    </a:lnTo>
                    <a:lnTo>
                      <a:pt x="128" y="151"/>
                    </a:lnTo>
                    <a:lnTo>
                      <a:pt x="130" y="159"/>
                    </a:lnTo>
                    <a:lnTo>
                      <a:pt x="128" y="163"/>
                    </a:lnTo>
                    <a:lnTo>
                      <a:pt x="130" y="169"/>
                    </a:lnTo>
                    <a:lnTo>
                      <a:pt x="134" y="171"/>
                    </a:lnTo>
                    <a:lnTo>
                      <a:pt x="136" y="171"/>
                    </a:lnTo>
                    <a:close/>
                    <a:moveTo>
                      <a:pt x="116" y="155"/>
                    </a:moveTo>
                    <a:lnTo>
                      <a:pt x="114" y="147"/>
                    </a:lnTo>
                    <a:lnTo>
                      <a:pt x="112" y="147"/>
                    </a:lnTo>
                    <a:lnTo>
                      <a:pt x="112" y="157"/>
                    </a:lnTo>
                    <a:lnTo>
                      <a:pt x="108" y="167"/>
                    </a:lnTo>
                    <a:lnTo>
                      <a:pt x="106" y="175"/>
                    </a:lnTo>
                    <a:lnTo>
                      <a:pt x="106" y="183"/>
                    </a:lnTo>
                    <a:lnTo>
                      <a:pt x="110" y="177"/>
                    </a:lnTo>
                    <a:lnTo>
                      <a:pt x="110" y="171"/>
                    </a:lnTo>
                    <a:lnTo>
                      <a:pt x="114" y="167"/>
                    </a:lnTo>
                    <a:lnTo>
                      <a:pt x="116" y="161"/>
                    </a:lnTo>
                    <a:lnTo>
                      <a:pt x="116" y="155"/>
                    </a:lnTo>
                    <a:close/>
                    <a:moveTo>
                      <a:pt x="98" y="169"/>
                    </a:moveTo>
                    <a:lnTo>
                      <a:pt x="92" y="173"/>
                    </a:lnTo>
                    <a:lnTo>
                      <a:pt x="90" y="173"/>
                    </a:lnTo>
                    <a:lnTo>
                      <a:pt x="88" y="177"/>
                    </a:lnTo>
                    <a:lnTo>
                      <a:pt x="92" y="183"/>
                    </a:lnTo>
                    <a:lnTo>
                      <a:pt x="98" y="183"/>
                    </a:lnTo>
                    <a:lnTo>
                      <a:pt x="100" y="189"/>
                    </a:lnTo>
                    <a:lnTo>
                      <a:pt x="104" y="189"/>
                    </a:lnTo>
                    <a:lnTo>
                      <a:pt x="104" y="185"/>
                    </a:lnTo>
                    <a:lnTo>
                      <a:pt x="102" y="181"/>
                    </a:lnTo>
                    <a:lnTo>
                      <a:pt x="100" y="179"/>
                    </a:lnTo>
                    <a:lnTo>
                      <a:pt x="108" y="159"/>
                    </a:lnTo>
                    <a:lnTo>
                      <a:pt x="108" y="155"/>
                    </a:lnTo>
                    <a:lnTo>
                      <a:pt x="102" y="151"/>
                    </a:lnTo>
                    <a:lnTo>
                      <a:pt x="100" y="153"/>
                    </a:lnTo>
                    <a:lnTo>
                      <a:pt x="96" y="153"/>
                    </a:lnTo>
                    <a:lnTo>
                      <a:pt x="98" y="155"/>
                    </a:lnTo>
                    <a:lnTo>
                      <a:pt x="98" y="169"/>
                    </a:lnTo>
                    <a:close/>
                    <a:moveTo>
                      <a:pt x="94" y="161"/>
                    </a:moveTo>
                    <a:lnTo>
                      <a:pt x="94" y="157"/>
                    </a:lnTo>
                    <a:lnTo>
                      <a:pt x="90" y="159"/>
                    </a:lnTo>
                    <a:lnTo>
                      <a:pt x="90" y="163"/>
                    </a:lnTo>
                    <a:lnTo>
                      <a:pt x="92" y="165"/>
                    </a:lnTo>
                    <a:lnTo>
                      <a:pt x="94" y="161"/>
                    </a:lnTo>
                    <a:close/>
                    <a:moveTo>
                      <a:pt x="102" y="143"/>
                    </a:moveTo>
                    <a:lnTo>
                      <a:pt x="102" y="141"/>
                    </a:lnTo>
                    <a:lnTo>
                      <a:pt x="100" y="139"/>
                    </a:lnTo>
                    <a:lnTo>
                      <a:pt x="96" y="139"/>
                    </a:lnTo>
                    <a:lnTo>
                      <a:pt x="92" y="139"/>
                    </a:lnTo>
                    <a:lnTo>
                      <a:pt x="86" y="139"/>
                    </a:lnTo>
                    <a:lnTo>
                      <a:pt x="84" y="135"/>
                    </a:lnTo>
                    <a:lnTo>
                      <a:pt x="76" y="135"/>
                    </a:lnTo>
                    <a:lnTo>
                      <a:pt x="78" y="139"/>
                    </a:lnTo>
                    <a:lnTo>
                      <a:pt x="82" y="141"/>
                    </a:lnTo>
                    <a:lnTo>
                      <a:pt x="82" y="151"/>
                    </a:lnTo>
                    <a:lnTo>
                      <a:pt x="78" y="161"/>
                    </a:lnTo>
                    <a:lnTo>
                      <a:pt x="78" y="167"/>
                    </a:lnTo>
                    <a:lnTo>
                      <a:pt x="86" y="159"/>
                    </a:lnTo>
                    <a:lnTo>
                      <a:pt x="90" y="159"/>
                    </a:lnTo>
                    <a:lnTo>
                      <a:pt x="92" y="155"/>
                    </a:lnTo>
                    <a:lnTo>
                      <a:pt x="94" y="151"/>
                    </a:lnTo>
                    <a:lnTo>
                      <a:pt x="98" y="147"/>
                    </a:lnTo>
                    <a:lnTo>
                      <a:pt x="102" y="143"/>
                    </a:lnTo>
                    <a:close/>
                    <a:moveTo>
                      <a:pt x="144" y="151"/>
                    </a:moveTo>
                    <a:lnTo>
                      <a:pt x="148" y="153"/>
                    </a:lnTo>
                    <a:lnTo>
                      <a:pt x="144" y="149"/>
                    </a:lnTo>
                    <a:lnTo>
                      <a:pt x="142" y="147"/>
                    </a:lnTo>
                    <a:lnTo>
                      <a:pt x="142" y="145"/>
                    </a:lnTo>
                    <a:lnTo>
                      <a:pt x="140" y="133"/>
                    </a:lnTo>
                    <a:lnTo>
                      <a:pt x="140" y="129"/>
                    </a:lnTo>
                    <a:lnTo>
                      <a:pt x="132" y="121"/>
                    </a:lnTo>
                    <a:lnTo>
                      <a:pt x="122" y="121"/>
                    </a:lnTo>
                    <a:lnTo>
                      <a:pt x="116" y="121"/>
                    </a:lnTo>
                    <a:lnTo>
                      <a:pt x="114" y="123"/>
                    </a:lnTo>
                    <a:lnTo>
                      <a:pt x="122" y="129"/>
                    </a:lnTo>
                    <a:lnTo>
                      <a:pt x="126" y="135"/>
                    </a:lnTo>
                    <a:lnTo>
                      <a:pt x="130" y="137"/>
                    </a:lnTo>
                    <a:lnTo>
                      <a:pt x="130" y="143"/>
                    </a:lnTo>
                    <a:lnTo>
                      <a:pt x="134" y="147"/>
                    </a:lnTo>
                    <a:lnTo>
                      <a:pt x="134" y="147"/>
                    </a:lnTo>
                    <a:lnTo>
                      <a:pt x="140" y="149"/>
                    </a:lnTo>
                    <a:lnTo>
                      <a:pt x="142" y="149"/>
                    </a:lnTo>
                    <a:lnTo>
                      <a:pt x="144" y="151"/>
                    </a:lnTo>
                    <a:close/>
                    <a:moveTo>
                      <a:pt x="114" y="135"/>
                    </a:moveTo>
                    <a:lnTo>
                      <a:pt x="110" y="129"/>
                    </a:lnTo>
                    <a:lnTo>
                      <a:pt x="104" y="123"/>
                    </a:lnTo>
                    <a:lnTo>
                      <a:pt x="98" y="123"/>
                    </a:lnTo>
                    <a:lnTo>
                      <a:pt x="98" y="127"/>
                    </a:lnTo>
                    <a:lnTo>
                      <a:pt x="98" y="133"/>
                    </a:lnTo>
                    <a:lnTo>
                      <a:pt x="102" y="129"/>
                    </a:lnTo>
                    <a:lnTo>
                      <a:pt x="102" y="129"/>
                    </a:lnTo>
                    <a:lnTo>
                      <a:pt x="110" y="135"/>
                    </a:lnTo>
                    <a:lnTo>
                      <a:pt x="114" y="139"/>
                    </a:lnTo>
                    <a:lnTo>
                      <a:pt x="114" y="135"/>
                    </a:lnTo>
                    <a:close/>
                    <a:moveTo>
                      <a:pt x="80" y="129"/>
                    </a:moveTo>
                    <a:lnTo>
                      <a:pt x="80" y="123"/>
                    </a:lnTo>
                    <a:lnTo>
                      <a:pt x="78" y="121"/>
                    </a:lnTo>
                    <a:lnTo>
                      <a:pt x="76" y="125"/>
                    </a:lnTo>
                    <a:lnTo>
                      <a:pt x="78" y="131"/>
                    </a:lnTo>
                    <a:lnTo>
                      <a:pt x="80" y="129"/>
                    </a:lnTo>
                    <a:close/>
                    <a:moveTo>
                      <a:pt x="66" y="127"/>
                    </a:moveTo>
                    <a:lnTo>
                      <a:pt x="68" y="123"/>
                    </a:lnTo>
                    <a:lnTo>
                      <a:pt x="68" y="121"/>
                    </a:lnTo>
                    <a:lnTo>
                      <a:pt x="70" y="117"/>
                    </a:lnTo>
                    <a:lnTo>
                      <a:pt x="68" y="115"/>
                    </a:lnTo>
                    <a:lnTo>
                      <a:pt x="70" y="107"/>
                    </a:lnTo>
                    <a:lnTo>
                      <a:pt x="66" y="103"/>
                    </a:lnTo>
                    <a:lnTo>
                      <a:pt x="60" y="103"/>
                    </a:lnTo>
                    <a:lnTo>
                      <a:pt x="54" y="101"/>
                    </a:lnTo>
                    <a:lnTo>
                      <a:pt x="48" y="101"/>
                    </a:lnTo>
                    <a:lnTo>
                      <a:pt x="42" y="103"/>
                    </a:lnTo>
                    <a:lnTo>
                      <a:pt x="44" y="105"/>
                    </a:lnTo>
                    <a:lnTo>
                      <a:pt x="50" y="109"/>
                    </a:lnTo>
                    <a:lnTo>
                      <a:pt x="54" y="121"/>
                    </a:lnTo>
                    <a:lnTo>
                      <a:pt x="60" y="125"/>
                    </a:lnTo>
                    <a:lnTo>
                      <a:pt x="66" y="127"/>
                    </a:lnTo>
                    <a:close/>
                    <a:moveTo>
                      <a:pt x="110" y="119"/>
                    </a:moveTo>
                    <a:lnTo>
                      <a:pt x="110" y="117"/>
                    </a:lnTo>
                    <a:lnTo>
                      <a:pt x="110" y="113"/>
                    </a:lnTo>
                    <a:lnTo>
                      <a:pt x="110" y="109"/>
                    </a:lnTo>
                    <a:lnTo>
                      <a:pt x="104" y="107"/>
                    </a:lnTo>
                    <a:lnTo>
                      <a:pt x="104" y="103"/>
                    </a:lnTo>
                    <a:lnTo>
                      <a:pt x="102" y="101"/>
                    </a:lnTo>
                    <a:lnTo>
                      <a:pt x="102" y="97"/>
                    </a:lnTo>
                    <a:lnTo>
                      <a:pt x="110" y="97"/>
                    </a:lnTo>
                    <a:lnTo>
                      <a:pt x="110" y="101"/>
                    </a:lnTo>
                    <a:lnTo>
                      <a:pt x="114" y="99"/>
                    </a:lnTo>
                    <a:lnTo>
                      <a:pt x="114" y="95"/>
                    </a:lnTo>
                    <a:lnTo>
                      <a:pt x="110" y="89"/>
                    </a:lnTo>
                    <a:lnTo>
                      <a:pt x="110" y="95"/>
                    </a:lnTo>
                    <a:lnTo>
                      <a:pt x="104" y="95"/>
                    </a:lnTo>
                    <a:lnTo>
                      <a:pt x="96" y="89"/>
                    </a:lnTo>
                    <a:lnTo>
                      <a:pt x="94" y="91"/>
                    </a:lnTo>
                    <a:lnTo>
                      <a:pt x="96" y="95"/>
                    </a:lnTo>
                    <a:lnTo>
                      <a:pt x="96" y="101"/>
                    </a:lnTo>
                    <a:lnTo>
                      <a:pt x="92" y="99"/>
                    </a:lnTo>
                    <a:lnTo>
                      <a:pt x="90" y="93"/>
                    </a:lnTo>
                    <a:lnTo>
                      <a:pt x="82" y="87"/>
                    </a:lnTo>
                    <a:lnTo>
                      <a:pt x="78" y="87"/>
                    </a:lnTo>
                    <a:lnTo>
                      <a:pt x="76" y="91"/>
                    </a:lnTo>
                    <a:lnTo>
                      <a:pt x="74" y="93"/>
                    </a:lnTo>
                    <a:lnTo>
                      <a:pt x="70" y="91"/>
                    </a:lnTo>
                    <a:lnTo>
                      <a:pt x="64" y="81"/>
                    </a:lnTo>
                    <a:lnTo>
                      <a:pt x="66" y="79"/>
                    </a:lnTo>
                    <a:lnTo>
                      <a:pt x="62" y="75"/>
                    </a:lnTo>
                    <a:lnTo>
                      <a:pt x="60" y="69"/>
                    </a:lnTo>
                    <a:lnTo>
                      <a:pt x="58" y="69"/>
                    </a:lnTo>
                    <a:lnTo>
                      <a:pt x="58" y="63"/>
                    </a:lnTo>
                    <a:lnTo>
                      <a:pt x="62" y="61"/>
                    </a:lnTo>
                    <a:lnTo>
                      <a:pt x="64" y="49"/>
                    </a:lnTo>
                    <a:lnTo>
                      <a:pt x="68" y="49"/>
                    </a:lnTo>
                    <a:lnTo>
                      <a:pt x="72" y="39"/>
                    </a:lnTo>
                    <a:lnTo>
                      <a:pt x="74" y="29"/>
                    </a:lnTo>
                    <a:lnTo>
                      <a:pt x="72" y="25"/>
                    </a:lnTo>
                    <a:lnTo>
                      <a:pt x="68" y="23"/>
                    </a:lnTo>
                    <a:lnTo>
                      <a:pt x="64" y="11"/>
                    </a:lnTo>
                    <a:lnTo>
                      <a:pt x="66" y="7"/>
                    </a:lnTo>
                    <a:lnTo>
                      <a:pt x="64" y="0"/>
                    </a:lnTo>
                    <a:lnTo>
                      <a:pt x="60" y="0"/>
                    </a:lnTo>
                    <a:lnTo>
                      <a:pt x="60" y="7"/>
                    </a:lnTo>
                    <a:lnTo>
                      <a:pt x="58" y="9"/>
                    </a:lnTo>
                    <a:lnTo>
                      <a:pt x="54" y="9"/>
                    </a:lnTo>
                    <a:lnTo>
                      <a:pt x="46" y="0"/>
                    </a:lnTo>
                    <a:lnTo>
                      <a:pt x="40" y="2"/>
                    </a:lnTo>
                    <a:lnTo>
                      <a:pt x="36" y="0"/>
                    </a:lnTo>
                    <a:lnTo>
                      <a:pt x="32" y="5"/>
                    </a:lnTo>
                    <a:lnTo>
                      <a:pt x="32" y="13"/>
                    </a:lnTo>
                    <a:lnTo>
                      <a:pt x="32" y="19"/>
                    </a:lnTo>
                    <a:lnTo>
                      <a:pt x="36" y="33"/>
                    </a:lnTo>
                    <a:lnTo>
                      <a:pt x="36" y="39"/>
                    </a:lnTo>
                    <a:lnTo>
                      <a:pt x="38" y="49"/>
                    </a:lnTo>
                    <a:lnTo>
                      <a:pt x="38" y="51"/>
                    </a:lnTo>
                    <a:lnTo>
                      <a:pt x="34" y="51"/>
                    </a:lnTo>
                    <a:lnTo>
                      <a:pt x="32" y="45"/>
                    </a:lnTo>
                    <a:lnTo>
                      <a:pt x="28" y="45"/>
                    </a:lnTo>
                    <a:lnTo>
                      <a:pt x="28" y="51"/>
                    </a:lnTo>
                    <a:lnTo>
                      <a:pt x="30" y="55"/>
                    </a:lnTo>
                    <a:lnTo>
                      <a:pt x="32" y="65"/>
                    </a:lnTo>
                    <a:lnTo>
                      <a:pt x="36" y="71"/>
                    </a:lnTo>
                    <a:lnTo>
                      <a:pt x="36" y="77"/>
                    </a:lnTo>
                    <a:lnTo>
                      <a:pt x="44" y="81"/>
                    </a:lnTo>
                    <a:lnTo>
                      <a:pt x="46" y="79"/>
                    </a:lnTo>
                    <a:lnTo>
                      <a:pt x="44" y="75"/>
                    </a:lnTo>
                    <a:lnTo>
                      <a:pt x="48" y="75"/>
                    </a:lnTo>
                    <a:lnTo>
                      <a:pt x="50" y="79"/>
                    </a:lnTo>
                    <a:lnTo>
                      <a:pt x="48" y="87"/>
                    </a:lnTo>
                    <a:lnTo>
                      <a:pt x="48" y="93"/>
                    </a:lnTo>
                    <a:lnTo>
                      <a:pt x="52" y="93"/>
                    </a:lnTo>
                    <a:lnTo>
                      <a:pt x="56" y="97"/>
                    </a:lnTo>
                    <a:lnTo>
                      <a:pt x="62" y="97"/>
                    </a:lnTo>
                    <a:lnTo>
                      <a:pt x="64" y="95"/>
                    </a:lnTo>
                    <a:lnTo>
                      <a:pt x="70" y="95"/>
                    </a:lnTo>
                    <a:lnTo>
                      <a:pt x="78" y="101"/>
                    </a:lnTo>
                    <a:lnTo>
                      <a:pt x="82" y="105"/>
                    </a:lnTo>
                    <a:lnTo>
                      <a:pt x="82" y="107"/>
                    </a:lnTo>
                    <a:lnTo>
                      <a:pt x="86" y="107"/>
                    </a:lnTo>
                    <a:lnTo>
                      <a:pt x="84" y="101"/>
                    </a:lnTo>
                    <a:lnTo>
                      <a:pt x="80" y="97"/>
                    </a:lnTo>
                    <a:lnTo>
                      <a:pt x="82" y="95"/>
                    </a:lnTo>
                    <a:lnTo>
                      <a:pt x="86" y="99"/>
                    </a:lnTo>
                    <a:lnTo>
                      <a:pt x="88" y="101"/>
                    </a:lnTo>
                    <a:lnTo>
                      <a:pt x="96" y="105"/>
                    </a:lnTo>
                    <a:lnTo>
                      <a:pt x="100" y="111"/>
                    </a:lnTo>
                    <a:lnTo>
                      <a:pt x="104" y="115"/>
                    </a:lnTo>
                    <a:lnTo>
                      <a:pt x="110" y="119"/>
                    </a:lnTo>
                    <a:close/>
                    <a:moveTo>
                      <a:pt x="100" y="119"/>
                    </a:moveTo>
                    <a:lnTo>
                      <a:pt x="100" y="117"/>
                    </a:lnTo>
                    <a:lnTo>
                      <a:pt x="94" y="109"/>
                    </a:lnTo>
                    <a:lnTo>
                      <a:pt x="92" y="109"/>
                    </a:lnTo>
                    <a:lnTo>
                      <a:pt x="92" y="111"/>
                    </a:lnTo>
                    <a:lnTo>
                      <a:pt x="94" y="115"/>
                    </a:lnTo>
                    <a:lnTo>
                      <a:pt x="100" y="119"/>
                    </a:lnTo>
                    <a:close/>
                    <a:moveTo>
                      <a:pt x="78" y="107"/>
                    </a:moveTo>
                    <a:lnTo>
                      <a:pt x="78" y="105"/>
                    </a:lnTo>
                    <a:lnTo>
                      <a:pt x="76" y="103"/>
                    </a:lnTo>
                    <a:lnTo>
                      <a:pt x="72" y="105"/>
                    </a:lnTo>
                    <a:lnTo>
                      <a:pt x="72" y="107"/>
                    </a:lnTo>
                    <a:lnTo>
                      <a:pt x="78" y="109"/>
                    </a:lnTo>
                    <a:lnTo>
                      <a:pt x="78" y="107"/>
                    </a:lnTo>
                    <a:close/>
                    <a:moveTo>
                      <a:pt x="90" y="125"/>
                    </a:moveTo>
                    <a:lnTo>
                      <a:pt x="90" y="123"/>
                    </a:lnTo>
                    <a:lnTo>
                      <a:pt x="84" y="121"/>
                    </a:lnTo>
                    <a:lnTo>
                      <a:pt x="84" y="123"/>
                    </a:lnTo>
                    <a:lnTo>
                      <a:pt x="88" y="125"/>
                    </a:lnTo>
                    <a:lnTo>
                      <a:pt x="90" y="125"/>
                    </a:lnTo>
                    <a:close/>
                    <a:moveTo>
                      <a:pt x="128" y="191"/>
                    </a:moveTo>
                    <a:lnTo>
                      <a:pt x="130" y="191"/>
                    </a:lnTo>
                    <a:lnTo>
                      <a:pt x="130" y="187"/>
                    </a:lnTo>
                    <a:lnTo>
                      <a:pt x="130" y="187"/>
                    </a:lnTo>
                    <a:lnTo>
                      <a:pt x="128" y="187"/>
                    </a:lnTo>
                    <a:lnTo>
                      <a:pt x="128" y="191"/>
                    </a:lnTo>
                    <a:close/>
                    <a:moveTo>
                      <a:pt x="44" y="163"/>
                    </a:moveTo>
                    <a:lnTo>
                      <a:pt x="46" y="161"/>
                    </a:lnTo>
                    <a:lnTo>
                      <a:pt x="44" y="159"/>
                    </a:lnTo>
                    <a:lnTo>
                      <a:pt x="40" y="161"/>
                    </a:lnTo>
                    <a:lnTo>
                      <a:pt x="42" y="165"/>
                    </a:lnTo>
                    <a:lnTo>
                      <a:pt x="44" y="163"/>
                    </a:lnTo>
                    <a:close/>
                    <a:moveTo>
                      <a:pt x="70" y="77"/>
                    </a:moveTo>
                    <a:lnTo>
                      <a:pt x="68" y="73"/>
                    </a:lnTo>
                    <a:lnTo>
                      <a:pt x="66" y="73"/>
                    </a:lnTo>
                    <a:lnTo>
                      <a:pt x="66" y="77"/>
                    </a:lnTo>
                    <a:lnTo>
                      <a:pt x="70" y="7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0" name="Freeform 178"/>
              <p:cNvSpPr>
                <a:spLocks/>
              </p:cNvSpPr>
              <p:nvPr/>
            </p:nvSpPr>
            <p:spPr bwMode="auto">
              <a:xfrm>
                <a:off x="14995026" y="4435950"/>
                <a:ext cx="136890" cy="119779"/>
              </a:xfrm>
              <a:custGeom>
                <a:avLst/>
                <a:gdLst>
                  <a:gd name="T0" fmla="*/ 50 w 96"/>
                  <a:gd name="T1" fmla="*/ 78 h 84"/>
                  <a:gd name="T2" fmla="*/ 60 w 96"/>
                  <a:gd name="T3" fmla="*/ 74 h 84"/>
                  <a:gd name="T4" fmla="*/ 64 w 96"/>
                  <a:gd name="T5" fmla="*/ 78 h 84"/>
                  <a:gd name="T6" fmla="*/ 70 w 96"/>
                  <a:gd name="T7" fmla="*/ 78 h 84"/>
                  <a:gd name="T8" fmla="*/ 70 w 96"/>
                  <a:gd name="T9" fmla="*/ 74 h 84"/>
                  <a:gd name="T10" fmla="*/ 66 w 96"/>
                  <a:gd name="T11" fmla="*/ 70 h 84"/>
                  <a:gd name="T12" fmla="*/ 64 w 96"/>
                  <a:gd name="T13" fmla="*/ 60 h 84"/>
                  <a:gd name="T14" fmla="*/ 70 w 96"/>
                  <a:gd name="T15" fmla="*/ 56 h 84"/>
                  <a:gd name="T16" fmla="*/ 78 w 96"/>
                  <a:gd name="T17" fmla="*/ 56 h 84"/>
                  <a:gd name="T18" fmla="*/ 92 w 96"/>
                  <a:gd name="T19" fmla="*/ 50 h 84"/>
                  <a:gd name="T20" fmla="*/ 96 w 96"/>
                  <a:gd name="T21" fmla="*/ 28 h 84"/>
                  <a:gd name="T22" fmla="*/ 88 w 96"/>
                  <a:gd name="T23" fmla="*/ 16 h 84"/>
                  <a:gd name="T24" fmla="*/ 86 w 96"/>
                  <a:gd name="T25" fmla="*/ 0 h 84"/>
                  <a:gd name="T26" fmla="*/ 76 w 96"/>
                  <a:gd name="T27" fmla="*/ 6 h 84"/>
                  <a:gd name="T28" fmla="*/ 72 w 96"/>
                  <a:gd name="T29" fmla="*/ 4 h 84"/>
                  <a:gd name="T30" fmla="*/ 62 w 96"/>
                  <a:gd name="T31" fmla="*/ 10 h 84"/>
                  <a:gd name="T32" fmla="*/ 64 w 96"/>
                  <a:gd name="T33" fmla="*/ 16 h 84"/>
                  <a:gd name="T34" fmla="*/ 64 w 96"/>
                  <a:gd name="T35" fmla="*/ 16 h 84"/>
                  <a:gd name="T36" fmla="*/ 56 w 96"/>
                  <a:gd name="T37" fmla="*/ 14 h 84"/>
                  <a:gd name="T38" fmla="*/ 50 w 96"/>
                  <a:gd name="T39" fmla="*/ 14 h 84"/>
                  <a:gd name="T40" fmla="*/ 48 w 96"/>
                  <a:gd name="T41" fmla="*/ 10 h 84"/>
                  <a:gd name="T42" fmla="*/ 42 w 96"/>
                  <a:gd name="T43" fmla="*/ 6 h 84"/>
                  <a:gd name="T44" fmla="*/ 26 w 96"/>
                  <a:gd name="T45" fmla="*/ 8 h 84"/>
                  <a:gd name="T46" fmla="*/ 18 w 96"/>
                  <a:gd name="T47" fmla="*/ 6 h 84"/>
                  <a:gd name="T48" fmla="*/ 6 w 96"/>
                  <a:gd name="T49" fmla="*/ 20 h 84"/>
                  <a:gd name="T50" fmla="*/ 0 w 96"/>
                  <a:gd name="T51" fmla="*/ 22 h 84"/>
                  <a:gd name="T52" fmla="*/ 2 w 96"/>
                  <a:gd name="T53" fmla="*/ 38 h 84"/>
                  <a:gd name="T54" fmla="*/ 8 w 96"/>
                  <a:gd name="T55" fmla="*/ 44 h 84"/>
                  <a:gd name="T56" fmla="*/ 14 w 96"/>
                  <a:gd name="T57" fmla="*/ 56 h 84"/>
                  <a:gd name="T58" fmla="*/ 16 w 96"/>
                  <a:gd name="T59" fmla="*/ 64 h 84"/>
                  <a:gd name="T60" fmla="*/ 18 w 96"/>
                  <a:gd name="T61" fmla="*/ 68 h 84"/>
                  <a:gd name="T62" fmla="*/ 16 w 96"/>
                  <a:gd name="T63" fmla="*/ 76 h 84"/>
                  <a:gd name="T64" fmla="*/ 24 w 96"/>
                  <a:gd name="T65" fmla="*/ 74 h 84"/>
                  <a:gd name="T66" fmla="*/ 26 w 96"/>
                  <a:gd name="T67" fmla="*/ 70 h 84"/>
                  <a:gd name="T68" fmla="*/ 28 w 96"/>
                  <a:gd name="T69" fmla="*/ 70 h 84"/>
                  <a:gd name="T70" fmla="*/ 30 w 96"/>
                  <a:gd name="T71" fmla="*/ 76 h 84"/>
                  <a:gd name="T72" fmla="*/ 26 w 96"/>
                  <a:gd name="T73" fmla="*/ 80 h 84"/>
                  <a:gd name="T74" fmla="*/ 28 w 96"/>
                  <a:gd name="T75" fmla="*/ 82 h 84"/>
                  <a:gd name="T76" fmla="*/ 32 w 96"/>
                  <a:gd name="T77" fmla="*/ 80 h 84"/>
                  <a:gd name="T78" fmla="*/ 40 w 96"/>
                  <a:gd name="T79" fmla="*/ 84 h 84"/>
                  <a:gd name="T80" fmla="*/ 48 w 96"/>
                  <a:gd name="T81" fmla="*/ 84 h 84"/>
                  <a:gd name="T82" fmla="*/ 50 w 96"/>
                  <a:gd name="T83"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84">
                    <a:moveTo>
                      <a:pt x="50" y="78"/>
                    </a:moveTo>
                    <a:lnTo>
                      <a:pt x="60" y="74"/>
                    </a:lnTo>
                    <a:lnTo>
                      <a:pt x="64" y="78"/>
                    </a:lnTo>
                    <a:lnTo>
                      <a:pt x="70" y="78"/>
                    </a:lnTo>
                    <a:lnTo>
                      <a:pt x="70" y="74"/>
                    </a:lnTo>
                    <a:lnTo>
                      <a:pt x="66" y="70"/>
                    </a:lnTo>
                    <a:lnTo>
                      <a:pt x="64" y="60"/>
                    </a:lnTo>
                    <a:lnTo>
                      <a:pt x="70" y="56"/>
                    </a:lnTo>
                    <a:lnTo>
                      <a:pt x="78" y="56"/>
                    </a:lnTo>
                    <a:lnTo>
                      <a:pt x="92" y="50"/>
                    </a:lnTo>
                    <a:lnTo>
                      <a:pt x="96" y="28"/>
                    </a:lnTo>
                    <a:lnTo>
                      <a:pt x="88" y="16"/>
                    </a:lnTo>
                    <a:lnTo>
                      <a:pt x="86" y="0"/>
                    </a:lnTo>
                    <a:lnTo>
                      <a:pt x="76" y="6"/>
                    </a:lnTo>
                    <a:lnTo>
                      <a:pt x="72" y="4"/>
                    </a:lnTo>
                    <a:lnTo>
                      <a:pt x="62" y="10"/>
                    </a:lnTo>
                    <a:lnTo>
                      <a:pt x="64" y="16"/>
                    </a:lnTo>
                    <a:lnTo>
                      <a:pt x="64" y="16"/>
                    </a:lnTo>
                    <a:lnTo>
                      <a:pt x="56" y="14"/>
                    </a:lnTo>
                    <a:lnTo>
                      <a:pt x="50" y="14"/>
                    </a:lnTo>
                    <a:lnTo>
                      <a:pt x="48" y="10"/>
                    </a:lnTo>
                    <a:lnTo>
                      <a:pt x="42" y="6"/>
                    </a:lnTo>
                    <a:lnTo>
                      <a:pt x="26" y="8"/>
                    </a:lnTo>
                    <a:lnTo>
                      <a:pt x="18" y="6"/>
                    </a:lnTo>
                    <a:lnTo>
                      <a:pt x="6" y="20"/>
                    </a:lnTo>
                    <a:lnTo>
                      <a:pt x="0" y="22"/>
                    </a:lnTo>
                    <a:lnTo>
                      <a:pt x="2" y="38"/>
                    </a:lnTo>
                    <a:lnTo>
                      <a:pt x="8" y="44"/>
                    </a:lnTo>
                    <a:lnTo>
                      <a:pt x="14" y="56"/>
                    </a:lnTo>
                    <a:lnTo>
                      <a:pt x="16" y="64"/>
                    </a:lnTo>
                    <a:lnTo>
                      <a:pt x="18" y="68"/>
                    </a:lnTo>
                    <a:lnTo>
                      <a:pt x="16" y="76"/>
                    </a:lnTo>
                    <a:lnTo>
                      <a:pt x="24" y="74"/>
                    </a:lnTo>
                    <a:lnTo>
                      <a:pt x="26" y="70"/>
                    </a:lnTo>
                    <a:lnTo>
                      <a:pt x="28" y="70"/>
                    </a:lnTo>
                    <a:lnTo>
                      <a:pt x="30" y="76"/>
                    </a:lnTo>
                    <a:lnTo>
                      <a:pt x="26" y="80"/>
                    </a:lnTo>
                    <a:lnTo>
                      <a:pt x="28" y="82"/>
                    </a:lnTo>
                    <a:lnTo>
                      <a:pt x="32" y="80"/>
                    </a:lnTo>
                    <a:lnTo>
                      <a:pt x="40" y="84"/>
                    </a:lnTo>
                    <a:lnTo>
                      <a:pt x="48" y="84"/>
                    </a:lnTo>
                    <a:lnTo>
                      <a:pt x="50"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1" name="Freeform 179"/>
              <p:cNvSpPr>
                <a:spLocks noEditPoints="1"/>
              </p:cNvSpPr>
              <p:nvPr/>
            </p:nvSpPr>
            <p:spPr bwMode="auto">
              <a:xfrm>
                <a:off x="14957952" y="4189262"/>
                <a:ext cx="211039" cy="423504"/>
              </a:xfrm>
              <a:custGeom>
                <a:avLst/>
                <a:gdLst>
                  <a:gd name="T0" fmla="*/ 58 w 148"/>
                  <a:gd name="T1" fmla="*/ 259 h 297"/>
                  <a:gd name="T2" fmla="*/ 62 w 148"/>
                  <a:gd name="T3" fmla="*/ 267 h 297"/>
                  <a:gd name="T4" fmla="*/ 80 w 148"/>
                  <a:gd name="T5" fmla="*/ 28 h 297"/>
                  <a:gd name="T6" fmla="*/ 78 w 148"/>
                  <a:gd name="T7" fmla="*/ 12 h 297"/>
                  <a:gd name="T8" fmla="*/ 58 w 148"/>
                  <a:gd name="T9" fmla="*/ 2 h 297"/>
                  <a:gd name="T10" fmla="*/ 48 w 148"/>
                  <a:gd name="T11" fmla="*/ 6 h 297"/>
                  <a:gd name="T12" fmla="*/ 38 w 148"/>
                  <a:gd name="T13" fmla="*/ 14 h 297"/>
                  <a:gd name="T14" fmla="*/ 30 w 148"/>
                  <a:gd name="T15" fmla="*/ 18 h 297"/>
                  <a:gd name="T16" fmla="*/ 18 w 148"/>
                  <a:gd name="T17" fmla="*/ 16 h 297"/>
                  <a:gd name="T18" fmla="*/ 8 w 148"/>
                  <a:gd name="T19" fmla="*/ 18 h 297"/>
                  <a:gd name="T20" fmla="*/ 0 w 148"/>
                  <a:gd name="T21" fmla="*/ 22 h 297"/>
                  <a:gd name="T22" fmla="*/ 20 w 148"/>
                  <a:gd name="T23" fmla="*/ 50 h 297"/>
                  <a:gd name="T24" fmla="*/ 34 w 148"/>
                  <a:gd name="T25" fmla="*/ 50 h 297"/>
                  <a:gd name="T26" fmla="*/ 48 w 148"/>
                  <a:gd name="T27" fmla="*/ 62 h 297"/>
                  <a:gd name="T28" fmla="*/ 48 w 148"/>
                  <a:gd name="T29" fmla="*/ 74 h 297"/>
                  <a:gd name="T30" fmla="*/ 40 w 148"/>
                  <a:gd name="T31" fmla="*/ 82 h 297"/>
                  <a:gd name="T32" fmla="*/ 64 w 148"/>
                  <a:gd name="T33" fmla="*/ 105 h 297"/>
                  <a:gd name="T34" fmla="*/ 78 w 148"/>
                  <a:gd name="T35" fmla="*/ 121 h 297"/>
                  <a:gd name="T36" fmla="*/ 94 w 148"/>
                  <a:gd name="T37" fmla="*/ 139 h 297"/>
                  <a:gd name="T38" fmla="*/ 108 w 148"/>
                  <a:gd name="T39" fmla="*/ 153 h 297"/>
                  <a:gd name="T40" fmla="*/ 112 w 148"/>
                  <a:gd name="T41" fmla="*/ 173 h 297"/>
                  <a:gd name="T42" fmla="*/ 122 w 148"/>
                  <a:gd name="T43" fmla="*/ 201 h 297"/>
                  <a:gd name="T44" fmla="*/ 104 w 148"/>
                  <a:gd name="T45" fmla="*/ 229 h 297"/>
                  <a:gd name="T46" fmla="*/ 90 w 148"/>
                  <a:gd name="T47" fmla="*/ 233 h 297"/>
                  <a:gd name="T48" fmla="*/ 96 w 148"/>
                  <a:gd name="T49" fmla="*/ 247 h 297"/>
                  <a:gd name="T50" fmla="*/ 90 w 148"/>
                  <a:gd name="T51" fmla="*/ 251 h 297"/>
                  <a:gd name="T52" fmla="*/ 76 w 148"/>
                  <a:gd name="T53" fmla="*/ 251 h 297"/>
                  <a:gd name="T54" fmla="*/ 66 w 148"/>
                  <a:gd name="T55" fmla="*/ 257 h 297"/>
                  <a:gd name="T56" fmla="*/ 80 w 148"/>
                  <a:gd name="T57" fmla="*/ 265 h 297"/>
                  <a:gd name="T58" fmla="*/ 78 w 148"/>
                  <a:gd name="T59" fmla="*/ 289 h 297"/>
                  <a:gd name="T60" fmla="*/ 76 w 148"/>
                  <a:gd name="T61" fmla="*/ 297 h 297"/>
                  <a:gd name="T62" fmla="*/ 90 w 148"/>
                  <a:gd name="T63" fmla="*/ 289 h 297"/>
                  <a:gd name="T64" fmla="*/ 100 w 148"/>
                  <a:gd name="T65" fmla="*/ 279 h 297"/>
                  <a:gd name="T66" fmla="*/ 96 w 148"/>
                  <a:gd name="T67" fmla="*/ 269 h 297"/>
                  <a:gd name="T68" fmla="*/ 106 w 148"/>
                  <a:gd name="T69" fmla="*/ 275 h 297"/>
                  <a:gd name="T70" fmla="*/ 104 w 148"/>
                  <a:gd name="T71" fmla="*/ 267 h 297"/>
                  <a:gd name="T72" fmla="*/ 110 w 148"/>
                  <a:gd name="T73" fmla="*/ 269 h 297"/>
                  <a:gd name="T74" fmla="*/ 112 w 148"/>
                  <a:gd name="T75" fmla="*/ 265 h 297"/>
                  <a:gd name="T76" fmla="*/ 110 w 148"/>
                  <a:gd name="T77" fmla="*/ 259 h 297"/>
                  <a:gd name="T78" fmla="*/ 116 w 148"/>
                  <a:gd name="T79" fmla="*/ 263 h 297"/>
                  <a:gd name="T80" fmla="*/ 136 w 148"/>
                  <a:gd name="T81" fmla="*/ 243 h 297"/>
                  <a:gd name="T82" fmla="*/ 148 w 148"/>
                  <a:gd name="T83" fmla="*/ 229 h 297"/>
                  <a:gd name="T84" fmla="*/ 146 w 148"/>
                  <a:gd name="T85" fmla="*/ 199 h 297"/>
                  <a:gd name="T86" fmla="*/ 132 w 148"/>
                  <a:gd name="T87" fmla="*/ 161 h 297"/>
                  <a:gd name="T88" fmla="*/ 122 w 148"/>
                  <a:gd name="T89" fmla="*/ 145 h 297"/>
                  <a:gd name="T90" fmla="*/ 106 w 148"/>
                  <a:gd name="T91" fmla="*/ 133 h 297"/>
                  <a:gd name="T92" fmla="*/ 88 w 148"/>
                  <a:gd name="T93" fmla="*/ 117 h 297"/>
                  <a:gd name="T94" fmla="*/ 76 w 148"/>
                  <a:gd name="T95" fmla="*/ 101 h 297"/>
                  <a:gd name="T96" fmla="*/ 70 w 148"/>
                  <a:gd name="T97" fmla="*/ 82 h 297"/>
                  <a:gd name="T98" fmla="*/ 78 w 148"/>
                  <a:gd name="T99" fmla="*/ 68 h 297"/>
                  <a:gd name="T100" fmla="*/ 84 w 148"/>
                  <a:gd name="T101" fmla="*/ 56 h 297"/>
                  <a:gd name="T102" fmla="*/ 88 w 148"/>
                  <a:gd name="T103" fmla="*/ 50 h 297"/>
                  <a:gd name="T104" fmla="*/ 94 w 148"/>
                  <a:gd name="T105" fmla="*/ 48 h 297"/>
                  <a:gd name="T106" fmla="*/ 100 w 148"/>
                  <a:gd name="T107" fmla="*/ 38 h 297"/>
                  <a:gd name="T108" fmla="*/ 86 w 148"/>
                  <a:gd name="T109" fmla="*/ 3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97">
                    <a:moveTo>
                      <a:pt x="62" y="267"/>
                    </a:moveTo>
                    <a:lnTo>
                      <a:pt x="58" y="259"/>
                    </a:lnTo>
                    <a:lnTo>
                      <a:pt x="62" y="259"/>
                    </a:lnTo>
                    <a:lnTo>
                      <a:pt x="62" y="267"/>
                    </a:lnTo>
                    <a:close/>
                    <a:moveTo>
                      <a:pt x="86" y="30"/>
                    </a:moveTo>
                    <a:lnTo>
                      <a:pt x="80" y="28"/>
                    </a:lnTo>
                    <a:lnTo>
                      <a:pt x="76" y="22"/>
                    </a:lnTo>
                    <a:lnTo>
                      <a:pt x="78" y="12"/>
                    </a:lnTo>
                    <a:lnTo>
                      <a:pt x="64" y="10"/>
                    </a:lnTo>
                    <a:lnTo>
                      <a:pt x="58" y="2"/>
                    </a:lnTo>
                    <a:lnTo>
                      <a:pt x="52" y="0"/>
                    </a:lnTo>
                    <a:lnTo>
                      <a:pt x="48" y="6"/>
                    </a:lnTo>
                    <a:lnTo>
                      <a:pt x="44" y="10"/>
                    </a:lnTo>
                    <a:lnTo>
                      <a:pt x="38" y="14"/>
                    </a:lnTo>
                    <a:lnTo>
                      <a:pt x="34" y="14"/>
                    </a:lnTo>
                    <a:lnTo>
                      <a:pt x="30" y="18"/>
                    </a:lnTo>
                    <a:lnTo>
                      <a:pt x="24" y="18"/>
                    </a:lnTo>
                    <a:lnTo>
                      <a:pt x="18" y="16"/>
                    </a:lnTo>
                    <a:lnTo>
                      <a:pt x="14" y="20"/>
                    </a:lnTo>
                    <a:lnTo>
                      <a:pt x="8" y="18"/>
                    </a:lnTo>
                    <a:lnTo>
                      <a:pt x="4" y="18"/>
                    </a:lnTo>
                    <a:lnTo>
                      <a:pt x="0" y="22"/>
                    </a:lnTo>
                    <a:lnTo>
                      <a:pt x="14" y="36"/>
                    </a:lnTo>
                    <a:lnTo>
                      <a:pt x="20" y="50"/>
                    </a:lnTo>
                    <a:lnTo>
                      <a:pt x="32" y="54"/>
                    </a:lnTo>
                    <a:lnTo>
                      <a:pt x="34" y="50"/>
                    </a:lnTo>
                    <a:lnTo>
                      <a:pt x="40" y="50"/>
                    </a:lnTo>
                    <a:lnTo>
                      <a:pt x="48" y="62"/>
                    </a:lnTo>
                    <a:lnTo>
                      <a:pt x="58" y="68"/>
                    </a:lnTo>
                    <a:lnTo>
                      <a:pt x="48" y="74"/>
                    </a:lnTo>
                    <a:lnTo>
                      <a:pt x="42" y="76"/>
                    </a:lnTo>
                    <a:lnTo>
                      <a:pt x="40" y="82"/>
                    </a:lnTo>
                    <a:lnTo>
                      <a:pt x="60" y="92"/>
                    </a:lnTo>
                    <a:lnTo>
                      <a:pt x="64" y="105"/>
                    </a:lnTo>
                    <a:lnTo>
                      <a:pt x="70" y="109"/>
                    </a:lnTo>
                    <a:lnTo>
                      <a:pt x="78" y="121"/>
                    </a:lnTo>
                    <a:lnTo>
                      <a:pt x="90" y="129"/>
                    </a:lnTo>
                    <a:lnTo>
                      <a:pt x="94" y="139"/>
                    </a:lnTo>
                    <a:lnTo>
                      <a:pt x="108" y="147"/>
                    </a:lnTo>
                    <a:lnTo>
                      <a:pt x="108" y="153"/>
                    </a:lnTo>
                    <a:lnTo>
                      <a:pt x="114" y="163"/>
                    </a:lnTo>
                    <a:lnTo>
                      <a:pt x="112" y="173"/>
                    </a:lnTo>
                    <a:lnTo>
                      <a:pt x="114" y="189"/>
                    </a:lnTo>
                    <a:lnTo>
                      <a:pt x="122" y="201"/>
                    </a:lnTo>
                    <a:lnTo>
                      <a:pt x="118" y="223"/>
                    </a:lnTo>
                    <a:lnTo>
                      <a:pt x="104" y="229"/>
                    </a:lnTo>
                    <a:lnTo>
                      <a:pt x="96" y="229"/>
                    </a:lnTo>
                    <a:lnTo>
                      <a:pt x="90" y="233"/>
                    </a:lnTo>
                    <a:lnTo>
                      <a:pt x="92" y="243"/>
                    </a:lnTo>
                    <a:lnTo>
                      <a:pt x="96" y="247"/>
                    </a:lnTo>
                    <a:lnTo>
                      <a:pt x="96" y="251"/>
                    </a:lnTo>
                    <a:lnTo>
                      <a:pt x="90" y="251"/>
                    </a:lnTo>
                    <a:lnTo>
                      <a:pt x="86" y="247"/>
                    </a:lnTo>
                    <a:lnTo>
                      <a:pt x="76" y="251"/>
                    </a:lnTo>
                    <a:lnTo>
                      <a:pt x="74" y="257"/>
                    </a:lnTo>
                    <a:lnTo>
                      <a:pt x="66" y="257"/>
                    </a:lnTo>
                    <a:lnTo>
                      <a:pt x="70" y="261"/>
                    </a:lnTo>
                    <a:lnTo>
                      <a:pt x="80" y="265"/>
                    </a:lnTo>
                    <a:lnTo>
                      <a:pt x="78" y="275"/>
                    </a:lnTo>
                    <a:lnTo>
                      <a:pt x="78" y="289"/>
                    </a:lnTo>
                    <a:lnTo>
                      <a:pt x="80" y="293"/>
                    </a:lnTo>
                    <a:lnTo>
                      <a:pt x="76" y="297"/>
                    </a:lnTo>
                    <a:lnTo>
                      <a:pt x="84" y="297"/>
                    </a:lnTo>
                    <a:lnTo>
                      <a:pt x="90" y="289"/>
                    </a:lnTo>
                    <a:lnTo>
                      <a:pt x="92" y="283"/>
                    </a:lnTo>
                    <a:lnTo>
                      <a:pt x="100" y="279"/>
                    </a:lnTo>
                    <a:lnTo>
                      <a:pt x="100" y="277"/>
                    </a:lnTo>
                    <a:lnTo>
                      <a:pt x="96" y="269"/>
                    </a:lnTo>
                    <a:lnTo>
                      <a:pt x="104" y="277"/>
                    </a:lnTo>
                    <a:lnTo>
                      <a:pt x="106" y="275"/>
                    </a:lnTo>
                    <a:lnTo>
                      <a:pt x="106" y="271"/>
                    </a:lnTo>
                    <a:lnTo>
                      <a:pt x="104" y="267"/>
                    </a:lnTo>
                    <a:lnTo>
                      <a:pt x="110" y="271"/>
                    </a:lnTo>
                    <a:lnTo>
                      <a:pt x="110" y="269"/>
                    </a:lnTo>
                    <a:lnTo>
                      <a:pt x="106" y="267"/>
                    </a:lnTo>
                    <a:lnTo>
                      <a:pt x="112" y="265"/>
                    </a:lnTo>
                    <a:lnTo>
                      <a:pt x="110" y="263"/>
                    </a:lnTo>
                    <a:lnTo>
                      <a:pt x="110" y="259"/>
                    </a:lnTo>
                    <a:lnTo>
                      <a:pt x="116" y="259"/>
                    </a:lnTo>
                    <a:lnTo>
                      <a:pt x="116" y="263"/>
                    </a:lnTo>
                    <a:lnTo>
                      <a:pt x="126" y="257"/>
                    </a:lnTo>
                    <a:lnTo>
                      <a:pt x="136" y="243"/>
                    </a:lnTo>
                    <a:lnTo>
                      <a:pt x="144" y="239"/>
                    </a:lnTo>
                    <a:lnTo>
                      <a:pt x="148" y="229"/>
                    </a:lnTo>
                    <a:lnTo>
                      <a:pt x="146" y="211"/>
                    </a:lnTo>
                    <a:lnTo>
                      <a:pt x="146" y="199"/>
                    </a:lnTo>
                    <a:lnTo>
                      <a:pt x="142" y="181"/>
                    </a:lnTo>
                    <a:lnTo>
                      <a:pt x="132" y="161"/>
                    </a:lnTo>
                    <a:lnTo>
                      <a:pt x="128" y="157"/>
                    </a:lnTo>
                    <a:lnTo>
                      <a:pt x="122" y="145"/>
                    </a:lnTo>
                    <a:lnTo>
                      <a:pt x="116" y="139"/>
                    </a:lnTo>
                    <a:lnTo>
                      <a:pt x="106" y="133"/>
                    </a:lnTo>
                    <a:lnTo>
                      <a:pt x="98" y="123"/>
                    </a:lnTo>
                    <a:lnTo>
                      <a:pt x="88" y="117"/>
                    </a:lnTo>
                    <a:lnTo>
                      <a:pt x="84" y="107"/>
                    </a:lnTo>
                    <a:lnTo>
                      <a:pt x="76" y="101"/>
                    </a:lnTo>
                    <a:lnTo>
                      <a:pt x="70" y="86"/>
                    </a:lnTo>
                    <a:lnTo>
                      <a:pt x="70" y="82"/>
                    </a:lnTo>
                    <a:lnTo>
                      <a:pt x="72" y="70"/>
                    </a:lnTo>
                    <a:lnTo>
                      <a:pt x="78" y="68"/>
                    </a:lnTo>
                    <a:lnTo>
                      <a:pt x="80" y="64"/>
                    </a:lnTo>
                    <a:lnTo>
                      <a:pt x="84" y="56"/>
                    </a:lnTo>
                    <a:lnTo>
                      <a:pt x="88" y="52"/>
                    </a:lnTo>
                    <a:lnTo>
                      <a:pt x="88" y="50"/>
                    </a:lnTo>
                    <a:lnTo>
                      <a:pt x="92" y="48"/>
                    </a:lnTo>
                    <a:lnTo>
                      <a:pt x="94" y="48"/>
                    </a:lnTo>
                    <a:lnTo>
                      <a:pt x="96" y="44"/>
                    </a:lnTo>
                    <a:lnTo>
                      <a:pt x="100" y="38"/>
                    </a:lnTo>
                    <a:lnTo>
                      <a:pt x="98" y="34"/>
                    </a:lnTo>
                    <a:lnTo>
                      <a:pt x="86"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2" name="Freeform 180"/>
              <p:cNvSpPr>
                <a:spLocks/>
              </p:cNvSpPr>
              <p:nvPr/>
            </p:nvSpPr>
            <p:spPr bwMode="auto">
              <a:xfrm>
                <a:off x="14915173" y="4220633"/>
                <a:ext cx="205335" cy="238132"/>
              </a:xfrm>
              <a:custGeom>
                <a:avLst/>
                <a:gdLst>
                  <a:gd name="T0" fmla="*/ 4 w 144"/>
                  <a:gd name="T1" fmla="*/ 32 h 167"/>
                  <a:gd name="T2" fmla="*/ 8 w 144"/>
                  <a:gd name="T3" fmla="*/ 42 h 167"/>
                  <a:gd name="T4" fmla="*/ 8 w 144"/>
                  <a:gd name="T5" fmla="*/ 52 h 167"/>
                  <a:gd name="T6" fmla="*/ 24 w 144"/>
                  <a:gd name="T7" fmla="*/ 66 h 167"/>
                  <a:gd name="T8" fmla="*/ 26 w 144"/>
                  <a:gd name="T9" fmla="*/ 81 h 167"/>
                  <a:gd name="T10" fmla="*/ 22 w 144"/>
                  <a:gd name="T11" fmla="*/ 97 h 167"/>
                  <a:gd name="T12" fmla="*/ 34 w 144"/>
                  <a:gd name="T13" fmla="*/ 87 h 167"/>
                  <a:gd name="T14" fmla="*/ 44 w 144"/>
                  <a:gd name="T15" fmla="*/ 87 h 167"/>
                  <a:gd name="T16" fmla="*/ 50 w 144"/>
                  <a:gd name="T17" fmla="*/ 91 h 167"/>
                  <a:gd name="T18" fmla="*/ 60 w 144"/>
                  <a:gd name="T19" fmla="*/ 79 h 167"/>
                  <a:gd name="T20" fmla="*/ 80 w 144"/>
                  <a:gd name="T21" fmla="*/ 89 h 167"/>
                  <a:gd name="T22" fmla="*/ 90 w 144"/>
                  <a:gd name="T23" fmla="*/ 111 h 167"/>
                  <a:gd name="T24" fmla="*/ 106 w 144"/>
                  <a:gd name="T25" fmla="*/ 127 h 167"/>
                  <a:gd name="T26" fmla="*/ 106 w 144"/>
                  <a:gd name="T27" fmla="*/ 141 h 167"/>
                  <a:gd name="T28" fmla="*/ 104 w 144"/>
                  <a:gd name="T29" fmla="*/ 161 h 167"/>
                  <a:gd name="T30" fmla="*/ 112 w 144"/>
                  <a:gd name="T31" fmla="*/ 165 h 167"/>
                  <a:gd name="T32" fmla="*/ 120 w 144"/>
                  <a:gd name="T33" fmla="*/ 167 h 167"/>
                  <a:gd name="T34" fmla="*/ 128 w 144"/>
                  <a:gd name="T35" fmla="*/ 155 h 167"/>
                  <a:gd name="T36" fmla="*/ 142 w 144"/>
                  <a:gd name="T37" fmla="*/ 151 h 167"/>
                  <a:gd name="T38" fmla="*/ 138 w 144"/>
                  <a:gd name="T39" fmla="*/ 131 h 167"/>
                  <a:gd name="T40" fmla="*/ 124 w 144"/>
                  <a:gd name="T41" fmla="*/ 117 h 167"/>
                  <a:gd name="T42" fmla="*/ 108 w 144"/>
                  <a:gd name="T43" fmla="*/ 99 h 167"/>
                  <a:gd name="T44" fmla="*/ 94 w 144"/>
                  <a:gd name="T45" fmla="*/ 83 h 167"/>
                  <a:gd name="T46" fmla="*/ 70 w 144"/>
                  <a:gd name="T47" fmla="*/ 60 h 167"/>
                  <a:gd name="T48" fmla="*/ 78 w 144"/>
                  <a:gd name="T49" fmla="*/ 52 h 167"/>
                  <a:gd name="T50" fmla="*/ 78 w 144"/>
                  <a:gd name="T51" fmla="*/ 40 h 167"/>
                  <a:gd name="T52" fmla="*/ 64 w 144"/>
                  <a:gd name="T53" fmla="*/ 28 h 167"/>
                  <a:gd name="T54" fmla="*/ 50 w 144"/>
                  <a:gd name="T55" fmla="*/ 28 h 167"/>
                  <a:gd name="T56" fmla="*/ 30 w 144"/>
                  <a:gd name="T57" fmla="*/ 0 h 167"/>
                  <a:gd name="T58" fmla="*/ 22 w 144"/>
                  <a:gd name="T59" fmla="*/ 4 h 167"/>
                  <a:gd name="T60" fmla="*/ 28 w 144"/>
                  <a:gd name="T61" fmla="*/ 20 h 167"/>
                  <a:gd name="T62" fmla="*/ 14 w 144"/>
                  <a:gd name="T63" fmla="*/ 14 h 167"/>
                  <a:gd name="T64" fmla="*/ 10 w 144"/>
                  <a:gd name="T65" fmla="*/ 2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67">
                    <a:moveTo>
                      <a:pt x="10" y="28"/>
                    </a:moveTo>
                    <a:lnTo>
                      <a:pt x="4" y="32"/>
                    </a:lnTo>
                    <a:lnTo>
                      <a:pt x="0" y="38"/>
                    </a:lnTo>
                    <a:lnTo>
                      <a:pt x="8" y="42"/>
                    </a:lnTo>
                    <a:lnTo>
                      <a:pt x="10" y="46"/>
                    </a:lnTo>
                    <a:lnTo>
                      <a:pt x="8" y="52"/>
                    </a:lnTo>
                    <a:lnTo>
                      <a:pt x="24" y="56"/>
                    </a:lnTo>
                    <a:lnTo>
                      <a:pt x="24" y="66"/>
                    </a:lnTo>
                    <a:lnTo>
                      <a:pt x="24" y="70"/>
                    </a:lnTo>
                    <a:lnTo>
                      <a:pt x="26" y="81"/>
                    </a:lnTo>
                    <a:lnTo>
                      <a:pt x="22" y="91"/>
                    </a:lnTo>
                    <a:lnTo>
                      <a:pt x="22" y="97"/>
                    </a:lnTo>
                    <a:lnTo>
                      <a:pt x="26" y="97"/>
                    </a:lnTo>
                    <a:lnTo>
                      <a:pt x="34" y="87"/>
                    </a:lnTo>
                    <a:lnTo>
                      <a:pt x="40" y="85"/>
                    </a:lnTo>
                    <a:lnTo>
                      <a:pt x="44" y="87"/>
                    </a:lnTo>
                    <a:lnTo>
                      <a:pt x="46" y="93"/>
                    </a:lnTo>
                    <a:lnTo>
                      <a:pt x="50" y="91"/>
                    </a:lnTo>
                    <a:lnTo>
                      <a:pt x="56" y="87"/>
                    </a:lnTo>
                    <a:lnTo>
                      <a:pt x="60" y="79"/>
                    </a:lnTo>
                    <a:lnTo>
                      <a:pt x="74" y="81"/>
                    </a:lnTo>
                    <a:lnTo>
                      <a:pt x="80" y="89"/>
                    </a:lnTo>
                    <a:lnTo>
                      <a:pt x="90" y="97"/>
                    </a:lnTo>
                    <a:lnTo>
                      <a:pt x="90" y="111"/>
                    </a:lnTo>
                    <a:lnTo>
                      <a:pt x="100" y="125"/>
                    </a:lnTo>
                    <a:lnTo>
                      <a:pt x="106" y="127"/>
                    </a:lnTo>
                    <a:lnTo>
                      <a:pt x="110" y="135"/>
                    </a:lnTo>
                    <a:lnTo>
                      <a:pt x="106" y="141"/>
                    </a:lnTo>
                    <a:lnTo>
                      <a:pt x="108" y="157"/>
                    </a:lnTo>
                    <a:lnTo>
                      <a:pt x="104" y="161"/>
                    </a:lnTo>
                    <a:lnTo>
                      <a:pt x="106" y="165"/>
                    </a:lnTo>
                    <a:lnTo>
                      <a:pt x="112" y="165"/>
                    </a:lnTo>
                    <a:lnTo>
                      <a:pt x="120" y="167"/>
                    </a:lnTo>
                    <a:lnTo>
                      <a:pt x="120" y="167"/>
                    </a:lnTo>
                    <a:lnTo>
                      <a:pt x="118" y="161"/>
                    </a:lnTo>
                    <a:lnTo>
                      <a:pt x="128" y="155"/>
                    </a:lnTo>
                    <a:lnTo>
                      <a:pt x="132" y="157"/>
                    </a:lnTo>
                    <a:lnTo>
                      <a:pt x="142" y="151"/>
                    </a:lnTo>
                    <a:lnTo>
                      <a:pt x="144" y="141"/>
                    </a:lnTo>
                    <a:lnTo>
                      <a:pt x="138" y="131"/>
                    </a:lnTo>
                    <a:lnTo>
                      <a:pt x="138" y="125"/>
                    </a:lnTo>
                    <a:lnTo>
                      <a:pt x="124" y="117"/>
                    </a:lnTo>
                    <a:lnTo>
                      <a:pt x="120" y="107"/>
                    </a:lnTo>
                    <a:lnTo>
                      <a:pt x="108" y="99"/>
                    </a:lnTo>
                    <a:lnTo>
                      <a:pt x="100" y="87"/>
                    </a:lnTo>
                    <a:lnTo>
                      <a:pt x="94" y="83"/>
                    </a:lnTo>
                    <a:lnTo>
                      <a:pt x="90" y="70"/>
                    </a:lnTo>
                    <a:lnTo>
                      <a:pt x="70" y="60"/>
                    </a:lnTo>
                    <a:lnTo>
                      <a:pt x="72" y="54"/>
                    </a:lnTo>
                    <a:lnTo>
                      <a:pt x="78" y="52"/>
                    </a:lnTo>
                    <a:lnTo>
                      <a:pt x="88" y="46"/>
                    </a:lnTo>
                    <a:lnTo>
                      <a:pt x="78" y="40"/>
                    </a:lnTo>
                    <a:lnTo>
                      <a:pt x="70" y="28"/>
                    </a:lnTo>
                    <a:lnTo>
                      <a:pt x="64" y="28"/>
                    </a:lnTo>
                    <a:lnTo>
                      <a:pt x="62" y="32"/>
                    </a:lnTo>
                    <a:lnTo>
                      <a:pt x="50" y="28"/>
                    </a:lnTo>
                    <a:lnTo>
                      <a:pt x="44" y="14"/>
                    </a:lnTo>
                    <a:lnTo>
                      <a:pt x="30" y="0"/>
                    </a:lnTo>
                    <a:lnTo>
                      <a:pt x="22" y="0"/>
                    </a:lnTo>
                    <a:lnTo>
                      <a:pt x="22" y="4"/>
                    </a:lnTo>
                    <a:lnTo>
                      <a:pt x="26" y="12"/>
                    </a:lnTo>
                    <a:lnTo>
                      <a:pt x="28" y="20"/>
                    </a:lnTo>
                    <a:lnTo>
                      <a:pt x="20" y="20"/>
                    </a:lnTo>
                    <a:lnTo>
                      <a:pt x="14" y="14"/>
                    </a:lnTo>
                    <a:lnTo>
                      <a:pt x="10" y="20"/>
                    </a:lnTo>
                    <a:lnTo>
                      <a:pt x="10"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3" name="Freeform 181"/>
              <p:cNvSpPr>
                <a:spLocks noEditPoints="1"/>
              </p:cNvSpPr>
              <p:nvPr/>
            </p:nvSpPr>
            <p:spPr bwMode="auto">
              <a:xfrm>
                <a:off x="15963238" y="4902232"/>
                <a:ext cx="373596" cy="275206"/>
              </a:xfrm>
              <a:custGeom>
                <a:avLst/>
                <a:gdLst>
                  <a:gd name="T0" fmla="*/ 168 w 262"/>
                  <a:gd name="T1" fmla="*/ 10 h 193"/>
                  <a:gd name="T2" fmla="*/ 126 w 262"/>
                  <a:gd name="T3" fmla="*/ 70 h 193"/>
                  <a:gd name="T4" fmla="*/ 128 w 262"/>
                  <a:gd name="T5" fmla="*/ 74 h 193"/>
                  <a:gd name="T6" fmla="*/ 186 w 262"/>
                  <a:gd name="T7" fmla="*/ 76 h 193"/>
                  <a:gd name="T8" fmla="*/ 198 w 262"/>
                  <a:gd name="T9" fmla="*/ 68 h 193"/>
                  <a:gd name="T10" fmla="*/ 204 w 262"/>
                  <a:gd name="T11" fmla="*/ 56 h 193"/>
                  <a:gd name="T12" fmla="*/ 190 w 262"/>
                  <a:gd name="T13" fmla="*/ 50 h 193"/>
                  <a:gd name="T14" fmla="*/ 186 w 262"/>
                  <a:gd name="T15" fmla="*/ 58 h 193"/>
                  <a:gd name="T16" fmla="*/ 174 w 262"/>
                  <a:gd name="T17" fmla="*/ 70 h 193"/>
                  <a:gd name="T18" fmla="*/ 164 w 262"/>
                  <a:gd name="T19" fmla="*/ 66 h 193"/>
                  <a:gd name="T20" fmla="*/ 160 w 262"/>
                  <a:gd name="T21" fmla="*/ 72 h 193"/>
                  <a:gd name="T22" fmla="*/ 134 w 262"/>
                  <a:gd name="T23" fmla="*/ 72 h 193"/>
                  <a:gd name="T24" fmla="*/ 146 w 262"/>
                  <a:gd name="T25" fmla="*/ 86 h 193"/>
                  <a:gd name="T26" fmla="*/ 166 w 262"/>
                  <a:gd name="T27" fmla="*/ 86 h 193"/>
                  <a:gd name="T28" fmla="*/ 160 w 262"/>
                  <a:gd name="T29" fmla="*/ 147 h 193"/>
                  <a:gd name="T30" fmla="*/ 178 w 262"/>
                  <a:gd name="T31" fmla="*/ 163 h 193"/>
                  <a:gd name="T32" fmla="*/ 168 w 262"/>
                  <a:gd name="T33" fmla="*/ 161 h 193"/>
                  <a:gd name="T34" fmla="*/ 178 w 262"/>
                  <a:gd name="T35" fmla="*/ 163 h 193"/>
                  <a:gd name="T36" fmla="*/ 172 w 262"/>
                  <a:gd name="T37" fmla="*/ 153 h 193"/>
                  <a:gd name="T38" fmla="*/ 198 w 262"/>
                  <a:gd name="T39" fmla="*/ 141 h 193"/>
                  <a:gd name="T40" fmla="*/ 218 w 262"/>
                  <a:gd name="T41" fmla="*/ 193 h 193"/>
                  <a:gd name="T42" fmla="*/ 210 w 262"/>
                  <a:gd name="T43" fmla="*/ 193 h 193"/>
                  <a:gd name="T44" fmla="*/ 106 w 262"/>
                  <a:gd name="T45" fmla="*/ 6 h 193"/>
                  <a:gd name="T46" fmla="*/ 110 w 262"/>
                  <a:gd name="T47" fmla="*/ 0 h 193"/>
                  <a:gd name="T48" fmla="*/ 202 w 262"/>
                  <a:gd name="T49" fmla="*/ 28 h 193"/>
                  <a:gd name="T50" fmla="*/ 176 w 262"/>
                  <a:gd name="T51" fmla="*/ 14 h 193"/>
                  <a:gd name="T52" fmla="*/ 200 w 262"/>
                  <a:gd name="T53" fmla="*/ 32 h 193"/>
                  <a:gd name="T54" fmla="*/ 214 w 262"/>
                  <a:gd name="T55" fmla="*/ 58 h 193"/>
                  <a:gd name="T56" fmla="*/ 250 w 262"/>
                  <a:gd name="T57" fmla="*/ 74 h 193"/>
                  <a:gd name="T58" fmla="*/ 242 w 262"/>
                  <a:gd name="T59" fmla="*/ 68 h 193"/>
                  <a:gd name="T60" fmla="*/ 252 w 262"/>
                  <a:gd name="T61" fmla="*/ 88 h 193"/>
                  <a:gd name="T62" fmla="*/ 262 w 262"/>
                  <a:gd name="T63" fmla="*/ 94 h 193"/>
                  <a:gd name="T64" fmla="*/ 168 w 262"/>
                  <a:gd name="T65" fmla="*/ 165 h 193"/>
                  <a:gd name="T66" fmla="*/ 152 w 262"/>
                  <a:gd name="T67" fmla="*/ 161 h 193"/>
                  <a:gd name="T68" fmla="*/ 152 w 262"/>
                  <a:gd name="T69" fmla="*/ 157 h 193"/>
                  <a:gd name="T70" fmla="*/ 146 w 262"/>
                  <a:gd name="T71" fmla="*/ 143 h 193"/>
                  <a:gd name="T72" fmla="*/ 126 w 262"/>
                  <a:gd name="T73" fmla="*/ 133 h 193"/>
                  <a:gd name="T74" fmla="*/ 112 w 262"/>
                  <a:gd name="T75" fmla="*/ 110 h 193"/>
                  <a:gd name="T76" fmla="*/ 112 w 262"/>
                  <a:gd name="T77" fmla="*/ 94 h 193"/>
                  <a:gd name="T78" fmla="*/ 108 w 262"/>
                  <a:gd name="T79" fmla="*/ 80 h 193"/>
                  <a:gd name="T80" fmla="*/ 88 w 262"/>
                  <a:gd name="T81" fmla="*/ 58 h 193"/>
                  <a:gd name="T82" fmla="*/ 70 w 262"/>
                  <a:gd name="T83" fmla="*/ 40 h 193"/>
                  <a:gd name="T84" fmla="*/ 42 w 262"/>
                  <a:gd name="T85" fmla="*/ 28 h 193"/>
                  <a:gd name="T86" fmla="*/ 8 w 262"/>
                  <a:gd name="T87" fmla="*/ 16 h 193"/>
                  <a:gd name="T88" fmla="*/ 2 w 262"/>
                  <a:gd name="T89" fmla="*/ 104 h 193"/>
                  <a:gd name="T90" fmla="*/ 12 w 262"/>
                  <a:gd name="T91" fmla="*/ 147 h 193"/>
                  <a:gd name="T92" fmla="*/ 42 w 262"/>
                  <a:gd name="T93" fmla="*/ 145 h 193"/>
                  <a:gd name="T94" fmla="*/ 28 w 262"/>
                  <a:gd name="T95" fmla="*/ 129 h 193"/>
                  <a:gd name="T96" fmla="*/ 50 w 262"/>
                  <a:gd name="T97" fmla="*/ 126 h 193"/>
                  <a:gd name="T98" fmla="*/ 56 w 262"/>
                  <a:gd name="T99" fmla="*/ 116 h 193"/>
                  <a:gd name="T100" fmla="*/ 72 w 262"/>
                  <a:gd name="T101" fmla="*/ 118 h 193"/>
                  <a:gd name="T102" fmla="*/ 96 w 262"/>
                  <a:gd name="T103" fmla="*/ 137 h 193"/>
                  <a:gd name="T104" fmla="*/ 110 w 262"/>
                  <a:gd name="T105" fmla="*/ 155 h 193"/>
                  <a:gd name="T106" fmla="*/ 150 w 262"/>
                  <a:gd name="T107" fmla="*/ 169 h 193"/>
                  <a:gd name="T108" fmla="*/ 160 w 262"/>
                  <a:gd name="T109" fmla="*/ 173 h 193"/>
                  <a:gd name="T110" fmla="*/ 162 w 262"/>
                  <a:gd name="T111" fmla="*/ 16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2" h="193">
                    <a:moveTo>
                      <a:pt x="164" y="14"/>
                    </a:moveTo>
                    <a:lnTo>
                      <a:pt x="170" y="14"/>
                    </a:lnTo>
                    <a:lnTo>
                      <a:pt x="170" y="12"/>
                    </a:lnTo>
                    <a:lnTo>
                      <a:pt x="168" y="10"/>
                    </a:lnTo>
                    <a:lnTo>
                      <a:pt x="164" y="12"/>
                    </a:lnTo>
                    <a:lnTo>
                      <a:pt x="164" y="14"/>
                    </a:lnTo>
                    <a:close/>
                    <a:moveTo>
                      <a:pt x="128" y="74"/>
                    </a:moveTo>
                    <a:lnTo>
                      <a:pt x="126" y="70"/>
                    </a:lnTo>
                    <a:lnTo>
                      <a:pt x="124" y="72"/>
                    </a:lnTo>
                    <a:lnTo>
                      <a:pt x="124" y="76"/>
                    </a:lnTo>
                    <a:lnTo>
                      <a:pt x="128" y="78"/>
                    </a:lnTo>
                    <a:lnTo>
                      <a:pt x="128" y="74"/>
                    </a:lnTo>
                    <a:close/>
                    <a:moveTo>
                      <a:pt x="170" y="86"/>
                    </a:moveTo>
                    <a:lnTo>
                      <a:pt x="180" y="82"/>
                    </a:lnTo>
                    <a:lnTo>
                      <a:pt x="182" y="78"/>
                    </a:lnTo>
                    <a:lnTo>
                      <a:pt x="186" y="76"/>
                    </a:lnTo>
                    <a:lnTo>
                      <a:pt x="186" y="74"/>
                    </a:lnTo>
                    <a:lnTo>
                      <a:pt x="194" y="74"/>
                    </a:lnTo>
                    <a:lnTo>
                      <a:pt x="198" y="70"/>
                    </a:lnTo>
                    <a:lnTo>
                      <a:pt x="198" y="68"/>
                    </a:lnTo>
                    <a:lnTo>
                      <a:pt x="196" y="64"/>
                    </a:lnTo>
                    <a:lnTo>
                      <a:pt x="196" y="62"/>
                    </a:lnTo>
                    <a:lnTo>
                      <a:pt x="202" y="60"/>
                    </a:lnTo>
                    <a:lnTo>
                      <a:pt x="204" y="56"/>
                    </a:lnTo>
                    <a:lnTo>
                      <a:pt x="204" y="50"/>
                    </a:lnTo>
                    <a:lnTo>
                      <a:pt x="198" y="46"/>
                    </a:lnTo>
                    <a:lnTo>
                      <a:pt x="196" y="50"/>
                    </a:lnTo>
                    <a:lnTo>
                      <a:pt x="190" y="50"/>
                    </a:lnTo>
                    <a:lnTo>
                      <a:pt x="188" y="52"/>
                    </a:lnTo>
                    <a:lnTo>
                      <a:pt x="192" y="58"/>
                    </a:lnTo>
                    <a:lnTo>
                      <a:pt x="190" y="60"/>
                    </a:lnTo>
                    <a:lnTo>
                      <a:pt x="186" y="58"/>
                    </a:lnTo>
                    <a:lnTo>
                      <a:pt x="182" y="58"/>
                    </a:lnTo>
                    <a:lnTo>
                      <a:pt x="182" y="62"/>
                    </a:lnTo>
                    <a:lnTo>
                      <a:pt x="178" y="70"/>
                    </a:lnTo>
                    <a:lnTo>
                      <a:pt x="174" y="70"/>
                    </a:lnTo>
                    <a:lnTo>
                      <a:pt x="172" y="72"/>
                    </a:lnTo>
                    <a:lnTo>
                      <a:pt x="164" y="72"/>
                    </a:lnTo>
                    <a:lnTo>
                      <a:pt x="164" y="68"/>
                    </a:lnTo>
                    <a:lnTo>
                      <a:pt x="164" y="66"/>
                    </a:lnTo>
                    <a:lnTo>
                      <a:pt x="162" y="64"/>
                    </a:lnTo>
                    <a:lnTo>
                      <a:pt x="162" y="66"/>
                    </a:lnTo>
                    <a:lnTo>
                      <a:pt x="162" y="70"/>
                    </a:lnTo>
                    <a:lnTo>
                      <a:pt x="160" y="72"/>
                    </a:lnTo>
                    <a:lnTo>
                      <a:pt x="154" y="72"/>
                    </a:lnTo>
                    <a:lnTo>
                      <a:pt x="148" y="72"/>
                    </a:lnTo>
                    <a:lnTo>
                      <a:pt x="138" y="70"/>
                    </a:lnTo>
                    <a:lnTo>
                      <a:pt x="134" y="72"/>
                    </a:lnTo>
                    <a:lnTo>
                      <a:pt x="136" y="76"/>
                    </a:lnTo>
                    <a:lnTo>
                      <a:pt x="144" y="80"/>
                    </a:lnTo>
                    <a:lnTo>
                      <a:pt x="144" y="84"/>
                    </a:lnTo>
                    <a:lnTo>
                      <a:pt x="146" y="86"/>
                    </a:lnTo>
                    <a:lnTo>
                      <a:pt x="152" y="82"/>
                    </a:lnTo>
                    <a:lnTo>
                      <a:pt x="156" y="86"/>
                    </a:lnTo>
                    <a:lnTo>
                      <a:pt x="160" y="86"/>
                    </a:lnTo>
                    <a:lnTo>
                      <a:pt x="166" y="86"/>
                    </a:lnTo>
                    <a:lnTo>
                      <a:pt x="170" y="86"/>
                    </a:lnTo>
                    <a:close/>
                    <a:moveTo>
                      <a:pt x="162" y="153"/>
                    </a:moveTo>
                    <a:lnTo>
                      <a:pt x="164" y="151"/>
                    </a:lnTo>
                    <a:lnTo>
                      <a:pt x="160" y="147"/>
                    </a:lnTo>
                    <a:lnTo>
                      <a:pt x="158" y="149"/>
                    </a:lnTo>
                    <a:lnTo>
                      <a:pt x="158" y="151"/>
                    </a:lnTo>
                    <a:lnTo>
                      <a:pt x="162" y="153"/>
                    </a:lnTo>
                    <a:close/>
                    <a:moveTo>
                      <a:pt x="178" y="163"/>
                    </a:moveTo>
                    <a:lnTo>
                      <a:pt x="176" y="161"/>
                    </a:lnTo>
                    <a:lnTo>
                      <a:pt x="174" y="163"/>
                    </a:lnTo>
                    <a:lnTo>
                      <a:pt x="168" y="157"/>
                    </a:lnTo>
                    <a:lnTo>
                      <a:pt x="168" y="161"/>
                    </a:lnTo>
                    <a:lnTo>
                      <a:pt x="170" y="161"/>
                    </a:lnTo>
                    <a:lnTo>
                      <a:pt x="172" y="165"/>
                    </a:lnTo>
                    <a:lnTo>
                      <a:pt x="174" y="165"/>
                    </a:lnTo>
                    <a:lnTo>
                      <a:pt x="178" y="163"/>
                    </a:lnTo>
                    <a:close/>
                    <a:moveTo>
                      <a:pt x="166" y="151"/>
                    </a:moveTo>
                    <a:lnTo>
                      <a:pt x="166" y="155"/>
                    </a:lnTo>
                    <a:lnTo>
                      <a:pt x="172" y="155"/>
                    </a:lnTo>
                    <a:lnTo>
                      <a:pt x="172" y="153"/>
                    </a:lnTo>
                    <a:lnTo>
                      <a:pt x="166" y="151"/>
                    </a:lnTo>
                    <a:close/>
                    <a:moveTo>
                      <a:pt x="206" y="145"/>
                    </a:moveTo>
                    <a:lnTo>
                      <a:pt x="206" y="143"/>
                    </a:lnTo>
                    <a:lnTo>
                      <a:pt x="198" y="141"/>
                    </a:lnTo>
                    <a:lnTo>
                      <a:pt x="198" y="143"/>
                    </a:lnTo>
                    <a:lnTo>
                      <a:pt x="206" y="147"/>
                    </a:lnTo>
                    <a:lnTo>
                      <a:pt x="206" y="145"/>
                    </a:lnTo>
                    <a:close/>
                    <a:moveTo>
                      <a:pt x="218" y="193"/>
                    </a:moveTo>
                    <a:lnTo>
                      <a:pt x="216" y="189"/>
                    </a:lnTo>
                    <a:lnTo>
                      <a:pt x="210" y="189"/>
                    </a:lnTo>
                    <a:lnTo>
                      <a:pt x="208" y="191"/>
                    </a:lnTo>
                    <a:lnTo>
                      <a:pt x="210" y="193"/>
                    </a:lnTo>
                    <a:lnTo>
                      <a:pt x="218" y="193"/>
                    </a:lnTo>
                    <a:close/>
                    <a:moveTo>
                      <a:pt x="110" y="0"/>
                    </a:moveTo>
                    <a:lnTo>
                      <a:pt x="106" y="2"/>
                    </a:lnTo>
                    <a:lnTo>
                      <a:pt x="106" y="6"/>
                    </a:lnTo>
                    <a:lnTo>
                      <a:pt x="110" y="6"/>
                    </a:lnTo>
                    <a:lnTo>
                      <a:pt x="116" y="6"/>
                    </a:lnTo>
                    <a:lnTo>
                      <a:pt x="120" y="4"/>
                    </a:lnTo>
                    <a:lnTo>
                      <a:pt x="110" y="0"/>
                    </a:lnTo>
                    <a:close/>
                    <a:moveTo>
                      <a:pt x="216" y="50"/>
                    </a:moveTo>
                    <a:lnTo>
                      <a:pt x="214" y="42"/>
                    </a:lnTo>
                    <a:lnTo>
                      <a:pt x="208" y="38"/>
                    </a:lnTo>
                    <a:lnTo>
                      <a:pt x="202" y="28"/>
                    </a:lnTo>
                    <a:lnTo>
                      <a:pt x="190" y="20"/>
                    </a:lnTo>
                    <a:lnTo>
                      <a:pt x="188" y="16"/>
                    </a:lnTo>
                    <a:lnTo>
                      <a:pt x="180" y="12"/>
                    </a:lnTo>
                    <a:lnTo>
                      <a:pt x="176" y="14"/>
                    </a:lnTo>
                    <a:lnTo>
                      <a:pt x="178" y="16"/>
                    </a:lnTo>
                    <a:lnTo>
                      <a:pt x="186" y="20"/>
                    </a:lnTo>
                    <a:lnTo>
                      <a:pt x="194" y="28"/>
                    </a:lnTo>
                    <a:lnTo>
                      <a:pt x="200" y="32"/>
                    </a:lnTo>
                    <a:lnTo>
                      <a:pt x="208" y="42"/>
                    </a:lnTo>
                    <a:lnTo>
                      <a:pt x="208" y="50"/>
                    </a:lnTo>
                    <a:lnTo>
                      <a:pt x="212" y="58"/>
                    </a:lnTo>
                    <a:lnTo>
                      <a:pt x="214" y="58"/>
                    </a:lnTo>
                    <a:lnTo>
                      <a:pt x="216" y="50"/>
                    </a:lnTo>
                    <a:close/>
                    <a:moveTo>
                      <a:pt x="254" y="84"/>
                    </a:moveTo>
                    <a:lnTo>
                      <a:pt x="254" y="80"/>
                    </a:lnTo>
                    <a:lnTo>
                      <a:pt x="250" y="74"/>
                    </a:lnTo>
                    <a:lnTo>
                      <a:pt x="246" y="70"/>
                    </a:lnTo>
                    <a:lnTo>
                      <a:pt x="246" y="62"/>
                    </a:lnTo>
                    <a:lnTo>
                      <a:pt x="242" y="62"/>
                    </a:lnTo>
                    <a:lnTo>
                      <a:pt x="242" y="68"/>
                    </a:lnTo>
                    <a:lnTo>
                      <a:pt x="244" y="72"/>
                    </a:lnTo>
                    <a:lnTo>
                      <a:pt x="244" y="78"/>
                    </a:lnTo>
                    <a:lnTo>
                      <a:pt x="244" y="82"/>
                    </a:lnTo>
                    <a:lnTo>
                      <a:pt x="252" y="88"/>
                    </a:lnTo>
                    <a:lnTo>
                      <a:pt x="250" y="92"/>
                    </a:lnTo>
                    <a:lnTo>
                      <a:pt x="254" y="96"/>
                    </a:lnTo>
                    <a:lnTo>
                      <a:pt x="258" y="96"/>
                    </a:lnTo>
                    <a:lnTo>
                      <a:pt x="262" y="94"/>
                    </a:lnTo>
                    <a:lnTo>
                      <a:pt x="262" y="90"/>
                    </a:lnTo>
                    <a:lnTo>
                      <a:pt x="254" y="84"/>
                    </a:lnTo>
                    <a:close/>
                    <a:moveTo>
                      <a:pt x="168" y="167"/>
                    </a:moveTo>
                    <a:lnTo>
                      <a:pt x="168" y="165"/>
                    </a:lnTo>
                    <a:lnTo>
                      <a:pt x="162" y="165"/>
                    </a:lnTo>
                    <a:lnTo>
                      <a:pt x="160" y="165"/>
                    </a:lnTo>
                    <a:lnTo>
                      <a:pt x="152" y="163"/>
                    </a:lnTo>
                    <a:lnTo>
                      <a:pt x="152" y="161"/>
                    </a:lnTo>
                    <a:lnTo>
                      <a:pt x="154" y="159"/>
                    </a:lnTo>
                    <a:lnTo>
                      <a:pt x="158" y="159"/>
                    </a:lnTo>
                    <a:lnTo>
                      <a:pt x="156" y="157"/>
                    </a:lnTo>
                    <a:lnTo>
                      <a:pt x="152" y="157"/>
                    </a:lnTo>
                    <a:lnTo>
                      <a:pt x="146" y="155"/>
                    </a:lnTo>
                    <a:lnTo>
                      <a:pt x="142" y="149"/>
                    </a:lnTo>
                    <a:lnTo>
                      <a:pt x="146" y="145"/>
                    </a:lnTo>
                    <a:lnTo>
                      <a:pt x="146" y="143"/>
                    </a:lnTo>
                    <a:lnTo>
                      <a:pt x="134" y="145"/>
                    </a:lnTo>
                    <a:lnTo>
                      <a:pt x="132" y="143"/>
                    </a:lnTo>
                    <a:lnTo>
                      <a:pt x="130" y="137"/>
                    </a:lnTo>
                    <a:lnTo>
                      <a:pt x="126" y="133"/>
                    </a:lnTo>
                    <a:lnTo>
                      <a:pt x="124" y="122"/>
                    </a:lnTo>
                    <a:lnTo>
                      <a:pt x="118" y="118"/>
                    </a:lnTo>
                    <a:lnTo>
                      <a:pt x="116" y="112"/>
                    </a:lnTo>
                    <a:lnTo>
                      <a:pt x="112" y="110"/>
                    </a:lnTo>
                    <a:lnTo>
                      <a:pt x="112" y="104"/>
                    </a:lnTo>
                    <a:lnTo>
                      <a:pt x="108" y="100"/>
                    </a:lnTo>
                    <a:lnTo>
                      <a:pt x="108" y="98"/>
                    </a:lnTo>
                    <a:lnTo>
                      <a:pt x="112" y="94"/>
                    </a:lnTo>
                    <a:lnTo>
                      <a:pt x="124" y="94"/>
                    </a:lnTo>
                    <a:lnTo>
                      <a:pt x="124" y="90"/>
                    </a:lnTo>
                    <a:lnTo>
                      <a:pt x="116" y="80"/>
                    </a:lnTo>
                    <a:lnTo>
                      <a:pt x="108" y="80"/>
                    </a:lnTo>
                    <a:lnTo>
                      <a:pt x="100" y="74"/>
                    </a:lnTo>
                    <a:lnTo>
                      <a:pt x="88" y="70"/>
                    </a:lnTo>
                    <a:lnTo>
                      <a:pt x="88" y="66"/>
                    </a:lnTo>
                    <a:lnTo>
                      <a:pt x="88" y="58"/>
                    </a:lnTo>
                    <a:lnTo>
                      <a:pt x="80" y="50"/>
                    </a:lnTo>
                    <a:lnTo>
                      <a:pt x="76" y="50"/>
                    </a:lnTo>
                    <a:lnTo>
                      <a:pt x="72" y="44"/>
                    </a:lnTo>
                    <a:lnTo>
                      <a:pt x="70" y="40"/>
                    </a:lnTo>
                    <a:lnTo>
                      <a:pt x="64" y="38"/>
                    </a:lnTo>
                    <a:lnTo>
                      <a:pt x="58" y="38"/>
                    </a:lnTo>
                    <a:lnTo>
                      <a:pt x="52" y="32"/>
                    </a:lnTo>
                    <a:lnTo>
                      <a:pt x="42" y="28"/>
                    </a:lnTo>
                    <a:lnTo>
                      <a:pt x="30" y="24"/>
                    </a:lnTo>
                    <a:lnTo>
                      <a:pt x="26" y="20"/>
                    </a:lnTo>
                    <a:lnTo>
                      <a:pt x="14" y="16"/>
                    </a:lnTo>
                    <a:lnTo>
                      <a:pt x="8" y="16"/>
                    </a:lnTo>
                    <a:lnTo>
                      <a:pt x="6" y="88"/>
                    </a:lnTo>
                    <a:lnTo>
                      <a:pt x="2" y="92"/>
                    </a:lnTo>
                    <a:lnTo>
                      <a:pt x="0" y="98"/>
                    </a:lnTo>
                    <a:lnTo>
                      <a:pt x="2" y="104"/>
                    </a:lnTo>
                    <a:lnTo>
                      <a:pt x="4" y="106"/>
                    </a:lnTo>
                    <a:lnTo>
                      <a:pt x="0" y="145"/>
                    </a:lnTo>
                    <a:lnTo>
                      <a:pt x="4" y="145"/>
                    </a:lnTo>
                    <a:lnTo>
                      <a:pt x="12" y="147"/>
                    </a:lnTo>
                    <a:lnTo>
                      <a:pt x="24" y="147"/>
                    </a:lnTo>
                    <a:lnTo>
                      <a:pt x="28" y="147"/>
                    </a:lnTo>
                    <a:lnTo>
                      <a:pt x="36" y="145"/>
                    </a:lnTo>
                    <a:lnTo>
                      <a:pt x="42" y="145"/>
                    </a:lnTo>
                    <a:lnTo>
                      <a:pt x="44" y="141"/>
                    </a:lnTo>
                    <a:lnTo>
                      <a:pt x="44" y="137"/>
                    </a:lnTo>
                    <a:lnTo>
                      <a:pt x="32" y="131"/>
                    </a:lnTo>
                    <a:lnTo>
                      <a:pt x="28" y="129"/>
                    </a:lnTo>
                    <a:lnTo>
                      <a:pt x="30" y="129"/>
                    </a:lnTo>
                    <a:lnTo>
                      <a:pt x="38" y="129"/>
                    </a:lnTo>
                    <a:lnTo>
                      <a:pt x="42" y="129"/>
                    </a:lnTo>
                    <a:lnTo>
                      <a:pt x="50" y="126"/>
                    </a:lnTo>
                    <a:lnTo>
                      <a:pt x="50" y="122"/>
                    </a:lnTo>
                    <a:lnTo>
                      <a:pt x="54" y="120"/>
                    </a:lnTo>
                    <a:lnTo>
                      <a:pt x="54" y="116"/>
                    </a:lnTo>
                    <a:lnTo>
                      <a:pt x="56" y="116"/>
                    </a:lnTo>
                    <a:lnTo>
                      <a:pt x="62" y="116"/>
                    </a:lnTo>
                    <a:lnTo>
                      <a:pt x="64" y="114"/>
                    </a:lnTo>
                    <a:lnTo>
                      <a:pt x="70" y="114"/>
                    </a:lnTo>
                    <a:lnTo>
                      <a:pt x="72" y="118"/>
                    </a:lnTo>
                    <a:lnTo>
                      <a:pt x="78" y="118"/>
                    </a:lnTo>
                    <a:lnTo>
                      <a:pt x="92" y="126"/>
                    </a:lnTo>
                    <a:lnTo>
                      <a:pt x="90" y="131"/>
                    </a:lnTo>
                    <a:lnTo>
                      <a:pt x="96" y="137"/>
                    </a:lnTo>
                    <a:lnTo>
                      <a:pt x="98" y="143"/>
                    </a:lnTo>
                    <a:lnTo>
                      <a:pt x="102" y="145"/>
                    </a:lnTo>
                    <a:lnTo>
                      <a:pt x="104" y="151"/>
                    </a:lnTo>
                    <a:lnTo>
                      <a:pt x="110" y="155"/>
                    </a:lnTo>
                    <a:lnTo>
                      <a:pt x="116" y="165"/>
                    </a:lnTo>
                    <a:lnTo>
                      <a:pt x="132" y="167"/>
                    </a:lnTo>
                    <a:lnTo>
                      <a:pt x="136" y="167"/>
                    </a:lnTo>
                    <a:lnTo>
                      <a:pt x="150" y="169"/>
                    </a:lnTo>
                    <a:lnTo>
                      <a:pt x="156" y="169"/>
                    </a:lnTo>
                    <a:lnTo>
                      <a:pt x="154" y="171"/>
                    </a:lnTo>
                    <a:lnTo>
                      <a:pt x="156" y="173"/>
                    </a:lnTo>
                    <a:lnTo>
                      <a:pt x="160" y="173"/>
                    </a:lnTo>
                    <a:lnTo>
                      <a:pt x="166" y="173"/>
                    </a:lnTo>
                    <a:lnTo>
                      <a:pt x="166" y="171"/>
                    </a:lnTo>
                    <a:lnTo>
                      <a:pt x="162" y="169"/>
                    </a:lnTo>
                    <a:lnTo>
                      <a:pt x="162" y="169"/>
                    </a:lnTo>
                    <a:lnTo>
                      <a:pt x="168" y="16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4" name="Freeform 182"/>
              <p:cNvSpPr>
                <a:spLocks noEditPoints="1"/>
              </p:cNvSpPr>
              <p:nvPr/>
            </p:nvSpPr>
            <p:spPr bwMode="auto">
              <a:xfrm>
                <a:off x="16348241" y="5036270"/>
                <a:ext cx="231002" cy="144020"/>
              </a:xfrm>
              <a:custGeom>
                <a:avLst/>
                <a:gdLst>
                  <a:gd name="T0" fmla="*/ 54 w 162"/>
                  <a:gd name="T1" fmla="*/ 97 h 101"/>
                  <a:gd name="T2" fmla="*/ 66 w 162"/>
                  <a:gd name="T3" fmla="*/ 99 h 101"/>
                  <a:gd name="T4" fmla="*/ 52 w 162"/>
                  <a:gd name="T5" fmla="*/ 99 h 101"/>
                  <a:gd name="T6" fmla="*/ 98 w 162"/>
                  <a:gd name="T7" fmla="*/ 83 h 101"/>
                  <a:gd name="T8" fmla="*/ 88 w 162"/>
                  <a:gd name="T9" fmla="*/ 75 h 101"/>
                  <a:gd name="T10" fmla="*/ 80 w 162"/>
                  <a:gd name="T11" fmla="*/ 71 h 101"/>
                  <a:gd name="T12" fmla="*/ 84 w 162"/>
                  <a:gd name="T13" fmla="*/ 75 h 101"/>
                  <a:gd name="T14" fmla="*/ 90 w 162"/>
                  <a:gd name="T15" fmla="*/ 83 h 101"/>
                  <a:gd name="T16" fmla="*/ 86 w 162"/>
                  <a:gd name="T17" fmla="*/ 55 h 101"/>
                  <a:gd name="T18" fmla="*/ 86 w 162"/>
                  <a:gd name="T19" fmla="*/ 65 h 101"/>
                  <a:gd name="T20" fmla="*/ 86 w 162"/>
                  <a:gd name="T21" fmla="*/ 55 h 101"/>
                  <a:gd name="T22" fmla="*/ 82 w 162"/>
                  <a:gd name="T23" fmla="*/ 49 h 101"/>
                  <a:gd name="T24" fmla="*/ 78 w 162"/>
                  <a:gd name="T25" fmla="*/ 39 h 101"/>
                  <a:gd name="T26" fmla="*/ 74 w 162"/>
                  <a:gd name="T27" fmla="*/ 35 h 101"/>
                  <a:gd name="T28" fmla="*/ 72 w 162"/>
                  <a:gd name="T29" fmla="*/ 45 h 101"/>
                  <a:gd name="T30" fmla="*/ 76 w 162"/>
                  <a:gd name="T31" fmla="*/ 55 h 101"/>
                  <a:gd name="T32" fmla="*/ 68 w 162"/>
                  <a:gd name="T33" fmla="*/ 65 h 101"/>
                  <a:gd name="T34" fmla="*/ 74 w 162"/>
                  <a:gd name="T35" fmla="*/ 65 h 101"/>
                  <a:gd name="T36" fmla="*/ 64 w 162"/>
                  <a:gd name="T37" fmla="*/ 57 h 101"/>
                  <a:gd name="T38" fmla="*/ 58 w 162"/>
                  <a:gd name="T39" fmla="*/ 57 h 101"/>
                  <a:gd name="T40" fmla="*/ 52 w 162"/>
                  <a:gd name="T41" fmla="*/ 59 h 101"/>
                  <a:gd name="T42" fmla="*/ 68 w 162"/>
                  <a:gd name="T43" fmla="*/ 65 h 101"/>
                  <a:gd name="T44" fmla="*/ 18 w 162"/>
                  <a:gd name="T45" fmla="*/ 30 h 101"/>
                  <a:gd name="T46" fmla="*/ 16 w 162"/>
                  <a:gd name="T47" fmla="*/ 28 h 101"/>
                  <a:gd name="T48" fmla="*/ 14 w 162"/>
                  <a:gd name="T49" fmla="*/ 32 h 101"/>
                  <a:gd name="T50" fmla="*/ 20 w 162"/>
                  <a:gd name="T51" fmla="*/ 39 h 101"/>
                  <a:gd name="T52" fmla="*/ 22 w 162"/>
                  <a:gd name="T53" fmla="*/ 37 h 101"/>
                  <a:gd name="T54" fmla="*/ 14 w 162"/>
                  <a:gd name="T55" fmla="*/ 37 h 101"/>
                  <a:gd name="T56" fmla="*/ 12 w 162"/>
                  <a:gd name="T57" fmla="*/ 41 h 101"/>
                  <a:gd name="T58" fmla="*/ 14 w 162"/>
                  <a:gd name="T59" fmla="*/ 39 h 101"/>
                  <a:gd name="T60" fmla="*/ 4 w 162"/>
                  <a:gd name="T61" fmla="*/ 22 h 101"/>
                  <a:gd name="T62" fmla="*/ 0 w 162"/>
                  <a:gd name="T63" fmla="*/ 24 h 101"/>
                  <a:gd name="T64" fmla="*/ 4 w 162"/>
                  <a:gd name="T65" fmla="*/ 24 h 101"/>
                  <a:gd name="T66" fmla="*/ 0 w 162"/>
                  <a:gd name="T67" fmla="*/ 28 h 101"/>
                  <a:gd name="T68" fmla="*/ 2 w 162"/>
                  <a:gd name="T69" fmla="*/ 32 h 101"/>
                  <a:gd name="T70" fmla="*/ 58 w 162"/>
                  <a:gd name="T71" fmla="*/ 39 h 101"/>
                  <a:gd name="T72" fmla="*/ 54 w 162"/>
                  <a:gd name="T73" fmla="*/ 30 h 101"/>
                  <a:gd name="T74" fmla="*/ 38 w 162"/>
                  <a:gd name="T75" fmla="*/ 20 h 101"/>
                  <a:gd name="T76" fmla="*/ 32 w 162"/>
                  <a:gd name="T77" fmla="*/ 22 h 101"/>
                  <a:gd name="T78" fmla="*/ 46 w 162"/>
                  <a:gd name="T79" fmla="*/ 30 h 101"/>
                  <a:gd name="T80" fmla="*/ 58 w 162"/>
                  <a:gd name="T81" fmla="*/ 39 h 101"/>
                  <a:gd name="T82" fmla="*/ 18 w 162"/>
                  <a:gd name="T83" fmla="*/ 14 h 101"/>
                  <a:gd name="T84" fmla="*/ 14 w 162"/>
                  <a:gd name="T85" fmla="*/ 6 h 101"/>
                  <a:gd name="T86" fmla="*/ 2 w 162"/>
                  <a:gd name="T87" fmla="*/ 0 h 101"/>
                  <a:gd name="T88" fmla="*/ 10 w 162"/>
                  <a:gd name="T89" fmla="*/ 14 h 101"/>
                  <a:gd name="T90" fmla="*/ 162 w 162"/>
                  <a:gd name="T91" fmla="*/ 81 h 101"/>
                  <a:gd name="T92" fmla="*/ 158 w 162"/>
                  <a:gd name="T93" fmla="*/ 85 h 101"/>
                  <a:gd name="T94" fmla="*/ 162 w 162"/>
                  <a:gd name="T95" fmla="*/ 8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2" h="101">
                    <a:moveTo>
                      <a:pt x="52" y="99"/>
                    </a:moveTo>
                    <a:lnTo>
                      <a:pt x="54" y="97"/>
                    </a:lnTo>
                    <a:lnTo>
                      <a:pt x="60" y="97"/>
                    </a:lnTo>
                    <a:lnTo>
                      <a:pt x="66" y="99"/>
                    </a:lnTo>
                    <a:lnTo>
                      <a:pt x="64" y="101"/>
                    </a:lnTo>
                    <a:lnTo>
                      <a:pt x="52" y="99"/>
                    </a:lnTo>
                    <a:close/>
                    <a:moveTo>
                      <a:pt x="100" y="85"/>
                    </a:moveTo>
                    <a:lnTo>
                      <a:pt x="98" y="83"/>
                    </a:lnTo>
                    <a:lnTo>
                      <a:pt x="94" y="77"/>
                    </a:lnTo>
                    <a:lnTo>
                      <a:pt x="88" y="75"/>
                    </a:lnTo>
                    <a:lnTo>
                      <a:pt x="84" y="73"/>
                    </a:lnTo>
                    <a:lnTo>
                      <a:pt x="80" y="71"/>
                    </a:lnTo>
                    <a:lnTo>
                      <a:pt x="80" y="75"/>
                    </a:lnTo>
                    <a:lnTo>
                      <a:pt x="84" y="75"/>
                    </a:lnTo>
                    <a:lnTo>
                      <a:pt x="86" y="81"/>
                    </a:lnTo>
                    <a:lnTo>
                      <a:pt x="90" y="83"/>
                    </a:lnTo>
                    <a:lnTo>
                      <a:pt x="100" y="85"/>
                    </a:lnTo>
                    <a:close/>
                    <a:moveTo>
                      <a:pt x="86" y="55"/>
                    </a:moveTo>
                    <a:lnTo>
                      <a:pt x="84" y="61"/>
                    </a:lnTo>
                    <a:lnTo>
                      <a:pt x="86" y="65"/>
                    </a:lnTo>
                    <a:lnTo>
                      <a:pt x="88" y="63"/>
                    </a:lnTo>
                    <a:lnTo>
                      <a:pt x="86" y="55"/>
                    </a:lnTo>
                    <a:close/>
                    <a:moveTo>
                      <a:pt x="80" y="55"/>
                    </a:moveTo>
                    <a:lnTo>
                      <a:pt x="82" y="49"/>
                    </a:lnTo>
                    <a:lnTo>
                      <a:pt x="78" y="45"/>
                    </a:lnTo>
                    <a:lnTo>
                      <a:pt x="78" y="39"/>
                    </a:lnTo>
                    <a:lnTo>
                      <a:pt x="76" y="35"/>
                    </a:lnTo>
                    <a:lnTo>
                      <a:pt x="74" y="35"/>
                    </a:lnTo>
                    <a:lnTo>
                      <a:pt x="74" y="41"/>
                    </a:lnTo>
                    <a:lnTo>
                      <a:pt x="72" y="45"/>
                    </a:lnTo>
                    <a:lnTo>
                      <a:pt x="74" y="51"/>
                    </a:lnTo>
                    <a:lnTo>
                      <a:pt x="76" y="55"/>
                    </a:lnTo>
                    <a:lnTo>
                      <a:pt x="80" y="55"/>
                    </a:lnTo>
                    <a:close/>
                    <a:moveTo>
                      <a:pt x="68" y="65"/>
                    </a:moveTo>
                    <a:lnTo>
                      <a:pt x="72" y="67"/>
                    </a:lnTo>
                    <a:lnTo>
                      <a:pt x="74" y="65"/>
                    </a:lnTo>
                    <a:lnTo>
                      <a:pt x="68" y="59"/>
                    </a:lnTo>
                    <a:lnTo>
                      <a:pt x="64" y="57"/>
                    </a:lnTo>
                    <a:lnTo>
                      <a:pt x="58" y="57"/>
                    </a:lnTo>
                    <a:lnTo>
                      <a:pt x="58" y="57"/>
                    </a:lnTo>
                    <a:lnTo>
                      <a:pt x="54" y="55"/>
                    </a:lnTo>
                    <a:lnTo>
                      <a:pt x="52" y="59"/>
                    </a:lnTo>
                    <a:lnTo>
                      <a:pt x="54" y="63"/>
                    </a:lnTo>
                    <a:lnTo>
                      <a:pt x="68" y="65"/>
                    </a:lnTo>
                    <a:close/>
                    <a:moveTo>
                      <a:pt x="22" y="37"/>
                    </a:moveTo>
                    <a:lnTo>
                      <a:pt x="18" y="30"/>
                    </a:lnTo>
                    <a:lnTo>
                      <a:pt x="18" y="28"/>
                    </a:lnTo>
                    <a:lnTo>
                      <a:pt x="16" y="28"/>
                    </a:lnTo>
                    <a:lnTo>
                      <a:pt x="14" y="30"/>
                    </a:lnTo>
                    <a:lnTo>
                      <a:pt x="14" y="32"/>
                    </a:lnTo>
                    <a:lnTo>
                      <a:pt x="18" y="32"/>
                    </a:lnTo>
                    <a:lnTo>
                      <a:pt x="20" y="39"/>
                    </a:lnTo>
                    <a:lnTo>
                      <a:pt x="22" y="39"/>
                    </a:lnTo>
                    <a:lnTo>
                      <a:pt x="22" y="37"/>
                    </a:lnTo>
                    <a:close/>
                    <a:moveTo>
                      <a:pt x="14" y="39"/>
                    </a:moveTo>
                    <a:lnTo>
                      <a:pt x="14" y="37"/>
                    </a:lnTo>
                    <a:lnTo>
                      <a:pt x="10" y="39"/>
                    </a:lnTo>
                    <a:lnTo>
                      <a:pt x="12" y="41"/>
                    </a:lnTo>
                    <a:lnTo>
                      <a:pt x="14" y="43"/>
                    </a:lnTo>
                    <a:lnTo>
                      <a:pt x="14" y="39"/>
                    </a:lnTo>
                    <a:close/>
                    <a:moveTo>
                      <a:pt x="4" y="24"/>
                    </a:moveTo>
                    <a:lnTo>
                      <a:pt x="4" y="22"/>
                    </a:lnTo>
                    <a:lnTo>
                      <a:pt x="2" y="20"/>
                    </a:lnTo>
                    <a:lnTo>
                      <a:pt x="0" y="24"/>
                    </a:lnTo>
                    <a:lnTo>
                      <a:pt x="2" y="26"/>
                    </a:lnTo>
                    <a:lnTo>
                      <a:pt x="4" y="24"/>
                    </a:lnTo>
                    <a:close/>
                    <a:moveTo>
                      <a:pt x="2" y="28"/>
                    </a:moveTo>
                    <a:lnTo>
                      <a:pt x="0" y="28"/>
                    </a:lnTo>
                    <a:lnTo>
                      <a:pt x="0" y="30"/>
                    </a:lnTo>
                    <a:lnTo>
                      <a:pt x="2" y="32"/>
                    </a:lnTo>
                    <a:lnTo>
                      <a:pt x="2" y="28"/>
                    </a:lnTo>
                    <a:close/>
                    <a:moveTo>
                      <a:pt x="58" y="39"/>
                    </a:moveTo>
                    <a:lnTo>
                      <a:pt x="58" y="37"/>
                    </a:lnTo>
                    <a:lnTo>
                      <a:pt x="54" y="30"/>
                    </a:lnTo>
                    <a:lnTo>
                      <a:pt x="44" y="26"/>
                    </a:lnTo>
                    <a:lnTo>
                      <a:pt x="38" y="20"/>
                    </a:lnTo>
                    <a:lnTo>
                      <a:pt x="34" y="20"/>
                    </a:lnTo>
                    <a:lnTo>
                      <a:pt x="32" y="22"/>
                    </a:lnTo>
                    <a:lnTo>
                      <a:pt x="38" y="28"/>
                    </a:lnTo>
                    <a:lnTo>
                      <a:pt x="46" y="30"/>
                    </a:lnTo>
                    <a:lnTo>
                      <a:pt x="52" y="37"/>
                    </a:lnTo>
                    <a:lnTo>
                      <a:pt x="58" y="39"/>
                    </a:lnTo>
                    <a:close/>
                    <a:moveTo>
                      <a:pt x="18" y="16"/>
                    </a:moveTo>
                    <a:lnTo>
                      <a:pt x="18" y="14"/>
                    </a:lnTo>
                    <a:lnTo>
                      <a:pt x="16" y="12"/>
                    </a:lnTo>
                    <a:lnTo>
                      <a:pt x="14" y="6"/>
                    </a:lnTo>
                    <a:lnTo>
                      <a:pt x="6" y="0"/>
                    </a:lnTo>
                    <a:lnTo>
                      <a:pt x="2" y="0"/>
                    </a:lnTo>
                    <a:lnTo>
                      <a:pt x="8" y="10"/>
                    </a:lnTo>
                    <a:lnTo>
                      <a:pt x="10" y="14"/>
                    </a:lnTo>
                    <a:lnTo>
                      <a:pt x="18" y="16"/>
                    </a:lnTo>
                    <a:close/>
                    <a:moveTo>
                      <a:pt x="162" y="81"/>
                    </a:moveTo>
                    <a:lnTo>
                      <a:pt x="158" y="83"/>
                    </a:lnTo>
                    <a:lnTo>
                      <a:pt x="158" y="85"/>
                    </a:lnTo>
                    <a:lnTo>
                      <a:pt x="162" y="83"/>
                    </a:lnTo>
                    <a:lnTo>
                      <a:pt x="162" y="8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5" name="Freeform 183"/>
              <p:cNvSpPr>
                <a:spLocks noEditPoints="1"/>
              </p:cNvSpPr>
              <p:nvPr/>
            </p:nvSpPr>
            <p:spPr bwMode="auto">
              <a:xfrm>
                <a:off x="16567835" y="5234475"/>
                <a:ext cx="48482" cy="171113"/>
              </a:xfrm>
              <a:custGeom>
                <a:avLst/>
                <a:gdLst>
                  <a:gd name="T0" fmla="*/ 8 w 34"/>
                  <a:gd name="T1" fmla="*/ 40 h 120"/>
                  <a:gd name="T2" fmla="*/ 0 w 34"/>
                  <a:gd name="T3" fmla="*/ 42 h 120"/>
                  <a:gd name="T4" fmla="*/ 2 w 34"/>
                  <a:gd name="T5" fmla="*/ 28 h 120"/>
                  <a:gd name="T6" fmla="*/ 4 w 34"/>
                  <a:gd name="T7" fmla="*/ 20 h 120"/>
                  <a:gd name="T8" fmla="*/ 8 w 34"/>
                  <a:gd name="T9" fmla="*/ 26 h 120"/>
                  <a:gd name="T10" fmla="*/ 12 w 34"/>
                  <a:gd name="T11" fmla="*/ 24 h 120"/>
                  <a:gd name="T12" fmla="*/ 12 w 34"/>
                  <a:gd name="T13" fmla="*/ 40 h 120"/>
                  <a:gd name="T14" fmla="*/ 30 w 34"/>
                  <a:gd name="T15" fmla="*/ 18 h 120"/>
                  <a:gd name="T16" fmla="*/ 28 w 34"/>
                  <a:gd name="T17" fmla="*/ 28 h 120"/>
                  <a:gd name="T18" fmla="*/ 20 w 34"/>
                  <a:gd name="T19" fmla="*/ 14 h 120"/>
                  <a:gd name="T20" fmla="*/ 22 w 34"/>
                  <a:gd name="T21" fmla="*/ 12 h 120"/>
                  <a:gd name="T22" fmla="*/ 18 w 34"/>
                  <a:gd name="T23" fmla="*/ 14 h 120"/>
                  <a:gd name="T24" fmla="*/ 24 w 34"/>
                  <a:gd name="T25" fmla="*/ 4 h 120"/>
                  <a:gd name="T26" fmla="*/ 22 w 34"/>
                  <a:gd name="T27" fmla="*/ 0 h 120"/>
                  <a:gd name="T28" fmla="*/ 22 w 34"/>
                  <a:gd name="T29" fmla="*/ 6 h 120"/>
                  <a:gd name="T30" fmla="*/ 18 w 34"/>
                  <a:gd name="T31" fmla="*/ 56 h 120"/>
                  <a:gd name="T32" fmla="*/ 10 w 34"/>
                  <a:gd name="T33" fmla="*/ 44 h 120"/>
                  <a:gd name="T34" fmla="*/ 8 w 34"/>
                  <a:gd name="T35" fmla="*/ 50 h 120"/>
                  <a:gd name="T36" fmla="*/ 12 w 34"/>
                  <a:gd name="T37" fmla="*/ 56 h 120"/>
                  <a:gd name="T38" fmla="*/ 18 w 34"/>
                  <a:gd name="T39" fmla="*/ 56 h 120"/>
                  <a:gd name="T40" fmla="*/ 28 w 34"/>
                  <a:gd name="T41" fmla="*/ 36 h 120"/>
                  <a:gd name="T42" fmla="*/ 28 w 34"/>
                  <a:gd name="T43" fmla="*/ 50 h 120"/>
                  <a:gd name="T44" fmla="*/ 26 w 34"/>
                  <a:gd name="T45" fmla="*/ 54 h 120"/>
                  <a:gd name="T46" fmla="*/ 22 w 34"/>
                  <a:gd name="T47" fmla="*/ 52 h 120"/>
                  <a:gd name="T48" fmla="*/ 26 w 34"/>
                  <a:gd name="T49" fmla="*/ 54 h 120"/>
                  <a:gd name="T50" fmla="*/ 26 w 34"/>
                  <a:gd name="T51" fmla="*/ 82 h 120"/>
                  <a:gd name="T52" fmla="*/ 20 w 34"/>
                  <a:gd name="T53" fmla="*/ 80 h 120"/>
                  <a:gd name="T54" fmla="*/ 20 w 34"/>
                  <a:gd name="T55" fmla="*/ 84 h 120"/>
                  <a:gd name="T56" fmla="*/ 34 w 34"/>
                  <a:gd name="T57" fmla="*/ 104 h 120"/>
                  <a:gd name="T58" fmla="*/ 30 w 34"/>
                  <a:gd name="T59" fmla="*/ 98 h 120"/>
                  <a:gd name="T60" fmla="*/ 28 w 34"/>
                  <a:gd name="T61" fmla="*/ 102 h 120"/>
                  <a:gd name="T62" fmla="*/ 32 w 34"/>
                  <a:gd name="T63" fmla="*/ 114 h 120"/>
                  <a:gd name="T64" fmla="*/ 28 w 34"/>
                  <a:gd name="T65" fmla="*/ 116 h 120"/>
                  <a:gd name="T66" fmla="*/ 32 w 34"/>
                  <a:gd name="T6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120">
                    <a:moveTo>
                      <a:pt x="12" y="40"/>
                    </a:moveTo>
                    <a:lnTo>
                      <a:pt x="8" y="40"/>
                    </a:lnTo>
                    <a:lnTo>
                      <a:pt x="6" y="40"/>
                    </a:lnTo>
                    <a:lnTo>
                      <a:pt x="0" y="42"/>
                    </a:lnTo>
                    <a:lnTo>
                      <a:pt x="0" y="36"/>
                    </a:lnTo>
                    <a:lnTo>
                      <a:pt x="2" y="28"/>
                    </a:lnTo>
                    <a:lnTo>
                      <a:pt x="2" y="20"/>
                    </a:lnTo>
                    <a:lnTo>
                      <a:pt x="4" y="20"/>
                    </a:lnTo>
                    <a:lnTo>
                      <a:pt x="6" y="26"/>
                    </a:lnTo>
                    <a:lnTo>
                      <a:pt x="8" y="26"/>
                    </a:lnTo>
                    <a:lnTo>
                      <a:pt x="10" y="22"/>
                    </a:lnTo>
                    <a:lnTo>
                      <a:pt x="12" y="24"/>
                    </a:lnTo>
                    <a:lnTo>
                      <a:pt x="12" y="32"/>
                    </a:lnTo>
                    <a:lnTo>
                      <a:pt x="12" y="40"/>
                    </a:lnTo>
                    <a:close/>
                    <a:moveTo>
                      <a:pt x="30" y="26"/>
                    </a:moveTo>
                    <a:lnTo>
                      <a:pt x="30" y="18"/>
                    </a:lnTo>
                    <a:lnTo>
                      <a:pt x="28" y="18"/>
                    </a:lnTo>
                    <a:lnTo>
                      <a:pt x="28" y="28"/>
                    </a:lnTo>
                    <a:lnTo>
                      <a:pt x="30" y="26"/>
                    </a:lnTo>
                    <a:close/>
                    <a:moveTo>
                      <a:pt x="20" y="14"/>
                    </a:moveTo>
                    <a:lnTo>
                      <a:pt x="22" y="14"/>
                    </a:lnTo>
                    <a:lnTo>
                      <a:pt x="22" y="12"/>
                    </a:lnTo>
                    <a:lnTo>
                      <a:pt x="20" y="10"/>
                    </a:lnTo>
                    <a:lnTo>
                      <a:pt x="18" y="14"/>
                    </a:lnTo>
                    <a:lnTo>
                      <a:pt x="20" y="14"/>
                    </a:lnTo>
                    <a:close/>
                    <a:moveTo>
                      <a:pt x="24" y="4"/>
                    </a:moveTo>
                    <a:lnTo>
                      <a:pt x="26" y="2"/>
                    </a:lnTo>
                    <a:lnTo>
                      <a:pt x="22" y="0"/>
                    </a:lnTo>
                    <a:lnTo>
                      <a:pt x="20" y="2"/>
                    </a:lnTo>
                    <a:lnTo>
                      <a:pt x="22" y="6"/>
                    </a:lnTo>
                    <a:lnTo>
                      <a:pt x="24" y="4"/>
                    </a:lnTo>
                    <a:close/>
                    <a:moveTo>
                      <a:pt x="18" y="56"/>
                    </a:moveTo>
                    <a:lnTo>
                      <a:pt x="12" y="46"/>
                    </a:lnTo>
                    <a:lnTo>
                      <a:pt x="10" y="44"/>
                    </a:lnTo>
                    <a:lnTo>
                      <a:pt x="8" y="46"/>
                    </a:lnTo>
                    <a:lnTo>
                      <a:pt x="8" y="50"/>
                    </a:lnTo>
                    <a:lnTo>
                      <a:pt x="12" y="50"/>
                    </a:lnTo>
                    <a:lnTo>
                      <a:pt x="12" y="56"/>
                    </a:lnTo>
                    <a:lnTo>
                      <a:pt x="12" y="58"/>
                    </a:lnTo>
                    <a:lnTo>
                      <a:pt x="18" y="56"/>
                    </a:lnTo>
                    <a:close/>
                    <a:moveTo>
                      <a:pt x="30" y="36"/>
                    </a:moveTo>
                    <a:lnTo>
                      <a:pt x="28" y="36"/>
                    </a:lnTo>
                    <a:lnTo>
                      <a:pt x="26" y="46"/>
                    </a:lnTo>
                    <a:lnTo>
                      <a:pt x="28" y="50"/>
                    </a:lnTo>
                    <a:lnTo>
                      <a:pt x="30" y="36"/>
                    </a:lnTo>
                    <a:close/>
                    <a:moveTo>
                      <a:pt x="26" y="54"/>
                    </a:moveTo>
                    <a:lnTo>
                      <a:pt x="24" y="52"/>
                    </a:lnTo>
                    <a:lnTo>
                      <a:pt x="22" y="52"/>
                    </a:lnTo>
                    <a:lnTo>
                      <a:pt x="22" y="54"/>
                    </a:lnTo>
                    <a:lnTo>
                      <a:pt x="26" y="54"/>
                    </a:lnTo>
                    <a:close/>
                    <a:moveTo>
                      <a:pt x="26" y="84"/>
                    </a:moveTo>
                    <a:lnTo>
                      <a:pt x="26" y="82"/>
                    </a:lnTo>
                    <a:lnTo>
                      <a:pt x="26" y="80"/>
                    </a:lnTo>
                    <a:lnTo>
                      <a:pt x="20" y="80"/>
                    </a:lnTo>
                    <a:lnTo>
                      <a:pt x="18" y="82"/>
                    </a:lnTo>
                    <a:lnTo>
                      <a:pt x="20" y="84"/>
                    </a:lnTo>
                    <a:lnTo>
                      <a:pt x="26" y="84"/>
                    </a:lnTo>
                    <a:close/>
                    <a:moveTo>
                      <a:pt x="34" y="104"/>
                    </a:moveTo>
                    <a:lnTo>
                      <a:pt x="34" y="100"/>
                    </a:lnTo>
                    <a:lnTo>
                      <a:pt x="30" y="98"/>
                    </a:lnTo>
                    <a:lnTo>
                      <a:pt x="28" y="100"/>
                    </a:lnTo>
                    <a:lnTo>
                      <a:pt x="28" y="102"/>
                    </a:lnTo>
                    <a:lnTo>
                      <a:pt x="34" y="104"/>
                    </a:lnTo>
                    <a:close/>
                    <a:moveTo>
                      <a:pt x="32" y="114"/>
                    </a:moveTo>
                    <a:lnTo>
                      <a:pt x="28" y="114"/>
                    </a:lnTo>
                    <a:lnTo>
                      <a:pt x="28" y="116"/>
                    </a:lnTo>
                    <a:lnTo>
                      <a:pt x="28" y="120"/>
                    </a:lnTo>
                    <a:lnTo>
                      <a:pt x="32" y="120"/>
                    </a:lnTo>
                    <a:lnTo>
                      <a:pt x="32" y="1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6" name="Freeform 184"/>
              <p:cNvSpPr>
                <a:spLocks noEditPoints="1"/>
              </p:cNvSpPr>
              <p:nvPr/>
            </p:nvSpPr>
            <p:spPr bwMode="auto">
              <a:xfrm>
                <a:off x="16470872" y="5414143"/>
                <a:ext cx="96964" cy="69871"/>
              </a:xfrm>
              <a:custGeom>
                <a:avLst/>
                <a:gdLst>
                  <a:gd name="T0" fmla="*/ 64 w 68"/>
                  <a:gd name="T1" fmla="*/ 33 h 49"/>
                  <a:gd name="T2" fmla="*/ 62 w 68"/>
                  <a:gd name="T3" fmla="*/ 30 h 49"/>
                  <a:gd name="T4" fmla="*/ 64 w 68"/>
                  <a:gd name="T5" fmla="*/ 26 h 49"/>
                  <a:gd name="T6" fmla="*/ 68 w 68"/>
                  <a:gd name="T7" fmla="*/ 28 h 49"/>
                  <a:gd name="T8" fmla="*/ 68 w 68"/>
                  <a:gd name="T9" fmla="*/ 30 h 49"/>
                  <a:gd name="T10" fmla="*/ 64 w 68"/>
                  <a:gd name="T11" fmla="*/ 33 h 49"/>
                  <a:gd name="T12" fmla="*/ 56 w 68"/>
                  <a:gd name="T13" fmla="*/ 24 h 49"/>
                  <a:gd name="T14" fmla="*/ 58 w 68"/>
                  <a:gd name="T15" fmla="*/ 22 h 49"/>
                  <a:gd name="T16" fmla="*/ 58 w 68"/>
                  <a:gd name="T17" fmla="*/ 18 h 49"/>
                  <a:gd name="T18" fmla="*/ 56 w 68"/>
                  <a:gd name="T19" fmla="*/ 12 h 49"/>
                  <a:gd name="T20" fmla="*/ 52 w 68"/>
                  <a:gd name="T21" fmla="*/ 14 h 49"/>
                  <a:gd name="T22" fmla="*/ 54 w 68"/>
                  <a:gd name="T23" fmla="*/ 16 h 49"/>
                  <a:gd name="T24" fmla="*/ 52 w 68"/>
                  <a:gd name="T25" fmla="*/ 20 h 49"/>
                  <a:gd name="T26" fmla="*/ 52 w 68"/>
                  <a:gd name="T27" fmla="*/ 22 h 49"/>
                  <a:gd name="T28" fmla="*/ 56 w 68"/>
                  <a:gd name="T29" fmla="*/ 24 h 49"/>
                  <a:gd name="T30" fmla="*/ 46 w 68"/>
                  <a:gd name="T31" fmla="*/ 47 h 49"/>
                  <a:gd name="T32" fmla="*/ 46 w 68"/>
                  <a:gd name="T33" fmla="*/ 45 h 49"/>
                  <a:gd name="T34" fmla="*/ 40 w 68"/>
                  <a:gd name="T35" fmla="*/ 35 h 49"/>
                  <a:gd name="T36" fmla="*/ 34 w 68"/>
                  <a:gd name="T37" fmla="*/ 28 h 49"/>
                  <a:gd name="T38" fmla="*/ 30 w 68"/>
                  <a:gd name="T39" fmla="*/ 24 h 49"/>
                  <a:gd name="T40" fmla="*/ 24 w 68"/>
                  <a:gd name="T41" fmla="*/ 16 h 49"/>
                  <a:gd name="T42" fmla="*/ 18 w 68"/>
                  <a:gd name="T43" fmla="*/ 12 h 49"/>
                  <a:gd name="T44" fmla="*/ 12 w 68"/>
                  <a:gd name="T45" fmla="*/ 6 h 49"/>
                  <a:gd name="T46" fmla="*/ 6 w 68"/>
                  <a:gd name="T47" fmla="*/ 2 h 49"/>
                  <a:gd name="T48" fmla="*/ 2 w 68"/>
                  <a:gd name="T49" fmla="*/ 0 h 49"/>
                  <a:gd name="T50" fmla="*/ 0 w 68"/>
                  <a:gd name="T51" fmla="*/ 0 h 49"/>
                  <a:gd name="T52" fmla="*/ 2 w 68"/>
                  <a:gd name="T53" fmla="*/ 4 h 49"/>
                  <a:gd name="T54" fmla="*/ 4 w 68"/>
                  <a:gd name="T55" fmla="*/ 10 h 49"/>
                  <a:gd name="T56" fmla="*/ 8 w 68"/>
                  <a:gd name="T57" fmla="*/ 16 h 49"/>
                  <a:gd name="T58" fmla="*/ 12 w 68"/>
                  <a:gd name="T59" fmla="*/ 24 h 49"/>
                  <a:gd name="T60" fmla="*/ 18 w 68"/>
                  <a:gd name="T61" fmla="*/ 26 h 49"/>
                  <a:gd name="T62" fmla="*/ 22 w 68"/>
                  <a:gd name="T63" fmla="*/ 33 h 49"/>
                  <a:gd name="T64" fmla="*/ 30 w 68"/>
                  <a:gd name="T65" fmla="*/ 37 h 49"/>
                  <a:gd name="T66" fmla="*/ 32 w 68"/>
                  <a:gd name="T67" fmla="*/ 39 h 49"/>
                  <a:gd name="T68" fmla="*/ 36 w 68"/>
                  <a:gd name="T69" fmla="*/ 45 h 49"/>
                  <a:gd name="T70" fmla="*/ 38 w 68"/>
                  <a:gd name="T71" fmla="*/ 45 h 49"/>
                  <a:gd name="T72" fmla="*/ 40 w 68"/>
                  <a:gd name="T73" fmla="*/ 49 h 49"/>
                  <a:gd name="T74" fmla="*/ 46 w 68"/>
                  <a:gd name="T75"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49">
                    <a:moveTo>
                      <a:pt x="64" y="33"/>
                    </a:moveTo>
                    <a:lnTo>
                      <a:pt x="62" y="30"/>
                    </a:lnTo>
                    <a:lnTo>
                      <a:pt x="64" y="26"/>
                    </a:lnTo>
                    <a:lnTo>
                      <a:pt x="68" y="28"/>
                    </a:lnTo>
                    <a:lnTo>
                      <a:pt x="68" y="30"/>
                    </a:lnTo>
                    <a:lnTo>
                      <a:pt x="64" y="33"/>
                    </a:lnTo>
                    <a:close/>
                    <a:moveTo>
                      <a:pt x="56" y="24"/>
                    </a:moveTo>
                    <a:lnTo>
                      <a:pt x="58" y="22"/>
                    </a:lnTo>
                    <a:lnTo>
                      <a:pt x="58" y="18"/>
                    </a:lnTo>
                    <a:lnTo>
                      <a:pt x="56" y="12"/>
                    </a:lnTo>
                    <a:lnTo>
                      <a:pt x="52" y="14"/>
                    </a:lnTo>
                    <a:lnTo>
                      <a:pt x="54" y="16"/>
                    </a:lnTo>
                    <a:lnTo>
                      <a:pt x="52" y="20"/>
                    </a:lnTo>
                    <a:lnTo>
                      <a:pt x="52" y="22"/>
                    </a:lnTo>
                    <a:lnTo>
                      <a:pt x="56" y="24"/>
                    </a:lnTo>
                    <a:close/>
                    <a:moveTo>
                      <a:pt x="46" y="47"/>
                    </a:moveTo>
                    <a:lnTo>
                      <a:pt x="46" y="45"/>
                    </a:lnTo>
                    <a:lnTo>
                      <a:pt x="40" y="35"/>
                    </a:lnTo>
                    <a:lnTo>
                      <a:pt x="34" y="28"/>
                    </a:lnTo>
                    <a:lnTo>
                      <a:pt x="30" y="24"/>
                    </a:lnTo>
                    <a:lnTo>
                      <a:pt x="24" y="16"/>
                    </a:lnTo>
                    <a:lnTo>
                      <a:pt x="18" y="12"/>
                    </a:lnTo>
                    <a:lnTo>
                      <a:pt x="12" y="6"/>
                    </a:lnTo>
                    <a:lnTo>
                      <a:pt x="6" y="2"/>
                    </a:lnTo>
                    <a:lnTo>
                      <a:pt x="2" y="0"/>
                    </a:lnTo>
                    <a:lnTo>
                      <a:pt x="0" y="0"/>
                    </a:lnTo>
                    <a:lnTo>
                      <a:pt x="2" y="4"/>
                    </a:lnTo>
                    <a:lnTo>
                      <a:pt x="4" y="10"/>
                    </a:lnTo>
                    <a:lnTo>
                      <a:pt x="8" y="16"/>
                    </a:lnTo>
                    <a:lnTo>
                      <a:pt x="12" y="24"/>
                    </a:lnTo>
                    <a:lnTo>
                      <a:pt x="18" y="26"/>
                    </a:lnTo>
                    <a:lnTo>
                      <a:pt x="22" y="33"/>
                    </a:lnTo>
                    <a:lnTo>
                      <a:pt x="30" y="37"/>
                    </a:lnTo>
                    <a:lnTo>
                      <a:pt x="32" y="39"/>
                    </a:lnTo>
                    <a:lnTo>
                      <a:pt x="36" y="45"/>
                    </a:lnTo>
                    <a:lnTo>
                      <a:pt x="38" y="45"/>
                    </a:lnTo>
                    <a:lnTo>
                      <a:pt x="40" y="49"/>
                    </a:lnTo>
                    <a:lnTo>
                      <a:pt x="46" y="4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7" name="Freeform 185"/>
              <p:cNvSpPr>
                <a:spLocks noEditPoints="1"/>
              </p:cNvSpPr>
              <p:nvPr/>
            </p:nvSpPr>
            <p:spPr bwMode="auto">
              <a:xfrm>
                <a:off x="16063053" y="5817684"/>
                <a:ext cx="561820" cy="464856"/>
              </a:xfrm>
              <a:custGeom>
                <a:avLst/>
                <a:gdLst>
                  <a:gd name="T0" fmla="*/ 280 w 394"/>
                  <a:gd name="T1" fmla="*/ 123 h 326"/>
                  <a:gd name="T2" fmla="*/ 376 w 394"/>
                  <a:gd name="T3" fmla="*/ 71 h 326"/>
                  <a:gd name="T4" fmla="*/ 358 w 394"/>
                  <a:gd name="T5" fmla="*/ 51 h 326"/>
                  <a:gd name="T6" fmla="*/ 354 w 394"/>
                  <a:gd name="T7" fmla="*/ 51 h 326"/>
                  <a:gd name="T8" fmla="*/ 350 w 394"/>
                  <a:gd name="T9" fmla="*/ 47 h 326"/>
                  <a:gd name="T10" fmla="*/ 346 w 394"/>
                  <a:gd name="T11" fmla="*/ 43 h 326"/>
                  <a:gd name="T12" fmla="*/ 352 w 394"/>
                  <a:gd name="T13" fmla="*/ 29 h 326"/>
                  <a:gd name="T14" fmla="*/ 344 w 394"/>
                  <a:gd name="T15" fmla="*/ 10 h 326"/>
                  <a:gd name="T16" fmla="*/ 338 w 394"/>
                  <a:gd name="T17" fmla="*/ 0 h 326"/>
                  <a:gd name="T18" fmla="*/ 334 w 394"/>
                  <a:gd name="T19" fmla="*/ 17 h 326"/>
                  <a:gd name="T20" fmla="*/ 342 w 394"/>
                  <a:gd name="T21" fmla="*/ 37 h 326"/>
                  <a:gd name="T22" fmla="*/ 334 w 394"/>
                  <a:gd name="T23" fmla="*/ 67 h 326"/>
                  <a:gd name="T24" fmla="*/ 312 w 394"/>
                  <a:gd name="T25" fmla="*/ 91 h 326"/>
                  <a:gd name="T26" fmla="*/ 296 w 394"/>
                  <a:gd name="T27" fmla="*/ 105 h 326"/>
                  <a:gd name="T28" fmla="*/ 294 w 394"/>
                  <a:gd name="T29" fmla="*/ 129 h 326"/>
                  <a:gd name="T30" fmla="*/ 286 w 394"/>
                  <a:gd name="T31" fmla="*/ 135 h 326"/>
                  <a:gd name="T32" fmla="*/ 286 w 394"/>
                  <a:gd name="T33" fmla="*/ 143 h 326"/>
                  <a:gd name="T34" fmla="*/ 324 w 394"/>
                  <a:gd name="T35" fmla="*/ 121 h 326"/>
                  <a:gd name="T36" fmla="*/ 344 w 394"/>
                  <a:gd name="T37" fmla="*/ 103 h 326"/>
                  <a:gd name="T38" fmla="*/ 362 w 394"/>
                  <a:gd name="T39" fmla="*/ 97 h 326"/>
                  <a:gd name="T40" fmla="*/ 374 w 394"/>
                  <a:gd name="T41" fmla="*/ 85 h 326"/>
                  <a:gd name="T42" fmla="*/ 388 w 394"/>
                  <a:gd name="T43" fmla="*/ 63 h 326"/>
                  <a:gd name="T44" fmla="*/ 358 w 394"/>
                  <a:gd name="T45" fmla="*/ 41 h 326"/>
                  <a:gd name="T46" fmla="*/ 276 w 394"/>
                  <a:gd name="T47" fmla="*/ 141 h 326"/>
                  <a:gd name="T48" fmla="*/ 274 w 394"/>
                  <a:gd name="T49" fmla="*/ 135 h 326"/>
                  <a:gd name="T50" fmla="*/ 260 w 394"/>
                  <a:gd name="T51" fmla="*/ 133 h 326"/>
                  <a:gd name="T52" fmla="*/ 262 w 394"/>
                  <a:gd name="T53" fmla="*/ 125 h 326"/>
                  <a:gd name="T54" fmla="*/ 252 w 394"/>
                  <a:gd name="T55" fmla="*/ 127 h 326"/>
                  <a:gd name="T56" fmla="*/ 196 w 394"/>
                  <a:gd name="T57" fmla="*/ 169 h 326"/>
                  <a:gd name="T58" fmla="*/ 162 w 394"/>
                  <a:gd name="T59" fmla="*/ 185 h 326"/>
                  <a:gd name="T60" fmla="*/ 130 w 394"/>
                  <a:gd name="T61" fmla="*/ 199 h 326"/>
                  <a:gd name="T62" fmla="*/ 104 w 394"/>
                  <a:gd name="T63" fmla="*/ 213 h 326"/>
                  <a:gd name="T64" fmla="*/ 92 w 394"/>
                  <a:gd name="T65" fmla="*/ 223 h 326"/>
                  <a:gd name="T66" fmla="*/ 88 w 394"/>
                  <a:gd name="T67" fmla="*/ 229 h 326"/>
                  <a:gd name="T68" fmla="*/ 100 w 394"/>
                  <a:gd name="T69" fmla="*/ 235 h 326"/>
                  <a:gd name="T70" fmla="*/ 128 w 394"/>
                  <a:gd name="T71" fmla="*/ 241 h 326"/>
                  <a:gd name="T72" fmla="*/ 154 w 394"/>
                  <a:gd name="T73" fmla="*/ 227 h 326"/>
                  <a:gd name="T74" fmla="*/ 186 w 394"/>
                  <a:gd name="T75" fmla="*/ 195 h 326"/>
                  <a:gd name="T76" fmla="*/ 216 w 394"/>
                  <a:gd name="T77" fmla="*/ 183 h 326"/>
                  <a:gd name="T78" fmla="*/ 224 w 394"/>
                  <a:gd name="T79" fmla="*/ 185 h 326"/>
                  <a:gd name="T80" fmla="*/ 232 w 394"/>
                  <a:gd name="T81" fmla="*/ 173 h 326"/>
                  <a:gd name="T82" fmla="*/ 256 w 394"/>
                  <a:gd name="T83" fmla="*/ 155 h 326"/>
                  <a:gd name="T84" fmla="*/ 386 w 394"/>
                  <a:gd name="T85" fmla="*/ 185 h 326"/>
                  <a:gd name="T86" fmla="*/ 378 w 394"/>
                  <a:gd name="T87" fmla="*/ 191 h 326"/>
                  <a:gd name="T88" fmla="*/ 96 w 394"/>
                  <a:gd name="T89" fmla="*/ 243 h 326"/>
                  <a:gd name="T90" fmla="*/ 84 w 394"/>
                  <a:gd name="T91" fmla="*/ 253 h 326"/>
                  <a:gd name="T92" fmla="*/ 98 w 394"/>
                  <a:gd name="T93" fmla="*/ 249 h 326"/>
                  <a:gd name="T94" fmla="*/ 10 w 394"/>
                  <a:gd name="T95" fmla="*/ 318 h 326"/>
                  <a:gd name="T96" fmla="*/ 2 w 394"/>
                  <a:gd name="T97"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 h="326">
                    <a:moveTo>
                      <a:pt x="274" y="131"/>
                    </a:moveTo>
                    <a:lnTo>
                      <a:pt x="274" y="129"/>
                    </a:lnTo>
                    <a:lnTo>
                      <a:pt x="276" y="125"/>
                    </a:lnTo>
                    <a:lnTo>
                      <a:pt x="280" y="123"/>
                    </a:lnTo>
                    <a:lnTo>
                      <a:pt x="274" y="131"/>
                    </a:lnTo>
                    <a:close/>
                    <a:moveTo>
                      <a:pt x="388" y="63"/>
                    </a:moveTo>
                    <a:lnTo>
                      <a:pt x="386" y="63"/>
                    </a:lnTo>
                    <a:lnTo>
                      <a:pt x="376" y="71"/>
                    </a:lnTo>
                    <a:lnTo>
                      <a:pt x="366" y="73"/>
                    </a:lnTo>
                    <a:lnTo>
                      <a:pt x="360" y="69"/>
                    </a:lnTo>
                    <a:lnTo>
                      <a:pt x="352" y="65"/>
                    </a:lnTo>
                    <a:lnTo>
                      <a:pt x="358" y="51"/>
                    </a:lnTo>
                    <a:lnTo>
                      <a:pt x="358" y="43"/>
                    </a:lnTo>
                    <a:lnTo>
                      <a:pt x="354" y="43"/>
                    </a:lnTo>
                    <a:lnTo>
                      <a:pt x="356" y="49"/>
                    </a:lnTo>
                    <a:lnTo>
                      <a:pt x="354" y="51"/>
                    </a:lnTo>
                    <a:lnTo>
                      <a:pt x="350" y="59"/>
                    </a:lnTo>
                    <a:lnTo>
                      <a:pt x="346" y="59"/>
                    </a:lnTo>
                    <a:lnTo>
                      <a:pt x="350" y="51"/>
                    </a:lnTo>
                    <a:lnTo>
                      <a:pt x="350" y="47"/>
                    </a:lnTo>
                    <a:lnTo>
                      <a:pt x="346" y="45"/>
                    </a:lnTo>
                    <a:lnTo>
                      <a:pt x="340" y="47"/>
                    </a:lnTo>
                    <a:lnTo>
                      <a:pt x="340" y="43"/>
                    </a:lnTo>
                    <a:lnTo>
                      <a:pt x="346" y="43"/>
                    </a:lnTo>
                    <a:lnTo>
                      <a:pt x="350" y="43"/>
                    </a:lnTo>
                    <a:lnTo>
                      <a:pt x="348" y="33"/>
                    </a:lnTo>
                    <a:lnTo>
                      <a:pt x="348" y="29"/>
                    </a:lnTo>
                    <a:lnTo>
                      <a:pt x="352" y="29"/>
                    </a:lnTo>
                    <a:lnTo>
                      <a:pt x="352" y="21"/>
                    </a:lnTo>
                    <a:lnTo>
                      <a:pt x="350" y="19"/>
                    </a:lnTo>
                    <a:lnTo>
                      <a:pt x="348" y="15"/>
                    </a:lnTo>
                    <a:lnTo>
                      <a:pt x="344" y="10"/>
                    </a:lnTo>
                    <a:lnTo>
                      <a:pt x="340" y="12"/>
                    </a:lnTo>
                    <a:lnTo>
                      <a:pt x="338" y="4"/>
                    </a:lnTo>
                    <a:lnTo>
                      <a:pt x="342" y="0"/>
                    </a:lnTo>
                    <a:lnTo>
                      <a:pt x="338" y="0"/>
                    </a:lnTo>
                    <a:lnTo>
                      <a:pt x="332" y="4"/>
                    </a:lnTo>
                    <a:lnTo>
                      <a:pt x="336" y="6"/>
                    </a:lnTo>
                    <a:lnTo>
                      <a:pt x="336" y="12"/>
                    </a:lnTo>
                    <a:lnTo>
                      <a:pt x="334" y="17"/>
                    </a:lnTo>
                    <a:lnTo>
                      <a:pt x="338" y="35"/>
                    </a:lnTo>
                    <a:lnTo>
                      <a:pt x="340" y="33"/>
                    </a:lnTo>
                    <a:lnTo>
                      <a:pt x="342" y="35"/>
                    </a:lnTo>
                    <a:lnTo>
                      <a:pt x="342" y="37"/>
                    </a:lnTo>
                    <a:lnTo>
                      <a:pt x="340" y="37"/>
                    </a:lnTo>
                    <a:lnTo>
                      <a:pt x="338" y="45"/>
                    </a:lnTo>
                    <a:lnTo>
                      <a:pt x="336" y="55"/>
                    </a:lnTo>
                    <a:lnTo>
                      <a:pt x="334" y="67"/>
                    </a:lnTo>
                    <a:lnTo>
                      <a:pt x="330" y="69"/>
                    </a:lnTo>
                    <a:lnTo>
                      <a:pt x="328" y="75"/>
                    </a:lnTo>
                    <a:lnTo>
                      <a:pt x="324" y="77"/>
                    </a:lnTo>
                    <a:lnTo>
                      <a:pt x="312" y="91"/>
                    </a:lnTo>
                    <a:lnTo>
                      <a:pt x="306" y="93"/>
                    </a:lnTo>
                    <a:lnTo>
                      <a:pt x="294" y="99"/>
                    </a:lnTo>
                    <a:lnTo>
                      <a:pt x="294" y="103"/>
                    </a:lnTo>
                    <a:lnTo>
                      <a:pt x="296" y="105"/>
                    </a:lnTo>
                    <a:lnTo>
                      <a:pt x="306" y="111"/>
                    </a:lnTo>
                    <a:lnTo>
                      <a:pt x="306" y="117"/>
                    </a:lnTo>
                    <a:lnTo>
                      <a:pt x="302" y="123"/>
                    </a:lnTo>
                    <a:lnTo>
                      <a:pt x="294" y="129"/>
                    </a:lnTo>
                    <a:lnTo>
                      <a:pt x="286" y="133"/>
                    </a:lnTo>
                    <a:lnTo>
                      <a:pt x="282" y="135"/>
                    </a:lnTo>
                    <a:lnTo>
                      <a:pt x="284" y="137"/>
                    </a:lnTo>
                    <a:lnTo>
                      <a:pt x="286" y="135"/>
                    </a:lnTo>
                    <a:lnTo>
                      <a:pt x="286" y="139"/>
                    </a:lnTo>
                    <a:lnTo>
                      <a:pt x="288" y="137"/>
                    </a:lnTo>
                    <a:lnTo>
                      <a:pt x="290" y="141"/>
                    </a:lnTo>
                    <a:lnTo>
                      <a:pt x="286" y="143"/>
                    </a:lnTo>
                    <a:lnTo>
                      <a:pt x="288" y="145"/>
                    </a:lnTo>
                    <a:lnTo>
                      <a:pt x="302" y="139"/>
                    </a:lnTo>
                    <a:lnTo>
                      <a:pt x="316" y="129"/>
                    </a:lnTo>
                    <a:lnTo>
                      <a:pt x="324" y="121"/>
                    </a:lnTo>
                    <a:lnTo>
                      <a:pt x="330" y="117"/>
                    </a:lnTo>
                    <a:lnTo>
                      <a:pt x="344" y="107"/>
                    </a:lnTo>
                    <a:lnTo>
                      <a:pt x="344" y="105"/>
                    </a:lnTo>
                    <a:lnTo>
                      <a:pt x="344" y="103"/>
                    </a:lnTo>
                    <a:lnTo>
                      <a:pt x="344" y="99"/>
                    </a:lnTo>
                    <a:lnTo>
                      <a:pt x="354" y="93"/>
                    </a:lnTo>
                    <a:lnTo>
                      <a:pt x="362" y="93"/>
                    </a:lnTo>
                    <a:lnTo>
                      <a:pt x="362" y="97"/>
                    </a:lnTo>
                    <a:lnTo>
                      <a:pt x="366" y="97"/>
                    </a:lnTo>
                    <a:lnTo>
                      <a:pt x="364" y="93"/>
                    </a:lnTo>
                    <a:lnTo>
                      <a:pt x="370" y="85"/>
                    </a:lnTo>
                    <a:lnTo>
                      <a:pt x="374" y="85"/>
                    </a:lnTo>
                    <a:lnTo>
                      <a:pt x="382" y="81"/>
                    </a:lnTo>
                    <a:lnTo>
                      <a:pt x="386" y="71"/>
                    </a:lnTo>
                    <a:lnTo>
                      <a:pt x="394" y="67"/>
                    </a:lnTo>
                    <a:lnTo>
                      <a:pt x="388" y="63"/>
                    </a:lnTo>
                    <a:close/>
                    <a:moveTo>
                      <a:pt x="362" y="37"/>
                    </a:moveTo>
                    <a:lnTo>
                      <a:pt x="360" y="35"/>
                    </a:lnTo>
                    <a:lnTo>
                      <a:pt x="358" y="37"/>
                    </a:lnTo>
                    <a:lnTo>
                      <a:pt x="358" y="41"/>
                    </a:lnTo>
                    <a:lnTo>
                      <a:pt x="362" y="37"/>
                    </a:lnTo>
                    <a:close/>
                    <a:moveTo>
                      <a:pt x="268" y="149"/>
                    </a:moveTo>
                    <a:lnTo>
                      <a:pt x="270" y="143"/>
                    </a:lnTo>
                    <a:lnTo>
                      <a:pt x="276" y="141"/>
                    </a:lnTo>
                    <a:lnTo>
                      <a:pt x="278" y="137"/>
                    </a:lnTo>
                    <a:lnTo>
                      <a:pt x="276" y="137"/>
                    </a:lnTo>
                    <a:lnTo>
                      <a:pt x="276" y="133"/>
                    </a:lnTo>
                    <a:lnTo>
                      <a:pt x="274" y="135"/>
                    </a:lnTo>
                    <a:lnTo>
                      <a:pt x="272" y="131"/>
                    </a:lnTo>
                    <a:lnTo>
                      <a:pt x="268" y="135"/>
                    </a:lnTo>
                    <a:lnTo>
                      <a:pt x="260" y="139"/>
                    </a:lnTo>
                    <a:lnTo>
                      <a:pt x="260" y="133"/>
                    </a:lnTo>
                    <a:lnTo>
                      <a:pt x="266" y="131"/>
                    </a:lnTo>
                    <a:lnTo>
                      <a:pt x="264" y="127"/>
                    </a:lnTo>
                    <a:lnTo>
                      <a:pt x="262" y="127"/>
                    </a:lnTo>
                    <a:lnTo>
                      <a:pt x="262" y="125"/>
                    </a:lnTo>
                    <a:lnTo>
                      <a:pt x="264" y="123"/>
                    </a:lnTo>
                    <a:lnTo>
                      <a:pt x="268" y="121"/>
                    </a:lnTo>
                    <a:lnTo>
                      <a:pt x="262" y="121"/>
                    </a:lnTo>
                    <a:lnTo>
                      <a:pt x="252" y="127"/>
                    </a:lnTo>
                    <a:lnTo>
                      <a:pt x="236" y="143"/>
                    </a:lnTo>
                    <a:lnTo>
                      <a:pt x="226" y="145"/>
                    </a:lnTo>
                    <a:lnTo>
                      <a:pt x="216" y="157"/>
                    </a:lnTo>
                    <a:lnTo>
                      <a:pt x="196" y="169"/>
                    </a:lnTo>
                    <a:lnTo>
                      <a:pt x="186" y="173"/>
                    </a:lnTo>
                    <a:lnTo>
                      <a:pt x="182" y="175"/>
                    </a:lnTo>
                    <a:lnTo>
                      <a:pt x="174" y="179"/>
                    </a:lnTo>
                    <a:lnTo>
                      <a:pt x="162" y="185"/>
                    </a:lnTo>
                    <a:lnTo>
                      <a:pt x="152" y="191"/>
                    </a:lnTo>
                    <a:lnTo>
                      <a:pt x="144" y="189"/>
                    </a:lnTo>
                    <a:lnTo>
                      <a:pt x="136" y="193"/>
                    </a:lnTo>
                    <a:lnTo>
                      <a:pt x="130" y="199"/>
                    </a:lnTo>
                    <a:lnTo>
                      <a:pt x="124" y="201"/>
                    </a:lnTo>
                    <a:lnTo>
                      <a:pt x="116" y="207"/>
                    </a:lnTo>
                    <a:lnTo>
                      <a:pt x="110" y="209"/>
                    </a:lnTo>
                    <a:lnTo>
                      <a:pt x="104" y="213"/>
                    </a:lnTo>
                    <a:lnTo>
                      <a:pt x="102" y="215"/>
                    </a:lnTo>
                    <a:lnTo>
                      <a:pt x="98" y="217"/>
                    </a:lnTo>
                    <a:lnTo>
                      <a:pt x="96" y="219"/>
                    </a:lnTo>
                    <a:lnTo>
                      <a:pt x="92" y="223"/>
                    </a:lnTo>
                    <a:lnTo>
                      <a:pt x="86" y="225"/>
                    </a:lnTo>
                    <a:lnTo>
                      <a:pt x="82" y="229"/>
                    </a:lnTo>
                    <a:lnTo>
                      <a:pt x="84" y="231"/>
                    </a:lnTo>
                    <a:lnTo>
                      <a:pt x="88" y="229"/>
                    </a:lnTo>
                    <a:lnTo>
                      <a:pt x="86" y="233"/>
                    </a:lnTo>
                    <a:lnTo>
                      <a:pt x="94" y="233"/>
                    </a:lnTo>
                    <a:lnTo>
                      <a:pt x="98" y="233"/>
                    </a:lnTo>
                    <a:lnTo>
                      <a:pt x="100" y="235"/>
                    </a:lnTo>
                    <a:lnTo>
                      <a:pt x="106" y="237"/>
                    </a:lnTo>
                    <a:lnTo>
                      <a:pt x="106" y="241"/>
                    </a:lnTo>
                    <a:lnTo>
                      <a:pt x="116" y="245"/>
                    </a:lnTo>
                    <a:lnTo>
                      <a:pt x="128" y="241"/>
                    </a:lnTo>
                    <a:lnTo>
                      <a:pt x="132" y="235"/>
                    </a:lnTo>
                    <a:lnTo>
                      <a:pt x="144" y="233"/>
                    </a:lnTo>
                    <a:lnTo>
                      <a:pt x="148" y="229"/>
                    </a:lnTo>
                    <a:lnTo>
                      <a:pt x="154" y="227"/>
                    </a:lnTo>
                    <a:lnTo>
                      <a:pt x="166" y="213"/>
                    </a:lnTo>
                    <a:lnTo>
                      <a:pt x="174" y="209"/>
                    </a:lnTo>
                    <a:lnTo>
                      <a:pt x="182" y="199"/>
                    </a:lnTo>
                    <a:lnTo>
                      <a:pt x="186" y="195"/>
                    </a:lnTo>
                    <a:lnTo>
                      <a:pt x="194" y="193"/>
                    </a:lnTo>
                    <a:lnTo>
                      <a:pt x="202" y="189"/>
                    </a:lnTo>
                    <a:lnTo>
                      <a:pt x="214" y="185"/>
                    </a:lnTo>
                    <a:lnTo>
                      <a:pt x="216" y="183"/>
                    </a:lnTo>
                    <a:lnTo>
                      <a:pt x="216" y="187"/>
                    </a:lnTo>
                    <a:lnTo>
                      <a:pt x="220" y="187"/>
                    </a:lnTo>
                    <a:lnTo>
                      <a:pt x="224" y="187"/>
                    </a:lnTo>
                    <a:lnTo>
                      <a:pt x="224" y="185"/>
                    </a:lnTo>
                    <a:lnTo>
                      <a:pt x="220" y="183"/>
                    </a:lnTo>
                    <a:lnTo>
                      <a:pt x="222" y="179"/>
                    </a:lnTo>
                    <a:lnTo>
                      <a:pt x="226" y="175"/>
                    </a:lnTo>
                    <a:lnTo>
                      <a:pt x="232" y="173"/>
                    </a:lnTo>
                    <a:lnTo>
                      <a:pt x="242" y="167"/>
                    </a:lnTo>
                    <a:lnTo>
                      <a:pt x="248" y="163"/>
                    </a:lnTo>
                    <a:lnTo>
                      <a:pt x="252" y="159"/>
                    </a:lnTo>
                    <a:lnTo>
                      <a:pt x="256" y="155"/>
                    </a:lnTo>
                    <a:lnTo>
                      <a:pt x="268" y="149"/>
                    </a:lnTo>
                    <a:close/>
                    <a:moveTo>
                      <a:pt x="384" y="187"/>
                    </a:moveTo>
                    <a:lnTo>
                      <a:pt x="388" y="187"/>
                    </a:lnTo>
                    <a:lnTo>
                      <a:pt x="386" y="185"/>
                    </a:lnTo>
                    <a:lnTo>
                      <a:pt x="380" y="185"/>
                    </a:lnTo>
                    <a:lnTo>
                      <a:pt x="380" y="185"/>
                    </a:lnTo>
                    <a:lnTo>
                      <a:pt x="380" y="187"/>
                    </a:lnTo>
                    <a:lnTo>
                      <a:pt x="378" y="191"/>
                    </a:lnTo>
                    <a:lnTo>
                      <a:pt x="382" y="191"/>
                    </a:lnTo>
                    <a:lnTo>
                      <a:pt x="384" y="187"/>
                    </a:lnTo>
                    <a:close/>
                    <a:moveTo>
                      <a:pt x="98" y="247"/>
                    </a:moveTo>
                    <a:lnTo>
                      <a:pt x="96" y="243"/>
                    </a:lnTo>
                    <a:lnTo>
                      <a:pt x="92" y="245"/>
                    </a:lnTo>
                    <a:lnTo>
                      <a:pt x="92" y="247"/>
                    </a:lnTo>
                    <a:lnTo>
                      <a:pt x="88" y="249"/>
                    </a:lnTo>
                    <a:lnTo>
                      <a:pt x="84" y="253"/>
                    </a:lnTo>
                    <a:lnTo>
                      <a:pt x="86" y="255"/>
                    </a:lnTo>
                    <a:lnTo>
                      <a:pt x="88" y="255"/>
                    </a:lnTo>
                    <a:lnTo>
                      <a:pt x="96" y="251"/>
                    </a:lnTo>
                    <a:lnTo>
                      <a:pt x="98" y="249"/>
                    </a:lnTo>
                    <a:lnTo>
                      <a:pt x="94" y="247"/>
                    </a:lnTo>
                    <a:lnTo>
                      <a:pt x="98" y="247"/>
                    </a:lnTo>
                    <a:close/>
                    <a:moveTo>
                      <a:pt x="10" y="320"/>
                    </a:moveTo>
                    <a:lnTo>
                      <a:pt x="10" y="318"/>
                    </a:lnTo>
                    <a:lnTo>
                      <a:pt x="6" y="320"/>
                    </a:lnTo>
                    <a:lnTo>
                      <a:pt x="2" y="324"/>
                    </a:lnTo>
                    <a:lnTo>
                      <a:pt x="0" y="326"/>
                    </a:lnTo>
                    <a:lnTo>
                      <a:pt x="2" y="326"/>
                    </a:lnTo>
                    <a:lnTo>
                      <a:pt x="10" y="3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8" name="Freeform 186"/>
              <p:cNvSpPr>
                <a:spLocks noEditPoints="1"/>
              </p:cNvSpPr>
              <p:nvPr/>
            </p:nvSpPr>
            <p:spPr bwMode="auto">
              <a:xfrm>
                <a:off x="15188954" y="5157475"/>
                <a:ext cx="996731" cy="921156"/>
              </a:xfrm>
              <a:custGeom>
                <a:avLst/>
                <a:gdLst>
                  <a:gd name="T0" fmla="*/ 454 w 699"/>
                  <a:gd name="T1" fmla="*/ 628 h 646"/>
                  <a:gd name="T2" fmla="*/ 430 w 699"/>
                  <a:gd name="T3" fmla="*/ 638 h 646"/>
                  <a:gd name="T4" fmla="*/ 416 w 699"/>
                  <a:gd name="T5" fmla="*/ 610 h 646"/>
                  <a:gd name="T6" fmla="*/ 470 w 699"/>
                  <a:gd name="T7" fmla="*/ 592 h 646"/>
                  <a:gd name="T8" fmla="*/ 488 w 699"/>
                  <a:gd name="T9" fmla="*/ 584 h 646"/>
                  <a:gd name="T10" fmla="*/ 472 w 699"/>
                  <a:gd name="T11" fmla="*/ 554 h 646"/>
                  <a:gd name="T12" fmla="*/ 534 w 699"/>
                  <a:gd name="T13" fmla="*/ 530 h 646"/>
                  <a:gd name="T14" fmla="*/ 581 w 699"/>
                  <a:gd name="T15" fmla="*/ 473 h 646"/>
                  <a:gd name="T16" fmla="*/ 641 w 699"/>
                  <a:gd name="T17" fmla="*/ 413 h 646"/>
                  <a:gd name="T18" fmla="*/ 677 w 699"/>
                  <a:gd name="T19" fmla="*/ 355 h 646"/>
                  <a:gd name="T20" fmla="*/ 687 w 699"/>
                  <a:gd name="T21" fmla="*/ 289 h 646"/>
                  <a:gd name="T22" fmla="*/ 661 w 699"/>
                  <a:gd name="T23" fmla="*/ 251 h 646"/>
                  <a:gd name="T24" fmla="*/ 657 w 699"/>
                  <a:gd name="T25" fmla="*/ 221 h 646"/>
                  <a:gd name="T26" fmla="*/ 637 w 699"/>
                  <a:gd name="T27" fmla="*/ 192 h 646"/>
                  <a:gd name="T28" fmla="*/ 605 w 699"/>
                  <a:gd name="T29" fmla="*/ 160 h 646"/>
                  <a:gd name="T30" fmla="*/ 601 w 699"/>
                  <a:gd name="T31" fmla="*/ 100 h 646"/>
                  <a:gd name="T32" fmla="*/ 581 w 699"/>
                  <a:gd name="T33" fmla="*/ 50 h 646"/>
                  <a:gd name="T34" fmla="*/ 563 w 699"/>
                  <a:gd name="T35" fmla="*/ 0 h 646"/>
                  <a:gd name="T36" fmla="*/ 541 w 699"/>
                  <a:gd name="T37" fmla="*/ 56 h 646"/>
                  <a:gd name="T38" fmla="*/ 488 w 699"/>
                  <a:gd name="T39" fmla="*/ 120 h 646"/>
                  <a:gd name="T40" fmla="*/ 434 w 699"/>
                  <a:gd name="T41" fmla="*/ 86 h 646"/>
                  <a:gd name="T42" fmla="*/ 442 w 699"/>
                  <a:gd name="T43" fmla="*/ 50 h 646"/>
                  <a:gd name="T44" fmla="*/ 458 w 699"/>
                  <a:gd name="T45" fmla="*/ 28 h 646"/>
                  <a:gd name="T46" fmla="*/ 438 w 699"/>
                  <a:gd name="T47" fmla="*/ 28 h 646"/>
                  <a:gd name="T48" fmla="*/ 394 w 699"/>
                  <a:gd name="T49" fmla="*/ 14 h 646"/>
                  <a:gd name="T50" fmla="*/ 386 w 699"/>
                  <a:gd name="T51" fmla="*/ 24 h 646"/>
                  <a:gd name="T52" fmla="*/ 354 w 699"/>
                  <a:gd name="T53" fmla="*/ 32 h 646"/>
                  <a:gd name="T54" fmla="*/ 326 w 699"/>
                  <a:gd name="T55" fmla="*/ 72 h 646"/>
                  <a:gd name="T56" fmla="*/ 340 w 699"/>
                  <a:gd name="T57" fmla="*/ 94 h 646"/>
                  <a:gd name="T58" fmla="*/ 308 w 699"/>
                  <a:gd name="T59" fmla="*/ 88 h 646"/>
                  <a:gd name="T60" fmla="*/ 284 w 699"/>
                  <a:gd name="T61" fmla="*/ 66 h 646"/>
                  <a:gd name="T62" fmla="*/ 264 w 699"/>
                  <a:gd name="T63" fmla="*/ 68 h 646"/>
                  <a:gd name="T64" fmla="*/ 248 w 699"/>
                  <a:gd name="T65" fmla="*/ 90 h 646"/>
                  <a:gd name="T66" fmla="*/ 222 w 699"/>
                  <a:gd name="T67" fmla="*/ 104 h 646"/>
                  <a:gd name="T68" fmla="*/ 212 w 699"/>
                  <a:gd name="T69" fmla="*/ 114 h 646"/>
                  <a:gd name="T70" fmla="*/ 194 w 699"/>
                  <a:gd name="T71" fmla="*/ 144 h 646"/>
                  <a:gd name="T72" fmla="*/ 130 w 699"/>
                  <a:gd name="T73" fmla="*/ 186 h 646"/>
                  <a:gd name="T74" fmla="*/ 54 w 699"/>
                  <a:gd name="T75" fmla="*/ 217 h 646"/>
                  <a:gd name="T76" fmla="*/ 26 w 699"/>
                  <a:gd name="T77" fmla="*/ 263 h 646"/>
                  <a:gd name="T78" fmla="*/ 22 w 699"/>
                  <a:gd name="T79" fmla="*/ 303 h 646"/>
                  <a:gd name="T80" fmla="*/ 24 w 699"/>
                  <a:gd name="T81" fmla="*/ 325 h 646"/>
                  <a:gd name="T82" fmla="*/ 26 w 699"/>
                  <a:gd name="T83" fmla="*/ 413 h 646"/>
                  <a:gd name="T84" fmla="*/ 4 w 699"/>
                  <a:gd name="T85" fmla="*/ 463 h 646"/>
                  <a:gd name="T86" fmla="*/ 58 w 699"/>
                  <a:gd name="T87" fmla="*/ 469 h 646"/>
                  <a:gd name="T88" fmla="*/ 114 w 699"/>
                  <a:gd name="T89" fmla="*/ 455 h 646"/>
                  <a:gd name="T90" fmla="*/ 170 w 699"/>
                  <a:gd name="T91" fmla="*/ 435 h 646"/>
                  <a:gd name="T92" fmla="*/ 288 w 699"/>
                  <a:gd name="T93" fmla="*/ 407 h 646"/>
                  <a:gd name="T94" fmla="*/ 328 w 699"/>
                  <a:gd name="T95" fmla="*/ 427 h 646"/>
                  <a:gd name="T96" fmla="*/ 332 w 699"/>
                  <a:gd name="T97" fmla="*/ 475 h 646"/>
                  <a:gd name="T98" fmla="*/ 382 w 699"/>
                  <a:gd name="T99" fmla="*/ 441 h 646"/>
                  <a:gd name="T100" fmla="*/ 364 w 699"/>
                  <a:gd name="T101" fmla="*/ 478 h 646"/>
                  <a:gd name="T102" fmla="*/ 372 w 699"/>
                  <a:gd name="T103" fmla="*/ 490 h 646"/>
                  <a:gd name="T104" fmla="*/ 412 w 699"/>
                  <a:gd name="T105" fmla="*/ 544 h 646"/>
                  <a:gd name="T106" fmla="*/ 452 w 699"/>
                  <a:gd name="T107" fmla="*/ 546 h 646"/>
                  <a:gd name="T108" fmla="*/ 470 w 699"/>
                  <a:gd name="T109" fmla="*/ 556 h 646"/>
                  <a:gd name="T110" fmla="*/ 691 w 699"/>
                  <a:gd name="T111" fmla="*/ 293 h 646"/>
                  <a:gd name="T112" fmla="*/ 494 w 699"/>
                  <a:gd name="T113" fmla="*/ 116 h 646"/>
                  <a:gd name="T114" fmla="*/ 456 w 699"/>
                  <a:gd name="T115" fmla="*/ 62 h 646"/>
                  <a:gd name="T116" fmla="*/ 370 w 699"/>
                  <a:gd name="T117" fmla="*/ 10 h 646"/>
                  <a:gd name="T118" fmla="*/ 370 w 699"/>
                  <a:gd name="T119" fmla="*/ 10 h 646"/>
                  <a:gd name="T120" fmla="*/ 362 w 699"/>
                  <a:gd name="T121" fmla="*/ 492 h 646"/>
                  <a:gd name="T122" fmla="*/ 352 w 699"/>
                  <a:gd name="T123" fmla="*/ 498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9" h="646">
                    <a:moveTo>
                      <a:pt x="470" y="592"/>
                    </a:moveTo>
                    <a:lnTo>
                      <a:pt x="470" y="592"/>
                    </a:lnTo>
                    <a:lnTo>
                      <a:pt x="474" y="592"/>
                    </a:lnTo>
                    <a:lnTo>
                      <a:pt x="476" y="592"/>
                    </a:lnTo>
                    <a:lnTo>
                      <a:pt x="474" y="602"/>
                    </a:lnTo>
                    <a:lnTo>
                      <a:pt x="464" y="616"/>
                    </a:lnTo>
                    <a:lnTo>
                      <a:pt x="462" y="620"/>
                    </a:lnTo>
                    <a:lnTo>
                      <a:pt x="460" y="618"/>
                    </a:lnTo>
                    <a:lnTo>
                      <a:pt x="452" y="624"/>
                    </a:lnTo>
                    <a:lnTo>
                      <a:pt x="454" y="628"/>
                    </a:lnTo>
                    <a:lnTo>
                      <a:pt x="450" y="630"/>
                    </a:lnTo>
                    <a:lnTo>
                      <a:pt x="448" y="634"/>
                    </a:lnTo>
                    <a:lnTo>
                      <a:pt x="448" y="640"/>
                    </a:lnTo>
                    <a:lnTo>
                      <a:pt x="444" y="640"/>
                    </a:lnTo>
                    <a:lnTo>
                      <a:pt x="444" y="636"/>
                    </a:lnTo>
                    <a:lnTo>
                      <a:pt x="444" y="634"/>
                    </a:lnTo>
                    <a:lnTo>
                      <a:pt x="442" y="634"/>
                    </a:lnTo>
                    <a:lnTo>
                      <a:pt x="438" y="636"/>
                    </a:lnTo>
                    <a:lnTo>
                      <a:pt x="434" y="638"/>
                    </a:lnTo>
                    <a:lnTo>
                      <a:pt x="430" y="638"/>
                    </a:lnTo>
                    <a:lnTo>
                      <a:pt x="430" y="642"/>
                    </a:lnTo>
                    <a:lnTo>
                      <a:pt x="424" y="646"/>
                    </a:lnTo>
                    <a:lnTo>
                      <a:pt x="422" y="644"/>
                    </a:lnTo>
                    <a:lnTo>
                      <a:pt x="416" y="646"/>
                    </a:lnTo>
                    <a:lnTo>
                      <a:pt x="412" y="642"/>
                    </a:lnTo>
                    <a:lnTo>
                      <a:pt x="410" y="636"/>
                    </a:lnTo>
                    <a:lnTo>
                      <a:pt x="412" y="626"/>
                    </a:lnTo>
                    <a:lnTo>
                      <a:pt x="412" y="620"/>
                    </a:lnTo>
                    <a:lnTo>
                      <a:pt x="416" y="622"/>
                    </a:lnTo>
                    <a:lnTo>
                      <a:pt x="416" y="610"/>
                    </a:lnTo>
                    <a:lnTo>
                      <a:pt x="418" y="598"/>
                    </a:lnTo>
                    <a:lnTo>
                      <a:pt x="424" y="590"/>
                    </a:lnTo>
                    <a:lnTo>
                      <a:pt x="430" y="592"/>
                    </a:lnTo>
                    <a:lnTo>
                      <a:pt x="434" y="592"/>
                    </a:lnTo>
                    <a:lnTo>
                      <a:pt x="436" y="594"/>
                    </a:lnTo>
                    <a:lnTo>
                      <a:pt x="442" y="598"/>
                    </a:lnTo>
                    <a:lnTo>
                      <a:pt x="452" y="598"/>
                    </a:lnTo>
                    <a:lnTo>
                      <a:pt x="460" y="594"/>
                    </a:lnTo>
                    <a:lnTo>
                      <a:pt x="466" y="594"/>
                    </a:lnTo>
                    <a:lnTo>
                      <a:pt x="470" y="592"/>
                    </a:lnTo>
                    <a:close/>
                    <a:moveTo>
                      <a:pt x="484" y="582"/>
                    </a:moveTo>
                    <a:lnTo>
                      <a:pt x="486" y="580"/>
                    </a:lnTo>
                    <a:lnTo>
                      <a:pt x="488" y="576"/>
                    </a:lnTo>
                    <a:lnTo>
                      <a:pt x="486" y="570"/>
                    </a:lnTo>
                    <a:lnTo>
                      <a:pt x="484" y="572"/>
                    </a:lnTo>
                    <a:lnTo>
                      <a:pt x="482" y="576"/>
                    </a:lnTo>
                    <a:lnTo>
                      <a:pt x="484" y="582"/>
                    </a:lnTo>
                    <a:close/>
                    <a:moveTo>
                      <a:pt x="482" y="586"/>
                    </a:moveTo>
                    <a:lnTo>
                      <a:pt x="484" y="584"/>
                    </a:lnTo>
                    <a:lnTo>
                      <a:pt x="488" y="584"/>
                    </a:lnTo>
                    <a:lnTo>
                      <a:pt x="486" y="582"/>
                    </a:lnTo>
                    <a:lnTo>
                      <a:pt x="484" y="584"/>
                    </a:lnTo>
                    <a:lnTo>
                      <a:pt x="482" y="586"/>
                    </a:lnTo>
                    <a:close/>
                    <a:moveTo>
                      <a:pt x="418" y="580"/>
                    </a:moveTo>
                    <a:lnTo>
                      <a:pt x="420" y="576"/>
                    </a:lnTo>
                    <a:lnTo>
                      <a:pt x="424" y="572"/>
                    </a:lnTo>
                    <a:lnTo>
                      <a:pt x="424" y="568"/>
                    </a:lnTo>
                    <a:lnTo>
                      <a:pt x="418" y="572"/>
                    </a:lnTo>
                    <a:lnTo>
                      <a:pt x="418" y="580"/>
                    </a:lnTo>
                    <a:close/>
                    <a:moveTo>
                      <a:pt x="472" y="554"/>
                    </a:moveTo>
                    <a:lnTo>
                      <a:pt x="470" y="554"/>
                    </a:lnTo>
                    <a:lnTo>
                      <a:pt x="470" y="552"/>
                    </a:lnTo>
                    <a:lnTo>
                      <a:pt x="474" y="550"/>
                    </a:lnTo>
                    <a:lnTo>
                      <a:pt x="490" y="544"/>
                    </a:lnTo>
                    <a:lnTo>
                      <a:pt x="498" y="538"/>
                    </a:lnTo>
                    <a:lnTo>
                      <a:pt x="500" y="536"/>
                    </a:lnTo>
                    <a:lnTo>
                      <a:pt x="510" y="532"/>
                    </a:lnTo>
                    <a:lnTo>
                      <a:pt x="526" y="530"/>
                    </a:lnTo>
                    <a:lnTo>
                      <a:pt x="530" y="532"/>
                    </a:lnTo>
                    <a:lnTo>
                      <a:pt x="534" y="530"/>
                    </a:lnTo>
                    <a:lnTo>
                      <a:pt x="541" y="528"/>
                    </a:lnTo>
                    <a:lnTo>
                      <a:pt x="545" y="526"/>
                    </a:lnTo>
                    <a:lnTo>
                      <a:pt x="549" y="518"/>
                    </a:lnTo>
                    <a:lnTo>
                      <a:pt x="553" y="510"/>
                    </a:lnTo>
                    <a:lnTo>
                      <a:pt x="559" y="502"/>
                    </a:lnTo>
                    <a:lnTo>
                      <a:pt x="563" y="494"/>
                    </a:lnTo>
                    <a:lnTo>
                      <a:pt x="569" y="490"/>
                    </a:lnTo>
                    <a:lnTo>
                      <a:pt x="573" y="482"/>
                    </a:lnTo>
                    <a:lnTo>
                      <a:pt x="579" y="480"/>
                    </a:lnTo>
                    <a:lnTo>
                      <a:pt x="581" y="473"/>
                    </a:lnTo>
                    <a:lnTo>
                      <a:pt x="585" y="467"/>
                    </a:lnTo>
                    <a:lnTo>
                      <a:pt x="597" y="455"/>
                    </a:lnTo>
                    <a:lnTo>
                      <a:pt x="599" y="449"/>
                    </a:lnTo>
                    <a:lnTo>
                      <a:pt x="605" y="447"/>
                    </a:lnTo>
                    <a:lnTo>
                      <a:pt x="609" y="441"/>
                    </a:lnTo>
                    <a:lnTo>
                      <a:pt x="613" y="435"/>
                    </a:lnTo>
                    <a:lnTo>
                      <a:pt x="623" y="431"/>
                    </a:lnTo>
                    <a:lnTo>
                      <a:pt x="633" y="425"/>
                    </a:lnTo>
                    <a:lnTo>
                      <a:pt x="635" y="419"/>
                    </a:lnTo>
                    <a:lnTo>
                      <a:pt x="641" y="413"/>
                    </a:lnTo>
                    <a:lnTo>
                      <a:pt x="643" y="411"/>
                    </a:lnTo>
                    <a:lnTo>
                      <a:pt x="645" y="409"/>
                    </a:lnTo>
                    <a:lnTo>
                      <a:pt x="647" y="405"/>
                    </a:lnTo>
                    <a:lnTo>
                      <a:pt x="653" y="397"/>
                    </a:lnTo>
                    <a:lnTo>
                      <a:pt x="657" y="387"/>
                    </a:lnTo>
                    <a:lnTo>
                      <a:pt x="665" y="377"/>
                    </a:lnTo>
                    <a:lnTo>
                      <a:pt x="667" y="369"/>
                    </a:lnTo>
                    <a:lnTo>
                      <a:pt x="665" y="369"/>
                    </a:lnTo>
                    <a:lnTo>
                      <a:pt x="669" y="365"/>
                    </a:lnTo>
                    <a:lnTo>
                      <a:pt x="677" y="355"/>
                    </a:lnTo>
                    <a:lnTo>
                      <a:pt x="679" y="345"/>
                    </a:lnTo>
                    <a:lnTo>
                      <a:pt x="681" y="335"/>
                    </a:lnTo>
                    <a:lnTo>
                      <a:pt x="679" y="329"/>
                    </a:lnTo>
                    <a:lnTo>
                      <a:pt x="681" y="323"/>
                    </a:lnTo>
                    <a:lnTo>
                      <a:pt x="683" y="317"/>
                    </a:lnTo>
                    <a:lnTo>
                      <a:pt x="687" y="311"/>
                    </a:lnTo>
                    <a:lnTo>
                      <a:pt x="689" y="299"/>
                    </a:lnTo>
                    <a:lnTo>
                      <a:pt x="691" y="295"/>
                    </a:lnTo>
                    <a:lnTo>
                      <a:pt x="687" y="295"/>
                    </a:lnTo>
                    <a:lnTo>
                      <a:pt x="687" y="289"/>
                    </a:lnTo>
                    <a:lnTo>
                      <a:pt x="687" y="289"/>
                    </a:lnTo>
                    <a:lnTo>
                      <a:pt x="687" y="285"/>
                    </a:lnTo>
                    <a:lnTo>
                      <a:pt x="685" y="283"/>
                    </a:lnTo>
                    <a:lnTo>
                      <a:pt x="685" y="277"/>
                    </a:lnTo>
                    <a:lnTo>
                      <a:pt x="681" y="271"/>
                    </a:lnTo>
                    <a:lnTo>
                      <a:pt x="679" y="265"/>
                    </a:lnTo>
                    <a:lnTo>
                      <a:pt x="675" y="261"/>
                    </a:lnTo>
                    <a:lnTo>
                      <a:pt x="671" y="261"/>
                    </a:lnTo>
                    <a:lnTo>
                      <a:pt x="665" y="253"/>
                    </a:lnTo>
                    <a:lnTo>
                      <a:pt x="661" y="251"/>
                    </a:lnTo>
                    <a:lnTo>
                      <a:pt x="661" y="247"/>
                    </a:lnTo>
                    <a:lnTo>
                      <a:pt x="663" y="241"/>
                    </a:lnTo>
                    <a:lnTo>
                      <a:pt x="665" y="231"/>
                    </a:lnTo>
                    <a:lnTo>
                      <a:pt x="665" y="229"/>
                    </a:lnTo>
                    <a:lnTo>
                      <a:pt x="665" y="227"/>
                    </a:lnTo>
                    <a:lnTo>
                      <a:pt x="663" y="227"/>
                    </a:lnTo>
                    <a:lnTo>
                      <a:pt x="663" y="231"/>
                    </a:lnTo>
                    <a:lnTo>
                      <a:pt x="661" y="229"/>
                    </a:lnTo>
                    <a:lnTo>
                      <a:pt x="659" y="223"/>
                    </a:lnTo>
                    <a:lnTo>
                      <a:pt x="657" y="221"/>
                    </a:lnTo>
                    <a:lnTo>
                      <a:pt x="655" y="223"/>
                    </a:lnTo>
                    <a:lnTo>
                      <a:pt x="653" y="225"/>
                    </a:lnTo>
                    <a:lnTo>
                      <a:pt x="653" y="235"/>
                    </a:lnTo>
                    <a:lnTo>
                      <a:pt x="651" y="229"/>
                    </a:lnTo>
                    <a:lnTo>
                      <a:pt x="645" y="229"/>
                    </a:lnTo>
                    <a:lnTo>
                      <a:pt x="645" y="217"/>
                    </a:lnTo>
                    <a:lnTo>
                      <a:pt x="647" y="210"/>
                    </a:lnTo>
                    <a:lnTo>
                      <a:pt x="645" y="202"/>
                    </a:lnTo>
                    <a:lnTo>
                      <a:pt x="643" y="198"/>
                    </a:lnTo>
                    <a:lnTo>
                      <a:pt x="637" y="192"/>
                    </a:lnTo>
                    <a:lnTo>
                      <a:pt x="637" y="190"/>
                    </a:lnTo>
                    <a:lnTo>
                      <a:pt x="643" y="188"/>
                    </a:lnTo>
                    <a:lnTo>
                      <a:pt x="639" y="182"/>
                    </a:lnTo>
                    <a:lnTo>
                      <a:pt x="631" y="178"/>
                    </a:lnTo>
                    <a:lnTo>
                      <a:pt x="625" y="174"/>
                    </a:lnTo>
                    <a:lnTo>
                      <a:pt x="625" y="168"/>
                    </a:lnTo>
                    <a:lnTo>
                      <a:pt x="619" y="170"/>
                    </a:lnTo>
                    <a:lnTo>
                      <a:pt x="613" y="168"/>
                    </a:lnTo>
                    <a:lnTo>
                      <a:pt x="607" y="162"/>
                    </a:lnTo>
                    <a:lnTo>
                      <a:pt x="605" y="160"/>
                    </a:lnTo>
                    <a:lnTo>
                      <a:pt x="607" y="148"/>
                    </a:lnTo>
                    <a:lnTo>
                      <a:pt x="605" y="144"/>
                    </a:lnTo>
                    <a:lnTo>
                      <a:pt x="607" y="138"/>
                    </a:lnTo>
                    <a:lnTo>
                      <a:pt x="609" y="130"/>
                    </a:lnTo>
                    <a:lnTo>
                      <a:pt x="607" y="122"/>
                    </a:lnTo>
                    <a:lnTo>
                      <a:pt x="607" y="118"/>
                    </a:lnTo>
                    <a:lnTo>
                      <a:pt x="605" y="118"/>
                    </a:lnTo>
                    <a:lnTo>
                      <a:pt x="599" y="108"/>
                    </a:lnTo>
                    <a:lnTo>
                      <a:pt x="601" y="104"/>
                    </a:lnTo>
                    <a:lnTo>
                      <a:pt x="601" y="100"/>
                    </a:lnTo>
                    <a:lnTo>
                      <a:pt x="601" y="88"/>
                    </a:lnTo>
                    <a:lnTo>
                      <a:pt x="603" y="78"/>
                    </a:lnTo>
                    <a:lnTo>
                      <a:pt x="595" y="72"/>
                    </a:lnTo>
                    <a:lnTo>
                      <a:pt x="593" y="68"/>
                    </a:lnTo>
                    <a:lnTo>
                      <a:pt x="589" y="66"/>
                    </a:lnTo>
                    <a:lnTo>
                      <a:pt x="587" y="68"/>
                    </a:lnTo>
                    <a:lnTo>
                      <a:pt x="581" y="70"/>
                    </a:lnTo>
                    <a:lnTo>
                      <a:pt x="579" y="66"/>
                    </a:lnTo>
                    <a:lnTo>
                      <a:pt x="579" y="54"/>
                    </a:lnTo>
                    <a:lnTo>
                      <a:pt x="581" y="50"/>
                    </a:lnTo>
                    <a:lnTo>
                      <a:pt x="579" y="46"/>
                    </a:lnTo>
                    <a:lnTo>
                      <a:pt x="579" y="38"/>
                    </a:lnTo>
                    <a:lnTo>
                      <a:pt x="577" y="38"/>
                    </a:lnTo>
                    <a:lnTo>
                      <a:pt x="575" y="26"/>
                    </a:lnTo>
                    <a:lnTo>
                      <a:pt x="577" y="22"/>
                    </a:lnTo>
                    <a:lnTo>
                      <a:pt x="571" y="16"/>
                    </a:lnTo>
                    <a:lnTo>
                      <a:pt x="571" y="8"/>
                    </a:lnTo>
                    <a:lnTo>
                      <a:pt x="567" y="4"/>
                    </a:lnTo>
                    <a:lnTo>
                      <a:pt x="563" y="4"/>
                    </a:lnTo>
                    <a:lnTo>
                      <a:pt x="563" y="0"/>
                    </a:lnTo>
                    <a:lnTo>
                      <a:pt x="561" y="2"/>
                    </a:lnTo>
                    <a:lnTo>
                      <a:pt x="561" y="4"/>
                    </a:lnTo>
                    <a:lnTo>
                      <a:pt x="559" y="6"/>
                    </a:lnTo>
                    <a:lnTo>
                      <a:pt x="555" y="22"/>
                    </a:lnTo>
                    <a:lnTo>
                      <a:pt x="551" y="28"/>
                    </a:lnTo>
                    <a:lnTo>
                      <a:pt x="555" y="34"/>
                    </a:lnTo>
                    <a:lnTo>
                      <a:pt x="549" y="38"/>
                    </a:lnTo>
                    <a:lnTo>
                      <a:pt x="543" y="46"/>
                    </a:lnTo>
                    <a:lnTo>
                      <a:pt x="545" y="50"/>
                    </a:lnTo>
                    <a:lnTo>
                      <a:pt x="541" y="56"/>
                    </a:lnTo>
                    <a:lnTo>
                      <a:pt x="543" y="66"/>
                    </a:lnTo>
                    <a:lnTo>
                      <a:pt x="541" y="74"/>
                    </a:lnTo>
                    <a:lnTo>
                      <a:pt x="541" y="86"/>
                    </a:lnTo>
                    <a:lnTo>
                      <a:pt x="534" y="94"/>
                    </a:lnTo>
                    <a:lnTo>
                      <a:pt x="532" y="102"/>
                    </a:lnTo>
                    <a:lnTo>
                      <a:pt x="520" y="126"/>
                    </a:lnTo>
                    <a:lnTo>
                      <a:pt x="512" y="136"/>
                    </a:lnTo>
                    <a:lnTo>
                      <a:pt x="508" y="136"/>
                    </a:lnTo>
                    <a:lnTo>
                      <a:pt x="488" y="128"/>
                    </a:lnTo>
                    <a:lnTo>
                      <a:pt x="488" y="120"/>
                    </a:lnTo>
                    <a:lnTo>
                      <a:pt x="480" y="116"/>
                    </a:lnTo>
                    <a:lnTo>
                      <a:pt x="474" y="116"/>
                    </a:lnTo>
                    <a:lnTo>
                      <a:pt x="468" y="106"/>
                    </a:lnTo>
                    <a:lnTo>
                      <a:pt x="460" y="104"/>
                    </a:lnTo>
                    <a:lnTo>
                      <a:pt x="458" y="100"/>
                    </a:lnTo>
                    <a:lnTo>
                      <a:pt x="452" y="100"/>
                    </a:lnTo>
                    <a:lnTo>
                      <a:pt x="444" y="96"/>
                    </a:lnTo>
                    <a:lnTo>
                      <a:pt x="442" y="92"/>
                    </a:lnTo>
                    <a:lnTo>
                      <a:pt x="438" y="88"/>
                    </a:lnTo>
                    <a:lnTo>
                      <a:pt x="434" y="86"/>
                    </a:lnTo>
                    <a:lnTo>
                      <a:pt x="434" y="78"/>
                    </a:lnTo>
                    <a:lnTo>
                      <a:pt x="436" y="74"/>
                    </a:lnTo>
                    <a:lnTo>
                      <a:pt x="440" y="68"/>
                    </a:lnTo>
                    <a:lnTo>
                      <a:pt x="442" y="66"/>
                    </a:lnTo>
                    <a:lnTo>
                      <a:pt x="442" y="58"/>
                    </a:lnTo>
                    <a:lnTo>
                      <a:pt x="446" y="56"/>
                    </a:lnTo>
                    <a:lnTo>
                      <a:pt x="444" y="54"/>
                    </a:lnTo>
                    <a:lnTo>
                      <a:pt x="442" y="56"/>
                    </a:lnTo>
                    <a:lnTo>
                      <a:pt x="440" y="54"/>
                    </a:lnTo>
                    <a:lnTo>
                      <a:pt x="442" y="50"/>
                    </a:lnTo>
                    <a:lnTo>
                      <a:pt x="442" y="46"/>
                    </a:lnTo>
                    <a:lnTo>
                      <a:pt x="448" y="46"/>
                    </a:lnTo>
                    <a:lnTo>
                      <a:pt x="452" y="46"/>
                    </a:lnTo>
                    <a:lnTo>
                      <a:pt x="456" y="44"/>
                    </a:lnTo>
                    <a:lnTo>
                      <a:pt x="456" y="40"/>
                    </a:lnTo>
                    <a:lnTo>
                      <a:pt x="458" y="38"/>
                    </a:lnTo>
                    <a:lnTo>
                      <a:pt x="460" y="32"/>
                    </a:lnTo>
                    <a:lnTo>
                      <a:pt x="464" y="28"/>
                    </a:lnTo>
                    <a:lnTo>
                      <a:pt x="462" y="26"/>
                    </a:lnTo>
                    <a:lnTo>
                      <a:pt x="458" y="28"/>
                    </a:lnTo>
                    <a:lnTo>
                      <a:pt x="456" y="22"/>
                    </a:lnTo>
                    <a:lnTo>
                      <a:pt x="450" y="26"/>
                    </a:lnTo>
                    <a:lnTo>
                      <a:pt x="454" y="26"/>
                    </a:lnTo>
                    <a:lnTo>
                      <a:pt x="454" y="30"/>
                    </a:lnTo>
                    <a:lnTo>
                      <a:pt x="452" y="30"/>
                    </a:lnTo>
                    <a:lnTo>
                      <a:pt x="446" y="32"/>
                    </a:lnTo>
                    <a:lnTo>
                      <a:pt x="448" y="26"/>
                    </a:lnTo>
                    <a:lnTo>
                      <a:pt x="442" y="30"/>
                    </a:lnTo>
                    <a:lnTo>
                      <a:pt x="442" y="26"/>
                    </a:lnTo>
                    <a:lnTo>
                      <a:pt x="438" y="28"/>
                    </a:lnTo>
                    <a:lnTo>
                      <a:pt x="434" y="26"/>
                    </a:lnTo>
                    <a:lnTo>
                      <a:pt x="426" y="24"/>
                    </a:lnTo>
                    <a:lnTo>
                      <a:pt x="416" y="24"/>
                    </a:lnTo>
                    <a:lnTo>
                      <a:pt x="416" y="22"/>
                    </a:lnTo>
                    <a:lnTo>
                      <a:pt x="410" y="18"/>
                    </a:lnTo>
                    <a:lnTo>
                      <a:pt x="408" y="20"/>
                    </a:lnTo>
                    <a:lnTo>
                      <a:pt x="402" y="18"/>
                    </a:lnTo>
                    <a:lnTo>
                      <a:pt x="398" y="14"/>
                    </a:lnTo>
                    <a:lnTo>
                      <a:pt x="396" y="12"/>
                    </a:lnTo>
                    <a:lnTo>
                      <a:pt x="394" y="14"/>
                    </a:lnTo>
                    <a:lnTo>
                      <a:pt x="388" y="10"/>
                    </a:lnTo>
                    <a:lnTo>
                      <a:pt x="378" y="10"/>
                    </a:lnTo>
                    <a:lnTo>
                      <a:pt x="378" y="12"/>
                    </a:lnTo>
                    <a:lnTo>
                      <a:pt x="380" y="14"/>
                    </a:lnTo>
                    <a:lnTo>
                      <a:pt x="386" y="14"/>
                    </a:lnTo>
                    <a:lnTo>
                      <a:pt x="394" y="18"/>
                    </a:lnTo>
                    <a:lnTo>
                      <a:pt x="392" y="20"/>
                    </a:lnTo>
                    <a:lnTo>
                      <a:pt x="392" y="22"/>
                    </a:lnTo>
                    <a:lnTo>
                      <a:pt x="390" y="28"/>
                    </a:lnTo>
                    <a:lnTo>
                      <a:pt x="386" y="24"/>
                    </a:lnTo>
                    <a:lnTo>
                      <a:pt x="384" y="26"/>
                    </a:lnTo>
                    <a:lnTo>
                      <a:pt x="376" y="26"/>
                    </a:lnTo>
                    <a:lnTo>
                      <a:pt x="370" y="26"/>
                    </a:lnTo>
                    <a:lnTo>
                      <a:pt x="366" y="26"/>
                    </a:lnTo>
                    <a:lnTo>
                      <a:pt x="360" y="30"/>
                    </a:lnTo>
                    <a:lnTo>
                      <a:pt x="364" y="34"/>
                    </a:lnTo>
                    <a:lnTo>
                      <a:pt x="362" y="34"/>
                    </a:lnTo>
                    <a:lnTo>
                      <a:pt x="358" y="34"/>
                    </a:lnTo>
                    <a:lnTo>
                      <a:pt x="356" y="30"/>
                    </a:lnTo>
                    <a:lnTo>
                      <a:pt x="354" y="32"/>
                    </a:lnTo>
                    <a:lnTo>
                      <a:pt x="354" y="36"/>
                    </a:lnTo>
                    <a:lnTo>
                      <a:pt x="352" y="36"/>
                    </a:lnTo>
                    <a:lnTo>
                      <a:pt x="344" y="42"/>
                    </a:lnTo>
                    <a:lnTo>
                      <a:pt x="344" y="48"/>
                    </a:lnTo>
                    <a:lnTo>
                      <a:pt x="346" y="50"/>
                    </a:lnTo>
                    <a:lnTo>
                      <a:pt x="344" y="52"/>
                    </a:lnTo>
                    <a:lnTo>
                      <a:pt x="338" y="52"/>
                    </a:lnTo>
                    <a:lnTo>
                      <a:pt x="336" y="60"/>
                    </a:lnTo>
                    <a:lnTo>
                      <a:pt x="330" y="66"/>
                    </a:lnTo>
                    <a:lnTo>
                      <a:pt x="326" y="72"/>
                    </a:lnTo>
                    <a:lnTo>
                      <a:pt x="330" y="74"/>
                    </a:lnTo>
                    <a:lnTo>
                      <a:pt x="332" y="76"/>
                    </a:lnTo>
                    <a:lnTo>
                      <a:pt x="336" y="78"/>
                    </a:lnTo>
                    <a:lnTo>
                      <a:pt x="338" y="76"/>
                    </a:lnTo>
                    <a:lnTo>
                      <a:pt x="338" y="80"/>
                    </a:lnTo>
                    <a:lnTo>
                      <a:pt x="332" y="80"/>
                    </a:lnTo>
                    <a:lnTo>
                      <a:pt x="330" y="82"/>
                    </a:lnTo>
                    <a:lnTo>
                      <a:pt x="334" y="90"/>
                    </a:lnTo>
                    <a:lnTo>
                      <a:pt x="340" y="92"/>
                    </a:lnTo>
                    <a:lnTo>
                      <a:pt x="340" y="94"/>
                    </a:lnTo>
                    <a:lnTo>
                      <a:pt x="336" y="94"/>
                    </a:lnTo>
                    <a:lnTo>
                      <a:pt x="332" y="90"/>
                    </a:lnTo>
                    <a:lnTo>
                      <a:pt x="328" y="82"/>
                    </a:lnTo>
                    <a:lnTo>
                      <a:pt x="324" y="80"/>
                    </a:lnTo>
                    <a:lnTo>
                      <a:pt x="320" y="88"/>
                    </a:lnTo>
                    <a:lnTo>
                      <a:pt x="320" y="78"/>
                    </a:lnTo>
                    <a:lnTo>
                      <a:pt x="308" y="78"/>
                    </a:lnTo>
                    <a:lnTo>
                      <a:pt x="312" y="82"/>
                    </a:lnTo>
                    <a:lnTo>
                      <a:pt x="308" y="82"/>
                    </a:lnTo>
                    <a:lnTo>
                      <a:pt x="308" y="88"/>
                    </a:lnTo>
                    <a:lnTo>
                      <a:pt x="302" y="90"/>
                    </a:lnTo>
                    <a:lnTo>
                      <a:pt x="304" y="84"/>
                    </a:lnTo>
                    <a:lnTo>
                      <a:pt x="306" y="78"/>
                    </a:lnTo>
                    <a:lnTo>
                      <a:pt x="302" y="74"/>
                    </a:lnTo>
                    <a:lnTo>
                      <a:pt x="298" y="66"/>
                    </a:lnTo>
                    <a:lnTo>
                      <a:pt x="296" y="64"/>
                    </a:lnTo>
                    <a:lnTo>
                      <a:pt x="290" y="58"/>
                    </a:lnTo>
                    <a:lnTo>
                      <a:pt x="286" y="58"/>
                    </a:lnTo>
                    <a:lnTo>
                      <a:pt x="286" y="62"/>
                    </a:lnTo>
                    <a:lnTo>
                      <a:pt x="284" y="66"/>
                    </a:lnTo>
                    <a:lnTo>
                      <a:pt x="280" y="66"/>
                    </a:lnTo>
                    <a:lnTo>
                      <a:pt x="274" y="66"/>
                    </a:lnTo>
                    <a:lnTo>
                      <a:pt x="274" y="64"/>
                    </a:lnTo>
                    <a:lnTo>
                      <a:pt x="272" y="62"/>
                    </a:lnTo>
                    <a:lnTo>
                      <a:pt x="270" y="64"/>
                    </a:lnTo>
                    <a:lnTo>
                      <a:pt x="272" y="68"/>
                    </a:lnTo>
                    <a:lnTo>
                      <a:pt x="270" y="72"/>
                    </a:lnTo>
                    <a:lnTo>
                      <a:pt x="268" y="74"/>
                    </a:lnTo>
                    <a:lnTo>
                      <a:pt x="266" y="68"/>
                    </a:lnTo>
                    <a:lnTo>
                      <a:pt x="264" y="68"/>
                    </a:lnTo>
                    <a:lnTo>
                      <a:pt x="262" y="72"/>
                    </a:lnTo>
                    <a:lnTo>
                      <a:pt x="256" y="74"/>
                    </a:lnTo>
                    <a:lnTo>
                      <a:pt x="256" y="76"/>
                    </a:lnTo>
                    <a:lnTo>
                      <a:pt x="262" y="82"/>
                    </a:lnTo>
                    <a:lnTo>
                      <a:pt x="260" y="86"/>
                    </a:lnTo>
                    <a:lnTo>
                      <a:pt x="254" y="86"/>
                    </a:lnTo>
                    <a:lnTo>
                      <a:pt x="252" y="84"/>
                    </a:lnTo>
                    <a:lnTo>
                      <a:pt x="250" y="88"/>
                    </a:lnTo>
                    <a:lnTo>
                      <a:pt x="254" y="94"/>
                    </a:lnTo>
                    <a:lnTo>
                      <a:pt x="248" y="90"/>
                    </a:lnTo>
                    <a:lnTo>
                      <a:pt x="242" y="90"/>
                    </a:lnTo>
                    <a:lnTo>
                      <a:pt x="238" y="98"/>
                    </a:lnTo>
                    <a:lnTo>
                      <a:pt x="242" y="98"/>
                    </a:lnTo>
                    <a:lnTo>
                      <a:pt x="240" y="104"/>
                    </a:lnTo>
                    <a:lnTo>
                      <a:pt x="246" y="106"/>
                    </a:lnTo>
                    <a:lnTo>
                      <a:pt x="246" y="108"/>
                    </a:lnTo>
                    <a:lnTo>
                      <a:pt x="242" y="108"/>
                    </a:lnTo>
                    <a:lnTo>
                      <a:pt x="232" y="104"/>
                    </a:lnTo>
                    <a:lnTo>
                      <a:pt x="226" y="104"/>
                    </a:lnTo>
                    <a:lnTo>
                      <a:pt x="222" y="104"/>
                    </a:lnTo>
                    <a:lnTo>
                      <a:pt x="226" y="108"/>
                    </a:lnTo>
                    <a:lnTo>
                      <a:pt x="222" y="110"/>
                    </a:lnTo>
                    <a:lnTo>
                      <a:pt x="222" y="114"/>
                    </a:lnTo>
                    <a:lnTo>
                      <a:pt x="228" y="118"/>
                    </a:lnTo>
                    <a:lnTo>
                      <a:pt x="226" y="124"/>
                    </a:lnTo>
                    <a:lnTo>
                      <a:pt x="222" y="122"/>
                    </a:lnTo>
                    <a:lnTo>
                      <a:pt x="220" y="128"/>
                    </a:lnTo>
                    <a:lnTo>
                      <a:pt x="218" y="128"/>
                    </a:lnTo>
                    <a:lnTo>
                      <a:pt x="216" y="116"/>
                    </a:lnTo>
                    <a:lnTo>
                      <a:pt x="212" y="114"/>
                    </a:lnTo>
                    <a:lnTo>
                      <a:pt x="216" y="108"/>
                    </a:lnTo>
                    <a:lnTo>
                      <a:pt x="208" y="108"/>
                    </a:lnTo>
                    <a:lnTo>
                      <a:pt x="206" y="114"/>
                    </a:lnTo>
                    <a:lnTo>
                      <a:pt x="200" y="116"/>
                    </a:lnTo>
                    <a:lnTo>
                      <a:pt x="198" y="120"/>
                    </a:lnTo>
                    <a:lnTo>
                      <a:pt x="198" y="126"/>
                    </a:lnTo>
                    <a:lnTo>
                      <a:pt x="196" y="130"/>
                    </a:lnTo>
                    <a:lnTo>
                      <a:pt x="194" y="140"/>
                    </a:lnTo>
                    <a:lnTo>
                      <a:pt x="198" y="140"/>
                    </a:lnTo>
                    <a:lnTo>
                      <a:pt x="194" y="144"/>
                    </a:lnTo>
                    <a:lnTo>
                      <a:pt x="186" y="150"/>
                    </a:lnTo>
                    <a:lnTo>
                      <a:pt x="184" y="158"/>
                    </a:lnTo>
                    <a:lnTo>
                      <a:pt x="174" y="172"/>
                    </a:lnTo>
                    <a:lnTo>
                      <a:pt x="156" y="176"/>
                    </a:lnTo>
                    <a:lnTo>
                      <a:pt x="156" y="178"/>
                    </a:lnTo>
                    <a:lnTo>
                      <a:pt x="148" y="178"/>
                    </a:lnTo>
                    <a:lnTo>
                      <a:pt x="144" y="180"/>
                    </a:lnTo>
                    <a:lnTo>
                      <a:pt x="140" y="180"/>
                    </a:lnTo>
                    <a:lnTo>
                      <a:pt x="136" y="180"/>
                    </a:lnTo>
                    <a:lnTo>
                      <a:pt x="130" y="186"/>
                    </a:lnTo>
                    <a:lnTo>
                      <a:pt x="114" y="190"/>
                    </a:lnTo>
                    <a:lnTo>
                      <a:pt x="112" y="192"/>
                    </a:lnTo>
                    <a:lnTo>
                      <a:pt x="102" y="192"/>
                    </a:lnTo>
                    <a:lnTo>
                      <a:pt x="94" y="192"/>
                    </a:lnTo>
                    <a:lnTo>
                      <a:pt x="92" y="190"/>
                    </a:lnTo>
                    <a:lnTo>
                      <a:pt x="90" y="192"/>
                    </a:lnTo>
                    <a:lnTo>
                      <a:pt x="82" y="196"/>
                    </a:lnTo>
                    <a:lnTo>
                      <a:pt x="68" y="210"/>
                    </a:lnTo>
                    <a:lnTo>
                      <a:pt x="58" y="215"/>
                    </a:lnTo>
                    <a:lnTo>
                      <a:pt x="54" y="217"/>
                    </a:lnTo>
                    <a:lnTo>
                      <a:pt x="48" y="227"/>
                    </a:lnTo>
                    <a:lnTo>
                      <a:pt x="42" y="229"/>
                    </a:lnTo>
                    <a:lnTo>
                      <a:pt x="42" y="223"/>
                    </a:lnTo>
                    <a:lnTo>
                      <a:pt x="46" y="219"/>
                    </a:lnTo>
                    <a:lnTo>
                      <a:pt x="46" y="217"/>
                    </a:lnTo>
                    <a:lnTo>
                      <a:pt x="40" y="219"/>
                    </a:lnTo>
                    <a:lnTo>
                      <a:pt x="34" y="233"/>
                    </a:lnTo>
                    <a:lnTo>
                      <a:pt x="34" y="239"/>
                    </a:lnTo>
                    <a:lnTo>
                      <a:pt x="32" y="247"/>
                    </a:lnTo>
                    <a:lnTo>
                      <a:pt x="26" y="263"/>
                    </a:lnTo>
                    <a:lnTo>
                      <a:pt x="24" y="271"/>
                    </a:lnTo>
                    <a:lnTo>
                      <a:pt x="26" y="281"/>
                    </a:lnTo>
                    <a:lnTo>
                      <a:pt x="34" y="295"/>
                    </a:lnTo>
                    <a:lnTo>
                      <a:pt x="32" y="307"/>
                    </a:lnTo>
                    <a:lnTo>
                      <a:pt x="26" y="307"/>
                    </a:lnTo>
                    <a:lnTo>
                      <a:pt x="26" y="301"/>
                    </a:lnTo>
                    <a:lnTo>
                      <a:pt x="24" y="297"/>
                    </a:lnTo>
                    <a:lnTo>
                      <a:pt x="22" y="289"/>
                    </a:lnTo>
                    <a:lnTo>
                      <a:pt x="20" y="293"/>
                    </a:lnTo>
                    <a:lnTo>
                      <a:pt x="22" y="303"/>
                    </a:lnTo>
                    <a:lnTo>
                      <a:pt x="22" y="307"/>
                    </a:lnTo>
                    <a:lnTo>
                      <a:pt x="20" y="311"/>
                    </a:lnTo>
                    <a:lnTo>
                      <a:pt x="18" y="309"/>
                    </a:lnTo>
                    <a:lnTo>
                      <a:pt x="20" y="307"/>
                    </a:lnTo>
                    <a:lnTo>
                      <a:pt x="18" y="301"/>
                    </a:lnTo>
                    <a:lnTo>
                      <a:pt x="16" y="301"/>
                    </a:lnTo>
                    <a:lnTo>
                      <a:pt x="14" y="299"/>
                    </a:lnTo>
                    <a:lnTo>
                      <a:pt x="12" y="301"/>
                    </a:lnTo>
                    <a:lnTo>
                      <a:pt x="16" y="313"/>
                    </a:lnTo>
                    <a:lnTo>
                      <a:pt x="24" y="325"/>
                    </a:lnTo>
                    <a:lnTo>
                      <a:pt x="24" y="331"/>
                    </a:lnTo>
                    <a:lnTo>
                      <a:pt x="20" y="339"/>
                    </a:lnTo>
                    <a:lnTo>
                      <a:pt x="22" y="341"/>
                    </a:lnTo>
                    <a:lnTo>
                      <a:pt x="24" y="345"/>
                    </a:lnTo>
                    <a:lnTo>
                      <a:pt x="26" y="353"/>
                    </a:lnTo>
                    <a:lnTo>
                      <a:pt x="28" y="363"/>
                    </a:lnTo>
                    <a:lnTo>
                      <a:pt x="28" y="369"/>
                    </a:lnTo>
                    <a:lnTo>
                      <a:pt x="24" y="379"/>
                    </a:lnTo>
                    <a:lnTo>
                      <a:pt x="24" y="395"/>
                    </a:lnTo>
                    <a:lnTo>
                      <a:pt x="26" y="413"/>
                    </a:lnTo>
                    <a:lnTo>
                      <a:pt x="24" y="417"/>
                    </a:lnTo>
                    <a:lnTo>
                      <a:pt x="22" y="427"/>
                    </a:lnTo>
                    <a:lnTo>
                      <a:pt x="18" y="433"/>
                    </a:lnTo>
                    <a:lnTo>
                      <a:pt x="16" y="439"/>
                    </a:lnTo>
                    <a:lnTo>
                      <a:pt x="10" y="449"/>
                    </a:lnTo>
                    <a:lnTo>
                      <a:pt x="8" y="449"/>
                    </a:lnTo>
                    <a:lnTo>
                      <a:pt x="6" y="447"/>
                    </a:lnTo>
                    <a:lnTo>
                      <a:pt x="2" y="451"/>
                    </a:lnTo>
                    <a:lnTo>
                      <a:pt x="0" y="461"/>
                    </a:lnTo>
                    <a:lnTo>
                      <a:pt x="4" y="463"/>
                    </a:lnTo>
                    <a:lnTo>
                      <a:pt x="12" y="467"/>
                    </a:lnTo>
                    <a:lnTo>
                      <a:pt x="14" y="473"/>
                    </a:lnTo>
                    <a:lnTo>
                      <a:pt x="18" y="473"/>
                    </a:lnTo>
                    <a:lnTo>
                      <a:pt x="24" y="478"/>
                    </a:lnTo>
                    <a:lnTo>
                      <a:pt x="34" y="478"/>
                    </a:lnTo>
                    <a:lnTo>
                      <a:pt x="44" y="480"/>
                    </a:lnTo>
                    <a:lnTo>
                      <a:pt x="42" y="475"/>
                    </a:lnTo>
                    <a:lnTo>
                      <a:pt x="54" y="473"/>
                    </a:lnTo>
                    <a:lnTo>
                      <a:pt x="54" y="471"/>
                    </a:lnTo>
                    <a:lnTo>
                      <a:pt x="58" y="469"/>
                    </a:lnTo>
                    <a:lnTo>
                      <a:pt x="58" y="467"/>
                    </a:lnTo>
                    <a:lnTo>
                      <a:pt x="64" y="465"/>
                    </a:lnTo>
                    <a:lnTo>
                      <a:pt x="68" y="465"/>
                    </a:lnTo>
                    <a:lnTo>
                      <a:pt x="72" y="465"/>
                    </a:lnTo>
                    <a:lnTo>
                      <a:pt x="78" y="457"/>
                    </a:lnTo>
                    <a:lnTo>
                      <a:pt x="84" y="455"/>
                    </a:lnTo>
                    <a:lnTo>
                      <a:pt x="92" y="455"/>
                    </a:lnTo>
                    <a:lnTo>
                      <a:pt x="104" y="453"/>
                    </a:lnTo>
                    <a:lnTo>
                      <a:pt x="112" y="455"/>
                    </a:lnTo>
                    <a:lnTo>
                      <a:pt x="114" y="455"/>
                    </a:lnTo>
                    <a:lnTo>
                      <a:pt x="118" y="455"/>
                    </a:lnTo>
                    <a:lnTo>
                      <a:pt x="122" y="455"/>
                    </a:lnTo>
                    <a:lnTo>
                      <a:pt x="132" y="455"/>
                    </a:lnTo>
                    <a:lnTo>
                      <a:pt x="134" y="459"/>
                    </a:lnTo>
                    <a:lnTo>
                      <a:pt x="136" y="455"/>
                    </a:lnTo>
                    <a:lnTo>
                      <a:pt x="146" y="453"/>
                    </a:lnTo>
                    <a:lnTo>
                      <a:pt x="150" y="447"/>
                    </a:lnTo>
                    <a:lnTo>
                      <a:pt x="158" y="437"/>
                    </a:lnTo>
                    <a:lnTo>
                      <a:pt x="164" y="435"/>
                    </a:lnTo>
                    <a:lnTo>
                      <a:pt x="170" y="435"/>
                    </a:lnTo>
                    <a:lnTo>
                      <a:pt x="182" y="429"/>
                    </a:lnTo>
                    <a:lnTo>
                      <a:pt x="192" y="423"/>
                    </a:lnTo>
                    <a:lnTo>
                      <a:pt x="196" y="423"/>
                    </a:lnTo>
                    <a:lnTo>
                      <a:pt x="222" y="423"/>
                    </a:lnTo>
                    <a:lnTo>
                      <a:pt x="238" y="415"/>
                    </a:lnTo>
                    <a:lnTo>
                      <a:pt x="246" y="411"/>
                    </a:lnTo>
                    <a:lnTo>
                      <a:pt x="254" y="413"/>
                    </a:lnTo>
                    <a:lnTo>
                      <a:pt x="262" y="411"/>
                    </a:lnTo>
                    <a:lnTo>
                      <a:pt x="280" y="411"/>
                    </a:lnTo>
                    <a:lnTo>
                      <a:pt x="288" y="407"/>
                    </a:lnTo>
                    <a:lnTo>
                      <a:pt x="292" y="411"/>
                    </a:lnTo>
                    <a:lnTo>
                      <a:pt x="298" y="419"/>
                    </a:lnTo>
                    <a:lnTo>
                      <a:pt x="304" y="417"/>
                    </a:lnTo>
                    <a:lnTo>
                      <a:pt x="310" y="419"/>
                    </a:lnTo>
                    <a:lnTo>
                      <a:pt x="316" y="421"/>
                    </a:lnTo>
                    <a:lnTo>
                      <a:pt x="320" y="421"/>
                    </a:lnTo>
                    <a:lnTo>
                      <a:pt x="322" y="423"/>
                    </a:lnTo>
                    <a:lnTo>
                      <a:pt x="320" y="425"/>
                    </a:lnTo>
                    <a:lnTo>
                      <a:pt x="324" y="427"/>
                    </a:lnTo>
                    <a:lnTo>
                      <a:pt x="328" y="427"/>
                    </a:lnTo>
                    <a:lnTo>
                      <a:pt x="328" y="431"/>
                    </a:lnTo>
                    <a:lnTo>
                      <a:pt x="324" y="431"/>
                    </a:lnTo>
                    <a:lnTo>
                      <a:pt x="324" y="439"/>
                    </a:lnTo>
                    <a:lnTo>
                      <a:pt x="328" y="441"/>
                    </a:lnTo>
                    <a:lnTo>
                      <a:pt x="330" y="451"/>
                    </a:lnTo>
                    <a:lnTo>
                      <a:pt x="334" y="457"/>
                    </a:lnTo>
                    <a:lnTo>
                      <a:pt x="330" y="467"/>
                    </a:lnTo>
                    <a:lnTo>
                      <a:pt x="328" y="467"/>
                    </a:lnTo>
                    <a:lnTo>
                      <a:pt x="328" y="467"/>
                    </a:lnTo>
                    <a:lnTo>
                      <a:pt x="332" y="475"/>
                    </a:lnTo>
                    <a:lnTo>
                      <a:pt x="336" y="478"/>
                    </a:lnTo>
                    <a:lnTo>
                      <a:pt x="338" y="475"/>
                    </a:lnTo>
                    <a:lnTo>
                      <a:pt x="336" y="469"/>
                    </a:lnTo>
                    <a:lnTo>
                      <a:pt x="340" y="465"/>
                    </a:lnTo>
                    <a:lnTo>
                      <a:pt x="356" y="455"/>
                    </a:lnTo>
                    <a:lnTo>
                      <a:pt x="366" y="451"/>
                    </a:lnTo>
                    <a:lnTo>
                      <a:pt x="378" y="435"/>
                    </a:lnTo>
                    <a:lnTo>
                      <a:pt x="386" y="431"/>
                    </a:lnTo>
                    <a:lnTo>
                      <a:pt x="386" y="435"/>
                    </a:lnTo>
                    <a:lnTo>
                      <a:pt x="382" y="441"/>
                    </a:lnTo>
                    <a:lnTo>
                      <a:pt x="380" y="447"/>
                    </a:lnTo>
                    <a:lnTo>
                      <a:pt x="372" y="455"/>
                    </a:lnTo>
                    <a:lnTo>
                      <a:pt x="366" y="467"/>
                    </a:lnTo>
                    <a:lnTo>
                      <a:pt x="364" y="467"/>
                    </a:lnTo>
                    <a:lnTo>
                      <a:pt x="362" y="475"/>
                    </a:lnTo>
                    <a:lnTo>
                      <a:pt x="352" y="475"/>
                    </a:lnTo>
                    <a:lnTo>
                      <a:pt x="350" y="482"/>
                    </a:lnTo>
                    <a:lnTo>
                      <a:pt x="356" y="482"/>
                    </a:lnTo>
                    <a:lnTo>
                      <a:pt x="358" y="478"/>
                    </a:lnTo>
                    <a:lnTo>
                      <a:pt x="364" y="478"/>
                    </a:lnTo>
                    <a:lnTo>
                      <a:pt x="372" y="467"/>
                    </a:lnTo>
                    <a:lnTo>
                      <a:pt x="372" y="465"/>
                    </a:lnTo>
                    <a:lnTo>
                      <a:pt x="378" y="459"/>
                    </a:lnTo>
                    <a:lnTo>
                      <a:pt x="380" y="469"/>
                    </a:lnTo>
                    <a:lnTo>
                      <a:pt x="382" y="473"/>
                    </a:lnTo>
                    <a:lnTo>
                      <a:pt x="380" y="475"/>
                    </a:lnTo>
                    <a:lnTo>
                      <a:pt x="376" y="482"/>
                    </a:lnTo>
                    <a:lnTo>
                      <a:pt x="374" y="484"/>
                    </a:lnTo>
                    <a:lnTo>
                      <a:pt x="368" y="488"/>
                    </a:lnTo>
                    <a:lnTo>
                      <a:pt x="372" y="490"/>
                    </a:lnTo>
                    <a:lnTo>
                      <a:pt x="382" y="488"/>
                    </a:lnTo>
                    <a:lnTo>
                      <a:pt x="384" y="492"/>
                    </a:lnTo>
                    <a:lnTo>
                      <a:pt x="386" y="502"/>
                    </a:lnTo>
                    <a:lnTo>
                      <a:pt x="384" y="510"/>
                    </a:lnTo>
                    <a:lnTo>
                      <a:pt x="378" y="524"/>
                    </a:lnTo>
                    <a:lnTo>
                      <a:pt x="384" y="534"/>
                    </a:lnTo>
                    <a:lnTo>
                      <a:pt x="392" y="536"/>
                    </a:lnTo>
                    <a:lnTo>
                      <a:pt x="396" y="542"/>
                    </a:lnTo>
                    <a:lnTo>
                      <a:pt x="404" y="542"/>
                    </a:lnTo>
                    <a:lnTo>
                      <a:pt x="412" y="544"/>
                    </a:lnTo>
                    <a:lnTo>
                      <a:pt x="422" y="554"/>
                    </a:lnTo>
                    <a:lnTo>
                      <a:pt x="438" y="544"/>
                    </a:lnTo>
                    <a:lnTo>
                      <a:pt x="448" y="542"/>
                    </a:lnTo>
                    <a:lnTo>
                      <a:pt x="450" y="540"/>
                    </a:lnTo>
                    <a:lnTo>
                      <a:pt x="450" y="538"/>
                    </a:lnTo>
                    <a:lnTo>
                      <a:pt x="456" y="534"/>
                    </a:lnTo>
                    <a:lnTo>
                      <a:pt x="458" y="536"/>
                    </a:lnTo>
                    <a:lnTo>
                      <a:pt x="454" y="542"/>
                    </a:lnTo>
                    <a:lnTo>
                      <a:pt x="450" y="544"/>
                    </a:lnTo>
                    <a:lnTo>
                      <a:pt x="452" y="546"/>
                    </a:lnTo>
                    <a:lnTo>
                      <a:pt x="456" y="544"/>
                    </a:lnTo>
                    <a:lnTo>
                      <a:pt x="458" y="542"/>
                    </a:lnTo>
                    <a:lnTo>
                      <a:pt x="462" y="542"/>
                    </a:lnTo>
                    <a:lnTo>
                      <a:pt x="462" y="544"/>
                    </a:lnTo>
                    <a:lnTo>
                      <a:pt x="458" y="548"/>
                    </a:lnTo>
                    <a:lnTo>
                      <a:pt x="462" y="548"/>
                    </a:lnTo>
                    <a:lnTo>
                      <a:pt x="462" y="554"/>
                    </a:lnTo>
                    <a:lnTo>
                      <a:pt x="466" y="554"/>
                    </a:lnTo>
                    <a:lnTo>
                      <a:pt x="468" y="556"/>
                    </a:lnTo>
                    <a:lnTo>
                      <a:pt x="470" y="556"/>
                    </a:lnTo>
                    <a:lnTo>
                      <a:pt x="472" y="556"/>
                    </a:lnTo>
                    <a:lnTo>
                      <a:pt x="472" y="554"/>
                    </a:lnTo>
                    <a:close/>
                    <a:moveTo>
                      <a:pt x="695" y="285"/>
                    </a:moveTo>
                    <a:lnTo>
                      <a:pt x="699" y="277"/>
                    </a:lnTo>
                    <a:lnTo>
                      <a:pt x="699" y="273"/>
                    </a:lnTo>
                    <a:lnTo>
                      <a:pt x="697" y="273"/>
                    </a:lnTo>
                    <a:lnTo>
                      <a:pt x="695" y="279"/>
                    </a:lnTo>
                    <a:lnTo>
                      <a:pt x="693" y="281"/>
                    </a:lnTo>
                    <a:lnTo>
                      <a:pt x="693" y="285"/>
                    </a:lnTo>
                    <a:lnTo>
                      <a:pt x="691" y="293"/>
                    </a:lnTo>
                    <a:lnTo>
                      <a:pt x="695" y="285"/>
                    </a:lnTo>
                    <a:close/>
                    <a:moveTo>
                      <a:pt x="494" y="116"/>
                    </a:moveTo>
                    <a:lnTo>
                      <a:pt x="498" y="114"/>
                    </a:lnTo>
                    <a:lnTo>
                      <a:pt x="500" y="112"/>
                    </a:lnTo>
                    <a:lnTo>
                      <a:pt x="504" y="110"/>
                    </a:lnTo>
                    <a:lnTo>
                      <a:pt x="502" y="110"/>
                    </a:lnTo>
                    <a:lnTo>
                      <a:pt x="496" y="110"/>
                    </a:lnTo>
                    <a:lnTo>
                      <a:pt x="492" y="114"/>
                    </a:lnTo>
                    <a:lnTo>
                      <a:pt x="490" y="118"/>
                    </a:lnTo>
                    <a:lnTo>
                      <a:pt x="494" y="116"/>
                    </a:lnTo>
                    <a:close/>
                    <a:moveTo>
                      <a:pt x="444" y="24"/>
                    </a:moveTo>
                    <a:lnTo>
                      <a:pt x="446" y="20"/>
                    </a:lnTo>
                    <a:lnTo>
                      <a:pt x="444" y="22"/>
                    </a:lnTo>
                    <a:lnTo>
                      <a:pt x="442" y="24"/>
                    </a:lnTo>
                    <a:lnTo>
                      <a:pt x="444" y="24"/>
                    </a:lnTo>
                    <a:close/>
                    <a:moveTo>
                      <a:pt x="454" y="68"/>
                    </a:moveTo>
                    <a:lnTo>
                      <a:pt x="458" y="68"/>
                    </a:lnTo>
                    <a:lnTo>
                      <a:pt x="460" y="66"/>
                    </a:lnTo>
                    <a:lnTo>
                      <a:pt x="456" y="64"/>
                    </a:lnTo>
                    <a:lnTo>
                      <a:pt x="456" y="62"/>
                    </a:lnTo>
                    <a:lnTo>
                      <a:pt x="458" y="58"/>
                    </a:lnTo>
                    <a:lnTo>
                      <a:pt x="456" y="60"/>
                    </a:lnTo>
                    <a:lnTo>
                      <a:pt x="454" y="58"/>
                    </a:lnTo>
                    <a:lnTo>
                      <a:pt x="452" y="56"/>
                    </a:lnTo>
                    <a:lnTo>
                      <a:pt x="450" y="58"/>
                    </a:lnTo>
                    <a:lnTo>
                      <a:pt x="448" y="60"/>
                    </a:lnTo>
                    <a:lnTo>
                      <a:pt x="450" y="66"/>
                    </a:lnTo>
                    <a:lnTo>
                      <a:pt x="448" y="68"/>
                    </a:lnTo>
                    <a:lnTo>
                      <a:pt x="454" y="68"/>
                    </a:lnTo>
                    <a:close/>
                    <a:moveTo>
                      <a:pt x="370" y="10"/>
                    </a:moveTo>
                    <a:lnTo>
                      <a:pt x="366" y="10"/>
                    </a:lnTo>
                    <a:lnTo>
                      <a:pt x="362" y="10"/>
                    </a:lnTo>
                    <a:lnTo>
                      <a:pt x="360" y="12"/>
                    </a:lnTo>
                    <a:lnTo>
                      <a:pt x="356" y="8"/>
                    </a:lnTo>
                    <a:lnTo>
                      <a:pt x="354" y="10"/>
                    </a:lnTo>
                    <a:lnTo>
                      <a:pt x="358" y="16"/>
                    </a:lnTo>
                    <a:lnTo>
                      <a:pt x="364" y="18"/>
                    </a:lnTo>
                    <a:lnTo>
                      <a:pt x="372" y="12"/>
                    </a:lnTo>
                    <a:lnTo>
                      <a:pt x="372" y="10"/>
                    </a:lnTo>
                    <a:lnTo>
                      <a:pt x="370" y="10"/>
                    </a:lnTo>
                    <a:close/>
                    <a:moveTo>
                      <a:pt x="356" y="20"/>
                    </a:moveTo>
                    <a:lnTo>
                      <a:pt x="352" y="12"/>
                    </a:lnTo>
                    <a:lnTo>
                      <a:pt x="350" y="12"/>
                    </a:lnTo>
                    <a:lnTo>
                      <a:pt x="348" y="18"/>
                    </a:lnTo>
                    <a:lnTo>
                      <a:pt x="350" y="18"/>
                    </a:lnTo>
                    <a:lnTo>
                      <a:pt x="356" y="20"/>
                    </a:lnTo>
                    <a:close/>
                    <a:moveTo>
                      <a:pt x="360" y="496"/>
                    </a:moveTo>
                    <a:lnTo>
                      <a:pt x="364" y="496"/>
                    </a:lnTo>
                    <a:lnTo>
                      <a:pt x="364" y="492"/>
                    </a:lnTo>
                    <a:lnTo>
                      <a:pt x="362" y="492"/>
                    </a:lnTo>
                    <a:lnTo>
                      <a:pt x="360" y="492"/>
                    </a:lnTo>
                    <a:lnTo>
                      <a:pt x="358" y="492"/>
                    </a:lnTo>
                    <a:lnTo>
                      <a:pt x="358" y="488"/>
                    </a:lnTo>
                    <a:lnTo>
                      <a:pt x="354" y="490"/>
                    </a:lnTo>
                    <a:lnTo>
                      <a:pt x="340" y="492"/>
                    </a:lnTo>
                    <a:lnTo>
                      <a:pt x="338" y="494"/>
                    </a:lnTo>
                    <a:lnTo>
                      <a:pt x="338" y="496"/>
                    </a:lnTo>
                    <a:lnTo>
                      <a:pt x="344" y="500"/>
                    </a:lnTo>
                    <a:lnTo>
                      <a:pt x="348" y="498"/>
                    </a:lnTo>
                    <a:lnTo>
                      <a:pt x="352" y="498"/>
                    </a:lnTo>
                    <a:lnTo>
                      <a:pt x="356" y="496"/>
                    </a:lnTo>
                    <a:lnTo>
                      <a:pt x="360" y="4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19" name="Freeform 188"/>
              <p:cNvSpPr>
                <a:spLocks/>
              </p:cNvSpPr>
              <p:nvPr/>
            </p:nvSpPr>
            <p:spPr bwMode="auto">
              <a:xfrm>
                <a:off x="15340103" y="3643128"/>
                <a:ext cx="114075" cy="142594"/>
              </a:xfrm>
              <a:custGeom>
                <a:avLst/>
                <a:gdLst>
                  <a:gd name="T0" fmla="*/ 66 w 80"/>
                  <a:gd name="T1" fmla="*/ 2 h 100"/>
                  <a:gd name="T2" fmla="*/ 58 w 80"/>
                  <a:gd name="T3" fmla="*/ 0 h 100"/>
                  <a:gd name="T4" fmla="*/ 52 w 80"/>
                  <a:gd name="T5" fmla="*/ 16 h 100"/>
                  <a:gd name="T6" fmla="*/ 42 w 80"/>
                  <a:gd name="T7" fmla="*/ 18 h 100"/>
                  <a:gd name="T8" fmla="*/ 42 w 80"/>
                  <a:gd name="T9" fmla="*/ 26 h 100"/>
                  <a:gd name="T10" fmla="*/ 36 w 80"/>
                  <a:gd name="T11" fmla="*/ 26 h 100"/>
                  <a:gd name="T12" fmla="*/ 24 w 80"/>
                  <a:gd name="T13" fmla="*/ 22 h 100"/>
                  <a:gd name="T14" fmla="*/ 20 w 80"/>
                  <a:gd name="T15" fmla="*/ 26 h 100"/>
                  <a:gd name="T16" fmla="*/ 18 w 80"/>
                  <a:gd name="T17" fmla="*/ 40 h 100"/>
                  <a:gd name="T18" fmla="*/ 6 w 80"/>
                  <a:gd name="T19" fmla="*/ 50 h 100"/>
                  <a:gd name="T20" fmla="*/ 0 w 80"/>
                  <a:gd name="T21" fmla="*/ 58 h 100"/>
                  <a:gd name="T22" fmla="*/ 4 w 80"/>
                  <a:gd name="T23" fmla="*/ 60 h 100"/>
                  <a:gd name="T24" fmla="*/ 14 w 80"/>
                  <a:gd name="T25" fmla="*/ 62 h 100"/>
                  <a:gd name="T26" fmla="*/ 20 w 80"/>
                  <a:gd name="T27" fmla="*/ 62 h 100"/>
                  <a:gd name="T28" fmla="*/ 22 w 80"/>
                  <a:gd name="T29" fmla="*/ 60 h 100"/>
                  <a:gd name="T30" fmla="*/ 24 w 80"/>
                  <a:gd name="T31" fmla="*/ 60 h 100"/>
                  <a:gd name="T32" fmla="*/ 24 w 80"/>
                  <a:gd name="T33" fmla="*/ 64 h 100"/>
                  <a:gd name="T34" fmla="*/ 26 w 80"/>
                  <a:gd name="T35" fmla="*/ 66 h 100"/>
                  <a:gd name="T36" fmla="*/ 24 w 80"/>
                  <a:gd name="T37" fmla="*/ 74 h 100"/>
                  <a:gd name="T38" fmla="*/ 26 w 80"/>
                  <a:gd name="T39" fmla="*/ 80 h 100"/>
                  <a:gd name="T40" fmla="*/ 22 w 80"/>
                  <a:gd name="T41" fmla="*/ 92 h 100"/>
                  <a:gd name="T42" fmla="*/ 32 w 80"/>
                  <a:gd name="T43" fmla="*/ 92 h 100"/>
                  <a:gd name="T44" fmla="*/ 32 w 80"/>
                  <a:gd name="T45" fmla="*/ 96 h 100"/>
                  <a:gd name="T46" fmla="*/ 36 w 80"/>
                  <a:gd name="T47" fmla="*/ 98 h 100"/>
                  <a:gd name="T48" fmla="*/ 38 w 80"/>
                  <a:gd name="T49" fmla="*/ 100 h 100"/>
                  <a:gd name="T50" fmla="*/ 40 w 80"/>
                  <a:gd name="T51" fmla="*/ 100 h 100"/>
                  <a:gd name="T52" fmla="*/ 40 w 80"/>
                  <a:gd name="T53" fmla="*/ 96 h 100"/>
                  <a:gd name="T54" fmla="*/ 48 w 80"/>
                  <a:gd name="T55" fmla="*/ 98 h 100"/>
                  <a:gd name="T56" fmla="*/ 54 w 80"/>
                  <a:gd name="T57" fmla="*/ 100 h 100"/>
                  <a:gd name="T58" fmla="*/ 58 w 80"/>
                  <a:gd name="T59" fmla="*/ 94 h 100"/>
                  <a:gd name="T60" fmla="*/ 64 w 80"/>
                  <a:gd name="T61" fmla="*/ 90 h 100"/>
                  <a:gd name="T62" fmla="*/ 72 w 80"/>
                  <a:gd name="T63" fmla="*/ 90 h 100"/>
                  <a:gd name="T64" fmla="*/ 80 w 80"/>
                  <a:gd name="T65" fmla="*/ 84 h 100"/>
                  <a:gd name="T66" fmla="*/ 76 w 80"/>
                  <a:gd name="T67" fmla="*/ 82 h 100"/>
                  <a:gd name="T68" fmla="*/ 74 w 80"/>
                  <a:gd name="T69" fmla="*/ 82 h 100"/>
                  <a:gd name="T70" fmla="*/ 64 w 80"/>
                  <a:gd name="T71" fmla="*/ 76 h 100"/>
                  <a:gd name="T72" fmla="*/ 62 w 80"/>
                  <a:gd name="T73" fmla="*/ 74 h 100"/>
                  <a:gd name="T74" fmla="*/ 54 w 80"/>
                  <a:gd name="T75" fmla="*/ 74 h 100"/>
                  <a:gd name="T76" fmla="*/ 54 w 80"/>
                  <a:gd name="T77" fmla="*/ 70 h 100"/>
                  <a:gd name="T78" fmla="*/ 56 w 80"/>
                  <a:gd name="T79" fmla="*/ 68 h 100"/>
                  <a:gd name="T80" fmla="*/ 56 w 80"/>
                  <a:gd name="T81" fmla="*/ 64 h 100"/>
                  <a:gd name="T82" fmla="*/ 52 w 80"/>
                  <a:gd name="T83" fmla="*/ 64 h 100"/>
                  <a:gd name="T84" fmla="*/ 52 w 80"/>
                  <a:gd name="T85" fmla="*/ 62 h 100"/>
                  <a:gd name="T86" fmla="*/ 60 w 80"/>
                  <a:gd name="T87" fmla="*/ 54 h 100"/>
                  <a:gd name="T88" fmla="*/ 66 w 80"/>
                  <a:gd name="T89" fmla="*/ 54 h 100"/>
                  <a:gd name="T90" fmla="*/ 70 w 80"/>
                  <a:gd name="T91" fmla="*/ 52 h 100"/>
                  <a:gd name="T92" fmla="*/ 70 w 80"/>
                  <a:gd name="T93" fmla="*/ 48 h 100"/>
                  <a:gd name="T94" fmla="*/ 72 w 80"/>
                  <a:gd name="T95" fmla="*/ 46 h 100"/>
                  <a:gd name="T96" fmla="*/ 74 w 80"/>
                  <a:gd name="T97" fmla="*/ 42 h 100"/>
                  <a:gd name="T98" fmla="*/ 76 w 80"/>
                  <a:gd name="T99" fmla="*/ 40 h 100"/>
                  <a:gd name="T100" fmla="*/ 76 w 80"/>
                  <a:gd name="T101" fmla="*/ 38 h 100"/>
                  <a:gd name="T102" fmla="*/ 72 w 80"/>
                  <a:gd name="T103" fmla="*/ 32 h 100"/>
                  <a:gd name="T104" fmla="*/ 70 w 80"/>
                  <a:gd name="T105" fmla="*/ 20 h 100"/>
                  <a:gd name="T106" fmla="*/ 72 w 80"/>
                  <a:gd name="T107" fmla="*/ 10 h 100"/>
                  <a:gd name="T108" fmla="*/ 72 w 80"/>
                  <a:gd name="T109" fmla="*/ 8 h 100"/>
                  <a:gd name="T110" fmla="*/ 70 w 80"/>
                  <a:gd name="T111" fmla="*/ 4 h 100"/>
                  <a:gd name="T112" fmla="*/ 66 w 80"/>
                  <a:gd name="T11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 h="100">
                    <a:moveTo>
                      <a:pt x="66" y="2"/>
                    </a:moveTo>
                    <a:lnTo>
                      <a:pt x="58" y="0"/>
                    </a:lnTo>
                    <a:lnTo>
                      <a:pt x="52" y="16"/>
                    </a:lnTo>
                    <a:lnTo>
                      <a:pt x="42" y="18"/>
                    </a:lnTo>
                    <a:lnTo>
                      <a:pt x="42" y="26"/>
                    </a:lnTo>
                    <a:lnTo>
                      <a:pt x="36" y="26"/>
                    </a:lnTo>
                    <a:lnTo>
                      <a:pt x="24" y="22"/>
                    </a:lnTo>
                    <a:lnTo>
                      <a:pt x="20" y="26"/>
                    </a:lnTo>
                    <a:lnTo>
                      <a:pt x="18" y="40"/>
                    </a:lnTo>
                    <a:lnTo>
                      <a:pt x="6" y="50"/>
                    </a:lnTo>
                    <a:lnTo>
                      <a:pt x="0" y="58"/>
                    </a:lnTo>
                    <a:lnTo>
                      <a:pt x="4" y="60"/>
                    </a:lnTo>
                    <a:lnTo>
                      <a:pt x="14" y="62"/>
                    </a:lnTo>
                    <a:lnTo>
                      <a:pt x="20" y="62"/>
                    </a:lnTo>
                    <a:lnTo>
                      <a:pt x="22" y="60"/>
                    </a:lnTo>
                    <a:lnTo>
                      <a:pt x="24" y="60"/>
                    </a:lnTo>
                    <a:lnTo>
                      <a:pt x="24" y="64"/>
                    </a:lnTo>
                    <a:lnTo>
                      <a:pt x="26" y="66"/>
                    </a:lnTo>
                    <a:lnTo>
                      <a:pt x="24" y="74"/>
                    </a:lnTo>
                    <a:lnTo>
                      <a:pt x="26" y="80"/>
                    </a:lnTo>
                    <a:lnTo>
                      <a:pt x="22" y="92"/>
                    </a:lnTo>
                    <a:lnTo>
                      <a:pt x="32" y="92"/>
                    </a:lnTo>
                    <a:lnTo>
                      <a:pt x="32" y="96"/>
                    </a:lnTo>
                    <a:lnTo>
                      <a:pt x="36" y="98"/>
                    </a:lnTo>
                    <a:lnTo>
                      <a:pt x="38" y="100"/>
                    </a:lnTo>
                    <a:lnTo>
                      <a:pt x="40" y="100"/>
                    </a:lnTo>
                    <a:lnTo>
                      <a:pt x="40" y="96"/>
                    </a:lnTo>
                    <a:lnTo>
                      <a:pt x="48" y="98"/>
                    </a:lnTo>
                    <a:lnTo>
                      <a:pt x="54" y="100"/>
                    </a:lnTo>
                    <a:lnTo>
                      <a:pt x="58" y="94"/>
                    </a:lnTo>
                    <a:lnTo>
                      <a:pt x="64" y="90"/>
                    </a:lnTo>
                    <a:lnTo>
                      <a:pt x="72" y="90"/>
                    </a:lnTo>
                    <a:lnTo>
                      <a:pt x="80" y="84"/>
                    </a:lnTo>
                    <a:lnTo>
                      <a:pt x="76" y="82"/>
                    </a:lnTo>
                    <a:lnTo>
                      <a:pt x="74" y="82"/>
                    </a:lnTo>
                    <a:lnTo>
                      <a:pt x="64" y="76"/>
                    </a:lnTo>
                    <a:lnTo>
                      <a:pt x="62" y="74"/>
                    </a:lnTo>
                    <a:lnTo>
                      <a:pt x="54" y="74"/>
                    </a:lnTo>
                    <a:lnTo>
                      <a:pt x="54" y="70"/>
                    </a:lnTo>
                    <a:lnTo>
                      <a:pt x="56" y="68"/>
                    </a:lnTo>
                    <a:lnTo>
                      <a:pt x="56" y="64"/>
                    </a:lnTo>
                    <a:lnTo>
                      <a:pt x="52" y="64"/>
                    </a:lnTo>
                    <a:lnTo>
                      <a:pt x="52" y="62"/>
                    </a:lnTo>
                    <a:lnTo>
                      <a:pt x="60" y="54"/>
                    </a:lnTo>
                    <a:lnTo>
                      <a:pt x="66" y="54"/>
                    </a:lnTo>
                    <a:lnTo>
                      <a:pt x="70" y="52"/>
                    </a:lnTo>
                    <a:lnTo>
                      <a:pt x="70" y="48"/>
                    </a:lnTo>
                    <a:lnTo>
                      <a:pt x="72" y="46"/>
                    </a:lnTo>
                    <a:lnTo>
                      <a:pt x="74" y="42"/>
                    </a:lnTo>
                    <a:lnTo>
                      <a:pt x="76" y="40"/>
                    </a:lnTo>
                    <a:lnTo>
                      <a:pt x="76" y="38"/>
                    </a:lnTo>
                    <a:lnTo>
                      <a:pt x="72" y="32"/>
                    </a:lnTo>
                    <a:lnTo>
                      <a:pt x="70" y="20"/>
                    </a:lnTo>
                    <a:lnTo>
                      <a:pt x="72" y="10"/>
                    </a:lnTo>
                    <a:lnTo>
                      <a:pt x="72" y="8"/>
                    </a:lnTo>
                    <a:lnTo>
                      <a:pt x="70" y="4"/>
                    </a:lnTo>
                    <a:lnTo>
                      <a:pt x="66"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0" name="Freeform 189"/>
              <p:cNvSpPr>
                <a:spLocks noEditPoints="1"/>
              </p:cNvSpPr>
              <p:nvPr/>
            </p:nvSpPr>
            <p:spPr bwMode="auto">
              <a:xfrm>
                <a:off x="15417104" y="3762907"/>
                <a:ext cx="96964" cy="154001"/>
              </a:xfrm>
              <a:custGeom>
                <a:avLst/>
                <a:gdLst>
                  <a:gd name="T0" fmla="*/ 22 w 68"/>
                  <a:gd name="T1" fmla="*/ 84 h 108"/>
                  <a:gd name="T2" fmla="*/ 18 w 68"/>
                  <a:gd name="T3" fmla="*/ 82 h 108"/>
                  <a:gd name="T4" fmla="*/ 22 w 68"/>
                  <a:gd name="T5" fmla="*/ 84 h 108"/>
                  <a:gd name="T6" fmla="*/ 38 w 68"/>
                  <a:gd name="T7" fmla="*/ 106 h 108"/>
                  <a:gd name="T8" fmla="*/ 44 w 68"/>
                  <a:gd name="T9" fmla="*/ 104 h 108"/>
                  <a:gd name="T10" fmla="*/ 38 w 68"/>
                  <a:gd name="T11" fmla="*/ 102 h 108"/>
                  <a:gd name="T12" fmla="*/ 32 w 68"/>
                  <a:gd name="T13" fmla="*/ 108 h 108"/>
                  <a:gd name="T14" fmla="*/ 10 w 68"/>
                  <a:gd name="T15" fmla="*/ 6 h 108"/>
                  <a:gd name="T16" fmla="*/ 0 w 68"/>
                  <a:gd name="T17" fmla="*/ 16 h 108"/>
                  <a:gd name="T18" fmla="*/ 8 w 68"/>
                  <a:gd name="T19" fmla="*/ 26 h 108"/>
                  <a:gd name="T20" fmla="*/ 10 w 68"/>
                  <a:gd name="T21" fmla="*/ 32 h 108"/>
                  <a:gd name="T22" fmla="*/ 2 w 68"/>
                  <a:gd name="T23" fmla="*/ 34 h 108"/>
                  <a:gd name="T24" fmla="*/ 8 w 68"/>
                  <a:gd name="T25" fmla="*/ 34 h 108"/>
                  <a:gd name="T26" fmla="*/ 14 w 68"/>
                  <a:gd name="T27" fmla="*/ 46 h 108"/>
                  <a:gd name="T28" fmla="*/ 22 w 68"/>
                  <a:gd name="T29" fmla="*/ 54 h 108"/>
                  <a:gd name="T30" fmla="*/ 20 w 68"/>
                  <a:gd name="T31" fmla="*/ 66 h 108"/>
                  <a:gd name="T32" fmla="*/ 24 w 68"/>
                  <a:gd name="T33" fmla="*/ 74 h 108"/>
                  <a:gd name="T34" fmla="*/ 24 w 68"/>
                  <a:gd name="T35" fmla="*/ 78 h 108"/>
                  <a:gd name="T36" fmla="*/ 22 w 68"/>
                  <a:gd name="T37" fmla="*/ 80 h 108"/>
                  <a:gd name="T38" fmla="*/ 26 w 68"/>
                  <a:gd name="T39" fmla="*/ 84 h 108"/>
                  <a:gd name="T40" fmla="*/ 32 w 68"/>
                  <a:gd name="T41" fmla="*/ 80 h 108"/>
                  <a:gd name="T42" fmla="*/ 36 w 68"/>
                  <a:gd name="T43" fmla="*/ 76 h 108"/>
                  <a:gd name="T44" fmla="*/ 42 w 68"/>
                  <a:gd name="T45" fmla="*/ 78 h 108"/>
                  <a:gd name="T46" fmla="*/ 44 w 68"/>
                  <a:gd name="T47" fmla="*/ 74 h 108"/>
                  <a:gd name="T48" fmla="*/ 46 w 68"/>
                  <a:gd name="T49" fmla="*/ 78 h 108"/>
                  <a:gd name="T50" fmla="*/ 50 w 68"/>
                  <a:gd name="T51" fmla="*/ 72 h 108"/>
                  <a:gd name="T52" fmla="*/ 56 w 68"/>
                  <a:gd name="T53" fmla="*/ 74 h 108"/>
                  <a:gd name="T54" fmla="*/ 60 w 68"/>
                  <a:gd name="T55" fmla="*/ 68 h 108"/>
                  <a:gd name="T56" fmla="*/ 68 w 68"/>
                  <a:gd name="T57" fmla="*/ 64 h 108"/>
                  <a:gd name="T58" fmla="*/ 64 w 68"/>
                  <a:gd name="T59" fmla="*/ 52 h 108"/>
                  <a:gd name="T60" fmla="*/ 58 w 68"/>
                  <a:gd name="T61" fmla="*/ 38 h 108"/>
                  <a:gd name="T62" fmla="*/ 44 w 68"/>
                  <a:gd name="T63" fmla="*/ 16 h 108"/>
                  <a:gd name="T64" fmla="*/ 28 w 68"/>
                  <a:gd name="T65" fmla="*/ 4 h 108"/>
                  <a:gd name="T66" fmla="*/ 18 w 68"/>
                  <a:gd name="T6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108">
                    <a:moveTo>
                      <a:pt x="22" y="84"/>
                    </a:moveTo>
                    <a:lnTo>
                      <a:pt x="22" y="84"/>
                    </a:lnTo>
                    <a:lnTo>
                      <a:pt x="20" y="84"/>
                    </a:lnTo>
                    <a:lnTo>
                      <a:pt x="18" y="82"/>
                    </a:lnTo>
                    <a:lnTo>
                      <a:pt x="20" y="82"/>
                    </a:lnTo>
                    <a:lnTo>
                      <a:pt x="22" y="84"/>
                    </a:lnTo>
                    <a:close/>
                    <a:moveTo>
                      <a:pt x="36" y="108"/>
                    </a:moveTo>
                    <a:lnTo>
                      <a:pt x="38" y="106"/>
                    </a:lnTo>
                    <a:lnTo>
                      <a:pt x="40" y="106"/>
                    </a:lnTo>
                    <a:lnTo>
                      <a:pt x="44" y="104"/>
                    </a:lnTo>
                    <a:lnTo>
                      <a:pt x="42" y="102"/>
                    </a:lnTo>
                    <a:lnTo>
                      <a:pt x="38" y="102"/>
                    </a:lnTo>
                    <a:lnTo>
                      <a:pt x="34" y="104"/>
                    </a:lnTo>
                    <a:lnTo>
                      <a:pt x="32" y="108"/>
                    </a:lnTo>
                    <a:lnTo>
                      <a:pt x="36" y="108"/>
                    </a:lnTo>
                    <a:close/>
                    <a:moveTo>
                      <a:pt x="10" y="6"/>
                    </a:moveTo>
                    <a:lnTo>
                      <a:pt x="4" y="10"/>
                    </a:lnTo>
                    <a:lnTo>
                      <a:pt x="0" y="16"/>
                    </a:lnTo>
                    <a:lnTo>
                      <a:pt x="8" y="22"/>
                    </a:lnTo>
                    <a:lnTo>
                      <a:pt x="8" y="26"/>
                    </a:lnTo>
                    <a:lnTo>
                      <a:pt x="10" y="28"/>
                    </a:lnTo>
                    <a:lnTo>
                      <a:pt x="10" y="32"/>
                    </a:lnTo>
                    <a:lnTo>
                      <a:pt x="6" y="30"/>
                    </a:lnTo>
                    <a:lnTo>
                      <a:pt x="2" y="34"/>
                    </a:lnTo>
                    <a:lnTo>
                      <a:pt x="4" y="36"/>
                    </a:lnTo>
                    <a:lnTo>
                      <a:pt x="8" y="34"/>
                    </a:lnTo>
                    <a:lnTo>
                      <a:pt x="10" y="38"/>
                    </a:lnTo>
                    <a:lnTo>
                      <a:pt x="14" y="46"/>
                    </a:lnTo>
                    <a:lnTo>
                      <a:pt x="18" y="52"/>
                    </a:lnTo>
                    <a:lnTo>
                      <a:pt x="22" y="54"/>
                    </a:lnTo>
                    <a:lnTo>
                      <a:pt x="18" y="60"/>
                    </a:lnTo>
                    <a:lnTo>
                      <a:pt x="20" y="66"/>
                    </a:lnTo>
                    <a:lnTo>
                      <a:pt x="22" y="70"/>
                    </a:lnTo>
                    <a:lnTo>
                      <a:pt x="24" y="74"/>
                    </a:lnTo>
                    <a:lnTo>
                      <a:pt x="24" y="78"/>
                    </a:lnTo>
                    <a:lnTo>
                      <a:pt x="24" y="78"/>
                    </a:lnTo>
                    <a:lnTo>
                      <a:pt x="22" y="78"/>
                    </a:lnTo>
                    <a:lnTo>
                      <a:pt x="22" y="80"/>
                    </a:lnTo>
                    <a:lnTo>
                      <a:pt x="26" y="82"/>
                    </a:lnTo>
                    <a:lnTo>
                      <a:pt x="26" y="84"/>
                    </a:lnTo>
                    <a:lnTo>
                      <a:pt x="30" y="84"/>
                    </a:lnTo>
                    <a:lnTo>
                      <a:pt x="32" y="80"/>
                    </a:lnTo>
                    <a:lnTo>
                      <a:pt x="36" y="80"/>
                    </a:lnTo>
                    <a:lnTo>
                      <a:pt x="36" y="76"/>
                    </a:lnTo>
                    <a:lnTo>
                      <a:pt x="40" y="76"/>
                    </a:lnTo>
                    <a:lnTo>
                      <a:pt x="42" y="78"/>
                    </a:lnTo>
                    <a:lnTo>
                      <a:pt x="42" y="76"/>
                    </a:lnTo>
                    <a:lnTo>
                      <a:pt x="44" y="74"/>
                    </a:lnTo>
                    <a:lnTo>
                      <a:pt x="46" y="74"/>
                    </a:lnTo>
                    <a:lnTo>
                      <a:pt x="46" y="78"/>
                    </a:lnTo>
                    <a:lnTo>
                      <a:pt x="48" y="76"/>
                    </a:lnTo>
                    <a:lnTo>
                      <a:pt x="50" y="72"/>
                    </a:lnTo>
                    <a:lnTo>
                      <a:pt x="52" y="72"/>
                    </a:lnTo>
                    <a:lnTo>
                      <a:pt x="56" y="74"/>
                    </a:lnTo>
                    <a:lnTo>
                      <a:pt x="56" y="72"/>
                    </a:lnTo>
                    <a:lnTo>
                      <a:pt x="60" y="68"/>
                    </a:lnTo>
                    <a:lnTo>
                      <a:pt x="64" y="68"/>
                    </a:lnTo>
                    <a:lnTo>
                      <a:pt x="68" y="64"/>
                    </a:lnTo>
                    <a:lnTo>
                      <a:pt x="64" y="50"/>
                    </a:lnTo>
                    <a:lnTo>
                      <a:pt x="64" y="52"/>
                    </a:lnTo>
                    <a:lnTo>
                      <a:pt x="62" y="50"/>
                    </a:lnTo>
                    <a:lnTo>
                      <a:pt x="58" y="38"/>
                    </a:lnTo>
                    <a:lnTo>
                      <a:pt x="52" y="26"/>
                    </a:lnTo>
                    <a:lnTo>
                      <a:pt x="44" y="16"/>
                    </a:lnTo>
                    <a:lnTo>
                      <a:pt x="34" y="10"/>
                    </a:lnTo>
                    <a:lnTo>
                      <a:pt x="28" y="4"/>
                    </a:lnTo>
                    <a:lnTo>
                      <a:pt x="26" y="0"/>
                    </a:lnTo>
                    <a:lnTo>
                      <a:pt x="18" y="6"/>
                    </a:lnTo>
                    <a:lnTo>
                      <a:pt x="10" y="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1" name="Freeform 190"/>
              <p:cNvSpPr>
                <a:spLocks noEditPoints="1"/>
              </p:cNvSpPr>
              <p:nvPr/>
            </p:nvSpPr>
            <p:spPr bwMode="auto">
              <a:xfrm>
                <a:off x="15519771" y="3571831"/>
                <a:ext cx="256669" cy="548986"/>
              </a:xfrm>
              <a:custGeom>
                <a:avLst/>
                <a:gdLst>
                  <a:gd name="T0" fmla="*/ 2 w 180"/>
                  <a:gd name="T1" fmla="*/ 218 h 385"/>
                  <a:gd name="T2" fmla="*/ 2 w 180"/>
                  <a:gd name="T3" fmla="*/ 226 h 385"/>
                  <a:gd name="T4" fmla="*/ 112 w 180"/>
                  <a:gd name="T5" fmla="*/ 76 h 385"/>
                  <a:gd name="T6" fmla="*/ 108 w 180"/>
                  <a:gd name="T7" fmla="*/ 62 h 385"/>
                  <a:gd name="T8" fmla="*/ 138 w 180"/>
                  <a:gd name="T9" fmla="*/ 62 h 385"/>
                  <a:gd name="T10" fmla="*/ 168 w 180"/>
                  <a:gd name="T11" fmla="*/ 50 h 385"/>
                  <a:gd name="T12" fmla="*/ 174 w 180"/>
                  <a:gd name="T13" fmla="*/ 44 h 385"/>
                  <a:gd name="T14" fmla="*/ 158 w 180"/>
                  <a:gd name="T15" fmla="*/ 30 h 385"/>
                  <a:gd name="T16" fmla="*/ 94 w 180"/>
                  <a:gd name="T17" fmla="*/ 0 h 385"/>
                  <a:gd name="T18" fmla="*/ 106 w 180"/>
                  <a:gd name="T19" fmla="*/ 30 h 385"/>
                  <a:gd name="T20" fmla="*/ 92 w 180"/>
                  <a:gd name="T21" fmla="*/ 44 h 385"/>
                  <a:gd name="T22" fmla="*/ 130 w 180"/>
                  <a:gd name="T23" fmla="*/ 80 h 385"/>
                  <a:gd name="T24" fmla="*/ 124 w 180"/>
                  <a:gd name="T25" fmla="*/ 82 h 385"/>
                  <a:gd name="T26" fmla="*/ 118 w 180"/>
                  <a:gd name="T27" fmla="*/ 94 h 385"/>
                  <a:gd name="T28" fmla="*/ 128 w 180"/>
                  <a:gd name="T29" fmla="*/ 108 h 385"/>
                  <a:gd name="T30" fmla="*/ 136 w 180"/>
                  <a:gd name="T31" fmla="*/ 142 h 385"/>
                  <a:gd name="T32" fmla="*/ 114 w 180"/>
                  <a:gd name="T33" fmla="*/ 170 h 385"/>
                  <a:gd name="T34" fmla="*/ 102 w 180"/>
                  <a:gd name="T35" fmla="*/ 160 h 385"/>
                  <a:gd name="T36" fmla="*/ 88 w 180"/>
                  <a:gd name="T37" fmla="*/ 190 h 385"/>
                  <a:gd name="T38" fmla="*/ 48 w 180"/>
                  <a:gd name="T39" fmla="*/ 202 h 385"/>
                  <a:gd name="T40" fmla="*/ 36 w 180"/>
                  <a:gd name="T41" fmla="*/ 224 h 385"/>
                  <a:gd name="T42" fmla="*/ 64 w 180"/>
                  <a:gd name="T43" fmla="*/ 220 h 385"/>
                  <a:gd name="T44" fmla="*/ 96 w 180"/>
                  <a:gd name="T45" fmla="*/ 208 h 385"/>
                  <a:gd name="T46" fmla="*/ 118 w 180"/>
                  <a:gd name="T47" fmla="*/ 228 h 385"/>
                  <a:gd name="T48" fmla="*/ 118 w 180"/>
                  <a:gd name="T49" fmla="*/ 206 h 385"/>
                  <a:gd name="T50" fmla="*/ 136 w 180"/>
                  <a:gd name="T51" fmla="*/ 212 h 385"/>
                  <a:gd name="T52" fmla="*/ 160 w 180"/>
                  <a:gd name="T53" fmla="*/ 212 h 385"/>
                  <a:gd name="T54" fmla="*/ 164 w 180"/>
                  <a:gd name="T55" fmla="*/ 192 h 385"/>
                  <a:gd name="T56" fmla="*/ 180 w 180"/>
                  <a:gd name="T57" fmla="*/ 202 h 385"/>
                  <a:gd name="T58" fmla="*/ 170 w 180"/>
                  <a:gd name="T59" fmla="*/ 166 h 385"/>
                  <a:gd name="T60" fmla="*/ 166 w 180"/>
                  <a:gd name="T61" fmla="*/ 132 h 385"/>
                  <a:gd name="T62" fmla="*/ 138 w 180"/>
                  <a:gd name="T63" fmla="*/ 82 h 385"/>
                  <a:gd name="T64" fmla="*/ 122 w 180"/>
                  <a:gd name="T65" fmla="*/ 152 h 385"/>
                  <a:gd name="T66" fmla="*/ 94 w 180"/>
                  <a:gd name="T67" fmla="*/ 216 h 385"/>
                  <a:gd name="T68" fmla="*/ 90 w 180"/>
                  <a:gd name="T69" fmla="*/ 238 h 385"/>
                  <a:gd name="T70" fmla="*/ 74 w 180"/>
                  <a:gd name="T71" fmla="*/ 222 h 385"/>
                  <a:gd name="T72" fmla="*/ 60 w 180"/>
                  <a:gd name="T73" fmla="*/ 236 h 385"/>
                  <a:gd name="T74" fmla="*/ 72 w 180"/>
                  <a:gd name="T75" fmla="*/ 248 h 385"/>
                  <a:gd name="T76" fmla="*/ 60 w 180"/>
                  <a:gd name="T77" fmla="*/ 224 h 385"/>
                  <a:gd name="T78" fmla="*/ 60 w 180"/>
                  <a:gd name="T79" fmla="*/ 224 h 385"/>
                  <a:gd name="T80" fmla="*/ 46 w 180"/>
                  <a:gd name="T81" fmla="*/ 236 h 385"/>
                  <a:gd name="T82" fmla="*/ 22 w 180"/>
                  <a:gd name="T83" fmla="*/ 234 h 385"/>
                  <a:gd name="T84" fmla="*/ 24 w 180"/>
                  <a:gd name="T85" fmla="*/ 246 h 385"/>
                  <a:gd name="T86" fmla="*/ 24 w 180"/>
                  <a:gd name="T87" fmla="*/ 250 h 385"/>
                  <a:gd name="T88" fmla="*/ 28 w 180"/>
                  <a:gd name="T89" fmla="*/ 246 h 385"/>
                  <a:gd name="T90" fmla="*/ 38 w 180"/>
                  <a:gd name="T91" fmla="*/ 254 h 385"/>
                  <a:gd name="T92" fmla="*/ 42 w 180"/>
                  <a:gd name="T93" fmla="*/ 277 h 385"/>
                  <a:gd name="T94" fmla="*/ 44 w 180"/>
                  <a:gd name="T95" fmla="*/ 273 h 385"/>
                  <a:gd name="T96" fmla="*/ 54 w 180"/>
                  <a:gd name="T97" fmla="*/ 281 h 385"/>
                  <a:gd name="T98" fmla="*/ 58 w 180"/>
                  <a:gd name="T99" fmla="*/ 250 h 385"/>
                  <a:gd name="T100" fmla="*/ 32 w 180"/>
                  <a:gd name="T101" fmla="*/ 258 h 385"/>
                  <a:gd name="T102" fmla="*/ 30 w 180"/>
                  <a:gd name="T103" fmla="*/ 260 h 385"/>
                  <a:gd name="T104" fmla="*/ 6 w 180"/>
                  <a:gd name="T105" fmla="*/ 250 h 385"/>
                  <a:gd name="T106" fmla="*/ 34 w 180"/>
                  <a:gd name="T107" fmla="*/ 373 h 385"/>
                  <a:gd name="T108" fmla="*/ 24 w 180"/>
                  <a:gd name="T109" fmla="*/ 371 h 385"/>
                  <a:gd name="T110" fmla="*/ 46 w 180"/>
                  <a:gd name="T111" fmla="*/ 343 h 385"/>
                  <a:gd name="T112" fmla="*/ 44 w 180"/>
                  <a:gd name="T113" fmla="*/ 33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385">
                    <a:moveTo>
                      <a:pt x="0" y="212"/>
                    </a:moveTo>
                    <a:lnTo>
                      <a:pt x="2" y="210"/>
                    </a:lnTo>
                    <a:lnTo>
                      <a:pt x="4" y="210"/>
                    </a:lnTo>
                    <a:lnTo>
                      <a:pt x="4" y="212"/>
                    </a:lnTo>
                    <a:lnTo>
                      <a:pt x="4" y="218"/>
                    </a:lnTo>
                    <a:lnTo>
                      <a:pt x="2" y="218"/>
                    </a:lnTo>
                    <a:lnTo>
                      <a:pt x="0" y="212"/>
                    </a:lnTo>
                    <a:close/>
                    <a:moveTo>
                      <a:pt x="4" y="224"/>
                    </a:moveTo>
                    <a:lnTo>
                      <a:pt x="4" y="220"/>
                    </a:lnTo>
                    <a:lnTo>
                      <a:pt x="2" y="220"/>
                    </a:lnTo>
                    <a:lnTo>
                      <a:pt x="2" y="224"/>
                    </a:lnTo>
                    <a:lnTo>
                      <a:pt x="2" y="226"/>
                    </a:lnTo>
                    <a:lnTo>
                      <a:pt x="4" y="224"/>
                    </a:lnTo>
                    <a:close/>
                    <a:moveTo>
                      <a:pt x="100" y="52"/>
                    </a:moveTo>
                    <a:lnTo>
                      <a:pt x="98" y="54"/>
                    </a:lnTo>
                    <a:lnTo>
                      <a:pt x="100" y="62"/>
                    </a:lnTo>
                    <a:lnTo>
                      <a:pt x="108" y="66"/>
                    </a:lnTo>
                    <a:lnTo>
                      <a:pt x="112" y="76"/>
                    </a:lnTo>
                    <a:lnTo>
                      <a:pt x="118" y="72"/>
                    </a:lnTo>
                    <a:lnTo>
                      <a:pt x="122" y="72"/>
                    </a:lnTo>
                    <a:lnTo>
                      <a:pt x="122" y="70"/>
                    </a:lnTo>
                    <a:lnTo>
                      <a:pt x="120" y="66"/>
                    </a:lnTo>
                    <a:lnTo>
                      <a:pt x="118" y="68"/>
                    </a:lnTo>
                    <a:lnTo>
                      <a:pt x="108" y="62"/>
                    </a:lnTo>
                    <a:lnTo>
                      <a:pt x="106" y="58"/>
                    </a:lnTo>
                    <a:lnTo>
                      <a:pt x="116" y="60"/>
                    </a:lnTo>
                    <a:lnTo>
                      <a:pt x="118" y="60"/>
                    </a:lnTo>
                    <a:lnTo>
                      <a:pt x="122" y="56"/>
                    </a:lnTo>
                    <a:lnTo>
                      <a:pt x="136" y="60"/>
                    </a:lnTo>
                    <a:lnTo>
                      <a:pt x="138" y="62"/>
                    </a:lnTo>
                    <a:lnTo>
                      <a:pt x="146" y="64"/>
                    </a:lnTo>
                    <a:lnTo>
                      <a:pt x="158" y="70"/>
                    </a:lnTo>
                    <a:lnTo>
                      <a:pt x="158" y="66"/>
                    </a:lnTo>
                    <a:lnTo>
                      <a:pt x="154" y="60"/>
                    </a:lnTo>
                    <a:lnTo>
                      <a:pt x="160" y="50"/>
                    </a:lnTo>
                    <a:lnTo>
                      <a:pt x="168" y="50"/>
                    </a:lnTo>
                    <a:lnTo>
                      <a:pt x="172" y="48"/>
                    </a:lnTo>
                    <a:lnTo>
                      <a:pt x="176" y="46"/>
                    </a:lnTo>
                    <a:lnTo>
                      <a:pt x="178" y="46"/>
                    </a:lnTo>
                    <a:lnTo>
                      <a:pt x="178" y="42"/>
                    </a:lnTo>
                    <a:lnTo>
                      <a:pt x="176" y="40"/>
                    </a:lnTo>
                    <a:lnTo>
                      <a:pt x="174" y="44"/>
                    </a:lnTo>
                    <a:lnTo>
                      <a:pt x="172" y="42"/>
                    </a:lnTo>
                    <a:lnTo>
                      <a:pt x="168" y="36"/>
                    </a:lnTo>
                    <a:lnTo>
                      <a:pt x="164" y="34"/>
                    </a:lnTo>
                    <a:lnTo>
                      <a:pt x="162" y="24"/>
                    </a:lnTo>
                    <a:lnTo>
                      <a:pt x="160" y="24"/>
                    </a:lnTo>
                    <a:lnTo>
                      <a:pt x="158" y="30"/>
                    </a:lnTo>
                    <a:lnTo>
                      <a:pt x="152" y="30"/>
                    </a:lnTo>
                    <a:lnTo>
                      <a:pt x="146" y="26"/>
                    </a:lnTo>
                    <a:lnTo>
                      <a:pt x="138" y="26"/>
                    </a:lnTo>
                    <a:lnTo>
                      <a:pt x="124" y="20"/>
                    </a:lnTo>
                    <a:lnTo>
                      <a:pt x="108" y="10"/>
                    </a:lnTo>
                    <a:lnTo>
                      <a:pt x="94" y="0"/>
                    </a:lnTo>
                    <a:lnTo>
                      <a:pt x="92" y="2"/>
                    </a:lnTo>
                    <a:lnTo>
                      <a:pt x="88" y="6"/>
                    </a:lnTo>
                    <a:lnTo>
                      <a:pt x="96" y="12"/>
                    </a:lnTo>
                    <a:lnTo>
                      <a:pt x="102" y="18"/>
                    </a:lnTo>
                    <a:lnTo>
                      <a:pt x="104" y="26"/>
                    </a:lnTo>
                    <a:lnTo>
                      <a:pt x="106" y="30"/>
                    </a:lnTo>
                    <a:lnTo>
                      <a:pt x="106" y="36"/>
                    </a:lnTo>
                    <a:lnTo>
                      <a:pt x="110" y="42"/>
                    </a:lnTo>
                    <a:lnTo>
                      <a:pt x="108" y="44"/>
                    </a:lnTo>
                    <a:lnTo>
                      <a:pt x="98" y="44"/>
                    </a:lnTo>
                    <a:lnTo>
                      <a:pt x="94" y="40"/>
                    </a:lnTo>
                    <a:lnTo>
                      <a:pt x="92" y="44"/>
                    </a:lnTo>
                    <a:lnTo>
                      <a:pt x="100" y="48"/>
                    </a:lnTo>
                    <a:lnTo>
                      <a:pt x="100" y="52"/>
                    </a:lnTo>
                    <a:close/>
                    <a:moveTo>
                      <a:pt x="134" y="76"/>
                    </a:moveTo>
                    <a:lnTo>
                      <a:pt x="134" y="76"/>
                    </a:lnTo>
                    <a:lnTo>
                      <a:pt x="124" y="76"/>
                    </a:lnTo>
                    <a:lnTo>
                      <a:pt x="130" y="80"/>
                    </a:lnTo>
                    <a:lnTo>
                      <a:pt x="136" y="80"/>
                    </a:lnTo>
                    <a:lnTo>
                      <a:pt x="138" y="84"/>
                    </a:lnTo>
                    <a:lnTo>
                      <a:pt x="136" y="88"/>
                    </a:lnTo>
                    <a:lnTo>
                      <a:pt x="130" y="88"/>
                    </a:lnTo>
                    <a:lnTo>
                      <a:pt x="130" y="88"/>
                    </a:lnTo>
                    <a:lnTo>
                      <a:pt x="124" y="82"/>
                    </a:lnTo>
                    <a:lnTo>
                      <a:pt x="120" y="82"/>
                    </a:lnTo>
                    <a:lnTo>
                      <a:pt x="120" y="84"/>
                    </a:lnTo>
                    <a:lnTo>
                      <a:pt x="122" y="86"/>
                    </a:lnTo>
                    <a:lnTo>
                      <a:pt x="124" y="88"/>
                    </a:lnTo>
                    <a:lnTo>
                      <a:pt x="118" y="90"/>
                    </a:lnTo>
                    <a:lnTo>
                      <a:pt x="118" y="94"/>
                    </a:lnTo>
                    <a:lnTo>
                      <a:pt x="122" y="96"/>
                    </a:lnTo>
                    <a:lnTo>
                      <a:pt x="124" y="102"/>
                    </a:lnTo>
                    <a:lnTo>
                      <a:pt x="124" y="104"/>
                    </a:lnTo>
                    <a:lnTo>
                      <a:pt x="122" y="108"/>
                    </a:lnTo>
                    <a:lnTo>
                      <a:pt x="126" y="108"/>
                    </a:lnTo>
                    <a:lnTo>
                      <a:pt x="128" y="108"/>
                    </a:lnTo>
                    <a:lnTo>
                      <a:pt x="130" y="110"/>
                    </a:lnTo>
                    <a:lnTo>
                      <a:pt x="134" y="118"/>
                    </a:lnTo>
                    <a:lnTo>
                      <a:pt x="134" y="124"/>
                    </a:lnTo>
                    <a:lnTo>
                      <a:pt x="136" y="128"/>
                    </a:lnTo>
                    <a:lnTo>
                      <a:pt x="134" y="136"/>
                    </a:lnTo>
                    <a:lnTo>
                      <a:pt x="136" y="142"/>
                    </a:lnTo>
                    <a:lnTo>
                      <a:pt x="134" y="146"/>
                    </a:lnTo>
                    <a:lnTo>
                      <a:pt x="130" y="148"/>
                    </a:lnTo>
                    <a:lnTo>
                      <a:pt x="130" y="154"/>
                    </a:lnTo>
                    <a:lnTo>
                      <a:pt x="126" y="160"/>
                    </a:lnTo>
                    <a:lnTo>
                      <a:pt x="116" y="166"/>
                    </a:lnTo>
                    <a:lnTo>
                      <a:pt x="114" y="170"/>
                    </a:lnTo>
                    <a:lnTo>
                      <a:pt x="110" y="170"/>
                    </a:lnTo>
                    <a:lnTo>
                      <a:pt x="108" y="166"/>
                    </a:lnTo>
                    <a:lnTo>
                      <a:pt x="104" y="162"/>
                    </a:lnTo>
                    <a:lnTo>
                      <a:pt x="108" y="158"/>
                    </a:lnTo>
                    <a:lnTo>
                      <a:pt x="108" y="154"/>
                    </a:lnTo>
                    <a:lnTo>
                      <a:pt x="102" y="160"/>
                    </a:lnTo>
                    <a:lnTo>
                      <a:pt x="102" y="162"/>
                    </a:lnTo>
                    <a:lnTo>
                      <a:pt x="104" y="172"/>
                    </a:lnTo>
                    <a:lnTo>
                      <a:pt x="100" y="184"/>
                    </a:lnTo>
                    <a:lnTo>
                      <a:pt x="102" y="190"/>
                    </a:lnTo>
                    <a:lnTo>
                      <a:pt x="96" y="192"/>
                    </a:lnTo>
                    <a:lnTo>
                      <a:pt x="88" y="190"/>
                    </a:lnTo>
                    <a:lnTo>
                      <a:pt x="76" y="192"/>
                    </a:lnTo>
                    <a:lnTo>
                      <a:pt x="70" y="194"/>
                    </a:lnTo>
                    <a:lnTo>
                      <a:pt x="60" y="194"/>
                    </a:lnTo>
                    <a:lnTo>
                      <a:pt x="58" y="192"/>
                    </a:lnTo>
                    <a:lnTo>
                      <a:pt x="48" y="196"/>
                    </a:lnTo>
                    <a:lnTo>
                      <a:pt x="48" y="202"/>
                    </a:lnTo>
                    <a:lnTo>
                      <a:pt x="42" y="208"/>
                    </a:lnTo>
                    <a:lnTo>
                      <a:pt x="40" y="210"/>
                    </a:lnTo>
                    <a:lnTo>
                      <a:pt x="38" y="218"/>
                    </a:lnTo>
                    <a:lnTo>
                      <a:pt x="30" y="218"/>
                    </a:lnTo>
                    <a:lnTo>
                      <a:pt x="32" y="226"/>
                    </a:lnTo>
                    <a:lnTo>
                      <a:pt x="36" y="224"/>
                    </a:lnTo>
                    <a:lnTo>
                      <a:pt x="48" y="226"/>
                    </a:lnTo>
                    <a:lnTo>
                      <a:pt x="52" y="228"/>
                    </a:lnTo>
                    <a:lnTo>
                      <a:pt x="54" y="228"/>
                    </a:lnTo>
                    <a:lnTo>
                      <a:pt x="52" y="224"/>
                    </a:lnTo>
                    <a:lnTo>
                      <a:pt x="58" y="218"/>
                    </a:lnTo>
                    <a:lnTo>
                      <a:pt x="64" y="220"/>
                    </a:lnTo>
                    <a:lnTo>
                      <a:pt x="78" y="214"/>
                    </a:lnTo>
                    <a:lnTo>
                      <a:pt x="80" y="210"/>
                    </a:lnTo>
                    <a:lnTo>
                      <a:pt x="84" y="210"/>
                    </a:lnTo>
                    <a:lnTo>
                      <a:pt x="90" y="210"/>
                    </a:lnTo>
                    <a:lnTo>
                      <a:pt x="94" y="208"/>
                    </a:lnTo>
                    <a:lnTo>
                      <a:pt x="96" y="208"/>
                    </a:lnTo>
                    <a:lnTo>
                      <a:pt x="100" y="210"/>
                    </a:lnTo>
                    <a:lnTo>
                      <a:pt x="98" y="218"/>
                    </a:lnTo>
                    <a:lnTo>
                      <a:pt x="102" y="222"/>
                    </a:lnTo>
                    <a:lnTo>
                      <a:pt x="102" y="228"/>
                    </a:lnTo>
                    <a:lnTo>
                      <a:pt x="112" y="236"/>
                    </a:lnTo>
                    <a:lnTo>
                      <a:pt x="118" y="228"/>
                    </a:lnTo>
                    <a:lnTo>
                      <a:pt x="116" y="222"/>
                    </a:lnTo>
                    <a:lnTo>
                      <a:pt x="122" y="220"/>
                    </a:lnTo>
                    <a:lnTo>
                      <a:pt x="126" y="220"/>
                    </a:lnTo>
                    <a:lnTo>
                      <a:pt x="126" y="216"/>
                    </a:lnTo>
                    <a:lnTo>
                      <a:pt x="118" y="212"/>
                    </a:lnTo>
                    <a:lnTo>
                      <a:pt x="118" y="206"/>
                    </a:lnTo>
                    <a:lnTo>
                      <a:pt x="122" y="204"/>
                    </a:lnTo>
                    <a:lnTo>
                      <a:pt x="124" y="210"/>
                    </a:lnTo>
                    <a:lnTo>
                      <a:pt x="130" y="210"/>
                    </a:lnTo>
                    <a:lnTo>
                      <a:pt x="128" y="212"/>
                    </a:lnTo>
                    <a:lnTo>
                      <a:pt x="132" y="212"/>
                    </a:lnTo>
                    <a:lnTo>
                      <a:pt x="136" y="212"/>
                    </a:lnTo>
                    <a:lnTo>
                      <a:pt x="148" y="212"/>
                    </a:lnTo>
                    <a:lnTo>
                      <a:pt x="148" y="202"/>
                    </a:lnTo>
                    <a:lnTo>
                      <a:pt x="150" y="202"/>
                    </a:lnTo>
                    <a:lnTo>
                      <a:pt x="154" y="204"/>
                    </a:lnTo>
                    <a:lnTo>
                      <a:pt x="154" y="212"/>
                    </a:lnTo>
                    <a:lnTo>
                      <a:pt x="160" y="212"/>
                    </a:lnTo>
                    <a:lnTo>
                      <a:pt x="160" y="208"/>
                    </a:lnTo>
                    <a:lnTo>
                      <a:pt x="158" y="204"/>
                    </a:lnTo>
                    <a:lnTo>
                      <a:pt x="158" y="202"/>
                    </a:lnTo>
                    <a:lnTo>
                      <a:pt x="164" y="200"/>
                    </a:lnTo>
                    <a:lnTo>
                      <a:pt x="162" y="196"/>
                    </a:lnTo>
                    <a:lnTo>
                      <a:pt x="164" y="192"/>
                    </a:lnTo>
                    <a:lnTo>
                      <a:pt x="168" y="192"/>
                    </a:lnTo>
                    <a:lnTo>
                      <a:pt x="166" y="200"/>
                    </a:lnTo>
                    <a:lnTo>
                      <a:pt x="168" y="202"/>
                    </a:lnTo>
                    <a:lnTo>
                      <a:pt x="170" y="208"/>
                    </a:lnTo>
                    <a:lnTo>
                      <a:pt x="174" y="204"/>
                    </a:lnTo>
                    <a:lnTo>
                      <a:pt x="180" y="202"/>
                    </a:lnTo>
                    <a:lnTo>
                      <a:pt x="178" y="194"/>
                    </a:lnTo>
                    <a:lnTo>
                      <a:pt x="180" y="188"/>
                    </a:lnTo>
                    <a:lnTo>
                      <a:pt x="174" y="184"/>
                    </a:lnTo>
                    <a:lnTo>
                      <a:pt x="170" y="176"/>
                    </a:lnTo>
                    <a:lnTo>
                      <a:pt x="168" y="168"/>
                    </a:lnTo>
                    <a:lnTo>
                      <a:pt x="170" y="166"/>
                    </a:lnTo>
                    <a:lnTo>
                      <a:pt x="168" y="156"/>
                    </a:lnTo>
                    <a:lnTo>
                      <a:pt x="160" y="144"/>
                    </a:lnTo>
                    <a:lnTo>
                      <a:pt x="160" y="138"/>
                    </a:lnTo>
                    <a:lnTo>
                      <a:pt x="162" y="136"/>
                    </a:lnTo>
                    <a:lnTo>
                      <a:pt x="168" y="136"/>
                    </a:lnTo>
                    <a:lnTo>
                      <a:pt x="166" y="132"/>
                    </a:lnTo>
                    <a:lnTo>
                      <a:pt x="166" y="122"/>
                    </a:lnTo>
                    <a:lnTo>
                      <a:pt x="158" y="108"/>
                    </a:lnTo>
                    <a:lnTo>
                      <a:pt x="152" y="100"/>
                    </a:lnTo>
                    <a:lnTo>
                      <a:pt x="146" y="94"/>
                    </a:lnTo>
                    <a:lnTo>
                      <a:pt x="142" y="90"/>
                    </a:lnTo>
                    <a:lnTo>
                      <a:pt x="138" y="82"/>
                    </a:lnTo>
                    <a:lnTo>
                      <a:pt x="134" y="76"/>
                    </a:lnTo>
                    <a:close/>
                    <a:moveTo>
                      <a:pt x="120" y="142"/>
                    </a:moveTo>
                    <a:lnTo>
                      <a:pt x="118" y="144"/>
                    </a:lnTo>
                    <a:lnTo>
                      <a:pt x="120" y="148"/>
                    </a:lnTo>
                    <a:lnTo>
                      <a:pt x="122" y="146"/>
                    </a:lnTo>
                    <a:lnTo>
                      <a:pt x="122" y="152"/>
                    </a:lnTo>
                    <a:lnTo>
                      <a:pt x="124" y="148"/>
                    </a:lnTo>
                    <a:lnTo>
                      <a:pt x="122" y="144"/>
                    </a:lnTo>
                    <a:lnTo>
                      <a:pt x="122" y="144"/>
                    </a:lnTo>
                    <a:lnTo>
                      <a:pt x="120" y="142"/>
                    </a:lnTo>
                    <a:close/>
                    <a:moveTo>
                      <a:pt x="94" y="218"/>
                    </a:moveTo>
                    <a:lnTo>
                      <a:pt x="94" y="216"/>
                    </a:lnTo>
                    <a:lnTo>
                      <a:pt x="96" y="212"/>
                    </a:lnTo>
                    <a:lnTo>
                      <a:pt x="94" y="212"/>
                    </a:lnTo>
                    <a:lnTo>
                      <a:pt x="90" y="218"/>
                    </a:lnTo>
                    <a:lnTo>
                      <a:pt x="92" y="222"/>
                    </a:lnTo>
                    <a:lnTo>
                      <a:pt x="94" y="218"/>
                    </a:lnTo>
                    <a:close/>
                    <a:moveTo>
                      <a:pt x="90" y="238"/>
                    </a:moveTo>
                    <a:lnTo>
                      <a:pt x="92" y="232"/>
                    </a:lnTo>
                    <a:lnTo>
                      <a:pt x="94" y="228"/>
                    </a:lnTo>
                    <a:lnTo>
                      <a:pt x="90" y="224"/>
                    </a:lnTo>
                    <a:lnTo>
                      <a:pt x="88" y="220"/>
                    </a:lnTo>
                    <a:lnTo>
                      <a:pt x="80" y="222"/>
                    </a:lnTo>
                    <a:lnTo>
                      <a:pt x="74" y="222"/>
                    </a:lnTo>
                    <a:lnTo>
                      <a:pt x="74" y="224"/>
                    </a:lnTo>
                    <a:lnTo>
                      <a:pt x="70" y="226"/>
                    </a:lnTo>
                    <a:lnTo>
                      <a:pt x="66" y="224"/>
                    </a:lnTo>
                    <a:lnTo>
                      <a:pt x="62" y="226"/>
                    </a:lnTo>
                    <a:lnTo>
                      <a:pt x="64" y="230"/>
                    </a:lnTo>
                    <a:lnTo>
                      <a:pt x="60" y="236"/>
                    </a:lnTo>
                    <a:lnTo>
                      <a:pt x="62" y="236"/>
                    </a:lnTo>
                    <a:lnTo>
                      <a:pt x="62" y="238"/>
                    </a:lnTo>
                    <a:lnTo>
                      <a:pt x="66" y="244"/>
                    </a:lnTo>
                    <a:lnTo>
                      <a:pt x="68" y="246"/>
                    </a:lnTo>
                    <a:lnTo>
                      <a:pt x="72" y="248"/>
                    </a:lnTo>
                    <a:lnTo>
                      <a:pt x="72" y="248"/>
                    </a:lnTo>
                    <a:lnTo>
                      <a:pt x="76" y="246"/>
                    </a:lnTo>
                    <a:lnTo>
                      <a:pt x="74" y="242"/>
                    </a:lnTo>
                    <a:lnTo>
                      <a:pt x="80" y="238"/>
                    </a:lnTo>
                    <a:lnTo>
                      <a:pt x="82" y="236"/>
                    </a:lnTo>
                    <a:lnTo>
                      <a:pt x="90" y="238"/>
                    </a:lnTo>
                    <a:close/>
                    <a:moveTo>
                      <a:pt x="60" y="224"/>
                    </a:moveTo>
                    <a:lnTo>
                      <a:pt x="58" y="226"/>
                    </a:lnTo>
                    <a:lnTo>
                      <a:pt x="56" y="224"/>
                    </a:lnTo>
                    <a:lnTo>
                      <a:pt x="54" y="224"/>
                    </a:lnTo>
                    <a:lnTo>
                      <a:pt x="54" y="226"/>
                    </a:lnTo>
                    <a:lnTo>
                      <a:pt x="58" y="228"/>
                    </a:lnTo>
                    <a:lnTo>
                      <a:pt x="60" y="224"/>
                    </a:lnTo>
                    <a:close/>
                    <a:moveTo>
                      <a:pt x="50" y="240"/>
                    </a:moveTo>
                    <a:lnTo>
                      <a:pt x="48" y="238"/>
                    </a:lnTo>
                    <a:lnTo>
                      <a:pt x="50" y="238"/>
                    </a:lnTo>
                    <a:lnTo>
                      <a:pt x="50" y="232"/>
                    </a:lnTo>
                    <a:lnTo>
                      <a:pt x="46" y="232"/>
                    </a:lnTo>
                    <a:lnTo>
                      <a:pt x="46" y="236"/>
                    </a:lnTo>
                    <a:lnTo>
                      <a:pt x="42" y="236"/>
                    </a:lnTo>
                    <a:lnTo>
                      <a:pt x="36" y="232"/>
                    </a:lnTo>
                    <a:lnTo>
                      <a:pt x="36" y="228"/>
                    </a:lnTo>
                    <a:lnTo>
                      <a:pt x="32" y="226"/>
                    </a:lnTo>
                    <a:lnTo>
                      <a:pt x="30" y="230"/>
                    </a:lnTo>
                    <a:lnTo>
                      <a:pt x="22" y="234"/>
                    </a:lnTo>
                    <a:lnTo>
                      <a:pt x="16" y="238"/>
                    </a:lnTo>
                    <a:lnTo>
                      <a:pt x="14" y="238"/>
                    </a:lnTo>
                    <a:lnTo>
                      <a:pt x="14" y="240"/>
                    </a:lnTo>
                    <a:lnTo>
                      <a:pt x="18" y="240"/>
                    </a:lnTo>
                    <a:lnTo>
                      <a:pt x="22" y="242"/>
                    </a:lnTo>
                    <a:lnTo>
                      <a:pt x="24" y="246"/>
                    </a:lnTo>
                    <a:lnTo>
                      <a:pt x="22" y="248"/>
                    </a:lnTo>
                    <a:lnTo>
                      <a:pt x="22" y="248"/>
                    </a:lnTo>
                    <a:lnTo>
                      <a:pt x="20" y="244"/>
                    </a:lnTo>
                    <a:lnTo>
                      <a:pt x="18" y="244"/>
                    </a:lnTo>
                    <a:lnTo>
                      <a:pt x="18" y="248"/>
                    </a:lnTo>
                    <a:lnTo>
                      <a:pt x="24" y="250"/>
                    </a:lnTo>
                    <a:lnTo>
                      <a:pt x="24" y="252"/>
                    </a:lnTo>
                    <a:lnTo>
                      <a:pt x="26" y="250"/>
                    </a:lnTo>
                    <a:lnTo>
                      <a:pt x="28" y="250"/>
                    </a:lnTo>
                    <a:lnTo>
                      <a:pt x="30" y="254"/>
                    </a:lnTo>
                    <a:lnTo>
                      <a:pt x="32" y="252"/>
                    </a:lnTo>
                    <a:lnTo>
                      <a:pt x="28" y="246"/>
                    </a:lnTo>
                    <a:lnTo>
                      <a:pt x="28" y="240"/>
                    </a:lnTo>
                    <a:lnTo>
                      <a:pt x="32" y="240"/>
                    </a:lnTo>
                    <a:lnTo>
                      <a:pt x="32" y="246"/>
                    </a:lnTo>
                    <a:lnTo>
                      <a:pt x="38" y="250"/>
                    </a:lnTo>
                    <a:lnTo>
                      <a:pt x="36" y="254"/>
                    </a:lnTo>
                    <a:lnTo>
                      <a:pt x="38" y="254"/>
                    </a:lnTo>
                    <a:lnTo>
                      <a:pt x="40" y="256"/>
                    </a:lnTo>
                    <a:lnTo>
                      <a:pt x="38" y="260"/>
                    </a:lnTo>
                    <a:lnTo>
                      <a:pt x="36" y="262"/>
                    </a:lnTo>
                    <a:lnTo>
                      <a:pt x="38" y="271"/>
                    </a:lnTo>
                    <a:lnTo>
                      <a:pt x="42" y="273"/>
                    </a:lnTo>
                    <a:lnTo>
                      <a:pt x="42" y="277"/>
                    </a:lnTo>
                    <a:lnTo>
                      <a:pt x="38" y="277"/>
                    </a:lnTo>
                    <a:lnTo>
                      <a:pt x="40" y="279"/>
                    </a:lnTo>
                    <a:lnTo>
                      <a:pt x="46" y="281"/>
                    </a:lnTo>
                    <a:lnTo>
                      <a:pt x="46" y="279"/>
                    </a:lnTo>
                    <a:lnTo>
                      <a:pt x="44" y="275"/>
                    </a:lnTo>
                    <a:lnTo>
                      <a:pt x="44" y="273"/>
                    </a:lnTo>
                    <a:lnTo>
                      <a:pt x="48" y="273"/>
                    </a:lnTo>
                    <a:lnTo>
                      <a:pt x="50" y="277"/>
                    </a:lnTo>
                    <a:lnTo>
                      <a:pt x="48" y="279"/>
                    </a:lnTo>
                    <a:lnTo>
                      <a:pt x="50" y="281"/>
                    </a:lnTo>
                    <a:lnTo>
                      <a:pt x="48" y="287"/>
                    </a:lnTo>
                    <a:lnTo>
                      <a:pt x="54" y="281"/>
                    </a:lnTo>
                    <a:lnTo>
                      <a:pt x="52" y="277"/>
                    </a:lnTo>
                    <a:lnTo>
                      <a:pt x="54" y="277"/>
                    </a:lnTo>
                    <a:lnTo>
                      <a:pt x="58" y="277"/>
                    </a:lnTo>
                    <a:lnTo>
                      <a:pt x="58" y="269"/>
                    </a:lnTo>
                    <a:lnTo>
                      <a:pt x="56" y="267"/>
                    </a:lnTo>
                    <a:lnTo>
                      <a:pt x="58" y="250"/>
                    </a:lnTo>
                    <a:lnTo>
                      <a:pt x="58" y="248"/>
                    </a:lnTo>
                    <a:lnTo>
                      <a:pt x="54" y="242"/>
                    </a:lnTo>
                    <a:lnTo>
                      <a:pt x="52" y="240"/>
                    </a:lnTo>
                    <a:lnTo>
                      <a:pt x="50" y="240"/>
                    </a:lnTo>
                    <a:close/>
                    <a:moveTo>
                      <a:pt x="32" y="260"/>
                    </a:moveTo>
                    <a:lnTo>
                      <a:pt x="32" y="258"/>
                    </a:lnTo>
                    <a:lnTo>
                      <a:pt x="32" y="256"/>
                    </a:lnTo>
                    <a:lnTo>
                      <a:pt x="34" y="254"/>
                    </a:lnTo>
                    <a:lnTo>
                      <a:pt x="32" y="254"/>
                    </a:lnTo>
                    <a:lnTo>
                      <a:pt x="30" y="254"/>
                    </a:lnTo>
                    <a:lnTo>
                      <a:pt x="28" y="256"/>
                    </a:lnTo>
                    <a:lnTo>
                      <a:pt x="30" y="260"/>
                    </a:lnTo>
                    <a:lnTo>
                      <a:pt x="32" y="260"/>
                    </a:lnTo>
                    <a:close/>
                    <a:moveTo>
                      <a:pt x="6" y="250"/>
                    </a:moveTo>
                    <a:lnTo>
                      <a:pt x="6" y="248"/>
                    </a:lnTo>
                    <a:lnTo>
                      <a:pt x="2" y="250"/>
                    </a:lnTo>
                    <a:lnTo>
                      <a:pt x="6" y="252"/>
                    </a:lnTo>
                    <a:lnTo>
                      <a:pt x="6" y="250"/>
                    </a:lnTo>
                    <a:close/>
                    <a:moveTo>
                      <a:pt x="8" y="240"/>
                    </a:moveTo>
                    <a:lnTo>
                      <a:pt x="8" y="248"/>
                    </a:lnTo>
                    <a:lnTo>
                      <a:pt x="12" y="246"/>
                    </a:lnTo>
                    <a:lnTo>
                      <a:pt x="8" y="240"/>
                    </a:lnTo>
                    <a:close/>
                    <a:moveTo>
                      <a:pt x="30" y="375"/>
                    </a:moveTo>
                    <a:lnTo>
                      <a:pt x="34" y="373"/>
                    </a:lnTo>
                    <a:lnTo>
                      <a:pt x="34" y="367"/>
                    </a:lnTo>
                    <a:lnTo>
                      <a:pt x="32" y="367"/>
                    </a:lnTo>
                    <a:lnTo>
                      <a:pt x="32" y="369"/>
                    </a:lnTo>
                    <a:lnTo>
                      <a:pt x="30" y="373"/>
                    </a:lnTo>
                    <a:lnTo>
                      <a:pt x="26" y="371"/>
                    </a:lnTo>
                    <a:lnTo>
                      <a:pt x="24" y="371"/>
                    </a:lnTo>
                    <a:lnTo>
                      <a:pt x="26" y="375"/>
                    </a:lnTo>
                    <a:lnTo>
                      <a:pt x="26" y="379"/>
                    </a:lnTo>
                    <a:lnTo>
                      <a:pt x="24" y="383"/>
                    </a:lnTo>
                    <a:lnTo>
                      <a:pt x="26" y="385"/>
                    </a:lnTo>
                    <a:lnTo>
                      <a:pt x="30" y="375"/>
                    </a:lnTo>
                    <a:close/>
                    <a:moveTo>
                      <a:pt x="46" y="343"/>
                    </a:moveTo>
                    <a:lnTo>
                      <a:pt x="48" y="341"/>
                    </a:lnTo>
                    <a:lnTo>
                      <a:pt x="48" y="335"/>
                    </a:lnTo>
                    <a:lnTo>
                      <a:pt x="50" y="335"/>
                    </a:lnTo>
                    <a:lnTo>
                      <a:pt x="50" y="331"/>
                    </a:lnTo>
                    <a:lnTo>
                      <a:pt x="48" y="331"/>
                    </a:lnTo>
                    <a:lnTo>
                      <a:pt x="44" y="335"/>
                    </a:lnTo>
                    <a:lnTo>
                      <a:pt x="40" y="339"/>
                    </a:lnTo>
                    <a:lnTo>
                      <a:pt x="40" y="343"/>
                    </a:lnTo>
                    <a:lnTo>
                      <a:pt x="46" y="343"/>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2" name="Freeform 191"/>
              <p:cNvSpPr>
                <a:spLocks/>
              </p:cNvSpPr>
              <p:nvPr/>
            </p:nvSpPr>
            <p:spPr bwMode="auto">
              <a:xfrm>
                <a:off x="15388585" y="4137929"/>
                <a:ext cx="37074" cy="94112"/>
              </a:xfrm>
              <a:custGeom>
                <a:avLst/>
                <a:gdLst>
                  <a:gd name="T0" fmla="*/ 14 w 26"/>
                  <a:gd name="T1" fmla="*/ 66 h 66"/>
                  <a:gd name="T2" fmla="*/ 18 w 26"/>
                  <a:gd name="T3" fmla="*/ 66 h 66"/>
                  <a:gd name="T4" fmla="*/ 18 w 26"/>
                  <a:gd name="T5" fmla="*/ 64 h 66"/>
                  <a:gd name="T6" fmla="*/ 16 w 26"/>
                  <a:gd name="T7" fmla="*/ 62 h 66"/>
                  <a:gd name="T8" fmla="*/ 16 w 26"/>
                  <a:gd name="T9" fmla="*/ 54 h 66"/>
                  <a:gd name="T10" fmla="*/ 18 w 26"/>
                  <a:gd name="T11" fmla="*/ 52 h 66"/>
                  <a:gd name="T12" fmla="*/ 24 w 26"/>
                  <a:gd name="T13" fmla="*/ 42 h 66"/>
                  <a:gd name="T14" fmla="*/ 24 w 26"/>
                  <a:gd name="T15" fmla="*/ 34 h 66"/>
                  <a:gd name="T16" fmla="*/ 24 w 26"/>
                  <a:gd name="T17" fmla="*/ 16 h 66"/>
                  <a:gd name="T18" fmla="*/ 24 w 26"/>
                  <a:gd name="T19" fmla="*/ 12 h 66"/>
                  <a:gd name="T20" fmla="*/ 26 w 26"/>
                  <a:gd name="T21" fmla="*/ 6 h 66"/>
                  <a:gd name="T22" fmla="*/ 24 w 26"/>
                  <a:gd name="T23" fmla="*/ 2 h 66"/>
                  <a:gd name="T24" fmla="*/ 16 w 26"/>
                  <a:gd name="T25" fmla="*/ 0 h 66"/>
                  <a:gd name="T26" fmla="*/ 10 w 26"/>
                  <a:gd name="T27" fmla="*/ 4 h 66"/>
                  <a:gd name="T28" fmla="*/ 10 w 26"/>
                  <a:gd name="T29" fmla="*/ 10 h 66"/>
                  <a:gd name="T30" fmla="*/ 4 w 26"/>
                  <a:gd name="T31" fmla="*/ 18 h 66"/>
                  <a:gd name="T32" fmla="*/ 0 w 26"/>
                  <a:gd name="T33" fmla="*/ 36 h 66"/>
                  <a:gd name="T34" fmla="*/ 2 w 26"/>
                  <a:gd name="T35" fmla="*/ 46 h 66"/>
                  <a:gd name="T36" fmla="*/ 6 w 26"/>
                  <a:gd name="T37" fmla="*/ 54 h 66"/>
                  <a:gd name="T38" fmla="*/ 10 w 26"/>
                  <a:gd name="T39" fmla="*/ 56 h 66"/>
                  <a:gd name="T40" fmla="*/ 14 w 26"/>
                  <a:gd name="T4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66"/>
                    </a:moveTo>
                    <a:lnTo>
                      <a:pt x="18" y="66"/>
                    </a:lnTo>
                    <a:lnTo>
                      <a:pt x="18" y="64"/>
                    </a:lnTo>
                    <a:lnTo>
                      <a:pt x="16" y="62"/>
                    </a:lnTo>
                    <a:lnTo>
                      <a:pt x="16" y="54"/>
                    </a:lnTo>
                    <a:lnTo>
                      <a:pt x="18" y="52"/>
                    </a:lnTo>
                    <a:lnTo>
                      <a:pt x="24" y="42"/>
                    </a:lnTo>
                    <a:lnTo>
                      <a:pt x="24" y="34"/>
                    </a:lnTo>
                    <a:lnTo>
                      <a:pt x="24" y="16"/>
                    </a:lnTo>
                    <a:lnTo>
                      <a:pt x="24" y="12"/>
                    </a:lnTo>
                    <a:lnTo>
                      <a:pt x="26" y="6"/>
                    </a:lnTo>
                    <a:lnTo>
                      <a:pt x="24" y="2"/>
                    </a:lnTo>
                    <a:lnTo>
                      <a:pt x="16" y="0"/>
                    </a:lnTo>
                    <a:lnTo>
                      <a:pt x="10" y="4"/>
                    </a:lnTo>
                    <a:lnTo>
                      <a:pt x="10" y="10"/>
                    </a:lnTo>
                    <a:lnTo>
                      <a:pt x="4" y="18"/>
                    </a:lnTo>
                    <a:lnTo>
                      <a:pt x="0" y="36"/>
                    </a:lnTo>
                    <a:lnTo>
                      <a:pt x="2" y="46"/>
                    </a:lnTo>
                    <a:lnTo>
                      <a:pt x="6" y="54"/>
                    </a:lnTo>
                    <a:lnTo>
                      <a:pt x="10" y="56"/>
                    </a:lnTo>
                    <a:lnTo>
                      <a:pt x="14" y="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3" name="Freeform 192"/>
              <p:cNvSpPr>
                <a:spLocks/>
              </p:cNvSpPr>
              <p:nvPr/>
            </p:nvSpPr>
            <p:spPr bwMode="auto">
              <a:xfrm>
                <a:off x="13747330" y="3568979"/>
                <a:ext cx="419226" cy="231002"/>
              </a:xfrm>
              <a:custGeom>
                <a:avLst/>
                <a:gdLst>
                  <a:gd name="T0" fmla="*/ 32 w 294"/>
                  <a:gd name="T1" fmla="*/ 72 h 162"/>
                  <a:gd name="T2" fmla="*/ 42 w 294"/>
                  <a:gd name="T3" fmla="*/ 66 h 162"/>
                  <a:gd name="T4" fmla="*/ 50 w 294"/>
                  <a:gd name="T5" fmla="*/ 62 h 162"/>
                  <a:gd name="T6" fmla="*/ 54 w 294"/>
                  <a:gd name="T7" fmla="*/ 58 h 162"/>
                  <a:gd name="T8" fmla="*/ 76 w 294"/>
                  <a:gd name="T9" fmla="*/ 70 h 162"/>
                  <a:gd name="T10" fmla="*/ 88 w 294"/>
                  <a:gd name="T11" fmla="*/ 86 h 162"/>
                  <a:gd name="T12" fmla="*/ 102 w 294"/>
                  <a:gd name="T13" fmla="*/ 84 h 162"/>
                  <a:gd name="T14" fmla="*/ 116 w 294"/>
                  <a:gd name="T15" fmla="*/ 90 h 162"/>
                  <a:gd name="T16" fmla="*/ 124 w 294"/>
                  <a:gd name="T17" fmla="*/ 100 h 162"/>
                  <a:gd name="T18" fmla="*/ 138 w 294"/>
                  <a:gd name="T19" fmla="*/ 116 h 162"/>
                  <a:gd name="T20" fmla="*/ 188 w 294"/>
                  <a:gd name="T21" fmla="*/ 144 h 162"/>
                  <a:gd name="T22" fmla="*/ 202 w 294"/>
                  <a:gd name="T23" fmla="*/ 154 h 162"/>
                  <a:gd name="T24" fmla="*/ 210 w 294"/>
                  <a:gd name="T25" fmla="*/ 162 h 162"/>
                  <a:gd name="T26" fmla="*/ 220 w 294"/>
                  <a:gd name="T27" fmla="*/ 162 h 162"/>
                  <a:gd name="T28" fmla="*/ 222 w 294"/>
                  <a:gd name="T29" fmla="*/ 134 h 162"/>
                  <a:gd name="T30" fmla="*/ 214 w 294"/>
                  <a:gd name="T31" fmla="*/ 128 h 162"/>
                  <a:gd name="T32" fmla="*/ 212 w 294"/>
                  <a:gd name="T33" fmla="*/ 118 h 162"/>
                  <a:gd name="T34" fmla="*/ 228 w 294"/>
                  <a:gd name="T35" fmla="*/ 112 h 162"/>
                  <a:gd name="T36" fmla="*/ 228 w 294"/>
                  <a:gd name="T37" fmla="*/ 104 h 162"/>
                  <a:gd name="T38" fmla="*/ 234 w 294"/>
                  <a:gd name="T39" fmla="*/ 98 h 162"/>
                  <a:gd name="T40" fmla="*/ 252 w 294"/>
                  <a:gd name="T41" fmla="*/ 92 h 162"/>
                  <a:gd name="T42" fmla="*/ 252 w 294"/>
                  <a:gd name="T43" fmla="*/ 100 h 162"/>
                  <a:gd name="T44" fmla="*/ 258 w 294"/>
                  <a:gd name="T45" fmla="*/ 106 h 162"/>
                  <a:gd name="T46" fmla="*/ 266 w 294"/>
                  <a:gd name="T47" fmla="*/ 106 h 162"/>
                  <a:gd name="T48" fmla="*/ 280 w 294"/>
                  <a:gd name="T49" fmla="*/ 102 h 162"/>
                  <a:gd name="T50" fmla="*/ 290 w 294"/>
                  <a:gd name="T51" fmla="*/ 94 h 162"/>
                  <a:gd name="T52" fmla="*/ 292 w 294"/>
                  <a:gd name="T53" fmla="*/ 92 h 162"/>
                  <a:gd name="T54" fmla="*/ 280 w 294"/>
                  <a:gd name="T55" fmla="*/ 86 h 162"/>
                  <a:gd name="T56" fmla="*/ 266 w 294"/>
                  <a:gd name="T57" fmla="*/ 80 h 162"/>
                  <a:gd name="T58" fmla="*/ 256 w 294"/>
                  <a:gd name="T59" fmla="*/ 86 h 162"/>
                  <a:gd name="T60" fmla="*/ 242 w 294"/>
                  <a:gd name="T61" fmla="*/ 80 h 162"/>
                  <a:gd name="T62" fmla="*/ 252 w 294"/>
                  <a:gd name="T63" fmla="*/ 64 h 162"/>
                  <a:gd name="T64" fmla="*/ 250 w 294"/>
                  <a:gd name="T65" fmla="*/ 62 h 162"/>
                  <a:gd name="T66" fmla="*/ 238 w 294"/>
                  <a:gd name="T67" fmla="*/ 68 h 162"/>
                  <a:gd name="T68" fmla="*/ 226 w 294"/>
                  <a:gd name="T69" fmla="*/ 78 h 162"/>
                  <a:gd name="T70" fmla="*/ 220 w 294"/>
                  <a:gd name="T71" fmla="*/ 90 h 162"/>
                  <a:gd name="T72" fmla="*/ 196 w 294"/>
                  <a:gd name="T73" fmla="*/ 84 h 162"/>
                  <a:gd name="T74" fmla="*/ 178 w 294"/>
                  <a:gd name="T75" fmla="*/ 78 h 162"/>
                  <a:gd name="T76" fmla="*/ 166 w 294"/>
                  <a:gd name="T77" fmla="*/ 72 h 162"/>
                  <a:gd name="T78" fmla="*/ 164 w 294"/>
                  <a:gd name="T79" fmla="*/ 48 h 162"/>
                  <a:gd name="T80" fmla="*/ 138 w 294"/>
                  <a:gd name="T81" fmla="*/ 44 h 162"/>
                  <a:gd name="T82" fmla="*/ 98 w 294"/>
                  <a:gd name="T83" fmla="*/ 40 h 162"/>
                  <a:gd name="T84" fmla="*/ 84 w 294"/>
                  <a:gd name="T85" fmla="*/ 26 h 162"/>
                  <a:gd name="T86" fmla="*/ 0 w 294"/>
                  <a:gd name="T87" fmla="*/ 8 h 162"/>
                  <a:gd name="T88" fmla="*/ 36 w 294"/>
                  <a:gd name="T89" fmla="*/ 8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4" h="162">
                    <a:moveTo>
                      <a:pt x="34" y="78"/>
                    </a:moveTo>
                    <a:lnTo>
                      <a:pt x="32" y="72"/>
                    </a:lnTo>
                    <a:lnTo>
                      <a:pt x="36" y="66"/>
                    </a:lnTo>
                    <a:lnTo>
                      <a:pt x="42" y="66"/>
                    </a:lnTo>
                    <a:lnTo>
                      <a:pt x="42" y="62"/>
                    </a:lnTo>
                    <a:lnTo>
                      <a:pt x="50" y="62"/>
                    </a:lnTo>
                    <a:lnTo>
                      <a:pt x="48" y="58"/>
                    </a:lnTo>
                    <a:lnTo>
                      <a:pt x="54" y="58"/>
                    </a:lnTo>
                    <a:lnTo>
                      <a:pt x="62" y="66"/>
                    </a:lnTo>
                    <a:lnTo>
                      <a:pt x="76" y="70"/>
                    </a:lnTo>
                    <a:lnTo>
                      <a:pt x="80" y="76"/>
                    </a:lnTo>
                    <a:lnTo>
                      <a:pt x="88" y="86"/>
                    </a:lnTo>
                    <a:lnTo>
                      <a:pt x="100" y="86"/>
                    </a:lnTo>
                    <a:lnTo>
                      <a:pt x="102" y="84"/>
                    </a:lnTo>
                    <a:lnTo>
                      <a:pt x="106" y="82"/>
                    </a:lnTo>
                    <a:lnTo>
                      <a:pt x="116" y="90"/>
                    </a:lnTo>
                    <a:lnTo>
                      <a:pt x="116" y="92"/>
                    </a:lnTo>
                    <a:lnTo>
                      <a:pt x="124" y="100"/>
                    </a:lnTo>
                    <a:lnTo>
                      <a:pt x="128" y="106"/>
                    </a:lnTo>
                    <a:lnTo>
                      <a:pt x="138" y="116"/>
                    </a:lnTo>
                    <a:lnTo>
                      <a:pt x="180" y="142"/>
                    </a:lnTo>
                    <a:lnTo>
                      <a:pt x="188" y="144"/>
                    </a:lnTo>
                    <a:lnTo>
                      <a:pt x="200" y="148"/>
                    </a:lnTo>
                    <a:lnTo>
                      <a:pt x="202" y="154"/>
                    </a:lnTo>
                    <a:lnTo>
                      <a:pt x="202" y="160"/>
                    </a:lnTo>
                    <a:lnTo>
                      <a:pt x="210" y="162"/>
                    </a:lnTo>
                    <a:lnTo>
                      <a:pt x="212" y="162"/>
                    </a:lnTo>
                    <a:lnTo>
                      <a:pt x="220" y="162"/>
                    </a:lnTo>
                    <a:lnTo>
                      <a:pt x="228" y="146"/>
                    </a:lnTo>
                    <a:lnTo>
                      <a:pt x="222" y="134"/>
                    </a:lnTo>
                    <a:lnTo>
                      <a:pt x="220" y="128"/>
                    </a:lnTo>
                    <a:lnTo>
                      <a:pt x="214" y="128"/>
                    </a:lnTo>
                    <a:lnTo>
                      <a:pt x="208" y="124"/>
                    </a:lnTo>
                    <a:lnTo>
                      <a:pt x="212" y="118"/>
                    </a:lnTo>
                    <a:lnTo>
                      <a:pt x="222" y="118"/>
                    </a:lnTo>
                    <a:lnTo>
                      <a:pt x="228" y="112"/>
                    </a:lnTo>
                    <a:lnTo>
                      <a:pt x="224" y="108"/>
                    </a:lnTo>
                    <a:lnTo>
                      <a:pt x="228" y="104"/>
                    </a:lnTo>
                    <a:lnTo>
                      <a:pt x="234" y="104"/>
                    </a:lnTo>
                    <a:lnTo>
                      <a:pt x="234" y="98"/>
                    </a:lnTo>
                    <a:lnTo>
                      <a:pt x="244" y="98"/>
                    </a:lnTo>
                    <a:lnTo>
                      <a:pt x="252" y="92"/>
                    </a:lnTo>
                    <a:lnTo>
                      <a:pt x="254" y="96"/>
                    </a:lnTo>
                    <a:lnTo>
                      <a:pt x="252" y="100"/>
                    </a:lnTo>
                    <a:lnTo>
                      <a:pt x="254" y="104"/>
                    </a:lnTo>
                    <a:lnTo>
                      <a:pt x="258" y="106"/>
                    </a:lnTo>
                    <a:lnTo>
                      <a:pt x="262" y="106"/>
                    </a:lnTo>
                    <a:lnTo>
                      <a:pt x="266" y="106"/>
                    </a:lnTo>
                    <a:lnTo>
                      <a:pt x="274" y="106"/>
                    </a:lnTo>
                    <a:lnTo>
                      <a:pt x="280" y="102"/>
                    </a:lnTo>
                    <a:lnTo>
                      <a:pt x="286" y="100"/>
                    </a:lnTo>
                    <a:lnTo>
                      <a:pt x="290" y="94"/>
                    </a:lnTo>
                    <a:lnTo>
                      <a:pt x="294" y="94"/>
                    </a:lnTo>
                    <a:lnTo>
                      <a:pt x="292" y="92"/>
                    </a:lnTo>
                    <a:lnTo>
                      <a:pt x="284" y="90"/>
                    </a:lnTo>
                    <a:lnTo>
                      <a:pt x="280" y="86"/>
                    </a:lnTo>
                    <a:lnTo>
                      <a:pt x="274" y="86"/>
                    </a:lnTo>
                    <a:lnTo>
                      <a:pt x="266" y="80"/>
                    </a:lnTo>
                    <a:lnTo>
                      <a:pt x="260" y="86"/>
                    </a:lnTo>
                    <a:lnTo>
                      <a:pt x="256" y="86"/>
                    </a:lnTo>
                    <a:lnTo>
                      <a:pt x="252" y="80"/>
                    </a:lnTo>
                    <a:lnTo>
                      <a:pt x="242" y="80"/>
                    </a:lnTo>
                    <a:lnTo>
                      <a:pt x="242" y="72"/>
                    </a:lnTo>
                    <a:lnTo>
                      <a:pt x="252" y="64"/>
                    </a:lnTo>
                    <a:lnTo>
                      <a:pt x="252" y="62"/>
                    </a:lnTo>
                    <a:lnTo>
                      <a:pt x="250" y="62"/>
                    </a:lnTo>
                    <a:lnTo>
                      <a:pt x="244" y="68"/>
                    </a:lnTo>
                    <a:lnTo>
                      <a:pt x="238" y="68"/>
                    </a:lnTo>
                    <a:lnTo>
                      <a:pt x="230" y="76"/>
                    </a:lnTo>
                    <a:lnTo>
                      <a:pt x="226" y="78"/>
                    </a:lnTo>
                    <a:lnTo>
                      <a:pt x="226" y="84"/>
                    </a:lnTo>
                    <a:lnTo>
                      <a:pt x="220" y="90"/>
                    </a:lnTo>
                    <a:lnTo>
                      <a:pt x="208" y="84"/>
                    </a:lnTo>
                    <a:lnTo>
                      <a:pt x="196" y="84"/>
                    </a:lnTo>
                    <a:lnTo>
                      <a:pt x="182" y="82"/>
                    </a:lnTo>
                    <a:lnTo>
                      <a:pt x="178" y="78"/>
                    </a:lnTo>
                    <a:lnTo>
                      <a:pt x="166" y="76"/>
                    </a:lnTo>
                    <a:lnTo>
                      <a:pt x="166" y="72"/>
                    </a:lnTo>
                    <a:lnTo>
                      <a:pt x="174" y="68"/>
                    </a:lnTo>
                    <a:lnTo>
                      <a:pt x="164" y="48"/>
                    </a:lnTo>
                    <a:lnTo>
                      <a:pt x="146" y="40"/>
                    </a:lnTo>
                    <a:lnTo>
                      <a:pt x="138" y="44"/>
                    </a:lnTo>
                    <a:lnTo>
                      <a:pt x="114" y="40"/>
                    </a:lnTo>
                    <a:lnTo>
                      <a:pt x="98" y="40"/>
                    </a:lnTo>
                    <a:lnTo>
                      <a:pt x="94" y="34"/>
                    </a:lnTo>
                    <a:lnTo>
                      <a:pt x="84" y="26"/>
                    </a:lnTo>
                    <a:lnTo>
                      <a:pt x="44" y="0"/>
                    </a:lnTo>
                    <a:lnTo>
                      <a:pt x="0" y="8"/>
                    </a:lnTo>
                    <a:lnTo>
                      <a:pt x="16" y="82"/>
                    </a:lnTo>
                    <a:lnTo>
                      <a:pt x="36" y="88"/>
                    </a:lnTo>
                    <a:lnTo>
                      <a:pt x="34"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4" name="Freeform 193"/>
              <p:cNvSpPr>
                <a:spLocks/>
              </p:cNvSpPr>
              <p:nvPr/>
            </p:nvSpPr>
            <p:spPr bwMode="auto">
              <a:xfrm>
                <a:off x="14043925" y="3700166"/>
                <a:ext cx="188224" cy="116927"/>
              </a:xfrm>
              <a:custGeom>
                <a:avLst/>
                <a:gdLst>
                  <a:gd name="T0" fmla="*/ 70 w 132"/>
                  <a:gd name="T1" fmla="*/ 26 h 82"/>
                  <a:gd name="T2" fmla="*/ 64 w 132"/>
                  <a:gd name="T3" fmla="*/ 26 h 82"/>
                  <a:gd name="T4" fmla="*/ 54 w 132"/>
                  <a:gd name="T5" fmla="*/ 28 h 82"/>
                  <a:gd name="T6" fmla="*/ 50 w 132"/>
                  <a:gd name="T7" fmla="*/ 26 h 82"/>
                  <a:gd name="T8" fmla="*/ 44 w 132"/>
                  <a:gd name="T9" fmla="*/ 26 h 82"/>
                  <a:gd name="T10" fmla="*/ 32 w 132"/>
                  <a:gd name="T11" fmla="*/ 26 h 82"/>
                  <a:gd name="T12" fmla="*/ 28 w 132"/>
                  <a:gd name="T13" fmla="*/ 22 h 82"/>
                  <a:gd name="T14" fmla="*/ 34 w 132"/>
                  <a:gd name="T15" fmla="*/ 18 h 82"/>
                  <a:gd name="T16" fmla="*/ 46 w 132"/>
                  <a:gd name="T17" fmla="*/ 18 h 82"/>
                  <a:gd name="T18" fmla="*/ 50 w 132"/>
                  <a:gd name="T19" fmla="*/ 14 h 82"/>
                  <a:gd name="T20" fmla="*/ 46 w 132"/>
                  <a:gd name="T21" fmla="*/ 12 h 82"/>
                  <a:gd name="T22" fmla="*/ 44 w 132"/>
                  <a:gd name="T23" fmla="*/ 8 h 82"/>
                  <a:gd name="T24" fmla="*/ 46 w 132"/>
                  <a:gd name="T25" fmla="*/ 4 h 82"/>
                  <a:gd name="T26" fmla="*/ 44 w 132"/>
                  <a:gd name="T27" fmla="*/ 0 h 82"/>
                  <a:gd name="T28" fmla="*/ 36 w 132"/>
                  <a:gd name="T29" fmla="*/ 6 h 82"/>
                  <a:gd name="T30" fmla="*/ 26 w 132"/>
                  <a:gd name="T31" fmla="*/ 6 h 82"/>
                  <a:gd name="T32" fmla="*/ 26 w 132"/>
                  <a:gd name="T33" fmla="*/ 12 h 82"/>
                  <a:gd name="T34" fmla="*/ 20 w 132"/>
                  <a:gd name="T35" fmla="*/ 12 h 82"/>
                  <a:gd name="T36" fmla="*/ 16 w 132"/>
                  <a:gd name="T37" fmla="*/ 16 h 82"/>
                  <a:gd name="T38" fmla="*/ 20 w 132"/>
                  <a:gd name="T39" fmla="*/ 20 h 82"/>
                  <a:gd name="T40" fmla="*/ 14 w 132"/>
                  <a:gd name="T41" fmla="*/ 26 h 82"/>
                  <a:gd name="T42" fmla="*/ 4 w 132"/>
                  <a:gd name="T43" fmla="*/ 26 h 82"/>
                  <a:gd name="T44" fmla="*/ 0 w 132"/>
                  <a:gd name="T45" fmla="*/ 32 h 82"/>
                  <a:gd name="T46" fmla="*/ 6 w 132"/>
                  <a:gd name="T47" fmla="*/ 36 h 82"/>
                  <a:gd name="T48" fmla="*/ 12 w 132"/>
                  <a:gd name="T49" fmla="*/ 36 h 82"/>
                  <a:gd name="T50" fmla="*/ 14 w 132"/>
                  <a:gd name="T51" fmla="*/ 42 h 82"/>
                  <a:gd name="T52" fmla="*/ 20 w 132"/>
                  <a:gd name="T53" fmla="*/ 54 h 82"/>
                  <a:gd name="T54" fmla="*/ 12 w 132"/>
                  <a:gd name="T55" fmla="*/ 70 h 82"/>
                  <a:gd name="T56" fmla="*/ 18 w 132"/>
                  <a:gd name="T57" fmla="*/ 74 h 82"/>
                  <a:gd name="T58" fmla="*/ 26 w 132"/>
                  <a:gd name="T59" fmla="*/ 76 h 82"/>
                  <a:gd name="T60" fmla="*/ 34 w 132"/>
                  <a:gd name="T61" fmla="*/ 70 h 82"/>
                  <a:gd name="T62" fmla="*/ 40 w 132"/>
                  <a:gd name="T63" fmla="*/ 72 h 82"/>
                  <a:gd name="T64" fmla="*/ 48 w 132"/>
                  <a:gd name="T65" fmla="*/ 64 h 82"/>
                  <a:gd name="T66" fmla="*/ 52 w 132"/>
                  <a:gd name="T67" fmla="*/ 62 h 82"/>
                  <a:gd name="T68" fmla="*/ 50 w 132"/>
                  <a:gd name="T69" fmla="*/ 56 h 82"/>
                  <a:gd name="T70" fmla="*/ 56 w 132"/>
                  <a:gd name="T71" fmla="*/ 48 h 82"/>
                  <a:gd name="T72" fmla="*/ 66 w 132"/>
                  <a:gd name="T73" fmla="*/ 52 h 82"/>
                  <a:gd name="T74" fmla="*/ 66 w 132"/>
                  <a:gd name="T75" fmla="*/ 56 h 82"/>
                  <a:gd name="T76" fmla="*/ 72 w 132"/>
                  <a:gd name="T77" fmla="*/ 58 h 82"/>
                  <a:gd name="T78" fmla="*/ 76 w 132"/>
                  <a:gd name="T79" fmla="*/ 80 h 82"/>
                  <a:gd name="T80" fmla="*/ 82 w 132"/>
                  <a:gd name="T81" fmla="*/ 82 h 82"/>
                  <a:gd name="T82" fmla="*/ 86 w 132"/>
                  <a:gd name="T83" fmla="*/ 78 h 82"/>
                  <a:gd name="T84" fmla="*/ 94 w 132"/>
                  <a:gd name="T85" fmla="*/ 76 h 82"/>
                  <a:gd name="T86" fmla="*/ 100 w 132"/>
                  <a:gd name="T87" fmla="*/ 72 h 82"/>
                  <a:gd name="T88" fmla="*/ 108 w 132"/>
                  <a:gd name="T89" fmla="*/ 70 h 82"/>
                  <a:gd name="T90" fmla="*/ 112 w 132"/>
                  <a:gd name="T91" fmla="*/ 72 h 82"/>
                  <a:gd name="T92" fmla="*/ 128 w 132"/>
                  <a:gd name="T93" fmla="*/ 68 h 82"/>
                  <a:gd name="T94" fmla="*/ 132 w 132"/>
                  <a:gd name="T95" fmla="*/ 68 h 82"/>
                  <a:gd name="T96" fmla="*/ 132 w 132"/>
                  <a:gd name="T97" fmla="*/ 64 h 82"/>
                  <a:gd name="T98" fmla="*/ 132 w 132"/>
                  <a:gd name="T99" fmla="*/ 58 h 82"/>
                  <a:gd name="T100" fmla="*/ 130 w 132"/>
                  <a:gd name="T101" fmla="*/ 54 h 82"/>
                  <a:gd name="T102" fmla="*/ 124 w 132"/>
                  <a:gd name="T103" fmla="*/ 46 h 82"/>
                  <a:gd name="T104" fmla="*/ 114 w 132"/>
                  <a:gd name="T105" fmla="*/ 40 h 82"/>
                  <a:gd name="T106" fmla="*/ 110 w 132"/>
                  <a:gd name="T107" fmla="*/ 44 h 82"/>
                  <a:gd name="T108" fmla="*/ 106 w 132"/>
                  <a:gd name="T109" fmla="*/ 42 h 82"/>
                  <a:gd name="T110" fmla="*/ 106 w 132"/>
                  <a:gd name="T111" fmla="*/ 36 h 82"/>
                  <a:gd name="T112" fmla="*/ 98 w 132"/>
                  <a:gd name="T113" fmla="*/ 28 h 82"/>
                  <a:gd name="T114" fmla="*/ 76 w 132"/>
                  <a:gd name="T115" fmla="*/ 32 h 82"/>
                  <a:gd name="T116" fmla="*/ 70 w 132"/>
                  <a:gd name="T117" fmla="*/ 2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82">
                    <a:moveTo>
                      <a:pt x="70" y="26"/>
                    </a:moveTo>
                    <a:lnTo>
                      <a:pt x="64" y="26"/>
                    </a:lnTo>
                    <a:lnTo>
                      <a:pt x="54" y="28"/>
                    </a:lnTo>
                    <a:lnTo>
                      <a:pt x="50" y="26"/>
                    </a:lnTo>
                    <a:lnTo>
                      <a:pt x="44" y="26"/>
                    </a:lnTo>
                    <a:lnTo>
                      <a:pt x="32" y="26"/>
                    </a:lnTo>
                    <a:lnTo>
                      <a:pt x="28" y="22"/>
                    </a:lnTo>
                    <a:lnTo>
                      <a:pt x="34" y="18"/>
                    </a:lnTo>
                    <a:lnTo>
                      <a:pt x="46" y="18"/>
                    </a:lnTo>
                    <a:lnTo>
                      <a:pt x="50" y="14"/>
                    </a:lnTo>
                    <a:lnTo>
                      <a:pt x="46" y="12"/>
                    </a:lnTo>
                    <a:lnTo>
                      <a:pt x="44" y="8"/>
                    </a:lnTo>
                    <a:lnTo>
                      <a:pt x="46" y="4"/>
                    </a:lnTo>
                    <a:lnTo>
                      <a:pt x="44" y="0"/>
                    </a:lnTo>
                    <a:lnTo>
                      <a:pt x="36" y="6"/>
                    </a:lnTo>
                    <a:lnTo>
                      <a:pt x="26" y="6"/>
                    </a:lnTo>
                    <a:lnTo>
                      <a:pt x="26" y="12"/>
                    </a:lnTo>
                    <a:lnTo>
                      <a:pt x="20" y="12"/>
                    </a:lnTo>
                    <a:lnTo>
                      <a:pt x="16" y="16"/>
                    </a:lnTo>
                    <a:lnTo>
                      <a:pt x="20" y="20"/>
                    </a:lnTo>
                    <a:lnTo>
                      <a:pt x="14" y="26"/>
                    </a:lnTo>
                    <a:lnTo>
                      <a:pt x="4" y="26"/>
                    </a:lnTo>
                    <a:lnTo>
                      <a:pt x="0" y="32"/>
                    </a:lnTo>
                    <a:lnTo>
                      <a:pt x="6" y="36"/>
                    </a:lnTo>
                    <a:lnTo>
                      <a:pt x="12" y="36"/>
                    </a:lnTo>
                    <a:lnTo>
                      <a:pt x="14" y="42"/>
                    </a:lnTo>
                    <a:lnTo>
                      <a:pt x="20" y="54"/>
                    </a:lnTo>
                    <a:lnTo>
                      <a:pt x="12" y="70"/>
                    </a:lnTo>
                    <a:lnTo>
                      <a:pt x="18" y="74"/>
                    </a:lnTo>
                    <a:lnTo>
                      <a:pt x="26" y="76"/>
                    </a:lnTo>
                    <a:lnTo>
                      <a:pt x="34" y="70"/>
                    </a:lnTo>
                    <a:lnTo>
                      <a:pt x="40" y="72"/>
                    </a:lnTo>
                    <a:lnTo>
                      <a:pt x="48" y="64"/>
                    </a:lnTo>
                    <a:lnTo>
                      <a:pt x="52" y="62"/>
                    </a:lnTo>
                    <a:lnTo>
                      <a:pt x="50" y="56"/>
                    </a:lnTo>
                    <a:lnTo>
                      <a:pt x="56" y="48"/>
                    </a:lnTo>
                    <a:lnTo>
                      <a:pt x="66" y="52"/>
                    </a:lnTo>
                    <a:lnTo>
                      <a:pt x="66" y="56"/>
                    </a:lnTo>
                    <a:lnTo>
                      <a:pt x="72" y="58"/>
                    </a:lnTo>
                    <a:lnTo>
                      <a:pt x="76" y="80"/>
                    </a:lnTo>
                    <a:lnTo>
                      <a:pt x="82" y="82"/>
                    </a:lnTo>
                    <a:lnTo>
                      <a:pt x="86" y="78"/>
                    </a:lnTo>
                    <a:lnTo>
                      <a:pt x="94" y="76"/>
                    </a:lnTo>
                    <a:lnTo>
                      <a:pt x="100" y="72"/>
                    </a:lnTo>
                    <a:lnTo>
                      <a:pt x="108" y="70"/>
                    </a:lnTo>
                    <a:lnTo>
                      <a:pt x="112" y="72"/>
                    </a:lnTo>
                    <a:lnTo>
                      <a:pt x="128" y="68"/>
                    </a:lnTo>
                    <a:lnTo>
                      <a:pt x="132" y="68"/>
                    </a:lnTo>
                    <a:lnTo>
                      <a:pt x="132" y="64"/>
                    </a:lnTo>
                    <a:lnTo>
                      <a:pt x="132" y="58"/>
                    </a:lnTo>
                    <a:lnTo>
                      <a:pt x="130" y="54"/>
                    </a:lnTo>
                    <a:lnTo>
                      <a:pt x="124" y="46"/>
                    </a:lnTo>
                    <a:lnTo>
                      <a:pt x="114" y="40"/>
                    </a:lnTo>
                    <a:lnTo>
                      <a:pt x="110" y="44"/>
                    </a:lnTo>
                    <a:lnTo>
                      <a:pt x="106" y="42"/>
                    </a:lnTo>
                    <a:lnTo>
                      <a:pt x="106" y="36"/>
                    </a:lnTo>
                    <a:lnTo>
                      <a:pt x="98" y="28"/>
                    </a:lnTo>
                    <a:lnTo>
                      <a:pt x="76" y="32"/>
                    </a:lnTo>
                    <a:lnTo>
                      <a:pt x="70"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5" name="Freeform 194"/>
              <p:cNvSpPr>
                <a:spLocks/>
              </p:cNvSpPr>
              <p:nvPr/>
            </p:nvSpPr>
            <p:spPr bwMode="auto">
              <a:xfrm>
                <a:off x="14083852" y="3634572"/>
                <a:ext cx="228150" cy="111223"/>
              </a:xfrm>
              <a:custGeom>
                <a:avLst/>
                <a:gdLst>
                  <a:gd name="T0" fmla="*/ 142 w 160"/>
                  <a:gd name="T1" fmla="*/ 8 h 78"/>
                  <a:gd name="T2" fmla="*/ 114 w 160"/>
                  <a:gd name="T3" fmla="*/ 8 h 78"/>
                  <a:gd name="T4" fmla="*/ 102 w 160"/>
                  <a:gd name="T5" fmla="*/ 6 h 78"/>
                  <a:gd name="T6" fmla="*/ 88 w 160"/>
                  <a:gd name="T7" fmla="*/ 6 h 78"/>
                  <a:gd name="T8" fmla="*/ 64 w 160"/>
                  <a:gd name="T9" fmla="*/ 4 h 78"/>
                  <a:gd name="T10" fmla="*/ 56 w 160"/>
                  <a:gd name="T11" fmla="*/ 0 h 78"/>
                  <a:gd name="T12" fmla="*/ 48 w 160"/>
                  <a:gd name="T13" fmla="*/ 2 h 78"/>
                  <a:gd name="T14" fmla="*/ 50 w 160"/>
                  <a:gd name="T15" fmla="*/ 14 h 78"/>
                  <a:gd name="T16" fmla="*/ 42 w 160"/>
                  <a:gd name="T17" fmla="*/ 14 h 78"/>
                  <a:gd name="T18" fmla="*/ 34 w 160"/>
                  <a:gd name="T19" fmla="*/ 12 h 78"/>
                  <a:gd name="T20" fmla="*/ 24 w 160"/>
                  <a:gd name="T21" fmla="*/ 8 h 78"/>
                  <a:gd name="T22" fmla="*/ 18 w 160"/>
                  <a:gd name="T23" fmla="*/ 10 h 78"/>
                  <a:gd name="T24" fmla="*/ 20 w 160"/>
                  <a:gd name="T25" fmla="*/ 14 h 78"/>
                  <a:gd name="T26" fmla="*/ 16 w 160"/>
                  <a:gd name="T27" fmla="*/ 16 h 78"/>
                  <a:gd name="T28" fmla="*/ 16 w 160"/>
                  <a:gd name="T29" fmla="*/ 18 h 78"/>
                  <a:gd name="T30" fmla="*/ 6 w 160"/>
                  <a:gd name="T31" fmla="*/ 26 h 78"/>
                  <a:gd name="T32" fmla="*/ 6 w 160"/>
                  <a:gd name="T33" fmla="*/ 34 h 78"/>
                  <a:gd name="T34" fmla="*/ 16 w 160"/>
                  <a:gd name="T35" fmla="*/ 34 h 78"/>
                  <a:gd name="T36" fmla="*/ 20 w 160"/>
                  <a:gd name="T37" fmla="*/ 40 h 78"/>
                  <a:gd name="T38" fmla="*/ 24 w 160"/>
                  <a:gd name="T39" fmla="*/ 40 h 78"/>
                  <a:gd name="T40" fmla="*/ 30 w 160"/>
                  <a:gd name="T41" fmla="*/ 34 h 78"/>
                  <a:gd name="T42" fmla="*/ 38 w 160"/>
                  <a:gd name="T43" fmla="*/ 40 h 78"/>
                  <a:gd name="T44" fmla="*/ 44 w 160"/>
                  <a:gd name="T45" fmla="*/ 40 h 78"/>
                  <a:gd name="T46" fmla="*/ 48 w 160"/>
                  <a:gd name="T47" fmla="*/ 44 h 78"/>
                  <a:gd name="T48" fmla="*/ 56 w 160"/>
                  <a:gd name="T49" fmla="*/ 46 h 78"/>
                  <a:gd name="T50" fmla="*/ 58 w 160"/>
                  <a:gd name="T51" fmla="*/ 48 h 78"/>
                  <a:gd name="T52" fmla="*/ 54 w 160"/>
                  <a:gd name="T53" fmla="*/ 48 h 78"/>
                  <a:gd name="T54" fmla="*/ 50 w 160"/>
                  <a:gd name="T55" fmla="*/ 54 h 78"/>
                  <a:gd name="T56" fmla="*/ 44 w 160"/>
                  <a:gd name="T57" fmla="*/ 56 h 78"/>
                  <a:gd name="T58" fmla="*/ 38 w 160"/>
                  <a:gd name="T59" fmla="*/ 60 h 78"/>
                  <a:gd name="T60" fmla="*/ 30 w 160"/>
                  <a:gd name="T61" fmla="*/ 60 h 78"/>
                  <a:gd name="T62" fmla="*/ 26 w 160"/>
                  <a:gd name="T63" fmla="*/ 60 h 78"/>
                  <a:gd name="T64" fmla="*/ 22 w 160"/>
                  <a:gd name="T65" fmla="*/ 60 h 78"/>
                  <a:gd name="T66" fmla="*/ 18 w 160"/>
                  <a:gd name="T67" fmla="*/ 64 h 78"/>
                  <a:gd name="T68" fmla="*/ 6 w 160"/>
                  <a:gd name="T69" fmla="*/ 64 h 78"/>
                  <a:gd name="T70" fmla="*/ 0 w 160"/>
                  <a:gd name="T71" fmla="*/ 68 h 78"/>
                  <a:gd name="T72" fmla="*/ 4 w 160"/>
                  <a:gd name="T73" fmla="*/ 72 h 78"/>
                  <a:gd name="T74" fmla="*/ 16 w 160"/>
                  <a:gd name="T75" fmla="*/ 72 h 78"/>
                  <a:gd name="T76" fmla="*/ 22 w 160"/>
                  <a:gd name="T77" fmla="*/ 72 h 78"/>
                  <a:gd name="T78" fmla="*/ 26 w 160"/>
                  <a:gd name="T79" fmla="*/ 74 h 78"/>
                  <a:gd name="T80" fmla="*/ 36 w 160"/>
                  <a:gd name="T81" fmla="*/ 72 h 78"/>
                  <a:gd name="T82" fmla="*/ 42 w 160"/>
                  <a:gd name="T83" fmla="*/ 72 h 78"/>
                  <a:gd name="T84" fmla="*/ 48 w 160"/>
                  <a:gd name="T85" fmla="*/ 78 h 78"/>
                  <a:gd name="T86" fmla="*/ 70 w 160"/>
                  <a:gd name="T87" fmla="*/ 74 h 78"/>
                  <a:gd name="T88" fmla="*/ 74 w 160"/>
                  <a:gd name="T89" fmla="*/ 62 h 78"/>
                  <a:gd name="T90" fmla="*/ 82 w 160"/>
                  <a:gd name="T91" fmla="*/ 60 h 78"/>
                  <a:gd name="T92" fmla="*/ 86 w 160"/>
                  <a:gd name="T93" fmla="*/ 56 h 78"/>
                  <a:gd name="T94" fmla="*/ 96 w 160"/>
                  <a:gd name="T95" fmla="*/ 52 h 78"/>
                  <a:gd name="T96" fmla="*/ 100 w 160"/>
                  <a:gd name="T97" fmla="*/ 56 h 78"/>
                  <a:gd name="T98" fmla="*/ 112 w 160"/>
                  <a:gd name="T99" fmla="*/ 56 h 78"/>
                  <a:gd name="T100" fmla="*/ 114 w 160"/>
                  <a:gd name="T101" fmla="*/ 54 h 78"/>
                  <a:gd name="T102" fmla="*/ 114 w 160"/>
                  <a:gd name="T103" fmla="*/ 44 h 78"/>
                  <a:gd name="T104" fmla="*/ 136 w 160"/>
                  <a:gd name="T105" fmla="*/ 42 h 78"/>
                  <a:gd name="T106" fmla="*/ 138 w 160"/>
                  <a:gd name="T107" fmla="*/ 36 h 78"/>
                  <a:gd name="T108" fmla="*/ 148 w 160"/>
                  <a:gd name="T109" fmla="*/ 28 h 78"/>
                  <a:gd name="T110" fmla="*/ 152 w 160"/>
                  <a:gd name="T111" fmla="*/ 28 h 78"/>
                  <a:gd name="T112" fmla="*/ 156 w 160"/>
                  <a:gd name="T113" fmla="*/ 24 h 78"/>
                  <a:gd name="T114" fmla="*/ 160 w 160"/>
                  <a:gd name="T115" fmla="*/ 22 h 78"/>
                  <a:gd name="T116" fmla="*/ 160 w 160"/>
                  <a:gd name="T117" fmla="*/ 18 h 78"/>
                  <a:gd name="T118" fmla="*/ 158 w 160"/>
                  <a:gd name="T119" fmla="*/ 18 h 78"/>
                  <a:gd name="T120" fmla="*/ 144 w 160"/>
                  <a:gd name="T121" fmla="*/ 12 h 78"/>
                  <a:gd name="T122" fmla="*/ 142 w 160"/>
                  <a:gd name="T123"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78">
                    <a:moveTo>
                      <a:pt x="142" y="8"/>
                    </a:moveTo>
                    <a:lnTo>
                      <a:pt x="114" y="8"/>
                    </a:lnTo>
                    <a:lnTo>
                      <a:pt x="102" y="6"/>
                    </a:lnTo>
                    <a:lnTo>
                      <a:pt x="88" y="6"/>
                    </a:lnTo>
                    <a:lnTo>
                      <a:pt x="64" y="4"/>
                    </a:lnTo>
                    <a:lnTo>
                      <a:pt x="56" y="0"/>
                    </a:lnTo>
                    <a:lnTo>
                      <a:pt x="48" y="2"/>
                    </a:lnTo>
                    <a:lnTo>
                      <a:pt x="50" y="14"/>
                    </a:lnTo>
                    <a:lnTo>
                      <a:pt x="42" y="14"/>
                    </a:lnTo>
                    <a:lnTo>
                      <a:pt x="34" y="12"/>
                    </a:lnTo>
                    <a:lnTo>
                      <a:pt x="24" y="8"/>
                    </a:lnTo>
                    <a:lnTo>
                      <a:pt x="18" y="10"/>
                    </a:lnTo>
                    <a:lnTo>
                      <a:pt x="20" y="14"/>
                    </a:lnTo>
                    <a:lnTo>
                      <a:pt x="16" y="16"/>
                    </a:lnTo>
                    <a:lnTo>
                      <a:pt x="16" y="18"/>
                    </a:lnTo>
                    <a:lnTo>
                      <a:pt x="6" y="26"/>
                    </a:lnTo>
                    <a:lnTo>
                      <a:pt x="6" y="34"/>
                    </a:lnTo>
                    <a:lnTo>
                      <a:pt x="16" y="34"/>
                    </a:lnTo>
                    <a:lnTo>
                      <a:pt x="20" y="40"/>
                    </a:lnTo>
                    <a:lnTo>
                      <a:pt x="24" y="40"/>
                    </a:lnTo>
                    <a:lnTo>
                      <a:pt x="30" y="34"/>
                    </a:lnTo>
                    <a:lnTo>
                      <a:pt x="38" y="40"/>
                    </a:lnTo>
                    <a:lnTo>
                      <a:pt x="44" y="40"/>
                    </a:lnTo>
                    <a:lnTo>
                      <a:pt x="48" y="44"/>
                    </a:lnTo>
                    <a:lnTo>
                      <a:pt x="56" y="46"/>
                    </a:lnTo>
                    <a:lnTo>
                      <a:pt x="58" y="48"/>
                    </a:lnTo>
                    <a:lnTo>
                      <a:pt x="54" y="48"/>
                    </a:lnTo>
                    <a:lnTo>
                      <a:pt x="50" y="54"/>
                    </a:lnTo>
                    <a:lnTo>
                      <a:pt x="44" y="56"/>
                    </a:lnTo>
                    <a:lnTo>
                      <a:pt x="38" y="60"/>
                    </a:lnTo>
                    <a:lnTo>
                      <a:pt x="30" y="60"/>
                    </a:lnTo>
                    <a:lnTo>
                      <a:pt x="26" y="60"/>
                    </a:lnTo>
                    <a:lnTo>
                      <a:pt x="22" y="60"/>
                    </a:lnTo>
                    <a:lnTo>
                      <a:pt x="18" y="64"/>
                    </a:lnTo>
                    <a:lnTo>
                      <a:pt x="6" y="64"/>
                    </a:lnTo>
                    <a:lnTo>
                      <a:pt x="0" y="68"/>
                    </a:lnTo>
                    <a:lnTo>
                      <a:pt x="4" y="72"/>
                    </a:lnTo>
                    <a:lnTo>
                      <a:pt x="16" y="72"/>
                    </a:lnTo>
                    <a:lnTo>
                      <a:pt x="22" y="72"/>
                    </a:lnTo>
                    <a:lnTo>
                      <a:pt x="26" y="74"/>
                    </a:lnTo>
                    <a:lnTo>
                      <a:pt x="36" y="72"/>
                    </a:lnTo>
                    <a:lnTo>
                      <a:pt x="42" y="72"/>
                    </a:lnTo>
                    <a:lnTo>
                      <a:pt x="48" y="78"/>
                    </a:lnTo>
                    <a:lnTo>
                      <a:pt x="70" y="74"/>
                    </a:lnTo>
                    <a:lnTo>
                      <a:pt x="74" y="62"/>
                    </a:lnTo>
                    <a:lnTo>
                      <a:pt x="82" y="60"/>
                    </a:lnTo>
                    <a:lnTo>
                      <a:pt x="86" y="56"/>
                    </a:lnTo>
                    <a:lnTo>
                      <a:pt x="96" y="52"/>
                    </a:lnTo>
                    <a:lnTo>
                      <a:pt x="100" y="56"/>
                    </a:lnTo>
                    <a:lnTo>
                      <a:pt x="112" y="56"/>
                    </a:lnTo>
                    <a:lnTo>
                      <a:pt x="114" y="54"/>
                    </a:lnTo>
                    <a:lnTo>
                      <a:pt x="114" y="44"/>
                    </a:lnTo>
                    <a:lnTo>
                      <a:pt x="136" y="42"/>
                    </a:lnTo>
                    <a:lnTo>
                      <a:pt x="138" y="36"/>
                    </a:lnTo>
                    <a:lnTo>
                      <a:pt x="148" y="28"/>
                    </a:lnTo>
                    <a:lnTo>
                      <a:pt x="152" y="28"/>
                    </a:lnTo>
                    <a:lnTo>
                      <a:pt x="156" y="24"/>
                    </a:lnTo>
                    <a:lnTo>
                      <a:pt x="160" y="22"/>
                    </a:lnTo>
                    <a:lnTo>
                      <a:pt x="160" y="18"/>
                    </a:lnTo>
                    <a:lnTo>
                      <a:pt x="158" y="18"/>
                    </a:lnTo>
                    <a:lnTo>
                      <a:pt x="144" y="12"/>
                    </a:lnTo>
                    <a:lnTo>
                      <a:pt x="14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6" name="Freeform 195"/>
              <p:cNvSpPr>
                <a:spLocks/>
              </p:cNvSpPr>
              <p:nvPr/>
            </p:nvSpPr>
            <p:spPr bwMode="auto">
              <a:xfrm>
                <a:off x="14408965" y="3387885"/>
                <a:ext cx="734358" cy="292317"/>
              </a:xfrm>
              <a:custGeom>
                <a:avLst/>
                <a:gdLst>
                  <a:gd name="T0" fmla="*/ 18 w 515"/>
                  <a:gd name="T1" fmla="*/ 76 h 205"/>
                  <a:gd name="T2" fmla="*/ 36 w 515"/>
                  <a:gd name="T3" fmla="*/ 82 h 205"/>
                  <a:gd name="T4" fmla="*/ 52 w 515"/>
                  <a:gd name="T5" fmla="*/ 86 h 205"/>
                  <a:gd name="T6" fmla="*/ 70 w 515"/>
                  <a:gd name="T7" fmla="*/ 106 h 205"/>
                  <a:gd name="T8" fmla="*/ 72 w 515"/>
                  <a:gd name="T9" fmla="*/ 131 h 205"/>
                  <a:gd name="T10" fmla="*/ 90 w 515"/>
                  <a:gd name="T11" fmla="*/ 137 h 205"/>
                  <a:gd name="T12" fmla="*/ 120 w 515"/>
                  <a:gd name="T13" fmla="*/ 139 h 205"/>
                  <a:gd name="T14" fmla="*/ 149 w 515"/>
                  <a:gd name="T15" fmla="*/ 153 h 205"/>
                  <a:gd name="T16" fmla="*/ 161 w 515"/>
                  <a:gd name="T17" fmla="*/ 157 h 205"/>
                  <a:gd name="T18" fmla="*/ 173 w 515"/>
                  <a:gd name="T19" fmla="*/ 175 h 205"/>
                  <a:gd name="T20" fmla="*/ 187 w 515"/>
                  <a:gd name="T21" fmla="*/ 183 h 205"/>
                  <a:gd name="T22" fmla="*/ 211 w 515"/>
                  <a:gd name="T23" fmla="*/ 181 h 205"/>
                  <a:gd name="T24" fmla="*/ 247 w 515"/>
                  <a:gd name="T25" fmla="*/ 181 h 205"/>
                  <a:gd name="T26" fmla="*/ 279 w 515"/>
                  <a:gd name="T27" fmla="*/ 191 h 205"/>
                  <a:gd name="T28" fmla="*/ 319 w 515"/>
                  <a:gd name="T29" fmla="*/ 199 h 205"/>
                  <a:gd name="T30" fmla="*/ 331 w 515"/>
                  <a:gd name="T31" fmla="*/ 205 h 205"/>
                  <a:gd name="T32" fmla="*/ 381 w 515"/>
                  <a:gd name="T33" fmla="*/ 187 h 205"/>
                  <a:gd name="T34" fmla="*/ 407 w 515"/>
                  <a:gd name="T35" fmla="*/ 183 h 205"/>
                  <a:gd name="T36" fmla="*/ 419 w 515"/>
                  <a:gd name="T37" fmla="*/ 165 h 205"/>
                  <a:gd name="T38" fmla="*/ 411 w 515"/>
                  <a:gd name="T39" fmla="*/ 155 h 205"/>
                  <a:gd name="T40" fmla="*/ 409 w 515"/>
                  <a:gd name="T41" fmla="*/ 135 h 205"/>
                  <a:gd name="T42" fmla="*/ 437 w 515"/>
                  <a:gd name="T43" fmla="*/ 139 h 205"/>
                  <a:gd name="T44" fmla="*/ 449 w 515"/>
                  <a:gd name="T45" fmla="*/ 131 h 205"/>
                  <a:gd name="T46" fmla="*/ 471 w 515"/>
                  <a:gd name="T47" fmla="*/ 125 h 205"/>
                  <a:gd name="T48" fmla="*/ 481 w 515"/>
                  <a:gd name="T49" fmla="*/ 112 h 205"/>
                  <a:gd name="T50" fmla="*/ 501 w 515"/>
                  <a:gd name="T51" fmla="*/ 106 h 205"/>
                  <a:gd name="T52" fmla="*/ 513 w 515"/>
                  <a:gd name="T53" fmla="*/ 100 h 205"/>
                  <a:gd name="T54" fmla="*/ 491 w 515"/>
                  <a:gd name="T55" fmla="*/ 86 h 205"/>
                  <a:gd name="T56" fmla="*/ 471 w 515"/>
                  <a:gd name="T57" fmla="*/ 78 h 205"/>
                  <a:gd name="T58" fmla="*/ 457 w 515"/>
                  <a:gd name="T59" fmla="*/ 82 h 205"/>
                  <a:gd name="T60" fmla="*/ 435 w 515"/>
                  <a:gd name="T61" fmla="*/ 82 h 205"/>
                  <a:gd name="T62" fmla="*/ 431 w 515"/>
                  <a:gd name="T63" fmla="*/ 68 h 205"/>
                  <a:gd name="T64" fmla="*/ 433 w 515"/>
                  <a:gd name="T65" fmla="*/ 46 h 205"/>
                  <a:gd name="T66" fmla="*/ 417 w 515"/>
                  <a:gd name="T67" fmla="*/ 44 h 205"/>
                  <a:gd name="T68" fmla="*/ 399 w 515"/>
                  <a:gd name="T69" fmla="*/ 38 h 205"/>
                  <a:gd name="T70" fmla="*/ 375 w 515"/>
                  <a:gd name="T71" fmla="*/ 50 h 205"/>
                  <a:gd name="T72" fmla="*/ 349 w 515"/>
                  <a:gd name="T73" fmla="*/ 58 h 205"/>
                  <a:gd name="T74" fmla="*/ 313 w 515"/>
                  <a:gd name="T75" fmla="*/ 56 h 205"/>
                  <a:gd name="T76" fmla="*/ 299 w 515"/>
                  <a:gd name="T77" fmla="*/ 40 h 205"/>
                  <a:gd name="T78" fmla="*/ 277 w 515"/>
                  <a:gd name="T79" fmla="*/ 36 h 205"/>
                  <a:gd name="T80" fmla="*/ 249 w 515"/>
                  <a:gd name="T81" fmla="*/ 40 h 205"/>
                  <a:gd name="T82" fmla="*/ 221 w 515"/>
                  <a:gd name="T83" fmla="*/ 38 h 205"/>
                  <a:gd name="T84" fmla="*/ 205 w 515"/>
                  <a:gd name="T85" fmla="*/ 22 h 205"/>
                  <a:gd name="T86" fmla="*/ 181 w 515"/>
                  <a:gd name="T87" fmla="*/ 10 h 205"/>
                  <a:gd name="T88" fmla="*/ 157 w 515"/>
                  <a:gd name="T89" fmla="*/ 6 h 205"/>
                  <a:gd name="T90" fmla="*/ 138 w 515"/>
                  <a:gd name="T91" fmla="*/ 8 h 205"/>
                  <a:gd name="T92" fmla="*/ 134 w 515"/>
                  <a:gd name="T93" fmla="*/ 22 h 205"/>
                  <a:gd name="T94" fmla="*/ 149 w 515"/>
                  <a:gd name="T95" fmla="*/ 32 h 205"/>
                  <a:gd name="T96" fmla="*/ 140 w 515"/>
                  <a:gd name="T97" fmla="*/ 46 h 205"/>
                  <a:gd name="T98" fmla="*/ 114 w 515"/>
                  <a:gd name="T99" fmla="*/ 42 h 205"/>
                  <a:gd name="T100" fmla="*/ 90 w 515"/>
                  <a:gd name="T101" fmla="*/ 38 h 205"/>
                  <a:gd name="T102" fmla="*/ 66 w 515"/>
                  <a:gd name="T103" fmla="*/ 30 h 205"/>
                  <a:gd name="T104" fmla="*/ 44 w 515"/>
                  <a:gd name="T105" fmla="*/ 34 h 205"/>
                  <a:gd name="T106" fmla="*/ 26 w 515"/>
                  <a:gd name="T107" fmla="*/ 42 h 205"/>
                  <a:gd name="T108" fmla="*/ 8 w 515"/>
                  <a:gd name="T109" fmla="*/ 54 h 205"/>
                  <a:gd name="T110" fmla="*/ 0 w 515"/>
                  <a:gd name="T111" fmla="*/ 6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5" h="205">
                    <a:moveTo>
                      <a:pt x="10" y="74"/>
                    </a:moveTo>
                    <a:lnTo>
                      <a:pt x="18" y="76"/>
                    </a:lnTo>
                    <a:lnTo>
                      <a:pt x="28" y="82"/>
                    </a:lnTo>
                    <a:lnTo>
                      <a:pt x="36" y="82"/>
                    </a:lnTo>
                    <a:lnTo>
                      <a:pt x="44" y="86"/>
                    </a:lnTo>
                    <a:lnTo>
                      <a:pt x="52" y="86"/>
                    </a:lnTo>
                    <a:lnTo>
                      <a:pt x="62" y="100"/>
                    </a:lnTo>
                    <a:lnTo>
                      <a:pt x="70" y="106"/>
                    </a:lnTo>
                    <a:lnTo>
                      <a:pt x="74" y="121"/>
                    </a:lnTo>
                    <a:lnTo>
                      <a:pt x="72" y="131"/>
                    </a:lnTo>
                    <a:lnTo>
                      <a:pt x="78" y="135"/>
                    </a:lnTo>
                    <a:lnTo>
                      <a:pt x="90" y="137"/>
                    </a:lnTo>
                    <a:lnTo>
                      <a:pt x="112" y="137"/>
                    </a:lnTo>
                    <a:lnTo>
                      <a:pt x="120" y="139"/>
                    </a:lnTo>
                    <a:lnTo>
                      <a:pt x="132" y="147"/>
                    </a:lnTo>
                    <a:lnTo>
                      <a:pt x="149" y="153"/>
                    </a:lnTo>
                    <a:lnTo>
                      <a:pt x="159" y="155"/>
                    </a:lnTo>
                    <a:lnTo>
                      <a:pt x="161" y="157"/>
                    </a:lnTo>
                    <a:lnTo>
                      <a:pt x="169" y="163"/>
                    </a:lnTo>
                    <a:lnTo>
                      <a:pt x="173" y="175"/>
                    </a:lnTo>
                    <a:lnTo>
                      <a:pt x="183" y="177"/>
                    </a:lnTo>
                    <a:lnTo>
                      <a:pt x="187" y="183"/>
                    </a:lnTo>
                    <a:lnTo>
                      <a:pt x="205" y="185"/>
                    </a:lnTo>
                    <a:lnTo>
                      <a:pt x="211" y="181"/>
                    </a:lnTo>
                    <a:lnTo>
                      <a:pt x="233" y="185"/>
                    </a:lnTo>
                    <a:lnTo>
                      <a:pt x="247" y="181"/>
                    </a:lnTo>
                    <a:lnTo>
                      <a:pt x="273" y="185"/>
                    </a:lnTo>
                    <a:lnTo>
                      <a:pt x="279" y="191"/>
                    </a:lnTo>
                    <a:lnTo>
                      <a:pt x="309" y="201"/>
                    </a:lnTo>
                    <a:lnTo>
                      <a:pt x="319" y="199"/>
                    </a:lnTo>
                    <a:lnTo>
                      <a:pt x="321" y="203"/>
                    </a:lnTo>
                    <a:lnTo>
                      <a:pt x="331" y="205"/>
                    </a:lnTo>
                    <a:lnTo>
                      <a:pt x="351" y="191"/>
                    </a:lnTo>
                    <a:lnTo>
                      <a:pt x="381" y="187"/>
                    </a:lnTo>
                    <a:lnTo>
                      <a:pt x="395" y="189"/>
                    </a:lnTo>
                    <a:lnTo>
                      <a:pt x="407" y="183"/>
                    </a:lnTo>
                    <a:lnTo>
                      <a:pt x="411" y="171"/>
                    </a:lnTo>
                    <a:lnTo>
                      <a:pt x="419" y="165"/>
                    </a:lnTo>
                    <a:lnTo>
                      <a:pt x="419" y="159"/>
                    </a:lnTo>
                    <a:lnTo>
                      <a:pt x="411" y="155"/>
                    </a:lnTo>
                    <a:lnTo>
                      <a:pt x="407" y="145"/>
                    </a:lnTo>
                    <a:lnTo>
                      <a:pt x="409" y="135"/>
                    </a:lnTo>
                    <a:lnTo>
                      <a:pt x="417" y="133"/>
                    </a:lnTo>
                    <a:lnTo>
                      <a:pt x="437" y="139"/>
                    </a:lnTo>
                    <a:lnTo>
                      <a:pt x="445" y="137"/>
                    </a:lnTo>
                    <a:lnTo>
                      <a:pt x="449" y="131"/>
                    </a:lnTo>
                    <a:lnTo>
                      <a:pt x="465" y="131"/>
                    </a:lnTo>
                    <a:lnTo>
                      <a:pt x="471" y="125"/>
                    </a:lnTo>
                    <a:lnTo>
                      <a:pt x="469" y="117"/>
                    </a:lnTo>
                    <a:lnTo>
                      <a:pt x="481" y="112"/>
                    </a:lnTo>
                    <a:lnTo>
                      <a:pt x="491" y="106"/>
                    </a:lnTo>
                    <a:lnTo>
                      <a:pt x="501" y="106"/>
                    </a:lnTo>
                    <a:lnTo>
                      <a:pt x="515" y="110"/>
                    </a:lnTo>
                    <a:lnTo>
                      <a:pt x="513" y="100"/>
                    </a:lnTo>
                    <a:lnTo>
                      <a:pt x="499" y="90"/>
                    </a:lnTo>
                    <a:lnTo>
                      <a:pt x="491" y="86"/>
                    </a:lnTo>
                    <a:lnTo>
                      <a:pt x="487" y="82"/>
                    </a:lnTo>
                    <a:lnTo>
                      <a:pt x="471" y="78"/>
                    </a:lnTo>
                    <a:lnTo>
                      <a:pt x="465" y="86"/>
                    </a:lnTo>
                    <a:lnTo>
                      <a:pt x="457" y="82"/>
                    </a:lnTo>
                    <a:lnTo>
                      <a:pt x="441" y="86"/>
                    </a:lnTo>
                    <a:lnTo>
                      <a:pt x="435" y="82"/>
                    </a:lnTo>
                    <a:lnTo>
                      <a:pt x="435" y="74"/>
                    </a:lnTo>
                    <a:lnTo>
                      <a:pt x="431" y="68"/>
                    </a:lnTo>
                    <a:lnTo>
                      <a:pt x="433" y="58"/>
                    </a:lnTo>
                    <a:lnTo>
                      <a:pt x="433" y="46"/>
                    </a:lnTo>
                    <a:lnTo>
                      <a:pt x="425" y="40"/>
                    </a:lnTo>
                    <a:lnTo>
                      <a:pt x="417" y="44"/>
                    </a:lnTo>
                    <a:lnTo>
                      <a:pt x="407" y="44"/>
                    </a:lnTo>
                    <a:lnTo>
                      <a:pt x="399" y="38"/>
                    </a:lnTo>
                    <a:lnTo>
                      <a:pt x="377" y="44"/>
                    </a:lnTo>
                    <a:lnTo>
                      <a:pt x="375" y="50"/>
                    </a:lnTo>
                    <a:lnTo>
                      <a:pt x="355" y="54"/>
                    </a:lnTo>
                    <a:lnTo>
                      <a:pt x="349" y="58"/>
                    </a:lnTo>
                    <a:lnTo>
                      <a:pt x="331" y="56"/>
                    </a:lnTo>
                    <a:lnTo>
                      <a:pt x="313" y="56"/>
                    </a:lnTo>
                    <a:lnTo>
                      <a:pt x="303" y="50"/>
                    </a:lnTo>
                    <a:lnTo>
                      <a:pt x="299" y="40"/>
                    </a:lnTo>
                    <a:lnTo>
                      <a:pt x="283" y="40"/>
                    </a:lnTo>
                    <a:lnTo>
                      <a:pt x="277" y="36"/>
                    </a:lnTo>
                    <a:lnTo>
                      <a:pt x="255" y="36"/>
                    </a:lnTo>
                    <a:lnTo>
                      <a:pt x="249" y="40"/>
                    </a:lnTo>
                    <a:lnTo>
                      <a:pt x="227" y="36"/>
                    </a:lnTo>
                    <a:lnTo>
                      <a:pt x="221" y="38"/>
                    </a:lnTo>
                    <a:lnTo>
                      <a:pt x="205" y="28"/>
                    </a:lnTo>
                    <a:lnTo>
                      <a:pt x="205" y="22"/>
                    </a:lnTo>
                    <a:lnTo>
                      <a:pt x="193" y="10"/>
                    </a:lnTo>
                    <a:lnTo>
                      <a:pt x="181" y="10"/>
                    </a:lnTo>
                    <a:lnTo>
                      <a:pt x="173" y="4"/>
                    </a:lnTo>
                    <a:lnTo>
                      <a:pt x="157" y="6"/>
                    </a:lnTo>
                    <a:lnTo>
                      <a:pt x="138" y="0"/>
                    </a:lnTo>
                    <a:lnTo>
                      <a:pt x="138" y="8"/>
                    </a:lnTo>
                    <a:lnTo>
                      <a:pt x="136" y="10"/>
                    </a:lnTo>
                    <a:lnTo>
                      <a:pt x="134" y="22"/>
                    </a:lnTo>
                    <a:lnTo>
                      <a:pt x="140" y="30"/>
                    </a:lnTo>
                    <a:lnTo>
                      <a:pt x="149" y="32"/>
                    </a:lnTo>
                    <a:lnTo>
                      <a:pt x="149" y="40"/>
                    </a:lnTo>
                    <a:lnTo>
                      <a:pt x="140" y="46"/>
                    </a:lnTo>
                    <a:lnTo>
                      <a:pt x="134" y="44"/>
                    </a:lnTo>
                    <a:lnTo>
                      <a:pt x="114" y="42"/>
                    </a:lnTo>
                    <a:lnTo>
                      <a:pt x="106" y="44"/>
                    </a:lnTo>
                    <a:lnTo>
                      <a:pt x="90" y="38"/>
                    </a:lnTo>
                    <a:lnTo>
                      <a:pt x="84" y="30"/>
                    </a:lnTo>
                    <a:lnTo>
                      <a:pt x="66" y="30"/>
                    </a:lnTo>
                    <a:lnTo>
                      <a:pt x="56" y="28"/>
                    </a:lnTo>
                    <a:lnTo>
                      <a:pt x="44" y="34"/>
                    </a:lnTo>
                    <a:lnTo>
                      <a:pt x="38" y="34"/>
                    </a:lnTo>
                    <a:lnTo>
                      <a:pt x="26" y="42"/>
                    </a:lnTo>
                    <a:lnTo>
                      <a:pt x="22" y="50"/>
                    </a:lnTo>
                    <a:lnTo>
                      <a:pt x="8" y="54"/>
                    </a:lnTo>
                    <a:lnTo>
                      <a:pt x="0" y="58"/>
                    </a:lnTo>
                    <a:lnTo>
                      <a:pt x="0" y="66"/>
                    </a:lnTo>
                    <a:lnTo>
                      <a:pt x="10" y="7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7" name="Freeform 196"/>
              <p:cNvSpPr>
                <a:spLocks/>
              </p:cNvSpPr>
              <p:nvPr/>
            </p:nvSpPr>
            <p:spPr bwMode="auto">
              <a:xfrm>
                <a:off x="13519180" y="3299477"/>
                <a:ext cx="875526" cy="397837"/>
              </a:xfrm>
              <a:custGeom>
                <a:avLst/>
                <a:gdLst>
                  <a:gd name="T0" fmla="*/ 98 w 614"/>
                  <a:gd name="T1" fmla="*/ 166 h 279"/>
                  <a:gd name="T2" fmla="*/ 112 w 614"/>
                  <a:gd name="T3" fmla="*/ 179 h 279"/>
                  <a:gd name="T4" fmla="*/ 106 w 614"/>
                  <a:gd name="T5" fmla="*/ 193 h 279"/>
                  <a:gd name="T6" fmla="*/ 84 w 614"/>
                  <a:gd name="T7" fmla="*/ 201 h 279"/>
                  <a:gd name="T8" fmla="*/ 72 w 614"/>
                  <a:gd name="T9" fmla="*/ 213 h 279"/>
                  <a:gd name="T10" fmla="*/ 94 w 614"/>
                  <a:gd name="T11" fmla="*/ 235 h 279"/>
                  <a:gd name="T12" fmla="*/ 116 w 614"/>
                  <a:gd name="T13" fmla="*/ 245 h 279"/>
                  <a:gd name="T14" fmla="*/ 120 w 614"/>
                  <a:gd name="T15" fmla="*/ 265 h 279"/>
                  <a:gd name="T16" fmla="*/ 138 w 614"/>
                  <a:gd name="T17" fmla="*/ 247 h 279"/>
                  <a:gd name="T18" fmla="*/ 166 w 614"/>
                  <a:gd name="T19" fmla="*/ 273 h 279"/>
                  <a:gd name="T20" fmla="*/ 204 w 614"/>
                  <a:gd name="T21" fmla="*/ 189 h 279"/>
                  <a:gd name="T22" fmla="*/ 258 w 614"/>
                  <a:gd name="T23" fmla="*/ 229 h 279"/>
                  <a:gd name="T24" fmla="*/ 306 w 614"/>
                  <a:gd name="T25" fmla="*/ 229 h 279"/>
                  <a:gd name="T26" fmla="*/ 326 w 614"/>
                  <a:gd name="T27" fmla="*/ 261 h 279"/>
                  <a:gd name="T28" fmla="*/ 342 w 614"/>
                  <a:gd name="T29" fmla="*/ 271 h 279"/>
                  <a:gd name="T30" fmla="*/ 380 w 614"/>
                  <a:gd name="T31" fmla="*/ 279 h 279"/>
                  <a:gd name="T32" fmla="*/ 390 w 614"/>
                  <a:gd name="T33" fmla="*/ 265 h 279"/>
                  <a:gd name="T34" fmla="*/ 410 w 614"/>
                  <a:gd name="T35" fmla="*/ 251 h 279"/>
                  <a:gd name="T36" fmla="*/ 414 w 614"/>
                  <a:gd name="T37" fmla="*/ 245 h 279"/>
                  <a:gd name="T38" fmla="*/ 438 w 614"/>
                  <a:gd name="T39" fmla="*/ 249 h 279"/>
                  <a:gd name="T40" fmla="*/ 452 w 614"/>
                  <a:gd name="T41" fmla="*/ 235 h 279"/>
                  <a:gd name="T42" fmla="*/ 498 w 614"/>
                  <a:gd name="T43" fmla="*/ 241 h 279"/>
                  <a:gd name="T44" fmla="*/ 540 w 614"/>
                  <a:gd name="T45" fmla="*/ 247 h 279"/>
                  <a:gd name="T46" fmla="*/ 554 w 614"/>
                  <a:gd name="T47" fmla="*/ 239 h 279"/>
                  <a:gd name="T48" fmla="*/ 532 w 614"/>
                  <a:gd name="T49" fmla="*/ 199 h 279"/>
                  <a:gd name="T50" fmla="*/ 570 w 614"/>
                  <a:gd name="T51" fmla="*/ 199 h 279"/>
                  <a:gd name="T52" fmla="*/ 566 w 614"/>
                  <a:gd name="T53" fmla="*/ 160 h 279"/>
                  <a:gd name="T54" fmla="*/ 606 w 614"/>
                  <a:gd name="T55" fmla="*/ 160 h 279"/>
                  <a:gd name="T56" fmla="*/ 610 w 614"/>
                  <a:gd name="T57" fmla="*/ 134 h 279"/>
                  <a:gd name="T58" fmla="*/ 602 w 614"/>
                  <a:gd name="T59" fmla="*/ 114 h 279"/>
                  <a:gd name="T60" fmla="*/ 586 w 614"/>
                  <a:gd name="T61" fmla="*/ 112 h 279"/>
                  <a:gd name="T62" fmla="*/ 554 w 614"/>
                  <a:gd name="T63" fmla="*/ 90 h 279"/>
                  <a:gd name="T64" fmla="*/ 516 w 614"/>
                  <a:gd name="T65" fmla="*/ 90 h 279"/>
                  <a:gd name="T66" fmla="*/ 504 w 614"/>
                  <a:gd name="T67" fmla="*/ 80 h 279"/>
                  <a:gd name="T68" fmla="*/ 442 w 614"/>
                  <a:gd name="T69" fmla="*/ 42 h 279"/>
                  <a:gd name="T70" fmla="*/ 402 w 614"/>
                  <a:gd name="T71" fmla="*/ 26 h 279"/>
                  <a:gd name="T72" fmla="*/ 382 w 614"/>
                  <a:gd name="T73" fmla="*/ 32 h 279"/>
                  <a:gd name="T74" fmla="*/ 362 w 614"/>
                  <a:gd name="T75" fmla="*/ 26 h 279"/>
                  <a:gd name="T76" fmla="*/ 334 w 614"/>
                  <a:gd name="T77" fmla="*/ 18 h 279"/>
                  <a:gd name="T78" fmla="*/ 294 w 614"/>
                  <a:gd name="T79" fmla="*/ 0 h 279"/>
                  <a:gd name="T80" fmla="*/ 262 w 614"/>
                  <a:gd name="T81" fmla="*/ 16 h 279"/>
                  <a:gd name="T82" fmla="*/ 224 w 614"/>
                  <a:gd name="T83" fmla="*/ 26 h 279"/>
                  <a:gd name="T84" fmla="*/ 194 w 614"/>
                  <a:gd name="T85" fmla="*/ 28 h 279"/>
                  <a:gd name="T86" fmla="*/ 202 w 614"/>
                  <a:gd name="T87" fmla="*/ 42 h 279"/>
                  <a:gd name="T88" fmla="*/ 200 w 614"/>
                  <a:gd name="T89" fmla="*/ 48 h 279"/>
                  <a:gd name="T90" fmla="*/ 192 w 614"/>
                  <a:gd name="T91" fmla="*/ 66 h 279"/>
                  <a:gd name="T92" fmla="*/ 214 w 614"/>
                  <a:gd name="T93" fmla="*/ 86 h 279"/>
                  <a:gd name="T94" fmla="*/ 190 w 614"/>
                  <a:gd name="T95" fmla="*/ 92 h 279"/>
                  <a:gd name="T96" fmla="*/ 158 w 614"/>
                  <a:gd name="T97" fmla="*/ 82 h 279"/>
                  <a:gd name="T98" fmla="*/ 132 w 614"/>
                  <a:gd name="T99" fmla="*/ 92 h 279"/>
                  <a:gd name="T100" fmla="*/ 110 w 614"/>
                  <a:gd name="T101" fmla="*/ 92 h 279"/>
                  <a:gd name="T102" fmla="*/ 92 w 614"/>
                  <a:gd name="T103" fmla="*/ 76 h 279"/>
                  <a:gd name="T104" fmla="*/ 60 w 614"/>
                  <a:gd name="T105" fmla="*/ 74 h 279"/>
                  <a:gd name="T106" fmla="*/ 34 w 614"/>
                  <a:gd name="T107" fmla="*/ 80 h 279"/>
                  <a:gd name="T108" fmla="*/ 30 w 614"/>
                  <a:gd name="T109" fmla="*/ 104 h 279"/>
                  <a:gd name="T110" fmla="*/ 2 w 614"/>
                  <a:gd name="T111" fmla="*/ 104 h 279"/>
                  <a:gd name="T112" fmla="*/ 0 w 614"/>
                  <a:gd name="T113" fmla="*/ 134 h 279"/>
                  <a:gd name="T114" fmla="*/ 24 w 614"/>
                  <a:gd name="T115" fmla="*/ 148 h 279"/>
                  <a:gd name="T116" fmla="*/ 38 w 614"/>
                  <a:gd name="T117" fmla="*/ 174 h 279"/>
                  <a:gd name="T118" fmla="*/ 80 w 614"/>
                  <a:gd name="T119" fmla="*/ 16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4" h="279">
                    <a:moveTo>
                      <a:pt x="80" y="162"/>
                    </a:moveTo>
                    <a:lnTo>
                      <a:pt x="86" y="164"/>
                    </a:lnTo>
                    <a:lnTo>
                      <a:pt x="98" y="166"/>
                    </a:lnTo>
                    <a:lnTo>
                      <a:pt x="100" y="164"/>
                    </a:lnTo>
                    <a:lnTo>
                      <a:pt x="110" y="166"/>
                    </a:lnTo>
                    <a:lnTo>
                      <a:pt x="112" y="179"/>
                    </a:lnTo>
                    <a:lnTo>
                      <a:pt x="108" y="191"/>
                    </a:lnTo>
                    <a:lnTo>
                      <a:pt x="118" y="195"/>
                    </a:lnTo>
                    <a:lnTo>
                      <a:pt x="106" y="193"/>
                    </a:lnTo>
                    <a:lnTo>
                      <a:pt x="88" y="195"/>
                    </a:lnTo>
                    <a:lnTo>
                      <a:pt x="86" y="201"/>
                    </a:lnTo>
                    <a:lnTo>
                      <a:pt x="84" y="201"/>
                    </a:lnTo>
                    <a:lnTo>
                      <a:pt x="92" y="211"/>
                    </a:lnTo>
                    <a:lnTo>
                      <a:pt x="74" y="207"/>
                    </a:lnTo>
                    <a:lnTo>
                      <a:pt x="72" y="213"/>
                    </a:lnTo>
                    <a:lnTo>
                      <a:pt x="84" y="217"/>
                    </a:lnTo>
                    <a:lnTo>
                      <a:pt x="92" y="229"/>
                    </a:lnTo>
                    <a:lnTo>
                      <a:pt x="94" y="235"/>
                    </a:lnTo>
                    <a:lnTo>
                      <a:pt x="102" y="237"/>
                    </a:lnTo>
                    <a:lnTo>
                      <a:pt x="104" y="241"/>
                    </a:lnTo>
                    <a:lnTo>
                      <a:pt x="116" y="245"/>
                    </a:lnTo>
                    <a:lnTo>
                      <a:pt x="120" y="247"/>
                    </a:lnTo>
                    <a:lnTo>
                      <a:pt x="116" y="261"/>
                    </a:lnTo>
                    <a:lnTo>
                      <a:pt x="120" y="265"/>
                    </a:lnTo>
                    <a:lnTo>
                      <a:pt x="124" y="253"/>
                    </a:lnTo>
                    <a:lnTo>
                      <a:pt x="134" y="249"/>
                    </a:lnTo>
                    <a:lnTo>
                      <a:pt x="138" y="247"/>
                    </a:lnTo>
                    <a:lnTo>
                      <a:pt x="150" y="251"/>
                    </a:lnTo>
                    <a:lnTo>
                      <a:pt x="164" y="271"/>
                    </a:lnTo>
                    <a:lnTo>
                      <a:pt x="166" y="273"/>
                    </a:lnTo>
                    <a:lnTo>
                      <a:pt x="176" y="271"/>
                    </a:lnTo>
                    <a:lnTo>
                      <a:pt x="160" y="197"/>
                    </a:lnTo>
                    <a:lnTo>
                      <a:pt x="204" y="189"/>
                    </a:lnTo>
                    <a:lnTo>
                      <a:pt x="244" y="215"/>
                    </a:lnTo>
                    <a:lnTo>
                      <a:pt x="254" y="223"/>
                    </a:lnTo>
                    <a:lnTo>
                      <a:pt x="258" y="229"/>
                    </a:lnTo>
                    <a:lnTo>
                      <a:pt x="274" y="229"/>
                    </a:lnTo>
                    <a:lnTo>
                      <a:pt x="298" y="233"/>
                    </a:lnTo>
                    <a:lnTo>
                      <a:pt x="306" y="229"/>
                    </a:lnTo>
                    <a:lnTo>
                      <a:pt x="324" y="237"/>
                    </a:lnTo>
                    <a:lnTo>
                      <a:pt x="334" y="257"/>
                    </a:lnTo>
                    <a:lnTo>
                      <a:pt x="326" y="261"/>
                    </a:lnTo>
                    <a:lnTo>
                      <a:pt x="326" y="265"/>
                    </a:lnTo>
                    <a:lnTo>
                      <a:pt x="338" y="267"/>
                    </a:lnTo>
                    <a:lnTo>
                      <a:pt x="342" y="271"/>
                    </a:lnTo>
                    <a:lnTo>
                      <a:pt x="356" y="273"/>
                    </a:lnTo>
                    <a:lnTo>
                      <a:pt x="368" y="273"/>
                    </a:lnTo>
                    <a:lnTo>
                      <a:pt x="380" y="279"/>
                    </a:lnTo>
                    <a:lnTo>
                      <a:pt x="386" y="273"/>
                    </a:lnTo>
                    <a:lnTo>
                      <a:pt x="386" y="267"/>
                    </a:lnTo>
                    <a:lnTo>
                      <a:pt x="390" y="265"/>
                    </a:lnTo>
                    <a:lnTo>
                      <a:pt x="398" y="257"/>
                    </a:lnTo>
                    <a:lnTo>
                      <a:pt x="404" y="257"/>
                    </a:lnTo>
                    <a:lnTo>
                      <a:pt x="410" y="251"/>
                    </a:lnTo>
                    <a:lnTo>
                      <a:pt x="412" y="251"/>
                    </a:lnTo>
                    <a:lnTo>
                      <a:pt x="416" y="249"/>
                    </a:lnTo>
                    <a:lnTo>
                      <a:pt x="414" y="245"/>
                    </a:lnTo>
                    <a:lnTo>
                      <a:pt x="420" y="243"/>
                    </a:lnTo>
                    <a:lnTo>
                      <a:pt x="430" y="247"/>
                    </a:lnTo>
                    <a:lnTo>
                      <a:pt x="438" y="249"/>
                    </a:lnTo>
                    <a:lnTo>
                      <a:pt x="446" y="249"/>
                    </a:lnTo>
                    <a:lnTo>
                      <a:pt x="444" y="237"/>
                    </a:lnTo>
                    <a:lnTo>
                      <a:pt x="452" y="235"/>
                    </a:lnTo>
                    <a:lnTo>
                      <a:pt x="460" y="239"/>
                    </a:lnTo>
                    <a:lnTo>
                      <a:pt x="484" y="241"/>
                    </a:lnTo>
                    <a:lnTo>
                      <a:pt x="498" y="241"/>
                    </a:lnTo>
                    <a:lnTo>
                      <a:pt x="510" y="243"/>
                    </a:lnTo>
                    <a:lnTo>
                      <a:pt x="538" y="243"/>
                    </a:lnTo>
                    <a:lnTo>
                      <a:pt x="540" y="247"/>
                    </a:lnTo>
                    <a:lnTo>
                      <a:pt x="554" y="253"/>
                    </a:lnTo>
                    <a:lnTo>
                      <a:pt x="552" y="245"/>
                    </a:lnTo>
                    <a:lnTo>
                      <a:pt x="554" y="239"/>
                    </a:lnTo>
                    <a:lnTo>
                      <a:pt x="542" y="213"/>
                    </a:lnTo>
                    <a:lnTo>
                      <a:pt x="540" y="203"/>
                    </a:lnTo>
                    <a:lnTo>
                      <a:pt x="532" y="199"/>
                    </a:lnTo>
                    <a:lnTo>
                      <a:pt x="534" y="197"/>
                    </a:lnTo>
                    <a:lnTo>
                      <a:pt x="550" y="197"/>
                    </a:lnTo>
                    <a:lnTo>
                      <a:pt x="570" y="199"/>
                    </a:lnTo>
                    <a:lnTo>
                      <a:pt x="570" y="195"/>
                    </a:lnTo>
                    <a:lnTo>
                      <a:pt x="566" y="183"/>
                    </a:lnTo>
                    <a:lnTo>
                      <a:pt x="566" y="160"/>
                    </a:lnTo>
                    <a:lnTo>
                      <a:pt x="590" y="162"/>
                    </a:lnTo>
                    <a:lnTo>
                      <a:pt x="600" y="164"/>
                    </a:lnTo>
                    <a:lnTo>
                      <a:pt x="606" y="160"/>
                    </a:lnTo>
                    <a:lnTo>
                      <a:pt x="600" y="146"/>
                    </a:lnTo>
                    <a:lnTo>
                      <a:pt x="600" y="138"/>
                    </a:lnTo>
                    <a:lnTo>
                      <a:pt x="610" y="134"/>
                    </a:lnTo>
                    <a:lnTo>
                      <a:pt x="608" y="126"/>
                    </a:lnTo>
                    <a:lnTo>
                      <a:pt x="614" y="120"/>
                    </a:lnTo>
                    <a:lnTo>
                      <a:pt x="602" y="114"/>
                    </a:lnTo>
                    <a:lnTo>
                      <a:pt x="600" y="108"/>
                    </a:lnTo>
                    <a:lnTo>
                      <a:pt x="594" y="112"/>
                    </a:lnTo>
                    <a:lnTo>
                      <a:pt x="586" y="112"/>
                    </a:lnTo>
                    <a:lnTo>
                      <a:pt x="574" y="102"/>
                    </a:lnTo>
                    <a:lnTo>
                      <a:pt x="564" y="100"/>
                    </a:lnTo>
                    <a:lnTo>
                      <a:pt x="554" y="90"/>
                    </a:lnTo>
                    <a:lnTo>
                      <a:pt x="540" y="84"/>
                    </a:lnTo>
                    <a:lnTo>
                      <a:pt x="534" y="90"/>
                    </a:lnTo>
                    <a:lnTo>
                      <a:pt x="516" y="90"/>
                    </a:lnTo>
                    <a:lnTo>
                      <a:pt x="516" y="88"/>
                    </a:lnTo>
                    <a:lnTo>
                      <a:pt x="510" y="86"/>
                    </a:lnTo>
                    <a:lnTo>
                      <a:pt x="504" y="80"/>
                    </a:lnTo>
                    <a:lnTo>
                      <a:pt x="498" y="80"/>
                    </a:lnTo>
                    <a:lnTo>
                      <a:pt x="494" y="90"/>
                    </a:lnTo>
                    <a:lnTo>
                      <a:pt x="442" y="42"/>
                    </a:lnTo>
                    <a:lnTo>
                      <a:pt x="418" y="30"/>
                    </a:lnTo>
                    <a:lnTo>
                      <a:pt x="420" y="24"/>
                    </a:lnTo>
                    <a:lnTo>
                      <a:pt x="402" y="26"/>
                    </a:lnTo>
                    <a:lnTo>
                      <a:pt x="392" y="30"/>
                    </a:lnTo>
                    <a:lnTo>
                      <a:pt x="388" y="34"/>
                    </a:lnTo>
                    <a:lnTo>
                      <a:pt x="382" y="32"/>
                    </a:lnTo>
                    <a:lnTo>
                      <a:pt x="374" y="34"/>
                    </a:lnTo>
                    <a:lnTo>
                      <a:pt x="374" y="28"/>
                    </a:lnTo>
                    <a:lnTo>
                      <a:pt x="362" y="26"/>
                    </a:lnTo>
                    <a:lnTo>
                      <a:pt x="352" y="22"/>
                    </a:lnTo>
                    <a:lnTo>
                      <a:pt x="336" y="24"/>
                    </a:lnTo>
                    <a:lnTo>
                      <a:pt x="334" y="18"/>
                    </a:lnTo>
                    <a:lnTo>
                      <a:pt x="330" y="14"/>
                    </a:lnTo>
                    <a:lnTo>
                      <a:pt x="326" y="6"/>
                    </a:lnTo>
                    <a:lnTo>
                      <a:pt x="294" y="0"/>
                    </a:lnTo>
                    <a:lnTo>
                      <a:pt x="290" y="2"/>
                    </a:lnTo>
                    <a:lnTo>
                      <a:pt x="292" y="10"/>
                    </a:lnTo>
                    <a:lnTo>
                      <a:pt x="262" y="16"/>
                    </a:lnTo>
                    <a:lnTo>
                      <a:pt x="252" y="18"/>
                    </a:lnTo>
                    <a:lnTo>
                      <a:pt x="248" y="24"/>
                    </a:lnTo>
                    <a:lnTo>
                      <a:pt x="224" y="26"/>
                    </a:lnTo>
                    <a:lnTo>
                      <a:pt x="210" y="28"/>
                    </a:lnTo>
                    <a:lnTo>
                      <a:pt x="202" y="28"/>
                    </a:lnTo>
                    <a:lnTo>
                      <a:pt x="194" y="28"/>
                    </a:lnTo>
                    <a:lnTo>
                      <a:pt x="192" y="36"/>
                    </a:lnTo>
                    <a:lnTo>
                      <a:pt x="200" y="38"/>
                    </a:lnTo>
                    <a:lnTo>
                      <a:pt x="202" y="42"/>
                    </a:lnTo>
                    <a:lnTo>
                      <a:pt x="208" y="44"/>
                    </a:lnTo>
                    <a:lnTo>
                      <a:pt x="208" y="48"/>
                    </a:lnTo>
                    <a:lnTo>
                      <a:pt x="200" y="48"/>
                    </a:lnTo>
                    <a:lnTo>
                      <a:pt x="194" y="54"/>
                    </a:lnTo>
                    <a:lnTo>
                      <a:pt x="196" y="60"/>
                    </a:lnTo>
                    <a:lnTo>
                      <a:pt x="192" y="66"/>
                    </a:lnTo>
                    <a:lnTo>
                      <a:pt x="198" y="74"/>
                    </a:lnTo>
                    <a:lnTo>
                      <a:pt x="212" y="76"/>
                    </a:lnTo>
                    <a:lnTo>
                      <a:pt x="214" y="86"/>
                    </a:lnTo>
                    <a:lnTo>
                      <a:pt x="204" y="90"/>
                    </a:lnTo>
                    <a:lnTo>
                      <a:pt x="196" y="86"/>
                    </a:lnTo>
                    <a:lnTo>
                      <a:pt x="190" y="92"/>
                    </a:lnTo>
                    <a:lnTo>
                      <a:pt x="174" y="88"/>
                    </a:lnTo>
                    <a:lnTo>
                      <a:pt x="168" y="82"/>
                    </a:lnTo>
                    <a:lnTo>
                      <a:pt x="158" y="82"/>
                    </a:lnTo>
                    <a:lnTo>
                      <a:pt x="154" y="84"/>
                    </a:lnTo>
                    <a:lnTo>
                      <a:pt x="140" y="84"/>
                    </a:lnTo>
                    <a:lnTo>
                      <a:pt x="132" y="92"/>
                    </a:lnTo>
                    <a:lnTo>
                      <a:pt x="114" y="84"/>
                    </a:lnTo>
                    <a:lnTo>
                      <a:pt x="116" y="92"/>
                    </a:lnTo>
                    <a:lnTo>
                      <a:pt x="110" y="92"/>
                    </a:lnTo>
                    <a:lnTo>
                      <a:pt x="108" y="84"/>
                    </a:lnTo>
                    <a:lnTo>
                      <a:pt x="98" y="78"/>
                    </a:lnTo>
                    <a:lnTo>
                      <a:pt x="92" y="76"/>
                    </a:lnTo>
                    <a:lnTo>
                      <a:pt x="80" y="76"/>
                    </a:lnTo>
                    <a:lnTo>
                      <a:pt x="72" y="74"/>
                    </a:lnTo>
                    <a:lnTo>
                      <a:pt x="60" y="74"/>
                    </a:lnTo>
                    <a:lnTo>
                      <a:pt x="58" y="72"/>
                    </a:lnTo>
                    <a:lnTo>
                      <a:pt x="48" y="76"/>
                    </a:lnTo>
                    <a:lnTo>
                      <a:pt x="34" y="80"/>
                    </a:lnTo>
                    <a:lnTo>
                      <a:pt x="32" y="86"/>
                    </a:lnTo>
                    <a:lnTo>
                      <a:pt x="24" y="90"/>
                    </a:lnTo>
                    <a:lnTo>
                      <a:pt x="30" y="104"/>
                    </a:lnTo>
                    <a:lnTo>
                      <a:pt x="22" y="108"/>
                    </a:lnTo>
                    <a:lnTo>
                      <a:pt x="10" y="94"/>
                    </a:lnTo>
                    <a:lnTo>
                      <a:pt x="2" y="104"/>
                    </a:lnTo>
                    <a:lnTo>
                      <a:pt x="0" y="112"/>
                    </a:lnTo>
                    <a:lnTo>
                      <a:pt x="4" y="120"/>
                    </a:lnTo>
                    <a:lnTo>
                      <a:pt x="0" y="134"/>
                    </a:lnTo>
                    <a:lnTo>
                      <a:pt x="8" y="138"/>
                    </a:lnTo>
                    <a:lnTo>
                      <a:pt x="14" y="146"/>
                    </a:lnTo>
                    <a:lnTo>
                      <a:pt x="24" y="148"/>
                    </a:lnTo>
                    <a:lnTo>
                      <a:pt x="42" y="168"/>
                    </a:lnTo>
                    <a:lnTo>
                      <a:pt x="38" y="168"/>
                    </a:lnTo>
                    <a:lnTo>
                      <a:pt x="38" y="174"/>
                    </a:lnTo>
                    <a:lnTo>
                      <a:pt x="48" y="179"/>
                    </a:lnTo>
                    <a:lnTo>
                      <a:pt x="54" y="174"/>
                    </a:lnTo>
                    <a:lnTo>
                      <a:pt x="80" y="16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8" name="Freeform 197"/>
              <p:cNvSpPr>
                <a:spLocks noEditPoints="1"/>
              </p:cNvSpPr>
              <p:nvPr/>
            </p:nvSpPr>
            <p:spPr bwMode="auto">
              <a:xfrm>
                <a:off x="12913157" y="2930159"/>
                <a:ext cx="222446" cy="255243"/>
              </a:xfrm>
              <a:custGeom>
                <a:avLst/>
                <a:gdLst>
                  <a:gd name="T0" fmla="*/ 66 w 156"/>
                  <a:gd name="T1" fmla="*/ 84 h 179"/>
                  <a:gd name="T2" fmla="*/ 62 w 156"/>
                  <a:gd name="T3" fmla="*/ 86 h 179"/>
                  <a:gd name="T4" fmla="*/ 38 w 156"/>
                  <a:gd name="T5" fmla="*/ 177 h 179"/>
                  <a:gd name="T6" fmla="*/ 36 w 156"/>
                  <a:gd name="T7" fmla="*/ 175 h 179"/>
                  <a:gd name="T8" fmla="*/ 38 w 156"/>
                  <a:gd name="T9" fmla="*/ 177 h 179"/>
                  <a:gd name="T10" fmla="*/ 32 w 156"/>
                  <a:gd name="T11" fmla="*/ 171 h 179"/>
                  <a:gd name="T12" fmla="*/ 28 w 156"/>
                  <a:gd name="T13" fmla="*/ 173 h 179"/>
                  <a:gd name="T14" fmla="*/ 20 w 156"/>
                  <a:gd name="T15" fmla="*/ 118 h 179"/>
                  <a:gd name="T16" fmla="*/ 20 w 156"/>
                  <a:gd name="T17" fmla="*/ 114 h 179"/>
                  <a:gd name="T18" fmla="*/ 16 w 156"/>
                  <a:gd name="T19" fmla="*/ 118 h 179"/>
                  <a:gd name="T20" fmla="*/ 38 w 156"/>
                  <a:gd name="T21" fmla="*/ 108 h 179"/>
                  <a:gd name="T22" fmla="*/ 40 w 156"/>
                  <a:gd name="T23" fmla="*/ 104 h 179"/>
                  <a:gd name="T24" fmla="*/ 38 w 156"/>
                  <a:gd name="T25" fmla="*/ 108 h 179"/>
                  <a:gd name="T26" fmla="*/ 10 w 156"/>
                  <a:gd name="T27" fmla="*/ 177 h 179"/>
                  <a:gd name="T28" fmla="*/ 12 w 156"/>
                  <a:gd name="T29" fmla="*/ 171 h 179"/>
                  <a:gd name="T30" fmla="*/ 0 w 156"/>
                  <a:gd name="T31" fmla="*/ 171 h 179"/>
                  <a:gd name="T32" fmla="*/ 8 w 156"/>
                  <a:gd name="T33" fmla="*/ 175 h 179"/>
                  <a:gd name="T34" fmla="*/ 134 w 156"/>
                  <a:gd name="T35" fmla="*/ 152 h 179"/>
                  <a:gd name="T36" fmla="*/ 154 w 156"/>
                  <a:gd name="T37" fmla="*/ 126 h 179"/>
                  <a:gd name="T38" fmla="*/ 138 w 156"/>
                  <a:gd name="T39" fmla="*/ 108 h 179"/>
                  <a:gd name="T40" fmla="*/ 134 w 156"/>
                  <a:gd name="T41" fmla="*/ 96 h 179"/>
                  <a:gd name="T42" fmla="*/ 128 w 156"/>
                  <a:gd name="T43" fmla="*/ 88 h 179"/>
                  <a:gd name="T44" fmla="*/ 128 w 156"/>
                  <a:gd name="T45" fmla="*/ 78 h 179"/>
                  <a:gd name="T46" fmla="*/ 114 w 156"/>
                  <a:gd name="T47" fmla="*/ 52 h 179"/>
                  <a:gd name="T48" fmla="*/ 120 w 156"/>
                  <a:gd name="T49" fmla="*/ 38 h 179"/>
                  <a:gd name="T50" fmla="*/ 106 w 156"/>
                  <a:gd name="T51" fmla="*/ 34 h 179"/>
                  <a:gd name="T52" fmla="*/ 104 w 156"/>
                  <a:gd name="T53" fmla="*/ 20 h 179"/>
                  <a:gd name="T54" fmla="*/ 106 w 156"/>
                  <a:gd name="T55" fmla="*/ 14 h 179"/>
                  <a:gd name="T56" fmla="*/ 108 w 156"/>
                  <a:gd name="T57" fmla="*/ 6 h 179"/>
                  <a:gd name="T58" fmla="*/ 90 w 156"/>
                  <a:gd name="T59" fmla="*/ 0 h 179"/>
                  <a:gd name="T60" fmla="*/ 74 w 156"/>
                  <a:gd name="T61" fmla="*/ 2 h 179"/>
                  <a:gd name="T62" fmla="*/ 66 w 156"/>
                  <a:gd name="T63" fmla="*/ 18 h 179"/>
                  <a:gd name="T64" fmla="*/ 58 w 156"/>
                  <a:gd name="T65" fmla="*/ 26 h 179"/>
                  <a:gd name="T66" fmla="*/ 40 w 156"/>
                  <a:gd name="T67" fmla="*/ 24 h 179"/>
                  <a:gd name="T68" fmla="*/ 10 w 156"/>
                  <a:gd name="T69" fmla="*/ 10 h 179"/>
                  <a:gd name="T70" fmla="*/ 6 w 156"/>
                  <a:gd name="T71" fmla="*/ 16 h 179"/>
                  <a:gd name="T72" fmla="*/ 10 w 156"/>
                  <a:gd name="T73" fmla="*/ 22 h 179"/>
                  <a:gd name="T74" fmla="*/ 30 w 156"/>
                  <a:gd name="T75" fmla="*/ 30 h 179"/>
                  <a:gd name="T76" fmla="*/ 40 w 156"/>
                  <a:gd name="T77" fmla="*/ 44 h 179"/>
                  <a:gd name="T78" fmla="*/ 42 w 156"/>
                  <a:gd name="T79" fmla="*/ 50 h 179"/>
                  <a:gd name="T80" fmla="*/ 46 w 156"/>
                  <a:gd name="T81" fmla="*/ 64 h 179"/>
                  <a:gd name="T82" fmla="*/ 52 w 156"/>
                  <a:gd name="T83" fmla="*/ 72 h 179"/>
                  <a:gd name="T84" fmla="*/ 68 w 156"/>
                  <a:gd name="T85" fmla="*/ 80 h 179"/>
                  <a:gd name="T86" fmla="*/ 72 w 156"/>
                  <a:gd name="T87" fmla="*/ 86 h 179"/>
                  <a:gd name="T88" fmla="*/ 68 w 156"/>
                  <a:gd name="T89" fmla="*/ 88 h 179"/>
                  <a:gd name="T90" fmla="*/ 58 w 156"/>
                  <a:gd name="T91" fmla="*/ 94 h 179"/>
                  <a:gd name="T92" fmla="*/ 50 w 156"/>
                  <a:gd name="T93" fmla="*/ 102 h 179"/>
                  <a:gd name="T94" fmla="*/ 34 w 156"/>
                  <a:gd name="T95" fmla="*/ 114 h 179"/>
                  <a:gd name="T96" fmla="*/ 26 w 156"/>
                  <a:gd name="T97" fmla="*/ 118 h 179"/>
                  <a:gd name="T98" fmla="*/ 16 w 156"/>
                  <a:gd name="T99" fmla="*/ 128 h 179"/>
                  <a:gd name="T100" fmla="*/ 22 w 156"/>
                  <a:gd name="T101" fmla="*/ 144 h 179"/>
                  <a:gd name="T102" fmla="*/ 24 w 156"/>
                  <a:gd name="T103" fmla="*/ 164 h 179"/>
                  <a:gd name="T104" fmla="*/ 34 w 156"/>
                  <a:gd name="T105" fmla="*/ 168 h 179"/>
                  <a:gd name="T106" fmla="*/ 46 w 156"/>
                  <a:gd name="T107" fmla="*/ 171 h 179"/>
                  <a:gd name="T108" fmla="*/ 46 w 156"/>
                  <a:gd name="T109" fmla="*/ 179 h 179"/>
                  <a:gd name="T110" fmla="*/ 54 w 156"/>
                  <a:gd name="T111" fmla="*/ 179 h 179"/>
                  <a:gd name="T112" fmla="*/ 66 w 156"/>
                  <a:gd name="T113" fmla="*/ 177 h 179"/>
                  <a:gd name="T114" fmla="*/ 82 w 156"/>
                  <a:gd name="T115" fmla="*/ 168 h 179"/>
                  <a:gd name="T116" fmla="*/ 94 w 156"/>
                  <a:gd name="T117" fmla="*/ 171 h 179"/>
                  <a:gd name="T118" fmla="*/ 108 w 156"/>
                  <a:gd name="T119" fmla="*/ 168 h 179"/>
                  <a:gd name="T120" fmla="*/ 120 w 156"/>
                  <a:gd name="T121"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 h="179">
                    <a:moveTo>
                      <a:pt x="62" y="84"/>
                    </a:moveTo>
                    <a:lnTo>
                      <a:pt x="66" y="84"/>
                    </a:lnTo>
                    <a:lnTo>
                      <a:pt x="66" y="86"/>
                    </a:lnTo>
                    <a:lnTo>
                      <a:pt x="62" y="86"/>
                    </a:lnTo>
                    <a:lnTo>
                      <a:pt x="62" y="84"/>
                    </a:lnTo>
                    <a:close/>
                    <a:moveTo>
                      <a:pt x="38" y="177"/>
                    </a:moveTo>
                    <a:lnTo>
                      <a:pt x="42" y="173"/>
                    </a:lnTo>
                    <a:lnTo>
                      <a:pt x="36" y="175"/>
                    </a:lnTo>
                    <a:lnTo>
                      <a:pt x="34" y="179"/>
                    </a:lnTo>
                    <a:lnTo>
                      <a:pt x="38" y="177"/>
                    </a:lnTo>
                    <a:close/>
                    <a:moveTo>
                      <a:pt x="30" y="173"/>
                    </a:moveTo>
                    <a:lnTo>
                      <a:pt x="32" y="171"/>
                    </a:lnTo>
                    <a:lnTo>
                      <a:pt x="30" y="171"/>
                    </a:lnTo>
                    <a:lnTo>
                      <a:pt x="28" y="173"/>
                    </a:lnTo>
                    <a:lnTo>
                      <a:pt x="30" y="173"/>
                    </a:lnTo>
                    <a:close/>
                    <a:moveTo>
                      <a:pt x="20" y="118"/>
                    </a:moveTo>
                    <a:lnTo>
                      <a:pt x="22" y="118"/>
                    </a:lnTo>
                    <a:lnTo>
                      <a:pt x="20" y="114"/>
                    </a:lnTo>
                    <a:lnTo>
                      <a:pt x="16" y="116"/>
                    </a:lnTo>
                    <a:lnTo>
                      <a:pt x="16" y="118"/>
                    </a:lnTo>
                    <a:lnTo>
                      <a:pt x="20" y="118"/>
                    </a:lnTo>
                    <a:close/>
                    <a:moveTo>
                      <a:pt x="38" y="108"/>
                    </a:moveTo>
                    <a:lnTo>
                      <a:pt x="42" y="106"/>
                    </a:lnTo>
                    <a:lnTo>
                      <a:pt x="40" y="104"/>
                    </a:lnTo>
                    <a:lnTo>
                      <a:pt x="38" y="106"/>
                    </a:lnTo>
                    <a:lnTo>
                      <a:pt x="38" y="108"/>
                    </a:lnTo>
                    <a:close/>
                    <a:moveTo>
                      <a:pt x="8" y="175"/>
                    </a:moveTo>
                    <a:lnTo>
                      <a:pt x="10" y="177"/>
                    </a:lnTo>
                    <a:lnTo>
                      <a:pt x="10" y="173"/>
                    </a:lnTo>
                    <a:lnTo>
                      <a:pt x="12" y="171"/>
                    </a:lnTo>
                    <a:lnTo>
                      <a:pt x="8" y="171"/>
                    </a:lnTo>
                    <a:lnTo>
                      <a:pt x="0" y="171"/>
                    </a:lnTo>
                    <a:lnTo>
                      <a:pt x="0" y="175"/>
                    </a:lnTo>
                    <a:lnTo>
                      <a:pt x="8" y="175"/>
                    </a:lnTo>
                    <a:close/>
                    <a:moveTo>
                      <a:pt x="126" y="158"/>
                    </a:moveTo>
                    <a:lnTo>
                      <a:pt x="134" y="152"/>
                    </a:lnTo>
                    <a:lnTo>
                      <a:pt x="146" y="136"/>
                    </a:lnTo>
                    <a:lnTo>
                      <a:pt x="154" y="126"/>
                    </a:lnTo>
                    <a:lnTo>
                      <a:pt x="156" y="120"/>
                    </a:lnTo>
                    <a:lnTo>
                      <a:pt x="138" y="108"/>
                    </a:lnTo>
                    <a:lnTo>
                      <a:pt x="140" y="100"/>
                    </a:lnTo>
                    <a:lnTo>
                      <a:pt x="134" y="96"/>
                    </a:lnTo>
                    <a:lnTo>
                      <a:pt x="132" y="88"/>
                    </a:lnTo>
                    <a:lnTo>
                      <a:pt x="128" y="88"/>
                    </a:lnTo>
                    <a:lnTo>
                      <a:pt x="130" y="80"/>
                    </a:lnTo>
                    <a:lnTo>
                      <a:pt x="128" y="78"/>
                    </a:lnTo>
                    <a:lnTo>
                      <a:pt x="132" y="70"/>
                    </a:lnTo>
                    <a:lnTo>
                      <a:pt x="114" y="52"/>
                    </a:lnTo>
                    <a:lnTo>
                      <a:pt x="122" y="44"/>
                    </a:lnTo>
                    <a:lnTo>
                      <a:pt x="120" y="38"/>
                    </a:lnTo>
                    <a:lnTo>
                      <a:pt x="112" y="34"/>
                    </a:lnTo>
                    <a:lnTo>
                      <a:pt x="106" y="34"/>
                    </a:lnTo>
                    <a:lnTo>
                      <a:pt x="102" y="26"/>
                    </a:lnTo>
                    <a:lnTo>
                      <a:pt x="104" y="20"/>
                    </a:lnTo>
                    <a:lnTo>
                      <a:pt x="106" y="18"/>
                    </a:lnTo>
                    <a:lnTo>
                      <a:pt x="106" y="14"/>
                    </a:lnTo>
                    <a:lnTo>
                      <a:pt x="110" y="10"/>
                    </a:lnTo>
                    <a:lnTo>
                      <a:pt x="108" y="6"/>
                    </a:lnTo>
                    <a:lnTo>
                      <a:pt x="96" y="4"/>
                    </a:lnTo>
                    <a:lnTo>
                      <a:pt x="90" y="0"/>
                    </a:lnTo>
                    <a:lnTo>
                      <a:pt x="82" y="2"/>
                    </a:lnTo>
                    <a:lnTo>
                      <a:pt x="74" y="2"/>
                    </a:lnTo>
                    <a:lnTo>
                      <a:pt x="64" y="8"/>
                    </a:lnTo>
                    <a:lnTo>
                      <a:pt x="66" y="18"/>
                    </a:lnTo>
                    <a:lnTo>
                      <a:pt x="62" y="20"/>
                    </a:lnTo>
                    <a:lnTo>
                      <a:pt x="58" y="26"/>
                    </a:lnTo>
                    <a:lnTo>
                      <a:pt x="42" y="22"/>
                    </a:lnTo>
                    <a:lnTo>
                      <a:pt x="40" y="24"/>
                    </a:lnTo>
                    <a:lnTo>
                      <a:pt x="24" y="24"/>
                    </a:lnTo>
                    <a:lnTo>
                      <a:pt x="10" y="10"/>
                    </a:lnTo>
                    <a:lnTo>
                      <a:pt x="6" y="12"/>
                    </a:lnTo>
                    <a:lnTo>
                      <a:pt x="6" y="16"/>
                    </a:lnTo>
                    <a:lnTo>
                      <a:pt x="4" y="16"/>
                    </a:lnTo>
                    <a:lnTo>
                      <a:pt x="10" y="22"/>
                    </a:lnTo>
                    <a:lnTo>
                      <a:pt x="22" y="28"/>
                    </a:lnTo>
                    <a:lnTo>
                      <a:pt x="30" y="30"/>
                    </a:lnTo>
                    <a:lnTo>
                      <a:pt x="42" y="36"/>
                    </a:lnTo>
                    <a:lnTo>
                      <a:pt x="40" y="44"/>
                    </a:lnTo>
                    <a:lnTo>
                      <a:pt x="44" y="48"/>
                    </a:lnTo>
                    <a:lnTo>
                      <a:pt x="42" y="50"/>
                    </a:lnTo>
                    <a:lnTo>
                      <a:pt x="48" y="56"/>
                    </a:lnTo>
                    <a:lnTo>
                      <a:pt x="46" y="64"/>
                    </a:lnTo>
                    <a:lnTo>
                      <a:pt x="52" y="68"/>
                    </a:lnTo>
                    <a:lnTo>
                      <a:pt x="52" y="72"/>
                    </a:lnTo>
                    <a:lnTo>
                      <a:pt x="58" y="72"/>
                    </a:lnTo>
                    <a:lnTo>
                      <a:pt x="68" y="80"/>
                    </a:lnTo>
                    <a:lnTo>
                      <a:pt x="68" y="84"/>
                    </a:lnTo>
                    <a:lnTo>
                      <a:pt x="72" y="86"/>
                    </a:lnTo>
                    <a:lnTo>
                      <a:pt x="70" y="90"/>
                    </a:lnTo>
                    <a:lnTo>
                      <a:pt x="68" y="88"/>
                    </a:lnTo>
                    <a:lnTo>
                      <a:pt x="60" y="90"/>
                    </a:lnTo>
                    <a:lnTo>
                      <a:pt x="58" y="94"/>
                    </a:lnTo>
                    <a:lnTo>
                      <a:pt x="52" y="100"/>
                    </a:lnTo>
                    <a:lnTo>
                      <a:pt x="50" y="102"/>
                    </a:lnTo>
                    <a:lnTo>
                      <a:pt x="34" y="112"/>
                    </a:lnTo>
                    <a:lnTo>
                      <a:pt x="34" y="114"/>
                    </a:lnTo>
                    <a:lnTo>
                      <a:pt x="28" y="118"/>
                    </a:lnTo>
                    <a:lnTo>
                      <a:pt x="26" y="118"/>
                    </a:lnTo>
                    <a:lnTo>
                      <a:pt x="20" y="120"/>
                    </a:lnTo>
                    <a:lnTo>
                      <a:pt x="16" y="128"/>
                    </a:lnTo>
                    <a:lnTo>
                      <a:pt x="20" y="132"/>
                    </a:lnTo>
                    <a:lnTo>
                      <a:pt x="22" y="144"/>
                    </a:lnTo>
                    <a:lnTo>
                      <a:pt x="22" y="156"/>
                    </a:lnTo>
                    <a:lnTo>
                      <a:pt x="24" y="164"/>
                    </a:lnTo>
                    <a:lnTo>
                      <a:pt x="26" y="168"/>
                    </a:lnTo>
                    <a:lnTo>
                      <a:pt x="34" y="168"/>
                    </a:lnTo>
                    <a:lnTo>
                      <a:pt x="40" y="173"/>
                    </a:lnTo>
                    <a:lnTo>
                      <a:pt x="46" y="171"/>
                    </a:lnTo>
                    <a:lnTo>
                      <a:pt x="42" y="177"/>
                    </a:lnTo>
                    <a:lnTo>
                      <a:pt x="46" y="179"/>
                    </a:lnTo>
                    <a:lnTo>
                      <a:pt x="50" y="179"/>
                    </a:lnTo>
                    <a:lnTo>
                      <a:pt x="54" y="179"/>
                    </a:lnTo>
                    <a:lnTo>
                      <a:pt x="62" y="175"/>
                    </a:lnTo>
                    <a:lnTo>
                      <a:pt x="66" y="177"/>
                    </a:lnTo>
                    <a:lnTo>
                      <a:pt x="72" y="173"/>
                    </a:lnTo>
                    <a:lnTo>
                      <a:pt x="82" y="168"/>
                    </a:lnTo>
                    <a:lnTo>
                      <a:pt x="86" y="171"/>
                    </a:lnTo>
                    <a:lnTo>
                      <a:pt x="94" y="171"/>
                    </a:lnTo>
                    <a:lnTo>
                      <a:pt x="104" y="168"/>
                    </a:lnTo>
                    <a:lnTo>
                      <a:pt x="108" y="168"/>
                    </a:lnTo>
                    <a:lnTo>
                      <a:pt x="114" y="168"/>
                    </a:lnTo>
                    <a:lnTo>
                      <a:pt x="120" y="162"/>
                    </a:lnTo>
                    <a:lnTo>
                      <a:pt x="126" y="15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29" name="Freeform 198"/>
              <p:cNvSpPr>
                <a:spLocks/>
              </p:cNvSpPr>
              <p:nvPr/>
            </p:nvSpPr>
            <p:spPr bwMode="auto">
              <a:xfrm>
                <a:off x="12950231" y="3270958"/>
                <a:ext cx="122631" cy="71297"/>
              </a:xfrm>
              <a:custGeom>
                <a:avLst/>
                <a:gdLst>
                  <a:gd name="T0" fmla="*/ 22 w 86"/>
                  <a:gd name="T1" fmla="*/ 30 h 50"/>
                  <a:gd name="T2" fmla="*/ 26 w 86"/>
                  <a:gd name="T3" fmla="*/ 34 h 50"/>
                  <a:gd name="T4" fmla="*/ 26 w 86"/>
                  <a:gd name="T5" fmla="*/ 40 h 50"/>
                  <a:gd name="T6" fmla="*/ 36 w 86"/>
                  <a:gd name="T7" fmla="*/ 48 h 50"/>
                  <a:gd name="T8" fmla="*/ 44 w 86"/>
                  <a:gd name="T9" fmla="*/ 50 h 50"/>
                  <a:gd name="T10" fmla="*/ 48 w 86"/>
                  <a:gd name="T11" fmla="*/ 48 h 50"/>
                  <a:gd name="T12" fmla="*/ 56 w 86"/>
                  <a:gd name="T13" fmla="*/ 48 h 50"/>
                  <a:gd name="T14" fmla="*/ 60 w 86"/>
                  <a:gd name="T15" fmla="*/ 44 h 50"/>
                  <a:gd name="T16" fmla="*/ 70 w 86"/>
                  <a:gd name="T17" fmla="*/ 42 h 50"/>
                  <a:gd name="T18" fmla="*/ 70 w 86"/>
                  <a:gd name="T19" fmla="*/ 38 h 50"/>
                  <a:gd name="T20" fmla="*/ 72 w 86"/>
                  <a:gd name="T21" fmla="*/ 32 h 50"/>
                  <a:gd name="T22" fmla="*/ 82 w 86"/>
                  <a:gd name="T23" fmla="*/ 26 h 50"/>
                  <a:gd name="T24" fmla="*/ 86 w 86"/>
                  <a:gd name="T25" fmla="*/ 18 h 50"/>
                  <a:gd name="T26" fmla="*/ 80 w 86"/>
                  <a:gd name="T27" fmla="*/ 18 h 50"/>
                  <a:gd name="T28" fmla="*/ 66 w 86"/>
                  <a:gd name="T29" fmla="*/ 8 h 50"/>
                  <a:gd name="T30" fmla="*/ 60 w 86"/>
                  <a:gd name="T31" fmla="*/ 8 h 50"/>
                  <a:gd name="T32" fmla="*/ 54 w 86"/>
                  <a:gd name="T33" fmla="*/ 4 h 50"/>
                  <a:gd name="T34" fmla="*/ 46 w 86"/>
                  <a:gd name="T35" fmla="*/ 8 h 50"/>
                  <a:gd name="T36" fmla="*/ 36 w 86"/>
                  <a:gd name="T37" fmla="*/ 4 h 50"/>
                  <a:gd name="T38" fmla="*/ 24 w 86"/>
                  <a:gd name="T39" fmla="*/ 4 h 50"/>
                  <a:gd name="T40" fmla="*/ 14 w 86"/>
                  <a:gd name="T41" fmla="*/ 0 h 50"/>
                  <a:gd name="T42" fmla="*/ 4 w 86"/>
                  <a:gd name="T43" fmla="*/ 6 h 50"/>
                  <a:gd name="T44" fmla="*/ 4 w 86"/>
                  <a:gd name="T45" fmla="*/ 8 h 50"/>
                  <a:gd name="T46" fmla="*/ 0 w 86"/>
                  <a:gd name="T47" fmla="*/ 10 h 50"/>
                  <a:gd name="T48" fmla="*/ 2 w 86"/>
                  <a:gd name="T49" fmla="*/ 18 h 50"/>
                  <a:gd name="T50" fmla="*/ 4 w 86"/>
                  <a:gd name="T51" fmla="*/ 24 h 50"/>
                  <a:gd name="T52" fmla="*/ 8 w 86"/>
                  <a:gd name="T53" fmla="*/ 26 h 50"/>
                  <a:gd name="T54" fmla="*/ 10 w 86"/>
                  <a:gd name="T55" fmla="*/ 28 h 50"/>
                  <a:gd name="T56" fmla="*/ 22 w 86"/>
                  <a:gd name="T5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50">
                    <a:moveTo>
                      <a:pt x="22" y="30"/>
                    </a:moveTo>
                    <a:lnTo>
                      <a:pt x="26" y="34"/>
                    </a:lnTo>
                    <a:lnTo>
                      <a:pt x="26" y="40"/>
                    </a:lnTo>
                    <a:lnTo>
                      <a:pt x="36" y="48"/>
                    </a:lnTo>
                    <a:lnTo>
                      <a:pt x="44" y="50"/>
                    </a:lnTo>
                    <a:lnTo>
                      <a:pt x="48" y="48"/>
                    </a:lnTo>
                    <a:lnTo>
                      <a:pt x="56" y="48"/>
                    </a:lnTo>
                    <a:lnTo>
                      <a:pt x="60" y="44"/>
                    </a:lnTo>
                    <a:lnTo>
                      <a:pt x="70" y="42"/>
                    </a:lnTo>
                    <a:lnTo>
                      <a:pt x="70" y="38"/>
                    </a:lnTo>
                    <a:lnTo>
                      <a:pt x="72" y="32"/>
                    </a:lnTo>
                    <a:lnTo>
                      <a:pt x="82" y="26"/>
                    </a:lnTo>
                    <a:lnTo>
                      <a:pt x="86" y="18"/>
                    </a:lnTo>
                    <a:lnTo>
                      <a:pt x="80" y="18"/>
                    </a:lnTo>
                    <a:lnTo>
                      <a:pt x="66" y="8"/>
                    </a:lnTo>
                    <a:lnTo>
                      <a:pt x="60" y="8"/>
                    </a:lnTo>
                    <a:lnTo>
                      <a:pt x="54" y="4"/>
                    </a:lnTo>
                    <a:lnTo>
                      <a:pt x="46" y="8"/>
                    </a:lnTo>
                    <a:lnTo>
                      <a:pt x="36" y="4"/>
                    </a:lnTo>
                    <a:lnTo>
                      <a:pt x="24" y="4"/>
                    </a:lnTo>
                    <a:lnTo>
                      <a:pt x="14" y="0"/>
                    </a:lnTo>
                    <a:lnTo>
                      <a:pt x="4" y="6"/>
                    </a:lnTo>
                    <a:lnTo>
                      <a:pt x="4" y="8"/>
                    </a:lnTo>
                    <a:lnTo>
                      <a:pt x="0" y="10"/>
                    </a:lnTo>
                    <a:lnTo>
                      <a:pt x="2" y="18"/>
                    </a:lnTo>
                    <a:lnTo>
                      <a:pt x="4" y="24"/>
                    </a:lnTo>
                    <a:lnTo>
                      <a:pt x="8" y="26"/>
                    </a:lnTo>
                    <a:lnTo>
                      <a:pt x="10" y="28"/>
                    </a:lnTo>
                    <a:lnTo>
                      <a:pt x="22" y="3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0" name="Freeform 199"/>
              <p:cNvSpPr>
                <a:spLocks/>
              </p:cNvSpPr>
              <p:nvPr/>
            </p:nvSpPr>
            <p:spPr bwMode="auto">
              <a:xfrm>
                <a:off x="12947379" y="3231032"/>
                <a:ext cx="154001" cy="65593"/>
              </a:xfrm>
              <a:custGeom>
                <a:avLst/>
                <a:gdLst>
                  <a:gd name="T0" fmla="*/ 6 w 108"/>
                  <a:gd name="T1" fmla="*/ 34 h 46"/>
                  <a:gd name="T2" fmla="*/ 16 w 108"/>
                  <a:gd name="T3" fmla="*/ 28 h 46"/>
                  <a:gd name="T4" fmla="*/ 26 w 108"/>
                  <a:gd name="T5" fmla="*/ 32 h 46"/>
                  <a:gd name="T6" fmla="*/ 38 w 108"/>
                  <a:gd name="T7" fmla="*/ 32 h 46"/>
                  <a:gd name="T8" fmla="*/ 48 w 108"/>
                  <a:gd name="T9" fmla="*/ 36 h 46"/>
                  <a:gd name="T10" fmla="*/ 56 w 108"/>
                  <a:gd name="T11" fmla="*/ 32 h 46"/>
                  <a:gd name="T12" fmla="*/ 62 w 108"/>
                  <a:gd name="T13" fmla="*/ 36 h 46"/>
                  <a:gd name="T14" fmla="*/ 68 w 108"/>
                  <a:gd name="T15" fmla="*/ 36 h 46"/>
                  <a:gd name="T16" fmla="*/ 82 w 108"/>
                  <a:gd name="T17" fmla="*/ 46 h 46"/>
                  <a:gd name="T18" fmla="*/ 88 w 108"/>
                  <a:gd name="T19" fmla="*/ 46 h 46"/>
                  <a:gd name="T20" fmla="*/ 90 w 108"/>
                  <a:gd name="T21" fmla="*/ 44 h 46"/>
                  <a:gd name="T22" fmla="*/ 98 w 108"/>
                  <a:gd name="T23" fmla="*/ 42 h 46"/>
                  <a:gd name="T24" fmla="*/ 108 w 108"/>
                  <a:gd name="T25" fmla="*/ 34 h 46"/>
                  <a:gd name="T26" fmla="*/ 104 w 108"/>
                  <a:gd name="T27" fmla="*/ 26 h 46"/>
                  <a:gd name="T28" fmla="*/ 98 w 108"/>
                  <a:gd name="T29" fmla="*/ 20 h 46"/>
                  <a:gd name="T30" fmla="*/ 98 w 108"/>
                  <a:gd name="T31" fmla="*/ 14 h 46"/>
                  <a:gd name="T32" fmla="*/ 90 w 108"/>
                  <a:gd name="T33" fmla="*/ 8 h 46"/>
                  <a:gd name="T34" fmla="*/ 78 w 108"/>
                  <a:gd name="T35" fmla="*/ 8 h 46"/>
                  <a:gd name="T36" fmla="*/ 70 w 108"/>
                  <a:gd name="T37" fmla="*/ 4 h 46"/>
                  <a:gd name="T38" fmla="*/ 54 w 108"/>
                  <a:gd name="T39" fmla="*/ 0 h 46"/>
                  <a:gd name="T40" fmla="*/ 48 w 108"/>
                  <a:gd name="T41" fmla="*/ 2 h 46"/>
                  <a:gd name="T42" fmla="*/ 46 w 108"/>
                  <a:gd name="T43" fmla="*/ 6 h 46"/>
                  <a:gd name="T44" fmla="*/ 48 w 108"/>
                  <a:gd name="T45" fmla="*/ 20 h 46"/>
                  <a:gd name="T46" fmla="*/ 44 w 108"/>
                  <a:gd name="T47" fmla="*/ 22 h 46"/>
                  <a:gd name="T48" fmla="*/ 34 w 108"/>
                  <a:gd name="T49" fmla="*/ 18 h 46"/>
                  <a:gd name="T50" fmla="*/ 30 w 108"/>
                  <a:gd name="T51" fmla="*/ 14 h 46"/>
                  <a:gd name="T52" fmla="*/ 24 w 108"/>
                  <a:gd name="T53" fmla="*/ 10 h 46"/>
                  <a:gd name="T54" fmla="*/ 22 w 108"/>
                  <a:gd name="T55" fmla="*/ 6 h 46"/>
                  <a:gd name="T56" fmla="*/ 16 w 108"/>
                  <a:gd name="T57" fmla="*/ 8 h 46"/>
                  <a:gd name="T58" fmla="*/ 10 w 108"/>
                  <a:gd name="T59" fmla="*/ 10 h 46"/>
                  <a:gd name="T60" fmla="*/ 4 w 108"/>
                  <a:gd name="T61" fmla="*/ 22 h 46"/>
                  <a:gd name="T62" fmla="*/ 0 w 108"/>
                  <a:gd name="T63" fmla="*/ 30 h 46"/>
                  <a:gd name="T64" fmla="*/ 2 w 108"/>
                  <a:gd name="T65" fmla="*/ 38 h 46"/>
                  <a:gd name="T66" fmla="*/ 6 w 108"/>
                  <a:gd name="T67" fmla="*/ 36 h 46"/>
                  <a:gd name="T68" fmla="*/ 6 w 108"/>
                  <a:gd name="T6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46">
                    <a:moveTo>
                      <a:pt x="6" y="34"/>
                    </a:moveTo>
                    <a:lnTo>
                      <a:pt x="16" y="28"/>
                    </a:lnTo>
                    <a:lnTo>
                      <a:pt x="26" y="32"/>
                    </a:lnTo>
                    <a:lnTo>
                      <a:pt x="38" y="32"/>
                    </a:lnTo>
                    <a:lnTo>
                      <a:pt x="48" y="36"/>
                    </a:lnTo>
                    <a:lnTo>
                      <a:pt x="56" y="32"/>
                    </a:lnTo>
                    <a:lnTo>
                      <a:pt x="62" y="36"/>
                    </a:lnTo>
                    <a:lnTo>
                      <a:pt x="68" y="36"/>
                    </a:lnTo>
                    <a:lnTo>
                      <a:pt x="82" y="46"/>
                    </a:lnTo>
                    <a:lnTo>
                      <a:pt x="88" y="46"/>
                    </a:lnTo>
                    <a:lnTo>
                      <a:pt x="90" y="44"/>
                    </a:lnTo>
                    <a:lnTo>
                      <a:pt x="98" y="42"/>
                    </a:lnTo>
                    <a:lnTo>
                      <a:pt x="108" y="34"/>
                    </a:lnTo>
                    <a:lnTo>
                      <a:pt x="104" y="26"/>
                    </a:lnTo>
                    <a:lnTo>
                      <a:pt x="98" y="20"/>
                    </a:lnTo>
                    <a:lnTo>
                      <a:pt x="98" y="14"/>
                    </a:lnTo>
                    <a:lnTo>
                      <a:pt x="90" y="8"/>
                    </a:lnTo>
                    <a:lnTo>
                      <a:pt x="78" y="8"/>
                    </a:lnTo>
                    <a:lnTo>
                      <a:pt x="70" y="4"/>
                    </a:lnTo>
                    <a:lnTo>
                      <a:pt x="54" y="0"/>
                    </a:lnTo>
                    <a:lnTo>
                      <a:pt x="48" y="2"/>
                    </a:lnTo>
                    <a:lnTo>
                      <a:pt x="46" y="6"/>
                    </a:lnTo>
                    <a:lnTo>
                      <a:pt x="48" y="20"/>
                    </a:lnTo>
                    <a:lnTo>
                      <a:pt x="44" y="22"/>
                    </a:lnTo>
                    <a:lnTo>
                      <a:pt x="34" y="18"/>
                    </a:lnTo>
                    <a:lnTo>
                      <a:pt x="30" y="14"/>
                    </a:lnTo>
                    <a:lnTo>
                      <a:pt x="24" y="10"/>
                    </a:lnTo>
                    <a:lnTo>
                      <a:pt x="22" y="6"/>
                    </a:lnTo>
                    <a:lnTo>
                      <a:pt x="16" y="8"/>
                    </a:lnTo>
                    <a:lnTo>
                      <a:pt x="10" y="10"/>
                    </a:lnTo>
                    <a:lnTo>
                      <a:pt x="4" y="22"/>
                    </a:lnTo>
                    <a:lnTo>
                      <a:pt x="0" y="30"/>
                    </a:lnTo>
                    <a:lnTo>
                      <a:pt x="2" y="38"/>
                    </a:lnTo>
                    <a:lnTo>
                      <a:pt x="6" y="36"/>
                    </a:lnTo>
                    <a:lnTo>
                      <a:pt x="6" y="3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1" name="Freeform 200"/>
              <p:cNvSpPr>
                <a:spLocks noEditPoints="1"/>
              </p:cNvSpPr>
              <p:nvPr/>
            </p:nvSpPr>
            <p:spPr bwMode="auto">
              <a:xfrm>
                <a:off x="12961638" y="3191106"/>
                <a:ext cx="122631" cy="51334"/>
              </a:xfrm>
              <a:custGeom>
                <a:avLst/>
                <a:gdLst>
                  <a:gd name="T0" fmla="*/ 10 w 86"/>
                  <a:gd name="T1" fmla="*/ 10 h 36"/>
                  <a:gd name="T2" fmla="*/ 14 w 86"/>
                  <a:gd name="T3" fmla="*/ 12 h 36"/>
                  <a:gd name="T4" fmla="*/ 16 w 86"/>
                  <a:gd name="T5" fmla="*/ 14 h 36"/>
                  <a:gd name="T6" fmla="*/ 10 w 86"/>
                  <a:gd name="T7" fmla="*/ 16 h 36"/>
                  <a:gd name="T8" fmla="*/ 8 w 86"/>
                  <a:gd name="T9" fmla="*/ 14 h 36"/>
                  <a:gd name="T10" fmla="*/ 6 w 86"/>
                  <a:gd name="T11" fmla="*/ 14 h 36"/>
                  <a:gd name="T12" fmla="*/ 10 w 86"/>
                  <a:gd name="T13" fmla="*/ 10 h 36"/>
                  <a:gd name="T14" fmla="*/ 4 w 86"/>
                  <a:gd name="T15" fmla="*/ 22 h 36"/>
                  <a:gd name="T16" fmla="*/ 2 w 86"/>
                  <a:gd name="T17" fmla="*/ 20 h 36"/>
                  <a:gd name="T18" fmla="*/ 0 w 86"/>
                  <a:gd name="T19" fmla="*/ 24 h 36"/>
                  <a:gd name="T20" fmla="*/ 6 w 86"/>
                  <a:gd name="T21" fmla="*/ 26 h 36"/>
                  <a:gd name="T22" fmla="*/ 4 w 86"/>
                  <a:gd name="T23" fmla="*/ 30 h 36"/>
                  <a:gd name="T24" fmla="*/ 6 w 86"/>
                  <a:gd name="T25" fmla="*/ 30 h 36"/>
                  <a:gd name="T26" fmla="*/ 8 w 86"/>
                  <a:gd name="T27" fmla="*/ 26 h 36"/>
                  <a:gd name="T28" fmla="*/ 10 w 86"/>
                  <a:gd name="T29" fmla="*/ 26 h 36"/>
                  <a:gd name="T30" fmla="*/ 18 w 86"/>
                  <a:gd name="T31" fmla="*/ 22 h 36"/>
                  <a:gd name="T32" fmla="*/ 18 w 86"/>
                  <a:gd name="T33" fmla="*/ 20 h 36"/>
                  <a:gd name="T34" fmla="*/ 10 w 86"/>
                  <a:gd name="T35" fmla="*/ 20 h 36"/>
                  <a:gd name="T36" fmla="*/ 4 w 86"/>
                  <a:gd name="T37" fmla="*/ 22 h 36"/>
                  <a:gd name="T38" fmla="*/ 82 w 86"/>
                  <a:gd name="T39" fmla="*/ 30 h 36"/>
                  <a:gd name="T40" fmla="*/ 78 w 86"/>
                  <a:gd name="T41" fmla="*/ 26 h 36"/>
                  <a:gd name="T42" fmla="*/ 78 w 86"/>
                  <a:gd name="T43" fmla="*/ 20 h 36"/>
                  <a:gd name="T44" fmla="*/ 74 w 86"/>
                  <a:gd name="T45" fmla="*/ 18 h 36"/>
                  <a:gd name="T46" fmla="*/ 74 w 86"/>
                  <a:gd name="T47" fmla="*/ 12 h 36"/>
                  <a:gd name="T48" fmla="*/ 80 w 86"/>
                  <a:gd name="T49" fmla="*/ 8 h 36"/>
                  <a:gd name="T50" fmla="*/ 84 w 86"/>
                  <a:gd name="T51" fmla="*/ 10 h 36"/>
                  <a:gd name="T52" fmla="*/ 86 w 86"/>
                  <a:gd name="T53" fmla="*/ 10 h 36"/>
                  <a:gd name="T54" fmla="*/ 86 w 86"/>
                  <a:gd name="T55" fmla="*/ 4 h 36"/>
                  <a:gd name="T56" fmla="*/ 78 w 86"/>
                  <a:gd name="T57" fmla="*/ 4 h 36"/>
                  <a:gd name="T58" fmla="*/ 72 w 86"/>
                  <a:gd name="T59" fmla="*/ 4 h 36"/>
                  <a:gd name="T60" fmla="*/ 70 w 86"/>
                  <a:gd name="T61" fmla="*/ 2 h 36"/>
                  <a:gd name="T62" fmla="*/ 58 w 86"/>
                  <a:gd name="T63" fmla="*/ 0 h 36"/>
                  <a:gd name="T64" fmla="*/ 52 w 86"/>
                  <a:gd name="T65" fmla="*/ 2 h 36"/>
                  <a:gd name="T66" fmla="*/ 46 w 86"/>
                  <a:gd name="T67" fmla="*/ 2 h 36"/>
                  <a:gd name="T68" fmla="*/ 36 w 86"/>
                  <a:gd name="T69" fmla="*/ 2 h 36"/>
                  <a:gd name="T70" fmla="*/ 30 w 86"/>
                  <a:gd name="T71" fmla="*/ 6 h 36"/>
                  <a:gd name="T72" fmla="*/ 24 w 86"/>
                  <a:gd name="T73" fmla="*/ 8 h 36"/>
                  <a:gd name="T74" fmla="*/ 24 w 86"/>
                  <a:gd name="T75" fmla="*/ 10 h 36"/>
                  <a:gd name="T76" fmla="*/ 24 w 86"/>
                  <a:gd name="T77" fmla="*/ 14 h 36"/>
                  <a:gd name="T78" fmla="*/ 26 w 86"/>
                  <a:gd name="T79" fmla="*/ 16 h 36"/>
                  <a:gd name="T80" fmla="*/ 26 w 86"/>
                  <a:gd name="T81" fmla="*/ 20 h 36"/>
                  <a:gd name="T82" fmla="*/ 28 w 86"/>
                  <a:gd name="T83" fmla="*/ 22 h 36"/>
                  <a:gd name="T84" fmla="*/ 34 w 86"/>
                  <a:gd name="T85" fmla="*/ 24 h 36"/>
                  <a:gd name="T86" fmla="*/ 38 w 86"/>
                  <a:gd name="T87" fmla="*/ 22 h 36"/>
                  <a:gd name="T88" fmla="*/ 40 w 86"/>
                  <a:gd name="T89" fmla="*/ 24 h 36"/>
                  <a:gd name="T90" fmla="*/ 38 w 86"/>
                  <a:gd name="T91" fmla="*/ 30 h 36"/>
                  <a:gd name="T92" fmla="*/ 44 w 86"/>
                  <a:gd name="T93" fmla="*/ 28 h 36"/>
                  <a:gd name="T94" fmla="*/ 60 w 86"/>
                  <a:gd name="T95" fmla="*/ 32 h 36"/>
                  <a:gd name="T96" fmla="*/ 68 w 86"/>
                  <a:gd name="T97" fmla="*/ 36 h 36"/>
                  <a:gd name="T98" fmla="*/ 80 w 86"/>
                  <a:gd name="T99" fmla="*/ 36 h 36"/>
                  <a:gd name="T100" fmla="*/ 82 w 86"/>
                  <a:gd name="T101" fmla="*/ 30 h 36"/>
                  <a:gd name="T102" fmla="*/ 82 w 86"/>
                  <a:gd name="T103"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36">
                    <a:moveTo>
                      <a:pt x="10" y="10"/>
                    </a:moveTo>
                    <a:lnTo>
                      <a:pt x="14" y="12"/>
                    </a:lnTo>
                    <a:lnTo>
                      <a:pt x="16" y="14"/>
                    </a:lnTo>
                    <a:lnTo>
                      <a:pt x="10" y="16"/>
                    </a:lnTo>
                    <a:lnTo>
                      <a:pt x="8" y="14"/>
                    </a:lnTo>
                    <a:lnTo>
                      <a:pt x="6" y="14"/>
                    </a:lnTo>
                    <a:lnTo>
                      <a:pt x="10" y="10"/>
                    </a:lnTo>
                    <a:close/>
                    <a:moveTo>
                      <a:pt x="4" y="22"/>
                    </a:moveTo>
                    <a:lnTo>
                      <a:pt x="2" y="20"/>
                    </a:lnTo>
                    <a:lnTo>
                      <a:pt x="0" y="24"/>
                    </a:lnTo>
                    <a:lnTo>
                      <a:pt x="6" y="26"/>
                    </a:lnTo>
                    <a:lnTo>
                      <a:pt x="4" y="30"/>
                    </a:lnTo>
                    <a:lnTo>
                      <a:pt x="6" y="30"/>
                    </a:lnTo>
                    <a:lnTo>
                      <a:pt x="8" y="26"/>
                    </a:lnTo>
                    <a:lnTo>
                      <a:pt x="10" y="26"/>
                    </a:lnTo>
                    <a:lnTo>
                      <a:pt x="18" y="22"/>
                    </a:lnTo>
                    <a:lnTo>
                      <a:pt x="18" y="20"/>
                    </a:lnTo>
                    <a:lnTo>
                      <a:pt x="10" y="20"/>
                    </a:lnTo>
                    <a:lnTo>
                      <a:pt x="4" y="22"/>
                    </a:lnTo>
                    <a:close/>
                    <a:moveTo>
                      <a:pt x="82" y="30"/>
                    </a:moveTo>
                    <a:lnTo>
                      <a:pt x="78" y="26"/>
                    </a:lnTo>
                    <a:lnTo>
                      <a:pt x="78" y="20"/>
                    </a:lnTo>
                    <a:lnTo>
                      <a:pt x="74" y="18"/>
                    </a:lnTo>
                    <a:lnTo>
                      <a:pt x="74" y="12"/>
                    </a:lnTo>
                    <a:lnTo>
                      <a:pt x="80" y="8"/>
                    </a:lnTo>
                    <a:lnTo>
                      <a:pt x="84" y="10"/>
                    </a:lnTo>
                    <a:lnTo>
                      <a:pt x="86" y="10"/>
                    </a:lnTo>
                    <a:lnTo>
                      <a:pt x="86" y="4"/>
                    </a:lnTo>
                    <a:lnTo>
                      <a:pt x="78" y="4"/>
                    </a:lnTo>
                    <a:lnTo>
                      <a:pt x="72" y="4"/>
                    </a:lnTo>
                    <a:lnTo>
                      <a:pt x="70" y="2"/>
                    </a:lnTo>
                    <a:lnTo>
                      <a:pt x="58" y="0"/>
                    </a:lnTo>
                    <a:lnTo>
                      <a:pt x="52" y="2"/>
                    </a:lnTo>
                    <a:lnTo>
                      <a:pt x="46" y="2"/>
                    </a:lnTo>
                    <a:lnTo>
                      <a:pt x="36" y="2"/>
                    </a:lnTo>
                    <a:lnTo>
                      <a:pt x="30" y="6"/>
                    </a:lnTo>
                    <a:lnTo>
                      <a:pt x="24" y="8"/>
                    </a:lnTo>
                    <a:lnTo>
                      <a:pt x="24" y="10"/>
                    </a:lnTo>
                    <a:lnTo>
                      <a:pt x="24" y="14"/>
                    </a:lnTo>
                    <a:lnTo>
                      <a:pt x="26" y="16"/>
                    </a:lnTo>
                    <a:lnTo>
                      <a:pt x="26" y="20"/>
                    </a:lnTo>
                    <a:lnTo>
                      <a:pt x="28" y="22"/>
                    </a:lnTo>
                    <a:lnTo>
                      <a:pt x="34" y="24"/>
                    </a:lnTo>
                    <a:lnTo>
                      <a:pt x="38" y="22"/>
                    </a:lnTo>
                    <a:lnTo>
                      <a:pt x="40" y="24"/>
                    </a:lnTo>
                    <a:lnTo>
                      <a:pt x="38" y="30"/>
                    </a:lnTo>
                    <a:lnTo>
                      <a:pt x="44" y="28"/>
                    </a:lnTo>
                    <a:lnTo>
                      <a:pt x="60" y="32"/>
                    </a:lnTo>
                    <a:lnTo>
                      <a:pt x="68" y="36"/>
                    </a:lnTo>
                    <a:lnTo>
                      <a:pt x="80" y="36"/>
                    </a:lnTo>
                    <a:lnTo>
                      <a:pt x="82" y="30"/>
                    </a:lnTo>
                    <a:lnTo>
                      <a:pt x="82" y="3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2" name="Freeform 201"/>
              <p:cNvSpPr>
                <a:spLocks noEditPoints="1"/>
              </p:cNvSpPr>
              <p:nvPr/>
            </p:nvSpPr>
            <p:spPr bwMode="auto">
              <a:xfrm>
                <a:off x="12656488" y="3530479"/>
                <a:ext cx="262373" cy="289465"/>
              </a:xfrm>
              <a:custGeom>
                <a:avLst/>
                <a:gdLst>
                  <a:gd name="T0" fmla="*/ 48 w 184"/>
                  <a:gd name="T1" fmla="*/ 127 h 203"/>
                  <a:gd name="T2" fmla="*/ 44 w 184"/>
                  <a:gd name="T3" fmla="*/ 113 h 203"/>
                  <a:gd name="T4" fmla="*/ 34 w 184"/>
                  <a:gd name="T5" fmla="*/ 117 h 203"/>
                  <a:gd name="T6" fmla="*/ 26 w 184"/>
                  <a:gd name="T7" fmla="*/ 113 h 203"/>
                  <a:gd name="T8" fmla="*/ 24 w 184"/>
                  <a:gd name="T9" fmla="*/ 123 h 203"/>
                  <a:gd name="T10" fmla="*/ 26 w 184"/>
                  <a:gd name="T11" fmla="*/ 139 h 203"/>
                  <a:gd name="T12" fmla="*/ 30 w 184"/>
                  <a:gd name="T13" fmla="*/ 157 h 203"/>
                  <a:gd name="T14" fmla="*/ 40 w 184"/>
                  <a:gd name="T15" fmla="*/ 151 h 203"/>
                  <a:gd name="T16" fmla="*/ 46 w 184"/>
                  <a:gd name="T17" fmla="*/ 143 h 203"/>
                  <a:gd name="T18" fmla="*/ 134 w 184"/>
                  <a:gd name="T19" fmla="*/ 171 h 203"/>
                  <a:gd name="T20" fmla="*/ 118 w 184"/>
                  <a:gd name="T21" fmla="*/ 175 h 203"/>
                  <a:gd name="T22" fmla="*/ 102 w 184"/>
                  <a:gd name="T23" fmla="*/ 173 h 203"/>
                  <a:gd name="T24" fmla="*/ 92 w 184"/>
                  <a:gd name="T25" fmla="*/ 173 h 203"/>
                  <a:gd name="T26" fmla="*/ 90 w 184"/>
                  <a:gd name="T27" fmla="*/ 185 h 203"/>
                  <a:gd name="T28" fmla="*/ 116 w 184"/>
                  <a:gd name="T29" fmla="*/ 193 h 203"/>
                  <a:gd name="T30" fmla="*/ 128 w 184"/>
                  <a:gd name="T31" fmla="*/ 201 h 203"/>
                  <a:gd name="T32" fmla="*/ 134 w 184"/>
                  <a:gd name="T33" fmla="*/ 195 h 203"/>
                  <a:gd name="T34" fmla="*/ 134 w 184"/>
                  <a:gd name="T35" fmla="*/ 177 h 203"/>
                  <a:gd name="T36" fmla="*/ 134 w 184"/>
                  <a:gd name="T37" fmla="*/ 171 h 203"/>
                  <a:gd name="T38" fmla="*/ 172 w 184"/>
                  <a:gd name="T39" fmla="*/ 123 h 203"/>
                  <a:gd name="T40" fmla="*/ 142 w 184"/>
                  <a:gd name="T41" fmla="*/ 105 h 203"/>
                  <a:gd name="T42" fmla="*/ 142 w 184"/>
                  <a:gd name="T43" fmla="*/ 97 h 203"/>
                  <a:gd name="T44" fmla="*/ 126 w 184"/>
                  <a:gd name="T45" fmla="*/ 97 h 203"/>
                  <a:gd name="T46" fmla="*/ 108 w 184"/>
                  <a:gd name="T47" fmla="*/ 75 h 203"/>
                  <a:gd name="T48" fmla="*/ 90 w 184"/>
                  <a:gd name="T49" fmla="*/ 59 h 203"/>
                  <a:gd name="T50" fmla="*/ 84 w 184"/>
                  <a:gd name="T51" fmla="*/ 43 h 203"/>
                  <a:gd name="T52" fmla="*/ 82 w 184"/>
                  <a:gd name="T53" fmla="*/ 33 h 203"/>
                  <a:gd name="T54" fmla="*/ 88 w 184"/>
                  <a:gd name="T55" fmla="*/ 29 h 203"/>
                  <a:gd name="T56" fmla="*/ 104 w 184"/>
                  <a:gd name="T57" fmla="*/ 29 h 203"/>
                  <a:gd name="T58" fmla="*/ 102 w 184"/>
                  <a:gd name="T59" fmla="*/ 15 h 203"/>
                  <a:gd name="T60" fmla="*/ 80 w 184"/>
                  <a:gd name="T61" fmla="*/ 0 h 203"/>
                  <a:gd name="T62" fmla="*/ 54 w 184"/>
                  <a:gd name="T63" fmla="*/ 0 h 203"/>
                  <a:gd name="T64" fmla="*/ 48 w 184"/>
                  <a:gd name="T65" fmla="*/ 12 h 203"/>
                  <a:gd name="T66" fmla="*/ 36 w 184"/>
                  <a:gd name="T67" fmla="*/ 21 h 203"/>
                  <a:gd name="T68" fmla="*/ 30 w 184"/>
                  <a:gd name="T69" fmla="*/ 15 h 203"/>
                  <a:gd name="T70" fmla="*/ 18 w 184"/>
                  <a:gd name="T71" fmla="*/ 19 h 203"/>
                  <a:gd name="T72" fmla="*/ 2 w 184"/>
                  <a:gd name="T73" fmla="*/ 25 h 203"/>
                  <a:gd name="T74" fmla="*/ 2 w 184"/>
                  <a:gd name="T75" fmla="*/ 45 h 203"/>
                  <a:gd name="T76" fmla="*/ 12 w 184"/>
                  <a:gd name="T77" fmla="*/ 53 h 203"/>
                  <a:gd name="T78" fmla="*/ 16 w 184"/>
                  <a:gd name="T79" fmla="*/ 61 h 203"/>
                  <a:gd name="T80" fmla="*/ 30 w 184"/>
                  <a:gd name="T81" fmla="*/ 49 h 203"/>
                  <a:gd name="T82" fmla="*/ 46 w 184"/>
                  <a:gd name="T83" fmla="*/ 55 h 203"/>
                  <a:gd name="T84" fmla="*/ 56 w 184"/>
                  <a:gd name="T85" fmla="*/ 75 h 203"/>
                  <a:gd name="T86" fmla="*/ 64 w 184"/>
                  <a:gd name="T87" fmla="*/ 89 h 203"/>
                  <a:gd name="T88" fmla="*/ 80 w 184"/>
                  <a:gd name="T89" fmla="*/ 97 h 203"/>
                  <a:gd name="T90" fmla="*/ 96 w 184"/>
                  <a:gd name="T91" fmla="*/ 111 h 203"/>
                  <a:gd name="T92" fmla="*/ 110 w 184"/>
                  <a:gd name="T93" fmla="*/ 115 h 203"/>
                  <a:gd name="T94" fmla="*/ 120 w 184"/>
                  <a:gd name="T95" fmla="*/ 125 h 203"/>
                  <a:gd name="T96" fmla="*/ 126 w 184"/>
                  <a:gd name="T97" fmla="*/ 131 h 203"/>
                  <a:gd name="T98" fmla="*/ 140 w 184"/>
                  <a:gd name="T99" fmla="*/ 143 h 203"/>
                  <a:gd name="T100" fmla="*/ 148 w 184"/>
                  <a:gd name="T101" fmla="*/ 157 h 203"/>
                  <a:gd name="T102" fmla="*/ 142 w 184"/>
                  <a:gd name="T103" fmla="*/ 169 h 203"/>
                  <a:gd name="T104" fmla="*/ 144 w 184"/>
                  <a:gd name="T105" fmla="*/ 177 h 203"/>
                  <a:gd name="T106" fmla="*/ 154 w 184"/>
                  <a:gd name="T107" fmla="*/ 169 h 203"/>
                  <a:gd name="T108" fmla="*/ 158 w 184"/>
                  <a:gd name="T109" fmla="*/ 157 h 203"/>
                  <a:gd name="T110" fmla="*/ 164 w 184"/>
                  <a:gd name="T111" fmla="*/ 147 h 203"/>
                  <a:gd name="T112" fmla="*/ 152 w 184"/>
                  <a:gd name="T113" fmla="*/ 141 h 203"/>
                  <a:gd name="T114" fmla="*/ 158 w 184"/>
                  <a:gd name="T115" fmla="*/ 127 h 203"/>
                  <a:gd name="T116" fmla="*/ 174 w 184"/>
                  <a:gd name="T117" fmla="*/ 131 h 203"/>
                  <a:gd name="T118" fmla="*/ 184 w 184"/>
                  <a:gd name="T119" fmla="*/ 13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 h="203">
                    <a:moveTo>
                      <a:pt x="46" y="137"/>
                    </a:moveTo>
                    <a:lnTo>
                      <a:pt x="44" y="129"/>
                    </a:lnTo>
                    <a:lnTo>
                      <a:pt x="48" y="127"/>
                    </a:lnTo>
                    <a:lnTo>
                      <a:pt x="48" y="121"/>
                    </a:lnTo>
                    <a:lnTo>
                      <a:pt x="46" y="117"/>
                    </a:lnTo>
                    <a:lnTo>
                      <a:pt x="44" y="113"/>
                    </a:lnTo>
                    <a:lnTo>
                      <a:pt x="40" y="111"/>
                    </a:lnTo>
                    <a:lnTo>
                      <a:pt x="36" y="113"/>
                    </a:lnTo>
                    <a:lnTo>
                      <a:pt x="34" y="117"/>
                    </a:lnTo>
                    <a:lnTo>
                      <a:pt x="26" y="119"/>
                    </a:lnTo>
                    <a:lnTo>
                      <a:pt x="24" y="117"/>
                    </a:lnTo>
                    <a:lnTo>
                      <a:pt x="26" y="113"/>
                    </a:lnTo>
                    <a:lnTo>
                      <a:pt x="24" y="113"/>
                    </a:lnTo>
                    <a:lnTo>
                      <a:pt x="22" y="117"/>
                    </a:lnTo>
                    <a:lnTo>
                      <a:pt x="24" y="123"/>
                    </a:lnTo>
                    <a:lnTo>
                      <a:pt x="26" y="127"/>
                    </a:lnTo>
                    <a:lnTo>
                      <a:pt x="28" y="133"/>
                    </a:lnTo>
                    <a:lnTo>
                      <a:pt x="26" y="139"/>
                    </a:lnTo>
                    <a:lnTo>
                      <a:pt x="26" y="147"/>
                    </a:lnTo>
                    <a:lnTo>
                      <a:pt x="26" y="151"/>
                    </a:lnTo>
                    <a:lnTo>
                      <a:pt x="30" y="157"/>
                    </a:lnTo>
                    <a:lnTo>
                      <a:pt x="36" y="157"/>
                    </a:lnTo>
                    <a:lnTo>
                      <a:pt x="36" y="153"/>
                    </a:lnTo>
                    <a:lnTo>
                      <a:pt x="40" y="151"/>
                    </a:lnTo>
                    <a:lnTo>
                      <a:pt x="42" y="153"/>
                    </a:lnTo>
                    <a:lnTo>
                      <a:pt x="44" y="151"/>
                    </a:lnTo>
                    <a:lnTo>
                      <a:pt x="46" y="143"/>
                    </a:lnTo>
                    <a:lnTo>
                      <a:pt x="46" y="137"/>
                    </a:lnTo>
                    <a:lnTo>
                      <a:pt x="46" y="137"/>
                    </a:lnTo>
                    <a:close/>
                    <a:moveTo>
                      <a:pt x="134" y="171"/>
                    </a:moveTo>
                    <a:lnTo>
                      <a:pt x="130" y="173"/>
                    </a:lnTo>
                    <a:lnTo>
                      <a:pt x="124" y="173"/>
                    </a:lnTo>
                    <a:lnTo>
                      <a:pt x="118" y="175"/>
                    </a:lnTo>
                    <a:lnTo>
                      <a:pt x="112" y="175"/>
                    </a:lnTo>
                    <a:lnTo>
                      <a:pt x="108" y="175"/>
                    </a:lnTo>
                    <a:lnTo>
                      <a:pt x="102" y="173"/>
                    </a:lnTo>
                    <a:lnTo>
                      <a:pt x="98" y="171"/>
                    </a:lnTo>
                    <a:lnTo>
                      <a:pt x="96" y="175"/>
                    </a:lnTo>
                    <a:lnTo>
                      <a:pt x="92" y="173"/>
                    </a:lnTo>
                    <a:lnTo>
                      <a:pt x="88" y="175"/>
                    </a:lnTo>
                    <a:lnTo>
                      <a:pt x="86" y="179"/>
                    </a:lnTo>
                    <a:lnTo>
                      <a:pt x="90" y="185"/>
                    </a:lnTo>
                    <a:lnTo>
                      <a:pt x="102" y="187"/>
                    </a:lnTo>
                    <a:lnTo>
                      <a:pt x="110" y="193"/>
                    </a:lnTo>
                    <a:lnTo>
                      <a:pt x="116" y="193"/>
                    </a:lnTo>
                    <a:lnTo>
                      <a:pt x="118" y="197"/>
                    </a:lnTo>
                    <a:lnTo>
                      <a:pt x="124" y="201"/>
                    </a:lnTo>
                    <a:lnTo>
                      <a:pt x="128" y="201"/>
                    </a:lnTo>
                    <a:lnTo>
                      <a:pt x="132" y="203"/>
                    </a:lnTo>
                    <a:lnTo>
                      <a:pt x="132" y="199"/>
                    </a:lnTo>
                    <a:lnTo>
                      <a:pt x="134" y="195"/>
                    </a:lnTo>
                    <a:lnTo>
                      <a:pt x="130" y="189"/>
                    </a:lnTo>
                    <a:lnTo>
                      <a:pt x="130" y="183"/>
                    </a:lnTo>
                    <a:lnTo>
                      <a:pt x="134" y="177"/>
                    </a:lnTo>
                    <a:lnTo>
                      <a:pt x="136" y="173"/>
                    </a:lnTo>
                    <a:lnTo>
                      <a:pt x="136" y="169"/>
                    </a:lnTo>
                    <a:lnTo>
                      <a:pt x="134" y="171"/>
                    </a:lnTo>
                    <a:close/>
                    <a:moveTo>
                      <a:pt x="178" y="127"/>
                    </a:moveTo>
                    <a:lnTo>
                      <a:pt x="176" y="125"/>
                    </a:lnTo>
                    <a:lnTo>
                      <a:pt x="172" y="123"/>
                    </a:lnTo>
                    <a:lnTo>
                      <a:pt x="158" y="115"/>
                    </a:lnTo>
                    <a:lnTo>
                      <a:pt x="144" y="107"/>
                    </a:lnTo>
                    <a:lnTo>
                      <a:pt x="142" y="105"/>
                    </a:lnTo>
                    <a:lnTo>
                      <a:pt x="144" y="101"/>
                    </a:lnTo>
                    <a:lnTo>
                      <a:pt x="146" y="99"/>
                    </a:lnTo>
                    <a:lnTo>
                      <a:pt x="142" y="97"/>
                    </a:lnTo>
                    <a:lnTo>
                      <a:pt x="140" y="99"/>
                    </a:lnTo>
                    <a:lnTo>
                      <a:pt x="130" y="99"/>
                    </a:lnTo>
                    <a:lnTo>
                      <a:pt x="126" y="97"/>
                    </a:lnTo>
                    <a:lnTo>
                      <a:pt x="116" y="91"/>
                    </a:lnTo>
                    <a:lnTo>
                      <a:pt x="112" y="85"/>
                    </a:lnTo>
                    <a:lnTo>
                      <a:pt x="108" y="75"/>
                    </a:lnTo>
                    <a:lnTo>
                      <a:pt x="104" y="67"/>
                    </a:lnTo>
                    <a:lnTo>
                      <a:pt x="98" y="63"/>
                    </a:lnTo>
                    <a:lnTo>
                      <a:pt x="90" y="59"/>
                    </a:lnTo>
                    <a:lnTo>
                      <a:pt x="86" y="55"/>
                    </a:lnTo>
                    <a:lnTo>
                      <a:pt x="82" y="47"/>
                    </a:lnTo>
                    <a:lnTo>
                      <a:pt x="84" y="43"/>
                    </a:lnTo>
                    <a:lnTo>
                      <a:pt x="86" y="43"/>
                    </a:lnTo>
                    <a:lnTo>
                      <a:pt x="86" y="39"/>
                    </a:lnTo>
                    <a:lnTo>
                      <a:pt x="82" y="33"/>
                    </a:lnTo>
                    <a:lnTo>
                      <a:pt x="82" y="29"/>
                    </a:lnTo>
                    <a:lnTo>
                      <a:pt x="84" y="29"/>
                    </a:lnTo>
                    <a:lnTo>
                      <a:pt x="88" y="29"/>
                    </a:lnTo>
                    <a:lnTo>
                      <a:pt x="94" y="27"/>
                    </a:lnTo>
                    <a:lnTo>
                      <a:pt x="98" y="25"/>
                    </a:lnTo>
                    <a:lnTo>
                      <a:pt x="104" y="29"/>
                    </a:lnTo>
                    <a:lnTo>
                      <a:pt x="106" y="29"/>
                    </a:lnTo>
                    <a:lnTo>
                      <a:pt x="106" y="25"/>
                    </a:lnTo>
                    <a:lnTo>
                      <a:pt x="102" y="15"/>
                    </a:lnTo>
                    <a:lnTo>
                      <a:pt x="106" y="10"/>
                    </a:lnTo>
                    <a:lnTo>
                      <a:pt x="86" y="6"/>
                    </a:lnTo>
                    <a:lnTo>
                      <a:pt x="80" y="0"/>
                    </a:lnTo>
                    <a:lnTo>
                      <a:pt x="66" y="0"/>
                    </a:lnTo>
                    <a:lnTo>
                      <a:pt x="62" y="4"/>
                    </a:lnTo>
                    <a:lnTo>
                      <a:pt x="54" y="0"/>
                    </a:lnTo>
                    <a:lnTo>
                      <a:pt x="52" y="8"/>
                    </a:lnTo>
                    <a:lnTo>
                      <a:pt x="50" y="8"/>
                    </a:lnTo>
                    <a:lnTo>
                      <a:pt x="48" y="12"/>
                    </a:lnTo>
                    <a:lnTo>
                      <a:pt x="42" y="10"/>
                    </a:lnTo>
                    <a:lnTo>
                      <a:pt x="36" y="15"/>
                    </a:lnTo>
                    <a:lnTo>
                      <a:pt x="36" y="21"/>
                    </a:lnTo>
                    <a:lnTo>
                      <a:pt x="34" y="21"/>
                    </a:lnTo>
                    <a:lnTo>
                      <a:pt x="34" y="15"/>
                    </a:lnTo>
                    <a:lnTo>
                      <a:pt x="30" y="15"/>
                    </a:lnTo>
                    <a:lnTo>
                      <a:pt x="26" y="12"/>
                    </a:lnTo>
                    <a:lnTo>
                      <a:pt x="20" y="15"/>
                    </a:lnTo>
                    <a:lnTo>
                      <a:pt x="18" y="19"/>
                    </a:lnTo>
                    <a:lnTo>
                      <a:pt x="12" y="19"/>
                    </a:lnTo>
                    <a:lnTo>
                      <a:pt x="4" y="19"/>
                    </a:lnTo>
                    <a:lnTo>
                      <a:pt x="2" y="25"/>
                    </a:lnTo>
                    <a:lnTo>
                      <a:pt x="6" y="33"/>
                    </a:lnTo>
                    <a:lnTo>
                      <a:pt x="0" y="39"/>
                    </a:lnTo>
                    <a:lnTo>
                      <a:pt x="2" y="45"/>
                    </a:lnTo>
                    <a:lnTo>
                      <a:pt x="2" y="53"/>
                    </a:lnTo>
                    <a:lnTo>
                      <a:pt x="6" y="53"/>
                    </a:lnTo>
                    <a:lnTo>
                      <a:pt x="12" y="53"/>
                    </a:lnTo>
                    <a:lnTo>
                      <a:pt x="12" y="59"/>
                    </a:lnTo>
                    <a:lnTo>
                      <a:pt x="8" y="63"/>
                    </a:lnTo>
                    <a:lnTo>
                      <a:pt x="16" y="61"/>
                    </a:lnTo>
                    <a:lnTo>
                      <a:pt x="22" y="59"/>
                    </a:lnTo>
                    <a:lnTo>
                      <a:pt x="26" y="51"/>
                    </a:lnTo>
                    <a:lnTo>
                      <a:pt x="30" y="49"/>
                    </a:lnTo>
                    <a:lnTo>
                      <a:pt x="38" y="51"/>
                    </a:lnTo>
                    <a:lnTo>
                      <a:pt x="42" y="53"/>
                    </a:lnTo>
                    <a:lnTo>
                      <a:pt x="46" y="55"/>
                    </a:lnTo>
                    <a:lnTo>
                      <a:pt x="52" y="59"/>
                    </a:lnTo>
                    <a:lnTo>
                      <a:pt x="52" y="67"/>
                    </a:lnTo>
                    <a:lnTo>
                      <a:pt x="56" y="75"/>
                    </a:lnTo>
                    <a:lnTo>
                      <a:pt x="56" y="79"/>
                    </a:lnTo>
                    <a:lnTo>
                      <a:pt x="62" y="83"/>
                    </a:lnTo>
                    <a:lnTo>
                      <a:pt x="64" y="89"/>
                    </a:lnTo>
                    <a:lnTo>
                      <a:pt x="72" y="91"/>
                    </a:lnTo>
                    <a:lnTo>
                      <a:pt x="76" y="97"/>
                    </a:lnTo>
                    <a:lnTo>
                      <a:pt x="80" y="97"/>
                    </a:lnTo>
                    <a:lnTo>
                      <a:pt x="88" y="107"/>
                    </a:lnTo>
                    <a:lnTo>
                      <a:pt x="92" y="107"/>
                    </a:lnTo>
                    <a:lnTo>
                      <a:pt x="96" y="111"/>
                    </a:lnTo>
                    <a:lnTo>
                      <a:pt x="102" y="111"/>
                    </a:lnTo>
                    <a:lnTo>
                      <a:pt x="106" y="111"/>
                    </a:lnTo>
                    <a:lnTo>
                      <a:pt x="110" y="115"/>
                    </a:lnTo>
                    <a:lnTo>
                      <a:pt x="114" y="121"/>
                    </a:lnTo>
                    <a:lnTo>
                      <a:pt x="118" y="121"/>
                    </a:lnTo>
                    <a:lnTo>
                      <a:pt x="120" y="125"/>
                    </a:lnTo>
                    <a:lnTo>
                      <a:pt x="120" y="127"/>
                    </a:lnTo>
                    <a:lnTo>
                      <a:pt x="126" y="127"/>
                    </a:lnTo>
                    <a:lnTo>
                      <a:pt x="126" y="131"/>
                    </a:lnTo>
                    <a:lnTo>
                      <a:pt x="132" y="135"/>
                    </a:lnTo>
                    <a:lnTo>
                      <a:pt x="140" y="135"/>
                    </a:lnTo>
                    <a:lnTo>
                      <a:pt x="140" y="143"/>
                    </a:lnTo>
                    <a:lnTo>
                      <a:pt x="144" y="147"/>
                    </a:lnTo>
                    <a:lnTo>
                      <a:pt x="146" y="153"/>
                    </a:lnTo>
                    <a:lnTo>
                      <a:pt x="148" y="157"/>
                    </a:lnTo>
                    <a:lnTo>
                      <a:pt x="146" y="161"/>
                    </a:lnTo>
                    <a:lnTo>
                      <a:pt x="142" y="163"/>
                    </a:lnTo>
                    <a:lnTo>
                      <a:pt x="142" y="169"/>
                    </a:lnTo>
                    <a:lnTo>
                      <a:pt x="138" y="169"/>
                    </a:lnTo>
                    <a:lnTo>
                      <a:pt x="138" y="175"/>
                    </a:lnTo>
                    <a:lnTo>
                      <a:pt x="144" y="177"/>
                    </a:lnTo>
                    <a:lnTo>
                      <a:pt x="148" y="177"/>
                    </a:lnTo>
                    <a:lnTo>
                      <a:pt x="150" y="171"/>
                    </a:lnTo>
                    <a:lnTo>
                      <a:pt x="154" y="169"/>
                    </a:lnTo>
                    <a:lnTo>
                      <a:pt x="154" y="167"/>
                    </a:lnTo>
                    <a:lnTo>
                      <a:pt x="152" y="161"/>
                    </a:lnTo>
                    <a:lnTo>
                      <a:pt x="158" y="157"/>
                    </a:lnTo>
                    <a:lnTo>
                      <a:pt x="162" y="157"/>
                    </a:lnTo>
                    <a:lnTo>
                      <a:pt x="164" y="153"/>
                    </a:lnTo>
                    <a:lnTo>
                      <a:pt x="164" y="147"/>
                    </a:lnTo>
                    <a:lnTo>
                      <a:pt x="158" y="145"/>
                    </a:lnTo>
                    <a:lnTo>
                      <a:pt x="156" y="143"/>
                    </a:lnTo>
                    <a:lnTo>
                      <a:pt x="152" y="141"/>
                    </a:lnTo>
                    <a:lnTo>
                      <a:pt x="154" y="133"/>
                    </a:lnTo>
                    <a:lnTo>
                      <a:pt x="156" y="131"/>
                    </a:lnTo>
                    <a:lnTo>
                      <a:pt x="158" y="127"/>
                    </a:lnTo>
                    <a:lnTo>
                      <a:pt x="164" y="127"/>
                    </a:lnTo>
                    <a:lnTo>
                      <a:pt x="164" y="129"/>
                    </a:lnTo>
                    <a:lnTo>
                      <a:pt x="174" y="131"/>
                    </a:lnTo>
                    <a:lnTo>
                      <a:pt x="178" y="137"/>
                    </a:lnTo>
                    <a:lnTo>
                      <a:pt x="182" y="139"/>
                    </a:lnTo>
                    <a:lnTo>
                      <a:pt x="184" y="133"/>
                    </a:lnTo>
                    <a:lnTo>
                      <a:pt x="178" y="127"/>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3" name="Freeform 202"/>
              <p:cNvSpPr>
                <a:spLocks noEditPoints="1"/>
              </p:cNvSpPr>
              <p:nvPr/>
            </p:nvSpPr>
            <p:spPr bwMode="auto">
              <a:xfrm>
                <a:off x="12670747" y="3802833"/>
                <a:ext cx="91260" cy="198205"/>
              </a:xfrm>
              <a:custGeom>
                <a:avLst/>
                <a:gdLst>
                  <a:gd name="T0" fmla="*/ 56 w 64"/>
                  <a:gd name="T1" fmla="*/ 68 h 139"/>
                  <a:gd name="T2" fmla="*/ 54 w 64"/>
                  <a:gd name="T3" fmla="*/ 70 h 139"/>
                  <a:gd name="T4" fmla="*/ 50 w 64"/>
                  <a:gd name="T5" fmla="*/ 68 h 139"/>
                  <a:gd name="T6" fmla="*/ 50 w 64"/>
                  <a:gd name="T7" fmla="*/ 64 h 139"/>
                  <a:gd name="T8" fmla="*/ 54 w 64"/>
                  <a:gd name="T9" fmla="*/ 64 h 139"/>
                  <a:gd name="T10" fmla="*/ 56 w 64"/>
                  <a:gd name="T11" fmla="*/ 68 h 139"/>
                  <a:gd name="T12" fmla="*/ 12 w 64"/>
                  <a:gd name="T13" fmla="*/ 16 h 139"/>
                  <a:gd name="T14" fmla="*/ 14 w 64"/>
                  <a:gd name="T15" fmla="*/ 22 h 139"/>
                  <a:gd name="T16" fmla="*/ 14 w 64"/>
                  <a:gd name="T17" fmla="*/ 50 h 139"/>
                  <a:gd name="T18" fmla="*/ 4 w 64"/>
                  <a:gd name="T19" fmla="*/ 60 h 139"/>
                  <a:gd name="T20" fmla="*/ 0 w 64"/>
                  <a:gd name="T21" fmla="*/ 68 h 139"/>
                  <a:gd name="T22" fmla="*/ 6 w 64"/>
                  <a:gd name="T23" fmla="*/ 80 h 139"/>
                  <a:gd name="T24" fmla="*/ 12 w 64"/>
                  <a:gd name="T25" fmla="*/ 86 h 139"/>
                  <a:gd name="T26" fmla="*/ 14 w 64"/>
                  <a:gd name="T27" fmla="*/ 94 h 139"/>
                  <a:gd name="T28" fmla="*/ 26 w 64"/>
                  <a:gd name="T29" fmla="*/ 102 h 139"/>
                  <a:gd name="T30" fmla="*/ 32 w 64"/>
                  <a:gd name="T31" fmla="*/ 139 h 139"/>
                  <a:gd name="T32" fmla="*/ 38 w 64"/>
                  <a:gd name="T33" fmla="*/ 137 h 139"/>
                  <a:gd name="T34" fmla="*/ 42 w 64"/>
                  <a:gd name="T35" fmla="*/ 127 h 139"/>
                  <a:gd name="T36" fmla="*/ 38 w 64"/>
                  <a:gd name="T37" fmla="*/ 115 h 139"/>
                  <a:gd name="T38" fmla="*/ 42 w 64"/>
                  <a:gd name="T39" fmla="*/ 109 h 139"/>
                  <a:gd name="T40" fmla="*/ 54 w 64"/>
                  <a:gd name="T41" fmla="*/ 98 h 139"/>
                  <a:gd name="T42" fmla="*/ 64 w 64"/>
                  <a:gd name="T43" fmla="*/ 94 h 139"/>
                  <a:gd name="T44" fmla="*/ 62 w 64"/>
                  <a:gd name="T45" fmla="*/ 88 h 139"/>
                  <a:gd name="T46" fmla="*/ 62 w 64"/>
                  <a:gd name="T47" fmla="*/ 78 h 139"/>
                  <a:gd name="T48" fmla="*/ 56 w 64"/>
                  <a:gd name="T49" fmla="*/ 72 h 139"/>
                  <a:gd name="T50" fmla="*/ 52 w 64"/>
                  <a:gd name="T51" fmla="*/ 72 h 139"/>
                  <a:gd name="T52" fmla="*/ 40 w 64"/>
                  <a:gd name="T53" fmla="*/ 66 h 139"/>
                  <a:gd name="T54" fmla="*/ 36 w 64"/>
                  <a:gd name="T55" fmla="*/ 58 h 139"/>
                  <a:gd name="T56" fmla="*/ 40 w 64"/>
                  <a:gd name="T57" fmla="*/ 54 h 139"/>
                  <a:gd name="T58" fmla="*/ 50 w 64"/>
                  <a:gd name="T59" fmla="*/ 52 h 139"/>
                  <a:gd name="T60" fmla="*/ 54 w 64"/>
                  <a:gd name="T61" fmla="*/ 40 h 139"/>
                  <a:gd name="T62" fmla="*/ 54 w 64"/>
                  <a:gd name="T63" fmla="*/ 30 h 139"/>
                  <a:gd name="T64" fmla="*/ 46 w 64"/>
                  <a:gd name="T65" fmla="*/ 26 h 139"/>
                  <a:gd name="T66" fmla="*/ 44 w 64"/>
                  <a:gd name="T67" fmla="*/ 20 h 139"/>
                  <a:gd name="T68" fmla="*/ 50 w 64"/>
                  <a:gd name="T69" fmla="*/ 14 h 139"/>
                  <a:gd name="T70" fmla="*/ 56 w 64"/>
                  <a:gd name="T71" fmla="*/ 8 h 139"/>
                  <a:gd name="T72" fmla="*/ 54 w 64"/>
                  <a:gd name="T73" fmla="*/ 4 h 139"/>
                  <a:gd name="T74" fmla="*/ 46 w 64"/>
                  <a:gd name="T75" fmla="*/ 10 h 139"/>
                  <a:gd name="T76" fmla="*/ 44 w 64"/>
                  <a:gd name="T77" fmla="*/ 2 h 139"/>
                  <a:gd name="T78" fmla="*/ 36 w 64"/>
                  <a:gd name="T79" fmla="*/ 0 h 139"/>
                  <a:gd name="T80" fmla="*/ 24 w 64"/>
                  <a:gd name="T81" fmla="*/ 2 h 139"/>
                  <a:gd name="T82" fmla="*/ 18 w 64"/>
                  <a:gd name="T83" fmla="*/ 8 h 139"/>
                  <a:gd name="T84" fmla="*/ 18 w 64"/>
                  <a:gd name="T85" fmla="*/ 12 h 139"/>
                  <a:gd name="T86" fmla="*/ 12 w 64"/>
                  <a:gd name="T87" fmla="*/ 1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139">
                    <a:moveTo>
                      <a:pt x="56" y="68"/>
                    </a:moveTo>
                    <a:lnTo>
                      <a:pt x="54" y="70"/>
                    </a:lnTo>
                    <a:lnTo>
                      <a:pt x="50" y="68"/>
                    </a:lnTo>
                    <a:lnTo>
                      <a:pt x="50" y="64"/>
                    </a:lnTo>
                    <a:lnTo>
                      <a:pt x="54" y="64"/>
                    </a:lnTo>
                    <a:lnTo>
                      <a:pt x="56" y="68"/>
                    </a:lnTo>
                    <a:close/>
                    <a:moveTo>
                      <a:pt x="12" y="16"/>
                    </a:moveTo>
                    <a:lnTo>
                      <a:pt x="14" y="22"/>
                    </a:lnTo>
                    <a:lnTo>
                      <a:pt x="14" y="50"/>
                    </a:lnTo>
                    <a:lnTo>
                      <a:pt x="4" y="60"/>
                    </a:lnTo>
                    <a:lnTo>
                      <a:pt x="0" y="68"/>
                    </a:lnTo>
                    <a:lnTo>
                      <a:pt x="6" y="80"/>
                    </a:lnTo>
                    <a:lnTo>
                      <a:pt x="12" y="86"/>
                    </a:lnTo>
                    <a:lnTo>
                      <a:pt x="14" y="94"/>
                    </a:lnTo>
                    <a:lnTo>
                      <a:pt x="26" y="102"/>
                    </a:lnTo>
                    <a:lnTo>
                      <a:pt x="32" y="139"/>
                    </a:lnTo>
                    <a:lnTo>
                      <a:pt x="38" y="137"/>
                    </a:lnTo>
                    <a:lnTo>
                      <a:pt x="42" y="127"/>
                    </a:lnTo>
                    <a:lnTo>
                      <a:pt x="38" y="115"/>
                    </a:lnTo>
                    <a:lnTo>
                      <a:pt x="42" y="109"/>
                    </a:lnTo>
                    <a:lnTo>
                      <a:pt x="54" y="98"/>
                    </a:lnTo>
                    <a:lnTo>
                      <a:pt x="64" y="94"/>
                    </a:lnTo>
                    <a:lnTo>
                      <a:pt x="62" y="88"/>
                    </a:lnTo>
                    <a:lnTo>
                      <a:pt x="62" y="78"/>
                    </a:lnTo>
                    <a:lnTo>
                      <a:pt x="56" y="72"/>
                    </a:lnTo>
                    <a:lnTo>
                      <a:pt x="52" y="72"/>
                    </a:lnTo>
                    <a:lnTo>
                      <a:pt x="40" y="66"/>
                    </a:lnTo>
                    <a:lnTo>
                      <a:pt x="36" y="58"/>
                    </a:lnTo>
                    <a:lnTo>
                      <a:pt x="40" y="54"/>
                    </a:lnTo>
                    <a:lnTo>
                      <a:pt x="50" y="52"/>
                    </a:lnTo>
                    <a:lnTo>
                      <a:pt x="54" y="40"/>
                    </a:lnTo>
                    <a:lnTo>
                      <a:pt x="54" y="30"/>
                    </a:lnTo>
                    <a:lnTo>
                      <a:pt x="46" y="26"/>
                    </a:lnTo>
                    <a:lnTo>
                      <a:pt x="44" y="20"/>
                    </a:lnTo>
                    <a:lnTo>
                      <a:pt x="50" y="14"/>
                    </a:lnTo>
                    <a:lnTo>
                      <a:pt x="56" y="8"/>
                    </a:lnTo>
                    <a:lnTo>
                      <a:pt x="54" y="4"/>
                    </a:lnTo>
                    <a:lnTo>
                      <a:pt x="46" y="10"/>
                    </a:lnTo>
                    <a:lnTo>
                      <a:pt x="44" y="2"/>
                    </a:lnTo>
                    <a:lnTo>
                      <a:pt x="36" y="0"/>
                    </a:lnTo>
                    <a:lnTo>
                      <a:pt x="24" y="2"/>
                    </a:lnTo>
                    <a:lnTo>
                      <a:pt x="18" y="8"/>
                    </a:lnTo>
                    <a:lnTo>
                      <a:pt x="18" y="12"/>
                    </a:lnTo>
                    <a:lnTo>
                      <a:pt x="12" y="1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4" name="Freeform 205"/>
              <p:cNvSpPr>
                <a:spLocks noEditPoints="1"/>
              </p:cNvSpPr>
              <p:nvPr/>
            </p:nvSpPr>
            <p:spPr bwMode="auto">
              <a:xfrm>
                <a:off x="12918860" y="3554720"/>
                <a:ext cx="94112" cy="114075"/>
              </a:xfrm>
              <a:custGeom>
                <a:avLst/>
                <a:gdLst>
                  <a:gd name="T0" fmla="*/ 32 w 66"/>
                  <a:gd name="T1" fmla="*/ 54 h 80"/>
                  <a:gd name="T2" fmla="*/ 26 w 66"/>
                  <a:gd name="T3" fmla="*/ 66 h 80"/>
                  <a:gd name="T4" fmla="*/ 20 w 66"/>
                  <a:gd name="T5" fmla="*/ 56 h 80"/>
                  <a:gd name="T6" fmla="*/ 10 w 66"/>
                  <a:gd name="T7" fmla="*/ 50 h 80"/>
                  <a:gd name="T8" fmla="*/ 12 w 66"/>
                  <a:gd name="T9" fmla="*/ 42 h 80"/>
                  <a:gd name="T10" fmla="*/ 8 w 66"/>
                  <a:gd name="T11" fmla="*/ 32 h 80"/>
                  <a:gd name="T12" fmla="*/ 6 w 66"/>
                  <a:gd name="T13" fmla="*/ 22 h 80"/>
                  <a:gd name="T14" fmla="*/ 6 w 66"/>
                  <a:gd name="T15" fmla="*/ 16 h 80"/>
                  <a:gd name="T16" fmla="*/ 0 w 66"/>
                  <a:gd name="T17" fmla="*/ 6 h 80"/>
                  <a:gd name="T18" fmla="*/ 12 w 66"/>
                  <a:gd name="T19" fmla="*/ 0 h 80"/>
                  <a:gd name="T20" fmla="*/ 22 w 66"/>
                  <a:gd name="T21" fmla="*/ 0 h 80"/>
                  <a:gd name="T22" fmla="*/ 30 w 66"/>
                  <a:gd name="T23" fmla="*/ 8 h 80"/>
                  <a:gd name="T24" fmla="*/ 32 w 66"/>
                  <a:gd name="T25" fmla="*/ 14 h 80"/>
                  <a:gd name="T26" fmla="*/ 42 w 66"/>
                  <a:gd name="T27" fmla="*/ 20 h 80"/>
                  <a:gd name="T28" fmla="*/ 44 w 66"/>
                  <a:gd name="T29" fmla="*/ 24 h 80"/>
                  <a:gd name="T30" fmla="*/ 54 w 66"/>
                  <a:gd name="T31" fmla="*/ 30 h 80"/>
                  <a:gd name="T32" fmla="*/ 56 w 66"/>
                  <a:gd name="T33" fmla="*/ 28 h 80"/>
                  <a:gd name="T34" fmla="*/ 62 w 66"/>
                  <a:gd name="T35" fmla="*/ 30 h 80"/>
                  <a:gd name="T36" fmla="*/ 58 w 66"/>
                  <a:gd name="T37" fmla="*/ 32 h 80"/>
                  <a:gd name="T38" fmla="*/ 60 w 66"/>
                  <a:gd name="T39" fmla="*/ 36 h 80"/>
                  <a:gd name="T40" fmla="*/ 56 w 66"/>
                  <a:gd name="T41" fmla="*/ 40 h 80"/>
                  <a:gd name="T42" fmla="*/ 56 w 66"/>
                  <a:gd name="T43" fmla="*/ 52 h 80"/>
                  <a:gd name="T44" fmla="*/ 66 w 66"/>
                  <a:gd name="T45" fmla="*/ 58 h 80"/>
                  <a:gd name="T46" fmla="*/ 64 w 66"/>
                  <a:gd name="T47" fmla="*/ 62 h 80"/>
                  <a:gd name="T48" fmla="*/ 60 w 66"/>
                  <a:gd name="T49" fmla="*/ 64 h 80"/>
                  <a:gd name="T50" fmla="*/ 60 w 66"/>
                  <a:gd name="T51" fmla="*/ 74 h 80"/>
                  <a:gd name="T52" fmla="*/ 50 w 66"/>
                  <a:gd name="T53" fmla="*/ 74 h 80"/>
                  <a:gd name="T54" fmla="*/ 36 w 66"/>
                  <a:gd name="T55" fmla="*/ 54 h 80"/>
                  <a:gd name="T56" fmla="*/ 32 w 66"/>
                  <a:gd name="T57" fmla="*/ 54 h 80"/>
                  <a:gd name="T58" fmla="*/ 42 w 66"/>
                  <a:gd name="T59" fmla="*/ 78 h 80"/>
                  <a:gd name="T60" fmla="*/ 50 w 66"/>
                  <a:gd name="T61" fmla="*/ 74 h 80"/>
                  <a:gd name="T62" fmla="*/ 36 w 66"/>
                  <a:gd name="T63" fmla="*/ 54 h 80"/>
                  <a:gd name="T64" fmla="*/ 32 w 66"/>
                  <a:gd name="T65" fmla="*/ 54 h 80"/>
                  <a:gd name="T66" fmla="*/ 26 w 66"/>
                  <a:gd name="T67" fmla="*/ 66 h 80"/>
                  <a:gd name="T68" fmla="*/ 26 w 66"/>
                  <a:gd name="T69" fmla="*/ 70 h 80"/>
                  <a:gd name="T70" fmla="*/ 32 w 66"/>
                  <a:gd name="T71" fmla="*/ 80 h 80"/>
                  <a:gd name="T72" fmla="*/ 38 w 66"/>
                  <a:gd name="T73" fmla="*/ 78 h 80"/>
                  <a:gd name="T74" fmla="*/ 42 w 66"/>
                  <a:gd name="T75"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80">
                    <a:moveTo>
                      <a:pt x="32" y="54"/>
                    </a:moveTo>
                    <a:lnTo>
                      <a:pt x="26" y="66"/>
                    </a:lnTo>
                    <a:lnTo>
                      <a:pt x="20" y="56"/>
                    </a:lnTo>
                    <a:lnTo>
                      <a:pt x="10" y="50"/>
                    </a:lnTo>
                    <a:lnTo>
                      <a:pt x="12" y="42"/>
                    </a:lnTo>
                    <a:lnTo>
                      <a:pt x="8" y="32"/>
                    </a:lnTo>
                    <a:lnTo>
                      <a:pt x="6" y="22"/>
                    </a:lnTo>
                    <a:lnTo>
                      <a:pt x="6" y="16"/>
                    </a:lnTo>
                    <a:lnTo>
                      <a:pt x="0" y="6"/>
                    </a:lnTo>
                    <a:lnTo>
                      <a:pt x="12" y="0"/>
                    </a:lnTo>
                    <a:lnTo>
                      <a:pt x="22" y="0"/>
                    </a:lnTo>
                    <a:lnTo>
                      <a:pt x="30" y="8"/>
                    </a:lnTo>
                    <a:lnTo>
                      <a:pt x="32" y="14"/>
                    </a:lnTo>
                    <a:lnTo>
                      <a:pt x="42" y="20"/>
                    </a:lnTo>
                    <a:lnTo>
                      <a:pt x="44" y="24"/>
                    </a:lnTo>
                    <a:lnTo>
                      <a:pt x="54" y="30"/>
                    </a:lnTo>
                    <a:lnTo>
                      <a:pt x="56" y="28"/>
                    </a:lnTo>
                    <a:lnTo>
                      <a:pt x="62" y="30"/>
                    </a:lnTo>
                    <a:lnTo>
                      <a:pt x="58" y="32"/>
                    </a:lnTo>
                    <a:lnTo>
                      <a:pt x="60" y="36"/>
                    </a:lnTo>
                    <a:lnTo>
                      <a:pt x="56" y="40"/>
                    </a:lnTo>
                    <a:lnTo>
                      <a:pt x="56" y="52"/>
                    </a:lnTo>
                    <a:lnTo>
                      <a:pt x="66" y="58"/>
                    </a:lnTo>
                    <a:lnTo>
                      <a:pt x="64" y="62"/>
                    </a:lnTo>
                    <a:lnTo>
                      <a:pt x="60" y="64"/>
                    </a:lnTo>
                    <a:lnTo>
                      <a:pt x="60" y="74"/>
                    </a:lnTo>
                    <a:lnTo>
                      <a:pt x="50" y="74"/>
                    </a:lnTo>
                    <a:lnTo>
                      <a:pt x="36" y="54"/>
                    </a:lnTo>
                    <a:lnTo>
                      <a:pt x="32" y="54"/>
                    </a:lnTo>
                    <a:close/>
                    <a:moveTo>
                      <a:pt x="42" y="78"/>
                    </a:moveTo>
                    <a:lnTo>
                      <a:pt x="50" y="74"/>
                    </a:lnTo>
                    <a:lnTo>
                      <a:pt x="36" y="54"/>
                    </a:lnTo>
                    <a:lnTo>
                      <a:pt x="32" y="54"/>
                    </a:lnTo>
                    <a:lnTo>
                      <a:pt x="26" y="66"/>
                    </a:lnTo>
                    <a:lnTo>
                      <a:pt x="26" y="70"/>
                    </a:lnTo>
                    <a:lnTo>
                      <a:pt x="32" y="80"/>
                    </a:lnTo>
                    <a:lnTo>
                      <a:pt x="38" y="78"/>
                    </a:lnTo>
                    <a:lnTo>
                      <a:pt x="42" y="7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5" name="Freeform 207"/>
              <p:cNvSpPr>
                <a:spLocks noEditPoints="1"/>
              </p:cNvSpPr>
              <p:nvPr/>
            </p:nvSpPr>
            <p:spPr bwMode="auto">
              <a:xfrm>
                <a:off x="12930268" y="2680620"/>
                <a:ext cx="3167010" cy="1008139"/>
              </a:xfrm>
              <a:custGeom>
                <a:avLst/>
                <a:gdLst>
                  <a:gd name="T0" fmla="*/ 902 w 1109"/>
                  <a:gd name="T1" fmla="*/ 233 h 352"/>
                  <a:gd name="T2" fmla="*/ 952 w 1109"/>
                  <a:gd name="T3" fmla="*/ 301 h 352"/>
                  <a:gd name="T4" fmla="*/ 901 w 1109"/>
                  <a:gd name="T5" fmla="*/ 237 h 352"/>
                  <a:gd name="T6" fmla="*/ 1012 w 1109"/>
                  <a:gd name="T7" fmla="*/ 185 h 352"/>
                  <a:gd name="T8" fmla="*/ 999 w 1109"/>
                  <a:gd name="T9" fmla="*/ 321 h 352"/>
                  <a:gd name="T10" fmla="*/ 1024 w 1109"/>
                  <a:gd name="T11" fmla="*/ 274 h 352"/>
                  <a:gd name="T12" fmla="*/ 426 w 1109"/>
                  <a:gd name="T13" fmla="*/ 37 h 352"/>
                  <a:gd name="T14" fmla="*/ 456 w 1109"/>
                  <a:gd name="T15" fmla="*/ 22 h 352"/>
                  <a:gd name="T16" fmla="*/ 379 w 1109"/>
                  <a:gd name="T17" fmla="*/ 4 h 352"/>
                  <a:gd name="T18" fmla="*/ 414 w 1109"/>
                  <a:gd name="T19" fmla="*/ 21 h 352"/>
                  <a:gd name="T20" fmla="*/ 676 w 1109"/>
                  <a:gd name="T21" fmla="*/ 56 h 352"/>
                  <a:gd name="T22" fmla="*/ 698 w 1109"/>
                  <a:gd name="T23" fmla="*/ 43 h 352"/>
                  <a:gd name="T24" fmla="*/ 749 w 1109"/>
                  <a:gd name="T25" fmla="*/ 46 h 352"/>
                  <a:gd name="T26" fmla="*/ 925 w 1109"/>
                  <a:gd name="T27" fmla="*/ 92 h 352"/>
                  <a:gd name="T28" fmla="*/ 1054 w 1109"/>
                  <a:gd name="T29" fmla="*/ 127 h 352"/>
                  <a:gd name="T30" fmla="*/ 1076 w 1109"/>
                  <a:gd name="T31" fmla="*/ 151 h 352"/>
                  <a:gd name="T32" fmla="*/ 1000 w 1109"/>
                  <a:gd name="T33" fmla="*/ 174 h 352"/>
                  <a:gd name="T34" fmla="*/ 1035 w 1109"/>
                  <a:gd name="T35" fmla="*/ 223 h 352"/>
                  <a:gd name="T36" fmla="*/ 969 w 1109"/>
                  <a:gd name="T37" fmla="*/ 196 h 352"/>
                  <a:gd name="T38" fmla="*/ 970 w 1109"/>
                  <a:gd name="T39" fmla="*/ 157 h 352"/>
                  <a:gd name="T40" fmla="*/ 932 w 1109"/>
                  <a:gd name="T41" fmla="*/ 175 h 352"/>
                  <a:gd name="T42" fmla="*/ 897 w 1109"/>
                  <a:gd name="T43" fmla="*/ 178 h 352"/>
                  <a:gd name="T44" fmla="*/ 850 w 1109"/>
                  <a:gd name="T45" fmla="*/ 224 h 352"/>
                  <a:gd name="T46" fmla="*/ 913 w 1109"/>
                  <a:gd name="T47" fmla="*/ 267 h 352"/>
                  <a:gd name="T48" fmla="*/ 871 w 1109"/>
                  <a:gd name="T49" fmla="*/ 315 h 352"/>
                  <a:gd name="T50" fmla="*/ 751 w 1109"/>
                  <a:gd name="T51" fmla="*/ 250 h 352"/>
                  <a:gd name="T52" fmla="*/ 586 w 1109"/>
                  <a:gd name="T53" fmla="*/ 252 h 352"/>
                  <a:gd name="T54" fmla="*/ 458 w 1109"/>
                  <a:gd name="T55" fmla="*/ 256 h 352"/>
                  <a:gd name="T56" fmla="*/ 310 w 1109"/>
                  <a:gd name="T57" fmla="*/ 240 h 352"/>
                  <a:gd name="T58" fmla="*/ 217 w 1109"/>
                  <a:gd name="T59" fmla="*/ 270 h 352"/>
                  <a:gd name="T60" fmla="*/ 217 w 1109"/>
                  <a:gd name="T61" fmla="*/ 346 h 352"/>
                  <a:gd name="T62" fmla="*/ 145 w 1109"/>
                  <a:gd name="T63" fmla="*/ 293 h 352"/>
                  <a:gd name="T64" fmla="*/ 88 w 1109"/>
                  <a:gd name="T65" fmla="*/ 232 h 352"/>
                  <a:gd name="T66" fmla="*/ 58 w 1109"/>
                  <a:gd name="T67" fmla="*/ 177 h 352"/>
                  <a:gd name="T68" fmla="*/ 55 w 1109"/>
                  <a:gd name="T69" fmla="*/ 109 h 352"/>
                  <a:gd name="T70" fmla="*/ 127 w 1109"/>
                  <a:gd name="T71" fmla="*/ 107 h 352"/>
                  <a:gd name="T72" fmla="*/ 108 w 1109"/>
                  <a:gd name="T73" fmla="*/ 135 h 352"/>
                  <a:gd name="T74" fmla="*/ 146 w 1109"/>
                  <a:gd name="T75" fmla="*/ 112 h 352"/>
                  <a:gd name="T76" fmla="*/ 203 w 1109"/>
                  <a:gd name="T77" fmla="*/ 97 h 352"/>
                  <a:gd name="T78" fmla="*/ 243 w 1109"/>
                  <a:gd name="T79" fmla="*/ 91 h 352"/>
                  <a:gd name="T80" fmla="*/ 286 w 1109"/>
                  <a:gd name="T81" fmla="*/ 64 h 352"/>
                  <a:gd name="T82" fmla="*/ 313 w 1109"/>
                  <a:gd name="T83" fmla="*/ 116 h 352"/>
                  <a:gd name="T84" fmla="*/ 317 w 1109"/>
                  <a:gd name="T85" fmla="*/ 76 h 352"/>
                  <a:gd name="T86" fmla="*/ 375 w 1109"/>
                  <a:gd name="T87" fmla="*/ 81 h 352"/>
                  <a:gd name="T88" fmla="*/ 380 w 1109"/>
                  <a:gd name="T89" fmla="*/ 51 h 352"/>
                  <a:gd name="T90" fmla="*/ 462 w 1109"/>
                  <a:gd name="T91" fmla="*/ 54 h 352"/>
                  <a:gd name="T92" fmla="*/ 478 w 1109"/>
                  <a:gd name="T93" fmla="*/ 36 h 352"/>
                  <a:gd name="T94" fmla="*/ 503 w 1109"/>
                  <a:gd name="T95" fmla="*/ 67 h 352"/>
                  <a:gd name="T96" fmla="*/ 606 w 1109"/>
                  <a:gd name="T97" fmla="*/ 63 h 352"/>
                  <a:gd name="T98" fmla="*/ 694 w 1109"/>
                  <a:gd name="T99" fmla="*/ 75 h 352"/>
                  <a:gd name="T100" fmla="*/ 770 w 1109"/>
                  <a:gd name="T101" fmla="*/ 69 h 352"/>
                  <a:gd name="T102" fmla="*/ 890 w 1109"/>
                  <a:gd name="T103" fmla="*/ 90 h 352"/>
                  <a:gd name="T104" fmla="*/ 1042 w 1109"/>
                  <a:gd name="T105" fmla="*/ 105 h 352"/>
                  <a:gd name="T106" fmla="*/ 1097 w 1109"/>
                  <a:gd name="T107" fmla="*/ 129 h 352"/>
                  <a:gd name="T108" fmla="*/ 240 w 1109"/>
                  <a:gd name="T109" fmla="*/ 86 h 352"/>
                  <a:gd name="T110" fmla="*/ 196 w 1109"/>
                  <a:gd name="T111" fmla="*/ 77 h 352"/>
                  <a:gd name="T112" fmla="*/ 199 w 1109"/>
                  <a:gd name="T113" fmla="*/ 52 h 352"/>
                  <a:gd name="T114" fmla="*/ 258 w 1109"/>
                  <a:gd name="T115" fmla="*/ 34 h 352"/>
                  <a:gd name="T116" fmla="*/ 143 w 1109"/>
                  <a:gd name="T117" fmla="*/ 9 h 352"/>
                  <a:gd name="T118" fmla="*/ 180 w 1109"/>
                  <a:gd name="T119" fmla="*/ 9 h 352"/>
                  <a:gd name="T120" fmla="*/ 208 w 1109"/>
                  <a:gd name="T121" fmla="*/ 7 h 352"/>
                  <a:gd name="T122" fmla="*/ 177 w 1109"/>
                  <a:gd name="T123" fmla="*/ 4 h 352"/>
                  <a:gd name="T124" fmla="*/ 3 w 1109"/>
                  <a:gd name="T125" fmla="*/ 22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9" h="352">
                    <a:moveTo>
                      <a:pt x="1056" y="218"/>
                    </a:moveTo>
                    <a:cubicBezTo>
                      <a:pt x="1056" y="217"/>
                      <a:pt x="1056" y="217"/>
                      <a:pt x="1056" y="217"/>
                    </a:cubicBezTo>
                    <a:cubicBezTo>
                      <a:pt x="1059" y="217"/>
                      <a:pt x="1059" y="217"/>
                      <a:pt x="1059" y="217"/>
                    </a:cubicBezTo>
                    <a:cubicBezTo>
                      <a:pt x="1060" y="218"/>
                      <a:pt x="1060" y="218"/>
                      <a:pt x="1060" y="218"/>
                    </a:cubicBezTo>
                    <a:cubicBezTo>
                      <a:pt x="1067" y="222"/>
                      <a:pt x="1067" y="222"/>
                      <a:pt x="1067" y="222"/>
                    </a:cubicBezTo>
                    <a:cubicBezTo>
                      <a:pt x="1069" y="224"/>
                      <a:pt x="1069" y="224"/>
                      <a:pt x="1069" y="224"/>
                    </a:cubicBezTo>
                    <a:cubicBezTo>
                      <a:pt x="1066" y="223"/>
                      <a:pt x="1066" y="223"/>
                      <a:pt x="1066" y="223"/>
                    </a:cubicBezTo>
                    <a:cubicBezTo>
                      <a:pt x="1060" y="220"/>
                      <a:pt x="1060" y="220"/>
                      <a:pt x="1060" y="220"/>
                    </a:cubicBezTo>
                    <a:cubicBezTo>
                      <a:pt x="1058" y="219"/>
                      <a:pt x="1058" y="219"/>
                      <a:pt x="1058" y="219"/>
                    </a:cubicBezTo>
                    <a:lnTo>
                      <a:pt x="1056" y="218"/>
                    </a:lnTo>
                    <a:close/>
                    <a:moveTo>
                      <a:pt x="1080" y="226"/>
                    </a:moveTo>
                    <a:cubicBezTo>
                      <a:pt x="1075" y="224"/>
                      <a:pt x="1075" y="224"/>
                      <a:pt x="1075" y="224"/>
                    </a:cubicBezTo>
                    <a:cubicBezTo>
                      <a:pt x="1073" y="222"/>
                      <a:pt x="1073" y="222"/>
                      <a:pt x="1073" y="222"/>
                    </a:cubicBezTo>
                    <a:cubicBezTo>
                      <a:pt x="1078" y="224"/>
                      <a:pt x="1078" y="224"/>
                      <a:pt x="1078" y="224"/>
                    </a:cubicBezTo>
                    <a:lnTo>
                      <a:pt x="1080" y="226"/>
                    </a:lnTo>
                    <a:close/>
                    <a:moveTo>
                      <a:pt x="939" y="184"/>
                    </a:moveTo>
                    <a:cubicBezTo>
                      <a:pt x="939" y="184"/>
                      <a:pt x="939" y="184"/>
                      <a:pt x="939" y="184"/>
                    </a:cubicBezTo>
                    <a:cubicBezTo>
                      <a:pt x="939" y="184"/>
                      <a:pt x="939" y="184"/>
                      <a:pt x="938" y="184"/>
                    </a:cubicBezTo>
                    <a:lnTo>
                      <a:pt x="939" y="184"/>
                    </a:lnTo>
                    <a:close/>
                    <a:moveTo>
                      <a:pt x="381" y="84"/>
                    </a:moveTo>
                    <a:cubicBezTo>
                      <a:pt x="382" y="84"/>
                      <a:pt x="382" y="84"/>
                      <a:pt x="382" y="84"/>
                    </a:cubicBezTo>
                    <a:cubicBezTo>
                      <a:pt x="382" y="81"/>
                      <a:pt x="382" y="81"/>
                      <a:pt x="382" y="81"/>
                    </a:cubicBezTo>
                    <a:cubicBezTo>
                      <a:pt x="381" y="81"/>
                      <a:pt x="381" y="81"/>
                      <a:pt x="381" y="81"/>
                    </a:cubicBezTo>
                    <a:lnTo>
                      <a:pt x="381" y="84"/>
                    </a:lnTo>
                    <a:close/>
                    <a:moveTo>
                      <a:pt x="900" y="231"/>
                    </a:moveTo>
                    <a:cubicBezTo>
                      <a:pt x="894" y="229"/>
                      <a:pt x="894" y="229"/>
                      <a:pt x="894" y="229"/>
                    </a:cubicBezTo>
                    <a:cubicBezTo>
                      <a:pt x="893" y="228"/>
                      <a:pt x="893" y="228"/>
                      <a:pt x="893" y="228"/>
                    </a:cubicBezTo>
                    <a:cubicBezTo>
                      <a:pt x="895" y="227"/>
                      <a:pt x="895" y="227"/>
                      <a:pt x="895" y="227"/>
                    </a:cubicBezTo>
                    <a:cubicBezTo>
                      <a:pt x="895" y="226"/>
                      <a:pt x="895" y="226"/>
                      <a:pt x="895" y="226"/>
                    </a:cubicBezTo>
                    <a:cubicBezTo>
                      <a:pt x="897" y="228"/>
                      <a:pt x="897" y="228"/>
                      <a:pt x="897" y="228"/>
                    </a:cubicBezTo>
                    <a:cubicBezTo>
                      <a:pt x="900" y="230"/>
                      <a:pt x="900" y="230"/>
                      <a:pt x="900" y="230"/>
                    </a:cubicBezTo>
                    <a:cubicBezTo>
                      <a:pt x="902" y="233"/>
                      <a:pt x="902" y="233"/>
                      <a:pt x="902" y="233"/>
                    </a:cubicBezTo>
                    <a:cubicBezTo>
                      <a:pt x="904" y="234"/>
                      <a:pt x="904" y="234"/>
                      <a:pt x="904" y="234"/>
                    </a:cubicBezTo>
                    <a:cubicBezTo>
                      <a:pt x="907" y="236"/>
                      <a:pt x="907" y="236"/>
                      <a:pt x="907" y="236"/>
                    </a:cubicBezTo>
                    <a:cubicBezTo>
                      <a:pt x="911" y="241"/>
                      <a:pt x="911" y="241"/>
                      <a:pt x="911" y="241"/>
                    </a:cubicBezTo>
                    <a:cubicBezTo>
                      <a:pt x="913" y="242"/>
                      <a:pt x="913" y="242"/>
                      <a:pt x="913" y="242"/>
                    </a:cubicBezTo>
                    <a:cubicBezTo>
                      <a:pt x="917" y="247"/>
                      <a:pt x="917" y="247"/>
                      <a:pt x="917" y="247"/>
                    </a:cubicBezTo>
                    <a:cubicBezTo>
                      <a:pt x="921" y="253"/>
                      <a:pt x="921" y="253"/>
                      <a:pt x="921" y="253"/>
                    </a:cubicBezTo>
                    <a:cubicBezTo>
                      <a:pt x="922" y="252"/>
                      <a:pt x="922" y="252"/>
                      <a:pt x="922" y="252"/>
                    </a:cubicBezTo>
                    <a:cubicBezTo>
                      <a:pt x="932" y="262"/>
                      <a:pt x="932" y="262"/>
                      <a:pt x="932" y="262"/>
                    </a:cubicBezTo>
                    <a:cubicBezTo>
                      <a:pt x="938" y="268"/>
                      <a:pt x="938" y="268"/>
                      <a:pt x="938" y="268"/>
                    </a:cubicBezTo>
                    <a:cubicBezTo>
                      <a:pt x="944" y="272"/>
                      <a:pt x="944" y="272"/>
                      <a:pt x="944" y="272"/>
                    </a:cubicBezTo>
                    <a:cubicBezTo>
                      <a:pt x="947" y="275"/>
                      <a:pt x="947" y="275"/>
                      <a:pt x="947" y="275"/>
                    </a:cubicBezTo>
                    <a:cubicBezTo>
                      <a:pt x="949" y="277"/>
                      <a:pt x="949" y="277"/>
                      <a:pt x="949" y="277"/>
                    </a:cubicBezTo>
                    <a:cubicBezTo>
                      <a:pt x="952" y="280"/>
                      <a:pt x="952" y="280"/>
                      <a:pt x="952" y="280"/>
                    </a:cubicBezTo>
                    <a:cubicBezTo>
                      <a:pt x="954" y="280"/>
                      <a:pt x="954" y="280"/>
                      <a:pt x="954" y="280"/>
                    </a:cubicBezTo>
                    <a:cubicBezTo>
                      <a:pt x="954" y="283"/>
                      <a:pt x="954" y="283"/>
                      <a:pt x="954" y="283"/>
                    </a:cubicBezTo>
                    <a:cubicBezTo>
                      <a:pt x="947" y="277"/>
                      <a:pt x="947" y="277"/>
                      <a:pt x="947" y="277"/>
                    </a:cubicBezTo>
                    <a:cubicBezTo>
                      <a:pt x="945" y="275"/>
                      <a:pt x="945" y="275"/>
                      <a:pt x="945" y="275"/>
                    </a:cubicBezTo>
                    <a:cubicBezTo>
                      <a:pt x="940" y="274"/>
                      <a:pt x="940" y="274"/>
                      <a:pt x="940" y="274"/>
                    </a:cubicBezTo>
                    <a:cubicBezTo>
                      <a:pt x="938" y="274"/>
                      <a:pt x="938" y="274"/>
                      <a:pt x="938" y="274"/>
                    </a:cubicBezTo>
                    <a:cubicBezTo>
                      <a:pt x="938" y="275"/>
                      <a:pt x="938" y="275"/>
                      <a:pt x="938" y="275"/>
                    </a:cubicBezTo>
                    <a:cubicBezTo>
                      <a:pt x="938" y="276"/>
                      <a:pt x="938" y="276"/>
                      <a:pt x="938" y="276"/>
                    </a:cubicBezTo>
                    <a:cubicBezTo>
                      <a:pt x="939" y="281"/>
                      <a:pt x="939" y="281"/>
                      <a:pt x="939" y="281"/>
                    </a:cubicBezTo>
                    <a:cubicBezTo>
                      <a:pt x="941" y="288"/>
                      <a:pt x="941" y="288"/>
                      <a:pt x="941" y="288"/>
                    </a:cubicBezTo>
                    <a:cubicBezTo>
                      <a:pt x="944" y="291"/>
                      <a:pt x="944" y="291"/>
                      <a:pt x="944" y="291"/>
                    </a:cubicBezTo>
                    <a:cubicBezTo>
                      <a:pt x="948" y="291"/>
                      <a:pt x="948" y="291"/>
                      <a:pt x="948" y="291"/>
                    </a:cubicBezTo>
                    <a:cubicBezTo>
                      <a:pt x="953" y="298"/>
                      <a:pt x="953" y="298"/>
                      <a:pt x="953" y="298"/>
                    </a:cubicBezTo>
                    <a:cubicBezTo>
                      <a:pt x="957" y="298"/>
                      <a:pt x="957" y="298"/>
                      <a:pt x="957" y="298"/>
                    </a:cubicBezTo>
                    <a:cubicBezTo>
                      <a:pt x="959" y="301"/>
                      <a:pt x="959" y="301"/>
                      <a:pt x="959" y="301"/>
                    </a:cubicBezTo>
                    <a:cubicBezTo>
                      <a:pt x="960" y="302"/>
                      <a:pt x="960" y="302"/>
                      <a:pt x="960" y="302"/>
                    </a:cubicBezTo>
                    <a:cubicBezTo>
                      <a:pt x="960" y="306"/>
                      <a:pt x="960" y="306"/>
                      <a:pt x="960" y="306"/>
                    </a:cubicBezTo>
                    <a:cubicBezTo>
                      <a:pt x="957" y="302"/>
                      <a:pt x="957" y="302"/>
                      <a:pt x="957" y="302"/>
                    </a:cubicBezTo>
                    <a:cubicBezTo>
                      <a:pt x="952" y="301"/>
                      <a:pt x="952" y="301"/>
                      <a:pt x="952" y="301"/>
                    </a:cubicBezTo>
                    <a:cubicBezTo>
                      <a:pt x="952" y="301"/>
                      <a:pt x="952" y="301"/>
                      <a:pt x="952" y="301"/>
                    </a:cubicBezTo>
                    <a:cubicBezTo>
                      <a:pt x="951" y="302"/>
                      <a:pt x="951" y="302"/>
                      <a:pt x="951" y="302"/>
                    </a:cubicBezTo>
                    <a:cubicBezTo>
                      <a:pt x="952" y="305"/>
                      <a:pt x="952" y="305"/>
                      <a:pt x="952" y="305"/>
                    </a:cubicBezTo>
                    <a:cubicBezTo>
                      <a:pt x="952" y="308"/>
                      <a:pt x="952" y="308"/>
                      <a:pt x="952" y="308"/>
                    </a:cubicBezTo>
                    <a:cubicBezTo>
                      <a:pt x="949" y="305"/>
                      <a:pt x="949" y="305"/>
                      <a:pt x="949" y="305"/>
                    </a:cubicBezTo>
                    <a:cubicBezTo>
                      <a:pt x="947" y="303"/>
                      <a:pt x="947" y="303"/>
                      <a:pt x="947" y="303"/>
                    </a:cubicBezTo>
                    <a:cubicBezTo>
                      <a:pt x="945" y="301"/>
                      <a:pt x="945" y="301"/>
                      <a:pt x="945" y="301"/>
                    </a:cubicBezTo>
                    <a:cubicBezTo>
                      <a:pt x="944" y="296"/>
                      <a:pt x="944" y="296"/>
                      <a:pt x="944" y="296"/>
                    </a:cubicBezTo>
                    <a:cubicBezTo>
                      <a:pt x="941" y="293"/>
                      <a:pt x="941" y="293"/>
                      <a:pt x="941" y="293"/>
                    </a:cubicBezTo>
                    <a:cubicBezTo>
                      <a:pt x="939" y="288"/>
                      <a:pt x="939" y="288"/>
                      <a:pt x="939" y="288"/>
                    </a:cubicBezTo>
                    <a:cubicBezTo>
                      <a:pt x="936" y="284"/>
                      <a:pt x="936" y="284"/>
                      <a:pt x="936" y="284"/>
                    </a:cubicBezTo>
                    <a:cubicBezTo>
                      <a:pt x="934" y="284"/>
                      <a:pt x="934" y="284"/>
                      <a:pt x="934" y="284"/>
                    </a:cubicBezTo>
                    <a:cubicBezTo>
                      <a:pt x="932" y="283"/>
                      <a:pt x="932" y="283"/>
                      <a:pt x="932" y="283"/>
                    </a:cubicBezTo>
                    <a:cubicBezTo>
                      <a:pt x="932" y="280"/>
                      <a:pt x="932" y="280"/>
                      <a:pt x="932" y="280"/>
                    </a:cubicBezTo>
                    <a:cubicBezTo>
                      <a:pt x="929" y="273"/>
                      <a:pt x="929" y="273"/>
                      <a:pt x="929" y="273"/>
                    </a:cubicBezTo>
                    <a:cubicBezTo>
                      <a:pt x="924" y="266"/>
                      <a:pt x="924" y="266"/>
                      <a:pt x="924" y="266"/>
                    </a:cubicBezTo>
                    <a:cubicBezTo>
                      <a:pt x="919" y="260"/>
                      <a:pt x="919" y="260"/>
                      <a:pt x="919" y="260"/>
                    </a:cubicBezTo>
                    <a:cubicBezTo>
                      <a:pt x="918" y="257"/>
                      <a:pt x="918" y="257"/>
                      <a:pt x="918" y="257"/>
                    </a:cubicBezTo>
                    <a:cubicBezTo>
                      <a:pt x="917" y="255"/>
                      <a:pt x="917" y="255"/>
                      <a:pt x="917" y="255"/>
                    </a:cubicBezTo>
                    <a:cubicBezTo>
                      <a:pt x="915" y="255"/>
                      <a:pt x="915" y="255"/>
                      <a:pt x="915" y="255"/>
                    </a:cubicBezTo>
                    <a:cubicBezTo>
                      <a:pt x="914" y="253"/>
                      <a:pt x="914" y="253"/>
                      <a:pt x="914" y="253"/>
                    </a:cubicBezTo>
                    <a:cubicBezTo>
                      <a:pt x="910" y="252"/>
                      <a:pt x="910" y="252"/>
                      <a:pt x="910" y="252"/>
                    </a:cubicBezTo>
                    <a:cubicBezTo>
                      <a:pt x="909" y="250"/>
                      <a:pt x="909" y="250"/>
                      <a:pt x="909" y="250"/>
                    </a:cubicBezTo>
                    <a:cubicBezTo>
                      <a:pt x="907" y="250"/>
                      <a:pt x="907" y="250"/>
                      <a:pt x="907" y="250"/>
                    </a:cubicBezTo>
                    <a:cubicBezTo>
                      <a:pt x="906" y="247"/>
                      <a:pt x="906" y="247"/>
                      <a:pt x="906" y="247"/>
                    </a:cubicBezTo>
                    <a:cubicBezTo>
                      <a:pt x="905" y="247"/>
                      <a:pt x="905" y="247"/>
                      <a:pt x="905" y="247"/>
                    </a:cubicBezTo>
                    <a:cubicBezTo>
                      <a:pt x="903" y="242"/>
                      <a:pt x="903" y="242"/>
                      <a:pt x="903" y="242"/>
                    </a:cubicBezTo>
                    <a:cubicBezTo>
                      <a:pt x="901" y="239"/>
                      <a:pt x="901" y="239"/>
                      <a:pt x="901" y="239"/>
                    </a:cubicBezTo>
                    <a:cubicBezTo>
                      <a:pt x="897" y="237"/>
                      <a:pt x="897" y="237"/>
                      <a:pt x="897" y="237"/>
                    </a:cubicBezTo>
                    <a:cubicBezTo>
                      <a:pt x="899" y="235"/>
                      <a:pt x="899" y="235"/>
                      <a:pt x="899" y="235"/>
                    </a:cubicBezTo>
                    <a:cubicBezTo>
                      <a:pt x="899" y="236"/>
                      <a:pt x="899" y="236"/>
                      <a:pt x="899" y="236"/>
                    </a:cubicBezTo>
                    <a:cubicBezTo>
                      <a:pt x="901" y="237"/>
                      <a:pt x="901" y="237"/>
                      <a:pt x="901" y="237"/>
                    </a:cubicBezTo>
                    <a:cubicBezTo>
                      <a:pt x="902" y="236"/>
                      <a:pt x="902" y="236"/>
                      <a:pt x="902" y="236"/>
                    </a:cubicBezTo>
                    <a:cubicBezTo>
                      <a:pt x="901" y="233"/>
                      <a:pt x="901" y="233"/>
                      <a:pt x="901" y="233"/>
                    </a:cubicBezTo>
                    <a:lnTo>
                      <a:pt x="900" y="231"/>
                    </a:lnTo>
                    <a:close/>
                    <a:moveTo>
                      <a:pt x="859" y="230"/>
                    </a:moveTo>
                    <a:cubicBezTo>
                      <a:pt x="857" y="228"/>
                      <a:pt x="857" y="228"/>
                      <a:pt x="857" y="228"/>
                    </a:cubicBezTo>
                    <a:cubicBezTo>
                      <a:pt x="858" y="227"/>
                      <a:pt x="858" y="227"/>
                      <a:pt x="858" y="227"/>
                    </a:cubicBezTo>
                    <a:cubicBezTo>
                      <a:pt x="861" y="226"/>
                      <a:pt x="861" y="226"/>
                      <a:pt x="861" y="226"/>
                    </a:cubicBezTo>
                    <a:cubicBezTo>
                      <a:pt x="861" y="228"/>
                      <a:pt x="861" y="228"/>
                      <a:pt x="861" y="228"/>
                    </a:cubicBezTo>
                    <a:cubicBezTo>
                      <a:pt x="859" y="228"/>
                      <a:pt x="859" y="228"/>
                      <a:pt x="859" y="228"/>
                    </a:cubicBezTo>
                    <a:lnTo>
                      <a:pt x="859" y="230"/>
                    </a:lnTo>
                    <a:close/>
                    <a:moveTo>
                      <a:pt x="853" y="223"/>
                    </a:moveTo>
                    <a:cubicBezTo>
                      <a:pt x="852" y="223"/>
                      <a:pt x="852" y="223"/>
                      <a:pt x="852" y="223"/>
                    </a:cubicBezTo>
                    <a:cubicBezTo>
                      <a:pt x="852" y="219"/>
                      <a:pt x="852" y="219"/>
                      <a:pt x="852" y="219"/>
                    </a:cubicBezTo>
                    <a:cubicBezTo>
                      <a:pt x="855" y="219"/>
                      <a:pt x="855" y="219"/>
                      <a:pt x="855" y="219"/>
                    </a:cubicBezTo>
                    <a:cubicBezTo>
                      <a:pt x="856" y="220"/>
                      <a:pt x="856" y="220"/>
                      <a:pt x="856" y="220"/>
                    </a:cubicBezTo>
                    <a:cubicBezTo>
                      <a:pt x="858" y="220"/>
                      <a:pt x="858" y="220"/>
                      <a:pt x="858" y="220"/>
                    </a:cubicBezTo>
                    <a:cubicBezTo>
                      <a:pt x="857" y="222"/>
                      <a:pt x="857" y="222"/>
                      <a:pt x="857" y="222"/>
                    </a:cubicBezTo>
                    <a:cubicBezTo>
                      <a:pt x="857" y="223"/>
                      <a:pt x="857" y="223"/>
                      <a:pt x="857" y="223"/>
                    </a:cubicBezTo>
                    <a:cubicBezTo>
                      <a:pt x="854" y="222"/>
                      <a:pt x="854" y="222"/>
                      <a:pt x="854" y="222"/>
                    </a:cubicBezTo>
                    <a:lnTo>
                      <a:pt x="853" y="223"/>
                    </a:lnTo>
                    <a:close/>
                    <a:moveTo>
                      <a:pt x="848" y="222"/>
                    </a:moveTo>
                    <a:cubicBezTo>
                      <a:pt x="848" y="221"/>
                      <a:pt x="848" y="221"/>
                      <a:pt x="848" y="221"/>
                    </a:cubicBezTo>
                    <a:cubicBezTo>
                      <a:pt x="849" y="219"/>
                      <a:pt x="849" y="219"/>
                      <a:pt x="849" y="219"/>
                    </a:cubicBezTo>
                    <a:cubicBezTo>
                      <a:pt x="850" y="219"/>
                      <a:pt x="850" y="219"/>
                      <a:pt x="850" y="219"/>
                    </a:cubicBezTo>
                    <a:cubicBezTo>
                      <a:pt x="850" y="222"/>
                      <a:pt x="850" y="222"/>
                      <a:pt x="850" y="222"/>
                    </a:cubicBezTo>
                    <a:lnTo>
                      <a:pt x="848" y="222"/>
                    </a:lnTo>
                    <a:close/>
                    <a:moveTo>
                      <a:pt x="1007" y="188"/>
                    </a:moveTo>
                    <a:cubicBezTo>
                      <a:pt x="1007" y="186"/>
                      <a:pt x="1007" y="186"/>
                      <a:pt x="1007" y="186"/>
                    </a:cubicBezTo>
                    <a:cubicBezTo>
                      <a:pt x="1006" y="184"/>
                      <a:pt x="1006" y="184"/>
                      <a:pt x="1006" y="184"/>
                    </a:cubicBezTo>
                    <a:cubicBezTo>
                      <a:pt x="1008" y="181"/>
                      <a:pt x="1008" y="181"/>
                      <a:pt x="1008" y="181"/>
                    </a:cubicBezTo>
                    <a:cubicBezTo>
                      <a:pt x="1010" y="181"/>
                      <a:pt x="1010" y="181"/>
                      <a:pt x="1010" y="181"/>
                    </a:cubicBezTo>
                    <a:cubicBezTo>
                      <a:pt x="1012" y="185"/>
                      <a:pt x="1012" y="185"/>
                      <a:pt x="1012" y="185"/>
                    </a:cubicBezTo>
                    <a:cubicBezTo>
                      <a:pt x="1010" y="185"/>
                      <a:pt x="1010" y="185"/>
                      <a:pt x="1010" y="185"/>
                    </a:cubicBezTo>
                    <a:cubicBezTo>
                      <a:pt x="1009" y="186"/>
                      <a:pt x="1009" y="186"/>
                      <a:pt x="1009" y="186"/>
                    </a:cubicBezTo>
                    <a:cubicBezTo>
                      <a:pt x="1008" y="188"/>
                      <a:pt x="1008" y="188"/>
                      <a:pt x="1008" y="188"/>
                    </a:cubicBezTo>
                    <a:lnTo>
                      <a:pt x="1007" y="188"/>
                    </a:lnTo>
                    <a:close/>
                    <a:moveTo>
                      <a:pt x="1026" y="211"/>
                    </a:moveTo>
                    <a:cubicBezTo>
                      <a:pt x="1026" y="206"/>
                      <a:pt x="1026" y="206"/>
                      <a:pt x="1026" y="206"/>
                    </a:cubicBezTo>
                    <a:cubicBezTo>
                      <a:pt x="1030" y="210"/>
                      <a:pt x="1030" y="210"/>
                      <a:pt x="1030" y="210"/>
                    </a:cubicBezTo>
                    <a:cubicBezTo>
                      <a:pt x="1030" y="211"/>
                      <a:pt x="1030" y="211"/>
                      <a:pt x="1030" y="211"/>
                    </a:cubicBezTo>
                    <a:lnTo>
                      <a:pt x="1026" y="211"/>
                    </a:lnTo>
                    <a:close/>
                    <a:moveTo>
                      <a:pt x="1026" y="261"/>
                    </a:moveTo>
                    <a:cubicBezTo>
                      <a:pt x="1025" y="261"/>
                      <a:pt x="1025" y="261"/>
                      <a:pt x="1025" y="261"/>
                    </a:cubicBezTo>
                    <a:cubicBezTo>
                      <a:pt x="1024" y="260"/>
                      <a:pt x="1024" y="260"/>
                      <a:pt x="1024" y="260"/>
                    </a:cubicBezTo>
                    <a:cubicBezTo>
                      <a:pt x="1025" y="259"/>
                      <a:pt x="1025" y="259"/>
                      <a:pt x="1025" y="259"/>
                    </a:cubicBezTo>
                    <a:cubicBezTo>
                      <a:pt x="1026" y="260"/>
                      <a:pt x="1026" y="260"/>
                      <a:pt x="1026" y="260"/>
                    </a:cubicBezTo>
                    <a:lnTo>
                      <a:pt x="1026" y="261"/>
                    </a:lnTo>
                    <a:close/>
                    <a:moveTo>
                      <a:pt x="1022" y="266"/>
                    </a:moveTo>
                    <a:cubicBezTo>
                      <a:pt x="1021" y="265"/>
                      <a:pt x="1021" y="265"/>
                      <a:pt x="1021" y="265"/>
                    </a:cubicBezTo>
                    <a:cubicBezTo>
                      <a:pt x="1023" y="263"/>
                      <a:pt x="1023" y="263"/>
                      <a:pt x="1023" y="263"/>
                    </a:cubicBezTo>
                    <a:cubicBezTo>
                      <a:pt x="1023" y="260"/>
                      <a:pt x="1023" y="260"/>
                      <a:pt x="1023" y="260"/>
                    </a:cubicBezTo>
                    <a:cubicBezTo>
                      <a:pt x="1025" y="262"/>
                      <a:pt x="1025" y="262"/>
                      <a:pt x="1025" y="262"/>
                    </a:cubicBezTo>
                    <a:cubicBezTo>
                      <a:pt x="1025" y="264"/>
                      <a:pt x="1025" y="264"/>
                      <a:pt x="1025" y="264"/>
                    </a:cubicBezTo>
                    <a:cubicBezTo>
                      <a:pt x="1026" y="265"/>
                      <a:pt x="1026" y="265"/>
                      <a:pt x="1026" y="265"/>
                    </a:cubicBezTo>
                    <a:cubicBezTo>
                      <a:pt x="1024" y="266"/>
                      <a:pt x="1024" y="266"/>
                      <a:pt x="1024" y="266"/>
                    </a:cubicBezTo>
                    <a:cubicBezTo>
                      <a:pt x="1024" y="267"/>
                      <a:pt x="1024" y="267"/>
                      <a:pt x="1024" y="267"/>
                    </a:cubicBezTo>
                    <a:lnTo>
                      <a:pt x="1022" y="266"/>
                    </a:lnTo>
                    <a:close/>
                    <a:moveTo>
                      <a:pt x="992" y="328"/>
                    </a:moveTo>
                    <a:cubicBezTo>
                      <a:pt x="991" y="327"/>
                      <a:pt x="991" y="327"/>
                      <a:pt x="991" y="327"/>
                    </a:cubicBezTo>
                    <a:cubicBezTo>
                      <a:pt x="993" y="321"/>
                      <a:pt x="993" y="321"/>
                      <a:pt x="993" y="321"/>
                    </a:cubicBezTo>
                    <a:cubicBezTo>
                      <a:pt x="996" y="322"/>
                      <a:pt x="996" y="322"/>
                      <a:pt x="996" y="322"/>
                    </a:cubicBezTo>
                    <a:cubicBezTo>
                      <a:pt x="993" y="324"/>
                      <a:pt x="993" y="324"/>
                      <a:pt x="993" y="324"/>
                    </a:cubicBezTo>
                    <a:lnTo>
                      <a:pt x="992" y="328"/>
                    </a:lnTo>
                    <a:close/>
                    <a:moveTo>
                      <a:pt x="999" y="321"/>
                    </a:moveTo>
                    <a:cubicBezTo>
                      <a:pt x="998" y="320"/>
                      <a:pt x="998" y="320"/>
                      <a:pt x="998" y="320"/>
                    </a:cubicBezTo>
                    <a:cubicBezTo>
                      <a:pt x="999" y="318"/>
                      <a:pt x="999" y="318"/>
                      <a:pt x="999" y="318"/>
                    </a:cubicBezTo>
                    <a:cubicBezTo>
                      <a:pt x="999" y="314"/>
                      <a:pt x="999" y="314"/>
                      <a:pt x="999" y="314"/>
                    </a:cubicBezTo>
                    <a:cubicBezTo>
                      <a:pt x="1000" y="314"/>
                      <a:pt x="1000" y="314"/>
                      <a:pt x="1000" y="314"/>
                    </a:cubicBezTo>
                    <a:cubicBezTo>
                      <a:pt x="1000" y="312"/>
                      <a:pt x="1000" y="312"/>
                      <a:pt x="1000" y="312"/>
                    </a:cubicBezTo>
                    <a:cubicBezTo>
                      <a:pt x="1002" y="313"/>
                      <a:pt x="1002" y="313"/>
                      <a:pt x="1002" y="313"/>
                    </a:cubicBezTo>
                    <a:cubicBezTo>
                      <a:pt x="1005" y="311"/>
                      <a:pt x="1005" y="311"/>
                      <a:pt x="1005" y="311"/>
                    </a:cubicBezTo>
                    <a:cubicBezTo>
                      <a:pt x="1007" y="310"/>
                      <a:pt x="1007" y="310"/>
                      <a:pt x="1007" y="310"/>
                    </a:cubicBezTo>
                    <a:cubicBezTo>
                      <a:pt x="1007" y="311"/>
                      <a:pt x="1007" y="311"/>
                      <a:pt x="1007" y="311"/>
                    </a:cubicBezTo>
                    <a:cubicBezTo>
                      <a:pt x="1003" y="314"/>
                      <a:pt x="1003" y="314"/>
                      <a:pt x="1003" y="314"/>
                    </a:cubicBezTo>
                    <a:cubicBezTo>
                      <a:pt x="1001" y="317"/>
                      <a:pt x="1001" y="317"/>
                      <a:pt x="1001" y="317"/>
                    </a:cubicBezTo>
                    <a:lnTo>
                      <a:pt x="999" y="321"/>
                    </a:lnTo>
                    <a:close/>
                    <a:moveTo>
                      <a:pt x="1011" y="309"/>
                    </a:moveTo>
                    <a:cubicBezTo>
                      <a:pt x="1012" y="307"/>
                      <a:pt x="1012" y="307"/>
                      <a:pt x="1012" y="307"/>
                    </a:cubicBezTo>
                    <a:cubicBezTo>
                      <a:pt x="1012" y="306"/>
                      <a:pt x="1012" y="306"/>
                      <a:pt x="1012" y="306"/>
                    </a:cubicBezTo>
                    <a:cubicBezTo>
                      <a:pt x="1013" y="305"/>
                      <a:pt x="1013" y="305"/>
                      <a:pt x="1013" y="305"/>
                    </a:cubicBezTo>
                    <a:cubicBezTo>
                      <a:pt x="1015" y="304"/>
                      <a:pt x="1015" y="304"/>
                      <a:pt x="1015" y="304"/>
                    </a:cubicBezTo>
                    <a:cubicBezTo>
                      <a:pt x="1016" y="304"/>
                      <a:pt x="1016" y="304"/>
                      <a:pt x="1016" y="304"/>
                    </a:cubicBezTo>
                    <a:cubicBezTo>
                      <a:pt x="1014" y="307"/>
                      <a:pt x="1014" y="307"/>
                      <a:pt x="1014" y="307"/>
                    </a:cubicBezTo>
                    <a:cubicBezTo>
                      <a:pt x="1011" y="310"/>
                      <a:pt x="1011" y="310"/>
                      <a:pt x="1011" y="310"/>
                    </a:cubicBezTo>
                    <a:lnTo>
                      <a:pt x="1011" y="309"/>
                    </a:lnTo>
                    <a:close/>
                    <a:moveTo>
                      <a:pt x="1020" y="300"/>
                    </a:moveTo>
                    <a:cubicBezTo>
                      <a:pt x="1019" y="299"/>
                      <a:pt x="1019" y="299"/>
                      <a:pt x="1019" y="299"/>
                    </a:cubicBezTo>
                    <a:cubicBezTo>
                      <a:pt x="1021" y="297"/>
                      <a:pt x="1021" y="297"/>
                      <a:pt x="1021" y="297"/>
                    </a:cubicBezTo>
                    <a:cubicBezTo>
                      <a:pt x="1022" y="294"/>
                      <a:pt x="1022" y="294"/>
                      <a:pt x="1022" y="294"/>
                    </a:cubicBezTo>
                    <a:cubicBezTo>
                      <a:pt x="1023" y="294"/>
                      <a:pt x="1023" y="294"/>
                      <a:pt x="1023" y="294"/>
                    </a:cubicBezTo>
                    <a:cubicBezTo>
                      <a:pt x="1022" y="297"/>
                      <a:pt x="1022" y="297"/>
                      <a:pt x="1022" y="297"/>
                    </a:cubicBezTo>
                    <a:lnTo>
                      <a:pt x="1020" y="300"/>
                    </a:lnTo>
                    <a:close/>
                    <a:moveTo>
                      <a:pt x="1024" y="274"/>
                    </a:moveTo>
                    <a:cubicBezTo>
                      <a:pt x="1023" y="271"/>
                      <a:pt x="1023" y="271"/>
                      <a:pt x="1023" y="271"/>
                    </a:cubicBezTo>
                    <a:cubicBezTo>
                      <a:pt x="1024" y="270"/>
                      <a:pt x="1024" y="270"/>
                      <a:pt x="1024" y="270"/>
                    </a:cubicBezTo>
                    <a:cubicBezTo>
                      <a:pt x="1024" y="274"/>
                      <a:pt x="1024" y="274"/>
                      <a:pt x="1024" y="274"/>
                    </a:cubicBezTo>
                    <a:close/>
                    <a:moveTo>
                      <a:pt x="279" y="83"/>
                    </a:moveTo>
                    <a:cubicBezTo>
                      <a:pt x="281" y="85"/>
                      <a:pt x="281" y="85"/>
                      <a:pt x="281" y="85"/>
                    </a:cubicBezTo>
                    <a:cubicBezTo>
                      <a:pt x="279" y="84"/>
                      <a:pt x="279" y="84"/>
                      <a:pt x="279" y="84"/>
                    </a:cubicBezTo>
                    <a:cubicBezTo>
                      <a:pt x="276" y="81"/>
                      <a:pt x="276" y="81"/>
                      <a:pt x="276" y="81"/>
                    </a:cubicBezTo>
                    <a:lnTo>
                      <a:pt x="279" y="83"/>
                    </a:lnTo>
                    <a:close/>
                    <a:moveTo>
                      <a:pt x="288" y="63"/>
                    </a:moveTo>
                    <a:cubicBezTo>
                      <a:pt x="287" y="62"/>
                      <a:pt x="287" y="62"/>
                      <a:pt x="287" y="62"/>
                    </a:cubicBezTo>
                    <a:cubicBezTo>
                      <a:pt x="286" y="59"/>
                      <a:pt x="286" y="59"/>
                      <a:pt x="286" y="59"/>
                    </a:cubicBezTo>
                    <a:cubicBezTo>
                      <a:pt x="290" y="58"/>
                      <a:pt x="290" y="58"/>
                      <a:pt x="290" y="58"/>
                    </a:cubicBezTo>
                    <a:cubicBezTo>
                      <a:pt x="291" y="59"/>
                      <a:pt x="291" y="59"/>
                      <a:pt x="291" y="59"/>
                    </a:cubicBezTo>
                    <a:cubicBezTo>
                      <a:pt x="293" y="60"/>
                      <a:pt x="293" y="60"/>
                      <a:pt x="293" y="60"/>
                    </a:cubicBezTo>
                    <a:cubicBezTo>
                      <a:pt x="297" y="61"/>
                      <a:pt x="297" y="61"/>
                      <a:pt x="297" y="61"/>
                    </a:cubicBezTo>
                    <a:cubicBezTo>
                      <a:pt x="297" y="62"/>
                      <a:pt x="297" y="62"/>
                      <a:pt x="297" y="62"/>
                    </a:cubicBezTo>
                    <a:cubicBezTo>
                      <a:pt x="294" y="62"/>
                      <a:pt x="294" y="62"/>
                      <a:pt x="294" y="62"/>
                    </a:cubicBezTo>
                    <a:cubicBezTo>
                      <a:pt x="290" y="62"/>
                      <a:pt x="290" y="62"/>
                      <a:pt x="290" y="62"/>
                    </a:cubicBezTo>
                    <a:lnTo>
                      <a:pt x="288" y="63"/>
                    </a:lnTo>
                    <a:close/>
                    <a:moveTo>
                      <a:pt x="333" y="69"/>
                    </a:moveTo>
                    <a:cubicBezTo>
                      <a:pt x="336" y="66"/>
                      <a:pt x="336" y="66"/>
                      <a:pt x="336" y="66"/>
                    </a:cubicBezTo>
                    <a:cubicBezTo>
                      <a:pt x="341" y="67"/>
                      <a:pt x="341" y="67"/>
                      <a:pt x="341" y="67"/>
                    </a:cubicBezTo>
                    <a:cubicBezTo>
                      <a:pt x="339" y="69"/>
                      <a:pt x="339" y="69"/>
                      <a:pt x="339" y="69"/>
                    </a:cubicBezTo>
                    <a:lnTo>
                      <a:pt x="333" y="69"/>
                    </a:lnTo>
                    <a:close/>
                    <a:moveTo>
                      <a:pt x="345" y="65"/>
                    </a:moveTo>
                    <a:cubicBezTo>
                      <a:pt x="341" y="64"/>
                      <a:pt x="341" y="64"/>
                      <a:pt x="341" y="64"/>
                    </a:cubicBezTo>
                    <a:cubicBezTo>
                      <a:pt x="341" y="61"/>
                      <a:pt x="341" y="61"/>
                      <a:pt x="341" y="61"/>
                    </a:cubicBezTo>
                    <a:cubicBezTo>
                      <a:pt x="343" y="61"/>
                      <a:pt x="343" y="61"/>
                      <a:pt x="343" y="61"/>
                    </a:cubicBezTo>
                    <a:lnTo>
                      <a:pt x="345" y="65"/>
                    </a:lnTo>
                    <a:close/>
                    <a:moveTo>
                      <a:pt x="345" y="46"/>
                    </a:moveTo>
                    <a:cubicBezTo>
                      <a:pt x="345" y="45"/>
                      <a:pt x="345" y="45"/>
                      <a:pt x="345" y="45"/>
                    </a:cubicBezTo>
                    <a:cubicBezTo>
                      <a:pt x="348" y="44"/>
                      <a:pt x="348" y="44"/>
                      <a:pt x="348" y="44"/>
                    </a:cubicBezTo>
                    <a:cubicBezTo>
                      <a:pt x="348" y="46"/>
                      <a:pt x="348" y="46"/>
                      <a:pt x="348" y="46"/>
                    </a:cubicBezTo>
                    <a:lnTo>
                      <a:pt x="345" y="46"/>
                    </a:lnTo>
                    <a:close/>
                    <a:moveTo>
                      <a:pt x="426" y="37"/>
                    </a:moveTo>
                    <a:cubicBezTo>
                      <a:pt x="427" y="39"/>
                      <a:pt x="427" y="39"/>
                      <a:pt x="427" y="39"/>
                    </a:cubicBezTo>
                    <a:cubicBezTo>
                      <a:pt x="424" y="39"/>
                      <a:pt x="424" y="39"/>
                      <a:pt x="424" y="39"/>
                    </a:cubicBezTo>
                    <a:cubicBezTo>
                      <a:pt x="422" y="38"/>
                      <a:pt x="422" y="38"/>
                      <a:pt x="422" y="38"/>
                    </a:cubicBezTo>
                    <a:lnTo>
                      <a:pt x="426" y="37"/>
                    </a:lnTo>
                    <a:close/>
                    <a:moveTo>
                      <a:pt x="407" y="34"/>
                    </a:moveTo>
                    <a:cubicBezTo>
                      <a:pt x="411" y="32"/>
                      <a:pt x="411" y="32"/>
                      <a:pt x="411" y="32"/>
                    </a:cubicBezTo>
                    <a:cubicBezTo>
                      <a:pt x="412" y="33"/>
                      <a:pt x="412" y="33"/>
                      <a:pt x="412" y="33"/>
                    </a:cubicBezTo>
                    <a:cubicBezTo>
                      <a:pt x="411" y="34"/>
                      <a:pt x="411" y="34"/>
                      <a:pt x="411" y="34"/>
                    </a:cubicBezTo>
                    <a:lnTo>
                      <a:pt x="407" y="34"/>
                    </a:lnTo>
                    <a:close/>
                    <a:moveTo>
                      <a:pt x="473" y="26"/>
                    </a:moveTo>
                    <a:cubicBezTo>
                      <a:pt x="467" y="26"/>
                      <a:pt x="467" y="26"/>
                      <a:pt x="467" y="26"/>
                    </a:cubicBezTo>
                    <a:cubicBezTo>
                      <a:pt x="468" y="25"/>
                      <a:pt x="468" y="25"/>
                      <a:pt x="468" y="25"/>
                    </a:cubicBezTo>
                    <a:cubicBezTo>
                      <a:pt x="471" y="25"/>
                      <a:pt x="471" y="25"/>
                      <a:pt x="471" y="25"/>
                    </a:cubicBezTo>
                    <a:cubicBezTo>
                      <a:pt x="474" y="25"/>
                      <a:pt x="474" y="25"/>
                      <a:pt x="474" y="25"/>
                    </a:cubicBezTo>
                    <a:lnTo>
                      <a:pt x="473" y="26"/>
                    </a:lnTo>
                    <a:close/>
                    <a:moveTo>
                      <a:pt x="446" y="25"/>
                    </a:moveTo>
                    <a:cubicBezTo>
                      <a:pt x="437" y="25"/>
                      <a:pt x="437" y="25"/>
                      <a:pt x="437" y="25"/>
                    </a:cubicBezTo>
                    <a:cubicBezTo>
                      <a:pt x="431" y="27"/>
                      <a:pt x="431" y="27"/>
                      <a:pt x="431" y="27"/>
                    </a:cubicBezTo>
                    <a:cubicBezTo>
                      <a:pt x="428" y="22"/>
                      <a:pt x="428" y="22"/>
                      <a:pt x="428" y="22"/>
                    </a:cubicBezTo>
                    <a:cubicBezTo>
                      <a:pt x="430" y="20"/>
                      <a:pt x="430" y="20"/>
                      <a:pt x="430" y="20"/>
                    </a:cubicBezTo>
                    <a:cubicBezTo>
                      <a:pt x="429" y="19"/>
                      <a:pt x="429" y="19"/>
                      <a:pt x="429" y="19"/>
                    </a:cubicBezTo>
                    <a:cubicBezTo>
                      <a:pt x="430" y="17"/>
                      <a:pt x="430" y="17"/>
                      <a:pt x="430" y="17"/>
                    </a:cubicBezTo>
                    <a:cubicBezTo>
                      <a:pt x="433" y="18"/>
                      <a:pt x="433" y="18"/>
                      <a:pt x="433" y="18"/>
                    </a:cubicBezTo>
                    <a:cubicBezTo>
                      <a:pt x="433" y="16"/>
                      <a:pt x="433" y="16"/>
                      <a:pt x="433" y="16"/>
                    </a:cubicBezTo>
                    <a:cubicBezTo>
                      <a:pt x="437" y="16"/>
                      <a:pt x="437" y="16"/>
                      <a:pt x="437" y="16"/>
                    </a:cubicBezTo>
                    <a:cubicBezTo>
                      <a:pt x="438" y="19"/>
                      <a:pt x="438" y="19"/>
                      <a:pt x="438" y="19"/>
                    </a:cubicBezTo>
                    <a:cubicBezTo>
                      <a:pt x="440" y="19"/>
                      <a:pt x="440" y="19"/>
                      <a:pt x="440" y="19"/>
                    </a:cubicBezTo>
                    <a:cubicBezTo>
                      <a:pt x="440" y="17"/>
                      <a:pt x="440" y="17"/>
                      <a:pt x="440" y="17"/>
                    </a:cubicBezTo>
                    <a:cubicBezTo>
                      <a:pt x="443" y="17"/>
                      <a:pt x="443" y="17"/>
                      <a:pt x="443" y="17"/>
                    </a:cubicBezTo>
                    <a:cubicBezTo>
                      <a:pt x="447" y="19"/>
                      <a:pt x="447" y="19"/>
                      <a:pt x="447" y="19"/>
                    </a:cubicBezTo>
                    <a:cubicBezTo>
                      <a:pt x="449" y="19"/>
                      <a:pt x="449" y="19"/>
                      <a:pt x="449" y="19"/>
                    </a:cubicBezTo>
                    <a:cubicBezTo>
                      <a:pt x="456" y="22"/>
                      <a:pt x="456" y="22"/>
                      <a:pt x="456" y="22"/>
                    </a:cubicBezTo>
                    <a:cubicBezTo>
                      <a:pt x="457" y="23"/>
                      <a:pt x="457" y="23"/>
                      <a:pt x="457" y="23"/>
                    </a:cubicBezTo>
                    <a:cubicBezTo>
                      <a:pt x="454" y="24"/>
                      <a:pt x="454" y="24"/>
                      <a:pt x="454" y="24"/>
                    </a:cubicBezTo>
                    <a:lnTo>
                      <a:pt x="446" y="25"/>
                    </a:lnTo>
                    <a:close/>
                    <a:moveTo>
                      <a:pt x="294" y="16"/>
                    </a:moveTo>
                    <a:cubicBezTo>
                      <a:pt x="290" y="15"/>
                      <a:pt x="290" y="15"/>
                      <a:pt x="290" y="15"/>
                    </a:cubicBezTo>
                    <a:cubicBezTo>
                      <a:pt x="291" y="14"/>
                      <a:pt x="291" y="14"/>
                      <a:pt x="291" y="14"/>
                    </a:cubicBezTo>
                    <a:cubicBezTo>
                      <a:pt x="296" y="15"/>
                      <a:pt x="296" y="15"/>
                      <a:pt x="296" y="15"/>
                    </a:cubicBezTo>
                    <a:lnTo>
                      <a:pt x="294" y="16"/>
                    </a:lnTo>
                    <a:close/>
                    <a:moveTo>
                      <a:pt x="295" y="7"/>
                    </a:moveTo>
                    <a:cubicBezTo>
                      <a:pt x="296" y="6"/>
                      <a:pt x="296" y="6"/>
                      <a:pt x="296" y="6"/>
                    </a:cubicBezTo>
                    <a:cubicBezTo>
                      <a:pt x="302" y="6"/>
                      <a:pt x="302" y="6"/>
                      <a:pt x="302" y="6"/>
                    </a:cubicBezTo>
                    <a:cubicBezTo>
                      <a:pt x="303" y="7"/>
                      <a:pt x="303" y="7"/>
                      <a:pt x="303" y="7"/>
                    </a:cubicBezTo>
                    <a:cubicBezTo>
                      <a:pt x="299" y="8"/>
                      <a:pt x="299" y="8"/>
                      <a:pt x="299" y="8"/>
                    </a:cubicBezTo>
                    <a:lnTo>
                      <a:pt x="295" y="7"/>
                    </a:lnTo>
                    <a:close/>
                    <a:moveTo>
                      <a:pt x="361" y="4"/>
                    </a:moveTo>
                    <a:cubicBezTo>
                      <a:pt x="361" y="5"/>
                      <a:pt x="361" y="5"/>
                      <a:pt x="361" y="5"/>
                    </a:cubicBezTo>
                    <a:cubicBezTo>
                      <a:pt x="358" y="6"/>
                      <a:pt x="358" y="6"/>
                      <a:pt x="358" y="6"/>
                    </a:cubicBezTo>
                    <a:cubicBezTo>
                      <a:pt x="352" y="4"/>
                      <a:pt x="352" y="4"/>
                      <a:pt x="352" y="4"/>
                    </a:cubicBezTo>
                    <a:cubicBezTo>
                      <a:pt x="355" y="4"/>
                      <a:pt x="355" y="4"/>
                      <a:pt x="355" y="4"/>
                    </a:cubicBezTo>
                    <a:lnTo>
                      <a:pt x="361" y="4"/>
                    </a:lnTo>
                    <a:close/>
                    <a:moveTo>
                      <a:pt x="396" y="7"/>
                    </a:moveTo>
                    <a:cubicBezTo>
                      <a:pt x="395" y="8"/>
                      <a:pt x="395" y="8"/>
                      <a:pt x="395" y="8"/>
                    </a:cubicBezTo>
                    <a:cubicBezTo>
                      <a:pt x="396" y="10"/>
                      <a:pt x="396" y="10"/>
                      <a:pt x="396" y="10"/>
                    </a:cubicBezTo>
                    <a:cubicBezTo>
                      <a:pt x="389" y="10"/>
                      <a:pt x="389" y="10"/>
                      <a:pt x="389" y="10"/>
                    </a:cubicBezTo>
                    <a:cubicBezTo>
                      <a:pt x="387" y="11"/>
                      <a:pt x="387" y="11"/>
                      <a:pt x="387" y="11"/>
                    </a:cubicBezTo>
                    <a:cubicBezTo>
                      <a:pt x="383" y="11"/>
                      <a:pt x="383" y="11"/>
                      <a:pt x="383" y="11"/>
                    </a:cubicBezTo>
                    <a:cubicBezTo>
                      <a:pt x="382" y="12"/>
                      <a:pt x="382" y="12"/>
                      <a:pt x="382" y="12"/>
                    </a:cubicBezTo>
                    <a:cubicBezTo>
                      <a:pt x="370" y="11"/>
                      <a:pt x="370" y="11"/>
                      <a:pt x="370" y="11"/>
                    </a:cubicBezTo>
                    <a:cubicBezTo>
                      <a:pt x="370" y="8"/>
                      <a:pt x="370" y="8"/>
                      <a:pt x="370" y="8"/>
                    </a:cubicBezTo>
                    <a:cubicBezTo>
                      <a:pt x="372" y="6"/>
                      <a:pt x="372" y="6"/>
                      <a:pt x="372" y="6"/>
                    </a:cubicBezTo>
                    <a:cubicBezTo>
                      <a:pt x="379" y="5"/>
                      <a:pt x="379" y="5"/>
                      <a:pt x="379" y="5"/>
                    </a:cubicBezTo>
                    <a:cubicBezTo>
                      <a:pt x="379" y="4"/>
                      <a:pt x="379" y="4"/>
                      <a:pt x="379" y="4"/>
                    </a:cubicBezTo>
                    <a:cubicBezTo>
                      <a:pt x="382" y="3"/>
                      <a:pt x="382" y="3"/>
                      <a:pt x="382" y="3"/>
                    </a:cubicBezTo>
                    <a:cubicBezTo>
                      <a:pt x="391" y="6"/>
                      <a:pt x="391" y="6"/>
                      <a:pt x="391" y="6"/>
                    </a:cubicBezTo>
                    <a:lnTo>
                      <a:pt x="396" y="7"/>
                    </a:lnTo>
                    <a:close/>
                    <a:moveTo>
                      <a:pt x="369" y="13"/>
                    </a:moveTo>
                    <a:cubicBezTo>
                      <a:pt x="369" y="12"/>
                      <a:pt x="369" y="12"/>
                      <a:pt x="369" y="12"/>
                    </a:cubicBezTo>
                    <a:cubicBezTo>
                      <a:pt x="375" y="12"/>
                      <a:pt x="375" y="12"/>
                      <a:pt x="375" y="12"/>
                    </a:cubicBezTo>
                    <a:cubicBezTo>
                      <a:pt x="379" y="13"/>
                      <a:pt x="379" y="13"/>
                      <a:pt x="379" y="13"/>
                    </a:cubicBezTo>
                    <a:cubicBezTo>
                      <a:pt x="379" y="15"/>
                      <a:pt x="379" y="15"/>
                      <a:pt x="379" y="15"/>
                    </a:cubicBezTo>
                    <a:cubicBezTo>
                      <a:pt x="376" y="15"/>
                      <a:pt x="376" y="15"/>
                      <a:pt x="376" y="15"/>
                    </a:cubicBezTo>
                    <a:lnTo>
                      <a:pt x="369" y="13"/>
                    </a:lnTo>
                    <a:close/>
                    <a:moveTo>
                      <a:pt x="390" y="17"/>
                    </a:moveTo>
                    <a:cubicBezTo>
                      <a:pt x="388" y="16"/>
                      <a:pt x="388" y="16"/>
                      <a:pt x="388" y="16"/>
                    </a:cubicBezTo>
                    <a:cubicBezTo>
                      <a:pt x="383" y="15"/>
                      <a:pt x="383" y="15"/>
                      <a:pt x="383" y="15"/>
                    </a:cubicBezTo>
                    <a:cubicBezTo>
                      <a:pt x="383" y="14"/>
                      <a:pt x="383" y="14"/>
                      <a:pt x="383" y="14"/>
                    </a:cubicBezTo>
                    <a:cubicBezTo>
                      <a:pt x="388" y="13"/>
                      <a:pt x="388" y="13"/>
                      <a:pt x="388" y="13"/>
                    </a:cubicBezTo>
                    <a:cubicBezTo>
                      <a:pt x="387" y="12"/>
                      <a:pt x="387" y="12"/>
                      <a:pt x="387" y="12"/>
                    </a:cubicBezTo>
                    <a:cubicBezTo>
                      <a:pt x="392" y="12"/>
                      <a:pt x="392" y="12"/>
                      <a:pt x="392" y="12"/>
                    </a:cubicBezTo>
                    <a:cubicBezTo>
                      <a:pt x="393" y="11"/>
                      <a:pt x="393" y="11"/>
                      <a:pt x="393" y="11"/>
                    </a:cubicBezTo>
                    <a:cubicBezTo>
                      <a:pt x="398" y="11"/>
                      <a:pt x="398" y="11"/>
                      <a:pt x="398" y="11"/>
                    </a:cubicBezTo>
                    <a:cubicBezTo>
                      <a:pt x="404" y="12"/>
                      <a:pt x="404" y="12"/>
                      <a:pt x="404" y="12"/>
                    </a:cubicBezTo>
                    <a:cubicBezTo>
                      <a:pt x="404" y="13"/>
                      <a:pt x="404" y="13"/>
                      <a:pt x="404" y="13"/>
                    </a:cubicBezTo>
                    <a:cubicBezTo>
                      <a:pt x="403" y="15"/>
                      <a:pt x="403" y="15"/>
                      <a:pt x="403" y="15"/>
                    </a:cubicBezTo>
                    <a:cubicBezTo>
                      <a:pt x="406" y="15"/>
                      <a:pt x="406" y="15"/>
                      <a:pt x="406" y="15"/>
                    </a:cubicBezTo>
                    <a:cubicBezTo>
                      <a:pt x="407" y="12"/>
                      <a:pt x="407" y="12"/>
                      <a:pt x="407" y="12"/>
                    </a:cubicBezTo>
                    <a:cubicBezTo>
                      <a:pt x="411" y="12"/>
                      <a:pt x="411" y="12"/>
                      <a:pt x="411" y="12"/>
                    </a:cubicBezTo>
                    <a:cubicBezTo>
                      <a:pt x="415" y="12"/>
                      <a:pt x="415" y="12"/>
                      <a:pt x="415" y="12"/>
                    </a:cubicBezTo>
                    <a:cubicBezTo>
                      <a:pt x="419" y="16"/>
                      <a:pt x="419" y="16"/>
                      <a:pt x="419" y="16"/>
                    </a:cubicBezTo>
                    <a:cubicBezTo>
                      <a:pt x="416" y="16"/>
                      <a:pt x="416" y="16"/>
                      <a:pt x="416" y="16"/>
                    </a:cubicBezTo>
                    <a:cubicBezTo>
                      <a:pt x="416" y="17"/>
                      <a:pt x="416" y="17"/>
                      <a:pt x="416" y="17"/>
                    </a:cubicBezTo>
                    <a:cubicBezTo>
                      <a:pt x="422" y="18"/>
                      <a:pt x="422" y="18"/>
                      <a:pt x="422" y="18"/>
                    </a:cubicBezTo>
                    <a:cubicBezTo>
                      <a:pt x="423" y="20"/>
                      <a:pt x="423" y="20"/>
                      <a:pt x="423" y="20"/>
                    </a:cubicBezTo>
                    <a:cubicBezTo>
                      <a:pt x="414" y="21"/>
                      <a:pt x="414" y="21"/>
                      <a:pt x="414" y="21"/>
                    </a:cubicBezTo>
                    <a:cubicBezTo>
                      <a:pt x="400" y="19"/>
                      <a:pt x="400" y="19"/>
                      <a:pt x="400" y="19"/>
                    </a:cubicBezTo>
                    <a:cubicBezTo>
                      <a:pt x="398" y="18"/>
                      <a:pt x="398" y="18"/>
                      <a:pt x="398" y="18"/>
                    </a:cubicBezTo>
                    <a:cubicBezTo>
                      <a:pt x="395" y="18"/>
                      <a:pt x="395" y="18"/>
                      <a:pt x="395" y="18"/>
                    </a:cubicBezTo>
                    <a:lnTo>
                      <a:pt x="390" y="17"/>
                    </a:lnTo>
                    <a:close/>
                    <a:moveTo>
                      <a:pt x="530" y="55"/>
                    </a:moveTo>
                    <a:cubicBezTo>
                      <a:pt x="529" y="54"/>
                      <a:pt x="529" y="54"/>
                      <a:pt x="529" y="54"/>
                    </a:cubicBezTo>
                    <a:cubicBezTo>
                      <a:pt x="530" y="52"/>
                      <a:pt x="530" y="52"/>
                      <a:pt x="530" y="52"/>
                    </a:cubicBezTo>
                    <a:cubicBezTo>
                      <a:pt x="537" y="52"/>
                      <a:pt x="537" y="52"/>
                      <a:pt x="537" y="52"/>
                    </a:cubicBezTo>
                    <a:cubicBezTo>
                      <a:pt x="537" y="54"/>
                      <a:pt x="537" y="54"/>
                      <a:pt x="537" y="54"/>
                    </a:cubicBezTo>
                    <a:cubicBezTo>
                      <a:pt x="537" y="55"/>
                      <a:pt x="537" y="55"/>
                      <a:pt x="537" y="55"/>
                    </a:cubicBezTo>
                    <a:lnTo>
                      <a:pt x="530" y="55"/>
                    </a:lnTo>
                    <a:close/>
                    <a:moveTo>
                      <a:pt x="718" y="68"/>
                    </a:moveTo>
                    <a:cubicBezTo>
                      <a:pt x="717" y="69"/>
                      <a:pt x="717" y="69"/>
                      <a:pt x="717" y="69"/>
                    </a:cubicBezTo>
                    <a:cubicBezTo>
                      <a:pt x="715" y="70"/>
                      <a:pt x="715" y="70"/>
                      <a:pt x="715" y="70"/>
                    </a:cubicBezTo>
                    <a:cubicBezTo>
                      <a:pt x="713" y="68"/>
                      <a:pt x="713" y="68"/>
                      <a:pt x="713" y="68"/>
                    </a:cubicBezTo>
                    <a:cubicBezTo>
                      <a:pt x="715" y="68"/>
                      <a:pt x="715" y="68"/>
                      <a:pt x="715" y="68"/>
                    </a:cubicBezTo>
                    <a:lnTo>
                      <a:pt x="718" y="68"/>
                    </a:lnTo>
                    <a:close/>
                    <a:moveTo>
                      <a:pt x="715" y="76"/>
                    </a:moveTo>
                    <a:cubicBezTo>
                      <a:pt x="715" y="75"/>
                      <a:pt x="715" y="75"/>
                      <a:pt x="715" y="75"/>
                    </a:cubicBezTo>
                    <a:cubicBezTo>
                      <a:pt x="717" y="74"/>
                      <a:pt x="717" y="74"/>
                      <a:pt x="717" y="74"/>
                    </a:cubicBezTo>
                    <a:cubicBezTo>
                      <a:pt x="719" y="76"/>
                      <a:pt x="719" y="76"/>
                      <a:pt x="719" y="76"/>
                    </a:cubicBezTo>
                    <a:cubicBezTo>
                      <a:pt x="716" y="77"/>
                      <a:pt x="716" y="77"/>
                      <a:pt x="716" y="77"/>
                    </a:cubicBezTo>
                    <a:lnTo>
                      <a:pt x="715" y="76"/>
                    </a:lnTo>
                    <a:close/>
                    <a:moveTo>
                      <a:pt x="713" y="74"/>
                    </a:moveTo>
                    <a:cubicBezTo>
                      <a:pt x="712" y="76"/>
                      <a:pt x="712" y="76"/>
                      <a:pt x="712" y="76"/>
                    </a:cubicBezTo>
                    <a:cubicBezTo>
                      <a:pt x="710" y="76"/>
                      <a:pt x="710" y="76"/>
                      <a:pt x="710" y="76"/>
                    </a:cubicBezTo>
                    <a:cubicBezTo>
                      <a:pt x="706" y="75"/>
                      <a:pt x="706" y="75"/>
                      <a:pt x="706" y="75"/>
                    </a:cubicBezTo>
                    <a:cubicBezTo>
                      <a:pt x="709" y="74"/>
                      <a:pt x="709" y="74"/>
                      <a:pt x="709" y="74"/>
                    </a:cubicBezTo>
                    <a:lnTo>
                      <a:pt x="713" y="74"/>
                    </a:lnTo>
                    <a:close/>
                    <a:moveTo>
                      <a:pt x="672" y="54"/>
                    </a:moveTo>
                    <a:cubicBezTo>
                      <a:pt x="673" y="54"/>
                      <a:pt x="673" y="54"/>
                      <a:pt x="673" y="54"/>
                    </a:cubicBezTo>
                    <a:cubicBezTo>
                      <a:pt x="676" y="56"/>
                      <a:pt x="676" y="56"/>
                      <a:pt x="676" y="56"/>
                    </a:cubicBezTo>
                    <a:cubicBezTo>
                      <a:pt x="679" y="56"/>
                      <a:pt x="679" y="56"/>
                      <a:pt x="679" y="56"/>
                    </a:cubicBezTo>
                    <a:cubicBezTo>
                      <a:pt x="679" y="57"/>
                      <a:pt x="679" y="57"/>
                      <a:pt x="679" y="57"/>
                    </a:cubicBezTo>
                    <a:cubicBezTo>
                      <a:pt x="674" y="56"/>
                      <a:pt x="674" y="56"/>
                      <a:pt x="674" y="56"/>
                    </a:cubicBezTo>
                    <a:lnTo>
                      <a:pt x="672" y="54"/>
                    </a:lnTo>
                    <a:close/>
                    <a:moveTo>
                      <a:pt x="661" y="45"/>
                    </a:moveTo>
                    <a:cubicBezTo>
                      <a:pt x="660" y="46"/>
                      <a:pt x="660" y="46"/>
                      <a:pt x="660" y="46"/>
                    </a:cubicBezTo>
                    <a:cubicBezTo>
                      <a:pt x="658" y="44"/>
                      <a:pt x="658" y="44"/>
                      <a:pt x="658" y="44"/>
                    </a:cubicBezTo>
                    <a:cubicBezTo>
                      <a:pt x="656" y="41"/>
                      <a:pt x="656" y="41"/>
                      <a:pt x="656" y="41"/>
                    </a:cubicBezTo>
                    <a:cubicBezTo>
                      <a:pt x="660" y="43"/>
                      <a:pt x="660" y="43"/>
                      <a:pt x="660" y="43"/>
                    </a:cubicBezTo>
                    <a:lnTo>
                      <a:pt x="661" y="45"/>
                    </a:lnTo>
                    <a:close/>
                    <a:moveTo>
                      <a:pt x="686" y="51"/>
                    </a:moveTo>
                    <a:cubicBezTo>
                      <a:pt x="682" y="51"/>
                      <a:pt x="682" y="51"/>
                      <a:pt x="682" y="51"/>
                    </a:cubicBezTo>
                    <a:cubicBezTo>
                      <a:pt x="678" y="49"/>
                      <a:pt x="678" y="49"/>
                      <a:pt x="678" y="49"/>
                    </a:cubicBezTo>
                    <a:cubicBezTo>
                      <a:pt x="673" y="48"/>
                      <a:pt x="673" y="48"/>
                      <a:pt x="673" y="48"/>
                    </a:cubicBezTo>
                    <a:cubicBezTo>
                      <a:pt x="666" y="44"/>
                      <a:pt x="666" y="44"/>
                      <a:pt x="666" y="44"/>
                    </a:cubicBezTo>
                    <a:cubicBezTo>
                      <a:pt x="665" y="41"/>
                      <a:pt x="665" y="41"/>
                      <a:pt x="665" y="41"/>
                    </a:cubicBezTo>
                    <a:cubicBezTo>
                      <a:pt x="669" y="38"/>
                      <a:pt x="669" y="38"/>
                      <a:pt x="669" y="38"/>
                    </a:cubicBezTo>
                    <a:cubicBezTo>
                      <a:pt x="677" y="40"/>
                      <a:pt x="677" y="40"/>
                      <a:pt x="677" y="40"/>
                    </a:cubicBezTo>
                    <a:cubicBezTo>
                      <a:pt x="679" y="42"/>
                      <a:pt x="679" y="42"/>
                      <a:pt x="679" y="42"/>
                    </a:cubicBezTo>
                    <a:cubicBezTo>
                      <a:pt x="683" y="42"/>
                      <a:pt x="683" y="42"/>
                      <a:pt x="683" y="42"/>
                    </a:cubicBezTo>
                    <a:cubicBezTo>
                      <a:pt x="686" y="43"/>
                      <a:pt x="686" y="43"/>
                      <a:pt x="686" y="43"/>
                    </a:cubicBezTo>
                    <a:cubicBezTo>
                      <a:pt x="687" y="42"/>
                      <a:pt x="687" y="42"/>
                      <a:pt x="687" y="42"/>
                    </a:cubicBezTo>
                    <a:cubicBezTo>
                      <a:pt x="684" y="40"/>
                      <a:pt x="684" y="40"/>
                      <a:pt x="684" y="40"/>
                    </a:cubicBezTo>
                    <a:cubicBezTo>
                      <a:pt x="684" y="39"/>
                      <a:pt x="684" y="39"/>
                      <a:pt x="684" y="39"/>
                    </a:cubicBezTo>
                    <a:cubicBezTo>
                      <a:pt x="688" y="40"/>
                      <a:pt x="688" y="40"/>
                      <a:pt x="688" y="40"/>
                    </a:cubicBezTo>
                    <a:cubicBezTo>
                      <a:pt x="696" y="41"/>
                      <a:pt x="696" y="41"/>
                      <a:pt x="696" y="41"/>
                    </a:cubicBezTo>
                    <a:cubicBezTo>
                      <a:pt x="699" y="41"/>
                      <a:pt x="699" y="41"/>
                      <a:pt x="699" y="41"/>
                    </a:cubicBezTo>
                    <a:cubicBezTo>
                      <a:pt x="712" y="44"/>
                      <a:pt x="712" y="44"/>
                      <a:pt x="712" y="44"/>
                    </a:cubicBezTo>
                    <a:cubicBezTo>
                      <a:pt x="714" y="47"/>
                      <a:pt x="714" y="47"/>
                      <a:pt x="714" y="47"/>
                    </a:cubicBezTo>
                    <a:cubicBezTo>
                      <a:pt x="711" y="48"/>
                      <a:pt x="711" y="48"/>
                      <a:pt x="711" y="48"/>
                    </a:cubicBezTo>
                    <a:cubicBezTo>
                      <a:pt x="699" y="45"/>
                      <a:pt x="699" y="45"/>
                      <a:pt x="699" y="45"/>
                    </a:cubicBezTo>
                    <a:cubicBezTo>
                      <a:pt x="698" y="43"/>
                      <a:pt x="698" y="43"/>
                      <a:pt x="698" y="43"/>
                    </a:cubicBezTo>
                    <a:cubicBezTo>
                      <a:pt x="695" y="43"/>
                      <a:pt x="695" y="43"/>
                      <a:pt x="695" y="43"/>
                    </a:cubicBezTo>
                    <a:cubicBezTo>
                      <a:pt x="696" y="45"/>
                      <a:pt x="696" y="45"/>
                      <a:pt x="696" y="45"/>
                    </a:cubicBezTo>
                    <a:cubicBezTo>
                      <a:pt x="704" y="48"/>
                      <a:pt x="704" y="48"/>
                      <a:pt x="704" y="48"/>
                    </a:cubicBezTo>
                    <a:cubicBezTo>
                      <a:pt x="706" y="49"/>
                      <a:pt x="706" y="49"/>
                      <a:pt x="706" y="49"/>
                    </a:cubicBezTo>
                    <a:cubicBezTo>
                      <a:pt x="704" y="50"/>
                      <a:pt x="704" y="50"/>
                      <a:pt x="704" y="50"/>
                    </a:cubicBezTo>
                    <a:cubicBezTo>
                      <a:pt x="700" y="48"/>
                      <a:pt x="700" y="48"/>
                      <a:pt x="700" y="48"/>
                    </a:cubicBezTo>
                    <a:cubicBezTo>
                      <a:pt x="697" y="49"/>
                      <a:pt x="697" y="49"/>
                      <a:pt x="697" y="49"/>
                    </a:cubicBezTo>
                    <a:cubicBezTo>
                      <a:pt x="692" y="50"/>
                      <a:pt x="692" y="50"/>
                      <a:pt x="692" y="50"/>
                    </a:cubicBezTo>
                    <a:cubicBezTo>
                      <a:pt x="689" y="48"/>
                      <a:pt x="689" y="48"/>
                      <a:pt x="689" y="48"/>
                    </a:cubicBezTo>
                    <a:cubicBezTo>
                      <a:pt x="688" y="48"/>
                      <a:pt x="688" y="48"/>
                      <a:pt x="688" y="48"/>
                    </a:cubicBezTo>
                    <a:cubicBezTo>
                      <a:pt x="689" y="51"/>
                      <a:pt x="689" y="51"/>
                      <a:pt x="689" y="51"/>
                    </a:cubicBezTo>
                    <a:cubicBezTo>
                      <a:pt x="689" y="52"/>
                      <a:pt x="689" y="52"/>
                      <a:pt x="689" y="52"/>
                    </a:cubicBezTo>
                    <a:lnTo>
                      <a:pt x="686" y="51"/>
                    </a:lnTo>
                    <a:close/>
                    <a:moveTo>
                      <a:pt x="705" y="61"/>
                    </a:moveTo>
                    <a:cubicBezTo>
                      <a:pt x="708" y="59"/>
                      <a:pt x="708" y="59"/>
                      <a:pt x="708" y="59"/>
                    </a:cubicBezTo>
                    <a:cubicBezTo>
                      <a:pt x="707" y="57"/>
                      <a:pt x="707" y="57"/>
                      <a:pt x="707" y="57"/>
                    </a:cubicBezTo>
                    <a:cubicBezTo>
                      <a:pt x="711" y="56"/>
                      <a:pt x="711" y="56"/>
                      <a:pt x="711" y="56"/>
                    </a:cubicBezTo>
                    <a:cubicBezTo>
                      <a:pt x="718" y="58"/>
                      <a:pt x="718" y="58"/>
                      <a:pt x="718" y="58"/>
                    </a:cubicBezTo>
                    <a:cubicBezTo>
                      <a:pt x="723" y="59"/>
                      <a:pt x="723" y="59"/>
                      <a:pt x="723" y="59"/>
                    </a:cubicBezTo>
                    <a:cubicBezTo>
                      <a:pt x="726" y="61"/>
                      <a:pt x="726" y="61"/>
                      <a:pt x="726" y="61"/>
                    </a:cubicBezTo>
                    <a:cubicBezTo>
                      <a:pt x="726" y="62"/>
                      <a:pt x="726" y="62"/>
                      <a:pt x="726" y="62"/>
                    </a:cubicBezTo>
                    <a:cubicBezTo>
                      <a:pt x="714" y="61"/>
                      <a:pt x="714" y="61"/>
                      <a:pt x="714" y="61"/>
                    </a:cubicBezTo>
                    <a:cubicBezTo>
                      <a:pt x="708" y="62"/>
                      <a:pt x="708" y="62"/>
                      <a:pt x="708" y="62"/>
                    </a:cubicBezTo>
                    <a:lnTo>
                      <a:pt x="705" y="61"/>
                    </a:lnTo>
                    <a:close/>
                    <a:moveTo>
                      <a:pt x="699" y="55"/>
                    </a:moveTo>
                    <a:cubicBezTo>
                      <a:pt x="699" y="53"/>
                      <a:pt x="699" y="53"/>
                      <a:pt x="699" y="53"/>
                    </a:cubicBezTo>
                    <a:cubicBezTo>
                      <a:pt x="703" y="53"/>
                      <a:pt x="703" y="53"/>
                      <a:pt x="703" y="53"/>
                    </a:cubicBezTo>
                    <a:cubicBezTo>
                      <a:pt x="705" y="56"/>
                      <a:pt x="705" y="56"/>
                      <a:pt x="705" y="56"/>
                    </a:cubicBezTo>
                    <a:cubicBezTo>
                      <a:pt x="702" y="57"/>
                      <a:pt x="702" y="57"/>
                      <a:pt x="702" y="57"/>
                    </a:cubicBezTo>
                    <a:lnTo>
                      <a:pt x="699" y="55"/>
                    </a:lnTo>
                    <a:close/>
                    <a:moveTo>
                      <a:pt x="746" y="46"/>
                    </a:moveTo>
                    <a:cubicBezTo>
                      <a:pt x="749" y="46"/>
                      <a:pt x="749" y="46"/>
                      <a:pt x="749" y="46"/>
                    </a:cubicBezTo>
                    <a:cubicBezTo>
                      <a:pt x="749" y="47"/>
                      <a:pt x="749" y="47"/>
                      <a:pt x="749" y="47"/>
                    </a:cubicBezTo>
                    <a:cubicBezTo>
                      <a:pt x="752" y="49"/>
                      <a:pt x="752" y="49"/>
                      <a:pt x="752" y="49"/>
                    </a:cubicBezTo>
                    <a:cubicBezTo>
                      <a:pt x="751" y="50"/>
                      <a:pt x="751" y="50"/>
                      <a:pt x="751" y="50"/>
                    </a:cubicBezTo>
                    <a:cubicBezTo>
                      <a:pt x="739" y="50"/>
                      <a:pt x="739" y="50"/>
                      <a:pt x="739" y="50"/>
                    </a:cubicBezTo>
                    <a:cubicBezTo>
                      <a:pt x="735" y="48"/>
                      <a:pt x="735" y="48"/>
                      <a:pt x="735" y="48"/>
                    </a:cubicBezTo>
                    <a:cubicBezTo>
                      <a:pt x="726" y="47"/>
                      <a:pt x="726" y="47"/>
                      <a:pt x="726" y="47"/>
                    </a:cubicBezTo>
                    <a:cubicBezTo>
                      <a:pt x="721" y="45"/>
                      <a:pt x="721" y="45"/>
                      <a:pt x="721" y="45"/>
                    </a:cubicBezTo>
                    <a:cubicBezTo>
                      <a:pt x="719" y="43"/>
                      <a:pt x="719" y="43"/>
                      <a:pt x="719" y="43"/>
                    </a:cubicBezTo>
                    <a:cubicBezTo>
                      <a:pt x="726" y="46"/>
                      <a:pt x="726" y="46"/>
                      <a:pt x="726" y="46"/>
                    </a:cubicBezTo>
                    <a:cubicBezTo>
                      <a:pt x="728" y="45"/>
                      <a:pt x="728" y="45"/>
                      <a:pt x="728" y="45"/>
                    </a:cubicBezTo>
                    <a:cubicBezTo>
                      <a:pt x="734" y="45"/>
                      <a:pt x="734" y="45"/>
                      <a:pt x="734" y="45"/>
                    </a:cubicBezTo>
                    <a:cubicBezTo>
                      <a:pt x="736" y="46"/>
                      <a:pt x="736" y="46"/>
                      <a:pt x="736" y="46"/>
                    </a:cubicBezTo>
                    <a:cubicBezTo>
                      <a:pt x="739" y="45"/>
                      <a:pt x="739" y="45"/>
                      <a:pt x="739" y="45"/>
                    </a:cubicBezTo>
                    <a:cubicBezTo>
                      <a:pt x="743" y="45"/>
                      <a:pt x="743" y="45"/>
                      <a:pt x="743" y="45"/>
                    </a:cubicBezTo>
                    <a:lnTo>
                      <a:pt x="746" y="46"/>
                    </a:lnTo>
                    <a:close/>
                    <a:moveTo>
                      <a:pt x="718" y="36"/>
                    </a:moveTo>
                    <a:cubicBezTo>
                      <a:pt x="719" y="35"/>
                      <a:pt x="719" y="35"/>
                      <a:pt x="719" y="35"/>
                    </a:cubicBezTo>
                    <a:cubicBezTo>
                      <a:pt x="722" y="34"/>
                      <a:pt x="722" y="34"/>
                      <a:pt x="722" y="34"/>
                    </a:cubicBezTo>
                    <a:cubicBezTo>
                      <a:pt x="722" y="36"/>
                      <a:pt x="722" y="36"/>
                      <a:pt x="722" y="36"/>
                    </a:cubicBezTo>
                    <a:lnTo>
                      <a:pt x="718" y="36"/>
                    </a:lnTo>
                    <a:close/>
                    <a:moveTo>
                      <a:pt x="880" y="94"/>
                    </a:moveTo>
                    <a:cubicBezTo>
                      <a:pt x="877" y="93"/>
                      <a:pt x="877" y="93"/>
                      <a:pt x="877" y="93"/>
                    </a:cubicBezTo>
                    <a:cubicBezTo>
                      <a:pt x="873" y="91"/>
                      <a:pt x="873" y="91"/>
                      <a:pt x="873" y="91"/>
                    </a:cubicBezTo>
                    <a:cubicBezTo>
                      <a:pt x="878" y="91"/>
                      <a:pt x="878" y="91"/>
                      <a:pt x="878" y="91"/>
                    </a:cubicBezTo>
                    <a:lnTo>
                      <a:pt x="880" y="94"/>
                    </a:lnTo>
                    <a:close/>
                    <a:moveTo>
                      <a:pt x="925" y="92"/>
                    </a:moveTo>
                    <a:cubicBezTo>
                      <a:pt x="920" y="90"/>
                      <a:pt x="920" y="90"/>
                      <a:pt x="920" y="90"/>
                    </a:cubicBezTo>
                    <a:cubicBezTo>
                      <a:pt x="916" y="89"/>
                      <a:pt x="916" y="89"/>
                      <a:pt x="916" y="89"/>
                    </a:cubicBezTo>
                    <a:cubicBezTo>
                      <a:pt x="916" y="88"/>
                      <a:pt x="916" y="88"/>
                      <a:pt x="916" y="88"/>
                    </a:cubicBezTo>
                    <a:cubicBezTo>
                      <a:pt x="925" y="89"/>
                      <a:pt x="925" y="89"/>
                      <a:pt x="925" y="89"/>
                    </a:cubicBezTo>
                    <a:cubicBezTo>
                      <a:pt x="927" y="91"/>
                      <a:pt x="927" y="91"/>
                      <a:pt x="927" y="91"/>
                    </a:cubicBezTo>
                    <a:lnTo>
                      <a:pt x="925" y="92"/>
                    </a:lnTo>
                    <a:close/>
                    <a:moveTo>
                      <a:pt x="973" y="82"/>
                    </a:moveTo>
                    <a:cubicBezTo>
                      <a:pt x="968" y="80"/>
                      <a:pt x="968" y="80"/>
                      <a:pt x="968" y="80"/>
                    </a:cubicBezTo>
                    <a:cubicBezTo>
                      <a:pt x="968" y="77"/>
                      <a:pt x="968" y="77"/>
                      <a:pt x="968" y="77"/>
                    </a:cubicBezTo>
                    <a:cubicBezTo>
                      <a:pt x="969" y="75"/>
                      <a:pt x="969" y="75"/>
                      <a:pt x="969" y="75"/>
                    </a:cubicBezTo>
                    <a:cubicBezTo>
                      <a:pt x="975" y="75"/>
                      <a:pt x="975" y="75"/>
                      <a:pt x="975" y="75"/>
                    </a:cubicBezTo>
                    <a:cubicBezTo>
                      <a:pt x="979" y="75"/>
                      <a:pt x="979" y="75"/>
                      <a:pt x="979" y="75"/>
                    </a:cubicBezTo>
                    <a:cubicBezTo>
                      <a:pt x="990" y="78"/>
                      <a:pt x="990" y="78"/>
                      <a:pt x="990" y="78"/>
                    </a:cubicBezTo>
                    <a:cubicBezTo>
                      <a:pt x="989" y="80"/>
                      <a:pt x="989" y="80"/>
                      <a:pt x="989" y="80"/>
                    </a:cubicBezTo>
                    <a:cubicBezTo>
                      <a:pt x="982" y="80"/>
                      <a:pt x="982" y="80"/>
                      <a:pt x="982" y="80"/>
                    </a:cubicBezTo>
                    <a:cubicBezTo>
                      <a:pt x="978" y="80"/>
                      <a:pt x="978" y="80"/>
                      <a:pt x="978" y="80"/>
                    </a:cubicBezTo>
                    <a:cubicBezTo>
                      <a:pt x="977" y="81"/>
                      <a:pt x="977" y="81"/>
                      <a:pt x="977" y="81"/>
                    </a:cubicBezTo>
                    <a:lnTo>
                      <a:pt x="973" y="82"/>
                    </a:lnTo>
                    <a:close/>
                    <a:moveTo>
                      <a:pt x="322" y="117"/>
                    </a:moveTo>
                    <a:cubicBezTo>
                      <a:pt x="324" y="117"/>
                      <a:pt x="324" y="117"/>
                      <a:pt x="324" y="117"/>
                    </a:cubicBezTo>
                    <a:cubicBezTo>
                      <a:pt x="326" y="116"/>
                      <a:pt x="326" y="116"/>
                      <a:pt x="326" y="116"/>
                    </a:cubicBezTo>
                    <a:cubicBezTo>
                      <a:pt x="326" y="117"/>
                      <a:pt x="326" y="117"/>
                      <a:pt x="326" y="117"/>
                    </a:cubicBezTo>
                    <a:lnTo>
                      <a:pt x="322" y="117"/>
                    </a:lnTo>
                    <a:close/>
                    <a:moveTo>
                      <a:pt x="1108" y="136"/>
                    </a:moveTo>
                    <a:cubicBezTo>
                      <a:pt x="1104" y="136"/>
                      <a:pt x="1104" y="136"/>
                      <a:pt x="1104" y="136"/>
                    </a:cubicBezTo>
                    <a:cubicBezTo>
                      <a:pt x="1106" y="137"/>
                      <a:pt x="1106" y="137"/>
                      <a:pt x="1106" y="137"/>
                    </a:cubicBezTo>
                    <a:cubicBezTo>
                      <a:pt x="1106" y="137"/>
                      <a:pt x="1106" y="137"/>
                      <a:pt x="1106" y="137"/>
                    </a:cubicBezTo>
                    <a:cubicBezTo>
                      <a:pt x="1101" y="136"/>
                      <a:pt x="1101" y="136"/>
                      <a:pt x="1101" y="136"/>
                    </a:cubicBezTo>
                    <a:cubicBezTo>
                      <a:pt x="1101" y="137"/>
                      <a:pt x="1101" y="137"/>
                      <a:pt x="1101" y="137"/>
                    </a:cubicBezTo>
                    <a:cubicBezTo>
                      <a:pt x="1097" y="135"/>
                      <a:pt x="1097" y="135"/>
                      <a:pt x="1097" y="135"/>
                    </a:cubicBezTo>
                    <a:cubicBezTo>
                      <a:pt x="1087" y="132"/>
                      <a:pt x="1087" y="132"/>
                      <a:pt x="1087" y="132"/>
                    </a:cubicBezTo>
                    <a:cubicBezTo>
                      <a:pt x="1085" y="133"/>
                      <a:pt x="1085" y="133"/>
                      <a:pt x="1085" y="133"/>
                    </a:cubicBezTo>
                    <a:cubicBezTo>
                      <a:pt x="1079" y="130"/>
                      <a:pt x="1079" y="130"/>
                      <a:pt x="1079" y="130"/>
                    </a:cubicBezTo>
                    <a:cubicBezTo>
                      <a:pt x="1072" y="127"/>
                      <a:pt x="1072" y="127"/>
                      <a:pt x="1072" y="127"/>
                    </a:cubicBezTo>
                    <a:cubicBezTo>
                      <a:pt x="1064" y="126"/>
                      <a:pt x="1064" y="126"/>
                      <a:pt x="1064" y="126"/>
                    </a:cubicBezTo>
                    <a:cubicBezTo>
                      <a:pt x="1063" y="127"/>
                      <a:pt x="1063" y="127"/>
                      <a:pt x="1063" y="127"/>
                    </a:cubicBezTo>
                    <a:cubicBezTo>
                      <a:pt x="1057" y="128"/>
                      <a:pt x="1057" y="128"/>
                      <a:pt x="1057" y="128"/>
                    </a:cubicBezTo>
                    <a:cubicBezTo>
                      <a:pt x="1054" y="127"/>
                      <a:pt x="1054" y="127"/>
                      <a:pt x="1054" y="127"/>
                    </a:cubicBezTo>
                    <a:cubicBezTo>
                      <a:pt x="1053" y="124"/>
                      <a:pt x="1053" y="124"/>
                      <a:pt x="1053" y="124"/>
                    </a:cubicBezTo>
                    <a:cubicBezTo>
                      <a:pt x="1049" y="123"/>
                      <a:pt x="1049" y="123"/>
                      <a:pt x="1049" y="123"/>
                    </a:cubicBezTo>
                    <a:cubicBezTo>
                      <a:pt x="1046" y="121"/>
                      <a:pt x="1046" y="121"/>
                      <a:pt x="1046" y="121"/>
                    </a:cubicBezTo>
                    <a:cubicBezTo>
                      <a:pt x="1045" y="118"/>
                      <a:pt x="1045" y="118"/>
                      <a:pt x="1045" y="118"/>
                    </a:cubicBezTo>
                    <a:cubicBezTo>
                      <a:pt x="1043" y="118"/>
                      <a:pt x="1043" y="118"/>
                      <a:pt x="1043" y="118"/>
                    </a:cubicBezTo>
                    <a:cubicBezTo>
                      <a:pt x="1043" y="119"/>
                      <a:pt x="1043" y="119"/>
                      <a:pt x="1043" y="119"/>
                    </a:cubicBezTo>
                    <a:cubicBezTo>
                      <a:pt x="1040" y="118"/>
                      <a:pt x="1040" y="118"/>
                      <a:pt x="1040" y="118"/>
                    </a:cubicBezTo>
                    <a:cubicBezTo>
                      <a:pt x="1041" y="120"/>
                      <a:pt x="1041" y="120"/>
                      <a:pt x="1041" y="120"/>
                    </a:cubicBezTo>
                    <a:cubicBezTo>
                      <a:pt x="1040" y="121"/>
                      <a:pt x="1040" y="121"/>
                      <a:pt x="1040" y="121"/>
                    </a:cubicBezTo>
                    <a:cubicBezTo>
                      <a:pt x="1042" y="125"/>
                      <a:pt x="1042" y="125"/>
                      <a:pt x="1042" y="125"/>
                    </a:cubicBezTo>
                    <a:cubicBezTo>
                      <a:pt x="1048" y="127"/>
                      <a:pt x="1048" y="127"/>
                      <a:pt x="1048" y="127"/>
                    </a:cubicBezTo>
                    <a:cubicBezTo>
                      <a:pt x="1049" y="130"/>
                      <a:pt x="1049" y="130"/>
                      <a:pt x="1049" y="130"/>
                    </a:cubicBezTo>
                    <a:cubicBezTo>
                      <a:pt x="1049" y="133"/>
                      <a:pt x="1049" y="133"/>
                      <a:pt x="1049" y="133"/>
                    </a:cubicBezTo>
                    <a:cubicBezTo>
                      <a:pt x="1047" y="133"/>
                      <a:pt x="1047" y="133"/>
                      <a:pt x="1047" y="133"/>
                    </a:cubicBezTo>
                    <a:cubicBezTo>
                      <a:pt x="1042" y="134"/>
                      <a:pt x="1042" y="134"/>
                      <a:pt x="1042" y="134"/>
                    </a:cubicBezTo>
                    <a:cubicBezTo>
                      <a:pt x="1038" y="133"/>
                      <a:pt x="1038" y="133"/>
                      <a:pt x="1038" y="133"/>
                    </a:cubicBezTo>
                    <a:cubicBezTo>
                      <a:pt x="1035" y="131"/>
                      <a:pt x="1035" y="131"/>
                      <a:pt x="1035" y="131"/>
                    </a:cubicBezTo>
                    <a:cubicBezTo>
                      <a:pt x="1030" y="132"/>
                      <a:pt x="1030" y="132"/>
                      <a:pt x="1030" y="132"/>
                    </a:cubicBezTo>
                    <a:cubicBezTo>
                      <a:pt x="1033" y="134"/>
                      <a:pt x="1033" y="134"/>
                      <a:pt x="1033" y="134"/>
                    </a:cubicBezTo>
                    <a:cubicBezTo>
                      <a:pt x="1036" y="133"/>
                      <a:pt x="1036" y="133"/>
                      <a:pt x="1036" y="133"/>
                    </a:cubicBezTo>
                    <a:cubicBezTo>
                      <a:pt x="1040" y="136"/>
                      <a:pt x="1040" y="136"/>
                      <a:pt x="1040" y="136"/>
                    </a:cubicBezTo>
                    <a:cubicBezTo>
                      <a:pt x="1049" y="137"/>
                      <a:pt x="1049" y="137"/>
                      <a:pt x="1049" y="137"/>
                    </a:cubicBezTo>
                    <a:cubicBezTo>
                      <a:pt x="1051" y="139"/>
                      <a:pt x="1051" y="139"/>
                      <a:pt x="1051" y="139"/>
                    </a:cubicBezTo>
                    <a:cubicBezTo>
                      <a:pt x="1055" y="140"/>
                      <a:pt x="1055" y="140"/>
                      <a:pt x="1055" y="140"/>
                    </a:cubicBezTo>
                    <a:cubicBezTo>
                      <a:pt x="1056" y="142"/>
                      <a:pt x="1056" y="142"/>
                      <a:pt x="1056" y="142"/>
                    </a:cubicBezTo>
                    <a:cubicBezTo>
                      <a:pt x="1060" y="142"/>
                      <a:pt x="1060" y="142"/>
                      <a:pt x="1060" y="142"/>
                    </a:cubicBezTo>
                    <a:cubicBezTo>
                      <a:pt x="1066" y="145"/>
                      <a:pt x="1066" y="145"/>
                      <a:pt x="1066" y="145"/>
                    </a:cubicBezTo>
                    <a:cubicBezTo>
                      <a:pt x="1069" y="145"/>
                      <a:pt x="1069" y="145"/>
                      <a:pt x="1069" y="145"/>
                    </a:cubicBezTo>
                    <a:cubicBezTo>
                      <a:pt x="1069" y="148"/>
                      <a:pt x="1069" y="148"/>
                      <a:pt x="1069" y="148"/>
                    </a:cubicBezTo>
                    <a:cubicBezTo>
                      <a:pt x="1073" y="148"/>
                      <a:pt x="1073" y="148"/>
                      <a:pt x="1073" y="148"/>
                    </a:cubicBezTo>
                    <a:cubicBezTo>
                      <a:pt x="1074" y="150"/>
                      <a:pt x="1074" y="150"/>
                      <a:pt x="1074" y="150"/>
                    </a:cubicBezTo>
                    <a:cubicBezTo>
                      <a:pt x="1076" y="151"/>
                      <a:pt x="1076" y="151"/>
                      <a:pt x="1076" y="151"/>
                    </a:cubicBezTo>
                    <a:cubicBezTo>
                      <a:pt x="1075" y="152"/>
                      <a:pt x="1075" y="152"/>
                      <a:pt x="1075" y="152"/>
                    </a:cubicBezTo>
                    <a:cubicBezTo>
                      <a:pt x="1077" y="155"/>
                      <a:pt x="1077" y="155"/>
                      <a:pt x="1077" y="155"/>
                    </a:cubicBezTo>
                    <a:cubicBezTo>
                      <a:pt x="1069" y="152"/>
                      <a:pt x="1069" y="152"/>
                      <a:pt x="1069" y="152"/>
                    </a:cubicBezTo>
                    <a:cubicBezTo>
                      <a:pt x="1062" y="153"/>
                      <a:pt x="1062" y="153"/>
                      <a:pt x="1062" y="153"/>
                    </a:cubicBezTo>
                    <a:cubicBezTo>
                      <a:pt x="1060" y="150"/>
                      <a:pt x="1060" y="150"/>
                      <a:pt x="1060" y="150"/>
                    </a:cubicBezTo>
                    <a:cubicBezTo>
                      <a:pt x="1057" y="150"/>
                      <a:pt x="1057" y="150"/>
                      <a:pt x="1057" y="150"/>
                    </a:cubicBezTo>
                    <a:cubicBezTo>
                      <a:pt x="1060" y="153"/>
                      <a:pt x="1060" y="153"/>
                      <a:pt x="1060" y="153"/>
                    </a:cubicBezTo>
                    <a:cubicBezTo>
                      <a:pt x="1058" y="152"/>
                      <a:pt x="1058" y="152"/>
                      <a:pt x="1058" y="152"/>
                    </a:cubicBezTo>
                    <a:cubicBezTo>
                      <a:pt x="1057" y="155"/>
                      <a:pt x="1057" y="155"/>
                      <a:pt x="1057" y="155"/>
                    </a:cubicBezTo>
                    <a:cubicBezTo>
                      <a:pt x="1052" y="156"/>
                      <a:pt x="1052" y="156"/>
                      <a:pt x="1052" y="156"/>
                    </a:cubicBezTo>
                    <a:cubicBezTo>
                      <a:pt x="1051" y="158"/>
                      <a:pt x="1051" y="158"/>
                      <a:pt x="1051" y="158"/>
                    </a:cubicBezTo>
                    <a:cubicBezTo>
                      <a:pt x="1047" y="159"/>
                      <a:pt x="1047" y="159"/>
                      <a:pt x="1047" y="159"/>
                    </a:cubicBezTo>
                    <a:cubicBezTo>
                      <a:pt x="1044" y="159"/>
                      <a:pt x="1044" y="159"/>
                      <a:pt x="1044" y="159"/>
                    </a:cubicBezTo>
                    <a:cubicBezTo>
                      <a:pt x="1045" y="161"/>
                      <a:pt x="1045" y="161"/>
                      <a:pt x="1045" y="161"/>
                    </a:cubicBezTo>
                    <a:cubicBezTo>
                      <a:pt x="1044" y="165"/>
                      <a:pt x="1044" y="165"/>
                      <a:pt x="1044" y="165"/>
                    </a:cubicBezTo>
                    <a:cubicBezTo>
                      <a:pt x="1043" y="169"/>
                      <a:pt x="1043" y="169"/>
                      <a:pt x="1043" y="169"/>
                    </a:cubicBezTo>
                    <a:cubicBezTo>
                      <a:pt x="1039" y="170"/>
                      <a:pt x="1039" y="170"/>
                      <a:pt x="1039" y="170"/>
                    </a:cubicBezTo>
                    <a:cubicBezTo>
                      <a:pt x="1039" y="174"/>
                      <a:pt x="1039" y="174"/>
                      <a:pt x="1039" y="174"/>
                    </a:cubicBezTo>
                    <a:cubicBezTo>
                      <a:pt x="1035" y="172"/>
                      <a:pt x="1035" y="172"/>
                      <a:pt x="1035" y="172"/>
                    </a:cubicBezTo>
                    <a:cubicBezTo>
                      <a:pt x="1026" y="169"/>
                      <a:pt x="1026" y="169"/>
                      <a:pt x="1026" y="169"/>
                    </a:cubicBezTo>
                    <a:cubicBezTo>
                      <a:pt x="1020" y="169"/>
                      <a:pt x="1020" y="169"/>
                      <a:pt x="1020" y="169"/>
                    </a:cubicBezTo>
                    <a:cubicBezTo>
                      <a:pt x="1015" y="171"/>
                      <a:pt x="1015" y="171"/>
                      <a:pt x="1015" y="171"/>
                    </a:cubicBezTo>
                    <a:cubicBezTo>
                      <a:pt x="1014" y="174"/>
                      <a:pt x="1014" y="174"/>
                      <a:pt x="1014" y="174"/>
                    </a:cubicBezTo>
                    <a:cubicBezTo>
                      <a:pt x="1013" y="174"/>
                      <a:pt x="1013" y="174"/>
                      <a:pt x="1013" y="174"/>
                    </a:cubicBezTo>
                    <a:cubicBezTo>
                      <a:pt x="1011" y="173"/>
                      <a:pt x="1011" y="173"/>
                      <a:pt x="1011" y="173"/>
                    </a:cubicBezTo>
                    <a:cubicBezTo>
                      <a:pt x="1009" y="170"/>
                      <a:pt x="1009" y="170"/>
                      <a:pt x="1009" y="170"/>
                    </a:cubicBezTo>
                    <a:cubicBezTo>
                      <a:pt x="1008" y="170"/>
                      <a:pt x="1008" y="170"/>
                      <a:pt x="1008" y="170"/>
                    </a:cubicBezTo>
                    <a:cubicBezTo>
                      <a:pt x="1004" y="172"/>
                      <a:pt x="1004" y="172"/>
                      <a:pt x="1004" y="172"/>
                    </a:cubicBezTo>
                    <a:cubicBezTo>
                      <a:pt x="1005" y="174"/>
                      <a:pt x="1005" y="174"/>
                      <a:pt x="1005" y="174"/>
                    </a:cubicBezTo>
                    <a:cubicBezTo>
                      <a:pt x="1005" y="175"/>
                      <a:pt x="1005" y="175"/>
                      <a:pt x="1005" y="175"/>
                    </a:cubicBezTo>
                    <a:cubicBezTo>
                      <a:pt x="1002" y="174"/>
                      <a:pt x="1002" y="174"/>
                      <a:pt x="1002" y="174"/>
                    </a:cubicBezTo>
                    <a:cubicBezTo>
                      <a:pt x="1000" y="174"/>
                      <a:pt x="1000" y="174"/>
                      <a:pt x="1000" y="174"/>
                    </a:cubicBezTo>
                    <a:cubicBezTo>
                      <a:pt x="999" y="174"/>
                      <a:pt x="999" y="174"/>
                      <a:pt x="999" y="174"/>
                    </a:cubicBezTo>
                    <a:cubicBezTo>
                      <a:pt x="998" y="174"/>
                      <a:pt x="998" y="174"/>
                      <a:pt x="998" y="174"/>
                    </a:cubicBezTo>
                    <a:cubicBezTo>
                      <a:pt x="996" y="175"/>
                      <a:pt x="996" y="175"/>
                      <a:pt x="996" y="175"/>
                    </a:cubicBezTo>
                    <a:cubicBezTo>
                      <a:pt x="996" y="178"/>
                      <a:pt x="996" y="178"/>
                      <a:pt x="996" y="178"/>
                    </a:cubicBezTo>
                    <a:cubicBezTo>
                      <a:pt x="998" y="179"/>
                      <a:pt x="998" y="179"/>
                      <a:pt x="998" y="179"/>
                    </a:cubicBezTo>
                    <a:cubicBezTo>
                      <a:pt x="999" y="182"/>
                      <a:pt x="999" y="182"/>
                      <a:pt x="999" y="182"/>
                    </a:cubicBezTo>
                    <a:cubicBezTo>
                      <a:pt x="999" y="182"/>
                      <a:pt x="999" y="183"/>
                      <a:pt x="1000" y="184"/>
                    </a:cubicBezTo>
                    <a:cubicBezTo>
                      <a:pt x="1000" y="184"/>
                      <a:pt x="1000" y="184"/>
                      <a:pt x="1000" y="184"/>
                    </a:cubicBezTo>
                    <a:cubicBezTo>
                      <a:pt x="999" y="186"/>
                      <a:pt x="999" y="186"/>
                      <a:pt x="999" y="186"/>
                    </a:cubicBezTo>
                    <a:cubicBezTo>
                      <a:pt x="1001" y="191"/>
                      <a:pt x="1001" y="191"/>
                      <a:pt x="1001" y="191"/>
                    </a:cubicBezTo>
                    <a:cubicBezTo>
                      <a:pt x="1005" y="194"/>
                      <a:pt x="1005" y="194"/>
                      <a:pt x="1005" y="194"/>
                    </a:cubicBezTo>
                    <a:cubicBezTo>
                      <a:pt x="1006" y="195"/>
                      <a:pt x="1006" y="195"/>
                      <a:pt x="1006" y="195"/>
                    </a:cubicBezTo>
                    <a:cubicBezTo>
                      <a:pt x="1008" y="195"/>
                      <a:pt x="1008" y="195"/>
                      <a:pt x="1008" y="195"/>
                    </a:cubicBezTo>
                    <a:cubicBezTo>
                      <a:pt x="1009" y="193"/>
                      <a:pt x="1009" y="193"/>
                      <a:pt x="1009" y="193"/>
                    </a:cubicBezTo>
                    <a:cubicBezTo>
                      <a:pt x="1012" y="194"/>
                      <a:pt x="1012" y="194"/>
                      <a:pt x="1012" y="194"/>
                    </a:cubicBezTo>
                    <a:cubicBezTo>
                      <a:pt x="1014" y="194"/>
                      <a:pt x="1014" y="194"/>
                      <a:pt x="1014" y="194"/>
                    </a:cubicBezTo>
                    <a:cubicBezTo>
                      <a:pt x="1015" y="196"/>
                      <a:pt x="1015" y="196"/>
                      <a:pt x="1015" y="196"/>
                    </a:cubicBezTo>
                    <a:cubicBezTo>
                      <a:pt x="1014" y="196"/>
                      <a:pt x="1014" y="196"/>
                      <a:pt x="1014" y="196"/>
                    </a:cubicBezTo>
                    <a:cubicBezTo>
                      <a:pt x="1014" y="199"/>
                      <a:pt x="1014" y="199"/>
                      <a:pt x="1014" y="199"/>
                    </a:cubicBezTo>
                    <a:cubicBezTo>
                      <a:pt x="1017" y="201"/>
                      <a:pt x="1017" y="201"/>
                      <a:pt x="1017" y="201"/>
                    </a:cubicBezTo>
                    <a:cubicBezTo>
                      <a:pt x="1019" y="204"/>
                      <a:pt x="1019" y="204"/>
                      <a:pt x="1019" y="204"/>
                    </a:cubicBezTo>
                    <a:cubicBezTo>
                      <a:pt x="1021" y="205"/>
                      <a:pt x="1021" y="205"/>
                      <a:pt x="1021" y="205"/>
                    </a:cubicBezTo>
                    <a:cubicBezTo>
                      <a:pt x="1023" y="204"/>
                      <a:pt x="1023" y="204"/>
                      <a:pt x="1023" y="204"/>
                    </a:cubicBezTo>
                    <a:cubicBezTo>
                      <a:pt x="1025" y="205"/>
                      <a:pt x="1025" y="205"/>
                      <a:pt x="1025" y="205"/>
                    </a:cubicBezTo>
                    <a:cubicBezTo>
                      <a:pt x="1025" y="206"/>
                      <a:pt x="1025" y="206"/>
                      <a:pt x="1025" y="206"/>
                    </a:cubicBezTo>
                    <a:cubicBezTo>
                      <a:pt x="1022" y="208"/>
                      <a:pt x="1022" y="208"/>
                      <a:pt x="1022" y="208"/>
                    </a:cubicBezTo>
                    <a:cubicBezTo>
                      <a:pt x="1023" y="209"/>
                      <a:pt x="1023" y="209"/>
                      <a:pt x="1023" y="209"/>
                    </a:cubicBezTo>
                    <a:cubicBezTo>
                      <a:pt x="1022" y="211"/>
                      <a:pt x="1022" y="211"/>
                      <a:pt x="1022" y="211"/>
                    </a:cubicBezTo>
                    <a:cubicBezTo>
                      <a:pt x="1025" y="217"/>
                      <a:pt x="1025" y="217"/>
                      <a:pt x="1025" y="217"/>
                    </a:cubicBezTo>
                    <a:cubicBezTo>
                      <a:pt x="1028" y="219"/>
                      <a:pt x="1028" y="219"/>
                      <a:pt x="1028" y="219"/>
                    </a:cubicBezTo>
                    <a:cubicBezTo>
                      <a:pt x="1033" y="221"/>
                      <a:pt x="1033" y="221"/>
                      <a:pt x="1033" y="221"/>
                    </a:cubicBezTo>
                    <a:cubicBezTo>
                      <a:pt x="1035" y="223"/>
                      <a:pt x="1035" y="223"/>
                      <a:pt x="1035" y="223"/>
                    </a:cubicBezTo>
                    <a:cubicBezTo>
                      <a:pt x="1034" y="225"/>
                      <a:pt x="1034" y="225"/>
                      <a:pt x="1034" y="225"/>
                    </a:cubicBezTo>
                    <a:cubicBezTo>
                      <a:pt x="1031" y="226"/>
                      <a:pt x="1031" y="226"/>
                      <a:pt x="1031" y="226"/>
                    </a:cubicBezTo>
                    <a:cubicBezTo>
                      <a:pt x="1031" y="225"/>
                      <a:pt x="1031" y="225"/>
                      <a:pt x="1031" y="225"/>
                    </a:cubicBezTo>
                    <a:cubicBezTo>
                      <a:pt x="1028" y="226"/>
                      <a:pt x="1028" y="226"/>
                      <a:pt x="1028" y="226"/>
                    </a:cubicBezTo>
                    <a:cubicBezTo>
                      <a:pt x="1026" y="229"/>
                      <a:pt x="1026" y="229"/>
                      <a:pt x="1026" y="229"/>
                    </a:cubicBezTo>
                    <a:cubicBezTo>
                      <a:pt x="1027" y="232"/>
                      <a:pt x="1027" y="232"/>
                      <a:pt x="1027" y="232"/>
                    </a:cubicBezTo>
                    <a:cubicBezTo>
                      <a:pt x="1029" y="233"/>
                      <a:pt x="1029" y="233"/>
                      <a:pt x="1029" y="233"/>
                    </a:cubicBezTo>
                    <a:cubicBezTo>
                      <a:pt x="1030" y="235"/>
                      <a:pt x="1030" y="235"/>
                      <a:pt x="1030" y="235"/>
                    </a:cubicBezTo>
                    <a:cubicBezTo>
                      <a:pt x="1032" y="236"/>
                      <a:pt x="1032" y="236"/>
                      <a:pt x="1032" y="236"/>
                    </a:cubicBezTo>
                    <a:cubicBezTo>
                      <a:pt x="1031" y="238"/>
                      <a:pt x="1031" y="238"/>
                      <a:pt x="1031" y="238"/>
                    </a:cubicBezTo>
                    <a:cubicBezTo>
                      <a:pt x="1029" y="237"/>
                      <a:pt x="1029" y="237"/>
                      <a:pt x="1029" y="237"/>
                    </a:cubicBezTo>
                    <a:cubicBezTo>
                      <a:pt x="1027" y="238"/>
                      <a:pt x="1027" y="238"/>
                      <a:pt x="1027" y="238"/>
                    </a:cubicBezTo>
                    <a:cubicBezTo>
                      <a:pt x="1025" y="238"/>
                      <a:pt x="1025" y="238"/>
                      <a:pt x="1025" y="238"/>
                    </a:cubicBezTo>
                    <a:cubicBezTo>
                      <a:pt x="1026" y="240"/>
                      <a:pt x="1026" y="240"/>
                      <a:pt x="1026" y="240"/>
                    </a:cubicBezTo>
                    <a:cubicBezTo>
                      <a:pt x="1027" y="243"/>
                      <a:pt x="1027" y="243"/>
                      <a:pt x="1027" y="243"/>
                    </a:cubicBezTo>
                    <a:cubicBezTo>
                      <a:pt x="1030" y="247"/>
                      <a:pt x="1030" y="247"/>
                      <a:pt x="1030" y="247"/>
                    </a:cubicBezTo>
                    <a:cubicBezTo>
                      <a:pt x="1030" y="251"/>
                      <a:pt x="1030" y="251"/>
                      <a:pt x="1030" y="251"/>
                    </a:cubicBezTo>
                    <a:cubicBezTo>
                      <a:pt x="1027" y="253"/>
                      <a:pt x="1027" y="253"/>
                      <a:pt x="1027" y="253"/>
                    </a:cubicBezTo>
                    <a:cubicBezTo>
                      <a:pt x="1027" y="258"/>
                      <a:pt x="1027" y="258"/>
                      <a:pt x="1027" y="258"/>
                    </a:cubicBezTo>
                    <a:cubicBezTo>
                      <a:pt x="1024" y="255"/>
                      <a:pt x="1024" y="255"/>
                      <a:pt x="1024" y="255"/>
                    </a:cubicBezTo>
                    <a:cubicBezTo>
                      <a:pt x="1023" y="254"/>
                      <a:pt x="1023" y="254"/>
                      <a:pt x="1023" y="254"/>
                    </a:cubicBezTo>
                    <a:cubicBezTo>
                      <a:pt x="1014" y="244"/>
                      <a:pt x="1014" y="244"/>
                      <a:pt x="1014" y="244"/>
                    </a:cubicBezTo>
                    <a:cubicBezTo>
                      <a:pt x="1009" y="242"/>
                      <a:pt x="1009" y="242"/>
                      <a:pt x="1009" y="242"/>
                    </a:cubicBezTo>
                    <a:cubicBezTo>
                      <a:pt x="1000" y="234"/>
                      <a:pt x="1000" y="234"/>
                      <a:pt x="1000" y="234"/>
                    </a:cubicBezTo>
                    <a:cubicBezTo>
                      <a:pt x="997" y="233"/>
                      <a:pt x="997" y="233"/>
                      <a:pt x="997" y="233"/>
                    </a:cubicBezTo>
                    <a:cubicBezTo>
                      <a:pt x="986" y="222"/>
                      <a:pt x="986" y="222"/>
                      <a:pt x="986" y="222"/>
                    </a:cubicBezTo>
                    <a:cubicBezTo>
                      <a:pt x="978" y="214"/>
                      <a:pt x="978" y="214"/>
                      <a:pt x="978" y="214"/>
                    </a:cubicBezTo>
                    <a:cubicBezTo>
                      <a:pt x="974" y="207"/>
                      <a:pt x="974" y="207"/>
                      <a:pt x="974" y="207"/>
                    </a:cubicBezTo>
                    <a:cubicBezTo>
                      <a:pt x="972" y="204"/>
                      <a:pt x="972" y="204"/>
                      <a:pt x="972" y="204"/>
                    </a:cubicBezTo>
                    <a:cubicBezTo>
                      <a:pt x="974" y="202"/>
                      <a:pt x="974" y="202"/>
                      <a:pt x="974" y="202"/>
                    </a:cubicBezTo>
                    <a:cubicBezTo>
                      <a:pt x="973" y="199"/>
                      <a:pt x="973" y="199"/>
                      <a:pt x="973" y="199"/>
                    </a:cubicBezTo>
                    <a:cubicBezTo>
                      <a:pt x="969" y="196"/>
                      <a:pt x="969" y="196"/>
                      <a:pt x="969" y="196"/>
                    </a:cubicBezTo>
                    <a:cubicBezTo>
                      <a:pt x="969" y="195"/>
                      <a:pt x="969" y="195"/>
                      <a:pt x="969" y="195"/>
                    </a:cubicBezTo>
                    <a:cubicBezTo>
                      <a:pt x="972" y="194"/>
                      <a:pt x="972" y="194"/>
                      <a:pt x="972" y="194"/>
                    </a:cubicBezTo>
                    <a:cubicBezTo>
                      <a:pt x="973" y="193"/>
                      <a:pt x="973" y="193"/>
                      <a:pt x="973" y="193"/>
                    </a:cubicBezTo>
                    <a:cubicBezTo>
                      <a:pt x="977" y="193"/>
                      <a:pt x="977" y="193"/>
                      <a:pt x="977" y="193"/>
                    </a:cubicBezTo>
                    <a:cubicBezTo>
                      <a:pt x="979" y="185"/>
                      <a:pt x="979" y="185"/>
                      <a:pt x="979" y="185"/>
                    </a:cubicBezTo>
                    <a:cubicBezTo>
                      <a:pt x="979" y="185"/>
                      <a:pt x="979" y="184"/>
                      <a:pt x="978" y="184"/>
                    </a:cubicBezTo>
                    <a:cubicBezTo>
                      <a:pt x="978" y="184"/>
                      <a:pt x="978" y="183"/>
                      <a:pt x="978" y="183"/>
                    </a:cubicBezTo>
                    <a:cubicBezTo>
                      <a:pt x="979" y="177"/>
                      <a:pt x="979" y="177"/>
                      <a:pt x="979" y="177"/>
                    </a:cubicBezTo>
                    <a:cubicBezTo>
                      <a:pt x="981" y="174"/>
                      <a:pt x="981" y="174"/>
                      <a:pt x="981" y="174"/>
                    </a:cubicBezTo>
                    <a:cubicBezTo>
                      <a:pt x="980" y="172"/>
                      <a:pt x="980" y="172"/>
                      <a:pt x="980" y="172"/>
                    </a:cubicBezTo>
                    <a:cubicBezTo>
                      <a:pt x="978" y="170"/>
                      <a:pt x="978" y="170"/>
                      <a:pt x="978" y="170"/>
                    </a:cubicBezTo>
                    <a:cubicBezTo>
                      <a:pt x="981" y="169"/>
                      <a:pt x="981" y="169"/>
                      <a:pt x="981" y="169"/>
                    </a:cubicBezTo>
                    <a:cubicBezTo>
                      <a:pt x="982" y="167"/>
                      <a:pt x="982" y="167"/>
                      <a:pt x="982" y="167"/>
                    </a:cubicBezTo>
                    <a:cubicBezTo>
                      <a:pt x="985" y="166"/>
                      <a:pt x="985" y="166"/>
                      <a:pt x="985" y="166"/>
                    </a:cubicBezTo>
                    <a:cubicBezTo>
                      <a:pt x="985" y="165"/>
                      <a:pt x="985" y="165"/>
                      <a:pt x="985" y="165"/>
                    </a:cubicBezTo>
                    <a:cubicBezTo>
                      <a:pt x="983" y="164"/>
                      <a:pt x="983" y="164"/>
                      <a:pt x="983" y="164"/>
                    </a:cubicBezTo>
                    <a:cubicBezTo>
                      <a:pt x="982" y="162"/>
                      <a:pt x="982" y="162"/>
                      <a:pt x="982" y="162"/>
                    </a:cubicBezTo>
                    <a:cubicBezTo>
                      <a:pt x="980" y="162"/>
                      <a:pt x="980" y="162"/>
                      <a:pt x="980" y="162"/>
                    </a:cubicBezTo>
                    <a:cubicBezTo>
                      <a:pt x="979" y="159"/>
                      <a:pt x="979" y="159"/>
                      <a:pt x="979" y="159"/>
                    </a:cubicBezTo>
                    <a:cubicBezTo>
                      <a:pt x="976" y="155"/>
                      <a:pt x="976" y="155"/>
                      <a:pt x="976" y="155"/>
                    </a:cubicBezTo>
                    <a:cubicBezTo>
                      <a:pt x="977" y="153"/>
                      <a:pt x="977" y="153"/>
                      <a:pt x="977" y="153"/>
                    </a:cubicBezTo>
                    <a:cubicBezTo>
                      <a:pt x="980" y="153"/>
                      <a:pt x="980" y="153"/>
                      <a:pt x="980" y="153"/>
                    </a:cubicBezTo>
                    <a:cubicBezTo>
                      <a:pt x="981" y="153"/>
                      <a:pt x="981" y="153"/>
                      <a:pt x="981" y="153"/>
                    </a:cubicBezTo>
                    <a:cubicBezTo>
                      <a:pt x="981" y="151"/>
                      <a:pt x="981" y="151"/>
                      <a:pt x="981" y="151"/>
                    </a:cubicBezTo>
                    <a:cubicBezTo>
                      <a:pt x="976" y="152"/>
                      <a:pt x="976" y="152"/>
                      <a:pt x="976" y="152"/>
                    </a:cubicBezTo>
                    <a:cubicBezTo>
                      <a:pt x="974" y="151"/>
                      <a:pt x="974" y="151"/>
                      <a:pt x="974" y="151"/>
                    </a:cubicBezTo>
                    <a:cubicBezTo>
                      <a:pt x="971" y="150"/>
                      <a:pt x="971" y="150"/>
                      <a:pt x="971" y="150"/>
                    </a:cubicBezTo>
                    <a:cubicBezTo>
                      <a:pt x="970" y="151"/>
                      <a:pt x="970" y="151"/>
                      <a:pt x="970" y="151"/>
                    </a:cubicBezTo>
                    <a:cubicBezTo>
                      <a:pt x="967" y="151"/>
                      <a:pt x="967" y="151"/>
                      <a:pt x="967" y="151"/>
                    </a:cubicBezTo>
                    <a:cubicBezTo>
                      <a:pt x="966" y="153"/>
                      <a:pt x="966" y="153"/>
                      <a:pt x="966" y="153"/>
                    </a:cubicBezTo>
                    <a:cubicBezTo>
                      <a:pt x="968" y="154"/>
                      <a:pt x="968" y="154"/>
                      <a:pt x="968" y="154"/>
                    </a:cubicBezTo>
                    <a:cubicBezTo>
                      <a:pt x="970" y="157"/>
                      <a:pt x="970" y="157"/>
                      <a:pt x="970" y="157"/>
                    </a:cubicBezTo>
                    <a:cubicBezTo>
                      <a:pt x="973" y="160"/>
                      <a:pt x="973" y="160"/>
                      <a:pt x="973" y="160"/>
                    </a:cubicBezTo>
                    <a:cubicBezTo>
                      <a:pt x="975" y="159"/>
                      <a:pt x="975" y="159"/>
                      <a:pt x="975" y="159"/>
                    </a:cubicBezTo>
                    <a:cubicBezTo>
                      <a:pt x="975" y="162"/>
                      <a:pt x="975" y="162"/>
                      <a:pt x="975" y="162"/>
                    </a:cubicBezTo>
                    <a:cubicBezTo>
                      <a:pt x="974" y="162"/>
                      <a:pt x="974" y="162"/>
                      <a:pt x="974" y="162"/>
                    </a:cubicBezTo>
                    <a:cubicBezTo>
                      <a:pt x="972" y="161"/>
                      <a:pt x="972" y="161"/>
                      <a:pt x="972" y="161"/>
                    </a:cubicBezTo>
                    <a:cubicBezTo>
                      <a:pt x="972" y="161"/>
                      <a:pt x="972" y="161"/>
                      <a:pt x="972" y="161"/>
                    </a:cubicBezTo>
                    <a:cubicBezTo>
                      <a:pt x="970" y="161"/>
                      <a:pt x="970" y="161"/>
                      <a:pt x="970" y="161"/>
                    </a:cubicBezTo>
                    <a:cubicBezTo>
                      <a:pt x="968" y="165"/>
                      <a:pt x="968" y="165"/>
                      <a:pt x="968" y="165"/>
                    </a:cubicBezTo>
                    <a:cubicBezTo>
                      <a:pt x="969" y="168"/>
                      <a:pt x="969" y="168"/>
                      <a:pt x="969" y="168"/>
                    </a:cubicBezTo>
                    <a:cubicBezTo>
                      <a:pt x="965" y="168"/>
                      <a:pt x="965" y="168"/>
                      <a:pt x="965" y="168"/>
                    </a:cubicBezTo>
                    <a:cubicBezTo>
                      <a:pt x="965" y="170"/>
                      <a:pt x="965" y="170"/>
                      <a:pt x="965" y="170"/>
                    </a:cubicBezTo>
                    <a:cubicBezTo>
                      <a:pt x="964" y="170"/>
                      <a:pt x="964" y="170"/>
                      <a:pt x="964" y="170"/>
                    </a:cubicBezTo>
                    <a:cubicBezTo>
                      <a:pt x="963" y="166"/>
                      <a:pt x="963" y="166"/>
                      <a:pt x="963" y="166"/>
                    </a:cubicBezTo>
                    <a:cubicBezTo>
                      <a:pt x="961" y="165"/>
                      <a:pt x="961" y="165"/>
                      <a:pt x="961" y="165"/>
                    </a:cubicBezTo>
                    <a:cubicBezTo>
                      <a:pt x="959" y="166"/>
                      <a:pt x="959" y="166"/>
                      <a:pt x="959" y="166"/>
                    </a:cubicBezTo>
                    <a:cubicBezTo>
                      <a:pt x="959" y="168"/>
                      <a:pt x="959" y="168"/>
                      <a:pt x="959" y="168"/>
                    </a:cubicBezTo>
                    <a:cubicBezTo>
                      <a:pt x="958" y="167"/>
                      <a:pt x="958" y="167"/>
                      <a:pt x="958" y="167"/>
                    </a:cubicBezTo>
                    <a:cubicBezTo>
                      <a:pt x="958" y="165"/>
                      <a:pt x="958" y="165"/>
                      <a:pt x="958" y="165"/>
                    </a:cubicBezTo>
                    <a:cubicBezTo>
                      <a:pt x="956" y="164"/>
                      <a:pt x="956" y="164"/>
                      <a:pt x="956" y="164"/>
                    </a:cubicBezTo>
                    <a:cubicBezTo>
                      <a:pt x="956" y="162"/>
                      <a:pt x="956" y="162"/>
                      <a:pt x="956" y="162"/>
                    </a:cubicBezTo>
                    <a:cubicBezTo>
                      <a:pt x="952" y="158"/>
                      <a:pt x="952" y="158"/>
                      <a:pt x="952" y="158"/>
                    </a:cubicBezTo>
                    <a:cubicBezTo>
                      <a:pt x="952" y="158"/>
                      <a:pt x="952" y="158"/>
                      <a:pt x="952" y="158"/>
                    </a:cubicBezTo>
                    <a:cubicBezTo>
                      <a:pt x="952" y="160"/>
                      <a:pt x="952" y="160"/>
                      <a:pt x="952" y="160"/>
                    </a:cubicBezTo>
                    <a:cubicBezTo>
                      <a:pt x="950" y="160"/>
                      <a:pt x="950" y="160"/>
                      <a:pt x="950" y="160"/>
                    </a:cubicBezTo>
                    <a:cubicBezTo>
                      <a:pt x="944" y="158"/>
                      <a:pt x="944" y="158"/>
                      <a:pt x="944" y="158"/>
                    </a:cubicBezTo>
                    <a:cubicBezTo>
                      <a:pt x="943" y="159"/>
                      <a:pt x="943" y="159"/>
                      <a:pt x="943" y="159"/>
                    </a:cubicBezTo>
                    <a:cubicBezTo>
                      <a:pt x="940" y="160"/>
                      <a:pt x="940" y="160"/>
                      <a:pt x="940" y="160"/>
                    </a:cubicBezTo>
                    <a:cubicBezTo>
                      <a:pt x="936" y="160"/>
                      <a:pt x="936" y="160"/>
                      <a:pt x="936" y="160"/>
                    </a:cubicBezTo>
                    <a:cubicBezTo>
                      <a:pt x="934" y="163"/>
                      <a:pt x="934" y="163"/>
                      <a:pt x="934" y="163"/>
                    </a:cubicBezTo>
                    <a:cubicBezTo>
                      <a:pt x="932" y="171"/>
                      <a:pt x="932" y="171"/>
                      <a:pt x="932" y="171"/>
                    </a:cubicBezTo>
                    <a:cubicBezTo>
                      <a:pt x="930" y="172"/>
                      <a:pt x="930" y="172"/>
                      <a:pt x="930" y="172"/>
                    </a:cubicBezTo>
                    <a:cubicBezTo>
                      <a:pt x="932" y="175"/>
                      <a:pt x="932" y="175"/>
                      <a:pt x="932" y="175"/>
                    </a:cubicBezTo>
                    <a:cubicBezTo>
                      <a:pt x="933" y="178"/>
                      <a:pt x="933" y="178"/>
                      <a:pt x="933" y="178"/>
                    </a:cubicBezTo>
                    <a:cubicBezTo>
                      <a:pt x="935" y="180"/>
                      <a:pt x="935" y="180"/>
                      <a:pt x="935" y="180"/>
                    </a:cubicBezTo>
                    <a:cubicBezTo>
                      <a:pt x="938" y="180"/>
                      <a:pt x="938" y="180"/>
                      <a:pt x="938" y="180"/>
                    </a:cubicBezTo>
                    <a:cubicBezTo>
                      <a:pt x="943" y="180"/>
                      <a:pt x="943" y="180"/>
                      <a:pt x="943" y="180"/>
                    </a:cubicBezTo>
                    <a:cubicBezTo>
                      <a:pt x="944" y="183"/>
                      <a:pt x="944" y="183"/>
                      <a:pt x="944" y="183"/>
                    </a:cubicBezTo>
                    <a:cubicBezTo>
                      <a:pt x="942" y="183"/>
                      <a:pt x="942" y="183"/>
                      <a:pt x="942" y="183"/>
                    </a:cubicBezTo>
                    <a:cubicBezTo>
                      <a:pt x="939" y="183"/>
                      <a:pt x="939" y="183"/>
                      <a:pt x="939" y="183"/>
                    </a:cubicBezTo>
                    <a:cubicBezTo>
                      <a:pt x="939" y="183"/>
                      <a:pt x="939" y="183"/>
                      <a:pt x="939" y="184"/>
                    </a:cubicBezTo>
                    <a:cubicBezTo>
                      <a:pt x="938" y="184"/>
                      <a:pt x="938" y="184"/>
                      <a:pt x="938" y="184"/>
                    </a:cubicBezTo>
                    <a:cubicBezTo>
                      <a:pt x="938" y="184"/>
                      <a:pt x="935" y="183"/>
                      <a:pt x="935" y="183"/>
                    </a:cubicBezTo>
                    <a:cubicBezTo>
                      <a:pt x="935" y="182"/>
                      <a:pt x="935" y="182"/>
                      <a:pt x="935" y="182"/>
                    </a:cubicBezTo>
                    <a:cubicBezTo>
                      <a:pt x="932" y="182"/>
                      <a:pt x="932" y="182"/>
                      <a:pt x="932" y="182"/>
                    </a:cubicBezTo>
                    <a:cubicBezTo>
                      <a:pt x="932" y="182"/>
                      <a:pt x="931" y="183"/>
                      <a:pt x="930" y="184"/>
                    </a:cubicBezTo>
                    <a:cubicBezTo>
                      <a:pt x="930" y="184"/>
                      <a:pt x="930" y="184"/>
                      <a:pt x="930" y="184"/>
                    </a:cubicBezTo>
                    <a:cubicBezTo>
                      <a:pt x="930" y="185"/>
                      <a:pt x="930" y="185"/>
                      <a:pt x="930" y="185"/>
                    </a:cubicBezTo>
                    <a:cubicBezTo>
                      <a:pt x="927" y="184"/>
                      <a:pt x="927" y="184"/>
                      <a:pt x="927" y="184"/>
                    </a:cubicBezTo>
                    <a:cubicBezTo>
                      <a:pt x="925" y="184"/>
                      <a:pt x="925" y="184"/>
                      <a:pt x="925" y="184"/>
                    </a:cubicBezTo>
                    <a:cubicBezTo>
                      <a:pt x="926" y="186"/>
                      <a:pt x="926" y="186"/>
                      <a:pt x="926" y="186"/>
                    </a:cubicBezTo>
                    <a:cubicBezTo>
                      <a:pt x="920" y="186"/>
                      <a:pt x="920" y="186"/>
                      <a:pt x="920" y="186"/>
                    </a:cubicBezTo>
                    <a:cubicBezTo>
                      <a:pt x="920" y="186"/>
                      <a:pt x="918" y="184"/>
                      <a:pt x="917" y="184"/>
                    </a:cubicBezTo>
                    <a:cubicBezTo>
                      <a:pt x="917" y="184"/>
                      <a:pt x="916" y="183"/>
                      <a:pt x="916" y="183"/>
                    </a:cubicBezTo>
                    <a:cubicBezTo>
                      <a:pt x="917" y="183"/>
                      <a:pt x="917" y="183"/>
                      <a:pt x="917" y="183"/>
                    </a:cubicBezTo>
                    <a:cubicBezTo>
                      <a:pt x="921" y="184"/>
                      <a:pt x="921" y="184"/>
                      <a:pt x="921" y="184"/>
                    </a:cubicBezTo>
                    <a:cubicBezTo>
                      <a:pt x="924" y="182"/>
                      <a:pt x="924" y="182"/>
                      <a:pt x="924" y="182"/>
                    </a:cubicBezTo>
                    <a:cubicBezTo>
                      <a:pt x="923" y="181"/>
                      <a:pt x="923" y="181"/>
                      <a:pt x="923" y="181"/>
                    </a:cubicBezTo>
                    <a:cubicBezTo>
                      <a:pt x="919" y="181"/>
                      <a:pt x="919" y="181"/>
                      <a:pt x="919" y="181"/>
                    </a:cubicBezTo>
                    <a:cubicBezTo>
                      <a:pt x="915" y="179"/>
                      <a:pt x="915" y="179"/>
                      <a:pt x="915" y="179"/>
                    </a:cubicBezTo>
                    <a:cubicBezTo>
                      <a:pt x="911" y="179"/>
                      <a:pt x="911" y="179"/>
                      <a:pt x="911" y="179"/>
                    </a:cubicBezTo>
                    <a:cubicBezTo>
                      <a:pt x="905" y="179"/>
                      <a:pt x="905" y="179"/>
                      <a:pt x="905" y="179"/>
                    </a:cubicBezTo>
                    <a:cubicBezTo>
                      <a:pt x="902" y="178"/>
                      <a:pt x="902" y="178"/>
                      <a:pt x="902" y="178"/>
                    </a:cubicBezTo>
                    <a:cubicBezTo>
                      <a:pt x="897" y="177"/>
                      <a:pt x="897" y="177"/>
                      <a:pt x="897" y="177"/>
                    </a:cubicBezTo>
                    <a:cubicBezTo>
                      <a:pt x="897" y="178"/>
                      <a:pt x="897" y="178"/>
                      <a:pt x="897" y="178"/>
                    </a:cubicBezTo>
                    <a:cubicBezTo>
                      <a:pt x="899" y="180"/>
                      <a:pt x="899" y="180"/>
                      <a:pt x="899" y="180"/>
                    </a:cubicBezTo>
                    <a:cubicBezTo>
                      <a:pt x="898" y="181"/>
                      <a:pt x="898" y="181"/>
                      <a:pt x="898" y="181"/>
                    </a:cubicBezTo>
                    <a:cubicBezTo>
                      <a:pt x="899" y="182"/>
                      <a:pt x="899" y="182"/>
                      <a:pt x="899" y="182"/>
                    </a:cubicBezTo>
                    <a:cubicBezTo>
                      <a:pt x="896" y="182"/>
                      <a:pt x="896" y="182"/>
                      <a:pt x="896" y="182"/>
                    </a:cubicBezTo>
                    <a:cubicBezTo>
                      <a:pt x="894" y="181"/>
                      <a:pt x="894" y="181"/>
                      <a:pt x="894" y="181"/>
                    </a:cubicBezTo>
                    <a:cubicBezTo>
                      <a:pt x="892" y="181"/>
                      <a:pt x="892" y="181"/>
                      <a:pt x="892" y="181"/>
                    </a:cubicBezTo>
                    <a:cubicBezTo>
                      <a:pt x="890" y="182"/>
                      <a:pt x="890" y="182"/>
                      <a:pt x="890" y="182"/>
                    </a:cubicBezTo>
                    <a:cubicBezTo>
                      <a:pt x="882" y="180"/>
                      <a:pt x="882" y="180"/>
                      <a:pt x="882" y="180"/>
                    </a:cubicBezTo>
                    <a:cubicBezTo>
                      <a:pt x="881" y="181"/>
                      <a:pt x="881" y="181"/>
                      <a:pt x="881" y="181"/>
                    </a:cubicBezTo>
                    <a:cubicBezTo>
                      <a:pt x="883" y="183"/>
                      <a:pt x="883" y="183"/>
                      <a:pt x="883" y="183"/>
                    </a:cubicBezTo>
                    <a:cubicBezTo>
                      <a:pt x="881" y="183"/>
                      <a:pt x="881" y="183"/>
                      <a:pt x="881" y="183"/>
                    </a:cubicBezTo>
                    <a:cubicBezTo>
                      <a:pt x="878" y="182"/>
                      <a:pt x="878" y="182"/>
                      <a:pt x="878" y="182"/>
                    </a:cubicBezTo>
                    <a:cubicBezTo>
                      <a:pt x="877" y="180"/>
                      <a:pt x="877" y="180"/>
                      <a:pt x="877" y="180"/>
                    </a:cubicBezTo>
                    <a:cubicBezTo>
                      <a:pt x="873" y="181"/>
                      <a:pt x="873" y="181"/>
                      <a:pt x="873" y="181"/>
                    </a:cubicBezTo>
                    <a:cubicBezTo>
                      <a:pt x="859" y="181"/>
                      <a:pt x="859" y="181"/>
                      <a:pt x="859" y="181"/>
                    </a:cubicBezTo>
                    <a:cubicBezTo>
                      <a:pt x="855" y="182"/>
                      <a:pt x="855" y="182"/>
                      <a:pt x="855" y="182"/>
                    </a:cubicBezTo>
                    <a:cubicBezTo>
                      <a:pt x="855" y="182"/>
                      <a:pt x="855" y="183"/>
                      <a:pt x="855" y="184"/>
                    </a:cubicBezTo>
                    <a:cubicBezTo>
                      <a:pt x="854" y="185"/>
                      <a:pt x="853" y="187"/>
                      <a:pt x="853" y="187"/>
                    </a:cubicBezTo>
                    <a:cubicBezTo>
                      <a:pt x="850" y="190"/>
                      <a:pt x="850" y="190"/>
                      <a:pt x="850" y="190"/>
                    </a:cubicBezTo>
                    <a:cubicBezTo>
                      <a:pt x="852" y="195"/>
                      <a:pt x="852" y="195"/>
                      <a:pt x="852" y="195"/>
                    </a:cubicBezTo>
                    <a:cubicBezTo>
                      <a:pt x="851" y="197"/>
                      <a:pt x="851" y="197"/>
                      <a:pt x="851" y="197"/>
                    </a:cubicBezTo>
                    <a:cubicBezTo>
                      <a:pt x="847" y="204"/>
                      <a:pt x="847" y="204"/>
                      <a:pt x="847" y="204"/>
                    </a:cubicBezTo>
                    <a:cubicBezTo>
                      <a:pt x="846" y="208"/>
                      <a:pt x="846" y="208"/>
                      <a:pt x="846" y="208"/>
                    </a:cubicBezTo>
                    <a:cubicBezTo>
                      <a:pt x="844" y="214"/>
                      <a:pt x="844" y="214"/>
                      <a:pt x="844" y="214"/>
                    </a:cubicBezTo>
                    <a:cubicBezTo>
                      <a:pt x="841" y="216"/>
                      <a:pt x="841" y="216"/>
                      <a:pt x="841" y="216"/>
                    </a:cubicBezTo>
                    <a:cubicBezTo>
                      <a:pt x="841" y="218"/>
                      <a:pt x="841" y="218"/>
                      <a:pt x="841" y="218"/>
                    </a:cubicBezTo>
                    <a:cubicBezTo>
                      <a:pt x="840" y="220"/>
                      <a:pt x="840" y="220"/>
                      <a:pt x="840" y="220"/>
                    </a:cubicBezTo>
                    <a:cubicBezTo>
                      <a:pt x="838" y="221"/>
                      <a:pt x="838" y="221"/>
                      <a:pt x="838" y="221"/>
                    </a:cubicBezTo>
                    <a:cubicBezTo>
                      <a:pt x="838" y="222"/>
                      <a:pt x="838" y="222"/>
                      <a:pt x="838" y="222"/>
                    </a:cubicBezTo>
                    <a:cubicBezTo>
                      <a:pt x="844" y="225"/>
                      <a:pt x="844" y="225"/>
                      <a:pt x="844" y="225"/>
                    </a:cubicBezTo>
                    <a:cubicBezTo>
                      <a:pt x="848" y="225"/>
                      <a:pt x="848" y="225"/>
                      <a:pt x="848" y="225"/>
                    </a:cubicBezTo>
                    <a:cubicBezTo>
                      <a:pt x="850" y="224"/>
                      <a:pt x="850" y="224"/>
                      <a:pt x="850" y="224"/>
                    </a:cubicBezTo>
                    <a:cubicBezTo>
                      <a:pt x="853" y="225"/>
                      <a:pt x="853" y="225"/>
                      <a:pt x="853" y="225"/>
                    </a:cubicBezTo>
                    <a:cubicBezTo>
                      <a:pt x="853" y="226"/>
                      <a:pt x="853" y="226"/>
                      <a:pt x="853" y="226"/>
                    </a:cubicBezTo>
                    <a:cubicBezTo>
                      <a:pt x="857" y="231"/>
                      <a:pt x="857" y="231"/>
                      <a:pt x="857" y="231"/>
                    </a:cubicBezTo>
                    <a:cubicBezTo>
                      <a:pt x="860" y="231"/>
                      <a:pt x="860" y="231"/>
                      <a:pt x="860" y="231"/>
                    </a:cubicBezTo>
                    <a:cubicBezTo>
                      <a:pt x="860" y="230"/>
                      <a:pt x="860" y="230"/>
                      <a:pt x="860" y="230"/>
                    </a:cubicBezTo>
                    <a:cubicBezTo>
                      <a:pt x="864" y="231"/>
                      <a:pt x="864" y="231"/>
                      <a:pt x="864" y="231"/>
                    </a:cubicBezTo>
                    <a:cubicBezTo>
                      <a:pt x="864" y="233"/>
                      <a:pt x="864" y="233"/>
                      <a:pt x="864" y="233"/>
                    </a:cubicBezTo>
                    <a:cubicBezTo>
                      <a:pt x="862" y="234"/>
                      <a:pt x="862" y="234"/>
                      <a:pt x="862" y="234"/>
                    </a:cubicBezTo>
                    <a:cubicBezTo>
                      <a:pt x="868" y="234"/>
                      <a:pt x="868" y="234"/>
                      <a:pt x="868" y="234"/>
                    </a:cubicBezTo>
                    <a:cubicBezTo>
                      <a:pt x="869" y="233"/>
                      <a:pt x="869" y="233"/>
                      <a:pt x="869" y="233"/>
                    </a:cubicBezTo>
                    <a:cubicBezTo>
                      <a:pt x="870" y="234"/>
                      <a:pt x="870" y="234"/>
                      <a:pt x="870" y="234"/>
                    </a:cubicBezTo>
                    <a:cubicBezTo>
                      <a:pt x="873" y="234"/>
                      <a:pt x="873" y="234"/>
                      <a:pt x="873" y="234"/>
                    </a:cubicBezTo>
                    <a:cubicBezTo>
                      <a:pt x="872" y="232"/>
                      <a:pt x="872" y="232"/>
                      <a:pt x="872" y="232"/>
                    </a:cubicBezTo>
                    <a:cubicBezTo>
                      <a:pt x="869" y="231"/>
                      <a:pt x="869" y="231"/>
                      <a:pt x="869" y="231"/>
                    </a:cubicBezTo>
                    <a:cubicBezTo>
                      <a:pt x="871" y="230"/>
                      <a:pt x="871" y="230"/>
                      <a:pt x="871" y="230"/>
                    </a:cubicBezTo>
                    <a:cubicBezTo>
                      <a:pt x="868" y="227"/>
                      <a:pt x="868" y="227"/>
                      <a:pt x="868" y="227"/>
                    </a:cubicBezTo>
                    <a:cubicBezTo>
                      <a:pt x="875" y="228"/>
                      <a:pt x="875" y="228"/>
                      <a:pt x="875" y="228"/>
                    </a:cubicBezTo>
                    <a:cubicBezTo>
                      <a:pt x="876" y="227"/>
                      <a:pt x="876" y="227"/>
                      <a:pt x="876" y="227"/>
                    </a:cubicBezTo>
                    <a:cubicBezTo>
                      <a:pt x="882" y="230"/>
                      <a:pt x="882" y="230"/>
                      <a:pt x="882" y="230"/>
                    </a:cubicBezTo>
                    <a:cubicBezTo>
                      <a:pt x="883" y="233"/>
                      <a:pt x="883" y="233"/>
                      <a:pt x="883" y="233"/>
                    </a:cubicBezTo>
                    <a:cubicBezTo>
                      <a:pt x="891" y="236"/>
                      <a:pt x="891" y="236"/>
                      <a:pt x="891" y="236"/>
                    </a:cubicBezTo>
                    <a:cubicBezTo>
                      <a:pt x="894" y="237"/>
                      <a:pt x="894" y="237"/>
                      <a:pt x="894" y="237"/>
                    </a:cubicBezTo>
                    <a:cubicBezTo>
                      <a:pt x="896" y="238"/>
                      <a:pt x="896" y="238"/>
                      <a:pt x="896" y="238"/>
                    </a:cubicBezTo>
                    <a:cubicBezTo>
                      <a:pt x="898" y="240"/>
                      <a:pt x="898" y="240"/>
                      <a:pt x="898" y="240"/>
                    </a:cubicBezTo>
                    <a:cubicBezTo>
                      <a:pt x="894" y="240"/>
                      <a:pt x="894" y="240"/>
                      <a:pt x="894" y="240"/>
                    </a:cubicBezTo>
                    <a:cubicBezTo>
                      <a:pt x="895" y="241"/>
                      <a:pt x="895" y="241"/>
                      <a:pt x="895" y="241"/>
                    </a:cubicBezTo>
                    <a:cubicBezTo>
                      <a:pt x="899" y="242"/>
                      <a:pt x="899" y="242"/>
                      <a:pt x="899" y="242"/>
                    </a:cubicBezTo>
                    <a:cubicBezTo>
                      <a:pt x="901" y="246"/>
                      <a:pt x="901" y="246"/>
                      <a:pt x="901" y="246"/>
                    </a:cubicBezTo>
                    <a:cubicBezTo>
                      <a:pt x="904" y="246"/>
                      <a:pt x="904" y="246"/>
                      <a:pt x="904" y="246"/>
                    </a:cubicBezTo>
                    <a:cubicBezTo>
                      <a:pt x="904" y="254"/>
                      <a:pt x="904" y="254"/>
                      <a:pt x="904" y="254"/>
                    </a:cubicBezTo>
                    <a:cubicBezTo>
                      <a:pt x="906" y="259"/>
                      <a:pt x="906" y="259"/>
                      <a:pt x="906" y="259"/>
                    </a:cubicBezTo>
                    <a:cubicBezTo>
                      <a:pt x="913" y="267"/>
                      <a:pt x="913" y="267"/>
                      <a:pt x="913" y="267"/>
                    </a:cubicBezTo>
                    <a:cubicBezTo>
                      <a:pt x="914" y="270"/>
                      <a:pt x="914" y="270"/>
                      <a:pt x="914" y="270"/>
                    </a:cubicBezTo>
                    <a:cubicBezTo>
                      <a:pt x="916" y="272"/>
                      <a:pt x="916" y="272"/>
                      <a:pt x="916" y="272"/>
                    </a:cubicBezTo>
                    <a:cubicBezTo>
                      <a:pt x="917" y="276"/>
                      <a:pt x="917" y="276"/>
                      <a:pt x="917" y="276"/>
                    </a:cubicBezTo>
                    <a:cubicBezTo>
                      <a:pt x="919" y="280"/>
                      <a:pt x="919" y="280"/>
                      <a:pt x="919" y="280"/>
                    </a:cubicBezTo>
                    <a:cubicBezTo>
                      <a:pt x="920" y="283"/>
                      <a:pt x="920" y="283"/>
                      <a:pt x="920" y="283"/>
                    </a:cubicBezTo>
                    <a:cubicBezTo>
                      <a:pt x="918" y="290"/>
                      <a:pt x="918" y="290"/>
                      <a:pt x="918" y="290"/>
                    </a:cubicBezTo>
                    <a:cubicBezTo>
                      <a:pt x="919" y="299"/>
                      <a:pt x="919" y="299"/>
                      <a:pt x="919" y="299"/>
                    </a:cubicBezTo>
                    <a:cubicBezTo>
                      <a:pt x="919" y="303"/>
                      <a:pt x="919" y="303"/>
                      <a:pt x="919" y="303"/>
                    </a:cubicBezTo>
                    <a:cubicBezTo>
                      <a:pt x="918" y="310"/>
                      <a:pt x="918" y="310"/>
                      <a:pt x="918" y="310"/>
                    </a:cubicBezTo>
                    <a:cubicBezTo>
                      <a:pt x="916" y="315"/>
                      <a:pt x="916" y="315"/>
                      <a:pt x="916" y="315"/>
                    </a:cubicBezTo>
                    <a:cubicBezTo>
                      <a:pt x="914" y="321"/>
                      <a:pt x="914" y="321"/>
                      <a:pt x="914" y="321"/>
                    </a:cubicBezTo>
                    <a:cubicBezTo>
                      <a:pt x="913" y="322"/>
                      <a:pt x="913" y="322"/>
                      <a:pt x="913" y="322"/>
                    </a:cubicBezTo>
                    <a:cubicBezTo>
                      <a:pt x="911" y="328"/>
                      <a:pt x="911" y="328"/>
                      <a:pt x="911" y="328"/>
                    </a:cubicBezTo>
                    <a:cubicBezTo>
                      <a:pt x="909" y="332"/>
                      <a:pt x="909" y="332"/>
                      <a:pt x="909" y="332"/>
                    </a:cubicBezTo>
                    <a:cubicBezTo>
                      <a:pt x="905" y="336"/>
                      <a:pt x="905" y="336"/>
                      <a:pt x="905" y="336"/>
                    </a:cubicBezTo>
                    <a:cubicBezTo>
                      <a:pt x="900" y="337"/>
                      <a:pt x="900" y="337"/>
                      <a:pt x="900" y="337"/>
                    </a:cubicBezTo>
                    <a:cubicBezTo>
                      <a:pt x="897" y="336"/>
                      <a:pt x="897" y="336"/>
                      <a:pt x="897" y="336"/>
                    </a:cubicBezTo>
                    <a:cubicBezTo>
                      <a:pt x="892" y="336"/>
                      <a:pt x="892" y="336"/>
                      <a:pt x="892" y="336"/>
                    </a:cubicBezTo>
                    <a:cubicBezTo>
                      <a:pt x="890" y="333"/>
                      <a:pt x="890" y="333"/>
                      <a:pt x="890" y="333"/>
                    </a:cubicBezTo>
                    <a:cubicBezTo>
                      <a:pt x="889" y="333"/>
                      <a:pt x="889" y="333"/>
                      <a:pt x="889" y="333"/>
                    </a:cubicBezTo>
                    <a:cubicBezTo>
                      <a:pt x="885" y="333"/>
                      <a:pt x="885" y="333"/>
                      <a:pt x="885" y="333"/>
                    </a:cubicBezTo>
                    <a:cubicBezTo>
                      <a:pt x="885" y="335"/>
                      <a:pt x="885" y="335"/>
                      <a:pt x="885" y="335"/>
                    </a:cubicBezTo>
                    <a:cubicBezTo>
                      <a:pt x="884" y="335"/>
                      <a:pt x="884" y="335"/>
                      <a:pt x="884" y="335"/>
                    </a:cubicBezTo>
                    <a:cubicBezTo>
                      <a:pt x="884" y="338"/>
                      <a:pt x="884" y="338"/>
                      <a:pt x="884" y="338"/>
                    </a:cubicBezTo>
                    <a:cubicBezTo>
                      <a:pt x="882" y="338"/>
                      <a:pt x="882" y="338"/>
                      <a:pt x="882" y="338"/>
                    </a:cubicBezTo>
                    <a:cubicBezTo>
                      <a:pt x="883" y="340"/>
                      <a:pt x="883" y="340"/>
                      <a:pt x="883" y="340"/>
                    </a:cubicBezTo>
                    <a:cubicBezTo>
                      <a:pt x="880" y="340"/>
                      <a:pt x="880" y="340"/>
                      <a:pt x="880" y="340"/>
                    </a:cubicBezTo>
                    <a:cubicBezTo>
                      <a:pt x="879" y="338"/>
                      <a:pt x="879" y="338"/>
                      <a:pt x="879" y="338"/>
                    </a:cubicBezTo>
                    <a:cubicBezTo>
                      <a:pt x="881" y="335"/>
                      <a:pt x="881" y="335"/>
                      <a:pt x="881" y="335"/>
                    </a:cubicBezTo>
                    <a:cubicBezTo>
                      <a:pt x="879" y="326"/>
                      <a:pt x="879" y="326"/>
                      <a:pt x="879" y="326"/>
                    </a:cubicBezTo>
                    <a:cubicBezTo>
                      <a:pt x="873" y="319"/>
                      <a:pt x="873" y="319"/>
                      <a:pt x="873" y="319"/>
                    </a:cubicBezTo>
                    <a:cubicBezTo>
                      <a:pt x="871" y="315"/>
                      <a:pt x="871" y="315"/>
                      <a:pt x="871" y="315"/>
                    </a:cubicBezTo>
                    <a:cubicBezTo>
                      <a:pt x="874" y="315"/>
                      <a:pt x="874" y="315"/>
                      <a:pt x="874" y="315"/>
                    </a:cubicBezTo>
                    <a:cubicBezTo>
                      <a:pt x="876" y="314"/>
                      <a:pt x="876" y="314"/>
                      <a:pt x="876" y="314"/>
                    </a:cubicBezTo>
                    <a:cubicBezTo>
                      <a:pt x="882" y="315"/>
                      <a:pt x="882" y="315"/>
                      <a:pt x="882" y="315"/>
                    </a:cubicBezTo>
                    <a:cubicBezTo>
                      <a:pt x="886" y="316"/>
                      <a:pt x="886" y="316"/>
                      <a:pt x="886" y="316"/>
                    </a:cubicBezTo>
                    <a:cubicBezTo>
                      <a:pt x="887" y="312"/>
                      <a:pt x="887" y="312"/>
                      <a:pt x="887" y="312"/>
                    </a:cubicBezTo>
                    <a:cubicBezTo>
                      <a:pt x="886" y="305"/>
                      <a:pt x="886" y="305"/>
                      <a:pt x="886" y="305"/>
                    </a:cubicBezTo>
                    <a:cubicBezTo>
                      <a:pt x="883" y="300"/>
                      <a:pt x="883" y="300"/>
                      <a:pt x="883" y="300"/>
                    </a:cubicBezTo>
                    <a:cubicBezTo>
                      <a:pt x="882" y="295"/>
                      <a:pt x="882" y="295"/>
                      <a:pt x="882" y="295"/>
                    </a:cubicBezTo>
                    <a:cubicBezTo>
                      <a:pt x="884" y="293"/>
                      <a:pt x="884" y="293"/>
                      <a:pt x="884" y="293"/>
                    </a:cubicBezTo>
                    <a:cubicBezTo>
                      <a:pt x="880" y="286"/>
                      <a:pt x="880" y="286"/>
                      <a:pt x="880" y="286"/>
                    </a:cubicBezTo>
                    <a:cubicBezTo>
                      <a:pt x="877" y="283"/>
                      <a:pt x="877" y="283"/>
                      <a:pt x="877" y="283"/>
                    </a:cubicBezTo>
                    <a:cubicBezTo>
                      <a:pt x="869" y="286"/>
                      <a:pt x="869" y="286"/>
                      <a:pt x="869" y="286"/>
                    </a:cubicBezTo>
                    <a:cubicBezTo>
                      <a:pt x="866" y="289"/>
                      <a:pt x="866" y="289"/>
                      <a:pt x="866" y="289"/>
                    </a:cubicBezTo>
                    <a:cubicBezTo>
                      <a:pt x="858" y="290"/>
                      <a:pt x="858" y="290"/>
                      <a:pt x="858" y="290"/>
                    </a:cubicBezTo>
                    <a:cubicBezTo>
                      <a:pt x="848" y="286"/>
                      <a:pt x="848" y="286"/>
                      <a:pt x="848" y="286"/>
                    </a:cubicBezTo>
                    <a:cubicBezTo>
                      <a:pt x="843" y="278"/>
                      <a:pt x="843" y="278"/>
                      <a:pt x="843" y="278"/>
                    </a:cubicBezTo>
                    <a:cubicBezTo>
                      <a:pt x="832" y="273"/>
                      <a:pt x="832" y="273"/>
                      <a:pt x="832" y="273"/>
                    </a:cubicBezTo>
                    <a:cubicBezTo>
                      <a:pt x="825" y="271"/>
                      <a:pt x="825" y="271"/>
                      <a:pt x="825" y="271"/>
                    </a:cubicBezTo>
                    <a:cubicBezTo>
                      <a:pt x="818" y="271"/>
                      <a:pt x="818" y="271"/>
                      <a:pt x="818" y="271"/>
                    </a:cubicBezTo>
                    <a:cubicBezTo>
                      <a:pt x="813" y="266"/>
                      <a:pt x="813" y="266"/>
                      <a:pt x="813" y="266"/>
                    </a:cubicBezTo>
                    <a:cubicBezTo>
                      <a:pt x="806" y="261"/>
                      <a:pt x="806" y="261"/>
                      <a:pt x="806" y="261"/>
                    </a:cubicBezTo>
                    <a:cubicBezTo>
                      <a:pt x="795" y="252"/>
                      <a:pt x="795" y="252"/>
                      <a:pt x="795" y="252"/>
                    </a:cubicBezTo>
                    <a:cubicBezTo>
                      <a:pt x="793" y="247"/>
                      <a:pt x="793" y="247"/>
                      <a:pt x="793" y="247"/>
                    </a:cubicBezTo>
                    <a:cubicBezTo>
                      <a:pt x="783" y="241"/>
                      <a:pt x="783" y="241"/>
                      <a:pt x="783" y="241"/>
                    </a:cubicBezTo>
                    <a:cubicBezTo>
                      <a:pt x="777" y="237"/>
                      <a:pt x="777" y="237"/>
                      <a:pt x="777" y="237"/>
                    </a:cubicBezTo>
                    <a:cubicBezTo>
                      <a:pt x="775" y="238"/>
                      <a:pt x="775" y="238"/>
                      <a:pt x="775" y="238"/>
                    </a:cubicBezTo>
                    <a:cubicBezTo>
                      <a:pt x="758" y="236"/>
                      <a:pt x="758" y="236"/>
                      <a:pt x="758" y="236"/>
                    </a:cubicBezTo>
                    <a:cubicBezTo>
                      <a:pt x="750" y="238"/>
                      <a:pt x="750" y="238"/>
                      <a:pt x="750" y="238"/>
                    </a:cubicBezTo>
                    <a:cubicBezTo>
                      <a:pt x="745" y="238"/>
                      <a:pt x="745" y="238"/>
                      <a:pt x="745" y="238"/>
                    </a:cubicBezTo>
                    <a:cubicBezTo>
                      <a:pt x="744" y="243"/>
                      <a:pt x="744" y="243"/>
                      <a:pt x="744" y="243"/>
                    </a:cubicBezTo>
                    <a:cubicBezTo>
                      <a:pt x="749" y="244"/>
                      <a:pt x="749" y="244"/>
                      <a:pt x="749" y="244"/>
                    </a:cubicBezTo>
                    <a:cubicBezTo>
                      <a:pt x="751" y="250"/>
                      <a:pt x="751" y="250"/>
                      <a:pt x="751" y="250"/>
                    </a:cubicBezTo>
                    <a:cubicBezTo>
                      <a:pt x="749" y="252"/>
                      <a:pt x="749" y="252"/>
                      <a:pt x="749" y="252"/>
                    </a:cubicBezTo>
                    <a:cubicBezTo>
                      <a:pt x="750" y="265"/>
                      <a:pt x="750" y="265"/>
                      <a:pt x="750" y="265"/>
                    </a:cubicBezTo>
                    <a:cubicBezTo>
                      <a:pt x="752" y="267"/>
                      <a:pt x="752" y="267"/>
                      <a:pt x="752" y="267"/>
                    </a:cubicBezTo>
                    <a:cubicBezTo>
                      <a:pt x="745" y="270"/>
                      <a:pt x="745" y="270"/>
                      <a:pt x="745" y="270"/>
                    </a:cubicBezTo>
                    <a:cubicBezTo>
                      <a:pt x="734" y="270"/>
                      <a:pt x="734" y="270"/>
                      <a:pt x="734" y="270"/>
                    </a:cubicBezTo>
                    <a:cubicBezTo>
                      <a:pt x="730" y="267"/>
                      <a:pt x="730" y="267"/>
                      <a:pt x="730" y="267"/>
                    </a:cubicBezTo>
                    <a:cubicBezTo>
                      <a:pt x="726" y="269"/>
                      <a:pt x="726" y="269"/>
                      <a:pt x="726" y="269"/>
                    </a:cubicBezTo>
                    <a:cubicBezTo>
                      <a:pt x="721" y="269"/>
                      <a:pt x="721" y="269"/>
                      <a:pt x="721" y="269"/>
                    </a:cubicBezTo>
                    <a:cubicBezTo>
                      <a:pt x="717" y="266"/>
                      <a:pt x="717" y="266"/>
                      <a:pt x="717" y="266"/>
                    </a:cubicBezTo>
                    <a:cubicBezTo>
                      <a:pt x="706" y="269"/>
                      <a:pt x="706" y="269"/>
                      <a:pt x="706" y="269"/>
                    </a:cubicBezTo>
                    <a:cubicBezTo>
                      <a:pt x="705" y="272"/>
                      <a:pt x="705" y="272"/>
                      <a:pt x="705" y="272"/>
                    </a:cubicBezTo>
                    <a:cubicBezTo>
                      <a:pt x="695" y="274"/>
                      <a:pt x="695" y="274"/>
                      <a:pt x="695" y="274"/>
                    </a:cubicBezTo>
                    <a:cubicBezTo>
                      <a:pt x="692" y="276"/>
                      <a:pt x="692" y="276"/>
                      <a:pt x="692" y="276"/>
                    </a:cubicBezTo>
                    <a:cubicBezTo>
                      <a:pt x="683" y="275"/>
                      <a:pt x="683" y="275"/>
                      <a:pt x="683" y="275"/>
                    </a:cubicBezTo>
                    <a:cubicBezTo>
                      <a:pt x="674" y="275"/>
                      <a:pt x="674" y="275"/>
                      <a:pt x="674" y="275"/>
                    </a:cubicBezTo>
                    <a:cubicBezTo>
                      <a:pt x="669" y="272"/>
                      <a:pt x="669" y="272"/>
                      <a:pt x="669" y="272"/>
                    </a:cubicBezTo>
                    <a:cubicBezTo>
                      <a:pt x="667" y="267"/>
                      <a:pt x="667" y="267"/>
                      <a:pt x="667" y="267"/>
                    </a:cubicBezTo>
                    <a:cubicBezTo>
                      <a:pt x="659" y="267"/>
                      <a:pt x="659" y="267"/>
                      <a:pt x="659" y="267"/>
                    </a:cubicBezTo>
                    <a:cubicBezTo>
                      <a:pt x="656" y="265"/>
                      <a:pt x="656" y="265"/>
                      <a:pt x="656" y="265"/>
                    </a:cubicBezTo>
                    <a:cubicBezTo>
                      <a:pt x="645" y="265"/>
                      <a:pt x="645" y="265"/>
                      <a:pt x="645" y="265"/>
                    </a:cubicBezTo>
                    <a:cubicBezTo>
                      <a:pt x="642" y="267"/>
                      <a:pt x="642" y="267"/>
                      <a:pt x="642" y="267"/>
                    </a:cubicBezTo>
                    <a:cubicBezTo>
                      <a:pt x="631" y="265"/>
                      <a:pt x="631" y="265"/>
                      <a:pt x="631" y="265"/>
                    </a:cubicBezTo>
                    <a:cubicBezTo>
                      <a:pt x="628" y="266"/>
                      <a:pt x="628" y="266"/>
                      <a:pt x="628" y="266"/>
                    </a:cubicBezTo>
                    <a:cubicBezTo>
                      <a:pt x="620" y="261"/>
                      <a:pt x="620" y="261"/>
                      <a:pt x="620" y="261"/>
                    </a:cubicBezTo>
                    <a:cubicBezTo>
                      <a:pt x="620" y="258"/>
                      <a:pt x="620" y="258"/>
                      <a:pt x="620" y="258"/>
                    </a:cubicBezTo>
                    <a:cubicBezTo>
                      <a:pt x="614" y="252"/>
                      <a:pt x="614" y="252"/>
                      <a:pt x="614" y="252"/>
                    </a:cubicBezTo>
                    <a:cubicBezTo>
                      <a:pt x="608" y="252"/>
                      <a:pt x="608" y="252"/>
                      <a:pt x="608" y="252"/>
                    </a:cubicBezTo>
                    <a:cubicBezTo>
                      <a:pt x="604" y="249"/>
                      <a:pt x="604" y="249"/>
                      <a:pt x="604" y="249"/>
                    </a:cubicBezTo>
                    <a:cubicBezTo>
                      <a:pt x="596" y="250"/>
                      <a:pt x="596" y="250"/>
                      <a:pt x="596" y="250"/>
                    </a:cubicBezTo>
                    <a:cubicBezTo>
                      <a:pt x="587" y="247"/>
                      <a:pt x="587" y="247"/>
                      <a:pt x="587" y="247"/>
                    </a:cubicBezTo>
                    <a:cubicBezTo>
                      <a:pt x="587" y="251"/>
                      <a:pt x="587" y="251"/>
                      <a:pt x="587" y="251"/>
                    </a:cubicBezTo>
                    <a:cubicBezTo>
                      <a:pt x="586" y="252"/>
                      <a:pt x="586" y="252"/>
                      <a:pt x="586" y="252"/>
                    </a:cubicBezTo>
                    <a:cubicBezTo>
                      <a:pt x="585" y="258"/>
                      <a:pt x="585" y="258"/>
                      <a:pt x="585" y="258"/>
                    </a:cubicBezTo>
                    <a:cubicBezTo>
                      <a:pt x="588" y="262"/>
                      <a:pt x="588" y="262"/>
                      <a:pt x="588" y="262"/>
                    </a:cubicBezTo>
                    <a:cubicBezTo>
                      <a:pt x="592" y="263"/>
                      <a:pt x="592" y="263"/>
                      <a:pt x="592" y="263"/>
                    </a:cubicBezTo>
                    <a:cubicBezTo>
                      <a:pt x="592" y="267"/>
                      <a:pt x="592" y="267"/>
                      <a:pt x="592" y="267"/>
                    </a:cubicBezTo>
                    <a:cubicBezTo>
                      <a:pt x="588" y="270"/>
                      <a:pt x="588" y="270"/>
                      <a:pt x="588" y="270"/>
                    </a:cubicBezTo>
                    <a:cubicBezTo>
                      <a:pt x="585" y="269"/>
                      <a:pt x="585" y="269"/>
                      <a:pt x="585" y="269"/>
                    </a:cubicBezTo>
                    <a:cubicBezTo>
                      <a:pt x="575" y="268"/>
                      <a:pt x="575" y="268"/>
                      <a:pt x="575" y="268"/>
                    </a:cubicBezTo>
                    <a:cubicBezTo>
                      <a:pt x="571" y="269"/>
                      <a:pt x="571" y="269"/>
                      <a:pt x="571" y="269"/>
                    </a:cubicBezTo>
                    <a:cubicBezTo>
                      <a:pt x="563" y="266"/>
                      <a:pt x="563" y="266"/>
                      <a:pt x="563" y="266"/>
                    </a:cubicBezTo>
                    <a:cubicBezTo>
                      <a:pt x="560" y="262"/>
                      <a:pt x="560" y="262"/>
                      <a:pt x="560" y="262"/>
                    </a:cubicBezTo>
                    <a:cubicBezTo>
                      <a:pt x="551" y="262"/>
                      <a:pt x="551" y="262"/>
                      <a:pt x="551" y="262"/>
                    </a:cubicBezTo>
                    <a:cubicBezTo>
                      <a:pt x="546" y="261"/>
                      <a:pt x="546" y="261"/>
                      <a:pt x="546" y="261"/>
                    </a:cubicBezTo>
                    <a:cubicBezTo>
                      <a:pt x="540" y="264"/>
                      <a:pt x="540" y="264"/>
                      <a:pt x="540" y="264"/>
                    </a:cubicBezTo>
                    <a:cubicBezTo>
                      <a:pt x="537" y="264"/>
                      <a:pt x="537" y="264"/>
                      <a:pt x="537" y="264"/>
                    </a:cubicBezTo>
                    <a:cubicBezTo>
                      <a:pt x="531" y="268"/>
                      <a:pt x="531" y="268"/>
                      <a:pt x="531" y="268"/>
                    </a:cubicBezTo>
                    <a:cubicBezTo>
                      <a:pt x="529" y="272"/>
                      <a:pt x="529" y="272"/>
                      <a:pt x="529" y="272"/>
                    </a:cubicBezTo>
                    <a:cubicBezTo>
                      <a:pt x="522" y="274"/>
                      <a:pt x="522" y="274"/>
                      <a:pt x="522" y="274"/>
                    </a:cubicBezTo>
                    <a:cubicBezTo>
                      <a:pt x="518" y="276"/>
                      <a:pt x="518" y="276"/>
                      <a:pt x="518" y="276"/>
                    </a:cubicBezTo>
                    <a:cubicBezTo>
                      <a:pt x="513" y="276"/>
                      <a:pt x="513" y="276"/>
                      <a:pt x="513" y="276"/>
                    </a:cubicBezTo>
                    <a:cubicBezTo>
                      <a:pt x="507" y="273"/>
                      <a:pt x="507" y="273"/>
                      <a:pt x="507" y="273"/>
                    </a:cubicBezTo>
                    <a:cubicBezTo>
                      <a:pt x="506" y="270"/>
                      <a:pt x="506" y="270"/>
                      <a:pt x="506" y="270"/>
                    </a:cubicBezTo>
                    <a:cubicBezTo>
                      <a:pt x="503" y="272"/>
                      <a:pt x="503" y="272"/>
                      <a:pt x="503" y="272"/>
                    </a:cubicBezTo>
                    <a:cubicBezTo>
                      <a:pt x="499" y="272"/>
                      <a:pt x="499" y="272"/>
                      <a:pt x="499" y="272"/>
                    </a:cubicBezTo>
                    <a:cubicBezTo>
                      <a:pt x="493" y="267"/>
                      <a:pt x="493" y="267"/>
                      <a:pt x="493" y="267"/>
                    </a:cubicBezTo>
                    <a:cubicBezTo>
                      <a:pt x="488" y="266"/>
                      <a:pt x="488" y="266"/>
                      <a:pt x="488" y="266"/>
                    </a:cubicBezTo>
                    <a:cubicBezTo>
                      <a:pt x="483" y="261"/>
                      <a:pt x="483" y="261"/>
                      <a:pt x="483" y="261"/>
                    </a:cubicBezTo>
                    <a:cubicBezTo>
                      <a:pt x="476" y="258"/>
                      <a:pt x="476" y="258"/>
                      <a:pt x="476" y="258"/>
                    </a:cubicBezTo>
                    <a:cubicBezTo>
                      <a:pt x="473" y="261"/>
                      <a:pt x="473" y="261"/>
                      <a:pt x="473" y="261"/>
                    </a:cubicBezTo>
                    <a:cubicBezTo>
                      <a:pt x="464" y="261"/>
                      <a:pt x="464" y="261"/>
                      <a:pt x="464" y="261"/>
                    </a:cubicBezTo>
                    <a:cubicBezTo>
                      <a:pt x="464" y="260"/>
                      <a:pt x="464" y="260"/>
                      <a:pt x="464" y="260"/>
                    </a:cubicBezTo>
                    <a:cubicBezTo>
                      <a:pt x="461" y="259"/>
                      <a:pt x="461" y="259"/>
                      <a:pt x="461" y="259"/>
                    </a:cubicBezTo>
                    <a:cubicBezTo>
                      <a:pt x="458" y="256"/>
                      <a:pt x="458" y="256"/>
                      <a:pt x="458" y="256"/>
                    </a:cubicBezTo>
                    <a:cubicBezTo>
                      <a:pt x="455" y="256"/>
                      <a:pt x="455" y="256"/>
                      <a:pt x="455" y="256"/>
                    </a:cubicBezTo>
                    <a:cubicBezTo>
                      <a:pt x="453" y="261"/>
                      <a:pt x="453" y="261"/>
                      <a:pt x="453" y="261"/>
                    </a:cubicBezTo>
                    <a:cubicBezTo>
                      <a:pt x="427" y="237"/>
                      <a:pt x="427" y="237"/>
                      <a:pt x="427" y="237"/>
                    </a:cubicBezTo>
                    <a:cubicBezTo>
                      <a:pt x="415" y="231"/>
                      <a:pt x="415" y="231"/>
                      <a:pt x="415" y="231"/>
                    </a:cubicBezTo>
                    <a:cubicBezTo>
                      <a:pt x="416" y="228"/>
                      <a:pt x="416" y="228"/>
                      <a:pt x="416" y="228"/>
                    </a:cubicBezTo>
                    <a:cubicBezTo>
                      <a:pt x="407" y="229"/>
                      <a:pt x="407" y="229"/>
                      <a:pt x="407" y="229"/>
                    </a:cubicBezTo>
                    <a:cubicBezTo>
                      <a:pt x="402" y="231"/>
                      <a:pt x="402" y="231"/>
                      <a:pt x="402" y="231"/>
                    </a:cubicBezTo>
                    <a:cubicBezTo>
                      <a:pt x="400" y="233"/>
                      <a:pt x="400" y="233"/>
                      <a:pt x="400" y="233"/>
                    </a:cubicBezTo>
                    <a:cubicBezTo>
                      <a:pt x="397" y="232"/>
                      <a:pt x="397" y="232"/>
                      <a:pt x="397" y="232"/>
                    </a:cubicBezTo>
                    <a:cubicBezTo>
                      <a:pt x="393" y="233"/>
                      <a:pt x="393" y="233"/>
                      <a:pt x="393" y="233"/>
                    </a:cubicBezTo>
                    <a:cubicBezTo>
                      <a:pt x="393" y="230"/>
                      <a:pt x="393" y="230"/>
                      <a:pt x="393" y="230"/>
                    </a:cubicBezTo>
                    <a:cubicBezTo>
                      <a:pt x="387" y="229"/>
                      <a:pt x="387" y="229"/>
                      <a:pt x="387" y="229"/>
                    </a:cubicBezTo>
                    <a:cubicBezTo>
                      <a:pt x="382" y="227"/>
                      <a:pt x="382" y="227"/>
                      <a:pt x="382" y="227"/>
                    </a:cubicBezTo>
                    <a:cubicBezTo>
                      <a:pt x="374" y="228"/>
                      <a:pt x="374" y="228"/>
                      <a:pt x="374" y="228"/>
                    </a:cubicBezTo>
                    <a:cubicBezTo>
                      <a:pt x="373" y="225"/>
                      <a:pt x="373" y="225"/>
                      <a:pt x="373" y="225"/>
                    </a:cubicBezTo>
                    <a:cubicBezTo>
                      <a:pt x="371" y="223"/>
                      <a:pt x="371" y="223"/>
                      <a:pt x="371" y="223"/>
                    </a:cubicBezTo>
                    <a:cubicBezTo>
                      <a:pt x="369" y="219"/>
                      <a:pt x="369" y="219"/>
                      <a:pt x="369" y="219"/>
                    </a:cubicBezTo>
                    <a:cubicBezTo>
                      <a:pt x="353" y="216"/>
                      <a:pt x="353" y="216"/>
                      <a:pt x="353" y="216"/>
                    </a:cubicBezTo>
                    <a:cubicBezTo>
                      <a:pt x="351" y="217"/>
                      <a:pt x="351" y="217"/>
                      <a:pt x="351" y="217"/>
                    </a:cubicBezTo>
                    <a:cubicBezTo>
                      <a:pt x="352" y="221"/>
                      <a:pt x="352" y="221"/>
                      <a:pt x="352" y="221"/>
                    </a:cubicBezTo>
                    <a:cubicBezTo>
                      <a:pt x="337" y="224"/>
                      <a:pt x="337" y="224"/>
                      <a:pt x="337" y="224"/>
                    </a:cubicBezTo>
                    <a:cubicBezTo>
                      <a:pt x="332" y="225"/>
                      <a:pt x="332" y="225"/>
                      <a:pt x="332" y="225"/>
                    </a:cubicBezTo>
                    <a:cubicBezTo>
                      <a:pt x="330" y="228"/>
                      <a:pt x="330" y="228"/>
                      <a:pt x="330" y="228"/>
                    </a:cubicBezTo>
                    <a:cubicBezTo>
                      <a:pt x="318" y="229"/>
                      <a:pt x="318" y="229"/>
                      <a:pt x="318" y="229"/>
                    </a:cubicBezTo>
                    <a:cubicBezTo>
                      <a:pt x="311" y="230"/>
                      <a:pt x="311" y="230"/>
                      <a:pt x="311" y="230"/>
                    </a:cubicBezTo>
                    <a:cubicBezTo>
                      <a:pt x="307" y="230"/>
                      <a:pt x="307" y="230"/>
                      <a:pt x="307" y="230"/>
                    </a:cubicBezTo>
                    <a:cubicBezTo>
                      <a:pt x="303" y="230"/>
                      <a:pt x="303" y="230"/>
                      <a:pt x="303" y="230"/>
                    </a:cubicBezTo>
                    <a:cubicBezTo>
                      <a:pt x="302" y="234"/>
                      <a:pt x="302" y="234"/>
                      <a:pt x="302" y="234"/>
                    </a:cubicBezTo>
                    <a:cubicBezTo>
                      <a:pt x="306" y="235"/>
                      <a:pt x="306" y="235"/>
                      <a:pt x="306" y="235"/>
                    </a:cubicBezTo>
                    <a:cubicBezTo>
                      <a:pt x="307" y="237"/>
                      <a:pt x="307" y="237"/>
                      <a:pt x="307" y="237"/>
                    </a:cubicBezTo>
                    <a:cubicBezTo>
                      <a:pt x="310" y="238"/>
                      <a:pt x="310" y="238"/>
                      <a:pt x="310" y="238"/>
                    </a:cubicBezTo>
                    <a:cubicBezTo>
                      <a:pt x="310" y="240"/>
                      <a:pt x="310" y="240"/>
                      <a:pt x="310" y="240"/>
                    </a:cubicBezTo>
                    <a:cubicBezTo>
                      <a:pt x="306" y="240"/>
                      <a:pt x="306" y="240"/>
                      <a:pt x="306" y="240"/>
                    </a:cubicBezTo>
                    <a:cubicBezTo>
                      <a:pt x="303" y="243"/>
                      <a:pt x="303" y="243"/>
                      <a:pt x="303" y="243"/>
                    </a:cubicBezTo>
                    <a:cubicBezTo>
                      <a:pt x="304" y="246"/>
                      <a:pt x="304" y="246"/>
                      <a:pt x="304" y="246"/>
                    </a:cubicBezTo>
                    <a:cubicBezTo>
                      <a:pt x="302" y="249"/>
                      <a:pt x="302" y="249"/>
                      <a:pt x="302" y="249"/>
                    </a:cubicBezTo>
                    <a:cubicBezTo>
                      <a:pt x="305" y="253"/>
                      <a:pt x="305" y="253"/>
                      <a:pt x="305" y="253"/>
                    </a:cubicBezTo>
                    <a:cubicBezTo>
                      <a:pt x="312" y="254"/>
                      <a:pt x="312" y="254"/>
                      <a:pt x="312" y="254"/>
                    </a:cubicBezTo>
                    <a:cubicBezTo>
                      <a:pt x="313" y="259"/>
                      <a:pt x="313" y="259"/>
                      <a:pt x="313" y="259"/>
                    </a:cubicBezTo>
                    <a:cubicBezTo>
                      <a:pt x="308" y="261"/>
                      <a:pt x="308" y="261"/>
                      <a:pt x="308" y="261"/>
                    </a:cubicBezTo>
                    <a:cubicBezTo>
                      <a:pt x="304" y="259"/>
                      <a:pt x="304" y="259"/>
                      <a:pt x="304" y="259"/>
                    </a:cubicBezTo>
                    <a:cubicBezTo>
                      <a:pt x="301" y="262"/>
                      <a:pt x="301" y="262"/>
                      <a:pt x="301" y="262"/>
                    </a:cubicBezTo>
                    <a:cubicBezTo>
                      <a:pt x="293" y="260"/>
                      <a:pt x="293" y="260"/>
                      <a:pt x="293" y="260"/>
                    </a:cubicBezTo>
                    <a:cubicBezTo>
                      <a:pt x="290" y="257"/>
                      <a:pt x="290" y="257"/>
                      <a:pt x="290" y="257"/>
                    </a:cubicBezTo>
                    <a:cubicBezTo>
                      <a:pt x="285" y="257"/>
                      <a:pt x="285" y="257"/>
                      <a:pt x="285" y="257"/>
                    </a:cubicBezTo>
                    <a:cubicBezTo>
                      <a:pt x="283" y="258"/>
                      <a:pt x="283" y="258"/>
                      <a:pt x="283" y="258"/>
                    </a:cubicBezTo>
                    <a:cubicBezTo>
                      <a:pt x="276" y="258"/>
                      <a:pt x="276" y="258"/>
                      <a:pt x="276" y="258"/>
                    </a:cubicBezTo>
                    <a:cubicBezTo>
                      <a:pt x="272" y="262"/>
                      <a:pt x="272" y="262"/>
                      <a:pt x="272" y="262"/>
                    </a:cubicBezTo>
                    <a:cubicBezTo>
                      <a:pt x="263" y="258"/>
                      <a:pt x="263" y="258"/>
                      <a:pt x="263" y="258"/>
                    </a:cubicBezTo>
                    <a:cubicBezTo>
                      <a:pt x="264" y="262"/>
                      <a:pt x="264" y="262"/>
                      <a:pt x="264" y="262"/>
                    </a:cubicBezTo>
                    <a:cubicBezTo>
                      <a:pt x="261" y="262"/>
                      <a:pt x="261" y="262"/>
                      <a:pt x="261" y="262"/>
                    </a:cubicBezTo>
                    <a:cubicBezTo>
                      <a:pt x="260" y="258"/>
                      <a:pt x="260" y="258"/>
                      <a:pt x="260" y="258"/>
                    </a:cubicBezTo>
                    <a:cubicBezTo>
                      <a:pt x="255" y="255"/>
                      <a:pt x="255" y="255"/>
                      <a:pt x="255" y="255"/>
                    </a:cubicBezTo>
                    <a:cubicBezTo>
                      <a:pt x="252" y="254"/>
                      <a:pt x="252" y="254"/>
                      <a:pt x="252" y="254"/>
                    </a:cubicBezTo>
                    <a:cubicBezTo>
                      <a:pt x="246" y="254"/>
                      <a:pt x="246" y="254"/>
                      <a:pt x="246" y="254"/>
                    </a:cubicBezTo>
                    <a:cubicBezTo>
                      <a:pt x="242" y="253"/>
                      <a:pt x="242" y="253"/>
                      <a:pt x="242" y="253"/>
                    </a:cubicBezTo>
                    <a:cubicBezTo>
                      <a:pt x="236" y="253"/>
                      <a:pt x="236" y="253"/>
                      <a:pt x="236" y="253"/>
                    </a:cubicBezTo>
                    <a:cubicBezTo>
                      <a:pt x="235" y="252"/>
                      <a:pt x="235" y="252"/>
                      <a:pt x="235" y="252"/>
                    </a:cubicBezTo>
                    <a:cubicBezTo>
                      <a:pt x="230" y="254"/>
                      <a:pt x="230" y="254"/>
                      <a:pt x="230" y="254"/>
                    </a:cubicBezTo>
                    <a:cubicBezTo>
                      <a:pt x="223" y="256"/>
                      <a:pt x="223" y="256"/>
                      <a:pt x="223" y="256"/>
                    </a:cubicBezTo>
                    <a:cubicBezTo>
                      <a:pt x="222" y="259"/>
                      <a:pt x="222" y="259"/>
                      <a:pt x="222" y="259"/>
                    </a:cubicBezTo>
                    <a:cubicBezTo>
                      <a:pt x="218" y="261"/>
                      <a:pt x="218" y="261"/>
                      <a:pt x="218" y="261"/>
                    </a:cubicBezTo>
                    <a:cubicBezTo>
                      <a:pt x="221" y="268"/>
                      <a:pt x="221" y="268"/>
                      <a:pt x="221" y="268"/>
                    </a:cubicBezTo>
                    <a:cubicBezTo>
                      <a:pt x="217" y="270"/>
                      <a:pt x="217" y="270"/>
                      <a:pt x="217" y="270"/>
                    </a:cubicBezTo>
                    <a:cubicBezTo>
                      <a:pt x="211" y="263"/>
                      <a:pt x="211" y="263"/>
                      <a:pt x="211" y="263"/>
                    </a:cubicBezTo>
                    <a:cubicBezTo>
                      <a:pt x="207" y="268"/>
                      <a:pt x="207" y="268"/>
                      <a:pt x="207" y="268"/>
                    </a:cubicBezTo>
                    <a:cubicBezTo>
                      <a:pt x="206" y="272"/>
                      <a:pt x="206" y="272"/>
                      <a:pt x="206" y="272"/>
                    </a:cubicBezTo>
                    <a:cubicBezTo>
                      <a:pt x="208" y="276"/>
                      <a:pt x="208" y="276"/>
                      <a:pt x="208" y="276"/>
                    </a:cubicBezTo>
                    <a:cubicBezTo>
                      <a:pt x="206" y="283"/>
                      <a:pt x="206" y="283"/>
                      <a:pt x="206" y="283"/>
                    </a:cubicBezTo>
                    <a:cubicBezTo>
                      <a:pt x="210" y="285"/>
                      <a:pt x="210" y="285"/>
                      <a:pt x="210" y="285"/>
                    </a:cubicBezTo>
                    <a:cubicBezTo>
                      <a:pt x="213" y="289"/>
                      <a:pt x="213" y="289"/>
                      <a:pt x="213" y="289"/>
                    </a:cubicBezTo>
                    <a:cubicBezTo>
                      <a:pt x="218" y="290"/>
                      <a:pt x="218" y="290"/>
                      <a:pt x="218" y="290"/>
                    </a:cubicBezTo>
                    <a:cubicBezTo>
                      <a:pt x="227" y="300"/>
                      <a:pt x="227" y="300"/>
                      <a:pt x="227" y="300"/>
                    </a:cubicBezTo>
                    <a:cubicBezTo>
                      <a:pt x="225" y="300"/>
                      <a:pt x="225" y="300"/>
                      <a:pt x="225" y="300"/>
                    </a:cubicBezTo>
                    <a:cubicBezTo>
                      <a:pt x="225" y="303"/>
                      <a:pt x="225" y="303"/>
                      <a:pt x="225" y="303"/>
                    </a:cubicBezTo>
                    <a:cubicBezTo>
                      <a:pt x="230" y="305"/>
                      <a:pt x="230" y="305"/>
                      <a:pt x="230" y="305"/>
                    </a:cubicBezTo>
                    <a:cubicBezTo>
                      <a:pt x="228" y="307"/>
                      <a:pt x="228" y="307"/>
                      <a:pt x="228" y="307"/>
                    </a:cubicBezTo>
                    <a:cubicBezTo>
                      <a:pt x="224" y="309"/>
                      <a:pt x="224" y="309"/>
                      <a:pt x="224" y="309"/>
                    </a:cubicBezTo>
                    <a:cubicBezTo>
                      <a:pt x="222" y="311"/>
                      <a:pt x="222" y="311"/>
                      <a:pt x="222" y="311"/>
                    </a:cubicBezTo>
                    <a:cubicBezTo>
                      <a:pt x="219" y="310"/>
                      <a:pt x="219" y="310"/>
                      <a:pt x="219" y="310"/>
                    </a:cubicBezTo>
                    <a:cubicBezTo>
                      <a:pt x="217" y="317"/>
                      <a:pt x="217" y="317"/>
                      <a:pt x="217" y="317"/>
                    </a:cubicBezTo>
                    <a:cubicBezTo>
                      <a:pt x="216" y="319"/>
                      <a:pt x="216" y="319"/>
                      <a:pt x="216" y="319"/>
                    </a:cubicBezTo>
                    <a:cubicBezTo>
                      <a:pt x="216" y="321"/>
                      <a:pt x="216" y="321"/>
                      <a:pt x="216" y="321"/>
                    </a:cubicBezTo>
                    <a:cubicBezTo>
                      <a:pt x="221" y="325"/>
                      <a:pt x="221" y="325"/>
                      <a:pt x="221" y="325"/>
                    </a:cubicBezTo>
                    <a:cubicBezTo>
                      <a:pt x="222" y="329"/>
                      <a:pt x="222" y="329"/>
                      <a:pt x="222" y="329"/>
                    </a:cubicBezTo>
                    <a:cubicBezTo>
                      <a:pt x="222" y="327"/>
                      <a:pt x="222" y="327"/>
                      <a:pt x="222" y="327"/>
                    </a:cubicBezTo>
                    <a:cubicBezTo>
                      <a:pt x="223" y="334"/>
                      <a:pt x="223" y="334"/>
                      <a:pt x="223" y="334"/>
                    </a:cubicBezTo>
                    <a:cubicBezTo>
                      <a:pt x="230" y="342"/>
                      <a:pt x="230" y="342"/>
                      <a:pt x="230" y="342"/>
                    </a:cubicBezTo>
                    <a:cubicBezTo>
                      <a:pt x="231" y="345"/>
                      <a:pt x="231" y="345"/>
                      <a:pt x="231" y="345"/>
                    </a:cubicBezTo>
                    <a:cubicBezTo>
                      <a:pt x="234" y="347"/>
                      <a:pt x="234" y="347"/>
                      <a:pt x="234" y="347"/>
                    </a:cubicBezTo>
                    <a:cubicBezTo>
                      <a:pt x="233" y="350"/>
                      <a:pt x="233" y="350"/>
                      <a:pt x="233" y="350"/>
                    </a:cubicBezTo>
                    <a:cubicBezTo>
                      <a:pt x="231" y="350"/>
                      <a:pt x="231" y="350"/>
                      <a:pt x="231" y="350"/>
                    </a:cubicBezTo>
                    <a:cubicBezTo>
                      <a:pt x="229" y="352"/>
                      <a:pt x="229" y="352"/>
                      <a:pt x="229" y="352"/>
                    </a:cubicBezTo>
                    <a:cubicBezTo>
                      <a:pt x="226" y="352"/>
                      <a:pt x="226" y="352"/>
                      <a:pt x="226" y="352"/>
                    </a:cubicBezTo>
                    <a:cubicBezTo>
                      <a:pt x="221" y="347"/>
                      <a:pt x="221" y="347"/>
                      <a:pt x="221" y="347"/>
                    </a:cubicBezTo>
                    <a:cubicBezTo>
                      <a:pt x="217" y="346"/>
                      <a:pt x="217" y="346"/>
                      <a:pt x="217" y="346"/>
                    </a:cubicBezTo>
                    <a:cubicBezTo>
                      <a:pt x="210" y="342"/>
                      <a:pt x="210" y="342"/>
                      <a:pt x="210" y="342"/>
                    </a:cubicBezTo>
                    <a:cubicBezTo>
                      <a:pt x="210" y="340"/>
                      <a:pt x="210" y="340"/>
                      <a:pt x="210" y="340"/>
                    </a:cubicBezTo>
                    <a:cubicBezTo>
                      <a:pt x="208" y="339"/>
                      <a:pt x="208" y="339"/>
                      <a:pt x="208" y="339"/>
                    </a:cubicBezTo>
                    <a:cubicBezTo>
                      <a:pt x="206" y="338"/>
                      <a:pt x="206" y="338"/>
                      <a:pt x="206" y="338"/>
                    </a:cubicBezTo>
                    <a:cubicBezTo>
                      <a:pt x="200" y="338"/>
                      <a:pt x="200" y="338"/>
                      <a:pt x="200" y="338"/>
                    </a:cubicBezTo>
                    <a:cubicBezTo>
                      <a:pt x="196" y="339"/>
                      <a:pt x="196" y="339"/>
                      <a:pt x="196" y="339"/>
                    </a:cubicBezTo>
                    <a:cubicBezTo>
                      <a:pt x="194" y="337"/>
                      <a:pt x="194" y="337"/>
                      <a:pt x="194" y="337"/>
                    </a:cubicBezTo>
                    <a:cubicBezTo>
                      <a:pt x="190" y="336"/>
                      <a:pt x="190" y="336"/>
                      <a:pt x="190" y="336"/>
                    </a:cubicBezTo>
                    <a:cubicBezTo>
                      <a:pt x="187" y="334"/>
                      <a:pt x="187" y="334"/>
                      <a:pt x="187" y="334"/>
                    </a:cubicBezTo>
                    <a:cubicBezTo>
                      <a:pt x="183" y="333"/>
                      <a:pt x="183" y="333"/>
                      <a:pt x="183" y="333"/>
                    </a:cubicBezTo>
                    <a:cubicBezTo>
                      <a:pt x="177" y="333"/>
                      <a:pt x="177" y="333"/>
                      <a:pt x="177" y="333"/>
                    </a:cubicBezTo>
                    <a:cubicBezTo>
                      <a:pt x="170" y="330"/>
                      <a:pt x="170" y="330"/>
                      <a:pt x="170" y="330"/>
                    </a:cubicBezTo>
                    <a:cubicBezTo>
                      <a:pt x="166" y="330"/>
                      <a:pt x="166" y="330"/>
                      <a:pt x="166" y="330"/>
                    </a:cubicBezTo>
                    <a:cubicBezTo>
                      <a:pt x="164" y="330"/>
                      <a:pt x="164" y="330"/>
                      <a:pt x="164" y="330"/>
                    </a:cubicBezTo>
                    <a:cubicBezTo>
                      <a:pt x="163" y="329"/>
                      <a:pt x="163" y="329"/>
                      <a:pt x="163" y="329"/>
                    </a:cubicBezTo>
                    <a:cubicBezTo>
                      <a:pt x="151" y="321"/>
                      <a:pt x="151" y="321"/>
                      <a:pt x="151" y="321"/>
                    </a:cubicBezTo>
                    <a:cubicBezTo>
                      <a:pt x="141" y="317"/>
                      <a:pt x="141" y="317"/>
                      <a:pt x="141" y="317"/>
                    </a:cubicBezTo>
                    <a:cubicBezTo>
                      <a:pt x="137" y="315"/>
                      <a:pt x="137" y="315"/>
                      <a:pt x="137" y="315"/>
                    </a:cubicBezTo>
                    <a:cubicBezTo>
                      <a:pt x="137" y="313"/>
                      <a:pt x="137" y="313"/>
                      <a:pt x="137" y="313"/>
                    </a:cubicBezTo>
                    <a:cubicBezTo>
                      <a:pt x="143" y="312"/>
                      <a:pt x="143" y="312"/>
                      <a:pt x="143" y="312"/>
                    </a:cubicBezTo>
                    <a:cubicBezTo>
                      <a:pt x="142" y="308"/>
                      <a:pt x="142" y="308"/>
                      <a:pt x="142" y="308"/>
                    </a:cubicBezTo>
                    <a:cubicBezTo>
                      <a:pt x="147" y="305"/>
                      <a:pt x="147" y="305"/>
                      <a:pt x="147" y="305"/>
                    </a:cubicBezTo>
                    <a:cubicBezTo>
                      <a:pt x="143" y="303"/>
                      <a:pt x="143" y="303"/>
                      <a:pt x="143" y="303"/>
                    </a:cubicBezTo>
                    <a:cubicBezTo>
                      <a:pt x="142" y="301"/>
                      <a:pt x="142" y="301"/>
                      <a:pt x="142" y="301"/>
                    </a:cubicBezTo>
                    <a:cubicBezTo>
                      <a:pt x="147" y="300"/>
                      <a:pt x="147" y="300"/>
                      <a:pt x="147" y="300"/>
                    </a:cubicBezTo>
                    <a:cubicBezTo>
                      <a:pt x="148" y="299"/>
                      <a:pt x="148" y="299"/>
                      <a:pt x="148" y="299"/>
                    </a:cubicBezTo>
                    <a:cubicBezTo>
                      <a:pt x="152" y="296"/>
                      <a:pt x="152" y="296"/>
                      <a:pt x="152" y="296"/>
                    </a:cubicBezTo>
                    <a:cubicBezTo>
                      <a:pt x="151" y="294"/>
                      <a:pt x="151" y="294"/>
                      <a:pt x="151" y="294"/>
                    </a:cubicBezTo>
                    <a:cubicBezTo>
                      <a:pt x="150" y="293"/>
                      <a:pt x="150" y="293"/>
                      <a:pt x="150" y="293"/>
                    </a:cubicBezTo>
                    <a:cubicBezTo>
                      <a:pt x="148" y="295"/>
                      <a:pt x="148" y="295"/>
                      <a:pt x="148" y="295"/>
                    </a:cubicBezTo>
                    <a:cubicBezTo>
                      <a:pt x="146" y="295"/>
                      <a:pt x="146" y="295"/>
                      <a:pt x="146" y="295"/>
                    </a:cubicBezTo>
                    <a:cubicBezTo>
                      <a:pt x="145" y="293"/>
                      <a:pt x="145" y="293"/>
                      <a:pt x="145" y="293"/>
                    </a:cubicBezTo>
                    <a:cubicBezTo>
                      <a:pt x="147" y="289"/>
                      <a:pt x="147" y="289"/>
                      <a:pt x="147" y="289"/>
                    </a:cubicBezTo>
                    <a:cubicBezTo>
                      <a:pt x="150" y="288"/>
                      <a:pt x="150" y="288"/>
                      <a:pt x="150" y="288"/>
                    </a:cubicBezTo>
                    <a:cubicBezTo>
                      <a:pt x="155" y="288"/>
                      <a:pt x="155" y="288"/>
                      <a:pt x="155" y="288"/>
                    </a:cubicBezTo>
                    <a:cubicBezTo>
                      <a:pt x="157" y="285"/>
                      <a:pt x="157" y="285"/>
                      <a:pt x="157" y="285"/>
                    </a:cubicBezTo>
                    <a:cubicBezTo>
                      <a:pt x="153" y="281"/>
                      <a:pt x="153" y="281"/>
                      <a:pt x="153" y="281"/>
                    </a:cubicBezTo>
                    <a:cubicBezTo>
                      <a:pt x="154" y="280"/>
                      <a:pt x="154" y="280"/>
                      <a:pt x="154" y="280"/>
                    </a:cubicBezTo>
                    <a:cubicBezTo>
                      <a:pt x="155" y="279"/>
                      <a:pt x="155" y="279"/>
                      <a:pt x="155" y="279"/>
                    </a:cubicBezTo>
                    <a:cubicBezTo>
                      <a:pt x="155" y="277"/>
                      <a:pt x="155" y="277"/>
                      <a:pt x="155" y="277"/>
                    </a:cubicBezTo>
                    <a:cubicBezTo>
                      <a:pt x="157" y="272"/>
                      <a:pt x="157" y="272"/>
                      <a:pt x="157" y="272"/>
                    </a:cubicBezTo>
                    <a:cubicBezTo>
                      <a:pt x="152" y="271"/>
                      <a:pt x="152" y="271"/>
                      <a:pt x="152" y="271"/>
                    </a:cubicBezTo>
                    <a:cubicBezTo>
                      <a:pt x="143" y="267"/>
                      <a:pt x="143" y="267"/>
                      <a:pt x="143" y="267"/>
                    </a:cubicBezTo>
                    <a:cubicBezTo>
                      <a:pt x="141" y="267"/>
                      <a:pt x="141" y="267"/>
                      <a:pt x="141" y="267"/>
                    </a:cubicBezTo>
                    <a:cubicBezTo>
                      <a:pt x="134" y="262"/>
                      <a:pt x="134" y="262"/>
                      <a:pt x="134" y="262"/>
                    </a:cubicBezTo>
                    <a:cubicBezTo>
                      <a:pt x="130" y="265"/>
                      <a:pt x="130" y="265"/>
                      <a:pt x="130" y="265"/>
                    </a:cubicBezTo>
                    <a:cubicBezTo>
                      <a:pt x="121" y="263"/>
                      <a:pt x="121" y="263"/>
                      <a:pt x="121" y="263"/>
                    </a:cubicBezTo>
                    <a:cubicBezTo>
                      <a:pt x="119" y="261"/>
                      <a:pt x="119" y="261"/>
                      <a:pt x="119" y="261"/>
                    </a:cubicBezTo>
                    <a:cubicBezTo>
                      <a:pt x="115" y="256"/>
                      <a:pt x="115" y="256"/>
                      <a:pt x="115" y="256"/>
                    </a:cubicBezTo>
                    <a:cubicBezTo>
                      <a:pt x="109" y="256"/>
                      <a:pt x="109" y="256"/>
                      <a:pt x="109" y="256"/>
                    </a:cubicBezTo>
                    <a:cubicBezTo>
                      <a:pt x="108" y="252"/>
                      <a:pt x="108" y="252"/>
                      <a:pt x="108" y="252"/>
                    </a:cubicBezTo>
                    <a:cubicBezTo>
                      <a:pt x="110" y="250"/>
                      <a:pt x="110" y="250"/>
                      <a:pt x="110" y="250"/>
                    </a:cubicBezTo>
                    <a:cubicBezTo>
                      <a:pt x="106" y="245"/>
                      <a:pt x="106" y="245"/>
                      <a:pt x="106" y="245"/>
                    </a:cubicBezTo>
                    <a:cubicBezTo>
                      <a:pt x="99" y="246"/>
                      <a:pt x="99" y="246"/>
                      <a:pt x="99" y="246"/>
                    </a:cubicBezTo>
                    <a:cubicBezTo>
                      <a:pt x="93" y="246"/>
                      <a:pt x="93" y="246"/>
                      <a:pt x="93" y="246"/>
                    </a:cubicBezTo>
                    <a:cubicBezTo>
                      <a:pt x="93" y="247"/>
                      <a:pt x="93" y="247"/>
                      <a:pt x="93" y="247"/>
                    </a:cubicBezTo>
                    <a:cubicBezTo>
                      <a:pt x="89" y="247"/>
                      <a:pt x="89" y="247"/>
                      <a:pt x="89" y="247"/>
                    </a:cubicBezTo>
                    <a:cubicBezTo>
                      <a:pt x="87" y="242"/>
                      <a:pt x="87" y="242"/>
                      <a:pt x="87" y="242"/>
                    </a:cubicBezTo>
                    <a:cubicBezTo>
                      <a:pt x="85" y="239"/>
                      <a:pt x="85" y="239"/>
                      <a:pt x="85" y="239"/>
                    </a:cubicBezTo>
                    <a:cubicBezTo>
                      <a:pt x="87" y="237"/>
                      <a:pt x="87" y="237"/>
                      <a:pt x="87" y="237"/>
                    </a:cubicBezTo>
                    <a:cubicBezTo>
                      <a:pt x="89" y="239"/>
                      <a:pt x="89" y="239"/>
                      <a:pt x="89" y="239"/>
                    </a:cubicBezTo>
                    <a:cubicBezTo>
                      <a:pt x="93" y="238"/>
                      <a:pt x="93" y="238"/>
                      <a:pt x="93" y="238"/>
                    </a:cubicBezTo>
                    <a:cubicBezTo>
                      <a:pt x="95" y="236"/>
                      <a:pt x="95" y="236"/>
                      <a:pt x="95" y="236"/>
                    </a:cubicBezTo>
                    <a:cubicBezTo>
                      <a:pt x="88" y="232"/>
                      <a:pt x="88" y="232"/>
                      <a:pt x="88" y="232"/>
                    </a:cubicBezTo>
                    <a:cubicBezTo>
                      <a:pt x="88" y="230"/>
                      <a:pt x="88" y="230"/>
                      <a:pt x="88" y="230"/>
                    </a:cubicBezTo>
                    <a:cubicBezTo>
                      <a:pt x="83" y="226"/>
                      <a:pt x="83" y="226"/>
                      <a:pt x="83" y="226"/>
                    </a:cubicBezTo>
                    <a:cubicBezTo>
                      <a:pt x="83" y="224"/>
                      <a:pt x="83" y="224"/>
                      <a:pt x="83" y="224"/>
                    </a:cubicBezTo>
                    <a:cubicBezTo>
                      <a:pt x="80" y="222"/>
                      <a:pt x="80" y="222"/>
                      <a:pt x="80" y="222"/>
                    </a:cubicBezTo>
                    <a:cubicBezTo>
                      <a:pt x="80" y="215"/>
                      <a:pt x="80" y="215"/>
                      <a:pt x="80" y="215"/>
                    </a:cubicBezTo>
                    <a:cubicBezTo>
                      <a:pt x="72" y="213"/>
                      <a:pt x="72" y="213"/>
                      <a:pt x="72" y="213"/>
                    </a:cubicBezTo>
                    <a:cubicBezTo>
                      <a:pt x="69" y="213"/>
                      <a:pt x="69" y="213"/>
                      <a:pt x="69" y="213"/>
                    </a:cubicBezTo>
                    <a:cubicBezTo>
                      <a:pt x="68" y="212"/>
                      <a:pt x="68" y="212"/>
                      <a:pt x="68" y="212"/>
                    </a:cubicBezTo>
                    <a:cubicBezTo>
                      <a:pt x="60" y="209"/>
                      <a:pt x="60" y="209"/>
                      <a:pt x="60" y="209"/>
                    </a:cubicBezTo>
                    <a:cubicBezTo>
                      <a:pt x="58" y="205"/>
                      <a:pt x="58" y="205"/>
                      <a:pt x="58" y="205"/>
                    </a:cubicBezTo>
                    <a:cubicBezTo>
                      <a:pt x="55" y="202"/>
                      <a:pt x="55" y="202"/>
                      <a:pt x="55" y="202"/>
                    </a:cubicBezTo>
                    <a:cubicBezTo>
                      <a:pt x="55" y="199"/>
                      <a:pt x="55" y="199"/>
                      <a:pt x="55" y="199"/>
                    </a:cubicBezTo>
                    <a:cubicBezTo>
                      <a:pt x="51" y="196"/>
                      <a:pt x="51" y="196"/>
                      <a:pt x="51" y="196"/>
                    </a:cubicBezTo>
                    <a:cubicBezTo>
                      <a:pt x="52" y="193"/>
                      <a:pt x="52" y="193"/>
                      <a:pt x="52" y="193"/>
                    </a:cubicBezTo>
                    <a:cubicBezTo>
                      <a:pt x="53" y="194"/>
                      <a:pt x="53" y="194"/>
                      <a:pt x="53" y="194"/>
                    </a:cubicBezTo>
                    <a:cubicBezTo>
                      <a:pt x="53" y="195"/>
                      <a:pt x="53" y="195"/>
                      <a:pt x="53" y="195"/>
                    </a:cubicBezTo>
                    <a:cubicBezTo>
                      <a:pt x="55" y="195"/>
                      <a:pt x="55" y="195"/>
                      <a:pt x="55" y="195"/>
                    </a:cubicBezTo>
                    <a:cubicBezTo>
                      <a:pt x="56" y="194"/>
                      <a:pt x="56" y="194"/>
                      <a:pt x="56" y="194"/>
                    </a:cubicBezTo>
                    <a:cubicBezTo>
                      <a:pt x="55" y="192"/>
                      <a:pt x="55" y="192"/>
                      <a:pt x="55" y="192"/>
                    </a:cubicBezTo>
                    <a:cubicBezTo>
                      <a:pt x="54" y="191"/>
                      <a:pt x="54" y="191"/>
                      <a:pt x="54" y="191"/>
                    </a:cubicBezTo>
                    <a:cubicBezTo>
                      <a:pt x="53" y="191"/>
                      <a:pt x="53" y="191"/>
                      <a:pt x="53" y="191"/>
                    </a:cubicBezTo>
                    <a:cubicBezTo>
                      <a:pt x="52" y="189"/>
                      <a:pt x="52" y="189"/>
                      <a:pt x="52" y="189"/>
                    </a:cubicBezTo>
                    <a:cubicBezTo>
                      <a:pt x="54" y="187"/>
                      <a:pt x="54" y="187"/>
                      <a:pt x="54" y="187"/>
                    </a:cubicBezTo>
                    <a:cubicBezTo>
                      <a:pt x="54" y="185"/>
                      <a:pt x="54" y="185"/>
                      <a:pt x="54" y="185"/>
                    </a:cubicBezTo>
                    <a:cubicBezTo>
                      <a:pt x="55" y="183"/>
                      <a:pt x="55" y="183"/>
                      <a:pt x="55" y="183"/>
                    </a:cubicBezTo>
                    <a:cubicBezTo>
                      <a:pt x="54" y="183"/>
                      <a:pt x="54" y="183"/>
                      <a:pt x="54" y="183"/>
                    </a:cubicBezTo>
                    <a:cubicBezTo>
                      <a:pt x="54" y="180"/>
                      <a:pt x="54" y="180"/>
                      <a:pt x="54" y="180"/>
                    </a:cubicBezTo>
                    <a:cubicBezTo>
                      <a:pt x="54" y="180"/>
                      <a:pt x="54" y="180"/>
                      <a:pt x="54" y="180"/>
                    </a:cubicBezTo>
                    <a:cubicBezTo>
                      <a:pt x="54" y="178"/>
                      <a:pt x="54" y="178"/>
                      <a:pt x="54" y="178"/>
                    </a:cubicBezTo>
                    <a:cubicBezTo>
                      <a:pt x="56" y="179"/>
                      <a:pt x="56" y="179"/>
                      <a:pt x="56" y="179"/>
                    </a:cubicBezTo>
                    <a:cubicBezTo>
                      <a:pt x="57" y="178"/>
                      <a:pt x="57" y="178"/>
                      <a:pt x="57" y="178"/>
                    </a:cubicBezTo>
                    <a:cubicBezTo>
                      <a:pt x="58" y="177"/>
                      <a:pt x="58" y="177"/>
                      <a:pt x="58" y="177"/>
                    </a:cubicBezTo>
                    <a:cubicBezTo>
                      <a:pt x="59" y="178"/>
                      <a:pt x="59" y="178"/>
                      <a:pt x="59" y="178"/>
                    </a:cubicBezTo>
                    <a:cubicBezTo>
                      <a:pt x="60" y="178"/>
                      <a:pt x="60" y="178"/>
                      <a:pt x="60" y="178"/>
                    </a:cubicBezTo>
                    <a:cubicBezTo>
                      <a:pt x="61" y="176"/>
                      <a:pt x="61" y="176"/>
                      <a:pt x="61" y="176"/>
                    </a:cubicBezTo>
                    <a:cubicBezTo>
                      <a:pt x="67" y="177"/>
                      <a:pt x="67" y="177"/>
                      <a:pt x="67" y="177"/>
                    </a:cubicBezTo>
                    <a:cubicBezTo>
                      <a:pt x="70" y="177"/>
                      <a:pt x="70" y="177"/>
                      <a:pt x="70" y="177"/>
                    </a:cubicBezTo>
                    <a:cubicBezTo>
                      <a:pt x="70" y="175"/>
                      <a:pt x="70" y="175"/>
                      <a:pt x="70" y="175"/>
                    </a:cubicBezTo>
                    <a:cubicBezTo>
                      <a:pt x="67" y="175"/>
                      <a:pt x="67" y="175"/>
                      <a:pt x="67" y="175"/>
                    </a:cubicBezTo>
                    <a:cubicBezTo>
                      <a:pt x="67" y="173"/>
                      <a:pt x="67" y="173"/>
                      <a:pt x="67" y="173"/>
                    </a:cubicBezTo>
                    <a:cubicBezTo>
                      <a:pt x="64" y="173"/>
                      <a:pt x="64" y="173"/>
                      <a:pt x="64" y="173"/>
                    </a:cubicBezTo>
                    <a:cubicBezTo>
                      <a:pt x="61" y="174"/>
                      <a:pt x="61" y="174"/>
                      <a:pt x="61" y="174"/>
                    </a:cubicBezTo>
                    <a:cubicBezTo>
                      <a:pt x="57" y="172"/>
                      <a:pt x="57" y="172"/>
                      <a:pt x="57" y="172"/>
                    </a:cubicBezTo>
                    <a:cubicBezTo>
                      <a:pt x="57" y="171"/>
                      <a:pt x="57" y="171"/>
                      <a:pt x="57" y="171"/>
                    </a:cubicBezTo>
                    <a:cubicBezTo>
                      <a:pt x="59" y="171"/>
                      <a:pt x="59" y="171"/>
                      <a:pt x="59" y="171"/>
                    </a:cubicBezTo>
                    <a:cubicBezTo>
                      <a:pt x="58" y="169"/>
                      <a:pt x="58" y="169"/>
                      <a:pt x="58" y="169"/>
                    </a:cubicBezTo>
                    <a:cubicBezTo>
                      <a:pt x="54" y="171"/>
                      <a:pt x="54" y="171"/>
                      <a:pt x="54" y="171"/>
                    </a:cubicBezTo>
                    <a:cubicBezTo>
                      <a:pt x="51" y="171"/>
                      <a:pt x="51" y="171"/>
                      <a:pt x="51" y="171"/>
                    </a:cubicBezTo>
                    <a:cubicBezTo>
                      <a:pt x="54" y="168"/>
                      <a:pt x="54" y="168"/>
                      <a:pt x="54" y="168"/>
                    </a:cubicBezTo>
                    <a:cubicBezTo>
                      <a:pt x="57" y="166"/>
                      <a:pt x="57" y="166"/>
                      <a:pt x="57" y="166"/>
                    </a:cubicBezTo>
                    <a:cubicBezTo>
                      <a:pt x="61" y="163"/>
                      <a:pt x="61" y="163"/>
                      <a:pt x="61" y="163"/>
                    </a:cubicBezTo>
                    <a:cubicBezTo>
                      <a:pt x="67" y="155"/>
                      <a:pt x="67" y="155"/>
                      <a:pt x="67" y="155"/>
                    </a:cubicBezTo>
                    <a:cubicBezTo>
                      <a:pt x="71" y="150"/>
                      <a:pt x="71" y="150"/>
                      <a:pt x="71" y="150"/>
                    </a:cubicBezTo>
                    <a:cubicBezTo>
                      <a:pt x="72" y="147"/>
                      <a:pt x="72" y="147"/>
                      <a:pt x="72" y="147"/>
                    </a:cubicBezTo>
                    <a:cubicBezTo>
                      <a:pt x="63" y="141"/>
                      <a:pt x="63" y="141"/>
                      <a:pt x="63" y="141"/>
                    </a:cubicBezTo>
                    <a:cubicBezTo>
                      <a:pt x="64" y="137"/>
                      <a:pt x="64" y="137"/>
                      <a:pt x="64" y="137"/>
                    </a:cubicBezTo>
                    <a:cubicBezTo>
                      <a:pt x="61" y="135"/>
                      <a:pt x="61" y="135"/>
                      <a:pt x="61" y="135"/>
                    </a:cubicBezTo>
                    <a:cubicBezTo>
                      <a:pt x="60" y="131"/>
                      <a:pt x="60" y="131"/>
                      <a:pt x="60" y="131"/>
                    </a:cubicBezTo>
                    <a:cubicBezTo>
                      <a:pt x="58" y="131"/>
                      <a:pt x="58" y="131"/>
                      <a:pt x="58" y="131"/>
                    </a:cubicBezTo>
                    <a:cubicBezTo>
                      <a:pt x="59" y="127"/>
                      <a:pt x="59" y="127"/>
                      <a:pt x="59" y="127"/>
                    </a:cubicBezTo>
                    <a:cubicBezTo>
                      <a:pt x="58" y="126"/>
                      <a:pt x="58" y="126"/>
                      <a:pt x="58" y="126"/>
                    </a:cubicBezTo>
                    <a:cubicBezTo>
                      <a:pt x="60" y="122"/>
                      <a:pt x="60" y="122"/>
                      <a:pt x="60" y="122"/>
                    </a:cubicBezTo>
                    <a:cubicBezTo>
                      <a:pt x="51" y="113"/>
                      <a:pt x="51" y="113"/>
                      <a:pt x="51" y="113"/>
                    </a:cubicBezTo>
                    <a:cubicBezTo>
                      <a:pt x="55" y="109"/>
                      <a:pt x="55" y="109"/>
                      <a:pt x="55" y="109"/>
                    </a:cubicBezTo>
                    <a:cubicBezTo>
                      <a:pt x="54" y="106"/>
                      <a:pt x="54" y="106"/>
                      <a:pt x="54" y="106"/>
                    </a:cubicBezTo>
                    <a:cubicBezTo>
                      <a:pt x="50" y="104"/>
                      <a:pt x="50" y="104"/>
                      <a:pt x="50" y="104"/>
                    </a:cubicBezTo>
                    <a:cubicBezTo>
                      <a:pt x="47" y="104"/>
                      <a:pt x="47" y="104"/>
                      <a:pt x="47" y="104"/>
                    </a:cubicBezTo>
                    <a:cubicBezTo>
                      <a:pt x="45" y="100"/>
                      <a:pt x="45" y="100"/>
                      <a:pt x="45" y="100"/>
                    </a:cubicBezTo>
                    <a:cubicBezTo>
                      <a:pt x="46" y="97"/>
                      <a:pt x="46" y="97"/>
                      <a:pt x="46" y="97"/>
                    </a:cubicBezTo>
                    <a:cubicBezTo>
                      <a:pt x="47" y="96"/>
                      <a:pt x="47" y="96"/>
                      <a:pt x="47" y="96"/>
                    </a:cubicBezTo>
                    <a:cubicBezTo>
                      <a:pt x="50" y="95"/>
                      <a:pt x="50" y="95"/>
                      <a:pt x="50" y="95"/>
                    </a:cubicBezTo>
                    <a:cubicBezTo>
                      <a:pt x="51" y="94"/>
                      <a:pt x="51" y="94"/>
                      <a:pt x="51" y="94"/>
                    </a:cubicBezTo>
                    <a:cubicBezTo>
                      <a:pt x="54" y="93"/>
                      <a:pt x="54" y="93"/>
                      <a:pt x="54" y="93"/>
                    </a:cubicBezTo>
                    <a:cubicBezTo>
                      <a:pt x="55" y="91"/>
                      <a:pt x="55" y="91"/>
                      <a:pt x="55" y="91"/>
                    </a:cubicBezTo>
                    <a:cubicBezTo>
                      <a:pt x="57" y="93"/>
                      <a:pt x="57" y="93"/>
                      <a:pt x="57" y="93"/>
                    </a:cubicBezTo>
                    <a:cubicBezTo>
                      <a:pt x="58" y="92"/>
                      <a:pt x="58" y="92"/>
                      <a:pt x="58" y="92"/>
                    </a:cubicBezTo>
                    <a:cubicBezTo>
                      <a:pt x="59" y="90"/>
                      <a:pt x="59" y="90"/>
                      <a:pt x="59" y="90"/>
                    </a:cubicBezTo>
                    <a:cubicBezTo>
                      <a:pt x="63" y="90"/>
                      <a:pt x="63" y="90"/>
                      <a:pt x="63" y="90"/>
                    </a:cubicBezTo>
                    <a:cubicBezTo>
                      <a:pt x="65" y="88"/>
                      <a:pt x="65" y="88"/>
                      <a:pt x="65" y="88"/>
                    </a:cubicBezTo>
                    <a:cubicBezTo>
                      <a:pt x="69" y="90"/>
                      <a:pt x="69" y="90"/>
                      <a:pt x="69" y="90"/>
                    </a:cubicBezTo>
                    <a:cubicBezTo>
                      <a:pt x="73" y="90"/>
                      <a:pt x="73" y="90"/>
                      <a:pt x="73" y="90"/>
                    </a:cubicBezTo>
                    <a:cubicBezTo>
                      <a:pt x="72" y="91"/>
                      <a:pt x="72" y="91"/>
                      <a:pt x="72" y="91"/>
                    </a:cubicBezTo>
                    <a:cubicBezTo>
                      <a:pt x="68" y="91"/>
                      <a:pt x="68" y="91"/>
                      <a:pt x="68" y="91"/>
                    </a:cubicBezTo>
                    <a:cubicBezTo>
                      <a:pt x="68" y="92"/>
                      <a:pt x="68" y="92"/>
                      <a:pt x="68" y="92"/>
                    </a:cubicBezTo>
                    <a:cubicBezTo>
                      <a:pt x="74" y="93"/>
                      <a:pt x="74" y="93"/>
                      <a:pt x="74" y="93"/>
                    </a:cubicBezTo>
                    <a:cubicBezTo>
                      <a:pt x="75" y="98"/>
                      <a:pt x="75" y="98"/>
                      <a:pt x="75" y="98"/>
                    </a:cubicBezTo>
                    <a:cubicBezTo>
                      <a:pt x="76" y="98"/>
                      <a:pt x="76" y="98"/>
                      <a:pt x="76" y="98"/>
                    </a:cubicBezTo>
                    <a:cubicBezTo>
                      <a:pt x="77" y="93"/>
                      <a:pt x="77" y="93"/>
                      <a:pt x="77" y="93"/>
                    </a:cubicBezTo>
                    <a:cubicBezTo>
                      <a:pt x="81" y="93"/>
                      <a:pt x="81" y="93"/>
                      <a:pt x="81" y="93"/>
                    </a:cubicBezTo>
                    <a:cubicBezTo>
                      <a:pt x="86" y="95"/>
                      <a:pt x="86" y="95"/>
                      <a:pt x="86" y="95"/>
                    </a:cubicBezTo>
                    <a:cubicBezTo>
                      <a:pt x="97" y="96"/>
                      <a:pt x="97" y="96"/>
                      <a:pt x="97" y="96"/>
                    </a:cubicBezTo>
                    <a:cubicBezTo>
                      <a:pt x="110" y="102"/>
                      <a:pt x="110" y="102"/>
                      <a:pt x="110" y="102"/>
                    </a:cubicBezTo>
                    <a:cubicBezTo>
                      <a:pt x="116" y="104"/>
                      <a:pt x="116" y="104"/>
                      <a:pt x="116" y="104"/>
                    </a:cubicBezTo>
                    <a:cubicBezTo>
                      <a:pt x="118" y="104"/>
                      <a:pt x="118" y="104"/>
                      <a:pt x="118" y="104"/>
                    </a:cubicBezTo>
                    <a:cubicBezTo>
                      <a:pt x="123" y="107"/>
                      <a:pt x="123" y="107"/>
                      <a:pt x="123" y="107"/>
                    </a:cubicBezTo>
                    <a:cubicBezTo>
                      <a:pt x="127" y="107"/>
                      <a:pt x="127" y="107"/>
                      <a:pt x="127" y="107"/>
                    </a:cubicBezTo>
                    <a:cubicBezTo>
                      <a:pt x="129" y="111"/>
                      <a:pt x="129" y="111"/>
                      <a:pt x="129" y="111"/>
                    </a:cubicBezTo>
                    <a:cubicBezTo>
                      <a:pt x="131" y="111"/>
                      <a:pt x="131" y="111"/>
                      <a:pt x="131" y="111"/>
                    </a:cubicBezTo>
                    <a:cubicBezTo>
                      <a:pt x="131" y="114"/>
                      <a:pt x="131" y="114"/>
                      <a:pt x="131" y="114"/>
                    </a:cubicBezTo>
                    <a:cubicBezTo>
                      <a:pt x="126" y="117"/>
                      <a:pt x="126" y="117"/>
                      <a:pt x="126" y="117"/>
                    </a:cubicBezTo>
                    <a:cubicBezTo>
                      <a:pt x="124" y="119"/>
                      <a:pt x="124" y="119"/>
                      <a:pt x="124" y="119"/>
                    </a:cubicBezTo>
                    <a:cubicBezTo>
                      <a:pt x="114" y="121"/>
                      <a:pt x="114" y="121"/>
                      <a:pt x="114" y="121"/>
                    </a:cubicBezTo>
                    <a:cubicBezTo>
                      <a:pt x="110" y="121"/>
                      <a:pt x="110" y="121"/>
                      <a:pt x="110" y="121"/>
                    </a:cubicBezTo>
                    <a:cubicBezTo>
                      <a:pt x="101" y="119"/>
                      <a:pt x="101" y="119"/>
                      <a:pt x="101" y="119"/>
                    </a:cubicBezTo>
                    <a:cubicBezTo>
                      <a:pt x="94" y="118"/>
                      <a:pt x="94" y="118"/>
                      <a:pt x="94" y="118"/>
                    </a:cubicBezTo>
                    <a:cubicBezTo>
                      <a:pt x="88" y="116"/>
                      <a:pt x="88" y="116"/>
                      <a:pt x="88" y="116"/>
                    </a:cubicBezTo>
                    <a:cubicBezTo>
                      <a:pt x="84" y="116"/>
                      <a:pt x="84" y="116"/>
                      <a:pt x="84" y="116"/>
                    </a:cubicBezTo>
                    <a:cubicBezTo>
                      <a:pt x="81" y="115"/>
                      <a:pt x="81" y="115"/>
                      <a:pt x="81" y="115"/>
                    </a:cubicBezTo>
                    <a:cubicBezTo>
                      <a:pt x="76" y="113"/>
                      <a:pt x="76" y="113"/>
                      <a:pt x="76" y="113"/>
                    </a:cubicBezTo>
                    <a:cubicBezTo>
                      <a:pt x="73" y="112"/>
                      <a:pt x="73" y="112"/>
                      <a:pt x="73" y="112"/>
                    </a:cubicBezTo>
                    <a:cubicBezTo>
                      <a:pt x="76" y="116"/>
                      <a:pt x="76" y="116"/>
                      <a:pt x="76" y="116"/>
                    </a:cubicBezTo>
                    <a:cubicBezTo>
                      <a:pt x="80" y="118"/>
                      <a:pt x="80" y="118"/>
                      <a:pt x="80" y="118"/>
                    </a:cubicBezTo>
                    <a:cubicBezTo>
                      <a:pt x="82" y="119"/>
                      <a:pt x="82" y="119"/>
                      <a:pt x="82" y="119"/>
                    </a:cubicBezTo>
                    <a:cubicBezTo>
                      <a:pt x="86" y="119"/>
                      <a:pt x="86" y="119"/>
                      <a:pt x="86" y="119"/>
                    </a:cubicBezTo>
                    <a:cubicBezTo>
                      <a:pt x="92" y="124"/>
                      <a:pt x="92" y="124"/>
                      <a:pt x="92" y="124"/>
                    </a:cubicBezTo>
                    <a:cubicBezTo>
                      <a:pt x="90" y="128"/>
                      <a:pt x="90" y="128"/>
                      <a:pt x="90" y="128"/>
                    </a:cubicBezTo>
                    <a:cubicBezTo>
                      <a:pt x="93" y="132"/>
                      <a:pt x="93" y="132"/>
                      <a:pt x="93" y="132"/>
                    </a:cubicBezTo>
                    <a:cubicBezTo>
                      <a:pt x="92" y="133"/>
                      <a:pt x="92" y="133"/>
                      <a:pt x="92" y="133"/>
                    </a:cubicBezTo>
                    <a:cubicBezTo>
                      <a:pt x="92" y="134"/>
                      <a:pt x="92" y="134"/>
                      <a:pt x="92" y="134"/>
                    </a:cubicBezTo>
                    <a:cubicBezTo>
                      <a:pt x="97" y="136"/>
                      <a:pt x="97" y="136"/>
                      <a:pt x="97" y="136"/>
                    </a:cubicBezTo>
                    <a:cubicBezTo>
                      <a:pt x="99" y="136"/>
                      <a:pt x="99" y="136"/>
                      <a:pt x="99" y="136"/>
                    </a:cubicBezTo>
                    <a:cubicBezTo>
                      <a:pt x="102" y="138"/>
                      <a:pt x="102" y="138"/>
                      <a:pt x="102" y="138"/>
                    </a:cubicBezTo>
                    <a:cubicBezTo>
                      <a:pt x="103" y="140"/>
                      <a:pt x="103" y="140"/>
                      <a:pt x="103" y="140"/>
                    </a:cubicBezTo>
                    <a:cubicBezTo>
                      <a:pt x="109" y="140"/>
                      <a:pt x="109" y="140"/>
                      <a:pt x="109" y="140"/>
                    </a:cubicBezTo>
                    <a:cubicBezTo>
                      <a:pt x="111" y="140"/>
                      <a:pt x="111" y="140"/>
                      <a:pt x="111" y="140"/>
                    </a:cubicBezTo>
                    <a:cubicBezTo>
                      <a:pt x="116" y="139"/>
                      <a:pt x="116" y="139"/>
                      <a:pt x="116" y="139"/>
                    </a:cubicBezTo>
                    <a:cubicBezTo>
                      <a:pt x="113" y="135"/>
                      <a:pt x="113" y="135"/>
                      <a:pt x="113" y="135"/>
                    </a:cubicBezTo>
                    <a:cubicBezTo>
                      <a:pt x="108" y="135"/>
                      <a:pt x="108" y="135"/>
                      <a:pt x="108" y="135"/>
                    </a:cubicBezTo>
                    <a:cubicBezTo>
                      <a:pt x="106" y="133"/>
                      <a:pt x="106" y="133"/>
                      <a:pt x="106" y="133"/>
                    </a:cubicBezTo>
                    <a:cubicBezTo>
                      <a:pt x="103" y="131"/>
                      <a:pt x="103" y="131"/>
                      <a:pt x="103" y="131"/>
                    </a:cubicBezTo>
                    <a:cubicBezTo>
                      <a:pt x="105" y="130"/>
                      <a:pt x="105" y="130"/>
                      <a:pt x="105" y="130"/>
                    </a:cubicBezTo>
                    <a:cubicBezTo>
                      <a:pt x="105" y="129"/>
                      <a:pt x="105" y="129"/>
                      <a:pt x="105" y="129"/>
                    </a:cubicBezTo>
                    <a:cubicBezTo>
                      <a:pt x="109" y="129"/>
                      <a:pt x="109" y="129"/>
                      <a:pt x="109" y="129"/>
                    </a:cubicBezTo>
                    <a:cubicBezTo>
                      <a:pt x="113" y="131"/>
                      <a:pt x="113" y="131"/>
                      <a:pt x="113" y="131"/>
                    </a:cubicBezTo>
                    <a:cubicBezTo>
                      <a:pt x="114" y="134"/>
                      <a:pt x="114" y="134"/>
                      <a:pt x="114" y="134"/>
                    </a:cubicBezTo>
                    <a:cubicBezTo>
                      <a:pt x="116" y="132"/>
                      <a:pt x="116" y="132"/>
                      <a:pt x="116" y="132"/>
                    </a:cubicBezTo>
                    <a:cubicBezTo>
                      <a:pt x="122" y="133"/>
                      <a:pt x="122" y="133"/>
                      <a:pt x="122" y="133"/>
                    </a:cubicBezTo>
                    <a:cubicBezTo>
                      <a:pt x="125" y="134"/>
                      <a:pt x="125" y="134"/>
                      <a:pt x="125" y="134"/>
                    </a:cubicBezTo>
                    <a:cubicBezTo>
                      <a:pt x="128" y="134"/>
                      <a:pt x="128" y="134"/>
                      <a:pt x="128" y="134"/>
                    </a:cubicBezTo>
                    <a:cubicBezTo>
                      <a:pt x="131" y="136"/>
                      <a:pt x="131" y="136"/>
                      <a:pt x="131" y="136"/>
                    </a:cubicBezTo>
                    <a:cubicBezTo>
                      <a:pt x="134" y="137"/>
                      <a:pt x="134" y="137"/>
                      <a:pt x="134" y="137"/>
                    </a:cubicBezTo>
                    <a:cubicBezTo>
                      <a:pt x="135" y="134"/>
                      <a:pt x="135" y="134"/>
                      <a:pt x="135" y="134"/>
                    </a:cubicBezTo>
                    <a:cubicBezTo>
                      <a:pt x="132" y="134"/>
                      <a:pt x="132" y="134"/>
                      <a:pt x="132" y="134"/>
                    </a:cubicBezTo>
                    <a:cubicBezTo>
                      <a:pt x="130" y="133"/>
                      <a:pt x="130" y="133"/>
                      <a:pt x="130" y="133"/>
                    </a:cubicBezTo>
                    <a:cubicBezTo>
                      <a:pt x="129" y="130"/>
                      <a:pt x="129" y="130"/>
                      <a:pt x="129" y="130"/>
                    </a:cubicBezTo>
                    <a:cubicBezTo>
                      <a:pt x="125" y="128"/>
                      <a:pt x="125" y="128"/>
                      <a:pt x="125" y="128"/>
                    </a:cubicBezTo>
                    <a:cubicBezTo>
                      <a:pt x="124" y="125"/>
                      <a:pt x="124" y="125"/>
                      <a:pt x="124" y="125"/>
                    </a:cubicBezTo>
                    <a:cubicBezTo>
                      <a:pt x="127" y="124"/>
                      <a:pt x="127" y="124"/>
                      <a:pt x="127" y="124"/>
                    </a:cubicBezTo>
                    <a:cubicBezTo>
                      <a:pt x="129" y="122"/>
                      <a:pt x="129" y="122"/>
                      <a:pt x="129" y="122"/>
                    </a:cubicBezTo>
                    <a:cubicBezTo>
                      <a:pt x="134" y="120"/>
                      <a:pt x="134" y="120"/>
                      <a:pt x="134" y="120"/>
                    </a:cubicBezTo>
                    <a:cubicBezTo>
                      <a:pt x="137" y="117"/>
                      <a:pt x="137" y="117"/>
                      <a:pt x="137" y="117"/>
                    </a:cubicBezTo>
                    <a:cubicBezTo>
                      <a:pt x="141" y="119"/>
                      <a:pt x="141" y="119"/>
                      <a:pt x="141" y="119"/>
                    </a:cubicBezTo>
                    <a:cubicBezTo>
                      <a:pt x="145" y="119"/>
                      <a:pt x="145" y="119"/>
                      <a:pt x="145" y="119"/>
                    </a:cubicBezTo>
                    <a:cubicBezTo>
                      <a:pt x="148" y="121"/>
                      <a:pt x="148" y="121"/>
                      <a:pt x="148" y="121"/>
                    </a:cubicBezTo>
                    <a:cubicBezTo>
                      <a:pt x="149" y="121"/>
                      <a:pt x="149" y="121"/>
                      <a:pt x="149" y="121"/>
                    </a:cubicBezTo>
                    <a:cubicBezTo>
                      <a:pt x="152" y="123"/>
                      <a:pt x="152" y="123"/>
                      <a:pt x="152" y="123"/>
                    </a:cubicBezTo>
                    <a:cubicBezTo>
                      <a:pt x="150" y="119"/>
                      <a:pt x="150" y="119"/>
                      <a:pt x="150" y="119"/>
                    </a:cubicBezTo>
                    <a:cubicBezTo>
                      <a:pt x="150" y="115"/>
                      <a:pt x="150" y="115"/>
                      <a:pt x="150" y="115"/>
                    </a:cubicBezTo>
                    <a:cubicBezTo>
                      <a:pt x="150" y="113"/>
                      <a:pt x="150" y="113"/>
                      <a:pt x="150" y="113"/>
                    </a:cubicBezTo>
                    <a:cubicBezTo>
                      <a:pt x="146" y="112"/>
                      <a:pt x="146" y="112"/>
                      <a:pt x="146" y="112"/>
                    </a:cubicBezTo>
                    <a:cubicBezTo>
                      <a:pt x="147" y="106"/>
                      <a:pt x="147" y="106"/>
                      <a:pt x="147" y="106"/>
                    </a:cubicBezTo>
                    <a:cubicBezTo>
                      <a:pt x="143" y="101"/>
                      <a:pt x="143" y="101"/>
                      <a:pt x="143" y="101"/>
                    </a:cubicBezTo>
                    <a:cubicBezTo>
                      <a:pt x="138" y="98"/>
                      <a:pt x="138" y="98"/>
                      <a:pt x="138" y="98"/>
                    </a:cubicBezTo>
                    <a:cubicBezTo>
                      <a:pt x="138" y="97"/>
                      <a:pt x="138" y="97"/>
                      <a:pt x="138" y="97"/>
                    </a:cubicBezTo>
                    <a:cubicBezTo>
                      <a:pt x="144" y="99"/>
                      <a:pt x="144" y="99"/>
                      <a:pt x="144" y="99"/>
                    </a:cubicBezTo>
                    <a:cubicBezTo>
                      <a:pt x="156" y="100"/>
                      <a:pt x="156" y="100"/>
                      <a:pt x="156" y="100"/>
                    </a:cubicBezTo>
                    <a:cubicBezTo>
                      <a:pt x="157" y="102"/>
                      <a:pt x="157" y="102"/>
                      <a:pt x="157" y="102"/>
                    </a:cubicBezTo>
                    <a:cubicBezTo>
                      <a:pt x="161" y="104"/>
                      <a:pt x="161" y="104"/>
                      <a:pt x="161" y="104"/>
                    </a:cubicBezTo>
                    <a:cubicBezTo>
                      <a:pt x="161" y="105"/>
                      <a:pt x="161" y="105"/>
                      <a:pt x="161" y="105"/>
                    </a:cubicBezTo>
                    <a:cubicBezTo>
                      <a:pt x="155" y="107"/>
                      <a:pt x="155" y="107"/>
                      <a:pt x="155" y="107"/>
                    </a:cubicBezTo>
                    <a:cubicBezTo>
                      <a:pt x="153" y="109"/>
                      <a:pt x="153" y="109"/>
                      <a:pt x="153" y="109"/>
                    </a:cubicBezTo>
                    <a:cubicBezTo>
                      <a:pt x="153" y="110"/>
                      <a:pt x="153" y="110"/>
                      <a:pt x="153" y="110"/>
                    </a:cubicBezTo>
                    <a:cubicBezTo>
                      <a:pt x="156" y="111"/>
                      <a:pt x="156" y="111"/>
                      <a:pt x="156" y="111"/>
                    </a:cubicBezTo>
                    <a:cubicBezTo>
                      <a:pt x="158" y="114"/>
                      <a:pt x="158" y="114"/>
                      <a:pt x="158" y="114"/>
                    </a:cubicBezTo>
                    <a:cubicBezTo>
                      <a:pt x="163" y="115"/>
                      <a:pt x="163" y="115"/>
                      <a:pt x="163" y="115"/>
                    </a:cubicBezTo>
                    <a:cubicBezTo>
                      <a:pt x="164" y="115"/>
                      <a:pt x="164" y="115"/>
                      <a:pt x="164" y="115"/>
                    </a:cubicBezTo>
                    <a:cubicBezTo>
                      <a:pt x="166" y="115"/>
                      <a:pt x="166" y="115"/>
                      <a:pt x="166" y="115"/>
                    </a:cubicBezTo>
                    <a:cubicBezTo>
                      <a:pt x="170" y="114"/>
                      <a:pt x="170" y="114"/>
                      <a:pt x="170" y="114"/>
                    </a:cubicBezTo>
                    <a:cubicBezTo>
                      <a:pt x="172" y="114"/>
                      <a:pt x="172" y="114"/>
                      <a:pt x="172" y="114"/>
                    </a:cubicBezTo>
                    <a:cubicBezTo>
                      <a:pt x="173" y="109"/>
                      <a:pt x="173" y="109"/>
                      <a:pt x="173" y="109"/>
                    </a:cubicBezTo>
                    <a:cubicBezTo>
                      <a:pt x="177" y="109"/>
                      <a:pt x="177" y="109"/>
                      <a:pt x="177" y="109"/>
                    </a:cubicBezTo>
                    <a:cubicBezTo>
                      <a:pt x="177" y="107"/>
                      <a:pt x="177" y="107"/>
                      <a:pt x="177" y="107"/>
                    </a:cubicBezTo>
                    <a:cubicBezTo>
                      <a:pt x="180" y="107"/>
                      <a:pt x="180" y="107"/>
                      <a:pt x="180" y="107"/>
                    </a:cubicBezTo>
                    <a:cubicBezTo>
                      <a:pt x="188" y="102"/>
                      <a:pt x="188" y="102"/>
                      <a:pt x="188" y="102"/>
                    </a:cubicBezTo>
                    <a:cubicBezTo>
                      <a:pt x="190" y="102"/>
                      <a:pt x="190" y="102"/>
                      <a:pt x="190" y="102"/>
                    </a:cubicBezTo>
                    <a:cubicBezTo>
                      <a:pt x="194" y="102"/>
                      <a:pt x="194" y="102"/>
                      <a:pt x="194" y="102"/>
                    </a:cubicBezTo>
                    <a:cubicBezTo>
                      <a:pt x="197" y="101"/>
                      <a:pt x="197" y="101"/>
                      <a:pt x="197" y="101"/>
                    </a:cubicBezTo>
                    <a:cubicBezTo>
                      <a:pt x="197" y="102"/>
                      <a:pt x="197" y="102"/>
                      <a:pt x="197" y="102"/>
                    </a:cubicBezTo>
                    <a:cubicBezTo>
                      <a:pt x="198" y="102"/>
                      <a:pt x="198" y="102"/>
                      <a:pt x="198" y="102"/>
                    </a:cubicBezTo>
                    <a:cubicBezTo>
                      <a:pt x="200" y="101"/>
                      <a:pt x="200" y="101"/>
                      <a:pt x="200" y="101"/>
                    </a:cubicBezTo>
                    <a:cubicBezTo>
                      <a:pt x="198" y="99"/>
                      <a:pt x="198" y="99"/>
                      <a:pt x="198" y="99"/>
                    </a:cubicBezTo>
                    <a:cubicBezTo>
                      <a:pt x="203" y="97"/>
                      <a:pt x="203" y="97"/>
                      <a:pt x="203" y="97"/>
                    </a:cubicBezTo>
                    <a:cubicBezTo>
                      <a:pt x="204" y="98"/>
                      <a:pt x="204" y="98"/>
                      <a:pt x="204" y="98"/>
                    </a:cubicBezTo>
                    <a:cubicBezTo>
                      <a:pt x="205" y="96"/>
                      <a:pt x="205" y="96"/>
                      <a:pt x="205" y="96"/>
                    </a:cubicBezTo>
                    <a:cubicBezTo>
                      <a:pt x="209" y="96"/>
                      <a:pt x="209" y="96"/>
                      <a:pt x="209" y="96"/>
                    </a:cubicBezTo>
                    <a:cubicBezTo>
                      <a:pt x="206" y="98"/>
                      <a:pt x="206" y="98"/>
                      <a:pt x="206" y="98"/>
                    </a:cubicBezTo>
                    <a:cubicBezTo>
                      <a:pt x="206" y="100"/>
                      <a:pt x="206" y="100"/>
                      <a:pt x="206" y="100"/>
                    </a:cubicBezTo>
                    <a:cubicBezTo>
                      <a:pt x="205" y="101"/>
                      <a:pt x="205" y="101"/>
                      <a:pt x="205" y="101"/>
                    </a:cubicBezTo>
                    <a:cubicBezTo>
                      <a:pt x="203" y="103"/>
                      <a:pt x="203" y="103"/>
                      <a:pt x="203" y="103"/>
                    </a:cubicBezTo>
                    <a:cubicBezTo>
                      <a:pt x="205" y="103"/>
                      <a:pt x="205" y="103"/>
                      <a:pt x="205" y="103"/>
                    </a:cubicBezTo>
                    <a:cubicBezTo>
                      <a:pt x="204" y="105"/>
                      <a:pt x="204" y="105"/>
                      <a:pt x="204" y="105"/>
                    </a:cubicBezTo>
                    <a:cubicBezTo>
                      <a:pt x="200" y="106"/>
                      <a:pt x="200" y="106"/>
                      <a:pt x="200" y="106"/>
                    </a:cubicBezTo>
                    <a:cubicBezTo>
                      <a:pt x="198" y="109"/>
                      <a:pt x="198" y="109"/>
                      <a:pt x="198" y="109"/>
                    </a:cubicBezTo>
                    <a:cubicBezTo>
                      <a:pt x="201" y="113"/>
                      <a:pt x="201" y="113"/>
                      <a:pt x="201" y="113"/>
                    </a:cubicBezTo>
                    <a:cubicBezTo>
                      <a:pt x="200" y="108"/>
                      <a:pt x="200" y="108"/>
                      <a:pt x="200" y="108"/>
                    </a:cubicBezTo>
                    <a:cubicBezTo>
                      <a:pt x="204" y="107"/>
                      <a:pt x="204" y="107"/>
                      <a:pt x="204" y="107"/>
                    </a:cubicBezTo>
                    <a:cubicBezTo>
                      <a:pt x="206" y="106"/>
                      <a:pt x="206" y="106"/>
                      <a:pt x="206" y="106"/>
                    </a:cubicBezTo>
                    <a:cubicBezTo>
                      <a:pt x="209" y="105"/>
                      <a:pt x="209" y="105"/>
                      <a:pt x="209" y="105"/>
                    </a:cubicBezTo>
                    <a:cubicBezTo>
                      <a:pt x="211" y="101"/>
                      <a:pt x="211" y="101"/>
                      <a:pt x="211" y="101"/>
                    </a:cubicBezTo>
                    <a:cubicBezTo>
                      <a:pt x="213" y="101"/>
                      <a:pt x="213" y="101"/>
                      <a:pt x="213" y="101"/>
                    </a:cubicBezTo>
                    <a:cubicBezTo>
                      <a:pt x="215" y="102"/>
                      <a:pt x="215" y="102"/>
                      <a:pt x="215" y="102"/>
                    </a:cubicBezTo>
                    <a:cubicBezTo>
                      <a:pt x="216" y="100"/>
                      <a:pt x="216" y="100"/>
                      <a:pt x="216" y="100"/>
                    </a:cubicBezTo>
                    <a:cubicBezTo>
                      <a:pt x="225" y="99"/>
                      <a:pt x="225" y="99"/>
                      <a:pt x="225" y="99"/>
                    </a:cubicBezTo>
                    <a:cubicBezTo>
                      <a:pt x="228" y="101"/>
                      <a:pt x="228" y="101"/>
                      <a:pt x="228" y="101"/>
                    </a:cubicBezTo>
                    <a:cubicBezTo>
                      <a:pt x="232" y="98"/>
                      <a:pt x="232" y="98"/>
                      <a:pt x="232" y="98"/>
                    </a:cubicBezTo>
                    <a:cubicBezTo>
                      <a:pt x="237" y="97"/>
                      <a:pt x="237" y="97"/>
                      <a:pt x="237" y="97"/>
                    </a:cubicBezTo>
                    <a:cubicBezTo>
                      <a:pt x="240" y="99"/>
                      <a:pt x="240" y="99"/>
                      <a:pt x="240" y="99"/>
                    </a:cubicBezTo>
                    <a:cubicBezTo>
                      <a:pt x="240" y="101"/>
                      <a:pt x="240" y="101"/>
                      <a:pt x="240" y="101"/>
                    </a:cubicBezTo>
                    <a:cubicBezTo>
                      <a:pt x="246" y="102"/>
                      <a:pt x="246" y="102"/>
                      <a:pt x="246" y="102"/>
                    </a:cubicBezTo>
                    <a:cubicBezTo>
                      <a:pt x="245" y="99"/>
                      <a:pt x="245" y="99"/>
                      <a:pt x="245" y="99"/>
                    </a:cubicBezTo>
                    <a:cubicBezTo>
                      <a:pt x="250" y="100"/>
                      <a:pt x="250" y="100"/>
                      <a:pt x="250" y="100"/>
                    </a:cubicBezTo>
                    <a:cubicBezTo>
                      <a:pt x="251" y="98"/>
                      <a:pt x="251" y="98"/>
                      <a:pt x="251" y="98"/>
                    </a:cubicBezTo>
                    <a:cubicBezTo>
                      <a:pt x="249" y="95"/>
                      <a:pt x="249" y="95"/>
                      <a:pt x="249" y="95"/>
                    </a:cubicBezTo>
                    <a:cubicBezTo>
                      <a:pt x="243" y="91"/>
                      <a:pt x="243" y="91"/>
                      <a:pt x="243" y="91"/>
                    </a:cubicBezTo>
                    <a:cubicBezTo>
                      <a:pt x="243" y="90"/>
                      <a:pt x="243" y="90"/>
                      <a:pt x="243" y="90"/>
                    </a:cubicBezTo>
                    <a:cubicBezTo>
                      <a:pt x="246" y="90"/>
                      <a:pt x="246" y="90"/>
                      <a:pt x="246" y="90"/>
                    </a:cubicBezTo>
                    <a:cubicBezTo>
                      <a:pt x="246" y="89"/>
                      <a:pt x="246" y="89"/>
                      <a:pt x="246" y="89"/>
                    </a:cubicBezTo>
                    <a:cubicBezTo>
                      <a:pt x="249" y="89"/>
                      <a:pt x="249" y="89"/>
                      <a:pt x="249" y="89"/>
                    </a:cubicBezTo>
                    <a:cubicBezTo>
                      <a:pt x="253" y="90"/>
                      <a:pt x="253" y="90"/>
                      <a:pt x="253" y="90"/>
                    </a:cubicBezTo>
                    <a:cubicBezTo>
                      <a:pt x="261" y="90"/>
                      <a:pt x="261" y="90"/>
                      <a:pt x="261" y="90"/>
                    </a:cubicBezTo>
                    <a:cubicBezTo>
                      <a:pt x="265" y="90"/>
                      <a:pt x="265" y="90"/>
                      <a:pt x="265" y="90"/>
                    </a:cubicBezTo>
                    <a:cubicBezTo>
                      <a:pt x="273" y="93"/>
                      <a:pt x="273" y="93"/>
                      <a:pt x="273" y="93"/>
                    </a:cubicBezTo>
                    <a:cubicBezTo>
                      <a:pt x="276" y="94"/>
                      <a:pt x="276" y="94"/>
                      <a:pt x="276" y="94"/>
                    </a:cubicBezTo>
                    <a:cubicBezTo>
                      <a:pt x="283" y="96"/>
                      <a:pt x="283" y="96"/>
                      <a:pt x="283" y="96"/>
                    </a:cubicBezTo>
                    <a:cubicBezTo>
                      <a:pt x="291" y="98"/>
                      <a:pt x="291" y="98"/>
                      <a:pt x="291" y="98"/>
                    </a:cubicBezTo>
                    <a:cubicBezTo>
                      <a:pt x="298" y="102"/>
                      <a:pt x="298" y="102"/>
                      <a:pt x="298" y="102"/>
                    </a:cubicBezTo>
                    <a:cubicBezTo>
                      <a:pt x="299" y="104"/>
                      <a:pt x="299" y="104"/>
                      <a:pt x="299" y="104"/>
                    </a:cubicBezTo>
                    <a:cubicBezTo>
                      <a:pt x="300" y="104"/>
                      <a:pt x="300" y="104"/>
                      <a:pt x="300" y="104"/>
                    </a:cubicBezTo>
                    <a:cubicBezTo>
                      <a:pt x="303" y="98"/>
                      <a:pt x="303" y="98"/>
                      <a:pt x="303" y="98"/>
                    </a:cubicBezTo>
                    <a:cubicBezTo>
                      <a:pt x="302" y="98"/>
                      <a:pt x="302" y="98"/>
                      <a:pt x="302" y="98"/>
                    </a:cubicBezTo>
                    <a:cubicBezTo>
                      <a:pt x="299" y="98"/>
                      <a:pt x="299" y="98"/>
                      <a:pt x="299" y="98"/>
                    </a:cubicBezTo>
                    <a:cubicBezTo>
                      <a:pt x="294" y="95"/>
                      <a:pt x="294" y="95"/>
                      <a:pt x="294" y="95"/>
                    </a:cubicBezTo>
                    <a:cubicBezTo>
                      <a:pt x="294" y="92"/>
                      <a:pt x="294" y="92"/>
                      <a:pt x="294" y="92"/>
                    </a:cubicBezTo>
                    <a:cubicBezTo>
                      <a:pt x="287" y="92"/>
                      <a:pt x="287" y="92"/>
                      <a:pt x="287" y="92"/>
                    </a:cubicBezTo>
                    <a:cubicBezTo>
                      <a:pt x="286" y="93"/>
                      <a:pt x="286" y="93"/>
                      <a:pt x="286" y="93"/>
                    </a:cubicBezTo>
                    <a:cubicBezTo>
                      <a:pt x="284" y="90"/>
                      <a:pt x="284" y="90"/>
                      <a:pt x="284" y="90"/>
                    </a:cubicBezTo>
                    <a:cubicBezTo>
                      <a:pt x="284" y="88"/>
                      <a:pt x="284" y="88"/>
                      <a:pt x="284" y="88"/>
                    </a:cubicBezTo>
                    <a:cubicBezTo>
                      <a:pt x="285" y="88"/>
                      <a:pt x="285" y="88"/>
                      <a:pt x="285" y="88"/>
                    </a:cubicBezTo>
                    <a:cubicBezTo>
                      <a:pt x="283" y="85"/>
                      <a:pt x="283" y="85"/>
                      <a:pt x="283" y="85"/>
                    </a:cubicBezTo>
                    <a:cubicBezTo>
                      <a:pt x="280" y="82"/>
                      <a:pt x="280" y="82"/>
                      <a:pt x="280" y="82"/>
                    </a:cubicBezTo>
                    <a:cubicBezTo>
                      <a:pt x="278" y="81"/>
                      <a:pt x="278" y="81"/>
                      <a:pt x="278" y="81"/>
                    </a:cubicBezTo>
                    <a:cubicBezTo>
                      <a:pt x="277" y="80"/>
                      <a:pt x="277" y="80"/>
                      <a:pt x="277" y="80"/>
                    </a:cubicBezTo>
                    <a:cubicBezTo>
                      <a:pt x="279" y="77"/>
                      <a:pt x="279" y="77"/>
                      <a:pt x="279" y="77"/>
                    </a:cubicBezTo>
                    <a:cubicBezTo>
                      <a:pt x="285" y="75"/>
                      <a:pt x="285" y="75"/>
                      <a:pt x="285" y="75"/>
                    </a:cubicBezTo>
                    <a:cubicBezTo>
                      <a:pt x="284" y="67"/>
                      <a:pt x="284" y="67"/>
                      <a:pt x="284" y="67"/>
                    </a:cubicBezTo>
                    <a:cubicBezTo>
                      <a:pt x="286" y="64"/>
                      <a:pt x="286" y="64"/>
                      <a:pt x="286" y="64"/>
                    </a:cubicBezTo>
                    <a:cubicBezTo>
                      <a:pt x="290" y="65"/>
                      <a:pt x="290" y="65"/>
                      <a:pt x="290" y="65"/>
                    </a:cubicBezTo>
                    <a:cubicBezTo>
                      <a:pt x="300" y="64"/>
                      <a:pt x="300" y="64"/>
                      <a:pt x="300" y="64"/>
                    </a:cubicBezTo>
                    <a:cubicBezTo>
                      <a:pt x="302" y="64"/>
                      <a:pt x="302" y="64"/>
                      <a:pt x="302" y="64"/>
                    </a:cubicBezTo>
                    <a:cubicBezTo>
                      <a:pt x="308" y="66"/>
                      <a:pt x="308" y="66"/>
                      <a:pt x="308" y="66"/>
                    </a:cubicBezTo>
                    <a:cubicBezTo>
                      <a:pt x="307" y="67"/>
                      <a:pt x="307" y="67"/>
                      <a:pt x="307" y="67"/>
                    </a:cubicBezTo>
                    <a:cubicBezTo>
                      <a:pt x="309" y="70"/>
                      <a:pt x="309" y="70"/>
                      <a:pt x="309" y="70"/>
                    </a:cubicBezTo>
                    <a:cubicBezTo>
                      <a:pt x="308" y="72"/>
                      <a:pt x="308" y="72"/>
                      <a:pt x="308" y="72"/>
                    </a:cubicBezTo>
                    <a:cubicBezTo>
                      <a:pt x="308" y="76"/>
                      <a:pt x="308" y="76"/>
                      <a:pt x="308" y="76"/>
                    </a:cubicBezTo>
                    <a:cubicBezTo>
                      <a:pt x="312" y="79"/>
                      <a:pt x="312" y="79"/>
                      <a:pt x="312" y="79"/>
                    </a:cubicBezTo>
                    <a:cubicBezTo>
                      <a:pt x="315" y="79"/>
                      <a:pt x="315" y="79"/>
                      <a:pt x="315" y="79"/>
                    </a:cubicBezTo>
                    <a:cubicBezTo>
                      <a:pt x="318" y="84"/>
                      <a:pt x="318" y="84"/>
                      <a:pt x="318" y="84"/>
                    </a:cubicBezTo>
                    <a:cubicBezTo>
                      <a:pt x="318" y="86"/>
                      <a:pt x="318" y="86"/>
                      <a:pt x="318" y="86"/>
                    </a:cubicBezTo>
                    <a:cubicBezTo>
                      <a:pt x="319" y="86"/>
                      <a:pt x="319" y="86"/>
                      <a:pt x="319" y="86"/>
                    </a:cubicBezTo>
                    <a:cubicBezTo>
                      <a:pt x="321" y="90"/>
                      <a:pt x="321" y="90"/>
                      <a:pt x="321" y="90"/>
                    </a:cubicBezTo>
                    <a:cubicBezTo>
                      <a:pt x="324" y="94"/>
                      <a:pt x="324" y="94"/>
                      <a:pt x="324" y="94"/>
                    </a:cubicBezTo>
                    <a:cubicBezTo>
                      <a:pt x="325" y="97"/>
                      <a:pt x="325" y="97"/>
                      <a:pt x="325" y="97"/>
                    </a:cubicBezTo>
                    <a:cubicBezTo>
                      <a:pt x="328" y="99"/>
                      <a:pt x="328" y="99"/>
                      <a:pt x="328" y="99"/>
                    </a:cubicBezTo>
                    <a:cubicBezTo>
                      <a:pt x="331" y="100"/>
                      <a:pt x="331" y="100"/>
                      <a:pt x="331" y="100"/>
                    </a:cubicBezTo>
                    <a:cubicBezTo>
                      <a:pt x="330" y="102"/>
                      <a:pt x="330" y="102"/>
                      <a:pt x="330" y="102"/>
                    </a:cubicBezTo>
                    <a:cubicBezTo>
                      <a:pt x="332" y="106"/>
                      <a:pt x="332" y="106"/>
                      <a:pt x="332" y="106"/>
                    </a:cubicBezTo>
                    <a:cubicBezTo>
                      <a:pt x="329" y="110"/>
                      <a:pt x="329" y="110"/>
                      <a:pt x="329" y="110"/>
                    </a:cubicBezTo>
                    <a:cubicBezTo>
                      <a:pt x="330" y="111"/>
                      <a:pt x="330" y="111"/>
                      <a:pt x="330" y="111"/>
                    </a:cubicBezTo>
                    <a:cubicBezTo>
                      <a:pt x="329" y="114"/>
                      <a:pt x="329" y="114"/>
                      <a:pt x="329" y="114"/>
                    </a:cubicBezTo>
                    <a:cubicBezTo>
                      <a:pt x="326" y="115"/>
                      <a:pt x="326" y="115"/>
                      <a:pt x="326" y="115"/>
                    </a:cubicBezTo>
                    <a:cubicBezTo>
                      <a:pt x="322" y="116"/>
                      <a:pt x="322" y="116"/>
                      <a:pt x="322" y="116"/>
                    </a:cubicBezTo>
                    <a:cubicBezTo>
                      <a:pt x="318" y="116"/>
                      <a:pt x="318" y="116"/>
                      <a:pt x="318" y="116"/>
                    </a:cubicBezTo>
                    <a:cubicBezTo>
                      <a:pt x="314" y="115"/>
                      <a:pt x="314" y="115"/>
                      <a:pt x="314" y="115"/>
                    </a:cubicBezTo>
                    <a:cubicBezTo>
                      <a:pt x="308" y="115"/>
                      <a:pt x="308" y="115"/>
                      <a:pt x="308" y="115"/>
                    </a:cubicBezTo>
                    <a:cubicBezTo>
                      <a:pt x="302" y="116"/>
                      <a:pt x="302" y="116"/>
                      <a:pt x="302" y="116"/>
                    </a:cubicBezTo>
                    <a:cubicBezTo>
                      <a:pt x="304" y="116"/>
                      <a:pt x="304" y="116"/>
                      <a:pt x="304" y="116"/>
                    </a:cubicBezTo>
                    <a:cubicBezTo>
                      <a:pt x="310" y="116"/>
                      <a:pt x="310" y="116"/>
                      <a:pt x="310" y="116"/>
                    </a:cubicBezTo>
                    <a:cubicBezTo>
                      <a:pt x="313" y="116"/>
                      <a:pt x="313" y="116"/>
                      <a:pt x="313" y="116"/>
                    </a:cubicBezTo>
                    <a:cubicBezTo>
                      <a:pt x="316" y="118"/>
                      <a:pt x="316" y="118"/>
                      <a:pt x="316" y="118"/>
                    </a:cubicBezTo>
                    <a:cubicBezTo>
                      <a:pt x="325" y="119"/>
                      <a:pt x="325" y="119"/>
                      <a:pt x="325" y="119"/>
                    </a:cubicBezTo>
                    <a:cubicBezTo>
                      <a:pt x="328" y="119"/>
                      <a:pt x="328" y="119"/>
                      <a:pt x="328" y="119"/>
                    </a:cubicBezTo>
                    <a:cubicBezTo>
                      <a:pt x="332" y="120"/>
                      <a:pt x="332" y="120"/>
                      <a:pt x="332" y="120"/>
                    </a:cubicBezTo>
                    <a:cubicBezTo>
                      <a:pt x="334" y="119"/>
                      <a:pt x="334" y="119"/>
                      <a:pt x="334" y="119"/>
                    </a:cubicBezTo>
                    <a:cubicBezTo>
                      <a:pt x="334" y="117"/>
                      <a:pt x="334" y="117"/>
                      <a:pt x="334" y="117"/>
                    </a:cubicBezTo>
                    <a:cubicBezTo>
                      <a:pt x="341" y="113"/>
                      <a:pt x="341" y="113"/>
                      <a:pt x="341" y="113"/>
                    </a:cubicBezTo>
                    <a:cubicBezTo>
                      <a:pt x="340" y="110"/>
                      <a:pt x="340" y="110"/>
                      <a:pt x="340" y="110"/>
                    </a:cubicBezTo>
                    <a:cubicBezTo>
                      <a:pt x="343" y="105"/>
                      <a:pt x="343" y="105"/>
                      <a:pt x="343" y="105"/>
                    </a:cubicBezTo>
                    <a:cubicBezTo>
                      <a:pt x="338" y="102"/>
                      <a:pt x="338" y="102"/>
                      <a:pt x="338" y="102"/>
                    </a:cubicBezTo>
                    <a:cubicBezTo>
                      <a:pt x="338" y="98"/>
                      <a:pt x="338" y="98"/>
                      <a:pt x="338" y="98"/>
                    </a:cubicBezTo>
                    <a:cubicBezTo>
                      <a:pt x="347" y="96"/>
                      <a:pt x="347" y="96"/>
                      <a:pt x="347" y="96"/>
                    </a:cubicBezTo>
                    <a:cubicBezTo>
                      <a:pt x="355" y="100"/>
                      <a:pt x="355" y="100"/>
                      <a:pt x="355" y="100"/>
                    </a:cubicBezTo>
                    <a:cubicBezTo>
                      <a:pt x="359" y="107"/>
                      <a:pt x="359" y="107"/>
                      <a:pt x="359" y="107"/>
                    </a:cubicBezTo>
                    <a:cubicBezTo>
                      <a:pt x="363" y="108"/>
                      <a:pt x="363" y="108"/>
                      <a:pt x="363" y="108"/>
                    </a:cubicBezTo>
                    <a:cubicBezTo>
                      <a:pt x="360" y="105"/>
                      <a:pt x="360" y="105"/>
                      <a:pt x="360" y="105"/>
                    </a:cubicBezTo>
                    <a:cubicBezTo>
                      <a:pt x="359" y="103"/>
                      <a:pt x="359" y="103"/>
                      <a:pt x="359" y="103"/>
                    </a:cubicBezTo>
                    <a:cubicBezTo>
                      <a:pt x="362" y="102"/>
                      <a:pt x="362" y="102"/>
                      <a:pt x="362" y="102"/>
                    </a:cubicBezTo>
                    <a:cubicBezTo>
                      <a:pt x="356" y="97"/>
                      <a:pt x="356" y="97"/>
                      <a:pt x="356" y="97"/>
                    </a:cubicBezTo>
                    <a:cubicBezTo>
                      <a:pt x="350" y="96"/>
                      <a:pt x="350" y="96"/>
                      <a:pt x="350" y="96"/>
                    </a:cubicBezTo>
                    <a:cubicBezTo>
                      <a:pt x="349" y="95"/>
                      <a:pt x="349" y="95"/>
                      <a:pt x="349" y="95"/>
                    </a:cubicBezTo>
                    <a:cubicBezTo>
                      <a:pt x="340" y="93"/>
                      <a:pt x="340" y="93"/>
                      <a:pt x="340" y="93"/>
                    </a:cubicBezTo>
                    <a:cubicBezTo>
                      <a:pt x="338" y="95"/>
                      <a:pt x="338" y="95"/>
                      <a:pt x="338" y="95"/>
                    </a:cubicBezTo>
                    <a:cubicBezTo>
                      <a:pt x="334" y="94"/>
                      <a:pt x="334" y="94"/>
                      <a:pt x="334" y="94"/>
                    </a:cubicBezTo>
                    <a:cubicBezTo>
                      <a:pt x="331" y="95"/>
                      <a:pt x="331" y="95"/>
                      <a:pt x="331" y="95"/>
                    </a:cubicBezTo>
                    <a:cubicBezTo>
                      <a:pt x="329" y="92"/>
                      <a:pt x="329" y="92"/>
                      <a:pt x="329" y="92"/>
                    </a:cubicBezTo>
                    <a:cubicBezTo>
                      <a:pt x="327" y="90"/>
                      <a:pt x="327" y="90"/>
                      <a:pt x="327" y="90"/>
                    </a:cubicBezTo>
                    <a:cubicBezTo>
                      <a:pt x="326" y="86"/>
                      <a:pt x="326" y="86"/>
                      <a:pt x="326" y="86"/>
                    </a:cubicBezTo>
                    <a:cubicBezTo>
                      <a:pt x="326" y="82"/>
                      <a:pt x="326" y="82"/>
                      <a:pt x="326" y="82"/>
                    </a:cubicBezTo>
                    <a:cubicBezTo>
                      <a:pt x="319" y="78"/>
                      <a:pt x="319" y="78"/>
                      <a:pt x="319" y="78"/>
                    </a:cubicBezTo>
                    <a:cubicBezTo>
                      <a:pt x="315" y="77"/>
                      <a:pt x="315" y="77"/>
                      <a:pt x="315" y="77"/>
                    </a:cubicBezTo>
                    <a:cubicBezTo>
                      <a:pt x="317" y="76"/>
                      <a:pt x="317" y="76"/>
                      <a:pt x="317" y="76"/>
                    </a:cubicBezTo>
                    <a:cubicBezTo>
                      <a:pt x="318" y="73"/>
                      <a:pt x="318" y="73"/>
                      <a:pt x="318" y="73"/>
                    </a:cubicBezTo>
                    <a:cubicBezTo>
                      <a:pt x="322" y="71"/>
                      <a:pt x="322" y="71"/>
                      <a:pt x="322" y="71"/>
                    </a:cubicBezTo>
                    <a:cubicBezTo>
                      <a:pt x="322" y="69"/>
                      <a:pt x="322" y="69"/>
                      <a:pt x="322" y="69"/>
                    </a:cubicBezTo>
                    <a:cubicBezTo>
                      <a:pt x="320" y="64"/>
                      <a:pt x="320" y="64"/>
                      <a:pt x="320" y="64"/>
                    </a:cubicBezTo>
                    <a:cubicBezTo>
                      <a:pt x="323" y="66"/>
                      <a:pt x="323" y="66"/>
                      <a:pt x="323" y="66"/>
                    </a:cubicBezTo>
                    <a:cubicBezTo>
                      <a:pt x="326" y="70"/>
                      <a:pt x="326" y="70"/>
                      <a:pt x="326" y="70"/>
                    </a:cubicBezTo>
                    <a:cubicBezTo>
                      <a:pt x="327" y="73"/>
                      <a:pt x="327" y="73"/>
                      <a:pt x="327" y="73"/>
                    </a:cubicBezTo>
                    <a:cubicBezTo>
                      <a:pt x="328" y="74"/>
                      <a:pt x="328" y="74"/>
                      <a:pt x="328" y="74"/>
                    </a:cubicBezTo>
                    <a:cubicBezTo>
                      <a:pt x="329" y="77"/>
                      <a:pt x="329" y="77"/>
                      <a:pt x="329" y="77"/>
                    </a:cubicBezTo>
                    <a:cubicBezTo>
                      <a:pt x="339" y="79"/>
                      <a:pt x="339" y="79"/>
                      <a:pt x="339" y="79"/>
                    </a:cubicBezTo>
                    <a:cubicBezTo>
                      <a:pt x="345" y="79"/>
                      <a:pt x="345" y="79"/>
                      <a:pt x="345" y="79"/>
                    </a:cubicBezTo>
                    <a:cubicBezTo>
                      <a:pt x="349" y="80"/>
                      <a:pt x="349" y="80"/>
                      <a:pt x="349" y="80"/>
                    </a:cubicBezTo>
                    <a:cubicBezTo>
                      <a:pt x="352" y="80"/>
                      <a:pt x="352" y="80"/>
                      <a:pt x="352" y="80"/>
                    </a:cubicBezTo>
                    <a:cubicBezTo>
                      <a:pt x="348" y="78"/>
                      <a:pt x="348" y="78"/>
                      <a:pt x="348" y="78"/>
                    </a:cubicBezTo>
                    <a:cubicBezTo>
                      <a:pt x="342" y="77"/>
                      <a:pt x="342" y="77"/>
                      <a:pt x="342" y="77"/>
                    </a:cubicBezTo>
                    <a:cubicBezTo>
                      <a:pt x="336" y="76"/>
                      <a:pt x="336" y="76"/>
                      <a:pt x="336" y="76"/>
                    </a:cubicBezTo>
                    <a:cubicBezTo>
                      <a:pt x="330" y="72"/>
                      <a:pt x="330" y="72"/>
                      <a:pt x="330" y="72"/>
                    </a:cubicBezTo>
                    <a:cubicBezTo>
                      <a:pt x="336" y="71"/>
                      <a:pt x="336" y="71"/>
                      <a:pt x="336" y="71"/>
                    </a:cubicBezTo>
                    <a:cubicBezTo>
                      <a:pt x="341" y="73"/>
                      <a:pt x="341" y="73"/>
                      <a:pt x="341" y="73"/>
                    </a:cubicBezTo>
                    <a:cubicBezTo>
                      <a:pt x="344" y="73"/>
                      <a:pt x="344" y="73"/>
                      <a:pt x="344" y="73"/>
                    </a:cubicBezTo>
                    <a:cubicBezTo>
                      <a:pt x="344" y="71"/>
                      <a:pt x="344" y="71"/>
                      <a:pt x="344" y="71"/>
                    </a:cubicBezTo>
                    <a:cubicBezTo>
                      <a:pt x="339" y="71"/>
                      <a:pt x="339" y="71"/>
                      <a:pt x="339" y="71"/>
                    </a:cubicBezTo>
                    <a:cubicBezTo>
                      <a:pt x="341" y="69"/>
                      <a:pt x="341" y="69"/>
                      <a:pt x="341" y="69"/>
                    </a:cubicBezTo>
                    <a:cubicBezTo>
                      <a:pt x="348" y="68"/>
                      <a:pt x="348" y="68"/>
                      <a:pt x="348" y="68"/>
                    </a:cubicBezTo>
                    <a:cubicBezTo>
                      <a:pt x="353" y="70"/>
                      <a:pt x="353" y="70"/>
                      <a:pt x="353" y="70"/>
                    </a:cubicBezTo>
                    <a:cubicBezTo>
                      <a:pt x="357" y="70"/>
                      <a:pt x="357" y="70"/>
                      <a:pt x="357" y="70"/>
                    </a:cubicBezTo>
                    <a:cubicBezTo>
                      <a:pt x="362" y="73"/>
                      <a:pt x="362" y="73"/>
                      <a:pt x="362" y="73"/>
                    </a:cubicBezTo>
                    <a:cubicBezTo>
                      <a:pt x="366" y="74"/>
                      <a:pt x="366" y="74"/>
                      <a:pt x="366" y="74"/>
                    </a:cubicBezTo>
                    <a:cubicBezTo>
                      <a:pt x="374" y="75"/>
                      <a:pt x="374" y="75"/>
                      <a:pt x="374" y="75"/>
                    </a:cubicBezTo>
                    <a:cubicBezTo>
                      <a:pt x="375" y="76"/>
                      <a:pt x="375" y="76"/>
                      <a:pt x="375" y="76"/>
                    </a:cubicBezTo>
                    <a:cubicBezTo>
                      <a:pt x="372" y="77"/>
                      <a:pt x="372" y="77"/>
                      <a:pt x="372" y="77"/>
                    </a:cubicBezTo>
                    <a:cubicBezTo>
                      <a:pt x="375" y="81"/>
                      <a:pt x="375" y="81"/>
                      <a:pt x="375" y="81"/>
                    </a:cubicBezTo>
                    <a:cubicBezTo>
                      <a:pt x="375" y="84"/>
                      <a:pt x="375" y="84"/>
                      <a:pt x="375" y="84"/>
                    </a:cubicBezTo>
                    <a:cubicBezTo>
                      <a:pt x="377" y="84"/>
                      <a:pt x="377" y="84"/>
                      <a:pt x="377" y="84"/>
                    </a:cubicBezTo>
                    <a:cubicBezTo>
                      <a:pt x="378" y="81"/>
                      <a:pt x="378" y="81"/>
                      <a:pt x="378" y="81"/>
                    </a:cubicBezTo>
                    <a:cubicBezTo>
                      <a:pt x="380" y="82"/>
                      <a:pt x="380" y="82"/>
                      <a:pt x="380" y="82"/>
                    </a:cubicBezTo>
                    <a:cubicBezTo>
                      <a:pt x="381" y="86"/>
                      <a:pt x="381" y="86"/>
                      <a:pt x="381" y="86"/>
                    </a:cubicBezTo>
                    <a:cubicBezTo>
                      <a:pt x="385" y="88"/>
                      <a:pt x="385" y="88"/>
                      <a:pt x="385" y="88"/>
                    </a:cubicBezTo>
                    <a:cubicBezTo>
                      <a:pt x="390" y="90"/>
                      <a:pt x="390" y="90"/>
                      <a:pt x="390" y="90"/>
                    </a:cubicBezTo>
                    <a:cubicBezTo>
                      <a:pt x="386" y="87"/>
                      <a:pt x="386" y="87"/>
                      <a:pt x="386" y="87"/>
                    </a:cubicBezTo>
                    <a:cubicBezTo>
                      <a:pt x="382" y="86"/>
                      <a:pt x="382" y="86"/>
                      <a:pt x="382" y="86"/>
                    </a:cubicBezTo>
                    <a:cubicBezTo>
                      <a:pt x="386" y="85"/>
                      <a:pt x="386" y="85"/>
                      <a:pt x="386" y="85"/>
                    </a:cubicBezTo>
                    <a:cubicBezTo>
                      <a:pt x="386" y="83"/>
                      <a:pt x="386" y="83"/>
                      <a:pt x="386" y="83"/>
                    </a:cubicBezTo>
                    <a:cubicBezTo>
                      <a:pt x="379" y="79"/>
                      <a:pt x="379" y="79"/>
                      <a:pt x="379" y="79"/>
                    </a:cubicBezTo>
                    <a:cubicBezTo>
                      <a:pt x="378" y="75"/>
                      <a:pt x="378" y="75"/>
                      <a:pt x="378" y="75"/>
                    </a:cubicBezTo>
                    <a:cubicBezTo>
                      <a:pt x="374" y="73"/>
                      <a:pt x="374" y="73"/>
                      <a:pt x="374" y="73"/>
                    </a:cubicBezTo>
                    <a:cubicBezTo>
                      <a:pt x="370" y="73"/>
                      <a:pt x="370" y="73"/>
                      <a:pt x="370" y="73"/>
                    </a:cubicBezTo>
                    <a:cubicBezTo>
                      <a:pt x="366" y="70"/>
                      <a:pt x="366" y="70"/>
                      <a:pt x="366" y="70"/>
                    </a:cubicBezTo>
                    <a:cubicBezTo>
                      <a:pt x="359" y="69"/>
                      <a:pt x="359" y="69"/>
                      <a:pt x="359" y="69"/>
                    </a:cubicBezTo>
                    <a:cubicBezTo>
                      <a:pt x="355" y="67"/>
                      <a:pt x="355" y="67"/>
                      <a:pt x="355" y="67"/>
                    </a:cubicBezTo>
                    <a:cubicBezTo>
                      <a:pt x="355" y="65"/>
                      <a:pt x="355" y="65"/>
                      <a:pt x="355" y="65"/>
                    </a:cubicBezTo>
                    <a:cubicBezTo>
                      <a:pt x="350" y="60"/>
                      <a:pt x="350" y="60"/>
                      <a:pt x="350" y="60"/>
                    </a:cubicBezTo>
                    <a:cubicBezTo>
                      <a:pt x="354" y="58"/>
                      <a:pt x="354" y="58"/>
                      <a:pt x="354" y="58"/>
                    </a:cubicBezTo>
                    <a:cubicBezTo>
                      <a:pt x="364" y="58"/>
                      <a:pt x="364" y="58"/>
                      <a:pt x="364" y="58"/>
                    </a:cubicBezTo>
                    <a:cubicBezTo>
                      <a:pt x="374" y="57"/>
                      <a:pt x="374" y="57"/>
                      <a:pt x="374" y="57"/>
                    </a:cubicBezTo>
                    <a:cubicBezTo>
                      <a:pt x="378" y="58"/>
                      <a:pt x="378" y="58"/>
                      <a:pt x="378" y="58"/>
                    </a:cubicBezTo>
                    <a:cubicBezTo>
                      <a:pt x="380" y="57"/>
                      <a:pt x="380" y="57"/>
                      <a:pt x="380" y="57"/>
                    </a:cubicBezTo>
                    <a:cubicBezTo>
                      <a:pt x="386" y="57"/>
                      <a:pt x="386" y="57"/>
                      <a:pt x="386" y="57"/>
                    </a:cubicBezTo>
                    <a:cubicBezTo>
                      <a:pt x="383" y="55"/>
                      <a:pt x="383" y="55"/>
                      <a:pt x="383" y="55"/>
                    </a:cubicBezTo>
                    <a:cubicBezTo>
                      <a:pt x="379" y="54"/>
                      <a:pt x="379" y="54"/>
                      <a:pt x="379" y="54"/>
                    </a:cubicBezTo>
                    <a:cubicBezTo>
                      <a:pt x="377" y="53"/>
                      <a:pt x="377" y="53"/>
                      <a:pt x="377" y="53"/>
                    </a:cubicBezTo>
                    <a:cubicBezTo>
                      <a:pt x="378" y="52"/>
                      <a:pt x="378" y="52"/>
                      <a:pt x="378" y="52"/>
                    </a:cubicBezTo>
                    <a:cubicBezTo>
                      <a:pt x="381" y="52"/>
                      <a:pt x="381" y="52"/>
                      <a:pt x="381" y="52"/>
                    </a:cubicBezTo>
                    <a:cubicBezTo>
                      <a:pt x="380" y="51"/>
                      <a:pt x="380" y="51"/>
                      <a:pt x="380" y="51"/>
                    </a:cubicBezTo>
                    <a:cubicBezTo>
                      <a:pt x="376" y="50"/>
                      <a:pt x="376" y="50"/>
                      <a:pt x="376" y="50"/>
                    </a:cubicBezTo>
                    <a:cubicBezTo>
                      <a:pt x="377" y="49"/>
                      <a:pt x="377" y="49"/>
                      <a:pt x="377" y="49"/>
                    </a:cubicBezTo>
                    <a:cubicBezTo>
                      <a:pt x="381" y="48"/>
                      <a:pt x="381" y="48"/>
                      <a:pt x="381" y="48"/>
                    </a:cubicBezTo>
                    <a:cubicBezTo>
                      <a:pt x="378" y="47"/>
                      <a:pt x="378" y="47"/>
                      <a:pt x="378" y="47"/>
                    </a:cubicBezTo>
                    <a:cubicBezTo>
                      <a:pt x="383" y="47"/>
                      <a:pt x="383" y="47"/>
                      <a:pt x="383" y="47"/>
                    </a:cubicBezTo>
                    <a:cubicBezTo>
                      <a:pt x="388" y="44"/>
                      <a:pt x="388" y="44"/>
                      <a:pt x="388" y="44"/>
                    </a:cubicBezTo>
                    <a:cubicBezTo>
                      <a:pt x="391" y="45"/>
                      <a:pt x="391" y="45"/>
                      <a:pt x="391" y="45"/>
                    </a:cubicBezTo>
                    <a:cubicBezTo>
                      <a:pt x="396" y="43"/>
                      <a:pt x="396" y="43"/>
                      <a:pt x="396" y="43"/>
                    </a:cubicBezTo>
                    <a:cubicBezTo>
                      <a:pt x="401" y="43"/>
                      <a:pt x="401" y="43"/>
                      <a:pt x="401" y="43"/>
                    </a:cubicBezTo>
                    <a:cubicBezTo>
                      <a:pt x="408" y="43"/>
                      <a:pt x="408" y="43"/>
                      <a:pt x="408" y="43"/>
                    </a:cubicBezTo>
                    <a:cubicBezTo>
                      <a:pt x="412" y="42"/>
                      <a:pt x="412" y="42"/>
                      <a:pt x="412" y="42"/>
                    </a:cubicBezTo>
                    <a:cubicBezTo>
                      <a:pt x="409" y="41"/>
                      <a:pt x="409" y="41"/>
                      <a:pt x="409" y="41"/>
                    </a:cubicBezTo>
                    <a:cubicBezTo>
                      <a:pt x="406" y="41"/>
                      <a:pt x="406" y="41"/>
                      <a:pt x="406" y="41"/>
                    </a:cubicBezTo>
                    <a:cubicBezTo>
                      <a:pt x="405" y="40"/>
                      <a:pt x="405" y="40"/>
                      <a:pt x="405" y="40"/>
                    </a:cubicBezTo>
                    <a:cubicBezTo>
                      <a:pt x="408" y="39"/>
                      <a:pt x="408" y="39"/>
                      <a:pt x="408" y="39"/>
                    </a:cubicBezTo>
                    <a:cubicBezTo>
                      <a:pt x="409" y="39"/>
                      <a:pt x="409" y="39"/>
                      <a:pt x="409" y="39"/>
                    </a:cubicBezTo>
                    <a:cubicBezTo>
                      <a:pt x="414" y="40"/>
                      <a:pt x="414" y="40"/>
                      <a:pt x="414" y="40"/>
                    </a:cubicBezTo>
                    <a:cubicBezTo>
                      <a:pt x="419" y="39"/>
                      <a:pt x="419" y="39"/>
                      <a:pt x="419" y="39"/>
                    </a:cubicBezTo>
                    <a:cubicBezTo>
                      <a:pt x="423" y="40"/>
                      <a:pt x="423" y="40"/>
                      <a:pt x="423" y="40"/>
                    </a:cubicBezTo>
                    <a:cubicBezTo>
                      <a:pt x="423" y="42"/>
                      <a:pt x="423" y="42"/>
                      <a:pt x="423" y="42"/>
                    </a:cubicBezTo>
                    <a:cubicBezTo>
                      <a:pt x="426" y="41"/>
                      <a:pt x="426" y="41"/>
                      <a:pt x="426" y="41"/>
                    </a:cubicBezTo>
                    <a:cubicBezTo>
                      <a:pt x="427" y="42"/>
                      <a:pt x="427" y="42"/>
                      <a:pt x="427" y="42"/>
                    </a:cubicBezTo>
                    <a:cubicBezTo>
                      <a:pt x="431" y="41"/>
                      <a:pt x="431" y="41"/>
                      <a:pt x="431" y="41"/>
                    </a:cubicBezTo>
                    <a:cubicBezTo>
                      <a:pt x="433" y="41"/>
                      <a:pt x="433" y="41"/>
                      <a:pt x="433" y="41"/>
                    </a:cubicBezTo>
                    <a:cubicBezTo>
                      <a:pt x="435" y="40"/>
                      <a:pt x="435" y="40"/>
                      <a:pt x="435" y="40"/>
                    </a:cubicBezTo>
                    <a:cubicBezTo>
                      <a:pt x="442" y="40"/>
                      <a:pt x="442" y="40"/>
                      <a:pt x="442" y="40"/>
                    </a:cubicBezTo>
                    <a:cubicBezTo>
                      <a:pt x="445" y="41"/>
                      <a:pt x="445" y="41"/>
                      <a:pt x="445" y="41"/>
                    </a:cubicBezTo>
                    <a:cubicBezTo>
                      <a:pt x="448" y="45"/>
                      <a:pt x="448" y="45"/>
                      <a:pt x="448" y="45"/>
                    </a:cubicBezTo>
                    <a:cubicBezTo>
                      <a:pt x="456" y="48"/>
                      <a:pt x="456" y="48"/>
                      <a:pt x="456" y="48"/>
                    </a:cubicBezTo>
                    <a:cubicBezTo>
                      <a:pt x="459" y="51"/>
                      <a:pt x="459" y="51"/>
                      <a:pt x="459" y="51"/>
                    </a:cubicBezTo>
                    <a:cubicBezTo>
                      <a:pt x="457" y="54"/>
                      <a:pt x="457" y="54"/>
                      <a:pt x="457" y="54"/>
                    </a:cubicBezTo>
                    <a:cubicBezTo>
                      <a:pt x="462" y="54"/>
                      <a:pt x="462" y="54"/>
                      <a:pt x="462" y="54"/>
                    </a:cubicBezTo>
                    <a:cubicBezTo>
                      <a:pt x="467" y="55"/>
                      <a:pt x="467" y="55"/>
                      <a:pt x="467" y="55"/>
                    </a:cubicBezTo>
                    <a:cubicBezTo>
                      <a:pt x="470" y="56"/>
                      <a:pt x="470" y="56"/>
                      <a:pt x="470" y="56"/>
                    </a:cubicBezTo>
                    <a:cubicBezTo>
                      <a:pt x="468" y="53"/>
                      <a:pt x="468" y="53"/>
                      <a:pt x="468" y="53"/>
                    </a:cubicBezTo>
                    <a:cubicBezTo>
                      <a:pt x="484" y="49"/>
                      <a:pt x="484" y="49"/>
                      <a:pt x="484" y="49"/>
                    </a:cubicBezTo>
                    <a:cubicBezTo>
                      <a:pt x="479" y="48"/>
                      <a:pt x="479" y="48"/>
                      <a:pt x="479" y="48"/>
                    </a:cubicBezTo>
                    <a:cubicBezTo>
                      <a:pt x="477" y="49"/>
                      <a:pt x="477" y="49"/>
                      <a:pt x="477" y="49"/>
                    </a:cubicBezTo>
                    <a:cubicBezTo>
                      <a:pt x="461" y="50"/>
                      <a:pt x="461" y="50"/>
                      <a:pt x="461" y="50"/>
                    </a:cubicBezTo>
                    <a:cubicBezTo>
                      <a:pt x="457" y="47"/>
                      <a:pt x="457" y="47"/>
                      <a:pt x="457" y="47"/>
                    </a:cubicBezTo>
                    <a:cubicBezTo>
                      <a:pt x="448" y="44"/>
                      <a:pt x="448" y="44"/>
                      <a:pt x="448" y="44"/>
                    </a:cubicBezTo>
                    <a:cubicBezTo>
                      <a:pt x="445" y="40"/>
                      <a:pt x="445" y="40"/>
                      <a:pt x="445" y="40"/>
                    </a:cubicBezTo>
                    <a:cubicBezTo>
                      <a:pt x="437" y="37"/>
                      <a:pt x="437" y="37"/>
                      <a:pt x="437" y="37"/>
                    </a:cubicBezTo>
                    <a:cubicBezTo>
                      <a:pt x="441" y="38"/>
                      <a:pt x="441" y="38"/>
                      <a:pt x="441" y="38"/>
                    </a:cubicBezTo>
                    <a:cubicBezTo>
                      <a:pt x="449" y="37"/>
                      <a:pt x="449" y="37"/>
                      <a:pt x="449" y="37"/>
                    </a:cubicBezTo>
                    <a:cubicBezTo>
                      <a:pt x="451" y="38"/>
                      <a:pt x="451" y="38"/>
                      <a:pt x="451" y="38"/>
                    </a:cubicBezTo>
                    <a:cubicBezTo>
                      <a:pt x="459" y="39"/>
                      <a:pt x="459" y="39"/>
                      <a:pt x="459" y="39"/>
                    </a:cubicBezTo>
                    <a:cubicBezTo>
                      <a:pt x="450" y="36"/>
                      <a:pt x="450" y="36"/>
                      <a:pt x="450" y="36"/>
                    </a:cubicBezTo>
                    <a:cubicBezTo>
                      <a:pt x="447" y="34"/>
                      <a:pt x="447" y="34"/>
                      <a:pt x="447" y="34"/>
                    </a:cubicBezTo>
                    <a:cubicBezTo>
                      <a:pt x="447" y="32"/>
                      <a:pt x="447" y="32"/>
                      <a:pt x="447" y="32"/>
                    </a:cubicBezTo>
                    <a:cubicBezTo>
                      <a:pt x="449" y="31"/>
                      <a:pt x="449" y="31"/>
                      <a:pt x="449" y="31"/>
                    </a:cubicBezTo>
                    <a:cubicBezTo>
                      <a:pt x="452" y="28"/>
                      <a:pt x="452" y="28"/>
                      <a:pt x="452" y="28"/>
                    </a:cubicBezTo>
                    <a:cubicBezTo>
                      <a:pt x="454" y="28"/>
                      <a:pt x="454" y="28"/>
                      <a:pt x="454" y="28"/>
                    </a:cubicBezTo>
                    <a:cubicBezTo>
                      <a:pt x="456" y="27"/>
                      <a:pt x="456" y="27"/>
                      <a:pt x="456" y="27"/>
                    </a:cubicBezTo>
                    <a:cubicBezTo>
                      <a:pt x="466" y="29"/>
                      <a:pt x="466" y="29"/>
                      <a:pt x="466" y="29"/>
                    </a:cubicBezTo>
                    <a:cubicBezTo>
                      <a:pt x="469" y="29"/>
                      <a:pt x="469" y="29"/>
                      <a:pt x="469" y="29"/>
                    </a:cubicBezTo>
                    <a:cubicBezTo>
                      <a:pt x="470" y="30"/>
                      <a:pt x="470" y="30"/>
                      <a:pt x="470" y="30"/>
                    </a:cubicBezTo>
                    <a:cubicBezTo>
                      <a:pt x="464" y="33"/>
                      <a:pt x="464" y="33"/>
                      <a:pt x="464" y="33"/>
                    </a:cubicBezTo>
                    <a:cubicBezTo>
                      <a:pt x="467" y="33"/>
                      <a:pt x="467" y="33"/>
                      <a:pt x="467" y="33"/>
                    </a:cubicBezTo>
                    <a:cubicBezTo>
                      <a:pt x="470" y="32"/>
                      <a:pt x="470" y="32"/>
                      <a:pt x="470" y="32"/>
                    </a:cubicBezTo>
                    <a:cubicBezTo>
                      <a:pt x="473" y="33"/>
                      <a:pt x="473" y="33"/>
                      <a:pt x="473" y="33"/>
                    </a:cubicBezTo>
                    <a:cubicBezTo>
                      <a:pt x="478" y="33"/>
                      <a:pt x="478" y="33"/>
                      <a:pt x="478" y="33"/>
                    </a:cubicBezTo>
                    <a:cubicBezTo>
                      <a:pt x="481" y="33"/>
                      <a:pt x="481" y="33"/>
                      <a:pt x="481" y="33"/>
                    </a:cubicBezTo>
                    <a:cubicBezTo>
                      <a:pt x="478" y="36"/>
                      <a:pt x="478" y="36"/>
                      <a:pt x="478" y="36"/>
                    </a:cubicBezTo>
                    <a:cubicBezTo>
                      <a:pt x="484" y="36"/>
                      <a:pt x="484" y="36"/>
                      <a:pt x="484" y="36"/>
                    </a:cubicBezTo>
                    <a:cubicBezTo>
                      <a:pt x="488" y="35"/>
                      <a:pt x="488" y="35"/>
                      <a:pt x="488" y="35"/>
                    </a:cubicBezTo>
                    <a:cubicBezTo>
                      <a:pt x="493" y="36"/>
                      <a:pt x="493" y="36"/>
                      <a:pt x="493" y="36"/>
                    </a:cubicBezTo>
                    <a:cubicBezTo>
                      <a:pt x="498" y="35"/>
                      <a:pt x="498" y="35"/>
                      <a:pt x="498" y="35"/>
                    </a:cubicBezTo>
                    <a:cubicBezTo>
                      <a:pt x="501" y="34"/>
                      <a:pt x="501" y="34"/>
                      <a:pt x="501" y="34"/>
                    </a:cubicBezTo>
                    <a:cubicBezTo>
                      <a:pt x="509" y="36"/>
                      <a:pt x="509" y="36"/>
                      <a:pt x="509" y="36"/>
                    </a:cubicBezTo>
                    <a:cubicBezTo>
                      <a:pt x="517" y="38"/>
                      <a:pt x="517" y="38"/>
                      <a:pt x="517" y="38"/>
                    </a:cubicBezTo>
                    <a:cubicBezTo>
                      <a:pt x="521" y="42"/>
                      <a:pt x="521" y="42"/>
                      <a:pt x="521" y="42"/>
                    </a:cubicBezTo>
                    <a:cubicBezTo>
                      <a:pt x="522" y="40"/>
                      <a:pt x="522" y="40"/>
                      <a:pt x="522" y="40"/>
                    </a:cubicBezTo>
                    <a:cubicBezTo>
                      <a:pt x="527" y="41"/>
                      <a:pt x="527" y="41"/>
                      <a:pt x="527" y="41"/>
                    </a:cubicBezTo>
                    <a:cubicBezTo>
                      <a:pt x="530" y="42"/>
                      <a:pt x="530" y="42"/>
                      <a:pt x="530" y="42"/>
                    </a:cubicBezTo>
                    <a:cubicBezTo>
                      <a:pt x="530" y="44"/>
                      <a:pt x="530" y="44"/>
                      <a:pt x="530" y="44"/>
                    </a:cubicBezTo>
                    <a:cubicBezTo>
                      <a:pt x="527" y="43"/>
                      <a:pt x="527" y="43"/>
                      <a:pt x="527" y="43"/>
                    </a:cubicBezTo>
                    <a:cubicBezTo>
                      <a:pt x="523" y="42"/>
                      <a:pt x="523" y="42"/>
                      <a:pt x="523" y="42"/>
                    </a:cubicBezTo>
                    <a:cubicBezTo>
                      <a:pt x="524" y="44"/>
                      <a:pt x="524" y="44"/>
                      <a:pt x="524" y="44"/>
                    </a:cubicBezTo>
                    <a:cubicBezTo>
                      <a:pt x="527" y="45"/>
                      <a:pt x="527" y="45"/>
                      <a:pt x="527" y="45"/>
                    </a:cubicBezTo>
                    <a:cubicBezTo>
                      <a:pt x="532" y="45"/>
                      <a:pt x="532" y="45"/>
                      <a:pt x="532" y="45"/>
                    </a:cubicBezTo>
                    <a:cubicBezTo>
                      <a:pt x="532" y="48"/>
                      <a:pt x="532" y="48"/>
                      <a:pt x="532" y="48"/>
                    </a:cubicBezTo>
                    <a:cubicBezTo>
                      <a:pt x="528" y="49"/>
                      <a:pt x="528" y="49"/>
                      <a:pt x="528" y="49"/>
                    </a:cubicBezTo>
                    <a:cubicBezTo>
                      <a:pt x="527" y="51"/>
                      <a:pt x="527" y="51"/>
                      <a:pt x="527" y="51"/>
                    </a:cubicBezTo>
                    <a:cubicBezTo>
                      <a:pt x="524" y="51"/>
                      <a:pt x="524" y="51"/>
                      <a:pt x="524" y="51"/>
                    </a:cubicBezTo>
                    <a:cubicBezTo>
                      <a:pt x="517" y="54"/>
                      <a:pt x="517" y="54"/>
                      <a:pt x="517" y="54"/>
                    </a:cubicBezTo>
                    <a:cubicBezTo>
                      <a:pt x="514" y="56"/>
                      <a:pt x="514" y="56"/>
                      <a:pt x="514" y="56"/>
                    </a:cubicBezTo>
                    <a:cubicBezTo>
                      <a:pt x="509" y="58"/>
                      <a:pt x="509" y="58"/>
                      <a:pt x="509" y="58"/>
                    </a:cubicBezTo>
                    <a:cubicBezTo>
                      <a:pt x="507" y="59"/>
                      <a:pt x="507" y="59"/>
                      <a:pt x="507" y="59"/>
                    </a:cubicBezTo>
                    <a:cubicBezTo>
                      <a:pt x="506" y="61"/>
                      <a:pt x="506" y="61"/>
                      <a:pt x="506" y="61"/>
                    </a:cubicBezTo>
                    <a:cubicBezTo>
                      <a:pt x="505" y="62"/>
                      <a:pt x="505" y="62"/>
                      <a:pt x="505" y="62"/>
                    </a:cubicBezTo>
                    <a:cubicBezTo>
                      <a:pt x="502" y="66"/>
                      <a:pt x="502" y="66"/>
                      <a:pt x="502" y="66"/>
                    </a:cubicBezTo>
                    <a:cubicBezTo>
                      <a:pt x="497" y="68"/>
                      <a:pt x="497" y="68"/>
                      <a:pt x="497" y="68"/>
                    </a:cubicBezTo>
                    <a:cubicBezTo>
                      <a:pt x="494" y="69"/>
                      <a:pt x="494" y="69"/>
                      <a:pt x="494" y="69"/>
                    </a:cubicBezTo>
                    <a:cubicBezTo>
                      <a:pt x="499" y="68"/>
                      <a:pt x="499" y="68"/>
                      <a:pt x="499" y="68"/>
                    </a:cubicBezTo>
                    <a:cubicBezTo>
                      <a:pt x="503" y="67"/>
                      <a:pt x="503" y="67"/>
                      <a:pt x="503" y="67"/>
                    </a:cubicBezTo>
                    <a:cubicBezTo>
                      <a:pt x="508" y="65"/>
                      <a:pt x="508" y="65"/>
                      <a:pt x="508" y="65"/>
                    </a:cubicBezTo>
                    <a:cubicBezTo>
                      <a:pt x="506" y="63"/>
                      <a:pt x="506" y="63"/>
                      <a:pt x="506" y="63"/>
                    </a:cubicBezTo>
                    <a:cubicBezTo>
                      <a:pt x="508" y="62"/>
                      <a:pt x="508" y="62"/>
                      <a:pt x="508" y="62"/>
                    </a:cubicBezTo>
                    <a:cubicBezTo>
                      <a:pt x="512" y="63"/>
                      <a:pt x="512" y="63"/>
                      <a:pt x="512" y="63"/>
                    </a:cubicBezTo>
                    <a:cubicBezTo>
                      <a:pt x="517" y="62"/>
                      <a:pt x="517" y="62"/>
                      <a:pt x="517" y="62"/>
                    </a:cubicBezTo>
                    <a:cubicBezTo>
                      <a:pt x="521" y="60"/>
                      <a:pt x="521" y="60"/>
                      <a:pt x="521" y="60"/>
                    </a:cubicBezTo>
                    <a:cubicBezTo>
                      <a:pt x="525" y="60"/>
                      <a:pt x="525" y="60"/>
                      <a:pt x="525" y="60"/>
                    </a:cubicBezTo>
                    <a:cubicBezTo>
                      <a:pt x="527" y="58"/>
                      <a:pt x="527" y="58"/>
                      <a:pt x="527" y="58"/>
                    </a:cubicBezTo>
                    <a:cubicBezTo>
                      <a:pt x="526" y="57"/>
                      <a:pt x="526" y="57"/>
                      <a:pt x="526" y="57"/>
                    </a:cubicBezTo>
                    <a:cubicBezTo>
                      <a:pt x="522" y="58"/>
                      <a:pt x="522" y="58"/>
                      <a:pt x="522" y="58"/>
                    </a:cubicBezTo>
                    <a:cubicBezTo>
                      <a:pt x="521" y="56"/>
                      <a:pt x="521" y="56"/>
                      <a:pt x="521" y="56"/>
                    </a:cubicBezTo>
                    <a:cubicBezTo>
                      <a:pt x="527" y="56"/>
                      <a:pt x="527" y="56"/>
                      <a:pt x="527" y="56"/>
                    </a:cubicBezTo>
                    <a:cubicBezTo>
                      <a:pt x="530" y="55"/>
                      <a:pt x="530" y="55"/>
                      <a:pt x="530" y="55"/>
                    </a:cubicBezTo>
                    <a:cubicBezTo>
                      <a:pt x="530" y="57"/>
                      <a:pt x="530" y="57"/>
                      <a:pt x="530" y="57"/>
                    </a:cubicBezTo>
                    <a:cubicBezTo>
                      <a:pt x="537" y="59"/>
                      <a:pt x="537" y="59"/>
                      <a:pt x="537" y="59"/>
                    </a:cubicBezTo>
                    <a:cubicBezTo>
                      <a:pt x="541" y="59"/>
                      <a:pt x="541" y="59"/>
                      <a:pt x="541" y="59"/>
                    </a:cubicBezTo>
                    <a:cubicBezTo>
                      <a:pt x="538" y="56"/>
                      <a:pt x="538" y="56"/>
                      <a:pt x="538" y="56"/>
                    </a:cubicBezTo>
                    <a:cubicBezTo>
                      <a:pt x="543" y="57"/>
                      <a:pt x="543" y="57"/>
                      <a:pt x="543" y="57"/>
                    </a:cubicBezTo>
                    <a:cubicBezTo>
                      <a:pt x="548" y="61"/>
                      <a:pt x="548" y="61"/>
                      <a:pt x="548" y="61"/>
                    </a:cubicBezTo>
                    <a:cubicBezTo>
                      <a:pt x="552" y="64"/>
                      <a:pt x="552" y="64"/>
                      <a:pt x="552" y="64"/>
                    </a:cubicBezTo>
                    <a:cubicBezTo>
                      <a:pt x="549" y="59"/>
                      <a:pt x="549" y="59"/>
                      <a:pt x="549" y="59"/>
                    </a:cubicBezTo>
                    <a:cubicBezTo>
                      <a:pt x="555" y="58"/>
                      <a:pt x="555" y="58"/>
                      <a:pt x="555" y="58"/>
                    </a:cubicBezTo>
                    <a:cubicBezTo>
                      <a:pt x="557" y="58"/>
                      <a:pt x="557" y="58"/>
                      <a:pt x="557" y="58"/>
                    </a:cubicBezTo>
                    <a:cubicBezTo>
                      <a:pt x="576" y="58"/>
                      <a:pt x="576" y="58"/>
                      <a:pt x="576" y="58"/>
                    </a:cubicBezTo>
                    <a:cubicBezTo>
                      <a:pt x="577" y="59"/>
                      <a:pt x="577" y="59"/>
                      <a:pt x="577" y="59"/>
                    </a:cubicBezTo>
                    <a:cubicBezTo>
                      <a:pt x="576" y="60"/>
                      <a:pt x="576" y="60"/>
                      <a:pt x="576" y="60"/>
                    </a:cubicBezTo>
                    <a:cubicBezTo>
                      <a:pt x="577" y="61"/>
                      <a:pt x="577" y="61"/>
                      <a:pt x="577" y="61"/>
                    </a:cubicBezTo>
                    <a:cubicBezTo>
                      <a:pt x="586" y="62"/>
                      <a:pt x="586" y="62"/>
                      <a:pt x="586" y="62"/>
                    </a:cubicBezTo>
                    <a:cubicBezTo>
                      <a:pt x="589" y="61"/>
                      <a:pt x="589" y="61"/>
                      <a:pt x="589" y="61"/>
                    </a:cubicBezTo>
                    <a:cubicBezTo>
                      <a:pt x="592" y="63"/>
                      <a:pt x="592" y="63"/>
                      <a:pt x="592" y="63"/>
                    </a:cubicBezTo>
                    <a:cubicBezTo>
                      <a:pt x="600" y="63"/>
                      <a:pt x="600" y="63"/>
                      <a:pt x="600" y="63"/>
                    </a:cubicBezTo>
                    <a:cubicBezTo>
                      <a:pt x="606" y="63"/>
                      <a:pt x="606" y="63"/>
                      <a:pt x="606" y="63"/>
                    </a:cubicBezTo>
                    <a:cubicBezTo>
                      <a:pt x="609" y="64"/>
                      <a:pt x="609" y="64"/>
                      <a:pt x="609" y="64"/>
                    </a:cubicBezTo>
                    <a:cubicBezTo>
                      <a:pt x="611" y="63"/>
                      <a:pt x="611" y="63"/>
                      <a:pt x="611" y="63"/>
                    </a:cubicBezTo>
                    <a:cubicBezTo>
                      <a:pt x="605" y="59"/>
                      <a:pt x="605" y="59"/>
                      <a:pt x="605" y="59"/>
                    </a:cubicBezTo>
                    <a:cubicBezTo>
                      <a:pt x="607" y="58"/>
                      <a:pt x="607" y="58"/>
                      <a:pt x="607" y="58"/>
                    </a:cubicBezTo>
                    <a:cubicBezTo>
                      <a:pt x="607" y="56"/>
                      <a:pt x="607" y="56"/>
                      <a:pt x="607" y="56"/>
                    </a:cubicBezTo>
                    <a:cubicBezTo>
                      <a:pt x="618" y="59"/>
                      <a:pt x="618" y="59"/>
                      <a:pt x="618" y="59"/>
                    </a:cubicBezTo>
                    <a:cubicBezTo>
                      <a:pt x="620" y="57"/>
                      <a:pt x="620" y="57"/>
                      <a:pt x="620" y="57"/>
                    </a:cubicBezTo>
                    <a:cubicBezTo>
                      <a:pt x="625" y="58"/>
                      <a:pt x="625" y="58"/>
                      <a:pt x="625" y="58"/>
                    </a:cubicBezTo>
                    <a:cubicBezTo>
                      <a:pt x="630" y="58"/>
                      <a:pt x="630" y="58"/>
                      <a:pt x="630" y="58"/>
                    </a:cubicBezTo>
                    <a:cubicBezTo>
                      <a:pt x="636" y="59"/>
                      <a:pt x="636" y="59"/>
                      <a:pt x="636" y="59"/>
                    </a:cubicBezTo>
                    <a:cubicBezTo>
                      <a:pt x="639" y="61"/>
                      <a:pt x="639" y="61"/>
                      <a:pt x="639" y="61"/>
                    </a:cubicBezTo>
                    <a:cubicBezTo>
                      <a:pt x="643" y="62"/>
                      <a:pt x="643" y="62"/>
                      <a:pt x="643" y="62"/>
                    </a:cubicBezTo>
                    <a:cubicBezTo>
                      <a:pt x="646" y="64"/>
                      <a:pt x="646" y="64"/>
                      <a:pt x="646" y="64"/>
                    </a:cubicBezTo>
                    <a:cubicBezTo>
                      <a:pt x="647" y="67"/>
                      <a:pt x="647" y="67"/>
                      <a:pt x="647" y="67"/>
                    </a:cubicBezTo>
                    <a:cubicBezTo>
                      <a:pt x="652" y="69"/>
                      <a:pt x="652" y="69"/>
                      <a:pt x="652" y="69"/>
                    </a:cubicBezTo>
                    <a:cubicBezTo>
                      <a:pt x="652" y="71"/>
                      <a:pt x="652" y="71"/>
                      <a:pt x="652" y="71"/>
                    </a:cubicBezTo>
                    <a:cubicBezTo>
                      <a:pt x="650" y="72"/>
                      <a:pt x="650" y="72"/>
                      <a:pt x="650" y="72"/>
                    </a:cubicBezTo>
                    <a:cubicBezTo>
                      <a:pt x="654" y="75"/>
                      <a:pt x="654" y="75"/>
                      <a:pt x="654" y="75"/>
                    </a:cubicBezTo>
                    <a:cubicBezTo>
                      <a:pt x="657" y="75"/>
                      <a:pt x="657" y="75"/>
                      <a:pt x="657" y="75"/>
                    </a:cubicBezTo>
                    <a:cubicBezTo>
                      <a:pt x="664" y="77"/>
                      <a:pt x="664" y="77"/>
                      <a:pt x="664" y="77"/>
                    </a:cubicBezTo>
                    <a:cubicBezTo>
                      <a:pt x="673" y="80"/>
                      <a:pt x="673" y="80"/>
                      <a:pt x="673" y="80"/>
                    </a:cubicBezTo>
                    <a:cubicBezTo>
                      <a:pt x="679" y="82"/>
                      <a:pt x="679" y="82"/>
                      <a:pt x="679" y="82"/>
                    </a:cubicBezTo>
                    <a:cubicBezTo>
                      <a:pt x="678" y="78"/>
                      <a:pt x="678" y="78"/>
                      <a:pt x="678" y="78"/>
                    </a:cubicBezTo>
                    <a:cubicBezTo>
                      <a:pt x="676" y="76"/>
                      <a:pt x="676" y="76"/>
                      <a:pt x="676" y="76"/>
                    </a:cubicBezTo>
                    <a:cubicBezTo>
                      <a:pt x="676" y="72"/>
                      <a:pt x="676" y="72"/>
                      <a:pt x="676" y="72"/>
                    </a:cubicBezTo>
                    <a:cubicBezTo>
                      <a:pt x="679" y="75"/>
                      <a:pt x="679" y="75"/>
                      <a:pt x="679" y="75"/>
                    </a:cubicBezTo>
                    <a:cubicBezTo>
                      <a:pt x="685" y="76"/>
                      <a:pt x="685" y="76"/>
                      <a:pt x="685" y="76"/>
                    </a:cubicBezTo>
                    <a:cubicBezTo>
                      <a:pt x="690" y="77"/>
                      <a:pt x="690" y="77"/>
                      <a:pt x="690" y="77"/>
                    </a:cubicBezTo>
                    <a:cubicBezTo>
                      <a:pt x="695" y="77"/>
                      <a:pt x="695" y="77"/>
                      <a:pt x="695" y="77"/>
                    </a:cubicBezTo>
                    <a:cubicBezTo>
                      <a:pt x="702" y="78"/>
                      <a:pt x="702" y="78"/>
                      <a:pt x="702" y="78"/>
                    </a:cubicBezTo>
                    <a:cubicBezTo>
                      <a:pt x="701" y="76"/>
                      <a:pt x="701" y="76"/>
                      <a:pt x="701" y="76"/>
                    </a:cubicBezTo>
                    <a:cubicBezTo>
                      <a:pt x="694" y="75"/>
                      <a:pt x="694" y="75"/>
                      <a:pt x="694" y="75"/>
                    </a:cubicBezTo>
                    <a:cubicBezTo>
                      <a:pt x="695" y="73"/>
                      <a:pt x="695" y="73"/>
                      <a:pt x="695" y="73"/>
                    </a:cubicBezTo>
                    <a:cubicBezTo>
                      <a:pt x="698" y="74"/>
                      <a:pt x="698" y="74"/>
                      <a:pt x="698" y="74"/>
                    </a:cubicBezTo>
                    <a:cubicBezTo>
                      <a:pt x="704" y="75"/>
                      <a:pt x="704" y="75"/>
                      <a:pt x="704" y="75"/>
                    </a:cubicBezTo>
                    <a:cubicBezTo>
                      <a:pt x="710" y="77"/>
                      <a:pt x="710" y="77"/>
                      <a:pt x="710" y="77"/>
                    </a:cubicBezTo>
                    <a:cubicBezTo>
                      <a:pt x="716" y="79"/>
                      <a:pt x="716" y="79"/>
                      <a:pt x="716" y="79"/>
                    </a:cubicBezTo>
                    <a:cubicBezTo>
                      <a:pt x="718" y="78"/>
                      <a:pt x="718" y="78"/>
                      <a:pt x="718" y="78"/>
                    </a:cubicBezTo>
                    <a:cubicBezTo>
                      <a:pt x="720" y="77"/>
                      <a:pt x="720" y="77"/>
                      <a:pt x="720" y="77"/>
                    </a:cubicBezTo>
                    <a:cubicBezTo>
                      <a:pt x="726" y="77"/>
                      <a:pt x="726" y="77"/>
                      <a:pt x="726" y="77"/>
                    </a:cubicBezTo>
                    <a:cubicBezTo>
                      <a:pt x="722" y="74"/>
                      <a:pt x="722" y="74"/>
                      <a:pt x="722" y="74"/>
                    </a:cubicBezTo>
                    <a:cubicBezTo>
                      <a:pt x="718" y="72"/>
                      <a:pt x="718" y="72"/>
                      <a:pt x="718" y="72"/>
                    </a:cubicBezTo>
                    <a:cubicBezTo>
                      <a:pt x="719" y="71"/>
                      <a:pt x="719" y="71"/>
                      <a:pt x="719" y="71"/>
                    </a:cubicBezTo>
                    <a:cubicBezTo>
                      <a:pt x="719" y="68"/>
                      <a:pt x="719" y="68"/>
                      <a:pt x="719" y="68"/>
                    </a:cubicBezTo>
                    <a:cubicBezTo>
                      <a:pt x="719" y="66"/>
                      <a:pt x="719" y="66"/>
                      <a:pt x="719" y="66"/>
                    </a:cubicBezTo>
                    <a:cubicBezTo>
                      <a:pt x="717" y="65"/>
                      <a:pt x="717" y="65"/>
                      <a:pt x="717" y="65"/>
                    </a:cubicBezTo>
                    <a:cubicBezTo>
                      <a:pt x="719" y="64"/>
                      <a:pt x="719" y="64"/>
                      <a:pt x="719" y="64"/>
                    </a:cubicBezTo>
                    <a:cubicBezTo>
                      <a:pt x="724" y="66"/>
                      <a:pt x="724" y="66"/>
                      <a:pt x="724" y="66"/>
                    </a:cubicBezTo>
                    <a:cubicBezTo>
                      <a:pt x="734" y="66"/>
                      <a:pt x="734" y="66"/>
                      <a:pt x="734" y="66"/>
                    </a:cubicBezTo>
                    <a:cubicBezTo>
                      <a:pt x="744" y="67"/>
                      <a:pt x="744" y="67"/>
                      <a:pt x="744" y="67"/>
                    </a:cubicBezTo>
                    <a:cubicBezTo>
                      <a:pt x="750" y="67"/>
                      <a:pt x="750" y="67"/>
                      <a:pt x="750" y="67"/>
                    </a:cubicBezTo>
                    <a:cubicBezTo>
                      <a:pt x="744" y="68"/>
                      <a:pt x="744" y="68"/>
                      <a:pt x="744" y="68"/>
                    </a:cubicBezTo>
                    <a:cubicBezTo>
                      <a:pt x="744" y="71"/>
                      <a:pt x="744" y="71"/>
                      <a:pt x="744" y="71"/>
                    </a:cubicBezTo>
                    <a:cubicBezTo>
                      <a:pt x="751" y="70"/>
                      <a:pt x="751" y="70"/>
                      <a:pt x="751" y="70"/>
                    </a:cubicBezTo>
                    <a:cubicBezTo>
                      <a:pt x="755" y="70"/>
                      <a:pt x="755" y="70"/>
                      <a:pt x="755" y="70"/>
                    </a:cubicBezTo>
                    <a:cubicBezTo>
                      <a:pt x="757" y="70"/>
                      <a:pt x="757" y="70"/>
                      <a:pt x="757" y="70"/>
                    </a:cubicBezTo>
                    <a:cubicBezTo>
                      <a:pt x="758" y="71"/>
                      <a:pt x="758" y="71"/>
                      <a:pt x="758" y="71"/>
                    </a:cubicBezTo>
                    <a:cubicBezTo>
                      <a:pt x="756" y="71"/>
                      <a:pt x="756" y="71"/>
                      <a:pt x="756" y="71"/>
                    </a:cubicBezTo>
                    <a:cubicBezTo>
                      <a:pt x="754" y="72"/>
                      <a:pt x="754" y="72"/>
                      <a:pt x="754" y="72"/>
                    </a:cubicBezTo>
                    <a:cubicBezTo>
                      <a:pt x="754" y="73"/>
                      <a:pt x="754" y="73"/>
                      <a:pt x="754" y="73"/>
                    </a:cubicBezTo>
                    <a:cubicBezTo>
                      <a:pt x="758" y="75"/>
                      <a:pt x="758" y="75"/>
                      <a:pt x="758" y="75"/>
                    </a:cubicBezTo>
                    <a:cubicBezTo>
                      <a:pt x="760" y="74"/>
                      <a:pt x="760" y="74"/>
                      <a:pt x="760" y="74"/>
                    </a:cubicBezTo>
                    <a:cubicBezTo>
                      <a:pt x="760" y="69"/>
                      <a:pt x="760" y="69"/>
                      <a:pt x="760" y="69"/>
                    </a:cubicBezTo>
                    <a:cubicBezTo>
                      <a:pt x="770" y="69"/>
                      <a:pt x="770" y="69"/>
                      <a:pt x="770" y="69"/>
                    </a:cubicBezTo>
                    <a:cubicBezTo>
                      <a:pt x="776" y="72"/>
                      <a:pt x="776" y="72"/>
                      <a:pt x="776" y="72"/>
                    </a:cubicBezTo>
                    <a:cubicBezTo>
                      <a:pt x="776" y="71"/>
                      <a:pt x="776" y="71"/>
                      <a:pt x="776" y="71"/>
                    </a:cubicBezTo>
                    <a:cubicBezTo>
                      <a:pt x="782" y="72"/>
                      <a:pt x="782" y="72"/>
                      <a:pt x="782" y="72"/>
                    </a:cubicBezTo>
                    <a:cubicBezTo>
                      <a:pt x="782" y="73"/>
                      <a:pt x="782" y="73"/>
                      <a:pt x="782" y="73"/>
                    </a:cubicBezTo>
                    <a:cubicBezTo>
                      <a:pt x="779" y="73"/>
                      <a:pt x="779" y="73"/>
                      <a:pt x="779" y="73"/>
                    </a:cubicBezTo>
                    <a:cubicBezTo>
                      <a:pt x="779" y="75"/>
                      <a:pt x="779" y="75"/>
                      <a:pt x="779" y="75"/>
                    </a:cubicBezTo>
                    <a:cubicBezTo>
                      <a:pt x="786" y="75"/>
                      <a:pt x="786" y="75"/>
                      <a:pt x="786" y="75"/>
                    </a:cubicBezTo>
                    <a:cubicBezTo>
                      <a:pt x="790" y="76"/>
                      <a:pt x="790" y="76"/>
                      <a:pt x="790" y="76"/>
                    </a:cubicBezTo>
                    <a:cubicBezTo>
                      <a:pt x="796" y="76"/>
                      <a:pt x="796" y="76"/>
                      <a:pt x="796" y="76"/>
                    </a:cubicBezTo>
                    <a:cubicBezTo>
                      <a:pt x="800" y="76"/>
                      <a:pt x="800" y="76"/>
                      <a:pt x="800" y="76"/>
                    </a:cubicBezTo>
                    <a:cubicBezTo>
                      <a:pt x="805" y="78"/>
                      <a:pt x="805" y="78"/>
                      <a:pt x="805" y="78"/>
                    </a:cubicBezTo>
                    <a:cubicBezTo>
                      <a:pt x="806" y="81"/>
                      <a:pt x="806" y="81"/>
                      <a:pt x="806" y="81"/>
                    </a:cubicBezTo>
                    <a:cubicBezTo>
                      <a:pt x="812" y="81"/>
                      <a:pt x="812" y="81"/>
                      <a:pt x="812" y="81"/>
                    </a:cubicBezTo>
                    <a:cubicBezTo>
                      <a:pt x="819" y="81"/>
                      <a:pt x="819" y="81"/>
                      <a:pt x="819" y="81"/>
                    </a:cubicBezTo>
                    <a:cubicBezTo>
                      <a:pt x="822" y="80"/>
                      <a:pt x="822" y="80"/>
                      <a:pt x="822" y="80"/>
                    </a:cubicBezTo>
                    <a:cubicBezTo>
                      <a:pt x="830" y="80"/>
                      <a:pt x="830" y="80"/>
                      <a:pt x="830" y="80"/>
                    </a:cubicBezTo>
                    <a:cubicBezTo>
                      <a:pt x="832" y="80"/>
                      <a:pt x="832" y="80"/>
                      <a:pt x="832" y="80"/>
                    </a:cubicBezTo>
                    <a:cubicBezTo>
                      <a:pt x="837" y="80"/>
                      <a:pt x="837" y="80"/>
                      <a:pt x="837" y="80"/>
                    </a:cubicBezTo>
                    <a:cubicBezTo>
                      <a:pt x="839" y="80"/>
                      <a:pt x="839" y="80"/>
                      <a:pt x="839" y="80"/>
                    </a:cubicBezTo>
                    <a:cubicBezTo>
                      <a:pt x="848" y="80"/>
                      <a:pt x="848" y="80"/>
                      <a:pt x="848" y="80"/>
                    </a:cubicBezTo>
                    <a:cubicBezTo>
                      <a:pt x="857" y="83"/>
                      <a:pt x="857" y="83"/>
                      <a:pt x="857" y="83"/>
                    </a:cubicBezTo>
                    <a:cubicBezTo>
                      <a:pt x="861" y="84"/>
                      <a:pt x="861" y="84"/>
                      <a:pt x="861" y="84"/>
                    </a:cubicBezTo>
                    <a:cubicBezTo>
                      <a:pt x="864" y="87"/>
                      <a:pt x="864" y="87"/>
                      <a:pt x="864" y="87"/>
                    </a:cubicBezTo>
                    <a:cubicBezTo>
                      <a:pt x="866" y="90"/>
                      <a:pt x="866" y="90"/>
                      <a:pt x="866" y="90"/>
                    </a:cubicBezTo>
                    <a:cubicBezTo>
                      <a:pt x="872" y="92"/>
                      <a:pt x="872" y="92"/>
                      <a:pt x="872" y="92"/>
                    </a:cubicBezTo>
                    <a:cubicBezTo>
                      <a:pt x="876" y="94"/>
                      <a:pt x="876" y="94"/>
                      <a:pt x="876" y="94"/>
                    </a:cubicBezTo>
                    <a:cubicBezTo>
                      <a:pt x="883" y="96"/>
                      <a:pt x="883" y="96"/>
                      <a:pt x="883" y="96"/>
                    </a:cubicBezTo>
                    <a:cubicBezTo>
                      <a:pt x="887" y="98"/>
                      <a:pt x="887" y="98"/>
                      <a:pt x="887" y="98"/>
                    </a:cubicBezTo>
                    <a:cubicBezTo>
                      <a:pt x="888" y="98"/>
                      <a:pt x="888" y="98"/>
                      <a:pt x="888" y="98"/>
                    </a:cubicBezTo>
                    <a:cubicBezTo>
                      <a:pt x="883" y="95"/>
                      <a:pt x="883" y="95"/>
                      <a:pt x="883" y="95"/>
                    </a:cubicBezTo>
                    <a:cubicBezTo>
                      <a:pt x="883" y="91"/>
                      <a:pt x="883" y="91"/>
                      <a:pt x="883" y="91"/>
                    </a:cubicBezTo>
                    <a:cubicBezTo>
                      <a:pt x="890" y="90"/>
                      <a:pt x="890" y="90"/>
                      <a:pt x="890" y="90"/>
                    </a:cubicBezTo>
                    <a:cubicBezTo>
                      <a:pt x="892" y="89"/>
                      <a:pt x="892" y="89"/>
                      <a:pt x="892" y="89"/>
                    </a:cubicBezTo>
                    <a:cubicBezTo>
                      <a:pt x="898" y="91"/>
                      <a:pt x="898" y="91"/>
                      <a:pt x="898" y="91"/>
                    </a:cubicBezTo>
                    <a:cubicBezTo>
                      <a:pt x="904" y="91"/>
                      <a:pt x="904" y="91"/>
                      <a:pt x="904" y="91"/>
                    </a:cubicBezTo>
                    <a:cubicBezTo>
                      <a:pt x="914" y="92"/>
                      <a:pt x="914" y="92"/>
                      <a:pt x="914" y="92"/>
                    </a:cubicBezTo>
                    <a:cubicBezTo>
                      <a:pt x="916" y="90"/>
                      <a:pt x="916" y="90"/>
                      <a:pt x="916" y="90"/>
                    </a:cubicBezTo>
                    <a:cubicBezTo>
                      <a:pt x="917" y="91"/>
                      <a:pt x="917" y="91"/>
                      <a:pt x="917" y="91"/>
                    </a:cubicBezTo>
                    <a:cubicBezTo>
                      <a:pt x="921" y="92"/>
                      <a:pt x="921" y="92"/>
                      <a:pt x="921" y="92"/>
                    </a:cubicBezTo>
                    <a:cubicBezTo>
                      <a:pt x="925" y="95"/>
                      <a:pt x="925" y="95"/>
                      <a:pt x="925" y="95"/>
                    </a:cubicBezTo>
                    <a:cubicBezTo>
                      <a:pt x="934" y="95"/>
                      <a:pt x="934" y="95"/>
                      <a:pt x="934" y="95"/>
                    </a:cubicBezTo>
                    <a:cubicBezTo>
                      <a:pt x="938" y="98"/>
                      <a:pt x="938" y="98"/>
                      <a:pt x="938" y="98"/>
                    </a:cubicBezTo>
                    <a:cubicBezTo>
                      <a:pt x="944" y="98"/>
                      <a:pt x="944" y="98"/>
                      <a:pt x="944" y="98"/>
                    </a:cubicBezTo>
                    <a:cubicBezTo>
                      <a:pt x="945" y="97"/>
                      <a:pt x="945" y="97"/>
                      <a:pt x="945" y="97"/>
                    </a:cubicBezTo>
                    <a:cubicBezTo>
                      <a:pt x="936" y="91"/>
                      <a:pt x="936" y="91"/>
                      <a:pt x="936" y="91"/>
                    </a:cubicBezTo>
                    <a:cubicBezTo>
                      <a:pt x="933" y="91"/>
                      <a:pt x="933" y="91"/>
                      <a:pt x="933" y="91"/>
                    </a:cubicBezTo>
                    <a:cubicBezTo>
                      <a:pt x="931" y="88"/>
                      <a:pt x="931" y="88"/>
                      <a:pt x="931" y="88"/>
                    </a:cubicBezTo>
                    <a:cubicBezTo>
                      <a:pt x="928" y="87"/>
                      <a:pt x="928" y="87"/>
                      <a:pt x="928" y="87"/>
                    </a:cubicBezTo>
                    <a:cubicBezTo>
                      <a:pt x="929" y="86"/>
                      <a:pt x="929" y="86"/>
                      <a:pt x="929" y="86"/>
                    </a:cubicBezTo>
                    <a:cubicBezTo>
                      <a:pt x="943" y="89"/>
                      <a:pt x="943" y="89"/>
                      <a:pt x="943" y="89"/>
                    </a:cubicBezTo>
                    <a:cubicBezTo>
                      <a:pt x="947" y="88"/>
                      <a:pt x="947" y="88"/>
                      <a:pt x="947" y="88"/>
                    </a:cubicBezTo>
                    <a:cubicBezTo>
                      <a:pt x="953" y="89"/>
                      <a:pt x="953" y="89"/>
                      <a:pt x="953" y="89"/>
                    </a:cubicBezTo>
                    <a:cubicBezTo>
                      <a:pt x="962" y="89"/>
                      <a:pt x="962" y="89"/>
                      <a:pt x="962" y="89"/>
                    </a:cubicBezTo>
                    <a:cubicBezTo>
                      <a:pt x="971" y="90"/>
                      <a:pt x="971" y="90"/>
                      <a:pt x="971" y="90"/>
                    </a:cubicBezTo>
                    <a:cubicBezTo>
                      <a:pt x="985" y="92"/>
                      <a:pt x="985" y="92"/>
                      <a:pt x="985" y="92"/>
                    </a:cubicBezTo>
                    <a:cubicBezTo>
                      <a:pt x="990" y="93"/>
                      <a:pt x="990" y="93"/>
                      <a:pt x="990" y="93"/>
                    </a:cubicBezTo>
                    <a:cubicBezTo>
                      <a:pt x="1000" y="96"/>
                      <a:pt x="1000" y="96"/>
                      <a:pt x="1000" y="96"/>
                    </a:cubicBezTo>
                    <a:cubicBezTo>
                      <a:pt x="1006" y="97"/>
                      <a:pt x="1006" y="97"/>
                      <a:pt x="1006" y="97"/>
                    </a:cubicBezTo>
                    <a:cubicBezTo>
                      <a:pt x="1007" y="97"/>
                      <a:pt x="1007" y="97"/>
                      <a:pt x="1007" y="97"/>
                    </a:cubicBezTo>
                    <a:cubicBezTo>
                      <a:pt x="1016" y="100"/>
                      <a:pt x="1016" y="100"/>
                      <a:pt x="1016" y="100"/>
                    </a:cubicBezTo>
                    <a:cubicBezTo>
                      <a:pt x="1029" y="101"/>
                      <a:pt x="1029" y="101"/>
                      <a:pt x="1029" y="101"/>
                    </a:cubicBezTo>
                    <a:cubicBezTo>
                      <a:pt x="1034" y="104"/>
                      <a:pt x="1034" y="104"/>
                      <a:pt x="1034" y="104"/>
                    </a:cubicBezTo>
                    <a:cubicBezTo>
                      <a:pt x="1039" y="105"/>
                      <a:pt x="1039" y="105"/>
                      <a:pt x="1039" y="105"/>
                    </a:cubicBezTo>
                    <a:cubicBezTo>
                      <a:pt x="1042" y="105"/>
                      <a:pt x="1042" y="105"/>
                      <a:pt x="1042" y="105"/>
                    </a:cubicBezTo>
                    <a:cubicBezTo>
                      <a:pt x="1043" y="108"/>
                      <a:pt x="1043" y="108"/>
                      <a:pt x="1043" y="108"/>
                    </a:cubicBezTo>
                    <a:cubicBezTo>
                      <a:pt x="1045" y="108"/>
                      <a:pt x="1045" y="108"/>
                      <a:pt x="1045" y="108"/>
                    </a:cubicBezTo>
                    <a:cubicBezTo>
                      <a:pt x="1044" y="106"/>
                      <a:pt x="1044" y="106"/>
                      <a:pt x="1044" y="106"/>
                    </a:cubicBezTo>
                    <a:cubicBezTo>
                      <a:pt x="1049" y="107"/>
                      <a:pt x="1049" y="107"/>
                      <a:pt x="1049" y="107"/>
                    </a:cubicBezTo>
                    <a:cubicBezTo>
                      <a:pt x="1049" y="109"/>
                      <a:pt x="1049" y="109"/>
                      <a:pt x="1049" y="109"/>
                    </a:cubicBezTo>
                    <a:cubicBezTo>
                      <a:pt x="1050" y="108"/>
                      <a:pt x="1050" y="108"/>
                      <a:pt x="1050" y="108"/>
                    </a:cubicBezTo>
                    <a:cubicBezTo>
                      <a:pt x="1057" y="111"/>
                      <a:pt x="1057" y="111"/>
                      <a:pt x="1057" y="111"/>
                    </a:cubicBezTo>
                    <a:cubicBezTo>
                      <a:pt x="1060" y="113"/>
                      <a:pt x="1060" y="113"/>
                      <a:pt x="1060" y="113"/>
                    </a:cubicBezTo>
                    <a:cubicBezTo>
                      <a:pt x="1064" y="115"/>
                      <a:pt x="1064" y="115"/>
                      <a:pt x="1064" y="115"/>
                    </a:cubicBezTo>
                    <a:cubicBezTo>
                      <a:pt x="1066" y="118"/>
                      <a:pt x="1066" y="118"/>
                      <a:pt x="1066" y="118"/>
                    </a:cubicBezTo>
                    <a:cubicBezTo>
                      <a:pt x="1068" y="117"/>
                      <a:pt x="1068" y="117"/>
                      <a:pt x="1068" y="117"/>
                    </a:cubicBezTo>
                    <a:cubicBezTo>
                      <a:pt x="1073" y="120"/>
                      <a:pt x="1073" y="120"/>
                      <a:pt x="1073" y="120"/>
                    </a:cubicBezTo>
                    <a:cubicBezTo>
                      <a:pt x="1073" y="119"/>
                      <a:pt x="1073" y="119"/>
                      <a:pt x="1073" y="119"/>
                    </a:cubicBezTo>
                    <a:cubicBezTo>
                      <a:pt x="1075" y="119"/>
                      <a:pt x="1075" y="119"/>
                      <a:pt x="1075" y="119"/>
                    </a:cubicBezTo>
                    <a:cubicBezTo>
                      <a:pt x="1069" y="116"/>
                      <a:pt x="1069" y="116"/>
                      <a:pt x="1069" y="116"/>
                    </a:cubicBezTo>
                    <a:cubicBezTo>
                      <a:pt x="1068" y="115"/>
                      <a:pt x="1068" y="115"/>
                      <a:pt x="1068" y="115"/>
                    </a:cubicBezTo>
                    <a:cubicBezTo>
                      <a:pt x="1065" y="113"/>
                      <a:pt x="1065" y="113"/>
                      <a:pt x="1065" y="113"/>
                    </a:cubicBezTo>
                    <a:cubicBezTo>
                      <a:pt x="1061" y="112"/>
                      <a:pt x="1061" y="112"/>
                      <a:pt x="1061" y="112"/>
                    </a:cubicBezTo>
                    <a:cubicBezTo>
                      <a:pt x="1070" y="113"/>
                      <a:pt x="1070" y="113"/>
                      <a:pt x="1070" y="113"/>
                    </a:cubicBezTo>
                    <a:cubicBezTo>
                      <a:pt x="1073" y="115"/>
                      <a:pt x="1073" y="115"/>
                      <a:pt x="1073" y="115"/>
                    </a:cubicBezTo>
                    <a:cubicBezTo>
                      <a:pt x="1074" y="113"/>
                      <a:pt x="1074" y="113"/>
                      <a:pt x="1074" y="113"/>
                    </a:cubicBezTo>
                    <a:cubicBezTo>
                      <a:pt x="1077" y="114"/>
                      <a:pt x="1077" y="114"/>
                      <a:pt x="1077" y="114"/>
                    </a:cubicBezTo>
                    <a:cubicBezTo>
                      <a:pt x="1080" y="113"/>
                      <a:pt x="1080" y="113"/>
                      <a:pt x="1080" y="113"/>
                    </a:cubicBezTo>
                    <a:cubicBezTo>
                      <a:pt x="1090" y="117"/>
                      <a:pt x="1090" y="117"/>
                      <a:pt x="1090" y="117"/>
                    </a:cubicBezTo>
                    <a:cubicBezTo>
                      <a:pt x="1094" y="118"/>
                      <a:pt x="1094" y="118"/>
                      <a:pt x="1094" y="118"/>
                    </a:cubicBezTo>
                    <a:cubicBezTo>
                      <a:pt x="1097" y="119"/>
                      <a:pt x="1097" y="119"/>
                      <a:pt x="1097" y="119"/>
                    </a:cubicBezTo>
                    <a:cubicBezTo>
                      <a:pt x="1106" y="125"/>
                      <a:pt x="1106" y="125"/>
                      <a:pt x="1106" y="125"/>
                    </a:cubicBezTo>
                    <a:cubicBezTo>
                      <a:pt x="1101" y="124"/>
                      <a:pt x="1101" y="124"/>
                      <a:pt x="1101" y="124"/>
                    </a:cubicBezTo>
                    <a:cubicBezTo>
                      <a:pt x="1104" y="126"/>
                      <a:pt x="1104" y="126"/>
                      <a:pt x="1104" y="126"/>
                    </a:cubicBezTo>
                    <a:cubicBezTo>
                      <a:pt x="1097" y="126"/>
                      <a:pt x="1097" y="126"/>
                      <a:pt x="1097" y="126"/>
                    </a:cubicBezTo>
                    <a:cubicBezTo>
                      <a:pt x="1093" y="124"/>
                      <a:pt x="1093" y="124"/>
                      <a:pt x="1093" y="124"/>
                    </a:cubicBezTo>
                    <a:cubicBezTo>
                      <a:pt x="1097" y="129"/>
                      <a:pt x="1097" y="129"/>
                      <a:pt x="1097" y="129"/>
                    </a:cubicBezTo>
                    <a:cubicBezTo>
                      <a:pt x="1101" y="129"/>
                      <a:pt x="1101" y="129"/>
                      <a:pt x="1101" y="129"/>
                    </a:cubicBezTo>
                    <a:cubicBezTo>
                      <a:pt x="1101" y="131"/>
                      <a:pt x="1101" y="131"/>
                      <a:pt x="1101" y="131"/>
                    </a:cubicBezTo>
                    <a:cubicBezTo>
                      <a:pt x="1098" y="133"/>
                      <a:pt x="1098" y="133"/>
                      <a:pt x="1098" y="133"/>
                    </a:cubicBezTo>
                    <a:cubicBezTo>
                      <a:pt x="1102" y="133"/>
                      <a:pt x="1102" y="133"/>
                      <a:pt x="1102" y="133"/>
                    </a:cubicBezTo>
                    <a:cubicBezTo>
                      <a:pt x="1104" y="134"/>
                      <a:pt x="1104" y="134"/>
                      <a:pt x="1104" y="134"/>
                    </a:cubicBezTo>
                    <a:cubicBezTo>
                      <a:pt x="1106" y="134"/>
                      <a:pt x="1106" y="134"/>
                      <a:pt x="1106" y="134"/>
                    </a:cubicBezTo>
                    <a:cubicBezTo>
                      <a:pt x="1109" y="136"/>
                      <a:pt x="1109" y="136"/>
                      <a:pt x="1109" y="136"/>
                    </a:cubicBezTo>
                    <a:lnTo>
                      <a:pt x="1108" y="136"/>
                    </a:lnTo>
                    <a:close/>
                    <a:moveTo>
                      <a:pt x="203" y="107"/>
                    </a:moveTo>
                    <a:cubicBezTo>
                      <a:pt x="204" y="105"/>
                      <a:pt x="204" y="105"/>
                      <a:pt x="204" y="105"/>
                    </a:cubicBezTo>
                    <a:cubicBezTo>
                      <a:pt x="202" y="106"/>
                      <a:pt x="202" y="106"/>
                      <a:pt x="202" y="106"/>
                    </a:cubicBezTo>
                    <a:cubicBezTo>
                      <a:pt x="201" y="107"/>
                      <a:pt x="201" y="107"/>
                      <a:pt x="201" y="107"/>
                    </a:cubicBezTo>
                    <a:lnTo>
                      <a:pt x="203" y="107"/>
                    </a:lnTo>
                    <a:close/>
                    <a:moveTo>
                      <a:pt x="99" y="129"/>
                    </a:moveTo>
                    <a:cubicBezTo>
                      <a:pt x="100" y="128"/>
                      <a:pt x="100" y="128"/>
                      <a:pt x="100" y="128"/>
                    </a:cubicBezTo>
                    <a:cubicBezTo>
                      <a:pt x="98" y="128"/>
                      <a:pt x="98" y="128"/>
                      <a:pt x="98" y="128"/>
                    </a:cubicBezTo>
                    <a:cubicBezTo>
                      <a:pt x="97" y="128"/>
                      <a:pt x="97" y="128"/>
                      <a:pt x="97" y="128"/>
                    </a:cubicBezTo>
                    <a:cubicBezTo>
                      <a:pt x="98" y="130"/>
                      <a:pt x="98" y="130"/>
                      <a:pt x="98" y="130"/>
                    </a:cubicBezTo>
                    <a:lnTo>
                      <a:pt x="99" y="129"/>
                    </a:lnTo>
                    <a:close/>
                    <a:moveTo>
                      <a:pt x="179" y="97"/>
                    </a:moveTo>
                    <a:cubicBezTo>
                      <a:pt x="180" y="96"/>
                      <a:pt x="180" y="96"/>
                      <a:pt x="180" y="96"/>
                    </a:cubicBezTo>
                    <a:cubicBezTo>
                      <a:pt x="181" y="97"/>
                      <a:pt x="181" y="97"/>
                      <a:pt x="181" y="97"/>
                    </a:cubicBezTo>
                    <a:cubicBezTo>
                      <a:pt x="181" y="95"/>
                      <a:pt x="181" y="95"/>
                      <a:pt x="181" y="95"/>
                    </a:cubicBezTo>
                    <a:cubicBezTo>
                      <a:pt x="173" y="92"/>
                      <a:pt x="173" y="92"/>
                      <a:pt x="173" y="92"/>
                    </a:cubicBezTo>
                    <a:cubicBezTo>
                      <a:pt x="169" y="95"/>
                      <a:pt x="169" y="95"/>
                      <a:pt x="169" y="95"/>
                    </a:cubicBezTo>
                    <a:cubicBezTo>
                      <a:pt x="170" y="98"/>
                      <a:pt x="170" y="98"/>
                      <a:pt x="170" y="98"/>
                    </a:cubicBezTo>
                    <a:cubicBezTo>
                      <a:pt x="173" y="99"/>
                      <a:pt x="173" y="99"/>
                      <a:pt x="173" y="99"/>
                    </a:cubicBezTo>
                    <a:lnTo>
                      <a:pt x="179" y="97"/>
                    </a:lnTo>
                    <a:close/>
                    <a:moveTo>
                      <a:pt x="241" y="91"/>
                    </a:moveTo>
                    <a:cubicBezTo>
                      <a:pt x="243" y="89"/>
                      <a:pt x="243" y="89"/>
                      <a:pt x="243" y="89"/>
                    </a:cubicBezTo>
                    <a:cubicBezTo>
                      <a:pt x="242" y="88"/>
                      <a:pt x="242" y="88"/>
                      <a:pt x="242" y="88"/>
                    </a:cubicBezTo>
                    <a:cubicBezTo>
                      <a:pt x="240" y="86"/>
                      <a:pt x="240" y="86"/>
                      <a:pt x="240" y="86"/>
                    </a:cubicBezTo>
                    <a:cubicBezTo>
                      <a:pt x="236" y="85"/>
                      <a:pt x="236" y="85"/>
                      <a:pt x="236" y="85"/>
                    </a:cubicBezTo>
                    <a:cubicBezTo>
                      <a:pt x="233" y="83"/>
                      <a:pt x="233" y="83"/>
                      <a:pt x="233" y="83"/>
                    </a:cubicBezTo>
                    <a:cubicBezTo>
                      <a:pt x="229" y="84"/>
                      <a:pt x="229" y="84"/>
                      <a:pt x="229" y="84"/>
                    </a:cubicBezTo>
                    <a:cubicBezTo>
                      <a:pt x="229" y="85"/>
                      <a:pt x="229" y="85"/>
                      <a:pt x="229" y="85"/>
                    </a:cubicBezTo>
                    <a:cubicBezTo>
                      <a:pt x="232" y="89"/>
                      <a:pt x="232" y="89"/>
                      <a:pt x="232" y="89"/>
                    </a:cubicBezTo>
                    <a:cubicBezTo>
                      <a:pt x="236" y="89"/>
                      <a:pt x="236" y="89"/>
                      <a:pt x="236" y="89"/>
                    </a:cubicBezTo>
                    <a:cubicBezTo>
                      <a:pt x="235" y="88"/>
                      <a:pt x="235" y="88"/>
                      <a:pt x="235" y="88"/>
                    </a:cubicBezTo>
                    <a:cubicBezTo>
                      <a:pt x="237" y="89"/>
                      <a:pt x="237" y="89"/>
                      <a:pt x="237" y="89"/>
                    </a:cubicBezTo>
                    <a:cubicBezTo>
                      <a:pt x="239" y="91"/>
                      <a:pt x="239" y="91"/>
                      <a:pt x="239" y="91"/>
                    </a:cubicBezTo>
                    <a:lnTo>
                      <a:pt x="241" y="91"/>
                    </a:lnTo>
                    <a:close/>
                    <a:moveTo>
                      <a:pt x="240" y="95"/>
                    </a:moveTo>
                    <a:cubicBezTo>
                      <a:pt x="234" y="92"/>
                      <a:pt x="234" y="92"/>
                      <a:pt x="234" y="92"/>
                    </a:cubicBezTo>
                    <a:cubicBezTo>
                      <a:pt x="234" y="93"/>
                      <a:pt x="234" y="93"/>
                      <a:pt x="234" y="93"/>
                    </a:cubicBezTo>
                    <a:cubicBezTo>
                      <a:pt x="239" y="95"/>
                      <a:pt x="239" y="95"/>
                      <a:pt x="239" y="95"/>
                    </a:cubicBezTo>
                    <a:lnTo>
                      <a:pt x="240" y="95"/>
                    </a:lnTo>
                    <a:close/>
                    <a:moveTo>
                      <a:pt x="206" y="62"/>
                    </a:moveTo>
                    <a:cubicBezTo>
                      <a:pt x="202" y="61"/>
                      <a:pt x="202" y="61"/>
                      <a:pt x="202" y="61"/>
                    </a:cubicBezTo>
                    <a:cubicBezTo>
                      <a:pt x="198" y="61"/>
                      <a:pt x="198" y="61"/>
                      <a:pt x="198" y="61"/>
                    </a:cubicBezTo>
                    <a:cubicBezTo>
                      <a:pt x="195" y="60"/>
                      <a:pt x="195" y="60"/>
                      <a:pt x="195" y="60"/>
                    </a:cubicBezTo>
                    <a:cubicBezTo>
                      <a:pt x="192" y="61"/>
                      <a:pt x="192" y="61"/>
                      <a:pt x="192" y="61"/>
                    </a:cubicBezTo>
                    <a:cubicBezTo>
                      <a:pt x="190" y="61"/>
                      <a:pt x="190" y="61"/>
                      <a:pt x="190" y="61"/>
                    </a:cubicBezTo>
                    <a:cubicBezTo>
                      <a:pt x="185" y="65"/>
                      <a:pt x="185" y="65"/>
                      <a:pt x="185" y="65"/>
                    </a:cubicBezTo>
                    <a:cubicBezTo>
                      <a:pt x="187" y="68"/>
                      <a:pt x="187" y="68"/>
                      <a:pt x="187" y="68"/>
                    </a:cubicBezTo>
                    <a:cubicBezTo>
                      <a:pt x="186" y="71"/>
                      <a:pt x="186" y="71"/>
                      <a:pt x="186" y="71"/>
                    </a:cubicBezTo>
                    <a:cubicBezTo>
                      <a:pt x="182" y="71"/>
                      <a:pt x="182" y="71"/>
                      <a:pt x="182" y="71"/>
                    </a:cubicBezTo>
                    <a:cubicBezTo>
                      <a:pt x="182" y="72"/>
                      <a:pt x="182" y="72"/>
                      <a:pt x="182" y="72"/>
                    </a:cubicBezTo>
                    <a:cubicBezTo>
                      <a:pt x="184" y="75"/>
                      <a:pt x="184" y="75"/>
                      <a:pt x="184" y="75"/>
                    </a:cubicBezTo>
                    <a:cubicBezTo>
                      <a:pt x="188" y="75"/>
                      <a:pt x="188" y="75"/>
                      <a:pt x="188" y="75"/>
                    </a:cubicBezTo>
                    <a:cubicBezTo>
                      <a:pt x="189" y="74"/>
                      <a:pt x="189" y="74"/>
                      <a:pt x="189" y="74"/>
                    </a:cubicBezTo>
                    <a:cubicBezTo>
                      <a:pt x="191" y="75"/>
                      <a:pt x="191" y="75"/>
                      <a:pt x="191" y="75"/>
                    </a:cubicBezTo>
                    <a:cubicBezTo>
                      <a:pt x="195" y="75"/>
                      <a:pt x="195" y="75"/>
                      <a:pt x="195" y="75"/>
                    </a:cubicBezTo>
                    <a:cubicBezTo>
                      <a:pt x="196" y="77"/>
                      <a:pt x="196" y="77"/>
                      <a:pt x="196" y="77"/>
                    </a:cubicBezTo>
                    <a:cubicBezTo>
                      <a:pt x="199" y="78"/>
                      <a:pt x="199" y="78"/>
                      <a:pt x="199" y="78"/>
                    </a:cubicBezTo>
                    <a:cubicBezTo>
                      <a:pt x="199" y="79"/>
                      <a:pt x="199" y="79"/>
                      <a:pt x="199" y="79"/>
                    </a:cubicBezTo>
                    <a:cubicBezTo>
                      <a:pt x="198" y="80"/>
                      <a:pt x="198" y="80"/>
                      <a:pt x="198" y="80"/>
                    </a:cubicBezTo>
                    <a:cubicBezTo>
                      <a:pt x="201" y="82"/>
                      <a:pt x="201" y="82"/>
                      <a:pt x="201" y="82"/>
                    </a:cubicBezTo>
                    <a:cubicBezTo>
                      <a:pt x="205" y="82"/>
                      <a:pt x="205" y="82"/>
                      <a:pt x="205" y="82"/>
                    </a:cubicBezTo>
                    <a:cubicBezTo>
                      <a:pt x="207" y="83"/>
                      <a:pt x="207" y="83"/>
                      <a:pt x="207" y="83"/>
                    </a:cubicBezTo>
                    <a:cubicBezTo>
                      <a:pt x="208" y="82"/>
                      <a:pt x="208" y="82"/>
                      <a:pt x="208" y="82"/>
                    </a:cubicBezTo>
                    <a:cubicBezTo>
                      <a:pt x="210" y="82"/>
                      <a:pt x="210" y="82"/>
                      <a:pt x="210" y="82"/>
                    </a:cubicBezTo>
                    <a:cubicBezTo>
                      <a:pt x="211" y="83"/>
                      <a:pt x="211" y="83"/>
                      <a:pt x="211" y="83"/>
                    </a:cubicBezTo>
                    <a:cubicBezTo>
                      <a:pt x="216" y="83"/>
                      <a:pt x="216" y="83"/>
                      <a:pt x="216" y="83"/>
                    </a:cubicBezTo>
                    <a:cubicBezTo>
                      <a:pt x="216" y="82"/>
                      <a:pt x="216" y="82"/>
                      <a:pt x="216" y="82"/>
                    </a:cubicBezTo>
                    <a:cubicBezTo>
                      <a:pt x="220" y="83"/>
                      <a:pt x="220" y="83"/>
                      <a:pt x="220" y="83"/>
                    </a:cubicBezTo>
                    <a:cubicBezTo>
                      <a:pt x="221" y="82"/>
                      <a:pt x="221" y="82"/>
                      <a:pt x="221" y="82"/>
                    </a:cubicBezTo>
                    <a:cubicBezTo>
                      <a:pt x="213" y="78"/>
                      <a:pt x="213" y="78"/>
                      <a:pt x="213" y="78"/>
                    </a:cubicBezTo>
                    <a:cubicBezTo>
                      <a:pt x="208" y="74"/>
                      <a:pt x="208" y="74"/>
                      <a:pt x="208" y="74"/>
                    </a:cubicBezTo>
                    <a:cubicBezTo>
                      <a:pt x="204" y="67"/>
                      <a:pt x="204" y="67"/>
                      <a:pt x="204" y="67"/>
                    </a:cubicBezTo>
                    <a:cubicBezTo>
                      <a:pt x="204" y="64"/>
                      <a:pt x="204" y="64"/>
                      <a:pt x="204" y="64"/>
                    </a:cubicBezTo>
                    <a:lnTo>
                      <a:pt x="206" y="62"/>
                    </a:lnTo>
                    <a:close/>
                    <a:moveTo>
                      <a:pt x="192" y="79"/>
                    </a:moveTo>
                    <a:cubicBezTo>
                      <a:pt x="194" y="80"/>
                      <a:pt x="194" y="80"/>
                      <a:pt x="194" y="80"/>
                    </a:cubicBezTo>
                    <a:cubicBezTo>
                      <a:pt x="194" y="78"/>
                      <a:pt x="194" y="78"/>
                      <a:pt x="194" y="78"/>
                    </a:cubicBezTo>
                    <a:cubicBezTo>
                      <a:pt x="192" y="77"/>
                      <a:pt x="192" y="77"/>
                      <a:pt x="192" y="77"/>
                    </a:cubicBezTo>
                    <a:cubicBezTo>
                      <a:pt x="189" y="76"/>
                      <a:pt x="189" y="76"/>
                      <a:pt x="189" y="76"/>
                    </a:cubicBezTo>
                    <a:cubicBezTo>
                      <a:pt x="189" y="77"/>
                      <a:pt x="189" y="77"/>
                      <a:pt x="189" y="77"/>
                    </a:cubicBezTo>
                    <a:lnTo>
                      <a:pt x="192" y="79"/>
                    </a:lnTo>
                    <a:close/>
                    <a:moveTo>
                      <a:pt x="198" y="48"/>
                    </a:moveTo>
                    <a:cubicBezTo>
                      <a:pt x="196" y="47"/>
                      <a:pt x="196" y="47"/>
                      <a:pt x="196" y="47"/>
                    </a:cubicBezTo>
                    <a:cubicBezTo>
                      <a:pt x="194" y="47"/>
                      <a:pt x="194" y="47"/>
                      <a:pt x="194" y="47"/>
                    </a:cubicBezTo>
                    <a:cubicBezTo>
                      <a:pt x="194" y="48"/>
                      <a:pt x="194" y="48"/>
                      <a:pt x="194" y="48"/>
                    </a:cubicBezTo>
                    <a:cubicBezTo>
                      <a:pt x="196" y="49"/>
                      <a:pt x="196" y="49"/>
                      <a:pt x="196" y="49"/>
                    </a:cubicBezTo>
                    <a:cubicBezTo>
                      <a:pt x="197" y="51"/>
                      <a:pt x="197" y="51"/>
                      <a:pt x="197" y="51"/>
                    </a:cubicBezTo>
                    <a:cubicBezTo>
                      <a:pt x="199" y="52"/>
                      <a:pt x="199" y="52"/>
                      <a:pt x="199" y="52"/>
                    </a:cubicBezTo>
                    <a:cubicBezTo>
                      <a:pt x="196" y="53"/>
                      <a:pt x="196" y="53"/>
                      <a:pt x="196" y="53"/>
                    </a:cubicBezTo>
                    <a:cubicBezTo>
                      <a:pt x="198" y="55"/>
                      <a:pt x="198" y="55"/>
                      <a:pt x="198" y="55"/>
                    </a:cubicBezTo>
                    <a:cubicBezTo>
                      <a:pt x="195" y="55"/>
                      <a:pt x="195" y="55"/>
                      <a:pt x="195" y="55"/>
                    </a:cubicBezTo>
                    <a:cubicBezTo>
                      <a:pt x="194" y="56"/>
                      <a:pt x="194" y="56"/>
                      <a:pt x="194" y="56"/>
                    </a:cubicBezTo>
                    <a:cubicBezTo>
                      <a:pt x="188" y="58"/>
                      <a:pt x="188" y="58"/>
                      <a:pt x="188" y="58"/>
                    </a:cubicBezTo>
                    <a:cubicBezTo>
                      <a:pt x="191" y="60"/>
                      <a:pt x="191" y="60"/>
                      <a:pt x="191" y="60"/>
                    </a:cubicBezTo>
                    <a:cubicBezTo>
                      <a:pt x="196" y="58"/>
                      <a:pt x="196" y="58"/>
                      <a:pt x="196" y="58"/>
                    </a:cubicBezTo>
                    <a:cubicBezTo>
                      <a:pt x="198" y="60"/>
                      <a:pt x="198" y="60"/>
                      <a:pt x="198" y="60"/>
                    </a:cubicBezTo>
                    <a:cubicBezTo>
                      <a:pt x="201" y="59"/>
                      <a:pt x="201" y="59"/>
                      <a:pt x="201" y="59"/>
                    </a:cubicBezTo>
                    <a:cubicBezTo>
                      <a:pt x="208" y="61"/>
                      <a:pt x="208" y="61"/>
                      <a:pt x="208" y="61"/>
                    </a:cubicBezTo>
                    <a:cubicBezTo>
                      <a:pt x="210" y="59"/>
                      <a:pt x="210" y="59"/>
                      <a:pt x="210" y="59"/>
                    </a:cubicBezTo>
                    <a:cubicBezTo>
                      <a:pt x="212" y="59"/>
                      <a:pt x="212" y="59"/>
                      <a:pt x="212" y="59"/>
                    </a:cubicBezTo>
                    <a:cubicBezTo>
                      <a:pt x="213" y="58"/>
                      <a:pt x="213" y="58"/>
                      <a:pt x="213" y="58"/>
                    </a:cubicBezTo>
                    <a:cubicBezTo>
                      <a:pt x="209" y="54"/>
                      <a:pt x="209" y="54"/>
                      <a:pt x="209" y="54"/>
                    </a:cubicBezTo>
                    <a:cubicBezTo>
                      <a:pt x="214" y="56"/>
                      <a:pt x="214" y="56"/>
                      <a:pt x="214" y="56"/>
                    </a:cubicBezTo>
                    <a:cubicBezTo>
                      <a:pt x="214" y="55"/>
                      <a:pt x="214" y="55"/>
                      <a:pt x="214" y="55"/>
                    </a:cubicBezTo>
                    <a:cubicBezTo>
                      <a:pt x="214" y="55"/>
                      <a:pt x="214" y="55"/>
                      <a:pt x="214" y="55"/>
                    </a:cubicBezTo>
                    <a:cubicBezTo>
                      <a:pt x="217" y="53"/>
                      <a:pt x="217" y="53"/>
                      <a:pt x="217" y="53"/>
                    </a:cubicBezTo>
                    <a:cubicBezTo>
                      <a:pt x="217" y="51"/>
                      <a:pt x="217" y="51"/>
                      <a:pt x="217" y="51"/>
                    </a:cubicBezTo>
                    <a:cubicBezTo>
                      <a:pt x="221" y="51"/>
                      <a:pt x="221" y="51"/>
                      <a:pt x="221" y="51"/>
                    </a:cubicBezTo>
                    <a:cubicBezTo>
                      <a:pt x="224" y="49"/>
                      <a:pt x="224" y="49"/>
                      <a:pt x="224" y="49"/>
                    </a:cubicBezTo>
                    <a:cubicBezTo>
                      <a:pt x="223" y="48"/>
                      <a:pt x="223" y="48"/>
                      <a:pt x="223" y="48"/>
                    </a:cubicBezTo>
                    <a:cubicBezTo>
                      <a:pt x="228" y="47"/>
                      <a:pt x="228" y="47"/>
                      <a:pt x="228" y="47"/>
                    </a:cubicBezTo>
                    <a:cubicBezTo>
                      <a:pt x="232" y="45"/>
                      <a:pt x="232" y="45"/>
                      <a:pt x="232" y="45"/>
                    </a:cubicBezTo>
                    <a:cubicBezTo>
                      <a:pt x="236" y="44"/>
                      <a:pt x="236" y="44"/>
                      <a:pt x="236" y="44"/>
                    </a:cubicBezTo>
                    <a:cubicBezTo>
                      <a:pt x="238" y="42"/>
                      <a:pt x="238" y="42"/>
                      <a:pt x="238" y="42"/>
                    </a:cubicBezTo>
                    <a:cubicBezTo>
                      <a:pt x="240" y="43"/>
                      <a:pt x="240" y="43"/>
                      <a:pt x="240" y="43"/>
                    </a:cubicBezTo>
                    <a:cubicBezTo>
                      <a:pt x="251" y="41"/>
                      <a:pt x="251" y="41"/>
                      <a:pt x="251" y="41"/>
                    </a:cubicBezTo>
                    <a:cubicBezTo>
                      <a:pt x="262" y="39"/>
                      <a:pt x="262" y="39"/>
                      <a:pt x="262" y="39"/>
                    </a:cubicBezTo>
                    <a:cubicBezTo>
                      <a:pt x="264" y="36"/>
                      <a:pt x="264" y="36"/>
                      <a:pt x="264" y="36"/>
                    </a:cubicBezTo>
                    <a:cubicBezTo>
                      <a:pt x="261" y="34"/>
                      <a:pt x="261" y="34"/>
                      <a:pt x="261" y="34"/>
                    </a:cubicBezTo>
                    <a:cubicBezTo>
                      <a:pt x="258" y="34"/>
                      <a:pt x="258" y="34"/>
                      <a:pt x="258" y="34"/>
                    </a:cubicBezTo>
                    <a:cubicBezTo>
                      <a:pt x="256" y="33"/>
                      <a:pt x="256" y="33"/>
                      <a:pt x="256" y="33"/>
                    </a:cubicBezTo>
                    <a:cubicBezTo>
                      <a:pt x="248" y="35"/>
                      <a:pt x="248" y="35"/>
                      <a:pt x="248" y="35"/>
                    </a:cubicBezTo>
                    <a:cubicBezTo>
                      <a:pt x="246" y="37"/>
                      <a:pt x="246" y="37"/>
                      <a:pt x="246" y="37"/>
                    </a:cubicBezTo>
                    <a:cubicBezTo>
                      <a:pt x="241" y="39"/>
                      <a:pt x="241" y="39"/>
                      <a:pt x="241" y="39"/>
                    </a:cubicBezTo>
                    <a:cubicBezTo>
                      <a:pt x="236" y="38"/>
                      <a:pt x="236" y="38"/>
                      <a:pt x="236" y="38"/>
                    </a:cubicBezTo>
                    <a:cubicBezTo>
                      <a:pt x="232" y="39"/>
                      <a:pt x="232" y="39"/>
                      <a:pt x="232" y="39"/>
                    </a:cubicBezTo>
                    <a:cubicBezTo>
                      <a:pt x="223" y="39"/>
                      <a:pt x="223" y="39"/>
                      <a:pt x="223" y="39"/>
                    </a:cubicBezTo>
                    <a:cubicBezTo>
                      <a:pt x="221" y="40"/>
                      <a:pt x="221" y="40"/>
                      <a:pt x="221" y="40"/>
                    </a:cubicBezTo>
                    <a:cubicBezTo>
                      <a:pt x="217" y="40"/>
                      <a:pt x="217" y="40"/>
                      <a:pt x="217" y="40"/>
                    </a:cubicBezTo>
                    <a:cubicBezTo>
                      <a:pt x="215" y="42"/>
                      <a:pt x="215" y="42"/>
                      <a:pt x="215" y="42"/>
                    </a:cubicBezTo>
                    <a:cubicBezTo>
                      <a:pt x="212" y="41"/>
                      <a:pt x="212" y="41"/>
                      <a:pt x="212" y="41"/>
                    </a:cubicBezTo>
                    <a:cubicBezTo>
                      <a:pt x="209" y="43"/>
                      <a:pt x="209" y="43"/>
                      <a:pt x="209" y="43"/>
                    </a:cubicBezTo>
                    <a:cubicBezTo>
                      <a:pt x="206" y="44"/>
                      <a:pt x="206" y="44"/>
                      <a:pt x="206" y="44"/>
                    </a:cubicBezTo>
                    <a:cubicBezTo>
                      <a:pt x="206" y="46"/>
                      <a:pt x="206" y="46"/>
                      <a:pt x="206" y="46"/>
                    </a:cubicBezTo>
                    <a:cubicBezTo>
                      <a:pt x="202" y="46"/>
                      <a:pt x="202" y="46"/>
                      <a:pt x="202" y="46"/>
                    </a:cubicBezTo>
                    <a:lnTo>
                      <a:pt x="198" y="48"/>
                    </a:lnTo>
                    <a:close/>
                    <a:moveTo>
                      <a:pt x="151" y="8"/>
                    </a:moveTo>
                    <a:cubicBezTo>
                      <a:pt x="143" y="7"/>
                      <a:pt x="143" y="7"/>
                      <a:pt x="143" y="7"/>
                    </a:cubicBezTo>
                    <a:cubicBezTo>
                      <a:pt x="143" y="6"/>
                      <a:pt x="143" y="6"/>
                      <a:pt x="143" y="6"/>
                    </a:cubicBezTo>
                    <a:cubicBezTo>
                      <a:pt x="141" y="6"/>
                      <a:pt x="141" y="6"/>
                      <a:pt x="141" y="6"/>
                    </a:cubicBezTo>
                    <a:cubicBezTo>
                      <a:pt x="137" y="7"/>
                      <a:pt x="137" y="7"/>
                      <a:pt x="137" y="7"/>
                    </a:cubicBezTo>
                    <a:cubicBezTo>
                      <a:pt x="137" y="8"/>
                      <a:pt x="137" y="8"/>
                      <a:pt x="137" y="8"/>
                    </a:cubicBezTo>
                    <a:cubicBezTo>
                      <a:pt x="131" y="8"/>
                      <a:pt x="131" y="8"/>
                      <a:pt x="131" y="8"/>
                    </a:cubicBezTo>
                    <a:cubicBezTo>
                      <a:pt x="130" y="9"/>
                      <a:pt x="130" y="9"/>
                      <a:pt x="130" y="9"/>
                    </a:cubicBezTo>
                    <a:cubicBezTo>
                      <a:pt x="127" y="10"/>
                      <a:pt x="127" y="10"/>
                      <a:pt x="127" y="10"/>
                    </a:cubicBezTo>
                    <a:cubicBezTo>
                      <a:pt x="126" y="11"/>
                      <a:pt x="126" y="11"/>
                      <a:pt x="126" y="11"/>
                    </a:cubicBezTo>
                    <a:cubicBezTo>
                      <a:pt x="130" y="11"/>
                      <a:pt x="130" y="11"/>
                      <a:pt x="130" y="11"/>
                    </a:cubicBezTo>
                    <a:cubicBezTo>
                      <a:pt x="131" y="12"/>
                      <a:pt x="131" y="12"/>
                      <a:pt x="131" y="12"/>
                    </a:cubicBezTo>
                    <a:cubicBezTo>
                      <a:pt x="138" y="11"/>
                      <a:pt x="138" y="11"/>
                      <a:pt x="138" y="11"/>
                    </a:cubicBezTo>
                    <a:cubicBezTo>
                      <a:pt x="138" y="10"/>
                      <a:pt x="138" y="10"/>
                      <a:pt x="138" y="10"/>
                    </a:cubicBezTo>
                    <a:cubicBezTo>
                      <a:pt x="142" y="9"/>
                      <a:pt x="142" y="9"/>
                      <a:pt x="142" y="9"/>
                    </a:cubicBezTo>
                    <a:cubicBezTo>
                      <a:pt x="143" y="9"/>
                      <a:pt x="143" y="9"/>
                      <a:pt x="143" y="9"/>
                    </a:cubicBezTo>
                    <a:lnTo>
                      <a:pt x="151" y="8"/>
                    </a:lnTo>
                    <a:close/>
                    <a:moveTo>
                      <a:pt x="142" y="12"/>
                    </a:moveTo>
                    <a:cubicBezTo>
                      <a:pt x="143" y="10"/>
                      <a:pt x="143" y="10"/>
                      <a:pt x="143" y="10"/>
                    </a:cubicBezTo>
                    <a:cubicBezTo>
                      <a:pt x="144" y="11"/>
                      <a:pt x="144" y="11"/>
                      <a:pt x="144" y="11"/>
                    </a:cubicBezTo>
                    <a:cubicBezTo>
                      <a:pt x="144" y="12"/>
                      <a:pt x="144" y="12"/>
                      <a:pt x="144" y="12"/>
                    </a:cubicBezTo>
                    <a:lnTo>
                      <a:pt x="142" y="12"/>
                    </a:lnTo>
                    <a:close/>
                    <a:moveTo>
                      <a:pt x="146" y="13"/>
                    </a:moveTo>
                    <a:cubicBezTo>
                      <a:pt x="149" y="11"/>
                      <a:pt x="149" y="11"/>
                      <a:pt x="149" y="11"/>
                    </a:cubicBezTo>
                    <a:cubicBezTo>
                      <a:pt x="151" y="12"/>
                      <a:pt x="151" y="12"/>
                      <a:pt x="151" y="12"/>
                    </a:cubicBezTo>
                    <a:cubicBezTo>
                      <a:pt x="152" y="13"/>
                      <a:pt x="152" y="13"/>
                      <a:pt x="152" y="13"/>
                    </a:cubicBezTo>
                    <a:lnTo>
                      <a:pt x="146" y="13"/>
                    </a:lnTo>
                    <a:close/>
                    <a:moveTo>
                      <a:pt x="117" y="9"/>
                    </a:moveTo>
                    <a:cubicBezTo>
                      <a:pt x="114" y="8"/>
                      <a:pt x="114" y="8"/>
                      <a:pt x="114" y="8"/>
                    </a:cubicBezTo>
                    <a:cubicBezTo>
                      <a:pt x="115" y="8"/>
                      <a:pt x="115" y="8"/>
                      <a:pt x="115" y="8"/>
                    </a:cubicBezTo>
                    <a:cubicBezTo>
                      <a:pt x="123" y="8"/>
                      <a:pt x="123" y="8"/>
                      <a:pt x="123" y="8"/>
                    </a:cubicBezTo>
                    <a:cubicBezTo>
                      <a:pt x="126" y="6"/>
                      <a:pt x="126" y="6"/>
                      <a:pt x="126" y="6"/>
                    </a:cubicBezTo>
                    <a:cubicBezTo>
                      <a:pt x="131" y="6"/>
                      <a:pt x="131" y="6"/>
                      <a:pt x="131" y="6"/>
                    </a:cubicBezTo>
                    <a:cubicBezTo>
                      <a:pt x="134" y="7"/>
                      <a:pt x="134" y="7"/>
                      <a:pt x="134" y="7"/>
                    </a:cubicBezTo>
                    <a:cubicBezTo>
                      <a:pt x="129" y="7"/>
                      <a:pt x="129" y="7"/>
                      <a:pt x="129" y="7"/>
                    </a:cubicBezTo>
                    <a:cubicBezTo>
                      <a:pt x="126" y="8"/>
                      <a:pt x="126" y="8"/>
                      <a:pt x="126" y="8"/>
                    </a:cubicBezTo>
                    <a:cubicBezTo>
                      <a:pt x="123" y="9"/>
                      <a:pt x="123" y="9"/>
                      <a:pt x="123" y="9"/>
                    </a:cubicBezTo>
                    <a:cubicBezTo>
                      <a:pt x="122" y="10"/>
                      <a:pt x="122" y="10"/>
                      <a:pt x="122" y="10"/>
                    </a:cubicBezTo>
                    <a:lnTo>
                      <a:pt x="117" y="9"/>
                    </a:lnTo>
                    <a:close/>
                    <a:moveTo>
                      <a:pt x="162" y="12"/>
                    </a:moveTo>
                    <a:cubicBezTo>
                      <a:pt x="156" y="11"/>
                      <a:pt x="156" y="11"/>
                      <a:pt x="156" y="11"/>
                    </a:cubicBezTo>
                    <a:cubicBezTo>
                      <a:pt x="157" y="9"/>
                      <a:pt x="157" y="9"/>
                      <a:pt x="157" y="9"/>
                    </a:cubicBezTo>
                    <a:cubicBezTo>
                      <a:pt x="161" y="9"/>
                      <a:pt x="161" y="9"/>
                      <a:pt x="161" y="9"/>
                    </a:cubicBezTo>
                    <a:cubicBezTo>
                      <a:pt x="163" y="11"/>
                      <a:pt x="163" y="11"/>
                      <a:pt x="163" y="11"/>
                    </a:cubicBezTo>
                    <a:lnTo>
                      <a:pt x="162" y="12"/>
                    </a:lnTo>
                    <a:close/>
                    <a:moveTo>
                      <a:pt x="176" y="12"/>
                    </a:moveTo>
                    <a:cubicBezTo>
                      <a:pt x="175" y="10"/>
                      <a:pt x="175" y="10"/>
                      <a:pt x="175" y="10"/>
                    </a:cubicBezTo>
                    <a:cubicBezTo>
                      <a:pt x="180" y="9"/>
                      <a:pt x="180" y="9"/>
                      <a:pt x="180" y="9"/>
                    </a:cubicBezTo>
                    <a:cubicBezTo>
                      <a:pt x="182" y="11"/>
                      <a:pt x="182" y="11"/>
                      <a:pt x="182" y="11"/>
                    </a:cubicBezTo>
                    <a:cubicBezTo>
                      <a:pt x="182" y="12"/>
                      <a:pt x="182" y="12"/>
                      <a:pt x="182" y="12"/>
                    </a:cubicBezTo>
                    <a:lnTo>
                      <a:pt x="176" y="12"/>
                    </a:lnTo>
                    <a:close/>
                    <a:moveTo>
                      <a:pt x="183" y="11"/>
                    </a:moveTo>
                    <a:cubicBezTo>
                      <a:pt x="182" y="9"/>
                      <a:pt x="182" y="9"/>
                      <a:pt x="182" y="9"/>
                    </a:cubicBezTo>
                    <a:cubicBezTo>
                      <a:pt x="184" y="9"/>
                      <a:pt x="184" y="9"/>
                      <a:pt x="184" y="9"/>
                    </a:cubicBezTo>
                    <a:cubicBezTo>
                      <a:pt x="189" y="9"/>
                      <a:pt x="189" y="9"/>
                      <a:pt x="189" y="9"/>
                    </a:cubicBezTo>
                    <a:cubicBezTo>
                      <a:pt x="189" y="11"/>
                      <a:pt x="189" y="11"/>
                      <a:pt x="189" y="11"/>
                    </a:cubicBezTo>
                    <a:cubicBezTo>
                      <a:pt x="186" y="11"/>
                      <a:pt x="186" y="11"/>
                      <a:pt x="186" y="11"/>
                    </a:cubicBezTo>
                    <a:lnTo>
                      <a:pt x="183" y="11"/>
                    </a:lnTo>
                    <a:close/>
                    <a:moveTo>
                      <a:pt x="192" y="12"/>
                    </a:moveTo>
                    <a:cubicBezTo>
                      <a:pt x="193" y="11"/>
                      <a:pt x="193" y="11"/>
                      <a:pt x="193" y="11"/>
                    </a:cubicBezTo>
                    <a:cubicBezTo>
                      <a:pt x="195" y="11"/>
                      <a:pt x="195" y="11"/>
                      <a:pt x="195" y="11"/>
                    </a:cubicBezTo>
                    <a:cubicBezTo>
                      <a:pt x="196" y="12"/>
                      <a:pt x="196" y="12"/>
                      <a:pt x="196" y="12"/>
                    </a:cubicBezTo>
                    <a:cubicBezTo>
                      <a:pt x="195" y="13"/>
                      <a:pt x="195" y="13"/>
                      <a:pt x="195" y="13"/>
                    </a:cubicBezTo>
                    <a:lnTo>
                      <a:pt x="192" y="12"/>
                    </a:lnTo>
                    <a:close/>
                    <a:moveTo>
                      <a:pt x="193" y="7"/>
                    </a:moveTo>
                    <a:cubicBezTo>
                      <a:pt x="199" y="7"/>
                      <a:pt x="199" y="7"/>
                      <a:pt x="199" y="7"/>
                    </a:cubicBezTo>
                    <a:cubicBezTo>
                      <a:pt x="206" y="6"/>
                      <a:pt x="206" y="6"/>
                      <a:pt x="206" y="6"/>
                    </a:cubicBezTo>
                    <a:cubicBezTo>
                      <a:pt x="207" y="8"/>
                      <a:pt x="207" y="8"/>
                      <a:pt x="207" y="8"/>
                    </a:cubicBezTo>
                    <a:cubicBezTo>
                      <a:pt x="204" y="10"/>
                      <a:pt x="204" y="10"/>
                      <a:pt x="204" y="10"/>
                    </a:cubicBezTo>
                    <a:cubicBezTo>
                      <a:pt x="199" y="9"/>
                      <a:pt x="199" y="9"/>
                      <a:pt x="199" y="9"/>
                    </a:cubicBezTo>
                    <a:cubicBezTo>
                      <a:pt x="196" y="10"/>
                      <a:pt x="196" y="10"/>
                      <a:pt x="196" y="10"/>
                    </a:cubicBezTo>
                    <a:cubicBezTo>
                      <a:pt x="192" y="9"/>
                      <a:pt x="192" y="9"/>
                      <a:pt x="192" y="9"/>
                    </a:cubicBezTo>
                    <a:lnTo>
                      <a:pt x="193" y="7"/>
                    </a:lnTo>
                    <a:close/>
                    <a:moveTo>
                      <a:pt x="215" y="6"/>
                    </a:moveTo>
                    <a:cubicBezTo>
                      <a:pt x="216" y="4"/>
                      <a:pt x="216" y="4"/>
                      <a:pt x="216" y="4"/>
                    </a:cubicBezTo>
                    <a:cubicBezTo>
                      <a:pt x="221" y="4"/>
                      <a:pt x="221" y="4"/>
                      <a:pt x="221" y="4"/>
                    </a:cubicBezTo>
                    <a:cubicBezTo>
                      <a:pt x="222" y="7"/>
                      <a:pt x="222" y="7"/>
                      <a:pt x="222" y="7"/>
                    </a:cubicBezTo>
                    <a:cubicBezTo>
                      <a:pt x="216" y="8"/>
                      <a:pt x="216" y="8"/>
                      <a:pt x="216" y="8"/>
                    </a:cubicBezTo>
                    <a:cubicBezTo>
                      <a:pt x="212" y="8"/>
                      <a:pt x="212" y="8"/>
                      <a:pt x="212" y="8"/>
                    </a:cubicBezTo>
                    <a:cubicBezTo>
                      <a:pt x="208" y="7"/>
                      <a:pt x="208" y="7"/>
                      <a:pt x="208" y="7"/>
                    </a:cubicBezTo>
                    <a:cubicBezTo>
                      <a:pt x="208" y="6"/>
                      <a:pt x="208" y="6"/>
                      <a:pt x="208" y="6"/>
                    </a:cubicBezTo>
                    <a:lnTo>
                      <a:pt x="215" y="6"/>
                    </a:lnTo>
                    <a:close/>
                    <a:moveTo>
                      <a:pt x="206" y="2"/>
                    </a:moveTo>
                    <a:cubicBezTo>
                      <a:pt x="205" y="1"/>
                      <a:pt x="205" y="1"/>
                      <a:pt x="205" y="1"/>
                    </a:cubicBezTo>
                    <a:cubicBezTo>
                      <a:pt x="207" y="0"/>
                      <a:pt x="207" y="0"/>
                      <a:pt x="207" y="0"/>
                    </a:cubicBezTo>
                    <a:cubicBezTo>
                      <a:pt x="210" y="1"/>
                      <a:pt x="210" y="1"/>
                      <a:pt x="210" y="1"/>
                    </a:cubicBezTo>
                    <a:cubicBezTo>
                      <a:pt x="210" y="1"/>
                      <a:pt x="210" y="1"/>
                      <a:pt x="210" y="1"/>
                    </a:cubicBezTo>
                    <a:lnTo>
                      <a:pt x="206" y="2"/>
                    </a:lnTo>
                    <a:close/>
                    <a:moveTo>
                      <a:pt x="179" y="7"/>
                    </a:moveTo>
                    <a:cubicBezTo>
                      <a:pt x="178" y="8"/>
                      <a:pt x="178" y="8"/>
                      <a:pt x="178" y="8"/>
                    </a:cubicBezTo>
                    <a:cubicBezTo>
                      <a:pt x="177" y="7"/>
                      <a:pt x="177" y="7"/>
                      <a:pt x="177" y="7"/>
                    </a:cubicBezTo>
                    <a:cubicBezTo>
                      <a:pt x="174" y="6"/>
                      <a:pt x="174" y="6"/>
                      <a:pt x="174" y="6"/>
                    </a:cubicBezTo>
                    <a:cubicBezTo>
                      <a:pt x="170" y="5"/>
                      <a:pt x="170" y="5"/>
                      <a:pt x="170" y="5"/>
                    </a:cubicBezTo>
                    <a:cubicBezTo>
                      <a:pt x="171" y="4"/>
                      <a:pt x="171" y="4"/>
                      <a:pt x="171" y="4"/>
                    </a:cubicBezTo>
                    <a:cubicBezTo>
                      <a:pt x="174" y="4"/>
                      <a:pt x="174" y="4"/>
                      <a:pt x="174" y="4"/>
                    </a:cubicBezTo>
                    <a:cubicBezTo>
                      <a:pt x="178" y="5"/>
                      <a:pt x="178" y="5"/>
                      <a:pt x="178" y="5"/>
                    </a:cubicBezTo>
                    <a:lnTo>
                      <a:pt x="179" y="7"/>
                    </a:lnTo>
                    <a:close/>
                    <a:moveTo>
                      <a:pt x="171" y="8"/>
                    </a:moveTo>
                    <a:cubicBezTo>
                      <a:pt x="170" y="8"/>
                      <a:pt x="170" y="8"/>
                      <a:pt x="170" y="8"/>
                    </a:cubicBezTo>
                    <a:cubicBezTo>
                      <a:pt x="173" y="7"/>
                      <a:pt x="173" y="7"/>
                      <a:pt x="173" y="7"/>
                    </a:cubicBezTo>
                    <a:cubicBezTo>
                      <a:pt x="174" y="7"/>
                      <a:pt x="174" y="7"/>
                      <a:pt x="174" y="7"/>
                    </a:cubicBezTo>
                    <a:cubicBezTo>
                      <a:pt x="175" y="9"/>
                      <a:pt x="175" y="9"/>
                      <a:pt x="175" y="9"/>
                    </a:cubicBezTo>
                    <a:lnTo>
                      <a:pt x="171" y="8"/>
                    </a:lnTo>
                    <a:close/>
                    <a:moveTo>
                      <a:pt x="170" y="6"/>
                    </a:moveTo>
                    <a:cubicBezTo>
                      <a:pt x="170" y="6"/>
                      <a:pt x="170" y="6"/>
                      <a:pt x="170" y="6"/>
                    </a:cubicBezTo>
                    <a:cubicBezTo>
                      <a:pt x="168" y="7"/>
                      <a:pt x="168" y="7"/>
                      <a:pt x="168" y="7"/>
                    </a:cubicBezTo>
                    <a:cubicBezTo>
                      <a:pt x="166" y="6"/>
                      <a:pt x="166" y="6"/>
                      <a:pt x="166" y="6"/>
                    </a:cubicBezTo>
                    <a:cubicBezTo>
                      <a:pt x="166" y="5"/>
                      <a:pt x="166" y="5"/>
                      <a:pt x="166" y="5"/>
                    </a:cubicBezTo>
                    <a:cubicBezTo>
                      <a:pt x="168" y="5"/>
                      <a:pt x="168" y="5"/>
                      <a:pt x="168" y="5"/>
                    </a:cubicBezTo>
                    <a:lnTo>
                      <a:pt x="170" y="6"/>
                    </a:lnTo>
                    <a:close/>
                    <a:moveTo>
                      <a:pt x="179" y="6"/>
                    </a:moveTo>
                    <a:cubicBezTo>
                      <a:pt x="177" y="4"/>
                      <a:pt x="177" y="4"/>
                      <a:pt x="177" y="4"/>
                    </a:cubicBezTo>
                    <a:cubicBezTo>
                      <a:pt x="178" y="4"/>
                      <a:pt x="178" y="4"/>
                      <a:pt x="178" y="4"/>
                    </a:cubicBezTo>
                    <a:cubicBezTo>
                      <a:pt x="180" y="6"/>
                      <a:pt x="180" y="6"/>
                      <a:pt x="180" y="6"/>
                    </a:cubicBezTo>
                    <a:cubicBezTo>
                      <a:pt x="180" y="7"/>
                      <a:pt x="180" y="7"/>
                      <a:pt x="180" y="7"/>
                    </a:cubicBezTo>
                    <a:lnTo>
                      <a:pt x="179" y="6"/>
                    </a:lnTo>
                    <a:close/>
                    <a:moveTo>
                      <a:pt x="181" y="8"/>
                    </a:moveTo>
                    <a:cubicBezTo>
                      <a:pt x="181" y="7"/>
                      <a:pt x="181" y="7"/>
                      <a:pt x="181" y="7"/>
                    </a:cubicBezTo>
                    <a:cubicBezTo>
                      <a:pt x="184" y="6"/>
                      <a:pt x="184" y="6"/>
                      <a:pt x="184" y="6"/>
                    </a:cubicBezTo>
                    <a:cubicBezTo>
                      <a:pt x="185" y="7"/>
                      <a:pt x="185" y="7"/>
                      <a:pt x="185" y="7"/>
                    </a:cubicBezTo>
                    <a:cubicBezTo>
                      <a:pt x="185" y="8"/>
                      <a:pt x="185" y="8"/>
                      <a:pt x="185" y="8"/>
                    </a:cubicBezTo>
                    <a:lnTo>
                      <a:pt x="181" y="8"/>
                    </a:lnTo>
                    <a:close/>
                    <a:moveTo>
                      <a:pt x="176" y="3"/>
                    </a:moveTo>
                    <a:cubicBezTo>
                      <a:pt x="176" y="2"/>
                      <a:pt x="176" y="2"/>
                      <a:pt x="176" y="2"/>
                    </a:cubicBezTo>
                    <a:cubicBezTo>
                      <a:pt x="180" y="2"/>
                      <a:pt x="180" y="2"/>
                      <a:pt x="180" y="2"/>
                    </a:cubicBezTo>
                    <a:cubicBezTo>
                      <a:pt x="180" y="3"/>
                      <a:pt x="180" y="3"/>
                      <a:pt x="180" y="3"/>
                    </a:cubicBezTo>
                    <a:lnTo>
                      <a:pt x="176" y="3"/>
                    </a:lnTo>
                    <a:close/>
                    <a:moveTo>
                      <a:pt x="14" y="227"/>
                    </a:moveTo>
                    <a:cubicBezTo>
                      <a:pt x="20" y="226"/>
                      <a:pt x="20" y="226"/>
                      <a:pt x="20" y="226"/>
                    </a:cubicBezTo>
                    <a:cubicBezTo>
                      <a:pt x="20" y="223"/>
                      <a:pt x="20" y="223"/>
                      <a:pt x="20" y="223"/>
                    </a:cubicBezTo>
                    <a:cubicBezTo>
                      <a:pt x="18" y="221"/>
                      <a:pt x="18" y="221"/>
                      <a:pt x="18" y="221"/>
                    </a:cubicBezTo>
                    <a:cubicBezTo>
                      <a:pt x="12" y="220"/>
                      <a:pt x="12" y="220"/>
                      <a:pt x="12" y="220"/>
                    </a:cubicBezTo>
                    <a:cubicBezTo>
                      <a:pt x="11" y="219"/>
                      <a:pt x="11" y="219"/>
                      <a:pt x="11" y="219"/>
                    </a:cubicBezTo>
                    <a:cubicBezTo>
                      <a:pt x="9" y="220"/>
                      <a:pt x="9" y="220"/>
                      <a:pt x="9" y="220"/>
                    </a:cubicBezTo>
                    <a:cubicBezTo>
                      <a:pt x="10" y="222"/>
                      <a:pt x="10" y="222"/>
                      <a:pt x="10" y="222"/>
                    </a:cubicBezTo>
                    <a:cubicBezTo>
                      <a:pt x="7" y="222"/>
                      <a:pt x="7" y="222"/>
                      <a:pt x="7" y="222"/>
                    </a:cubicBezTo>
                    <a:cubicBezTo>
                      <a:pt x="5" y="221"/>
                      <a:pt x="5" y="221"/>
                      <a:pt x="5" y="221"/>
                    </a:cubicBezTo>
                    <a:cubicBezTo>
                      <a:pt x="7" y="219"/>
                      <a:pt x="7" y="219"/>
                      <a:pt x="7" y="219"/>
                    </a:cubicBezTo>
                    <a:cubicBezTo>
                      <a:pt x="8" y="215"/>
                      <a:pt x="8" y="215"/>
                      <a:pt x="8" y="215"/>
                    </a:cubicBezTo>
                    <a:cubicBezTo>
                      <a:pt x="6" y="219"/>
                      <a:pt x="6" y="219"/>
                      <a:pt x="6" y="219"/>
                    </a:cubicBezTo>
                    <a:cubicBezTo>
                      <a:pt x="4" y="221"/>
                      <a:pt x="4" y="221"/>
                      <a:pt x="4" y="221"/>
                    </a:cubicBezTo>
                    <a:cubicBezTo>
                      <a:pt x="0" y="222"/>
                      <a:pt x="0" y="222"/>
                      <a:pt x="0" y="222"/>
                    </a:cubicBezTo>
                    <a:cubicBezTo>
                      <a:pt x="0" y="223"/>
                      <a:pt x="0" y="223"/>
                      <a:pt x="0" y="223"/>
                    </a:cubicBezTo>
                    <a:cubicBezTo>
                      <a:pt x="3" y="223"/>
                      <a:pt x="3" y="223"/>
                      <a:pt x="3" y="223"/>
                    </a:cubicBezTo>
                    <a:cubicBezTo>
                      <a:pt x="5" y="225"/>
                      <a:pt x="5" y="225"/>
                      <a:pt x="5" y="225"/>
                    </a:cubicBezTo>
                    <a:cubicBezTo>
                      <a:pt x="2" y="225"/>
                      <a:pt x="2" y="225"/>
                      <a:pt x="2" y="225"/>
                    </a:cubicBezTo>
                    <a:cubicBezTo>
                      <a:pt x="1" y="226"/>
                      <a:pt x="1" y="226"/>
                      <a:pt x="1" y="226"/>
                    </a:cubicBezTo>
                    <a:cubicBezTo>
                      <a:pt x="7" y="227"/>
                      <a:pt x="7" y="227"/>
                      <a:pt x="7" y="227"/>
                    </a:cubicBezTo>
                    <a:lnTo>
                      <a:pt x="14" y="227"/>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6" name="Freeform 208"/>
              <p:cNvSpPr>
                <a:spLocks noEditPoints="1"/>
              </p:cNvSpPr>
              <p:nvPr/>
            </p:nvSpPr>
            <p:spPr bwMode="auto">
              <a:xfrm>
                <a:off x="12819045" y="3831348"/>
                <a:ext cx="14259" cy="11408"/>
              </a:xfrm>
              <a:custGeom>
                <a:avLst/>
                <a:gdLst>
                  <a:gd name="T0" fmla="*/ 4 w 10"/>
                  <a:gd name="T1" fmla="*/ 8 h 8"/>
                  <a:gd name="T2" fmla="*/ 4 w 10"/>
                  <a:gd name="T3" fmla="*/ 6 h 8"/>
                  <a:gd name="T4" fmla="*/ 8 w 10"/>
                  <a:gd name="T5" fmla="*/ 4 h 8"/>
                  <a:gd name="T6" fmla="*/ 10 w 10"/>
                  <a:gd name="T7" fmla="*/ 6 h 8"/>
                  <a:gd name="T8" fmla="*/ 8 w 10"/>
                  <a:gd name="T9" fmla="*/ 8 h 8"/>
                  <a:gd name="T10" fmla="*/ 4 w 10"/>
                  <a:gd name="T11" fmla="*/ 8 h 8"/>
                  <a:gd name="T12" fmla="*/ 2 w 10"/>
                  <a:gd name="T13" fmla="*/ 4 h 8"/>
                  <a:gd name="T14" fmla="*/ 4 w 10"/>
                  <a:gd name="T15" fmla="*/ 2 h 8"/>
                  <a:gd name="T16" fmla="*/ 0 w 10"/>
                  <a:gd name="T17" fmla="*/ 0 h 8"/>
                  <a:gd name="T18" fmla="*/ 0 w 10"/>
                  <a:gd name="T19" fmla="*/ 2 h 8"/>
                  <a:gd name="T20" fmla="*/ 2 w 10"/>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8">
                    <a:moveTo>
                      <a:pt x="4" y="8"/>
                    </a:moveTo>
                    <a:lnTo>
                      <a:pt x="4" y="6"/>
                    </a:lnTo>
                    <a:lnTo>
                      <a:pt x="8" y="4"/>
                    </a:lnTo>
                    <a:lnTo>
                      <a:pt x="10" y="6"/>
                    </a:lnTo>
                    <a:lnTo>
                      <a:pt x="8" y="8"/>
                    </a:lnTo>
                    <a:lnTo>
                      <a:pt x="4" y="8"/>
                    </a:lnTo>
                    <a:close/>
                    <a:moveTo>
                      <a:pt x="2" y="4"/>
                    </a:moveTo>
                    <a:lnTo>
                      <a:pt x="4" y="2"/>
                    </a:lnTo>
                    <a:lnTo>
                      <a:pt x="0" y="0"/>
                    </a:lnTo>
                    <a:lnTo>
                      <a:pt x="0" y="2"/>
                    </a:lnTo>
                    <a:lnTo>
                      <a:pt x="2" y="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7" name="Freeform 209"/>
              <p:cNvSpPr>
                <a:spLocks/>
              </p:cNvSpPr>
              <p:nvPr/>
            </p:nvSpPr>
            <p:spPr bwMode="auto">
              <a:xfrm>
                <a:off x="10969663" y="4384590"/>
                <a:ext cx="14259" cy="17111"/>
              </a:xfrm>
              <a:custGeom>
                <a:avLst/>
                <a:gdLst>
                  <a:gd name="T0" fmla="*/ 4 w 10"/>
                  <a:gd name="T1" fmla="*/ 4 h 12"/>
                  <a:gd name="T2" fmla="*/ 6 w 10"/>
                  <a:gd name="T3" fmla="*/ 4 h 12"/>
                  <a:gd name="T4" fmla="*/ 6 w 10"/>
                  <a:gd name="T5" fmla="*/ 2 h 12"/>
                  <a:gd name="T6" fmla="*/ 4 w 10"/>
                  <a:gd name="T7" fmla="*/ 2 h 12"/>
                  <a:gd name="T8" fmla="*/ 4 w 10"/>
                  <a:gd name="T9" fmla="*/ 0 h 12"/>
                  <a:gd name="T10" fmla="*/ 6 w 10"/>
                  <a:gd name="T11" fmla="*/ 0 h 12"/>
                  <a:gd name="T12" fmla="*/ 6 w 10"/>
                  <a:gd name="T13" fmla="*/ 0 h 12"/>
                  <a:gd name="T14" fmla="*/ 6 w 10"/>
                  <a:gd name="T15" fmla="*/ 0 h 12"/>
                  <a:gd name="T16" fmla="*/ 6 w 10"/>
                  <a:gd name="T17" fmla="*/ 2 h 12"/>
                  <a:gd name="T18" fmla="*/ 6 w 10"/>
                  <a:gd name="T19" fmla="*/ 2 h 12"/>
                  <a:gd name="T20" fmla="*/ 8 w 10"/>
                  <a:gd name="T21" fmla="*/ 2 h 12"/>
                  <a:gd name="T22" fmla="*/ 10 w 10"/>
                  <a:gd name="T23" fmla="*/ 4 h 12"/>
                  <a:gd name="T24" fmla="*/ 10 w 10"/>
                  <a:gd name="T25" fmla="*/ 4 h 12"/>
                  <a:gd name="T26" fmla="*/ 10 w 10"/>
                  <a:gd name="T27" fmla="*/ 6 h 12"/>
                  <a:gd name="T28" fmla="*/ 8 w 10"/>
                  <a:gd name="T29" fmla="*/ 6 h 12"/>
                  <a:gd name="T30" fmla="*/ 6 w 10"/>
                  <a:gd name="T31" fmla="*/ 6 h 12"/>
                  <a:gd name="T32" fmla="*/ 6 w 10"/>
                  <a:gd name="T33" fmla="*/ 6 h 12"/>
                  <a:gd name="T34" fmla="*/ 6 w 10"/>
                  <a:gd name="T35" fmla="*/ 6 h 12"/>
                  <a:gd name="T36" fmla="*/ 4 w 10"/>
                  <a:gd name="T37" fmla="*/ 4 h 12"/>
                  <a:gd name="T38" fmla="*/ 4 w 10"/>
                  <a:gd name="T39" fmla="*/ 6 h 12"/>
                  <a:gd name="T40" fmla="*/ 4 w 10"/>
                  <a:gd name="T41" fmla="*/ 4 h 12"/>
                  <a:gd name="T42" fmla="*/ 4 w 10"/>
                  <a:gd name="T43" fmla="*/ 6 h 12"/>
                  <a:gd name="T44" fmla="*/ 4 w 10"/>
                  <a:gd name="T45" fmla="*/ 8 h 12"/>
                  <a:gd name="T46" fmla="*/ 4 w 10"/>
                  <a:gd name="T47" fmla="*/ 12 h 12"/>
                  <a:gd name="T48" fmla="*/ 2 w 10"/>
                  <a:gd name="T49" fmla="*/ 12 h 12"/>
                  <a:gd name="T50" fmla="*/ 2 w 10"/>
                  <a:gd name="T51" fmla="*/ 10 h 12"/>
                  <a:gd name="T52" fmla="*/ 2 w 10"/>
                  <a:gd name="T53" fmla="*/ 10 h 12"/>
                  <a:gd name="T54" fmla="*/ 0 w 10"/>
                  <a:gd name="T55" fmla="*/ 6 h 12"/>
                  <a:gd name="T56" fmla="*/ 0 w 10"/>
                  <a:gd name="T57" fmla="*/ 6 h 12"/>
                  <a:gd name="T58" fmla="*/ 0 w 10"/>
                  <a:gd name="T59" fmla="*/ 4 h 12"/>
                  <a:gd name="T60" fmla="*/ 0 w 10"/>
                  <a:gd name="T61" fmla="*/ 4 h 12"/>
                  <a:gd name="T62" fmla="*/ 0 w 10"/>
                  <a:gd name="T63" fmla="*/ 2 h 12"/>
                  <a:gd name="T64" fmla="*/ 0 w 10"/>
                  <a:gd name="T65" fmla="*/ 2 h 12"/>
                  <a:gd name="T66" fmla="*/ 2 w 10"/>
                  <a:gd name="T67" fmla="*/ 2 h 12"/>
                  <a:gd name="T68" fmla="*/ 2 w 10"/>
                  <a:gd name="T69" fmla="*/ 4 h 12"/>
                  <a:gd name="T70" fmla="*/ 2 w 10"/>
                  <a:gd name="T71" fmla="*/ 4 h 12"/>
                  <a:gd name="T72" fmla="*/ 4 w 10"/>
                  <a:gd name="T73" fmla="*/ 4 h 12"/>
                  <a:gd name="T74" fmla="*/ 4 w 10"/>
                  <a:gd name="T75" fmla="*/ 4 h 12"/>
                  <a:gd name="T76" fmla="*/ 4 w 10"/>
                  <a:gd name="T77" fmla="*/ 4 h 12"/>
                  <a:gd name="T78" fmla="*/ 4 w 10"/>
                  <a:gd name="T79" fmla="*/ 4 h 12"/>
                  <a:gd name="T80" fmla="*/ 4 w 10"/>
                  <a:gd name="T81" fmla="*/ 4 h 12"/>
                  <a:gd name="T82" fmla="*/ 4 w 10"/>
                  <a:gd name="T83"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12">
                    <a:moveTo>
                      <a:pt x="4" y="4"/>
                    </a:moveTo>
                    <a:lnTo>
                      <a:pt x="6" y="4"/>
                    </a:lnTo>
                    <a:lnTo>
                      <a:pt x="6" y="2"/>
                    </a:lnTo>
                    <a:lnTo>
                      <a:pt x="4" y="2"/>
                    </a:lnTo>
                    <a:lnTo>
                      <a:pt x="4" y="0"/>
                    </a:lnTo>
                    <a:lnTo>
                      <a:pt x="6" y="0"/>
                    </a:lnTo>
                    <a:lnTo>
                      <a:pt x="6" y="0"/>
                    </a:lnTo>
                    <a:lnTo>
                      <a:pt x="6" y="0"/>
                    </a:lnTo>
                    <a:lnTo>
                      <a:pt x="6" y="2"/>
                    </a:lnTo>
                    <a:lnTo>
                      <a:pt x="6" y="2"/>
                    </a:lnTo>
                    <a:lnTo>
                      <a:pt x="8" y="2"/>
                    </a:lnTo>
                    <a:lnTo>
                      <a:pt x="10" y="4"/>
                    </a:lnTo>
                    <a:lnTo>
                      <a:pt x="10" y="4"/>
                    </a:lnTo>
                    <a:lnTo>
                      <a:pt x="10" y="6"/>
                    </a:lnTo>
                    <a:lnTo>
                      <a:pt x="8" y="6"/>
                    </a:lnTo>
                    <a:lnTo>
                      <a:pt x="6" y="6"/>
                    </a:lnTo>
                    <a:lnTo>
                      <a:pt x="6" y="6"/>
                    </a:lnTo>
                    <a:lnTo>
                      <a:pt x="6" y="6"/>
                    </a:lnTo>
                    <a:lnTo>
                      <a:pt x="4" y="4"/>
                    </a:lnTo>
                    <a:lnTo>
                      <a:pt x="4" y="6"/>
                    </a:lnTo>
                    <a:lnTo>
                      <a:pt x="4" y="4"/>
                    </a:lnTo>
                    <a:lnTo>
                      <a:pt x="4" y="6"/>
                    </a:lnTo>
                    <a:lnTo>
                      <a:pt x="4" y="8"/>
                    </a:lnTo>
                    <a:lnTo>
                      <a:pt x="4" y="12"/>
                    </a:lnTo>
                    <a:lnTo>
                      <a:pt x="2" y="12"/>
                    </a:lnTo>
                    <a:lnTo>
                      <a:pt x="2" y="10"/>
                    </a:lnTo>
                    <a:lnTo>
                      <a:pt x="2" y="10"/>
                    </a:lnTo>
                    <a:lnTo>
                      <a:pt x="0" y="6"/>
                    </a:lnTo>
                    <a:lnTo>
                      <a:pt x="0" y="6"/>
                    </a:lnTo>
                    <a:lnTo>
                      <a:pt x="0" y="4"/>
                    </a:lnTo>
                    <a:lnTo>
                      <a:pt x="0" y="4"/>
                    </a:lnTo>
                    <a:lnTo>
                      <a:pt x="0" y="2"/>
                    </a:lnTo>
                    <a:lnTo>
                      <a:pt x="0" y="2"/>
                    </a:lnTo>
                    <a:lnTo>
                      <a:pt x="2" y="2"/>
                    </a:lnTo>
                    <a:lnTo>
                      <a:pt x="2" y="4"/>
                    </a:lnTo>
                    <a:lnTo>
                      <a:pt x="2" y="4"/>
                    </a:lnTo>
                    <a:lnTo>
                      <a:pt x="4" y="4"/>
                    </a:lnTo>
                    <a:lnTo>
                      <a:pt x="4" y="4"/>
                    </a:lnTo>
                    <a:lnTo>
                      <a:pt x="4" y="4"/>
                    </a:lnTo>
                    <a:lnTo>
                      <a:pt x="4" y="4"/>
                    </a:lnTo>
                    <a:lnTo>
                      <a:pt x="4" y="4"/>
                    </a:lnTo>
                    <a:lnTo>
                      <a:pt x="4"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8" name="Freeform 187"/>
              <p:cNvSpPr>
                <a:spLocks noEditPoints="1"/>
              </p:cNvSpPr>
              <p:nvPr/>
            </p:nvSpPr>
            <p:spPr bwMode="auto">
              <a:xfrm>
                <a:off x="14183667" y="3356514"/>
                <a:ext cx="1279066" cy="982472"/>
              </a:xfrm>
              <a:custGeom>
                <a:avLst/>
                <a:gdLst>
                  <a:gd name="T0" fmla="*/ 683 w 897"/>
                  <a:gd name="T1" fmla="*/ 689 h 689"/>
                  <a:gd name="T2" fmla="*/ 669 w 897"/>
                  <a:gd name="T3" fmla="*/ 656 h 689"/>
                  <a:gd name="T4" fmla="*/ 701 w 897"/>
                  <a:gd name="T5" fmla="*/ 652 h 689"/>
                  <a:gd name="T6" fmla="*/ 687 w 897"/>
                  <a:gd name="T7" fmla="*/ 628 h 689"/>
                  <a:gd name="T8" fmla="*/ 877 w 897"/>
                  <a:gd name="T9" fmla="*/ 94 h 689"/>
                  <a:gd name="T10" fmla="*/ 759 w 897"/>
                  <a:gd name="T11" fmla="*/ 70 h 689"/>
                  <a:gd name="T12" fmla="*/ 639 w 897"/>
                  <a:gd name="T13" fmla="*/ 0 h 689"/>
                  <a:gd name="T14" fmla="*/ 627 w 897"/>
                  <a:gd name="T15" fmla="*/ 62 h 689"/>
                  <a:gd name="T16" fmla="*/ 615 w 897"/>
                  <a:gd name="T17" fmla="*/ 104 h 689"/>
                  <a:gd name="T18" fmla="*/ 659 w 897"/>
                  <a:gd name="T19" fmla="*/ 128 h 689"/>
                  <a:gd name="T20" fmla="*/ 595 w 897"/>
                  <a:gd name="T21" fmla="*/ 161 h 689"/>
                  <a:gd name="T22" fmla="*/ 565 w 897"/>
                  <a:gd name="T23" fmla="*/ 205 h 689"/>
                  <a:gd name="T24" fmla="*/ 437 w 897"/>
                  <a:gd name="T25" fmla="*/ 213 h 689"/>
                  <a:gd name="T26" fmla="*/ 331 w 897"/>
                  <a:gd name="T27" fmla="*/ 197 h 689"/>
                  <a:gd name="T28" fmla="*/ 248 w 897"/>
                  <a:gd name="T29" fmla="*/ 159 h 689"/>
                  <a:gd name="T30" fmla="*/ 194 w 897"/>
                  <a:gd name="T31" fmla="*/ 104 h 689"/>
                  <a:gd name="T32" fmla="*/ 144 w 897"/>
                  <a:gd name="T33" fmla="*/ 94 h 689"/>
                  <a:gd name="T34" fmla="*/ 104 w 897"/>
                  <a:gd name="T35" fmla="*/ 155 h 689"/>
                  <a:gd name="T36" fmla="*/ 86 w 897"/>
                  <a:gd name="T37" fmla="*/ 205 h 689"/>
                  <a:gd name="T38" fmla="*/ 66 w 897"/>
                  <a:gd name="T39" fmla="*/ 237 h 689"/>
                  <a:gd name="T40" fmla="*/ 4 w 897"/>
                  <a:gd name="T41" fmla="*/ 257 h 689"/>
                  <a:gd name="T42" fmla="*/ 34 w 897"/>
                  <a:gd name="T43" fmla="*/ 299 h 689"/>
                  <a:gd name="T44" fmla="*/ 58 w 897"/>
                  <a:gd name="T45" fmla="*/ 341 h 689"/>
                  <a:gd name="T46" fmla="*/ 108 w 897"/>
                  <a:gd name="T47" fmla="*/ 375 h 689"/>
                  <a:gd name="T48" fmla="*/ 112 w 897"/>
                  <a:gd name="T49" fmla="*/ 409 h 689"/>
                  <a:gd name="T50" fmla="*/ 158 w 897"/>
                  <a:gd name="T51" fmla="*/ 448 h 689"/>
                  <a:gd name="T52" fmla="*/ 240 w 897"/>
                  <a:gd name="T53" fmla="*/ 488 h 689"/>
                  <a:gd name="T54" fmla="*/ 290 w 897"/>
                  <a:gd name="T55" fmla="*/ 500 h 689"/>
                  <a:gd name="T56" fmla="*/ 345 w 897"/>
                  <a:gd name="T57" fmla="*/ 496 h 689"/>
                  <a:gd name="T58" fmla="*/ 413 w 897"/>
                  <a:gd name="T59" fmla="*/ 468 h 689"/>
                  <a:gd name="T60" fmla="*/ 469 w 897"/>
                  <a:gd name="T61" fmla="*/ 506 h 689"/>
                  <a:gd name="T62" fmla="*/ 457 w 897"/>
                  <a:gd name="T63" fmla="*/ 566 h 689"/>
                  <a:gd name="T64" fmla="*/ 493 w 897"/>
                  <a:gd name="T65" fmla="*/ 594 h 689"/>
                  <a:gd name="T66" fmla="*/ 533 w 897"/>
                  <a:gd name="T67" fmla="*/ 626 h 689"/>
                  <a:gd name="T68" fmla="*/ 557 w 897"/>
                  <a:gd name="T69" fmla="*/ 604 h 689"/>
                  <a:gd name="T70" fmla="*/ 595 w 897"/>
                  <a:gd name="T71" fmla="*/ 584 h 689"/>
                  <a:gd name="T72" fmla="*/ 643 w 897"/>
                  <a:gd name="T73" fmla="*/ 622 h 689"/>
                  <a:gd name="T74" fmla="*/ 675 w 897"/>
                  <a:gd name="T75" fmla="*/ 622 h 689"/>
                  <a:gd name="T76" fmla="*/ 691 w 897"/>
                  <a:gd name="T77" fmla="*/ 640 h 689"/>
                  <a:gd name="T78" fmla="*/ 713 w 897"/>
                  <a:gd name="T79" fmla="*/ 620 h 689"/>
                  <a:gd name="T80" fmla="*/ 739 w 897"/>
                  <a:gd name="T81" fmla="*/ 600 h 689"/>
                  <a:gd name="T82" fmla="*/ 781 w 897"/>
                  <a:gd name="T83" fmla="*/ 598 h 689"/>
                  <a:gd name="T84" fmla="*/ 805 w 897"/>
                  <a:gd name="T85" fmla="*/ 564 h 689"/>
                  <a:gd name="T86" fmla="*/ 827 w 897"/>
                  <a:gd name="T87" fmla="*/ 540 h 689"/>
                  <a:gd name="T88" fmla="*/ 831 w 897"/>
                  <a:gd name="T89" fmla="*/ 520 h 689"/>
                  <a:gd name="T90" fmla="*/ 845 w 897"/>
                  <a:gd name="T91" fmla="*/ 482 h 689"/>
                  <a:gd name="T92" fmla="*/ 843 w 897"/>
                  <a:gd name="T93" fmla="*/ 462 h 689"/>
                  <a:gd name="T94" fmla="*/ 819 w 897"/>
                  <a:gd name="T95" fmla="*/ 448 h 689"/>
                  <a:gd name="T96" fmla="*/ 821 w 897"/>
                  <a:gd name="T97" fmla="*/ 418 h 689"/>
                  <a:gd name="T98" fmla="*/ 821 w 897"/>
                  <a:gd name="T99" fmla="*/ 415 h 689"/>
                  <a:gd name="T100" fmla="*/ 811 w 897"/>
                  <a:gd name="T101" fmla="*/ 401 h 689"/>
                  <a:gd name="T102" fmla="*/ 771 w 897"/>
                  <a:gd name="T103" fmla="*/ 355 h 689"/>
                  <a:gd name="T104" fmla="*/ 797 w 897"/>
                  <a:gd name="T105" fmla="*/ 317 h 689"/>
                  <a:gd name="T106" fmla="*/ 791 w 897"/>
                  <a:gd name="T107" fmla="*/ 303 h 689"/>
                  <a:gd name="T108" fmla="*/ 743 w 897"/>
                  <a:gd name="T109" fmla="*/ 303 h 689"/>
                  <a:gd name="T110" fmla="*/ 717 w 897"/>
                  <a:gd name="T111" fmla="*/ 275 h 689"/>
                  <a:gd name="T112" fmla="*/ 753 w 897"/>
                  <a:gd name="T113" fmla="*/ 239 h 689"/>
                  <a:gd name="T114" fmla="*/ 767 w 897"/>
                  <a:gd name="T115" fmla="*/ 269 h 689"/>
                  <a:gd name="T116" fmla="*/ 783 w 897"/>
                  <a:gd name="T117" fmla="*/ 273 h 689"/>
                  <a:gd name="T118" fmla="*/ 831 w 897"/>
                  <a:gd name="T119" fmla="*/ 227 h 689"/>
                  <a:gd name="T120" fmla="*/ 881 w 897"/>
                  <a:gd name="T121" fmla="*/ 205 h 689"/>
                  <a:gd name="T122" fmla="*/ 895 w 897"/>
                  <a:gd name="T123" fmla="*/ 161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7" h="689">
                    <a:moveTo>
                      <a:pt x="701" y="652"/>
                    </a:moveTo>
                    <a:lnTo>
                      <a:pt x="701" y="660"/>
                    </a:lnTo>
                    <a:lnTo>
                      <a:pt x="697" y="662"/>
                    </a:lnTo>
                    <a:lnTo>
                      <a:pt x="697" y="678"/>
                    </a:lnTo>
                    <a:lnTo>
                      <a:pt x="693" y="680"/>
                    </a:lnTo>
                    <a:lnTo>
                      <a:pt x="691" y="683"/>
                    </a:lnTo>
                    <a:lnTo>
                      <a:pt x="685" y="685"/>
                    </a:lnTo>
                    <a:lnTo>
                      <a:pt x="683" y="689"/>
                    </a:lnTo>
                    <a:lnTo>
                      <a:pt x="679" y="689"/>
                    </a:lnTo>
                    <a:lnTo>
                      <a:pt x="679" y="689"/>
                    </a:lnTo>
                    <a:lnTo>
                      <a:pt x="667" y="685"/>
                    </a:lnTo>
                    <a:lnTo>
                      <a:pt x="665" y="680"/>
                    </a:lnTo>
                    <a:lnTo>
                      <a:pt x="661" y="678"/>
                    </a:lnTo>
                    <a:lnTo>
                      <a:pt x="661" y="664"/>
                    </a:lnTo>
                    <a:lnTo>
                      <a:pt x="671" y="658"/>
                    </a:lnTo>
                    <a:lnTo>
                      <a:pt x="669" y="656"/>
                    </a:lnTo>
                    <a:lnTo>
                      <a:pt x="671" y="654"/>
                    </a:lnTo>
                    <a:lnTo>
                      <a:pt x="677" y="654"/>
                    </a:lnTo>
                    <a:lnTo>
                      <a:pt x="679" y="652"/>
                    </a:lnTo>
                    <a:lnTo>
                      <a:pt x="685" y="652"/>
                    </a:lnTo>
                    <a:lnTo>
                      <a:pt x="691" y="652"/>
                    </a:lnTo>
                    <a:lnTo>
                      <a:pt x="695" y="654"/>
                    </a:lnTo>
                    <a:lnTo>
                      <a:pt x="695" y="650"/>
                    </a:lnTo>
                    <a:lnTo>
                      <a:pt x="701" y="652"/>
                    </a:lnTo>
                    <a:close/>
                    <a:moveTo>
                      <a:pt x="847" y="448"/>
                    </a:moveTo>
                    <a:lnTo>
                      <a:pt x="853" y="452"/>
                    </a:lnTo>
                    <a:lnTo>
                      <a:pt x="853" y="450"/>
                    </a:lnTo>
                    <a:lnTo>
                      <a:pt x="851" y="448"/>
                    </a:lnTo>
                    <a:lnTo>
                      <a:pt x="847" y="448"/>
                    </a:lnTo>
                    <a:close/>
                    <a:moveTo>
                      <a:pt x="689" y="634"/>
                    </a:moveTo>
                    <a:lnTo>
                      <a:pt x="691" y="628"/>
                    </a:lnTo>
                    <a:lnTo>
                      <a:pt x="687" y="628"/>
                    </a:lnTo>
                    <a:lnTo>
                      <a:pt x="687" y="632"/>
                    </a:lnTo>
                    <a:lnTo>
                      <a:pt x="689" y="634"/>
                    </a:lnTo>
                    <a:close/>
                    <a:moveTo>
                      <a:pt x="895" y="139"/>
                    </a:moveTo>
                    <a:lnTo>
                      <a:pt x="889" y="128"/>
                    </a:lnTo>
                    <a:lnTo>
                      <a:pt x="887" y="118"/>
                    </a:lnTo>
                    <a:lnTo>
                      <a:pt x="891" y="114"/>
                    </a:lnTo>
                    <a:lnTo>
                      <a:pt x="883" y="100"/>
                    </a:lnTo>
                    <a:lnTo>
                      <a:pt x="877" y="94"/>
                    </a:lnTo>
                    <a:lnTo>
                      <a:pt x="861" y="100"/>
                    </a:lnTo>
                    <a:lnTo>
                      <a:pt x="855" y="106"/>
                    </a:lnTo>
                    <a:lnTo>
                      <a:pt x="839" y="108"/>
                    </a:lnTo>
                    <a:lnTo>
                      <a:pt x="819" y="100"/>
                    </a:lnTo>
                    <a:lnTo>
                      <a:pt x="809" y="84"/>
                    </a:lnTo>
                    <a:lnTo>
                      <a:pt x="787" y="74"/>
                    </a:lnTo>
                    <a:lnTo>
                      <a:pt x="773" y="70"/>
                    </a:lnTo>
                    <a:lnTo>
                      <a:pt x="759" y="70"/>
                    </a:lnTo>
                    <a:lnTo>
                      <a:pt x="749" y="60"/>
                    </a:lnTo>
                    <a:lnTo>
                      <a:pt x="735" y="50"/>
                    </a:lnTo>
                    <a:lnTo>
                      <a:pt x="713" y="32"/>
                    </a:lnTo>
                    <a:lnTo>
                      <a:pt x="709" y="22"/>
                    </a:lnTo>
                    <a:lnTo>
                      <a:pt x="689" y="10"/>
                    </a:lnTo>
                    <a:lnTo>
                      <a:pt x="677" y="2"/>
                    </a:lnTo>
                    <a:lnTo>
                      <a:pt x="673" y="4"/>
                    </a:lnTo>
                    <a:lnTo>
                      <a:pt x="639" y="0"/>
                    </a:lnTo>
                    <a:lnTo>
                      <a:pt x="623" y="4"/>
                    </a:lnTo>
                    <a:lnTo>
                      <a:pt x="613" y="4"/>
                    </a:lnTo>
                    <a:lnTo>
                      <a:pt x="611" y="14"/>
                    </a:lnTo>
                    <a:lnTo>
                      <a:pt x="621" y="16"/>
                    </a:lnTo>
                    <a:lnTo>
                      <a:pt x="625" y="28"/>
                    </a:lnTo>
                    <a:lnTo>
                      <a:pt x="621" y="32"/>
                    </a:lnTo>
                    <a:lnTo>
                      <a:pt x="623" y="58"/>
                    </a:lnTo>
                    <a:lnTo>
                      <a:pt x="627" y="62"/>
                    </a:lnTo>
                    <a:lnTo>
                      <a:pt x="613" y="68"/>
                    </a:lnTo>
                    <a:lnTo>
                      <a:pt x="591" y="68"/>
                    </a:lnTo>
                    <a:lnTo>
                      <a:pt x="591" y="80"/>
                    </a:lnTo>
                    <a:lnTo>
                      <a:pt x="589" y="90"/>
                    </a:lnTo>
                    <a:lnTo>
                      <a:pt x="593" y="96"/>
                    </a:lnTo>
                    <a:lnTo>
                      <a:pt x="593" y="104"/>
                    </a:lnTo>
                    <a:lnTo>
                      <a:pt x="599" y="108"/>
                    </a:lnTo>
                    <a:lnTo>
                      <a:pt x="615" y="104"/>
                    </a:lnTo>
                    <a:lnTo>
                      <a:pt x="623" y="108"/>
                    </a:lnTo>
                    <a:lnTo>
                      <a:pt x="629" y="100"/>
                    </a:lnTo>
                    <a:lnTo>
                      <a:pt x="645" y="104"/>
                    </a:lnTo>
                    <a:lnTo>
                      <a:pt x="649" y="108"/>
                    </a:lnTo>
                    <a:lnTo>
                      <a:pt x="657" y="112"/>
                    </a:lnTo>
                    <a:lnTo>
                      <a:pt x="671" y="122"/>
                    </a:lnTo>
                    <a:lnTo>
                      <a:pt x="673" y="132"/>
                    </a:lnTo>
                    <a:lnTo>
                      <a:pt x="659" y="128"/>
                    </a:lnTo>
                    <a:lnTo>
                      <a:pt x="649" y="128"/>
                    </a:lnTo>
                    <a:lnTo>
                      <a:pt x="639" y="134"/>
                    </a:lnTo>
                    <a:lnTo>
                      <a:pt x="627" y="139"/>
                    </a:lnTo>
                    <a:lnTo>
                      <a:pt x="629" y="147"/>
                    </a:lnTo>
                    <a:lnTo>
                      <a:pt x="623" y="153"/>
                    </a:lnTo>
                    <a:lnTo>
                      <a:pt x="607" y="153"/>
                    </a:lnTo>
                    <a:lnTo>
                      <a:pt x="603" y="159"/>
                    </a:lnTo>
                    <a:lnTo>
                      <a:pt x="595" y="161"/>
                    </a:lnTo>
                    <a:lnTo>
                      <a:pt x="575" y="155"/>
                    </a:lnTo>
                    <a:lnTo>
                      <a:pt x="567" y="157"/>
                    </a:lnTo>
                    <a:lnTo>
                      <a:pt x="565" y="167"/>
                    </a:lnTo>
                    <a:lnTo>
                      <a:pt x="569" y="177"/>
                    </a:lnTo>
                    <a:lnTo>
                      <a:pt x="577" y="181"/>
                    </a:lnTo>
                    <a:lnTo>
                      <a:pt x="577" y="187"/>
                    </a:lnTo>
                    <a:lnTo>
                      <a:pt x="569" y="193"/>
                    </a:lnTo>
                    <a:lnTo>
                      <a:pt x="565" y="205"/>
                    </a:lnTo>
                    <a:lnTo>
                      <a:pt x="553" y="211"/>
                    </a:lnTo>
                    <a:lnTo>
                      <a:pt x="539" y="209"/>
                    </a:lnTo>
                    <a:lnTo>
                      <a:pt x="509" y="213"/>
                    </a:lnTo>
                    <a:lnTo>
                      <a:pt x="489" y="227"/>
                    </a:lnTo>
                    <a:lnTo>
                      <a:pt x="479" y="225"/>
                    </a:lnTo>
                    <a:lnTo>
                      <a:pt x="477" y="221"/>
                    </a:lnTo>
                    <a:lnTo>
                      <a:pt x="467" y="223"/>
                    </a:lnTo>
                    <a:lnTo>
                      <a:pt x="437" y="213"/>
                    </a:lnTo>
                    <a:lnTo>
                      <a:pt x="431" y="207"/>
                    </a:lnTo>
                    <a:lnTo>
                      <a:pt x="405" y="203"/>
                    </a:lnTo>
                    <a:lnTo>
                      <a:pt x="391" y="207"/>
                    </a:lnTo>
                    <a:lnTo>
                      <a:pt x="369" y="203"/>
                    </a:lnTo>
                    <a:lnTo>
                      <a:pt x="363" y="207"/>
                    </a:lnTo>
                    <a:lnTo>
                      <a:pt x="345" y="205"/>
                    </a:lnTo>
                    <a:lnTo>
                      <a:pt x="341" y="199"/>
                    </a:lnTo>
                    <a:lnTo>
                      <a:pt x="331" y="197"/>
                    </a:lnTo>
                    <a:lnTo>
                      <a:pt x="327" y="185"/>
                    </a:lnTo>
                    <a:lnTo>
                      <a:pt x="319" y="179"/>
                    </a:lnTo>
                    <a:lnTo>
                      <a:pt x="317" y="177"/>
                    </a:lnTo>
                    <a:lnTo>
                      <a:pt x="307" y="175"/>
                    </a:lnTo>
                    <a:lnTo>
                      <a:pt x="290" y="169"/>
                    </a:lnTo>
                    <a:lnTo>
                      <a:pt x="278" y="161"/>
                    </a:lnTo>
                    <a:lnTo>
                      <a:pt x="270" y="159"/>
                    </a:lnTo>
                    <a:lnTo>
                      <a:pt x="248" y="159"/>
                    </a:lnTo>
                    <a:lnTo>
                      <a:pt x="236" y="157"/>
                    </a:lnTo>
                    <a:lnTo>
                      <a:pt x="230" y="153"/>
                    </a:lnTo>
                    <a:lnTo>
                      <a:pt x="232" y="143"/>
                    </a:lnTo>
                    <a:lnTo>
                      <a:pt x="228" y="128"/>
                    </a:lnTo>
                    <a:lnTo>
                      <a:pt x="220" y="122"/>
                    </a:lnTo>
                    <a:lnTo>
                      <a:pt x="210" y="108"/>
                    </a:lnTo>
                    <a:lnTo>
                      <a:pt x="202" y="108"/>
                    </a:lnTo>
                    <a:lnTo>
                      <a:pt x="194" y="104"/>
                    </a:lnTo>
                    <a:lnTo>
                      <a:pt x="186" y="104"/>
                    </a:lnTo>
                    <a:lnTo>
                      <a:pt x="176" y="98"/>
                    </a:lnTo>
                    <a:lnTo>
                      <a:pt x="168" y="96"/>
                    </a:lnTo>
                    <a:lnTo>
                      <a:pt x="158" y="88"/>
                    </a:lnTo>
                    <a:lnTo>
                      <a:pt x="158" y="80"/>
                    </a:lnTo>
                    <a:lnTo>
                      <a:pt x="148" y="80"/>
                    </a:lnTo>
                    <a:lnTo>
                      <a:pt x="142" y="86"/>
                    </a:lnTo>
                    <a:lnTo>
                      <a:pt x="144" y="94"/>
                    </a:lnTo>
                    <a:lnTo>
                      <a:pt x="134" y="98"/>
                    </a:lnTo>
                    <a:lnTo>
                      <a:pt x="134" y="106"/>
                    </a:lnTo>
                    <a:lnTo>
                      <a:pt x="140" y="120"/>
                    </a:lnTo>
                    <a:lnTo>
                      <a:pt x="134" y="124"/>
                    </a:lnTo>
                    <a:lnTo>
                      <a:pt x="124" y="122"/>
                    </a:lnTo>
                    <a:lnTo>
                      <a:pt x="100" y="120"/>
                    </a:lnTo>
                    <a:lnTo>
                      <a:pt x="100" y="143"/>
                    </a:lnTo>
                    <a:lnTo>
                      <a:pt x="104" y="155"/>
                    </a:lnTo>
                    <a:lnTo>
                      <a:pt x="104" y="159"/>
                    </a:lnTo>
                    <a:lnTo>
                      <a:pt x="84" y="157"/>
                    </a:lnTo>
                    <a:lnTo>
                      <a:pt x="68" y="157"/>
                    </a:lnTo>
                    <a:lnTo>
                      <a:pt x="66" y="159"/>
                    </a:lnTo>
                    <a:lnTo>
                      <a:pt x="74" y="163"/>
                    </a:lnTo>
                    <a:lnTo>
                      <a:pt x="76" y="173"/>
                    </a:lnTo>
                    <a:lnTo>
                      <a:pt x="88" y="199"/>
                    </a:lnTo>
                    <a:lnTo>
                      <a:pt x="86" y="205"/>
                    </a:lnTo>
                    <a:lnTo>
                      <a:pt x="88" y="213"/>
                    </a:lnTo>
                    <a:lnTo>
                      <a:pt x="90" y="213"/>
                    </a:lnTo>
                    <a:lnTo>
                      <a:pt x="90" y="217"/>
                    </a:lnTo>
                    <a:lnTo>
                      <a:pt x="86" y="219"/>
                    </a:lnTo>
                    <a:lnTo>
                      <a:pt x="82" y="223"/>
                    </a:lnTo>
                    <a:lnTo>
                      <a:pt x="78" y="223"/>
                    </a:lnTo>
                    <a:lnTo>
                      <a:pt x="68" y="231"/>
                    </a:lnTo>
                    <a:lnTo>
                      <a:pt x="66" y="237"/>
                    </a:lnTo>
                    <a:lnTo>
                      <a:pt x="44" y="239"/>
                    </a:lnTo>
                    <a:lnTo>
                      <a:pt x="44" y="249"/>
                    </a:lnTo>
                    <a:lnTo>
                      <a:pt x="42" y="251"/>
                    </a:lnTo>
                    <a:lnTo>
                      <a:pt x="30" y="251"/>
                    </a:lnTo>
                    <a:lnTo>
                      <a:pt x="26" y="247"/>
                    </a:lnTo>
                    <a:lnTo>
                      <a:pt x="16" y="251"/>
                    </a:lnTo>
                    <a:lnTo>
                      <a:pt x="12" y="255"/>
                    </a:lnTo>
                    <a:lnTo>
                      <a:pt x="4" y="257"/>
                    </a:lnTo>
                    <a:lnTo>
                      <a:pt x="0" y="269"/>
                    </a:lnTo>
                    <a:lnTo>
                      <a:pt x="8" y="277"/>
                    </a:lnTo>
                    <a:lnTo>
                      <a:pt x="8" y="283"/>
                    </a:lnTo>
                    <a:lnTo>
                      <a:pt x="12" y="285"/>
                    </a:lnTo>
                    <a:lnTo>
                      <a:pt x="16" y="281"/>
                    </a:lnTo>
                    <a:lnTo>
                      <a:pt x="26" y="287"/>
                    </a:lnTo>
                    <a:lnTo>
                      <a:pt x="32" y="295"/>
                    </a:lnTo>
                    <a:lnTo>
                      <a:pt x="34" y="299"/>
                    </a:lnTo>
                    <a:lnTo>
                      <a:pt x="34" y="305"/>
                    </a:lnTo>
                    <a:lnTo>
                      <a:pt x="34" y="309"/>
                    </a:lnTo>
                    <a:lnTo>
                      <a:pt x="28" y="313"/>
                    </a:lnTo>
                    <a:lnTo>
                      <a:pt x="30" y="317"/>
                    </a:lnTo>
                    <a:lnTo>
                      <a:pt x="40" y="317"/>
                    </a:lnTo>
                    <a:lnTo>
                      <a:pt x="48" y="325"/>
                    </a:lnTo>
                    <a:lnTo>
                      <a:pt x="54" y="331"/>
                    </a:lnTo>
                    <a:lnTo>
                      <a:pt x="58" y="341"/>
                    </a:lnTo>
                    <a:lnTo>
                      <a:pt x="66" y="341"/>
                    </a:lnTo>
                    <a:lnTo>
                      <a:pt x="74" y="345"/>
                    </a:lnTo>
                    <a:lnTo>
                      <a:pt x="80" y="345"/>
                    </a:lnTo>
                    <a:lnTo>
                      <a:pt x="84" y="347"/>
                    </a:lnTo>
                    <a:lnTo>
                      <a:pt x="88" y="347"/>
                    </a:lnTo>
                    <a:lnTo>
                      <a:pt x="96" y="357"/>
                    </a:lnTo>
                    <a:lnTo>
                      <a:pt x="108" y="367"/>
                    </a:lnTo>
                    <a:lnTo>
                      <a:pt x="108" y="375"/>
                    </a:lnTo>
                    <a:lnTo>
                      <a:pt x="114" y="381"/>
                    </a:lnTo>
                    <a:lnTo>
                      <a:pt x="118" y="387"/>
                    </a:lnTo>
                    <a:lnTo>
                      <a:pt x="124" y="391"/>
                    </a:lnTo>
                    <a:lnTo>
                      <a:pt x="130" y="397"/>
                    </a:lnTo>
                    <a:lnTo>
                      <a:pt x="130" y="405"/>
                    </a:lnTo>
                    <a:lnTo>
                      <a:pt x="124" y="409"/>
                    </a:lnTo>
                    <a:lnTo>
                      <a:pt x="116" y="405"/>
                    </a:lnTo>
                    <a:lnTo>
                      <a:pt x="112" y="409"/>
                    </a:lnTo>
                    <a:lnTo>
                      <a:pt x="110" y="413"/>
                    </a:lnTo>
                    <a:lnTo>
                      <a:pt x="114" y="415"/>
                    </a:lnTo>
                    <a:lnTo>
                      <a:pt x="120" y="430"/>
                    </a:lnTo>
                    <a:lnTo>
                      <a:pt x="126" y="432"/>
                    </a:lnTo>
                    <a:lnTo>
                      <a:pt x="132" y="436"/>
                    </a:lnTo>
                    <a:lnTo>
                      <a:pt x="140" y="440"/>
                    </a:lnTo>
                    <a:lnTo>
                      <a:pt x="148" y="446"/>
                    </a:lnTo>
                    <a:lnTo>
                      <a:pt x="158" y="448"/>
                    </a:lnTo>
                    <a:lnTo>
                      <a:pt x="166" y="450"/>
                    </a:lnTo>
                    <a:lnTo>
                      <a:pt x="176" y="450"/>
                    </a:lnTo>
                    <a:lnTo>
                      <a:pt x="188" y="454"/>
                    </a:lnTo>
                    <a:lnTo>
                      <a:pt x="204" y="470"/>
                    </a:lnTo>
                    <a:lnTo>
                      <a:pt x="214" y="468"/>
                    </a:lnTo>
                    <a:lnTo>
                      <a:pt x="218" y="478"/>
                    </a:lnTo>
                    <a:lnTo>
                      <a:pt x="234" y="482"/>
                    </a:lnTo>
                    <a:lnTo>
                      <a:pt x="240" y="488"/>
                    </a:lnTo>
                    <a:lnTo>
                      <a:pt x="244" y="490"/>
                    </a:lnTo>
                    <a:lnTo>
                      <a:pt x="252" y="494"/>
                    </a:lnTo>
                    <a:lnTo>
                      <a:pt x="256" y="496"/>
                    </a:lnTo>
                    <a:lnTo>
                      <a:pt x="262" y="498"/>
                    </a:lnTo>
                    <a:lnTo>
                      <a:pt x="268" y="498"/>
                    </a:lnTo>
                    <a:lnTo>
                      <a:pt x="276" y="500"/>
                    </a:lnTo>
                    <a:lnTo>
                      <a:pt x="282" y="500"/>
                    </a:lnTo>
                    <a:lnTo>
                      <a:pt x="290" y="500"/>
                    </a:lnTo>
                    <a:lnTo>
                      <a:pt x="294" y="494"/>
                    </a:lnTo>
                    <a:lnTo>
                      <a:pt x="300" y="494"/>
                    </a:lnTo>
                    <a:lnTo>
                      <a:pt x="300" y="506"/>
                    </a:lnTo>
                    <a:lnTo>
                      <a:pt x="307" y="506"/>
                    </a:lnTo>
                    <a:lnTo>
                      <a:pt x="309" y="496"/>
                    </a:lnTo>
                    <a:lnTo>
                      <a:pt x="323" y="490"/>
                    </a:lnTo>
                    <a:lnTo>
                      <a:pt x="335" y="496"/>
                    </a:lnTo>
                    <a:lnTo>
                      <a:pt x="345" y="496"/>
                    </a:lnTo>
                    <a:lnTo>
                      <a:pt x="347" y="500"/>
                    </a:lnTo>
                    <a:lnTo>
                      <a:pt x="365" y="498"/>
                    </a:lnTo>
                    <a:lnTo>
                      <a:pt x="367" y="490"/>
                    </a:lnTo>
                    <a:lnTo>
                      <a:pt x="375" y="480"/>
                    </a:lnTo>
                    <a:lnTo>
                      <a:pt x="387" y="478"/>
                    </a:lnTo>
                    <a:lnTo>
                      <a:pt x="389" y="472"/>
                    </a:lnTo>
                    <a:lnTo>
                      <a:pt x="405" y="474"/>
                    </a:lnTo>
                    <a:lnTo>
                      <a:pt x="413" y="468"/>
                    </a:lnTo>
                    <a:lnTo>
                      <a:pt x="419" y="468"/>
                    </a:lnTo>
                    <a:lnTo>
                      <a:pt x="425" y="478"/>
                    </a:lnTo>
                    <a:lnTo>
                      <a:pt x="425" y="484"/>
                    </a:lnTo>
                    <a:lnTo>
                      <a:pt x="445" y="490"/>
                    </a:lnTo>
                    <a:lnTo>
                      <a:pt x="449" y="488"/>
                    </a:lnTo>
                    <a:lnTo>
                      <a:pt x="457" y="492"/>
                    </a:lnTo>
                    <a:lnTo>
                      <a:pt x="461" y="504"/>
                    </a:lnTo>
                    <a:lnTo>
                      <a:pt x="469" y="506"/>
                    </a:lnTo>
                    <a:lnTo>
                      <a:pt x="471" y="516"/>
                    </a:lnTo>
                    <a:lnTo>
                      <a:pt x="471" y="520"/>
                    </a:lnTo>
                    <a:lnTo>
                      <a:pt x="473" y="530"/>
                    </a:lnTo>
                    <a:lnTo>
                      <a:pt x="471" y="532"/>
                    </a:lnTo>
                    <a:lnTo>
                      <a:pt x="473" y="538"/>
                    </a:lnTo>
                    <a:lnTo>
                      <a:pt x="463" y="550"/>
                    </a:lnTo>
                    <a:lnTo>
                      <a:pt x="457" y="560"/>
                    </a:lnTo>
                    <a:lnTo>
                      <a:pt x="457" y="566"/>
                    </a:lnTo>
                    <a:lnTo>
                      <a:pt x="461" y="570"/>
                    </a:lnTo>
                    <a:lnTo>
                      <a:pt x="461" y="576"/>
                    </a:lnTo>
                    <a:lnTo>
                      <a:pt x="465" y="576"/>
                    </a:lnTo>
                    <a:lnTo>
                      <a:pt x="471" y="574"/>
                    </a:lnTo>
                    <a:lnTo>
                      <a:pt x="483" y="572"/>
                    </a:lnTo>
                    <a:lnTo>
                      <a:pt x="481" y="580"/>
                    </a:lnTo>
                    <a:lnTo>
                      <a:pt x="487" y="592"/>
                    </a:lnTo>
                    <a:lnTo>
                      <a:pt x="493" y="594"/>
                    </a:lnTo>
                    <a:lnTo>
                      <a:pt x="493" y="600"/>
                    </a:lnTo>
                    <a:lnTo>
                      <a:pt x="495" y="604"/>
                    </a:lnTo>
                    <a:lnTo>
                      <a:pt x="493" y="610"/>
                    </a:lnTo>
                    <a:lnTo>
                      <a:pt x="505" y="614"/>
                    </a:lnTo>
                    <a:lnTo>
                      <a:pt x="509" y="618"/>
                    </a:lnTo>
                    <a:lnTo>
                      <a:pt x="515" y="618"/>
                    </a:lnTo>
                    <a:lnTo>
                      <a:pt x="527" y="620"/>
                    </a:lnTo>
                    <a:lnTo>
                      <a:pt x="533" y="626"/>
                    </a:lnTo>
                    <a:lnTo>
                      <a:pt x="541" y="626"/>
                    </a:lnTo>
                    <a:lnTo>
                      <a:pt x="539" y="618"/>
                    </a:lnTo>
                    <a:lnTo>
                      <a:pt x="535" y="610"/>
                    </a:lnTo>
                    <a:lnTo>
                      <a:pt x="535" y="606"/>
                    </a:lnTo>
                    <a:lnTo>
                      <a:pt x="543" y="606"/>
                    </a:lnTo>
                    <a:lnTo>
                      <a:pt x="547" y="602"/>
                    </a:lnTo>
                    <a:lnTo>
                      <a:pt x="551" y="602"/>
                    </a:lnTo>
                    <a:lnTo>
                      <a:pt x="557" y="604"/>
                    </a:lnTo>
                    <a:lnTo>
                      <a:pt x="561" y="600"/>
                    </a:lnTo>
                    <a:lnTo>
                      <a:pt x="567" y="602"/>
                    </a:lnTo>
                    <a:lnTo>
                      <a:pt x="573" y="602"/>
                    </a:lnTo>
                    <a:lnTo>
                      <a:pt x="577" y="598"/>
                    </a:lnTo>
                    <a:lnTo>
                      <a:pt x="581" y="598"/>
                    </a:lnTo>
                    <a:lnTo>
                      <a:pt x="587" y="594"/>
                    </a:lnTo>
                    <a:lnTo>
                      <a:pt x="591" y="590"/>
                    </a:lnTo>
                    <a:lnTo>
                      <a:pt x="595" y="584"/>
                    </a:lnTo>
                    <a:lnTo>
                      <a:pt x="601" y="586"/>
                    </a:lnTo>
                    <a:lnTo>
                      <a:pt x="607" y="594"/>
                    </a:lnTo>
                    <a:lnTo>
                      <a:pt x="621" y="596"/>
                    </a:lnTo>
                    <a:lnTo>
                      <a:pt x="619" y="606"/>
                    </a:lnTo>
                    <a:lnTo>
                      <a:pt x="623" y="612"/>
                    </a:lnTo>
                    <a:lnTo>
                      <a:pt x="629" y="614"/>
                    </a:lnTo>
                    <a:lnTo>
                      <a:pt x="641" y="618"/>
                    </a:lnTo>
                    <a:lnTo>
                      <a:pt x="643" y="622"/>
                    </a:lnTo>
                    <a:lnTo>
                      <a:pt x="647" y="622"/>
                    </a:lnTo>
                    <a:lnTo>
                      <a:pt x="653" y="620"/>
                    </a:lnTo>
                    <a:lnTo>
                      <a:pt x="657" y="622"/>
                    </a:lnTo>
                    <a:lnTo>
                      <a:pt x="661" y="620"/>
                    </a:lnTo>
                    <a:lnTo>
                      <a:pt x="665" y="622"/>
                    </a:lnTo>
                    <a:lnTo>
                      <a:pt x="671" y="620"/>
                    </a:lnTo>
                    <a:lnTo>
                      <a:pt x="671" y="618"/>
                    </a:lnTo>
                    <a:lnTo>
                      <a:pt x="675" y="622"/>
                    </a:lnTo>
                    <a:lnTo>
                      <a:pt x="671" y="626"/>
                    </a:lnTo>
                    <a:lnTo>
                      <a:pt x="673" y="636"/>
                    </a:lnTo>
                    <a:lnTo>
                      <a:pt x="679" y="644"/>
                    </a:lnTo>
                    <a:lnTo>
                      <a:pt x="681" y="648"/>
                    </a:lnTo>
                    <a:lnTo>
                      <a:pt x="683" y="648"/>
                    </a:lnTo>
                    <a:lnTo>
                      <a:pt x="687" y="648"/>
                    </a:lnTo>
                    <a:lnTo>
                      <a:pt x="691" y="644"/>
                    </a:lnTo>
                    <a:lnTo>
                      <a:pt x="691" y="640"/>
                    </a:lnTo>
                    <a:lnTo>
                      <a:pt x="685" y="636"/>
                    </a:lnTo>
                    <a:lnTo>
                      <a:pt x="685" y="630"/>
                    </a:lnTo>
                    <a:lnTo>
                      <a:pt x="687" y="628"/>
                    </a:lnTo>
                    <a:lnTo>
                      <a:pt x="687" y="624"/>
                    </a:lnTo>
                    <a:lnTo>
                      <a:pt x="695" y="624"/>
                    </a:lnTo>
                    <a:lnTo>
                      <a:pt x="699" y="622"/>
                    </a:lnTo>
                    <a:lnTo>
                      <a:pt x="711" y="622"/>
                    </a:lnTo>
                    <a:lnTo>
                      <a:pt x="713" y="620"/>
                    </a:lnTo>
                    <a:lnTo>
                      <a:pt x="717" y="618"/>
                    </a:lnTo>
                    <a:lnTo>
                      <a:pt x="725" y="618"/>
                    </a:lnTo>
                    <a:lnTo>
                      <a:pt x="729" y="614"/>
                    </a:lnTo>
                    <a:lnTo>
                      <a:pt x="733" y="614"/>
                    </a:lnTo>
                    <a:lnTo>
                      <a:pt x="739" y="610"/>
                    </a:lnTo>
                    <a:lnTo>
                      <a:pt x="739" y="604"/>
                    </a:lnTo>
                    <a:lnTo>
                      <a:pt x="733" y="600"/>
                    </a:lnTo>
                    <a:lnTo>
                      <a:pt x="739" y="600"/>
                    </a:lnTo>
                    <a:lnTo>
                      <a:pt x="737" y="596"/>
                    </a:lnTo>
                    <a:lnTo>
                      <a:pt x="739" y="596"/>
                    </a:lnTo>
                    <a:lnTo>
                      <a:pt x="743" y="604"/>
                    </a:lnTo>
                    <a:lnTo>
                      <a:pt x="753" y="606"/>
                    </a:lnTo>
                    <a:lnTo>
                      <a:pt x="757" y="600"/>
                    </a:lnTo>
                    <a:lnTo>
                      <a:pt x="765" y="598"/>
                    </a:lnTo>
                    <a:lnTo>
                      <a:pt x="769" y="602"/>
                    </a:lnTo>
                    <a:lnTo>
                      <a:pt x="781" y="598"/>
                    </a:lnTo>
                    <a:lnTo>
                      <a:pt x="787" y="592"/>
                    </a:lnTo>
                    <a:lnTo>
                      <a:pt x="787" y="586"/>
                    </a:lnTo>
                    <a:lnTo>
                      <a:pt x="789" y="582"/>
                    </a:lnTo>
                    <a:lnTo>
                      <a:pt x="797" y="580"/>
                    </a:lnTo>
                    <a:lnTo>
                      <a:pt x="797" y="578"/>
                    </a:lnTo>
                    <a:lnTo>
                      <a:pt x="801" y="576"/>
                    </a:lnTo>
                    <a:lnTo>
                      <a:pt x="807" y="568"/>
                    </a:lnTo>
                    <a:lnTo>
                      <a:pt x="805" y="564"/>
                    </a:lnTo>
                    <a:lnTo>
                      <a:pt x="807" y="560"/>
                    </a:lnTo>
                    <a:lnTo>
                      <a:pt x="811" y="562"/>
                    </a:lnTo>
                    <a:lnTo>
                      <a:pt x="815" y="560"/>
                    </a:lnTo>
                    <a:lnTo>
                      <a:pt x="815" y="556"/>
                    </a:lnTo>
                    <a:lnTo>
                      <a:pt x="823" y="552"/>
                    </a:lnTo>
                    <a:lnTo>
                      <a:pt x="825" y="550"/>
                    </a:lnTo>
                    <a:lnTo>
                      <a:pt x="823" y="546"/>
                    </a:lnTo>
                    <a:lnTo>
                      <a:pt x="827" y="540"/>
                    </a:lnTo>
                    <a:lnTo>
                      <a:pt x="829" y="534"/>
                    </a:lnTo>
                    <a:lnTo>
                      <a:pt x="825" y="532"/>
                    </a:lnTo>
                    <a:lnTo>
                      <a:pt x="825" y="524"/>
                    </a:lnTo>
                    <a:lnTo>
                      <a:pt x="823" y="522"/>
                    </a:lnTo>
                    <a:lnTo>
                      <a:pt x="823" y="518"/>
                    </a:lnTo>
                    <a:lnTo>
                      <a:pt x="827" y="518"/>
                    </a:lnTo>
                    <a:lnTo>
                      <a:pt x="827" y="522"/>
                    </a:lnTo>
                    <a:lnTo>
                      <a:pt x="831" y="520"/>
                    </a:lnTo>
                    <a:lnTo>
                      <a:pt x="833" y="514"/>
                    </a:lnTo>
                    <a:lnTo>
                      <a:pt x="837" y="512"/>
                    </a:lnTo>
                    <a:lnTo>
                      <a:pt x="837" y="500"/>
                    </a:lnTo>
                    <a:lnTo>
                      <a:pt x="843" y="488"/>
                    </a:lnTo>
                    <a:lnTo>
                      <a:pt x="845" y="494"/>
                    </a:lnTo>
                    <a:lnTo>
                      <a:pt x="849" y="492"/>
                    </a:lnTo>
                    <a:lnTo>
                      <a:pt x="847" y="484"/>
                    </a:lnTo>
                    <a:lnTo>
                      <a:pt x="845" y="482"/>
                    </a:lnTo>
                    <a:lnTo>
                      <a:pt x="847" y="478"/>
                    </a:lnTo>
                    <a:lnTo>
                      <a:pt x="847" y="474"/>
                    </a:lnTo>
                    <a:lnTo>
                      <a:pt x="843" y="470"/>
                    </a:lnTo>
                    <a:lnTo>
                      <a:pt x="847" y="468"/>
                    </a:lnTo>
                    <a:lnTo>
                      <a:pt x="849" y="470"/>
                    </a:lnTo>
                    <a:lnTo>
                      <a:pt x="849" y="460"/>
                    </a:lnTo>
                    <a:lnTo>
                      <a:pt x="849" y="460"/>
                    </a:lnTo>
                    <a:lnTo>
                      <a:pt x="843" y="462"/>
                    </a:lnTo>
                    <a:lnTo>
                      <a:pt x="847" y="456"/>
                    </a:lnTo>
                    <a:lnTo>
                      <a:pt x="849" y="454"/>
                    </a:lnTo>
                    <a:lnTo>
                      <a:pt x="849" y="452"/>
                    </a:lnTo>
                    <a:lnTo>
                      <a:pt x="843" y="454"/>
                    </a:lnTo>
                    <a:lnTo>
                      <a:pt x="839" y="450"/>
                    </a:lnTo>
                    <a:lnTo>
                      <a:pt x="833" y="450"/>
                    </a:lnTo>
                    <a:lnTo>
                      <a:pt x="829" y="450"/>
                    </a:lnTo>
                    <a:lnTo>
                      <a:pt x="819" y="448"/>
                    </a:lnTo>
                    <a:lnTo>
                      <a:pt x="821" y="446"/>
                    </a:lnTo>
                    <a:lnTo>
                      <a:pt x="827" y="446"/>
                    </a:lnTo>
                    <a:lnTo>
                      <a:pt x="829" y="442"/>
                    </a:lnTo>
                    <a:lnTo>
                      <a:pt x="839" y="438"/>
                    </a:lnTo>
                    <a:lnTo>
                      <a:pt x="837" y="432"/>
                    </a:lnTo>
                    <a:lnTo>
                      <a:pt x="829" y="424"/>
                    </a:lnTo>
                    <a:lnTo>
                      <a:pt x="821" y="422"/>
                    </a:lnTo>
                    <a:lnTo>
                      <a:pt x="821" y="418"/>
                    </a:lnTo>
                    <a:lnTo>
                      <a:pt x="819" y="418"/>
                    </a:lnTo>
                    <a:lnTo>
                      <a:pt x="815" y="420"/>
                    </a:lnTo>
                    <a:lnTo>
                      <a:pt x="813" y="413"/>
                    </a:lnTo>
                    <a:lnTo>
                      <a:pt x="807" y="413"/>
                    </a:lnTo>
                    <a:lnTo>
                      <a:pt x="807" y="413"/>
                    </a:lnTo>
                    <a:lnTo>
                      <a:pt x="813" y="411"/>
                    </a:lnTo>
                    <a:lnTo>
                      <a:pt x="817" y="413"/>
                    </a:lnTo>
                    <a:lnTo>
                      <a:pt x="821" y="415"/>
                    </a:lnTo>
                    <a:lnTo>
                      <a:pt x="829" y="418"/>
                    </a:lnTo>
                    <a:lnTo>
                      <a:pt x="829" y="420"/>
                    </a:lnTo>
                    <a:lnTo>
                      <a:pt x="837" y="422"/>
                    </a:lnTo>
                    <a:lnTo>
                      <a:pt x="837" y="418"/>
                    </a:lnTo>
                    <a:lnTo>
                      <a:pt x="829" y="411"/>
                    </a:lnTo>
                    <a:lnTo>
                      <a:pt x="823" y="409"/>
                    </a:lnTo>
                    <a:lnTo>
                      <a:pt x="817" y="405"/>
                    </a:lnTo>
                    <a:lnTo>
                      <a:pt x="811" y="401"/>
                    </a:lnTo>
                    <a:lnTo>
                      <a:pt x="809" y="393"/>
                    </a:lnTo>
                    <a:lnTo>
                      <a:pt x="803" y="389"/>
                    </a:lnTo>
                    <a:lnTo>
                      <a:pt x="801" y="381"/>
                    </a:lnTo>
                    <a:lnTo>
                      <a:pt x="799" y="379"/>
                    </a:lnTo>
                    <a:lnTo>
                      <a:pt x="793" y="369"/>
                    </a:lnTo>
                    <a:lnTo>
                      <a:pt x="781" y="365"/>
                    </a:lnTo>
                    <a:lnTo>
                      <a:pt x="771" y="359"/>
                    </a:lnTo>
                    <a:lnTo>
                      <a:pt x="771" y="355"/>
                    </a:lnTo>
                    <a:lnTo>
                      <a:pt x="773" y="343"/>
                    </a:lnTo>
                    <a:lnTo>
                      <a:pt x="777" y="339"/>
                    </a:lnTo>
                    <a:lnTo>
                      <a:pt x="783" y="333"/>
                    </a:lnTo>
                    <a:lnTo>
                      <a:pt x="785" y="325"/>
                    </a:lnTo>
                    <a:lnTo>
                      <a:pt x="783" y="321"/>
                    </a:lnTo>
                    <a:lnTo>
                      <a:pt x="787" y="321"/>
                    </a:lnTo>
                    <a:lnTo>
                      <a:pt x="795" y="319"/>
                    </a:lnTo>
                    <a:lnTo>
                      <a:pt x="797" y="317"/>
                    </a:lnTo>
                    <a:lnTo>
                      <a:pt x="799" y="313"/>
                    </a:lnTo>
                    <a:lnTo>
                      <a:pt x="803" y="313"/>
                    </a:lnTo>
                    <a:lnTo>
                      <a:pt x="803" y="309"/>
                    </a:lnTo>
                    <a:lnTo>
                      <a:pt x="805" y="305"/>
                    </a:lnTo>
                    <a:lnTo>
                      <a:pt x="805" y="301"/>
                    </a:lnTo>
                    <a:lnTo>
                      <a:pt x="799" y="303"/>
                    </a:lnTo>
                    <a:lnTo>
                      <a:pt x="795" y="301"/>
                    </a:lnTo>
                    <a:lnTo>
                      <a:pt x="791" y="303"/>
                    </a:lnTo>
                    <a:lnTo>
                      <a:pt x="783" y="301"/>
                    </a:lnTo>
                    <a:lnTo>
                      <a:pt x="777" y="299"/>
                    </a:lnTo>
                    <a:lnTo>
                      <a:pt x="771" y="297"/>
                    </a:lnTo>
                    <a:lnTo>
                      <a:pt x="767" y="299"/>
                    </a:lnTo>
                    <a:lnTo>
                      <a:pt x="761" y="303"/>
                    </a:lnTo>
                    <a:lnTo>
                      <a:pt x="761" y="307"/>
                    </a:lnTo>
                    <a:lnTo>
                      <a:pt x="749" y="307"/>
                    </a:lnTo>
                    <a:lnTo>
                      <a:pt x="743" y="303"/>
                    </a:lnTo>
                    <a:lnTo>
                      <a:pt x="743" y="297"/>
                    </a:lnTo>
                    <a:lnTo>
                      <a:pt x="741" y="293"/>
                    </a:lnTo>
                    <a:lnTo>
                      <a:pt x="737" y="293"/>
                    </a:lnTo>
                    <a:lnTo>
                      <a:pt x="733" y="291"/>
                    </a:lnTo>
                    <a:lnTo>
                      <a:pt x="727" y="293"/>
                    </a:lnTo>
                    <a:lnTo>
                      <a:pt x="719" y="289"/>
                    </a:lnTo>
                    <a:lnTo>
                      <a:pt x="715" y="285"/>
                    </a:lnTo>
                    <a:lnTo>
                      <a:pt x="717" y="275"/>
                    </a:lnTo>
                    <a:lnTo>
                      <a:pt x="719" y="273"/>
                    </a:lnTo>
                    <a:lnTo>
                      <a:pt x="727" y="277"/>
                    </a:lnTo>
                    <a:lnTo>
                      <a:pt x="733" y="275"/>
                    </a:lnTo>
                    <a:lnTo>
                      <a:pt x="735" y="271"/>
                    </a:lnTo>
                    <a:lnTo>
                      <a:pt x="737" y="261"/>
                    </a:lnTo>
                    <a:lnTo>
                      <a:pt x="749" y="251"/>
                    </a:lnTo>
                    <a:lnTo>
                      <a:pt x="749" y="241"/>
                    </a:lnTo>
                    <a:lnTo>
                      <a:pt x="753" y="239"/>
                    </a:lnTo>
                    <a:lnTo>
                      <a:pt x="757" y="239"/>
                    </a:lnTo>
                    <a:lnTo>
                      <a:pt x="761" y="237"/>
                    </a:lnTo>
                    <a:lnTo>
                      <a:pt x="763" y="239"/>
                    </a:lnTo>
                    <a:lnTo>
                      <a:pt x="775" y="249"/>
                    </a:lnTo>
                    <a:lnTo>
                      <a:pt x="775" y="253"/>
                    </a:lnTo>
                    <a:lnTo>
                      <a:pt x="773" y="259"/>
                    </a:lnTo>
                    <a:lnTo>
                      <a:pt x="767" y="259"/>
                    </a:lnTo>
                    <a:lnTo>
                      <a:pt x="767" y="269"/>
                    </a:lnTo>
                    <a:lnTo>
                      <a:pt x="771" y="271"/>
                    </a:lnTo>
                    <a:lnTo>
                      <a:pt x="775" y="267"/>
                    </a:lnTo>
                    <a:lnTo>
                      <a:pt x="775" y="269"/>
                    </a:lnTo>
                    <a:lnTo>
                      <a:pt x="771" y="275"/>
                    </a:lnTo>
                    <a:lnTo>
                      <a:pt x="769" y="279"/>
                    </a:lnTo>
                    <a:lnTo>
                      <a:pt x="771" y="283"/>
                    </a:lnTo>
                    <a:lnTo>
                      <a:pt x="777" y="277"/>
                    </a:lnTo>
                    <a:lnTo>
                      <a:pt x="783" y="273"/>
                    </a:lnTo>
                    <a:lnTo>
                      <a:pt x="785" y="267"/>
                    </a:lnTo>
                    <a:lnTo>
                      <a:pt x="795" y="263"/>
                    </a:lnTo>
                    <a:lnTo>
                      <a:pt x="797" y="259"/>
                    </a:lnTo>
                    <a:lnTo>
                      <a:pt x="805" y="259"/>
                    </a:lnTo>
                    <a:lnTo>
                      <a:pt x="811" y="259"/>
                    </a:lnTo>
                    <a:lnTo>
                      <a:pt x="817" y="251"/>
                    </a:lnTo>
                    <a:lnTo>
                      <a:pt x="829" y="241"/>
                    </a:lnTo>
                    <a:lnTo>
                      <a:pt x="831" y="227"/>
                    </a:lnTo>
                    <a:lnTo>
                      <a:pt x="835" y="223"/>
                    </a:lnTo>
                    <a:lnTo>
                      <a:pt x="847" y="227"/>
                    </a:lnTo>
                    <a:lnTo>
                      <a:pt x="853" y="227"/>
                    </a:lnTo>
                    <a:lnTo>
                      <a:pt x="853" y="219"/>
                    </a:lnTo>
                    <a:lnTo>
                      <a:pt x="863" y="217"/>
                    </a:lnTo>
                    <a:lnTo>
                      <a:pt x="869" y="201"/>
                    </a:lnTo>
                    <a:lnTo>
                      <a:pt x="877" y="203"/>
                    </a:lnTo>
                    <a:lnTo>
                      <a:pt x="881" y="205"/>
                    </a:lnTo>
                    <a:lnTo>
                      <a:pt x="885" y="199"/>
                    </a:lnTo>
                    <a:lnTo>
                      <a:pt x="881" y="181"/>
                    </a:lnTo>
                    <a:lnTo>
                      <a:pt x="869" y="167"/>
                    </a:lnTo>
                    <a:lnTo>
                      <a:pt x="865" y="159"/>
                    </a:lnTo>
                    <a:lnTo>
                      <a:pt x="871" y="159"/>
                    </a:lnTo>
                    <a:lnTo>
                      <a:pt x="875" y="157"/>
                    </a:lnTo>
                    <a:lnTo>
                      <a:pt x="887" y="159"/>
                    </a:lnTo>
                    <a:lnTo>
                      <a:pt x="895" y="161"/>
                    </a:lnTo>
                    <a:lnTo>
                      <a:pt x="897" y="153"/>
                    </a:lnTo>
                    <a:lnTo>
                      <a:pt x="895" y="13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sp>
            <p:nvSpPr>
              <p:cNvPr id="239" name="Freeform 8"/>
              <p:cNvSpPr>
                <a:spLocks noEditPoints="1"/>
              </p:cNvSpPr>
              <p:nvPr/>
            </p:nvSpPr>
            <p:spPr bwMode="auto">
              <a:xfrm>
                <a:off x="10651619" y="4701174"/>
                <a:ext cx="968212" cy="1102250"/>
              </a:xfrm>
              <a:custGeom>
                <a:avLst/>
                <a:gdLst>
                  <a:gd name="T0" fmla="*/ 324 w 339"/>
                  <a:gd name="T1" fmla="*/ 155 h 385"/>
                  <a:gd name="T2" fmla="*/ 309 w 339"/>
                  <a:gd name="T3" fmla="*/ 177 h 385"/>
                  <a:gd name="T4" fmla="*/ 306 w 339"/>
                  <a:gd name="T5" fmla="*/ 189 h 385"/>
                  <a:gd name="T6" fmla="*/ 305 w 339"/>
                  <a:gd name="T7" fmla="*/ 222 h 385"/>
                  <a:gd name="T8" fmla="*/ 298 w 339"/>
                  <a:gd name="T9" fmla="*/ 252 h 385"/>
                  <a:gd name="T10" fmla="*/ 285 w 339"/>
                  <a:gd name="T11" fmla="*/ 278 h 385"/>
                  <a:gd name="T12" fmla="*/ 271 w 339"/>
                  <a:gd name="T13" fmla="*/ 280 h 385"/>
                  <a:gd name="T14" fmla="*/ 264 w 339"/>
                  <a:gd name="T15" fmla="*/ 284 h 385"/>
                  <a:gd name="T16" fmla="*/ 250 w 339"/>
                  <a:gd name="T17" fmla="*/ 288 h 385"/>
                  <a:gd name="T18" fmla="*/ 233 w 339"/>
                  <a:gd name="T19" fmla="*/ 304 h 385"/>
                  <a:gd name="T20" fmla="*/ 234 w 339"/>
                  <a:gd name="T21" fmla="*/ 325 h 385"/>
                  <a:gd name="T22" fmla="*/ 225 w 339"/>
                  <a:gd name="T23" fmla="*/ 348 h 385"/>
                  <a:gd name="T24" fmla="*/ 212 w 339"/>
                  <a:gd name="T25" fmla="*/ 366 h 385"/>
                  <a:gd name="T26" fmla="*/ 222 w 339"/>
                  <a:gd name="T27" fmla="*/ 353 h 385"/>
                  <a:gd name="T28" fmla="*/ 212 w 339"/>
                  <a:gd name="T29" fmla="*/ 363 h 385"/>
                  <a:gd name="T30" fmla="*/ 203 w 339"/>
                  <a:gd name="T31" fmla="*/ 383 h 385"/>
                  <a:gd name="T32" fmla="*/ 204 w 339"/>
                  <a:gd name="T33" fmla="*/ 373 h 385"/>
                  <a:gd name="T34" fmla="*/ 172 w 339"/>
                  <a:gd name="T35" fmla="*/ 351 h 385"/>
                  <a:gd name="T36" fmla="*/ 190 w 339"/>
                  <a:gd name="T37" fmla="*/ 310 h 385"/>
                  <a:gd name="T38" fmla="*/ 172 w 339"/>
                  <a:gd name="T39" fmla="*/ 287 h 385"/>
                  <a:gd name="T40" fmla="*/ 145 w 339"/>
                  <a:gd name="T41" fmla="*/ 250 h 385"/>
                  <a:gd name="T42" fmla="*/ 133 w 339"/>
                  <a:gd name="T43" fmla="*/ 214 h 385"/>
                  <a:gd name="T44" fmla="*/ 112 w 339"/>
                  <a:gd name="T45" fmla="*/ 186 h 385"/>
                  <a:gd name="T46" fmla="*/ 78 w 339"/>
                  <a:gd name="T47" fmla="*/ 167 h 385"/>
                  <a:gd name="T48" fmla="*/ 50 w 339"/>
                  <a:gd name="T49" fmla="*/ 161 h 385"/>
                  <a:gd name="T50" fmla="*/ 30 w 339"/>
                  <a:gd name="T51" fmla="*/ 145 h 385"/>
                  <a:gd name="T52" fmla="*/ 0 w 339"/>
                  <a:gd name="T53" fmla="*/ 134 h 385"/>
                  <a:gd name="T54" fmla="*/ 26 w 339"/>
                  <a:gd name="T55" fmla="*/ 93 h 385"/>
                  <a:gd name="T56" fmla="*/ 35 w 339"/>
                  <a:gd name="T57" fmla="*/ 45 h 385"/>
                  <a:gd name="T58" fmla="*/ 50 w 339"/>
                  <a:gd name="T59" fmla="*/ 35 h 385"/>
                  <a:gd name="T60" fmla="*/ 71 w 339"/>
                  <a:gd name="T61" fmla="*/ 45 h 385"/>
                  <a:gd name="T62" fmla="*/ 82 w 339"/>
                  <a:gd name="T63" fmla="*/ 28 h 385"/>
                  <a:gd name="T64" fmla="*/ 96 w 339"/>
                  <a:gd name="T65" fmla="*/ 16 h 385"/>
                  <a:gd name="T66" fmla="*/ 120 w 339"/>
                  <a:gd name="T67" fmla="*/ 1 h 385"/>
                  <a:gd name="T68" fmla="*/ 118 w 339"/>
                  <a:gd name="T69" fmla="*/ 24 h 385"/>
                  <a:gd name="T70" fmla="*/ 135 w 339"/>
                  <a:gd name="T71" fmla="*/ 37 h 385"/>
                  <a:gd name="T72" fmla="*/ 154 w 339"/>
                  <a:gd name="T73" fmla="*/ 30 h 385"/>
                  <a:gd name="T74" fmla="*/ 177 w 339"/>
                  <a:gd name="T75" fmla="*/ 32 h 385"/>
                  <a:gd name="T76" fmla="*/ 194 w 339"/>
                  <a:gd name="T77" fmla="*/ 10 h 385"/>
                  <a:gd name="T78" fmla="*/ 204 w 339"/>
                  <a:gd name="T79" fmla="*/ 35 h 385"/>
                  <a:gd name="T80" fmla="*/ 197 w 339"/>
                  <a:gd name="T81" fmla="*/ 52 h 385"/>
                  <a:gd name="T82" fmla="*/ 180 w 339"/>
                  <a:gd name="T83" fmla="*/ 70 h 385"/>
                  <a:gd name="T84" fmla="*/ 197 w 339"/>
                  <a:gd name="T85" fmla="*/ 59 h 385"/>
                  <a:gd name="T86" fmla="*/ 216 w 339"/>
                  <a:gd name="T87" fmla="*/ 66 h 385"/>
                  <a:gd name="T88" fmla="*/ 205 w 339"/>
                  <a:gd name="T89" fmla="*/ 71 h 385"/>
                  <a:gd name="T90" fmla="*/ 212 w 339"/>
                  <a:gd name="T91" fmla="*/ 72 h 385"/>
                  <a:gd name="T92" fmla="*/ 228 w 339"/>
                  <a:gd name="T93" fmla="*/ 59 h 385"/>
                  <a:gd name="T94" fmla="*/ 246 w 339"/>
                  <a:gd name="T95" fmla="*/ 67 h 385"/>
                  <a:gd name="T96" fmla="*/ 255 w 339"/>
                  <a:gd name="T97" fmla="*/ 75 h 385"/>
                  <a:gd name="T98" fmla="*/ 266 w 339"/>
                  <a:gd name="T99" fmla="*/ 75 h 385"/>
                  <a:gd name="T100" fmla="*/ 286 w 339"/>
                  <a:gd name="T101" fmla="*/ 80 h 385"/>
                  <a:gd name="T102" fmla="*/ 306 w 339"/>
                  <a:gd name="T103" fmla="*/ 89 h 385"/>
                  <a:gd name="T104" fmla="*/ 325 w 339"/>
                  <a:gd name="T105" fmla="*/ 102 h 385"/>
                  <a:gd name="T106" fmla="*/ 338 w 339"/>
                  <a:gd name="T107" fmla="*/ 121 h 385"/>
                  <a:gd name="T108" fmla="*/ 203 w 339"/>
                  <a:gd name="T109" fmla="*/ 30 h 385"/>
                  <a:gd name="T110" fmla="*/ 211 w 339"/>
                  <a:gd name="T111" fmla="*/ 54 h 385"/>
                  <a:gd name="T112" fmla="*/ 203 w 339"/>
                  <a:gd name="T113" fmla="*/ 50 h 385"/>
                  <a:gd name="T114" fmla="*/ 205 w 339"/>
                  <a:gd name="T115" fmla="*/ 49 h 385"/>
                  <a:gd name="T116" fmla="*/ 198 w 339"/>
                  <a:gd name="T117" fmla="*/ 53 h 385"/>
                  <a:gd name="T118" fmla="*/ 255 w 339"/>
                  <a:gd name="T119" fmla="*/ 7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9" h="385">
                    <a:moveTo>
                      <a:pt x="339" y="125"/>
                    </a:moveTo>
                    <a:cubicBezTo>
                      <a:pt x="338" y="129"/>
                      <a:pt x="338" y="129"/>
                      <a:pt x="338" y="129"/>
                    </a:cubicBezTo>
                    <a:cubicBezTo>
                      <a:pt x="338" y="133"/>
                      <a:pt x="338" y="133"/>
                      <a:pt x="338" y="133"/>
                    </a:cubicBezTo>
                    <a:cubicBezTo>
                      <a:pt x="336" y="137"/>
                      <a:pt x="336" y="137"/>
                      <a:pt x="336" y="137"/>
                    </a:cubicBezTo>
                    <a:cubicBezTo>
                      <a:pt x="332" y="145"/>
                      <a:pt x="332" y="145"/>
                      <a:pt x="332" y="145"/>
                    </a:cubicBezTo>
                    <a:cubicBezTo>
                      <a:pt x="331" y="146"/>
                      <a:pt x="331" y="146"/>
                      <a:pt x="331" y="146"/>
                    </a:cubicBezTo>
                    <a:cubicBezTo>
                      <a:pt x="330" y="148"/>
                      <a:pt x="330" y="148"/>
                      <a:pt x="330" y="148"/>
                    </a:cubicBezTo>
                    <a:cubicBezTo>
                      <a:pt x="325" y="154"/>
                      <a:pt x="325" y="154"/>
                      <a:pt x="325" y="154"/>
                    </a:cubicBezTo>
                    <a:cubicBezTo>
                      <a:pt x="324" y="155"/>
                      <a:pt x="324" y="155"/>
                      <a:pt x="324" y="155"/>
                    </a:cubicBezTo>
                    <a:cubicBezTo>
                      <a:pt x="321" y="159"/>
                      <a:pt x="321" y="159"/>
                      <a:pt x="321" y="159"/>
                    </a:cubicBezTo>
                    <a:cubicBezTo>
                      <a:pt x="320" y="160"/>
                      <a:pt x="320" y="160"/>
                      <a:pt x="320" y="160"/>
                    </a:cubicBezTo>
                    <a:cubicBezTo>
                      <a:pt x="319" y="162"/>
                      <a:pt x="319" y="162"/>
                      <a:pt x="319" y="162"/>
                    </a:cubicBezTo>
                    <a:cubicBezTo>
                      <a:pt x="315" y="170"/>
                      <a:pt x="315" y="170"/>
                      <a:pt x="315" y="170"/>
                    </a:cubicBezTo>
                    <a:cubicBezTo>
                      <a:pt x="315" y="171"/>
                      <a:pt x="315" y="171"/>
                      <a:pt x="315" y="171"/>
                    </a:cubicBezTo>
                    <a:cubicBezTo>
                      <a:pt x="311" y="178"/>
                      <a:pt x="311" y="178"/>
                      <a:pt x="311" y="178"/>
                    </a:cubicBezTo>
                    <a:cubicBezTo>
                      <a:pt x="309" y="179"/>
                      <a:pt x="309" y="179"/>
                      <a:pt x="309" y="179"/>
                    </a:cubicBezTo>
                    <a:cubicBezTo>
                      <a:pt x="310" y="178"/>
                      <a:pt x="310" y="178"/>
                      <a:pt x="310" y="178"/>
                    </a:cubicBezTo>
                    <a:cubicBezTo>
                      <a:pt x="309" y="177"/>
                      <a:pt x="309" y="177"/>
                      <a:pt x="309" y="177"/>
                    </a:cubicBezTo>
                    <a:cubicBezTo>
                      <a:pt x="307" y="177"/>
                      <a:pt x="307" y="177"/>
                      <a:pt x="307" y="177"/>
                    </a:cubicBezTo>
                    <a:cubicBezTo>
                      <a:pt x="307" y="179"/>
                      <a:pt x="307" y="179"/>
                      <a:pt x="307" y="179"/>
                    </a:cubicBezTo>
                    <a:cubicBezTo>
                      <a:pt x="307" y="180"/>
                      <a:pt x="307" y="180"/>
                      <a:pt x="307" y="180"/>
                    </a:cubicBezTo>
                    <a:cubicBezTo>
                      <a:pt x="306" y="182"/>
                      <a:pt x="306" y="182"/>
                      <a:pt x="306" y="182"/>
                    </a:cubicBezTo>
                    <a:cubicBezTo>
                      <a:pt x="306" y="186"/>
                      <a:pt x="306" y="186"/>
                      <a:pt x="306" y="186"/>
                    </a:cubicBezTo>
                    <a:cubicBezTo>
                      <a:pt x="305" y="187"/>
                      <a:pt x="305" y="187"/>
                      <a:pt x="305" y="187"/>
                    </a:cubicBezTo>
                    <a:cubicBezTo>
                      <a:pt x="304" y="188"/>
                      <a:pt x="304" y="188"/>
                      <a:pt x="304" y="188"/>
                    </a:cubicBezTo>
                    <a:cubicBezTo>
                      <a:pt x="305" y="189"/>
                      <a:pt x="305" y="189"/>
                      <a:pt x="305" y="189"/>
                    </a:cubicBezTo>
                    <a:cubicBezTo>
                      <a:pt x="306" y="189"/>
                      <a:pt x="306" y="189"/>
                      <a:pt x="306" y="189"/>
                    </a:cubicBezTo>
                    <a:cubicBezTo>
                      <a:pt x="306" y="192"/>
                      <a:pt x="306" y="192"/>
                      <a:pt x="306" y="192"/>
                    </a:cubicBezTo>
                    <a:cubicBezTo>
                      <a:pt x="305" y="194"/>
                      <a:pt x="305" y="194"/>
                      <a:pt x="305" y="194"/>
                    </a:cubicBezTo>
                    <a:cubicBezTo>
                      <a:pt x="305" y="200"/>
                      <a:pt x="305" y="200"/>
                      <a:pt x="305" y="200"/>
                    </a:cubicBezTo>
                    <a:cubicBezTo>
                      <a:pt x="306" y="206"/>
                      <a:pt x="306" y="206"/>
                      <a:pt x="306" y="206"/>
                    </a:cubicBezTo>
                    <a:cubicBezTo>
                      <a:pt x="307" y="207"/>
                      <a:pt x="307" y="207"/>
                      <a:pt x="307" y="207"/>
                    </a:cubicBezTo>
                    <a:cubicBezTo>
                      <a:pt x="307" y="210"/>
                      <a:pt x="307" y="210"/>
                      <a:pt x="307" y="210"/>
                    </a:cubicBezTo>
                    <a:cubicBezTo>
                      <a:pt x="306" y="216"/>
                      <a:pt x="306" y="216"/>
                      <a:pt x="306" y="216"/>
                    </a:cubicBezTo>
                    <a:cubicBezTo>
                      <a:pt x="306" y="219"/>
                      <a:pt x="306" y="219"/>
                      <a:pt x="306" y="219"/>
                    </a:cubicBezTo>
                    <a:cubicBezTo>
                      <a:pt x="305" y="222"/>
                      <a:pt x="305" y="222"/>
                      <a:pt x="305" y="222"/>
                    </a:cubicBezTo>
                    <a:cubicBezTo>
                      <a:pt x="306" y="226"/>
                      <a:pt x="306" y="226"/>
                      <a:pt x="306" y="226"/>
                    </a:cubicBezTo>
                    <a:cubicBezTo>
                      <a:pt x="305" y="228"/>
                      <a:pt x="305" y="228"/>
                      <a:pt x="305" y="228"/>
                    </a:cubicBezTo>
                    <a:cubicBezTo>
                      <a:pt x="304" y="228"/>
                      <a:pt x="304" y="228"/>
                      <a:pt x="304" y="228"/>
                    </a:cubicBezTo>
                    <a:cubicBezTo>
                      <a:pt x="302" y="233"/>
                      <a:pt x="302" y="233"/>
                      <a:pt x="302" y="233"/>
                    </a:cubicBezTo>
                    <a:cubicBezTo>
                      <a:pt x="302" y="238"/>
                      <a:pt x="302" y="238"/>
                      <a:pt x="302" y="238"/>
                    </a:cubicBezTo>
                    <a:cubicBezTo>
                      <a:pt x="303" y="241"/>
                      <a:pt x="303" y="241"/>
                      <a:pt x="303" y="241"/>
                    </a:cubicBezTo>
                    <a:cubicBezTo>
                      <a:pt x="303" y="244"/>
                      <a:pt x="303" y="244"/>
                      <a:pt x="303" y="244"/>
                    </a:cubicBezTo>
                    <a:cubicBezTo>
                      <a:pt x="301" y="245"/>
                      <a:pt x="301" y="245"/>
                      <a:pt x="301" y="245"/>
                    </a:cubicBezTo>
                    <a:cubicBezTo>
                      <a:pt x="298" y="252"/>
                      <a:pt x="298" y="252"/>
                      <a:pt x="298" y="252"/>
                    </a:cubicBezTo>
                    <a:cubicBezTo>
                      <a:pt x="294" y="258"/>
                      <a:pt x="294" y="258"/>
                      <a:pt x="294" y="258"/>
                    </a:cubicBezTo>
                    <a:cubicBezTo>
                      <a:pt x="293" y="263"/>
                      <a:pt x="293" y="263"/>
                      <a:pt x="293" y="263"/>
                    </a:cubicBezTo>
                    <a:cubicBezTo>
                      <a:pt x="292" y="266"/>
                      <a:pt x="292" y="266"/>
                      <a:pt x="292" y="266"/>
                    </a:cubicBezTo>
                    <a:cubicBezTo>
                      <a:pt x="293" y="268"/>
                      <a:pt x="293" y="268"/>
                      <a:pt x="293" y="268"/>
                    </a:cubicBezTo>
                    <a:cubicBezTo>
                      <a:pt x="292" y="271"/>
                      <a:pt x="292" y="271"/>
                      <a:pt x="292" y="271"/>
                    </a:cubicBezTo>
                    <a:cubicBezTo>
                      <a:pt x="289" y="272"/>
                      <a:pt x="289" y="272"/>
                      <a:pt x="289" y="272"/>
                    </a:cubicBezTo>
                    <a:cubicBezTo>
                      <a:pt x="286" y="274"/>
                      <a:pt x="286" y="274"/>
                      <a:pt x="286" y="274"/>
                    </a:cubicBezTo>
                    <a:cubicBezTo>
                      <a:pt x="286" y="276"/>
                      <a:pt x="286" y="276"/>
                      <a:pt x="286" y="276"/>
                    </a:cubicBezTo>
                    <a:cubicBezTo>
                      <a:pt x="285" y="278"/>
                      <a:pt x="285" y="278"/>
                      <a:pt x="285" y="278"/>
                    </a:cubicBezTo>
                    <a:cubicBezTo>
                      <a:pt x="284" y="277"/>
                      <a:pt x="284" y="277"/>
                      <a:pt x="284" y="277"/>
                    </a:cubicBezTo>
                    <a:cubicBezTo>
                      <a:pt x="282" y="277"/>
                      <a:pt x="282" y="277"/>
                      <a:pt x="282" y="277"/>
                    </a:cubicBezTo>
                    <a:cubicBezTo>
                      <a:pt x="283" y="278"/>
                      <a:pt x="283" y="278"/>
                      <a:pt x="283" y="278"/>
                    </a:cubicBezTo>
                    <a:cubicBezTo>
                      <a:pt x="276" y="278"/>
                      <a:pt x="276" y="278"/>
                      <a:pt x="276" y="278"/>
                    </a:cubicBezTo>
                    <a:cubicBezTo>
                      <a:pt x="277" y="276"/>
                      <a:pt x="277" y="276"/>
                      <a:pt x="277" y="276"/>
                    </a:cubicBezTo>
                    <a:cubicBezTo>
                      <a:pt x="276" y="276"/>
                      <a:pt x="276" y="276"/>
                      <a:pt x="276" y="276"/>
                    </a:cubicBezTo>
                    <a:cubicBezTo>
                      <a:pt x="274" y="278"/>
                      <a:pt x="274" y="278"/>
                      <a:pt x="274" y="278"/>
                    </a:cubicBezTo>
                    <a:cubicBezTo>
                      <a:pt x="274" y="279"/>
                      <a:pt x="274" y="279"/>
                      <a:pt x="274" y="279"/>
                    </a:cubicBezTo>
                    <a:cubicBezTo>
                      <a:pt x="271" y="280"/>
                      <a:pt x="271" y="280"/>
                      <a:pt x="271" y="280"/>
                    </a:cubicBezTo>
                    <a:cubicBezTo>
                      <a:pt x="267" y="280"/>
                      <a:pt x="267" y="280"/>
                      <a:pt x="267" y="280"/>
                    </a:cubicBezTo>
                    <a:cubicBezTo>
                      <a:pt x="270" y="279"/>
                      <a:pt x="270" y="279"/>
                      <a:pt x="270" y="279"/>
                    </a:cubicBezTo>
                    <a:cubicBezTo>
                      <a:pt x="269" y="278"/>
                      <a:pt x="269" y="278"/>
                      <a:pt x="269" y="278"/>
                    </a:cubicBezTo>
                    <a:cubicBezTo>
                      <a:pt x="267" y="279"/>
                      <a:pt x="267" y="279"/>
                      <a:pt x="267" y="279"/>
                    </a:cubicBezTo>
                    <a:cubicBezTo>
                      <a:pt x="265" y="279"/>
                      <a:pt x="265" y="279"/>
                      <a:pt x="265" y="279"/>
                    </a:cubicBezTo>
                    <a:cubicBezTo>
                      <a:pt x="263" y="281"/>
                      <a:pt x="263" y="281"/>
                      <a:pt x="263" y="281"/>
                    </a:cubicBezTo>
                    <a:cubicBezTo>
                      <a:pt x="265" y="282"/>
                      <a:pt x="265" y="282"/>
                      <a:pt x="265" y="282"/>
                    </a:cubicBezTo>
                    <a:cubicBezTo>
                      <a:pt x="265" y="283"/>
                      <a:pt x="265" y="283"/>
                      <a:pt x="265" y="283"/>
                    </a:cubicBezTo>
                    <a:cubicBezTo>
                      <a:pt x="264" y="284"/>
                      <a:pt x="264" y="284"/>
                      <a:pt x="264" y="284"/>
                    </a:cubicBezTo>
                    <a:cubicBezTo>
                      <a:pt x="260" y="284"/>
                      <a:pt x="260" y="284"/>
                      <a:pt x="260" y="284"/>
                    </a:cubicBezTo>
                    <a:cubicBezTo>
                      <a:pt x="259" y="286"/>
                      <a:pt x="259" y="286"/>
                      <a:pt x="259" y="286"/>
                    </a:cubicBezTo>
                    <a:cubicBezTo>
                      <a:pt x="259" y="287"/>
                      <a:pt x="259" y="287"/>
                      <a:pt x="259" y="287"/>
                    </a:cubicBezTo>
                    <a:cubicBezTo>
                      <a:pt x="258" y="288"/>
                      <a:pt x="258" y="288"/>
                      <a:pt x="258" y="288"/>
                    </a:cubicBezTo>
                    <a:cubicBezTo>
                      <a:pt x="256" y="286"/>
                      <a:pt x="256" y="286"/>
                      <a:pt x="256" y="286"/>
                    </a:cubicBezTo>
                    <a:cubicBezTo>
                      <a:pt x="255" y="287"/>
                      <a:pt x="255" y="287"/>
                      <a:pt x="255" y="287"/>
                    </a:cubicBezTo>
                    <a:cubicBezTo>
                      <a:pt x="254" y="286"/>
                      <a:pt x="254" y="286"/>
                      <a:pt x="254" y="286"/>
                    </a:cubicBezTo>
                    <a:cubicBezTo>
                      <a:pt x="251" y="287"/>
                      <a:pt x="251" y="287"/>
                      <a:pt x="251" y="287"/>
                    </a:cubicBezTo>
                    <a:cubicBezTo>
                      <a:pt x="250" y="288"/>
                      <a:pt x="250" y="288"/>
                      <a:pt x="250" y="288"/>
                    </a:cubicBezTo>
                    <a:cubicBezTo>
                      <a:pt x="247" y="289"/>
                      <a:pt x="247" y="289"/>
                      <a:pt x="247" y="289"/>
                    </a:cubicBezTo>
                    <a:cubicBezTo>
                      <a:pt x="244" y="293"/>
                      <a:pt x="244" y="293"/>
                      <a:pt x="244" y="293"/>
                    </a:cubicBezTo>
                    <a:cubicBezTo>
                      <a:pt x="242" y="294"/>
                      <a:pt x="242" y="294"/>
                      <a:pt x="242" y="294"/>
                    </a:cubicBezTo>
                    <a:cubicBezTo>
                      <a:pt x="241" y="296"/>
                      <a:pt x="241" y="296"/>
                      <a:pt x="241" y="296"/>
                    </a:cubicBezTo>
                    <a:cubicBezTo>
                      <a:pt x="238" y="299"/>
                      <a:pt x="238" y="299"/>
                      <a:pt x="238" y="299"/>
                    </a:cubicBezTo>
                    <a:cubicBezTo>
                      <a:pt x="237" y="301"/>
                      <a:pt x="237" y="301"/>
                      <a:pt x="237" y="301"/>
                    </a:cubicBezTo>
                    <a:cubicBezTo>
                      <a:pt x="235" y="303"/>
                      <a:pt x="235" y="303"/>
                      <a:pt x="235" y="303"/>
                    </a:cubicBezTo>
                    <a:cubicBezTo>
                      <a:pt x="234" y="302"/>
                      <a:pt x="234" y="302"/>
                      <a:pt x="234" y="302"/>
                    </a:cubicBezTo>
                    <a:cubicBezTo>
                      <a:pt x="233" y="304"/>
                      <a:pt x="233" y="304"/>
                      <a:pt x="233" y="304"/>
                    </a:cubicBezTo>
                    <a:cubicBezTo>
                      <a:pt x="232" y="304"/>
                      <a:pt x="232" y="304"/>
                      <a:pt x="232" y="304"/>
                    </a:cubicBezTo>
                    <a:cubicBezTo>
                      <a:pt x="233" y="305"/>
                      <a:pt x="233" y="305"/>
                      <a:pt x="233" y="305"/>
                    </a:cubicBezTo>
                    <a:cubicBezTo>
                      <a:pt x="233" y="306"/>
                      <a:pt x="233" y="306"/>
                      <a:pt x="233" y="306"/>
                    </a:cubicBezTo>
                    <a:cubicBezTo>
                      <a:pt x="232" y="311"/>
                      <a:pt x="232" y="311"/>
                      <a:pt x="232" y="311"/>
                    </a:cubicBezTo>
                    <a:cubicBezTo>
                      <a:pt x="232" y="312"/>
                      <a:pt x="232" y="312"/>
                      <a:pt x="232" y="312"/>
                    </a:cubicBezTo>
                    <a:cubicBezTo>
                      <a:pt x="233" y="315"/>
                      <a:pt x="233" y="315"/>
                      <a:pt x="233" y="315"/>
                    </a:cubicBezTo>
                    <a:cubicBezTo>
                      <a:pt x="234" y="319"/>
                      <a:pt x="234" y="319"/>
                      <a:pt x="234" y="319"/>
                    </a:cubicBezTo>
                    <a:cubicBezTo>
                      <a:pt x="235" y="323"/>
                      <a:pt x="235" y="323"/>
                      <a:pt x="235" y="323"/>
                    </a:cubicBezTo>
                    <a:cubicBezTo>
                      <a:pt x="234" y="325"/>
                      <a:pt x="234" y="325"/>
                      <a:pt x="234" y="325"/>
                    </a:cubicBezTo>
                    <a:cubicBezTo>
                      <a:pt x="235" y="328"/>
                      <a:pt x="235" y="328"/>
                      <a:pt x="235" y="328"/>
                    </a:cubicBezTo>
                    <a:cubicBezTo>
                      <a:pt x="234" y="332"/>
                      <a:pt x="234" y="332"/>
                      <a:pt x="234" y="332"/>
                    </a:cubicBezTo>
                    <a:cubicBezTo>
                      <a:pt x="234" y="333"/>
                      <a:pt x="234" y="333"/>
                      <a:pt x="234" y="333"/>
                    </a:cubicBezTo>
                    <a:cubicBezTo>
                      <a:pt x="234" y="335"/>
                      <a:pt x="234" y="335"/>
                      <a:pt x="234" y="335"/>
                    </a:cubicBezTo>
                    <a:cubicBezTo>
                      <a:pt x="233" y="337"/>
                      <a:pt x="233" y="337"/>
                      <a:pt x="233" y="337"/>
                    </a:cubicBezTo>
                    <a:cubicBezTo>
                      <a:pt x="229" y="340"/>
                      <a:pt x="229" y="340"/>
                      <a:pt x="229" y="340"/>
                    </a:cubicBezTo>
                    <a:cubicBezTo>
                      <a:pt x="226" y="344"/>
                      <a:pt x="226" y="344"/>
                      <a:pt x="226" y="344"/>
                    </a:cubicBezTo>
                    <a:cubicBezTo>
                      <a:pt x="225" y="347"/>
                      <a:pt x="225" y="347"/>
                      <a:pt x="225" y="347"/>
                    </a:cubicBezTo>
                    <a:cubicBezTo>
                      <a:pt x="225" y="348"/>
                      <a:pt x="225" y="348"/>
                      <a:pt x="225" y="348"/>
                    </a:cubicBezTo>
                    <a:cubicBezTo>
                      <a:pt x="224" y="354"/>
                      <a:pt x="224" y="354"/>
                      <a:pt x="224" y="354"/>
                    </a:cubicBezTo>
                    <a:cubicBezTo>
                      <a:pt x="221" y="361"/>
                      <a:pt x="221" y="361"/>
                      <a:pt x="221" y="361"/>
                    </a:cubicBezTo>
                    <a:cubicBezTo>
                      <a:pt x="218" y="365"/>
                      <a:pt x="218" y="365"/>
                      <a:pt x="218" y="365"/>
                    </a:cubicBezTo>
                    <a:cubicBezTo>
                      <a:pt x="216" y="366"/>
                      <a:pt x="216" y="366"/>
                      <a:pt x="216" y="366"/>
                    </a:cubicBezTo>
                    <a:cubicBezTo>
                      <a:pt x="215" y="367"/>
                      <a:pt x="215" y="367"/>
                      <a:pt x="215" y="367"/>
                    </a:cubicBezTo>
                    <a:cubicBezTo>
                      <a:pt x="213" y="369"/>
                      <a:pt x="213" y="369"/>
                      <a:pt x="213" y="369"/>
                    </a:cubicBezTo>
                    <a:cubicBezTo>
                      <a:pt x="212" y="367"/>
                      <a:pt x="212" y="367"/>
                      <a:pt x="212" y="367"/>
                    </a:cubicBezTo>
                    <a:cubicBezTo>
                      <a:pt x="212" y="366"/>
                      <a:pt x="212" y="366"/>
                      <a:pt x="212" y="366"/>
                    </a:cubicBezTo>
                    <a:cubicBezTo>
                      <a:pt x="212" y="366"/>
                      <a:pt x="212" y="366"/>
                      <a:pt x="212" y="366"/>
                    </a:cubicBezTo>
                    <a:cubicBezTo>
                      <a:pt x="214" y="365"/>
                      <a:pt x="214" y="365"/>
                      <a:pt x="214" y="365"/>
                    </a:cubicBezTo>
                    <a:cubicBezTo>
                      <a:pt x="215" y="365"/>
                      <a:pt x="215" y="365"/>
                      <a:pt x="215" y="365"/>
                    </a:cubicBezTo>
                    <a:cubicBezTo>
                      <a:pt x="216" y="364"/>
                      <a:pt x="216" y="364"/>
                      <a:pt x="216" y="364"/>
                    </a:cubicBezTo>
                    <a:cubicBezTo>
                      <a:pt x="217" y="363"/>
                      <a:pt x="217" y="363"/>
                      <a:pt x="217" y="363"/>
                    </a:cubicBezTo>
                    <a:cubicBezTo>
                      <a:pt x="218" y="362"/>
                      <a:pt x="218" y="362"/>
                      <a:pt x="218" y="362"/>
                    </a:cubicBezTo>
                    <a:cubicBezTo>
                      <a:pt x="218" y="360"/>
                      <a:pt x="218" y="360"/>
                      <a:pt x="218" y="360"/>
                    </a:cubicBezTo>
                    <a:cubicBezTo>
                      <a:pt x="220" y="358"/>
                      <a:pt x="220" y="358"/>
                      <a:pt x="220" y="358"/>
                    </a:cubicBezTo>
                    <a:cubicBezTo>
                      <a:pt x="220" y="355"/>
                      <a:pt x="220" y="355"/>
                      <a:pt x="220" y="355"/>
                    </a:cubicBezTo>
                    <a:cubicBezTo>
                      <a:pt x="222" y="353"/>
                      <a:pt x="222" y="353"/>
                      <a:pt x="222" y="353"/>
                    </a:cubicBezTo>
                    <a:cubicBezTo>
                      <a:pt x="222" y="351"/>
                      <a:pt x="222" y="351"/>
                      <a:pt x="222" y="351"/>
                    </a:cubicBezTo>
                    <a:cubicBezTo>
                      <a:pt x="221" y="351"/>
                      <a:pt x="221" y="351"/>
                      <a:pt x="221" y="351"/>
                    </a:cubicBezTo>
                    <a:cubicBezTo>
                      <a:pt x="219" y="352"/>
                      <a:pt x="219" y="352"/>
                      <a:pt x="219" y="352"/>
                    </a:cubicBezTo>
                    <a:cubicBezTo>
                      <a:pt x="217" y="351"/>
                      <a:pt x="217" y="351"/>
                      <a:pt x="217" y="351"/>
                    </a:cubicBezTo>
                    <a:cubicBezTo>
                      <a:pt x="215" y="350"/>
                      <a:pt x="215" y="350"/>
                      <a:pt x="215" y="350"/>
                    </a:cubicBezTo>
                    <a:cubicBezTo>
                      <a:pt x="216" y="352"/>
                      <a:pt x="216" y="352"/>
                      <a:pt x="216" y="352"/>
                    </a:cubicBezTo>
                    <a:cubicBezTo>
                      <a:pt x="215" y="356"/>
                      <a:pt x="215" y="356"/>
                      <a:pt x="215" y="356"/>
                    </a:cubicBezTo>
                    <a:cubicBezTo>
                      <a:pt x="214" y="360"/>
                      <a:pt x="214" y="360"/>
                      <a:pt x="214" y="360"/>
                    </a:cubicBezTo>
                    <a:cubicBezTo>
                      <a:pt x="212" y="363"/>
                      <a:pt x="212" y="363"/>
                      <a:pt x="212" y="363"/>
                    </a:cubicBezTo>
                    <a:cubicBezTo>
                      <a:pt x="210" y="366"/>
                      <a:pt x="210" y="366"/>
                      <a:pt x="210" y="366"/>
                    </a:cubicBezTo>
                    <a:cubicBezTo>
                      <a:pt x="211" y="367"/>
                      <a:pt x="211" y="367"/>
                      <a:pt x="211" y="367"/>
                    </a:cubicBezTo>
                    <a:cubicBezTo>
                      <a:pt x="212" y="369"/>
                      <a:pt x="212" y="369"/>
                      <a:pt x="212" y="369"/>
                    </a:cubicBezTo>
                    <a:cubicBezTo>
                      <a:pt x="211" y="372"/>
                      <a:pt x="211" y="372"/>
                      <a:pt x="211" y="372"/>
                    </a:cubicBezTo>
                    <a:cubicBezTo>
                      <a:pt x="210" y="375"/>
                      <a:pt x="210" y="375"/>
                      <a:pt x="210" y="375"/>
                    </a:cubicBezTo>
                    <a:cubicBezTo>
                      <a:pt x="208" y="381"/>
                      <a:pt x="208" y="381"/>
                      <a:pt x="208" y="381"/>
                    </a:cubicBezTo>
                    <a:cubicBezTo>
                      <a:pt x="207" y="384"/>
                      <a:pt x="207" y="384"/>
                      <a:pt x="207" y="384"/>
                    </a:cubicBezTo>
                    <a:cubicBezTo>
                      <a:pt x="205" y="385"/>
                      <a:pt x="205" y="385"/>
                      <a:pt x="205" y="385"/>
                    </a:cubicBezTo>
                    <a:cubicBezTo>
                      <a:pt x="203" y="383"/>
                      <a:pt x="203" y="383"/>
                      <a:pt x="203" y="383"/>
                    </a:cubicBezTo>
                    <a:cubicBezTo>
                      <a:pt x="204" y="383"/>
                      <a:pt x="204" y="383"/>
                      <a:pt x="204" y="383"/>
                    </a:cubicBezTo>
                    <a:cubicBezTo>
                      <a:pt x="204" y="381"/>
                      <a:pt x="204" y="381"/>
                      <a:pt x="204" y="381"/>
                    </a:cubicBezTo>
                    <a:cubicBezTo>
                      <a:pt x="204" y="379"/>
                      <a:pt x="204" y="379"/>
                      <a:pt x="204" y="379"/>
                    </a:cubicBezTo>
                    <a:cubicBezTo>
                      <a:pt x="206" y="377"/>
                      <a:pt x="206" y="377"/>
                      <a:pt x="206" y="377"/>
                    </a:cubicBezTo>
                    <a:cubicBezTo>
                      <a:pt x="207" y="377"/>
                      <a:pt x="207" y="377"/>
                      <a:pt x="207" y="377"/>
                    </a:cubicBezTo>
                    <a:cubicBezTo>
                      <a:pt x="209" y="373"/>
                      <a:pt x="209" y="373"/>
                      <a:pt x="209" y="373"/>
                    </a:cubicBezTo>
                    <a:cubicBezTo>
                      <a:pt x="208" y="370"/>
                      <a:pt x="208" y="370"/>
                      <a:pt x="208" y="370"/>
                    </a:cubicBezTo>
                    <a:cubicBezTo>
                      <a:pt x="208" y="367"/>
                      <a:pt x="208" y="367"/>
                      <a:pt x="208" y="367"/>
                    </a:cubicBezTo>
                    <a:cubicBezTo>
                      <a:pt x="204" y="373"/>
                      <a:pt x="204" y="373"/>
                      <a:pt x="204" y="373"/>
                    </a:cubicBezTo>
                    <a:cubicBezTo>
                      <a:pt x="204" y="374"/>
                      <a:pt x="204" y="374"/>
                      <a:pt x="204" y="374"/>
                    </a:cubicBezTo>
                    <a:cubicBezTo>
                      <a:pt x="200" y="371"/>
                      <a:pt x="200" y="371"/>
                      <a:pt x="200" y="371"/>
                    </a:cubicBezTo>
                    <a:cubicBezTo>
                      <a:pt x="198" y="368"/>
                      <a:pt x="198" y="368"/>
                      <a:pt x="198" y="368"/>
                    </a:cubicBezTo>
                    <a:cubicBezTo>
                      <a:pt x="189" y="361"/>
                      <a:pt x="189" y="361"/>
                      <a:pt x="189" y="361"/>
                    </a:cubicBezTo>
                    <a:cubicBezTo>
                      <a:pt x="185" y="360"/>
                      <a:pt x="185" y="360"/>
                      <a:pt x="185" y="360"/>
                    </a:cubicBezTo>
                    <a:cubicBezTo>
                      <a:pt x="180" y="357"/>
                      <a:pt x="180" y="357"/>
                      <a:pt x="180" y="357"/>
                    </a:cubicBezTo>
                    <a:cubicBezTo>
                      <a:pt x="177" y="358"/>
                      <a:pt x="177" y="358"/>
                      <a:pt x="177" y="358"/>
                    </a:cubicBezTo>
                    <a:cubicBezTo>
                      <a:pt x="176" y="355"/>
                      <a:pt x="176" y="355"/>
                      <a:pt x="176" y="355"/>
                    </a:cubicBezTo>
                    <a:cubicBezTo>
                      <a:pt x="172" y="351"/>
                      <a:pt x="172" y="351"/>
                      <a:pt x="172" y="351"/>
                    </a:cubicBezTo>
                    <a:cubicBezTo>
                      <a:pt x="168" y="350"/>
                      <a:pt x="168" y="350"/>
                      <a:pt x="168" y="350"/>
                    </a:cubicBezTo>
                    <a:cubicBezTo>
                      <a:pt x="164" y="350"/>
                      <a:pt x="164" y="350"/>
                      <a:pt x="164" y="350"/>
                    </a:cubicBezTo>
                    <a:cubicBezTo>
                      <a:pt x="165" y="348"/>
                      <a:pt x="165" y="348"/>
                      <a:pt x="165" y="348"/>
                    </a:cubicBezTo>
                    <a:cubicBezTo>
                      <a:pt x="170" y="342"/>
                      <a:pt x="170" y="342"/>
                      <a:pt x="170" y="342"/>
                    </a:cubicBezTo>
                    <a:cubicBezTo>
                      <a:pt x="174" y="333"/>
                      <a:pt x="174" y="333"/>
                      <a:pt x="174" y="333"/>
                    </a:cubicBezTo>
                    <a:cubicBezTo>
                      <a:pt x="182" y="324"/>
                      <a:pt x="182" y="324"/>
                      <a:pt x="182" y="324"/>
                    </a:cubicBezTo>
                    <a:cubicBezTo>
                      <a:pt x="190" y="320"/>
                      <a:pt x="190" y="320"/>
                      <a:pt x="190" y="320"/>
                    </a:cubicBezTo>
                    <a:cubicBezTo>
                      <a:pt x="189" y="314"/>
                      <a:pt x="189" y="314"/>
                      <a:pt x="189" y="314"/>
                    </a:cubicBezTo>
                    <a:cubicBezTo>
                      <a:pt x="190" y="310"/>
                      <a:pt x="190" y="310"/>
                      <a:pt x="190" y="310"/>
                    </a:cubicBezTo>
                    <a:cubicBezTo>
                      <a:pt x="185" y="304"/>
                      <a:pt x="185" y="304"/>
                      <a:pt x="185" y="304"/>
                    </a:cubicBezTo>
                    <a:cubicBezTo>
                      <a:pt x="182" y="305"/>
                      <a:pt x="182" y="305"/>
                      <a:pt x="182" y="305"/>
                    </a:cubicBezTo>
                    <a:cubicBezTo>
                      <a:pt x="181" y="304"/>
                      <a:pt x="181" y="304"/>
                      <a:pt x="181" y="304"/>
                    </a:cubicBezTo>
                    <a:cubicBezTo>
                      <a:pt x="182" y="300"/>
                      <a:pt x="182" y="300"/>
                      <a:pt x="182" y="300"/>
                    </a:cubicBezTo>
                    <a:cubicBezTo>
                      <a:pt x="182" y="294"/>
                      <a:pt x="182" y="294"/>
                      <a:pt x="182" y="294"/>
                    </a:cubicBezTo>
                    <a:cubicBezTo>
                      <a:pt x="183" y="288"/>
                      <a:pt x="183" y="288"/>
                      <a:pt x="183" y="288"/>
                    </a:cubicBezTo>
                    <a:cubicBezTo>
                      <a:pt x="180" y="286"/>
                      <a:pt x="180" y="286"/>
                      <a:pt x="180" y="286"/>
                    </a:cubicBezTo>
                    <a:cubicBezTo>
                      <a:pt x="177" y="287"/>
                      <a:pt x="177" y="287"/>
                      <a:pt x="177" y="287"/>
                    </a:cubicBezTo>
                    <a:cubicBezTo>
                      <a:pt x="172" y="287"/>
                      <a:pt x="172" y="287"/>
                      <a:pt x="172" y="287"/>
                    </a:cubicBezTo>
                    <a:cubicBezTo>
                      <a:pt x="169" y="272"/>
                      <a:pt x="169" y="272"/>
                      <a:pt x="169" y="272"/>
                    </a:cubicBezTo>
                    <a:cubicBezTo>
                      <a:pt x="166" y="270"/>
                      <a:pt x="166" y="270"/>
                      <a:pt x="166" y="270"/>
                    </a:cubicBezTo>
                    <a:cubicBezTo>
                      <a:pt x="164" y="269"/>
                      <a:pt x="164" y="269"/>
                      <a:pt x="164" y="269"/>
                    </a:cubicBezTo>
                    <a:cubicBezTo>
                      <a:pt x="159" y="270"/>
                      <a:pt x="159" y="270"/>
                      <a:pt x="159" y="270"/>
                    </a:cubicBezTo>
                    <a:cubicBezTo>
                      <a:pt x="155" y="270"/>
                      <a:pt x="155" y="270"/>
                      <a:pt x="155" y="270"/>
                    </a:cubicBezTo>
                    <a:cubicBezTo>
                      <a:pt x="151" y="269"/>
                      <a:pt x="151" y="269"/>
                      <a:pt x="151" y="269"/>
                    </a:cubicBezTo>
                    <a:cubicBezTo>
                      <a:pt x="149" y="267"/>
                      <a:pt x="149" y="267"/>
                      <a:pt x="149" y="267"/>
                    </a:cubicBezTo>
                    <a:cubicBezTo>
                      <a:pt x="149" y="258"/>
                      <a:pt x="149" y="258"/>
                      <a:pt x="149" y="258"/>
                    </a:cubicBezTo>
                    <a:cubicBezTo>
                      <a:pt x="145" y="250"/>
                      <a:pt x="145" y="250"/>
                      <a:pt x="145" y="250"/>
                    </a:cubicBezTo>
                    <a:cubicBezTo>
                      <a:pt x="146" y="248"/>
                      <a:pt x="146" y="248"/>
                      <a:pt x="146" y="248"/>
                    </a:cubicBezTo>
                    <a:cubicBezTo>
                      <a:pt x="145" y="245"/>
                      <a:pt x="145" y="245"/>
                      <a:pt x="145" y="245"/>
                    </a:cubicBezTo>
                    <a:cubicBezTo>
                      <a:pt x="149" y="228"/>
                      <a:pt x="149" y="228"/>
                      <a:pt x="149" y="228"/>
                    </a:cubicBezTo>
                    <a:cubicBezTo>
                      <a:pt x="144" y="221"/>
                      <a:pt x="144" y="221"/>
                      <a:pt x="144" y="221"/>
                    </a:cubicBezTo>
                    <a:cubicBezTo>
                      <a:pt x="141" y="221"/>
                      <a:pt x="141" y="221"/>
                      <a:pt x="141" y="221"/>
                    </a:cubicBezTo>
                    <a:cubicBezTo>
                      <a:pt x="141" y="216"/>
                      <a:pt x="141" y="216"/>
                      <a:pt x="141" y="216"/>
                    </a:cubicBezTo>
                    <a:cubicBezTo>
                      <a:pt x="141" y="213"/>
                      <a:pt x="141" y="213"/>
                      <a:pt x="141" y="213"/>
                    </a:cubicBezTo>
                    <a:cubicBezTo>
                      <a:pt x="137" y="212"/>
                      <a:pt x="137" y="212"/>
                      <a:pt x="137" y="212"/>
                    </a:cubicBezTo>
                    <a:cubicBezTo>
                      <a:pt x="133" y="214"/>
                      <a:pt x="133" y="214"/>
                      <a:pt x="133" y="214"/>
                    </a:cubicBezTo>
                    <a:cubicBezTo>
                      <a:pt x="127" y="214"/>
                      <a:pt x="127" y="214"/>
                      <a:pt x="127" y="214"/>
                    </a:cubicBezTo>
                    <a:cubicBezTo>
                      <a:pt x="123" y="212"/>
                      <a:pt x="123" y="212"/>
                      <a:pt x="123" y="212"/>
                    </a:cubicBezTo>
                    <a:cubicBezTo>
                      <a:pt x="120" y="204"/>
                      <a:pt x="120" y="204"/>
                      <a:pt x="120" y="204"/>
                    </a:cubicBezTo>
                    <a:cubicBezTo>
                      <a:pt x="122" y="202"/>
                      <a:pt x="122" y="202"/>
                      <a:pt x="122" y="202"/>
                    </a:cubicBezTo>
                    <a:cubicBezTo>
                      <a:pt x="121" y="194"/>
                      <a:pt x="121" y="194"/>
                      <a:pt x="121" y="194"/>
                    </a:cubicBezTo>
                    <a:cubicBezTo>
                      <a:pt x="120" y="187"/>
                      <a:pt x="120" y="187"/>
                      <a:pt x="120" y="187"/>
                    </a:cubicBezTo>
                    <a:cubicBezTo>
                      <a:pt x="116" y="186"/>
                      <a:pt x="116" y="186"/>
                      <a:pt x="116" y="186"/>
                    </a:cubicBezTo>
                    <a:cubicBezTo>
                      <a:pt x="114" y="185"/>
                      <a:pt x="114" y="185"/>
                      <a:pt x="114" y="185"/>
                    </a:cubicBezTo>
                    <a:cubicBezTo>
                      <a:pt x="112" y="186"/>
                      <a:pt x="112" y="186"/>
                      <a:pt x="112" y="186"/>
                    </a:cubicBezTo>
                    <a:cubicBezTo>
                      <a:pt x="108" y="185"/>
                      <a:pt x="108" y="185"/>
                      <a:pt x="108" y="185"/>
                    </a:cubicBezTo>
                    <a:cubicBezTo>
                      <a:pt x="105" y="182"/>
                      <a:pt x="105" y="182"/>
                      <a:pt x="105" y="182"/>
                    </a:cubicBezTo>
                    <a:cubicBezTo>
                      <a:pt x="97" y="178"/>
                      <a:pt x="97" y="178"/>
                      <a:pt x="97" y="178"/>
                    </a:cubicBezTo>
                    <a:cubicBezTo>
                      <a:pt x="96" y="178"/>
                      <a:pt x="96" y="178"/>
                      <a:pt x="96" y="178"/>
                    </a:cubicBezTo>
                    <a:cubicBezTo>
                      <a:pt x="92" y="176"/>
                      <a:pt x="92" y="176"/>
                      <a:pt x="92" y="176"/>
                    </a:cubicBezTo>
                    <a:cubicBezTo>
                      <a:pt x="86" y="175"/>
                      <a:pt x="86" y="175"/>
                      <a:pt x="86" y="175"/>
                    </a:cubicBezTo>
                    <a:cubicBezTo>
                      <a:pt x="81" y="172"/>
                      <a:pt x="81" y="172"/>
                      <a:pt x="81" y="172"/>
                    </a:cubicBezTo>
                    <a:cubicBezTo>
                      <a:pt x="80" y="171"/>
                      <a:pt x="80" y="171"/>
                      <a:pt x="80" y="171"/>
                    </a:cubicBezTo>
                    <a:cubicBezTo>
                      <a:pt x="78" y="167"/>
                      <a:pt x="78" y="167"/>
                      <a:pt x="78" y="167"/>
                    </a:cubicBezTo>
                    <a:cubicBezTo>
                      <a:pt x="76" y="164"/>
                      <a:pt x="76" y="164"/>
                      <a:pt x="76" y="164"/>
                    </a:cubicBezTo>
                    <a:cubicBezTo>
                      <a:pt x="76" y="160"/>
                      <a:pt x="76" y="160"/>
                      <a:pt x="76" y="160"/>
                    </a:cubicBezTo>
                    <a:cubicBezTo>
                      <a:pt x="75" y="156"/>
                      <a:pt x="75" y="156"/>
                      <a:pt x="75" y="156"/>
                    </a:cubicBezTo>
                    <a:cubicBezTo>
                      <a:pt x="74" y="149"/>
                      <a:pt x="74" y="149"/>
                      <a:pt x="74" y="149"/>
                    </a:cubicBezTo>
                    <a:cubicBezTo>
                      <a:pt x="67" y="149"/>
                      <a:pt x="67" y="149"/>
                      <a:pt x="67" y="149"/>
                    </a:cubicBezTo>
                    <a:cubicBezTo>
                      <a:pt x="63" y="154"/>
                      <a:pt x="63" y="154"/>
                      <a:pt x="63" y="154"/>
                    </a:cubicBezTo>
                    <a:cubicBezTo>
                      <a:pt x="56" y="155"/>
                      <a:pt x="56" y="155"/>
                      <a:pt x="56" y="155"/>
                    </a:cubicBezTo>
                    <a:cubicBezTo>
                      <a:pt x="50" y="159"/>
                      <a:pt x="50" y="159"/>
                      <a:pt x="50" y="159"/>
                    </a:cubicBezTo>
                    <a:cubicBezTo>
                      <a:pt x="50" y="161"/>
                      <a:pt x="50" y="161"/>
                      <a:pt x="50" y="161"/>
                    </a:cubicBezTo>
                    <a:cubicBezTo>
                      <a:pt x="48" y="161"/>
                      <a:pt x="48" y="161"/>
                      <a:pt x="48" y="161"/>
                    </a:cubicBezTo>
                    <a:cubicBezTo>
                      <a:pt x="45" y="159"/>
                      <a:pt x="45" y="159"/>
                      <a:pt x="45" y="159"/>
                    </a:cubicBezTo>
                    <a:cubicBezTo>
                      <a:pt x="40" y="159"/>
                      <a:pt x="40" y="159"/>
                      <a:pt x="40" y="159"/>
                    </a:cubicBezTo>
                    <a:cubicBezTo>
                      <a:pt x="36" y="159"/>
                      <a:pt x="36" y="159"/>
                      <a:pt x="36" y="159"/>
                    </a:cubicBezTo>
                    <a:cubicBezTo>
                      <a:pt x="34" y="160"/>
                      <a:pt x="34" y="160"/>
                      <a:pt x="34" y="160"/>
                    </a:cubicBezTo>
                    <a:cubicBezTo>
                      <a:pt x="31" y="160"/>
                      <a:pt x="31" y="160"/>
                      <a:pt x="31" y="160"/>
                    </a:cubicBezTo>
                    <a:cubicBezTo>
                      <a:pt x="30" y="149"/>
                      <a:pt x="30" y="149"/>
                      <a:pt x="30" y="149"/>
                    </a:cubicBezTo>
                    <a:cubicBezTo>
                      <a:pt x="31" y="146"/>
                      <a:pt x="31" y="146"/>
                      <a:pt x="31" y="146"/>
                    </a:cubicBezTo>
                    <a:cubicBezTo>
                      <a:pt x="30" y="145"/>
                      <a:pt x="30" y="145"/>
                      <a:pt x="30" y="145"/>
                    </a:cubicBezTo>
                    <a:cubicBezTo>
                      <a:pt x="29" y="146"/>
                      <a:pt x="29" y="146"/>
                      <a:pt x="29" y="146"/>
                    </a:cubicBezTo>
                    <a:cubicBezTo>
                      <a:pt x="25" y="147"/>
                      <a:pt x="25" y="147"/>
                      <a:pt x="25" y="147"/>
                    </a:cubicBezTo>
                    <a:cubicBezTo>
                      <a:pt x="22" y="151"/>
                      <a:pt x="22" y="151"/>
                      <a:pt x="22" y="151"/>
                    </a:cubicBezTo>
                    <a:cubicBezTo>
                      <a:pt x="17" y="151"/>
                      <a:pt x="17" y="151"/>
                      <a:pt x="17" y="151"/>
                    </a:cubicBezTo>
                    <a:cubicBezTo>
                      <a:pt x="13" y="146"/>
                      <a:pt x="13" y="146"/>
                      <a:pt x="13" y="146"/>
                    </a:cubicBezTo>
                    <a:cubicBezTo>
                      <a:pt x="7" y="145"/>
                      <a:pt x="7" y="145"/>
                      <a:pt x="7" y="145"/>
                    </a:cubicBezTo>
                    <a:cubicBezTo>
                      <a:pt x="8" y="140"/>
                      <a:pt x="8" y="140"/>
                      <a:pt x="8" y="140"/>
                    </a:cubicBezTo>
                    <a:cubicBezTo>
                      <a:pt x="1" y="137"/>
                      <a:pt x="1" y="137"/>
                      <a:pt x="1" y="137"/>
                    </a:cubicBezTo>
                    <a:cubicBezTo>
                      <a:pt x="0" y="134"/>
                      <a:pt x="0" y="134"/>
                      <a:pt x="0" y="134"/>
                    </a:cubicBezTo>
                    <a:cubicBezTo>
                      <a:pt x="1" y="122"/>
                      <a:pt x="1" y="122"/>
                      <a:pt x="1" y="122"/>
                    </a:cubicBezTo>
                    <a:cubicBezTo>
                      <a:pt x="1" y="120"/>
                      <a:pt x="1" y="120"/>
                      <a:pt x="1" y="120"/>
                    </a:cubicBezTo>
                    <a:cubicBezTo>
                      <a:pt x="7" y="116"/>
                      <a:pt x="7" y="116"/>
                      <a:pt x="7" y="116"/>
                    </a:cubicBezTo>
                    <a:cubicBezTo>
                      <a:pt x="7" y="111"/>
                      <a:pt x="7" y="111"/>
                      <a:pt x="7" y="111"/>
                    </a:cubicBezTo>
                    <a:cubicBezTo>
                      <a:pt x="9" y="107"/>
                      <a:pt x="9" y="107"/>
                      <a:pt x="9" y="107"/>
                    </a:cubicBezTo>
                    <a:cubicBezTo>
                      <a:pt x="10" y="102"/>
                      <a:pt x="10" y="102"/>
                      <a:pt x="10" y="102"/>
                    </a:cubicBezTo>
                    <a:cubicBezTo>
                      <a:pt x="18" y="96"/>
                      <a:pt x="18" y="96"/>
                      <a:pt x="18" y="96"/>
                    </a:cubicBezTo>
                    <a:cubicBezTo>
                      <a:pt x="23" y="95"/>
                      <a:pt x="23" y="95"/>
                      <a:pt x="23" y="95"/>
                    </a:cubicBezTo>
                    <a:cubicBezTo>
                      <a:pt x="26" y="93"/>
                      <a:pt x="26" y="93"/>
                      <a:pt x="26" y="93"/>
                    </a:cubicBezTo>
                    <a:cubicBezTo>
                      <a:pt x="29" y="91"/>
                      <a:pt x="29" y="91"/>
                      <a:pt x="29" y="91"/>
                    </a:cubicBezTo>
                    <a:cubicBezTo>
                      <a:pt x="29" y="89"/>
                      <a:pt x="29" y="89"/>
                      <a:pt x="29" y="89"/>
                    </a:cubicBezTo>
                    <a:cubicBezTo>
                      <a:pt x="34" y="91"/>
                      <a:pt x="34" y="91"/>
                      <a:pt x="34" y="91"/>
                    </a:cubicBezTo>
                    <a:cubicBezTo>
                      <a:pt x="38" y="63"/>
                      <a:pt x="38" y="63"/>
                      <a:pt x="38" y="63"/>
                    </a:cubicBezTo>
                    <a:cubicBezTo>
                      <a:pt x="36" y="61"/>
                      <a:pt x="36" y="61"/>
                      <a:pt x="36" y="61"/>
                    </a:cubicBezTo>
                    <a:cubicBezTo>
                      <a:pt x="35" y="59"/>
                      <a:pt x="35" y="59"/>
                      <a:pt x="35" y="59"/>
                    </a:cubicBezTo>
                    <a:cubicBezTo>
                      <a:pt x="32" y="57"/>
                      <a:pt x="32" y="57"/>
                      <a:pt x="32" y="57"/>
                    </a:cubicBezTo>
                    <a:cubicBezTo>
                      <a:pt x="32" y="46"/>
                      <a:pt x="32" y="46"/>
                      <a:pt x="32" y="46"/>
                    </a:cubicBezTo>
                    <a:cubicBezTo>
                      <a:pt x="35" y="45"/>
                      <a:pt x="35" y="45"/>
                      <a:pt x="35" y="45"/>
                    </a:cubicBezTo>
                    <a:cubicBezTo>
                      <a:pt x="38" y="46"/>
                      <a:pt x="38" y="46"/>
                      <a:pt x="38" y="46"/>
                    </a:cubicBezTo>
                    <a:cubicBezTo>
                      <a:pt x="39" y="43"/>
                      <a:pt x="39" y="43"/>
                      <a:pt x="39" y="43"/>
                    </a:cubicBezTo>
                    <a:cubicBezTo>
                      <a:pt x="37" y="42"/>
                      <a:pt x="37" y="42"/>
                      <a:pt x="37" y="42"/>
                    </a:cubicBezTo>
                    <a:cubicBezTo>
                      <a:pt x="34" y="42"/>
                      <a:pt x="34" y="42"/>
                      <a:pt x="34" y="42"/>
                    </a:cubicBezTo>
                    <a:cubicBezTo>
                      <a:pt x="34" y="35"/>
                      <a:pt x="34" y="35"/>
                      <a:pt x="34" y="35"/>
                    </a:cubicBezTo>
                    <a:cubicBezTo>
                      <a:pt x="47" y="35"/>
                      <a:pt x="47" y="35"/>
                      <a:pt x="47" y="35"/>
                    </a:cubicBezTo>
                    <a:cubicBezTo>
                      <a:pt x="48" y="34"/>
                      <a:pt x="48" y="34"/>
                      <a:pt x="48" y="34"/>
                    </a:cubicBezTo>
                    <a:cubicBezTo>
                      <a:pt x="50" y="34"/>
                      <a:pt x="50" y="34"/>
                      <a:pt x="50" y="34"/>
                    </a:cubicBezTo>
                    <a:cubicBezTo>
                      <a:pt x="50" y="35"/>
                      <a:pt x="50" y="35"/>
                      <a:pt x="50" y="35"/>
                    </a:cubicBezTo>
                    <a:cubicBezTo>
                      <a:pt x="51" y="35"/>
                      <a:pt x="51" y="35"/>
                      <a:pt x="51" y="35"/>
                    </a:cubicBezTo>
                    <a:cubicBezTo>
                      <a:pt x="52" y="32"/>
                      <a:pt x="52" y="32"/>
                      <a:pt x="52" y="32"/>
                    </a:cubicBezTo>
                    <a:cubicBezTo>
                      <a:pt x="54" y="32"/>
                      <a:pt x="54" y="32"/>
                      <a:pt x="54" y="32"/>
                    </a:cubicBezTo>
                    <a:cubicBezTo>
                      <a:pt x="56" y="35"/>
                      <a:pt x="56" y="35"/>
                      <a:pt x="56" y="35"/>
                    </a:cubicBezTo>
                    <a:cubicBezTo>
                      <a:pt x="57" y="41"/>
                      <a:pt x="57" y="41"/>
                      <a:pt x="57" y="41"/>
                    </a:cubicBezTo>
                    <a:cubicBezTo>
                      <a:pt x="59" y="40"/>
                      <a:pt x="59" y="40"/>
                      <a:pt x="59" y="40"/>
                    </a:cubicBezTo>
                    <a:cubicBezTo>
                      <a:pt x="62" y="43"/>
                      <a:pt x="62" y="43"/>
                      <a:pt x="62" y="43"/>
                    </a:cubicBezTo>
                    <a:cubicBezTo>
                      <a:pt x="65" y="45"/>
                      <a:pt x="65" y="45"/>
                      <a:pt x="65" y="45"/>
                    </a:cubicBezTo>
                    <a:cubicBezTo>
                      <a:pt x="71" y="45"/>
                      <a:pt x="71" y="45"/>
                      <a:pt x="71" y="45"/>
                    </a:cubicBezTo>
                    <a:cubicBezTo>
                      <a:pt x="77" y="41"/>
                      <a:pt x="77" y="41"/>
                      <a:pt x="77" y="41"/>
                    </a:cubicBezTo>
                    <a:cubicBezTo>
                      <a:pt x="80" y="38"/>
                      <a:pt x="80" y="38"/>
                      <a:pt x="80" y="38"/>
                    </a:cubicBezTo>
                    <a:cubicBezTo>
                      <a:pt x="82" y="39"/>
                      <a:pt x="82" y="39"/>
                      <a:pt x="82" y="39"/>
                    </a:cubicBezTo>
                    <a:cubicBezTo>
                      <a:pt x="82" y="35"/>
                      <a:pt x="82" y="35"/>
                      <a:pt x="82" y="35"/>
                    </a:cubicBezTo>
                    <a:cubicBezTo>
                      <a:pt x="86" y="34"/>
                      <a:pt x="86" y="34"/>
                      <a:pt x="86" y="34"/>
                    </a:cubicBezTo>
                    <a:cubicBezTo>
                      <a:pt x="88" y="31"/>
                      <a:pt x="88" y="31"/>
                      <a:pt x="88" y="31"/>
                    </a:cubicBezTo>
                    <a:cubicBezTo>
                      <a:pt x="90" y="30"/>
                      <a:pt x="90" y="30"/>
                      <a:pt x="90" y="30"/>
                    </a:cubicBezTo>
                    <a:cubicBezTo>
                      <a:pt x="90" y="29"/>
                      <a:pt x="90" y="29"/>
                      <a:pt x="90" y="29"/>
                    </a:cubicBezTo>
                    <a:cubicBezTo>
                      <a:pt x="82" y="28"/>
                      <a:pt x="82" y="28"/>
                      <a:pt x="82" y="28"/>
                    </a:cubicBezTo>
                    <a:cubicBezTo>
                      <a:pt x="82" y="22"/>
                      <a:pt x="82" y="22"/>
                      <a:pt x="82" y="22"/>
                    </a:cubicBezTo>
                    <a:cubicBezTo>
                      <a:pt x="84" y="21"/>
                      <a:pt x="84" y="21"/>
                      <a:pt x="84" y="21"/>
                    </a:cubicBezTo>
                    <a:cubicBezTo>
                      <a:pt x="83" y="16"/>
                      <a:pt x="83" y="16"/>
                      <a:pt x="83" y="16"/>
                    </a:cubicBezTo>
                    <a:cubicBezTo>
                      <a:pt x="80" y="13"/>
                      <a:pt x="80" y="13"/>
                      <a:pt x="80" y="13"/>
                    </a:cubicBezTo>
                    <a:cubicBezTo>
                      <a:pt x="81" y="12"/>
                      <a:pt x="81" y="12"/>
                      <a:pt x="81" y="12"/>
                    </a:cubicBezTo>
                    <a:cubicBezTo>
                      <a:pt x="89" y="15"/>
                      <a:pt x="89" y="15"/>
                      <a:pt x="89" y="15"/>
                    </a:cubicBezTo>
                    <a:cubicBezTo>
                      <a:pt x="91" y="15"/>
                      <a:pt x="91" y="15"/>
                      <a:pt x="91" y="15"/>
                    </a:cubicBezTo>
                    <a:cubicBezTo>
                      <a:pt x="92" y="16"/>
                      <a:pt x="92" y="16"/>
                      <a:pt x="92" y="16"/>
                    </a:cubicBezTo>
                    <a:cubicBezTo>
                      <a:pt x="96" y="16"/>
                      <a:pt x="96" y="16"/>
                      <a:pt x="96" y="16"/>
                    </a:cubicBezTo>
                    <a:cubicBezTo>
                      <a:pt x="96" y="14"/>
                      <a:pt x="96" y="14"/>
                      <a:pt x="96" y="14"/>
                    </a:cubicBezTo>
                    <a:cubicBezTo>
                      <a:pt x="106" y="12"/>
                      <a:pt x="106" y="12"/>
                      <a:pt x="106" y="12"/>
                    </a:cubicBezTo>
                    <a:cubicBezTo>
                      <a:pt x="110" y="9"/>
                      <a:pt x="110" y="9"/>
                      <a:pt x="110" y="9"/>
                    </a:cubicBezTo>
                    <a:cubicBezTo>
                      <a:pt x="112" y="9"/>
                      <a:pt x="112" y="9"/>
                      <a:pt x="112" y="9"/>
                    </a:cubicBezTo>
                    <a:cubicBezTo>
                      <a:pt x="114" y="6"/>
                      <a:pt x="114" y="6"/>
                      <a:pt x="114" y="6"/>
                    </a:cubicBezTo>
                    <a:cubicBezTo>
                      <a:pt x="114" y="0"/>
                      <a:pt x="114" y="0"/>
                      <a:pt x="114" y="0"/>
                    </a:cubicBezTo>
                    <a:cubicBezTo>
                      <a:pt x="116" y="0"/>
                      <a:pt x="116" y="0"/>
                      <a:pt x="116" y="0"/>
                    </a:cubicBezTo>
                    <a:cubicBezTo>
                      <a:pt x="118" y="1"/>
                      <a:pt x="118" y="1"/>
                      <a:pt x="118" y="1"/>
                    </a:cubicBezTo>
                    <a:cubicBezTo>
                      <a:pt x="120" y="1"/>
                      <a:pt x="120" y="1"/>
                      <a:pt x="120" y="1"/>
                    </a:cubicBezTo>
                    <a:cubicBezTo>
                      <a:pt x="120" y="3"/>
                      <a:pt x="120" y="3"/>
                      <a:pt x="120" y="3"/>
                    </a:cubicBezTo>
                    <a:cubicBezTo>
                      <a:pt x="118" y="6"/>
                      <a:pt x="118" y="6"/>
                      <a:pt x="118" y="6"/>
                    </a:cubicBezTo>
                    <a:cubicBezTo>
                      <a:pt x="120" y="9"/>
                      <a:pt x="120" y="9"/>
                      <a:pt x="120" y="9"/>
                    </a:cubicBezTo>
                    <a:cubicBezTo>
                      <a:pt x="122" y="9"/>
                      <a:pt x="122" y="9"/>
                      <a:pt x="122" y="9"/>
                    </a:cubicBezTo>
                    <a:cubicBezTo>
                      <a:pt x="125" y="13"/>
                      <a:pt x="125" y="13"/>
                      <a:pt x="125" y="13"/>
                    </a:cubicBezTo>
                    <a:cubicBezTo>
                      <a:pt x="123" y="15"/>
                      <a:pt x="123" y="15"/>
                      <a:pt x="123" y="15"/>
                    </a:cubicBezTo>
                    <a:cubicBezTo>
                      <a:pt x="120" y="17"/>
                      <a:pt x="120" y="17"/>
                      <a:pt x="120" y="17"/>
                    </a:cubicBezTo>
                    <a:cubicBezTo>
                      <a:pt x="120" y="21"/>
                      <a:pt x="120" y="21"/>
                      <a:pt x="120" y="21"/>
                    </a:cubicBezTo>
                    <a:cubicBezTo>
                      <a:pt x="118" y="24"/>
                      <a:pt x="118" y="24"/>
                      <a:pt x="118" y="24"/>
                    </a:cubicBezTo>
                    <a:cubicBezTo>
                      <a:pt x="119" y="29"/>
                      <a:pt x="119" y="29"/>
                      <a:pt x="119" y="29"/>
                    </a:cubicBezTo>
                    <a:cubicBezTo>
                      <a:pt x="121" y="30"/>
                      <a:pt x="121" y="30"/>
                      <a:pt x="121" y="30"/>
                    </a:cubicBezTo>
                    <a:cubicBezTo>
                      <a:pt x="121" y="34"/>
                      <a:pt x="121" y="34"/>
                      <a:pt x="121" y="34"/>
                    </a:cubicBezTo>
                    <a:cubicBezTo>
                      <a:pt x="126" y="38"/>
                      <a:pt x="126" y="38"/>
                      <a:pt x="126" y="38"/>
                    </a:cubicBezTo>
                    <a:cubicBezTo>
                      <a:pt x="127" y="40"/>
                      <a:pt x="127" y="40"/>
                      <a:pt x="127" y="40"/>
                    </a:cubicBezTo>
                    <a:cubicBezTo>
                      <a:pt x="130" y="42"/>
                      <a:pt x="130" y="42"/>
                      <a:pt x="130" y="42"/>
                    </a:cubicBezTo>
                    <a:cubicBezTo>
                      <a:pt x="132" y="42"/>
                      <a:pt x="132" y="42"/>
                      <a:pt x="132" y="42"/>
                    </a:cubicBezTo>
                    <a:cubicBezTo>
                      <a:pt x="132" y="39"/>
                      <a:pt x="132" y="39"/>
                      <a:pt x="132" y="39"/>
                    </a:cubicBezTo>
                    <a:cubicBezTo>
                      <a:pt x="135" y="37"/>
                      <a:pt x="135" y="37"/>
                      <a:pt x="135" y="37"/>
                    </a:cubicBezTo>
                    <a:cubicBezTo>
                      <a:pt x="137" y="36"/>
                      <a:pt x="137" y="36"/>
                      <a:pt x="137" y="36"/>
                    </a:cubicBezTo>
                    <a:cubicBezTo>
                      <a:pt x="139" y="35"/>
                      <a:pt x="139" y="35"/>
                      <a:pt x="139" y="35"/>
                    </a:cubicBezTo>
                    <a:cubicBezTo>
                      <a:pt x="140" y="35"/>
                      <a:pt x="140" y="35"/>
                      <a:pt x="140" y="35"/>
                    </a:cubicBezTo>
                    <a:cubicBezTo>
                      <a:pt x="143" y="34"/>
                      <a:pt x="143" y="34"/>
                      <a:pt x="143" y="34"/>
                    </a:cubicBezTo>
                    <a:cubicBezTo>
                      <a:pt x="145" y="34"/>
                      <a:pt x="145" y="34"/>
                      <a:pt x="145" y="34"/>
                    </a:cubicBezTo>
                    <a:cubicBezTo>
                      <a:pt x="148" y="33"/>
                      <a:pt x="148" y="33"/>
                      <a:pt x="148" y="33"/>
                    </a:cubicBezTo>
                    <a:cubicBezTo>
                      <a:pt x="154" y="34"/>
                      <a:pt x="154" y="34"/>
                      <a:pt x="154" y="34"/>
                    </a:cubicBezTo>
                    <a:cubicBezTo>
                      <a:pt x="155" y="32"/>
                      <a:pt x="155" y="32"/>
                      <a:pt x="155" y="32"/>
                    </a:cubicBezTo>
                    <a:cubicBezTo>
                      <a:pt x="154" y="30"/>
                      <a:pt x="154" y="30"/>
                      <a:pt x="154" y="30"/>
                    </a:cubicBezTo>
                    <a:cubicBezTo>
                      <a:pt x="155" y="28"/>
                      <a:pt x="155" y="28"/>
                      <a:pt x="155" y="28"/>
                    </a:cubicBezTo>
                    <a:cubicBezTo>
                      <a:pt x="158" y="29"/>
                      <a:pt x="158" y="29"/>
                      <a:pt x="158" y="29"/>
                    </a:cubicBezTo>
                    <a:cubicBezTo>
                      <a:pt x="163" y="28"/>
                      <a:pt x="163" y="28"/>
                      <a:pt x="163" y="28"/>
                    </a:cubicBezTo>
                    <a:cubicBezTo>
                      <a:pt x="165" y="28"/>
                      <a:pt x="165" y="28"/>
                      <a:pt x="165" y="28"/>
                    </a:cubicBezTo>
                    <a:cubicBezTo>
                      <a:pt x="167" y="31"/>
                      <a:pt x="167" y="31"/>
                      <a:pt x="167" y="31"/>
                    </a:cubicBezTo>
                    <a:cubicBezTo>
                      <a:pt x="172" y="32"/>
                      <a:pt x="172" y="32"/>
                      <a:pt x="172" y="32"/>
                    </a:cubicBezTo>
                    <a:cubicBezTo>
                      <a:pt x="173" y="31"/>
                      <a:pt x="173" y="31"/>
                      <a:pt x="173" y="31"/>
                    </a:cubicBezTo>
                    <a:cubicBezTo>
                      <a:pt x="177" y="30"/>
                      <a:pt x="177" y="30"/>
                      <a:pt x="177" y="30"/>
                    </a:cubicBezTo>
                    <a:cubicBezTo>
                      <a:pt x="177" y="32"/>
                      <a:pt x="177" y="32"/>
                      <a:pt x="177" y="32"/>
                    </a:cubicBezTo>
                    <a:cubicBezTo>
                      <a:pt x="178" y="32"/>
                      <a:pt x="178" y="32"/>
                      <a:pt x="178" y="32"/>
                    </a:cubicBezTo>
                    <a:cubicBezTo>
                      <a:pt x="181" y="31"/>
                      <a:pt x="181" y="31"/>
                      <a:pt x="181" y="31"/>
                    </a:cubicBezTo>
                    <a:cubicBezTo>
                      <a:pt x="184" y="26"/>
                      <a:pt x="184" y="26"/>
                      <a:pt x="184" y="26"/>
                    </a:cubicBezTo>
                    <a:cubicBezTo>
                      <a:pt x="186" y="20"/>
                      <a:pt x="186" y="20"/>
                      <a:pt x="186" y="20"/>
                    </a:cubicBezTo>
                    <a:cubicBezTo>
                      <a:pt x="189" y="16"/>
                      <a:pt x="189" y="16"/>
                      <a:pt x="189" y="16"/>
                    </a:cubicBezTo>
                    <a:cubicBezTo>
                      <a:pt x="193" y="13"/>
                      <a:pt x="193" y="13"/>
                      <a:pt x="193" y="13"/>
                    </a:cubicBezTo>
                    <a:cubicBezTo>
                      <a:pt x="193" y="11"/>
                      <a:pt x="193" y="11"/>
                      <a:pt x="193" y="11"/>
                    </a:cubicBezTo>
                    <a:cubicBezTo>
                      <a:pt x="193" y="10"/>
                      <a:pt x="193" y="10"/>
                      <a:pt x="193" y="10"/>
                    </a:cubicBezTo>
                    <a:cubicBezTo>
                      <a:pt x="194" y="10"/>
                      <a:pt x="194" y="10"/>
                      <a:pt x="194" y="10"/>
                    </a:cubicBezTo>
                    <a:cubicBezTo>
                      <a:pt x="196" y="13"/>
                      <a:pt x="196" y="13"/>
                      <a:pt x="196" y="13"/>
                    </a:cubicBezTo>
                    <a:cubicBezTo>
                      <a:pt x="196" y="15"/>
                      <a:pt x="196" y="15"/>
                      <a:pt x="196" y="15"/>
                    </a:cubicBezTo>
                    <a:cubicBezTo>
                      <a:pt x="197" y="16"/>
                      <a:pt x="197" y="16"/>
                      <a:pt x="197" y="16"/>
                    </a:cubicBezTo>
                    <a:cubicBezTo>
                      <a:pt x="197" y="21"/>
                      <a:pt x="197" y="21"/>
                      <a:pt x="197" y="21"/>
                    </a:cubicBezTo>
                    <a:cubicBezTo>
                      <a:pt x="198" y="25"/>
                      <a:pt x="198" y="25"/>
                      <a:pt x="198" y="25"/>
                    </a:cubicBezTo>
                    <a:cubicBezTo>
                      <a:pt x="200" y="27"/>
                      <a:pt x="200" y="27"/>
                      <a:pt x="200" y="27"/>
                    </a:cubicBezTo>
                    <a:cubicBezTo>
                      <a:pt x="200" y="30"/>
                      <a:pt x="200" y="30"/>
                      <a:pt x="200" y="30"/>
                    </a:cubicBezTo>
                    <a:cubicBezTo>
                      <a:pt x="202" y="33"/>
                      <a:pt x="202" y="33"/>
                      <a:pt x="202" y="33"/>
                    </a:cubicBezTo>
                    <a:cubicBezTo>
                      <a:pt x="204" y="35"/>
                      <a:pt x="204" y="35"/>
                      <a:pt x="204" y="35"/>
                    </a:cubicBezTo>
                    <a:cubicBezTo>
                      <a:pt x="205" y="36"/>
                      <a:pt x="205" y="36"/>
                      <a:pt x="205" y="36"/>
                    </a:cubicBezTo>
                    <a:cubicBezTo>
                      <a:pt x="205" y="38"/>
                      <a:pt x="205" y="38"/>
                      <a:pt x="205" y="38"/>
                    </a:cubicBezTo>
                    <a:cubicBezTo>
                      <a:pt x="207" y="39"/>
                      <a:pt x="207" y="39"/>
                      <a:pt x="207" y="39"/>
                    </a:cubicBezTo>
                    <a:cubicBezTo>
                      <a:pt x="206" y="41"/>
                      <a:pt x="206" y="41"/>
                      <a:pt x="206" y="41"/>
                    </a:cubicBezTo>
                    <a:cubicBezTo>
                      <a:pt x="206" y="42"/>
                      <a:pt x="206" y="42"/>
                      <a:pt x="206" y="42"/>
                    </a:cubicBezTo>
                    <a:cubicBezTo>
                      <a:pt x="205" y="44"/>
                      <a:pt x="205" y="44"/>
                      <a:pt x="205" y="44"/>
                    </a:cubicBezTo>
                    <a:cubicBezTo>
                      <a:pt x="202" y="46"/>
                      <a:pt x="202" y="46"/>
                      <a:pt x="202" y="46"/>
                    </a:cubicBezTo>
                    <a:cubicBezTo>
                      <a:pt x="200" y="49"/>
                      <a:pt x="200" y="49"/>
                      <a:pt x="200" y="49"/>
                    </a:cubicBezTo>
                    <a:cubicBezTo>
                      <a:pt x="197" y="52"/>
                      <a:pt x="197" y="52"/>
                      <a:pt x="197" y="52"/>
                    </a:cubicBezTo>
                    <a:cubicBezTo>
                      <a:pt x="195" y="54"/>
                      <a:pt x="195" y="54"/>
                      <a:pt x="195" y="54"/>
                    </a:cubicBezTo>
                    <a:cubicBezTo>
                      <a:pt x="193" y="59"/>
                      <a:pt x="193" y="59"/>
                      <a:pt x="193" y="59"/>
                    </a:cubicBezTo>
                    <a:cubicBezTo>
                      <a:pt x="192" y="61"/>
                      <a:pt x="192" y="61"/>
                      <a:pt x="192" y="61"/>
                    </a:cubicBezTo>
                    <a:cubicBezTo>
                      <a:pt x="189" y="65"/>
                      <a:pt x="189" y="65"/>
                      <a:pt x="189" y="65"/>
                    </a:cubicBezTo>
                    <a:cubicBezTo>
                      <a:pt x="187" y="66"/>
                      <a:pt x="187" y="66"/>
                      <a:pt x="187" y="66"/>
                    </a:cubicBezTo>
                    <a:cubicBezTo>
                      <a:pt x="184" y="67"/>
                      <a:pt x="184" y="67"/>
                      <a:pt x="184" y="67"/>
                    </a:cubicBezTo>
                    <a:cubicBezTo>
                      <a:pt x="180" y="68"/>
                      <a:pt x="180" y="68"/>
                      <a:pt x="180" y="68"/>
                    </a:cubicBezTo>
                    <a:cubicBezTo>
                      <a:pt x="176" y="70"/>
                      <a:pt x="176" y="70"/>
                      <a:pt x="176" y="70"/>
                    </a:cubicBezTo>
                    <a:cubicBezTo>
                      <a:pt x="180" y="70"/>
                      <a:pt x="180" y="70"/>
                      <a:pt x="180" y="70"/>
                    </a:cubicBezTo>
                    <a:cubicBezTo>
                      <a:pt x="182" y="68"/>
                      <a:pt x="182" y="68"/>
                      <a:pt x="182" y="68"/>
                    </a:cubicBezTo>
                    <a:cubicBezTo>
                      <a:pt x="187" y="68"/>
                      <a:pt x="187" y="68"/>
                      <a:pt x="187" y="68"/>
                    </a:cubicBezTo>
                    <a:cubicBezTo>
                      <a:pt x="187" y="73"/>
                      <a:pt x="187" y="73"/>
                      <a:pt x="187" y="73"/>
                    </a:cubicBezTo>
                    <a:cubicBezTo>
                      <a:pt x="187" y="73"/>
                      <a:pt x="187" y="76"/>
                      <a:pt x="187" y="75"/>
                    </a:cubicBezTo>
                    <a:cubicBezTo>
                      <a:pt x="188" y="73"/>
                      <a:pt x="189" y="68"/>
                      <a:pt x="189" y="68"/>
                    </a:cubicBezTo>
                    <a:cubicBezTo>
                      <a:pt x="191" y="67"/>
                      <a:pt x="191" y="67"/>
                      <a:pt x="191" y="67"/>
                    </a:cubicBezTo>
                    <a:cubicBezTo>
                      <a:pt x="195" y="64"/>
                      <a:pt x="195" y="64"/>
                      <a:pt x="195" y="64"/>
                    </a:cubicBezTo>
                    <a:cubicBezTo>
                      <a:pt x="197" y="63"/>
                      <a:pt x="197" y="63"/>
                      <a:pt x="197" y="63"/>
                    </a:cubicBezTo>
                    <a:cubicBezTo>
                      <a:pt x="197" y="59"/>
                      <a:pt x="197" y="59"/>
                      <a:pt x="197" y="59"/>
                    </a:cubicBezTo>
                    <a:cubicBezTo>
                      <a:pt x="199" y="56"/>
                      <a:pt x="199" y="56"/>
                      <a:pt x="199" y="56"/>
                    </a:cubicBezTo>
                    <a:cubicBezTo>
                      <a:pt x="202" y="54"/>
                      <a:pt x="202" y="54"/>
                      <a:pt x="202" y="54"/>
                    </a:cubicBezTo>
                    <a:cubicBezTo>
                      <a:pt x="207" y="55"/>
                      <a:pt x="207" y="55"/>
                      <a:pt x="207" y="55"/>
                    </a:cubicBezTo>
                    <a:cubicBezTo>
                      <a:pt x="211" y="55"/>
                      <a:pt x="211" y="55"/>
                      <a:pt x="211" y="55"/>
                    </a:cubicBezTo>
                    <a:cubicBezTo>
                      <a:pt x="213" y="55"/>
                      <a:pt x="213" y="55"/>
                      <a:pt x="213" y="55"/>
                    </a:cubicBezTo>
                    <a:cubicBezTo>
                      <a:pt x="219" y="55"/>
                      <a:pt x="219" y="55"/>
                      <a:pt x="219" y="55"/>
                    </a:cubicBezTo>
                    <a:cubicBezTo>
                      <a:pt x="219" y="59"/>
                      <a:pt x="219" y="59"/>
                      <a:pt x="219" y="59"/>
                    </a:cubicBezTo>
                    <a:cubicBezTo>
                      <a:pt x="216" y="62"/>
                      <a:pt x="216" y="62"/>
                      <a:pt x="216" y="62"/>
                    </a:cubicBezTo>
                    <a:cubicBezTo>
                      <a:pt x="216" y="66"/>
                      <a:pt x="216" y="66"/>
                      <a:pt x="216" y="66"/>
                    </a:cubicBezTo>
                    <a:cubicBezTo>
                      <a:pt x="212" y="69"/>
                      <a:pt x="212" y="69"/>
                      <a:pt x="212" y="69"/>
                    </a:cubicBezTo>
                    <a:cubicBezTo>
                      <a:pt x="211" y="70"/>
                      <a:pt x="211" y="70"/>
                      <a:pt x="211" y="70"/>
                    </a:cubicBezTo>
                    <a:cubicBezTo>
                      <a:pt x="203" y="70"/>
                      <a:pt x="203" y="70"/>
                      <a:pt x="203" y="70"/>
                    </a:cubicBezTo>
                    <a:cubicBezTo>
                      <a:pt x="200" y="69"/>
                      <a:pt x="200" y="69"/>
                      <a:pt x="200" y="69"/>
                    </a:cubicBezTo>
                    <a:cubicBezTo>
                      <a:pt x="198" y="70"/>
                      <a:pt x="198" y="70"/>
                      <a:pt x="198" y="70"/>
                    </a:cubicBezTo>
                    <a:cubicBezTo>
                      <a:pt x="198" y="72"/>
                      <a:pt x="198" y="72"/>
                      <a:pt x="198" y="72"/>
                    </a:cubicBezTo>
                    <a:cubicBezTo>
                      <a:pt x="200" y="71"/>
                      <a:pt x="200" y="71"/>
                      <a:pt x="200" y="71"/>
                    </a:cubicBezTo>
                    <a:cubicBezTo>
                      <a:pt x="203" y="71"/>
                      <a:pt x="203" y="71"/>
                      <a:pt x="203" y="71"/>
                    </a:cubicBezTo>
                    <a:cubicBezTo>
                      <a:pt x="205" y="71"/>
                      <a:pt x="205" y="71"/>
                      <a:pt x="205" y="71"/>
                    </a:cubicBezTo>
                    <a:cubicBezTo>
                      <a:pt x="211" y="71"/>
                      <a:pt x="211" y="71"/>
                      <a:pt x="211" y="71"/>
                    </a:cubicBezTo>
                    <a:cubicBezTo>
                      <a:pt x="211" y="72"/>
                      <a:pt x="211" y="72"/>
                      <a:pt x="211" y="72"/>
                    </a:cubicBezTo>
                    <a:cubicBezTo>
                      <a:pt x="210" y="76"/>
                      <a:pt x="210" y="76"/>
                      <a:pt x="210" y="76"/>
                    </a:cubicBezTo>
                    <a:cubicBezTo>
                      <a:pt x="208" y="79"/>
                      <a:pt x="208" y="79"/>
                      <a:pt x="208" y="79"/>
                    </a:cubicBezTo>
                    <a:cubicBezTo>
                      <a:pt x="208" y="81"/>
                      <a:pt x="208" y="81"/>
                      <a:pt x="208" y="81"/>
                    </a:cubicBezTo>
                    <a:cubicBezTo>
                      <a:pt x="209" y="83"/>
                      <a:pt x="209" y="83"/>
                      <a:pt x="209" y="83"/>
                    </a:cubicBezTo>
                    <a:cubicBezTo>
                      <a:pt x="210" y="79"/>
                      <a:pt x="210" y="79"/>
                      <a:pt x="210" y="79"/>
                    </a:cubicBezTo>
                    <a:cubicBezTo>
                      <a:pt x="211" y="76"/>
                      <a:pt x="211" y="76"/>
                      <a:pt x="211" y="76"/>
                    </a:cubicBezTo>
                    <a:cubicBezTo>
                      <a:pt x="212" y="72"/>
                      <a:pt x="212" y="72"/>
                      <a:pt x="212" y="72"/>
                    </a:cubicBezTo>
                    <a:cubicBezTo>
                      <a:pt x="213" y="70"/>
                      <a:pt x="213" y="70"/>
                      <a:pt x="213" y="70"/>
                    </a:cubicBezTo>
                    <a:cubicBezTo>
                      <a:pt x="215" y="69"/>
                      <a:pt x="215" y="69"/>
                      <a:pt x="215" y="69"/>
                    </a:cubicBezTo>
                    <a:cubicBezTo>
                      <a:pt x="217" y="67"/>
                      <a:pt x="217" y="67"/>
                      <a:pt x="217" y="67"/>
                    </a:cubicBezTo>
                    <a:cubicBezTo>
                      <a:pt x="218" y="67"/>
                      <a:pt x="218" y="67"/>
                      <a:pt x="218" y="67"/>
                    </a:cubicBezTo>
                    <a:cubicBezTo>
                      <a:pt x="219" y="66"/>
                      <a:pt x="219" y="66"/>
                      <a:pt x="219" y="66"/>
                    </a:cubicBezTo>
                    <a:cubicBezTo>
                      <a:pt x="219" y="64"/>
                      <a:pt x="219" y="64"/>
                      <a:pt x="219" y="64"/>
                    </a:cubicBezTo>
                    <a:cubicBezTo>
                      <a:pt x="222" y="59"/>
                      <a:pt x="222" y="59"/>
                      <a:pt x="222" y="59"/>
                    </a:cubicBezTo>
                    <a:cubicBezTo>
                      <a:pt x="225" y="58"/>
                      <a:pt x="225" y="58"/>
                      <a:pt x="225" y="58"/>
                    </a:cubicBezTo>
                    <a:cubicBezTo>
                      <a:pt x="228" y="59"/>
                      <a:pt x="228" y="59"/>
                      <a:pt x="228" y="59"/>
                    </a:cubicBezTo>
                    <a:cubicBezTo>
                      <a:pt x="234" y="60"/>
                      <a:pt x="234" y="60"/>
                      <a:pt x="234" y="60"/>
                    </a:cubicBezTo>
                    <a:cubicBezTo>
                      <a:pt x="235" y="61"/>
                      <a:pt x="235" y="61"/>
                      <a:pt x="235" y="61"/>
                    </a:cubicBezTo>
                    <a:cubicBezTo>
                      <a:pt x="238" y="61"/>
                      <a:pt x="238" y="61"/>
                      <a:pt x="238" y="61"/>
                    </a:cubicBezTo>
                    <a:cubicBezTo>
                      <a:pt x="238" y="62"/>
                      <a:pt x="238" y="62"/>
                      <a:pt x="238" y="62"/>
                    </a:cubicBezTo>
                    <a:cubicBezTo>
                      <a:pt x="240" y="63"/>
                      <a:pt x="240" y="63"/>
                      <a:pt x="240" y="63"/>
                    </a:cubicBezTo>
                    <a:cubicBezTo>
                      <a:pt x="244" y="64"/>
                      <a:pt x="244" y="64"/>
                      <a:pt x="244" y="64"/>
                    </a:cubicBezTo>
                    <a:cubicBezTo>
                      <a:pt x="244" y="65"/>
                      <a:pt x="244" y="65"/>
                      <a:pt x="244" y="65"/>
                    </a:cubicBezTo>
                    <a:cubicBezTo>
                      <a:pt x="246" y="65"/>
                      <a:pt x="246" y="65"/>
                      <a:pt x="246" y="65"/>
                    </a:cubicBezTo>
                    <a:cubicBezTo>
                      <a:pt x="246" y="67"/>
                      <a:pt x="246" y="67"/>
                      <a:pt x="246" y="67"/>
                    </a:cubicBezTo>
                    <a:cubicBezTo>
                      <a:pt x="247" y="68"/>
                      <a:pt x="247" y="68"/>
                      <a:pt x="247" y="68"/>
                    </a:cubicBezTo>
                    <a:cubicBezTo>
                      <a:pt x="248" y="66"/>
                      <a:pt x="248" y="66"/>
                      <a:pt x="248" y="66"/>
                    </a:cubicBezTo>
                    <a:cubicBezTo>
                      <a:pt x="250" y="66"/>
                      <a:pt x="250" y="66"/>
                      <a:pt x="250" y="66"/>
                    </a:cubicBezTo>
                    <a:cubicBezTo>
                      <a:pt x="251" y="68"/>
                      <a:pt x="251" y="68"/>
                      <a:pt x="251" y="68"/>
                    </a:cubicBezTo>
                    <a:cubicBezTo>
                      <a:pt x="253" y="69"/>
                      <a:pt x="253" y="69"/>
                      <a:pt x="253" y="69"/>
                    </a:cubicBezTo>
                    <a:cubicBezTo>
                      <a:pt x="253" y="72"/>
                      <a:pt x="253" y="72"/>
                      <a:pt x="253" y="72"/>
                    </a:cubicBezTo>
                    <a:cubicBezTo>
                      <a:pt x="252" y="74"/>
                      <a:pt x="252" y="74"/>
                      <a:pt x="252" y="74"/>
                    </a:cubicBezTo>
                    <a:cubicBezTo>
                      <a:pt x="254" y="74"/>
                      <a:pt x="254" y="74"/>
                      <a:pt x="254" y="74"/>
                    </a:cubicBezTo>
                    <a:cubicBezTo>
                      <a:pt x="255" y="75"/>
                      <a:pt x="255" y="75"/>
                      <a:pt x="255" y="75"/>
                    </a:cubicBezTo>
                    <a:cubicBezTo>
                      <a:pt x="253" y="76"/>
                      <a:pt x="253" y="76"/>
                      <a:pt x="253" y="76"/>
                    </a:cubicBezTo>
                    <a:cubicBezTo>
                      <a:pt x="253" y="79"/>
                      <a:pt x="253" y="79"/>
                      <a:pt x="253" y="79"/>
                    </a:cubicBezTo>
                    <a:cubicBezTo>
                      <a:pt x="256" y="78"/>
                      <a:pt x="256" y="78"/>
                      <a:pt x="256" y="78"/>
                    </a:cubicBezTo>
                    <a:cubicBezTo>
                      <a:pt x="256" y="79"/>
                      <a:pt x="256" y="79"/>
                      <a:pt x="256" y="79"/>
                    </a:cubicBezTo>
                    <a:cubicBezTo>
                      <a:pt x="258" y="78"/>
                      <a:pt x="258" y="78"/>
                      <a:pt x="258" y="78"/>
                    </a:cubicBezTo>
                    <a:cubicBezTo>
                      <a:pt x="261" y="77"/>
                      <a:pt x="261" y="77"/>
                      <a:pt x="261" y="77"/>
                    </a:cubicBezTo>
                    <a:cubicBezTo>
                      <a:pt x="263" y="77"/>
                      <a:pt x="263" y="77"/>
                      <a:pt x="263" y="77"/>
                    </a:cubicBezTo>
                    <a:cubicBezTo>
                      <a:pt x="263" y="75"/>
                      <a:pt x="263" y="75"/>
                      <a:pt x="263" y="75"/>
                    </a:cubicBezTo>
                    <a:cubicBezTo>
                      <a:pt x="266" y="75"/>
                      <a:pt x="266" y="75"/>
                      <a:pt x="266" y="75"/>
                    </a:cubicBezTo>
                    <a:cubicBezTo>
                      <a:pt x="267" y="77"/>
                      <a:pt x="267" y="77"/>
                      <a:pt x="267" y="77"/>
                    </a:cubicBezTo>
                    <a:cubicBezTo>
                      <a:pt x="271" y="78"/>
                      <a:pt x="271" y="78"/>
                      <a:pt x="271" y="78"/>
                    </a:cubicBezTo>
                    <a:cubicBezTo>
                      <a:pt x="272" y="78"/>
                      <a:pt x="272" y="78"/>
                      <a:pt x="272" y="78"/>
                    </a:cubicBezTo>
                    <a:cubicBezTo>
                      <a:pt x="276" y="78"/>
                      <a:pt x="276" y="78"/>
                      <a:pt x="276" y="78"/>
                    </a:cubicBezTo>
                    <a:cubicBezTo>
                      <a:pt x="277" y="78"/>
                      <a:pt x="277" y="78"/>
                      <a:pt x="277" y="78"/>
                    </a:cubicBezTo>
                    <a:cubicBezTo>
                      <a:pt x="281" y="79"/>
                      <a:pt x="281" y="79"/>
                      <a:pt x="281" y="79"/>
                    </a:cubicBezTo>
                    <a:cubicBezTo>
                      <a:pt x="282" y="80"/>
                      <a:pt x="282" y="80"/>
                      <a:pt x="282" y="80"/>
                    </a:cubicBezTo>
                    <a:cubicBezTo>
                      <a:pt x="284" y="79"/>
                      <a:pt x="284" y="79"/>
                      <a:pt x="284" y="79"/>
                    </a:cubicBezTo>
                    <a:cubicBezTo>
                      <a:pt x="286" y="80"/>
                      <a:pt x="286" y="80"/>
                      <a:pt x="286" y="80"/>
                    </a:cubicBezTo>
                    <a:cubicBezTo>
                      <a:pt x="288" y="79"/>
                      <a:pt x="288" y="79"/>
                      <a:pt x="288" y="79"/>
                    </a:cubicBezTo>
                    <a:cubicBezTo>
                      <a:pt x="289" y="79"/>
                      <a:pt x="289" y="79"/>
                      <a:pt x="289" y="79"/>
                    </a:cubicBezTo>
                    <a:cubicBezTo>
                      <a:pt x="292" y="79"/>
                      <a:pt x="292" y="79"/>
                      <a:pt x="292" y="79"/>
                    </a:cubicBezTo>
                    <a:cubicBezTo>
                      <a:pt x="294" y="81"/>
                      <a:pt x="294" y="81"/>
                      <a:pt x="294" y="81"/>
                    </a:cubicBezTo>
                    <a:cubicBezTo>
                      <a:pt x="296" y="82"/>
                      <a:pt x="296" y="82"/>
                      <a:pt x="296" y="82"/>
                    </a:cubicBezTo>
                    <a:cubicBezTo>
                      <a:pt x="298" y="84"/>
                      <a:pt x="298" y="84"/>
                      <a:pt x="298" y="84"/>
                    </a:cubicBezTo>
                    <a:cubicBezTo>
                      <a:pt x="302" y="85"/>
                      <a:pt x="302" y="85"/>
                      <a:pt x="302" y="85"/>
                    </a:cubicBezTo>
                    <a:cubicBezTo>
                      <a:pt x="304" y="87"/>
                      <a:pt x="304" y="87"/>
                      <a:pt x="304" y="87"/>
                    </a:cubicBezTo>
                    <a:cubicBezTo>
                      <a:pt x="306" y="89"/>
                      <a:pt x="306" y="89"/>
                      <a:pt x="306" y="89"/>
                    </a:cubicBezTo>
                    <a:cubicBezTo>
                      <a:pt x="308" y="90"/>
                      <a:pt x="308" y="90"/>
                      <a:pt x="308" y="90"/>
                    </a:cubicBezTo>
                    <a:cubicBezTo>
                      <a:pt x="309" y="93"/>
                      <a:pt x="309" y="93"/>
                      <a:pt x="309" y="93"/>
                    </a:cubicBezTo>
                    <a:cubicBezTo>
                      <a:pt x="310" y="94"/>
                      <a:pt x="310" y="94"/>
                      <a:pt x="310" y="94"/>
                    </a:cubicBezTo>
                    <a:cubicBezTo>
                      <a:pt x="312" y="95"/>
                      <a:pt x="312" y="95"/>
                      <a:pt x="312" y="95"/>
                    </a:cubicBezTo>
                    <a:cubicBezTo>
                      <a:pt x="317" y="97"/>
                      <a:pt x="317" y="97"/>
                      <a:pt x="317" y="97"/>
                    </a:cubicBezTo>
                    <a:cubicBezTo>
                      <a:pt x="318" y="100"/>
                      <a:pt x="318" y="100"/>
                      <a:pt x="318" y="100"/>
                    </a:cubicBezTo>
                    <a:cubicBezTo>
                      <a:pt x="320" y="100"/>
                      <a:pt x="320" y="100"/>
                      <a:pt x="320" y="100"/>
                    </a:cubicBezTo>
                    <a:cubicBezTo>
                      <a:pt x="323" y="102"/>
                      <a:pt x="323" y="102"/>
                      <a:pt x="323" y="102"/>
                    </a:cubicBezTo>
                    <a:cubicBezTo>
                      <a:pt x="325" y="102"/>
                      <a:pt x="325" y="102"/>
                      <a:pt x="325" y="102"/>
                    </a:cubicBezTo>
                    <a:cubicBezTo>
                      <a:pt x="327" y="102"/>
                      <a:pt x="327" y="102"/>
                      <a:pt x="327" y="102"/>
                    </a:cubicBezTo>
                    <a:cubicBezTo>
                      <a:pt x="330" y="102"/>
                      <a:pt x="330" y="102"/>
                      <a:pt x="330" y="102"/>
                    </a:cubicBezTo>
                    <a:cubicBezTo>
                      <a:pt x="332" y="102"/>
                      <a:pt x="332" y="102"/>
                      <a:pt x="332" y="102"/>
                    </a:cubicBezTo>
                    <a:cubicBezTo>
                      <a:pt x="335" y="106"/>
                      <a:pt x="335" y="106"/>
                      <a:pt x="335" y="106"/>
                    </a:cubicBezTo>
                    <a:cubicBezTo>
                      <a:pt x="335" y="108"/>
                      <a:pt x="335" y="108"/>
                      <a:pt x="335" y="108"/>
                    </a:cubicBezTo>
                    <a:cubicBezTo>
                      <a:pt x="336" y="112"/>
                      <a:pt x="336" y="112"/>
                      <a:pt x="336" y="112"/>
                    </a:cubicBezTo>
                    <a:cubicBezTo>
                      <a:pt x="336" y="114"/>
                      <a:pt x="336" y="114"/>
                      <a:pt x="336" y="114"/>
                    </a:cubicBezTo>
                    <a:cubicBezTo>
                      <a:pt x="337" y="118"/>
                      <a:pt x="337" y="118"/>
                      <a:pt x="337" y="118"/>
                    </a:cubicBezTo>
                    <a:cubicBezTo>
                      <a:pt x="338" y="121"/>
                      <a:pt x="338" y="121"/>
                      <a:pt x="338" y="121"/>
                    </a:cubicBezTo>
                    <a:cubicBezTo>
                      <a:pt x="339" y="121"/>
                      <a:pt x="339" y="121"/>
                      <a:pt x="339" y="121"/>
                    </a:cubicBezTo>
                    <a:lnTo>
                      <a:pt x="339" y="125"/>
                    </a:lnTo>
                    <a:close/>
                    <a:moveTo>
                      <a:pt x="235" y="326"/>
                    </a:moveTo>
                    <a:cubicBezTo>
                      <a:pt x="235" y="325"/>
                      <a:pt x="235" y="325"/>
                      <a:pt x="235" y="325"/>
                    </a:cubicBezTo>
                    <a:cubicBezTo>
                      <a:pt x="236" y="322"/>
                      <a:pt x="236" y="322"/>
                      <a:pt x="236" y="322"/>
                    </a:cubicBezTo>
                    <a:cubicBezTo>
                      <a:pt x="236" y="324"/>
                      <a:pt x="236" y="324"/>
                      <a:pt x="236" y="324"/>
                    </a:cubicBezTo>
                    <a:cubicBezTo>
                      <a:pt x="236" y="326"/>
                      <a:pt x="236" y="326"/>
                      <a:pt x="236" y="326"/>
                    </a:cubicBezTo>
                    <a:lnTo>
                      <a:pt x="235" y="326"/>
                    </a:lnTo>
                    <a:close/>
                    <a:moveTo>
                      <a:pt x="203" y="30"/>
                    </a:moveTo>
                    <a:cubicBezTo>
                      <a:pt x="202" y="30"/>
                      <a:pt x="202" y="30"/>
                      <a:pt x="202" y="30"/>
                    </a:cubicBezTo>
                    <a:cubicBezTo>
                      <a:pt x="202" y="32"/>
                      <a:pt x="202" y="32"/>
                      <a:pt x="202" y="32"/>
                    </a:cubicBezTo>
                    <a:cubicBezTo>
                      <a:pt x="204" y="33"/>
                      <a:pt x="204" y="33"/>
                      <a:pt x="204" y="33"/>
                    </a:cubicBezTo>
                    <a:lnTo>
                      <a:pt x="203" y="30"/>
                    </a:lnTo>
                    <a:close/>
                    <a:moveTo>
                      <a:pt x="211" y="54"/>
                    </a:moveTo>
                    <a:cubicBezTo>
                      <a:pt x="209" y="54"/>
                      <a:pt x="209" y="54"/>
                      <a:pt x="209" y="54"/>
                    </a:cubicBezTo>
                    <a:cubicBezTo>
                      <a:pt x="208" y="53"/>
                      <a:pt x="208" y="53"/>
                      <a:pt x="208" y="53"/>
                    </a:cubicBezTo>
                    <a:cubicBezTo>
                      <a:pt x="211" y="52"/>
                      <a:pt x="211" y="52"/>
                      <a:pt x="211" y="52"/>
                    </a:cubicBezTo>
                    <a:lnTo>
                      <a:pt x="211" y="54"/>
                    </a:lnTo>
                    <a:close/>
                    <a:moveTo>
                      <a:pt x="206" y="53"/>
                    </a:moveTo>
                    <a:cubicBezTo>
                      <a:pt x="204" y="53"/>
                      <a:pt x="204" y="53"/>
                      <a:pt x="204" y="53"/>
                    </a:cubicBezTo>
                    <a:cubicBezTo>
                      <a:pt x="204" y="52"/>
                      <a:pt x="204" y="52"/>
                      <a:pt x="204" y="52"/>
                    </a:cubicBezTo>
                    <a:cubicBezTo>
                      <a:pt x="205" y="51"/>
                      <a:pt x="205" y="51"/>
                      <a:pt x="205" y="51"/>
                    </a:cubicBezTo>
                    <a:cubicBezTo>
                      <a:pt x="208" y="52"/>
                      <a:pt x="208" y="52"/>
                      <a:pt x="208" y="52"/>
                    </a:cubicBezTo>
                    <a:cubicBezTo>
                      <a:pt x="209" y="51"/>
                      <a:pt x="209" y="51"/>
                      <a:pt x="209" y="51"/>
                    </a:cubicBezTo>
                    <a:lnTo>
                      <a:pt x="206" y="53"/>
                    </a:lnTo>
                    <a:close/>
                    <a:moveTo>
                      <a:pt x="203" y="50"/>
                    </a:moveTo>
                    <a:cubicBezTo>
                      <a:pt x="203" y="50"/>
                      <a:pt x="203" y="50"/>
                      <a:pt x="203" y="50"/>
                    </a:cubicBezTo>
                    <a:cubicBezTo>
                      <a:pt x="204" y="47"/>
                      <a:pt x="204" y="47"/>
                      <a:pt x="204" y="47"/>
                    </a:cubicBezTo>
                    <a:cubicBezTo>
                      <a:pt x="205" y="47"/>
                      <a:pt x="205" y="47"/>
                      <a:pt x="205" y="47"/>
                    </a:cubicBezTo>
                    <a:cubicBezTo>
                      <a:pt x="205" y="48"/>
                      <a:pt x="205" y="48"/>
                      <a:pt x="205" y="48"/>
                    </a:cubicBezTo>
                    <a:lnTo>
                      <a:pt x="203" y="50"/>
                    </a:lnTo>
                    <a:close/>
                    <a:moveTo>
                      <a:pt x="205" y="49"/>
                    </a:moveTo>
                    <a:cubicBezTo>
                      <a:pt x="205" y="47"/>
                      <a:pt x="205" y="47"/>
                      <a:pt x="205" y="47"/>
                    </a:cubicBezTo>
                    <a:cubicBezTo>
                      <a:pt x="207" y="47"/>
                      <a:pt x="207" y="47"/>
                      <a:pt x="207" y="47"/>
                    </a:cubicBezTo>
                    <a:cubicBezTo>
                      <a:pt x="208" y="48"/>
                      <a:pt x="208" y="48"/>
                      <a:pt x="208" y="48"/>
                    </a:cubicBezTo>
                    <a:lnTo>
                      <a:pt x="205" y="49"/>
                    </a:lnTo>
                    <a:close/>
                    <a:moveTo>
                      <a:pt x="193" y="61"/>
                    </a:moveTo>
                    <a:cubicBezTo>
                      <a:pt x="194" y="58"/>
                      <a:pt x="194" y="58"/>
                      <a:pt x="194" y="58"/>
                    </a:cubicBezTo>
                    <a:cubicBezTo>
                      <a:pt x="196" y="58"/>
                      <a:pt x="196" y="58"/>
                      <a:pt x="196" y="58"/>
                    </a:cubicBezTo>
                    <a:cubicBezTo>
                      <a:pt x="194" y="62"/>
                      <a:pt x="194" y="62"/>
                      <a:pt x="194" y="62"/>
                    </a:cubicBezTo>
                    <a:cubicBezTo>
                      <a:pt x="194" y="64"/>
                      <a:pt x="194" y="64"/>
                      <a:pt x="194" y="64"/>
                    </a:cubicBezTo>
                    <a:cubicBezTo>
                      <a:pt x="191" y="65"/>
                      <a:pt x="191" y="65"/>
                      <a:pt x="191" y="65"/>
                    </a:cubicBezTo>
                    <a:lnTo>
                      <a:pt x="193" y="61"/>
                    </a:lnTo>
                    <a:close/>
                    <a:moveTo>
                      <a:pt x="197" y="55"/>
                    </a:moveTo>
                    <a:cubicBezTo>
                      <a:pt x="198" y="53"/>
                      <a:pt x="198" y="53"/>
                      <a:pt x="198" y="53"/>
                    </a:cubicBezTo>
                    <a:cubicBezTo>
                      <a:pt x="200" y="53"/>
                      <a:pt x="200" y="53"/>
                      <a:pt x="200" y="53"/>
                    </a:cubicBezTo>
                    <a:cubicBezTo>
                      <a:pt x="200" y="55"/>
                      <a:pt x="200" y="55"/>
                      <a:pt x="200" y="55"/>
                    </a:cubicBezTo>
                    <a:cubicBezTo>
                      <a:pt x="198" y="55"/>
                      <a:pt x="198" y="55"/>
                      <a:pt x="198" y="55"/>
                    </a:cubicBezTo>
                    <a:lnTo>
                      <a:pt x="197" y="55"/>
                    </a:lnTo>
                    <a:close/>
                    <a:moveTo>
                      <a:pt x="255" y="77"/>
                    </a:moveTo>
                    <a:cubicBezTo>
                      <a:pt x="256" y="76"/>
                      <a:pt x="256" y="76"/>
                      <a:pt x="256" y="76"/>
                    </a:cubicBezTo>
                    <a:cubicBezTo>
                      <a:pt x="258" y="76"/>
                      <a:pt x="258" y="76"/>
                      <a:pt x="258" y="76"/>
                    </a:cubicBezTo>
                    <a:cubicBezTo>
                      <a:pt x="257" y="77"/>
                      <a:pt x="257" y="77"/>
                      <a:pt x="257" y="77"/>
                    </a:cubicBezTo>
                    <a:lnTo>
                      <a:pt x="255" y="77"/>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solidFill>
                    <a:srgbClr val="000000"/>
                  </a:solidFill>
                  <a:ea typeface="Tahoma" panose="020B0604030504040204" pitchFamily="34" charset="0"/>
                  <a:cs typeface="Tahoma" panose="020B0604030504040204" pitchFamily="34" charset="0"/>
                </a:endParaRPr>
              </a:p>
            </p:txBody>
          </p:sp>
        </p:grpSp>
        <p:grpSp>
          <p:nvGrpSpPr>
            <p:cNvPr id="5" name="Group 4"/>
            <p:cNvGrpSpPr/>
            <p:nvPr/>
          </p:nvGrpSpPr>
          <p:grpSpPr>
            <a:xfrm>
              <a:off x="711200" y="2532649"/>
              <a:ext cx="7342869" cy="2424803"/>
              <a:chOff x="711200" y="2532649"/>
              <a:chExt cx="7342869" cy="2424803"/>
            </a:xfrm>
          </p:grpSpPr>
          <p:sp>
            <p:nvSpPr>
              <p:cNvPr id="6" name="Oval 125"/>
              <p:cNvSpPr>
                <a:spLocks noChangeAspect="1" noChangeArrowheads="1"/>
              </p:cNvSpPr>
              <p:nvPr/>
            </p:nvSpPr>
            <p:spPr bwMode="auto">
              <a:xfrm rot="230875">
                <a:off x="2189025" y="3025104"/>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7" name="Oval 125"/>
              <p:cNvSpPr>
                <a:spLocks noChangeAspect="1" noChangeArrowheads="1"/>
              </p:cNvSpPr>
              <p:nvPr/>
            </p:nvSpPr>
            <p:spPr bwMode="auto">
              <a:xfrm rot="230875">
                <a:off x="2512632" y="3059866"/>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8" name="Oval 125"/>
              <p:cNvSpPr>
                <a:spLocks noChangeAspect="1" noChangeArrowheads="1"/>
              </p:cNvSpPr>
              <p:nvPr/>
            </p:nvSpPr>
            <p:spPr bwMode="auto">
              <a:xfrm rot="230875">
                <a:off x="1378531" y="3247552"/>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9" name="Oval 125"/>
              <p:cNvSpPr>
                <a:spLocks noChangeAspect="1" noChangeArrowheads="1"/>
              </p:cNvSpPr>
              <p:nvPr/>
            </p:nvSpPr>
            <p:spPr bwMode="auto">
              <a:xfrm rot="230875">
                <a:off x="4163072" y="2748387"/>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0" name="Oval 125"/>
              <p:cNvSpPr>
                <a:spLocks noChangeAspect="1" noChangeArrowheads="1"/>
              </p:cNvSpPr>
              <p:nvPr/>
            </p:nvSpPr>
            <p:spPr bwMode="auto">
              <a:xfrm rot="230875">
                <a:off x="4310356" y="2726913"/>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1" name="Oval 125"/>
              <p:cNvSpPr>
                <a:spLocks noChangeAspect="1" noChangeArrowheads="1"/>
              </p:cNvSpPr>
              <p:nvPr/>
            </p:nvSpPr>
            <p:spPr bwMode="auto">
              <a:xfrm rot="230875">
                <a:off x="4395761" y="2781756"/>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2" name="Oval 125"/>
              <p:cNvSpPr>
                <a:spLocks noChangeAspect="1" noChangeArrowheads="1"/>
              </p:cNvSpPr>
              <p:nvPr/>
            </p:nvSpPr>
            <p:spPr bwMode="auto">
              <a:xfrm rot="230875">
                <a:off x="4238588" y="2855583"/>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3" name="Oval 125"/>
              <p:cNvSpPr>
                <a:spLocks noChangeAspect="1" noChangeArrowheads="1"/>
              </p:cNvSpPr>
              <p:nvPr/>
            </p:nvSpPr>
            <p:spPr bwMode="auto">
              <a:xfrm rot="230875">
                <a:off x="4098407" y="3067276"/>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4" name="Oval 125"/>
              <p:cNvSpPr>
                <a:spLocks noChangeAspect="1" noChangeArrowheads="1"/>
              </p:cNvSpPr>
              <p:nvPr/>
            </p:nvSpPr>
            <p:spPr bwMode="auto">
              <a:xfrm rot="230875">
                <a:off x="4367157" y="2874380"/>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5" name="Oval 125"/>
              <p:cNvSpPr>
                <a:spLocks noChangeAspect="1" noChangeArrowheads="1"/>
              </p:cNvSpPr>
              <p:nvPr/>
            </p:nvSpPr>
            <p:spPr bwMode="auto">
              <a:xfrm rot="230875">
                <a:off x="4403035" y="2914903"/>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6" name="Oval 125"/>
              <p:cNvSpPr>
                <a:spLocks noChangeAspect="1" noChangeArrowheads="1"/>
              </p:cNvSpPr>
              <p:nvPr/>
            </p:nvSpPr>
            <p:spPr bwMode="auto">
              <a:xfrm rot="230875">
                <a:off x="4522714" y="2854639"/>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7" name="Oval 125"/>
              <p:cNvSpPr>
                <a:spLocks noChangeAspect="1" noChangeArrowheads="1"/>
              </p:cNvSpPr>
              <p:nvPr/>
            </p:nvSpPr>
            <p:spPr bwMode="auto">
              <a:xfrm rot="230875">
                <a:off x="4960169" y="2614249"/>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8" name="Oval 125"/>
              <p:cNvSpPr>
                <a:spLocks noChangeAspect="1" noChangeArrowheads="1"/>
              </p:cNvSpPr>
              <p:nvPr/>
            </p:nvSpPr>
            <p:spPr bwMode="auto">
              <a:xfrm rot="230875">
                <a:off x="3091893" y="4855155"/>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19" name="Oval 125"/>
              <p:cNvSpPr>
                <a:spLocks noChangeAspect="1" noChangeArrowheads="1"/>
              </p:cNvSpPr>
              <p:nvPr/>
            </p:nvSpPr>
            <p:spPr bwMode="auto">
              <a:xfrm rot="230875">
                <a:off x="5945625" y="3686540"/>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20" name="Oval 125"/>
              <p:cNvSpPr>
                <a:spLocks noChangeAspect="1" noChangeArrowheads="1"/>
              </p:cNvSpPr>
              <p:nvPr/>
            </p:nvSpPr>
            <p:spPr bwMode="auto">
              <a:xfrm rot="230875">
                <a:off x="6838968" y="3054322"/>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21" name="Oval 125"/>
              <p:cNvSpPr>
                <a:spLocks noChangeAspect="1" noChangeArrowheads="1"/>
              </p:cNvSpPr>
              <p:nvPr/>
            </p:nvSpPr>
            <p:spPr bwMode="auto">
              <a:xfrm rot="230875">
                <a:off x="7422923" y="3202288"/>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22" name="R2U2_SourceNote"/>
              <p:cNvSpPr txBox="1">
                <a:spLocks noChangeArrowheads="1"/>
              </p:cNvSpPr>
              <p:nvPr>
                <p:custDataLst>
                  <p:tags r:id="rId7"/>
                </p:custDataLst>
              </p:nvPr>
            </p:nvSpPr>
            <p:spPr bwMode="auto">
              <a:xfrm>
                <a:off x="3188838" y="4828169"/>
                <a:ext cx="793743" cy="129283"/>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São Paulo</a:t>
                </a:r>
              </a:p>
            </p:txBody>
          </p:sp>
          <p:sp>
            <p:nvSpPr>
              <p:cNvPr id="23" name="R2U2_SourceNote"/>
              <p:cNvSpPr txBox="1">
                <a:spLocks noChangeArrowheads="1"/>
              </p:cNvSpPr>
              <p:nvPr>
                <p:custDataLst>
                  <p:tags r:id="rId8"/>
                </p:custDataLst>
              </p:nvPr>
            </p:nvSpPr>
            <p:spPr bwMode="auto">
              <a:xfrm>
                <a:off x="711200" y="3214059"/>
                <a:ext cx="63156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Los Angeles</a:t>
                </a:r>
              </a:p>
            </p:txBody>
          </p:sp>
          <p:sp>
            <p:nvSpPr>
              <p:cNvPr id="24" name="R2U2_SourceNote"/>
              <p:cNvSpPr txBox="1">
                <a:spLocks noChangeArrowheads="1"/>
              </p:cNvSpPr>
              <p:nvPr>
                <p:custDataLst>
                  <p:tags r:id="rId9"/>
                </p:custDataLst>
              </p:nvPr>
            </p:nvSpPr>
            <p:spPr bwMode="auto">
              <a:xfrm>
                <a:off x="2613678" y="3051731"/>
                <a:ext cx="72010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New York</a:t>
                </a:r>
              </a:p>
            </p:txBody>
          </p:sp>
          <p:sp>
            <p:nvSpPr>
              <p:cNvPr id="25" name="R2U2_SourceNote"/>
              <p:cNvSpPr txBox="1">
                <a:spLocks noChangeArrowheads="1"/>
              </p:cNvSpPr>
              <p:nvPr>
                <p:custDataLst>
                  <p:tags r:id="rId10"/>
                </p:custDataLst>
              </p:nvPr>
            </p:nvSpPr>
            <p:spPr bwMode="auto">
              <a:xfrm>
                <a:off x="1623550" y="2986819"/>
                <a:ext cx="52852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Chicago</a:t>
                </a:r>
              </a:p>
            </p:txBody>
          </p:sp>
          <p:sp>
            <p:nvSpPr>
              <p:cNvPr id="26" name="R2U2_SourceNote"/>
              <p:cNvSpPr txBox="1">
                <a:spLocks noChangeArrowheads="1"/>
              </p:cNvSpPr>
              <p:nvPr>
                <p:custDataLst>
                  <p:tags r:id="rId11"/>
                </p:custDataLst>
              </p:nvPr>
            </p:nvSpPr>
            <p:spPr bwMode="auto">
              <a:xfrm>
                <a:off x="5053839" y="2549574"/>
                <a:ext cx="510105"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Moscow</a:t>
                </a:r>
              </a:p>
            </p:txBody>
          </p:sp>
          <p:sp>
            <p:nvSpPr>
              <p:cNvPr id="27" name="R2U2_SourceNote"/>
              <p:cNvSpPr txBox="1">
                <a:spLocks noChangeArrowheads="1"/>
              </p:cNvSpPr>
              <p:nvPr>
                <p:custDataLst>
                  <p:tags r:id="rId12"/>
                </p:custDataLst>
              </p:nvPr>
            </p:nvSpPr>
            <p:spPr bwMode="auto">
              <a:xfrm>
                <a:off x="5460631" y="3747876"/>
                <a:ext cx="468767"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Mumbai</a:t>
                </a:r>
              </a:p>
            </p:txBody>
          </p:sp>
          <p:sp>
            <p:nvSpPr>
              <p:cNvPr id="28" name="R2U2_SourceNote"/>
              <p:cNvSpPr txBox="1">
                <a:spLocks noChangeArrowheads="1"/>
              </p:cNvSpPr>
              <p:nvPr>
                <p:custDataLst>
                  <p:tags r:id="rId13"/>
                </p:custDataLst>
              </p:nvPr>
            </p:nvSpPr>
            <p:spPr bwMode="auto">
              <a:xfrm>
                <a:off x="6277835" y="3053567"/>
                <a:ext cx="528521" cy="129283"/>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defPPr>
                  <a:defRPr lang="de-DE"/>
                </a:defPPr>
                <a:lvl1pPr marL="0" indent="0" defTabSz="855663" eaLnBrk="1" hangingPunct="1">
                  <a:tabLst>
                    <a:tab pos="114300" algn="l"/>
                  </a:tabLst>
                  <a:defRPr sz="900" i="1">
                    <a:solidFill>
                      <a:srgbClr val="000000"/>
                    </a:solidFill>
                    <a:latin typeface="Arial Narrow" pitchFamily="34" charset="0"/>
                    <a:cs typeface="Arial" charset="0"/>
                  </a:defRPr>
                </a:lvl1pPr>
                <a:lvl2pPr marL="742950" indent="-285750" defTabSz="855663" eaLnBrk="0" hangingPunct="0">
                  <a:tabLst>
                    <a:tab pos="114300" algn="l"/>
                  </a:tabLst>
                  <a:defRPr sz="1000">
                    <a:latin typeface="Garamond" pitchFamily="18" charset="0"/>
                  </a:defRPr>
                </a:lvl2pPr>
                <a:lvl3pPr marL="1143000" indent="-228600" defTabSz="855663" eaLnBrk="0" hangingPunct="0">
                  <a:tabLst>
                    <a:tab pos="114300" algn="l"/>
                  </a:tabLst>
                  <a:defRPr sz="1000">
                    <a:latin typeface="Garamond" pitchFamily="18" charset="0"/>
                  </a:defRPr>
                </a:lvl3pPr>
                <a:lvl4pPr marL="1600200" indent="-228600" defTabSz="855663" eaLnBrk="0" hangingPunct="0">
                  <a:tabLst>
                    <a:tab pos="114300" algn="l"/>
                  </a:tabLst>
                  <a:defRPr sz="1000">
                    <a:latin typeface="Garamond" pitchFamily="18" charset="0"/>
                  </a:defRPr>
                </a:lvl4pPr>
                <a:lvl5pPr marL="2057400" indent="-228600" defTabSz="855663" eaLnBrk="0" hangingPunct="0">
                  <a:tabLst>
                    <a:tab pos="114300" algn="l"/>
                  </a:tabLst>
                  <a:defRPr sz="1000">
                    <a:latin typeface="Garamond" pitchFamily="18" charset="0"/>
                  </a:defRPr>
                </a:lvl5pPr>
                <a:lvl6pPr marL="2514600" indent="-228600" defTabSz="855663" eaLnBrk="0" fontAlgn="base" hangingPunct="0">
                  <a:spcBef>
                    <a:spcPct val="0"/>
                  </a:spcBef>
                  <a:spcAft>
                    <a:spcPct val="0"/>
                  </a:spcAft>
                  <a:tabLst>
                    <a:tab pos="114300" algn="l"/>
                  </a:tabLst>
                  <a:defRPr sz="1000">
                    <a:latin typeface="Garamond" pitchFamily="18" charset="0"/>
                  </a:defRPr>
                </a:lvl6pPr>
                <a:lvl7pPr marL="2971800" indent="-228600" defTabSz="855663" eaLnBrk="0" fontAlgn="base" hangingPunct="0">
                  <a:spcBef>
                    <a:spcPct val="0"/>
                  </a:spcBef>
                  <a:spcAft>
                    <a:spcPct val="0"/>
                  </a:spcAft>
                  <a:tabLst>
                    <a:tab pos="114300" algn="l"/>
                  </a:tabLst>
                  <a:defRPr sz="1000">
                    <a:latin typeface="Garamond" pitchFamily="18" charset="0"/>
                  </a:defRPr>
                </a:lvl7pPr>
                <a:lvl8pPr marL="3429000" indent="-228600" defTabSz="855663" eaLnBrk="0" fontAlgn="base" hangingPunct="0">
                  <a:spcBef>
                    <a:spcPct val="0"/>
                  </a:spcBef>
                  <a:spcAft>
                    <a:spcPct val="0"/>
                  </a:spcAft>
                  <a:tabLst>
                    <a:tab pos="114300" algn="l"/>
                  </a:tabLst>
                  <a:defRPr sz="1000">
                    <a:latin typeface="Garamond" pitchFamily="18" charset="0"/>
                  </a:defRPr>
                </a:lvl8pPr>
                <a:lvl9pPr marL="3886200" indent="-228600" defTabSz="855663" eaLnBrk="0" fontAlgn="base" hangingPunct="0">
                  <a:spcBef>
                    <a:spcPct val="0"/>
                  </a:spcBef>
                  <a:spcAft>
                    <a:spcPct val="0"/>
                  </a:spcAft>
                  <a:tabLst>
                    <a:tab pos="114300" algn="l"/>
                  </a:tabLst>
                  <a:defRPr sz="1000">
                    <a:latin typeface="Garamond" pitchFamily="18" charset="0"/>
                  </a:defRPr>
                </a:lvl9pPr>
              </a:lstStyle>
              <a:p>
                <a:pPr algn="r"/>
                <a:r>
                  <a:rPr lang="en-US" sz="700" b="1" i="0" dirty="0">
                    <a:latin typeface="Tahoma" panose="020B0604030504040204" pitchFamily="34" charset="0"/>
                    <a:ea typeface="Tahoma" panose="020B0604030504040204" pitchFamily="34" charset="0"/>
                    <a:cs typeface="Tahoma" panose="020B0604030504040204" pitchFamily="34" charset="0"/>
                  </a:rPr>
                  <a:t>Beijing</a:t>
                </a:r>
              </a:p>
            </p:txBody>
          </p:sp>
          <p:sp>
            <p:nvSpPr>
              <p:cNvPr id="29" name="R2U2_SourceNote"/>
              <p:cNvSpPr txBox="1">
                <a:spLocks noChangeArrowheads="1"/>
              </p:cNvSpPr>
              <p:nvPr>
                <p:custDataLst>
                  <p:tags r:id="rId14"/>
                </p:custDataLst>
              </p:nvPr>
            </p:nvSpPr>
            <p:spPr bwMode="auto">
              <a:xfrm>
                <a:off x="7525548" y="3152631"/>
                <a:ext cx="52852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Tokyo</a:t>
                </a:r>
              </a:p>
            </p:txBody>
          </p:sp>
          <p:sp>
            <p:nvSpPr>
              <p:cNvPr id="30" name="R2U2_SourceNote"/>
              <p:cNvSpPr txBox="1">
                <a:spLocks noChangeArrowheads="1"/>
              </p:cNvSpPr>
              <p:nvPr>
                <p:custDataLst>
                  <p:tags r:id="rId15"/>
                </p:custDataLst>
              </p:nvPr>
            </p:nvSpPr>
            <p:spPr bwMode="auto">
              <a:xfrm>
                <a:off x="3539546" y="3042096"/>
                <a:ext cx="52852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Madrid</a:t>
                </a:r>
              </a:p>
            </p:txBody>
          </p:sp>
          <p:sp>
            <p:nvSpPr>
              <p:cNvPr id="31" name="R2U2_SourceNote"/>
              <p:cNvSpPr txBox="1">
                <a:spLocks noChangeArrowheads="1"/>
              </p:cNvSpPr>
              <p:nvPr>
                <p:custDataLst>
                  <p:tags r:id="rId16"/>
                </p:custDataLst>
              </p:nvPr>
            </p:nvSpPr>
            <p:spPr bwMode="auto">
              <a:xfrm>
                <a:off x="3617267" y="2673037"/>
                <a:ext cx="52852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London</a:t>
                </a:r>
              </a:p>
            </p:txBody>
          </p:sp>
          <p:sp>
            <p:nvSpPr>
              <p:cNvPr id="32" name="R2U2_SourceNote"/>
              <p:cNvSpPr txBox="1">
                <a:spLocks noChangeArrowheads="1"/>
              </p:cNvSpPr>
              <p:nvPr>
                <p:custDataLst>
                  <p:tags r:id="rId17"/>
                </p:custDataLst>
              </p:nvPr>
            </p:nvSpPr>
            <p:spPr bwMode="auto">
              <a:xfrm>
                <a:off x="4122322" y="2532649"/>
                <a:ext cx="782840"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Amsterdam</a:t>
                </a:r>
              </a:p>
            </p:txBody>
          </p:sp>
          <p:sp>
            <p:nvSpPr>
              <p:cNvPr id="33" name="R2U2_SourceNote"/>
              <p:cNvSpPr txBox="1">
                <a:spLocks noChangeArrowheads="1"/>
              </p:cNvSpPr>
              <p:nvPr>
                <p:custDataLst>
                  <p:tags r:id="rId18"/>
                </p:custDataLst>
              </p:nvPr>
            </p:nvSpPr>
            <p:spPr bwMode="auto">
              <a:xfrm>
                <a:off x="3684301" y="2804571"/>
                <a:ext cx="52852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Paris</a:t>
                </a:r>
              </a:p>
            </p:txBody>
          </p:sp>
          <p:sp>
            <p:nvSpPr>
              <p:cNvPr id="34" name="R2U2_SourceNote"/>
              <p:cNvSpPr txBox="1">
                <a:spLocks noChangeArrowheads="1"/>
              </p:cNvSpPr>
              <p:nvPr>
                <p:custDataLst>
                  <p:tags r:id="rId19"/>
                </p:custDataLst>
              </p:nvPr>
            </p:nvSpPr>
            <p:spPr bwMode="auto">
              <a:xfrm>
                <a:off x="4413501" y="2637683"/>
                <a:ext cx="746195"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Frankfurt</a:t>
                </a:r>
              </a:p>
            </p:txBody>
          </p:sp>
          <p:sp>
            <p:nvSpPr>
              <p:cNvPr id="35" name="R2U2_SourceNote"/>
              <p:cNvSpPr txBox="1">
                <a:spLocks noChangeArrowheads="1"/>
              </p:cNvSpPr>
              <p:nvPr>
                <p:custDataLst>
                  <p:tags r:id="rId20"/>
                </p:custDataLst>
              </p:nvPr>
            </p:nvSpPr>
            <p:spPr bwMode="auto">
              <a:xfrm>
                <a:off x="4634760" y="2836595"/>
                <a:ext cx="52852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Vienna</a:t>
                </a:r>
              </a:p>
            </p:txBody>
          </p:sp>
          <p:sp>
            <p:nvSpPr>
              <p:cNvPr id="36" name="R2U2_SourceNote"/>
              <p:cNvSpPr txBox="1">
                <a:spLocks noChangeArrowheads="1"/>
              </p:cNvSpPr>
              <p:nvPr>
                <p:custDataLst>
                  <p:tags r:id="rId21"/>
                </p:custDataLst>
              </p:nvPr>
            </p:nvSpPr>
            <p:spPr bwMode="auto">
              <a:xfrm>
                <a:off x="4475350" y="2952939"/>
                <a:ext cx="52852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Milan</a:t>
                </a:r>
              </a:p>
            </p:txBody>
          </p:sp>
          <p:sp>
            <p:nvSpPr>
              <p:cNvPr id="37" name="R2U2_SourceNote"/>
              <p:cNvSpPr txBox="1">
                <a:spLocks noChangeArrowheads="1"/>
              </p:cNvSpPr>
              <p:nvPr>
                <p:custDataLst>
                  <p:tags r:id="rId22"/>
                </p:custDataLst>
              </p:nvPr>
            </p:nvSpPr>
            <p:spPr bwMode="auto">
              <a:xfrm>
                <a:off x="3828426" y="2920116"/>
                <a:ext cx="528521" cy="129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Zurich</a:t>
                </a:r>
              </a:p>
            </p:txBody>
          </p:sp>
        </p:grpSp>
      </p:grpSp>
      <p:sp>
        <p:nvSpPr>
          <p:cNvPr id="240" name="Rectangle 239"/>
          <p:cNvSpPr/>
          <p:nvPr/>
        </p:nvSpPr>
        <p:spPr>
          <a:xfrm>
            <a:off x="454953" y="4393800"/>
            <a:ext cx="8329063" cy="1594624"/>
          </a:xfrm>
          <a:prstGeom prst="rect">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41" name="Rectangle 421"/>
          <p:cNvSpPr>
            <a:spLocks noChangeArrowheads="1"/>
          </p:cNvSpPr>
          <p:nvPr/>
        </p:nvSpPr>
        <p:spPr bwMode="auto">
          <a:xfrm>
            <a:off x="349232" y="2994769"/>
            <a:ext cx="4160520" cy="1399031"/>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p:spPr>
        <p:txBody>
          <a:bodyPr wrap="none" anchor="ctr"/>
          <a:lstStyle/>
          <a:p>
            <a:endParaRPr lang="en-US" dirty="0">
              <a:solidFill>
                <a:srgbClr val="000000"/>
              </a:solidFill>
              <a:latin typeface="Tahoma" panose="020B0604030504040204" pitchFamily="34" charset="0"/>
            </a:endParaRPr>
          </a:p>
        </p:txBody>
      </p:sp>
      <p:graphicFrame>
        <p:nvGraphicFramePr>
          <p:cNvPr id="242" name="Table 241"/>
          <p:cNvGraphicFramePr>
            <a:graphicFrameLocks noGrp="1"/>
          </p:cNvGraphicFramePr>
          <p:nvPr>
            <p:custDataLst>
              <p:tags r:id="rId1"/>
            </p:custDataLst>
            <p:extLst>
              <p:ext uri="{D42A27DB-BD31-4B8C-83A1-F6EECF244321}">
                <p14:modId xmlns:p14="http://schemas.microsoft.com/office/powerpoint/2010/main" val="1300345370"/>
              </p:ext>
            </p:extLst>
          </p:nvPr>
        </p:nvGraphicFramePr>
        <p:xfrm>
          <a:off x="349232" y="2691540"/>
          <a:ext cx="4160520" cy="256032"/>
        </p:xfrm>
        <a:graphic>
          <a:graphicData uri="http://schemas.openxmlformats.org/drawingml/2006/table">
            <a:tbl>
              <a:tblPr firstRow="1" bandRow="1">
                <a:tableStyleId>{5C22544A-7EE6-4342-B048-85BDC9FD1C3A}</a:tableStyleId>
              </a:tblPr>
              <a:tblGrid>
                <a:gridCol w="416052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Americas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43" name="Rectangle 421"/>
          <p:cNvSpPr>
            <a:spLocks noChangeArrowheads="1"/>
          </p:cNvSpPr>
          <p:nvPr/>
        </p:nvSpPr>
        <p:spPr bwMode="auto">
          <a:xfrm>
            <a:off x="4634427" y="2994769"/>
            <a:ext cx="4164445" cy="1399031"/>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p:spPr>
        <p:txBody>
          <a:bodyPr wrap="none" anchor="ctr"/>
          <a:lstStyle/>
          <a:p>
            <a:endParaRPr lang="en-US" dirty="0">
              <a:solidFill>
                <a:srgbClr val="000000"/>
              </a:solidFill>
              <a:latin typeface="Tahoma" panose="020B0604030504040204" pitchFamily="34" charset="0"/>
            </a:endParaRPr>
          </a:p>
        </p:txBody>
      </p:sp>
      <p:graphicFrame>
        <p:nvGraphicFramePr>
          <p:cNvPr id="244" name="Table 243"/>
          <p:cNvGraphicFramePr>
            <a:graphicFrameLocks noGrp="1"/>
          </p:cNvGraphicFramePr>
          <p:nvPr>
            <p:custDataLst>
              <p:tags r:id="rId2"/>
            </p:custDataLst>
            <p:extLst>
              <p:ext uri="{D42A27DB-BD31-4B8C-83A1-F6EECF244321}">
                <p14:modId xmlns:p14="http://schemas.microsoft.com/office/powerpoint/2010/main" val="940720715"/>
              </p:ext>
            </p:extLst>
          </p:nvPr>
        </p:nvGraphicFramePr>
        <p:xfrm>
          <a:off x="4634427" y="2691540"/>
          <a:ext cx="4164445" cy="256032"/>
        </p:xfrm>
        <a:graphic>
          <a:graphicData uri="http://schemas.openxmlformats.org/drawingml/2006/table">
            <a:tbl>
              <a:tblPr firstRow="1" bandRow="1">
                <a:tableStyleId>{5C22544A-7EE6-4342-B048-85BDC9FD1C3A}</a:tableStyleId>
              </a:tblPr>
              <a:tblGrid>
                <a:gridCol w="416444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UK, Europe &amp; Asia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pSp>
        <p:nvGrpSpPr>
          <p:cNvPr id="1026" name="Group 1025"/>
          <p:cNvGrpSpPr/>
          <p:nvPr/>
        </p:nvGrpSpPr>
        <p:grpSpPr>
          <a:xfrm>
            <a:off x="7237873" y="4434931"/>
            <a:ext cx="694944" cy="1262511"/>
            <a:chOff x="7244977" y="4434931"/>
            <a:chExt cx="694944" cy="1262511"/>
          </a:xfrm>
        </p:grpSpPr>
        <p:sp>
          <p:nvSpPr>
            <p:cNvPr id="250" name="Rectangle 249"/>
            <p:cNvSpPr/>
            <p:nvPr/>
          </p:nvSpPr>
          <p:spPr>
            <a:xfrm>
              <a:off x="7244977" y="4434931"/>
              <a:ext cx="694944" cy="1262511"/>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900" b="1" dirty="0">
                  <a:solidFill>
                    <a:schemeClr val="tx1"/>
                  </a:solidFill>
                </a:rPr>
                <a:t>Tetsuya Fujii</a:t>
              </a:r>
            </a:p>
            <a:p>
              <a:r>
                <a:rPr lang="en-US" sz="900" dirty="0">
                  <a:solidFill>
                    <a:schemeClr val="tx1"/>
                  </a:solidFill>
                </a:rPr>
                <a:t>Managing Director</a:t>
              </a:r>
            </a:p>
            <a:p>
              <a:r>
                <a:rPr lang="en-US" sz="900" b="1" dirty="0">
                  <a:solidFill>
                    <a:srgbClr val="336699"/>
                  </a:solidFill>
                </a:rPr>
                <a:t>Tokyo</a:t>
              </a:r>
            </a:p>
          </p:txBody>
        </p:sp>
        <p:pic>
          <p:nvPicPr>
            <p:cNvPr id="251" name="Picture 12" descr="H:\Williams Lea\Libraries\Banker Photos\Working Folder\Japan\Fuji, Tetsuya\Fuji,-Tetsuya_Resized-No-Background.png"/>
            <p:cNvPicPr>
              <a:picLocks noChangeAspect="1" noChangeArrowheads="1"/>
            </p:cNvPicPr>
            <p:nvPr/>
          </p:nvPicPr>
          <p:blipFill rotWithShape="1">
            <a:blip r:embed="rId24" cstate="print">
              <a:extLst>
                <a:ext uri="{28A0092B-C50C-407E-A947-70E740481C1C}">
                  <a14:useLocalDpi xmlns:a14="http://schemas.microsoft.com/office/drawing/2010/main"/>
                </a:ext>
              </a:extLst>
            </a:blip>
            <a:srcRect l="-17652"/>
            <a:stretch/>
          </p:blipFill>
          <p:spPr bwMode="auto">
            <a:xfrm>
              <a:off x="7401115" y="5199352"/>
              <a:ext cx="538806" cy="49808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7" name="Group 1026"/>
          <p:cNvGrpSpPr/>
          <p:nvPr/>
        </p:nvGrpSpPr>
        <p:grpSpPr>
          <a:xfrm>
            <a:off x="6371818" y="4434931"/>
            <a:ext cx="694944" cy="1262511"/>
            <a:chOff x="6383009" y="4434931"/>
            <a:chExt cx="694944" cy="1262511"/>
          </a:xfrm>
        </p:grpSpPr>
        <p:sp>
          <p:nvSpPr>
            <p:cNvPr id="252" name="Rectangle 251"/>
            <p:cNvSpPr/>
            <p:nvPr/>
          </p:nvSpPr>
          <p:spPr>
            <a:xfrm>
              <a:off x="6383009" y="4434931"/>
              <a:ext cx="694944" cy="1262511"/>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900" b="1" dirty="0">
                  <a:solidFill>
                    <a:schemeClr val="tx1"/>
                  </a:solidFill>
                </a:rPr>
                <a:t>Steffen Leckert</a:t>
              </a:r>
            </a:p>
            <a:p>
              <a:r>
                <a:rPr lang="en-US" sz="900" dirty="0">
                  <a:solidFill>
                    <a:schemeClr val="tx1"/>
                  </a:solidFill>
                </a:rPr>
                <a:t>Managing Director</a:t>
              </a:r>
            </a:p>
            <a:p>
              <a:r>
                <a:rPr lang="en-US" sz="900" b="1" dirty="0">
                  <a:solidFill>
                    <a:srgbClr val="336699"/>
                  </a:solidFill>
                </a:rPr>
                <a:t>Frankfurt </a:t>
              </a:r>
            </a:p>
          </p:txBody>
        </p:sp>
        <p:pic>
          <p:nvPicPr>
            <p:cNvPr id="253" name="Picture 6" descr="H:\Libraries\Banker Photos\Germany\Leckert, Steffen\Leckert,-Steffen-No-Background.png"/>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694808" y="5199352"/>
              <a:ext cx="383145" cy="498089"/>
            </a:xfrm>
            <a:prstGeom prst="rect">
              <a:avLst/>
            </a:prstGeom>
            <a:noFill/>
            <a:extLst>
              <a:ext uri="{909E8E84-426E-40DD-AFC4-6F175D3DCCD1}">
                <a14:hiddenFill xmlns:a14="http://schemas.microsoft.com/office/drawing/2010/main">
                  <a:solidFill>
                    <a:srgbClr val="FFFFFF"/>
                  </a:solidFill>
                </a14:hiddenFill>
              </a:ext>
            </a:extLst>
          </p:spPr>
        </p:pic>
      </p:grpSp>
      <p:sp>
        <p:nvSpPr>
          <p:cNvPr id="255" name="Subtitle Box"/>
          <p:cNvSpPr txBox="1"/>
          <p:nvPr>
            <p:custDataLst>
              <p:tags r:id="rId3"/>
            </p:custDataLst>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latin typeface="Tahoma" panose="020B0604030504040204" pitchFamily="34" charset="0"/>
              </a:rPr>
              <a:t>Lincoln will leverage its international platform to access strategic acquirers globally</a:t>
            </a:r>
          </a:p>
        </p:txBody>
      </p:sp>
      <p:grpSp>
        <p:nvGrpSpPr>
          <p:cNvPr id="1030" name="Group 1029"/>
          <p:cNvGrpSpPr/>
          <p:nvPr/>
        </p:nvGrpSpPr>
        <p:grpSpPr>
          <a:xfrm>
            <a:off x="4634427" y="4434931"/>
            <a:ext cx="694944" cy="1262511"/>
            <a:chOff x="4659073" y="4434931"/>
            <a:chExt cx="694944" cy="1262511"/>
          </a:xfrm>
        </p:grpSpPr>
        <p:sp>
          <p:nvSpPr>
            <p:cNvPr id="256" name="Rectangle 255"/>
            <p:cNvSpPr/>
            <p:nvPr/>
          </p:nvSpPr>
          <p:spPr>
            <a:xfrm>
              <a:off x="4659073" y="4434931"/>
              <a:ext cx="694944" cy="1262511"/>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900" b="1" dirty="0">
                  <a:solidFill>
                    <a:schemeClr val="tx1"/>
                  </a:solidFill>
                </a:rPr>
                <a:t>Jean-Rene Hartpence</a:t>
              </a:r>
            </a:p>
            <a:p>
              <a:r>
                <a:rPr lang="en-US" sz="900" dirty="0">
                  <a:solidFill>
                    <a:schemeClr val="tx1"/>
                  </a:solidFill>
                </a:rPr>
                <a:t>Managing Director</a:t>
              </a:r>
            </a:p>
            <a:p>
              <a:r>
                <a:rPr lang="en-US" sz="900" b="1" dirty="0">
                  <a:solidFill>
                    <a:srgbClr val="336699"/>
                  </a:solidFill>
                </a:rPr>
                <a:t>Paris</a:t>
              </a:r>
            </a:p>
          </p:txBody>
        </p:sp>
        <p:pic>
          <p:nvPicPr>
            <p:cNvPr id="257" name="Picture 7" descr="H:\Williams Lea\Libraries\Banker Photos\Working Folder\France\Hartpence, Jean-Rene\Hartpence,-Jean-Rene_No-Background.png"/>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4970872" y="5199352"/>
              <a:ext cx="383145" cy="498089"/>
            </a:xfrm>
            <a:prstGeom prst="rect">
              <a:avLst/>
            </a:prstGeom>
            <a:noFill/>
            <a:extLst>
              <a:ext uri="{909E8E84-426E-40DD-AFC4-6F175D3DCCD1}">
                <a14:hiddenFill xmlns:a14="http://schemas.microsoft.com/office/drawing/2010/main">
                  <a:solidFill>
                    <a:srgbClr val="FFFFFF"/>
                  </a:solidFill>
                </a14:hiddenFill>
              </a:ext>
            </a:extLst>
          </p:spPr>
        </p:pic>
      </p:grpSp>
      <p:sp>
        <p:nvSpPr>
          <p:cNvPr id="258" name="Oval 125"/>
          <p:cNvSpPr>
            <a:spLocks noChangeAspect="1" noChangeArrowheads="1"/>
          </p:cNvSpPr>
          <p:nvPr/>
        </p:nvSpPr>
        <p:spPr bwMode="auto">
          <a:xfrm rot="230875">
            <a:off x="2076877" y="2230667"/>
            <a:ext cx="68137" cy="609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solidFill>
                <a:srgbClr val="000000"/>
              </a:solidFill>
              <a:ea typeface="Tahoma" panose="020B0604030504040204" pitchFamily="34" charset="0"/>
              <a:cs typeface="Tahoma" panose="020B0604030504040204" pitchFamily="34" charset="0"/>
            </a:endParaRPr>
          </a:p>
        </p:txBody>
      </p:sp>
      <p:sp>
        <p:nvSpPr>
          <p:cNvPr id="259" name="R2U2_SourceNote"/>
          <p:cNvSpPr txBox="1">
            <a:spLocks noChangeArrowheads="1"/>
          </p:cNvSpPr>
          <p:nvPr>
            <p:custDataLst>
              <p:tags r:id="rId4"/>
            </p:custDataLst>
          </p:nvPr>
        </p:nvSpPr>
        <p:spPr bwMode="auto">
          <a:xfrm>
            <a:off x="1948783" y="2147882"/>
            <a:ext cx="49228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hangingPunct="1"/>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Dallas</a:t>
            </a:r>
          </a:p>
        </p:txBody>
      </p:sp>
      <p:pic>
        <p:nvPicPr>
          <p:cNvPr id="289" name="Picture 4" descr="\\lp.com\data\Libraries\Banker Photos\US\Goodwin, Brian\Goodwin_Brian_no background.png" hidden="1"/>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4065568" y="5097452"/>
            <a:ext cx="444184" cy="594360"/>
          </a:xfrm>
          <a:prstGeom prst="rect">
            <a:avLst/>
          </a:prstGeom>
          <a:noFill/>
          <a:extLst>
            <a:ext uri="{909E8E84-426E-40DD-AFC4-6F175D3DCCD1}">
              <a14:hiddenFill xmlns:a14="http://schemas.microsoft.com/office/drawing/2010/main">
                <a:solidFill>
                  <a:srgbClr val="FFFFFF"/>
                </a:solidFill>
              </a14:hiddenFill>
            </a:ext>
          </a:extLst>
        </p:spPr>
      </p:pic>
      <p:pic>
        <p:nvPicPr>
          <p:cNvPr id="317" name="Picture 316"/>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1321906" y="3125911"/>
            <a:ext cx="742951" cy="24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0" name="Picture 2" descr="http://www.brandpackaging.com/ext/resources/Issues/2016/March/news/logo_berry.jpg?1457626857"/>
          <p:cNvPicPr>
            <a:picLocks noChangeAspect="1" noChangeArrowheads="1"/>
          </p:cNvPicPr>
          <p:nvPr/>
        </p:nvPicPr>
        <p:blipFill rotWithShape="1">
          <a:blip r:embed="rId29" cstate="print">
            <a:extLst>
              <a:ext uri="{28A0092B-C50C-407E-A947-70E740481C1C}">
                <a14:useLocalDpi xmlns:a14="http://schemas.microsoft.com/office/drawing/2010/main"/>
              </a:ext>
            </a:extLst>
          </a:blip>
          <a:srcRect/>
          <a:stretch/>
        </p:blipFill>
        <p:spPr bwMode="auto">
          <a:xfrm>
            <a:off x="2417860" y="3140120"/>
            <a:ext cx="627732" cy="219232"/>
          </a:xfrm>
          <a:prstGeom prst="rect">
            <a:avLst/>
          </a:prstGeom>
          <a:noFill/>
          <a:extLst>
            <a:ext uri="{909E8E84-426E-40DD-AFC4-6F175D3DCCD1}">
              <a14:hiddenFill xmlns:a14="http://schemas.microsoft.com/office/drawing/2010/main">
                <a:solidFill>
                  <a:srgbClr val="FFFFFF"/>
                </a:solidFill>
              </a14:hiddenFill>
            </a:ext>
          </a:extLst>
        </p:spPr>
      </p:pic>
      <p:pic>
        <p:nvPicPr>
          <p:cNvPr id="307" name="Picture 13" descr="http://www.kds.com/wp-content/uploads/2015/10/AMCOR-Logo-Vertical.png"/>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4721030" y="3075745"/>
            <a:ext cx="346409" cy="376209"/>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17" descr="https://upload.wikimedia.org/wikipedia/commons/thumb/7/79/Mondi_Logo.svg/2000px-Mondi_Logo.svg.png"/>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6792783" y="3474582"/>
            <a:ext cx="782220" cy="346528"/>
          </a:xfrm>
          <a:prstGeom prst="rect">
            <a:avLst/>
          </a:prstGeom>
          <a:noFill/>
          <a:extLst>
            <a:ext uri="{909E8E84-426E-40DD-AFC4-6F175D3DCCD1}">
              <a14:hiddenFill xmlns:a14="http://schemas.microsoft.com/office/drawing/2010/main">
                <a:solidFill>
                  <a:srgbClr val="FFFFFF"/>
                </a:solidFill>
              </a14:hiddenFill>
            </a:ext>
          </a:extLst>
        </p:spPr>
      </p:pic>
      <p:sp>
        <p:nvSpPr>
          <p:cNvPr id="247" name="Rectangle 246"/>
          <p:cNvSpPr/>
          <p:nvPr>
            <p:custDataLst>
              <p:tags r:id="rId5"/>
            </p:custDataLst>
          </p:nvPr>
        </p:nvSpPr>
        <p:spPr>
          <a:xfrm>
            <a:off x="342900" y="5906329"/>
            <a:ext cx="8458200" cy="422555"/>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latin typeface="Tahoma"/>
              </a:rPr>
              <a:t>The strategic buyer universe for Gateway spans multiple continents – </a:t>
            </a:r>
            <a:br>
              <a:rPr lang="en-US" sz="1000" b="1" dirty="0">
                <a:solidFill>
                  <a:srgbClr val="FFFFFF"/>
                </a:solidFill>
                <a:latin typeface="Tahoma"/>
              </a:rPr>
            </a:br>
            <a:r>
              <a:rPr lang="en-US" sz="1000" b="1" dirty="0">
                <a:solidFill>
                  <a:srgbClr val="FFFFFF"/>
                </a:solidFill>
                <a:latin typeface="Tahoma"/>
              </a:rPr>
              <a:t>Lincoln has the global capabilities and relationships to effectively access these potential acquirers</a:t>
            </a:r>
          </a:p>
        </p:txBody>
      </p:sp>
      <p:sp>
        <p:nvSpPr>
          <p:cNvPr id="281" name="Rectangle 280"/>
          <p:cNvSpPr/>
          <p:nvPr/>
        </p:nvSpPr>
        <p:spPr>
          <a:xfrm>
            <a:off x="2082020" y="4434931"/>
            <a:ext cx="694944" cy="1262511"/>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900" b="1" dirty="0">
                <a:solidFill>
                  <a:schemeClr val="tx1"/>
                </a:solidFill>
              </a:rPr>
              <a:t>Bobby Reifman</a:t>
            </a:r>
          </a:p>
          <a:p>
            <a:r>
              <a:rPr lang="en-US" sz="900" dirty="0">
                <a:solidFill>
                  <a:schemeClr val="tx1"/>
                </a:solidFill>
              </a:rPr>
              <a:t>Director</a:t>
            </a:r>
            <a:br>
              <a:rPr lang="en-US" sz="900" dirty="0">
                <a:solidFill>
                  <a:schemeClr val="tx1"/>
                </a:solidFill>
              </a:rPr>
            </a:br>
            <a:endParaRPr lang="en-US" sz="900" dirty="0">
              <a:solidFill>
                <a:schemeClr val="tx1"/>
              </a:solidFill>
            </a:endParaRPr>
          </a:p>
          <a:p>
            <a:r>
              <a:rPr lang="en-US" sz="900" b="1" dirty="0">
                <a:solidFill>
                  <a:srgbClr val="336699"/>
                </a:solidFill>
              </a:rPr>
              <a:t>Chicago</a:t>
            </a:r>
          </a:p>
        </p:txBody>
      </p:sp>
      <p:sp>
        <p:nvSpPr>
          <p:cNvPr id="284" name="Rectangle 283"/>
          <p:cNvSpPr/>
          <p:nvPr/>
        </p:nvSpPr>
        <p:spPr>
          <a:xfrm>
            <a:off x="2948414" y="4434931"/>
            <a:ext cx="694944" cy="1262511"/>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900" b="1" dirty="0">
                <a:solidFill>
                  <a:schemeClr val="tx1"/>
                </a:solidFill>
              </a:rPr>
              <a:t>Brian Goodwin</a:t>
            </a:r>
          </a:p>
          <a:p>
            <a:r>
              <a:rPr lang="en-US" sz="900" dirty="0">
                <a:solidFill>
                  <a:schemeClr val="tx1"/>
                </a:solidFill>
              </a:rPr>
              <a:t>Vice President</a:t>
            </a:r>
          </a:p>
          <a:p>
            <a:r>
              <a:rPr lang="en-US" sz="900" b="1" dirty="0">
                <a:solidFill>
                  <a:srgbClr val="336699"/>
                </a:solidFill>
              </a:rPr>
              <a:t>Chicago</a:t>
            </a:r>
          </a:p>
        </p:txBody>
      </p:sp>
      <p:pic>
        <p:nvPicPr>
          <p:cNvPr id="304" name="Picture 4" descr="Image result for papier mettler logo transparent"/>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4720244" y="3895806"/>
            <a:ext cx="574325" cy="375225"/>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Image result for coveris logo transparent"/>
          <p:cNvPicPr>
            <a:picLocks noChangeAspect="1" noChangeArrowheads="1"/>
          </p:cNvPicPr>
          <p:nvPr/>
        </p:nvPicPr>
        <p:blipFill rotWithShape="1">
          <a:blip r:embed="rId33" cstate="print">
            <a:extLst>
              <a:ext uri="{28A0092B-C50C-407E-A947-70E740481C1C}">
                <a14:useLocalDpi xmlns:a14="http://schemas.microsoft.com/office/drawing/2010/main"/>
              </a:ext>
            </a:extLst>
          </a:blip>
          <a:srcRect/>
          <a:stretch/>
        </p:blipFill>
        <p:spPr bwMode="auto">
          <a:xfrm>
            <a:off x="7837861" y="3177115"/>
            <a:ext cx="832224" cy="173468"/>
          </a:xfrm>
          <a:prstGeom prst="rect">
            <a:avLst/>
          </a:prstGeom>
          <a:noFill/>
          <a:extLst>
            <a:ext uri="{909E8E84-426E-40DD-AFC4-6F175D3DCCD1}">
              <a14:hiddenFill xmlns:a14="http://schemas.microsoft.com/office/drawing/2010/main">
                <a:solidFill>
                  <a:srgbClr val="FFFFFF"/>
                </a:solidFill>
              </a14:hiddenFill>
            </a:ext>
          </a:extLst>
        </p:spPr>
      </p:pic>
      <p:pic>
        <p:nvPicPr>
          <p:cNvPr id="325" name="Picture 6" descr="Image result for novolex logo transparent"/>
          <p:cNvPicPr>
            <a:picLocks noChangeAspect="1" noChangeArrowheads="1"/>
          </p:cNvPicPr>
          <p:nvPr/>
        </p:nvPicPr>
        <p:blipFill>
          <a:blip r:embed="rId34" cstate="print">
            <a:extLst>
              <a:ext uri="{BEBA8EAE-BF5A-486C-A8C5-ECC9F3942E4B}">
                <a14:imgProps xmlns:a14="http://schemas.microsoft.com/office/drawing/2010/main">
                  <a14:imgLayer r:embed="rId35">
                    <a14:imgEffect>
                      <a14:backgroundRemoval t="4000" b="96000" l="2273" r="100000">
                        <a14:foregroundMark x1="12727" y1="56000" x2="12727" y2="56000"/>
                        <a14:foregroundMark x1="31364" y1="45000" x2="31364" y2="45000"/>
                        <a14:foregroundMark x1="35909" y1="44000" x2="35909" y2="44000"/>
                        <a14:foregroundMark x1="42727" y1="19000" x2="42727" y2="19000"/>
                        <a14:foregroundMark x1="45909" y1="22000" x2="45909" y2="22000"/>
                        <a14:foregroundMark x1="38182" y1="18000" x2="38182" y2="18000"/>
                        <a14:foregroundMark x1="35455" y1="13000" x2="35455" y2="13000"/>
                        <a14:foregroundMark x1="30455" y1="12000" x2="30455" y2="12000"/>
                        <a14:foregroundMark x1="26364" y1="10000" x2="26364" y2="10000"/>
                        <a14:foregroundMark x1="20455" y1="11000" x2="20455" y2="11000"/>
                        <a14:foregroundMark x1="16364" y1="14000" x2="16364" y2="14000"/>
                        <a14:foregroundMark x1="6818" y1="31000" x2="6818" y2="31000"/>
                        <a14:foregroundMark x1="72273" y1="83000" x2="72273" y2="83000"/>
                        <a14:foregroundMark x1="77273" y1="83000" x2="77273" y2="83000"/>
                        <a14:foregroundMark x1="47727" y1="52000" x2="47727" y2="52000"/>
                        <a14:foregroundMark x1="63182" y1="49000" x2="63182" y2="49000"/>
                        <a14:foregroundMark x1="63636" y1="51000" x2="63636" y2="51000"/>
                        <a14:foregroundMark x1="73182" y1="51000" x2="73182" y2="51000"/>
                        <a14:foregroundMark x1="88182" y1="50000" x2="88182" y2="50000"/>
                        <a14:backgroundMark x1="68182" y1="23000" x2="68182" y2="23000"/>
                        <a14:backgroundMark x1="73636" y1="20000" x2="73636" y2="20000"/>
                        <a14:backgroundMark x1="75455" y1="20000" x2="75909" y2="20000"/>
                        <a14:backgroundMark x1="78182" y1="20000" x2="78636" y2="20000"/>
                        <a14:backgroundMark x1="79545" y1="22000" x2="79545" y2="22000"/>
                        <a14:backgroundMark x1="80909" y1="72000" x2="80909" y2="72000"/>
                      </a14:backgroundRemoval>
                    </a14:imgEffect>
                  </a14:imgLayer>
                </a14:imgProps>
              </a:ext>
              <a:ext uri="{28A0092B-C50C-407E-A947-70E740481C1C}">
                <a14:useLocalDpi xmlns:a14="http://schemas.microsoft.com/office/drawing/2010/main"/>
              </a:ext>
            </a:extLst>
          </a:blip>
          <a:srcRect/>
          <a:stretch>
            <a:fillRect/>
          </a:stretch>
        </p:blipFill>
        <p:spPr bwMode="auto">
          <a:xfrm>
            <a:off x="2938857" y="3510457"/>
            <a:ext cx="664554" cy="302071"/>
          </a:xfrm>
          <a:prstGeom prst="rect">
            <a:avLst/>
          </a:prstGeom>
          <a:noFill/>
          <a:extLst>
            <a:ext uri="{909E8E84-426E-40DD-AFC4-6F175D3DCCD1}">
              <a14:hiddenFill xmlns:a14="http://schemas.microsoft.com/office/drawing/2010/main">
                <a:solidFill>
                  <a:srgbClr val="FFFFFF"/>
                </a:solidFill>
              </a14:hiddenFill>
            </a:ext>
          </a:extLst>
        </p:spPr>
      </p:pic>
      <p:pic>
        <p:nvPicPr>
          <p:cNvPr id="327" name="Picture 12" descr="http://www.proampac.com/img/proampac_logo2.png"/>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492568" y="4027461"/>
            <a:ext cx="994859" cy="166923"/>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8" descr="Image result for orora logo transparent"/>
          <p:cNvPicPr>
            <a:picLocks noChangeAspect="1" noChangeArrowheads="1"/>
          </p:cNvPicPr>
          <p:nvPr/>
        </p:nvPicPr>
        <p:blipFill>
          <a:blip r:embed="rId37" cstate="print">
            <a:extLst>
              <a:ext uri="{28A0092B-C50C-407E-A947-70E740481C1C}">
                <a14:useLocalDpi xmlns:a14="http://schemas.microsoft.com/office/drawing/2010/main"/>
              </a:ext>
            </a:extLst>
          </a:blip>
          <a:srcRect/>
          <a:stretch>
            <a:fillRect/>
          </a:stretch>
        </p:blipFill>
        <p:spPr bwMode="auto">
          <a:xfrm>
            <a:off x="7851704" y="3479615"/>
            <a:ext cx="818381" cy="336463"/>
          </a:xfrm>
          <a:prstGeom prst="rect">
            <a:avLst/>
          </a:prstGeom>
          <a:noFill/>
          <a:extLst>
            <a:ext uri="{909E8E84-426E-40DD-AFC4-6F175D3DCCD1}">
              <a14:hiddenFill xmlns:a14="http://schemas.microsoft.com/office/drawing/2010/main">
                <a:solidFill>
                  <a:srgbClr val="FFFFFF"/>
                </a:solidFill>
              </a14:hiddenFill>
            </a:ext>
          </a:extLst>
        </p:spPr>
      </p:pic>
      <p:pic>
        <p:nvPicPr>
          <p:cNvPr id="279" name="Picture 18" descr="Sonoco logo"/>
          <p:cNvPicPr>
            <a:picLocks noChangeAspect="1" noChangeArrowheads="1"/>
          </p:cNvPicPr>
          <p:nvPr/>
        </p:nvPicPr>
        <p:blipFill>
          <a:blip r:embed="rId38" cstate="print">
            <a:extLst>
              <a:ext uri="{28A0092B-C50C-407E-A947-70E740481C1C}">
                <a14:useLocalDpi xmlns:a14="http://schemas.microsoft.com/office/drawing/2010/main"/>
              </a:ext>
            </a:extLst>
          </a:blip>
          <a:srcRect/>
          <a:stretch>
            <a:fillRect/>
          </a:stretch>
        </p:blipFill>
        <p:spPr bwMode="auto">
          <a:xfrm>
            <a:off x="1671912" y="3896905"/>
            <a:ext cx="352541" cy="367231"/>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4" descr="Image result for constantia flexibles logo transparent"/>
          <p:cNvPicPr>
            <a:picLocks noChangeAspect="1" noChangeArrowheads="1"/>
          </p:cNvPicPr>
          <p:nvPr/>
        </p:nvPicPr>
        <p:blipFill rotWithShape="1">
          <a:blip r:embed="rId39">
            <a:extLst>
              <a:ext uri="{28A0092B-C50C-407E-A947-70E740481C1C}">
                <a14:useLocalDpi xmlns:a14="http://schemas.microsoft.com/office/drawing/2010/main" val="0"/>
              </a:ext>
            </a:extLst>
          </a:blip>
          <a:srcRect t="27151" b="28064"/>
          <a:stretch/>
        </p:blipFill>
        <p:spPr bwMode="auto">
          <a:xfrm>
            <a:off x="6555909" y="3082938"/>
            <a:ext cx="807905" cy="361823"/>
          </a:xfrm>
          <a:prstGeom prst="rect">
            <a:avLst/>
          </a:prstGeom>
          <a:noFill/>
          <a:extLst>
            <a:ext uri="{909E8E84-426E-40DD-AFC4-6F175D3DCCD1}">
              <a14:hiddenFill xmlns:a14="http://schemas.microsoft.com/office/drawing/2010/main">
                <a:solidFill>
                  <a:srgbClr val="FFFFFF"/>
                </a:solidFill>
              </a14:hiddenFill>
            </a:ext>
          </a:extLst>
        </p:spPr>
      </p:pic>
      <p:pic>
        <p:nvPicPr>
          <p:cNvPr id="298" name="Picture 8" descr="Image result for hood packaging logo"/>
          <p:cNvPicPr>
            <a:picLocks noChangeAspect="1" noChangeArrowheads="1"/>
          </p:cNvPicPr>
          <p:nvPr/>
        </p:nvPicPr>
        <p:blipFill rotWithShape="1">
          <a:blip r:embed="rId40">
            <a:clrChange>
              <a:clrFrom>
                <a:srgbClr val="FFFFFF"/>
              </a:clrFrom>
              <a:clrTo>
                <a:srgbClr val="FFFFFF">
                  <a:alpha val="0"/>
                </a:srgbClr>
              </a:clrTo>
            </a:clrChange>
            <a:extLst>
              <a:ext uri="{28A0092B-C50C-407E-A947-70E740481C1C}">
                <a14:useLocalDpi xmlns:a14="http://schemas.microsoft.com/office/drawing/2010/main" val="0"/>
              </a:ext>
            </a:extLst>
          </a:blip>
          <a:srcRect l="3576" t="6400" r="4785" b="13294"/>
          <a:stretch/>
        </p:blipFill>
        <p:spPr bwMode="auto">
          <a:xfrm>
            <a:off x="2038579" y="3411459"/>
            <a:ext cx="863452" cy="372835"/>
          </a:xfrm>
          <a:prstGeom prst="rect">
            <a:avLst/>
          </a:prstGeom>
          <a:noFill/>
          <a:extLst>
            <a:ext uri="{909E8E84-426E-40DD-AFC4-6F175D3DCCD1}">
              <a14:hiddenFill xmlns:a14="http://schemas.microsoft.com/office/drawing/2010/main">
                <a:solidFill>
                  <a:srgbClr val="FFFFFF"/>
                </a:solidFill>
              </a14:hiddenFill>
            </a:ext>
          </a:extLst>
        </p:spPr>
      </p:pic>
      <p:pic>
        <p:nvPicPr>
          <p:cNvPr id="299" name="Picture 10" descr="Image result for Huhtamäki Oyj logo"/>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5736038" y="3583117"/>
            <a:ext cx="780045" cy="129458"/>
          </a:xfrm>
          <a:prstGeom prst="rect">
            <a:avLst/>
          </a:prstGeom>
          <a:noFill/>
          <a:extLst>
            <a:ext uri="{909E8E84-426E-40DD-AFC4-6F175D3DCCD1}">
              <a14:hiddenFill xmlns:a14="http://schemas.microsoft.com/office/drawing/2010/main">
                <a:solidFill>
                  <a:srgbClr val="FFFFFF"/>
                </a:solidFill>
              </a14:hiddenFill>
            </a:ext>
          </a:extLst>
        </p:spPr>
      </p:pic>
      <p:pic>
        <p:nvPicPr>
          <p:cNvPr id="303" name="Picture 14" descr="Image result for printpack logo"/>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3714053" y="3574943"/>
            <a:ext cx="773625" cy="173099"/>
          </a:xfrm>
          <a:prstGeom prst="rect">
            <a:avLst/>
          </a:prstGeom>
          <a:noFill/>
          <a:extLst>
            <a:ext uri="{909E8E84-426E-40DD-AFC4-6F175D3DCCD1}">
              <a14:hiddenFill xmlns:a14="http://schemas.microsoft.com/office/drawing/2010/main">
                <a:solidFill>
                  <a:srgbClr val="FFFFFF"/>
                </a:solidFill>
              </a14:hiddenFill>
            </a:ext>
          </a:extLst>
        </p:spPr>
      </p:pic>
      <p:pic>
        <p:nvPicPr>
          <p:cNvPr id="312" name="Picture 26" descr="Image result for sealed air logo"/>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2362559" y="3794953"/>
            <a:ext cx="870923" cy="284384"/>
          </a:xfrm>
          <a:prstGeom prst="rect">
            <a:avLst/>
          </a:prstGeom>
          <a:noFill/>
          <a:extLst>
            <a:ext uri="{909E8E84-426E-40DD-AFC4-6F175D3DCCD1}">
              <a14:hiddenFill xmlns:a14="http://schemas.microsoft.com/office/drawing/2010/main">
                <a:solidFill>
                  <a:srgbClr val="FFFFFF"/>
                </a:solidFill>
              </a14:hiddenFill>
            </a:ext>
          </a:extLst>
        </p:spPr>
      </p:pic>
      <p:pic>
        <p:nvPicPr>
          <p:cNvPr id="316" name="Picture 36" descr="Image result for winpak logo"/>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792564" y="3987515"/>
            <a:ext cx="936661" cy="191806"/>
          </a:xfrm>
          <a:prstGeom prst="rect">
            <a:avLst/>
          </a:prstGeom>
          <a:noFill/>
          <a:extLst>
            <a:ext uri="{909E8E84-426E-40DD-AFC4-6F175D3DCCD1}">
              <a14:hiddenFill xmlns:a14="http://schemas.microsoft.com/office/drawing/2010/main">
                <a:solidFill>
                  <a:srgbClr val="FFFFFF"/>
                </a:solidFill>
              </a14:hiddenFill>
            </a:ext>
          </a:extLst>
        </p:spPr>
      </p:pic>
      <p:sp>
        <p:nvSpPr>
          <p:cNvPr id="319" name="Oval 125"/>
          <p:cNvSpPr>
            <a:spLocks noChangeAspect="1" noChangeArrowheads="1"/>
          </p:cNvSpPr>
          <p:nvPr/>
        </p:nvSpPr>
        <p:spPr bwMode="auto">
          <a:xfrm rot="230875">
            <a:off x="4497831" y="1804010"/>
            <a:ext cx="55019" cy="55019"/>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1" name="R2U2_SourceNote"/>
          <p:cNvSpPr txBox="1">
            <a:spLocks noChangeArrowheads="1"/>
          </p:cNvSpPr>
          <p:nvPr>
            <p:custDataLst>
              <p:tags r:id="rId6"/>
            </p:custDataLst>
          </p:nvPr>
        </p:nvSpPr>
        <p:spPr bwMode="auto">
          <a:xfrm>
            <a:off x="4569004" y="1741434"/>
            <a:ext cx="397513" cy="10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Munich</a:t>
            </a:r>
          </a:p>
        </p:txBody>
      </p:sp>
      <p:pic>
        <p:nvPicPr>
          <p:cNvPr id="324" name="Picture 2" descr="H:\Libraries\Banker Photos\US\Reifman, Bobby\Reifman,-Bobby_No-Background.png"/>
          <p:cNvPicPr>
            <a:picLocks noChangeAspect="1" noChangeArrowheads="1"/>
          </p:cNvPicPr>
          <p:nvPr/>
        </p:nvPicPr>
        <p:blipFill rotWithShape="1">
          <a:blip r:embed="rId45">
            <a:extLst>
              <a:ext uri="{28A0092B-C50C-407E-A947-70E740481C1C}">
                <a14:useLocalDpi xmlns:a14="http://schemas.microsoft.com/office/drawing/2010/main" val="0"/>
              </a:ext>
            </a:extLst>
          </a:blip>
          <a:srcRect b="5173"/>
          <a:stretch/>
        </p:blipFill>
        <p:spPr bwMode="auto">
          <a:xfrm>
            <a:off x="2395148" y="5194522"/>
            <a:ext cx="381816" cy="502920"/>
          </a:xfrm>
          <a:prstGeom prst="rect">
            <a:avLst/>
          </a:prstGeom>
          <a:noFill/>
          <a:extLst>
            <a:ext uri="{909E8E84-426E-40DD-AFC4-6F175D3DCCD1}">
              <a14:hiddenFill xmlns:a14="http://schemas.microsoft.com/office/drawing/2010/main">
                <a:solidFill>
                  <a:srgbClr val="FFFFFF"/>
                </a:solidFill>
              </a14:hiddenFill>
            </a:ext>
          </a:extLst>
        </p:spPr>
      </p:pic>
      <p:sp>
        <p:nvSpPr>
          <p:cNvPr id="332" name="Rectangle 331"/>
          <p:cNvSpPr/>
          <p:nvPr/>
        </p:nvSpPr>
        <p:spPr>
          <a:xfrm>
            <a:off x="1215626" y="4434931"/>
            <a:ext cx="694944" cy="1262511"/>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900" b="1" dirty="0">
                <a:solidFill>
                  <a:schemeClr val="tx1"/>
                </a:solidFill>
              </a:rPr>
              <a:t>Luke</a:t>
            </a:r>
          </a:p>
          <a:p>
            <a:r>
              <a:rPr lang="en-US" sz="900" b="1" dirty="0">
                <a:solidFill>
                  <a:schemeClr val="tx1"/>
                </a:solidFill>
              </a:rPr>
              <a:t>Webb</a:t>
            </a:r>
          </a:p>
          <a:p>
            <a:r>
              <a:rPr lang="en-US" sz="900" dirty="0">
                <a:solidFill>
                  <a:schemeClr val="tx1"/>
                </a:solidFill>
              </a:rPr>
              <a:t>Managing Director</a:t>
            </a:r>
          </a:p>
          <a:p>
            <a:r>
              <a:rPr lang="en-US" sz="900" b="1" dirty="0">
                <a:solidFill>
                  <a:srgbClr val="336699"/>
                </a:solidFill>
              </a:rPr>
              <a:t>Chicago</a:t>
            </a:r>
          </a:p>
        </p:txBody>
      </p:sp>
      <p:pic>
        <p:nvPicPr>
          <p:cNvPr id="285" name="Picture 17" descr="H:\Williams Lea\Libraries\Banker Photos\Working Folder\US\Webb, Lucien\Webb,-Lucien_No-Background.png"/>
          <p:cNvPicPr>
            <a:picLocks noChangeAspect="1" noChangeArrowheads="1"/>
          </p:cNvPicPr>
          <p:nvPr/>
        </p:nvPicPr>
        <p:blipFill rotWithShape="1">
          <a:blip r:embed="rId46" cstate="print">
            <a:extLst>
              <a:ext uri="{28A0092B-C50C-407E-A947-70E740481C1C}">
                <a14:useLocalDpi xmlns:a14="http://schemas.microsoft.com/office/drawing/2010/main"/>
              </a:ext>
            </a:extLst>
          </a:blip>
          <a:srcRect l="10353" r="6659" b="17013"/>
          <a:stretch/>
        </p:blipFill>
        <p:spPr bwMode="auto">
          <a:xfrm>
            <a:off x="1527424" y="5199353"/>
            <a:ext cx="383146" cy="498089"/>
          </a:xfrm>
          <a:prstGeom prst="rect">
            <a:avLst/>
          </a:prstGeom>
          <a:noFill/>
          <a:extLst>
            <a:ext uri="{909E8E84-426E-40DD-AFC4-6F175D3DCCD1}">
              <a14:hiddenFill xmlns:a14="http://schemas.microsoft.com/office/drawing/2010/main">
                <a:solidFill>
                  <a:srgbClr val="FFFFFF"/>
                </a:solidFill>
              </a14:hiddenFill>
            </a:ext>
          </a:extLst>
        </p:spPr>
      </p:pic>
      <p:pic>
        <p:nvPicPr>
          <p:cNvPr id="323" name="Picture 4" descr="\\lp.com\data\Libraries\Banker Photos\US\Goodwin, Brian\Goodwin_Brian_no background.png">
            <a:extLst>
              <a:ext uri="{FF2B5EF4-FFF2-40B4-BE49-F238E27FC236}">
                <a16:creationId xmlns:a16="http://schemas.microsoft.com/office/drawing/2014/main" id="{921A5146-DF48-4AA6-9505-D48249CBECC4}"/>
              </a:ext>
            </a:extLst>
          </p:cNvPr>
          <p:cNvPicPr>
            <a:picLocks noChangeAspect="1" noChangeArrowheads="1"/>
          </p:cNvPicPr>
          <p:nvPr/>
        </p:nvPicPr>
        <p:blipFill>
          <a:blip r:embed="rId47" cstate="print">
            <a:extLst>
              <a:ext uri="{28A0092B-C50C-407E-A947-70E740481C1C}">
                <a14:useLocalDpi xmlns:a14="http://schemas.microsoft.com/office/drawing/2010/main"/>
              </a:ext>
            </a:extLst>
          </a:blip>
          <a:srcRect/>
          <a:stretch>
            <a:fillRect/>
          </a:stretch>
        </p:blipFill>
        <p:spPr bwMode="auto">
          <a:xfrm>
            <a:off x="3291953" y="5228414"/>
            <a:ext cx="351405" cy="470214"/>
          </a:xfrm>
          <a:prstGeom prst="rect">
            <a:avLst/>
          </a:prstGeom>
          <a:noFill/>
          <a:extLst>
            <a:ext uri="{909E8E84-426E-40DD-AFC4-6F175D3DCCD1}">
              <a14:hiddenFill xmlns:a14="http://schemas.microsoft.com/office/drawing/2010/main">
                <a:solidFill>
                  <a:srgbClr val="FFFFFF"/>
                </a:solidFill>
              </a14:hiddenFill>
            </a:ext>
          </a:extLst>
        </p:spPr>
      </p:pic>
      <p:pic>
        <p:nvPicPr>
          <p:cNvPr id="345" name="Picture 6" descr="https://www.baseball-news-blog.com/logos/rpc-group-logo.jpg"/>
          <p:cNvPicPr>
            <a:picLocks noChangeAspect="1" noChangeArrowheads="1"/>
          </p:cNvPicPr>
          <p:nvPr/>
        </p:nvPicPr>
        <p:blipFill rotWithShape="1">
          <a:blip r:embed="rId48">
            <a:clrChange>
              <a:clrFrom>
                <a:srgbClr val="FFFFFF"/>
              </a:clrFrom>
              <a:clrTo>
                <a:srgbClr val="FFFFFF">
                  <a:alpha val="0"/>
                </a:srgbClr>
              </a:clrTo>
            </a:clrChange>
            <a:extLst>
              <a:ext uri="{28A0092B-C50C-407E-A947-70E740481C1C}">
                <a14:useLocalDpi xmlns:a14="http://schemas.microsoft.com/office/drawing/2010/main" val="0"/>
              </a:ext>
            </a:extLst>
          </a:blip>
          <a:srcRect t="11731" b="10761"/>
          <a:stretch/>
        </p:blipFill>
        <p:spPr bwMode="auto">
          <a:xfrm>
            <a:off x="6915735" y="3818315"/>
            <a:ext cx="684063" cy="530206"/>
          </a:xfrm>
          <a:prstGeom prst="rect">
            <a:avLst/>
          </a:prstGeom>
          <a:noFill/>
          <a:extLst>
            <a:ext uri="{909E8E84-426E-40DD-AFC4-6F175D3DCCD1}">
              <a14:hiddenFill xmlns:a14="http://schemas.microsoft.com/office/drawing/2010/main">
                <a:solidFill>
                  <a:srgbClr val="FFFFFF"/>
                </a:solidFill>
              </a14:hiddenFill>
            </a:ext>
          </a:extLst>
        </p:spPr>
      </p:pic>
      <p:pic>
        <p:nvPicPr>
          <p:cNvPr id="346" name="Picture 2" descr="http://www.canadianpackaging.com/wp-content/uploads/2014/05/ENG-631x354.jpg"/>
          <p:cNvPicPr>
            <a:picLocks noChangeAspect="1" noChangeArrowheads="1"/>
          </p:cNvPicPr>
          <p:nvPr/>
        </p:nvPicPr>
        <p:blipFill rotWithShape="1">
          <a:blip r:embed="rId49">
            <a:clrChange>
              <a:clrFrom>
                <a:srgbClr val="FFFFFF"/>
              </a:clrFrom>
              <a:clrTo>
                <a:srgbClr val="FFFFFF">
                  <a:alpha val="0"/>
                </a:srgbClr>
              </a:clrTo>
            </a:clrChange>
            <a:extLst>
              <a:ext uri="{28A0092B-C50C-407E-A947-70E740481C1C}">
                <a14:useLocalDpi xmlns:a14="http://schemas.microsoft.com/office/drawing/2010/main" val="0"/>
              </a:ext>
            </a:extLst>
          </a:blip>
          <a:srcRect t="29492" b="34893"/>
          <a:stretch/>
        </p:blipFill>
        <p:spPr bwMode="auto">
          <a:xfrm>
            <a:off x="2229305" y="4099622"/>
            <a:ext cx="1189102" cy="237592"/>
          </a:xfrm>
          <a:prstGeom prst="rect">
            <a:avLst/>
          </a:prstGeom>
          <a:noFill/>
          <a:extLst>
            <a:ext uri="{909E8E84-426E-40DD-AFC4-6F175D3DCCD1}">
              <a14:hiddenFill xmlns:a14="http://schemas.microsoft.com/office/drawing/2010/main">
                <a:solidFill>
                  <a:srgbClr val="FFFFFF"/>
                </a:solidFill>
              </a14:hiddenFill>
            </a:ext>
          </a:extLst>
        </p:spPr>
      </p:pic>
      <p:pic>
        <p:nvPicPr>
          <p:cNvPr id="347" name="Picture 8" descr="http://www.ampkcorp.com/wp-content/uploads/2015/12/American-Pack.jpg"/>
          <p:cNvPicPr>
            <a:picLocks noChangeAspect="1" noChangeArrowheads="1"/>
          </p:cNvPicPr>
          <p:nvPr/>
        </p:nvPicPr>
        <p:blipFill>
          <a:blip r:embed="rId5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598" y="3033574"/>
            <a:ext cx="539305" cy="432324"/>
          </a:xfrm>
          <a:prstGeom prst="rect">
            <a:avLst/>
          </a:prstGeom>
          <a:noFill/>
          <a:extLst>
            <a:ext uri="{909E8E84-426E-40DD-AFC4-6F175D3DCCD1}">
              <a14:hiddenFill xmlns:a14="http://schemas.microsoft.com/office/drawing/2010/main">
                <a:solidFill>
                  <a:srgbClr val="FFFFFF"/>
                </a:solidFill>
              </a14:hiddenFill>
            </a:ext>
          </a:extLst>
        </p:spPr>
      </p:pic>
      <p:pic>
        <p:nvPicPr>
          <p:cNvPr id="348" name="Picture 347"/>
          <p:cNvPicPr>
            <a:picLocks noChangeAspect="1"/>
          </p:cNvPicPr>
          <p:nvPr/>
        </p:nvPicPr>
        <p:blipFill>
          <a:blip r:embed="rId51">
            <a:clrChange>
              <a:clrFrom>
                <a:srgbClr val="FFFFFF"/>
              </a:clrFrom>
              <a:clrTo>
                <a:srgbClr val="FFFFFF">
                  <a:alpha val="0"/>
                </a:srgbClr>
              </a:clrTo>
            </a:clrChange>
          </a:blip>
          <a:stretch>
            <a:fillRect/>
          </a:stretch>
        </p:blipFill>
        <p:spPr>
          <a:xfrm>
            <a:off x="3398595" y="3089490"/>
            <a:ext cx="1001536" cy="320492"/>
          </a:xfrm>
          <a:prstGeom prst="rect">
            <a:avLst/>
          </a:prstGeom>
        </p:spPr>
      </p:pic>
      <p:pic>
        <p:nvPicPr>
          <p:cNvPr id="349" name="Picture 12" descr="http://www.excelrise.com/images/Ceisa_Packaging.png"/>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5541486" y="3102161"/>
            <a:ext cx="540376" cy="323376"/>
          </a:xfrm>
          <a:prstGeom prst="rect">
            <a:avLst/>
          </a:prstGeom>
          <a:noFill/>
          <a:extLst>
            <a:ext uri="{909E8E84-426E-40DD-AFC4-6F175D3DCCD1}">
              <a14:hiddenFill xmlns:a14="http://schemas.microsoft.com/office/drawing/2010/main">
                <a:solidFill>
                  <a:srgbClr val="FFFFFF"/>
                </a:solidFill>
              </a14:hiddenFill>
            </a:ext>
          </a:extLst>
        </p:spPr>
      </p:pic>
      <p:pic>
        <p:nvPicPr>
          <p:cNvPr id="350" name="Picture 14" descr="File:Dai Nippon Printing logo.svg"/>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815779" y="3551312"/>
            <a:ext cx="643559" cy="193068"/>
          </a:xfrm>
          <a:prstGeom prst="rect">
            <a:avLst/>
          </a:prstGeom>
          <a:noFill/>
          <a:extLst>
            <a:ext uri="{909E8E84-426E-40DD-AFC4-6F175D3DCCD1}">
              <a14:hiddenFill xmlns:a14="http://schemas.microsoft.com/office/drawing/2010/main">
                <a:solidFill>
                  <a:srgbClr val="FFFFFF"/>
                </a:solidFill>
              </a14:hiddenFill>
            </a:ext>
          </a:extLst>
        </p:spPr>
      </p:pic>
      <p:pic>
        <p:nvPicPr>
          <p:cNvPr id="352" name="Picture 18" descr="http://rengopackaging.com/wp-content/uploads/2017/05/cropped-rengo-logo.png"/>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487335" y="3955350"/>
            <a:ext cx="1235634" cy="256136"/>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22" descr="http://thinkplasticbrazil.com/wp-content/uploads/2015/05/Zaraplast_logotipo.png"/>
          <p:cNvPicPr>
            <a:picLocks noChangeAspect="1" noChangeArrowheads="1"/>
          </p:cNvPicPr>
          <p:nvPr/>
        </p:nvPicPr>
        <p:blipFill rotWithShape="1">
          <a:blip r:embed="rId55">
            <a:clrChange>
              <a:clrFrom>
                <a:srgbClr val="FFFFFF"/>
              </a:clrFrom>
              <a:clrTo>
                <a:srgbClr val="FFFFFF">
                  <a:alpha val="0"/>
                </a:srgbClr>
              </a:clrTo>
            </a:clrChange>
            <a:extLst>
              <a:ext uri="{28A0092B-C50C-407E-A947-70E740481C1C}">
                <a14:useLocalDpi xmlns:a14="http://schemas.microsoft.com/office/drawing/2010/main" val="0"/>
              </a:ext>
            </a:extLst>
          </a:blip>
          <a:srcRect l="14693" t="19189" r="13521" b="23801"/>
          <a:stretch/>
        </p:blipFill>
        <p:spPr bwMode="auto">
          <a:xfrm>
            <a:off x="3496095" y="3874116"/>
            <a:ext cx="849125" cy="429125"/>
          </a:xfrm>
          <a:prstGeom prst="rect">
            <a:avLst/>
          </a:prstGeom>
          <a:noFill/>
          <a:extLst>
            <a:ext uri="{909E8E84-426E-40DD-AFC4-6F175D3DCCD1}">
              <a14:hiddenFill xmlns:a14="http://schemas.microsoft.com/office/drawing/2010/main">
                <a:solidFill>
                  <a:srgbClr val="FFFFFF"/>
                </a:solidFill>
              </a14:hiddenFill>
            </a:ext>
          </a:extLst>
        </p:spPr>
      </p:pic>
      <p:grpSp>
        <p:nvGrpSpPr>
          <p:cNvPr id="1029" name="Group 1028"/>
          <p:cNvGrpSpPr/>
          <p:nvPr/>
        </p:nvGrpSpPr>
        <p:grpSpPr>
          <a:xfrm>
            <a:off x="5500482" y="4434931"/>
            <a:ext cx="700225" cy="1262511"/>
            <a:chOff x="5521041" y="4434931"/>
            <a:chExt cx="700225" cy="1262511"/>
          </a:xfrm>
        </p:grpSpPr>
        <p:sp>
          <p:nvSpPr>
            <p:cNvPr id="245" name="Rectangle 244"/>
            <p:cNvSpPr/>
            <p:nvPr/>
          </p:nvSpPr>
          <p:spPr>
            <a:xfrm>
              <a:off x="5521041" y="4434931"/>
              <a:ext cx="694944" cy="1262511"/>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900" b="1" dirty="0">
                  <a:solidFill>
                    <a:schemeClr val="tx1"/>
                  </a:solidFill>
                </a:rPr>
                <a:t>Phil </a:t>
              </a:r>
            </a:p>
            <a:p>
              <a:r>
                <a:rPr lang="en-US" sz="900" b="1" dirty="0">
                  <a:solidFill>
                    <a:schemeClr val="tx1"/>
                  </a:solidFill>
                </a:rPr>
                <a:t>McCreanor</a:t>
              </a:r>
            </a:p>
            <a:p>
              <a:r>
                <a:rPr lang="en-US" sz="900" dirty="0">
                  <a:solidFill>
                    <a:schemeClr val="tx1"/>
                  </a:solidFill>
                </a:rPr>
                <a:t>Managing Director</a:t>
              </a:r>
            </a:p>
            <a:p>
              <a:r>
                <a:rPr lang="en-US" sz="900" b="1" spc="-20" dirty="0">
                  <a:solidFill>
                    <a:srgbClr val="336699"/>
                  </a:solidFill>
                </a:rPr>
                <a:t>UK</a:t>
              </a:r>
            </a:p>
          </p:txBody>
        </p:sp>
        <p:pic>
          <p:nvPicPr>
            <p:cNvPr id="294" name="Picture 8" descr="H:\Williams Lea\Libraries\Banker Photos\Working Folder\UK\McCreanor, Phil\McCreanor,-Phil_Resized-No-Background.png">
              <a:extLst>
                <a:ext uri="{FF2B5EF4-FFF2-40B4-BE49-F238E27FC236}">
                  <a16:creationId xmlns:a16="http://schemas.microsoft.com/office/drawing/2014/main" id="{F8C84DAF-ADC8-4AAD-A197-4B454015BA5E}"/>
                </a:ext>
              </a:extLst>
            </p:cNvPr>
            <p:cNvPicPr>
              <a:picLocks noChangeAspect="1" noChangeArrowheads="1"/>
            </p:cNvPicPr>
            <p:nvPr/>
          </p:nvPicPr>
          <p:blipFill rotWithShape="1">
            <a:blip r:embed="rId56">
              <a:extLst>
                <a:ext uri="{28A0092B-C50C-407E-A947-70E740481C1C}">
                  <a14:useLocalDpi xmlns:a14="http://schemas.microsoft.com/office/drawing/2010/main" val="0"/>
                </a:ext>
              </a:extLst>
            </a:blip>
            <a:srcRect l="5215" t="3125" r="-421" b="26837"/>
            <a:stretch/>
          </p:blipFill>
          <p:spPr bwMode="auto">
            <a:xfrm>
              <a:off x="5708314" y="5190593"/>
              <a:ext cx="512952" cy="502920"/>
            </a:xfrm>
            <a:prstGeom prst="rect">
              <a:avLst/>
            </a:prstGeom>
            <a:noFill/>
            <a:extLst>
              <a:ext uri="{909E8E84-426E-40DD-AFC4-6F175D3DCCD1}">
                <a14:hiddenFill xmlns:a14="http://schemas.microsoft.com/office/drawing/2010/main">
                  <a:solidFill>
                    <a:srgbClr val="FFFFFF"/>
                  </a:solidFill>
                </a14:hiddenFill>
              </a:ext>
            </a:extLst>
          </p:spPr>
        </p:pic>
      </p:grpSp>
      <p:sp>
        <p:nvSpPr>
          <p:cNvPr id="297" name="TextBox 296"/>
          <p:cNvSpPr txBox="1"/>
          <p:nvPr/>
        </p:nvSpPr>
        <p:spPr>
          <a:xfrm>
            <a:off x="1367141" y="6485451"/>
            <a:ext cx="6796086" cy="130805"/>
          </a:xfrm>
          <a:prstGeom prst="rect">
            <a:avLst/>
          </a:prstGeom>
          <a:noFill/>
        </p:spPr>
        <p:txBody>
          <a:bodyPr vert="horz" wrap="square" lIns="0" tIns="22860" rIns="0" bIns="0" rtlCol="0" anchor="t">
            <a:noAutofit/>
          </a:bodyPr>
          <a:lstStyle/>
          <a:p>
            <a:pPr marL="177800" indent="-177800"/>
            <a:r>
              <a:rPr lang="en-US" sz="700" i="1" dirty="0">
                <a:solidFill>
                  <a:srgbClr val="000000"/>
                </a:solidFill>
              </a:rPr>
              <a:t>* TBD pending financial wherewithal </a:t>
            </a:r>
          </a:p>
          <a:p>
            <a:pPr marL="177800" indent="-177800"/>
            <a:endParaRPr lang="en-US" sz="700" i="1" dirty="0">
              <a:solidFill>
                <a:srgbClr val="000000"/>
              </a:solidFill>
            </a:endParaRPr>
          </a:p>
        </p:txBody>
      </p:sp>
      <p:sp>
        <p:nvSpPr>
          <p:cNvPr id="300" name="TextBox 299"/>
          <p:cNvSpPr txBox="1"/>
          <p:nvPr/>
        </p:nvSpPr>
        <p:spPr>
          <a:xfrm>
            <a:off x="2700172" y="3366222"/>
            <a:ext cx="165175" cy="98276"/>
          </a:xfrm>
          <a:prstGeom prst="rect">
            <a:avLst/>
          </a:prstGeom>
          <a:noFill/>
        </p:spPr>
        <p:txBody>
          <a:bodyPr vert="horz" wrap="square" lIns="0" tIns="22860" rIns="0" bIns="0" rtlCol="0" anchor="t">
            <a:noAutofit/>
          </a:bodyPr>
          <a:lstStyle/>
          <a:p>
            <a:pPr marL="177800" indent="-177800"/>
            <a:r>
              <a:rPr lang="en-US" sz="700" i="1" dirty="0">
                <a:solidFill>
                  <a:srgbClr val="000000"/>
                </a:solidFill>
              </a:rPr>
              <a:t>*</a:t>
            </a:r>
          </a:p>
        </p:txBody>
      </p:sp>
      <p:pic>
        <p:nvPicPr>
          <p:cNvPr id="1028" name="Picture 4" descr="Logo"/>
          <p:cNvPicPr>
            <a:picLocks noChangeAspect="1" noChangeArrowheads="1"/>
          </p:cNvPicPr>
          <p:nvPr/>
        </p:nvPicPr>
        <p:blipFill>
          <a:blip r:embed="rId5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8140" y="3609764"/>
            <a:ext cx="1710740" cy="219952"/>
          </a:xfrm>
          <a:prstGeom prst="rect">
            <a:avLst/>
          </a:prstGeom>
          <a:noFill/>
          <a:extLst>
            <a:ext uri="{909E8E84-426E-40DD-AFC4-6F175D3DCCD1}">
              <a14:hiddenFill xmlns:a14="http://schemas.microsoft.com/office/drawing/2010/main">
                <a:solidFill>
                  <a:srgbClr val="FFFFFF"/>
                </a:solidFill>
              </a14:hiddenFill>
            </a:ext>
          </a:extLst>
        </p:spPr>
      </p:pic>
      <p:grpSp>
        <p:nvGrpSpPr>
          <p:cNvPr id="1025" name="Group 1024"/>
          <p:cNvGrpSpPr/>
          <p:nvPr/>
        </p:nvGrpSpPr>
        <p:grpSpPr>
          <a:xfrm>
            <a:off x="8103928" y="4434931"/>
            <a:ext cx="694944" cy="1265796"/>
            <a:chOff x="8103928" y="4434931"/>
            <a:chExt cx="694944" cy="1265796"/>
          </a:xfrm>
        </p:grpSpPr>
        <p:sp>
          <p:nvSpPr>
            <p:cNvPr id="248" name="Rectangle 247"/>
            <p:cNvSpPr/>
            <p:nvPr/>
          </p:nvSpPr>
          <p:spPr>
            <a:xfrm>
              <a:off x="8103928" y="4434931"/>
              <a:ext cx="694944" cy="1262511"/>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0" rtlCol="0" anchor="t"/>
            <a:lstStyle/>
            <a:p>
              <a:r>
                <a:rPr lang="en-US" sz="900" b="1" dirty="0">
                  <a:solidFill>
                    <a:schemeClr val="tx1"/>
                  </a:solidFill>
                </a:rPr>
                <a:t>Witold Szymanski</a:t>
              </a:r>
            </a:p>
            <a:p>
              <a:r>
                <a:rPr lang="en-US" sz="900" dirty="0">
                  <a:solidFill>
                    <a:schemeClr val="tx1"/>
                  </a:solidFill>
                </a:rPr>
                <a:t>Managing Director</a:t>
              </a:r>
            </a:p>
            <a:p>
              <a:r>
                <a:rPr lang="en-US" sz="900" b="1" dirty="0">
                  <a:solidFill>
                    <a:srgbClr val="336699"/>
                  </a:solidFill>
                </a:rPr>
                <a:t>Austria</a:t>
              </a:r>
            </a:p>
          </p:txBody>
        </p:sp>
        <p:pic>
          <p:nvPicPr>
            <p:cNvPr id="302" name="Picture 301"/>
            <p:cNvPicPr>
              <a:picLocks noChangeAspect="1"/>
            </p:cNvPicPr>
            <p:nvPr/>
          </p:nvPicPr>
          <p:blipFill>
            <a:blip r:embed="rId58"/>
            <a:stretch>
              <a:fillRect/>
            </a:stretch>
          </p:blipFill>
          <p:spPr>
            <a:xfrm>
              <a:off x="8408995" y="5196842"/>
              <a:ext cx="387603" cy="503885"/>
            </a:xfrm>
            <a:prstGeom prst="rect">
              <a:avLst/>
            </a:prstGeom>
          </p:spPr>
        </p:pic>
      </p:grpSp>
      <p:sp>
        <p:nvSpPr>
          <p:cNvPr id="1031"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32</a:t>
            </a:r>
          </a:p>
        </p:txBody>
      </p:sp>
    </p:spTree>
    <p:extLst>
      <p:ext uri="{BB962C8B-B14F-4D97-AF65-F5344CB8AC3E}">
        <p14:creationId xmlns:p14="http://schemas.microsoft.com/office/powerpoint/2010/main" val="4594955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848224" y="5749469"/>
            <a:ext cx="3952875" cy="605294"/>
          </a:xfrm>
          <a:prstGeom prst="rect">
            <a:avLst/>
          </a:prstGeom>
          <a:solidFill>
            <a:srgbClr val="336699"/>
          </a:solidFill>
          <a:ln w="9525" cap="flat" cmpd="sng" algn="ctr">
            <a:noFill/>
            <a:prstDash val="solid"/>
            <a:bevel/>
          </a:ln>
          <a:effectLst/>
          <a:extLst>
            <a:ext uri="{91240B29-F687-4F45-9708-019B960494DF}">
              <a14:hiddenLine xmlns:a14="http://schemas.microsoft.com/office/drawing/2010/main" w="9525" cap="flat" cmpd="sng" algn="ctr">
                <a:solidFill>
                  <a:schemeClr val="bg1"/>
                </a:solidFill>
                <a:prstDash val="solid"/>
                <a:bevel/>
              </a14:hiddenLine>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Lincoln’s sponsor screening tool generates a targeted list </a:t>
            </a:r>
            <a:br>
              <a:rPr lang="en-US" sz="1000" b="1" dirty="0">
                <a:solidFill>
                  <a:srgbClr val="FFFFFF"/>
                </a:solidFill>
              </a:rPr>
            </a:br>
            <a:r>
              <a:rPr lang="en-US" sz="1000" b="1" dirty="0">
                <a:solidFill>
                  <a:srgbClr val="FFFFFF"/>
                </a:solidFill>
              </a:rPr>
              <a:t>of validated potential financial acquirers</a:t>
            </a:r>
          </a:p>
        </p:txBody>
      </p:sp>
      <p:sp>
        <p:nvSpPr>
          <p:cNvPr id="2" name="Title 1"/>
          <p:cNvSpPr>
            <a:spLocks noGrp="1"/>
          </p:cNvSpPr>
          <p:nvPr>
            <p:ph type="title"/>
          </p:nvPr>
        </p:nvSpPr>
        <p:spPr/>
        <p:txBody>
          <a:bodyPr/>
          <a:lstStyle/>
          <a:p>
            <a:r>
              <a:rPr lang="en-US" dirty="0"/>
              <a:t>Significant Experience Selling to Private Equity Funds</a:t>
            </a:r>
          </a:p>
        </p:txBody>
      </p:sp>
      <p:sp>
        <p:nvSpPr>
          <p:cNvPr id="18" name="Subtitle Box"/>
          <p:cNvSpPr txBox="1"/>
          <p:nvPr/>
        </p:nvSpPr>
        <p:spPr>
          <a:xfrm>
            <a:off x="328613" y="715963"/>
            <a:ext cx="8636000" cy="230832"/>
          </a:xfrm>
          <a:prstGeom prst="rect">
            <a:avLst/>
          </a:prstGeom>
          <a:noFill/>
        </p:spPr>
        <p:txBody>
          <a:bodyPr vert="horz" wrap="square" lIns="0" tIns="45720" rIns="0" bIns="0" rtlCol="0" anchor="t">
            <a:spAutoFit/>
          </a:bodyPr>
          <a:lstStyle>
            <a:defPPr>
              <a:defRPr lang="en-US"/>
            </a:defPPr>
            <a:lvl1pPr>
              <a:defRPr sz="1200" i="1">
                <a:solidFill>
                  <a:srgbClr val="07325F"/>
                </a:solidFill>
              </a:defRPr>
            </a:lvl1pPr>
          </a:lstStyle>
          <a:p>
            <a:r>
              <a:rPr lang="en-US" dirty="0">
                <a:latin typeface="Tahoma" panose="020B0604030504040204" pitchFamily="34" charset="0"/>
              </a:rPr>
              <a:t>Lincoln’s Financial Sponsor Group provides useful intelligence on fund dynamics that can impact behavior during a sale process</a:t>
            </a:r>
          </a:p>
        </p:txBody>
      </p:sp>
      <p:graphicFrame>
        <p:nvGraphicFramePr>
          <p:cNvPr id="6" name="Table 5"/>
          <p:cNvGraphicFramePr>
            <a:graphicFrameLocks noGrp="1"/>
          </p:cNvGraphicFramePr>
          <p:nvPr>
            <p:extLst>
              <p:ext uri="{D42A27DB-BD31-4B8C-83A1-F6EECF244321}">
                <p14:modId xmlns:p14="http://schemas.microsoft.com/office/powerpoint/2010/main" val="937253463"/>
              </p:ext>
            </p:extLst>
          </p:nvPr>
        </p:nvGraphicFramePr>
        <p:xfrm>
          <a:off x="342901" y="1081079"/>
          <a:ext cx="3959083" cy="256032"/>
        </p:xfrm>
        <a:graphic>
          <a:graphicData uri="http://schemas.openxmlformats.org/drawingml/2006/table">
            <a:tbl>
              <a:tblPr firstRow="1" bandRow="1">
                <a:tableStyleId>{5C22544A-7EE6-4342-B048-85BDC9FD1C3A}</a:tableStyleId>
              </a:tblPr>
              <a:tblGrid>
                <a:gridCol w="3959083">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06350236"/>
              </p:ext>
            </p:extLst>
          </p:nvPr>
        </p:nvGraphicFramePr>
        <p:xfrm>
          <a:off x="4837195" y="1081079"/>
          <a:ext cx="3959083" cy="256032"/>
        </p:xfrm>
        <a:graphic>
          <a:graphicData uri="http://schemas.openxmlformats.org/drawingml/2006/table">
            <a:tbl>
              <a:tblPr firstRow="1" bandRow="1">
                <a:tableStyleId>{5C22544A-7EE6-4342-B048-85BDC9FD1C3A}</a:tableStyleId>
              </a:tblPr>
              <a:tblGrid>
                <a:gridCol w="3959083">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Screening Methodology for Private Equity Funds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74019836"/>
              </p:ext>
            </p:extLst>
          </p:nvPr>
        </p:nvGraphicFramePr>
        <p:xfrm>
          <a:off x="342901" y="4988935"/>
          <a:ext cx="3959083" cy="256032"/>
        </p:xfrm>
        <a:graphic>
          <a:graphicData uri="http://schemas.openxmlformats.org/drawingml/2006/table">
            <a:tbl>
              <a:tblPr firstRow="1" bandRow="1">
                <a:tableStyleId>{5C22544A-7EE6-4342-B048-85BDC9FD1C3A}</a:tableStyleId>
              </a:tblPr>
              <a:tblGrid>
                <a:gridCol w="3959083">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Sell-Side Transactions with Financial Sponsor as Buyer</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19" name="R2O2_Shape"/>
          <p:cNvSpPr txBox="1">
            <a:spLocks noChangeArrowheads="1"/>
          </p:cNvSpPr>
          <p:nvPr>
            <p:custDataLst>
              <p:tags r:id="rId1"/>
            </p:custDataLst>
          </p:nvPr>
        </p:nvSpPr>
        <p:spPr bwMode="auto">
          <a:xfrm>
            <a:off x="342902" y="1383111"/>
            <a:ext cx="3952874" cy="201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lstStyle>
            <a:lvl1pPr marL="342900" indent="-342900" defTabSz="817563" eaLnBrk="0" hangingPunct="0">
              <a:defRPr sz="2200" b="1">
                <a:solidFill>
                  <a:schemeClr val="tx1"/>
                </a:solidFill>
                <a:latin typeface="Times New Roman" pitchFamily="18" charset="0"/>
              </a:defRPr>
            </a:lvl1pPr>
            <a:lvl2pPr marL="179388" indent="-179388" defTabSz="817563" eaLnBrk="0" hangingPunct="0">
              <a:defRPr sz="2200" b="1">
                <a:solidFill>
                  <a:schemeClr val="tx1"/>
                </a:solidFill>
                <a:latin typeface="Times New Roman" pitchFamily="18" charset="0"/>
              </a:defRPr>
            </a:lvl2pPr>
            <a:lvl3pPr marL="360363" indent="-180975" defTabSz="817563" eaLnBrk="0" hangingPunct="0">
              <a:defRPr sz="2200" b="1">
                <a:solidFill>
                  <a:schemeClr val="tx1"/>
                </a:solidFill>
                <a:latin typeface="Times New Roman" pitchFamily="18" charset="0"/>
              </a:defRPr>
            </a:lvl3pPr>
            <a:lvl4pPr marL="1600200" indent="-228600" defTabSz="817563" eaLnBrk="0" hangingPunct="0">
              <a:defRPr sz="2200" b="1">
                <a:solidFill>
                  <a:schemeClr val="tx1"/>
                </a:solidFill>
                <a:latin typeface="Times New Roman" pitchFamily="18" charset="0"/>
              </a:defRPr>
            </a:lvl4pPr>
            <a:lvl5pPr marL="2057400" indent="-228600" defTabSz="817563" eaLnBrk="0" hangingPunct="0">
              <a:defRPr sz="2200" b="1">
                <a:solidFill>
                  <a:schemeClr val="tx1"/>
                </a:solidFill>
                <a:latin typeface="Times New Roman" pitchFamily="18" charset="0"/>
              </a:defRPr>
            </a:lvl5pPr>
            <a:lvl6pPr marL="2514600" indent="-228600" defTabSz="817563" eaLnBrk="0" fontAlgn="base" hangingPunct="0">
              <a:spcBef>
                <a:spcPct val="0"/>
              </a:spcBef>
              <a:spcAft>
                <a:spcPct val="0"/>
              </a:spcAft>
              <a:defRPr sz="2200" b="1">
                <a:solidFill>
                  <a:schemeClr val="tx1"/>
                </a:solidFill>
                <a:latin typeface="Times New Roman" pitchFamily="18" charset="0"/>
              </a:defRPr>
            </a:lvl6pPr>
            <a:lvl7pPr marL="2971800" indent="-228600" defTabSz="817563" eaLnBrk="0" fontAlgn="base" hangingPunct="0">
              <a:spcBef>
                <a:spcPct val="0"/>
              </a:spcBef>
              <a:spcAft>
                <a:spcPct val="0"/>
              </a:spcAft>
              <a:defRPr sz="2200" b="1">
                <a:solidFill>
                  <a:schemeClr val="tx1"/>
                </a:solidFill>
                <a:latin typeface="Times New Roman" pitchFamily="18" charset="0"/>
              </a:defRPr>
            </a:lvl7pPr>
            <a:lvl8pPr marL="3429000" indent="-228600" defTabSz="817563" eaLnBrk="0" fontAlgn="base" hangingPunct="0">
              <a:spcBef>
                <a:spcPct val="0"/>
              </a:spcBef>
              <a:spcAft>
                <a:spcPct val="0"/>
              </a:spcAft>
              <a:defRPr sz="2200" b="1">
                <a:solidFill>
                  <a:schemeClr val="tx1"/>
                </a:solidFill>
                <a:latin typeface="Times New Roman" pitchFamily="18" charset="0"/>
              </a:defRPr>
            </a:lvl8pPr>
            <a:lvl9pPr marL="3886200" indent="-228600" defTabSz="817563" eaLnBrk="0" fontAlgn="base" hangingPunct="0">
              <a:spcBef>
                <a:spcPct val="0"/>
              </a:spcBef>
              <a:spcAft>
                <a:spcPct val="0"/>
              </a:spcAft>
              <a:defRPr sz="2200" b="1">
                <a:solidFill>
                  <a:schemeClr val="tx1"/>
                </a:solidFill>
                <a:latin typeface="Times New Roman" pitchFamily="18" charset="0"/>
              </a:defRPr>
            </a:lvl9pPr>
          </a:lstStyle>
          <a:p>
            <a:pPr marL="173038" lvl="1" indent="-173038" defTabSz="914400" eaLnBrk="1" hangingPunct="1">
              <a:spcBef>
                <a:spcPts val="600"/>
              </a:spcBef>
              <a:buClr>
                <a:srgbClr val="07325F"/>
              </a:buClr>
              <a:buSzPct val="100000"/>
              <a:buFont typeface="Wingdings" panose="05000000000000000000" pitchFamily="2" charset="2"/>
              <a:buChar char="§"/>
            </a:pPr>
            <a:r>
              <a:rPr lang="en-US" sz="900" b="0" dirty="0">
                <a:latin typeface="Tahoma" panose="020B0604030504040204" pitchFamily="34" charset="0"/>
              </a:rPr>
              <a:t>Lincoln’s Financial Sponsors Group ensures that the firm is in constant dialogue with 2,400+ private equity firms worldwide</a:t>
            </a:r>
          </a:p>
          <a:p>
            <a:pPr marL="344488" lvl="1" indent="-173038" defTabSz="914400" eaLnBrk="1" hangingPunct="1">
              <a:spcBef>
                <a:spcPts val="600"/>
              </a:spcBef>
              <a:buClr>
                <a:srgbClr val="07325F"/>
              </a:buClr>
              <a:buSzPct val="100000"/>
              <a:buFont typeface="Arial" panose="020B0604020202020204" pitchFamily="34" charset="0"/>
              <a:buChar char="-"/>
            </a:pPr>
            <a:r>
              <a:rPr lang="en-US" sz="900" b="0" dirty="0">
                <a:latin typeface="Tahoma" panose="020B0604030504040204" pitchFamily="34" charset="0"/>
              </a:rPr>
              <a:t>63 deals completed on behalf of private equity clients in 2016</a:t>
            </a:r>
            <a:endParaRPr lang="en-US" sz="900" b="0" baseline="30000" dirty="0">
              <a:latin typeface="Tahoma" panose="020B0604030504040204" pitchFamily="34" charset="0"/>
            </a:endParaRPr>
          </a:p>
          <a:p>
            <a:pPr marL="344488" lvl="1" indent="-173038" defTabSz="914400" eaLnBrk="1" hangingPunct="1">
              <a:spcBef>
                <a:spcPts val="600"/>
              </a:spcBef>
              <a:buClr>
                <a:srgbClr val="07325F"/>
              </a:buClr>
              <a:buSzPct val="100000"/>
              <a:buFont typeface="Arial" panose="020B0604020202020204" pitchFamily="34" charset="0"/>
              <a:buChar char="-"/>
            </a:pPr>
            <a:r>
              <a:rPr lang="en-US" sz="900" b="0" dirty="0">
                <a:latin typeface="Tahoma" panose="020B0604030504040204" pitchFamily="34" charset="0"/>
              </a:rPr>
              <a:t>~40% of sell-side transactions were sold to private equity firms</a:t>
            </a:r>
          </a:p>
          <a:p>
            <a:pPr lvl="1" eaLnBrk="1" hangingPunct="1">
              <a:spcBef>
                <a:spcPts val="600"/>
              </a:spcBef>
              <a:buClr>
                <a:srgbClr val="000080"/>
              </a:buClr>
              <a:buSzPct val="100000"/>
              <a:buFont typeface="Wingdings" pitchFamily="2" charset="2"/>
              <a:buChar char="§"/>
            </a:pPr>
            <a:r>
              <a:rPr lang="en-US" sz="900" b="0" dirty="0">
                <a:latin typeface="Tahoma" panose="020B0604030504040204" pitchFamily="34" charset="0"/>
              </a:rPr>
              <a:t>Through conversations and detailed surveys (which have been completed by over 400 firms), Lincoln is able to maintain a proprietary database of each private equity firm</a:t>
            </a:r>
          </a:p>
          <a:p>
            <a:pPr marL="344488" lvl="1" indent="-173038" defTabSz="914400" eaLnBrk="1" hangingPunct="1">
              <a:spcBef>
                <a:spcPts val="600"/>
              </a:spcBef>
              <a:buClr>
                <a:srgbClr val="07325F"/>
              </a:buClr>
              <a:buSzPct val="100000"/>
              <a:buFont typeface="Arial" panose="020B0604020202020204" pitchFamily="34" charset="0"/>
              <a:buChar char="-"/>
            </a:pPr>
            <a:r>
              <a:rPr lang="en-US" sz="900" b="0" dirty="0">
                <a:latin typeface="Tahoma" panose="020B0604030504040204" pitchFamily="34" charset="0"/>
              </a:rPr>
              <a:t>Maintains contact information and history</a:t>
            </a:r>
          </a:p>
          <a:p>
            <a:pPr marL="344488" lvl="1" indent="-173038" defTabSz="914400" eaLnBrk="1" hangingPunct="1">
              <a:spcBef>
                <a:spcPts val="600"/>
              </a:spcBef>
              <a:buClr>
                <a:srgbClr val="07325F"/>
              </a:buClr>
              <a:buSzPct val="100000"/>
              <a:buFont typeface="Arial" panose="020B0604020202020204" pitchFamily="34" charset="0"/>
              <a:buChar char="-"/>
            </a:pPr>
            <a:r>
              <a:rPr lang="en-US" sz="900" b="0" dirty="0">
                <a:latin typeface="Tahoma" panose="020B0604030504040204" pitchFamily="34" charset="0"/>
              </a:rPr>
              <a:t>Lists investment focus and appetite</a:t>
            </a:r>
          </a:p>
          <a:p>
            <a:pPr marL="344488" lvl="1" indent="-173038" defTabSz="914400" eaLnBrk="1" hangingPunct="1">
              <a:spcBef>
                <a:spcPts val="600"/>
              </a:spcBef>
              <a:buClr>
                <a:srgbClr val="07325F"/>
              </a:buClr>
              <a:buSzPct val="100000"/>
              <a:buFont typeface="Arial" panose="020B0604020202020204" pitchFamily="34" charset="0"/>
              <a:buChar char="-"/>
            </a:pPr>
            <a:r>
              <a:rPr lang="en-US" sz="900" b="0" dirty="0">
                <a:latin typeface="Tahoma" panose="020B0604030504040204" pitchFamily="34" charset="0"/>
              </a:rPr>
              <a:t>Tracks bidding behavior on prior transactions</a:t>
            </a:r>
          </a:p>
          <a:p>
            <a:pPr marL="344488" lvl="1" indent="-173038" defTabSz="914400" eaLnBrk="1" hangingPunct="1">
              <a:spcBef>
                <a:spcPts val="600"/>
              </a:spcBef>
              <a:buClr>
                <a:srgbClr val="07325F"/>
              </a:buClr>
              <a:buSzPct val="100000"/>
              <a:buFont typeface="Arial" panose="020B0604020202020204" pitchFamily="34" charset="0"/>
              <a:buChar char="-"/>
            </a:pPr>
            <a:r>
              <a:rPr lang="en-US" sz="900" b="0" dirty="0">
                <a:latin typeface="Tahoma" panose="020B0604030504040204" pitchFamily="34" charset="0"/>
              </a:rPr>
              <a:t>Helps to determine the best private equity buyers for each transaction</a:t>
            </a:r>
          </a:p>
        </p:txBody>
      </p:sp>
      <p:graphicFrame>
        <p:nvGraphicFramePr>
          <p:cNvPr id="45" name="Chart 44"/>
          <p:cNvGraphicFramePr/>
          <p:nvPr>
            <p:extLst/>
          </p:nvPr>
        </p:nvGraphicFramePr>
        <p:xfrm>
          <a:off x="328613" y="5336146"/>
          <a:ext cx="3967162" cy="1128734"/>
        </p:xfrm>
        <a:graphic>
          <a:graphicData uri="http://schemas.openxmlformats.org/drawingml/2006/chart">
            <c:chart xmlns:c="http://schemas.openxmlformats.org/drawingml/2006/chart" xmlns:r="http://schemas.openxmlformats.org/officeDocument/2006/relationships" r:id="rId3"/>
          </a:graphicData>
        </a:graphic>
      </p:graphicFrame>
      <p:grpSp>
        <p:nvGrpSpPr>
          <p:cNvPr id="44" name="Group 43"/>
          <p:cNvGrpSpPr/>
          <p:nvPr/>
        </p:nvGrpSpPr>
        <p:grpSpPr>
          <a:xfrm>
            <a:off x="4848225" y="1383111"/>
            <a:ext cx="3930420" cy="4315644"/>
            <a:chOff x="4848225" y="1551756"/>
            <a:chExt cx="4025898" cy="4315644"/>
          </a:xfrm>
        </p:grpSpPr>
        <p:grpSp>
          <p:nvGrpSpPr>
            <p:cNvPr id="47" name="Group 46"/>
            <p:cNvGrpSpPr/>
            <p:nvPr/>
          </p:nvGrpSpPr>
          <p:grpSpPr>
            <a:xfrm>
              <a:off x="6818062" y="1551756"/>
              <a:ext cx="2056061" cy="4315644"/>
              <a:chOff x="6742273" y="1552694"/>
              <a:chExt cx="2131851" cy="4474726"/>
            </a:xfrm>
          </p:grpSpPr>
          <p:sp>
            <p:nvSpPr>
              <p:cNvPr id="66" name="Freeform 65"/>
              <p:cNvSpPr/>
              <p:nvPr/>
            </p:nvSpPr>
            <p:spPr>
              <a:xfrm>
                <a:off x="7568783" y="2303659"/>
                <a:ext cx="478831" cy="182880"/>
              </a:xfrm>
              <a:custGeom>
                <a:avLst/>
                <a:gdLst>
                  <a:gd name="connsiteX0" fmla="*/ 0 w 196430"/>
                  <a:gd name="connsiteY0" fmla="*/ 45957 h 229786"/>
                  <a:gd name="connsiteX1" fmla="*/ 98215 w 196430"/>
                  <a:gd name="connsiteY1" fmla="*/ 45957 h 229786"/>
                  <a:gd name="connsiteX2" fmla="*/ 98215 w 196430"/>
                  <a:gd name="connsiteY2" fmla="*/ 0 h 229786"/>
                  <a:gd name="connsiteX3" fmla="*/ 196430 w 196430"/>
                  <a:gd name="connsiteY3" fmla="*/ 114893 h 229786"/>
                  <a:gd name="connsiteX4" fmla="*/ 98215 w 196430"/>
                  <a:gd name="connsiteY4" fmla="*/ 229786 h 229786"/>
                  <a:gd name="connsiteX5" fmla="*/ 98215 w 196430"/>
                  <a:gd name="connsiteY5" fmla="*/ 183829 h 229786"/>
                  <a:gd name="connsiteX6" fmla="*/ 0 w 196430"/>
                  <a:gd name="connsiteY6" fmla="*/ 183829 h 229786"/>
                  <a:gd name="connsiteX7" fmla="*/ 0 w 196430"/>
                  <a:gd name="connsiteY7" fmla="*/ 45957 h 22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30" h="229786">
                    <a:moveTo>
                      <a:pt x="157144" y="0"/>
                    </a:moveTo>
                    <a:lnTo>
                      <a:pt x="157144" y="114893"/>
                    </a:lnTo>
                    <a:lnTo>
                      <a:pt x="196430" y="114893"/>
                    </a:lnTo>
                    <a:lnTo>
                      <a:pt x="98215" y="229786"/>
                    </a:lnTo>
                    <a:lnTo>
                      <a:pt x="0" y="114893"/>
                    </a:lnTo>
                    <a:lnTo>
                      <a:pt x="39286" y="114893"/>
                    </a:lnTo>
                    <a:lnTo>
                      <a:pt x="39286" y="0"/>
                    </a:lnTo>
                    <a:lnTo>
                      <a:pt x="157144" y="0"/>
                    </a:lnTo>
                    <a:close/>
                  </a:path>
                </a:pathLst>
              </a:custGeom>
              <a:solidFill>
                <a:schemeClr val="bg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45930" tIns="0" rIns="45929" bIns="58894" numCol="1" spcCol="1270" anchor="ctr" anchorCtr="0">
                <a:noAutofit/>
              </a:bodyPr>
              <a:lstStyle/>
              <a:p>
                <a:pPr defTabSz="444232" fontAlgn="base">
                  <a:lnSpc>
                    <a:spcPct val="90000"/>
                  </a:lnSpc>
                  <a:spcBef>
                    <a:spcPct val="0"/>
                  </a:spcBef>
                  <a:spcAft>
                    <a:spcPct val="35000"/>
                  </a:spcAft>
                </a:pPr>
                <a:endParaRPr lang="en-US" sz="1000" dirty="0">
                  <a:solidFill>
                    <a:srgbClr val="FFFFFF"/>
                  </a:solidFill>
                </a:endParaRPr>
              </a:p>
            </p:txBody>
          </p:sp>
          <p:grpSp>
            <p:nvGrpSpPr>
              <p:cNvPr id="67" name="Group 66"/>
              <p:cNvGrpSpPr/>
              <p:nvPr/>
            </p:nvGrpSpPr>
            <p:grpSpPr>
              <a:xfrm>
                <a:off x="6742273" y="1726331"/>
                <a:ext cx="2131851" cy="534299"/>
                <a:chOff x="6635023" y="1573930"/>
                <a:chExt cx="2239102" cy="561179"/>
              </a:xfrm>
            </p:grpSpPr>
            <p:sp>
              <p:nvSpPr>
                <p:cNvPr id="466" name="Oval 465"/>
                <p:cNvSpPr>
                  <a:spLocks noChangeAspect="1"/>
                </p:cNvSpPr>
                <p:nvPr/>
              </p:nvSpPr>
              <p:spPr>
                <a:xfrm>
                  <a:off x="7228113"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7" name="Oval 466"/>
                <p:cNvSpPr>
                  <a:spLocks noChangeAspect="1"/>
                </p:cNvSpPr>
                <p:nvPr/>
              </p:nvSpPr>
              <p:spPr>
                <a:xfrm>
                  <a:off x="7346731"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8" name="Oval 467"/>
                <p:cNvSpPr>
                  <a:spLocks noChangeAspect="1"/>
                </p:cNvSpPr>
                <p:nvPr/>
              </p:nvSpPr>
              <p:spPr>
                <a:xfrm>
                  <a:off x="7465349"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9" name="Oval 468"/>
                <p:cNvSpPr>
                  <a:spLocks noChangeAspect="1"/>
                </p:cNvSpPr>
                <p:nvPr/>
              </p:nvSpPr>
              <p:spPr>
                <a:xfrm>
                  <a:off x="7583967"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0" name="Oval 469"/>
                <p:cNvSpPr>
                  <a:spLocks noChangeAspect="1"/>
                </p:cNvSpPr>
                <p:nvPr/>
              </p:nvSpPr>
              <p:spPr>
                <a:xfrm>
                  <a:off x="7702585"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1" name="Oval 470"/>
                <p:cNvSpPr>
                  <a:spLocks noChangeAspect="1"/>
                </p:cNvSpPr>
                <p:nvPr/>
              </p:nvSpPr>
              <p:spPr>
                <a:xfrm>
                  <a:off x="7821203"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2" name="Oval 471"/>
                <p:cNvSpPr>
                  <a:spLocks noChangeAspect="1"/>
                </p:cNvSpPr>
                <p:nvPr/>
              </p:nvSpPr>
              <p:spPr>
                <a:xfrm>
                  <a:off x="7939821"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3" name="Oval 472"/>
                <p:cNvSpPr>
                  <a:spLocks noChangeAspect="1"/>
                </p:cNvSpPr>
                <p:nvPr/>
              </p:nvSpPr>
              <p:spPr>
                <a:xfrm>
                  <a:off x="8058439"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4" name="Oval 473"/>
                <p:cNvSpPr>
                  <a:spLocks noChangeAspect="1"/>
                </p:cNvSpPr>
                <p:nvPr/>
              </p:nvSpPr>
              <p:spPr>
                <a:xfrm>
                  <a:off x="8177057"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5" name="Oval 474"/>
                <p:cNvSpPr>
                  <a:spLocks noChangeAspect="1"/>
                </p:cNvSpPr>
                <p:nvPr/>
              </p:nvSpPr>
              <p:spPr>
                <a:xfrm>
                  <a:off x="8295675"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6" name="Oval 475"/>
                <p:cNvSpPr>
                  <a:spLocks noChangeAspect="1"/>
                </p:cNvSpPr>
                <p:nvPr/>
              </p:nvSpPr>
              <p:spPr>
                <a:xfrm>
                  <a:off x="8414293"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7" name="Oval 476"/>
                <p:cNvSpPr>
                  <a:spLocks noChangeAspect="1"/>
                </p:cNvSpPr>
                <p:nvPr/>
              </p:nvSpPr>
              <p:spPr>
                <a:xfrm>
                  <a:off x="8651529"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8" name="Oval 477"/>
                <p:cNvSpPr>
                  <a:spLocks noChangeAspect="1"/>
                </p:cNvSpPr>
                <p:nvPr/>
              </p:nvSpPr>
              <p:spPr>
                <a:xfrm>
                  <a:off x="8532911"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9" name="Oval 478"/>
                <p:cNvSpPr>
                  <a:spLocks noChangeAspect="1"/>
                </p:cNvSpPr>
                <p:nvPr/>
              </p:nvSpPr>
              <p:spPr>
                <a:xfrm>
                  <a:off x="8770147"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0" name="Oval 479"/>
                <p:cNvSpPr>
                  <a:spLocks noChangeAspect="1"/>
                </p:cNvSpPr>
                <p:nvPr/>
              </p:nvSpPr>
              <p:spPr>
                <a:xfrm>
                  <a:off x="7228113"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1" name="Oval 480"/>
                <p:cNvSpPr>
                  <a:spLocks noChangeAspect="1"/>
                </p:cNvSpPr>
                <p:nvPr/>
              </p:nvSpPr>
              <p:spPr>
                <a:xfrm>
                  <a:off x="7346731"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2" name="Oval 481"/>
                <p:cNvSpPr>
                  <a:spLocks noChangeAspect="1"/>
                </p:cNvSpPr>
                <p:nvPr/>
              </p:nvSpPr>
              <p:spPr>
                <a:xfrm>
                  <a:off x="7465349"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3" name="Oval 482"/>
                <p:cNvSpPr>
                  <a:spLocks noChangeAspect="1"/>
                </p:cNvSpPr>
                <p:nvPr/>
              </p:nvSpPr>
              <p:spPr>
                <a:xfrm>
                  <a:off x="7583967"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4" name="Oval 483"/>
                <p:cNvSpPr>
                  <a:spLocks noChangeAspect="1"/>
                </p:cNvSpPr>
                <p:nvPr/>
              </p:nvSpPr>
              <p:spPr>
                <a:xfrm>
                  <a:off x="7702585"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5" name="Oval 484"/>
                <p:cNvSpPr>
                  <a:spLocks noChangeAspect="1"/>
                </p:cNvSpPr>
                <p:nvPr/>
              </p:nvSpPr>
              <p:spPr>
                <a:xfrm>
                  <a:off x="7821203"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6" name="Oval 485"/>
                <p:cNvSpPr>
                  <a:spLocks noChangeAspect="1"/>
                </p:cNvSpPr>
                <p:nvPr/>
              </p:nvSpPr>
              <p:spPr>
                <a:xfrm>
                  <a:off x="7939821"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7" name="Oval 486"/>
                <p:cNvSpPr>
                  <a:spLocks noChangeAspect="1"/>
                </p:cNvSpPr>
                <p:nvPr/>
              </p:nvSpPr>
              <p:spPr>
                <a:xfrm>
                  <a:off x="8058439"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8" name="Oval 487"/>
                <p:cNvSpPr>
                  <a:spLocks noChangeAspect="1"/>
                </p:cNvSpPr>
                <p:nvPr/>
              </p:nvSpPr>
              <p:spPr>
                <a:xfrm>
                  <a:off x="8177057"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9" name="Oval 488"/>
                <p:cNvSpPr>
                  <a:spLocks noChangeAspect="1"/>
                </p:cNvSpPr>
                <p:nvPr/>
              </p:nvSpPr>
              <p:spPr>
                <a:xfrm>
                  <a:off x="8295675"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0" name="Oval 489"/>
                <p:cNvSpPr>
                  <a:spLocks noChangeAspect="1"/>
                </p:cNvSpPr>
                <p:nvPr/>
              </p:nvSpPr>
              <p:spPr>
                <a:xfrm>
                  <a:off x="8414293"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1" name="Oval 490"/>
                <p:cNvSpPr>
                  <a:spLocks noChangeAspect="1"/>
                </p:cNvSpPr>
                <p:nvPr/>
              </p:nvSpPr>
              <p:spPr>
                <a:xfrm>
                  <a:off x="8651529"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2" name="Oval 491"/>
                <p:cNvSpPr>
                  <a:spLocks noChangeAspect="1"/>
                </p:cNvSpPr>
                <p:nvPr/>
              </p:nvSpPr>
              <p:spPr>
                <a:xfrm>
                  <a:off x="8532911"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3" name="Oval 492"/>
                <p:cNvSpPr>
                  <a:spLocks noChangeAspect="1"/>
                </p:cNvSpPr>
                <p:nvPr/>
              </p:nvSpPr>
              <p:spPr>
                <a:xfrm>
                  <a:off x="8770147"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4" name="Oval 493"/>
                <p:cNvSpPr>
                  <a:spLocks noChangeAspect="1"/>
                </p:cNvSpPr>
                <p:nvPr/>
              </p:nvSpPr>
              <p:spPr>
                <a:xfrm>
                  <a:off x="7228113"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5" name="Oval 494"/>
                <p:cNvSpPr>
                  <a:spLocks noChangeAspect="1"/>
                </p:cNvSpPr>
                <p:nvPr/>
              </p:nvSpPr>
              <p:spPr>
                <a:xfrm>
                  <a:off x="7346731"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6" name="Oval 495"/>
                <p:cNvSpPr>
                  <a:spLocks noChangeAspect="1"/>
                </p:cNvSpPr>
                <p:nvPr/>
              </p:nvSpPr>
              <p:spPr>
                <a:xfrm>
                  <a:off x="7465349"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7" name="Oval 496"/>
                <p:cNvSpPr>
                  <a:spLocks noChangeAspect="1"/>
                </p:cNvSpPr>
                <p:nvPr/>
              </p:nvSpPr>
              <p:spPr>
                <a:xfrm>
                  <a:off x="7583967"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8" name="Oval 497"/>
                <p:cNvSpPr>
                  <a:spLocks noChangeAspect="1"/>
                </p:cNvSpPr>
                <p:nvPr/>
              </p:nvSpPr>
              <p:spPr>
                <a:xfrm>
                  <a:off x="7702585"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99" name="Oval 498"/>
                <p:cNvSpPr>
                  <a:spLocks noChangeAspect="1"/>
                </p:cNvSpPr>
                <p:nvPr/>
              </p:nvSpPr>
              <p:spPr>
                <a:xfrm>
                  <a:off x="7821203"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0" name="Oval 499"/>
                <p:cNvSpPr>
                  <a:spLocks noChangeAspect="1"/>
                </p:cNvSpPr>
                <p:nvPr/>
              </p:nvSpPr>
              <p:spPr>
                <a:xfrm>
                  <a:off x="7939821"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1" name="Oval 500"/>
                <p:cNvSpPr>
                  <a:spLocks noChangeAspect="1"/>
                </p:cNvSpPr>
                <p:nvPr/>
              </p:nvSpPr>
              <p:spPr>
                <a:xfrm>
                  <a:off x="8058439"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2" name="Oval 501"/>
                <p:cNvSpPr>
                  <a:spLocks noChangeAspect="1"/>
                </p:cNvSpPr>
                <p:nvPr/>
              </p:nvSpPr>
              <p:spPr>
                <a:xfrm>
                  <a:off x="8177057"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3" name="Oval 502"/>
                <p:cNvSpPr>
                  <a:spLocks noChangeAspect="1"/>
                </p:cNvSpPr>
                <p:nvPr/>
              </p:nvSpPr>
              <p:spPr>
                <a:xfrm>
                  <a:off x="8295675"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4" name="Oval 503"/>
                <p:cNvSpPr>
                  <a:spLocks noChangeAspect="1"/>
                </p:cNvSpPr>
                <p:nvPr/>
              </p:nvSpPr>
              <p:spPr>
                <a:xfrm>
                  <a:off x="8414293"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5" name="Oval 504"/>
                <p:cNvSpPr>
                  <a:spLocks noChangeAspect="1"/>
                </p:cNvSpPr>
                <p:nvPr/>
              </p:nvSpPr>
              <p:spPr>
                <a:xfrm>
                  <a:off x="8651529"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6" name="Oval 505"/>
                <p:cNvSpPr>
                  <a:spLocks noChangeAspect="1"/>
                </p:cNvSpPr>
                <p:nvPr/>
              </p:nvSpPr>
              <p:spPr>
                <a:xfrm>
                  <a:off x="8532911"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7" name="Oval 506"/>
                <p:cNvSpPr>
                  <a:spLocks noChangeAspect="1"/>
                </p:cNvSpPr>
                <p:nvPr/>
              </p:nvSpPr>
              <p:spPr>
                <a:xfrm>
                  <a:off x="8770147"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8" name="Oval 507"/>
                <p:cNvSpPr>
                  <a:spLocks noChangeAspect="1"/>
                </p:cNvSpPr>
                <p:nvPr/>
              </p:nvSpPr>
              <p:spPr>
                <a:xfrm>
                  <a:off x="7228113"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9" name="Oval 508"/>
                <p:cNvSpPr>
                  <a:spLocks noChangeAspect="1"/>
                </p:cNvSpPr>
                <p:nvPr/>
              </p:nvSpPr>
              <p:spPr>
                <a:xfrm>
                  <a:off x="7346731"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0" name="Oval 509"/>
                <p:cNvSpPr>
                  <a:spLocks noChangeAspect="1"/>
                </p:cNvSpPr>
                <p:nvPr/>
              </p:nvSpPr>
              <p:spPr>
                <a:xfrm>
                  <a:off x="7465349"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1" name="Oval 510"/>
                <p:cNvSpPr>
                  <a:spLocks noChangeAspect="1"/>
                </p:cNvSpPr>
                <p:nvPr/>
              </p:nvSpPr>
              <p:spPr>
                <a:xfrm>
                  <a:off x="7583967"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2" name="Oval 511"/>
                <p:cNvSpPr>
                  <a:spLocks noChangeAspect="1"/>
                </p:cNvSpPr>
                <p:nvPr/>
              </p:nvSpPr>
              <p:spPr>
                <a:xfrm>
                  <a:off x="7702585"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3" name="Oval 512"/>
                <p:cNvSpPr>
                  <a:spLocks noChangeAspect="1"/>
                </p:cNvSpPr>
                <p:nvPr/>
              </p:nvSpPr>
              <p:spPr>
                <a:xfrm>
                  <a:off x="7821203"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4" name="Oval 513"/>
                <p:cNvSpPr>
                  <a:spLocks noChangeAspect="1"/>
                </p:cNvSpPr>
                <p:nvPr/>
              </p:nvSpPr>
              <p:spPr>
                <a:xfrm>
                  <a:off x="7939821"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5" name="Oval 514"/>
                <p:cNvSpPr>
                  <a:spLocks noChangeAspect="1"/>
                </p:cNvSpPr>
                <p:nvPr/>
              </p:nvSpPr>
              <p:spPr>
                <a:xfrm>
                  <a:off x="8058439"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6" name="Oval 515"/>
                <p:cNvSpPr>
                  <a:spLocks noChangeAspect="1"/>
                </p:cNvSpPr>
                <p:nvPr/>
              </p:nvSpPr>
              <p:spPr>
                <a:xfrm>
                  <a:off x="8177057"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7" name="Oval 516"/>
                <p:cNvSpPr>
                  <a:spLocks noChangeAspect="1"/>
                </p:cNvSpPr>
                <p:nvPr/>
              </p:nvSpPr>
              <p:spPr>
                <a:xfrm>
                  <a:off x="8295675"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8" name="Oval 517"/>
                <p:cNvSpPr>
                  <a:spLocks noChangeAspect="1"/>
                </p:cNvSpPr>
                <p:nvPr/>
              </p:nvSpPr>
              <p:spPr>
                <a:xfrm>
                  <a:off x="8414293"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19" name="Oval 518"/>
                <p:cNvSpPr>
                  <a:spLocks noChangeAspect="1"/>
                </p:cNvSpPr>
                <p:nvPr/>
              </p:nvSpPr>
              <p:spPr>
                <a:xfrm>
                  <a:off x="8651529"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0" name="Oval 519"/>
                <p:cNvSpPr>
                  <a:spLocks noChangeAspect="1"/>
                </p:cNvSpPr>
                <p:nvPr/>
              </p:nvSpPr>
              <p:spPr>
                <a:xfrm>
                  <a:off x="8532911"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1" name="Oval 520"/>
                <p:cNvSpPr>
                  <a:spLocks noChangeAspect="1"/>
                </p:cNvSpPr>
                <p:nvPr/>
              </p:nvSpPr>
              <p:spPr>
                <a:xfrm>
                  <a:off x="8770147"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2" name="Oval 521"/>
                <p:cNvSpPr>
                  <a:spLocks noChangeAspect="1"/>
                </p:cNvSpPr>
                <p:nvPr/>
              </p:nvSpPr>
              <p:spPr>
                <a:xfrm>
                  <a:off x="7228113"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3" name="Oval 522"/>
                <p:cNvSpPr>
                  <a:spLocks noChangeAspect="1"/>
                </p:cNvSpPr>
                <p:nvPr/>
              </p:nvSpPr>
              <p:spPr>
                <a:xfrm>
                  <a:off x="7346731"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4" name="Oval 523"/>
                <p:cNvSpPr>
                  <a:spLocks noChangeAspect="1"/>
                </p:cNvSpPr>
                <p:nvPr/>
              </p:nvSpPr>
              <p:spPr>
                <a:xfrm>
                  <a:off x="7465349"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5" name="Oval 524"/>
                <p:cNvSpPr>
                  <a:spLocks noChangeAspect="1"/>
                </p:cNvSpPr>
                <p:nvPr/>
              </p:nvSpPr>
              <p:spPr>
                <a:xfrm>
                  <a:off x="7583967"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6" name="Oval 525"/>
                <p:cNvSpPr>
                  <a:spLocks noChangeAspect="1"/>
                </p:cNvSpPr>
                <p:nvPr/>
              </p:nvSpPr>
              <p:spPr>
                <a:xfrm>
                  <a:off x="7702585"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7" name="Oval 526"/>
                <p:cNvSpPr>
                  <a:spLocks noChangeAspect="1"/>
                </p:cNvSpPr>
                <p:nvPr/>
              </p:nvSpPr>
              <p:spPr>
                <a:xfrm>
                  <a:off x="7821203"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8" name="Oval 527"/>
                <p:cNvSpPr>
                  <a:spLocks noChangeAspect="1"/>
                </p:cNvSpPr>
                <p:nvPr/>
              </p:nvSpPr>
              <p:spPr>
                <a:xfrm>
                  <a:off x="7939821"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29" name="Oval 528"/>
                <p:cNvSpPr>
                  <a:spLocks noChangeAspect="1"/>
                </p:cNvSpPr>
                <p:nvPr/>
              </p:nvSpPr>
              <p:spPr>
                <a:xfrm>
                  <a:off x="8058439"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0" name="Oval 529"/>
                <p:cNvSpPr>
                  <a:spLocks noChangeAspect="1"/>
                </p:cNvSpPr>
                <p:nvPr/>
              </p:nvSpPr>
              <p:spPr>
                <a:xfrm>
                  <a:off x="8177057"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1" name="Oval 530"/>
                <p:cNvSpPr>
                  <a:spLocks noChangeAspect="1"/>
                </p:cNvSpPr>
                <p:nvPr/>
              </p:nvSpPr>
              <p:spPr>
                <a:xfrm>
                  <a:off x="8295675"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2" name="Oval 531"/>
                <p:cNvSpPr>
                  <a:spLocks noChangeAspect="1"/>
                </p:cNvSpPr>
                <p:nvPr/>
              </p:nvSpPr>
              <p:spPr>
                <a:xfrm>
                  <a:off x="8414293"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3" name="Oval 532"/>
                <p:cNvSpPr>
                  <a:spLocks noChangeAspect="1"/>
                </p:cNvSpPr>
                <p:nvPr/>
              </p:nvSpPr>
              <p:spPr>
                <a:xfrm>
                  <a:off x="8651529"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4" name="Oval 533"/>
                <p:cNvSpPr>
                  <a:spLocks noChangeAspect="1"/>
                </p:cNvSpPr>
                <p:nvPr/>
              </p:nvSpPr>
              <p:spPr>
                <a:xfrm>
                  <a:off x="8532911"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5" name="Oval 534"/>
                <p:cNvSpPr>
                  <a:spLocks noChangeAspect="1"/>
                </p:cNvSpPr>
                <p:nvPr/>
              </p:nvSpPr>
              <p:spPr>
                <a:xfrm>
                  <a:off x="8770147"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6" name="Oval 535"/>
                <p:cNvSpPr>
                  <a:spLocks noChangeAspect="1"/>
                </p:cNvSpPr>
                <p:nvPr/>
              </p:nvSpPr>
              <p:spPr>
                <a:xfrm>
                  <a:off x="6753641"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7" name="Oval 536"/>
                <p:cNvSpPr>
                  <a:spLocks noChangeAspect="1"/>
                </p:cNvSpPr>
                <p:nvPr/>
              </p:nvSpPr>
              <p:spPr>
                <a:xfrm>
                  <a:off x="6872259"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8" name="Oval 537"/>
                <p:cNvSpPr>
                  <a:spLocks noChangeAspect="1"/>
                </p:cNvSpPr>
                <p:nvPr/>
              </p:nvSpPr>
              <p:spPr>
                <a:xfrm>
                  <a:off x="6990877"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39" name="Oval 538"/>
                <p:cNvSpPr>
                  <a:spLocks noChangeAspect="1"/>
                </p:cNvSpPr>
                <p:nvPr/>
              </p:nvSpPr>
              <p:spPr>
                <a:xfrm>
                  <a:off x="7109495"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0" name="Oval 539"/>
                <p:cNvSpPr>
                  <a:spLocks noChangeAspect="1"/>
                </p:cNvSpPr>
                <p:nvPr/>
              </p:nvSpPr>
              <p:spPr>
                <a:xfrm>
                  <a:off x="6753641"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1" name="Oval 540"/>
                <p:cNvSpPr>
                  <a:spLocks noChangeAspect="1"/>
                </p:cNvSpPr>
                <p:nvPr/>
              </p:nvSpPr>
              <p:spPr>
                <a:xfrm>
                  <a:off x="6872259"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2" name="Oval 541"/>
                <p:cNvSpPr>
                  <a:spLocks noChangeAspect="1"/>
                </p:cNvSpPr>
                <p:nvPr/>
              </p:nvSpPr>
              <p:spPr>
                <a:xfrm>
                  <a:off x="6990877"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3" name="Oval 542"/>
                <p:cNvSpPr>
                  <a:spLocks noChangeAspect="1"/>
                </p:cNvSpPr>
                <p:nvPr/>
              </p:nvSpPr>
              <p:spPr>
                <a:xfrm>
                  <a:off x="7109495"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4" name="Oval 543"/>
                <p:cNvSpPr>
                  <a:spLocks noChangeAspect="1"/>
                </p:cNvSpPr>
                <p:nvPr/>
              </p:nvSpPr>
              <p:spPr>
                <a:xfrm>
                  <a:off x="6753641"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5" name="Oval 544"/>
                <p:cNvSpPr>
                  <a:spLocks noChangeAspect="1"/>
                </p:cNvSpPr>
                <p:nvPr/>
              </p:nvSpPr>
              <p:spPr>
                <a:xfrm>
                  <a:off x="6872259"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6" name="Oval 545"/>
                <p:cNvSpPr>
                  <a:spLocks noChangeAspect="1"/>
                </p:cNvSpPr>
                <p:nvPr/>
              </p:nvSpPr>
              <p:spPr>
                <a:xfrm>
                  <a:off x="6990877"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7" name="Oval 546"/>
                <p:cNvSpPr>
                  <a:spLocks noChangeAspect="1"/>
                </p:cNvSpPr>
                <p:nvPr/>
              </p:nvSpPr>
              <p:spPr>
                <a:xfrm>
                  <a:off x="7109495"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8" name="Oval 547"/>
                <p:cNvSpPr>
                  <a:spLocks noChangeAspect="1"/>
                </p:cNvSpPr>
                <p:nvPr/>
              </p:nvSpPr>
              <p:spPr>
                <a:xfrm>
                  <a:off x="6753641"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49" name="Oval 548"/>
                <p:cNvSpPr>
                  <a:spLocks noChangeAspect="1"/>
                </p:cNvSpPr>
                <p:nvPr/>
              </p:nvSpPr>
              <p:spPr>
                <a:xfrm>
                  <a:off x="6872259"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0" name="Oval 549"/>
                <p:cNvSpPr>
                  <a:spLocks noChangeAspect="1"/>
                </p:cNvSpPr>
                <p:nvPr/>
              </p:nvSpPr>
              <p:spPr>
                <a:xfrm>
                  <a:off x="6990877"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1" name="Oval 550"/>
                <p:cNvSpPr>
                  <a:spLocks noChangeAspect="1"/>
                </p:cNvSpPr>
                <p:nvPr/>
              </p:nvSpPr>
              <p:spPr>
                <a:xfrm>
                  <a:off x="7109495"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2" name="Oval 551"/>
                <p:cNvSpPr>
                  <a:spLocks noChangeAspect="1"/>
                </p:cNvSpPr>
                <p:nvPr/>
              </p:nvSpPr>
              <p:spPr>
                <a:xfrm>
                  <a:off x="6753641"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3" name="Oval 552"/>
                <p:cNvSpPr>
                  <a:spLocks noChangeAspect="1"/>
                </p:cNvSpPr>
                <p:nvPr/>
              </p:nvSpPr>
              <p:spPr>
                <a:xfrm>
                  <a:off x="6872259"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4" name="Oval 553"/>
                <p:cNvSpPr>
                  <a:spLocks noChangeAspect="1"/>
                </p:cNvSpPr>
                <p:nvPr/>
              </p:nvSpPr>
              <p:spPr>
                <a:xfrm>
                  <a:off x="6990877"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5" name="Oval 554"/>
                <p:cNvSpPr>
                  <a:spLocks noChangeAspect="1"/>
                </p:cNvSpPr>
                <p:nvPr/>
              </p:nvSpPr>
              <p:spPr>
                <a:xfrm>
                  <a:off x="7109495"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6" name="Oval 555"/>
                <p:cNvSpPr>
                  <a:spLocks noChangeAspect="1"/>
                </p:cNvSpPr>
                <p:nvPr/>
              </p:nvSpPr>
              <p:spPr>
                <a:xfrm>
                  <a:off x="6635023" y="15739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7" name="Oval 556"/>
                <p:cNvSpPr>
                  <a:spLocks noChangeAspect="1"/>
                </p:cNvSpPr>
                <p:nvPr/>
              </p:nvSpPr>
              <p:spPr>
                <a:xfrm>
                  <a:off x="6635023" y="16882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8" name="Oval 557"/>
                <p:cNvSpPr>
                  <a:spLocks noChangeAspect="1"/>
                </p:cNvSpPr>
                <p:nvPr/>
              </p:nvSpPr>
              <p:spPr>
                <a:xfrm>
                  <a:off x="6635023" y="18025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59" name="Oval 558"/>
                <p:cNvSpPr>
                  <a:spLocks noChangeAspect="1"/>
                </p:cNvSpPr>
                <p:nvPr/>
              </p:nvSpPr>
              <p:spPr>
                <a:xfrm>
                  <a:off x="6635023" y="1916830"/>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60" name="Oval 559"/>
                <p:cNvSpPr>
                  <a:spLocks noChangeAspect="1"/>
                </p:cNvSpPr>
                <p:nvPr/>
              </p:nvSpPr>
              <p:spPr>
                <a:xfrm>
                  <a:off x="6635023" y="2031131"/>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sp>
            <p:nvSpPr>
              <p:cNvPr id="68" name="Freeform 67"/>
              <p:cNvSpPr/>
              <p:nvPr/>
            </p:nvSpPr>
            <p:spPr>
              <a:xfrm>
                <a:off x="7568783" y="3247261"/>
                <a:ext cx="478831" cy="182880"/>
              </a:xfrm>
              <a:custGeom>
                <a:avLst/>
                <a:gdLst>
                  <a:gd name="connsiteX0" fmla="*/ 0 w 196430"/>
                  <a:gd name="connsiteY0" fmla="*/ 45957 h 229786"/>
                  <a:gd name="connsiteX1" fmla="*/ 98215 w 196430"/>
                  <a:gd name="connsiteY1" fmla="*/ 45957 h 229786"/>
                  <a:gd name="connsiteX2" fmla="*/ 98215 w 196430"/>
                  <a:gd name="connsiteY2" fmla="*/ 0 h 229786"/>
                  <a:gd name="connsiteX3" fmla="*/ 196430 w 196430"/>
                  <a:gd name="connsiteY3" fmla="*/ 114893 h 229786"/>
                  <a:gd name="connsiteX4" fmla="*/ 98215 w 196430"/>
                  <a:gd name="connsiteY4" fmla="*/ 229786 h 229786"/>
                  <a:gd name="connsiteX5" fmla="*/ 98215 w 196430"/>
                  <a:gd name="connsiteY5" fmla="*/ 183829 h 229786"/>
                  <a:gd name="connsiteX6" fmla="*/ 0 w 196430"/>
                  <a:gd name="connsiteY6" fmla="*/ 183829 h 229786"/>
                  <a:gd name="connsiteX7" fmla="*/ 0 w 196430"/>
                  <a:gd name="connsiteY7" fmla="*/ 45957 h 22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30" h="229786">
                    <a:moveTo>
                      <a:pt x="157144" y="0"/>
                    </a:moveTo>
                    <a:lnTo>
                      <a:pt x="157144" y="114893"/>
                    </a:lnTo>
                    <a:lnTo>
                      <a:pt x="196430" y="114893"/>
                    </a:lnTo>
                    <a:lnTo>
                      <a:pt x="98215" y="229786"/>
                    </a:lnTo>
                    <a:lnTo>
                      <a:pt x="0" y="114893"/>
                    </a:lnTo>
                    <a:lnTo>
                      <a:pt x="39286" y="114893"/>
                    </a:lnTo>
                    <a:lnTo>
                      <a:pt x="39286" y="0"/>
                    </a:lnTo>
                    <a:lnTo>
                      <a:pt x="157144" y="0"/>
                    </a:lnTo>
                    <a:close/>
                  </a:path>
                </a:pathLst>
              </a:custGeom>
              <a:solidFill>
                <a:schemeClr val="bg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45930" tIns="0" rIns="45929" bIns="58894" numCol="1" spcCol="1270" anchor="ctr" anchorCtr="0">
                <a:noAutofit/>
              </a:bodyPr>
              <a:lstStyle/>
              <a:p>
                <a:pPr defTabSz="444232" fontAlgn="base">
                  <a:lnSpc>
                    <a:spcPct val="90000"/>
                  </a:lnSpc>
                  <a:spcBef>
                    <a:spcPct val="0"/>
                  </a:spcBef>
                  <a:spcAft>
                    <a:spcPct val="35000"/>
                  </a:spcAft>
                </a:pPr>
                <a:endParaRPr lang="en-US" sz="1000" dirty="0">
                  <a:solidFill>
                    <a:srgbClr val="FFFFFF"/>
                  </a:solidFill>
                </a:endParaRPr>
              </a:p>
            </p:txBody>
          </p:sp>
          <p:grpSp>
            <p:nvGrpSpPr>
              <p:cNvPr id="69" name="Group 68"/>
              <p:cNvGrpSpPr/>
              <p:nvPr/>
            </p:nvGrpSpPr>
            <p:grpSpPr>
              <a:xfrm>
                <a:off x="6742273" y="2662313"/>
                <a:ext cx="2131851" cy="534299"/>
                <a:chOff x="6635023" y="2523453"/>
                <a:chExt cx="2239102" cy="561179"/>
              </a:xfrm>
            </p:grpSpPr>
            <p:sp>
              <p:nvSpPr>
                <p:cNvPr id="371" name="Oval 370"/>
                <p:cNvSpPr>
                  <a:spLocks noChangeAspect="1"/>
                </p:cNvSpPr>
                <p:nvPr/>
              </p:nvSpPr>
              <p:spPr>
                <a:xfrm>
                  <a:off x="7228113"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72" name="Oval 371"/>
                <p:cNvSpPr>
                  <a:spLocks noChangeAspect="1"/>
                </p:cNvSpPr>
                <p:nvPr/>
              </p:nvSpPr>
              <p:spPr>
                <a:xfrm>
                  <a:off x="7346731"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73" name="Oval 372"/>
                <p:cNvSpPr>
                  <a:spLocks noChangeAspect="1"/>
                </p:cNvSpPr>
                <p:nvPr/>
              </p:nvSpPr>
              <p:spPr>
                <a:xfrm>
                  <a:off x="7465349" y="25234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74" name="Oval 373"/>
                <p:cNvSpPr>
                  <a:spLocks noChangeAspect="1"/>
                </p:cNvSpPr>
                <p:nvPr/>
              </p:nvSpPr>
              <p:spPr>
                <a:xfrm>
                  <a:off x="7583967"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75" name="Oval 374"/>
                <p:cNvSpPr>
                  <a:spLocks noChangeAspect="1"/>
                </p:cNvSpPr>
                <p:nvPr/>
              </p:nvSpPr>
              <p:spPr>
                <a:xfrm>
                  <a:off x="7702585" y="25234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76" name="Oval 375"/>
                <p:cNvSpPr>
                  <a:spLocks noChangeAspect="1"/>
                </p:cNvSpPr>
                <p:nvPr/>
              </p:nvSpPr>
              <p:spPr>
                <a:xfrm>
                  <a:off x="7821203"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77" name="Oval 376"/>
                <p:cNvSpPr>
                  <a:spLocks noChangeAspect="1"/>
                </p:cNvSpPr>
                <p:nvPr/>
              </p:nvSpPr>
              <p:spPr>
                <a:xfrm>
                  <a:off x="7939821" y="25234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78" name="Oval 377"/>
                <p:cNvSpPr>
                  <a:spLocks noChangeAspect="1"/>
                </p:cNvSpPr>
                <p:nvPr/>
              </p:nvSpPr>
              <p:spPr>
                <a:xfrm>
                  <a:off x="8058439"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79" name="Oval 378"/>
                <p:cNvSpPr>
                  <a:spLocks noChangeAspect="1"/>
                </p:cNvSpPr>
                <p:nvPr/>
              </p:nvSpPr>
              <p:spPr>
                <a:xfrm>
                  <a:off x="8177057"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0" name="Oval 379"/>
                <p:cNvSpPr>
                  <a:spLocks noChangeAspect="1"/>
                </p:cNvSpPr>
                <p:nvPr/>
              </p:nvSpPr>
              <p:spPr>
                <a:xfrm>
                  <a:off x="8295675"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1" name="Oval 380"/>
                <p:cNvSpPr>
                  <a:spLocks noChangeAspect="1"/>
                </p:cNvSpPr>
                <p:nvPr/>
              </p:nvSpPr>
              <p:spPr>
                <a:xfrm>
                  <a:off x="8414293" y="25234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2" name="Oval 381"/>
                <p:cNvSpPr>
                  <a:spLocks noChangeAspect="1"/>
                </p:cNvSpPr>
                <p:nvPr/>
              </p:nvSpPr>
              <p:spPr>
                <a:xfrm>
                  <a:off x="8651529"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3" name="Oval 382"/>
                <p:cNvSpPr>
                  <a:spLocks noChangeAspect="1"/>
                </p:cNvSpPr>
                <p:nvPr/>
              </p:nvSpPr>
              <p:spPr>
                <a:xfrm>
                  <a:off x="8532911"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4" name="Oval 383"/>
                <p:cNvSpPr>
                  <a:spLocks noChangeAspect="1"/>
                </p:cNvSpPr>
                <p:nvPr/>
              </p:nvSpPr>
              <p:spPr>
                <a:xfrm>
                  <a:off x="8770147"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5" name="Oval 384"/>
                <p:cNvSpPr>
                  <a:spLocks noChangeAspect="1"/>
                </p:cNvSpPr>
                <p:nvPr/>
              </p:nvSpPr>
              <p:spPr>
                <a:xfrm>
                  <a:off x="7228113"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6" name="Oval 385"/>
                <p:cNvSpPr>
                  <a:spLocks noChangeAspect="1"/>
                </p:cNvSpPr>
                <p:nvPr/>
              </p:nvSpPr>
              <p:spPr>
                <a:xfrm>
                  <a:off x="7346731"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7" name="Oval 386"/>
                <p:cNvSpPr>
                  <a:spLocks noChangeAspect="1"/>
                </p:cNvSpPr>
                <p:nvPr/>
              </p:nvSpPr>
              <p:spPr>
                <a:xfrm>
                  <a:off x="7465349"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8" name="Oval 387"/>
                <p:cNvSpPr>
                  <a:spLocks noChangeAspect="1"/>
                </p:cNvSpPr>
                <p:nvPr/>
              </p:nvSpPr>
              <p:spPr>
                <a:xfrm>
                  <a:off x="7583967"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89" name="Oval 388"/>
                <p:cNvSpPr>
                  <a:spLocks noChangeAspect="1"/>
                </p:cNvSpPr>
                <p:nvPr/>
              </p:nvSpPr>
              <p:spPr>
                <a:xfrm>
                  <a:off x="7702585"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0" name="Oval 389"/>
                <p:cNvSpPr>
                  <a:spLocks noChangeAspect="1"/>
                </p:cNvSpPr>
                <p:nvPr/>
              </p:nvSpPr>
              <p:spPr>
                <a:xfrm>
                  <a:off x="7821203" y="26377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1" name="Oval 390"/>
                <p:cNvSpPr>
                  <a:spLocks noChangeAspect="1"/>
                </p:cNvSpPr>
                <p:nvPr/>
              </p:nvSpPr>
              <p:spPr>
                <a:xfrm>
                  <a:off x="7939821"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2" name="Oval 391"/>
                <p:cNvSpPr>
                  <a:spLocks noChangeAspect="1"/>
                </p:cNvSpPr>
                <p:nvPr/>
              </p:nvSpPr>
              <p:spPr>
                <a:xfrm>
                  <a:off x="8058439"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3" name="Oval 392"/>
                <p:cNvSpPr>
                  <a:spLocks noChangeAspect="1"/>
                </p:cNvSpPr>
                <p:nvPr/>
              </p:nvSpPr>
              <p:spPr>
                <a:xfrm>
                  <a:off x="8177057" y="26377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4" name="Oval 393"/>
                <p:cNvSpPr>
                  <a:spLocks noChangeAspect="1"/>
                </p:cNvSpPr>
                <p:nvPr/>
              </p:nvSpPr>
              <p:spPr>
                <a:xfrm>
                  <a:off x="8295675"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5" name="Oval 394"/>
                <p:cNvSpPr>
                  <a:spLocks noChangeAspect="1"/>
                </p:cNvSpPr>
                <p:nvPr/>
              </p:nvSpPr>
              <p:spPr>
                <a:xfrm>
                  <a:off x="8414293"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6" name="Oval 395"/>
                <p:cNvSpPr>
                  <a:spLocks noChangeAspect="1"/>
                </p:cNvSpPr>
                <p:nvPr/>
              </p:nvSpPr>
              <p:spPr>
                <a:xfrm>
                  <a:off x="8651529" y="26377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7" name="Oval 396"/>
                <p:cNvSpPr>
                  <a:spLocks noChangeAspect="1"/>
                </p:cNvSpPr>
                <p:nvPr/>
              </p:nvSpPr>
              <p:spPr>
                <a:xfrm>
                  <a:off x="8532911"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8" name="Oval 397"/>
                <p:cNvSpPr>
                  <a:spLocks noChangeAspect="1"/>
                </p:cNvSpPr>
                <p:nvPr/>
              </p:nvSpPr>
              <p:spPr>
                <a:xfrm>
                  <a:off x="8770147" y="26377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99" name="Oval 398"/>
                <p:cNvSpPr>
                  <a:spLocks noChangeAspect="1"/>
                </p:cNvSpPr>
                <p:nvPr/>
              </p:nvSpPr>
              <p:spPr>
                <a:xfrm>
                  <a:off x="7228113"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0" name="Oval 399"/>
                <p:cNvSpPr>
                  <a:spLocks noChangeAspect="1"/>
                </p:cNvSpPr>
                <p:nvPr/>
              </p:nvSpPr>
              <p:spPr>
                <a:xfrm>
                  <a:off x="7346731"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1" name="Oval 400"/>
                <p:cNvSpPr>
                  <a:spLocks noChangeAspect="1"/>
                </p:cNvSpPr>
                <p:nvPr/>
              </p:nvSpPr>
              <p:spPr>
                <a:xfrm>
                  <a:off x="7465349"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2" name="Oval 401"/>
                <p:cNvSpPr>
                  <a:spLocks noChangeAspect="1"/>
                </p:cNvSpPr>
                <p:nvPr/>
              </p:nvSpPr>
              <p:spPr>
                <a:xfrm>
                  <a:off x="7583967"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3" name="Oval 402"/>
                <p:cNvSpPr>
                  <a:spLocks noChangeAspect="1"/>
                </p:cNvSpPr>
                <p:nvPr/>
              </p:nvSpPr>
              <p:spPr>
                <a:xfrm>
                  <a:off x="7702585"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4" name="Oval 403"/>
                <p:cNvSpPr>
                  <a:spLocks noChangeAspect="1"/>
                </p:cNvSpPr>
                <p:nvPr/>
              </p:nvSpPr>
              <p:spPr>
                <a:xfrm>
                  <a:off x="7821203"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5" name="Oval 404"/>
                <p:cNvSpPr>
                  <a:spLocks noChangeAspect="1"/>
                </p:cNvSpPr>
                <p:nvPr/>
              </p:nvSpPr>
              <p:spPr>
                <a:xfrm>
                  <a:off x="7939821"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6" name="Oval 405"/>
                <p:cNvSpPr>
                  <a:spLocks noChangeAspect="1"/>
                </p:cNvSpPr>
                <p:nvPr/>
              </p:nvSpPr>
              <p:spPr>
                <a:xfrm>
                  <a:off x="8058439"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7" name="Oval 406"/>
                <p:cNvSpPr>
                  <a:spLocks noChangeAspect="1"/>
                </p:cNvSpPr>
                <p:nvPr/>
              </p:nvSpPr>
              <p:spPr>
                <a:xfrm>
                  <a:off x="8177057"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8" name="Oval 407"/>
                <p:cNvSpPr>
                  <a:spLocks noChangeAspect="1"/>
                </p:cNvSpPr>
                <p:nvPr/>
              </p:nvSpPr>
              <p:spPr>
                <a:xfrm>
                  <a:off x="8295675"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09" name="Oval 408"/>
                <p:cNvSpPr>
                  <a:spLocks noChangeAspect="1"/>
                </p:cNvSpPr>
                <p:nvPr/>
              </p:nvSpPr>
              <p:spPr>
                <a:xfrm>
                  <a:off x="8414293" y="27520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0" name="Oval 409"/>
                <p:cNvSpPr>
                  <a:spLocks noChangeAspect="1"/>
                </p:cNvSpPr>
                <p:nvPr/>
              </p:nvSpPr>
              <p:spPr>
                <a:xfrm>
                  <a:off x="8651529"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1" name="Oval 410"/>
                <p:cNvSpPr>
                  <a:spLocks noChangeAspect="1"/>
                </p:cNvSpPr>
                <p:nvPr/>
              </p:nvSpPr>
              <p:spPr>
                <a:xfrm>
                  <a:off x="8532911"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2" name="Oval 411"/>
                <p:cNvSpPr>
                  <a:spLocks noChangeAspect="1"/>
                </p:cNvSpPr>
                <p:nvPr/>
              </p:nvSpPr>
              <p:spPr>
                <a:xfrm>
                  <a:off x="8770147"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3" name="Oval 412"/>
                <p:cNvSpPr>
                  <a:spLocks noChangeAspect="1"/>
                </p:cNvSpPr>
                <p:nvPr/>
              </p:nvSpPr>
              <p:spPr>
                <a:xfrm>
                  <a:off x="7228113" y="28663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4" name="Oval 413"/>
                <p:cNvSpPr>
                  <a:spLocks noChangeAspect="1"/>
                </p:cNvSpPr>
                <p:nvPr/>
              </p:nvSpPr>
              <p:spPr>
                <a:xfrm>
                  <a:off x="7346731" y="28663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5" name="Oval 414"/>
                <p:cNvSpPr>
                  <a:spLocks noChangeAspect="1"/>
                </p:cNvSpPr>
                <p:nvPr/>
              </p:nvSpPr>
              <p:spPr>
                <a:xfrm>
                  <a:off x="7465349"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6" name="Oval 415"/>
                <p:cNvSpPr>
                  <a:spLocks noChangeAspect="1"/>
                </p:cNvSpPr>
                <p:nvPr/>
              </p:nvSpPr>
              <p:spPr>
                <a:xfrm>
                  <a:off x="7583967" y="28663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7" name="Oval 416"/>
                <p:cNvSpPr>
                  <a:spLocks noChangeAspect="1"/>
                </p:cNvSpPr>
                <p:nvPr/>
              </p:nvSpPr>
              <p:spPr>
                <a:xfrm>
                  <a:off x="7702585"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8" name="Oval 417"/>
                <p:cNvSpPr>
                  <a:spLocks noChangeAspect="1"/>
                </p:cNvSpPr>
                <p:nvPr/>
              </p:nvSpPr>
              <p:spPr>
                <a:xfrm>
                  <a:off x="7821203"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19" name="Oval 418"/>
                <p:cNvSpPr>
                  <a:spLocks noChangeAspect="1"/>
                </p:cNvSpPr>
                <p:nvPr/>
              </p:nvSpPr>
              <p:spPr>
                <a:xfrm>
                  <a:off x="7939821"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0" name="Oval 419"/>
                <p:cNvSpPr>
                  <a:spLocks noChangeAspect="1"/>
                </p:cNvSpPr>
                <p:nvPr/>
              </p:nvSpPr>
              <p:spPr>
                <a:xfrm>
                  <a:off x="8058439"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1" name="Oval 420"/>
                <p:cNvSpPr>
                  <a:spLocks noChangeAspect="1"/>
                </p:cNvSpPr>
                <p:nvPr/>
              </p:nvSpPr>
              <p:spPr>
                <a:xfrm>
                  <a:off x="8177057"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2" name="Oval 421"/>
                <p:cNvSpPr>
                  <a:spLocks noChangeAspect="1"/>
                </p:cNvSpPr>
                <p:nvPr/>
              </p:nvSpPr>
              <p:spPr>
                <a:xfrm>
                  <a:off x="8295675" y="28663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3" name="Oval 422"/>
                <p:cNvSpPr>
                  <a:spLocks noChangeAspect="1"/>
                </p:cNvSpPr>
                <p:nvPr/>
              </p:nvSpPr>
              <p:spPr>
                <a:xfrm>
                  <a:off x="8414293"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4" name="Oval 423"/>
                <p:cNvSpPr>
                  <a:spLocks noChangeAspect="1"/>
                </p:cNvSpPr>
                <p:nvPr/>
              </p:nvSpPr>
              <p:spPr>
                <a:xfrm>
                  <a:off x="8651529"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5" name="Oval 424"/>
                <p:cNvSpPr>
                  <a:spLocks noChangeAspect="1"/>
                </p:cNvSpPr>
                <p:nvPr/>
              </p:nvSpPr>
              <p:spPr>
                <a:xfrm>
                  <a:off x="8532911" y="28663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6" name="Oval 425"/>
                <p:cNvSpPr>
                  <a:spLocks noChangeAspect="1"/>
                </p:cNvSpPr>
                <p:nvPr/>
              </p:nvSpPr>
              <p:spPr>
                <a:xfrm>
                  <a:off x="8770147"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7" name="Oval 426"/>
                <p:cNvSpPr>
                  <a:spLocks noChangeAspect="1"/>
                </p:cNvSpPr>
                <p:nvPr/>
              </p:nvSpPr>
              <p:spPr>
                <a:xfrm>
                  <a:off x="7228113" y="2980654"/>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8" name="Oval 427"/>
                <p:cNvSpPr>
                  <a:spLocks noChangeAspect="1"/>
                </p:cNvSpPr>
                <p:nvPr/>
              </p:nvSpPr>
              <p:spPr>
                <a:xfrm>
                  <a:off x="7346731"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9" name="Oval 428"/>
                <p:cNvSpPr>
                  <a:spLocks noChangeAspect="1"/>
                </p:cNvSpPr>
                <p:nvPr/>
              </p:nvSpPr>
              <p:spPr>
                <a:xfrm>
                  <a:off x="7465349"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0" name="Oval 429"/>
                <p:cNvSpPr>
                  <a:spLocks noChangeAspect="1"/>
                </p:cNvSpPr>
                <p:nvPr/>
              </p:nvSpPr>
              <p:spPr>
                <a:xfrm>
                  <a:off x="7583967"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1" name="Oval 430"/>
                <p:cNvSpPr>
                  <a:spLocks noChangeAspect="1"/>
                </p:cNvSpPr>
                <p:nvPr/>
              </p:nvSpPr>
              <p:spPr>
                <a:xfrm>
                  <a:off x="7702585"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2" name="Oval 431"/>
                <p:cNvSpPr>
                  <a:spLocks noChangeAspect="1"/>
                </p:cNvSpPr>
                <p:nvPr/>
              </p:nvSpPr>
              <p:spPr>
                <a:xfrm>
                  <a:off x="7821203" y="2980654"/>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3" name="Oval 432"/>
                <p:cNvSpPr>
                  <a:spLocks noChangeAspect="1"/>
                </p:cNvSpPr>
                <p:nvPr/>
              </p:nvSpPr>
              <p:spPr>
                <a:xfrm>
                  <a:off x="7939821" y="2980654"/>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4" name="Oval 433"/>
                <p:cNvSpPr>
                  <a:spLocks noChangeAspect="1"/>
                </p:cNvSpPr>
                <p:nvPr/>
              </p:nvSpPr>
              <p:spPr>
                <a:xfrm>
                  <a:off x="8058439" y="2980654"/>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5" name="Oval 434"/>
                <p:cNvSpPr>
                  <a:spLocks noChangeAspect="1"/>
                </p:cNvSpPr>
                <p:nvPr/>
              </p:nvSpPr>
              <p:spPr>
                <a:xfrm>
                  <a:off x="8177057"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6" name="Oval 435"/>
                <p:cNvSpPr>
                  <a:spLocks noChangeAspect="1"/>
                </p:cNvSpPr>
                <p:nvPr/>
              </p:nvSpPr>
              <p:spPr>
                <a:xfrm>
                  <a:off x="8295675"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7" name="Oval 436"/>
                <p:cNvSpPr>
                  <a:spLocks noChangeAspect="1"/>
                </p:cNvSpPr>
                <p:nvPr/>
              </p:nvSpPr>
              <p:spPr>
                <a:xfrm>
                  <a:off x="8414293"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8" name="Oval 437"/>
                <p:cNvSpPr>
                  <a:spLocks noChangeAspect="1"/>
                </p:cNvSpPr>
                <p:nvPr/>
              </p:nvSpPr>
              <p:spPr>
                <a:xfrm>
                  <a:off x="8651529"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9" name="Oval 438"/>
                <p:cNvSpPr>
                  <a:spLocks noChangeAspect="1"/>
                </p:cNvSpPr>
                <p:nvPr/>
              </p:nvSpPr>
              <p:spPr>
                <a:xfrm>
                  <a:off x="8532911"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0" name="Oval 439"/>
                <p:cNvSpPr>
                  <a:spLocks noChangeAspect="1"/>
                </p:cNvSpPr>
                <p:nvPr/>
              </p:nvSpPr>
              <p:spPr>
                <a:xfrm>
                  <a:off x="8770147" y="2980654"/>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1" name="Oval 440"/>
                <p:cNvSpPr>
                  <a:spLocks noChangeAspect="1"/>
                </p:cNvSpPr>
                <p:nvPr/>
              </p:nvSpPr>
              <p:spPr>
                <a:xfrm>
                  <a:off x="6753641"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2" name="Oval 441"/>
                <p:cNvSpPr>
                  <a:spLocks noChangeAspect="1"/>
                </p:cNvSpPr>
                <p:nvPr/>
              </p:nvSpPr>
              <p:spPr>
                <a:xfrm>
                  <a:off x="6872259" y="25234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3" name="Oval 442"/>
                <p:cNvSpPr>
                  <a:spLocks noChangeAspect="1"/>
                </p:cNvSpPr>
                <p:nvPr/>
              </p:nvSpPr>
              <p:spPr>
                <a:xfrm>
                  <a:off x="6990877" y="25234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4" name="Oval 443"/>
                <p:cNvSpPr>
                  <a:spLocks noChangeAspect="1"/>
                </p:cNvSpPr>
                <p:nvPr/>
              </p:nvSpPr>
              <p:spPr>
                <a:xfrm>
                  <a:off x="7109495" y="25234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5" name="Oval 444"/>
                <p:cNvSpPr>
                  <a:spLocks noChangeAspect="1"/>
                </p:cNvSpPr>
                <p:nvPr/>
              </p:nvSpPr>
              <p:spPr>
                <a:xfrm>
                  <a:off x="6753641" y="26377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6" name="Oval 445"/>
                <p:cNvSpPr>
                  <a:spLocks noChangeAspect="1"/>
                </p:cNvSpPr>
                <p:nvPr/>
              </p:nvSpPr>
              <p:spPr>
                <a:xfrm>
                  <a:off x="6872259"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7" name="Oval 446"/>
                <p:cNvSpPr>
                  <a:spLocks noChangeAspect="1"/>
                </p:cNvSpPr>
                <p:nvPr/>
              </p:nvSpPr>
              <p:spPr>
                <a:xfrm>
                  <a:off x="6990877"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8" name="Oval 447"/>
                <p:cNvSpPr>
                  <a:spLocks noChangeAspect="1"/>
                </p:cNvSpPr>
                <p:nvPr/>
              </p:nvSpPr>
              <p:spPr>
                <a:xfrm>
                  <a:off x="7109495"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9" name="Oval 448"/>
                <p:cNvSpPr>
                  <a:spLocks noChangeAspect="1"/>
                </p:cNvSpPr>
                <p:nvPr/>
              </p:nvSpPr>
              <p:spPr>
                <a:xfrm>
                  <a:off x="6753641" y="27520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0" name="Oval 449"/>
                <p:cNvSpPr>
                  <a:spLocks noChangeAspect="1"/>
                </p:cNvSpPr>
                <p:nvPr/>
              </p:nvSpPr>
              <p:spPr>
                <a:xfrm>
                  <a:off x="6872259"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1" name="Oval 450"/>
                <p:cNvSpPr>
                  <a:spLocks noChangeAspect="1"/>
                </p:cNvSpPr>
                <p:nvPr/>
              </p:nvSpPr>
              <p:spPr>
                <a:xfrm>
                  <a:off x="6990877" y="27520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2" name="Oval 451"/>
                <p:cNvSpPr>
                  <a:spLocks noChangeAspect="1"/>
                </p:cNvSpPr>
                <p:nvPr/>
              </p:nvSpPr>
              <p:spPr>
                <a:xfrm>
                  <a:off x="7109495" y="27520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3" name="Oval 452"/>
                <p:cNvSpPr>
                  <a:spLocks noChangeAspect="1"/>
                </p:cNvSpPr>
                <p:nvPr/>
              </p:nvSpPr>
              <p:spPr>
                <a:xfrm>
                  <a:off x="6753641"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4" name="Oval 453"/>
                <p:cNvSpPr>
                  <a:spLocks noChangeAspect="1"/>
                </p:cNvSpPr>
                <p:nvPr/>
              </p:nvSpPr>
              <p:spPr>
                <a:xfrm>
                  <a:off x="6872259"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5" name="Oval 454"/>
                <p:cNvSpPr>
                  <a:spLocks noChangeAspect="1"/>
                </p:cNvSpPr>
                <p:nvPr/>
              </p:nvSpPr>
              <p:spPr>
                <a:xfrm>
                  <a:off x="6990877"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6" name="Oval 455"/>
                <p:cNvSpPr>
                  <a:spLocks noChangeAspect="1"/>
                </p:cNvSpPr>
                <p:nvPr/>
              </p:nvSpPr>
              <p:spPr>
                <a:xfrm>
                  <a:off x="7109495" y="28663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7" name="Oval 456"/>
                <p:cNvSpPr>
                  <a:spLocks noChangeAspect="1"/>
                </p:cNvSpPr>
                <p:nvPr/>
              </p:nvSpPr>
              <p:spPr>
                <a:xfrm>
                  <a:off x="6753641" y="2980654"/>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8" name="Oval 457"/>
                <p:cNvSpPr>
                  <a:spLocks noChangeAspect="1"/>
                </p:cNvSpPr>
                <p:nvPr/>
              </p:nvSpPr>
              <p:spPr>
                <a:xfrm>
                  <a:off x="6872259" y="2980654"/>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9" name="Oval 458"/>
                <p:cNvSpPr>
                  <a:spLocks noChangeAspect="1"/>
                </p:cNvSpPr>
                <p:nvPr/>
              </p:nvSpPr>
              <p:spPr>
                <a:xfrm>
                  <a:off x="6990877" y="2980654"/>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0" name="Oval 459"/>
                <p:cNvSpPr>
                  <a:spLocks noChangeAspect="1"/>
                </p:cNvSpPr>
                <p:nvPr/>
              </p:nvSpPr>
              <p:spPr>
                <a:xfrm>
                  <a:off x="7109495" y="2980654"/>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1" name="Oval 460"/>
                <p:cNvSpPr>
                  <a:spLocks noChangeAspect="1"/>
                </p:cNvSpPr>
                <p:nvPr/>
              </p:nvSpPr>
              <p:spPr>
                <a:xfrm>
                  <a:off x="6635023" y="25234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2" name="Oval 461"/>
                <p:cNvSpPr>
                  <a:spLocks noChangeAspect="1"/>
                </p:cNvSpPr>
                <p:nvPr/>
              </p:nvSpPr>
              <p:spPr>
                <a:xfrm>
                  <a:off x="6635023" y="2637753"/>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3" name="Oval 462"/>
                <p:cNvSpPr>
                  <a:spLocks noChangeAspect="1"/>
                </p:cNvSpPr>
                <p:nvPr/>
              </p:nvSpPr>
              <p:spPr>
                <a:xfrm>
                  <a:off x="6635023" y="27520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4" name="Oval 463"/>
                <p:cNvSpPr>
                  <a:spLocks noChangeAspect="1"/>
                </p:cNvSpPr>
                <p:nvPr/>
              </p:nvSpPr>
              <p:spPr>
                <a:xfrm>
                  <a:off x="6635023" y="2866353"/>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5" name="Oval 464"/>
                <p:cNvSpPr>
                  <a:spLocks noChangeAspect="1"/>
                </p:cNvSpPr>
                <p:nvPr/>
              </p:nvSpPr>
              <p:spPr>
                <a:xfrm>
                  <a:off x="6635023" y="2980654"/>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sp>
            <p:nvSpPr>
              <p:cNvPr id="70" name="Freeform 69"/>
              <p:cNvSpPr/>
              <p:nvPr/>
            </p:nvSpPr>
            <p:spPr>
              <a:xfrm>
                <a:off x="7568783" y="4206102"/>
                <a:ext cx="478831" cy="182880"/>
              </a:xfrm>
              <a:custGeom>
                <a:avLst/>
                <a:gdLst>
                  <a:gd name="connsiteX0" fmla="*/ 0 w 196430"/>
                  <a:gd name="connsiteY0" fmla="*/ 45957 h 229786"/>
                  <a:gd name="connsiteX1" fmla="*/ 98215 w 196430"/>
                  <a:gd name="connsiteY1" fmla="*/ 45957 h 229786"/>
                  <a:gd name="connsiteX2" fmla="*/ 98215 w 196430"/>
                  <a:gd name="connsiteY2" fmla="*/ 0 h 229786"/>
                  <a:gd name="connsiteX3" fmla="*/ 196430 w 196430"/>
                  <a:gd name="connsiteY3" fmla="*/ 114893 h 229786"/>
                  <a:gd name="connsiteX4" fmla="*/ 98215 w 196430"/>
                  <a:gd name="connsiteY4" fmla="*/ 229786 h 229786"/>
                  <a:gd name="connsiteX5" fmla="*/ 98215 w 196430"/>
                  <a:gd name="connsiteY5" fmla="*/ 183829 h 229786"/>
                  <a:gd name="connsiteX6" fmla="*/ 0 w 196430"/>
                  <a:gd name="connsiteY6" fmla="*/ 183829 h 229786"/>
                  <a:gd name="connsiteX7" fmla="*/ 0 w 196430"/>
                  <a:gd name="connsiteY7" fmla="*/ 45957 h 22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30" h="229786">
                    <a:moveTo>
                      <a:pt x="157144" y="0"/>
                    </a:moveTo>
                    <a:lnTo>
                      <a:pt x="157144" y="114893"/>
                    </a:lnTo>
                    <a:lnTo>
                      <a:pt x="196430" y="114893"/>
                    </a:lnTo>
                    <a:lnTo>
                      <a:pt x="98215" y="229786"/>
                    </a:lnTo>
                    <a:lnTo>
                      <a:pt x="0" y="114893"/>
                    </a:lnTo>
                    <a:lnTo>
                      <a:pt x="39286" y="114893"/>
                    </a:lnTo>
                    <a:lnTo>
                      <a:pt x="39286" y="0"/>
                    </a:lnTo>
                    <a:lnTo>
                      <a:pt x="157144" y="0"/>
                    </a:lnTo>
                    <a:close/>
                  </a:path>
                </a:pathLst>
              </a:custGeom>
              <a:solidFill>
                <a:schemeClr val="bg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45930" tIns="0" rIns="45929" bIns="58894" numCol="1" spcCol="1270" anchor="ctr" anchorCtr="0">
                <a:noAutofit/>
              </a:bodyPr>
              <a:lstStyle/>
              <a:p>
                <a:pPr defTabSz="444232" fontAlgn="base">
                  <a:lnSpc>
                    <a:spcPct val="90000"/>
                  </a:lnSpc>
                  <a:spcBef>
                    <a:spcPct val="0"/>
                  </a:spcBef>
                  <a:spcAft>
                    <a:spcPct val="35000"/>
                  </a:spcAft>
                </a:pPr>
                <a:endParaRPr lang="en-US" sz="1000" dirty="0">
                  <a:solidFill>
                    <a:srgbClr val="FFFFFF"/>
                  </a:solidFill>
                </a:endParaRPr>
              </a:p>
            </p:txBody>
          </p:sp>
          <p:sp>
            <p:nvSpPr>
              <p:cNvPr id="77" name="Freeform 76"/>
              <p:cNvSpPr/>
              <p:nvPr/>
            </p:nvSpPr>
            <p:spPr>
              <a:xfrm>
                <a:off x="7568783" y="5134464"/>
                <a:ext cx="478831" cy="182880"/>
              </a:xfrm>
              <a:custGeom>
                <a:avLst/>
                <a:gdLst>
                  <a:gd name="connsiteX0" fmla="*/ 0 w 196430"/>
                  <a:gd name="connsiteY0" fmla="*/ 45957 h 229786"/>
                  <a:gd name="connsiteX1" fmla="*/ 98215 w 196430"/>
                  <a:gd name="connsiteY1" fmla="*/ 45957 h 229786"/>
                  <a:gd name="connsiteX2" fmla="*/ 98215 w 196430"/>
                  <a:gd name="connsiteY2" fmla="*/ 0 h 229786"/>
                  <a:gd name="connsiteX3" fmla="*/ 196430 w 196430"/>
                  <a:gd name="connsiteY3" fmla="*/ 114893 h 229786"/>
                  <a:gd name="connsiteX4" fmla="*/ 98215 w 196430"/>
                  <a:gd name="connsiteY4" fmla="*/ 229786 h 229786"/>
                  <a:gd name="connsiteX5" fmla="*/ 98215 w 196430"/>
                  <a:gd name="connsiteY5" fmla="*/ 183829 h 229786"/>
                  <a:gd name="connsiteX6" fmla="*/ 0 w 196430"/>
                  <a:gd name="connsiteY6" fmla="*/ 183829 h 229786"/>
                  <a:gd name="connsiteX7" fmla="*/ 0 w 196430"/>
                  <a:gd name="connsiteY7" fmla="*/ 45957 h 229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430" h="229786">
                    <a:moveTo>
                      <a:pt x="157144" y="0"/>
                    </a:moveTo>
                    <a:lnTo>
                      <a:pt x="157144" y="114893"/>
                    </a:lnTo>
                    <a:lnTo>
                      <a:pt x="196430" y="114893"/>
                    </a:lnTo>
                    <a:lnTo>
                      <a:pt x="98215" y="229786"/>
                    </a:lnTo>
                    <a:lnTo>
                      <a:pt x="0" y="114893"/>
                    </a:lnTo>
                    <a:lnTo>
                      <a:pt x="39286" y="114893"/>
                    </a:lnTo>
                    <a:lnTo>
                      <a:pt x="39286" y="0"/>
                    </a:lnTo>
                    <a:lnTo>
                      <a:pt x="157144" y="0"/>
                    </a:lnTo>
                    <a:close/>
                  </a:path>
                </a:pathLst>
              </a:custGeom>
              <a:solidFill>
                <a:schemeClr val="bg2"/>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45930" tIns="0" rIns="45929" bIns="58894" numCol="1" spcCol="1270" anchor="ctr" anchorCtr="0">
                <a:noAutofit/>
              </a:bodyPr>
              <a:lstStyle/>
              <a:p>
                <a:pPr defTabSz="444232" fontAlgn="base">
                  <a:lnSpc>
                    <a:spcPct val="90000"/>
                  </a:lnSpc>
                  <a:spcBef>
                    <a:spcPct val="0"/>
                  </a:spcBef>
                  <a:spcAft>
                    <a:spcPct val="35000"/>
                  </a:spcAft>
                </a:pPr>
                <a:endParaRPr lang="en-US" sz="1000" dirty="0">
                  <a:solidFill>
                    <a:srgbClr val="FFFFFF"/>
                  </a:solidFill>
                </a:endParaRPr>
              </a:p>
            </p:txBody>
          </p:sp>
          <p:grpSp>
            <p:nvGrpSpPr>
              <p:cNvPr id="78" name="Group 77"/>
              <p:cNvGrpSpPr/>
              <p:nvPr/>
            </p:nvGrpSpPr>
            <p:grpSpPr>
              <a:xfrm>
                <a:off x="6742273" y="3636394"/>
                <a:ext cx="2131851" cy="534299"/>
                <a:chOff x="6635023" y="3442496"/>
                <a:chExt cx="2239102" cy="561179"/>
              </a:xfrm>
            </p:grpSpPr>
            <p:sp>
              <p:nvSpPr>
                <p:cNvPr id="276" name="Oval 275"/>
                <p:cNvSpPr>
                  <a:spLocks noChangeAspect="1"/>
                </p:cNvSpPr>
                <p:nvPr/>
              </p:nvSpPr>
              <p:spPr>
                <a:xfrm>
                  <a:off x="7228113"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7" name="Oval 276"/>
                <p:cNvSpPr>
                  <a:spLocks noChangeAspect="1"/>
                </p:cNvSpPr>
                <p:nvPr/>
              </p:nvSpPr>
              <p:spPr>
                <a:xfrm>
                  <a:off x="7346731" y="3442496"/>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8" name="Oval 277"/>
                <p:cNvSpPr>
                  <a:spLocks noChangeAspect="1"/>
                </p:cNvSpPr>
                <p:nvPr/>
              </p:nvSpPr>
              <p:spPr>
                <a:xfrm>
                  <a:off x="7465349"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9" name="Oval 278"/>
                <p:cNvSpPr>
                  <a:spLocks noChangeAspect="1"/>
                </p:cNvSpPr>
                <p:nvPr/>
              </p:nvSpPr>
              <p:spPr>
                <a:xfrm>
                  <a:off x="7583967"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0" name="Oval 279"/>
                <p:cNvSpPr>
                  <a:spLocks noChangeAspect="1"/>
                </p:cNvSpPr>
                <p:nvPr/>
              </p:nvSpPr>
              <p:spPr>
                <a:xfrm>
                  <a:off x="7702585"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1" name="Oval 280"/>
                <p:cNvSpPr>
                  <a:spLocks noChangeAspect="1"/>
                </p:cNvSpPr>
                <p:nvPr/>
              </p:nvSpPr>
              <p:spPr>
                <a:xfrm>
                  <a:off x="7821203"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2" name="Oval 281"/>
                <p:cNvSpPr>
                  <a:spLocks noChangeAspect="1"/>
                </p:cNvSpPr>
                <p:nvPr/>
              </p:nvSpPr>
              <p:spPr>
                <a:xfrm>
                  <a:off x="7939821"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3" name="Oval 282"/>
                <p:cNvSpPr>
                  <a:spLocks noChangeAspect="1"/>
                </p:cNvSpPr>
                <p:nvPr/>
              </p:nvSpPr>
              <p:spPr>
                <a:xfrm>
                  <a:off x="8058439"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4" name="Oval 283"/>
                <p:cNvSpPr>
                  <a:spLocks noChangeAspect="1"/>
                </p:cNvSpPr>
                <p:nvPr/>
              </p:nvSpPr>
              <p:spPr>
                <a:xfrm>
                  <a:off x="8177057"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5" name="Oval 284"/>
                <p:cNvSpPr>
                  <a:spLocks noChangeAspect="1"/>
                </p:cNvSpPr>
                <p:nvPr/>
              </p:nvSpPr>
              <p:spPr>
                <a:xfrm>
                  <a:off x="8295675"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6" name="Oval 285"/>
                <p:cNvSpPr>
                  <a:spLocks noChangeAspect="1"/>
                </p:cNvSpPr>
                <p:nvPr/>
              </p:nvSpPr>
              <p:spPr>
                <a:xfrm>
                  <a:off x="8414293"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7" name="Oval 286"/>
                <p:cNvSpPr>
                  <a:spLocks noChangeAspect="1"/>
                </p:cNvSpPr>
                <p:nvPr/>
              </p:nvSpPr>
              <p:spPr>
                <a:xfrm>
                  <a:off x="8651529"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8" name="Oval 287"/>
                <p:cNvSpPr>
                  <a:spLocks noChangeAspect="1"/>
                </p:cNvSpPr>
                <p:nvPr/>
              </p:nvSpPr>
              <p:spPr>
                <a:xfrm>
                  <a:off x="8532911" y="3442496"/>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89" name="Oval 288"/>
                <p:cNvSpPr>
                  <a:spLocks noChangeAspect="1"/>
                </p:cNvSpPr>
                <p:nvPr/>
              </p:nvSpPr>
              <p:spPr>
                <a:xfrm>
                  <a:off x="8770147"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0" name="Oval 289"/>
                <p:cNvSpPr>
                  <a:spLocks noChangeAspect="1"/>
                </p:cNvSpPr>
                <p:nvPr/>
              </p:nvSpPr>
              <p:spPr>
                <a:xfrm>
                  <a:off x="7228113"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1" name="Oval 290"/>
                <p:cNvSpPr>
                  <a:spLocks noChangeAspect="1"/>
                </p:cNvSpPr>
                <p:nvPr/>
              </p:nvSpPr>
              <p:spPr>
                <a:xfrm>
                  <a:off x="7346731"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2" name="Oval 291"/>
                <p:cNvSpPr>
                  <a:spLocks noChangeAspect="1"/>
                </p:cNvSpPr>
                <p:nvPr/>
              </p:nvSpPr>
              <p:spPr>
                <a:xfrm>
                  <a:off x="7465349"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3" name="Oval 292"/>
                <p:cNvSpPr>
                  <a:spLocks noChangeAspect="1"/>
                </p:cNvSpPr>
                <p:nvPr/>
              </p:nvSpPr>
              <p:spPr>
                <a:xfrm>
                  <a:off x="7583967"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4" name="Oval 293"/>
                <p:cNvSpPr>
                  <a:spLocks noChangeAspect="1"/>
                </p:cNvSpPr>
                <p:nvPr/>
              </p:nvSpPr>
              <p:spPr>
                <a:xfrm>
                  <a:off x="7702585"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5" name="Oval 294"/>
                <p:cNvSpPr>
                  <a:spLocks noChangeAspect="1"/>
                </p:cNvSpPr>
                <p:nvPr/>
              </p:nvSpPr>
              <p:spPr>
                <a:xfrm>
                  <a:off x="7821203"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6" name="Oval 295"/>
                <p:cNvSpPr>
                  <a:spLocks noChangeAspect="1"/>
                </p:cNvSpPr>
                <p:nvPr/>
              </p:nvSpPr>
              <p:spPr>
                <a:xfrm>
                  <a:off x="7939821" y="3556796"/>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7" name="Oval 296"/>
                <p:cNvSpPr>
                  <a:spLocks noChangeAspect="1"/>
                </p:cNvSpPr>
                <p:nvPr/>
              </p:nvSpPr>
              <p:spPr>
                <a:xfrm>
                  <a:off x="8058439"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8" name="Oval 297"/>
                <p:cNvSpPr>
                  <a:spLocks noChangeAspect="1"/>
                </p:cNvSpPr>
                <p:nvPr/>
              </p:nvSpPr>
              <p:spPr>
                <a:xfrm>
                  <a:off x="8177057"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99" name="Oval 298"/>
                <p:cNvSpPr>
                  <a:spLocks noChangeAspect="1"/>
                </p:cNvSpPr>
                <p:nvPr/>
              </p:nvSpPr>
              <p:spPr>
                <a:xfrm>
                  <a:off x="8295675"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0" name="Oval 299"/>
                <p:cNvSpPr>
                  <a:spLocks noChangeAspect="1"/>
                </p:cNvSpPr>
                <p:nvPr/>
              </p:nvSpPr>
              <p:spPr>
                <a:xfrm>
                  <a:off x="8414293"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1" name="Oval 300"/>
                <p:cNvSpPr>
                  <a:spLocks noChangeAspect="1"/>
                </p:cNvSpPr>
                <p:nvPr/>
              </p:nvSpPr>
              <p:spPr>
                <a:xfrm>
                  <a:off x="8651529"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2" name="Oval 301"/>
                <p:cNvSpPr>
                  <a:spLocks noChangeAspect="1"/>
                </p:cNvSpPr>
                <p:nvPr/>
              </p:nvSpPr>
              <p:spPr>
                <a:xfrm>
                  <a:off x="8532911"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3" name="Oval 302"/>
                <p:cNvSpPr>
                  <a:spLocks noChangeAspect="1"/>
                </p:cNvSpPr>
                <p:nvPr/>
              </p:nvSpPr>
              <p:spPr>
                <a:xfrm>
                  <a:off x="8770147"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4" name="Oval 303"/>
                <p:cNvSpPr>
                  <a:spLocks noChangeAspect="1"/>
                </p:cNvSpPr>
                <p:nvPr/>
              </p:nvSpPr>
              <p:spPr>
                <a:xfrm>
                  <a:off x="7228113" y="3671096"/>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5" name="Oval 304"/>
                <p:cNvSpPr>
                  <a:spLocks noChangeAspect="1"/>
                </p:cNvSpPr>
                <p:nvPr/>
              </p:nvSpPr>
              <p:spPr>
                <a:xfrm>
                  <a:off x="7346731"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6" name="Oval 305"/>
                <p:cNvSpPr>
                  <a:spLocks noChangeAspect="1"/>
                </p:cNvSpPr>
                <p:nvPr/>
              </p:nvSpPr>
              <p:spPr>
                <a:xfrm>
                  <a:off x="7465349"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7" name="Oval 306"/>
                <p:cNvSpPr>
                  <a:spLocks noChangeAspect="1"/>
                </p:cNvSpPr>
                <p:nvPr/>
              </p:nvSpPr>
              <p:spPr>
                <a:xfrm>
                  <a:off x="7583967"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8" name="Oval 307"/>
                <p:cNvSpPr>
                  <a:spLocks noChangeAspect="1"/>
                </p:cNvSpPr>
                <p:nvPr/>
              </p:nvSpPr>
              <p:spPr>
                <a:xfrm>
                  <a:off x="7702585"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09" name="Oval 308"/>
                <p:cNvSpPr>
                  <a:spLocks noChangeAspect="1"/>
                </p:cNvSpPr>
                <p:nvPr/>
              </p:nvSpPr>
              <p:spPr>
                <a:xfrm>
                  <a:off x="7821203"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0" name="Oval 309"/>
                <p:cNvSpPr>
                  <a:spLocks noChangeAspect="1"/>
                </p:cNvSpPr>
                <p:nvPr/>
              </p:nvSpPr>
              <p:spPr>
                <a:xfrm>
                  <a:off x="7939821"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1" name="Oval 310"/>
                <p:cNvSpPr>
                  <a:spLocks noChangeAspect="1"/>
                </p:cNvSpPr>
                <p:nvPr/>
              </p:nvSpPr>
              <p:spPr>
                <a:xfrm>
                  <a:off x="8058439"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2" name="Oval 311"/>
                <p:cNvSpPr>
                  <a:spLocks noChangeAspect="1"/>
                </p:cNvSpPr>
                <p:nvPr/>
              </p:nvSpPr>
              <p:spPr>
                <a:xfrm>
                  <a:off x="8177057"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3" name="Oval 312"/>
                <p:cNvSpPr>
                  <a:spLocks noChangeAspect="1"/>
                </p:cNvSpPr>
                <p:nvPr/>
              </p:nvSpPr>
              <p:spPr>
                <a:xfrm>
                  <a:off x="8295675"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4" name="Oval 313"/>
                <p:cNvSpPr>
                  <a:spLocks noChangeAspect="1"/>
                </p:cNvSpPr>
                <p:nvPr/>
              </p:nvSpPr>
              <p:spPr>
                <a:xfrm>
                  <a:off x="8414293"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5" name="Oval 314"/>
                <p:cNvSpPr>
                  <a:spLocks noChangeAspect="1"/>
                </p:cNvSpPr>
                <p:nvPr/>
              </p:nvSpPr>
              <p:spPr>
                <a:xfrm>
                  <a:off x="8651529"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6" name="Oval 315"/>
                <p:cNvSpPr>
                  <a:spLocks noChangeAspect="1"/>
                </p:cNvSpPr>
                <p:nvPr/>
              </p:nvSpPr>
              <p:spPr>
                <a:xfrm>
                  <a:off x="8532911"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7" name="Oval 316"/>
                <p:cNvSpPr>
                  <a:spLocks noChangeAspect="1"/>
                </p:cNvSpPr>
                <p:nvPr/>
              </p:nvSpPr>
              <p:spPr>
                <a:xfrm>
                  <a:off x="8770147"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8" name="Oval 317"/>
                <p:cNvSpPr>
                  <a:spLocks noChangeAspect="1"/>
                </p:cNvSpPr>
                <p:nvPr/>
              </p:nvSpPr>
              <p:spPr>
                <a:xfrm>
                  <a:off x="7228113"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19" name="Oval 318"/>
                <p:cNvSpPr>
                  <a:spLocks noChangeAspect="1"/>
                </p:cNvSpPr>
                <p:nvPr/>
              </p:nvSpPr>
              <p:spPr>
                <a:xfrm>
                  <a:off x="7346731"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0" name="Oval 319"/>
                <p:cNvSpPr>
                  <a:spLocks noChangeAspect="1"/>
                </p:cNvSpPr>
                <p:nvPr/>
              </p:nvSpPr>
              <p:spPr>
                <a:xfrm>
                  <a:off x="7465349"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1" name="Oval 320"/>
                <p:cNvSpPr>
                  <a:spLocks noChangeAspect="1"/>
                </p:cNvSpPr>
                <p:nvPr/>
              </p:nvSpPr>
              <p:spPr>
                <a:xfrm>
                  <a:off x="7583967"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2" name="Oval 321"/>
                <p:cNvSpPr>
                  <a:spLocks noChangeAspect="1"/>
                </p:cNvSpPr>
                <p:nvPr/>
              </p:nvSpPr>
              <p:spPr>
                <a:xfrm>
                  <a:off x="7702585"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3" name="Oval 322"/>
                <p:cNvSpPr>
                  <a:spLocks noChangeAspect="1"/>
                </p:cNvSpPr>
                <p:nvPr/>
              </p:nvSpPr>
              <p:spPr>
                <a:xfrm>
                  <a:off x="7821203" y="3785396"/>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4" name="Oval 323"/>
                <p:cNvSpPr>
                  <a:spLocks noChangeAspect="1"/>
                </p:cNvSpPr>
                <p:nvPr/>
              </p:nvSpPr>
              <p:spPr>
                <a:xfrm>
                  <a:off x="7939821"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5" name="Oval 324"/>
                <p:cNvSpPr>
                  <a:spLocks noChangeAspect="1"/>
                </p:cNvSpPr>
                <p:nvPr/>
              </p:nvSpPr>
              <p:spPr>
                <a:xfrm>
                  <a:off x="8058439"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6" name="Oval 325"/>
                <p:cNvSpPr>
                  <a:spLocks noChangeAspect="1"/>
                </p:cNvSpPr>
                <p:nvPr/>
              </p:nvSpPr>
              <p:spPr>
                <a:xfrm>
                  <a:off x="8177057"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7" name="Oval 326"/>
                <p:cNvSpPr>
                  <a:spLocks noChangeAspect="1"/>
                </p:cNvSpPr>
                <p:nvPr/>
              </p:nvSpPr>
              <p:spPr>
                <a:xfrm>
                  <a:off x="8295675"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8" name="Oval 327"/>
                <p:cNvSpPr>
                  <a:spLocks noChangeAspect="1"/>
                </p:cNvSpPr>
                <p:nvPr/>
              </p:nvSpPr>
              <p:spPr>
                <a:xfrm>
                  <a:off x="8414293"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29" name="Oval 328"/>
                <p:cNvSpPr>
                  <a:spLocks noChangeAspect="1"/>
                </p:cNvSpPr>
                <p:nvPr/>
              </p:nvSpPr>
              <p:spPr>
                <a:xfrm>
                  <a:off x="8651529" y="3785396"/>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0" name="Oval 329"/>
                <p:cNvSpPr>
                  <a:spLocks noChangeAspect="1"/>
                </p:cNvSpPr>
                <p:nvPr/>
              </p:nvSpPr>
              <p:spPr>
                <a:xfrm>
                  <a:off x="8532911"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1" name="Oval 330"/>
                <p:cNvSpPr>
                  <a:spLocks noChangeAspect="1"/>
                </p:cNvSpPr>
                <p:nvPr/>
              </p:nvSpPr>
              <p:spPr>
                <a:xfrm>
                  <a:off x="8770147"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2" name="Oval 331"/>
                <p:cNvSpPr>
                  <a:spLocks noChangeAspect="1"/>
                </p:cNvSpPr>
                <p:nvPr/>
              </p:nvSpPr>
              <p:spPr>
                <a:xfrm>
                  <a:off x="7228113"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3" name="Oval 332"/>
                <p:cNvSpPr>
                  <a:spLocks noChangeAspect="1"/>
                </p:cNvSpPr>
                <p:nvPr/>
              </p:nvSpPr>
              <p:spPr>
                <a:xfrm>
                  <a:off x="7346731"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4" name="Oval 333"/>
                <p:cNvSpPr>
                  <a:spLocks noChangeAspect="1"/>
                </p:cNvSpPr>
                <p:nvPr/>
              </p:nvSpPr>
              <p:spPr>
                <a:xfrm>
                  <a:off x="7465349" y="3899697"/>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5" name="Oval 334"/>
                <p:cNvSpPr>
                  <a:spLocks noChangeAspect="1"/>
                </p:cNvSpPr>
                <p:nvPr/>
              </p:nvSpPr>
              <p:spPr>
                <a:xfrm>
                  <a:off x="7583967"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6" name="Oval 335"/>
                <p:cNvSpPr>
                  <a:spLocks noChangeAspect="1"/>
                </p:cNvSpPr>
                <p:nvPr/>
              </p:nvSpPr>
              <p:spPr>
                <a:xfrm>
                  <a:off x="7702585"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7" name="Oval 336"/>
                <p:cNvSpPr>
                  <a:spLocks noChangeAspect="1"/>
                </p:cNvSpPr>
                <p:nvPr/>
              </p:nvSpPr>
              <p:spPr>
                <a:xfrm>
                  <a:off x="7821203"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8" name="Oval 337"/>
                <p:cNvSpPr>
                  <a:spLocks noChangeAspect="1"/>
                </p:cNvSpPr>
                <p:nvPr/>
              </p:nvSpPr>
              <p:spPr>
                <a:xfrm>
                  <a:off x="7939821"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39" name="Oval 338"/>
                <p:cNvSpPr>
                  <a:spLocks noChangeAspect="1"/>
                </p:cNvSpPr>
                <p:nvPr/>
              </p:nvSpPr>
              <p:spPr>
                <a:xfrm>
                  <a:off x="8058439"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0" name="Oval 339"/>
                <p:cNvSpPr>
                  <a:spLocks noChangeAspect="1"/>
                </p:cNvSpPr>
                <p:nvPr/>
              </p:nvSpPr>
              <p:spPr>
                <a:xfrm>
                  <a:off x="8177057"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1" name="Oval 340"/>
                <p:cNvSpPr>
                  <a:spLocks noChangeAspect="1"/>
                </p:cNvSpPr>
                <p:nvPr/>
              </p:nvSpPr>
              <p:spPr>
                <a:xfrm>
                  <a:off x="8295675"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2" name="Oval 341"/>
                <p:cNvSpPr>
                  <a:spLocks noChangeAspect="1"/>
                </p:cNvSpPr>
                <p:nvPr/>
              </p:nvSpPr>
              <p:spPr>
                <a:xfrm>
                  <a:off x="8414293" y="3899697"/>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3" name="Oval 342"/>
                <p:cNvSpPr>
                  <a:spLocks noChangeAspect="1"/>
                </p:cNvSpPr>
                <p:nvPr/>
              </p:nvSpPr>
              <p:spPr>
                <a:xfrm>
                  <a:off x="8651529"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4" name="Oval 343"/>
                <p:cNvSpPr>
                  <a:spLocks noChangeAspect="1"/>
                </p:cNvSpPr>
                <p:nvPr/>
              </p:nvSpPr>
              <p:spPr>
                <a:xfrm>
                  <a:off x="8532911"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5" name="Oval 344"/>
                <p:cNvSpPr>
                  <a:spLocks noChangeAspect="1"/>
                </p:cNvSpPr>
                <p:nvPr/>
              </p:nvSpPr>
              <p:spPr>
                <a:xfrm>
                  <a:off x="8770147"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6" name="Oval 345"/>
                <p:cNvSpPr>
                  <a:spLocks noChangeAspect="1"/>
                </p:cNvSpPr>
                <p:nvPr/>
              </p:nvSpPr>
              <p:spPr>
                <a:xfrm>
                  <a:off x="6753641"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7" name="Oval 346"/>
                <p:cNvSpPr>
                  <a:spLocks noChangeAspect="1"/>
                </p:cNvSpPr>
                <p:nvPr/>
              </p:nvSpPr>
              <p:spPr>
                <a:xfrm>
                  <a:off x="6872259"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8" name="Oval 347"/>
                <p:cNvSpPr>
                  <a:spLocks noChangeAspect="1"/>
                </p:cNvSpPr>
                <p:nvPr/>
              </p:nvSpPr>
              <p:spPr>
                <a:xfrm>
                  <a:off x="6990877"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49" name="Oval 348"/>
                <p:cNvSpPr>
                  <a:spLocks noChangeAspect="1"/>
                </p:cNvSpPr>
                <p:nvPr/>
              </p:nvSpPr>
              <p:spPr>
                <a:xfrm>
                  <a:off x="7109495"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0" name="Oval 349"/>
                <p:cNvSpPr>
                  <a:spLocks noChangeAspect="1"/>
                </p:cNvSpPr>
                <p:nvPr/>
              </p:nvSpPr>
              <p:spPr>
                <a:xfrm>
                  <a:off x="6753641"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1" name="Oval 350"/>
                <p:cNvSpPr>
                  <a:spLocks noChangeAspect="1"/>
                </p:cNvSpPr>
                <p:nvPr/>
              </p:nvSpPr>
              <p:spPr>
                <a:xfrm>
                  <a:off x="6872259"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2" name="Oval 351"/>
                <p:cNvSpPr>
                  <a:spLocks noChangeAspect="1"/>
                </p:cNvSpPr>
                <p:nvPr/>
              </p:nvSpPr>
              <p:spPr>
                <a:xfrm>
                  <a:off x="6990877"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3" name="Oval 352"/>
                <p:cNvSpPr>
                  <a:spLocks noChangeAspect="1"/>
                </p:cNvSpPr>
                <p:nvPr/>
              </p:nvSpPr>
              <p:spPr>
                <a:xfrm>
                  <a:off x="7109495"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4" name="Oval 353"/>
                <p:cNvSpPr>
                  <a:spLocks noChangeAspect="1"/>
                </p:cNvSpPr>
                <p:nvPr/>
              </p:nvSpPr>
              <p:spPr>
                <a:xfrm>
                  <a:off x="6753641"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5" name="Oval 354"/>
                <p:cNvSpPr>
                  <a:spLocks noChangeAspect="1"/>
                </p:cNvSpPr>
                <p:nvPr/>
              </p:nvSpPr>
              <p:spPr>
                <a:xfrm>
                  <a:off x="6872259"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6" name="Oval 355"/>
                <p:cNvSpPr>
                  <a:spLocks noChangeAspect="1"/>
                </p:cNvSpPr>
                <p:nvPr/>
              </p:nvSpPr>
              <p:spPr>
                <a:xfrm>
                  <a:off x="6990877"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7" name="Oval 356"/>
                <p:cNvSpPr>
                  <a:spLocks noChangeAspect="1"/>
                </p:cNvSpPr>
                <p:nvPr/>
              </p:nvSpPr>
              <p:spPr>
                <a:xfrm>
                  <a:off x="7109495"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8" name="Oval 357"/>
                <p:cNvSpPr>
                  <a:spLocks noChangeAspect="1"/>
                </p:cNvSpPr>
                <p:nvPr/>
              </p:nvSpPr>
              <p:spPr>
                <a:xfrm>
                  <a:off x="6753641"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59" name="Oval 358"/>
                <p:cNvSpPr>
                  <a:spLocks noChangeAspect="1"/>
                </p:cNvSpPr>
                <p:nvPr/>
              </p:nvSpPr>
              <p:spPr>
                <a:xfrm>
                  <a:off x="6872259"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0" name="Oval 359"/>
                <p:cNvSpPr>
                  <a:spLocks noChangeAspect="1"/>
                </p:cNvSpPr>
                <p:nvPr/>
              </p:nvSpPr>
              <p:spPr>
                <a:xfrm>
                  <a:off x="6990877"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1" name="Oval 360"/>
                <p:cNvSpPr>
                  <a:spLocks noChangeAspect="1"/>
                </p:cNvSpPr>
                <p:nvPr/>
              </p:nvSpPr>
              <p:spPr>
                <a:xfrm>
                  <a:off x="7109495"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2" name="Oval 361"/>
                <p:cNvSpPr>
                  <a:spLocks noChangeAspect="1"/>
                </p:cNvSpPr>
                <p:nvPr/>
              </p:nvSpPr>
              <p:spPr>
                <a:xfrm>
                  <a:off x="6753641"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3" name="Oval 362"/>
                <p:cNvSpPr>
                  <a:spLocks noChangeAspect="1"/>
                </p:cNvSpPr>
                <p:nvPr/>
              </p:nvSpPr>
              <p:spPr>
                <a:xfrm>
                  <a:off x="6872259"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4" name="Oval 363"/>
                <p:cNvSpPr>
                  <a:spLocks noChangeAspect="1"/>
                </p:cNvSpPr>
                <p:nvPr/>
              </p:nvSpPr>
              <p:spPr>
                <a:xfrm>
                  <a:off x="6990877"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5" name="Oval 364"/>
                <p:cNvSpPr>
                  <a:spLocks noChangeAspect="1"/>
                </p:cNvSpPr>
                <p:nvPr/>
              </p:nvSpPr>
              <p:spPr>
                <a:xfrm>
                  <a:off x="7109495"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6" name="Oval 365"/>
                <p:cNvSpPr>
                  <a:spLocks noChangeAspect="1"/>
                </p:cNvSpPr>
                <p:nvPr/>
              </p:nvSpPr>
              <p:spPr>
                <a:xfrm>
                  <a:off x="6635023" y="34424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7" name="Oval 366"/>
                <p:cNvSpPr>
                  <a:spLocks noChangeAspect="1"/>
                </p:cNvSpPr>
                <p:nvPr/>
              </p:nvSpPr>
              <p:spPr>
                <a:xfrm>
                  <a:off x="6635023" y="35567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8" name="Oval 367"/>
                <p:cNvSpPr>
                  <a:spLocks noChangeAspect="1"/>
                </p:cNvSpPr>
                <p:nvPr/>
              </p:nvSpPr>
              <p:spPr>
                <a:xfrm>
                  <a:off x="6635023" y="36710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69" name="Oval 368"/>
                <p:cNvSpPr>
                  <a:spLocks noChangeAspect="1"/>
                </p:cNvSpPr>
                <p:nvPr/>
              </p:nvSpPr>
              <p:spPr>
                <a:xfrm>
                  <a:off x="6635023" y="378539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70" name="Oval 369"/>
                <p:cNvSpPr>
                  <a:spLocks noChangeAspect="1"/>
                </p:cNvSpPr>
                <p:nvPr/>
              </p:nvSpPr>
              <p:spPr>
                <a:xfrm>
                  <a:off x="6635023" y="389969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79" name="Group 78"/>
              <p:cNvGrpSpPr/>
              <p:nvPr/>
            </p:nvGrpSpPr>
            <p:grpSpPr>
              <a:xfrm>
                <a:off x="6742273" y="4564756"/>
                <a:ext cx="2131851" cy="534299"/>
                <a:chOff x="6635023" y="4361539"/>
                <a:chExt cx="2239102" cy="561179"/>
              </a:xfrm>
            </p:grpSpPr>
            <p:sp>
              <p:nvSpPr>
                <p:cNvPr id="181" name="Oval 180"/>
                <p:cNvSpPr>
                  <a:spLocks noChangeAspect="1"/>
                </p:cNvSpPr>
                <p:nvPr/>
              </p:nvSpPr>
              <p:spPr>
                <a:xfrm>
                  <a:off x="7228113"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2" name="Oval 181"/>
                <p:cNvSpPr>
                  <a:spLocks noChangeAspect="1"/>
                </p:cNvSpPr>
                <p:nvPr/>
              </p:nvSpPr>
              <p:spPr>
                <a:xfrm>
                  <a:off x="7346731" y="4361539"/>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3" name="Oval 182"/>
                <p:cNvSpPr>
                  <a:spLocks noChangeAspect="1"/>
                </p:cNvSpPr>
                <p:nvPr/>
              </p:nvSpPr>
              <p:spPr>
                <a:xfrm>
                  <a:off x="7465349"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4" name="Oval 183"/>
                <p:cNvSpPr>
                  <a:spLocks noChangeAspect="1"/>
                </p:cNvSpPr>
                <p:nvPr/>
              </p:nvSpPr>
              <p:spPr>
                <a:xfrm>
                  <a:off x="7583967"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5" name="Oval 184"/>
                <p:cNvSpPr>
                  <a:spLocks noChangeAspect="1"/>
                </p:cNvSpPr>
                <p:nvPr/>
              </p:nvSpPr>
              <p:spPr>
                <a:xfrm>
                  <a:off x="7702585"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6" name="Oval 185"/>
                <p:cNvSpPr>
                  <a:spLocks noChangeAspect="1"/>
                </p:cNvSpPr>
                <p:nvPr/>
              </p:nvSpPr>
              <p:spPr>
                <a:xfrm>
                  <a:off x="7821203"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7" name="Oval 186"/>
                <p:cNvSpPr>
                  <a:spLocks noChangeAspect="1"/>
                </p:cNvSpPr>
                <p:nvPr/>
              </p:nvSpPr>
              <p:spPr>
                <a:xfrm>
                  <a:off x="7939821"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8" name="Oval 187"/>
                <p:cNvSpPr>
                  <a:spLocks noChangeAspect="1"/>
                </p:cNvSpPr>
                <p:nvPr/>
              </p:nvSpPr>
              <p:spPr>
                <a:xfrm>
                  <a:off x="8058439"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9" name="Oval 188"/>
                <p:cNvSpPr>
                  <a:spLocks noChangeAspect="1"/>
                </p:cNvSpPr>
                <p:nvPr/>
              </p:nvSpPr>
              <p:spPr>
                <a:xfrm>
                  <a:off x="8177057"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0" name="Oval 189"/>
                <p:cNvSpPr>
                  <a:spLocks noChangeAspect="1"/>
                </p:cNvSpPr>
                <p:nvPr/>
              </p:nvSpPr>
              <p:spPr>
                <a:xfrm>
                  <a:off x="8295675"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1" name="Oval 190"/>
                <p:cNvSpPr>
                  <a:spLocks noChangeAspect="1"/>
                </p:cNvSpPr>
                <p:nvPr/>
              </p:nvSpPr>
              <p:spPr>
                <a:xfrm>
                  <a:off x="8414293"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2" name="Oval 191"/>
                <p:cNvSpPr>
                  <a:spLocks noChangeAspect="1"/>
                </p:cNvSpPr>
                <p:nvPr/>
              </p:nvSpPr>
              <p:spPr>
                <a:xfrm>
                  <a:off x="8651529"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3" name="Oval 192"/>
                <p:cNvSpPr>
                  <a:spLocks noChangeAspect="1"/>
                </p:cNvSpPr>
                <p:nvPr/>
              </p:nvSpPr>
              <p:spPr>
                <a:xfrm>
                  <a:off x="8532911" y="4361539"/>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4" name="Oval 193"/>
                <p:cNvSpPr>
                  <a:spLocks noChangeAspect="1"/>
                </p:cNvSpPr>
                <p:nvPr/>
              </p:nvSpPr>
              <p:spPr>
                <a:xfrm>
                  <a:off x="8770147"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5" name="Oval 194"/>
                <p:cNvSpPr>
                  <a:spLocks noChangeAspect="1"/>
                </p:cNvSpPr>
                <p:nvPr/>
              </p:nvSpPr>
              <p:spPr>
                <a:xfrm>
                  <a:off x="7228113"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6" name="Oval 195"/>
                <p:cNvSpPr>
                  <a:spLocks noChangeAspect="1"/>
                </p:cNvSpPr>
                <p:nvPr/>
              </p:nvSpPr>
              <p:spPr>
                <a:xfrm>
                  <a:off x="7346731"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7" name="Oval 196"/>
                <p:cNvSpPr>
                  <a:spLocks noChangeAspect="1"/>
                </p:cNvSpPr>
                <p:nvPr/>
              </p:nvSpPr>
              <p:spPr>
                <a:xfrm>
                  <a:off x="7465349"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8" name="Oval 197"/>
                <p:cNvSpPr>
                  <a:spLocks noChangeAspect="1"/>
                </p:cNvSpPr>
                <p:nvPr/>
              </p:nvSpPr>
              <p:spPr>
                <a:xfrm>
                  <a:off x="7583967"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9" name="Oval 198"/>
                <p:cNvSpPr>
                  <a:spLocks noChangeAspect="1"/>
                </p:cNvSpPr>
                <p:nvPr/>
              </p:nvSpPr>
              <p:spPr>
                <a:xfrm>
                  <a:off x="7702585"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0" name="Oval 199"/>
                <p:cNvSpPr>
                  <a:spLocks noChangeAspect="1"/>
                </p:cNvSpPr>
                <p:nvPr/>
              </p:nvSpPr>
              <p:spPr>
                <a:xfrm>
                  <a:off x="7821203"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1" name="Oval 200"/>
                <p:cNvSpPr>
                  <a:spLocks noChangeAspect="1"/>
                </p:cNvSpPr>
                <p:nvPr/>
              </p:nvSpPr>
              <p:spPr>
                <a:xfrm>
                  <a:off x="7939821"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2" name="Oval 201"/>
                <p:cNvSpPr>
                  <a:spLocks noChangeAspect="1"/>
                </p:cNvSpPr>
                <p:nvPr/>
              </p:nvSpPr>
              <p:spPr>
                <a:xfrm>
                  <a:off x="8058439"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3" name="Oval 202"/>
                <p:cNvSpPr>
                  <a:spLocks noChangeAspect="1"/>
                </p:cNvSpPr>
                <p:nvPr/>
              </p:nvSpPr>
              <p:spPr>
                <a:xfrm>
                  <a:off x="8177057"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4" name="Oval 203"/>
                <p:cNvSpPr>
                  <a:spLocks noChangeAspect="1"/>
                </p:cNvSpPr>
                <p:nvPr/>
              </p:nvSpPr>
              <p:spPr>
                <a:xfrm>
                  <a:off x="8295675"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5" name="Oval 204"/>
                <p:cNvSpPr>
                  <a:spLocks noChangeAspect="1"/>
                </p:cNvSpPr>
                <p:nvPr/>
              </p:nvSpPr>
              <p:spPr>
                <a:xfrm>
                  <a:off x="8414293"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6" name="Oval 205"/>
                <p:cNvSpPr>
                  <a:spLocks noChangeAspect="1"/>
                </p:cNvSpPr>
                <p:nvPr/>
              </p:nvSpPr>
              <p:spPr>
                <a:xfrm>
                  <a:off x="8651529"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7" name="Oval 206"/>
                <p:cNvSpPr>
                  <a:spLocks noChangeAspect="1"/>
                </p:cNvSpPr>
                <p:nvPr/>
              </p:nvSpPr>
              <p:spPr>
                <a:xfrm>
                  <a:off x="8532911"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8" name="Oval 207"/>
                <p:cNvSpPr>
                  <a:spLocks noChangeAspect="1"/>
                </p:cNvSpPr>
                <p:nvPr/>
              </p:nvSpPr>
              <p:spPr>
                <a:xfrm>
                  <a:off x="8770147"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09" name="Oval 208"/>
                <p:cNvSpPr>
                  <a:spLocks noChangeAspect="1"/>
                </p:cNvSpPr>
                <p:nvPr/>
              </p:nvSpPr>
              <p:spPr>
                <a:xfrm>
                  <a:off x="7228113" y="4590139"/>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0" name="Oval 209"/>
                <p:cNvSpPr>
                  <a:spLocks noChangeAspect="1"/>
                </p:cNvSpPr>
                <p:nvPr/>
              </p:nvSpPr>
              <p:spPr>
                <a:xfrm>
                  <a:off x="7346731"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1" name="Oval 210"/>
                <p:cNvSpPr>
                  <a:spLocks noChangeAspect="1"/>
                </p:cNvSpPr>
                <p:nvPr/>
              </p:nvSpPr>
              <p:spPr>
                <a:xfrm>
                  <a:off x="7465349"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2" name="Oval 211"/>
                <p:cNvSpPr>
                  <a:spLocks noChangeAspect="1"/>
                </p:cNvSpPr>
                <p:nvPr/>
              </p:nvSpPr>
              <p:spPr>
                <a:xfrm>
                  <a:off x="7583967"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3" name="Oval 212"/>
                <p:cNvSpPr>
                  <a:spLocks noChangeAspect="1"/>
                </p:cNvSpPr>
                <p:nvPr/>
              </p:nvSpPr>
              <p:spPr>
                <a:xfrm>
                  <a:off x="7702585"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4" name="Oval 213"/>
                <p:cNvSpPr>
                  <a:spLocks noChangeAspect="1"/>
                </p:cNvSpPr>
                <p:nvPr/>
              </p:nvSpPr>
              <p:spPr>
                <a:xfrm>
                  <a:off x="7821203"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5" name="Oval 214"/>
                <p:cNvSpPr>
                  <a:spLocks noChangeAspect="1"/>
                </p:cNvSpPr>
                <p:nvPr/>
              </p:nvSpPr>
              <p:spPr>
                <a:xfrm>
                  <a:off x="7939821"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6" name="Oval 215"/>
                <p:cNvSpPr>
                  <a:spLocks noChangeAspect="1"/>
                </p:cNvSpPr>
                <p:nvPr/>
              </p:nvSpPr>
              <p:spPr>
                <a:xfrm>
                  <a:off x="8058439"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7" name="Oval 216"/>
                <p:cNvSpPr>
                  <a:spLocks noChangeAspect="1"/>
                </p:cNvSpPr>
                <p:nvPr/>
              </p:nvSpPr>
              <p:spPr>
                <a:xfrm>
                  <a:off x="8177057"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8" name="Oval 217"/>
                <p:cNvSpPr>
                  <a:spLocks noChangeAspect="1"/>
                </p:cNvSpPr>
                <p:nvPr/>
              </p:nvSpPr>
              <p:spPr>
                <a:xfrm>
                  <a:off x="8295675"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9" name="Oval 218"/>
                <p:cNvSpPr>
                  <a:spLocks noChangeAspect="1"/>
                </p:cNvSpPr>
                <p:nvPr/>
              </p:nvSpPr>
              <p:spPr>
                <a:xfrm>
                  <a:off x="8414293"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0" name="Oval 219"/>
                <p:cNvSpPr>
                  <a:spLocks noChangeAspect="1"/>
                </p:cNvSpPr>
                <p:nvPr/>
              </p:nvSpPr>
              <p:spPr>
                <a:xfrm>
                  <a:off x="8651529"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1" name="Oval 220"/>
                <p:cNvSpPr>
                  <a:spLocks noChangeAspect="1"/>
                </p:cNvSpPr>
                <p:nvPr/>
              </p:nvSpPr>
              <p:spPr>
                <a:xfrm>
                  <a:off x="8532911"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2" name="Oval 221"/>
                <p:cNvSpPr>
                  <a:spLocks noChangeAspect="1"/>
                </p:cNvSpPr>
                <p:nvPr/>
              </p:nvSpPr>
              <p:spPr>
                <a:xfrm>
                  <a:off x="8770147"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3" name="Oval 222"/>
                <p:cNvSpPr>
                  <a:spLocks noChangeAspect="1"/>
                </p:cNvSpPr>
                <p:nvPr/>
              </p:nvSpPr>
              <p:spPr>
                <a:xfrm>
                  <a:off x="7228113"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4" name="Oval 223"/>
                <p:cNvSpPr>
                  <a:spLocks noChangeAspect="1"/>
                </p:cNvSpPr>
                <p:nvPr/>
              </p:nvSpPr>
              <p:spPr>
                <a:xfrm>
                  <a:off x="7346731"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5" name="Oval 224"/>
                <p:cNvSpPr>
                  <a:spLocks noChangeAspect="1"/>
                </p:cNvSpPr>
                <p:nvPr/>
              </p:nvSpPr>
              <p:spPr>
                <a:xfrm>
                  <a:off x="7465349"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6" name="Oval 225"/>
                <p:cNvSpPr>
                  <a:spLocks noChangeAspect="1"/>
                </p:cNvSpPr>
                <p:nvPr/>
              </p:nvSpPr>
              <p:spPr>
                <a:xfrm>
                  <a:off x="7583967"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7" name="Oval 226"/>
                <p:cNvSpPr>
                  <a:spLocks noChangeAspect="1"/>
                </p:cNvSpPr>
                <p:nvPr/>
              </p:nvSpPr>
              <p:spPr>
                <a:xfrm>
                  <a:off x="7702585"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8" name="Oval 227"/>
                <p:cNvSpPr>
                  <a:spLocks noChangeAspect="1"/>
                </p:cNvSpPr>
                <p:nvPr/>
              </p:nvSpPr>
              <p:spPr>
                <a:xfrm>
                  <a:off x="7821203" y="4704439"/>
                  <a:ext cx="103978" cy="103978"/>
                </a:xfrm>
                <a:prstGeom prst="ellipse">
                  <a:avLst/>
                </a:prstGeom>
                <a:solidFill>
                  <a:schemeClr val="accent1"/>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9" name="Oval 228"/>
                <p:cNvSpPr>
                  <a:spLocks noChangeAspect="1"/>
                </p:cNvSpPr>
                <p:nvPr/>
              </p:nvSpPr>
              <p:spPr>
                <a:xfrm>
                  <a:off x="7939821"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0" name="Oval 229"/>
                <p:cNvSpPr>
                  <a:spLocks noChangeAspect="1"/>
                </p:cNvSpPr>
                <p:nvPr/>
              </p:nvSpPr>
              <p:spPr>
                <a:xfrm>
                  <a:off x="8058439"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1" name="Oval 230"/>
                <p:cNvSpPr>
                  <a:spLocks noChangeAspect="1"/>
                </p:cNvSpPr>
                <p:nvPr/>
              </p:nvSpPr>
              <p:spPr>
                <a:xfrm>
                  <a:off x="8177057"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2" name="Oval 231"/>
                <p:cNvSpPr>
                  <a:spLocks noChangeAspect="1"/>
                </p:cNvSpPr>
                <p:nvPr/>
              </p:nvSpPr>
              <p:spPr>
                <a:xfrm>
                  <a:off x="8295675"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3" name="Oval 232"/>
                <p:cNvSpPr>
                  <a:spLocks noChangeAspect="1"/>
                </p:cNvSpPr>
                <p:nvPr/>
              </p:nvSpPr>
              <p:spPr>
                <a:xfrm>
                  <a:off x="8414293"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4" name="Oval 233"/>
                <p:cNvSpPr>
                  <a:spLocks noChangeAspect="1"/>
                </p:cNvSpPr>
                <p:nvPr/>
              </p:nvSpPr>
              <p:spPr>
                <a:xfrm>
                  <a:off x="8651529"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5" name="Oval 234"/>
                <p:cNvSpPr>
                  <a:spLocks noChangeAspect="1"/>
                </p:cNvSpPr>
                <p:nvPr/>
              </p:nvSpPr>
              <p:spPr>
                <a:xfrm>
                  <a:off x="8532911"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6" name="Oval 235"/>
                <p:cNvSpPr>
                  <a:spLocks noChangeAspect="1"/>
                </p:cNvSpPr>
                <p:nvPr/>
              </p:nvSpPr>
              <p:spPr>
                <a:xfrm>
                  <a:off x="8770147"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7" name="Oval 236"/>
                <p:cNvSpPr>
                  <a:spLocks noChangeAspect="1"/>
                </p:cNvSpPr>
                <p:nvPr/>
              </p:nvSpPr>
              <p:spPr>
                <a:xfrm>
                  <a:off x="7228113"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8" name="Oval 237"/>
                <p:cNvSpPr>
                  <a:spLocks noChangeAspect="1"/>
                </p:cNvSpPr>
                <p:nvPr/>
              </p:nvSpPr>
              <p:spPr>
                <a:xfrm>
                  <a:off x="7346731"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9" name="Oval 238"/>
                <p:cNvSpPr>
                  <a:spLocks noChangeAspect="1"/>
                </p:cNvSpPr>
                <p:nvPr/>
              </p:nvSpPr>
              <p:spPr>
                <a:xfrm>
                  <a:off x="7465349"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0" name="Oval 239"/>
                <p:cNvSpPr>
                  <a:spLocks noChangeAspect="1"/>
                </p:cNvSpPr>
                <p:nvPr/>
              </p:nvSpPr>
              <p:spPr>
                <a:xfrm>
                  <a:off x="7583967"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1" name="Oval 240"/>
                <p:cNvSpPr>
                  <a:spLocks noChangeAspect="1"/>
                </p:cNvSpPr>
                <p:nvPr/>
              </p:nvSpPr>
              <p:spPr>
                <a:xfrm>
                  <a:off x="7702585"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2" name="Oval 241"/>
                <p:cNvSpPr>
                  <a:spLocks noChangeAspect="1"/>
                </p:cNvSpPr>
                <p:nvPr/>
              </p:nvSpPr>
              <p:spPr>
                <a:xfrm>
                  <a:off x="7821203"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3" name="Oval 242"/>
                <p:cNvSpPr>
                  <a:spLocks noChangeAspect="1"/>
                </p:cNvSpPr>
                <p:nvPr/>
              </p:nvSpPr>
              <p:spPr>
                <a:xfrm>
                  <a:off x="7939821"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4" name="Oval 243"/>
                <p:cNvSpPr>
                  <a:spLocks noChangeAspect="1"/>
                </p:cNvSpPr>
                <p:nvPr/>
              </p:nvSpPr>
              <p:spPr>
                <a:xfrm>
                  <a:off x="8058439"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5" name="Oval 244"/>
                <p:cNvSpPr>
                  <a:spLocks noChangeAspect="1"/>
                </p:cNvSpPr>
                <p:nvPr/>
              </p:nvSpPr>
              <p:spPr>
                <a:xfrm>
                  <a:off x="8177057"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6" name="Oval 245"/>
                <p:cNvSpPr>
                  <a:spLocks noChangeAspect="1"/>
                </p:cNvSpPr>
                <p:nvPr/>
              </p:nvSpPr>
              <p:spPr>
                <a:xfrm>
                  <a:off x="8295675"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7" name="Oval 246"/>
                <p:cNvSpPr>
                  <a:spLocks noChangeAspect="1"/>
                </p:cNvSpPr>
                <p:nvPr/>
              </p:nvSpPr>
              <p:spPr>
                <a:xfrm>
                  <a:off x="8414293"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8" name="Oval 247"/>
                <p:cNvSpPr>
                  <a:spLocks noChangeAspect="1"/>
                </p:cNvSpPr>
                <p:nvPr/>
              </p:nvSpPr>
              <p:spPr>
                <a:xfrm>
                  <a:off x="8651529"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49" name="Oval 248"/>
                <p:cNvSpPr>
                  <a:spLocks noChangeAspect="1"/>
                </p:cNvSpPr>
                <p:nvPr/>
              </p:nvSpPr>
              <p:spPr>
                <a:xfrm>
                  <a:off x="8532911"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0" name="Oval 249"/>
                <p:cNvSpPr>
                  <a:spLocks noChangeAspect="1"/>
                </p:cNvSpPr>
                <p:nvPr/>
              </p:nvSpPr>
              <p:spPr>
                <a:xfrm>
                  <a:off x="8770147"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1" name="Oval 250"/>
                <p:cNvSpPr>
                  <a:spLocks noChangeAspect="1"/>
                </p:cNvSpPr>
                <p:nvPr/>
              </p:nvSpPr>
              <p:spPr>
                <a:xfrm>
                  <a:off x="6753641"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2" name="Oval 251"/>
                <p:cNvSpPr>
                  <a:spLocks noChangeAspect="1"/>
                </p:cNvSpPr>
                <p:nvPr/>
              </p:nvSpPr>
              <p:spPr>
                <a:xfrm>
                  <a:off x="6872259"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3" name="Oval 252"/>
                <p:cNvSpPr>
                  <a:spLocks noChangeAspect="1"/>
                </p:cNvSpPr>
                <p:nvPr/>
              </p:nvSpPr>
              <p:spPr>
                <a:xfrm>
                  <a:off x="6990877"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4" name="Oval 253"/>
                <p:cNvSpPr>
                  <a:spLocks noChangeAspect="1"/>
                </p:cNvSpPr>
                <p:nvPr/>
              </p:nvSpPr>
              <p:spPr>
                <a:xfrm>
                  <a:off x="7109495"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5" name="Oval 254"/>
                <p:cNvSpPr>
                  <a:spLocks noChangeAspect="1"/>
                </p:cNvSpPr>
                <p:nvPr/>
              </p:nvSpPr>
              <p:spPr>
                <a:xfrm>
                  <a:off x="6753641"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6" name="Oval 255"/>
                <p:cNvSpPr>
                  <a:spLocks noChangeAspect="1"/>
                </p:cNvSpPr>
                <p:nvPr/>
              </p:nvSpPr>
              <p:spPr>
                <a:xfrm>
                  <a:off x="6872259"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7" name="Oval 256"/>
                <p:cNvSpPr>
                  <a:spLocks noChangeAspect="1"/>
                </p:cNvSpPr>
                <p:nvPr/>
              </p:nvSpPr>
              <p:spPr>
                <a:xfrm>
                  <a:off x="6990877"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8" name="Oval 257"/>
                <p:cNvSpPr>
                  <a:spLocks noChangeAspect="1"/>
                </p:cNvSpPr>
                <p:nvPr/>
              </p:nvSpPr>
              <p:spPr>
                <a:xfrm>
                  <a:off x="7109495"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59" name="Oval 258"/>
                <p:cNvSpPr>
                  <a:spLocks noChangeAspect="1"/>
                </p:cNvSpPr>
                <p:nvPr/>
              </p:nvSpPr>
              <p:spPr>
                <a:xfrm>
                  <a:off x="6753641"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0" name="Oval 259"/>
                <p:cNvSpPr>
                  <a:spLocks noChangeAspect="1"/>
                </p:cNvSpPr>
                <p:nvPr/>
              </p:nvSpPr>
              <p:spPr>
                <a:xfrm>
                  <a:off x="6872259"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1" name="Oval 260"/>
                <p:cNvSpPr>
                  <a:spLocks noChangeAspect="1"/>
                </p:cNvSpPr>
                <p:nvPr/>
              </p:nvSpPr>
              <p:spPr>
                <a:xfrm>
                  <a:off x="6990877"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2" name="Oval 261"/>
                <p:cNvSpPr>
                  <a:spLocks noChangeAspect="1"/>
                </p:cNvSpPr>
                <p:nvPr/>
              </p:nvSpPr>
              <p:spPr>
                <a:xfrm>
                  <a:off x="7109495"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3" name="Oval 262"/>
                <p:cNvSpPr>
                  <a:spLocks noChangeAspect="1"/>
                </p:cNvSpPr>
                <p:nvPr/>
              </p:nvSpPr>
              <p:spPr>
                <a:xfrm>
                  <a:off x="6753641"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4" name="Oval 263"/>
                <p:cNvSpPr>
                  <a:spLocks noChangeAspect="1"/>
                </p:cNvSpPr>
                <p:nvPr/>
              </p:nvSpPr>
              <p:spPr>
                <a:xfrm>
                  <a:off x="6872259"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5" name="Oval 264"/>
                <p:cNvSpPr>
                  <a:spLocks noChangeAspect="1"/>
                </p:cNvSpPr>
                <p:nvPr/>
              </p:nvSpPr>
              <p:spPr>
                <a:xfrm>
                  <a:off x="6990877"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6" name="Oval 265"/>
                <p:cNvSpPr>
                  <a:spLocks noChangeAspect="1"/>
                </p:cNvSpPr>
                <p:nvPr/>
              </p:nvSpPr>
              <p:spPr>
                <a:xfrm>
                  <a:off x="7109495"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7" name="Oval 266"/>
                <p:cNvSpPr>
                  <a:spLocks noChangeAspect="1"/>
                </p:cNvSpPr>
                <p:nvPr/>
              </p:nvSpPr>
              <p:spPr>
                <a:xfrm>
                  <a:off x="6753641"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8" name="Oval 267"/>
                <p:cNvSpPr>
                  <a:spLocks noChangeAspect="1"/>
                </p:cNvSpPr>
                <p:nvPr/>
              </p:nvSpPr>
              <p:spPr>
                <a:xfrm>
                  <a:off x="6872259"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9" name="Oval 268"/>
                <p:cNvSpPr>
                  <a:spLocks noChangeAspect="1"/>
                </p:cNvSpPr>
                <p:nvPr/>
              </p:nvSpPr>
              <p:spPr>
                <a:xfrm>
                  <a:off x="6990877"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0" name="Oval 269"/>
                <p:cNvSpPr>
                  <a:spLocks noChangeAspect="1"/>
                </p:cNvSpPr>
                <p:nvPr/>
              </p:nvSpPr>
              <p:spPr>
                <a:xfrm>
                  <a:off x="7109495"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1" name="Oval 270"/>
                <p:cNvSpPr>
                  <a:spLocks noChangeAspect="1"/>
                </p:cNvSpPr>
                <p:nvPr/>
              </p:nvSpPr>
              <p:spPr>
                <a:xfrm>
                  <a:off x="6635023" y="43615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2" name="Oval 271"/>
                <p:cNvSpPr>
                  <a:spLocks noChangeAspect="1"/>
                </p:cNvSpPr>
                <p:nvPr/>
              </p:nvSpPr>
              <p:spPr>
                <a:xfrm>
                  <a:off x="6635023" y="44758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3" name="Oval 272"/>
                <p:cNvSpPr>
                  <a:spLocks noChangeAspect="1"/>
                </p:cNvSpPr>
                <p:nvPr/>
              </p:nvSpPr>
              <p:spPr>
                <a:xfrm>
                  <a:off x="6635023" y="45901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4" name="Oval 273"/>
                <p:cNvSpPr>
                  <a:spLocks noChangeAspect="1"/>
                </p:cNvSpPr>
                <p:nvPr/>
              </p:nvSpPr>
              <p:spPr>
                <a:xfrm>
                  <a:off x="6635023" y="4704439"/>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5" name="Oval 274"/>
                <p:cNvSpPr>
                  <a:spLocks noChangeAspect="1"/>
                </p:cNvSpPr>
                <p:nvPr/>
              </p:nvSpPr>
              <p:spPr>
                <a:xfrm>
                  <a:off x="6635023" y="4818740"/>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grpSp>
            <p:nvGrpSpPr>
              <p:cNvPr id="80" name="Group 79"/>
              <p:cNvGrpSpPr/>
              <p:nvPr/>
            </p:nvGrpSpPr>
            <p:grpSpPr>
              <a:xfrm>
                <a:off x="6742273" y="5493121"/>
                <a:ext cx="2131851" cy="534299"/>
                <a:chOff x="6635023" y="5280586"/>
                <a:chExt cx="2239102" cy="561179"/>
              </a:xfrm>
            </p:grpSpPr>
            <p:sp>
              <p:nvSpPr>
                <p:cNvPr id="86" name="Oval 85"/>
                <p:cNvSpPr>
                  <a:spLocks noChangeAspect="1"/>
                </p:cNvSpPr>
                <p:nvPr/>
              </p:nvSpPr>
              <p:spPr>
                <a:xfrm>
                  <a:off x="7228113"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87" name="Oval 86"/>
                <p:cNvSpPr>
                  <a:spLocks noChangeAspect="1"/>
                </p:cNvSpPr>
                <p:nvPr/>
              </p:nvSpPr>
              <p:spPr>
                <a:xfrm>
                  <a:off x="7346731"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88" name="Oval 87"/>
                <p:cNvSpPr>
                  <a:spLocks noChangeAspect="1"/>
                </p:cNvSpPr>
                <p:nvPr/>
              </p:nvSpPr>
              <p:spPr>
                <a:xfrm>
                  <a:off x="7465349"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89" name="Oval 88"/>
                <p:cNvSpPr>
                  <a:spLocks noChangeAspect="1"/>
                </p:cNvSpPr>
                <p:nvPr/>
              </p:nvSpPr>
              <p:spPr>
                <a:xfrm>
                  <a:off x="7583967"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0" name="Oval 89"/>
                <p:cNvSpPr>
                  <a:spLocks noChangeAspect="1"/>
                </p:cNvSpPr>
                <p:nvPr/>
              </p:nvSpPr>
              <p:spPr>
                <a:xfrm>
                  <a:off x="7702585"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1" name="Oval 90"/>
                <p:cNvSpPr>
                  <a:spLocks noChangeAspect="1"/>
                </p:cNvSpPr>
                <p:nvPr/>
              </p:nvSpPr>
              <p:spPr>
                <a:xfrm>
                  <a:off x="7821203"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2" name="Oval 91"/>
                <p:cNvSpPr>
                  <a:spLocks noChangeAspect="1"/>
                </p:cNvSpPr>
                <p:nvPr/>
              </p:nvSpPr>
              <p:spPr>
                <a:xfrm>
                  <a:off x="7939821"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3" name="Oval 92"/>
                <p:cNvSpPr>
                  <a:spLocks noChangeAspect="1"/>
                </p:cNvSpPr>
                <p:nvPr/>
              </p:nvSpPr>
              <p:spPr>
                <a:xfrm>
                  <a:off x="8058439"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4" name="Oval 93"/>
                <p:cNvSpPr>
                  <a:spLocks noChangeAspect="1"/>
                </p:cNvSpPr>
                <p:nvPr/>
              </p:nvSpPr>
              <p:spPr>
                <a:xfrm>
                  <a:off x="8177057"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5" name="Oval 94"/>
                <p:cNvSpPr>
                  <a:spLocks noChangeAspect="1"/>
                </p:cNvSpPr>
                <p:nvPr/>
              </p:nvSpPr>
              <p:spPr>
                <a:xfrm>
                  <a:off x="8295675"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6" name="Oval 95"/>
                <p:cNvSpPr>
                  <a:spLocks noChangeAspect="1"/>
                </p:cNvSpPr>
                <p:nvPr/>
              </p:nvSpPr>
              <p:spPr>
                <a:xfrm>
                  <a:off x="8414293"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7" name="Oval 96"/>
                <p:cNvSpPr>
                  <a:spLocks noChangeAspect="1"/>
                </p:cNvSpPr>
                <p:nvPr/>
              </p:nvSpPr>
              <p:spPr>
                <a:xfrm>
                  <a:off x="8651529"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8" name="Oval 97"/>
                <p:cNvSpPr>
                  <a:spLocks noChangeAspect="1"/>
                </p:cNvSpPr>
                <p:nvPr/>
              </p:nvSpPr>
              <p:spPr>
                <a:xfrm>
                  <a:off x="8532911"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9" name="Oval 98"/>
                <p:cNvSpPr>
                  <a:spLocks noChangeAspect="1"/>
                </p:cNvSpPr>
                <p:nvPr/>
              </p:nvSpPr>
              <p:spPr>
                <a:xfrm>
                  <a:off x="8770147"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0" name="Oval 99"/>
                <p:cNvSpPr>
                  <a:spLocks noChangeAspect="1"/>
                </p:cNvSpPr>
                <p:nvPr/>
              </p:nvSpPr>
              <p:spPr>
                <a:xfrm>
                  <a:off x="7228113"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1" name="Oval 100"/>
                <p:cNvSpPr>
                  <a:spLocks noChangeAspect="1"/>
                </p:cNvSpPr>
                <p:nvPr/>
              </p:nvSpPr>
              <p:spPr>
                <a:xfrm>
                  <a:off x="7346731"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2" name="Oval 101"/>
                <p:cNvSpPr>
                  <a:spLocks noChangeAspect="1"/>
                </p:cNvSpPr>
                <p:nvPr/>
              </p:nvSpPr>
              <p:spPr>
                <a:xfrm>
                  <a:off x="7465349"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3" name="Oval 102"/>
                <p:cNvSpPr>
                  <a:spLocks noChangeAspect="1"/>
                </p:cNvSpPr>
                <p:nvPr/>
              </p:nvSpPr>
              <p:spPr>
                <a:xfrm>
                  <a:off x="7583967"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4" name="Oval 103"/>
                <p:cNvSpPr>
                  <a:spLocks noChangeAspect="1"/>
                </p:cNvSpPr>
                <p:nvPr/>
              </p:nvSpPr>
              <p:spPr>
                <a:xfrm>
                  <a:off x="7702585"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5" name="Oval 104"/>
                <p:cNvSpPr>
                  <a:spLocks noChangeAspect="1"/>
                </p:cNvSpPr>
                <p:nvPr/>
              </p:nvSpPr>
              <p:spPr>
                <a:xfrm>
                  <a:off x="7821203"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6" name="Oval 105"/>
                <p:cNvSpPr>
                  <a:spLocks noChangeAspect="1"/>
                </p:cNvSpPr>
                <p:nvPr/>
              </p:nvSpPr>
              <p:spPr>
                <a:xfrm>
                  <a:off x="7939821"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7" name="Oval 106"/>
                <p:cNvSpPr>
                  <a:spLocks noChangeAspect="1"/>
                </p:cNvSpPr>
                <p:nvPr/>
              </p:nvSpPr>
              <p:spPr>
                <a:xfrm>
                  <a:off x="8058439"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8" name="Oval 107"/>
                <p:cNvSpPr>
                  <a:spLocks noChangeAspect="1"/>
                </p:cNvSpPr>
                <p:nvPr/>
              </p:nvSpPr>
              <p:spPr>
                <a:xfrm>
                  <a:off x="8177057"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09" name="Oval 108"/>
                <p:cNvSpPr>
                  <a:spLocks noChangeAspect="1"/>
                </p:cNvSpPr>
                <p:nvPr/>
              </p:nvSpPr>
              <p:spPr>
                <a:xfrm>
                  <a:off x="8295675"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0" name="Oval 109"/>
                <p:cNvSpPr>
                  <a:spLocks noChangeAspect="1"/>
                </p:cNvSpPr>
                <p:nvPr/>
              </p:nvSpPr>
              <p:spPr>
                <a:xfrm>
                  <a:off x="8414293"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1" name="Oval 110"/>
                <p:cNvSpPr>
                  <a:spLocks noChangeAspect="1"/>
                </p:cNvSpPr>
                <p:nvPr/>
              </p:nvSpPr>
              <p:spPr>
                <a:xfrm>
                  <a:off x="8651529"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2" name="Oval 111"/>
                <p:cNvSpPr>
                  <a:spLocks noChangeAspect="1"/>
                </p:cNvSpPr>
                <p:nvPr/>
              </p:nvSpPr>
              <p:spPr>
                <a:xfrm>
                  <a:off x="8532911"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3" name="Oval 112"/>
                <p:cNvSpPr>
                  <a:spLocks noChangeAspect="1"/>
                </p:cNvSpPr>
                <p:nvPr/>
              </p:nvSpPr>
              <p:spPr>
                <a:xfrm>
                  <a:off x="8770147"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4" name="Oval 113"/>
                <p:cNvSpPr>
                  <a:spLocks noChangeAspect="1"/>
                </p:cNvSpPr>
                <p:nvPr/>
              </p:nvSpPr>
              <p:spPr>
                <a:xfrm>
                  <a:off x="7228113" y="5509186"/>
                  <a:ext cx="103978" cy="103978"/>
                </a:xfrm>
                <a:prstGeom prst="ellipse">
                  <a:avLst/>
                </a:prstGeom>
                <a:solidFill>
                  <a:srgbClr val="07325F"/>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5" name="Oval 114"/>
                <p:cNvSpPr>
                  <a:spLocks noChangeAspect="1"/>
                </p:cNvSpPr>
                <p:nvPr/>
              </p:nvSpPr>
              <p:spPr>
                <a:xfrm>
                  <a:off x="7346731"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6" name="Oval 115"/>
                <p:cNvSpPr>
                  <a:spLocks noChangeAspect="1"/>
                </p:cNvSpPr>
                <p:nvPr/>
              </p:nvSpPr>
              <p:spPr>
                <a:xfrm>
                  <a:off x="7465349"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7" name="Oval 116"/>
                <p:cNvSpPr>
                  <a:spLocks noChangeAspect="1"/>
                </p:cNvSpPr>
                <p:nvPr/>
              </p:nvSpPr>
              <p:spPr>
                <a:xfrm>
                  <a:off x="7583967"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8" name="Oval 117"/>
                <p:cNvSpPr>
                  <a:spLocks noChangeAspect="1"/>
                </p:cNvSpPr>
                <p:nvPr/>
              </p:nvSpPr>
              <p:spPr>
                <a:xfrm>
                  <a:off x="7702585"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9" name="Oval 118"/>
                <p:cNvSpPr>
                  <a:spLocks noChangeAspect="1"/>
                </p:cNvSpPr>
                <p:nvPr/>
              </p:nvSpPr>
              <p:spPr>
                <a:xfrm>
                  <a:off x="7821203"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0" name="Oval 119"/>
                <p:cNvSpPr>
                  <a:spLocks noChangeAspect="1"/>
                </p:cNvSpPr>
                <p:nvPr/>
              </p:nvSpPr>
              <p:spPr>
                <a:xfrm>
                  <a:off x="7939821"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1" name="Oval 120"/>
                <p:cNvSpPr>
                  <a:spLocks noChangeAspect="1"/>
                </p:cNvSpPr>
                <p:nvPr/>
              </p:nvSpPr>
              <p:spPr>
                <a:xfrm>
                  <a:off x="8058439"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2" name="Oval 121"/>
                <p:cNvSpPr>
                  <a:spLocks noChangeAspect="1"/>
                </p:cNvSpPr>
                <p:nvPr/>
              </p:nvSpPr>
              <p:spPr>
                <a:xfrm>
                  <a:off x="8177057"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3" name="Oval 122"/>
                <p:cNvSpPr>
                  <a:spLocks noChangeAspect="1"/>
                </p:cNvSpPr>
                <p:nvPr/>
              </p:nvSpPr>
              <p:spPr>
                <a:xfrm>
                  <a:off x="8295675"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4" name="Oval 123"/>
                <p:cNvSpPr>
                  <a:spLocks noChangeAspect="1"/>
                </p:cNvSpPr>
                <p:nvPr/>
              </p:nvSpPr>
              <p:spPr>
                <a:xfrm>
                  <a:off x="8414293"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5" name="Oval 124"/>
                <p:cNvSpPr>
                  <a:spLocks noChangeAspect="1"/>
                </p:cNvSpPr>
                <p:nvPr/>
              </p:nvSpPr>
              <p:spPr>
                <a:xfrm>
                  <a:off x="8651529"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6" name="Oval 125"/>
                <p:cNvSpPr>
                  <a:spLocks noChangeAspect="1"/>
                </p:cNvSpPr>
                <p:nvPr/>
              </p:nvSpPr>
              <p:spPr>
                <a:xfrm>
                  <a:off x="8532911"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7" name="Oval 126"/>
                <p:cNvSpPr>
                  <a:spLocks noChangeAspect="1"/>
                </p:cNvSpPr>
                <p:nvPr/>
              </p:nvSpPr>
              <p:spPr>
                <a:xfrm>
                  <a:off x="8770147"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8" name="Oval 127"/>
                <p:cNvSpPr>
                  <a:spLocks noChangeAspect="1"/>
                </p:cNvSpPr>
                <p:nvPr/>
              </p:nvSpPr>
              <p:spPr>
                <a:xfrm>
                  <a:off x="7228113"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29" name="Oval 128"/>
                <p:cNvSpPr>
                  <a:spLocks noChangeAspect="1"/>
                </p:cNvSpPr>
                <p:nvPr/>
              </p:nvSpPr>
              <p:spPr>
                <a:xfrm>
                  <a:off x="7346731"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0" name="Oval 129"/>
                <p:cNvSpPr>
                  <a:spLocks noChangeAspect="1"/>
                </p:cNvSpPr>
                <p:nvPr/>
              </p:nvSpPr>
              <p:spPr>
                <a:xfrm>
                  <a:off x="7465349"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1" name="Oval 130"/>
                <p:cNvSpPr>
                  <a:spLocks noChangeAspect="1"/>
                </p:cNvSpPr>
                <p:nvPr/>
              </p:nvSpPr>
              <p:spPr>
                <a:xfrm>
                  <a:off x="7583967"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2" name="Oval 131"/>
                <p:cNvSpPr>
                  <a:spLocks noChangeAspect="1"/>
                </p:cNvSpPr>
                <p:nvPr/>
              </p:nvSpPr>
              <p:spPr>
                <a:xfrm>
                  <a:off x="7702585"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3" name="Oval 132"/>
                <p:cNvSpPr>
                  <a:spLocks noChangeAspect="1"/>
                </p:cNvSpPr>
                <p:nvPr/>
              </p:nvSpPr>
              <p:spPr>
                <a:xfrm>
                  <a:off x="7821203" y="5623486"/>
                  <a:ext cx="103978" cy="103978"/>
                </a:xfrm>
                <a:prstGeom prst="ellipse">
                  <a:avLst/>
                </a:prstGeom>
                <a:solidFill>
                  <a:srgbClr val="07325F"/>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4" name="Oval 133"/>
                <p:cNvSpPr>
                  <a:spLocks noChangeAspect="1"/>
                </p:cNvSpPr>
                <p:nvPr/>
              </p:nvSpPr>
              <p:spPr>
                <a:xfrm>
                  <a:off x="7939821"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5" name="Oval 134"/>
                <p:cNvSpPr>
                  <a:spLocks noChangeAspect="1"/>
                </p:cNvSpPr>
                <p:nvPr/>
              </p:nvSpPr>
              <p:spPr>
                <a:xfrm>
                  <a:off x="8058439"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6" name="Oval 135"/>
                <p:cNvSpPr>
                  <a:spLocks noChangeAspect="1"/>
                </p:cNvSpPr>
                <p:nvPr/>
              </p:nvSpPr>
              <p:spPr>
                <a:xfrm>
                  <a:off x="8177057"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7" name="Oval 136"/>
                <p:cNvSpPr>
                  <a:spLocks noChangeAspect="1"/>
                </p:cNvSpPr>
                <p:nvPr/>
              </p:nvSpPr>
              <p:spPr>
                <a:xfrm>
                  <a:off x="8295675"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8" name="Oval 137"/>
                <p:cNvSpPr>
                  <a:spLocks noChangeAspect="1"/>
                </p:cNvSpPr>
                <p:nvPr/>
              </p:nvSpPr>
              <p:spPr>
                <a:xfrm>
                  <a:off x="8414293"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9" name="Oval 138"/>
                <p:cNvSpPr>
                  <a:spLocks noChangeAspect="1"/>
                </p:cNvSpPr>
                <p:nvPr/>
              </p:nvSpPr>
              <p:spPr>
                <a:xfrm>
                  <a:off x="8651529"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0" name="Oval 139"/>
                <p:cNvSpPr>
                  <a:spLocks noChangeAspect="1"/>
                </p:cNvSpPr>
                <p:nvPr/>
              </p:nvSpPr>
              <p:spPr>
                <a:xfrm>
                  <a:off x="8532911"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1" name="Oval 140"/>
                <p:cNvSpPr>
                  <a:spLocks noChangeAspect="1"/>
                </p:cNvSpPr>
                <p:nvPr/>
              </p:nvSpPr>
              <p:spPr>
                <a:xfrm>
                  <a:off x="8770147"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2" name="Oval 141"/>
                <p:cNvSpPr>
                  <a:spLocks noChangeAspect="1"/>
                </p:cNvSpPr>
                <p:nvPr/>
              </p:nvSpPr>
              <p:spPr>
                <a:xfrm>
                  <a:off x="7228113"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3" name="Oval 142"/>
                <p:cNvSpPr>
                  <a:spLocks noChangeAspect="1"/>
                </p:cNvSpPr>
                <p:nvPr/>
              </p:nvSpPr>
              <p:spPr>
                <a:xfrm>
                  <a:off x="7346731"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4" name="Oval 143"/>
                <p:cNvSpPr>
                  <a:spLocks noChangeAspect="1"/>
                </p:cNvSpPr>
                <p:nvPr/>
              </p:nvSpPr>
              <p:spPr>
                <a:xfrm>
                  <a:off x="7465349"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5" name="Oval 144"/>
                <p:cNvSpPr>
                  <a:spLocks noChangeAspect="1"/>
                </p:cNvSpPr>
                <p:nvPr/>
              </p:nvSpPr>
              <p:spPr>
                <a:xfrm>
                  <a:off x="7583967"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6" name="Oval 145"/>
                <p:cNvSpPr>
                  <a:spLocks noChangeAspect="1"/>
                </p:cNvSpPr>
                <p:nvPr/>
              </p:nvSpPr>
              <p:spPr>
                <a:xfrm>
                  <a:off x="7702585"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7" name="Oval 146"/>
                <p:cNvSpPr>
                  <a:spLocks noChangeAspect="1"/>
                </p:cNvSpPr>
                <p:nvPr/>
              </p:nvSpPr>
              <p:spPr>
                <a:xfrm>
                  <a:off x="7821203"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8" name="Oval 147"/>
                <p:cNvSpPr>
                  <a:spLocks noChangeAspect="1"/>
                </p:cNvSpPr>
                <p:nvPr/>
              </p:nvSpPr>
              <p:spPr>
                <a:xfrm>
                  <a:off x="7939821"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9" name="Oval 148"/>
                <p:cNvSpPr>
                  <a:spLocks noChangeAspect="1"/>
                </p:cNvSpPr>
                <p:nvPr/>
              </p:nvSpPr>
              <p:spPr>
                <a:xfrm>
                  <a:off x="8058439"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0" name="Oval 149"/>
                <p:cNvSpPr>
                  <a:spLocks noChangeAspect="1"/>
                </p:cNvSpPr>
                <p:nvPr/>
              </p:nvSpPr>
              <p:spPr>
                <a:xfrm>
                  <a:off x="8177057"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1" name="Oval 150"/>
                <p:cNvSpPr>
                  <a:spLocks noChangeAspect="1"/>
                </p:cNvSpPr>
                <p:nvPr/>
              </p:nvSpPr>
              <p:spPr>
                <a:xfrm>
                  <a:off x="8295675"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2" name="Oval 151"/>
                <p:cNvSpPr>
                  <a:spLocks noChangeAspect="1"/>
                </p:cNvSpPr>
                <p:nvPr/>
              </p:nvSpPr>
              <p:spPr>
                <a:xfrm>
                  <a:off x="8414293"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3" name="Oval 152"/>
                <p:cNvSpPr>
                  <a:spLocks noChangeAspect="1"/>
                </p:cNvSpPr>
                <p:nvPr/>
              </p:nvSpPr>
              <p:spPr>
                <a:xfrm>
                  <a:off x="8651529"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4" name="Oval 153"/>
                <p:cNvSpPr>
                  <a:spLocks noChangeAspect="1"/>
                </p:cNvSpPr>
                <p:nvPr/>
              </p:nvSpPr>
              <p:spPr>
                <a:xfrm>
                  <a:off x="8532911"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5" name="Oval 154"/>
                <p:cNvSpPr>
                  <a:spLocks noChangeAspect="1"/>
                </p:cNvSpPr>
                <p:nvPr/>
              </p:nvSpPr>
              <p:spPr>
                <a:xfrm>
                  <a:off x="8770147"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6" name="Oval 155"/>
                <p:cNvSpPr>
                  <a:spLocks noChangeAspect="1"/>
                </p:cNvSpPr>
                <p:nvPr/>
              </p:nvSpPr>
              <p:spPr>
                <a:xfrm>
                  <a:off x="6753641"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7" name="Oval 156"/>
                <p:cNvSpPr>
                  <a:spLocks noChangeAspect="1"/>
                </p:cNvSpPr>
                <p:nvPr/>
              </p:nvSpPr>
              <p:spPr>
                <a:xfrm>
                  <a:off x="6872259"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8" name="Oval 157"/>
                <p:cNvSpPr>
                  <a:spLocks noChangeAspect="1"/>
                </p:cNvSpPr>
                <p:nvPr/>
              </p:nvSpPr>
              <p:spPr>
                <a:xfrm>
                  <a:off x="6990877"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9" name="Oval 158"/>
                <p:cNvSpPr>
                  <a:spLocks noChangeAspect="1"/>
                </p:cNvSpPr>
                <p:nvPr/>
              </p:nvSpPr>
              <p:spPr>
                <a:xfrm>
                  <a:off x="7109495"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0" name="Oval 159"/>
                <p:cNvSpPr>
                  <a:spLocks noChangeAspect="1"/>
                </p:cNvSpPr>
                <p:nvPr/>
              </p:nvSpPr>
              <p:spPr>
                <a:xfrm>
                  <a:off x="6753641"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1" name="Oval 160"/>
                <p:cNvSpPr>
                  <a:spLocks noChangeAspect="1"/>
                </p:cNvSpPr>
                <p:nvPr/>
              </p:nvSpPr>
              <p:spPr>
                <a:xfrm>
                  <a:off x="6872259"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2" name="Oval 161"/>
                <p:cNvSpPr>
                  <a:spLocks noChangeAspect="1"/>
                </p:cNvSpPr>
                <p:nvPr/>
              </p:nvSpPr>
              <p:spPr>
                <a:xfrm>
                  <a:off x="6990877"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3" name="Oval 162"/>
                <p:cNvSpPr>
                  <a:spLocks noChangeAspect="1"/>
                </p:cNvSpPr>
                <p:nvPr/>
              </p:nvSpPr>
              <p:spPr>
                <a:xfrm>
                  <a:off x="7109495"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4" name="Oval 163"/>
                <p:cNvSpPr>
                  <a:spLocks noChangeAspect="1"/>
                </p:cNvSpPr>
                <p:nvPr/>
              </p:nvSpPr>
              <p:spPr>
                <a:xfrm>
                  <a:off x="6753641"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5" name="Oval 164"/>
                <p:cNvSpPr>
                  <a:spLocks noChangeAspect="1"/>
                </p:cNvSpPr>
                <p:nvPr/>
              </p:nvSpPr>
              <p:spPr>
                <a:xfrm>
                  <a:off x="6872259"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6" name="Oval 165"/>
                <p:cNvSpPr>
                  <a:spLocks noChangeAspect="1"/>
                </p:cNvSpPr>
                <p:nvPr/>
              </p:nvSpPr>
              <p:spPr>
                <a:xfrm>
                  <a:off x="6990877"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7" name="Oval 166"/>
                <p:cNvSpPr>
                  <a:spLocks noChangeAspect="1"/>
                </p:cNvSpPr>
                <p:nvPr/>
              </p:nvSpPr>
              <p:spPr>
                <a:xfrm>
                  <a:off x="7109495"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8" name="Oval 167"/>
                <p:cNvSpPr>
                  <a:spLocks noChangeAspect="1"/>
                </p:cNvSpPr>
                <p:nvPr/>
              </p:nvSpPr>
              <p:spPr>
                <a:xfrm>
                  <a:off x="6753641"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69" name="Oval 168"/>
                <p:cNvSpPr>
                  <a:spLocks noChangeAspect="1"/>
                </p:cNvSpPr>
                <p:nvPr/>
              </p:nvSpPr>
              <p:spPr>
                <a:xfrm>
                  <a:off x="6872259"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0" name="Oval 169"/>
                <p:cNvSpPr>
                  <a:spLocks noChangeAspect="1"/>
                </p:cNvSpPr>
                <p:nvPr/>
              </p:nvSpPr>
              <p:spPr>
                <a:xfrm>
                  <a:off x="6990877"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1" name="Oval 170"/>
                <p:cNvSpPr>
                  <a:spLocks noChangeAspect="1"/>
                </p:cNvSpPr>
                <p:nvPr/>
              </p:nvSpPr>
              <p:spPr>
                <a:xfrm>
                  <a:off x="7109495"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2" name="Oval 171"/>
                <p:cNvSpPr>
                  <a:spLocks noChangeAspect="1"/>
                </p:cNvSpPr>
                <p:nvPr/>
              </p:nvSpPr>
              <p:spPr>
                <a:xfrm>
                  <a:off x="6753641"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3" name="Oval 172"/>
                <p:cNvSpPr>
                  <a:spLocks noChangeAspect="1"/>
                </p:cNvSpPr>
                <p:nvPr/>
              </p:nvSpPr>
              <p:spPr>
                <a:xfrm>
                  <a:off x="6872259"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4" name="Oval 173"/>
                <p:cNvSpPr>
                  <a:spLocks noChangeAspect="1"/>
                </p:cNvSpPr>
                <p:nvPr/>
              </p:nvSpPr>
              <p:spPr>
                <a:xfrm>
                  <a:off x="6990877"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5" name="Oval 174"/>
                <p:cNvSpPr>
                  <a:spLocks noChangeAspect="1"/>
                </p:cNvSpPr>
                <p:nvPr/>
              </p:nvSpPr>
              <p:spPr>
                <a:xfrm>
                  <a:off x="7109495"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6" name="Oval 175"/>
                <p:cNvSpPr>
                  <a:spLocks noChangeAspect="1"/>
                </p:cNvSpPr>
                <p:nvPr/>
              </p:nvSpPr>
              <p:spPr>
                <a:xfrm>
                  <a:off x="6635023" y="52805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7" name="Oval 176"/>
                <p:cNvSpPr>
                  <a:spLocks noChangeAspect="1"/>
                </p:cNvSpPr>
                <p:nvPr/>
              </p:nvSpPr>
              <p:spPr>
                <a:xfrm>
                  <a:off x="6635023" y="53948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8" name="Oval 177"/>
                <p:cNvSpPr>
                  <a:spLocks noChangeAspect="1"/>
                </p:cNvSpPr>
                <p:nvPr/>
              </p:nvSpPr>
              <p:spPr>
                <a:xfrm>
                  <a:off x="6635023" y="55091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9" name="Oval 178"/>
                <p:cNvSpPr>
                  <a:spLocks noChangeAspect="1"/>
                </p:cNvSpPr>
                <p:nvPr/>
              </p:nvSpPr>
              <p:spPr>
                <a:xfrm>
                  <a:off x="6635023" y="5623486"/>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0" name="Oval 179"/>
                <p:cNvSpPr>
                  <a:spLocks noChangeAspect="1"/>
                </p:cNvSpPr>
                <p:nvPr/>
              </p:nvSpPr>
              <p:spPr>
                <a:xfrm>
                  <a:off x="6635023" y="5737787"/>
                  <a:ext cx="103978" cy="103978"/>
                </a:xfrm>
                <a:prstGeom prst="ellipse">
                  <a:avLst/>
                </a:prstGeom>
                <a:solidFill>
                  <a:schemeClr val="accent5"/>
                </a:solidFill>
                <a:ln w="6350">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sp>
            <p:nvSpPr>
              <p:cNvPr id="81" name="Rectangle 80"/>
              <p:cNvSpPr/>
              <p:nvPr/>
            </p:nvSpPr>
            <p:spPr>
              <a:xfrm>
                <a:off x="7288095" y="1552694"/>
                <a:ext cx="1040208" cy="159561"/>
              </a:xfrm>
              <a:prstGeom prst="rect">
                <a:avLst/>
              </a:prstGeom>
            </p:spPr>
            <p:txBody>
              <a:bodyPr wrap="none" lIns="0" tIns="0" rIns="0" bIns="0">
                <a:spAutoFit/>
              </a:bodyPr>
              <a:lstStyle/>
              <a:p>
                <a:pPr algn="ctr" defTabSz="399810" fontAlgn="base">
                  <a:spcBef>
                    <a:spcPct val="0"/>
                  </a:spcBef>
                  <a:spcAft>
                    <a:spcPct val="0"/>
                  </a:spcAft>
                </a:pPr>
                <a:r>
                  <a:rPr lang="en-US" sz="1000" b="1" dirty="0">
                    <a:solidFill>
                      <a:srgbClr val="07325F"/>
                    </a:solidFill>
                  </a:rPr>
                  <a:t>(2,400+ Firms)</a:t>
                </a:r>
              </a:p>
            </p:txBody>
          </p:sp>
          <p:sp>
            <p:nvSpPr>
              <p:cNvPr id="82" name="Rectangle 81"/>
              <p:cNvSpPr/>
              <p:nvPr/>
            </p:nvSpPr>
            <p:spPr>
              <a:xfrm>
                <a:off x="7288095" y="2482334"/>
                <a:ext cx="1040208" cy="159561"/>
              </a:xfrm>
              <a:prstGeom prst="rect">
                <a:avLst/>
              </a:prstGeom>
            </p:spPr>
            <p:txBody>
              <a:bodyPr wrap="none" lIns="0" tIns="0" rIns="0" bIns="0">
                <a:spAutoFit/>
              </a:bodyPr>
              <a:lstStyle/>
              <a:p>
                <a:pPr algn="ctr" defTabSz="399810" fontAlgn="base">
                  <a:spcBef>
                    <a:spcPct val="0"/>
                  </a:spcBef>
                  <a:spcAft>
                    <a:spcPct val="0"/>
                  </a:spcAft>
                </a:pPr>
                <a:r>
                  <a:rPr lang="en-US" sz="1000" b="1" dirty="0">
                    <a:solidFill>
                      <a:srgbClr val="07325F"/>
                    </a:solidFill>
                  </a:rPr>
                  <a:t>(1,600+ Firms)</a:t>
                </a:r>
              </a:p>
            </p:txBody>
          </p:sp>
          <p:sp>
            <p:nvSpPr>
              <p:cNvPr id="83" name="Rectangle 82"/>
              <p:cNvSpPr/>
              <p:nvPr/>
            </p:nvSpPr>
            <p:spPr>
              <a:xfrm>
                <a:off x="7352789" y="3454817"/>
                <a:ext cx="910821" cy="159561"/>
              </a:xfrm>
              <a:prstGeom prst="rect">
                <a:avLst/>
              </a:prstGeom>
            </p:spPr>
            <p:txBody>
              <a:bodyPr wrap="none" lIns="0" tIns="0" rIns="0" bIns="0">
                <a:spAutoFit/>
              </a:bodyPr>
              <a:lstStyle/>
              <a:p>
                <a:pPr algn="ctr" defTabSz="399810" fontAlgn="base">
                  <a:spcBef>
                    <a:spcPct val="0"/>
                  </a:spcBef>
                  <a:spcAft>
                    <a:spcPct val="0"/>
                  </a:spcAft>
                </a:pPr>
                <a:r>
                  <a:rPr lang="en-US" sz="1000" b="1" dirty="0">
                    <a:solidFill>
                      <a:srgbClr val="07325F"/>
                    </a:solidFill>
                  </a:rPr>
                  <a:t>(~200 Firms)</a:t>
                </a:r>
              </a:p>
            </p:txBody>
          </p:sp>
          <p:sp>
            <p:nvSpPr>
              <p:cNvPr id="84" name="Rectangle 83"/>
              <p:cNvSpPr/>
              <p:nvPr/>
            </p:nvSpPr>
            <p:spPr>
              <a:xfrm>
                <a:off x="7352790" y="4393113"/>
                <a:ext cx="910821" cy="159561"/>
              </a:xfrm>
              <a:prstGeom prst="rect">
                <a:avLst/>
              </a:prstGeom>
            </p:spPr>
            <p:txBody>
              <a:bodyPr wrap="none" lIns="0" tIns="0" rIns="0" bIns="0">
                <a:spAutoFit/>
              </a:bodyPr>
              <a:lstStyle/>
              <a:p>
                <a:pPr algn="ctr" defTabSz="399810" fontAlgn="base">
                  <a:spcBef>
                    <a:spcPct val="0"/>
                  </a:spcBef>
                  <a:spcAft>
                    <a:spcPct val="0"/>
                  </a:spcAft>
                </a:pPr>
                <a:r>
                  <a:rPr lang="en-US" sz="1000" b="1" dirty="0">
                    <a:solidFill>
                      <a:srgbClr val="07325F"/>
                    </a:solidFill>
                  </a:rPr>
                  <a:t>(~100 Firms)</a:t>
                </a:r>
              </a:p>
            </p:txBody>
          </p:sp>
          <p:sp>
            <p:nvSpPr>
              <p:cNvPr id="85" name="Rectangle 84"/>
              <p:cNvSpPr/>
              <p:nvPr/>
            </p:nvSpPr>
            <p:spPr>
              <a:xfrm>
                <a:off x="7113592" y="5321717"/>
                <a:ext cx="1389213" cy="159561"/>
              </a:xfrm>
              <a:prstGeom prst="rect">
                <a:avLst/>
              </a:prstGeom>
            </p:spPr>
            <p:txBody>
              <a:bodyPr wrap="none" lIns="0" tIns="0" rIns="0" bIns="0">
                <a:spAutoFit/>
              </a:bodyPr>
              <a:lstStyle/>
              <a:p>
                <a:pPr algn="ctr" defTabSz="399810" fontAlgn="base">
                  <a:spcBef>
                    <a:spcPct val="0"/>
                  </a:spcBef>
                  <a:spcAft>
                    <a:spcPct val="0"/>
                  </a:spcAft>
                </a:pPr>
                <a:r>
                  <a:rPr lang="en-US" sz="1000" b="1" dirty="0">
                    <a:solidFill>
                      <a:srgbClr val="07325F"/>
                    </a:solidFill>
                  </a:rPr>
                  <a:t>(~50 “Best” Buyers)</a:t>
                </a:r>
              </a:p>
            </p:txBody>
          </p:sp>
        </p:grpSp>
        <p:cxnSp>
          <p:nvCxnSpPr>
            <p:cNvPr id="55" name="Straight Connector 54"/>
            <p:cNvCxnSpPr/>
            <p:nvPr/>
          </p:nvCxnSpPr>
          <p:spPr>
            <a:xfrm flipH="1">
              <a:off x="6287447" y="1625965"/>
              <a:ext cx="103394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6287447" y="2534015"/>
              <a:ext cx="103394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6287447" y="3463925"/>
              <a:ext cx="103394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6287447" y="4384675"/>
              <a:ext cx="103394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6109647" y="5273675"/>
              <a:ext cx="1033945"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4848225" y="2484466"/>
              <a:ext cx="1882775" cy="566509"/>
            </a:xfrm>
            <a:prstGeom prst="rect">
              <a:avLst/>
            </a:prstGeom>
            <a:solidFill>
              <a:schemeClr val="accent1"/>
            </a:solidFill>
            <a:ln w="9525">
              <a:noFill/>
              <a:miter lim="800000"/>
              <a:headEnd/>
              <a:tailEnd/>
            </a:ln>
            <a:effectLst/>
          </p:spPr>
          <p:txBody>
            <a:bodyPr lIns="45720" tIns="45720" rIns="45720" bIns="45720"/>
            <a:lstStyle/>
            <a:p>
              <a:r>
                <a:rPr lang="en-US" sz="1000" b="1" dirty="0">
                  <a:solidFill>
                    <a:schemeClr val="bg1"/>
                  </a:solidFill>
                </a:rPr>
                <a:t>North American financial sponsors and family offices</a:t>
              </a:r>
            </a:p>
          </p:txBody>
        </p:sp>
        <p:sp>
          <p:nvSpPr>
            <p:cNvPr id="62" name="Rectangle 61"/>
            <p:cNvSpPr/>
            <p:nvPr/>
          </p:nvSpPr>
          <p:spPr>
            <a:xfrm>
              <a:off x="4848225" y="3393228"/>
              <a:ext cx="1882775" cy="566509"/>
            </a:xfrm>
            <a:prstGeom prst="rect">
              <a:avLst/>
            </a:prstGeom>
            <a:solidFill>
              <a:schemeClr val="accent1"/>
            </a:solidFill>
            <a:ln w="9525">
              <a:noFill/>
              <a:miter lim="800000"/>
              <a:headEnd/>
              <a:tailEnd/>
            </a:ln>
            <a:effectLst/>
          </p:spPr>
          <p:txBody>
            <a:bodyPr lIns="45720" tIns="45720" rIns="45720" bIns="45720"/>
            <a:lstStyle/>
            <a:p>
              <a:r>
                <a:rPr lang="en-US" sz="1000" b="1" dirty="0">
                  <a:solidFill>
                    <a:schemeClr val="bg1"/>
                  </a:solidFill>
                </a:rPr>
                <a:t>$600 million to $3.0 billion fund size</a:t>
              </a:r>
            </a:p>
          </p:txBody>
        </p:sp>
        <p:sp>
          <p:nvSpPr>
            <p:cNvPr id="63" name="Rectangle 62"/>
            <p:cNvSpPr/>
            <p:nvPr/>
          </p:nvSpPr>
          <p:spPr>
            <a:xfrm>
              <a:off x="4848225" y="4301990"/>
              <a:ext cx="1882775" cy="569923"/>
            </a:xfrm>
            <a:prstGeom prst="rect">
              <a:avLst/>
            </a:prstGeom>
            <a:solidFill>
              <a:schemeClr val="accent1"/>
            </a:solidFill>
            <a:ln w="9525">
              <a:noFill/>
              <a:miter lim="800000"/>
              <a:headEnd/>
              <a:tailEnd/>
            </a:ln>
            <a:effectLst/>
          </p:spPr>
          <p:txBody>
            <a:bodyPr lIns="45720" tIns="45720" rIns="45720" bIns="45720"/>
            <a:lstStyle/>
            <a:p>
              <a:r>
                <a:rPr lang="en-US" sz="1000" b="1" dirty="0">
                  <a:solidFill>
                    <a:schemeClr val="bg1"/>
                  </a:solidFill>
                </a:rPr>
                <a:t>Industry interest </a:t>
              </a:r>
              <a:br>
                <a:rPr lang="en-US" sz="1000" b="1" dirty="0">
                  <a:solidFill>
                    <a:schemeClr val="bg1"/>
                  </a:solidFill>
                </a:rPr>
              </a:br>
              <a:endParaRPr lang="en-US" sz="1000" b="1" dirty="0">
                <a:solidFill>
                  <a:schemeClr val="bg1"/>
                </a:solidFill>
              </a:endParaRPr>
            </a:p>
          </p:txBody>
        </p:sp>
        <p:sp>
          <p:nvSpPr>
            <p:cNvPr id="64" name="Rectangle 63"/>
            <p:cNvSpPr/>
            <p:nvPr/>
          </p:nvSpPr>
          <p:spPr>
            <a:xfrm>
              <a:off x="4848225" y="5214168"/>
              <a:ext cx="1882775" cy="565505"/>
            </a:xfrm>
            <a:prstGeom prst="rect">
              <a:avLst/>
            </a:prstGeom>
            <a:solidFill>
              <a:schemeClr val="accent1"/>
            </a:solidFill>
            <a:ln w="9525">
              <a:noFill/>
              <a:miter lim="800000"/>
              <a:headEnd/>
              <a:tailEnd/>
            </a:ln>
            <a:effectLst/>
          </p:spPr>
          <p:txBody>
            <a:bodyPr lIns="45720" tIns="45720" rIns="45720" bIns="45720"/>
            <a:lstStyle/>
            <a:p>
              <a:r>
                <a:rPr lang="en-US" sz="1000" b="1" dirty="0">
                  <a:solidFill>
                    <a:schemeClr val="bg1"/>
                  </a:solidFill>
                </a:rPr>
                <a:t>Lincoln analysis &amp; experience</a:t>
              </a:r>
            </a:p>
          </p:txBody>
        </p:sp>
        <p:sp>
          <p:nvSpPr>
            <p:cNvPr id="65" name="Rectangle 64"/>
            <p:cNvSpPr/>
            <p:nvPr/>
          </p:nvSpPr>
          <p:spPr>
            <a:xfrm>
              <a:off x="4848225" y="1575704"/>
              <a:ext cx="1882775" cy="566509"/>
            </a:xfrm>
            <a:prstGeom prst="rect">
              <a:avLst/>
            </a:prstGeom>
            <a:solidFill>
              <a:schemeClr val="accent1"/>
            </a:solidFill>
            <a:ln w="9525">
              <a:noFill/>
              <a:miter lim="800000"/>
              <a:headEnd/>
              <a:tailEnd/>
            </a:ln>
            <a:effectLst/>
          </p:spPr>
          <p:txBody>
            <a:bodyPr lIns="45720" tIns="45720" rIns="45720" bIns="45720"/>
            <a:lstStyle/>
            <a:p>
              <a:pPr indent="-95250"/>
              <a:r>
                <a:rPr lang="en-US" sz="1000" b="1" dirty="0">
                  <a:solidFill>
                    <a:schemeClr val="bg1"/>
                  </a:solidFill>
                </a:rPr>
                <a:t>Global financial sponsors</a:t>
              </a:r>
            </a:p>
            <a:p>
              <a:pPr indent="-95250"/>
              <a:r>
                <a:rPr lang="en-US" sz="1000" b="1" dirty="0">
                  <a:solidFill>
                    <a:schemeClr val="bg1"/>
                  </a:solidFill>
                </a:rPr>
                <a:t>and family offices</a:t>
              </a:r>
            </a:p>
          </p:txBody>
        </p:sp>
      </p:grpSp>
      <p:grpSp>
        <p:nvGrpSpPr>
          <p:cNvPr id="562" name="Group 561"/>
          <p:cNvGrpSpPr/>
          <p:nvPr/>
        </p:nvGrpSpPr>
        <p:grpSpPr>
          <a:xfrm>
            <a:off x="2375536" y="4255143"/>
            <a:ext cx="1920240" cy="576072"/>
            <a:chOff x="328613" y="6655929"/>
            <a:chExt cx="1920240" cy="576072"/>
          </a:xfrm>
        </p:grpSpPr>
        <p:sp>
          <p:nvSpPr>
            <p:cNvPr id="563" name="Rectangle 562"/>
            <p:cNvSpPr/>
            <p:nvPr/>
          </p:nvSpPr>
          <p:spPr>
            <a:xfrm>
              <a:off x="328613" y="6655929"/>
              <a:ext cx="1920240" cy="576072"/>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2920" tIns="45720" rIns="45720" rtlCol="0" anchor="t"/>
            <a:lstStyle/>
            <a:p>
              <a:pPr>
                <a:buClr>
                  <a:srgbClr val="07325F"/>
                </a:buClr>
              </a:pPr>
              <a:r>
                <a:rPr lang="en-US" sz="700" b="1" dirty="0">
                  <a:solidFill>
                    <a:schemeClr val="tx1"/>
                  </a:solidFill>
                  <a:latin typeface="Tahoma" panose="020B0604030504040204" pitchFamily="34" charset="0"/>
                </a:rPr>
                <a:t>Franklin Harris</a:t>
              </a:r>
            </a:p>
            <a:p>
              <a:pPr>
                <a:buClr>
                  <a:srgbClr val="07325F"/>
                </a:buClr>
              </a:pPr>
              <a:r>
                <a:rPr lang="en-US" sz="700" dirty="0">
                  <a:solidFill>
                    <a:schemeClr val="tx1"/>
                  </a:solidFill>
                  <a:latin typeface="Tahoma" panose="020B0604030504040204" pitchFamily="34" charset="0"/>
                </a:rPr>
                <a:t>Managing Director</a:t>
              </a:r>
            </a:p>
            <a:p>
              <a:pPr>
                <a:buClr>
                  <a:srgbClr val="07325F"/>
                </a:buClr>
              </a:pPr>
              <a:r>
                <a:rPr lang="en-US" sz="700" dirty="0">
                  <a:solidFill>
                    <a:schemeClr val="tx1"/>
                  </a:solidFill>
                  <a:latin typeface="Tahoma" panose="020B0604030504040204" pitchFamily="34" charset="0"/>
                </a:rPr>
                <a:t>New York</a:t>
              </a:r>
            </a:p>
          </p:txBody>
        </p:sp>
        <p:pic>
          <p:nvPicPr>
            <p:cNvPr id="564" name="Picture 4"/>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841057" y="7053869"/>
              <a:ext cx="256032" cy="150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5"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69916" y="6655931"/>
              <a:ext cx="422030" cy="548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66" name="Group 565"/>
          <p:cNvGrpSpPr/>
          <p:nvPr/>
        </p:nvGrpSpPr>
        <p:grpSpPr>
          <a:xfrm>
            <a:off x="2375536" y="3614463"/>
            <a:ext cx="1920240" cy="576072"/>
            <a:chOff x="2375536" y="3716067"/>
            <a:chExt cx="1920240" cy="576072"/>
          </a:xfrm>
        </p:grpSpPr>
        <p:sp>
          <p:nvSpPr>
            <p:cNvPr id="567" name="Rectangle 566"/>
            <p:cNvSpPr/>
            <p:nvPr/>
          </p:nvSpPr>
          <p:spPr>
            <a:xfrm>
              <a:off x="2375536" y="3716067"/>
              <a:ext cx="1920240" cy="576072"/>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2920" tIns="45720" rIns="45720" rtlCol="0" anchor="t"/>
            <a:lstStyle/>
            <a:p>
              <a:pPr>
                <a:buClr>
                  <a:srgbClr val="07325F"/>
                </a:buClr>
              </a:pPr>
              <a:r>
                <a:rPr lang="en-US" sz="700" b="1" dirty="0">
                  <a:solidFill>
                    <a:schemeClr val="tx1"/>
                  </a:solidFill>
                  <a:latin typeface="Tahoma" panose="020B0604030504040204" pitchFamily="34" charset="0"/>
                </a:rPr>
                <a:t>Curt Tatham</a:t>
              </a:r>
            </a:p>
            <a:p>
              <a:pPr>
                <a:buClr>
                  <a:srgbClr val="07325F"/>
                </a:buClr>
              </a:pPr>
              <a:r>
                <a:rPr lang="en-US" sz="700" dirty="0">
                  <a:solidFill>
                    <a:schemeClr val="tx1"/>
                  </a:solidFill>
                  <a:latin typeface="Tahoma" panose="020B0604030504040204" pitchFamily="34" charset="0"/>
                </a:rPr>
                <a:t>Managing Director</a:t>
              </a:r>
            </a:p>
            <a:p>
              <a:pPr>
                <a:buClr>
                  <a:srgbClr val="07325F"/>
                </a:buClr>
              </a:pPr>
              <a:r>
                <a:rPr lang="en-US" sz="700" dirty="0">
                  <a:solidFill>
                    <a:schemeClr val="tx1"/>
                  </a:solidFill>
                  <a:latin typeface="Tahoma" panose="020B0604030504040204" pitchFamily="34" charset="0"/>
                </a:rPr>
                <a:t>Chicago</a:t>
              </a:r>
            </a:p>
          </p:txBody>
        </p:sp>
        <p:pic>
          <p:nvPicPr>
            <p:cNvPr id="568" name="Picture 4"/>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2887980" y="4114007"/>
              <a:ext cx="256032" cy="150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69" name="Picture 3"/>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2416839" y="3716069"/>
              <a:ext cx="422030"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70" name="Group 569"/>
          <p:cNvGrpSpPr/>
          <p:nvPr/>
        </p:nvGrpSpPr>
        <p:grpSpPr>
          <a:xfrm>
            <a:off x="328613" y="4255143"/>
            <a:ext cx="1920240" cy="576072"/>
            <a:chOff x="328613" y="4356747"/>
            <a:chExt cx="1920240" cy="576072"/>
          </a:xfrm>
        </p:grpSpPr>
        <p:sp>
          <p:nvSpPr>
            <p:cNvPr id="571" name="Rectangle 570"/>
            <p:cNvSpPr/>
            <p:nvPr/>
          </p:nvSpPr>
          <p:spPr>
            <a:xfrm>
              <a:off x="328613" y="4356747"/>
              <a:ext cx="1920240" cy="576072"/>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2920" tIns="45720" rIns="45720" rtlCol="0" anchor="t"/>
            <a:lstStyle/>
            <a:p>
              <a:pPr>
                <a:buClr>
                  <a:srgbClr val="07325F"/>
                </a:buClr>
              </a:pPr>
              <a:r>
                <a:rPr lang="en-US" sz="700" b="1" dirty="0">
                  <a:solidFill>
                    <a:schemeClr val="tx1"/>
                  </a:solidFill>
                  <a:latin typeface="Tahoma" panose="020B0604030504040204" pitchFamily="34" charset="0"/>
                </a:rPr>
                <a:t>Damon McLaren</a:t>
              </a:r>
            </a:p>
            <a:p>
              <a:pPr>
                <a:buClr>
                  <a:srgbClr val="07325F"/>
                </a:buClr>
              </a:pPr>
              <a:r>
                <a:rPr lang="en-US" sz="700" dirty="0">
                  <a:solidFill>
                    <a:schemeClr val="tx1"/>
                  </a:solidFill>
                  <a:latin typeface="Tahoma" panose="020B0604030504040204" pitchFamily="34" charset="0"/>
                </a:rPr>
                <a:t>Managing Director</a:t>
              </a:r>
            </a:p>
            <a:p>
              <a:pPr>
                <a:buClr>
                  <a:srgbClr val="07325F"/>
                </a:buClr>
              </a:pPr>
              <a:r>
                <a:rPr lang="en-US" sz="700" dirty="0">
                  <a:solidFill>
                    <a:schemeClr val="tx1"/>
                  </a:solidFill>
                  <a:latin typeface="Tahoma" panose="020B0604030504040204" pitchFamily="34" charset="0"/>
                </a:rPr>
                <a:t>Los Angeles</a:t>
              </a:r>
            </a:p>
          </p:txBody>
        </p:sp>
        <p:pic>
          <p:nvPicPr>
            <p:cNvPr id="572" name="Picture 4"/>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841057" y="4754687"/>
              <a:ext cx="256032" cy="150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369916" y="4356749"/>
              <a:ext cx="422030" cy="548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74" name="Group 573"/>
          <p:cNvGrpSpPr/>
          <p:nvPr/>
        </p:nvGrpSpPr>
        <p:grpSpPr>
          <a:xfrm>
            <a:off x="328613" y="3614463"/>
            <a:ext cx="1920240" cy="576072"/>
            <a:chOff x="2375536" y="4356747"/>
            <a:chExt cx="1920240" cy="576072"/>
          </a:xfrm>
        </p:grpSpPr>
        <p:sp>
          <p:nvSpPr>
            <p:cNvPr id="575" name="Rectangle 574"/>
            <p:cNvSpPr/>
            <p:nvPr/>
          </p:nvSpPr>
          <p:spPr>
            <a:xfrm>
              <a:off x="2375536" y="4356747"/>
              <a:ext cx="1920240" cy="576072"/>
            </a:xfrm>
            <a:prstGeom prst="rect">
              <a:avLst/>
            </a:prstGeom>
            <a:solidFill>
              <a:schemeClr val="bg1"/>
            </a:solidFill>
            <a:ln w="9525">
              <a:solidFill>
                <a:schemeClr val="bg1"/>
              </a:solid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02920" tIns="45720" rIns="45720" rtlCol="0" anchor="t"/>
            <a:lstStyle/>
            <a:p>
              <a:pPr>
                <a:buClr>
                  <a:srgbClr val="07325F"/>
                </a:buClr>
              </a:pPr>
              <a:r>
                <a:rPr lang="en-US" sz="700" b="1" dirty="0">
                  <a:solidFill>
                    <a:schemeClr val="tx1"/>
                  </a:solidFill>
                  <a:latin typeface="Tahoma" panose="020B0604030504040204" pitchFamily="34" charset="0"/>
                </a:rPr>
                <a:t>Sam Valenzisi</a:t>
              </a:r>
            </a:p>
            <a:p>
              <a:pPr>
                <a:buClr>
                  <a:srgbClr val="07325F"/>
                </a:buClr>
              </a:pPr>
              <a:r>
                <a:rPr lang="en-US" sz="700" dirty="0">
                  <a:solidFill>
                    <a:schemeClr val="tx1"/>
                  </a:solidFill>
                  <a:latin typeface="Tahoma" panose="020B0604030504040204" pitchFamily="34" charset="0"/>
                </a:rPr>
                <a:t>Managing Director</a:t>
              </a:r>
            </a:p>
            <a:p>
              <a:pPr>
                <a:buClr>
                  <a:srgbClr val="07325F"/>
                </a:buClr>
              </a:pPr>
              <a:r>
                <a:rPr lang="en-US" sz="700" dirty="0">
                  <a:solidFill>
                    <a:schemeClr val="tx1"/>
                  </a:solidFill>
                  <a:latin typeface="Tahoma" panose="020B0604030504040204" pitchFamily="34" charset="0"/>
                </a:rPr>
                <a:t>Chicago</a:t>
              </a:r>
            </a:p>
          </p:txBody>
        </p:sp>
        <p:pic>
          <p:nvPicPr>
            <p:cNvPr id="576" name="Picture 4"/>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2887980" y="4754687"/>
              <a:ext cx="256032" cy="150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7" name="Picture 4"/>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2416839" y="4356749"/>
              <a:ext cx="422030" cy="548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33</a:t>
            </a:r>
          </a:p>
        </p:txBody>
      </p:sp>
    </p:spTree>
    <p:extLst>
      <p:ext uri="{BB962C8B-B14F-4D97-AF65-F5344CB8AC3E}">
        <p14:creationId xmlns:p14="http://schemas.microsoft.com/office/powerpoint/2010/main" val="1857189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3">
            <a:extLst>
              <a:ext uri="{FF2B5EF4-FFF2-40B4-BE49-F238E27FC236}">
                <a16:creationId xmlns:a16="http://schemas.microsoft.com/office/drawing/2014/main" id="{160428D3-AC20-47EB-8D84-AD16FA61AD9E}"/>
              </a:ext>
            </a:extLst>
          </p:cNvPr>
          <p:cNvSpPr>
            <a:spLocks noChangeArrowheads="1"/>
          </p:cNvSpPr>
          <p:nvPr/>
        </p:nvSpPr>
        <p:spPr bwMode="auto">
          <a:xfrm>
            <a:off x="6772804" y="362468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Don McDonough</a:t>
            </a: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$1,100 million</a:t>
            </a:r>
          </a:p>
          <a:p>
            <a:pPr>
              <a:buClr>
                <a:srgbClr val="07325F"/>
              </a:buClr>
            </a:pPr>
            <a:r>
              <a:rPr lang="en-US" sz="800" dirty="0">
                <a:solidFill>
                  <a:srgbClr val="000000"/>
                </a:solidFill>
              </a:rPr>
              <a:t>Deals Shown Since 2012: 120</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Seeks to invest in market leading businesses with strong management teams and strong strategic growth opportunities </a:t>
            </a:r>
          </a:p>
          <a:p>
            <a:pPr marL="171450" indent="-171450">
              <a:spcAft>
                <a:spcPts val="200"/>
              </a:spcAft>
              <a:buClr>
                <a:srgbClr val="07325F"/>
              </a:buClr>
              <a:buFont typeface="Wingdings" panose="05000000000000000000" pitchFamily="2" charset="2"/>
              <a:buChar char="§"/>
            </a:pPr>
            <a:r>
              <a:rPr lang="en-US" sz="800" dirty="0">
                <a:solidFill>
                  <a:srgbClr val="000000"/>
                </a:solidFill>
              </a:rPr>
              <a:t>Currently invested in MedPlast (specialty manufacturing), which Lincoln sold to JLL Partners</a:t>
            </a:r>
          </a:p>
        </p:txBody>
      </p:sp>
      <p:sp>
        <p:nvSpPr>
          <p:cNvPr id="69" name="Rectangle 4">
            <a:extLst>
              <a:ext uri="{FF2B5EF4-FFF2-40B4-BE49-F238E27FC236}">
                <a16:creationId xmlns:a16="http://schemas.microsoft.com/office/drawing/2014/main" id="{437E3E10-74BE-4949-80F2-8D8E57D5891F}"/>
              </a:ext>
            </a:extLst>
          </p:cNvPr>
          <p:cNvSpPr>
            <a:spLocks noChangeArrowheads="1"/>
          </p:cNvSpPr>
          <p:nvPr/>
        </p:nvSpPr>
        <p:spPr bwMode="auto">
          <a:xfrm>
            <a:off x="6772804" y="362468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JLL Partners</a:t>
            </a:r>
          </a:p>
        </p:txBody>
      </p:sp>
      <p:pic>
        <p:nvPicPr>
          <p:cNvPr id="70" name="Picture 2" descr="Image result for jll partners logo">
            <a:extLst>
              <a:ext uri="{FF2B5EF4-FFF2-40B4-BE49-F238E27FC236}">
                <a16:creationId xmlns:a16="http://schemas.microsoft.com/office/drawing/2014/main" id="{220C8BE0-B73E-408A-9D42-FC870725A41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45853" y="3889812"/>
            <a:ext cx="659796" cy="223837"/>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emplates\_US\Lincoln International Logo Files\Lincoln International Logos\EPS files\LI Logo.emf">
            <a:extLst>
              <a:ext uri="{FF2B5EF4-FFF2-40B4-BE49-F238E27FC236}">
                <a16:creationId xmlns:a16="http://schemas.microsoft.com/office/drawing/2014/main" id="{E8EB0694-C628-460C-B26F-C8A769E08CF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8577487" y="3840138"/>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3">
            <a:extLst>
              <a:ext uri="{FF2B5EF4-FFF2-40B4-BE49-F238E27FC236}">
                <a16:creationId xmlns:a16="http://schemas.microsoft.com/office/drawing/2014/main" id="{DADE212F-8ED5-4126-86B3-571FEBA5DFB3}"/>
              </a:ext>
            </a:extLst>
          </p:cNvPr>
          <p:cNvSpPr>
            <a:spLocks noChangeArrowheads="1"/>
          </p:cNvSpPr>
          <p:nvPr/>
        </p:nvSpPr>
        <p:spPr bwMode="auto">
          <a:xfrm>
            <a:off x="4616712" y="362468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Ann Kim</a:t>
            </a:r>
          </a:p>
          <a:p>
            <a:pPr>
              <a:buClr>
                <a:srgbClr val="07325F"/>
              </a:buClr>
            </a:pPr>
            <a:r>
              <a:rPr lang="en-US" sz="800" dirty="0">
                <a:solidFill>
                  <a:srgbClr val="000000"/>
                </a:solidFill>
              </a:rPr>
              <a:t>Location: New Canaan, CT</a:t>
            </a:r>
          </a:p>
          <a:p>
            <a:pPr>
              <a:buClr>
                <a:srgbClr val="07325F"/>
              </a:buClr>
            </a:pPr>
            <a:r>
              <a:rPr lang="en-US" sz="800" dirty="0">
                <a:solidFill>
                  <a:srgbClr val="000000"/>
                </a:solidFill>
              </a:rPr>
              <a:t>Fund Size: $700 million</a:t>
            </a:r>
          </a:p>
          <a:p>
            <a:pPr>
              <a:buClr>
                <a:srgbClr val="07325F"/>
              </a:buClr>
            </a:pPr>
            <a:r>
              <a:rPr lang="en-US" sz="800" dirty="0">
                <a:solidFill>
                  <a:srgbClr val="000000"/>
                </a:solidFill>
              </a:rPr>
              <a:t>Deals Shown Since 2012: 156</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Attracted to the pet care industry and currently own CJ Foods, a private label manufacturer of premium pet foods</a:t>
            </a:r>
          </a:p>
          <a:p>
            <a:pPr marL="171450" indent="-171450">
              <a:spcAft>
                <a:spcPts val="200"/>
              </a:spcAft>
              <a:buClr>
                <a:srgbClr val="07325F"/>
              </a:buClr>
              <a:buFont typeface="Wingdings" panose="05000000000000000000" pitchFamily="2" charset="2"/>
              <a:buChar char="§"/>
            </a:pPr>
            <a:r>
              <a:rPr lang="en-US" sz="800" dirty="0">
                <a:solidFill>
                  <a:srgbClr val="000000"/>
                </a:solidFill>
              </a:rPr>
              <a:t>Invests in companies with long term growth and profitability characteristics in the packaging and specialty manufacturing industries</a:t>
            </a:r>
          </a:p>
          <a:p>
            <a:pPr marL="171450" indent="-171450">
              <a:spcAft>
                <a:spcPts val="200"/>
              </a:spcAft>
              <a:buClr>
                <a:srgbClr val="07325F"/>
              </a:buClr>
              <a:buFont typeface="Wingdings" panose="05000000000000000000" pitchFamily="2" charset="2"/>
              <a:buChar char="§"/>
            </a:pPr>
            <a:r>
              <a:rPr lang="en-US" sz="800" dirty="0">
                <a:solidFill>
                  <a:srgbClr val="000000"/>
                </a:solidFill>
              </a:rPr>
              <a:t>Looks to provide leadership and operational expertise to portfolio companies</a:t>
            </a:r>
          </a:p>
          <a:p>
            <a:pPr marL="171450" indent="-171450">
              <a:spcAft>
                <a:spcPts val="200"/>
              </a:spcAft>
              <a:buClr>
                <a:srgbClr val="07325F"/>
              </a:buClr>
              <a:buFont typeface="Wingdings" panose="05000000000000000000" pitchFamily="2" charset="2"/>
              <a:buChar char="§"/>
            </a:pPr>
            <a:endParaRPr lang="en-US" sz="800" dirty="0">
              <a:solidFill>
                <a:srgbClr val="000000"/>
              </a:solidFill>
            </a:endParaRPr>
          </a:p>
        </p:txBody>
      </p:sp>
      <p:sp>
        <p:nvSpPr>
          <p:cNvPr id="54" name="Rectangle 4">
            <a:extLst>
              <a:ext uri="{FF2B5EF4-FFF2-40B4-BE49-F238E27FC236}">
                <a16:creationId xmlns:a16="http://schemas.microsoft.com/office/drawing/2014/main" id="{090F5514-155B-4F10-8FB1-F66551BA23A0}"/>
              </a:ext>
            </a:extLst>
          </p:cNvPr>
          <p:cNvSpPr>
            <a:spLocks noChangeArrowheads="1"/>
          </p:cNvSpPr>
          <p:nvPr/>
        </p:nvSpPr>
        <p:spPr bwMode="auto">
          <a:xfrm>
            <a:off x="4616712" y="362468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J.H. Whitney &amp; Co.</a:t>
            </a:r>
          </a:p>
        </p:txBody>
      </p:sp>
      <p:pic>
        <p:nvPicPr>
          <p:cNvPr id="65" name="Picture 10">
            <a:extLst>
              <a:ext uri="{FF2B5EF4-FFF2-40B4-BE49-F238E27FC236}">
                <a16:creationId xmlns:a16="http://schemas.microsoft.com/office/drawing/2014/main" id="{DD441301-E02A-457F-A6BB-45580840919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684969" y="3913829"/>
            <a:ext cx="1271177" cy="165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Rectangle 3">
            <a:extLst>
              <a:ext uri="{FF2B5EF4-FFF2-40B4-BE49-F238E27FC236}">
                <a16:creationId xmlns:a16="http://schemas.microsoft.com/office/drawing/2014/main" id="{1F679578-5996-44C8-8073-9D51B4242740}"/>
              </a:ext>
            </a:extLst>
          </p:cNvPr>
          <p:cNvSpPr>
            <a:spLocks noChangeArrowheads="1"/>
          </p:cNvSpPr>
          <p:nvPr/>
        </p:nvSpPr>
        <p:spPr bwMode="auto">
          <a:xfrm>
            <a:off x="2471675" y="362468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Phil Carpenter</a:t>
            </a: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$1,500 million</a:t>
            </a:r>
          </a:p>
          <a:p>
            <a:pPr>
              <a:buClr>
                <a:srgbClr val="07325F"/>
              </a:buClr>
            </a:pPr>
            <a:r>
              <a:rPr lang="en-US" sz="800" dirty="0">
                <a:solidFill>
                  <a:srgbClr val="000000"/>
                </a:solidFill>
              </a:rPr>
              <a:t>Deals Shown Since 2012: 65</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Seeks to invests in companies operating in the packaging, industrial and retail and consumer markets</a:t>
            </a:r>
          </a:p>
          <a:p>
            <a:pPr marL="171450" indent="-171450">
              <a:spcAft>
                <a:spcPts val="200"/>
              </a:spcAft>
              <a:buClr>
                <a:srgbClr val="07325F"/>
              </a:buClr>
              <a:buFont typeface="Wingdings" panose="05000000000000000000" pitchFamily="2" charset="2"/>
              <a:buChar char="§"/>
            </a:pPr>
            <a:r>
              <a:rPr lang="en-US" sz="800" dirty="0">
                <a:solidFill>
                  <a:srgbClr val="000000"/>
                </a:solidFill>
              </a:rPr>
              <a:t>Completed 18 transactions in the packaging industry, including 4 platform investments and 14 add-on acquisitions</a:t>
            </a:r>
          </a:p>
          <a:p>
            <a:pPr>
              <a:spcAft>
                <a:spcPts val="200"/>
              </a:spcAft>
              <a:buClr>
                <a:srgbClr val="07325F"/>
              </a:buClr>
            </a:pPr>
            <a:endParaRPr lang="en-US" sz="800" dirty="0">
              <a:solidFill>
                <a:srgbClr val="000000"/>
              </a:solidFill>
            </a:endParaRPr>
          </a:p>
        </p:txBody>
      </p:sp>
      <p:sp>
        <p:nvSpPr>
          <p:cNvPr id="46" name="Rectangle 4">
            <a:extLst>
              <a:ext uri="{FF2B5EF4-FFF2-40B4-BE49-F238E27FC236}">
                <a16:creationId xmlns:a16="http://schemas.microsoft.com/office/drawing/2014/main" id="{AA2F6525-73E6-49EC-A11C-37D7F228DF05}"/>
              </a:ext>
            </a:extLst>
          </p:cNvPr>
          <p:cNvSpPr>
            <a:spLocks noChangeArrowheads="1"/>
          </p:cNvSpPr>
          <p:nvPr/>
        </p:nvSpPr>
        <p:spPr bwMode="auto">
          <a:xfrm>
            <a:off x="2471675" y="362468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Irving Place Capital</a:t>
            </a:r>
          </a:p>
        </p:txBody>
      </p:sp>
      <p:pic>
        <p:nvPicPr>
          <p:cNvPr id="47" name="Picture 5" descr="H:\Libraries\Logos\Irving Place Capital\Irving Place Capital_2015.emf">
            <a:extLst>
              <a:ext uri="{FF2B5EF4-FFF2-40B4-BE49-F238E27FC236}">
                <a16:creationId xmlns:a16="http://schemas.microsoft.com/office/drawing/2014/main" id="{88681864-41C9-4FD6-91B3-4CE9FF1190E5}"/>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534131" y="3864132"/>
            <a:ext cx="1486185" cy="2341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Representative High Priority Private Equity Groups</a:t>
            </a:r>
          </a:p>
        </p:txBody>
      </p:sp>
      <p:sp>
        <p:nvSpPr>
          <p:cNvPr id="118" name="Rectangle 3"/>
          <p:cNvSpPr>
            <a:spLocks noChangeArrowheads="1"/>
          </p:cNvSpPr>
          <p:nvPr/>
        </p:nvSpPr>
        <p:spPr bwMode="auto">
          <a:xfrm>
            <a:off x="2479146" y="87186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Richard Boos</a:t>
            </a:r>
          </a:p>
          <a:p>
            <a:pPr>
              <a:buClr>
                <a:srgbClr val="07325F"/>
              </a:buClr>
            </a:pPr>
            <a:r>
              <a:rPr lang="en-US" sz="800" dirty="0">
                <a:solidFill>
                  <a:srgbClr val="000000"/>
                </a:solidFill>
              </a:rPr>
              <a:t>Location: Chicago, IL</a:t>
            </a:r>
          </a:p>
          <a:p>
            <a:pPr>
              <a:buClr>
                <a:srgbClr val="07325F"/>
              </a:buClr>
            </a:pPr>
            <a:r>
              <a:rPr lang="en-US" sz="800" dirty="0">
                <a:solidFill>
                  <a:srgbClr val="000000"/>
                </a:solidFill>
              </a:rPr>
              <a:t>Fund Size: $765 million</a:t>
            </a:r>
          </a:p>
          <a:p>
            <a:pPr>
              <a:buClr>
                <a:srgbClr val="07325F"/>
              </a:buClr>
            </a:pPr>
            <a:r>
              <a:rPr lang="en-US" sz="800" dirty="0">
                <a:solidFill>
                  <a:srgbClr val="000000"/>
                </a:solidFill>
              </a:rPr>
              <a:t>Deals Shown Since 2012: 35</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Targets established middle market companies; seeks buy-and-build opportunities</a:t>
            </a:r>
          </a:p>
          <a:p>
            <a:pPr marL="171450" indent="-171450">
              <a:spcAft>
                <a:spcPts val="200"/>
              </a:spcAft>
              <a:buClr>
                <a:srgbClr val="07325F"/>
              </a:buClr>
              <a:buFont typeface="Wingdings" panose="05000000000000000000" pitchFamily="2" charset="2"/>
              <a:buChar char="§"/>
            </a:pPr>
            <a:r>
              <a:rPr lang="en-US" sz="800" dirty="0">
                <a:solidFill>
                  <a:srgbClr val="000000"/>
                </a:solidFill>
              </a:rPr>
              <a:t>Currently invested in Dunn Paper (lightweight tissue products)</a:t>
            </a:r>
          </a:p>
          <a:p>
            <a:pPr marL="171450" indent="-171450">
              <a:spcAft>
                <a:spcPts val="200"/>
              </a:spcAft>
              <a:buClr>
                <a:srgbClr val="07325F"/>
              </a:buClr>
              <a:buFont typeface="Wingdings" panose="05000000000000000000" pitchFamily="2" charset="2"/>
              <a:buChar char="§"/>
            </a:pPr>
            <a:r>
              <a:rPr lang="en-US" sz="800" dirty="0">
                <a:solidFill>
                  <a:srgbClr val="000000"/>
                </a:solidFill>
              </a:rPr>
              <a:t>Lincoln sold subsidiaries of Pinnacle Equipment Group (food service equipment) for Arbor</a:t>
            </a:r>
          </a:p>
        </p:txBody>
      </p:sp>
      <p:sp>
        <p:nvSpPr>
          <p:cNvPr id="120" name="Rectangle 4"/>
          <p:cNvSpPr>
            <a:spLocks noChangeArrowheads="1"/>
          </p:cNvSpPr>
          <p:nvPr/>
        </p:nvSpPr>
        <p:spPr bwMode="auto">
          <a:xfrm>
            <a:off x="2479146" y="87186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Arbor Private Investment Company</a:t>
            </a:r>
          </a:p>
        </p:txBody>
      </p:sp>
      <p:pic>
        <p:nvPicPr>
          <p:cNvPr id="117"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4275398" y="1087318"/>
            <a:ext cx="253677" cy="24571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Libraries\Logos\Arbor Private Investments\Arbor Private Investments.emf"/>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560430" y="1149940"/>
            <a:ext cx="1574994" cy="18244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3"/>
          <p:cNvSpPr>
            <a:spLocks noChangeArrowheads="1"/>
          </p:cNvSpPr>
          <p:nvPr/>
        </p:nvSpPr>
        <p:spPr bwMode="auto">
          <a:xfrm>
            <a:off x="342900" y="87186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John Cozzi</a:t>
            </a: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$3,200 million</a:t>
            </a:r>
          </a:p>
          <a:p>
            <a:pPr>
              <a:buClr>
                <a:srgbClr val="07325F"/>
              </a:buClr>
            </a:pPr>
            <a:r>
              <a:rPr lang="en-US" sz="800" dirty="0">
                <a:solidFill>
                  <a:srgbClr val="000000"/>
                </a:solidFill>
              </a:rPr>
              <a:t>Deals Shown Since 2012: 144</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Targets businesses that have significant opportunities for growth, operating improvements, geographic expansion and other value creation options</a:t>
            </a:r>
          </a:p>
          <a:p>
            <a:pPr marL="171450" indent="-171450">
              <a:spcAft>
                <a:spcPts val="200"/>
              </a:spcAft>
              <a:buClr>
                <a:srgbClr val="07325F"/>
              </a:buClr>
              <a:buFont typeface="Wingdings" panose="05000000000000000000" pitchFamily="2" charset="2"/>
              <a:buChar char="§"/>
            </a:pPr>
            <a:r>
              <a:rPr lang="en-US" sz="800" dirty="0">
                <a:solidFill>
                  <a:srgbClr val="000000"/>
                </a:solidFill>
              </a:rPr>
              <a:t>Currently invested in Inovar (label and flexible packaging converter)</a:t>
            </a:r>
          </a:p>
          <a:p>
            <a:pPr marL="171450" indent="-171450">
              <a:spcAft>
                <a:spcPts val="200"/>
              </a:spcAft>
              <a:buClr>
                <a:srgbClr val="07325F"/>
              </a:buClr>
              <a:buFont typeface="Wingdings" panose="05000000000000000000" pitchFamily="2" charset="2"/>
              <a:buChar char="§"/>
            </a:pPr>
            <a:r>
              <a:rPr lang="en-US" sz="800" dirty="0">
                <a:solidFill>
                  <a:srgbClr val="000000"/>
                </a:solidFill>
              </a:rPr>
              <a:t>Lincoln sold PPC Industries (specialty flexible packaging) for AEA Investors </a:t>
            </a:r>
          </a:p>
        </p:txBody>
      </p:sp>
      <p:sp>
        <p:nvSpPr>
          <p:cNvPr id="94" name="Rectangle 4"/>
          <p:cNvSpPr>
            <a:spLocks noChangeArrowheads="1"/>
          </p:cNvSpPr>
          <p:nvPr/>
        </p:nvSpPr>
        <p:spPr bwMode="auto">
          <a:xfrm>
            <a:off x="342900" y="87186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AEA Investors</a:t>
            </a:r>
          </a:p>
        </p:txBody>
      </p:sp>
      <p:pic>
        <p:nvPicPr>
          <p:cNvPr id="84"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2139152" y="1087318"/>
            <a:ext cx="253677" cy="245712"/>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Libraries\Logos\AEA\AEA_2017.emf"/>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24185" y="1090884"/>
            <a:ext cx="510430" cy="321759"/>
          </a:xfrm>
          <a:prstGeom prst="rect">
            <a:avLst/>
          </a:prstGeom>
          <a:noFill/>
          <a:extLst>
            <a:ext uri="{909E8E84-426E-40DD-AFC4-6F175D3DCCD1}">
              <a14:hiddenFill xmlns:a14="http://schemas.microsoft.com/office/drawing/2010/main">
                <a:solidFill>
                  <a:srgbClr val="FFFFFF"/>
                </a:solidFill>
              </a14:hiddenFill>
            </a:ext>
          </a:extLst>
        </p:spPr>
      </p:pic>
      <p:grpSp>
        <p:nvGrpSpPr>
          <p:cNvPr id="50" name="Group 49"/>
          <p:cNvGrpSpPr/>
          <p:nvPr/>
        </p:nvGrpSpPr>
        <p:grpSpPr>
          <a:xfrm>
            <a:off x="1669815" y="6497384"/>
            <a:ext cx="7016984" cy="213962"/>
            <a:chOff x="1669815" y="6497384"/>
            <a:chExt cx="7016984" cy="213962"/>
          </a:xfrm>
        </p:grpSpPr>
        <p:sp>
          <p:nvSpPr>
            <p:cNvPr id="51" name="TextBox 50"/>
            <p:cNvSpPr txBox="1"/>
            <p:nvPr/>
          </p:nvSpPr>
          <p:spPr>
            <a:xfrm>
              <a:off x="1890713" y="6538963"/>
              <a:ext cx="6796086" cy="130805"/>
            </a:xfrm>
            <a:prstGeom prst="rect">
              <a:avLst/>
            </a:prstGeom>
            <a:noFill/>
          </p:spPr>
          <p:txBody>
            <a:bodyPr vert="horz" wrap="square" lIns="0" tIns="22860" rIns="0" bIns="0" rtlCol="0" anchor="t">
              <a:noAutofit/>
            </a:bodyPr>
            <a:lstStyle/>
            <a:p>
              <a:r>
                <a:rPr lang="en-US" sz="700" i="1" dirty="0"/>
                <a:t>Indicates Lincoln has been engaged by the firm or sold a business to them</a:t>
              </a:r>
            </a:p>
          </p:txBody>
        </p:sp>
        <p:pic>
          <p:nvPicPr>
            <p:cNvPr id="52"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1669815" y="6497384"/>
              <a:ext cx="220898" cy="213962"/>
            </a:xfrm>
            <a:prstGeom prst="rect">
              <a:avLst/>
            </a:prstGeom>
            <a:noFill/>
            <a:extLst>
              <a:ext uri="{909E8E84-426E-40DD-AFC4-6F175D3DCCD1}">
                <a14:hiddenFill xmlns:a14="http://schemas.microsoft.com/office/drawing/2010/main">
                  <a:solidFill>
                    <a:srgbClr val="FFFFFF"/>
                  </a:solidFill>
                </a14:hiddenFill>
              </a:ext>
            </a:extLst>
          </p:spPr>
        </p:pic>
      </p:grpSp>
      <p:sp>
        <p:nvSpPr>
          <p:cNvPr id="78" name="Rectangle 3"/>
          <p:cNvSpPr>
            <a:spLocks noChangeArrowheads="1"/>
          </p:cNvSpPr>
          <p:nvPr/>
        </p:nvSpPr>
        <p:spPr bwMode="auto">
          <a:xfrm>
            <a:off x="4615392" y="87186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Simon Lonergan</a:t>
            </a: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$1,000 million</a:t>
            </a:r>
          </a:p>
          <a:p>
            <a:pPr>
              <a:buClr>
                <a:srgbClr val="07325F"/>
              </a:buClr>
            </a:pPr>
            <a:r>
              <a:rPr lang="en-US" sz="800" dirty="0">
                <a:solidFill>
                  <a:srgbClr val="000000"/>
                </a:solidFill>
              </a:rPr>
              <a:t>Deals Shown Since 2012: 149</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Seeks to invest in companies in the specialty manufacturing and distribution industries, including specialty packaging</a:t>
            </a:r>
          </a:p>
          <a:p>
            <a:pPr marL="171450" indent="-171450">
              <a:spcAft>
                <a:spcPts val="200"/>
              </a:spcAft>
              <a:buClr>
                <a:srgbClr val="07325F"/>
              </a:buClr>
              <a:buFont typeface="Wingdings" panose="05000000000000000000" pitchFamily="2" charset="2"/>
              <a:buChar char="§"/>
            </a:pPr>
            <a:r>
              <a:rPr lang="en-US" sz="800" dirty="0">
                <a:solidFill>
                  <a:srgbClr val="000000"/>
                </a:solidFill>
              </a:rPr>
              <a:t>Currently invested in Pelican Products (specialty casing and packaging)</a:t>
            </a:r>
          </a:p>
          <a:p>
            <a:pPr marL="171450" indent="-171450">
              <a:spcAft>
                <a:spcPts val="200"/>
              </a:spcAft>
              <a:buClr>
                <a:srgbClr val="07325F"/>
              </a:buClr>
              <a:buFont typeface="Wingdings" panose="05000000000000000000" pitchFamily="2" charset="2"/>
              <a:buChar char="§"/>
            </a:pPr>
            <a:r>
              <a:rPr lang="en-US" sz="800" dirty="0">
                <a:solidFill>
                  <a:srgbClr val="000000"/>
                </a:solidFill>
              </a:rPr>
              <a:t>Lincoln sold Carr Management (plastic containers) to Behrman Capital</a:t>
            </a:r>
          </a:p>
          <a:p>
            <a:pPr marL="171450" indent="-171450">
              <a:spcAft>
                <a:spcPts val="200"/>
              </a:spcAft>
              <a:buClr>
                <a:srgbClr val="07325F"/>
              </a:buClr>
              <a:buFont typeface="Wingdings" panose="05000000000000000000" pitchFamily="2" charset="2"/>
              <a:buChar char="§"/>
            </a:pPr>
            <a:endParaRPr lang="en-US" sz="800" dirty="0">
              <a:solidFill>
                <a:srgbClr val="000000"/>
              </a:solidFill>
            </a:endParaRPr>
          </a:p>
        </p:txBody>
      </p:sp>
      <p:sp>
        <p:nvSpPr>
          <p:cNvPr id="79" name="Rectangle 4"/>
          <p:cNvSpPr>
            <a:spLocks noChangeArrowheads="1"/>
          </p:cNvSpPr>
          <p:nvPr/>
        </p:nvSpPr>
        <p:spPr bwMode="auto">
          <a:xfrm>
            <a:off x="4615392" y="87186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Behrman Capital</a:t>
            </a:r>
          </a:p>
        </p:txBody>
      </p:sp>
      <p:pic>
        <p:nvPicPr>
          <p:cNvPr id="5122" name="Picture 2" descr="Image result for behrman capital logo"/>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674273" y="1132688"/>
            <a:ext cx="847965" cy="22612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6408766" y="1087318"/>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3"/>
          <p:cNvSpPr>
            <a:spLocks noChangeArrowheads="1"/>
          </p:cNvSpPr>
          <p:nvPr/>
        </p:nvSpPr>
        <p:spPr bwMode="auto">
          <a:xfrm>
            <a:off x="6751638" y="87186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David Hellier</a:t>
            </a:r>
          </a:p>
          <a:p>
            <a:pPr>
              <a:buClr>
                <a:srgbClr val="07325F"/>
              </a:buClr>
            </a:pPr>
            <a:r>
              <a:rPr lang="en-US" sz="800" dirty="0">
                <a:solidFill>
                  <a:srgbClr val="000000"/>
                </a:solidFill>
              </a:rPr>
              <a:t>Location: San Mateo, CA</a:t>
            </a:r>
          </a:p>
          <a:p>
            <a:pPr>
              <a:buClr>
                <a:srgbClr val="07325F"/>
              </a:buClr>
            </a:pPr>
            <a:r>
              <a:rPr lang="en-US" sz="800" dirty="0">
                <a:solidFill>
                  <a:srgbClr val="000000"/>
                </a:solidFill>
              </a:rPr>
              <a:t>Fund Size: $500 million</a:t>
            </a:r>
          </a:p>
          <a:p>
            <a:pPr>
              <a:buClr>
                <a:srgbClr val="07325F"/>
              </a:buClr>
            </a:pPr>
            <a:r>
              <a:rPr lang="en-US" sz="800" dirty="0">
                <a:solidFill>
                  <a:srgbClr val="000000"/>
                </a:solidFill>
              </a:rPr>
              <a:t>Deals Shown Since 2012: </a:t>
            </a:r>
            <a:r>
              <a:rPr lang="en-US" sz="800" dirty="0"/>
              <a:t>180</a:t>
            </a:r>
          </a:p>
          <a:p>
            <a:pPr>
              <a:buClr>
                <a:srgbClr val="07325F"/>
              </a:buClr>
            </a:pPr>
            <a:endParaRPr lang="en-US" sz="800" dirty="0">
              <a:solidFill>
                <a:srgbClr val="FF0000"/>
              </a:solidFill>
            </a:endParaRPr>
          </a:p>
          <a:p>
            <a:pPr>
              <a:spcAft>
                <a:spcPts val="200"/>
              </a:spcAft>
              <a:buClr>
                <a:srgbClr val="07325F"/>
              </a:buClr>
            </a:pPr>
            <a:r>
              <a:rPr lang="en-US" sz="800" b="1" dirty="0"/>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Invests in business services, consumer and industrial manufacturing companies with long term growth and profitability characteristics</a:t>
            </a:r>
          </a:p>
          <a:p>
            <a:pPr marL="171450" indent="-171450">
              <a:spcAft>
                <a:spcPts val="200"/>
              </a:spcAft>
              <a:buClr>
                <a:srgbClr val="07325F"/>
              </a:buClr>
              <a:buFont typeface="Wingdings" panose="05000000000000000000" pitchFamily="2" charset="2"/>
              <a:buChar char="§"/>
            </a:pPr>
            <a:r>
              <a:rPr lang="en-US" sz="800" dirty="0">
                <a:solidFill>
                  <a:srgbClr val="000000"/>
                </a:solidFill>
              </a:rPr>
              <a:t>Currently invested in Rowmark (specialty extruded plastic sheet)</a:t>
            </a:r>
          </a:p>
          <a:p>
            <a:pPr marL="171450" indent="-171450">
              <a:spcAft>
                <a:spcPts val="200"/>
              </a:spcAft>
              <a:buClr>
                <a:srgbClr val="07325F"/>
              </a:buClr>
              <a:buFont typeface="Wingdings" panose="05000000000000000000" pitchFamily="2" charset="2"/>
              <a:buChar char="§"/>
            </a:pPr>
            <a:r>
              <a:rPr lang="en-US" sz="800" dirty="0">
                <a:solidFill>
                  <a:srgbClr val="000000"/>
                </a:solidFill>
              </a:rPr>
              <a:t>Lincoln sold Power Holdings (power distribution) for Bertram Capital</a:t>
            </a:r>
          </a:p>
          <a:p>
            <a:pPr marL="171450" indent="-171450">
              <a:spcAft>
                <a:spcPts val="200"/>
              </a:spcAft>
              <a:buClr>
                <a:srgbClr val="07325F"/>
              </a:buClr>
              <a:buFont typeface="Wingdings" panose="05000000000000000000" pitchFamily="2" charset="2"/>
              <a:buChar char="§"/>
            </a:pPr>
            <a:endParaRPr lang="en-US" sz="800" dirty="0">
              <a:solidFill>
                <a:srgbClr val="000000"/>
              </a:solidFill>
            </a:endParaRPr>
          </a:p>
        </p:txBody>
      </p:sp>
      <p:sp>
        <p:nvSpPr>
          <p:cNvPr id="63" name="Rectangle 4"/>
          <p:cNvSpPr>
            <a:spLocks noChangeArrowheads="1"/>
          </p:cNvSpPr>
          <p:nvPr/>
        </p:nvSpPr>
        <p:spPr bwMode="auto">
          <a:xfrm>
            <a:off x="6751638" y="87186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Bertram Capital Management</a:t>
            </a:r>
          </a:p>
        </p:txBody>
      </p:sp>
      <p:pic>
        <p:nvPicPr>
          <p:cNvPr id="64" name="Picture 63"/>
          <p:cNvPicPr>
            <a:picLocks noChangeAspect="1"/>
          </p:cNvPicPr>
          <p:nvPr>
            <p:custDataLst>
              <p:tags r:id="rId1"/>
            </p:custDataLst>
          </p:nvPr>
        </p:nvPicPr>
        <p:blipFill>
          <a:blip r:embed="rId10" cstate="print">
            <a:extLst>
              <a:ext uri="{28A0092B-C50C-407E-A947-70E740481C1C}">
                <a14:useLocalDpi xmlns:a14="http://schemas.microsoft.com/office/drawing/2010/main"/>
              </a:ext>
            </a:extLst>
          </a:blip>
          <a:stretch>
            <a:fillRect/>
          </a:stretch>
        </p:blipFill>
        <p:spPr>
          <a:xfrm>
            <a:off x="6815138" y="1158780"/>
            <a:ext cx="635000" cy="245265"/>
          </a:xfrm>
          <a:prstGeom prst="rect">
            <a:avLst/>
          </a:prstGeom>
        </p:spPr>
      </p:pic>
      <p:pic>
        <p:nvPicPr>
          <p:cNvPr id="38"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8556321" y="1087318"/>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C2F3361F-88F1-4360-994F-824967DC09CA}"/>
              </a:ext>
            </a:extLst>
          </p:cNvPr>
          <p:cNvSpPr txBox="1"/>
          <p:nvPr/>
        </p:nvSpPr>
        <p:spPr>
          <a:xfrm>
            <a:off x="9387222" y="1210174"/>
            <a:ext cx="1837509" cy="3261099"/>
          </a:xfrm>
          <a:prstGeom prst="rect">
            <a:avLst/>
          </a:prstGeom>
          <a:solidFill>
            <a:srgbClr val="FFFF00"/>
          </a:solidFill>
        </p:spPr>
        <p:txBody>
          <a:bodyPr wrap="square" lIns="0" tIns="0" rIns="0" bIns="0" rtlCol="0" anchor="ctr">
            <a:noAutofit/>
          </a:bodyPr>
          <a:lstStyle/>
          <a:p>
            <a:pPr algn="ctr"/>
            <a:r>
              <a:rPr lang="en-US" sz="1000" b="1" dirty="0"/>
              <a:t>Profile the names Luke sent around:</a:t>
            </a:r>
          </a:p>
          <a:p>
            <a:pPr marL="228600" indent="-228600" algn="ctr">
              <a:buAutoNum type="arabicPeriod"/>
            </a:pPr>
            <a:r>
              <a:rPr lang="en-US" sz="1000" b="1" dirty="0"/>
              <a:t>AEA</a:t>
            </a:r>
          </a:p>
          <a:p>
            <a:pPr marL="228600" indent="-228600" algn="ctr">
              <a:buAutoNum type="arabicPeriod"/>
            </a:pPr>
            <a:r>
              <a:rPr lang="en-US" sz="1000" b="1" dirty="0"/>
              <a:t>Arbor</a:t>
            </a:r>
          </a:p>
          <a:p>
            <a:pPr marL="228600" indent="-228600" algn="ctr">
              <a:buAutoNum type="arabicPeriod"/>
            </a:pPr>
            <a:r>
              <a:rPr lang="en-US" sz="1000" b="1" dirty="0"/>
              <a:t>Berhman</a:t>
            </a:r>
          </a:p>
          <a:p>
            <a:pPr marL="228600" indent="-228600" algn="ctr">
              <a:buAutoNum type="arabicPeriod"/>
            </a:pPr>
            <a:r>
              <a:rPr lang="en-US" sz="1000" b="1" dirty="0"/>
              <a:t>Bertram</a:t>
            </a:r>
          </a:p>
          <a:p>
            <a:pPr marL="228600" indent="-228600" algn="ctr">
              <a:buAutoNum type="arabicPeriod"/>
            </a:pPr>
            <a:r>
              <a:rPr lang="en-US" sz="1000" b="1" dirty="0"/>
              <a:t>GAMUT</a:t>
            </a:r>
          </a:p>
          <a:p>
            <a:pPr marL="228600" indent="-228600" algn="ctr">
              <a:buAutoNum type="arabicPeriod"/>
            </a:pPr>
            <a:r>
              <a:rPr lang="en-US" sz="1000" b="1" dirty="0"/>
              <a:t>Irving Place</a:t>
            </a:r>
          </a:p>
          <a:p>
            <a:pPr marL="228600" indent="-228600" algn="ctr">
              <a:buAutoNum type="arabicPeriod"/>
            </a:pPr>
            <a:r>
              <a:rPr lang="en-US" sz="1000" b="1" dirty="0"/>
              <a:t>JH Whitney</a:t>
            </a:r>
          </a:p>
          <a:p>
            <a:pPr marL="228600" indent="-228600" algn="ctr">
              <a:buAutoNum type="arabicPeriod"/>
            </a:pPr>
            <a:r>
              <a:rPr lang="en-US" sz="1000" b="1" dirty="0"/>
              <a:t>JLL</a:t>
            </a:r>
          </a:p>
          <a:p>
            <a:pPr marL="228600" indent="-228600" algn="ctr">
              <a:buAutoNum type="arabicPeriod"/>
            </a:pPr>
            <a:r>
              <a:rPr lang="en-US" sz="1000" b="1" dirty="0"/>
              <a:t>Kelso</a:t>
            </a:r>
          </a:p>
          <a:p>
            <a:pPr marL="228600" indent="-228600" algn="ctr">
              <a:buAutoNum type="arabicPeriod"/>
            </a:pPr>
            <a:r>
              <a:rPr lang="en-US" sz="1000" b="1" dirty="0"/>
              <a:t>Kohlberg</a:t>
            </a:r>
          </a:p>
          <a:p>
            <a:pPr marL="228600" indent="-228600" algn="ctr">
              <a:buAutoNum type="arabicPeriod"/>
            </a:pPr>
            <a:r>
              <a:rPr lang="en-US" sz="1000" b="1" dirty="0"/>
              <a:t>Nautic</a:t>
            </a:r>
          </a:p>
          <a:p>
            <a:pPr marL="228600" indent="-228600" algn="ctr">
              <a:buAutoNum type="arabicPeriod"/>
            </a:pPr>
            <a:r>
              <a:rPr lang="en-US" sz="1000" b="1" dirty="0"/>
              <a:t>Odyssey</a:t>
            </a:r>
          </a:p>
          <a:p>
            <a:pPr marL="228600" indent="-228600" algn="ctr">
              <a:buAutoNum type="arabicPeriod"/>
            </a:pPr>
            <a:r>
              <a:rPr lang="en-US" sz="1000" b="1" dirty="0"/>
              <a:t>Olympus Partners</a:t>
            </a:r>
          </a:p>
          <a:p>
            <a:pPr marL="228600" indent="-228600" algn="ctr">
              <a:buAutoNum type="arabicPeriod"/>
            </a:pPr>
            <a:r>
              <a:rPr lang="en-US" sz="1000" b="1" dirty="0"/>
              <a:t>Snow Phipps</a:t>
            </a:r>
          </a:p>
          <a:p>
            <a:pPr marL="228600" indent="-228600" algn="ctr">
              <a:buAutoNum type="arabicPeriod"/>
            </a:pPr>
            <a:r>
              <a:rPr lang="en-US" sz="1000" b="1" dirty="0"/>
              <a:t>The Jordan Company</a:t>
            </a:r>
          </a:p>
          <a:p>
            <a:pPr marL="228600" indent="-228600" algn="ctr">
              <a:buAutoNum type="arabicPeriod"/>
            </a:pPr>
            <a:r>
              <a:rPr lang="en-US" sz="1000" b="1" dirty="0"/>
              <a:t>Wellspring</a:t>
            </a:r>
          </a:p>
          <a:p>
            <a:pPr algn="ctr"/>
            <a:endParaRPr lang="en-US" sz="1000" b="1" dirty="0"/>
          </a:p>
        </p:txBody>
      </p:sp>
      <p:sp>
        <p:nvSpPr>
          <p:cNvPr id="99" name="Rectangle 3"/>
          <p:cNvSpPr>
            <a:spLocks noChangeArrowheads="1"/>
          </p:cNvSpPr>
          <p:nvPr/>
        </p:nvSpPr>
        <p:spPr bwMode="auto">
          <a:xfrm>
            <a:off x="342900" y="362468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Adi Pekmezovic</a:t>
            </a: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$1,000 million</a:t>
            </a:r>
          </a:p>
          <a:p>
            <a:pPr>
              <a:buClr>
                <a:srgbClr val="07325F"/>
              </a:buClr>
            </a:pPr>
            <a:r>
              <a:rPr lang="en-US" sz="800" dirty="0">
                <a:solidFill>
                  <a:srgbClr val="000000"/>
                </a:solidFill>
              </a:rPr>
              <a:t>Deals Shown Since 2012: 30</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Actively seeking assets in packaging and industrials</a:t>
            </a:r>
          </a:p>
          <a:p>
            <a:pPr marL="171450" indent="-171450">
              <a:spcAft>
                <a:spcPts val="200"/>
              </a:spcAft>
              <a:buClr>
                <a:srgbClr val="07325F"/>
              </a:buClr>
              <a:buFont typeface="Wingdings" panose="05000000000000000000" pitchFamily="2" charset="2"/>
              <a:buChar char="§"/>
            </a:pPr>
            <a:r>
              <a:rPr lang="en-US" sz="800" dirty="0">
                <a:solidFill>
                  <a:srgbClr val="000000"/>
                </a:solidFill>
              </a:rPr>
              <a:t>Aggressively pursuing assets in several recent Lincoln processes</a:t>
            </a:r>
          </a:p>
          <a:p>
            <a:pPr marL="171450" indent="-171450">
              <a:spcAft>
                <a:spcPts val="200"/>
              </a:spcAft>
              <a:buClr>
                <a:srgbClr val="07325F"/>
              </a:buClr>
              <a:buFont typeface="Wingdings" panose="05000000000000000000" pitchFamily="2" charset="2"/>
              <a:buChar char="§"/>
            </a:pPr>
            <a:r>
              <a:rPr lang="en-US" sz="800" dirty="0">
                <a:solidFill>
                  <a:srgbClr val="000000"/>
                </a:solidFill>
              </a:rPr>
              <a:t>Looks to build partnerships with management teams, private owners/founders, and other stakeholders to drive long term value creation through deep industry expertise</a:t>
            </a:r>
          </a:p>
        </p:txBody>
      </p:sp>
      <p:sp>
        <p:nvSpPr>
          <p:cNvPr id="100" name="Rectangle 4"/>
          <p:cNvSpPr>
            <a:spLocks noChangeArrowheads="1"/>
          </p:cNvSpPr>
          <p:nvPr/>
        </p:nvSpPr>
        <p:spPr bwMode="auto">
          <a:xfrm>
            <a:off x="342900" y="362468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GAMUT Capital Management</a:t>
            </a:r>
          </a:p>
        </p:txBody>
      </p:sp>
      <p:pic>
        <p:nvPicPr>
          <p:cNvPr id="1026" name="Picture 2" descr="http://static1.squarespace.com/static/5745ed554d088efc9e59ee94/58798d5359cc68c821a7d68e/58798da0f5e231c4f35e8879/1485194732110/gamut-logo.png?format=1000w"/>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396075" y="3876720"/>
            <a:ext cx="697484" cy="253927"/>
          </a:xfrm>
          <a:prstGeom prst="rect">
            <a:avLst/>
          </a:prstGeom>
          <a:noFill/>
          <a:extLst>
            <a:ext uri="{909E8E84-426E-40DD-AFC4-6F175D3DCCD1}">
              <a14:hiddenFill xmlns:a14="http://schemas.microsoft.com/office/drawing/2010/main">
                <a:solidFill>
                  <a:srgbClr val="FFFFFF"/>
                </a:solidFill>
              </a14:hiddenFill>
            </a:ext>
          </a:extLst>
        </p:spPr>
      </p:pic>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34</a:t>
            </a:r>
          </a:p>
        </p:txBody>
      </p:sp>
    </p:spTree>
    <p:extLst>
      <p:ext uri="{BB962C8B-B14F-4D97-AF65-F5344CB8AC3E}">
        <p14:creationId xmlns:p14="http://schemas.microsoft.com/office/powerpoint/2010/main" val="24839836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3">
            <a:extLst>
              <a:ext uri="{FF2B5EF4-FFF2-40B4-BE49-F238E27FC236}">
                <a16:creationId xmlns:a16="http://schemas.microsoft.com/office/drawing/2014/main" id="{EB32A62E-F20A-4F57-85AA-180891015779}"/>
              </a:ext>
            </a:extLst>
          </p:cNvPr>
          <p:cNvSpPr>
            <a:spLocks noChangeArrowheads="1"/>
          </p:cNvSpPr>
          <p:nvPr/>
        </p:nvSpPr>
        <p:spPr bwMode="auto">
          <a:xfrm>
            <a:off x="6751638" y="861344"/>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Craig Staub</a:t>
            </a: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$2,000 million</a:t>
            </a:r>
          </a:p>
          <a:p>
            <a:pPr>
              <a:buClr>
                <a:srgbClr val="07325F"/>
              </a:buClr>
            </a:pPr>
            <a:r>
              <a:rPr lang="en-US" sz="800" dirty="0">
                <a:solidFill>
                  <a:srgbClr val="000000"/>
                </a:solidFill>
              </a:rPr>
              <a:t>Deals Shown Since 2012: 103</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endParaRPr lang="en-US" sz="800" dirty="0"/>
          </a:p>
          <a:p>
            <a:pPr marL="171450" indent="-171450">
              <a:spcAft>
                <a:spcPts val="200"/>
              </a:spcAft>
              <a:buClr>
                <a:srgbClr val="07325F"/>
              </a:buClr>
              <a:buFont typeface="Wingdings" panose="05000000000000000000" pitchFamily="2" charset="2"/>
              <a:buChar char="§"/>
            </a:pPr>
            <a:r>
              <a:rPr lang="en-US" sz="800" dirty="0">
                <a:solidFill>
                  <a:srgbClr val="000000"/>
                </a:solidFill>
              </a:rPr>
              <a:t>Targets investments in the packaging, healthcare services and industrial services sectors</a:t>
            </a:r>
          </a:p>
          <a:p>
            <a:pPr marL="171450" indent="-171450">
              <a:spcAft>
                <a:spcPts val="200"/>
              </a:spcAft>
              <a:buClr>
                <a:srgbClr val="07325F"/>
              </a:buClr>
              <a:buFont typeface="Wingdings" panose="05000000000000000000" pitchFamily="2" charset="2"/>
              <a:buChar char="§"/>
            </a:pPr>
            <a:r>
              <a:rPr lang="en-US" sz="800" dirty="0">
                <a:solidFill>
                  <a:srgbClr val="000000"/>
                </a:solidFill>
              </a:rPr>
              <a:t>Lincoln sold ABC Labs (contract research), Wildlife International (contract research) and Toter (molded plastics) to Odyssey</a:t>
            </a:r>
          </a:p>
          <a:p>
            <a:pPr marL="171450" indent="-171450">
              <a:buClr>
                <a:srgbClr val="07325F"/>
              </a:buClr>
              <a:buFont typeface="Wingdings" panose="05000000000000000000" pitchFamily="2" charset="2"/>
              <a:buChar char="§"/>
            </a:pPr>
            <a:endParaRPr lang="en-US" sz="800" dirty="0"/>
          </a:p>
        </p:txBody>
      </p:sp>
      <p:sp>
        <p:nvSpPr>
          <p:cNvPr id="77" name="Rectangle 4">
            <a:extLst>
              <a:ext uri="{FF2B5EF4-FFF2-40B4-BE49-F238E27FC236}">
                <a16:creationId xmlns:a16="http://schemas.microsoft.com/office/drawing/2014/main" id="{AD7D48B8-0ABF-4A01-AA0B-8AB4DEACDFF6}"/>
              </a:ext>
            </a:extLst>
          </p:cNvPr>
          <p:cNvSpPr>
            <a:spLocks noChangeArrowheads="1"/>
          </p:cNvSpPr>
          <p:nvPr/>
        </p:nvSpPr>
        <p:spPr bwMode="auto">
          <a:xfrm>
            <a:off x="6751638" y="861344"/>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Odyssey Investment Partners</a:t>
            </a:r>
          </a:p>
        </p:txBody>
      </p:sp>
      <p:pic>
        <p:nvPicPr>
          <p:cNvPr id="78" name="Picture 12" descr="Image result for odyssey investment partners">
            <a:extLst>
              <a:ext uri="{FF2B5EF4-FFF2-40B4-BE49-F238E27FC236}">
                <a16:creationId xmlns:a16="http://schemas.microsoft.com/office/drawing/2014/main" id="{764FBF22-36C3-447D-9A82-BCAE1902484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49293" y="1088069"/>
            <a:ext cx="275905" cy="295219"/>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3">
            <a:extLst>
              <a:ext uri="{FF2B5EF4-FFF2-40B4-BE49-F238E27FC236}">
                <a16:creationId xmlns:a16="http://schemas.microsoft.com/office/drawing/2014/main" id="{2D9C9657-C049-40AB-88A1-3668524F3B62}"/>
              </a:ext>
            </a:extLst>
          </p:cNvPr>
          <p:cNvSpPr>
            <a:spLocks noChangeArrowheads="1"/>
          </p:cNvSpPr>
          <p:nvPr/>
        </p:nvSpPr>
        <p:spPr bwMode="auto">
          <a:xfrm>
            <a:off x="4615392" y="861344"/>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Chris Pierce</a:t>
            </a:r>
          </a:p>
          <a:p>
            <a:pPr>
              <a:buClr>
                <a:srgbClr val="07325F"/>
              </a:buClr>
            </a:pPr>
            <a:r>
              <a:rPr lang="en-US" sz="800" dirty="0">
                <a:solidFill>
                  <a:srgbClr val="000000"/>
                </a:solidFill>
              </a:rPr>
              <a:t>Location: Providence, RI</a:t>
            </a:r>
          </a:p>
          <a:p>
            <a:pPr>
              <a:buClr>
                <a:srgbClr val="07325F"/>
              </a:buClr>
            </a:pPr>
            <a:r>
              <a:rPr lang="en-US" sz="800" dirty="0">
                <a:solidFill>
                  <a:srgbClr val="000000"/>
                </a:solidFill>
              </a:rPr>
              <a:t>Fund Size: $900 million</a:t>
            </a:r>
          </a:p>
          <a:p>
            <a:pPr>
              <a:buClr>
                <a:srgbClr val="07325F"/>
              </a:buClr>
            </a:pPr>
            <a:r>
              <a:rPr lang="en-US" sz="800" dirty="0">
                <a:solidFill>
                  <a:srgbClr val="000000"/>
                </a:solidFill>
              </a:rPr>
              <a:t>Deals Shown Since 2012: 170</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Invests in businesses that can leverage the expertise of its operating advisors and expansive network</a:t>
            </a:r>
          </a:p>
          <a:p>
            <a:pPr marL="171450" indent="-171450">
              <a:spcAft>
                <a:spcPts val="200"/>
              </a:spcAft>
              <a:buClr>
                <a:srgbClr val="07325F"/>
              </a:buClr>
              <a:buFont typeface="Wingdings" panose="05000000000000000000" pitchFamily="2" charset="2"/>
              <a:buChar char="§"/>
            </a:pPr>
            <a:r>
              <a:rPr lang="en-US" sz="800" dirty="0">
                <a:solidFill>
                  <a:srgbClr val="000000"/>
                </a:solidFill>
              </a:rPr>
              <a:t>Seeks platform companies that can serve as a base for add-on acquisitions</a:t>
            </a:r>
          </a:p>
          <a:p>
            <a:pPr marL="171450" indent="-171450">
              <a:spcAft>
                <a:spcPts val="200"/>
              </a:spcAft>
              <a:buClr>
                <a:srgbClr val="07325F"/>
              </a:buClr>
              <a:buFont typeface="Wingdings" panose="05000000000000000000" pitchFamily="2" charset="2"/>
              <a:buChar char="§"/>
            </a:pPr>
            <a:r>
              <a:rPr lang="en-US" sz="800" dirty="0">
                <a:solidFill>
                  <a:srgbClr val="000000"/>
                </a:solidFill>
              </a:rPr>
              <a:t>Currently invested in IPS corporation (specialty adhesive manufacturing)</a:t>
            </a:r>
          </a:p>
          <a:p>
            <a:pPr marL="171450" indent="-171450">
              <a:spcAft>
                <a:spcPts val="200"/>
              </a:spcAft>
              <a:buClr>
                <a:srgbClr val="07325F"/>
              </a:buClr>
              <a:buFont typeface="Wingdings" panose="05000000000000000000" pitchFamily="2" charset="2"/>
              <a:buChar char="§"/>
            </a:pPr>
            <a:r>
              <a:rPr lang="en-US" sz="800" dirty="0">
                <a:solidFill>
                  <a:srgbClr val="000000"/>
                </a:solidFill>
              </a:rPr>
              <a:t>Lincoln sold Carr Management (plastic containers) for Nautic Partners</a:t>
            </a:r>
          </a:p>
        </p:txBody>
      </p:sp>
      <p:sp>
        <p:nvSpPr>
          <p:cNvPr id="62" name="Rectangle 4">
            <a:extLst>
              <a:ext uri="{FF2B5EF4-FFF2-40B4-BE49-F238E27FC236}">
                <a16:creationId xmlns:a16="http://schemas.microsoft.com/office/drawing/2014/main" id="{7DB64012-5967-4DD3-A538-9B7B9BAC5184}"/>
              </a:ext>
            </a:extLst>
          </p:cNvPr>
          <p:cNvSpPr>
            <a:spLocks noChangeArrowheads="1"/>
          </p:cNvSpPr>
          <p:nvPr/>
        </p:nvSpPr>
        <p:spPr bwMode="auto">
          <a:xfrm>
            <a:off x="4615392" y="861344"/>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Nautic Partners</a:t>
            </a:r>
          </a:p>
        </p:txBody>
      </p:sp>
      <p:pic>
        <p:nvPicPr>
          <p:cNvPr id="63" name="Picture 5" descr="Image result for nautic partners logo">
            <a:extLst>
              <a:ext uri="{FF2B5EF4-FFF2-40B4-BE49-F238E27FC236}">
                <a16:creationId xmlns:a16="http://schemas.microsoft.com/office/drawing/2014/main" id="{4DA5DCEB-6C6B-40D9-8BFB-C980236F68F8}"/>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83924" y="1114840"/>
            <a:ext cx="658786" cy="25541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emplates\_US\Lincoln International Logo Files\Lincoln International Logos\EPS files\LI Logo.emf">
            <a:extLst>
              <a:ext uri="{FF2B5EF4-FFF2-40B4-BE49-F238E27FC236}">
                <a16:creationId xmlns:a16="http://schemas.microsoft.com/office/drawing/2014/main" id="{0533222B-9F94-4F24-B512-F1BCB49B7B7B}"/>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6408766" y="1083627"/>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3">
            <a:extLst>
              <a:ext uri="{FF2B5EF4-FFF2-40B4-BE49-F238E27FC236}">
                <a16:creationId xmlns:a16="http://schemas.microsoft.com/office/drawing/2014/main" id="{DDE8EACB-3326-48DE-9AC3-9E4C283D64D3}"/>
              </a:ext>
            </a:extLst>
          </p:cNvPr>
          <p:cNvSpPr>
            <a:spLocks noChangeArrowheads="1"/>
          </p:cNvSpPr>
          <p:nvPr/>
        </p:nvSpPr>
        <p:spPr bwMode="auto">
          <a:xfrm>
            <a:off x="2471675" y="87186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 Seth Hollander</a:t>
            </a:r>
          </a:p>
          <a:p>
            <a:pPr>
              <a:buClr>
                <a:srgbClr val="07325F"/>
              </a:buClr>
            </a:pPr>
            <a:r>
              <a:rPr lang="en-US" sz="800" dirty="0">
                <a:solidFill>
                  <a:srgbClr val="000000"/>
                </a:solidFill>
              </a:rPr>
              <a:t>Location: Mount Kisco, NY</a:t>
            </a:r>
          </a:p>
          <a:p>
            <a:pPr>
              <a:buClr>
                <a:srgbClr val="07325F"/>
              </a:buClr>
            </a:pPr>
            <a:r>
              <a:rPr lang="en-US" sz="800" dirty="0">
                <a:solidFill>
                  <a:srgbClr val="000000"/>
                </a:solidFill>
              </a:rPr>
              <a:t>Fund Size: $1,600 million</a:t>
            </a:r>
          </a:p>
          <a:p>
            <a:pPr>
              <a:buClr>
                <a:srgbClr val="07325F"/>
              </a:buClr>
            </a:pPr>
            <a:r>
              <a:rPr lang="en-US" sz="800" dirty="0">
                <a:solidFill>
                  <a:srgbClr val="000000"/>
                </a:solidFill>
              </a:rPr>
              <a:t>Deals Shown Since 2012: 117</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Focused on industrial manufacturing and consumer products sectors</a:t>
            </a:r>
          </a:p>
          <a:p>
            <a:pPr marL="171450" indent="-171450">
              <a:spcAft>
                <a:spcPts val="200"/>
              </a:spcAft>
              <a:buClr>
                <a:srgbClr val="07325F"/>
              </a:buClr>
              <a:buFont typeface="Wingdings" panose="05000000000000000000" pitchFamily="2" charset="2"/>
              <a:buChar char="§"/>
            </a:pPr>
            <a:r>
              <a:rPr lang="en-US" sz="800" dirty="0">
                <a:solidFill>
                  <a:srgbClr val="000000"/>
                </a:solidFill>
              </a:rPr>
              <a:t>Lincoln sold PPC (specialty plastics) to Kohlberg</a:t>
            </a:r>
          </a:p>
        </p:txBody>
      </p:sp>
      <p:sp>
        <p:nvSpPr>
          <p:cNvPr id="56" name="Rectangle 4">
            <a:extLst>
              <a:ext uri="{FF2B5EF4-FFF2-40B4-BE49-F238E27FC236}">
                <a16:creationId xmlns:a16="http://schemas.microsoft.com/office/drawing/2014/main" id="{9A43E09C-7CAE-47F1-AFB1-ADB416878D6E}"/>
              </a:ext>
            </a:extLst>
          </p:cNvPr>
          <p:cNvSpPr>
            <a:spLocks noChangeArrowheads="1"/>
          </p:cNvSpPr>
          <p:nvPr/>
        </p:nvSpPr>
        <p:spPr bwMode="auto">
          <a:xfrm>
            <a:off x="2471675" y="87186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Kohlberg &amp; Company</a:t>
            </a:r>
          </a:p>
        </p:txBody>
      </p:sp>
      <p:pic>
        <p:nvPicPr>
          <p:cNvPr id="57" name="Picture 12" descr="Image result for kohlberg &amp; co">
            <a:extLst>
              <a:ext uri="{FF2B5EF4-FFF2-40B4-BE49-F238E27FC236}">
                <a16:creationId xmlns:a16="http://schemas.microsoft.com/office/drawing/2014/main" id="{FA91A5CB-E102-4629-B1F9-2EFE9A2EA6D3}"/>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2517530" y="1096413"/>
            <a:ext cx="752468" cy="26587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emplates\_US\Lincoln International Logo Files\Lincoln International Logos\EPS files\LI Logo.emf">
            <a:extLst>
              <a:ext uri="{FF2B5EF4-FFF2-40B4-BE49-F238E27FC236}">
                <a16:creationId xmlns:a16="http://schemas.microsoft.com/office/drawing/2014/main" id="{08BAD957-4C2C-4CDC-9AF1-5E40BF47525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4267927" y="1094150"/>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Representative High Priority Private Equity Groups </a:t>
            </a:r>
            <a:r>
              <a:rPr lang="en-US" sz="1400" dirty="0"/>
              <a:t>(continued)</a:t>
            </a:r>
          </a:p>
        </p:txBody>
      </p:sp>
      <p:grpSp>
        <p:nvGrpSpPr>
          <p:cNvPr id="52" name="Group 51"/>
          <p:cNvGrpSpPr/>
          <p:nvPr/>
        </p:nvGrpSpPr>
        <p:grpSpPr>
          <a:xfrm>
            <a:off x="1669815" y="6497384"/>
            <a:ext cx="7016984" cy="213962"/>
            <a:chOff x="1669815" y="6497384"/>
            <a:chExt cx="7016984" cy="213962"/>
          </a:xfrm>
        </p:grpSpPr>
        <p:sp>
          <p:nvSpPr>
            <p:cNvPr id="53" name="TextBox 52"/>
            <p:cNvSpPr txBox="1"/>
            <p:nvPr/>
          </p:nvSpPr>
          <p:spPr>
            <a:xfrm>
              <a:off x="1890713" y="6538963"/>
              <a:ext cx="6796086" cy="130805"/>
            </a:xfrm>
            <a:prstGeom prst="rect">
              <a:avLst/>
            </a:prstGeom>
            <a:noFill/>
          </p:spPr>
          <p:txBody>
            <a:bodyPr vert="horz" wrap="square" lIns="0" tIns="22860" rIns="0" bIns="0" rtlCol="0" anchor="t">
              <a:noAutofit/>
            </a:bodyPr>
            <a:lstStyle/>
            <a:p>
              <a:r>
                <a:rPr lang="en-US" sz="700" i="1" dirty="0"/>
                <a:t>Indicates Lincoln has been engaged by the firm or sold a business to them</a:t>
              </a:r>
            </a:p>
          </p:txBody>
        </p:sp>
        <p:pic>
          <p:nvPicPr>
            <p:cNvPr id="54"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1669815" y="6497384"/>
              <a:ext cx="220898" cy="213962"/>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Rectangle 3"/>
          <p:cNvSpPr>
            <a:spLocks noChangeArrowheads="1"/>
          </p:cNvSpPr>
          <p:nvPr/>
        </p:nvSpPr>
        <p:spPr bwMode="auto">
          <a:xfrm>
            <a:off x="2479146" y="362468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marL="177800" indent="-177800">
              <a:buClr>
                <a:srgbClr val="07325F"/>
              </a:buClr>
            </a:pPr>
            <a:r>
              <a:rPr lang="en-US" sz="800" dirty="0">
                <a:solidFill>
                  <a:srgbClr val="000000"/>
                </a:solidFill>
              </a:rPr>
              <a:t>Lincoln Contact: John Pless </a:t>
            </a:r>
          </a:p>
          <a:p>
            <a:pPr marL="177800" indent="-177800">
              <a:buClr>
                <a:srgbClr val="07325F"/>
              </a:buClr>
            </a:pPr>
            <a:r>
              <a:rPr lang="en-US" sz="800" dirty="0">
                <a:solidFill>
                  <a:srgbClr val="000000"/>
                </a:solidFill>
              </a:rPr>
              <a:t>Location: New York, NY</a:t>
            </a:r>
          </a:p>
          <a:p>
            <a:pPr marL="177800" indent="-177800">
              <a:buClr>
                <a:srgbClr val="07325F"/>
              </a:buClr>
            </a:pPr>
            <a:r>
              <a:rPr lang="en-US" sz="800" dirty="0">
                <a:solidFill>
                  <a:srgbClr val="000000"/>
                </a:solidFill>
              </a:rPr>
              <a:t>Fund Size: $900 million</a:t>
            </a:r>
          </a:p>
          <a:p>
            <a:pPr marL="177800" indent="-177800">
              <a:buClr>
                <a:srgbClr val="07325F"/>
              </a:buClr>
            </a:pPr>
            <a:r>
              <a:rPr lang="en-US" sz="800" dirty="0">
                <a:solidFill>
                  <a:srgbClr val="000000"/>
                </a:solidFill>
              </a:rPr>
              <a:t>Deals Shown Since 2012: 133</a:t>
            </a:r>
          </a:p>
          <a:p>
            <a:pPr marL="177800" indent="-177800">
              <a:buClr>
                <a:srgbClr val="07325F"/>
              </a:buClr>
            </a:pPr>
            <a:endParaRPr lang="en-US" sz="800" dirty="0">
              <a:solidFill>
                <a:srgbClr val="000000"/>
              </a:solidFill>
            </a:endParaRPr>
          </a:p>
          <a:p>
            <a:pPr marL="177800" indent="-177800">
              <a:spcAft>
                <a:spcPts val="200"/>
              </a:spcAft>
              <a:buClr>
                <a:srgbClr val="07325F"/>
              </a:buClr>
            </a:pPr>
            <a:r>
              <a:rPr lang="en-US" sz="800" b="1" dirty="0">
                <a:solidFill>
                  <a:srgbClr val="000000"/>
                </a:solidFill>
              </a:rPr>
              <a:t>Commentary</a:t>
            </a:r>
          </a:p>
          <a:p>
            <a:pPr marL="228600" indent="-228600">
              <a:spcAft>
                <a:spcPts val="200"/>
              </a:spcAft>
              <a:buClr>
                <a:srgbClr val="07325F"/>
              </a:buClr>
              <a:buSzPct val="100000"/>
              <a:buFont typeface="Wingdings" panose="05000000000000000000" pitchFamily="2" charset="2"/>
              <a:buChar char="§"/>
            </a:pPr>
            <a:r>
              <a:rPr lang="en-US" sz="800" dirty="0"/>
              <a:t>Targets investments in market-leading companies in the industrials, services and consumer sectors</a:t>
            </a:r>
          </a:p>
          <a:p>
            <a:pPr marL="228600" indent="-228600">
              <a:spcAft>
                <a:spcPts val="200"/>
              </a:spcAft>
              <a:buClr>
                <a:srgbClr val="07325F"/>
              </a:buClr>
              <a:buSzPct val="100000"/>
              <a:buFont typeface="Wingdings" panose="05000000000000000000" pitchFamily="2" charset="2"/>
              <a:buChar char="§"/>
            </a:pPr>
            <a:r>
              <a:rPr lang="en-US" sz="800" dirty="0">
                <a:solidFill>
                  <a:srgbClr val="000000"/>
                </a:solidFill>
              </a:rPr>
              <a:t>Currently invested in FiberVisions (nonwoven and textile fibers) </a:t>
            </a:r>
          </a:p>
          <a:p>
            <a:pPr marL="228600" indent="-228600">
              <a:spcAft>
                <a:spcPts val="200"/>
              </a:spcAft>
              <a:buClr>
                <a:srgbClr val="07325F"/>
              </a:buClr>
              <a:buSzPct val="100000"/>
              <a:buFont typeface="Wingdings" panose="05000000000000000000" pitchFamily="2" charset="2"/>
              <a:buChar char="§"/>
            </a:pPr>
            <a:r>
              <a:rPr lang="en-US" sz="800" dirty="0"/>
              <a:t>Lincoln sold Winchester Electronics (interconnect technology solutions) to Snow Phipps</a:t>
            </a:r>
          </a:p>
        </p:txBody>
      </p:sp>
      <p:sp>
        <p:nvSpPr>
          <p:cNvPr id="94" name="Rectangle 4"/>
          <p:cNvSpPr>
            <a:spLocks noChangeArrowheads="1"/>
          </p:cNvSpPr>
          <p:nvPr/>
        </p:nvSpPr>
        <p:spPr bwMode="auto">
          <a:xfrm>
            <a:off x="2479146" y="362468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chemeClr val="bg1"/>
                </a:solidFill>
              </a:rPr>
              <a:t>Snow Phipps Group</a:t>
            </a:r>
          </a:p>
        </p:txBody>
      </p:sp>
      <p:sp>
        <p:nvSpPr>
          <p:cNvPr id="92" name="Rectangle 3"/>
          <p:cNvSpPr>
            <a:spLocks noChangeArrowheads="1"/>
          </p:cNvSpPr>
          <p:nvPr/>
        </p:nvSpPr>
        <p:spPr bwMode="auto">
          <a:xfrm>
            <a:off x="342900" y="87186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Lincoln Contact</a:t>
            </a:r>
            <a:r>
              <a:rPr lang="en-US" sz="800" dirty="0"/>
              <a:t>: Sandy Osborne</a:t>
            </a: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$2,500 million</a:t>
            </a:r>
          </a:p>
          <a:p>
            <a:pPr>
              <a:buClr>
                <a:srgbClr val="07325F"/>
              </a:buClr>
            </a:pPr>
            <a:r>
              <a:rPr lang="en-US" sz="800" dirty="0">
                <a:solidFill>
                  <a:srgbClr val="000000"/>
                </a:solidFill>
              </a:rPr>
              <a:t>Deals Shown Since 2012: 61</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71450" indent="-171450">
              <a:spcAft>
                <a:spcPts val="200"/>
              </a:spcAft>
              <a:buClr>
                <a:srgbClr val="07325F"/>
              </a:buClr>
              <a:buFont typeface="Wingdings" panose="05000000000000000000" pitchFamily="2" charset="2"/>
              <a:buChar char="§"/>
            </a:pPr>
            <a:r>
              <a:rPr lang="en-US" sz="800" dirty="0">
                <a:solidFill>
                  <a:srgbClr val="000000"/>
                </a:solidFill>
              </a:rPr>
              <a:t>Seeks to invest in various sectors, including materials, retailing, industrial and consumer products, etc.</a:t>
            </a:r>
          </a:p>
          <a:p>
            <a:pPr marL="171450" indent="-171450">
              <a:spcAft>
                <a:spcPts val="200"/>
              </a:spcAft>
              <a:buClr>
                <a:srgbClr val="07325F"/>
              </a:buClr>
              <a:buFont typeface="Wingdings" panose="05000000000000000000" pitchFamily="2" charset="2"/>
              <a:buChar char="§"/>
            </a:pPr>
            <a:r>
              <a:rPr lang="en-US" sz="800" dirty="0">
                <a:solidFill>
                  <a:srgbClr val="000000"/>
                </a:solidFill>
              </a:rPr>
              <a:t>Currently invested in SouthernCarlson (distributor of fastening and packaging products)</a:t>
            </a:r>
          </a:p>
          <a:p>
            <a:pPr marL="171450" indent="-171450">
              <a:spcAft>
                <a:spcPts val="200"/>
              </a:spcAft>
              <a:buClr>
                <a:srgbClr val="07325F"/>
              </a:buClr>
              <a:buFont typeface="Wingdings" panose="05000000000000000000" pitchFamily="2" charset="2"/>
              <a:buChar char="§"/>
            </a:pPr>
            <a:r>
              <a:rPr lang="en-US" sz="800" dirty="0">
                <a:solidFill>
                  <a:srgbClr val="000000"/>
                </a:solidFill>
              </a:rPr>
              <a:t>Lincoln sold Power Holdings (energy project developer) to Kelso &amp; Company</a:t>
            </a:r>
          </a:p>
          <a:p>
            <a:pPr marL="171450" indent="-171450">
              <a:spcAft>
                <a:spcPts val="200"/>
              </a:spcAft>
              <a:buClr>
                <a:srgbClr val="07325F"/>
              </a:buClr>
              <a:buFont typeface="Wingdings" panose="05000000000000000000" pitchFamily="2" charset="2"/>
              <a:buChar char="§"/>
            </a:pPr>
            <a:endParaRPr lang="en-US" sz="800" dirty="0">
              <a:solidFill>
                <a:srgbClr val="000000"/>
              </a:solidFill>
            </a:endParaRPr>
          </a:p>
        </p:txBody>
      </p:sp>
      <p:sp>
        <p:nvSpPr>
          <p:cNvPr id="95" name="Rectangle 4"/>
          <p:cNvSpPr>
            <a:spLocks noChangeArrowheads="1"/>
          </p:cNvSpPr>
          <p:nvPr/>
        </p:nvSpPr>
        <p:spPr bwMode="auto">
          <a:xfrm>
            <a:off x="342900" y="87186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chemeClr val="bg1"/>
                </a:solidFill>
              </a:rPr>
              <a:t>Kelso &amp; Company</a:t>
            </a:r>
          </a:p>
        </p:txBody>
      </p:sp>
      <p:pic>
        <p:nvPicPr>
          <p:cNvPr id="38"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2139152" y="1087318"/>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3"/>
          <p:cNvSpPr>
            <a:spLocks noChangeArrowheads="1"/>
          </p:cNvSpPr>
          <p:nvPr/>
        </p:nvSpPr>
        <p:spPr bwMode="auto">
          <a:xfrm>
            <a:off x="342900" y="362468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marL="177800" indent="-177800">
              <a:buClr>
                <a:srgbClr val="07325F"/>
              </a:buClr>
            </a:pPr>
            <a:r>
              <a:rPr lang="en-US" sz="800" dirty="0">
                <a:solidFill>
                  <a:srgbClr val="000000"/>
                </a:solidFill>
              </a:rPr>
              <a:t>Lincoln Contact: Manu Bettegowda</a:t>
            </a:r>
          </a:p>
          <a:p>
            <a:pPr marL="177800" indent="-177800">
              <a:buClr>
                <a:srgbClr val="07325F"/>
              </a:buClr>
            </a:pPr>
            <a:r>
              <a:rPr lang="en-US" sz="800" dirty="0">
                <a:solidFill>
                  <a:srgbClr val="000000"/>
                </a:solidFill>
              </a:rPr>
              <a:t>Location: Stamford, Connecticut</a:t>
            </a:r>
          </a:p>
          <a:p>
            <a:pPr marL="177800" indent="-177800">
              <a:buClr>
                <a:srgbClr val="07325F"/>
              </a:buClr>
            </a:pPr>
            <a:r>
              <a:rPr lang="en-US" sz="800" dirty="0">
                <a:solidFill>
                  <a:srgbClr val="000000"/>
                </a:solidFill>
              </a:rPr>
              <a:t>Fund Size: $2,301 million</a:t>
            </a:r>
          </a:p>
          <a:p>
            <a:pPr marL="177800" indent="-177800">
              <a:buClr>
                <a:srgbClr val="07325F"/>
              </a:buClr>
            </a:pPr>
            <a:r>
              <a:rPr lang="en-US" sz="800" dirty="0">
                <a:solidFill>
                  <a:srgbClr val="000000"/>
                </a:solidFill>
              </a:rPr>
              <a:t>Deals Shown Since 2012: 94</a:t>
            </a:r>
          </a:p>
          <a:p>
            <a:pPr marL="177800" indent="-177800">
              <a:buClr>
                <a:srgbClr val="07325F"/>
              </a:buClr>
            </a:pPr>
            <a:endParaRPr lang="en-US" sz="800" dirty="0">
              <a:solidFill>
                <a:srgbClr val="000000"/>
              </a:solidFill>
            </a:endParaRPr>
          </a:p>
          <a:p>
            <a:pPr marL="177800" indent="-177800">
              <a:spcAft>
                <a:spcPts val="200"/>
              </a:spcAft>
              <a:buClr>
                <a:srgbClr val="07325F"/>
              </a:buClr>
            </a:pPr>
            <a:r>
              <a:rPr lang="en-US" sz="800" b="1" dirty="0">
                <a:solidFill>
                  <a:srgbClr val="000000"/>
                </a:solidFill>
              </a:rPr>
              <a:t>Commentary</a:t>
            </a:r>
          </a:p>
          <a:p>
            <a:pPr marL="177800" indent="-177800">
              <a:spcAft>
                <a:spcPts val="200"/>
              </a:spcAft>
              <a:buClr>
                <a:srgbClr val="07325F"/>
              </a:buClr>
              <a:buSzPct val="100000"/>
              <a:buFont typeface="Wingdings" panose="05000000000000000000" pitchFamily="2" charset="2"/>
              <a:buChar char="§"/>
            </a:pPr>
            <a:r>
              <a:rPr lang="en-US" sz="800" dirty="0">
                <a:solidFill>
                  <a:srgbClr val="000000"/>
                </a:solidFill>
              </a:rPr>
              <a:t>Seeks to invest in various sectors such as industrial and packaging, manufacturing services, consumer products and services, etc.</a:t>
            </a:r>
          </a:p>
          <a:p>
            <a:pPr marL="177800" indent="-177800">
              <a:spcAft>
                <a:spcPts val="200"/>
              </a:spcAft>
              <a:buClr>
                <a:srgbClr val="07325F"/>
              </a:buClr>
              <a:buSzPct val="100000"/>
              <a:buFont typeface="Wingdings" panose="05000000000000000000" pitchFamily="2" charset="2"/>
              <a:buChar char="§"/>
            </a:pPr>
            <a:r>
              <a:rPr lang="en-US" sz="800" dirty="0">
                <a:solidFill>
                  <a:srgbClr val="000000"/>
                </a:solidFill>
              </a:rPr>
              <a:t>Currently invested in Pregis (protective packaging products)</a:t>
            </a:r>
          </a:p>
          <a:p>
            <a:pPr marL="177800" indent="-177800">
              <a:spcAft>
                <a:spcPts val="200"/>
              </a:spcAft>
              <a:buClr>
                <a:srgbClr val="07325F"/>
              </a:buClr>
              <a:buSzPct val="100000"/>
              <a:buFont typeface="Wingdings" panose="05000000000000000000" pitchFamily="2" charset="2"/>
              <a:buChar char="§"/>
            </a:pPr>
            <a:r>
              <a:rPr lang="en-US" sz="800" dirty="0">
                <a:solidFill>
                  <a:srgbClr val="000000"/>
                </a:solidFill>
              </a:rPr>
              <a:t>Lincoln sold Ann’s House of Nuts (trail mix manufacturer) for Olympus Partners</a:t>
            </a:r>
          </a:p>
        </p:txBody>
      </p:sp>
      <p:sp>
        <p:nvSpPr>
          <p:cNvPr id="50" name="Rectangle 4"/>
          <p:cNvSpPr>
            <a:spLocks noChangeArrowheads="1"/>
          </p:cNvSpPr>
          <p:nvPr/>
        </p:nvSpPr>
        <p:spPr bwMode="auto">
          <a:xfrm>
            <a:off x="342900" y="3624687"/>
            <a:ext cx="2057400" cy="192018"/>
          </a:xfrm>
          <a:prstGeom prst="rect">
            <a:avLst/>
          </a:prstGeom>
          <a:solidFill>
            <a:schemeClr val="accent1"/>
          </a:solidFill>
          <a:ln w="6350">
            <a:noFill/>
            <a:miter lim="800000"/>
            <a:headEnd/>
            <a:tailEnd/>
          </a:ln>
          <a:effectLst/>
          <a:extLst/>
        </p:spPr>
        <p:txBody>
          <a:bodyPr wrap="none" anchor="ctr"/>
          <a:lstStyle/>
          <a:p>
            <a:pPr marL="177800" indent="-177800" algn="ctr" defTabSz="855663"/>
            <a:r>
              <a:rPr lang="en-US" sz="800" b="1" dirty="0">
                <a:solidFill>
                  <a:srgbClr val="FFFFFF"/>
                </a:solidFill>
              </a:rPr>
              <a:t>Olympus Partners</a:t>
            </a:r>
          </a:p>
        </p:txBody>
      </p:sp>
      <p:pic>
        <p:nvPicPr>
          <p:cNvPr id="39"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2139152" y="3846970"/>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3"/>
          <p:cNvSpPr>
            <a:spLocks noChangeArrowheads="1"/>
          </p:cNvSpPr>
          <p:nvPr/>
        </p:nvSpPr>
        <p:spPr bwMode="auto">
          <a:xfrm>
            <a:off x="4615392" y="362468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marL="177800" indent="-177800">
              <a:buClr>
                <a:srgbClr val="07325F"/>
              </a:buClr>
            </a:pPr>
            <a:r>
              <a:rPr lang="en-US" sz="800" dirty="0">
                <a:solidFill>
                  <a:srgbClr val="000000"/>
                </a:solidFill>
              </a:rPr>
              <a:t>Lincoln Contact: Joe Linnen</a:t>
            </a:r>
          </a:p>
          <a:p>
            <a:pPr marL="177800" indent="-177800">
              <a:buClr>
                <a:srgbClr val="07325F"/>
              </a:buClr>
            </a:pPr>
            <a:r>
              <a:rPr lang="en-US" sz="800" dirty="0">
                <a:solidFill>
                  <a:srgbClr val="000000"/>
                </a:solidFill>
              </a:rPr>
              <a:t>Location: New York, NY</a:t>
            </a:r>
          </a:p>
          <a:p>
            <a:pPr marL="177800" indent="-177800">
              <a:buClr>
                <a:srgbClr val="07325F"/>
              </a:buClr>
            </a:pPr>
            <a:r>
              <a:rPr lang="en-US" sz="800" dirty="0">
                <a:solidFill>
                  <a:srgbClr val="000000"/>
                </a:solidFill>
              </a:rPr>
              <a:t>Fund Size: $3,200 million</a:t>
            </a:r>
          </a:p>
          <a:p>
            <a:pPr marL="177800" indent="-177800">
              <a:buClr>
                <a:srgbClr val="07325F"/>
              </a:buClr>
            </a:pPr>
            <a:r>
              <a:rPr lang="en-US" sz="800" dirty="0">
                <a:solidFill>
                  <a:srgbClr val="000000"/>
                </a:solidFill>
              </a:rPr>
              <a:t>Deals Shown Since 2012: 86</a:t>
            </a:r>
          </a:p>
          <a:p>
            <a:pPr marL="177800" indent="-177800">
              <a:buClr>
                <a:srgbClr val="07325F"/>
              </a:buClr>
            </a:pPr>
            <a:endParaRPr lang="en-US" sz="800" dirty="0">
              <a:solidFill>
                <a:srgbClr val="000000"/>
              </a:solidFill>
            </a:endParaRPr>
          </a:p>
          <a:p>
            <a:pPr marL="177800" indent="-177800">
              <a:spcAft>
                <a:spcPts val="200"/>
              </a:spcAft>
              <a:buClr>
                <a:srgbClr val="07325F"/>
              </a:buClr>
            </a:pPr>
            <a:r>
              <a:rPr lang="en-US" sz="800" b="1" dirty="0">
                <a:solidFill>
                  <a:srgbClr val="000000"/>
                </a:solidFill>
              </a:rPr>
              <a:t>Commentary</a:t>
            </a:r>
          </a:p>
          <a:p>
            <a:pPr marL="177800" indent="-177800">
              <a:spcAft>
                <a:spcPts val="200"/>
              </a:spcAft>
              <a:buClr>
                <a:srgbClr val="07325F"/>
              </a:buClr>
              <a:buSzPct val="100000"/>
              <a:buFont typeface="Wingdings" panose="05000000000000000000" pitchFamily="2" charset="2"/>
              <a:buChar char="§"/>
            </a:pPr>
            <a:r>
              <a:rPr lang="en-US" sz="800" dirty="0">
                <a:solidFill>
                  <a:srgbClr val="000000"/>
                </a:solidFill>
              </a:rPr>
              <a:t>Seeks to invest in various sectors including consumer products, industrial products and manufacturing, packaging, etc.</a:t>
            </a:r>
          </a:p>
          <a:p>
            <a:pPr marL="177800" indent="-177800">
              <a:spcAft>
                <a:spcPts val="200"/>
              </a:spcAft>
              <a:buClr>
                <a:srgbClr val="07325F"/>
              </a:buClr>
              <a:buSzPct val="100000"/>
              <a:buFont typeface="Wingdings" panose="05000000000000000000" pitchFamily="2" charset="2"/>
              <a:buChar char="§"/>
            </a:pPr>
            <a:r>
              <a:rPr lang="en-US" sz="800" dirty="0">
                <a:solidFill>
                  <a:srgbClr val="000000"/>
                </a:solidFill>
              </a:rPr>
              <a:t>Currently invested in Pro Mach (designer and provider of integrated packaging machinery)</a:t>
            </a:r>
          </a:p>
          <a:p>
            <a:pPr marL="177800" indent="-177800">
              <a:spcAft>
                <a:spcPts val="200"/>
              </a:spcAft>
              <a:buClr>
                <a:srgbClr val="07325F"/>
              </a:buClr>
              <a:buSzPct val="100000"/>
              <a:buFont typeface="Wingdings" panose="05000000000000000000" pitchFamily="2" charset="2"/>
              <a:buChar char="§"/>
            </a:pPr>
            <a:r>
              <a:rPr lang="en-US" sz="800" dirty="0">
                <a:solidFill>
                  <a:srgbClr val="000000"/>
                </a:solidFill>
              </a:rPr>
              <a:t>Lincoln sold Precision Engineered Products (engineered metal and plastic components) for The Jordan Company</a:t>
            </a:r>
          </a:p>
          <a:p>
            <a:pPr marL="171450" indent="-171450">
              <a:spcAft>
                <a:spcPts val="200"/>
              </a:spcAft>
              <a:buClr>
                <a:srgbClr val="07325F"/>
              </a:buClr>
              <a:buFont typeface="Wingdings" panose="05000000000000000000" pitchFamily="2" charset="2"/>
              <a:buChar char="§"/>
            </a:pPr>
            <a:endParaRPr lang="en-US" sz="800" dirty="0">
              <a:solidFill>
                <a:srgbClr val="000000"/>
              </a:solidFill>
            </a:endParaRPr>
          </a:p>
        </p:txBody>
      </p:sp>
      <p:sp>
        <p:nvSpPr>
          <p:cNvPr id="85" name="Rectangle 4"/>
          <p:cNvSpPr>
            <a:spLocks noChangeArrowheads="1"/>
          </p:cNvSpPr>
          <p:nvPr/>
        </p:nvSpPr>
        <p:spPr bwMode="auto">
          <a:xfrm>
            <a:off x="4615392" y="3624687"/>
            <a:ext cx="2057400" cy="192018"/>
          </a:xfrm>
          <a:prstGeom prst="rect">
            <a:avLst/>
          </a:prstGeom>
          <a:solidFill>
            <a:schemeClr val="accent1"/>
          </a:solidFill>
          <a:ln w="6350">
            <a:noFill/>
            <a:miter lim="800000"/>
            <a:headEnd/>
            <a:tailEnd/>
          </a:ln>
          <a:effectLst/>
          <a:extLst/>
        </p:spPr>
        <p:txBody>
          <a:bodyPr wrap="none" anchor="ctr"/>
          <a:lstStyle/>
          <a:p>
            <a:pPr marL="177800" indent="-177800" algn="ctr" defTabSz="855663"/>
            <a:r>
              <a:rPr lang="en-US" sz="800" b="1" dirty="0">
                <a:solidFill>
                  <a:srgbClr val="FFFFFF"/>
                </a:solidFill>
              </a:rPr>
              <a:t>The Jordan Company</a:t>
            </a:r>
          </a:p>
        </p:txBody>
      </p:sp>
      <p:pic>
        <p:nvPicPr>
          <p:cNvPr id="40"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6408766" y="3846970"/>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3"/>
          <p:cNvSpPr>
            <a:spLocks noChangeArrowheads="1"/>
          </p:cNvSpPr>
          <p:nvPr/>
        </p:nvSpPr>
        <p:spPr bwMode="auto">
          <a:xfrm>
            <a:off x="6751638" y="3624687"/>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marL="177800" indent="-177800">
              <a:buClr>
                <a:srgbClr val="07325F"/>
              </a:buClr>
            </a:pPr>
            <a:r>
              <a:rPr lang="en-US" sz="800" dirty="0">
                <a:solidFill>
                  <a:srgbClr val="000000"/>
                </a:solidFill>
              </a:rPr>
              <a:t>Lincoln Contact: John Morningstar</a:t>
            </a:r>
          </a:p>
          <a:p>
            <a:pPr marL="177800" indent="-177800">
              <a:buClr>
                <a:srgbClr val="07325F"/>
              </a:buClr>
            </a:pPr>
            <a:r>
              <a:rPr lang="en-US" sz="800" dirty="0">
                <a:solidFill>
                  <a:srgbClr val="000000"/>
                </a:solidFill>
              </a:rPr>
              <a:t>Location: New York, NY</a:t>
            </a:r>
          </a:p>
          <a:p>
            <a:pPr marL="177800" indent="-177800">
              <a:buClr>
                <a:srgbClr val="07325F"/>
              </a:buClr>
            </a:pPr>
            <a:r>
              <a:rPr lang="en-US" sz="800" dirty="0">
                <a:solidFill>
                  <a:srgbClr val="000000"/>
                </a:solidFill>
              </a:rPr>
              <a:t>Fund Size: $1,200 million</a:t>
            </a:r>
          </a:p>
          <a:p>
            <a:pPr marL="177800" indent="-177800">
              <a:buClr>
                <a:srgbClr val="07325F"/>
              </a:buClr>
            </a:pPr>
            <a:r>
              <a:rPr lang="en-US" sz="800" dirty="0">
                <a:solidFill>
                  <a:srgbClr val="000000"/>
                </a:solidFill>
              </a:rPr>
              <a:t>Deals Shown Since 2012: 109</a:t>
            </a:r>
          </a:p>
          <a:p>
            <a:pPr marL="177800" indent="-177800">
              <a:buClr>
                <a:srgbClr val="07325F"/>
              </a:buClr>
            </a:pPr>
            <a:endParaRPr lang="en-US" sz="800" dirty="0">
              <a:solidFill>
                <a:srgbClr val="000000"/>
              </a:solidFill>
            </a:endParaRPr>
          </a:p>
          <a:p>
            <a:pPr marL="177800" indent="-177800">
              <a:spcAft>
                <a:spcPts val="200"/>
              </a:spcAft>
              <a:buClr>
                <a:srgbClr val="07325F"/>
              </a:buClr>
            </a:pPr>
            <a:r>
              <a:rPr lang="en-US" sz="800" b="1" dirty="0">
                <a:solidFill>
                  <a:srgbClr val="000000"/>
                </a:solidFill>
              </a:rPr>
              <a:t>Commentary</a:t>
            </a:r>
          </a:p>
          <a:p>
            <a:pPr marL="177800" indent="-177800">
              <a:spcAft>
                <a:spcPts val="200"/>
              </a:spcAft>
              <a:buClr>
                <a:srgbClr val="07325F"/>
              </a:buClr>
              <a:buSzPct val="100000"/>
              <a:buFont typeface="Wingdings" panose="05000000000000000000" pitchFamily="2" charset="2"/>
              <a:buChar char="§"/>
            </a:pPr>
            <a:r>
              <a:rPr lang="en-US" sz="800" dirty="0"/>
              <a:t>Seeks to invest in companies with strong business franchises where there is opportunity for significant improvement in profitability and cash flow</a:t>
            </a:r>
          </a:p>
          <a:p>
            <a:pPr marL="177800" indent="-177800">
              <a:spcAft>
                <a:spcPts val="200"/>
              </a:spcAft>
              <a:buClr>
                <a:srgbClr val="07325F"/>
              </a:buClr>
              <a:buSzPct val="100000"/>
              <a:buFont typeface="Wingdings" panose="05000000000000000000" pitchFamily="2" charset="2"/>
              <a:buChar char="§"/>
            </a:pPr>
            <a:r>
              <a:rPr lang="en-US" sz="800" dirty="0"/>
              <a:t>Currently invested in Performance Food Group (foodservice distribution)</a:t>
            </a:r>
          </a:p>
          <a:p>
            <a:pPr marL="177800" indent="-177800">
              <a:spcAft>
                <a:spcPts val="200"/>
              </a:spcAft>
              <a:buClr>
                <a:srgbClr val="07325F"/>
              </a:buClr>
              <a:buSzPct val="100000"/>
              <a:buFont typeface="Wingdings" panose="05000000000000000000" pitchFamily="2" charset="2"/>
              <a:buChar char="§"/>
            </a:pPr>
            <a:r>
              <a:rPr lang="en-US" sz="800" dirty="0">
                <a:solidFill>
                  <a:srgbClr val="000000"/>
                </a:solidFill>
              </a:rPr>
              <a:t>Lincoln sold Ampac to Prolamina, a portfolio company of Wellspring</a:t>
            </a:r>
            <a:endParaRPr lang="en-US" sz="800" dirty="0"/>
          </a:p>
        </p:txBody>
      </p:sp>
      <p:sp>
        <p:nvSpPr>
          <p:cNvPr id="72" name="Rectangle 4"/>
          <p:cNvSpPr>
            <a:spLocks noChangeArrowheads="1"/>
          </p:cNvSpPr>
          <p:nvPr/>
        </p:nvSpPr>
        <p:spPr bwMode="auto">
          <a:xfrm>
            <a:off x="6751638" y="3624687"/>
            <a:ext cx="2057400" cy="192018"/>
          </a:xfrm>
          <a:prstGeom prst="rect">
            <a:avLst/>
          </a:prstGeom>
          <a:solidFill>
            <a:schemeClr val="accent1"/>
          </a:solidFill>
          <a:ln w="6350">
            <a:noFill/>
            <a:miter lim="800000"/>
            <a:headEnd/>
            <a:tailEnd/>
          </a:ln>
          <a:effectLst/>
          <a:extLst/>
        </p:spPr>
        <p:txBody>
          <a:bodyPr wrap="none" anchor="ctr"/>
          <a:lstStyle/>
          <a:p>
            <a:pPr marL="177800" indent="-177800" algn="ctr" defTabSz="855663"/>
            <a:r>
              <a:rPr lang="en-US" sz="800" b="1" dirty="0">
                <a:solidFill>
                  <a:srgbClr val="FFFFFF"/>
                </a:solidFill>
              </a:rPr>
              <a:t>Wellspring Capital Management</a:t>
            </a:r>
          </a:p>
        </p:txBody>
      </p:sp>
      <p:pic>
        <p:nvPicPr>
          <p:cNvPr id="42" name="Picture 2" descr="H:\Templates\_US\Lincoln International Logo Files\Lincoln International Logos\EPS files\LI Logo.emf"/>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8556321" y="3846970"/>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5085F080-C6D1-4FC7-911A-79338AF28DA2}"/>
              </a:ext>
            </a:extLst>
          </p:cNvPr>
          <p:cNvSpPr txBox="1"/>
          <p:nvPr/>
        </p:nvSpPr>
        <p:spPr>
          <a:xfrm>
            <a:off x="9404059" y="1125887"/>
            <a:ext cx="1837509" cy="3261099"/>
          </a:xfrm>
          <a:prstGeom prst="rect">
            <a:avLst/>
          </a:prstGeom>
          <a:solidFill>
            <a:srgbClr val="FFFF00"/>
          </a:solidFill>
        </p:spPr>
        <p:txBody>
          <a:bodyPr wrap="square" lIns="0" tIns="0" rIns="0" bIns="0" rtlCol="0" anchor="ctr">
            <a:noAutofit/>
          </a:bodyPr>
          <a:lstStyle/>
          <a:p>
            <a:pPr algn="ctr"/>
            <a:r>
              <a:rPr lang="en-US" sz="1000" b="1" dirty="0"/>
              <a:t>Profile the names Luke sent around:</a:t>
            </a:r>
          </a:p>
          <a:p>
            <a:pPr marL="228600" indent="-228600" algn="ctr">
              <a:buAutoNum type="arabicPeriod"/>
            </a:pPr>
            <a:r>
              <a:rPr lang="en-US" sz="1000" b="1" dirty="0"/>
              <a:t>AEA</a:t>
            </a:r>
          </a:p>
          <a:p>
            <a:pPr marL="228600" indent="-228600" algn="ctr">
              <a:buAutoNum type="arabicPeriod"/>
            </a:pPr>
            <a:r>
              <a:rPr lang="en-US" sz="1000" b="1" dirty="0"/>
              <a:t>Arbor</a:t>
            </a:r>
          </a:p>
          <a:p>
            <a:pPr marL="228600" indent="-228600" algn="ctr">
              <a:buAutoNum type="arabicPeriod"/>
            </a:pPr>
            <a:r>
              <a:rPr lang="en-US" sz="1000" b="1" dirty="0"/>
              <a:t>Berhman</a:t>
            </a:r>
          </a:p>
          <a:p>
            <a:pPr marL="228600" indent="-228600" algn="ctr">
              <a:buAutoNum type="arabicPeriod"/>
            </a:pPr>
            <a:r>
              <a:rPr lang="en-US" sz="1000" b="1" dirty="0"/>
              <a:t>Bertram</a:t>
            </a:r>
          </a:p>
          <a:p>
            <a:pPr marL="228600" indent="-228600" algn="ctr">
              <a:buAutoNum type="arabicPeriod"/>
            </a:pPr>
            <a:r>
              <a:rPr lang="en-US" sz="1000" b="1" dirty="0"/>
              <a:t>GAMUT</a:t>
            </a:r>
          </a:p>
          <a:p>
            <a:pPr marL="228600" indent="-228600" algn="ctr">
              <a:buAutoNum type="arabicPeriod"/>
            </a:pPr>
            <a:r>
              <a:rPr lang="en-US" sz="1000" b="1" dirty="0"/>
              <a:t>Irving Place</a:t>
            </a:r>
          </a:p>
          <a:p>
            <a:pPr marL="228600" indent="-228600" algn="ctr">
              <a:buAutoNum type="arabicPeriod"/>
            </a:pPr>
            <a:r>
              <a:rPr lang="en-US" sz="1000" b="1" dirty="0"/>
              <a:t>JH Whitney</a:t>
            </a:r>
          </a:p>
          <a:p>
            <a:pPr marL="228600" indent="-228600" algn="ctr">
              <a:buAutoNum type="arabicPeriod"/>
            </a:pPr>
            <a:r>
              <a:rPr lang="en-US" sz="1000" b="1" dirty="0"/>
              <a:t>JLL</a:t>
            </a:r>
          </a:p>
          <a:p>
            <a:pPr marL="228600" indent="-228600" algn="ctr">
              <a:buAutoNum type="arabicPeriod"/>
            </a:pPr>
            <a:r>
              <a:rPr lang="en-US" sz="1000" b="1" dirty="0"/>
              <a:t>Kelso</a:t>
            </a:r>
          </a:p>
          <a:p>
            <a:pPr marL="228600" indent="-228600" algn="ctr">
              <a:buAutoNum type="arabicPeriod"/>
            </a:pPr>
            <a:r>
              <a:rPr lang="en-US" sz="1000" b="1" dirty="0"/>
              <a:t>Kohlberg</a:t>
            </a:r>
          </a:p>
          <a:p>
            <a:pPr marL="228600" indent="-228600" algn="ctr">
              <a:buAutoNum type="arabicPeriod"/>
            </a:pPr>
            <a:r>
              <a:rPr lang="en-US" sz="1000" b="1" dirty="0"/>
              <a:t>Nautic</a:t>
            </a:r>
          </a:p>
          <a:p>
            <a:pPr marL="228600" indent="-228600" algn="ctr">
              <a:buAutoNum type="arabicPeriod"/>
            </a:pPr>
            <a:r>
              <a:rPr lang="en-US" sz="1000" b="1" dirty="0"/>
              <a:t>Odyssey</a:t>
            </a:r>
          </a:p>
          <a:p>
            <a:pPr marL="228600" indent="-228600" algn="ctr">
              <a:buAutoNum type="arabicPeriod"/>
            </a:pPr>
            <a:r>
              <a:rPr lang="en-US" sz="1000" b="1" dirty="0"/>
              <a:t>Olympus Partners</a:t>
            </a:r>
          </a:p>
          <a:p>
            <a:pPr marL="228600" indent="-228600" algn="ctr">
              <a:buAutoNum type="arabicPeriod"/>
            </a:pPr>
            <a:r>
              <a:rPr lang="en-US" sz="1000" b="1" dirty="0"/>
              <a:t>Snow Phipps</a:t>
            </a:r>
          </a:p>
          <a:p>
            <a:pPr marL="228600" indent="-228600" algn="ctr">
              <a:buAutoNum type="arabicPeriod"/>
            </a:pPr>
            <a:r>
              <a:rPr lang="en-US" sz="1000" b="1" dirty="0"/>
              <a:t>The Jordan Company</a:t>
            </a:r>
          </a:p>
          <a:p>
            <a:pPr marL="228600" indent="-228600" algn="ctr">
              <a:buAutoNum type="arabicPeriod"/>
            </a:pPr>
            <a:r>
              <a:rPr lang="en-US" sz="1000" b="1" dirty="0"/>
              <a:t>Wellspring</a:t>
            </a:r>
          </a:p>
          <a:p>
            <a:pPr algn="ctr"/>
            <a:endParaRPr lang="en-US" sz="1000" b="1" dirty="0"/>
          </a:p>
        </p:txBody>
      </p:sp>
      <p:pic>
        <p:nvPicPr>
          <p:cNvPr id="1026" name="Picture 2" descr="Image result for olympus partners logo transparent">
            <a:extLst>
              <a:ext uri="{FF2B5EF4-FFF2-40B4-BE49-F238E27FC236}">
                <a16:creationId xmlns:a16="http://schemas.microsoft.com/office/drawing/2014/main" id="{552147DA-427D-42E1-9A42-1F95E36CBD5B}"/>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 t="34126" r="801" b="31911"/>
          <a:stretch/>
        </p:blipFill>
        <p:spPr bwMode="auto">
          <a:xfrm>
            <a:off x="244518" y="3858285"/>
            <a:ext cx="1794630" cy="2250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now phipps logo">
            <a:extLst>
              <a:ext uri="{FF2B5EF4-FFF2-40B4-BE49-F238E27FC236}">
                <a16:creationId xmlns:a16="http://schemas.microsoft.com/office/drawing/2014/main" id="{39B73BB8-AC1B-4AC5-9896-B9171FC1298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97955" y="3720696"/>
            <a:ext cx="1040914" cy="5855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he jordan company logo">
            <a:extLst>
              <a:ext uri="{FF2B5EF4-FFF2-40B4-BE49-F238E27FC236}">
                <a16:creationId xmlns:a16="http://schemas.microsoft.com/office/drawing/2014/main" id="{7B86B34B-D562-46E1-92F3-09DFB9FA3D38}"/>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50880" y="3921517"/>
            <a:ext cx="1359197" cy="1321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wellspring capital management logo">
            <a:extLst>
              <a:ext uri="{FF2B5EF4-FFF2-40B4-BE49-F238E27FC236}">
                <a16:creationId xmlns:a16="http://schemas.microsoft.com/office/drawing/2014/main" id="{D027BDDE-B4FE-4EFB-99F8-8345C76B1B3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0708" y="3827662"/>
            <a:ext cx="991522" cy="3084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kelso and company logo">
            <a:extLst>
              <a:ext uri="{FF2B5EF4-FFF2-40B4-BE49-F238E27FC236}">
                <a16:creationId xmlns:a16="http://schemas.microsoft.com/office/drawing/2014/main" id="{05ADAD13-49AF-43CD-AC4D-0EEA3A55F48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130" t="19022" r="18348" b="19527"/>
          <a:stretch/>
        </p:blipFill>
        <p:spPr bwMode="auto">
          <a:xfrm>
            <a:off x="354503" y="1051610"/>
            <a:ext cx="654138" cy="37489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emplates\_US\Lincoln International Logo Files\Lincoln International Logos\EPS files\LI Logo.emf">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r="72596"/>
          <a:stretch/>
        </p:blipFill>
        <p:spPr bwMode="auto">
          <a:xfrm>
            <a:off x="4222421" y="3858284"/>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35</a:t>
            </a:r>
          </a:p>
        </p:txBody>
      </p:sp>
    </p:spTree>
    <p:extLst>
      <p:ext uri="{BB962C8B-B14F-4D97-AF65-F5344CB8AC3E}">
        <p14:creationId xmlns:p14="http://schemas.microsoft.com/office/powerpoint/2010/main" val="38136656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Potential Financial Acquirers</a:t>
            </a:r>
            <a:endParaRPr lang="en-US" sz="1400" dirty="0"/>
          </a:p>
        </p:txBody>
      </p:sp>
      <p:grpSp>
        <p:nvGrpSpPr>
          <p:cNvPr id="45" name="Group 44"/>
          <p:cNvGrpSpPr/>
          <p:nvPr/>
        </p:nvGrpSpPr>
        <p:grpSpPr>
          <a:xfrm>
            <a:off x="1669815" y="6497384"/>
            <a:ext cx="7016984" cy="213962"/>
            <a:chOff x="1669815" y="6497384"/>
            <a:chExt cx="7016984" cy="213962"/>
          </a:xfrm>
        </p:grpSpPr>
        <p:sp>
          <p:nvSpPr>
            <p:cNvPr id="47" name="TextBox 46"/>
            <p:cNvSpPr txBox="1"/>
            <p:nvPr/>
          </p:nvSpPr>
          <p:spPr>
            <a:xfrm>
              <a:off x="1890713" y="6538963"/>
              <a:ext cx="6796086" cy="130805"/>
            </a:xfrm>
            <a:prstGeom prst="rect">
              <a:avLst/>
            </a:prstGeom>
            <a:noFill/>
          </p:spPr>
          <p:txBody>
            <a:bodyPr vert="horz" wrap="square" lIns="0" tIns="22860" rIns="0" bIns="0" rtlCol="0" anchor="t">
              <a:noAutofit/>
            </a:bodyPr>
            <a:lstStyle/>
            <a:p>
              <a:r>
                <a:rPr lang="en-US" sz="700" i="1" dirty="0"/>
                <a:t>Indicates Lincoln has been engaged by the firm or sold a business to them</a:t>
              </a:r>
            </a:p>
          </p:txBody>
        </p:sp>
        <p:pic>
          <p:nvPicPr>
            <p:cNvPr id="48"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1669815" y="6497384"/>
              <a:ext cx="220898" cy="21396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42" name="Table 41"/>
          <p:cNvGraphicFramePr>
            <a:graphicFrameLocks noGrp="1"/>
          </p:cNvGraphicFramePr>
          <p:nvPr>
            <p:extLst>
              <p:ext uri="{D42A27DB-BD31-4B8C-83A1-F6EECF244321}">
                <p14:modId xmlns:p14="http://schemas.microsoft.com/office/powerpoint/2010/main" val="277804741"/>
              </p:ext>
            </p:extLst>
          </p:nvPr>
        </p:nvGraphicFramePr>
        <p:xfrm>
          <a:off x="406399" y="841011"/>
          <a:ext cx="3956701" cy="5401740"/>
        </p:xfrm>
        <a:graphic>
          <a:graphicData uri="http://schemas.openxmlformats.org/drawingml/2006/table">
            <a:tbl>
              <a:tblPr firstRow="1" bandRow="1">
                <a:tableStyleId>{5C22544A-7EE6-4342-B048-85BDC9FD1C3A}</a:tableStyleId>
              </a:tblPr>
              <a:tblGrid>
                <a:gridCol w="1548236">
                  <a:extLst>
                    <a:ext uri="{9D8B030D-6E8A-4147-A177-3AD203B41FA5}">
                      <a16:colId xmlns:a16="http://schemas.microsoft.com/office/drawing/2014/main" val="20000"/>
                    </a:ext>
                  </a:extLst>
                </a:gridCol>
                <a:gridCol w="936281">
                  <a:extLst>
                    <a:ext uri="{9D8B030D-6E8A-4147-A177-3AD203B41FA5}">
                      <a16:colId xmlns:a16="http://schemas.microsoft.com/office/drawing/2014/main" val="20001"/>
                    </a:ext>
                  </a:extLst>
                </a:gridCol>
                <a:gridCol w="950976">
                  <a:extLst>
                    <a:ext uri="{9D8B030D-6E8A-4147-A177-3AD203B41FA5}">
                      <a16:colId xmlns:a16="http://schemas.microsoft.com/office/drawing/2014/main" val="20002"/>
                    </a:ext>
                  </a:extLst>
                </a:gridCol>
                <a:gridCol w="521208">
                  <a:extLst>
                    <a:ext uri="{9D8B030D-6E8A-4147-A177-3AD203B41FA5}">
                      <a16:colId xmlns:a16="http://schemas.microsoft.com/office/drawing/2014/main" val="20003"/>
                    </a:ext>
                  </a:extLst>
                </a:gridCol>
              </a:tblGrid>
              <a:tr h="204558">
                <a:tc>
                  <a:txBody>
                    <a:bodyPr/>
                    <a:lstStyle/>
                    <a:p>
                      <a:pPr algn="ctr"/>
                      <a:endParaRPr lang="en-US" sz="75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endParaRPr lang="en-US" sz="75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gridSpan="2">
                  <a:txBody>
                    <a:bodyPr/>
                    <a:lstStyle/>
                    <a:p>
                      <a:pPr algn="ctr"/>
                      <a:r>
                        <a:rPr lang="en-US" sz="750" b="1" i="0" u="none" dirty="0">
                          <a:solidFill>
                            <a:srgbClr val="FFFFFF"/>
                          </a:solidFill>
                          <a:latin typeface="+mn-lt"/>
                        </a:rPr>
                        <a:t>Main Office Location</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7325F"/>
                    </a:solidFill>
                  </a:tcPr>
                </a:tc>
                <a:tc hMerge="1">
                  <a:txBody>
                    <a:bodyPr/>
                    <a:lstStyle/>
                    <a:p>
                      <a:pPr algn="ctr"/>
                      <a:endParaRPr lang="en-US" sz="1000" b="1" i="0" u="none" dirty="0">
                        <a:solidFill>
                          <a:srgbClr val="FFFFFF"/>
                        </a:solidFill>
                        <a:latin typeface="Arial"/>
                      </a:endParaRP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extLst>
                  <a:ext uri="{0D108BD9-81ED-4DB2-BD59-A6C34878D82A}">
                    <a16:rowId xmlns:a16="http://schemas.microsoft.com/office/drawing/2014/main" val="10000"/>
                  </a:ext>
                </a:extLst>
              </a:tr>
              <a:tr h="2045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50" b="1" i="0" u="none" dirty="0">
                          <a:solidFill>
                            <a:srgbClr val="FFFFFF"/>
                          </a:solidFill>
                          <a:latin typeface="+mn-lt"/>
                        </a:rPr>
                        <a:t>Firm Name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50" b="1" i="0" u="none" dirty="0">
                          <a:solidFill>
                            <a:srgbClr val="FFFFFF"/>
                          </a:solidFill>
                          <a:latin typeface="+mn-lt"/>
                        </a:rPr>
                        <a:t>Fund Size ($ in m)</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750" b="1" i="0" u="none" dirty="0">
                          <a:solidFill>
                            <a:srgbClr val="FFFFFF"/>
                          </a:solidFill>
                          <a:latin typeface="+mn-lt"/>
                        </a:rPr>
                        <a:t>City</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750" b="1" i="0" u="none" dirty="0">
                          <a:solidFill>
                            <a:srgbClr val="FFFFFF"/>
                          </a:solidFill>
                          <a:latin typeface="+mn-lt"/>
                        </a:rPr>
                        <a:t>State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extLst>
                  <a:ext uri="{0D108BD9-81ED-4DB2-BD59-A6C34878D82A}">
                    <a16:rowId xmlns:a16="http://schemas.microsoft.com/office/drawing/2014/main" val="10001"/>
                  </a:ext>
                </a:extLst>
              </a:tr>
              <a:tr h="192024">
                <a:tc>
                  <a:txBody>
                    <a:bodyPr/>
                    <a:lstStyle/>
                    <a:p>
                      <a:pPr algn="l" fontAlgn="ctr"/>
                      <a:r>
                        <a:rPr lang="en-US" sz="800" b="0" i="0" u="none" strike="noStrike" dirty="0">
                          <a:solidFill>
                            <a:srgbClr val="000000"/>
                          </a:solidFill>
                          <a:effectLst/>
                          <a:latin typeface="Tahoma"/>
                        </a:rPr>
                        <a:t>3i Group plc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$1,635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London</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UK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2"/>
                  </a:ext>
                </a:extLst>
              </a:tr>
              <a:tr h="192024">
                <a:tc>
                  <a:txBody>
                    <a:bodyPr/>
                    <a:lstStyle/>
                    <a:p>
                      <a:pPr algn="l" fontAlgn="ctr"/>
                      <a:r>
                        <a:rPr lang="en-US" sz="800" b="0" i="0" u="none" strike="noStrike" dirty="0">
                          <a:solidFill>
                            <a:srgbClr val="000000"/>
                          </a:solidFill>
                          <a:effectLst/>
                          <a:latin typeface="Tahoma"/>
                        </a:rPr>
                        <a:t>American Capital Equity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 1,000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Bethesda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MD</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3"/>
                  </a:ext>
                </a:extLst>
              </a:tr>
              <a:tr h="192024">
                <a:tc>
                  <a:txBody>
                    <a:bodyPr/>
                    <a:lstStyle/>
                    <a:p>
                      <a:pPr algn="l" fontAlgn="ctr"/>
                      <a:r>
                        <a:rPr lang="en-US" sz="800" b="0" i="0" u="none" strike="noStrike" dirty="0">
                          <a:solidFill>
                            <a:srgbClr val="000000"/>
                          </a:solidFill>
                          <a:effectLst/>
                          <a:latin typeface="Tahoma"/>
                        </a:rPr>
                        <a:t>American Industrial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1,800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4"/>
                  </a:ext>
                </a:extLst>
              </a:tr>
              <a:tr h="192024">
                <a:tc>
                  <a:txBody>
                    <a:bodyPr/>
                    <a:lstStyle/>
                    <a:p>
                      <a:pPr algn="l" fontAlgn="ctr"/>
                      <a:r>
                        <a:rPr lang="en-US" sz="800" b="0" i="0" u="none" strike="noStrike" dirty="0">
                          <a:solidFill>
                            <a:srgbClr val="000000"/>
                          </a:solidFill>
                          <a:effectLst/>
                          <a:latin typeface="Tahoma"/>
                        </a:rPr>
                        <a:t>Ares Management, L.P.</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4,700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Los Angeles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5"/>
                  </a:ext>
                </a:extLst>
              </a:tr>
              <a:tr h="192024">
                <a:tc>
                  <a:txBody>
                    <a:bodyPr/>
                    <a:lstStyle/>
                    <a:p>
                      <a:pPr algn="l" fontAlgn="ctr"/>
                      <a:r>
                        <a:rPr lang="en-US" sz="800" b="0" i="0" u="none" strike="noStrike" dirty="0">
                          <a:solidFill>
                            <a:srgbClr val="000000"/>
                          </a:solidFill>
                          <a:effectLst/>
                          <a:latin typeface="+mn-lt"/>
                        </a:rPr>
                        <a:t>Arsenal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1,300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6"/>
                  </a:ext>
                </a:extLst>
              </a:tr>
              <a:tr h="192024">
                <a:tc>
                  <a:txBody>
                    <a:bodyPr/>
                    <a:lstStyle/>
                    <a:p>
                      <a:pPr algn="l" fontAlgn="ctr"/>
                      <a:r>
                        <a:rPr lang="en-US" sz="800" b="0" i="0" u="none" strike="noStrike" dirty="0">
                          <a:solidFill>
                            <a:srgbClr val="000000"/>
                          </a:solidFill>
                          <a:effectLst/>
                          <a:latin typeface="Tahoma"/>
                        </a:rPr>
                        <a:t>Calera Capital</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655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San Francisco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7"/>
                  </a:ext>
                </a:extLst>
              </a:tr>
              <a:tr h="192024">
                <a:tc>
                  <a:txBody>
                    <a:bodyPr/>
                    <a:lstStyle/>
                    <a:p>
                      <a:pPr algn="l" fontAlgn="ctr"/>
                      <a:r>
                        <a:rPr lang="en-US" sz="800" b="0" i="0" u="none" strike="noStrike" dirty="0">
                          <a:solidFill>
                            <a:srgbClr val="000000"/>
                          </a:solidFill>
                          <a:effectLst/>
                          <a:latin typeface="Tahoma"/>
                        </a:rPr>
                        <a:t>CenterOak Partners, LLC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420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Dallas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TX</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8"/>
                  </a:ext>
                </a:extLst>
              </a:tr>
              <a:tr h="192024">
                <a:tc>
                  <a:txBody>
                    <a:bodyPr/>
                    <a:lstStyle/>
                    <a:p>
                      <a:pPr algn="l" fontAlgn="ctr"/>
                      <a:r>
                        <a:rPr lang="en-US" sz="800" b="0" i="0" u="none" strike="noStrike" dirty="0">
                          <a:solidFill>
                            <a:srgbClr val="000000"/>
                          </a:solidFill>
                          <a:effectLst/>
                          <a:latin typeface="Tahoma"/>
                        </a:rPr>
                        <a:t>CI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750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9"/>
                  </a:ext>
                </a:extLst>
              </a:tr>
              <a:tr h="192024">
                <a:tc>
                  <a:txBody>
                    <a:bodyPr/>
                    <a:lstStyle/>
                    <a:p>
                      <a:pPr algn="l" fontAlgn="ctr"/>
                      <a:r>
                        <a:rPr lang="en-US" sz="800" b="0" i="0" u="none" strike="noStrike" dirty="0">
                          <a:solidFill>
                            <a:srgbClr val="000000"/>
                          </a:solidFill>
                          <a:effectLst/>
                          <a:latin typeface="Tahoma"/>
                        </a:rPr>
                        <a:t>Charlesbank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1,750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Boston</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MA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0"/>
                  </a:ext>
                </a:extLst>
              </a:tr>
              <a:tr h="192024">
                <a:tc>
                  <a:txBody>
                    <a:bodyPr/>
                    <a:lstStyle/>
                    <a:p>
                      <a:pPr algn="l" fontAlgn="ctr"/>
                      <a:r>
                        <a:rPr lang="en-US" sz="800" b="0" i="0" u="none" strike="noStrike" dirty="0">
                          <a:solidFill>
                            <a:srgbClr val="000000"/>
                          </a:solidFill>
                          <a:effectLst/>
                          <a:latin typeface="Tahoma"/>
                        </a:rPr>
                        <a:t>Clearlake Capital Group</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1,380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Santa Monica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1"/>
                  </a:ext>
                </a:extLst>
              </a:tr>
              <a:tr h="192024">
                <a:tc>
                  <a:txBody>
                    <a:bodyPr/>
                    <a:lstStyle/>
                    <a:p>
                      <a:pPr algn="l" fontAlgn="ctr"/>
                      <a:r>
                        <a:rPr lang="en-US" sz="800" b="0" i="0" u="none" strike="noStrike" dirty="0">
                          <a:solidFill>
                            <a:srgbClr val="000000"/>
                          </a:solidFill>
                          <a:effectLst/>
                          <a:latin typeface="Tahoma"/>
                        </a:rPr>
                        <a:t>Compass Group</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1,000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Westport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2"/>
                  </a:ext>
                </a:extLst>
              </a:tr>
              <a:tr h="192024">
                <a:tc>
                  <a:txBody>
                    <a:bodyPr/>
                    <a:lstStyle/>
                    <a:p>
                      <a:pPr algn="l" fontAlgn="ctr"/>
                      <a:r>
                        <a:rPr lang="en-US" sz="800" b="0" i="0" u="none" strike="noStrike" dirty="0">
                          <a:solidFill>
                            <a:srgbClr val="000000"/>
                          </a:solidFill>
                          <a:effectLst/>
                          <a:latin typeface="Tahoma"/>
                        </a:rPr>
                        <a:t>Eos Partners, L.P.</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600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3"/>
                  </a:ext>
                </a:extLst>
              </a:tr>
              <a:tr h="192024">
                <a:tc>
                  <a:txBody>
                    <a:bodyPr/>
                    <a:lstStyle/>
                    <a:p>
                      <a:pPr algn="l" fontAlgn="ctr"/>
                      <a:r>
                        <a:rPr lang="en-US" sz="800" b="0" i="0" u="none" strike="noStrike" dirty="0">
                          <a:solidFill>
                            <a:srgbClr val="000000"/>
                          </a:solidFill>
                          <a:effectLst/>
                          <a:latin typeface="Tahoma"/>
                        </a:rPr>
                        <a:t>EQT Partners Inc.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750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4"/>
                  </a:ext>
                </a:extLst>
              </a:tr>
              <a:tr h="192024">
                <a:tc>
                  <a:txBody>
                    <a:bodyPr/>
                    <a:lstStyle/>
                    <a:p>
                      <a:pPr algn="l" fontAlgn="ctr"/>
                      <a:r>
                        <a:rPr lang="en-US" sz="800" b="0" i="0" u="none" strike="noStrike" dirty="0">
                          <a:solidFill>
                            <a:srgbClr val="000000"/>
                          </a:solidFill>
                          <a:effectLst/>
                          <a:latin typeface="Tahoma"/>
                        </a:rPr>
                        <a:t>Evergreen Pacific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425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Seattle</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WA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5"/>
                  </a:ext>
                </a:extLst>
              </a:tr>
              <a:tr h="192024">
                <a:tc>
                  <a:txBody>
                    <a:bodyPr/>
                    <a:lstStyle/>
                    <a:p>
                      <a:pPr algn="l" fontAlgn="ctr"/>
                      <a:r>
                        <a:rPr lang="en-US" sz="800" b="0" i="0" u="none" strike="noStrike" dirty="0">
                          <a:solidFill>
                            <a:srgbClr val="000000"/>
                          </a:solidFill>
                          <a:effectLst/>
                          <a:latin typeface="Tahoma"/>
                        </a:rPr>
                        <a:t>FFL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2,000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San Francisco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6"/>
                  </a:ext>
                </a:extLst>
              </a:tr>
              <a:tr h="192024">
                <a:tc>
                  <a:txBody>
                    <a:bodyPr/>
                    <a:lstStyle/>
                    <a:p>
                      <a:pPr algn="l" fontAlgn="ctr"/>
                      <a:r>
                        <a:rPr lang="en-US" sz="800" b="0" i="0" u="none" strike="noStrike" dirty="0">
                          <a:solidFill>
                            <a:srgbClr val="000000"/>
                          </a:solidFill>
                          <a:effectLst/>
                          <a:latin typeface="Tahoma"/>
                        </a:rPr>
                        <a:t>Freeman Spogli &amp; Co.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850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Los Angeles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7"/>
                  </a:ext>
                </a:extLst>
              </a:tr>
              <a:tr h="192024">
                <a:tc>
                  <a:txBody>
                    <a:bodyPr/>
                    <a:lstStyle/>
                    <a:p>
                      <a:pPr algn="l" fontAlgn="ctr"/>
                      <a:r>
                        <a:rPr lang="en-US" sz="800" b="0" i="0" u="none" strike="noStrike" dirty="0">
                          <a:solidFill>
                            <a:srgbClr val="000000"/>
                          </a:solidFill>
                          <a:effectLst/>
                          <a:latin typeface="Tahoma"/>
                        </a:rPr>
                        <a:t>Genstar Capital, LLC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3,100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San Francisco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8"/>
                  </a:ext>
                </a:extLst>
              </a:tr>
              <a:tr h="192024">
                <a:tc>
                  <a:txBody>
                    <a:bodyPr/>
                    <a:lstStyle/>
                    <a:p>
                      <a:pPr algn="l" fontAlgn="ctr"/>
                      <a:r>
                        <a:rPr lang="en-US" sz="800" b="0" i="0" u="none" strike="noStrike" dirty="0">
                          <a:solidFill>
                            <a:srgbClr val="000000"/>
                          </a:solidFill>
                          <a:effectLst/>
                          <a:latin typeface="Tahoma"/>
                        </a:rPr>
                        <a:t>Graham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Tahoma"/>
                        </a:rPr>
                        <a:t>515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chemeClr val="tx1"/>
                          </a:solidFill>
                          <a:effectLst/>
                          <a:latin typeface="+mn-lt"/>
                        </a:rPr>
                        <a:t>Newtown Square</a:t>
                      </a:r>
                      <a:endParaRPr lang="en-US" sz="800" b="0" i="0" u="none" strike="noStrike" dirty="0">
                        <a:solidFill>
                          <a:schemeClr val="tx1"/>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PA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0"/>
                  </a:ext>
                </a:extLst>
              </a:tr>
              <a:tr h="192024">
                <a:tc>
                  <a:txBody>
                    <a:bodyPr/>
                    <a:lstStyle/>
                    <a:p>
                      <a:pPr algn="l" fontAlgn="ctr"/>
                      <a:r>
                        <a:rPr lang="en-US" sz="800" b="0" i="0" u="none" strike="noStrike" dirty="0">
                          <a:solidFill>
                            <a:srgbClr val="000000"/>
                          </a:solidFill>
                          <a:effectLst/>
                          <a:latin typeface="Tahoma"/>
                        </a:rPr>
                        <a:t>Gridiron Capital, LLC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850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Canaan</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1"/>
                  </a:ext>
                </a:extLst>
              </a:tr>
              <a:tr h="192024">
                <a:tc>
                  <a:txBody>
                    <a:bodyPr/>
                    <a:lstStyle/>
                    <a:p>
                      <a:pPr algn="l" fontAlgn="ctr"/>
                      <a:r>
                        <a:rPr lang="en-US" sz="800" b="0" i="0" u="none" strike="noStrike" dirty="0">
                          <a:solidFill>
                            <a:srgbClr val="000000"/>
                          </a:solidFill>
                          <a:effectLst/>
                          <a:latin typeface="Tahoma"/>
                        </a:rPr>
                        <a:t>Gryphon Investors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1,100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San Francisco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2"/>
                  </a:ext>
                </a:extLst>
              </a:tr>
              <a:tr h="192024">
                <a:tc>
                  <a:txBody>
                    <a:bodyPr/>
                    <a:lstStyle/>
                    <a:p>
                      <a:pPr algn="l" fontAlgn="ctr"/>
                      <a:r>
                        <a:rPr lang="en-US" sz="800" b="0" i="0" u="none" strike="noStrike" dirty="0">
                          <a:solidFill>
                            <a:srgbClr val="000000"/>
                          </a:solidFill>
                          <a:effectLst/>
                          <a:latin typeface="Tahoma"/>
                        </a:rPr>
                        <a:t>HGGC, LLC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1,850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Palo Alto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3"/>
                  </a:ext>
                </a:extLst>
              </a:tr>
              <a:tr h="192024">
                <a:tc>
                  <a:txBody>
                    <a:bodyPr/>
                    <a:lstStyle/>
                    <a:p>
                      <a:pPr algn="l" fontAlgn="ctr"/>
                      <a:r>
                        <a:rPr lang="en-US" sz="800" b="0" i="0" u="none" strike="noStrike" dirty="0">
                          <a:solidFill>
                            <a:srgbClr val="000000"/>
                          </a:solidFill>
                          <a:effectLst/>
                          <a:latin typeface="Tahoma"/>
                        </a:rPr>
                        <a:t>Huron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500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Detroit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MI</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2011297987"/>
                  </a:ext>
                </a:extLst>
              </a:tr>
              <a:tr h="192024">
                <a:tc>
                  <a:txBody>
                    <a:bodyPr/>
                    <a:lstStyle/>
                    <a:p>
                      <a:pPr algn="l" fontAlgn="ctr"/>
                      <a:r>
                        <a:rPr lang="en-US" sz="800" b="0" i="0" u="none" strike="noStrike" dirty="0">
                          <a:solidFill>
                            <a:srgbClr val="000000"/>
                          </a:solidFill>
                          <a:effectLst/>
                          <a:latin typeface="Tahoma"/>
                        </a:rPr>
                        <a:t>InvestCorp International</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1,000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819807738"/>
                  </a:ext>
                </a:extLst>
              </a:tr>
              <a:tr h="192024">
                <a:tc>
                  <a:txBody>
                    <a:bodyPr/>
                    <a:lstStyle/>
                    <a:p>
                      <a:pPr algn="l" fontAlgn="ctr"/>
                      <a:r>
                        <a:rPr lang="en-US" sz="800" b="0" i="0" u="none" strike="noStrike" dirty="0">
                          <a:solidFill>
                            <a:srgbClr val="000000"/>
                          </a:solidFill>
                          <a:effectLst/>
                          <a:latin typeface="Tahoma"/>
                        </a:rPr>
                        <a:t>Kinderhook Industries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750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2321578630"/>
                  </a:ext>
                </a:extLst>
              </a:tr>
              <a:tr h="192024">
                <a:tc>
                  <a:txBody>
                    <a:bodyPr/>
                    <a:lstStyle/>
                    <a:p>
                      <a:pPr algn="l" fontAlgn="ctr"/>
                      <a:r>
                        <a:rPr lang="en-US" sz="800" b="0" i="0" u="none" strike="noStrike" dirty="0">
                          <a:solidFill>
                            <a:srgbClr val="000000"/>
                          </a:solidFill>
                          <a:effectLst/>
                          <a:latin typeface="Tahoma"/>
                        </a:rPr>
                        <a:t>Lee Equity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1,100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358169460"/>
                  </a:ext>
                </a:extLst>
              </a:tr>
              <a:tr h="192024">
                <a:tc>
                  <a:txBody>
                    <a:bodyPr/>
                    <a:lstStyle/>
                    <a:p>
                      <a:pPr algn="l" fontAlgn="ctr"/>
                      <a:r>
                        <a:rPr lang="en-US" sz="800" b="0" i="0" u="none" strike="noStrike" dirty="0">
                          <a:solidFill>
                            <a:srgbClr val="000000"/>
                          </a:solidFill>
                          <a:effectLst/>
                          <a:latin typeface="Tahoma"/>
                        </a:rPr>
                        <a:t>Levine Leichtman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1,645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Beverly Hills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4"/>
                  </a:ext>
                </a:extLst>
              </a:tr>
            </a:tbl>
          </a:graphicData>
        </a:graphic>
      </p:graphicFrame>
      <p:graphicFrame>
        <p:nvGraphicFramePr>
          <p:cNvPr id="43" name="Table 42"/>
          <p:cNvGraphicFramePr>
            <a:graphicFrameLocks noGrp="1"/>
          </p:cNvGraphicFramePr>
          <p:nvPr>
            <p:extLst>
              <p:ext uri="{D42A27DB-BD31-4B8C-83A1-F6EECF244321}">
                <p14:modId xmlns:p14="http://schemas.microsoft.com/office/powerpoint/2010/main" val="542186841"/>
              </p:ext>
            </p:extLst>
          </p:nvPr>
        </p:nvGraphicFramePr>
        <p:xfrm>
          <a:off x="4868332" y="841002"/>
          <a:ext cx="4040717" cy="5209716"/>
        </p:xfrm>
        <a:graphic>
          <a:graphicData uri="http://schemas.openxmlformats.org/drawingml/2006/table">
            <a:tbl>
              <a:tblPr firstRow="1" bandRow="1">
                <a:tableStyleId>{5C22544A-7EE6-4342-B048-85BDC9FD1C3A}</a:tableStyleId>
              </a:tblPr>
              <a:tblGrid>
                <a:gridCol w="1475184">
                  <a:extLst>
                    <a:ext uri="{9D8B030D-6E8A-4147-A177-3AD203B41FA5}">
                      <a16:colId xmlns:a16="http://schemas.microsoft.com/office/drawing/2014/main" val="20000"/>
                    </a:ext>
                  </a:extLst>
                </a:gridCol>
                <a:gridCol w="1090437">
                  <a:extLst>
                    <a:ext uri="{9D8B030D-6E8A-4147-A177-3AD203B41FA5}">
                      <a16:colId xmlns:a16="http://schemas.microsoft.com/office/drawing/2014/main" val="20001"/>
                    </a:ext>
                  </a:extLst>
                </a:gridCol>
                <a:gridCol w="950026">
                  <a:extLst>
                    <a:ext uri="{9D8B030D-6E8A-4147-A177-3AD203B41FA5}">
                      <a16:colId xmlns:a16="http://schemas.microsoft.com/office/drawing/2014/main" val="20002"/>
                    </a:ext>
                  </a:extLst>
                </a:gridCol>
                <a:gridCol w="525070">
                  <a:extLst>
                    <a:ext uri="{9D8B030D-6E8A-4147-A177-3AD203B41FA5}">
                      <a16:colId xmlns:a16="http://schemas.microsoft.com/office/drawing/2014/main" val="20003"/>
                    </a:ext>
                  </a:extLst>
                </a:gridCol>
              </a:tblGrid>
              <a:tr h="204558">
                <a:tc>
                  <a:txBody>
                    <a:bodyPr/>
                    <a:lstStyle/>
                    <a:p>
                      <a:pPr algn="ctr"/>
                      <a:endParaRPr lang="en-US" sz="75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endParaRPr lang="en-US" sz="75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gridSpan="2">
                  <a:txBody>
                    <a:bodyPr/>
                    <a:lstStyle/>
                    <a:p>
                      <a:pPr algn="ctr"/>
                      <a:r>
                        <a:rPr lang="en-US" sz="750" b="1" i="0" u="none" dirty="0">
                          <a:solidFill>
                            <a:srgbClr val="FFFFFF"/>
                          </a:solidFill>
                          <a:latin typeface="+mn-lt"/>
                        </a:rPr>
                        <a:t>Main Office Location</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7325F"/>
                    </a:solidFill>
                  </a:tcPr>
                </a:tc>
                <a:tc hMerge="1">
                  <a:txBody>
                    <a:bodyPr/>
                    <a:lstStyle/>
                    <a:p>
                      <a:pPr algn="ctr"/>
                      <a:endParaRPr lang="en-US" sz="1000" b="1" i="0" u="none" dirty="0">
                        <a:solidFill>
                          <a:srgbClr val="FFFFFF"/>
                        </a:solidFill>
                        <a:latin typeface="Arial"/>
                      </a:endParaRP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extLst>
                  <a:ext uri="{0D108BD9-81ED-4DB2-BD59-A6C34878D82A}">
                    <a16:rowId xmlns:a16="http://schemas.microsoft.com/office/drawing/2014/main" val="10000"/>
                  </a:ext>
                </a:extLst>
              </a:tr>
              <a:tr h="2045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50" b="1" i="0" u="none" dirty="0">
                          <a:solidFill>
                            <a:srgbClr val="FFFFFF"/>
                          </a:solidFill>
                          <a:latin typeface="+mn-lt"/>
                        </a:rPr>
                        <a:t>Firm Name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50" b="1" i="0" u="none" dirty="0">
                          <a:solidFill>
                            <a:srgbClr val="FFFFFF"/>
                          </a:solidFill>
                          <a:latin typeface="+mn-lt"/>
                        </a:rPr>
                        <a:t>Fund Size ($ in m)</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750" b="1" i="0" u="none" dirty="0">
                          <a:solidFill>
                            <a:srgbClr val="FFFFFF"/>
                          </a:solidFill>
                          <a:latin typeface="+mn-lt"/>
                        </a:rPr>
                        <a:t>City</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750" b="1" i="0" u="none" dirty="0">
                          <a:solidFill>
                            <a:srgbClr val="FFFFFF"/>
                          </a:solidFill>
                          <a:latin typeface="+mn-lt"/>
                        </a:rPr>
                        <a:t>State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extLst>
                  <a:ext uri="{0D108BD9-81ED-4DB2-BD59-A6C34878D82A}">
                    <a16:rowId xmlns:a16="http://schemas.microsoft.com/office/drawing/2014/main" val="10001"/>
                  </a:ext>
                </a:extLst>
              </a:tr>
              <a:tr h="192024">
                <a:tc>
                  <a:txBody>
                    <a:bodyPr/>
                    <a:lstStyle/>
                    <a:p>
                      <a:pPr algn="l" fontAlgn="ctr"/>
                      <a:r>
                        <a:rPr lang="en-US" sz="800" b="0" i="0" u="none" strike="noStrike" dirty="0">
                          <a:solidFill>
                            <a:srgbClr val="000000"/>
                          </a:solidFill>
                          <a:effectLst/>
                          <a:latin typeface="Tahoma"/>
                        </a:rPr>
                        <a:t>Main Post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$410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San Francisco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3"/>
                  </a:ext>
                </a:extLst>
              </a:tr>
              <a:tr h="192024">
                <a:tc>
                  <a:txBody>
                    <a:bodyPr/>
                    <a:lstStyle/>
                    <a:p>
                      <a:pPr algn="l" fontAlgn="ctr"/>
                      <a:r>
                        <a:rPr lang="en-US" sz="800" b="0" i="0" u="none" strike="noStrike" dirty="0">
                          <a:solidFill>
                            <a:srgbClr val="000000"/>
                          </a:solidFill>
                          <a:effectLst/>
                          <a:latin typeface="Tahoma"/>
                        </a:rPr>
                        <a:t>Marlin Equity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2,500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Hermosa Beach</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4"/>
                  </a:ext>
                </a:extLst>
              </a:tr>
              <a:tr h="192024">
                <a:tc>
                  <a:txBody>
                    <a:bodyPr/>
                    <a:lstStyle/>
                    <a:p>
                      <a:pPr algn="l" fontAlgn="ctr"/>
                      <a:r>
                        <a:rPr lang="en-US" sz="800" b="0" i="0" u="none" strike="noStrike" dirty="0">
                          <a:solidFill>
                            <a:srgbClr val="000000"/>
                          </a:solidFill>
                          <a:effectLst/>
                          <a:latin typeface="Tahoma"/>
                        </a:rPr>
                        <a:t>Mason Wells Inc.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n-lt"/>
                        </a:rPr>
                        <a:t>615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n-lt"/>
                        </a:rPr>
                        <a:t>Milwaukee</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WI</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5"/>
                  </a:ext>
                </a:extLst>
              </a:tr>
              <a:tr h="192024">
                <a:tc>
                  <a:txBody>
                    <a:bodyPr/>
                    <a:lstStyle/>
                    <a:p>
                      <a:pPr algn="l" fontAlgn="ctr"/>
                      <a:r>
                        <a:rPr lang="en-US" sz="800" b="0" i="0" u="none" strike="noStrike" dirty="0">
                          <a:solidFill>
                            <a:srgbClr val="000000"/>
                          </a:solidFill>
                          <a:effectLst/>
                          <a:latin typeface="Tahoma"/>
                        </a:rPr>
                        <a:t>Mountaingate Capital</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600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Denver</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6"/>
                  </a:ext>
                </a:extLst>
              </a:tr>
              <a:tr h="192024">
                <a:tc>
                  <a:txBody>
                    <a:bodyPr/>
                    <a:lstStyle/>
                    <a:p>
                      <a:pPr algn="l" fontAlgn="ctr"/>
                      <a:r>
                        <a:rPr lang="en-US" sz="800" b="0" i="0" u="none" strike="noStrike" dirty="0">
                          <a:solidFill>
                            <a:srgbClr val="000000"/>
                          </a:solidFill>
                          <a:effectLst/>
                          <a:latin typeface="+mn-lt"/>
                        </a:rPr>
                        <a:t>MSouth Equity Partners, LLC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584</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Atlanta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GA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chemeClr val="accent4">
                          <a:lumMod val="40000"/>
                          <a:lumOff val="60000"/>
                        </a:schemeClr>
                      </a:solidFill>
                      <a:prstDash val="solid"/>
                      <a:round/>
                      <a:headEnd type="none" w="med" len="med"/>
                      <a:tailEnd type="none" w="med" len="med"/>
                    </a:lnB>
                    <a:noFill/>
                  </a:tcPr>
                </a:tc>
                <a:extLst>
                  <a:ext uri="{0D108BD9-81ED-4DB2-BD59-A6C34878D82A}">
                    <a16:rowId xmlns:a16="http://schemas.microsoft.com/office/drawing/2014/main" val="10007"/>
                  </a:ext>
                </a:extLst>
              </a:tr>
              <a:tr h="192024">
                <a:tc>
                  <a:txBody>
                    <a:bodyPr/>
                    <a:lstStyle/>
                    <a:p>
                      <a:pPr algn="l" fontAlgn="ctr"/>
                      <a:r>
                        <a:rPr lang="en-US" sz="800" b="0" i="0" u="none" strike="noStrike" dirty="0">
                          <a:solidFill>
                            <a:srgbClr val="000000"/>
                          </a:solidFill>
                          <a:effectLst/>
                          <a:latin typeface="+mn-lt"/>
                        </a:rPr>
                        <a:t>NovaCap Investments, Inc.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475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n-lt"/>
                        </a:rPr>
                        <a:t>Longueuil</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Canada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chemeClr val="accent4">
                          <a:lumMod val="40000"/>
                          <a:lumOff val="6000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8"/>
                  </a:ext>
                </a:extLst>
              </a:tr>
              <a:tr h="192024">
                <a:tc>
                  <a:txBody>
                    <a:bodyPr/>
                    <a:lstStyle/>
                    <a:p>
                      <a:pPr algn="l" fontAlgn="ctr"/>
                      <a:r>
                        <a:rPr lang="en-US" sz="800" b="0" i="0" u="none" strike="noStrike" dirty="0">
                          <a:solidFill>
                            <a:srgbClr val="000000"/>
                          </a:solidFill>
                          <a:effectLst/>
                          <a:latin typeface="Tahoma"/>
                        </a:rPr>
                        <a:t>OMERS Private</a:t>
                      </a:r>
                      <a:r>
                        <a:rPr lang="en-US" sz="800" b="0" i="0" u="none" strike="noStrike" baseline="0" dirty="0">
                          <a:solidFill>
                            <a:srgbClr val="000000"/>
                          </a:solidFill>
                          <a:effectLst/>
                          <a:latin typeface="Tahoma"/>
                        </a:rPr>
                        <a:t> Equity</a:t>
                      </a:r>
                      <a:endParaRPr lang="en-US" sz="8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7,000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0"/>
                  </a:ext>
                </a:extLst>
              </a:tr>
              <a:tr h="192024">
                <a:tc>
                  <a:txBody>
                    <a:bodyPr/>
                    <a:lstStyle/>
                    <a:p>
                      <a:pPr algn="l" fontAlgn="ctr"/>
                      <a:r>
                        <a:rPr lang="en-US" sz="800" b="0" i="0" u="none" strike="noStrike" dirty="0">
                          <a:solidFill>
                            <a:srgbClr val="000000"/>
                          </a:solidFill>
                          <a:effectLst/>
                          <a:latin typeface="Tahoma"/>
                        </a:rPr>
                        <a:t>ONCAP Management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1,100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Toronto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Canada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9"/>
                  </a:ext>
                </a:extLst>
              </a:tr>
              <a:tr h="192024">
                <a:tc>
                  <a:txBody>
                    <a:bodyPr/>
                    <a:lstStyle/>
                    <a:p>
                      <a:pPr algn="l" fontAlgn="ctr"/>
                      <a:r>
                        <a:rPr lang="en-US" sz="800" b="0" i="0" u="none" strike="noStrike" dirty="0">
                          <a:solidFill>
                            <a:srgbClr val="000000"/>
                          </a:solidFill>
                          <a:effectLst/>
                          <a:latin typeface="Tahoma"/>
                        </a:rPr>
                        <a:t>One Equity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1,650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1"/>
                  </a:ext>
                </a:extLst>
              </a:tr>
              <a:tr h="192024">
                <a:tc>
                  <a:txBody>
                    <a:bodyPr/>
                    <a:lstStyle/>
                    <a:p>
                      <a:pPr algn="l" fontAlgn="ctr"/>
                      <a:r>
                        <a:rPr lang="en-US" sz="800" b="0" i="0" u="none" strike="noStrike" dirty="0">
                          <a:solidFill>
                            <a:srgbClr val="000000"/>
                          </a:solidFill>
                          <a:effectLst/>
                          <a:latin typeface="Tahoma"/>
                        </a:rPr>
                        <a:t>One Rock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965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3"/>
                  </a:ext>
                </a:extLst>
              </a:tr>
              <a:tr h="192024">
                <a:tc>
                  <a:txBody>
                    <a:bodyPr/>
                    <a:lstStyle/>
                    <a:p>
                      <a:pPr algn="l" fontAlgn="ctr"/>
                      <a:r>
                        <a:rPr lang="en-US" sz="800" b="0" i="0" u="none" strike="noStrike" dirty="0">
                          <a:solidFill>
                            <a:srgbClr val="000000"/>
                          </a:solidFill>
                          <a:effectLst/>
                          <a:latin typeface="Tahoma"/>
                        </a:rPr>
                        <a:t>Pamplona Capital Management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3,315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4"/>
                  </a:ext>
                </a:extLst>
              </a:tr>
              <a:tr h="192024">
                <a:tc>
                  <a:txBody>
                    <a:bodyPr/>
                    <a:lstStyle/>
                    <a:p>
                      <a:pPr algn="l" fontAlgn="ctr"/>
                      <a:r>
                        <a:rPr lang="en-US" sz="800" b="0" i="0" u="none" strike="noStrike" dirty="0">
                          <a:solidFill>
                            <a:srgbClr val="000000"/>
                          </a:solidFill>
                          <a:effectLst/>
                          <a:latin typeface="+mn-lt"/>
                        </a:rPr>
                        <a:t>Palladium Equity Partners</a:t>
                      </a:r>
                      <a:endParaRPr lang="en-US" sz="8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mn-lt"/>
                        </a:rPr>
                        <a:t>1,140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5"/>
                  </a:ext>
                </a:extLst>
              </a:tr>
              <a:tr h="192024">
                <a:tc>
                  <a:txBody>
                    <a:bodyPr/>
                    <a:lstStyle/>
                    <a:p>
                      <a:pPr algn="l" fontAlgn="ctr"/>
                      <a:r>
                        <a:rPr lang="en-US" sz="800" b="0" i="0" u="none" strike="noStrike" dirty="0">
                          <a:solidFill>
                            <a:srgbClr val="000000"/>
                          </a:solidFill>
                          <a:effectLst/>
                          <a:latin typeface="Tahoma"/>
                        </a:rPr>
                        <a:t>Peak Rock Capital</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700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Austin</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TX</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6"/>
                  </a:ext>
                </a:extLst>
              </a:tr>
              <a:tr h="192024">
                <a:tc>
                  <a:txBody>
                    <a:bodyPr/>
                    <a:lstStyle/>
                    <a:p>
                      <a:pPr algn="l" fontAlgn="ctr"/>
                      <a:r>
                        <a:rPr lang="en-US" sz="800" b="0" i="0" u="none" strike="noStrike" dirty="0">
                          <a:solidFill>
                            <a:srgbClr val="000000"/>
                          </a:solidFill>
                          <a:effectLst/>
                          <a:latin typeface="Tahoma"/>
                        </a:rPr>
                        <a:t>Quilvest Private Equity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500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7"/>
                  </a:ext>
                </a:extLst>
              </a:tr>
              <a:tr h="192024">
                <a:tc>
                  <a:txBody>
                    <a:bodyPr/>
                    <a:lstStyle/>
                    <a:p>
                      <a:pPr algn="l" fontAlgn="ctr"/>
                      <a:r>
                        <a:rPr lang="en-US" sz="800" b="0" i="0" u="none" strike="noStrike" dirty="0">
                          <a:solidFill>
                            <a:srgbClr val="000000"/>
                          </a:solidFill>
                          <a:effectLst/>
                          <a:latin typeface="Tahoma"/>
                        </a:rPr>
                        <a:t>Safanad Inc.</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8"/>
                  </a:ext>
                </a:extLst>
              </a:tr>
              <a:tr h="192024">
                <a:tc>
                  <a:txBody>
                    <a:bodyPr/>
                    <a:lstStyle/>
                    <a:p>
                      <a:pPr algn="l" fontAlgn="ctr"/>
                      <a:r>
                        <a:rPr lang="en-US" sz="800" b="0" i="0" u="none" strike="noStrike" dirty="0">
                          <a:solidFill>
                            <a:srgbClr val="000000"/>
                          </a:solidFill>
                          <a:effectLst/>
                          <a:latin typeface="Tahoma"/>
                        </a:rPr>
                        <a:t>SearchLight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1,940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9"/>
                  </a:ext>
                </a:extLst>
              </a:tr>
              <a:tr h="192024">
                <a:tc>
                  <a:txBody>
                    <a:bodyPr/>
                    <a:lstStyle/>
                    <a:p>
                      <a:pPr algn="l" fontAlgn="ctr"/>
                      <a:r>
                        <a:rPr lang="en-US" sz="800" b="0" i="0" u="none" strike="noStrike" dirty="0">
                          <a:solidFill>
                            <a:srgbClr val="000000"/>
                          </a:solidFill>
                          <a:effectLst/>
                          <a:latin typeface="Tahoma"/>
                        </a:rPr>
                        <a:t>Seven Mile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550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0"/>
                  </a:ext>
                </a:extLst>
              </a:tr>
              <a:tr h="192024">
                <a:tc>
                  <a:txBody>
                    <a:bodyPr/>
                    <a:lstStyle/>
                    <a:p>
                      <a:pPr algn="l" fontAlgn="ctr"/>
                      <a:r>
                        <a:rPr lang="en-US" sz="800" b="0" i="0" u="none" strike="noStrike" dirty="0">
                          <a:solidFill>
                            <a:srgbClr val="000000"/>
                          </a:solidFill>
                          <a:effectLst/>
                          <a:latin typeface="Tahoma"/>
                        </a:rPr>
                        <a:t>Swander Pace Capital</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510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San Francisco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1"/>
                  </a:ext>
                </a:extLst>
              </a:tr>
              <a:tr h="192024">
                <a:tc>
                  <a:txBody>
                    <a:bodyPr/>
                    <a:lstStyle/>
                    <a:p>
                      <a:pPr algn="l" fontAlgn="ctr"/>
                      <a:r>
                        <a:rPr lang="en-US" sz="800" b="0" i="0" u="none" strike="noStrike" dirty="0">
                          <a:solidFill>
                            <a:srgbClr val="000000"/>
                          </a:solidFill>
                          <a:effectLst/>
                          <a:latin typeface="Tahoma"/>
                        </a:rPr>
                        <a:t>The Riverside Company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1,500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2"/>
                  </a:ext>
                </a:extLst>
              </a:tr>
              <a:tr h="192024">
                <a:tc>
                  <a:txBody>
                    <a:bodyPr/>
                    <a:lstStyle/>
                    <a:p>
                      <a:pPr algn="l" fontAlgn="ctr"/>
                      <a:r>
                        <a:rPr lang="en-US" sz="800" b="0" i="0" u="none" strike="noStrike" dirty="0">
                          <a:solidFill>
                            <a:srgbClr val="000000"/>
                          </a:solidFill>
                          <a:effectLst/>
                          <a:latin typeface="Tahoma"/>
                        </a:rPr>
                        <a:t>The Sterling Group</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1,250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Houston</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TX</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3"/>
                  </a:ext>
                </a:extLst>
              </a:tr>
              <a:tr h="192024">
                <a:tc>
                  <a:txBody>
                    <a:bodyPr/>
                    <a:lstStyle/>
                    <a:p>
                      <a:pPr algn="l" fontAlgn="ctr"/>
                      <a:r>
                        <a:rPr lang="en-US" sz="800" b="0" i="0" u="none" strike="noStrike" dirty="0">
                          <a:solidFill>
                            <a:srgbClr val="000000"/>
                          </a:solidFill>
                          <a:effectLst/>
                          <a:latin typeface="Tahoma"/>
                        </a:rPr>
                        <a:t>Vestar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805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3425046325"/>
                  </a:ext>
                </a:extLst>
              </a:tr>
              <a:tr h="192024">
                <a:tc>
                  <a:txBody>
                    <a:bodyPr/>
                    <a:lstStyle/>
                    <a:p>
                      <a:pPr algn="l" fontAlgn="ctr"/>
                      <a:r>
                        <a:rPr lang="en-US" sz="800" b="0" i="0" u="none" strike="noStrike" dirty="0">
                          <a:solidFill>
                            <a:srgbClr val="000000"/>
                          </a:solidFill>
                          <a:effectLst/>
                          <a:latin typeface="Tahoma"/>
                        </a:rPr>
                        <a:t>Victor Capital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500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New York</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NY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521137077"/>
                  </a:ext>
                </a:extLst>
              </a:tr>
              <a:tr h="192024">
                <a:tc>
                  <a:txBody>
                    <a:bodyPr/>
                    <a:lstStyle/>
                    <a:p>
                      <a:pPr algn="l" fontAlgn="ctr"/>
                      <a:r>
                        <a:rPr lang="en-US" sz="800" b="0" i="0" u="none" strike="noStrike" dirty="0">
                          <a:solidFill>
                            <a:srgbClr val="000000"/>
                          </a:solidFill>
                          <a:effectLst/>
                          <a:latin typeface="Tahoma"/>
                        </a:rPr>
                        <a:t>Windjammer Capital Investors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725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Waltham</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MA</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338035243"/>
                  </a:ext>
                </a:extLst>
              </a:tr>
              <a:tr h="192024">
                <a:tc>
                  <a:txBody>
                    <a:bodyPr/>
                    <a:lstStyle/>
                    <a:p>
                      <a:pPr algn="l" fontAlgn="ctr"/>
                      <a:r>
                        <a:rPr lang="en-US" sz="800" b="0" i="0" u="none" strike="noStrike" dirty="0">
                          <a:solidFill>
                            <a:srgbClr val="000000"/>
                          </a:solidFill>
                          <a:effectLst/>
                          <a:latin typeface="Tahoma"/>
                        </a:rPr>
                        <a:t>Wind Point Partners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915</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Chicago</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IL</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3771359688"/>
                  </a:ext>
                </a:extLst>
              </a:tr>
              <a:tr h="192024">
                <a:tc>
                  <a:txBody>
                    <a:bodyPr/>
                    <a:lstStyle/>
                    <a:p>
                      <a:pPr algn="l" fontAlgn="ctr"/>
                      <a:r>
                        <a:rPr lang="en-US" sz="800" b="0" i="0" u="none" strike="noStrike" dirty="0">
                          <a:solidFill>
                            <a:srgbClr val="000000"/>
                          </a:solidFill>
                          <a:effectLst/>
                          <a:latin typeface="+mn-lt"/>
                        </a:rPr>
                        <a:t>Wynnchurch Capital</a:t>
                      </a:r>
                      <a:endParaRPr lang="en-US" sz="800" b="0" i="0" u="none" strike="noStrike" dirty="0">
                        <a:solidFill>
                          <a:srgbClr val="000000"/>
                        </a:solidFill>
                        <a:effectLst/>
                        <a:latin typeface="Tahoma"/>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1,200</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Rosemont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fontAlgn="ctr"/>
                      <a:r>
                        <a:rPr lang="en-US" sz="800" b="0" i="0" u="none" strike="noStrike" dirty="0">
                          <a:solidFill>
                            <a:srgbClr val="000000"/>
                          </a:solidFill>
                          <a:effectLst/>
                          <a:latin typeface="Tahoma"/>
                        </a:rPr>
                        <a:t>IL</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4251422539"/>
                  </a:ext>
                </a:extLst>
              </a:tr>
            </a:tbl>
          </a:graphicData>
        </a:graphic>
      </p:graphicFrame>
      <p:pic>
        <p:nvPicPr>
          <p:cNvPr id="52"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127375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165832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146603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185060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55373" y="242746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55373" y="223517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204289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4652" y="127375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146580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5323" y="511945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377345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5323" y="473488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338888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358117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5323" y="435031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319660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281203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300431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5323" y="492716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55373" y="396574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55373" y="415802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5323" y="454259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5323" y="531173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5323" y="608087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55373" y="550402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55373" y="588859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55373" y="569630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20877" y="261974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1657856"/>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1460" y="3578366"/>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1460" y="453862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1460" y="4346570"/>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530682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1460" y="5498876"/>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511477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1460" y="569092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4652" y="184990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4652" y="2041958"/>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1460" y="338631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1460" y="2810162"/>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223400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2426060"/>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1460" y="261811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319426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300221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3962468"/>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79964" y="492272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415451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9278036" y="377041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emplates\_US\Lincoln International Logo Files\Lincoln International Logos\EPS files\LI Logo.emf">
            <a:extLst>
              <a:ext uri="{FF2B5EF4-FFF2-40B4-BE49-F238E27FC236}">
                <a16:creationId xmlns:a16="http://schemas.microsoft.com/office/drawing/2014/main" id="{7F24FFFF-1531-4F8F-A901-3D48F270212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91460" y="588419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H:\Templates\_US\Lincoln International Logo Files\Lincoln International Logos\EPS files\LI Logo.emf">
            <a:extLst>
              <a:ext uri="{FF2B5EF4-FFF2-40B4-BE49-F238E27FC236}">
                <a16:creationId xmlns:a16="http://schemas.microsoft.com/office/drawing/2014/main" id="{74EEC135-4796-4EA4-8760-D3A8337E6DC4}"/>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679964" y="4734153"/>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36</a:t>
            </a:r>
          </a:p>
        </p:txBody>
      </p:sp>
    </p:spTree>
    <p:extLst>
      <p:ext uri="{BB962C8B-B14F-4D97-AF65-F5344CB8AC3E}">
        <p14:creationId xmlns:p14="http://schemas.microsoft.com/office/powerpoint/2010/main" val="4133207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Increasingly Competitive Family Offices</a:t>
            </a:r>
          </a:p>
        </p:txBody>
      </p:sp>
      <p:graphicFrame>
        <p:nvGraphicFramePr>
          <p:cNvPr id="4" name="Table 3"/>
          <p:cNvGraphicFramePr>
            <a:graphicFrameLocks noGrp="1"/>
          </p:cNvGraphicFramePr>
          <p:nvPr>
            <p:extLst>
              <p:ext uri="{D42A27DB-BD31-4B8C-83A1-F6EECF244321}">
                <p14:modId xmlns:p14="http://schemas.microsoft.com/office/powerpoint/2010/main" val="263157738"/>
              </p:ext>
            </p:extLst>
          </p:nvPr>
        </p:nvGraphicFramePr>
        <p:xfrm>
          <a:off x="4851528" y="1073686"/>
          <a:ext cx="3952748" cy="256032"/>
        </p:xfrm>
        <a:graphic>
          <a:graphicData uri="http://schemas.openxmlformats.org/drawingml/2006/table">
            <a:tbl>
              <a:tblPr firstRow="1" bandRow="1">
                <a:tableStyleId>{5C22544A-7EE6-4342-B048-85BDC9FD1C3A}</a:tableStyleId>
              </a:tblPr>
              <a:tblGrid>
                <a:gridCol w="3952748">
                  <a:extLst>
                    <a:ext uri="{9D8B030D-6E8A-4147-A177-3AD203B41FA5}">
                      <a16:colId xmlns:a16="http://schemas.microsoft.com/office/drawing/2014/main" val="20000"/>
                    </a:ext>
                  </a:extLst>
                </a:gridCol>
              </a:tblGrid>
              <a:tr h="256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u="none" dirty="0">
                          <a:solidFill>
                            <a:srgbClr val="000000"/>
                          </a:solidFill>
                          <a:latin typeface="+mn-lt"/>
                        </a:rPr>
                        <a:t>Representative Lincoln Transactions with Family Offices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5" name="StoryTitle"/>
          <p:cNvSpPr txBox="1">
            <a:spLocks noChangeArrowheads="1"/>
          </p:cNvSpPr>
          <p:nvPr>
            <p:custDataLst>
              <p:tags r:id="rId1"/>
            </p:custDataLst>
          </p:nvPr>
        </p:nvSpPr>
        <p:spPr bwMode="auto">
          <a:xfrm>
            <a:off x="335711" y="1100786"/>
            <a:ext cx="401322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defPPr>
              <a:defRPr lang="de-DE"/>
            </a:defPPr>
            <a:lvl1pPr defTabSz="817563">
              <a:defRPr sz="1300" i="1">
                <a:solidFill>
                  <a:srgbClr val="000080"/>
                </a:solidFill>
                <a:latin typeface="Arial Narrow" pitchFamily="34" charset="0"/>
              </a:defRPr>
            </a:lvl1pPr>
            <a:lvl2pPr marL="407988" defTabSz="817563">
              <a:defRPr sz="2400">
                <a:latin typeface="Times New Roman" pitchFamily="18" charset="0"/>
              </a:defRPr>
            </a:lvl2pPr>
            <a:lvl3pPr marL="817563" defTabSz="817563">
              <a:defRPr sz="2400">
                <a:latin typeface="Times New Roman" pitchFamily="18" charset="0"/>
              </a:defRPr>
            </a:lvl3pPr>
            <a:lvl4pPr marL="1225550" defTabSz="817563">
              <a:defRPr sz="2400">
                <a:latin typeface="Times New Roman" pitchFamily="18" charset="0"/>
              </a:defRPr>
            </a:lvl4pPr>
            <a:lvl5pPr marL="1633538" defTabSz="817563">
              <a:defRPr sz="2400">
                <a:latin typeface="Times New Roman" pitchFamily="18" charset="0"/>
              </a:defRPr>
            </a:lvl5pPr>
            <a:lvl6pPr marL="2090738" defTabSz="817563" fontAlgn="base">
              <a:spcBef>
                <a:spcPct val="0"/>
              </a:spcBef>
              <a:spcAft>
                <a:spcPct val="0"/>
              </a:spcAft>
              <a:defRPr sz="2400">
                <a:latin typeface="Times New Roman" pitchFamily="18" charset="0"/>
              </a:defRPr>
            </a:lvl6pPr>
            <a:lvl7pPr marL="2547938" defTabSz="817563" fontAlgn="base">
              <a:spcBef>
                <a:spcPct val="0"/>
              </a:spcBef>
              <a:spcAft>
                <a:spcPct val="0"/>
              </a:spcAft>
              <a:defRPr sz="2400">
                <a:latin typeface="Times New Roman" pitchFamily="18" charset="0"/>
              </a:defRPr>
            </a:lvl7pPr>
            <a:lvl8pPr marL="3005138" defTabSz="817563" fontAlgn="base">
              <a:spcBef>
                <a:spcPct val="0"/>
              </a:spcBef>
              <a:spcAft>
                <a:spcPct val="0"/>
              </a:spcAft>
              <a:defRPr sz="2400">
                <a:latin typeface="Times New Roman" pitchFamily="18" charset="0"/>
              </a:defRPr>
            </a:lvl8pPr>
            <a:lvl9pPr marL="3462338" defTabSz="817563" fontAlgn="base">
              <a:spcBef>
                <a:spcPct val="0"/>
              </a:spcBef>
              <a:spcAft>
                <a:spcPct val="0"/>
              </a:spcAft>
              <a:defRPr sz="2400">
                <a:latin typeface="Times New Roman" pitchFamily="18" charset="0"/>
              </a:defRPr>
            </a:lvl9pPr>
          </a:lstStyle>
          <a:p>
            <a:r>
              <a:rPr lang="en-US" sz="1200" dirty="0">
                <a:solidFill>
                  <a:schemeClr val="tx1"/>
                </a:solidFill>
                <a:latin typeface="+mn-lt"/>
              </a:rPr>
              <a:t>Family offices can be excellent buyers:</a:t>
            </a:r>
          </a:p>
        </p:txBody>
      </p:sp>
      <p:sp>
        <p:nvSpPr>
          <p:cNvPr id="6" name="TText1_Topic"/>
          <p:cNvSpPr/>
          <p:nvPr>
            <p:custDataLst>
              <p:tags r:id="rId2"/>
            </p:custDataLst>
          </p:nvPr>
        </p:nvSpPr>
        <p:spPr bwMode="auto">
          <a:xfrm>
            <a:off x="330804" y="2292260"/>
            <a:ext cx="3959352" cy="731520"/>
          </a:xfrm>
          <a:prstGeom prst="rect">
            <a:avLst/>
          </a:prstGeom>
          <a:solidFill>
            <a:srgbClr val="7BA7D3"/>
          </a:solidFill>
          <a:ln w="6350" cap="flat" cmpd="sng" algn="ctr">
            <a:noFill/>
            <a:prstDash val="solid"/>
            <a:round/>
            <a:headEnd type="none" w="med" len="med"/>
            <a:tailEnd type="none" w="med" len="med"/>
          </a:ln>
          <a:effectLst/>
          <a:extLst/>
        </p:spPr>
        <p:txBody>
          <a:bodyPr vert="horz" wrap="square" lIns="0" tIns="0" rIns="0" bIns="0" numCol="1" spcCol="0" rtlCol="0" anchor="ctr" anchorCtr="0" compatLnSpc="1">
            <a:prstTxWarp prst="textNoShape">
              <a:avLst/>
            </a:prstTxWarp>
          </a:bodyPr>
          <a:lstStyle/>
          <a:p>
            <a:pPr algn="ctr" defTabSz="855534"/>
            <a:r>
              <a:rPr lang="en-US" sz="1000" b="1" dirty="0">
                <a:solidFill>
                  <a:srgbClr val="FFFFFF"/>
                </a:solidFill>
                <a:cs typeface="Arial" pitchFamily="34" charset="0"/>
              </a:rPr>
              <a:t>Often a good alternative for both selling </a:t>
            </a:r>
            <a:br>
              <a:rPr lang="en-US" sz="1000" b="1" dirty="0">
                <a:solidFill>
                  <a:srgbClr val="FFFFFF"/>
                </a:solidFill>
                <a:cs typeface="Arial" pitchFamily="34" charset="0"/>
              </a:rPr>
            </a:br>
            <a:r>
              <a:rPr lang="en-US" sz="1000" b="1" dirty="0">
                <a:solidFill>
                  <a:srgbClr val="FFFFFF"/>
                </a:solidFill>
                <a:cs typeface="Arial" pitchFamily="34" charset="0"/>
              </a:rPr>
              <a:t>shareholders and management</a:t>
            </a:r>
          </a:p>
        </p:txBody>
      </p:sp>
      <p:sp>
        <p:nvSpPr>
          <p:cNvPr id="7" name="TText1_Topic"/>
          <p:cNvSpPr/>
          <p:nvPr>
            <p:custDataLst>
              <p:tags r:id="rId3"/>
            </p:custDataLst>
          </p:nvPr>
        </p:nvSpPr>
        <p:spPr bwMode="auto">
          <a:xfrm>
            <a:off x="330804" y="3105896"/>
            <a:ext cx="3963042" cy="731520"/>
          </a:xfrm>
          <a:prstGeom prst="rect">
            <a:avLst/>
          </a:prstGeom>
          <a:solidFill>
            <a:srgbClr val="7BA7D3"/>
          </a:solidFill>
          <a:ln w="6350" cap="flat" cmpd="sng" algn="ctr">
            <a:noFill/>
            <a:prstDash val="solid"/>
            <a:round/>
            <a:headEnd type="none" w="med" len="med"/>
            <a:tailEnd type="none" w="med" len="med"/>
          </a:ln>
          <a:effectLst/>
          <a:extLst/>
        </p:spPr>
        <p:txBody>
          <a:bodyPr vert="horz" wrap="square" lIns="0" tIns="0" rIns="0" bIns="0" numCol="1" spcCol="0" rtlCol="0" anchor="ctr" anchorCtr="0" compatLnSpc="1">
            <a:prstTxWarp prst="textNoShape">
              <a:avLst/>
            </a:prstTxWarp>
          </a:bodyPr>
          <a:lstStyle/>
          <a:p>
            <a:pPr algn="ctr" defTabSz="855534"/>
            <a:r>
              <a:rPr lang="en-US" sz="1000" b="1" dirty="0">
                <a:solidFill>
                  <a:srgbClr val="FFFFFF"/>
                </a:solidFill>
                <a:cs typeface="Arial" pitchFamily="34" charset="0"/>
              </a:rPr>
              <a:t>May have lower return hurdles than private equity, </a:t>
            </a:r>
            <a:br>
              <a:rPr lang="en-US" sz="1000" b="1" dirty="0">
                <a:solidFill>
                  <a:srgbClr val="FFFFFF"/>
                </a:solidFill>
                <a:cs typeface="Arial" pitchFamily="34" charset="0"/>
              </a:rPr>
            </a:br>
            <a:r>
              <a:rPr lang="en-US" sz="1000" b="1" dirty="0">
                <a:solidFill>
                  <a:srgbClr val="FFFFFF"/>
                </a:solidFill>
                <a:cs typeface="Arial" pitchFamily="34" charset="0"/>
              </a:rPr>
              <a:t>which can lead to higher valuations</a:t>
            </a:r>
          </a:p>
        </p:txBody>
      </p:sp>
      <p:sp>
        <p:nvSpPr>
          <p:cNvPr id="8" name="TText1_Topic"/>
          <p:cNvSpPr/>
          <p:nvPr>
            <p:custDataLst>
              <p:tags r:id="rId4"/>
            </p:custDataLst>
          </p:nvPr>
        </p:nvSpPr>
        <p:spPr bwMode="auto">
          <a:xfrm>
            <a:off x="330804" y="4733168"/>
            <a:ext cx="3963042" cy="731520"/>
          </a:xfrm>
          <a:prstGeom prst="rect">
            <a:avLst/>
          </a:prstGeom>
          <a:solidFill>
            <a:srgbClr val="7BA7D3"/>
          </a:solidFill>
          <a:ln w="6350" cap="flat" cmpd="sng" algn="ctr">
            <a:noFill/>
            <a:prstDash val="solid"/>
            <a:round/>
            <a:headEnd type="none" w="med" len="med"/>
            <a:tailEnd type="none" w="med" len="med"/>
          </a:ln>
          <a:effectLst/>
          <a:extLst/>
        </p:spPr>
        <p:txBody>
          <a:bodyPr vert="horz" wrap="square" lIns="0" tIns="0" rIns="0" bIns="0" numCol="1" spcCol="0" rtlCol="0" anchor="ctr" anchorCtr="0" compatLnSpc="1">
            <a:prstTxWarp prst="textNoShape">
              <a:avLst/>
            </a:prstTxWarp>
          </a:bodyPr>
          <a:lstStyle/>
          <a:p>
            <a:pPr algn="ctr" defTabSz="855534"/>
            <a:r>
              <a:rPr lang="en-US" sz="1000" b="1" dirty="0">
                <a:solidFill>
                  <a:srgbClr val="FFFFFF"/>
                </a:solidFill>
                <a:cs typeface="Arial" pitchFamily="34" charset="0"/>
              </a:rPr>
              <a:t>Most family offices have longer hold periods than private equity; some of them hope to permanently own businesses</a:t>
            </a:r>
          </a:p>
        </p:txBody>
      </p:sp>
      <p:sp>
        <p:nvSpPr>
          <p:cNvPr id="9" name="TText1_Topic"/>
          <p:cNvSpPr/>
          <p:nvPr>
            <p:custDataLst>
              <p:tags r:id="rId5"/>
            </p:custDataLst>
          </p:nvPr>
        </p:nvSpPr>
        <p:spPr bwMode="auto">
          <a:xfrm>
            <a:off x="330804" y="3919532"/>
            <a:ext cx="3963042" cy="731520"/>
          </a:xfrm>
          <a:prstGeom prst="rect">
            <a:avLst/>
          </a:prstGeom>
          <a:solidFill>
            <a:srgbClr val="7BA7D3"/>
          </a:solidFill>
          <a:ln w="6350" cap="flat" cmpd="sng" algn="ctr">
            <a:noFill/>
            <a:prstDash val="solid"/>
            <a:round/>
            <a:headEnd type="none" w="med" len="med"/>
            <a:tailEnd type="none" w="med" len="med"/>
          </a:ln>
          <a:effectLst/>
          <a:extLst/>
        </p:spPr>
        <p:txBody>
          <a:bodyPr vert="horz" wrap="square" lIns="0" tIns="0" rIns="0" bIns="0" numCol="1" spcCol="0" rtlCol="0" anchor="ctr" anchorCtr="0" compatLnSpc="1">
            <a:prstTxWarp prst="textNoShape">
              <a:avLst/>
            </a:prstTxWarp>
          </a:bodyPr>
          <a:lstStyle/>
          <a:p>
            <a:pPr algn="ctr" defTabSz="855534"/>
            <a:r>
              <a:rPr lang="en-US" sz="1000" b="1" dirty="0">
                <a:solidFill>
                  <a:srgbClr val="FFFFFF"/>
                </a:solidFill>
              </a:rPr>
              <a:t>Family offices often use less leverage </a:t>
            </a:r>
            <a:br>
              <a:rPr lang="en-US" sz="1000" b="1" dirty="0">
                <a:solidFill>
                  <a:srgbClr val="FFFFFF"/>
                </a:solidFill>
              </a:rPr>
            </a:br>
            <a:r>
              <a:rPr lang="en-US" sz="1000" b="1" dirty="0">
                <a:solidFill>
                  <a:srgbClr val="FFFFFF"/>
                </a:solidFill>
              </a:rPr>
              <a:t>than private equity firms</a:t>
            </a:r>
          </a:p>
        </p:txBody>
      </p:sp>
      <p:sp>
        <p:nvSpPr>
          <p:cNvPr id="10" name="TText1_Topic"/>
          <p:cNvSpPr/>
          <p:nvPr>
            <p:custDataLst>
              <p:tags r:id="rId6"/>
            </p:custDataLst>
          </p:nvPr>
        </p:nvSpPr>
        <p:spPr bwMode="auto">
          <a:xfrm>
            <a:off x="330804" y="5546805"/>
            <a:ext cx="3963042" cy="731520"/>
          </a:xfrm>
          <a:prstGeom prst="rect">
            <a:avLst/>
          </a:prstGeom>
          <a:solidFill>
            <a:srgbClr val="7BA7D3"/>
          </a:solidFill>
          <a:ln w="6350" cap="flat" cmpd="sng" algn="ctr">
            <a:noFill/>
            <a:prstDash val="solid"/>
            <a:round/>
            <a:headEnd type="none" w="med" len="med"/>
            <a:tailEnd type="none" w="med" len="med"/>
          </a:ln>
          <a:effectLst/>
          <a:extLst/>
        </p:spPr>
        <p:txBody>
          <a:bodyPr vert="horz" wrap="square" lIns="0" tIns="0" rIns="0" bIns="0" numCol="1" spcCol="0" rtlCol="0" anchor="ctr" anchorCtr="0" compatLnSpc="1">
            <a:prstTxWarp prst="textNoShape">
              <a:avLst/>
            </a:prstTxWarp>
          </a:bodyPr>
          <a:lstStyle/>
          <a:p>
            <a:pPr algn="ctr" defTabSz="855534"/>
            <a:r>
              <a:rPr lang="en-US" sz="1000" b="1" dirty="0">
                <a:solidFill>
                  <a:srgbClr val="FFFFFF"/>
                </a:solidFill>
              </a:rPr>
              <a:t>Family offices are increasingly putting programs in place </a:t>
            </a:r>
            <a:br>
              <a:rPr lang="en-US" sz="1000" b="1" dirty="0">
                <a:solidFill>
                  <a:srgbClr val="FFFFFF"/>
                </a:solidFill>
              </a:rPr>
            </a:br>
            <a:r>
              <a:rPr lang="en-US" sz="1000" b="1" dirty="0">
                <a:solidFill>
                  <a:srgbClr val="FFFFFF"/>
                </a:solidFill>
              </a:rPr>
              <a:t>that will provide management with periodic liquidity, assuming a successful investment, removing an advantage that private equity groups had compared to family offices</a:t>
            </a:r>
          </a:p>
        </p:txBody>
      </p:sp>
      <p:sp>
        <p:nvSpPr>
          <p:cNvPr id="11" name="TText1_Topic"/>
          <p:cNvSpPr/>
          <p:nvPr>
            <p:custDataLst>
              <p:tags r:id="rId7"/>
            </p:custDataLst>
          </p:nvPr>
        </p:nvSpPr>
        <p:spPr bwMode="auto">
          <a:xfrm>
            <a:off x="330804" y="1478624"/>
            <a:ext cx="3963042" cy="731520"/>
          </a:xfrm>
          <a:prstGeom prst="rect">
            <a:avLst/>
          </a:prstGeom>
          <a:solidFill>
            <a:srgbClr val="7BA7D3"/>
          </a:solidFill>
          <a:ln w="6350" cap="flat" cmpd="sng" algn="ctr">
            <a:noFill/>
            <a:prstDash val="solid"/>
            <a:round/>
            <a:headEnd type="none" w="med" len="med"/>
            <a:tailEnd type="none" w="med" len="med"/>
          </a:ln>
          <a:effectLst/>
          <a:extLst/>
        </p:spPr>
        <p:txBody>
          <a:bodyPr vert="horz" wrap="square" lIns="0" tIns="0" rIns="0" bIns="0" numCol="1" spcCol="0" rtlCol="0" anchor="ctr" anchorCtr="0" compatLnSpc="1">
            <a:prstTxWarp prst="textNoShape">
              <a:avLst/>
            </a:prstTxWarp>
          </a:bodyPr>
          <a:lstStyle/>
          <a:p>
            <a:pPr algn="ctr" defTabSz="855534"/>
            <a:r>
              <a:rPr lang="en-US" sz="1000" b="1" dirty="0">
                <a:solidFill>
                  <a:srgbClr val="FFFFFF"/>
                </a:solidFill>
              </a:rPr>
              <a:t>Like niche market leaders and companies </a:t>
            </a:r>
            <a:br>
              <a:rPr lang="en-US" sz="1000" b="1" dirty="0">
                <a:solidFill>
                  <a:srgbClr val="FFFFFF"/>
                </a:solidFill>
              </a:rPr>
            </a:br>
            <a:r>
              <a:rPr lang="en-US" sz="1000" b="1" dirty="0">
                <a:solidFill>
                  <a:srgbClr val="FFFFFF"/>
                </a:solidFill>
              </a:rPr>
              <a:t>that have strong market share positions</a:t>
            </a:r>
          </a:p>
        </p:txBody>
      </p:sp>
      <p:pic>
        <p:nvPicPr>
          <p:cNvPr id="5122"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51527" y="3071589"/>
            <a:ext cx="1165991"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38286" y="3071589"/>
            <a:ext cx="116599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7"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4907" y="4815285"/>
            <a:ext cx="116599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1527" y="1478624"/>
            <a:ext cx="116599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4907" y="1478624"/>
            <a:ext cx="116599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44907" y="3071589"/>
            <a:ext cx="116599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51527" y="4815285"/>
            <a:ext cx="116599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638286" y="4815285"/>
            <a:ext cx="116599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38286" y="1478624"/>
            <a:ext cx="1165990" cy="146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37</a:t>
            </a:r>
          </a:p>
        </p:txBody>
      </p:sp>
    </p:spTree>
    <p:extLst>
      <p:ext uri="{BB962C8B-B14F-4D97-AF65-F5344CB8AC3E}">
        <p14:creationId xmlns:p14="http://schemas.microsoft.com/office/powerpoint/2010/main" val="20421212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Selected Family Offices</a:t>
            </a:r>
          </a:p>
        </p:txBody>
      </p:sp>
      <p:grpSp>
        <p:nvGrpSpPr>
          <p:cNvPr id="65" name="Group 64"/>
          <p:cNvGrpSpPr/>
          <p:nvPr/>
        </p:nvGrpSpPr>
        <p:grpSpPr>
          <a:xfrm>
            <a:off x="1669815" y="6497384"/>
            <a:ext cx="7016984" cy="213962"/>
            <a:chOff x="1669815" y="6497384"/>
            <a:chExt cx="7016984" cy="213962"/>
          </a:xfrm>
        </p:grpSpPr>
        <p:sp>
          <p:nvSpPr>
            <p:cNvPr id="66" name="TextBox 65"/>
            <p:cNvSpPr txBox="1"/>
            <p:nvPr/>
          </p:nvSpPr>
          <p:spPr>
            <a:xfrm>
              <a:off x="1890713" y="6538963"/>
              <a:ext cx="6796086" cy="130805"/>
            </a:xfrm>
            <a:prstGeom prst="rect">
              <a:avLst/>
            </a:prstGeom>
            <a:noFill/>
          </p:spPr>
          <p:txBody>
            <a:bodyPr vert="horz" wrap="square" lIns="0" tIns="22860" rIns="0" bIns="0" rtlCol="0" anchor="t">
              <a:noAutofit/>
            </a:bodyPr>
            <a:lstStyle/>
            <a:p>
              <a:r>
                <a:rPr lang="en-US" sz="700" i="1" dirty="0"/>
                <a:t>Indicates Lincoln has been engaged by the firm or sold a business to them</a:t>
              </a:r>
            </a:p>
          </p:txBody>
        </p:sp>
        <p:pic>
          <p:nvPicPr>
            <p:cNvPr id="67"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1669815" y="6497384"/>
              <a:ext cx="220898" cy="213962"/>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ectangle 3"/>
          <p:cNvSpPr>
            <a:spLocks noChangeArrowheads="1"/>
          </p:cNvSpPr>
          <p:nvPr/>
        </p:nvSpPr>
        <p:spPr bwMode="auto">
          <a:xfrm>
            <a:off x="333375" y="4677287"/>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Contact: Michael Nelson</a:t>
            </a:r>
          </a:p>
          <a:p>
            <a:pPr>
              <a:buClr>
                <a:srgbClr val="07325F"/>
              </a:buClr>
            </a:pPr>
            <a:r>
              <a:rPr lang="en-US" sz="800" dirty="0">
                <a:solidFill>
                  <a:srgbClr val="000000"/>
                </a:solidFill>
              </a:rPr>
              <a:t>Location: Chicago, IL</a:t>
            </a:r>
          </a:p>
          <a:p>
            <a:pPr>
              <a:buClr>
                <a:srgbClr val="07325F"/>
              </a:buClr>
            </a:pPr>
            <a:r>
              <a:rPr lang="en-US" sz="800" dirty="0">
                <a:solidFill>
                  <a:srgbClr val="000000"/>
                </a:solidFill>
              </a:rPr>
              <a:t>Fund Size: $1,000 million</a:t>
            </a:r>
          </a:p>
          <a:p>
            <a:pPr>
              <a:buClr>
                <a:srgbClr val="07325F"/>
              </a:buClr>
            </a:pPr>
            <a:r>
              <a:rPr lang="en-US" sz="800" dirty="0">
                <a:solidFill>
                  <a:srgbClr val="000000"/>
                </a:solidFill>
              </a:rPr>
              <a:t>Deals Shown Since 2012: 122</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19063" indent="-119063">
              <a:spcAft>
                <a:spcPts val="200"/>
              </a:spcAft>
              <a:buClr>
                <a:srgbClr val="07325F"/>
              </a:buClr>
              <a:buFont typeface="Wingdings" panose="05000000000000000000" pitchFamily="2" charset="2"/>
              <a:buChar char="§"/>
            </a:pPr>
            <a:r>
              <a:rPr lang="en-US" sz="800" dirty="0">
                <a:solidFill>
                  <a:srgbClr val="000000"/>
                </a:solidFill>
              </a:rPr>
              <a:t>Focused on putting capital to work under new leadership</a:t>
            </a:r>
          </a:p>
          <a:p>
            <a:pPr marL="119063" indent="-119063">
              <a:spcAft>
                <a:spcPts val="200"/>
              </a:spcAft>
              <a:buClr>
                <a:srgbClr val="07325F"/>
              </a:buClr>
              <a:buFont typeface="Wingdings" panose="05000000000000000000" pitchFamily="2" charset="2"/>
              <a:buChar char="§"/>
            </a:pPr>
            <a:r>
              <a:rPr lang="en-US" sz="800" dirty="0">
                <a:solidFill>
                  <a:srgbClr val="000000"/>
                </a:solidFill>
              </a:rPr>
              <a:t>Flexible investment structure</a:t>
            </a:r>
          </a:p>
        </p:txBody>
      </p:sp>
      <p:sp>
        <p:nvSpPr>
          <p:cNvPr id="46" name="Rectangle 4"/>
          <p:cNvSpPr>
            <a:spLocks noChangeArrowheads="1"/>
          </p:cNvSpPr>
          <p:nvPr/>
        </p:nvSpPr>
        <p:spPr bwMode="auto">
          <a:xfrm>
            <a:off x="333375" y="4677288"/>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Pritzker Group</a:t>
            </a:r>
          </a:p>
        </p:txBody>
      </p:sp>
      <p:pic>
        <p:nvPicPr>
          <p:cNvPr id="96"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82814" y="4905241"/>
            <a:ext cx="182560" cy="176828"/>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872043" y="4905241"/>
            <a:ext cx="980065" cy="304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 name="Group 14"/>
          <p:cNvGrpSpPr/>
          <p:nvPr/>
        </p:nvGrpSpPr>
        <p:grpSpPr>
          <a:xfrm>
            <a:off x="6753225" y="4677287"/>
            <a:ext cx="2057400" cy="1705269"/>
            <a:chOff x="6753225" y="4677287"/>
            <a:chExt cx="2057400" cy="1705269"/>
          </a:xfrm>
        </p:grpSpPr>
        <p:sp>
          <p:nvSpPr>
            <p:cNvPr id="49" name="Rectangle 3"/>
            <p:cNvSpPr>
              <a:spLocks noChangeArrowheads="1"/>
            </p:cNvSpPr>
            <p:nvPr/>
          </p:nvSpPr>
          <p:spPr bwMode="auto">
            <a:xfrm>
              <a:off x="6753225" y="4677287"/>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Contact: Clay Hunter</a:t>
              </a:r>
            </a:p>
            <a:p>
              <a:pPr>
                <a:buClr>
                  <a:srgbClr val="07325F"/>
                </a:buClr>
              </a:pPr>
              <a:r>
                <a:rPr lang="en-US" sz="800" dirty="0">
                  <a:solidFill>
                    <a:srgbClr val="000000"/>
                  </a:solidFill>
                </a:rPr>
                <a:t>Location: Little Rock, AR</a:t>
              </a:r>
            </a:p>
            <a:p>
              <a:pPr>
                <a:buClr>
                  <a:srgbClr val="07325F"/>
                </a:buClr>
              </a:pPr>
              <a:r>
                <a:rPr lang="en-US" sz="800" dirty="0">
                  <a:solidFill>
                    <a:srgbClr val="000000"/>
                  </a:solidFill>
                </a:rPr>
                <a:t>Fund Size: $650 million</a:t>
              </a:r>
            </a:p>
            <a:p>
              <a:pPr>
                <a:buClr>
                  <a:srgbClr val="07325F"/>
                </a:buClr>
              </a:pPr>
              <a:r>
                <a:rPr lang="en-US" sz="800" dirty="0">
                  <a:solidFill>
                    <a:srgbClr val="000000"/>
                  </a:solidFill>
                </a:rPr>
                <a:t>Deals Shown Since 2012: 114</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19063" indent="-119063">
                <a:spcAft>
                  <a:spcPts val="200"/>
                </a:spcAft>
                <a:buClr>
                  <a:srgbClr val="07325F"/>
                </a:buClr>
                <a:buFont typeface="Wingdings" panose="05000000000000000000" pitchFamily="2" charset="2"/>
                <a:buChar char="§"/>
              </a:pPr>
              <a:r>
                <a:rPr lang="en-US" sz="800" dirty="0">
                  <a:solidFill>
                    <a:srgbClr val="000000"/>
                  </a:solidFill>
                </a:rPr>
                <a:t>Invests in companies with opportunities for substantial value creation and growth</a:t>
              </a:r>
            </a:p>
          </p:txBody>
        </p:sp>
        <p:sp>
          <p:nvSpPr>
            <p:cNvPr id="50" name="Rectangle 4"/>
            <p:cNvSpPr>
              <a:spLocks noChangeArrowheads="1"/>
            </p:cNvSpPr>
            <p:nvPr/>
          </p:nvSpPr>
          <p:spPr bwMode="auto">
            <a:xfrm>
              <a:off x="6753225" y="4677288"/>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The Stephens Group</a:t>
              </a:r>
            </a:p>
          </p:txBody>
        </p:sp>
      </p:grpSp>
      <p:pic>
        <p:nvPicPr>
          <p:cNvPr id="119"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404074" y="4918365"/>
            <a:ext cx="755703" cy="2777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 name="Group 11"/>
          <p:cNvGrpSpPr/>
          <p:nvPr/>
        </p:nvGrpSpPr>
        <p:grpSpPr>
          <a:xfrm>
            <a:off x="4598617" y="2859433"/>
            <a:ext cx="2057400" cy="1705269"/>
            <a:chOff x="4616450" y="2859433"/>
            <a:chExt cx="2057400" cy="1705269"/>
          </a:xfrm>
        </p:grpSpPr>
        <p:sp>
          <p:nvSpPr>
            <p:cNvPr id="103" name="Rectangle 3"/>
            <p:cNvSpPr>
              <a:spLocks noChangeArrowheads="1"/>
            </p:cNvSpPr>
            <p:nvPr/>
          </p:nvSpPr>
          <p:spPr bwMode="auto">
            <a:xfrm>
              <a:off x="4616450" y="2859433"/>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Contact: John Jonge Poerink</a:t>
              </a: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$700 million</a:t>
              </a:r>
            </a:p>
            <a:p>
              <a:pPr>
                <a:buClr>
                  <a:srgbClr val="07325F"/>
                </a:buClr>
              </a:pPr>
              <a:r>
                <a:rPr lang="en-US" sz="800" dirty="0">
                  <a:solidFill>
                    <a:srgbClr val="000000"/>
                  </a:solidFill>
                </a:rPr>
                <a:t>Deals Shown Since 2012: 63</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19063" indent="-119063">
                <a:spcAft>
                  <a:spcPts val="200"/>
                </a:spcAft>
                <a:buClr>
                  <a:srgbClr val="07325F"/>
                </a:buClr>
                <a:buFont typeface="Wingdings" panose="05000000000000000000" pitchFamily="2" charset="2"/>
                <a:buChar char="§"/>
              </a:pPr>
              <a:r>
                <a:rPr lang="en-US" sz="800" dirty="0">
                  <a:solidFill>
                    <a:srgbClr val="000000"/>
                  </a:solidFill>
                </a:rPr>
                <a:t>Targets companies with opportunities for add-on acquisitions and limited exposure to macro-economic swings</a:t>
              </a:r>
            </a:p>
          </p:txBody>
        </p:sp>
        <p:sp>
          <p:nvSpPr>
            <p:cNvPr id="104" name="Rectangle 4"/>
            <p:cNvSpPr>
              <a:spLocks noChangeArrowheads="1"/>
            </p:cNvSpPr>
            <p:nvPr/>
          </p:nvSpPr>
          <p:spPr bwMode="auto">
            <a:xfrm>
              <a:off x="4616450" y="2859434"/>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Linley Capital</a:t>
              </a:r>
            </a:p>
          </p:txBody>
        </p:sp>
      </p:grpSp>
      <p:pic>
        <p:nvPicPr>
          <p:cNvPr id="146" name="Picture 2" descr="https://pbs.twimg.com/profile_images/2372540004/vd74mjiyz19ixgkd3imp_400x400.jpe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5244456" y="3090141"/>
            <a:ext cx="765723" cy="301698"/>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3"/>
          <p:cNvSpPr>
            <a:spLocks noChangeArrowheads="1"/>
          </p:cNvSpPr>
          <p:nvPr/>
        </p:nvSpPr>
        <p:spPr bwMode="auto">
          <a:xfrm>
            <a:off x="2461842" y="1063331"/>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Contact: Michael Canmann</a:t>
            </a:r>
          </a:p>
          <a:p>
            <a:pPr>
              <a:buClr>
                <a:srgbClr val="07325F"/>
              </a:buClr>
            </a:pPr>
            <a:r>
              <a:rPr lang="en-US" sz="800" dirty="0">
                <a:solidFill>
                  <a:srgbClr val="000000"/>
                </a:solidFill>
              </a:rPr>
              <a:t>Location: Chicago, IL</a:t>
            </a:r>
          </a:p>
          <a:p>
            <a:pPr>
              <a:buClr>
                <a:srgbClr val="07325F"/>
              </a:buClr>
            </a:pPr>
            <a:r>
              <a:rPr lang="en-US" sz="800" dirty="0">
                <a:solidFill>
                  <a:srgbClr val="000000"/>
                </a:solidFill>
              </a:rPr>
              <a:t>Fund Size: $4,000 million</a:t>
            </a:r>
          </a:p>
          <a:p>
            <a:pPr>
              <a:buClr>
                <a:srgbClr val="07325F"/>
              </a:buClr>
            </a:pPr>
            <a:r>
              <a:rPr lang="en-US" sz="800" dirty="0">
                <a:solidFill>
                  <a:srgbClr val="000000"/>
                </a:solidFill>
              </a:rPr>
              <a:t>Deals Shown Since 2012: 56</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19063" indent="-119063">
              <a:spcAft>
                <a:spcPts val="200"/>
              </a:spcAft>
              <a:buClr>
                <a:srgbClr val="07325F"/>
              </a:buClr>
              <a:buFont typeface="Wingdings" panose="05000000000000000000" pitchFamily="2" charset="2"/>
              <a:buChar char="§"/>
            </a:pPr>
            <a:r>
              <a:rPr lang="en-US" sz="800" dirty="0">
                <a:solidFill>
                  <a:srgbClr val="000000"/>
                </a:solidFill>
              </a:rPr>
              <a:t>Invests in growing businesses with highly defensible positions</a:t>
            </a:r>
          </a:p>
        </p:txBody>
      </p:sp>
      <p:sp>
        <p:nvSpPr>
          <p:cNvPr id="85" name="Rectangle 4"/>
          <p:cNvSpPr>
            <a:spLocks noChangeArrowheads="1"/>
          </p:cNvSpPr>
          <p:nvPr/>
        </p:nvSpPr>
        <p:spPr bwMode="auto">
          <a:xfrm>
            <a:off x="2461842" y="1063332"/>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CC Industries</a:t>
            </a:r>
          </a:p>
        </p:txBody>
      </p:sp>
      <p:pic>
        <p:nvPicPr>
          <p:cNvPr id="77"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4311281" y="1291285"/>
            <a:ext cx="182560" cy="176828"/>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9"/>
          <p:cNvPicPr>
            <a:picLocks noChangeAspect="1" noChangeArrowheads="1"/>
          </p:cNvPicPr>
          <p:nvPr/>
        </p:nvPicPr>
        <p:blipFill>
          <a:blip r:embed="rId6" cstate="print">
            <a:extLst>
              <a:ext uri="{28A0092B-C50C-407E-A947-70E740481C1C}">
                <a14:useLocalDpi xmlns:a14="http://schemas.microsoft.com/office/drawing/2010/main"/>
              </a:ext>
            </a:extLst>
          </a:blip>
          <a:srcRect b="19685"/>
          <a:stretch>
            <a:fillRect/>
          </a:stretch>
        </p:blipFill>
        <p:spPr bwMode="auto">
          <a:xfrm>
            <a:off x="3257078" y="1292963"/>
            <a:ext cx="466928" cy="272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Rectangle 3"/>
          <p:cNvSpPr>
            <a:spLocks noChangeArrowheads="1"/>
          </p:cNvSpPr>
          <p:nvPr/>
        </p:nvSpPr>
        <p:spPr bwMode="auto">
          <a:xfrm>
            <a:off x="325067" y="2859433"/>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Contact: Gerald Rosberg</a:t>
            </a:r>
          </a:p>
          <a:p>
            <a:pPr>
              <a:buClr>
                <a:srgbClr val="07325F"/>
              </a:buClr>
            </a:pPr>
            <a:r>
              <a:rPr lang="en-US" sz="800" dirty="0">
                <a:solidFill>
                  <a:srgbClr val="000000"/>
                </a:solidFill>
              </a:rPr>
              <a:t>Location: Arlington, VA</a:t>
            </a:r>
          </a:p>
          <a:p>
            <a:pPr>
              <a:buClr>
                <a:srgbClr val="07325F"/>
              </a:buClr>
            </a:pPr>
            <a:r>
              <a:rPr lang="en-US" sz="800" dirty="0">
                <a:solidFill>
                  <a:srgbClr val="000000"/>
                </a:solidFill>
              </a:rPr>
              <a:t>Fund Size: $1,000 million</a:t>
            </a:r>
          </a:p>
          <a:p>
            <a:pPr>
              <a:buClr>
                <a:srgbClr val="07325F"/>
              </a:buClr>
            </a:pPr>
            <a:r>
              <a:rPr lang="en-US" sz="800" dirty="0">
                <a:solidFill>
                  <a:srgbClr val="000000"/>
                </a:solidFill>
              </a:rPr>
              <a:t>Deals Shown Since 2012: 45</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19063" indent="-119063">
              <a:spcAft>
                <a:spcPts val="200"/>
              </a:spcAft>
              <a:buClr>
                <a:srgbClr val="07325F"/>
              </a:buClr>
              <a:buFont typeface="Wingdings" panose="05000000000000000000" pitchFamily="2" charset="2"/>
              <a:buChar char="§"/>
            </a:pPr>
            <a:r>
              <a:rPr lang="en-US" sz="800" dirty="0">
                <a:solidFill>
                  <a:srgbClr val="000000"/>
                </a:solidFill>
              </a:rPr>
              <a:t>Focused on niche manufacturing businesses with sustainable </a:t>
            </a:r>
            <a:br>
              <a:rPr lang="en-US" sz="800" dirty="0">
                <a:solidFill>
                  <a:srgbClr val="000000"/>
                </a:solidFill>
              </a:rPr>
            </a:br>
            <a:r>
              <a:rPr lang="en-US" sz="800" dirty="0">
                <a:solidFill>
                  <a:srgbClr val="000000"/>
                </a:solidFill>
              </a:rPr>
              <a:t>competitive advantages </a:t>
            </a:r>
          </a:p>
        </p:txBody>
      </p:sp>
      <p:sp>
        <p:nvSpPr>
          <p:cNvPr id="101" name="Rectangle 4"/>
          <p:cNvSpPr>
            <a:spLocks noChangeArrowheads="1"/>
          </p:cNvSpPr>
          <p:nvPr/>
        </p:nvSpPr>
        <p:spPr bwMode="auto">
          <a:xfrm>
            <a:off x="325067" y="2859434"/>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Graham Holdings </a:t>
            </a:r>
          </a:p>
        </p:txBody>
      </p:sp>
      <p:pic>
        <p:nvPicPr>
          <p:cNvPr id="83"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74506" y="3087387"/>
            <a:ext cx="182560" cy="17682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ttp://1-ps.googleusercontent.com/h/www.mideasttime.com/wp-content/themes/newswire-light/includes/xtimthumb.php,qw=250,azc=1,asrc=,_logos,_graham-holdings-company-logo.png.pagespeed.ic.EiTsD94tsv.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40921" y="3112666"/>
            <a:ext cx="1025693" cy="225652"/>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3"/>
          <p:cNvSpPr>
            <a:spLocks noChangeArrowheads="1"/>
          </p:cNvSpPr>
          <p:nvPr/>
        </p:nvSpPr>
        <p:spPr bwMode="auto">
          <a:xfrm>
            <a:off x="325067" y="1063331"/>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Contact: Charlie Lewis</a:t>
            </a:r>
          </a:p>
          <a:p>
            <a:pPr>
              <a:buClr>
                <a:srgbClr val="07325F"/>
              </a:buClr>
            </a:pPr>
            <a:r>
              <a:rPr lang="en-US" sz="800" dirty="0">
                <a:solidFill>
                  <a:srgbClr val="000000"/>
                </a:solidFill>
              </a:rPr>
              <a:t>Location: Philadelphia, PA</a:t>
            </a:r>
          </a:p>
          <a:p>
            <a:pPr>
              <a:buClr>
                <a:srgbClr val="07325F"/>
              </a:buClr>
            </a:pPr>
            <a:r>
              <a:rPr lang="en-US" sz="800" dirty="0">
                <a:solidFill>
                  <a:srgbClr val="000000"/>
                </a:solidFill>
              </a:rPr>
              <a:t>Fund Size: $1,000 million</a:t>
            </a:r>
          </a:p>
          <a:p>
            <a:pPr>
              <a:buClr>
                <a:srgbClr val="07325F"/>
              </a:buClr>
            </a:pPr>
            <a:r>
              <a:rPr lang="en-US" sz="800" dirty="0">
                <a:solidFill>
                  <a:srgbClr val="000000"/>
                </a:solidFill>
              </a:rPr>
              <a:t>Deals Shown Since 2012: 75</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19063" indent="-119063">
              <a:spcAft>
                <a:spcPts val="200"/>
              </a:spcAft>
              <a:buClr>
                <a:srgbClr val="07325F"/>
              </a:buClr>
              <a:buFont typeface="Wingdings" panose="05000000000000000000" pitchFamily="2" charset="2"/>
              <a:buChar char="§"/>
            </a:pPr>
            <a:r>
              <a:rPr lang="en-US" sz="800" dirty="0">
                <a:solidFill>
                  <a:srgbClr val="000000"/>
                </a:solidFill>
              </a:rPr>
              <a:t>Committed to private ownership</a:t>
            </a:r>
          </a:p>
          <a:p>
            <a:pPr marL="119063" indent="-119063">
              <a:spcAft>
                <a:spcPts val="200"/>
              </a:spcAft>
              <a:buClr>
                <a:srgbClr val="07325F"/>
              </a:buClr>
              <a:buFont typeface="Wingdings" panose="05000000000000000000" pitchFamily="2" charset="2"/>
              <a:buChar char="§"/>
            </a:pPr>
            <a:r>
              <a:rPr lang="en-US" sz="800" dirty="0">
                <a:solidFill>
                  <a:srgbClr val="000000"/>
                </a:solidFill>
              </a:rPr>
              <a:t>Look for industries that support sustainable organic growth</a:t>
            </a:r>
          </a:p>
        </p:txBody>
      </p:sp>
      <p:sp>
        <p:nvSpPr>
          <p:cNvPr id="90" name="Rectangle 4"/>
          <p:cNvSpPr>
            <a:spLocks noChangeArrowheads="1"/>
          </p:cNvSpPr>
          <p:nvPr/>
        </p:nvSpPr>
        <p:spPr bwMode="auto">
          <a:xfrm>
            <a:off x="325067" y="1063332"/>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Berwind Corporation</a:t>
            </a:r>
          </a:p>
        </p:txBody>
      </p:sp>
      <p:pic>
        <p:nvPicPr>
          <p:cNvPr id="68"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2174506" y="1291285"/>
            <a:ext cx="182560" cy="176828"/>
          </a:xfrm>
          <a:prstGeom prst="rect">
            <a:avLst/>
          </a:prstGeom>
          <a:noFill/>
          <a:extLst>
            <a:ext uri="{909E8E84-426E-40DD-AFC4-6F175D3DCCD1}">
              <a14:hiddenFill xmlns:a14="http://schemas.microsoft.com/office/drawing/2010/main">
                <a:solidFill>
                  <a:srgbClr val="FFFFFF"/>
                </a:solidFill>
              </a14:hiddenFill>
            </a:ext>
          </a:extLst>
        </p:spPr>
      </p:pic>
      <p:sp>
        <p:nvSpPr>
          <p:cNvPr id="70" name="Rectangle 3"/>
          <p:cNvSpPr>
            <a:spLocks noChangeArrowheads="1"/>
          </p:cNvSpPr>
          <p:nvPr/>
        </p:nvSpPr>
        <p:spPr bwMode="auto">
          <a:xfrm>
            <a:off x="6742332" y="1063331"/>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t>Contact: Jason Moskowitz</a:t>
            </a:r>
          </a:p>
          <a:p>
            <a:pPr>
              <a:buClr>
                <a:srgbClr val="07325F"/>
              </a:buClr>
            </a:pPr>
            <a:r>
              <a:rPr lang="en-US" sz="800" dirty="0"/>
              <a:t>Location: Elmhurst, IL</a:t>
            </a:r>
          </a:p>
          <a:p>
            <a:pPr>
              <a:buClr>
                <a:srgbClr val="07325F"/>
              </a:buClr>
            </a:pPr>
            <a:r>
              <a:rPr lang="en-US" sz="800" dirty="0"/>
              <a:t>Fund Size: $500 million</a:t>
            </a:r>
          </a:p>
          <a:p>
            <a:pPr>
              <a:buClr>
                <a:srgbClr val="07325F"/>
              </a:buClr>
            </a:pPr>
            <a:r>
              <a:rPr lang="en-US" sz="800" dirty="0"/>
              <a:t>Deals Shown Since 2012: 57</a:t>
            </a:r>
          </a:p>
          <a:p>
            <a:pPr>
              <a:buClr>
                <a:srgbClr val="07325F"/>
              </a:buClr>
            </a:pPr>
            <a:endParaRPr lang="en-US" sz="800" dirty="0">
              <a:solidFill>
                <a:srgbClr val="FF0000"/>
              </a:solidFill>
            </a:endParaRPr>
          </a:p>
          <a:p>
            <a:pPr>
              <a:spcAft>
                <a:spcPts val="200"/>
              </a:spcAft>
              <a:buClr>
                <a:srgbClr val="07325F"/>
              </a:buClr>
            </a:pPr>
            <a:r>
              <a:rPr lang="en-US" sz="800" b="1" dirty="0"/>
              <a:t>Commentary</a:t>
            </a:r>
          </a:p>
          <a:p>
            <a:pPr marL="119063" indent="-119063">
              <a:spcAft>
                <a:spcPts val="200"/>
              </a:spcAft>
              <a:buClr>
                <a:srgbClr val="07325F"/>
              </a:buClr>
              <a:buFont typeface="Wingdings" panose="05000000000000000000" pitchFamily="2" charset="2"/>
              <a:buChar char="§"/>
            </a:pPr>
            <a:r>
              <a:rPr lang="en-US" sz="800" dirty="0"/>
              <a:t>Long-term hold philosophy</a:t>
            </a:r>
          </a:p>
          <a:p>
            <a:pPr marL="119063" indent="-119063">
              <a:spcAft>
                <a:spcPts val="200"/>
              </a:spcAft>
              <a:buClr>
                <a:srgbClr val="07325F"/>
              </a:buClr>
              <a:buFont typeface="Wingdings" panose="05000000000000000000" pitchFamily="2" charset="2"/>
              <a:buChar char="§"/>
            </a:pPr>
            <a:r>
              <a:rPr lang="en-US" sz="800" dirty="0"/>
              <a:t>Targets companies with a proprietary niche in their respective market</a:t>
            </a:r>
          </a:p>
        </p:txBody>
      </p:sp>
      <p:sp>
        <p:nvSpPr>
          <p:cNvPr id="71" name="Rectangle 4"/>
          <p:cNvSpPr>
            <a:spLocks noChangeArrowheads="1"/>
          </p:cNvSpPr>
          <p:nvPr/>
        </p:nvSpPr>
        <p:spPr bwMode="auto">
          <a:xfrm>
            <a:off x="6742332" y="1063332"/>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chemeClr val="bg1"/>
                </a:solidFill>
              </a:rPr>
              <a:t>Duchossois Group</a:t>
            </a:r>
          </a:p>
        </p:txBody>
      </p:sp>
      <p:sp>
        <p:nvSpPr>
          <p:cNvPr id="116" name="Rectangle 3"/>
          <p:cNvSpPr>
            <a:spLocks noChangeArrowheads="1"/>
          </p:cNvSpPr>
          <p:nvPr/>
        </p:nvSpPr>
        <p:spPr bwMode="auto">
          <a:xfrm>
            <a:off x="4598617" y="4677286"/>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t>Contact: Ted Kovas</a:t>
            </a:r>
          </a:p>
          <a:p>
            <a:pPr>
              <a:buClr>
                <a:srgbClr val="07325F"/>
              </a:buClr>
            </a:pPr>
            <a:r>
              <a:rPr lang="en-US" sz="800" dirty="0"/>
              <a:t>Location: Lake Forest, IL</a:t>
            </a:r>
          </a:p>
          <a:p>
            <a:pPr>
              <a:buClr>
                <a:srgbClr val="07325F"/>
              </a:buClr>
            </a:pPr>
            <a:r>
              <a:rPr lang="en-US" sz="800" dirty="0"/>
              <a:t>Fund Size: n/a</a:t>
            </a:r>
          </a:p>
          <a:p>
            <a:pPr>
              <a:buClr>
                <a:srgbClr val="07325F"/>
              </a:buClr>
            </a:pPr>
            <a:r>
              <a:rPr lang="en-US" sz="800" dirty="0"/>
              <a:t>Deals Shown Since 2012: 24</a:t>
            </a:r>
          </a:p>
          <a:p>
            <a:pPr>
              <a:buClr>
                <a:srgbClr val="07325F"/>
              </a:buClr>
            </a:pPr>
            <a:endParaRPr lang="en-US" sz="800" dirty="0">
              <a:solidFill>
                <a:srgbClr val="FF0000"/>
              </a:solidFill>
            </a:endParaRPr>
          </a:p>
          <a:p>
            <a:pPr>
              <a:spcAft>
                <a:spcPts val="200"/>
              </a:spcAft>
              <a:buClr>
                <a:srgbClr val="07325F"/>
              </a:buClr>
            </a:pPr>
            <a:r>
              <a:rPr lang="en-US" sz="800" b="1" dirty="0"/>
              <a:t>Commentary</a:t>
            </a:r>
          </a:p>
          <a:p>
            <a:pPr marL="119063" indent="-119063">
              <a:spcAft>
                <a:spcPts val="200"/>
              </a:spcAft>
              <a:buClr>
                <a:srgbClr val="07325F"/>
              </a:buClr>
              <a:buFont typeface="Wingdings" panose="05000000000000000000" pitchFamily="2" charset="2"/>
              <a:buChar char="§"/>
            </a:pPr>
            <a:r>
              <a:rPr lang="en-US" sz="800" dirty="0"/>
              <a:t>Long-term hold philosophy</a:t>
            </a:r>
          </a:p>
          <a:p>
            <a:pPr marL="119063" indent="-119063">
              <a:spcAft>
                <a:spcPts val="200"/>
              </a:spcAft>
              <a:buClr>
                <a:srgbClr val="07325F"/>
              </a:buClr>
              <a:buFont typeface="Wingdings" panose="05000000000000000000" pitchFamily="2" charset="2"/>
              <a:buChar char="§"/>
            </a:pPr>
            <a:r>
              <a:rPr lang="en-US" sz="800" dirty="0"/>
              <a:t>Broad industry focus </a:t>
            </a:r>
          </a:p>
        </p:txBody>
      </p:sp>
      <p:sp>
        <p:nvSpPr>
          <p:cNvPr id="117" name="Rectangle 4"/>
          <p:cNvSpPr>
            <a:spLocks noChangeArrowheads="1"/>
          </p:cNvSpPr>
          <p:nvPr/>
        </p:nvSpPr>
        <p:spPr bwMode="auto">
          <a:xfrm>
            <a:off x="4598617" y="4677287"/>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The Bode Companies</a:t>
            </a:r>
          </a:p>
        </p:txBody>
      </p:sp>
      <p:grpSp>
        <p:nvGrpSpPr>
          <p:cNvPr id="74" name="Group 73"/>
          <p:cNvGrpSpPr/>
          <p:nvPr/>
        </p:nvGrpSpPr>
        <p:grpSpPr>
          <a:xfrm>
            <a:off x="4598617" y="1063331"/>
            <a:ext cx="2057400" cy="1705269"/>
            <a:chOff x="6753225" y="1063331"/>
            <a:chExt cx="2057400" cy="1705269"/>
          </a:xfrm>
        </p:grpSpPr>
        <p:sp>
          <p:nvSpPr>
            <p:cNvPr id="78" name="Rectangle 3"/>
            <p:cNvSpPr>
              <a:spLocks noChangeArrowheads="1"/>
            </p:cNvSpPr>
            <p:nvPr/>
          </p:nvSpPr>
          <p:spPr bwMode="auto">
            <a:xfrm>
              <a:off x="6753225" y="1063331"/>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Contact: Ian Ross</a:t>
              </a:r>
            </a:p>
            <a:p>
              <a:pPr>
                <a:buClr>
                  <a:srgbClr val="07325F"/>
                </a:buClr>
              </a:pPr>
              <a:r>
                <a:rPr lang="en-US" sz="800" dirty="0">
                  <a:solidFill>
                    <a:srgbClr val="000000"/>
                  </a:solidFill>
                </a:rPr>
                <a:t>Location: Chicago, IL</a:t>
              </a:r>
            </a:p>
            <a:p>
              <a:pPr>
                <a:buClr>
                  <a:srgbClr val="07325F"/>
                </a:buClr>
              </a:pPr>
              <a:r>
                <a:rPr lang="en-US" sz="800" dirty="0">
                  <a:solidFill>
                    <a:srgbClr val="000000"/>
                  </a:solidFill>
                </a:rPr>
                <a:t>Fund Size: $1,000 million</a:t>
              </a:r>
            </a:p>
            <a:p>
              <a:pPr>
                <a:buClr>
                  <a:srgbClr val="07325F"/>
                </a:buClr>
              </a:pPr>
              <a:r>
                <a:rPr lang="en-US" sz="800" dirty="0">
                  <a:solidFill>
                    <a:srgbClr val="000000"/>
                  </a:solidFill>
                </a:rPr>
                <a:t>Deals Shown Since 2012: 41</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19063" indent="-119063">
                <a:spcAft>
                  <a:spcPts val="200"/>
                </a:spcAft>
                <a:buClr>
                  <a:srgbClr val="07325F"/>
                </a:buClr>
                <a:buFont typeface="Wingdings" panose="05000000000000000000" pitchFamily="2" charset="2"/>
                <a:buChar char="§"/>
              </a:pPr>
              <a:r>
                <a:rPr lang="en-US" sz="800" dirty="0">
                  <a:solidFill>
                    <a:srgbClr val="000000"/>
                  </a:solidFill>
                </a:rPr>
                <a:t>Focused on making investments in companies poised for growth in a variety of subsectors</a:t>
              </a:r>
            </a:p>
          </p:txBody>
        </p:sp>
        <p:sp>
          <p:nvSpPr>
            <p:cNvPr id="79" name="Rectangle 4"/>
            <p:cNvSpPr>
              <a:spLocks noChangeArrowheads="1"/>
            </p:cNvSpPr>
            <p:nvPr/>
          </p:nvSpPr>
          <p:spPr bwMode="auto">
            <a:xfrm>
              <a:off x="6753225" y="1063332"/>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Concentric Equity Partners</a:t>
              </a:r>
            </a:p>
          </p:txBody>
        </p:sp>
      </p:grpSp>
      <p:pic>
        <p:nvPicPr>
          <p:cNvPr id="75" name="Picture 2"/>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400593" y="1263845"/>
            <a:ext cx="453448" cy="331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descr="http://www.berwind.com/images/logocore.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6933" y="1299275"/>
            <a:ext cx="1333669" cy="260229"/>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7416" t="1" b="-1"/>
          <a:stretch/>
        </p:blipFill>
        <p:spPr bwMode="auto">
          <a:xfrm>
            <a:off x="7039512" y="1364506"/>
            <a:ext cx="1463040" cy="129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 name="TextBox 85"/>
          <p:cNvSpPr txBox="1"/>
          <p:nvPr/>
        </p:nvSpPr>
        <p:spPr>
          <a:xfrm>
            <a:off x="5239251" y="4972612"/>
            <a:ext cx="776133" cy="169277"/>
          </a:xfrm>
          <a:prstGeom prst="rect">
            <a:avLst/>
          </a:prstGeom>
          <a:noFill/>
          <a:ln w="15875">
            <a:solidFill>
              <a:srgbClr val="0070C0"/>
            </a:solidFill>
          </a:ln>
        </p:spPr>
        <p:txBody>
          <a:bodyPr wrap="square" lIns="0" tIns="0" rIns="0" bIns="0" rtlCol="0">
            <a:spAutoFit/>
          </a:bodyPr>
          <a:lstStyle/>
          <a:p>
            <a:pPr algn="ctr"/>
            <a:r>
              <a:rPr lang="en-US" sz="1100" b="1" dirty="0">
                <a:solidFill>
                  <a:srgbClr val="0070C0"/>
                </a:solidFill>
              </a:rPr>
              <a:t>BODE</a:t>
            </a:r>
          </a:p>
        </p:txBody>
      </p:sp>
      <p:grpSp>
        <p:nvGrpSpPr>
          <p:cNvPr id="13" name="Group 12"/>
          <p:cNvGrpSpPr/>
          <p:nvPr/>
        </p:nvGrpSpPr>
        <p:grpSpPr>
          <a:xfrm>
            <a:off x="2461842" y="2859433"/>
            <a:ext cx="2057400" cy="1705269"/>
            <a:chOff x="6753225" y="2859433"/>
            <a:chExt cx="2057400" cy="1705269"/>
          </a:xfrm>
        </p:grpSpPr>
        <p:sp>
          <p:nvSpPr>
            <p:cNvPr id="106" name="Rectangle 3"/>
            <p:cNvSpPr>
              <a:spLocks noChangeArrowheads="1"/>
            </p:cNvSpPr>
            <p:nvPr/>
          </p:nvSpPr>
          <p:spPr bwMode="auto">
            <a:xfrm>
              <a:off x="6753225" y="2859433"/>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Contact: Jeff Hull</a:t>
              </a:r>
            </a:p>
            <a:p>
              <a:pPr>
                <a:buClr>
                  <a:srgbClr val="07325F"/>
                </a:buClr>
              </a:pPr>
              <a:r>
                <a:rPr lang="en-US" sz="800" dirty="0">
                  <a:solidFill>
                    <a:srgbClr val="000000"/>
                  </a:solidFill>
                </a:rPr>
                <a:t>Location: Dallas, TX</a:t>
              </a:r>
            </a:p>
            <a:p>
              <a:pPr>
                <a:buClr>
                  <a:srgbClr val="07325F"/>
                </a:buClr>
              </a:pPr>
              <a:r>
                <a:rPr lang="en-US" sz="800" dirty="0">
                  <a:solidFill>
                    <a:srgbClr val="000000"/>
                  </a:solidFill>
                </a:rPr>
                <a:t>Fund Size: $800 million</a:t>
              </a:r>
            </a:p>
            <a:p>
              <a:pPr>
                <a:buClr>
                  <a:srgbClr val="07325F"/>
                </a:buClr>
              </a:pPr>
              <a:r>
                <a:rPr lang="en-US" sz="800" dirty="0">
                  <a:solidFill>
                    <a:srgbClr val="000000"/>
                  </a:solidFill>
                </a:rPr>
                <a:t>Deals Shown Since 2012: 123</a:t>
              </a:r>
            </a:p>
            <a:p>
              <a:pPr>
                <a:buClr>
                  <a:srgbClr val="07325F"/>
                </a:buClr>
              </a:pPr>
              <a:endParaRPr lang="en-US" sz="800" dirty="0">
                <a:solidFill>
                  <a:srgbClr val="000000"/>
                </a:solidFill>
              </a:endParaRPr>
            </a:p>
            <a:p>
              <a:pPr>
                <a:spcAft>
                  <a:spcPts val="200"/>
                </a:spcAft>
                <a:buClr>
                  <a:srgbClr val="07325F"/>
                </a:buClr>
              </a:pPr>
              <a:r>
                <a:rPr lang="en-US" sz="800" b="1" dirty="0">
                  <a:solidFill>
                    <a:srgbClr val="000000"/>
                  </a:solidFill>
                </a:rPr>
                <a:t>Commentary</a:t>
              </a:r>
            </a:p>
            <a:p>
              <a:pPr marL="119063" indent="-119063">
                <a:spcAft>
                  <a:spcPts val="200"/>
                </a:spcAft>
                <a:buClr>
                  <a:srgbClr val="07325F"/>
                </a:buClr>
                <a:buFont typeface="Wingdings" panose="05000000000000000000" pitchFamily="2" charset="2"/>
                <a:buChar char="§"/>
              </a:pPr>
              <a:r>
                <a:rPr lang="en-US" sz="800" dirty="0">
                  <a:solidFill>
                    <a:srgbClr val="000000"/>
                  </a:solidFill>
                </a:rPr>
                <a:t>Broad industry focus, including niche manufacturing businesses</a:t>
              </a:r>
            </a:p>
          </p:txBody>
        </p:sp>
        <p:sp>
          <p:nvSpPr>
            <p:cNvPr id="107" name="Rectangle 4"/>
            <p:cNvSpPr>
              <a:spLocks noChangeArrowheads="1"/>
            </p:cNvSpPr>
            <p:nvPr/>
          </p:nvSpPr>
          <p:spPr bwMode="auto">
            <a:xfrm>
              <a:off x="6753225" y="2859434"/>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Highlander Partners</a:t>
              </a:r>
            </a:p>
          </p:txBody>
        </p:sp>
      </p:grpSp>
      <p:pic>
        <p:nvPicPr>
          <p:cNvPr id="87" name="Picture 2" descr="H:\Libraries\Logos\Highlander Partners\Highlander Partners_2015.em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78817" y="3085922"/>
            <a:ext cx="1023451" cy="31013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2470150" y="4677287"/>
            <a:ext cx="2057400" cy="1705269"/>
            <a:chOff x="4616450" y="4677287"/>
            <a:chExt cx="2057400" cy="1705269"/>
          </a:xfrm>
        </p:grpSpPr>
        <p:sp>
          <p:nvSpPr>
            <p:cNvPr id="47" name="Rectangle 3"/>
            <p:cNvSpPr>
              <a:spLocks noChangeArrowheads="1"/>
            </p:cNvSpPr>
            <p:nvPr/>
          </p:nvSpPr>
          <p:spPr bwMode="auto">
            <a:xfrm>
              <a:off x="4616450" y="4677287"/>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Contact: Shawn Malleck</a:t>
              </a:r>
            </a:p>
            <a:p>
              <a:pPr>
                <a:buClr>
                  <a:srgbClr val="07325F"/>
                </a:buClr>
              </a:pPr>
              <a:r>
                <a:rPr lang="en-US" sz="800" dirty="0">
                  <a:solidFill>
                    <a:srgbClr val="000000"/>
                  </a:solidFill>
                </a:rPr>
                <a:t>Location: Santa Monica, CA</a:t>
              </a:r>
            </a:p>
            <a:p>
              <a:pPr>
                <a:buClr>
                  <a:srgbClr val="07325F"/>
                </a:buClr>
              </a:pPr>
              <a:r>
                <a:rPr lang="en-US" sz="800" dirty="0">
                  <a:solidFill>
                    <a:srgbClr val="000000"/>
                  </a:solidFill>
                </a:rPr>
                <a:t>Fund Size: $1,000 million</a:t>
              </a:r>
            </a:p>
            <a:p>
              <a:pPr>
                <a:buClr>
                  <a:srgbClr val="07325F"/>
                </a:buClr>
              </a:pPr>
              <a:r>
                <a:rPr lang="en-US" sz="800" dirty="0">
                  <a:solidFill>
                    <a:srgbClr val="000000"/>
                  </a:solidFill>
                </a:rPr>
                <a:t>Deals Shown Since 2012: 59</a:t>
              </a:r>
              <a:br>
                <a:rPr lang="en-US" sz="800" dirty="0">
                  <a:solidFill>
                    <a:srgbClr val="000000"/>
                  </a:solidFill>
                </a:rPr>
              </a:br>
              <a:endParaRPr lang="en-US" sz="800" b="1" dirty="0">
                <a:solidFill>
                  <a:srgbClr val="000000"/>
                </a:solidFill>
              </a:endParaRPr>
            </a:p>
            <a:p>
              <a:pPr>
                <a:spcAft>
                  <a:spcPts val="200"/>
                </a:spcAft>
                <a:buClr>
                  <a:srgbClr val="07325F"/>
                </a:buClr>
              </a:pPr>
              <a:r>
                <a:rPr lang="en-US" sz="800" b="1" dirty="0">
                  <a:solidFill>
                    <a:srgbClr val="000000"/>
                  </a:solidFill>
                </a:rPr>
                <a:t>Commentary</a:t>
              </a:r>
            </a:p>
            <a:p>
              <a:pPr marL="119063" indent="-119063">
                <a:spcAft>
                  <a:spcPts val="200"/>
                </a:spcAft>
                <a:buClr>
                  <a:srgbClr val="07325F"/>
                </a:buClr>
                <a:buFont typeface="Wingdings" panose="05000000000000000000" pitchFamily="2" charset="2"/>
                <a:buChar char="§"/>
              </a:pPr>
              <a:r>
                <a:rPr lang="en-US" sz="800" dirty="0">
                  <a:solidFill>
                    <a:srgbClr val="000000"/>
                  </a:solidFill>
                </a:rPr>
                <a:t>Long-term hold philosophy</a:t>
              </a:r>
            </a:p>
            <a:p>
              <a:pPr marL="119063" indent="-119063">
                <a:spcAft>
                  <a:spcPts val="200"/>
                </a:spcAft>
                <a:buClr>
                  <a:srgbClr val="07325F"/>
                </a:buClr>
                <a:buFont typeface="Wingdings" panose="05000000000000000000" pitchFamily="2" charset="2"/>
                <a:buChar char="§"/>
              </a:pPr>
              <a:r>
                <a:rPr lang="en-US" sz="800" dirty="0">
                  <a:solidFill>
                    <a:srgbClr val="000000"/>
                  </a:solidFill>
                </a:rPr>
                <a:t>Targets platforms for future organic and acquisition growth</a:t>
              </a:r>
            </a:p>
          </p:txBody>
        </p:sp>
        <p:sp>
          <p:nvSpPr>
            <p:cNvPr id="48" name="Rectangle 4"/>
            <p:cNvSpPr>
              <a:spLocks noChangeArrowheads="1"/>
            </p:cNvSpPr>
            <p:nvPr/>
          </p:nvSpPr>
          <p:spPr bwMode="auto">
            <a:xfrm>
              <a:off x="4616450" y="4677288"/>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Stone Canyon Industries</a:t>
              </a:r>
            </a:p>
          </p:txBody>
        </p:sp>
      </p:grpSp>
      <p:pic>
        <p:nvPicPr>
          <p:cNvPr id="1028" name="Picture 4" descr="Image result for stone canyon industrie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54696" y="4956642"/>
            <a:ext cx="1088309" cy="2012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6742332" y="2859432"/>
            <a:ext cx="2057400" cy="1705269"/>
            <a:chOff x="342900" y="4677287"/>
            <a:chExt cx="2057400" cy="1705269"/>
          </a:xfrm>
        </p:grpSpPr>
        <p:sp>
          <p:nvSpPr>
            <p:cNvPr id="42" name="Rectangle 3"/>
            <p:cNvSpPr>
              <a:spLocks noChangeArrowheads="1"/>
            </p:cNvSpPr>
            <p:nvPr/>
          </p:nvSpPr>
          <p:spPr bwMode="auto">
            <a:xfrm>
              <a:off x="342900" y="4677287"/>
              <a:ext cx="2057400" cy="1705269"/>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t>Contact: Charles Tollinche</a:t>
              </a:r>
            </a:p>
            <a:p>
              <a:pPr>
                <a:buClr>
                  <a:srgbClr val="07325F"/>
                </a:buClr>
              </a:pPr>
              <a:r>
                <a:rPr lang="en-US" sz="800" dirty="0"/>
                <a:t>Location: New York, NY</a:t>
              </a:r>
            </a:p>
            <a:p>
              <a:pPr>
                <a:buClr>
                  <a:srgbClr val="07325F"/>
                </a:buClr>
              </a:pPr>
              <a:r>
                <a:rPr lang="en-US" sz="800" dirty="0">
                  <a:solidFill>
                    <a:srgbClr val="000000"/>
                  </a:solidFill>
                </a:rPr>
                <a:t>Fund Size: $1,000 million</a:t>
              </a:r>
            </a:p>
            <a:p>
              <a:pPr>
                <a:buClr>
                  <a:srgbClr val="07325F"/>
                </a:buClr>
              </a:pPr>
              <a:r>
                <a:rPr lang="en-US" sz="800" dirty="0"/>
                <a:t>Deals Shown Since 2012: 44</a:t>
              </a:r>
            </a:p>
            <a:p>
              <a:pPr>
                <a:buClr>
                  <a:srgbClr val="07325F"/>
                </a:buClr>
              </a:pPr>
              <a:endParaRPr lang="en-US" sz="800" dirty="0">
                <a:solidFill>
                  <a:srgbClr val="FF0000"/>
                </a:solidFill>
              </a:endParaRPr>
            </a:p>
            <a:p>
              <a:pPr>
                <a:spcAft>
                  <a:spcPts val="200"/>
                </a:spcAft>
                <a:buClr>
                  <a:srgbClr val="07325F"/>
                </a:buClr>
              </a:pPr>
              <a:r>
                <a:rPr lang="en-US" sz="800" b="1" dirty="0"/>
                <a:t>Commentary</a:t>
              </a:r>
            </a:p>
            <a:p>
              <a:pPr marL="119063" indent="-119063">
                <a:spcAft>
                  <a:spcPts val="200"/>
                </a:spcAft>
                <a:buClr>
                  <a:srgbClr val="07325F"/>
                </a:buClr>
                <a:buFont typeface="Wingdings" panose="05000000000000000000" pitchFamily="2" charset="2"/>
                <a:buChar char="§"/>
              </a:pPr>
              <a:r>
                <a:rPr lang="en-US" sz="800" dirty="0"/>
                <a:t>Targets companies with reasonable organic growth in large addressable markets or strong actionable targets</a:t>
              </a:r>
            </a:p>
          </p:txBody>
        </p:sp>
        <p:sp>
          <p:nvSpPr>
            <p:cNvPr id="43" name="Rectangle 4"/>
            <p:cNvSpPr>
              <a:spLocks noChangeArrowheads="1"/>
            </p:cNvSpPr>
            <p:nvPr/>
          </p:nvSpPr>
          <p:spPr bwMode="auto">
            <a:xfrm>
              <a:off x="342900" y="4677288"/>
              <a:ext cx="2057400" cy="192018"/>
            </a:xfrm>
            <a:prstGeom prst="rect">
              <a:avLst/>
            </a:prstGeom>
            <a:solidFill>
              <a:schemeClr val="accent1"/>
            </a:solidFill>
            <a:ln w="6350">
              <a:noFill/>
              <a:miter lim="800000"/>
              <a:headEnd/>
              <a:tailEnd/>
            </a:ln>
            <a:effectLst/>
            <a:extLst/>
          </p:spPr>
          <p:txBody>
            <a:bodyPr wrap="none" anchor="ctr"/>
            <a:lstStyle/>
            <a:p>
              <a:pPr algn="ctr" defTabSz="855663"/>
              <a:r>
                <a:rPr lang="en-US" sz="800" b="1" dirty="0">
                  <a:solidFill>
                    <a:srgbClr val="FFFFFF"/>
                  </a:solidFill>
                </a:rPr>
                <a:t>MSD Capital</a:t>
              </a:r>
            </a:p>
          </p:txBody>
        </p:sp>
      </p:grpSp>
      <p:pic>
        <p:nvPicPr>
          <p:cNvPr id="1030" name="Picture 6" descr="Image result for msd capita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78399" y="3118975"/>
            <a:ext cx="985267" cy="244029"/>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emplates\_US\Lincoln International Logo Files\Lincoln International Logos\EPS files\LI Logo.emf">
            <a:extLst>
              <a:ext uri="{FF2B5EF4-FFF2-40B4-BE49-F238E27FC236}">
                <a16:creationId xmlns:a16="http://schemas.microsoft.com/office/drawing/2014/main" id="{1CB9E3C5-F43E-4F77-9F8F-EF7AB545CC7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8565602" y="1299275"/>
            <a:ext cx="182560" cy="17682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emplates\_US\Lincoln International Logo Files\Lincoln International Logos\EPS files\LI Logo.emf"/>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r="72596"/>
          <a:stretch/>
        </p:blipFill>
        <p:spPr bwMode="auto">
          <a:xfrm>
            <a:off x="6438442" y="1291285"/>
            <a:ext cx="182560" cy="176828"/>
          </a:xfrm>
          <a:prstGeom prst="rect">
            <a:avLst/>
          </a:prstGeom>
          <a:noFill/>
          <a:extLst>
            <a:ext uri="{909E8E84-426E-40DD-AFC4-6F175D3DCCD1}">
              <a14:hiddenFill xmlns:a14="http://schemas.microsoft.com/office/drawing/2010/main">
                <a:solidFill>
                  <a:srgbClr val="FFFFFF"/>
                </a:solidFill>
              </a14:hiddenFill>
            </a:ext>
          </a:extLst>
        </p:spPr>
      </p:pic>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38</a:t>
            </a:r>
          </a:p>
        </p:txBody>
      </p:sp>
    </p:spTree>
    <p:extLst>
      <p:ext uri="{BB962C8B-B14F-4D97-AF65-F5344CB8AC3E}">
        <p14:creationId xmlns:p14="http://schemas.microsoft.com/office/powerpoint/2010/main" val="2919724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0E9E52-96E7-406A-A2A8-9192B682FB45}"/>
              </a:ext>
            </a:extLst>
          </p:cNvPr>
          <p:cNvSpPr>
            <a:spLocks noGrp="1"/>
          </p:cNvSpPr>
          <p:nvPr>
            <p:ph type="title"/>
          </p:nvPr>
        </p:nvSpPr>
        <p:spPr/>
        <p:txBody>
          <a:bodyPr/>
          <a:lstStyle/>
          <a:p>
            <a:r>
              <a:rPr lang="en-US" dirty="0"/>
              <a:t>Processing and Timing Considerations</a:t>
            </a:r>
          </a:p>
        </p:txBody>
      </p:sp>
      <p:sp>
        <p:nvSpPr>
          <p:cNvPr id="5" name="Text Placeholder 4">
            <a:extLst>
              <a:ext uri="{FF2B5EF4-FFF2-40B4-BE49-F238E27FC236}">
                <a16:creationId xmlns:a16="http://schemas.microsoft.com/office/drawing/2014/main" id="{E2979239-E51F-4F02-AFF5-F5D0D28D826C}"/>
              </a:ext>
            </a:extLst>
          </p:cNvPr>
          <p:cNvSpPr>
            <a:spLocks noGrp="1"/>
          </p:cNvSpPr>
          <p:nvPr>
            <p:ph type="body" idx="1"/>
          </p:nvPr>
        </p:nvSpPr>
        <p:spPr/>
        <p:txBody>
          <a:bodyPr/>
          <a:lstStyle/>
          <a:p>
            <a:r>
              <a:rPr lang="en-US" dirty="0"/>
              <a:t>Section 4</a:t>
            </a:r>
          </a:p>
        </p:txBody>
      </p:sp>
    </p:spTree>
    <p:extLst>
      <p:ext uri="{BB962C8B-B14F-4D97-AF65-F5344CB8AC3E}">
        <p14:creationId xmlns:p14="http://schemas.microsoft.com/office/powerpoint/2010/main" val="114482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graphicFrame>
        <p:nvGraphicFramePr>
          <p:cNvPr id="5" name="TOCtable"/>
          <p:cNvGraphicFramePr>
            <a:graphicFrameLocks noGrp="1"/>
          </p:cNvGraphicFramePr>
          <p:nvPr>
            <p:extLst>
              <p:ext uri="{D42A27DB-BD31-4B8C-83A1-F6EECF244321}">
                <p14:modId xmlns:p14="http://schemas.microsoft.com/office/powerpoint/2010/main" val="425178624"/>
              </p:ext>
            </p:extLst>
          </p:nvPr>
        </p:nvGraphicFramePr>
        <p:xfrm>
          <a:off x="342900" y="2098760"/>
          <a:ext cx="8567928" cy="2221992"/>
        </p:xfrm>
        <a:graphic>
          <a:graphicData uri="http://schemas.openxmlformats.org/drawingml/2006/table">
            <a:tbl>
              <a:tblPr firstRow="1" bandRow="1">
                <a:tableStyleId>{5C22544A-7EE6-4342-B048-85BDC9FD1C3A}</a:tableStyleId>
              </a:tblPr>
              <a:tblGrid>
                <a:gridCol w="987552">
                  <a:extLst>
                    <a:ext uri="{9D8B030D-6E8A-4147-A177-3AD203B41FA5}">
                      <a16:colId xmlns:a16="http://schemas.microsoft.com/office/drawing/2014/main" val="3345658383"/>
                    </a:ext>
                  </a:extLst>
                </a:gridCol>
                <a:gridCol w="6967728">
                  <a:extLst>
                    <a:ext uri="{9D8B030D-6E8A-4147-A177-3AD203B41FA5}">
                      <a16:colId xmlns:a16="http://schemas.microsoft.com/office/drawing/2014/main" val="2885095800"/>
                    </a:ext>
                  </a:extLst>
                </a:gridCol>
                <a:gridCol w="612648">
                  <a:extLst>
                    <a:ext uri="{9D8B030D-6E8A-4147-A177-3AD203B41FA5}">
                      <a16:colId xmlns:a16="http://schemas.microsoft.com/office/drawing/2014/main" val="675233881"/>
                    </a:ext>
                  </a:extLst>
                </a:gridCol>
              </a:tblGrid>
              <a:tr h="246888">
                <a:tc>
                  <a:txBody>
                    <a:bodyPr/>
                    <a:lstStyle/>
                    <a:p>
                      <a:pPr algn="r"/>
                      <a:r>
                        <a:rPr lang="en-US" sz="1000" b="1" i="0" u="none" dirty="0">
                          <a:solidFill>
                            <a:srgbClr val="000000"/>
                          </a:solidFill>
                          <a:latin typeface="Tahoma" panose="020B0604030504040204" pitchFamily="34" charset="0"/>
                        </a:rPr>
                        <a:t>Section 1</a:t>
                      </a:r>
                    </a:p>
                  </a:txBody>
                  <a:tcPr marL="0" marR="73152" marT="0" marB="0" anchor="ctr">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Update on Lincoln International and the</a:t>
                      </a:r>
                      <a:r>
                        <a:rPr lang="en-US" sz="1000" b="1" i="0" u="none" baseline="0" dirty="0">
                          <a:solidFill>
                            <a:srgbClr val="000000"/>
                          </a:solidFill>
                          <a:latin typeface="Tahoma" panose="020B0604030504040204" pitchFamily="34" charset="0"/>
                        </a:rPr>
                        <a:t> </a:t>
                      </a:r>
                      <a:r>
                        <a:rPr lang="en-US" sz="1000" b="1" i="0" u="none" dirty="0">
                          <a:solidFill>
                            <a:srgbClr val="000000"/>
                          </a:solidFill>
                          <a:latin typeface="Tahoma" panose="020B0604030504040204" pitchFamily="34" charset="0"/>
                        </a:rPr>
                        <a:t>Global Packaging Group</a:t>
                      </a:r>
                    </a:p>
                  </a:txBody>
                  <a:tcPr marR="73152" marT="0" marB="0" anchor="ctr">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5</a:t>
                      </a:r>
                    </a:p>
                  </a:txBody>
                  <a:tcPr marL="0" marR="0" marT="0" marB="0" anchor="ctr">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1053717928"/>
                  </a:ext>
                </a:extLst>
              </a:tr>
              <a:tr h="246888">
                <a:tc>
                  <a:txBody>
                    <a:bodyPr/>
                    <a:lstStyle/>
                    <a:p>
                      <a:pPr algn="r"/>
                      <a:r>
                        <a:rPr lang="en-US" sz="1000" b="1" i="0" u="none" dirty="0">
                          <a:solidFill>
                            <a:srgbClr val="000000"/>
                          </a:solidFill>
                          <a:latin typeface="Tahoma" panose="020B0604030504040204" pitchFamily="34" charset="0"/>
                        </a:rPr>
                        <a:t>Section 2</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Strategically Positioning Gateway for an</a:t>
                      </a:r>
                      <a:r>
                        <a:rPr lang="en-US" sz="1000" b="1" i="0" u="none" baseline="0" dirty="0">
                          <a:solidFill>
                            <a:srgbClr val="000000"/>
                          </a:solidFill>
                          <a:latin typeface="Tahoma" panose="020B0604030504040204" pitchFamily="34" charset="0"/>
                        </a:rPr>
                        <a:t> </a:t>
                      </a:r>
                      <a:r>
                        <a:rPr lang="en-US" sz="1000" b="1" i="0" u="none" dirty="0">
                          <a:solidFill>
                            <a:srgbClr val="000000"/>
                          </a:solidFill>
                          <a:latin typeface="Tahoma" panose="020B0604030504040204" pitchFamily="34" charset="0"/>
                        </a:rPr>
                        <a:t>Outlier Valuation</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14</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1277959114"/>
                  </a:ext>
                </a:extLst>
              </a:tr>
              <a:tr h="246888">
                <a:tc>
                  <a:txBody>
                    <a:bodyPr/>
                    <a:lstStyle/>
                    <a:p>
                      <a:pPr algn="r"/>
                      <a:r>
                        <a:rPr lang="en-US" sz="1000" b="1" i="0" u="none" dirty="0">
                          <a:solidFill>
                            <a:srgbClr val="000000"/>
                          </a:solidFill>
                          <a:latin typeface="Tahoma" panose="020B0604030504040204" pitchFamily="34" charset="0"/>
                        </a:rPr>
                        <a:t>Section 3</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Potential Acquirers</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22</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399837506"/>
                  </a:ext>
                </a:extLst>
              </a:tr>
              <a:tr h="246888">
                <a:tc>
                  <a:txBody>
                    <a:bodyPr/>
                    <a:lstStyle/>
                    <a:p>
                      <a:pPr algn="r"/>
                      <a:r>
                        <a:rPr lang="en-US" sz="1000" b="1" i="0" u="none" dirty="0">
                          <a:solidFill>
                            <a:srgbClr val="000000"/>
                          </a:solidFill>
                          <a:latin typeface="Tahoma" panose="020B0604030504040204" pitchFamily="34" charset="0"/>
                        </a:rPr>
                        <a:t>Section 4</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Processing and Timing Considerations</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39</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2477036029"/>
                  </a:ext>
                </a:extLst>
              </a:tr>
              <a:tr h="246888">
                <a:tc>
                  <a:txBody>
                    <a:bodyPr/>
                    <a:lstStyle/>
                    <a:p>
                      <a:pPr algn="r"/>
                      <a:r>
                        <a:rPr lang="en-US" sz="1000" b="1" i="0" u="none" dirty="0">
                          <a:solidFill>
                            <a:srgbClr val="000000"/>
                          </a:solidFill>
                          <a:latin typeface="Tahoma" panose="020B0604030504040204" pitchFamily="34" charset="0"/>
                        </a:rPr>
                        <a:t>Section 5</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Preliminary Valuation</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48</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252428727"/>
                  </a:ext>
                </a:extLst>
              </a:tr>
              <a:tr h="246888">
                <a:tc>
                  <a:txBody>
                    <a:bodyPr/>
                    <a:lstStyle/>
                    <a:p>
                      <a:pPr algn="r"/>
                      <a:r>
                        <a:rPr lang="en-US" sz="1000" b="1" i="0" u="none" dirty="0">
                          <a:solidFill>
                            <a:srgbClr val="000000"/>
                          </a:solidFill>
                          <a:latin typeface="Tahoma" panose="020B0604030504040204" pitchFamily="34" charset="0"/>
                        </a:rPr>
                        <a:t>Section 6</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Conclusion</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52</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2379215193"/>
                  </a:ext>
                </a:extLst>
              </a:tr>
              <a:tr h="246888">
                <a:tc>
                  <a:txBody>
                    <a:bodyPr/>
                    <a:lstStyle/>
                    <a:p>
                      <a:pPr algn="r"/>
                      <a:endParaRPr lang="en-US" sz="1000" b="1" i="0" u="none" dirty="0">
                        <a:solidFill>
                          <a:srgbClr val="000000"/>
                        </a:solidFill>
                        <a:latin typeface="Tahoma" panose="020B0604030504040204" pitchFamily="34" charset="0"/>
                      </a:endParaRP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endParaRPr lang="en-US" sz="1000" b="1" i="0" u="none" dirty="0">
                        <a:solidFill>
                          <a:srgbClr val="000000"/>
                        </a:solidFill>
                        <a:latin typeface="Tahoma" panose="020B0604030504040204" pitchFamily="34" charset="0"/>
                      </a:endParaRP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endParaRPr lang="en-US" sz="1000" b="1" i="0" u="none" dirty="0">
                        <a:solidFill>
                          <a:srgbClr val="000000"/>
                        </a:solidFill>
                        <a:latin typeface="Tahoma" panose="020B0604030504040204" pitchFamily="34" charset="0"/>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748598082"/>
                  </a:ext>
                </a:extLst>
              </a:tr>
              <a:tr h="246888">
                <a:tc>
                  <a:txBody>
                    <a:bodyPr/>
                    <a:lstStyle/>
                    <a:p>
                      <a:pPr algn="r"/>
                      <a:r>
                        <a:rPr lang="en-US" sz="1000" b="0" i="0" u="none" dirty="0">
                          <a:solidFill>
                            <a:srgbClr val="000000"/>
                          </a:solidFill>
                          <a:latin typeface="Tahoma" panose="020B0604030504040204" pitchFamily="34" charset="0"/>
                        </a:rPr>
                        <a:t>Appendix A</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0" i="0" u="none" dirty="0">
                          <a:solidFill>
                            <a:srgbClr val="000000"/>
                          </a:solidFill>
                          <a:latin typeface="Tahoma" panose="020B0604030504040204" pitchFamily="34" charset="0"/>
                        </a:rPr>
                        <a:t>Valuation Detail</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endParaRPr lang="en-US" sz="1000" b="0" i="0" u="none" dirty="0">
                        <a:solidFill>
                          <a:srgbClr val="000000"/>
                        </a:solidFill>
                        <a:latin typeface="Tahoma" panose="020B0604030504040204" pitchFamily="34" charset="0"/>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3780218386"/>
                  </a:ext>
                </a:extLst>
              </a:tr>
              <a:tr h="246888">
                <a:tc>
                  <a:txBody>
                    <a:bodyPr/>
                    <a:lstStyle/>
                    <a:p>
                      <a:pPr algn="r"/>
                      <a:endParaRPr lang="en-US" sz="1000" b="0" i="0" u="none" dirty="0">
                        <a:solidFill>
                          <a:srgbClr val="000000"/>
                        </a:solidFill>
                        <a:latin typeface="Tahoma" panose="020B0604030504040204" pitchFamily="34" charset="0"/>
                      </a:endParaRPr>
                    </a:p>
                  </a:txBody>
                  <a:tcPr marL="0" marR="73152" marT="0" marB="0" anchor="ctr">
                    <a:lnT w="9525" cap="flat" cmpd="sng" algn="ctr">
                      <a:solidFill>
                        <a:srgbClr val="E5E5E5"/>
                      </a:solidFill>
                      <a:prstDash val="sysDot"/>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solidFill>
                  </a:tcPr>
                </a:tc>
                <a:tc>
                  <a:txBody>
                    <a:bodyPr/>
                    <a:lstStyle/>
                    <a:p>
                      <a:pPr algn="l"/>
                      <a:endParaRPr lang="en-US" sz="1000" b="0" i="0" u="none" dirty="0">
                        <a:solidFill>
                          <a:srgbClr val="000000"/>
                        </a:solidFill>
                        <a:latin typeface="Tahoma" panose="020B0604030504040204" pitchFamily="34" charset="0"/>
                      </a:endParaRPr>
                    </a:p>
                  </a:txBody>
                  <a:tcPr marR="73152" marT="0" marB="0" anchor="ctr">
                    <a:lnT w="9525" cap="flat" cmpd="sng" algn="ctr">
                      <a:solidFill>
                        <a:srgbClr val="E5E5E5"/>
                      </a:solidFill>
                      <a:prstDash val="sysDot"/>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solidFill>
                  </a:tcPr>
                </a:tc>
                <a:tc>
                  <a:txBody>
                    <a:bodyPr/>
                    <a:lstStyle/>
                    <a:p>
                      <a:pPr algn="r"/>
                      <a:endParaRPr lang="en-US" sz="1000" b="0" i="0" u="none" dirty="0">
                        <a:solidFill>
                          <a:srgbClr val="000000"/>
                        </a:solidFill>
                        <a:latin typeface="Tahoma" panose="020B0604030504040204" pitchFamily="34" charset="0"/>
                      </a:endParaRPr>
                    </a:p>
                  </a:txBody>
                  <a:tcPr marL="0" marR="0" marT="0" marB="0" anchor="ctr">
                    <a:lnT w="9525" cap="flat" cmpd="sng" algn="ctr">
                      <a:solidFill>
                        <a:srgbClr val="E5E5E5"/>
                      </a:solidFill>
                      <a:prstDash val="sysDot"/>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713419115"/>
                  </a:ext>
                </a:extLst>
              </a:tr>
            </a:tbl>
          </a:graphicData>
        </a:graphic>
      </p:graphicFrame>
    </p:spTree>
    <p:extLst>
      <p:ext uri="{BB962C8B-B14F-4D97-AF65-F5344CB8AC3E}">
        <p14:creationId xmlns:p14="http://schemas.microsoft.com/office/powerpoint/2010/main" val="800105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24"/>
          <p:cNvSpPr>
            <a:spLocks noChangeArrowheads="1"/>
          </p:cNvSpPr>
          <p:nvPr/>
        </p:nvSpPr>
        <p:spPr bwMode="auto">
          <a:xfrm>
            <a:off x="342901" y="2527212"/>
            <a:ext cx="5729426" cy="1522205"/>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45720" rIns="0" bIns="0" anchor="t" anchorCtr="0">
            <a:noAutofit/>
          </a:bodyPr>
          <a:lstStyle/>
          <a:p>
            <a:pPr marL="173038" indent="-173038"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Select roadshow strategic acquirers </a:t>
            </a:r>
          </a:p>
          <a:p>
            <a:pPr marL="173038" indent="-173038" fontAlgn="base">
              <a:spcBef>
                <a:spcPts val="200"/>
              </a:spcBef>
              <a:spcAft>
                <a:spcPts val="200"/>
              </a:spcAft>
              <a:buClr>
                <a:srgbClr val="07325F"/>
              </a:buClr>
              <a:buSzPct val="100000"/>
              <a:buFont typeface="Wingdings" panose="05000000000000000000" pitchFamily="2" charset="2"/>
              <a:buChar char="§"/>
              <a:tabLst>
                <a:tab pos="179388" algn="l"/>
              </a:tabLst>
            </a:pPr>
            <a:endParaRPr lang="en-US" sz="900" dirty="0">
              <a:solidFill>
                <a:srgbClr val="000000"/>
              </a:solidFill>
            </a:endParaRPr>
          </a:p>
          <a:p>
            <a:pPr marL="173038" indent="-173038" fontAlgn="base">
              <a:spcBef>
                <a:spcPts val="200"/>
              </a:spcBef>
              <a:spcAft>
                <a:spcPts val="200"/>
              </a:spcAft>
              <a:buClr>
                <a:srgbClr val="07325F"/>
              </a:buClr>
              <a:buSzPct val="100000"/>
              <a:buFont typeface="Wingdings" panose="05000000000000000000" pitchFamily="2" charset="2"/>
              <a:buChar char="§"/>
              <a:tabLst>
                <a:tab pos="179388" algn="l"/>
              </a:tabLst>
            </a:pPr>
            <a:endParaRPr lang="en-US" sz="900" dirty="0">
              <a:solidFill>
                <a:srgbClr val="000000"/>
              </a:solidFill>
            </a:endParaRPr>
          </a:p>
          <a:p>
            <a:pPr fontAlgn="base">
              <a:spcBef>
                <a:spcPts val="200"/>
              </a:spcBef>
              <a:spcAft>
                <a:spcPts val="200"/>
              </a:spcAft>
              <a:buClr>
                <a:srgbClr val="07325F"/>
              </a:buClr>
              <a:buSzPct val="100000"/>
              <a:tabLst>
                <a:tab pos="179388" algn="l"/>
              </a:tabLst>
            </a:pPr>
            <a:endParaRPr lang="en-US" sz="900" dirty="0">
              <a:solidFill>
                <a:srgbClr val="000000"/>
              </a:solidFill>
            </a:endParaRPr>
          </a:p>
          <a:p>
            <a:pPr fontAlgn="base">
              <a:spcBef>
                <a:spcPts val="200"/>
              </a:spcBef>
              <a:spcAft>
                <a:spcPts val="200"/>
              </a:spcAft>
              <a:buClr>
                <a:srgbClr val="07325F"/>
              </a:buClr>
              <a:buSzPct val="100000"/>
              <a:tabLst>
                <a:tab pos="179388" algn="l"/>
              </a:tabLst>
            </a:pPr>
            <a:endParaRPr lang="en-US" sz="900" dirty="0">
              <a:solidFill>
                <a:srgbClr val="000000"/>
              </a:solidFill>
            </a:endParaRPr>
          </a:p>
          <a:p>
            <a:pPr fontAlgn="base">
              <a:spcBef>
                <a:spcPts val="200"/>
              </a:spcBef>
              <a:spcAft>
                <a:spcPts val="200"/>
              </a:spcAft>
              <a:buClr>
                <a:srgbClr val="07325F"/>
              </a:buClr>
              <a:buSzPct val="100000"/>
              <a:tabLst>
                <a:tab pos="179388" algn="l"/>
              </a:tabLst>
            </a:pPr>
            <a:endParaRPr lang="en-US" sz="900" dirty="0">
              <a:solidFill>
                <a:srgbClr val="000000"/>
              </a:solidFill>
            </a:endParaRPr>
          </a:p>
          <a:p>
            <a:pPr marL="173038" indent="-173038"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Lincoln to customize approach for selected acquirers (see script to right)</a:t>
            </a:r>
          </a:p>
          <a:p>
            <a:pPr marL="173038" indent="-173038"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Lincoln to host in-person roadshow meetings after Labor Day and dinners with Omar in mid- to late September</a:t>
            </a:r>
          </a:p>
        </p:txBody>
      </p:sp>
      <p:sp>
        <p:nvSpPr>
          <p:cNvPr id="4" name="TText2_Topic"/>
          <p:cNvSpPr/>
          <p:nvPr>
            <p:custDataLst>
              <p:tags r:id="rId1"/>
            </p:custDataLst>
          </p:nvPr>
        </p:nvSpPr>
        <p:spPr bwMode="auto">
          <a:xfrm>
            <a:off x="342900" y="2164651"/>
            <a:ext cx="5851071" cy="327720"/>
          </a:xfrm>
          <a:prstGeom prst="rect">
            <a:avLst/>
          </a:prstGeom>
          <a:solidFill>
            <a:srgbClr val="336699"/>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defTabSz="855663" fontAlgn="base">
              <a:spcBef>
                <a:spcPct val="0"/>
              </a:spcBef>
              <a:spcAft>
                <a:spcPct val="0"/>
              </a:spcAft>
            </a:pPr>
            <a:r>
              <a:rPr lang="en-US" sz="1000" b="1" dirty="0">
                <a:solidFill>
                  <a:srgbClr val="FFFFFF"/>
                </a:solidFill>
              </a:rPr>
              <a:t>“Test the Market” – Targeted Meetings with Lincoln; Potential Dinners with Selected High Priority Strategic Acquirers – September</a:t>
            </a:r>
          </a:p>
        </p:txBody>
      </p:sp>
      <p:sp>
        <p:nvSpPr>
          <p:cNvPr id="8" name="Oval 7"/>
          <p:cNvSpPr>
            <a:spLocks noChangeAspect="1"/>
          </p:cNvSpPr>
          <p:nvPr/>
        </p:nvSpPr>
        <p:spPr>
          <a:xfrm>
            <a:off x="176040" y="2050351"/>
            <a:ext cx="227829" cy="228600"/>
          </a:xfrm>
          <a:prstGeom prst="ellipse">
            <a:avLst/>
          </a:prstGeom>
          <a:solidFill>
            <a:schemeClr val="bg1">
              <a:lumMod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b="1" dirty="0">
                <a:ea typeface="Tahoma" panose="020B0604030504040204" pitchFamily="34" charset="0"/>
                <a:cs typeface="Arial" panose="020B0604020202020204" pitchFamily="34" charset="0"/>
              </a:rPr>
              <a:t>2</a:t>
            </a:r>
          </a:p>
        </p:txBody>
      </p:sp>
      <p:sp>
        <p:nvSpPr>
          <p:cNvPr id="2" name="Title 1"/>
          <p:cNvSpPr>
            <a:spLocks noGrp="1"/>
          </p:cNvSpPr>
          <p:nvPr>
            <p:ph type="title"/>
          </p:nvPr>
        </p:nvSpPr>
        <p:spPr/>
        <p:txBody>
          <a:bodyPr/>
          <a:lstStyle/>
          <a:p>
            <a:r>
              <a:rPr lang="en-US" dirty="0"/>
              <a:t>The Gateway “Process” Playbook</a:t>
            </a:r>
          </a:p>
        </p:txBody>
      </p:sp>
      <p:sp>
        <p:nvSpPr>
          <p:cNvPr id="9" name="TText2_Topic"/>
          <p:cNvSpPr/>
          <p:nvPr>
            <p:custDataLst>
              <p:tags r:id="rId2"/>
            </p:custDataLst>
          </p:nvPr>
        </p:nvSpPr>
        <p:spPr bwMode="auto">
          <a:xfrm>
            <a:off x="342900" y="4367136"/>
            <a:ext cx="5851071" cy="327720"/>
          </a:xfrm>
          <a:prstGeom prst="rect">
            <a:avLst/>
          </a:prstGeom>
          <a:solidFill>
            <a:srgbClr val="336699"/>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defTabSz="855663" fontAlgn="base">
              <a:spcBef>
                <a:spcPct val="0"/>
              </a:spcBef>
              <a:spcAft>
                <a:spcPct val="0"/>
              </a:spcAft>
            </a:pPr>
            <a:r>
              <a:rPr lang="en-US" sz="1000" b="1" dirty="0">
                <a:solidFill>
                  <a:srgbClr val="FFFFFF"/>
                </a:solidFill>
              </a:rPr>
              <a:t>Decision Point – End of September</a:t>
            </a:r>
          </a:p>
        </p:txBody>
      </p:sp>
      <p:sp>
        <p:nvSpPr>
          <p:cNvPr id="10" name="Oval 9"/>
          <p:cNvSpPr>
            <a:spLocks noChangeAspect="1"/>
          </p:cNvSpPr>
          <p:nvPr/>
        </p:nvSpPr>
        <p:spPr>
          <a:xfrm>
            <a:off x="184506" y="4247406"/>
            <a:ext cx="227829" cy="228600"/>
          </a:xfrm>
          <a:prstGeom prst="ellipse">
            <a:avLst/>
          </a:prstGeom>
          <a:solidFill>
            <a:schemeClr val="bg1">
              <a:lumMod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b="1" dirty="0">
                <a:ea typeface="Tahoma" panose="020B0604030504040204" pitchFamily="34" charset="0"/>
                <a:cs typeface="Arial" panose="020B0604020202020204" pitchFamily="34" charset="0"/>
              </a:rPr>
              <a:t>3</a:t>
            </a:r>
          </a:p>
        </p:txBody>
      </p:sp>
      <p:sp>
        <p:nvSpPr>
          <p:cNvPr id="11" name="Rectangle 224"/>
          <p:cNvSpPr>
            <a:spLocks noChangeArrowheads="1"/>
          </p:cNvSpPr>
          <p:nvPr/>
        </p:nvSpPr>
        <p:spPr bwMode="auto">
          <a:xfrm>
            <a:off x="342900" y="4694856"/>
            <a:ext cx="5851071" cy="642048"/>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45720" rIns="0" bIns="0" anchor="t" anchorCtr="0">
            <a:noAutofit/>
          </a:bodyPr>
          <a:lstStyle/>
          <a:p>
            <a:pPr marL="173038" lvl="1" indent="-173038"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Request expressions of interest from high priority strategic acquirers in a short time frame following the roadshow</a:t>
            </a:r>
          </a:p>
          <a:p>
            <a:pPr marL="173038" lvl="1" indent="-173038"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If a true outlier value is presented, proceed forward with diligence with interested parties towards completing a transaction quickly and efficiently – determine if exclusivity with key milestones is warranted</a:t>
            </a:r>
          </a:p>
          <a:p>
            <a:pPr marL="173038" lvl="1" indent="-173038"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Regardless of an outlier value, Lincoln recommends proceeding with broad market launch in early October to create competition and optionality</a:t>
            </a:r>
          </a:p>
        </p:txBody>
      </p:sp>
      <p:sp>
        <p:nvSpPr>
          <p:cNvPr id="12" name="Right Brace 11"/>
          <p:cNvSpPr/>
          <p:nvPr/>
        </p:nvSpPr>
        <p:spPr>
          <a:xfrm>
            <a:off x="5978071" y="2549450"/>
            <a:ext cx="346529" cy="1619697"/>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22" name="Group 21"/>
          <p:cNvGrpSpPr/>
          <p:nvPr/>
        </p:nvGrpSpPr>
        <p:grpSpPr>
          <a:xfrm>
            <a:off x="6418035" y="1698847"/>
            <a:ext cx="2365981" cy="1371387"/>
            <a:chOff x="6418035" y="2490422"/>
            <a:chExt cx="2365981" cy="1371387"/>
          </a:xfrm>
        </p:grpSpPr>
        <p:sp>
          <p:nvSpPr>
            <p:cNvPr id="18" name="TText2_Topic"/>
            <p:cNvSpPr/>
            <p:nvPr>
              <p:custDataLst>
                <p:tags r:id="rId4"/>
              </p:custDataLst>
            </p:nvPr>
          </p:nvSpPr>
          <p:spPr bwMode="auto">
            <a:xfrm>
              <a:off x="6418035" y="2490422"/>
              <a:ext cx="2365981" cy="327720"/>
            </a:xfrm>
            <a:prstGeom prst="rect">
              <a:avLst/>
            </a:prstGeom>
            <a:solidFill>
              <a:srgbClr val="336699"/>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defTabSz="855663" fontAlgn="base">
                <a:spcBef>
                  <a:spcPct val="0"/>
                </a:spcBef>
                <a:spcAft>
                  <a:spcPct val="0"/>
                </a:spcAft>
              </a:pPr>
              <a:r>
                <a:rPr lang="en-US" sz="1000" b="1" dirty="0">
                  <a:solidFill>
                    <a:srgbClr val="FFFFFF"/>
                  </a:solidFill>
                </a:rPr>
                <a:t>Strategic Buyer Script</a:t>
              </a:r>
            </a:p>
          </p:txBody>
        </p:sp>
        <p:sp>
          <p:nvSpPr>
            <p:cNvPr id="19" name="Rectangle 224"/>
            <p:cNvSpPr>
              <a:spLocks noChangeArrowheads="1"/>
            </p:cNvSpPr>
            <p:nvPr/>
          </p:nvSpPr>
          <p:spPr bwMode="auto">
            <a:xfrm>
              <a:off x="6418035" y="2842741"/>
              <a:ext cx="2365981" cy="1019068"/>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45720" rIns="0" bIns="0" anchor="t" anchorCtr="0">
              <a:noAutofit/>
            </a:bodyPr>
            <a:lstStyle/>
            <a:p>
              <a:pPr marL="177800" lvl="1" indent="-177800"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Gateway has been proactively approached and the shareholders are considering options</a:t>
              </a:r>
            </a:p>
            <a:p>
              <a:pPr marL="177800" lvl="1" indent="-177800"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Gateway is evaluating whether to hold-and-build the platform through further investment, or advance discussions with select parties that could complete a transaction at a truly strategic value</a:t>
              </a:r>
            </a:p>
            <a:p>
              <a:pPr marL="177800" lvl="1" indent="-177800"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Our client has authorized us to contact a handful of potential acquirers to gauge potential interest and you are on a short list of groups that can make this transaction a priority – desire, willingness and financial wherewithal to pursue in a very targeted process</a:t>
              </a:r>
            </a:p>
            <a:p>
              <a:pPr marL="177800" lvl="1" indent="-177800"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We believe Gateway is a strategic fit considering the potential synergies</a:t>
              </a:r>
            </a:p>
            <a:p>
              <a:pPr marL="177800" lvl="1" indent="-177800" fontAlgn="base">
                <a:spcBef>
                  <a:spcPts val="200"/>
                </a:spcBef>
                <a:spcAft>
                  <a:spcPts val="200"/>
                </a:spcAft>
                <a:buClr>
                  <a:srgbClr val="07325F"/>
                </a:buClr>
                <a:buSzPct val="100000"/>
                <a:buFont typeface="Wingdings" panose="05000000000000000000" pitchFamily="2" charset="2"/>
                <a:buChar char="§"/>
                <a:tabLst>
                  <a:tab pos="179388" algn="l"/>
                </a:tabLst>
              </a:pPr>
              <a:r>
                <a:rPr lang="en-US" sz="900" dirty="0">
                  <a:solidFill>
                    <a:srgbClr val="000000"/>
                  </a:solidFill>
                </a:rPr>
                <a:t>Opportunity to transact quickly outside of a broad process</a:t>
              </a:r>
            </a:p>
          </p:txBody>
        </p:sp>
      </p:grpSp>
      <p:sp>
        <p:nvSpPr>
          <p:cNvPr id="5" name="Rectangle 224"/>
          <p:cNvSpPr>
            <a:spLocks noChangeArrowheads="1"/>
          </p:cNvSpPr>
          <p:nvPr/>
        </p:nvSpPr>
        <p:spPr bwMode="auto">
          <a:xfrm>
            <a:off x="342900" y="1330345"/>
            <a:ext cx="5851071" cy="993096"/>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45720" rIns="0" bIns="0" anchor="t" anchorCtr="0">
            <a:noAutofit/>
          </a:bodyPr>
          <a:lstStyle/>
          <a:p>
            <a:pPr marL="173038" lvl="1" indent="-173038">
              <a:spcBef>
                <a:spcPts val="600"/>
              </a:spcBef>
              <a:buClr>
                <a:srgbClr val="07325F"/>
              </a:buClr>
              <a:buSzPct val="100000"/>
              <a:buFont typeface="Wingdings"/>
              <a:buChar char="§"/>
            </a:pPr>
            <a:r>
              <a:rPr lang="en-US" sz="900" dirty="0"/>
              <a:t>Quickly prepare roadshow marketing materials</a:t>
            </a:r>
          </a:p>
          <a:p>
            <a:pPr marL="173038" indent="-173038">
              <a:spcBef>
                <a:spcPts val="600"/>
              </a:spcBef>
              <a:buClr>
                <a:srgbClr val="07325F"/>
              </a:buClr>
              <a:buSzPct val="100000"/>
              <a:buFont typeface="Wingdings"/>
              <a:buChar char="§"/>
            </a:pPr>
            <a:r>
              <a:rPr lang="en-US" sz="900" dirty="0"/>
              <a:t>Initial phone call to high priority strategic acquirers to introduce the opportunity and gauge interest</a:t>
            </a:r>
          </a:p>
          <a:p>
            <a:pPr marL="173038" indent="-173038">
              <a:spcBef>
                <a:spcPts val="600"/>
              </a:spcBef>
              <a:buClr>
                <a:srgbClr val="07325F"/>
              </a:buClr>
              <a:buSzPct val="100000"/>
              <a:buFont typeface="Wingdings"/>
              <a:buChar char="§"/>
            </a:pPr>
            <a:r>
              <a:rPr lang="en-US" sz="900" dirty="0"/>
              <a:t>Execute confidentiality agreements</a:t>
            </a:r>
          </a:p>
        </p:txBody>
      </p:sp>
      <p:sp>
        <p:nvSpPr>
          <p:cNvPr id="50" name="TText1_Topic"/>
          <p:cNvSpPr/>
          <p:nvPr>
            <p:custDataLst>
              <p:tags r:id="rId3"/>
            </p:custDataLst>
          </p:nvPr>
        </p:nvSpPr>
        <p:spPr bwMode="auto">
          <a:xfrm>
            <a:off x="342900" y="971794"/>
            <a:ext cx="5852160" cy="327720"/>
          </a:xfrm>
          <a:prstGeom prst="rect">
            <a:avLst/>
          </a:prstGeom>
          <a:solidFill>
            <a:srgbClr val="336699"/>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noAutofit/>
          </a:bodyPr>
          <a:lstStyle/>
          <a:p>
            <a:pPr defTabSz="855663" fontAlgn="base">
              <a:spcBef>
                <a:spcPct val="0"/>
              </a:spcBef>
              <a:spcAft>
                <a:spcPct val="0"/>
              </a:spcAft>
            </a:pPr>
            <a:r>
              <a:rPr lang="en-US" sz="1000" b="1" dirty="0">
                <a:solidFill>
                  <a:srgbClr val="FFFFFF"/>
                </a:solidFill>
              </a:rPr>
              <a:t>Prepare Now – August / September</a:t>
            </a:r>
          </a:p>
        </p:txBody>
      </p:sp>
      <p:sp>
        <p:nvSpPr>
          <p:cNvPr id="51" name="Oval 50"/>
          <p:cNvSpPr>
            <a:spLocks noChangeAspect="1"/>
          </p:cNvSpPr>
          <p:nvPr/>
        </p:nvSpPr>
        <p:spPr>
          <a:xfrm>
            <a:off x="176041" y="867141"/>
            <a:ext cx="227829" cy="228600"/>
          </a:xfrm>
          <a:prstGeom prst="ellipse">
            <a:avLst/>
          </a:prstGeom>
          <a:solidFill>
            <a:schemeClr val="bg1">
              <a:lumMod val="7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r>
              <a:rPr lang="en-US" sz="1200" b="1" dirty="0">
                <a:solidFill>
                  <a:srgbClr val="FFFFFF"/>
                </a:solidFill>
                <a:ea typeface="Tahoma" panose="020B0604030504040204" pitchFamily="34" charset="0"/>
                <a:cs typeface="Arial" panose="020B0604020202020204" pitchFamily="34" charset="0"/>
              </a:rPr>
              <a:t>1</a:t>
            </a:r>
          </a:p>
        </p:txBody>
      </p:sp>
      <p:sp>
        <p:nvSpPr>
          <p:cNvPr id="52" name="Rectangle 51"/>
          <p:cNvSpPr/>
          <p:nvPr/>
        </p:nvSpPr>
        <p:spPr>
          <a:xfrm>
            <a:off x="347472" y="5951737"/>
            <a:ext cx="8464584" cy="440354"/>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Targeted roadshow meetings and dinners will give strategic buyers a sense of priority </a:t>
            </a:r>
          </a:p>
          <a:p>
            <a:pPr algn="ctr">
              <a:spcAft>
                <a:spcPts val="200"/>
              </a:spcAft>
            </a:pPr>
            <a:r>
              <a:rPr lang="en-US" sz="1000" b="1" dirty="0">
                <a:solidFill>
                  <a:srgbClr val="FFFFFF"/>
                </a:solidFill>
              </a:rPr>
              <a:t>while limiting exposure of the business and does not announce Gateway as “in the market”</a:t>
            </a:r>
          </a:p>
        </p:txBody>
      </p:sp>
      <p:sp>
        <p:nvSpPr>
          <p:cNvPr id="7" name="TextBox 6"/>
          <p:cNvSpPr txBox="1"/>
          <p:nvPr/>
        </p:nvSpPr>
        <p:spPr>
          <a:xfrm>
            <a:off x="429996" y="3152840"/>
            <a:ext cx="294953" cy="123111"/>
          </a:xfrm>
          <a:prstGeom prst="rect">
            <a:avLst/>
          </a:prstGeom>
          <a:noFill/>
        </p:spPr>
        <p:txBody>
          <a:bodyPr wrap="none" lIns="0" tIns="0" rIns="0" bIns="0" rtlCol="0">
            <a:spAutoFit/>
          </a:bodyPr>
          <a:lstStyle/>
          <a:p>
            <a:r>
              <a:rPr lang="en-US" sz="800" b="1" i="1" dirty="0"/>
              <a:t>Tier 1</a:t>
            </a:r>
          </a:p>
        </p:txBody>
      </p:sp>
      <p:sp>
        <p:nvSpPr>
          <p:cNvPr id="33" name="TextBox 32"/>
          <p:cNvSpPr txBox="1"/>
          <p:nvPr/>
        </p:nvSpPr>
        <p:spPr>
          <a:xfrm>
            <a:off x="1367141" y="6485451"/>
            <a:ext cx="6796086" cy="130805"/>
          </a:xfrm>
          <a:prstGeom prst="rect">
            <a:avLst/>
          </a:prstGeom>
          <a:noFill/>
        </p:spPr>
        <p:txBody>
          <a:bodyPr vert="horz" wrap="square" lIns="0" tIns="22860" rIns="0" bIns="0" rtlCol="0" anchor="t">
            <a:noAutofit/>
          </a:bodyPr>
          <a:lstStyle/>
          <a:p>
            <a:pPr marL="177800" indent="-177800"/>
            <a:r>
              <a:rPr lang="en-US" sz="700" i="1" dirty="0">
                <a:solidFill>
                  <a:srgbClr val="000000"/>
                </a:solidFill>
              </a:rPr>
              <a:t>* TBD pending financial wherewithal </a:t>
            </a:r>
          </a:p>
          <a:p>
            <a:pPr marL="177800" indent="-177800"/>
            <a:endParaRPr lang="en-US" sz="700" i="1" dirty="0">
              <a:solidFill>
                <a:srgbClr val="000000"/>
              </a:solidFill>
            </a:endParaRPr>
          </a:p>
        </p:txBody>
      </p:sp>
      <p:pic>
        <p:nvPicPr>
          <p:cNvPr id="36" name="Picture 13" descr="http://www.kds.com/wp-content/uploads/2015/10/AMCOR-Logo-Vertical.png">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8762" y="2813415"/>
            <a:ext cx="395266" cy="42926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6" descr="https://upload.wikimedia.org/wikipedia/en/thumb/e/e8/Mondi.svg/1024px-Mondi.svg.png">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01032" y="2888521"/>
            <a:ext cx="817843" cy="33145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8" descr="http://www.brandpackaging.com/ext/resources/Issues/2015/December/proampac-logo.png?1451920644">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8527" b="39395"/>
          <a:stretch/>
        </p:blipFill>
        <p:spPr bwMode="auto">
          <a:xfrm>
            <a:off x="1008230" y="3336043"/>
            <a:ext cx="1401672" cy="27477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0" descr="http://www.sonoco.com/UserFiles/sonoco/Images/Logos/sonoco-logo-low-res-rgb.jpg">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4822" y="3125920"/>
            <a:ext cx="427068" cy="44678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Image result for hood packaging logo">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3276" y="2873784"/>
            <a:ext cx="1078158" cy="323489"/>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4072065" y="2808903"/>
            <a:ext cx="165175" cy="98276"/>
          </a:xfrm>
          <a:prstGeom prst="rect">
            <a:avLst/>
          </a:prstGeom>
          <a:noFill/>
        </p:spPr>
        <p:txBody>
          <a:bodyPr vert="horz" wrap="square" lIns="0" tIns="22860" rIns="0" bIns="0" rtlCol="0" anchor="t">
            <a:noAutofit/>
          </a:bodyPr>
          <a:lstStyle/>
          <a:p>
            <a:pPr marL="177800" indent="-177800"/>
            <a:r>
              <a:rPr lang="en-US" sz="700" i="1" dirty="0">
                <a:solidFill>
                  <a:srgbClr val="000000"/>
                </a:solidFill>
              </a:rPr>
              <a:t>*</a:t>
            </a:r>
          </a:p>
        </p:txBody>
      </p:sp>
      <p:pic>
        <p:nvPicPr>
          <p:cNvPr id="57" name="Picture 4" descr="Image result for constantia flexibles logo transparent"/>
          <p:cNvPicPr>
            <a:picLocks noChangeAspect="1" noChangeArrowheads="1"/>
          </p:cNvPicPr>
          <p:nvPr/>
        </p:nvPicPr>
        <p:blipFill rotWithShape="1">
          <a:blip r:embed="rId11">
            <a:extLst>
              <a:ext uri="{28A0092B-C50C-407E-A947-70E740481C1C}">
                <a14:useLocalDpi xmlns:a14="http://schemas.microsoft.com/office/drawing/2010/main" val="0"/>
              </a:ext>
            </a:extLst>
          </a:blip>
          <a:srcRect t="27151" b="28064"/>
          <a:stretch/>
        </p:blipFill>
        <p:spPr bwMode="auto">
          <a:xfrm>
            <a:off x="1660188" y="2807129"/>
            <a:ext cx="1075323" cy="481587"/>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tp://www.canadianpackaging.com/wp-content/uploads/2014/05/ENG-631x354.jpg"/>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t="29492" b="34893"/>
          <a:stretch/>
        </p:blipFill>
        <p:spPr bwMode="auto">
          <a:xfrm>
            <a:off x="3822336" y="3297231"/>
            <a:ext cx="1308012" cy="261351"/>
          </a:xfrm>
          <a:prstGeom prst="rect">
            <a:avLst/>
          </a:prstGeom>
          <a:noFill/>
          <a:extLst>
            <a:ext uri="{909E8E84-426E-40DD-AFC4-6F175D3DCCD1}">
              <a14:hiddenFill xmlns:a14="http://schemas.microsoft.com/office/drawing/2010/main">
                <a:solidFill>
                  <a:srgbClr val="FFFFFF"/>
                </a:solidFill>
              </a14:hiddenFill>
            </a:ext>
          </a:extLst>
        </p:spPr>
      </p:pic>
      <p:sp>
        <p:nvSpPr>
          <p:cNvPr id="1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40</a:t>
            </a:r>
          </a:p>
        </p:txBody>
      </p:sp>
    </p:spTree>
    <p:extLst>
      <p:ext uri="{BB962C8B-B14F-4D97-AF65-F5344CB8AC3E}">
        <p14:creationId xmlns:p14="http://schemas.microsoft.com/office/powerpoint/2010/main" val="2990824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Illustrative Transaction Timeline</a:t>
            </a:r>
          </a:p>
        </p:txBody>
      </p:sp>
      <p:cxnSp>
        <p:nvCxnSpPr>
          <p:cNvPr id="4" name="Straight Connector 3"/>
          <p:cNvCxnSpPr/>
          <p:nvPr/>
        </p:nvCxnSpPr>
        <p:spPr>
          <a:xfrm flipH="1">
            <a:off x="2832873" y="2088116"/>
            <a:ext cx="1" cy="3608914"/>
          </a:xfrm>
          <a:prstGeom prst="line">
            <a:avLst/>
          </a:prstGeom>
          <a:ln w="12700">
            <a:solidFill>
              <a:srgbClr val="969696"/>
            </a:solidFill>
            <a:prstDash val="sysDash"/>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2669004" y="2088116"/>
            <a:ext cx="0" cy="3602564"/>
          </a:xfrm>
          <a:prstGeom prst="line">
            <a:avLst/>
          </a:prstGeom>
          <a:ln w="12700">
            <a:solidFill>
              <a:srgbClr val="969696"/>
            </a:solidFill>
            <a:prstDash val="sysDash"/>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8564831" y="2077188"/>
            <a:ext cx="1346" cy="3639633"/>
          </a:xfrm>
          <a:prstGeom prst="line">
            <a:avLst/>
          </a:prstGeom>
          <a:ln w="12700">
            <a:solidFill>
              <a:srgbClr val="969696"/>
            </a:solidFill>
            <a:prstDash val="sys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752947" y="1655943"/>
            <a:ext cx="0" cy="216000"/>
          </a:xfrm>
          <a:prstGeom prst="line">
            <a:avLst/>
          </a:prstGeom>
          <a:ln w="12700">
            <a:solidFill>
              <a:srgbClr val="9F9F9F"/>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803363" y="1655943"/>
            <a:ext cx="0" cy="216000"/>
          </a:xfrm>
          <a:prstGeom prst="line">
            <a:avLst/>
          </a:prstGeom>
          <a:ln w="12700">
            <a:solidFill>
              <a:srgbClr val="9F9F9F"/>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948268" y="1655943"/>
            <a:ext cx="0" cy="216000"/>
          </a:xfrm>
          <a:prstGeom prst="line">
            <a:avLst/>
          </a:prstGeom>
          <a:ln w="12700">
            <a:solidFill>
              <a:srgbClr val="9F9F9F"/>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146513" y="1655943"/>
            <a:ext cx="0" cy="216000"/>
          </a:xfrm>
          <a:prstGeom prst="line">
            <a:avLst/>
          </a:prstGeom>
          <a:ln w="12700">
            <a:solidFill>
              <a:srgbClr val="9F9F9F"/>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344758" y="1655943"/>
            <a:ext cx="0" cy="216000"/>
          </a:xfrm>
          <a:prstGeom prst="line">
            <a:avLst/>
          </a:prstGeom>
          <a:ln w="12700">
            <a:solidFill>
              <a:srgbClr val="9F9F9F"/>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543003" y="1655943"/>
            <a:ext cx="0" cy="216000"/>
          </a:xfrm>
          <a:prstGeom prst="line">
            <a:avLst/>
          </a:prstGeom>
          <a:ln w="12700">
            <a:solidFill>
              <a:srgbClr val="9F9F9F"/>
            </a:solidFill>
          </a:ln>
        </p:spPr>
        <p:style>
          <a:lnRef idx="1">
            <a:schemeClr val="accent1"/>
          </a:lnRef>
          <a:fillRef idx="0">
            <a:schemeClr val="accent1"/>
          </a:fillRef>
          <a:effectRef idx="0">
            <a:schemeClr val="accent1"/>
          </a:effectRef>
          <a:fontRef idx="minor">
            <a:schemeClr val="tx1"/>
          </a:fontRef>
        </p:style>
      </p:cxnSp>
      <p:sp>
        <p:nvSpPr>
          <p:cNvPr id="13" name="TextBox 9"/>
          <p:cNvSpPr txBox="1"/>
          <p:nvPr/>
        </p:nvSpPr>
        <p:spPr>
          <a:xfrm>
            <a:off x="753043" y="1657365"/>
            <a:ext cx="998489"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a:t>August 2017</a:t>
            </a:r>
          </a:p>
        </p:txBody>
      </p:sp>
      <p:sp>
        <p:nvSpPr>
          <p:cNvPr id="14" name="TextBox 18"/>
          <p:cNvSpPr txBox="1"/>
          <p:nvPr/>
        </p:nvSpPr>
        <p:spPr>
          <a:xfrm>
            <a:off x="3948268" y="1657365"/>
            <a:ext cx="1198245"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a:t>November</a:t>
            </a:r>
          </a:p>
        </p:txBody>
      </p:sp>
      <p:sp>
        <p:nvSpPr>
          <p:cNvPr id="15" name="TextBox 19"/>
          <p:cNvSpPr txBox="1"/>
          <p:nvPr/>
        </p:nvSpPr>
        <p:spPr>
          <a:xfrm>
            <a:off x="5146513" y="1657365"/>
            <a:ext cx="1198245"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a:t>December</a:t>
            </a:r>
          </a:p>
        </p:txBody>
      </p:sp>
      <p:sp>
        <p:nvSpPr>
          <p:cNvPr id="16" name="Pentagon 15"/>
          <p:cNvSpPr/>
          <p:nvPr/>
        </p:nvSpPr>
        <p:spPr>
          <a:xfrm>
            <a:off x="794374" y="1978044"/>
            <a:ext cx="1054521" cy="462595"/>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tx1"/>
                </a:solidFill>
              </a:rPr>
              <a:t>Roadshow </a:t>
            </a:r>
            <a:br>
              <a:rPr lang="en-US" sz="700" dirty="0">
                <a:solidFill>
                  <a:schemeClr val="tx1"/>
                </a:solidFill>
              </a:rPr>
            </a:br>
            <a:r>
              <a:rPr lang="en-US" sz="700" dirty="0">
                <a:solidFill>
                  <a:schemeClr val="tx1"/>
                </a:solidFill>
              </a:rPr>
              <a:t>materials; Quality of earnings and market study preparation</a:t>
            </a:r>
            <a:endParaRPr lang="en-US" sz="700" i="1" dirty="0">
              <a:solidFill>
                <a:schemeClr val="tx1"/>
              </a:solidFill>
            </a:endParaRPr>
          </a:p>
        </p:txBody>
      </p:sp>
      <p:sp>
        <p:nvSpPr>
          <p:cNvPr id="17" name="Pentagon 16"/>
          <p:cNvSpPr/>
          <p:nvPr/>
        </p:nvSpPr>
        <p:spPr>
          <a:xfrm>
            <a:off x="1685739" y="3223201"/>
            <a:ext cx="998491" cy="252000"/>
          </a:xfrm>
          <a:prstGeom prst="homePlate">
            <a:avLst/>
          </a:prstGeom>
          <a:solidFill>
            <a:schemeClr val="bg1">
              <a:lumMod val="50000"/>
            </a:schemeClr>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bg1"/>
                </a:solidFill>
              </a:rPr>
              <a:t>In-person roadshow</a:t>
            </a:r>
          </a:p>
          <a:p>
            <a:pPr algn="ctr"/>
            <a:r>
              <a:rPr lang="en-US" sz="700" dirty="0">
                <a:solidFill>
                  <a:schemeClr val="bg1"/>
                </a:solidFill>
              </a:rPr>
              <a:t>meetings with LI</a:t>
            </a:r>
          </a:p>
        </p:txBody>
      </p:sp>
      <p:sp>
        <p:nvSpPr>
          <p:cNvPr id="18" name="TextBox 36"/>
          <p:cNvSpPr txBox="1"/>
          <p:nvPr/>
        </p:nvSpPr>
        <p:spPr>
          <a:xfrm>
            <a:off x="5912655" y="5947222"/>
            <a:ext cx="927787"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i="1" dirty="0">
                <a:solidFill>
                  <a:srgbClr val="07325F"/>
                </a:solidFill>
              </a:rPr>
              <a:t>Final offers and marked-up SPAs</a:t>
            </a:r>
          </a:p>
        </p:txBody>
      </p:sp>
      <p:cxnSp>
        <p:nvCxnSpPr>
          <p:cNvPr id="19" name="Straight Connector 18"/>
          <p:cNvCxnSpPr/>
          <p:nvPr/>
        </p:nvCxnSpPr>
        <p:spPr>
          <a:xfrm>
            <a:off x="4187766" y="2088116"/>
            <a:ext cx="2667" cy="3628705"/>
          </a:xfrm>
          <a:prstGeom prst="line">
            <a:avLst/>
          </a:prstGeom>
          <a:ln w="12700">
            <a:solidFill>
              <a:srgbClr val="969696"/>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70"/>
          <p:cNvSpPr txBox="1"/>
          <p:nvPr/>
        </p:nvSpPr>
        <p:spPr>
          <a:xfrm>
            <a:off x="7543003" y="1657365"/>
            <a:ext cx="1198245"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a:t>February</a:t>
            </a:r>
          </a:p>
        </p:txBody>
      </p:sp>
      <p:sp>
        <p:nvSpPr>
          <p:cNvPr id="21" name="Pentagon 20"/>
          <p:cNvSpPr/>
          <p:nvPr/>
        </p:nvSpPr>
        <p:spPr>
          <a:xfrm>
            <a:off x="1685739" y="2906011"/>
            <a:ext cx="800419" cy="269464"/>
          </a:xfrm>
          <a:prstGeom prst="homePlate">
            <a:avLst/>
          </a:prstGeom>
          <a:solidFill>
            <a:schemeClr val="bg1">
              <a:lumMod val="50000"/>
            </a:schemeClr>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bg1"/>
                </a:solidFill>
              </a:rPr>
              <a:t>Lincoln calls to introduce oppty.</a:t>
            </a:r>
            <a:endParaRPr lang="en-US" sz="700" i="1" dirty="0">
              <a:solidFill>
                <a:schemeClr val="bg1"/>
              </a:solidFill>
            </a:endParaRPr>
          </a:p>
        </p:txBody>
      </p:sp>
      <p:sp>
        <p:nvSpPr>
          <p:cNvPr id="22" name="Pentagon 21"/>
          <p:cNvSpPr/>
          <p:nvPr/>
        </p:nvSpPr>
        <p:spPr>
          <a:xfrm>
            <a:off x="2894080" y="3288712"/>
            <a:ext cx="1293687" cy="427424"/>
          </a:xfrm>
          <a:prstGeom prst="homePlate">
            <a:avLst/>
          </a:prstGeom>
          <a:solidFill>
            <a:schemeClr val="bg1">
              <a:lumMod val="50000"/>
            </a:schemeClr>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bg1"/>
                </a:solidFill>
              </a:rPr>
              <a:t>Open data room, coordinate meetings with management and facility visits</a:t>
            </a:r>
          </a:p>
        </p:txBody>
      </p:sp>
      <p:sp>
        <p:nvSpPr>
          <p:cNvPr id="23" name="Pentagon 22"/>
          <p:cNvSpPr/>
          <p:nvPr/>
        </p:nvSpPr>
        <p:spPr>
          <a:xfrm>
            <a:off x="3049559" y="3901430"/>
            <a:ext cx="1138208" cy="274320"/>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tx1"/>
                </a:solidFill>
              </a:rPr>
              <a:t>Potential acquirers </a:t>
            </a:r>
          </a:p>
          <a:p>
            <a:pPr algn="ctr"/>
            <a:r>
              <a:rPr lang="en-US" sz="700" dirty="0">
                <a:solidFill>
                  <a:schemeClr val="tx1"/>
                </a:solidFill>
              </a:rPr>
              <a:t>review CIP</a:t>
            </a:r>
          </a:p>
        </p:txBody>
      </p:sp>
      <p:sp>
        <p:nvSpPr>
          <p:cNvPr id="24" name="Pentagon 23"/>
          <p:cNvSpPr/>
          <p:nvPr/>
        </p:nvSpPr>
        <p:spPr>
          <a:xfrm>
            <a:off x="794375" y="2653600"/>
            <a:ext cx="3393393" cy="184675"/>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700" dirty="0">
                <a:solidFill>
                  <a:schemeClr val="tx1"/>
                </a:solidFill>
              </a:rPr>
              <a:t>Data room preparation</a:t>
            </a:r>
          </a:p>
        </p:txBody>
      </p:sp>
      <p:sp>
        <p:nvSpPr>
          <p:cNvPr id="25" name="TextBox 88"/>
          <p:cNvSpPr txBox="1"/>
          <p:nvPr/>
        </p:nvSpPr>
        <p:spPr>
          <a:xfrm>
            <a:off x="4073323" y="5947222"/>
            <a:ext cx="634067" cy="24622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i="1" dirty="0">
                <a:solidFill>
                  <a:srgbClr val="07325F"/>
                </a:solidFill>
              </a:rPr>
              <a:t>Non-binding </a:t>
            </a:r>
            <a:br>
              <a:rPr lang="en-US" sz="800" b="1" i="1" dirty="0">
                <a:solidFill>
                  <a:srgbClr val="07325F"/>
                </a:solidFill>
              </a:rPr>
            </a:br>
            <a:r>
              <a:rPr lang="en-US" sz="800" b="1" i="1" dirty="0">
                <a:solidFill>
                  <a:srgbClr val="07325F"/>
                </a:solidFill>
              </a:rPr>
              <a:t>offers</a:t>
            </a:r>
          </a:p>
        </p:txBody>
      </p:sp>
      <p:sp>
        <p:nvSpPr>
          <p:cNvPr id="26" name="Isosceles Triangle 25"/>
          <p:cNvSpPr/>
          <p:nvPr/>
        </p:nvSpPr>
        <p:spPr>
          <a:xfrm>
            <a:off x="2573635" y="5757310"/>
            <a:ext cx="178587" cy="155899"/>
          </a:xfrm>
          <a:prstGeom prst="triangle">
            <a:avLst/>
          </a:prstGeom>
          <a:solidFill>
            <a:srgbClr val="FF0000"/>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schemeClr val="tx1"/>
              </a:solidFill>
            </a:endParaRPr>
          </a:p>
        </p:txBody>
      </p:sp>
      <p:sp>
        <p:nvSpPr>
          <p:cNvPr id="27" name="TextBox 92"/>
          <p:cNvSpPr txBox="1"/>
          <p:nvPr/>
        </p:nvSpPr>
        <p:spPr>
          <a:xfrm>
            <a:off x="1631710" y="5867712"/>
            <a:ext cx="1188000" cy="396000"/>
          </a:xfrm>
          <a:prstGeom prst="rect">
            <a:avLst/>
          </a:prstGeom>
          <a:noFill/>
          <a:ln>
            <a:noFill/>
          </a:ln>
        </p:spPr>
        <p:txBody>
          <a:bodyPr wrap="square" lIns="72000" tIns="72000" rIns="72000" bIns="7200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i="1" dirty="0">
                <a:solidFill>
                  <a:srgbClr val="07325F"/>
                </a:solidFill>
              </a:rPr>
              <a:t>Initial feedback from roadshow</a:t>
            </a:r>
          </a:p>
        </p:txBody>
      </p:sp>
      <p:sp>
        <p:nvSpPr>
          <p:cNvPr id="28" name="Chevron 27"/>
          <p:cNvSpPr/>
          <p:nvPr/>
        </p:nvSpPr>
        <p:spPr bwMode="auto">
          <a:xfrm>
            <a:off x="563349" y="1288965"/>
            <a:ext cx="2357333" cy="365760"/>
          </a:xfrm>
          <a:prstGeom prst="chevron">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855663"/>
            <a:r>
              <a:rPr lang="en-US" sz="900" b="1" dirty="0">
                <a:solidFill>
                  <a:srgbClr val="FFFFFF"/>
                </a:solidFill>
              </a:rPr>
              <a:t>Phase I: </a:t>
            </a:r>
          </a:p>
          <a:p>
            <a:pPr algn="ctr" defTabSz="855663"/>
            <a:r>
              <a:rPr lang="en-US" sz="900" b="1" dirty="0">
                <a:solidFill>
                  <a:srgbClr val="FFFFFF"/>
                </a:solidFill>
              </a:rPr>
              <a:t>Preparation</a:t>
            </a:r>
          </a:p>
        </p:txBody>
      </p:sp>
      <p:sp>
        <p:nvSpPr>
          <p:cNvPr id="29" name="Chevron 28"/>
          <p:cNvSpPr/>
          <p:nvPr/>
        </p:nvSpPr>
        <p:spPr bwMode="auto">
          <a:xfrm>
            <a:off x="2862621" y="1288965"/>
            <a:ext cx="3676752" cy="365760"/>
          </a:xfrm>
          <a:prstGeom prst="chevron">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855663"/>
            <a:r>
              <a:rPr lang="en-US" sz="900" b="1" dirty="0">
                <a:solidFill>
                  <a:srgbClr val="FFFFFF"/>
                </a:solidFill>
              </a:rPr>
              <a:t>Phase II:</a:t>
            </a:r>
          </a:p>
          <a:p>
            <a:pPr algn="ctr" defTabSz="855663"/>
            <a:r>
              <a:rPr lang="en-US" sz="900" b="1" dirty="0">
                <a:solidFill>
                  <a:srgbClr val="FFFFFF"/>
                </a:solidFill>
              </a:rPr>
              <a:t>Marketing</a:t>
            </a:r>
          </a:p>
        </p:txBody>
      </p:sp>
      <p:sp>
        <p:nvSpPr>
          <p:cNvPr id="30" name="Chevron 29"/>
          <p:cNvSpPr/>
          <p:nvPr/>
        </p:nvSpPr>
        <p:spPr bwMode="auto">
          <a:xfrm>
            <a:off x="6451426" y="1288965"/>
            <a:ext cx="2284557" cy="365760"/>
          </a:xfrm>
          <a:prstGeom prst="chevron">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algn="ctr" defTabSz="855663"/>
            <a:r>
              <a:rPr lang="en-US" sz="900" b="1" dirty="0">
                <a:solidFill>
                  <a:srgbClr val="FFFFFF"/>
                </a:solidFill>
              </a:rPr>
              <a:t>Phase III: </a:t>
            </a:r>
          </a:p>
          <a:p>
            <a:pPr algn="ctr" defTabSz="855663"/>
            <a:r>
              <a:rPr lang="en-US" sz="900" b="1" dirty="0">
                <a:solidFill>
                  <a:srgbClr val="FFFFFF"/>
                </a:solidFill>
              </a:rPr>
              <a:t>Closing</a:t>
            </a:r>
          </a:p>
        </p:txBody>
      </p:sp>
      <p:cxnSp>
        <p:nvCxnSpPr>
          <p:cNvPr id="31" name="Straight Connector 30"/>
          <p:cNvCxnSpPr/>
          <p:nvPr/>
        </p:nvCxnSpPr>
        <p:spPr>
          <a:xfrm>
            <a:off x="8741248" y="1655943"/>
            <a:ext cx="0" cy="216000"/>
          </a:xfrm>
          <a:prstGeom prst="line">
            <a:avLst/>
          </a:prstGeom>
          <a:ln w="12700">
            <a:solidFill>
              <a:srgbClr val="9F9F9F"/>
            </a:solidFill>
          </a:ln>
        </p:spPr>
        <p:style>
          <a:lnRef idx="1">
            <a:schemeClr val="accent1"/>
          </a:lnRef>
          <a:fillRef idx="0">
            <a:schemeClr val="accent1"/>
          </a:fillRef>
          <a:effectRef idx="0">
            <a:schemeClr val="accent1"/>
          </a:effectRef>
          <a:fontRef idx="minor">
            <a:schemeClr val="tx1"/>
          </a:fontRef>
        </p:style>
      </p:cxnSp>
      <p:sp>
        <p:nvSpPr>
          <p:cNvPr id="32" name="Pentagon 31"/>
          <p:cNvSpPr/>
          <p:nvPr/>
        </p:nvSpPr>
        <p:spPr>
          <a:xfrm>
            <a:off x="4368129" y="5011699"/>
            <a:ext cx="744811" cy="330652"/>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tx1"/>
                </a:solidFill>
              </a:rPr>
              <a:t>MPs</a:t>
            </a:r>
          </a:p>
        </p:txBody>
      </p:sp>
      <p:sp>
        <p:nvSpPr>
          <p:cNvPr id="33" name="Isosceles Triangle 32"/>
          <p:cNvSpPr/>
          <p:nvPr/>
        </p:nvSpPr>
        <p:spPr>
          <a:xfrm>
            <a:off x="663751" y="5744201"/>
            <a:ext cx="178587" cy="155899"/>
          </a:xfrm>
          <a:prstGeom prst="triangle">
            <a:avLst/>
          </a:prstGeom>
          <a:solidFill>
            <a:srgbClr val="07325F"/>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schemeClr val="tx1"/>
              </a:solidFill>
            </a:endParaRPr>
          </a:p>
        </p:txBody>
      </p:sp>
      <p:sp>
        <p:nvSpPr>
          <p:cNvPr id="34" name="TextBox 92"/>
          <p:cNvSpPr txBox="1"/>
          <p:nvPr/>
        </p:nvSpPr>
        <p:spPr>
          <a:xfrm>
            <a:off x="420903" y="5867712"/>
            <a:ext cx="858677" cy="396000"/>
          </a:xfrm>
          <a:prstGeom prst="rect">
            <a:avLst/>
          </a:prstGeom>
          <a:noFill/>
          <a:ln>
            <a:noFill/>
          </a:ln>
        </p:spPr>
        <p:txBody>
          <a:bodyPr wrap="square" lIns="72000" tIns="72000" rIns="72000" bIns="7200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i="1" dirty="0">
                <a:solidFill>
                  <a:srgbClr val="07325F"/>
                </a:solidFill>
              </a:rPr>
              <a:t>Kick-off</a:t>
            </a:r>
          </a:p>
          <a:p>
            <a:pPr algn="ctr"/>
            <a:r>
              <a:rPr lang="en-US" sz="800" b="1" i="1" dirty="0">
                <a:solidFill>
                  <a:srgbClr val="07325F"/>
                </a:solidFill>
              </a:rPr>
              <a:t>meeting</a:t>
            </a:r>
          </a:p>
        </p:txBody>
      </p:sp>
      <p:cxnSp>
        <p:nvCxnSpPr>
          <p:cNvPr id="35" name="Straight Connector 34"/>
          <p:cNvCxnSpPr/>
          <p:nvPr/>
        </p:nvCxnSpPr>
        <p:spPr>
          <a:xfrm>
            <a:off x="6367250" y="2080496"/>
            <a:ext cx="2693" cy="3636325"/>
          </a:xfrm>
          <a:prstGeom prst="line">
            <a:avLst/>
          </a:prstGeom>
          <a:ln w="12700">
            <a:solidFill>
              <a:srgbClr val="969696"/>
            </a:solidFill>
            <a:prstDash val="sysDash"/>
          </a:ln>
        </p:spPr>
        <p:style>
          <a:lnRef idx="1">
            <a:schemeClr val="accent1"/>
          </a:lnRef>
          <a:fillRef idx="0">
            <a:schemeClr val="accent1"/>
          </a:fillRef>
          <a:effectRef idx="0">
            <a:schemeClr val="accent1"/>
          </a:effectRef>
          <a:fontRef idx="minor">
            <a:schemeClr val="tx1"/>
          </a:fontRef>
        </p:style>
      </p:cxnSp>
      <p:sp>
        <p:nvSpPr>
          <p:cNvPr id="36" name="Pentagon 35"/>
          <p:cNvSpPr/>
          <p:nvPr/>
        </p:nvSpPr>
        <p:spPr>
          <a:xfrm>
            <a:off x="6471798" y="5011699"/>
            <a:ext cx="898755" cy="330652"/>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tx1"/>
                </a:solidFill>
              </a:rPr>
              <a:t>Confirmatory diligence and customer calls</a:t>
            </a:r>
          </a:p>
        </p:txBody>
      </p:sp>
      <p:sp>
        <p:nvSpPr>
          <p:cNvPr id="37" name="Pentagon 36"/>
          <p:cNvSpPr/>
          <p:nvPr/>
        </p:nvSpPr>
        <p:spPr>
          <a:xfrm>
            <a:off x="6471798" y="5403586"/>
            <a:ext cx="898755" cy="252000"/>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tx1"/>
                </a:solidFill>
              </a:rPr>
              <a:t>Negotiate and sign SPA</a:t>
            </a:r>
          </a:p>
        </p:txBody>
      </p:sp>
      <p:sp>
        <p:nvSpPr>
          <p:cNvPr id="38" name="Pentagon 37"/>
          <p:cNvSpPr/>
          <p:nvPr/>
        </p:nvSpPr>
        <p:spPr>
          <a:xfrm>
            <a:off x="7374917" y="5045077"/>
            <a:ext cx="1182854" cy="610510"/>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tx1"/>
                </a:solidFill>
              </a:rPr>
              <a:t>Obtain necessary approvals and close transaction (timing is dependent on buyer)</a:t>
            </a:r>
          </a:p>
        </p:txBody>
      </p:sp>
      <p:sp>
        <p:nvSpPr>
          <p:cNvPr id="39" name="TextBox 36"/>
          <p:cNvSpPr txBox="1"/>
          <p:nvPr/>
        </p:nvSpPr>
        <p:spPr>
          <a:xfrm>
            <a:off x="8093878" y="5947222"/>
            <a:ext cx="927787"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i="1" dirty="0">
                <a:solidFill>
                  <a:srgbClr val="07325F"/>
                </a:solidFill>
              </a:rPr>
              <a:t>Closing</a:t>
            </a:r>
          </a:p>
        </p:txBody>
      </p:sp>
      <p:sp>
        <p:nvSpPr>
          <p:cNvPr id="40" name="Pentagon 39"/>
          <p:cNvSpPr/>
          <p:nvPr/>
        </p:nvSpPr>
        <p:spPr>
          <a:xfrm>
            <a:off x="794373" y="2452878"/>
            <a:ext cx="2126307" cy="182880"/>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tx1"/>
                </a:solidFill>
              </a:rPr>
              <a:t>Drafting of marketing materials (CIP, teaser)</a:t>
            </a:r>
            <a:endParaRPr lang="en-US" sz="700" i="1" dirty="0">
              <a:solidFill>
                <a:schemeClr val="tx1"/>
              </a:solidFill>
            </a:endParaRPr>
          </a:p>
        </p:txBody>
      </p:sp>
      <p:sp>
        <p:nvSpPr>
          <p:cNvPr id="41" name="Isosceles Triangle 40"/>
          <p:cNvSpPr/>
          <p:nvPr/>
        </p:nvSpPr>
        <p:spPr>
          <a:xfrm>
            <a:off x="2756555" y="5757310"/>
            <a:ext cx="178587" cy="155899"/>
          </a:xfrm>
          <a:prstGeom prst="triangle">
            <a:avLst/>
          </a:prstGeom>
          <a:solidFill>
            <a:srgbClr val="07325F"/>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schemeClr val="tx1"/>
              </a:solidFill>
            </a:endParaRPr>
          </a:p>
        </p:txBody>
      </p:sp>
      <p:sp>
        <p:nvSpPr>
          <p:cNvPr id="42" name="TextBox 92"/>
          <p:cNvSpPr txBox="1"/>
          <p:nvPr/>
        </p:nvSpPr>
        <p:spPr>
          <a:xfrm>
            <a:off x="2650280" y="5867712"/>
            <a:ext cx="1232047" cy="396000"/>
          </a:xfrm>
          <a:prstGeom prst="rect">
            <a:avLst/>
          </a:prstGeom>
          <a:noFill/>
          <a:ln>
            <a:noFill/>
          </a:ln>
        </p:spPr>
        <p:txBody>
          <a:bodyPr wrap="square" lIns="72000" tIns="72000" rIns="72000" bIns="7200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i="1" dirty="0">
                <a:solidFill>
                  <a:srgbClr val="07325F"/>
                </a:solidFill>
              </a:rPr>
              <a:t>Approach buyers with CAs and teasers in broad launch</a:t>
            </a:r>
          </a:p>
        </p:txBody>
      </p:sp>
      <p:sp>
        <p:nvSpPr>
          <p:cNvPr id="43" name="Rectangle 42"/>
          <p:cNvSpPr/>
          <p:nvPr/>
        </p:nvSpPr>
        <p:spPr>
          <a:xfrm>
            <a:off x="350628" y="1957671"/>
            <a:ext cx="393693" cy="918078"/>
          </a:xfrm>
          <a:prstGeom prst="rect">
            <a:avLst/>
          </a:prstGeom>
          <a:solidFill>
            <a:srgbClr val="07325F"/>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ctr"/>
          <a:lstStyle/>
          <a:p>
            <a:pPr algn="ctr"/>
            <a:r>
              <a:rPr lang="en-US" sz="800" b="1" dirty="0">
                <a:solidFill>
                  <a:schemeClr val="bg1"/>
                </a:solidFill>
              </a:rPr>
              <a:t>Preparation</a:t>
            </a:r>
          </a:p>
        </p:txBody>
      </p:sp>
      <p:sp>
        <p:nvSpPr>
          <p:cNvPr id="44" name="Rectangle 43"/>
          <p:cNvSpPr/>
          <p:nvPr/>
        </p:nvSpPr>
        <p:spPr>
          <a:xfrm>
            <a:off x="350628" y="2912726"/>
            <a:ext cx="393693" cy="910809"/>
          </a:xfrm>
          <a:prstGeom prst="rect">
            <a:avLst/>
          </a:prstGeom>
          <a:solidFill>
            <a:schemeClr val="bg1">
              <a:lumMod val="50000"/>
            </a:schemeClr>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ctr"/>
          <a:lstStyle/>
          <a:p>
            <a:pPr algn="ctr"/>
            <a:r>
              <a:rPr lang="en-US" sz="800" b="1" dirty="0">
                <a:solidFill>
                  <a:schemeClr val="bg1"/>
                </a:solidFill>
              </a:rPr>
              <a:t>Roadshow Process</a:t>
            </a:r>
          </a:p>
        </p:txBody>
      </p:sp>
      <p:sp>
        <p:nvSpPr>
          <p:cNvPr id="45" name="Rectangle 44"/>
          <p:cNvSpPr/>
          <p:nvPr/>
        </p:nvSpPr>
        <p:spPr>
          <a:xfrm>
            <a:off x="348506" y="5011699"/>
            <a:ext cx="397622" cy="661562"/>
          </a:xfrm>
          <a:prstGeom prst="rect">
            <a:avLst/>
          </a:prstGeom>
          <a:solidFill>
            <a:srgbClr val="07325F"/>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ctr"/>
          <a:lstStyle/>
          <a:p>
            <a:pPr algn="ctr"/>
            <a:r>
              <a:rPr lang="en-US" sz="800" b="1" dirty="0">
                <a:solidFill>
                  <a:schemeClr val="bg1"/>
                </a:solidFill>
              </a:rPr>
              <a:t>Diligence</a:t>
            </a:r>
          </a:p>
        </p:txBody>
      </p:sp>
      <p:sp>
        <p:nvSpPr>
          <p:cNvPr id="46" name="TextBox 19"/>
          <p:cNvSpPr txBox="1"/>
          <p:nvPr/>
        </p:nvSpPr>
        <p:spPr>
          <a:xfrm>
            <a:off x="2750023" y="1657365"/>
            <a:ext cx="1198245"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a:t>October</a:t>
            </a:r>
          </a:p>
        </p:txBody>
      </p:sp>
      <p:sp>
        <p:nvSpPr>
          <p:cNvPr id="47" name="Rectangle 46"/>
          <p:cNvSpPr/>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An effective, disciplined process to maximize value and certainty to close for Gateway and its shareholders</a:t>
            </a:r>
          </a:p>
        </p:txBody>
      </p:sp>
      <p:sp>
        <p:nvSpPr>
          <p:cNvPr id="48" name="Isosceles Triangle 47"/>
          <p:cNvSpPr/>
          <p:nvPr/>
        </p:nvSpPr>
        <p:spPr>
          <a:xfrm>
            <a:off x="4080920" y="5757310"/>
            <a:ext cx="178587" cy="155899"/>
          </a:xfrm>
          <a:prstGeom prst="triangle">
            <a:avLst/>
          </a:prstGeom>
          <a:solidFill>
            <a:schemeClr val="bg2">
              <a:lumMod val="50000"/>
            </a:schemeClr>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schemeClr val="tx1"/>
              </a:solidFill>
            </a:endParaRPr>
          </a:p>
        </p:txBody>
      </p:sp>
      <p:sp>
        <p:nvSpPr>
          <p:cNvPr id="49" name="Isosceles Triangle 48"/>
          <p:cNvSpPr/>
          <p:nvPr/>
        </p:nvSpPr>
        <p:spPr>
          <a:xfrm>
            <a:off x="6279303" y="5757310"/>
            <a:ext cx="178587" cy="155899"/>
          </a:xfrm>
          <a:prstGeom prst="triangle">
            <a:avLst/>
          </a:prstGeom>
          <a:solidFill>
            <a:schemeClr val="bg2">
              <a:lumMod val="50000"/>
            </a:schemeClr>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schemeClr val="tx1"/>
              </a:solidFill>
            </a:endParaRPr>
          </a:p>
        </p:txBody>
      </p:sp>
      <p:sp>
        <p:nvSpPr>
          <p:cNvPr id="50" name="Isosceles Triangle 49"/>
          <p:cNvSpPr/>
          <p:nvPr/>
        </p:nvSpPr>
        <p:spPr>
          <a:xfrm>
            <a:off x="8475984" y="5757310"/>
            <a:ext cx="178587" cy="155899"/>
          </a:xfrm>
          <a:prstGeom prst="triangle">
            <a:avLst/>
          </a:prstGeom>
          <a:solidFill>
            <a:schemeClr val="bg2">
              <a:lumMod val="50000"/>
            </a:schemeClr>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schemeClr val="tx1"/>
              </a:solidFill>
            </a:endParaRPr>
          </a:p>
        </p:txBody>
      </p:sp>
      <p:sp>
        <p:nvSpPr>
          <p:cNvPr id="52" name="TextBox 19"/>
          <p:cNvSpPr txBox="1"/>
          <p:nvPr/>
        </p:nvSpPr>
        <p:spPr>
          <a:xfrm>
            <a:off x="6344758" y="1657365"/>
            <a:ext cx="1198245"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a:t>January 2018</a:t>
            </a:r>
          </a:p>
        </p:txBody>
      </p:sp>
      <p:cxnSp>
        <p:nvCxnSpPr>
          <p:cNvPr id="53" name="Straight Connector 52"/>
          <p:cNvCxnSpPr/>
          <p:nvPr/>
        </p:nvCxnSpPr>
        <p:spPr>
          <a:xfrm flipH="1" flipV="1">
            <a:off x="753271" y="1873001"/>
            <a:ext cx="7982712" cy="0"/>
          </a:xfrm>
          <a:prstGeom prst="line">
            <a:avLst/>
          </a:prstGeom>
          <a:ln w="12700">
            <a:solidFill>
              <a:srgbClr val="9F9F9F"/>
            </a:solidFill>
          </a:ln>
        </p:spPr>
        <p:style>
          <a:lnRef idx="1">
            <a:schemeClr val="accent1"/>
          </a:lnRef>
          <a:fillRef idx="0">
            <a:schemeClr val="accent1"/>
          </a:fillRef>
          <a:effectRef idx="0">
            <a:schemeClr val="accent1"/>
          </a:effectRef>
          <a:fontRef idx="minor">
            <a:schemeClr val="tx1"/>
          </a:fontRef>
        </p:style>
      </p:cxnSp>
      <p:sp>
        <p:nvSpPr>
          <p:cNvPr id="54" name="Text Box 19"/>
          <p:cNvSpPr txBox="1">
            <a:spLocks noChangeArrowheads="1"/>
          </p:cNvSpPr>
          <p:nvPr/>
        </p:nvSpPr>
        <p:spPr bwMode="auto">
          <a:xfrm>
            <a:off x="4668623" y="1957671"/>
            <a:ext cx="3807361" cy="980049"/>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p:spPr>
        <p:txBody>
          <a:bodyPr lIns="45713" tIns="45713" rIns="45713" bIns="45626"/>
          <a:lstStyle>
            <a:lvl1pPr marL="117475" indent="-117475" defTabSz="912813" eaLnBrk="0" hangingPunct="0">
              <a:tabLst>
                <a:tab pos="2571750" algn="r"/>
              </a:tabLst>
              <a:defRPr sz="2200" b="1">
                <a:solidFill>
                  <a:schemeClr val="tx1"/>
                </a:solidFill>
                <a:latin typeface="Times New Roman" pitchFamily="18" charset="0"/>
                <a:cs typeface="Arial" pitchFamily="34" charset="0"/>
              </a:defRPr>
            </a:lvl1pPr>
            <a:lvl2pPr marL="742950" indent="-285750" defTabSz="912813" eaLnBrk="0" hangingPunct="0">
              <a:tabLst>
                <a:tab pos="2571750" algn="r"/>
              </a:tabLst>
              <a:defRPr sz="2200" b="1">
                <a:solidFill>
                  <a:schemeClr val="tx1"/>
                </a:solidFill>
                <a:latin typeface="Times New Roman" pitchFamily="18" charset="0"/>
                <a:cs typeface="Arial" pitchFamily="34" charset="0"/>
              </a:defRPr>
            </a:lvl2pPr>
            <a:lvl3pPr marL="1143000" indent="-228600" defTabSz="912813" eaLnBrk="0" hangingPunct="0">
              <a:tabLst>
                <a:tab pos="2571750" algn="r"/>
              </a:tabLst>
              <a:defRPr sz="2200" b="1">
                <a:solidFill>
                  <a:schemeClr val="tx1"/>
                </a:solidFill>
                <a:latin typeface="Times New Roman" pitchFamily="18" charset="0"/>
                <a:cs typeface="Arial" pitchFamily="34" charset="0"/>
              </a:defRPr>
            </a:lvl3pPr>
            <a:lvl4pPr marL="1600200" indent="-228600" defTabSz="912813" eaLnBrk="0" hangingPunct="0">
              <a:tabLst>
                <a:tab pos="2571750" algn="r"/>
              </a:tabLst>
              <a:defRPr sz="2200" b="1">
                <a:solidFill>
                  <a:schemeClr val="tx1"/>
                </a:solidFill>
                <a:latin typeface="Times New Roman" pitchFamily="18" charset="0"/>
                <a:cs typeface="Arial" pitchFamily="34" charset="0"/>
              </a:defRPr>
            </a:lvl4pPr>
            <a:lvl5pPr marL="2057400" indent="-228600" defTabSz="912813" eaLnBrk="0" hangingPunct="0">
              <a:tabLst>
                <a:tab pos="2571750" algn="r"/>
              </a:tabLst>
              <a:defRPr sz="2200" b="1">
                <a:solidFill>
                  <a:schemeClr val="tx1"/>
                </a:solidFill>
                <a:latin typeface="Times New Roman" pitchFamily="18" charset="0"/>
                <a:cs typeface="Arial" pitchFamily="34" charset="0"/>
              </a:defRPr>
            </a:lvl5pPr>
            <a:lvl6pPr marL="2514600" indent="-228600" defTabSz="912813" eaLnBrk="0" fontAlgn="base" hangingPunct="0">
              <a:spcBef>
                <a:spcPct val="0"/>
              </a:spcBef>
              <a:spcAft>
                <a:spcPct val="0"/>
              </a:spcAft>
              <a:tabLst>
                <a:tab pos="2571750" algn="r"/>
              </a:tabLst>
              <a:defRPr sz="2200" b="1">
                <a:solidFill>
                  <a:schemeClr val="tx1"/>
                </a:solidFill>
                <a:latin typeface="Times New Roman" pitchFamily="18" charset="0"/>
                <a:cs typeface="Arial" pitchFamily="34" charset="0"/>
              </a:defRPr>
            </a:lvl6pPr>
            <a:lvl7pPr marL="2971800" indent="-228600" defTabSz="912813" eaLnBrk="0" fontAlgn="base" hangingPunct="0">
              <a:spcBef>
                <a:spcPct val="0"/>
              </a:spcBef>
              <a:spcAft>
                <a:spcPct val="0"/>
              </a:spcAft>
              <a:tabLst>
                <a:tab pos="2571750" algn="r"/>
              </a:tabLst>
              <a:defRPr sz="2200" b="1">
                <a:solidFill>
                  <a:schemeClr val="tx1"/>
                </a:solidFill>
                <a:latin typeface="Times New Roman" pitchFamily="18" charset="0"/>
                <a:cs typeface="Arial" pitchFamily="34" charset="0"/>
              </a:defRPr>
            </a:lvl7pPr>
            <a:lvl8pPr marL="3429000" indent="-228600" defTabSz="912813" eaLnBrk="0" fontAlgn="base" hangingPunct="0">
              <a:spcBef>
                <a:spcPct val="0"/>
              </a:spcBef>
              <a:spcAft>
                <a:spcPct val="0"/>
              </a:spcAft>
              <a:tabLst>
                <a:tab pos="2571750" algn="r"/>
              </a:tabLst>
              <a:defRPr sz="2200" b="1">
                <a:solidFill>
                  <a:schemeClr val="tx1"/>
                </a:solidFill>
                <a:latin typeface="Times New Roman" pitchFamily="18" charset="0"/>
                <a:cs typeface="Arial" pitchFamily="34" charset="0"/>
              </a:defRPr>
            </a:lvl8pPr>
            <a:lvl9pPr marL="3886200" indent="-228600" defTabSz="912813" eaLnBrk="0" fontAlgn="base" hangingPunct="0">
              <a:spcBef>
                <a:spcPct val="0"/>
              </a:spcBef>
              <a:spcAft>
                <a:spcPct val="0"/>
              </a:spcAft>
              <a:tabLst>
                <a:tab pos="2571750" algn="r"/>
              </a:tabLst>
              <a:defRPr sz="2200" b="1">
                <a:solidFill>
                  <a:schemeClr val="tx1"/>
                </a:solidFill>
                <a:latin typeface="Times New Roman" pitchFamily="18" charset="0"/>
                <a:cs typeface="Arial" pitchFamily="34" charset="0"/>
              </a:defRPr>
            </a:lvl9pPr>
          </a:lstStyle>
          <a:p>
            <a:pPr marL="0" indent="0" defTabSz="914400" eaLnBrk="1" hangingPunct="1">
              <a:spcBef>
                <a:spcPts val="400"/>
              </a:spcBef>
              <a:buClr>
                <a:srgbClr val="07325F"/>
              </a:buClr>
            </a:pPr>
            <a:r>
              <a:rPr lang="en-US" sz="1000" dirty="0">
                <a:solidFill>
                  <a:srgbClr val="07325F"/>
                </a:solidFill>
                <a:latin typeface="Tahoma" panose="020B0604030504040204" pitchFamily="34" charset="0"/>
                <a:cs typeface="Tahoma" panose="020B0604030504040204" pitchFamily="34" charset="0"/>
              </a:rPr>
              <a:t>     Decision Points</a:t>
            </a:r>
            <a:r>
              <a:rPr lang="en-US" sz="1000" b="0" dirty="0">
                <a:solidFill>
                  <a:srgbClr val="07325F"/>
                </a:solidFill>
                <a:latin typeface="Tahoma" panose="020B0604030504040204" pitchFamily="34" charset="0"/>
                <a:cs typeface="Tahoma" panose="020B0604030504040204" pitchFamily="34" charset="0"/>
              </a:rPr>
              <a:t>: </a:t>
            </a:r>
            <a:r>
              <a:rPr lang="en-US" sz="900" b="0" dirty="0">
                <a:latin typeface="Tahoma" panose="020B0604030504040204" pitchFamily="34" charset="0"/>
                <a:cs typeface="Tahoma" panose="020B0604030504040204" pitchFamily="34" charset="0"/>
              </a:rPr>
              <a:t>If an outlier value is received end September, consider opening data room such that a diligenced final offer can be submitted at the same time as IOIs are received from the broad market launch. </a:t>
            </a:r>
          </a:p>
          <a:p>
            <a:pPr marL="0" indent="0" defTabSz="914400" eaLnBrk="1" hangingPunct="1">
              <a:spcBef>
                <a:spcPts val="400"/>
              </a:spcBef>
              <a:buClr>
                <a:srgbClr val="07325F"/>
              </a:buClr>
            </a:pPr>
            <a:r>
              <a:rPr lang="en-US" sz="900" b="0" dirty="0">
                <a:latin typeface="Tahoma" panose="020B0604030504040204" pitchFamily="34" charset="0"/>
                <a:cs typeface="Tahoma" panose="020B0604030504040204" pitchFamily="34" charset="0"/>
              </a:rPr>
              <a:t>If an outlier final offer is received in November, make a decision to proceed with a single buyer or proceed with broader process</a:t>
            </a:r>
          </a:p>
        </p:txBody>
      </p:sp>
      <p:sp>
        <p:nvSpPr>
          <p:cNvPr id="55" name="4-Point Star 54"/>
          <p:cNvSpPr/>
          <p:nvPr/>
        </p:nvSpPr>
        <p:spPr>
          <a:xfrm>
            <a:off x="2659085" y="3257069"/>
            <a:ext cx="182880" cy="182880"/>
          </a:xfrm>
          <a:prstGeom prst="star4">
            <a:avLst/>
          </a:prstGeom>
          <a:solidFill>
            <a:srgbClr val="FF0000"/>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56" name="4-Point Star 55"/>
          <p:cNvSpPr/>
          <p:nvPr/>
        </p:nvSpPr>
        <p:spPr>
          <a:xfrm>
            <a:off x="4668623" y="1979688"/>
            <a:ext cx="182880" cy="182880"/>
          </a:xfrm>
          <a:prstGeom prst="star4">
            <a:avLst/>
          </a:prstGeom>
          <a:solidFill>
            <a:srgbClr val="FF0000"/>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57" name="Rectangle 56"/>
          <p:cNvSpPr/>
          <p:nvPr/>
        </p:nvSpPr>
        <p:spPr>
          <a:xfrm>
            <a:off x="348506" y="3860512"/>
            <a:ext cx="397622" cy="1114210"/>
          </a:xfrm>
          <a:prstGeom prst="rect">
            <a:avLst/>
          </a:prstGeom>
          <a:solidFill>
            <a:srgbClr val="07325F"/>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vert="vert270" lIns="45720" rIns="45720" rtlCol="0" anchor="ctr"/>
          <a:lstStyle/>
          <a:p>
            <a:pPr algn="ctr"/>
            <a:r>
              <a:rPr lang="en-US" sz="800" b="1" dirty="0">
                <a:solidFill>
                  <a:schemeClr val="bg1"/>
                </a:solidFill>
              </a:rPr>
              <a:t>Broad Launch Marketing Process</a:t>
            </a:r>
          </a:p>
        </p:txBody>
      </p:sp>
      <p:sp>
        <p:nvSpPr>
          <p:cNvPr id="58" name="TextBox 88"/>
          <p:cNvSpPr txBox="1"/>
          <p:nvPr/>
        </p:nvSpPr>
        <p:spPr>
          <a:xfrm>
            <a:off x="4355344" y="3009833"/>
            <a:ext cx="72902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i="1" dirty="0">
                <a:solidFill>
                  <a:srgbClr val="07325F"/>
                </a:solidFill>
              </a:rPr>
              <a:t>Final offers and marked-up SPAs</a:t>
            </a:r>
          </a:p>
        </p:txBody>
      </p:sp>
      <p:sp>
        <p:nvSpPr>
          <p:cNvPr id="59" name="Isosceles Triangle 58"/>
          <p:cNvSpPr/>
          <p:nvPr/>
        </p:nvSpPr>
        <p:spPr>
          <a:xfrm rot="13200000">
            <a:off x="4201199" y="3236383"/>
            <a:ext cx="178587" cy="155899"/>
          </a:xfrm>
          <a:prstGeom prst="triangle">
            <a:avLst/>
          </a:prstGeom>
          <a:solidFill>
            <a:srgbClr val="FF0000"/>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schemeClr val="tx1"/>
              </a:solidFill>
            </a:endParaRPr>
          </a:p>
        </p:txBody>
      </p:sp>
      <p:sp>
        <p:nvSpPr>
          <p:cNvPr id="60" name="Pentagon 59"/>
          <p:cNvSpPr/>
          <p:nvPr/>
        </p:nvSpPr>
        <p:spPr>
          <a:xfrm>
            <a:off x="4259507" y="3424861"/>
            <a:ext cx="2477968" cy="291274"/>
          </a:xfrm>
          <a:prstGeom prst="homePlate">
            <a:avLst/>
          </a:prstGeom>
          <a:solidFill>
            <a:schemeClr val="bg1">
              <a:lumMod val="50000"/>
            </a:schemeClr>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bg1"/>
                </a:solidFill>
              </a:rPr>
              <a:t>Negotiated SPA, confirmatory diligence, </a:t>
            </a:r>
          </a:p>
          <a:p>
            <a:pPr algn="ctr"/>
            <a:r>
              <a:rPr lang="en-US" sz="700" dirty="0">
                <a:solidFill>
                  <a:schemeClr val="bg1"/>
                </a:solidFill>
              </a:rPr>
              <a:t>customer calls and obtain necessary approvals </a:t>
            </a:r>
          </a:p>
        </p:txBody>
      </p:sp>
      <p:sp>
        <p:nvSpPr>
          <p:cNvPr id="61" name="TextBox 88"/>
          <p:cNvSpPr txBox="1"/>
          <p:nvPr/>
        </p:nvSpPr>
        <p:spPr>
          <a:xfrm>
            <a:off x="6723692" y="3165600"/>
            <a:ext cx="729022"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800" b="1" i="1" dirty="0">
                <a:solidFill>
                  <a:srgbClr val="07325F"/>
                </a:solidFill>
              </a:rPr>
              <a:t>Closing</a:t>
            </a:r>
          </a:p>
        </p:txBody>
      </p:sp>
      <p:sp>
        <p:nvSpPr>
          <p:cNvPr id="62" name="Isosceles Triangle 61"/>
          <p:cNvSpPr/>
          <p:nvPr/>
        </p:nvSpPr>
        <p:spPr>
          <a:xfrm rot="13200000">
            <a:off x="6730420" y="3282079"/>
            <a:ext cx="178587" cy="155899"/>
          </a:xfrm>
          <a:prstGeom prst="triangle">
            <a:avLst/>
          </a:prstGeom>
          <a:solidFill>
            <a:srgbClr val="FF0000"/>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800" dirty="0">
              <a:solidFill>
                <a:schemeClr val="tx1"/>
              </a:solidFill>
            </a:endParaRPr>
          </a:p>
        </p:txBody>
      </p:sp>
      <p:sp>
        <p:nvSpPr>
          <p:cNvPr id="63" name="Pentagon 62"/>
          <p:cNvSpPr/>
          <p:nvPr/>
        </p:nvSpPr>
        <p:spPr>
          <a:xfrm>
            <a:off x="3280089" y="4257036"/>
            <a:ext cx="907678" cy="274320"/>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tx1"/>
                </a:solidFill>
              </a:rPr>
              <a:t>Follow-up conversations</a:t>
            </a:r>
          </a:p>
        </p:txBody>
      </p:sp>
      <p:sp>
        <p:nvSpPr>
          <p:cNvPr id="64" name="Pentagon 63"/>
          <p:cNvSpPr/>
          <p:nvPr/>
        </p:nvSpPr>
        <p:spPr>
          <a:xfrm>
            <a:off x="5146513" y="5011699"/>
            <a:ext cx="1168622" cy="310265"/>
          </a:xfrm>
          <a:prstGeom prst="homePlate">
            <a:avLst/>
          </a:prstGeom>
          <a:solidFill>
            <a:schemeClr val="accent3"/>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tx1"/>
                </a:solidFill>
              </a:rPr>
              <a:t>Due diligence, follow-up meetings, facility visits</a:t>
            </a:r>
          </a:p>
        </p:txBody>
      </p:sp>
      <p:cxnSp>
        <p:nvCxnSpPr>
          <p:cNvPr id="70" name="Straight Connector 69"/>
          <p:cNvCxnSpPr/>
          <p:nvPr/>
        </p:nvCxnSpPr>
        <p:spPr>
          <a:xfrm>
            <a:off x="1802937" y="1645053"/>
            <a:ext cx="0" cy="216000"/>
          </a:xfrm>
          <a:prstGeom prst="line">
            <a:avLst/>
          </a:prstGeom>
          <a:ln w="12700">
            <a:solidFill>
              <a:srgbClr val="9F9F9F"/>
            </a:solidFill>
          </a:ln>
        </p:spPr>
        <p:style>
          <a:lnRef idx="1">
            <a:schemeClr val="accent1"/>
          </a:lnRef>
          <a:fillRef idx="0">
            <a:schemeClr val="accent1"/>
          </a:fillRef>
          <a:effectRef idx="0">
            <a:schemeClr val="accent1"/>
          </a:effectRef>
          <a:fontRef idx="minor">
            <a:schemeClr val="tx1"/>
          </a:fontRef>
        </p:style>
      </p:cxnSp>
      <p:sp>
        <p:nvSpPr>
          <p:cNvPr id="71" name="TextBox 19"/>
          <p:cNvSpPr txBox="1"/>
          <p:nvPr/>
        </p:nvSpPr>
        <p:spPr>
          <a:xfrm>
            <a:off x="1690495" y="1654337"/>
            <a:ext cx="1198245" cy="15388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i="1" dirty="0"/>
              <a:t>September</a:t>
            </a:r>
          </a:p>
        </p:txBody>
      </p:sp>
      <p:sp>
        <p:nvSpPr>
          <p:cNvPr id="68" name="Pentagon 16"/>
          <p:cNvSpPr/>
          <p:nvPr/>
        </p:nvSpPr>
        <p:spPr>
          <a:xfrm>
            <a:off x="1889106" y="3518267"/>
            <a:ext cx="795124" cy="256032"/>
          </a:xfrm>
          <a:prstGeom prst="homePlate">
            <a:avLst/>
          </a:prstGeom>
          <a:solidFill>
            <a:schemeClr val="bg1">
              <a:lumMod val="50000"/>
            </a:schemeClr>
          </a:solidFill>
          <a:ln w="9525">
            <a:solidFill>
              <a:schemeClr val="bg1"/>
            </a:solid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dirty="0">
                <a:solidFill>
                  <a:schemeClr val="bg1"/>
                </a:solidFill>
              </a:rPr>
              <a:t>Dinners with Omar</a:t>
            </a:r>
          </a:p>
        </p:txBody>
      </p:sp>
      <p:sp>
        <p:nvSpPr>
          <p:cNvPr id="67" name="4-Point Star 55">
            <a:extLst>
              <a:ext uri="{FF2B5EF4-FFF2-40B4-BE49-F238E27FC236}">
                <a16:creationId xmlns:a16="http://schemas.microsoft.com/office/drawing/2014/main" id="{BDB5029D-8D00-445C-A004-5BEDFE9795B0}"/>
              </a:ext>
            </a:extLst>
          </p:cNvPr>
          <p:cNvSpPr/>
          <p:nvPr/>
        </p:nvSpPr>
        <p:spPr>
          <a:xfrm>
            <a:off x="4193870" y="3005852"/>
            <a:ext cx="182880" cy="182880"/>
          </a:xfrm>
          <a:prstGeom prst="star4">
            <a:avLst/>
          </a:prstGeom>
          <a:solidFill>
            <a:srgbClr val="FF0000"/>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41</a:t>
            </a:r>
          </a:p>
        </p:txBody>
      </p:sp>
    </p:spTree>
    <p:extLst>
      <p:ext uri="{BB962C8B-B14F-4D97-AF65-F5344CB8AC3E}">
        <p14:creationId xmlns:p14="http://schemas.microsoft.com/office/powerpoint/2010/main" val="2211746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Isosceles Triangle 17"/>
          <p:cNvSpPr/>
          <p:nvPr/>
        </p:nvSpPr>
        <p:spPr>
          <a:xfrm rot="5400000">
            <a:off x="1765994" y="1700385"/>
            <a:ext cx="573888" cy="230044"/>
          </a:xfrm>
          <a:prstGeom prst="triangle">
            <a:avLst/>
          </a:prstGeom>
          <a:gradFill>
            <a:gsLst>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00" dirty="0"/>
          </a:p>
        </p:txBody>
      </p:sp>
      <p:sp>
        <p:nvSpPr>
          <p:cNvPr id="22" name="Isosceles Triangle 21"/>
          <p:cNvSpPr/>
          <p:nvPr/>
        </p:nvSpPr>
        <p:spPr>
          <a:xfrm rot="5400000">
            <a:off x="1764906" y="2348481"/>
            <a:ext cx="576072" cy="230044"/>
          </a:xfrm>
          <a:prstGeom prst="triangle">
            <a:avLst/>
          </a:prstGeom>
          <a:gradFill>
            <a:gsLst>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00" dirty="0"/>
          </a:p>
        </p:txBody>
      </p:sp>
      <p:sp>
        <p:nvSpPr>
          <p:cNvPr id="26" name="Isosceles Triangle 25"/>
          <p:cNvSpPr/>
          <p:nvPr/>
        </p:nvSpPr>
        <p:spPr>
          <a:xfrm rot="5400000">
            <a:off x="1764904" y="3022596"/>
            <a:ext cx="576072" cy="230044"/>
          </a:xfrm>
          <a:prstGeom prst="triangle">
            <a:avLst/>
          </a:prstGeom>
          <a:gradFill>
            <a:gsLst>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00" dirty="0"/>
          </a:p>
        </p:txBody>
      </p:sp>
      <p:sp>
        <p:nvSpPr>
          <p:cNvPr id="30" name="Isosceles Triangle 29"/>
          <p:cNvSpPr/>
          <p:nvPr/>
        </p:nvSpPr>
        <p:spPr>
          <a:xfrm rot="5400000">
            <a:off x="1764902" y="3713645"/>
            <a:ext cx="576072" cy="230044"/>
          </a:xfrm>
          <a:prstGeom prst="triangle">
            <a:avLst/>
          </a:prstGeom>
          <a:gradFill>
            <a:gsLst>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00" dirty="0"/>
          </a:p>
        </p:txBody>
      </p:sp>
      <p:sp>
        <p:nvSpPr>
          <p:cNvPr id="34" name="Isosceles Triangle 33"/>
          <p:cNvSpPr/>
          <p:nvPr/>
        </p:nvSpPr>
        <p:spPr>
          <a:xfrm rot="5400000">
            <a:off x="1764903" y="4443784"/>
            <a:ext cx="576072" cy="230044"/>
          </a:xfrm>
          <a:prstGeom prst="triangle">
            <a:avLst/>
          </a:prstGeom>
          <a:gradFill>
            <a:gsLst>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00" dirty="0"/>
          </a:p>
        </p:txBody>
      </p:sp>
      <p:sp>
        <p:nvSpPr>
          <p:cNvPr id="38" name="Isosceles Triangle 37"/>
          <p:cNvSpPr/>
          <p:nvPr/>
        </p:nvSpPr>
        <p:spPr>
          <a:xfrm rot="5400000">
            <a:off x="1764902" y="5109433"/>
            <a:ext cx="576072" cy="230044"/>
          </a:xfrm>
          <a:prstGeom prst="triangle">
            <a:avLst/>
          </a:prstGeom>
          <a:gradFill>
            <a:gsLst>
              <a:gs pos="0">
                <a:schemeClr val="bg2"/>
              </a:gs>
              <a:gs pos="100000">
                <a:schemeClr val="bg1"/>
              </a:gs>
            </a:gsLst>
            <a:lin ang="5400000" scaled="0"/>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00" dirty="0"/>
          </a:p>
        </p:txBody>
      </p:sp>
      <p:sp>
        <p:nvSpPr>
          <p:cNvPr id="2" name="Title 1"/>
          <p:cNvSpPr>
            <a:spLocks noGrp="1"/>
          </p:cNvSpPr>
          <p:nvPr>
            <p:ph type="title"/>
          </p:nvPr>
        </p:nvSpPr>
        <p:spPr/>
        <p:txBody>
          <a:bodyPr/>
          <a:lstStyle/>
          <a:p>
            <a:r>
              <a:rPr lang="en-US" dirty="0"/>
              <a:t>Roadshow Meetings</a:t>
            </a:r>
          </a:p>
        </p:txBody>
      </p:sp>
      <p:sp>
        <p:nvSpPr>
          <p:cNvPr id="7" name="Subtitle Box"/>
          <p:cNvSpPr txBox="1"/>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Roadshow meetings with high priority acquirers drive fit, interest, valuation, certainty to close and optionality</a:t>
            </a:r>
          </a:p>
        </p:txBody>
      </p:sp>
      <p:sp>
        <p:nvSpPr>
          <p:cNvPr id="17" name="Rectangle 29"/>
          <p:cNvSpPr>
            <a:spLocks noChangeArrowheads="1"/>
          </p:cNvSpPr>
          <p:nvPr/>
        </p:nvSpPr>
        <p:spPr bwMode="auto">
          <a:xfrm>
            <a:off x="342899" y="1456502"/>
            <a:ext cx="1587501" cy="640080"/>
          </a:xfrm>
          <a:prstGeom prst="rect">
            <a:avLst/>
          </a:prstGeom>
          <a:solidFill>
            <a:srgbClr val="CCE6FF"/>
          </a:solidFill>
          <a:ln w="6350">
            <a:noFill/>
            <a:miter lim="800000"/>
            <a:headEnd/>
            <a:tailEnd/>
          </a:ln>
          <a:effectLst>
            <a:outerShdw dist="35921" dir="2700000" algn="ctr" rotWithShape="0">
              <a:schemeClr val="bg2"/>
            </a:outerShdw>
          </a:effectLst>
        </p:spPr>
        <p:txBody>
          <a:bodyPr lIns="45720" rIns="45720" anchor="ctr"/>
          <a:lstStyle/>
          <a:p>
            <a:pPr algn="ctr" defTabSz="855663">
              <a:buClr>
                <a:schemeClr val="accent1"/>
              </a:buClr>
              <a:buSzPct val="125000"/>
            </a:pPr>
            <a:r>
              <a:rPr lang="en-US" sz="900" b="1" dirty="0">
                <a:cs typeface="Arial" panose="020B0604020202020204" pitchFamily="34" charset="0"/>
              </a:rPr>
              <a:t>Sense of priority for </a:t>
            </a:r>
          </a:p>
          <a:p>
            <a:pPr algn="ctr" defTabSz="855663">
              <a:buClr>
                <a:schemeClr val="accent1"/>
              </a:buClr>
              <a:buSzPct val="125000"/>
            </a:pPr>
            <a:r>
              <a:rPr lang="en-US" sz="900" b="1" dirty="0">
                <a:cs typeface="Arial" panose="020B0604020202020204" pitchFamily="34" charset="0"/>
              </a:rPr>
              <a:t>the acquirer</a:t>
            </a:r>
          </a:p>
        </p:txBody>
      </p:sp>
      <p:sp>
        <p:nvSpPr>
          <p:cNvPr id="19" name="TText1_Text"/>
          <p:cNvSpPr txBox="1"/>
          <p:nvPr>
            <p:custDataLst>
              <p:tags r:id="rId1"/>
            </p:custDataLst>
          </p:nvPr>
        </p:nvSpPr>
        <p:spPr>
          <a:xfrm>
            <a:off x="2083176" y="1624311"/>
            <a:ext cx="2276856" cy="348422"/>
          </a:xfrm>
          <a:prstGeom prst="rect">
            <a:avLst/>
          </a:prstGeom>
          <a:noFill/>
          <a:ln w="0">
            <a:noFill/>
          </a:ln>
        </p:spPr>
        <p:txBody>
          <a:bodyPr vert="horz" lIns="182880" tIns="64449" rIns="45720" bIns="64449" rtlCol="0" anchor="ctr">
            <a:noAutofit/>
          </a:bodyPr>
          <a:lstStyle/>
          <a:p>
            <a:pPr defTabSz="855663">
              <a:buClr>
                <a:schemeClr val="accent1"/>
              </a:buClr>
              <a:buSzPct val="125000"/>
            </a:pPr>
            <a:r>
              <a:rPr lang="en-US" sz="900" dirty="0">
                <a:cs typeface="Arial" panose="020B0604020202020204" pitchFamily="34" charset="0"/>
              </a:rPr>
              <a:t>Making potential buyers feel special is important to gaining mindshare and creating momentum </a:t>
            </a:r>
          </a:p>
        </p:txBody>
      </p:sp>
      <p:sp>
        <p:nvSpPr>
          <p:cNvPr id="21" name="Rectangle 29"/>
          <p:cNvSpPr>
            <a:spLocks noChangeArrowheads="1"/>
          </p:cNvSpPr>
          <p:nvPr/>
        </p:nvSpPr>
        <p:spPr bwMode="auto">
          <a:xfrm>
            <a:off x="342900" y="2141739"/>
            <a:ext cx="1587501" cy="640080"/>
          </a:xfrm>
          <a:prstGeom prst="rect">
            <a:avLst/>
          </a:prstGeom>
          <a:solidFill>
            <a:srgbClr val="CCE6FF"/>
          </a:solidFill>
          <a:ln w="6350">
            <a:noFill/>
            <a:miter lim="800000"/>
            <a:headEnd/>
            <a:tailEnd/>
          </a:ln>
          <a:effectLst>
            <a:outerShdw dist="35921" dir="2700000" algn="ctr" rotWithShape="0">
              <a:schemeClr val="bg2"/>
            </a:outerShdw>
          </a:effectLst>
        </p:spPr>
        <p:txBody>
          <a:bodyPr lIns="45720" rIns="45720" anchor="ctr"/>
          <a:lstStyle/>
          <a:p>
            <a:pPr algn="ctr" defTabSz="855663">
              <a:buClr>
                <a:schemeClr val="accent1"/>
              </a:buClr>
              <a:buSzPct val="125000"/>
            </a:pPr>
            <a:r>
              <a:rPr lang="en-US" sz="900" b="1" dirty="0">
                <a:cs typeface="Arial" panose="020B0604020202020204" pitchFamily="34" charset="0"/>
              </a:rPr>
              <a:t>Introduce the </a:t>
            </a:r>
            <a:br>
              <a:rPr lang="en-US" sz="900" b="1" dirty="0">
                <a:cs typeface="Arial" panose="020B0604020202020204" pitchFamily="34" charset="0"/>
              </a:rPr>
            </a:br>
            <a:r>
              <a:rPr lang="en-US" sz="900" b="1" dirty="0">
                <a:cs typeface="Arial" panose="020B0604020202020204" pitchFamily="34" charset="0"/>
              </a:rPr>
              <a:t>Gateway “story” and key investment attributes</a:t>
            </a:r>
          </a:p>
        </p:txBody>
      </p:sp>
      <p:sp>
        <p:nvSpPr>
          <p:cNvPr id="23" name="TText1_Text"/>
          <p:cNvSpPr txBox="1"/>
          <p:nvPr>
            <p:custDataLst>
              <p:tags r:id="rId2"/>
            </p:custDataLst>
          </p:nvPr>
        </p:nvSpPr>
        <p:spPr>
          <a:xfrm>
            <a:off x="2083174" y="2247856"/>
            <a:ext cx="2276856" cy="446458"/>
          </a:xfrm>
          <a:prstGeom prst="rect">
            <a:avLst/>
          </a:prstGeom>
          <a:noFill/>
          <a:ln w="0">
            <a:noFill/>
          </a:ln>
        </p:spPr>
        <p:txBody>
          <a:bodyPr vert="horz" lIns="182880" tIns="64449" rIns="45720" bIns="64449" rtlCol="0" anchor="ctr">
            <a:noAutofit/>
          </a:bodyPr>
          <a:lstStyle/>
          <a:p>
            <a:pPr defTabSz="855663">
              <a:buClr>
                <a:schemeClr val="accent1"/>
              </a:buClr>
              <a:buSzPct val="125000"/>
            </a:pPr>
            <a:r>
              <a:rPr lang="en-US" sz="900" dirty="0">
                <a:cs typeface="Arial" panose="020B0604020202020204" pitchFamily="34" charset="0"/>
              </a:rPr>
              <a:t>Opportunity to introduce Gateway’s unique attributes and educate buyers on historical trends and growth opportunities</a:t>
            </a:r>
          </a:p>
        </p:txBody>
      </p:sp>
      <p:sp>
        <p:nvSpPr>
          <p:cNvPr id="25" name="Rectangle 24"/>
          <p:cNvSpPr>
            <a:spLocks noChangeArrowheads="1"/>
          </p:cNvSpPr>
          <p:nvPr/>
        </p:nvSpPr>
        <p:spPr bwMode="auto">
          <a:xfrm>
            <a:off x="342899" y="2826976"/>
            <a:ext cx="1587501" cy="640080"/>
          </a:xfrm>
          <a:prstGeom prst="rect">
            <a:avLst/>
          </a:prstGeom>
          <a:solidFill>
            <a:srgbClr val="CCE6FF"/>
          </a:solidFill>
          <a:ln w="6350">
            <a:noFill/>
            <a:miter lim="800000"/>
            <a:headEnd/>
            <a:tailEnd/>
          </a:ln>
          <a:effectLst>
            <a:outerShdw dist="35921" dir="2700000" algn="ctr" rotWithShape="0">
              <a:schemeClr val="bg2"/>
            </a:outerShdw>
          </a:effectLst>
        </p:spPr>
        <p:txBody>
          <a:bodyPr lIns="45720" rIns="45720" anchor="ctr"/>
          <a:lstStyle/>
          <a:p>
            <a:pPr algn="ctr" defTabSz="855663">
              <a:buClr>
                <a:schemeClr val="accent1"/>
              </a:buClr>
              <a:buSzPct val="125000"/>
            </a:pPr>
            <a:r>
              <a:rPr lang="en-US" sz="900" b="1" dirty="0">
                <a:cs typeface="Arial" panose="020B0604020202020204" pitchFamily="34" charset="0"/>
              </a:rPr>
              <a:t>Tailored discussions to drive buyer interest</a:t>
            </a:r>
          </a:p>
        </p:txBody>
      </p:sp>
      <p:sp>
        <p:nvSpPr>
          <p:cNvPr id="27" name="TText1_Text"/>
          <p:cNvSpPr txBox="1"/>
          <p:nvPr>
            <p:custDataLst>
              <p:tags r:id="rId3"/>
            </p:custDataLst>
          </p:nvPr>
        </p:nvSpPr>
        <p:spPr>
          <a:xfrm>
            <a:off x="2083176" y="2922785"/>
            <a:ext cx="2276856" cy="446458"/>
          </a:xfrm>
          <a:prstGeom prst="rect">
            <a:avLst/>
          </a:prstGeom>
          <a:noFill/>
          <a:ln w="0">
            <a:noFill/>
          </a:ln>
        </p:spPr>
        <p:txBody>
          <a:bodyPr vert="horz" lIns="182880" tIns="64449" rIns="45720" bIns="64449" rtlCol="0" anchor="ctr">
            <a:noAutofit/>
          </a:bodyPr>
          <a:lstStyle/>
          <a:p>
            <a:pPr defTabSz="855663">
              <a:buClr>
                <a:schemeClr val="accent1"/>
              </a:buClr>
              <a:buSzPct val="125000"/>
            </a:pPr>
            <a:r>
              <a:rPr lang="en-US" sz="900" dirty="0">
                <a:cs typeface="Arial" panose="020B0604020202020204" pitchFamily="34" charset="0"/>
              </a:rPr>
              <a:t>Position the story for each buyer and offer dinners with Omar to selected buyers to drive interest</a:t>
            </a:r>
          </a:p>
        </p:txBody>
      </p:sp>
      <p:sp>
        <p:nvSpPr>
          <p:cNvPr id="33" name="Rectangle 29"/>
          <p:cNvSpPr>
            <a:spLocks noChangeArrowheads="1"/>
          </p:cNvSpPr>
          <p:nvPr/>
        </p:nvSpPr>
        <p:spPr bwMode="auto">
          <a:xfrm>
            <a:off x="342900" y="4197450"/>
            <a:ext cx="1587501" cy="640080"/>
          </a:xfrm>
          <a:prstGeom prst="rect">
            <a:avLst/>
          </a:prstGeom>
          <a:solidFill>
            <a:srgbClr val="CCE6FF"/>
          </a:solidFill>
          <a:ln w="6350">
            <a:noFill/>
            <a:miter lim="800000"/>
            <a:headEnd/>
            <a:tailEnd/>
          </a:ln>
          <a:effectLst>
            <a:outerShdw dist="35921" dir="2700000" algn="ctr" rotWithShape="0">
              <a:schemeClr val="bg2"/>
            </a:outerShdw>
          </a:effectLst>
        </p:spPr>
        <p:txBody>
          <a:bodyPr lIns="45720" rIns="45720" anchor="ctr"/>
          <a:lstStyle/>
          <a:p>
            <a:pPr algn="ctr" defTabSz="855663">
              <a:buClr>
                <a:schemeClr val="accent1"/>
              </a:buClr>
              <a:buSzPct val="125000"/>
            </a:pPr>
            <a:r>
              <a:rPr lang="en-US" sz="900" b="1" dirty="0">
                <a:cs typeface="Arial" panose="020B0604020202020204" pitchFamily="34" charset="0"/>
              </a:rPr>
              <a:t>Nimble process </a:t>
            </a:r>
            <a:br>
              <a:rPr lang="en-US" sz="900" b="1" dirty="0">
                <a:cs typeface="Arial" panose="020B0604020202020204" pitchFamily="34" charset="0"/>
              </a:rPr>
            </a:br>
            <a:r>
              <a:rPr lang="en-US" sz="900" b="1" dirty="0">
                <a:cs typeface="Arial" panose="020B0604020202020204" pitchFamily="34" charset="0"/>
              </a:rPr>
              <a:t>with optionality</a:t>
            </a:r>
          </a:p>
        </p:txBody>
      </p:sp>
      <p:sp>
        <p:nvSpPr>
          <p:cNvPr id="35" name="TText1_Text"/>
          <p:cNvSpPr txBox="1"/>
          <p:nvPr>
            <p:custDataLst>
              <p:tags r:id="rId4"/>
            </p:custDataLst>
          </p:nvPr>
        </p:nvSpPr>
        <p:spPr>
          <a:xfrm>
            <a:off x="2083174" y="4334047"/>
            <a:ext cx="2276856" cy="446458"/>
          </a:xfrm>
          <a:prstGeom prst="rect">
            <a:avLst/>
          </a:prstGeom>
          <a:noFill/>
          <a:ln w="0">
            <a:noFill/>
          </a:ln>
        </p:spPr>
        <p:txBody>
          <a:bodyPr vert="horz" lIns="182880" tIns="64449" rIns="45720" bIns="64449" rtlCol="0" anchor="ctr">
            <a:noAutofit/>
          </a:bodyPr>
          <a:lstStyle/>
          <a:p>
            <a:pPr defTabSz="855663">
              <a:buClr>
                <a:schemeClr val="accent1"/>
              </a:buClr>
              <a:buSzPct val="125000"/>
            </a:pPr>
            <a:r>
              <a:rPr lang="en-US" sz="900" dirty="0">
                <a:cs typeface="Arial" panose="020B0604020202020204" pitchFamily="34" charset="0"/>
              </a:rPr>
              <a:t>Opportunity to drive market interest, prove market price assumptions and maintain interest through the broader launch (if necessary)</a:t>
            </a:r>
          </a:p>
        </p:txBody>
      </p:sp>
      <p:sp>
        <p:nvSpPr>
          <p:cNvPr id="37" name="Rectangle 29"/>
          <p:cNvSpPr>
            <a:spLocks noChangeArrowheads="1"/>
          </p:cNvSpPr>
          <p:nvPr/>
        </p:nvSpPr>
        <p:spPr bwMode="auto">
          <a:xfrm>
            <a:off x="342900" y="4882687"/>
            <a:ext cx="1587501" cy="640080"/>
          </a:xfrm>
          <a:prstGeom prst="rect">
            <a:avLst/>
          </a:prstGeom>
          <a:solidFill>
            <a:srgbClr val="CCE6FF"/>
          </a:solidFill>
          <a:ln w="6350">
            <a:noFill/>
            <a:miter lim="800000"/>
            <a:headEnd/>
            <a:tailEnd/>
          </a:ln>
          <a:effectLst>
            <a:outerShdw dist="35921" dir="2700000" algn="ctr" rotWithShape="0">
              <a:schemeClr val="bg2"/>
            </a:outerShdw>
          </a:effectLst>
        </p:spPr>
        <p:txBody>
          <a:bodyPr lIns="45720" rIns="45720" anchor="ctr"/>
          <a:lstStyle/>
          <a:p>
            <a:pPr algn="ctr" defTabSz="855663">
              <a:buClr>
                <a:schemeClr val="accent1"/>
              </a:buClr>
              <a:buSzPct val="125000"/>
            </a:pPr>
            <a:r>
              <a:rPr lang="en-US" sz="900" b="1" dirty="0">
                <a:cs typeface="Arial" panose="020B0604020202020204" pitchFamily="34" charset="0"/>
              </a:rPr>
              <a:t>Drive value, timing </a:t>
            </a:r>
            <a:br>
              <a:rPr lang="en-US" sz="900" b="1" dirty="0">
                <a:cs typeface="Arial" panose="020B0604020202020204" pitchFamily="34" charset="0"/>
              </a:rPr>
            </a:br>
            <a:r>
              <a:rPr lang="en-US" sz="900" b="1" dirty="0">
                <a:cs typeface="Arial" panose="020B0604020202020204" pitchFamily="34" charset="0"/>
              </a:rPr>
              <a:t>and certainty to close</a:t>
            </a:r>
          </a:p>
        </p:txBody>
      </p:sp>
      <p:sp>
        <p:nvSpPr>
          <p:cNvPr id="39" name="TText1_Text"/>
          <p:cNvSpPr txBox="1"/>
          <p:nvPr>
            <p:custDataLst>
              <p:tags r:id="rId5"/>
            </p:custDataLst>
          </p:nvPr>
        </p:nvSpPr>
        <p:spPr>
          <a:xfrm>
            <a:off x="2083175" y="4982760"/>
            <a:ext cx="2276856" cy="446458"/>
          </a:xfrm>
          <a:prstGeom prst="rect">
            <a:avLst/>
          </a:prstGeom>
          <a:noFill/>
          <a:ln w="0">
            <a:noFill/>
          </a:ln>
        </p:spPr>
        <p:txBody>
          <a:bodyPr vert="horz" lIns="182880" tIns="64449" rIns="45720" bIns="64449" rtlCol="0" anchor="ctr">
            <a:noAutofit/>
          </a:bodyPr>
          <a:lstStyle/>
          <a:p>
            <a:pPr defTabSz="855663">
              <a:buClr>
                <a:schemeClr val="accent1"/>
              </a:buClr>
              <a:buSzPct val="125000"/>
            </a:pPr>
            <a:r>
              <a:rPr lang="en-US" sz="900" dirty="0">
                <a:cs typeface="Arial" panose="020B0604020202020204" pitchFamily="34" charset="0"/>
              </a:rPr>
              <a:t>Ability to control the messaging and “collaborate” with acquirers throughout the process to ensure transparency and certainty to shareholders</a:t>
            </a:r>
          </a:p>
        </p:txBody>
      </p:sp>
      <p:graphicFrame>
        <p:nvGraphicFramePr>
          <p:cNvPr id="41" name="Table 40"/>
          <p:cNvGraphicFramePr>
            <a:graphicFrameLocks noGrp="1"/>
          </p:cNvGraphicFramePr>
          <p:nvPr>
            <p:extLst>
              <p:ext uri="{D42A27DB-BD31-4B8C-83A1-F6EECF244321}">
                <p14:modId xmlns:p14="http://schemas.microsoft.com/office/powerpoint/2010/main" val="1228743879"/>
              </p:ext>
            </p:extLst>
          </p:nvPr>
        </p:nvGraphicFramePr>
        <p:xfrm>
          <a:off x="342900" y="1122407"/>
          <a:ext cx="4017434" cy="256032"/>
        </p:xfrm>
        <a:graphic>
          <a:graphicData uri="http://schemas.openxmlformats.org/drawingml/2006/table">
            <a:tbl>
              <a:tblPr firstRow="1" bandRow="1">
                <a:tableStyleId>{5C22544A-7EE6-4342-B048-85BDC9FD1C3A}</a:tableStyleId>
              </a:tblPr>
              <a:tblGrid>
                <a:gridCol w="4017434">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Benefits</a:t>
                      </a:r>
                      <a:r>
                        <a:rPr lang="en-US" sz="1050" b="1" i="0" u="none" baseline="0" dirty="0">
                          <a:solidFill>
                            <a:srgbClr val="000000"/>
                          </a:solidFill>
                          <a:latin typeface="+mn-lt"/>
                        </a:rPr>
                        <a:t> of Roadshows</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3" name="Rectangle 29"/>
          <p:cNvSpPr>
            <a:spLocks noChangeArrowheads="1"/>
          </p:cNvSpPr>
          <p:nvPr/>
        </p:nvSpPr>
        <p:spPr bwMode="auto">
          <a:xfrm>
            <a:off x="334961" y="3512213"/>
            <a:ext cx="1587501" cy="640080"/>
          </a:xfrm>
          <a:prstGeom prst="rect">
            <a:avLst/>
          </a:prstGeom>
          <a:solidFill>
            <a:srgbClr val="CCE6FF"/>
          </a:solidFill>
          <a:ln w="6350">
            <a:noFill/>
            <a:miter lim="800000"/>
            <a:headEnd/>
            <a:tailEnd/>
          </a:ln>
          <a:effectLst>
            <a:outerShdw dist="35921" dir="2700000" algn="ctr" rotWithShape="0">
              <a:schemeClr val="bg2"/>
            </a:outerShdw>
          </a:effectLst>
        </p:spPr>
        <p:txBody>
          <a:bodyPr lIns="45720" rIns="45720" anchor="ctr"/>
          <a:lstStyle/>
          <a:p>
            <a:pPr algn="ctr" defTabSz="855663">
              <a:buClr>
                <a:schemeClr val="accent1"/>
              </a:buClr>
              <a:buSzPct val="125000"/>
            </a:pPr>
            <a:r>
              <a:rPr lang="en-US" sz="900" b="1" dirty="0">
                <a:cs typeface="Arial" panose="020B0604020202020204" pitchFamily="34" charset="0"/>
              </a:rPr>
              <a:t>Gather intelligence on perceived synergies</a:t>
            </a:r>
          </a:p>
        </p:txBody>
      </p:sp>
      <p:sp>
        <p:nvSpPr>
          <p:cNvPr id="45" name="TText1_Text"/>
          <p:cNvSpPr txBox="1"/>
          <p:nvPr>
            <p:custDataLst>
              <p:tags r:id="rId6"/>
            </p:custDataLst>
          </p:nvPr>
        </p:nvSpPr>
        <p:spPr>
          <a:xfrm>
            <a:off x="2075238" y="3604455"/>
            <a:ext cx="2276856" cy="446458"/>
          </a:xfrm>
          <a:prstGeom prst="rect">
            <a:avLst/>
          </a:prstGeom>
          <a:noFill/>
          <a:ln w="0">
            <a:noFill/>
          </a:ln>
        </p:spPr>
        <p:txBody>
          <a:bodyPr vert="horz" lIns="182880" tIns="64449" rIns="45720" bIns="64449" rtlCol="0" anchor="ctr">
            <a:noAutofit/>
          </a:bodyPr>
          <a:lstStyle/>
          <a:p>
            <a:pPr defTabSz="855663">
              <a:buClr>
                <a:schemeClr val="accent1"/>
              </a:buClr>
              <a:buSzPct val="125000"/>
            </a:pPr>
            <a:r>
              <a:rPr lang="en-US" sz="900" dirty="0">
                <a:cs typeface="Arial" panose="020B0604020202020204" pitchFamily="34" charset="0"/>
              </a:rPr>
              <a:t>Gather intelligence on buyer specific synergy potential to leverage later in valuation negotiations</a:t>
            </a:r>
          </a:p>
        </p:txBody>
      </p:sp>
      <p:graphicFrame>
        <p:nvGraphicFramePr>
          <p:cNvPr id="46" name="Table 45"/>
          <p:cNvGraphicFramePr>
            <a:graphicFrameLocks noGrp="1"/>
          </p:cNvGraphicFramePr>
          <p:nvPr>
            <p:extLst>
              <p:ext uri="{D42A27DB-BD31-4B8C-83A1-F6EECF244321}">
                <p14:modId xmlns:p14="http://schemas.microsoft.com/office/powerpoint/2010/main" val="442334662"/>
              </p:ext>
            </p:extLst>
          </p:nvPr>
        </p:nvGraphicFramePr>
        <p:xfrm>
          <a:off x="4815413" y="1122407"/>
          <a:ext cx="4017434" cy="256032"/>
        </p:xfrm>
        <a:graphic>
          <a:graphicData uri="http://schemas.openxmlformats.org/drawingml/2006/table">
            <a:tbl>
              <a:tblPr firstRow="1" bandRow="1">
                <a:tableStyleId>{5C22544A-7EE6-4342-B048-85BDC9FD1C3A}</a:tableStyleId>
              </a:tblPr>
              <a:tblGrid>
                <a:gridCol w="4017434">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Recent</a:t>
                      </a:r>
                      <a:r>
                        <a:rPr lang="en-US" sz="1050" b="1" i="0" u="none" baseline="0" dirty="0">
                          <a:solidFill>
                            <a:srgbClr val="000000"/>
                          </a:solidFill>
                          <a:latin typeface="+mn-lt"/>
                        </a:rPr>
                        <a:t> Example of Success with Roadshow Meetings</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pic>
        <p:nvPicPr>
          <p:cNvPr id="47" name="Picture 7"/>
          <p:cNvPicPr>
            <a:picLocks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4815413" y="1551185"/>
            <a:ext cx="109728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 name="Rectangle 48"/>
          <p:cNvSpPr/>
          <p:nvPr>
            <p:custDataLst>
              <p:tags r:id="rId7"/>
            </p:custDataLst>
          </p:nvPr>
        </p:nvSpPr>
        <p:spPr>
          <a:xfrm>
            <a:off x="6027716" y="1551185"/>
            <a:ext cx="2818817" cy="1371600"/>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400"/>
              </a:spcBef>
              <a:buClr>
                <a:srgbClr val="07325F"/>
              </a:buClr>
              <a:buSzPct val="100000"/>
              <a:buFont typeface="Wingdings" pitchFamily="2" charset="2"/>
              <a:buChar char="§"/>
              <a:tabLst>
                <a:tab pos="179388" algn="l"/>
              </a:tabLst>
            </a:pPr>
            <a:r>
              <a:rPr lang="en-US" sz="900" dirty="0">
                <a:solidFill>
                  <a:srgbClr val="000000"/>
                </a:solidFill>
              </a:rPr>
              <a:t>Lincoln conducted 12 in-person roadshow meetings with high priority strategic and financial acquirers</a:t>
            </a:r>
          </a:p>
          <a:p>
            <a:pPr marL="179388" indent="-179388" defTabSz="855663" fontAlgn="base">
              <a:spcBef>
                <a:spcPts val="400"/>
              </a:spcBef>
              <a:buClr>
                <a:srgbClr val="07325F"/>
              </a:buClr>
              <a:buSzPct val="100000"/>
              <a:buFont typeface="Wingdings" pitchFamily="2" charset="2"/>
              <a:buChar char="§"/>
              <a:tabLst>
                <a:tab pos="179388" algn="l"/>
              </a:tabLst>
            </a:pPr>
            <a:r>
              <a:rPr lang="en-US" sz="900" dirty="0">
                <a:solidFill>
                  <a:srgbClr val="000000"/>
                </a:solidFill>
              </a:rPr>
              <a:t>Tailored messaging to each specific acquirer focusing on synergies and near-term growth opportunities </a:t>
            </a:r>
          </a:p>
          <a:p>
            <a:pPr marL="179388" indent="-179388" defTabSz="855663" fontAlgn="base">
              <a:spcBef>
                <a:spcPts val="400"/>
              </a:spcBef>
              <a:buClr>
                <a:srgbClr val="07325F"/>
              </a:buClr>
              <a:buSzPct val="100000"/>
              <a:buFont typeface="Wingdings" pitchFamily="2" charset="2"/>
              <a:buChar char="§"/>
              <a:tabLst>
                <a:tab pos="179388" algn="l"/>
              </a:tabLst>
            </a:pPr>
            <a:r>
              <a:rPr lang="en-US" sz="900" dirty="0">
                <a:solidFill>
                  <a:srgbClr val="000000"/>
                </a:solidFill>
              </a:rPr>
              <a:t>Highly effective results: ~60% of acquirers approached in roadshow meetings submitted offer </a:t>
            </a:r>
          </a:p>
          <a:p>
            <a:pPr marL="179388" indent="-179388" defTabSz="855663" fontAlgn="base">
              <a:spcBef>
                <a:spcPts val="400"/>
              </a:spcBef>
              <a:buClr>
                <a:srgbClr val="07325F"/>
              </a:buClr>
              <a:buSzPct val="100000"/>
              <a:buFont typeface="Wingdings" pitchFamily="2" charset="2"/>
              <a:buChar char="§"/>
              <a:tabLst>
                <a:tab pos="179388" algn="l"/>
              </a:tabLst>
            </a:pPr>
            <a:r>
              <a:rPr lang="en-US" sz="900" b="1" dirty="0">
                <a:solidFill>
                  <a:srgbClr val="000000"/>
                </a:solidFill>
              </a:rPr>
              <a:t>Final acquirer was one of the parties approached during the roadshow meetings</a:t>
            </a:r>
          </a:p>
        </p:txBody>
      </p:sp>
      <p:pic>
        <p:nvPicPr>
          <p:cNvPr id="1026" name="Picture 2" descr="H:\Libraries\Logos\Pritzker Group\Pritzker Group_2014.emf"/>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771308" y="3678070"/>
            <a:ext cx="980954" cy="15892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9"/>
          <p:cNvPicPr>
            <a:picLocks noChangeAspect="1" noChangeArrowheads="1"/>
          </p:cNvPicPr>
          <p:nvPr/>
        </p:nvPicPr>
        <p:blipFill>
          <a:blip r:embed="rId13" cstate="print">
            <a:extLst>
              <a:ext uri="{28A0092B-C50C-407E-A947-70E740481C1C}">
                <a14:useLocalDpi xmlns:a14="http://schemas.microsoft.com/office/drawing/2010/main"/>
              </a:ext>
            </a:extLst>
          </a:blip>
          <a:srcRect b="19685"/>
          <a:stretch>
            <a:fillRect/>
          </a:stretch>
        </p:blipFill>
        <p:spPr bwMode="auto">
          <a:xfrm>
            <a:off x="5686500" y="3153521"/>
            <a:ext cx="479224" cy="30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H:\Libraries\Logos\Jordan Company (The)\The Jordan Company_2014.emf"/>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7791949" y="4001061"/>
            <a:ext cx="994397" cy="3195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Libraries\Logos\Sonoco\Sonoco_2014.emf"/>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6133325" y="3959794"/>
            <a:ext cx="345137" cy="36078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H:\Libraries\Logos\AEA\AEA_2014.emf"/>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4861730" y="3113034"/>
            <a:ext cx="578101" cy="3644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Libraries\Logos\Prolamina\Prolamina_2015.emf"/>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4876920" y="3989699"/>
            <a:ext cx="1100542" cy="30636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Libraries\Logos\Kohlberg &amp; Company\Kohlberg_2014.emf"/>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4864677" y="3570170"/>
            <a:ext cx="917910" cy="3537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Libraries\Logos\Golden Gate Capital\Golden Gate Capital_2014.emf"/>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7497666" y="3209743"/>
            <a:ext cx="1247263" cy="227292"/>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Libraries\Logos\Madison Dearborn Partners\Madison Dearborn Partners_2014.emf"/>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891908" y="3578244"/>
            <a:ext cx="980737" cy="27015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Libraries\Logos\Mondi\Mondi_2014.emf"/>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7012445" y="3600082"/>
            <a:ext cx="646150" cy="25753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2" name="Chart 51"/>
          <p:cNvGraphicFramePr/>
          <p:nvPr>
            <p:extLst>
              <p:ext uri="{D42A27DB-BD31-4B8C-83A1-F6EECF244321}">
                <p14:modId xmlns:p14="http://schemas.microsoft.com/office/powerpoint/2010/main" val="1573556810"/>
              </p:ext>
            </p:extLst>
          </p:nvPr>
        </p:nvGraphicFramePr>
        <p:xfrm>
          <a:off x="4842324" y="4517490"/>
          <a:ext cx="4021218" cy="1268003"/>
        </p:xfrm>
        <a:graphic>
          <a:graphicData uri="http://schemas.openxmlformats.org/drawingml/2006/chart">
            <c:chart xmlns:c="http://schemas.openxmlformats.org/drawingml/2006/chart" xmlns:r="http://schemas.openxmlformats.org/officeDocument/2006/relationships" r:id="rId22"/>
          </a:graphicData>
        </a:graphic>
      </p:graphicFrame>
      <p:pic>
        <p:nvPicPr>
          <p:cNvPr id="3" name="Picture 2" descr="Image result for constantia flexible logo"/>
          <p:cNvPicPr>
            <a:picLocks noChangeAspect="1" noChangeArrowheads="1"/>
          </p:cNvPicPr>
          <p:nvPr/>
        </p:nvPicPr>
        <p:blipFill rotWithShape="1">
          <a:blip r:embed="rId23" cstate="print">
            <a:extLst>
              <a:ext uri="{28A0092B-C50C-407E-A947-70E740481C1C}">
                <a14:useLocalDpi xmlns:a14="http://schemas.microsoft.com/office/drawing/2010/main"/>
              </a:ext>
            </a:extLst>
          </a:blip>
          <a:srcRect/>
          <a:stretch/>
        </p:blipFill>
        <p:spPr bwMode="auto">
          <a:xfrm>
            <a:off x="6382277" y="3122757"/>
            <a:ext cx="975599" cy="3709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mage result for transcontinental logo"/>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6634325" y="4011047"/>
            <a:ext cx="1001760" cy="29954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custDataLst>
              <p:tags r:id="rId8"/>
            </p:custDataLst>
          </p:nvPr>
        </p:nvSpPr>
        <p:spPr>
          <a:xfrm>
            <a:off x="342900" y="5749469"/>
            <a:ext cx="8458200" cy="605294"/>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Roadshow meetings with buyers will support the story, drive excitement for Gateway and surface buyer concerns</a:t>
            </a:r>
          </a:p>
        </p:txBody>
      </p:sp>
      <p:sp>
        <p:nvSpPr>
          <p:cNvPr id="8"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42</a:t>
            </a:r>
          </a:p>
        </p:txBody>
      </p:sp>
    </p:spTree>
    <p:extLst>
      <p:ext uri="{BB962C8B-B14F-4D97-AF65-F5344CB8AC3E}">
        <p14:creationId xmlns:p14="http://schemas.microsoft.com/office/powerpoint/2010/main" val="828872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5"/>
          <p:cNvGraphicFramePr>
            <a:graphicFrameLocks/>
          </p:cNvGraphicFramePr>
          <p:nvPr>
            <p:extLst/>
          </p:nvPr>
        </p:nvGraphicFramePr>
        <p:xfrm>
          <a:off x="342900" y="4130039"/>
          <a:ext cx="8441114" cy="2246314"/>
        </p:xfrm>
        <a:graphic>
          <a:graphicData uri="http://schemas.openxmlformats.org/drawingml/2006/chart">
            <c:chart xmlns:c="http://schemas.openxmlformats.org/drawingml/2006/chart" xmlns:r="http://schemas.openxmlformats.org/officeDocument/2006/relationships" r:id="rId6"/>
          </a:graphicData>
        </a:graphic>
      </p:graphicFrame>
      <p:sp>
        <p:nvSpPr>
          <p:cNvPr id="21" name="Rectangle 20"/>
          <p:cNvSpPr/>
          <p:nvPr/>
        </p:nvSpPr>
        <p:spPr>
          <a:xfrm>
            <a:off x="8251825" y="5756533"/>
            <a:ext cx="477520" cy="233680"/>
          </a:xfrm>
          <a:prstGeom prst="rect">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0" name="TextBox 19"/>
          <p:cNvSpPr txBox="1"/>
          <p:nvPr/>
        </p:nvSpPr>
        <p:spPr>
          <a:xfrm>
            <a:off x="8148796" y="5805547"/>
            <a:ext cx="683577" cy="184666"/>
          </a:xfrm>
          <a:prstGeom prst="rect">
            <a:avLst/>
          </a:prstGeom>
          <a:noFill/>
        </p:spPr>
        <p:txBody>
          <a:bodyPr wrap="square" lIns="0" tIns="0" rIns="0" bIns="0" rtlCol="0">
            <a:spAutoFit/>
          </a:bodyPr>
          <a:lstStyle/>
          <a:p>
            <a:pPr algn="ctr"/>
            <a:r>
              <a:rPr lang="en-US" sz="600" dirty="0"/>
              <a:t>Sep-17 RR </a:t>
            </a:r>
            <a:br>
              <a:rPr lang="en-US" sz="600" dirty="0"/>
            </a:br>
            <a:r>
              <a:rPr lang="en-US" sz="600" dirty="0"/>
              <a:t>EBITDA</a:t>
            </a:r>
          </a:p>
        </p:txBody>
      </p:sp>
      <p:sp>
        <p:nvSpPr>
          <p:cNvPr id="13" name="Rectangle 12"/>
          <p:cNvSpPr/>
          <p:nvPr/>
        </p:nvSpPr>
        <p:spPr>
          <a:xfrm>
            <a:off x="868680" y="5781040"/>
            <a:ext cx="477520" cy="233680"/>
          </a:xfrm>
          <a:prstGeom prst="rect">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 name="Title 1"/>
          <p:cNvSpPr>
            <a:spLocks noGrp="1"/>
          </p:cNvSpPr>
          <p:nvPr>
            <p:ph type="title"/>
          </p:nvPr>
        </p:nvSpPr>
        <p:spPr/>
        <p:txBody>
          <a:bodyPr/>
          <a:lstStyle/>
          <a:p>
            <a:r>
              <a:rPr lang="en-US" dirty="0"/>
              <a:t>Obtain Credit for Run-Rate / Pro Forma EBITDA</a:t>
            </a:r>
          </a:p>
        </p:txBody>
      </p:sp>
      <p:sp>
        <p:nvSpPr>
          <p:cNvPr id="3" name="L23_Shape"/>
          <p:cNvSpPr txBox="1">
            <a:spLocks noChangeArrowheads="1"/>
          </p:cNvSpPr>
          <p:nvPr>
            <p:custDataLst>
              <p:tags r:id="rId1"/>
            </p:custDataLst>
          </p:nvPr>
        </p:nvSpPr>
        <p:spPr bwMode="auto">
          <a:xfrm>
            <a:off x="342900" y="1349406"/>
            <a:ext cx="3952875" cy="244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1935" rIns="0" bIns="71935"/>
          <a:lstStyle>
            <a:lvl1pPr marL="342900" indent="-342900" defTabSz="855663" eaLnBrk="0" hangingPunct="0">
              <a:defRPr sz="1000">
                <a:solidFill>
                  <a:schemeClr val="tx1"/>
                </a:solidFill>
                <a:latin typeface="Garamond" pitchFamily="18" charset="0"/>
              </a:defRPr>
            </a:lvl1pPr>
            <a:lvl2pPr marL="179388" indent="-179388" defTabSz="855663" eaLnBrk="0" hangingPunct="0">
              <a:defRPr sz="1000">
                <a:solidFill>
                  <a:schemeClr val="tx1"/>
                </a:solidFill>
                <a:latin typeface="Garamond" pitchFamily="18" charset="0"/>
              </a:defRPr>
            </a:lvl2pPr>
            <a:lvl3pPr marL="360363" indent="-180975" defTabSz="855663" eaLnBrk="0" hangingPunct="0">
              <a:defRPr sz="1000">
                <a:solidFill>
                  <a:schemeClr val="tx1"/>
                </a:solidFill>
                <a:latin typeface="Garamond" pitchFamily="18" charset="0"/>
              </a:defRPr>
            </a:lvl3pPr>
            <a:lvl4pPr marL="1600200" indent="-228600" defTabSz="855663" eaLnBrk="0" hangingPunct="0">
              <a:defRPr sz="1000">
                <a:solidFill>
                  <a:schemeClr val="tx1"/>
                </a:solidFill>
                <a:latin typeface="Garamond" pitchFamily="18" charset="0"/>
              </a:defRPr>
            </a:lvl4pPr>
            <a:lvl5pPr marL="2057400" indent="-228600" defTabSz="855663" eaLnBrk="0" hangingPunct="0">
              <a:defRPr sz="1000">
                <a:solidFill>
                  <a:schemeClr val="tx1"/>
                </a:solidFill>
                <a:latin typeface="Garamond" pitchFamily="18" charset="0"/>
              </a:defRPr>
            </a:lvl5pPr>
            <a:lvl6pPr marL="2514600" indent="-228600" defTabSz="855663" eaLnBrk="0" fontAlgn="base" hangingPunct="0">
              <a:spcBef>
                <a:spcPct val="0"/>
              </a:spcBef>
              <a:spcAft>
                <a:spcPct val="0"/>
              </a:spcAft>
              <a:defRPr sz="1000">
                <a:solidFill>
                  <a:schemeClr val="tx1"/>
                </a:solidFill>
                <a:latin typeface="Garamond" pitchFamily="18" charset="0"/>
              </a:defRPr>
            </a:lvl6pPr>
            <a:lvl7pPr marL="2971800" indent="-228600" defTabSz="855663" eaLnBrk="0" fontAlgn="base" hangingPunct="0">
              <a:spcBef>
                <a:spcPct val="0"/>
              </a:spcBef>
              <a:spcAft>
                <a:spcPct val="0"/>
              </a:spcAft>
              <a:defRPr sz="1000">
                <a:solidFill>
                  <a:schemeClr val="tx1"/>
                </a:solidFill>
                <a:latin typeface="Garamond" pitchFamily="18" charset="0"/>
              </a:defRPr>
            </a:lvl7pPr>
            <a:lvl8pPr marL="3429000" indent="-228600" defTabSz="855663" eaLnBrk="0" fontAlgn="base" hangingPunct="0">
              <a:spcBef>
                <a:spcPct val="0"/>
              </a:spcBef>
              <a:spcAft>
                <a:spcPct val="0"/>
              </a:spcAft>
              <a:defRPr sz="1000">
                <a:solidFill>
                  <a:schemeClr val="tx1"/>
                </a:solidFill>
                <a:latin typeface="Garamond" pitchFamily="18" charset="0"/>
              </a:defRPr>
            </a:lvl8pPr>
            <a:lvl9pPr marL="3886200" indent="-228600" defTabSz="855663" eaLnBrk="0" fontAlgn="base" hangingPunct="0">
              <a:spcBef>
                <a:spcPct val="0"/>
              </a:spcBef>
              <a:spcAft>
                <a:spcPct val="0"/>
              </a:spcAft>
              <a:defRPr sz="1000">
                <a:solidFill>
                  <a:schemeClr val="tx1"/>
                </a:solidFill>
                <a:latin typeface="Garamond" pitchFamily="18" charset="0"/>
              </a:defRPr>
            </a:lvl9pPr>
          </a:lstStyle>
          <a:p>
            <a:pPr marL="177800" indent="-177800" eaLnBrk="1" fontAlgn="base" hangingPunct="1">
              <a:spcBef>
                <a:spcPts val="600"/>
              </a:spcBef>
              <a:buClr>
                <a:srgbClr val="07325F"/>
              </a:buClr>
              <a:buSzPct val="100000"/>
              <a:buFont typeface="Wingdings"/>
              <a:buChar char="§"/>
            </a:pPr>
            <a:r>
              <a:rPr lang="en-US" dirty="0">
                <a:latin typeface="+mn-lt"/>
                <a:cs typeface="Arial" pitchFamily="34" charset="0"/>
              </a:rPr>
              <a:t>Run-Rate / Pro-Forma EBITDA adjustments are an important source of value in companies with attributes similar to Gateway (e.g., new customer wins not fully ramped, cost take-outs)</a:t>
            </a:r>
          </a:p>
          <a:p>
            <a:pPr marL="342900" lvl="1" indent="-165100" eaLnBrk="1" fontAlgn="base" hangingPunct="1">
              <a:spcBef>
                <a:spcPts val="400"/>
              </a:spcBef>
              <a:spcAft>
                <a:spcPts val="400"/>
              </a:spcAft>
              <a:buClr>
                <a:srgbClr val="07325F"/>
              </a:buClr>
              <a:buSzPct val="100000"/>
              <a:buFont typeface="Arial"/>
              <a:buChar char="-"/>
            </a:pPr>
            <a:r>
              <a:rPr lang="en-US" dirty="0">
                <a:latin typeface="+mn-lt"/>
                <a:cs typeface="Arial" pitchFamily="34" charset="0"/>
              </a:rPr>
              <a:t>Detailed analysis highlighting visibility of ramping business on monthly basis (i.e., customer rolling forecast)</a:t>
            </a:r>
          </a:p>
          <a:p>
            <a:pPr marL="342900" lvl="1" indent="-165100" eaLnBrk="1" fontAlgn="base" hangingPunct="1">
              <a:spcBef>
                <a:spcPts val="300"/>
              </a:spcBef>
              <a:spcAft>
                <a:spcPts val="400"/>
              </a:spcAft>
              <a:buClr>
                <a:srgbClr val="07325F"/>
              </a:buClr>
              <a:buSzPct val="100000"/>
              <a:buFont typeface="Arial"/>
              <a:buChar char="-"/>
            </a:pPr>
            <a:r>
              <a:rPr lang="en-US" dirty="0">
                <a:latin typeface="+mn-lt"/>
                <a:cs typeface="Arial" pitchFamily="34" charset="0"/>
              </a:rPr>
              <a:t>Demonstrating monthly savings from fully implemented cost reduction programs (e.g., vendor negotiations, rebates, etc.)</a:t>
            </a:r>
          </a:p>
          <a:p>
            <a:pPr marL="342900" lvl="1" indent="-165100" eaLnBrk="1" fontAlgn="base" hangingPunct="1">
              <a:spcBef>
                <a:spcPts val="300"/>
              </a:spcBef>
              <a:spcAft>
                <a:spcPts val="400"/>
              </a:spcAft>
              <a:buClr>
                <a:srgbClr val="07325F"/>
              </a:buClr>
              <a:buSzPct val="100000"/>
              <a:buFont typeface="Arial"/>
              <a:buChar char="-"/>
            </a:pPr>
            <a:r>
              <a:rPr lang="en-US" dirty="0">
                <a:latin typeface="+mn-lt"/>
                <a:cs typeface="Arial" pitchFamily="34" charset="0"/>
              </a:rPr>
              <a:t>Increased credibility if quantified in Quality of Earnings report</a:t>
            </a:r>
          </a:p>
          <a:p>
            <a:pPr marL="177800" indent="-177800" eaLnBrk="1" fontAlgn="base" hangingPunct="1">
              <a:spcBef>
                <a:spcPts val="600"/>
              </a:spcBef>
              <a:buClr>
                <a:srgbClr val="07325F"/>
              </a:buClr>
              <a:buSzPct val="100000"/>
              <a:buFont typeface="Wingdings"/>
              <a:buChar char="§"/>
            </a:pPr>
            <a:r>
              <a:rPr lang="en-US" dirty="0">
                <a:latin typeface="+mn-lt"/>
                <a:cs typeface="Arial" pitchFamily="34" charset="0"/>
              </a:rPr>
              <a:t>Several distinct areas of potential adjustments apply to Gateway:</a:t>
            </a:r>
          </a:p>
          <a:p>
            <a:pPr marL="342900" lvl="1" indent="-165100" eaLnBrk="1" fontAlgn="base" hangingPunct="1">
              <a:spcBef>
                <a:spcPts val="400"/>
              </a:spcBef>
              <a:spcAft>
                <a:spcPts val="400"/>
              </a:spcAft>
              <a:buClr>
                <a:srgbClr val="07325F"/>
              </a:buClr>
              <a:buSzPct val="100000"/>
              <a:buFont typeface="Arial"/>
              <a:buChar char="-"/>
            </a:pPr>
            <a:r>
              <a:rPr lang="en-US" dirty="0">
                <a:latin typeface="+mn-lt"/>
                <a:cs typeface="Arial" pitchFamily="34" charset="0"/>
              </a:rPr>
              <a:t>Materials, direct labor and factory cost savings</a:t>
            </a:r>
          </a:p>
          <a:p>
            <a:pPr marL="342900" lvl="1" indent="-165100" eaLnBrk="1" fontAlgn="base" hangingPunct="1">
              <a:spcBef>
                <a:spcPts val="400"/>
              </a:spcBef>
              <a:spcAft>
                <a:spcPts val="400"/>
              </a:spcAft>
              <a:buClr>
                <a:srgbClr val="07325F"/>
              </a:buClr>
              <a:buSzPct val="100000"/>
              <a:buFont typeface="Arial"/>
              <a:buChar char="-"/>
            </a:pPr>
            <a:r>
              <a:rPr lang="en-US" dirty="0">
                <a:latin typeface="+mn-lt"/>
                <a:cs typeface="Arial" pitchFamily="34" charset="0"/>
              </a:rPr>
              <a:t>Highlighting secured business still ramping will demonstrate momentum and “de-risk” the forecast</a:t>
            </a:r>
          </a:p>
        </p:txBody>
      </p:sp>
      <p:graphicFrame>
        <p:nvGraphicFramePr>
          <p:cNvPr id="4" name="Table 3"/>
          <p:cNvGraphicFramePr>
            <a:graphicFrameLocks noGrp="1"/>
          </p:cNvGraphicFramePr>
          <p:nvPr>
            <p:custDataLst>
              <p:tags r:id="rId2"/>
            </p:custDataLst>
            <p:extLst>
              <p:ext uri="{D42A27DB-BD31-4B8C-83A1-F6EECF244321}">
                <p14:modId xmlns:p14="http://schemas.microsoft.com/office/powerpoint/2010/main" val="1069661237"/>
              </p:ext>
            </p:extLst>
          </p:nvPr>
        </p:nvGraphicFramePr>
        <p:xfrm>
          <a:off x="342900" y="1081079"/>
          <a:ext cx="3952875" cy="256032"/>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Run-</a:t>
                      </a:r>
                      <a:r>
                        <a:rPr lang="en-US" sz="1050" b="1" i="0" u="none" baseline="0" dirty="0">
                          <a:solidFill>
                            <a:srgbClr val="000000"/>
                          </a:solidFill>
                          <a:latin typeface="+mn-lt"/>
                        </a:rPr>
                        <a:t>Rate / Pro Forma </a:t>
                      </a:r>
                      <a:r>
                        <a:rPr lang="en-US" sz="1050" b="1" i="0" u="none" dirty="0">
                          <a:solidFill>
                            <a:srgbClr val="000000"/>
                          </a:solidFill>
                          <a:latin typeface="+mn-lt"/>
                        </a:rPr>
                        <a:t>Adjustment Highlights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custDataLst>
              <p:tags r:id="rId3"/>
            </p:custDataLst>
            <p:extLst>
              <p:ext uri="{D42A27DB-BD31-4B8C-83A1-F6EECF244321}">
                <p14:modId xmlns:p14="http://schemas.microsoft.com/office/powerpoint/2010/main" val="4084446514"/>
              </p:ext>
            </p:extLst>
          </p:nvPr>
        </p:nvGraphicFramePr>
        <p:xfrm>
          <a:off x="342900" y="3852811"/>
          <a:ext cx="8458200" cy="256032"/>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Illustrative EBITDA Run-Rate Analysis ($ in thousands)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7" name="Table 6"/>
          <p:cNvGraphicFramePr>
            <a:graphicFrameLocks noGrp="1"/>
          </p:cNvGraphicFramePr>
          <p:nvPr>
            <p:custDataLst>
              <p:tags r:id="rId4"/>
            </p:custDataLst>
            <p:extLst>
              <p:ext uri="{D42A27DB-BD31-4B8C-83A1-F6EECF244321}">
                <p14:modId xmlns:p14="http://schemas.microsoft.com/office/powerpoint/2010/main" val="4217006268"/>
              </p:ext>
            </p:extLst>
          </p:nvPr>
        </p:nvGraphicFramePr>
        <p:xfrm>
          <a:off x="4846638" y="1081079"/>
          <a:ext cx="3952875" cy="256032"/>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Selected Relevant</a:t>
                      </a:r>
                      <a:r>
                        <a:rPr lang="en-US" sz="1050" b="1" i="0" u="none" baseline="0" dirty="0">
                          <a:solidFill>
                            <a:srgbClr val="000000"/>
                          </a:solidFill>
                          <a:latin typeface="+mn-lt"/>
                        </a:rPr>
                        <a:t> Transactions</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pic>
        <p:nvPicPr>
          <p:cNvPr id="9"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848225" y="1655136"/>
            <a:ext cx="1208904" cy="160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600134" y="1655922"/>
            <a:ext cx="1208904" cy="160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230939" y="1655136"/>
            <a:ext cx="1208904" cy="1609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65651" y="5805547"/>
            <a:ext cx="683577" cy="184666"/>
          </a:xfrm>
          <a:prstGeom prst="rect">
            <a:avLst/>
          </a:prstGeom>
          <a:noFill/>
        </p:spPr>
        <p:txBody>
          <a:bodyPr wrap="square" lIns="0" tIns="0" rIns="0" bIns="0" rtlCol="0">
            <a:spAutoFit/>
          </a:bodyPr>
          <a:lstStyle/>
          <a:p>
            <a:pPr algn="ctr"/>
            <a:r>
              <a:rPr lang="en-US" sz="600" dirty="0"/>
              <a:t>Jun-17 LTM </a:t>
            </a:r>
            <a:br>
              <a:rPr lang="en-US" sz="600" dirty="0"/>
            </a:br>
            <a:r>
              <a:rPr lang="en-US" sz="600" dirty="0"/>
              <a:t>EBITDA</a:t>
            </a:r>
          </a:p>
        </p:txBody>
      </p:sp>
      <p:sp>
        <p:nvSpPr>
          <p:cNvPr id="18" name="Rectangle 17"/>
          <p:cNvSpPr/>
          <p:nvPr/>
        </p:nvSpPr>
        <p:spPr>
          <a:xfrm>
            <a:off x="4848225" y="5805547"/>
            <a:ext cx="477520" cy="233680"/>
          </a:xfrm>
          <a:prstGeom prst="rect">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9" name="TextBox 18"/>
          <p:cNvSpPr txBox="1"/>
          <p:nvPr/>
        </p:nvSpPr>
        <p:spPr>
          <a:xfrm>
            <a:off x="4745196" y="5804654"/>
            <a:ext cx="683577" cy="184666"/>
          </a:xfrm>
          <a:prstGeom prst="rect">
            <a:avLst/>
          </a:prstGeom>
          <a:noFill/>
        </p:spPr>
        <p:txBody>
          <a:bodyPr wrap="square" lIns="0" tIns="0" rIns="0" bIns="0" rtlCol="0">
            <a:spAutoFit/>
          </a:bodyPr>
          <a:lstStyle/>
          <a:p>
            <a:pPr algn="ctr"/>
            <a:r>
              <a:rPr lang="en-US" sz="600" dirty="0"/>
              <a:t>Jun-17 RR </a:t>
            </a:r>
            <a:br>
              <a:rPr lang="en-US" sz="600" dirty="0"/>
            </a:br>
            <a:r>
              <a:rPr lang="en-US" sz="600" dirty="0"/>
              <a:t>EBITDA</a:t>
            </a:r>
          </a:p>
        </p:txBody>
      </p:sp>
      <p:sp>
        <p:nvSpPr>
          <p:cNvPr id="10"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43</a:t>
            </a:r>
          </a:p>
        </p:txBody>
      </p:sp>
    </p:spTree>
    <p:extLst>
      <p:ext uri="{BB962C8B-B14F-4D97-AF65-F5344CB8AC3E}">
        <p14:creationId xmlns:p14="http://schemas.microsoft.com/office/powerpoint/2010/main" val="2520858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Selling Synergies to Strategic Acquirers</a:t>
            </a:r>
          </a:p>
        </p:txBody>
      </p:sp>
      <p:graphicFrame>
        <p:nvGraphicFramePr>
          <p:cNvPr id="3" name="Table 2"/>
          <p:cNvGraphicFramePr>
            <a:graphicFrameLocks noGrp="1"/>
          </p:cNvGraphicFramePr>
          <p:nvPr>
            <p:extLst>
              <p:ext uri="{D42A27DB-BD31-4B8C-83A1-F6EECF244321}">
                <p14:modId xmlns:p14="http://schemas.microsoft.com/office/powerpoint/2010/main" val="3307415860"/>
              </p:ext>
            </p:extLst>
          </p:nvPr>
        </p:nvGraphicFramePr>
        <p:xfrm>
          <a:off x="4846320" y="1076574"/>
          <a:ext cx="3956112" cy="256032"/>
        </p:xfrm>
        <a:graphic>
          <a:graphicData uri="http://schemas.openxmlformats.org/drawingml/2006/table">
            <a:tbl>
              <a:tblPr firstRow="1" bandRow="1">
                <a:tableStyleId>{5C22544A-7EE6-4342-B048-85BDC9FD1C3A}</a:tableStyleId>
              </a:tblPr>
              <a:tblGrid>
                <a:gridCol w="3956112">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Example Synergy</a:t>
                      </a:r>
                      <a:r>
                        <a:rPr lang="en-US" sz="1050" b="1" i="0" u="none" baseline="0" dirty="0">
                          <a:solidFill>
                            <a:srgbClr val="000000"/>
                          </a:solidFill>
                          <a:latin typeface="+mn-lt"/>
                        </a:rPr>
                        <a:t> Buckets</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62681196"/>
              </p:ext>
            </p:extLst>
          </p:nvPr>
        </p:nvGraphicFramePr>
        <p:xfrm>
          <a:off x="342900" y="1076574"/>
          <a:ext cx="3952875" cy="256032"/>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Selling Synergies to Strategic Acquirers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22" name="Rectangle 6"/>
          <p:cNvSpPr>
            <a:spLocks noChangeArrowheads="1"/>
          </p:cNvSpPr>
          <p:nvPr/>
        </p:nvSpPr>
        <p:spPr bwMode="auto">
          <a:xfrm>
            <a:off x="347472" y="1384300"/>
            <a:ext cx="3950208" cy="1731433"/>
          </a:xfrm>
          <a:prstGeom prst="rect">
            <a:avLst/>
          </a:prstGeom>
          <a:noFill/>
          <a:ln w="6350">
            <a:no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chorCtr="0"/>
          <a:lstStyle/>
          <a:p>
            <a:pPr marL="179388" indent="-179388" defTabSz="855663" fontAlgn="base">
              <a:spcBef>
                <a:spcPts val="600"/>
              </a:spcBef>
              <a:buClr>
                <a:srgbClr val="07325F"/>
              </a:buClr>
              <a:buSzPct val="100000"/>
              <a:buFont typeface="Wingdings" pitchFamily="2" charset="2"/>
              <a:buChar char="§"/>
              <a:tabLst>
                <a:tab pos="179388" algn="l"/>
              </a:tabLst>
            </a:pPr>
            <a:r>
              <a:rPr lang="en-US" sz="900" dirty="0"/>
              <a:t>Effectively selling the synergies available to strategic acquirers on a case-by-case basis will be critical to achieving an outlier valuation </a:t>
            </a:r>
          </a:p>
          <a:p>
            <a:pPr marL="344488" lvl="1" indent="-171450" fontAlgn="base">
              <a:spcBef>
                <a:spcPts val="600"/>
              </a:spcBef>
              <a:buClr>
                <a:srgbClr val="07325F"/>
              </a:buClr>
              <a:buSzPct val="100000"/>
              <a:buFont typeface="Arial"/>
              <a:buChar char="-"/>
              <a:tabLst>
                <a:tab pos="227013" algn="l"/>
              </a:tabLst>
            </a:pPr>
            <a:r>
              <a:rPr lang="en-US" sz="900" dirty="0"/>
              <a:t>Each individual acquirer has a unique set of potential synergies</a:t>
            </a:r>
          </a:p>
          <a:p>
            <a:pPr marL="344488" lvl="1" indent="-171450" fontAlgn="base">
              <a:spcBef>
                <a:spcPts val="600"/>
              </a:spcBef>
              <a:buClr>
                <a:srgbClr val="07325F"/>
              </a:buClr>
              <a:buSzPct val="100000"/>
              <a:buFont typeface="Arial"/>
              <a:buChar char="-"/>
              <a:tabLst>
                <a:tab pos="227013" algn="l"/>
              </a:tabLst>
            </a:pPr>
            <a:r>
              <a:rPr lang="en-US" sz="900" dirty="0"/>
              <a:t>Lincoln will work with Gateway’s shareholders to identify potential synergies available to acquirers</a:t>
            </a:r>
          </a:p>
          <a:p>
            <a:pPr marL="179388" indent="-179388" defTabSz="855663" fontAlgn="base">
              <a:spcBef>
                <a:spcPts val="600"/>
              </a:spcBef>
              <a:buClr>
                <a:srgbClr val="07325F"/>
              </a:buClr>
              <a:buSzPct val="100000"/>
              <a:buFont typeface="Wingdings" pitchFamily="2" charset="2"/>
              <a:buChar char="§"/>
              <a:tabLst>
                <a:tab pos="179388" algn="l"/>
              </a:tabLst>
            </a:pPr>
            <a:r>
              <a:rPr lang="en-US" sz="900" dirty="0"/>
              <a:t>Gateway marketing materials will detail management’s assessment of the potential synergies available to each strategic acquirer</a:t>
            </a:r>
          </a:p>
          <a:p>
            <a:pPr marL="179388" indent="-179388" defTabSz="855663" fontAlgn="base">
              <a:spcBef>
                <a:spcPts val="600"/>
              </a:spcBef>
              <a:buClr>
                <a:srgbClr val="07325F"/>
              </a:buClr>
              <a:buSzPct val="100000"/>
              <a:buFont typeface="Wingdings" pitchFamily="2" charset="2"/>
              <a:buChar char="§"/>
              <a:tabLst>
                <a:tab pos="179388" algn="l"/>
              </a:tabLst>
            </a:pPr>
            <a:r>
              <a:rPr lang="en-US" sz="900" dirty="0"/>
              <a:t>Lincoln has extensive experience identifying potential synergies with our clients and aggressively positioning them to strategic acquirers</a:t>
            </a:r>
          </a:p>
        </p:txBody>
      </p:sp>
      <p:sp>
        <p:nvSpPr>
          <p:cNvPr id="50" name="Subtitle Box"/>
          <p:cNvSpPr txBox="1"/>
          <p:nvPr/>
        </p:nvSpPr>
        <p:spPr>
          <a:xfrm>
            <a:off x="342900" y="718820"/>
            <a:ext cx="8595360" cy="230832"/>
          </a:xfrm>
          <a:prstGeom prst="rect">
            <a:avLst/>
          </a:prstGeom>
          <a:noFill/>
        </p:spPr>
        <p:txBody>
          <a:bodyPr vert="horz" wrap="square" lIns="0" tIns="45720" rIns="0" bIns="0" rtlCol="0" anchor="t">
            <a:spAutoFit/>
          </a:bodyPr>
          <a:lstStyle/>
          <a:p>
            <a:r>
              <a:rPr lang="en-US" sz="1200" i="1" dirty="0">
                <a:solidFill>
                  <a:srgbClr val="07325F"/>
                </a:solidFill>
              </a:rPr>
              <a:t>Lincoln will work with Gateway management to customize synergy information for each selected potential strategic acquirer</a:t>
            </a:r>
          </a:p>
        </p:txBody>
      </p:sp>
      <p:graphicFrame>
        <p:nvGraphicFramePr>
          <p:cNvPr id="67" name="Table 66"/>
          <p:cNvGraphicFramePr>
            <a:graphicFrameLocks noGrp="1"/>
          </p:cNvGraphicFramePr>
          <p:nvPr>
            <p:extLst>
              <p:ext uri="{D42A27DB-BD31-4B8C-83A1-F6EECF244321}">
                <p14:modId xmlns:p14="http://schemas.microsoft.com/office/powerpoint/2010/main" val="3338793751"/>
              </p:ext>
            </p:extLst>
          </p:nvPr>
        </p:nvGraphicFramePr>
        <p:xfrm>
          <a:off x="342900" y="3700145"/>
          <a:ext cx="8482950" cy="256032"/>
        </p:xfrm>
        <a:graphic>
          <a:graphicData uri="http://schemas.openxmlformats.org/drawingml/2006/table">
            <a:tbl>
              <a:tblPr firstRow="1" bandRow="1">
                <a:tableStyleId>{5C22544A-7EE6-4342-B048-85BDC9FD1C3A}</a:tableStyleId>
              </a:tblPr>
              <a:tblGrid>
                <a:gridCol w="848295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Representative</a:t>
                      </a:r>
                      <a:r>
                        <a:rPr lang="en-US" sz="1050" b="1" i="0" u="none" baseline="0" dirty="0">
                          <a:solidFill>
                            <a:srgbClr val="000000"/>
                          </a:solidFill>
                          <a:latin typeface="+mn-lt"/>
                        </a:rPr>
                        <a:t> </a:t>
                      </a:r>
                      <a:r>
                        <a:rPr lang="en-US" sz="1050" b="1" i="0" u="none" dirty="0">
                          <a:solidFill>
                            <a:srgbClr val="000000"/>
                          </a:solidFill>
                          <a:latin typeface="+mn-lt"/>
                        </a:rPr>
                        <a:t>Successful Outcomes Selling Synergies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21" name="Rectangle 29"/>
          <p:cNvSpPr>
            <a:spLocks noChangeArrowheads="1"/>
          </p:cNvSpPr>
          <p:nvPr/>
        </p:nvSpPr>
        <p:spPr bwMode="auto">
          <a:xfrm>
            <a:off x="4846320" y="1556125"/>
            <a:ext cx="1920240" cy="36576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Cross-selling</a:t>
            </a:r>
          </a:p>
        </p:txBody>
      </p:sp>
      <p:sp>
        <p:nvSpPr>
          <p:cNvPr id="23" name="Rectangle 29"/>
          <p:cNvSpPr>
            <a:spLocks noChangeArrowheads="1"/>
          </p:cNvSpPr>
          <p:nvPr/>
        </p:nvSpPr>
        <p:spPr bwMode="auto">
          <a:xfrm>
            <a:off x="6882192" y="1556125"/>
            <a:ext cx="1920240" cy="36576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Channel synergies</a:t>
            </a:r>
          </a:p>
        </p:txBody>
      </p:sp>
      <p:sp>
        <p:nvSpPr>
          <p:cNvPr id="26" name="Rectangle 29"/>
          <p:cNvSpPr>
            <a:spLocks noChangeArrowheads="1"/>
          </p:cNvSpPr>
          <p:nvPr/>
        </p:nvSpPr>
        <p:spPr bwMode="auto">
          <a:xfrm>
            <a:off x="4846320" y="3175002"/>
            <a:ext cx="1920240" cy="36576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Facility rationalization</a:t>
            </a:r>
          </a:p>
        </p:txBody>
      </p:sp>
      <p:sp>
        <p:nvSpPr>
          <p:cNvPr id="33" name="Rectangle 29"/>
          <p:cNvSpPr>
            <a:spLocks noChangeArrowheads="1"/>
          </p:cNvSpPr>
          <p:nvPr/>
        </p:nvSpPr>
        <p:spPr bwMode="auto">
          <a:xfrm>
            <a:off x="6882192" y="2262021"/>
            <a:ext cx="1920240" cy="36576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Elimination of </a:t>
            </a:r>
            <a:br>
              <a:rPr lang="en-US" sz="1000" b="1" dirty="0">
                <a:solidFill>
                  <a:srgbClr val="FFFFFF"/>
                </a:solidFill>
              </a:rPr>
            </a:br>
            <a:r>
              <a:rPr lang="en-US" sz="1000" b="1" dirty="0">
                <a:solidFill>
                  <a:srgbClr val="FFFFFF"/>
                </a:solidFill>
              </a:rPr>
              <a:t>duplicative overhead</a:t>
            </a:r>
          </a:p>
        </p:txBody>
      </p:sp>
      <p:sp>
        <p:nvSpPr>
          <p:cNvPr id="34" name="Rectangle 29"/>
          <p:cNvSpPr>
            <a:spLocks noChangeArrowheads="1"/>
          </p:cNvSpPr>
          <p:nvPr/>
        </p:nvSpPr>
        <p:spPr bwMode="auto">
          <a:xfrm>
            <a:off x="4846320" y="2718512"/>
            <a:ext cx="1920240" cy="36576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Manufacturing expertise</a:t>
            </a:r>
          </a:p>
        </p:txBody>
      </p:sp>
      <p:sp>
        <p:nvSpPr>
          <p:cNvPr id="35" name="Rectangle 29"/>
          <p:cNvSpPr>
            <a:spLocks noChangeArrowheads="1"/>
          </p:cNvSpPr>
          <p:nvPr/>
        </p:nvSpPr>
        <p:spPr bwMode="auto">
          <a:xfrm>
            <a:off x="6882192" y="2718512"/>
            <a:ext cx="1920240" cy="36576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SG&amp;A reduction</a:t>
            </a:r>
          </a:p>
        </p:txBody>
      </p:sp>
      <p:sp>
        <p:nvSpPr>
          <p:cNvPr id="37" name="Rectangle 29"/>
          <p:cNvSpPr>
            <a:spLocks noChangeArrowheads="1"/>
          </p:cNvSpPr>
          <p:nvPr/>
        </p:nvSpPr>
        <p:spPr bwMode="auto">
          <a:xfrm>
            <a:off x="6882192" y="3175002"/>
            <a:ext cx="1920240" cy="36576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Distribution synergies</a:t>
            </a:r>
          </a:p>
        </p:txBody>
      </p:sp>
      <p:sp>
        <p:nvSpPr>
          <p:cNvPr id="38" name="Rectangle 29"/>
          <p:cNvSpPr>
            <a:spLocks noChangeArrowheads="1"/>
          </p:cNvSpPr>
          <p:nvPr/>
        </p:nvSpPr>
        <p:spPr bwMode="auto">
          <a:xfrm>
            <a:off x="4846320" y="2262021"/>
            <a:ext cx="1920240" cy="365760"/>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Purchasing synergies</a:t>
            </a:r>
          </a:p>
        </p:txBody>
      </p:sp>
      <p:sp>
        <p:nvSpPr>
          <p:cNvPr id="39" name="Rectangle 6"/>
          <p:cNvSpPr>
            <a:spLocks noChangeArrowheads="1"/>
          </p:cNvSpPr>
          <p:nvPr/>
        </p:nvSpPr>
        <p:spPr bwMode="auto">
          <a:xfrm>
            <a:off x="4846320" y="2041321"/>
            <a:ext cx="3959352" cy="155448"/>
          </a:xfrm>
          <a:prstGeom prst="rect">
            <a:avLst/>
          </a:prstGeom>
          <a:noFill/>
          <a:ln w="6350">
            <a:no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18288" bIns="0" anchor="ctr" anchorCtr="0"/>
          <a:lstStyle/>
          <a:p>
            <a:pPr algn="ctr" defTabSz="855663" fontAlgn="base">
              <a:spcBef>
                <a:spcPts val="400"/>
              </a:spcBef>
              <a:buClr>
                <a:srgbClr val="07325F"/>
              </a:buClr>
              <a:buSzPct val="100000"/>
              <a:tabLst>
                <a:tab pos="179388" algn="l"/>
              </a:tabLst>
            </a:pPr>
            <a:r>
              <a:rPr lang="en-US" sz="900" b="1" u="sng" dirty="0"/>
              <a:t>Cost Synergies</a:t>
            </a:r>
          </a:p>
        </p:txBody>
      </p:sp>
      <p:sp>
        <p:nvSpPr>
          <p:cNvPr id="40" name="Rectangle 6"/>
          <p:cNvSpPr>
            <a:spLocks noChangeArrowheads="1"/>
          </p:cNvSpPr>
          <p:nvPr/>
        </p:nvSpPr>
        <p:spPr bwMode="auto">
          <a:xfrm>
            <a:off x="4846320" y="1370129"/>
            <a:ext cx="3959352" cy="157855"/>
          </a:xfrm>
          <a:prstGeom prst="rect">
            <a:avLst/>
          </a:prstGeom>
          <a:noFill/>
          <a:ln w="6350">
            <a:noFill/>
            <a:miter lim="800000"/>
            <a:headEnd/>
            <a:tailEnd/>
          </a:ln>
          <a:effectLst/>
          <a:extLst>
            <a:ext uri="{909E8E84-426E-40DD-AFC4-6F175D3DCCD1}">
              <a14:hiddenFill xmlns:a14="http://schemas.microsoft.com/office/drawing/2010/main">
                <a:solidFill>
                  <a:srgbClr val="FFFF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18288" bIns="0" anchor="ctr" anchorCtr="0"/>
          <a:lstStyle/>
          <a:p>
            <a:pPr algn="ctr" defTabSz="855663" fontAlgn="base">
              <a:spcBef>
                <a:spcPts val="400"/>
              </a:spcBef>
              <a:buClr>
                <a:srgbClr val="07325F"/>
              </a:buClr>
              <a:buSzPct val="100000"/>
              <a:tabLst>
                <a:tab pos="179388" algn="l"/>
              </a:tabLst>
            </a:pPr>
            <a:r>
              <a:rPr lang="en-US" sz="900" b="1" u="sng" dirty="0"/>
              <a:t>Revenue Synergies</a:t>
            </a:r>
          </a:p>
        </p:txBody>
      </p:sp>
      <p:pic>
        <p:nvPicPr>
          <p:cNvPr id="24" name="Picture 43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2900" y="4213049"/>
            <a:ext cx="1248154" cy="1720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9"/>
          <p:cNvSpPr>
            <a:spLocks noChangeArrowheads="1"/>
          </p:cNvSpPr>
          <p:nvPr/>
        </p:nvSpPr>
        <p:spPr bwMode="auto">
          <a:xfrm>
            <a:off x="4535626" y="4213048"/>
            <a:ext cx="1359543" cy="1712781"/>
          </a:xfrm>
          <a:prstGeom prst="rect">
            <a:avLst/>
          </a:prstGeom>
          <a:solidFill>
            <a:srgbClr val="CCE6FF"/>
          </a:solidFill>
          <a:ln w="6350">
            <a:noFill/>
            <a:miter lim="800000"/>
            <a:headEnd/>
            <a:tailEnd/>
          </a:ln>
          <a:effectLst>
            <a:outerShdw dist="35921" dir="2700000" algn="ctr" rotWithShape="0">
              <a:schemeClr val="bg2"/>
            </a:outerShdw>
          </a:effectLst>
        </p:spPr>
        <p:txBody>
          <a:bodyPr lIns="45720" rIns="45720" anchor="t"/>
          <a:lstStyle/>
          <a:p>
            <a:pPr marL="177800" lvl="0" indent="-177800" defTabSz="855663">
              <a:buClr>
                <a:srgbClr val="7BA7D3"/>
              </a:buClr>
              <a:buSzPct val="125000"/>
            </a:pPr>
            <a:r>
              <a:rPr lang="en-US" sz="900" b="1" dirty="0">
                <a:solidFill>
                  <a:srgbClr val="000000"/>
                </a:solidFill>
                <a:cs typeface="Arial" panose="020B0604020202020204" pitchFamily="34" charset="0"/>
              </a:rPr>
              <a:t>Description:</a:t>
            </a:r>
          </a:p>
          <a:p>
            <a:pPr lvl="0" defTabSz="855663">
              <a:buClr>
                <a:srgbClr val="7BA7D3"/>
              </a:buClr>
              <a:buSzPct val="125000"/>
            </a:pPr>
            <a:r>
              <a:rPr lang="en-US" sz="800" dirty="0">
                <a:solidFill>
                  <a:srgbClr val="000000"/>
                </a:solidFill>
                <a:cs typeface="Arial" panose="020B0604020202020204" pitchFamily="34" charset="0"/>
              </a:rPr>
              <a:t>Leading provider of flexible packaging solutions including high-quality liners, customized bags, films lids and labels</a:t>
            </a:r>
            <a:endParaRPr lang="en-US" sz="900" b="1" dirty="0">
              <a:cs typeface="Arial" panose="020B0604020202020204" pitchFamily="34" charset="0"/>
            </a:endParaRPr>
          </a:p>
          <a:p>
            <a:pPr marL="177800" indent="-177800" defTabSz="855663">
              <a:buClr>
                <a:schemeClr val="accent1"/>
              </a:buClr>
              <a:buSzPct val="125000"/>
            </a:pPr>
            <a:endParaRPr lang="en-US" sz="900" b="1" dirty="0">
              <a:cs typeface="Arial" panose="020B0604020202020204" pitchFamily="34" charset="0"/>
            </a:endParaRPr>
          </a:p>
          <a:p>
            <a:pPr marL="177800" indent="-177800" defTabSz="855663">
              <a:buClr>
                <a:schemeClr val="accent1"/>
              </a:buClr>
              <a:buSzPct val="125000"/>
            </a:pPr>
            <a:r>
              <a:rPr lang="en-US" sz="900" b="1" dirty="0">
                <a:cs typeface="Arial" panose="020B0604020202020204" pitchFamily="34" charset="0"/>
              </a:rPr>
              <a:t>Synergies Realized:</a:t>
            </a:r>
          </a:p>
          <a:p>
            <a:pPr marL="177800" indent="-177800" defTabSz="855663">
              <a:buClr>
                <a:srgbClr val="07325F"/>
              </a:buClr>
              <a:buSzPct val="100000"/>
              <a:buFont typeface="Wingdings"/>
              <a:buChar char="§"/>
            </a:pPr>
            <a:r>
              <a:rPr lang="en-US" sz="800" dirty="0">
                <a:cs typeface="Arial" panose="020B0604020202020204" pitchFamily="34" charset="0"/>
              </a:rPr>
              <a:t>Facility rationalization</a:t>
            </a:r>
          </a:p>
          <a:p>
            <a:pPr marL="177800" indent="-177800" defTabSz="855663">
              <a:buClr>
                <a:srgbClr val="07325F"/>
              </a:buClr>
              <a:buSzPct val="100000"/>
              <a:buFont typeface="Wingdings"/>
              <a:buChar char="§"/>
            </a:pPr>
            <a:r>
              <a:rPr lang="en-US" sz="800" dirty="0">
                <a:cs typeface="Arial" panose="020B0604020202020204" pitchFamily="34" charset="0"/>
              </a:rPr>
              <a:t>Resin purchase pricing</a:t>
            </a:r>
          </a:p>
          <a:p>
            <a:pPr marL="177800" indent="-177800" defTabSz="855663">
              <a:buClr>
                <a:srgbClr val="07325F"/>
              </a:buClr>
              <a:buSzPct val="100000"/>
              <a:buFont typeface="Wingdings"/>
              <a:buChar char="§"/>
            </a:pPr>
            <a:r>
              <a:rPr lang="en-US" sz="800" dirty="0">
                <a:cs typeface="Arial" panose="020B0604020202020204" pitchFamily="34" charset="0"/>
              </a:rPr>
              <a:t>Management consolidation</a:t>
            </a:r>
          </a:p>
          <a:p>
            <a:pPr marL="177800" indent="-177800" defTabSz="855663">
              <a:buClr>
                <a:schemeClr val="accent1"/>
              </a:buClr>
              <a:buSzPct val="125000"/>
            </a:pPr>
            <a:endParaRPr lang="en-US" sz="900" b="1" dirty="0">
              <a:cs typeface="Arial" panose="020B0604020202020204" pitchFamily="34" charset="0"/>
            </a:endParaRPr>
          </a:p>
          <a:p>
            <a:pPr defTabSz="855663">
              <a:buClr>
                <a:schemeClr val="accent1"/>
              </a:buClr>
              <a:buSzPct val="125000"/>
            </a:pPr>
            <a:endParaRPr lang="en-US" sz="900" b="1" dirty="0">
              <a:cs typeface="Arial" panose="020B0604020202020204"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05024" y="4213049"/>
            <a:ext cx="1247775" cy="172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 name="Rectangle 29"/>
          <p:cNvSpPr>
            <a:spLocks noChangeArrowheads="1"/>
          </p:cNvSpPr>
          <p:nvPr/>
        </p:nvSpPr>
        <p:spPr bwMode="auto">
          <a:xfrm>
            <a:off x="7466307" y="4215428"/>
            <a:ext cx="1359543" cy="1710412"/>
          </a:xfrm>
          <a:prstGeom prst="rect">
            <a:avLst/>
          </a:prstGeom>
          <a:solidFill>
            <a:srgbClr val="CCE6FF"/>
          </a:solidFill>
          <a:ln w="6350">
            <a:noFill/>
            <a:miter lim="800000"/>
            <a:headEnd/>
            <a:tailEnd/>
          </a:ln>
          <a:effectLst>
            <a:outerShdw dist="35921" dir="2700000" algn="ctr" rotWithShape="0">
              <a:schemeClr val="bg2"/>
            </a:outerShdw>
          </a:effectLst>
        </p:spPr>
        <p:txBody>
          <a:bodyPr lIns="45720" rIns="45720" anchor="t"/>
          <a:lstStyle/>
          <a:p>
            <a:pPr defTabSz="855663">
              <a:buClr>
                <a:schemeClr val="accent1"/>
              </a:buClr>
              <a:buSzPct val="125000"/>
            </a:pPr>
            <a:r>
              <a:rPr lang="en-US" sz="900" b="1" dirty="0">
                <a:cs typeface="Arial" panose="020B0604020202020204" pitchFamily="34" charset="0"/>
              </a:rPr>
              <a:t>Description:</a:t>
            </a:r>
          </a:p>
          <a:p>
            <a:pPr defTabSz="855663">
              <a:buClr>
                <a:schemeClr val="accent1"/>
              </a:buClr>
              <a:buSzPct val="125000"/>
            </a:pPr>
            <a:r>
              <a:rPr lang="en-US" sz="800" dirty="0">
                <a:cs typeface="Arial" panose="020B0604020202020204" pitchFamily="34" charset="0"/>
              </a:rPr>
              <a:t>Leading provider of hermetic packaging solutions for aerospace, industrial and healthcare end markets</a:t>
            </a:r>
            <a:endParaRPr lang="en-US" sz="900" b="1" dirty="0">
              <a:cs typeface="Arial" panose="020B0604020202020204" pitchFamily="34" charset="0"/>
            </a:endParaRPr>
          </a:p>
          <a:p>
            <a:pPr defTabSz="855663">
              <a:buClr>
                <a:schemeClr val="accent1"/>
              </a:buClr>
              <a:buSzPct val="125000"/>
            </a:pPr>
            <a:endParaRPr lang="en-US" sz="900" b="1" dirty="0">
              <a:cs typeface="Arial" panose="020B0604020202020204" pitchFamily="34" charset="0"/>
            </a:endParaRPr>
          </a:p>
          <a:p>
            <a:pPr marL="177800" lvl="0" indent="-177800" defTabSz="855663">
              <a:buClr>
                <a:srgbClr val="7BA7D3"/>
              </a:buClr>
              <a:buSzPct val="125000"/>
            </a:pPr>
            <a:r>
              <a:rPr lang="en-US" sz="900" b="1" dirty="0">
                <a:solidFill>
                  <a:srgbClr val="000000"/>
                </a:solidFill>
                <a:cs typeface="Arial" panose="020B0604020202020204" pitchFamily="34" charset="0"/>
              </a:rPr>
              <a:t>Synergies Realized:</a:t>
            </a:r>
          </a:p>
          <a:p>
            <a:pPr marL="177800" lvl="0" indent="-177800" defTabSz="855663">
              <a:buClr>
                <a:srgbClr val="07325F"/>
              </a:buClr>
              <a:buSzPct val="100000"/>
              <a:buFont typeface="Wingdings"/>
              <a:buChar char="§"/>
            </a:pPr>
            <a:r>
              <a:rPr lang="en-US" sz="800" dirty="0">
                <a:solidFill>
                  <a:srgbClr val="000000"/>
                </a:solidFill>
                <a:cs typeface="Arial" panose="020B0604020202020204" pitchFamily="34" charset="0"/>
              </a:rPr>
              <a:t>Facility rationalization</a:t>
            </a:r>
          </a:p>
          <a:p>
            <a:pPr marL="177800" lvl="0" indent="-177800" defTabSz="855663">
              <a:buClr>
                <a:srgbClr val="07325F"/>
              </a:buClr>
              <a:buSzPct val="100000"/>
              <a:buFont typeface="Wingdings"/>
              <a:buChar char="§"/>
            </a:pPr>
            <a:r>
              <a:rPr lang="en-US" sz="800" dirty="0">
                <a:solidFill>
                  <a:srgbClr val="000000"/>
                </a:solidFill>
                <a:cs typeface="Arial" panose="020B0604020202020204" pitchFamily="34" charset="0"/>
              </a:rPr>
              <a:t>Headcount reduction</a:t>
            </a:r>
          </a:p>
          <a:p>
            <a:pPr defTabSz="855663">
              <a:buClr>
                <a:schemeClr val="accent1"/>
              </a:buClr>
              <a:buSzPct val="125000"/>
            </a:pPr>
            <a:endParaRPr lang="en-US" sz="900" b="1" dirty="0">
              <a:cs typeface="Arial" panose="020B0604020202020204" pitchFamily="34" charset="0"/>
            </a:endParaRPr>
          </a:p>
        </p:txBody>
      </p:sp>
      <p:pic>
        <p:nvPicPr>
          <p:cNvPr id="25" name="Picture 2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73962" y="4213049"/>
            <a:ext cx="1248154" cy="1724025"/>
          </a:xfrm>
          <a:prstGeom prst="rect">
            <a:avLst/>
          </a:prstGeom>
        </p:spPr>
      </p:pic>
      <p:sp>
        <p:nvSpPr>
          <p:cNvPr id="29" name="Rectangle 29"/>
          <p:cNvSpPr>
            <a:spLocks noChangeArrowheads="1"/>
          </p:cNvSpPr>
          <p:nvPr/>
        </p:nvSpPr>
        <p:spPr bwMode="auto">
          <a:xfrm>
            <a:off x="1604564" y="4213048"/>
            <a:ext cx="1359543" cy="1716521"/>
          </a:xfrm>
          <a:prstGeom prst="rect">
            <a:avLst/>
          </a:prstGeom>
          <a:solidFill>
            <a:srgbClr val="CCE6FF"/>
          </a:solidFill>
          <a:ln w="6350">
            <a:noFill/>
            <a:miter lim="800000"/>
            <a:headEnd/>
            <a:tailEnd/>
          </a:ln>
          <a:effectLst>
            <a:outerShdw dist="35921" dir="2700000" algn="ctr" rotWithShape="0">
              <a:schemeClr val="bg2"/>
            </a:outerShdw>
          </a:effectLst>
        </p:spPr>
        <p:txBody>
          <a:bodyPr lIns="45720" rIns="45720" anchor="t"/>
          <a:lstStyle/>
          <a:p>
            <a:pPr marL="177800" lvl="0" indent="-177800" defTabSz="855663">
              <a:buClr>
                <a:schemeClr val="accent1"/>
              </a:buClr>
              <a:buSzPct val="125000"/>
            </a:pPr>
            <a:r>
              <a:rPr lang="en-US" sz="900" b="1" dirty="0">
                <a:cs typeface="Arial" panose="020B0604020202020204" pitchFamily="34" charset="0"/>
              </a:rPr>
              <a:t>Description:</a:t>
            </a:r>
          </a:p>
          <a:p>
            <a:pPr lvl="0" indent="-177800" defTabSz="855663">
              <a:buClr>
                <a:schemeClr val="accent1"/>
              </a:buClr>
              <a:buSzPct val="125000"/>
            </a:pPr>
            <a:r>
              <a:rPr lang="en-US" sz="800" dirty="0">
                <a:cs typeface="Arial" panose="020B0604020202020204" pitchFamily="34" charset="0"/>
              </a:rPr>
              <a:t>Leading innovator in flexible and point-of-purchase packaging solutions</a:t>
            </a:r>
          </a:p>
          <a:p>
            <a:pPr defTabSz="855663">
              <a:buClr>
                <a:schemeClr val="accent1"/>
              </a:buClr>
              <a:buSzPct val="125000"/>
            </a:pPr>
            <a:endParaRPr lang="en-US" sz="900" b="1" dirty="0">
              <a:cs typeface="Arial" panose="020B0604020202020204" pitchFamily="34" charset="0"/>
            </a:endParaRPr>
          </a:p>
          <a:p>
            <a:pPr defTabSz="855663">
              <a:buClr>
                <a:schemeClr val="accent1"/>
              </a:buClr>
              <a:buSzPct val="125000"/>
            </a:pPr>
            <a:endParaRPr lang="en-US" sz="900" b="1" dirty="0">
              <a:cs typeface="Arial" panose="020B0604020202020204" pitchFamily="34" charset="0"/>
            </a:endParaRPr>
          </a:p>
          <a:p>
            <a:pPr marL="177800" lvl="0" indent="-177800" defTabSz="855663">
              <a:buClr>
                <a:srgbClr val="7BA7D3"/>
              </a:buClr>
              <a:buSzPct val="125000"/>
            </a:pPr>
            <a:r>
              <a:rPr lang="en-US" sz="900" b="1" dirty="0">
                <a:solidFill>
                  <a:srgbClr val="000000"/>
                </a:solidFill>
                <a:cs typeface="Arial" panose="020B0604020202020204" pitchFamily="34" charset="0"/>
              </a:rPr>
              <a:t>Synergies Realized:</a:t>
            </a:r>
          </a:p>
          <a:p>
            <a:pPr marL="177800" lvl="0" indent="-177800" defTabSz="855663">
              <a:buClr>
                <a:srgbClr val="07325F"/>
              </a:buClr>
              <a:buSzPct val="100000"/>
              <a:buFont typeface="Wingdings"/>
              <a:buChar char="§"/>
            </a:pPr>
            <a:r>
              <a:rPr lang="en-US" sz="800" dirty="0">
                <a:solidFill>
                  <a:srgbClr val="000000"/>
                </a:solidFill>
                <a:cs typeface="Arial" panose="020B0604020202020204" pitchFamily="34" charset="0"/>
              </a:rPr>
              <a:t>Hanover Park</a:t>
            </a:r>
          </a:p>
          <a:p>
            <a:pPr marL="177800" lvl="0" indent="-177800" defTabSz="855663">
              <a:buClr>
                <a:srgbClr val="07325F"/>
              </a:buClr>
              <a:buSzPct val="100000"/>
              <a:buFont typeface="Wingdings"/>
              <a:buChar char="§"/>
            </a:pPr>
            <a:r>
              <a:rPr lang="en-US" sz="800" dirty="0">
                <a:solidFill>
                  <a:srgbClr val="000000"/>
                </a:solidFill>
                <a:cs typeface="Arial" panose="020B0604020202020204" pitchFamily="34" charset="0"/>
              </a:rPr>
              <a:t>Resin purchase pricing</a:t>
            </a:r>
          </a:p>
          <a:p>
            <a:pPr marL="177800" lvl="0" indent="-177800" defTabSz="855663">
              <a:buClr>
                <a:srgbClr val="07325F"/>
              </a:buClr>
              <a:buSzPct val="100000"/>
              <a:buFont typeface="Wingdings"/>
              <a:buChar char="§"/>
            </a:pPr>
            <a:r>
              <a:rPr lang="en-US" sz="800" dirty="0">
                <a:solidFill>
                  <a:srgbClr val="000000"/>
                </a:solidFill>
                <a:cs typeface="Arial" panose="020B0604020202020204" pitchFamily="34" charset="0"/>
              </a:rPr>
              <a:t>Headcount reduction</a:t>
            </a:r>
          </a:p>
          <a:p>
            <a:pPr defTabSz="855663">
              <a:buClr>
                <a:schemeClr val="accent1"/>
              </a:buClr>
              <a:buSzPct val="125000"/>
            </a:pPr>
            <a:endParaRPr lang="en-US" sz="900" b="1" dirty="0">
              <a:cs typeface="Arial" panose="020B0604020202020204" pitchFamily="34" charset="0"/>
            </a:endParaRPr>
          </a:p>
        </p:txBody>
      </p:sp>
      <p:sp>
        <p:nvSpPr>
          <p:cNvPr id="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44</a:t>
            </a:r>
          </a:p>
        </p:txBody>
      </p:sp>
    </p:spTree>
    <p:extLst>
      <p:ext uri="{BB962C8B-B14F-4D97-AF65-F5344CB8AC3E}">
        <p14:creationId xmlns:p14="http://schemas.microsoft.com/office/powerpoint/2010/main" val="1085165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Proprietary Knowledge Supports “Best” Buyer Decision</a:t>
            </a:r>
          </a:p>
        </p:txBody>
      </p:sp>
      <p:sp>
        <p:nvSpPr>
          <p:cNvPr id="13" name="Content Placeholder 2"/>
          <p:cNvSpPr txBox="1">
            <a:spLocks/>
          </p:cNvSpPr>
          <p:nvPr/>
        </p:nvSpPr>
        <p:spPr>
          <a:xfrm>
            <a:off x="286450" y="1350957"/>
            <a:ext cx="4035425" cy="1226379"/>
          </a:xfrm>
          <a:prstGeom prst="rect">
            <a:avLst/>
          </a:prstGeom>
          <a:noFill/>
          <a:extLst>
            <a:ext uri="{909E8E84-426E-40DD-AFC4-6F175D3DCCD1}">
              <a14:hiddenFill xmlns:a14="http://schemas.microsoft.com/office/drawing/2010/main">
                <a:solidFill>
                  <a:scrgbClr r="0" g="0" b="0"/>
                </a:solidFill>
              </a14:hiddenFill>
            </a:ext>
          </a:extLst>
        </p:spPr>
        <p:txBody>
          <a:bodyPr wrap="square" lIns="45720" tIns="45720" rIns="0" bIns="0" anchor="t" anchorCtr="0"/>
          <a:lstStyle>
            <a:defPPr>
              <a:defRPr lang="en-US"/>
            </a:defPPr>
            <a:lvl1pPr marL="177800" indent="-177800" defTabSz="855663" fontAlgn="base">
              <a:spcBef>
                <a:spcPts val="400"/>
              </a:spcBef>
              <a:buClr>
                <a:srgbClr val="07325F"/>
              </a:buClr>
              <a:buSzPct val="100000"/>
              <a:buFont typeface="Wingdings" panose="05000000000000000000" pitchFamily="2" charset="2"/>
              <a:buChar char="§"/>
              <a:tabLst>
                <a:tab pos="2571750" algn="r"/>
              </a:tabLst>
              <a:defRPr sz="900">
                <a:solidFill>
                  <a:srgbClr val="000000"/>
                </a:solidFill>
              </a:defRPr>
            </a:lvl1pPr>
            <a:lvl2pPr marL="342900" lvl="1" indent="-165100" defTabSz="855663" fontAlgn="base">
              <a:spcBef>
                <a:spcPts val="400"/>
              </a:spcBef>
              <a:buClr>
                <a:srgbClr val="07325F"/>
              </a:buClr>
              <a:buSzPct val="100000"/>
              <a:buFont typeface="Arial"/>
              <a:buChar char="-"/>
              <a:defRPr sz="900">
                <a:solidFill>
                  <a:srgbClr val="000000"/>
                </a:solidFill>
              </a:defRPr>
            </a:lvl2pPr>
            <a:lvl3pPr marL="517525" indent="-173038">
              <a:spcBef>
                <a:spcPts val="600"/>
              </a:spcBef>
              <a:buClr>
                <a:schemeClr val="accent1"/>
              </a:buClr>
              <a:buFont typeface="Arial" panose="020B0604020202020204" pitchFamily="34" charset="0"/>
              <a:buChar char="•"/>
              <a:defRPr sz="1200"/>
            </a:lvl3pPr>
            <a:lvl4pPr marL="690563" indent="-173038">
              <a:spcBef>
                <a:spcPts val="600"/>
              </a:spcBef>
              <a:buClr>
                <a:schemeClr val="accent1"/>
              </a:buClr>
              <a:buFont typeface="Arial" panose="020B0604020202020204" pitchFamily="34" charset="0"/>
              <a:buChar char="-"/>
              <a:defRPr sz="1200"/>
            </a:lvl4pPr>
            <a:lvl5pPr marL="854075" indent="-163513">
              <a:spcBef>
                <a:spcPts val="600"/>
              </a:spcBef>
              <a:buClr>
                <a:schemeClr val="accent1"/>
              </a:buClr>
              <a:buFont typeface="Wingdings" panose="05000000000000000000" pitchFamily="2" charset="2"/>
              <a:buChar char="§"/>
              <a:defRPr sz="1200"/>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dirty="0"/>
              <a:t>Over 165 middle market transactions closed globally on an annual basis – no other firm has the breadth and depth of buyer knowledge</a:t>
            </a:r>
          </a:p>
          <a:p>
            <a:r>
              <a:rPr lang="en-US" dirty="0"/>
              <a:t>Vast deal history and experience – specific, useful data on buyer behavior and bidding habits</a:t>
            </a:r>
          </a:p>
          <a:p>
            <a:r>
              <a:rPr lang="en-US" dirty="0"/>
              <a:t>Important quantitative and qualitative aspects of buyers’ behaviors tracked in Salesforce and LincolnStat™</a:t>
            </a:r>
          </a:p>
          <a:p>
            <a:r>
              <a:rPr lang="en-US" dirty="0"/>
              <a:t>Data leveraged for buyer decisions and insight in every process</a:t>
            </a:r>
          </a:p>
          <a:p>
            <a:r>
              <a:rPr lang="en-US" dirty="0"/>
              <a:t>Senior bankers’ experience, knowledge and insight add additional value when evaluating and choosing buyers</a:t>
            </a:r>
          </a:p>
        </p:txBody>
      </p:sp>
      <p:sp>
        <p:nvSpPr>
          <p:cNvPr id="5" name="Subtitle Box"/>
          <p:cNvSpPr txBox="1"/>
          <p:nvPr/>
        </p:nvSpPr>
        <p:spPr>
          <a:xfrm>
            <a:off x="250825" y="718820"/>
            <a:ext cx="8636000" cy="230832"/>
          </a:xfrm>
          <a:prstGeom prst="rect">
            <a:avLst/>
          </a:prstGeom>
          <a:noFill/>
        </p:spPr>
        <p:txBody>
          <a:bodyPr vert="horz" wrap="square" lIns="0" tIns="45720" rIns="0" bIns="0" rtlCol="0" anchor="t">
            <a:spAutoFit/>
          </a:bodyPr>
          <a:lstStyle/>
          <a:p>
            <a:r>
              <a:rPr lang="en-US" sz="1200" i="1" dirty="0">
                <a:solidFill>
                  <a:srgbClr val="07325F"/>
                </a:solidFill>
              </a:rPr>
              <a:t>Lincoln has proprietary knowledge and data of individual buyer behavior</a:t>
            </a:r>
          </a:p>
        </p:txBody>
      </p:sp>
      <p:sp>
        <p:nvSpPr>
          <p:cNvPr id="6" name="Rectangle 5"/>
          <p:cNvSpPr/>
          <p:nvPr/>
        </p:nvSpPr>
        <p:spPr>
          <a:xfrm>
            <a:off x="250825" y="2924961"/>
            <a:ext cx="4041648" cy="230832"/>
          </a:xfrm>
          <a:prstGeom prst="rect">
            <a:avLst/>
          </a:prstGeom>
          <a:solidFill>
            <a:srgbClr val="9F9F9F"/>
          </a:solidFill>
          <a:ln w="9525" cap="flat" cmpd="sng" algn="ctr">
            <a:noFill/>
            <a:prstDash val="solid"/>
            <a:bevel/>
          </a:ln>
          <a:effectLst/>
          <a:extLst>
            <a:ext uri="{91240B29-F687-4F45-9708-019B960494DF}">
              <a14:hiddenLine xmlns:a14="http://schemas.microsoft.com/office/drawing/2010/main" w="9525" cap="flat" cmpd="sng" algn="ctr">
                <a:solidFill>
                  <a:schemeClr val="bg1"/>
                </a:solidFill>
                <a:prstDash val="solid"/>
                <a:bevel/>
              </a14:hiddenLine>
            </a:ext>
          </a:extLst>
        </p:spPr>
        <p:style>
          <a:lnRef idx="2">
            <a:schemeClr val="accent1">
              <a:shade val="50000"/>
            </a:schemeClr>
          </a:lnRef>
          <a:fillRef idx="1">
            <a:schemeClr val="accent1"/>
          </a:fillRef>
          <a:effectRef idx="0">
            <a:schemeClr val="accent1"/>
          </a:effectRef>
          <a:fontRef idx="minor">
            <a:schemeClr val="lt1"/>
          </a:fontRef>
        </p:style>
        <p:txBody>
          <a:bodyPr lIns="91440" rIns="91440" rtlCol="0" anchor="t" anchorCtr="1">
            <a:spAutoFit/>
          </a:bodyPr>
          <a:lstStyle/>
          <a:p>
            <a:pPr algn="ctr"/>
            <a:r>
              <a:rPr lang="en-US" sz="900" b="1" dirty="0">
                <a:solidFill>
                  <a:srgbClr val="FFFFFF"/>
                </a:solidFill>
              </a:rPr>
              <a:t>Lincoln’s knowledge ensures the best buyers remain in the process</a:t>
            </a:r>
          </a:p>
        </p:txBody>
      </p:sp>
      <p:graphicFrame>
        <p:nvGraphicFramePr>
          <p:cNvPr id="18" name="Group 11"/>
          <p:cNvGraphicFramePr>
            <a:graphicFrameLocks/>
          </p:cNvGraphicFramePr>
          <p:nvPr>
            <p:extLst>
              <p:ext uri="{D42A27DB-BD31-4B8C-83A1-F6EECF244321}">
                <p14:modId xmlns:p14="http://schemas.microsoft.com/office/powerpoint/2010/main" val="2003763065"/>
              </p:ext>
            </p:extLst>
          </p:nvPr>
        </p:nvGraphicFramePr>
        <p:xfrm>
          <a:off x="256413" y="3217638"/>
          <a:ext cx="4041648" cy="3039618"/>
        </p:xfrm>
        <a:graphic>
          <a:graphicData uri="http://schemas.openxmlformats.org/drawingml/2006/table">
            <a:tbl>
              <a:tblPr/>
              <a:tblGrid>
                <a:gridCol w="437007">
                  <a:extLst>
                    <a:ext uri="{9D8B030D-6E8A-4147-A177-3AD203B41FA5}">
                      <a16:colId xmlns:a16="http://schemas.microsoft.com/office/drawing/2014/main" val="20000"/>
                    </a:ext>
                  </a:extLst>
                </a:gridCol>
                <a:gridCol w="899160">
                  <a:extLst>
                    <a:ext uri="{9D8B030D-6E8A-4147-A177-3AD203B41FA5}">
                      <a16:colId xmlns:a16="http://schemas.microsoft.com/office/drawing/2014/main" val="20001"/>
                    </a:ext>
                  </a:extLst>
                </a:gridCol>
                <a:gridCol w="777240">
                  <a:extLst>
                    <a:ext uri="{9D8B030D-6E8A-4147-A177-3AD203B41FA5}">
                      <a16:colId xmlns:a16="http://schemas.microsoft.com/office/drawing/2014/main" val="20002"/>
                    </a:ext>
                  </a:extLst>
                </a:gridCol>
                <a:gridCol w="569411">
                  <a:extLst>
                    <a:ext uri="{9D8B030D-6E8A-4147-A177-3AD203B41FA5}">
                      <a16:colId xmlns:a16="http://schemas.microsoft.com/office/drawing/2014/main" val="20003"/>
                    </a:ext>
                  </a:extLst>
                </a:gridCol>
                <a:gridCol w="487785">
                  <a:extLst>
                    <a:ext uri="{9D8B030D-6E8A-4147-A177-3AD203B41FA5}">
                      <a16:colId xmlns:a16="http://schemas.microsoft.com/office/drawing/2014/main" val="20004"/>
                    </a:ext>
                  </a:extLst>
                </a:gridCol>
                <a:gridCol w="871045">
                  <a:extLst>
                    <a:ext uri="{9D8B030D-6E8A-4147-A177-3AD203B41FA5}">
                      <a16:colId xmlns:a16="http://schemas.microsoft.com/office/drawing/2014/main" val="20005"/>
                    </a:ext>
                  </a:extLst>
                </a:gridCol>
              </a:tblGrid>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Buyer </a:t>
                      </a:r>
                    </a:p>
                  </a:txBody>
                  <a:tcPr marL="45720" marR="27432" marT="27432" marB="27432" anchor="b" horzOverflow="overflow">
                    <a:lnL w="12700" cap="flat" cmpd="sng" algn="ctr">
                      <a:solidFill>
                        <a:schemeClr val="accent1">
                          <a:alpha val="0"/>
                        </a:schemeClr>
                      </a:solidFill>
                      <a:prstDash val="solid"/>
                      <a:round/>
                      <a:headEnd type="none" w="med" len="med"/>
                      <a:tailEnd type="none" w="med" len="med"/>
                    </a:lnL>
                    <a:lnR w="12700" cap="flat" cmpd="sng" algn="ctr">
                      <a:solidFill>
                        <a:schemeClr val="accent1">
                          <a:alpha val="0"/>
                        </a:schemeClr>
                      </a:solidFill>
                      <a:prstDash val="solid"/>
                      <a:round/>
                      <a:headEnd type="none" w="med" len="med"/>
                      <a:tailEnd type="none" w="med" len="med"/>
                    </a:lnR>
                    <a:lnT w="12700" cap="flat" cmpd="sng" algn="ctr">
                      <a:solidFill>
                        <a:schemeClr val="accent1">
                          <a:alpha val="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FFFFFF"/>
                          </a:solidFill>
                          <a:effectLst/>
                          <a:latin typeface="+mn-lt"/>
                          <a:ea typeface="+mn-ea"/>
                          <a:cs typeface="+mn-cs"/>
                        </a:rPr>
                        <a:t>Category</a:t>
                      </a:r>
                    </a:p>
                  </a:txBody>
                  <a:tcPr marL="45720" marR="27432" marT="27432" marB="27432" anchor="b" horzOverflow="overflow">
                    <a:lnL w="12700" cap="flat" cmpd="sng" algn="ctr">
                      <a:solidFill>
                        <a:schemeClr val="accent1">
                          <a:alpha val="0"/>
                        </a:schemeClr>
                      </a:solidFill>
                      <a:prstDash val="solid"/>
                      <a:round/>
                      <a:headEnd type="none" w="med" len="med"/>
                      <a:tailEnd type="none" w="med" len="med"/>
                    </a:lnL>
                    <a:lnR w="12700" cap="flat" cmpd="sng" algn="ctr">
                      <a:solidFill>
                        <a:schemeClr val="accent1">
                          <a:alpha val="0"/>
                        </a:schemeClr>
                      </a:solidFill>
                      <a:prstDash val="solid"/>
                      <a:round/>
                      <a:headEnd type="none" w="med" len="med"/>
                      <a:tailEnd type="none" w="med" len="med"/>
                    </a:lnR>
                    <a:lnT w="12700" cap="flat" cmpd="sng" algn="ctr">
                      <a:solidFill>
                        <a:schemeClr val="accent1">
                          <a:alpha val="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IOI value</a:t>
                      </a:r>
                      <a:endParaRPr kumimoji="0" lang="en-US" sz="800" b="1" i="0" u="none" strike="noStrike" cap="none" normalizeH="0" baseline="30000" dirty="0">
                        <a:ln>
                          <a:noFill/>
                        </a:ln>
                        <a:solidFill>
                          <a:srgbClr val="FFFFFF"/>
                        </a:solidFill>
                        <a:effectLst/>
                        <a:latin typeface="+mn-lt"/>
                      </a:endParaRPr>
                    </a:p>
                  </a:txBody>
                  <a:tcPr marL="45720" marR="27432" marT="27432" marB="27432" anchor="b" horzOverflow="overflow">
                    <a:lnL w="12700" cap="flat" cmpd="sng" algn="ctr">
                      <a:solidFill>
                        <a:schemeClr val="accent1">
                          <a:alpha val="0"/>
                        </a:schemeClr>
                      </a:solidFill>
                      <a:prstDash val="solid"/>
                      <a:round/>
                      <a:headEnd type="none" w="med" len="med"/>
                      <a:tailEnd type="none" w="med" len="med"/>
                    </a:lnL>
                    <a:lnR w="12700" cap="flat" cmpd="sng" algn="ctr">
                      <a:solidFill>
                        <a:schemeClr val="accent1">
                          <a:alpha val="0"/>
                        </a:schemeClr>
                      </a:solidFill>
                      <a:prstDash val="solid"/>
                      <a:round/>
                      <a:headEnd type="none" w="med" len="med"/>
                      <a:tailEnd type="none" w="med" len="med"/>
                    </a:lnR>
                    <a:lnT w="12700" cap="flat" cmpd="sng" algn="ctr">
                      <a:solidFill>
                        <a:schemeClr val="accent1">
                          <a:alpha val="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LOI value</a:t>
                      </a:r>
                      <a:endParaRPr kumimoji="0" lang="en-US" sz="800" b="1" i="0" u="none" strike="noStrike" cap="none" normalizeH="0" baseline="30000" dirty="0">
                        <a:ln>
                          <a:noFill/>
                        </a:ln>
                        <a:solidFill>
                          <a:srgbClr val="FFFFFF"/>
                        </a:solidFill>
                        <a:effectLst/>
                        <a:latin typeface="+mn-lt"/>
                      </a:endParaRPr>
                    </a:p>
                  </a:txBody>
                  <a:tcPr marL="45720" marR="27432" marT="27432" marB="27432" anchor="b" horzOverflow="overflow">
                    <a:lnL w="12700" cap="flat" cmpd="sng" algn="ctr">
                      <a:solidFill>
                        <a:schemeClr val="accent1">
                          <a:alpha val="0"/>
                        </a:schemeClr>
                      </a:solidFill>
                      <a:prstDash val="solid"/>
                      <a:round/>
                      <a:headEnd type="none" w="med" len="med"/>
                      <a:tailEnd type="none" w="med" len="med"/>
                    </a:lnL>
                    <a:lnR w="12700" cap="flat" cmpd="sng" algn="ctr">
                      <a:solidFill>
                        <a:schemeClr val="accent1">
                          <a:alpha val="0"/>
                        </a:schemeClr>
                      </a:solidFill>
                      <a:prstDash val="solid"/>
                      <a:round/>
                      <a:headEnd type="none" w="med" len="med"/>
                      <a:tailEnd type="none" w="med" len="med"/>
                    </a:lnR>
                    <a:lnT w="12700" cap="flat" cmpd="sng" algn="ctr">
                      <a:solidFill>
                        <a:schemeClr val="accent1">
                          <a:alpha val="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58850" rtl="0" eaLnBrk="1" fontAlgn="base" latinLnBrk="0" hangingPunct="1">
                        <a:lnSpc>
                          <a:spcPts val="1000"/>
                        </a:lnSpc>
                        <a:spcBef>
                          <a:spcPts val="60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“Best &amp; final”</a:t>
                      </a:r>
                      <a:endParaRPr kumimoji="0" lang="en-US" sz="800" b="1" i="0" u="none" strike="noStrike" cap="none" normalizeH="0" baseline="30000" dirty="0">
                        <a:ln>
                          <a:noFill/>
                        </a:ln>
                        <a:solidFill>
                          <a:srgbClr val="FFFFFF"/>
                        </a:solidFill>
                        <a:effectLst/>
                        <a:latin typeface="+mn-lt"/>
                      </a:endParaRPr>
                    </a:p>
                  </a:txBody>
                  <a:tcPr marL="45720" marR="27432" marT="27432" marB="27432" anchor="b" horzOverflow="overflow">
                    <a:lnL w="12700" cap="flat" cmpd="sng" algn="ctr">
                      <a:solidFill>
                        <a:schemeClr val="accent1">
                          <a:alpha val="0"/>
                        </a:schemeClr>
                      </a:solidFill>
                      <a:prstDash val="solid"/>
                      <a:round/>
                      <a:headEnd type="none" w="med" len="med"/>
                      <a:tailEnd type="none" w="med" len="med"/>
                    </a:lnL>
                    <a:lnR w="12700" cap="flat" cmpd="sng" algn="ctr">
                      <a:solidFill>
                        <a:schemeClr val="accent1">
                          <a:alpha val="0"/>
                        </a:schemeClr>
                      </a:solidFill>
                      <a:prstDash val="solid"/>
                      <a:round/>
                      <a:headEnd type="none" w="med" len="med"/>
                      <a:tailEnd type="none" w="med" len="med"/>
                    </a:lnR>
                    <a:lnT w="12700" cap="flat" cmpd="sng" algn="ctr">
                      <a:solidFill>
                        <a:schemeClr val="accent1">
                          <a:alpha val="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Time to close</a:t>
                      </a:r>
                      <a:endParaRPr kumimoji="0" lang="en-US" sz="800" b="1" i="0" u="none" strike="noStrike" cap="none" normalizeH="0" baseline="30000" dirty="0">
                        <a:ln>
                          <a:noFill/>
                        </a:ln>
                        <a:solidFill>
                          <a:srgbClr val="FFFFFF"/>
                        </a:solidFill>
                        <a:effectLst/>
                        <a:latin typeface="+mn-lt"/>
                      </a:endParaRPr>
                    </a:p>
                  </a:txBody>
                  <a:tcPr marL="45720" marR="27432" marT="27432" marB="27432" anchor="b" horzOverflow="overflow">
                    <a:lnL w="12700" cap="flat" cmpd="sng" algn="ctr">
                      <a:solidFill>
                        <a:schemeClr val="accent1">
                          <a:alpha val="0"/>
                        </a:schemeClr>
                      </a:solidFill>
                      <a:prstDash val="solid"/>
                      <a:round/>
                      <a:headEnd type="none" w="med" len="med"/>
                      <a:tailEnd type="none" w="med" len="med"/>
                    </a:lnL>
                    <a:lnR w="12700" cap="flat" cmpd="sng" algn="ctr">
                      <a:solidFill>
                        <a:schemeClr val="accent1">
                          <a:alpha val="0"/>
                        </a:schemeClr>
                      </a:solidFill>
                      <a:prstDash val="solid"/>
                      <a:round/>
                      <a:headEnd type="none" w="med" len="med"/>
                      <a:tailEnd type="none" w="med" len="med"/>
                    </a:lnR>
                    <a:lnT w="12700" cap="flat" cmpd="sng" algn="ctr">
                      <a:solidFill>
                        <a:schemeClr val="accent1">
                          <a:alpha val="0"/>
                        </a:schemeClr>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1</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Strategic</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8.1x – 8.7x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9.6x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9.6x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8 weeks</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01"/>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2</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Strategic</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7.8x – 8.4x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9.1x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9.4x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3 weeks</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02"/>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3</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Private Equity</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7.8x – 8.2x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03"/>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4</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Strategic</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7.8x – 8.2x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04"/>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5</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Private Equity</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7.5x – 8.6x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05"/>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6</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Private Equity</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7.5x – 8.2x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06"/>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Private Equity</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7.3x – 8.4x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07"/>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8</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Private Equity</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7.3x – 8.4x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08"/>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9</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Strategic</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7.8x – 7.8x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7.8x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09"/>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10</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Strategic</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7.1x – 7.8x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9.1x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9.4x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2 wks, no DD</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10"/>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000000"/>
                          </a:solidFill>
                          <a:effectLst/>
                          <a:latin typeface="+mn-lt"/>
                        </a:rPr>
                        <a:t>11</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000000"/>
                          </a:solidFill>
                          <a:effectLst/>
                          <a:latin typeface="+mn-lt"/>
                        </a:rPr>
                        <a:t>Strategic</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000000"/>
                          </a:solidFill>
                          <a:effectLst/>
                          <a:latin typeface="+mn-lt"/>
                        </a:rPr>
                        <a:t>7.3x – 7.3x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000000"/>
                          </a:solidFill>
                          <a:effectLst/>
                          <a:latin typeface="+mn-lt"/>
                        </a:rPr>
                        <a:t>9.9x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000000"/>
                          </a:solidFill>
                          <a:effectLst/>
                          <a:latin typeface="+mn-lt"/>
                        </a:rPr>
                        <a:t>10.9x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2"/>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000000"/>
                          </a:solidFill>
                          <a:effectLst/>
                          <a:latin typeface="+mn-lt"/>
                        </a:rPr>
                        <a:t>4 wks, SPA in 1</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11"/>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12</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Strategic</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6.5x – 7.8x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8.5x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12"/>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13</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Private Equity</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6.5x – 7.4x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13"/>
                  </a:ext>
                </a:extLst>
              </a:tr>
              <a:tr h="0">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14</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Private Equity</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6.5x – 7.0x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mn-lt"/>
                        </a:rPr>
                        <a:t>7.2x</a:t>
                      </a: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l" defTabSz="958850" rtl="0" eaLnBrk="1" fontAlgn="base" latinLnBrk="0" hangingPunct="1">
                        <a:lnSpc>
                          <a:spcPts val="1300"/>
                        </a:lnSpc>
                        <a:spcBef>
                          <a:spcPct val="0"/>
                        </a:spcBef>
                        <a:spcAft>
                          <a:spcPct val="0"/>
                        </a:spcAft>
                        <a:buClr>
                          <a:srgbClr val="000080"/>
                        </a:buClr>
                        <a:buSzTx/>
                        <a:buFont typeface="Wingdings" pitchFamily="2" charset="2"/>
                        <a:buNone/>
                        <a:tabLst/>
                      </a:pPr>
                      <a:endParaRPr kumimoji="0" lang="en-US" sz="800" b="0" i="0" u="none" strike="noStrike" cap="none" normalizeH="0" baseline="0" dirty="0">
                        <a:ln>
                          <a:noFill/>
                        </a:ln>
                        <a:solidFill>
                          <a:srgbClr val="000000"/>
                        </a:solidFill>
                        <a:effectLst/>
                        <a:latin typeface="+mn-lt"/>
                      </a:endParaRPr>
                    </a:p>
                  </a:txBody>
                  <a:tcPr marL="45720" marR="27432" marT="18288" marB="18288" anchor="ctr" horzOverflow="overflow">
                    <a:lnL w="12700" cap="flat" cmpd="sng" algn="ctr">
                      <a:solidFill>
                        <a:srgbClr val="C0C0C0">
                          <a:alpha val="0"/>
                        </a:srgbClr>
                      </a:solidFill>
                      <a:prstDash val="solid"/>
                      <a:round/>
                      <a:headEnd type="none" w="med" len="med"/>
                      <a:tailEnd type="none" w="med" len="med"/>
                    </a:lnL>
                    <a:lnR w="12700" cap="flat" cmpd="sng" algn="ctr">
                      <a:solidFill>
                        <a:srgbClr val="C0C0C0">
                          <a:alpha val="0"/>
                        </a:srgbClr>
                      </a:solidFill>
                      <a:prstDash val="solid"/>
                      <a:round/>
                      <a:headEnd type="none" w="med" len="med"/>
                      <a:tailEnd type="none" w="med" len="med"/>
                    </a:lnR>
                    <a:lnT w="9525" cap="flat" cmpd="sng" algn="ctr">
                      <a:solidFill>
                        <a:srgbClr val="E5E5E5"/>
                      </a:solidFill>
                      <a:prstDash val="solid"/>
                      <a:round/>
                      <a:headEnd type="none" w="med" len="med"/>
                      <a:tailEnd type="none" w="med" len="med"/>
                    </a:lnT>
                    <a:lnB w="76200" cap="flat" cmpd="sng" algn="ctr">
                      <a:noFill/>
                      <a:prstDash val="solid"/>
                      <a:round/>
                      <a:headEnd type="none" w="med" len="med"/>
                      <a:tailEnd type="none" w="med" len="med"/>
                    </a:lnB>
                    <a:lnTlToBr>
                      <a:noFill/>
                    </a:lnTlToBr>
                    <a:lnBlToTr>
                      <a:noFill/>
                    </a:lnBlToTr>
                    <a:solidFill>
                      <a:scrgbClr r="0" g="0" b="0">
                        <a:alpha val="0"/>
                      </a:scrgbClr>
                    </a:solidFill>
                  </a:tcPr>
                </a:tc>
                <a:extLst>
                  <a:ext uri="{0D108BD9-81ED-4DB2-BD59-A6C34878D82A}">
                    <a16:rowId xmlns:a16="http://schemas.microsoft.com/office/drawing/2014/main" val="1001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196009412"/>
              </p:ext>
            </p:extLst>
          </p:nvPr>
        </p:nvGraphicFramePr>
        <p:xfrm>
          <a:off x="342898" y="1070205"/>
          <a:ext cx="3952877" cy="256032"/>
        </p:xfrm>
        <a:graphic>
          <a:graphicData uri="http://schemas.openxmlformats.org/drawingml/2006/table">
            <a:tbl>
              <a:tblPr firstRow="1" bandRow="1">
                <a:tableStyleId>{5C22544A-7EE6-4342-B048-85BDC9FD1C3A}</a:tableStyleId>
              </a:tblPr>
              <a:tblGrid>
                <a:gridCol w="3952877">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Lincoln’s Buyer Knowledge</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78237236"/>
              </p:ext>
            </p:extLst>
          </p:nvPr>
        </p:nvGraphicFramePr>
        <p:xfrm>
          <a:off x="4848224" y="1070205"/>
          <a:ext cx="3960813" cy="256032"/>
        </p:xfrm>
        <a:graphic>
          <a:graphicData uri="http://schemas.openxmlformats.org/drawingml/2006/table">
            <a:tbl>
              <a:tblPr firstRow="1" bandRow="1">
                <a:tableStyleId>{5C22544A-7EE6-4342-B048-85BDC9FD1C3A}</a:tableStyleId>
              </a:tblPr>
              <a:tblGrid>
                <a:gridCol w="3960813">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Selected Buyer Behavior in Lincoln Sell-Side Processes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527" y="3829067"/>
            <a:ext cx="4041648" cy="2334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527" y="1414588"/>
            <a:ext cx="4041648" cy="234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45</a:t>
            </a:r>
          </a:p>
        </p:txBody>
      </p:sp>
    </p:spTree>
    <p:extLst>
      <p:ext uri="{BB962C8B-B14F-4D97-AF65-F5344CB8AC3E}">
        <p14:creationId xmlns:p14="http://schemas.microsoft.com/office/powerpoint/2010/main" val="2650609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Isosceles Triangle 72"/>
          <p:cNvSpPr/>
          <p:nvPr/>
        </p:nvSpPr>
        <p:spPr>
          <a:xfrm rot="10800000">
            <a:off x="324753" y="3156394"/>
            <a:ext cx="8572500" cy="957000"/>
          </a:xfrm>
          <a:prstGeom prst="triangle">
            <a:avLst/>
          </a:prstGeom>
          <a:gradFill>
            <a:gsLst>
              <a:gs pos="0">
                <a:srgbClr val="BFBFBF"/>
              </a:gs>
              <a:gs pos="100000">
                <a:srgbClr val="FFFFFF"/>
              </a:gs>
            </a:gsLst>
            <a:lin ang="5400000" scaled="0"/>
          </a:gradFill>
          <a:ln w="9525" cap="flat" cmpd="sng" algn="ctr">
            <a:noFill/>
            <a:prstDash val="solid"/>
            <a:bevel/>
          </a:ln>
          <a:effectLst/>
        </p:spPr>
        <p:txBody>
          <a:bodyPr lIns="45720" rIns="4572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050" b="0" i="0" u="none" strike="noStrike" kern="0" cap="none" spc="0" normalizeH="0" baseline="0" noProof="0" dirty="0">
              <a:ln>
                <a:noFill/>
              </a:ln>
              <a:solidFill>
                <a:srgbClr val="FFFFFF"/>
              </a:solidFill>
              <a:effectLst/>
              <a:uLnTx/>
              <a:uFillTx/>
              <a:ea typeface="+mn-ea"/>
              <a:cs typeface="+mn-cs"/>
            </a:endParaRPr>
          </a:p>
        </p:txBody>
      </p:sp>
      <p:sp>
        <p:nvSpPr>
          <p:cNvPr id="2" name="Title 1"/>
          <p:cNvSpPr>
            <a:spLocks noGrp="1"/>
          </p:cNvSpPr>
          <p:nvPr>
            <p:ph type="title"/>
          </p:nvPr>
        </p:nvSpPr>
        <p:spPr/>
        <p:txBody>
          <a:bodyPr/>
          <a:lstStyle/>
          <a:p>
            <a:r>
              <a:rPr lang="en-US" dirty="0"/>
              <a:t>Protecting Management So They Can Focus on the Business</a:t>
            </a:r>
          </a:p>
        </p:txBody>
      </p:sp>
      <p:sp>
        <p:nvSpPr>
          <p:cNvPr id="7" name="Subtitle Box"/>
          <p:cNvSpPr txBox="1"/>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Lincoln serves as a filter for Gateway’s management team throughout the deal process</a:t>
            </a:r>
          </a:p>
        </p:txBody>
      </p:sp>
      <p:graphicFrame>
        <p:nvGraphicFramePr>
          <p:cNvPr id="8" name="Table 7"/>
          <p:cNvGraphicFramePr>
            <a:graphicFrameLocks noGrp="1"/>
          </p:cNvGraphicFramePr>
          <p:nvPr>
            <p:extLst>
              <p:ext uri="{D42A27DB-BD31-4B8C-83A1-F6EECF244321}">
                <p14:modId xmlns:p14="http://schemas.microsoft.com/office/powerpoint/2010/main" val="1136554393"/>
              </p:ext>
            </p:extLst>
          </p:nvPr>
        </p:nvGraphicFramePr>
        <p:xfrm>
          <a:off x="342898" y="1081079"/>
          <a:ext cx="8456613" cy="256032"/>
        </p:xfrm>
        <a:graphic>
          <a:graphicData uri="http://schemas.openxmlformats.org/drawingml/2006/table">
            <a:tbl>
              <a:tblPr firstRow="1" bandRow="1">
                <a:tableStyleId>{5C22544A-7EE6-4342-B048-85BDC9FD1C3A}</a:tableStyleId>
              </a:tblPr>
              <a:tblGrid>
                <a:gridCol w="8456613">
                  <a:extLst>
                    <a:ext uri="{9D8B030D-6E8A-4147-A177-3AD203B41FA5}">
                      <a16:colId xmlns:a16="http://schemas.microsoft.com/office/drawing/2014/main" val="20000"/>
                    </a:ext>
                  </a:extLst>
                </a:gridCol>
              </a:tblGrid>
              <a:tr h="256032">
                <a:tc>
                  <a:txBody>
                    <a:bodyPr/>
                    <a:lstStyle/>
                    <a:p>
                      <a:pPr algn="l"/>
                      <a:r>
                        <a:rPr lang="en-US" sz="1000" b="1" i="0" u="none" dirty="0">
                          <a:solidFill>
                            <a:srgbClr val="000000"/>
                          </a:solidFill>
                          <a:latin typeface="+mn-lt"/>
                        </a:rPr>
                        <a:t>Deal Process Stages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5" name="Rectangle 4"/>
          <p:cNvSpPr/>
          <p:nvPr/>
        </p:nvSpPr>
        <p:spPr>
          <a:xfrm>
            <a:off x="4020745" y="1377463"/>
            <a:ext cx="1089693" cy="365760"/>
          </a:xfrm>
          <a:prstGeom prst="rect">
            <a:avLst/>
          </a:prstGeom>
          <a:solidFill>
            <a:schemeClr val="bg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1778000">
              <a:lnSpc>
                <a:spcPct val="90000"/>
              </a:lnSpc>
              <a:spcBef>
                <a:spcPct val="0"/>
              </a:spcBef>
              <a:spcAft>
                <a:spcPct val="35000"/>
              </a:spcAft>
            </a:pPr>
            <a:r>
              <a:rPr lang="en-US" sz="900" b="1" dirty="0">
                <a:solidFill>
                  <a:srgbClr val="07325F"/>
                </a:solidFill>
              </a:rPr>
              <a:t>Initial </a:t>
            </a:r>
            <a:br>
              <a:rPr lang="en-US" sz="900" b="1" dirty="0">
                <a:solidFill>
                  <a:srgbClr val="07325F"/>
                </a:solidFill>
              </a:rPr>
            </a:br>
            <a:r>
              <a:rPr lang="en-US" sz="900" b="1" dirty="0">
                <a:solidFill>
                  <a:srgbClr val="07325F"/>
                </a:solidFill>
              </a:rPr>
              <a:t>Diligence</a:t>
            </a:r>
          </a:p>
        </p:txBody>
      </p:sp>
      <p:sp>
        <p:nvSpPr>
          <p:cNvPr id="9" name="Rectangle 8"/>
          <p:cNvSpPr/>
          <p:nvPr/>
        </p:nvSpPr>
        <p:spPr>
          <a:xfrm>
            <a:off x="1573980" y="1377463"/>
            <a:ext cx="1089693" cy="365760"/>
          </a:xfrm>
          <a:prstGeom prst="rect">
            <a:avLst/>
          </a:prstGeom>
          <a:solidFill>
            <a:schemeClr val="bg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1778000">
              <a:lnSpc>
                <a:spcPct val="90000"/>
              </a:lnSpc>
              <a:spcBef>
                <a:spcPct val="0"/>
              </a:spcBef>
              <a:spcAft>
                <a:spcPct val="35000"/>
              </a:spcAft>
            </a:pPr>
            <a:r>
              <a:rPr lang="en-US" sz="900" b="1" dirty="0">
                <a:solidFill>
                  <a:srgbClr val="07325F"/>
                </a:solidFill>
              </a:rPr>
              <a:t>Contact</a:t>
            </a:r>
            <a:br>
              <a:rPr lang="en-US" sz="900" b="1" dirty="0">
                <a:solidFill>
                  <a:srgbClr val="07325F"/>
                </a:solidFill>
              </a:rPr>
            </a:br>
            <a:r>
              <a:rPr lang="en-US" sz="900" b="1" dirty="0">
                <a:solidFill>
                  <a:srgbClr val="07325F"/>
                </a:solidFill>
              </a:rPr>
              <a:t> Acquirers</a:t>
            </a:r>
          </a:p>
        </p:txBody>
      </p:sp>
      <p:sp>
        <p:nvSpPr>
          <p:cNvPr id="10" name="Rectangle 9"/>
          <p:cNvSpPr/>
          <p:nvPr/>
        </p:nvSpPr>
        <p:spPr>
          <a:xfrm>
            <a:off x="2792509" y="1377463"/>
            <a:ext cx="1089693" cy="365760"/>
          </a:xfrm>
          <a:prstGeom prst="rect">
            <a:avLst/>
          </a:prstGeom>
          <a:solidFill>
            <a:schemeClr val="bg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1778000">
              <a:lnSpc>
                <a:spcPct val="90000"/>
              </a:lnSpc>
              <a:spcBef>
                <a:spcPct val="0"/>
              </a:spcBef>
              <a:spcAft>
                <a:spcPct val="35000"/>
              </a:spcAft>
            </a:pPr>
            <a:r>
              <a:rPr lang="en-US" sz="900" b="1" dirty="0">
                <a:solidFill>
                  <a:srgbClr val="07325F"/>
                </a:solidFill>
              </a:rPr>
              <a:t>Review</a:t>
            </a:r>
            <a:br>
              <a:rPr lang="en-US" sz="900" b="1" dirty="0">
                <a:solidFill>
                  <a:srgbClr val="07325F"/>
                </a:solidFill>
              </a:rPr>
            </a:br>
            <a:r>
              <a:rPr lang="en-US" sz="900" b="1" dirty="0">
                <a:solidFill>
                  <a:srgbClr val="07325F"/>
                </a:solidFill>
              </a:rPr>
              <a:t>IOIs</a:t>
            </a:r>
          </a:p>
        </p:txBody>
      </p:sp>
      <p:sp>
        <p:nvSpPr>
          <p:cNvPr id="11" name="Rectangle 10"/>
          <p:cNvSpPr/>
          <p:nvPr/>
        </p:nvSpPr>
        <p:spPr>
          <a:xfrm>
            <a:off x="7705915" y="1377463"/>
            <a:ext cx="1089693" cy="365760"/>
          </a:xfrm>
          <a:prstGeom prst="rect">
            <a:avLst/>
          </a:prstGeom>
          <a:solidFill>
            <a:schemeClr val="bg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1778000">
              <a:lnSpc>
                <a:spcPct val="90000"/>
              </a:lnSpc>
              <a:spcBef>
                <a:spcPct val="0"/>
              </a:spcBef>
              <a:spcAft>
                <a:spcPct val="35000"/>
              </a:spcAft>
            </a:pPr>
            <a:r>
              <a:rPr lang="en-US" sz="900" b="1" dirty="0">
                <a:solidFill>
                  <a:srgbClr val="07325F"/>
                </a:solidFill>
              </a:rPr>
              <a:t>Negotiate Transaction</a:t>
            </a:r>
          </a:p>
        </p:txBody>
      </p:sp>
      <p:sp>
        <p:nvSpPr>
          <p:cNvPr id="12" name="Rectangle 11"/>
          <p:cNvSpPr/>
          <p:nvPr/>
        </p:nvSpPr>
        <p:spPr>
          <a:xfrm>
            <a:off x="5256322" y="1377463"/>
            <a:ext cx="1089693" cy="365760"/>
          </a:xfrm>
          <a:prstGeom prst="rect">
            <a:avLst/>
          </a:prstGeom>
          <a:solidFill>
            <a:schemeClr val="bg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1778000">
              <a:lnSpc>
                <a:spcPct val="90000"/>
              </a:lnSpc>
              <a:spcBef>
                <a:spcPct val="0"/>
              </a:spcBef>
              <a:spcAft>
                <a:spcPct val="35000"/>
              </a:spcAft>
            </a:pPr>
            <a:r>
              <a:rPr lang="en-US" sz="900" b="1" dirty="0">
                <a:solidFill>
                  <a:srgbClr val="07325F"/>
                </a:solidFill>
              </a:rPr>
              <a:t>Schedule </a:t>
            </a:r>
            <a:br>
              <a:rPr lang="en-US" sz="900" b="1" dirty="0">
                <a:solidFill>
                  <a:srgbClr val="07325F"/>
                </a:solidFill>
              </a:rPr>
            </a:br>
            <a:r>
              <a:rPr lang="en-US" sz="900" b="1" dirty="0">
                <a:solidFill>
                  <a:srgbClr val="07325F"/>
                </a:solidFill>
              </a:rPr>
              <a:t>MPs</a:t>
            </a:r>
          </a:p>
        </p:txBody>
      </p:sp>
      <p:sp>
        <p:nvSpPr>
          <p:cNvPr id="13" name="Rectangle 12"/>
          <p:cNvSpPr/>
          <p:nvPr/>
        </p:nvSpPr>
        <p:spPr>
          <a:xfrm>
            <a:off x="6475317" y="1377463"/>
            <a:ext cx="1089693" cy="365760"/>
          </a:xfrm>
          <a:prstGeom prst="rect">
            <a:avLst/>
          </a:prstGeom>
          <a:solidFill>
            <a:schemeClr val="bg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1778000">
              <a:lnSpc>
                <a:spcPct val="90000"/>
              </a:lnSpc>
              <a:spcBef>
                <a:spcPct val="0"/>
              </a:spcBef>
              <a:spcAft>
                <a:spcPct val="35000"/>
              </a:spcAft>
            </a:pPr>
            <a:r>
              <a:rPr lang="en-US" sz="900" b="1" dirty="0">
                <a:solidFill>
                  <a:srgbClr val="07325F"/>
                </a:solidFill>
              </a:rPr>
              <a:t>Control </a:t>
            </a:r>
            <a:br>
              <a:rPr lang="en-US" sz="900" b="1" dirty="0">
                <a:solidFill>
                  <a:srgbClr val="07325F"/>
                </a:solidFill>
              </a:rPr>
            </a:br>
            <a:r>
              <a:rPr lang="en-US" sz="900" b="1" dirty="0">
                <a:solidFill>
                  <a:srgbClr val="07325F"/>
                </a:solidFill>
              </a:rPr>
              <a:t>Data Flow</a:t>
            </a:r>
          </a:p>
        </p:txBody>
      </p:sp>
      <p:sp>
        <p:nvSpPr>
          <p:cNvPr id="116" name="Rectangle 115"/>
          <p:cNvSpPr/>
          <p:nvPr/>
        </p:nvSpPr>
        <p:spPr>
          <a:xfrm rot="2675091">
            <a:off x="4177687" y="1970872"/>
            <a:ext cx="777240" cy="777240"/>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17" name="Rectangle 116"/>
          <p:cNvSpPr/>
          <p:nvPr/>
        </p:nvSpPr>
        <p:spPr>
          <a:xfrm rot="2675091">
            <a:off x="4172709" y="2078057"/>
            <a:ext cx="777240" cy="777240"/>
          </a:xfrm>
          <a:prstGeom prst="rect">
            <a:avLst/>
          </a:prstGeom>
          <a:solidFill>
            <a:schemeClr val="accent3"/>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7" name="Freeform 16"/>
          <p:cNvSpPr>
            <a:spLocks noEditPoints="1"/>
          </p:cNvSpPr>
          <p:nvPr/>
        </p:nvSpPr>
        <p:spPr bwMode="auto">
          <a:xfrm>
            <a:off x="4325797" y="2253012"/>
            <a:ext cx="481019" cy="383565"/>
          </a:xfrm>
          <a:custGeom>
            <a:avLst/>
            <a:gdLst>
              <a:gd name="T0" fmla="*/ 2 w 256"/>
              <a:gd name="T1" fmla="*/ 195 h 198"/>
              <a:gd name="T2" fmla="*/ 197 w 256"/>
              <a:gd name="T3" fmla="*/ 145 h 198"/>
              <a:gd name="T4" fmla="*/ 196 w 256"/>
              <a:gd name="T5" fmla="*/ 141 h 198"/>
              <a:gd name="T6" fmla="*/ 193 w 256"/>
              <a:gd name="T7" fmla="*/ 135 h 198"/>
              <a:gd name="T8" fmla="*/ 143 w 256"/>
              <a:gd name="T9" fmla="*/ 129 h 198"/>
              <a:gd name="T10" fmla="*/ 141 w 256"/>
              <a:gd name="T11" fmla="*/ 121 h 198"/>
              <a:gd name="T12" fmla="*/ 143 w 256"/>
              <a:gd name="T13" fmla="*/ 132 h 198"/>
              <a:gd name="T14" fmla="*/ 143 w 256"/>
              <a:gd name="T15" fmla="*/ 137 h 198"/>
              <a:gd name="T16" fmla="*/ 187 w 256"/>
              <a:gd name="T17" fmla="*/ 121 h 198"/>
              <a:gd name="T18" fmla="*/ 191 w 256"/>
              <a:gd name="T19" fmla="*/ 135 h 198"/>
              <a:gd name="T20" fmla="*/ 188 w 256"/>
              <a:gd name="T21" fmla="*/ 129 h 198"/>
              <a:gd name="T22" fmla="*/ 175 w 256"/>
              <a:gd name="T23" fmla="*/ 136 h 198"/>
              <a:gd name="T24" fmla="*/ 186 w 256"/>
              <a:gd name="T25" fmla="*/ 124 h 198"/>
              <a:gd name="T26" fmla="*/ 173 w 256"/>
              <a:gd name="T27" fmla="*/ 127 h 198"/>
              <a:gd name="T28" fmla="*/ 173 w 256"/>
              <a:gd name="T29" fmla="*/ 127 h 198"/>
              <a:gd name="T30" fmla="*/ 171 w 256"/>
              <a:gd name="T31" fmla="*/ 124 h 198"/>
              <a:gd name="T32" fmla="*/ 157 w 256"/>
              <a:gd name="T33" fmla="*/ 126 h 198"/>
              <a:gd name="T34" fmla="*/ 156 w 256"/>
              <a:gd name="T35" fmla="*/ 121 h 198"/>
              <a:gd name="T36" fmla="*/ 130 w 256"/>
              <a:gd name="T37" fmla="*/ 149 h 198"/>
              <a:gd name="T38" fmla="*/ 148 w 256"/>
              <a:gd name="T39" fmla="*/ 136 h 198"/>
              <a:gd name="T40" fmla="*/ 149 w 256"/>
              <a:gd name="T41" fmla="*/ 142 h 198"/>
              <a:gd name="T42" fmla="*/ 160 w 256"/>
              <a:gd name="T43" fmla="*/ 150 h 198"/>
              <a:gd name="T44" fmla="*/ 177 w 256"/>
              <a:gd name="T45" fmla="*/ 142 h 198"/>
              <a:gd name="T46" fmla="*/ 179 w 256"/>
              <a:gd name="T47" fmla="*/ 149 h 198"/>
              <a:gd name="T48" fmla="*/ 192 w 256"/>
              <a:gd name="T49" fmla="*/ 138 h 198"/>
              <a:gd name="T50" fmla="*/ 190 w 256"/>
              <a:gd name="T51" fmla="*/ 129 h 198"/>
              <a:gd name="T52" fmla="*/ 49 w 256"/>
              <a:gd name="T53" fmla="*/ 103 h 198"/>
              <a:gd name="T54" fmla="*/ 100 w 256"/>
              <a:gd name="T55" fmla="*/ 126 h 198"/>
              <a:gd name="T56" fmla="*/ 101 w 256"/>
              <a:gd name="T57" fmla="*/ 124 h 198"/>
              <a:gd name="T58" fmla="*/ 99 w 256"/>
              <a:gd name="T59" fmla="*/ 121 h 198"/>
              <a:gd name="T60" fmla="*/ 84 w 256"/>
              <a:gd name="T61" fmla="*/ 129 h 198"/>
              <a:gd name="T62" fmla="*/ 85 w 256"/>
              <a:gd name="T63" fmla="*/ 131 h 198"/>
              <a:gd name="T64" fmla="*/ 75 w 256"/>
              <a:gd name="T65" fmla="*/ 120 h 198"/>
              <a:gd name="T66" fmla="*/ 69 w 256"/>
              <a:gd name="T67" fmla="*/ 130 h 198"/>
              <a:gd name="T68" fmla="*/ 58 w 256"/>
              <a:gd name="T69" fmla="*/ 121 h 198"/>
              <a:gd name="T70" fmla="*/ 77 w 256"/>
              <a:gd name="T71" fmla="*/ 136 h 198"/>
              <a:gd name="T72" fmla="*/ 76 w 256"/>
              <a:gd name="T73" fmla="*/ 142 h 198"/>
              <a:gd name="T74" fmla="*/ 93 w 256"/>
              <a:gd name="T75" fmla="*/ 145 h 198"/>
              <a:gd name="T76" fmla="*/ 80 w 256"/>
              <a:gd name="T77" fmla="*/ 138 h 198"/>
              <a:gd name="T78" fmla="*/ 110 w 256"/>
              <a:gd name="T79" fmla="*/ 144 h 198"/>
              <a:gd name="T80" fmla="*/ 96 w 256"/>
              <a:gd name="T81" fmla="*/ 142 h 198"/>
              <a:gd name="T82" fmla="*/ 98 w 256"/>
              <a:gd name="T83" fmla="*/ 136 h 198"/>
              <a:gd name="T84" fmla="*/ 115 w 256"/>
              <a:gd name="T85" fmla="*/ 144 h 198"/>
              <a:gd name="T86" fmla="*/ 125 w 256"/>
              <a:gd name="T87" fmla="*/ 142 h 198"/>
              <a:gd name="T88" fmla="*/ 126 w 256"/>
              <a:gd name="T89" fmla="*/ 136 h 198"/>
              <a:gd name="T90" fmla="*/ 127 w 256"/>
              <a:gd name="T91" fmla="*/ 130 h 198"/>
              <a:gd name="T92" fmla="*/ 128 w 256"/>
              <a:gd name="T93" fmla="*/ 124 h 198"/>
              <a:gd name="T94" fmla="*/ 128 w 256"/>
              <a:gd name="T95" fmla="*/ 124 h 198"/>
              <a:gd name="T96" fmla="*/ 53 w 256"/>
              <a:gd name="T97" fmla="*/ 129 h 198"/>
              <a:gd name="T98" fmla="*/ 50 w 256"/>
              <a:gd name="T99" fmla="*/ 136 h 198"/>
              <a:gd name="T100" fmla="*/ 47 w 256"/>
              <a:gd name="T101" fmla="*/ 142 h 198"/>
              <a:gd name="T102" fmla="*/ 44 w 256"/>
              <a:gd name="T103" fmla="*/ 150 h 198"/>
              <a:gd name="T104" fmla="*/ 44 w 256"/>
              <a:gd name="T105" fmla="*/ 151 h 198"/>
              <a:gd name="T106" fmla="*/ 61 w 256"/>
              <a:gd name="T107" fmla="*/ 151 h 198"/>
              <a:gd name="T108" fmla="*/ 75 w 256"/>
              <a:gd name="T109" fmla="*/ 144 h 198"/>
              <a:gd name="T110" fmla="*/ 108 w 256"/>
              <a:gd name="T111" fmla="*/ 187 h 198"/>
              <a:gd name="T112" fmla="*/ 150 w 256"/>
              <a:gd name="T113" fmla="*/ 187 h 198"/>
              <a:gd name="T114" fmla="*/ 147 w 256"/>
              <a:gd name="T115" fmla="*/ 163 h 198"/>
              <a:gd name="T116" fmla="*/ 79 w 256"/>
              <a:gd name="T117" fmla="*/ 151 h 198"/>
              <a:gd name="T118" fmla="*/ 197 w 256"/>
              <a:gd name="T119" fmla="*/ 148 h 198"/>
              <a:gd name="T120" fmla="*/ 184 w 256"/>
              <a:gd name="T121" fmla="*/ 151 h 198"/>
              <a:gd name="T122" fmla="*/ 201 w 256"/>
              <a:gd name="T123"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198">
                <a:moveTo>
                  <a:pt x="255" y="186"/>
                </a:moveTo>
                <a:cubicBezTo>
                  <a:pt x="213" y="123"/>
                  <a:pt x="213" y="123"/>
                  <a:pt x="213" y="123"/>
                </a:cubicBezTo>
                <a:cubicBezTo>
                  <a:pt x="212" y="122"/>
                  <a:pt x="211" y="122"/>
                  <a:pt x="210" y="121"/>
                </a:cubicBezTo>
                <a:cubicBezTo>
                  <a:pt x="210" y="120"/>
                  <a:pt x="208" y="120"/>
                  <a:pt x="207" y="119"/>
                </a:cubicBezTo>
                <a:cubicBezTo>
                  <a:pt x="206" y="119"/>
                  <a:pt x="204" y="119"/>
                  <a:pt x="203" y="118"/>
                </a:cubicBezTo>
                <a:cubicBezTo>
                  <a:pt x="203" y="118"/>
                  <a:pt x="202" y="118"/>
                  <a:pt x="202" y="118"/>
                </a:cubicBezTo>
                <a:cubicBezTo>
                  <a:pt x="208" y="118"/>
                  <a:pt x="213" y="113"/>
                  <a:pt x="213" y="107"/>
                </a:cubicBezTo>
                <a:cubicBezTo>
                  <a:pt x="213" y="11"/>
                  <a:pt x="213" y="11"/>
                  <a:pt x="213" y="11"/>
                </a:cubicBezTo>
                <a:cubicBezTo>
                  <a:pt x="213" y="5"/>
                  <a:pt x="207" y="0"/>
                  <a:pt x="201" y="0"/>
                </a:cubicBezTo>
                <a:cubicBezTo>
                  <a:pt x="56" y="0"/>
                  <a:pt x="56" y="0"/>
                  <a:pt x="56" y="0"/>
                </a:cubicBezTo>
                <a:cubicBezTo>
                  <a:pt x="49" y="0"/>
                  <a:pt x="44" y="5"/>
                  <a:pt x="44" y="11"/>
                </a:cubicBezTo>
                <a:cubicBezTo>
                  <a:pt x="44" y="107"/>
                  <a:pt x="44" y="107"/>
                  <a:pt x="44" y="107"/>
                </a:cubicBezTo>
                <a:cubicBezTo>
                  <a:pt x="44" y="113"/>
                  <a:pt x="49" y="118"/>
                  <a:pt x="55" y="118"/>
                </a:cubicBezTo>
                <a:cubicBezTo>
                  <a:pt x="54" y="118"/>
                  <a:pt x="54" y="118"/>
                  <a:pt x="54" y="118"/>
                </a:cubicBezTo>
                <a:cubicBezTo>
                  <a:pt x="53" y="119"/>
                  <a:pt x="51" y="119"/>
                  <a:pt x="50" y="119"/>
                </a:cubicBezTo>
                <a:cubicBezTo>
                  <a:pt x="49" y="120"/>
                  <a:pt x="47" y="120"/>
                  <a:pt x="46" y="121"/>
                </a:cubicBezTo>
                <a:cubicBezTo>
                  <a:pt x="45" y="122"/>
                  <a:pt x="45" y="122"/>
                  <a:pt x="44" y="123"/>
                </a:cubicBezTo>
                <a:cubicBezTo>
                  <a:pt x="2" y="186"/>
                  <a:pt x="2" y="186"/>
                  <a:pt x="2" y="186"/>
                </a:cubicBezTo>
                <a:cubicBezTo>
                  <a:pt x="1" y="188"/>
                  <a:pt x="0" y="189"/>
                  <a:pt x="0" y="191"/>
                </a:cubicBezTo>
                <a:cubicBezTo>
                  <a:pt x="0" y="192"/>
                  <a:pt x="1" y="193"/>
                  <a:pt x="2" y="195"/>
                </a:cubicBezTo>
                <a:cubicBezTo>
                  <a:pt x="3" y="196"/>
                  <a:pt x="4" y="197"/>
                  <a:pt x="6" y="197"/>
                </a:cubicBezTo>
                <a:cubicBezTo>
                  <a:pt x="8" y="198"/>
                  <a:pt x="10" y="198"/>
                  <a:pt x="13" y="198"/>
                </a:cubicBezTo>
                <a:cubicBezTo>
                  <a:pt x="244" y="198"/>
                  <a:pt x="244" y="198"/>
                  <a:pt x="244" y="198"/>
                </a:cubicBezTo>
                <a:cubicBezTo>
                  <a:pt x="247" y="198"/>
                  <a:pt x="249" y="198"/>
                  <a:pt x="251" y="197"/>
                </a:cubicBezTo>
                <a:cubicBezTo>
                  <a:pt x="253" y="197"/>
                  <a:pt x="254" y="196"/>
                  <a:pt x="255" y="195"/>
                </a:cubicBezTo>
                <a:cubicBezTo>
                  <a:pt x="256" y="193"/>
                  <a:pt x="256" y="192"/>
                  <a:pt x="256" y="191"/>
                </a:cubicBezTo>
                <a:cubicBezTo>
                  <a:pt x="256" y="189"/>
                  <a:pt x="256" y="188"/>
                  <a:pt x="255" y="186"/>
                </a:cubicBezTo>
                <a:close/>
                <a:moveTo>
                  <a:pt x="212" y="145"/>
                </a:moveTo>
                <a:cubicBezTo>
                  <a:pt x="213" y="145"/>
                  <a:pt x="213" y="145"/>
                  <a:pt x="213" y="145"/>
                </a:cubicBezTo>
                <a:cubicBezTo>
                  <a:pt x="215" y="148"/>
                  <a:pt x="215" y="148"/>
                  <a:pt x="215" y="148"/>
                </a:cubicBezTo>
                <a:cubicBezTo>
                  <a:pt x="215" y="148"/>
                  <a:pt x="215" y="148"/>
                  <a:pt x="215" y="149"/>
                </a:cubicBezTo>
                <a:cubicBezTo>
                  <a:pt x="215" y="149"/>
                  <a:pt x="214" y="149"/>
                  <a:pt x="214" y="149"/>
                </a:cubicBezTo>
                <a:cubicBezTo>
                  <a:pt x="214" y="149"/>
                  <a:pt x="214" y="149"/>
                  <a:pt x="214" y="149"/>
                </a:cubicBezTo>
                <a:cubicBezTo>
                  <a:pt x="213" y="150"/>
                  <a:pt x="213" y="150"/>
                  <a:pt x="213" y="150"/>
                </a:cubicBezTo>
                <a:cubicBezTo>
                  <a:pt x="202" y="150"/>
                  <a:pt x="202" y="150"/>
                  <a:pt x="202" y="150"/>
                </a:cubicBezTo>
                <a:cubicBezTo>
                  <a:pt x="202" y="150"/>
                  <a:pt x="202" y="150"/>
                  <a:pt x="201" y="149"/>
                </a:cubicBezTo>
                <a:cubicBezTo>
                  <a:pt x="201" y="149"/>
                  <a:pt x="201" y="149"/>
                  <a:pt x="200" y="149"/>
                </a:cubicBezTo>
                <a:cubicBezTo>
                  <a:pt x="200" y="149"/>
                  <a:pt x="200" y="149"/>
                  <a:pt x="199" y="149"/>
                </a:cubicBezTo>
                <a:cubicBezTo>
                  <a:pt x="199" y="148"/>
                  <a:pt x="199" y="148"/>
                  <a:pt x="199" y="148"/>
                </a:cubicBezTo>
                <a:cubicBezTo>
                  <a:pt x="197" y="145"/>
                  <a:pt x="197" y="145"/>
                  <a:pt x="197" y="145"/>
                </a:cubicBezTo>
                <a:cubicBezTo>
                  <a:pt x="197" y="145"/>
                  <a:pt x="197" y="145"/>
                  <a:pt x="197" y="145"/>
                </a:cubicBezTo>
                <a:cubicBezTo>
                  <a:pt x="198" y="144"/>
                  <a:pt x="198" y="144"/>
                  <a:pt x="198" y="144"/>
                </a:cubicBezTo>
                <a:cubicBezTo>
                  <a:pt x="198" y="144"/>
                  <a:pt x="198" y="144"/>
                  <a:pt x="199" y="144"/>
                </a:cubicBezTo>
                <a:cubicBezTo>
                  <a:pt x="199" y="144"/>
                  <a:pt x="199" y="144"/>
                  <a:pt x="200" y="144"/>
                </a:cubicBezTo>
                <a:cubicBezTo>
                  <a:pt x="209" y="144"/>
                  <a:pt x="209" y="144"/>
                  <a:pt x="209" y="144"/>
                </a:cubicBezTo>
                <a:cubicBezTo>
                  <a:pt x="210" y="144"/>
                  <a:pt x="210" y="144"/>
                  <a:pt x="210" y="144"/>
                </a:cubicBezTo>
                <a:cubicBezTo>
                  <a:pt x="211" y="144"/>
                  <a:pt x="211" y="144"/>
                  <a:pt x="211" y="144"/>
                </a:cubicBezTo>
                <a:cubicBezTo>
                  <a:pt x="212" y="144"/>
                  <a:pt x="212" y="144"/>
                  <a:pt x="212" y="145"/>
                </a:cubicBezTo>
                <a:close/>
                <a:moveTo>
                  <a:pt x="209" y="138"/>
                </a:moveTo>
                <a:cubicBezTo>
                  <a:pt x="209" y="138"/>
                  <a:pt x="209" y="138"/>
                  <a:pt x="209" y="138"/>
                </a:cubicBezTo>
                <a:cubicBezTo>
                  <a:pt x="211" y="141"/>
                  <a:pt x="211" y="141"/>
                  <a:pt x="211" y="141"/>
                </a:cubicBezTo>
                <a:cubicBezTo>
                  <a:pt x="211" y="141"/>
                  <a:pt x="211" y="141"/>
                  <a:pt x="211" y="142"/>
                </a:cubicBezTo>
                <a:cubicBezTo>
                  <a:pt x="211" y="142"/>
                  <a:pt x="210" y="142"/>
                  <a:pt x="210" y="142"/>
                </a:cubicBezTo>
                <a:cubicBezTo>
                  <a:pt x="210" y="142"/>
                  <a:pt x="210" y="142"/>
                  <a:pt x="210" y="142"/>
                </a:cubicBezTo>
                <a:cubicBezTo>
                  <a:pt x="209" y="142"/>
                  <a:pt x="209" y="142"/>
                  <a:pt x="209" y="142"/>
                </a:cubicBezTo>
                <a:cubicBezTo>
                  <a:pt x="199" y="142"/>
                  <a:pt x="199" y="142"/>
                  <a:pt x="199" y="142"/>
                </a:cubicBezTo>
                <a:cubicBezTo>
                  <a:pt x="199" y="142"/>
                  <a:pt x="198" y="142"/>
                  <a:pt x="198" y="142"/>
                </a:cubicBezTo>
                <a:cubicBezTo>
                  <a:pt x="198" y="142"/>
                  <a:pt x="197" y="142"/>
                  <a:pt x="197" y="142"/>
                </a:cubicBezTo>
                <a:cubicBezTo>
                  <a:pt x="197" y="142"/>
                  <a:pt x="196" y="142"/>
                  <a:pt x="196" y="142"/>
                </a:cubicBezTo>
                <a:cubicBezTo>
                  <a:pt x="196" y="141"/>
                  <a:pt x="196" y="141"/>
                  <a:pt x="196" y="141"/>
                </a:cubicBezTo>
                <a:cubicBezTo>
                  <a:pt x="194" y="138"/>
                  <a:pt x="194" y="138"/>
                  <a:pt x="194" y="138"/>
                </a:cubicBezTo>
                <a:cubicBezTo>
                  <a:pt x="194" y="138"/>
                  <a:pt x="194" y="138"/>
                  <a:pt x="194" y="138"/>
                </a:cubicBezTo>
                <a:cubicBezTo>
                  <a:pt x="194" y="138"/>
                  <a:pt x="195" y="138"/>
                  <a:pt x="195" y="137"/>
                </a:cubicBezTo>
                <a:cubicBezTo>
                  <a:pt x="195" y="137"/>
                  <a:pt x="195" y="137"/>
                  <a:pt x="195" y="137"/>
                </a:cubicBezTo>
                <a:cubicBezTo>
                  <a:pt x="196" y="137"/>
                  <a:pt x="196" y="137"/>
                  <a:pt x="196" y="137"/>
                </a:cubicBezTo>
                <a:cubicBezTo>
                  <a:pt x="206" y="137"/>
                  <a:pt x="206" y="137"/>
                  <a:pt x="206" y="137"/>
                </a:cubicBezTo>
                <a:cubicBezTo>
                  <a:pt x="206" y="137"/>
                  <a:pt x="206" y="137"/>
                  <a:pt x="207" y="137"/>
                </a:cubicBezTo>
                <a:cubicBezTo>
                  <a:pt x="207" y="137"/>
                  <a:pt x="207" y="137"/>
                  <a:pt x="208" y="137"/>
                </a:cubicBezTo>
                <a:cubicBezTo>
                  <a:pt x="208" y="138"/>
                  <a:pt x="208" y="138"/>
                  <a:pt x="209" y="138"/>
                </a:cubicBezTo>
                <a:close/>
                <a:moveTo>
                  <a:pt x="205" y="132"/>
                </a:moveTo>
                <a:cubicBezTo>
                  <a:pt x="205" y="132"/>
                  <a:pt x="205" y="132"/>
                  <a:pt x="206" y="132"/>
                </a:cubicBezTo>
                <a:cubicBezTo>
                  <a:pt x="207" y="135"/>
                  <a:pt x="207" y="135"/>
                  <a:pt x="207" y="135"/>
                </a:cubicBezTo>
                <a:cubicBezTo>
                  <a:pt x="207" y="135"/>
                  <a:pt x="207" y="135"/>
                  <a:pt x="207" y="135"/>
                </a:cubicBezTo>
                <a:cubicBezTo>
                  <a:pt x="207" y="135"/>
                  <a:pt x="207" y="136"/>
                  <a:pt x="207" y="136"/>
                </a:cubicBezTo>
                <a:cubicBezTo>
                  <a:pt x="207" y="136"/>
                  <a:pt x="206" y="136"/>
                  <a:pt x="206" y="136"/>
                </a:cubicBezTo>
                <a:cubicBezTo>
                  <a:pt x="206" y="136"/>
                  <a:pt x="205" y="136"/>
                  <a:pt x="205" y="136"/>
                </a:cubicBezTo>
                <a:cubicBezTo>
                  <a:pt x="196" y="136"/>
                  <a:pt x="196" y="136"/>
                  <a:pt x="196" y="136"/>
                </a:cubicBezTo>
                <a:cubicBezTo>
                  <a:pt x="196" y="136"/>
                  <a:pt x="195" y="136"/>
                  <a:pt x="195" y="136"/>
                </a:cubicBezTo>
                <a:cubicBezTo>
                  <a:pt x="194" y="136"/>
                  <a:pt x="194" y="136"/>
                  <a:pt x="194" y="136"/>
                </a:cubicBezTo>
                <a:cubicBezTo>
                  <a:pt x="194" y="136"/>
                  <a:pt x="193" y="135"/>
                  <a:pt x="193" y="135"/>
                </a:cubicBezTo>
                <a:cubicBezTo>
                  <a:pt x="193" y="135"/>
                  <a:pt x="193" y="135"/>
                  <a:pt x="193" y="135"/>
                </a:cubicBezTo>
                <a:cubicBezTo>
                  <a:pt x="192" y="132"/>
                  <a:pt x="192" y="132"/>
                  <a:pt x="192" y="132"/>
                </a:cubicBezTo>
                <a:cubicBezTo>
                  <a:pt x="191" y="132"/>
                  <a:pt x="191" y="132"/>
                  <a:pt x="192" y="132"/>
                </a:cubicBezTo>
                <a:cubicBezTo>
                  <a:pt x="192" y="132"/>
                  <a:pt x="192" y="132"/>
                  <a:pt x="192" y="131"/>
                </a:cubicBezTo>
                <a:cubicBezTo>
                  <a:pt x="192" y="131"/>
                  <a:pt x="192" y="131"/>
                  <a:pt x="193" y="131"/>
                </a:cubicBezTo>
                <a:cubicBezTo>
                  <a:pt x="193" y="131"/>
                  <a:pt x="193" y="131"/>
                  <a:pt x="194" y="131"/>
                </a:cubicBezTo>
                <a:cubicBezTo>
                  <a:pt x="202" y="131"/>
                  <a:pt x="202" y="131"/>
                  <a:pt x="202" y="131"/>
                </a:cubicBezTo>
                <a:cubicBezTo>
                  <a:pt x="203" y="131"/>
                  <a:pt x="203" y="131"/>
                  <a:pt x="203" y="131"/>
                </a:cubicBezTo>
                <a:cubicBezTo>
                  <a:pt x="204" y="131"/>
                  <a:pt x="204" y="131"/>
                  <a:pt x="204" y="131"/>
                </a:cubicBezTo>
                <a:cubicBezTo>
                  <a:pt x="205" y="132"/>
                  <a:pt x="205" y="132"/>
                  <a:pt x="205" y="132"/>
                </a:cubicBezTo>
                <a:close/>
                <a:moveTo>
                  <a:pt x="129" y="126"/>
                </a:moveTo>
                <a:cubicBezTo>
                  <a:pt x="130" y="126"/>
                  <a:pt x="130" y="126"/>
                  <a:pt x="130" y="126"/>
                </a:cubicBezTo>
                <a:cubicBezTo>
                  <a:pt x="130" y="126"/>
                  <a:pt x="130" y="126"/>
                  <a:pt x="131" y="126"/>
                </a:cubicBezTo>
                <a:cubicBezTo>
                  <a:pt x="131" y="126"/>
                  <a:pt x="131" y="126"/>
                  <a:pt x="132" y="126"/>
                </a:cubicBezTo>
                <a:cubicBezTo>
                  <a:pt x="140" y="126"/>
                  <a:pt x="140" y="126"/>
                  <a:pt x="140" y="126"/>
                </a:cubicBezTo>
                <a:cubicBezTo>
                  <a:pt x="140" y="126"/>
                  <a:pt x="141" y="126"/>
                  <a:pt x="141" y="126"/>
                </a:cubicBezTo>
                <a:cubicBezTo>
                  <a:pt x="141" y="126"/>
                  <a:pt x="142" y="126"/>
                  <a:pt x="142" y="126"/>
                </a:cubicBezTo>
                <a:cubicBezTo>
                  <a:pt x="142" y="126"/>
                  <a:pt x="142" y="126"/>
                  <a:pt x="142" y="126"/>
                </a:cubicBezTo>
                <a:cubicBezTo>
                  <a:pt x="143" y="126"/>
                  <a:pt x="143" y="127"/>
                  <a:pt x="143" y="127"/>
                </a:cubicBezTo>
                <a:cubicBezTo>
                  <a:pt x="143" y="129"/>
                  <a:pt x="143" y="129"/>
                  <a:pt x="143" y="129"/>
                </a:cubicBezTo>
                <a:cubicBezTo>
                  <a:pt x="143" y="129"/>
                  <a:pt x="143" y="129"/>
                  <a:pt x="143" y="129"/>
                </a:cubicBezTo>
                <a:cubicBezTo>
                  <a:pt x="143" y="130"/>
                  <a:pt x="142" y="130"/>
                  <a:pt x="142" y="130"/>
                </a:cubicBezTo>
                <a:cubicBezTo>
                  <a:pt x="142" y="130"/>
                  <a:pt x="142" y="130"/>
                  <a:pt x="141" y="130"/>
                </a:cubicBezTo>
                <a:cubicBezTo>
                  <a:pt x="141" y="130"/>
                  <a:pt x="141" y="130"/>
                  <a:pt x="140" y="130"/>
                </a:cubicBezTo>
                <a:cubicBezTo>
                  <a:pt x="132" y="130"/>
                  <a:pt x="132" y="130"/>
                  <a:pt x="132" y="130"/>
                </a:cubicBezTo>
                <a:cubicBezTo>
                  <a:pt x="131" y="130"/>
                  <a:pt x="131" y="130"/>
                  <a:pt x="131" y="130"/>
                </a:cubicBezTo>
                <a:cubicBezTo>
                  <a:pt x="130" y="130"/>
                  <a:pt x="130" y="130"/>
                  <a:pt x="130" y="130"/>
                </a:cubicBezTo>
                <a:cubicBezTo>
                  <a:pt x="130" y="130"/>
                  <a:pt x="130" y="130"/>
                  <a:pt x="129" y="129"/>
                </a:cubicBezTo>
                <a:cubicBezTo>
                  <a:pt x="129" y="129"/>
                  <a:pt x="129" y="129"/>
                  <a:pt x="129" y="129"/>
                </a:cubicBezTo>
                <a:cubicBezTo>
                  <a:pt x="129" y="127"/>
                  <a:pt x="129" y="127"/>
                  <a:pt x="129" y="127"/>
                </a:cubicBezTo>
                <a:cubicBezTo>
                  <a:pt x="129" y="127"/>
                  <a:pt x="129" y="126"/>
                  <a:pt x="129" y="126"/>
                </a:cubicBezTo>
                <a:close/>
                <a:moveTo>
                  <a:pt x="129" y="124"/>
                </a:moveTo>
                <a:cubicBezTo>
                  <a:pt x="129" y="122"/>
                  <a:pt x="129" y="122"/>
                  <a:pt x="129" y="122"/>
                </a:cubicBezTo>
                <a:cubicBezTo>
                  <a:pt x="129" y="121"/>
                  <a:pt x="129" y="121"/>
                  <a:pt x="129" y="121"/>
                </a:cubicBezTo>
                <a:cubicBezTo>
                  <a:pt x="129" y="121"/>
                  <a:pt x="130" y="121"/>
                  <a:pt x="130" y="121"/>
                </a:cubicBezTo>
                <a:cubicBezTo>
                  <a:pt x="130" y="121"/>
                  <a:pt x="130" y="121"/>
                  <a:pt x="131" y="121"/>
                </a:cubicBezTo>
                <a:cubicBezTo>
                  <a:pt x="131" y="121"/>
                  <a:pt x="131" y="120"/>
                  <a:pt x="131" y="120"/>
                </a:cubicBezTo>
                <a:cubicBezTo>
                  <a:pt x="140" y="120"/>
                  <a:pt x="140" y="120"/>
                  <a:pt x="140" y="120"/>
                </a:cubicBezTo>
                <a:cubicBezTo>
                  <a:pt x="140" y="120"/>
                  <a:pt x="140" y="121"/>
                  <a:pt x="141" y="121"/>
                </a:cubicBezTo>
                <a:cubicBezTo>
                  <a:pt x="141" y="121"/>
                  <a:pt x="141" y="121"/>
                  <a:pt x="141" y="121"/>
                </a:cubicBezTo>
                <a:cubicBezTo>
                  <a:pt x="142" y="121"/>
                  <a:pt x="142" y="121"/>
                  <a:pt x="142" y="121"/>
                </a:cubicBezTo>
                <a:cubicBezTo>
                  <a:pt x="142" y="121"/>
                  <a:pt x="142" y="121"/>
                  <a:pt x="142" y="122"/>
                </a:cubicBezTo>
                <a:cubicBezTo>
                  <a:pt x="142" y="124"/>
                  <a:pt x="142" y="124"/>
                  <a:pt x="142" y="124"/>
                </a:cubicBezTo>
                <a:cubicBezTo>
                  <a:pt x="142" y="124"/>
                  <a:pt x="142" y="124"/>
                  <a:pt x="142" y="124"/>
                </a:cubicBezTo>
                <a:cubicBezTo>
                  <a:pt x="142" y="124"/>
                  <a:pt x="142" y="124"/>
                  <a:pt x="142" y="124"/>
                </a:cubicBezTo>
                <a:cubicBezTo>
                  <a:pt x="141" y="124"/>
                  <a:pt x="141" y="125"/>
                  <a:pt x="141" y="125"/>
                </a:cubicBezTo>
                <a:cubicBezTo>
                  <a:pt x="141" y="125"/>
                  <a:pt x="140" y="125"/>
                  <a:pt x="140" y="125"/>
                </a:cubicBezTo>
                <a:cubicBezTo>
                  <a:pt x="132" y="125"/>
                  <a:pt x="132" y="125"/>
                  <a:pt x="132" y="125"/>
                </a:cubicBezTo>
                <a:cubicBezTo>
                  <a:pt x="131" y="125"/>
                  <a:pt x="131" y="125"/>
                  <a:pt x="131" y="125"/>
                </a:cubicBezTo>
                <a:cubicBezTo>
                  <a:pt x="130" y="125"/>
                  <a:pt x="130" y="124"/>
                  <a:pt x="130" y="124"/>
                </a:cubicBezTo>
                <a:cubicBezTo>
                  <a:pt x="130" y="124"/>
                  <a:pt x="129" y="124"/>
                  <a:pt x="129" y="124"/>
                </a:cubicBezTo>
                <a:cubicBezTo>
                  <a:pt x="129" y="124"/>
                  <a:pt x="129" y="124"/>
                  <a:pt x="129" y="124"/>
                </a:cubicBezTo>
                <a:close/>
                <a:moveTo>
                  <a:pt x="129" y="132"/>
                </a:moveTo>
                <a:cubicBezTo>
                  <a:pt x="130" y="132"/>
                  <a:pt x="130" y="132"/>
                  <a:pt x="130" y="131"/>
                </a:cubicBezTo>
                <a:cubicBezTo>
                  <a:pt x="130" y="131"/>
                  <a:pt x="130" y="131"/>
                  <a:pt x="131" y="131"/>
                </a:cubicBezTo>
                <a:cubicBezTo>
                  <a:pt x="131" y="131"/>
                  <a:pt x="131" y="131"/>
                  <a:pt x="132" y="131"/>
                </a:cubicBezTo>
                <a:cubicBezTo>
                  <a:pt x="141" y="131"/>
                  <a:pt x="141" y="131"/>
                  <a:pt x="141" y="131"/>
                </a:cubicBezTo>
                <a:cubicBezTo>
                  <a:pt x="141" y="131"/>
                  <a:pt x="141" y="131"/>
                  <a:pt x="142" y="131"/>
                </a:cubicBezTo>
                <a:cubicBezTo>
                  <a:pt x="142" y="131"/>
                  <a:pt x="142" y="131"/>
                  <a:pt x="142" y="131"/>
                </a:cubicBezTo>
                <a:cubicBezTo>
                  <a:pt x="143" y="132"/>
                  <a:pt x="143" y="132"/>
                  <a:pt x="143" y="132"/>
                </a:cubicBezTo>
                <a:cubicBezTo>
                  <a:pt x="143" y="132"/>
                  <a:pt x="143" y="132"/>
                  <a:pt x="143" y="132"/>
                </a:cubicBezTo>
                <a:cubicBezTo>
                  <a:pt x="144" y="135"/>
                  <a:pt x="144" y="135"/>
                  <a:pt x="144" y="135"/>
                </a:cubicBezTo>
                <a:cubicBezTo>
                  <a:pt x="144" y="135"/>
                  <a:pt x="143" y="135"/>
                  <a:pt x="143" y="135"/>
                </a:cubicBezTo>
                <a:cubicBezTo>
                  <a:pt x="143" y="135"/>
                  <a:pt x="143" y="136"/>
                  <a:pt x="143" y="136"/>
                </a:cubicBezTo>
                <a:cubicBezTo>
                  <a:pt x="143" y="136"/>
                  <a:pt x="142" y="136"/>
                  <a:pt x="142" y="136"/>
                </a:cubicBezTo>
                <a:cubicBezTo>
                  <a:pt x="142" y="136"/>
                  <a:pt x="141" y="136"/>
                  <a:pt x="141" y="136"/>
                </a:cubicBezTo>
                <a:cubicBezTo>
                  <a:pt x="132" y="136"/>
                  <a:pt x="132" y="136"/>
                  <a:pt x="132" y="136"/>
                </a:cubicBezTo>
                <a:cubicBezTo>
                  <a:pt x="132" y="136"/>
                  <a:pt x="131" y="136"/>
                  <a:pt x="131" y="136"/>
                </a:cubicBezTo>
                <a:cubicBezTo>
                  <a:pt x="131" y="136"/>
                  <a:pt x="130" y="136"/>
                  <a:pt x="130" y="136"/>
                </a:cubicBezTo>
                <a:cubicBezTo>
                  <a:pt x="130" y="136"/>
                  <a:pt x="130" y="135"/>
                  <a:pt x="129" y="135"/>
                </a:cubicBezTo>
                <a:cubicBezTo>
                  <a:pt x="129" y="135"/>
                  <a:pt x="129" y="135"/>
                  <a:pt x="129" y="135"/>
                </a:cubicBezTo>
                <a:cubicBezTo>
                  <a:pt x="129" y="132"/>
                  <a:pt x="129" y="132"/>
                  <a:pt x="129" y="132"/>
                </a:cubicBezTo>
                <a:cubicBezTo>
                  <a:pt x="129" y="132"/>
                  <a:pt x="129" y="132"/>
                  <a:pt x="129" y="132"/>
                </a:cubicBezTo>
                <a:close/>
                <a:moveTo>
                  <a:pt x="129" y="138"/>
                </a:moveTo>
                <a:cubicBezTo>
                  <a:pt x="130" y="138"/>
                  <a:pt x="130" y="138"/>
                  <a:pt x="130" y="137"/>
                </a:cubicBezTo>
                <a:cubicBezTo>
                  <a:pt x="130" y="137"/>
                  <a:pt x="131" y="137"/>
                  <a:pt x="131" y="137"/>
                </a:cubicBezTo>
                <a:cubicBezTo>
                  <a:pt x="131" y="137"/>
                  <a:pt x="132" y="137"/>
                  <a:pt x="132" y="137"/>
                </a:cubicBezTo>
                <a:cubicBezTo>
                  <a:pt x="141" y="137"/>
                  <a:pt x="141" y="137"/>
                  <a:pt x="141" y="137"/>
                </a:cubicBezTo>
                <a:cubicBezTo>
                  <a:pt x="141" y="137"/>
                  <a:pt x="142" y="137"/>
                  <a:pt x="142" y="137"/>
                </a:cubicBezTo>
                <a:cubicBezTo>
                  <a:pt x="142" y="137"/>
                  <a:pt x="143" y="137"/>
                  <a:pt x="143" y="137"/>
                </a:cubicBezTo>
                <a:cubicBezTo>
                  <a:pt x="143" y="138"/>
                  <a:pt x="143" y="138"/>
                  <a:pt x="144" y="138"/>
                </a:cubicBezTo>
                <a:cubicBezTo>
                  <a:pt x="144" y="138"/>
                  <a:pt x="144" y="138"/>
                  <a:pt x="144" y="138"/>
                </a:cubicBezTo>
                <a:cubicBezTo>
                  <a:pt x="144" y="141"/>
                  <a:pt x="144" y="141"/>
                  <a:pt x="144" y="141"/>
                </a:cubicBezTo>
                <a:cubicBezTo>
                  <a:pt x="144" y="141"/>
                  <a:pt x="144" y="141"/>
                  <a:pt x="144" y="142"/>
                </a:cubicBezTo>
                <a:cubicBezTo>
                  <a:pt x="144" y="142"/>
                  <a:pt x="144" y="142"/>
                  <a:pt x="144" y="142"/>
                </a:cubicBezTo>
                <a:cubicBezTo>
                  <a:pt x="143" y="142"/>
                  <a:pt x="143" y="142"/>
                  <a:pt x="143" y="142"/>
                </a:cubicBezTo>
                <a:cubicBezTo>
                  <a:pt x="142" y="142"/>
                  <a:pt x="142" y="142"/>
                  <a:pt x="142" y="142"/>
                </a:cubicBezTo>
                <a:cubicBezTo>
                  <a:pt x="132" y="142"/>
                  <a:pt x="132" y="142"/>
                  <a:pt x="132" y="142"/>
                </a:cubicBezTo>
                <a:cubicBezTo>
                  <a:pt x="132" y="142"/>
                  <a:pt x="131" y="142"/>
                  <a:pt x="131" y="142"/>
                </a:cubicBezTo>
                <a:cubicBezTo>
                  <a:pt x="131" y="142"/>
                  <a:pt x="130" y="142"/>
                  <a:pt x="130" y="142"/>
                </a:cubicBezTo>
                <a:cubicBezTo>
                  <a:pt x="130" y="142"/>
                  <a:pt x="130" y="142"/>
                  <a:pt x="130" y="142"/>
                </a:cubicBezTo>
                <a:cubicBezTo>
                  <a:pt x="129" y="141"/>
                  <a:pt x="129" y="141"/>
                  <a:pt x="129" y="141"/>
                </a:cubicBezTo>
                <a:cubicBezTo>
                  <a:pt x="129" y="138"/>
                  <a:pt x="129" y="138"/>
                  <a:pt x="129" y="138"/>
                </a:cubicBezTo>
                <a:cubicBezTo>
                  <a:pt x="129" y="138"/>
                  <a:pt x="129" y="138"/>
                  <a:pt x="129" y="138"/>
                </a:cubicBezTo>
                <a:close/>
                <a:moveTo>
                  <a:pt x="189" y="124"/>
                </a:moveTo>
                <a:cubicBezTo>
                  <a:pt x="188" y="124"/>
                  <a:pt x="188" y="124"/>
                  <a:pt x="188" y="124"/>
                </a:cubicBezTo>
                <a:cubicBezTo>
                  <a:pt x="188" y="124"/>
                  <a:pt x="188" y="124"/>
                  <a:pt x="188" y="124"/>
                </a:cubicBezTo>
                <a:cubicBezTo>
                  <a:pt x="187" y="122"/>
                  <a:pt x="187" y="122"/>
                  <a:pt x="187" y="122"/>
                </a:cubicBezTo>
                <a:cubicBezTo>
                  <a:pt x="186" y="121"/>
                  <a:pt x="186" y="121"/>
                  <a:pt x="187" y="121"/>
                </a:cubicBezTo>
                <a:cubicBezTo>
                  <a:pt x="187" y="121"/>
                  <a:pt x="187" y="121"/>
                  <a:pt x="187" y="121"/>
                </a:cubicBezTo>
                <a:cubicBezTo>
                  <a:pt x="187" y="121"/>
                  <a:pt x="187" y="121"/>
                  <a:pt x="188" y="121"/>
                </a:cubicBezTo>
                <a:cubicBezTo>
                  <a:pt x="188" y="121"/>
                  <a:pt x="188" y="120"/>
                  <a:pt x="188" y="120"/>
                </a:cubicBezTo>
                <a:cubicBezTo>
                  <a:pt x="197" y="120"/>
                  <a:pt x="197" y="120"/>
                  <a:pt x="197" y="120"/>
                </a:cubicBezTo>
                <a:cubicBezTo>
                  <a:pt x="197" y="120"/>
                  <a:pt x="197" y="121"/>
                  <a:pt x="197" y="121"/>
                </a:cubicBezTo>
                <a:cubicBezTo>
                  <a:pt x="198" y="121"/>
                  <a:pt x="198" y="121"/>
                  <a:pt x="198" y="121"/>
                </a:cubicBezTo>
                <a:cubicBezTo>
                  <a:pt x="199" y="121"/>
                  <a:pt x="199" y="121"/>
                  <a:pt x="199" y="121"/>
                </a:cubicBezTo>
                <a:cubicBezTo>
                  <a:pt x="199" y="121"/>
                  <a:pt x="199" y="121"/>
                  <a:pt x="199" y="122"/>
                </a:cubicBezTo>
                <a:cubicBezTo>
                  <a:pt x="201" y="124"/>
                  <a:pt x="201" y="124"/>
                  <a:pt x="201" y="124"/>
                </a:cubicBezTo>
                <a:cubicBezTo>
                  <a:pt x="201" y="124"/>
                  <a:pt x="201" y="124"/>
                  <a:pt x="201" y="124"/>
                </a:cubicBezTo>
                <a:cubicBezTo>
                  <a:pt x="201" y="124"/>
                  <a:pt x="201" y="124"/>
                  <a:pt x="200" y="124"/>
                </a:cubicBezTo>
                <a:cubicBezTo>
                  <a:pt x="200" y="124"/>
                  <a:pt x="200" y="125"/>
                  <a:pt x="200" y="125"/>
                </a:cubicBezTo>
                <a:cubicBezTo>
                  <a:pt x="199" y="125"/>
                  <a:pt x="199" y="125"/>
                  <a:pt x="199" y="125"/>
                </a:cubicBezTo>
                <a:cubicBezTo>
                  <a:pt x="190" y="125"/>
                  <a:pt x="190" y="125"/>
                  <a:pt x="190" y="125"/>
                </a:cubicBezTo>
                <a:cubicBezTo>
                  <a:pt x="190" y="125"/>
                  <a:pt x="190" y="125"/>
                  <a:pt x="189" y="125"/>
                </a:cubicBezTo>
                <a:cubicBezTo>
                  <a:pt x="189" y="125"/>
                  <a:pt x="189" y="124"/>
                  <a:pt x="189" y="124"/>
                </a:cubicBezTo>
                <a:close/>
                <a:moveTo>
                  <a:pt x="189" y="131"/>
                </a:moveTo>
                <a:cubicBezTo>
                  <a:pt x="189" y="132"/>
                  <a:pt x="189" y="132"/>
                  <a:pt x="190" y="132"/>
                </a:cubicBezTo>
                <a:cubicBezTo>
                  <a:pt x="190" y="132"/>
                  <a:pt x="190" y="132"/>
                  <a:pt x="190" y="132"/>
                </a:cubicBezTo>
                <a:cubicBezTo>
                  <a:pt x="191" y="135"/>
                  <a:pt x="191" y="135"/>
                  <a:pt x="191" y="135"/>
                </a:cubicBezTo>
                <a:cubicBezTo>
                  <a:pt x="191" y="135"/>
                  <a:pt x="191" y="135"/>
                  <a:pt x="191" y="135"/>
                </a:cubicBezTo>
                <a:cubicBezTo>
                  <a:pt x="191" y="135"/>
                  <a:pt x="191" y="136"/>
                  <a:pt x="191" y="136"/>
                </a:cubicBezTo>
                <a:cubicBezTo>
                  <a:pt x="191" y="136"/>
                  <a:pt x="190" y="136"/>
                  <a:pt x="190" y="136"/>
                </a:cubicBezTo>
                <a:cubicBezTo>
                  <a:pt x="190" y="136"/>
                  <a:pt x="189" y="136"/>
                  <a:pt x="189" y="136"/>
                </a:cubicBezTo>
                <a:cubicBezTo>
                  <a:pt x="180" y="136"/>
                  <a:pt x="180" y="136"/>
                  <a:pt x="180" y="136"/>
                </a:cubicBezTo>
                <a:cubicBezTo>
                  <a:pt x="180" y="136"/>
                  <a:pt x="179" y="136"/>
                  <a:pt x="179" y="136"/>
                </a:cubicBezTo>
                <a:cubicBezTo>
                  <a:pt x="178" y="136"/>
                  <a:pt x="178" y="136"/>
                  <a:pt x="178" y="136"/>
                </a:cubicBezTo>
                <a:cubicBezTo>
                  <a:pt x="178" y="136"/>
                  <a:pt x="177" y="135"/>
                  <a:pt x="177" y="135"/>
                </a:cubicBezTo>
                <a:cubicBezTo>
                  <a:pt x="177" y="135"/>
                  <a:pt x="177" y="135"/>
                  <a:pt x="177" y="135"/>
                </a:cubicBezTo>
                <a:cubicBezTo>
                  <a:pt x="176" y="132"/>
                  <a:pt x="176" y="132"/>
                  <a:pt x="176" y="132"/>
                </a:cubicBezTo>
                <a:cubicBezTo>
                  <a:pt x="176" y="132"/>
                  <a:pt x="176" y="132"/>
                  <a:pt x="176" y="132"/>
                </a:cubicBezTo>
                <a:cubicBezTo>
                  <a:pt x="176" y="132"/>
                  <a:pt x="176" y="132"/>
                  <a:pt x="176" y="131"/>
                </a:cubicBezTo>
                <a:cubicBezTo>
                  <a:pt x="177" y="131"/>
                  <a:pt x="177" y="131"/>
                  <a:pt x="177" y="131"/>
                </a:cubicBezTo>
                <a:cubicBezTo>
                  <a:pt x="177" y="131"/>
                  <a:pt x="178" y="131"/>
                  <a:pt x="178" y="131"/>
                </a:cubicBezTo>
                <a:cubicBezTo>
                  <a:pt x="187" y="131"/>
                  <a:pt x="187" y="131"/>
                  <a:pt x="187" y="131"/>
                </a:cubicBezTo>
                <a:cubicBezTo>
                  <a:pt x="187" y="131"/>
                  <a:pt x="188" y="131"/>
                  <a:pt x="188" y="131"/>
                </a:cubicBezTo>
                <a:cubicBezTo>
                  <a:pt x="188" y="131"/>
                  <a:pt x="189" y="131"/>
                  <a:pt x="189" y="131"/>
                </a:cubicBezTo>
                <a:close/>
                <a:moveTo>
                  <a:pt x="187" y="126"/>
                </a:moveTo>
                <a:cubicBezTo>
                  <a:pt x="187" y="126"/>
                  <a:pt x="187" y="127"/>
                  <a:pt x="187" y="127"/>
                </a:cubicBezTo>
                <a:cubicBezTo>
                  <a:pt x="188" y="129"/>
                  <a:pt x="188" y="129"/>
                  <a:pt x="188" y="129"/>
                </a:cubicBezTo>
                <a:cubicBezTo>
                  <a:pt x="189" y="129"/>
                  <a:pt x="189" y="129"/>
                  <a:pt x="188" y="129"/>
                </a:cubicBezTo>
                <a:cubicBezTo>
                  <a:pt x="188" y="130"/>
                  <a:pt x="188" y="130"/>
                  <a:pt x="188" y="130"/>
                </a:cubicBezTo>
                <a:cubicBezTo>
                  <a:pt x="188" y="130"/>
                  <a:pt x="188" y="130"/>
                  <a:pt x="187" y="130"/>
                </a:cubicBezTo>
                <a:cubicBezTo>
                  <a:pt x="187" y="130"/>
                  <a:pt x="187" y="130"/>
                  <a:pt x="186" y="130"/>
                </a:cubicBezTo>
                <a:cubicBezTo>
                  <a:pt x="178" y="130"/>
                  <a:pt x="178" y="130"/>
                  <a:pt x="178" y="130"/>
                </a:cubicBezTo>
                <a:cubicBezTo>
                  <a:pt x="177" y="130"/>
                  <a:pt x="177" y="130"/>
                  <a:pt x="177" y="130"/>
                </a:cubicBezTo>
                <a:cubicBezTo>
                  <a:pt x="176" y="130"/>
                  <a:pt x="176" y="130"/>
                  <a:pt x="176" y="130"/>
                </a:cubicBezTo>
                <a:cubicBezTo>
                  <a:pt x="176" y="130"/>
                  <a:pt x="175" y="130"/>
                  <a:pt x="175" y="129"/>
                </a:cubicBezTo>
                <a:cubicBezTo>
                  <a:pt x="175" y="129"/>
                  <a:pt x="175" y="129"/>
                  <a:pt x="175" y="129"/>
                </a:cubicBezTo>
                <a:cubicBezTo>
                  <a:pt x="174" y="127"/>
                  <a:pt x="174" y="127"/>
                  <a:pt x="174" y="127"/>
                </a:cubicBezTo>
                <a:cubicBezTo>
                  <a:pt x="174" y="127"/>
                  <a:pt x="174" y="126"/>
                  <a:pt x="174" y="126"/>
                </a:cubicBezTo>
                <a:cubicBezTo>
                  <a:pt x="174" y="126"/>
                  <a:pt x="174" y="126"/>
                  <a:pt x="174" y="126"/>
                </a:cubicBezTo>
                <a:cubicBezTo>
                  <a:pt x="175" y="126"/>
                  <a:pt x="175" y="126"/>
                  <a:pt x="175" y="126"/>
                </a:cubicBezTo>
                <a:cubicBezTo>
                  <a:pt x="175" y="126"/>
                  <a:pt x="176" y="126"/>
                  <a:pt x="176" y="126"/>
                </a:cubicBezTo>
                <a:cubicBezTo>
                  <a:pt x="185" y="126"/>
                  <a:pt x="185" y="126"/>
                  <a:pt x="185" y="126"/>
                </a:cubicBezTo>
                <a:cubicBezTo>
                  <a:pt x="185" y="126"/>
                  <a:pt x="185" y="126"/>
                  <a:pt x="185" y="126"/>
                </a:cubicBezTo>
                <a:cubicBezTo>
                  <a:pt x="186" y="126"/>
                  <a:pt x="186" y="126"/>
                  <a:pt x="186" y="126"/>
                </a:cubicBezTo>
                <a:cubicBezTo>
                  <a:pt x="187" y="126"/>
                  <a:pt x="187" y="126"/>
                  <a:pt x="187" y="126"/>
                </a:cubicBezTo>
                <a:close/>
                <a:moveTo>
                  <a:pt x="175" y="135"/>
                </a:moveTo>
                <a:cubicBezTo>
                  <a:pt x="175" y="135"/>
                  <a:pt x="175" y="135"/>
                  <a:pt x="175" y="135"/>
                </a:cubicBezTo>
                <a:cubicBezTo>
                  <a:pt x="175" y="135"/>
                  <a:pt x="175" y="136"/>
                  <a:pt x="175" y="136"/>
                </a:cubicBezTo>
                <a:cubicBezTo>
                  <a:pt x="175" y="136"/>
                  <a:pt x="174" y="136"/>
                  <a:pt x="174" y="136"/>
                </a:cubicBezTo>
                <a:cubicBezTo>
                  <a:pt x="174" y="136"/>
                  <a:pt x="173" y="136"/>
                  <a:pt x="173" y="136"/>
                </a:cubicBezTo>
                <a:cubicBezTo>
                  <a:pt x="164" y="136"/>
                  <a:pt x="164" y="136"/>
                  <a:pt x="164" y="136"/>
                </a:cubicBezTo>
                <a:cubicBezTo>
                  <a:pt x="164" y="136"/>
                  <a:pt x="163" y="136"/>
                  <a:pt x="163" y="136"/>
                </a:cubicBezTo>
                <a:cubicBezTo>
                  <a:pt x="163" y="136"/>
                  <a:pt x="162" y="136"/>
                  <a:pt x="162" y="136"/>
                </a:cubicBezTo>
                <a:cubicBezTo>
                  <a:pt x="162" y="136"/>
                  <a:pt x="161" y="135"/>
                  <a:pt x="161" y="135"/>
                </a:cubicBezTo>
                <a:cubicBezTo>
                  <a:pt x="161" y="135"/>
                  <a:pt x="161" y="135"/>
                  <a:pt x="161" y="135"/>
                </a:cubicBezTo>
                <a:cubicBezTo>
                  <a:pt x="160" y="132"/>
                  <a:pt x="160" y="132"/>
                  <a:pt x="160" y="132"/>
                </a:cubicBezTo>
                <a:cubicBezTo>
                  <a:pt x="160" y="132"/>
                  <a:pt x="160" y="132"/>
                  <a:pt x="160" y="132"/>
                </a:cubicBezTo>
                <a:cubicBezTo>
                  <a:pt x="161" y="132"/>
                  <a:pt x="161" y="132"/>
                  <a:pt x="161" y="131"/>
                </a:cubicBezTo>
                <a:cubicBezTo>
                  <a:pt x="161" y="131"/>
                  <a:pt x="161" y="131"/>
                  <a:pt x="162" y="131"/>
                </a:cubicBezTo>
                <a:cubicBezTo>
                  <a:pt x="162" y="131"/>
                  <a:pt x="162" y="131"/>
                  <a:pt x="163" y="131"/>
                </a:cubicBezTo>
                <a:cubicBezTo>
                  <a:pt x="171" y="131"/>
                  <a:pt x="171" y="131"/>
                  <a:pt x="171" y="131"/>
                </a:cubicBezTo>
                <a:cubicBezTo>
                  <a:pt x="172" y="131"/>
                  <a:pt x="172" y="131"/>
                  <a:pt x="172" y="131"/>
                </a:cubicBezTo>
                <a:cubicBezTo>
                  <a:pt x="173" y="131"/>
                  <a:pt x="173" y="131"/>
                  <a:pt x="173" y="131"/>
                </a:cubicBezTo>
                <a:cubicBezTo>
                  <a:pt x="174" y="132"/>
                  <a:pt x="174" y="132"/>
                  <a:pt x="174" y="132"/>
                </a:cubicBezTo>
                <a:cubicBezTo>
                  <a:pt x="174" y="132"/>
                  <a:pt x="174" y="132"/>
                  <a:pt x="174" y="132"/>
                </a:cubicBezTo>
                <a:lnTo>
                  <a:pt x="175" y="135"/>
                </a:lnTo>
                <a:close/>
                <a:moveTo>
                  <a:pt x="186" y="124"/>
                </a:moveTo>
                <a:cubicBezTo>
                  <a:pt x="186" y="124"/>
                  <a:pt x="186" y="124"/>
                  <a:pt x="186" y="124"/>
                </a:cubicBezTo>
                <a:cubicBezTo>
                  <a:pt x="186" y="124"/>
                  <a:pt x="185" y="125"/>
                  <a:pt x="185" y="125"/>
                </a:cubicBezTo>
                <a:cubicBezTo>
                  <a:pt x="185" y="125"/>
                  <a:pt x="184" y="125"/>
                  <a:pt x="184" y="125"/>
                </a:cubicBezTo>
                <a:cubicBezTo>
                  <a:pt x="176" y="125"/>
                  <a:pt x="176" y="125"/>
                  <a:pt x="176" y="125"/>
                </a:cubicBezTo>
                <a:cubicBezTo>
                  <a:pt x="175" y="125"/>
                  <a:pt x="175" y="125"/>
                  <a:pt x="175" y="125"/>
                </a:cubicBezTo>
                <a:cubicBezTo>
                  <a:pt x="174" y="125"/>
                  <a:pt x="174" y="124"/>
                  <a:pt x="174" y="124"/>
                </a:cubicBezTo>
                <a:cubicBezTo>
                  <a:pt x="174" y="124"/>
                  <a:pt x="173" y="124"/>
                  <a:pt x="173" y="124"/>
                </a:cubicBezTo>
                <a:cubicBezTo>
                  <a:pt x="173" y="124"/>
                  <a:pt x="173" y="124"/>
                  <a:pt x="173" y="124"/>
                </a:cubicBezTo>
                <a:cubicBezTo>
                  <a:pt x="172" y="122"/>
                  <a:pt x="172" y="122"/>
                  <a:pt x="172" y="122"/>
                </a:cubicBezTo>
                <a:cubicBezTo>
                  <a:pt x="172" y="121"/>
                  <a:pt x="172" y="121"/>
                  <a:pt x="172" y="121"/>
                </a:cubicBezTo>
                <a:cubicBezTo>
                  <a:pt x="172" y="121"/>
                  <a:pt x="172" y="121"/>
                  <a:pt x="173" y="121"/>
                </a:cubicBezTo>
                <a:cubicBezTo>
                  <a:pt x="173" y="121"/>
                  <a:pt x="173" y="121"/>
                  <a:pt x="173" y="121"/>
                </a:cubicBezTo>
                <a:cubicBezTo>
                  <a:pt x="174" y="121"/>
                  <a:pt x="174" y="120"/>
                  <a:pt x="174" y="120"/>
                </a:cubicBezTo>
                <a:cubicBezTo>
                  <a:pt x="182" y="120"/>
                  <a:pt x="182" y="120"/>
                  <a:pt x="182" y="120"/>
                </a:cubicBezTo>
                <a:cubicBezTo>
                  <a:pt x="183" y="120"/>
                  <a:pt x="183" y="121"/>
                  <a:pt x="183" y="121"/>
                </a:cubicBezTo>
                <a:cubicBezTo>
                  <a:pt x="184" y="121"/>
                  <a:pt x="184" y="121"/>
                  <a:pt x="184" y="121"/>
                </a:cubicBezTo>
                <a:cubicBezTo>
                  <a:pt x="184" y="121"/>
                  <a:pt x="185" y="121"/>
                  <a:pt x="185" y="121"/>
                </a:cubicBezTo>
                <a:cubicBezTo>
                  <a:pt x="185" y="121"/>
                  <a:pt x="185" y="121"/>
                  <a:pt x="185" y="122"/>
                </a:cubicBezTo>
                <a:cubicBezTo>
                  <a:pt x="186" y="124"/>
                  <a:pt x="186" y="124"/>
                  <a:pt x="186" y="124"/>
                </a:cubicBezTo>
                <a:cubicBezTo>
                  <a:pt x="186" y="124"/>
                  <a:pt x="186" y="124"/>
                  <a:pt x="186" y="124"/>
                </a:cubicBezTo>
                <a:close/>
                <a:moveTo>
                  <a:pt x="173" y="127"/>
                </a:moveTo>
                <a:cubicBezTo>
                  <a:pt x="173" y="129"/>
                  <a:pt x="173" y="129"/>
                  <a:pt x="173" y="129"/>
                </a:cubicBezTo>
                <a:cubicBezTo>
                  <a:pt x="173" y="129"/>
                  <a:pt x="173" y="129"/>
                  <a:pt x="173" y="129"/>
                </a:cubicBezTo>
                <a:cubicBezTo>
                  <a:pt x="173" y="130"/>
                  <a:pt x="173" y="130"/>
                  <a:pt x="173" y="130"/>
                </a:cubicBezTo>
                <a:cubicBezTo>
                  <a:pt x="173" y="130"/>
                  <a:pt x="172" y="130"/>
                  <a:pt x="172" y="130"/>
                </a:cubicBezTo>
                <a:cubicBezTo>
                  <a:pt x="172" y="130"/>
                  <a:pt x="172" y="130"/>
                  <a:pt x="171" y="130"/>
                </a:cubicBezTo>
                <a:cubicBezTo>
                  <a:pt x="162" y="130"/>
                  <a:pt x="162" y="130"/>
                  <a:pt x="162" y="130"/>
                </a:cubicBezTo>
                <a:cubicBezTo>
                  <a:pt x="162" y="130"/>
                  <a:pt x="162" y="130"/>
                  <a:pt x="161" y="130"/>
                </a:cubicBezTo>
                <a:cubicBezTo>
                  <a:pt x="161" y="130"/>
                  <a:pt x="161" y="130"/>
                  <a:pt x="161" y="130"/>
                </a:cubicBezTo>
                <a:cubicBezTo>
                  <a:pt x="160" y="130"/>
                  <a:pt x="160" y="130"/>
                  <a:pt x="160" y="129"/>
                </a:cubicBezTo>
                <a:cubicBezTo>
                  <a:pt x="160" y="129"/>
                  <a:pt x="160" y="129"/>
                  <a:pt x="160" y="129"/>
                </a:cubicBezTo>
                <a:cubicBezTo>
                  <a:pt x="159" y="127"/>
                  <a:pt x="159" y="127"/>
                  <a:pt x="159" y="127"/>
                </a:cubicBezTo>
                <a:cubicBezTo>
                  <a:pt x="159" y="127"/>
                  <a:pt x="159" y="126"/>
                  <a:pt x="159" y="126"/>
                </a:cubicBezTo>
                <a:cubicBezTo>
                  <a:pt x="159" y="126"/>
                  <a:pt x="159" y="126"/>
                  <a:pt x="160" y="126"/>
                </a:cubicBezTo>
                <a:cubicBezTo>
                  <a:pt x="160" y="126"/>
                  <a:pt x="160" y="126"/>
                  <a:pt x="160" y="126"/>
                </a:cubicBezTo>
                <a:cubicBezTo>
                  <a:pt x="161" y="126"/>
                  <a:pt x="161" y="126"/>
                  <a:pt x="161" y="126"/>
                </a:cubicBezTo>
                <a:cubicBezTo>
                  <a:pt x="170" y="126"/>
                  <a:pt x="170" y="126"/>
                  <a:pt x="170" y="126"/>
                </a:cubicBezTo>
                <a:cubicBezTo>
                  <a:pt x="170" y="126"/>
                  <a:pt x="170" y="126"/>
                  <a:pt x="171" y="126"/>
                </a:cubicBezTo>
                <a:cubicBezTo>
                  <a:pt x="171" y="126"/>
                  <a:pt x="171" y="126"/>
                  <a:pt x="172" y="126"/>
                </a:cubicBezTo>
                <a:cubicBezTo>
                  <a:pt x="172" y="126"/>
                  <a:pt x="172" y="126"/>
                  <a:pt x="172" y="126"/>
                </a:cubicBezTo>
                <a:cubicBezTo>
                  <a:pt x="172" y="126"/>
                  <a:pt x="172" y="127"/>
                  <a:pt x="173" y="127"/>
                </a:cubicBezTo>
                <a:close/>
                <a:moveTo>
                  <a:pt x="171" y="124"/>
                </a:moveTo>
                <a:cubicBezTo>
                  <a:pt x="171" y="124"/>
                  <a:pt x="171" y="124"/>
                  <a:pt x="171" y="124"/>
                </a:cubicBezTo>
                <a:cubicBezTo>
                  <a:pt x="171" y="124"/>
                  <a:pt x="171" y="125"/>
                  <a:pt x="170" y="125"/>
                </a:cubicBezTo>
                <a:cubicBezTo>
                  <a:pt x="170" y="125"/>
                  <a:pt x="170" y="125"/>
                  <a:pt x="169" y="125"/>
                </a:cubicBezTo>
                <a:cubicBezTo>
                  <a:pt x="161" y="125"/>
                  <a:pt x="161" y="125"/>
                  <a:pt x="161" y="125"/>
                </a:cubicBezTo>
                <a:cubicBezTo>
                  <a:pt x="161" y="125"/>
                  <a:pt x="160" y="125"/>
                  <a:pt x="160" y="125"/>
                </a:cubicBezTo>
                <a:cubicBezTo>
                  <a:pt x="160" y="125"/>
                  <a:pt x="159" y="124"/>
                  <a:pt x="159" y="124"/>
                </a:cubicBezTo>
                <a:cubicBezTo>
                  <a:pt x="159" y="124"/>
                  <a:pt x="159" y="124"/>
                  <a:pt x="159" y="124"/>
                </a:cubicBezTo>
                <a:cubicBezTo>
                  <a:pt x="158" y="124"/>
                  <a:pt x="158" y="124"/>
                  <a:pt x="158" y="124"/>
                </a:cubicBezTo>
                <a:cubicBezTo>
                  <a:pt x="158" y="122"/>
                  <a:pt x="158" y="122"/>
                  <a:pt x="158" y="122"/>
                </a:cubicBezTo>
                <a:cubicBezTo>
                  <a:pt x="158" y="121"/>
                  <a:pt x="158" y="121"/>
                  <a:pt x="158" y="121"/>
                </a:cubicBezTo>
                <a:cubicBezTo>
                  <a:pt x="158" y="121"/>
                  <a:pt x="158" y="121"/>
                  <a:pt x="158" y="121"/>
                </a:cubicBezTo>
                <a:cubicBezTo>
                  <a:pt x="159" y="121"/>
                  <a:pt x="159" y="121"/>
                  <a:pt x="159" y="121"/>
                </a:cubicBezTo>
                <a:cubicBezTo>
                  <a:pt x="159" y="121"/>
                  <a:pt x="160" y="120"/>
                  <a:pt x="160" y="120"/>
                </a:cubicBezTo>
                <a:cubicBezTo>
                  <a:pt x="168" y="120"/>
                  <a:pt x="168" y="120"/>
                  <a:pt x="168" y="120"/>
                </a:cubicBezTo>
                <a:cubicBezTo>
                  <a:pt x="168" y="120"/>
                  <a:pt x="169" y="121"/>
                  <a:pt x="169" y="121"/>
                </a:cubicBezTo>
                <a:cubicBezTo>
                  <a:pt x="169" y="121"/>
                  <a:pt x="170" y="121"/>
                  <a:pt x="170" y="121"/>
                </a:cubicBezTo>
                <a:cubicBezTo>
                  <a:pt x="170" y="121"/>
                  <a:pt x="170" y="121"/>
                  <a:pt x="170" y="121"/>
                </a:cubicBezTo>
                <a:cubicBezTo>
                  <a:pt x="171" y="121"/>
                  <a:pt x="171" y="121"/>
                  <a:pt x="171" y="122"/>
                </a:cubicBezTo>
                <a:cubicBezTo>
                  <a:pt x="171" y="124"/>
                  <a:pt x="171" y="124"/>
                  <a:pt x="171" y="124"/>
                </a:cubicBezTo>
                <a:cubicBezTo>
                  <a:pt x="172" y="124"/>
                  <a:pt x="171" y="124"/>
                  <a:pt x="171" y="124"/>
                </a:cubicBezTo>
                <a:close/>
                <a:moveTo>
                  <a:pt x="158" y="129"/>
                </a:moveTo>
                <a:cubicBezTo>
                  <a:pt x="158" y="129"/>
                  <a:pt x="158" y="129"/>
                  <a:pt x="158" y="129"/>
                </a:cubicBezTo>
                <a:cubicBezTo>
                  <a:pt x="158" y="130"/>
                  <a:pt x="158" y="130"/>
                  <a:pt x="158" y="130"/>
                </a:cubicBezTo>
                <a:cubicBezTo>
                  <a:pt x="157" y="130"/>
                  <a:pt x="157" y="130"/>
                  <a:pt x="157" y="130"/>
                </a:cubicBezTo>
                <a:cubicBezTo>
                  <a:pt x="156" y="130"/>
                  <a:pt x="156" y="130"/>
                  <a:pt x="156" y="130"/>
                </a:cubicBezTo>
                <a:cubicBezTo>
                  <a:pt x="147" y="130"/>
                  <a:pt x="147" y="130"/>
                  <a:pt x="147" y="130"/>
                </a:cubicBezTo>
                <a:cubicBezTo>
                  <a:pt x="147" y="130"/>
                  <a:pt x="146" y="130"/>
                  <a:pt x="146" y="130"/>
                </a:cubicBezTo>
                <a:cubicBezTo>
                  <a:pt x="146" y="130"/>
                  <a:pt x="145" y="130"/>
                  <a:pt x="145" y="130"/>
                </a:cubicBezTo>
                <a:cubicBezTo>
                  <a:pt x="145" y="130"/>
                  <a:pt x="145" y="130"/>
                  <a:pt x="145" y="129"/>
                </a:cubicBezTo>
                <a:cubicBezTo>
                  <a:pt x="145" y="129"/>
                  <a:pt x="144" y="129"/>
                  <a:pt x="144" y="129"/>
                </a:cubicBezTo>
                <a:cubicBezTo>
                  <a:pt x="144" y="127"/>
                  <a:pt x="144" y="127"/>
                  <a:pt x="144" y="127"/>
                </a:cubicBezTo>
                <a:cubicBezTo>
                  <a:pt x="144" y="127"/>
                  <a:pt x="144" y="126"/>
                  <a:pt x="144" y="126"/>
                </a:cubicBezTo>
                <a:cubicBezTo>
                  <a:pt x="144" y="126"/>
                  <a:pt x="145" y="126"/>
                  <a:pt x="145" y="126"/>
                </a:cubicBezTo>
                <a:cubicBezTo>
                  <a:pt x="145" y="126"/>
                  <a:pt x="145" y="126"/>
                  <a:pt x="145" y="126"/>
                </a:cubicBezTo>
                <a:cubicBezTo>
                  <a:pt x="146" y="126"/>
                  <a:pt x="146" y="126"/>
                  <a:pt x="146" y="126"/>
                </a:cubicBezTo>
                <a:cubicBezTo>
                  <a:pt x="155" y="126"/>
                  <a:pt x="155" y="126"/>
                  <a:pt x="155" y="126"/>
                </a:cubicBezTo>
                <a:cubicBezTo>
                  <a:pt x="155" y="126"/>
                  <a:pt x="156" y="126"/>
                  <a:pt x="156" y="126"/>
                </a:cubicBezTo>
                <a:cubicBezTo>
                  <a:pt x="156" y="126"/>
                  <a:pt x="156" y="126"/>
                  <a:pt x="157" y="126"/>
                </a:cubicBezTo>
                <a:cubicBezTo>
                  <a:pt x="157" y="126"/>
                  <a:pt x="157" y="126"/>
                  <a:pt x="157" y="126"/>
                </a:cubicBezTo>
                <a:cubicBezTo>
                  <a:pt x="157" y="126"/>
                  <a:pt x="158" y="127"/>
                  <a:pt x="158" y="127"/>
                </a:cubicBezTo>
                <a:lnTo>
                  <a:pt x="158" y="129"/>
                </a:lnTo>
                <a:close/>
                <a:moveTo>
                  <a:pt x="157" y="124"/>
                </a:moveTo>
                <a:cubicBezTo>
                  <a:pt x="157" y="124"/>
                  <a:pt x="157" y="124"/>
                  <a:pt x="156" y="124"/>
                </a:cubicBezTo>
                <a:cubicBezTo>
                  <a:pt x="156" y="124"/>
                  <a:pt x="156" y="125"/>
                  <a:pt x="156" y="125"/>
                </a:cubicBezTo>
                <a:cubicBezTo>
                  <a:pt x="155" y="125"/>
                  <a:pt x="155" y="125"/>
                  <a:pt x="155" y="125"/>
                </a:cubicBezTo>
                <a:cubicBezTo>
                  <a:pt x="146" y="125"/>
                  <a:pt x="146" y="125"/>
                  <a:pt x="146" y="125"/>
                </a:cubicBezTo>
                <a:cubicBezTo>
                  <a:pt x="146" y="125"/>
                  <a:pt x="146" y="125"/>
                  <a:pt x="145" y="125"/>
                </a:cubicBezTo>
                <a:cubicBezTo>
                  <a:pt x="145" y="125"/>
                  <a:pt x="145" y="124"/>
                  <a:pt x="145" y="124"/>
                </a:cubicBezTo>
                <a:cubicBezTo>
                  <a:pt x="144" y="124"/>
                  <a:pt x="144" y="124"/>
                  <a:pt x="144" y="124"/>
                </a:cubicBezTo>
                <a:cubicBezTo>
                  <a:pt x="144" y="124"/>
                  <a:pt x="144" y="124"/>
                  <a:pt x="144" y="124"/>
                </a:cubicBezTo>
                <a:cubicBezTo>
                  <a:pt x="144" y="122"/>
                  <a:pt x="144" y="122"/>
                  <a:pt x="144" y="122"/>
                </a:cubicBezTo>
                <a:cubicBezTo>
                  <a:pt x="143" y="121"/>
                  <a:pt x="144" y="121"/>
                  <a:pt x="144" y="121"/>
                </a:cubicBezTo>
                <a:cubicBezTo>
                  <a:pt x="144" y="121"/>
                  <a:pt x="144" y="121"/>
                  <a:pt x="144" y="121"/>
                </a:cubicBezTo>
                <a:cubicBezTo>
                  <a:pt x="144" y="121"/>
                  <a:pt x="145" y="121"/>
                  <a:pt x="145" y="121"/>
                </a:cubicBezTo>
                <a:cubicBezTo>
                  <a:pt x="145" y="121"/>
                  <a:pt x="145" y="120"/>
                  <a:pt x="146" y="120"/>
                </a:cubicBezTo>
                <a:cubicBezTo>
                  <a:pt x="154" y="120"/>
                  <a:pt x="154" y="120"/>
                  <a:pt x="154" y="120"/>
                </a:cubicBezTo>
                <a:cubicBezTo>
                  <a:pt x="154" y="120"/>
                  <a:pt x="154" y="121"/>
                  <a:pt x="155" y="121"/>
                </a:cubicBezTo>
                <a:cubicBezTo>
                  <a:pt x="155" y="121"/>
                  <a:pt x="155" y="121"/>
                  <a:pt x="156" y="121"/>
                </a:cubicBezTo>
                <a:cubicBezTo>
                  <a:pt x="156" y="121"/>
                  <a:pt x="156" y="121"/>
                  <a:pt x="156" y="121"/>
                </a:cubicBezTo>
                <a:cubicBezTo>
                  <a:pt x="156" y="121"/>
                  <a:pt x="156" y="121"/>
                  <a:pt x="156" y="122"/>
                </a:cubicBezTo>
                <a:cubicBezTo>
                  <a:pt x="157" y="124"/>
                  <a:pt x="157" y="124"/>
                  <a:pt x="157" y="124"/>
                </a:cubicBezTo>
                <a:cubicBezTo>
                  <a:pt x="157" y="124"/>
                  <a:pt x="157" y="124"/>
                  <a:pt x="157" y="124"/>
                </a:cubicBezTo>
                <a:close/>
                <a:moveTo>
                  <a:pt x="130" y="145"/>
                </a:moveTo>
                <a:cubicBezTo>
                  <a:pt x="130" y="144"/>
                  <a:pt x="130" y="144"/>
                  <a:pt x="130" y="144"/>
                </a:cubicBezTo>
                <a:cubicBezTo>
                  <a:pt x="130" y="144"/>
                  <a:pt x="131" y="144"/>
                  <a:pt x="131" y="144"/>
                </a:cubicBezTo>
                <a:cubicBezTo>
                  <a:pt x="131" y="144"/>
                  <a:pt x="132" y="144"/>
                  <a:pt x="132" y="144"/>
                </a:cubicBezTo>
                <a:cubicBezTo>
                  <a:pt x="142" y="144"/>
                  <a:pt x="142" y="144"/>
                  <a:pt x="142" y="144"/>
                </a:cubicBezTo>
                <a:cubicBezTo>
                  <a:pt x="142" y="144"/>
                  <a:pt x="142" y="144"/>
                  <a:pt x="143" y="144"/>
                </a:cubicBezTo>
                <a:cubicBezTo>
                  <a:pt x="143" y="144"/>
                  <a:pt x="143" y="144"/>
                  <a:pt x="144" y="144"/>
                </a:cubicBezTo>
                <a:cubicBezTo>
                  <a:pt x="144" y="144"/>
                  <a:pt x="144" y="144"/>
                  <a:pt x="144" y="145"/>
                </a:cubicBezTo>
                <a:cubicBezTo>
                  <a:pt x="145" y="145"/>
                  <a:pt x="145" y="145"/>
                  <a:pt x="145" y="145"/>
                </a:cubicBezTo>
                <a:cubicBezTo>
                  <a:pt x="145" y="148"/>
                  <a:pt x="145" y="148"/>
                  <a:pt x="145" y="148"/>
                </a:cubicBezTo>
                <a:cubicBezTo>
                  <a:pt x="145" y="148"/>
                  <a:pt x="145" y="148"/>
                  <a:pt x="145" y="149"/>
                </a:cubicBezTo>
                <a:cubicBezTo>
                  <a:pt x="145" y="149"/>
                  <a:pt x="144" y="149"/>
                  <a:pt x="144" y="149"/>
                </a:cubicBezTo>
                <a:cubicBezTo>
                  <a:pt x="144" y="149"/>
                  <a:pt x="144" y="149"/>
                  <a:pt x="143" y="149"/>
                </a:cubicBezTo>
                <a:cubicBezTo>
                  <a:pt x="143" y="150"/>
                  <a:pt x="143" y="150"/>
                  <a:pt x="142" y="150"/>
                </a:cubicBezTo>
                <a:cubicBezTo>
                  <a:pt x="132" y="150"/>
                  <a:pt x="132" y="150"/>
                  <a:pt x="132" y="150"/>
                </a:cubicBezTo>
                <a:cubicBezTo>
                  <a:pt x="132" y="150"/>
                  <a:pt x="131" y="150"/>
                  <a:pt x="131" y="149"/>
                </a:cubicBezTo>
                <a:cubicBezTo>
                  <a:pt x="131" y="149"/>
                  <a:pt x="130" y="149"/>
                  <a:pt x="130" y="149"/>
                </a:cubicBezTo>
                <a:cubicBezTo>
                  <a:pt x="130" y="149"/>
                  <a:pt x="130" y="149"/>
                  <a:pt x="130" y="149"/>
                </a:cubicBezTo>
                <a:cubicBezTo>
                  <a:pt x="129" y="148"/>
                  <a:pt x="129" y="148"/>
                  <a:pt x="129" y="148"/>
                </a:cubicBezTo>
                <a:cubicBezTo>
                  <a:pt x="129" y="145"/>
                  <a:pt x="129" y="145"/>
                  <a:pt x="129" y="145"/>
                </a:cubicBezTo>
                <a:cubicBezTo>
                  <a:pt x="129" y="145"/>
                  <a:pt x="129" y="145"/>
                  <a:pt x="130" y="145"/>
                </a:cubicBezTo>
                <a:close/>
                <a:moveTo>
                  <a:pt x="145" y="132"/>
                </a:moveTo>
                <a:cubicBezTo>
                  <a:pt x="145" y="132"/>
                  <a:pt x="145" y="132"/>
                  <a:pt x="145" y="132"/>
                </a:cubicBezTo>
                <a:cubicBezTo>
                  <a:pt x="145" y="132"/>
                  <a:pt x="145" y="132"/>
                  <a:pt x="145" y="131"/>
                </a:cubicBezTo>
                <a:cubicBezTo>
                  <a:pt x="146" y="131"/>
                  <a:pt x="146" y="131"/>
                  <a:pt x="146" y="131"/>
                </a:cubicBezTo>
                <a:cubicBezTo>
                  <a:pt x="147" y="131"/>
                  <a:pt x="147" y="131"/>
                  <a:pt x="147" y="131"/>
                </a:cubicBezTo>
                <a:cubicBezTo>
                  <a:pt x="156" y="131"/>
                  <a:pt x="156" y="131"/>
                  <a:pt x="156" y="131"/>
                </a:cubicBezTo>
                <a:cubicBezTo>
                  <a:pt x="156" y="131"/>
                  <a:pt x="157" y="131"/>
                  <a:pt x="157" y="131"/>
                </a:cubicBezTo>
                <a:cubicBezTo>
                  <a:pt x="157" y="131"/>
                  <a:pt x="158" y="131"/>
                  <a:pt x="158" y="131"/>
                </a:cubicBezTo>
                <a:cubicBezTo>
                  <a:pt x="158" y="132"/>
                  <a:pt x="158" y="132"/>
                  <a:pt x="159" y="132"/>
                </a:cubicBezTo>
                <a:cubicBezTo>
                  <a:pt x="159" y="132"/>
                  <a:pt x="159" y="132"/>
                  <a:pt x="159" y="132"/>
                </a:cubicBezTo>
                <a:cubicBezTo>
                  <a:pt x="159" y="135"/>
                  <a:pt x="159" y="135"/>
                  <a:pt x="159" y="135"/>
                </a:cubicBezTo>
                <a:cubicBezTo>
                  <a:pt x="159" y="135"/>
                  <a:pt x="159" y="135"/>
                  <a:pt x="159" y="135"/>
                </a:cubicBezTo>
                <a:cubicBezTo>
                  <a:pt x="159" y="135"/>
                  <a:pt x="159" y="136"/>
                  <a:pt x="159" y="136"/>
                </a:cubicBezTo>
                <a:cubicBezTo>
                  <a:pt x="159" y="136"/>
                  <a:pt x="158" y="136"/>
                  <a:pt x="158" y="136"/>
                </a:cubicBezTo>
                <a:cubicBezTo>
                  <a:pt x="158" y="136"/>
                  <a:pt x="157" y="136"/>
                  <a:pt x="157" y="136"/>
                </a:cubicBezTo>
                <a:cubicBezTo>
                  <a:pt x="148" y="136"/>
                  <a:pt x="148" y="136"/>
                  <a:pt x="148" y="136"/>
                </a:cubicBezTo>
                <a:cubicBezTo>
                  <a:pt x="148" y="136"/>
                  <a:pt x="147" y="136"/>
                  <a:pt x="147" y="136"/>
                </a:cubicBezTo>
                <a:cubicBezTo>
                  <a:pt x="147" y="136"/>
                  <a:pt x="146" y="136"/>
                  <a:pt x="146" y="136"/>
                </a:cubicBezTo>
                <a:cubicBezTo>
                  <a:pt x="146" y="136"/>
                  <a:pt x="146" y="135"/>
                  <a:pt x="145" y="135"/>
                </a:cubicBezTo>
                <a:cubicBezTo>
                  <a:pt x="145" y="135"/>
                  <a:pt x="145" y="135"/>
                  <a:pt x="145" y="135"/>
                </a:cubicBezTo>
                <a:lnTo>
                  <a:pt x="145" y="132"/>
                </a:lnTo>
                <a:close/>
                <a:moveTo>
                  <a:pt x="146" y="138"/>
                </a:moveTo>
                <a:cubicBezTo>
                  <a:pt x="146" y="138"/>
                  <a:pt x="146" y="138"/>
                  <a:pt x="146" y="137"/>
                </a:cubicBezTo>
                <a:cubicBezTo>
                  <a:pt x="146" y="137"/>
                  <a:pt x="147" y="137"/>
                  <a:pt x="147" y="137"/>
                </a:cubicBezTo>
                <a:cubicBezTo>
                  <a:pt x="147" y="137"/>
                  <a:pt x="148" y="137"/>
                  <a:pt x="148" y="137"/>
                </a:cubicBezTo>
                <a:cubicBezTo>
                  <a:pt x="157" y="137"/>
                  <a:pt x="157" y="137"/>
                  <a:pt x="157" y="137"/>
                </a:cubicBezTo>
                <a:cubicBezTo>
                  <a:pt x="158" y="137"/>
                  <a:pt x="158" y="137"/>
                  <a:pt x="158" y="137"/>
                </a:cubicBezTo>
                <a:cubicBezTo>
                  <a:pt x="159" y="137"/>
                  <a:pt x="159" y="137"/>
                  <a:pt x="159" y="137"/>
                </a:cubicBezTo>
                <a:cubicBezTo>
                  <a:pt x="159" y="138"/>
                  <a:pt x="160" y="138"/>
                  <a:pt x="160" y="138"/>
                </a:cubicBezTo>
                <a:cubicBezTo>
                  <a:pt x="160" y="138"/>
                  <a:pt x="160" y="138"/>
                  <a:pt x="160" y="138"/>
                </a:cubicBezTo>
                <a:cubicBezTo>
                  <a:pt x="161" y="141"/>
                  <a:pt x="161" y="141"/>
                  <a:pt x="161" y="141"/>
                </a:cubicBezTo>
                <a:cubicBezTo>
                  <a:pt x="161" y="141"/>
                  <a:pt x="161" y="141"/>
                  <a:pt x="161" y="142"/>
                </a:cubicBezTo>
                <a:cubicBezTo>
                  <a:pt x="161" y="142"/>
                  <a:pt x="160" y="142"/>
                  <a:pt x="160" y="142"/>
                </a:cubicBezTo>
                <a:cubicBezTo>
                  <a:pt x="160" y="142"/>
                  <a:pt x="160" y="142"/>
                  <a:pt x="159" y="142"/>
                </a:cubicBezTo>
                <a:cubicBezTo>
                  <a:pt x="159" y="142"/>
                  <a:pt x="159" y="142"/>
                  <a:pt x="158" y="142"/>
                </a:cubicBezTo>
                <a:cubicBezTo>
                  <a:pt x="149" y="142"/>
                  <a:pt x="149" y="142"/>
                  <a:pt x="149" y="142"/>
                </a:cubicBezTo>
                <a:cubicBezTo>
                  <a:pt x="148" y="142"/>
                  <a:pt x="148" y="142"/>
                  <a:pt x="148" y="142"/>
                </a:cubicBezTo>
                <a:cubicBezTo>
                  <a:pt x="147" y="142"/>
                  <a:pt x="147" y="142"/>
                  <a:pt x="147" y="142"/>
                </a:cubicBezTo>
                <a:cubicBezTo>
                  <a:pt x="147" y="142"/>
                  <a:pt x="146" y="142"/>
                  <a:pt x="146" y="142"/>
                </a:cubicBezTo>
                <a:cubicBezTo>
                  <a:pt x="146" y="141"/>
                  <a:pt x="146" y="141"/>
                  <a:pt x="146" y="141"/>
                </a:cubicBezTo>
                <a:cubicBezTo>
                  <a:pt x="146" y="138"/>
                  <a:pt x="146" y="138"/>
                  <a:pt x="146" y="138"/>
                </a:cubicBezTo>
                <a:cubicBezTo>
                  <a:pt x="146" y="138"/>
                  <a:pt x="146" y="138"/>
                  <a:pt x="146" y="138"/>
                </a:cubicBezTo>
                <a:close/>
                <a:moveTo>
                  <a:pt x="147" y="145"/>
                </a:moveTo>
                <a:cubicBezTo>
                  <a:pt x="147" y="144"/>
                  <a:pt x="147" y="144"/>
                  <a:pt x="147" y="144"/>
                </a:cubicBezTo>
                <a:cubicBezTo>
                  <a:pt x="147" y="144"/>
                  <a:pt x="148" y="144"/>
                  <a:pt x="148" y="144"/>
                </a:cubicBezTo>
                <a:cubicBezTo>
                  <a:pt x="148" y="144"/>
                  <a:pt x="149" y="144"/>
                  <a:pt x="149" y="144"/>
                </a:cubicBezTo>
                <a:cubicBezTo>
                  <a:pt x="159" y="144"/>
                  <a:pt x="159" y="144"/>
                  <a:pt x="159" y="144"/>
                </a:cubicBezTo>
                <a:cubicBezTo>
                  <a:pt x="159" y="144"/>
                  <a:pt x="159" y="144"/>
                  <a:pt x="160" y="144"/>
                </a:cubicBezTo>
                <a:cubicBezTo>
                  <a:pt x="160" y="144"/>
                  <a:pt x="160" y="144"/>
                  <a:pt x="161" y="144"/>
                </a:cubicBezTo>
                <a:cubicBezTo>
                  <a:pt x="161" y="144"/>
                  <a:pt x="161" y="144"/>
                  <a:pt x="161" y="145"/>
                </a:cubicBezTo>
                <a:cubicBezTo>
                  <a:pt x="162" y="145"/>
                  <a:pt x="162" y="145"/>
                  <a:pt x="162" y="145"/>
                </a:cubicBezTo>
                <a:cubicBezTo>
                  <a:pt x="162" y="148"/>
                  <a:pt x="162" y="148"/>
                  <a:pt x="162" y="148"/>
                </a:cubicBezTo>
                <a:cubicBezTo>
                  <a:pt x="162" y="148"/>
                  <a:pt x="162" y="148"/>
                  <a:pt x="162" y="149"/>
                </a:cubicBezTo>
                <a:cubicBezTo>
                  <a:pt x="162" y="149"/>
                  <a:pt x="162" y="149"/>
                  <a:pt x="162" y="149"/>
                </a:cubicBezTo>
                <a:cubicBezTo>
                  <a:pt x="162" y="149"/>
                  <a:pt x="161" y="149"/>
                  <a:pt x="161" y="149"/>
                </a:cubicBezTo>
                <a:cubicBezTo>
                  <a:pt x="161" y="150"/>
                  <a:pt x="160" y="150"/>
                  <a:pt x="160" y="150"/>
                </a:cubicBezTo>
                <a:cubicBezTo>
                  <a:pt x="150" y="150"/>
                  <a:pt x="150" y="150"/>
                  <a:pt x="150" y="150"/>
                </a:cubicBezTo>
                <a:cubicBezTo>
                  <a:pt x="149" y="150"/>
                  <a:pt x="149" y="150"/>
                  <a:pt x="149" y="149"/>
                </a:cubicBezTo>
                <a:cubicBezTo>
                  <a:pt x="148" y="149"/>
                  <a:pt x="148" y="149"/>
                  <a:pt x="148" y="149"/>
                </a:cubicBezTo>
                <a:cubicBezTo>
                  <a:pt x="147" y="149"/>
                  <a:pt x="147" y="149"/>
                  <a:pt x="147" y="149"/>
                </a:cubicBezTo>
                <a:cubicBezTo>
                  <a:pt x="147" y="148"/>
                  <a:pt x="147" y="148"/>
                  <a:pt x="147" y="148"/>
                </a:cubicBezTo>
                <a:cubicBezTo>
                  <a:pt x="146" y="145"/>
                  <a:pt x="146" y="145"/>
                  <a:pt x="146" y="145"/>
                </a:cubicBezTo>
                <a:cubicBezTo>
                  <a:pt x="146" y="145"/>
                  <a:pt x="146" y="145"/>
                  <a:pt x="147" y="145"/>
                </a:cubicBezTo>
                <a:close/>
                <a:moveTo>
                  <a:pt x="162" y="138"/>
                </a:moveTo>
                <a:cubicBezTo>
                  <a:pt x="162" y="138"/>
                  <a:pt x="162" y="138"/>
                  <a:pt x="162" y="138"/>
                </a:cubicBezTo>
                <a:cubicBezTo>
                  <a:pt x="162" y="138"/>
                  <a:pt x="162" y="138"/>
                  <a:pt x="162" y="137"/>
                </a:cubicBezTo>
                <a:cubicBezTo>
                  <a:pt x="163" y="137"/>
                  <a:pt x="163" y="137"/>
                  <a:pt x="163" y="137"/>
                </a:cubicBezTo>
                <a:cubicBezTo>
                  <a:pt x="163" y="137"/>
                  <a:pt x="164" y="137"/>
                  <a:pt x="164" y="137"/>
                </a:cubicBezTo>
                <a:cubicBezTo>
                  <a:pt x="173" y="137"/>
                  <a:pt x="173" y="137"/>
                  <a:pt x="173" y="137"/>
                </a:cubicBezTo>
                <a:cubicBezTo>
                  <a:pt x="174" y="137"/>
                  <a:pt x="174" y="137"/>
                  <a:pt x="174" y="137"/>
                </a:cubicBezTo>
                <a:cubicBezTo>
                  <a:pt x="175" y="137"/>
                  <a:pt x="175" y="137"/>
                  <a:pt x="175" y="137"/>
                </a:cubicBezTo>
                <a:cubicBezTo>
                  <a:pt x="176" y="138"/>
                  <a:pt x="176" y="138"/>
                  <a:pt x="176" y="138"/>
                </a:cubicBezTo>
                <a:cubicBezTo>
                  <a:pt x="176" y="138"/>
                  <a:pt x="176" y="138"/>
                  <a:pt x="176" y="138"/>
                </a:cubicBezTo>
                <a:cubicBezTo>
                  <a:pt x="177" y="141"/>
                  <a:pt x="177" y="141"/>
                  <a:pt x="177" y="141"/>
                </a:cubicBezTo>
                <a:cubicBezTo>
                  <a:pt x="177" y="141"/>
                  <a:pt x="177" y="141"/>
                  <a:pt x="177" y="142"/>
                </a:cubicBezTo>
                <a:cubicBezTo>
                  <a:pt x="177" y="142"/>
                  <a:pt x="177" y="142"/>
                  <a:pt x="177" y="142"/>
                </a:cubicBezTo>
                <a:cubicBezTo>
                  <a:pt x="177" y="142"/>
                  <a:pt x="176" y="142"/>
                  <a:pt x="176" y="142"/>
                </a:cubicBezTo>
                <a:cubicBezTo>
                  <a:pt x="176" y="142"/>
                  <a:pt x="175" y="142"/>
                  <a:pt x="175" y="142"/>
                </a:cubicBezTo>
                <a:cubicBezTo>
                  <a:pt x="166" y="142"/>
                  <a:pt x="166" y="142"/>
                  <a:pt x="166" y="142"/>
                </a:cubicBezTo>
                <a:cubicBezTo>
                  <a:pt x="165" y="142"/>
                  <a:pt x="165" y="142"/>
                  <a:pt x="164" y="142"/>
                </a:cubicBezTo>
                <a:cubicBezTo>
                  <a:pt x="164" y="142"/>
                  <a:pt x="164" y="142"/>
                  <a:pt x="163" y="142"/>
                </a:cubicBezTo>
                <a:cubicBezTo>
                  <a:pt x="163" y="142"/>
                  <a:pt x="163" y="142"/>
                  <a:pt x="163" y="142"/>
                </a:cubicBezTo>
                <a:cubicBezTo>
                  <a:pt x="163" y="141"/>
                  <a:pt x="163" y="141"/>
                  <a:pt x="162" y="141"/>
                </a:cubicBezTo>
                <a:lnTo>
                  <a:pt x="162" y="138"/>
                </a:lnTo>
                <a:close/>
                <a:moveTo>
                  <a:pt x="163" y="145"/>
                </a:moveTo>
                <a:cubicBezTo>
                  <a:pt x="164" y="144"/>
                  <a:pt x="164" y="144"/>
                  <a:pt x="164" y="144"/>
                </a:cubicBezTo>
                <a:cubicBezTo>
                  <a:pt x="164" y="144"/>
                  <a:pt x="164" y="144"/>
                  <a:pt x="165" y="144"/>
                </a:cubicBezTo>
                <a:cubicBezTo>
                  <a:pt x="165" y="144"/>
                  <a:pt x="165" y="144"/>
                  <a:pt x="166" y="144"/>
                </a:cubicBezTo>
                <a:cubicBezTo>
                  <a:pt x="175" y="144"/>
                  <a:pt x="175" y="144"/>
                  <a:pt x="175" y="144"/>
                </a:cubicBezTo>
                <a:cubicBezTo>
                  <a:pt x="176" y="144"/>
                  <a:pt x="176" y="144"/>
                  <a:pt x="177" y="144"/>
                </a:cubicBezTo>
                <a:cubicBezTo>
                  <a:pt x="177" y="144"/>
                  <a:pt x="177" y="144"/>
                  <a:pt x="178" y="144"/>
                </a:cubicBezTo>
                <a:cubicBezTo>
                  <a:pt x="178" y="144"/>
                  <a:pt x="178" y="144"/>
                  <a:pt x="178" y="145"/>
                </a:cubicBezTo>
                <a:cubicBezTo>
                  <a:pt x="179" y="145"/>
                  <a:pt x="179" y="145"/>
                  <a:pt x="179" y="145"/>
                </a:cubicBezTo>
                <a:cubicBezTo>
                  <a:pt x="180" y="148"/>
                  <a:pt x="180" y="148"/>
                  <a:pt x="180" y="148"/>
                </a:cubicBezTo>
                <a:cubicBezTo>
                  <a:pt x="180" y="148"/>
                  <a:pt x="180" y="148"/>
                  <a:pt x="180" y="149"/>
                </a:cubicBezTo>
                <a:cubicBezTo>
                  <a:pt x="180" y="149"/>
                  <a:pt x="179" y="149"/>
                  <a:pt x="179" y="149"/>
                </a:cubicBezTo>
                <a:cubicBezTo>
                  <a:pt x="179" y="149"/>
                  <a:pt x="179" y="149"/>
                  <a:pt x="178" y="149"/>
                </a:cubicBezTo>
                <a:cubicBezTo>
                  <a:pt x="178" y="150"/>
                  <a:pt x="178" y="150"/>
                  <a:pt x="177" y="150"/>
                </a:cubicBezTo>
                <a:cubicBezTo>
                  <a:pt x="167" y="150"/>
                  <a:pt x="167" y="150"/>
                  <a:pt x="167" y="150"/>
                </a:cubicBezTo>
                <a:cubicBezTo>
                  <a:pt x="167" y="150"/>
                  <a:pt x="167" y="150"/>
                  <a:pt x="166" y="149"/>
                </a:cubicBezTo>
                <a:cubicBezTo>
                  <a:pt x="166" y="149"/>
                  <a:pt x="165" y="149"/>
                  <a:pt x="165" y="149"/>
                </a:cubicBezTo>
                <a:cubicBezTo>
                  <a:pt x="165" y="149"/>
                  <a:pt x="165" y="149"/>
                  <a:pt x="164" y="149"/>
                </a:cubicBezTo>
                <a:cubicBezTo>
                  <a:pt x="164" y="148"/>
                  <a:pt x="164" y="148"/>
                  <a:pt x="164" y="148"/>
                </a:cubicBezTo>
                <a:cubicBezTo>
                  <a:pt x="163" y="145"/>
                  <a:pt x="163" y="145"/>
                  <a:pt x="163" y="145"/>
                </a:cubicBezTo>
                <a:cubicBezTo>
                  <a:pt x="163" y="145"/>
                  <a:pt x="163" y="145"/>
                  <a:pt x="163" y="145"/>
                </a:cubicBezTo>
                <a:close/>
                <a:moveTo>
                  <a:pt x="179" y="142"/>
                </a:moveTo>
                <a:cubicBezTo>
                  <a:pt x="179" y="141"/>
                  <a:pt x="179" y="141"/>
                  <a:pt x="179" y="141"/>
                </a:cubicBezTo>
                <a:cubicBezTo>
                  <a:pt x="178" y="138"/>
                  <a:pt x="178" y="138"/>
                  <a:pt x="178" y="138"/>
                </a:cubicBezTo>
                <a:cubicBezTo>
                  <a:pt x="178" y="138"/>
                  <a:pt x="178" y="138"/>
                  <a:pt x="178" y="138"/>
                </a:cubicBezTo>
                <a:cubicBezTo>
                  <a:pt x="178" y="138"/>
                  <a:pt x="178" y="138"/>
                  <a:pt x="179" y="137"/>
                </a:cubicBezTo>
                <a:cubicBezTo>
                  <a:pt x="179" y="137"/>
                  <a:pt x="179" y="137"/>
                  <a:pt x="179" y="137"/>
                </a:cubicBezTo>
                <a:cubicBezTo>
                  <a:pt x="180" y="137"/>
                  <a:pt x="180" y="137"/>
                  <a:pt x="180" y="137"/>
                </a:cubicBezTo>
                <a:cubicBezTo>
                  <a:pt x="190" y="137"/>
                  <a:pt x="190" y="137"/>
                  <a:pt x="190" y="137"/>
                </a:cubicBezTo>
                <a:cubicBezTo>
                  <a:pt x="190" y="137"/>
                  <a:pt x="190" y="137"/>
                  <a:pt x="191" y="137"/>
                </a:cubicBezTo>
                <a:cubicBezTo>
                  <a:pt x="191" y="137"/>
                  <a:pt x="191" y="137"/>
                  <a:pt x="192" y="137"/>
                </a:cubicBezTo>
                <a:cubicBezTo>
                  <a:pt x="192" y="138"/>
                  <a:pt x="192" y="138"/>
                  <a:pt x="192" y="138"/>
                </a:cubicBezTo>
                <a:cubicBezTo>
                  <a:pt x="193" y="138"/>
                  <a:pt x="193" y="138"/>
                  <a:pt x="193" y="138"/>
                </a:cubicBezTo>
                <a:cubicBezTo>
                  <a:pt x="194" y="141"/>
                  <a:pt x="194" y="141"/>
                  <a:pt x="194" y="141"/>
                </a:cubicBezTo>
                <a:cubicBezTo>
                  <a:pt x="194" y="141"/>
                  <a:pt x="194" y="141"/>
                  <a:pt x="194" y="142"/>
                </a:cubicBezTo>
                <a:cubicBezTo>
                  <a:pt x="194" y="142"/>
                  <a:pt x="194" y="142"/>
                  <a:pt x="194" y="142"/>
                </a:cubicBezTo>
                <a:cubicBezTo>
                  <a:pt x="193" y="142"/>
                  <a:pt x="193" y="142"/>
                  <a:pt x="193" y="142"/>
                </a:cubicBezTo>
                <a:cubicBezTo>
                  <a:pt x="193" y="142"/>
                  <a:pt x="192" y="142"/>
                  <a:pt x="192" y="142"/>
                </a:cubicBezTo>
                <a:cubicBezTo>
                  <a:pt x="182" y="142"/>
                  <a:pt x="182" y="142"/>
                  <a:pt x="182" y="142"/>
                </a:cubicBezTo>
                <a:cubicBezTo>
                  <a:pt x="182" y="142"/>
                  <a:pt x="182" y="142"/>
                  <a:pt x="181" y="142"/>
                </a:cubicBezTo>
                <a:cubicBezTo>
                  <a:pt x="181" y="142"/>
                  <a:pt x="180" y="142"/>
                  <a:pt x="180" y="142"/>
                </a:cubicBezTo>
                <a:cubicBezTo>
                  <a:pt x="180" y="142"/>
                  <a:pt x="180" y="142"/>
                  <a:pt x="179" y="142"/>
                </a:cubicBezTo>
                <a:close/>
                <a:moveTo>
                  <a:pt x="202" y="127"/>
                </a:moveTo>
                <a:cubicBezTo>
                  <a:pt x="204" y="129"/>
                  <a:pt x="204" y="129"/>
                  <a:pt x="204" y="129"/>
                </a:cubicBezTo>
                <a:cubicBezTo>
                  <a:pt x="204" y="129"/>
                  <a:pt x="204" y="129"/>
                  <a:pt x="204" y="129"/>
                </a:cubicBezTo>
                <a:cubicBezTo>
                  <a:pt x="204" y="130"/>
                  <a:pt x="204" y="130"/>
                  <a:pt x="203" y="130"/>
                </a:cubicBezTo>
                <a:cubicBezTo>
                  <a:pt x="203" y="130"/>
                  <a:pt x="203" y="130"/>
                  <a:pt x="203" y="130"/>
                </a:cubicBezTo>
                <a:cubicBezTo>
                  <a:pt x="202" y="130"/>
                  <a:pt x="202" y="130"/>
                  <a:pt x="202" y="130"/>
                </a:cubicBezTo>
                <a:cubicBezTo>
                  <a:pt x="193" y="130"/>
                  <a:pt x="193" y="130"/>
                  <a:pt x="193" y="130"/>
                </a:cubicBezTo>
                <a:cubicBezTo>
                  <a:pt x="193" y="130"/>
                  <a:pt x="192" y="130"/>
                  <a:pt x="192" y="130"/>
                </a:cubicBezTo>
                <a:cubicBezTo>
                  <a:pt x="192" y="130"/>
                  <a:pt x="191" y="130"/>
                  <a:pt x="191" y="130"/>
                </a:cubicBezTo>
                <a:cubicBezTo>
                  <a:pt x="191" y="130"/>
                  <a:pt x="191" y="130"/>
                  <a:pt x="190" y="129"/>
                </a:cubicBezTo>
                <a:cubicBezTo>
                  <a:pt x="190" y="129"/>
                  <a:pt x="190" y="129"/>
                  <a:pt x="190" y="129"/>
                </a:cubicBezTo>
                <a:cubicBezTo>
                  <a:pt x="189" y="127"/>
                  <a:pt x="189" y="127"/>
                  <a:pt x="189" y="127"/>
                </a:cubicBezTo>
                <a:cubicBezTo>
                  <a:pt x="189" y="127"/>
                  <a:pt x="189" y="126"/>
                  <a:pt x="189" y="126"/>
                </a:cubicBezTo>
                <a:cubicBezTo>
                  <a:pt x="189" y="126"/>
                  <a:pt x="189" y="126"/>
                  <a:pt x="189" y="126"/>
                </a:cubicBezTo>
                <a:cubicBezTo>
                  <a:pt x="189" y="126"/>
                  <a:pt x="190" y="126"/>
                  <a:pt x="190" y="126"/>
                </a:cubicBezTo>
                <a:cubicBezTo>
                  <a:pt x="190" y="126"/>
                  <a:pt x="191" y="126"/>
                  <a:pt x="191" y="126"/>
                </a:cubicBezTo>
                <a:cubicBezTo>
                  <a:pt x="199" y="126"/>
                  <a:pt x="199" y="126"/>
                  <a:pt x="199" y="126"/>
                </a:cubicBezTo>
                <a:cubicBezTo>
                  <a:pt x="200" y="126"/>
                  <a:pt x="200" y="126"/>
                  <a:pt x="200" y="126"/>
                </a:cubicBezTo>
                <a:cubicBezTo>
                  <a:pt x="201" y="126"/>
                  <a:pt x="201" y="126"/>
                  <a:pt x="201" y="126"/>
                </a:cubicBezTo>
                <a:cubicBezTo>
                  <a:pt x="201" y="126"/>
                  <a:pt x="202" y="126"/>
                  <a:pt x="202" y="126"/>
                </a:cubicBezTo>
                <a:cubicBezTo>
                  <a:pt x="202" y="126"/>
                  <a:pt x="202" y="127"/>
                  <a:pt x="202" y="127"/>
                </a:cubicBezTo>
                <a:close/>
                <a:moveTo>
                  <a:pt x="49" y="103"/>
                </a:moveTo>
                <a:cubicBezTo>
                  <a:pt x="49" y="15"/>
                  <a:pt x="49" y="15"/>
                  <a:pt x="49" y="15"/>
                </a:cubicBezTo>
                <a:cubicBezTo>
                  <a:pt x="49" y="8"/>
                  <a:pt x="54" y="3"/>
                  <a:pt x="61" y="3"/>
                </a:cubicBezTo>
                <a:cubicBezTo>
                  <a:pt x="196" y="3"/>
                  <a:pt x="196" y="3"/>
                  <a:pt x="196" y="3"/>
                </a:cubicBezTo>
                <a:cubicBezTo>
                  <a:pt x="202" y="3"/>
                  <a:pt x="208" y="8"/>
                  <a:pt x="208" y="15"/>
                </a:cubicBezTo>
                <a:cubicBezTo>
                  <a:pt x="208" y="103"/>
                  <a:pt x="208" y="103"/>
                  <a:pt x="208" y="103"/>
                </a:cubicBezTo>
                <a:cubicBezTo>
                  <a:pt x="208" y="110"/>
                  <a:pt x="202" y="115"/>
                  <a:pt x="196" y="115"/>
                </a:cubicBezTo>
                <a:cubicBezTo>
                  <a:pt x="61" y="115"/>
                  <a:pt x="61" y="115"/>
                  <a:pt x="61" y="115"/>
                </a:cubicBezTo>
                <a:cubicBezTo>
                  <a:pt x="54" y="115"/>
                  <a:pt x="49" y="110"/>
                  <a:pt x="49" y="103"/>
                </a:cubicBezTo>
                <a:close/>
                <a:moveTo>
                  <a:pt x="100" y="126"/>
                </a:moveTo>
                <a:cubicBezTo>
                  <a:pt x="100" y="126"/>
                  <a:pt x="101" y="126"/>
                  <a:pt x="101" y="126"/>
                </a:cubicBezTo>
                <a:cubicBezTo>
                  <a:pt x="101" y="126"/>
                  <a:pt x="102" y="126"/>
                  <a:pt x="102" y="126"/>
                </a:cubicBezTo>
                <a:cubicBezTo>
                  <a:pt x="110" y="126"/>
                  <a:pt x="110" y="126"/>
                  <a:pt x="110" y="126"/>
                </a:cubicBezTo>
                <a:cubicBezTo>
                  <a:pt x="111" y="126"/>
                  <a:pt x="111" y="126"/>
                  <a:pt x="111" y="126"/>
                </a:cubicBezTo>
                <a:cubicBezTo>
                  <a:pt x="112" y="126"/>
                  <a:pt x="112" y="126"/>
                  <a:pt x="112" y="126"/>
                </a:cubicBezTo>
                <a:cubicBezTo>
                  <a:pt x="112" y="126"/>
                  <a:pt x="113" y="126"/>
                  <a:pt x="113" y="126"/>
                </a:cubicBezTo>
                <a:cubicBezTo>
                  <a:pt x="113" y="126"/>
                  <a:pt x="113" y="127"/>
                  <a:pt x="113" y="127"/>
                </a:cubicBezTo>
                <a:cubicBezTo>
                  <a:pt x="112" y="129"/>
                  <a:pt x="112" y="129"/>
                  <a:pt x="112" y="129"/>
                </a:cubicBezTo>
                <a:cubicBezTo>
                  <a:pt x="112" y="129"/>
                  <a:pt x="112" y="129"/>
                  <a:pt x="112" y="129"/>
                </a:cubicBezTo>
                <a:cubicBezTo>
                  <a:pt x="112" y="130"/>
                  <a:pt x="112" y="130"/>
                  <a:pt x="112" y="130"/>
                </a:cubicBezTo>
                <a:cubicBezTo>
                  <a:pt x="111" y="130"/>
                  <a:pt x="111" y="130"/>
                  <a:pt x="111" y="130"/>
                </a:cubicBezTo>
                <a:cubicBezTo>
                  <a:pt x="111" y="130"/>
                  <a:pt x="110" y="130"/>
                  <a:pt x="110" y="130"/>
                </a:cubicBezTo>
                <a:cubicBezTo>
                  <a:pt x="101" y="130"/>
                  <a:pt x="101" y="130"/>
                  <a:pt x="101" y="130"/>
                </a:cubicBezTo>
                <a:cubicBezTo>
                  <a:pt x="101" y="130"/>
                  <a:pt x="100" y="130"/>
                  <a:pt x="100" y="130"/>
                </a:cubicBezTo>
                <a:cubicBezTo>
                  <a:pt x="100" y="130"/>
                  <a:pt x="100" y="130"/>
                  <a:pt x="99" y="130"/>
                </a:cubicBezTo>
                <a:cubicBezTo>
                  <a:pt x="99" y="130"/>
                  <a:pt x="99" y="130"/>
                  <a:pt x="99" y="129"/>
                </a:cubicBezTo>
                <a:cubicBezTo>
                  <a:pt x="99" y="129"/>
                  <a:pt x="99" y="129"/>
                  <a:pt x="99" y="129"/>
                </a:cubicBezTo>
                <a:cubicBezTo>
                  <a:pt x="99" y="127"/>
                  <a:pt x="99" y="127"/>
                  <a:pt x="99" y="127"/>
                </a:cubicBezTo>
                <a:cubicBezTo>
                  <a:pt x="99" y="127"/>
                  <a:pt x="99" y="126"/>
                  <a:pt x="100" y="126"/>
                </a:cubicBezTo>
                <a:cubicBezTo>
                  <a:pt x="100" y="126"/>
                  <a:pt x="100" y="126"/>
                  <a:pt x="100" y="126"/>
                </a:cubicBezTo>
                <a:close/>
                <a:moveTo>
                  <a:pt x="100" y="124"/>
                </a:moveTo>
                <a:cubicBezTo>
                  <a:pt x="100" y="122"/>
                  <a:pt x="100" y="122"/>
                  <a:pt x="100" y="122"/>
                </a:cubicBezTo>
                <a:cubicBezTo>
                  <a:pt x="101" y="121"/>
                  <a:pt x="101" y="121"/>
                  <a:pt x="101" y="121"/>
                </a:cubicBezTo>
                <a:cubicBezTo>
                  <a:pt x="101" y="121"/>
                  <a:pt x="101" y="121"/>
                  <a:pt x="101" y="121"/>
                </a:cubicBezTo>
                <a:cubicBezTo>
                  <a:pt x="102" y="121"/>
                  <a:pt x="102" y="121"/>
                  <a:pt x="102" y="121"/>
                </a:cubicBezTo>
                <a:cubicBezTo>
                  <a:pt x="102" y="121"/>
                  <a:pt x="103" y="120"/>
                  <a:pt x="103" y="120"/>
                </a:cubicBezTo>
                <a:cubicBezTo>
                  <a:pt x="111" y="120"/>
                  <a:pt x="111" y="120"/>
                  <a:pt x="111" y="120"/>
                </a:cubicBezTo>
                <a:cubicBezTo>
                  <a:pt x="112" y="120"/>
                  <a:pt x="112" y="121"/>
                  <a:pt x="112" y="121"/>
                </a:cubicBezTo>
                <a:cubicBezTo>
                  <a:pt x="112" y="121"/>
                  <a:pt x="113" y="121"/>
                  <a:pt x="113" y="121"/>
                </a:cubicBezTo>
                <a:cubicBezTo>
                  <a:pt x="113" y="121"/>
                  <a:pt x="113" y="121"/>
                  <a:pt x="113" y="121"/>
                </a:cubicBezTo>
                <a:cubicBezTo>
                  <a:pt x="113" y="121"/>
                  <a:pt x="113" y="121"/>
                  <a:pt x="113" y="122"/>
                </a:cubicBezTo>
                <a:cubicBezTo>
                  <a:pt x="113" y="124"/>
                  <a:pt x="113" y="124"/>
                  <a:pt x="113" y="124"/>
                </a:cubicBezTo>
                <a:cubicBezTo>
                  <a:pt x="113" y="124"/>
                  <a:pt x="113" y="124"/>
                  <a:pt x="113" y="124"/>
                </a:cubicBezTo>
                <a:cubicBezTo>
                  <a:pt x="113" y="124"/>
                  <a:pt x="113" y="124"/>
                  <a:pt x="112" y="124"/>
                </a:cubicBezTo>
                <a:cubicBezTo>
                  <a:pt x="112" y="124"/>
                  <a:pt x="112" y="125"/>
                  <a:pt x="112" y="125"/>
                </a:cubicBezTo>
                <a:cubicBezTo>
                  <a:pt x="111" y="125"/>
                  <a:pt x="111" y="125"/>
                  <a:pt x="111" y="125"/>
                </a:cubicBezTo>
                <a:cubicBezTo>
                  <a:pt x="102" y="125"/>
                  <a:pt x="102" y="125"/>
                  <a:pt x="102" y="125"/>
                </a:cubicBezTo>
                <a:cubicBezTo>
                  <a:pt x="102" y="125"/>
                  <a:pt x="102" y="125"/>
                  <a:pt x="101" y="125"/>
                </a:cubicBezTo>
                <a:cubicBezTo>
                  <a:pt x="101" y="125"/>
                  <a:pt x="101" y="124"/>
                  <a:pt x="101" y="124"/>
                </a:cubicBezTo>
                <a:cubicBezTo>
                  <a:pt x="100" y="124"/>
                  <a:pt x="100" y="124"/>
                  <a:pt x="100" y="124"/>
                </a:cubicBezTo>
                <a:cubicBezTo>
                  <a:pt x="100" y="124"/>
                  <a:pt x="100" y="124"/>
                  <a:pt x="100" y="124"/>
                </a:cubicBezTo>
                <a:close/>
                <a:moveTo>
                  <a:pt x="99" y="124"/>
                </a:moveTo>
                <a:cubicBezTo>
                  <a:pt x="99" y="124"/>
                  <a:pt x="98" y="124"/>
                  <a:pt x="98" y="124"/>
                </a:cubicBezTo>
                <a:cubicBezTo>
                  <a:pt x="98" y="124"/>
                  <a:pt x="98" y="124"/>
                  <a:pt x="98" y="124"/>
                </a:cubicBezTo>
                <a:cubicBezTo>
                  <a:pt x="97" y="124"/>
                  <a:pt x="97" y="125"/>
                  <a:pt x="97" y="125"/>
                </a:cubicBezTo>
                <a:cubicBezTo>
                  <a:pt x="97" y="125"/>
                  <a:pt x="96" y="125"/>
                  <a:pt x="96" y="125"/>
                </a:cubicBezTo>
                <a:cubicBezTo>
                  <a:pt x="87" y="125"/>
                  <a:pt x="87" y="125"/>
                  <a:pt x="87" y="125"/>
                </a:cubicBezTo>
                <a:cubicBezTo>
                  <a:pt x="87" y="125"/>
                  <a:pt x="87" y="125"/>
                  <a:pt x="87" y="125"/>
                </a:cubicBezTo>
                <a:cubicBezTo>
                  <a:pt x="86" y="125"/>
                  <a:pt x="86" y="124"/>
                  <a:pt x="86" y="124"/>
                </a:cubicBezTo>
                <a:cubicBezTo>
                  <a:pt x="86" y="124"/>
                  <a:pt x="86" y="124"/>
                  <a:pt x="85" y="124"/>
                </a:cubicBezTo>
                <a:cubicBezTo>
                  <a:pt x="85" y="124"/>
                  <a:pt x="85" y="124"/>
                  <a:pt x="85" y="124"/>
                </a:cubicBezTo>
                <a:cubicBezTo>
                  <a:pt x="86" y="122"/>
                  <a:pt x="86" y="122"/>
                  <a:pt x="86" y="122"/>
                </a:cubicBezTo>
                <a:cubicBezTo>
                  <a:pt x="86" y="121"/>
                  <a:pt x="86" y="121"/>
                  <a:pt x="86" y="121"/>
                </a:cubicBezTo>
                <a:cubicBezTo>
                  <a:pt x="87" y="121"/>
                  <a:pt x="87" y="121"/>
                  <a:pt x="87" y="121"/>
                </a:cubicBezTo>
                <a:cubicBezTo>
                  <a:pt x="87" y="121"/>
                  <a:pt x="88" y="121"/>
                  <a:pt x="88" y="121"/>
                </a:cubicBezTo>
                <a:cubicBezTo>
                  <a:pt x="88" y="121"/>
                  <a:pt x="89" y="120"/>
                  <a:pt x="89" y="120"/>
                </a:cubicBezTo>
                <a:cubicBezTo>
                  <a:pt x="97" y="120"/>
                  <a:pt x="97" y="120"/>
                  <a:pt x="97" y="120"/>
                </a:cubicBezTo>
                <a:cubicBezTo>
                  <a:pt x="97" y="120"/>
                  <a:pt x="98" y="121"/>
                  <a:pt x="98" y="121"/>
                </a:cubicBezTo>
                <a:cubicBezTo>
                  <a:pt x="98" y="121"/>
                  <a:pt x="98" y="121"/>
                  <a:pt x="99" y="121"/>
                </a:cubicBezTo>
                <a:cubicBezTo>
                  <a:pt x="99" y="121"/>
                  <a:pt x="99" y="121"/>
                  <a:pt x="99" y="121"/>
                </a:cubicBezTo>
                <a:cubicBezTo>
                  <a:pt x="99" y="121"/>
                  <a:pt x="99" y="121"/>
                  <a:pt x="99" y="122"/>
                </a:cubicBezTo>
                <a:lnTo>
                  <a:pt x="99" y="124"/>
                </a:lnTo>
                <a:close/>
                <a:moveTo>
                  <a:pt x="86" y="126"/>
                </a:moveTo>
                <a:cubicBezTo>
                  <a:pt x="87" y="126"/>
                  <a:pt x="87" y="126"/>
                  <a:pt x="87" y="126"/>
                </a:cubicBezTo>
                <a:cubicBezTo>
                  <a:pt x="96" y="126"/>
                  <a:pt x="96" y="126"/>
                  <a:pt x="96" y="126"/>
                </a:cubicBezTo>
                <a:cubicBezTo>
                  <a:pt x="96" y="126"/>
                  <a:pt x="96" y="126"/>
                  <a:pt x="97" y="126"/>
                </a:cubicBezTo>
                <a:cubicBezTo>
                  <a:pt x="97" y="126"/>
                  <a:pt x="97" y="126"/>
                  <a:pt x="97" y="126"/>
                </a:cubicBezTo>
                <a:cubicBezTo>
                  <a:pt x="97" y="126"/>
                  <a:pt x="98" y="126"/>
                  <a:pt x="98" y="126"/>
                </a:cubicBezTo>
                <a:cubicBezTo>
                  <a:pt x="98" y="126"/>
                  <a:pt x="98" y="127"/>
                  <a:pt x="98" y="127"/>
                </a:cubicBezTo>
                <a:cubicBezTo>
                  <a:pt x="97" y="129"/>
                  <a:pt x="97" y="129"/>
                  <a:pt x="97" y="129"/>
                </a:cubicBezTo>
                <a:cubicBezTo>
                  <a:pt x="97" y="129"/>
                  <a:pt x="97" y="129"/>
                  <a:pt x="97" y="129"/>
                </a:cubicBezTo>
                <a:cubicBezTo>
                  <a:pt x="97" y="130"/>
                  <a:pt x="97" y="130"/>
                  <a:pt x="96" y="130"/>
                </a:cubicBezTo>
                <a:cubicBezTo>
                  <a:pt x="96" y="130"/>
                  <a:pt x="96" y="130"/>
                  <a:pt x="96" y="130"/>
                </a:cubicBezTo>
                <a:cubicBezTo>
                  <a:pt x="95" y="130"/>
                  <a:pt x="95" y="130"/>
                  <a:pt x="95" y="130"/>
                </a:cubicBezTo>
                <a:cubicBezTo>
                  <a:pt x="86" y="130"/>
                  <a:pt x="86" y="130"/>
                  <a:pt x="86" y="130"/>
                </a:cubicBezTo>
                <a:cubicBezTo>
                  <a:pt x="85" y="130"/>
                  <a:pt x="85" y="130"/>
                  <a:pt x="85" y="130"/>
                </a:cubicBezTo>
                <a:cubicBezTo>
                  <a:pt x="85" y="130"/>
                  <a:pt x="84" y="130"/>
                  <a:pt x="84" y="130"/>
                </a:cubicBezTo>
                <a:cubicBezTo>
                  <a:pt x="84" y="130"/>
                  <a:pt x="84" y="130"/>
                  <a:pt x="84" y="129"/>
                </a:cubicBezTo>
                <a:cubicBezTo>
                  <a:pt x="84" y="129"/>
                  <a:pt x="84" y="129"/>
                  <a:pt x="84" y="129"/>
                </a:cubicBezTo>
                <a:cubicBezTo>
                  <a:pt x="84" y="127"/>
                  <a:pt x="84" y="127"/>
                  <a:pt x="84" y="127"/>
                </a:cubicBezTo>
                <a:cubicBezTo>
                  <a:pt x="84" y="127"/>
                  <a:pt x="85" y="126"/>
                  <a:pt x="85" y="126"/>
                </a:cubicBezTo>
                <a:cubicBezTo>
                  <a:pt x="85" y="126"/>
                  <a:pt x="85" y="126"/>
                  <a:pt x="85" y="126"/>
                </a:cubicBezTo>
                <a:cubicBezTo>
                  <a:pt x="86" y="126"/>
                  <a:pt x="86" y="126"/>
                  <a:pt x="86" y="126"/>
                </a:cubicBezTo>
                <a:close/>
                <a:moveTo>
                  <a:pt x="96" y="132"/>
                </a:moveTo>
                <a:cubicBezTo>
                  <a:pt x="96" y="135"/>
                  <a:pt x="96" y="135"/>
                  <a:pt x="96" y="135"/>
                </a:cubicBezTo>
                <a:cubicBezTo>
                  <a:pt x="96" y="135"/>
                  <a:pt x="96" y="135"/>
                  <a:pt x="96" y="135"/>
                </a:cubicBezTo>
                <a:cubicBezTo>
                  <a:pt x="95" y="135"/>
                  <a:pt x="95" y="136"/>
                  <a:pt x="95" y="136"/>
                </a:cubicBezTo>
                <a:cubicBezTo>
                  <a:pt x="95" y="136"/>
                  <a:pt x="94" y="136"/>
                  <a:pt x="94" y="136"/>
                </a:cubicBezTo>
                <a:cubicBezTo>
                  <a:pt x="94" y="136"/>
                  <a:pt x="93" y="136"/>
                  <a:pt x="93" y="136"/>
                </a:cubicBezTo>
                <a:cubicBezTo>
                  <a:pt x="84" y="136"/>
                  <a:pt x="84" y="136"/>
                  <a:pt x="84" y="136"/>
                </a:cubicBezTo>
                <a:cubicBezTo>
                  <a:pt x="83" y="136"/>
                  <a:pt x="83" y="136"/>
                  <a:pt x="83" y="136"/>
                </a:cubicBezTo>
                <a:cubicBezTo>
                  <a:pt x="83" y="136"/>
                  <a:pt x="82" y="136"/>
                  <a:pt x="82" y="136"/>
                </a:cubicBezTo>
                <a:cubicBezTo>
                  <a:pt x="82" y="136"/>
                  <a:pt x="82" y="135"/>
                  <a:pt x="82" y="135"/>
                </a:cubicBezTo>
                <a:cubicBezTo>
                  <a:pt x="82" y="135"/>
                  <a:pt x="82" y="135"/>
                  <a:pt x="82" y="135"/>
                </a:cubicBezTo>
                <a:cubicBezTo>
                  <a:pt x="83" y="132"/>
                  <a:pt x="83" y="132"/>
                  <a:pt x="83" y="132"/>
                </a:cubicBezTo>
                <a:cubicBezTo>
                  <a:pt x="83" y="132"/>
                  <a:pt x="83" y="132"/>
                  <a:pt x="83" y="132"/>
                </a:cubicBezTo>
                <a:cubicBezTo>
                  <a:pt x="83" y="132"/>
                  <a:pt x="83" y="132"/>
                  <a:pt x="84" y="131"/>
                </a:cubicBezTo>
                <a:cubicBezTo>
                  <a:pt x="84" y="131"/>
                  <a:pt x="84" y="131"/>
                  <a:pt x="84" y="131"/>
                </a:cubicBezTo>
                <a:cubicBezTo>
                  <a:pt x="85" y="131"/>
                  <a:pt x="85" y="131"/>
                  <a:pt x="85" y="131"/>
                </a:cubicBezTo>
                <a:cubicBezTo>
                  <a:pt x="94" y="131"/>
                  <a:pt x="94" y="131"/>
                  <a:pt x="94" y="131"/>
                </a:cubicBezTo>
                <a:cubicBezTo>
                  <a:pt x="95" y="131"/>
                  <a:pt x="95" y="131"/>
                  <a:pt x="95" y="131"/>
                </a:cubicBezTo>
                <a:cubicBezTo>
                  <a:pt x="96" y="131"/>
                  <a:pt x="96" y="131"/>
                  <a:pt x="96" y="131"/>
                </a:cubicBezTo>
                <a:cubicBezTo>
                  <a:pt x="96" y="132"/>
                  <a:pt x="96" y="132"/>
                  <a:pt x="96" y="132"/>
                </a:cubicBezTo>
                <a:cubicBezTo>
                  <a:pt x="97" y="132"/>
                  <a:pt x="97" y="132"/>
                  <a:pt x="96" y="132"/>
                </a:cubicBezTo>
                <a:close/>
                <a:moveTo>
                  <a:pt x="84" y="124"/>
                </a:moveTo>
                <a:cubicBezTo>
                  <a:pt x="84" y="124"/>
                  <a:pt x="84" y="124"/>
                  <a:pt x="84" y="124"/>
                </a:cubicBezTo>
                <a:cubicBezTo>
                  <a:pt x="83" y="124"/>
                  <a:pt x="83" y="124"/>
                  <a:pt x="83" y="124"/>
                </a:cubicBezTo>
                <a:cubicBezTo>
                  <a:pt x="83" y="124"/>
                  <a:pt x="82" y="125"/>
                  <a:pt x="82" y="125"/>
                </a:cubicBezTo>
                <a:cubicBezTo>
                  <a:pt x="82" y="125"/>
                  <a:pt x="82" y="125"/>
                  <a:pt x="81" y="125"/>
                </a:cubicBezTo>
                <a:cubicBezTo>
                  <a:pt x="73" y="125"/>
                  <a:pt x="73" y="125"/>
                  <a:pt x="73" y="125"/>
                </a:cubicBezTo>
                <a:cubicBezTo>
                  <a:pt x="72" y="125"/>
                  <a:pt x="72" y="125"/>
                  <a:pt x="72" y="125"/>
                </a:cubicBezTo>
                <a:cubicBezTo>
                  <a:pt x="72" y="125"/>
                  <a:pt x="71" y="124"/>
                  <a:pt x="71" y="124"/>
                </a:cubicBezTo>
                <a:cubicBezTo>
                  <a:pt x="71" y="124"/>
                  <a:pt x="71" y="124"/>
                  <a:pt x="71" y="124"/>
                </a:cubicBezTo>
                <a:cubicBezTo>
                  <a:pt x="71" y="124"/>
                  <a:pt x="71" y="124"/>
                  <a:pt x="71" y="124"/>
                </a:cubicBezTo>
                <a:cubicBezTo>
                  <a:pt x="72" y="122"/>
                  <a:pt x="72" y="122"/>
                  <a:pt x="72" y="122"/>
                </a:cubicBezTo>
                <a:cubicBezTo>
                  <a:pt x="72" y="121"/>
                  <a:pt x="72" y="121"/>
                  <a:pt x="72" y="121"/>
                </a:cubicBezTo>
                <a:cubicBezTo>
                  <a:pt x="72" y="121"/>
                  <a:pt x="73" y="121"/>
                  <a:pt x="73" y="121"/>
                </a:cubicBezTo>
                <a:cubicBezTo>
                  <a:pt x="73" y="121"/>
                  <a:pt x="73" y="121"/>
                  <a:pt x="74" y="121"/>
                </a:cubicBezTo>
                <a:cubicBezTo>
                  <a:pt x="74" y="121"/>
                  <a:pt x="74" y="120"/>
                  <a:pt x="75" y="120"/>
                </a:cubicBezTo>
                <a:cubicBezTo>
                  <a:pt x="83" y="120"/>
                  <a:pt x="83" y="120"/>
                  <a:pt x="83" y="120"/>
                </a:cubicBezTo>
                <a:cubicBezTo>
                  <a:pt x="83" y="120"/>
                  <a:pt x="83" y="121"/>
                  <a:pt x="84" y="121"/>
                </a:cubicBezTo>
                <a:cubicBezTo>
                  <a:pt x="84" y="121"/>
                  <a:pt x="84" y="121"/>
                  <a:pt x="84" y="121"/>
                </a:cubicBezTo>
                <a:cubicBezTo>
                  <a:pt x="84" y="121"/>
                  <a:pt x="85" y="121"/>
                  <a:pt x="85" y="121"/>
                </a:cubicBezTo>
                <a:cubicBezTo>
                  <a:pt x="85" y="121"/>
                  <a:pt x="85" y="121"/>
                  <a:pt x="85" y="122"/>
                </a:cubicBezTo>
                <a:lnTo>
                  <a:pt x="84" y="124"/>
                </a:lnTo>
                <a:close/>
                <a:moveTo>
                  <a:pt x="71" y="126"/>
                </a:moveTo>
                <a:cubicBezTo>
                  <a:pt x="72" y="126"/>
                  <a:pt x="72" y="126"/>
                  <a:pt x="72" y="126"/>
                </a:cubicBezTo>
                <a:cubicBezTo>
                  <a:pt x="81" y="126"/>
                  <a:pt x="81" y="126"/>
                  <a:pt x="81" y="126"/>
                </a:cubicBezTo>
                <a:cubicBezTo>
                  <a:pt x="81" y="126"/>
                  <a:pt x="81" y="126"/>
                  <a:pt x="82" y="126"/>
                </a:cubicBezTo>
                <a:cubicBezTo>
                  <a:pt x="82" y="126"/>
                  <a:pt x="82" y="126"/>
                  <a:pt x="82" y="126"/>
                </a:cubicBezTo>
                <a:cubicBezTo>
                  <a:pt x="83" y="126"/>
                  <a:pt x="83" y="126"/>
                  <a:pt x="83" y="126"/>
                </a:cubicBezTo>
                <a:cubicBezTo>
                  <a:pt x="83" y="126"/>
                  <a:pt x="83" y="127"/>
                  <a:pt x="83" y="127"/>
                </a:cubicBezTo>
                <a:cubicBezTo>
                  <a:pt x="82" y="129"/>
                  <a:pt x="82" y="129"/>
                  <a:pt x="82" y="129"/>
                </a:cubicBezTo>
                <a:cubicBezTo>
                  <a:pt x="82" y="129"/>
                  <a:pt x="82" y="129"/>
                  <a:pt x="82" y="129"/>
                </a:cubicBezTo>
                <a:cubicBezTo>
                  <a:pt x="82" y="130"/>
                  <a:pt x="81" y="130"/>
                  <a:pt x="81" y="130"/>
                </a:cubicBezTo>
                <a:cubicBezTo>
                  <a:pt x="81" y="130"/>
                  <a:pt x="81" y="130"/>
                  <a:pt x="80" y="130"/>
                </a:cubicBezTo>
                <a:cubicBezTo>
                  <a:pt x="80" y="130"/>
                  <a:pt x="80" y="130"/>
                  <a:pt x="79" y="130"/>
                </a:cubicBezTo>
                <a:cubicBezTo>
                  <a:pt x="70" y="130"/>
                  <a:pt x="70" y="130"/>
                  <a:pt x="70" y="130"/>
                </a:cubicBezTo>
                <a:cubicBezTo>
                  <a:pt x="70" y="130"/>
                  <a:pt x="70" y="130"/>
                  <a:pt x="69" y="130"/>
                </a:cubicBezTo>
                <a:cubicBezTo>
                  <a:pt x="69" y="130"/>
                  <a:pt x="69" y="130"/>
                  <a:pt x="69" y="130"/>
                </a:cubicBezTo>
                <a:cubicBezTo>
                  <a:pt x="69" y="130"/>
                  <a:pt x="68" y="130"/>
                  <a:pt x="68" y="129"/>
                </a:cubicBezTo>
                <a:cubicBezTo>
                  <a:pt x="68" y="129"/>
                  <a:pt x="68" y="129"/>
                  <a:pt x="68" y="129"/>
                </a:cubicBezTo>
                <a:cubicBezTo>
                  <a:pt x="69" y="127"/>
                  <a:pt x="69" y="127"/>
                  <a:pt x="69" y="127"/>
                </a:cubicBezTo>
                <a:cubicBezTo>
                  <a:pt x="70" y="127"/>
                  <a:pt x="70" y="126"/>
                  <a:pt x="70" y="126"/>
                </a:cubicBezTo>
                <a:cubicBezTo>
                  <a:pt x="70" y="126"/>
                  <a:pt x="70" y="126"/>
                  <a:pt x="71" y="126"/>
                </a:cubicBezTo>
                <a:cubicBezTo>
                  <a:pt x="71" y="126"/>
                  <a:pt x="71" y="126"/>
                  <a:pt x="71" y="126"/>
                </a:cubicBezTo>
                <a:close/>
                <a:moveTo>
                  <a:pt x="70" y="122"/>
                </a:moveTo>
                <a:cubicBezTo>
                  <a:pt x="69" y="124"/>
                  <a:pt x="69" y="124"/>
                  <a:pt x="69" y="124"/>
                </a:cubicBezTo>
                <a:cubicBezTo>
                  <a:pt x="69" y="124"/>
                  <a:pt x="69" y="124"/>
                  <a:pt x="69" y="124"/>
                </a:cubicBezTo>
                <a:cubicBezTo>
                  <a:pt x="69" y="124"/>
                  <a:pt x="69" y="124"/>
                  <a:pt x="68" y="124"/>
                </a:cubicBezTo>
                <a:cubicBezTo>
                  <a:pt x="68" y="124"/>
                  <a:pt x="68" y="125"/>
                  <a:pt x="67" y="125"/>
                </a:cubicBezTo>
                <a:cubicBezTo>
                  <a:pt x="67" y="125"/>
                  <a:pt x="67" y="125"/>
                  <a:pt x="66" y="125"/>
                </a:cubicBezTo>
                <a:cubicBezTo>
                  <a:pt x="58" y="125"/>
                  <a:pt x="58" y="125"/>
                  <a:pt x="58" y="125"/>
                </a:cubicBezTo>
                <a:cubicBezTo>
                  <a:pt x="58" y="125"/>
                  <a:pt x="57" y="125"/>
                  <a:pt x="57" y="125"/>
                </a:cubicBezTo>
                <a:cubicBezTo>
                  <a:pt x="57" y="125"/>
                  <a:pt x="57" y="124"/>
                  <a:pt x="57" y="124"/>
                </a:cubicBezTo>
                <a:cubicBezTo>
                  <a:pt x="56" y="124"/>
                  <a:pt x="56" y="124"/>
                  <a:pt x="56" y="124"/>
                </a:cubicBezTo>
                <a:cubicBezTo>
                  <a:pt x="56" y="124"/>
                  <a:pt x="56" y="124"/>
                  <a:pt x="56" y="124"/>
                </a:cubicBezTo>
                <a:cubicBezTo>
                  <a:pt x="57" y="122"/>
                  <a:pt x="57" y="122"/>
                  <a:pt x="57" y="122"/>
                </a:cubicBezTo>
                <a:cubicBezTo>
                  <a:pt x="58" y="121"/>
                  <a:pt x="58" y="121"/>
                  <a:pt x="58" y="121"/>
                </a:cubicBezTo>
                <a:cubicBezTo>
                  <a:pt x="58" y="121"/>
                  <a:pt x="58" y="121"/>
                  <a:pt x="59" y="121"/>
                </a:cubicBezTo>
                <a:cubicBezTo>
                  <a:pt x="59" y="121"/>
                  <a:pt x="59" y="121"/>
                  <a:pt x="59" y="121"/>
                </a:cubicBezTo>
                <a:cubicBezTo>
                  <a:pt x="60" y="121"/>
                  <a:pt x="60" y="120"/>
                  <a:pt x="60" y="120"/>
                </a:cubicBezTo>
                <a:cubicBezTo>
                  <a:pt x="69" y="120"/>
                  <a:pt x="69" y="120"/>
                  <a:pt x="69" y="120"/>
                </a:cubicBezTo>
                <a:cubicBezTo>
                  <a:pt x="69" y="120"/>
                  <a:pt x="69" y="121"/>
                  <a:pt x="69" y="121"/>
                </a:cubicBezTo>
                <a:cubicBezTo>
                  <a:pt x="70" y="121"/>
                  <a:pt x="70" y="121"/>
                  <a:pt x="70" y="121"/>
                </a:cubicBezTo>
                <a:cubicBezTo>
                  <a:pt x="70" y="121"/>
                  <a:pt x="70" y="121"/>
                  <a:pt x="70" y="121"/>
                </a:cubicBezTo>
                <a:cubicBezTo>
                  <a:pt x="70" y="121"/>
                  <a:pt x="70" y="121"/>
                  <a:pt x="70" y="122"/>
                </a:cubicBezTo>
                <a:close/>
                <a:moveTo>
                  <a:pt x="69" y="131"/>
                </a:moveTo>
                <a:cubicBezTo>
                  <a:pt x="69" y="131"/>
                  <a:pt x="70" y="131"/>
                  <a:pt x="70" y="131"/>
                </a:cubicBezTo>
                <a:cubicBezTo>
                  <a:pt x="79" y="131"/>
                  <a:pt x="79" y="131"/>
                  <a:pt x="79" y="131"/>
                </a:cubicBezTo>
                <a:cubicBezTo>
                  <a:pt x="79" y="131"/>
                  <a:pt x="79" y="131"/>
                  <a:pt x="80" y="131"/>
                </a:cubicBezTo>
                <a:cubicBezTo>
                  <a:pt x="80" y="131"/>
                  <a:pt x="80" y="131"/>
                  <a:pt x="80" y="131"/>
                </a:cubicBezTo>
                <a:cubicBezTo>
                  <a:pt x="81" y="132"/>
                  <a:pt x="81" y="132"/>
                  <a:pt x="81" y="132"/>
                </a:cubicBezTo>
                <a:cubicBezTo>
                  <a:pt x="81" y="132"/>
                  <a:pt x="81" y="132"/>
                  <a:pt x="81" y="132"/>
                </a:cubicBezTo>
                <a:cubicBezTo>
                  <a:pt x="80" y="135"/>
                  <a:pt x="80" y="135"/>
                  <a:pt x="80" y="135"/>
                </a:cubicBezTo>
                <a:cubicBezTo>
                  <a:pt x="80" y="135"/>
                  <a:pt x="80" y="135"/>
                  <a:pt x="80" y="135"/>
                </a:cubicBezTo>
                <a:cubicBezTo>
                  <a:pt x="80" y="135"/>
                  <a:pt x="79" y="136"/>
                  <a:pt x="79" y="136"/>
                </a:cubicBezTo>
                <a:cubicBezTo>
                  <a:pt x="79" y="136"/>
                  <a:pt x="78" y="136"/>
                  <a:pt x="78" y="136"/>
                </a:cubicBezTo>
                <a:cubicBezTo>
                  <a:pt x="78" y="136"/>
                  <a:pt x="77" y="136"/>
                  <a:pt x="77" y="136"/>
                </a:cubicBezTo>
                <a:cubicBezTo>
                  <a:pt x="68" y="136"/>
                  <a:pt x="68" y="136"/>
                  <a:pt x="68" y="136"/>
                </a:cubicBezTo>
                <a:cubicBezTo>
                  <a:pt x="67" y="136"/>
                  <a:pt x="67" y="136"/>
                  <a:pt x="67" y="136"/>
                </a:cubicBezTo>
                <a:cubicBezTo>
                  <a:pt x="67" y="136"/>
                  <a:pt x="66" y="136"/>
                  <a:pt x="66" y="136"/>
                </a:cubicBezTo>
                <a:cubicBezTo>
                  <a:pt x="66" y="136"/>
                  <a:pt x="66" y="135"/>
                  <a:pt x="66" y="135"/>
                </a:cubicBezTo>
                <a:cubicBezTo>
                  <a:pt x="66" y="135"/>
                  <a:pt x="66" y="135"/>
                  <a:pt x="66" y="135"/>
                </a:cubicBezTo>
                <a:cubicBezTo>
                  <a:pt x="67" y="132"/>
                  <a:pt x="67" y="132"/>
                  <a:pt x="67" y="132"/>
                </a:cubicBezTo>
                <a:cubicBezTo>
                  <a:pt x="67" y="132"/>
                  <a:pt x="67" y="132"/>
                  <a:pt x="67" y="132"/>
                </a:cubicBezTo>
                <a:cubicBezTo>
                  <a:pt x="68" y="132"/>
                  <a:pt x="68" y="132"/>
                  <a:pt x="68" y="131"/>
                </a:cubicBezTo>
                <a:cubicBezTo>
                  <a:pt x="68" y="131"/>
                  <a:pt x="69" y="131"/>
                  <a:pt x="69" y="131"/>
                </a:cubicBezTo>
                <a:close/>
                <a:moveTo>
                  <a:pt x="66" y="137"/>
                </a:moveTo>
                <a:cubicBezTo>
                  <a:pt x="67" y="137"/>
                  <a:pt x="67" y="137"/>
                  <a:pt x="67" y="137"/>
                </a:cubicBezTo>
                <a:cubicBezTo>
                  <a:pt x="77" y="137"/>
                  <a:pt x="77" y="137"/>
                  <a:pt x="77" y="137"/>
                </a:cubicBezTo>
                <a:cubicBezTo>
                  <a:pt x="77" y="137"/>
                  <a:pt x="77" y="137"/>
                  <a:pt x="78" y="137"/>
                </a:cubicBezTo>
                <a:cubicBezTo>
                  <a:pt x="78" y="137"/>
                  <a:pt x="78" y="137"/>
                  <a:pt x="78" y="137"/>
                </a:cubicBezTo>
                <a:cubicBezTo>
                  <a:pt x="79" y="138"/>
                  <a:pt x="79" y="138"/>
                  <a:pt x="79" y="138"/>
                </a:cubicBezTo>
                <a:cubicBezTo>
                  <a:pt x="79" y="138"/>
                  <a:pt x="79" y="138"/>
                  <a:pt x="79" y="138"/>
                </a:cubicBezTo>
                <a:cubicBezTo>
                  <a:pt x="78" y="141"/>
                  <a:pt x="78" y="141"/>
                  <a:pt x="78" y="141"/>
                </a:cubicBezTo>
                <a:cubicBezTo>
                  <a:pt x="78" y="141"/>
                  <a:pt x="78" y="141"/>
                  <a:pt x="77" y="142"/>
                </a:cubicBezTo>
                <a:cubicBezTo>
                  <a:pt x="77" y="142"/>
                  <a:pt x="77" y="142"/>
                  <a:pt x="77" y="142"/>
                </a:cubicBezTo>
                <a:cubicBezTo>
                  <a:pt x="76" y="142"/>
                  <a:pt x="76" y="142"/>
                  <a:pt x="76" y="142"/>
                </a:cubicBezTo>
                <a:cubicBezTo>
                  <a:pt x="75" y="142"/>
                  <a:pt x="75" y="142"/>
                  <a:pt x="75" y="142"/>
                </a:cubicBezTo>
                <a:cubicBezTo>
                  <a:pt x="65" y="142"/>
                  <a:pt x="65" y="142"/>
                  <a:pt x="65" y="142"/>
                </a:cubicBezTo>
                <a:cubicBezTo>
                  <a:pt x="65" y="142"/>
                  <a:pt x="64" y="142"/>
                  <a:pt x="64" y="142"/>
                </a:cubicBezTo>
                <a:cubicBezTo>
                  <a:pt x="64" y="142"/>
                  <a:pt x="63" y="142"/>
                  <a:pt x="63" y="142"/>
                </a:cubicBezTo>
                <a:cubicBezTo>
                  <a:pt x="63" y="142"/>
                  <a:pt x="63" y="142"/>
                  <a:pt x="63" y="142"/>
                </a:cubicBezTo>
                <a:cubicBezTo>
                  <a:pt x="63" y="141"/>
                  <a:pt x="63" y="141"/>
                  <a:pt x="63" y="141"/>
                </a:cubicBezTo>
                <a:cubicBezTo>
                  <a:pt x="64" y="138"/>
                  <a:pt x="64" y="138"/>
                  <a:pt x="64" y="138"/>
                </a:cubicBezTo>
                <a:cubicBezTo>
                  <a:pt x="64" y="138"/>
                  <a:pt x="64" y="138"/>
                  <a:pt x="65" y="138"/>
                </a:cubicBezTo>
                <a:cubicBezTo>
                  <a:pt x="65" y="138"/>
                  <a:pt x="65" y="138"/>
                  <a:pt x="65" y="137"/>
                </a:cubicBezTo>
                <a:cubicBezTo>
                  <a:pt x="66" y="137"/>
                  <a:pt x="66" y="137"/>
                  <a:pt x="66" y="137"/>
                </a:cubicBezTo>
                <a:close/>
                <a:moveTo>
                  <a:pt x="78" y="145"/>
                </a:moveTo>
                <a:cubicBezTo>
                  <a:pt x="78" y="145"/>
                  <a:pt x="78" y="145"/>
                  <a:pt x="79" y="145"/>
                </a:cubicBezTo>
                <a:cubicBezTo>
                  <a:pt x="79" y="144"/>
                  <a:pt x="79" y="144"/>
                  <a:pt x="79" y="144"/>
                </a:cubicBezTo>
                <a:cubicBezTo>
                  <a:pt x="80" y="144"/>
                  <a:pt x="80" y="144"/>
                  <a:pt x="80" y="144"/>
                </a:cubicBezTo>
                <a:cubicBezTo>
                  <a:pt x="81" y="144"/>
                  <a:pt x="81" y="144"/>
                  <a:pt x="81" y="144"/>
                </a:cubicBezTo>
                <a:cubicBezTo>
                  <a:pt x="91" y="144"/>
                  <a:pt x="91" y="144"/>
                  <a:pt x="91" y="144"/>
                </a:cubicBezTo>
                <a:cubicBezTo>
                  <a:pt x="91" y="144"/>
                  <a:pt x="92" y="144"/>
                  <a:pt x="92" y="144"/>
                </a:cubicBezTo>
                <a:cubicBezTo>
                  <a:pt x="92" y="144"/>
                  <a:pt x="93" y="144"/>
                  <a:pt x="93" y="144"/>
                </a:cubicBezTo>
                <a:cubicBezTo>
                  <a:pt x="93" y="144"/>
                  <a:pt x="93" y="144"/>
                  <a:pt x="93" y="145"/>
                </a:cubicBezTo>
                <a:cubicBezTo>
                  <a:pt x="94" y="145"/>
                  <a:pt x="94" y="145"/>
                  <a:pt x="93" y="145"/>
                </a:cubicBezTo>
                <a:cubicBezTo>
                  <a:pt x="93" y="148"/>
                  <a:pt x="93" y="148"/>
                  <a:pt x="93" y="148"/>
                </a:cubicBezTo>
                <a:cubicBezTo>
                  <a:pt x="93" y="148"/>
                  <a:pt x="93" y="148"/>
                  <a:pt x="92" y="149"/>
                </a:cubicBezTo>
                <a:cubicBezTo>
                  <a:pt x="92" y="149"/>
                  <a:pt x="92" y="149"/>
                  <a:pt x="92" y="149"/>
                </a:cubicBezTo>
                <a:cubicBezTo>
                  <a:pt x="91" y="149"/>
                  <a:pt x="91" y="149"/>
                  <a:pt x="91" y="149"/>
                </a:cubicBezTo>
                <a:cubicBezTo>
                  <a:pt x="90" y="150"/>
                  <a:pt x="90" y="150"/>
                  <a:pt x="90" y="150"/>
                </a:cubicBezTo>
                <a:cubicBezTo>
                  <a:pt x="80" y="150"/>
                  <a:pt x="80" y="150"/>
                  <a:pt x="80" y="150"/>
                </a:cubicBezTo>
                <a:cubicBezTo>
                  <a:pt x="79" y="150"/>
                  <a:pt x="79" y="150"/>
                  <a:pt x="78" y="149"/>
                </a:cubicBezTo>
                <a:cubicBezTo>
                  <a:pt x="78" y="149"/>
                  <a:pt x="78" y="149"/>
                  <a:pt x="78" y="149"/>
                </a:cubicBezTo>
                <a:cubicBezTo>
                  <a:pt x="77" y="149"/>
                  <a:pt x="77" y="149"/>
                  <a:pt x="77" y="149"/>
                </a:cubicBezTo>
                <a:cubicBezTo>
                  <a:pt x="77" y="148"/>
                  <a:pt x="77" y="148"/>
                  <a:pt x="77" y="148"/>
                </a:cubicBezTo>
                <a:lnTo>
                  <a:pt x="78" y="145"/>
                </a:lnTo>
                <a:close/>
                <a:moveTo>
                  <a:pt x="93" y="142"/>
                </a:moveTo>
                <a:cubicBezTo>
                  <a:pt x="93" y="142"/>
                  <a:pt x="93" y="142"/>
                  <a:pt x="92" y="142"/>
                </a:cubicBezTo>
                <a:cubicBezTo>
                  <a:pt x="92" y="142"/>
                  <a:pt x="92" y="142"/>
                  <a:pt x="91" y="142"/>
                </a:cubicBezTo>
                <a:cubicBezTo>
                  <a:pt x="82" y="142"/>
                  <a:pt x="82" y="142"/>
                  <a:pt x="82" y="142"/>
                </a:cubicBezTo>
                <a:cubicBezTo>
                  <a:pt x="81" y="142"/>
                  <a:pt x="81" y="142"/>
                  <a:pt x="81" y="142"/>
                </a:cubicBezTo>
                <a:cubicBezTo>
                  <a:pt x="80" y="142"/>
                  <a:pt x="80" y="142"/>
                  <a:pt x="80" y="142"/>
                </a:cubicBezTo>
                <a:cubicBezTo>
                  <a:pt x="80" y="142"/>
                  <a:pt x="80" y="142"/>
                  <a:pt x="80" y="142"/>
                </a:cubicBezTo>
                <a:cubicBezTo>
                  <a:pt x="79" y="141"/>
                  <a:pt x="79" y="141"/>
                  <a:pt x="80" y="141"/>
                </a:cubicBezTo>
                <a:cubicBezTo>
                  <a:pt x="80" y="138"/>
                  <a:pt x="80" y="138"/>
                  <a:pt x="80" y="138"/>
                </a:cubicBezTo>
                <a:cubicBezTo>
                  <a:pt x="80" y="138"/>
                  <a:pt x="81" y="138"/>
                  <a:pt x="81" y="138"/>
                </a:cubicBezTo>
                <a:cubicBezTo>
                  <a:pt x="81" y="138"/>
                  <a:pt x="81" y="138"/>
                  <a:pt x="82" y="137"/>
                </a:cubicBezTo>
                <a:cubicBezTo>
                  <a:pt x="82" y="137"/>
                  <a:pt x="82" y="137"/>
                  <a:pt x="82" y="137"/>
                </a:cubicBezTo>
                <a:cubicBezTo>
                  <a:pt x="83" y="137"/>
                  <a:pt x="83" y="137"/>
                  <a:pt x="84" y="137"/>
                </a:cubicBezTo>
                <a:cubicBezTo>
                  <a:pt x="93" y="137"/>
                  <a:pt x="93" y="137"/>
                  <a:pt x="93" y="137"/>
                </a:cubicBezTo>
                <a:cubicBezTo>
                  <a:pt x="93" y="137"/>
                  <a:pt x="93" y="137"/>
                  <a:pt x="94" y="137"/>
                </a:cubicBezTo>
                <a:cubicBezTo>
                  <a:pt x="94" y="137"/>
                  <a:pt x="94" y="137"/>
                  <a:pt x="95" y="137"/>
                </a:cubicBezTo>
                <a:cubicBezTo>
                  <a:pt x="95" y="138"/>
                  <a:pt x="95" y="138"/>
                  <a:pt x="95" y="138"/>
                </a:cubicBezTo>
                <a:cubicBezTo>
                  <a:pt x="95" y="138"/>
                  <a:pt x="95" y="138"/>
                  <a:pt x="95" y="138"/>
                </a:cubicBezTo>
                <a:cubicBezTo>
                  <a:pt x="94" y="141"/>
                  <a:pt x="94" y="141"/>
                  <a:pt x="94" y="141"/>
                </a:cubicBezTo>
                <a:cubicBezTo>
                  <a:pt x="94" y="141"/>
                  <a:pt x="94" y="141"/>
                  <a:pt x="94" y="142"/>
                </a:cubicBezTo>
                <a:cubicBezTo>
                  <a:pt x="94" y="142"/>
                  <a:pt x="94" y="142"/>
                  <a:pt x="93" y="142"/>
                </a:cubicBezTo>
                <a:close/>
                <a:moveTo>
                  <a:pt x="95" y="145"/>
                </a:moveTo>
                <a:cubicBezTo>
                  <a:pt x="95" y="145"/>
                  <a:pt x="95" y="145"/>
                  <a:pt x="96" y="145"/>
                </a:cubicBezTo>
                <a:cubicBezTo>
                  <a:pt x="96" y="144"/>
                  <a:pt x="96" y="144"/>
                  <a:pt x="96" y="144"/>
                </a:cubicBezTo>
                <a:cubicBezTo>
                  <a:pt x="97" y="144"/>
                  <a:pt x="97" y="144"/>
                  <a:pt x="97" y="144"/>
                </a:cubicBezTo>
                <a:cubicBezTo>
                  <a:pt x="98" y="144"/>
                  <a:pt x="98" y="144"/>
                  <a:pt x="98" y="144"/>
                </a:cubicBezTo>
                <a:cubicBezTo>
                  <a:pt x="108" y="144"/>
                  <a:pt x="108" y="144"/>
                  <a:pt x="108" y="144"/>
                </a:cubicBezTo>
                <a:cubicBezTo>
                  <a:pt x="108" y="144"/>
                  <a:pt x="109" y="144"/>
                  <a:pt x="109" y="144"/>
                </a:cubicBezTo>
                <a:cubicBezTo>
                  <a:pt x="109" y="144"/>
                  <a:pt x="110" y="144"/>
                  <a:pt x="110" y="144"/>
                </a:cubicBezTo>
                <a:cubicBezTo>
                  <a:pt x="110" y="144"/>
                  <a:pt x="110" y="144"/>
                  <a:pt x="110" y="145"/>
                </a:cubicBezTo>
                <a:cubicBezTo>
                  <a:pt x="111" y="145"/>
                  <a:pt x="111" y="145"/>
                  <a:pt x="111" y="145"/>
                </a:cubicBezTo>
                <a:cubicBezTo>
                  <a:pt x="110" y="148"/>
                  <a:pt x="110" y="148"/>
                  <a:pt x="110" y="148"/>
                </a:cubicBezTo>
                <a:cubicBezTo>
                  <a:pt x="110" y="148"/>
                  <a:pt x="110" y="148"/>
                  <a:pt x="110" y="149"/>
                </a:cubicBezTo>
                <a:cubicBezTo>
                  <a:pt x="110" y="149"/>
                  <a:pt x="109" y="149"/>
                  <a:pt x="109" y="149"/>
                </a:cubicBezTo>
                <a:cubicBezTo>
                  <a:pt x="109" y="149"/>
                  <a:pt x="109" y="149"/>
                  <a:pt x="108" y="149"/>
                </a:cubicBezTo>
                <a:cubicBezTo>
                  <a:pt x="108" y="150"/>
                  <a:pt x="108" y="150"/>
                  <a:pt x="107" y="150"/>
                </a:cubicBezTo>
                <a:cubicBezTo>
                  <a:pt x="97" y="150"/>
                  <a:pt x="97" y="150"/>
                  <a:pt x="97" y="150"/>
                </a:cubicBezTo>
                <a:cubicBezTo>
                  <a:pt x="97" y="150"/>
                  <a:pt x="96" y="150"/>
                  <a:pt x="96" y="149"/>
                </a:cubicBezTo>
                <a:cubicBezTo>
                  <a:pt x="96" y="149"/>
                  <a:pt x="95" y="149"/>
                  <a:pt x="95" y="149"/>
                </a:cubicBezTo>
                <a:cubicBezTo>
                  <a:pt x="95" y="149"/>
                  <a:pt x="95" y="149"/>
                  <a:pt x="95" y="149"/>
                </a:cubicBezTo>
                <a:cubicBezTo>
                  <a:pt x="95" y="148"/>
                  <a:pt x="95" y="148"/>
                  <a:pt x="95" y="148"/>
                </a:cubicBezTo>
                <a:lnTo>
                  <a:pt x="95" y="145"/>
                </a:lnTo>
                <a:close/>
                <a:moveTo>
                  <a:pt x="110" y="142"/>
                </a:moveTo>
                <a:cubicBezTo>
                  <a:pt x="110" y="142"/>
                  <a:pt x="110" y="142"/>
                  <a:pt x="109" y="142"/>
                </a:cubicBezTo>
                <a:cubicBezTo>
                  <a:pt x="109" y="142"/>
                  <a:pt x="108" y="142"/>
                  <a:pt x="108" y="142"/>
                </a:cubicBezTo>
                <a:cubicBezTo>
                  <a:pt x="99" y="142"/>
                  <a:pt x="99" y="142"/>
                  <a:pt x="99" y="142"/>
                </a:cubicBezTo>
                <a:cubicBezTo>
                  <a:pt x="98" y="142"/>
                  <a:pt x="98" y="142"/>
                  <a:pt x="97" y="142"/>
                </a:cubicBezTo>
                <a:cubicBezTo>
                  <a:pt x="97" y="142"/>
                  <a:pt x="97" y="142"/>
                  <a:pt x="97" y="142"/>
                </a:cubicBezTo>
                <a:cubicBezTo>
                  <a:pt x="96" y="142"/>
                  <a:pt x="96" y="142"/>
                  <a:pt x="96" y="142"/>
                </a:cubicBezTo>
                <a:cubicBezTo>
                  <a:pt x="96" y="141"/>
                  <a:pt x="96" y="141"/>
                  <a:pt x="96" y="141"/>
                </a:cubicBezTo>
                <a:cubicBezTo>
                  <a:pt x="97" y="138"/>
                  <a:pt x="97" y="138"/>
                  <a:pt x="97" y="138"/>
                </a:cubicBezTo>
                <a:cubicBezTo>
                  <a:pt x="97" y="138"/>
                  <a:pt x="97" y="138"/>
                  <a:pt x="97" y="138"/>
                </a:cubicBezTo>
                <a:cubicBezTo>
                  <a:pt x="97" y="138"/>
                  <a:pt x="97" y="138"/>
                  <a:pt x="98" y="137"/>
                </a:cubicBezTo>
                <a:cubicBezTo>
                  <a:pt x="98" y="137"/>
                  <a:pt x="98" y="137"/>
                  <a:pt x="99" y="137"/>
                </a:cubicBezTo>
                <a:cubicBezTo>
                  <a:pt x="99" y="137"/>
                  <a:pt x="99" y="137"/>
                  <a:pt x="100" y="137"/>
                </a:cubicBezTo>
                <a:cubicBezTo>
                  <a:pt x="109" y="137"/>
                  <a:pt x="109" y="137"/>
                  <a:pt x="109" y="137"/>
                </a:cubicBezTo>
                <a:cubicBezTo>
                  <a:pt x="109" y="137"/>
                  <a:pt x="110" y="137"/>
                  <a:pt x="110" y="137"/>
                </a:cubicBezTo>
                <a:cubicBezTo>
                  <a:pt x="110" y="137"/>
                  <a:pt x="110" y="137"/>
                  <a:pt x="111" y="137"/>
                </a:cubicBezTo>
                <a:cubicBezTo>
                  <a:pt x="111" y="138"/>
                  <a:pt x="111" y="138"/>
                  <a:pt x="111" y="138"/>
                </a:cubicBezTo>
                <a:cubicBezTo>
                  <a:pt x="111" y="138"/>
                  <a:pt x="111" y="138"/>
                  <a:pt x="111" y="138"/>
                </a:cubicBezTo>
                <a:cubicBezTo>
                  <a:pt x="111" y="141"/>
                  <a:pt x="111" y="141"/>
                  <a:pt x="111" y="141"/>
                </a:cubicBezTo>
                <a:cubicBezTo>
                  <a:pt x="111" y="141"/>
                  <a:pt x="111" y="141"/>
                  <a:pt x="111" y="142"/>
                </a:cubicBezTo>
                <a:cubicBezTo>
                  <a:pt x="111" y="142"/>
                  <a:pt x="110" y="142"/>
                  <a:pt x="110" y="142"/>
                </a:cubicBezTo>
                <a:close/>
                <a:moveTo>
                  <a:pt x="111" y="136"/>
                </a:moveTo>
                <a:cubicBezTo>
                  <a:pt x="111" y="136"/>
                  <a:pt x="110" y="136"/>
                  <a:pt x="110" y="136"/>
                </a:cubicBezTo>
                <a:cubicBezTo>
                  <a:pt x="110" y="136"/>
                  <a:pt x="109" y="136"/>
                  <a:pt x="109" y="136"/>
                </a:cubicBezTo>
                <a:cubicBezTo>
                  <a:pt x="100" y="136"/>
                  <a:pt x="100" y="136"/>
                  <a:pt x="100" y="136"/>
                </a:cubicBezTo>
                <a:cubicBezTo>
                  <a:pt x="100" y="136"/>
                  <a:pt x="99" y="136"/>
                  <a:pt x="99" y="136"/>
                </a:cubicBezTo>
                <a:cubicBezTo>
                  <a:pt x="99" y="136"/>
                  <a:pt x="98" y="136"/>
                  <a:pt x="98" y="136"/>
                </a:cubicBezTo>
                <a:cubicBezTo>
                  <a:pt x="98" y="136"/>
                  <a:pt x="98" y="135"/>
                  <a:pt x="98" y="135"/>
                </a:cubicBezTo>
                <a:cubicBezTo>
                  <a:pt x="98" y="135"/>
                  <a:pt x="97" y="135"/>
                  <a:pt x="98" y="135"/>
                </a:cubicBezTo>
                <a:cubicBezTo>
                  <a:pt x="98" y="132"/>
                  <a:pt x="98" y="132"/>
                  <a:pt x="98" y="132"/>
                </a:cubicBezTo>
                <a:cubicBezTo>
                  <a:pt x="98" y="132"/>
                  <a:pt x="98" y="132"/>
                  <a:pt x="98" y="132"/>
                </a:cubicBezTo>
                <a:cubicBezTo>
                  <a:pt x="99" y="132"/>
                  <a:pt x="99" y="132"/>
                  <a:pt x="99" y="131"/>
                </a:cubicBezTo>
                <a:cubicBezTo>
                  <a:pt x="99" y="131"/>
                  <a:pt x="100" y="131"/>
                  <a:pt x="100" y="131"/>
                </a:cubicBezTo>
                <a:cubicBezTo>
                  <a:pt x="100" y="131"/>
                  <a:pt x="101" y="131"/>
                  <a:pt x="101" y="131"/>
                </a:cubicBezTo>
                <a:cubicBezTo>
                  <a:pt x="110" y="131"/>
                  <a:pt x="110" y="131"/>
                  <a:pt x="110" y="131"/>
                </a:cubicBezTo>
                <a:cubicBezTo>
                  <a:pt x="110" y="131"/>
                  <a:pt x="110" y="131"/>
                  <a:pt x="111" y="131"/>
                </a:cubicBezTo>
                <a:cubicBezTo>
                  <a:pt x="111" y="131"/>
                  <a:pt x="111" y="131"/>
                  <a:pt x="111" y="131"/>
                </a:cubicBezTo>
                <a:cubicBezTo>
                  <a:pt x="112" y="132"/>
                  <a:pt x="112" y="132"/>
                  <a:pt x="112" y="132"/>
                </a:cubicBezTo>
                <a:cubicBezTo>
                  <a:pt x="112" y="132"/>
                  <a:pt x="112" y="132"/>
                  <a:pt x="112" y="132"/>
                </a:cubicBezTo>
                <a:cubicBezTo>
                  <a:pt x="112" y="135"/>
                  <a:pt x="112" y="135"/>
                  <a:pt x="112" y="135"/>
                </a:cubicBezTo>
                <a:cubicBezTo>
                  <a:pt x="112" y="135"/>
                  <a:pt x="112" y="135"/>
                  <a:pt x="112" y="135"/>
                </a:cubicBezTo>
                <a:cubicBezTo>
                  <a:pt x="111" y="135"/>
                  <a:pt x="111" y="136"/>
                  <a:pt x="111" y="136"/>
                </a:cubicBezTo>
                <a:close/>
                <a:moveTo>
                  <a:pt x="112" y="145"/>
                </a:moveTo>
                <a:cubicBezTo>
                  <a:pt x="112" y="145"/>
                  <a:pt x="112" y="145"/>
                  <a:pt x="113" y="145"/>
                </a:cubicBezTo>
                <a:cubicBezTo>
                  <a:pt x="113" y="144"/>
                  <a:pt x="113" y="144"/>
                  <a:pt x="113" y="144"/>
                </a:cubicBezTo>
                <a:cubicBezTo>
                  <a:pt x="113" y="144"/>
                  <a:pt x="114" y="144"/>
                  <a:pt x="114" y="144"/>
                </a:cubicBezTo>
                <a:cubicBezTo>
                  <a:pt x="114" y="144"/>
                  <a:pt x="115" y="144"/>
                  <a:pt x="115" y="144"/>
                </a:cubicBezTo>
                <a:cubicBezTo>
                  <a:pt x="125" y="144"/>
                  <a:pt x="125" y="144"/>
                  <a:pt x="125" y="144"/>
                </a:cubicBezTo>
                <a:cubicBezTo>
                  <a:pt x="125" y="144"/>
                  <a:pt x="126" y="144"/>
                  <a:pt x="126" y="144"/>
                </a:cubicBezTo>
                <a:cubicBezTo>
                  <a:pt x="126" y="144"/>
                  <a:pt x="127" y="144"/>
                  <a:pt x="127" y="144"/>
                </a:cubicBezTo>
                <a:cubicBezTo>
                  <a:pt x="127" y="144"/>
                  <a:pt x="127" y="144"/>
                  <a:pt x="127" y="145"/>
                </a:cubicBezTo>
                <a:cubicBezTo>
                  <a:pt x="128" y="145"/>
                  <a:pt x="128" y="145"/>
                  <a:pt x="128" y="145"/>
                </a:cubicBezTo>
                <a:cubicBezTo>
                  <a:pt x="128" y="148"/>
                  <a:pt x="128" y="148"/>
                  <a:pt x="128" y="148"/>
                </a:cubicBezTo>
                <a:cubicBezTo>
                  <a:pt x="128" y="148"/>
                  <a:pt x="127" y="148"/>
                  <a:pt x="127" y="149"/>
                </a:cubicBezTo>
                <a:cubicBezTo>
                  <a:pt x="127" y="149"/>
                  <a:pt x="127" y="149"/>
                  <a:pt x="127" y="149"/>
                </a:cubicBezTo>
                <a:cubicBezTo>
                  <a:pt x="126" y="149"/>
                  <a:pt x="126" y="149"/>
                  <a:pt x="126" y="149"/>
                </a:cubicBezTo>
                <a:cubicBezTo>
                  <a:pt x="125" y="150"/>
                  <a:pt x="125" y="150"/>
                  <a:pt x="125" y="150"/>
                </a:cubicBezTo>
                <a:cubicBezTo>
                  <a:pt x="115" y="150"/>
                  <a:pt x="115" y="150"/>
                  <a:pt x="115" y="150"/>
                </a:cubicBezTo>
                <a:cubicBezTo>
                  <a:pt x="114" y="150"/>
                  <a:pt x="114" y="150"/>
                  <a:pt x="114" y="149"/>
                </a:cubicBezTo>
                <a:cubicBezTo>
                  <a:pt x="113" y="149"/>
                  <a:pt x="113" y="149"/>
                  <a:pt x="113" y="149"/>
                </a:cubicBezTo>
                <a:cubicBezTo>
                  <a:pt x="112" y="149"/>
                  <a:pt x="112" y="149"/>
                  <a:pt x="112" y="149"/>
                </a:cubicBezTo>
                <a:cubicBezTo>
                  <a:pt x="112" y="148"/>
                  <a:pt x="112" y="148"/>
                  <a:pt x="112" y="148"/>
                </a:cubicBezTo>
                <a:lnTo>
                  <a:pt x="112" y="145"/>
                </a:lnTo>
                <a:close/>
                <a:moveTo>
                  <a:pt x="127" y="142"/>
                </a:moveTo>
                <a:cubicBezTo>
                  <a:pt x="127" y="142"/>
                  <a:pt x="127" y="142"/>
                  <a:pt x="127" y="142"/>
                </a:cubicBezTo>
                <a:cubicBezTo>
                  <a:pt x="127" y="142"/>
                  <a:pt x="126" y="142"/>
                  <a:pt x="126" y="142"/>
                </a:cubicBezTo>
                <a:cubicBezTo>
                  <a:pt x="126" y="142"/>
                  <a:pt x="125" y="142"/>
                  <a:pt x="125" y="142"/>
                </a:cubicBezTo>
                <a:cubicBezTo>
                  <a:pt x="115" y="142"/>
                  <a:pt x="115" y="142"/>
                  <a:pt x="115" y="142"/>
                </a:cubicBezTo>
                <a:cubicBezTo>
                  <a:pt x="115" y="142"/>
                  <a:pt x="115" y="142"/>
                  <a:pt x="114" y="142"/>
                </a:cubicBezTo>
                <a:cubicBezTo>
                  <a:pt x="114" y="142"/>
                  <a:pt x="114" y="142"/>
                  <a:pt x="113" y="142"/>
                </a:cubicBezTo>
                <a:cubicBezTo>
                  <a:pt x="113" y="142"/>
                  <a:pt x="113" y="142"/>
                  <a:pt x="113" y="142"/>
                </a:cubicBezTo>
                <a:cubicBezTo>
                  <a:pt x="113" y="141"/>
                  <a:pt x="113" y="141"/>
                  <a:pt x="113" y="141"/>
                </a:cubicBezTo>
                <a:cubicBezTo>
                  <a:pt x="113" y="138"/>
                  <a:pt x="113" y="138"/>
                  <a:pt x="113" y="138"/>
                </a:cubicBezTo>
                <a:cubicBezTo>
                  <a:pt x="113" y="138"/>
                  <a:pt x="113" y="138"/>
                  <a:pt x="113" y="138"/>
                </a:cubicBezTo>
                <a:cubicBezTo>
                  <a:pt x="113" y="138"/>
                  <a:pt x="114" y="138"/>
                  <a:pt x="114" y="137"/>
                </a:cubicBezTo>
                <a:cubicBezTo>
                  <a:pt x="114" y="137"/>
                  <a:pt x="114" y="137"/>
                  <a:pt x="115" y="137"/>
                </a:cubicBezTo>
                <a:cubicBezTo>
                  <a:pt x="115" y="137"/>
                  <a:pt x="115" y="137"/>
                  <a:pt x="116" y="137"/>
                </a:cubicBezTo>
                <a:cubicBezTo>
                  <a:pt x="125" y="137"/>
                  <a:pt x="125" y="137"/>
                  <a:pt x="125" y="137"/>
                </a:cubicBezTo>
                <a:cubicBezTo>
                  <a:pt x="125" y="137"/>
                  <a:pt x="126" y="137"/>
                  <a:pt x="126" y="137"/>
                </a:cubicBezTo>
                <a:cubicBezTo>
                  <a:pt x="126" y="137"/>
                  <a:pt x="127" y="137"/>
                  <a:pt x="127" y="137"/>
                </a:cubicBezTo>
                <a:cubicBezTo>
                  <a:pt x="127" y="138"/>
                  <a:pt x="127" y="138"/>
                  <a:pt x="127" y="138"/>
                </a:cubicBezTo>
                <a:cubicBezTo>
                  <a:pt x="128" y="138"/>
                  <a:pt x="128" y="138"/>
                  <a:pt x="128" y="138"/>
                </a:cubicBezTo>
                <a:cubicBezTo>
                  <a:pt x="128" y="141"/>
                  <a:pt x="128" y="141"/>
                  <a:pt x="128" y="141"/>
                </a:cubicBezTo>
                <a:cubicBezTo>
                  <a:pt x="128" y="141"/>
                  <a:pt x="128" y="141"/>
                  <a:pt x="127" y="142"/>
                </a:cubicBezTo>
                <a:close/>
                <a:moveTo>
                  <a:pt x="127" y="135"/>
                </a:moveTo>
                <a:cubicBezTo>
                  <a:pt x="127" y="135"/>
                  <a:pt x="127" y="136"/>
                  <a:pt x="127" y="136"/>
                </a:cubicBezTo>
                <a:cubicBezTo>
                  <a:pt x="127" y="136"/>
                  <a:pt x="126" y="136"/>
                  <a:pt x="126" y="136"/>
                </a:cubicBezTo>
                <a:cubicBezTo>
                  <a:pt x="126" y="136"/>
                  <a:pt x="125" y="136"/>
                  <a:pt x="125" y="136"/>
                </a:cubicBezTo>
                <a:cubicBezTo>
                  <a:pt x="116" y="136"/>
                  <a:pt x="116" y="136"/>
                  <a:pt x="116" y="136"/>
                </a:cubicBezTo>
                <a:cubicBezTo>
                  <a:pt x="116" y="136"/>
                  <a:pt x="115" y="136"/>
                  <a:pt x="115" y="136"/>
                </a:cubicBezTo>
                <a:cubicBezTo>
                  <a:pt x="115" y="136"/>
                  <a:pt x="114" y="136"/>
                  <a:pt x="114" y="136"/>
                </a:cubicBezTo>
                <a:cubicBezTo>
                  <a:pt x="114" y="136"/>
                  <a:pt x="114" y="135"/>
                  <a:pt x="114" y="135"/>
                </a:cubicBezTo>
                <a:cubicBezTo>
                  <a:pt x="113" y="135"/>
                  <a:pt x="113" y="135"/>
                  <a:pt x="113" y="135"/>
                </a:cubicBezTo>
                <a:cubicBezTo>
                  <a:pt x="114" y="132"/>
                  <a:pt x="114" y="132"/>
                  <a:pt x="114" y="132"/>
                </a:cubicBezTo>
                <a:cubicBezTo>
                  <a:pt x="114" y="132"/>
                  <a:pt x="114" y="132"/>
                  <a:pt x="114" y="132"/>
                </a:cubicBezTo>
                <a:cubicBezTo>
                  <a:pt x="114" y="132"/>
                  <a:pt x="114" y="132"/>
                  <a:pt x="114" y="131"/>
                </a:cubicBezTo>
                <a:cubicBezTo>
                  <a:pt x="115" y="131"/>
                  <a:pt x="115" y="131"/>
                  <a:pt x="115" y="131"/>
                </a:cubicBezTo>
                <a:cubicBezTo>
                  <a:pt x="116" y="131"/>
                  <a:pt x="116" y="131"/>
                  <a:pt x="116" y="131"/>
                </a:cubicBezTo>
                <a:cubicBezTo>
                  <a:pt x="125" y="131"/>
                  <a:pt x="125" y="131"/>
                  <a:pt x="125" y="131"/>
                </a:cubicBezTo>
                <a:cubicBezTo>
                  <a:pt x="125" y="131"/>
                  <a:pt x="126" y="131"/>
                  <a:pt x="126" y="131"/>
                </a:cubicBezTo>
                <a:cubicBezTo>
                  <a:pt x="126" y="131"/>
                  <a:pt x="127" y="131"/>
                  <a:pt x="127" y="131"/>
                </a:cubicBezTo>
                <a:cubicBezTo>
                  <a:pt x="127" y="132"/>
                  <a:pt x="127" y="132"/>
                  <a:pt x="127" y="132"/>
                </a:cubicBezTo>
                <a:cubicBezTo>
                  <a:pt x="128" y="132"/>
                  <a:pt x="128" y="132"/>
                  <a:pt x="128" y="132"/>
                </a:cubicBezTo>
                <a:cubicBezTo>
                  <a:pt x="128" y="135"/>
                  <a:pt x="128" y="135"/>
                  <a:pt x="128" y="135"/>
                </a:cubicBezTo>
                <a:cubicBezTo>
                  <a:pt x="128" y="135"/>
                  <a:pt x="128" y="135"/>
                  <a:pt x="127" y="135"/>
                </a:cubicBezTo>
                <a:close/>
                <a:moveTo>
                  <a:pt x="127" y="129"/>
                </a:moveTo>
                <a:cubicBezTo>
                  <a:pt x="127" y="130"/>
                  <a:pt x="127" y="130"/>
                  <a:pt x="127" y="130"/>
                </a:cubicBezTo>
                <a:cubicBezTo>
                  <a:pt x="127" y="130"/>
                  <a:pt x="126" y="130"/>
                  <a:pt x="126" y="130"/>
                </a:cubicBezTo>
                <a:cubicBezTo>
                  <a:pt x="126" y="130"/>
                  <a:pt x="126" y="130"/>
                  <a:pt x="125" y="130"/>
                </a:cubicBezTo>
                <a:cubicBezTo>
                  <a:pt x="116" y="130"/>
                  <a:pt x="116" y="130"/>
                  <a:pt x="116" y="130"/>
                </a:cubicBezTo>
                <a:cubicBezTo>
                  <a:pt x="116" y="130"/>
                  <a:pt x="116" y="130"/>
                  <a:pt x="115" y="130"/>
                </a:cubicBezTo>
                <a:cubicBezTo>
                  <a:pt x="115" y="130"/>
                  <a:pt x="115" y="130"/>
                  <a:pt x="115" y="130"/>
                </a:cubicBezTo>
                <a:cubicBezTo>
                  <a:pt x="114" y="130"/>
                  <a:pt x="114" y="130"/>
                  <a:pt x="114" y="129"/>
                </a:cubicBezTo>
                <a:cubicBezTo>
                  <a:pt x="114" y="129"/>
                  <a:pt x="114" y="129"/>
                  <a:pt x="114" y="129"/>
                </a:cubicBezTo>
                <a:cubicBezTo>
                  <a:pt x="114" y="127"/>
                  <a:pt x="114" y="127"/>
                  <a:pt x="114" y="127"/>
                </a:cubicBezTo>
                <a:cubicBezTo>
                  <a:pt x="114" y="127"/>
                  <a:pt x="114" y="126"/>
                  <a:pt x="115" y="126"/>
                </a:cubicBezTo>
                <a:cubicBezTo>
                  <a:pt x="115" y="126"/>
                  <a:pt x="115" y="126"/>
                  <a:pt x="115" y="126"/>
                </a:cubicBezTo>
                <a:cubicBezTo>
                  <a:pt x="115" y="126"/>
                  <a:pt x="116" y="126"/>
                  <a:pt x="116" y="126"/>
                </a:cubicBezTo>
                <a:cubicBezTo>
                  <a:pt x="116" y="126"/>
                  <a:pt x="116" y="126"/>
                  <a:pt x="117" y="126"/>
                </a:cubicBezTo>
                <a:cubicBezTo>
                  <a:pt x="125" y="126"/>
                  <a:pt x="125" y="126"/>
                  <a:pt x="125" y="126"/>
                </a:cubicBezTo>
                <a:cubicBezTo>
                  <a:pt x="126" y="126"/>
                  <a:pt x="126" y="126"/>
                  <a:pt x="126" y="126"/>
                </a:cubicBezTo>
                <a:cubicBezTo>
                  <a:pt x="127" y="126"/>
                  <a:pt x="127" y="126"/>
                  <a:pt x="127" y="126"/>
                </a:cubicBezTo>
                <a:cubicBezTo>
                  <a:pt x="127" y="126"/>
                  <a:pt x="127" y="126"/>
                  <a:pt x="128" y="126"/>
                </a:cubicBezTo>
                <a:cubicBezTo>
                  <a:pt x="128" y="126"/>
                  <a:pt x="128" y="127"/>
                  <a:pt x="128" y="127"/>
                </a:cubicBezTo>
                <a:cubicBezTo>
                  <a:pt x="128" y="129"/>
                  <a:pt x="128" y="129"/>
                  <a:pt x="128" y="129"/>
                </a:cubicBezTo>
                <a:cubicBezTo>
                  <a:pt x="128" y="129"/>
                  <a:pt x="128" y="129"/>
                  <a:pt x="127" y="129"/>
                </a:cubicBezTo>
                <a:close/>
                <a:moveTo>
                  <a:pt x="128" y="124"/>
                </a:moveTo>
                <a:cubicBezTo>
                  <a:pt x="127" y="124"/>
                  <a:pt x="127" y="124"/>
                  <a:pt x="127" y="124"/>
                </a:cubicBezTo>
                <a:cubicBezTo>
                  <a:pt x="127" y="124"/>
                  <a:pt x="127" y="125"/>
                  <a:pt x="126" y="125"/>
                </a:cubicBezTo>
                <a:cubicBezTo>
                  <a:pt x="126" y="125"/>
                  <a:pt x="126" y="125"/>
                  <a:pt x="125" y="125"/>
                </a:cubicBezTo>
                <a:cubicBezTo>
                  <a:pt x="117" y="125"/>
                  <a:pt x="117" y="125"/>
                  <a:pt x="117" y="125"/>
                </a:cubicBezTo>
                <a:cubicBezTo>
                  <a:pt x="117" y="125"/>
                  <a:pt x="116" y="125"/>
                  <a:pt x="116" y="125"/>
                </a:cubicBezTo>
                <a:cubicBezTo>
                  <a:pt x="116" y="125"/>
                  <a:pt x="115" y="124"/>
                  <a:pt x="115" y="124"/>
                </a:cubicBezTo>
                <a:cubicBezTo>
                  <a:pt x="115" y="124"/>
                  <a:pt x="115" y="124"/>
                  <a:pt x="115" y="124"/>
                </a:cubicBezTo>
                <a:cubicBezTo>
                  <a:pt x="115" y="124"/>
                  <a:pt x="115" y="124"/>
                  <a:pt x="115" y="124"/>
                </a:cubicBezTo>
                <a:cubicBezTo>
                  <a:pt x="115" y="122"/>
                  <a:pt x="115" y="122"/>
                  <a:pt x="115" y="122"/>
                </a:cubicBezTo>
                <a:cubicBezTo>
                  <a:pt x="115" y="121"/>
                  <a:pt x="115" y="121"/>
                  <a:pt x="115" y="121"/>
                </a:cubicBezTo>
                <a:cubicBezTo>
                  <a:pt x="115" y="121"/>
                  <a:pt x="115" y="121"/>
                  <a:pt x="116" y="121"/>
                </a:cubicBezTo>
                <a:cubicBezTo>
                  <a:pt x="116" y="121"/>
                  <a:pt x="116" y="121"/>
                  <a:pt x="116" y="121"/>
                </a:cubicBezTo>
                <a:cubicBezTo>
                  <a:pt x="117" y="121"/>
                  <a:pt x="117" y="120"/>
                  <a:pt x="117" y="120"/>
                </a:cubicBezTo>
                <a:cubicBezTo>
                  <a:pt x="125" y="120"/>
                  <a:pt x="125" y="120"/>
                  <a:pt x="125" y="120"/>
                </a:cubicBezTo>
                <a:cubicBezTo>
                  <a:pt x="126" y="120"/>
                  <a:pt x="126" y="121"/>
                  <a:pt x="126" y="121"/>
                </a:cubicBezTo>
                <a:cubicBezTo>
                  <a:pt x="127" y="121"/>
                  <a:pt x="127" y="121"/>
                  <a:pt x="127" y="121"/>
                </a:cubicBezTo>
                <a:cubicBezTo>
                  <a:pt x="127" y="121"/>
                  <a:pt x="127" y="121"/>
                  <a:pt x="128" y="121"/>
                </a:cubicBezTo>
                <a:cubicBezTo>
                  <a:pt x="128" y="121"/>
                  <a:pt x="128" y="121"/>
                  <a:pt x="128" y="122"/>
                </a:cubicBezTo>
                <a:cubicBezTo>
                  <a:pt x="128" y="124"/>
                  <a:pt x="128" y="124"/>
                  <a:pt x="128" y="124"/>
                </a:cubicBezTo>
                <a:cubicBezTo>
                  <a:pt x="128" y="124"/>
                  <a:pt x="128" y="124"/>
                  <a:pt x="128" y="124"/>
                </a:cubicBezTo>
                <a:close/>
                <a:moveTo>
                  <a:pt x="53" y="129"/>
                </a:moveTo>
                <a:cubicBezTo>
                  <a:pt x="55" y="127"/>
                  <a:pt x="55" y="127"/>
                  <a:pt x="55" y="127"/>
                </a:cubicBezTo>
                <a:cubicBezTo>
                  <a:pt x="55" y="127"/>
                  <a:pt x="55" y="126"/>
                  <a:pt x="55" y="126"/>
                </a:cubicBezTo>
                <a:cubicBezTo>
                  <a:pt x="55" y="126"/>
                  <a:pt x="55" y="126"/>
                  <a:pt x="56" y="126"/>
                </a:cubicBezTo>
                <a:cubicBezTo>
                  <a:pt x="56" y="126"/>
                  <a:pt x="56" y="126"/>
                  <a:pt x="57" y="126"/>
                </a:cubicBezTo>
                <a:cubicBezTo>
                  <a:pt x="57" y="126"/>
                  <a:pt x="57" y="126"/>
                  <a:pt x="58" y="126"/>
                </a:cubicBezTo>
                <a:cubicBezTo>
                  <a:pt x="66" y="126"/>
                  <a:pt x="66" y="126"/>
                  <a:pt x="66" y="126"/>
                </a:cubicBezTo>
                <a:cubicBezTo>
                  <a:pt x="66" y="126"/>
                  <a:pt x="67" y="126"/>
                  <a:pt x="67" y="126"/>
                </a:cubicBezTo>
                <a:cubicBezTo>
                  <a:pt x="67" y="126"/>
                  <a:pt x="67" y="126"/>
                  <a:pt x="68" y="126"/>
                </a:cubicBezTo>
                <a:cubicBezTo>
                  <a:pt x="68" y="126"/>
                  <a:pt x="68" y="126"/>
                  <a:pt x="68" y="126"/>
                </a:cubicBezTo>
                <a:cubicBezTo>
                  <a:pt x="68" y="126"/>
                  <a:pt x="68" y="127"/>
                  <a:pt x="68" y="127"/>
                </a:cubicBezTo>
                <a:cubicBezTo>
                  <a:pt x="67" y="129"/>
                  <a:pt x="67" y="129"/>
                  <a:pt x="67" y="129"/>
                </a:cubicBezTo>
                <a:cubicBezTo>
                  <a:pt x="67" y="129"/>
                  <a:pt x="67" y="129"/>
                  <a:pt x="67" y="129"/>
                </a:cubicBezTo>
                <a:cubicBezTo>
                  <a:pt x="66" y="130"/>
                  <a:pt x="66" y="130"/>
                  <a:pt x="66" y="130"/>
                </a:cubicBezTo>
                <a:cubicBezTo>
                  <a:pt x="66" y="130"/>
                  <a:pt x="65" y="130"/>
                  <a:pt x="65" y="130"/>
                </a:cubicBezTo>
                <a:cubicBezTo>
                  <a:pt x="65" y="130"/>
                  <a:pt x="64" y="130"/>
                  <a:pt x="64" y="130"/>
                </a:cubicBezTo>
                <a:cubicBezTo>
                  <a:pt x="55" y="130"/>
                  <a:pt x="55" y="130"/>
                  <a:pt x="55" y="130"/>
                </a:cubicBezTo>
                <a:cubicBezTo>
                  <a:pt x="55" y="130"/>
                  <a:pt x="54" y="130"/>
                  <a:pt x="54" y="130"/>
                </a:cubicBezTo>
                <a:cubicBezTo>
                  <a:pt x="54" y="130"/>
                  <a:pt x="54" y="130"/>
                  <a:pt x="54" y="130"/>
                </a:cubicBezTo>
                <a:cubicBezTo>
                  <a:pt x="53" y="130"/>
                  <a:pt x="53" y="130"/>
                  <a:pt x="53" y="129"/>
                </a:cubicBezTo>
                <a:cubicBezTo>
                  <a:pt x="53" y="129"/>
                  <a:pt x="53" y="129"/>
                  <a:pt x="53" y="129"/>
                </a:cubicBezTo>
                <a:close/>
                <a:moveTo>
                  <a:pt x="50" y="135"/>
                </a:moveTo>
                <a:cubicBezTo>
                  <a:pt x="51" y="132"/>
                  <a:pt x="51" y="132"/>
                  <a:pt x="51" y="132"/>
                </a:cubicBezTo>
                <a:cubicBezTo>
                  <a:pt x="51" y="132"/>
                  <a:pt x="52" y="132"/>
                  <a:pt x="52" y="132"/>
                </a:cubicBezTo>
                <a:cubicBezTo>
                  <a:pt x="52" y="132"/>
                  <a:pt x="52" y="132"/>
                  <a:pt x="53" y="131"/>
                </a:cubicBezTo>
                <a:cubicBezTo>
                  <a:pt x="53" y="131"/>
                  <a:pt x="53" y="131"/>
                  <a:pt x="54" y="131"/>
                </a:cubicBezTo>
                <a:cubicBezTo>
                  <a:pt x="54" y="131"/>
                  <a:pt x="54" y="131"/>
                  <a:pt x="55" y="131"/>
                </a:cubicBezTo>
                <a:cubicBezTo>
                  <a:pt x="63" y="131"/>
                  <a:pt x="63" y="131"/>
                  <a:pt x="63" y="131"/>
                </a:cubicBezTo>
                <a:cubicBezTo>
                  <a:pt x="64" y="131"/>
                  <a:pt x="64" y="131"/>
                  <a:pt x="64" y="131"/>
                </a:cubicBezTo>
                <a:cubicBezTo>
                  <a:pt x="65" y="131"/>
                  <a:pt x="65" y="131"/>
                  <a:pt x="65" y="131"/>
                </a:cubicBezTo>
                <a:cubicBezTo>
                  <a:pt x="65" y="132"/>
                  <a:pt x="65" y="132"/>
                  <a:pt x="65" y="132"/>
                </a:cubicBezTo>
                <a:cubicBezTo>
                  <a:pt x="65" y="132"/>
                  <a:pt x="65" y="132"/>
                  <a:pt x="65" y="132"/>
                </a:cubicBezTo>
                <a:cubicBezTo>
                  <a:pt x="64" y="135"/>
                  <a:pt x="64" y="135"/>
                  <a:pt x="64" y="135"/>
                </a:cubicBezTo>
                <a:cubicBezTo>
                  <a:pt x="64" y="135"/>
                  <a:pt x="64" y="135"/>
                  <a:pt x="64" y="135"/>
                </a:cubicBezTo>
                <a:cubicBezTo>
                  <a:pt x="64" y="135"/>
                  <a:pt x="63" y="136"/>
                  <a:pt x="63" y="136"/>
                </a:cubicBezTo>
                <a:cubicBezTo>
                  <a:pt x="63" y="136"/>
                  <a:pt x="62" y="136"/>
                  <a:pt x="62" y="136"/>
                </a:cubicBezTo>
                <a:cubicBezTo>
                  <a:pt x="62" y="136"/>
                  <a:pt x="61" y="136"/>
                  <a:pt x="61" y="136"/>
                </a:cubicBezTo>
                <a:cubicBezTo>
                  <a:pt x="52" y="136"/>
                  <a:pt x="52" y="136"/>
                  <a:pt x="52" y="136"/>
                </a:cubicBezTo>
                <a:cubicBezTo>
                  <a:pt x="51" y="136"/>
                  <a:pt x="51" y="136"/>
                  <a:pt x="51" y="136"/>
                </a:cubicBezTo>
                <a:cubicBezTo>
                  <a:pt x="51" y="136"/>
                  <a:pt x="50" y="136"/>
                  <a:pt x="50" y="136"/>
                </a:cubicBezTo>
                <a:cubicBezTo>
                  <a:pt x="50" y="136"/>
                  <a:pt x="50" y="135"/>
                  <a:pt x="50" y="135"/>
                </a:cubicBezTo>
                <a:cubicBezTo>
                  <a:pt x="50" y="135"/>
                  <a:pt x="50" y="135"/>
                  <a:pt x="50" y="135"/>
                </a:cubicBezTo>
                <a:close/>
                <a:moveTo>
                  <a:pt x="46" y="141"/>
                </a:moveTo>
                <a:cubicBezTo>
                  <a:pt x="48" y="138"/>
                  <a:pt x="48" y="138"/>
                  <a:pt x="48" y="138"/>
                </a:cubicBezTo>
                <a:cubicBezTo>
                  <a:pt x="48" y="138"/>
                  <a:pt x="48" y="138"/>
                  <a:pt x="48" y="138"/>
                </a:cubicBezTo>
                <a:cubicBezTo>
                  <a:pt x="49" y="138"/>
                  <a:pt x="49" y="138"/>
                  <a:pt x="49" y="137"/>
                </a:cubicBezTo>
                <a:cubicBezTo>
                  <a:pt x="49" y="137"/>
                  <a:pt x="50" y="137"/>
                  <a:pt x="50" y="137"/>
                </a:cubicBezTo>
                <a:cubicBezTo>
                  <a:pt x="51" y="137"/>
                  <a:pt x="51" y="137"/>
                  <a:pt x="51" y="137"/>
                </a:cubicBezTo>
                <a:cubicBezTo>
                  <a:pt x="60" y="137"/>
                  <a:pt x="60" y="137"/>
                  <a:pt x="60" y="137"/>
                </a:cubicBezTo>
                <a:cubicBezTo>
                  <a:pt x="61" y="137"/>
                  <a:pt x="61" y="137"/>
                  <a:pt x="61" y="137"/>
                </a:cubicBezTo>
                <a:cubicBezTo>
                  <a:pt x="62" y="137"/>
                  <a:pt x="62" y="137"/>
                  <a:pt x="62" y="137"/>
                </a:cubicBezTo>
                <a:cubicBezTo>
                  <a:pt x="62" y="138"/>
                  <a:pt x="62" y="138"/>
                  <a:pt x="63" y="138"/>
                </a:cubicBezTo>
                <a:cubicBezTo>
                  <a:pt x="63" y="138"/>
                  <a:pt x="63" y="138"/>
                  <a:pt x="63" y="138"/>
                </a:cubicBezTo>
                <a:cubicBezTo>
                  <a:pt x="61" y="141"/>
                  <a:pt x="61" y="141"/>
                  <a:pt x="61" y="141"/>
                </a:cubicBezTo>
                <a:cubicBezTo>
                  <a:pt x="61" y="141"/>
                  <a:pt x="61" y="141"/>
                  <a:pt x="61" y="142"/>
                </a:cubicBezTo>
                <a:cubicBezTo>
                  <a:pt x="61" y="142"/>
                  <a:pt x="60" y="142"/>
                  <a:pt x="60" y="142"/>
                </a:cubicBezTo>
                <a:cubicBezTo>
                  <a:pt x="60" y="142"/>
                  <a:pt x="59" y="142"/>
                  <a:pt x="59" y="142"/>
                </a:cubicBezTo>
                <a:cubicBezTo>
                  <a:pt x="59" y="142"/>
                  <a:pt x="58" y="142"/>
                  <a:pt x="58" y="142"/>
                </a:cubicBezTo>
                <a:cubicBezTo>
                  <a:pt x="48" y="142"/>
                  <a:pt x="48" y="142"/>
                  <a:pt x="48" y="142"/>
                </a:cubicBezTo>
                <a:cubicBezTo>
                  <a:pt x="48" y="142"/>
                  <a:pt x="48" y="142"/>
                  <a:pt x="47" y="142"/>
                </a:cubicBezTo>
                <a:cubicBezTo>
                  <a:pt x="47" y="142"/>
                  <a:pt x="47" y="142"/>
                  <a:pt x="47" y="142"/>
                </a:cubicBezTo>
                <a:cubicBezTo>
                  <a:pt x="46" y="142"/>
                  <a:pt x="46" y="142"/>
                  <a:pt x="46" y="142"/>
                </a:cubicBezTo>
                <a:cubicBezTo>
                  <a:pt x="46" y="141"/>
                  <a:pt x="46" y="141"/>
                  <a:pt x="46" y="141"/>
                </a:cubicBezTo>
                <a:close/>
                <a:moveTo>
                  <a:pt x="42" y="148"/>
                </a:moveTo>
                <a:cubicBezTo>
                  <a:pt x="44" y="145"/>
                  <a:pt x="44" y="145"/>
                  <a:pt x="44" y="145"/>
                </a:cubicBezTo>
                <a:cubicBezTo>
                  <a:pt x="44" y="145"/>
                  <a:pt x="44" y="145"/>
                  <a:pt x="45" y="145"/>
                </a:cubicBezTo>
                <a:cubicBezTo>
                  <a:pt x="45" y="144"/>
                  <a:pt x="45" y="144"/>
                  <a:pt x="45" y="144"/>
                </a:cubicBezTo>
                <a:cubicBezTo>
                  <a:pt x="46" y="144"/>
                  <a:pt x="46" y="144"/>
                  <a:pt x="47" y="144"/>
                </a:cubicBezTo>
                <a:cubicBezTo>
                  <a:pt x="47" y="144"/>
                  <a:pt x="47" y="144"/>
                  <a:pt x="48" y="144"/>
                </a:cubicBezTo>
                <a:cubicBezTo>
                  <a:pt x="57" y="144"/>
                  <a:pt x="57" y="144"/>
                  <a:pt x="57" y="144"/>
                </a:cubicBezTo>
                <a:cubicBezTo>
                  <a:pt x="58" y="144"/>
                  <a:pt x="58" y="144"/>
                  <a:pt x="58" y="144"/>
                </a:cubicBezTo>
                <a:cubicBezTo>
                  <a:pt x="59" y="144"/>
                  <a:pt x="59" y="144"/>
                  <a:pt x="59" y="144"/>
                </a:cubicBezTo>
                <a:cubicBezTo>
                  <a:pt x="59" y="144"/>
                  <a:pt x="59" y="144"/>
                  <a:pt x="59" y="145"/>
                </a:cubicBezTo>
                <a:cubicBezTo>
                  <a:pt x="59" y="145"/>
                  <a:pt x="59" y="145"/>
                  <a:pt x="59" y="145"/>
                </a:cubicBezTo>
                <a:cubicBezTo>
                  <a:pt x="58" y="148"/>
                  <a:pt x="58" y="148"/>
                  <a:pt x="58" y="148"/>
                </a:cubicBezTo>
                <a:cubicBezTo>
                  <a:pt x="58" y="148"/>
                  <a:pt x="58" y="148"/>
                  <a:pt x="58" y="149"/>
                </a:cubicBezTo>
                <a:cubicBezTo>
                  <a:pt x="57" y="149"/>
                  <a:pt x="57" y="149"/>
                  <a:pt x="57" y="149"/>
                </a:cubicBezTo>
                <a:cubicBezTo>
                  <a:pt x="56" y="149"/>
                  <a:pt x="56" y="149"/>
                  <a:pt x="56" y="149"/>
                </a:cubicBezTo>
                <a:cubicBezTo>
                  <a:pt x="55" y="150"/>
                  <a:pt x="55" y="150"/>
                  <a:pt x="54" y="150"/>
                </a:cubicBezTo>
                <a:cubicBezTo>
                  <a:pt x="44" y="150"/>
                  <a:pt x="44" y="150"/>
                  <a:pt x="44" y="150"/>
                </a:cubicBezTo>
                <a:cubicBezTo>
                  <a:pt x="44" y="150"/>
                  <a:pt x="44" y="150"/>
                  <a:pt x="43" y="149"/>
                </a:cubicBezTo>
                <a:cubicBezTo>
                  <a:pt x="43" y="149"/>
                  <a:pt x="43" y="149"/>
                  <a:pt x="43" y="149"/>
                </a:cubicBezTo>
                <a:cubicBezTo>
                  <a:pt x="42" y="149"/>
                  <a:pt x="42" y="149"/>
                  <a:pt x="42" y="149"/>
                </a:cubicBezTo>
                <a:cubicBezTo>
                  <a:pt x="42" y="148"/>
                  <a:pt x="42" y="148"/>
                  <a:pt x="42" y="148"/>
                </a:cubicBezTo>
                <a:close/>
                <a:moveTo>
                  <a:pt x="56" y="152"/>
                </a:moveTo>
                <a:cubicBezTo>
                  <a:pt x="54" y="156"/>
                  <a:pt x="54" y="156"/>
                  <a:pt x="54" y="156"/>
                </a:cubicBezTo>
                <a:cubicBezTo>
                  <a:pt x="54" y="156"/>
                  <a:pt x="54" y="156"/>
                  <a:pt x="54" y="156"/>
                </a:cubicBezTo>
                <a:cubicBezTo>
                  <a:pt x="54" y="157"/>
                  <a:pt x="53" y="157"/>
                  <a:pt x="53" y="157"/>
                </a:cubicBezTo>
                <a:cubicBezTo>
                  <a:pt x="53" y="157"/>
                  <a:pt x="52" y="157"/>
                  <a:pt x="52" y="157"/>
                </a:cubicBezTo>
                <a:cubicBezTo>
                  <a:pt x="52" y="157"/>
                  <a:pt x="51" y="157"/>
                  <a:pt x="51" y="157"/>
                </a:cubicBezTo>
                <a:cubicBezTo>
                  <a:pt x="40" y="157"/>
                  <a:pt x="40" y="157"/>
                  <a:pt x="40" y="157"/>
                </a:cubicBezTo>
                <a:cubicBezTo>
                  <a:pt x="40" y="157"/>
                  <a:pt x="39" y="157"/>
                  <a:pt x="39" y="157"/>
                </a:cubicBezTo>
                <a:cubicBezTo>
                  <a:pt x="39" y="157"/>
                  <a:pt x="38" y="157"/>
                  <a:pt x="38" y="157"/>
                </a:cubicBezTo>
                <a:cubicBezTo>
                  <a:pt x="38" y="157"/>
                  <a:pt x="38" y="157"/>
                  <a:pt x="38" y="156"/>
                </a:cubicBezTo>
                <a:cubicBezTo>
                  <a:pt x="38" y="156"/>
                  <a:pt x="38" y="156"/>
                  <a:pt x="38" y="156"/>
                </a:cubicBezTo>
                <a:cubicBezTo>
                  <a:pt x="40" y="152"/>
                  <a:pt x="40" y="152"/>
                  <a:pt x="40" y="152"/>
                </a:cubicBezTo>
                <a:cubicBezTo>
                  <a:pt x="40" y="152"/>
                  <a:pt x="40" y="152"/>
                  <a:pt x="40" y="152"/>
                </a:cubicBezTo>
                <a:cubicBezTo>
                  <a:pt x="41" y="152"/>
                  <a:pt x="41" y="151"/>
                  <a:pt x="41" y="151"/>
                </a:cubicBezTo>
                <a:cubicBezTo>
                  <a:pt x="42" y="151"/>
                  <a:pt x="42" y="151"/>
                  <a:pt x="42" y="151"/>
                </a:cubicBezTo>
                <a:cubicBezTo>
                  <a:pt x="43" y="151"/>
                  <a:pt x="43" y="151"/>
                  <a:pt x="44" y="151"/>
                </a:cubicBezTo>
                <a:cubicBezTo>
                  <a:pt x="54" y="151"/>
                  <a:pt x="54" y="151"/>
                  <a:pt x="54" y="151"/>
                </a:cubicBezTo>
                <a:cubicBezTo>
                  <a:pt x="54" y="151"/>
                  <a:pt x="55" y="151"/>
                  <a:pt x="55" y="151"/>
                </a:cubicBezTo>
                <a:cubicBezTo>
                  <a:pt x="55" y="151"/>
                  <a:pt x="55" y="151"/>
                  <a:pt x="56" y="151"/>
                </a:cubicBezTo>
                <a:cubicBezTo>
                  <a:pt x="56" y="151"/>
                  <a:pt x="56" y="152"/>
                  <a:pt x="56" y="152"/>
                </a:cubicBezTo>
                <a:cubicBezTo>
                  <a:pt x="56" y="152"/>
                  <a:pt x="56" y="152"/>
                  <a:pt x="56" y="152"/>
                </a:cubicBezTo>
                <a:close/>
                <a:moveTo>
                  <a:pt x="73" y="156"/>
                </a:moveTo>
                <a:cubicBezTo>
                  <a:pt x="73" y="156"/>
                  <a:pt x="72" y="156"/>
                  <a:pt x="72" y="156"/>
                </a:cubicBezTo>
                <a:cubicBezTo>
                  <a:pt x="72" y="157"/>
                  <a:pt x="72" y="157"/>
                  <a:pt x="71" y="157"/>
                </a:cubicBezTo>
                <a:cubicBezTo>
                  <a:pt x="71" y="157"/>
                  <a:pt x="71" y="157"/>
                  <a:pt x="70" y="157"/>
                </a:cubicBezTo>
                <a:cubicBezTo>
                  <a:pt x="70" y="157"/>
                  <a:pt x="70" y="157"/>
                  <a:pt x="69" y="157"/>
                </a:cubicBezTo>
                <a:cubicBezTo>
                  <a:pt x="59" y="157"/>
                  <a:pt x="59" y="157"/>
                  <a:pt x="59" y="157"/>
                </a:cubicBezTo>
                <a:cubicBezTo>
                  <a:pt x="58" y="157"/>
                  <a:pt x="58" y="157"/>
                  <a:pt x="57" y="157"/>
                </a:cubicBezTo>
                <a:cubicBezTo>
                  <a:pt x="57" y="157"/>
                  <a:pt x="57" y="157"/>
                  <a:pt x="57" y="157"/>
                </a:cubicBezTo>
                <a:cubicBezTo>
                  <a:pt x="56" y="157"/>
                  <a:pt x="56" y="157"/>
                  <a:pt x="56" y="156"/>
                </a:cubicBezTo>
                <a:cubicBezTo>
                  <a:pt x="56" y="156"/>
                  <a:pt x="56" y="156"/>
                  <a:pt x="56" y="156"/>
                </a:cubicBezTo>
                <a:cubicBezTo>
                  <a:pt x="58" y="152"/>
                  <a:pt x="58" y="152"/>
                  <a:pt x="58" y="152"/>
                </a:cubicBezTo>
                <a:cubicBezTo>
                  <a:pt x="58" y="152"/>
                  <a:pt x="58" y="152"/>
                  <a:pt x="58" y="152"/>
                </a:cubicBezTo>
                <a:cubicBezTo>
                  <a:pt x="59" y="152"/>
                  <a:pt x="59" y="151"/>
                  <a:pt x="59" y="151"/>
                </a:cubicBezTo>
                <a:cubicBezTo>
                  <a:pt x="59" y="151"/>
                  <a:pt x="60" y="151"/>
                  <a:pt x="60" y="151"/>
                </a:cubicBezTo>
                <a:cubicBezTo>
                  <a:pt x="61" y="151"/>
                  <a:pt x="61" y="151"/>
                  <a:pt x="61" y="151"/>
                </a:cubicBezTo>
                <a:cubicBezTo>
                  <a:pt x="72" y="151"/>
                  <a:pt x="72" y="151"/>
                  <a:pt x="72" y="151"/>
                </a:cubicBezTo>
                <a:cubicBezTo>
                  <a:pt x="72" y="151"/>
                  <a:pt x="72" y="151"/>
                  <a:pt x="73" y="151"/>
                </a:cubicBezTo>
                <a:cubicBezTo>
                  <a:pt x="73" y="151"/>
                  <a:pt x="73" y="151"/>
                  <a:pt x="73" y="151"/>
                </a:cubicBezTo>
                <a:cubicBezTo>
                  <a:pt x="74" y="151"/>
                  <a:pt x="74" y="152"/>
                  <a:pt x="74" y="152"/>
                </a:cubicBezTo>
                <a:cubicBezTo>
                  <a:pt x="74" y="152"/>
                  <a:pt x="74" y="152"/>
                  <a:pt x="74" y="152"/>
                </a:cubicBezTo>
                <a:lnTo>
                  <a:pt x="73" y="156"/>
                </a:lnTo>
                <a:close/>
                <a:moveTo>
                  <a:pt x="73" y="149"/>
                </a:moveTo>
                <a:cubicBezTo>
                  <a:pt x="73" y="150"/>
                  <a:pt x="72" y="150"/>
                  <a:pt x="72" y="150"/>
                </a:cubicBezTo>
                <a:cubicBezTo>
                  <a:pt x="62" y="150"/>
                  <a:pt x="62" y="150"/>
                  <a:pt x="62" y="150"/>
                </a:cubicBezTo>
                <a:cubicBezTo>
                  <a:pt x="62" y="150"/>
                  <a:pt x="61" y="150"/>
                  <a:pt x="61" y="149"/>
                </a:cubicBezTo>
                <a:cubicBezTo>
                  <a:pt x="61" y="149"/>
                  <a:pt x="60" y="149"/>
                  <a:pt x="60" y="149"/>
                </a:cubicBezTo>
                <a:cubicBezTo>
                  <a:pt x="60" y="149"/>
                  <a:pt x="60" y="149"/>
                  <a:pt x="60" y="149"/>
                </a:cubicBezTo>
                <a:cubicBezTo>
                  <a:pt x="60" y="148"/>
                  <a:pt x="60" y="148"/>
                  <a:pt x="60" y="148"/>
                </a:cubicBezTo>
                <a:cubicBezTo>
                  <a:pt x="61" y="145"/>
                  <a:pt x="61" y="145"/>
                  <a:pt x="61" y="145"/>
                </a:cubicBezTo>
                <a:cubicBezTo>
                  <a:pt x="61" y="145"/>
                  <a:pt x="61" y="145"/>
                  <a:pt x="62" y="145"/>
                </a:cubicBezTo>
                <a:cubicBezTo>
                  <a:pt x="62" y="144"/>
                  <a:pt x="62" y="144"/>
                  <a:pt x="62" y="144"/>
                </a:cubicBezTo>
                <a:cubicBezTo>
                  <a:pt x="63" y="144"/>
                  <a:pt x="63" y="144"/>
                  <a:pt x="63" y="144"/>
                </a:cubicBezTo>
                <a:cubicBezTo>
                  <a:pt x="64" y="144"/>
                  <a:pt x="64" y="144"/>
                  <a:pt x="65" y="144"/>
                </a:cubicBezTo>
                <a:cubicBezTo>
                  <a:pt x="74" y="144"/>
                  <a:pt x="74" y="144"/>
                  <a:pt x="74" y="144"/>
                </a:cubicBezTo>
                <a:cubicBezTo>
                  <a:pt x="75" y="144"/>
                  <a:pt x="75" y="144"/>
                  <a:pt x="75" y="144"/>
                </a:cubicBezTo>
                <a:cubicBezTo>
                  <a:pt x="76" y="144"/>
                  <a:pt x="76" y="144"/>
                  <a:pt x="76" y="144"/>
                </a:cubicBezTo>
                <a:cubicBezTo>
                  <a:pt x="76" y="144"/>
                  <a:pt x="76" y="144"/>
                  <a:pt x="76" y="145"/>
                </a:cubicBezTo>
                <a:cubicBezTo>
                  <a:pt x="77" y="145"/>
                  <a:pt x="77" y="145"/>
                  <a:pt x="76" y="145"/>
                </a:cubicBezTo>
                <a:cubicBezTo>
                  <a:pt x="75" y="148"/>
                  <a:pt x="75" y="148"/>
                  <a:pt x="75" y="148"/>
                </a:cubicBezTo>
                <a:cubicBezTo>
                  <a:pt x="75" y="148"/>
                  <a:pt x="75" y="148"/>
                  <a:pt x="75" y="149"/>
                </a:cubicBezTo>
                <a:cubicBezTo>
                  <a:pt x="75" y="149"/>
                  <a:pt x="75" y="149"/>
                  <a:pt x="74" y="149"/>
                </a:cubicBezTo>
                <a:cubicBezTo>
                  <a:pt x="74" y="149"/>
                  <a:pt x="74" y="149"/>
                  <a:pt x="73" y="149"/>
                </a:cubicBezTo>
                <a:close/>
                <a:moveTo>
                  <a:pt x="127" y="188"/>
                </a:moveTo>
                <a:cubicBezTo>
                  <a:pt x="127" y="188"/>
                  <a:pt x="127" y="188"/>
                  <a:pt x="127" y="189"/>
                </a:cubicBezTo>
                <a:cubicBezTo>
                  <a:pt x="127" y="189"/>
                  <a:pt x="127" y="189"/>
                  <a:pt x="126" y="189"/>
                </a:cubicBezTo>
                <a:cubicBezTo>
                  <a:pt x="126" y="189"/>
                  <a:pt x="126" y="189"/>
                  <a:pt x="126" y="189"/>
                </a:cubicBezTo>
                <a:cubicBezTo>
                  <a:pt x="108" y="189"/>
                  <a:pt x="108" y="189"/>
                  <a:pt x="108" y="189"/>
                </a:cubicBezTo>
                <a:cubicBezTo>
                  <a:pt x="108" y="189"/>
                  <a:pt x="108" y="189"/>
                  <a:pt x="107" y="189"/>
                </a:cubicBezTo>
                <a:cubicBezTo>
                  <a:pt x="107" y="189"/>
                  <a:pt x="107" y="189"/>
                  <a:pt x="107" y="189"/>
                </a:cubicBezTo>
                <a:cubicBezTo>
                  <a:pt x="107" y="188"/>
                  <a:pt x="107" y="188"/>
                  <a:pt x="107" y="188"/>
                </a:cubicBezTo>
                <a:cubicBezTo>
                  <a:pt x="107" y="188"/>
                  <a:pt x="107" y="188"/>
                  <a:pt x="107" y="188"/>
                </a:cubicBezTo>
                <a:cubicBezTo>
                  <a:pt x="107" y="188"/>
                  <a:pt x="107" y="188"/>
                  <a:pt x="107" y="188"/>
                </a:cubicBezTo>
                <a:cubicBezTo>
                  <a:pt x="107" y="187"/>
                  <a:pt x="107" y="187"/>
                  <a:pt x="107" y="187"/>
                </a:cubicBezTo>
                <a:cubicBezTo>
                  <a:pt x="107" y="187"/>
                  <a:pt x="107" y="187"/>
                  <a:pt x="108" y="187"/>
                </a:cubicBezTo>
                <a:cubicBezTo>
                  <a:pt x="108" y="187"/>
                  <a:pt x="108" y="187"/>
                  <a:pt x="108" y="187"/>
                </a:cubicBezTo>
                <a:cubicBezTo>
                  <a:pt x="126" y="187"/>
                  <a:pt x="126" y="187"/>
                  <a:pt x="126" y="187"/>
                </a:cubicBezTo>
                <a:cubicBezTo>
                  <a:pt x="126" y="187"/>
                  <a:pt x="126" y="187"/>
                  <a:pt x="126" y="187"/>
                </a:cubicBezTo>
                <a:cubicBezTo>
                  <a:pt x="127" y="187"/>
                  <a:pt x="127" y="187"/>
                  <a:pt x="127" y="187"/>
                </a:cubicBezTo>
                <a:cubicBezTo>
                  <a:pt x="127" y="187"/>
                  <a:pt x="127" y="187"/>
                  <a:pt x="127" y="188"/>
                </a:cubicBezTo>
                <a:cubicBezTo>
                  <a:pt x="127" y="188"/>
                  <a:pt x="127" y="188"/>
                  <a:pt x="127" y="188"/>
                </a:cubicBezTo>
                <a:cubicBezTo>
                  <a:pt x="127" y="188"/>
                  <a:pt x="127" y="188"/>
                  <a:pt x="127" y="188"/>
                </a:cubicBezTo>
                <a:close/>
                <a:moveTo>
                  <a:pt x="151" y="188"/>
                </a:moveTo>
                <a:cubicBezTo>
                  <a:pt x="151" y="188"/>
                  <a:pt x="151" y="188"/>
                  <a:pt x="151" y="189"/>
                </a:cubicBezTo>
                <a:cubicBezTo>
                  <a:pt x="151" y="189"/>
                  <a:pt x="151" y="189"/>
                  <a:pt x="151" y="189"/>
                </a:cubicBezTo>
                <a:cubicBezTo>
                  <a:pt x="151" y="189"/>
                  <a:pt x="150" y="189"/>
                  <a:pt x="150" y="189"/>
                </a:cubicBezTo>
                <a:cubicBezTo>
                  <a:pt x="132" y="189"/>
                  <a:pt x="132" y="189"/>
                  <a:pt x="132" y="189"/>
                </a:cubicBezTo>
                <a:cubicBezTo>
                  <a:pt x="132" y="189"/>
                  <a:pt x="132" y="189"/>
                  <a:pt x="132" y="189"/>
                </a:cubicBezTo>
                <a:cubicBezTo>
                  <a:pt x="132" y="189"/>
                  <a:pt x="131" y="189"/>
                  <a:pt x="131" y="189"/>
                </a:cubicBezTo>
                <a:cubicBezTo>
                  <a:pt x="131" y="188"/>
                  <a:pt x="131" y="188"/>
                  <a:pt x="131" y="188"/>
                </a:cubicBezTo>
                <a:cubicBezTo>
                  <a:pt x="131" y="188"/>
                  <a:pt x="131" y="188"/>
                  <a:pt x="131" y="188"/>
                </a:cubicBezTo>
                <a:cubicBezTo>
                  <a:pt x="131" y="188"/>
                  <a:pt x="131" y="188"/>
                  <a:pt x="131" y="188"/>
                </a:cubicBezTo>
                <a:cubicBezTo>
                  <a:pt x="131" y="187"/>
                  <a:pt x="131" y="187"/>
                  <a:pt x="131" y="187"/>
                </a:cubicBezTo>
                <a:cubicBezTo>
                  <a:pt x="131" y="187"/>
                  <a:pt x="132" y="187"/>
                  <a:pt x="132" y="187"/>
                </a:cubicBezTo>
                <a:cubicBezTo>
                  <a:pt x="132" y="187"/>
                  <a:pt x="132" y="187"/>
                  <a:pt x="132" y="187"/>
                </a:cubicBezTo>
                <a:cubicBezTo>
                  <a:pt x="150" y="187"/>
                  <a:pt x="150" y="187"/>
                  <a:pt x="150" y="187"/>
                </a:cubicBezTo>
                <a:cubicBezTo>
                  <a:pt x="150" y="187"/>
                  <a:pt x="150" y="187"/>
                  <a:pt x="151" y="187"/>
                </a:cubicBezTo>
                <a:cubicBezTo>
                  <a:pt x="151" y="187"/>
                  <a:pt x="151" y="187"/>
                  <a:pt x="151" y="187"/>
                </a:cubicBezTo>
                <a:cubicBezTo>
                  <a:pt x="151" y="187"/>
                  <a:pt x="151" y="187"/>
                  <a:pt x="151" y="188"/>
                </a:cubicBezTo>
                <a:cubicBezTo>
                  <a:pt x="151" y="188"/>
                  <a:pt x="152" y="188"/>
                  <a:pt x="152" y="188"/>
                </a:cubicBezTo>
                <a:cubicBezTo>
                  <a:pt x="152" y="188"/>
                  <a:pt x="152" y="188"/>
                  <a:pt x="151" y="188"/>
                </a:cubicBezTo>
                <a:close/>
                <a:moveTo>
                  <a:pt x="154" y="182"/>
                </a:moveTo>
                <a:cubicBezTo>
                  <a:pt x="154" y="183"/>
                  <a:pt x="154" y="183"/>
                  <a:pt x="153" y="183"/>
                </a:cubicBezTo>
                <a:cubicBezTo>
                  <a:pt x="153" y="184"/>
                  <a:pt x="152" y="184"/>
                  <a:pt x="152" y="184"/>
                </a:cubicBezTo>
                <a:cubicBezTo>
                  <a:pt x="151" y="184"/>
                  <a:pt x="151" y="184"/>
                  <a:pt x="150" y="184"/>
                </a:cubicBezTo>
                <a:cubicBezTo>
                  <a:pt x="107" y="184"/>
                  <a:pt x="107" y="184"/>
                  <a:pt x="107" y="184"/>
                </a:cubicBezTo>
                <a:cubicBezTo>
                  <a:pt x="106" y="184"/>
                  <a:pt x="106" y="184"/>
                  <a:pt x="105" y="184"/>
                </a:cubicBezTo>
                <a:cubicBezTo>
                  <a:pt x="104" y="184"/>
                  <a:pt x="104" y="184"/>
                  <a:pt x="103" y="183"/>
                </a:cubicBezTo>
                <a:cubicBezTo>
                  <a:pt x="103" y="183"/>
                  <a:pt x="103" y="183"/>
                  <a:pt x="102" y="182"/>
                </a:cubicBezTo>
                <a:cubicBezTo>
                  <a:pt x="102" y="182"/>
                  <a:pt x="102" y="181"/>
                  <a:pt x="102" y="181"/>
                </a:cubicBezTo>
                <a:cubicBezTo>
                  <a:pt x="104" y="166"/>
                  <a:pt x="104" y="166"/>
                  <a:pt x="104" y="166"/>
                </a:cubicBezTo>
                <a:cubicBezTo>
                  <a:pt x="104" y="165"/>
                  <a:pt x="105" y="165"/>
                  <a:pt x="105" y="165"/>
                </a:cubicBezTo>
                <a:cubicBezTo>
                  <a:pt x="105" y="164"/>
                  <a:pt x="106" y="164"/>
                  <a:pt x="106" y="164"/>
                </a:cubicBezTo>
                <a:cubicBezTo>
                  <a:pt x="107" y="163"/>
                  <a:pt x="107" y="163"/>
                  <a:pt x="108" y="163"/>
                </a:cubicBezTo>
                <a:cubicBezTo>
                  <a:pt x="108" y="163"/>
                  <a:pt x="109" y="163"/>
                  <a:pt x="110" y="163"/>
                </a:cubicBezTo>
                <a:cubicBezTo>
                  <a:pt x="147" y="163"/>
                  <a:pt x="147" y="163"/>
                  <a:pt x="147" y="163"/>
                </a:cubicBezTo>
                <a:cubicBezTo>
                  <a:pt x="148" y="163"/>
                  <a:pt x="149" y="163"/>
                  <a:pt x="149" y="163"/>
                </a:cubicBezTo>
                <a:cubicBezTo>
                  <a:pt x="150" y="163"/>
                  <a:pt x="150" y="163"/>
                  <a:pt x="151" y="164"/>
                </a:cubicBezTo>
                <a:cubicBezTo>
                  <a:pt x="151" y="164"/>
                  <a:pt x="152" y="164"/>
                  <a:pt x="152" y="165"/>
                </a:cubicBezTo>
                <a:cubicBezTo>
                  <a:pt x="152" y="165"/>
                  <a:pt x="152" y="165"/>
                  <a:pt x="153" y="166"/>
                </a:cubicBezTo>
                <a:cubicBezTo>
                  <a:pt x="155" y="181"/>
                  <a:pt x="155" y="181"/>
                  <a:pt x="155" y="181"/>
                </a:cubicBezTo>
                <a:cubicBezTo>
                  <a:pt x="155" y="181"/>
                  <a:pt x="155" y="182"/>
                  <a:pt x="154" y="182"/>
                </a:cubicBezTo>
                <a:close/>
                <a:moveTo>
                  <a:pt x="182" y="156"/>
                </a:moveTo>
                <a:cubicBezTo>
                  <a:pt x="182" y="157"/>
                  <a:pt x="182" y="157"/>
                  <a:pt x="182" y="157"/>
                </a:cubicBezTo>
                <a:cubicBezTo>
                  <a:pt x="182" y="157"/>
                  <a:pt x="181" y="157"/>
                  <a:pt x="181" y="157"/>
                </a:cubicBezTo>
                <a:cubicBezTo>
                  <a:pt x="181" y="157"/>
                  <a:pt x="180" y="157"/>
                  <a:pt x="180" y="157"/>
                </a:cubicBezTo>
                <a:cubicBezTo>
                  <a:pt x="77" y="157"/>
                  <a:pt x="77" y="157"/>
                  <a:pt x="77" y="157"/>
                </a:cubicBezTo>
                <a:cubicBezTo>
                  <a:pt x="77" y="157"/>
                  <a:pt x="76" y="157"/>
                  <a:pt x="76" y="157"/>
                </a:cubicBezTo>
                <a:cubicBezTo>
                  <a:pt x="76" y="157"/>
                  <a:pt x="75" y="157"/>
                  <a:pt x="75" y="157"/>
                </a:cubicBezTo>
                <a:cubicBezTo>
                  <a:pt x="75" y="157"/>
                  <a:pt x="75" y="157"/>
                  <a:pt x="75" y="156"/>
                </a:cubicBezTo>
                <a:cubicBezTo>
                  <a:pt x="75" y="156"/>
                  <a:pt x="74" y="156"/>
                  <a:pt x="75" y="156"/>
                </a:cubicBezTo>
                <a:cubicBezTo>
                  <a:pt x="76" y="152"/>
                  <a:pt x="76" y="152"/>
                  <a:pt x="76" y="152"/>
                </a:cubicBezTo>
                <a:cubicBezTo>
                  <a:pt x="76" y="152"/>
                  <a:pt x="76" y="152"/>
                  <a:pt x="76" y="152"/>
                </a:cubicBezTo>
                <a:cubicBezTo>
                  <a:pt x="76" y="152"/>
                  <a:pt x="77" y="151"/>
                  <a:pt x="77" y="151"/>
                </a:cubicBezTo>
                <a:cubicBezTo>
                  <a:pt x="77" y="151"/>
                  <a:pt x="78" y="151"/>
                  <a:pt x="78" y="151"/>
                </a:cubicBezTo>
                <a:cubicBezTo>
                  <a:pt x="78" y="151"/>
                  <a:pt x="79" y="151"/>
                  <a:pt x="79" y="151"/>
                </a:cubicBezTo>
                <a:cubicBezTo>
                  <a:pt x="178" y="151"/>
                  <a:pt x="178" y="151"/>
                  <a:pt x="178" y="151"/>
                </a:cubicBezTo>
                <a:cubicBezTo>
                  <a:pt x="178" y="151"/>
                  <a:pt x="179" y="151"/>
                  <a:pt x="179" y="151"/>
                </a:cubicBezTo>
                <a:cubicBezTo>
                  <a:pt x="179" y="151"/>
                  <a:pt x="180" y="151"/>
                  <a:pt x="180" y="151"/>
                </a:cubicBezTo>
                <a:cubicBezTo>
                  <a:pt x="180" y="151"/>
                  <a:pt x="181" y="152"/>
                  <a:pt x="181" y="152"/>
                </a:cubicBezTo>
                <a:cubicBezTo>
                  <a:pt x="181" y="152"/>
                  <a:pt x="181" y="152"/>
                  <a:pt x="181" y="152"/>
                </a:cubicBezTo>
                <a:cubicBezTo>
                  <a:pt x="182" y="156"/>
                  <a:pt x="182" y="156"/>
                  <a:pt x="182" y="156"/>
                </a:cubicBezTo>
                <a:cubicBezTo>
                  <a:pt x="182" y="156"/>
                  <a:pt x="182" y="156"/>
                  <a:pt x="182" y="156"/>
                </a:cubicBezTo>
                <a:close/>
                <a:moveTo>
                  <a:pt x="182" y="149"/>
                </a:moveTo>
                <a:cubicBezTo>
                  <a:pt x="182" y="148"/>
                  <a:pt x="182" y="148"/>
                  <a:pt x="181" y="148"/>
                </a:cubicBezTo>
                <a:cubicBezTo>
                  <a:pt x="180" y="145"/>
                  <a:pt x="180" y="145"/>
                  <a:pt x="180" y="145"/>
                </a:cubicBezTo>
                <a:cubicBezTo>
                  <a:pt x="180" y="145"/>
                  <a:pt x="180" y="145"/>
                  <a:pt x="180" y="145"/>
                </a:cubicBezTo>
                <a:cubicBezTo>
                  <a:pt x="181" y="144"/>
                  <a:pt x="181" y="144"/>
                  <a:pt x="181" y="144"/>
                </a:cubicBezTo>
                <a:cubicBezTo>
                  <a:pt x="181" y="144"/>
                  <a:pt x="181" y="144"/>
                  <a:pt x="182" y="144"/>
                </a:cubicBezTo>
                <a:cubicBezTo>
                  <a:pt x="182" y="144"/>
                  <a:pt x="182" y="144"/>
                  <a:pt x="183" y="144"/>
                </a:cubicBezTo>
                <a:cubicBezTo>
                  <a:pt x="192" y="144"/>
                  <a:pt x="192" y="144"/>
                  <a:pt x="192" y="144"/>
                </a:cubicBezTo>
                <a:cubicBezTo>
                  <a:pt x="193" y="144"/>
                  <a:pt x="193" y="144"/>
                  <a:pt x="193" y="144"/>
                </a:cubicBezTo>
                <a:cubicBezTo>
                  <a:pt x="194" y="144"/>
                  <a:pt x="194" y="144"/>
                  <a:pt x="195" y="144"/>
                </a:cubicBezTo>
                <a:cubicBezTo>
                  <a:pt x="195" y="144"/>
                  <a:pt x="195" y="144"/>
                  <a:pt x="195" y="145"/>
                </a:cubicBezTo>
                <a:cubicBezTo>
                  <a:pt x="196" y="145"/>
                  <a:pt x="196" y="145"/>
                  <a:pt x="196" y="145"/>
                </a:cubicBezTo>
                <a:cubicBezTo>
                  <a:pt x="197" y="148"/>
                  <a:pt x="197" y="148"/>
                  <a:pt x="197" y="148"/>
                </a:cubicBezTo>
                <a:cubicBezTo>
                  <a:pt x="197" y="148"/>
                  <a:pt x="197" y="148"/>
                  <a:pt x="197" y="149"/>
                </a:cubicBezTo>
                <a:cubicBezTo>
                  <a:pt x="197" y="149"/>
                  <a:pt x="197" y="149"/>
                  <a:pt x="197" y="149"/>
                </a:cubicBezTo>
                <a:cubicBezTo>
                  <a:pt x="197" y="149"/>
                  <a:pt x="196" y="149"/>
                  <a:pt x="196" y="149"/>
                </a:cubicBezTo>
                <a:cubicBezTo>
                  <a:pt x="196" y="150"/>
                  <a:pt x="195" y="150"/>
                  <a:pt x="195" y="150"/>
                </a:cubicBezTo>
                <a:cubicBezTo>
                  <a:pt x="185" y="150"/>
                  <a:pt x="185" y="150"/>
                  <a:pt x="185" y="150"/>
                </a:cubicBezTo>
                <a:cubicBezTo>
                  <a:pt x="185" y="150"/>
                  <a:pt x="184" y="150"/>
                  <a:pt x="184" y="149"/>
                </a:cubicBezTo>
                <a:cubicBezTo>
                  <a:pt x="183" y="149"/>
                  <a:pt x="183" y="149"/>
                  <a:pt x="183" y="149"/>
                </a:cubicBezTo>
                <a:cubicBezTo>
                  <a:pt x="182" y="149"/>
                  <a:pt x="182" y="149"/>
                  <a:pt x="182" y="149"/>
                </a:cubicBezTo>
                <a:close/>
                <a:moveTo>
                  <a:pt x="200" y="157"/>
                </a:moveTo>
                <a:cubicBezTo>
                  <a:pt x="200" y="157"/>
                  <a:pt x="200" y="157"/>
                  <a:pt x="199" y="157"/>
                </a:cubicBezTo>
                <a:cubicBezTo>
                  <a:pt x="199" y="157"/>
                  <a:pt x="199" y="157"/>
                  <a:pt x="198" y="157"/>
                </a:cubicBezTo>
                <a:cubicBezTo>
                  <a:pt x="188" y="157"/>
                  <a:pt x="188" y="157"/>
                  <a:pt x="188" y="157"/>
                </a:cubicBezTo>
                <a:cubicBezTo>
                  <a:pt x="187" y="157"/>
                  <a:pt x="187" y="157"/>
                  <a:pt x="187" y="157"/>
                </a:cubicBezTo>
                <a:cubicBezTo>
                  <a:pt x="186" y="157"/>
                  <a:pt x="186" y="157"/>
                  <a:pt x="185" y="157"/>
                </a:cubicBezTo>
                <a:cubicBezTo>
                  <a:pt x="185" y="157"/>
                  <a:pt x="185" y="157"/>
                  <a:pt x="185" y="156"/>
                </a:cubicBezTo>
                <a:cubicBezTo>
                  <a:pt x="184" y="156"/>
                  <a:pt x="184" y="156"/>
                  <a:pt x="184" y="156"/>
                </a:cubicBezTo>
                <a:cubicBezTo>
                  <a:pt x="183" y="152"/>
                  <a:pt x="183" y="152"/>
                  <a:pt x="183" y="152"/>
                </a:cubicBezTo>
                <a:cubicBezTo>
                  <a:pt x="183" y="152"/>
                  <a:pt x="183" y="152"/>
                  <a:pt x="183" y="152"/>
                </a:cubicBezTo>
                <a:cubicBezTo>
                  <a:pt x="183" y="152"/>
                  <a:pt x="183" y="151"/>
                  <a:pt x="183" y="151"/>
                </a:cubicBezTo>
                <a:cubicBezTo>
                  <a:pt x="184" y="151"/>
                  <a:pt x="184" y="151"/>
                  <a:pt x="184" y="151"/>
                </a:cubicBezTo>
                <a:cubicBezTo>
                  <a:pt x="185" y="151"/>
                  <a:pt x="185" y="151"/>
                  <a:pt x="185" y="151"/>
                </a:cubicBezTo>
                <a:cubicBezTo>
                  <a:pt x="196" y="151"/>
                  <a:pt x="196" y="151"/>
                  <a:pt x="196" y="151"/>
                </a:cubicBezTo>
                <a:cubicBezTo>
                  <a:pt x="196" y="151"/>
                  <a:pt x="196" y="151"/>
                  <a:pt x="197" y="151"/>
                </a:cubicBezTo>
                <a:cubicBezTo>
                  <a:pt x="197" y="151"/>
                  <a:pt x="197" y="151"/>
                  <a:pt x="198" y="151"/>
                </a:cubicBezTo>
                <a:cubicBezTo>
                  <a:pt x="198" y="151"/>
                  <a:pt x="198" y="152"/>
                  <a:pt x="199" y="152"/>
                </a:cubicBezTo>
                <a:cubicBezTo>
                  <a:pt x="199" y="152"/>
                  <a:pt x="199" y="152"/>
                  <a:pt x="199" y="152"/>
                </a:cubicBezTo>
                <a:cubicBezTo>
                  <a:pt x="201" y="156"/>
                  <a:pt x="201" y="156"/>
                  <a:pt x="201" y="156"/>
                </a:cubicBezTo>
                <a:cubicBezTo>
                  <a:pt x="201" y="156"/>
                  <a:pt x="201" y="156"/>
                  <a:pt x="201" y="156"/>
                </a:cubicBezTo>
                <a:cubicBezTo>
                  <a:pt x="201" y="157"/>
                  <a:pt x="200" y="157"/>
                  <a:pt x="200" y="157"/>
                </a:cubicBezTo>
                <a:close/>
                <a:moveTo>
                  <a:pt x="219" y="157"/>
                </a:moveTo>
                <a:cubicBezTo>
                  <a:pt x="218" y="157"/>
                  <a:pt x="218" y="157"/>
                  <a:pt x="218" y="157"/>
                </a:cubicBezTo>
                <a:cubicBezTo>
                  <a:pt x="218" y="157"/>
                  <a:pt x="217" y="157"/>
                  <a:pt x="217" y="157"/>
                </a:cubicBezTo>
                <a:cubicBezTo>
                  <a:pt x="206" y="157"/>
                  <a:pt x="206" y="157"/>
                  <a:pt x="206" y="157"/>
                </a:cubicBezTo>
                <a:cubicBezTo>
                  <a:pt x="206" y="157"/>
                  <a:pt x="205" y="157"/>
                  <a:pt x="205" y="157"/>
                </a:cubicBezTo>
                <a:cubicBezTo>
                  <a:pt x="205" y="157"/>
                  <a:pt x="204" y="157"/>
                  <a:pt x="204" y="157"/>
                </a:cubicBezTo>
                <a:cubicBezTo>
                  <a:pt x="204" y="157"/>
                  <a:pt x="203" y="157"/>
                  <a:pt x="203" y="156"/>
                </a:cubicBezTo>
                <a:cubicBezTo>
                  <a:pt x="203" y="156"/>
                  <a:pt x="203" y="156"/>
                  <a:pt x="202" y="156"/>
                </a:cubicBezTo>
                <a:cubicBezTo>
                  <a:pt x="201" y="152"/>
                  <a:pt x="201" y="152"/>
                  <a:pt x="201" y="152"/>
                </a:cubicBezTo>
                <a:cubicBezTo>
                  <a:pt x="201" y="152"/>
                  <a:pt x="201" y="152"/>
                  <a:pt x="201" y="152"/>
                </a:cubicBezTo>
                <a:cubicBezTo>
                  <a:pt x="201" y="152"/>
                  <a:pt x="201" y="151"/>
                  <a:pt x="201" y="151"/>
                </a:cubicBezTo>
                <a:cubicBezTo>
                  <a:pt x="201" y="151"/>
                  <a:pt x="202" y="151"/>
                  <a:pt x="202" y="151"/>
                </a:cubicBezTo>
                <a:cubicBezTo>
                  <a:pt x="202" y="151"/>
                  <a:pt x="203" y="151"/>
                  <a:pt x="203" y="151"/>
                </a:cubicBezTo>
                <a:cubicBezTo>
                  <a:pt x="213" y="151"/>
                  <a:pt x="213" y="151"/>
                  <a:pt x="213" y="151"/>
                </a:cubicBezTo>
                <a:cubicBezTo>
                  <a:pt x="214" y="151"/>
                  <a:pt x="214" y="151"/>
                  <a:pt x="214" y="151"/>
                </a:cubicBezTo>
                <a:cubicBezTo>
                  <a:pt x="215" y="151"/>
                  <a:pt x="215" y="151"/>
                  <a:pt x="216" y="151"/>
                </a:cubicBezTo>
                <a:cubicBezTo>
                  <a:pt x="216" y="151"/>
                  <a:pt x="216" y="152"/>
                  <a:pt x="216" y="152"/>
                </a:cubicBezTo>
                <a:cubicBezTo>
                  <a:pt x="217" y="152"/>
                  <a:pt x="217" y="152"/>
                  <a:pt x="217" y="152"/>
                </a:cubicBezTo>
                <a:cubicBezTo>
                  <a:pt x="219" y="156"/>
                  <a:pt x="219" y="156"/>
                  <a:pt x="219" y="156"/>
                </a:cubicBezTo>
                <a:cubicBezTo>
                  <a:pt x="219" y="156"/>
                  <a:pt x="219" y="156"/>
                  <a:pt x="219" y="156"/>
                </a:cubicBezTo>
                <a:cubicBezTo>
                  <a:pt x="219" y="157"/>
                  <a:pt x="219" y="157"/>
                  <a:pt x="219" y="157"/>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22" name="Rectangle 21"/>
          <p:cNvSpPr/>
          <p:nvPr/>
        </p:nvSpPr>
        <p:spPr>
          <a:xfrm rot="2675091">
            <a:off x="2953714" y="1953363"/>
            <a:ext cx="777240" cy="777240"/>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5" name="Rectangle 14"/>
          <p:cNvSpPr/>
          <p:nvPr/>
        </p:nvSpPr>
        <p:spPr>
          <a:xfrm rot="2675091">
            <a:off x="2948736" y="2060548"/>
            <a:ext cx="777240" cy="777240"/>
          </a:xfrm>
          <a:prstGeom prst="rect">
            <a:avLst/>
          </a:prstGeom>
          <a:solidFill>
            <a:schemeClr val="accent3"/>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6" name="Rectangle 25"/>
          <p:cNvSpPr/>
          <p:nvPr/>
        </p:nvSpPr>
        <p:spPr>
          <a:xfrm rot="2675091">
            <a:off x="7862426" y="1946770"/>
            <a:ext cx="777240" cy="777240"/>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9" name="Rectangle 18"/>
          <p:cNvSpPr/>
          <p:nvPr/>
        </p:nvSpPr>
        <p:spPr>
          <a:xfrm rot="2675091">
            <a:off x="7857879" y="2060548"/>
            <a:ext cx="777240" cy="777240"/>
          </a:xfrm>
          <a:prstGeom prst="rect">
            <a:avLst/>
          </a:prstGeom>
          <a:solidFill>
            <a:schemeClr val="accent3"/>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nvGrpSpPr>
          <p:cNvPr id="39" name="Group 38"/>
          <p:cNvGrpSpPr/>
          <p:nvPr/>
        </p:nvGrpSpPr>
        <p:grpSpPr>
          <a:xfrm>
            <a:off x="8005015" y="2216373"/>
            <a:ext cx="493190" cy="465592"/>
            <a:chOff x="4686300" y="2685705"/>
            <a:chExt cx="598487" cy="458787"/>
          </a:xfrm>
        </p:grpSpPr>
        <p:sp>
          <p:nvSpPr>
            <p:cNvPr id="40" name="Freeform 65"/>
            <p:cNvSpPr>
              <a:spLocks/>
            </p:cNvSpPr>
            <p:nvPr/>
          </p:nvSpPr>
          <p:spPr bwMode="auto">
            <a:xfrm>
              <a:off x="4879975" y="2685705"/>
              <a:ext cx="404812" cy="301625"/>
            </a:xfrm>
            <a:custGeom>
              <a:avLst/>
              <a:gdLst>
                <a:gd name="T0" fmla="*/ 173 w 173"/>
                <a:gd name="T1" fmla="*/ 55 h 129"/>
                <a:gd name="T2" fmla="*/ 86 w 173"/>
                <a:gd name="T3" fmla="*/ 0 h 129"/>
                <a:gd name="T4" fmla="*/ 0 w 173"/>
                <a:gd name="T5" fmla="*/ 55 h 129"/>
                <a:gd name="T6" fmla="*/ 86 w 173"/>
                <a:gd name="T7" fmla="*/ 109 h 129"/>
                <a:gd name="T8" fmla="*/ 125 w 173"/>
                <a:gd name="T9" fmla="*/ 103 h 129"/>
                <a:gd name="T10" fmla="*/ 161 w 173"/>
                <a:gd name="T11" fmla="*/ 129 h 129"/>
                <a:gd name="T12" fmla="*/ 150 w 173"/>
                <a:gd name="T13" fmla="*/ 91 h 129"/>
                <a:gd name="T14" fmla="*/ 173 w 173"/>
                <a:gd name="T15" fmla="*/ 55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 h="129">
                  <a:moveTo>
                    <a:pt x="173" y="55"/>
                  </a:moveTo>
                  <a:cubicBezTo>
                    <a:pt x="173" y="24"/>
                    <a:pt x="134" y="0"/>
                    <a:pt x="86" y="0"/>
                  </a:cubicBezTo>
                  <a:cubicBezTo>
                    <a:pt x="39" y="0"/>
                    <a:pt x="0" y="24"/>
                    <a:pt x="0" y="55"/>
                  </a:cubicBezTo>
                  <a:cubicBezTo>
                    <a:pt x="0" y="85"/>
                    <a:pt x="39" y="109"/>
                    <a:pt x="86" y="109"/>
                  </a:cubicBezTo>
                  <a:cubicBezTo>
                    <a:pt x="100" y="109"/>
                    <a:pt x="113" y="107"/>
                    <a:pt x="125" y="103"/>
                  </a:cubicBezTo>
                  <a:cubicBezTo>
                    <a:pt x="138" y="109"/>
                    <a:pt x="151" y="118"/>
                    <a:pt x="161" y="129"/>
                  </a:cubicBezTo>
                  <a:cubicBezTo>
                    <a:pt x="158" y="118"/>
                    <a:pt x="152" y="104"/>
                    <a:pt x="150" y="91"/>
                  </a:cubicBezTo>
                  <a:cubicBezTo>
                    <a:pt x="164" y="81"/>
                    <a:pt x="173" y="69"/>
                    <a:pt x="173" y="55"/>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41" name="Freeform 66"/>
            <p:cNvSpPr>
              <a:spLocks/>
            </p:cNvSpPr>
            <p:nvPr/>
          </p:nvSpPr>
          <p:spPr bwMode="auto">
            <a:xfrm>
              <a:off x="4686300" y="2749205"/>
              <a:ext cx="357187" cy="395287"/>
            </a:xfrm>
            <a:custGeom>
              <a:avLst/>
              <a:gdLst>
                <a:gd name="T0" fmla="*/ 70 w 153"/>
                <a:gd name="T1" fmla="*/ 34 h 169"/>
                <a:gd name="T2" fmla="*/ 89 w 153"/>
                <a:gd name="T3" fmla="*/ 0 h 169"/>
                <a:gd name="T4" fmla="*/ 86 w 153"/>
                <a:gd name="T5" fmla="*/ 0 h 169"/>
                <a:gd name="T6" fmla="*/ 0 w 153"/>
                <a:gd name="T7" fmla="*/ 54 h 169"/>
                <a:gd name="T8" fmla="*/ 15 w 153"/>
                <a:gd name="T9" fmla="*/ 86 h 169"/>
                <a:gd name="T10" fmla="*/ 14 w 153"/>
                <a:gd name="T11" fmla="*/ 86 h 169"/>
                <a:gd name="T12" fmla="*/ 12 w 153"/>
                <a:gd name="T13" fmla="*/ 169 h 169"/>
                <a:gd name="T14" fmla="*/ 104 w 153"/>
                <a:gd name="T15" fmla="*/ 109 h 169"/>
                <a:gd name="T16" fmla="*/ 102 w 153"/>
                <a:gd name="T17" fmla="*/ 108 h 169"/>
                <a:gd name="T18" fmla="*/ 153 w 153"/>
                <a:gd name="T19" fmla="*/ 89 h 169"/>
                <a:gd name="T20" fmla="*/ 70 w 153"/>
                <a:gd name="T21" fmla="*/ 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69">
                  <a:moveTo>
                    <a:pt x="70" y="34"/>
                  </a:moveTo>
                  <a:cubicBezTo>
                    <a:pt x="70" y="21"/>
                    <a:pt x="77" y="9"/>
                    <a:pt x="89" y="0"/>
                  </a:cubicBezTo>
                  <a:cubicBezTo>
                    <a:pt x="88" y="0"/>
                    <a:pt x="87" y="0"/>
                    <a:pt x="86" y="0"/>
                  </a:cubicBezTo>
                  <a:cubicBezTo>
                    <a:pt x="38" y="0"/>
                    <a:pt x="0" y="24"/>
                    <a:pt x="0" y="54"/>
                  </a:cubicBezTo>
                  <a:cubicBezTo>
                    <a:pt x="0" y="66"/>
                    <a:pt x="5" y="77"/>
                    <a:pt x="15" y="86"/>
                  </a:cubicBezTo>
                  <a:cubicBezTo>
                    <a:pt x="14" y="86"/>
                    <a:pt x="14" y="86"/>
                    <a:pt x="14" y="86"/>
                  </a:cubicBezTo>
                  <a:cubicBezTo>
                    <a:pt x="32" y="111"/>
                    <a:pt x="15" y="143"/>
                    <a:pt x="12" y="169"/>
                  </a:cubicBezTo>
                  <a:cubicBezTo>
                    <a:pt x="27" y="130"/>
                    <a:pt x="63" y="108"/>
                    <a:pt x="104" y="109"/>
                  </a:cubicBezTo>
                  <a:cubicBezTo>
                    <a:pt x="102" y="108"/>
                    <a:pt x="102" y="108"/>
                    <a:pt x="102" y="108"/>
                  </a:cubicBezTo>
                  <a:cubicBezTo>
                    <a:pt x="122" y="106"/>
                    <a:pt x="140" y="99"/>
                    <a:pt x="153" y="89"/>
                  </a:cubicBezTo>
                  <a:cubicBezTo>
                    <a:pt x="107" y="88"/>
                    <a:pt x="70" y="64"/>
                    <a:pt x="70" y="3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grpSp>
      <p:sp>
        <p:nvSpPr>
          <p:cNvPr id="84" name="Rectangle 83"/>
          <p:cNvSpPr/>
          <p:nvPr/>
        </p:nvSpPr>
        <p:spPr>
          <a:xfrm rot="2675091">
            <a:off x="1729741" y="1932455"/>
            <a:ext cx="777240" cy="777240"/>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85" name="Rectangle 84"/>
          <p:cNvSpPr/>
          <p:nvPr/>
        </p:nvSpPr>
        <p:spPr>
          <a:xfrm rot="2675091">
            <a:off x="1724763" y="2039640"/>
            <a:ext cx="777240" cy="777240"/>
          </a:xfrm>
          <a:prstGeom prst="rect">
            <a:avLst/>
          </a:prstGeom>
          <a:solidFill>
            <a:schemeClr val="accent3"/>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nvGrpSpPr>
          <p:cNvPr id="42" name="Group 41"/>
          <p:cNvGrpSpPr/>
          <p:nvPr/>
        </p:nvGrpSpPr>
        <p:grpSpPr>
          <a:xfrm>
            <a:off x="3084697" y="2217911"/>
            <a:ext cx="506747" cy="437427"/>
            <a:chOff x="6010275" y="2994025"/>
            <a:chExt cx="596901" cy="608013"/>
          </a:xfrm>
          <a:solidFill>
            <a:schemeClr val="accent1">
              <a:lumMod val="50000"/>
            </a:schemeClr>
          </a:solidFill>
        </p:grpSpPr>
        <p:sp>
          <p:nvSpPr>
            <p:cNvPr id="43" name="Freeform 75"/>
            <p:cNvSpPr>
              <a:spLocks/>
            </p:cNvSpPr>
            <p:nvPr/>
          </p:nvSpPr>
          <p:spPr bwMode="auto">
            <a:xfrm>
              <a:off x="6010275" y="3027363"/>
              <a:ext cx="157163" cy="250825"/>
            </a:xfrm>
            <a:custGeom>
              <a:avLst/>
              <a:gdLst>
                <a:gd name="T0" fmla="*/ 62 w 67"/>
                <a:gd name="T1" fmla="*/ 80 h 108"/>
                <a:gd name="T2" fmla="*/ 5 w 67"/>
                <a:gd name="T3" fmla="*/ 80 h 108"/>
                <a:gd name="T4" fmla="*/ 33 w 67"/>
                <a:gd name="T5" fmla="*/ 0 h 108"/>
                <a:gd name="T6" fmla="*/ 29 w 67"/>
                <a:gd name="T7" fmla="*/ 0 h 108"/>
                <a:gd name="T8" fmla="*/ 1 w 67"/>
                <a:gd name="T9" fmla="*/ 80 h 108"/>
                <a:gd name="T10" fmla="*/ 1 w 67"/>
                <a:gd name="T11" fmla="*/ 80 h 108"/>
                <a:gd name="T12" fmla="*/ 1 w 67"/>
                <a:gd name="T13" fmla="*/ 80 h 108"/>
                <a:gd name="T14" fmla="*/ 1 w 67"/>
                <a:gd name="T15" fmla="*/ 80 h 108"/>
                <a:gd name="T16" fmla="*/ 1 w 67"/>
                <a:gd name="T17" fmla="*/ 82 h 108"/>
                <a:gd name="T18" fmla="*/ 34 w 67"/>
                <a:gd name="T19" fmla="*/ 108 h 108"/>
                <a:gd name="T20" fmla="*/ 66 w 67"/>
                <a:gd name="T21" fmla="*/ 82 h 108"/>
                <a:gd name="T22" fmla="*/ 66 w 67"/>
                <a:gd name="T23" fmla="*/ 80 h 108"/>
                <a:gd name="T24" fmla="*/ 66 w 67"/>
                <a:gd name="T25" fmla="*/ 80 h 108"/>
                <a:gd name="T26" fmla="*/ 38 w 67"/>
                <a:gd name="T27" fmla="*/ 0 h 108"/>
                <a:gd name="T28" fmla="*/ 34 w 67"/>
                <a:gd name="T29" fmla="*/ 0 h 108"/>
                <a:gd name="T30" fmla="*/ 62 w 67"/>
                <a:gd name="T31" fmla="*/ 8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7" h="108">
                  <a:moveTo>
                    <a:pt x="62" y="80"/>
                  </a:moveTo>
                  <a:cubicBezTo>
                    <a:pt x="5" y="80"/>
                    <a:pt x="5" y="80"/>
                    <a:pt x="5" y="80"/>
                  </a:cubicBezTo>
                  <a:cubicBezTo>
                    <a:pt x="33" y="0"/>
                    <a:pt x="33" y="0"/>
                    <a:pt x="33" y="0"/>
                  </a:cubicBezTo>
                  <a:cubicBezTo>
                    <a:pt x="29" y="0"/>
                    <a:pt x="29" y="0"/>
                    <a:pt x="29" y="0"/>
                  </a:cubicBezTo>
                  <a:cubicBezTo>
                    <a:pt x="1" y="80"/>
                    <a:pt x="1" y="80"/>
                    <a:pt x="1" y="80"/>
                  </a:cubicBezTo>
                  <a:cubicBezTo>
                    <a:pt x="1" y="80"/>
                    <a:pt x="1" y="80"/>
                    <a:pt x="1" y="80"/>
                  </a:cubicBezTo>
                  <a:cubicBezTo>
                    <a:pt x="1" y="80"/>
                    <a:pt x="1" y="80"/>
                    <a:pt x="1" y="80"/>
                  </a:cubicBezTo>
                  <a:cubicBezTo>
                    <a:pt x="1" y="80"/>
                    <a:pt x="1" y="80"/>
                    <a:pt x="1" y="80"/>
                  </a:cubicBezTo>
                  <a:cubicBezTo>
                    <a:pt x="0" y="81"/>
                    <a:pt x="0" y="82"/>
                    <a:pt x="1" y="82"/>
                  </a:cubicBezTo>
                  <a:cubicBezTo>
                    <a:pt x="2" y="96"/>
                    <a:pt x="16" y="108"/>
                    <a:pt x="34" y="108"/>
                  </a:cubicBezTo>
                  <a:cubicBezTo>
                    <a:pt x="51" y="108"/>
                    <a:pt x="65" y="96"/>
                    <a:pt x="66" y="82"/>
                  </a:cubicBezTo>
                  <a:cubicBezTo>
                    <a:pt x="67" y="82"/>
                    <a:pt x="67" y="81"/>
                    <a:pt x="66" y="80"/>
                  </a:cubicBezTo>
                  <a:cubicBezTo>
                    <a:pt x="66" y="80"/>
                    <a:pt x="66" y="80"/>
                    <a:pt x="66" y="80"/>
                  </a:cubicBezTo>
                  <a:cubicBezTo>
                    <a:pt x="38" y="0"/>
                    <a:pt x="38" y="0"/>
                    <a:pt x="38" y="0"/>
                  </a:cubicBezTo>
                  <a:cubicBezTo>
                    <a:pt x="34" y="0"/>
                    <a:pt x="34" y="0"/>
                    <a:pt x="34" y="0"/>
                  </a:cubicBezTo>
                  <a:lnTo>
                    <a:pt x="62" y="8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44" name="Freeform 76"/>
            <p:cNvSpPr>
              <a:spLocks/>
            </p:cNvSpPr>
            <p:nvPr/>
          </p:nvSpPr>
          <p:spPr bwMode="auto">
            <a:xfrm>
              <a:off x="6011863" y="2994025"/>
              <a:ext cx="595313" cy="608013"/>
            </a:xfrm>
            <a:custGeom>
              <a:avLst/>
              <a:gdLst>
                <a:gd name="T0" fmla="*/ 232 w 255"/>
                <a:gd name="T1" fmla="*/ 223 h 261"/>
                <a:gd name="T2" fmla="*/ 147 w 255"/>
                <a:gd name="T3" fmla="*/ 223 h 261"/>
                <a:gd name="T4" fmla="*/ 147 w 255"/>
                <a:gd name="T5" fmla="*/ 49 h 261"/>
                <a:gd name="T6" fmla="*/ 219 w 255"/>
                <a:gd name="T7" fmla="*/ 74 h 261"/>
                <a:gd name="T8" fmla="*/ 218 w 255"/>
                <a:gd name="T9" fmla="*/ 74 h 261"/>
                <a:gd name="T10" fmla="*/ 224 w 255"/>
                <a:gd name="T11" fmla="*/ 74 h 261"/>
                <a:gd name="T12" fmla="*/ 224 w 255"/>
                <a:gd name="T13" fmla="*/ 74 h 261"/>
                <a:gd name="T14" fmla="*/ 226 w 255"/>
                <a:gd name="T15" fmla="*/ 71 h 261"/>
                <a:gd name="T16" fmla="*/ 223 w 255"/>
                <a:gd name="T17" fmla="*/ 66 h 261"/>
                <a:gd name="T18" fmla="*/ 147 w 255"/>
                <a:gd name="T19" fmla="*/ 40 h 261"/>
                <a:gd name="T20" fmla="*/ 147 w 255"/>
                <a:gd name="T21" fmla="*/ 24 h 261"/>
                <a:gd name="T22" fmla="*/ 128 w 255"/>
                <a:gd name="T23" fmla="*/ 0 h 261"/>
                <a:gd name="T24" fmla="*/ 109 w 255"/>
                <a:gd name="T25" fmla="*/ 24 h 261"/>
                <a:gd name="T26" fmla="*/ 109 w 255"/>
                <a:gd name="T27" fmla="*/ 27 h 261"/>
                <a:gd name="T28" fmla="*/ 36 w 255"/>
                <a:gd name="T29" fmla="*/ 2 h 261"/>
                <a:gd name="T30" fmla="*/ 30 w 255"/>
                <a:gd name="T31" fmla="*/ 5 h 261"/>
                <a:gd name="T32" fmla="*/ 30 w 255"/>
                <a:gd name="T33" fmla="*/ 8 h 261"/>
                <a:gd name="T34" fmla="*/ 28 w 255"/>
                <a:gd name="T35" fmla="*/ 14 h 261"/>
                <a:gd name="T36" fmla="*/ 32 w 255"/>
                <a:gd name="T37" fmla="*/ 14 h 261"/>
                <a:gd name="T38" fmla="*/ 33 w 255"/>
                <a:gd name="T39" fmla="*/ 13 h 261"/>
                <a:gd name="T40" fmla="*/ 33 w 255"/>
                <a:gd name="T41" fmla="*/ 14 h 261"/>
                <a:gd name="T42" fmla="*/ 37 w 255"/>
                <a:gd name="T43" fmla="*/ 14 h 261"/>
                <a:gd name="T44" fmla="*/ 36 w 255"/>
                <a:gd name="T45" fmla="*/ 11 h 261"/>
                <a:gd name="T46" fmla="*/ 109 w 255"/>
                <a:gd name="T47" fmla="*/ 36 h 261"/>
                <a:gd name="T48" fmla="*/ 109 w 255"/>
                <a:gd name="T49" fmla="*/ 223 h 261"/>
                <a:gd name="T50" fmla="*/ 24 w 255"/>
                <a:gd name="T51" fmla="*/ 223 h 261"/>
                <a:gd name="T52" fmla="*/ 0 w 255"/>
                <a:gd name="T53" fmla="*/ 242 h 261"/>
                <a:gd name="T54" fmla="*/ 24 w 255"/>
                <a:gd name="T55" fmla="*/ 261 h 261"/>
                <a:gd name="T56" fmla="*/ 232 w 255"/>
                <a:gd name="T57" fmla="*/ 261 h 261"/>
                <a:gd name="T58" fmla="*/ 255 w 255"/>
                <a:gd name="T59" fmla="*/ 242 h 261"/>
                <a:gd name="T60" fmla="*/ 232 w 255"/>
                <a:gd name="T61" fmla="*/ 223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5" h="261">
                  <a:moveTo>
                    <a:pt x="232" y="223"/>
                  </a:moveTo>
                  <a:cubicBezTo>
                    <a:pt x="147" y="223"/>
                    <a:pt x="147" y="223"/>
                    <a:pt x="147" y="223"/>
                  </a:cubicBezTo>
                  <a:cubicBezTo>
                    <a:pt x="147" y="49"/>
                    <a:pt x="147" y="49"/>
                    <a:pt x="147" y="49"/>
                  </a:cubicBezTo>
                  <a:cubicBezTo>
                    <a:pt x="219" y="74"/>
                    <a:pt x="219" y="74"/>
                    <a:pt x="219" y="74"/>
                  </a:cubicBezTo>
                  <a:cubicBezTo>
                    <a:pt x="218" y="74"/>
                    <a:pt x="218" y="74"/>
                    <a:pt x="218" y="74"/>
                  </a:cubicBezTo>
                  <a:cubicBezTo>
                    <a:pt x="224" y="74"/>
                    <a:pt x="224" y="74"/>
                    <a:pt x="224" y="74"/>
                  </a:cubicBezTo>
                  <a:cubicBezTo>
                    <a:pt x="224" y="74"/>
                    <a:pt x="224" y="74"/>
                    <a:pt x="224" y="74"/>
                  </a:cubicBezTo>
                  <a:cubicBezTo>
                    <a:pt x="225" y="73"/>
                    <a:pt x="225" y="72"/>
                    <a:pt x="226" y="71"/>
                  </a:cubicBezTo>
                  <a:cubicBezTo>
                    <a:pt x="227" y="69"/>
                    <a:pt x="225" y="66"/>
                    <a:pt x="223" y="66"/>
                  </a:cubicBezTo>
                  <a:cubicBezTo>
                    <a:pt x="147" y="40"/>
                    <a:pt x="147" y="40"/>
                    <a:pt x="147" y="40"/>
                  </a:cubicBezTo>
                  <a:cubicBezTo>
                    <a:pt x="147" y="24"/>
                    <a:pt x="147" y="24"/>
                    <a:pt x="147" y="24"/>
                  </a:cubicBezTo>
                  <a:cubicBezTo>
                    <a:pt x="147" y="11"/>
                    <a:pt x="139" y="0"/>
                    <a:pt x="128" y="0"/>
                  </a:cubicBezTo>
                  <a:cubicBezTo>
                    <a:pt x="117" y="0"/>
                    <a:pt x="109" y="11"/>
                    <a:pt x="109" y="24"/>
                  </a:cubicBezTo>
                  <a:cubicBezTo>
                    <a:pt x="109" y="27"/>
                    <a:pt x="109" y="27"/>
                    <a:pt x="109" y="27"/>
                  </a:cubicBezTo>
                  <a:cubicBezTo>
                    <a:pt x="36" y="2"/>
                    <a:pt x="36" y="2"/>
                    <a:pt x="36" y="2"/>
                  </a:cubicBezTo>
                  <a:cubicBezTo>
                    <a:pt x="33" y="1"/>
                    <a:pt x="31" y="2"/>
                    <a:pt x="30" y="5"/>
                  </a:cubicBezTo>
                  <a:cubicBezTo>
                    <a:pt x="30" y="6"/>
                    <a:pt x="30" y="7"/>
                    <a:pt x="30" y="8"/>
                  </a:cubicBezTo>
                  <a:cubicBezTo>
                    <a:pt x="28" y="14"/>
                    <a:pt x="28" y="14"/>
                    <a:pt x="28" y="14"/>
                  </a:cubicBezTo>
                  <a:cubicBezTo>
                    <a:pt x="32" y="14"/>
                    <a:pt x="32" y="14"/>
                    <a:pt x="32" y="14"/>
                  </a:cubicBezTo>
                  <a:cubicBezTo>
                    <a:pt x="33" y="13"/>
                    <a:pt x="33" y="13"/>
                    <a:pt x="33" y="13"/>
                  </a:cubicBezTo>
                  <a:cubicBezTo>
                    <a:pt x="33" y="14"/>
                    <a:pt x="33" y="14"/>
                    <a:pt x="33" y="14"/>
                  </a:cubicBezTo>
                  <a:cubicBezTo>
                    <a:pt x="37" y="14"/>
                    <a:pt x="37" y="14"/>
                    <a:pt x="37" y="14"/>
                  </a:cubicBezTo>
                  <a:cubicBezTo>
                    <a:pt x="36" y="11"/>
                    <a:pt x="36" y="11"/>
                    <a:pt x="36" y="11"/>
                  </a:cubicBezTo>
                  <a:cubicBezTo>
                    <a:pt x="109" y="36"/>
                    <a:pt x="109" y="36"/>
                    <a:pt x="109" y="36"/>
                  </a:cubicBezTo>
                  <a:cubicBezTo>
                    <a:pt x="109" y="223"/>
                    <a:pt x="109" y="223"/>
                    <a:pt x="109" y="223"/>
                  </a:cubicBezTo>
                  <a:cubicBezTo>
                    <a:pt x="24" y="223"/>
                    <a:pt x="24" y="223"/>
                    <a:pt x="24" y="223"/>
                  </a:cubicBezTo>
                  <a:cubicBezTo>
                    <a:pt x="11" y="223"/>
                    <a:pt x="0" y="231"/>
                    <a:pt x="0" y="242"/>
                  </a:cubicBezTo>
                  <a:cubicBezTo>
                    <a:pt x="0" y="252"/>
                    <a:pt x="11" y="261"/>
                    <a:pt x="24" y="261"/>
                  </a:cubicBezTo>
                  <a:cubicBezTo>
                    <a:pt x="232" y="261"/>
                    <a:pt x="232" y="261"/>
                    <a:pt x="232" y="261"/>
                  </a:cubicBezTo>
                  <a:cubicBezTo>
                    <a:pt x="245" y="261"/>
                    <a:pt x="255" y="252"/>
                    <a:pt x="255" y="242"/>
                  </a:cubicBezTo>
                  <a:cubicBezTo>
                    <a:pt x="255" y="231"/>
                    <a:pt x="245" y="223"/>
                    <a:pt x="232" y="223"/>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45" name="Freeform 77"/>
            <p:cNvSpPr>
              <a:spLocks noEditPoints="1"/>
            </p:cNvSpPr>
            <p:nvPr/>
          </p:nvSpPr>
          <p:spPr bwMode="auto">
            <a:xfrm>
              <a:off x="6451600" y="3167063"/>
              <a:ext cx="153988" cy="260350"/>
            </a:xfrm>
            <a:custGeom>
              <a:avLst/>
              <a:gdLst>
                <a:gd name="T0" fmla="*/ 0 w 66"/>
                <a:gd name="T1" fmla="*/ 85 h 112"/>
                <a:gd name="T2" fmla="*/ 0 w 66"/>
                <a:gd name="T3" fmla="*/ 85 h 112"/>
                <a:gd name="T4" fmla="*/ 0 w 66"/>
                <a:gd name="T5" fmla="*/ 85 h 112"/>
                <a:gd name="T6" fmla="*/ 0 w 66"/>
                <a:gd name="T7" fmla="*/ 86 h 112"/>
                <a:gd name="T8" fmla="*/ 33 w 66"/>
                <a:gd name="T9" fmla="*/ 112 h 112"/>
                <a:gd name="T10" fmla="*/ 66 w 66"/>
                <a:gd name="T11" fmla="*/ 86 h 112"/>
                <a:gd name="T12" fmla="*/ 66 w 66"/>
                <a:gd name="T13" fmla="*/ 85 h 112"/>
                <a:gd name="T14" fmla="*/ 66 w 66"/>
                <a:gd name="T15" fmla="*/ 85 h 112"/>
                <a:gd name="T16" fmla="*/ 66 w 66"/>
                <a:gd name="T17" fmla="*/ 85 h 112"/>
                <a:gd name="T18" fmla="*/ 36 w 66"/>
                <a:gd name="T19" fmla="*/ 0 h 112"/>
                <a:gd name="T20" fmla="*/ 30 w 66"/>
                <a:gd name="T21" fmla="*/ 0 h 112"/>
                <a:gd name="T22" fmla="*/ 0 w 66"/>
                <a:gd name="T23" fmla="*/ 85 h 112"/>
                <a:gd name="T24" fmla="*/ 4 w 66"/>
                <a:gd name="T25" fmla="*/ 85 h 112"/>
                <a:gd name="T26" fmla="*/ 33 w 66"/>
                <a:gd name="T27" fmla="*/ 4 h 112"/>
                <a:gd name="T28" fmla="*/ 62 w 66"/>
                <a:gd name="T29" fmla="*/ 85 h 112"/>
                <a:gd name="T30" fmla="*/ 4 w 66"/>
                <a:gd name="T31" fmla="*/ 8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112">
                  <a:moveTo>
                    <a:pt x="0" y="85"/>
                  </a:moveTo>
                  <a:cubicBezTo>
                    <a:pt x="0" y="85"/>
                    <a:pt x="0" y="85"/>
                    <a:pt x="0" y="85"/>
                  </a:cubicBezTo>
                  <a:cubicBezTo>
                    <a:pt x="0" y="85"/>
                    <a:pt x="0" y="85"/>
                    <a:pt x="0" y="85"/>
                  </a:cubicBezTo>
                  <a:cubicBezTo>
                    <a:pt x="0" y="85"/>
                    <a:pt x="0" y="86"/>
                    <a:pt x="0" y="86"/>
                  </a:cubicBezTo>
                  <a:cubicBezTo>
                    <a:pt x="1" y="101"/>
                    <a:pt x="16" y="112"/>
                    <a:pt x="33" y="112"/>
                  </a:cubicBezTo>
                  <a:cubicBezTo>
                    <a:pt x="51" y="112"/>
                    <a:pt x="65" y="101"/>
                    <a:pt x="66" y="86"/>
                  </a:cubicBezTo>
                  <a:cubicBezTo>
                    <a:pt x="66" y="86"/>
                    <a:pt x="66" y="85"/>
                    <a:pt x="66" y="85"/>
                  </a:cubicBezTo>
                  <a:cubicBezTo>
                    <a:pt x="66" y="85"/>
                    <a:pt x="66" y="85"/>
                    <a:pt x="66" y="85"/>
                  </a:cubicBezTo>
                  <a:cubicBezTo>
                    <a:pt x="66" y="85"/>
                    <a:pt x="66" y="85"/>
                    <a:pt x="66" y="85"/>
                  </a:cubicBezTo>
                  <a:cubicBezTo>
                    <a:pt x="36" y="0"/>
                    <a:pt x="36" y="0"/>
                    <a:pt x="36" y="0"/>
                  </a:cubicBezTo>
                  <a:cubicBezTo>
                    <a:pt x="30" y="0"/>
                    <a:pt x="30" y="0"/>
                    <a:pt x="30" y="0"/>
                  </a:cubicBezTo>
                  <a:lnTo>
                    <a:pt x="0" y="85"/>
                  </a:lnTo>
                  <a:close/>
                  <a:moveTo>
                    <a:pt x="4" y="85"/>
                  </a:moveTo>
                  <a:cubicBezTo>
                    <a:pt x="33" y="4"/>
                    <a:pt x="33" y="4"/>
                    <a:pt x="33" y="4"/>
                  </a:cubicBezTo>
                  <a:cubicBezTo>
                    <a:pt x="62" y="85"/>
                    <a:pt x="62" y="85"/>
                    <a:pt x="62" y="85"/>
                  </a:cubicBezTo>
                  <a:lnTo>
                    <a:pt x="4" y="8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grpSp>
      <p:sp>
        <p:nvSpPr>
          <p:cNvPr id="20" name="Rectangle 19"/>
          <p:cNvSpPr/>
          <p:nvPr/>
        </p:nvSpPr>
        <p:spPr>
          <a:xfrm rot="2675091">
            <a:off x="505768" y="1963123"/>
            <a:ext cx="777240" cy="777240"/>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3" name="Rectangle 2"/>
          <p:cNvSpPr/>
          <p:nvPr/>
        </p:nvSpPr>
        <p:spPr>
          <a:xfrm rot="2675091">
            <a:off x="505766" y="2060548"/>
            <a:ext cx="777240" cy="777240"/>
          </a:xfrm>
          <a:prstGeom prst="rect">
            <a:avLst/>
          </a:prstGeom>
          <a:solidFill>
            <a:schemeClr val="accent3"/>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nvGrpSpPr>
          <p:cNvPr id="46" name="Group 45"/>
          <p:cNvGrpSpPr/>
          <p:nvPr/>
        </p:nvGrpSpPr>
        <p:grpSpPr>
          <a:xfrm>
            <a:off x="1867457" y="2259107"/>
            <a:ext cx="494213" cy="369094"/>
            <a:chOff x="7939088" y="1628775"/>
            <a:chExt cx="596900" cy="422275"/>
          </a:xfrm>
          <a:solidFill>
            <a:schemeClr val="accent1">
              <a:lumMod val="50000"/>
            </a:schemeClr>
          </a:solidFill>
        </p:grpSpPr>
        <p:sp>
          <p:nvSpPr>
            <p:cNvPr id="47" name="Freeform 35"/>
            <p:cNvSpPr>
              <a:spLocks noEditPoints="1"/>
            </p:cNvSpPr>
            <p:nvPr/>
          </p:nvSpPr>
          <p:spPr bwMode="auto">
            <a:xfrm>
              <a:off x="7939088" y="1628775"/>
              <a:ext cx="596900" cy="422275"/>
            </a:xfrm>
            <a:custGeom>
              <a:avLst/>
              <a:gdLst>
                <a:gd name="T0" fmla="*/ 244 w 256"/>
                <a:gd name="T1" fmla="*/ 38 h 180"/>
                <a:gd name="T2" fmla="*/ 200 w 256"/>
                <a:gd name="T3" fmla="*/ 0 h 180"/>
                <a:gd name="T4" fmla="*/ 55 w 256"/>
                <a:gd name="T5" fmla="*/ 0 h 180"/>
                <a:gd name="T6" fmla="*/ 11 w 256"/>
                <a:gd name="T7" fmla="*/ 38 h 180"/>
                <a:gd name="T8" fmla="*/ 0 w 256"/>
                <a:gd name="T9" fmla="*/ 52 h 180"/>
                <a:gd name="T10" fmla="*/ 0 w 256"/>
                <a:gd name="T11" fmla="*/ 65 h 180"/>
                <a:gd name="T12" fmla="*/ 14 w 256"/>
                <a:gd name="T13" fmla="*/ 79 h 180"/>
                <a:gd name="T14" fmla="*/ 46 w 256"/>
                <a:gd name="T15" fmla="*/ 79 h 180"/>
                <a:gd name="T16" fmla="*/ 60 w 256"/>
                <a:gd name="T17" fmla="*/ 65 h 180"/>
                <a:gd name="T18" fmla="*/ 60 w 256"/>
                <a:gd name="T19" fmla="*/ 52 h 180"/>
                <a:gd name="T20" fmla="*/ 50 w 256"/>
                <a:gd name="T21" fmla="*/ 38 h 180"/>
                <a:gd name="T22" fmla="*/ 76 w 256"/>
                <a:gd name="T23" fmla="*/ 21 h 180"/>
                <a:gd name="T24" fmla="*/ 85 w 256"/>
                <a:gd name="T25" fmla="*/ 21 h 180"/>
                <a:gd name="T26" fmla="*/ 85 w 256"/>
                <a:gd name="T27" fmla="*/ 22 h 180"/>
                <a:gd name="T28" fmla="*/ 85 w 256"/>
                <a:gd name="T29" fmla="*/ 79 h 180"/>
                <a:gd name="T30" fmla="*/ 68 w 256"/>
                <a:gd name="T31" fmla="*/ 79 h 180"/>
                <a:gd name="T32" fmla="*/ 65 w 256"/>
                <a:gd name="T33" fmla="*/ 79 h 180"/>
                <a:gd name="T34" fmla="*/ 64 w 256"/>
                <a:gd name="T35" fmla="*/ 81 h 180"/>
                <a:gd name="T36" fmla="*/ 28 w 256"/>
                <a:gd name="T37" fmla="*/ 174 h 180"/>
                <a:gd name="T38" fmla="*/ 29 w 256"/>
                <a:gd name="T39" fmla="*/ 178 h 180"/>
                <a:gd name="T40" fmla="*/ 32 w 256"/>
                <a:gd name="T41" fmla="*/ 180 h 180"/>
                <a:gd name="T42" fmla="*/ 223 w 256"/>
                <a:gd name="T43" fmla="*/ 180 h 180"/>
                <a:gd name="T44" fmla="*/ 226 w 256"/>
                <a:gd name="T45" fmla="*/ 178 h 180"/>
                <a:gd name="T46" fmla="*/ 227 w 256"/>
                <a:gd name="T47" fmla="*/ 174 h 180"/>
                <a:gd name="T48" fmla="*/ 191 w 256"/>
                <a:gd name="T49" fmla="*/ 81 h 180"/>
                <a:gd name="T50" fmla="*/ 190 w 256"/>
                <a:gd name="T51" fmla="*/ 79 h 180"/>
                <a:gd name="T52" fmla="*/ 187 w 256"/>
                <a:gd name="T53" fmla="*/ 79 h 180"/>
                <a:gd name="T54" fmla="*/ 170 w 256"/>
                <a:gd name="T55" fmla="*/ 79 h 180"/>
                <a:gd name="T56" fmla="*/ 170 w 256"/>
                <a:gd name="T57" fmla="*/ 22 h 180"/>
                <a:gd name="T58" fmla="*/ 170 w 256"/>
                <a:gd name="T59" fmla="*/ 21 h 180"/>
                <a:gd name="T60" fmla="*/ 178 w 256"/>
                <a:gd name="T61" fmla="*/ 21 h 180"/>
                <a:gd name="T62" fmla="*/ 205 w 256"/>
                <a:gd name="T63" fmla="*/ 38 h 180"/>
                <a:gd name="T64" fmla="*/ 195 w 256"/>
                <a:gd name="T65" fmla="*/ 52 h 180"/>
                <a:gd name="T66" fmla="*/ 195 w 256"/>
                <a:gd name="T67" fmla="*/ 65 h 180"/>
                <a:gd name="T68" fmla="*/ 209 w 256"/>
                <a:gd name="T69" fmla="*/ 79 h 180"/>
                <a:gd name="T70" fmla="*/ 241 w 256"/>
                <a:gd name="T71" fmla="*/ 79 h 180"/>
                <a:gd name="T72" fmla="*/ 256 w 256"/>
                <a:gd name="T73" fmla="*/ 65 h 180"/>
                <a:gd name="T74" fmla="*/ 256 w 256"/>
                <a:gd name="T75" fmla="*/ 52 h 180"/>
                <a:gd name="T76" fmla="*/ 244 w 256"/>
                <a:gd name="T77" fmla="*/ 38 h 180"/>
                <a:gd name="T78" fmla="*/ 147 w 256"/>
                <a:gd name="T79" fmla="*/ 21 h 180"/>
                <a:gd name="T80" fmla="*/ 147 w 256"/>
                <a:gd name="T81" fmla="*/ 22 h 180"/>
                <a:gd name="T82" fmla="*/ 147 w 256"/>
                <a:gd name="T83" fmla="*/ 79 h 180"/>
                <a:gd name="T84" fmla="*/ 108 w 256"/>
                <a:gd name="T85" fmla="*/ 79 h 180"/>
                <a:gd name="T86" fmla="*/ 108 w 256"/>
                <a:gd name="T87" fmla="*/ 22 h 180"/>
                <a:gd name="T88" fmla="*/ 108 w 256"/>
                <a:gd name="T89" fmla="*/ 21 h 180"/>
                <a:gd name="T90" fmla="*/ 147 w 256"/>
                <a:gd name="T91" fmla="*/ 21 h 180"/>
                <a:gd name="T92" fmla="*/ 152 w 256"/>
                <a:gd name="T93" fmla="*/ 158 h 180"/>
                <a:gd name="T94" fmla="*/ 100 w 256"/>
                <a:gd name="T95" fmla="*/ 160 h 180"/>
                <a:gd name="T96" fmla="*/ 97 w 256"/>
                <a:gd name="T97" fmla="*/ 108 h 180"/>
                <a:gd name="T98" fmla="*/ 149 w 256"/>
                <a:gd name="T99" fmla="*/ 106 h 180"/>
                <a:gd name="T100" fmla="*/ 152 w 256"/>
                <a:gd name="T101" fmla="*/ 15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6" h="180">
                  <a:moveTo>
                    <a:pt x="244" y="38"/>
                  </a:moveTo>
                  <a:cubicBezTo>
                    <a:pt x="241" y="16"/>
                    <a:pt x="222" y="0"/>
                    <a:pt x="200" y="0"/>
                  </a:cubicBezTo>
                  <a:cubicBezTo>
                    <a:pt x="55" y="0"/>
                    <a:pt x="55" y="0"/>
                    <a:pt x="55" y="0"/>
                  </a:cubicBezTo>
                  <a:cubicBezTo>
                    <a:pt x="33" y="0"/>
                    <a:pt x="14" y="16"/>
                    <a:pt x="11" y="38"/>
                  </a:cubicBezTo>
                  <a:cubicBezTo>
                    <a:pt x="4" y="39"/>
                    <a:pt x="0" y="45"/>
                    <a:pt x="0" y="52"/>
                  </a:cubicBezTo>
                  <a:cubicBezTo>
                    <a:pt x="0" y="65"/>
                    <a:pt x="0" y="65"/>
                    <a:pt x="0" y="65"/>
                  </a:cubicBezTo>
                  <a:cubicBezTo>
                    <a:pt x="0" y="72"/>
                    <a:pt x="6" y="79"/>
                    <a:pt x="14" y="79"/>
                  </a:cubicBezTo>
                  <a:cubicBezTo>
                    <a:pt x="46" y="79"/>
                    <a:pt x="46" y="79"/>
                    <a:pt x="46" y="79"/>
                  </a:cubicBezTo>
                  <a:cubicBezTo>
                    <a:pt x="54" y="79"/>
                    <a:pt x="60" y="72"/>
                    <a:pt x="60" y="65"/>
                  </a:cubicBezTo>
                  <a:cubicBezTo>
                    <a:pt x="60" y="52"/>
                    <a:pt x="60" y="52"/>
                    <a:pt x="60" y="52"/>
                  </a:cubicBezTo>
                  <a:cubicBezTo>
                    <a:pt x="60" y="45"/>
                    <a:pt x="56" y="40"/>
                    <a:pt x="50" y="38"/>
                  </a:cubicBezTo>
                  <a:cubicBezTo>
                    <a:pt x="54" y="28"/>
                    <a:pt x="65" y="21"/>
                    <a:pt x="76" y="21"/>
                  </a:cubicBezTo>
                  <a:cubicBezTo>
                    <a:pt x="85" y="21"/>
                    <a:pt x="85" y="21"/>
                    <a:pt x="85" y="21"/>
                  </a:cubicBezTo>
                  <a:cubicBezTo>
                    <a:pt x="85" y="21"/>
                    <a:pt x="85" y="22"/>
                    <a:pt x="85" y="22"/>
                  </a:cubicBezTo>
                  <a:cubicBezTo>
                    <a:pt x="85" y="79"/>
                    <a:pt x="85" y="79"/>
                    <a:pt x="85" y="79"/>
                  </a:cubicBezTo>
                  <a:cubicBezTo>
                    <a:pt x="68" y="79"/>
                    <a:pt x="68" y="79"/>
                    <a:pt x="68" y="79"/>
                  </a:cubicBezTo>
                  <a:cubicBezTo>
                    <a:pt x="67" y="79"/>
                    <a:pt x="66" y="79"/>
                    <a:pt x="65" y="79"/>
                  </a:cubicBezTo>
                  <a:cubicBezTo>
                    <a:pt x="64" y="80"/>
                    <a:pt x="64" y="81"/>
                    <a:pt x="64" y="81"/>
                  </a:cubicBezTo>
                  <a:cubicBezTo>
                    <a:pt x="28" y="174"/>
                    <a:pt x="28" y="174"/>
                    <a:pt x="28" y="174"/>
                  </a:cubicBezTo>
                  <a:cubicBezTo>
                    <a:pt x="28" y="176"/>
                    <a:pt x="28" y="177"/>
                    <a:pt x="29" y="178"/>
                  </a:cubicBezTo>
                  <a:cubicBezTo>
                    <a:pt x="30" y="180"/>
                    <a:pt x="31" y="180"/>
                    <a:pt x="32" y="180"/>
                  </a:cubicBezTo>
                  <a:cubicBezTo>
                    <a:pt x="223" y="180"/>
                    <a:pt x="223" y="180"/>
                    <a:pt x="223" y="180"/>
                  </a:cubicBezTo>
                  <a:cubicBezTo>
                    <a:pt x="224" y="180"/>
                    <a:pt x="226" y="180"/>
                    <a:pt x="226" y="178"/>
                  </a:cubicBezTo>
                  <a:cubicBezTo>
                    <a:pt x="227" y="177"/>
                    <a:pt x="227" y="176"/>
                    <a:pt x="227" y="174"/>
                  </a:cubicBezTo>
                  <a:cubicBezTo>
                    <a:pt x="191" y="81"/>
                    <a:pt x="191" y="81"/>
                    <a:pt x="191" y="81"/>
                  </a:cubicBezTo>
                  <a:cubicBezTo>
                    <a:pt x="191" y="81"/>
                    <a:pt x="191" y="80"/>
                    <a:pt x="190" y="79"/>
                  </a:cubicBezTo>
                  <a:cubicBezTo>
                    <a:pt x="189" y="79"/>
                    <a:pt x="188" y="79"/>
                    <a:pt x="187" y="79"/>
                  </a:cubicBezTo>
                  <a:cubicBezTo>
                    <a:pt x="170" y="79"/>
                    <a:pt x="170" y="79"/>
                    <a:pt x="170" y="79"/>
                  </a:cubicBezTo>
                  <a:cubicBezTo>
                    <a:pt x="170" y="22"/>
                    <a:pt x="170" y="22"/>
                    <a:pt x="170" y="22"/>
                  </a:cubicBezTo>
                  <a:cubicBezTo>
                    <a:pt x="170" y="22"/>
                    <a:pt x="170" y="21"/>
                    <a:pt x="170" y="21"/>
                  </a:cubicBezTo>
                  <a:cubicBezTo>
                    <a:pt x="178" y="21"/>
                    <a:pt x="178" y="21"/>
                    <a:pt x="178" y="21"/>
                  </a:cubicBezTo>
                  <a:cubicBezTo>
                    <a:pt x="190" y="21"/>
                    <a:pt x="201" y="28"/>
                    <a:pt x="205" y="38"/>
                  </a:cubicBezTo>
                  <a:cubicBezTo>
                    <a:pt x="199" y="40"/>
                    <a:pt x="195" y="45"/>
                    <a:pt x="195" y="52"/>
                  </a:cubicBezTo>
                  <a:cubicBezTo>
                    <a:pt x="195" y="65"/>
                    <a:pt x="195" y="65"/>
                    <a:pt x="195" y="65"/>
                  </a:cubicBezTo>
                  <a:cubicBezTo>
                    <a:pt x="195" y="72"/>
                    <a:pt x="201" y="79"/>
                    <a:pt x="209" y="79"/>
                  </a:cubicBezTo>
                  <a:cubicBezTo>
                    <a:pt x="241" y="79"/>
                    <a:pt x="241" y="79"/>
                    <a:pt x="241" y="79"/>
                  </a:cubicBezTo>
                  <a:cubicBezTo>
                    <a:pt x="249" y="79"/>
                    <a:pt x="256" y="72"/>
                    <a:pt x="256" y="65"/>
                  </a:cubicBezTo>
                  <a:cubicBezTo>
                    <a:pt x="256" y="52"/>
                    <a:pt x="256" y="52"/>
                    <a:pt x="256" y="52"/>
                  </a:cubicBezTo>
                  <a:cubicBezTo>
                    <a:pt x="256" y="45"/>
                    <a:pt x="251" y="39"/>
                    <a:pt x="244" y="38"/>
                  </a:cubicBezTo>
                  <a:close/>
                  <a:moveTo>
                    <a:pt x="147" y="21"/>
                  </a:moveTo>
                  <a:cubicBezTo>
                    <a:pt x="147" y="21"/>
                    <a:pt x="147" y="22"/>
                    <a:pt x="147" y="22"/>
                  </a:cubicBezTo>
                  <a:cubicBezTo>
                    <a:pt x="147" y="79"/>
                    <a:pt x="147" y="79"/>
                    <a:pt x="147" y="79"/>
                  </a:cubicBezTo>
                  <a:cubicBezTo>
                    <a:pt x="108" y="79"/>
                    <a:pt x="108" y="79"/>
                    <a:pt x="108" y="79"/>
                  </a:cubicBezTo>
                  <a:cubicBezTo>
                    <a:pt x="108" y="22"/>
                    <a:pt x="108" y="22"/>
                    <a:pt x="108" y="22"/>
                  </a:cubicBezTo>
                  <a:cubicBezTo>
                    <a:pt x="108" y="22"/>
                    <a:pt x="108" y="21"/>
                    <a:pt x="108" y="21"/>
                  </a:cubicBezTo>
                  <a:lnTo>
                    <a:pt x="147" y="21"/>
                  </a:lnTo>
                  <a:close/>
                  <a:moveTo>
                    <a:pt x="152" y="158"/>
                  </a:moveTo>
                  <a:cubicBezTo>
                    <a:pt x="138" y="173"/>
                    <a:pt x="115" y="174"/>
                    <a:pt x="100" y="160"/>
                  </a:cubicBezTo>
                  <a:cubicBezTo>
                    <a:pt x="85" y="147"/>
                    <a:pt x="84" y="124"/>
                    <a:pt x="97" y="108"/>
                  </a:cubicBezTo>
                  <a:cubicBezTo>
                    <a:pt x="111" y="93"/>
                    <a:pt x="134" y="92"/>
                    <a:pt x="149" y="106"/>
                  </a:cubicBezTo>
                  <a:cubicBezTo>
                    <a:pt x="164" y="119"/>
                    <a:pt x="165" y="143"/>
                    <a:pt x="152" y="15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48" name="Freeform 36"/>
            <p:cNvSpPr>
              <a:spLocks/>
            </p:cNvSpPr>
            <p:nvPr/>
          </p:nvSpPr>
          <p:spPr bwMode="auto">
            <a:xfrm>
              <a:off x="8189913" y="1992313"/>
              <a:ext cx="22225" cy="20638"/>
            </a:xfrm>
            <a:custGeom>
              <a:avLst/>
              <a:gdLst>
                <a:gd name="T0" fmla="*/ 3 w 10"/>
                <a:gd name="T1" fmla="*/ 1 h 9"/>
                <a:gd name="T2" fmla="*/ 1 w 10"/>
                <a:gd name="T3" fmla="*/ 7 h 9"/>
                <a:gd name="T4" fmla="*/ 7 w 10"/>
                <a:gd name="T5" fmla="*/ 8 h 9"/>
                <a:gd name="T6" fmla="*/ 8 w 10"/>
                <a:gd name="T7" fmla="*/ 2 h 9"/>
                <a:gd name="T8" fmla="*/ 3 w 10"/>
                <a:gd name="T9" fmla="*/ 1 h 9"/>
              </a:gdLst>
              <a:ahLst/>
              <a:cxnLst>
                <a:cxn ang="0">
                  <a:pos x="T0" y="T1"/>
                </a:cxn>
                <a:cxn ang="0">
                  <a:pos x="T2" y="T3"/>
                </a:cxn>
                <a:cxn ang="0">
                  <a:pos x="T4" y="T5"/>
                </a:cxn>
                <a:cxn ang="0">
                  <a:pos x="T6" y="T7"/>
                </a:cxn>
                <a:cxn ang="0">
                  <a:pos x="T8" y="T9"/>
                </a:cxn>
              </a:cxnLst>
              <a:rect l="0" t="0" r="r" b="b"/>
              <a:pathLst>
                <a:path w="10" h="9">
                  <a:moveTo>
                    <a:pt x="3" y="1"/>
                  </a:moveTo>
                  <a:cubicBezTo>
                    <a:pt x="1" y="2"/>
                    <a:pt x="0" y="5"/>
                    <a:pt x="1" y="7"/>
                  </a:cubicBezTo>
                  <a:cubicBezTo>
                    <a:pt x="3" y="9"/>
                    <a:pt x="5" y="9"/>
                    <a:pt x="7" y="8"/>
                  </a:cubicBezTo>
                  <a:cubicBezTo>
                    <a:pt x="9" y="7"/>
                    <a:pt x="10" y="4"/>
                    <a:pt x="8" y="2"/>
                  </a:cubicBezTo>
                  <a:cubicBezTo>
                    <a:pt x="7" y="0"/>
                    <a:pt x="5" y="0"/>
                    <a:pt x="3"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49" name="Freeform 37"/>
            <p:cNvSpPr>
              <a:spLocks/>
            </p:cNvSpPr>
            <p:nvPr/>
          </p:nvSpPr>
          <p:spPr bwMode="auto">
            <a:xfrm>
              <a:off x="8224838" y="2000250"/>
              <a:ext cx="20638" cy="20638"/>
            </a:xfrm>
            <a:custGeom>
              <a:avLst/>
              <a:gdLst>
                <a:gd name="T0" fmla="*/ 2 w 9"/>
                <a:gd name="T1" fmla="*/ 1 h 9"/>
                <a:gd name="T2" fmla="*/ 1 w 9"/>
                <a:gd name="T3" fmla="*/ 7 h 9"/>
                <a:gd name="T4" fmla="*/ 7 w 9"/>
                <a:gd name="T5" fmla="*/ 8 h 9"/>
                <a:gd name="T6" fmla="*/ 8 w 9"/>
                <a:gd name="T7" fmla="*/ 2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0" y="2"/>
                    <a:pt x="0" y="5"/>
                    <a:pt x="1" y="7"/>
                  </a:cubicBezTo>
                  <a:cubicBezTo>
                    <a:pt x="2" y="8"/>
                    <a:pt x="5" y="9"/>
                    <a:pt x="7" y="8"/>
                  </a:cubicBezTo>
                  <a:cubicBezTo>
                    <a:pt x="8" y="6"/>
                    <a:pt x="9" y="4"/>
                    <a:pt x="8" y="2"/>
                  </a:cubicBezTo>
                  <a:cubicBezTo>
                    <a:pt x="6" y="0"/>
                    <a:pt x="4" y="0"/>
                    <a:pt x="2"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0" name="Freeform 38"/>
            <p:cNvSpPr>
              <a:spLocks/>
            </p:cNvSpPr>
            <p:nvPr/>
          </p:nvSpPr>
          <p:spPr bwMode="auto">
            <a:xfrm>
              <a:off x="8215313" y="1863725"/>
              <a:ext cx="22225" cy="20638"/>
            </a:xfrm>
            <a:custGeom>
              <a:avLst/>
              <a:gdLst>
                <a:gd name="T0" fmla="*/ 7 w 10"/>
                <a:gd name="T1" fmla="*/ 8 h 9"/>
                <a:gd name="T2" fmla="*/ 9 w 10"/>
                <a:gd name="T3" fmla="*/ 2 h 9"/>
                <a:gd name="T4" fmla="*/ 3 w 10"/>
                <a:gd name="T5" fmla="*/ 1 h 9"/>
                <a:gd name="T6" fmla="*/ 2 w 10"/>
                <a:gd name="T7" fmla="*/ 7 h 9"/>
                <a:gd name="T8" fmla="*/ 7 w 10"/>
                <a:gd name="T9" fmla="*/ 8 h 9"/>
              </a:gdLst>
              <a:ahLst/>
              <a:cxnLst>
                <a:cxn ang="0">
                  <a:pos x="T0" y="T1"/>
                </a:cxn>
                <a:cxn ang="0">
                  <a:pos x="T2" y="T3"/>
                </a:cxn>
                <a:cxn ang="0">
                  <a:pos x="T4" y="T5"/>
                </a:cxn>
                <a:cxn ang="0">
                  <a:pos x="T6" y="T7"/>
                </a:cxn>
                <a:cxn ang="0">
                  <a:pos x="T8" y="T9"/>
                </a:cxn>
              </a:cxnLst>
              <a:rect l="0" t="0" r="r" b="b"/>
              <a:pathLst>
                <a:path w="10" h="9">
                  <a:moveTo>
                    <a:pt x="7" y="8"/>
                  </a:moveTo>
                  <a:cubicBezTo>
                    <a:pt x="9" y="7"/>
                    <a:pt x="10" y="4"/>
                    <a:pt x="9" y="2"/>
                  </a:cubicBezTo>
                  <a:cubicBezTo>
                    <a:pt x="7" y="0"/>
                    <a:pt x="5" y="0"/>
                    <a:pt x="3" y="1"/>
                  </a:cubicBezTo>
                  <a:cubicBezTo>
                    <a:pt x="1" y="2"/>
                    <a:pt x="0" y="5"/>
                    <a:pt x="2" y="7"/>
                  </a:cubicBezTo>
                  <a:cubicBezTo>
                    <a:pt x="3" y="9"/>
                    <a:pt x="5" y="9"/>
                    <a:pt x="7"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1" name="Freeform 39"/>
            <p:cNvSpPr>
              <a:spLocks/>
            </p:cNvSpPr>
            <p:nvPr/>
          </p:nvSpPr>
          <p:spPr bwMode="auto">
            <a:xfrm>
              <a:off x="8162925" y="1968500"/>
              <a:ext cx="22225" cy="22225"/>
            </a:xfrm>
            <a:custGeom>
              <a:avLst/>
              <a:gdLst>
                <a:gd name="T0" fmla="*/ 2 w 9"/>
                <a:gd name="T1" fmla="*/ 1 h 9"/>
                <a:gd name="T2" fmla="*/ 1 w 9"/>
                <a:gd name="T3" fmla="*/ 7 h 9"/>
                <a:gd name="T4" fmla="*/ 7 w 9"/>
                <a:gd name="T5" fmla="*/ 8 h 9"/>
                <a:gd name="T6" fmla="*/ 8 w 9"/>
                <a:gd name="T7" fmla="*/ 2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0" y="2"/>
                    <a:pt x="0" y="5"/>
                    <a:pt x="1" y="7"/>
                  </a:cubicBezTo>
                  <a:cubicBezTo>
                    <a:pt x="2" y="9"/>
                    <a:pt x="5" y="9"/>
                    <a:pt x="7" y="8"/>
                  </a:cubicBezTo>
                  <a:cubicBezTo>
                    <a:pt x="9" y="7"/>
                    <a:pt x="9" y="4"/>
                    <a:pt x="8" y="2"/>
                  </a:cubicBezTo>
                  <a:cubicBezTo>
                    <a:pt x="7" y="0"/>
                    <a:pt x="4" y="0"/>
                    <a:pt x="2"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2" name="Freeform 40"/>
            <p:cNvSpPr>
              <a:spLocks/>
            </p:cNvSpPr>
            <p:nvPr/>
          </p:nvSpPr>
          <p:spPr bwMode="auto">
            <a:xfrm>
              <a:off x="8181975" y="1874838"/>
              <a:ext cx="20638" cy="20638"/>
            </a:xfrm>
            <a:custGeom>
              <a:avLst/>
              <a:gdLst>
                <a:gd name="T0" fmla="*/ 7 w 9"/>
                <a:gd name="T1" fmla="*/ 8 h 9"/>
                <a:gd name="T2" fmla="*/ 8 w 9"/>
                <a:gd name="T3" fmla="*/ 2 h 9"/>
                <a:gd name="T4" fmla="*/ 2 w 9"/>
                <a:gd name="T5" fmla="*/ 1 h 9"/>
                <a:gd name="T6" fmla="*/ 1 w 9"/>
                <a:gd name="T7" fmla="*/ 7 h 9"/>
                <a:gd name="T8" fmla="*/ 7 w 9"/>
                <a:gd name="T9" fmla="*/ 8 h 9"/>
              </a:gdLst>
              <a:ahLst/>
              <a:cxnLst>
                <a:cxn ang="0">
                  <a:pos x="T0" y="T1"/>
                </a:cxn>
                <a:cxn ang="0">
                  <a:pos x="T2" y="T3"/>
                </a:cxn>
                <a:cxn ang="0">
                  <a:pos x="T4" y="T5"/>
                </a:cxn>
                <a:cxn ang="0">
                  <a:pos x="T6" y="T7"/>
                </a:cxn>
                <a:cxn ang="0">
                  <a:pos x="T8" y="T9"/>
                </a:cxn>
              </a:cxnLst>
              <a:rect l="0" t="0" r="r" b="b"/>
              <a:pathLst>
                <a:path w="9" h="9">
                  <a:moveTo>
                    <a:pt x="7" y="8"/>
                  </a:moveTo>
                  <a:cubicBezTo>
                    <a:pt x="9" y="6"/>
                    <a:pt x="9" y="4"/>
                    <a:pt x="8" y="2"/>
                  </a:cubicBezTo>
                  <a:cubicBezTo>
                    <a:pt x="7" y="0"/>
                    <a:pt x="4" y="0"/>
                    <a:pt x="2" y="1"/>
                  </a:cubicBezTo>
                  <a:cubicBezTo>
                    <a:pt x="1" y="2"/>
                    <a:pt x="0" y="5"/>
                    <a:pt x="1" y="7"/>
                  </a:cubicBezTo>
                  <a:cubicBezTo>
                    <a:pt x="3" y="8"/>
                    <a:pt x="5" y="9"/>
                    <a:pt x="7"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3" name="Freeform 41"/>
            <p:cNvSpPr>
              <a:spLocks/>
            </p:cNvSpPr>
            <p:nvPr/>
          </p:nvSpPr>
          <p:spPr bwMode="auto">
            <a:xfrm>
              <a:off x="8275638" y="1893888"/>
              <a:ext cx="23813" cy="20638"/>
            </a:xfrm>
            <a:custGeom>
              <a:avLst/>
              <a:gdLst>
                <a:gd name="T0" fmla="*/ 3 w 10"/>
                <a:gd name="T1" fmla="*/ 1 h 9"/>
                <a:gd name="T2" fmla="*/ 1 w 10"/>
                <a:gd name="T3" fmla="*/ 7 h 9"/>
                <a:gd name="T4" fmla="*/ 7 w 10"/>
                <a:gd name="T5" fmla="*/ 8 h 9"/>
                <a:gd name="T6" fmla="*/ 8 w 10"/>
                <a:gd name="T7" fmla="*/ 2 h 9"/>
                <a:gd name="T8" fmla="*/ 3 w 10"/>
                <a:gd name="T9" fmla="*/ 1 h 9"/>
              </a:gdLst>
              <a:ahLst/>
              <a:cxnLst>
                <a:cxn ang="0">
                  <a:pos x="T0" y="T1"/>
                </a:cxn>
                <a:cxn ang="0">
                  <a:pos x="T2" y="T3"/>
                </a:cxn>
                <a:cxn ang="0">
                  <a:pos x="T4" y="T5"/>
                </a:cxn>
                <a:cxn ang="0">
                  <a:pos x="T6" y="T7"/>
                </a:cxn>
                <a:cxn ang="0">
                  <a:pos x="T8" y="T9"/>
                </a:cxn>
              </a:cxnLst>
              <a:rect l="0" t="0" r="r" b="b"/>
              <a:pathLst>
                <a:path w="10" h="9">
                  <a:moveTo>
                    <a:pt x="3" y="1"/>
                  </a:moveTo>
                  <a:cubicBezTo>
                    <a:pt x="1" y="2"/>
                    <a:pt x="0" y="5"/>
                    <a:pt x="1" y="7"/>
                  </a:cubicBezTo>
                  <a:cubicBezTo>
                    <a:pt x="3" y="9"/>
                    <a:pt x="5" y="9"/>
                    <a:pt x="7" y="8"/>
                  </a:cubicBezTo>
                  <a:cubicBezTo>
                    <a:pt x="9" y="7"/>
                    <a:pt x="10" y="4"/>
                    <a:pt x="8" y="2"/>
                  </a:cubicBezTo>
                  <a:cubicBezTo>
                    <a:pt x="7" y="0"/>
                    <a:pt x="4" y="0"/>
                    <a:pt x="3"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4" name="Freeform 42"/>
            <p:cNvSpPr>
              <a:spLocks/>
            </p:cNvSpPr>
            <p:nvPr/>
          </p:nvSpPr>
          <p:spPr bwMode="auto">
            <a:xfrm>
              <a:off x="8280400" y="1962150"/>
              <a:ext cx="20638" cy="20638"/>
            </a:xfrm>
            <a:custGeom>
              <a:avLst/>
              <a:gdLst>
                <a:gd name="T0" fmla="*/ 2 w 9"/>
                <a:gd name="T1" fmla="*/ 1 h 9"/>
                <a:gd name="T2" fmla="*/ 1 w 9"/>
                <a:gd name="T3" fmla="*/ 6 h 9"/>
                <a:gd name="T4" fmla="*/ 7 w 9"/>
                <a:gd name="T5" fmla="*/ 8 h 9"/>
                <a:gd name="T6" fmla="*/ 8 w 9"/>
                <a:gd name="T7" fmla="*/ 2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1" y="2"/>
                    <a:pt x="0" y="5"/>
                    <a:pt x="1" y="6"/>
                  </a:cubicBezTo>
                  <a:cubicBezTo>
                    <a:pt x="3" y="8"/>
                    <a:pt x="5" y="9"/>
                    <a:pt x="7" y="8"/>
                  </a:cubicBezTo>
                  <a:cubicBezTo>
                    <a:pt x="9" y="6"/>
                    <a:pt x="9" y="4"/>
                    <a:pt x="8" y="2"/>
                  </a:cubicBezTo>
                  <a:cubicBezTo>
                    <a:pt x="7" y="0"/>
                    <a:pt x="4" y="0"/>
                    <a:pt x="2"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5" name="Freeform 43"/>
            <p:cNvSpPr>
              <a:spLocks/>
            </p:cNvSpPr>
            <p:nvPr/>
          </p:nvSpPr>
          <p:spPr bwMode="auto">
            <a:xfrm>
              <a:off x="8286750" y="1927225"/>
              <a:ext cx="22225" cy="20638"/>
            </a:xfrm>
            <a:custGeom>
              <a:avLst/>
              <a:gdLst>
                <a:gd name="T0" fmla="*/ 2 w 9"/>
                <a:gd name="T1" fmla="*/ 1 h 9"/>
                <a:gd name="T2" fmla="*/ 1 w 9"/>
                <a:gd name="T3" fmla="*/ 7 h 9"/>
                <a:gd name="T4" fmla="*/ 7 w 9"/>
                <a:gd name="T5" fmla="*/ 8 h 9"/>
                <a:gd name="T6" fmla="*/ 8 w 9"/>
                <a:gd name="T7" fmla="*/ 3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0" y="3"/>
                    <a:pt x="0" y="5"/>
                    <a:pt x="1" y="7"/>
                  </a:cubicBezTo>
                  <a:cubicBezTo>
                    <a:pt x="2" y="9"/>
                    <a:pt x="5" y="9"/>
                    <a:pt x="7" y="8"/>
                  </a:cubicBezTo>
                  <a:cubicBezTo>
                    <a:pt x="9" y="7"/>
                    <a:pt x="9" y="4"/>
                    <a:pt x="8" y="3"/>
                  </a:cubicBezTo>
                  <a:cubicBezTo>
                    <a:pt x="7" y="1"/>
                    <a:pt x="4" y="0"/>
                    <a:pt x="2"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6" name="Freeform 44"/>
            <p:cNvSpPr>
              <a:spLocks/>
            </p:cNvSpPr>
            <p:nvPr/>
          </p:nvSpPr>
          <p:spPr bwMode="auto">
            <a:xfrm>
              <a:off x="8256588" y="1987550"/>
              <a:ext cx="20638" cy="20638"/>
            </a:xfrm>
            <a:custGeom>
              <a:avLst/>
              <a:gdLst>
                <a:gd name="T0" fmla="*/ 2 w 9"/>
                <a:gd name="T1" fmla="*/ 1 h 9"/>
                <a:gd name="T2" fmla="*/ 1 w 9"/>
                <a:gd name="T3" fmla="*/ 7 h 9"/>
                <a:gd name="T4" fmla="*/ 7 w 9"/>
                <a:gd name="T5" fmla="*/ 8 h 9"/>
                <a:gd name="T6" fmla="*/ 8 w 9"/>
                <a:gd name="T7" fmla="*/ 2 h 9"/>
                <a:gd name="T8" fmla="*/ 2 w 9"/>
                <a:gd name="T9" fmla="*/ 1 h 9"/>
              </a:gdLst>
              <a:ahLst/>
              <a:cxnLst>
                <a:cxn ang="0">
                  <a:pos x="T0" y="T1"/>
                </a:cxn>
                <a:cxn ang="0">
                  <a:pos x="T2" y="T3"/>
                </a:cxn>
                <a:cxn ang="0">
                  <a:pos x="T4" y="T5"/>
                </a:cxn>
                <a:cxn ang="0">
                  <a:pos x="T6" y="T7"/>
                </a:cxn>
                <a:cxn ang="0">
                  <a:pos x="T8" y="T9"/>
                </a:cxn>
              </a:cxnLst>
              <a:rect l="0" t="0" r="r" b="b"/>
              <a:pathLst>
                <a:path w="9" h="9">
                  <a:moveTo>
                    <a:pt x="2" y="1"/>
                  </a:moveTo>
                  <a:cubicBezTo>
                    <a:pt x="1" y="2"/>
                    <a:pt x="0" y="5"/>
                    <a:pt x="1" y="7"/>
                  </a:cubicBezTo>
                  <a:cubicBezTo>
                    <a:pt x="3" y="9"/>
                    <a:pt x="5" y="9"/>
                    <a:pt x="7" y="8"/>
                  </a:cubicBezTo>
                  <a:cubicBezTo>
                    <a:pt x="9" y="7"/>
                    <a:pt x="9" y="4"/>
                    <a:pt x="8" y="2"/>
                  </a:cubicBezTo>
                  <a:cubicBezTo>
                    <a:pt x="7" y="0"/>
                    <a:pt x="4" y="0"/>
                    <a:pt x="2" y="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7" name="Freeform 45"/>
            <p:cNvSpPr>
              <a:spLocks/>
            </p:cNvSpPr>
            <p:nvPr/>
          </p:nvSpPr>
          <p:spPr bwMode="auto">
            <a:xfrm>
              <a:off x="8250238" y="1870075"/>
              <a:ext cx="20638" cy="22225"/>
            </a:xfrm>
            <a:custGeom>
              <a:avLst/>
              <a:gdLst>
                <a:gd name="T0" fmla="*/ 7 w 9"/>
                <a:gd name="T1" fmla="*/ 8 h 9"/>
                <a:gd name="T2" fmla="*/ 8 w 9"/>
                <a:gd name="T3" fmla="*/ 2 h 9"/>
                <a:gd name="T4" fmla="*/ 2 w 9"/>
                <a:gd name="T5" fmla="*/ 1 h 9"/>
                <a:gd name="T6" fmla="*/ 1 w 9"/>
                <a:gd name="T7" fmla="*/ 7 h 9"/>
                <a:gd name="T8" fmla="*/ 7 w 9"/>
                <a:gd name="T9" fmla="*/ 8 h 9"/>
              </a:gdLst>
              <a:ahLst/>
              <a:cxnLst>
                <a:cxn ang="0">
                  <a:pos x="T0" y="T1"/>
                </a:cxn>
                <a:cxn ang="0">
                  <a:pos x="T2" y="T3"/>
                </a:cxn>
                <a:cxn ang="0">
                  <a:pos x="T4" y="T5"/>
                </a:cxn>
                <a:cxn ang="0">
                  <a:pos x="T6" y="T7"/>
                </a:cxn>
                <a:cxn ang="0">
                  <a:pos x="T8" y="T9"/>
                </a:cxn>
              </a:cxnLst>
              <a:rect l="0" t="0" r="r" b="b"/>
              <a:pathLst>
                <a:path w="9" h="9">
                  <a:moveTo>
                    <a:pt x="7" y="8"/>
                  </a:moveTo>
                  <a:cubicBezTo>
                    <a:pt x="9" y="7"/>
                    <a:pt x="9" y="4"/>
                    <a:pt x="8" y="2"/>
                  </a:cubicBezTo>
                  <a:cubicBezTo>
                    <a:pt x="7" y="0"/>
                    <a:pt x="4" y="0"/>
                    <a:pt x="2" y="1"/>
                  </a:cubicBezTo>
                  <a:cubicBezTo>
                    <a:pt x="0" y="2"/>
                    <a:pt x="0" y="5"/>
                    <a:pt x="1" y="7"/>
                  </a:cubicBezTo>
                  <a:cubicBezTo>
                    <a:pt x="2" y="9"/>
                    <a:pt x="5" y="9"/>
                    <a:pt x="7"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8" name="Freeform 46"/>
            <p:cNvSpPr>
              <a:spLocks/>
            </p:cNvSpPr>
            <p:nvPr/>
          </p:nvSpPr>
          <p:spPr bwMode="auto">
            <a:xfrm>
              <a:off x="8162925" y="1903413"/>
              <a:ext cx="22225" cy="20638"/>
            </a:xfrm>
            <a:custGeom>
              <a:avLst/>
              <a:gdLst>
                <a:gd name="T0" fmla="*/ 7 w 9"/>
                <a:gd name="T1" fmla="*/ 8 h 9"/>
                <a:gd name="T2" fmla="*/ 8 w 9"/>
                <a:gd name="T3" fmla="*/ 2 h 9"/>
                <a:gd name="T4" fmla="*/ 2 w 9"/>
                <a:gd name="T5" fmla="*/ 1 h 9"/>
                <a:gd name="T6" fmla="*/ 1 w 9"/>
                <a:gd name="T7" fmla="*/ 7 h 9"/>
                <a:gd name="T8" fmla="*/ 7 w 9"/>
                <a:gd name="T9" fmla="*/ 8 h 9"/>
              </a:gdLst>
              <a:ahLst/>
              <a:cxnLst>
                <a:cxn ang="0">
                  <a:pos x="T0" y="T1"/>
                </a:cxn>
                <a:cxn ang="0">
                  <a:pos x="T2" y="T3"/>
                </a:cxn>
                <a:cxn ang="0">
                  <a:pos x="T4" y="T5"/>
                </a:cxn>
                <a:cxn ang="0">
                  <a:pos x="T6" y="T7"/>
                </a:cxn>
                <a:cxn ang="0">
                  <a:pos x="T8" y="T9"/>
                </a:cxn>
              </a:cxnLst>
              <a:rect l="0" t="0" r="r" b="b"/>
              <a:pathLst>
                <a:path w="9" h="9">
                  <a:moveTo>
                    <a:pt x="7" y="8"/>
                  </a:moveTo>
                  <a:cubicBezTo>
                    <a:pt x="9" y="7"/>
                    <a:pt x="9" y="4"/>
                    <a:pt x="8" y="2"/>
                  </a:cubicBezTo>
                  <a:cubicBezTo>
                    <a:pt x="7" y="0"/>
                    <a:pt x="4" y="0"/>
                    <a:pt x="2" y="1"/>
                  </a:cubicBezTo>
                  <a:cubicBezTo>
                    <a:pt x="0" y="2"/>
                    <a:pt x="0" y="5"/>
                    <a:pt x="1" y="7"/>
                  </a:cubicBezTo>
                  <a:cubicBezTo>
                    <a:pt x="2" y="9"/>
                    <a:pt x="5" y="9"/>
                    <a:pt x="7"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59" name="Freeform 47"/>
            <p:cNvSpPr>
              <a:spLocks/>
            </p:cNvSpPr>
            <p:nvPr/>
          </p:nvSpPr>
          <p:spPr bwMode="auto">
            <a:xfrm>
              <a:off x="8156575" y="1936750"/>
              <a:ext cx="23813" cy="22225"/>
            </a:xfrm>
            <a:custGeom>
              <a:avLst/>
              <a:gdLst>
                <a:gd name="T0" fmla="*/ 7 w 10"/>
                <a:gd name="T1" fmla="*/ 8 h 10"/>
                <a:gd name="T2" fmla="*/ 8 w 10"/>
                <a:gd name="T3" fmla="*/ 3 h 10"/>
                <a:gd name="T4" fmla="*/ 3 w 10"/>
                <a:gd name="T5" fmla="*/ 1 h 10"/>
                <a:gd name="T6" fmla="*/ 2 w 10"/>
                <a:gd name="T7" fmla="*/ 7 h 10"/>
                <a:gd name="T8" fmla="*/ 7 w 10"/>
                <a:gd name="T9" fmla="*/ 8 h 10"/>
              </a:gdLst>
              <a:ahLst/>
              <a:cxnLst>
                <a:cxn ang="0">
                  <a:pos x="T0" y="T1"/>
                </a:cxn>
                <a:cxn ang="0">
                  <a:pos x="T2" y="T3"/>
                </a:cxn>
                <a:cxn ang="0">
                  <a:pos x="T4" y="T5"/>
                </a:cxn>
                <a:cxn ang="0">
                  <a:pos x="T6" y="T7"/>
                </a:cxn>
                <a:cxn ang="0">
                  <a:pos x="T8" y="T9"/>
                </a:cxn>
              </a:cxnLst>
              <a:rect l="0" t="0" r="r" b="b"/>
              <a:pathLst>
                <a:path w="10" h="10">
                  <a:moveTo>
                    <a:pt x="7" y="8"/>
                  </a:moveTo>
                  <a:cubicBezTo>
                    <a:pt x="9" y="7"/>
                    <a:pt x="10" y="5"/>
                    <a:pt x="8" y="3"/>
                  </a:cubicBezTo>
                  <a:cubicBezTo>
                    <a:pt x="7" y="1"/>
                    <a:pt x="5" y="0"/>
                    <a:pt x="3" y="1"/>
                  </a:cubicBezTo>
                  <a:cubicBezTo>
                    <a:pt x="1" y="3"/>
                    <a:pt x="0" y="5"/>
                    <a:pt x="2" y="7"/>
                  </a:cubicBezTo>
                  <a:cubicBezTo>
                    <a:pt x="3" y="9"/>
                    <a:pt x="5" y="10"/>
                    <a:pt x="7"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grpSp>
      <p:sp>
        <p:nvSpPr>
          <p:cNvPr id="24" name="Rectangle 23"/>
          <p:cNvSpPr/>
          <p:nvPr/>
        </p:nvSpPr>
        <p:spPr>
          <a:xfrm rot="2675091">
            <a:off x="5408286" y="1963124"/>
            <a:ext cx="777240" cy="777240"/>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7" name="Rectangle 16"/>
          <p:cNvSpPr/>
          <p:nvPr/>
        </p:nvSpPr>
        <p:spPr>
          <a:xfrm rot="2675091">
            <a:off x="5396682" y="2060548"/>
            <a:ext cx="777240" cy="777240"/>
          </a:xfrm>
          <a:prstGeom prst="rect">
            <a:avLst/>
          </a:prstGeom>
          <a:solidFill>
            <a:schemeClr val="accent3"/>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nvGrpSpPr>
          <p:cNvPr id="60" name="Group 59"/>
          <p:cNvGrpSpPr/>
          <p:nvPr/>
        </p:nvGrpSpPr>
        <p:grpSpPr>
          <a:xfrm>
            <a:off x="5556591" y="2204797"/>
            <a:ext cx="464145" cy="458682"/>
            <a:chOff x="7764463" y="2492376"/>
            <a:chExt cx="596900" cy="596899"/>
          </a:xfrm>
        </p:grpSpPr>
        <p:sp>
          <p:nvSpPr>
            <p:cNvPr id="61" name="Freeform 70"/>
            <p:cNvSpPr>
              <a:spLocks noEditPoints="1"/>
            </p:cNvSpPr>
            <p:nvPr/>
          </p:nvSpPr>
          <p:spPr bwMode="auto">
            <a:xfrm>
              <a:off x="7764463" y="2492376"/>
              <a:ext cx="596900" cy="596899"/>
            </a:xfrm>
            <a:custGeom>
              <a:avLst/>
              <a:gdLst>
                <a:gd name="T0" fmla="*/ 128 w 256"/>
                <a:gd name="T1" fmla="*/ 0 h 256"/>
                <a:gd name="T2" fmla="*/ 0 w 256"/>
                <a:gd name="T3" fmla="*/ 128 h 256"/>
                <a:gd name="T4" fmla="*/ 128 w 256"/>
                <a:gd name="T5" fmla="*/ 256 h 256"/>
                <a:gd name="T6" fmla="*/ 256 w 256"/>
                <a:gd name="T7" fmla="*/ 128 h 256"/>
                <a:gd name="T8" fmla="*/ 128 w 256"/>
                <a:gd name="T9" fmla="*/ 0 h 256"/>
                <a:gd name="T10" fmla="*/ 128 w 256"/>
                <a:gd name="T11" fmla="*/ 223 h 256"/>
                <a:gd name="T12" fmla="*/ 33 w 256"/>
                <a:gd name="T13" fmla="*/ 128 h 256"/>
                <a:gd name="T14" fmla="*/ 128 w 256"/>
                <a:gd name="T15" fmla="*/ 34 h 256"/>
                <a:gd name="T16" fmla="*/ 222 w 256"/>
                <a:gd name="T17" fmla="*/ 128 h 256"/>
                <a:gd name="T18" fmla="*/ 128 w 256"/>
                <a:gd name="T19" fmla="*/ 223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256">
                  <a:moveTo>
                    <a:pt x="128" y="0"/>
                  </a:moveTo>
                  <a:cubicBezTo>
                    <a:pt x="57" y="0"/>
                    <a:pt x="0" y="58"/>
                    <a:pt x="0" y="128"/>
                  </a:cubicBezTo>
                  <a:cubicBezTo>
                    <a:pt x="0" y="199"/>
                    <a:pt x="57" y="256"/>
                    <a:pt x="128" y="256"/>
                  </a:cubicBezTo>
                  <a:cubicBezTo>
                    <a:pt x="198" y="256"/>
                    <a:pt x="256" y="199"/>
                    <a:pt x="256" y="128"/>
                  </a:cubicBezTo>
                  <a:cubicBezTo>
                    <a:pt x="256" y="58"/>
                    <a:pt x="198" y="0"/>
                    <a:pt x="128" y="0"/>
                  </a:cubicBezTo>
                  <a:close/>
                  <a:moveTo>
                    <a:pt x="128" y="223"/>
                  </a:moveTo>
                  <a:cubicBezTo>
                    <a:pt x="75" y="223"/>
                    <a:pt x="33" y="180"/>
                    <a:pt x="33" y="128"/>
                  </a:cubicBezTo>
                  <a:cubicBezTo>
                    <a:pt x="33" y="76"/>
                    <a:pt x="75" y="34"/>
                    <a:pt x="128" y="34"/>
                  </a:cubicBezTo>
                  <a:cubicBezTo>
                    <a:pt x="180" y="34"/>
                    <a:pt x="222" y="76"/>
                    <a:pt x="222" y="128"/>
                  </a:cubicBezTo>
                  <a:cubicBezTo>
                    <a:pt x="222" y="180"/>
                    <a:pt x="180" y="223"/>
                    <a:pt x="128" y="223"/>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62" name="Freeform 71"/>
            <p:cNvSpPr>
              <a:spLocks/>
            </p:cNvSpPr>
            <p:nvPr/>
          </p:nvSpPr>
          <p:spPr bwMode="auto">
            <a:xfrm>
              <a:off x="7916863" y="2686050"/>
              <a:ext cx="266700" cy="190500"/>
            </a:xfrm>
            <a:custGeom>
              <a:avLst/>
              <a:gdLst>
                <a:gd name="T0" fmla="*/ 0 w 115"/>
                <a:gd name="T1" fmla="*/ 0 h 82"/>
                <a:gd name="T2" fmla="*/ 56 w 115"/>
                <a:gd name="T3" fmla="*/ 76 h 82"/>
                <a:gd name="T4" fmla="*/ 56 w 115"/>
                <a:gd name="T5" fmla="*/ 76 h 82"/>
                <a:gd name="T6" fmla="*/ 67 w 115"/>
                <a:gd name="T7" fmla="*/ 82 h 82"/>
                <a:gd name="T8" fmla="*/ 74 w 115"/>
                <a:gd name="T9" fmla="*/ 80 h 82"/>
                <a:gd name="T10" fmla="*/ 77 w 115"/>
                <a:gd name="T11" fmla="*/ 77 h 82"/>
                <a:gd name="T12" fmla="*/ 78 w 115"/>
                <a:gd name="T13" fmla="*/ 76 h 82"/>
                <a:gd name="T14" fmla="*/ 115 w 115"/>
                <a:gd name="T15" fmla="*/ 21 h 82"/>
                <a:gd name="T16" fmla="*/ 69 w 115"/>
                <a:gd name="T17" fmla="*/ 51 h 82"/>
                <a:gd name="T18" fmla="*/ 0 w 115"/>
                <a:gd name="T1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5" h="82">
                  <a:moveTo>
                    <a:pt x="0" y="0"/>
                  </a:moveTo>
                  <a:cubicBezTo>
                    <a:pt x="56" y="76"/>
                    <a:pt x="56" y="76"/>
                    <a:pt x="56" y="76"/>
                  </a:cubicBezTo>
                  <a:cubicBezTo>
                    <a:pt x="56" y="76"/>
                    <a:pt x="56" y="76"/>
                    <a:pt x="56" y="76"/>
                  </a:cubicBezTo>
                  <a:cubicBezTo>
                    <a:pt x="59" y="80"/>
                    <a:pt x="63" y="82"/>
                    <a:pt x="67" y="82"/>
                  </a:cubicBezTo>
                  <a:cubicBezTo>
                    <a:pt x="70" y="82"/>
                    <a:pt x="72" y="81"/>
                    <a:pt x="74" y="80"/>
                  </a:cubicBezTo>
                  <a:cubicBezTo>
                    <a:pt x="75" y="79"/>
                    <a:pt x="76" y="78"/>
                    <a:pt x="77" y="77"/>
                  </a:cubicBezTo>
                  <a:cubicBezTo>
                    <a:pt x="78" y="76"/>
                    <a:pt x="78" y="76"/>
                    <a:pt x="78" y="76"/>
                  </a:cubicBezTo>
                  <a:cubicBezTo>
                    <a:pt x="115" y="21"/>
                    <a:pt x="115" y="21"/>
                    <a:pt x="115" y="21"/>
                  </a:cubicBezTo>
                  <a:cubicBezTo>
                    <a:pt x="69" y="51"/>
                    <a:pt x="69" y="51"/>
                    <a:pt x="69" y="51"/>
                  </a:cubicBezTo>
                  <a:lnTo>
                    <a:pt x="0" y="0"/>
                  </a:lnTo>
                  <a:close/>
                </a:path>
              </a:pathLst>
            </a:custGeom>
            <a:solidFill>
              <a:srgbClr val="7BA7D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grpSp>
      <p:sp>
        <p:nvSpPr>
          <p:cNvPr id="130" name="Rectangle 129"/>
          <p:cNvSpPr/>
          <p:nvPr/>
        </p:nvSpPr>
        <p:spPr>
          <a:xfrm rot="2675091">
            <a:off x="6638885" y="1975752"/>
            <a:ext cx="777240" cy="777240"/>
          </a:xfrm>
          <a:prstGeom prst="rect">
            <a:avLst/>
          </a:prstGeom>
          <a:solidFill>
            <a:schemeClr val="accent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1" name="Rectangle 130"/>
          <p:cNvSpPr/>
          <p:nvPr/>
        </p:nvSpPr>
        <p:spPr>
          <a:xfrm rot="2675091">
            <a:off x="6627281" y="2073176"/>
            <a:ext cx="777240" cy="777240"/>
          </a:xfrm>
          <a:prstGeom prst="rect">
            <a:avLst/>
          </a:prstGeom>
          <a:solidFill>
            <a:schemeClr val="accent3"/>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nvGrpSpPr>
          <p:cNvPr id="63" name="Group 62"/>
          <p:cNvGrpSpPr/>
          <p:nvPr/>
        </p:nvGrpSpPr>
        <p:grpSpPr>
          <a:xfrm>
            <a:off x="6806775" y="2223392"/>
            <a:ext cx="418252" cy="492992"/>
            <a:chOff x="7101185" y="1627447"/>
            <a:chExt cx="567075" cy="603638"/>
          </a:xfrm>
        </p:grpSpPr>
        <p:grpSp>
          <p:nvGrpSpPr>
            <p:cNvPr id="64" name="Group 63"/>
            <p:cNvGrpSpPr/>
            <p:nvPr/>
          </p:nvGrpSpPr>
          <p:grpSpPr>
            <a:xfrm>
              <a:off x="7350686" y="1838341"/>
              <a:ext cx="317574" cy="392744"/>
              <a:chOff x="1946563" y="3072448"/>
              <a:chExt cx="411540" cy="508952"/>
            </a:xfrm>
          </p:grpSpPr>
          <p:sp>
            <p:nvSpPr>
              <p:cNvPr id="69" name="Rectangle 51"/>
              <p:cNvSpPr>
                <a:spLocks noChangeArrowheads="1"/>
              </p:cNvSpPr>
              <p:nvPr/>
            </p:nvSpPr>
            <p:spPr bwMode="auto">
              <a:xfrm>
                <a:off x="2279297" y="3212547"/>
                <a:ext cx="78806" cy="368853"/>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969696"/>
                  </a:solidFill>
                  <a:effectLst/>
                  <a:uLnTx/>
                  <a:uFillTx/>
                  <a:cs typeface="Arial" pitchFamily="34" charset="0"/>
                </a:endParaRPr>
              </a:p>
            </p:txBody>
          </p:sp>
          <p:sp>
            <p:nvSpPr>
              <p:cNvPr id="70" name="Rectangle 52"/>
              <p:cNvSpPr>
                <a:spLocks noChangeArrowheads="1"/>
              </p:cNvSpPr>
              <p:nvPr/>
            </p:nvSpPr>
            <p:spPr bwMode="auto">
              <a:xfrm>
                <a:off x="2168750" y="3281502"/>
                <a:ext cx="77711" cy="299898"/>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969696"/>
                  </a:solidFill>
                  <a:effectLst/>
                  <a:uLnTx/>
                  <a:uFillTx/>
                  <a:cs typeface="Arial" pitchFamily="34" charset="0"/>
                </a:endParaRPr>
              </a:p>
            </p:txBody>
          </p:sp>
          <p:sp>
            <p:nvSpPr>
              <p:cNvPr id="71" name="Rectangle 53"/>
              <p:cNvSpPr>
                <a:spLocks noChangeArrowheads="1"/>
              </p:cNvSpPr>
              <p:nvPr/>
            </p:nvSpPr>
            <p:spPr bwMode="auto">
              <a:xfrm>
                <a:off x="2058204" y="3072448"/>
                <a:ext cx="76616" cy="508952"/>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969696"/>
                  </a:solidFill>
                  <a:effectLst/>
                  <a:uLnTx/>
                  <a:uFillTx/>
                  <a:cs typeface="Arial" pitchFamily="34" charset="0"/>
                </a:endParaRPr>
              </a:p>
            </p:txBody>
          </p:sp>
          <p:sp>
            <p:nvSpPr>
              <p:cNvPr id="72" name="Rectangle 54"/>
              <p:cNvSpPr>
                <a:spLocks noChangeArrowheads="1"/>
              </p:cNvSpPr>
              <p:nvPr/>
            </p:nvSpPr>
            <p:spPr bwMode="auto">
              <a:xfrm>
                <a:off x="1946563" y="3393143"/>
                <a:ext cx="77711" cy="188257"/>
              </a:xfrm>
              <a:prstGeom prst="rect">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969696"/>
                  </a:solidFill>
                  <a:effectLst/>
                  <a:uLnTx/>
                  <a:uFillTx/>
                  <a:cs typeface="Arial" pitchFamily="34" charset="0"/>
                </a:endParaRPr>
              </a:p>
            </p:txBody>
          </p:sp>
        </p:grpSp>
        <p:grpSp>
          <p:nvGrpSpPr>
            <p:cNvPr id="65" name="Group 64"/>
            <p:cNvGrpSpPr/>
            <p:nvPr/>
          </p:nvGrpSpPr>
          <p:grpSpPr>
            <a:xfrm>
              <a:off x="7101185" y="1627447"/>
              <a:ext cx="318418" cy="331932"/>
              <a:chOff x="1958557" y="2555591"/>
              <a:chExt cx="412634" cy="430146"/>
            </a:xfrm>
          </p:grpSpPr>
          <p:sp>
            <p:nvSpPr>
              <p:cNvPr id="66" name="Freeform 58"/>
              <p:cNvSpPr>
                <a:spLocks/>
              </p:cNvSpPr>
              <p:nvPr/>
            </p:nvSpPr>
            <p:spPr bwMode="auto">
              <a:xfrm>
                <a:off x="1958557" y="2643152"/>
                <a:ext cx="392933" cy="342585"/>
              </a:xfrm>
              <a:custGeom>
                <a:avLst/>
                <a:gdLst>
                  <a:gd name="T0" fmla="*/ 130 w 244"/>
                  <a:gd name="T1" fmla="*/ 92 h 213"/>
                  <a:gd name="T2" fmla="*/ 124 w 244"/>
                  <a:gd name="T3" fmla="*/ 90 h 213"/>
                  <a:gd name="T4" fmla="*/ 122 w 244"/>
                  <a:gd name="T5" fmla="*/ 88 h 213"/>
                  <a:gd name="T6" fmla="*/ 84 w 244"/>
                  <a:gd name="T7" fmla="*/ 50 h 213"/>
                  <a:gd name="T8" fmla="*/ 34 w 244"/>
                  <a:gd name="T9" fmla="*/ 0 h 213"/>
                  <a:gd name="T10" fmla="*/ 0 w 244"/>
                  <a:gd name="T11" fmla="*/ 87 h 213"/>
                  <a:gd name="T12" fmla="*/ 126 w 244"/>
                  <a:gd name="T13" fmla="*/ 213 h 213"/>
                  <a:gd name="T14" fmla="*/ 244 w 244"/>
                  <a:gd name="T15" fmla="*/ 133 h 213"/>
                  <a:gd name="T16" fmla="*/ 207 w 244"/>
                  <a:gd name="T17" fmla="*/ 120 h 213"/>
                  <a:gd name="T18" fmla="*/ 130 w 244"/>
                  <a:gd name="T19" fmla="*/ 9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213">
                    <a:moveTo>
                      <a:pt x="130" y="92"/>
                    </a:moveTo>
                    <a:cubicBezTo>
                      <a:pt x="124" y="90"/>
                      <a:pt x="124" y="90"/>
                      <a:pt x="124" y="90"/>
                    </a:cubicBezTo>
                    <a:cubicBezTo>
                      <a:pt x="122" y="88"/>
                      <a:pt x="122" y="88"/>
                      <a:pt x="122" y="88"/>
                    </a:cubicBezTo>
                    <a:cubicBezTo>
                      <a:pt x="84" y="50"/>
                      <a:pt x="84" y="50"/>
                      <a:pt x="84" y="50"/>
                    </a:cubicBezTo>
                    <a:cubicBezTo>
                      <a:pt x="34" y="0"/>
                      <a:pt x="34" y="0"/>
                      <a:pt x="34" y="0"/>
                    </a:cubicBezTo>
                    <a:cubicBezTo>
                      <a:pt x="13" y="23"/>
                      <a:pt x="0" y="53"/>
                      <a:pt x="0" y="87"/>
                    </a:cubicBezTo>
                    <a:cubicBezTo>
                      <a:pt x="0" y="156"/>
                      <a:pt x="56" y="213"/>
                      <a:pt x="126" y="213"/>
                    </a:cubicBezTo>
                    <a:cubicBezTo>
                      <a:pt x="180" y="213"/>
                      <a:pt x="225" y="180"/>
                      <a:pt x="244" y="133"/>
                    </a:cubicBezTo>
                    <a:cubicBezTo>
                      <a:pt x="207" y="120"/>
                      <a:pt x="207" y="120"/>
                      <a:pt x="207" y="120"/>
                    </a:cubicBezTo>
                    <a:lnTo>
                      <a:pt x="130" y="9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969696"/>
                  </a:solidFill>
                  <a:effectLst/>
                  <a:uLnTx/>
                  <a:uFillTx/>
                  <a:cs typeface="Arial" pitchFamily="34" charset="0"/>
                </a:endParaRPr>
              </a:p>
            </p:txBody>
          </p:sp>
          <p:sp>
            <p:nvSpPr>
              <p:cNvPr id="67" name="Freeform 59"/>
              <p:cNvSpPr>
                <a:spLocks/>
              </p:cNvSpPr>
              <p:nvPr/>
            </p:nvSpPr>
            <p:spPr bwMode="auto">
              <a:xfrm>
                <a:off x="2013283" y="2555591"/>
                <a:ext cx="133532" cy="188257"/>
              </a:xfrm>
              <a:custGeom>
                <a:avLst/>
                <a:gdLst>
                  <a:gd name="T0" fmla="*/ 83 w 83"/>
                  <a:gd name="T1" fmla="*/ 117 h 117"/>
                  <a:gd name="T2" fmla="*/ 83 w 83"/>
                  <a:gd name="T3" fmla="*/ 0 h 117"/>
                  <a:gd name="T4" fmla="*/ 0 w 83"/>
                  <a:gd name="T5" fmla="*/ 34 h 117"/>
                  <a:gd name="T6" fmla="*/ 66 w 83"/>
                  <a:gd name="T7" fmla="*/ 99 h 117"/>
                  <a:gd name="T8" fmla="*/ 83 w 83"/>
                  <a:gd name="T9" fmla="*/ 117 h 117"/>
                </a:gdLst>
                <a:ahLst/>
                <a:cxnLst>
                  <a:cxn ang="0">
                    <a:pos x="T0" y="T1"/>
                  </a:cxn>
                  <a:cxn ang="0">
                    <a:pos x="T2" y="T3"/>
                  </a:cxn>
                  <a:cxn ang="0">
                    <a:pos x="T4" y="T5"/>
                  </a:cxn>
                  <a:cxn ang="0">
                    <a:pos x="T6" y="T7"/>
                  </a:cxn>
                  <a:cxn ang="0">
                    <a:pos x="T8" y="T9"/>
                  </a:cxn>
                </a:cxnLst>
                <a:rect l="0" t="0" r="r" b="b"/>
                <a:pathLst>
                  <a:path w="83" h="117">
                    <a:moveTo>
                      <a:pt x="83" y="117"/>
                    </a:moveTo>
                    <a:cubicBezTo>
                      <a:pt x="83" y="0"/>
                      <a:pt x="83" y="0"/>
                      <a:pt x="83" y="0"/>
                    </a:cubicBezTo>
                    <a:cubicBezTo>
                      <a:pt x="51" y="1"/>
                      <a:pt x="22" y="14"/>
                      <a:pt x="0" y="34"/>
                    </a:cubicBezTo>
                    <a:cubicBezTo>
                      <a:pt x="66" y="99"/>
                      <a:pt x="66" y="99"/>
                      <a:pt x="66" y="99"/>
                    </a:cubicBezTo>
                    <a:lnTo>
                      <a:pt x="83" y="1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969696"/>
                  </a:solidFill>
                  <a:effectLst/>
                  <a:uLnTx/>
                  <a:uFillTx/>
                  <a:cs typeface="Arial" pitchFamily="34" charset="0"/>
                </a:endParaRPr>
              </a:p>
            </p:txBody>
          </p:sp>
          <p:sp>
            <p:nvSpPr>
              <p:cNvPr id="68" name="Freeform 60"/>
              <p:cNvSpPr>
                <a:spLocks/>
              </p:cNvSpPr>
              <p:nvPr/>
            </p:nvSpPr>
            <p:spPr bwMode="auto">
              <a:xfrm>
                <a:off x="2173083" y="2564347"/>
                <a:ext cx="198108" cy="264873"/>
              </a:xfrm>
              <a:custGeom>
                <a:avLst/>
                <a:gdLst>
                  <a:gd name="T0" fmla="*/ 0 w 123"/>
                  <a:gd name="T1" fmla="*/ 0 h 165"/>
                  <a:gd name="T2" fmla="*/ 0 w 123"/>
                  <a:gd name="T3" fmla="*/ 124 h 165"/>
                  <a:gd name="T4" fmla="*/ 116 w 123"/>
                  <a:gd name="T5" fmla="*/ 165 h 165"/>
                  <a:gd name="T6" fmla="*/ 123 w 123"/>
                  <a:gd name="T7" fmla="*/ 127 h 165"/>
                  <a:gd name="T8" fmla="*/ 0 w 123"/>
                  <a:gd name="T9" fmla="*/ 0 h 165"/>
                </a:gdLst>
                <a:ahLst/>
                <a:cxnLst>
                  <a:cxn ang="0">
                    <a:pos x="T0" y="T1"/>
                  </a:cxn>
                  <a:cxn ang="0">
                    <a:pos x="T2" y="T3"/>
                  </a:cxn>
                  <a:cxn ang="0">
                    <a:pos x="T4" y="T5"/>
                  </a:cxn>
                  <a:cxn ang="0">
                    <a:pos x="T6" y="T7"/>
                  </a:cxn>
                  <a:cxn ang="0">
                    <a:pos x="T8" y="T9"/>
                  </a:cxn>
                </a:cxnLst>
                <a:rect l="0" t="0" r="r" b="b"/>
                <a:pathLst>
                  <a:path w="123" h="165">
                    <a:moveTo>
                      <a:pt x="0" y="0"/>
                    </a:moveTo>
                    <a:cubicBezTo>
                      <a:pt x="0" y="124"/>
                      <a:pt x="0" y="124"/>
                      <a:pt x="0" y="124"/>
                    </a:cubicBezTo>
                    <a:cubicBezTo>
                      <a:pt x="116" y="165"/>
                      <a:pt x="116" y="165"/>
                      <a:pt x="116" y="165"/>
                    </a:cubicBezTo>
                    <a:cubicBezTo>
                      <a:pt x="120" y="153"/>
                      <a:pt x="123" y="140"/>
                      <a:pt x="123" y="127"/>
                    </a:cubicBezTo>
                    <a:cubicBezTo>
                      <a:pt x="122" y="58"/>
                      <a:pt x="68" y="2"/>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969696"/>
                  </a:solidFill>
                  <a:effectLst/>
                  <a:uLnTx/>
                  <a:uFillTx/>
                  <a:cs typeface="Arial" pitchFamily="34" charset="0"/>
                </a:endParaRPr>
              </a:p>
            </p:txBody>
          </p:sp>
        </p:grpSp>
      </p:grpSp>
      <p:pic>
        <p:nvPicPr>
          <p:cNvPr id="74" name="Picture 2" descr="H:\Williams Lea\Libraries\Logos\Lincoln International\Lincoln International.em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16691" y="3392097"/>
            <a:ext cx="1910742" cy="467122"/>
          </a:xfrm>
          <a:prstGeom prst="rect">
            <a:avLst/>
          </a:prstGeom>
          <a:noFill/>
          <a:extLst>
            <a:ext uri="{909E8E84-426E-40DD-AFC4-6F175D3DCCD1}">
              <a14:hiddenFill xmlns:a14="http://schemas.microsoft.com/office/drawing/2010/main">
                <a:solidFill>
                  <a:srgbClr val="FFFFFF"/>
                </a:solidFill>
              </a14:hiddenFill>
            </a:ext>
          </a:extLst>
        </p:spPr>
      </p:pic>
      <p:sp>
        <p:nvSpPr>
          <p:cNvPr id="139" name="TextBox 138"/>
          <p:cNvSpPr txBox="1"/>
          <p:nvPr/>
        </p:nvSpPr>
        <p:spPr>
          <a:xfrm>
            <a:off x="354271" y="3008357"/>
            <a:ext cx="8446829" cy="307777"/>
          </a:xfrm>
          <a:prstGeom prst="rect">
            <a:avLst/>
          </a:prstGeom>
          <a:noFill/>
        </p:spPr>
        <p:txBody>
          <a:bodyPr wrap="square" lIns="0" rIns="0" rtlCol="0">
            <a:spAutoFit/>
          </a:bodyPr>
          <a:lstStyle/>
          <a:p>
            <a:pPr algn="ctr"/>
            <a:r>
              <a:rPr lang="en-US" sz="1400" b="1" dirty="0">
                <a:solidFill>
                  <a:schemeClr val="accent1"/>
                </a:solidFill>
              </a:rPr>
              <a:t>Management only receives critical requests and information</a:t>
            </a:r>
          </a:p>
        </p:txBody>
      </p:sp>
      <p:sp>
        <p:nvSpPr>
          <p:cNvPr id="140" name="Text Box 12"/>
          <p:cNvSpPr txBox="1">
            <a:spLocks noChangeArrowheads="1"/>
          </p:cNvSpPr>
          <p:nvPr/>
        </p:nvSpPr>
        <p:spPr bwMode="auto">
          <a:xfrm>
            <a:off x="346397" y="4445979"/>
            <a:ext cx="8462642" cy="1002262"/>
          </a:xfrm>
          <a:prstGeom prst="rect">
            <a:avLst/>
          </a:prstGeom>
          <a:noFill/>
          <a:ln w="9525">
            <a:noFill/>
            <a:miter lim="800000"/>
            <a:headEnd/>
            <a:tailEnd/>
          </a:ln>
          <a:effectLst/>
          <a:extLst>
            <a:ext uri="{909E8E84-426E-40DD-AFC4-6F175D3DCCD1}">
              <a14:hiddenFill xmlns:a14="http://schemas.microsoft.com/office/drawing/2010/main">
                <a:solidFill>
                  <a:scrgbClr r="0" g="0" b="0"/>
                </a:solidFill>
              </a14:hiddenFill>
            </a:ext>
          </a:extLst>
        </p:spPr>
        <p:txBody>
          <a:bodyPr wrap="square" lIns="0" tIns="0" rIns="0" bIns="0" anchor="t" anchorCtr="0"/>
          <a:lstStyle>
            <a:lvl1pPr marL="117475" indent="-117475" defTabSz="912813" eaLnBrk="0" hangingPunct="0">
              <a:tabLst>
                <a:tab pos="2571750" algn="r"/>
              </a:tabLst>
              <a:defRPr sz="2200" b="1">
                <a:solidFill>
                  <a:schemeClr val="tx1"/>
                </a:solidFill>
                <a:latin typeface="Times New Roman" pitchFamily="18" charset="0"/>
                <a:cs typeface="Arial" pitchFamily="34" charset="0"/>
              </a:defRPr>
            </a:lvl1pPr>
            <a:lvl2pPr marL="742950" indent="-285750" defTabSz="912813" eaLnBrk="0" hangingPunct="0">
              <a:tabLst>
                <a:tab pos="2571750" algn="r"/>
              </a:tabLst>
              <a:defRPr sz="2200" b="1">
                <a:solidFill>
                  <a:schemeClr val="tx1"/>
                </a:solidFill>
                <a:latin typeface="Times New Roman" pitchFamily="18" charset="0"/>
                <a:cs typeface="Arial" pitchFamily="34" charset="0"/>
              </a:defRPr>
            </a:lvl2pPr>
            <a:lvl3pPr marL="1143000" indent="-228600" defTabSz="912813" eaLnBrk="0" hangingPunct="0">
              <a:tabLst>
                <a:tab pos="2571750" algn="r"/>
              </a:tabLst>
              <a:defRPr sz="2200" b="1">
                <a:solidFill>
                  <a:schemeClr val="tx1"/>
                </a:solidFill>
                <a:latin typeface="Times New Roman" pitchFamily="18" charset="0"/>
                <a:cs typeface="Arial" pitchFamily="34" charset="0"/>
              </a:defRPr>
            </a:lvl3pPr>
            <a:lvl4pPr marL="1600200" indent="-228600" defTabSz="912813" eaLnBrk="0" hangingPunct="0">
              <a:tabLst>
                <a:tab pos="2571750" algn="r"/>
              </a:tabLst>
              <a:defRPr sz="2200" b="1">
                <a:solidFill>
                  <a:schemeClr val="tx1"/>
                </a:solidFill>
                <a:latin typeface="Times New Roman" pitchFamily="18" charset="0"/>
                <a:cs typeface="Arial" pitchFamily="34" charset="0"/>
              </a:defRPr>
            </a:lvl4pPr>
            <a:lvl5pPr marL="2057400" indent="-228600" defTabSz="912813" eaLnBrk="0" hangingPunct="0">
              <a:tabLst>
                <a:tab pos="2571750" algn="r"/>
              </a:tabLst>
              <a:defRPr sz="2200" b="1">
                <a:solidFill>
                  <a:schemeClr val="tx1"/>
                </a:solidFill>
                <a:latin typeface="Times New Roman" pitchFamily="18" charset="0"/>
                <a:cs typeface="Arial" pitchFamily="34" charset="0"/>
              </a:defRPr>
            </a:lvl5pPr>
            <a:lvl6pPr marL="2514600" indent="-228600" defTabSz="912813" eaLnBrk="0" fontAlgn="base" hangingPunct="0">
              <a:spcBef>
                <a:spcPct val="0"/>
              </a:spcBef>
              <a:spcAft>
                <a:spcPct val="0"/>
              </a:spcAft>
              <a:tabLst>
                <a:tab pos="2571750" algn="r"/>
              </a:tabLst>
              <a:defRPr sz="2200" b="1">
                <a:solidFill>
                  <a:schemeClr val="tx1"/>
                </a:solidFill>
                <a:latin typeface="Times New Roman" pitchFamily="18" charset="0"/>
                <a:cs typeface="Arial" pitchFamily="34" charset="0"/>
              </a:defRPr>
            </a:lvl6pPr>
            <a:lvl7pPr marL="2971800" indent="-228600" defTabSz="912813" eaLnBrk="0" fontAlgn="base" hangingPunct="0">
              <a:spcBef>
                <a:spcPct val="0"/>
              </a:spcBef>
              <a:spcAft>
                <a:spcPct val="0"/>
              </a:spcAft>
              <a:tabLst>
                <a:tab pos="2571750" algn="r"/>
              </a:tabLst>
              <a:defRPr sz="2200" b="1">
                <a:solidFill>
                  <a:schemeClr val="tx1"/>
                </a:solidFill>
                <a:latin typeface="Times New Roman" pitchFamily="18" charset="0"/>
                <a:cs typeface="Arial" pitchFamily="34" charset="0"/>
              </a:defRPr>
            </a:lvl7pPr>
            <a:lvl8pPr marL="3429000" indent="-228600" defTabSz="912813" eaLnBrk="0" fontAlgn="base" hangingPunct="0">
              <a:spcBef>
                <a:spcPct val="0"/>
              </a:spcBef>
              <a:spcAft>
                <a:spcPct val="0"/>
              </a:spcAft>
              <a:tabLst>
                <a:tab pos="2571750" algn="r"/>
              </a:tabLst>
              <a:defRPr sz="2200" b="1">
                <a:solidFill>
                  <a:schemeClr val="tx1"/>
                </a:solidFill>
                <a:latin typeface="Times New Roman" pitchFamily="18" charset="0"/>
                <a:cs typeface="Arial" pitchFamily="34" charset="0"/>
              </a:defRPr>
            </a:lvl8pPr>
            <a:lvl9pPr marL="3886200" indent="-228600" defTabSz="912813" eaLnBrk="0" fontAlgn="base" hangingPunct="0">
              <a:spcBef>
                <a:spcPct val="0"/>
              </a:spcBef>
              <a:spcAft>
                <a:spcPct val="0"/>
              </a:spcAft>
              <a:tabLst>
                <a:tab pos="2571750" algn="r"/>
              </a:tabLst>
              <a:defRPr sz="2200" b="1">
                <a:solidFill>
                  <a:schemeClr val="tx1"/>
                </a:solidFill>
                <a:latin typeface="Times New Roman" pitchFamily="18" charset="0"/>
                <a:cs typeface="Arial" pitchFamily="34" charset="0"/>
              </a:defRPr>
            </a:lvl9pPr>
          </a:lstStyle>
          <a:p>
            <a:pPr marL="173038" indent="-173038" eaLnBrk="1" hangingPunct="1">
              <a:spcBef>
                <a:spcPts val="600"/>
              </a:spcBef>
              <a:buClr>
                <a:srgbClr val="07325F"/>
              </a:buClr>
              <a:buSzPct val="100000"/>
              <a:buFont typeface="Wingdings"/>
              <a:buChar char="§"/>
            </a:pPr>
            <a:r>
              <a:rPr lang="en-US" sz="900" b="0" dirty="0">
                <a:latin typeface="Tahoma"/>
              </a:rPr>
              <a:t>Detailed and organized initial due diligence along with supplemental financial analyses enable Lincoln to address questions and minimize follow-up requests</a:t>
            </a:r>
          </a:p>
          <a:p>
            <a:pPr marL="173038" indent="-173038" eaLnBrk="1" hangingPunct="1">
              <a:spcBef>
                <a:spcPts val="600"/>
              </a:spcBef>
              <a:buClr>
                <a:srgbClr val="07325F"/>
              </a:buClr>
              <a:buSzPct val="100000"/>
              <a:buFont typeface="Wingdings"/>
              <a:buChar char="§"/>
            </a:pPr>
            <a:r>
              <a:rPr lang="en-US" sz="900" b="0" dirty="0">
                <a:latin typeface="Tahoma"/>
              </a:rPr>
              <a:t>Limited number of material draft reviews</a:t>
            </a:r>
          </a:p>
          <a:p>
            <a:pPr marL="173038" indent="-173038" eaLnBrk="1" hangingPunct="1">
              <a:spcBef>
                <a:spcPts val="600"/>
              </a:spcBef>
              <a:buClr>
                <a:srgbClr val="07325F"/>
              </a:buClr>
              <a:buSzPct val="100000"/>
              <a:buFont typeface="Wingdings"/>
              <a:buChar char="§"/>
            </a:pPr>
            <a:r>
              <a:rPr lang="en-US" sz="900" b="0" dirty="0">
                <a:latin typeface="Tahoma"/>
              </a:rPr>
              <a:t>Lincoln manages all contacts and requests of potential acquirers</a:t>
            </a:r>
          </a:p>
          <a:p>
            <a:pPr marL="173038" indent="-173038" eaLnBrk="1" hangingPunct="1">
              <a:spcBef>
                <a:spcPts val="600"/>
              </a:spcBef>
              <a:buClr>
                <a:srgbClr val="07325F"/>
              </a:buClr>
              <a:buSzPct val="100000"/>
              <a:buFont typeface="Wingdings"/>
              <a:buChar char="§"/>
            </a:pPr>
            <a:r>
              <a:rPr lang="en-US" sz="900" b="0" dirty="0">
                <a:latin typeface="Tahoma"/>
              </a:rPr>
              <a:t>Lincoln maintains aggressive acquirer interaction throughout the process, thoroughly analyzing acquirer interest</a:t>
            </a:r>
          </a:p>
          <a:p>
            <a:pPr marL="173038" indent="-173038" eaLnBrk="1" hangingPunct="1">
              <a:spcBef>
                <a:spcPts val="600"/>
              </a:spcBef>
              <a:buClr>
                <a:srgbClr val="07325F"/>
              </a:buClr>
              <a:buSzPct val="100000"/>
              <a:buFont typeface="Wingdings"/>
              <a:buChar char="§"/>
            </a:pPr>
            <a:r>
              <a:rPr lang="en-US" sz="900" b="0" dirty="0">
                <a:latin typeface="Tahoma"/>
              </a:rPr>
              <a:t>Select the best and appropriate number of acquirers to meet management</a:t>
            </a:r>
          </a:p>
          <a:p>
            <a:pPr marL="173038" indent="-173038" eaLnBrk="1" hangingPunct="1">
              <a:spcBef>
                <a:spcPts val="600"/>
              </a:spcBef>
              <a:buClr>
                <a:srgbClr val="07325F"/>
              </a:buClr>
              <a:buSzPct val="100000"/>
              <a:buFont typeface="Wingdings"/>
              <a:buChar char="§"/>
            </a:pPr>
            <a:r>
              <a:rPr lang="en-US" sz="900" b="0" dirty="0">
                <a:latin typeface="Tahoma"/>
              </a:rPr>
              <a:t>All qualitative and quantitative questions flow through Lincoln </a:t>
            </a:r>
          </a:p>
        </p:txBody>
      </p:sp>
      <p:sp>
        <p:nvSpPr>
          <p:cNvPr id="142" name="TextBox 141"/>
          <p:cNvSpPr txBox="1"/>
          <p:nvPr/>
        </p:nvSpPr>
        <p:spPr>
          <a:xfrm>
            <a:off x="346396" y="4159039"/>
            <a:ext cx="8458200" cy="256032"/>
          </a:xfrm>
          <a:prstGeom prst="rect">
            <a:avLst/>
          </a:prstGeom>
          <a:solidFill>
            <a:srgbClr val="5183BB"/>
          </a:solidFill>
          <a:ln w="6350" cap="flat" cmpd="sng" algn="ctr">
            <a:solidFill>
              <a:srgbClr val="E5E5E5"/>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defPPr>
              <a:defRPr lang="en-US"/>
            </a:defPPr>
            <a:lvl1pPr defTabSz="855663" fontAlgn="base">
              <a:spcBef>
                <a:spcPct val="0"/>
              </a:spcBef>
              <a:spcAft>
                <a:spcPct val="0"/>
              </a:spcAft>
              <a:defRPr sz="1000" b="1">
                <a:solidFill>
                  <a:srgbClr val="FFFFFF"/>
                </a:solidFill>
              </a:defRPr>
            </a:lvl1pPr>
          </a:lstStyle>
          <a:p>
            <a:r>
              <a:rPr lang="en-US" dirty="0"/>
              <a:t>Lincoln Optimizes Management’s Time</a:t>
            </a:r>
          </a:p>
        </p:txBody>
      </p:sp>
      <p:sp>
        <p:nvSpPr>
          <p:cNvPr id="4" name="Rectangle 3"/>
          <p:cNvSpPr/>
          <p:nvPr>
            <p:custDataLst>
              <p:tags r:id="rId1"/>
            </p:custDataLst>
          </p:nvPr>
        </p:nvSpPr>
        <p:spPr>
          <a:xfrm>
            <a:off x="342900" y="5749469"/>
            <a:ext cx="8458200" cy="605294"/>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Lincoln’s refined process allows for optimal utilization of management throughout the transaction, </a:t>
            </a:r>
            <a:br>
              <a:rPr lang="en-US" sz="1000" b="1" dirty="0">
                <a:solidFill>
                  <a:srgbClr val="FFFFFF"/>
                </a:solidFill>
              </a:rPr>
            </a:br>
            <a:r>
              <a:rPr lang="en-US" sz="1000" b="1" dirty="0">
                <a:solidFill>
                  <a:srgbClr val="FFFFFF"/>
                </a:solidFill>
              </a:rPr>
              <a:t>ensuring superior levels of performance to manage the Company are maintained</a:t>
            </a:r>
          </a:p>
        </p:txBody>
      </p:sp>
      <p:sp>
        <p:nvSpPr>
          <p:cNvPr id="6" name="Rectangle 5"/>
          <p:cNvSpPr/>
          <p:nvPr/>
        </p:nvSpPr>
        <p:spPr>
          <a:xfrm>
            <a:off x="340400" y="1377463"/>
            <a:ext cx="1089693" cy="365760"/>
          </a:xfrm>
          <a:prstGeom prst="rect">
            <a:avLst/>
          </a:prstGeom>
          <a:solidFill>
            <a:schemeClr val="bg1"/>
          </a:solidFill>
          <a:ln>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lvl="0" algn="ctr" defTabSz="1778000">
              <a:lnSpc>
                <a:spcPct val="90000"/>
              </a:lnSpc>
              <a:spcBef>
                <a:spcPct val="0"/>
              </a:spcBef>
              <a:spcAft>
                <a:spcPct val="35000"/>
              </a:spcAft>
            </a:pPr>
            <a:r>
              <a:rPr lang="en-US" sz="900" b="1" dirty="0">
                <a:solidFill>
                  <a:srgbClr val="07325F"/>
                </a:solidFill>
              </a:rPr>
              <a:t>Preparation </a:t>
            </a:r>
            <a:br>
              <a:rPr lang="en-US" sz="900" b="1" dirty="0">
                <a:solidFill>
                  <a:srgbClr val="07325F"/>
                </a:solidFill>
              </a:rPr>
            </a:br>
            <a:r>
              <a:rPr lang="en-US" sz="900" b="1" dirty="0">
                <a:solidFill>
                  <a:srgbClr val="07325F"/>
                </a:solidFill>
              </a:rPr>
              <a:t>of Marketing Documents</a:t>
            </a:r>
          </a:p>
        </p:txBody>
      </p:sp>
      <p:grpSp>
        <p:nvGrpSpPr>
          <p:cNvPr id="28" name="Group 27"/>
          <p:cNvGrpSpPr/>
          <p:nvPr/>
        </p:nvGrpSpPr>
        <p:grpSpPr>
          <a:xfrm>
            <a:off x="701984" y="2206432"/>
            <a:ext cx="345418" cy="486550"/>
            <a:chOff x="3927268" y="1517981"/>
            <a:chExt cx="584200" cy="708026"/>
          </a:xfrm>
        </p:grpSpPr>
        <p:sp>
          <p:nvSpPr>
            <p:cNvPr id="29" name="Freeform 20"/>
            <p:cNvSpPr>
              <a:spLocks/>
            </p:cNvSpPr>
            <p:nvPr/>
          </p:nvSpPr>
          <p:spPr bwMode="auto">
            <a:xfrm>
              <a:off x="3927268" y="1576719"/>
              <a:ext cx="584200" cy="649288"/>
            </a:xfrm>
            <a:custGeom>
              <a:avLst/>
              <a:gdLst>
                <a:gd name="T0" fmla="*/ 247 w 368"/>
                <a:gd name="T1" fmla="*/ 0 h 409"/>
                <a:gd name="T2" fmla="*/ 247 w 368"/>
                <a:gd name="T3" fmla="*/ 19 h 409"/>
                <a:gd name="T4" fmla="*/ 348 w 368"/>
                <a:gd name="T5" fmla="*/ 19 h 409"/>
                <a:gd name="T6" fmla="*/ 348 w 368"/>
                <a:gd name="T7" fmla="*/ 390 h 409"/>
                <a:gd name="T8" fmla="*/ 19 w 368"/>
                <a:gd name="T9" fmla="*/ 390 h 409"/>
                <a:gd name="T10" fmla="*/ 19 w 368"/>
                <a:gd name="T11" fmla="*/ 19 h 409"/>
                <a:gd name="T12" fmla="*/ 140 w 368"/>
                <a:gd name="T13" fmla="*/ 19 h 409"/>
                <a:gd name="T14" fmla="*/ 140 w 368"/>
                <a:gd name="T15" fmla="*/ 0 h 409"/>
                <a:gd name="T16" fmla="*/ 0 w 368"/>
                <a:gd name="T17" fmla="*/ 0 h 409"/>
                <a:gd name="T18" fmla="*/ 0 w 368"/>
                <a:gd name="T19" fmla="*/ 409 h 409"/>
                <a:gd name="T20" fmla="*/ 368 w 368"/>
                <a:gd name="T21" fmla="*/ 409 h 409"/>
                <a:gd name="T22" fmla="*/ 368 w 368"/>
                <a:gd name="T23" fmla="*/ 0 h 409"/>
                <a:gd name="T24" fmla="*/ 247 w 368"/>
                <a:gd name="T25" fmla="*/ 0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409">
                  <a:moveTo>
                    <a:pt x="247" y="0"/>
                  </a:moveTo>
                  <a:lnTo>
                    <a:pt x="247" y="19"/>
                  </a:lnTo>
                  <a:lnTo>
                    <a:pt x="348" y="19"/>
                  </a:lnTo>
                  <a:lnTo>
                    <a:pt x="348" y="390"/>
                  </a:lnTo>
                  <a:lnTo>
                    <a:pt x="19" y="390"/>
                  </a:lnTo>
                  <a:lnTo>
                    <a:pt x="19" y="19"/>
                  </a:lnTo>
                  <a:lnTo>
                    <a:pt x="140" y="19"/>
                  </a:lnTo>
                  <a:lnTo>
                    <a:pt x="140" y="0"/>
                  </a:lnTo>
                  <a:lnTo>
                    <a:pt x="0" y="0"/>
                  </a:lnTo>
                  <a:lnTo>
                    <a:pt x="0" y="409"/>
                  </a:lnTo>
                  <a:lnTo>
                    <a:pt x="368" y="409"/>
                  </a:lnTo>
                  <a:lnTo>
                    <a:pt x="368" y="0"/>
                  </a:lnTo>
                  <a:lnTo>
                    <a:pt x="247" y="0"/>
                  </a:lnTo>
                  <a:close/>
                </a:path>
              </a:pathLst>
            </a:custGeom>
            <a:solidFill>
              <a:srgbClr val="BFBFB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30" name="Freeform 21"/>
            <p:cNvSpPr>
              <a:spLocks/>
            </p:cNvSpPr>
            <p:nvPr/>
          </p:nvSpPr>
          <p:spPr bwMode="auto">
            <a:xfrm>
              <a:off x="3957431" y="1606881"/>
              <a:ext cx="522288" cy="588963"/>
            </a:xfrm>
            <a:custGeom>
              <a:avLst/>
              <a:gdLst>
                <a:gd name="T0" fmla="*/ 329 w 329"/>
                <a:gd name="T1" fmla="*/ 371 h 371"/>
                <a:gd name="T2" fmla="*/ 0 w 329"/>
                <a:gd name="T3" fmla="*/ 371 h 371"/>
                <a:gd name="T4" fmla="*/ 0 w 329"/>
                <a:gd name="T5" fmla="*/ 0 h 371"/>
                <a:gd name="T6" fmla="*/ 112 w 329"/>
                <a:gd name="T7" fmla="*/ 0 h 371"/>
                <a:gd name="T8" fmla="*/ 148 w 329"/>
                <a:gd name="T9" fmla="*/ 0 h 371"/>
                <a:gd name="T10" fmla="*/ 329 w 329"/>
                <a:gd name="T11" fmla="*/ 0 h 371"/>
                <a:gd name="T12" fmla="*/ 329 w 329"/>
                <a:gd name="T13" fmla="*/ 371 h 371"/>
              </a:gdLst>
              <a:ahLst/>
              <a:cxnLst>
                <a:cxn ang="0">
                  <a:pos x="T0" y="T1"/>
                </a:cxn>
                <a:cxn ang="0">
                  <a:pos x="T2" y="T3"/>
                </a:cxn>
                <a:cxn ang="0">
                  <a:pos x="T4" y="T5"/>
                </a:cxn>
                <a:cxn ang="0">
                  <a:pos x="T6" y="T7"/>
                </a:cxn>
                <a:cxn ang="0">
                  <a:pos x="T8" y="T9"/>
                </a:cxn>
                <a:cxn ang="0">
                  <a:pos x="T10" y="T11"/>
                </a:cxn>
                <a:cxn ang="0">
                  <a:pos x="T12" y="T13"/>
                </a:cxn>
              </a:cxnLst>
              <a:rect l="0" t="0" r="r" b="b"/>
              <a:pathLst>
                <a:path w="329" h="371">
                  <a:moveTo>
                    <a:pt x="329" y="371"/>
                  </a:moveTo>
                  <a:lnTo>
                    <a:pt x="0" y="371"/>
                  </a:lnTo>
                  <a:lnTo>
                    <a:pt x="0" y="0"/>
                  </a:lnTo>
                  <a:lnTo>
                    <a:pt x="112" y="0"/>
                  </a:lnTo>
                  <a:lnTo>
                    <a:pt x="148" y="0"/>
                  </a:lnTo>
                  <a:lnTo>
                    <a:pt x="329" y="0"/>
                  </a:lnTo>
                  <a:lnTo>
                    <a:pt x="329" y="37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31" name="Freeform 22"/>
            <p:cNvSpPr>
              <a:spLocks noEditPoints="1"/>
            </p:cNvSpPr>
            <p:nvPr/>
          </p:nvSpPr>
          <p:spPr bwMode="auto">
            <a:xfrm>
              <a:off x="4089193" y="1517981"/>
              <a:ext cx="260350" cy="127000"/>
            </a:xfrm>
            <a:custGeom>
              <a:avLst/>
              <a:gdLst>
                <a:gd name="T0" fmla="*/ 68 w 68"/>
                <a:gd name="T1" fmla="*/ 11 h 33"/>
                <a:gd name="T2" fmla="*/ 68 w 68"/>
                <a:gd name="T3" fmla="*/ 33 h 33"/>
                <a:gd name="T4" fmla="*/ 0 w 68"/>
                <a:gd name="T5" fmla="*/ 33 h 33"/>
                <a:gd name="T6" fmla="*/ 0 w 68"/>
                <a:gd name="T7" fmla="*/ 11 h 33"/>
                <a:gd name="T8" fmla="*/ 20 w 68"/>
                <a:gd name="T9" fmla="*/ 11 h 33"/>
                <a:gd name="T10" fmla="*/ 34 w 68"/>
                <a:gd name="T11" fmla="*/ 0 h 33"/>
                <a:gd name="T12" fmla="*/ 47 w 68"/>
                <a:gd name="T13" fmla="*/ 11 h 33"/>
                <a:gd name="T14" fmla="*/ 68 w 68"/>
                <a:gd name="T15" fmla="*/ 11 h 33"/>
                <a:gd name="T16" fmla="*/ 33 w 68"/>
                <a:gd name="T17" fmla="*/ 5 h 33"/>
                <a:gd name="T18" fmla="*/ 29 w 68"/>
                <a:gd name="T19" fmla="*/ 9 h 33"/>
                <a:gd name="T20" fmla="*/ 33 w 68"/>
                <a:gd name="T21" fmla="*/ 14 h 33"/>
                <a:gd name="T22" fmla="*/ 37 w 68"/>
                <a:gd name="T23" fmla="*/ 9 h 33"/>
                <a:gd name="T24" fmla="*/ 33 w 68"/>
                <a:gd name="T2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33">
                  <a:moveTo>
                    <a:pt x="68" y="11"/>
                  </a:moveTo>
                  <a:cubicBezTo>
                    <a:pt x="68" y="33"/>
                    <a:pt x="68" y="33"/>
                    <a:pt x="68" y="33"/>
                  </a:cubicBezTo>
                  <a:cubicBezTo>
                    <a:pt x="0" y="33"/>
                    <a:pt x="0" y="33"/>
                    <a:pt x="0" y="33"/>
                  </a:cubicBezTo>
                  <a:cubicBezTo>
                    <a:pt x="0" y="11"/>
                    <a:pt x="0" y="11"/>
                    <a:pt x="0" y="11"/>
                  </a:cubicBezTo>
                  <a:cubicBezTo>
                    <a:pt x="20" y="11"/>
                    <a:pt x="20" y="11"/>
                    <a:pt x="20" y="11"/>
                  </a:cubicBezTo>
                  <a:cubicBezTo>
                    <a:pt x="22" y="5"/>
                    <a:pt x="27" y="0"/>
                    <a:pt x="34" y="0"/>
                  </a:cubicBezTo>
                  <a:cubicBezTo>
                    <a:pt x="40" y="0"/>
                    <a:pt x="46" y="5"/>
                    <a:pt x="47" y="11"/>
                  </a:cubicBezTo>
                  <a:lnTo>
                    <a:pt x="68" y="11"/>
                  </a:lnTo>
                  <a:close/>
                  <a:moveTo>
                    <a:pt x="33" y="5"/>
                  </a:moveTo>
                  <a:cubicBezTo>
                    <a:pt x="31" y="5"/>
                    <a:pt x="29" y="7"/>
                    <a:pt x="29" y="9"/>
                  </a:cubicBezTo>
                  <a:cubicBezTo>
                    <a:pt x="29" y="12"/>
                    <a:pt x="31" y="14"/>
                    <a:pt x="33" y="14"/>
                  </a:cubicBezTo>
                  <a:cubicBezTo>
                    <a:pt x="35" y="14"/>
                    <a:pt x="37" y="12"/>
                    <a:pt x="37" y="9"/>
                  </a:cubicBezTo>
                  <a:cubicBezTo>
                    <a:pt x="37" y="7"/>
                    <a:pt x="35" y="5"/>
                    <a:pt x="33" y="5"/>
                  </a:cubicBezTo>
                  <a:close/>
                </a:path>
              </a:pathLst>
            </a:custGeom>
            <a:solidFill>
              <a:srgbClr val="656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32" name="Freeform 25"/>
            <p:cNvSpPr>
              <a:spLocks noEditPoints="1"/>
            </p:cNvSpPr>
            <p:nvPr/>
          </p:nvSpPr>
          <p:spPr bwMode="auto">
            <a:xfrm>
              <a:off x="4089193" y="1517981"/>
              <a:ext cx="260350" cy="127000"/>
            </a:xfrm>
            <a:custGeom>
              <a:avLst/>
              <a:gdLst>
                <a:gd name="T0" fmla="*/ 68 w 68"/>
                <a:gd name="T1" fmla="*/ 11 h 33"/>
                <a:gd name="T2" fmla="*/ 68 w 68"/>
                <a:gd name="T3" fmla="*/ 33 h 33"/>
                <a:gd name="T4" fmla="*/ 0 w 68"/>
                <a:gd name="T5" fmla="*/ 33 h 33"/>
                <a:gd name="T6" fmla="*/ 0 w 68"/>
                <a:gd name="T7" fmla="*/ 11 h 33"/>
                <a:gd name="T8" fmla="*/ 20 w 68"/>
                <a:gd name="T9" fmla="*/ 11 h 33"/>
                <a:gd name="T10" fmla="*/ 34 w 68"/>
                <a:gd name="T11" fmla="*/ 0 h 33"/>
                <a:gd name="T12" fmla="*/ 47 w 68"/>
                <a:gd name="T13" fmla="*/ 11 h 33"/>
                <a:gd name="T14" fmla="*/ 68 w 68"/>
                <a:gd name="T15" fmla="*/ 11 h 33"/>
                <a:gd name="T16" fmla="*/ 33 w 68"/>
                <a:gd name="T17" fmla="*/ 5 h 33"/>
                <a:gd name="T18" fmla="*/ 29 w 68"/>
                <a:gd name="T19" fmla="*/ 9 h 33"/>
                <a:gd name="T20" fmla="*/ 33 w 68"/>
                <a:gd name="T21" fmla="*/ 14 h 33"/>
                <a:gd name="T22" fmla="*/ 37 w 68"/>
                <a:gd name="T23" fmla="*/ 9 h 33"/>
                <a:gd name="T24" fmla="*/ 33 w 68"/>
                <a:gd name="T25" fmla="*/ 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33">
                  <a:moveTo>
                    <a:pt x="68" y="11"/>
                  </a:moveTo>
                  <a:cubicBezTo>
                    <a:pt x="68" y="33"/>
                    <a:pt x="68" y="33"/>
                    <a:pt x="68" y="33"/>
                  </a:cubicBezTo>
                  <a:cubicBezTo>
                    <a:pt x="0" y="33"/>
                    <a:pt x="0" y="33"/>
                    <a:pt x="0" y="33"/>
                  </a:cubicBezTo>
                  <a:cubicBezTo>
                    <a:pt x="0" y="11"/>
                    <a:pt x="0" y="11"/>
                    <a:pt x="0" y="11"/>
                  </a:cubicBezTo>
                  <a:cubicBezTo>
                    <a:pt x="20" y="11"/>
                    <a:pt x="20" y="11"/>
                    <a:pt x="20" y="11"/>
                  </a:cubicBezTo>
                  <a:cubicBezTo>
                    <a:pt x="22" y="5"/>
                    <a:pt x="27" y="0"/>
                    <a:pt x="34" y="0"/>
                  </a:cubicBezTo>
                  <a:cubicBezTo>
                    <a:pt x="40" y="0"/>
                    <a:pt x="46" y="5"/>
                    <a:pt x="47" y="11"/>
                  </a:cubicBezTo>
                  <a:lnTo>
                    <a:pt x="68" y="11"/>
                  </a:lnTo>
                  <a:close/>
                  <a:moveTo>
                    <a:pt x="33" y="5"/>
                  </a:moveTo>
                  <a:cubicBezTo>
                    <a:pt x="31" y="5"/>
                    <a:pt x="29" y="7"/>
                    <a:pt x="29" y="9"/>
                  </a:cubicBezTo>
                  <a:cubicBezTo>
                    <a:pt x="29" y="12"/>
                    <a:pt x="31" y="14"/>
                    <a:pt x="33" y="14"/>
                  </a:cubicBezTo>
                  <a:cubicBezTo>
                    <a:pt x="35" y="14"/>
                    <a:pt x="37" y="12"/>
                    <a:pt x="37" y="9"/>
                  </a:cubicBezTo>
                  <a:cubicBezTo>
                    <a:pt x="37" y="7"/>
                    <a:pt x="35" y="5"/>
                    <a:pt x="33" y="5"/>
                  </a:cubicBezTo>
                  <a:close/>
                </a:path>
              </a:pathLst>
            </a:custGeom>
            <a:solidFill>
              <a:srgbClr val="7F7F7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33" name="Rectangle 26"/>
            <p:cNvSpPr>
              <a:spLocks noChangeArrowheads="1"/>
            </p:cNvSpPr>
            <p:nvPr/>
          </p:nvSpPr>
          <p:spPr bwMode="auto">
            <a:xfrm>
              <a:off x="4035218" y="2119644"/>
              <a:ext cx="368300" cy="30163"/>
            </a:xfrm>
            <a:prstGeom prst="rect">
              <a:avLst/>
            </a:prstGeom>
            <a:solidFill>
              <a:srgbClr val="BFBFB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34" name="Rectangle 27"/>
            <p:cNvSpPr>
              <a:spLocks noChangeArrowheads="1"/>
            </p:cNvSpPr>
            <p:nvPr/>
          </p:nvSpPr>
          <p:spPr bwMode="auto">
            <a:xfrm>
              <a:off x="4035218" y="2068844"/>
              <a:ext cx="368300" cy="31750"/>
            </a:xfrm>
            <a:prstGeom prst="rect">
              <a:avLst/>
            </a:prstGeom>
            <a:solidFill>
              <a:srgbClr val="BFBFB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35" name="Freeform 28"/>
            <p:cNvSpPr>
              <a:spLocks/>
            </p:cNvSpPr>
            <p:nvPr/>
          </p:nvSpPr>
          <p:spPr bwMode="auto">
            <a:xfrm>
              <a:off x="4070143" y="1686256"/>
              <a:ext cx="290513" cy="241300"/>
            </a:xfrm>
            <a:custGeom>
              <a:avLst/>
              <a:gdLst>
                <a:gd name="T0" fmla="*/ 76 w 76"/>
                <a:gd name="T1" fmla="*/ 2 h 63"/>
                <a:gd name="T2" fmla="*/ 76 w 76"/>
                <a:gd name="T3" fmla="*/ 1 h 63"/>
                <a:gd name="T4" fmla="*/ 74 w 76"/>
                <a:gd name="T5" fmla="*/ 0 h 63"/>
                <a:gd name="T6" fmla="*/ 57 w 76"/>
                <a:gd name="T7" fmla="*/ 0 h 63"/>
                <a:gd name="T8" fmla="*/ 55 w 76"/>
                <a:gd name="T9" fmla="*/ 1 h 63"/>
                <a:gd name="T10" fmla="*/ 56 w 76"/>
                <a:gd name="T11" fmla="*/ 4 h 63"/>
                <a:gd name="T12" fmla="*/ 60 w 76"/>
                <a:gd name="T13" fmla="*/ 8 h 63"/>
                <a:gd name="T14" fmla="*/ 21 w 76"/>
                <a:gd name="T15" fmla="*/ 49 h 63"/>
                <a:gd name="T16" fmla="*/ 9 w 76"/>
                <a:gd name="T17" fmla="*/ 42 h 63"/>
                <a:gd name="T18" fmla="*/ 2 w 76"/>
                <a:gd name="T19" fmla="*/ 44 h 63"/>
                <a:gd name="T20" fmla="*/ 4 w 76"/>
                <a:gd name="T21" fmla="*/ 52 h 63"/>
                <a:gd name="T22" fmla="*/ 4 w 76"/>
                <a:gd name="T23" fmla="*/ 52 h 63"/>
                <a:gd name="T24" fmla="*/ 23 w 76"/>
                <a:gd name="T25" fmla="*/ 63 h 63"/>
                <a:gd name="T26" fmla="*/ 68 w 76"/>
                <a:gd name="T27" fmla="*/ 15 h 63"/>
                <a:gd name="T28" fmla="*/ 73 w 76"/>
                <a:gd name="T29" fmla="*/ 20 h 63"/>
                <a:gd name="T30" fmla="*/ 75 w 76"/>
                <a:gd name="T31" fmla="*/ 21 h 63"/>
                <a:gd name="T32" fmla="*/ 76 w 76"/>
                <a:gd name="T33" fmla="*/ 19 h 63"/>
                <a:gd name="T34" fmla="*/ 76 w 76"/>
                <a:gd name="T35" fmla="*/ 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63">
                  <a:moveTo>
                    <a:pt x="76" y="2"/>
                  </a:moveTo>
                  <a:cubicBezTo>
                    <a:pt x="76" y="1"/>
                    <a:pt x="76" y="1"/>
                    <a:pt x="76" y="1"/>
                  </a:cubicBezTo>
                  <a:cubicBezTo>
                    <a:pt x="75" y="0"/>
                    <a:pt x="75" y="0"/>
                    <a:pt x="74" y="0"/>
                  </a:cubicBezTo>
                  <a:cubicBezTo>
                    <a:pt x="57" y="0"/>
                    <a:pt x="57" y="0"/>
                    <a:pt x="57" y="0"/>
                  </a:cubicBezTo>
                  <a:cubicBezTo>
                    <a:pt x="56" y="0"/>
                    <a:pt x="56" y="1"/>
                    <a:pt x="55" y="1"/>
                  </a:cubicBezTo>
                  <a:cubicBezTo>
                    <a:pt x="55" y="2"/>
                    <a:pt x="55" y="3"/>
                    <a:pt x="56" y="4"/>
                  </a:cubicBezTo>
                  <a:cubicBezTo>
                    <a:pt x="60" y="8"/>
                    <a:pt x="60" y="8"/>
                    <a:pt x="60" y="8"/>
                  </a:cubicBezTo>
                  <a:cubicBezTo>
                    <a:pt x="21" y="49"/>
                    <a:pt x="21" y="49"/>
                    <a:pt x="21" y="49"/>
                  </a:cubicBezTo>
                  <a:cubicBezTo>
                    <a:pt x="9" y="42"/>
                    <a:pt x="9" y="42"/>
                    <a:pt x="9" y="42"/>
                  </a:cubicBezTo>
                  <a:cubicBezTo>
                    <a:pt x="6" y="41"/>
                    <a:pt x="3" y="42"/>
                    <a:pt x="2" y="44"/>
                  </a:cubicBezTo>
                  <a:cubicBezTo>
                    <a:pt x="0" y="47"/>
                    <a:pt x="1" y="50"/>
                    <a:pt x="4" y="52"/>
                  </a:cubicBezTo>
                  <a:cubicBezTo>
                    <a:pt x="4" y="52"/>
                    <a:pt x="4" y="52"/>
                    <a:pt x="4" y="52"/>
                  </a:cubicBezTo>
                  <a:cubicBezTo>
                    <a:pt x="23" y="63"/>
                    <a:pt x="23" y="63"/>
                    <a:pt x="23" y="63"/>
                  </a:cubicBezTo>
                  <a:cubicBezTo>
                    <a:pt x="68" y="15"/>
                    <a:pt x="68" y="15"/>
                    <a:pt x="68" y="15"/>
                  </a:cubicBezTo>
                  <a:cubicBezTo>
                    <a:pt x="73" y="20"/>
                    <a:pt x="73" y="20"/>
                    <a:pt x="73" y="20"/>
                  </a:cubicBezTo>
                  <a:cubicBezTo>
                    <a:pt x="74" y="21"/>
                    <a:pt x="74" y="21"/>
                    <a:pt x="75" y="21"/>
                  </a:cubicBezTo>
                  <a:cubicBezTo>
                    <a:pt x="76" y="20"/>
                    <a:pt x="76" y="20"/>
                    <a:pt x="76" y="19"/>
                  </a:cubicBezTo>
                  <a:lnTo>
                    <a:pt x="76" y="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36" name="Freeform 29"/>
            <p:cNvSpPr>
              <a:spLocks/>
            </p:cNvSpPr>
            <p:nvPr/>
          </p:nvSpPr>
          <p:spPr bwMode="auto">
            <a:xfrm>
              <a:off x="4135231" y="1938669"/>
              <a:ext cx="57150" cy="80963"/>
            </a:xfrm>
            <a:custGeom>
              <a:avLst/>
              <a:gdLst>
                <a:gd name="T0" fmla="*/ 15 w 15"/>
                <a:gd name="T1" fmla="*/ 19 h 21"/>
                <a:gd name="T2" fmla="*/ 14 w 15"/>
                <a:gd name="T3" fmla="*/ 21 h 21"/>
                <a:gd name="T4" fmla="*/ 2 w 15"/>
                <a:gd name="T5" fmla="*/ 21 h 21"/>
                <a:gd name="T6" fmla="*/ 0 w 15"/>
                <a:gd name="T7" fmla="*/ 19 h 21"/>
                <a:gd name="T8" fmla="*/ 0 w 15"/>
                <a:gd name="T9" fmla="*/ 2 h 21"/>
                <a:gd name="T10" fmla="*/ 2 w 15"/>
                <a:gd name="T11" fmla="*/ 0 h 21"/>
                <a:gd name="T12" fmla="*/ 14 w 15"/>
                <a:gd name="T13" fmla="*/ 0 h 21"/>
                <a:gd name="T14" fmla="*/ 15 w 15"/>
                <a:gd name="T15" fmla="*/ 2 h 21"/>
                <a:gd name="T16" fmla="*/ 15 w 15"/>
                <a:gd name="T17" fmla="*/ 19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1">
                  <a:moveTo>
                    <a:pt x="15" y="19"/>
                  </a:moveTo>
                  <a:cubicBezTo>
                    <a:pt x="15" y="20"/>
                    <a:pt x="15" y="21"/>
                    <a:pt x="14" y="21"/>
                  </a:cubicBezTo>
                  <a:cubicBezTo>
                    <a:pt x="2" y="21"/>
                    <a:pt x="2" y="21"/>
                    <a:pt x="2" y="21"/>
                  </a:cubicBezTo>
                  <a:cubicBezTo>
                    <a:pt x="1" y="21"/>
                    <a:pt x="0" y="20"/>
                    <a:pt x="0" y="19"/>
                  </a:cubicBezTo>
                  <a:cubicBezTo>
                    <a:pt x="0" y="2"/>
                    <a:pt x="0" y="2"/>
                    <a:pt x="0" y="2"/>
                  </a:cubicBezTo>
                  <a:cubicBezTo>
                    <a:pt x="0" y="1"/>
                    <a:pt x="1" y="0"/>
                    <a:pt x="2" y="0"/>
                  </a:cubicBezTo>
                  <a:cubicBezTo>
                    <a:pt x="14" y="0"/>
                    <a:pt x="14" y="0"/>
                    <a:pt x="14" y="0"/>
                  </a:cubicBezTo>
                  <a:cubicBezTo>
                    <a:pt x="15" y="0"/>
                    <a:pt x="15" y="1"/>
                    <a:pt x="15" y="2"/>
                  </a:cubicBezTo>
                  <a:lnTo>
                    <a:pt x="15" y="19"/>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37" name="Freeform 30"/>
            <p:cNvSpPr>
              <a:spLocks/>
            </p:cNvSpPr>
            <p:nvPr/>
          </p:nvSpPr>
          <p:spPr bwMode="auto">
            <a:xfrm>
              <a:off x="4219368" y="1878344"/>
              <a:ext cx="57150" cy="141288"/>
            </a:xfrm>
            <a:custGeom>
              <a:avLst/>
              <a:gdLst>
                <a:gd name="T0" fmla="*/ 15 w 15"/>
                <a:gd name="T1" fmla="*/ 35 h 37"/>
                <a:gd name="T2" fmla="*/ 13 w 15"/>
                <a:gd name="T3" fmla="*/ 37 h 37"/>
                <a:gd name="T4" fmla="*/ 1 w 15"/>
                <a:gd name="T5" fmla="*/ 37 h 37"/>
                <a:gd name="T6" fmla="*/ 0 w 15"/>
                <a:gd name="T7" fmla="*/ 35 h 37"/>
                <a:gd name="T8" fmla="*/ 0 w 15"/>
                <a:gd name="T9" fmla="*/ 2 h 37"/>
                <a:gd name="T10" fmla="*/ 1 w 15"/>
                <a:gd name="T11" fmla="*/ 0 h 37"/>
                <a:gd name="T12" fmla="*/ 13 w 15"/>
                <a:gd name="T13" fmla="*/ 0 h 37"/>
                <a:gd name="T14" fmla="*/ 15 w 15"/>
                <a:gd name="T15" fmla="*/ 2 h 37"/>
                <a:gd name="T16" fmla="*/ 15 w 15"/>
                <a:gd name="T17"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7">
                  <a:moveTo>
                    <a:pt x="15" y="35"/>
                  </a:moveTo>
                  <a:cubicBezTo>
                    <a:pt x="15" y="36"/>
                    <a:pt x="14" y="37"/>
                    <a:pt x="13" y="37"/>
                  </a:cubicBezTo>
                  <a:cubicBezTo>
                    <a:pt x="1" y="37"/>
                    <a:pt x="1" y="37"/>
                    <a:pt x="1" y="37"/>
                  </a:cubicBezTo>
                  <a:cubicBezTo>
                    <a:pt x="0" y="37"/>
                    <a:pt x="0" y="36"/>
                    <a:pt x="0" y="35"/>
                  </a:cubicBezTo>
                  <a:cubicBezTo>
                    <a:pt x="0" y="2"/>
                    <a:pt x="0" y="2"/>
                    <a:pt x="0" y="2"/>
                  </a:cubicBezTo>
                  <a:cubicBezTo>
                    <a:pt x="0" y="1"/>
                    <a:pt x="0" y="0"/>
                    <a:pt x="1" y="0"/>
                  </a:cubicBezTo>
                  <a:cubicBezTo>
                    <a:pt x="13" y="0"/>
                    <a:pt x="13" y="0"/>
                    <a:pt x="13" y="0"/>
                  </a:cubicBezTo>
                  <a:cubicBezTo>
                    <a:pt x="14" y="0"/>
                    <a:pt x="15" y="1"/>
                    <a:pt x="15" y="2"/>
                  </a:cubicBezTo>
                  <a:lnTo>
                    <a:pt x="15" y="35"/>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sp>
          <p:nvSpPr>
            <p:cNvPr id="38" name="Freeform 31"/>
            <p:cNvSpPr>
              <a:spLocks/>
            </p:cNvSpPr>
            <p:nvPr/>
          </p:nvSpPr>
          <p:spPr bwMode="auto">
            <a:xfrm>
              <a:off x="4303506" y="1821194"/>
              <a:ext cx="61913" cy="198438"/>
            </a:xfrm>
            <a:custGeom>
              <a:avLst/>
              <a:gdLst>
                <a:gd name="T0" fmla="*/ 16 w 16"/>
                <a:gd name="T1" fmla="*/ 50 h 52"/>
                <a:gd name="T2" fmla="*/ 14 w 16"/>
                <a:gd name="T3" fmla="*/ 52 h 52"/>
                <a:gd name="T4" fmla="*/ 2 w 16"/>
                <a:gd name="T5" fmla="*/ 52 h 52"/>
                <a:gd name="T6" fmla="*/ 0 w 16"/>
                <a:gd name="T7" fmla="*/ 50 h 52"/>
                <a:gd name="T8" fmla="*/ 0 w 16"/>
                <a:gd name="T9" fmla="*/ 1 h 52"/>
                <a:gd name="T10" fmla="*/ 2 w 16"/>
                <a:gd name="T11" fmla="*/ 0 h 52"/>
                <a:gd name="T12" fmla="*/ 14 w 16"/>
                <a:gd name="T13" fmla="*/ 0 h 52"/>
                <a:gd name="T14" fmla="*/ 16 w 16"/>
                <a:gd name="T15" fmla="*/ 1 h 52"/>
                <a:gd name="T16" fmla="*/ 16 w 16"/>
                <a:gd name="T17" fmla="*/ 5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52">
                  <a:moveTo>
                    <a:pt x="16" y="50"/>
                  </a:moveTo>
                  <a:cubicBezTo>
                    <a:pt x="16" y="51"/>
                    <a:pt x="15" y="52"/>
                    <a:pt x="14" y="52"/>
                  </a:cubicBezTo>
                  <a:cubicBezTo>
                    <a:pt x="2" y="52"/>
                    <a:pt x="2" y="52"/>
                    <a:pt x="2" y="52"/>
                  </a:cubicBezTo>
                  <a:cubicBezTo>
                    <a:pt x="1" y="52"/>
                    <a:pt x="0" y="51"/>
                    <a:pt x="0" y="50"/>
                  </a:cubicBezTo>
                  <a:cubicBezTo>
                    <a:pt x="0" y="1"/>
                    <a:pt x="0" y="1"/>
                    <a:pt x="0" y="1"/>
                  </a:cubicBezTo>
                  <a:cubicBezTo>
                    <a:pt x="0" y="0"/>
                    <a:pt x="1" y="0"/>
                    <a:pt x="2" y="0"/>
                  </a:cubicBezTo>
                  <a:cubicBezTo>
                    <a:pt x="14" y="0"/>
                    <a:pt x="14" y="0"/>
                    <a:pt x="14" y="0"/>
                  </a:cubicBezTo>
                  <a:cubicBezTo>
                    <a:pt x="15" y="0"/>
                    <a:pt x="16" y="0"/>
                    <a:pt x="16" y="1"/>
                  </a:cubicBezTo>
                  <a:lnTo>
                    <a:pt x="16" y="5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969696"/>
                </a:solidFill>
                <a:effectLst/>
                <a:uLnTx/>
                <a:uFillTx/>
                <a:cs typeface="Arial" pitchFamily="34" charset="0"/>
              </a:endParaRPr>
            </a:p>
          </p:txBody>
        </p:sp>
      </p:grpSp>
      <p:sp>
        <p:nvSpPr>
          <p:cNvPr id="16"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46</a:t>
            </a:r>
          </a:p>
        </p:txBody>
      </p:sp>
    </p:spTree>
    <p:extLst>
      <p:ext uri="{BB962C8B-B14F-4D97-AF65-F5344CB8AC3E}">
        <p14:creationId xmlns:p14="http://schemas.microsoft.com/office/powerpoint/2010/main" val="213462350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Advising and Preparing Management at Critical Stages of</a:t>
            </a:r>
            <a:br>
              <a:rPr lang="en-US" dirty="0"/>
            </a:br>
            <a:r>
              <a:rPr lang="en-US" dirty="0"/>
              <a:t>the Sale Process</a:t>
            </a:r>
          </a:p>
        </p:txBody>
      </p:sp>
      <p:sp>
        <p:nvSpPr>
          <p:cNvPr id="7" name="Subtitle Box"/>
          <p:cNvSpPr txBox="1"/>
          <p:nvPr/>
        </p:nvSpPr>
        <p:spPr>
          <a:xfrm>
            <a:off x="342900" y="718820"/>
            <a:ext cx="8458200" cy="415498"/>
          </a:xfrm>
          <a:prstGeom prst="rect">
            <a:avLst/>
          </a:prstGeom>
          <a:noFill/>
        </p:spPr>
        <p:txBody>
          <a:bodyPr vert="horz" wrap="square" lIns="0" tIns="45720" rIns="0" bIns="0" rtlCol="0" anchor="t">
            <a:spAutoFit/>
          </a:bodyPr>
          <a:lstStyle/>
          <a:p>
            <a:r>
              <a:rPr lang="en-US" sz="1200" i="1" dirty="0">
                <a:solidFill>
                  <a:srgbClr val="07325F"/>
                </a:solidFill>
              </a:rPr>
              <a:t>Lincoln will leverage its transaction experience to advise management through acquirer touchpoints to optimize value during the process</a:t>
            </a:r>
          </a:p>
        </p:txBody>
      </p:sp>
      <p:sp>
        <p:nvSpPr>
          <p:cNvPr id="6" name="TText1_Topic">
            <a:extLst>
              <a:ext uri="{FF2B5EF4-FFF2-40B4-BE49-F238E27FC236}">
                <a16:creationId xmlns:a16="http://schemas.microsoft.com/office/drawing/2014/main" id="{0F161B3F-4F36-4661-8932-B64BD116F3CA}"/>
              </a:ext>
            </a:extLst>
          </p:cNvPr>
          <p:cNvSpPr/>
          <p:nvPr>
            <p:custDataLst>
              <p:tags r:id="rId1"/>
            </p:custDataLst>
          </p:nvPr>
        </p:nvSpPr>
        <p:spPr bwMode="auto">
          <a:xfrm>
            <a:off x="342900" y="1574300"/>
            <a:ext cx="1824262" cy="1572257"/>
          </a:xfrm>
          <a:prstGeom prst="rect">
            <a:avLst/>
          </a:prstGeom>
          <a:solidFill>
            <a:schemeClr val="accent1"/>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855663" fontAlgn="base">
              <a:spcBef>
                <a:spcPct val="0"/>
              </a:spcBef>
              <a:spcAft>
                <a:spcPct val="0"/>
              </a:spcAft>
            </a:pPr>
            <a:r>
              <a:rPr lang="en-US" sz="1100" b="1" dirty="0">
                <a:solidFill>
                  <a:srgbClr val="FFFFFF"/>
                </a:solidFill>
              </a:rPr>
              <a:t>Always Think Like</a:t>
            </a:r>
          </a:p>
          <a:p>
            <a:pPr defTabSz="855663" fontAlgn="base">
              <a:spcBef>
                <a:spcPct val="0"/>
              </a:spcBef>
              <a:spcAft>
                <a:spcPct val="0"/>
              </a:spcAft>
            </a:pPr>
            <a:r>
              <a:rPr lang="en-US" sz="1100" b="1" dirty="0">
                <a:solidFill>
                  <a:srgbClr val="FFFFFF"/>
                </a:solidFill>
              </a:rPr>
              <a:t>An Acquirer</a:t>
            </a:r>
          </a:p>
        </p:txBody>
      </p:sp>
      <p:sp>
        <p:nvSpPr>
          <p:cNvPr id="8" name="TText1_Text">
            <a:extLst>
              <a:ext uri="{FF2B5EF4-FFF2-40B4-BE49-F238E27FC236}">
                <a16:creationId xmlns:a16="http://schemas.microsoft.com/office/drawing/2014/main" id="{3DDB6D59-5673-4710-8D81-C8DB755D7133}"/>
              </a:ext>
            </a:extLst>
          </p:cNvPr>
          <p:cNvSpPr txBox="1"/>
          <p:nvPr>
            <p:custDataLst>
              <p:tags r:id="rId2"/>
            </p:custDataLst>
          </p:nvPr>
        </p:nvSpPr>
        <p:spPr>
          <a:xfrm>
            <a:off x="1868768" y="1654168"/>
            <a:ext cx="6930745" cy="1401073"/>
          </a:xfrm>
          <a:prstGeom prst="rect">
            <a:avLst/>
          </a:prstGeom>
          <a:solidFill>
            <a:schemeClr val="accent2">
              <a:alpha val="50000"/>
            </a:schemeClr>
          </a:solidFill>
          <a:ln w="6350">
            <a:solidFill>
              <a:srgbClr val="E5E5E5"/>
            </a:solidFill>
          </a:ln>
        </p:spPr>
        <p:txBody>
          <a:bodyPr vert="horz" lIns="90000" tIns="57600" rIns="90000" bIns="57600" rtlCol="0" anchor="ctr">
            <a:noAutofit/>
          </a:bodyPr>
          <a:lstStyle/>
          <a:p>
            <a:pPr marL="285750" indent="-285750">
              <a:spcBef>
                <a:spcPts val="600"/>
              </a:spcBef>
              <a:buClr>
                <a:srgbClr val="FFFFFF"/>
              </a:buClr>
              <a:buSzPct val="90000"/>
              <a:buFont typeface="Wingdings"/>
              <a:buChar char="n"/>
            </a:pPr>
            <a:r>
              <a:rPr lang="en-US" sz="1000" dirty="0">
                <a:solidFill>
                  <a:srgbClr val="000000"/>
                </a:solidFill>
              </a:rPr>
              <a:t>What questions would you ask a potential target that you were seeking to invest in?</a:t>
            </a:r>
          </a:p>
          <a:p>
            <a:pPr marL="285750" indent="-285750">
              <a:spcBef>
                <a:spcPts val="600"/>
              </a:spcBef>
              <a:buClr>
                <a:srgbClr val="FFFFFF"/>
              </a:buClr>
              <a:buSzPct val="90000"/>
              <a:buFont typeface="Wingdings"/>
              <a:buChar char="n"/>
            </a:pPr>
            <a:r>
              <a:rPr lang="en-US" sz="1000" dirty="0">
                <a:solidFill>
                  <a:srgbClr val="000000"/>
                </a:solidFill>
              </a:rPr>
              <a:t>Is the business positioned for growth? Can that growth be enhanced under new ownership?</a:t>
            </a:r>
          </a:p>
          <a:p>
            <a:pPr marL="285750" indent="-285750">
              <a:spcBef>
                <a:spcPts val="600"/>
              </a:spcBef>
              <a:buClr>
                <a:srgbClr val="FFFFFF"/>
              </a:buClr>
              <a:buSzPct val="90000"/>
              <a:buFont typeface="Wingdings"/>
              <a:buChar char="n"/>
            </a:pPr>
            <a:r>
              <a:rPr lang="en-US" sz="1000" dirty="0">
                <a:solidFill>
                  <a:srgbClr val="000000"/>
                </a:solidFill>
              </a:rPr>
              <a:t>What responses would create concern for you?</a:t>
            </a:r>
          </a:p>
          <a:p>
            <a:pPr marL="285750" indent="-285750">
              <a:spcBef>
                <a:spcPts val="600"/>
              </a:spcBef>
              <a:buClr>
                <a:srgbClr val="FFFFFF"/>
              </a:buClr>
              <a:buSzPct val="90000"/>
              <a:buFont typeface="Wingdings"/>
              <a:buChar char="n"/>
            </a:pPr>
            <a:r>
              <a:rPr lang="en-US" sz="1000" b="1" dirty="0">
                <a:solidFill>
                  <a:srgbClr val="000000"/>
                </a:solidFill>
              </a:rPr>
              <a:t>Lincoln Action Items:</a:t>
            </a:r>
          </a:p>
          <a:p>
            <a:pPr marL="742950" lvl="1" indent="-285750">
              <a:spcBef>
                <a:spcPts val="600"/>
              </a:spcBef>
              <a:buClr>
                <a:srgbClr val="FFFFFF"/>
              </a:buClr>
              <a:buSzPct val="90000"/>
              <a:buFont typeface="Tahoma" panose="020B0604030504040204" pitchFamily="34" charset="0"/>
              <a:buChar char="–"/>
            </a:pPr>
            <a:r>
              <a:rPr lang="en-US" sz="1000" dirty="0">
                <a:solidFill>
                  <a:srgbClr val="000000"/>
                </a:solidFill>
              </a:rPr>
              <a:t>Develop call / meeting script with specific, thoughtful messaging to be used as a “crutch”</a:t>
            </a:r>
          </a:p>
          <a:p>
            <a:pPr marL="742950" lvl="1" indent="-285750">
              <a:spcBef>
                <a:spcPts val="600"/>
              </a:spcBef>
              <a:buClr>
                <a:srgbClr val="FFFFFF"/>
              </a:buClr>
              <a:buSzPct val="90000"/>
              <a:buFont typeface="Tahoma" panose="020B0604030504040204" pitchFamily="34" charset="0"/>
              <a:buChar char="–"/>
            </a:pPr>
            <a:r>
              <a:rPr lang="en-US" sz="1000" dirty="0">
                <a:solidFill>
                  <a:srgbClr val="000000"/>
                </a:solidFill>
              </a:rPr>
              <a:t>Generate questions in advance of calls / meetings to ensure sufficient time for preparing answers</a:t>
            </a:r>
          </a:p>
        </p:txBody>
      </p:sp>
      <p:sp>
        <p:nvSpPr>
          <p:cNvPr id="9" name="TText2_Topic">
            <a:extLst>
              <a:ext uri="{FF2B5EF4-FFF2-40B4-BE49-F238E27FC236}">
                <a16:creationId xmlns:a16="http://schemas.microsoft.com/office/drawing/2014/main" id="{4114281C-AA97-46A5-ACB9-E53D97BA85DC}"/>
              </a:ext>
            </a:extLst>
          </p:cNvPr>
          <p:cNvSpPr/>
          <p:nvPr>
            <p:custDataLst>
              <p:tags r:id="rId3"/>
            </p:custDataLst>
          </p:nvPr>
        </p:nvSpPr>
        <p:spPr bwMode="auto">
          <a:xfrm>
            <a:off x="342900" y="3179901"/>
            <a:ext cx="1824262" cy="1871267"/>
          </a:xfrm>
          <a:prstGeom prst="rect">
            <a:avLst/>
          </a:prstGeom>
          <a:solidFill>
            <a:schemeClr val="accent1"/>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855663" fontAlgn="base">
              <a:spcBef>
                <a:spcPct val="0"/>
              </a:spcBef>
              <a:spcAft>
                <a:spcPct val="0"/>
              </a:spcAft>
            </a:pPr>
            <a:r>
              <a:rPr lang="en-US" sz="1100" b="1" dirty="0">
                <a:solidFill>
                  <a:srgbClr val="FFFFFF"/>
                </a:solidFill>
              </a:rPr>
              <a:t>Preparation and Practice is Key</a:t>
            </a:r>
          </a:p>
        </p:txBody>
      </p:sp>
      <p:sp>
        <p:nvSpPr>
          <p:cNvPr id="10" name="TText2_Text">
            <a:extLst>
              <a:ext uri="{FF2B5EF4-FFF2-40B4-BE49-F238E27FC236}">
                <a16:creationId xmlns:a16="http://schemas.microsoft.com/office/drawing/2014/main" id="{18960B6C-2676-47A7-987E-2106E2E2A3A5}"/>
              </a:ext>
            </a:extLst>
          </p:cNvPr>
          <p:cNvSpPr txBox="1"/>
          <p:nvPr>
            <p:custDataLst>
              <p:tags r:id="rId4"/>
            </p:custDataLst>
          </p:nvPr>
        </p:nvSpPr>
        <p:spPr>
          <a:xfrm>
            <a:off x="1868768" y="3306900"/>
            <a:ext cx="6930745" cy="1613059"/>
          </a:xfrm>
          <a:prstGeom prst="rect">
            <a:avLst/>
          </a:prstGeom>
          <a:solidFill>
            <a:schemeClr val="accent2">
              <a:alpha val="50000"/>
            </a:schemeClr>
          </a:solidFill>
          <a:ln w="6350">
            <a:solidFill>
              <a:srgbClr val="E5E5E5"/>
            </a:solidFill>
          </a:ln>
        </p:spPr>
        <p:txBody>
          <a:bodyPr vert="horz" lIns="90000" tIns="57600" rIns="90000" bIns="57600" rtlCol="0" anchor="ctr">
            <a:noAutofit/>
          </a:bodyPr>
          <a:lstStyle/>
          <a:p>
            <a:pPr marL="285750" indent="-285750">
              <a:spcBef>
                <a:spcPts val="600"/>
              </a:spcBef>
              <a:buClr>
                <a:srgbClr val="FFFFFF"/>
              </a:buClr>
              <a:buSzPct val="90000"/>
              <a:buFont typeface="Wingdings"/>
              <a:buChar char="n"/>
            </a:pPr>
            <a:r>
              <a:rPr lang="en-US" sz="1000" dirty="0">
                <a:solidFill>
                  <a:srgbClr val="000000"/>
                </a:solidFill>
              </a:rPr>
              <a:t>No meeting is ever the same as acquirers have various personalities and “quirks” – critical to control the meeting and “stay on message”</a:t>
            </a:r>
          </a:p>
          <a:p>
            <a:pPr marL="285750" indent="-285750">
              <a:spcBef>
                <a:spcPts val="600"/>
              </a:spcBef>
              <a:buClr>
                <a:srgbClr val="FFFFFF"/>
              </a:buClr>
              <a:buSzPct val="90000"/>
              <a:buFont typeface="Wingdings"/>
              <a:buChar char="n"/>
            </a:pPr>
            <a:r>
              <a:rPr lang="en-US" sz="1000" b="1" dirty="0">
                <a:solidFill>
                  <a:srgbClr val="000000"/>
                </a:solidFill>
              </a:rPr>
              <a:t>Lincoln Action Items:</a:t>
            </a:r>
            <a:endParaRPr lang="en-US" sz="1000" dirty="0">
              <a:solidFill>
                <a:srgbClr val="000000"/>
              </a:solidFill>
            </a:endParaRPr>
          </a:p>
          <a:p>
            <a:pPr marL="742950" lvl="1" indent="-285750">
              <a:spcBef>
                <a:spcPts val="600"/>
              </a:spcBef>
              <a:buClr>
                <a:srgbClr val="FFFFFF"/>
              </a:buClr>
              <a:buSzPct val="90000"/>
              <a:buFont typeface="Tahoma" panose="020B0604030504040204" pitchFamily="34" charset="0"/>
              <a:buChar char="–"/>
            </a:pPr>
            <a:r>
              <a:rPr lang="en-US" sz="1000" dirty="0">
                <a:solidFill>
                  <a:srgbClr val="000000"/>
                </a:solidFill>
              </a:rPr>
              <a:t>Identify powerful anecdotes and stories to support data-driven messages</a:t>
            </a:r>
          </a:p>
          <a:p>
            <a:pPr marL="742950" lvl="1" indent="-285750">
              <a:spcBef>
                <a:spcPts val="600"/>
              </a:spcBef>
              <a:buClr>
                <a:srgbClr val="FFFFFF"/>
              </a:buClr>
              <a:buSzPct val="90000"/>
              <a:buFont typeface="Tahoma" panose="020B0604030504040204" pitchFamily="34" charset="0"/>
              <a:buChar char="–"/>
            </a:pPr>
            <a:r>
              <a:rPr lang="en-US" sz="1000" dirty="0">
                <a:solidFill>
                  <a:srgbClr val="000000"/>
                </a:solidFill>
              </a:rPr>
              <a:t>Spend significant time with management teams on “pre-calls” to rehearse messaging during diligence stage of the process</a:t>
            </a:r>
          </a:p>
          <a:p>
            <a:pPr marL="742950" lvl="1" indent="-285750">
              <a:spcBef>
                <a:spcPts val="600"/>
              </a:spcBef>
              <a:buClr>
                <a:srgbClr val="FFFFFF"/>
              </a:buClr>
              <a:buSzPct val="90000"/>
              <a:buFont typeface="Tahoma" panose="020B0604030504040204" pitchFamily="34" charset="0"/>
              <a:buChar char="–"/>
            </a:pPr>
            <a:r>
              <a:rPr lang="en-US" sz="1000" dirty="0">
                <a:solidFill>
                  <a:srgbClr val="000000"/>
                </a:solidFill>
              </a:rPr>
              <a:t>Numerous days, if necessary, to page-flip and rehearse roadshow meetings and management presentations</a:t>
            </a:r>
          </a:p>
        </p:txBody>
      </p:sp>
      <p:sp>
        <p:nvSpPr>
          <p:cNvPr id="11" name="TText3_Topic">
            <a:extLst>
              <a:ext uri="{FF2B5EF4-FFF2-40B4-BE49-F238E27FC236}">
                <a16:creationId xmlns:a16="http://schemas.microsoft.com/office/drawing/2014/main" id="{E1C2430B-7315-4712-96B5-6E8695D31540}"/>
              </a:ext>
            </a:extLst>
          </p:cNvPr>
          <p:cNvSpPr/>
          <p:nvPr>
            <p:custDataLst>
              <p:tags r:id="rId5"/>
            </p:custDataLst>
          </p:nvPr>
        </p:nvSpPr>
        <p:spPr bwMode="auto">
          <a:xfrm>
            <a:off x="342900" y="5083816"/>
            <a:ext cx="1824262" cy="1280689"/>
          </a:xfrm>
          <a:prstGeom prst="rect">
            <a:avLst/>
          </a:prstGeom>
          <a:solidFill>
            <a:schemeClr val="accent1"/>
          </a:solidFill>
          <a:ln w="6350" cap="flat" cmpd="sng" algn="ctr">
            <a:solidFill>
              <a:srgbClr val="E5E5E5"/>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855663" fontAlgn="base">
              <a:spcBef>
                <a:spcPct val="0"/>
              </a:spcBef>
              <a:spcAft>
                <a:spcPct val="0"/>
              </a:spcAft>
            </a:pPr>
            <a:r>
              <a:rPr lang="en-US" sz="1100" b="1" dirty="0">
                <a:solidFill>
                  <a:srgbClr val="FFFFFF"/>
                </a:solidFill>
              </a:rPr>
              <a:t>Empowering </a:t>
            </a:r>
          </a:p>
          <a:p>
            <a:pPr defTabSz="855663" fontAlgn="base">
              <a:spcBef>
                <a:spcPct val="0"/>
              </a:spcBef>
              <a:spcAft>
                <a:spcPct val="0"/>
              </a:spcAft>
            </a:pPr>
            <a:r>
              <a:rPr lang="en-US" sz="1100" b="1" dirty="0">
                <a:solidFill>
                  <a:srgbClr val="FFFFFF"/>
                </a:solidFill>
              </a:rPr>
              <a:t>the Team</a:t>
            </a:r>
          </a:p>
        </p:txBody>
      </p:sp>
      <p:sp>
        <p:nvSpPr>
          <p:cNvPr id="12" name="TText3_Text">
            <a:extLst>
              <a:ext uri="{FF2B5EF4-FFF2-40B4-BE49-F238E27FC236}">
                <a16:creationId xmlns:a16="http://schemas.microsoft.com/office/drawing/2014/main" id="{593FA439-EDC4-4D25-BC94-BEB6E93E4C0B}"/>
              </a:ext>
            </a:extLst>
          </p:cNvPr>
          <p:cNvSpPr txBox="1"/>
          <p:nvPr>
            <p:custDataLst>
              <p:tags r:id="rId6"/>
            </p:custDataLst>
          </p:nvPr>
        </p:nvSpPr>
        <p:spPr>
          <a:xfrm>
            <a:off x="1868768" y="5183661"/>
            <a:ext cx="6930745" cy="1100263"/>
          </a:xfrm>
          <a:prstGeom prst="rect">
            <a:avLst/>
          </a:prstGeom>
          <a:solidFill>
            <a:schemeClr val="accent2">
              <a:alpha val="50000"/>
            </a:schemeClr>
          </a:solidFill>
          <a:ln w="6350">
            <a:solidFill>
              <a:srgbClr val="E5E5E5"/>
            </a:solidFill>
          </a:ln>
        </p:spPr>
        <p:txBody>
          <a:bodyPr vert="horz" lIns="90000" tIns="57600" rIns="90000" bIns="57600" rtlCol="0" anchor="ctr">
            <a:noAutofit/>
          </a:bodyPr>
          <a:lstStyle/>
          <a:p>
            <a:pPr marL="285750" indent="-285750">
              <a:spcBef>
                <a:spcPts val="600"/>
              </a:spcBef>
              <a:buClr>
                <a:srgbClr val="FFFFFF"/>
              </a:buClr>
              <a:buSzPct val="90000"/>
              <a:buFont typeface="Wingdings"/>
              <a:buChar char="n"/>
            </a:pPr>
            <a:r>
              <a:rPr lang="en-US" sz="1000" dirty="0">
                <a:solidFill>
                  <a:srgbClr val="000000"/>
                </a:solidFill>
              </a:rPr>
              <a:t>Acquirers often look for deep leadership “bench strength”</a:t>
            </a:r>
          </a:p>
          <a:p>
            <a:pPr marL="285750" indent="-285750">
              <a:spcBef>
                <a:spcPts val="600"/>
              </a:spcBef>
              <a:buClr>
                <a:srgbClr val="FFFFFF"/>
              </a:buClr>
              <a:buSzPct val="90000"/>
              <a:buFont typeface="Wingdings"/>
              <a:buChar char="n"/>
            </a:pPr>
            <a:r>
              <a:rPr lang="en-US" sz="1000" dirty="0">
                <a:solidFill>
                  <a:srgbClr val="000000"/>
                </a:solidFill>
              </a:rPr>
              <a:t>Find opportunities for next-level managers to showcase talent and skill</a:t>
            </a:r>
          </a:p>
          <a:p>
            <a:pPr marL="285750" indent="-285750">
              <a:spcBef>
                <a:spcPts val="600"/>
              </a:spcBef>
              <a:buClr>
                <a:srgbClr val="FFFFFF"/>
              </a:buClr>
              <a:buSzPct val="90000"/>
              <a:buFont typeface="Wingdings"/>
              <a:buChar char="n"/>
            </a:pPr>
            <a:r>
              <a:rPr lang="en-US" sz="1000" b="1" dirty="0">
                <a:solidFill>
                  <a:srgbClr val="000000"/>
                </a:solidFill>
              </a:rPr>
              <a:t>Lincoln Action Items:</a:t>
            </a:r>
            <a:endParaRPr lang="en-US" sz="1000" dirty="0">
              <a:solidFill>
                <a:srgbClr val="000000"/>
              </a:solidFill>
            </a:endParaRPr>
          </a:p>
          <a:p>
            <a:pPr marL="742950" lvl="1" indent="-285750">
              <a:spcBef>
                <a:spcPts val="600"/>
              </a:spcBef>
              <a:buClr>
                <a:srgbClr val="FFFFFF"/>
              </a:buClr>
              <a:buSzPct val="90000"/>
              <a:buFont typeface="Tahoma" panose="020B0604030504040204" pitchFamily="34" charset="0"/>
              <a:buChar char="–"/>
            </a:pPr>
            <a:r>
              <a:rPr lang="en-US" sz="1000" dirty="0">
                <a:solidFill>
                  <a:srgbClr val="000000"/>
                </a:solidFill>
              </a:rPr>
              <a:t>Collaborate with the Omar to understand capabilities of the team and level of acquirer interaction </a:t>
            </a:r>
          </a:p>
          <a:p>
            <a:pPr marL="742950" lvl="1" indent="-285750">
              <a:spcBef>
                <a:spcPts val="600"/>
              </a:spcBef>
              <a:buClr>
                <a:srgbClr val="FFFFFF"/>
              </a:buClr>
              <a:buSzPct val="90000"/>
              <a:buFont typeface="Tahoma" panose="020B0604030504040204" pitchFamily="34" charset="0"/>
              <a:buChar char="–"/>
            </a:pPr>
            <a:r>
              <a:rPr lang="en-US" sz="1000" dirty="0">
                <a:solidFill>
                  <a:srgbClr val="000000"/>
                </a:solidFill>
              </a:rPr>
              <a:t>Work directly with management teams to rehearse key themes and messages</a:t>
            </a:r>
          </a:p>
        </p:txBody>
      </p:sp>
      <p:sp>
        <p:nvSpPr>
          <p:cNvPr id="13" name="TText1_Topic">
            <a:extLst/>
          </p:cNvPr>
          <p:cNvSpPr/>
          <p:nvPr>
            <p:custDataLst>
              <p:tags r:id="rId7"/>
            </p:custDataLst>
          </p:nvPr>
        </p:nvSpPr>
        <p:spPr bwMode="auto">
          <a:xfrm>
            <a:off x="342900" y="1168482"/>
            <a:ext cx="1624954" cy="337597"/>
          </a:xfrm>
          <a:prstGeom prst="rect">
            <a:avLst/>
          </a:prstGeom>
          <a:solidFill>
            <a:schemeClr val="accent6"/>
          </a:solidFill>
          <a:ln w="6350" cap="flat" cmpd="sng" algn="ctr">
            <a:solidFill>
              <a:srgbClr val="E5E5E5"/>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defTabSz="855663" fontAlgn="base">
              <a:spcBef>
                <a:spcPct val="0"/>
              </a:spcBef>
              <a:spcAft>
                <a:spcPct val="0"/>
              </a:spcAft>
            </a:pPr>
            <a:r>
              <a:rPr lang="en-US" sz="1000" b="1" dirty="0">
                <a:solidFill>
                  <a:srgbClr val="FFFFFF"/>
                </a:solidFill>
              </a:rPr>
              <a:t>Post-Roadshow Management Dinners</a:t>
            </a:r>
          </a:p>
        </p:txBody>
      </p:sp>
      <p:sp>
        <p:nvSpPr>
          <p:cNvPr id="14" name="TText1_Topic">
            <a:extLst/>
          </p:cNvPr>
          <p:cNvSpPr/>
          <p:nvPr>
            <p:custDataLst>
              <p:tags r:id="rId8"/>
            </p:custDataLst>
          </p:nvPr>
        </p:nvSpPr>
        <p:spPr bwMode="auto">
          <a:xfrm>
            <a:off x="5466645" y="1168482"/>
            <a:ext cx="1624954" cy="337597"/>
          </a:xfrm>
          <a:prstGeom prst="rect">
            <a:avLst/>
          </a:prstGeom>
          <a:solidFill>
            <a:schemeClr val="accent6"/>
          </a:solidFill>
          <a:ln w="6350" cap="flat" cmpd="sng" algn="ctr">
            <a:solidFill>
              <a:srgbClr val="E5E5E5"/>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defTabSz="855663" fontAlgn="base">
              <a:spcBef>
                <a:spcPct val="0"/>
              </a:spcBef>
              <a:spcAft>
                <a:spcPct val="0"/>
              </a:spcAft>
            </a:pPr>
            <a:r>
              <a:rPr lang="en-US" sz="1000" b="1" dirty="0">
                <a:solidFill>
                  <a:srgbClr val="FFFFFF"/>
                </a:solidFill>
              </a:rPr>
              <a:t>Diligence Calls</a:t>
            </a:r>
          </a:p>
        </p:txBody>
      </p:sp>
      <p:sp>
        <p:nvSpPr>
          <p:cNvPr id="15" name="TText1_Topic">
            <a:extLst/>
          </p:cNvPr>
          <p:cNvSpPr/>
          <p:nvPr>
            <p:custDataLst>
              <p:tags r:id="rId9"/>
            </p:custDataLst>
          </p:nvPr>
        </p:nvSpPr>
        <p:spPr bwMode="auto">
          <a:xfrm>
            <a:off x="2050815" y="1168482"/>
            <a:ext cx="1624954" cy="337597"/>
          </a:xfrm>
          <a:prstGeom prst="rect">
            <a:avLst/>
          </a:prstGeom>
          <a:solidFill>
            <a:schemeClr val="accent6"/>
          </a:solidFill>
          <a:ln w="6350" cap="flat" cmpd="sng" algn="ctr">
            <a:solidFill>
              <a:srgbClr val="E5E5E5"/>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defTabSz="855663" fontAlgn="base">
              <a:spcBef>
                <a:spcPct val="0"/>
              </a:spcBef>
              <a:spcAft>
                <a:spcPct val="0"/>
              </a:spcAft>
            </a:pPr>
            <a:r>
              <a:rPr lang="en-US" sz="1000" b="1" dirty="0">
                <a:solidFill>
                  <a:srgbClr val="FFFFFF"/>
                </a:solidFill>
              </a:rPr>
              <a:t>Management Presentation Dinners</a:t>
            </a:r>
          </a:p>
        </p:txBody>
      </p:sp>
      <p:sp>
        <p:nvSpPr>
          <p:cNvPr id="16" name="TText1_Topic">
            <a:extLst/>
          </p:cNvPr>
          <p:cNvSpPr/>
          <p:nvPr>
            <p:custDataLst>
              <p:tags r:id="rId10"/>
            </p:custDataLst>
          </p:nvPr>
        </p:nvSpPr>
        <p:spPr bwMode="auto">
          <a:xfrm>
            <a:off x="3758730" y="1168482"/>
            <a:ext cx="1624954" cy="337597"/>
          </a:xfrm>
          <a:prstGeom prst="rect">
            <a:avLst/>
          </a:prstGeom>
          <a:solidFill>
            <a:schemeClr val="accent6"/>
          </a:solidFill>
          <a:ln w="6350" cap="flat" cmpd="sng" algn="ctr">
            <a:solidFill>
              <a:srgbClr val="E5E5E5"/>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defTabSz="855663" fontAlgn="base">
              <a:spcBef>
                <a:spcPct val="0"/>
              </a:spcBef>
              <a:spcAft>
                <a:spcPct val="0"/>
              </a:spcAft>
            </a:pPr>
            <a:r>
              <a:rPr lang="en-US" sz="1000" b="1" dirty="0">
                <a:solidFill>
                  <a:srgbClr val="FFFFFF"/>
                </a:solidFill>
              </a:rPr>
              <a:t>Management Presentations</a:t>
            </a:r>
          </a:p>
        </p:txBody>
      </p:sp>
      <p:sp>
        <p:nvSpPr>
          <p:cNvPr id="17" name="TText1_Topic">
            <a:extLst/>
          </p:cNvPr>
          <p:cNvSpPr/>
          <p:nvPr>
            <p:custDataLst>
              <p:tags r:id="rId11"/>
            </p:custDataLst>
          </p:nvPr>
        </p:nvSpPr>
        <p:spPr bwMode="auto">
          <a:xfrm>
            <a:off x="7174559" y="1168482"/>
            <a:ext cx="1624954" cy="337597"/>
          </a:xfrm>
          <a:prstGeom prst="rect">
            <a:avLst/>
          </a:prstGeom>
          <a:solidFill>
            <a:schemeClr val="accent6"/>
          </a:solidFill>
          <a:ln w="6350" cap="flat" cmpd="sng" algn="ctr">
            <a:solidFill>
              <a:srgbClr val="E5E5E5"/>
            </a:solidFill>
            <a:prstDash val="solid"/>
            <a:round/>
            <a:headEnd type="none" w="med" len="med"/>
            <a:tailEnd type="none" w="med" len="med"/>
          </a:ln>
          <a:effectLst>
            <a:outerShdw blurRad="50800" dist="38100" dir="2700000" algn="tl" rotWithShape="0">
              <a:prstClr val="black">
                <a:alpha val="40000"/>
              </a:prstClr>
            </a:outerShdw>
          </a:effectLst>
          <a:extLst/>
        </p:spPr>
        <p:txBody>
          <a:bodyPr vert="horz" wrap="square" lIns="91440" tIns="45720" rIns="91440" bIns="45720" numCol="1" rtlCol="0" anchor="ctr" anchorCtr="0" compatLnSpc="1">
            <a:prstTxWarp prst="textNoShape">
              <a:avLst/>
            </a:prstTxWarp>
          </a:bodyPr>
          <a:lstStyle/>
          <a:p>
            <a:pPr defTabSz="855663" fontAlgn="base">
              <a:spcBef>
                <a:spcPct val="0"/>
              </a:spcBef>
              <a:spcAft>
                <a:spcPct val="0"/>
              </a:spcAft>
            </a:pPr>
            <a:r>
              <a:rPr lang="en-US" sz="1000" b="1" dirty="0">
                <a:solidFill>
                  <a:srgbClr val="FFFFFF"/>
                </a:solidFill>
              </a:rPr>
              <a:t>Buyer Negotiations</a:t>
            </a:r>
          </a:p>
        </p:txBody>
      </p:sp>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47</a:t>
            </a:r>
          </a:p>
        </p:txBody>
      </p:sp>
    </p:spTree>
    <p:extLst>
      <p:ext uri="{BB962C8B-B14F-4D97-AF65-F5344CB8AC3E}">
        <p14:creationId xmlns:p14="http://schemas.microsoft.com/office/powerpoint/2010/main" val="3189370912"/>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Valuation</a:t>
            </a:r>
          </a:p>
        </p:txBody>
      </p:sp>
      <p:sp>
        <p:nvSpPr>
          <p:cNvPr id="3" name="Text Placeholder 2"/>
          <p:cNvSpPr>
            <a:spLocks noGrp="1"/>
          </p:cNvSpPr>
          <p:nvPr>
            <p:ph type="body" idx="1"/>
          </p:nvPr>
        </p:nvSpPr>
        <p:spPr/>
        <p:txBody>
          <a:bodyPr/>
          <a:lstStyle/>
          <a:p>
            <a:r>
              <a:rPr lang="en-US" dirty="0"/>
              <a:t>Section 5</a:t>
            </a:r>
          </a:p>
        </p:txBody>
      </p:sp>
    </p:spTree>
    <p:extLst>
      <p:ext uri="{BB962C8B-B14F-4D97-AF65-F5344CB8AC3E}">
        <p14:creationId xmlns:p14="http://schemas.microsoft.com/office/powerpoint/2010/main" val="3123771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7"/>
          <a:stretch>
            <a:fillRect/>
          </a:stretch>
        </p:blipFill>
        <p:spPr>
          <a:xfrm>
            <a:off x="342899" y="1489105"/>
            <a:ext cx="8371874" cy="1781924"/>
          </a:xfrm>
          <a:prstGeom prst="rect">
            <a:avLst/>
          </a:prstGeom>
        </p:spPr>
      </p:pic>
      <p:sp>
        <p:nvSpPr>
          <p:cNvPr id="4" name="Title 3"/>
          <p:cNvSpPr>
            <a:spLocks noGrp="1"/>
          </p:cNvSpPr>
          <p:nvPr>
            <p:ph type="title"/>
          </p:nvPr>
        </p:nvSpPr>
        <p:spPr/>
        <p:txBody>
          <a:bodyPr/>
          <a:lstStyle/>
          <a:p>
            <a:r>
              <a:rPr lang="en-US" dirty="0"/>
              <a:t>Financial Summary – Income Statement</a:t>
            </a:r>
          </a:p>
        </p:txBody>
      </p:sp>
      <p:graphicFrame>
        <p:nvGraphicFramePr>
          <p:cNvPr id="20" name="TextBox 1"/>
          <p:cNvGraphicFramePr>
            <a:graphicFrameLocks noGrp="1"/>
          </p:cNvGraphicFramePr>
          <p:nvPr>
            <p:custDataLst>
              <p:tags r:id="rId1"/>
            </p:custDataLst>
            <p:extLst>
              <p:ext uri="{D42A27DB-BD31-4B8C-83A1-F6EECF244321}">
                <p14:modId xmlns:p14="http://schemas.microsoft.com/office/powerpoint/2010/main" val="1686474537"/>
              </p:ext>
            </p:extLst>
          </p:nvPr>
        </p:nvGraphicFramePr>
        <p:xfrm>
          <a:off x="325816" y="1143096"/>
          <a:ext cx="8458200" cy="254000"/>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4000">
                <a:tc>
                  <a:txBody>
                    <a:bodyPr/>
                    <a:lstStyle/>
                    <a:p>
                      <a:pPr algn="l"/>
                      <a:r>
                        <a:rPr lang="en-US" sz="1050" b="1" i="0" u="none" dirty="0">
                          <a:solidFill>
                            <a:srgbClr val="000000"/>
                          </a:solidFill>
                          <a:latin typeface="+mn-lt"/>
                        </a:rPr>
                        <a:t>Summary Historical and Projected Operating Results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3" name="Table 12"/>
          <p:cNvGraphicFramePr>
            <a:graphicFrameLocks noGrp="1"/>
          </p:cNvGraphicFramePr>
          <p:nvPr>
            <p:custDataLst>
              <p:tags r:id="rId2"/>
            </p:custDataLst>
            <p:extLst>
              <p:ext uri="{D42A27DB-BD31-4B8C-83A1-F6EECF244321}">
                <p14:modId xmlns:p14="http://schemas.microsoft.com/office/powerpoint/2010/main" val="1087495775"/>
              </p:ext>
            </p:extLst>
          </p:nvPr>
        </p:nvGraphicFramePr>
        <p:xfrm>
          <a:off x="342899" y="3804983"/>
          <a:ext cx="3952875" cy="256032"/>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a:rPr>
                        <a:t>Assumptions / Observations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14" name="R2O2_Shape"/>
          <p:cNvSpPr txBox="1">
            <a:spLocks noChangeArrowheads="1"/>
          </p:cNvSpPr>
          <p:nvPr>
            <p:custDataLst>
              <p:tags r:id="rId3"/>
            </p:custDataLst>
          </p:nvPr>
        </p:nvSpPr>
        <p:spPr bwMode="auto">
          <a:xfrm>
            <a:off x="342899" y="4090489"/>
            <a:ext cx="3950208" cy="185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20" rIns="0" bIns="45720"/>
          <a:lstStyle>
            <a:lvl1pPr marL="342900" indent="-342900" defTabSz="817563" eaLnBrk="0" hangingPunct="0">
              <a:defRPr sz="2200" b="1">
                <a:solidFill>
                  <a:schemeClr val="tx1"/>
                </a:solidFill>
                <a:latin typeface="Times New Roman" pitchFamily="18" charset="0"/>
              </a:defRPr>
            </a:lvl1pPr>
            <a:lvl2pPr marL="179388" indent="-179388" defTabSz="817563" eaLnBrk="0" hangingPunct="0">
              <a:defRPr sz="2200" b="1">
                <a:solidFill>
                  <a:schemeClr val="tx1"/>
                </a:solidFill>
                <a:latin typeface="Times New Roman" pitchFamily="18" charset="0"/>
              </a:defRPr>
            </a:lvl2pPr>
            <a:lvl3pPr marL="360363" indent="-180975" defTabSz="817563" eaLnBrk="0" hangingPunct="0">
              <a:defRPr sz="2200" b="1">
                <a:solidFill>
                  <a:schemeClr val="tx1"/>
                </a:solidFill>
                <a:latin typeface="Times New Roman" pitchFamily="18" charset="0"/>
              </a:defRPr>
            </a:lvl3pPr>
            <a:lvl4pPr marL="1600200" indent="-228600" defTabSz="817563" eaLnBrk="0" hangingPunct="0">
              <a:defRPr sz="2200" b="1">
                <a:solidFill>
                  <a:schemeClr val="tx1"/>
                </a:solidFill>
                <a:latin typeface="Times New Roman" pitchFamily="18" charset="0"/>
              </a:defRPr>
            </a:lvl4pPr>
            <a:lvl5pPr marL="2057400" indent="-228600" defTabSz="817563" eaLnBrk="0" hangingPunct="0">
              <a:defRPr sz="2200" b="1">
                <a:solidFill>
                  <a:schemeClr val="tx1"/>
                </a:solidFill>
                <a:latin typeface="Times New Roman" pitchFamily="18" charset="0"/>
              </a:defRPr>
            </a:lvl5pPr>
            <a:lvl6pPr marL="2514600" indent="-228600" defTabSz="817563" eaLnBrk="0" fontAlgn="base" hangingPunct="0">
              <a:spcBef>
                <a:spcPct val="0"/>
              </a:spcBef>
              <a:spcAft>
                <a:spcPct val="0"/>
              </a:spcAft>
              <a:defRPr sz="2200" b="1">
                <a:solidFill>
                  <a:schemeClr val="tx1"/>
                </a:solidFill>
                <a:latin typeface="Times New Roman" pitchFamily="18" charset="0"/>
              </a:defRPr>
            </a:lvl6pPr>
            <a:lvl7pPr marL="2971800" indent="-228600" defTabSz="817563" eaLnBrk="0" fontAlgn="base" hangingPunct="0">
              <a:spcBef>
                <a:spcPct val="0"/>
              </a:spcBef>
              <a:spcAft>
                <a:spcPct val="0"/>
              </a:spcAft>
              <a:defRPr sz="2200" b="1">
                <a:solidFill>
                  <a:schemeClr val="tx1"/>
                </a:solidFill>
                <a:latin typeface="Times New Roman" pitchFamily="18" charset="0"/>
              </a:defRPr>
            </a:lvl7pPr>
            <a:lvl8pPr marL="3429000" indent="-228600" defTabSz="817563" eaLnBrk="0" fontAlgn="base" hangingPunct="0">
              <a:spcBef>
                <a:spcPct val="0"/>
              </a:spcBef>
              <a:spcAft>
                <a:spcPct val="0"/>
              </a:spcAft>
              <a:defRPr sz="2200" b="1">
                <a:solidFill>
                  <a:schemeClr val="tx1"/>
                </a:solidFill>
                <a:latin typeface="Times New Roman" pitchFamily="18" charset="0"/>
              </a:defRPr>
            </a:lvl8pPr>
            <a:lvl9pPr marL="3886200" indent="-228600" defTabSz="817563" eaLnBrk="0" fontAlgn="base" hangingPunct="0">
              <a:spcBef>
                <a:spcPct val="0"/>
              </a:spcBef>
              <a:spcAft>
                <a:spcPct val="0"/>
              </a:spcAft>
              <a:defRPr sz="2200" b="1">
                <a:solidFill>
                  <a:schemeClr val="tx1"/>
                </a:solidFill>
                <a:latin typeface="Times New Roman" pitchFamily="18" charset="0"/>
              </a:defRPr>
            </a:lvl9pPr>
          </a:lstStyle>
          <a:p>
            <a:pPr marL="173038" lvl="1" indent="-173038" defTabSz="914400" eaLnBrk="1" hangingPunct="1">
              <a:spcBef>
                <a:spcPts val="600"/>
              </a:spcBef>
              <a:buClr>
                <a:srgbClr val="07325F"/>
              </a:buClr>
              <a:buSzPct val="100000"/>
              <a:buFont typeface="Wingdings" panose="05000000000000000000" pitchFamily="2" charset="2"/>
              <a:buChar char="§"/>
            </a:pPr>
            <a:r>
              <a:rPr lang="en-US" sz="900" b="0" dirty="0">
                <a:latin typeface="+mn-lt"/>
              </a:rPr>
              <a:t>2015A – 2022P financials based on Saw Mill Capital and Gateway’s guidance</a:t>
            </a:r>
          </a:p>
          <a:p>
            <a:pPr marL="173038" lvl="1" indent="-173038" defTabSz="914400" eaLnBrk="1" hangingPunct="1">
              <a:spcBef>
                <a:spcPts val="600"/>
              </a:spcBef>
              <a:buClr>
                <a:srgbClr val="07325F"/>
              </a:buClr>
              <a:buSzPct val="100000"/>
              <a:buFont typeface="Wingdings" panose="05000000000000000000" pitchFamily="2" charset="2"/>
              <a:buChar char="§"/>
            </a:pPr>
            <a:r>
              <a:rPr lang="en-US" sz="900" b="0" dirty="0">
                <a:latin typeface="+mn-lt"/>
              </a:rPr>
              <a:t>Consistent net sales growth through 2022P at approximately 14% CAGR since 2016</a:t>
            </a:r>
          </a:p>
          <a:p>
            <a:pPr marL="173038" lvl="1" indent="-173038" defTabSz="914400" eaLnBrk="1" hangingPunct="1">
              <a:spcBef>
                <a:spcPts val="600"/>
              </a:spcBef>
              <a:buClr>
                <a:srgbClr val="07325F"/>
              </a:buClr>
              <a:buSzPct val="100000"/>
              <a:buFont typeface="Wingdings" panose="05000000000000000000" pitchFamily="2" charset="2"/>
              <a:buChar char="§"/>
            </a:pPr>
            <a:r>
              <a:rPr lang="en-US" sz="900" b="0" dirty="0">
                <a:latin typeface="+mn-lt"/>
              </a:rPr>
              <a:t>Attractive Adj. EBITDA margin expansion from 13.6% to 22.6% by 2022P driven by numerous cost reduction initiatives and facility consolidation</a:t>
            </a:r>
            <a:endParaRPr lang="en-US" sz="900" dirty="0">
              <a:latin typeface="+mn-lt"/>
            </a:endParaRPr>
          </a:p>
          <a:p>
            <a:pPr marL="173038" lvl="1" indent="-173038" defTabSz="914400" eaLnBrk="1" hangingPunct="1">
              <a:spcBef>
                <a:spcPts val="600"/>
              </a:spcBef>
              <a:buClr>
                <a:srgbClr val="07325F"/>
              </a:buClr>
              <a:buSzPct val="100000"/>
              <a:buFont typeface="Wingdings" panose="05000000000000000000" pitchFamily="2" charset="2"/>
              <a:buChar char="§"/>
            </a:pPr>
            <a:r>
              <a:rPr lang="en-US" sz="900" b="0" dirty="0">
                <a:latin typeface="+mn-lt"/>
              </a:rPr>
              <a:t>Credible 2017 Adj. EBITDA of $22.5 million from in-process and already completed cost saving programs – total identified savings of approximately $5.8m by 2018P</a:t>
            </a:r>
          </a:p>
          <a:p>
            <a:pPr marL="173038" lvl="1" indent="-173038" defTabSz="914400" eaLnBrk="1" hangingPunct="1">
              <a:spcBef>
                <a:spcPts val="600"/>
              </a:spcBef>
              <a:buClr>
                <a:srgbClr val="07325F"/>
              </a:buClr>
              <a:buSzPct val="100000"/>
              <a:buFont typeface="Wingdings" panose="05000000000000000000" pitchFamily="2" charset="2"/>
              <a:buChar char="§"/>
            </a:pPr>
            <a:r>
              <a:rPr lang="en-US" sz="900" b="0" dirty="0">
                <a:latin typeface="+mn-lt"/>
              </a:rPr>
              <a:t>Capital investment requirements of approximately 4% of net sales with meaningful investment in 2019P due to investments in woven capabilities</a:t>
            </a:r>
          </a:p>
        </p:txBody>
      </p:sp>
      <p:sp>
        <p:nvSpPr>
          <p:cNvPr id="16" name="TextBox 15"/>
          <p:cNvSpPr txBox="1"/>
          <p:nvPr/>
        </p:nvSpPr>
        <p:spPr>
          <a:xfrm>
            <a:off x="317502" y="3421839"/>
            <a:ext cx="3854448" cy="130986"/>
          </a:xfrm>
          <a:prstGeom prst="rect">
            <a:avLst/>
          </a:prstGeom>
          <a:noFill/>
        </p:spPr>
        <p:txBody>
          <a:bodyPr vert="horz" wrap="square" lIns="0" tIns="0" rIns="0" bIns="0" rtlCol="0" anchor="t">
            <a:noAutofit/>
          </a:bodyPr>
          <a:lstStyle/>
          <a:p>
            <a:pPr>
              <a:tabLst>
                <a:tab pos="342900" algn="l"/>
              </a:tabLst>
            </a:pPr>
            <a:r>
              <a:rPr lang="en-US" sz="700" i="1" dirty="0">
                <a:solidFill>
                  <a:srgbClr val="000000"/>
                </a:solidFill>
              </a:rPr>
              <a:t>Source: Saw Mill Capital and Gateway Packaging Financial Summary Deck (July 2017)</a:t>
            </a:r>
          </a:p>
        </p:txBody>
      </p:sp>
      <p:pic>
        <p:nvPicPr>
          <p:cNvPr id="1026" name="Picture 2" hidden="1"/>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20449" y="1249848"/>
            <a:ext cx="8475469" cy="2727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994650" y="6638290"/>
            <a:ext cx="914400" cy="153888"/>
          </a:xfrm>
          <a:prstGeom prst="rect">
            <a:avLst/>
          </a:prstGeom>
          <a:noFill/>
        </p:spPr>
        <p:txBody>
          <a:bodyPr vert="horz" wrap="square" lIns="0" tIns="0" rIns="0" bIns="0" rtlCol="0">
            <a:spAutoFit/>
          </a:bodyPr>
          <a:lstStyle/>
          <a:p>
            <a:endParaRPr lang="en-US" sz="1000" dirty="0"/>
          </a:p>
        </p:txBody>
      </p:sp>
      <p:sp>
        <p:nvSpPr>
          <p:cNvPr id="18" name="Rectangle: Rounded Corners 17">
            <a:extLst/>
          </p:cNvPr>
          <p:cNvSpPr/>
          <p:nvPr/>
        </p:nvSpPr>
        <p:spPr>
          <a:xfrm>
            <a:off x="4400550" y="1836103"/>
            <a:ext cx="1085850" cy="966369"/>
          </a:xfrm>
          <a:prstGeom prst="roundRect">
            <a:avLst/>
          </a:prstGeom>
          <a:noFill/>
          <a:ln w="19050">
            <a:solidFill>
              <a:srgbClr val="00B050"/>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cxnSp>
        <p:nvCxnSpPr>
          <p:cNvPr id="8" name="Straight Connector 7">
            <a:extLst>
              <a:ext uri="{FF2B5EF4-FFF2-40B4-BE49-F238E27FC236}">
                <a16:creationId xmlns:a16="http://schemas.microsoft.com/office/drawing/2014/main" id="{68BC0FC7-C51D-4B7D-831B-5A35103B2AB0}"/>
              </a:ext>
            </a:extLst>
          </p:cNvPr>
          <p:cNvCxnSpPr>
            <a:cxnSpLocks/>
          </p:cNvCxnSpPr>
          <p:nvPr/>
        </p:nvCxnSpPr>
        <p:spPr>
          <a:xfrm>
            <a:off x="4752975" y="2802472"/>
            <a:ext cx="504825" cy="58677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513BD82-F91E-48DB-9A3C-6A15F6BF8009}"/>
              </a:ext>
            </a:extLst>
          </p:cNvPr>
          <p:cNvCxnSpPr>
            <a:cxnSpLocks/>
          </p:cNvCxnSpPr>
          <p:nvPr/>
        </p:nvCxnSpPr>
        <p:spPr>
          <a:xfrm>
            <a:off x="5448300" y="2802472"/>
            <a:ext cx="38100" cy="561375"/>
          </a:xfrm>
          <a:prstGeom prst="line">
            <a:avLst/>
          </a:prstGeom>
          <a:ln w="190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5" name="R2O2_Shape">
            <a:extLst>
              <a:ext uri="{FF2B5EF4-FFF2-40B4-BE49-F238E27FC236}">
                <a16:creationId xmlns:a16="http://schemas.microsoft.com/office/drawing/2014/main" id="{ADAFCC5C-9D9E-4F94-8124-9109FBF69A65}"/>
              </a:ext>
            </a:extLst>
          </p:cNvPr>
          <p:cNvSpPr txBox="1">
            <a:spLocks noChangeArrowheads="1"/>
          </p:cNvSpPr>
          <p:nvPr>
            <p:custDataLst>
              <p:tags r:id="rId4"/>
            </p:custDataLst>
          </p:nvPr>
        </p:nvSpPr>
        <p:spPr bwMode="auto">
          <a:xfrm>
            <a:off x="5091978" y="3389247"/>
            <a:ext cx="3074122" cy="212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5720" rIns="0" bIns="45720"/>
          <a:lstStyle>
            <a:lvl1pPr marL="342900" indent="-342900" defTabSz="817563" eaLnBrk="0" hangingPunct="0">
              <a:defRPr sz="2200" b="1">
                <a:solidFill>
                  <a:schemeClr val="tx1"/>
                </a:solidFill>
                <a:latin typeface="Times New Roman" pitchFamily="18" charset="0"/>
              </a:defRPr>
            </a:lvl1pPr>
            <a:lvl2pPr marL="179388" indent="-179388" defTabSz="817563" eaLnBrk="0" hangingPunct="0">
              <a:defRPr sz="2200" b="1">
                <a:solidFill>
                  <a:schemeClr val="tx1"/>
                </a:solidFill>
                <a:latin typeface="Times New Roman" pitchFamily="18" charset="0"/>
              </a:defRPr>
            </a:lvl2pPr>
            <a:lvl3pPr marL="360363" indent="-180975" defTabSz="817563" eaLnBrk="0" hangingPunct="0">
              <a:defRPr sz="2200" b="1">
                <a:solidFill>
                  <a:schemeClr val="tx1"/>
                </a:solidFill>
                <a:latin typeface="Times New Roman" pitchFamily="18" charset="0"/>
              </a:defRPr>
            </a:lvl3pPr>
            <a:lvl4pPr marL="1600200" indent="-228600" defTabSz="817563" eaLnBrk="0" hangingPunct="0">
              <a:defRPr sz="2200" b="1">
                <a:solidFill>
                  <a:schemeClr val="tx1"/>
                </a:solidFill>
                <a:latin typeface="Times New Roman" pitchFamily="18" charset="0"/>
              </a:defRPr>
            </a:lvl4pPr>
            <a:lvl5pPr marL="2057400" indent="-228600" defTabSz="817563" eaLnBrk="0" hangingPunct="0">
              <a:defRPr sz="2200" b="1">
                <a:solidFill>
                  <a:schemeClr val="tx1"/>
                </a:solidFill>
                <a:latin typeface="Times New Roman" pitchFamily="18" charset="0"/>
              </a:defRPr>
            </a:lvl5pPr>
            <a:lvl6pPr marL="2514600" indent="-228600" defTabSz="817563" eaLnBrk="0" fontAlgn="base" hangingPunct="0">
              <a:spcBef>
                <a:spcPct val="0"/>
              </a:spcBef>
              <a:spcAft>
                <a:spcPct val="0"/>
              </a:spcAft>
              <a:defRPr sz="2200" b="1">
                <a:solidFill>
                  <a:schemeClr val="tx1"/>
                </a:solidFill>
                <a:latin typeface="Times New Roman" pitchFamily="18" charset="0"/>
              </a:defRPr>
            </a:lvl6pPr>
            <a:lvl7pPr marL="2971800" indent="-228600" defTabSz="817563" eaLnBrk="0" fontAlgn="base" hangingPunct="0">
              <a:spcBef>
                <a:spcPct val="0"/>
              </a:spcBef>
              <a:spcAft>
                <a:spcPct val="0"/>
              </a:spcAft>
              <a:defRPr sz="2200" b="1">
                <a:solidFill>
                  <a:schemeClr val="tx1"/>
                </a:solidFill>
                <a:latin typeface="Times New Roman" pitchFamily="18" charset="0"/>
              </a:defRPr>
            </a:lvl7pPr>
            <a:lvl8pPr marL="3429000" indent="-228600" defTabSz="817563" eaLnBrk="0" fontAlgn="base" hangingPunct="0">
              <a:spcBef>
                <a:spcPct val="0"/>
              </a:spcBef>
              <a:spcAft>
                <a:spcPct val="0"/>
              </a:spcAft>
              <a:defRPr sz="2200" b="1">
                <a:solidFill>
                  <a:schemeClr val="tx1"/>
                </a:solidFill>
                <a:latin typeface="Times New Roman" pitchFamily="18" charset="0"/>
              </a:defRPr>
            </a:lvl8pPr>
            <a:lvl9pPr marL="3886200" indent="-228600" defTabSz="817563" eaLnBrk="0" fontAlgn="base" hangingPunct="0">
              <a:spcBef>
                <a:spcPct val="0"/>
              </a:spcBef>
              <a:spcAft>
                <a:spcPct val="0"/>
              </a:spcAft>
              <a:defRPr sz="2200" b="1">
                <a:solidFill>
                  <a:schemeClr val="tx1"/>
                </a:solidFill>
                <a:latin typeface="Times New Roman" pitchFamily="18" charset="0"/>
              </a:defRPr>
            </a:lvl9pPr>
          </a:lstStyle>
          <a:p>
            <a:pPr marL="0" lvl="1" indent="0" defTabSz="914400" eaLnBrk="1" hangingPunct="1">
              <a:spcBef>
                <a:spcPts val="600"/>
              </a:spcBef>
              <a:buClr>
                <a:srgbClr val="07325F"/>
              </a:buClr>
              <a:buSzPct val="100000"/>
            </a:pPr>
            <a:r>
              <a:rPr lang="en-US" sz="1050" u="sng" dirty="0">
                <a:latin typeface="+mn-lt"/>
              </a:rPr>
              <a:t>Illustrating and Selling Run-Rate Financials</a:t>
            </a:r>
          </a:p>
        </p:txBody>
      </p:sp>
      <p:pic>
        <p:nvPicPr>
          <p:cNvPr id="26" name="Picture 25">
            <a:extLst>
              <a:ext uri="{FF2B5EF4-FFF2-40B4-BE49-F238E27FC236}">
                <a16:creationId xmlns:a16="http://schemas.microsoft.com/office/drawing/2014/main" id="{21DF669E-69D3-4986-AFC6-43AB2816222F}"/>
              </a:ext>
            </a:extLst>
          </p:cNvPr>
          <p:cNvPicPr>
            <a:picLocks noChangeAspect="1"/>
          </p:cNvPicPr>
          <p:nvPr/>
        </p:nvPicPr>
        <p:blipFill>
          <a:blip r:embed="rId9"/>
          <a:stretch>
            <a:fillRect/>
          </a:stretch>
        </p:blipFill>
        <p:spPr>
          <a:xfrm>
            <a:off x="4962525" y="3641916"/>
            <a:ext cx="3203575" cy="1570642"/>
          </a:xfrm>
          <a:prstGeom prst="rect">
            <a:avLst/>
          </a:prstGeom>
        </p:spPr>
      </p:pic>
      <p:sp>
        <p:nvSpPr>
          <p:cNvPr id="28" name="TextBox 27">
            <a:extLst>
              <a:ext uri="{FF2B5EF4-FFF2-40B4-BE49-F238E27FC236}">
                <a16:creationId xmlns:a16="http://schemas.microsoft.com/office/drawing/2014/main" id="{693A7E33-0CF0-4BF4-8AD4-F2A6B50FC6F4}"/>
              </a:ext>
            </a:extLst>
          </p:cNvPr>
          <p:cNvSpPr txBox="1"/>
          <p:nvPr/>
        </p:nvSpPr>
        <p:spPr>
          <a:xfrm>
            <a:off x="4982560" y="5296628"/>
            <a:ext cx="3926490" cy="142910"/>
          </a:xfrm>
          <a:prstGeom prst="rect">
            <a:avLst/>
          </a:prstGeom>
          <a:noFill/>
        </p:spPr>
        <p:txBody>
          <a:bodyPr vert="horz" wrap="square" lIns="0" tIns="0" rIns="0" bIns="0" rtlCol="0" anchor="t">
            <a:noAutofit/>
          </a:bodyPr>
          <a:lstStyle/>
          <a:p>
            <a:pPr>
              <a:tabLst>
                <a:tab pos="342900" algn="l"/>
              </a:tabLst>
            </a:pPr>
            <a:r>
              <a:rPr lang="en-US" sz="700" i="1" dirty="0">
                <a:solidFill>
                  <a:srgbClr val="000000"/>
                </a:solidFill>
              </a:rPr>
              <a:t>* Run-Rate reflects annualization of July – September Actuals and October – December budget </a:t>
            </a:r>
          </a:p>
        </p:txBody>
      </p:sp>
      <p:sp>
        <p:nvSpPr>
          <p:cNvPr id="29" name="TextBox 28">
            <a:extLst>
              <a:ext uri="{FF2B5EF4-FFF2-40B4-BE49-F238E27FC236}">
                <a16:creationId xmlns:a16="http://schemas.microsoft.com/office/drawing/2014/main" id="{D95F2675-CCB4-47CF-B14C-2BB32685BF02}"/>
              </a:ext>
            </a:extLst>
          </p:cNvPr>
          <p:cNvSpPr txBox="1"/>
          <p:nvPr/>
        </p:nvSpPr>
        <p:spPr>
          <a:xfrm rot="1235246">
            <a:off x="5480608" y="4274881"/>
            <a:ext cx="2287486" cy="492443"/>
          </a:xfrm>
          <a:prstGeom prst="rect">
            <a:avLst/>
          </a:prstGeom>
          <a:noFill/>
        </p:spPr>
        <p:txBody>
          <a:bodyPr wrap="none" lIns="0" tIns="0" rIns="0" bIns="0" rtlCol="0">
            <a:spAutoFit/>
          </a:bodyPr>
          <a:lstStyle/>
          <a:p>
            <a:r>
              <a:rPr lang="en-US" sz="3200" b="1" dirty="0">
                <a:solidFill>
                  <a:schemeClr val="bg1">
                    <a:lumMod val="50000"/>
                    <a:alpha val="50000"/>
                  </a:schemeClr>
                </a:solidFill>
              </a:rPr>
              <a:t>Illustrative</a:t>
            </a:r>
          </a:p>
        </p:txBody>
      </p:sp>
      <p:pic>
        <p:nvPicPr>
          <p:cNvPr id="1027" name="Picture 1026">
            <a:extLst>
              <a:ext uri="{FF2B5EF4-FFF2-40B4-BE49-F238E27FC236}">
                <a16:creationId xmlns:a16="http://schemas.microsoft.com/office/drawing/2014/main" id="{4828DE92-C85A-41A4-AA4F-DA61CA33BB20}"/>
              </a:ext>
            </a:extLst>
          </p:cNvPr>
          <p:cNvPicPr>
            <a:picLocks noChangeAspect="1"/>
          </p:cNvPicPr>
          <p:nvPr/>
        </p:nvPicPr>
        <p:blipFill>
          <a:blip r:embed="rId10"/>
          <a:stretch>
            <a:fillRect/>
          </a:stretch>
        </p:blipFill>
        <p:spPr>
          <a:xfrm>
            <a:off x="4962525" y="5468590"/>
            <a:ext cx="3200400" cy="591716"/>
          </a:xfrm>
          <a:prstGeom prst="rect">
            <a:avLst/>
          </a:prstGeom>
        </p:spPr>
      </p:pic>
      <p:sp>
        <p:nvSpPr>
          <p:cNvPr id="41" name="Rectangle 40">
            <a:extLst>
              <a:ext uri="{FF2B5EF4-FFF2-40B4-BE49-F238E27FC236}">
                <a16:creationId xmlns:a16="http://schemas.microsoft.com/office/drawing/2014/main" id="{A07EC56A-18ED-4BC6-A2AC-9469F35BEEF5}"/>
              </a:ext>
            </a:extLst>
          </p:cNvPr>
          <p:cNvSpPr/>
          <p:nvPr>
            <p:custDataLst>
              <p:tags r:id="rId5"/>
            </p:custDataLst>
          </p:nvPr>
        </p:nvSpPr>
        <p:spPr>
          <a:xfrm>
            <a:off x="4943475" y="6107931"/>
            <a:ext cx="3840541" cy="303379"/>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800" b="1" dirty="0">
                <a:solidFill>
                  <a:srgbClr val="FFFFFF"/>
                </a:solidFill>
                <a:latin typeface="Tahoma"/>
              </a:rPr>
              <a:t>Selling run-rate financials during a process is strengthened by the achievement of the run-rate figures in actual monthly performance</a:t>
            </a:r>
          </a:p>
        </p:txBody>
      </p:sp>
      <p:sp>
        <p:nvSpPr>
          <p:cNvPr id="42" name="Rectangle: Rounded Corners 41">
            <a:extLst>
              <a:ext uri="{FF2B5EF4-FFF2-40B4-BE49-F238E27FC236}">
                <a16:creationId xmlns:a16="http://schemas.microsoft.com/office/drawing/2014/main" id="{3285FA00-D06D-4369-BB96-C917C59C84FC}"/>
              </a:ext>
            </a:extLst>
          </p:cNvPr>
          <p:cNvSpPr/>
          <p:nvPr/>
        </p:nvSpPr>
        <p:spPr>
          <a:xfrm>
            <a:off x="7760683" y="5438869"/>
            <a:ext cx="402242" cy="630962"/>
          </a:xfrm>
          <a:prstGeom prst="roundRect">
            <a:avLst/>
          </a:prstGeom>
          <a:noFill/>
          <a:ln w="19050">
            <a:solidFill>
              <a:srgbClr val="00B050"/>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43" name="Rectangle: Rounded Corners 42">
            <a:extLst>
              <a:ext uri="{FF2B5EF4-FFF2-40B4-BE49-F238E27FC236}">
                <a16:creationId xmlns:a16="http://schemas.microsoft.com/office/drawing/2014/main" id="{3D931C94-E648-4DDA-8A3B-2452FE3B9D1A}"/>
              </a:ext>
            </a:extLst>
          </p:cNvPr>
          <p:cNvSpPr/>
          <p:nvPr/>
        </p:nvSpPr>
        <p:spPr>
          <a:xfrm>
            <a:off x="7029449" y="3775008"/>
            <a:ext cx="590551" cy="630962"/>
          </a:xfrm>
          <a:prstGeom prst="roundRect">
            <a:avLst/>
          </a:prstGeom>
          <a:noFill/>
          <a:ln w="19050">
            <a:solidFill>
              <a:srgbClr val="00B050"/>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49</a:t>
            </a:r>
          </a:p>
        </p:txBody>
      </p:sp>
    </p:spTree>
    <p:extLst>
      <p:ext uri="{BB962C8B-B14F-4D97-AF65-F5344CB8AC3E}">
        <p14:creationId xmlns:p14="http://schemas.microsoft.com/office/powerpoint/2010/main" val="578936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 on Lincoln International and the</a:t>
            </a:r>
            <a:br>
              <a:rPr lang="en-US" dirty="0"/>
            </a:br>
            <a:r>
              <a:rPr lang="en-US" dirty="0"/>
              <a:t>Global Packaging Group</a:t>
            </a:r>
          </a:p>
        </p:txBody>
      </p:sp>
      <p:sp>
        <p:nvSpPr>
          <p:cNvPr id="3" name="Text Placeholder 2"/>
          <p:cNvSpPr>
            <a:spLocks noGrp="1"/>
          </p:cNvSpPr>
          <p:nvPr>
            <p:ph type="body" idx="1"/>
          </p:nvPr>
        </p:nvSpPr>
        <p:spPr/>
        <p:txBody>
          <a:bodyPr/>
          <a:lstStyle/>
          <a:p>
            <a:r>
              <a:rPr lang="en-US" dirty="0"/>
              <a:t>Section 1</a:t>
            </a:r>
          </a:p>
        </p:txBody>
      </p:sp>
    </p:spTree>
    <p:extLst>
      <p:ext uri="{BB962C8B-B14F-4D97-AF65-F5344CB8AC3E}">
        <p14:creationId xmlns:p14="http://schemas.microsoft.com/office/powerpoint/2010/main" val="31474240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Valuation Analysis Framework</a:t>
            </a:r>
          </a:p>
        </p:txBody>
      </p:sp>
      <p:graphicFrame>
        <p:nvGraphicFramePr>
          <p:cNvPr id="3" name="Table 2"/>
          <p:cNvGraphicFramePr>
            <a:graphicFrameLocks noGrp="1"/>
          </p:cNvGraphicFramePr>
          <p:nvPr>
            <p:extLst>
              <p:ext uri="{D42A27DB-BD31-4B8C-83A1-F6EECF244321}">
                <p14:modId xmlns:p14="http://schemas.microsoft.com/office/powerpoint/2010/main" val="3269907784"/>
              </p:ext>
            </p:extLst>
          </p:nvPr>
        </p:nvGraphicFramePr>
        <p:xfrm>
          <a:off x="347472" y="1464953"/>
          <a:ext cx="8466141" cy="4828032"/>
        </p:xfrm>
        <a:graphic>
          <a:graphicData uri="http://schemas.openxmlformats.org/drawingml/2006/table">
            <a:tbl>
              <a:tblPr firstRow="1" bandRow="1">
                <a:tableStyleId>{2D5ABB26-0587-4C30-8999-92F81FD0307C}</a:tableStyleId>
              </a:tblPr>
              <a:tblGrid>
                <a:gridCol w="3390903">
                  <a:extLst>
                    <a:ext uri="{9D8B030D-6E8A-4147-A177-3AD203B41FA5}">
                      <a16:colId xmlns:a16="http://schemas.microsoft.com/office/drawing/2014/main" val="20000"/>
                    </a:ext>
                  </a:extLst>
                </a:gridCol>
                <a:gridCol w="1691746">
                  <a:extLst>
                    <a:ext uri="{9D8B030D-6E8A-4147-A177-3AD203B41FA5}">
                      <a16:colId xmlns:a16="http://schemas.microsoft.com/office/drawing/2014/main" val="20001"/>
                    </a:ext>
                  </a:extLst>
                </a:gridCol>
                <a:gridCol w="1691746">
                  <a:extLst>
                    <a:ext uri="{9D8B030D-6E8A-4147-A177-3AD203B41FA5}">
                      <a16:colId xmlns:a16="http://schemas.microsoft.com/office/drawing/2014/main" val="20002"/>
                    </a:ext>
                  </a:extLst>
                </a:gridCol>
                <a:gridCol w="1691746">
                  <a:extLst>
                    <a:ext uri="{9D8B030D-6E8A-4147-A177-3AD203B41FA5}">
                      <a16:colId xmlns:a16="http://schemas.microsoft.com/office/drawing/2014/main" val="20003"/>
                    </a:ext>
                  </a:extLst>
                </a:gridCol>
              </a:tblGrid>
              <a:tr h="219456">
                <a:tc>
                  <a:txBody>
                    <a:bodyPr/>
                    <a:lstStyle/>
                    <a:p>
                      <a:pPr marL="0" marR="0" indent="0" algn="l" rtl="0" eaLnBrk="1" fontAlgn="base" latinLnBrk="0" hangingPunct="1">
                        <a:spcBef>
                          <a:spcPts val="0"/>
                        </a:spcBef>
                        <a:spcAft>
                          <a:spcPts val="0"/>
                        </a:spcAft>
                      </a:pPr>
                      <a:r>
                        <a:rPr lang="en-US" sz="1000" b="1" i="0" u="none" strike="noStrike" kern="1200" baseline="0" dirty="0">
                          <a:ln>
                            <a:noFill/>
                          </a:ln>
                          <a:solidFill>
                            <a:schemeClr val="bg1"/>
                          </a:solidFill>
                          <a:effectLst/>
                          <a:latin typeface="+mn-lt"/>
                        </a:rPr>
                        <a:t>Company-Specific Qualitative Factors</a:t>
                      </a:r>
                      <a:endParaRPr lang="en-US" sz="1000" b="1" i="0" u="none" strike="noStrike" dirty="0">
                        <a:solidFill>
                          <a:schemeClr val="bg1"/>
                        </a:solidFill>
                        <a:effectLst/>
                        <a:latin typeface="+mn-lt"/>
                      </a:endParaRPr>
                    </a:p>
                  </a:txBody>
                  <a:tcPr marL="45720" marR="9525" marT="9525" marB="0" anchor="ctr">
                    <a:solidFill>
                      <a:srgbClr val="07325F"/>
                    </a:solidFill>
                  </a:tcPr>
                </a:tc>
                <a:tc gridSpan="3">
                  <a:txBody>
                    <a:bodyPr/>
                    <a:lstStyle/>
                    <a:p>
                      <a:pPr algn="l">
                        <a:spcBef>
                          <a:spcPts val="0"/>
                        </a:spcBef>
                      </a:pPr>
                      <a:endParaRPr lang="en-US" sz="1000" b="1" i="0" u="none" dirty="0">
                        <a:solidFill>
                          <a:schemeClr val="bg1"/>
                        </a:solidFill>
                        <a:latin typeface="+mn-lt"/>
                      </a:endParaRPr>
                    </a:p>
                  </a:txBody>
                  <a:tcPr marL="18288" marR="18288" marT="18288" marB="18288" anchor="b">
                    <a:solidFill>
                      <a:srgbClr val="07325F"/>
                    </a:solidFill>
                  </a:tcPr>
                </a:tc>
                <a:tc hMerge="1">
                  <a:txBody>
                    <a:bodyPr/>
                    <a:lstStyle/>
                    <a:p>
                      <a:endParaRPr lang="en-US" sz="1000" b="0" dirty="0">
                        <a:solidFill>
                          <a:schemeClr val="tx1"/>
                        </a:solidFill>
                      </a:endParaRPr>
                    </a:p>
                  </a:txBody>
                  <a:tcPr anchor="ctr">
                    <a:lnL w="12700" cap="flat" cmpd="sng" algn="ctr">
                      <a:solidFill>
                        <a:srgbClr val="CCE5FF"/>
                      </a:solidFill>
                      <a:prstDash val="solid"/>
                      <a:round/>
                      <a:headEnd type="none" w="med" len="med"/>
                      <a:tailEnd type="none" w="med" len="med"/>
                    </a:lnL>
                    <a:lnR w="12700" cap="flat" cmpd="sng" algn="ctr">
                      <a:solidFill>
                        <a:srgbClr val="CCE5F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CCE5FF"/>
                    </a:solidFill>
                  </a:tcPr>
                </a:tc>
                <a:tc hMerge="1">
                  <a:txBody>
                    <a:bodyPr/>
                    <a:lstStyle/>
                    <a:p>
                      <a:endParaRPr lang="en-US" sz="1000" b="0" dirty="0">
                        <a:solidFill>
                          <a:schemeClr val="tx1"/>
                        </a:solidFill>
                      </a:endParaRPr>
                    </a:p>
                  </a:txBody>
                  <a:tcPr anchor="ctr">
                    <a:lnL w="12700" cap="flat" cmpd="sng" algn="ctr">
                      <a:solidFill>
                        <a:srgbClr val="CCE5F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CCE5FF"/>
                    </a:solidFill>
                  </a:tcPr>
                </a:tc>
                <a:extLst>
                  <a:ext uri="{0D108BD9-81ED-4DB2-BD59-A6C34878D82A}">
                    <a16:rowId xmlns:a16="http://schemas.microsoft.com/office/drawing/2014/main" val="10000"/>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Market Leadership</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Low</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Medium</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High</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01"/>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Sustainability of Competitive Advantages; Technology</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Moderate</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Strong</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Highly Defensible</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02"/>
                  </a:ext>
                </a:extLst>
              </a:tr>
              <a:tr h="219456">
                <a:tc>
                  <a:txBody>
                    <a:bodyPr/>
                    <a:lstStyle/>
                    <a:p>
                      <a:pPr marL="0" marR="0" indent="0" algn="l" rtl="0" eaLnBrk="1" fontAlgn="base" latinLnBrk="0" hangingPunct="1">
                        <a:spcBef>
                          <a:spcPts val="0"/>
                        </a:spcBef>
                        <a:spcAft>
                          <a:spcPts val="0"/>
                        </a:spcAft>
                      </a:pPr>
                      <a:r>
                        <a:rPr lang="en-US" sz="900" b="0" i="0" u="none" strike="noStrike" dirty="0">
                          <a:effectLst/>
                          <a:latin typeface="+mn-lt"/>
                        </a:rPr>
                        <a:t>Comprehensive Product Offering</a:t>
                      </a: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Low</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Medium</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High</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03"/>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Quality of Customer Base </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Good</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High</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Blue Chip</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04"/>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Customer Concentration</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High</a:t>
                      </a:r>
                      <a:endParaRPr lang="en-US" sz="900" b="1"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Moderate</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Low</a:t>
                      </a:r>
                      <a:endParaRPr lang="en-US" sz="900" b="0"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05"/>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Sales and Earnings Visibility / Stability</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Moderate</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Strong</a:t>
                      </a:r>
                      <a:endParaRPr lang="en-US" sz="900" b="1"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Highly Confident</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06"/>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Low-Cost Country Threat</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High</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Medium</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Low</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07"/>
                  </a:ext>
                </a:extLst>
              </a:tr>
              <a:tr h="219456">
                <a:tc>
                  <a:txBody>
                    <a:bodyPr/>
                    <a:lstStyle/>
                    <a:p>
                      <a:pPr marL="0" marR="0" indent="0" algn="l" rtl="0" eaLnBrk="1" fontAlgn="base" latinLnBrk="0" hangingPunct="1">
                        <a:spcBef>
                          <a:spcPts val="0"/>
                        </a:spcBef>
                        <a:spcAft>
                          <a:spcPts val="0"/>
                        </a:spcAft>
                      </a:pPr>
                      <a:r>
                        <a:rPr lang="en-US" sz="900" b="1" i="0" u="none" strike="noStrike" kern="1200" baseline="0" dirty="0">
                          <a:ln>
                            <a:noFill/>
                          </a:ln>
                          <a:solidFill>
                            <a:schemeClr val="bg1"/>
                          </a:solidFill>
                          <a:effectLst/>
                          <a:latin typeface="+mn-lt"/>
                        </a:rPr>
                        <a:t>Company-Specific Quantitative Factors</a:t>
                      </a:r>
                      <a:endParaRPr lang="en-US" sz="900" b="0" i="0" u="none" strike="noStrike" dirty="0">
                        <a:solidFill>
                          <a:schemeClr val="bg1"/>
                        </a:solidFill>
                        <a:effectLst/>
                        <a:latin typeface="+mn-lt"/>
                      </a:endParaRPr>
                    </a:p>
                  </a:txBody>
                  <a:tcPr marL="45720" marR="9525" marT="9525" marB="0" anchor="ctr">
                    <a:solidFill>
                      <a:srgbClr val="07325F"/>
                    </a:solidFill>
                  </a:tcPr>
                </a:tc>
                <a:tc>
                  <a:txBody>
                    <a:bodyPr/>
                    <a:lstStyle/>
                    <a:p>
                      <a:pPr marL="0" marR="0" indent="0" algn="ctr" rtl="0" eaLnBrk="1" fontAlgn="base" latinLnBrk="0" hangingPunct="1">
                        <a:spcBef>
                          <a:spcPts val="0"/>
                        </a:spcBef>
                        <a:spcAft>
                          <a:spcPts val="0"/>
                        </a:spcAft>
                      </a:pPr>
                      <a:endParaRPr lang="en-US" sz="900" b="0" i="0" u="none" strike="noStrike" dirty="0">
                        <a:solidFill>
                          <a:schemeClr val="tx1"/>
                        </a:solidFill>
                        <a:effectLst/>
                        <a:latin typeface="+mn-lt"/>
                      </a:endParaRPr>
                    </a:p>
                  </a:txBody>
                  <a:tcPr marL="9525" marR="9525" marT="9525" marB="0" anchor="ctr">
                    <a:solidFill>
                      <a:srgbClr val="07325F"/>
                    </a:solidFill>
                  </a:tcPr>
                </a:tc>
                <a:tc>
                  <a:txBody>
                    <a:bodyPr/>
                    <a:lstStyle/>
                    <a:p>
                      <a:pPr marL="0" marR="0" indent="0" algn="ctr" rtl="0" eaLnBrk="1" fontAlgn="base" latinLnBrk="0" hangingPunct="1">
                        <a:spcBef>
                          <a:spcPts val="0"/>
                        </a:spcBef>
                        <a:spcAft>
                          <a:spcPts val="0"/>
                        </a:spcAft>
                      </a:pPr>
                      <a:endParaRPr lang="en-US" sz="900" b="0" i="0" u="none" strike="noStrike" dirty="0">
                        <a:solidFill>
                          <a:schemeClr val="tx1"/>
                        </a:solidFill>
                        <a:effectLst/>
                        <a:latin typeface="+mn-lt"/>
                      </a:endParaRPr>
                    </a:p>
                  </a:txBody>
                  <a:tcPr marL="9525" marR="9525" marT="9525" marB="0" anchor="ctr">
                    <a:lnB>
                      <a:noFill/>
                    </a:lnB>
                    <a:solidFill>
                      <a:srgbClr val="07325F"/>
                    </a:solidFill>
                  </a:tcPr>
                </a:tc>
                <a:tc>
                  <a:txBody>
                    <a:bodyPr/>
                    <a:lstStyle/>
                    <a:p>
                      <a:pPr marL="0" marR="0" indent="0" algn="ctr" rtl="0" eaLnBrk="1" fontAlgn="base" latinLnBrk="0" hangingPunct="1">
                        <a:spcBef>
                          <a:spcPts val="0"/>
                        </a:spcBef>
                        <a:spcAft>
                          <a:spcPts val="0"/>
                        </a:spcAft>
                      </a:pPr>
                      <a:endParaRPr lang="en-US" sz="900" b="0" i="0" u="none" strike="noStrike" dirty="0">
                        <a:solidFill>
                          <a:schemeClr val="tx1"/>
                        </a:solidFill>
                        <a:effectLst/>
                        <a:latin typeface="+mn-lt"/>
                      </a:endParaRPr>
                    </a:p>
                  </a:txBody>
                  <a:tcPr marL="9525" marR="9525" marT="9525" marB="0" anchor="ctr">
                    <a:lnB>
                      <a:noFill/>
                    </a:lnB>
                    <a:solidFill>
                      <a:srgbClr val="07325F"/>
                    </a:solidFill>
                  </a:tcPr>
                </a:tc>
                <a:extLst>
                  <a:ext uri="{0D108BD9-81ED-4DB2-BD59-A6C34878D82A}">
                    <a16:rowId xmlns:a16="http://schemas.microsoft.com/office/drawing/2014/main" val="10008"/>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Current Sales and Earnings Momentum</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Moderate</a:t>
                      </a:r>
                      <a:endParaRPr lang="en-US" sz="900" b="0" i="0" u="none" strike="noStrike" dirty="0">
                        <a:solidFill>
                          <a:schemeClr val="tx1"/>
                        </a:solidFill>
                        <a:effectLst/>
                        <a:latin typeface="+mn-lt"/>
                      </a:endParaRPr>
                    </a:p>
                  </a:txBody>
                  <a:tcPr marL="9525" marR="9525" marT="9525" marB="0" anchor="ctr">
                    <a:lnR>
                      <a:noFill/>
                    </a:lnR>
                  </a:tcP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Positive</a:t>
                      </a:r>
                      <a:endParaRPr lang="en-US" sz="900" b="0"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Accelerating</a:t>
                      </a:r>
                      <a:endParaRPr lang="en-US" sz="9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EBITDA Margins</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&lt; 10%</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10% to 15%</a:t>
                      </a:r>
                      <a:endParaRPr lang="en-US" sz="900" b="0" i="0" u="none" strike="noStrike" dirty="0">
                        <a:solidFill>
                          <a:schemeClr val="tx1"/>
                        </a:solidFill>
                        <a:effectLst/>
                        <a:latin typeface="+mn-lt"/>
                      </a:endParaRPr>
                    </a:p>
                  </a:txBody>
                  <a:tcPr marL="9525" marR="9525" marT="9525" marB="0" anchor="ctr">
                    <a:lnT>
                      <a:noFill/>
                    </a:lnT>
                  </a:tcP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&gt; 15%</a:t>
                      </a:r>
                      <a:endParaRPr lang="en-US" sz="900" b="1" i="0" u="none" strike="noStrike" dirty="0">
                        <a:solidFill>
                          <a:schemeClr val="tx1"/>
                        </a:solidFill>
                        <a:effectLst/>
                        <a:latin typeface="+mn-lt"/>
                      </a:endParaRPr>
                    </a:p>
                  </a:txBody>
                  <a:tcPr marL="9525" marR="9525" marT="9525" marB="0" anchor="ctr">
                    <a:lnT>
                      <a:noFill/>
                    </a:lnT>
                  </a:tcPr>
                </a:tc>
                <a:extLst>
                  <a:ext uri="{0D108BD9-81ED-4DB2-BD59-A6C34878D82A}">
                    <a16:rowId xmlns:a16="http://schemas.microsoft.com/office/drawing/2014/main" val="10010"/>
                  </a:ext>
                </a:extLst>
              </a:tr>
              <a:tr h="219456">
                <a:tc>
                  <a:txBody>
                    <a:bodyPr/>
                    <a:lstStyle/>
                    <a:p>
                      <a:pPr marL="0" marR="0" indent="0" algn="l" rtl="0" eaLnBrk="1" fontAlgn="base" latinLnBrk="0" hangingPunct="1">
                        <a:spcBef>
                          <a:spcPts val="0"/>
                        </a:spcBef>
                        <a:spcAft>
                          <a:spcPts val="0"/>
                        </a:spcAft>
                      </a:pPr>
                      <a:r>
                        <a:rPr lang="en-US" sz="900" b="0" i="0" u="none" strike="noStrike" dirty="0">
                          <a:effectLst/>
                          <a:latin typeface="+mn-lt"/>
                        </a:rPr>
                        <a:t>Level of Capital</a:t>
                      </a:r>
                      <a:r>
                        <a:rPr lang="en-US" sz="900" b="0" i="0" u="none" strike="noStrike" baseline="0" dirty="0">
                          <a:effectLst/>
                          <a:latin typeface="+mn-lt"/>
                        </a:rPr>
                        <a:t> Expenditures</a:t>
                      </a:r>
                      <a:endParaRPr lang="en-US" sz="900" b="0" i="0" u="none" strike="noStrike" dirty="0">
                        <a:effectLst/>
                        <a:latin typeface="+mn-lt"/>
                      </a:endParaRPr>
                    </a:p>
                  </a:txBody>
                  <a:tcPr marL="45720" marR="9525" marT="9525" marB="0" anchor="ctr">
                    <a:noFill/>
                  </a:tcPr>
                </a:tc>
                <a:tc>
                  <a:txBody>
                    <a:bodyPr/>
                    <a:lstStyle/>
                    <a:p>
                      <a:pPr marL="0" marR="0" indent="0" algn="ctr" rtl="0" eaLnBrk="1" fontAlgn="base" latinLnBrk="0" hangingPunct="1">
                        <a:spcBef>
                          <a:spcPts val="0"/>
                        </a:spcBef>
                        <a:spcAft>
                          <a:spcPts val="0"/>
                        </a:spcAft>
                      </a:pPr>
                      <a:r>
                        <a:rPr lang="en-US" sz="900" b="0" i="0" u="none" strike="noStrike" dirty="0">
                          <a:solidFill>
                            <a:schemeClr val="tx1"/>
                          </a:solidFill>
                          <a:effectLst/>
                          <a:latin typeface="+mn-lt"/>
                        </a:rPr>
                        <a:t>High</a:t>
                      </a:r>
                    </a:p>
                  </a:txBody>
                  <a:tcPr marL="9525" marR="9525" marT="9525" marB="0" anchor="ctr">
                    <a:noFill/>
                  </a:tcPr>
                </a:tc>
                <a:tc>
                  <a:txBody>
                    <a:bodyPr/>
                    <a:lstStyle/>
                    <a:p>
                      <a:pPr marL="0" marR="0" indent="0" algn="ctr" rtl="0" eaLnBrk="1" fontAlgn="base" latinLnBrk="0" hangingPunct="1">
                        <a:spcBef>
                          <a:spcPts val="0"/>
                        </a:spcBef>
                        <a:spcAft>
                          <a:spcPts val="0"/>
                        </a:spcAft>
                      </a:pPr>
                      <a:r>
                        <a:rPr lang="en-US" sz="900" b="1" i="0" u="none" strike="noStrike" dirty="0">
                          <a:solidFill>
                            <a:schemeClr val="tx1"/>
                          </a:solidFill>
                          <a:effectLst/>
                          <a:latin typeface="+mn-lt"/>
                        </a:rPr>
                        <a:t>Medium</a:t>
                      </a:r>
                    </a:p>
                  </a:txBody>
                  <a:tcPr marL="9525" marR="9525" marT="9525" marB="0" anchor="ctr">
                    <a:noFill/>
                  </a:tcPr>
                </a:tc>
                <a:tc>
                  <a:txBody>
                    <a:bodyPr/>
                    <a:lstStyle/>
                    <a:p>
                      <a:pPr marL="0" marR="0" indent="0" algn="ctr" rtl="0" eaLnBrk="1" fontAlgn="base" latinLnBrk="0" hangingPunct="1">
                        <a:spcBef>
                          <a:spcPts val="0"/>
                        </a:spcBef>
                        <a:spcAft>
                          <a:spcPts val="0"/>
                        </a:spcAft>
                      </a:pPr>
                      <a:r>
                        <a:rPr lang="en-US" sz="900" b="0" i="0" u="none" strike="noStrike" dirty="0">
                          <a:solidFill>
                            <a:schemeClr val="tx1"/>
                          </a:solidFill>
                          <a:effectLst/>
                          <a:latin typeface="+mn-lt"/>
                        </a:rPr>
                        <a:t>Low</a:t>
                      </a:r>
                    </a:p>
                  </a:txBody>
                  <a:tcPr marL="9525" marR="9525" marT="9525" marB="0" anchor="ctr">
                    <a:noFill/>
                  </a:tcPr>
                </a:tc>
                <a:extLst>
                  <a:ext uri="{0D108BD9-81ED-4DB2-BD59-A6C34878D82A}">
                    <a16:rowId xmlns:a16="http://schemas.microsoft.com/office/drawing/2014/main" val="10011"/>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Level of Pro Forma Adjustments</a:t>
                      </a:r>
                      <a:endParaRPr lang="en-US" sz="900" b="0" i="0" u="none" strike="noStrike" dirty="0">
                        <a:effectLst/>
                        <a:latin typeface="+mn-lt"/>
                      </a:endParaRPr>
                    </a:p>
                  </a:txBody>
                  <a:tcPr marL="45720" marR="9525" marT="9525" marB="0" anchor="ctr">
                    <a:noFill/>
                  </a:tcP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High</a:t>
                      </a:r>
                      <a:endParaRPr lang="en-US" sz="900" b="0" i="0" u="none" strike="noStrike" dirty="0">
                        <a:solidFill>
                          <a:schemeClr val="tx1"/>
                        </a:solidFill>
                        <a:effectLst/>
                        <a:latin typeface="+mn-lt"/>
                      </a:endParaRPr>
                    </a:p>
                  </a:txBody>
                  <a:tcPr marL="9525" marR="9525" marT="9525" marB="0" anchor="ctr">
                    <a:noFill/>
                  </a:tcP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Moderate</a:t>
                      </a:r>
                      <a:endParaRPr lang="en-US" sz="900" b="0" i="0" u="none" strike="noStrike" dirty="0">
                        <a:solidFill>
                          <a:schemeClr val="tx1"/>
                        </a:solidFill>
                        <a:effectLst/>
                        <a:latin typeface="+mn-lt"/>
                      </a:endParaRPr>
                    </a:p>
                  </a:txBody>
                  <a:tcPr marL="9525" marR="9525" marT="9525" marB="0" anchor="ctr">
                    <a:noFill/>
                  </a:tcP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Low</a:t>
                      </a:r>
                      <a:endParaRPr lang="en-US" sz="900" b="1" i="0" u="none" strike="noStrike" dirty="0">
                        <a:solidFill>
                          <a:schemeClr val="tx1"/>
                        </a:solidFill>
                        <a:effectLst/>
                        <a:latin typeface="+mn-lt"/>
                      </a:endParaRPr>
                    </a:p>
                  </a:txBody>
                  <a:tcPr marL="9525" marR="9525" marT="9525" marB="0" anchor="ctr">
                    <a:noFill/>
                  </a:tcPr>
                </a:tc>
                <a:extLst>
                  <a:ext uri="{0D108BD9-81ED-4DB2-BD59-A6C34878D82A}">
                    <a16:rowId xmlns:a16="http://schemas.microsoft.com/office/drawing/2014/main" val="10012"/>
                  </a:ext>
                </a:extLst>
              </a:tr>
              <a:tr h="219456">
                <a:tc>
                  <a:txBody>
                    <a:bodyPr/>
                    <a:lstStyle/>
                    <a:p>
                      <a:pPr marL="0" marR="0" indent="0" algn="l" rtl="0" eaLnBrk="1" fontAlgn="base" latinLnBrk="0" hangingPunct="1">
                        <a:spcBef>
                          <a:spcPts val="0"/>
                        </a:spcBef>
                        <a:spcAft>
                          <a:spcPts val="0"/>
                        </a:spcAft>
                      </a:pPr>
                      <a:r>
                        <a:rPr lang="en-US" sz="1000" b="1" i="0" u="none" strike="noStrike" kern="1200" baseline="0" dirty="0">
                          <a:ln>
                            <a:noFill/>
                          </a:ln>
                          <a:solidFill>
                            <a:schemeClr val="bg1"/>
                          </a:solidFill>
                          <a:effectLst/>
                          <a:latin typeface="+mn-lt"/>
                        </a:rPr>
                        <a:t>Growth</a:t>
                      </a:r>
                      <a:endParaRPr lang="en-US" sz="1000" b="0" i="0" u="none" strike="noStrike" dirty="0">
                        <a:solidFill>
                          <a:schemeClr val="bg1"/>
                        </a:solidFill>
                        <a:effectLst/>
                        <a:latin typeface="+mn-lt"/>
                      </a:endParaRPr>
                    </a:p>
                  </a:txBody>
                  <a:tcPr marL="45720" marR="9525" marT="9525" marB="0" anchor="ctr">
                    <a:solidFill>
                      <a:srgbClr val="07325F"/>
                    </a:solidFill>
                  </a:tcPr>
                </a:tc>
                <a:tc>
                  <a:txBody>
                    <a:bodyPr/>
                    <a:lstStyle/>
                    <a:p>
                      <a:pPr marL="0" marR="0" indent="0" algn="ctr" rtl="0" eaLnBrk="1" fontAlgn="base" latinLnBrk="0" hangingPunct="1">
                        <a:spcBef>
                          <a:spcPts val="0"/>
                        </a:spcBef>
                        <a:spcAft>
                          <a:spcPts val="0"/>
                        </a:spcAft>
                      </a:pPr>
                      <a:endParaRPr lang="en-US" sz="1000" b="0" i="0" u="none" strike="noStrike" dirty="0">
                        <a:solidFill>
                          <a:schemeClr val="tx1"/>
                        </a:solidFill>
                        <a:effectLst/>
                        <a:latin typeface="+mn-lt"/>
                      </a:endParaRPr>
                    </a:p>
                  </a:txBody>
                  <a:tcPr marL="9525" marR="9525" marT="9525" marB="0" anchor="ctr">
                    <a:solidFill>
                      <a:srgbClr val="07325F"/>
                    </a:solidFill>
                  </a:tcPr>
                </a:tc>
                <a:tc>
                  <a:txBody>
                    <a:bodyPr/>
                    <a:lstStyle/>
                    <a:p>
                      <a:pPr marL="0" marR="0" indent="0" algn="ctr" rtl="0" eaLnBrk="1" fontAlgn="base" latinLnBrk="0" hangingPunct="1">
                        <a:spcBef>
                          <a:spcPts val="0"/>
                        </a:spcBef>
                        <a:spcAft>
                          <a:spcPts val="0"/>
                        </a:spcAft>
                      </a:pPr>
                      <a:endParaRPr lang="en-US" sz="1000" b="0" i="0" u="none" strike="noStrike" dirty="0">
                        <a:solidFill>
                          <a:schemeClr val="tx1"/>
                        </a:solidFill>
                        <a:effectLst/>
                        <a:latin typeface="+mn-lt"/>
                      </a:endParaRPr>
                    </a:p>
                  </a:txBody>
                  <a:tcPr marL="9525" marR="9525" marT="9525" marB="0" anchor="ctr">
                    <a:solidFill>
                      <a:srgbClr val="07325F"/>
                    </a:solidFill>
                  </a:tcPr>
                </a:tc>
                <a:tc>
                  <a:txBody>
                    <a:bodyPr/>
                    <a:lstStyle/>
                    <a:p>
                      <a:pPr marL="0" marR="0" indent="0" algn="ctr" rtl="0" eaLnBrk="1" fontAlgn="base" latinLnBrk="0" hangingPunct="1">
                        <a:spcBef>
                          <a:spcPts val="0"/>
                        </a:spcBef>
                        <a:spcAft>
                          <a:spcPts val="0"/>
                        </a:spcAft>
                      </a:pPr>
                      <a:endParaRPr lang="en-US" sz="1000" b="0" i="0" u="none" strike="noStrike" dirty="0">
                        <a:solidFill>
                          <a:schemeClr val="tx1"/>
                        </a:solidFill>
                        <a:effectLst/>
                        <a:latin typeface="+mn-lt"/>
                      </a:endParaRPr>
                    </a:p>
                  </a:txBody>
                  <a:tcPr marL="9525" marR="9525" marT="9525" marB="0" anchor="ctr">
                    <a:solidFill>
                      <a:srgbClr val="07325F"/>
                    </a:solidFill>
                  </a:tcPr>
                </a:tc>
                <a:extLst>
                  <a:ext uri="{0D108BD9-81ED-4DB2-BD59-A6C34878D82A}">
                    <a16:rowId xmlns:a16="http://schemas.microsoft.com/office/drawing/2014/main" val="10013"/>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Growth Opportunities (sustainable and above market)</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Limited</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Available</a:t>
                      </a:r>
                      <a:endParaRPr lang="en-US" sz="900" b="0" i="0" u="none" strike="noStrike" dirty="0">
                        <a:solidFill>
                          <a:schemeClr val="tx1"/>
                        </a:solidFill>
                        <a:effectLst/>
                        <a:latin typeface="+mn-lt"/>
                      </a:endParaRPr>
                    </a:p>
                  </a:txBody>
                  <a:tcPr marL="9525" marR="9525" marT="9525" marB="0" anchor="ctr">
                    <a:lnB>
                      <a:noFill/>
                    </a:lnB>
                  </a:tcP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Strong</a:t>
                      </a:r>
                      <a:endParaRPr lang="en-US" sz="900" b="1" i="0" u="none" strike="noStrike" dirty="0">
                        <a:solidFill>
                          <a:schemeClr val="tx1"/>
                        </a:solidFill>
                        <a:effectLst/>
                        <a:latin typeface="+mn-lt"/>
                      </a:endParaRPr>
                    </a:p>
                  </a:txBody>
                  <a:tcPr marL="9525" marR="9525" marT="9525" marB="0" anchor="ctr">
                    <a:lnB>
                      <a:noFill/>
                    </a:lnB>
                  </a:tcPr>
                </a:tc>
                <a:extLst>
                  <a:ext uri="{0D108BD9-81ED-4DB2-BD59-A6C34878D82A}">
                    <a16:rowId xmlns:a16="http://schemas.microsoft.com/office/drawing/2014/main" val="10014"/>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Proven Platform for Acquisitions</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Limited</a:t>
                      </a:r>
                      <a:endParaRPr lang="en-US" sz="900" b="0" i="0" u="none" strike="noStrike" dirty="0">
                        <a:solidFill>
                          <a:schemeClr val="tx1"/>
                        </a:solidFill>
                        <a:effectLst/>
                        <a:latin typeface="+mn-lt"/>
                      </a:endParaRPr>
                    </a:p>
                  </a:txBody>
                  <a:tcPr marL="9525" marR="9525" marT="9525" marB="0" anchor="ctr">
                    <a:lnR>
                      <a:noFill/>
                    </a:lnR>
                  </a:tcP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Available</a:t>
                      </a:r>
                      <a:endParaRPr lang="en-US" sz="9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Strong</a:t>
                      </a:r>
                      <a:endParaRPr lang="en-US" sz="900" b="1" i="0" u="none" strike="noStrike" dirty="0">
                        <a:solidFill>
                          <a:schemeClr val="tx1"/>
                        </a:solidFill>
                        <a:effectLst/>
                        <a:latin typeface="+mn-lt"/>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5"/>
                  </a:ext>
                </a:extLst>
              </a:tr>
              <a:tr h="219456">
                <a:tc>
                  <a:txBody>
                    <a:bodyPr/>
                    <a:lstStyle/>
                    <a:p>
                      <a:pPr marL="0" marR="0" indent="0" algn="l" rtl="0" eaLnBrk="1" fontAlgn="base" latinLnBrk="0" hangingPunct="1">
                        <a:spcBef>
                          <a:spcPts val="0"/>
                        </a:spcBef>
                        <a:spcAft>
                          <a:spcPts val="0"/>
                        </a:spcAft>
                      </a:pPr>
                      <a:r>
                        <a:rPr lang="en-US" sz="1000" b="1" i="0" u="none" strike="noStrike" kern="1200" baseline="0" dirty="0">
                          <a:ln>
                            <a:noFill/>
                          </a:ln>
                          <a:solidFill>
                            <a:schemeClr val="bg1"/>
                          </a:solidFill>
                          <a:effectLst/>
                          <a:latin typeface="+mn-lt"/>
                        </a:rPr>
                        <a:t>Market Factors</a:t>
                      </a:r>
                      <a:endParaRPr lang="en-US" sz="1000" b="0" i="0" u="none" strike="noStrike" dirty="0">
                        <a:solidFill>
                          <a:schemeClr val="bg1"/>
                        </a:solidFill>
                        <a:effectLst/>
                        <a:latin typeface="+mn-lt"/>
                      </a:endParaRPr>
                    </a:p>
                  </a:txBody>
                  <a:tcPr marL="45720" marR="9525" marT="9525" marB="0" anchor="ctr">
                    <a:solidFill>
                      <a:srgbClr val="07325F"/>
                    </a:solidFill>
                  </a:tcPr>
                </a:tc>
                <a:tc>
                  <a:txBody>
                    <a:bodyPr/>
                    <a:lstStyle/>
                    <a:p>
                      <a:pPr marL="0" marR="0" indent="0" algn="ctr" rtl="0" eaLnBrk="1" fontAlgn="base" latinLnBrk="0" hangingPunct="1">
                        <a:spcBef>
                          <a:spcPts val="0"/>
                        </a:spcBef>
                        <a:spcAft>
                          <a:spcPts val="0"/>
                        </a:spcAft>
                      </a:pPr>
                      <a:endParaRPr lang="en-US" sz="1000" b="0" i="0" u="none" strike="noStrike" dirty="0">
                        <a:solidFill>
                          <a:schemeClr val="tx1"/>
                        </a:solidFill>
                        <a:effectLst/>
                        <a:latin typeface="+mn-lt"/>
                      </a:endParaRPr>
                    </a:p>
                  </a:txBody>
                  <a:tcPr marL="9525" marR="9525" marT="9525" marB="0" anchor="ctr">
                    <a:solidFill>
                      <a:srgbClr val="07325F"/>
                    </a:solidFill>
                  </a:tcPr>
                </a:tc>
                <a:tc>
                  <a:txBody>
                    <a:bodyPr/>
                    <a:lstStyle/>
                    <a:p>
                      <a:pPr marL="0" marR="0" indent="0" algn="ctr" rtl="0" eaLnBrk="1" fontAlgn="base" latinLnBrk="0" hangingPunct="1">
                        <a:spcBef>
                          <a:spcPts val="0"/>
                        </a:spcBef>
                        <a:spcAft>
                          <a:spcPts val="0"/>
                        </a:spcAft>
                      </a:pPr>
                      <a:endParaRPr lang="en-US" sz="1000" b="0" i="0" u="none" strike="noStrike" dirty="0">
                        <a:solidFill>
                          <a:schemeClr val="tx1"/>
                        </a:solidFill>
                        <a:effectLst/>
                        <a:latin typeface="+mn-lt"/>
                      </a:endParaRPr>
                    </a:p>
                  </a:txBody>
                  <a:tcPr marL="9525" marR="9525" marT="9525" marB="0" anchor="ctr">
                    <a:lnT>
                      <a:noFill/>
                    </a:lnT>
                    <a:solidFill>
                      <a:srgbClr val="07325F"/>
                    </a:solidFill>
                  </a:tcPr>
                </a:tc>
                <a:tc>
                  <a:txBody>
                    <a:bodyPr/>
                    <a:lstStyle/>
                    <a:p>
                      <a:pPr marL="0" marR="0" indent="0" algn="ctr" rtl="0" eaLnBrk="1" fontAlgn="base" latinLnBrk="0" hangingPunct="1">
                        <a:spcBef>
                          <a:spcPts val="0"/>
                        </a:spcBef>
                        <a:spcAft>
                          <a:spcPts val="0"/>
                        </a:spcAft>
                      </a:pPr>
                      <a:endParaRPr lang="en-US" sz="1000" b="0" i="0" u="none" strike="noStrike" dirty="0">
                        <a:solidFill>
                          <a:schemeClr val="tx1"/>
                        </a:solidFill>
                        <a:effectLst/>
                        <a:latin typeface="+mn-lt"/>
                      </a:endParaRPr>
                    </a:p>
                  </a:txBody>
                  <a:tcPr marL="9525" marR="9525" marT="9525" marB="0" anchor="ctr">
                    <a:lnT>
                      <a:noFill/>
                    </a:lnT>
                    <a:solidFill>
                      <a:srgbClr val="07325F"/>
                    </a:solidFill>
                  </a:tcPr>
                </a:tc>
                <a:extLst>
                  <a:ext uri="{0D108BD9-81ED-4DB2-BD59-A6C34878D82A}">
                    <a16:rowId xmlns:a16="http://schemas.microsoft.com/office/drawing/2014/main" val="10016"/>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Barriers to Entry</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Low</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Moderate</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High</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17"/>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End Market Growth Perception</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Low</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Moderate</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High</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18"/>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Strategic Buyer Synergies</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Low</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Moderate</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High</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19"/>
                  </a:ext>
                </a:extLst>
              </a:tr>
              <a:tr h="219456">
                <a:tc>
                  <a:txBody>
                    <a:bodyPr/>
                    <a:lstStyle/>
                    <a:p>
                      <a:pPr marL="0" marR="0" indent="0" algn="l" rtl="0" eaLnBrk="1" fontAlgn="base" latinLnBrk="0" hangingPunct="1">
                        <a:spcBef>
                          <a:spcPts val="0"/>
                        </a:spcBef>
                        <a:spcAft>
                          <a:spcPts val="0"/>
                        </a:spcAft>
                      </a:pPr>
                      <a:r>
                        <a:rPr lang="en-US" sz="900" b="0" i="0" u="none" strike="noStrike" kern="1200" baseline="0" dirty="0">
                          <a:ln>
                            <a:noFill/>
                          </a:ln>
                          <a:solidFill>
                            <a:srgbClr val="000000"/>
                          </a:solidFill>
                          <a:effectLst/>
                          <a:latin typeface="+mn-lt"/>
                        </a:rPr>
                        <a:t>Universe of High Quality Strategic Buyers</a:t>
                      </a:r>
                      <a:endParaRPr lang="en-US" sz="900" b="0" i="0" u="none" strike="noStrike" dirty="0">
                        <a:effectLst/>
                        <a:latin typeface="+mn-lt"/>
                      </a:endParaRP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Minimal</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Some</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Numerous</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20"/>
                  </a:ext>
                </a:extLst>
              </a:tr>
              <a:tr h="219456">
                <a:tc>
                  <a:txBody>
                    <a:bodyPr/>
                    <a:lstStyle/>
                    <a:p>
                      <a:pPr marL="0" marR="0" indent="0" algn="l" rtl="0" eaLnBrk="1" fontAlgn="base" latinLnBrk="0" hangingPunct="1">
                        <a:spcBef>
                          <a:spcPts val="0"/>
                        </a:spcBef>
                        <a:spcAft>
                          <a:spcPts val="0"/>
                        </a:spcAft>
                      </a:pPr>
                      <a:r>
                        <a:rPr lang="en-US" sz="900" b="0" i="0" u="none" strike="noStrike" dirty="0">
                          <a:effectLst/>
                          <a:latin typeface="+mn-lt"/>
                        </a:rPr>
                        <a:t>PE Appetite</a:t>
                      </a:r>
                    </a:p>
                  </a:txBody>
                  <a:tcPr marL="45720"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Low</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0" i="0" u="none" strike="noStrike" kern="1200" baseline="0" dirty="0">
                          <a:ln>
                            <a:noFill/>
                          </a:ln>
                          <a:solidFill>
                            <a:schemeClr val="tx1"/>
                          </a:solidFill>
                          <a:effectLst/>
                          <a:latin typeface="+mn-lt"/>
                        </a:rPr>
                        <a:t>Medium</a:t>
                      </a:r>
                      <a:endParaRPr lang="en-US" sz="900" b="0" i="0" u="none" strike="noStrike" dirty="0">
                        <a:solidFill>
                          <a:schemeClr val="tx1"/>
                        </a:solidFill>
                        <a:effectLst/>
                        <a:latin typeface="+mn-lt"/>
                      </a:endParaRPr>
                    </a:p>
                  </a:txBody>
                  <a:tcPr marL="9525" marR="9525" marT="9525" marB="0" anchor="ctr"/>
                </a:tc>
                <a:tc>
                  <a:txBody>
                    <a:bodyPr/>
                    <a:lstStyle/>
                    <a:p>
                      <a:pPr marL="0" marR="0" indent="0" algn="ctr" rtl="0" eaLnBrk="1" fontAlgn="base" latinLnBrk="0" hangingPunct="1">
                        <a:spcBef>
                          <a:spcPts val="0"/>
                        </a:spcBef>
                        <a:spcAft>
                          <a:spcPts val="0"/>
                        </a:spcAft>
                      </a:pPr>
                      <a:r>
                        <a:rPr lang="en-US" sz="900" b="1" i="0" u="none" strike="noStrike" kern="1200" baseline="0" dirty="0">
                          <a:ln>
                            <a:noFill/>
                          </a:ln>
                          <a:solidFill>
                            <a:schemeClr val="tx1"/>
                          </a:solidFill>
                          <a:effectLst/>
                          <a:latin typeface="+mn-lt"/>
                        </a:rPr>
                        <a:t>High</a:t>
                      </a:r>
                      <a:endParaRPr lang="en-US" sz="900" b="1" i="0" u="none" strike="noStrike" dirty="0">
                        <a:solidFill>
                          <a:schemeClr val="tx1"/>
                        </a:solidFill>
                        <a:effectLst/>
                        <a:latin typeface="+mn-lt"/>
                      </a:endParaRPr>
                    </a:p>
                  </a:txBody>
                  <a:tcPr marL="9525" marR="9525" marT="9525" marB="0" anchor="ctr"/>
                </a:tc>
                <a:extLst>
                  <a:ext uri="{0D108BD9-81ED-4DB2-BD59-A6C34878D82A}">
                    <a16:rowId xmlns:a16="http://schemas.microsoft.com/office/drawing/2014/main" val="10021"/>
                  </a:ext>
                </a:extLst>
              </a:tr>
            </a:tbl>
          </a:graphicData>
        </a:graphic>
      </p:graphicFrame>
      <p:sp>
        <p:nvSpPr>
          <p:cNvPr id="28" name="Subtitle Box"/>
          <p:cNvSpPr txBox="1"/>
          <p:nvPr/>
        </p:nvSpPr>
        <p:spPr>
          <a:xfrm>
            <a:off x="342900" y="693419"/>
            <a:ext cx="8458200" cy="230832"/>
          </a:xfrm>
          <a:prstGeom prst="rect">
            <a:avLst/>
          </a:prstGeom>
          <a:noFill/>
        </p:spPr>
        <p:txBody>
          <a:bodyPr vert="horz" wrap="square" lIns="0" tIns="45720" rIns="0" bIns="0" rtlCol="0" anchor="t">
            <a:spAutoFit/>
          </a:bodyPr>
          <a:lstStyle/>
          <a:p>
            <a:r>
              <a:rPr lang="en-US" sz="1200" i="1" dirty="0">
                <a:solidFill>
                  <a:srgbClr val="07325F"/>
                </a:solidFill>
              </a:rPr>
              <a:t>Key attributes that influence valuation in a sale process</a:t>
            </a:r>
          </a:p>
        </p:txBody>
      </p:sp>
      <p:cxnSp>
        <p:nvCxnSpPr>
          <p:cNvPr id="32" name="Straight Arrow Connector 31"/>
          <p:cNvCxnSpPr/>
          <p:nvPr/>
        </p:nvCxnSpPr>
        <p:spPr>
          <a:xfrm>
            <a:off x="3493698" y="1323369"/>
            <a:ext cx="5307402" cy="0"/>
          </a:xfrm>
          <a:prstGeom prst="straightConnector1">
            <a:avLst/>
          </a:prstGeom>
          <a:ln w="47625">
            <a:solidFill>
              <a:srgbClr val="9F9F9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712833" y="1023283"/>
            <a:ext cx="1108303" cy="130805"/>
          </a:xfrm>
          <a:prstGeom prst="rect">
            <a:avLst/>
          </a:prstGeom>
          <a:noFill/>
        </p:spPr>
        <p:txBody>
          <a:bodyPr wrap="square" lIns="45720" tIns="0" rIns="0" bIns="0" rtlCol="0">
            <a:spAutoFit/>
          </a:bodyPr>
          <a:lstStyle/>
          <a:p>
            <a:pPr>
              <a:tabLst>
                <a:tab pos="1882775" algn="l"/>
                <a:tab pos="3825875" algn="l"/>
              </a:tabLst>
            </a:pPr>
            <a:r>
              <a:rPr lang="en-US" sz="850" b="1" dirty="0">
                <a:latin typeface="Tahoma" panose="020B0604030504040204" pitchFamily="34" charset="0"/>
              </a:rPr>
              <a:t>Market Value</a:t>
            </a:r>
          </a:p>
        </p:txBody>
      </p:sp>
      <p:cxnSp>
        <p:nvCxnSpPr>
          <p:cNvPr id="35" name="Straight Connector 34"/>
          <p:cNvCxnSpPr/>
          <p:nvPr/>
        </p:nvCxnSpPr>
        <p:spPr>
          <a:xfrm>
            <a:off x="3712834" y="1023283"/>
            <a:ext cx="0" cy="274320"/>
          </a:xfrm>
          <a:prstGeom prst="line">
            <a:avLst/>
          </a:prstGeom>
          <a:ln>
            <a:solidFill>
              <a:schemeClr val="accent1"/>
            </a:solidFill>
            <a:tailEnd type="oval"/>
          </a:ln>
          <a:effectLst>
            <a:outerShdw blurRad="25400" dist="12700" dir="24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407600" y="1023283"/>
            <a:ext cx="0" cy="274320"/>
          </a:xfrm>
          <a:prstGeom prst="line">
            <a:avLst/>
          </a:prstGeom>
          <a:ln>
            <a:solidFill>
              <a:schemeClr val="accent1"/>
            </a:solidFill>
            <a:tailEnd type="oval"/>
          </a:ln>
          <a:effectLst>
            <a:outerShdw blurRad="25400" dist="12700" dir="24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110530" y="1023283"/>
            <a:ext cx="0" cy="274320"/>
          </a:xfrm>
          <a:prstGeom prst="line">
            <a:avLst/>
          </a:prstGeom>
          <a:ln>
            <a:solidFill>
              <a:schemeClr val="accent1"/>
            </a:solidFill>
            <a:tailEnd type="oval"/>
          </a:ln>
          <a:effectLst>
            <a:outerShdw blurRad="25400" dist="12700" dir="24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407600" y="1023283"/>
            <a:ext cx="1289533" cy="261610"/>
          </a:xfrm>
          <a:prstGeom prst="rect">
            <a:avLst/>
          </a:prstGeom>
          <a:noFill/>
        </p:spPr>
        <p:txBody>
          <a:bodyPr wrap="square" lIns="45720" tIns="0" rIns="0" bIns="0" rtlCol="0">
            <a:spAutoFit/>
          </a:bodyPr>
          <a:lstStyle/>
          <a:p>
            <a:pPr>
              <a:tabLst>
                <a:tab pos="1882775" algn="l"/>
                <a:tab pos="3825875" algn="l"/>
              </a:tabLst>
            </a:pPr>
            <a:r>
              <a:rPr lang="en-US" sz="850" b="1" dirty="0">
                <a:latin typeface="Tahoma" panose="020B0604030504040204" pitchFamily="34" charset="0"/>
              </a:rPr>
              <a:t>EBITDA</a:t>
            </a:r>
          </a:p>
          <a:p>
            <a:pPr>
              <a:tabLst>
                <a:tab pos="1882775" algn="l"/>
                <a:tab pos="3825875" algn="l"/>
              </a:tabLst>
            </a:pPr>
            <a:r>
              <a:rPr lang="en-US" sz="850" b="1" dirty="0">
                <a:latin typeface="Tahoma" panose="020B0604030504040204" pitchFamily="34" charset="0"/>
              </a:rPr>
              <a:t>Multiple Range</a:t>
            </a:r>
          </a:p>
        </p:txBody>
      </p:sp>
      <p:sp>
        <p:nvSpPr>
          <p:cNvPr id="39" name="TextBox 38"/>
          <p:cNvSpPr txBox="1"/>
          <p:nvPr/>
        </p:nvSpPr>
        <p:spPr>
          <a:xfrm>
            <a:off x="7117398" y="1023283"/>
            <a:ext cx="1108303" cy="130805"/>
          </a:xfrm>
          <a:prstGeom prst="rect">
            <a:avLst/>
          </a:prstGeom>
          <a:noFill/>
        </p:spPr>
        <p:txBody>
          <a:bodyPr wrap="square" lIns="45720" tIns="0" rIns="0" bIns="0" rtlCol="0">
            <a:spAutoFit/>
          </a:bodyPr>
          <a:lstStyle/>
          <a:p>
            <a:pPr>
              <a:tabLst>
                <a:tab pos="1882775" algn="l"/>
                <a:tab pos="3825875" algn="l"/>
              </a:tabLst>
            </a:pPr>
            <a:r>
              <a:rPr lang="en-US" sz="850" b="1" dirty="0">
                <a:latin typeface="Tahoma" panose="020B0604030504040204" pitchFamily="34" charset="0"/>
              </a:rPr>
              <a:t>Outlier Value</a:t>
            </a:r>
          </a:p>
        </p:txBody>
      </p:sp>
      <p:sp>
        <p:nvSpPr>
          <p:cNvPr id="12" name="Rectangle 11"/>
          <p:cNvSpPr/>
          <p:nvPr/>
        </p:nvSpPr>
        <p:spPr>
          <a:xfrm>
            <a:off x="7329939" y="1725705"/>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3" name="Rectangle 12"/>
          <p:cNvSpPr/>
          <p:nvPr/>
        </p:nvSpPr>
        <p:spPr>
          <a:xfrm>
            <a:off x="3930333" y="2609734"/>
            <a:ext cx="1280160" cy="146403"/>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4" name="Rectangle 13"/>
          <p:cNvSpPr/>
          <p:nvPr/>
        </p:nvSpPr>
        <p:spPr>
          <a:xfrm>
            <a:off x="7329939" y="1944668"/>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5" name="Rectangle 14"/>
          <p:cNvSpPr/>
          <p:nvPr/>
        </p:nvSpPr>
        <p:spPr>
          <a:xfrm>
            <a:off x="7329939" y="2385573"/>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8" name="Rectangle 17"/>
          <p:cNvSpPr/>
          <p:nvPr/>
        </p:nvSpPr>
        <p:spPr>
          <a:xfrm>
            <a:off x="7329939" y="3041454"/>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9" name="Rectangle 18"/>
          <p:cNvSpPr/>
          <p:nvPr/>
        </p:nvSpPr>
        <p:spPr>
          <a:xfrm>
            <a:off x="7329939" y="3485579"/>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0" name="Rectangle 19"/>
          <p:cNvSpPr/>
          <p:nvPr/>
        </p:nvSpPr>
        <p:spPr>
          <a:xfrm>
            <a:off x="7329939" y="3703416"/>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1" name="Rectangle 20"/>
          <p:cNvSpPr/>
          <p:nvPr/>
        </p:nvSpPr>
        <p:spPr>
          <a:xfrm>
            <a:off x="5591839" y="3924085"/>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2" name="Rectangle 21"/>
          <p:cNvSpPr/>
          <p:nvPr/>
        </p:nvSpPr>
        <p:spPr>
          <a:xfrm>
            <a:off x="7329939" y="4586340"/>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3" name="Rectangle 22"/>
          <p:cNvSpPr/>
          <p:nvPr/>
        </p:nvSpPr>
        <p:spPr>
          <a:xfrm>
            <a:off x="5591839" y="4808640"/>
            <a:ext cx="3018260" cy="137203"/>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4" name="Rectangle 23"/>
          <p:cNvSpPr/>
          <p:nvPr/>
        </p:nvSpPr>
        <p:spPr>
          <a:xfrm>
            <a:off x="7329939" y="5231893"/>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5" name="Rectangle 24"/>
          <p:cNvSpPr/>
          <p:nvPr/>
        </p:nvSpPr>
        <p:spPr>
          <a:xfrm>
            <a:off x="7329939" y="5450968"/>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6" name="Rectangle 25"/>
          <p:cNvSpPr/>
          <p:nvPr/>
        </p:nvSpPr>
        <p:spPr>
          <a:xfrm>
            <a:off x="7329939" y="5670043"/>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7" name="Rectangle 26"/>
          <p:cNvSpPr/>
          <p:nvPr/>
        </p:nvSpPr>
        <p:spPr>
          <a:xfrm>
            <a:off x="7329939" y="5889118"/>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9" name="Rectangle 28"/>
          <p:cNvSpPr/>
          <p:nvPr/>
        </p:nvSpPr>
        <p:spPr>
          <a:xfrm>
            <a:off x="7329939" y="6108193"/>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30" name="Rectangle 29">
            <a:extLst>
              <a:ext uri="{FF2B5EF4-FFF2-40B4-BE49-F238E27FC236}">
                <a16:creationId xmlns:a16="http://schemas.microsoft.com/office/drawing/2014/main" id="{4474D0C7-D662-4BD8-9B35-604C4942A9CF}"/>
              </a:ext>
            </a:extLst>
          </p:cNvPr>
          <p:cNvSpPr/>
          <p:nvPr/>
        </p:nvSpPr>
        <p:spPr>
          <a:xfrm>
            <a:off x="5591839" y="2825450"/>
            <a:ext cx="3018260" cy="168494"/>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31" name="Rectangle 30">
            <a:extLst>
              <a:ext uri="{FF2B5EF4-FFF2-40B4-BE49-F238E27FC236}">
                <a16:creationId xmlns:a16="http://schemas.microsoft.com/office/drawing/2014/main" id="{9B8C64DF-4123-4EE0-A417-1972D0C3D0E8}"/>
              </a:ext>
            </a:extLst>
          </p:cNvPr>
          <p:cNvSpPr/>
          <p:nvPr/>
        </p:nvSpPr>
        <p:spPr>
          <a:xfrm>
            <a:off x="7329939" y="4137996"/>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34" name="Rectangle 33"/>
          <p:cNvSpPr/>
          <p:nvPr/>
        </p:nvSpPr>
        <p:spPr>
          <a:xfrm>
            <a:off x="7329939" y="2165120"/>
            <a:ext cx="1280160" cy="155448"/>
          </a:xfrm>
          <a:prstGeom prst="rect">
            <a:avLst/>
          </a:prstGeom>
          <a:noFill/>
          <a:ln w="19050">
            <a:solidFill>
              <a:srgbClr val="3E6CA4"/>
            </a:solidFill>
            <a:prstDash val="solid"/>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50</a:t>
            </a:r>
          </a:p>
        </p:txBody>
      </p:sp>
    </p:spTree>
    <p:extLst>
      <p:ext uri="{BB962C8B-B14F-4D97-AF65-F5344CB8AC3E}">
        <p14:creationId xmlns:p14="http://schemas.microsoft.com/office/powerpoint/2010/main" val="2538884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Preliminary Valuation Analysis Summary</a:t>
            </a:r>
          </a:p>
        </p:txBody>
      </p:sp>
      <p:sp>
        <p:nvSpPr>
          <p:cNvPr id="83" name="Text Box 21"/>
          <p:cNvSpPr txBox="1">
            <a:spLocks noChangeArrowheads="1"/>
          </p:cNvSpPr>
          <p:nvPr/>
        </p:nvSpPr>
        <p:spPr bwMode="auto">
          <a:xfrm>
            <a:off x="339277" y="4423783"/>
            <a:ext cx="2084832" cy="274320"/>
          </a:xfrm>
          <a:prstGeom prst="rect">
            <a:avLst/>
          </a:prstGeom>
          <a:solidFill>
            <a:srgbClr val="7BA7D3"/>
          </a:solidFill>
          <a:ln w="9525">
            <a:noFill/>
            <a:miter lim="800000"/>
            <a:headEnd/>
            <a:tailEnd/>
          </a:ln>
        </p:spPr>
        <p:txBody>
          <a:bodyPr lIns="91212" tIns="45605" rIns="91212" bIns="45605" anchor="ctr"/>
          <a:lstStyle>
            <a:lvl1pPr defTabSz="912813" eaLnBrk="0" hangingPunct="0">
              <a:tabLst>
                <a:tab pos="2571750" algn="r"/>
              </a:tabLst>
              <a:defRPr sz="1000">
                <a:solidFill>
                  <a:schemeClr val="tx1"/>
                </a:solidFill>
                <a:latin typeface="Garamond" pitchFamily="18" charset="0"/>
                <a:cs typeface="Arial" charset="0"/>
              </a:defRPr>
            </a:lvl1pPr>
            <a:lvl2pPr marL="742950" indent="-285750" defTabSz="912813" eaLnBrk="0" hangingPunct="0">
              <a:tabLst>
                <a:tab pos="2571750" algn="r"/>
              </a:tabLst>
              <a:defRPr sz="1000">
                <a:solidFill>
                  <a:schemeClr val="tx1"/>
                </a:solidFill>
                <a:latin typeface="Garamond" pitchFamily="18" charset="0"/>
                <a:cs typeface="Arial" charset="0"/>
              </a:defRPr>
            </a:lvl2pPr>
            <a:lvl3pPr marL="1143000" indent="-228600" defTabSz="912813" eaLnBrk="0" hangingPunct="0">
              <a:tabLst>
                <a:tab pos="2571750" algn="r"/>
              </a:tabLst>
              <a:defRPr sz="1000">
                <a:solidFill>
                  <a:schemeClr val="tx1"/>
                </a:solidFill>
                <a:latin typeface="Garamond" pitchFamily="18" charset="0"/>
                <a:cs typeface="Arial" charset="0"/>
              </a:defRPr>
            </a:lvl3pPr>
            <a:lvl4pPr marL="1600200" indent="-228600" defTabSz="912813" eaLnBrk="0" hangingPunct="0">
              <a:tabLst>
                <a:tab pos="2571750" algn="r"/>
              </a:tabLst>
              <a:defRPr sz="1000">
                <a:solidFill>
                  <a:schemeClr val="tx1"/>
                </a:solidFill>
                <a:latin typeface="Garamond" pitchFamily="18" charset="0"/>
                <a:cs typeface="Arial" charset="0"/>
              </a:defRPr>
            </a:lvl4pPr>
            <a:lvl5pPr marL="2057400" indent="-228600" defTabSz="912813" eaLnBrk="0" hangingPunct="0">
              <a:tabLst>
                <a:tab pos="2571750" algn="r"/>
              </a:tabLst>
              <a:defRPr sz="1000">
                <a:solidFill>
                  <a:schemeClr val="tx1"/>
                </a:solidFill>
                <a:latin typeface="Garamond" pitchFamily="18" charset="0"/>
                <a:cs typeface="Arial" charset="0"/>
              </a:defRPr>
            </a:lvl5pPr>
            <a:lvl6pPr marL="25146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6pPr>
            <a:lvl7pPr marL="29718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7pPr>
            <a:lvl8pPr marL="34290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8pPr>
            <a:lvl9pPr marL="38862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9pPr>
          </a:lstStyle>
          <a:p>
            <a:pPr algn="ctr" eaLnBrk="1" fontAlgn="base" hangingPunct="1">
              <a:spcBef>
                <a:spcPct val="30000"/>
              </a:spcBef>
              <a:spcAft>
                <a:spcPct val="0"/>
              </a:spcAft>
            </a:pPr>
            <a:r>
              <a:rPr lang="en-US" b="1" dirty="0">
                <a:solidFill>
                  <a:srgbClr val="FFFFFF"/>
                </a:solidFill>
                <a:latin typeface="+mn-lt"/>
              </a:rPr>
              <a:t>Public companies analysis</a:t>
            </a:r>
          </a:p>
        </p:txBody>
      </p:sp>
      <p:sp>
        <p:nvSpPr>
          <p:cNvPr id="84" name="Text Box 21"/>
          <p:cNvSpPr txBox="1">
            <a:spLocks noChangeArrowheads="1"/>
          </p:cNvSpPr>
          <p:nvPr/>
        </p:nvSpPr>
        <p:spPr bwMode="auto">
          <a:xfrm>
            <a:off x="6736740" y="4423783"/>
            <a:ext cx="2084832" cy="274320"/>
          </a:xfrm>
          <a:prstGeom prst="rect">
            <a:avLst/>
          </a:prstGeom>
          <a:solidFill>
            <a:srgbClr val="7BA7D3"/>
          </a:solidFill>
          <a:ln w="9525">
            <a:noFill/>
            <a:miter lim="800000"/>
            <a:headEnd/>
            <a:tailEnd/>
          </a:ln>
        </p:spPr>
        <p:txBody>
          <a:bodyPr lIns="91212" tIns="45605" rIns="91212" bIns="45605" anchor="ctr"/>
          <a:lstStyle>
            <a:lvl1pPr defTabSz="912813" eaLnBrk="0" hangingPunct="0">
              <a:tabLst>
                <a:tab pos="2571750" algn="r"/>
              </a:tabLst>
              <a:defRPr sz="1000">
                <a:solidFill>
                  <a:schemeClr val="tx1"/>
                </a:solidFill>
                <a:latin typeface="Garamond" pitchFamily="18" charset="0"/>
                <a:cs typeface="Arial" charset="0"/>
              </a:defRPr>
            </a:lvl1pPr>
            <a:lvl2pPr marL="742950" indent="-285750" defTabSz="912813" eaLnBrk="0" hangingPunct="0">
              <a:tabLst>
                <a:tab pos="2571750" algn="r"/>
              </a:tabLst>
              <a:defRPr sz="1000">
                <a:solidFill>
                  <a:schemeClr val="tx1"/>
                </a:solidFill>
                <a:latin typeface="Garamond" pitchFamily="18" charset="0"/>
                <a:cs typeface="Arial" charset="0"/>
              </a:defRPr>
            </a:lvl2pPr>
            <a:lvl3pPr marL="1143000" indent="-228600" defTabSz="912813" eaLnBrk="0" hangingPunct="0">
              <a:tabLst>
                <a:tab pos="2571750" algn="r"/>
              </a:tabLst>
              <a:defRPr sz="1000">
                <a:solidFill>
                  <a:schemeClr val="tx1"/>
                </a:solidFill>
                <a:latin typeface="Garamond" pitchFamily="18" charset="0"/>
                <a:cs typeface="Arial" charset="0"/>
              </a:defRPr>
            </a:lvl3pPr>
            <a:lvl4pPr marL="1600200" indent="-228600" defTabSz="912813" eaLnBrk="0" hangingPunct="0">
              <a:tabLst>
                <a:tab pos="2571750" algn="r"/>
              </a:tabLst>
              <a:defRPr sz="1000">
                <a:solidFill>
                  <a:schemeClr val="tx1"/>
                </a:solidFill>
                <a:latin typeface="Garamond" pitchFamily="18" charset="0"/>
                <a:cs typeface="Arial" charset="0"/>
              </a:defRPr>
            </a:lvl4pPr>
            <a:lvl5pPr marL="2057400" indent="-228600" defTabSz="912813" eaLnBrk="0" hangingPunct="0">
              <a:tabLst>
                <a:tab pos="2571750" algn="r"/>
              </a:tabLst>
              <a:defRPr sz="1000">
                <a:solidFill>
                  <a:schemeClr val="tx1"/>
                </a:solidFill>
                <a:latin typeface="Garamond" pitchFamily="18" charset="0"/>
                <a:cs typeface="Arial" charset="0"/>
              </a:defRPr>
            </a:lvl5pPr>
            <a:lvl6pPr marL="25146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6pPr>
            <a:lvl7pPr marL="29718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7pPr>
            <a:lvl8pPr marL="34290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8pPr>
            <a:lvl9pPr marL="38862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9pPr>
          </a:lstStyle>
          <a:p>
            <a:pPr algn="ctr" eaLnBrk="1" fontAlgn="base" hangingPunct="1">
              <a:spcBef>
                <a:spcPct val="30000"/>
              </a:spcBef>
              <a:spcAft>
                <a:spcPct val="0"/>
              </a:spcAft>
            </a:pPr>
            <a:r>
              <a:rPr lang="en-US" b="1" dirty="0">
                <a:solidFill>
                  <a:srgbClr val="FFFFFF"/>
                </a:solidFill>
                <a:latin typeface="+mn-lt"/>
              </a:rPr>
              <a:t>Leveraged</a:t>
            </a:r>
            <a:r>
              <a:rPr lang="en-US" sz="800" b="1" dirty="0">
                <a:solidFill>
                  <a:srgbClr val="FFFFFF"/>
                </a:solidFill>
                <a:latin typeface="+mn-lt"/>
              </a:rPr>
              <a:t> </a:t>
            </a:r>
            <a:r>
              <a:rPr lang="en-US" b="1" dirty="0">
                <a:solidFill>
                  <a:srgbClr val="FFFFFF"/>
                </a:solidFill>
                <a:latin typeface="+mn-lt"/>
              </a:rPr>
              <a:t>buyout</a:t>
            </a:r>
            <a:r>
              <a:rPr lang="en-US" sz="800" b="1" dirty="0">
                <a:solidFill>
                  <a:srgbClr val="FFFFFF"/>
                </a:solidFill>
                <a:latin typeface="+mn-lt"/>
              </a:rPr>
              <a:t> </a:t>
            </a:r>
            <a:r>
              <a:rPr lang="en-US" b="1" dirty="0">
                <a:solidFill>
                  <a:srgbClr val="FFFFFF"/>
                </a:solidFill>
                <a:latin typeface="+mn-lt"/>
              </a:rPr>
              <a:t>analysis</a:t>
            </a:r>
          </a:p>
        </p:txBody>
      </p:sp>
      <p:sp>
        <p:nvSpPr>
          <p:cNvPr id="85" name="Text Box 21"/>
          <p:cNvSpPr txBox="1">
            <a:spLocks noChangeArrowheads="1"/>
          </p:cNvSpPr>
          <p:nvPr/>
        </p:nvSpPr>
        <p:spPr bwMode="auto">
          <a:xfrm>
            <a:off x="2474135" y="4423783"/>
            <a:ext cx="2084832" cy="274320"/>
          </a:xfrm>
          <a:prstGeom prst="rect">
            <a:avLst/>
          </a:prstGeom>
          <a:solidFill>
            <a:srgbClr val="7BA7D3"/>
          </a:solidFill>
          <a:ln w="9525">
            <a:noFill/>
            <a:miter lim="800000"/>
            <a:headEnd/>
            <a:tailEnd/>
          </a:ln>
        </p:spPr>
        <p:txBody>
          <a:bodyPr lIns="91212" tIns="45605" rIns="91212" bIns="45605" anchor="ctr"/>
          <a:lstStyle>
            <a:lvl1pPr defTabSz="912813" eaLnBrk="0" hangingPunct="0">
              <a:tabLst>
                <a:tab pos="2571750" algn="r"/>
              </a:tabLst>
              <a:defRPr sz="1000">
                <a:solidFill>
                  <a:schemeClr val="tx1"/>
                </a:solidFill>
                <a:latin typeface="Garamond" pitchFamily="18" charset="0"/>
                <a:cs typeface="Arial" charset="0"/>
              </a:defRPr>
            </a:lvl1pPr>
            <a:lvl2pPr marL="742950" indent="-285750" defTabSz="912813" eaLnBrk="0" hangingPunct="0">
              <a:tabLst>
                <a:tab pos="2571750" algn="r"/>
              </a:tabLst>
              <a:defRPr sz="1000">
                <a:solidFill>
                  <a:schemeClr val="tx1"/>
                </a:solidFill>
                <a:latin typeface="Garamond" pitchFamily="18" charset="0"/>
                <a:cs typeface="Arial" charset="0"/>
              </a:defRPr>
            </a:lvl2pPr>
            <a:lvl3pPr marL="1143000" indent="-228600" defTabSz="912813" eaLnBrk="0" hangingPunct="0">
              <a:tabLst>
                <a:tab pos="2571750" algn="r"/>
              </a:tabLst>
              <a:defRPr sz="1000">
                <a:solidFill>
                  <a:schemeClr val="tx1"/>
                </a:solidFill>
                <a:latin typeface="Garamond" pitchFamily="18" charset="0"/>
                <a:cs typeface="Arial" charset="0"/>
              </a:defRPr>
            </a:lvl3pPr>
            <a:lvl4pPr marL="1600200" indent="-228600" defTabSz="912813" eaLnBrk="0" hangingPunct="0">
              <a:tabLst>
                <a:tab pos="2571750" algn="r"/>
              </a:tabLst>
              <a:defRPr sz="1000">
                <a:solidFill>
                  <a:schemeClr val="tx1"/>
                </a:solidFill>
                <a:latin typeface="Garamond" pitchFamily="18" charset="0"/>
                <a:cs typeface="Arial" charset="0"/>
              </a:defRPr>
            </a:lvl4pPr>
            <a:lvl5pPr marL="2057400" indent="-228600" defTabSz="912813" eaLnBrk="0" hangingPunct="0">
              <a:tabLst>
                <a:tab pos="2571750" algn="r"/>
              </a:tabLst>
              <a:defRPr sz="1000">
                <a:solidFill>
                  <a:schemeClr val="tx1"/>
                </a:solidFill>
                <a:latin typeface="Garamond" pitchFamily="18" charset="0"/>
                <a:cs typeface="Arial" charset="0"/>
              </a:defRPr>
            </a:lvl5pPr>
            <a:lvl6pPr marL="25146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6pPr>
            <a:lvl7pPr marL="29718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7pPr>
            <a:lvl8pPr marL="34290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8pPr>
            <a:lvl9pPr marL="38862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9pPr>
          </a:lstStyle>
          <a:p>
            <a:pPr algn="ctr" eaLnBrk="1" fontAlgn="base" hangingPunct="1">
              <a:spcBef>
                <a:spcPct val="30000"/>
              </a:spcBef>
              <a:spcAft>
                <a:spcPct val="0"/>
              </a:spcAft>
            </a:pPr>
            <a:r>
              <a:rPr lang="en-US" b="1" dirty="0">
                <a:solidFill>
                  <a:srgbClr val="FFFFFF"/>
                </a:solidFill>
                <a:latin typeface="+mn-lt"/>
              </a:rPr>
              <a:t>Recent transactions</a:t>
            </a:r>
          </a:p>
        </p:txBody>
      </p:sp>
      <p:sp>
        <p:nvSpPr>
          <p:cNvPr id="86" name="Text Box 21"/>
          <p:cNvSpPr txBox="1">
            <a:spLocks noChangeArrowheads="1"/>
          </p:cNvSpPr>
          <p:nvPr/>
        </p:nvSpPr>
        <p:spPr bwMode="auto">
          <a:xfrm>
            <a:off x="4605438" y="4423783"/>
            <a:ext cx="2084832" cy="274320"/>
          </a:xfrm>
          <a:prstGeom prst="rect">
            <a:avLst/>
          </a:prstGeom>
          <a:solidFill>
            <a:srgbClr val="7BA7D3"/>
          </a:solidFill>
          <a:ln w="9525">
            <a:noFill/>
            <a:miter lim="800000"/>
            <a:headEnd/>
            <a:tailEnd/>
          </a:ln>
        </p:spPr>
        <p:txBody>
          <a:bodyPr lIns="91212" tIns="45605" rIns="91212" bIns="45605" anchor="ctr"/>
          <a:lstStyle>
            <a:lvl1pPr defTabSz="912813" eaLnBrk="0" hangingPunct="0">
              <a:tabLst>
                <a:tab pos="2571750" algn="r"/>
              </a:tabLst>
              <a:defRPr sz="1000">
                <a:solidFill>
                  <a:schemeClr val="tx1"/>
                </a:solidFill>
                <a:latin typeface="Garamond" pitchFamily="18" charset="0"/>
                <a:cs typeface="Arial" charset="0"/>
              </a:defRPr>
            </a:lvl1pPr>
            <a:lvl2pPr marL="742950" indent="-285750" defTabSz="912813" eaLnBrk="0" hangingPunct="0">
              <a:tabLst>
                <a:tab pos="2571750" algn="r"/>
              </a:tabLst>
              <a:defRPr sz="1000">
                <a:solidFill>
                  <a:schemeClr val="tx1"/>
                </a:solidFill>
                <a:latin typeface="Garamond" pitchFamily="18" charset="0"/>
                <a:cs typeface="Arial" charset="0"/>
              </a:defRPr>
            </a:lvl2pPr>
            <a:lvl3pPr marL="1143000" indent="-228600" defTabSz="912813" eaLnBrk="0" hangingPunct="0">
              <a:tabLst>
                <a:tab pos="2571750" algn="r"/>
              </a:tabLst>
              <a:defRPr sz="1000">
                <a:solidFill>
                  <a:schemeClr val="tx1"/>
                </a:solidFill>
                <a:latin typeface="Garamond" pitchFamily="18" charset="0"/>
                <a:cs typeface="Arial" charset="0"/>
              </a:defRPr>
            </a:lvl3pPr>
            <a:lvl4pPr marL="1600200" indent="-228600" defTabSz="912813" eaLnBrk="0" hangingPunct="0">
              <a:tabLst>
                <a:tab pos="2571750" algn="r"/>
              </a:tabLst>
              <a:defRPr sz="1000">
                <a:solidFill>
                  <a:schemeClr val="tx1"/>
                </a:solidFill>
                <a:latin typeface="Garamond" pitchFamily="18" charset="0"/>
                <a:cs typeface="Arial" charset="0"/>
              </a:defRPr>
            </a:lvl4pPr>
            <a:lvl5pPr marL="2057400" indent="-228600" defTabSz="912813" eaLnBrk="0" hangingPunct="0">
              <a:tabLst>
                <a:tab pos="2571750" algn="r"/>
              </a:tabLst>
              <a:defRPr sz="1000">
                <a:solidFill>
                  <a:schemeClr val="tx1"/>
                </a:solidFill>
                <a:latin typeface="Garamond" pitchFamily="18" charset="0"/>
                <a:cs typeface="Arial" charset="0"/>
              </a:defRPr>
            </a:lvl5pPr>
            <a:lvl6pPr marL="25146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6pPr>
            <a:lvl7pPr marL="29718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7pPr>
            <a:lvl8pPr marL="34290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8pPr>
            <a:lvl9pPr marL="3886200" indent="-228600" defTabSz="912813" eaLnBrk="0" fontAlgn="base" hangingPunct="0">
              <a:spcBef>
                <a:spcPct val="0"/>
              </a:spcBef>
              <a:spcAft>
                <a:spcPct val="0"/>
              </a:spcAft>
              <a:tabLst>
                <a:tab pos="2571750" algn="r"/>
              </a:tabLst>
              <a:defRPr sz="1000">
                <a:solidFill>
                  <a:schemeClr val="tx1"/>
                </a:solidFill>
                <a:latin typeface="Garamond" pitchFamily="18" charset="0"/>
                <a:cs typeface="Arial" charset="0"/>
              </a:defRPr>
            </a:lvl9pPr>
          </a:lstStyle>
          <a:p>
            <a:pPr algn="ctr" eaLnBrk="1" fontAlgn="base" hangingPunct="1">
              <a:spcBef>
                <a:spcPct val="30000"/>
              </a:spcBef>
              <a:spcAft>
                <a:spcPct val="0"/>
              </a:spcAft>
            </a:pPr>
            <a:r>
              <a:rPr lang="en-US" b="1" dirty="0">
                <a:solidFill>
                  <a:srgbClr val="FFFFFF"/>
                </a:solidFill>
                <a:latin typeface="+mn-lt"/>
              </a:rPr>
              <a:t>Discounted</a:t>
            </a:r>
            <a:r>
              <a:rPr lang="en-US" sz="800" b="1" dirty="0">
                <a:solidFill>
                  <a:srgbClr val="FFFFFF"/>
                </a:solidFill>
                <a:latin typeface="+mn-lt"/>
              </a:rPr>
              <a:t> </a:t>
            </a:r>
            <a:r>
              <a:rPr lang="en-US" b="1" dirty="0">
                <a:solidFill>
                  <a:srgbClr val="FFFFFF"/>
                </a:solidFill>
                <a:latin typeface="+mn-lt"/>
              </a:rPr>
              <a:t>cash</a:t>
            </a:r>
            <a:r>
              <a:rPr lang="en-US" sz="800" b="1" dirty="0">
                <a:solidFill>
                  <a:srgbClr val="FFFFFF"/>
                </a:solidFill>
                <a:latin typeface="+mn-lt"/>
              </a:rPr>
              <a:t> </a:t>
            </a:r>
            <a:r>
              <a:rPr lang="en-US" b="1" dirty="0">
                <a:solidFill>
                  <a:srgbClr val="FFFFFF"/>
                </a:solidFill>
                <a:latin typeface="+mn-lt"/>
              </a:rPr>
              <a:t>flow</a:t>
            </a:r>
            <a:r>
              <a:rPr lang="en-US" sz="800" b="1" dirty="0">
                <a:solidFill>
                  <a:srgbClr val="FFFFFF"/>
                </a:solidFill>
                <a:latin typeface="+mn-lt"/>
              </a:rPr>
              <a:t> </a:t>
            </a:r>
            <a:r>
              <a:rPr lang="en-US" b="1" dirty="0">
                <a:solidFill>
                  <a:srgbClr val="FFFFFF"/>
                </a:solidFill>
                <a:latin typeface="+mn-lt"/>
              </a:rPr>
              <a:t>analysis</a:t>
            </a:r>
          </a:p>
        </p:txBody>
      </p:sp>
      <p:sp>
        <p:nvSpPr>
          <p:cNvPr id="87" name="Rectangle 86"/>
          <p:cNvSpPr/>
          <p:nvPr/>
        </p:nvSpPr>
        <p:spPr bwMode="auto">
          <a:xfrm>
            <a:off x="339277" y="4711079"/>
            <a:ext cx="2084832" cy="1240175"/>
          </a:xfrm>
          <a:prstGeom prst="rect">
            <a:avLst/>
          </a:prstGeom>
          <a:noFill/>
          <a:ln w="9525" cap="flat" cmpd="sng" algn="ctr">
            <a:noFill/>
            <a:prstDash val="solid"/>
            <a:round/>
            <a:headEnd type="none" w="med" len="med"/>
            <a:tailEnd type="none" w="med" len="med"/>
          </a:ln>
          <a:effectLst/>
          <a:extLst/>
        </p:spPr>
        <p:txBody>
          <a:bodyPr lIns="45720" rIns="45720"/>
          <a:lstStyle/>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Limited pure play publicly-traded companies comparable </a:t>
            </a:r>
            <a:b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to Gateway</a:t>
            </a:r>
          </a:p>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Average market capitalization of approximately $8 billion </a:t>
            </a:r>
          </a:p>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a:t>
            </a:r>
            <a:r>
              <a:rPr lang="en-US" sz="1000" b="1" kern="0" dirty="0">
                <a:solidFill>
                  <a:srgbClr val="000000"/>
                </a:solidFill>
                <a:latin typeface="Tahoma" panose="020B0604030504040204" pitchFamily="34" charset="0"/>
                <a:ea typeface="Tahoma" panose="020B0604030504040204" pitchFamily="34" charset="0"/>
                <a:cs typeface="Tahoma" panose="020B0604030504040204" pitchFamily="34" charset="0"/>
              </a:rPr>
              <a:t>10x to 12x EBITDA</a:t>
            </a:r>
            <a:endPar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endParaRPr>
          </a:p>
          <a:p>
            <a:pPr marL="173038" indent="-173038" defTabSz="765175" fontAlgn="base">
              <a:spcBef>
                <a:spcPts val="400"/>
              </a:spcBef>
              <a:spcAft>
                <a:spcPct val="0"/>
              </a:spcAft>
              <a:buClr>
                <a:srgbClr val="07325F"/>
              </a:buClr>
              <a:buSzPct val="100000"/>
              <a:buFont typeface="Wingdings"/>
              <a:buChar char="§"/>
              <a:defRPr/>
            </a:pPr>
            <a:endPar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88" name="Rectangle 87"/>
          <p:cNvSpPr/>
          <p:nvPr/>
        </p:nvSpPr>
        <p:spPr bwMode="auto">
          <a:xfrm>
            <a:off x="2471765" y="4711301"/>
            <a:ext cx="2084832" cy="1239954"/>
          </a:xfrm>
          <a:prstGeom prst="rect">
            <a:avLst/>
          </a:prstGeom>
          <a:noFill/>
          <a:ln w="9525" cap="flat" cmpd="sng" algn="ctr">
            <a:noFill/>
            <a:prstDash val="solid"/>
            <a:round/>
            <a:headEnd type="none" w="med" len="med"/>
            <a:tailEnd type="none" w="med" len="med"/>
          </a:ln>
          <a:effectLst/>
          <a:extLst/>
        </p:spPr>
        <p:txBody>
          <a:bodyPr lIns="45720" rIns="45720"/>
          <a:lstStyle/>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Significant acquisition activity in the flexible packaging sector (i.e., bags, pouches, etc.)</a:t>
            </a:r>
          </a:p>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Limited availability of publicly disclosed multiples</a:t>
            </a:r>
          </a:p>
          <a:p>
            <a:pPr marL="173038" indent="-173038" defTabSz="765175" fontAlgn="base">
              <a:spcBef>
                <a:spcPts val="400"/>
              </a:spcBef>
              <a:spcAft>
                <a:spcPct val="0"/>
              </a:spcAft>
              <a:buClr>
                <a:srgbClr val="07325F"/>
              </a:buClr>
              <a:buSzPct val="100000"/>
              <a:buFont typeface="Wingdings"/>
              <a:buChar char="§"/>
              <a:defRPr/>
            </a:pPr>
            <a:r>
              <a:rPr lang="en-US" sz="1000" b="1" kern="0" dirty="0">
                <a:latin typeface="Tahoma" panose="020B0604030504040204" pitchFamily="34" charset="0"/>
                <a:ea typeface="Tahoma" panose="020B0604030504040204" pitchFamily="34" charset="0"/>
                <a:cs typeface="Tahoma" panose="020B0604030504040204" pitchFamily="34" charset="0"/>
              </a:rPr>
              <a:t>Lincoln proprietary transaction knowledge</a:t>
            </a:r>
          </a:p>
          <a:p>
            <a:pPr marL="400050" lvl="1" indent="-228600" defTabSz="765175" fontAlgn="base">
              <a:spcBef>
                <a:spcPts val="400"/>
              </a:spcBef>
              <a:spcAft>
                <a:spcPct val="0"/>
              </a:spcAft>
              <a:buClr>
                <a:srgbClr val="07325F"/>
              </a:buClr>
              <a:buSzPct val="100000"/>
              <a:buFont typeface="Tahoma" panose="020B0604030504040204" pitchFamily="34" charset="0"/>
              <a:buChar char="–"/>
              <a:defRPr/>
            </a:pPr>
            <a:r>
              <a:rPr lang="en-US" sz="1000" b="1" kern="0" dirty="0">
                <a:latin typeface="Tahoma" panose="020B0604030504040204" pitchFamily="34" charset="0"/>
                <a:ea typeface="Tahoma" panose="020B0604030504040204" pitchFamily="34" charset="0"/>
                <a:cs typeface="Tahoma" panose="020B0604030504040204" pitchFamily="34" charset="0"/>
              </a:rPr>
              <a:t>~9x to 10x EBITDA</a:t>
            </a:r>
          </a:p>
        </p:txBody>
      </p:sp>
      <p:sp>
        <p:nvSpPr>
          <p:cNvPr id="89" name="Rectangle 88"/>
          <p:cNvSpPr/>
          <p:nvPr/>
        </p:nvSpPr>
        <p:spPr bwMode="auto">
          <a:xfrm>
            <a:off x="4604253" y="4711301"/>
            <a:ext cx="2084832" cy="1239954"/>
          </a:xfrm>
          <a:prstGeom prst="rect">
            <a:avLst/>
          </a:prstGeom>
          <a:noFill/>
          <a:ln w="9525" cap="flat" cmpd="sng" algn="ctr">
            <a:noFill/>
            <a:prstDash val="solid"/>
            <a:round/>
            <a:headEnd type="none" w="med" len="med"/>
            <a:tailEnd type="none" w="med" len="med"/>
          </a:ln>
          <a:effectLst/>
          <a:extLst/>
        </p:spPr>
        <p:txBody>
          <a:bodyPr lIns="45720" rIns="45720"/>
          <a:lstStyle/>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Reflects a strategic value of the business</a:t>
            </a:r>
          </a:p>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Significant portion of the Company’s value is determined by the terminal value</a:t>
            </a:r>
          </a:p>
          <a:p>
            <a:pPr marL="173038" indent="-173038" defTabSz="765175" fontAlgn="base">
              <a:spcBef>
                <a:spcPts val="400"/>
              </a:spcBef>
              <a:spcAft>
                <a:spcPct val="0"/>
              </a:spcAft>
              <a:buClr>
                <a:srgbClr val="07325F"/>
              </a:buClr>
              <a:buSzPct val="100000"/>
              <a:buFont typeface="Wingdings"/>
              <a:buChar char="§"/>
              <a:defRPr/>
            </a:pPr>
            <a:r>
              <a:rPr lang="en-US" sz="1000" b="1" kern="0" dirty="0">
                <a:solidFill>
                  <a:srgbClr val="000000"/>
                </a:solidFill>
                <a:latin typeface="Tahoma" panose="020B0604030504040204" pitchFamily="34" charset="0"/>
                <a:ea typeface="Tahoma" panose="020B0604030504040204" pitchFamily="34" charset="0"/>
                <a:cs typeface="Tahoma" panose="020B0604030504040204" pitchFamily="34" charset="0"/>
              </a:rPr>
              <a:t>~8.5x to 10.5x EBITDA</a:t>
            </a:r>
          </a:p>
        </p:txBody>
      </p:sp>
      <p:sp>
        <p:nvSpPr>
          <p:cNvPr id="90" name="Rectangle 89"/>
          <p:cNvSpPr/>
          <p:nvPr/>
        </p:nvSpPr>
        <p:spPr bwMode="auto">
          <a:xfrm>
            <a:off x="6736740" y="4711301"/>
            <a:ext cx="2084832" cy="1239953"/>
          </a:xfrm>
          <a:prstGeom prst="rect">
            <a:avLst/>
          </a:prstGeom>
          <a:noFill/>
          <a:ln w="9525" cap="flat" cmpd="sng" algn="ctr">
            <a:noFill/>
            <a:prstDash val="solid"/>
            <a:round/>
            <a:headEnd type="none" w="med" len="med"/>
            <a:tailEnd type="none" w="med" len="med"/>
          </a:ln>
          <a:effectLst/>
          <a:extLst/>
        </p:spPr>
        <p:txBody>
          <a:bodyPr lIns="45720" rIns="45720"/>
          <a:lstStyle/>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5.0x total leverage (unitranche)</a:t>
            </a:r>
          </a:p>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45% equity check</a:t>
            </a:r>
          </a:p>
          <a:p>
            <a:pPr marL="173038" indent="-173038" defTabSz="765175" fontAlgn="base">
              <a:spcBef>
                <a:spcPts val="400"/>
              </a:spcBef>
              <a:spcAft>
                <a:spcPct val="0"/>
              </a:spcAft>
              <a:buClr>
                <a:srgbClr val="07325F"/>
              </a:buClr>
              <a:buSzPct val="100000"/>
              <a:buFont typeface="Wingdings"/>
              <a:buChar char="§"/>
              <a:defRPr/>
            </a:pPr>
            <a:r>
              <a:rPr lang="en-US" sz="1000" kern="0" dirty="0">
                <a:solidFill>
                  <a:srgbClr val="000000"/>
                </a:solidFill>
                <a:latin typeface="Tahoma" panose="020B0604030504040204" pitchFamily="34" charset="0"/>
                <a:ea typeface="Tahoma" panose="020B0604030504040204" pitchFamily="34" charset="0"/>
                <a:cs typeface="Tahoma" panose="020B0604030504040204" pitchFamily="34" charset="0"/>
              </a:rPr>
              <a:t>29% IRR</a:t>
            </a:r>
          </a:p>
          <a:p>
            <a:pPr marL="173038" indent="-173038" defTabSz="765175" fontAlgn="base">
              <a:spcBef>
                <a:spcPts val="400"/>
              </a:spcBef>
              <a:spcAft>
                <a:spcPct val="0"/>
              </a:spcAft>
              <a:buClr>
                <a:srgbClr val="07325F"/>
              </a:buClr>
              <a:buSzPct val="100000"/>
              <a:buFont typeface="Wingdings"/>
              <a:buChar char="§"/>
              <a:defRPr/>
            </a:pPr>
            <a:r>
              <a:rPr lang="en-US" sz="1000" b="1" kern="0" dirty="0">
                <a:solidFill>
                  <a:srgbClr val="000000"/>
                </a:solidFill>
                <a:latin typeface="Tahoma" panose="020B0604030504040204" pitchFamily="34" charset="0"/>
                <a:ea typeface="Tahoma" panose="020B0604030504040204" pitchFamily="34" charset="0"/>
                <a:cs typeface="Tahoma" panose="020B0604030504040204" pitchFamily="34" charset="0"/>
              </a:rPr>
              <a:t>9x EBITDA</a:t>
            </a:r>
          </a:p>
        </p:txBody>
      </p:sp>
      <p:sp>
        <p:nvSpPr>
          <p:cNvPr id="48" name="Rectangle 5"/>
          <p:cNvSpPr/>
          <p:nvPr/>
        </p:nvSpPr>
        <p:spPr>
          <a:xfrm>
            <a:off x="1614695" y="1649227"/>
            <a:ext cx="6807810" cy="1479748"/>
          </a:xfrm>
          <a:custGeom>
            <a:avLst/>
            <a:gdLst>
              <a:gd name="connsiteX0" fmla="*/ 0 w 6807810"/>
              <a:gd name="connsiteY0" fmla="*/ 0 h 1474074"/>
              <a:gd name="connsiteX1" fmla="*/ 6807810 w 6807810"/>
              <a:gd name="connsiteY1" fmla="*/ 0 h 1474074"/>
              <a:gd name="connsiteX2" fmla="*/ 6807810 w 6807810"/>
              <a:gd name="connsiteY2" fmla="*/ 1474074 h 1474074"/>
              <a:gd name="connsiteX3" fmla="*/ 0 w 6807810"/>
              <a:gd name="connsiteY3" fmla="*/ 1474074 h 1474074"/>
              <a:gd name="connsiteX4" fmla="*/ 0 w 6807810"/>
              <a:gd name="connsiteY4" fmla="*/ 0 h 1474074"/>
              <a:gd name="connsiteX0" fmla="*/ 0 w 6807810"/>
              <a:gd name="connsiteY0" fmla="*/ 5667 h 1479741"/>
              <a:gd name="connsiteX1" fmla="*/ 3455010 w 6807810"/>
              <a:gd name="connsiteY1" fmla="*/ 0 h 1479741"/>
              <a:gd name="connsiteX2" fmla="*/ 6807810 w 6807810"/>
              <a:gd name="connsiteY2" fmla="*/ 5667 h 1479741"/>
              <a:gd name="connsiteX3" fmla="*/ 6807810 w 6807810"/>
              <a:gd name="connsiteY3" fmla="*/ 1479741 h 1479741"/>
              <a:gd name="connsiteX4" fmla="*/ 0 w 6807810"/>
              <a:gd name="connsiteY4" fmla="*/ 1479741 h 1479741"/>
              <a:gd name="connsiteX5" fmla="*/ 0 w 6807810"/>
              <a:gd name="connsiteY5" fmla="*/ 5667 h 1479741"/>
              <a:gd name="connsiteX0" fmla="*/ 0 w 6807810"/>
              <a:gd name="connsiteY0" fmla="*/ 1479741 h 1479741"/>
              <a:gd name="connsiteX1" fmla="*/ 3455010 w 6807810"/>
              <a:gd name="connsiteY1" fmla="*/ 0 h 1479741"/>
              <a:gd name="connsiteX2" fmla="*/ 6807810 w 6807810"/>
              <a:gd name="connsiteY2" fmla="*/ 5667 h 1479741"/>
              <a:gd name="connsiteX3" fmla="*/ 6807810 w 6807810"/>
              <a:gd name="connsiteY3" fmla="*/ 1479741 h 1479741"/>
              <a:gd name="connsiteX4" fmla="*/ 0 w 6807810"/>
              <a:gd name="connsiteY4" fmla="*/ 1479741 h 1479741"/>
              <a:gd name="connsiteX0" fmla="*/ 0 w 6807810"/>
              <a:gd name="connsiteY0" fmla="*/ 1479741 h 1479741"/>
              <a:gd name="connsiteX1" fmla="*/ 3455010 w 6807810"/>
              <a:gd name="connsiteY1" fmla="*/ 0 h 1479741"/>
              <a:gd name="connsiteX2" fmla="*/ 6807810 w 6807810"/>
              <a:gd name="connsiteY2" fmla="*/ 1479741 h 1479741"/>
              <a:gd name="connsiteX3" fmla="*/ 0 w 6807810"/>
              <a:gd name="connsiteY3" fmla="*/ 1479741 h 1479741"/>
              <a:gd name="connsiteX0" fmla="*/ 0 w 6807810"/>
              <a:gd name="connsiteY0" fmla="*/ 1479741 h 1479741"/>
              <a:gd name="connsiteX1" fmla="*/ 1715110 w 6807810"/>
              <a:gd name="connsiteY1" fmla="*/ 73660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5 h 1479745"/>
              <a:gd name="connsiteX1" fmla="*/ 1289660 w 6807810"/>
              <a:gd name="connsiteY1" fmla="*/ 1212855 h 1479745"/>
              <a:gd name="connsiteX2" fmla="*/ 3455010 w 6807810"/>
              <a:gd name="connsiteY2" fmla="*/ 4 h 1479745"/>
              <a:gd name="connsiteX3" fmla="*/ 6807810 w 6807810"/>
              <a:gd name="connsiteY3" fmla="*/ 1479745 h 1479745"/>
              <a:gd name="connsiteX4" fmla="*/ 0 w 6807810"/>
              <a:gd name="connsiteY4" fmla="*/ 1479745 h 1479745"/>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7048006"/>
              <a:gd name="connsiteY0" fmla="*/ 1480953 h 1480953"/>
              <a:gd name="connsiteX1" fmla="*/ 1848460 w 7048006"/>
              <a:gd name="connsiteY1" fmla="*/ 833063 h 1480953"/>
              <a:gd name="connsiteX2" fmla="*/ 3455010 w 7048006"/>
              <a:gd name="connsiteY2" fmla="*/ 1212 h 1480953"/>
              <a:gd name="connsiteX3" fmla="*/ 5321910 w 7048006"/>
              <a:gd name="connsiteY3" fmla="*/ 667963 h 1480953"/>
              <a:gd name="connsiteX4" fmla="*/ 6807810 w 7048006"/>
              <a:gd name="connsiteY4" fmla="*/ 1480953 h 1480953"/>
              <a:gd name="connsiteX5" fmla="*/ 0 w 7048006"/>
              <a:gd name="connsiteY5" fmla="*/ 1480953 h 1480953"/>
              <a:gd name="connsiteX0" fmla="*/ 0 w 7023462"/>
              <a:gd name="connsiteY0" fmla="*/ 1480621 h 1480621"/>
              <a:gd name="connsiteX1" fmla="*/ 1848460 w 7023462"/>
              <a:gd name="connsiteY1" fmla="*/ 832731 h 1480621"/>
              <a:gd name="connsiteX2" fmla="*/ 3455010 w 7023462"/>
              <a:gd name="connsiteY2" fmla="*/ 880 h 1480621"/>
              <a:gd name="connsiteX3" fmla="*/ 5036160 w 7023462"/>
              <a:gd name="connsiteY3" fmla="*/ 845431 h 1480621"/>
              <a:gd name="connsiteX4" fmla="*/ 6807810 w 7023462"/>
              <a:gd name="connsiteY4" fmla="*/ 1480621 h 1480621"/>
              <a:gd name="connsiteX5" fmla="*/ 0 w 7023462"/>
              <a:gd name="connsiteY5" fmla="*/ 1480621 h 1480621"/>
              <a:gd name="connsiteX0" fmla="*/ 0 w 6807810"/>
              <a:gd name="connsiteY0" fmla="*/ 1480621 h 1480621"/>
              <a:gd name="connsiteX1" fmla="*/ 1848460 w 6807810"/>
              <a:gd name="connsiteY1" fmla="*/ 832731 h 1480621"/>
              <a:gd name="connsiteX2" fmla="*/ 3455010 w 6807810"/>
              <a:gd name="connsiteY2" fmla="*/ 880 h 1480621"/>
              <a:gd name="connsiteX3" fmla="*/ 5036160 w 6807810"/>
              <a:gd name="connsiteY3" fmla="*/ 845431 h 1480621"/>
              <a:gd name="connsiteX4" fmla="*/ 6807810 w 6807810"/>
              <a:gd name="connsiteY4" fmla="*/ 1480621 h 1480621"/>
              <a:gd name="connsiteX5" fmla="*/ 0 w 6807810"/>
              <a:gd name="connsiteY5" fmla="*/ 1480621 h 1480621"/>
              <a:gd name="connsiteX0" fmla="*/ 0 w 6807810"/>
              <a:gd name="connsiteY0" fmla="*/ 1480621 h 1480621"/>
              <a:gd name="connsiteX1" fmla="*/ 1848460 w 6807810"/>
              <a:gd name="connsiteY1" fmla="*/ 832731 h 1480621"/>
              <a:gd name="connsiteX2" fmla="*/ 3455010 w 6807810"/>
              <a:gd name="connsiteY2" fmla="*/ 880 h 1480621"/>
              <a:gd name="connsiteX3" fmla="*/ 5036160 w 6807810"/>
              <a:gd name="connsiteY3" fmla="*/ 845431 h 1480621"/>
              <a:gd name="connsiteX4" fmla="*/ 6807810 w 6807810"/>
              <a:gd name="connsiteY4" fmla="*/ 1480621 h 1480621"/>
              <a:gd name="connsiteX5" fmla="*/ 0 w 6807810"/>
              <a:gd name="connsiteY5" fmla="*/ 1480621 h 1480621"/>
              <a:gd name="connsiteX0" fmla="*/ 0 w 6807810"/>
              <a:gd name="connsiteY0" fmla="*/ 1481015 h 1481015"/>
              <a:gd name="connsiteX1" fmla="*/ 1848460 w 6807810"/>
              <a:gd name="connsiteY1" fmla="*/ 833125 h 1481015"/>
              <a:gd name="connsiteX2" fmla="*/ 3455010 w 6807810"/>
              <a:gd name="connsiteY2" fmla="*/ 1274 h 1481015"/>
              <a:gd name="connsiteX3" fmla="*/ 5036160 w 6807810"/>
              <a:gd name="connsiteY3" fmla="*/ 845825 h 1481015"/>
              <a:gd name="connsiteX4" fmla="*/ 6807810 w 6807810"/>
              <a:gd name="connsiteY4" fmla="*/ 1481015 h 1481015"/>
              <a:gd name="connsiteX5" fmla="*/ 0 w 6807810"/>
              <a:gd name="connsiteY5" fmla="*/ 1481015 h 1481015"/>
              <a:gd name="connsiteX0" fmla="*/ 0 w 6807810"/>
              <a:gd name="connsiteY0" fmla="*/ 1479748 h 1479748"/>
              <a:gd name="connsiteX1" fmla="*/ 1848460 w 6807810"/>
              <a:gd name="connsiteY1" fmla="*/ 831858 h 1479748"/>
              <a:gd name="connsiteX2" fmla="*/ 3455010 w 6807810"/>
              <a:gd name="connsiteY2" fmla="*/ 7 h 1479748"/>
              <a:gd name="connsiteX3" fmla="*/ 5036160 w 6807810"/>
              <a:gd name="connsiteY3" fmla="*/ 844558 h 1479748"/>
              <a:gd name="connsiteX4" fmla="*/ 6807810 w 6807810"/>
              <a:gd name="connsiteY4" fmla="*/ 1479748 h 1479748"/>
              <a:gd name="connsiteX5" fmla="*/ 0 w 6807810"/>
              <a:gd name="connsiteY5"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5036160 w 6807810"/>
              <a:gd name="connsiteY3" fmla="*/ 844558 h 1479748"/>
              <a:gd name="connsiteX4" fmla="*/ 6807810 w 6807810"/>
              <a:gd name="connsiteY4" fmla="*/ 1479748 h 1479748"/>
              <a:gd name="connsiteX5" fmla="*/ 0 w 6807810"/>
              <a:gd name="connsiteY5" fmla="*/ 1479748 h 147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7810" h="1479748">
                <a:moveTo>
                  <a:pt x="0" y="1479748"/>
                </a:moveTo>
                <a:cubicBezTo>
                  <a:pt x="163187" y="1473335"/>
                  <a:pt x="980423" y="1530421"/>
                  <a:pt x="1848460" y="831858"/>
                </a:cubicBezTo>
                <a:cubicBezTo>
                  <a:pt x="2341643" y="510124"/>
                  <a:pt x="2625277" y="-2109"/>
                  <a:pt x="3455010" y="7"/>
                </a:cubicBezTo>
                <a:cubicBezTo>
                  <a:pt x="4119643" y="12972"/>
                  <a:pt x="4547210" y="394735"/>
                  <a:pt x="5036160" y="844558"/>
                </a:cubicBezTo>
                <a:cubicBezTo>
                  <a:pt x="5626710" y="1332482"/>
                  <a:pt x="6310495" y="1477600"/>
                  <a:pt x="6807810" y="1479748"/>
                </a:cubicBezTo>
                <a:lnTo>
                  <a:pt x="0" y="1479748"/>
                </a:lnTo>
                <a:close/>
              </a:path>
            </a:pathLst>
          </a:custGeom>
          <a:solidFill>
            <a:schemeClr val="accent2"/>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50" name="Rectangle 49"/>
          <p:cNvSpPr/>
          <p:nvPr/>
        </p:nvSpPr>
        <p:spPr bwMode="auto">
          <a:xfrm>
            <a:off x="515249" y="1258684"/>
            <a:ext cx="8009429" cy="2283921"/>
          </a:xfrm>
          <a:prstGeom prst="rect">
            <a:avLst/>
          </a:prstGeom>
          <a:noFill/>
          <a:ln w="9525" cap="flat" cmpd="sng" algn="ctr">
            <a:noFill/>
            <a:prstDash val="solid"/>
            <a:round/>
            <a:headEnd type="none" w="med" len="med"/>
            <a:tailEnd type="none" w="med" len="med"/>
          </a:ln>
          <a:effectLst/>
          <a:extLst/>
        </p:spPr>
        <p:txBody>
          <a:bodyPr/>
          <a:lstStyle/>
          <a:p>
            <a:pPr defTabSz="855663">
              <a:defRPr/>
            </a:pPr>
            <a:endParaRPr lang="en-US" sz="800" dirty="0">
              <a:solidFill>
                <a:srgbClr val="000000"/>
              </a:solidFill>
              <a:cs typeface="+mn-cs"/>
            </a:endParaRPr>
          </a:p>
        </p:txBody>
      </p:sp>
      <p:graphicFrame>
        <p:nvGraphicFramePr>
          <p:cNvPr id="51" name="Table 50"/>
          <p:cNvGraphicFramePr>
            <a:graphicFrameLocks noGrp="1"/>
          </p:cNvGraphicFramePr>
          <p:nvPr>
            <p:extLst>
              <p:ext uri="{D42A27DB-BD31-4B8C-83A1-F6EECF244321}">
                <p14:modId xmlns:p14="http://schemas.microsoft.com/office/powerpoint/2010/main" val="3507719732"/>
              </p:ext>
            </p:extLst>
          </p:nvPr>
        </p:nvGraphicFramePr>
        <p:xfrm>
          <a:off x="342898" y="1149671"/>
          <a:ext cx="8441117" cy="256032"/>
        </p:xfrm>
        <a:graphic>
          <a:graphicData uri="http://schemas.openxmlformats.org/drawingml/2006/table">
            <a:tbl>
              <a:tblPr firstRow="1" bandRow="1">
                <a:tableStyleId>{5C22544A-7EE6-4342-B048-85BDC9FD1C3A}</a:tableStyleId>
              </a:tblPr>
              <a:tblGrid>
                <a:gridCol w="8441117">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Preliminary</a:t>
                      </a:r>
                      <a:r>
                        <a:rPr lang="en-US" sz="1050" b="1" i="0" u="none" baseline="0" dirty="0">
                          <a:solidFill>
                            <a:srgbClr val="000000"/>
                          </a:solidFill>
                          <a:latin typeface="Tahoma" panose="020B0604030504040204" pitchFamily="34" charset="0"/>
                        </a:rPr>
                        <a:t> Valuation Distribution</a:t>
                      </a:r>
                      <a:endParaRPr lang="en-US" sz="1050" b="1" i="0" u="none" dirty="0">
                        <a:solidFill>
                          <a:srgbClr val="000000"/>
                        </a:solidFill>
                        <a:latin typeface="Tahoma" panose="020B0604030504040204" pitchFamily="34" charset="0"/>
                      </a:endParaRP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cxnSp>
        <p:nvCxnSpPr>
          <p:cNvPr id="52" name="Straight Connector 51"/>
          <p:cNvCxnSpPr/>
          <p:nvPr/>
        </p:nvCxnSpPr>
        <p:spPr bwMode="auto">
          <a:xfrm flipV="1">
            <a:off x="1567925" y="1574496"/>
            <a:ext cx="0" cy="155448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1" name="Group 10"/>
          <p:cNvGrpSpPr/>
          <p:nvPr/>
        </p:nvGrpSpPr>
        <p:grpSpPr>
          <a:xfrm>
            <a:off x="6758519" y="1887109"/>
            <a:ext cx="2150005" cy="853644"/>
            <a:chOff x="6758519" y="1887109"/>
            <a:chExt cx="2150005" cy="853644"/>
          </a:xfrm>
        </p:grpSpPr>
        <p:sp>
          <p:nvSpPr>
            <p:cNvPr id="53" name="Rectangle 23"/>
            <p:cNvSpPr>
              <a:spLocks noChangeArrowheads="1"/>
            </p:cNvSpPr>
            <p:nvPr/>
          </p:nvSpPr>
          <p:spPr bwMode="auto">
            <a:xfrm>
              <a:off x="6758519" y="2094422"/>
              <a:ext cx="2150005" cy="646331"/>
            </a:xfrm>
            <a:prstGeom prst="rect">
              <a:avLst/>
            </a:prstGeom>
            <a:noFill/>
            <a:ln w="9525">
              <a:noFill/>
              <a:miter lim="800000"/>
              <a:headEnd/>
              <a:tailEnd/>
            </a:ln>
          </p:spPr>
          <p:txBody>
            <a:bodyPr wrap="square">
              <a:spAutoFit/>
            </a:bodyPr>
            <a:lstStyle/>
            <a:p>
              <a:pPr algn="ctr" defTabSz="855663"/>
              <a:r>
                <a:rPr lang="en-US" sz="900" dirty="0">
                  <a:solidFill>
                    <a:srgbClr val="000000"/>
                  </a:solidFill>
                </a:rPr>
                <a:t>Superior Execution + </a:t>
              </a:r>
              <a:br>
                <a:rPr lang="en-US" sz="900" dirty="0">
                  <a:solidFill>
                    <a:srgbClr val="000000"/>
                  </a:solidFill>
                </a:rPr>
              </a:br>
              <a:r>
                <a:rPr lang="en-US" sz="900" dirty="0">
                  <a:solidFill>
                    <a:srgbClr val="000000"/>
                  </a:solidFill>
                </a:rPr>
                <a:t>Highly Relevant Experience + Competitive Process = </a:t>
              </a:r>
            </a:p>
            <a:p>
              <a:pPr algn="ctr" defTabSz="855663"/>
              <a:r>
                <a:rPr lang="en-US" sz="900" dirty="0">
                  <a:solidFill>
                    <a:srgbClr val="000000"/>
                  </a:solidFill>
                </a:rPr>
                <a:t>Outlier Valuation</a:t>
              </a:r>
            </a:p>
          </p:txBody>
        </p:sp>
        <p:cxnSp>
          <p:nvCxnSpPr>
            <p:cNvPr id="54" name="Straight Connector 53"/>
            <p:cNvCxnSpPr/>
            <p:nvPr/>
          </p:nvCxnSpPr>
          <p:spPr bwMode="auto">
            <a:xfrm>
              <a:off x="6842438" y="2097630"/>
              <a:ext cx="1748603" cy="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Straight Connector 54"/>
            <p:cNvCxnSpPr/>
            <p:nvPr/>
          </p:nvCxnSpPr>
          <p:spPr bwMode="auto">
            <a:xfrm>
              <a:off x="8591041" y="2051910"/>
              <a:ext cx="0" cy="9144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p:cNvCxnSpPr/>
            <p:nvPr/>
          </p:nvCxnSpPr>
          <p:spPr bwMode="auto">
            <a:xfrm>
              <a:off x="6842734" y="2051910"/>
              <a:ext cx="0" cy="9144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 name="Rectangle 23"/>
            <p:cNvSpPr>
              <a:spLocks noChangeArrowheads="1"/>
            </p:cNvSpPr>
            <p:nvPr/>
          </p:nvSpPr>
          <p:spPr bwMode="auto">
            <a:xfrm>
              <a:off x="6946333" y="1887109"/>
              <a:ext cx="1809568" cy="230832"/>
            </a:xfrm>
            <a:prstGeom prst="rect">
              <a:avLst/>
            </a:prstGeom>
            <a:noFill/>
            <a:ln w="9525">
              <a:noFill/>
              <a:miter lim="800000"/>
              <a:headEnd/>
              <a:tailEnd/>
            </a:ln>
          </p:spPr>
          <p:txBody>
            <a:bodyPr wrap="square">
              <a:spAutoFit/>
            </a:bodyPr>
            <a:lstStyle/>
            <a:p>
              <a:pPr algn="ctr" defTabSz="855663"/>
              <a:r>
                <a:rPr lang="en-US" sz="900" b="1" dirty="0">
                  <a:solidFill>
                    <a:srgbClr val="000000"/>
                  </a:solidFill>
                  <a:latin typeface="+mn-lt"/>
                </a:rPr>
                <a:t>The Lincoln Difference</a:t>
              </a:r>
            </a:p>
          </p:txBody>
        </p:sp>
        <p:pic>
          <p:nvPicPr>
            <p:cNvPr id="68" name="Picture 67" descr="LincolnIntl-big"/>
            <p:cNvPicPr>
              <a:picLocks noChangeAspect="1" noChangeArrowheads="1"/>
            </p:cNvPicPr>
            <p:nvPr/>
          </p:nvPicPr>
          <p:blipFill>
            <a:blip r:embed="rId2"/>
            <a:srcRect r="73703"/>
            <a:stretch>
              <a:fillRect/>
            </a:stretch>
          </p:blipFill>
          <p:spPr bwMode="auto">
            <a:xfrm>
              <a:off x="6963365" y="1937438"/>
              <a:ext cx="121244" cy="130175"/>
            </a:xfrm>
            <a:prstGeom prst="rect">
              <a:avLst/>
            </a:prstGeom>
            <a:noFill/>
            <a:ln w="9525">
              <a:noFill/>
              <a:miter lim="800000"/>
              <a:headEnd/>
              <a:tailEnd/>
            </a:ln>
          </p:spPr>
        </p:pic>
      </p:grpSp>
      <p:sp>
        <p:nvSpPr>
          <p:cNvPr id="69" name="Rectangle 23"/>
          <p:cNvSpPr>
            <a:spLocks noChangeArrowheads="1"/>
          </p:cNvSpPr>
          <p:nvPr/>
        </p:nvSpPr>
        <p:spPr bwMode="auto">
          <a:xfrm>
            <a:off x="1076420" y="2913532"/>
            <a:ext cx="538275" cy="230832"/>
          </a:xfrm>
          <a:prstGeom prst="rect">
            <a:avLst/>
          </a:prstGeom>
          <a:noFill/>
          <a:ln w="9525">
            <a:noFill/>
            <a:miter lim="800000"/>
            <a:headEnd/>
            <a:tailEnd/>
          </a:ln>
        </p:spPr>
        <p:txBody>
          <a:bodyPr wrap="square">
            <a:spAutoFit/>
          </a:bodyPr>
          <a:lstStyle/>
          <a:p>
            <a:pPr algn="ctr" defTabSz="855663"/>
            <a:r>
              <a:rPr lang="en-US" sz="900" dirty="0">
                <a:solidFill>
                  <a:srgbClr val="000000"/>
                </a:solidFill>
                <a:latin typeface="+mn-lt"/>
              </a:rPr>
              <a:t>Low</a:t>
            </a:r>
          </a:p>
        </p:txBody>
      </p:sp>
      <p:sp>
        <p:nvSpPr>
          <p:cNvPr id="70" name="Rectangle 23"/>
          <p:cNvSpPr>
            <a:spLocks noChangeArrowheads="1"/>
          </p:cNvSpPr>
          <p:nvPr/>
        </p:nvSpPr>
        <p:spPr bwMode="auto">
          <a:xfrm>
            <a:off x="1076420" y="1574496"/>
            <a:ext cx="538275" cy="230832"/>
          </a:xfrm>
          <a:prstGeom prst="rect">
            <a:avLst/>
          </a:prstGeom>
          <a:noFill/>
          <a:ln w="9525">
            <a:noFill/>
            <a:miter lim="800000"/>
            <a:headEnd/>
            <a:tailEnd/>
          </a:ln>
        </p:spPr>
        <p:txBody>
          <a:bodyPr wrap="square">
            <a:spAutoFit/>
          </a:bodyPr>
          <a:lstStyle/>
          <a:p>
            <a:pPr algn="ctr" defTabSz="855663"/>
            <a:r>
              <a:rPr lang="en-US" sz="900" dirty="0">
                <a:solidFill>
                  <a:srgbClr val="000000"/>
                </a:solidFill>
                <a:latin typeface="+mn-lt"/>
              </a:rPr>
              <a:t>High</a:t>
            </a:r>
          </a:p>
        </p:txBody>
      </p:sp>
      <p:grpSp>
        <p:nvGrpSpPr>
          <p:cNvPr id="71" name="Group 70"/>
          <p:cNvGrpSpPr/>
          <p:nvPr/>
        </p:nvGrpSpPr>
        <p:grpSpPr>
          <a:xfrm>
            <a:off x="817038" y="1574495"/>
            <a:ext cx="507831" cy="1554480"/>
            <a:chOff x="817038" y="1383828"/>
            <a:chExt cx="507831" cy="1554480"/>
          </a:xfrm>
        </p:grpSpPr>
        <p:cxnSp>
          <p:nvCxnSpPr>
            <p:cNvPr id="73" name="Straight Connector 72"/>
            <p:cNvCxnSpPr/>
            <p:nvPr/>
          </p:nvCxnSpPr>
          <p:spPr bwMode="auto">
            <a:xfrm flipV="1">
              <a:off x="1063579" y="1383828"/>
              <a:ext cx="0" cy="155448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1" name="Rectangle 23"/>
            <p:cNvSpPr>
              <a:spLocks noChangeArrowheads="1"/>
            </p:cNvSpPr>
            <p:nvPr/>
          </p:nvSpPr>
          <p:spPr bwMode="auto">
            <a:xfrm rot="16200000">
              <a:off x="663848" y="1929593"/>
              <a:ext cx="814212" cy="507831"/>
            </a:xfrm>
            <a:prstGeom prst="rect">
              <a:avLst/>
            </a:prstGeom>
            <a:solidFill>
              <a:schemeClr val="bg1"/>
            </a:solidFill>
            <a:ln w="9525">
              <a:noFill/>
              <a:miter lim="800000"/>
              <a:headEnd/>
              <a:tailEnd/>
            </a:ln>
          </p:spPr>
          <p:txBody>
            <a:bodyPr wrap="square">
              <a:spAutoFit/>
            </a:bodyPr>
            <a:lstStyle/>
            <a:p>
              <a:pPr algn="ctr" defTabSz="855663"/>
              <a:r>
                <a:rPr lang="en-US" sz="900" dirty="0">
                  <a:solidFill>
                    <a:srgbClr val="000000"/>
                  </a:solidFill>
                </a:rPr>
                <a:t>Distribution of Number of Bids</a:t>
              </a:r>
            </a:p>
          </p:txBody>
        </p:sp>
        <p:cxnSp>
          <p:nvCxnSpPr>
            <p:cNvPr id="92" name="Straight Connector 91"/>
            <p:cNvCxnSpPr/>
            <p:nvPr/>
          </p:nvCxnSpPr>
          <p:spPr bwMode="auto">
            <a:xfrm flipH="1">
              <a:off x="1017859" y="1383828"/>
              <a:ext cx="91440" cy="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3" name="Straight Connector 92"/>
            <p:cNvCxnSpPr/>
            <p:nvPr/>
          </p:nvCxnSpPr>
          <p:spPr bwMode="auto">
            <a:xfrm flipH="1">
              <a:off x="1017859" y="2938308"/>
              <a:ext cx="91440" cy="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94" name="Rectangle 93"/>
          <p:cNvSpPr/>
          <p:nvPr/>
        </p:nvSpPr>
        <p:spPr bwMode="auto">
          <a:xfrm>
            <a:off x="342901" y="3218565"/>
            <a:ext cx="8466138" cy="228600"/>
          </a:xfrm>
          <a:prstGeom prst="rect">
            <a:avLst/>
          </a:prstGeom>
          <a:solidFill>
            <a:schemeClr val="accent2"/>
          </a:solidFill>
          <a:ln w="9525" cap="flat" cmpd="sng" algn="ctr">
            <a:noFill/>
            <a:prstDash val="solid"/>
            <a:round/>
            <a:headEnd type="none" w="med" len="med"/>
            <a:tailEnd type="none" w="med" len="med"/>
          </a:ln>
          <a:effectLst/>
          <a:extLst/>
        </p:spPr>
        <p:txBody>
          <a:bodyPr vert="horz" wrap="square" lIns="91440" tIns="45720" rIns="0" bIns="45720" numCol="1" rtlCol="0" anchor="ctr" anchorCtr="0" compatLnSpc="1">
            <a:prstTxWarp prst="textNoShape">
              <a:avLst/>
            </a:prstTxWarp>
          </a:bodyPr>
          <a:lstStyle/>
          <a:p>
            <a:pPr defTabSz="855663">
              <a:tabLst>
                <a:tab pos="5257800" algn="l"/>
                <a:tab pos="5827713" algn="l"/>
                <a:tab pos="6802438" algn="l"/>
              </a:tabLst>
            </a:pPr>
            <a:r>
              <a:rPr lang="en-US" sz="1000" b="1" dirty="0"/>
              <a:t>Enterprise Value	</a:t>
            </a:r>
          </a:p>
        </p:txBody>
      </p:sp>
      <p:sp>
        <p:nvSpPr>
          <p:cNvPr id="95" name="Rectangle 23"/>
          <p:cNvSpPr>
            <a:spLocks noChangeArrowheads="1"/>
          </p:cNvSpPr>
          <p:nvPr/>
        </p:nvSpPr>
        <p:spPr bwMode="auto">
          <a:xfrm>
            <a:off x="342901" y="3181209"/>
            <a:ext cx="3280296" cy="228600"/>
          </a:xfrm>
          <a:prstGeom prst="rect">
            <a:avLst/>
          </a:prstGeom>
          <a:noFill/>
          <a:ln w="9525">
            <a:noFill/>
            <a:miter lim="800000"/>
            <a:headEnd/>
            <a:tailEnd/>
          </a:ln>
        </p:spPr>
        <p:txBody>
          <a:bodyPr wrap="square">
            <a:spAutoFit/>
          </a:bodyPr>
          <a:lstStyle/>
          <a:p>
            <a:pPr defTabSz="855663"/>
            <a:endParaRPr lang="en-US" sz="900" b="1" dirty="0">
              <a:latin typeface="+mn-lt"/>
            </a:endParaRPr>
          </a:p>
        </p:txBody>
      </p:sp>
      <p:sp>
        <p:nvSpPr>
          <p:cNvPr id="96" name="TextBox 95"/>
          <p:cNvSpPr txBox="1"/>
          <p:nvPr/>
        </p:nvSpPr>
        <p:spPr>
          <a:xfrm>
            <a:off x="6297020" y="3252433"/>
            <a:ext cx="1090837" cy="153888"/>
          </a:xfrm>
          <a:prstGeom prst="rect">
            <a:avLst/>
          </a:prstGeom>
          <a:noFill/>
        </p:spPr>
        <p:txBody>
          <a:bodyPr wrap="square" lIns="0" tIns="0" rIns="0" bIns="0" rtlCol="0">
            <a:spAutoFit/>
          </a:bodyPr>
          <a:lstStyle/>
          <a:p>
            <a:pPr algn="ctr"/>
            <a:r>
              <a:rPr lang="en-US" sz="1000" b="1" dirty="0"/>
              <a:t>$225m+</a:t>
            </a:r>
          </a:p>
        </p:txBody>
      </p:sp>
      <p:sp>
        <p:nvSpPr>
          <p:cNvPr id="37" name="Rectangle 36">
            <a:extLst>
              <a:ext uri="{FF2B5EF4-FFF2-40B4-BE49-F238E27FC236}">
                <a16:creationId xmlns:a16="http://schemas.microsoft.com/office/drawing/2014/main" id="{EB16F640-980E-4FCC-8153-6477BB6765C4}"/>
              </a:ext>
            </a:extLst>
          </p:cNvPr>
          <p:cNvSpPr/>
          <p:nvPr/>
        </p:nvSpPr>
        <p:spPr bwMode="auto">
          <a:xfrm>
            <a:off x="342901" y="3525227"/>
            <a:ext cx="8466138" cy="228600"/>
          </a:xfrm>
          <a:prstGeom prst="rect">
            <a:avLst/>
          </a:prstGeom>
          <a:solidFill>
            <a:srgbClr val="346699"/>
          </a:solidFill>
          <a:ln w="9525"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defTabSz="855663">
              <a:tabLst>
                <a:tab pos="5257800" algn="l"/>
                <a:tab pos="5943600" algn="l"/>
                <a:tab pos="6176963" algn="l"/>
                <a:tab pos="7315200" algn="l"/>
              </a:tabLst>
            </a:pPr>
            <a:r>
              <a:rPr lang="en-US" sz="1000" b="1" dirty="0">
                <a:solidFill>
                  <a:schemeClr val="bg1"/>
                </a:solidFill>
              </a:rPr>
              <a:t>EBITDA Multiple Based on 2017E Adj. EBITDA of $22.5m</a:t>
            </a:r>
          </a:p>
        </p:txBody>
      </p:sp>
      <p:sp>
        <p:nvSpPr>
          <p:cNvPr id="38" name="Rectangle 23">
            <a:extLst>
              <a:ext uri="{FF2B5EF4-FFF2-40B4-BE49-F238E27FC236}">
                <a16:creationId xmlns:a16="http://schemas.microsoft.com/office/drawing/2014/main" id="{748CCC97-E0A5-400E-A094-D0B4F6C992CE}"/>
              </a:ext>
            </a:extLst>
          </p:cNvPr>
          <p:cNvSpPr>
            <a:spLocks noChangeArrowheads="1"/>
          </p:cNvSpPr>
          <p:nvPr/>
        </p:nvSpPr>
        <p:spPr bwMode="auto">
          <a:xfrm>
            <a:off x="6521456" y="3513285"/>
            <a:ext cx="669111" cy="246221"/>
          </a:xfrm>
          <a:prstGeom prst="rect">
            <a:avLst/>
          </a:prstGeom>
          <a:noFill/>
          <a:ln w="9525">
            <a:noFill/>
            <a:miter lim="800000"/>
            <a:headEnd/>
            <a:tailEnd/>
          </a:ln>
        </p:spPr>
        <p:txBody>
          <a:bodyPr wrap="square">
            <a:spAutoFit/>
          </a:bodyPr>
          <a:lstStyle/>
          <a:p>
            <a:pPr algn="ctr" defTabSz="855663"/>
            <a:r>
              <a:rPr lang="en-US" sz="1000" b="1" dirty="0">
                <a:solidFill>
                  <a:schemeClr val="bg1"/>
                </a:solidFill>
              </a:rPr>
              <a:t>10.0x+</a:t>
            </a:r>
          </a:p>
        </p:txBody>
      </p:sp>
      <p:pic>
        <p:nvPicPr>
          <p:cNvPr id="45" name="Picture 44"/>
          <p:cNvPicPr>
            <a:picLocks noChangeAspect="1"/>
          </p:cNvPicPr>
          <p:nvPr/>
        </p:nvPicPr>
        <p:blipFill rotWithShape="1">
          <a:blip r:embed="rId3"/>
          <a:srcRect r="13684"/>
          <a:stretch/>
        </p:blipFill>
        <p:spPr>
          <a:xfrm>
            <a:off x="1617940" y="1642715"/>
            <a:ext cx="4498848" cy="1484769"/>
          </a:xfrm>
          <a:prstGeom prst="rect">
            <a:avLst/>
          </a:prstGeom>
        </p:spPr>
      </p:pic>
      <p:cxnSp>
        <p:nvCxnSpPr>
          <p:cNvPr id="99" name="Straight Connector 98"/>
          <p:cNvCxnSpPr>
            <a:cxnSpLocks/>
          </p:cNvCxnSpPr>
          <p:nvPr/>
        </p:nvCxnSpPr>
        <p:spPr bwMode="auto">
          <a:xfrm>
            <a:off x="6830020" y="2630144"/>
            <a:ext cx="0" cy="488462"/>
          </a:xfrm>
          <a:prstGeom prst="line">
            <a:avLst/>
          </a:prstGeom>
          <a:solidFill>
            <a:schemeClr val="accent1"/>
          </a:solidFill>
          <a:ln w="9525" cap="flat" cmpd="sng" algn="ctr">
            <a:solidFill>
              <a:srgbClr val="96969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Straight Connector 38"/>
          <p:cNvCxnSpPr>
            <a:cxnSpLocks/>
          </p:cNvCxnSpPr>
          <p:nvPr/>
        </p:nvCxnSpPr>
        <p:spPr bwMode="auto">
          <a:xfrm>
            <a:off x="6112408" y="2068175"/>
            <a:ext cx="0" cy="1050431"/>
          </a:xfrm>
          <a:prstGeom prst="line">
            <a:avLst/>
          </a:prstGeom>
          <a:solidFill>
            <a:schemeClr val="accent1"/>
          </a:solidFill>
          <a:ln w="9525" cap="flat" cmpd="sng" algn="ctr">
            <a:solidFill>
              <a:srgbClr val="969696"/>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7" name="TextBox 56"/>
          <p:cNvSpPr txBox="1"/>
          <p:nvPr/>
        </p:nvSpPr>
        <p:spPr>
          <a:xfrm>
            <a:off x="5553416" y="3245492"/>
            <a:ext cx="1090837" cy="153888"/>
          </a:xfrm>
          <a:prstGeom prst="rect">
            <a:avLst/>
          </a:prstGeom>
          <a:noFill/>
        </p:spPr>
        <p:txBody>
          <a:bodyPr wrap="square" lIns="0" tIns="0" rIns="0" bIns="0" rtlCol="0">
            <a:spAutoFit/>
          </a:bodyPr>
          <a:lstStyle/>
          <a:p>
            <a:pPr algn="ctr"/>
            <a:r>
              <a:rPr lang="en-US" sz="1000" b="1" dirty="0"/>
              <a:t>$200m</a:t>
            </a:r>
          </a:p>
        </p:txBody>
      </p:sp>
      <p:sp>
        <p:nvSpPr>
          <p:cNvPr id="58" name="Rectangle 23">
            <a:extLst/>
          </p:cNvPr>
          <p:cNvSpPr>
            <a:spLocks noChangeArrowheads="1"/>
          </p:cNvSpPr>
          <p:nvPr/>
        </p:nvSpPr>
        <p:spPr bwMode="auto">
          <a:xfrm>
            <a:off x="5777852" y="3506344"/>
            <a:ext cx="669111" cy="246221"/>
          </a:xfrm>
          <a:prstGeom prst="rect">
            <a:avLst/>
          </a:prstGeom>
          <a:noFill/>
          <a:ln w="9525">
            <a:noFill/>
            <a:miter lim="800000"/>
            <a:headEnd/>
            <a:tailEnd/>
          </a:ln>
        </p:spPr>
        <p:txBody>
          <a:bodyPr wrap="square">
            <a:spAutoFit/>
          </a:bodyPr>
          <a:lstStyle/>
          <a:p>
            <a:pPr algn="ctr" defTabSz="855663"/>
            <a:r>
              <a:rPr lang="en-US" sz="1000" b="1" dirty="0">
                <a:solidFill>
                  <a:schemeClr val="bg1"/>
                </a:solidFill>
              </a:rPr>
              <a:t>9.0x</a:t>
            </a: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51</a:t>
            </a:r>
          </a:p>
        </p:txBody>
      </p:sp>
    </p:spTree>
    <p:extLst>
      <p:ext uri="{BB962C8B-B14F-4D97-AF65-F5344CB8AC3E}">
        <p14:creationId xmlns:p14="http://schemas.microsoft.com/office/powerpoint/2010/main" val="2189132539"/>
      </p:ext>
    </p:extLst>
  </p:cSld>
  <p:clrMapOvr>
    <a:masterClrMapping/>
  </p:clrMapOvr>
  <mc:AlternateContent xmlns:mc="http://schemas.openxmlformats.org/markup-compatibility/2006" xmlns:p14="http://schemas.microsoft.com/office/powerpoint/2010/main">
    <mc:Choice Requires="p14">
      <p:transition p14:dur="0" advTm="3000"/>
    </mc:Choice>
    <mc:Fallback xmlns="">
      <p:transition advTm="3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idx="1"/>
          </p:nvPr>
        </p:nvSpPr>
        <p:spPr/>
        <p:txBody>
          <a:bodyPr/>
          <a:lstStyle/>
          <a:p>
            <a:r>
              <a:rPr lang="en-US" dirty="0"/>
              <a:t>Section 6</a:t>
            </a:r>
          </a:p>
        </p:txBody>
      </p:sp>
    </p:spTree>
    <p:extLst>
      <p:ext uri="{BB962C8B-B14F-4D97-AF65-F5344CB8AC3E}">
        <p14:creationId xmlns:p14="http://schemas.microsoft.com/office/powerpoint/2010/main" val="1867561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Lincoln is the Right Advisor for Gateway</a:t>
            </a:r>
          </a:p>
        </p:txBody>
      </p:sp>
      <p:sp>
        <p:nvSpPr>
          <p:cNvPr id="3" name="Subtitle Box"/>
          <p:cNvSpPr txBox="1"/>
          <p:nvPr/>
        </p:nvSpPr>
        <p:spPr>
          <a:xfrm>
            <a:off x="342900" y="718820"/>
            <a:ext cx="8472487" cy="415498"/>
          </a:xfrm>
          <a:prstGeom prst="rect">
            <a:avLst/>
          </a:prstGeom>
          <a:noFill/>
        </p:spPr>
        <p:txBody>
          <a:bodyPr vert="horz" wrap="square" lIns="0" tIns="45720" rIns="0" bIns="0" rtlCol="0" anchor="t">
            <a:spAutoFit/>
          </a:bodyPr>
          <a:lstStyle/>
          <a:p>
            <a:r>
              <a:rPr lang="en-US" sz="1200" i="1" dirty="0">
                <a:solidFill>
                  <a:srgbClr val="07325F"/>
                </a:solidFill>
              </a:rPr>
              <a:t>We are better positioned than any other investment bank to generate the right outcome – combination of highest price, best terms, speed and certainty – for Gateway and its shareholders</a:t>
            </a:r>
          </a:p>
        </p:txBody>
      </p:sp>
      <p:sp>
        <p:nvSpPr>
          <p:cNvPr id="4" name="Freeform 3"/>
          <p:cNvSpPr/>
          <p:nvPr/>
        </p:nvSpPr>
        <p:spPr>
          <a:xfrm>
            <a:off x="1410243" y="1468619"/>
            <a:ext cx="7398795" cy="540102"/>
          </a:xfrm>
          <a:custGeom>
            <a:avLst/>
            <a:gdLst>
              <a:gd name="connsiteX0" fmla="*/ 0 w 5712764"/>
              <a:gd name="connsiteY0" fmla="*/ 0 h 427857"/>
              <a:gd name="connsiteX1" fmla="*/ 5712764 w 5712764"/>
              <a:gd name="connsiteY1" fmla="*/ 0 h 427857"/>
              <a:gd name="connsiteX2" fmla="*/ 5712764 w 5712764"/>
              <a:gd name="connsiteY2" fmla="*/ 427857 h 427857"/>
              <a:gd name="connsiteX3" fmla="*/ 0 w 5712764"/>
              <a:gd name="connsiteY3" fmla="*/ 427857 h 427857"/>
              <a:gd name="connsiteX4" fmla="*/ 0 w 5712764"/>
              <a:gd name="connsiteY4" fmla="*/ 0 h 427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764" h="427857">
                <a:moveTo>
                  <a:pt x="0" y="0"/>
                </a:moveTo>
                <a:lnTo>
                  <a:pt x="5712764" y="0"/>
                </a:lnTo>
                <a:lnTo>
                  <a:pt x="5712764" y="427857"/>
                </a:lnTo>
                <a:lnTo>
                  <a:pt x="0" y="427857"/>
                </a:lnTo>
                <a:lnTo>
                  <a:pt x="0" y="0"/>
                </a:lnTo>
                <a:close/>
              </a:path>
            </a:pathLst>
          </a:custGeom>
          <a:solidFill>
            <a:schemeClr val="bg1"/>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8640" tIns="33020" rIns="33020" bIns="33020" numCol="1" spcCol="1270" anchor="ctr" anchorCtr="0">
            <a:noAutofit/>
          </a:bodyPr>
          <a:lstStyle/>
          <a:p>
            <a:pPr defTabSz="577850">
              <a:lnSpc>
                <a:spcPct val="90000"/>
              </a:lnSpc>
              <a:spcBef>
                <a:spcPct val="0"/>
              </a:spcBef>
              <a:spcAft>
                <a:spcPct val="35000"/>
              </a:spcAft>
            </a:pPr>
            <a:r>
              <a:rPr lang="en-US" sz="1200" b="1" dirty="0">
                <a:solidFill>
                  <a:srgbClr val="000000"/>
                </a:solidFill>
              </a:rPr>
              <a:t>Leading global investment bank with deep domain expertise in flexible packaging</a:t>
            </a:r>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072679" y="1329456"/>
            <a:ext cx="1021976" cy="4754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eform 5"/>
          <p:cNvSpPr/>
          <p:nvPr/>
        </p:nvSpPr>
        <p:spPr>
          <a:xfrm>
            <a:off x="1866812" y="2239379"/>
            <a:ext cx="6942226" cy="540102"/>
          </a:xfrm>
          <a:custGeom>
            <a:avLst/>
            <a:gdLst>
              <a:gd name="connsiteX0" fmla="*/ 0 w 5360822"/>
              <a:gd name="connsiteY0" fmla="*/ 0 h 427857"/>
              <a:gd name="connsiteX1" fmla="*/ 5360822 w 5360822"/>
              <a:gd name="connsiteY1" fmla="*/ 0 h 427857"/>
              <a:gd name="connsiteX2" fmla="*/ 5360822 w 5360822"/>
              <a:gd name="connsiteY2" fmla="*/ 427857 h 427857"/>
              <a:gd name="connsiteX3" fmla="*/ 0 w 5360822"/>
              <a:gd name="connsiteY3" fmla="*/ 427857 h 427857"/>
              <a:gd name="connsiteX4" fmla="*/ 0 w 5360822"/>
              <a:gd name="connsiteY4" fmla="*/ 0 h 427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822" h="427857">
                <a:moveTo>
                  <a:pt x="0" y="0"/>
                </a:moveTo>
                <a:lnTo>
                  <a:pt x="5360822" y="0"/>
                </a:lnTo>
                <a:lnTo>
                  <a:pt x="5360822" y="427857"/>
                </a:lnTo>
                <a:lnTo>
                  <a:pt x="0" y="427857"/>
                </a:lnTo>
                <a:lnTo>
                  <a:pt x="0" y="0"/>
                </a:lnTo>
                <a:close/>
              </a:path>
            </a:pathLst>
          </a:custGeom>
          <a:solidFill>
            <a:schemeClr val="bg1"/>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0" tIns="33020" rIns="33020" bIns="33020" numCol="1" spcCol="1270" anchor="ctr" anchorCtr="0">
            <a:noAutofit/>
          </a:bodyPr>
          <a:lstStyle/>
          <a:p>
            <a:pPr defTabSz="577850">
              <a:lnSpc>
                <a:spcPct val="90000"/>
              </a:lnSpc>
              <a:spcBef>
                <a:spcPct val="0"/>
              </a:spcBef>
              <a:spcAft>
                <a:spcPct val="35000"/>
              </a:spcAft>
            </a:pPr>
            <a:r>
              <a:rPr lang="en-US" sz="1200" b="1" dirty="0">
                <a:solidFill>
                  <a:srgbClr val="000000"/>
                </a:solidFill>
              </a:rPr>
              <a:t>Significant relevant transaction experience leading to deep understanding of how to best position businesses like Gateway</a:t>
            </a:r>
          </a:p>
        </p:txBody>
      </p:sp>
      <p:sp>
        <p:nvSpPr>
          <p:cNvPr id="7" name="Freeform 6"/>
          <p:cNvSpPr/>
          <p:nvPr/>
        </p:nvSpPr>
        <p:spPr>
          <a:xfrm>
            <a:off x="2075590" y="3010139"/>
            <a:ext cx="6733448" cy="540102"/>
          </a:xfrm>
          <a:custGeom>
            <a:avLst/>
            <a:gdLst>
              <a:gd name="connsiteX0" fmla="*/ 0 w 5199888"/>
              <a:gd name="connsiteY0" fmla="*/ 0 h 427857"/>
              <a:gd name="connsiteX1" fmla="*/ 5199888 w 5199888"/>
              <a:gd name="connsiteY1" fmla="*/ 0 h 427857"/>
              <a:gd name="connsiteX2" fmla="*/ 5199888 w 5199888"/>
              <a:gd name="connsiteY2" fmla="*/ 427857 h 427857"/>
              <a:gd name="connsiteX3" fmla="*/ 0 w 5199888"/>
              <a:gd name="connsiteY3" fmla="*/ 427857 h 427857"/>
              <a:gd name="connsiteX4" fmla="*/ 0 w 5199888"/>
              <a:gd name="connsiteY4" fmla="*/ 0 h 427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9888" h="427857">
                <a:moveTo>
                  <a:pt x="0" y="0"/>
                </a:moveTo>
                <a:lnTo>
                  <a:pt x="5199888" y="0"/>
                </a:lnTo>
                <a:lnTo>
                  <a:pt x="5199888" y="427857"/>
                </a:lnTo>
                <a:lnTo>
                  <a:pt x="0" y="427857"/>
                </a:lnTo>
                <a:lnTo>
                  <a:pt x="0" y="0"/>
                </a:lnTo>
                <a:close/>
              </a:path>
            </a:pathLst>
          </a:custGeom>
          <a:solidFill>
            <a:schemeClr val="bg1"/>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0" tIns="33020" rIns="33020" bIns="33020" numCol="1" spcCol="1270" anchor="ctr" anchorCtr="0">
            <a:noAutofit/>
          </a:bodyPr>
          <a:lstStyle/>
          <a:p>
            <a:pPr defTabSz="577850">
              <a:lnSpc>
                <a:spcPct val="90000"/>
              </a:lnSpc>
              <a:spcBef>
                <a:spcPct val="0"/>
              </a:spcBef>
              <a:spcAft>
                <a:spcPct val="35000"/>
              </a:spcAft>
            </a:pPr>
            <a:r>
              <a:rPr lang="en-US" sz="1200" b="1" dirty="0">
                <a:solidFill>
                  <a:srgbClr val="000000"/>
                </a:solidFill>
              </a:rPr>
              <a:t>Extensive strategic, financial and family office acquirer relationships and deep, specific understanding of fit, ability to pay and behavior</a:t>
            </a:r>
          </a:p>
        </p:txBody>
      </p:sp>
      <p:sp>
        <p:nvSpPr>
          <p:cNvPr id="8" name="Freeform 7"/>
          <p:cNvSpPr/>
          <p:nvPr/>
        </p:nvSpPr>
        <p:spPr>
          <a:xfrm>
            <a:off x="2075590" y="3780899"/>
            <a:ext cx="6733448" cy="540102"/>
          </a:xfrm>
          <a:custGeom>
            <a:avLst/>
            <a:gdLst>
              <a:gd name="connsiteX0" fmla="*/ 0 w 5199888"/>
              <a:gd name="connsiteY0" fmla="*/ 0 h 427857"/>
              <a:gd name="connsiteX1" fmla="*/ 5199888 w 5199888"/>
              <a:gd name="connsiteY1" fmla="*/ 0 h 427857"/>
              <a:gd name="connsiteX2" fmla="*/ 5199888 w 5199888"/>
              <a:gd name="connsiteY2" fmla="*/ 427857 h 427857"/>
              <a:gd name="connsiteX3" fmla="*/ 0 w 5199888"/>
              <a:gd name="connsiteY3" fmla="*/ 427857 h 427857"/>
              <a:gd name="connsiteX4" fmla="*/ 0 w 5199888"/>
              <a:gd name="connsiteY4" fmla="*/ 0 h 427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9888" h="427857">
                <a:moveTo>
                  <a:pt x="0" y="0"/>
                </a:moveTo>
                <a:lnTo>
                  <a:pt x="5199888" y="0"/>
                </a:lnTo>
                <a:lnTo>
                  <a:pt x="5199888" y="427857"/>
                </a:lnTo>
                <a:lnTo>
                  <a:pt x="0" y="427857"/>
                </a:lnTo>
                <a:lnTo>
                  <a:pt x="0" y="0"/>
                </a:lnTo>
                <a:close/>
              </a:path>
            </a:pathLst>
          </a:custGeom>
          <a:solidFill>
            <a:schemeClr val="bg1"/>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0" tIns="33020" rIns="33020" bIns="33020" numCol="1" spcCol="1270" anchor="ctr" anchorCtr="0">
            <a:noAutofit/>
          </a:bodyPr>
          <a:lstStyle/>
          <a:p>
            <a:pPr defTabSz="577850">
              <a:lnSpc>
                <a:spcPct val="90000"/>
              </a:lnSpc>
              <a:spcBef>
                <a:spcPct val="0"/>
              </a:spcBef>
              <a:spcAft>
                <a:spcPct val="35000"/>
              </a:spcAft>
            </a:pPr>
            <a:r>
              <a:rPr lang="en-US" sz="1200" b="1" dirty="0">
                <a:solidFill>
                  <a:srgbClr val="000000"/>
                </a:solidFill>
              </a:rPr>
              <a:t>Thoughtful, creative and customized processes tailored to specific situations</a:t>
            </a:r>
          </a:p>
        </p:txBody>
      </p:sp>
      <p:sp>
        <p:nvSpPr>
          <p:cNvPr id="9" name="Freeform 8"/>
          <p:cNvSpPr/>
          <p:nvPr/>
        </p:nvSpPr>
        <p:spPr>
          <a:xfrm>
            <a:off x="1410243" y="5322421"/>
            <a:ext cx="7398795" cy="540102"/>
          </a:xfrm>
          <a:custGeom>
            <a:avLst/>
            <a:gdLst>
              <a:gd name="connsiteX0" fmla="*/ 0 w 5712764"/>
              <a:gd name="connsiteY0" fmla="*/ 0 h 427857"/>
              <a:gd name="connsiteX1" fmla="*/ 5712764 w 5712764"/>
              <a:gd name="connsiteY1" fmla="*/ 0 h 427857"/>
              <a:gd name="connsiteX2" fmla="*/ 5712764 w 5712764"/>
              <a:gd name="connsiteY2" fmla="*/ 427857 h 427857"/>
              <a:gd name="connsiteX3" fmla="*/ 0 w 5712764"/>
              <a:gd name="connsiteY3" fmla="*/ 427857 h 427857"/>
              <a:gd name="connsiteX4" fmla="*/ 0 w 5712764"/>
              <a:gd name="connsiteY4" fmla="*/ 0 h 427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2764" h="427857">
                <a:moveTo>
                  <a:pt x="0" y="0"/>
                </a:moveTo>
                <a:lnTo>
                  <a:pt x="5712764" y="0"/>
                </a:lnTo>
                <a:lnTo>
                  <a:pt x="5712764" y="427857"/>
                </a:lnTo>
                <a:lnTo>
                  <a:pt x="0" y="427857"/>
                </a:lnTo>
                <a:lnTo>
                  <a:pt x="0" y="0"/>
                </a:lnTo>
                <a:close/>
              </a:path>
            </a:pathLst>
          </a:custGeom>
          <a:solidFill>
            <a:schemeClr val="bg1"/>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0" tIns="33020" rIns="33020" bIns="33020" numCol="1" spcCol="1270" anchor="ctr" anchorCtr="0">
            <a:noAutofit/>
          </a:bodyPr>
          <a:lstStyle/>
          <a:p>
            <a:pPr defTabSz="577850">
              <a:lnSpc>
                <a:spcPct val="90000"/>
              </a:lnSpc>
              <a:spcBef>
                <a:spcPct val="0"/>
              </a:spcBef>
              <a:spcAft>
                <a:spcPct val="35000"/>
              </a:spcAft>
            </a:pPr>
            <a:r>
              <a:rPr lang="en-US" sz="1200" b="1" dirty="0">
                <a:solidFill>
                  <a:srgbClr val="000000"/>
                </a:solidFill>
              </a:rPr>
              <a:t>History of delivering outlier results</a:t>
            </a:r>
          </a:p>
        </p:txBody>
      </p:sp>
      <p:sp>
        <p:nvSpPr>
          <p:cNvPr id="10" name="Oval 9"/>
          <p:cNvSpPr/>
          <p:nvPr/>
        </p:nvSpPr>
        <p:spPr>
          <a:xfrm>
            <a:off x="1072678" y="1401106"/>
            <a:ext cx="675129" cy="675129"/>
          </a:xfrm>
          <a:prstGeom prst="ellipse">
            <a:avLst/>
          </a:prstGeom>
          <a:solidFill>
            <a:schemeClr val="accent1">
              <a:lumMod val="50000"/>
            </a:schemeClr>
          </a:solidFill>
          <a:ln>
            <a:no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none" lIns="0" tIns="0" rIns="0" bIns="0" anchor="ctr" anchorCtr="0"/>
          <a:lstStyle/>
          <a:p>
            <a:pPr algn="ctr"/>
            <a:r>
              <a:rPr lang="en-US" b="1" dirty="0">
                <a:solidFill>
                  <a:srgbClr val="FFFFFF"/>
                </a:solidFill>
              </a:rPr>
              <a:t>1</a:t>
            </a:r>
          </a:p>
        </p:txBody>
      </p:sp>
      <p:sp>
        <p:nvSpPr>
          <p:cNvPr id="11" name="Oval 10"/>
          <p:cNvSpPr/>
          <p:nvPr/>
        </p:nvSpPr>
        <p:spPr>
          <a:xfrm>
            <a:off x="1516949" y="2171866"/>
            <a:ext cx="675129" cy="675129"/>
          </a:xfrm>
          <a:prstGeom prst="ellipse">
            <a:avLst/>
          </a:prstGeom>
          <a:solidFill>
            <a:schemeClr val="accent1">
              <a:lumMod val="50000"/>
            </a:schemeClr>
          </a:solidFill>
          <a:ln>
            <a:no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none" lIns="0" tIns="0" rIns="0" bIns="0" anchor="ctr" anchorCtr="0"/>
          <a:lstStyle/>
          <a:p>
            <a:pPr algn="ctr"/>
            <a:r>
              <a:rPr lang="en-US" b="1" dirty="0">
                <a:solidFill>
                  <a:srgbClr val="FFFFFF"/>
                </a:solidFill>
              </a:rPr>
              <a:t>2</a:t>
            </a:r>
          </a:p>
        </p:txBody>
      </p:sp>
      <p:sp>
        <p:nvSpPr>
          <p:cNvPr id="12" name="Oval 11"/>
          <p:cNvSpPr/>
          <p:nvPr/>
        </p:nvSpPr>
        <p:spPr>
          <a:xfrm>
            <a:off x="1710249" y="2942626"/>
            <a:ext cx="675129" cy="675129"/>
          </a:xfrm>
          <a:prstGeom prst="ellipse">
            <a:avLst/>
          </a:prstGeom>
          <a:solidFill>
            <a:schemeClr val="accent1">
              <a:lumMod val="50000"/>
            </a:schemeClr>
          </a:solidFill>
          <a:ln>
            <a:no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none" lIns="0" tIns="0" rIns="0" bIns="0" anchor="ctr" anchorCtr="0"/>
          <a:lstStyle/>
          <a:p>
            <a:pPr algn="ctr"/>
            <a:r>
              <a:rPr lang="en-US" b="1" dirty="0">
                <a:solidFill>
                  <a:srgbClr val="FFFFFF"/>
                </a:solidFill>
              </a:rPr>
              <a:t>3</a:t>
            </a:r>
          </a:p>
        </p:txBody>
      </p:sp>
      <p:sp>
        <p:nvSpPr>
          <p:cNvPr id="13" name="Oval 12"/>
          <p:cNvSpPr/>
          <p:nvPr/>
        </p:nvSpPr>
        <p:spPr>
          <a:xfrm>
            <a:off x="1710249" y="3713386"/>
            <a:ext cx="675129" cy="675129"/>
          </a:xfrm>
          <a:prstGeom prst="ellipse">
            <a:avLst/>
          </a:prstGeom>
          <a:solidFill>
            <a:schemeClr val="accent1">
              <a:lumMod val="50000"/>
            </a:schemeClr>
          </a:solidFill>
          <a:ln>
            <a:no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none" lIns="0" tIns="0" rIns="0" bIns="0" anchor="ctr" anchorCtr="0"/>
          <a:lstStyle/>
          <a:p>
            <a:pPr algn="ctr"/>
            <a:r>
              <a:rPr lang="en-US" b="1" dirty="0">
                <a:solidFill>
                  <a:srgbClr val="FFFFFF"/>
                </a:solidFill>
              </a:rPr>
              <a:t>4</a:t>
            </a:r>
          </a:p>
        </p:txBody>
      </p:sp>
      <p:sp>
        <p:nvSpPr>
          <p:cNvPr id="14" name="Oval 13"/>
          <p:cNvSpPr/>
          <p:nvPr/>
        </p:nvSpPr>
        <p:spPr>
          <a:xfrm>
            <a:off x="1106546" y="5246440"/>
            <a:ext cx="675129" cy="675129"/>
          </a:xfrm>
          <a:prstGeom prst="ellipse">
            <a:avLst/>
          </a:prstGeom>
          <a:solidFill>
            <a:schemeClr val="accent1">
              <a:lumMod val="50000"/>
            </a:schemeClr>
          </a:solidFill>
          <a:ln>
            <a:no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none" lIns="0" tIns="0" rIns="0" bIns="0" anchor="ctr" anchorCtr="0"/>
          <a:lstStyle/>
          <a:p>
            <a:pPr algn="ctr"/>
            <a:r>
              <a:rPr lang="en-US" b="1" dirty="0">
                <a:solidFill>
                  <a:srgbClr val="FFFFFF"/>
                </a:solidFill>
              </a:rPr>
              <a:t>6</a:t>
            </a:r>
          </a:p>
        </p:txBody>
      </p:sp>
      <p:sp>
        <p:nvSpPr>
          <p:cNvPr id="15" name="Freeform 14"/>
          <p:cNvSpPr/>
          <p:nvPr/>
        </p:nvSpPr>
        <p:spPr>
          <a:xfrm>
            <a:off x="2075590" y="4551659"/>
            <a:ext cx="6733448" cy="540102"/>
          </a:xfrm>
          <a:custGeom>
            <a:avLst/>
            <a:gdLst>
              <a:gd name="connsiteX0" fmla="*/ 0 w 5199888"/>
              <a:gd name="connsiteY0" fmla="*/ 0 h 427857"/>
              <a:gd name="connsiteX1" fmla="*/ 5199888 w 5199888"/>
              <a:gd name="connsiteY1" fmla="*/ 0 h 427857"/>
              <a:gd name="connsiteX2" fmla="*/ 5199888 w 5199888"/>
              <a:gd name="connsiteY2" fmla="*/ 427857 h 427857"/>
              <a:gd name="connsiteX3" fmla="*/ 0 w 5199888"/>
              <a:gd name="connsiteY3" fmla="*/ 427857 h 427857"/>
              <a:gd name="connsiteX4" fmla="*/ 0 w 5199888"/>
              <a:gd name="connsiteY4" fmla="*/ 0 h 427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9888" h="427857">
                <a:moveTo>
                  <a:pt x="0" y="0"/>
                </a:moveTo>
                <a:lnTo>
                  <a:pt x="5199888" y="0"/>
                </a:lnTo>
                <a:lnTo>
                  <a:pt x="5199888" y="427857"/>
                </a:lnTo>
                <a:lnTo>
                  <a:pt x="0" y="427857"/>
                </a:lnTo>
                <a:lnTo>
                  <a:pt x="0" y="0"/>
                </a:lnTo>
                <a:close/>
              </a:path>
            </a:pathLst>
          </a:custGeom>
          <a:solidFill>
            <a:schemeClr val="bg1"/>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4320" tIns="33020" rIns="33020" bIns="33020" numCol="1" spcCol="1270" anchor="ctr" anchorCtr="0">
            <a:noAutofit/>
          </a:bodyPr>
          <a:lstStyle/>
          <a:p>
            <a:pPr defTabSz="577850">
              <a:lnSpc>
                <a:spcPct val="90000"/>
              </a:lnSpc>
              <a:spcBef>
                <a:spcPct val="0"/>
              </a:spcBef>
              <a:spcAft>
                <a:spcPct val="35000"/>
              </a:spcAft>
            </a:pPr>
            <a:r>
              <a:rPr lang="en-US" sz="1200" b="1" dirty="0">
                <a:solidFill>
                  <a:srgbClr val="000000"/>
                </a:solidFill>
              </a:rPr>
              <a:t>Proven, hands-on execution team</a:t>
            </a:r>
          </a:p>
        </p:txBody>
      </p:sp>
      <p:sp>
        <p:nvSpPr>
          <p:cNvPr id="16" name="Oval 15"/>
          <p:cNvSpPr/>
          <p:nvPr/>
        </p:nvSpPr>
        <p:spPr>
          <a:xfrm>
            <a:off x="1516949" y="4484146"/>
            <a:ext cx="675129" cy="675129"/>
          </a:xfrm>
          <a:prstGeom prst="ellipse">
            <a:avLst/>
          </a:prstGeom>
          <a:solidFill>
            <a:schemeClr val="accent1">
              <a:lumMod val="50000"/>
            </a:schemeClr>
          </a:solidFill>
          <a:ln>
            <a:noFill/>
          </a:ln>
          <a:effectLst>
            <a:outerShdw blurRad="38100" dist="38100" dir="2700000" algn="tl" rotWithShape="0">
              <a:srgbClr val="000000">
                <a:alpha val="40000"/>
              </a:srgbClr>
            </a:outerShdw>
          </a:effectLst>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none" lIns="0" tIns="0" rIns="0" bIns="0" anchor="ctr" anchorCtr="0"/>
          <a:lstStyle/>
          <a:p>
            <a:pPr algn="ctr"/>
            <a:r>
              <a:rPr lang="en-US" b="1" dirty="0">
                <a:solidFill>
                  <a:srgbClr val="FFFFFF"/>
                </a:solidFill>
              </a:rPr>
              <a:t>5</a:t>
            </a:r>
          </a:p>
        </p:txBody>
      </p:sp>
      <p:sp>
        <p:nvSpPr>
          <p:cNvPr id="17"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53</a:t>
            </a:r>
          </a:p>
        </p:txBody>
      </p:sp>
    </p:spTree>
    <p:extLst>
      <p:ext uri="{BB962C8B-B14F-4D97-AF65-F5344CB8AC3E}">
        <p14:creationId xmlns:p14="http://schemas.microsoft.com/office/powerpoint/2010/main" val="1478306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r>
              <a:rPr lang="en-US" dirty="0"/>
              <a:t>Appendix A</a:t>
            </a:r>
          </a:p>
        </p:txBody>
      </p:sp>
      <p:sp>
        <p:nvSpPr>
          <p:cNvPr id="4" name="Text Placeholder 3">
            <a:extLst>
              <a:ext uri="{FF2B5EF4-FFF2-40B4-BE49-F238E27FC236}">
                <a16:creationId xmlns:a16="http://schemas.microsoft.com/office/drawing/2014/main" id="{9D425AD6-021F-40F9-8C7C-24FEE7983548}"/>
              </a:ext>
            </a:extLst>
          </p:cNvPr>
          <p:cNvSpPr>
            <a:spLocks noGrp="1"/>
          </p:cNvSpPr>
          <p:nvPr>
            <p:ph type="body" sz="quarter" idx="10"/>
          </p:nvPr>
        </p:nvSpPr>
        <p:spPr/>
        <p:txBody>
          <a:bodyPr/>
          <a:lstStyle/>
          <a:p>
            <a:r>
              <a:rPr lang="en-US" dirty="0"/>
              <a:t>Valuation Detail</a:t>
            </a:r>
          </a:p>
        </p:txBody>
      </p:sp>
    </p:spTree>
    <p:extLst>
      <p:ext uri="{BB962C8B-B14F-4D97-AF65-F5344CB8AC3E}">
        <p14:creationId xmlns:p14="http://schemas.microsoft.com/office/powerpoint/2010/main" val="13541080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Companies Analysis</a:t>
            </a:r>
          </a:p>
        </p:txBody>
      </p:sp>
      <p:sp>
        <p:nvSpPr>
          <p:cNvPr id="3" name="TextBox 2"/>
          <p:cNvSpPr txBox="1"/>
          <p:nvPr>
            <p:custDataLst>
              <p:tags r:id="rId1"/>
            </p:custDataLst>
          </p:nvPr>
        </p:nvSpPr>
        <p:spPr>
          <a:xfrm>
            <a:off x="1890713" y="6460808"/>
            <a:ext cx="7018337" cy="99383"/>
          </a:xfrm>
          <a:prstGeom prst="rect">
            <a:avLst/>
          </a:prstGeom>
          <a:noFill/>
        </p:spPr>
        <p:txBody>
          <a:bodyPr vert="horz" wrap="square" lIns="0" tIns="18288" rIns="0" bIns="0" rtlCol="0" anchor="t">
            <a:noAutofit/>
          </a:bodyPr>
          <a:lstStyle/>
          <a:p>
            <a:r>
              <a:rPr lang="en-US" sz="700" i="1" dirty="0"/>
              <a:t>Source: Market data sourced from Capital IQ as of July 17, 2017</a:t>
            </a:r>
          </a:p>
          <a:p>
            <a:r>
              <a:rPr lang="en-US" sz="700" i="1" dirty="0"/>
              <a:t>(1) Market data as of July 17, 2017</a:t>
            </a:r>
          </a:p>
        </p:txBody>
      </p:sp>
      <p:graphicFrame>
        <p:nvGraphicFramePr>
          <p:cNvPr id="5" name="Table 4"/>
          <p:cNvGraphicFramePr>
            <a:graphicFrameLocks noGrp="1"/>
          </p:cNvGraphicFramePr>
          <p:nvPr>
            <p:extLst>
              <p:ext uri="{D42A27DB-BD31-4B8C-83A1-F6EECF244321}">
                <p14:modId xmlns:p14="http://schemas.microsoft.com/office/powerpoint/2010/main" val="2610903106"/>
              </p:ext>
            </p:extLst>
          </p:nvPr>
        </p:nvGraphicFramePr>
        <p:xfrm>
          <a:off x="342900" y="1077913"/>
          <a:ext cx="8441117" cy="256032"/>
        </p:xfrm>
        <a:graphic>
          <a:graphicData uri="http://schemas.openxmlformats.org/drawingml/2006/table">
            <a:tbl>
              <a:tblPr firstRow="1" bandRow="1">
                <a:tableStyleId>{5C22544A-7EE6-4342-B048-85BDC9FD1C3A}</a:tableStyleId>
              </a:tblPr>
              <a:tblGrid>
                <a:gridCol w="8441117">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Market Statistics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9366488"/>
              </p:ext>
            </p:extLst>
          </p:nvPr>
        </p:nvGraphicFramePr>
        <p:xfrm>
          <a:off x="342900" y="3583180"/>
          <a:ext cx="8441117" cy="256032"/>
        </p:xfrm>
        <a:graphic>
          <a:graphicData uri="http://schemas.openxmlformats.org/drawingml/2006/table">
            <a:tbl>
              <a:tblPr firstRow="1" bandRow="1">
                <a:tableStyleId>{5C22544A-7EE6-4342-B048-85BDC9FD1C3A}</a:tableStyleId>
              </a:tblPr>
              <a:tblGrid>
                <a:gridCol w="8441117">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Operating Statistics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pic>
        <p:nvPicPr>
          <p:cNvPr id="7" name="Picture 6"/>
          <p:cNvPicPr>
            <a:picLocks noChangeAspect="1"/>
          </p:cNvPicPr>
          <p:nvPr/>
        </p:nvPicPr>
        <p:blipFill>
          <a:blip r:embed="rId3"/>
          <a:stretch>
            <a:fillRect/>
          </a:stretch>
        </p:blipFill>
        <p:spPr>
          <a:xfrm>
            <a:off x="342899" y="1499039"/>
            <a:ext cx="8439912" cy="1796272"/>
          </a:xfrm>
          <a:prstGeom prst="rect">
            <a:avLst/>
          </a:prstGeom>
        </p:spPr>
      </p:pic>
      <p:pic>
        <p:nvPicPr>
          <p:cNvPr id="10" name="Picture 9"/>
          <p:cNvPicPr>
            <a:picLocks noChangeAspect="1"/>
          </p:cNvPicPr>
          <p:nvPr/>
        </p:nvPicPr>
        <p:blipFill>
          <a:blip r:embed="rId4"/>
          <a:stretch>
            <a:fillRect/>
          </a:stretch>
        </p:blipFill>
        <p:spPr>
          <a:xfrm>
            <a:off x="342900" y="3992033"/>
            <a:ext cx="8439912" cy="1961828"/>
          </a:xfrm>
          <a:prstGeom prst="rect">
            <a:avLst/>
          </a:prstGeom>
        </p:spPr>
      </p:pic>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55</a:t>
            </a:r>
          </a:p>
        </p:txBody>
      </p:sp>
    </p:spTree>
    <p:extLst>
      <p:ext uri="{BB962C8B-B14F-4D97-AF65-F5344CB8AC3E}">
        <p14:creationId xmlns:p14="http://schemas.microsoft.com/office/powerpoint/2010/main" val="3504011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15897" y="976114"/>
            <a:ext cx="8686801" cy="4854014"/>
          </a:xfrm>
          <a:prstGeom prst="rect">
            <a:avLst/>
          </a:prstGeom>
        </p:spPr>
      </p:pic>
      <p:sp>
        <p:nvSpPr>
          <p:cNvPr id="2" name="Title 1"/>
          <p:cNvSpPr>
            <a:spLocks noGrp="1"/>
          </p:cNvSpPr>
          <p:nvPr>
            <p:ph type="title"/>
          </p:nvPr>
        </p:nvSpPr>
        <p:spPr/>
        <p:txBody>
          <a:bodyPr/>
          <a:lstStyle/>
          <a:p>
            <a:r>
              <a:rPr lang="en-US" dirty="0"/>
              <a:t>M&amp;A Comparables Analysis</a:t>
            </a:r>
          </a:p>
        </p:txBody>
      </p:sp>
      <p:sp>
        <p:nvSpPr>
          <p:cNvPr id="5" name="TextBox 4"/>
          <p:cNvSpPr txBox="1"/>
          <p:nvPr>
            <p:custDataLst>
              <p:tags r:id="rId1"/>
            </p:custDataLst>
          </p:nvPr>
        </p:nvSpPr>
        <p:spPr>
          <a:xfrm>
            <a:off x="1890713" y="6460808"/>
            <a:ext cx="6796086" cy="126188"/>
          </a:xfrm>
          <a:prstGeom prst="rect">
            <a:avLst/>
          </a:prstGeom>
          <a:noFill/>
        </p:spPr>
        <p:txBody>
          <a:bodyPr vert="horz" wrap="square" lIns="0" tIns="18288" rIns="0" bIns="0" rtlCol="0" anchor="t" anchorCtr="0">
            <a:spAutoFit/>
          </a:bodyPr>
          <a:lstStyle/>
          <a:p>
            <a:r>
              <a:rPr lang="en-US" sz="700" i="1" dirty="0">
                <a:latin typeface="Tahoma"/>
              </a:rPr>
              <a:t>Source: Capital IQ, Mergermarket and Company filings</a:t>
            </a: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56</a:t>
            </a:r>
          </a:p>
        </p:txBody>
      </p:sp>
    </p:spTree>
    <p:extLst>
      <p:ext uri="{BB962C8B-B14F-4D97-AF65-F5344CB8AC3E}">
        <p14:creationId xmlns:p14="http://schemas.microsoft.com/office/powerpoint/2010/main" val="1361595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M&amp;A Comparables Analysis </a:t>
            </a:r>
            <a:r>
              <a:rPr lang="en-US" sz="1200" dirty="0"/>
              <a:t>(continued)</a:t>
            </a:r>
          </a:p>
        </p:txBody>
      </p:sp>
      <p:sp>
        <p:nvSpPr>
          <p:cNvPr id="5" name="TextBox 4"/>
          <p:cNvSpPr txBox="1"/>
          <p:nvPr>
            <p:custDataLst>
              <p:tags r:id="rId1"/>
            </p:custDataLst>
          </p:nvPr>
        </p:nvSpPr>
        <p:spPr>
          <a:xfrm>
            <a:off x="1890713" y="6460808"/>
            <a:ext cx="6796086" cy="126188"/>
          </a:xfrm>
          <a:prstGeom prst="rect">
            <a:avLst/>
          </a:prstGeom>
          <a:noFill/>
        </p:spPr>
        <p:txBody>
          <a:bodyPr vert="horz" wrap="square" lIns="0" tIns="18288" rIns="0" bIns="0" rtlCol="0" anchor="t" anchorCtr="0">
            <a:spAutoFit/>
          </a:bodyPr>
          <a:lstStyle/>
          <a:p>
            <a:r>
              <a:rPr lang="en-US" sz="700" i="1" dirty="0">
                <a:latin typeface="Tahoma"/>
              </a:rPr>
              <a:t>Source: Capital IQ, Mergermarket and Company filings</a:t>
            </a:r>
          </a:p>
        </p:txBody>
      </p:sp>
      <p:pic>
        <p:nvPicPr>
          <p:cNvPr id="4" name="Picture 3"/>
          <p:cNvPicPr>
            <a:picLocks noChangeAspect="1"/>
          </p:cNvPicPr>
          <p:nvPr/>
        </p:nvPicPr>
        <p:blipFill>
          <a:blip r:embed="rId3"/>
          <a:stretch>
            <a:fillRect/>
          </a:stretch>
        </p:blipFill>
        <p:spPr>
          <a:xfrm>
            <a:off x="215900" y="976113"/>
            <a:ext cx="8686800" cy="4648915"/>
          </a:xfrm>
          <a:prstGeom prst="rect">
            <a:avLst/>
          </a:prstGeom>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57</a:t>
            </a:r>
          </a:p>
        </p:txBody>
      </p:sp>
    </p:spTree>
    <p:extLst>
      <p:ext uri="{BB962C8B-B14F-4D97-AF65-F5344CB8AC3E}">
        <p14:creationId xmlns:p14="http://schemas.microsoft.com/office/powerpoint/2010/main" val="27297193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259773" y="1033509"/>
            <a:ext cx="8641080" cy="3437857"/>
          </a:xfrm>
          <a:prstGeom prst="rect">
            <a:avLst/>
          </a:prstGeom>
        </p:spPr>
      </p:pic>
      <p:sp>
        <p:nvSpPr>
          <p:cNvPr id="2" name="Title 1"/>
          <p:cNvSpPr>
            <a:spLocks noGrp="1"/>
          </p:cNvSpPr>
          <p:nvPr>
            <p:ph type="title"/>
          </p:nvPr>
        </p:nvSpPr>
        <p:spPr/>
        <p:txBody>
          <a:bodyPr/>
          <a:lstStyle/>
          <a:p>
            <a:r>
              <a:rPr lang="en-US" dirty="0"/>
              <a:t>Leveraged Buyout Analysis</a:t>
            </a:r>
          </a:p>
        </p:txBody>
      </p:sp>
      <p:graphicFrame>
        <p:nvGraphicFramePr>
          <p:cNvPr id="3" name="Table 2"/>
          <p:cNvGraphicFramePr>
            <a:graphicFrameLocks noGrp="1"/>
          </p:cNvGraphicFramePr>
          <p:nvPr>
            <p:extLst>
              <p:ext uri="{D42A27DB-BD31-4B8C-83A1-F6EECF244321}">
                <p14:modId xmlns:p14="http://schemas.microsoft.com/office/powerpoint/2010/main" val="724749279"/>
              </p:ext>
            </p:extLst>
          </p:nvPr>
        </p:nvGraphicFramePr>
        <p:xfrm>
          <a:off x="342901" y="4980408"/>
          <a:ext cx="8458200" cy="256032"/>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Assumptions and Comments</a:t>
                      </a: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bl>
          </a:graphicData>
        </a:graphic>
      </p:graphicFrame>
      <p:sp>
        <p:nvSpPr>
          <p:cNvPr id="4" name="R2O2_Shape"/>
          <p:cNvSpPr txBox="1">
            <a:spLocks noChangeArrowheads="1"/>
          </p:cNvSpPr>
          <p:nvPr>
            <p:custDataLst>
              <p:tags r:id="rId1"/>
            </p:custDataLst>
          </p:nvPr>
        </p:nvSpPr>
        <p:spPr bwMode="auto">
          <a:xfrm>
            <a:off x="345567" y="5286991"/>
            <a:ext cx="3950208" cy="901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45720" rIns="45720" bIns="45720"/>
          <a:lstStyle>
            <a:lvl1pPr marL="342900" indent="-342900" defTabSz="817563" eaLnBrk="0" hangingPunct="0">
              <a:defRPr sz="2200" b="1">
                <a:solidFill>
                  <a:schemeClr val="tx1"/>
                </a:solidFill>
                <a:latin typeface="Times New Roman" pitchFamily="18" charset="0"/>
              </a:defRPr>
            </a:lvl1pPr>
            <a:lvl2pPr marL="179388" indent="-179388" defTabSz="817563" eaLnBrk="0" hangingPunct="0">
              <a:defRPr sz="2200" b="1">
                <a:solidFill>
                  <a:schemeClr val="tx1"/>
                </a:solidFill>
                <a:latin typeface="Times New Roman" pitchFamily="18" charset="0"/>
              </a:defRPr>
            </a:lvl2pPr>
            <a:lvl3pPr marL="360363" indent="-180975" defTabSz="817563" eaLnBrk="0" hangingPunct="0">
              <a:defRPr sz="2200" b="1">
                <a:solidFill>
                  <a:schemeClr val="tx1"/>
                </a:solidFill>
                <a:latin typeface="Times New Roman" pitchFamily="18" charset="0"/>
              </a:defRPr>
            </a:lvl3pPr>
            <a:lvl4pPr marL="1600200" indent="-228600" defTabSz="817563" eaLnBrk="0" hangingPunct="0">
              <a:defRPr sz="2200" b="1">
                <a:solidFill>
                  <a:schemeClr val="tx1"/>
                </a:solidFill>
                <a:latin typeface="Times New Roman" pitchFamily="18" charset="0"/>
              </a:defRPr>
            </a:lvl4pPr>
            <a:lvl5pPr marL="2057400" indent="-228600" defTabSz="817563" eaLnBrk="0" hangingPunct="0">
              <a:defRPr sz="2200" b="1">
                <a:solidFill>
                  <a:schemeClr val="tx1"/>
                </a:solidFill>
                <a:latin typeface="Times New Roman" pitchFamily="18" charset="0"/>
              </a:defRPr>
            </a:lvl5pPr>
            <a:lvl6pPr marL="2514600" indent="-228600" defTabSz="817563" eaLnBrk="0" fontAlgn="base" hangingPunct="0">
              <a:spcBef>
                <a:spcPct val="0"/>
              </a:spcBef>
              <a:spcAft>
                <a:spcPct val="0"/>
              </a:spcAft>
              <a:defRPr sz="2200" b="1">
                <a:solidFill>
                  <a:schemeClr val="tx1"/>
                </a:solidFill>
                <a:latin typeface="Times New Roman" pitchFamily="18" charset="0"/>
              </a:defRPr>
            </a:lvl6pPr>
            <a:lvl7pPr marL="2971800" indent="-228600" defTabSz="817563" eaLnBrk="0" fontAlgn="base" hangingPunct="0">
              <a:spcBef>
                <a:spcPct val="0"/>
              </a:spcBef>
              <a:spcAft>
                <a:spcPct val="0"/>
              </a:spcAft>
              <a:defRPr sz="2200" b="1">
                <a:solidFill>
                  <a:schemeClr val="tx1"/>
                </a:solidFill>
                <a:latin typeface="Times New Roman" pitchFamily="18" charset="0"/>
              </a:defRPr>
            </a:lvl7pPr>
            <a:lvl8pPr marL="3429000" indent="-228600" defTabSz="817563" eaLnBrk="0" fontAlgn="base" hangingPunct="0">
              <a:spcBef>
                <a:spcPct val="0"/>
              </a:spcBef>
              <a:spcAft>
                <a:spcPct val="0"/>
              </a:spcAft>
              <a:defRPr sz="2200" b="1">
                <a:solidFill>
                  <a:schemeClr val="tx1"/>
                </a:solidFill>
                <a:latin typeface="Times New Roman" pitchFamily="18" charset="0"/>
              </a:defRPr>
            </a:lvl8pPr>
            <a:lvl9pPr marL="3886200" indent="-228600" defTabSz="817563" eaLnBrk="0" fontAlgn="base" hangingPunct="0">
              <a:spcBef>
                <a:spcPct val="0"/>
              </a:spcBef>
              <a:spcAft>
                <a:spcPct val="0"/>
              </a:spcAft>
              <a:defRPr sz="2200" b="1">
                <a:solidFill>
                  <a:schemeClr val="tx1"/>
                </a:solidFill>
                <a:latin typeface="Times New Roman" pitchFamily="18" charset="0"/>
              </a:defRPr>
            </a:lvl9pPr>
          </a:lstStyle>
          <a:p>
            <a:pPr marL="177800" indent="-177800" defTabSz="914400" eaLnBrk="1" hangingPunct="1">
              <a:spcAft>
                <a:spcPts val="300"/>
              </a:spcAft>
              <a:buClr>
                <a:srgbClr val="07325F"/>
              </a:buClr>
              <a:buSzPct val="100000"/>
              <a:buFont typeface="Wingdings" panose="05000000000000000000" pitchFamily="2" charset="2"/>
              <a:buChar char="§"/>
            </a:pPr>
            <a:r>
              <a:rPr lang="en-US" sz="1000" b="0" dirty="0">
                <a:latin typeface="Tahoma" panose="020B0604030504040204" pitchFamily="34" charset="0"/>
              </a:rPr>
              <a:t>Valuation based on 2017E Adjusted EBITDA of $22.5 million</a:t>
            </a:r>
          </a:p>
          <a:p>
            <a:pPr marL="177800" indent="-177800" defTabSz="914400" eaLnBrk="1" hangingPunct="1">
              <a:spcAft>
                <a:spcPts val="300"/>
              </a:spcAft>
              <a:buClr>
                <a:srgbClr val="07325F"/>
              </a:buClr>
              <a:buSzPct val="100000"/>
              <a:buFont typeface="Wingdings" panose="05000000000000000000" pitchFamily="2" charset="2"/>
              <a:buChar char="§"/>
            </a:pPr>
            <a:r>
              <a:rPr lang="en-US" sz="1000" b="0" dirty="0">
                <a:latin typeface="Tahoma" panose="020B0604030504040204" pitchFamily="34" charset="0"/>
              </a:rPr>
              <a:t>Purchase and exit Adjusted EBITDA multiple are both 9.0x</a:t>
            </a:r>
          </a:p>
          <a:p>
            <a:pPr marL="177800" indent="-177800" defTabSz="914400" eaLnBrk="1" hangingPunct="1">
              <a:spcAft>
                <a:spcPts val="300"/>
              </a:spcAft>
              <a:buClr>
                <a:srgbClr val="07325F"/>
              </a:buClr>
              <a:buSzPct val="100000"/>
              <a:buFont typeface="Wingdings" panose="05000000000000000000" pitchFamily="2" charset="2"/>
              <a:buChar char="§"/>
            </a:pPr>
            <a:r>
              <a:rPr lang="en-US" sz="1000" b="0" dirty="0">
                <a:latin typeface="Tahoma" panose="020B0604030504040204" pitchFamily="34" charset="0"/>
              </a:rPr>
              <a:t>Equity contribution of 45%</a:t>
            </a:r>
          </a:p>
          <a:p>
            <a:pPr marL="342900" lvl="1" indent="-165100" defTabSz="914400" eaLnBrk="1" hangingPunct="1">
              <a:spcAft>
                <a:spcPts val="300"/>
              </a:spcAft>
              <a:buClr>
                <a:srgbClr val="07325F"/>
              </a:buClr>
              <a:buSzPct val="100000"/>
              <a:buFont typeface="Arial"/>
              <a:buChar char="-"/>
            </a:pPr>
            <a:r>
              <a:rPr lang="en-US" sz="1000" b="0" dirty="0">
                <a:latin typeface="Tahoma" panose="020B0604030504040204" pitchFamily="34" charset="0"/>
              </a:rPr>
              <a:t>IRR: 29%</a:t>
            </a:r>
          </a:p>
        </p:txBody>
      </p:sp>
      <p:sp>
        <p:nvSpPr>
          <p:cNvPr id="5" name="R2O2_Shape"/>
          <p:cNvSpPr txBox="1">
            <a:spLocks noChangeArrowheads="1"/>
          </p:cNvSpPr>
          <p:nvPr>
            <p:custDataLst>
              <p:tags r:id="rId2"/>
            </p:custDataLst>
          </p:nvPr>
        </p:nvSpPr>
        <p:spPr bwMode="auto">
          <a:xfrm>
            <a:off x="4833808" y="5286991"/>
            <a:ext cx="3950208" cy="960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5720" tIns="45720" rIns="45720" bIns="45720"/>
          <a:lstStyle>
            <a:lvl1pPr marL="342900" indent="-342900" defTabSz="817563" eaLnBrk="0" hangingPunct="0">
              <a:defRPr sz="2200" b="1">
                <a:solidFill>
                  <a:schemeClr val="tx1"/>
                </a:solidFill>
                <a:latin typeface="Times New Roman" pitchFamily="18" charset="0"/>
              </a:defRPr>
            </a:lvl1pPr>
            <a:lvl2pPr marL="179388" indent="-179388" defTabSz="817563" eaLnBrk="0" hangingPunct="0">
              <a:defRPr sz="2200" b="1">
                <a:solidFill>
                  <a:schemeClr val="tx1"/>
                </a:solidFill>
                <a:latin typeface="Times New Roman" pitchFamily="18" charset="0"/>
              </a:defRPr>
            </a:lvl2pPr>
            <a:lvl3pPr marL="360363" indent="-180975" defTabSz="817563" eaLnBrk="0" hangingPunct="0">
              <a:defRPr sz="2200" b="1">
                <a:solidFill>
                  <a:schemeClr val="tx1"/>
                </a:solidFill>
                <a:latin typeface="Times New Roman" pitchFamily="18" charset="0"/>
              </a:defRPr>
            </a:lvl3pPr>
            <a:lvl4pPr marL="1600200" indent="-228600" defTabSz="817563" eaLnBrk="0" hangingPunct="0">
              <a:defRPr sz="2200" b="1">
                <a:solidFill>
                  <a:schemeClr val="tx1"/>
                </a:solidFill>
                <a:latin typeface="Times New Roman" pitchFamily="18" charset="0"/>
              </a:defRPr>
            </a:lvl4pPr>
            <a:lvl5pPr marL="2057400" indent="-228600" defTabSz="817563" eaLnBrk="0" hangingPunct="0">
              <a:defRPr sz="2200" b="1">
                <a:solidFill>
                  <a:schemeClr val="tx1"/>
                </a:solidFill>
                <a:latin typeface="Times New Roman" pitchFamily="18" charset="0"/>
              </a:defRPr>
            </a:lvl5pPr>
            <a:lvl6pPr marL="2514600" indent="-228600" defTabSz="817563" eaLnBrk="0" fontAlgn="base" hangingPunct="0">
              <a:spcBef>
                <a:spcPct val="0"/>
              </a:spcBef>
              <a:spcAft>
                <a:spcPct val="0"/>
              </a:spcAft>
              <a:defRPr sz="2200" b="1">
                <a:solidFill>
                  <a:schemeClr val="tx1"/>
                </a:solidFill>
                <a:latin typeface="Times New Roman" pitchFamily="18" charset="0"/>
              </a:defRPr>
            </a:lvl6pPr>
            <a:lvl7pPr marL="2971800" indent="-228600" defTabSz="817563" eaLnBrk="0" fontAlgn="base" hangingPunct="0">
              <a:spcBef>
                <a:spcPct val="0"/>
              </a:spcBef>
              <a:spcAft>
                <a:spcPct val="0"/>
              </a:spcAft>
              <a:defRPr sz="2200" b="1">
                <a:solidFill>
                  <a:schemeClr val="tx1"/>
                </a:solidFill>
                <a:latin typeface="Times New Roman" pitchFamily="18" charset="0"/>
              </a:defRPr>
            </a:lvl7pPr>
            <a:lvl8pPr marL="3429000" indent="-228600" defTabSz="817563" eaLnBrk="0" fontAlgn="base" hangingPunct="0">
              <a:spcBef>
                <a:spcPct val="0"/>
              </a:spcBef>
              <a:spcAft>
                <a:spcPct val="0"/>
              </a:spcAft>
              <a:defRPr sz="2200" b="1">
                <a:solidFill>
                  <a:schemeClr val="tx1"/>
                </a:solidFill>
                <a:latin typeface="Times New Roman" pitchFamily="18" charset="0"/>
              </a:defRPr>
            </a:lvl8pPr>
            <a:lvl9pPr marL="3886200" indent="-228600" defTabSz="817563" eaLnBrk="0" fontAlgn="base" hangingPunct="0">
              <a:spcBef>
                <a:spcPct val="0"/>
              </a:spcBef>
              <a:spcAft>
                <a:spcPct val="0"/>
              </a:spcAft>
              <a:defRPr sz="2200" b="1">
                <a:solidFill>
                  <a:schemeClr val="tx1"/>
                </a:solidFill>
                <a:latin typeface="Times New Roman" pitchFamily="18" charset="0"/>
              </a:defRPr>
            </a:lvl9pPr>
          </a:lstStyle>
          <a:p>
            <a:pPr marL="173038" lvl="1" indent="-173038" defTabSz="914400" eaLnBrk="1" hangingPunct="1">
              <a:spcAft>
                <a:spcPts val="300"/>
              </a:spcAft>
              <a:buClr>
                <a:srgbClr val="07325F"/>
              </a:buClr>
              <a:buSzPct val="100000"/>
              <a:buFont typeface="Wingdings" panose="05000000000000000000" pitchFamily="2" charset="2"/>
              <a:buChar char="§"/>
            </a:pPr>
            <a:r>
              <a:rPr lang="en-US" sz="1000" b="0" dirty="0">
                <a:latin typeface="Tahoma" panose="020B0604030504040204" pitchFamily="34" charset="0"/>
              </a:rPr>
              <a:t>Total debt of 5.0x 2017E Adjusted EBITDA</a:t>
            </a:r>
          </a:p>
          <a:p>
            <a:pPr marL="173038" lvl="1" indent="-173038" defTabSz="914400" eaLnBrk="1" hangingPunct="1">
              <a:spcAft>
                <a:spcPts val="300"/>
              </a:spcAft>
              <a:buClr>
                <a:srgbClr val="07325F"/>
              </a:buClr>
              <a:buSzPct val="100000"/>
              <a:buFont typeface="Wingdings" panose="05000000000000000000" pitchFamily="2" charset="2"/>
              <a:buChar char="§"/>
            </a:pPr>
            <a:r>
              <a:rPr lang="en-US" sz="1000" b="0" dirty="0">
                <a:latin typeface="Tahoma" panose="020B0604030504040204" pitchFamily="34" charset="0"/>
              </a:rPr>
              <a:t>Key financing terms:</a:t>
            </a:r>
          </a:p>
          <a:p>
            <a:pPr marL="349250" lvl="1" indent="-177800" defTabSz="914400" eaLnBrk="1" hangingPunct="1">
              <a:spcAft>
                <a:spcPts val="300"/>
              </a:spcAft>
              <a:buClr>
                <a:srgbClr val="07325F"/>
              </a:buClr>
              <a:buSzPct val="100000"/>
              <a:buFont typeface="Arial" panose="020B0604020202020204" pitchFamily="34" charset="0"/>
              <a:buChar char="-"/>
            </a:pPr>
            <a:r>
              <a:rPr lang="en-US" sz="1000" b="0" dirty="0">
                <a:latin typeface="+mn-lt"/>
              </a:rPr>
              <a:t>Revolver: LIBOR + 300 bps (1% floor)</a:t>
            </a:r>
          </a:p>
          <a:p>
            <a:pPr marL="349250" lvl="1" indent="-177800" defTabSz="914400" eaLnBrk="1" hangingPunct="1">
              <a:spcAft>
                <a:spcPts val="300"/>
              </a:spcAft>
              <a:buClr>
                <a:srgbClr val="07325F"/>
              </a:buClr>
              <a:buSzPct val="100000"/>
              <a:buFont typeface="Arial" panose="020B0604020202020204" pitchFamily="34" charset="0"/>
              <a:buChar char="-"/>
            </a:pPr>
            <a:r>
              <a:rPr lang="en-US" sz="1000" b="0" dirty="0">
                <a:latin typeface="+mn-lt"/>
              </a:rPr>
              <a:t>Unitranche Loan: LIBOR + 800 bps (1% floor)</a:t>
            </a:r>
          </a:p>
          <a:p>
            <a:pPr marL="520700" lvl="2" indent="-177800" defTabSz="914400" eaLnBrk="1" hangingPunct="1">
              <a:spcAft>
                <a:spcPts val="300"/>
              </a:spcAft>
              <a:buClr>
                <a:srgbClr val="07325F"/>
              </a:buClr>
              <a:buSzPct val="100000"/>
              <a:buFont typeface="Arial"/>
              <a:buChar char="•"/>
            </a:pPr>
            <a:r>
              <a:rPr lang="en-US" sz="1000" b="0" dirty="0">
                <a:latin typeface="+mn-lt"/>
              </a:rPr>
              <a:t>2.5% per annum amortization</a:t>
            </a:r>
          </a:p>
        </p:txBody>
      </p:sp>
      <p:sp>
        <p:nvSpPr>
          <p:cNvPr id="6"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58</a:t>
            </a:r>
          </a:p>
        </p:txBody>
      </p:sp>
    </p:spTree>
    <p:extLst>
      <p:ext uri="{BB962C8B-B14F-4D97-AF65-F5344CB8AC3E}">
        <p14:creationId xmlns:p14="http://schemas.microsoft.com/office/powerpoint/2010/main" val="3877397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7180" y="1184618"/>
            <a:ext cx="8549640" cy="3169506"/>
          </a:xfrm>
          <a:prstGeom prst="rect">
            <a:avLst/>
          </a:prstGeom>
        </p:spPr>
      </p:pic>
      <p:sp>
        <p:nvSpPr>
          <p:cNvPr id="2" name="Title 1"/>
          <p:cNvSpPr>
            <a:spLocks noGrp="1"/>
          </p:cNvSpPr>
          <p:nvPr>
            <p:ph type="title"/>
          </p:nvPr>
        </p:nvSpPr>
        <p:spPr/>
        <p:txBody>
          <a:bodyPr/>
          <a:lstStyle/>
          <a:p>
            <a:r>
              <a:rPr lang="en-US" dirty="0"/>
              <a:t>Discounted Cash Flow Analysis</a:t>
            </a:r>
          </a:p>
        </p:txBody>
      </p:sp>
      <p:pic>
        <p:nvPicPr>
          <p:cNvPr id="7" name="Picture 6"/>
          <p:cNvPicPr>
            <a:picLocks noChangeAspect="1"/>
          </p:cNvPicPr>
          <p:nvPr/>
        </p:nvPicPr>
        <p:blipFill>
          <a:blip r:embed="rId3"/>
          <a:stretch>
            <a:fillRect/>
          </a:stretch>
        </p:blipFill>
        <p:spPr>
          <a:xfrm>
            <a:off x="297180" y="4613017"/>
            <a:ext cx="8549640" cy="1116964"/>
          </a:xfrm>
          <a:prstGeom prst="rect">
            <a:avLst/>
          </a:prstGeom>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59</a:t>
            </a:r>
          </a:p>
        </p:txBody>
      </p:sp>
    </p:spTree>
    <p:extLst>
      <p:ext uri="{BB962C8B-B14F-4D97-AF65-F5344CB8AC3E}">
        <p14:creationId xmlns:p14="http://schemas.microsoft.com/office/powerpoint/2010/main" val="3627193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7" name="Chart 506"/>
          <p:cNvGraphicFramePr/>
          <p:nvPr>
            <p:extLst/>
          </p:nvPr>
        </p:nvGraphicFramePr>
        <p:xfrm>
          <a:off x="411595" y="4894155"/>
          <a:ext cx="3952875" cy="1355886"/>
        </p:xfrm>
        <a:graphic>
          <a:graphicData uri="http://schemas.openxmlformats.org/drawingml/2006/chart">
            <c:chart xmlns:c="http://schemas.openxmlformats.org/drawingml/2006/chart" xmlns:r="http://schemas.openxmlformats.org/officeDocument/2006/relationships" r:id="rId20"/>
          </a:graphicData>
        </a:graphic>
      </p:graphicFrame>
      <p:sp>
        <p:nvSpPr>
          <p:cNvPr id="968" name="TextBox 967"/>
          <p:cNvSpPr txBox="1"/>
          <p:nvPr/>
        </p:nvSpPr>
        <p:spPr>
          <a:xfrm>
            <a:off x="1886432" y="6485451"/>
            <a:ext cx="6796086" cy="130805"/>
          </a:xfrm>
          <a:prstGeom prst="rect">
            <a:avLst/>
          </a:prstGeom>
          <a:noFill/>
        </p:spPr>
        <p:txBody>
          <a:bodyPr vert="horz" wrap="square" lIns="0" tIns="22860" rIns="0" bIns="0" rtlCol="0" anchor="t">
            <a:noAutofit/>
          </a:bodyPr>
          <a:lstStyle/>
          <a:p>
            <a:pPr marL="177800" indent="-177800"/>
            <a:r>
              <a:rPr lang="en-US" sz="700" i="1" dirty="0">
                <a:solidFill>
                  <a:srgbClr val="000000"/>
                </a:solidFill>
              </a:rPr>
              <a:t>Note: Transactions include M&amp;A advisory, capital raise and restructuring transactions; excludes valuations and other advisory assignments; represents 2016 transactions</a:t>
            </a:r>
          </a:p>
          <a:p>
            <a:pPr marL="177800" indent="-177800"/>
            <a:endParaRPr lang="en-US" sz="700" i="1" dirty="0">
              <a:solidFill>
                <a:srgbClr val="000000"/>
              </a:solidFill>
            </a:endParaRPr>
          </a:p>
        </p:txBody>
      </p:sp>
      <p:sp>
        <p:nvSpPr>
          <p:cNvPr id="967" name="Title 1"/>
          <p:cNvSpPr>
            <a:spLocks noGrp="1"/>
          </p:cNvSpPr>
          <p:nvPr>
            <p:ph type="title"/>
          </p:nvPr>
        </p:nvSpPr>
        <p:spPr/>
        <p:txBody>
          <a:bodyPr/>
          <a:lstStyle/>
          <a:p>
            <a:r>
              <a:rPr lang="en-US" dirty="0"/>
              <a:t>Differentiated, Global Platform</a:t>
            </a:r>
          </a:p>
        </p:txBody>
      </p:sp>
      <p:graphicFrame>
        <p:nvGraphicFramePr>
          <p:cNvPr id="969" name="Chart 968"/>
          <p:cNvGraphicFramePr/>
          <p:nvPr>
            <p:extLst>
              <p:ext uri="{D42A27DB-BD31-4B8C-83A1-F6EECF244321}">
                <p14:modId xmlns:p14="http://schemas.microsoft.com/office/powerpoint/2010/main" val="4232145188"/>
              </p:ext>
            </p:extLst>
          </p:nvPr>
        </p:nvGraphicFramePr>
        <p:xfrm>
          <a:off x="4970687" y="4661166"/>
          <a:ext cx="3928052" cy="2124775"/>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508" name="Chart 507"/>
          <p:cNvGraphicFramePr/>
          <p:nvPr>
            <p:extLst/>
          </p:nvPr>
        </p:nvGraphicFramePr>
        <p:xfrm>
          <a:off x="3272014" y="4894155"/>
          <a:ext cx="3952875" cy="1355886"/>
        </p:xfrm>
        <a:graphic>
          <a:graphicData uri="http://schemas.openxmlformats.org/drawingml/2006/chart">
            <c:chart xmlns:c="http://schemas.openxmlformats.org/drawingml/2006/chart" xmlns:r="http://schemas.openxmlformats.org/officeDocument/2006/relationships" r:id="rId22"/>
          </a:graphicData>
        </a:graphic>
      </p:graphicFrame>
      <p:grpSp>
        <p:nvGrpSpPr>
          <p:cNvPr id="1017" name="Group 1016"/>
          <p:cNvGrpSpPr/>
          <p:nvPr/>
        </p:nvGrpSpPr>
        <p:grpSpPr>
          <a:xfrm>
            <a:off x="1705394" y="1137239"/>
            <a:ext cx="5736915" cy="2835644"/>
            <a:chOff x="1728419" y="1080089"/>
            <a:chExt cx="5687164" cy="2811053"/>
          </a:xfrm>
        </p:grpSpPr>
        <p:grpSp>
          <p:nvGrpSpPr>
            <p:cNvPr id="1018" name="Group 1017"/>
            <p:cNvGrpSpPr/>
            <p:nvPr/>
          </p:nvGrpSpPr>
          <p:grpSpPr>
            <a:xfrm>
              <a:off x="1797733" y="1080089"/>
              <a:ext cx="5617850" cy="2811053"/>
              <a:chOff x="1797733" y="1080089"/>
              <a:chExt cx="5617850" cy="2811053"/>
            </a:xfrm>
          </p:grpSpPr>
          <p:sp>
            <p:nvSpPr>
              <p:cNvPr id="1054" name="Freeform 166"/>
              <p:cNvSpPr>
                <a:spLocks/>
              </p:cNvSpPr>
              <p:nvPr/>
            </p:nvSpPr>
            <p:spPr bwMode="auto">
              <a:xfrm>
                <a:off x="5918623" y="2128387"/>
                <a:ext cx="58475" cy="34022"/>
              </a:xfrm>
              <a:custGeom>
                <a:avLst/>
                <a:gdLst>
                  <a:gd name="T0" fmla="*/ 3 w 55"/>
                  <a:gd name="T1" fmla="*/ 26 h 32"/>
                  <a:gd name="T2" fmla="*/ 21 w 55"/>
                  <a:gd name="T3" fmla="*/ 32 h 32"/>
                  <a:gd name="T4" fmla="*/ 27 w 55"/>
                  <a:gd name="T5" fmla="*/ 30 h 32"/>
                  <a:gd name="T6" fmla="*/ 39 w 55"/>
                  <a:gd name="T7" fmla="*/ 30 h 32"/>
                  <a:gd name="T8" fmla="*/ 53 w 55"/>
                  <a:gd name="T9" fmla="*/ 30 h 32"/>
                  <a:gd name="T10" fmla="*/ 55 w 55"/>
                  <a:gd name="T11" fmla="*/ 24 h 32"/>
                  <a:gd name="T12" fmla="*/ 53 w 55"/>
                  <a:gd name="T13" fmla="*/ 16 h 32"/>
                  <a:gd name="T14" fmla="*/ 45 w 55"/>
                  <a:gd name="T15" fmla="*/ 14 h 32"/>
                  <a:gd name="T16" fmla="*/ 43 w 55"/>
                  <a:gd name="T17" fmla="*/ 10 h 32"/>
                  <a:gd name="T18" fmla="*/ 41 w 55"/>
                  <a:gd name="T19" fmla="*/ 6 h 32"/>
                  <a:gd name="T20" fmla="*/ 31 w 55"/>
                  <a:gd name="T21" fmla="*/ 6 h 32"/>
                  <a:gd name="T22" fmla="*/ 19 w 55"/>
                  <a:gd name="T23" fmla="*/ 0 h 32"/>
                  <a:gd name="T24" fmla="*/ 5 w 55"/>
                  <a:gd name="T25" fmla="*/ 6 h 32"/>
                  <a:gd name="T26" fmla="*/ 3 w 55"/>
                  <a:gd name="T27" fmla="*/ 16 h 32"/>
                  <a:gd name="T28" fmla="*/ 0 w 55"/>
                  <a:gd name="T29" fmla="*/ 18 h 32"/>
                  <a:gd name="T30" fmla="*/ 3 w 55"/>
                  <a:gd name="T31"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32">
                    <a:moveTo>
                      <a:pt x="3" y="26"/>
                    </a:moveTo>
                    <a:lnTo>
                      <a:pt x="21" y="32"/>
                    </a:lnTo>
                    <a:lnTo>
                      <a:pt x="27" y="30"/>
                    </a:lnTo>
                    <a:lnTo>
                      <a:pt x="39" y="30"/>
                    </a:lnTo>
                    <a:lnTo>
                      <a:pt x="53" y="30"/>
                    </a:lnTo>
                    <a:lnTo>
                      <a:pt x="55" y="24"/>
                    </a:lnTo>
                    <a:lnTo>
                      <a:pt x="53" y="16"/>
                    </a:lnTo>
                    <a:lnTo>
                      <a:pt x="45" y="14"/>
                    </a:lnTo>
                    <a:lnTo>
                      <a:pt x="43" y="10"/>
                    </a:lnTo>
                    <a:lnTo>
                      <a:pt x="41" y="6"/>
                    </a:lnTo>
                    <a:lnTo>
                      <a:pt x="31" y="6"/>
                    </a:lnTo>
                    <a:lnTo>
                      <a:pt x="19" y="0"/>
                    </a:lnTo>
                    <a:lnTo>
                      <a:pt x="5" y="6"/>
                    </a:lnTo>
                    <a:lnTo>
                      <a:pt x="3" y="16"/>
                    </a:lnTo>
                    <a:lnTo>
                      <a:pt x="0" y="18"/>
                    </a:lnTo>
                    <a:lnTo>
                      <a:pt x="3"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55" name="Freeform 167"/>
              <p:cNvSpPr>
                <a:spLocks noEditPoints="1"/>
              </p:cNvSpPr>
              <p:nvPr/>
            </p:nvSpPr>
            <p:spPr bwMode="auto">
              <a:xfrm>
                <a:off x="5998362" y="2126260"/>
                <a:ext cx="157351" cy="383809"/>
              </a:xfrm>
              <a:custGeom>
                <a:avLst/>
                <a:gdLst>
                  <a:gd name="T0" fmla="*/ 26 w 148"/>
                  <a:gd name="T1" fmla="*/ 184 h 361"/>
                  <a:gd name="T2" fmla="*/ 30 w 148"/>
                  <a:gd name="T3" fmla="*/ 188 h 361"/>
                  <a:gd name="T4" fmla="*/ 124 w 148"/>
                  <a:gd name="T5" fmla="*/ 311 h 361"/>
                  <a:gd name="T6" fmla="*/ 120 w 148"/>
                  <a:gd name="T7" fmla="*/ 313 h 361"/>
                  <a:gd name="T8" fmla="*/ 124 w 148"/>
                  <a:gd name="T9" fmla="*/ 321 h 361"/>
                  <a:gd name="T10" fmla="*/ 124 w 148"/>
                  <a:gd name="T11" fmla="*/ 323 h 361"/>
                  <a:gd name="T12" fmla="*/ 124 w 148"/>
                  <a:gd name="T13" fmla="*/ 325 h 361"/>
                  <a:gd name="T14" fmla="*/ 124 w 148"/>
                  <a:gd name="T15" fmla="*/ 329 h 361"/>
                  <a:gd name="T16" fmla="*/ 118 w 148"/>
                  <a:gd name="T17" fmla="*/ 325 h 361"/>
                  <a:gd name="T18" fmla="*/ 122 w 148"/>
                  <a:gd name="T19" fmla="*/ 331 h 361"/>
                  <a:gd name="T20" fmla="*/ 120 w 148"/>
                  <a:gd name="T21" fmla="*/ 345 h 361"/>
                  <a:gd name="T22" fmla="*/ 140 w 148"/>
                  <a:gd name="T23" fmla="*/ 343 h 361"/>
                  <a:gd name="T24" fmla="*/ 134 w 148"/>
                  <a:gd name="T25" fmla="*/ 301 h 361"/>
                  <a:gd name="T26" fmla="*/ 124 w 148"/>
                  <a:gd name="T27" fmla="*/ 275 h 361"/>
                  <a:gd name="T28" fmla="*/ 120 w 148"/>
                  <a:gd name="T29" fmla="*/ 257 h 361"/>
                  <a:gd name="T30" fmla="*/ 124 w 148"/>
                  <a:gd name="T31" fmla="*/ 243 h 361"/>
                  <a:gd name="T32" fmla="*/ 116 w 148"/>
                  <a:gd name="T33" fmla="*/ 229 h 361"/>
                  <a:gd name="T34" fmla="*/ 102 w 148"/>
                  <a:gd name="T35" fmla="*/ 199 h 361"/>
                  <a:gd name="T36" fmla="*/ 98 w 148"/>
                  <a:gd name="T37" fmla="*/ 180 h 361"/>
                  <a:gd name="T38" fmla="*/ 124 w 148"/>
                  <a:gd name="T39" fmla="*/ 166 h 361"/>
                  <a:gd name="T40" fmla="*/ 138 w 148"/>
                  <a:gd name="T41" fmla="*/ 150 h 361"/>
                  <a:gd name="T42" fmla="*/ 148 w 148"/>
                  <a:gd name="T43" fmla="*/ 132 h 361"/>
                  <a:gd name="T44" fmla="*/ 126 w 148"/>
                  <a:gd name="T45" fmla="*/ 126 h 361"/>
                  <a:gd name="T46" fmla="*/ 114 w 148"/>
                  <a:gd name="T47" fmla="*/ 112 h 361"/>
                  <a:gd name="T48" fmla="*/ 102 w 148"/>
                  <a:gd name="T49" fmla="*/ 92 h 361"/>
                  <a:gd name="T50" fmla="*/ 86 w 148"/>
                  <a:gd name="T51" fmla="*/ 88 h 361"/>
                  <a:gd name="T52" fmla="*/ 78 w 148"/>
                  <a:gd name="T53" fmla="*/ 78 h 361"/>
                  <a:gd name="T54" fmla="*/ 94 w 148"/>
                  <a:gd name="T55" fmla="*/ 50 h 361"/>
                  <a:gd name="T56" fmla="*/ 92 w 148"/>
                  <a:gd name="T57" fmla="*/ 32 h 361"/>
                  <a:gd name="T58" fmla="*/ 82 w 148"/>
                  <a:gd name="T59" fmla="*/ 16 h 361"/>
                  <a:gd name="T60" fmla="*/ 66 w 148"/>
                  <a:gd name="T61" fmla="*/ 2 h 361"/>
                  <a:gd name="T62" fmla="*/ 52 w 148"/>
                  <a:gd name="T63" fmla="*/ 22 h 361"/>
                  <a:gd name="T64" fmla="*/ 36 w 148"/>
                  <a:gd name="T65" fmla="*/ 48 h 361"/>
                  <a:gd name="T66" fmla="*/ 24 w 148"/>
                  <a:gd name="T67" fmla="*/ 88 h 361"/>
                  <a:gd name="T68" fmla="*/ 16 w 148"/>
                  <a:gd name="T69" fmla="*/ 96 h 361"/>
                  <a:gd name="T70" fmla="*/ 12 w 148"/>
                  <a:gd name="T71" fmla="*/ 128 h 361"/>
                  <a:gd name="T72" fmla="*/ 2 w 148"/>
                  <a:gd name="T73" fmla="*/ 140 h 361"/>
                  <a:gd name="T74" fmla="*/ 4 w 148"/>
                  <a:gd name="T75" fmla="*/ 148 h 361"/>
                  <a:gd name="T76" fmla="*/ 14 w 148"/>
                  <a:gd name="T77" fmla="*/ 158 h 361"/>
                  <a:gd name="T78" fmla="*/ 28 w 148"/>
                  <a:gd name="T79" fmla="*/ 166 h 361"/>
                  <a:gd name="T80" fmla="*/ 28 w 148"/>
                  <a:gd name="T81" fmla="*/ 172 h 361"/>
                  <a:gd name="T82" fmla="*/ 26 w 148"/>
                  <a:gd name="T83" fmla="*/ 178 h 361"/>
                  <a:gd name="T84" fmla="*/ 34 w 148"/>
                  <a:gd name="T85" fmla="*/ 182 h 361"/>
                  <a:gd name="T86" fmla="*/ 38 w 148"/>
                  <a:gd name="T87" fmla="*/ 180 h 361"/>
                  <a:gd name="T88" fmla="*/ 44 w 148"/>
                  <a:gd name="T89" fmla="*/ 203 h 361"/>
                  <a:gd name="T90" fmla="*/ 46 w 148"/>
                  <a:gd name="T91" fmla="*/ 231 h 361"/>
                  <a:gd name="T92" fmla="*/ 50 w 148"/>
                  <a:gd name="T93" fmla="*/ 239 h 361"/>
                  <a:gd name="T94" fmla="*/ 56 w 148"/>
                  <a:gd name="T95" fmla="*/ 249 h 361"/>
                  <a:gd name="T96" fmla="*/ 68 w 148"/>
                  <a:gd name="T97" fmla="*/ 247 h 361"/>
                  <a:gd name="T98" fmla="*/ 78 w 148"/>
                  <a:gd name="T99" fmla="*/ 235 h 361"/>
                  <a:gd name="T100" fmla="*/ 86 w 148"/>
                  <a:gd name="T101" fmla="*/ 227 h 361"/>
                  <a:gd name="T102" fmla="*/ 88 w 148"/>
                  <a:gd name="T103" fmla="*/ 215 h 361"/>
                  <a:gd name="T104" fmla="*/ 98 w 148"/>
                  <a:gd name="T105" fmla="*/ 235 h 361"/>
                  <a:gd name="T106" fmla="*/ 108 w 148"/>
                  <a:gd name="T107" fmla="*/ 257 h 361"/>
                  <a:gd name="T108" fmla="*/ 116 w 148"/>
                  <a:gd name="T109" fmla="*/ 283 h 361"/>
                  <a:gd name="T110" fmla="*/ 122 w 148"/>
                  <a:gd name="T111" fmla="*/ 297 h 361"/>
                  <a:gd name="T112" fmla="*/ 126 w 148"/>
                  <a:gd name="T113" fmla="*/ 315 h 361"/>
                  <a:gd name="T114" fmla="*/ 130 w 148"/>
                  <a:gd name="T115" fmla="*/ 331 h 361"/>
                  <a:gd name="T116" fmla="*/ 126 w 148"/>
                  <a:gd name="T117" fmla="*/ 349 h 361"/>
                  <a:gd name="T118" fmla="*/ 136 w 148"/>
                  <a:gd name="T119" fmla="*/ 34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 h="361">
                    <a:moveTo>
                      <a:pt x="30" y="188"/>
                    </a:moveTo>
                    <a:lnTo>
                      <a:pt x="26" y="186"/>
                    </a:lnTo>
                    <a:lnTo>
                      <a:pt x="26" y="184"/>
                    </a:lnTo>
                    <a:lnTo>
                      <a:pt x="30" y="184"/>
                    </a:lnTo>
                    <a:lnTo>
                      <a:pt x="32" y="186"/>
                    </a:lnTo>
                    <a:lnTo>
                      <a:pt x="30" y="188"/>
                    </a:lnTo>
                    <a:close/>
                    <a:moveTo>
                      <a:pt x="120" y="315"/>
                    </a:moveTo>
                    <a:lnTo>
                      <a:pt x="122" y="315"/>
                    </a:lnTo>
                    <a:lnTo>
                      <a:pt x="124" y="311"/>
                    </a:lnTo>
                    <a:lnTo>
                      <a:pt x="122" y="311"/>
                    </a:lnTo>
                    <a:lnTo>
                      <a:pt x="120" y="311"/>
                    </a:lnTo>
                    <a:lnTo>
                      <a:pt x="120" y="313"/>
                    </a:lnTo>
                    <a:lnTo>
                      <a:pt x="120" y="315"/>
                    </a:lnTo>
                    <a:close/>
                    <a:moveTo>
                      <a:pt x="124" y="323"/>
                    </a:moveTo>
                    <a:lnTo>
                      <a:pt x="124" y="321"/>
                    </a:lnTo>
                    <a:lnTo>
                      <a:pt x="122" y="317"/>
                    </a:lnTo>
                    <a:lnTo>
                      <a:pt x="120" y="319"/>
                    </a:lnTo>
                    <a:lnTo>
                      <a:pt x="124" y="323"/>
                    </a:lnTo>
                    <a:close/>
                    <a:moveTo>
                      <a:pt x="124" y="329"/>
                    </a:moveTo>
                    <a:lnTo>
                      <a:pt x="126" y="329"/>
                    </a:lnTo>
                    <a:lnTo>
                      <a:pt x="124" y="325"/>
                    </a:lnTo>
                    <a:lnTo>
                      <a:pt x="122" y="325"/>
                    </a:lnTo>
                    <a:lnTo>
                      <a:pt x="122" y="327"/>
                    </a:lnTo>
                    <a:lnTo>
                      <a:pt x="124" y="329"/>
                    </a:lnTo>
                    <a:close/>
                    <a:moveTo>
                      <a:pt x="122" y="331"/>
                    </a:moveTo>
                    <a:lnTo>
                      <a:pt x="120" y="327"/>
                    </a:lnTo>
                    <a:lnTo>
                      <a:pt x="118" y="325"/>
                    </a:lnTo>
                    <a:lnTo>
                      <a:pt x="118" y="329"/>
                    </a:lnTo>
                    <a:lnTo>
                      <a:pt x="120" y="335"/>
                    </a:lnTo>
                    <a:lnTo>
                      <a:pt x="122" y="331"/>
                    </a:lnTo>
                    <a:close/>
                    <a:moveTo>
                      <a:pt x="122" y="343"/>
                    </a:moveTo>
                    <a:lnTo>
                      <a:pt x="120" y="343"/>
                    </a:lnTo>
                    <a:lnTo>
                      <a:pt x="120" y="345"/>
                    </a:lnTo>
                    <a:lnTo>
                      <a:pt x="124" y="347"/>
                    </a:lnTo>
                    <a:lnTo>
                      <a:pt x="122" y="343"/>
                    </a:lnTo>
                    <a:close/>
                    <a:moveTo>
                      <a:pt x="140" y="343"/>
                    </a:moveTo>
                    <a:lnTo>
                      <a:pt x="144" y="319"/>
                    </a:lnTo>
                    <a:lnTo>
                      <a:pt x="136" y="309"/>
                    </a:lnTo>
                    <a:lnTo>
                      <a:pt x="134" y="301"/>
                    </a:lnTo>
                    <a:lnTo>
                      <a:pt x="136" y="293"/>
                    </a:lnTo>
                    <a:lnTo>
                      <a:pt x="132" y="283"/>
                    </a:lnTo>
                    <a:lnTo>
                      <a:pt x="124" y="275"/>
                    </a:lnTo>
                    <a:lnTo>
                      <a:pt x="116" y="267"/>
                    </a:lnTo>
                    <a:lnTo>
                      <a:pt x="116" y="261"/>
                    </a:lnTo>
                    <a:lnTo>
                      <a:pt x="120" y="257"/>
                    </a:lnTo>
                    <a:lnTo>
                      <a:pt x="118" y="251"/>
                    </a:lnTo>
                    <a:lnTo>
                      <a:pt x="120" y="245"/>
                    </a:lnTo>
                    <a:lnTo>
                      <a:pt x="124" y="243"/>
                    </a:lnTo>
                    <a:lnTo>
                      <a:pt x="124" y="239"/>
                    </a:lnTo>
                    <a:lnTo>
                      <a:pt x="118" y="237"/>
                    </a:lnTo>
                    <a:lnTo>
                      <a:pt x="116" y="229"/>
                    </a:lnTo>
                    <a:lnTo>
                      <a:pt x="104" y="209"/>
                    </a:lnTo>
                    <a:lnTo>
                      <a:pt x="104" y="203"/>
                    </a:lnTo>
                    <a:lnTo>
                      <a:pt x="102" y="199"/>
                    </a:lnTo>
                    <a:lnTo>
                      <a:pt x="98" y="195"/>
                    </a:lnTo>
                    <a:lnTo>
                      <a:pt x="100" y="190"/>
                    </a:lnTo>
                    <a:lnTo>
                      <a:pt x="98" y="180"/>
                    </a:lnTo>
                    <a:lnTo>
                      <a:pt x="102" y="170"/>
                    </a:lnTo>
                    <a:lnTo>
                      <a:pt x="112" y="172"/>
                    </a:lnTo>
                    <a:lnTo>
                      <a:pt x="124" y="166"/>
                    </a:lnTo>
                    <a:lnTo>
                      <a:pt x="130" y="158"/>
                    </a:lnTo>
                    <a:lnTo>
                      <a:pt x="134" y="156"/>
                    </a:lnTo>
                    <a:lnTo>
                      <a:pt x="138" y="150"/>
                    </a:lnTo>
                    <a:lnTo>
                      <a:pt x="144" y="146"/>
                    </a:lnTo>
                    <a:lnTo>
                      <a:pt x="144" y="138"/>
                    </a:lnTo>
                    <a:lnTo>
                      <a:pt x="148" y="132"/>
                    </a:lnTo>
                    <a:lnTo>
                      <a:pt x="136" y="130"/>
                    </a:lnTo>
                    <a:lnTo>
                      <a:pt x="130" y="130"/>
                    </a:lnTo>
                    <a:lnTo>
                      <a:pt x="126" y="126"/>
                    </a:lnTo>
                    <a:lnTo>
                      <a:pt x="114" y="122"/>
                    </a:lnTo>
                    <a:lnTo>
                      <a:pt x="116" y="116"/>
                    </a:lnTo>
                    <a:lnTo>
                      <a:pt x="114" y="112"/>
                    </a:lnTo>
                    <a:lnTo>
                      <a:pt x="114" y="106"/>
                    </a:lnTo>
                    <a:lnTo>
                      <a:pt x="108" y="104"/>
                    </a:lnTo>
                    <a:lnTo>
                      <a:pt x="102" y="92"/>
                    </a:lnTo>
                    <a:lnTo>
                      <a:pt x="104" y="84"/>
                    </a:lnTo>
                    <a:lnTo>
                      <a:pt x="92" y="86"/>
                    </a:lnTo>
                    <a:lnTo>
                      <a:pt x="86" y="88"/>
                    </a:lnTo>
                    <a:lnTo>
                      <a:pt x="82" y="88"/>
                    </a:lnTo>
                    <a:lnTo>
                      <a:pt x="82" y="82"/>
                    </a:lnTo>
                    <a:lnTo>
                      <a:pt x="78" y="78"/>
                    </a:lnTo>
                    <a:lnTo>
                      <a:pt x="78" y="72"/>
                    </a:lnTo>
                    <a:lnTo>
                      <a:pt x="84" y="62"/>
                    </a:lnTo>
                    <a:lnTo>
                      <a:pt x="94" y="50"/>
                    </a:lnTo>
                    <a:lnTo>
                      <a:pt x="92" y="44"/>
                    </a:lnTo>
                    <a:lnTo>
                      <a:pt x="94" y="42"/>
                    </a:lnTo>
                    <a:lnTo>
                      <a:pt x="92" y="32"/>
                    </a:lnTo>
                    <a:lnTo>
                      <a:pt x="92" y="28"/>
                    </a:lnTo>
                    <a:lnTo>
                      <a:pt x="90" y="18"/>
                    </a:lnTo>
                    <a:lnTo>
                      <a:pt x="82" y="16"/>
                    </a:lnTo>
                    <a:lnTo>
                      <a:pt x="78" y="4"/>
                    </a:lnTo>
                    <a:lnTo>
                      <a:pt x="70" y="0"/>
                    </a:lnTo>
                    <a:lnTo>
                      <a:pt x="66" y="2"/>
                    </a:lnTo>
                    <a:lnTo>
                      <a:pt x="60" y="16"/>
                    </a:lnTo>
                    <a:lnTo>
                      <a:pt x="60" y="24"/>
                    </a:lnTo>
                    <a:lnTo>
                      <a:pt x="52" y="22"/>
                    </a:lnTo>
                    <a:lnTo>
                      <a:pt x="40" y="32"/>
                    </a:lnTo>
                    <a:lnTo>
                      <a:pt x="34" y="38"/>
                    </a:lnTo>
                    <a:lnTo>
                      <a:pt x="36" y="48"/>
                    </a:lnTo>
                    <a:lnTo>
                      <a:pt x="30" y="60"/>
                    </a:lnTo>
                    <a:lnTo>
                      <a:pt x="32" y="66"/>
                    </a:lnTo>
                    <a:lnTo>
                      <a:pt x="24" y="88"/>
                    </a:lnTo>
                    <a:lnTo>
                      <a:pt x="18" y="88"/>
                    </a:lnTo>
                    <a:lnTo>
                      <a:pt x="12" y="86"/>
                    </a:lnTo>
                    <a:lnTo>
                      <a:pt x="16" y="96"/>
                    </a:lnTo>
                    <a:lnTo>
                      <a:pt x="16" y="106"/>
                    </a:lnTo>
                    <a:lnTo>
                      <a:pt x="12" y="108"/>
                    </a:lnTo>
                    <a:lnTo>
                      <a:pt x="12" y="128"/>
                    </a:lnTo>
                    <a:lnTo>
                      <a:pt x="4" y="126"/>
                    </a:lnTo>
                    <a:lnTo>
                      <a:pt x="6" y="140"/>
                    </a:lnTo>
                    <a:lnTo>
                      <a:pt x="2" y="140"/>
                    </a:lnTo>
                    <a:lnTo>
                      <a:pt x="0" y="142"/>
                    </a:lnTo>
                    <a:lnTo>
                      <a:pt x="2" y="146"/>
                    </a:lnTo>
                    <a:lnTo>
                      <a:pt x="4" y="148"/>
                    </a:lnTo>
                    <a:lnTo>
                      <a:pt x="8" y="154"/>
                    </a:lnTo>
                    <a:lnTo>
                      <a:pt x="12" y="160"/>
                    </a:lnTo>
                    <a:lnTo>
                      <a:pt x="14" y="158"/>
                    </a:lnTo>
                    <a:lnTo>
                      <a:pt x="20" y="164"/>
                    </a:lnTo>
                    <a:lnTo>
                      <a:pt x="22" y="168"/>
                    </a:lnTo>
                    <a:lnTo>
                      <a:pt x="28" y="166"/>
                    </a:lnTo>
                    <a:lnTo>
                      <a:pt x="30" y="170"/>
                    </a:lnTo>
                    <a:lnTo>
                      <a:pt x="32" y="174"/>
                    </a:lnTo>
                    <a:lnTo>
                      <a:pt x="28" y="172"/>
                    </a:lnTo>
                    <a:lnTo>
                      <a:pt x="28" y="174"/>
                    </a:lnTo>
                    <a:lnTo>
                      <a:pt x="32" y="178"/>
                    </a:lnTo>
                    <a:lnTo>
                      <a:pt x="26" y="178"/>
                    </a:lnTo>
                    <a:lnTo>
                      <a:pt x="26" y="180"/>
                    </a:lnTo>
                    <a:lnTo>
                      <a:pt x="34" y="184"/>
                    </a:lnTo>
                    <a:lnTo>
                      <a:pt x="34" y="182"/>
                    </a:lnTo>
                    <a:lnTo>
                      <a:pt x="34" y="180"/>
                    </a:lnTo>
                    <a:lnTo>
                      <a:pt x="36" y="178"/>
                    </a:lnTo>
                    <a:lnTo>
                      <a:pt x="38" y="180"/>
                    </a:lnTo>
                    <a:lnTo>
                      <a:pt x="38" y="188"/>
                    </a:lnTo>
                    <a:lnTo>
                      <a:pt x="42" y="199"/>
                    </a:lnTo>
                    <a:lnTo>
                      <a:pt x="44" y="203"/>
                    </a:lnTo>
                    <a:lnTo>
                      <a:pt x="44" y="213"/>
                    </a:lnTo>
                    <a:lnTo>
                      <a:pt x="46" y="219"/>
                    </a:lnTo>
                    <a:lnTo>
                      <a:pt x="46" y="231"/>
                    </a:lnTo>
                    <a:lnTo>
                      <a:pt x="44" y="235"/>
                    </a:lnTo>
                    <a:lnTo>
                      <a:pt x="46" y="245"/>
                    </a:lnTo>
                    <a:lnTo>
                      <a:pt x="50" y="239"/>
                    </a:lnTo>
                    <a:lnTo>
                      <a:pt x="50" y="247"/>
                    </a:lnTo>
                    <a:lnTo>
                      <a:pt x="52" y="247"/>
                    </a:lnTo>
                    <a:lnTo>
                      <a:pt x="56" y="249"/>
                    </a:lnTo>
                    <a:lnTo>
                      <a:pt x="60" y="247"/>
                    </a:lnTo>
                    <a:lnTo>
                      <a:pt x="64" y="247"/>
                    </a:lnTo>
                    <a:lnTo>
                      <a:pt x="68" y="247"/>
                    </a:lnTo>
                    <a:lnTo>
                      <a:pt x="72" y="241"/>
                    </a:lnTo>
                    <a:lnTo>
                      <a:pt x="74" y="237"/>
                    </a:lnTo>
                    <a:lnTo>
                      <a:pt x="78" y="235"/>
                    </a:lnTo>
                    <a:lnTo>
                      <a:pt x="78" y="233"/>
                    </a:lnTo>
                    <a:lnTo>
                      <a:pt x="82" y="231"/>
                    </a:lnTo>
                    <a:lnTo>
                      <a:pt x="86" y="227"/>
                    </a:lnTo>
                    <a:lnTo>
                      <a:pt x="86" y="221"/>
                    </a:lnTo>
                    <a:lnTo>
                      <a:pt x="86" y="219"/>
                    </a:lnTo>
                    <a:lnTo>
                      <a:pt x="88" y="215"/>
                    </a:lnTo>
                    <a:lnTo>
                      <a:pt x="90" y="221"/>
                    </a:lnTo>
                    <a:lnTo>
                      <a:pt x="94" y="221"/>
                    </a:lnTo>
                    <a:lnTo>
                      <a:pt x="98" y="235"/>
                    </a:lnTo>
                    <a:lnTo>
                      <a:pt x="102" y="241"/>
                    </a:lnTo>
                    <a:lnTo>
                      <a:pt x="106" y="241"/>
                    </a:lnTo>
                    <a:lnTo>
                      <a:pt x="108" y="257"/>
                    </a:lnTo>
                    <a:lnTo>
                      <a:pt x="110" y="269"/>
                    </a:lnTo>
                    <a:lnTo>
                      <a:pt x="112" y="277"/>
                    </a:lnTo>
                    <a:lnTo>
                      <a:pt x="116" y="283"/>
                    </a:lnTo>
                    <a:lnTo>
                      <a:pt x="116" y="293"/>
                    </a:lnTo>
                    <a:lnTo>
                      <a:pt x="118" y="287"/>
                    </a:lnTo>
                    <a:lnTo>
                      <a:pt x="122" y="297"/>
                    </a:lnTo>
                    <a:lnTo>
                      <a:pt x="128" y="303"/>
                    </a:lnTo>
                    <a:lnTo>
                      <a:pt x="130" y="311"/>
                    </a:lnTo>
                    <a:lnTo>
                      <a:pt x="126" y="315"/>
                    </a:lnTo>
                    <a:lnTo>
                      <a:pt x="126" y="325"/>
                    </a:lnTo>
                    <a:lnTo>
                      <a:pt x="130" y="327"/>
                    </a:lnTo>
                    <a:lnTo>
                      <a:pt x="130" y="331"/>
                    </a:lnTo>
                    <a:lnTo>
                      <a:pt x="128" y="335"/>
                    </a:lnTo>
                    <a:lnTo>
                      <a:pt x="130" y="343"/>
                    </a:lnTo>
                    <a:lnTo>
                      <a:pt x="126" y="349"/>
                    </a:lnTo>
                    <a:lnTo>
                      <a:pt x="130" y="361"/>
                    </a:lnTo>
                    <a:lnTo>
                      <a:pt x="132" y="357"/>
                    </a:lnTo>
                    <a:lnTo>
                      <a:pt x="136" y="345"/>
                    </a:lnTo>
                    <a:lnTo>
                      <a:pt x="140" y="34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56" name="Freeform 164"/>
              <p:cNvSpPr>
                <a:spLocks/>
              </p:cNvSpPr>
              <p:nvPr/>
            </p:nvSpPr>
            <p:spPr bwMode="auto">
              <a:xfrm>
                <a:off x="5757020" y="2083734"/>
                <a:ext cx="148845" cy="87181"/>
              </a:xfrm>
              <a:custGeom>
                <a:avLst/>
                <a:gdLst>
                  <a:gd name="T0" fmla="*/ 2 w 140"/>
                  <a:gd name="T1" fmla="*/ 18 h 82"/>
                  <a:gd name="T2" fmla="*/ 0 w 140"/>
                  <a:gd name="T3" fmla="*/ 28 h 82"/>
                  <a:gd name="T4" fmla="*/ 6 w 140"/>
                  <a:gd name="T5" fmla="*/ 34 h 82"/>
                  <a:gd name="T6" fmla="*/ 10 w 140"/>
                  <a:gd name="T7" fmla="*/ 34 h 82"/>
                  <a:gd name="T8" fmla="*/ 20 w 140"/>
                  <a:gd name="T9" fmla="*/ 46 h 82"/>
                  <a:gd name="T10" fmla="*/ 26 w 140"/>
                  <a:gd name="T11" fmla="*/ 46 h 82"/>
                  <a:gd name="T12" fmla="*/ 46 w 140"/>
                  <a:gd name="T13" fmla="*/ 56 h 82"/>
                  <a:gd name="T14" fmla="*/ 74 w 140"/>
                  <a:gd name="T15" fmla="*/ 58 h 82"/>
                  <a:gd name="T16" fmla="*/ 84 w 140"/>
                  <a:gd name="T17" fmla="*/ 68 h 82"/>
                  <a:gd name="T18" fmla="*/ 90 w 140"/>
                  <a:gd name="T19" fmla="*/ 72 h 82"/>
                  <a:gd name="T20" fmla="*/ 98 w 140"/>
                  <a:gd name="T21" fmla="*/ 72 h 82"/>
                  <a:gd name="T22" fmla="*/ 106 w 140"/>
                  <a:gd name="T23" fmla="*/ 76 h 82"/>
                  <a:gd name="T24" fmla="*/ 110 w 140"/>
                  <a:gd name="T25" fmla="*/ 80 h 82"/>
                  <a:gd name="T26" fmla="*/ 138 w 140"/>
                  <a:gd name="T27" fmla="*/ 82 h 82"/>
                  <a:gd name="T28" fmla="*/ 140 w 140"/>
                  <a:gd name="T29" fmla="*/ 74 h 82"/>
                  <a:gd name="T30" fmla="*/ 136 w 140"/>
                  <a:gd name="T31" fmla="*/ 64 h 82"/>
                  <a:gd name="T32" fmla="*/ 138 w 140"/>
                  <a:gd name="T33" fmla="*/ 52 h 82"/>
                  <a:gd name="T34" fmla="*/ 130 w 140"/>
                  <a:gd name="T35" fmla="*/ 52 h 82"/>
                  <a:gd name="T36" fmla="*/ 124 w 140"/>
                  <a:gd name="T37" fmla="*/ 52 h 82"/>
                  <a:gd name="T38" fmla="*/ 116 w 140"/>
                  <a:gd name="T39" fmla="*/ 50 h 82"/>
                  <a:gd name="T40" fmla="*/ 110 w 140"/>
                  <a:gd name="T41" fmla="*/ 50 h 82"/>
                  <a:gd name="T42" fmla="*/ 104 w 140"/>
                  <a:gd name="T43" fmla="*/ 48 h 82"/>
                  <a:gd name="T44" fmla="*/ 100 w 140"/>
                  <a:gd name="T45" fmla="*/ 46 h 82"/>
                  <a:gd name="T46" fmla="*/ 92 w 140"/>
                  <a:gd name="T47" fmla="*/ 42 h 82"/>
                  <a:gd name="T48" fmla="*/ 88 w 140"/>
                  <a:gd name="T49" fmla="*/ 40 h 82"/>
                  <a:gd name="T50" fmla="*/ 82 w 140"/>
                  <a:gd name="T51" fmla="*/ 34 h 82"/>
                  <a:gd name="T52" fmla="*/ 66 w 140"/>
                  <a:gd name="T53" fmla="*/ 30 h 82"/>
                  <a:gd name="T54" fmla="*/ 62 w 140"/>
                  <a:gd name="T55" fmla="*/ 20 h 82"/>
                  <a:gd name="T56" fmla="*/ 52 w 140"/>
                  <a:gd name="T57" fmla="*/ 22 h 82"/>
                  <a:gd name="T58" fmla="*/ 36 w 140"/>
                  <a:gd name="T59" fmla="*/ 6 h 82"/>
                  <a:gd name="T60" fmla="*/ 24 w 140"/>
                  <a:gd name="T61" fmla="*/ 2 h 82"/>
                  <a:gd name="T62" fmla="*/ 14 w 140"/>
                  <a:gd name="T63" fmla="*/ 2 h 82"/>
                  <a:gd name="T64" fmla="*/ 6 w 140"/>
                  <a:gd name="T65" fmla="*/ 0 h 82"/>
                  <a:gd name="T66" fmla="*/ 6 w 140"/>
                  <a:gd name="T67" fmla="*/ 10 h 82"/>
                  <a:gd name="T68" fmla="*/ 2 w 140"/>
                  <a:gd name="T69" fmla="*/ 1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82">
                    <a:moveTo>
                      <a:pt x="2" y="18"/>
                    </a:moveTo>
                    <a:lnTo>
                      <a:pt x="0" y="28"/>
                    </a:lnTo>
                    <a:lnTo>
                      <a:pt x="6" y="34"/>
                    </a:lnTo>
                    <a:lnTo>
                      <a:pt x="10" y="34"/>
                    </a:lnTo>
                    <a:lnTo>
                      <a:pt x="20" y="46"/>
                    </a:lnTo>
                    <a:lnTo>
                      <a:pt x="26" y="46"/>
                    </a:lnTo>
                    <a:lnTo>
                      <a:pt x="46" y="56"/>
                    </a:lnTo>
                    <a:lnTo>
                      <a:pt x="74" y="58"/>
                    </a:lnTo>
                    <a:lnTo>
                      <a:pt x="84" y="68"/>
                    </a:lnTo>
                    <a:lnTo>
                      <a:pt x="90" y="72"/>
                    </a:lnTo>
                    <a:lnTo>
                      <a:pt x="98" y="72"/>
                    </a:lnTo>
                    <a:lnTo>
                      <a:pt x="106" y="76"/>
                    </a:lnTo>
                    <a:lnTo>
                      <a:pt x="110" y="80"/>
                    </a:lnTo>
                    <a:lnTo>
                      <a:pt x="138" y="82"/>
                    </a:lnTo>
                    <a:lnTo>
                      <a:pt x="140" y="74"/>
                    </a:lnTo>
                    <a:lnTo>
                      <a:pt x="136" y="64"/>
                    </a:lnTo>
                    <a:lnTo>
                      <a:pt x="138" y="52"/>
                    </a:lnTo>
                    <a:lnTo>
                      <a:pt x="130" y="52"/>
                    </a:lnTo>
                    <a:lnTo>
                      <a:pt x="124" y="52"/>
                    </a:lnTo>
                    <a:lnTo>
                      <a:pt x="116" y="50"/>
                    </a:lnTo>
                    <a:lnTo>
                      <a:pt x="110" y="50"/>
                    </a:lnTo>
                    <a:lnTo>
                      <a:pt x="104" y="48"/>
                    </a:lnTo>
                    <a:lnTo>
                      <a:pt x="100" y="46"/>
                    </a:lnTo>
                    <a:lnTo>
                      <a:pt x="92" y="42"/>
                    </a:lnTo>
                    <a:lnTo>
                      <a:pt x="88" y="40"/>
                    </a:lnTo>
                    <a:lnTo>
                      <a:pt x="82" y="34"/>
                    </a:lnTo>
                    <a:lnTo>
                      <a:pt x="66" y="30"/>
                    </a:lnTo>
                    <a:lnTo>
                      <a:pt x="62" y="20"/>
                    </a:lnTo>
                    <a:lnTo>
                      <a:pt x="52" y="22"/>
                    </a:lnTo>
                    <a:lnTo>
                      <a:pt x="36" y="6"/>
                    </a:lnTo>
                    <a:lnTo>
                      <a:pt x="24" y="2"/>
                    </a:lnTo>
                    <a:lnTo>
                      <a:pt x="14" y="2"/>
                    </a:lnTo>
                    <a:lnTo>
                      <a:pt x="6" y="0"/>
                    </a:lnTo>
                    <a:lnTo>
                      <a:pt x="6" y="10"/>
                    </a:lnTo>
                    <a:lnTo>
                      <a:pt x="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57" name="Freeform 165"/>
              <p:cNvSpPr>
                <a:spLocks noEditPoints="1"/>
              </p:cNvSpPr>
              <p:nvPr/>
            </p:nvSpPr>
            <p:spPr bwMode="auto">
              <a:xfrm>
                <a:off x="5910118" y="2164535"/>
                <a:ext cx="94623" cy="119076"/>
              </a:xfrm>
              <a:custGeom>
                <a:avLst/>
                <a:gdLst>
                  <a:gd name="T0" fmla="*/ 51 w 89"/>
                  <a:gd name="T1" fmla="*/ 74 h 112"/>
                  <a:gd name="T2" fmla="*/ 57 w 89"/>
                  <a:gd name="T3" fmla="*/ 76 h 112"/>
                  <a:gd name="T4" fmla="*/ 53 w 89"/>
                  <a:gd name="T5" fmla="*/ 78 h 112"/>
                  <a:gd name="T6" fmla="*/ 89 w 89"/>
                  <a:gd name="T7" fmla="*/ 104 h 112"/>
                  <a:gd name="T8" fmla="*/ 87 w 89"/>
                  <a:gd name="T9" fmla="*/ 78 h 112"/>
                  <a:gd name="T10" fmla="*/ 77 w 89"/>
                  <a:gd name="T11" fmla="*/ 56 h 112"/>
                  <a:gd name="T12" fmla="*/ 69 w 89"/>
                  <a:gd name="T13" fmla="*/ 70 h 112"/>
                  <a:gd name="T14" fmla="*/ 63 w 89"/>
                  <a:gd name="T15" fmla="*/ 66 h 112"/>
                  <a:gd name="T16" fmla="*/ 55 w 89"/>
                  <a:gd name="T17" fmla="*/ 60 h 112"/>
                  <a:gd name="T18" fmla="*/ 71 w 89"/>
                  <a:gd name="T19" fmla="*/ 42 h 112"/>
                  <a:gd name="T20" fmla="*/ 71 w 89"/>
                  <a:gd name="T21" fmla="*/ 26 h 112"/>
                  <a:gd name="T22" fmla="*/ 31 w 89"/>
                  <a:gd name="T23" fmla="*/ 24 h 112"/>
                  <a:gd name="T24" fmla="*/ 27 w 89"/>
                  <a:gd name="T25" fmla="*/ 10 h 112"/>
                  <a:gd name="T26" fmla="*/ 17 w 89"/>
                  <a:gd name="T27" fmla="*/ 4 h 112"/>
                  <a:gd name="T28" fmla="*/ 4 w 89"/>
                  <a:gd name="T29" fmla="*/ 0 h 112"/>
                  <a:gd name="T30" fmla="*/ 0 w 89"/>
                  <a:gd name="T31" fmla="*/ 10 h 112"/>
                  <a:gd name="T32" fmla="*/ 17 w 89"/>
                  <a:gd name="T33" fmla="*/ 28 h 112"/>
                  <a:gd name="T34" fmla="*/ 13 w 89"/>
                  <a:gd name="T35" fmla="*/ 36 h 112"/>
                  <a:gd name="T36" fmla="*/ 6 w 89"/>
                  <a:gd name="T37" fmla="*/ 42 h 112"/>
                  <a:gd name="T38" fmla="*/ 15 w 89"/>
                  <a:gd name="T39" fmla="*/ 56 h 112"/>
                  <a:gd name="T40" fmla="*/ 23 w 89"/>
                  <a:gd name="T41" fmla="*/ 78 h 112"/>
                  <a:gd name="T42" fmla="*/ 29 w 89"/>
                  <a:gd name="T43" fmla="*/ 94 h 112"/>
                  <a:gd name="T44" fmla="*/ 35 w 89"/>
                  <a:gd name="T45" fmla="*/ 92 h 112"/>
                  <a:gd name="T46" fmla="*/ 41 w 89"/>
                  <a:gd name="T47" fmla="*/ 90 h 112"/>
                  <a:gd name="T48" fmla="*/ 47 w 89"/>
                  <a:gd name="T49" fmla="*/ 92 h 112"/>
                  <a:gd name="T50" fmla="*/ 51 w 89"/>
                  <a:gd name="T51" fmla="*/ 86 h 112"/>
                  <a:gd name="T52" fmla="*/ 47 w 89"/>
                  <a:gd name="T53" fmla="*/ 74 h 112"/>
                  <a:gd name="T54" fmla="*/ 49 w 89"/>
                  <a:gd name="T55" fmla="*/ 68 h 112"/>
                  <a:gd name="T56" fmla="*/ 53 w 89"/>
                  <a:gd name="T57" fmla="*/ 70 h 112"/>
                  <a:gd name="T58" fmla="*/ 63 w 89"/>
                  <a:gd name="T59" fmla="*/ 74 h 112"/>
                  <a:gd name="T60" fmla="*/ 71 w 89"/>
                  <a:gd name="T61" fmla="*/ 80 h 112"/>
                  <a:gd name="T62" fmla="*/ 75 w 89"/>
                  <a:gd name="T63" fmla="*/ 92 h 112"/>
                  <a:gd name="T64" fmla="*/ 79 w 89"/>
                  <a:gd name="T65" fmla="*/ 104 h 112"/>
                  <a:gd name="T66" fmla="*/ 85 w 89"/>
                  <a:gd name="T67" fmla="*/ 110 h 112"/>
                  <a:gd name="T68" fmla="*/ 85 w 89"/>
                  <a:gd name="T6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112">
                    <a:moveTo>
                      <a:pt x="53" y="78"/>
                    </a:moveTo>
                    <a:lnTo>
                      <a:pt x="51" y="74"/>
                    </a:lnTo>
                    <a:lnTo>
                      <a:pt x="53" y="74"/>
                    </a:lnTo>
                    <a:lnTo>
                      <a:pt x="57" y="76"/>
                    </a:lnTo>
                    <a:lnTo>
                      <a:pt x="55" y="78"/>
                    </a:lnTo>
                    <a:lnTo>
                      <a:pt x="53" y="78"/>
                    </a:lnTo>
                    <a:close/>
                    <a:moveTo>
                      <a:pt x="85" y="104"/>
                    </a:moveTo>
                    <a:lnTo>
                      <a:pt x="89" y="104"/>
                    </a:lnTo>
                    <a:lnTo>
                      <a:pt x="87" y="90"/>
                    </a:lnTo>
                    <a:lnTo>
                      <a:pt x="87" y="78"/>
                    </a:lnTo>
                    <a:lnTo>
                      <a:pt x="79" y="68"/>
                    </a:lnTo>
                    <a:lnTo>
                      <a:pt x="77" y="56"/>
                    </a:lnTo>
                    <a:lnTo>
                      <a:pt x="71" y="56"/>
                    </a:lnTo>
                    <a:lnTo>
                      <a:pt x="69" y="70"/>
                    </a:lnTo>
                    <a:lnTo>
                      <a:pt x="67" y="70"/>
                    </a:lnTo>
                    <a:lnTo>
                      <a:pt x="63" y="66"/>
                    </a:lnTo>
                    <a:lnTo>
                      <a:pt x="61" y="68"/>
                    </a:lnTo>
                    <a:lnTo>
                      <a:pt x="55" y="60"/>
                    </a:lnTo>
                    <a:lnTo>
                      <a:pt x="61" y="46"/>
                    </a:lnTo>
                    <a:lnTo>
                      <a:pt x="71" y="42"/>
                    </a:lnTo>
                    <a:lnTo>
                      <a:pt x="77" y="32"/>
                    </a:lnTo>
                    <a:lnTo>
                      <a:pt x="71" y="26"/>
                    </a:lnTo>
                    <a:lnTo>
                      <a:pt x="49" y="28"/>
                    </a:lnTo>
                    <a:lnTo>
                      <a:pt x="31" y="24"/>
                    </a:lnTo>
                    <a:lnTo>
                      <a:pt x="31" y="10"/>
                    </a:lnTo>
                    <a:lnTo>
                      <a:pt x="27" y="10"/>
                    </a:lnTo>
                    <a:lnTo>
                      <a:pt x="23" y="12"/>
                    </a:lnTo>
                    <a:lnTo>
                      <a:pt x="17" y="4"/>
                    </a:lnTo>
                    <a:lnTo>
                      <a:pt x="13" y="6"/>
                    </a:lnTo>
                    <a:lnTo>
                      <a:pt x="4" y="0"/>
                    </a:lnTo>
                    <a:lnTo>
                      <a:pt x="4" y="6"/>
                    </a:lnTo>
                    <a:lnTo>
                      <a:pt x="0" y="10"/>
                    </a:lnTo>
                    <a:lnTo>
                      <a:pt x="2" y="18"/>
                    </a:lnTo>
                    <a:lnTo>
                      <a:pt x="17" y="28"/>
                    </a:lnTo>
                    <a:lnTo>
                      <a:pt x="13" y="30"/>
                    </a:lnTo>
                    <a:lnTo>
                      <a:pt x="13" y="36"/>
                    </a:lnTo>
                    <a:lnTo>
                      <a:pt x="6" y="38"/>
                    </a:lnTo>
                    <a:lnTo>
                      <a:pt x="6" y="42"/>
                    </a:lnTo>
                    <a:lnTo>
                      <a:pt x="17" y="48"/>
                    </a:lnTo>
                    <a:lnTo>
                      <a:pt x="15" y="56"/>
                    </a:lnTo>
                    <a:lnTo>
                      <a:pt x="23" y="70"/>
                    </a:lnTo>
                    <a:lnTo>
                      <a:pt x="23" y="78"/>
                    </a:lnTo>
                    <a:lnTo>
                      <a:pt x="25" y="82"/>
                    </a:lnTo>
                    <a:lnTo>
                      <a:pt x="29" y="94"/>
                    </a:lnTo>
                    <a:lnTo>
                      <a:pt x="31" y="94"/>
                    </a:lnTo>
                    <a:lnTo>
                      <a:pt x="35" y="92"/>
                    </a:lnTo>
                    <a:lnTo>
                      <a:pt x="39" y="92"/>
                    </a:lnTo>
                    <a:lnTo>
                      <a:pt x="41" y="90"/>
                    </a:lnTo>
                    <a:lnTo>
                      <a:pt x="43" y="90"/>
                    </a:lnTo>
                    <a:lnTo>
                      <a:pt x="47" y="92"/>
                    </a:lnTo>
                    <a:lnTo>
                      <a:pt x="47" y="88"/>
                    </a:lnTo>
                    <a:lnTo>
                      <a:pt x="51" y="86"/>
                    </a:lnTo>
                    <a:lnTo>
                      <a:pt x="49" y="80"/>
                    </a:lnTo>
                    <a:lnTo>
                      <a:pt x="47" y="74"/>
                    </a:lnTo>
                    <a:lnTo>
                      <a:pt x="49" y="70"/>
                    </a:lnTo>
                    <a:lnTo>
                      <a:pt x="49" y="68"/>
                    </a:lnTo>
                    <a:lnTo>
                      <a:pt x="49" y="64"/>
                    </a:lnTo>
                    <a:lnTo>
                      <a:pt x="53" y="70"/>
                    </a:lnTo>
                    <a:lnTo>
                      <a:pt x="59" y="74"/>
                    </a:lnTo>
                    <a:lnTo>
                      <a:pt x="63" y="74"/>
                    </a:lnTo>
                    <a:lnTo>
                      <a:pt x="67" y="72"/>
                    </a:lnTo>
                    <a:lnTo>
                      <a:pt x="71" y="80"/>
                    </a:lnTo>
                    <a:lnTo>
                      <a:pt x="73" y="82"/>
                    </a:lnTo>
                    <a:lnTo>
                      <a:pt x="75" y="92"/>
                    </a:lnTo>
                    <a:lnTo>
                      <a:pt x="75" y="96"/>
                    </a:lnTo>
                    <a:lnTo>
                      <a:pt x="79" y="104"/>
                    </a:lnTo>
                    <a:lnTo>
                      <a:pt x="83" y="112"/>
                    </a:lnTo>
                    <a:lnTo>
                      <a:pt x="85" y="110"/>
                    </a:lnTo>
                    <a:lnTo>
                      <a:pt x="83" y="106"/>
                    </a:lnTo>
                    <a:lnTo>
                      <a:pt x="85" y="10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58" name="Freeform 10"/>
              <p:cNvSpPr>
                <a:spLocks noEditPoints="1"/>
              </p:cNvSpPr>
              <p:nvPr/>
            </p:nvSpPr>
            <p:spPr bwMode="auto">
              <a:xfrm>
                <a:off x="3085245" y="3183063"/>
                <a:ext cx="283869" cy="688942"/>
              </a:xfrm>
              <a:custGeom>
                <a:avLst/>
                <a:gdLst>
                  <a:gd name="T0" fmla="*/ 181 w 267"/>
                  <a:gd name="T1" fmla="*/ 345 h 648"/>
                  <a:gd name="T2" fmla="*/ 265 w 267"/>
                  <a:gd name="T3" fmla="*/ 644 h 648"/>
                  <a:gd name="T4" fmla="*/ 251 w 267"/>
                  <a:gd name="T5" fmla="*/ 642 h 648"/>
                  <a:gd name="T6" fmla="*/ 209 w 267"/>
                  <a:gd name="T7" fmla="*/ 170 h 648"/>
                  <a:gd name="T8" fmla="*/ 213 w 267"/>
                  <a:gd name="T9" fmla="*/ 216 h 648"/>
                  <a:gd name="T10" fmla="*/ 211 w 267"/>
                  <a:gd name="T11" fmla="*/ 248 h 648"/>
                  <a:gd name="T12" fmla="*/ 239 w 267"/>
                  <a:gd name="T13" fmla="*/ 265 h 648"/>
                  <a:gd name="T14" fmla="*/ 251 w 267"/>
                  <a:gd name="T15" fmla="*/ 287 h 648"/>
                  <a:gd name="T16" fmla="*/ 249 w 267"/>
                  <a:gd name="T17" fmla="*/ 309 h 648"/>
                  <a:gd name="T18" fmla="*/ 211 w 267"/>
                  <a:gd name="T19" fmla="*/ 335 h 648"/>
                  <a:gd name="T20" fmla="*/ 175 w 267"/>
                  <a:gd name="T21" fmla="*/ 333 h 648"/>
                  <a:gd name="T22" fmla="*/ 179 w 267"/>
                  <a:gd name="T23" fmla="*/ 345 h 648"/>
                  <a:gd name="T24" fmla="*/ 183 w 267"/>
                  <a:gd name="T25" fmla="*/ 371 h 648"/>
                  <a:gd name="T26" fmla="*/ 157 w 267"/>
                  <a:gd name="T27" fmla="*/ 375 h 648"/>
                  <a:gd name="T28" fmla="*/ 141 w 267"/>
                  <a:gd name="T29" fmla="*/ 379 h 648"/>
                  <a:gd name="T30" fmla="*/ 157 w 267"/>
                  <a:gd name="T31" fmla="*/ 405 h 648"/>
                  <a:gd name="T32" fmla="*/ 167 w 267"/>
                  <a:gd name="T33" fmla="*/ 397 h 648"/>
                  <a:gd name="T34" fmla="*/ 167 w 267"/>
                  <a:gd name="T35" fmla="*/ 413 h 648"/>
                  <a:gd name="T36" fmla="*/ 155 w 267"/>
                  <a:gd name="T37" fmla="*/ 411 h 648"/>
                  <a:gd name="T38" fmla="*/ 157 w 267"/>
                  <a:gd name="T39" fmla="*/ 423 h 648"/>
                  <a:gd name="T40" fmla="*/ 161 w 267"/>
                  <a:gd name="T41" fmla="*/ 447 h 648"/>
                  <a:gd name="T42" fmla="*/ 155 w 267"/>
                  <a:gd name="T43" fmla="*/ 455 h 648"/>
                  <a:gd name="T44" fmla="*/ 135 w 267"/>
                  <a:gd name="T45" fmla="*/ 479 h 648"/>
                  <a:gd name="T46" fmla="*/ 171 w 267"/>
                  <a:gd name="T47" fmla="*/ 495 h 648"/>
                  <a:gd name="T48" fmla="*/ 175 w 267"/>
                  <a:gd name="T49" fmla="*/ 513 h 648"/>
                  <a:gd name="T50" fmla="*/ 159 w 267"/>
                  <a:gd name="T51" fmla="*/ 540 h 648"/>
                  <a:gd name="T52" fmla="*/ 161 w 267"/>
                  <a:gd name="T53" fmla="*/ 554 h 648"/>
                  <a:gd name="T54" fmla="*/ 151 w 267"/>
                  <a:gd name="T55" fmla="*/ 570 h 648"/>
                  <a:gd name="T56" fmla="*/ 173 w 267"/>
                  <a:gd name="T57" fmla="*/ 590 h 648"/>
                  <a:gd name="T58" fmla="*/ 115 w 267"/>
                  <a:gd name="T59" fmla="*/ 584 h 648"/>
                  <a:gd name="T60" fmla="*/ 91 w 267"/>
                  <a:gd name="T61" fmla="*/ 566 h 648"/>
                  <a:gd name="T62" fmla="*/ 77 w 267"/>
                  <a:gd name="T63" fmla="*/ 497 h 648"/>
                  <a:gd name="T64" fmla="*/ 71 w 267"/>
                  <a:gd name="T65" fmla="*/ 447 h 648"/>
                  <a:gd name="T66" fmla="*/ 43 w 267"/>
                  <a:gd name="T67" fmla="*/ 417 h 648"/>
                  <a:gd name="T68" fmla="*/ 29 w 267"/>
                  <a:gd name="T69" fmla="*/ 355 h 648"/>
                  <a:gd name="T70" fmla="*/ 29 w 267"/>
                  <a:gd name="T71" fmla="*/ 325 h 648"/>
                  <a:gd name="T72" fmla="*/ 25 w 267"/>
                  <a:gd name="T73" fmla="*/ 283 h 648"/>
                  <a:gd name="T74" fmla="*/ 20 w 267"/>
                  <a:gd name="T75" fmla="*/ 232 h 648"/>
                  <a:gd name="T76" fmla="*/ 2 w 267"/>
                  <a:gd name="T77" fmla="*/ 192 h 648"/>
                  <a:gd name="T78" fmla="*/ 2 w 267"/>
                  <a:gd name="T79" fmla="*/ 128 h 648"/>
                  <a:gd name="T80" fmla="*/ 16 w 267"/>
                  <a:gd name="T81" fmla="*/ 94 h 648"/>
                  <a:gd name="T82" fmla="*/ 12 w 267"/>
                  <a:gd name="T83" fmla="*/ 62 h 648"/>
                  <a:gd name="T84" fmla="*/ 27 w 267"/>
                  <a:gd name="T85" fmla="*/ 20 h 648"/>
                  <a:gd name="T86" fmla="*/ 45 w 267"/>
                  <a:gd name="T87" fmla="*/ 0 h 648"/>
                  <a:gd name="T88" fmla="*/ 77 w 267"/>
                  <a:gd name="T89" fmla="*/ 18 h 648"/>
                  <a:gd name="T90" fmla="*/ 111 w 267"/>
                  <a:gd name="T91" fmla="*/ 18 h 648"/>
                  <a:gd name="T92" fmla="*/ 165 w 267"/>
                  <a:gd name="T93" fmla="*/ 52 h 648"/>
                  <a:gd name="T94" fmla="*/ 183 w 267"/>
                  <a:gd name="T95" fmla="*/ 108 h 648"/>
                  <a:gd name="T96" fmla="*/ 241 w 267"/>
                  <a:gd name="T97" fmla="*/ 96 h 648"/>
                  <a:gd name="T98" fmla="*/ 265 w 267"/>
                  <a:gd name="T99" fmla="*/ 84 h 648"/>
                  <a:gd name="T100" fmla="*/ 225 w 267"/>
                  <a:gd name="T101" fmla="*/ 148 h 648"/>
                  <a:gd name="T102" fmla="*/ 243 w 267"/>
                  <a:gd name="T103" fmla="*/ 642 h 648"/>
                  <a:gd name="T104" fmla="*/ 217 w 267"/>
                  <a:gd name="T105" fmla="*/ 644 h 648"/>
                  <a:gd name="T106" fmla="*/ 173 w 267"/>
                  <a:gd name="T107" fmla="*/ 600 h 648"/>
                  <a:gd name="T108" fmla="*/ 187 w 267"/>
                  <a:gd name="T109" fmla="*/ 614 h 648"/>
                  <a:gd name="T110" fmla="*/ 209 w 267"/>
                  <a:gd name="T111" fmla="*/ 62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648">
                    <a:moveTo>
                      <a:pt x="179" y="343"/>
                    </a:moveTo>
                    <a:lnTo>
                      <a:pt x="179" y="341"/>
                    </a:lnTo>
                    <a:lnTo>
                      <a:pt x="183" y="341"/>
                    </a:lnTo>
                    <a:lnTo>
                      <a:pt x="183" y="345"/>
                    </a:lnTo>
                    <a:lnTo>
                      <a:pt x="181" y="345"/>
                    </a:lnTo>
                    <a:lnTo>
                      <a:pt x="181" y="343"/>
                    </a:lnTo>
                    <a:lnTo>
                      <a:pt x="179" y="343"/>
                    </a:lnTo>
                    <a:close/>
                    <a:moveTo>
                      <a:pt x="255" y="644"/>
                    </a:moveTo>
                    <a:lnTo>
                      <a:pt x="257" y="642"/>
                    </a:lnTo>
                    <a:lnTo>
                      <a:pt x="265" y="644"/>
                    </a:lnTo>
                    <a:lnTo>
                      <a:pt x="267" y="642"/>
                    </a:lnTo>
                    <a:lnTo>
                      <a:pt x="265" y="640"/>
                    </a:lnTo>
                    <a:lnTo>
                      <a:pt x="255" y="642"/>
                    </a:lnTo>
                    <a:lnTo>
                      <a:pt x="253" y="642"/>
                    </a:lnTo>
                    <a:lnTo>
                      <a:pt x="251" y="642"/>
                    </a:lnTo>
                    <a:lnTo>
                      <a:pt x="251" y="642"/>
                    </a:lnTo>
                    <a:lnTo>
                      <a:pt x="251" y="644"/>
                    </a:lnTo>
                    <a:lnTo>
                      <a:pt x="255" y="644"/>
                    </a:lnTo>
                    <a:close/>
                    <a:moveTo>
                      <a:pt x="213" y="164"/>
                    </a:moveTo>
                    <a:lnTo>
                      <a:pt x="209" y="170"/>
                    </a:lnTo>
                    <a:lnTo>
                      <a:pt x="213" y="184"/>
                    </a:lnTo>
                    <a:lnTo>
                      <a:pt x="209" y="196"/>
                    </a:lnTo>
                    <a:lnTo>
                      <a:pt x="209" y="200"/>
                    </a:lnTo>
                    <a:lnTo>
                      <a:pt x="209" y="210"/>
                    </a:lnTo>
                    <a:lnTo>
                      <a:pt x="213" y="216"/>
                    </a:lnTo>
                    <a:lnTo>
                      <a:pt x="209" y="222"/>
                    </a:lnTo>
                    <a:lnTo>
                      <a:pt x="207" y="230"/>
                    </a:lnTo>
                    <a:lnTo>
                      <a:pt x="211" y="240"/>
                    </a:lnTo>
                    <a:lnTo>
                      <a:pt x="211" y="244"/>
                    </a:lnTo>
                    <a:lnTo>
                      <a:pt x="211" y="248"/>
                    </a:lnTo>
                    <a:lnTo>
                      <a:pt x="215" y="252"/>
                    </a:lnTo>
                    <a:lnTo>
                      <a:pt x="221" y="252"/>
                    </a:lnTo>
                    <a:lnTo>
                      <a:pt x="231" y="261"/>
                    </a:lnTo>
                    <a:lnTo>
                      <a:pt x="235" y="265"/>
                    </a:lnTo>
                    <a:lnTo>
                      <a:pt x="239" y="265"/>
                    </a:lnTo>
                    <a:lnTo>
                      <a:pt x="241" y="269"/>
                    </a:lnTo>
                    <a:lnTo>
                      <a:pt x="239" y="279"/>
                    </a:lnTo>
                    <a:lnTo>
                      <a:pt x="241" y="283"/>
                    </a:lnTo>
                    <a:lnTo>
                      <a:pt x="247" y="287"/>
                    </a:lnTo>
                    <a:lnTo>
                      <a:pt x="251" y="287"/>
                    </a:lnTo>
                    <a:lnTo>
                      <a:pt x="251" y="289"/>
                    </a:lnTo>
                    <a:lnTo>
                      <a:pt x="255" y="293"/>
                    </a:lnTo>
                    <a:lnTo>
                      <a:pt x="255" y="297"/>
                    </a:lnTo>
                    <a:lnTo>
                      <a:pt x="251" y="305"/>
                    </a:lnTo>
                    <a:lnTo>
                      <a:pt x="249" y="309"/>
                    </a:lnTo>
                    <a:lnTo>
                      <a:pt x="243" y="321"/>
                    </a:lnTo>
                    <a:lnTo>
                      <a:pt x="239" y="325"/>
                    </a:lnTo>
                    <a:lnTo>
                      <a:pt x="229" y="329"/>
                    </a:lnTo>
                    <a:lnTo>
                      <a:pt x="221" y="335"/>
                    </a:lnTo>
                    <a:lnTo>
                      <a:pt x="211" y="335"/>
                    </a:lnTo>
                    <a:lnTo>
                      <a:pt x="199" y="339"/>
                    </a:lnTo>
                    <a:lnTo>
                      <a:pt x="191" y="339"/>
                    </a:lnTo>
                    <a:lnTo>
                      <a:pt x="185" y="337"/>
                    </a:lnTo>
                    <a:lnTo>
                      <a:pt x="181" y="337"/>
                    </a:lnTo>
                    <a:lnTo>
                      <a:pt x="175" y="333"/>
                    </a:lnTo>
                    <a:lnTo>
                      <a:pt x="173" y="333"/>
                    </a:lnTo>
                    <a:lnTo>
                      <a:pt x="175" y="337"/>
                    </a:lnTo>
                    <a:lnTo>
                      <a:pt x="175" y="343"/>
                    </a:lnTo>
                    <a:lnTo>
                      <a:pt x="177" y="347"/>
                    </a:lnTo>
                    <a:lnTo>
                      <a:pt x="179" y="345"/>
                    </a:lnTo>
                    <a:lnTo>
                      <a:pt x="181" y="349"/>
                    </a:lnTo>
                    <a:lnTo>
                      <a:pt x="179" y="353"/>
                    </a:lnTo>
                    <a:lnTo>
                      <a:pt x="179" y="363"/>
                    </a:lnTo>
                    <a:lnTo>
                      <a:pt x="183" y="367"/>
                    </a:lnTo>
                    <a:lnTo>
                      <a:pt x="183" y="371"/>
                    </a:lnTo>
                    <a:lnTo>
                      <a:pt x="177" y="377"/>
                    </a:lnTo>
                    <a:lnTo>
                      <a:pt x="175" y="379"/>
                    </a:lnTo>
                    <a:lnTo>
                      <a:pt x="167" y="379"/>
                    </a:lnTo>
                    <a:lnTo>
                      <a:pt x="161" y="379"/>
                    </a:lnTo>
                    <a:lnTo>
                      <a:pt x="157" y="375"/>
                    </a:lnTo>
                    <a:lnTo>
                      <a:pt x="145" y="373"/>
                    </a:lnTo>
                    <a:lnTo>
                      <a:pt x="145" y="371"/>
                    </a:lnTo>
                    <a:lnTo>
                      <a:pt x="141" y="371"/>
                    </a:lnTo>
                    <a:lnTo>
                      <a:pt x="141" y="373"/>
                    </a:lnTo>
                    <a:lnTo>
                      <a:pt x="141" y="379"/>
                    </a:lnTo>
                    <a:lnTo>
                      <a:pt x="145" y="387"/>
                    </a:lnTo>
                    <a:lnTo>
                      <a:pt x="147" y="395"/>
                    </a:lnTo>
                    <a:lnTo>
                      <a:pt x="149" y="399"/>
                    </a:lnTo>
                    <a:lnTo>
                      <a:pt x="157" y="401"/>
                    </a:lnTo>
                    <a:lnTo>
                      <a:pt x="157" y="405"/>
                    </a:lnTo>
                    <a:lnTo>
                      <a:pt x="165" y="405"/>
                    </a:lnTo>
                    <a:lnTo>
                      <a:pt x="165" y="401"/>
                    </a:lnTo>
                    <a:lnTo>
                      <a:pt x="161" y="401"/>
                    </a:lnTo>
                    <a:lnTo>
                      <a:pt x="165" y="399"/>
                    </a:lnTo>
                    <a:lnTo>
                      <a:pt x="167" y="397"/>
                    </a:lnTo>
                    <a:lnTo>
                      <a:pt x="169" y="397"/>
                    </a:lnTo>
                    <a:lnTo>
                      <a:pt x="173" y="403"/>
                    </a:lnTo>
                    <a:lnTo>
                      <a:pt x="173" y="409"/>
                    </a:lnTo>
                    <a:lnTo>
                      <a:pt x="173" y="411"/>
                    </a:lnTo>
                    <a:lnTo>
                      <a:pt x="167" y="413"/>
                    </a:lnTo>
                    <a:lnTo>
                      <a:pt x="167" y="407"/>
                    </a:lnTo>
                    <a:lnTo>
                      <a:pt x="165" y="407"/>
                    </a:lnTo>
                    <a:lnTo>
                      <a:pt x="159" y="407"/>
                    </a:lnTo>
                    <a:lnTo>
                      <a:pt x="157" y="409"/>
                    </a:lnTo>
                    <a:lnTo>
                      <a:pt x="155" y="411"/>
                    </a:lnTo>
                    <a:lnTo>
                      <a:pt x="155" y="413"/>
                    </a:lnTo>
                    <a:lnTo>
                      <a:pt x="163" y="413"/>
                    </a:lnTo>
                    <a:lnTo>
                      <a:pt x="167" y="413"/>
                    </a:lnTo>
                    <a:lnTo>
                      <a:pt x="161" y="421"/>
                    </a:lnTo>
                    <a:lnTo>
                      <a:pt x="157" y="423"/>
                    </a:lnTo>
                    <a:lnTo>
                      <a:pt x="157" y="425"/>
                    </a:lnTo>
                    <a:lnTo>
                      <a:pt x="155" y="429"/>
                    </a:lnTo>
                    <a:lnTo>
                      <a:pt x="155" y="433"/>
                    </a:lnTo>
                    <a:lnTo>
                      <a:pt x="161" y="441"/>
                    </a:lnTo>
                    <a:lnTo>
                      <a:pt x="161" y="447"/>
                    </a:lnTo>
                    <a:lnTo>
                      <a:pt x="157" y="449"/>
                    </a:lnTo>
                    <a:lnTo>
                      <a:pt x="157" y="451"/>
                    </a:lnTo>
                    <a:lnTo>
                      <a:pt x="159" y="453"/>
                    </a:lnTo>
                    <a:lnTo>
                      <a:pt x="159" y="457"/>
                    </a:lnTo>
                    <a:lnTo>
                      <a:pt x="155" y="455"/>
                    </a:lnTo>
                    <a:lnTo>
                      <a:pt x="149" y="457"/>
                    </a:lnTo>
                    <a:lnTo>
                      <a:pt x="149" y="459"/>
                    </a:lnTo>
                    <a:lnTo>
                      <a:pt x="145" y="459"/>
                    </a:lnTo>
                    <a:lnTo>
                      <a:pt x="135" y="469"/>
                    </a:lnTo>
                    <a:lnTo>
                      <a:pt x="135" y="479"/>
                    </a:lnTo>
                    <a:lnTo>
                      <a:pt x="141" y="485"/>
                    </a:lnTo>
                    <a:lnTo>
                      <a:pt x="147" y="487"/>
                    </a:lnTo>
                    <a:lnTo>
                      <a:pt x="157" y="493"/>
                    </a:lnTo>
                    <a:lnTo>
                      <a:pt x="163" y="495"/>
                    </a:lnTo>
                    <a:lnTo>
                      <a:pt x="171" y="495"/>
                    </a:lnTo>
                    <a:lnTo>
                      <a:pt x="171" y="497"/>
                    </a:lnTo>
                    <a:lnTo>
                      <a:pt x="173" y="503"/>
                    </a:lnTo>
                    <a:lnTo>
                      <a:pt x="173" y="507"/>
                    </a:lnTo>
                    <a:lnTo>
                      <a:pt x="175" y="509"/>
                    </a:lnTo>
                    <a:lnTo>
                      <a:pt x="175" y="513"/>
                    </a:lnTo>
                    <a:lnTo>
                      <a:pt x="173" y="513"/>
                    </a:lnTo>
                    <a:lnTo>
                      <a:pt x="169" y="521"/>
                    </a:lnTo>
                    <a:lnTo>
                      <a:pt x="163" y="526"/>
                    </a:lnTo>
                    <a:lnTo>
                      <a:pt x="159" y="532"/>
                    </a:lnTo>
                    <a:lnTo>
                      <a:pt x="159" y="540"/>
                    </a:lnTo>
                    <a:lnTo>
                      <a:pt x="161" y="538"/>
                    </a:lnTo>
                    <a:lnTo>
                      <a:pt x="163" y="542"/>
                    </a:lnTo>
                    <a:lnTo>
                      <a:pt x="163" y="544"/>
                    </a:lnTo>
                    <a:lnTo>
                      <a:pt x="163" y="546"/>
                    </a:lnTo>
                    <a:lnTo>
                      <a:pt x="161" y="554"/>
                    </a:lnTo>
                    <a:lnTo>
                      <a:pt x="155" y="554"/>
                    </a:lnTo>
                    <a:lnTo>
                      <a:pt x="151" y="560"/>
                    </a:lnTo>
                    <a:lnTo>
                      <a:pt x="151" y="566"/>
                    </a:lnTo>
                    <a:lnTo>
                      <a:pt x="149" y="570"/>
                    </a:lnTo>
                    <a:lnTo>
                      <a:pt x="151" y="570"/>
                    </a:lnTo>
                    <a:lnTo>
                      <a:pt x="159" y="580"/>
                    </a:lnTo>
                    <a:lnTo>
                      <a:pt x="155" y="580"/>
                    </a:lnTo>
                    <a:lnTo>
                      <a:pt x="161" y="582"/>
                    </a:lnTo>
                    <a:lnTo>
                      <a:pt x="167" y="588"/>
                    </a:lnTo>
                    <a:lnTo>
                      <a:pt x="173" y="590"/>
                    </a:lnTo>
                    <a:lnTo>
                      <a:pt x="175" y="592"/>
                    </a:lnTo>
                    <a:lnTo>
                      <a:pt x="161" y="588"/>
                    </a:lnTo>
                    <a:lnTo>
                      <a:pt x="151" y="590"/>
                    </a:lnTo>
                    <a:lnTo>
                      <a:pt x="121" y="590"/>
                    </a:lnTo>
                    <a:lnTo>
                      <a:pt x="115" y="584"/>
                    </a:lnTo>
                    <a:lnTo>
                      <a:pt x="109" y="580"/>
                    </a:lnTo>
                    <a:lnTo>
                      <a:pt x="109" y="578"/>
                    </a:lnTo>
                    <a:lnTo>
                      <a:pt x="109" y="572"/>
                    </a:lnTo>
                    <a:lnTo>
                      <a:pt x="101" y="564"/>
                    </a:lnTo>
                    <a:lnTo>
                      <a:pt x="91" y="566"/>
                    </a:lnTo>
                    <a:lnTo>
                      <a:pt x="73" y="542"/>
                    </a:lnTo>
                    <a:lnTo>
                      <a:pt x="83" y="530"/>
                    </a:lnTo>
                    <a:lnTo>
                      <a:pt x="79" y="511"/>
                    </a:lnTo>
                    <a:lnTo>
                      <a:pt x="75" y="507"/>
                    </a:lnTo>
                    <a:lnTo>
                      <a:pt x="77" y="497"/>
                    </a:lnTo>
                    <a:lnTo>
                      <a:pt x="75" y="483"/>
                    </a:lnTo>
                    <a:lnTo>
                      <a:pt x="73" y="471"/>
                    </a:lnTo>
                    <a:lnTo>
                      <a:pt x="69" y="467"/>
                    </a:lnTo>
                    <a:lnTo>
                      <a:pt x="71" y="463"/>
                    </a:lnTo>
                    <a:lnTo>
                      <a:pt x="71" y="447"/>
                    </a:lnTo>
                    <a:lnTo>
                      <a:pt x="59" y="439"/>
                    </a:lnTo>
                    <a:lnTo>
                      <a:pt x="53" y="429"/>
                    </a:lnTo>
                    <a:lnTo>
                      <a:pt x="49" y="421"/>
                    </a:lnTo>
                    <a:lnTo>
                      <a:pt x="49" y="417"/>
                    </a:lnTo>
                    <a:lnTo>
                      <a:pt x="43" y="417"/>
                    </a:lnTo>
                    <a:lnTo>
                      <a:pt x="39" y="401"/>
                    </a:lnTo>
                    <a:lnTo>
                      <a:pt x="39" y="391"/>
                    </a:lnTo>
                    <a:lnTo>
                      <a:pt x="33" y="381"/>
                    </a:lnTo>
                    <a:lnTo>
                      <a:pt x="29" y="363"/>
                    </a:lnTo>
                    <a:lnTo>
                      <a:pt x="29" y="355"/>
                    </a:lnTo>
                    <a:lnTo>
                      <a:pt x="27" y="349"/>
                    </a:lnTo>
                    <a:lnTo>
                      <a:pt x="29" y="341"/>
                    </a:lnTo>
                    <a:lnTo>
                      <a:pt x="27" y="335"/>
                    </a:lnTo>
                    <a:lnTo>
                      <a:pt x="33" y="329"/>
                    </a:lnTo>
                    <a:lnTo>
                      <a:pt x="29" y="325"/>
                    </a:lnTo>
                    <a:lnTo>
                      <a:pt x="22" y="311"/>
                    </a:lnTo>
                    <a:lnTo>
                      <a:pt x="20" y="305"/>
                    </a:lnTo>
                    <a:lnTo>
                      <a:pt x="16" y="295"/>
                    </a:lnTo>
                    <a:lnTo>
                      <a:pt x="18" y="289"/>
                    </a:lnTo>
                    <a:lnTo>
                      <a:pt x="25" y="283"/>
                    </a:lnTo>
                    <a:lnTo>
                      <a:pt x="22" y="273"/>
                    </a:lnTo>
                    <a:lnTo>
                      <a:pt x="18" y="265"/>
                    </a:lnTo>
                    <a:lnTo>
                      <a:pt x="20" y="244"/>
                    </a:lnTo>
                    <a:lnTo>
                      <a:pt x="22" y="242"/>
                    </a:lnTo>
                    <a:lnTo>
                      <a:pt x="20" y="232"/>
                    </a:lnTo>
                    <a:lnTo>
                      <a:pt x="20" y="222"/>
                    </a:lnTo>
                    <a:lnTo>
                      <a:pt x="16" y="222"/>
                    </a:lnTo>
                    <a:lnTo>
                      <a:pt x="12" y="212"/>
                    </a:lnTo>
                    <a:lnTo>
                      <a:pt x="6" y="202"/>
                    </a:lnTo>
                    <a:lnTo>
                      <a:pt x="2" y="192"/>
                    </a:lnTo>
                    <a:lnTo>
                      <a:pt x="2" y="170"/>
                    </a:lnTo>
                    <a:lnTo>
                      <a:pt x="4" y="160"/>
                    </a:lnTo>
                    <a:lnTo>
                      <a:pt x="0" y="146"/>
                    </a:lnTo>
                    <a:lnTo>
                      <a:pt x="2" y="140"/>
                    </a:lnTo>
                    <a:lnTo>
                      <a:pt x="2" y="128"/>
                    </a:lnTo>
                    <a:lnTo>
                      <a:pt x="10" y="122"/>
                    </a:lnTo>
                    <a:lnTo>
                      <a:pt x="12" y="104"/>
                    </a:lnTo>
                    <a:lnTo>
                      <a:pt x="18" y="102"/>
                    </a:lnTo>
                    <a:lnTo>
                      <a:pt x="20" y="100"/>
                    </a:lnTo>
                    <a:lnTo>
                      <a:pt x="16" y="94"/>
                    </a:lnTo>
                    <a:lnTo>
                      <a:pt x="14" y="88"/>
                    </a:lnTo>
                    <a:lnTo>
                      <a:pt x="16" y="84"/>
                    </a:lnTo>
                    <a:lnTo>
                      <a:pt x="10" y="76"/>
                    </a:lnTo>
                    <a:lnTo>
                      <a:pt x="12" y="68"/>
                    </a:lnTo>
                    <a:lnTo>
                      <a:pt x="12" y="62"/>
                    </a:lnTo>
                    <a:lnTo>
                      <a:pt x="8" y="58"/>
                    </a:lnTo>
                    <a:lnTo>
                      <a:pt x="12" y="52"/>
                    </a:lnTo>
                    <a:lnTo>
                      <a:pt x="29" y="44"/>
                    </a:lnTo>
                    <a:lnTo>
                      <a:pt x="31" y="24"/>
                    </a:lnTo>
                    <a:lnTo>
                      <a:pt x="27" y="20"/>
                    </a:lnTo>
                    <a:lnTo>
                      <a:pt x="29" y="16"/>
                    </a:lnTo>
                    <a:lnTo>
                      <a:pt x="35" y="8"/>
                    </a:lnTo>
                    <a:lnTo>
                      <a:pt x="37" y="4"/>
                    </a:lnTo>
                    <a:lnTo>
                      <a:pt x="39" y="0"/>
                    </a:lnTo>
                    <a:lnTo>
                      <a:pt x="45" y="0"/>
                    </a:lnTo>
                    <a:lnTo>
                      <a:pt x="51" y="4"/>
                    </a:lnTo>
                    <a:lnTo>
                      <a:pt x="59" y="2"/>
                    </a:lnTo>
                    <a:lnTo>
                      <a:pt x="69" y="6"/>
                    </a:lnTo>
                    <a:lnTo>
                      <a:pt x="73" y="16"/>
                    </a:lnTo>
                    <a:lnTo>
                      <a:pt x="77" y="18"/>
                    </a:lnTo>
                    <a:lnTo>
                      <a:pt x="81" y="2"/>
                    </a:lnTo>
                    <a:lnTo>
                      <a:pt x="91" y="2"/>
                    </a:lnTo>
                    <a:lnTo>
                      <a:pt x="99" y="2"/>
                    </a:lnTo>
                    <a:lnTo>
                      <a:pt x="105" y="8"/>
                    </a:lnTo>
                    <a:lnTo>
                      <a:pt x="111" y="18"/>
                    </a:lnTo>
                    <a:lnTo>
                      <a:pt x="121" y="24"/>
                    </a:lnTo>
                    <a:lnTo>
                      <a:pt x="129" y="34"/>
                    </a:lnTo>
                    <a:lnTo>
                      <a:pt x="145" y="44"/>
                    </a:lnTo>
                    <a:lnTo>
                      <a:pt x="155" y="46"/>
                    </a:lnTo>
                    <a:lnTo>
                      <a:pt x="165" y="52"/>
                    </a:lnTo>
                    <a:lnTo>
                      <a:pt x="177" y="58"/>
                    </a:lnTo>
                    <a:lnTo>
                      <a:pt x="189" y="62"/>
                    </a:lnTo>
                    <a:lnTo>
                      <a:pt x="199" y="70"/>
                    </a:lnTo>
                    <a:lnTo>
                      <a:pt x="185" y="100"/>
                    </a:lnTo>
                    <a:lnTo>
                      <a:pt x="183" y="108"/>
                    </a:lnTo>
                    <a:lnTo>
                      <a:pt x="193" y="106"/>
                    </a:lnTo>
                    <a:lnTo>
                      <a:pt x="215" y="110"/>
                    </a:lnTo>
                    <a:lnTo>
                      <a:pt x="225" y="106"/>
                    </a:lnTo>
                    <a:lnTo>
                      <a:pt x="235" y="108"/>
                    </a:lnTo>
                    <a:lnTo>
                      <a:pt x="241" y="96"/>
                    </a:lnTo>
                    <a:lnTo>
                      <a:pt x="249" y="90"/>
                    </a:lnTo>
                    <a:lnTo>
                      <a:pt x="247" y="80"/>
                    </a:lnTo>
                    <a:lnTo>
                      <a:pt x="249" y="74"/>
                    </a:lnTo>
                    <a:lnTo>
                      <a:pt x="255" y="72"/>
                    </a:lnTo>
                    <a:lnTo>
                      <a:pt x="265" y="84"/>
                    </a:lnTo>
                    <a:lnTo>
                      <a:pt x="263" y="92"/>
                    </a:lnTo>
                    <a:lnTo>
                      <a:pt x="265" y="104"/>
                    </a:lnTo>
                    <a:lnTo>
                      <a:pt x="249" y="112"/>
                    </a:lnTo>
                    <a:lnTo>
                      <a:pt x="233" y="130"/>
                    </a:lnTo>
                    <a:lnTo>
                      <a:pt x="225" y="148"/>
                    </a:lnTo>
                    <a:lnTo>
                      <a:pt x="215" y="160"/>
                    </a:lnTo>
                    <a:lnTo>
                      <a:pt x="213" y="164"/>
                    </a:lnTo>
                    <a:close/>
                    <a:moveTo>
                      <a:pt x="241" y="640"/>
                    </a:moveTo>
                    <a:lnTo>
                      <a:pt x="243" y="640"/>
                    </a:lnTo>
                    <a:lnTo>
                      <a:pt x="243" y="642"/>
                    </a:lnTo>
                    <a:lnTo>
                      <a:pt x="241" y="646"/>
                    </a:lnTo>
                    <a:lnTo>
                      <a:pt x="235" y="646"/>
                    </a:lnTo>
                    <a:lnTo>
                      <a:pt x="231" y="648"/>
                    </a:lnTo>
                    <a:lnTo>
                      <a:pt x="227" y="646"/>
                    </a:lnTo>
                    <a:lnTo>
                      <a:pt x="217" y="644"/>
                    </a:lnTo>
                    <a:lnTo>
                      <a:pt x="211" y="644"/>
                    </a:lnTo>
                    <a:lnTo>
                      <a:pt x="201" y="644"/>
                    </a:lnTo>
                    <a:lnTo>
                      <a:pt x="195" y="642"/>
                    </a:lnTo>
                    <a:lnTo>
                      <a:pt x="171" y="600"/>
                    </a:lnTo>
                    <a:lnTo>
                      <a:pt x="173" y="600"/>
                    </a:lnTo>
                    <a:lnTo>
                      <a:pt x="181" y="604"/>
                    </a:lnTo>
                    <a:lnTo>
                      <a:pt x="183" y="610"/>
                    </a:lnTo>
                    <a:lnTo>
                      <a:pt x="181" y="610"/>
                    </a:lnTo>
                    <a:lnTo>
                      <a:pt x="181" y="612"/>
                    </a:lnTo>
                    <a:lnTo>
                      <a:pt x="187" y="614"/>
                    </a:lnTo>
                    <a:lnTo>
                      <a:pt x="187" y="616"/>
                    </a:lnTo>
                    <a:lnTo>
                      <a:pt x="193" y="620"/>
                    </a:lnTo>
                    <a:lnTo>
                      <a:pt x="199" y="624"/>
                    </a:lnTo>
                    <a:lnTo>
                      <a:pt x="203" y="626"/>
                    </a:lnTo>
                    <a:lnTo>
                      <a:pt x="209" y="628"/>
                    </a:lnTo>
                    <a:lnTo>
                      <a:pt x="219" y="634"/>
                    </a:lnTo>
                    <a:lnTo>
                      <a:pt x="225" y="636"/>
                    </a:lnTo>
                    <a:lnTo>
                      <a:pt x="231" y="638"/>
                    </a:lnTo>
                    <a:lnTo>
                      <a:pt x="241" y="64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59" name="Freeform 13"/>
              <p:cNvSpPr>
                <a:spLocks/>
              </p:cNvSpPr>
              <p:nvPr/>
            </p:nvSpPr>
            <p:spPr bwMode="auto">
              <a:xfrm>
                <a:off x="3254291" y="2595124"/>
                <a:ext cx="76549" cy="88244"/>
              </a:xfrm>
              <a:custGeom>
                <a:avLst/>
                <a:gdLst>
                  <a:gd name="T0" fmla="*/ 12 w 72"/>
                  <a:gd name="T1" fmla="*/ 19 h 83"/>
                  <a:gd name="T2" fmla="*/ 6 w 72"/>
                  <a:gd name="T3" fmla="*/ 25 h 83"/>
                  <a:gd name="T4" fmla="*/ 6 w 72"/>
                  <a:gd name="T5" fmla="*/ 31 h 83"/>
                  <a:gd name="T6" fmla="*/ 0 w 72"/>
                  <a:gd name="T7" fmla="*/ 39 h 83"/>
                  <a:gd name="T8" fmla="*/ 6 w 72"/>
                  <a:gd name="T9" fmla="*/ 49 h 83"/>
                  <a:gd name="T10" fmla="*/ 12 w 72"/>
                  <a:gd name="T11" fmla="*/ 51 h 83"/>
                  <a:gd name="T12" fmla="*/ 12 w 72"/>
                  <a:gd name="T13" fmla="*/ 59 h 83"/>
                  <a:gd name="T14" fmla="*/ 14 w 72"/>
                  <a:gd name="T15" fmla="*/ 63 h 83"/>
                  <a:gd name="T16" fmla="*/ 18 w 72"/>
                  <a:gd name="T17" fmla="*/ 75 h 83"/>
                  <a:gd name="T18" fmla="*/ 22 w 72"/>
                  <a:gd name="T19" fmla="*/ 81 h 83"/>
                  <a:gd name="T20" fmla="*/ 34 w 72"/>
                  <a:gd name="T21" fmla="*/ 83 h 83"/>
                  <a:gd name="T22" fmla="*/ 36 w 72"/>
                  <a:gd name="T23" fmla="*/ 79 h 83"/>
                  <a:gd name="T24" fmla="*/ 34 w 72"/>
                  <a:gd name="T25" fmla="*/ 75 h 83"/>
                  <a:gd name="T26" fmla="*/ 36 w 72"/>
                  <a:gd name="T27" fmla="*/ 71 h 83"/>
                  <a:gd name="T28" fmla="*/ 42 w 72"/>
                  <a:gd name="T29" fmla="*/ 73 h 83"/>
                  <a:gd name="T30" fmla="*/ 52 w 72"/>
                  <a:gd name="T31" fmla="*/ 71 h 83"/>
                  <a:gd name="T32" fmla="*/ 56 w 72"/>
                  <a:gd name="T33" fmla="*/ 71 h 83"/>
                  <a:gd name="T34" fmla="*/ 62 w 72"/>
                  <a:gd name="T35" fmla="*/ 69 h 83"/>
                  <a:gd name="T36" fmla="*/ 64 w 72"/>
                  <a:gd name="T37" fmla="*/ 59 h 83"/>
                  <a:gd name="T38" fmla="*/ 70 w 72"/>
                  <a:gd name="T39" fmla="*/ 51 h 83"/>
                  <a:gd name="T40" fmla="*/ 64 w 72"/>
                  <a:gd name="T41" fmla="*/ 43 h 83"/>
                  <a:gd name="T42" fmla="*/ 62 w 72"/>
                  <a:gd name="T43" fmla="*/ 29 h 83"/>
                  <a:gd name="T44" fmla="*/ 62 w 72"/>
                  <a:gd name="T45" fmla="*/ 21 h 83"/>
                  <a:gd name="T46" fmla="*/ 70 w 72"/>
                  <a:gd name="T47" fmla="*/ 14 h 83"/>
                  <a:gd name="T48" fmla="*/ 72 w 72"/>
                  <a:gd name="T49" fmla="*/ 8 h 83"/>
                  <a:gd name="T50" fmla="*/ 72 w 72"/>
                  <a:gd name="T51" fmla="*/ 8 h 83"/>
                  <a:gd name="T52" fmla="*/ 66 w 72"/>
                  <a:gd name="T53" fmla="*/ 4 h 83"/>
                  <a:gd name="T54" fmla="*/ 62 w 72"/>
                  <a:gd name="T55" fmla="*/ 4 h 83"/>
                  <a:gd name="T56" fmla="*/ 56 w 72"/>
                  <a:gd name="T57" fmla="*/ 0 h 83"/>
                  <a:gd name="T58" fmla="*/ 52 w 72"/>
                  <a:gd name="T59" fmla="*/ 0 h 83"/>
                  <a:gd name="T60" fmla="*/ 50 w 72"/>
                  <a:gd name="T61" fmla="*/ 2 h 83"/>
                  <a:gd name="T62" fmla="*/ 46 w 72"/>
                  <a:gd name="T63" fmla="*/ 2 h 83"/>
                  <a:gd name="T64" fmla="*/ 36 w 72"/>
                  <a:gd name="T65" fmla="*/ 6 h 83"/>
                  <a:gd name="T66" fmla="*/ 32 w 72"/>
                  <a:gd name="T67" fmla="*/ 4 h 83"/>
                  <a:gd name="T68" fmla="*/ 30 w 72"/>
                  <a:gd name="T69" fmla="*/ 4 h 83"/>
                  <a:gd name="T70" fmla="*/ 22 w 72"/>
                  <a:gd name="T71" fmla="*/ 2 h 83"/>
                  <a:gd name="T72" fmla="*/ 18 w 72"/>
                  <a:gd name="T73" fmla="*/ 2 h 83"/>
                  <a:gd name="T74" fmla="*/ 16 w 72"/>
                  <a:gd name="T75" fmla="*/ 8 h 83"/>
                  <a:gd name="T76" fmla="*/ 14 w 72"/>
                  <a:gd name="T77" fmla="*/ 14 h 83"/>
                  <a:gd name="T78" fmla="*/ 12 w 72"/>
                  <a:gd name="T79" fmla="*/ 1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83">
                    <a:moveTo>
                      <a:pt x="12" y="19"/>
                    </a:moveTo>
                    <a:lnTo>
                      <a:pt x="6" y="25"/>
                    </a:lnTo>
                    <a:lnTo>
                      <a:pt x="6" y="31"/>
                    </a:lnTo>
                    <a:lnTo>
                      <a:pt x="0" y="39"/>
                    </a:lnTo>
                    <a:lnTo>
                      <a:pt x="6" y="49"/>
                    </a:lnTo>
                    <a:lnTo>
                      <a:pt x="12" y="51"/>
                    </a:lnTo>
                    <a:lnTo>
                      <a:pt x="12" y="59"/>
                    </a:lnTo>
                    <a:lnTo>
                      <a:pt x="14" y="63"/>
                    </a:lnTo>
                    <a:lnTo>
                      <a:pt x="18" y="75"/>
                    </a:lnTo>
                    <a:lnTo>
                      <a:pt x="22" y="81"/>
                    </a:lnTo>
                    <a:lnTo>
                      <a:pt x="34" y="83"/>
                    </a:lnTo>
                    <a:lnTo>
                      <a:pt x="36" y="79"/>
                    </a:lnTo>
                    <a:lnTo>
                      <a:pt x="34" y="75"/>
                    </a:lnTo>
                    <a:lnTo>
                      <a:pt x="36" y="71"/>
                    </a:lnTo>
                    <a:lnTo>
                      <a:pt x="42" y="73"/>
                    </a:lnTo>
                    <a:lnTo>
                      <a:pt x="52" y="71"/>
                    </a:lnTo>
                    <a:lnTo>
                      <a:pt x="56" y="71"/>
                    </a:lnTo>
                    <a:lnTo>
                      <a:pt x="62" y="69"/>
                    </a:lnTo>
                    <a:lnTo>
                      <a:pt x="64" y="59"/>
                    </a:lnTo>
                    <a:lnTo>
                      <a:pt x="70" y="51"/>
                    </a:lnTo>
                    <a:lnTo>
                      <a:pt x="64" y="43"/>
                    </a:lnTo>
                    <a:lnTo>
                      <a:pt x="62" y="29"/>
                    </a:lnTo>
                    <a:lnTo>
                      <a:pt x="62" y="21"/>
                    </a:lnTo>
                    <a:lnTo>
                      <a:pt x="70" y="14"/>
                    </a:lnTo>
                    <a:lnTo>
                      <a:pt x="72" y="8"/>
                    </a:lnTo>
                    <a:lnTo>
                      <a:pt x="72" y="8"/>
                    </a:lnTo>
                    <a:lnTo>
                      <a:pt x="66" y="4"/>
                    </a:lnTo>
                    <a:lnTo>
                      <a:pt x="62" y="4"/>
                    </a:lnTo>
                    <a:lnTo>
                      <a:pt x="56" y="0"/>
                    </a:lnTo>
                    <a:lnTo>
                      <a:pt x="52" y="0"/>
                    </a:lnTo>
                    <a:lnTo>
                      <a:pt x="50" y="2"/>
                    </a:lnTo>
                    <a:lnTo>
                      <a:pt x="46" y="2"/>
                    </a:lnTo>
                    <a:lnTo>
                      <a:pt x="36" y="6"/>
                    </a:lnTo>
                    <a:lnTo>
                      <a:pt x="32" y="4"/>
                    </a:lnTo>
                    <a:lnTo>
                      <a:pt x="30" y="4"/>
                    </a:lnTo>
                    <a:lnTo>
                      <a:pt x="22" y="2"/>
                    </a:lnTo>
                    <a:lnTo>
                      <a:pt x="18" y="2"/>
                    </a:lnTo>
                    <a:lnTo>
                      <a:pt x="16" y="8"/>
                    </a:lnTo>
                    <a:lnTo>
                      <a:pt x="14" y="14"/>
                    </a:lnTo>
                    <a:lnTo>
                      <a:pt x="12" y="1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0" name="Freeform 14"/>
              <p:cNvSpPr>
                <a:spLocks/>
              </p:cNvSpPr>
              <p:nvPr/>
            </p:nvSpPr>
            <p:spPr bwMode="auto">
              <a:xfrm>
                <a:off x="3192627" y="2544091"/>
                <a:ext cx="85054" cy="156288"/>
              </a:xfrm>
              <a:custGeom>
                <a:avLst/>
                <a:gdLst>
                  <a:gd name="T0" fmla="*/ 14 w 80"/>
                  <a:gd name="T1" fmla="*/ 22 h 147"/>
                  <a:gd name="T2" fmla="*/ 20 w 80"/>
                  <a:gd name="T3" fmla="*/ 28 h 147"/>
                  <a:gd name="T4" fmla="*/ 12 w 80"/>
                  <a:gd name="T5" fmla="*/ 36 h 147"/>
                  <a:gd name="T6" fmla="*/ 4 w 80"/>
                  <a:gd name="T7" fmla="*/ 44 h 147"/>
                  <a:gd name="T8" fmla="*/ 12 w 80"/>
                  <a:gd name="T9" fmla="*/ 62 h 147"/>
                  <a:gd name="T10" fmla="*/ 20 w 80"/>
                  <a:gd name="T11" fmla="*/ 64 h 147"/>
                  <a:gd name="T12" fmla="*/ 24 w 80"/>
                  <a:gd name="T13" fmla="*/ 69 h 147"/>
                  <a:gd name="T14" fmla="*/ 24 w 80"/>
                  <a:gd name="T15" fmla="*/ 81 h 147"/>
                  <a:gd name="T16" fmla="*/ 34 w 80"/>
                  <a:gd name="T17" fmla="*/ 89 h 147"/>
                  <a:gd name="T18" fmla="*/ 24 w 80"/>
                  <a:gd name="T19" fmla="*/ 97 h 147"/>
                  <a:gd name="T20" fmla="*/ 20 w 80"/>
                  <a:gd name="T21" fmla="*/ 111 h 147"/>
                  <a:gd name="T22" fmla="*/ 26 w 80"/>
                  <a:gd name="T23" fmla="*/ 123 h 147"/>
                  <a:gd name="T24" fmla="*/ 36 w 80"/>
                  <a:gd name="T25" fmla="*/ 139 h 147"/>
                  <a:gd name="T26" fmla="*/ 44 w 80"/>
                  <a:gd name="T27" fmla="*/ 147 h 147"/>
                  <a:gd name="T28" fmla="*/ 48 w 80"/>
                  <a:gd name="T29" fmla="*/ 141 h 147"/>
                  <a:gd name="T30" fmla="*/ 58 w 80"/>
                  <a:gd name="T31" fmla="*/ 135 h 147"/>
                  <a:gd name="T32" fmla="*/ 64 w 80"/>
                  <a:gd name="T33" fmla="*/ 133 h 147"/>
                  <a:gd name="T34" fmla="*/ 74 w 80"/>
                  <a:gd name="T35" fmla="*/ 131 h 147"/>
                  <a:gd name="T36" fmla="*/ 76 w 80"/>
                  <a:gd name="T37" fmla="*/ 123 h 147"/>
                  <a:gd name="T38" fmla="*/ 70 w 80"/>
                  <a:gd name="T39" fmla="*/ 107 h 147"/>
                  <a:gd name="T40" fmla="*/ 64 w 80"/>
                  <a:gd name="T41" fmla="*/ 97 h 147"/>
                  <a:gd name="T42" fmla="*/ 64 w 80"/>
                  <a:gd name="T43" fmla="*/ 79 h 147"/>
                  <a:gd name="T44" fmla="*/ 70 w 80"/>
                  <a:gd name="T45" fmla="*/ 67 h 147"/>
                  <a:gd name="T46" fmla="*/ 74 w 80"/>
                  <a:gd name="T47" fmla="*/ 56 h 147"/>
                  <a:gd name="T48" fmla="*/ 72 w 80"/>
                  <a:gd name="T49" fmla="*/ 42 h 147"/>
                  <a:gd name="T50" fmla="*/ 62 w 80"/>
                  <a:gd name="T51" fmla="*/ 34 h 147"/>
                  <a:gd name="T52" fmla="*/ 52 w 80"/>
                  <a:gd name="T53" fmla="*/ 34 h 147"/>
                  <a:gd name="T54" fmla="*/ 50 w 80"/>
                  <a:gd name="T55" fmla="*/ 32 h 147"/>
                  <a:gd name="T56" fmla="*/ 48 w 80"/>
                  <a:gd name="T57" fmla="*/ 20 h 147"/>
                  <a:gd name="T58" fmla="*/ 38 w 80"/>
                  <a:gd name="T59" fmla="*/ 6 h 147"/>
                  <a:gd name="T60" fmla="*/ 28 w 80"/>
                  <a:gd name="T61" fmla="*/ 0 h 147"/>
                  <a:gd name="T62" fmla="*/ 18 w 80"/>
                  <a:gd name="T63"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47">
                    <a:moveTo>
                      <a:pt x="18" y="14"/>
                    </a:moveTo>
                    <a:lnTo>
                      <a:pt x="14" y="22"/>
                    </a:lnTo>
                    <a:lnTo>
                      <a:pt x="16" y="28"/>
                    </a:lnTo>
                    <a:lnTo>
                      <a:pt x="20" y="28"/>
                    </a:lnTo>
                    <a:lnTo>
                      <a:pt x="18" y="32"/>
                    </a:lnTo>
                    <a:lnTo>
                      <a:pt x="12" y="36"/>
                    </a:lnTo>
                    <a:lnTo>
                      <a:pt x="6" y="36"/>
                    </a:lnTo>
                    <a:lnTo>
                      <a:pt x="4" y="44"/>
                    </a:lnTo>
                    <a:lnTo>
                      <a:pt x="0" y="48"/>
                    </a:lnTo>
                    <a:lnTo>
                      <a:pt x="12" y="62"/>
                    </a:lnTo>
                    <a:lnTo>
                      <a:pt x="16" y="62"/>
                    </a:lnTo>
                    <a:lnTo>
                      <a:pt x="20" y="64"/>
                    </a:lnTo>
                    <a:lnTo>
                      <a:pt x="24" y="64"/>
                    </a:lnTo>
                    <a:lnTo>
                      <a:pt x="24" y="69"/>
                    </a:lnTo>
                    <a:lnTo>
                      <a:pt x="20" y="75"/>
                    </a:lnTo>
                    <a:lnTo>
                      <a:pt x="24" y="81"/>
                    </a:lnTo>
                    <a:lnTo>
                      <a:pt x="28" y="81"/>
                    </a:lnTo>
                    <a:lnTo>
                      <a:pt x="34" y="89"/>
                    </a:lnTo>
                    <a:lnTo>
                      <a:pt x="30" y="93"/>
                    </a:lnTo>
                    <a:lnTo>
                      <a:pt x="24" y="97"/>
                    </a:lnTo>
                    <a:lnTo>
                      <a:pt x="24" y="105"/>
                    </a:lnTo>
                    <a:lnTo>
                      <a:pt x="20" y="111"/>
                    </a:lnTo>
                    <a:lnTo>
                      <a:pt x="22" y="121"/>
                    </a:lnTo>
                    <a:lnTo>
                      <a:pt x="26" y="123"/>
                    </a:lnTo>
                    <a:lnTo>
                      <a:pt x="26" y="131"/>
                    </a:lnTo>
                    <a:lnTo>
                      <a:pt x="36" y="139"/>
                    </a:lnTo>
                    <a:lnTo>
                      <a:pt x="38" y="143"/>
                    </a:lnTo>
                    <a:lnTo>
                      <a:pt x="44" y="147"/>
                    </a:lnTo>
                    <a:lnTo>
                      <a:pt x="48" y="147"/>
                    </a:lnTo>
                    <a:lnTo>
                      <a:pt x="48" y="141"/>
                    </a:lnTo>
                    <a:lnTo>
                      <a:pt x="54" y="137"/>
                    </a:lnTo>
                    <a:lnTo>
                      <a:pt x="58" y="135"/>
                    </a:lnTo>
                    <a:lnTo>
                      <a:pt x="62" y="133"/>
                    </a:lnTo>
                    <a:lnTo>
                      <a:pt x="64" y="133"/>
                    </a:lnTo>
                    <a:lnTo>
                      <a:pt x="70" y="131"/>
                    </a:lnTo>
                    <a:lnTo>
                      <a:pt x="74" y="131"/>
                    </a:lnTo>
                    <a:lnTo>
                      <a:pt x="80" y="129"/>
                    </a:lnTo>
                    <a:lnTo>
                      <a:pt x="76" y="123"/>
                    </a:lnTo>
                    <a:lnTo>
                      <a:pt x="72" y="111"/>
                    </a:lnTo>
                    <a:lnTo>
                      <a:pt x="70" y="107"/>
                    </a:lnTo>
                    <a:lnTo>
                      <a:pt x="70" y="99"/>
                    </a:lnTo>
                    <a:lnTo>
                      <a:pt x="64" y="97"/>
                    </a:lnTo>
                    <a:lnTo>
                      <a:pt x="58" y="87"/>
                    </a:lnTo>
                    <a:lnTo>
                      <a:pt x="64" y="79"/>
                    </a:lnTo>
                    <a:lnTo>
                      <a:pt x="64" y="73"/>
                    </a:lnTo>
                    <a:lnTo>
                      <a:pt x="70" y="67"/>
                    </a:lnTo>
                    <a:lnTo>
                      <a:pt x="72" y="62"/>
                    </a:lnTo>
                    <a:lnTo>
                      <a:pt x="74" y="56"/>
                    </a:lnTo>
                    <a:lnTo>
                      <a:pt x="74" y="48"/>
                    </a:lnTo>
                    <a:lnTo>
                      <a:pt x="72" y="42"/>
                    </a:lnTo>
                    <a:lnTo>
                      <a:pt x="68" y="40"/>
                    </a:lnTo>
                    <a:lnTo>
                      <a:pt x="62" y="34"/>
                    </a:lnTo>
                    <a:lnTo>
                      <a:pt x="56" y="32"/>
                    </a:lnTo>
                    <a:lnTo>
                      <a:pt x="52" y="34"/>
                    </a:lnTo>
                    <a:lnTo>
                      <a:pt x="50" y="40"/>
                    </a:lnTo>
                    <a:lnTo>
                      <a:pt x="50" y="32"/>
                    </a:lnTo>
                    <a:lnTo>
                      <a:pt x="52" y="28"/>
                    </a:lnTo>
                    <a:lnTo>
                      <a:pt x="48" y="20"/>
                    </a:lnTo>
                    <a:lnTo>
                      <a:pt x="42" y="10"/>
                    </a:lnTo>
                    <a:lnTo>
                      <a:pt x="38" y="6"/>
                    </a:lnTo>
                    <a:lnTo>
                      <a:pt x="30" y="2"/>
                    </a:lnTo>
                    <a:lnTo>
                      <a:pt x="28" y="0"/>
                    </a:lnTo>
                    <a:lnTo>
                      <a:pt x="26" y="8"/>
                    </a:lnTo>
                    <a:lnTo>
                      <a:pt x="18"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1" name="Freeform 15"/>
              <p:cNvSpPr>
                <a:spLocks/>
              </p:cNvSpPr>
              <p:nvPr/>
            </p:nvSpPr>
            <p:spPr bwMode="auto">
              <a:xfrm>
                <a:off x="3313829" y="2603629"/>
                <a:ext cx="59538" cy="75486"/>
              </a:xfrm>
              <a:custGeom>
                <a:avLst/>
                <a:gdLst>
                  <a:gd name="T0" fmla="*/ 6 w 56"/>
                  <a:gd name="T1" fmla="*/ 13 h 71"/>
                  <a:gd name="T2" fmla="*/ 6 w 56"/>
                  <a:gd name="T3" fmla="*/ 21 h 71"/>
                  <a:gd name="T4" fmla="*/ 8 w 56"/>
                  <a:gd name="T5" fmla="*/ 35 h 71"/>
                  <a:gd name="T6" fmla="*/ 14 w 56"/>
                  <a:gd name="T7" fmla="*/ 43 h 71"/>
                  <a:gd name="T8" fmla="*/ 8 w 56"/>
                  <a:gd name="T9" fmla="*/ 51 h 71"/>
                  <a:gd name="T10" fmla="*/ 6 w 56"/>
                  <a:gd name="T11" fmla="*/ 61 h 71"/>
                  <a:gd name="T12" fmla="*/ 0 w 56"/>
                  <a:gd name="T13" fmla="*/ 63 h 71"/>
                  <a:gd name="T14" fmla="*/ 4 w 56"/>
                  <a:gd name="T15" fmla="*/ 69 h 71"/>
                  <a:gd name="T16" fmla="*/ 14 w 56"/>
                  <a:gd name="T17" fmla="*/ 71 h 71"/>
                  <a:gd name="T18" fmla="*/ 16 w 56"/>
                  <a:gd name="T19" fmla="*/ 69 h 71"/>
                  <a:gd name="T20" fmla="*/ 24 w 56"/>
                  <a:gd name="T21" fmla="*/ 67 h 71"/>
                  <a:gd name="T22" fmla="*/ 24 w 56"/>
                  <a:gd name="T23" fmla="*/ 71 h 71"/>
                  <a:gd name="T24" fmla="*/ 26 w 56"/>
                  <a:gd name="T25" fmla="*/ 71 h 71"/>
                  <a:gd name="T26" fmla="*/ 32 w 56"/>
                  <a:gd name="T27" fmla="*/ 69 h 71"/>
                  <a:gd name="T28" fmla="*/ 38 w 56"/>
                  <a:gd name="T29" fmla="*/ 59 h 71"/>
                  <a:gd name="T30" fmla="*/ 42 w 56"/>
                  <a:gd name="T31" fmla="*/ 47 h 71"/>
                  <a:gd name="T32" fmla="*/ 48 w 56"/>
                  <a:gd name="T33" fmla="*/ 39 h 71"/>
                  <a:gd name="T34" fmla="*/ 56 w 56"/>
                  <a:gd name="T35" fmla="*/ 33 h 71"/>
                  <a:gd name="T36" fmla="*/ 56 w 56"/>
                  <a:gd name="T37" fmla="*/ 29 h 71"/>
                  <a:gd name="T38" fmla="*/ 54 w 56"/>
                  <a:gd name="T39" fmla="*/ 27 h 71"/>
                  <a:gd name="T40" fmla="*/ 52 w 56"/>
                  <a:gd name="T41" fmla="*/ 25 h 71"/>
                  <a:gd name="T42" fmla="*/ 50 w 56"/>
                  <a:gd name="T43" fmla="*/ 25 h 71"/>
                  <a:gd name="T44" fmla="*/ 46 w 56"/>
                  <a:gd name="T45" fmla="*/ 21 h 71"/>
                  <a:gd name="T46" fmla="*/ 46 w 56"/>
                  <a:gd name="T47" fmla="*/ 19 h 71"/>
                  <a:gd name="T48" fmla="*/ 44 w 56"/>
                  <a:gd name="T49" fmla="*/ 17 h 71"/>
                  <a:gd name="T50" fmla="*/ 40 w 56"/>
                  <a:gd name="T51" fmla="*/ 15 h 71"/>
                  <a:gd name="T52" fmla="*/ 38 w 56"/>
                  <a:gd name="T53" fmla="*/ 11 h 71"/>
                  <a:gd name="T54" fmla="*/ 34 w 56"/>
                  <a:gd name="T55" fmla="*/ 4 h 71"/>
                  <a:gd name="T56" fmla="*/ 28 w 56"/>
                  <a:gd name="T57" fmla="*/ 4 h 71"/>
                  <a:gd name="T58" fmla="*/ 22 w 56"/>
                  <a:gd name="T59" fmla="*/ 2 h 71"/>
                  <a:gd name="T60" fmla="*/ 18 w 56"/>
                  <a:gd name="T61" fmla="*/ 0 h 71"/>
                  <a:gd name="T62" fmla="*/ 16 w 56"/>
                  <a:gd name="T63" fmla="*/ 0 h 71"/>
                  <a:gd name="T64" fmla="*/ 14 w 56"/>
                  <a:gd name="T65" fmla="*/ 6 h 71"/>
                  <a:gd name="T66" fmla="*/ 6 w 56"/>
                  <a:gd name="T6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6" y="13"/>
                    </a:moveTo>
                    <a:lnTo>
                      <a:pt x="6" y="21"/>
                    </a:lnTo>
                    <a:lnTo>
                      <a:pt x="8" y="35"/>
                    </a:lnTo>
                    <a:lnTo>
                      <a:pt x="14" y="43"/>
                    </a:lnTo>
                    <a:lnTo>
                      <a:pt x="8" y="51"/>
                    </a:lnTo>
                    <a:lnTo>
                      <a:pt x="6" y="61"/>
                    </a:lnTo>
                    <a:lnTo>
                      <a:pt x="0" y="63"/>
                    </a:lnTo>
                    <a:lnTo>
                      <a:pt x="4" y="69"/>
                    </a:lnTo>
                    <a:lnTo>
                      <a:pt x="14" y="71"/>
                    </a:lnTo>
                    <a:lnTo>
                      <a:pt x="16" y="69"/>
                    </a:lnTo>
                    <a:lnTo>
                      <a:pt x="24" y="67"/>
                    </a:lnTo>
                    <a:lnTo>
                      <a:pt x="24" y="71"/>
                    </a:lnTo>
                    <a:lnTo>
                      <a:pt x="26" y="71"/>
                    </a:lnTo>
                    <a:lnTo>
                      <a:pt x="32" y="69"/>
                    </a:lnTo>
                    <a:lnTo>
                      <a:pt x="38" y="59"/>
                    </a:lnTo>
                    <a:lnTo>
                      <a:pt x="42" y="47"/>
                    </a:lnTo>
                    <a:lnTo>
                      <a:pt x="48" y="39"/>
                    </a:lnTo>
                    <a:lnTo>
                      <a:pt x="56" y="33"/>
                    </a:lnTo>
                    <a:lnTo>
                      <a:pt x="56" y="29"/>
                    </a:lnTo>
                    <a:lnTo>
                      <a:pt x="54" y="27"/>
                    </a:lnTo>
                    <a:lnTo>
                      <a:pt x="52" y="25"/>
                    </a:lnTo>
                    <a:lnTo>
                      <a:pt x="50" y="25"/>
                    </a:lnTo>
                    <a:lnTo>
                      <a:pt x="46" y="21"/>
                    </a:lnTo>
                    <a:lnTo>
                      <a:pt x="46" y="19"/>
                    </a:lnTo>
                    <a:lnTo>
                      <a:pt x="44" y="17"/>
                    </a:lnTo>
                    <a:lnTo>
                      <a:pt x="40" y="15"/>
                    </a:lnTo>
                    <a:lnTo>
                      <a:pt x="38" y="11"/>
                    </a:lnTo>
                    <a:lnTo>
                      <a:pt x="34" y="4"/>
                    </a:lnTo>
                    <a:lnTo>
                      <a:pt x="28" y="4"/>
                    </a:lnTo>
                    <a:lnTo>
                      <a:pt x="22" y="2"/>
                    </a:lnTo>
                    <a:lnTo>
                      <a:pt x="18" y="0"/>
                    </a:lnTo>
                    <a:lnTo>
                      <a:pt x="16" y="0"/>
                    </a:lnTo>
                    <a:lnTo>
                      <a:pt x="14" y="6"/>
                    </a:lnTo>
                    <a:lnTo>
                      <a:pt x="6" y="1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2" name="Freeform 16"/>
              <p:cNvSpPr>
                <a:spLocks/>
              </p:cNvSpPr>
              <p:nvPr/>
            </p:nvSpPr>
            <p:spPr bwMode="auto">
              <a:xfrm>
                <a:off x="3196879" y="3128841"/>
                <a:ext cx="155224" cy="171172"/>
              </a:xfrm>
              <a:custGeom>
                <a:avLst/>
                <a:gdLst>
                  <a:gd name="T0" fmla="*/ 52 w 146"/>
                  <a:gd name="T1" fmla="*/ 0 h 161"/>
                  <a:gd name="T2" fmla="*/ 36 w 146"/>
                  <a:gd name="T3" fmla="*/ 0 h 161"/>
                  <a:gd name="T4" fmla="*/ 10 w 146"/>
                  <a:gd name="T5" fmla="*/ 6 h 161"/>
                  <a:gd name="T6" fmla="*/ 0 w 146"/>
                  <a:gd name="T7" fmla="*/ 24 h 161"/>
                  <a:gd name="T8" fmla="*/ 2 w 146"/>
                  <a:gd name="T9" fmla="*/ 32 h 161"/>
                  <a:gd name="T10" fmla="*/ 0 w 146"/>
                  <a:gd name="T11" fmla="*/ 59 h 161"/>
                  <a:gd name="T12" fmla="*/ 6 w 146"/>
                  <a:gd name="T13" fmla="*/ 69 h 161"/>
                  <a:gd name="T14" fmla="*/ 16 w 146"/>
                  <a:gd name="T15" fmla="*/ 75 h 161"/>
                  <a:gd name="T16" fmla="*/ 24 w 146"/>
                  <a:gd name="T17" fmla="*/ 85 h 161"/>
                  <a:gd name="T18" fmla="*/ 40 w 146"/>
                  <a:gd name="T19" fmla="*/ 95 h 161"/>
                  <a:gd name="T20" fmla="*/ 50 w 146"/>
                  <a:gd name="T21" fmla="*/ 97 h 161"/>
                  <a:gd name="T22" fmla="*/ 60 w 146"/>
                  <a:gd name="T23" fmla="*/ 103 h 161"/>
                  <a:gd name="T24" fmla="*/ 72 w 146"/>
                  <a:gd name="T25" fmla="*/ 109 h 161"/>
                  <a:gd name="T26" fmla="*/ 84 w 146"/>
                  <a:gd name="T27" fmla="*/ 113 h 161"/>
                  <a:gd name="T28" fmla="*/ 94 w 146"/>
                  <a:gd name="T29" fmla="*/ 121 h 161"/>
                  <a:gd name="T30" fmla="*/ 80 w 146"/>
                  <a:gd name="T31" fmla="*/ 151 h 161"/>
                  <a:gd name="T32" fmla="*/ 78 w 146"/>
                  <a:gd name="T33" fmla="*/ 159 h 161"/>
                  <a:gd name="T34" fmla="*/ 88 w 146"/>
                  <a:gd name="T35" fmla="*/ 157 h 161"/>
                  <a:gd name="T36" fmla="*/ 110 w 146"/>
                  <a:gd name="T37" fmla="*/ 161 h 161"/>
                  <a:gd name="T38" fmla="*/ 120 w 146"/>
                  <a:gd name="T39" fmla="*/ 157 h 161"/>
                  <a:gd name="T40" fmla="*/ 130 w 146"/>
                  <a:gd name="T41" fmla="*/ 159 h 161"/>
                  <a:gd name="T42" fmla="*/ 136 w 146"/>
                  <a:gd name="T43" fmla="*/ 147 h 161"/>
                  <a:gd name="T44" fmla="*/ 144 w 146"/>
                  <a:gd name="T45" fmla="*/ 141 h 161"/>
                  <a:gd name="T46" fmla="*/ 142 w 146"/>
                  <a:gd name="T47" fmla="*/ 131 h 161"/>
                  <a:gd name="T48" fmla="*/ 144 w 146"/>
                  <a:gd name="T49" fmla="*/ 125 h 161"/>
                  <a:gd name="T50" fmla="*/ 142 w 146"/>
                  <a:gd name="T51" fmla="*/ 123 h 161"/>
                  <a:gd name="T52" fmla="*/ 144 w 146"/>
                  <a:gd name="T53" fmla="*/ 115 h 161"/>
                  <a:gd name="T54" fmla="*/ 144 w 146"/>
                  <a:gd name="T55" fmla="*/ 103 h 161"/>
                  <a:gd name="T56" fmla="*/ 146 w 146"/>
                  <a:gd name="T57" fmla="*/ 91 h 161"/>
                  <a:gd name="T58" fmla="*/ 140 w 146"/>
                  <a:gd name="T59" fmla="*/ 87 h 161"/>
                  <a:gd name="T60" fmla="*/ 134 w 146"/>
                  <a:gd name="T61" fmla="*/ 89 h 161"/>
                  <a:gd name="T62" fmla="*/ 124 w 146"/>
                  <a:gd name="T63" fmla="*/ 89 h 161"/>
                  <a:gd name="T64" fmla="*/ 118 w 146"/>
                  <a:gd name="T65" fmla="*/ 59 h 161"/>
                  <a:gd name="T66" fmla="*/ 112 w 146"/>
                  <a:gd name="T67" fmla="*/ 55 h 161"/>
                  <a:gd name="T68" fmla="*/ 108 w 146"/>
                  <a:gd name="T69" fmla="*/ 53 h 161"/>
                  <a:gd name="T70" fmla="*/ 98 w 146"/>
                  <a:gd name="T71" fmla="*/ 55 h 161"/>
                  <a:gd name="T72" fmla="*/ 90 w 146"/>
                  <a:gd name="T73" fmla="*/ 55 h 161"/>
                  <a:gd name="T74" fmla="*/ 82 w 146"/>
                  <a:gd name="T75" fmla="*/ 53 h 161"/>
                  <a:gd name="T76" fmla="*/ 78 w 146"/>
                  <a:gd name="T77" fmla="*/ 49 h 161"/>
                  <a:gd name="T78" fmla="*/ 78 w 146"/>
                  <a:gd name="T79" fmla="*/ 30 h 161"/>
                  <a:gd name="T80" fmla="*/ 70 w 146"/>
                  <a:gd name="T81" fmla="*/ 14 h 161"/>
                  <a:gd name="T82" fmla="*/ 68 w 146"/>
                  <a:gd name="T83" fmla="*/ 8 h 161"/>
                  <a:gd name="T84" fmla="*/ 52 w 146"/>
                  <a:gd name="T8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61">
                    <a:moveTo>
                      <a:pt x="52" y="0"/>
                    </a:moveTo>
                    <a:lnTo>
                      <a:pt x="36" y="0"/>
                    </a:lnTo>
                    <a:lnTo>
                      <a:pt x="10" y="6"/>
                    </a:lnTo>
                    <a:lnTo>
                      <a:pt x="0" y="24"/>
                    </a:lnTo>
                    <a:lnTo>
                      <a:pt x="2" y="32"/>
                    </a:lnTo>
                    <a:lnTo>
                      <a:pt x="0" y="59"/>
                    </a:lnTo>
                    <a:lnTo>
                      <a:pt x="6" y="69"/>
                    </a:lnTo>
                    <a:lnTo>
                      <a:pt x="16" y="75"/>
                    </a:lnTo>
                    <a:lnTo>
                      <a:pt x="24" y="85"/>
                    </a:lnTo>
                    <a:lnTo>
                      <a:pt x="40" y="95"/>
                    </a:lnTo>
                    <a:lnTo>
                      <a:pt x="50" y="97"/>
                    </a:lnTo>
                    <a:lnTo>
                      <a:pt x="60" y="103"/>
                    </a:lnTo>
                    <a:lnTo>
                      <a:pt x="72" y="109"/>
                    </a:lnTo>
                    <a:lnTo>
                      <a:pt x="84" y="113"/>
                    </a:lnTo>
                    <a:lnTo>
                      <a:pt x="94" y="121"/>
                    </a:lnTo>
                    <a:lnTo>
                      <a:pt x="80" y="151"/>
                    </a:lnTo>
                    <a:lnTo>
                      <a:pt x="78" y="159"/>
                    </a:lnTo>
                    <a:lnTo>
                      <a:pt x="88" y="157"/>
                    </a:lnTo>
                    <a:lnTo>
                      <a:pt x="110" y="161"/>
                    </a:lnTo>
                    <a:lnTo>
                      <a:pt x="120" y="157"/>
                    </a:lnTo>
                    <a:lnTo>
                      <a:pt x="130" y="159"/>
                    </a:lnTo>
                    <a:lnTo>
                      <a:pt x="136" y="147"/>
                    </a:lnTo>
                    <a:lnTo>
                      <a:pt x="144" y="141"/>
                    </a:lnTo>
                    <a:lnTo>
                      <a:pt x="142" y="131"/>
                    </a:lnTo>
                    <a:lnTo>
                      <a:pt x="144" y="125"/>
                    </a:lnTo>
                    <a:lnTo>
                      <a:pt x="142" y="123"/>
                    </a:lnTo>
                    <a:lnTo>
                      <a:pt x="144" y="115"/>
                    </a:lnTo>
                    <a:lnTo>
                      <a:pt x="144" y="103"/>
                    </a:lnTo>
                    <a:lnTo>
                      <a:pt x="146" y="91"/>
                    </a:lnTo>
                    <a:lnTo>
                      <a:pt x="140" y="87"/>
                    </a:lnTo>
                    <a:lnTo>
                      <a:pt x="134" y="89"/>
                    </a:lnTo>
                    <a:lnTo>
                      <a:pt x="124" y="89"/>
                    </a:lnTo>
                    <a:lnTo>
                      <a:pt x="118" y="59"/>
                    </a:lnTo>
                    <a:lnTo>
                      <a:pt x="112" y="55"/>
                    </a:lnTo>
                    <a:lnTo>
                      <a:pt x="108" y="53"/>
                    </a:lnTo>
                    <a:lnTo>
                      <a:pt x="98" y="55"/>
                    </a:lnTo>
                    <a:lnTo>
                      <a:pt x="90" y="55"/>
                    </a:lnTo>
                    <a:lnTo>
                      <a:pt x="82" y="53"/>
                    </a:lnTo>
                    <a:lnTo>
                      <a:pt x="78" y="49"/>
                    </a:lnTo>
                    <a:lnTo>
                      <a:pt x="78" y="30"/>
                    </a:lnTo>
                    <a:lnTo>
                      <a:pt x="70" y="14"/>
                    </a:lnTo>
                    <a:lnTo>
                      <a:pt x="68" y="8"/>
                    </a:lnTo>
                    <a:lnTo>
                      <a:pt x="52"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3" name="Freeform 18"/>
              <p:cNvSpPr>
                <a:spLocks/>
              </p:cNvSpPr>
              <p:nvPr/>
            </p:nvSpPr>
            <p:spPr bwMode="auto">
              <a:xfrm>
                <a:off x="2866230" y="2459036"/>
                <a:ext cx="221142" cy="345534"/>
              </a:xfrm>
              <a:custGeom>
                <a:avLst/>
                <a:gdLst>
                  <a:gd name="T0" fmla="*/ 192 w 208"/>
                  <a:gd name="T1" fmla="*/ 193 h 325"/>
                  <a:gd name="T2" fmla="*/ 196 w 208"/>
                  <a:gd name="T3" fmla="*/ 173 h 325"/>
                  <a:gd name="T4" fmla="*/ 194 w 208"/>
                  <a:gd name="T5" fmla="*/ 163 h 325"/>
                  <a:gd name="T6" fmla="*/ 202 w 208"/>
                  <a:gd name="T7" fmla="*/ 130 h 325"/>
                  <a:gd name="T8" fmla="*/ 166 w 208"/>
                  <a:gd name="T9" fmla="*/ 124 h 325"/>
                  <a:gd name="T10" fmla="*/ 148 w 208"/>
                  <a:gd name="T11" fmla="*/ 106 h 325"/>
                  <a:gd name="T12" fmla="*/ 122 w 208"/>
                  <a:gd name="T13" fmla="*/ 106 h 325"/>
                  <a:gd name="T14" fmla="*/ 114 w 208"/>
                  <a:gd name="T15" fmla="*/ 66 h 325"/>
                  <a:gd name="T16" fmla="*/ 110 w 208"/>
                  <a:gd name="T17" fmla="*/ 56 h 325"/>
                  <a:gd name="T18" fmla="*/ 128 w 208"/>
                  <a:gd name="T19" fmla="*/ 16 h 325"/>
                  <a:gd name="T20" fmla="*/ 144 w 208"/>
                  <a:gd name="T21" fmla="*/ 2 h 325"/>
                  <a:gd name="T22" fmla="*/ 134 w 208"/>
                  <a:gd name="T23" fmla="*/ 2 h 325"/>
                  <a:gd name="T24" fmla="*/ 124 w 208"/>
                  <a:gd name="T25" fmla="*/ 16 h 325"/>
                  <a:gd name="T26" fmla="*/ 104 w 208"/>
                  <a:gd name="T27" fmla="*/ 24 h 325"/>
                  <a:gd name="T28" fmla="*/ 90 w 208"/>
                  <a:gd name="T29" fmla="*/ 28 h 325"/>
                  <a:gd name="T30" fmla="*/ 86 w 208"/>
                  <a:gd name="T31" fmla="*/ 28 h 325"/>
                  <a:gd name="T32" fmla="*/ 72 w 208"/>
                  <a:gd name="T33" fmla="*/ 32 h 325"/>
                  <a:gd name="T34" fmla="*/ 62 w 208"/>
                  <a:gd name="T35" fmla="*/ 54 h 325"/>
                  <a:gd name="T36" fmla="*/ 60 w 208"/>
                  <a:gd name="T37" fmla="*/ 62 h 325"/>
                  <a:gd name="T38" fmla="*/ 48 w 208"/>
                  <a:gd name="T39" fmla="*/ 72 h 325"/>
                  <a:gd name="T40" fmla="*/ 44 w 208"/>
                  <a:gd name="T41" fmla="*/ 84 h 325"/>
                  <a:gd name="T42" fmla="*/ 40 w 208"/>
                  <a:gd name="T43" fmla="*/ 92 h 325"/>
                  <a:gd name="T44" fmla="*/ 38 w 208"/>
                  <a:gd name="T45" fmla="*/ 84 h 325"/>
                  <a:gd name="T46" fmla="*/ 30 w 208"/>
                  <a:gd name="T47" fmla="*/ 80 h 325"/>
                  <a:gd name="T48" fmla="*/ 28 w 208"/>
                  <a:gd name="T49" fmla="*/ 96 h 325"/>
                  <a:gd name="T50" fmla="*/ 28 w 208"/>
                  <a:gd name="T51" fmla="*/ 114 h 325"/>
                  <a:gd name="T52" fmla="*/ 34 w 208"/>
                  <a:gd name="T53" fmla="*/ 132 h 325"/>
                  <a:gd name="T54" fmla="*/ 28 w 208"/>
                  <a:gd name="T55" fmla="*/ 142 h 325"/>
                  <a:gd name="T56" fmla="*/ 30 w 208"/>
                  <a:gd name="T57" fmla="*/ 155 h 325"/>
                  <a:gd name="T58" fmla="*/ 26 w 208"/>
                  <a:gd name="T59" fmla="*/ 169 h 325"/>
                  <a:gd name="T60" fmla="*/ 34 w 208"/>
                  <a:gd name="T61" fmla="*/ 167 h 325"/>
                  <a:gd name="T62" fmla="*/ 28 w 208"/>
                  <a:gd name="T63" fmla="*/ 183 h 325"/>
                  <a:gd name="T64" fmla="*/ 14 w 208"/>
                  <a:gd name="T65" fmla="*/ 199 h 325"/>
                  <a:gd name="T66" fmla="*/ 4 w 208"/>
                  <a:gd name="T67" fmla="*/ 203 h 325"/>
                  <a:gd name="T68" fmla="*/ 2 w 208"/>
                  <a:gd name="T69" fmla="*/ 215 h 325"/>
                  <a:gd name="T70" fmla="*/ 0 w 208"/>
                  <a:gd name="T71" fmla="*/ 221 h 325"/>
                  <a:gd name="T72" fmla="*/ 14 w 208"/>
                  <a:gd name="T73" fmla="*/ 229 h 325"/>
                  <a:gd name="T74" fmla="*/ 30 w 208"/>
                  <a:gd name="T75" fmla="*/ 241 h 325"/>
                  <a:gd name="T76" fmla="*/ 46 w 208"/>
                  <a:gd name="T77" fmla="*/ 239 h 325"/>
                  <a:gd name="T78" fmla="*/ 64 w 208"/>
                  <a:gd name="T79" fmla="*/ 251 h 325"/>
                  <a:gd name="T80" fmla="*/ 78 w 208"/>
                  <a:gd name="T81" fmla="*/ 263 h 325"/>
                  <a:gd name="T82" fmla="*/ 92 w 208"/>
                  <a:gd name="T83" fmla="*/ 275 h 325"/>
                  <a:gd name="T84" fmla="*/ 100 w 208"/>
                  <a:gd name="T85" fmla="*/ 287 h 325"/>
                  <a:gd name="T86" fmla="*/ 114 w 208"/>
                  <a:gd name="T87" fmla="*/ 293 h 325"/>
                  <a:gd name="T88" fmla="*/ 132 w 208"/>
                  <a:gd name="T89" fmla="*/ 293 h 325"/>
                  <a:gd name="T90" fmla="*/ 156 w 208"/>
                  <a:gd name="T91" fmla="*/ 299 h 325"/>
                  <a:gd name="T92" fmla="*/ 166 w 208"/>
                  <a:gd name="T93" fmla="*/ 269 h 325"/>
                  <a:gd name="T94" fmla="*/ 154 w 208"/>
                  <a:gd name="T95" fmla="*/ 257 h 325"/>
                  <a:gd name="T96" fmla="*/ 166 w 208"/>
                  <a:gd name="T97" fmla="*/ 235 h 325"/>
                  <a:gd name="T98" fmla="*/ 158 w 208"/>
                  <a:gd name="T99" fmla="*/ 227 h 325"/>
                  <a:gd name="T100" fmla="*/ 186 w 208"/>
                  <a:gd name="T101" fmla="*/ 211 h 325"/>
                  <a:gd name="T102" fmla="*/ 192 w 208"/>
                  <a:gd name="T103" fmla="*/ 213 h 325"/>
                  <a:gd name="T104" fmla="*/ 202 w 208"/>
                  <a:gd name="T105" fmla="*/ 213 h 325"/>
                  <a:gd name="T106" fmla="*/ 204 w 208"/>
                  <a:gd name="T107" fmla="*/ 2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 h="325">
                    <a:moveTo>
                      <a:pt x="204" y="207"/>
                    </a:moveTo>
                    <a:lnTo>
                      <a:pt x="200" y="201"/>
                    </a:lnTo>
                    <a:lnTo>
                      <a:pt x="192" y="193"/>
                    </a:lnTo>
                    <a:lnTo>
                      <a:pt x="202" y="183"/>
                    </a:lnTo>
                    <a:lnTo>
                      <a:pt x="200" y="173"/>
                    </a:lnTo>
                    <a:lnTo>
                      <a:pt x="196" y="173"/>
                    </a:lnTo>
                    <a:lnTo>
                      <a:pt x="196" y="171"/>
                    </a:lnTo>
                    <a:lnTo>
                      <a:pt x="196" y="169"/>
                    </a:lnTo>
                    <a:lnTo>
                      <a:pt x="194" y="163"/>
                    </a:lnTo>
                    <a:lnTo>
                      <a:pt x="196" y="147"/>
                    </a:lnTo>
                    <a:lnTo>
                      <a:pt x="196" y="142"/>
                    </a:lnTo>
                    <a:lnTo>
                      <a:pt x="202" y="130"/>
                    </a:lnTo>
                    <a:lnTo>
                      <a:pt x="202" y="124"/>
                    </a:lnTo>
                    <a:lnTo>
                      <a:pt x="198" y="124"/>
                    </a:lnTo>
                    <a:lnTo>
                      <a:pt x="166" y="124"/>
                    </a:lnTo>
                    <a:lnTo>
                      <a:pt x="158" y="110"/>
                    </a:lnTo>
                    <a:lnTo>
                      <a:pt x="154" y="110"/>
                    </a:lnTo>
                    <a:lnTo>
                      <a:pt x="148" y="106"/>
                    </a:lnTo>
                    <a:lnTo>
                      <a:pt x="140" y="108"/>
                    </a:lnTo>
                    <a:lnTo>
                      <a:pt x="134" y="106"/>
                    </a:lnTo>
                    <a:lnTo>
                      <a:pt x="122" y="106"/>
                    </a:lnTo>
                    <a:lnTo>
                      <a:pt x="118" y="100"/>
                    </a:lnTo>
                    <a:lnTo>
                      <a:pt x="120" y="82"/>
                    </a:lnTo>
                    <a:lnTo>
                      <a:pt x="114" y="66"/>
                    </a:lnTo>
                    <a:lnTo>
                      <a:pt x="104" y="68"/>
                    </a:lnTo>
                    <a:lnTo>
                      <a:pt x="104" y="62"/>
                    </a:lnTo>
                    <a:lnTo>
                      <a:pt x="110" y="56"/>
                    </a:lnTo>
                    <a:lnTo>
                      <a:pt x="112" y="40"/>
                    </a:lnTo>
                    <a:lnTo>
                      <a:pt x="124" y="28"/>
                    </a:lnTo>
                    <a:lnTo>
                      <a:pt x="128" y="16"/>
                    </a:lnTo>
                    <a:lnTo>
                      <a:pt x="142" y="12"/>
                    </a:lnTo>
                    <a:lnTo>
                      <a:pt x="146" y="10"/>
                    </a:lnTo>
                    <a:lnTo>
                      <a:pt x="144" y="2"/>
                    </a:lnTo>
                    <a:lnTo>
                      <a:pt x="140" y="0"/>
                    </a:lnTo>
                    <a:lnTo>
                      <a:pt x="136" y="0"/>
                    </a:lnTo>
                    <a:lnTo>
                      <a:pt x="134" y="2"/>
                    </a:lnTo>
                    <a:lnTo>
                      <a:pt x="128" y="6"/>
                    </a:lnTo>
                    <a:lnTo>
                      <a:pt x="128" y="10"/>
                    </a:lnTo>
                    <a:lnTo>
                      <a:pt x="124" y="16"/>
                    </a:lnTo>
                    <a:lnTo>
                      <a:pt x="118" y="16"/>
                    </a:lnTo>
                    <a:lnTo>
                      <a:pt x="112" y="20"/>
                    </a:lnTo>
                    <a:lnTo>
                      <a:pt x="104" y="24"/>
                    </a:lnTo>
                    <a:lnTo>
                      <a:pt x="94" y="22"/>
                    </a:lnTo>
                    <a:lnTo>
                      <a:pt x="90" y="24"/>
                    </a:lnTo>
                    <a:lnTo>
                      <a:pt x="90" y="28"/>
                    </a:lnTo>
                    <a:lnTo>
                      <a:pt x="88" y="32"/>
                    </a:lnTo>
                    <a:lnTo>
                      <a:pt x="86" y="30"/>
                    </a:lnTo>
                    <a:lnTo>
                      <a:pt x="86" y="28"/>
                    </a:lnTo>
                    <a:lnTo>
                      <a:pt x="80" y="28"/>
                    </a:lnTo>
                    <a:lnTo>
                      <a:pt x="78" y="32"/>
                    </a:lnTo>
                    <a:lnTo>
                      <a:pt x="72" y="32"/>
                    </a:lnTo>
                    <a:lnTo>
                      <a:pt x="68" y="36"/>
                    </a:lnTo>
                    <a:lnTo>
                      <a:pt x="64" y="42"/>
                    </a:lnTo>
                    <a:lnTo>
                      <a:pt x="62" y="54"/>
                    </a:lnTo>
                    <a:lnTo>
                      <a:pt x="64" y="60"/>
                    </a:lnTo>
                    <a:lnTo>
                      <a:pt x="62" y="62"/>
                    </a:lnTo>
                    <a:lnTo>
                      <a:pt x="60" y="62"/>
                    </a:lnTo>
                    <a:lnTo>
                      <a:pt x="54" y="64"/>
                    </a:lnTo>
                    <a:lnTo>
                      <a:pt x="52" y="68"/>
                    </a:lnTo>
                    <a:lnTo>
                      <a:pt x="48" y="72"/>
                    </a:lnTo>
                    <a:lnTo>
                      <a:pt x="42" y="78"/>
                    </a:lnTo>
                    <a:lnTo>
                      <a:pt x="42" y="80"/>
                    </a:lnTo>
                    <a:lnTo>
                      <a:pt x="44" y="84"/>
                    </a:lnTo>
                    <a:lnTo>
                      <a:pt x="44" y="88"/>
                    </a:lnTo>
                    <a:lnTo>
                      <a:pt x="42" y="90"/>
                    </a:lnTo>
                    <a:lnTo>
                      <a:pt x="40" y="92"/>
                    </a:lnTo>
                    <a:lnTo>
                      <a:pt x="40" y="88"/>
                    </a:lnTo>
                    <a:lnTo>
                      <a:pt x="42" y="88"/>
                    </a:lnTo>
                    <a:lnTo>
                      <a:pt x="38" y="84"/>
                    </a:lnTo>
                    <a:lnTo>
                      <a:pt x="34" y="78"/>
                    </a:lnTo>
                    <a:lnTo>
                      <a:pt x="32" y="76"/>
                    </a:lnTo>
                    <a:lnTo>
                      <a:pt x="30" y="80"/>
                    </a:lnTo>
                    <a:lnTo>
                      <a:pt x="34" y="86"/>
                    </a:lnTo>
                    <a:lnTo>
                      <a:pt x="32" y="96"/>
                    </a:lnTo>
                    <a:lnTo>
                      <a:pt x="28" y="96"/>
                    </a:lnTo>
                    <a:lnTo>
                      <a:pt x="22" y="102"/>
                    </a:lnTo>
                    <a:lnTo>
                      <a:pt x="26" y="108"/>
                    </a:lnTo>
                    <a:lnTo>
                      <a:pt x="28" y="114"/>
                    </a:lnTo>
                    <a:lnTo>
                      <a:pt x="32" y="116"/>
                    </a:lnTo>
                    <a:lnTo>
                      <a:pt x="30" y="126"/>
                    </a:lnTo>
                    <a:lnTo>
                      <a:pt x="34" y="132"/>
                    </a:lnTo>
                    <a:lnTo>
                      <a:pt x="32" y="136"/>
                    </a:lnTo>
                    <a:lnTo>
                      <a:pt x="28" y="138"/>
                    </a:lnTo>
                    <a:lnTo>
                      <a:pt x="28" y="142"/>
                    </a:lnTo>
                    <a:lnTo>
                      <a:pt x="28" y="144"/>
                    </a:lnTo>
                    <a:lnTo>
                      <a:pt x="28" y="151"/>
                    </a:lnTo>
                    <a:lnTo>
                      <a:pt x="30" y="155"/>
                    </a:lnTo>
                    <a:lnTo>
                      <a:pt x="30" y="161"/>
                    </a:lnTo>
                    <a:lnTo>
                      <a:pt x="26" y="165"/>
                    </a:lnTo>
                    <a:lnTo>
                      <a:pt x="26" y="169"/>
                    </a:lnTo>
                    <a:lnTo>
                      <a:pt x="30" y="171"/>
                    </a:lnTo>
                    <a:lnTo>
                      <a:pt x="32" y="169"/>
                    </a:lnTo>
                    <a:lnTo>
                      <a:pt x="34" y="167"/>
                    </a:lnTo>
                    <a:lnTo>
                      <a:pt x="34" y="173"/>
                    </a:lnTo>
                    <a:lnTo>
                      <a:pt x="30" y="175"/>
                    </a:lnTo>
                    <a:lnTo>
                      <a:pt x="28" y="183"/>
                    </a:lnTo>
                    <a:lnTo>
                      <a:pt x="24" y="191"/>
                    </a:lnTo>
                    <a:lnTo>
                      <a:pt x="20" y="195"/>
                    </a:lnTo>
                    <a:lnTo>
                      <a:pt x="14" y="199"/>
                    </a:lnTo>
                    <a:lnTo>
                      <a:pt x="10" y="197"/>
                    </a:lnTo>
                    <a:lnTo>
                      <a:pt x="8" y="197"/>
                    </a:lnTo>
                    <a:lnTo>
                      <a:pt x="4" y="203"/>
                    </a:lnTo>
                    <a:lnTo>
                      <a:pt x="6" y="207"/>
                    </a:lnTo>
                    <a:lnTo>
                      <a:pt x="6" y="215"/>
                    </a:lnTo>
                    <a:lnTo>
                      <a:pt x="2" y="215"/>
                    </a:lnTo>
                    <a:lnTo>
                      <a:pt x="0" y="215"/>
                    </a:lnTo>
                    <a:lnTo>
                      <a:pt x="0" y="219"/>
                    </a:lnTo>
                    <a:lnTo>
                      <a:pt x="0" y="221"/>
                    </a:lnTo>
                    <a:lnTo>
                      <a:pt x="6" y="223"/>
                    </a:lnTo>
                    <a:lnTo>
                      <a:pt x="10" y="225"/>
                    </a:lnTo>
                    <a:lnTo>
                      <a:pt x="14" y="229"/>
                    </a:lnTo>
                    <a:lnTo>
                      <a:pt x="22" y="231"/>
                    </a:lnTo>
                    <a:lnTo>
                      <a:pt x="26" y="241"/>
                    </a:lnTo>
                    <a:lnTo>
                      <a:pt x="30" y="241"/>
                    </a:lnTo>
                    <a:lnTo>
                      <a:pt x="32" y="241"/>
                    </a:lnTo>
                    <a:lnTo>
                      <a:pt x="40" y="241"/>
                    </a:lnTo>
                    <a:lnTo>
                      <a:pt x="46" y="239"/>
                    </a:lnTo>
                    <a:lnTo>
                      <a:pt x="50" y="243"/>
                    </a:lnTo>
                    <a:lnTo>
                      <a:pt x="60" y="247"/>
                    </a:lnTo>
                    <a:lnTo>
                      <a:pt x="64" y="251"/>
                    </a:lnTo>
                    <a:lnTo>
                      <a:pt x="68" y="251"/>
                    </a:lnTo>
                    <a:lnTo>
                      <a:pt x="74" y="255"/>
                    </a:lnTo>
                    <a:lnTo>
                      <a:pt x="78" y="263"/>
                    </a:lnTo>
                    <a:lnTo>
                      <a:pt x="80" y="267"/>
                    </a:lnTo>
                    <a:lnTo>
                      <a:pt x="84" y="269"/>
                    </a:lnTo>
                    <a:lnTo>
                      <a:pt x="92" y="275"/>
                    </a:lnTo>
                    <a:lnTo>
                      <a:pt x="94" y="279"/>
                    </a:lnTo>
                    <a:lnTo>
                      <a:pt x="100" y="281"/>
                    </a:lnTo>
                    <a:lnTo>
                      <a:pt x="100" y="287"/>
                    </a:lnTo>
                    <a:lnTo>
                      <a:pt x="98" y="289"/>
                    </a:lnTo>
                    <a:lnTo>
                      <a:pt x="100" y="291"/>
                    </a:lnTo>
                    <a:lnTo>
                      <a:pt x="114" y="293"/>
                    </a:lnTo>
                    <a:lnTo>
                      <a:pt x="120" y="293"/>
                    </a:lnTo>
                    <a:lnTo>
                      <a:pt x="126" y="289"/>
                    </a:lnTo>
                    <a:lnTo>
                      <a:pt x="132" y="293"/>
                    </a:lnTo>
                    <a:lnTo>
                      <a:pt x="138" y="291"/>
                    </a:lnTo>
                    <a:lnTo>
                      <a:pt x="146" y="291"/>
                    </a:lnTo>
                    <a:lnTo>
                      <a:pt x="156" y="299"/>
                    </a:lnTo>
                    <a:lnTo>
                      <a:pt x="148" y="321"/>
                    </a:lnTo>
                    <a:lnTo>
                      <a:pt x="158" y="325"/>
                    </a:lnTo>
                    <a:lnTo>
                      <a:pt x="166" y="269"/>
                    </a:lnTo>
                    <a:lnTo>
                      <a:pt x="162" y="265"/>
                    </a:lnTo>
                    <a:lnTo>
                      <a:pt x="160" y="261"/>
                    </a:lnTo>
                    <a:lnTo>
                      <a:pt x="154" y="257"/>
                    </a:lnTo>
                    <a:lnTo>
                      <a:pt x="154" y="235"/>
                    </a:lnTo>
                    <a:lnTo>
                      <a:pt x="160" y="233"/>
                    </a:lnTo>
                    <a:lnTo>
                      <a:pt x="166" y="235"/>
                    </a:lnTo>
                    <a:lnTo>
                      <a:pt x="168" y="229"/>
                    </a:lnTo>
                    <a:lnTo>
                      <a:pt x="164" y="227"/>
                    </a:lnTo>
                    <a:lnTo>
                      <a:pt x="158" y="227"/>
                    </a:lnTo>
                    <a:lnTo>
                      <a:pt x="158" y="213"/>
                    </a:lnTo>
                    <a:lnTo>
                      <a:pt x="184" y="213"/>
                    </a:lnTo>
                    <a:lnTo>
                      <a:pt x="186" y="211"/>
                    </a:lnTo>
                    <a:lnTo>
                      <a:pt x="190" y="211"/>
                    </a:lnTo>
                    <a:lnTo>
                      <a:pt x="190" y="213"/>
                    </a:lnTo>
                    <a:lnTo>
                      <a:pt x="192" y="213"/>
                    </a:lnTo>
                    <a:lnTo>
                      <a:pt x="194" y="207"/>
                    </a:lnTo>
                    <a:lnTo>
                      <a:pt x="198" y="207"/>
                    </a:lnTo>
                    <a:lnTo>
                      <a:pt x="202" y="213"/>
                    </a:lnTo>
                    <a:lnTo>
                      <a:pt x="204" y="225"/>
                    </a:lnTo>
                    <a:lnTo>
                      <a:pt x="208" y="223"/>
                    </a:lnTo>
                    <a:lnTo>
                      <a:pt x="204" y="20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4" name="Freeform 19"/>
              <p:cNvSpPr>
                <a:spLocks noEditPoints="1"/>
              </p:cNvSpPr>
              <p:nvPr/>
            </p:nvSpPr>
            <p:spPr bwMode="auto">
              <a:xfrm>
                <a:off x="2976801" y="2465416"/>
                <a:ext cx="245595" cy="241342"/>
              </a:xfrm>
              <a:custGeom>
                <a:avLst/>
                <a:gdLst>
                  <a:gd name="T0" fmla="*/ 167 w 231"/>
                  <a:gd name="T1" fmla="*/ 24 h 227"/>
                  <a:gd name="T2" fmla="*/ 157 w 231"/>
                  <a:gd name="T3" fmla="*/ 24 h 227"/>
                  <a:gd name="T4" fmla="*/ 161 w 231"/>
                  <a:gd name="T5" fmla="*/ 24 h 227"/>
                  <a:gd name="T6" fmla="*/ 167 w 231"/>
                  <a:gd name="T7" fmla="*/ 22 h 227"/>
                  <a:gd name="T8" fmla="*/ 6 w 231"/>
                  <a:gd name="T9" fmla="*/ 50 h 227"/>
                  <a:gd name="T10" fmla="*/ 10 w 231"/>
                  <a:gd name="T11" fmla="*/ 60 h 227"/>
                  <a:gd name="T12" fmla="*/ 18 w 231"/>
                  <a:gd name="T13" fmla="*/ 100 h 227"/>
                  <a:gd name="T14" fmla="*/ 44 w 231"/>
                  <a:gd name="T15" fmla="*/ 100 h 227"/>
                  <a:gd name="T16" fmla="*/ 62 w 231"/>
                  <a:gd name="T17" fmla="*/ 118 h 227"/>
                  <a:gd name="T18" fmla="*/ 98 w 231"/>
                  <a:gd name="T19" fmla="*/ 124 h 227"/>
                  <a:gd name="T20" fmla="*/ 90 w 231"/>
                  <a:gd name="T21" fmla="*/ 157 h 227"/>
                  <a:gd name="T22" fmla="*/ 92 w 231"/>
                  <a:gd name="T23" fmla="*/ 167 h 227"/>
                  <a:gd name="T24" fmla="*/ 88 w 231"/>
                  <a:gd name="T25" fmla="*/ 187 h 227"/>
                  <a:gd name="T26" fmla="*/ 104 w 231"/>
                  <a:gd name="T27" fmla="*/ 217 h 227"/>
                  <a:gd name="T28" fmla="*/ 129 w 231"/>
                  <a:gd name="T29" fmla="*/ 227 h 227"/>
                  <a:gd name="T30" fmla="*/ 151 w 231"/>
                  <a:gd name="T31" fmla="*/ 215 h 227"/>
                  <a:gd name="T32" fmla="*/ 163 w 231"/>
                  <a:gd name="T33" fmla="*/ 199 h 227"/>
                  <a:gd name="T34" fmla="*/ 151 w 231"/>
                  <a:gd name="T35" fmla="*/ 193 h 227"/>
                  <a:gd name="T36" fmla="*/ 153 w 231"/>
                  <a:gd name="T37" fmla="*/ 169 h 227"/>
                  <a:gd name="T38" fmla="*/ 165 w 231"/>
                  <a:gd name="T39" fmla="*/ 167 h 227"/>
                  <a:gd name="T40" fmla="*/ 179 w 231"/>
                  <a:gd name="T41" fmla="*/ 169 h 227"/>
                  <a:gd name="T42" fmla="*/ 207 w 231"/>
                  <a:gd name="T43" fmla="*/ 155 h 227"/>
                  <a:gd name="T44" fmla="*/ 215 w 231"/>
                  <a:gd name="T45" fmla="*/ 136 h 227"/>
                  <a:gd name="T46" fmla="*/ 209 w 231"/>
                  <a:gd name="T47" fmla="*/ 110 h 227"/>
                  <a:gd name="T48" fmla="*/ 223 w 231"/>
                  <a:gd name="T49" fmla="*/ 102 h 227"/>
                  <a:gd name="T50" fmla="*/ 221 w 231"/>
                  <a:gd name="T51" fmla="*/ 88 h 227"/>
                  <a:gd name="T52" fmla="*/ 225 w 231"/>
                  <a:gd name="T53" fmla="*/ 70 h 227"/>
                  <a:gd name="T54" fmla="*/ 213 w 231"/>
                  <a:gd name="T55" fmla="*/ 72 h 227"/>
                  <a:gd name="T56" fmla="*/ 217 w 231"/>
                  <a:gd name="T57" fmla="*/ 58 h 227"/>
                  <a:gd name="T58" fmla="*/ 209 w 231"/>
                  <a:gd name="T59" fmla="*/ 50 h 227"/>
                  <a:gd name="T60" fmla="*/ 199 w 231"/>
                  <a:gd name="T61" fmla="*/ 48 h 227"/>
                  <a:gd name="T62" fmla="*/ 189 w 231"/>
                  <a:gd name="T63" fmla="*/ 40 h 227"/>
                  <a:gd name="T64" fmla="*/ 183 w 231"/>
                  <a:gd name="T65" fmla="*/ 34 h 227"/>
                  <a:gd name="T66" fmla="*/ 199 w 231"/>
                  <a:gd name="T67" fmla="*/ 30 h 227"/>
                  <a:gd name="T68" fmla="*/ 185 w 231"/>
                  <a:gd name="T69" fmla="*/ 30 h 227"/>
                  <a:gd name="T70" fmla="*/ 169 w 231"/>
                  <a:gd name="T71" fmla="*/ 30 h 227"/>
                  <a:gd name="T72" fmla="*/ 165 w 231"/>
                  <a:gd name="T73" fmla="*/ 32 h 227"/>
                  <a:gd name="T74" fmla="*/ 165 w 231"/>
                  <a:gd name="T75" fmla="*/ 36 h 227"/>
                  <a:gd name="T76" fmla="*/ 153 w 231"/>
                  <a:gd name="T77" fmla="*/ 38 h 227"/>
                  <a:gd name="T78" fmla="*/ 137 w 231"/>
                  <a:gd name="T79" fmla="*/ 40 h 227"/>
                  <a:gd name="T80" fmla="*/ 127 w 231"/>
                  <a:gd name="T81" fmla="*/ 32 h 227"/>
                  <a:gd name="T82" fmla="*/ 102 w 231"/>
                  <a:gd name="T83" fmla="*/ 34 h 227"/>
                  <a:gd name="T84" fmla="*/ 90 w 231"/>
                  <a:gd name="T85" fmla="*/ 30 h 227"/>
                  <a:gd name="T86" fmla="*/ 86 w 231"/>
                  <a:gd name="T87" fmla="*/ 20 h 227"/>
                  <a:gd name="T88" fmla="*/ 72 w 231"/>
                  <a:gd name="T89" fmla="*/ 14 h 227"/>
                  <a:gd name="T90" fmla="*/ 64 w 231"/>
                  <a:gd name="T91" fmla="*/ 4 h 227"/>
                  <a:gd name="T92" fmla="*/ 54 w 231"/>
                  <a:gd name="T93" fmla="*/ 6 h 227"/>
                  <a:gd name="T94" fmla="*/ 64 w 231"/>
                  <a:gd name="T95" fmla="*/ 10 h 227"/>
                  <a:gd name="T96" fmla="*/ 58 w 231"/>
                  <a:gd name="T97" fmla="*/ 14 h 227"/>
                  <a:gd name="T98" fmla="*/ 48 w 231"/>
                  <a:gd name="T99" fmla="*/ 20 h 227"/>
                  <a:gd name="T100" fmla="*/ 36 w 231"/>
                  <a:gd name="T101" fmla="*/ 22 h 227"/>
                  <a:gd name="T102" fmla="*/ 34 w 231"/>
                  <a:gd name="T103" fmla="*/ 36 h 227"/>
                  <a:gd name="T104" fmla="*/ 38 w 231"/>
                  <a:gd name="T105" fmla="*/ 56 h 227"/>
                  <a:gd name="T106" fmla="*/ 26 w 231"/>
                  <a:gd name="T107" fmla="*/ 58 h 227"/>
                  <a:gd name="T108" fmla="*/ 26 w 231"/>
                  <a:gd name="T109" fmla="*/ 40 h 227"/>
                  <a:gd name="T110" fmla="*/ 34 w 231"/>
                  <a:gd name="T111" fmla="*/ 28 h 227"/>
                  <a:gd name="T112" fmla="*/ 32 w 231"/>
                  <a:gd name="T113" fmla="*/ 22 h 227"/>
                  <a:gd name="T114" fmla="*/ 32 w 231"/>
                  <a:gd name="T115" fmla="*/ 12 h 227"/>
                  <a:gd name="T116" fmla="*/ 24 w 231"/>
                  <a:gd name="T117" fmla="*/ 1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1" h="227">
                    <a:moveTo>
                      <a:pt x="167" y="22"/>
                    </a:moveTo>
                    <a:lnTo>
                      <a:pt x="167" y="22"/>
                    </a:lnTo>
                    <a:lnTo>
                      <a:pt x="167" y="24"/>
                    </a:lnTo>
                    <a:lnTo>
                      <a:pt x="163" y="26"/>
                    </a:lnTo>
                    <a:lnTo>
                      <a:pt x="157" y="26"/>
                    </a:lnTo>
                    <a:lnTo>
                      <a:pt x="157" y="24"/>
                    </a:lnTo>
                    <a:lnTo>
                      <a:pt x="159" y="22"/>
                    </a:lnTo>
                    <a:lnTo>
                      <a:pt x="159" y="24"/>
                    </a:lnTo>
                    <a:lnTo>
                      <a:pt x="161" y="24"/>
                    </a:lnTo>
                    <a:lnTo>
                      <a:pt x="163" y="24"/>
                    </a:lnTo>
                    <a:lnTo>
                      <a:pt x="163" y="22"/>
                    </a:lnTo>
                    <a:lnTo>
                      <a:pt x="167" y="22"/>
                    </a:lnTo>
                    <a:close/>
                    <a:moveTo>
                      <a:pt x="20" y="22"/>
                    </a:moveTo>
                    <a:lnTo>
                      <a:pt x="8" y="34"/>
                    </a:lnTo>
                    <a:lnTo>
                      <a:pt x="6" y="50"/>
                    </a:lnTo>
                    <a:lnTo>
                      <a:pt x="0" y="56"/>
                    </a:lnTo>
                    <a:lnTo>
                      <a:pt x="0" y="62"/>
                    </a:lnTo>
                    <a:lnTo>
                      <a:pt x="10" y="60"/>
                    </a:lnTo>
                    <a:lnTo>
                      <a:pt x="16" y="76"/>
                    </a:lnTo>
                    <a:lnTo>
                      <a:pt x="14" y="94"/>
                    </a:lnTo>
                    <a:lnTo>
                      <a:pt x="18" y="100"/>
                    </a:lnTo>
                    <a:lnTo>
                      <a:pt x="30" y="100"/>
                    </a:lnTo>
                    <a:lnTo>
                      <a:pt x="36" y="102"/>
                    </a:lnTo>
                    <a:lnTo>
                      <a:pt x="44" y="100"/>
                    </a:lnTo>
                    <a:lnTo>
                      <a:pt x="50" y="104"/>
                    </a:lnTo>
                    <a:lnTo>
                      <a:pt x="54" y="104"/>
                    </a:lnTo>
                    <a:lnTo>
                      <a:pt x="62" y="118"/>
                    </a:lnTo>
                    <a:lnTo>
                      <a:pt x="94" y="118"/>
                    </a:lnTo>
                    <a:lnTo>
                      <a:pt x="98" y="118"/>
                    </a:lnTo>
                    <a:lnTo>
                      <a:pt x="98" y="124"/>
                    </a:lnTo>
                    <a:lnTo>
                      <a:pt x="92" y="136"/>
                    </a:lnTo>
                    <a:lnTo>
                      <a:pt x="92" y="141"/>
                    </a:lnTo>
                    <a:lnTo>
                      <a:pt x="90" y="157"/>
                    </a:lnTo>
                    <a:lnTo>
                      <a:pt x="92" y="163"/>
                    </a:lnTo>
                    <a:lnTo>
                      <a:pt x="92" y="165"/>
                    </a:lnTo>
                    <a:lnTo>
                      <a:pt x="92" y="167"/>
                    </a:lnTo>
                    <a:lnTo>
                      <a:pt x="96" y="167"/>
                    </a:lnTo>
                    <a:lnTo>
                      <a:pt x="98" y="177"/>
                    </a:lnTo>
                    <a:lnTo>
                      <a:pt x="88" y="187"/>
                    </a:lnTo>
                    <a:lnTo>
                      <a:pt x="96" y="195"/>
                    </a:lnTo>
                    <a:lnTo>
                      <a:pt x="100" y="201"/>
                    </a:lnTo>
                    <a:lnTo>
                      <a:pt x="104" y="217"/>
                    </a:lnTo>
                    <a:lnTo>
                      <a:pt x="110" y="223"/>
                    </a:lnTo>
                    <a:lnTo>
                      <a:pt x="116" y="227"/>
                    </a:lnTo>
                    <a:lnTo>
                      <a:pt x="129" y="227"/>
                    </a:lnTo>
                    <a:lnTo>
                      <a:pt x="141" y="219"/>
                    </a:lnTo>
                    <a:lnTo>
                      <a:pt x="147" y="213"/>
                    </a:lnTo>
                    <a:lnTo>
                      <a:pt x="151" y="215"/>
                    </a:lnTo>
                    <a:lnTo>
                      <a:pt x="151" y="207"/>
                    </a:lnTo>
                    <a:lnTo>
                      <a:pt x="159" y="205"/>
                    </a:lnTo>
                    <a:lnTo>
                      <a:pt x="163" y="199"/>
                    </a:lnTo>
                    <a:lnTo>
                      <a:pt x="167" y="197"/>
                    </a:lnTo>
                    <a:lnTo>
                      <a:pt x="167" y="195"/>
                    </a:lnTo>
                    <a:lnTo>
                      <a:pt x="151" y="193"/>
                    </a:lnTo>
                    <a:lnTo>
                      <a:pt x="151" y="181"/>
                    </a:lnTo>
                    <a:lnTo>
                      <a:pt x="155" y="179"/>
                    </a:lnTo>
                    <a:lnTo>
                      <a:pt x="153" y="169"/>
                    </a:lnTo>
                    <a:lnTo>
                      <a:pt x="147" y="163"/>
                    </a:lnTo>
                    <a:lnTo>
                      <a:pt x="149" y="161"/>
                    </a:lnTo>
                    <a:lnTo>
                      <a:pt x="165" y="167"/>
                    </a:lnTo>
                    <a:lnTo>
                      <a:pt x="169" y="167"/>
                    </a:lnTo>
                    <a:lnTo>
                      <a:pt x="171" y="169"/>
                    </a:lnTo>
                    <a:lnTo>
                      <a:pt x="179" y="169"/>
                    </a:lnTo>
                    <a:lnTo>
                      <a:pt x="179" y="165"/>
                    </a:lnTo>
                    <a:lnTo>
                      <a:pt x="199" y="161"/>
                    </a:lnTo>
                    <a:lnTo>
                      <a:pt x="207" y="155"/>
                    </a:lnTo>
                    <a:lnTo>
                      <a:pt x="211" y="155"/>
                    </a:lnTo>
                    <a:lnTo>
                      <a:pt x="215" y="149"/>
                    </a:lnTo>
                    <a:lnTo>
                      <a:pt x="215" y="136"/>
                    </a:lnTo>
                    <a:lnTo>
                      <a:pt x="203" y="122"/>
                    </a:lnTo>
                    <a:lnTo>
                      <a:pt x="207" y="118"/>
                    </a:lnTo>
                    <a:lnTo>
                      <a:pt x="209" y="110"/>
                    </a:lnTo>
                    <a:lnTo>
                      <a:pt x="215" y="110"/>
                    </a:lnTo>
                    <a:lnTo>
                      <a:pt x="221" y="106"/>
                    </a:lnTo>
                    <a:lnTo>
                      <a:pt x="223" y="102"/>
                    </a:lnTo>
                    <a:lnTo>
                      <a:pt x="219" y="102"/>
                    </a:lnTo>
                    <a:lnTo>
                      <a:pt x="217" y="96"/>
                    </a:lnTo>
                    <a:lnTo>
                      <a:pt x="221" y="88"/>
                    </a:lnTo>
                    <a:lnTo>
                      <a:pt x="229" y="82"/>
                    </a:lnTo>
                    <a:lnTo>
                      <a:pt x="231" y="74"/>
                    </a:lnTo>
                    <a:lnTo>
                      <a:pt x="225" y="70"/>
                    </a:lnTo>
                    <a:lnTo>
                      <a:pt x="223" y="72"/>
                    </a:lnTo>
                    <a:lnTo>
                      <a:pt x="213" y="72"/>
                    </a:lnTo>
                    <a:lnTo>
                      <a:pt x="213" y="72"/>
                    </a:lnTo>
                    <a:lnTo>
                      <a:pt x="217" y="68"/>
                    </a:lnTo>
                    <a:lnTo>
                      <a:pt x="215" y="60"/>
                    </a:lnTo>
                    <a:lnTo>
                      <a:pt x="217" y="58"/>
                    </a:lnTo>
                    <a:lnTo>
                      <a:pt x="215" y="54"/>
                    </a:lnTo>
                    <a:lnTo>
                      <a:pt x="211" y="52"/>
                    </a:lnTo>
                    <a:lnTo>
                      <a:pt x="209" y="50"/>
                    </a:lnTo>
                    <a:lnTo>
                      <a:pt x="205" y="46"/>
                    </a:lnTo>
                    <a:lnTo>
                      <a:pt x="203" y="48"/>
                    </a:lnTo>
                    <a:lnTo>
                      <a:pt x="199" y="48"/>
                    </a:lnTo>
                    <a:lnTo>
                      <a:pt x="197" y="44"/>
                    </a:lnTo>
                    <a:lnTo>
                      <a:pt x="191" y="44"/>
                    </a:lnTo>
                    <a:lnTo>
                      <a:pt x="189" y="40"/>
                    </a:lnTo>
                    <a:lnTo>
                      <a:pt x="187" y="38"/>
                    </a:lnTo>
                    <a:lnTo>
                      <a:pt x="185" y="36"/>
                    </a:lnTo>
                    <a:lnTo>
                      <a:pt x="183" y="34"/>
                    </a:lnTo>
                    <a:lnTo>
                      <a:pt x="189" y="32"/>
                    </a:lnTo>
                    <a:lnTo>
                      <a:pt x="191" y="34"/>
                    </a:lnTo>
                    <a:lnTo>
                      <a:pt x="199" y="30"/>
                    </a:lnTo>
                    <a:lnTo>
                      <a:pt x="195" y="30"/>
                    </a:lnTo>
                    <a:lnTo>
                      <a:pt x="189" y="30"/>
                    </a:lnTo>
                    <a:lnTo>
                      <a:pt x="185" y="30"/>
                    </a:lnTo>
                    <a:lnTo>
                      <a:pt x="179" y="30"/>
                    </a:lnTo>
                    <a:lnTo>
                      <a:pt x="175" y="30"/>
                    </a:lnTo>
                    <a:lnTo>
                      <a:pt x="169" y="30"/>
                    </a:lnTo>
                    <a:lnTo>
                      <a:pt x="161" y="30"/>
                    </a:lnTo>
                    <a:lnTo>
                      <a:pt x="159" y="32"/>
                    </a:lnTo>
                    <a:lnTo>
                      <a:pt x="165" y="32"/>
                    </a:lnTo>
                    <a:lnTo>
                      <a:pt x="171" y="34"/>
                    </a:lnTo>
                    <a:lnTo>
                      <a:pt x="171" y="34"/>
                    </a:lnTo>
                    <a:lnTo>
                      <a:pt x="165" y="36"/>
                    </a:lnTo>
                    <a:lnTo>
                      <a:pt x="161" y="34"/>
                    </a:lnTo>
                    <a:lnTo>
                      <a:pt x="155" y="36"/>
                    </a:lnTo>
                    <a:lnTo>
                      <a:pt x="153" y="38"/>
                    </a:lnTo>
                    <a:lnTo>
                      <a:pt x="145" y="40"/>
                    </a:lnTo>
                    <a:lnTo>
                      <a:pt x="139" y="42"/>
                    </a:lnTo>
                    <a:lnTo>
                      <a:pt x="137" y="40"/>
                    </a:lnTo>
                    <a:lnTo>
                      <a:pt x="127" y="36"/>
                    </a:lnTo>
                    <a:lnTo>
                      <a:pt x="124" y="34"/>
                    </a:lnTo>
                    <a:lnTo>
                      <a:pt x="127" y="32"/>
                    </a:lnTo>
                    <a:lnTo>
                      <a:pt x="118" y="30"/>
                    </a:lnTo>
                    <a:lnTo>
                      <a:pt x="110" y="32"/>
                    </a:lnTo>
                    <a:lnTo>
                      <a:pt x="102" y="34"/>
                    </a:lnTo>
                    <a:lnTo>
                      <a:pt x="96" y="34"/>
                    </a:lnTo>
                    <a:lnTo>
                      <a:pt x="90" y="34"/>
                    </a:lnTo>
                    <a:lnTo>
                      <a:pt x="90" y="30"/>
                    </a:lnTo>
                    <a:lnTo>
                      <a:pt x="90" y="28"/>
                    </a:lnTo>
                    <a:lnTo>
                      <a:pt x="90" y="24"/>
                    </a:lnTo>
                    <a:lnTo>
                      <a:pt x="86" y="20"/>
                    </a:lnTo>
                    <a:lnTo>
                      <a:pt x="82" y="16"/>
                    </a:lnTo>
                    <a:lnTo>
                      <a:pt x="76" y="14"/>
                    </a:lnTo>
                    <a:lnTo>
                      <a:pt x="72" y="14"/>
                    </a:lnTo>
                    <a:lnTo>
                      <a:pt x="66" y="14"/>
                    </a:lnTo>
                    <a:lnTo>
                      <a:pt x="66" y="8"/>
                    </a:lnTo>
                    <a:lnTo>
                      <a:pt x="64" y="4"/>
                    </a:lnTo>
                    <a:lnTo>
                      <a:pt x="60" y="0"/>
                    </a:lnTo>
                    <a:lnTo>
                      <a:pt x="56" y="2"/>
                    </a:lnTo>
                    <a:lnTo>
                      <a:pt x="54" y="6"/>
                    </a:lnTo>
                    <a:lnTo>
                      <a:pt x="56" y="10"/>
                    </a:lnTo>
                    <a:lnTo>
                      <a:pt x="62" y="12"/>
                    </a:lnTo>
                    <a:lnTo>
                      <a:pt x="64" y="10"/>
                    </a:lnTo>
                    <a:lnTo>
                      <a:pt x="64" y="14"/>
                    </a:lnTo>
                    <a:lnTo>
                      <a:pt x="64" y="16"/>
                    </a:lnTo>
                    <a:lnTo>
                      <a:pt x="58" y="14"/>
                    </a:lnTo>
                    <a:lnTo>
                      <a:pt x="54" y="18"/>
                    </a:lnTo>
                    <a:lnTo>
                      <a:pt x="50" y="18"/>
                    </a:lnTo>
                    <a:lnTo>
                      <a:pt x="48" y="20"/>
                    </a:lnTo>
                    <a:lnTo>
                      <a:pt x="42" y="20"/>
                    </a:lnTo>
                    <a:lnTo>
                      <a:pt x="40" y="24"/>
                    </a:lnTo>
                    <a:lnTo>
                      <a:pt x="36" y="22"/>
                    </a:lnTo>
                    <a:lnTo>
                      <a:pt x="36" y="28"/>
                    </a:lnTo>
                    <a:lnTo>
                      <a:pt x="34" y="30"/>
                    </a:lnTo>
                    <a:lnTo>
                      <a:pt x="34" y="36"/>
                    </a:lnTo>
                    <a:lnTo>
                      <a:pt x="34" y="44"/>
                    </a:lnTo>
                    <a:lnTo>
                      <a:pt x="38" y="48"/>
                    </a:lnTo>
                    <a:lnTo>
                      <a:pt x="38" y="56"/>
                    </a:lnTo>
                    <a:lnTo>
                      <a:pt x="32" y="60"/>
                    </a:lnTo>
                    <a:lnTo>
                      <a:pt x="28" y="62"/>
                    </a:lnTo>
                    <a:lnTo>
                      <a:pt x="26" y="58"/>
                    </a:lnTo>
                    <a:lnTo>
                      <a:pt x="24" y="52"/>
                    </a:lnTo>
                    <a:lnTo>
                      <a:pt x="20" y="48"/>
                    </a:lnTo>
                    <a:lnTo>
                      <a:pt x="26" y="40"/>
                    </a:lnTo>
                    <a:lnTo>
                      <a:pt x="28" y="32"/>
                    </a:lnTo>
                    <a:lnTo>
                      <a:pt x="32" y="30"/>
                    </a:lnTo>
                    <a:lnTo>
                      <a:pt x="34" y="28"/>
                    </a:lnTo>
                    <a:lnTo>
                      <a:pt x="32" y="24"/>
                    </a:lnTo>
                    <a:lnTo>
                      <a:pt x="34" y="24"/>
                    </a:lnTo>
                    <a:lnTo>
                      <a:pt x="32" y="22"/>
                    </a:lnTo>
                    <a:lnTo>
                      <a:pt x="26" y="18"/>
                    </a:lnTo>
                    <a:lnTo>
                      <a:pt x="26" y="12"/>
                    </a:lnTo>
                    <a:lnTo>
                      <a:pt x="32" y="12"/>
                    </a:lnTo>
                    <a:lnTo>
                      <a:pt x="36" y="8"/>
                    </a:lnTo>
                    <a:lnTo>
                      <a:pt x="38" y="6"/>
                    </a:lnTo>
                    <a:lnTo>
                      <a:pt x="24" y="10"/>
                    </a:lnTo>
                    <a:lnTo>
                      <a:pt x="20"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5" name="Freeform 20"/>
              <p:cNvSpPr>
                <a:spLocks/>
              </p:cNvSpPr>
              <p:nvPr/>
            </p:nvSpPr>
            <p:spPr bwMode="auto">
              <a:xfrm>
                <a:off x="3307450" y="3357425"/>
                <a:ext cx="91434" cy="97812"/>
              </a:xfrm>
              <a:custGeom>
                <a:avLst/>
                <a:gdLst>
                  <a:gd name="T0" fmla="*/ 80 w 86"/>
                  <a:gd name="T1" fmla="*/ 66 h 92"/>
                  <a:gd name="T2" fmla="*/ 78 w 86"/>
                  <a:gd name="T3" fmla="*/ 60 h 92"/>
                  <a:gd name="T4" fmla="*/ 84 w 86"/>
                  <a:gd name="T5" fmla="*/ 48 h 92"/>
                  <a:gd name="T6" fmla="*/ 76 w 86"/>
                  <a:gd name="T7" fmla="*/ 42 h 92"/>
                  <a:gd name="T8" fmla="*/ 72 w 86"/>
                  <a:gd name="T9" fmla="*/ 36 h 92"/>
                  <a:gd name="T10" fmla="*/ 54 w 86"/>
                  <a:gd name="T11" fmla="*/ 22 h 92"/>
                  <a:gd name="T12" fmla="*/ 46 w 86"/>
                  <a:gd name="T13" fmla="*/ 20 h 92"/>
                  <a:gd name="T14" fmla="*/ 36 w 86"/>
                  <a:gd name="T15" fmla="*/ 14 h 92"/>
                  <a:gd name="T16" fmla="*/ 30 w 86"/>
                  <a:gd name="T17" fmla="*/ 16 h 92"/>
                  <a:gd name="T18" fmla="*/ 28 w 86"/>
                  <a:gd name="T19" fmla="*/ 10 h 92"/>
                  <a:gd name="T20" fmla="*/ 20 w 86"/>
                  <a:gd name="T21" fmla="*/ 2 h 92"/>
                  <a:gd name="T22" fmla="*/ 12 w 86"/>
                  <a:gd name="T23" fmla="*/ 0 h 92"/>
                  <a:gd name="T24" fmla="*/ 4 w 86"/>
                  <a:gd name="T25" fmla="*/ 0 h 92"/>
                  <a:gd name="T26" fmla="*/ 0 w 86"/>
                  <a:gd name="T27" fmla="*/ 6 h 92"/>
                  <a:gd name="T28" fmla="*/ 4 w 86"/>
                  <a:gd name="T29" fmla="*/ 20 h 92"/>
                  <a:gd name="T30" fmla="*/ 0 w 86"/>
                  <a:gd name="T31" fmla="*/ 32 h 92"/>
                  <a:gd name="T32" fmla="*/ 0 w 86"/>
                  <a:gd name="T33" fmla="*/ 36 h 92"/>
                  <a:gd name="T34" fmla="*/ 0 w 86"/>
                  <a:gd name="T35" fmla="*/ 46 h 92"/>
                  <a:gd name="T36" fmla="*/ 4 w 86"/>
                  <a:gd name="T37" fmla="*/ 52 h 92"/>
                  <a:gd name="T38" fmla="*/ 2 w 86"/>
                  <a:gd name="T39" fmla="*/ 60 h 92"/>
                  <a:gd name="T40" fmla="*/ 2 w 86"/>
                  <a:gd name="T41" fmla="*/ 70 h 92"/>
                  <a:gd name="T42" fmla="*/ 6 w 86"/>
                  <a:gd name="T43" fmla="*/ 78 h 92"/>
                  <a:gd name="T44" fmla="*/ 8 w 86"/>
                  <a:gd name="T45" fmla="*/ 80 h 92"/>
                  <a:gd name="T46" fmla="*/ 16 w 86"/>
                  <a:gd name="T47" fmla="*/ 84 h 92"/>
                  <a:gd name="T48" fmla="*/ 20 w 86"/>
                  <a:gd name="T49" fmla="*/ 84 h 92"/>
                  <a:gd name="T50" fmla="*/ 30 w 86"/>
                  <a:gd name="T51" fmla="*/ 86 h 92"/>
                  <a:gd name="T52" fmla="*/ 36 w 86"/>
                  <a:gd name="T53" fmla="*/ 90 h 92"/>
                  <a:gd name="T54" fmla="*/ 50 w 86"/>
                  <a:gd name="T55" fmla="*/ 90 h 92"/>
                  <a:gd name="T56" fmla="*/ 58 w 86"/>
                  <a:gd name="T57" fmla="*/ 92 h 92"/>
                  <a:gd name="T58" fmla="*/ 62 w 86"/>
                  <a:gd name="T59" fmla="*/ 92 h 92"/>
                  <a:gd name="T60" fmla="*/ 68 w 86"/>
                  <a:gd name="T61" fmla="*/ 92 h 92"/>
                  <a:gd name="T62" fmla="*/ 72 w 86"/>
                  <a:gd name="T63" fmla="*/ 90 h 92"/>
                  <a:gd name="T64" fmla="*/ 80 w 86"/>
                  <a:gd name="T65" fmla="*/ 84 h 92"/>
                  <a:gd name="T66" fmla="*/ 82 w 86"/>
                  <a:gd name="T67" fmla="*/ 80 h 92"/>
                  <a:gd name="T68" fmla="*/ 84 w 86"/>
                  <a:gd name="T69" fmla="*/ 78 h 92"/>
                  <a:gd name="T70" fmla="*/ 86 w 86"/>
                  <a:gd name="T71" fmla="*/ 70 h 92"/>
                  <a:gd name="T72" fmla="*/ 82 w 86"/>
                  <a:gd name="T73" fmla="*/ 66 h 92"/>
                  <a:gd name="T74" fmla="*/ 80 w 86"/>
                  <a:gd name="T75" fmla="*/ 6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92">
                    <a:moveTo>
                      <a:pt x="80" y="66"/>
                    </a:moveTo>
                    <a:lnTo>
                      <a:pt x="78" y="60"/>
                    </a:lnTo>
                    <a:lnTo>
                      <a:pt x="84" y="48"/>
                    </a:lnTo>
                    <a:lnTo>
                      <a:pt x="76" y="42"/>
                    </a:lnTo>
                    <a:lnTo>
                      <a:pt x="72" y="36"/>
                    </a:lnTo>
                    <a:lnTo>
                      <a:pt x="54" y="22"/>
                    </a:lnTo>
                    <a:lnTo>
                      <a:pt x="46" y="20"/>
                    </a:lnTo>
                    <a:lnTo>
                      <a:pt x="36" y="14"/>
                    </a:lnTo>
                    <a:lnTo>
                      <a:pt x="30" y="16"/>
                    </a:lnTo>
                    <a:lnTo>
                      <a:pt x="28" y="10"/>
                    </a:lnTo>
                    <a:lnTo>
                      <a:pt x="20" y="2"/>
                    </a:lnTo>
                    <a:lnTo>
                      <a:pt x="12" y="0"/>
                    </a:lnTo>
                    <a:lnTo>
                      <a:pt x="4" y="0"/>
                    </a:lnTo>
                    <a:lnTo>
                      <a:pt x="0" y="6"/>
                    </a:lnTo>
                    <a:lnTo>
                      <a:pt x="4" y="20"/>
                    </a:lnTo>
                    <a:lnTo>
                      <a:pt x="0" y="32"/>
                    </a:lnTo>
                    <a:lnTo>
                      <a:pt x="0" y="36"/>
                    </a:lnTo>
                    <a:lnTo>
                      <a:pt x="0" y="46"/>
                    </a:lnTo>
                    <a:lnTo>
                      <a:pt x="4" y="52"/>
                    </a:lnTo>
                    <a:lnTo>
                      <a:pt x="2" y="60"/>
                    </a:lnTo>
                    <a:lnTo>
                      <a:pt x="2" y="70"/>
                    </a:lnTo>
                    <a:lnTo>
                      <a:pt x="6" y="78"/>
                    </a:lnTo>
                    <a:lnTo>
                      <a:pt x="8" y="80"/>
                    </a:lnTo>
                    <a:lnTo>
                      <a:pt x="16" y="84"/>
                    </a:lnTo>
                    <a:lnTo>
                      <a:pt x="20" y="84"/>
                    </a:lnTo>
                    <a:lnTo>
                      <a:pt x="30" y="86"/>
                    </a:lnTo>
                    <a:lnTo>
                      <a:pt x="36" y="90"/>
                    </a:lnTo>
                    <a:lnTo>
                      <a:pt x="50" y="90"/>
                    </a:lnTo>
                    <a:lnTo>
                      <a:pt x="58" y="92"/>
                    </a:lnTo>
                    <a:lnTo>
                      <a:pt x="62" y="92"/>
                    </a:lnTo>
                    <a:lnTo>
                      <a:pt x="68" y="92"/>
                    </a:lnTo>
                    <a:lnTo>
                      <a:pt x="72" y="90"/>
                    </a:lnTo>
                    <a:lnTo>
                      <a:pt x="80" y="84"/>
                    </a:lnTo>
                    <a:lnTo>
                      <a:pt x="82" y="80"/>
                    </a:lnTo>
                    <a:lnTo>
                      <a:pt x="84" y="78"/>
                    </a:lnTo>
                    <a:lnTo>
                      <a:pt x="86" y="70"/>
                    </a:lnTo>
                    <a:lnTo>
                      <a:pt x="82" y="66"/>
                    </a:lnTo>
                    <a:lnTo>
                      <a:pt x="80" y="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6" name="Freeform 21"/>
              <p:cNvSpPr>
                <a:spLocks/>
              </p:cNvSpPr>
              <p:nvPr/>
            </p:nvSpPr>
            <p:spPr bwMode="auto">
              <a:xfrm>
                <a:off x="3046971" y="2928963"/>
                <a:ext cx="232836" cy="277490"/>
              </a:xfrm>
              <a:custGeom>
                <a:avLst/>
                <a:gdLst>
                  <a:gd name="T0" fmla="*/ 106 w 109"/>
                  <a:gd name="T1" fmla="*/ 99 h 130"/>
                  <a:gd name="T2" fmla="*/ 104 w 109"/>
                  <a:gd name="T3" fmla="*/ 98 h 130"/>
                  <a:gd name="T4" fmla="*/ 88 w 109"/>
                  <a:gd name="T5" fmla="*/ 94 h 130"/>
                  <a:gd name="T6" fmla="*/ 70 w 109"/>
                  <a:gd name="T7" fmla="*/ 106 h 130"/>
                  <a:gd name="T8" fmla="*/ 70 w 109"/>
                  <a:gd name="T9" fmla="*/ 123 h 130"/>
                  <a:gd name="T10" fmla="*/ 63 w 109"/>
                  <a:gd name="T11" fmla="*/ 120 h 130"/>
                  <a:gd name="T12" fmla="*/ 56 w 109"/>
                  <a:gd name="T13" fmla="*/ 128 h 130"/>
                  <a:gd name="T14" fmla="*/ 52 w 109"/>
                  <a:gd name="T15" fmla="*/ 122 h 130"/>
                  <a:gd name="T16" fmla="*/ 43 w 109"/>
                  <a:gd name="T17" fmla="*/ 121 h 130"/>
                  <a:gd name="T18" fmla="*/ 37 w 109"/>
                  <a:gd name="T19" fmla="*/ 119 h 130"/>
                  <a:gd name="T20" fmla="*/ 35 w 109"/>
                  <a:gd name="T21" fmla="*/ 123 h 130"/>
                  <a:gd name="T22" fmla="*/ 31 w 109"/>
                  <a:gd name="T23" fmla="*/ 129 h 130"/>
                  <a:gd name="T24" fmla="*/ 25 w 109"/>
                  <a:gd name="T25" fmla="*/ 123 h 130"/>
                  <a:gd name="T26" fmla="*/ 17 w 109"/>
                  <a:gd name="T27" fmla="*/ 108 h 130"/>
                  <a:gd name="T28" fmla="*/ 17 w 109"/>
                  <a:gd name="T29" fmla="*/ 100 h 130"/>
                  <a:gd name="T30" fmla="*/ 17 w 109"/>
                  <a:gd name="T31" fmla="*/ 95 h 130"/>
                  <a:gd name="T32" fmla="*/ 10 w 109"/>
                  <a:gd name="T33" fmla="*/ 80 h 130"/>
                  <a:gd name="T34" fmla="*/ 10 w 109"/>
                  <a:gd name="T35" fmla="*/ 65 h 130"/>
                  <a:gd name="T36" fmla="*/ 13 w 109"/>
                  <a:gd name="T37" fmla="*/ 65 h 130"/>
                  <a:gd name="T38" fmla="*/ 11 w 109"/>
                  <a:gd name="T39" fmla="*/ 63 h 130"/>
                  <a:gd name="T40" fmla="*/ 13 w 109"/>
                  <a:gd name="T41" fmla="*/ 61 h 130"/>
                  <a:gd name="T42" fmla="*/ 10 w 109"/>
                  <a:gd name="T43" fmla="*/ 60 h 130"/>
                  <a:gd name="T44" fmla="*/ 6 w 109"/>
                  <a:gd name="T45" fmla="*/ 55 h 130"/>
                  <a:gd name="T46" fmla="*/ 5 w 109"/>
                  <a:gd name="T47" fmla="*/ 50 h 130"/>
                  <a:gd name="T48" fmla="*/ 7 w 109"/>
                  <a:gd name="T49" fmla="*/ 38 h 130"/>
                  <a:gd name="T50" fmla="*/ 8 w 109"/>
                  <a:gd name="T51" fmla="*/ 31 h 130"/>
                  <a:gd name="T52" fmla="*/ 0 w 109"/>
                  <a:gd name="T53" fmla="*/ 10 h 130"/>
                  <a:gd name="T54" fmla="*/ 8 w 109"/>
                  <a:gd name="T55" fmla="*/ 12 h 130"/>
                  <a:gd name="T56" fmla="*/ 10 w 109"/>
                  <a:gd name="T57" fmla="*/ 10 h 130"/>
                  <a:gd name="T58" fmla="*/ 23 w 109"/>
                  <a:gd name="T59" fmla="*/ 5 h 130"/>
                  <a:gd name="T60" fmla="*/ 34 w 109"/>
                  <a:gd name="T61" fmla="*/ 0 h 130"/>
                  <a:gd name="T62" fmla="*/ 36 w 109"/>
                  <a:gd name="T63" fmla="*/ 11 h 130"/>
                  <a:gd name="T64" fmla="*/ 38 w 109"/>
                  <a:gd name="T65" fmla="*/ 18 h 130"/>
                  <a:gd name="T66" fmla="*/ 41 w 109"/>
                  <a:gd name="T67" fmla="*/ 23 h 130"/>
                  <a:gd name="T68" fmla="*/ 52 w 109"/>
                  <a:gd name="T69" fmla="*/ 27 h 130"/>
                  <a:gd name="T70" fmla="*/ 57 w 109"/>
                  <a:gd name="T71" fmla="*/ 29 h 130"/>
                  <a:gd name="T72" fmla="*/ 68 w 109"/>
                  <a:gd name="T73" fmla="*/ 36 h 130"/>
                  <a:gd name="T74" fmla="*/ 74 w 109"/>
                  <a:gd name="T75" fmla="*/ 36 h 130"/>
                  <a:gd name="T76" fmla="*/ 80 w 109"/>
                  <a:gd name="T77" fmla="*/ 38 h 130"/>
                  <a:gd name="T78" fmla="*/ 82 w 109"/>
                  <a:gd name="T79" fmla="*/ 53 h 130"/>
                  <a:gd name="T80" fmla="*/ 83 w 109"/>
                  <a:gd name="T81" fmla="*/ 63 h 130"/>
                  <a:gd name="T82" fmla="*/ 93 w 109"/>
                  <a:gd name="T83" fmla="*/ 65 h 130"/>
                  <a:gd name="T84" fmla="*/ 101 w 109"/>
                  <a:gd name="T85" fmla="*/ 64 h 130"/>
                  <a:gd name="T86" fmla="*/ 101 w 109"/>
                  <a:gd name="T87" fmla="*/ 72 h 130"/>
                  <a:gd name="T88" fmla="*/ 109 w 109"/>
                  <a:gd name="T89" fmla="*/ 7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0">
                    <a:moveTo>
                      <a:pt x="105" y="96"/>
                    </a:moveTo>
                    <a:cubicBezTo>
                      <a:pt x="106" y="99"/>
                      <a:pt x="106" y="99"/>
                      <a:pt x="106" y="99"/>
                    </a:cubicBezTo>
                    <a:cubicBezTo>
                      <a:pt x="105" y="101"/>
                      <a:pt x="105" y="101"/>
                      <a:pt x="105" y="101"/>
                    </a:cubicBezTo>
                    <a:cubicBezTo>
                      <a:pt x="104" y="98"/>
                      <a:pt x="104" y="98"/>
                      <a:pt x="104" y="98"/>
                    </a:cubicBezTo>
                    <a:cubicBezTo>
                      <a:pt x="96" y="94"/>
                      <a:pt x="96" y="94"/>
                      <a:pt x="96" y="94"/>
                    </a:cubicBezTo>
                    <a:cubicBezTo>
                      <a:pt x="88" y="94"/>
                      <a:pt x="88" y="94"/>
                      <a:pt x="88" y="94"/>
                    </a:cubicBezTo>
                    <a:cubicBezTo>
                      <a:pt x="75" y="97"/>
                      <a:pt x="75" y="97"/>
                      <a:pt x="75" y="97"/>
                    </a:cubicBezTo>
                    <a:cubicBezTo>
                      <a:pt x="70" y="106"/>
                      <a:pt x="70" y="106"/>
                      <a:pt x="70" y="106"/>
                    </a:cubicBezTo>
                    <a:cubicBezTo>
                      <a:pt x="71" y="110"/>
                      <a:pt x="71" y="110"/>
                      <a:pt x="71" y="110"/>
                    </a:cubicBezTo>
                    <a:cubicBezTo>
                      <a:pt x="70" y="123"/>
                      <a:pt x="70" y="123"/>
                      <a:pt x="70" y="123"/>
                    </a:cubicBezTo>
                    <a:cubicBezTo>
                      <a:pt x="67" y="120"/>
                      <a:pt x="67" y="120"/>
                      <a:pt x="67" y="120"/>
                    </a:cubicBezTo>
                    <a:cubicBezTo>
                      <a:pt x="63" y="120"/>
                      <a:pt x="63" y="120"/>
                      <a:pt x="63" y="120"/>
                    </a:cubicBezTo>
                    <a:cubicBezTo>
                      <a:pt x="58" y="120"/>
                      <a:pt x="58" y="120"/>
                      <a:pt x="58" y="120"/>
                    </a:cubicBezTo>
                    <a:cubicBezTo>
                      <a:pt x="56" y="128"/>
                      <a:pt x="56" y="128"/>
                      <a:pt x="56" y="128"/>
                    </a:cubicBezTo>
                    <a:cubicBezTo>
                      <a:pt x="54" y="127"/>
                      <a:pt x="54" y="127"/>
                      <a:pt x="54" y="127"/>
                    </a:cubicBezTo>
                    <a:cubicBezTo>
                      <a:pt x="52" y="122"/>
                      <a:pt x="52" y="122"/>
                      <a:pt x="52" y="122"/>
                    </a:cubicBezTo>
                    <a:cubicBezTo>
                      <a:pt x="47" y="120"/>
                      <a:pt x="47" y="120"/>
                      <a:pt x="47" y="120"/>
                    </a:cubicBezTo>
                    <a:cubicBezTo>
                      <a:pt x="43" y="121"/>
                      <a:pt x="43" y="121"/>
                      <a:pt x="43" y="121"/>
                    </a:cubicBezTo>
                    <a:cubicBezTo>
                      <a:pt x="40" y="119"/>
                      <a:pt x="40" y="119"/>
                      <a:pt x="40" y="119"/>
                    </a:cubicBezTo>
                    <a:cubicBezTo>
                      <a:pt x="37" y="119"/>
                      <a:pt x="37" y="119"/>
                      <a:pt x="37" y="119"/>
                    </a:cubicBezTo>
                    <a:cubicBezTo>
                      <a:pt x="36" y="121"/>
                      <a:pt x="36" y="121"/>
                      <a:pt x="36" y="121"/>
                    </a:cubicBezTo>
                    <a:cubicBezTo>
                      <a:pt x="35" y="123"/>
                      <a:pt x="35" y="123"/>
                      <a:pt x="35" y="123"/>
                    </a:cubicBezTo>
                    <a:cubicBezTo>
                      <a:pt x="32" y="127"/>
                      <a:pt x="32" y="127"/>
                      <a:pt x="32" y="127"/>
                    </a:cubicBezTo>
                    <a:cubicBezTo>
                      <a:pt x="31" y="129"/>
                      <a:pt x="31" y="129"/>
                      <a:pt x="31" y="129"/>
                    </a:cubicBezTo>
                    <a:cubicBezTo>
                      <a:pt x="26" y="130"/>
                      <a:pt x="26" y="130"/>
                      <a:pt x="26" y="130"/>
                    </a:cubicBezTo>
                    <a:cubicBezTo>
                      <a:pt x="25" y="123"/>
                      <a:pt x="25" y="123"/>
                      <a:pt x="25" y="123"/>
                    </a:cubicBezTo>
                    <a:cubicBezTo>
                      <a:pt x="20" y="111"/>
                      <a:pt x="20" y="111"/>
                      <a:pt x="20" y="111"/>
                    </a:cubicBezTo>
                    <a:cubicBezTo>
                      <a:pt x="17" y="108"/>
                      <a:pt x="17" y="108"/>
                      <a:pt x="17" y="108"/>
                    </a:cubicBezTo>
                    <a:cubicBezTo>
                      <a:pt x="15" y="102"/>
                      <a:pt x="15" y="102"/>
                      <a:pt x="15" y="102"/>
                    </a:cubicBezTo>
                    <a:cubicBezTo>
                      <a:pt x="17" y="100"/>
                      <a:pt x="17" y="100"/>
                      <a:pt x="17" y="100"/>
                    </a:cubicBezTo>
                    <a:cubicBezTo>
                      <a:pt x="15" y="97"/>
                      <a:pt x="15" y="97"/>
                      <a:pt x="15" y="97"/>
                    </a:cubicBezTo>
                    <a:cubicBezTo>
                      <a:pt x="17" y="95"/>
                      <a:pt x="17" y="95"/>
                      <a:pt x="17" y="95"/>
                    </a:cubicBezTo>
                    <a:cubicBezTo>
                      <a:pt x="12" y="91"/>
                      <a:pt x="12" y="91"/>
                      <a:pt x="12" y="91"/>
                    </a:cubicBezTo>
                    <a:cubicBezTo>
                      <a:pt x="10" y="80"/>
                      <a:pt x="10" y="80"/>
                      <a:pt x="10" y="80"/>
                    </a:cubicBezTo>
                    <a:cubicBezTo>
                      <a:pt x="6" y="77"/>
                      <a:pt x="6" y="77"/>
                      <a:pt x="6" y="77"/>
                    </a:cubicBezTo>
                    <a:cubicBezTo>
                      <a:pt x="10" y="65"/>
                      <a:pt x="10" y="65"/>
                      <a:pt x="10" y="65"/>
                    </a:cubicBezTo>
                    <a:cubicBezTo>
                      <a:pt x="10" y="66"/>
                      <a:pt x="10" y="66"/>
                      <a:pt x="10" y="66"/>
                    </a:cubicBezTo>
                    <a:cubicBezTo>
                      <a:pt x="13" y="65"/>
                      <a:pt x="13" y="65"/>
                      <a:pt x="13" y="65"/>
                    </a:cubicBezTo>
                    <a:cubicBezTo>
                      <a:pt x="14" y="63"/>
                      <a:pt x="14" y="63"/>
                      <a:pt x="14" y="63"/>
                    </a:cubicBezTo>
                    <a:cubicBezTo>
                      <a:pt x="11" y="63"/>
                      <a:pt x="11" y="63"/>
                      <a:pt x="11" y="63"/>
                    </a:cubicBezTo>
                    <a:cubicBezTo>
                      <a:pt x="11" y="62"/>
                      <a:pt x="11" y="62"/>
                      <a:pt x="11" y="62"/>
                    </a:cubicBezTo>
                    <a:cubicBezTo>
                      <a:pt x="13" y="61"/>
                      <a:pt x="13" y="61"/>
                      <a:pt x="13" y="61"/>
                    </a:cubicBezTo>
                    <a:cubicBezTo>
                      <a:pt x="12" y="60"/>
                      <a:pt x="12" y="60"/>
                      <a:pt x="12" y="60"/>
                    </a:cubicBezTo>
                    <a:cubicBezTo>
                      <a:pt x="10" y="60"/>
                      <a:pt x="10" y="60"/>
                      <a:pt x="10" y="60"/>
                    </a:cubicBezTo>
                    <a:cubicBezTo>
                      <a:pt x="9" y="59"/>
                      <a:pt x="7" y="56"/>
                      <a:pt x="7" y="56"/>
                    </a:cubicBezTo>
                    <a:cubicBezTo>
                      <a:pt x="6" y="55"/>
                      <a:pt x="6" y="55"/>
                      <a:pt x="6" y="55"/>
                    </a:cubicBezTo>
                    <a:cubicBezTo>
                      <a:pt x="6" y="53"/>
                      <a:pt x="6" y="53"/>
                      <a:pt x="6" y="53"/>
                    </a:cubicBezTo>
                    <a:cubicBezTo>
                      <a:pt x="5" y="50"/>
                      <a:pt x="5" y="50"/>
                      <a:pt x="5" y="50"/>
                    </a:cubicBezTo>
                    <a:cubicBezTo>
                      <a:pt x="8" y="43"/>
                      <a:pt x="8" y="43"/>
                      <a:pt x="8" y="43"/>
                    </a:cubicBezTo>
                    <a:cubicBezTo>
                      <a:pt x="7" y="38"/>
                      <a:pt x="7" y="38"/>
                      <a:pt x="7" y="38"/>
                    </a:cubicBezTo>
                    <a:cubicBezTo>
                      <a:pt x="8" y="36"/>
                      <a:pt x="8" y="36"/>
                      <a:pt x="8" y="36"/>
                    </a:cubicBezTo>
                    <a:cubicBezTo>
                      <a:pt x="8" y="31"/>
                      <a:pt x="8" y="31"/>
                      <a:pt x="8" y="31"/>
                    </a:cubicBezTo>
                    <a:cubicBezTo>
                      <a:pt x="10" y="25"/>
                      <a:pt x="10" y="25"/>
                      <a:pt x="10" y="25"/>
                    </a:cubicBezTo>
                    <a:cubicBezTo>
                      <a:pt x="0" y="10"/>
                      <a:pt x="0" y="10"/>
                      <a:pt x="0" y="10"/>
                    </a:cubicBezTo>
                    <a:cubicBezTo>
                      <a:pt x="5" y="10"/>
                      <a:pt x="5" y="10"/>
                      <a:pt x="5" y="10"/>
                    </a:cubicBezTo>
                    <a:cubicBezTo>
                      <a:pt x="8" y="12"/>
                      <a:pt x="8" y="12"/>
                      <a:pt x="8" y="12"/>
                    </a:cubicBezTo>
                    <a:cubicBezTo>
                      <a:pt x="10" y="12"/>
                      <a:pt x="10" y="12"/>
                      <a:pt x="10" y="12"/>
                    </a:cubicBezTo>
                    <a:cubicBezTo>
                      <a:pt x="10" y="10"/>
                      <a:pt x="10" y="10"/>
                      <a:pt x="10" y="10"/>
                    </a:cubicBezTo>
                    <a:cubicBezTo>
                      <a:pt x="16" y="6"/>
                      <a:pt x="16" y="6"/>
                      <a:pt x="16" y="6"/>
                    </a:cubicBezTo>
                    <a:cubicBezTo>
                      <a:pt x="23" y="5"/>
                      <a:pt x="23" y="5"/>
                      <a:pt x="23" y="5"/>
                    </a:cubicBezTo>
                    <a:cubicBezTo>
                      <a:pt x="27" y="0"/>
                      <a:pt x="27" y="0"/>
                      <a:pt x="27" y="0"/>
                    </a:cubicBezTo>
                    <a:cubicBezTo>
                      <a:pt x="34" y="0"/>
                      <a:pt x="34" y="0"/>
                      <a:pt x="34" y="0"/>
                    </a:cubicBezTo>
                    <a:cubicBezTo>
                      <a:pt x="35" y="7"/>
                      <a:pt x="35" y="7"/>
                      <a:pt x="35" y="7"/>
                    </a:cubicBezTo>
                    <a:cubicBezTo>
                      <a:pt x="36" y="11"/>
                      <a:pt x="36" y="11"/>
                      <a:pt x="36" y="11"/>
                    </a:cubicBezTo>
                    <a:cubicBezTo>
                      <a:pt x="36" y="15"/>
                      <a:pt x="36" y="15"/>
                      <a:pt x="36" y="15"/>
                    </a:cubicBezTo>
                    <a:cubicBezTo>
                      <a:pt x="38" y="18"/>
                      <a:pt x="38" y="18"/>
                      <a:pt x="38" y="18"/>
                    </a:cubicBezTo>
                    <a:cubicBezTo>
                      <a:pt x="40" y="22"/>
                      <a:pt x="40" y="22"/>
                      <a:pt x="40" y="22"/>
                    </a:cubicBezTo>
                    <a:cubicBezTo>
                      <a:pt x="41" y="23"/>
                      <a:pt x="41" y="23"/>
                      <a:pt x="41" y="23"/>
                    </a:cubicBezTo>
                    <a:cubicBezTo>
                      <a:pt x="46" y="26"/>
                      <a:pt x="46" y="26"/>
                      <a:pt x="46" y="26"/>
                    </a:cubicBezTo>
                    <a:cubicBezTo>
                      <a:pt x="52" y="27"/>
                      <a:pt x="52" y="27"/>
                      <a:pt x="52" y="27"/>
                    </a:cubicBezTo>
                    <a:cubicBezTo>
                      <a:pt x="56" y="29"/>
                      <a:pt x="56" y="29"/>
                      <a:pt x="56" y="29"/>
                    </a:cubicBezTo>
                    <a:cubicBezTo>
                      <a:pt x="57" y="29"/>
                      <a:pt x="57" y="29"/>
                      <a:pt x="57" y="29"/>
                    </a:cubicBezTo>
                    <a:cubicBezTo>
                      <a:pt x="65" y="33"/>
                      <a:pt x="65" y="33"/>
                      <a:pt x="65" y="33"/>
                    </a:cubicBezTo>
                    <a:cubicBezTo>
                      <a:pt x="68" y="36"/>
                      <a:pt x="68" y="36"/>
                      <a:pt x="68" y="36"/>
                    </a:cubicBezTo>
                    <a:cubicBezTo>
                      <a:pt x="72" y="37"/>
                      <a:pt x="72" y="37"/>
                      <a:pt x="72" y="37"/>
                    </a:cubicBezTo>
                    <a:cubicBezTo>
                      <a:pt x="74" y="36"/>
                      <a:pt x="74" y="36"/>
                      <a:pt x="74" y="36"/>
                    </a:cubicBezTo>
                    <a:cubicBezTo>
                      <a:pt x="76" y="37"/>
                      <a:pt x="76" y="37"/>
                      <a:pt x="76" y="37"/>
                    </a:cubicBezTo>
                    <a:cubicBezTo>
                      <a:pt x="80" y="38"/>
                      <a:pt x="80" y="38"/>
                      <a:pt x="80" y="38"/>
                    </a:cubicBezTo>
                    <a:cubicBezTo>
                      <a:pt x="81" y="45"/>
                      <a:pt x="81" y="45"/>
                      <a:pt x="81" y="45"/>
                    </a:cubicBezTo>
                    <a:cubicBezTo>
                      <a:pt x="82" y="53"/>
                      <a:pt x="82" y="53"/>
                      <a:pt x="82" y="53"/>
                    </a:cubicBezTo>
                    <a:cubicBezTo>
                      <a:pt x="80" y="55"/>
                      <a:pt x="80" y="55"/>
                      <a:pt x="80" y="55"/>
                    </a:cubicBezTo>
                    <a:cubicBezTo>
                      <a:pt x="83" y="63"/>
                      <a:pt x="83" y="63"/>
                      <a:pt x="83" y="63"/>
                    </a:cubicBezTo>
                    <a:cubicBezTo>
                      <a:pt x="87" y="65"/>
                      <a:pt x="87" y="65"/>
                      <a:pt x="87" y="65"/>
                    </a:cubicBezTo>
                    <a:cubicBezTo>
                      <a:pt x="93" y="65"/>
                      <a:pt x="93" y="65"/>
                      <a:pt x="93" y="65"/>
                    </a:cubicBezTo>
                    <a:cubicBezTo>
                      <a:pt x="97" y="63"/>
                      <a:pt x="97" y="63"/>
                      <a:pt x="97" y="63"/>
                    </a:cubicBezTo>
                    <a:cubicBezTo>
                      <a:pt x="101" y="64"/>
                      <a:pt x="101" y="64"/>
                      <a:pt x="101" y="64"/>
                    </a:cubicBezTo>
                    <a:cubicBezTo>
                      <a:pt x="101" y="67"/>
                      <a:pt x="101" y="67"/>
                      <a:pt x="101" y="67"/>
                    </a:cubicBezTo>
                    <a:cubicBezTo>
                      <a:pt x="101" y="72"/>
                      <a:pt x="101" y="72"/>
                      <a:pt x="101" y="72"/>
                    </a:cubicBezTo>
                    <a:cubicBezTo>
                      <a:pt x="104" y="72"/>
                      <a:pt x="104" y="72"/>
                      <a:pt x="104" y="72"/>
                    </a:cubicBezTo>
                    <a:cubicBezTo>
                      <a:pt x="109" y="79"/>
                      <a:pt x="109" y="79"/>
                      <a:pt x="109" y="79"/>
                    </a:cubicBezTo>
                    <a:lnTo>
                      <a:pt x="105"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7" name="Freeform 22"/>
              <p:cNvSpPr>
                <a:spLocks/>
              </p:cNvSpPr>
              <p:nvPr/>
            </p:nvSpPr>
            <p:spPr bwMode="auto">
              <a:xfrm>
                <a:off x="2823703" y="2725895"/>
                <a:ext cx="244532" cy="381682"/>
              </a:xfrm>
              <a:custGeom>
                <a:avLst/>
                <a:gdLst>
                  <a:gd name="T0" fmla="*/ 230 w 230"/>
                  <a:gd name="T1" fmla="*/ 319 h 359"/>
                  <a:gd name="T2" fmla="*/ 228 w 230"/>
                  <a:gd name="T3" fmla="*/ 317 h 359"/>
                  <a:gd name="T4" fmla="*/ 218 w 230"/>
                  <a:gd name="T5" fmla="*/ 309 h 359"/>
                  <a:gd name="T6" fmla="*/ 214 w 230"/>
                  <a:gd name="T7" fmla="*/ 303 h 359"/>
                  <a:gd name="T8" fmla="*/ 220 w 230"/>
                  <a:gd name="T9" fmla="*/ 297 h 359"/>
                  <a:gd name="T10" fmla="*/ 220 w 230"/>
                  <a:gd name="T11" fmla="*/ 291 h 359"/>
                  <a:gd name="T12" fmla="*/ 226 w 230"/>
                  <a:gd name="T13" fmla="*/ 263 h 359"/>
                  <a:gd name="T14" fmla="*/ 210 w 230"/>
                  <a:gd name="T15" fmla="*/ 211 h 359"/>
                  <a:gd name="T16" fmla="*/ 192 w 230"/>
                  <a:gd name="T17" fmla="*/ 213 h 359"/>
                  <a:gd name="T18" fmla="*/ 190 w 230"/>
                  <a:gd name="T19" fmla="*/ 183 h 359"/>
                  <a:gd name="T20" fmla="*/ 174 w 230"/>
                  <a:gd name="T21" fmla="*/ 195 h 359"/>
                  <a:gd name="T22" fmla="*/ 144 w 230"/>
                  <a:gd name="T23" fmla="*/ 183 h 359"/>
                  <a:gd name="T24" fmla="*/ 130 w 230"/>
                  <a:gd name="T25" fmla="*/ 161 h 359"/>
                  <a:gd name="T26" fmla="*/ 144 w 230"/>
                  <a:gd name="T27" fmla="*/ 124 h 359"/>
                  <a:gd name="T28" fmla="*/ 150 w 230"/>
                  <a:gd name="T29" fmla="*/ 96 h 359"/>
                  <a:gd name="T30" fmla="*/ 182 w 230"/>
                  <a:gd name="T31" fmla="*/ 78 h 359"/>
                  <a:gd name="T32" fmla="*/ 196 w 230"/>
                  <a:gd name="T33" fmla="*/ 48 h 359"/>
                  <a:gd name="T34" fmla="*/ 172 w 230"/>
                  <a:gd name="T35" fmla="*/ 42 h 359"/>
                  <a:gd name="T36" fmla="*/ 154 w 230"/>
                  <a:gd name="T37" fmla="*/ 42 h 359"/>
                  <a:gd name="T38" fmla="*/ 140 w 230"/>
                  <a:gd name="T39" fmla="*/ 36 h 359"/>
                  <a:gd name="T40" fmla="*/ 132 w 230"/>
                  <a:gd name="T41" fmla="*/ 24 h 359"/>
                  <a:gd name="T42" fmla="*/ 118 w 230"/>
                  <a:gd name="T43" fmla="*/ 12 h 359"/>
                  <a:gd name="T44" fmla="*/ 104 w 230"/>
                  <a:gd name="T45" fmla="*/ 0 h 359"/>
                  <a:gd name="T46" fmla="*/ 102 w 230"/>
                  <a:gd name="T47" fmla="*/ 10 h 359"/>
                  <a:gd name="T48" fmla="*/ 98 w 230"/>
                  <a:gd name="T49" fmla="*/ 28 h 359"/>
                  <a:gd name="T50" fmla="*/ 54 w 230"/>
                  <a:gd name="T51" fmla="*/ 60 h 359"/>
                  <a:gd name="T52" fmla="*/ 50 w 230"/>
                  <a:gd name="T53" fmla="*/ 84 h 359"/>
                  <a:gd name="T54" fmla="*/ 32 w 230"/>
                  <a:gd name="T55" fmla="*/ 82 h 359"/>
                  <a:gd name="T56" fmla="*/ 14 w 230"/>
                  <a:gd name="T57" fmla="*/ 78 h 359"/>
                  <a:gd name="T58" fmla="*/ 18 w 230"/>
                  <a:gd name="T59" fmla="*/ 62 h 359"/>
                  <a:gd name="T60" fmla="*/ 0 w 230"/>
                  <a:gd name="T61" fmla="*/ 78 h 359"/>
                  <a:gd name="T62" fmla="*/ 4 w 230"/>
                  <a:gd name="T63" fmla="*/ 100 h 359"/>
                  <a:gd name="T64" fmla="*/ 8 w 230"/>
                  <a:gd name="T65" fmla="*/ 108 h 359"/>
                  <a:gd name="T66" fmla="*/ 10 w 230"/>
                  <a:gd name="T67" fmla="*/ 120 h 359"/>
                  <a:gd name="T68" fmla="*/ 36 w 230"/>
                  <a:gd name="T69" fmla="*/ 138 h 359"/>
                  <a:gd name="T70" fmla="*/ 52 w 230"/>
                  <a:gd name="T71" fmla="*/ 177 h 359"/>
                  <a:gd name="T72" fmla="*/ 70 w 230"/>
                  <a:gd name="T73" fmla="*/ 213 h 359"/>
                  <a:gd name="T74" fmla="*/ 82 w 230"/>
                  <a:gd name="T75" fmla="*/ 237 h 359"/>
                  <a:gd name="T76" fmla="*/ 100 w 230"/>
                  <a:gd name="T77" fmla="*/ 269 h 359"/>
                  <a:gd name="T78" fmla="*/ 102 w 230"/>
                  <a:gd name="T79" fmla="*/ 281 h 359"/>
                  <a:gd name="T80" fmla="*/ 122 w 230"/>
                  <a:gd name="T81" fmla="*/ 301 h 359"/>
                  <a:gd name="T82" fmla="*/ 150 w 230"/>
                  <a:gd name="T83" fmla="*/ 317 h 359"/>
                  <a:gd name="T84" fmla="*/ 188 w 230"/>
                  <a:gd name="T85" fmla="*/ 341 h 359"/>
                  <a:gd name="T86" fmla="*/ 200 w 230"/>
                  <a:gd name="T87" fmla="*/ 353 h 359"/>
                  <a:gd name="T88" fmla="*/ 218 w 230"/>
                  <a:gd name="T89" fmla="*/ 355 h 359"/>
                  <a:gd name="T90" fmla="*/ 230 w 230"/>
                  <a:gd name="T91" fmla="*/ 32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359">
                    <a:moveTo>
                      <a:pt x="230" y="321"/>
                    </a:moveTo>
                    <a:lnTo>
                      <a:pt x="228" y="321"/>
                    </a:lnTo>
                    <a:lnTo>
                      <a:pt x="230" y="319"/>
                    </a:lnTo>
                    <a:lnTo>
                      <a:pt x="230" y="319"/>
                    </a:lnTo>
                    <a:lnTo>
                      <a:pt x="228" y="315"/>
                    </a:lnTo>
                    <a:lnTo>
                      <a:pt x="228" y="317"/>
                    </a:lnTo>
                    <a:lnTo>
                      <a:pt x="224" y="315"/>
                    </a:lnTo>
                    <a:lnTo>
                      <a:pt x="218" y="307"/>
                    </a:lnTo>
                    <a:lnTo>
                      <a:pt x="218" y="309"/>
                    </a:lnTo>
                    <a:lnTo>
                      <a:pt x="216" y="311"/>
                    </a:lnTo>
                    <a:lnTo>
                      <a:pt x="212" y="309"/>
                    </a:lnTo>
                    <a:lnTo>
                      <a:pt x="214" y="303"/>
                    </a:lnTo>
                    <a:lnTo>
                      <a:pt x="216" y="301"/>
                    </a:lnTo>
                    <a:lnTo>
                      <a:pt x="216" y="299"/>
                    </a:lnTo>
                    <a:lnTo>
                      <a:pt x="220" y="297"/>
                    </a:lnTo>
                    <a:lnTo>
                      <a:pt x="222" y="301"/>
                    </a:lnTo>
                    <a:lnTo>
                      <a:pt x="222" y="297"/>
                    </a:lnTo>
                    <a:lnTo>
                      <a:pt x="220" y="291"/>
                    </a:lnTo>
                    <a:lnTo>
                      <a:pt x="226" y="277"/>
                    </a:lnTo>
                    <a:lnTo>
                      <a:pt x="224" y="267"/>
                    </a:lnTo>
                    <a:lnTo>
                      <a:pt x="226" y="263"/>
                    </a:lnTo>
                    <a:lnTo>
                      <a:pt x="226" y="253"/>
                    </a:lnTo>
                    <a:lnTo>
                      <a:pt x="230" y="241"/>
                    </a:lnTo>
                    <a:lnTo>
                      <a:pt x="210" y="211"/>
                    </a:lnTo>
                    <a:lnTo>
                      <a:pt x="202" y="211"/>
                    </a:lnTo>
                    <a:lnTo>
                      <a:pt x="198" y="213"/>
                    </a:lnTo>
                    <a:lnTo>
                      <a:pt x="192" y="213"/>
                    </a:lnTo>
                    <a:lnTo>
                      <a:pt x="190" y="191"/>
                    </a:lnTo>
                    <a:lnTo>
                      <a:pt x="192" y="185"/>
                    </a:lnTo>
                    <a:lnTo>
                      <a:pt x="190" y="183"/>
                    </a:lnTo>
                    <a:lnTo>
                      <a:pt x="188" y="185"/>
                    </a:lnTo>
                    <a:lnTo>
                      <a:pt x="180" y="187"/>
                    </a:lnTo>
                    <a:lnTo>
                      <a:pt x="174" y="195"/>
                    </a:lnTo>
                    <a:lnTo>
                      <a:pt x="164" y="195"/>
                    </a:lnTo>
                    <a:lnTo>
                      <a:pt x="156" y="185"/>
                    </a:lnTo>
                    <a:lnTo>
                      <a:pt x="144" y="183"/>
                    </a:lnTo>
                    <a:lnTo>
                      <a:pt x="146" y="173"/>
                    </a:lnTo>
                    <a:lnTo>
                      <a:pt x="132" y="167"/>
                    </a:lnTo>
                    <a:lnTo>
                      <a:pt x="130" y="161"/>
                    </a:lnTo>
                    <a:lnTo>
                      <a:pt x="132" y="136"/>
                    </a:lnTo>
                    <a:lnTo>
                      <a:pt x="132" y="132"/>
                    </a:lnTo>
                    <a:lnTo>
                      <a:pt x="144" y="124"/>
                    </a:lnTo>
                    <a:lnTo>
                      <a:pt x="144" y="114"/>
                    </a:lnTo>
                    <a:lnTo>
                      <a:pt x="148" y="106"/>
                    </a:lnTo>
                    <a:lnTo>
                      <a:pt x="150" y="96"/>
                    </a:lnTo>
                    <a:lnTo>
                      <a:pt x="166" y="84"/>
                    </a:lnTo>
                    <a:lnTo>
                      <a:pt x="176" y="82"/>
                    </a:lnTo>
                    <a:lnTo>
                      <a:pt x="182" y="78"/>
                    </a:lnTo>
                    <a:lnTo>
                      <a:pt x="188" y="74"/>
                    </a:lnTo>
                    <a:lnTo>
                      <a:pt x="188" y="70"/>
                    </a:lnTo>
                    <a:lnTo>
                      <a:pt x="196" y="48"/>
                    </a:lnTo>
                    <a:lnTo>
                      <a:pt x="186" y="40"/>
                    </a:lnTo>
                    <a:lnTo>
                      <a:pt x="178" y="40"/>
                    </a:lnTo>
                    <a:lnTo>
                      <a:pt x="172" y="42"/>
                    </a:lnTo>
                    <a:lnTo>
                      <a:pt x="166" y="38"/>
                    </a:lnTo>
                    <a:lnTo>
                      <a:pt x="160" y="42"/>
                    </a:lnTo>
                    <a:lnTo>
                      <a:pt x="154" y="42"/>
                    </a:lnTo>
                    <a:lnTo>
                      <a:pt x="140" y="40"/>
                    </a:lnTo>
                    <a:lnTo>
                      <a:pt x="138" y="38"/>
                    </a:lnTo>
                    <a:lnTo>
                      <a:pt x="140" y="36"/>
                    </a:lnTo>
                    <a:lnTo>
                      <a:pt x="140" y="30"/>
                    </a:lnTo>
                    <a:lnTo>
                      <a:pt x="134" y="28"/>
                    </a:lnTo>
                    <a:lnTo>
                      <a:pt x="132" y="24"/>
                    </a:lnTo>
                    <a:lnTo>
                      <a:pt x="124" y="18"/>
                    </a:lnTo>
                    <a:lnTo>
                      <a:pt x="120" y="16"/>
                    </a:lnTo>
                    <a:lnTo>
                      <a:pt x="118" y="12"/>
                    </a:lnTo>
                    <a:lnTo>
                      <a:pt x="114" y="4"/>
                    </a:lnTo>
                    <a:lnTo>
                      <a:pt x="108" y="0"/>
                    </a:lnTo>
                    <a:lnTo>
                      <a:pt x="104" y="0"/>
                    </a:lnTo>
                    <a:lnTo>
                      <a:pt x="102" y="2"/>
                    </a:lnTo>
                    <a:lnTo>
                      <a:pt x="104" y="6"/>
                    </a:lnTo>
                    <a:lnTo>
                      <a:pt x="102" y="10"/>
                    </a:lnTo>
                    <a:lnTo>
                      <a:pt x="104" y="12"/>
                    </a:lnTo>
                    <a:lnTo>
                      <a:pt x="100" y="20"/>
                    </a:lnTo>
                    <a:lnTo>
                      <a:pt x="98" y="28"/>
                    </a:lnTo>
                    <a:lnTo>
                      <a:pt x="82" y="46"/>
                    </a:lnTo>
                    <a:lnTo>
                      <a:pt x="68" y="54"/>
                    </a:lnTo>
                    <a:lnTo>
                      <a:pt x="54" y="60"/>
                    </a:lnTo>
                    <a:lnTo>
                      <a:pt x="50" y="66"/>
                    </a:lnTo>
                    <a:lnTo>
                      <a:pt x="50" y="74"/>
                    </a:lnTo>
                    <a:lnTo>
                      <a:pt x="50" y="84"/>
                    </a:lnTo>
                    <a:lnTo>
                      <a:pt x="40" y="94"/>
                    </a:lnTo>
                    <a:lnTo>
                      <a:pt x="34" y="92"/>
                    </a:lnTo>
                    <a:lnTo>
                      <a:pt x="32" y="82"/>
                    </a:lnTo>
                    <a:lnTo>
                      <a:pt x="24" y="80"/>
                    </a:lnTo>
                    <a:lnTo>
                      <a:pt x="16" y="82"/>
                    </a:lnTo>
                    <a:lnTo>
                      <a:pt x="14" y="78"/>
                    </a:lnTo>
                    <a:lnTo>
                      <a:pt x="16" y="74"/>
                    </a:lnTo>
                    <a:lnTo>
                      <a:pt x="20" y="72"/>
                    </a:lnTo>
                    <a:lnTo>
                      <a:pt x="18" y="62"/>
                    </a:lnTo>
                    <a:lnTo>
                      <a:pt x="8" y="70"/>
                    </a:lnTo>
                    <a:lnTo>
                      <a:pt x="6" y="74"/>
                    </a:lnTo>
                    <a:lnTo>
                      <a:pt x="0" y="78"/>
                    </a:lnTo>
                    <a:lnTo>
                      <a:pt x="0" y="86"/>
                    </a:lnTo>
                    <a:lnTo>
                      <a:pt x="4" y="94"/>
                    </a:lnTo>
                    <a:lnTo>
                      <a:pt x="4" y="100"/>
                    </a:lnTo>
                    <a:lnTo>
                      <a:pt x="8" y="102"/>
                    </a:lnTo>
                    <a:lnTo>
                      <a:pt x="10" y="106"/>
                    </a:lnTo>
                    <a:lnTo>
                      <a:pt x="8" y="108"/>
                    </a:lnTo>
                    <a:lnTo>
                      <a:pt x="4" y="110"/>
                    </a:lnTo>
                    <a:lnTo>
                      <a:pt x="4" y="116"/>
                    </a:lnTo>
                    <a:lnTo>
                      <a:pt x="10" y="120"/>
                    </a:lnTo>
                    <a:lnTo>
                      <a:pt x="16" y="126"/>
                    </a:lnTo>
                    <a:lnTo>
                      <a:pt x="24" y="126"/>
                    </a:lnTo>
                    <a:lnTo>
                      <a:pt x="36" y="138"/>
                    </a:lnTo>
                    <a:lnTo>
                      <a:pt x="38" y="146"/>
                    </a:lnTo>
                    <a:lnTo>
                      <a:pt x="46" y="161"/>
                    </a:lnTo>
                    <a:lnTo>
                      <a:pt x="52" y="177"/>
                    </a:lnTo>
                    <a:lnTo>
                      <a:pt x="58" y="193"/>
                    </a:lnTo>
                    <a:lnTo>
                      <a:pt x="64" y="201"/>
                    </a:lnTo>
                    <a:lnTo>
                      <a:pt x="70" y="213"/>
                    </a:lnTo>
                    <a:lnTo>
                      <a:pt x="70" y="219"/>
                    </a:lnTo>
                    <a:lnTo>
                      <a:pt x="78" y="227"/>
                    </a:lnTo>
                    <a:lnTo>
                      <a:pt x="82" y="237"/>
                    </a:lnTo>
                    <a:lnTo>
                      <a:pt x="90" y="249"/>
                    </a:lnTo>
                    <a:lnTo>
                      <a:pt x="100" y="263"/>
                    </a:lnTo>
                    <a:lnTo>
                      <a:pt x="100" y="269"/>
                    </a:lnTo>
                    <a:lnTo>
                      <a:pt x="98" y="271"/>
                    </a:lnTo>
                    <a:lnTo>
                      <a:pt x="98" y="279"/>
                    </a:lnTo>
                    <a:lnTo>
                      <a:pt x="102" y="281"/>
                    </a:lnTo>
                    <a:lnTo>
                      <a:pt x="114" y="293"/>
                    </a:lnTo>
                    <a:lnTo>
                      <a:pt x="118" y="297"/>
                    </a:lnTo>
                    <a:lnTo>
                      <a:pt x="122" y="301"/>
                    </a:lnTo>
                    <a:lnTo>
                      <a:pt x="134" y="305"/>
                    </a:lnTo>
                    <a:lnTo>
                      <a:pt x="142" y="313"/>
                    </a:lnTo>
                    <a:lnTo>
                      <a:pt x="150" y="317"/>
                    </a:lnTo>
                    <a:lnTo>
                      <a:pt x="158" y="323"/>
                    </a:lnTo>
                    <a:lnTo>
                      <a:pt x="174" y="329"/>
                    </a:lnTo>
                    <a:lnTo>
                      <a:pt x="188" y="341"/>
                    </a:lnTo>
                    <a:lnTo>
                      <a:pt x="190" y="347"/>
                    </a:lnTo>
                    <a:lnTo>
                      <a:pt x="196" y="353"/>
                    </a:lnTo>
                    <a:lnTo>
                      <a:pt x="200" y="353"/>
                    </a:lnTo>
                    <a:lnTo>
                      <a:pt x="204" y="357"/>
                    </a:lnTo>
                    <a:lnTo>
                      <a:pt x="208" y="359"/>
                    </a:lnTo>
                    <a:lnTo>
                      <a:pt x="218" y="355"/>
                    </a:lnTo>
                    <a:lnTo>
                      <a:pt x="216" y="347"/>
                    </a:lnTo>
                    <a:lnTo>
                      <a:pt x="222" y="345"/>
                    </a:lnTo>
                    <a:lnTo>
                      <a:pt x="230" y="32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8" name="Freeform 49"/>
              <p:cNvSpPr>
                <a:spLocks noEditPoints="1"/>
              </p:cNvSpPr>
              <p:nvPr/>
            </p:nvSpPr>
            <p:spPr bwMode="auto">
              <a:xfrm>
                <a:off x="2272975" y="2031638"/>
                <a:ext cx="484811" cy="382745"/>
              </a:xfrm>
              <a:custGeom>
                <a:avLst/>
                <a:gdLst>
                  <a:gd name="T0" fmla="*/ 452 w 456"/>
                  <a:gd name="T1" fmla="*/ 247 h 360"/>
                  <a:gd name="T2" fmla="*/ 54 w 456"/>
                  <a:gd name="T3" fmla="*/ 79 h 360"/>
                  <a:gd name="T4" fmla="*/ 40 w 456"/>
                  <a:gd name="T5" fmla="*/ 65 h 360"/>
                  <a:gd name="T6" fmla="*/ 42 w 456"/>
                  <a:gd name="T7" fmla="*/ 69 h 360"/>
                  <a:gd name="T8" fmla="*/ 0 w 456"/>
                  <a:gd name="T9" fmla="*/ 93 h 360"/>
                  <a:gd name="T10" fmla="*/ 430 w 456"/>
                  <a:gd name="T11" fmla="*/ 223 h 360"/>
                  <a:gd name="T12" fmla="*/ 392 w 456"/>
                  <a:gd name="T13" fmla="*/ 233 h 360"/>
                  <a:gd name="T14" fmla="*/ 372 w 456"/>
                  <a:gd name="T15" fmla="*/ 271 h 360"/>
                  <a:gd name="T16" fmla="*/ 370 w 456"/>
                  <a:gd name="T17" fmla="*/ 281 h 360"/>
                  <a:gd name="T18" fmla="*/ 356 w 456"/>
                  <a:gd name="T19" fmla="*/ 279 h 360"/>
                  <a:gd name="T20" fmla="*/ 344 w 456"/>
                  <a:gd name="T21" fmla="*/ 281 h 360"/>
                  <a:gd name="T22" fmla="*/ 316 w 456"/>
                  <a:gd name="T23" fmla="*/ 288 h 360"/>
                  <a:gd name="T24" fmla="*/ 286 w 456"/>
                  <a:gd name="T25" fmla="*/ 263 h 360"/>
                  <a:gd name="T26" fmla="*/ 272 w 456"/>
                  <a:gd name="T27" fmla="*/ 231 h 360"/>
                  <a:gd name="T28" fmla="*/ 276 w 456"/>
                  <a:gd name="T29" fmla="*/ 227 h 360"/>
                  <a:gd name="T30" fmla="*/ 270 w 456"/>
                  <a:gd name="T31" fmla="*/ 201 h 360"/>
                  <a:gd name="T32" fmla="*/ 278 w 456"/>
                  <a:gd name="T33" fmla="*/ 161 h 360"/>
                  <a:gd name="T34" fmla="*/ 286 w 456"/>
                  <a:gd name="T35" fmla="*/ 151 h 360"/>
                  <a:gd name="T36" fmla="*/ 262 w 456"/>
                  <a:gd name="T37" fmla="*/ 123 h 360"/>
                  <a:gd name="T38" fmla="*/ 246 w 456"/>
                  <a:gd name="T39" fmla="*/ 65 h 360"/>
                  <a:gd name="T40" fmla="*/ 212 w 456"/>
                  <a:gd name="T41" fmla="*/ 75 h 360"/>
                  <a:gd name="T42" fmla="*/ 178 w 456"/>
                  <a:gd name="T43" fmla="*/ 31 h 360"/>
                  <a:gd name="T44" fmla="*/ 40 w 456"/>
                  <a:gd name="T45" fmla="*/ 4 h 360"/>
                  <a:gd name="T46" fmla="*/ 4 w 456"/>
                  <a:gd name="T47" fmla="*/ 14 h 360"/>
                  <a:gd name="T48" fmla="*/ 4 w 456"/>
                  <a:gd name="T49" fmla="*/ 51 h 360"/>
                  <a:gd name="T50" fmla="*/ 22 w 456"/>
                  <a:gd name="T51" fmla="*/ 87 h 360"/>
                  <a:gd name="T52" fmla="*/ 22 w 456"/>
                  <a:gd name="T53" fmla="*/ 101 h 360"/>
                  <a:gd name="T54" fmla="*/ 4 w 456"/>
                  <a:gd name="T55" fmla="*/ 101 h 360"/>
                  <a:gd name="T56" fmla="*/ 22 w 456"/>
                  <a:gd name="T57" fmla="*/ 119 h 360"/>
                  <a:gd name="T58" fmla="*/ 34 w 456"/>
                  <a:gd name="T59" fmla="*/ 117 h 360"/>
                  <a:gd name="T60" fmla="*/ 42 w 456"/>
                  <a:gd name="T61" fmla="*/ 141 h 360"/>
                  <a:gd name="T62" fmla="*/ 40 w 456"/>
                  <a:gd name="T63" fmla="*/ 159 h 360"/>
                  <a:gd name="T64" fmla="*/ 64 w 456"/>
                  <a:gd name="T65" fmla="*/ 191 h 360"/>
                  <a:gd name="T66" fmla="*/ 78 w 456"/>
                  <a:gd name="T67" fmla="*/ 185 h 360"/>
                  <a:gd name="T68" fmla="*/ 68 w 456"/>
                  <a:gd name="T69" fmla="*/ 169 h 360"/>
                  <a:gd name="T70" fmla="*/ 58 w 456"/>
                  <a:gd name="T71" fmla="*/ 137 h 360"/>
                  <a:gd name="T72" fmla="*/ 54 w 456"/>
                  <a:gd name="T73" fmla="*/ 121 h 360"/>
                  <a:gd name="T74" fmla="*/ 42 w 456"/>
                  <a:gd name="T75" fmla="*/ 99 h 360"/>
                  <a:gd name="T76" fmla="*/ 30 w 456"/>
                  <a:gd name="T77" fmla="*/ 63 h 360"/>
                  <a:gd name="T78" fmla="*/ 30 w 456"/>
                  <a:gd name="T79" fmla="*/ 27 h 360"/>
                  <a:gd name="T80" fmla="*/ 50 w 456"/>
                  <a:gd name="T81" fmla="*/ 27 h 360"/>
                  <a:gd name="T82" fmla="*/ 52 w 456"/>
                  <a:gd name="T83" fmla="*/ 41 h 360"/>
                  <a:gd name="T84" fmla="*/ 62 w 456"/>
                  <a:gd name="T85" fmla="*/ 79 h 360"/>
                  <a:gd name="T86" fmla="*/ 74 w 456"/>
                  <a:gd name="T87" fmla="*/ 97 h 360"/>
                  <a:gd name="T88" fmla="*/ 80 w 456"/>
                  <a:gd name="T89" fmla="*/ 111 h 360"/>
                  <a:gd name="T90" fmla="*/ 92 w 456"/>
                  <a:gd name="T91" fmla="*/ 125 h 360"/>
                  <a:gd name="T92" fmla="*/ 90 w 456"/>
                  <a:gd name="T93" fmla="*/ 141 h 360"/>
                  <a:gd name="T94" fmla="*/ 104 w 456"/>
                  <a:gd name="T95" fmla="*/ 153 h 360"/>
                  <a:gd name="T96" fmla="*/ 134 w 456"/>
                  <a:gd name="T97" fmla="*/ 195 h 360"/>
                  <a:gd name="T98" fmla="*/ 134 w 456"/>
                  <a:gd name="T99" fmla="*/ 235 h 360"/>
                  <a:gd name="T100" fmla="*/ 148 w 456"/>
                  <a:gd name="T101" fmla="*/ 265 h 360"/>
                  <a:gd name="T102" fmla="*/ 192 w 456"/>
                  <a:gd name="T103" fmla="*/ 298 h 360"/>
                  <a:gd name="T104" fmla="*/ 246 w 456"/>
                  <a:gd name="T105" fmla="*/ 326 h 360"/>
                  <a:gd name="T106" fmla="*/ 282 w 456"/>
                  <a:gd name="T107" fmla="*/ 336 h 360"/>
                  <a:gd name="T108" fmla="*/ 304 w 456"/>
                  <a:gd name="T109" fmla="*/ 330 h 360"/>
                  <a:gd name="T110" fmla="*/ 344 w 456"/>
                  <a:gd name="T111" fmla="*/ 360 h 360"/>
                  <a:gd name="T112" fmla="*/ 370 w 456"/>
                  <a:gd name="T113" fmla="*/ 316 h 360"/>
                  <a:gd name="T114" fmla="*/ 406 w 456"/>
                  <a:gd name="T115" fmla="*/ 296 h 360"/>
                  <a:gd name="T116" fmla="*/ 422 w 456"/>
                  <a:gd name="T117" fmla="*/ 284 h 360"/>
                  <a:gd name="T118" fmla="*/ 430 w 456"/>
                  <a:gd name="T119" fmla="*/ 288 h 360"/>
                  <a:gd name="T120" fmla="*/ 438 w 456"/>
                  <a:gd name="T121" fmla="*/ 263 h 360"/>
                  <a:gd name="T122" fmla="*/ 450 w 456"/>
                  <a:gd name="T123" fmla="*/ 24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360">
                    <a:moveTo>
                      <a:pt x="448" y="247"/>
                    </a:moveTo>
                    <a:lnTo>
                      <a:pt x="450" y="245"/>
                    </a:lnTo>
                    <a:lnTo>
                      <a:pt x="452" y="243"/>
                    </a:lnTo>
                    <a:lnTo>
                      <a:pt x="454" y="243"/>
                    </a:lnTo>
                    <a:lnTo>
                      <a:pt x="452" y="247"/>
                    </a:lnTo>
                    <a:lnTo>
                      <a:pt x="450" y="249"/>
                    </a:lnTo>
                    <a:lnTo>
                      <a:pt x="448" y="247"/>
                    </a:lnTo>
                    <a:close/>
                    <a:moveTo>
                      <a:pt x="52" y="75"/>
                    </a:moveTo>
                    <a:lnTo>
                      <a:pt x="50" y="79"/>
                    </a:lnTo>
                    <a:lnTo>
                      <a:pt x="54" y="79"/>
                    </a:lnTo>
                    <a:lnTo>
                      <a:pt x="54" y="75"/>
                    </a:lnTo>
                    <a:lnTo>
                      <a:pt x="54" y="73"/>
                    </a:lnTo>
                    <a:lnTo>
                      <a:pt x="52" y="75"/>
                    </a:lnTo>
                    <a:close/>
                    <a:moveTo>
                      <a:pt x="42" y="69"/>
                    </a:moveTo>
                    <a:lnTo>
                      <a:pt x="40" y="65"/>
                    </a:lnTo>
                    <a:lnTo>
                      <a:pt x="38" y="63"/>
                    </a:lnTo>
                    <a:lnTo>
                      <a:pt x="36" y="65"/>
                    </a:lnTo>
                    <a:lnTo>
                      <a:pt x="36" y="71"/>
                    </a:lnTo>
                    <a:lnTo>
                      <a:pt x="42" y="75"/>
                    </a:lnTo>
                    <a:lnTo>
                      <a:pt x="42" y="69"/>
                    </a:lnTo>
                    <a:close/>
                    <a:moveTo>
                      <a:pt x="4" y="93"/>
                    </a:moveTo>
                    <a:lnTo>
                      <a:pt x="4" y="89"/>
                    </a:lnTo>
                    <a:lnTo>
                      <a:pt x="2" y="87"/>
                    </a:lnTo>
                    <a:lnTo>
                      <a:pt x="0" y="91"/>
                    </a:lnTo>
                    <a:lnTo>
                      <a:pt x="0" y="93"/>
                    </a:lnTo>
                    <a:lnTo>
                      <a:pt x="4" y="93"/>
                    </a:lnTo>
                    <a:close/>
                    <a:moveTo>
                      <a:pt x="452" y="225"/>
                    </a:moveTo>
                    <a:lnTo>
                      <a:pt x="448" y="223"/>
                    </a:lnTo>
                    <a:lnTo>
                      <a:pt x="434" y="221"/>
                    </a:lnTo>
                    <a:lnTo>
                      <a:pt x="430" y="223"/>
                    </a:lnTo>
                    <a:lnTo>
                      <a:pt x="424" y="223"/>
                    </a:lnTo>
                    <a:lnTo>
                      <a:pt x="422" y="225"/>
                    </a:lnTo>
                    <a:lnTo>
                      <a:pt x="400" y="227"/>
                    </a:lnTo>
                    <a:lnTo>
                      <a:pt x="394" y="231"/>
                    </a:lnTo>
                    <a:lnTo>
                      <a:pt x="392" y="233"/>
                    </a:lnTo>
                    <a:lnTo>
                      <a:pt x="388" y="249"/>
                    </a:lnTo>
                    <a:lnTo>
                      <a:pt x="388" y="253"/>
                    </a:lnTo>
                    <a:lnTo>
                      <a:pt x="386" y="255"/>
                    </a:lnTo>
                    <a:lnTo>
                      <a:pt x="382" y="267"/>
                    </a:lnTo>
                    <a:lnTo>
                      <a:pt x="372" y="271"/>
                    </a:lnTo>
                    <a:lnTo>
                      <a:pt x="368" y="273"/>
                    </a:lnTo>
                    <a:lnTo>
                      <a:pt x="366" y="275"/>
                    </a:lnTo>
                    <a:lnTo>
                      <a:pt x="370" y="275"/>
                    </a:lnTo>
                    <a:lnTo>
                      <a:pt x="372" y="277"/>
                    </a:lnTo>
                    <a:lnTo>
                      <a:pt x="370" y="281"/>
                    </a:lnTo>
                    <a:lnTo>
                      <a:pt x="366" y="281"/>
                    </a:lnTo>
                    <a:lnTo>
                      <a:pt x="364" y="284"/>
                    </a:lnTo>
                    <a:lnTo>
                      <a:pt x="362" y="281"/>
                    </a:lnTo>
                    <a:lnTo>
                      <a:pt x="356" y="281"/>
                    </a:lnTo>
                    <a:lnTo>
                      <a:pt x="356" y="279"/>
                    </a:lnTo>
                    <a:lnTo>
                      <a:pt x="364" y="277"/>
                    </a:lnTo>
                    <a:lnTo>
                      <a:pt x="362" y="277"/>
                    </a:lnTo>
                    <a:lnTo>
                      <a:pt x="352" y="277"/>
                    </a:lnTo>
                    <a:lnTo>
                      <a:pt x="348" y="277"/>
                    </a:lnTo>
                    <a:lnTo>
                      <a:pt x="344" y="281"/>
                    </a:lnTo>
                    <a:lnTo>
                      <a:pt x="338" y="281"/>
                    </a:lnTo>
                    <a:lnTo>
                      <a:pt x="338" y="284"/>
                    </a:lnTo>
                    <a:lnTo>
                      <a:pt x="330" y="284"/>
                    </a:lnTo>
                    <a:lnTo>
                      <a:pt x="326" y="288"/>
                    </a:lnTo>
                    <a:lnTo>
                      <a:pt x="316" y="288"/>
                    </a:lnTo>
                    <a:lnTo>
                      <a:pt x="312" y="281"/>
                    </a:lnTo>
                    <a:lnTo>
                      <a:pt x="306" y="279"/>
                    </a:lnTo>
                    <a:lnTo>
                      <a:pt x="294" y="277"/>
                    </a:lnTo>
                    <a:lnTo>
                      <a:pt x="290" y="269"/>
                    </a:lnTo>
                    <a:lnTo>
                      <a:pt x="286" y="263"/>
                    </a:lnTo>
                    <a:lnTo>
                      <a:pt x="286" y="257"/>
                    </a:lnTo>
                    <a:lnTo>
                      <a:pt x="282" y="251"/>
                    </a:lnTo>
                    <a:lnTo>
                      <a:pt x="276" y="243"/>
                    </a:lnTo>
                    <a:lnTo>
                      <a:pt x="274" y="235"/>
                    </a:lnTo>
                    <a:lnTo>
                      <a:pt x="272" y="231"/>
                    </a:lnTo>
                    <a:lnTo>
                      <a:pt x="272" y="225"/>
                    </a:lnTo>
                    <a:lnTo>
                      <a:pt x="270" y="223"/>
                    </a:lnTo>
                    <a:lnTo>
                      <a:pt x="270" y="217"/>
                    </a:lnTo>
                    <a:lnTo>
                      <a:pt x="274" y="221"/>
                    </a:lnTo>
                    <a:lnTo>
                      <a:pt x="276" y="227"/>
                    </a:lnTo>
                    <a:lnTo>
                      <a:pt x="276" y="219"/>
                    </a:lnTo>
                    <a:lnTo>
                      <a:pt x="274" y="217"/>
                    </a:lnTo>
                    <a:lnTo>
                      <a:pt x="272" y="213"/>
                    </a:lnTo>
                    <a:lnTo>
                      <a:pt x="272" y="207"/>
                    </a:lnTo>
                    <a:lnTo>
                      <a:pt x="270" y="201"/>
                    </a:lnTo>
                    <a:lnTo>
                      <a:pt x="272" y="193"/>
                    </a:lnTo>
                    <a:lnTo>
                      <a:pt x="274" y="185"/>
                    </a:lnTo>
                    <a:lnTo>
                      <a:pt x="276" y="175"/>
                    </a:lnTo>
                    <a:lnTo>
                      <a:pt x="278" y="171"/>
                    </a:lnTo>
                    <a:lnTo>
                      <a:pt x="278" y="161"/>
                    </a:lnTo>
                    <a:lnTo>
                      <a:pt x="280" y="155"/>
                    </a:lnTo>
                    <a:lnTo>
                      <a:pt x="280" y="151"/>
                    </a:lnTo>
                    <a:lnTo>
                      <a:pt x="284" y="147"/>
                    </a:lnTo>
                    <a:lnTo>
                      <a:pt x="286" y="149"/>
                    </a:lnTo>
                    <a:lnTo>
                      <a:pt x="286" y="151"/>
                    </a:lnTo>
                    <a:lnTo>
                      <a:pt x="294" y="137"/>
                    </a:lnTo>
                    <a:lnTo>
                      <a:pt x="286" y="135"/>
                    </a:lnTo>
                    <a:lnTo>
                      <a:pt x="276" y="133"/>
                    </a:lnTo>
                    <a:lnTo>
                      <a:pt x="268" y="129"/>
                    </a:lnTo>
                    <a:lnTo>
                      <a:pt x="262" y="123"/>
                    </a:lnTo>
                    <a:lnTo>
                      <a:pt x="262" y="117"/>
                    </a:lnTo>
                    <a:lnTo>
                      <a:pt x="260" y="103"/>
                    </a:lnTo>
                    <a:lnTo>
                      <a:pt x="252" y="91"/>
                    </a:lnTo>
                    <a:lnTo>
                      <a:pt x="250" y="69"/>
                    </a:lnTo>
                    <a:lnTo>
                      <a:pt x="246" y="65"/>
                    </a:lnTo>
                    <a:lnTo>
                      <a:pt x="246" y="61"/>
                    </a:lnTo>
                    <a:lnTo>
                      <a:pt x="230" y="59"/>
                    </a:lnTo>
                    <a:lnTo>
                      <a:pt x="222" y="63"/>
                    </a:lnTo>
                    <a:lnTo>
                      <a:pt x="218" y="71"/>
                    </a:lnTo>
                    <a:lnTo>
                      <a:pt x="212" y="75"/>
                    </a:lnTo>
                    <a:lnTo>
                      <a:pt x="204" y="71"/>
                    </a:lnTo>
                    <a:lnTo>
                      <a:pt x="190" y="65"/>
                    </a:lnTo>
                    <a:lnTo>
                      <a:pt x="188" y="53"/>
                    </a:lnTo>
                    <a:lnTo>
                      <a:pt x="188" y="47"/>
                    </a:lnTo>
                    <a:lnTo>
                      <a:pt x="178" y="31"/>
                    </a:lnTo>
                    <a:lnTo>
                      <a:pt x="172" y="21"/>
                    </a:lnTo>
                    <a:lnTo>
                      <a:pt x="146" y="21"/>
                    </a:lnTo>
                    <a:lnTo>
                      <a:pt x="140" y="29"/>
                    </a:lnTo>
                    <a:lnTo>
                      <a:pt x="90" y="29"/>
                    </a:lnTo>
                    <a:lnTo>
                      <a:pt x="40" y="4"/>
                    </a:lnTo>
                    <a:lnTo>
                      <a:pt x="38" y="0"/>
                    </a:lnTo>
                    <a:lnTo>
                      <a:pt x="0" y="2"/>
                    </a:lnTo>
                    <a:lnTo>
                      <a:pt x="0" y="4"/>
                    </a:lnTo>
                    <a:lnTo>
                      <a:pt x="2" y="10"/>
                    </a:lnTo>
                    <a:lnTo>
                      <a:pt x="4" y="14"/>
                    </a:lnTo>
                    <a:lnTo>
                      <a:pt x="2" y="21"/>
                    </a:lnTo>
                    <a:lnTo>
                      <a:pt x="0" y="33"/>
                    </a:lnTo>
                    <a:lnTo>
                      <a:pt x="2" y="41"/>
                    </a:lnTo>
                    <a:lnTo>
                      <a:pt x="2" y="47"/>
                    </a:lnTo>
                    <a:lnTo>
                      <a:pt x="4" y="51"/>
                    </a:lnTo>
                    <a:lnTo>
                      <a:pt x="2" y="57"/>
                    </a:lnTo>
                    <a:lnTo>
                      <a:pt x="2" y="61"/>
                    </a:lnTo>
                    <a:lnTo>
                      <a:pt x="14" y="73"/>
                    </a:lnTo>
                    <a:lnTo>
                      <a:pt x="18" y="79"/>
                    </a:lnTo>
                    <a:lnTo>
                      <a:pt x="22" y="87"/>
                    </a:lnTo>
                    <a:lnTo>
                      <a:pt x="20" y="91"/>
                    </a:lnTo>
                    <a:lnTo>
                      <a:pt x="16" y="93"/>
                    </a:lnTo>
                    <a:lnTo>
                      <a:pt x="18" y="97"/>
                    </a:lnTo>
                    <a:lnTo>
                      <a:pt x="20" y="99"/>
                    </a:lnTo>
                    <a:lnTo>
                      <a:pt x="22" y="101"/>
                    </a:lnTo>
                    <a:lnTo>
                      <a:pt x="16" y="101"/>
                    </a:lnTo>
                    <a:lnTo>
                      <a:pt x="12" y="99"/>
                    </a:lnTo>
                    <a:lnTo>
                      <a:pt x="2" y="97"/>
                    </a:lnTo>
                    <a:lnTo>
                      <a:pt x="2" y="99"/>
                    </a:lnTo>
                    <a:lnTo>
                      <a:pt x="4" y="101"/>
                    </a:lnTo>
                    <a:lnTo>
                      <a:pt x="12" y="109"/>
                    </a:lnTo>
                    <a:lnTo>
                      <a:pt x="14" y="111"/>
                    </a:lnTo>
                    <a:lnTo>
                      <a:pt x="16" y="113"/>
                    </a:lnTo>
                    <a:lnTo>
                      <a:pt x="20" y="113"/>
                    </a:lnTo>
                    <a:lnTo>
                      <a:pt x="22" y="119"/>
                    </a:lnTo>
                    <a:lnTo>
                      <a:pt x="24" y="121"/>
                    </a:lnTo>
                    <a:lnTo>
                      <a:pt x="26" y="117"/>
                    </a:lnTo>
                    <a:lnTo>
                      <a:pt x="30" y="117"/>
                    </a:lnTo>
                    <a:lnTo>
                      <a:pt x="32" y="113"/>
                    </a:lnTo>
                    <a:lnTo>
                      <a:pt x="34" y="117"/>
                    </a:lnTo>
                    <a:lnTo>
                      <a:pt x="30" y="119"/>
                    </a:lnTo>
                    <a:lnTo>
                      <a:pt x="34" y="121"/>
                    </a:lnTo>
                    <a:lnTo>
                      <a:pt x="36" y="125"/>
                    </a:lnTo>
                    <a:lnTo>
                      <a:pt x="40" y="127"/>
                    </a:lnTo>
                    <a:lnTo>
                      <a:pt x="42" y="141"/>
                    </a:lnTo>
                    <a:lnTo>
                      <a:pt x="42" y="147"/>
                    </a:lnTo>
                    <a:lnTo>
                      <a:pt x="40" y="149"/>
                    </a:lnTo>
                    <a:lnTo>
                      <a:pt x="36" y="153"/>
                    </a:lnTo>
                    <a:lnTo>
                      <a:pt x="40" y="157"/>
                    </a:lnTo>
                    <a:lnTo>
                      <a:pt x="40" y="159"/>
                    </a:lnTo>
                    <a:lnTo>
                      <a:pt x="42" y="163"/>
                    </a:lnTo>
                    <a:lnTo>
                      <a:pt x="56" y="171"/>
                    </a:lnTo>
                    <a:lnTo>
                      <a:pt x="56" y="175"/>
                    </a:lnTo>
                    <a:lnTo>
                      <a:pt x="64" y="179"/>
                    </a:lnTo>
                    <a:lnTo>
                      <a:pt x="64" y="191"/>
                    </a:lnTo>
                    <a:lnTo>
                      <a:pt x="66" y="197"/>
                    </a:lnTo>
                    <a:lnTo>
                      <a:pt x="70" y="193"/>
                    </a:lnTo>
                    <a:lnTo>
                      <a:pt x="72" y="193"/>
                    </a:lnTo>
                    <a:lnTo>
                      <a:pt x="78" y="189"/>
                    </a:lnTo>
                    <a:lnTo>
                      <a:pt x="78" y="185"/>
                    </a:lnTo>
                    <a:lnTo>
                      <a:pt x="76" y="181"/>
                    </a:lnTo>
                    <a:lnTo>
                      <a:pt x="72" y="179"/>
                    </a:lnTo>
                    <a:lnTo>
                      <a:pt x="72" y="173"/>
                    </a:lnTo>
                    <a:lnTo>
                      <a:pt x="68" y="165"/>
                    </a:lnTo>
                    <a:lnTo>
                      <a:pt x="68" y="169"/>
                    </a:lnTo>
                    <a:lnTo>
                      <a:pt x="66" y="169"/>
                    </a:lnTo>
                    <a:lnTo>
                      <a:pt x="62" y="163"/>
                    </a:lnTo>
                    <a:lnTo>
                      <a:pt x="64" y="157"/>
                    </a:lnTo>
                    <a:lnTo>
                      <a:pt x="58" y="143"/>
                    </a:lnTo>
                    <a:lnTo>
                      <a:pt x="58" y="137"/>
                    </a:lnTo>
                    <a:lnTo>
                      <a:pt x="60" y="131"/>
                    </a:lnTo>
                    <a:lnTo>
                      <a:pt x="58" y="123"/>
                    </a:lnTo>
                    <a:lnTo>
                      <a:pt x="56" y="117"/>
                    </a:lnTo>
                    <a:lnTo>
                      <a:pt x="54" y="119"/>
                    </a:lnTo>
                    <a:lnTo>
                      <a:pt x="54" y="121"/>
                    </a:lnTo>
                    <a:lnTo>
                      <a:pt x="52" y="121"/>
                    </a:lnTo>
                    <a:lnTo>
                      <a:pt x="50" y="113"/>
                    </a:lnTo>
                    <a:lnTo>
                      <a:pt x="50" y="111"/>
                    </a:lnTo>
                    <a:lnTo>
                      <a:pt x="48" y="101"/>
                    </a:lnTo>
                    <a:lnTo>
                      <a:pt x="42" y="99"/>
                    </a:lnTo>
                    <a:lnTo>
                      <a:pt x="42" y="87"/>
                    </a:lnTo>
                    <a:lnTo>
                      <a:pt x="36" y="77"/>
                    </a:lnTo>
                    <a:lnTo>
                      <a:pt x="34" y="77"/>
                    </a:lnTo>
                    <a:lnTo>
                      <a:pt x="34" y="71"/>
                    </a:lnTo>
                    <a:lnTo>
                      <a:pt x="30" y="63"/>
                    </a:lnTo>
                    <a:lnTo>
                      <a:pt x="26" y="59"/>
                    </a:lnTo>
                    <a:lnTo>
                      <a:pt x="24" y="55"/>
                    </a:lnTo>
                    <a:lnTo>
                      <a:pt x="26" y="43"/>
                    </a:lnTo>
                    <a:lnTo>
                      <a:pt x="26" y="37"/>
                    </a:lnTo>
                    <a:lnTo>
                      <a:pt x="30" y="27"/>
                    </a:lnTo>
                    <a:lnTo>
                      <a:pt x="34" y="23"/>
                    </a:lnTo>
                    <a:lnTo>
                      <a:pt x="42" y="29"/>
                    </a:lnTo>
                    <a:lnTo>
                      <a:pt x="44" y="25"/>
                    </a:lnTo>
                    <a:lnTo>
                      <a:pt x="48" y="25"/>
                    </a:lnTo>
                    <a:lnTo>
                      <a:pt x="50" y="27"/>
                    </a:lnTo>
                    <a:lnTo>
                      <a:pt x="48" y="29"/>
                    </a:lnTo>
                    <a:lnTo>
                      <a:pt x="50" y="33"/>
                    </a:lnTo>
                    <a:lnTo>
                      <a:pt x="54" y="33"/>
                    </a:lnTo>
                    <a:lnTo>
                      <a:pt x="54" y="37"/>
                    </a:lnTo>
                    <a:lnTo>
                      <a:pt x="52" y="41"/>
                    </a:lnTo>
                    <a:lnTo>
                      <a:pt x="54" y="51"/>
                    </a:lnTo>
                    <a:lnTo>
                      <a:pt x="54" y="57"/>
                    </a:lnTo>
                    <a:lnTo>
                      <a:pt x="58" y="65"/>
                    </a:lnTo>
                    <a:lnTo>
                      <a:pt x="56" y="75"/>
                    </a:lnTo>
                    <a:lnTo>
                      <a:pt x="62" y="79"/>
                    </a:lnTo>
                    <a:lnTo>
                      <a:pt x="64" y="85"/>
                    </a:lnTo>
                    <a:lnTo>
                      <a:pt x="66" y="87"/>
                    </a:lnTo>
                    <a:lnTo>
                      <a:pt x="66" y="91"/>
                    </a:lnTo>
                    <a:lnTo>
                      <a:pt x="70" y="93"/>
                    </a:lnTo>
                    <a:lnTo>
                      <a:pt x="74" y="97"/>
                    </a:lnTo>
                    <a:lnTo>
                      <a:pt x="80" y="95"/>
                    </a:lnTo>
                    <a:lnTo>
                      <a:pt x="80" y="97"/>
                    </a:lnTo>
                    <a:lnTo>
                      <a:pt x="76" y="101"/>
                    </a:lnTo>
                    <a:lnTo>
                      <a:pt x="76" y="107"/>
                    </a:lnTo>
                    <a:lnTo>
                      <a:pt x="80" y="111"/>
                    </a:lnTo>
                    <a:lnTo>
                      <a:pt x="86" y="111"/>
                    </a:lnTo>
                    <a:lnTo>
                      <a:pt x="86" y="117"/>
                    </a:lnTo>
                    <a:lnTo>
                      <a:pt x="90" y="119"/>
                    </a:lnTo>
                    <a:lnTo>
                      <a:pt x="92" y="119"/>
                    </a:lnTo>
                    <a:lnTo>
                      <a:pt x="92" y="125"/>
                    </a:lnTo>
                    <a:lnTo>
                      <a:pt x="94" y="127"/>
                    </a:lnTo>
                    <a:lnTo>
                      <a:pt x="94" y="131"/>
                    </a:lnTo>
                    <a:lnTo>
                      <a:pt x="92" y="131"/>
                    </a:lnTo>
                    <a:lnTo>
                      <a:pt x="90" y="133"/>
                    </a:lnTo>
                    <a:lnTo>
                      <a:pt x="90" y="141"/>
                    </a:lnTo>
                    <a:lnTo>
                      <a:pt x="92" y="139"/>
                    </a:lnTo>
                    <a:lnTo>
                      <a:pt x="98" y="141"/>
                    </a:lnTo>
                    <a:lnTo>
                      <a:pt x="98" y="145"/>
                    </a:lnTo>
                    <a:lnTo>
                      <a:pt x="106" y="151"/>
                    </a:lnTo>
                    <a:lnTo>
                      <a:pt x="104" y="153"/>
                    </a:lnTo>
                    <a:lnTo>
                      <a:pt x="108" y="161"/>
                    </a:lnTo>
                    <a:lnTo>
                      <a:pt x="116" y="163"/>
                    </a:lnTo>
                    <a:lnTo>
                      <a:pt x="114" y="167"/>
                    </a:lnTo>
                    <a:lnTo>
                      <a:pt x="126" y="185"/>
                    </a:lnTo>
                    <a:lnTo>
                      <a:pt x="134" y="195"/>
                    </a:lnTo>
                    <a:lnTo>
                      <a:pt x="140" y="207"/>
                    </a:lnTo>
                    <a:lnTo>
                      <a:pt x="140" y="215"/>
                    </a:lnTo>
                    <a:lnTo>
                      <a:pt x="142" y="221"/>
                    </a:lnTo>
                    <a:lnTo>
                      <a:pt x="142" y="227"/>
                    </a:lnTo>
                    <a:lnTo>
                      <a:pt x="134" y="235"/>
                    </a:lnTo>
                    <a:lnTo>
                      <a:pt x="138" y="239"/>
                    </a:lnTo>
                    <a:lnTo>
                      <a:pt x="138" y="241"/>
                    </a:lnTo>
                    <a:lnTo>
                      <a:pt x="128" y="245"/>
                    </a:lnTo>
                    <a:lnTo>
                      <a:pt x="140" y="263"/>
                    </a:lnTo>
                    <a:lnTo>
                      <a:pt x="148" y="265"/>
                    </a:lnTo>
                    <a:lnTo>
                      <a:pt x="156" y="271"/>
                    </a:lnTo>
                    <a:lnTo>
                      <a:pt x="162" y="284"/>
                    </a:lnTo>
                    <a:lnTo>
                      <a:pt x="180" y="292"/>
                    </a:lnTo>
                    <a:lnTo>
                      <a:pt x="186" y="292"/>
                    </a:lnTo>
                    <a:lnTo>
                      <a:pt x="192" y="298"/>
                    </a:lnTo>
                    <a:lnTo>
                      <a:pt x="214" y="314"/>
                    </a:lnTo>
                    <a:lnTo>
                      <a:pt x="222" y="318"/>
                    </a:lnTo>
                    <a:lnTo>
                      <a:pt x="236" y="320"/>
                    </a:lnTo>
                    <a:lnTo>
                      <a:pt x="242" y="324"/>
                    </a:lnTo>
                    <a:lnTo>
                      <a:pt x="246" y="326"/>
                    </a:lnTo>
                    <a:lnTo>
                      <a:pt x="252" y="332"/>
                    </a:lnTo>
                    <a:lnTo>
                      <a:pt x="258" y="334"/>
                    </a:lnTo>
                    <a:lnTo>
                      <a:pt x="270" y="338"/>
                    </a:lnTo>
                    <a:lnTo>
                      <a:pt x="278" y="338"/>
                    </a:lnTo>
                    <a:lnTo>
                      <a:pt x="282" y="336"/>
                    </a:lnTo>
                    <a:lnTo>
                      <a:pt x="296" y="330"/>
                    </a:lnTo>
                    <a:lnTo>
                      <a:pt x="302" y="328"/>
                    </a:lnTo>
                    <a:lnTo>
                      <a:pt x="300" y="326"/>
                    </a:lnTo>
                    <a:lnTo>
                      <a:pt x="306" y="328"/>
                    </a:lnTo>
                    <a:lnTo>
                      <a:pt x="304" y="330"/>
                    </a:lnTo>
                    <a:lnTo>
                      <a:pt x="316" y="332"/>
                    </a:lnTo>
                    <a:lnTo>
                      <a:pt x="320" y="334"/>
                    </a:lnTo>
                    <a:lnTo>
                      <a:pt x="328" y="342"/>
                    </a:lnTo>
                    <a:lnTo>
                      <a:pt x="332" y="346"/>
                    </a:lnTo>
                    <a:lnTo>
                      <a:pt x="344" y="360"/>
                    </a:lnTo>
                    <a:lnTo>
                      <a:pt x="344" y="350"/>
                    </a:lnTo>
                    <a:lnTo>
                      <a:pt x="356" y="332"/>
                    </a:lnTo>
                    <a:lnTo>
                      <a:pt x="376" y="332"/>
                    </a:lnTo>
                    <a:lnTo>
                      <a:pt x="378" y="326"/>
                    </a:lnTo>
                    <a:lnTo>
                      <a:pt x="370" y="316"/>
                    </a:lnTo>
                    <a:lnTo>
                      <a:pt x="364" y="310"/>
                    </a:lnTo>
                    <a:lnTo>
                      <a:pt x="370" y="310"/>
                    </a:lnTo>
                    <a:lnTo>
                      <a:pt x="372" y="300"/>
                    </a:lnTo>
                    <a:lnTo>
                      <a:pt x="402" y="300"/>
                    </a:lnTo>
                    <a:lnTo>
                      <a:pt x="406" y="296"/>
                    </a:lnTo>
                    <a:lnTo>
                      <a:pt x="410" y="294"/>
                    </a:lnTo>
                    <a:lnTo>
                      <a:pt x="414" y="292"/>
                    </a:lnTo>
                    <a:lnTo>
                      <a:pt x="416" y="288"/>
                    </a:lnTo>
                    <a:lnTo>
                      <a:pt x="420" y="288"/>
                    </a:lnTo>
                    <a:lnTo>
                      <a:pt x="422" y="284"/>
                    </a:lnTo>
                    <a:lnTo>
                      <a:pt x="426" y="275"/>
                    </a:lnTo>
                    <a:lnTo>
                      <a:pt x="428" y="279"/>
                    </a:lnTo>
                    <a:lnTo>
                      <a:pt x="428" y="281"/>
                    </a:lnTo>
                    <a:lnTo>
                      <a:pt x="428" y="284"/>
                    </a:lnTo>
                    <a:lnTo>
                      <a:pt x="430" y="288"/>
                    </a:lnTo>
                    <a:lnTo>
                      <a:pt x="440" y="265"/>
                    </a:lnTo>
                    <a:lnTo>
                      <a:pt x="438" y="267"/>
                    </a:lnTo>
                    <a:lnTo>
                      <a:pt x="438" y="265"/>
                    </a:lnTo>
                    <a:lnTo>
                      <a:pt x="440" y="261"/>
                    </a:lnTo>
                    <a:lnTo>
                      <a:pt x="438" y="263"/>
                    </a:lnTo>
                    <a:lnTo>
                      <a:pt x="438" y="261"/>
                    </a:lnTo>
                    <a:lnTo>
                      <a:pt x="442" y="255"/>
                    </a:lnTo>
                    <a:lnTo>
                      <a:pt x="442" y="249"/>
                    </a:lnTo>
                    <a:lnTo>
                      <a:pt x="446" y="243"/>
                    </a:lnTo>
                    <a:lnTo>
                      <a:pt x="450" y="241"/>
                    </a:lnTo>
                    <a:lnTo>
                      <a:pt x="456" y="233"/>
                    </a:lnTo>
                    <a:lnTo>
                      <a:pt x="456" y="227"/>
                    </a:lnTo>
                    <a:lnTo>
                      <a:pt x="452" y="22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69" name="Freeform 203"/>
              <p:cNvSpPr>
                <a:spLocks noEditPoints="1"/>
              </p:cNvSpPr>
              <p:nvPr/>
            </p:nvSpPr>
            <p:spPr bwMode="auto">
              <a:xfrm>
                <a:off x="4773577" y="1836012"/>
                <a:ext cx="337028" cy="131834"/>
              </a:xfrm>
              <a:custGeom>
                <a:avLst/>
                <a:gdLst>
                  <a:gd name="T0" fmla="*/ 4 w 317"/>
                  <a:gd name="T1" fmla="*/ 38 h 124"/>
                  <a:gd name="T2" fmla="*/ 184 w 317"/>
                  <a:gd name="T3" fmla="*/ 116 h 124"/>
                  <a:gd name="T4" fmla="*/ 188 w 317"/>
                  <a:gd name="T5" fmla="*/ 108 h 124"/>
                  <a:gd name="T6" fmla="*/ 209 w 317"/>
                  <a:gd name="T7" fmla="*/ 108 h 124"/>
                  <a:gd name="T8" fmla="*/ 251 w 317"/>
                  <a:gd name="T9" fmla="*/ 102 h 124"/>
                  <a:gd name="T10" fmla="*/ 285 w 317"/>
                  <a:gd name="T11" fmla="*/ 94 h 124"/>
                  <a:gd name="T12" fmla="*/ 309 w 317"/>
                  <a:gd name="T13" fmla="*/ 100 h 124"/>
                  <a:gd name="T14" fmla="*/ 305 w 317"/>
                  <a:gd name="T15" fmla="*/ 70 h 124"/>
                  <a:gd name="T16" fmla="*/ 311 w 317"/>
                  <a:gd name="T17" fmla="*/ 50 h 124"/>
                  <a:gd name="T18" fmla="*/ 305 w 317"/>
                  <a:gd name="T19" fmla="*/ 42 h 124"/>
                  <a:gd name="T20" fmla="*/ 287 w 317"/>
                  <a:gd name="T21" fmla="*/ 26 h 124"/>
                  <a:gd name="T22" fmla="*/ 277 w 317"/>
                  <a:gd name="T23" fmla="*/ 16 h 124"/>
                  <a:gd name="T24" fmla="*/ 267 w 317"/>
                  <a:gd name="T25" fmla="*/ 14 h 124"/>
                  <a:gd name="T26" fmla="*/ 245 w 317"/>
                  <a:gd name="T27" fmla="*/ 20 h 124"/>
                  <a:gd name="T28" fmla="*/ 213 w 317"/>
                  <a:gd name="T29" fmla="*/ 24 h 124"/>
                  <a:gd name="T30" fmla="*/ 178 w 317"/>
                  <a:gd name="T31" fmla="*/ 18 h 124"/>
                  <a:gd name="T32" fmla="*/ 162 w 317"/>
                  <a:gd name="T33" fmla="*/ 10 h 124"/>
                  <a:gd name="T34" fmla="*/ 144 w 317"/>
                  <a:gd name="T35" fmla="*/ 0 h 124"/>
                  <a:gd name="T36" fmla="*/ 130 w 317"/>
                  <a:gd name="T37" fmla="*/ 4 h 124"/>
                  <a:gd name="T38" fmla="*/ 112 w 317"/>
                  <a:gd name="T39" fmla="*/ 6 h 124"/>
                  <a:gd name="T40" fmla="*/ 88 w 317"/>
                  <a:gd name="T41" fmla="*/ 20 h 124"/>
                  <a:gd name="T42" fmla="*/ 54 w 317"/>
                  <a:gd name="T43" fmla="*/ 18 h 124"/>
                  <a:gd name="T44" fmla="*/ 60 w 317"/>
                  <a:gd name="T45" fmla="*/ 26 h 124"/>
                  <a:gd name="T46" fmla="*/ 50 w 317"/>
                  <a:gd name="T47" fmla="*/ 36 h 124"/>
                  <a:gd name="T48" fmla="*/ 34 w 317"/>
                  <a:gd name="T49" fmla="*/ 34 h 124"/>
                  <a:gd name="T50" fmla="*/ 28 w 317"/>
                  <a:gd name="T51" fmla="*/ 34 h 124"/>
                  <a:gd name="T52" fmla="*/ 8 w 317"/>
                  <a:gd name="T53" fmla="*/ 46 h 124"/>
                  <a:gd name="T54" fmla="*/ 20 w 317"/>
                  <a:gd name="T55" fmla="*/ 52 h 124"/>
                  <a:gd name="T56" fmla="*/ 22 w 317"/>
                  <a:gd name="T57" fmla="*/ 64 h 124"/>
                  <a:gd name="T58" fmla="*/ 18 w 317"/>
                  <a:gd name="T59" fmla="*/ 74 h 124"/>
                  <a:gd name="T60" fmla="*/ 14 w 317"/>
                  <a:gd name="T61" fmla="*/ 74 h 124"/>
                  <a:gd name="T62" fmla="*/ 18 w 317"/>
                  <a:gd name="T63" fmla="*/ 80 h 124"/>
                  <a:gd name="T64" fmla="*/ 22 w 317"/>
                  <a:gd name="T65" fmla="*/ 86 h 124"/>
                  <a:gd name="T66" fmla="*/ 30 w 317"/>
                  <a:gd name="T67" fmla="*/ 94 h 124"/>
                  <a:gd name="T68" fmla="*/ 32 w 317"/>
                  <a:gd name="T69" fmla="*/ 100 h 124"/>
                  <a:gd name="T70" fmla="*/ 44 w 317"/>
                  <a:gd name="T71" fmla="*/ 106 h 124"/>
                  <a:gd name="T72" fmla="*/ 40 w 317"/>
                  <a:gd name="T73" fmla="*/ 108 h 124"/>
                  <a:gd name="T74" fmla="*/ 58 w 317"/>
                  <a:gd name="T75" fmla="*/ 110 h 124"/>
                  <a:gd name="T76" fmla="*/ 70 w 317"/>
                  <a:gd name="T77" fmla="*/ 118 h 124"/>
                  <a:gd name="T78" fmla="*/ 84 w 317"/>
                  <a:gd name="T79" fmla="*/ 106 h 124"/>
                  <a:gd name="T80" fmla="*/ 118 w 317"/>
                  <a:gd name="T81" fmla="*/ 118 h 124"/>
                  <a:gd name="T82" fmla="*/ 144 w 317"/>
                  <a:gd name="T83" fmla="*/ 116 h 124"/>
                  <a:gd name="T84" fmla="*/ 168 w 317"/>
                  <a:gd name="T85" fmla="*/ 112 h 124"/>
                  <a:gd name="T86" fmla="*/ 174 w 317"/>
                  <a:gd name="T87" fmla="*/ 110 h 124"/>
                  <a:gd name="T88" fmla="*/ 180 w 317"/>
                  <a:gd name="T89" fmla="*/ 122 h 124"/>
                  <a:gd name="T90" fmla="*/ 40 w 317"/>
                  <a:gd name="T91" fmla="*/ 14 h 124"/>
                  <a:gd name="T92" fmla="*/ 28 w 317"/>
                  <a:gd name="T93" fmla="*/ 4 h 124"/>
                  <a:gd name="T94" fmla="*/ 8 w 317"/>
                  <a:gd name="T95" fmla="*/ 6 h 124"/>
                  <a:gd name="T96" fmla="*/ 12 w 317"/>
                  <a:gd name="T97" fmla="*/ 16 h 124"/>
                  <a:gd name="T98" fmla="*/ 4 w 317"/>
                  <a:gd name="T99" fmla="*/ 28 h 124"/>
                  <a:gd name="T100" fmla="*/ 8 w 317"/>
                  <a:gd name="T101" fmla="*/ 38 h 124"/>
                  <a:gd name="T102" fmla="*/ 16 w 317"/>
                  <a:gd name="T103" fmla="*/ 34 h 124"/>
                  <a:gd name="T104" fmla="*/ 34 w 317"/>
                  <a:gd name="T105" fmla="*/ 24 h 124"/>
                  <a:gd name="T106" fmla="*/ 52 w 317"/>
                  <a:gd name="T10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7" h="124">
                    <a:moveTo>
                      <a:pt x="0" y="40"/>
                    </a:moveTo>
                    <a:lnTo>
                      <a:pt x="2" y="38"/>
                    </a:lnTo>
                    <a:lnTo>
                      <a:pt x="4" y="38"/>
                    </a:lnTo>
                    <a:lnTo>
                      <a:pt x="4" y="40"/>
                    </a:lnTo>
                    <a:lnTo>
                      <a:pt x="0" y="40"/>
                    </a:lnTo>
                    <a:close/>
                    <a:moveTo>
                      <a:pt x="184" y="116"/>
                    </a:moveTo>
                    <a:lnTo>
                      <a:pt x="184" y="114"/>
                    </a:lnTo>
                    <a:lnTo>
                      <a:pt x="184" y="108"/>
                    </a:lnTo>
                    <a:lnTo>
                      <a:pt x="188" y="108"/>
                    </a:lnTo>
                    <a:lnTo>
                      <a:pt x="192" y="110"/>
                    </a:lnTo>
                    <a:lnTo>
                      <a:pt x="201" y="112"/>
                    </a:lnTo>
                    <a:lnTo>
                      <a:pt x="209" y="108"/>
                    </a:lnTo>
                    <a:lnTo>
                      <a:pt x="215" y="106"/>
                    </a:lnTo>
                    <a:lnTo>
                      <a:pt x="231" y="110"/>
                    </a:lnTo>
                    <a:lnTo>
                      <a:pt x="251" y="102"/>
                    </a:lnTo>
                    <a:lnTo>
                      <a:pt x="273" y="98"/>
                    </a:lnTo>
                    <a:lnTo>
                      <a:pt x="275" y="100"/>
                    </a:lnTo>
                    <a:lnTo>
                      <a:pt x="285" y="94"/>
                    </a:lnTo>
                    <a:lnTo>
                      <a:pt x="295" y="96"/>
                    </a:lnTo>
                    <a:lnTo>
                      <a:pt x="305" y="96"/>
                    </a:lnTo>
                    <a:lnTo>
                      <a:pt x="309" y="100"/>
                    </a:lnTo>
                    <a:lnTo>
                      <a:pt x="317" y="96"/>
                    </a:lnTo>
                    <a:lnTo>
                      <a:pt x="307" y="84"/>
                    </a:lnTo>
                    <a:lnTo>
                      <a:pt x="305" y="70"/>
                    </a:lnTo>
                    <a:lnTo>
                      <a:pt x="301" y="56"/>
                    </a:lnTo>
                    <a:lnTo>
                      <a:pt x="307" y="52"/>
                    </a:lnTo>
                    <a:lnTo>
                      <a:pt x="311" y="50"/>
                    </a:lnTo>
                    <a:lnTo>
                      <a:pt x="311" y="48"/>
                    </a:lnTo>
                    <a:lnTo>
                      <a:pt x="307" y="46"/>
                    </a:lnTo>
                    <a:lnTo>
                      <a:pt x="305" y="42"/>
                    </a:lnTo>
                    <a:lnTo>
                      <a:pt x="295" y="42"/>
                    </a:lnTo>
                    <a:lnTo>
                      <a:pt x="289" y="38"/>
                    </a:lnTo>
                    <a:lnTo>
                      <a:pt x="287" y="26"/>
                    </a:lnTo>
                    <a:lnTo>
                      <a:pt x="285" y="22"/>
                    </a:lnTo>
                    <a:lnTo>
                      <a:pt x="283" y="20"/>
                    </a:lnTo>
                    <a:lnTo>
                      <a:pt x="277" y="16"/>
                    </a:lnTo>
                    <a:lnTo>
                      <a:pt x="273" y="12"/>
                    </a:lnTo>
                    <a:lnTo>
                      <a:pt x="269" y="12"/>
                    </a:lnTo>
                    <a:lnTo>
                      <a:pt x="267" y="14"/>
                    </a:lnTo>
                    <a:lnTo>
                      <a:pt x="255" y="14"/>
                    </a:lnTo>
                    <a:lnTo>
                      <a:pt x="255" y="14"/>
                    </a:lnTo>
                    <a:lnTo>
                      <a:pt x="245" y="20"/>
                    </a:lnTo>
                    <a:lnTo>
                      <a:pt x="231" y="24"/>
                    </a:lnTo>
                    <a:lnTo>
                      <a:pt x="223" y="22"/>
                    </a:lnTo>
                    <a:lnTo>
                      <a:pt x="213" y="24"/>
                    </a:lnTo>
                    <a:lnTo>
                      <a:pt x="196" y="24"/>
                    </a:lnTo>
                    <a:lnTo>
                      <a:pt x="192" y="22"/>
                    </a:lnTo>
                    <a:lnTo>
                      <a:pt x="178" y="18"/>
                    </a:lnTo>
                    <a:lnTo>
                      <a:pt x="168" y="20"/>
                    </a:lnTo>
                    <a:lnTo>
                      <a:pt x="166" y="12"/>
                    </a:lnTo>
                    <a:lnTo>
                      <a:pt x="162" y="10"/>
                    </a:lnTo>
                    <a:lnTo>
                      <a:pt x="154" y="10"/>
                    </a:lnTo>
                    <a:lnTo>
                      <a:pt x="150" y="4"/>
                    </a:lnTo>
                    <a:lnTo>
                      <a:pt x="144" y="0"/>
                    </a:lnTo>
                    <a:lnTo>
                      <a:pt x="140" y="4"/>
                    </a:lnTo>
                    <a:lnTo>
                      <a:pt x="136" y="4"/>
                    </a:lnTo>
                    <a:lnTo>
                      <a:pt x="130" y="4"/>
                    </a:lnTo>
                    <a:lnTo>
                      <a:pt x="124" y="4"/>
                    </a:lnTo>
                    <a:lnTo>
                      <a:pt x="118" y="4"/>
                    </a:lnTo>
                    <a:lnTo>
                      <a:pt x="112" y="6"/>
                    </a:lnTo>
                    <a:lnTo>
                      <a:pt x="102" y="8"/>
                    </a:lnTo>
                    <a:lnTo>
                      <a:pt x="92" y="14"/>
                    </a:lnTo>
                    <a:lnTo>
                      <a:pt x="88" y="20"/>
                    </a:lnTo>
                    <a:lnTo>
                      <a:pt x="76" y="20"/>
                    </a:lnTo>
                    <a:lnTo>
                      <a:pt x="64" y="20"/>
                    </a:lnTo>
                    <a:lnTo>
                      <a:pt x="54" y="18"/>
                    </a:lnTo>
                    <a:lnTo>
                      <a:pt x="52" y="22"/>
                    </a:lnTo>
                    <a:lnTo>
                      <a:pt x="52" y="24"/>
                    </a:lnTo>
                    <a:lnTo>
                      <a:pt x="60" y="26"/>
                    </a:lnTo>
                    <a:lnTo>
                      <a:pt x="62" y="30"/>
                    </a:lnTo>
                    <a:lnTo>
                      <a:pt x="52" y="32"/>
                    </a:lnTo>
                    <a:lnTo>
                      <a:pt x="50" y="36"/>
                    </a:lnTo>
                    <a:lnTo>
                      <a:pt x="38" y="36"/>
                    </a:lnTo>
                    <a:lnTo>
                      <a:pt x="38" y="34"/>
                    </a:lnTo>
                    <a:lnTo>
                      <a:pt x="34" y="34"/>
                    </a:lnTo>
                    <a:lnTo>
                      <a:pt x="34" y="38"/>
                    </a:lnTo>
                    <a:lnTo>
                      <a:pt x="30" y="38"/>
                    </a:lnTo>
                    <a:lnTo>
                      <a:pt x="28" y="34"/>
                    </a:lnTo>
                    <a:lnTo>
                      <a:pt x="16" y="36"/>
                    </a:lnTo>
                    <a:lnTo>
                      <a:pt x="12" y="42"/>
                    </a:lnTo>
                    <a:lnTo>
                      <a:pt x="8" y="46"/>
                    </a:lnTo>
                    <a:lnTo>
                      <a:pt x="8" y="52"/>
                    </a:lnTo>
                    <a:lnTo>
                      <a:pt x="20" y="50"/>
                    </a:lnTo>
                    <a:lnTo>
                      <a:pt x="20" y="52"/>
                    </a:lnTo>
                    <a:lnTo>
                      <a:pt x="16" y="56"/>
                    </a:lnTo>
                    <a:lnTo>
                      <a:pt x="20" y="58"/>
                    </a:lnTo>
                    <a:lnTo>
                      <a:pt x="22" y="64"/>
                    </a:lnTo>
                    <a:lnTo>
                      <a:pt x="18" y="68"/>
                    </a:lnTo>
                    <a:lnTo>
                      <a:pt x="20" y="72"/>
                    </a:lnTo>
                    <a:lnTo>
                      <a:pt x="18" y="74"/>
                    </a:lnTo>
                    <a:lnTo>
                      <a:pt x="14" y="70"/>
                    </a:lnTo>
                    <a:lnTo>
                      <a:pt x="12" y="70"/>
                    </a:lnTo>
                    <a:lnTo>
                      <a:pt x="14" y="74"/>
                    </a:lnTo>
                    <a:lnTo>
                      <a:pt x="12" y="74"/>
                    </a:lnTo>
                    <a:lnTo>
                      <a:pt x="12" y="76"/>
                    </a:lnTo>
                    <a:lnTo>
                      <a:pt x="18" y="80"/>
                    </a:lnTo>
                    <a:lnTo>
                      <a:pt x="20" y="80"/>
                    </a:lnTo>
                    <a:lnTo>
                      <a:pt x="22" y="82"/>
                    </a:lnTo>
                    <a:lnTo>
                      <a:pt x="22" y="86"/>
                    </a:lnTo>
                    <a:lnTo>
                      <a:pt x="24" y="88"/>
                    </a:lnTo>
                    <a:lnTo>
                      <a:pt x="26" y="88"/>
                    </a:lnTo>
                    <a:lnTo>
                      <a:pt x="30" y="94"/>
                    </a:lnTo>
                    <a:lnTo>
                      <a:pt x="36" y="96"/>
                    </a:lnTo>
                    <a:lnTo>
                      <a:pt x="38" y="98"/>
                    </a:lnTo>
                    <a:lnTo>
                      <a:pt x="32" y="100"/>
                    </a:lnTo>
                    <a:lnTo>
                      <a:pt x="32" y="102"/>
                    </a:lnTo>
                    <a:lnTo>
                      <a:pt x="44" y="102"/>
                    </a:lnTo>
                    <a:lnTo>
                      <a:pt x="44" y="106"/>
                    </a:lnTo>
                    <a:lnTo>
                      <a:pt x="34" y="106"/>
                    </a:lnTo>
                    <a:lnTo>
                      <a:pt x="34" y="110"/>
                    </a:lnTo>
                    <a:lnTo>
                      <a:pt x="40" y="108"/>
                    </a:lnTo>
                    <a:lnTo>
                      <a:pt x="44" y="114"/>
                    </a:lnTo>
                    <a:lnTo>
                      <a:pt x="44" y="108"/>
                    </a:lnTo>
                    <a:lnTo>
                      <a:pt x="58" y="110"/>
                    </a:lnTo>
                    <a:lnTo>
                      <a:pt x="60" y="110"/>
                    </a:lnTo>
                    <a:lnTo>
                      <a:pt x="62" y="114"/>
                    </a:lnTo>
                    <a:lnTo>
                      <a:pt x="70" y="118"/>
                    </a:lnTo>
                    <a:lnTo>
                      <a:pt x="78" y="116"/>
                    </a:lnTo>
                    <a:lnTo>
                      <a:pt x="86" y="116"/>
                    </a:lnTo>
                    <a:lnTo>
                      <a:pt x="84" y="106"/>
                    </a:lnTo>
                    <a:lnTo>
                      <a:pt x="96" y="104"/>
                    </a:lnTo>
                    <a:lnTo>
                      <a:pt x="110" y="110"/>
                    </a:lnTo>
                    <a:lnTo>
                      <a:pt x="118" y="118"/>
                    </a:lnTo>
                    <a:lnTo>
                      <a:pt x="128" y="118"/>
                    </a:lnTo>
                    <a:lnTo>
                      <a:pt x="134" y="120"/>
                    </a:lnTo>
                    <a:lnTo>
                      <a:pt x="144" y="116"/>
                    </a:lnTo>
                    <a:lnTo>
                      <a:pt x="148" y="110"/>
                    </a:lnTo>
                    <a:lnTo>
                      <a:pt x="164" y="112"/>
                    </a:lnTo>
                    <a:lnTo>
                      <a:pt x="168" y="112"/>
                    </a:lnTo>
                    <a:lnTo>
                      <a:pt x="168" y="108"/>
                    </a:lnTo>
                    <a:lnTo>
                      <a:pt x="172" y="106"/>
                    </a:lnTo>
                    <a:lnTo>
                      <a:pt x="174" y="110"/>
                    </a:lnTo>
                    <a:lnTo>
                      <a:pt x="170" y="116"/>
                    </a:lnTo>
                    <a:lnTo>
                      <a:pt x="174" y="124"/>
                    </a:lnTo>
                    <a:lnTo>
                      <a:pt x="180" y="122"/>
                    </a:lnTo>
                    <a:lnTo>
                      <a:pt x="184" y="116"/>
                    </a:lnTo>
                    <a:close/>
                    <a:moveTo>
                      <a:pt x="48" y="16"/>
                    </a:moveTo>
                    <a:lnTo>
                      <a:pt x="40" y="14"/>
                    </a:lnTo>
                    <a:lnTo>
                      <a:pt x="36" y="2"/>
                    </a:lnTo>
                    <a:lnTo>
                      <a:pt x="32" y="4"/>
                    </a:lnTo>
                    <a:lnTo>
                      <a:pt x="28" y="4"/>
                    </a:lnTo>
                    <a:lnTo>
                      <a:pt x="24" y="2"/>
                    </a:lnTo>
                    <a:lnTo>
                      <a:pt x="16" y="6"/>
                    </a:lnTo>
                    <a:lnTo>
                      <a:pt x="8" y="6"/>
                    </a:lnTo>
                    <a:lnTo>
                      <a:pt x="6" y="10"/>
                    </a:lnTo>
                    <a:lnTo>
                      <a:pt x="10" y="12"/>
                    </a:lnTo>
                    <a:lnTo>
                      <a:pt x="12" y="16"/>
                    </a:lnTo>
                    <a:lnTo>
                      <a:pt x="8" y="20"/>
                    </a:lnTo>
                    <a:lnTo>
                      <a:pt x="8" y="26"/>
                    </a:lnTo>
                    <a:lnTo>
                      <a:pt x="4" y="28"/>
                    </a:lnTo>
                    <a:lnTo>
                      <a:pt x="6" y="32"/>
                    </a:lnTo>
                    <a:lnTo>
                      <a:pt x="18" y="30"/>
                    </a:lnTo>
                    <a:lnTo>
                      <a:pt x="8" y="38"/>
                    </a:lnTo>
                    <a:lnTo>
                      <a:pt x="6" y="44"/>
                    </a:lnTo>
                    <a:lnTo>
                      <a:pt x="10" y="40"/>
                    </a:lnTo>
                    <a:lnTo>
                      <a:pt x="16" y="34"/>
                    </a:lnTo>
                    <a:lnTo>
                      <a:pt x="24" y="28"/>
                    </a:lnTo>
                    <a:lnTo>
                      <a:pt x="30" y="22"/>
                    </a:lnTo>
                    <a:lnTo>
                      <a:pt x="34" y="24"/>
                    </a:lnTo>
                    <a:lnTo>
                      <a:pt x="44" y="22"/>
                    </a:lnTo>
                    <a:lnTo>
                      <a:pt x="50" y="22"/>
                    </a:lnTo>
                    <a:lnTo>
                      <a:pt x="52" y="22"/>
                    </a:lnTo>
                    <a:lnTo>
                      <a:pt x="52" y="18"/>
                    </a:lnTo>
                    <a:lnTo>
                      <a:pt x="48" y="1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0" name="Freeform 204"/>
              <p:cNvSpPr>
                <a:spLocks noEditPoints="1"/>
              </p:cNvSpPr>
              <p:nvPr/>
            </p:nvSpPr>
            <p:spPr bwMode="auto">
              <a:xfrm>
                <a:off x="4669385" y="1846644"/>
                <a:ext cx="153098" cy="140340"/>
              </a:xfrm>
              <a:custGeom>
                <a:avLst/>
                <a:gdLst>
                  <a:gd name="T0" fmla="*/ 72 w 144"/>
                  <a:gd name="T1" fmla="*/ 60 h 132"/>
                  <a:gd name="T2" fmla="*/ 86 w 144"/>
                  <a:gd name="T3" fmla="*/ 72 h 132"/>
                  <a:gd name="T4" fmla="*/ 58 w 144"/>
                  <a:gd name="T5" fmla="*/ 56 h 132"/>
                  <a:gd name="T6" fmla="*/ 86 w 144"/>
                  <a:gd name="T7" fmla="*/ 76 h 132"/>
                  <a:gd name="T8" fmla="*/ 104 w 144"/>
                  <a:gd name="T9" fmla="*/ 90 h 132"/>
                  <a:gd name="T10" fmla="*/ 94 w 144"/>
                  <a:gd name="T11" fmla="*/ 94 h 132"/>
                  <a:gd name="T12" fmla="*/ 92 w 144"/>
                  <a:gd name="T13" fmla="*/ 92 h 132"/>
                  <a:gd name="T14" fmla="*/ 84 w 144"/>
                  <a:gd name="T15" fmla="*/ 88 h 132"/>
                  <a:gd name="T16" fmla="*/ 86 w 144"/>
                  <a:gd name="T17" fmla="*/ 98 h 132"/>
                  <a:gd name="T18" fmla="*/ 70 w 144"/>
                  <a:gd name="T19" fmla="*/ 86 h 132"/>
                  <a:gd name="T20" fmla="*/ 50 w 144"/>
                  <a:gd name="T21" fmla="*/ 70 h 132"/>
                  <a:gd name="T22" fmla="*/ 28 w 144"/>
                  <a:gd name="T23" fmla="*/ 74 h 132"/>
                  <a:gd name="T24" fmla="*/ 38 w 144"/>
                  <a:gd name="T25" fmla="*/ 96 h 132"/>
                  <a:gd name="T26" fmla="*/ 50 w 144"/>
                  <a:gd name="T27" fmla="*/ 104 h 132"/>
                  <a:gd name="T28" fmla="*/ 60 w 144"/>
                  <a:gd name="T29" fmla="*/ 94 h 132"/>
                  <a:gd name="T30" fmla="*/ 54 w 144"/>
                  <a:gd name="T31" fmla="*/ 82 h 132"/>
                  <a:gd name="T32" fmla="*/ 142 w 144"/>
                  <a:gd name="T33" fmla="*/ 106 h 132"/>
                  <a:gd name="T34" fmla="*/ 144 w 144"/>
                  <a:gd name="T35" fmla="*/ 104 h 132"/>
                  <a:gd name="T36" fmla="*/ 126 w 144"/>
                  <a:gd name="T37" fmla="*/ 94 h 132"/>
                  <a:gd name="T38" fmla="*/ 120 w 144"/>
                  <a:gd name="T39" fmla="*/ 86 h 132"/>
                  <a:gd name="T40" fmla="*/ 104 w 144"/>
                  <a:gd name="T41" fmla="*/ 98 h 132"/>
                  <a:gd name="T42" fmla="*/ 106 w 144"/>
                  <a:gd name="T43" fmla="*/ 94 h 132"/>
                  <a:gd name="T44" fmla="*/ 108 w 144"/>
                  <a:gd name="T45" fmla="*/ 50 h 132"/>
                  <a:gd name="T46" fmla="*/ 106 w 144"/>
                  <a:gd name="T47" fmla="*/ 44 h 132"/>
                  <a:gd name="T48" fmla="*/ 104 w 144"/>
                  <a:gd name="T49" fmla="*/ 50 h 132"/>
                  <a:gd name="T50" fmla="*/ 102 w 144"/>
                  <a:gd name="T51" fmla="*/ 60 h 132"/>
                  <a:gd name="T52" fmla="*/ 84 w 144"/>
                  <a:gd name="T53" fmla="*/ 56 h 132"/>
                  <a:gd name="T54" fmla="*/ 82 w 144"/>
                  <a:gd name="T55" fmla="*/ 58 h 132"/>
                  <a:gd name="T56" fmla="*/ 92 w 144"/>
                  <a:gd name="T57" fmla="*/ 34 h 132"/>
                  <a:gd name="T58" fmla="*/ 84 w 144"/>
                  <a:gd name="T59" fmla="*/ 22 h 132"/>
                  <a:gd name="T60" fmla="*/ 84 w 144"/>
                  <a:gd name="T61" fmla="*/ 22 h 132"/>
                  <a:gd name="T62" fmla="*/ 58 w 144"/>
                  <a:gd name="T63" fmla="*/ 106 h 132"/>
                  <a:gd name="T64" fmla="*/ 16 w 144"/>
                  <a:gd name="T65" fmla="*/ 76 h 132"/>
                  <a:gd name="T66" fmla="*/ 18 w 144"/>
                  <a:gd name="T67" fmla="*/ 66 h 132"/>
                  <a:gd name="T68" fmla="*/ 18 w 144"/>
                  <a:gd name="T69" fmla="*/ 70 h 132"/>
                  <a:gd name="T70" fmla="*/ 16 w 144"/>
                  <a:gd name="T71" fmla="*/ 56 h 132"/>
                  <a:gd name="T72" fmla="*/ 4 w 144"/>
                  <a:gd name="T73" fmla="*/ 40 h 132"/>
                  <a:gd name="T74" fmla="*/ 6 w 144"/>
                  <a:gd name="T75" fmla="*/ 44 h 132"/>
                  <a:gd name="T76" fmla="*/ 130 w 144"/>
                  <a:gd name="T77" fmla="*/ 118 h 132"/>
                  <a:gd name="T78" fmla="*/ 134 w 144"/>
                  <a:gd name="T79" fmla="*/ 122 h 132"/>
                  <a:gd name="T80" fmla="*/ 88 w 144"/>
                  <a:gd name="T81" fmla="*/ 122 h 132"/>
                  <a:gd name="T82" fmla="*/ 72 w 144"/>
                  <a:gd name="T83" fmla="*/ 118 h 132"/>
                  <a:gd name="T84" fmla="*/ 82 w 144"/>
                  <a:gd name="T85" fmla="*/ 128 h 132"/>
                  <a:gd name="T86" fmla="*/ 112 w 144"/>
                  <a:gd name="T87" fmla="*/ 132 h 132"/>
                  <a:gd name="T88" fmla="*/ 106 w 144"/>
                  <a:gd name="T89" fmla="*/ 10 h 132"/>
                  <a:gd name="T90" fmla="*/ 104 w 144"/>
                  <a:gd name="T91" fmla="*/ 2 h 132"/>
                  <a:gd name="T92" fmla="*/ 54 w 144"/>
                  <a:gd name="T93" fmla="*/ 6 h 132"/>
                  <a:gd name="T94" fmla="*/ 20 w 144"/>
                  <a:gd name="T95" fmla="*/ 28 h 132"/>
                  <a:gd name="T96" fmla="*/ 14 w 144"/>
                  <a:gd name="T97" fmla="*/ 46 h 132"/>
                  <a:gd name="T98" fmla="*/ 26 w 144"/>
                  <a:gd name="T99" fmla="*/ 64 h 132"/>
                  <a:gd name="T100" fmla="*/ 64 w 144"/>
                  <a:gd name="T101" fmla="*/ 74 h 132"/>
                  <a:gd name="T102" fmla="*/ 60 w 144"/>
                  <a:gd name="T103" fmla="*/ 60 h 132"/>
                  <a:gd name="T104" fmla="*/ 54 w 144"/>
                  <a:gd name="T105" fmla="*/ 50 h 132"/>
                  <a:gd name="T106" fmla="*/ 56 w 144"/>
                  <a:gd name="T107" fmla="*/ 42 h 132"/>
                  <a:gd name="T108" fmla="*/ 62 w 144"/>
                  <a:gd name="T109" fmla="*/ 32 h 132"/>
                  <a:gd name="T110" fmla="*/ 72 w 144"/>
                  <a:gd name="T111" fmla="*/ 32 h 132"/>
                  <a:gd name="T112" fmla="*/ 78 w 144"/>
                  <a:gd name="T113" fmla="*/ 30 h 132"/>
                  <a:gd name="T114" fmla="*/ 90 w 144"/>
                  <a:gd name="T115" fmla="*/ 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32">
                    <a:moveTo>
                      <a:pt x="58" y="56"/>
                    </a:moveTo>
                    <a:lnTo>
                      <a:pt x="60" y="52"/>
                    </a:lnTo>
                    <a:lnTo>
                      <a:pt x="66" y="58"/>
                    </a:lnTo>
                    <a:lnTo>
                      <a:pt x="72" y="60"/>
                    </a:lnTo>
                    <a:lnTo>
                      <a:pt x="78" y="64"/>
                    </a:lnTo>
                    <a:lnTo>
                      <a:pt x="80" y="68"/>
                    </a:lnTo>
                    <a:lnTo>
                      <a:pt x="84" y="70"/>
                    </a:lnTo>
                    <a:lnTo>
                      <a:pt x="86" y="72"/>
                    </a:lnTo>
                    <a:lnTo>
                      <a:pt x="84" y="74"/>
                    </a:lnTo>
                    <a:lnTo>
                      <a:pt x="76" y="70"/>
                    </a:lnTo>
                    <a:lnTo>
                      <a:pt x="64" y="62"/>
                    </a:lnTo>
                    <a:lnTo>
                      <a:pt x="58" y="56"/>
                    </a:lnTo>
                    <a:close/>
                    <a:moveTo>
                      <a:pt x="94" y="80"/>
                    </a:moveTo>
                    <a:lnTo>
                      <a:pt x="92" y="76"/>
                    </a:lnTo>
                    <a:lnTo>
                      <a:pt x="88" y="74"/>
                    </a:lnTo>
                    <a:lnTo>
                      <a:pt x="86" y="76"/>
                    </a:lnTo>
                    <a:lnTo>
                      <a:pt x="94" y="80"/>
                    </a:lnTo>
                    <a:close/>
                    <a:moveTo>
                      <a:pt x="100" y="94"/>
                    </a:moveTo>
                    <a:lnTo>
                      <a:pt x="102" y="94"/>
                    </a:lnTo>
                    <a:lnTo>
                      <a:pt x="104" y="90"/>
                    </a:lnTo>
                    <a:lnTo>
                      <a:pt x="100" y="88"/>
                    </a:lnTo>
                    <a:lnTo>
                      <a:pt x="100" y="92"/>
                    </a:lnTo>
                    <a:lnTo>
                      <a:pt x="100" y="94"/>
                    </a:lnTo>
                    <a:close/>
                    <a:moveTo>
                      <a:pt x="94" y="94"/>
                    </a:moveTo>
                    <a:lnTo>
                      <a:pt x="96" y="92"/>
                    </a:lnTo>
                    <a:lnTo>
                      <a:pt x="96" y="90"/>
                    </a:lnTo>
                    <a:lnTo>
                      <a:pt x="94" y="88"/>
                    </a:lnTo>
                    <a:lnTo>
                      <a:pt x="92" y="92"/>
                    </a:lnTo>
                    <a:lnTo>
                      <a:pt x="94" y="94"/>
                    </a:lnTo>
                    <a:close/>
                    <a:moveTo>
                      <a:pt x="86" y="92"/>
                    </a:moveTo>
                    <a:lnTo>
                      <a:pt x="86" y="88"/>
                    </a:lnTo>
                    <a:lnTo>
                      <a:pt x="84" y="88"/>
                    </a:lnTo>
                    <a:lnTo>
                      <a:pt x="82" y="92"/>
                    </a:lnTo>
                    <a:lnTo>
                      <a:pt x="86" y="92"/>
                    </a:lnTo>
                    <a:close/>
                    <a:moveTo>
                      <a:pt x="84" y="100"/>
                    </a:moveTo>
                    <a:lnTo>
                      <a:pt x="86" y="98"/>
                    </a:lnTo>
                    <a:lnTo>
                      <a:pt x="84" y="96"/>
                    </a:lnTo>
                    <a:lnTo>
                      <a:pt x="80" y="100"/>
                    </a:lnTo>
                    <a:lnTo>
                      <a:pt x="84" y="100"/>
                    </a:lnTo>
                    <a:close/>
                    <a:moveTo>
                      <a:pt x="70" y="86"/>
                    </a:moveTo>
                    <a:lnTo>
                      <a:pt x="66" y="80"/>
                    </a:lnTo>
                    <a:lnTo>
                      <a:pt x="64" y="80"/>
                    </a:lnTo>
                    <a:lnTo>
                      <a:pt x="58" y="76"/>
                    </a:lnTo>
                    <a:lnTo>
                      <a:pt x="50" y="70"/>
                    </a:lnTo>
                    <a:lnTo>
                      <a:pt x="36" y="66"/>
                    </a:lnTo>
                    <a:lnTo>
                      <a:pt x="36" y="66"/>
                    </a:lnTo>
                    <a:lnTo>
                      <a:pt x="30" y="68"/>
                    </a:lnTo>
                    <a:lnTo>
                      <a:pt x="28" y="74"/>
                    </a:lnTo>
                    <a:lnTo>
                      <a:pt x="36" y="82"/>
                    </a:lnTo>
                    <a:lnTo>
                      <a:pt x="32" y="88"/>
                    </a:lnTo>
                    <a:lnTo>
                      <a:pt x="36" y="96"/>
                    </a:lnTo>
                    <a:lnTo>
                      <a:pt x="38" y="96"/>
                    </a:lnTo>
                    <a:lnTo>
                      <a:pt x="40" y="92"/>
                    </a:lnTo>
                    <a:lnTo>
                      <a:pt x="44" y="92"/>
                    </a:lnTo>
                    <a:lnTo>
                      <a:pt x="48" y="98"/>
                    </a:lnTo>
                    <a:lnTo>
                      <a:pt x="50" y="104"/>
                    </a:lnTo>
                    <a:lnTo>
                      <a:pt x="52" y="98"/>
                    </a:lnTo>
                    <a:lnTo>
                      <a:pt x="56" y="98"/>
                    </a:lnTo>
                    <a:lnTo>
                      <a:pt x="60" y="102"/>
                    </a:lnTo>
                    <a:lnTo>
                      <a:pt x="60" y="94"/>
                    </a:lnTo>
                    <a:lnTo>
                      <a:pt x="54" y="86"/>
                    </a:lnTo>
                    <a:lnTo>
                      <a:pt x="50" y="84"/>
                    </a:lnTo>
                    <a:lnTo>
                      <a:pt x="50" y="82"/>
                    </a:lnTo>
                    <a:lnTo>
                      <a:pt x="54" y="82"/>
                    </a:lnTo>
                    <a:lnTo>
                      <a:pt x="62" y="86"/>
                    </a:lnTo>
                    <a:lnTo>
                      <a:pt x="70" y="86"/>
                    </a:lnTo>
                    <a:close/>
                    <a:moveTo>
                      <a:pt x="144" y="104"/>
                    </a:moveTo>
                    <a:lnTo>
                      <a:pt x="142" y="106"/>
                    </a:lnTo>
                    <a:lnTo>
                      <a:pt x="138" y="108"/>
                    </a:lnTo>
                    <a:lnTo>
                      <a:pt x="138" y="114"/>
                    </a:lnTo>
                    <a:lnTo>
                      <a:pt x="142" y="112"/>
                    </a:lnTo>
                    <a:lnTo>
                      <a:pt x="144" y="104"/>
                    </a:lnTo>
                    <a:close/>
                    <a:moveTo>
                      <a:pt x="124" y="98"/>
                    </a:moveTo>
                    <a:lnTo>
                      <a:pt x="126" y="96"/>
                    </a:lnTo>
                    <a:lnTo>
                      <a:pt x="130" y="94"/>
                    </a:lnTo>
                    <a:lnTo>
                      <a:pt x="126" y="94"/>
                    </a:lnTo>
                    <a:lnTo>
                      <a:pt x="124" y="94"/>
                    </a:lnTo>
                    <a:lnTo>
                      <a:pt x="124" y="98"/>
                    </a:lnTo>
                    <a:close/>
                    <a:moveTo>
                      <a:pt x="120" y="86"/>
                    </a:moveTo>
                    <a:lnTo>
                      <a:pt x="120" y="86"/>
                    </a:lnTo>
                    <a:lnTo>
                      <a:pt x="118" y="84"/>
                    </a:lnTo>
                    <a:lnTo>
                      <a:pt x="116" y="88"/>
                    </a:lnTo>
                    <a:lnTo>
                      <a:pt x="120" y="86"/>
                    </a:lnTo>
                    <a:close/>
                    <a:moveTo>
                      <a:pt x="104" y="98"/>
                    </a:moveTo>
                    <a:lnTo>
                      <a:pt x="108" y="96"/>
                    </a:lnTo>
                    <a:lnTo>
                      <a:pt x="110" y="92"/>
                    </a:lnTo>
                    <a:lnTo>
                      <a:pt x="108" y="92"/>
                    </a:lnTo>
                    <a:lnTo>
                      <a:pt x="106" y="94"/>
                    </a:lnTo>
                    <a:lnTo>
                      <a:pt x="104" y="98"/>
                    </a:lnTo>
                    <a:close/>
                    <a:moveTo>
                      <a:pt x="104" y="50"/>
                    </a:moveTo>
                    <a:lnTo>
                      <a:pt x="106" y="48"/>
                    </a:lnTo>
                    <a:lnTo>
                      <a:pt x="108" y="50"/>
                    </a:lnTo>
                    <a:lnTo>
                      <a:pt x="112" y="50"/>
                    </a:lnTo>
                    <a:lnTo>
                      <a:pt x="112" y="48"/>
                    </a:lnTo>
                    <a:lnTo>
                      <a:pt x="110" y="46"/>
                    </a:lnTo>
                    <a:lnTo>
                      <a:pt x="106" y="44"/>
                    </a:lnTo>
                    <a:lnTo>
                      <a:pt x="106" y="46"/>
                    </a:lnTo>
                    <a:lnTo>
                      <a:pt x="102" y="46"/>
                    </a:lnTo>
                    <a:lnTo>
                      <a:pt x="100" y="50"/>
                    </a:lnTo>
                    <a:lnTo>
                      <a:pt x="104" y="50"/>
                    </a:lnTo>
                    <a:close/>
                    <a:moveTo>
                      <a:pt x="104" y="66"/>
                    </a:moveTo>
                    <a:lnTo>
                      <a:pt x="106" y="62"/>
                    </a:lnTo>
                    <a:lnTo>
                      <a:pt x="106" y="60"/>
                    </a:lnTo>
                    <a:lnTo>
                      <a:pt x="102" y="60"/>
                    </a:lnTo>
                    <a:lnTo>
                      <a:pt x="102" y="62"/>
                    </a:lnTo>
                    <a:lnTo>
                      <a:pt x="104" y="66"/>
                    </a:lnTo>
                    <a:close/>
                    <a:moveTo>
                      <a:pt x="82" y="58"/>
                    </a:moveTo>
                    <a:lnTo>
                      <a:pt x="84" y="56"/>
                    </a:lnTo>
                    <a:lnTo>
                      <a:pt x="78" y="52"/>
                    </a:lnTo>
                    <a:lnTo>
                      <a:pt x="78" y="54"/>
                    </a:lnTo>
                    <a:lnTo>
                      <a:pt x="80" y="56"/>
                    </a:lnTo>
                    <a:lnTo>
                      <a:pt x="82" y="58"/>
                    </a:lnTo>
                    <a:close/>
                    <a:moveTo>
                      <a:pt x="92" y="36"/>
                    </a:moveTo>
                    <a:lnTo>
                      <a:pt x="96" y="32"/>
                    </a:lnTo>
                    <a:lnTo>
                      <a:pt x="94" y="30"/>
                    </a:lnTo>
                    <a:lnTo>
                      <a:pt x="92" y="34"/>
                    </a:lnTo>
                    <a:lnTo>
                      <a:pt x="86" y="32"/>
                    </a:lnTo>
                    <a:lnTo>
                      <a:pt x="88" y="38"/>
                    </a:lnTo>
                    <a:lnTo>
                      <a:pt x="92" y="36"/>
                    </a:lnTo>
                    <a:close/>
                    <a:moveTo>
                      <a:pt x="84" y="22"/>
                    </a:moveTo>
                    <a:lnTo>
                      <a:pt x="82" y="20"/>
                    </a:lnTo>
                    <a:lnTo>
                      <a:pt x="78" y="20"/>
                    </a:lnTo>
                    <a:lnTo>
                      <a:pt x="80" y="24"/>
                    </a:lnTo>
                    <a:lnTo>
                      <a:pt x="84" y="22"/>
                    </a:lnTo>
                    <a:close/>
                    <a:moveTo>
                      <a:pt x="60" y="110"/>
                    </a:moveTo>
                    <a:lnTo>
                      <a:pt x="60" y="106"/>
                    </a:lnTo>
                    <a:lnTo>
                      <a:pt x="60" y="104"/>
                    </a:lnTo>
                    <a:lnTo>
                      <a:pt x="58" y="106"/>
                    </a:lnTo>
                    <a:lnTo>
                      <a:pt x="58" y="110"/>
                    </a:lnTo>
                    <a:lnTo>
                      <a:pt x="60" y="110"/>
                    </a:lnTo>
                    <a:close/>
                    <a:moveTo>
                      <a:pt x="20" y="74"/>
                    </a:moveTo>
                    <a:lnTo>
                      <a:pt x="16" y="76"/>
                    </a:lnTo>
                    <a:lnTo>
                      <a:pt x="18" y="78"/>
                    </a:lnTo>
                    <a:lnTo>
                      <a:pt x="22" y="80"/>
                    </a:lnTo>
                    <a:lnTo>
                      <a:pt x="20" y="74"/>
                    </a:lnTo>
                    <a:close/>
                    <a:moveTo>
                      <a:pt x="18" y="66"/>
                    </a:moveTo>
                    <a:lnTo>
                      <a:pt x="16" y="64"/>
                    </a:lnTo>
                    <a:lnTo>
                      <a:pt x="14" y="66"/>
                    </a:lnTo>
                    <a:lnTo>
                      <a:pt x="14" y="68"/>
                    </a:lnTo>
                    <a:lnTo>
                      <a:pt x="18" y="70"/>
                    </a:lnTo>
                    <a:lnTo>
                      <a:pt x="20" y="68"/>
                    </a:lnTo>
                    <a:lnTo>
                      <a:pt x="18" y="66"/>
                    </a:lnTo>
                    <a:close/>
                    <a:moveTo>
                      <a:pt x="18" y="58"/>
                    </a:moveTo>
                    <a:lnTo>
                      <a:pt x="16" y="56"/>
                    </a:lnTo>
                    <a:lnTo>
                      <a:pt x="16" y="58"/>
                    </a:lnTo>
                    <a:lnTo>
                      <a:pt x="16" y="62"/>
                    </a:lnTo>
                    <a:lnTo>
                      <a:pt x="18" y="58"/>
                    </a:lnTo>
                    <a:close/>
                    <a:moveTo>
                      <a:pt x="4" y="40"/>
                    </a:moveTo>
                    <a:lnTo>
                      <a:pt x="6" y="38"/>
                    </a:lnTo>
                    <a:lnTo>
                      <a:pt x="2" y="38"/>
                    </a:lnTo>
                    <a:lnTo>
                      <a:pt x="0" y="40"/>
                    </a:lnTo>
                    <a:lnTo>
                      <a:pt x="6" y="44"/>
                    </a:lnTo>
                    <a:lnTo>
                      <a:pt x="8" y="46"/>
                    </a:lnTo>
                    <a:lnTo>
                      <a:pt x="4" y="40"/>
                    </a:lnTo>
                    <a:close/>
                    <a:moveTo>
                      <a:pt x="134" y="122"/>
                    </a:moveTo>
                    <a:lnTo>
                      <a:pt x="130" y="118"/>
                    </a:lnTo>
                    <a:lnTo>
                      <a:pt x="128" y="112"/>
                    </a:lnTo>
                    <a:lnTo>
                      <a:pt x="126" y="118"/>
                    </a:lnTo>
                    <a:lnTo>
                      <a:pt x="130" y="124"/>
                    </a:lnTo>
                    <a:lnTo>
                      <a:pt x="134" y="122"/>
                    </a:lnTo>
                    <a:close/>
                    <a:moveTo>
                      <a:pt x="106" y="126"/>
                    </a:moveTo>
                    <a:lnTo>
                      <a:pt x="104" y="124"/>
                    </a:lnTo>
                    <a:lnTo>
                      <a:pt x="98" y="124"/>
                    </a:lnTo>
                    <a:lnTo>
                      <a:pt x="88" y="122"/>
                    </a:lnTo>
                    <a:lnTo>
                      <a:pt x="86" y="124"/>
                    </a:lnTo>
                    <a:lnTo>
                      <a:pt x="80" y="120"/>
                    </a:lnTo>
                    <a:lnTo>
                      <a:pt x="74" y="120"/>
                    </a:lnTo>
                    <a:lnTo>
                      <a:pt x="72" y="118"/>
                    </a:lnTo>
                    <a:lnTo>
                      <a:pt x="68" y="120"/>
                    </a:lnTo>
                    <a:lnTo>
                      <a:pt x="68" y="126"/>
                    </a:lnTo>
                    <a:lnTo>
                      <a:pt x="76" y="128"/>
                    </a:lnTo>
                    <a:lnTo>
                      <a:pt x="82" y="128"/>
                    </a:lnTo>
                    <a:lnTo>
                      <a:pt x="88" y="128"/>
                    </a:lnTo>
                    <a:lnTo>
                      <a:pt x="92" y="132"/>
                    </a:lnTo>
                    <a:lnTo>
                      <a:pt x="106" y="130"/>
                    </a:lnTo>
                    <a:lnTo>
                      <a:pt x="112" y="132"/>
                    </a:lnTo>
                    <a:lnTo>
                      <a:pt x="116" y="130"/>
                    </a:lnTo>
                    <a:lnTo>
                      <a:pt x="114" y="126"/>
                    </a:lnTo>
                    <a:lnTo>
                      <a:pt x="106" y="126"/>
                    </a:lnTo>
                    <a:close/>
                    <a:moveTo>
                      <a:pt x="106" y="10"/>
                    </a:moveTo>
                    <a:lnTo>
                      <a:pt x="110" y="6"/>
                    </a:lnTo>
                    <a:lnTo>
                      <a:pt x="108" y="2"/>
                    </a:lnTo>
                    <a:lnTo>
                      <a:pt x="104" y="0"/>
                    </a:lnTo>
                    <a:lnTo>
                      <a:pt x="104" y="2"/>
                    </a:lnTo>
                    <a:lnTo>
                      <a:pt x="92" y="8"/>
                    </a:lnTo>
                    <a:lnTo>
                      <a:pt x="76" y="2"/>
                    </a:lnTo>
                    <a:lnTo>
                      <a:pt x="70" y="2"/>
                    </a:lnTo>
                    <a:lnTo>
                      <a:pt x="54" y="6"/>
                    </a:lnTo>
                    <a:lnTo>
                      <a:pt x="36" y="14"/>
                    </a:lnTo>
                    <a:lnTo>
                      <a:pt x="24" y="14"/>
                    </a:lnTo>
                    <a:lnTo>
                      <a:pt x="20" y="18"/>
                    </a:lnTo>
                    <a:lnTo>
                      <a:pt x="20" y="28"/>
                    </a:lnTo>
                    <a:lnTo>
                      <a:pt x="14" y="34"/>
                    </a:lnTo>
                    <a:lnTo>
                      <a:pt x="14" y="40"/>
                    </a:lnTo>
                    <a:lnTo>
                      <a:pt x="10" y="40"/>
                    </a:lnTo>
                    <a:lnTo>
                      <a:pt x="14" y="46"/>
                    </a:lnTo>
                    <a:lnTo>
                      <a:pt x="22" y="50"/>
                    </a:lnTo>
                    <a:lnTo>
                      <a:pt x="22" y="52"/>
                    </a:lnTo>
                    <a:lnTo>
                      <a:pt x="20" y="54"/>
                    </a:lnTo>
                    <a:lnTo>
                      <a:pt x="26" y="64"/>
                    </a:lnTo>
                    <a:lnTo>
                      <a:pt x="48" y="62"/>
                    </a:lnTo>
                    <a:lnTo>
                      <a:pt x="60" y="70"/>
                    </a:lnTo>
                    <a:lnTo>
                      <a:pt x="58" y="74"/>
                    </a:lnTo>
                    <a:lnTo>
                      <a:pt x="64" y="74"/>
                    </a:lnTo>
                    <a:lnTo>
                      <a:pt x="76" y="80"/>
                    </a:lnTo>
                    <a:lnTo>
                      <a:pt x="74" y="72"/>
                    </a:lnTo>
                    <a:lnTo>
                      <a:pt x="66" y="66"/>
                    </a:lnTo>
                    <a:lnTo>
                      <a:pt x="60" y="60"/>
                    </a:lnTo>
                    <a:lnTo>
                      <a:pt x="52" y="56"/>
                    </a:lnTo>
                    <a:lnTo>
                      <a:pt x="52" y="54"/>
                    </a:lnTo>
                    <a:lnTo>
                      <a:pt x="56" y="52"/>
                    </a:lnTo>
                    <a:lnTo>
                      <a:pt x="54" y="50"/>
                    </a:lnTo>
                    <a:lnTo>
                      <a:pt x="56" y="48"/>
                    </a:lnTo>
                    <a:lnTo>
                      <a:pt x="60" y="50"/>
                    </a:lnTo>
                    <a:lnTo>
                      <a:pt x="62" y="46"/>
                    </a:lnTo>
                    <a:lnTo>
                      <a:pt x="56" y="42"/>
                    </a:lnTo>
                    <a:lnTo>
                      <a:pt x="50" y="34"/>
                    </a:lnTo>
                    <a:lnTo>
                      <a:pt x="50" y="24"/>
                    </a:lnTo>
                    <a:lnTo>
                      <a:pt x="60" y="26"/>
                    </a:lnTo>
                    <a:lnTo>
                      <a:pt x="62" y="32"/>
                    </a:lnTo>
                    <a:lnTo>
                      <a:pt x="64" y="32"/>
                    </a:lnTo>
                    <a:lnTo>
                      <a:pt x="64" y="28"/>
                    </a:lnTo>
                    <a:lnTo>
                      <a:pt x="70" y="34"/>
                    </a:lnTo>
                    <a:lnTo>
                      <a:pt x="72" y="32"/>
                    </a:lnTo>
                    <a:lnTo>
                      <a:pt x="68" y="30"/>
                    </a:lnTo>
                    <a:lnTo>
                      <a:pt x="70" y="28"/>
                    </a:lnTo>
                    <a:lnTo>
                      <a:pt x="76" y="32"/>
                    </a:lnTo>
                    <a:lnTo>
                      <a:pt x="78" y="30"/>
                    </a:lnTo>
                    <a:lnTo>
                      <a:pt x="68" y="20"/>
                    </a:lnTo>
                    <a:lnTo>
                      <a:pt x="74" y="18"/>
                    </a:lnTo>
                    <a:lnTo>
                      <a:pt x="84" y="16"/>
                    </a:lnTo>
                    <a:lnTo>
                      <a:pt x="90" y="14"/>
                    </a:lnTo>
                    <a:lnTo>
                      <a:pt x="102" y="18"/>
                    </a:lnTo>
                    <a:lnTo>
                      <a:pt x="106" y="16"/>
                    </a:lnTo>
                    <a:lnTo>
                      <a:pt x="106" y="1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1" name="Freeform 88"/>
              <p:cNvSpPr>
                <a:spLocks/>
              </p:cNvSpPr>
              <p:nvPr/>
            </p:nvSpPr>
            <p:spPr bwMode="auto">
              <a:xfrm>
                <a:off x="4705533" y="1626565"/>
                <a:ext cx="290248" cy="164793"/>
              </a:xfrm>
              <a:custGeom>
                <a:avLst/>
                <a:gdLst>
                  <a:gd name="T0" fmla="*/ 118 w 273"/>
                  <a:gd name="T1" fmla="*/ 20 h 155"/>
                  <a:gd name="T2" fmla="*/ 104 w 273"/>
                  <a:gd name="T3" fmla="*/ 18 h 155"/>
                  <a:gd name="T4" fmla="*/ 92 w 273"/>
                  <a:gd name="T5" fmla="*/ 18 h 155"/>
                  <a:gd name="T6" fmla="*/ 82 w 273"/>
                  <a:gd name="T7" fmla="*/ 18 h 155"/>
                  <a:gd name="T8" fmla="*/ 66 w 273"/>
                  <a:gd name="T9" fmla="*/ 12 h 155"/>
                  <a:gd name="T10" fmla="*/ 46 w 273"/>
                  <a:gd name="T11" fmla="*/ 8 h 155"/>
                  <a:gd name="T12" fmla="*/ 26 w 273"/>
                  <a:gd name="T13" fmla="*/ 14 h 155"/>
                  <a:gd name="T14" fmla="*/ 20 w 273"/>
                  <a:gd name="T15" fmla="*/ 20 h 155"/>
                  <a:gd name="T16" fmla="*/ 24 w 273"/>
                  <a:gd name="T17" fmla="*/ 40 h 155"/>
                  <a:gd name="T18" fmla="*/ 4 w 273"/>
                  <a:gd name="T19" fmla="*/ 54 h 155"/>
                  <a:gd name="T20" fmla="*/ 4 w 273"/>
                  <a:gd name="T21" fmla="*/ 62 h 155"/>
                  <a:gd name="T22" fmla="*/ 0 w 273"/>
                  <a:gd name="T23" fmla="*/ 76 h 155"/>
                  <a:gd name="T24" fmla="*/ 20 w 273"/>
                  <a:gd name="T25" fmla="*/ 82 h 155"/>
                  <a:gd name="T26" fmla="*/ 36 w 273"/>
                  <a:gd name="T27" fmla="*/ 84 h 155"/>
                  <a:gd name="T28" fmla="*/ 48 w 273"/>
                  <a:gd name="T29" fmla="*/ 84 h 155"/>
                  <a:gd name="T30" fmla="*/ 60 w 273"/>
                  <a:gd name="T31" fmla="*/ 82 h 155"/>
                  <a:gd name="T32" fmla="*/ 68 w 273"/>
                  <a:gd name="T33" fmla="*/ 78 h 155"/>
                  <a:gd name="T34" fmla="*/ 90 w 273"/>
                  <a:gd name="T35" fmla="*/ 78 h 155"/>
                  <a:gd name="T36" fmla="*/ 106 w 273"/>
                  <a:gd name="T37" fmla="*/ 86 h 155"/>
                  <a:gd name="T38" fmla="*/ 122 w 273"/>
                  <a:gd name="T39" fmla="*/ 108 h 155"/>
                  <a:gd name="T40" fmla="*/ 120 w 273"/>
                  <a:gd name="T41" fmla="*/ 116 h 155"/>
                  <a:gd name="T42" fmla="*/ 108 w 273"/>
                  <a:gd name="T43" fmla="*/ 116 h 155"/>
                  <a:gd name="T44" fmla="*/ 100 w 273"/>
                  <a:gd name="T45" fmla="*/ 135 h 155"/>
                  <a:gd name="T46" fmla="*/ 98 w 273"/>
                  <a:gd name="T47" fmla="*/ 139 h 155"/>
                  <a:gd name="T48" fmla="*/ 110 w 273"/>
                  <a:gd name="T49" fmla="*/ 139 h 155"/>
                  <a:gd name="T50" fmla="*/ 122 w 273"/>
                  <a:gd name="T51" fmla="*/ 139 h 155"/>
                  <a:gd name="T52" fmla="*/ 118 w 273"/>
                  <a:gd name="T53" fmla="*/ 129 h 155"/>
                  <a:gd name="T54" fmla="*/ 128 w 273"/>
                  <a:gd name="T55" fmla="*/ 121 h 155"/>
                  <a:gd name="T56" fmla="*/ 152 w 273"/>
                  <a:gd name="T57" fmla="*/ 106 h 155"/>
                  <a:gd name="T58" fmla="*/ 150 w 273"/>
                  <a:gd name="T59" fmla="*/ 112 h 155"/>
                  <a:gd name="T60" fmla="*/ 148 w 273"/>
                  <a:gd name="T61" fmla="*/ 116 h 155"/>
                  <a:gd name="T62" fmla="*/ 174 w 273"/>
                  <a:gd name="T63" fmla="*/ 119 h 155"/>
                  <a:gd name="T64" fmla="*/ 168 w 273"/>
                  <a:gd name="T65" fmla="*/ 131 h 155"/>
                  <a:gd name="T66" fmla="*/ 170 w 273"/>
                  <a:gd name="T67" fmla="*/ 135 h 155"/>
                  <a:gd name="T68" fmla="*/ 182 w 273"/>
                  <a:gd name="T69" fmla="*/ 153 h 155"/>
                  <a:gd name="T70" fmla="*/ 198 w 273"/>
                  <a:gd name="T71" fmla="*/ 147 h 155"/>
                  <a:gd name="T72" fmla="*/ 210 w 273"/>
                  <a:gd name="T73" fmla="*/ 141 h 155"/>
                  <a:gd name="T74" fmla="*/ 226 w 273"/>
                  <a:gd name="T75" fmla="*/ 135 h 155"/>
                  <a:gd name="T76" fmla="*/ 212 w 273"/>
                  <a:gd name="T77" fmla="*/ 137 h 155"/>
                  <a:gd name="T78" fmla="*/ 198 w 273"/>
                  <a:gd name="T79" fmla="*/ 123 h 155"/>
                  <a:gd name="T80" fmla="*/ 202 w 273"/>
                  <a:gd name="T81" fmla="*/ 135 h 155"/>
                  <a:gd name="T82" fmla="*/ 184 w 273"/>
                  <a:gd name="T83" fmla="*/ 123 h 155"/>
                  <a:gd name="T84" fmla="*/ 184 w 273"/>
                  <a:gd name="T85" fmla="*/ 119 h 155"/>
                  <a:gd name="T86" fmla="*/ 200 w 273"/>
                  <a:gd name="T87" fmla="*/ 116 h 155"/>
                  <a:gd name="T88" fmla="*/ 208 w 273"/>
                  <a:gd name="T89" fmla="*/ 112 h 155"/>
                  <a:gd name="T90" fmla="*/ 238 w 273"/>
                  <a:gd name="T91" fmla="*/ 102 h 155"/>
                  <a:gd name="T92" fmla="*/ 248 w 273"/>
                  <a:gd name="T93" fmla="*/ 96 h 155"/>
                  <a:gd name="T94" fmla="*/ 258 w 273"/>
                  <a:gd name="T95" fmla="*/ 86 h 155"/>
                  <a:gd name="T96" fmla="*/ 273 w 273"/>
                  <a:gd name="T97" fmla="*/ 80 h 155"/>
                  <a:gd name="T98" fmla="*/ 267 w 273"/>
                  <a:gd name="T99" fmla="*/ 70 h 155"/>
                  <a:gd name="T100" fmla="*/ 269 w 273"/>
                  <a:gd name="T101" fmla="*/ 64 h 155"/>
                  <a:gd name="T102" fmla="*/ 263 w 273"/>
                  <a:gd name="T103" fmla="*/ 52 h 155"/>
                  <a:gd name="T104" fmla="*/ 240 w 273"/>
                  <a:gd name="T105" fmla="*/ 44 h 155"/>
                  <a:gd name="T106" fmla="*/ 218 w 273"/>
                  <a:gd name="T107" fmla="*/ 40 h 155"/>
                  <a:gd name="T108" fmla="*/ 196 w 273"/>
                  <a:gd name="T109" fmla="*/ 32 h 155"/>
                  <a:gd name="T110" fmla="*/ 176 w 273"/>
                  <a:gd name="T111" fmla="*/ 22 h 155"/>
                  <a:gd name="T112" fmla="*/ 178 w 273"/>
                  <a:gd name="T113" fmla="*/ 10 h 155"/>
                  <a:gd name="T114" fmla="*/ 156 w 273"/>
                  <a:gd name="T115" fmla="*/ 2 h 155"/>
                  <a:gd name="T116" fmla="*/ 144 w 273"/>
                  <a:gd name="T117" fmla="*/ 4 h 155"/>
                  <a:gd name="T118" fmla="*/ 124 w 273"/>
                  <a:gd name="T119" fmla="*/ 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55">
                    <a:moveTo>
                      <a:pt x="118" y="18"/>
                    </a:moveTo>
                    <a:lnTo>
                      <a:pt x="118" y="20"/>
                    </a:lnTo>
                    <a:lnTo>
                      <a:pt x="112" y="18"/>
                    </a:lnTo>
                    <a:lnTo>
                      <a:pt x="104" y="18"/>
                    </a:lnTo>
                    <a:lnTo>
                      <a:pt x="98" y="16"/>
                    </a:lnTo>
                    <a:lnTo>
                      <a:pt x="92" y="18"/>
                    </a:lnTo>
                    <a:lnTo>
                      <a:pt x="86" y="16"/>
                    </a:lnTo>
                    <a:lnTo>
                      <a:pt x="82" y="18"/>
                    </a:lnTo>
                    <a:lnTo>
                      <a:pt x="76" y="14"/>
                    </a:lnTo>
                    <a:lnTo>
                      <a:pt x="66" y="12"/>
                    </a:lnTo>
                    <a:lnTo>
                      <a:pt x="54" y="12"/>
                    </a:lnTo>
                    <a:lnTo>
                      <a:pt x="46" y="8"/>
                    </a:lnTo>
                    <a:lnTo>
                      <a:pt x="28" y="10"/>
                    </a:lnTo>
                    <a:lnTo>
                      <a:pt x="26" y="14"/>
                    </a:lnTo>
                    <a:lnTo>
                      <a:pt x="20" y="16"/>
                    </a:lnTo>
                    <a:lnTo>
                      <a:pt x="20" y="20"/>
                    </a:lnTo>
                    <a:lnTo>
                      <a:pt x="26" y="34"/>
                    </a:lnTo>
                    <a:lnTo>
                      <a:pt x="24" y="40"/>
                    </a:lnTo>
                    <a:lnTo>
                      <a:pt x="16" y="40"/>
                    </a:lnTo>
                    <a:lnTo>
                      <a:pt x="4" y="54"/>
                    </a:lnTo>
                    <a:lnTo>
                      <a:pt x="4" y="58"/>
                    </a:lnTo>
                    <a:lnTo>
                      <a:pt x="4" y="62"/>
                    </a:lnTo>
                    <a:lnTo>
                      <a:pt x="2" y="68"/>
                    </a:lnTo>
                    <a:lnTo>
                      <a:pt x="0" y="76"/>
                    </a:lnTo>
                    <a:lnTo>
                      <a:pt x="10" y="84"/>
                    </a:lnTo>
                    <a:lnTo>
                      <a:pt x="20" y="82"/>
                    </a:lnTo>
                    <a:lnTo>
                      <a:pt x="24" y="84"/>
                    </a:lnTo>
                    <a:lnTo>
                      <a:pt x="36" y="84"/>
                    </a:lnTo>
                    <a:lnTo>
                      <a:pt x="44" y="88"/>
                    </a:lnTo>
                    <a:lnTo>
                      <a:pt x="48" y="84"/>
                    </a:lnTo>
                    <a:lnTo>
                      <a:pt x="58" y="84"/>
                    </a:lnTo>
                    <a:lnTo>
                      <a:pt x="60" y="82"/>
                    </a:lnTo>
                    <a:lnTo>
                      <a:pt x="68" y="80"/>
                    </a:lnTo>
                    <a:lnTo>
                      <a:pt x="68" y="78"/>
                    </a:lnTo>
                    <a:lnTo>
                      <a:pt x="80" y="74"/>
                    </a:lnTo>
                    <a:lnTo>
                      <a:pt x="90" y="78"/>
                    </a:lnTo>
                    <a:lnTo>
                      <a:pt x="96" y="80"/>
                    </a:lnTo>
                    <a:lnTo>
                      <a:pt x="106" y="86"/>
                    </a:lnTo>
                    <a:lnTo>
                      <a:pt x="114" y="102"/>
                    </a:lnTo>
                    <a:lnTo>
                      <a:pt x="122" y="108"/>
                    </a:lnTo>
                    <a:lnTo>
                      <a:pt x="124" y="112"/>
                    </a:lnTo>
                    <a:lnTo>
                      <a:pt x="120" y="116"/>
                    </a:lnTo>
                    <a:lnTo>
                      <a:pt x="110" y="114"/>
                    </a:lnTo>
                    <a:lnTo>
                      <a:pt x="108" y="116"/>
                    </a:lnTo>
                    <a:lnTo>
                      <a:pt x="108" y="121"/>
                    </a:lnTo>
                    <a:lnTo>
                      <a:pt x="100" y="135"/>
                    </a:lnTo>
                    <a:lnTo>
                      <a:pt x="94" y="135"/>
                    </a:lnTo>
                    <a:lnTo>
                      <a:pt x="98" y="139"/>
                    </a:lnTo>
                    <a:lnTo>
                      <a:pt x="104" y="137"/>
                    </a:lnTo>
                    <a:lnTo>
                      <a:pt x="110" y="139"/>
                    </a:lnTo>
                    <a:lnTo>
                      <a:pt x="116" y="137"/>
                    </a:lnTo>
                    <a:lnTo>
                      <a:pt x="122" y="139"/>
                    </a:lnTo>
                    <a:lnTo>
                      <a:pt x="118" y="133"/>
                    </a:lnTo>
                    <a:lnTo>
                      <a:pt x="118" y="129"/>
                    </a:lnTo>
                    <a:lnTo>
                      <a:pt x="122" y="129"/>
                    </a:lnTo>
                    <a:lnTo>
                      <a:pt x="128" y="121"/>
                    </a:lnTo>
                    <a:lnTo>
                      <a:pt x="130" y="110"/>
                    </a:lnTo>
                    <a:lnTo>
                      <a:pt x="152" y="106"/>
                    </a:lnTo>
                    <a:lnTo>
                      <a:pt x="160" y="110"/>
                    </a:lnTo>
                    <a:lnTo>
                      <a:pt x="150" y="112"/>
                    </a:lnTo>
                    <a:lnTo>
                      <a:pt x="154" y="114"/>
                    </a:lnTo>
                    <a:lnTo>
                      <a:pt x="148" y="116"/>
                    </a:lnTo>
                    <a:lnTo>
                      <a:pt x="170" y="123"/>
                    </a:lnTo>
                    <a:lnTo>
                      <a:pt x="174" y="119"/>
                    </a:lnTo>
                    <a:lnTo>
                      <a:pt x="182" y="125"/>
                    </a:lnTo>
                    <a:lnTo>
                      <a:pt x="168" y="131"/>
                    </a:lnTo>
                    <a:lnTo>
                      <a:pt x="164" y="135"/>
                    </a:lnTo>
                    <a:lnTo>
                      <a:pt x="170" y="135"/>
                    </a:lnTo>
                    <a:lnTo>
                      <a:pt x="182" y="141"/>
                    </a:lnTo>
                    <a:lnTo>
                      <a:pt x="182" y="153"/>
                    </a:lnTo>
                    <a:lnTo>
                      <a:pt x="190" y="155"/>
                    </a:lnTo>
                    <a:lnTo>
                      <a:pt x="198" y="147"/>
                    </a:lnTo>
                    <a:lnTo>
                      <a:pt x="206" y="147"/>
                    </a:lnTo>
                    <a:lnTo>
                      <a:pt x="210" y="141"/>
                    </a:lnTo>
                    <a:lnTo>
                      <a:pt x="224" y="141"/>
                    </a:lnTo>
                    <a:lnTo>
                      <a:pt x="226" y="135"/>
                    </a:lnTo>
                    <a:lnTo>
                      <a:pt x="216" y="135"/>
                    </a:lnTo>
                    <a:lnTo>
                      <a:pt x="212" y="137"/>
                    </a:lnTo>
                    <a:lnTo>
                      <a:pt x="200" y="121"/>
                    </a:lnTo>
                    <a:lnTo>
                      <a:pt x="198" y="123"/>
                    </a:lnTo>
                    <a:lnTo>
                      <a:pt x="208" y="137"/>
                    </a:lnTo>
                    <a:lnTo>
                      <a:pt x="202" y="135"/>
                    </a:lnTo>
                    <a:lnTo>
                      <a:pt x="196" y="125"/>
                    </a:lnTo>
                    <a:lnTo>
                      <a:pt x="184" y="123"/>
                    </a:lnTo>
                    <a:lnTo>
                      <a:pt x="182" y="119"/>
                    </a:lnTo>
                    <a:lnTo>
                      <a:pt x="184" y="119"/>
                    </a:lnTo>
                    <a:lnTo>
                      <a:pt x="194" y="121"/>
                    </a:lnTo>
                    <a:lnTo>
                      <a:pt x="200" y="116"/>
                    </a:lnTo>
                    <a:lnTo>
                      <a:pt x="202" y="110"/>
                    </a:lnTo>
                    <a:lnTo>
                      <a:pt x="208" y="112"/>
                    </a:lnTo>
                    <a:lnTo>
                      <a:pt x="230" y="106"/>
                    </a:lnTo>
                    <a:lnTo>
                      <a:pt x="238" y="102"/>
                    </a:lnTo>
                    <a:lnTo>
                      <a:pt x="250" y="100"/>
                    </a:lnTo>
                    <a:lnTo>
                      <a:pt x="248" y="96"/>
                    </a:lnTo>
                    <a:lnTo>
                      <a:pt x="252" y="88"/>
                    </a:lnTo>
                    <a:lnTo>
                      <a:pt x="258" y="86"/>
                    </a:lnTo>
                    <a:lnTo>
                      <a:pt x="269" y="86"/>
                    </a:lnTo>
                    <a:lnTo>
                      <a:pt x="273" y="80"/>
                    </a:lnTo>
                    <a:lnTo>
                      <a:pt x="265" y="72"/>
                    </a:lnTo>
                    <a:lnTo>
                      <a:pt x="267" y="70"/>
                    </a:lnTo>
                    <a:lnTo>
                      <a:pt x="269" y="68"/>
                    </a:lnTo>
                    <a:lnTo>
                      <a:pt x="269" y="64"/>
                    </a:lnTo>
                    <a:lnTo>
                      <a:pt x="273" y="54"/>
                    </a:lnTo>
                    <a:lnTo>
                      <a:pt x="263" y="52"/>
                    </a:lnTo>
                    <a:lnTo>
                      <a:pt x="244" y="44"/>
                    </a:lnTo>
                    <a:lnTo>
                      <a:pt x="240" y="44"/>
                    </a:lnTo>
                    <a:lnTo>
                      <a:pt x="226" y="34"/>
                    </a:lnTo>
                    <a:lnTo>
                      <a:pt x="218" y="40"/>
                    </a:lnTo>
                    <a:lnTo>
                      <a:pt x="200" y="36"/>
                    </a:lnTo>
                    <a:lnTo>
                      <a:pt x="196" y="32"/>
                    </a:lnTo>
                    <a:lnTo>
                      <a:pt x="188" y="22"/>
                    </a:lnTo>
                    <a:lnTo>
                      <a:pt x="176" y="22"/>
                    </a:lnTo>
                    <a:lnTo>
                      <a:pt x="174" y="14"/>
                    </a:lnTo>
                    <a:lnTo>
                      <a:pt x="178" y="10"/>
                    </a:lnTo>
                    <a:lnTo>
                      <a:pt x="170" y="0"/>
                    </a:lnTo>
                    <a:lnTo>
                      <a:pt x="156" y="2"/>
                    </a:lnTo>
                    <a:lnTo>
                      <a:pt x="144" y="2"/>
                    </a:lnTo>
                    <a:lnTo>
                      <a:pt x="144" y="4"/>
                    </a:lnTo>
                    <a:lnTo>
                      <a:pt x="136" y="4"/>
                    </a:lnTo>
                    <a:lnTo>
                      <a:pt x="124" y="8"/>
                    </a:lnTo>
                    <a:lnTo>
                      <a:pt x="118"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2" name="Freeform 7"/>
              <p:cNvSpPr>
                <a:spLocks noEditPoints="1"/>
              </p:cNvSpPr>
              <p:nvPr/>
            </p:nvSpPr>
            <p:spPr bwMode="auto">
              <a:xfrm>
                <a:off x="6170597" y="2575986"/>
                <a:ext cx="357229" cy="126519"/>
              </a:xfrm>
              <a:custGeom>
                <a:avLst/>
                <a:gdLst>
                  <a:gd name="T0" fmla="*/ 34 w 336"/>
                  <a:gd name="T1" fmla="*/ 16 h 119"/>
                  <a:gd name="T2" fmla="*/ 44 w 336"/>
                  <a:gd name="T3" fmla="*/ 26 h 119"/>
                  <a:gd name="T4" fmla="*/ 60 w 336"/>
                  <a:gd name="T5" fmla="*/ 51 h 119"/>
                  <a:gd name="T6" fmla="*/ 62 w 336"/>
                  <a:gd name="T7" fmla="*/ 81 h 119"/>
                  <a:gd name="T8" fmla="*/ 78 w 336"/>
                  <a:gd name="T9" fmla="*/ 107 h 119"/>
                  <a:gd name="T10" fmla="*/ 74 w 336"/>
                  <a:gd name="T11" fmla="*/ 107 h 119"/>
                  <a:gd name="T12" fmla="*/ 68 w 336"/>
                  <a:gd name="T13" fmla="*/ 111 h 119"/>
                  <a:gd name="T14" fmla="*/ 52 w 336"/>
                  <a:gd name="T15" fmla="*/ 101 h 119"/>
                  <a:gd name="T16" fmla="*/ 22 w 336"/>
                  <a:gd name="T17" fmla="*/ 81 h 119"/>
                  <a:gd name="T18" fmla="*/ 16 w 336"/>
                  <a:gd name="T19" fmla="*/ 71 h 119"/>
                  <a:gd name="T20" fmla="*/ 12 w 336"/>
                  <a:gd name="T21" fmla="*/ 53 h 119"/>
                  <a:gd name="T22" fmla="*/ 8 w 336"/>
                  <a:gd name="T23" fmla="*/ 34 h 119"/>
                  <a:gd name="T24" fmla="*/ 4 w 336"/>
                  <a:gd name="T25" fmla="*/ 6 h 119"/>
                  <a:gd name="T26" fmla="*/ 18 w 336"/>
                  <a:gd name="T27" fmla="*/ 16 h 119"/>
                  <a:gd name="T28" fmla="*/ 24 w 336"/>
                  <a:gd name="T29" fmla="*/ 22 h 119"/>
                  <a:gd name="T30" fmla="*/ 336 w 336"/>
                  <a:gd name="T31" fmla="*/ 30 h 119"/>
                  <a:gd name="T32" fmla="*/ 316 w 336"/>
                  <a:gd name="T33" fmla="*/ 39 h 119"/>
                  <a:gd name="T34" fmla="*/ 326 w 336"/>
                  <a:gd name="T35" fmla="*/ 51 h 119"/>
                  <a:gd name="T36" fmla="*/ 314 w 336"/>
                  <a:gd name="T37" fmla="*/ 57 h 119"/>
                  <a:gd name="T38" fmla="*/ 302 w 336"/>
                  <a:gd name="T39" fmla="*/ 53 h 119"/>
                  <a:gd name="T40" fmla="*/ 280 w 336"/>
                  <a:gd name="T41" fmla="*/ 51 h 119"/>
                  <a:gd name="T42" fmla="*/ 268 w 336"/>
                  <a:gd name="T43" fmla="*/ 83 h 119"/>
                  <a:gd name="T44" fmla="*/ 244 w 336"/>
                  <a:gd name="T45" fmla="*/ 113 h 119"/>
                  <a:gd name="T46" fmla="*/ 220 w 336"/>
                  <a:gd name="T47" fmla="*/ 109 h 119"/>
                  <a:gd name="T48" fmla="*/ 198 w 336"/>
                  <a:gd name="T49" fmla="*/ 117 h 119"/>
                  <a:gd name="T50" fmla="*/ 172 w 336"/>
                  <a:gd name="T51" fmla="*/ 107 h 119"/>
                  <a:gd name="T52" fmla="*/ 174 w 336"/>
                  <a:gd name="T53" fmla="*/ 103 h 119"/>
                  <a:gd name="T54" fmla="*/ 190 w 336"/>
                  <a:gd name="T55" fmla="*/ 103 h 119"/>
                  <a:gd name="T56" fmla="*/ 196 w 336"/>
                  <a:gd name="T57" fmla="*/ 103 h 119"/>
                  <a:gd name="T58" fmla="*/ 204 w 336"/>
                  <a:gd name="T59" fmla="*/ 83 h 119"/>
                  <a:gd name="T60" fmla="*/ 232 w 336"/>
                  <a:gd name="T61" fmla="*/ 71 h 119"/>
                  <a:gd name="T62" fmla="*/ 252 w 336"/>
                  <a:gd name="T63" fmla="*/ 53 h 119"/>
                  <a:gd name="T64" fmla="*/ 262 w 336"/>
                  <a:gd name="T65" fmla="*/ 45 h 119"/>
                  <a:gd name="T66" fmla="*/ 272 w 336"/>
                  <a:gd name="T67" fmla="*/ 39 h 119"/>
                  <a:gd name="T68" fmla="*/ 268 w 336"/>
                  <a:gd name="T69" fmla="*/ 34 h 119"/>
                  <a:gd name="T70" fmla="*/ 280 w 336"/>
                  <a:gd name="T71" fmla="*/ 16 h 119"/>
                  <a:gd name="T72" fmla="*/ 288 w 336"/>
                  <a:gd name="T73" fmla="*/ 0 h 119"/>
                  <a:gd name="T74" fmla="*/ 294 w 336"/>
                  <a:gd name="T75" fmla="*/ 2 h 119"/>
                  <a:gd name="T76" fmla="*/ 304 w 336"/>
                  <a:gd name="T77" fmla="*/ 6 h 119"/>
                  <a:gd name="T78" fmla="*/ 306 w 336"/>
                  <a:gd name="T79" fmla="*/ 16 h 119"/>
                  <a:gd name="T80" fmla="*/ 314 w 336"/>
                  <a:gd name="T81" fmla="*/ 22 h 119"/>
                  <a:gd name="T82" fmla="*/ 310 w 336"/>
                  <a:gd name="T83" fmla="*/ 28 h 119"/>
                  <a:gd name="T84" fmla="*/ 330 w 336"/>
                  <a:gd name="T85"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6" h="119">
                    <a:moveTo>
                      <a:pt x="30" y="22"/>
                    </a:moveTo>
                    <a:lnTo>
                      <a:pt x="32" y="18"/>
                    </a:lnTo>
                    <a:lnTo>
                      <a:pt x="34" y="16"/>
                    </a:lnTo>
                    <a:lnTo>
                      <a:pt x="38" y="16"/>
                    </a:lnTo>
                    <a:lnTo>
                      <a:pt x="40" y="22"/>
                    </a:lnTo>
                    <a:lnTo>
                      <a:pt x="44" y="26"/>
                    </a:lnTo>
                    <a:lnTo>
                      <a:pt x="48" y="28"/>
                    </a:lnTo>
                    <a:lnTo>
                      <a:pt x="58" y="41"/>
                    </a:lnTo>
                    <a:lnTo>
                      <a:pt x="60" y="51"/>
                    </a:lnTo>
                    <a:lnTo>
                      <a:pt x="58" y="63"/>
                    </a:lnTo>
                    <a:lnTo>
                      <a:pt x="60" y="71"/>
                    </a:lnTo>
                    <a:lnTo>
                      <a:pt x="62" y="81"/>
                    </a:lnTo>
                    <a:lnTo>
                      <a:pt x="68" y="87"/>
                    </a:lnTo>
                    <a:lnTo>
                      <a:pt x="72" y="95"/>
                    </a:lnTo>
                    <a:lnTo>
                      <a:pt x="78" y="107"/>
                    </a:lnTo>
                    <a:lnTo>
                      <a:pt x="80" y="111"/>
                    </a:lnTo>
                    <a:lnTo>
                      <a:pt x="76" y="111"/>
                    </a:lnTo>
                    <a:lnTo>
                      <a:pt x="74" y="107"/>
                    </a:lnTo>
                    <a:lnTo>
                      <a:pt x="72" y="105"/>
                    </a:lnTo>
                    <a:lnTo>
                      <a:pt x="68" y="107"/>
                    </a:lnTo>
                    <a:lnTo>
                      <a:pt x="68" y="111"/>
                    </a:lnTo>
                    <a:lnTo>
                      <a:pt x="64" y="109"/>
                    </a:lnTo>
                    <a:lnTo>
                      <a:pt x="60" y="107"/>
                    </a:lnTo>
                    <a:lnTo>
                      <a:pt x="52" y="101"/>
                    </a:lnTo>
                    <a:lnTo>
                      <a:pt x="36" y="95"/>
                    </a:lnTo>
                    <a:lnTo>
                      <a:pt x="24" y="87"/>
                    </a:lnTo>
                    <a:lnTo>
                      <a:pt x="22" y="81"/>
                    </a:lnTo>
                    <a:lnTo>
                      <a:pt x="26" y="79"/>
                    </a:lnTo>
                    <a:lnTo>
                      <a:pt x="26" y="77"/>
                    </a:lnTo>
                    <a:lnTo>
                      <a:pt x="16" y="71"/>
                    </a:lnTo>
                    <a:lnTo>
                      <a:pt x="14" y="65"/>
                    </a:lnTo>
                    <a:lnTo>
                      <a:pt x="10" y="57"/>
                    </a:lnTo>
                    <a:lnTo>
                      <a:pt x="12" y="53"/>
                    </a:lnTo>
                    <a:lnTo>
                      <a:pt x="10" y="49"/>
                    </a:lnTo>
                    <a:lnTo>
                      <a:pt x="10" y="45"/>
                    </a:lnTo>
                    <a:lnTo>
                      <a:pt x="8" y="34"/>
                    </a:lnTo>
                    <a:lnTo>
                      <a:pt x="6" y="20"/>
                    </a:lnTo>
                    <a:lnTo>
                      <a:pt x="0" y="8"/>
                    </a:lnTo>
                    <a:lnTo>
                      <a:pt x="4" y="6"/>
                    </a:lnTo>
                    <a:lnTo>
                      <a:pt x="6" y="6"/>
                    </a:lnTo>
                    <a:lnTo>
                      <a:pt x="8" y="10"/>
                    </a:lnTo>
                    <a:lnTo>
                      <a:pt x="18" y="16"/>
                    </a:lnTo>
                    <a:lnTo>
                      <a:pt x="16" y="22"/>
                    </a:lnTo>
                    <a:lnTo>
                      <a:pt x="20" y="26"/>
                    </a:lnTo>
                    <a:lnTo>
                      <a:pt x="24" y="22"/>
                    </a:lnTo>
                    <a:lnTo>
                      <a:pt x="30" y="22"/>
                    </a:lnTo>
                    <a:close/>
                    <a:moveTo>
                      <a:pt x="330" y="30"/>
                    </a:moveTo>
                    <a:lnTo>
                      <a:pt x="336" y="30"/>
                    </a:lnTo>
                    <a:lnTo>
                      <a:pt x="336" y="37"/>
                    </a:lnTo>
                    <a:lnTo>
                      <a:pt x="326" y="41"/>
                    </a:lnTo>
                    <a:lnTo>
                      <a:pt x="316" y="39"/>
                    </a:lnTo>
                    <a:lnTo>
                      <a:pt x="314" y="43"/>
                    </a:lnTo>
                    <a:lnTo>
                      <a:pt x="320" y="49"/>
                    </a:lnTo>
                    <a:lnTo>
                      <a:pt x="326" y="51"/>
                    </a:lnTo>
                    <a:lnTo>
                      <a:pt x="328" y="55"/>
                    </a:lnTo>
                    <a:lnTo>
                      <a:pt x="320" y="55"/>
                    </a:lnTo>
                    <a:lnTo>
                      <a:pt x="314" y="57"/>
                    </a:lnTo>
                    <a:lnTo>
                      <a:pt x="310" y="57"/>
                    </a:lnTo>
                    <a:lnTo>
                      <a:pt x="306" y="57"/>
                    </a:lnTo>
                    <a:lnTo>
                      <a:pt x="302" y="53"/>
                    </a:lnTo>
                    <a:lnTo>
                      <a:pt x="294" y="55"/>
                    </a:lnTo>
                    <a:lnTo>
                      <a:pt x="288" y="53"/>
                    </a:lnTo>
                    <a:lnTo>
                      <a:pt x="280" y="51"/>
                    </a:lnTo>
                    <a:lnTo>
                      <a:pt x="274" y="61"/>
                    </a:lnTo>
                    <a:lnTo>
                      <a:pt x="276" y="73"/>
                    </a:lnTo>
                    <a:lnTo>
                      <a:pt x="268" y="83"/>
                    </a:lnTo>
                    <a:lnTo>
                      <a:pt x="264" y="93"/>
                    </a:lnTo>
                    <a:lnTo>
                      <a:pt x="258" y="107"/>
                    </a:lnTo>
                    <a:lnTo>
                      <a:pt x="244" y="113"/>
                    </a:lnTo>
                    <a:lnTo>
                      <a:pt x="232" y="109"/>
                    </a:lnTo>
                    <a:lnTo>
                      <a:pt x="230" y="107"/>
                    </a:lnTo>
                    <a:lnTo>
                      <a:pt x="220" y="109"/>
                    </a:lnTo>
                    <a:lnTo>
                      <a:pt x="216" y="115"/>
                    </a:lnTo>
                    <a:lnTo>
                      <a:pt x="208" y="119"/>
                    </a:lnTo>
                    <a:lnTo>
                      <a:pt x="198" y="117"/>
                    </a:lnTo>
                    <a:lnTo>
                      <a:pt x="188" y="119"/>
                    </a:lnTo>
                    <a:lnTo>
                      <a:pt x="182" y="115"/>
                    </a:lnTo>
                    <a:lnTo>
                      <a:pt x="172" y="107"/>
                    </a:lnTo>
                    <a:lnTo>
                      <a:pt x="170" y="99"/>
                    </a:lnTo>
                    <a:lnTo>
                      <a:pt x="172" y="99"/>
                    </a:lnTo>
                    <a:lnTo>
                      <a:pt x="174" y="103"/>
                    </a:lnTo>
                    <a:lnTo>
                      <a:pt x="182" y="103"/>
                    </a:lnTo>
                    <a:lnTo>
                      <a:pt x="184" y="103"/>
                    </a:lnTo>
                    <a:lnTo>
                      <a:pt x="190" y="103"/>
                    </a:lnTo>
                    <a:lnTo>
                      <a:pt x="192" y="107"/>
                    </a:lnTo>
                    <a:lnTo>
                      <a:pt x="198" y="107"/>
                    </a:lnTo>
                    <a:lnTo>
                      <a:pt x="196" y="103"/>
                    </a:lnTo>
                    <a:lnTo>
                      <a:pt x="198" y="99"/>
                    </a:lnTo>
                    <a:lnTo>
                      <a:pt x="200" y="93"/>
                    </a:lnTo>
                    <a:lnTo>
                      <a:pt x="204" y="83"/>
                    </a:lnTo>
                    <a:lnTo>
                      <a:pt x="208" y="81"/>
                    </a:lnTo>
                    <a:lnTo>
                      <a:pt x="222" y="77"/>
                    </a:lnTo>
                    <a:lnTo>
                      <a:pt x="232" y="71"/>
                    </a:lnTo>
                    <a:lnTo>
                      <a:pt x="244" y="59"/>
                    </a:lnTo>
                    <a:lnTo>
                      <a:pt x="246" y="51"/>
                    </a:lnTo>
                    <a:lnTo>
                      <a:pt x="252" y="53"/>
                    </a:lnTo>
                    <a:lnTo>
                      <a:pt x="258" y="57"/>
                    </a:lnTo>
                    <a:lnTo>
                      <a:pt x="262" y="55"/>
                    </a:lnTo>
                    <a:lnTo>
                      <a:pt x="262" y="45"/>
                    </a:lnTo>
                    <a:lnTo>
                      <a:pt x="268" y="51"/>
                    </a:lnTo>
                    <a:lnTo>
                      <a:pt x="272" y="49"/>
                    </a:lnTo>
                    <a:lnTo>
                      <a:pt x="272" y="39"/>
                    </a:lnTo>
                    <a:lnTo>
                      <a:pt x="268" y="39"/>
                    </a:lnTo>
                    <a:lnTo>
                      <a:pt x="270" y="34"/>
                    </a:lnTo>
                    <a:lnTo>
                      <a:pt x="268" y="34"/>
                    </a:lnTo>
                    <a:lnTo>
                      <a:pt x="270" y="28"/>
                    </a:lnTo>
                    <a:lnTo>
                      <a:pt x="276" y="26"/>
                    </a:lnTo>
                    <a:lnTo>
                      <a:pt x="280" y="16"/>
                    </a:lnTo>
                    <a:lnTo>
                      <a:pt x="282" y="14"/>
                    </a:lnTo>
                    <a:lnTo>
                      <a:pt x="286" y="0"/>
                    </a:lnTo>
                    <a:lnTo>
                      <a:pt x="288" y="0"/>
                    </a:lnTo>
                    <a:lnTo>
                      <a:pt x="288" y="8"/>
                    </a:lnTo>
                    <a:lnTo>
                      <a:pt x="294" y="4"/>
                    </a:lnTo>
                    <a:lnTo>
                      <a:pt x="294" y="2"/>
                    </a:lnTo>
                    <a:lnTo>
                      <a:pt x="298" y="2"/>
                    </a:lnTo>
                    <a:lnTo>
                      <a:pt x="300" y="6"/>
                    </a:lnTo>
                    <a:lnTo>
                      <a:pt x="304" y="6"/>
                    </a:lnTo>
                    <a:lnTo>
                      <a:pt x="306" y="10"/>
                    </a:lnTo>
                    <a:lnTo>
                      <a:pt x="304" y="14"/>
                    </a:lnTo>
                    <a:lnTo>
                      <a:pt x="306" y="16"/>
                    </a:lnTo>
                    <a:lnTo>
                      <a:pt x="308" y="22"/>
                    </a:lnTo>
                    <a:lnTo>
                      <a:pt x="314" y="20"/>
                    </a:lnTo>
                    <a:lnTo>
                      <a:pt x="314" y="22"/>
                    </a:lnTo>
                    <a:lnTo>
                      <a:pt x="312" y="24"/>
                    </a:lnTo>
                    <a:lnTo>
                      <a:pt x="308" y="26"/>
                    </a:lnTo>
                    <a:lnTo>
                      <a:pt x="310" y="28"/>
                    </a:lnTo>
                    <a:lnTo>
                      <a:pt x="316" y="28"/>
                    </a:lnTo>
                    <a:lnTo>
                      <a:pt x="322" y="24"/>
                    </a:lnTo>
                    <a:lnTo>
                      <a:pt x="330"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3" name="Freeform 9"/>
              <p:cNvSpPr>
                <a:spLocks noEditPoints="1"/>
              </p:cNvSpPr>
              <p:nvPr/>
            </p:nvSpPr>
            <p:spPr bwMode="auto">
              <a:xfrm>
                <a:off x="1797733" y="1268273"/>
                <a:ext cx="1441674" cy="926031"/>
              </a:xfrm>
              <a:custGeom>
                <a:avLst/>
                <a:gdLst>
                  <a:gd name="T0" fmla="*/ 609 w 677"/>
                  <a:gd name="T1" fmla="*/ 280 h 434"/>
                  <a:gd name="T2" fmla="*/ 216 w 677"/>
                  <a:gd name="T3" fmla="*/ 351 h 434"/>
                  <a:gd name="T4" fmla="*/ 252 w 677"/>
                  <a:gd name="T5" fmla="*/ 141 h 434"/>
                  <a:gd name="T6" fmla="*/ 248 w 677"/>
                  <a:gd name="T7" fmla="*/ 133 h 434"/>
                  <a:gd name="T8" fmla="*/ 245 w 677"/>
                  <a:gd name="T9" fmla="*/ 126 h 434"/>
                  <a:gd name="T10" fmla="*/ 238 w 677"/>
                  <a:gd name="T11" fmla="*/ 130 h 434"/>
                  <a:gd name="T12" fmla="*/ 246 w 677"/>
                  <a:gd name="T13" fmla="*/ 121 h 434"/>
                  <a:gd name="T14" fmla="*/ 239 w 677"/>
                  <a:gd name="T15" fmla="*/ 138 h 434"/>
                  <a:gd name="T16" fmla="*/ 103 w 677"/>
                  <a:gd name="T17" fmla="*/ 121 h 434"/>
                  <a:gd name="T18" fmla="*/ 110 w 677"/>
                  <a:gd name="T19" fmla="*/ 126 h 434"/>
                  <a:gd name="T20" fmla="*/ 95 w 677"/>
                  <a:gd name="T21" fmla="*/ 130 h 434"/>
                  <a:gd name="T22" fmla="*/ 37 w 677"/>
                  <a:gd name="T23" fmla="*/ 144 h 434"/>
                  <a:gd name="T24" fmla="*/ 259 w 677"/>
                  <a:gd name="T25" fmla="*/ 142 h 434"/>
                  <a:gd name="T26" fmla="*/ 256 w 677"/>
                  <a:gd name="T27" fmla="*/ 127 h 434"/>
                  <a:gd name="T28" fmla="*/ 244 w 677"/>
                  <a:gd name="T29" fmla="*/ 109 h 434"/>
                  <a:gd name="T30" fmla="*/ 222 w 677"/>
                  <a:gd name="T31" fmla="*/ 99 h 434"/>
                  <a:gd name="T32" fmla="*/ 188 w 677"/>
                  <a:gd name="T33" fmla="*/ 89 h 434"/>
                  <a:gd name="T34" fmla="*/ 145 w 677"/>
                  <a:gd name="T35" fmla="*/ 107 h 434"/>
                  <a:gd name="T36" fmla="*/ 156 w 677"/>
                  <a:gd name="T37" fmla="*/ 92 h 434"/>
                  <a:gd name="T38" fmla="*/ 95 w 677"/>
                  <a:gd name="T39" fmla="*/ 121 h 434"/>
                  <a:gd name="T40" fmla="*/ 36 w 677"/>
                  <a:gd name="T41" fmla="*/ 139 h 434"/>
                  <a:gd name="T42" fmla="*/ 6 w 677"/>
                  <a:gd name="T43" fmla="*/ 144 h 434"/>
                  <a:gd name="T44" fmla="*/ 87 w 677"/>
                  <a:gd name="T45" fmla="*/ 118 h 434"/>
                  <a:gd name="T46" fmla="*/ 68 w 677"/>
                  <a:gd name="T47" fmla="*/ 108 h 434"/>
                  <a:gd name="T48" fmla="*/ 74 w 677"/>
                  <a:gd name="T49" fmla="*/ 91 h 434"/>
                  <a:gd name="T50" fmla="*/ 109 w 677"/>
                  <a:gd name="T51" fmla="*/ 71 h 434"/>
                  <a:gd name="T52" fmla="*/ 107 w 677"/>
                  <a:gd name="T53" fmla="*/ 55 h 434"/>
                  <a:gd name="T54" fmla="*/ 156 w 677"/>
                  <a:gd name="T55" fmla="*/ 39 h 434"/>
                  <a:gd name="T56" fmla="*/ 159 w 677"/>
                  <a:gd name="T57" fmla="*/ 21 h 434"/>
                  <a:gd name="T58" fmla="*/ 258 w 677"/>
                  <a:gd name="T59" fmla="*/ 4 h 434"/>
                  <a:gd name="T60" fmla="*/ 296 w 677"/>
                  <a:gd name="T61" fmla="*/ 10 h 434"/>
                  <a:gd name="T62" fmla="*/ 261 w 677"/>
                  <a:gd name="T63" fmla="*/ 107 h 434"/>
                  <a:gd name="T64" fmla="*/ 638 w 677"/>
                  <a:gd name="T65" fmla="*/ 259 h 434"/>
                  <a:gd name="T66" fmla="*/ 628 w 677"/>
                  <a:gd name="T67" fmla="*/ 272 h 434"/>
                  <a:gd name="T68" fmla="*/ 590 w 677"/>
                  <a:gd name="T69" fmla="*/ 294 h 434"/>
                  <a:gd name="T70" fmla="*/ 582 w 677"/>
                  <a:gd name="T71" fmla="*/ 297 h 434"/>
                  <a:gd name="T72" fmla="*/ 576 w 677"/>
                  <a:gd name="T73" fmla="*/ 310 h 434"/>
                  <a:gd name="T74" fmla="*/ 567 w 677"/>
                  <a:gd name="T75" fmla="*/ 328 h 434"/>
                  <a:gd name="T76" fmla="*/ 552 w 677"/>
                  <a:gd name="T77" fmla="*/ 345 h 434"/>
                  <a:gd name="T78" fmla="*/ 514 w 677"/>
                  <a:gd name="T79" fmla="*/ 397 h 434"/>
                  <a:gd name="T80" fmla="*/ 502 w 677"/>
                  <a:gd name="T81" fmla="*/ 432 h 434"/>
                  <a:gd name="T82" fmla="*/ 495 w 677"/>
                  <a:gd name="T83" fmla="*/ 408 h 434"/>
                  <a:gd name="T84" fmla="*/ 476 w 677"/>
                  <a:gd name="T85" fmla="*/ 385 h 434"/>
                  <a:gd name="T86" fmla="*/ 447 w 677"/>
                  <a:gd name="T87" fmla="*/ 382 h 434"/>
                  <a:gd name="T88" fmla="*/ 446 w 677"/>
                  <a:gd name="T89" fmla="*/ 396 h 434"/>
                  <a:gd name="T90" fmla="*/ 423 w 677"/>
                  <a:gd name="T91" fmla="*/ 388 h 434"/>
                  <a:gd name="T92" fmla="*/ 382 w 677"/>
                  <a:gd name="T93" fmla="*/ 402 h 434"/>
                  <a:gd name="T94" fmla="*/ 353 w 677"/>
                  <a:gd name="T95" fmla="*/ 409 h 434"/>
                  <a:gd name="T96" fmla="*/ 242 w 677"/>
                  <a:gd name="T97" fmla="*/ 358 h 434"/>
                  <a:gd name="T98" fmla="*/ 204 w 677"/>
                  <a:gd name="T99" fmla="*/ 318 h 434"/>
                  <a:gd name="T100" fmla="*/ 200 w 677"/>
                  <a:gd name="T101" fmla="*/ 286 h 434"/>
                  <a:gd name="T102" fmla="*/ 244 w 677"/>
                  <a:gd name="T103" fmla="*/ 213 h 434"/>
                  <a:gd name="T104" fmla="*/ 263 w 677"/>
                  <a:gd name="T105" fmla="*/ 209 h 434"/>
                  <a:gd name="T106" fmla="*/ 499 w 677"/>
                  <a:gd name="T107" fmla="*/ 213 h 434"/>
                  <a:gd name="T108" fmla="*/ 525 w 677"/>
                  <a:gd name="T109" fmla="*/ 222 h 434"/>
                  <a:gd name="T110" fmla="*/ 525 w 677"/>
                  <a:gd name="T111" fmla="*/ 229 h 434"/>
                  <a:gd name="T112" fmla="*/ 506 w 677"/>
                  <a:gd name="T113" fmla="*/ 269 h 434"/>
                  <a:gd name="T114" fmla="*/ 546 w 677"/>
                  <a:gd name="T115" fmla="*/ 235 h 434"/>
                  <a:gd name="T116" fmla="*/ 540 w 677"/>
                  <a:gd name="T117" fmla="*/ 262 h 434"/>
                  <a:gd name="T118" fmla="*/ 574 w 677"/>
                  <a:gd name="T119" fmla="*/ 255 h 434"/>
                  <a:gd name="T120" fmla="*/ 669 w 677"/>
                  <a:gd name="T121" fmla="*/ 21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7" h="434">
                    <a:moveTo>
                      <a:pt x="372" y="414"/>
                    </a:moveTo>
                    <a:cubicBezTo>
                      <a:pt x="371" y="417"/>
                      <a:pt x="371" y="417"/>
                      <a:pt x="371" y="417"/>
                    </a:cubicBezTo>
                    <a:cubicBezTo>
                      <a:pt x="371" y="421"/>
                      <a:pt x="371" y="421"/>
                      <a:pt x="371" y="421"/>
                    </a:cubicBezTo>
                    <a:cubicBezTo>
                      <a:pt x="371" y="423"/>
                      <a:pt x="371" y="423"/>
                      <a:pt x="371" y="423"/>
                    </a:cubicBezTo>
                    <a:cubicBezTo>
                      <a:pt x="370" y="418"/>
                      <a:pt x="370" y="418"/>
                      <a:pt x="370" y="418"/>
                    </a:cubicBezTo>
                    <a:cubicBezTo>
                      <a:pt x="371" y="415"/>
                      <a:pt x="371" y="415"/>
                      <a:pt x="371" y="415"/>
                    </a:cubicBezTo>
                    <a:cubicBezTo>
                      <a:pt x="373" y="410"/>
                      <a:pt x="373" y="410"/>
                      <a:pt x="373" y="410"/>
                    </a:cubicBezTo>
                    <a:cubicBezTo>
                      <a:pt x="374" y="408"/>
                      <a:pt x="374" y="408"/>
                      <a:pt x="374" y="408"/>
                    </a:cubicBezTo>
                    <a:cubicBezTo>
                      <a:pt x="377" y="406"/>
                      <a:pt x="377" y="406"/>
                      <a:pt x="377" y="406"/>
                    </a:cubicBezTo>
                    <a:cubicBezTo>
                      <a:pt x="378" y="405"/>
                      <a:pt x="378" y="405"/>
                      <a:pt x="378" y="405"/>
                    </a:cubicBezTo>
                    <a:cubicBezTo>
                      <a:pt x="378" y="406"/>
                      <a:pt x="378" y="406"/>
                      <a:pt x="378" y="406"/>
                    </a:cubicBezTo>
                    <a:cubicBezTo>
                      <a:pt x="377" y="406"/>
                      <a:pt x="377" y="406"/>
                      <a:pt x="377" y="406"/>
                    </a:cubicBezTo>
                    <a:cubicBezTo>
                      <a:pt x="375" y="408"/>
                      <a:pt x="375" y="408"/>
                      <a:pt x="375" y="408"/>
                    </a:cubicBezTo>
                    <a:lnTo>
                      <a:pt x="372" y="414"/>
                    </a:lnTo>
                    <a:close/>
                    <a:moveTo>
                      <a:pt x="380" y="405"/>
                    </a:moveTo>
                    <a:cubicBezTo>
                      <a:pt x="380" y="405"/>
                      <a:pt x="380" y="405"/>
                      <a:pt x="380" y="405"/>
                    </a:cubicBezTo>
                    <a:cubicBezTo>
                      <a:pt x="385" y="402"/>
                      <a:pt x="385" y="402"/>
                      <a:pt x="385" y="402"/>
                    </a:cubicBezTo>
                    <a:lnTo>
                      <a:pt x="380" y="405"/>
                    </a:lnTo>
                    <a:close/>
                    <a:moveTo>
                      <a:pt x="609" y="280"/>
                    </a:moveTo>
                    <a:cubicBezTo>
                      <a:pt x="607" y="280"/>
                      <a:pt x="607" y="280"/>
                      <a:pt x="607" y="280"/>
                    </a:cubicBezTo>
                    <a:cubicBezTo>
                      <a:pt x="607" y="279"/>
                      <a:pt x="607" y="279"/>
                      <a:pt x="607" y="279"/>
                    </a:cubicBezTo>
                    <a:cubicBezTo>
                      <a:pt x="609" y="277"/>
                      <a:pt x="609" y="277"/>
                      <a:pt x="609" y="277"/>
                    </a:cubicBezTo>
                    <a:cubicBezTo>
                      <a:pt x="613" y="277"/>
                      <a:pt x="613" y="277"/>
                      <a:pt x="613" y="277"/>
                    </a:cubicBezTo>
                    <a:cubicBezTo>
                      <a:pt x="615" y="276"/>
                      <a:pt x="615" y="276"/>
                      <a:pt x="615" y="276"/>
                    </a:cubicBezTo>
                    <a:cubicBezTo>
                      <a:pt x="618" y="276"/>
                      <a:pt x="618" y="276"/>
                      <a:pt x="618" y="276"/>
                    </a:cubicBezTo>
                    <a:cubicBezTo>
                      <a:pt x="622" y="275"/>
                      <a:pt x="622" y="275"/>
                      <a:pt x="622" y="275"/>
                    </a:cubicBezTo>
                    <a:cubicBezTo>
                      <a:pt x="624" y="276"/>
                      <a:pt x="624" y="276"/>
                      <a:pt x="624" y="276"/>
                    </a:cubicBezTo>
                    <a:cubicBezTo>
                      <a:pt x="621" y="277"/>
                      <a:pt x="621" y="277"/>
                      <a:pt x="621" y="277"/>
                    </a:cubicBezTo>
                    <a:cubicBezTo>
                      <a:pt x="617" y="278"/>
                      <a:pt x="617" y="278"/>
                      <a:pt x="617" y="278"/>
                    </a:cubicBezTo>
                    <a:lnTo>
                      <a:pt x="609" y="280"/>
                    </a:lnTo>
                    <a:close/>
                    <a:moveTo>
                      <a:pt x="577" y="330"/>
                    </a:moveTo>
                    <a:cubicBezTo>
                      <a:pt x="576" y="332"/>
                      <a:pt x="576" y="332"/>
                      <a:pt x="576" y="332"/>
                    </a:cubicBezTo>
                    <a:cubicBezTo>
                      <a:pt x="574" y="333"/>
                      <a:pt x="574" y="333"/>
                      <a:pt x="574" y="333"/>
                    </a:cubicBezTo>
                    <a:cubicBezTo>
                      <a:pt x="576" y="331"/>
                      <a:pt x="576" y="331"/>
                      <a:pt x="576" y="331"/>
                    </a:cubicBezTo>
                    <a:lnTo>
                      <a:pt x="577" y="330"/>
                    </a:lnTo>
                    <a:close/>
                    <a:moveTo>
                      <a:pt x="215" y="352"/>
                    </a:moveTo>
                    <a:cubicBezTo>
                      <a:pt x="215" y="351"/>
                      <a:pt x="215" y="351"/>
                      <a:pt x="215" y="351"/>
                    </a:cubicBezTo>
                    <a:cubicBezTo>
                      <a:pt x="216" y="351"/>
                      <a:pt x="216" y="351"/>
                      <a:pt x="216" y="351"/>
                    </a:cubicBezTo>
                    <a:cubicBezTo>
                      <a:pt x="217" y="352"/>
                      <a:pt x="217" y="352"/>
                      <a:pt x="217" y="352"/>
                    </a:cubicBezTo>
                    <a:lnTo>
                      <a:pt x="215" y="352"/>
                    </a:lnTo>
                    <a:close/>
                    <a:moveTo>
                      <a:pt x="209" y="345"/>
                    </a:moveTo>
                    <a:cubicBezTo>
                      <a:pt x="208" y="346"/>
                      <a:pt x="208" y="346"/>
                      <a:pt x="208" y="346"/>
                    </a:cubicBezTo>
                    <a:cubicBezTo>
                      <a:pt x="206" y="346"/>
                      <a:pt x="206" y="346"/>
                      <a:pt x="206" y="346"/>
                    </a:cubicBezTo>
                    <a:cubicBezTo>
                      <a:pt x="207" y="345"/>
                      <a:pt x="207" y="345"/>
                      <a:pt x="207" y="345"/>
                    </a:cubicBezTo>
                    <a:lnTo>
                      <a:pt x="209" y="345"/>
                    </a:lnTo>
                    <a:close/>
                    <a:moveTo>
                      <a:pt x="205" y="345"/>
                    </a:moveTo>
                    <a:cubicBezTo>
                      <a:pt x="206" y="346"/>
                      <a:pt x="206" y="346"/>
                      <a:pt x="206" y="346"/>
                    </a:cubicBezTo>
                    <a:cubicBezTo>
                      <a:pt x="205" y="346"/>
                      <a:pt x="205" y="346"/>
                      <a:pt x="205" y="346"/>
                    </a:cubicBezTo>
                    <a:cubicBezTo>
                      <a:pt x="204" y="345"/>
                      <a:pt x="204" y="345"/>
                      <a:pt x="204" y="345"/>
                    </a:cubicBezTo>
                    <a:lnTo>
                      <a:pt x="205" y="345"/>
                    </a:lnTo>
                    <a:close/>
                    <a:moveTo>
                      <a:pt x="251" y="140"/>
                    </a:moveTo>
                    <a:cubicBezTo>
                      <a:pt x="252" y="139"/>
                      <a:pt x="252" y="139"/>
                      <a:pt x="252" y="139"/>
                    </a:cubicBezTo>
                    <a:cubicBezTo>
                      <a:pt x="255" y="136"/>
                      <a:pt x="255" y="136"/>
                      <a:pt x="255" y="136"/>
                    </a:cubicBezTo>
                    <a:cubicBezTo>
                      <a:pt x="258" y="136"/>
                      <a:pt x="258" y="136"/>
                      <a:pt x="258" y="136"/>
                    </a:cubicBezTo>
                    <a:cubicBezTo>
                      <a:pt x="257" y="137"/>
                      <a:pt x="257" y="137"/>
                      <a:pt x="257" y="137"/>
                    </a:cubicBezTo>
                    <a:cubicBezTo>
                      <a:pt x="254" y="139"/>
                      <a:pt x="254" y="139"/>
                      <a:pt x="254" y="139"/>
                    </a:cubicBezTo>
                    <a:cubicBezTo>
                      <a:pt x="252" y="141"/>
                      <a:pt x="252" y="141"/>
                      <a:pt x="252" y="141"/>
                    </a:cubicBezTo>
                    <a:lnTo>
                      <a:pt x="251" y="140"/>
                    </a:lnTo>
                    <a:close/>
                    <a:moveTo>
                      <a:pt x="242" y="144"/>
                    </a:moveTo>
                    <a:cubicBezTo>
                      <a:pt x="241" y="143"/>
                      <a:pt x="241" y="143"/>
                      <a:pt x="241" y="143"/>
                    </a:cubicBezTo>
                    <a:cubicBezTo>
                      <a:pt x="238" y="141"/>
                      <a:pt x="238" y="141"/>
                      <a:pt x="238" y="141"/>
                    </a:cubicBezTo>
                    <a:cubicBezTo>
                      <a:pt x="241" y="139"/>
                      <a:pt x="241" y="139"/>
                      <a:pt x="241" y="139"/>
                    </a:cubicBezTo>
                    <a:cubicBezTo>
                      <a:pt x="241" y="138"/>
                      <a:pt x="241" y="138"/>
                      <a:pt x="241" y="138"/>
                    </a:cubicBezTo>
                    <a:cubicBezTo>
                      <a:pt x="243" y="135"/>
                      <a:pt x="243" y="135"/>
                      <a:pt x="243" y="135"/>
                    </a:cubicBezTo>
                    <a:cubicBezTo>
                      <a:pt x="242" y="134"/>
                      <a:pt x="242" y="134"/>
                      <a:pt x="242" y="134"/>
                    </a:cubicBezTo>
                    <a:cubicBezTo>
                      <a:pt x="244" y="131"/>
                      <a:pt x="244" y="131"/>
                      <a:pt x="244" y="131"/>
                    </a:cubicBezTo>
                    <a:cubicBezTo>
                      <a:pt x="246" y="132"/>
                      <a:pt x="246" y="132"/>
                      <a:pt x="246" y="132"/>
                    </a:cubicBezTo>
                    <a:cubicBezTo>
                      <a:pt x="247" y="136"/>
                      <a:pt x="247" y="136"/>
                      <a:pt x="247" y="136"/>
                    </a:cubicBezTo>
                    <a:cubicBezTo>
                      <a:pt x="245" y="138"/>
                      <a:pt x="245" y="138"/>
                      <a:pt x="245" y="138"/>
                    </a:cubicBezTo>
                    <a:cubicBezTo>
                      <a:pt x="246" y="139"/>
                      <a:pt x="246" y="139"/>
                      <a:pt x="246" y="139"/>
                    </a:cubicBezTo>
                    <a:cubicBezTo>
                      <a:pt x="246" y="140"/>
                      <a:pt x="246" y="140"/>
                      <a:pt x="246" y="140"/>
                    </a:cubicBezTo>
                    <a:cubicBezTo>
                      <a:pt x="244" y="142"/>
                      <a:pt x="244" y="142"/>
                      <a:pt x="244" y="142"/>
                    </a:cubicBezTo>
                    <a:cubicBezTo>
                      <a:pt x="245" y="143"/>
                      <a:pt x="245" y="143"/>
                      <a:pt x="245" y="143"/>
                    </a:cubicBezTo>
                    <a:lnTo>
                      <a:pt x="242" y="144"/>
                    </a:lnTo>
                    <a:close/>
                    <a:moveTo>
                      <a:pt x="249" y="134"/>
                    </a:moveTo>
                    <a:cubicBezTo>
                      <a:pt x="248" y="133"/>
                      <a:pt x="248" y="133"/>
                      <a:pt x="248" y="133"/>
                    </a:cubicBezTo>
                    <a:cubicBezTo>
                      <a:pt x="249" y="131"/>
                      <a:pt x="249" y="131"/>
                      <a:pt x="249" y="131"/>
                    </a:cubicBezTo>
                    <a:cubicBezTo>
                      <a:pt x="250" y="131"/>
                      <a:pt x="250" y="131"/>
                      <a:pt x="250" y="131"/>
                    </a:cubicBezTo>
                    <a:cubicBezTo>
                      <a:pt x="251" y="132"/>
                      <a:pt x="251" y="132"/>
                      <a:pt x="251" y="132"/>
                    </a:cubicBezTo>
                    <a:cubicBezTo>
                      <a:pt x="251" y="133"/>
                      <a:pt x="251" y="133"/>
                      <a:pt x="251" y="133"/>
                    </a:cubicBezTo>
                    <a:lnTo>
                      <a:pt x="249" y="134"/>
                    </a:lnTo>
                    <a:close/>
                    <a:moveTo>
                      <a:pt x="253" y="130"/>
                    </a:moveTo>
                    <a:cubicBezTo>
                      <a:pt x="251" y="130"/>
                      <a:pt x="251" y="130"/>
                      <a:pt x="251" y="130"/>
                    </a:cubicBezTo>
                    <a:cubicBezTo>
                      <a:pt x="250" y="127"/>
                      <a:pt x="250" y="127"/>
                      <a:pt x="250" y="127"/>
                    </a:cubicBezTo>
                    <a:cubicBezTo>
                      <a:pt x="250" y="125"/>
                      <a:pt x="250" y="125"/>
                      <a:pt x="250" y="125"/>
                    </a:cubicBezTo>
                    <a:cubicBezTo>
                      <a:pt x="252" y="126"/>
                      <a:pt x="252" y="126"/>
                      <a:pt x="252" y="126"/>
                    </a:cubicBezTo>
                    <a:cubicBezTo>
                      <a:pt x="253" y="128"/>
                      <a:pt x="253" y="128"/>
                      <a:pt x="253" y="128"/>
                    </a:cubicBezTo>
                    <a:lnTo>
                      <a:pt x="253" y="130"/>
                    </a:lnTo>
                    <a:close/>
                    <a:moveTo>
                      <a:pt x="246" y="130"/>
                    </a:moveTo>
                    <a:cubicBezTo>
                      <a:pt x="246" y="127"/>
                      <a:pt x="246" y="127"/>
                      <a:pt x="246" y="127"/>
                    </a:cubicBezTo>
                    <a:cubicBezTo>
                      <a:pt x="247" y="125"/>
                      <a:pt x="247" y="125"/>
                      <a:pt x="247" y="125"/>
                    </a:cubicBezTo>
                    <a:cubicBezTo>
                      <a:pt x="249" y="126"/>
                      <a:pt x="249" y="126"/>
                      <a:pt x="249" y="126"/>
                    </a:cubicBezTo>
                    <a:cubicBezTo>
                      <a:pt x="248" y="130"/>
                      <a:pt x="248" y="130"/>
                      <a:pt x="248" y="130"/>
                    </a:cubicBezTo>
                    <a:lnTo>
                      <a:pt x="246" y="130"/>
                    </a:lnTo>
                    <a:close/>
                    <a:moveTo>
                      <a:pt x="245" y="126"/>
                    </a:moveTo>
                    <a:cubicBezTo>
                      <a:pt x="244" y="128"/>
                      <a:pt x="244" y="128"/>
                      <a:pt x="244" y="128"/>
                    </a:cubicBezTo>
                    <a:cubicBezTo>
                      <a:pt x="242" y="132"/>
                      <a:pt x="242" y="132"/>
                      <a:pt x="242" y="132"/>
                    </a:cubicBezTo>
                    <a:cubicBezTo>
                      <a:pt x="240" y="131"/>
                      <a:pt x="240" y="131"/>
                      <a:pt x="240" y="131"/>
                    </a:cubicBezTo>
                    <a:cubicBezTo>
                      <a:pt x="241" y="130"/>
                      <a:pt x="241" y="130"/>
                      <a:pt x="241" y="130"/>
                    </a:cubicBezTo>
                    <a:cubicBezTo>
                      <a:pt x="243" y="127"/>
                      <a:pt x="243" y="127"/>
                      <a:pt x="243" y="127"/>
                    </a:cubicBezTo>
                    <a:lnTo>
                      <a:pt x="245" y="126"/>
                    </a:lnTo>
                    <a:close/>
                    <a:moveTo>
                      <a:pt x="237" y="139"/>
                    </a:moveTo>
                    <a:cubicBezTo>
                      <a:pt x="236" y="140"/>
                      <a:pt x="236" y="140"/>
                      <a:pt x="236" y="140"/>
                    </a:cubicBezTo>
                    <a:cubicBezTo>
                      <a:pt x="237" y="144"/>
                      <a:pt x="237" y="144"/>
                      <a:pt x="237" y="144"/>
                    </a:cubicBezTo>
                    <a:cubicBezTo>
                      <a:pt x="236" y="145"/>
                      <a:pt x="236" y="145"/>
                      <a:pt x="236" y="145"/>
                    </a:cubicBezTo>
                    <a:cubicBezTo>
                      <a:pt x="234" y="141"/>
                      <a:pt x="234" y="141"/>
                      <a:pt x="234" y="141"/>
                    </a:cubicBezTo>
                    <a:cubicBezTo>
                      <a:pt x="236" y="138"/>
                      <a:pt x="236" y="138"/>
                      <a:pt x="236" y="138"/>
                    </a:cubicBezTo>
                    <a:lnTo>
                      <a:pt x="237" y="139"/>
                    </a:lnTo>
                    <a:close/>
                    <a:moveTo>
                      <a:pt x="245" y="123"/>
                    </a:moveTo>
                    <a:cubicBezTo>
                      <a:pt x="245" y="124"/>
                      <a:pt x="245" y="124"/>
                      <a:pt x="245" y="124"/>
                    </a:cubicBezTo>
                    <a:cubicBezTo>
                      <a:pt x="241" y="125"/>
                      <a:pt x="241" y="125"/>
                      <a:pt x="241" y="125"/>
                    </a:cubicBezTo>
                    <a:cubicBezTo>
                      <a:pt x="241" y="127"/>
                      <a:pt x="241" y="127"/>
                      <a:pt x="241" y="127"/>
                    </a:cubicBezTo>
                    <a:cubicBezTo>
                      <a:pt x="239" y="129"/>
                      <a:pt x="239" y="129"/>
                      <a:pt x="239" y="129"/>
                    </a:cubicBezTo>
                    <a:cubicBezTo>
                      <a:pt x="238" y="130"/>
                      <a:pt x="238" y="130"/>
                      <a:pt x="238" y="130"/>
                    </a:cubicBezTo>
                    <a:cubicBezTo>
                      <a:pt x="235" y="132"/>
                      <a:pt x="235" y="132"/>
                      <a:pt x="235" y="132"/>
                    </a:cubicBezTo>
                    <a:cubicBezTo>
                      <a:pt x="234" y="132"/>
                      <a:pt x="234" y="132"/>
                      <a:pt x="234" y="132"/>
                    </a:cubicBezTo>
                    <a:cubicBezTo>
                      <a:pt x="236" y="129"/>
                      <a:pt x="236" y="129"/>
                      <a:pt x="236" y="129"/>
                    </a:cubicBezTo>
                    <a:cubicBezTo>
                      <a:pt x="236" y="127"/>
                      <a:pt x="236" y="127"/>
                      <a:pt x="236" y="127"/>
                    </a:cubicBezTo>
                    <a:cubicBezTo>
                      <a:pt x="237" y="125"/>
                      <a:pt x="237" y="125"/>
                      <a:pt x="237" y="125"/>
                    </a:cubicBezTo>
                    <a:cubicBezTo>
                      <a:pt x="238" y="123"/>
                      <a:pt x="238" y="123"/>
                      <a:pt x="238" y="123"/>
                    </a:cubicBezTo>
                    <a:cubicBezTo>
                      <a:pt x="240" y="122"/>
                      <a:pt x="240" y="122"/>
                      <a:pt x="240" y="122"/>
                    </a:cubicBezTo>
                    <a:lnTo>
                      <a:pt x="245" y="123"/>
                    </a:lnTo>
                    <a:close/>
                    <a:moveTo>
                      <a:pt x="237" y="121"/>
                    </a:moveTo>
                    <a:cubicBezTo>
                      <a:pt x="237" y="117"/>
                      <a:pt x="237" y="117"/>
                      <a:pt x="237" y="117"/>
                    </a:cubicBezTo>
                    <a:cubicBezTo>
                      <a:pt x="238" y="117"/>
                      <a:pt x="238" y="117"/>
                      <a:pt x="238" y="117"/>
                    </a:cubicBezTo>
                    <a:cubicBezTo>
                      <a:pt x="240" y="116"/>
                      <a:pt x="240" y="116"/>
                      <a:pt x="240" y="116"/>
                    </a:cubicBezTo>
                    <a:cubicBezTo>
                      <a:pt x="241" y="116"/>
                      <a:pt x="241" y="116"/>
                      <a:pt x="241" y="116"/>
                    </a:cubicBezTo>
                    <a:cubicBezTo>
                      <a:pt x="245" y="115"/>
                      <a:pt x="245" y="115"/>
                      <a:pt x="245" y="115"/>
                    </a:cubicBezTo>
                    <a:cubicBezTo>
                      <a:pt x="248" y="117"/>
                      <a:pt x="248" y="117"/>
                      <a:pt x="248" y="117"/>
                    </a:cubicBezTo>
                    <a:cubicBezTo>
                      <a:pt x="247" y="119"/>
                      <a:pt x="247" y="119"/>
                      <a:pt x="247" y="119"/>
                    </a:cubicBezTo>
                    <a:cubicBezTo>
                      <a:pt x="242" y="117"/>
                      <a:pt x="242" y="117"/>
                      <a:pt x="242" y="117"/>
                    </a:cubicBezTo>
                    <a:cubicBezTo>
                      <a:pt x="246" y="120"/>
                      <a:pt x="246" y="120"/>
                      <a:pt x="246" y="120"/>
                    </a:cubicBezTo>
                    <a:cubicBezTo>
                      <a:pt x="246" y="121"/>
                      <a:pt x="246" y="121"/>
                      <a:pt x="246" y="121"/>
                    </a:cubicBezTo>
                    <a:cubicBezTo>
                      <a:pt x="241" y="121"/>
                      <a:pt x="241" y="121"/>
                      <a:pt x="241" y="121"/>
                    </a:cubicBezTo>
                    <a:lnTo>
                      <a:pt x="237" y="121"/>
                    </a:lnTo>
                    <a:close/>
                    <a:moveTo>
                      <a:pt x="248" y="123"/>
                    </a:moveTo>
                    <a:cubicBezTo>
                      <a:pt x="247" y="123"/>
                      <a:pt x="247" y="123"/>
                      <a:pt x="247" y="123"/>
                    </a:cubicBezTo>
                    <a:cubicBezTo>
                      <a:pt x="247" y="120"/>
                      <a:pt x="247" y="120"/>
                      <a:pt x="247" y="120"/>
                    </a:cubicBezTo>
                    <a:cubicBezTo>
                      <a:pt x="250" y="118"/>
                      <a:pt x="250" y="118"/>
                      <a:pt x="250" y="118"/>
                    </a:cubicBezTo>
                    <a:cubicBezTo>
                      <a:pt x="251" y="115"/>
                      <a:pt x="251" y="115"/>
                      <a:pt x="251" y="115"/>
                    </a:cubicBezTo>
                    <a:cubicBezTo>
                      <a:pt x="254" y="117"/>
                      <a:pt x="254" y="117"/>
                      <a:pt x="254" y="117"/>
                    </a:cubicBezTo>
                    <a:cubicBezTo>
                      <a:pt x="254" y="119"/>
                      <a:pt x="254" y="119"/>
                      <a:pt x="254" y="119"/>
                    </a:cubicBezTo>
                    <a:cubicBezTo>
                      <a:pt x="252" y="118"/>
                      <a:pt x="252" y="118"/>
                      <a:pt x="252" y="118"/>
                    </a:cubicBezTo>
                    <a:cubicBezTo>
                      <a:pt x="252" y="121"/>
                      <a:pt x="252" y="121"/>
                      <a:pt x="252" y="121"/>
                    </a:cubicBezTo>
                    <a:cubicBezTo>
                      <a:pt x="250" y="122"/>
                      <a:pt x="250" y="122"/>
                      <a:pt x="250" y="122"/>
                    </a:cubicBezTo>
                    <a:lnTo>
                      <a:pt x="248" y="123"/>
                    </a:lnTo>
                    <a:close/>
                    <a:moveTo>
                      <a:pt x="239" y="139"/>
                    </a:moveTo>
                    <a:cubicBezTo>
                      <a:pt x="237" y="135"/>
                      <a:pt x="237" y="135"/>
                      <a:pt x="237" y="135"/>
                    </a:cubicBezTo>
                    <a:cubicBezTo>
                      <a:pt x="240" y="132"/>
                      <a:pt x="240" y="132"/>
                      <a:pt x="240" y="132"/>
                    </a:cubicBezTo>
                    <a:cubicBezTo>
                      <a:pt x="239" y="135"/>
                      <a:pt x="239" y="135"/>
                      <a:pt x="239" y="135"/>
                    </a:cubicBezTo>
                    <a:cubicBezTo>
                      <a:pt x="240" y="137"/>
                      <a:pt x="240" y="137"/>
                      <a:pt x="240" y="137"/>
                    </a:cubicBezTo>
                    <a:cubicBezTo>
                      <a:pt x="239" y="138"/>
                      <a:pt x="239" y="138"/>
                      <a:pt x="239" y="138"/>
                    </a:cubicBezTo>
                    <a:lnTo>
                      <a:pt x="239" y="139"/>
                    </a:lnTo>
                    <a:close/>
                    <a:moveTo>
                      <a:pt x="178" y="100"/>
                    </a:moveTo>
                    <a:cubicBezTo>
                      <a:pt x="183" y="97"/>
                      <a:pt x="183" y="97"/>
                      <a:pt x="183" y="97"/>
                    </a:cubicBezTo>
                    <a:cubicBezTo>
                      <a:pt x="188" y="94"/>
                      <a:pt x="188" y="94"/>
                      <a:pt x="188" y="94"/>
                    </a:cubicBezTo>
                    <a:cubicBezTo>
                      <a:pt x="189" y="95"/>
                      <a:pt x="189" y="95"/>
                      <a:pt x="189" y="95"/>
                    </a:cubicBezTo>
                    <a:cubicBezTo>
                      <a:pt x="185" y="97"/>
                      <a:pt x="185" y="97"/>
                      <a:pt x="185" y="97"/>
                    </a:cubicBezTo>
                    <a:lnTo>
                      <a:pt x="178" y="100"/>
                    </a:lnTo>
                    <a:close/>
                    <a:moveTo>
                      <a:pt x="191" y="95"/>
                    </a:moveTo>
                    <a:cubicBezTo>
                      <a:pt x="192" y="93"/>
                      <a:pt x="192" y="93"/>
                      <a:pt x="192" y="93"/>
                    </a:cubicBezTo>
                    <a:cubicBezTo>
                      <a:pt x="194" y="93"/>
                      <a:pt x="194" y="93"/>
                      <a:pt x="194" y="93"/>
                    </a:cubicBezTo>
                    <a:cubicBezTo>
                      <a:pt x="195" y="93"/>
                      <a:pt x="195" y="93"/>
                      <a:pt x="195" y="93"/>
                    </a:cubicBezTo>
                    <a:cubicBezTo>
                      <a:pt x="195" y="95"/>
                      <a:pt x="195" y="95"/>
                      <a:pt x="195" y="95"/>
                    </a:cubicBezTo>
                    <a:lnTo>
                      <a:pt x="191" y="95"/>
                    </a:lnTo>
                    <a:close/>
                    <a:moveTo>
                      <a:pt x="100" y="129"/>
                    </a:moveTo>
                    <a:cubicBezTo>
                      <a:pt x="97" y="128"/>
                      <a:pt x="97" y="128"/>
                      <a:pt x="97" y="128"/>
                    </a:cubicBezTo>
                    <a:cubicBezTo>
                      <a:pt x="98" y="126"/>
                      <a:pt x="98" y="126"/>
                      <a:pt x="98" y="126"/>
                    </a:cubicBezTo>
                    <a:cubicBezTo>
                      <a:pt x="100" y="125"/>
                      <a:pt x="100" y="125"/>
                      <a:pt x="100" y="125"/>
                    </a:cubicBezTo>
                    <a:cubicBezTo>
                      <a:pt x="100" y="124"/>
                      <a:pt x="100" y="124"/>
                      <a:pt x="100" y="124"/>
                    </a:cubicBezTo>
                    <a:cubicBezTo>
                      <a:pt x="103" y="121"/>
                      <a:pt x="103" y="121"/>
                      <a:pt x="103" y="121"/>
                    </a:cubicBezTo>
                    <a:cubicBezTo>
                      <a:pt x="108" y="121"/>
                      <a:pt x="108" y="121"/>
                      <a:pt x="108" y="121"/>
                    </a:cubicBezTo>
                    <a:cubicBezTo>
                      <a:pt x="108" y="123"/>
                      <a:pt x="108" y="123"/>
                      <a:pt x="108" y="123"/>
                    </a:cubicBezTo>
                    <a:cubicBezTo>
                      <a:pt x="111" y="120"/>
                      <a:pt x="111" y="120"/>
                      <a:pt x="111" y="120"/>
                    </a:cubicBezTo>
                    <a:cubicBezTo>
                      <a:pt x="111" y="119"/>
                      <a:pt x="111" y="119"/>
                      <a:pt x="111" y="119"/>
                    </a:cubicBezTo>
                    <a:cubicBezTo>
                      <a:pt x="114" y="118"/>
                      <a:pt x="114" y="118"/>
                      <a:pt x="114" y="118"/>
                    </a:cubicBezTo>
                    <a:cubicBezTo>
                      <a:pt x="114" y="119"/>
                      <a:pt x="114" y="119"/>
                      <a:pt x="114" y="119"/>
                    </a:cubicBezTo>
                    <a:cubicBezTo>
                      <a:pt x="117" y="119"/>
                      <a:pt x="117" y="119"/>
                      <a:pt x="117" y="119"/>
                    </a:cubicBezTo>
                    <a:cubicBezTo>
                      <a:pt x="118" y="118"/>
                      <a:pt x="118" y="118"/>
                      <a:pt x="118" y="118"/>
                    </a:cubicBezTo>
                    <a:cubicBezTo>
                      <a:pt x="120" y="119"/>
                      <a:pt x="120" y="119"/>
                      <a:pt x="120" y="119"/>
                    </a:cubicBezTo>
                    <a:cubicBezTo>
                      <a:pt x="123" y="118"/>
                      <a:pt x="123" y="118"/>
                      <a:pt x="123" y="118"/>
                    </a:cubicBezTo>
                    <a:cubicBezTo>
                      <a:pt x="122" y="121"/>
                      <a:pt x="122" y="121"/>
                      <a:pt x="122" y="121"/>
                    </a:cubicBezTo>
                    <a:cubicBezTo>
                      <a:pt x="122" y="122"/>
                      <a:pt x="122" y="122"/>
                      <a:pt x="122" y="122"/>
                    </a:cubicBezTo>
                    <a:cubicBezTo>
                      <a:pt x="120" y="124"/>
                      <a:pt x="120" y="124"/>
                      <a:pt x="120" y="124"/>
                    </a:cubicBezTo>
                    <a:cubicBezTo>
                      <a:pt x="115" y="123"/>
                      <a:pt x="115" y="123"/>
                      <a:pt x="115" y="123"/>
                    </a:cubicBezTo>
                    <a:cubicBezTo>
                      <a:pt x="116" y="124"/>
                      <a:pt x="116" y="124"/>
                      <a:pt x="116" y="124"/>
                    </a:cubicBezTo>
                    <a:cubicBezTo>
                      <a:pt x="113" y="124"/>
                      <a:pt x="113" y="124"/>
                      <a:pt x="113" y="124"/>
                    </a:cubicBezTo>
                    <a:cubicBezTo>
                      <a:pt x="112" y="126"/>
                      <a:pt x="112" y="126"/>
                      <a:pt x="112" y="126"/>
                    </a:cubicBezTo>
                    <a:cubicBezTo>
                      <a:pt x="109" y="127"/>
                      <a:pt x="109" y="127"/>
                      <a:pt x="109" y="127"/>
                    </a:cubicBezTo>
                    <a:cubicBezTo>
                      <a:pt x="110" y="126"/>
                      <a:pt x="110" y="126"/>
                      <a:pt x="110" y="126"/>
                    </a:cubicBezTo>
                    <a:cubicBezTo>
                      <a:pt x="107" y="127"/>
                      <a:pt x="107" y="127"/>
                      <a:pt x="107" y="127"/>
                    </a:cubicBezTo>
                    <a:cubicBezTo>
                      <a:pt x="105" y="128"/>
                      <a:pt x="105" y="128"/>
                      <a:pt x="105" y="128"/>
                    </a:cubicBezTo>
                    <a:cubicBezTo>
                      <a:pt x="102" y="128"/>
                      <a:pt x="102" y="128"/>
                      <a:pt x="102" y="128"/>
                    </a:cubicBezTo>
                    <a:cubicBezTo>
                      <a:pt x="104" y="127"/>
                      <a:pt x="104" y="127"/>
                      <a:pt x="104" y="127"/>
                    </a:cubicBezTo>
                    <a:cubicBezTo>
                      <a:pt x="103" y="127"/>
                      <a:pt x="103" y="127"/>
                      <a:pt x="103" y="127"/>
                    </a:cubicBezTo>
                    <a:lnTo>
                      <a:pt x="100" y="129"/>
                    </a:lnTo>
                    <a:close/>
                    <a:moveTo>
                      <a:pt x="131" y="116"/>
                    </a:moveTo>
                    <a:cubicBezTo>
                      <a:pt x="130" y="117"/>
                      <a:pt x="130" y="117"/>
                      <a:pt x="130" y="117"/>
                    </a:cubicBezTo>
                    <a:cubicBezTo>
                      <a:pt x="128" y="117"/>
                      <a:pt x="128" y="117"/>
                      <a:pt x="128" y="117"/>
                    </a:cubicBezTo>
                    <a:cubicBezTo>
                      <a:pt x="122" y="117"/>
                      <a:pt x="122" y="117"/>
                      <a:pt x="122" y="117"/>
                    </a:cubicBezTo>
                    <a:cubicBezTo>
                      <a:pt x="120" y="117"/>
                      <a:pt x="120" y="117"/>
                      <a:pt x="120" y="117"/>
                    </a:cubicBezTo>
                    <a:cubicBezTo>
                      <a:pt x="125" y="116"/>
                      <a:pt x="125" y="116"/>
                      <a:pt x="125" y="116"/>
                    </a:cubicBezTo>
                    <a:cubicBezTo>
                      <a:pt x="126" y="114"/>
                      <a:pt x="126" y="114"/>
                      <a:pt x="126" y="114"/>
                    </a:cubicBezTo>
                    <a:cubicBezTo>
                      <a:pt x="130" y="113"/>
                      <a:pt x="130" y="113"/>
                      <a:pt x="130" y="113"/>
                    </a:cubicBezTo>
                    <a:cubicBezTo>
                      <a:pt x="129" y="114"/>
                      <a:pt x="129" y="114"/>
                      <a:pt x="129" y="114"/>
                    </a:cubicBezTo>
                    <a:lnTo>
                      <a:pt x="131" y="116"/>
                    </a:lnTo>
                    <a:close/>
                    <a:moveTo>
                      <a:pt x="92" y="131"/>
                    </a:moveTo>
                    <a:cubicBezTo>
                      <a:pt x="94" y="130"/>
                      <a:pt x="94" y="130"/>
                      <a:pt x="94" y="130"/>
                    </a:cubicBezTo>
                    <a:cubicBezTo>
                      <a:pt x="95" y="130"/>
                      <a:pt x="95" y="130"/>
                      <a:pt x="95" y="130"/>
                    </a:cubicBezTo>
                    <a:cubicBezTo>
                      <a:pt x="94" y="131"/>
                      <a:pt x="94" y="131"/>
                      <a:pt x="94" y="131"/>
                    </a:cubicBezTo>
                    <a:lnTo>
                      <a:pt x="92" y="131"/>
                    </a:lnTo>
                    <a:close/>
                    <a:moveTo>
                      <a:pt x="97" y="131"/>
                    </a:moveTo>
                    <a:cubicBezTo>
                      <a:pt x="99" y="130"/>
                      <a:pt x="99" y="130"/>
                      <a:pt x="99" y="130"/>
                    </a:cubicBezTo>
                    <a:cubicBezTo>
                      <a:pt x="100" y="131"/>
                      <a:pt x="100" y="131"/>
                      <a:pt x="100" y="131"/>
                    </a:cubicBezTo>
                    <a:cubicBezTo>
                      <a:pt x="99" y="132"/>
                      <a:pt x="99" y="132"/>
                      <a:pt x="99" y="132"/>
                    </a:cubicBezTo>
                    <a:lnTo>
                      <a:pt x="97" y="131"/>
                    </a:lnTo>
                    <a:close/>
                    <a:moveTo>
                      <a:pt x="80" y="137"/>
                    </a:moveTo>
                    <a:cubicBezTo>
                      <a:pt x="81" y="136"/>
                      <a:pt x="81" y="136"/>
                      <a:pt x="81" y="136"/>
                    </a:cubicBezTo>
                    <a:cubicBezTo>
                      <a:pt x="83" y="136"/>
                      <a:pt x="83" y="136"/>
                      <a:pt x="83" y="136"/>
                    </a:cubicBezTo>
                    <a:cubicBezTo>
                      <a:pt x="82" y="137"/>
                      <a:pt x="82" y="137"/>
                      <a:pt x="82" y="137"/>
                    </a:cubicBezTo>
                    <a:lnTo>
                      <a:pt x="80" y="137"/>
                    </a:lnTo>
                    <a:close/>
                    <a:moveTo>
                      <a:pt x="37" y="144"/>
                    </a:moveTo>
                    <a:cubicBezTo>
                      <a:pt x="41" y="143"/>
                      <a:pt x="41" y="143"/>
                      <a:pt x="41" y="143"/>
                    </a:cubicBezTo>
                    <a:cubicBezTo>
                      <a:pt x="41" y="142"/>
                      <a:pt x="41" y="142"/>
                      <a:pt x="41" y="142"/>
                    </a:cubicBezTo>
                    <a:cubicBezTo>
                      <a:pt x="43" y="141"/>
                      <a:pt x="43" y="141"/>
                      <a:pt x="43" y="141"/>
                    </a:cubicBezTo>
                    <a:cubicBezTo>
                      <a:pt x="43" y="142"/>
                      <a:pt x="43" y="142"/>
                      <a:pt x="43" y="142"/>
                    </a:cubicBezTo>
                    <a:cubicBezTo>
                      <a:pt x="42" y="143"/>
                      <a:pt x="42" y="143"/>
                      <a:pt x="42" y="143"/>
                    </a:cubicBezTo>
                    <a:lnTo>
                      <a:pt x="37" y="144"/>
                    </a:lnTo>
                    <a:close/>
                    <a:moveTo>
                      <a:pt x="15" y="149"/>
                    </a:moveTo>
                    <a:cubicBezTo>
                      <a:pt x="15" y="148"/>
                      <a:pt x="15" y="148"/>
                      <a:pt x="15" y="148"/>
                    </a:cubicBezTo>
                    <a:cubicBezTo>
                      <a:pt x="16" y="148"/>
                      <a:pt x="16" y="148"/>
                      <a:pt x="16" y="148"/>
                    </a:cubicBezTo>
                    <a:cubicBezTo>
                      <a:pt x="18" y="149"/>
                      <a:pt x="18" y="149"/>
                      <a:pt x="18" y="149"/>
                    </a:cubicBezTo>
                    <a:lnTo>
                      <a:pt x="15" y="149"/>
                    </a:lnTo>
                    <a:close/>
                    <a:moveTo>
                      <a:pt x="57" y="94"/>
                    </a:moveTo>
                    <a:cubicBezTo>
                      <a:pt x="57" y="95"/>
                      <a:pt x="57" y="95"/>
                      <a:pt x="57" y="95"/>
                    </a:cubicBezTo>
                    <a:cubicBezTo>
                      <a:pt x="53" y="99"/>
                      <a:pt x="53" y="99"/>
                      <a:pt x="53" y="99"/>
                    </a:cubicBezTo>
                    <a:cubicBezTo>
                      <a:pt x="48" y="99"/>
                      <a:pt x="48" y="99"/>
                      <a:pt x="48" y="99"/>
                    </a:cubicBezTo>
                    <a:cubicBezTo>
                      <a:pt x="47" y="101"/>
                      <a:pt x="47" y="101"/>
                      <a:pt x="47" y="101"/>
                    </a:cubicBezTo>
                    <a:cubicBezTo>
                      <a:pt x="46" y="98"/>
                      <a:pt x="46" y="98"/>
                      <a:pt x="46" y="98"/>
                    </a:cubicBezTo>
                    <a:cubicBezTo>
                      <a:pt x="45" y="97"/>
                      <a:pt x="45" y="97"/>
                      <a:pt x="45" y="97"/>
                    </a:cubicBezTo>
                    <a:cubicBezTo>
                      <a:pt x="46" y="96"/>
                      <a:pt x="46" y="96"/>
                      <a:pt x="46" y="96"/>
                    </a:cubicBezTo>
                    <a:cubicBezTo>
                      <a:pt x="51" y="96"/>
                      <a:pt x="51" y="96"/>
                      <a:pt x="51" y="96"/>
                    </a:cubicBezTo>
                    <a:lnTo>
                      <a:pt x="57" y="94"/>
                    </a:lnTo>
                    <a:close/>
                    <a:moveTo>
                      <a:pt x="266" y="134"/>
                    </a:moveTo>
                    <a:cubicBezTo>
                      <a:pt x="266" y="136"/>
                      <a:pt x="266" y="136"/>
                      <a:pt x="266" y="136"/>
                    </a:cubicBezTo>
                    <a:cubicBezTo>
                      <a:pt x="264" y="138"/>
                      <a:pt x="264" y="138"/>
                      <a:pt x="264" y="138"/>
                    </a:cubicBezTo>
                    <a:cubicBezTo>
                      <a:pt x="259" y="142"/>
                      <a:pt x="259" y="142"/>
                      <a:pt x="259" y="142"/>
                    </a:cubicBezTo>
                    <a:cubicBezTo>
                      <a:pt x="255" y="144"/>
                      <a:pt x="255" y="144"/>
                      <a:pt x="255" y="144"/>
                    </a:cubicBezTo>
                    <a:cubicBezTo>
                      <a:pt x="252" y="144"/>
                      <a:pt x="252" y="144"/>
                      <a:pt x="252" y="144"/>
                    </a:cubicBezTo>
                    <a:cubicBezTo>
                      <a:pt x="253" y="143"/>
                      <a:pt x="253" y="143"/>
                      <a:pt x="253" y="143"/>
                    </a:cubicBezTo>
                    <a:cubicBezTo>
                      <a:pt x="256" y="140"/>
                      <a:pt x="256" y="140"/>
                      <a:pt x="256" y="140"/>
                    </a:cubicBezTo>
                    <a:cubicBezTo>
                      <a:pt x="259" y="136"/>
                      <a:pt x="259" y="136"/>
                      <a:pt x="259" y="136"/>
                    </a:cubicBezTo>
                    <a:cubicBezTo>
                      <a:pt x="259" y="134"/>
                      <a:pt x="259" y="134"/>
                      <a:pt x="259" y="134"/>
                    </a:cubicBezTo>
                    <a:cubicBezTo>
                      <a:pt x="256" y="134"/>
                      <a:pt x="256" y="134"/>
                      <a:pt x="256" y="134"/>
                    </a:cubicBezTo>
                    <a:cubicBezTo>
                      <a:pt x="251" y="138"/>
                      <a:pt x="251" y="138"/>
                      <a:pt x="251" y="138"/>
                    </a:cubicBezTo>
                    <a:cubicBezTo>
                      <a:pt x="250" y="138"/>
                      <a:pt x="250" y="138"/>
                      <a:pt x="250" y="138"/>
                    </a:cubicBezTo>
                    <a:cubicBezTo>
                      <a:pt x="250" y="136"/>
                      <a:pt x="250" y="136"/>
                      <a:pt x="250" y="136"/>
                    </a:cubicBezTo>
                    <a:cubicBezTo>
                      <a:pt x="255" y="133"/>
                      <a:pt x="255" y="133"/>
                      <a:pt x="255" y="133"/>
                    </a:cubicBezTo>
                    <a:cubicBezTo>
                      <a:pt x="254" y="131"/>
                      <a:pt x="254" y="131"/>
                      <a:pt x="254" y="131"/>
                    </a:cubicBezTo>
                    <a:cubicBezTo>
                      <a:pt x="255" y="129"/>
                      <a:pt x="255" y="129"/>
                      <a:pt x="255" y="129"/>
                    </a:cubicBezTo>
                    <a:cubicBezTo>
                      <a:pt x="260" y="128"/>
                      <a:pt x="260" y="128"/>
                      <a:pt x="260" y="128"/>
                    </a:cubicBezTo>
                    <a:cubicBezTo>
                      <a:pt x="264" y="131"/>
                      <a:pt x="264" y="131"/>
                      <a:pt x="264" y="131"/>
                    </a:cubicBezTo>
                    <a:lnTo>
                      <a:pt x="266" y="134"/>
                    </a:lnTo>
                    <a:close/>
                    <a:moveTo>
                      <a:pt x="265" y="116"/>
                    </a:moveTo>
                    <a:cubicBezTo>
                      <a:pt x="260" y="128"/>
                      <a:pt x="260" y="128"/>
                      <a:pt x="260" y="128"/>
                    </a:cubicBezTo>
                    <a:cubicBezTo>
                      <a:pt x="256" y="127"/>
                      <a:pt x="256" y="127"/>
                      <a:pt x="256" y="127"/>
                    </a:cubicBezTo>
                    <a:cubicBezTo>
                      <a:pt x="254" y="125"/>
                      <a:pt x="254" y="125"/>
                      <a:pt x="254" y="125"/>
                    </a:cubicBezTo>
                    <a:cubicBezTo>
                      <a:pt x="252" y="124"/>
                      <a:pt x="252" y="124"/>
                      <a:pt x="252" y="124"/>
                    </a:cubicBezTo>
                    <a:cubicBezTo>
                      <a:pt x="255" y="121"/>
                      <a:pt x="255" y="121"/>
                      <a:pt x="255" y="121"/>
                    </a:cubicBezTo>
                    <a:cubicBezTo>
                      <a:pt x="257" y="120"/>
                      <a:pt x="257" y="120"/>
                      <a:pt x="257" y="120"/>
                    </a:cubicBezTo>
                    <a:cubicBezTo>
                      <a:pt x="258" y="119"/>
                      <a:pt x="258" y="119"/>
                      <a:pt x="258" y="119"/>
                    </a:cubicBezTo>
                    <a:cubicBezTo>
                      <a:pt x="260" y="117"/>
                      <a:pt x="260" y="117"/>
                      <a:pt x="260" y="117"/>
                    </a:cubicBezTo>
                    <a:cubicBezTo>
                      <a:pt x="256" y="117"/>
                      <a:pt x="256" y="117"/>
                      <a:pt x="256" y="117"/>
                    </a:cubicBezTo>
                    <a:cubicBezTo>
                      <a:pt x="255" y="114"/>
                      <a:pt x="255" y="114"/>
                      <a:pt x="255" y="114"/>
                    </a:cubicBezTo>
                    <a:cubicBezTo>
                      <a:pt x="256" y="109"/>
                      <a:pt x="256" y="109"/>
                      <a:pt x="256" y="109"/>
                    </a:cubicBezTo>
                    <a:cubicBezTo>
                      <a:pt x="257" y="106"/>
                      <a:pt x="257" y="106"/>
                      <a:pt x="257" y="106"/>
                    </a:cubicBezTo>
                    <a:cubicBezTo>
                      <a:pt x="256" y="107"/>
                      <a:pt x="256" y="107"/>
                      <a:pt x="256" y="107"/>
                    </a:cubicBezTo>
                    <a:cubicBezTo>
                      <a:pt x="253" y="112"/>
                      <a:pt x="253" y="112"/>
                      <a:pt x="253" y="112"/>
                    </a:cubicBezTo>
                    <a:cubicBezTo>
                      <a:pt x="251" y="114"/>
                      <a:pt x="251" y="114"/>
                      <a:pt x="251" y="114"/>
                    </a:cubicBezTo>
                    <a:cubicBezTo>
                      <a:pt x="249" y="114"/>
                      <a:pt x="249" y="114"/>
                      <a:pt x="249" y="114"/>
                    </a:cubicBezTo>
                    <a:cubicBezTo>
                      <a:pt x="247" y="114"/>
                      <a:pt x="247" y="114"/>
                      <a:pt x="247" y="114"/>
                    </a:cubicBezTo>
                    <a:cubicBezTo>
                      <a:pt x="246" y="114"/>
                      <a:pt x="246" y="114"/>
                      <a:pt x="246" y="114"/>
                    </a:cubicBezTo>
                    <a:cubicBezTo>
                      <a:pt x="249" y="109"/>
                      <a:pt x="249" y="109"/>
                      <a:pt x="249" y="109"/>
                    </a:cubicBezTo>
                    <a:cubicBezTo>
                      <a:pt x="247" y="111"/>
                      <a:pt x="247" y="111"/>
                      <a:pt x="247" y="111"/>
                    </a:cubicBezTo>
                    <a:cubicBezTo>
                      <a:pt x="244" y="109"/>
                      <a:pt x="244" y="109"/>
                      <a:pt x="244" y="109"/>
                    </a:cubicBezTo>
                    <a:cubicBezTo>
                      <a:pt x="242" y="110"/>
                      <a:pt x="242" y="110"/>
                      <a:pt x="242" y="110"/>
                    </a:cubicBezTo>
                    <a:cubicBezTo>
                      <a:pt x="244" y="111"/>
                      <a:pt x="244" y="111"/>
                      <a:pt x="244" y="111"/>
                    </a:cubicBezTo>
                    <a:cubicBezTo>
                      <a:pt x="244" y="114"/>
                      <a:pt x="244" y="114"/>
                      <a:pt x="244" y="114"/>
                    </a:cubicBezTo>
                    <a:cubicBezTo>
                      <a:pt x="240" y="114"/>
                      <a:pt x="240" y="114"/>
                      <a:pt x="240" y="114"/>
                    </a:cubicBezTo>
                    <a:cubicBezTo>
                      <a:pt x="238" y="116"/>
                      <a:pt x="238" y="116"/>
                      <a:pt x="238" y="116"/>
                    </a:cubicBezTo>
                    <a:cubicBezTo>
                      <a:pt x="237" y="114"/>
                      <a:pt x="237" y="114"/>
                      <a:pt x="237" y="114"/>
                    </a:cubicBezTo>
                    <a:cubicBezTo>
                      <a:pt x="234" y="113"/>
                      <a:pt x="234" y="113"/>
                      <a:pt x="234" y="113"/>
                    </a:cubicBezTo>
                    <a:cubicBezTo>
                      <a:pt x="234" y="110"/>
                      <a:pt x="234" y="110"/>
                      <a:pt x="234" y="110"/>
                    </a:cubicBezTo>
                    <a:cubicBezTo>
                      <a:pt x="231" y="107"/>
                      <a:pt x="231" y="107"/>
                      <a:pt x="231" y="107"/>
                    </a:cubicBezTo>
                    <a:cubicBezTo>
                      <a:pt x="231" y="106"/>
                      <a:pt x="231" y="106"/>
                      <a:pt x="231" y="106"/>
                    </a:cubicBezTo>
                    <a:cubicBezTo>
                      <a:pt x="227" y="106"/>
                      <a:pt x="227" y="106"/>
                      <a:pt x="227" y="106"/>
                    </a:cubicBezTo>
                    <a:cubicBezTo>
                      <a:pt x="227" y="104"/>
                      <a:pt x="227" y="104"/>
                      <a:pt x="227" y="104"/>
                    </a:cubicBezTo>
                    <a:cubicBezTo>
                      <a:pt x="233" y="102"/>
                      <a:pt x="233" y="102"/>
                      <a:pt x="233" y="102"/>
                    </a:cubicBezTo>
                    <a:cubicBezTo>
                      <a:pt x="236" y="99"/>
                      <a:pt x="236" y="99"/>
                      <a:pt x="236" y="99"/>
                    </a:cubicBezTo>
                    <a:cubicBezTo>
                      <a:pt x="233" y="99"/>
                      <a:pt x="233" y="99"/>
                      <a:pt x="233" y="99"/>
                    </a:cubicBezTo>
                    <a:cubicBezTo>
                      <a:pt x="232" y="101"/>
                      <a:pt x="232" y="101"/>
                      <a:pt x="232" y="101"/>
                    </a:cubicBezTo>
                    <a:cubicBezTo>
                      <a:pt x="229" y="101"/>
                      <a:pt x="229" y="101"/>
                      <a:pt x="229" y="101"/>
                    </a:cubicBezTo>
                    <a:cubicBezTo>
                      <a:pt x="226" y="103"/>
                      <a:pt x="226" y="103"/>
                      <a:pt x="226" y="103"/>
                    </a:cubicBezTo>
                    <a:cubicBezTo>
                      <a:pt x="222" y="99"/>
                      <a:pt x="222" y="99"/>
                      <a:pt x="222" y="99"/>
                    </a:cubicBezTo>
                    <a:cubicBezTo>
                      <a:pt x="223" y="98"/>
                      <a:pt x="223" y="98"/>
                      <a:pt x="223" y="98"/>
                    </a:cubicBezTo>
                    <a:cubicBezTo>
                      <a:pt x="220" y="98"/>
                      <a:pt x="220" y="98"/>
                      <a:pt x="220" y="98"/>
                    </a:cubicBezTo>
                    <a:cubicBezTo>
                      <a:pt x="218" y="97"/>
                      <a:pt x="218" y="97"/>
                      <a:pt x="218" y="97"/>
                    </a:cubicBezTo>
                    <a:cubicBezTo>
                      <a:pt x="213" y="96"/>
                      <a:pt x="213" y="96"/>
                      <a:pt x="213" y="96"/>
                    </a:cubicBezTo>
                    <a:cubicBezTo>
                      <a:pt x="206" y="97"/>
                      <a:pt x="206" y="97"/>
                      <a:pt x="206" y="97"/>
                    </a:cubicBezTo>
                    <a:cubicBezTo>
                      <a:pt x="204" y="95"/>
                      <a:pt x="204" y="95"/>
                      <a:pt x="204" y="95"/>
                    </a:cubicBezTo>
                    <a:cubicBezTo>
                      <a:pt x="206" y="92"/>
                      <a:pt x="206" y="92"/>
                      <a:pt x="206" y="92"/>
                    </a:cubicBezTo>
                    <a:cubicBezTo>
                      <a:pt x="202" y="94"/>
                      <a:pt x="202" y="94"/>
                      <a:pt x="202" y="94"/>
                    </a:cubicBezTo>
                    <a:cubicBezTo>
                      <a:pt x="201" y="93"/>
                      <a:pt x="201" y="93"/>
                      <a:pt x="201" y="93"/>
                    </a:cubicBezTo>
                    <a:cubicBezTo>
                      <a:pt x="202" y="91"/>
                      <a:pt x="202" y="91"/>
                      <a:pt x="202" y="91"/>
                    </a:cubicBezTo>
                    <a:cubicBezTo>
                      <a:pt x="198" y="90"/>
                      <a:pt x="198" y="90"/>
                      <a:pt x="198" y="90"/>
                    </a:cubicBezTo>
                    <a:cubicBezTo>
                      <a:pt x="200" y="88"/>
                      <a:pt x="200" y="88"/>
                      <a:pt x="200" y="88"/>
                    </a:cubicBezTo>
                    <a:cubicBezTo>
                      <a:pt x="204" y="86"/>
                      <a:pt x="204" y="86"/>
                      <a:pt x="204" y="86"/>
                    </a:cubicBezTo>
                    <a:cubicBezTo>
                      <a:pt x="200" y="87"/>
                      <a:pt x="200" y="87"/>
                      <a:pt x="200" y="87"/>
                    </a:cubicBezTo>
                    <a:cubicBezTo>
                      <a:pt x="195" y="88"/>
                      <a:pt x="195" y="88"/>
                      <a:pt x="195" y="88"/>
                    </a:cubicBezTo>
                    <a:cubicBezTo>
                      <a:pt x="194" y="87"/>
                      <a:pt x="194" y="87"/>
                      <a:pt x="194" y="87"/>
                    </a:cubicBezTo>
                    <a:cubicBezTo>
                      <a:pt x="191" y="88"/>
                      <a:pt x="191" y="88"/>
                      <a:pt x="191" y="88"/>
                    </a:cubicBezTo>
                    <a:cubicBezTo>
                      <a:pt x="189" y="87"/>
                      <a:pt x="189" y="87"/>
                      <a:pt x="189" y="87"/>
                    </a:cubicBezTo>
                    <a:cubicBezTo>
                      <a:pt x="188" y="89"/>
                      <a:pt x="188" y="89"/>
                      <a:pt x="188" y="89"/>
                    </a:cubicBezTo>
                    <a:cubicBezTo>
                      <a:pt x="185" y="89"/>
                      <a:pt x="185" y="89"/>
                      <a:pt x="185" y="89"/>
                    </a:cubicBezTo>
                    <a:cubicBezTo>
                      <a:pt x="184" y="89"/>
                      <a:pt x="184" y="89"/>
                      <a:pt x="184" y="89"/>
                    </a:cubicBezTo>
                    <a:cubicBezTo>
                      <a:pt x="187" y="91"/>
                      <a:pt x="187" y="91"/>
                      <a:pt x="187" y="91"/>
                    </a:cubicBezTo>
                    <a:cubicBezTo>
                      <a:pt x="184" y="92"/>
                      <a:pt x="184" y="92"/>
                      <a:pt x="184" y="92"/>
                    </a:cubicBezTo>
                    <a:cubicBezTo>
                      <a:pt x="185" y="92"/>
                      <a:pt x="185" y="92"/>
                      <a:pt x="185" y="92"/>
                    </a:cubicBezTo>
                    <a:cubicBezTo>
                      <a:pt x="184" y="94"/>
                      <a:pt x="184" y="94"/>
                      <a:pt x="184" y="94"/>
                    </a:cubicBezTo>
                    <a:cubicBezTo>
                      <a:pt x="181" y="95"/>
                      <a:pt x="181" y="95"/>
                      <a:pt x="181" y="95"/>
                    </a:cubicBezTo>
                    <a:cubicBezTo>
                      <a:pt x="179" y="98"/>
                      <a:pt x="179" y="98"/>
                      <a:pt x="179" y="98"/>
                    </a:cubicBezTo>
                    <a:cubicBezTo>
                      <a:pt x="177" y="98"/>
                      <a:pt x="177" y="98"/>
                      <a:pt x="177" y="98"/>
                    </a:cubicBezTo>
                    <a:cubicBezTo>
                      <a:pt x="174" y="98"/>
                      <a:pt x="174" y="98"/>
                      <a:pt x="174" y="98"/>
                    </a:cubicBezTo>
                    <a:cubicBezTo>
                      <a:pt x="170" y="98"/>
                      <a:pt x="170" y="98"/>
                      <a:pt x="170" y="98"/>
                    </a:cubicBezTo>
                    <a:cubicBezTo>
                      <a:pt x="166" y="99"/>
                      <a:pt x="166" y="99"/>
                      <a:pt x="166" y="99"/>
                    </a:cubicBezTo>
                    <a:cubicBezTo>
                      <a:pt x="165" y="101"/>
                      <a:pt x="165" y="101"/>
                      <a:pt x="165" y="101"/>
                    </a:cubicBezTo>
                    <a:cubicBezTo>
                      <a:pt x="162" y="101"/>
                      <a:pt x="162" y="101"/>
                      <a:pt x="162" y="101"/>
                    </a:cubicBezTo>
                    <a:cubicBezTo>
                      <a:pt x="157" y="104"/>
                      <a:pt x="157" y="104"/>
                      <a:pt x="157" y="104"/>
                    </a:cubicBezTo>
                    <a:cubicBezTo>
                      <a:pt x="155" y="103"/>
                      <a:pt x="155" y="103"/>
                      <a:pt x="155" y="103"/>
                    </a:cubicBezTo>
                    <a:cubicBezTo>
                      <a:pt x="152" y="105"/>
                      <a:pt x="152" y="105"/>
                      <a:pt x="152" y="105"/>
                    </a:cubicBezTo>
                    <a:cubicBezTo>
                      <a:pt x="147" y="107"/>
                      <a:pt x="147" y="107"/>
                      <a:pt x="147" y="107"/>
                    </a:cubicBezTo>
                    <a:cubicBezTo>
                      <a:pt x="145" y="107"/>
                      <a:pt x="145" y="107"/>
                      <a:pt x="145" y="107"/>
                    </a:cubicBezTo>
                    <a:cubicBezTo>
                      <a:pt x="140" y="107"/>
                      <a:pt x="140" y="107"/>
                      <a:pt x="140" y="107"/>
                    </a:cubicBezTo>
                    <a:cubicBezTo>
                      <a:pt x="141" y="106"/>
                      <a:pt x="141" y="106"/>
                      <a:pt x="141" y="106"/>
                    </a:cubicBezTo>
                    <a:cubicBezTo>
                      <a:pt x="144" y="104"/>
                      <a:pt x="144" y="104"/>
                      <a:pt x="144" y="104"/>
                    </a:cubicBezTo>
                    <a:cubicBezTo>
                      <a:pt x="148" y="103"/>
                      <a:pt x="148" y="103"/>
                      <a:pt x="148" y="103"/>
                    </a:cubicBezTo>
                    <a:cubicBezTo>
                      <a:pt x="153" y="100"/>
                      <a:pt x="153" y="100"/>
                      <a:pt x="153" y="100"/>
                    </a:cubicBezTo>
                    <a:cubicBezTo>
                      <a:pt x="147" y="101"/>
                      <a:pt x="147" y="101"/>
                      <a:pt x="147" y="101"/>
                    </a:cubicBezTo>
                    <a:cubicBezTo>
                      <a:pt x="150" y="99"/>
                      <a:pt x="150" y="99"/>
                      <a:pt x="150" y="99"/>
                    </a:cubicBezTo>
                    <a:cubicBezTo>
                      <a:pt x="153" y="97"/>
                      <a:pt x="153" y="97"/>
                      <a:pt x="153" y="97"/>
                    </a:cubicBezTo>
                    <a:cubicBezTo>
                      <a:pt x="161" y="93"/>
                      <a:pt x="161" y="93"/>
                      <a:pt x="161" y="93"/>
                    </a:cubicBezTo>
                    <a:cubicBezTo>
                      <a:pt x="164" y="90"/>
                      <a:pt x="164" y="90"/>
                      <a:pt x="164" y="90"/>
                    </a:cubicBezTo>
                    <a:cubicBezTo>
                      <a:pt x="176" y="86"/>
                      <a:pt x="176" y="86"/>
                      <a:pt x="176" y="86"/>
                    </a:cubicBezTo>
                    <a:cubicBezTo>
                      <a:pt x="176" y="88"/>
                      <a:pt x="176" y="88"/>
                      <a:pt x="176" y="88"/>
                    </a:cubicBezTo>
                    <a:cubicBezTo>
                      <a:pt x="180" y="87"/>
                      <a:pt x="180" y="87"/>
                      <a:pt x="180" y="87"/>
                    </a:cubicBezTo>
                    <a:cubicBezTo>
                      <a:pt x="180" y="86"/>
                      <a:pt x="180" y="86"/>
                      <a:pt x="180" y="86"/>
                    </a:cubicBezTo>
                    <a:cubicBezTo>
                      <a:pt x="185" y="83"/>
                      <a:pt x="185" y="83"/>
                      <a:pt x="185" y="83"/>
                    </a:cubicBezTo>
                    <a:cubicBezTo>
                      <a:pt x="179" y="84"/>
                      <a:pt x="179" y="84"/>
                      <a:pt x="179" y="84"/>
                    </a:cubicBezTo>
                    <a:cubicBezTo>
                      <a:pt x="177" y="84"/>
                      <a:pt x="177" y="84"/>
                      <a:pt x="177" y="84"/>
                    </a:cubicBezTo>
                    <a:cubicBezTo>
                      <a:pt x="162" y="89"/>
                      <a:pt x="162" y="89"/>
                      <a:pt x="162" y="89"/>
                    </a:cubicBezTo>
                    <a:cubicBezTo>
                      <a:pt x="156" y="92"/>
                      <a:pt x="156" y="92"/>
                      <a:pt x="156" y="92"/>
                    </a:cubicBezTo>
                    <a:cubicBezTo>
                      <a:pt x="154" y="95"/>
                      <a:pt x="154" y="95"/>
                      <a:pt x="154" y="95"/>
                    </a:cubicBezTo>
                    <a:cubicBezTo>
                      <a:pt x="151" y="95"/>
                      <a:pt x="151" y="95"/>
                      <a:pt x="151" y="95"/>
                    </a:cubicBezTo>
                    <a:cubicBezTo>
                      <a:pt x="148" y="95"/>
                      <a:pt x="148" y="95"/>
                      <a:pt x="148" y="95"/>
                    </a:cubicBezTo>
                    <a:cubicBezTo>
                      <a:pt x="147" y="98"/>
                      <a:pt x="147" y="98"/>
                      <a:pt x="147" y="98"/>
                    </a:cubicBezTo>
                    <a:cubicBezTo>
                      <a:pt x="137" y="102"/>
                      <a:pt x="137" y="102"/>
                      <a:pt x="137" y="102"/>
                    </a:cubicBezTo>
                    <a:cubicBezTo>
                      <a:pt x="136" y="101"/>
                      <a:pt x="136" y="101"/>
                      <a:pt x="136" y="101"/>
                    </a:cubicBezTo>
                    <a:cubicBezTo>
                      <a:pt x="131" y="104"/>
                      <a:pt x="131" y="104"/>
                      <a:pt x="131" y="104"/>
                    </a:cubicBezTo>
                    <a:cubicBezTo>
                      <a:pt x="128" y="105"/>
                      <a:pt x="128" y="105"/>
                      <a:pt x="128" y="105"/>
                    </a:cubicBezTo>
                    <a:cubicBezTo>
                      <a:pt x="124" y="108"/>
                      <a:pt x="124" y="108"/>
                      <a:pt x="124" y="108"/>
                    </a:cubicBezTo>
                    <a:cubicBezTo>
                      <a:pt x="127" y="108"/>
                      <a:pt x="127" y="108"/>
                      <a:pt x="127" y="108"/>
                    </a:cubicBezTo>
                    <a:cubicBezTo>
                      <a:pt x="127" y="110"/>
                      <a:pt x="127" y="110"/>
                      <a:pt x="127" y="110"/>
                    </a:cubicBezTo>
                    <a:cubicBezTo>
                      <a:pt x="125" y="112"/>
                      <a:pt x="125" y="112"/>
                      <a:pt x="125" y="112"/>
                    </a:cubicBezTo>
                    <a:cubicBezTo>
                      <a:pt x="121" y="112"/>
                      <a:pt x="121" y="112"/>
                      <a:pt x="121" y="112"/>
                    </a:cubicBezTo>
                    <a:cubicBezTo>
                      <a:pt x="114" y="116"/>
                      <a:pt x="114" y="116"/>
                      <a:pt x="114" y="116"/>
                    </a:cubicBezTo>
                    <a:cubicBezTo>
                      <a:pt x="109" y="117"/>
                      <a:pt x="109" y="117"/>
                      <a:pt x="109" y="117"/>
                    </a:cubicBezTo>
                    <a:cubicBezTo>
                      <a:pt x="101" y="121"/>
                      <a:pt x="101" y="121"/>
                      <a:pt x="101" y="121"/>
                    </a:cubicBezTo>
                    <a:cubicBezTo>
                      <a:pt x="99" y="121"/>
                      <a:pt x="99" y="121"/>
                      <a:pt x="99" y="121"/>
                    </a:cubicBezTo>
                    <a:cubicBezTo>
                      <a:pt x="95" y="122"/>
                      <a:pt x="95" y="122"/>
                      <a:pt x="95" y="122"/>
                    </a:cubicBezTo>
                    <a:cubicBezTo>
                      <a:pt x="95" y="121"/>
                      <a:pt x="95" y="121"/>
                      <a:pt x="95" y="121"/>
                    </a:cubicBezTo>
                    <a:cubicBezTo>
                      <a:pt x="96" y="120"/>
                      <a:pt x="96" y="120"/>
                      <a:pt x="96" y="120"/>
                    </a:cubicBezTo>
                    <a:cubicBezTo>
                      <a:pt x="93" y="118"/>
                      <a:pt x="93" y="118"/>
                      <a:pt x="93" y="118"/>
                    </a:cubicBezTo>
                    <a:cubicBezTo>
                      <a:pt x="92" y="120"/>
                      <a:pt x="92" y="120"/>
                      <a:pt x="92" y="120"/>
                    </a:cubicBezTo>
                    <a:cubicBezTo>
                      <a:pt x="93" y="122"/>
                      <a:pt x="93" y="122"/>
                      <a:pt x="93" y="122"/>
                    </a:cubicBezTo>
                    <a:cubicBezTo>
                      <a:pt x="89" y="124"/>
                      <a:pt x="89" y="124"/>
                      <a:pt x="89" y="124"/>
                    </a:cubicBezTo>
                    <a:cubicBezTo>
                      <a:pt x="87" y="126"/>
                      <a:pt x="87" y="126"/>
                      <a:pt x="87" y="126"/>
                    </a:cubicBezTo>
                    <a:cubicBezTo>
                      <a:pt x="78" y="129"/>
                      <a:pt x="78" y="129"/>
                      <a:pt x="78" y="129"/>
                    </a:cubicBezTo>
                    <a:cubicBezTo>
                      <a:pt x="77" y="129"/>
                      <a:pt x="77" y="129"/>
                      <a:pt x="77" y="129"/>
                    </a:cubicBezTo>
                    <a:cubicBezTo>
                      <a:pt x="73" y="131"/>
                      <a:pt x="73" y="131"/>
                      <a:pt x="73" y="131"/>
                    </a:cubicBezTo>
                    <a:cubicBezTo>
                      <a:pt x="69" y="131"/>
                      <a:pt x="69" y="131"/>
                      <a:pt x="69" y="131"/>
                    </a:cubicBezTo>
                    <a:cubicBezTo>
                      <a:pt x="65" y="132"/>
                      <a:pt x="65" y="132"/>
                      <a:pt x="65" y="132"/>
                    </a:cubicBezTo>
                    <a:cubicBezTo>
                      <a:pt x="62" y="135"/>
                      <a:pt x="62" y="135"/>
                      <a:pt x="62" y="135"/>
                    </a:cubicBezTo>
                    <a:cubicBezTo>
                      <a:pt x="55" y="136"/>
                      <a:pt x="55" y="136"/>
                      <a:pt x="55" y="136"/>
                    </a:cubicBezTo>
                    <a:cubicBezTo>
                      <a:pt x="51" y="137"/>
                      <a:pt x="51" y="137"/>
                      <a:pt x="51" y="137"/>
                    </a:cubicBezTo>
                    <a:cubicBezTo>
                      <a:pt x="48" y="137"/>
                      <a:pt x="48" y="137"/>
                      <a:pt x="48" y="137"/>
                    </a:cubicBezTo>
                    <a:cubicBezTo>
                      <a:pt x="46" y="138"/>
                      <a:pt x="46" y="138"/>
                      <a:pt x="46" y="138"/>
                    </a:cubicBezTo>
                    <a:cubicBezTo>
                      <a:pt x="39" y="140"/>
                      <a:pt x="39" y="140"/>
                      <a:pt x="39" y="140"/>
                    </a:cubicBezTo>
                    <a:cubicBezTo>
                      <a:pt x="36" y="140"/>
                      <a:pt x="36" y="140"/>
                      <a:pt x="36" y="140"/>
                    </a:cubicBezTo>
                    <a:cubicBezTo>
                      <a:pt x="36" y="139"/>
                      <a:pt x="36" y="139"/>
                      <a:pt x="36" y="139"/>
                    </a:cubicBezTo>
                    <a:cubicBezTo>
                      <a:pt x="37" y="138"/>
                      <a:pt x="37" y="138"/>
                      <a:pt x="37" y="138"/>
                    </a:cubicBezTo>
                    <a:cubicBezTo>
                      <a:pt x="36" y="138"/>
                      <a:pt x="36" y="138"/>
                      <a:pt x="36" y="138"/>
                    </a:cubicBezTo>
                    <a:cubicBezTo>
                      <a:pt x="32" y="141"/>
                      <a:pt x="32" y="141"/>
                      <a:pt x="32" y="141"/>
                    </a:cubicBezTo>
                    <a:cubicBezTo>
                      <a:pt x="30" y="141"/>
                      <a:pt x="30" y="141"/>
                      <a:pt x="30" y="141"/>
                    </a:cubicBezTo>
                    <a:cubicBezTo>
                      <a:pt x="29" y="142"/>
                      <a:pt x="29" y="142"/>
                      <a:pt x="29" y="142"/>
                    </a:cubicBezTo>
                    <a:cubicBezTo>
                      <a:pt x="27" y="142"/>
                      <a:pt x="27" y="142"/>
                      <a:pt x="27" y="142"/>
                    </a:cubicBezTo>
                    <a:cubicBezTo>
                      <a:pt x="25" y="142"/>
                      <a:pt x="25" y="142"/>
                      <a:pt x="25" y="142"/>
                    </a:cubicBezTo>
                    <a:cubicBezTo>
                      <a:pt x="24" y="142"/>
                      <a:pt x="24" y="142"/>
                      <a:pt x="24" y="142"/>
                    </a:cubicBezTo>
                    <a:cubicBezTo>
                      <a:pt x="22" y="143"/>
                      <a:pt x="22" y="143"/>
                      <a:pt x="22" y="143"/>
                    </a:cubicBezTo>
                    <a:cubicBezTo>
                      <a:pt x="20" y="143"/>
                      <a:pt x="20" y="143"/>
                      <a:pt x="20" y="143"/>
                    </a:cubicBezTo>
                    <a:cubicBezTo>
                      <a:pt x="19" y="144"/>
                      <a:pt x="19" y="144"/>
                      <a:pt x="19" y="144"/>
                    </a:cubicBezTo>
                    <a:cubicBezTo>
                      <a:pt x="14" y="146"/>
                      <a:pt x="14" y="146"/>
                      <a:pt x="14" y="146"/>
                    </a:cubicBezTo>
                    <a:cubicBezTo>
                      <a:pt x="8" y="147"/>
                      <a:pt x="8" y="147"/>
                      <a:pt x="8" y="147"/>
                    </a:cubicBezTo>
                    <a:cubicBezTo>
                      <a:pt x="3" y="149"/>
                      <a:pt x="3" y="149"/>
                      <a:pt x="3" y="149"/>
                    </a:cubicBezTo>
                    <a:cubicBezTo>
                      <a:pt x="0" y="149"/>
                      <a:pt x="0" y="149"/>
                      <a:pt x="0" y="149"/>
                    </a:cubicBezTo>
                    <a:cubicBezTo>
                      <a:pt x="0" y="148"/>
                      <a:pt x="0" y="148"/>
                      <a:pt x="0" y="148"/>
                    </a:cubicBezTo>
                    <a:cubicBezTo>
                      <a:pt x="1" y="147"/>
                      <a:pt x="1" y="147"/>
                      <a:pt x="1" y="147"/>
                    </a:cubicBezTo>
                    <a:cubicBezTo>
                      <a:pt x="3" y="147"/>
                      <a:pt x="3" y="147"/>
                      <a:pt x="3" y="147"/>
                    </a:cubicBezTo>
                    <a:cubicBezTo>
                      <a:pt x="6" y="144"/>
                      <a:pt x="6" y="144"/>
                      <a:pt x="6" y="144"/>
                    </a:cubicBezTo>
                    <a:cubicBezTo>
                      <a:pt x="9" y="144"/>
                      <a:pt x="9" y="144"/>
                      <a:pt x="9" y="144"/>
                    </a:cubicBezTo>
                    <a:cubicBezTo>
                      <a:pt x="12" y="144"/>
                      <a:pt x="12" y="144"/>
                      <a:pt x="12" y="144"/>
                    </a:cubicBezTo>
                    <a:cubicBezTo>
                      <a:pt x="17" y="143"/>
                      <a:pt x="17" y="143"/>
                      <a:pt x="17" y="143"/>
                    </a:cubicBezTo>
                    <a:cubicBezTo>
                      <a:pt x="19" y="142"/>
                      <a:pt x="19" y="142"/>
                      <a:pt x="19" y="142"/>
                    </a:cubicBezTo>
                    <a:cubicBezTo>
                      <a:pt x="22" y="140"/>
                      <a:pt x="22" y="140"/>
                      <a:pt x="22" y="140"/>
                    </a:cubicBezTo>
                    <a:cubicBezTo>
                      <a:pt x="25" y="140"/>
                      <a:pt x="25" y="140"/>
                      <a:pt x="25" y="140"/>
                    </a:cubicBezTo>
                    <a:cubicBezTo>
                      <a:pt x="30" y="138"/>
                      <a:pt x="30" y="138"/>
                      <a:pt x="30" y="138"/>
                    </a:cubicBezTo>
                    <a:cubicBezTo>
                      <a:pt x="32" y="137"/>
                      <a:pt x="32" y="137"/>
                      <a:pt x="32" y="137"/>
                    </a:cubicBezTo>
                    <a:cubicBezTo>
                      <a:pt x="41" y="135"/>
                      <a:pt x="41" y="135"/>
                      <a:pt x="41" y="135"/>
                    </a:cubicBezTo>
                    <a:cubicBezTo>
                      <a:pt x="43" y="136"/>
                      <a:pt x="43" y="136"/>
                      <a:pt x="43" y="136"/>
                    </a:cubicBezTo>
                    <a:cubicBezTo>
                      <a:pt x="47" y="136"/>
                      <a:pt x="47" y="136"/>
                      <a:pt x="47" y="136"/>
                    </a:cubicBezTo>
                    <a:cubicBezTo>
                      <a:pt x="49" y="133"/>
                      <a:pt x="49" y="133"/>
                      <a:pt x="49" y="133"/>
                    </a:cubicBezTo>
                    <a:cubicBezTo>
                      <a:pt x="55" y="130"/>
                      <a:pt x="55" y="130"/>
                      <a:pt x="55" y="130"/>
                    </a:cubicBezTo>
                    <a:cubicBezTo>
                      <a:pt x="63" y="129"/>
                      <a:pt x="63" y="129"/>
                      <a:pt x="63" y="129"/>
                    </a:cubicBezTo>
                    <a:cubicBezTo>
                      <a:pt x="65" y="128"/>
                      <a:pt x="65" y="128"/>
                      <a:pt x="65" y="128"/>
                    </a:cubicBezTo>
                    <a:cubicBezTo>
                      <a:pt x="68" y="128"/>
                      <a:pt x="68" y="128"/>
                      <a:pt x="68" y="128"/>
                    </a:cubicBezTo>
                    <a:cubicBezTo>
                      <a:pt x="70" y="127"/>
                      <a:pt x="70" y="127"/>
                      <a:pt x="70" y="127"/>
                    </a:cubicBezTo>
                    <a:cubicBezTo>
                      <a:pt x="82" y="122"/>
                      <a:pt x="82" y="122"/>
                      <a:pt x="82" y="122"/>
                    </a:cubicBezTo>
                    <a:cubicBezTo>
                      <a:pt x="87" y="118"/>
                      <a:pt x="87" y="118"/>
                      <a:pt x="87" y="118"/>
                    </a:cubicBezTo>
                    <a:cubicBezTo>
                      <a:pt x="91" y="116"/>
                      <a:pt x="91" y="116"/>
                      <a:pt x="91" y="116"/>
                    </a:cubicBezTo>
                    <a:cubicBezTo>
                      <a:pt x="92" y="114"/>
                      <a:pt x="92" y="114"/>
                      <a:pt x="92" y="114"/>
                    </a:cubicBezTo>
                    <a:cubicBezTo>
                      <a:pt x="103" y="108"/>
                      <a:pt x="103" y="108"/>
                      <a:pt x="103" y="108"/>
                    </a:cubicBezTo>
                    <a:cubicBezTo>
                      <a:pt x="94" y="111"/>
                      <a:pt x="94" y="111"/>
                      <a:pt x="94" y="111"/>
                    </a:cubicBezTo>
                    <a:cubicBezTo>
                      <a:pt x="91" y="110"/>
                      <a:pt x="91" y="110"/>
                      <a:pt x="91" y="110"/>
                    </a:cubicBezTo>
                    <a:cubicBezTo>
                      <a:pt x="91" y="109"/>
                      <a:pt x="91" y="109"/>
                      <a:pt x="91" y="109"/>
                    </a:cubicBezTo>
                    <a:cubicBezTo>
                      <a:pt x="86" y="111"/>
                      <a:pt x="86" y="111"/>
                      <a:pt x="86" y="111"/>
                    </a:cubicBezTo>
                    <a:cubicBezTo>
                      <a:pt x="83" y="114"/>
                      <a:pt x="83" y="114"/>
                      <a:pt x="83" y="114"/>
                    </a:cubicBezTo>
                    <a:cubicBezTo>
                      <a:pt x="82" y="114"/>
                      <a:pt x="82" y="114"/>
                      <a:pt x="82" y="114"/>
                    </a:cubicBezTo>
                    <a:cubicBezTo>
                      <a:pt x="83" y="109"/>
                      <a:pt x="83" y="109"/>
                      <a:pt x="83" y="109"/>
                    </a:cubicBezTo>
                    <a:cubicBezTo>
                      <a:pt x="80" y="109"/>
                      <a:pt x="80" y="109"/>
                      <a:pt x="80" y="109"/>
                    </a:cubicBezTo>
                    <a:cubicBezTo>
                      <a:pt x="80" y="108"/>
                      <a:pt x="80" y="108"/>
                      <a:pt x="80" y="108"/>
                    </a:cubicBezTo>
                    <a:cubicBezTo>
                      <a:pt x="74" y="109"/>
                      <a:pt x="74" y="109"/>
                      <a:pt x="74" y="109"/>
                    </a:cubicBezTo>
                    <a:cubicBezTo>
                      <a:pt x="70" y="110"/>
                      <a:pt x="70" y="110"/>
                      <a:pt x="70" y="110"/>
                    </a:cubicBezTo>
                    <a:cubicBezTo>
                      <a:pt x="68" y="111"/>
                      <a:pt x="68" y="111"/>
                      <a:pt x="68" y="111"/>
                    </a:cubicBezTo>
                    <a:cubicBezTo>
                      <a:pt x="63" y="113"/>
                      <a:pt x="63" y="113"/>
                      <a:pt x="63" y="113"/>
                    </a:cubicBezTo>
                    <a:cubicBezTo>
                      <a:pt x="62" y="111"/>
                      <a:pt x="62" y="111"/>
                      <a:pt x="62" y="111"/>
                    </a:cubicBezTo>
                    <a:cubicBezTo>
                      <a:pt x="66" y="110"/>
                      <a:pt x="66" y="110"/>
                      <a:pt x="66" y="110"/>
                    </a:cubicBezTo>
                    <a:cubicBezTo>
                      <a:pt x="68" y="108"/>
                      <a:pt x="68" y="108"/>
                      <a:pt x="68" y="108"/>
                    </a:cubicBezTo>
                    <a:cubicBezTo>
                      <a:pt x="71" y="106"/>
                      <a:pt x="71" y="106"/>
                      <a:pt x="71" y="106"/>
                    </a:cubicBezTo>
                    <a:cubicBezTo>
                      <a:pt x="70" y="106"/>
                      <a:pt x="70" y="106"/>
                      <a:pt x="70" y="106"/>
                    </a:cubicBezTo>
                    <a:cubicBezTo>
                      <a:pt x="70" y="105"/>
                      <a:pt x="70" y="105"/>
                      <a:pt x="70" y="105"/>
                    </a:cubicBezTo>
                    <a:cubicBezTo>
                      <a:pt x="76" y="103"/>
                      <a:pt x="76" y="103"/>
                      <a:pt x="76" y="103"/>
                    </a:cubicBezTo>
                    <a:cubicBezTo>
                      <a:pt x="78" y="99"/>
                      <a:pt x="78" y="99"/>
                      <a:pt x="78" y="99"/>
                    </a:cubicBezTo>
                    <a:cubicBezTo>
                      <a:pt x="79" y="97"/>
                      <a:pt x="79" y="97"/>
                      <a:pt x="79" y="97"/>
                    </a:cubicBezTo>
                    <a:cubicBezTo>
                      <a:pt x="78" y="97"/>
                      <a:pt x="78" y="97"/>
                      <a:pt x="78" y="97"/>
                    </a:cubicBezTo>
                    <a:cubicBezTo>
                      <a:pt x="75" y="99"/>
                      <a:pt x="75" y="99"/>
                      <a:pt x="75" y="99"/>
                    </a:cubicBezTo>
                    <a:cubicBezTo>
                      <a:pt x="73" y="98"/>
                      <a:pt x="73" y="98"/>
                      <a:pt x="73" y="98"/>
                    </a:cubicBezTo>
                    <a:cubicBezTo>
                      <a:pt x="68" y="100"/>
                      <a:pt x="68" y="100"/>
                      <a:pt x="68" y="100"/>
                    </a:cubicBezTo>
                    <a:cubicBezTo>
                      <a:pt x="62" y="100"/>
                      <a:pt x="62" y="100"/>
                      <a:pt x="62" y="100"/>
                    </a:cubicBezTo>
                    <a:cubicBezTo>
                      <a:pt x="65" y="99"/>
                      <a:pt x="65" y="99"/>
                      <a:pt x="65" y="99"/>
                    </a:cubicBezTo>
                    <a:cubicBezTo>
                      <a:pt x="65" y="95"/>
                      <a:pt x="65" y="95"/>
                      <a:pt x="65" y="95"/>
                    </a:cubicBezTo>
                    <a:cubicBezTo>
                      <a:pt x="63" y="95"/>
                      <a:pt x="63" y="95"/>
                      <a:pt x="63" y="95"/>
                    </a:cubicBezTo>
                    <a:cubicBezTo>
                      <a:pt x="64" y="92"/>
                      <a:pt x="64" y="92"/>
                      <a:pt x="64" y="92"/>
                    </a:cubicBezTo>
                    <a:cubicBezTo>
                      <a:pt x="68" y="91"/>
                      <a:pt x="68" y="91"/>
                      <a:pt x="68" y="91"/>
                    </a:cubicBezTo>
                    <a:cubicBezTo>
                      <a:pt x="71" y="89"/>
                      <a:pt x="71" y="89"/>
                      <a:pt x="71" y="89"/>
                    </a:cubicBezTo>
                    <a:cubicBezTo>
                      <a:pt x="72" y="89"/>
                      <a:pt x="72" y="89"/>
                      <a:pt x="72" y="89"/>
                    </a:cubicBezTo>
                    <a:cubicBezTo>
                      <a:pt x="74" y="91"/>
                      <a:pt x="74" y="91"/>
                      <a:pt x="74" y="91"/>
                    </a:cubicBezTo>
                    <a:cubicBezTo>
                      <a:pt x="76" y="91"/>
                      <a:pt x="76" y="91"/>
                      <a:pt x="76" y="91"/>
                    </a:cubicBezTo>
                    <a:cubicBezTo>
                      <a:pt x="79" y="91"/>
                      <a:pt x="79" y="91"/>
                      <a:pt x="79" y="91"/>
                    </a:cubicBezTo>
                    <a:cubicBezTo>
                      <a:pt x="80" y="89"/>
                      <a:pt x="80" y="89"/>
                      <a:pt x="80" y="89"/>
                    </a:cubicBezTo>
                    <a:cubicBezTo>
                      <a:pt x="79" y="89"/>
                      <a:pt x="79" y="89"/>
                      <a:pt x="79" y="89"/>
                    </a:cubicBezTo>
                    <a:cubicBezTo>
                      <a:pt x="76" y="89"/>
                      <a:pt x="76" y="89"/>
                      <a:pt x="76" y="89"/>
                    </a:cubicBezTo>
                    <a:cubicBezTo>
                      <a:pt x="73" y="88"/>
                      <a:pt x="73" y="88"/>
                      <a:pt x="73" y="88"/>
                    </a:cubicBezTo>
                    <a:cubicBezTo>
                      <a:pt x="70" y="87"/>
                      <a:pt x="70" y="87"/>
                      <a:pt x="70" y="87"/>
                    </a:cubicBezTo>
                    <a:cubicBezTo>
                      <a:pt x="70" y="85"/>
                      <a:pt x="70" y="85"/>
                      <a:pt x="70" y="85"/>
                    </a:cubicBezTo>
                    <a:cubicBezTo>
                      <a:pt x="73" y="81"/>
                      <a:pt x="73" y="81"/>
                      <a:pt x="73" y="81"/>
                    </a:cubicBezTo>
                    <a:cubicBezTo>
                      <a:pt x="76" y="81"/>
                      <a:pt x="76" y="81"/>
                      <a:pt x="76" y="81"/>
                    </a:cubicBezTo>
                    <a:cubicBezTo>
                      <a:pt x="79" y="79"/>
                      <a:pt x="79" y="79"/>
                      <a:pt x="79" y="79"/>
                    </a:cubicBezTo>
                    <a:cubicBezTo>
                      <a:pt x="89" y="75"/>
                      <a:pt x="89" y="75"/>
                      <a:pt x="89" y="75"/>
                    </a:cubicBezTo>
                    <a:cubicBezTo>
                      <a:pt x="93" y="74"/>
                      <a:pt x="93" y="74"/>
                      <a:pt x="93" y="74"/>
                    </a:cubicBezTo>
                    <a:cubicBezTo>
                      <a:pt x="94" y="72"/>
                      <a:pt x="94" y="72"/>
                      <a:pt x="94" y="72"/>
                    </a:cubicBezTo>
                    <a:cubicBezTo>
                      <a:pt x="98" y="71"/>
                      <a:pt x="98" y="71"/>
                      <a:pt x="98" y="71"/>
                    </a:cubicBezTo>
                    <a:cubicBezTo>
                      <a:pt x="100" y="70"/>
                      <a:pt x="100" y="70"/>
                      <a:pt x="100" y="70"/>
                    </a:cubicBezTo>
                    <a:cubicBezTo>
                      <a:pt x="103" y="69"/>
                      <a:pt x="103" y="69"/>
                      <a:pt x="103" y="69"/>
                    </a:cubicBezTo>
                    <a:cubicBezTo>
                      <a:pt x="106" y="71"/>
                      <a:pt x="106" y="71"/>
                      <a:pt x="106" y="71"/>
                    </a:cubicBezTo>
                    <a:cubicBezTo>
                      <a:pt x="109" y="71"/>
                      <a:pt x="109" y="71"/>
                      <a:pt x="109" y="71"/>
                    </a:cubicBezTo>
                    <a:cubicBezTo>
                      <a:pt x="117" y="68"/>
                      <a:pt x="117" y="68"/>
                      <a:pt x="117" y="68"/>
                    </a:cubicBezTo>
                    <a:cubicBezTo>
                      <a:pt x="117" y="67"/>
                      <a:pt x="117" y="67"/>
                      <a:pt x="117" y="67"/>
                    </a:cubicBezTo>
                    <a:cubicBezTo>
                      <a:pt x="121" y="68"/>
                      <a:pt x="121" y="68"/>
                      <a:pt x="121" y="68"/>
                    </a:cubicBezTo>
                    <a:cubicBezTo>
                      <a:pt x="127" y="67"/>
                      <a:pt x="127" y="67"/>
                      <a:pt x="127" y="67"/>
                    </a:cubicBezTo>
                    <a:cubicBezTo>
                      <a:pt x="132" y="64"/>
                      <a:pt x="132" y="64"/>
                      <a:pt x="132" y="64"/>
                    </a:cubicBezTo>
                    <a:cubicBezTo>
                      <a:pt x="134" y="59"/>
                      <a:pt x="134" y="59"/>
                      <a:pt x="134" y="59"/>
                    </a:cubicBezTo>
                    <a:cubicBezTo>
                      <a:pt x="138" y="59"/>
                      <a:pt x="138" y="59"/>
                      <a:pt x="138" y="59"/>
                    </a:cubicBezTo>
                    <a:cubicBezTo>
                      <a:pt x="142" y="56"/>
                      <a:pt x="142" y="56"/>
                      <a:pt x="142" y="56"/>
                    </a:cubicBezTo>
                    <a:cubicBezTo>
                      <a:pt x="141" y="55"/>
                      <a:pt x="141" y="55"/>
                      <a:pt x="141" y="55"/>
                    </a:cubicBezTo>
                    <a:cubicBezTo>
                      <a:pt x="133" y="57"/>
                      <a:pt x="133" y="57"/>
                      <a:pt x="133" y="57"/>
                    </a:cubicBezTo>
                    <a:cubicBezTo>
                      <a:pt x="124" y="61"/>
                      <a:pt x="124" y="61"/>
                      <a:pt x="124" y="61"/>
                    </a:cubicBezTo>
                    <a:cubicBezTo>
                      <a:pt x="125" y="58"/>
                      <a:pt x="125" y="58"/>
                      <a:pt x="125" y="58"/>
                    </a:cubicBezTo>
                    <a:cubicBezTo>
                      <a:pt x="123" y="60"/>
                      <a:pt x="123" y="60"/>
                      <a:pt x="123" y="60"/>
                    </a:cubicBezTo>
                    <a:cubicBezTo>
                      <a:pt x="118" y="59"/>
                      <a:pt x="118" y="59"/>
                      <a:pt x="118" y="59"/>
                    </a:cubicBezTo>
                    <a:cubicBezTo>
                      <a:pt x="114" y="59"/>
                      <a:pt x="114" y="59"/>
                      <a:pt x="114" y="59"/>
                    </a:cubicBezTo>
                    <a:cubicBezTo>
                      <a:pt x="112" y="59"/>
                      <a:pt x="112" y="59"/>
                      <a:pt x="112" y="59"/>
                    </a:cubicBezTo>
                    <a:cubicBezTo>
                      <a:pt x="105" y="58"/>
                      <a:pt x="105" y="58"/>
                      <a:pt x="105" y="58"/>
                    </a:cubicBezTo>
                    <a:cubicBezTo>
                      <a:pt x="105" y="57"/>
                      <a:pt x="105" y="57"/>
                      <a:pt x="105" y="57"/>
                    </a:cubicBezTo>
                    <a:cubicBezTo>
                      <a:pt x="107" y="55"/>
                      <a:pt x="107" y="55"/>
                      <a:pt x="107" y="55"/>
                    </a:cubicBezTo>
                    <a:cubicBezTo>
                      <a:pt x="109" y="53"/>
                      <a:pt x="109" y="53"/>
                      <a:pt x="109" y="53"/>
                    </a:cubicBezTo>
                    <a:cubicBezTo>
                      <a:pt x="113" y="51"/>
                      <a:pt x="113" y="51"/>
                      <a:pt x="113" y="51"/>
                    </a:cubicBezTo>
                    <a:cubicBezTo>
                      <a:pt x="113" y="50"/>
                      <a:pt x="113" y="50"/>
                      <a:pt x="113" y="50"/>
                    </a:cubicBezTo>
                    <a:cubicBezTo>
                      <a:pt x="109" y="50"/>
                      <a:pt x="109" y="50"/>
                      <a:pt x="109" y="50"/>
                    </a:cubicBezTo>
                    <a:cubicBezTo>
                      <a:pt x="106" y="48"/>
                      <a:pt x="106" y="48"/>
                      <a:pt x="106" y="48"/>
                    </a:cubicBezTo>
                    <a:cubicBezTo>
                      <a:pt x="107" y="47"/>
                      <a:pt x="107" y="47"/>
                      <a:pt x="107" y="47"/>
                    </a:cubicBezTo>
                    <a:cubicBezTo>
                      <a:pt x="115" y="46"/>
                      <a:pt x="115" y="46"/>
                      <a:pt x="115" y="46"/>
                    </a:cubicBezTo>
                    <a:cubicBezTo>
                      <a:pt x="126" y="44"/>
                      <a:pt x="126" y="44"/>
                      <a:pt x="126" y="44"/>
                    </a:cubicBezTo>
                    <a:cubicBezTo>
                      <a:pt x="127" y="44"/>
                      <a:pt x="127" y="44"/>
                      <a:pt x="127" y="44"/>
                    </a:cubicBezTo>
                    <a:cubicBezTo>
                      <a:pt x="129" y="43"/>
                      <a:pt x="129" y="43"/>
                      <a:pt x="129" y="43"/>
                    </a:cubicBezTo>
                    <a:cubicBezTo>
                      <a:pt x="138" y="41"/>
                      <a:pt x="138" y="41"/>
                      <a:pt x="138" y="41"/>
                    </a:cubicBezTo>
                    <a:cubicBezTo>
                      <a:pt x="144" y="41"/>
                      <a:pt x="144" y="41"/>
                      <a:pt x="144" y="41"/>
                    </a:cubicBezTo>
                    <a:cubicBezTo>
                      <a:pt x="143" y="42"/>
                      <a:pt x="143" y="42"/>
                      <a:pt x="143" y="42"/>
                    </a:cubicBezTo>
                    <a:cubicBezTo>
                      <a:pt x="139" y="44"/>
                      <a:pt x="139" y="44"/>
                      <a:pt x="139" y="44"/>
                    </a:cubicBezTo>
                    <a:cubicBezTo>
                      <a:pt x="145" y="44"/>
                      <a:pt x="145" y="44"/>
                      <a:pt x="145" y="44"/>
                    </a:cubicBezTo>
                    <a:cubicBezTo>
                      <a:pt x="149" y="45"/>
                      <a:pt x="149" y="45"/>
                      <a:pt x="149" y="45"/>
                    </a:cubicBezTo>
                    <a:cubicBezTo>
                      <a:pt x="152" y="44"/>
                      <a:pt x="152" y="44"/>
                      <a:pt x="152" y="44"/>
                    </a:cubicBezTo>
                    <a:cubicBezTo>
                      <a:pt x="155" y="42"/>
                      <a:pt x="155" y="42"/>
                      <a:pt x="155" y="42"/>
                    </a:cubicBezTo>
                    <a:cubicBezTo>
                      <a:pt x="156" y="39"/>
                      <a:pt x="156" y="39"/>
                      <a:pt x="156" y="39"/>
                    </a:cubicBezTo>
                    <a:cubicBezTo>
                      <a:pt x="158" y="38"/>
                      <a:pt x="158" y="38"/>
                      <a:pt x="158" y="38"/>
                    </a:cubicBezTo>
                    <a:cubicBezTo>
                      <a:pt x="157" y="43"/>
                      <a:pt x="157" y="43"/>
                      <a:pt x="157" y="43"/>
                    </a:cubicBezTo>
                    <a:cubicBezTo>
                      <a:pt x="158" y="43"/>
                      <a:pt x="158" y="43"/>
                      <a:pt x="158" y="43"/>
                    </a:cubicBezTo>
                    <a:cubicBezTo>
                      <a:pt x="160" y="41"/>
                      <a:pt x="160" y="41"/>
                      <a:pt x="160" y="41"/>
                    </a:cubicBezTo>
                    <a:cubicBezTo>
                      <a:pt x="164" y="41"/>
                      <a:pt x="164" y="41"/>
                      <a:pt x="164" y="41"/>
                    </a:cubicBezTo>
                    <a:cubicBezTo>
                      <a:pt x="171" y="41"/>
                      <a:pt x="171" y="41"/>
                      <a:pt x="171" y="41"/>
                    </a:cubicBezTo>
                    <a:cubicBezTo>
                      <a:pt x="171" y="40"/>
                      <a:pt x="171" y="40"/>
                      <a:pt x="171" y="40"/>
                    </a:cubicBezTo>
                    <a:cubicBezTo>
                      <a:pt x="163" y="40"/>
                      <a:pt x="163" y="40"/>
                      <a:pt x="163" y="40"/>
                    </a:cubicBezTo>
                    <a:cubicBezTo>
                      <a:pt x="160" y="40"/>
                      <a:pt x="160" y="40"/>
                      <a:pt x="160" y="40"/>
                    </a:cubicBezTo>
                    <a:cubicBezTo>
                      <a:pt x="162" y="38"/>
                      <a:pt x="162" y="38"/>
                      <a:pt x="162" y="38"/>
                    </a:cubicBezTo>
                    <a:cubicBezTo>
                      <a:pt x="160" y="38"/>
                      <a:pt x="160" y="38"/>
                      <a:pt x="160" y="38"/>
                    </a:cubicBezTo>
                    <a:cubicBezTo>
                      <a:pt x="158" y="37"/>
                      <a:pt x="158" y="37"/>
                      <a:pt x="158" y="37"/>
                    </a:cubicBezTo>
                    <a:cubicBezTo>
                      <a:pt x="153" y="37"/>
                      <a:pt x="153" y="37"/>
                      <a:pt x="153" y="37"/>
                    </a:cubicBezTo>
                    <a:cubicBezTo>
                      <a:pt x="151" y="36"/>
                      <a:pt x="151" y="36"/>
                      <a:pt x="151" y="36"/>
                    </a:cubicBezTo>
                    <a:cubicBezTo>
                      <a:pt x="153" y="34"/>
                      <a:pt x="153" y="34"/>
                      <a:pt x="153" y="34"/>
                    </a:cubicBezTo>
                    <a:cubicBezTo>
                      <a:pt x="153" y="29"/>
                      <a:pt x="153" y="29"/>
                      <a:pt x="153" y="29"/>
                    </a:cubicBezTo>
                    <a:cubicBezTo>
                      <a:pt x="150" y="25"/>
                      <a:pt x="150" y="25"/>
                      <a:pt x="150" y="25"/>
                    </a:cubicBezTo>
                    <a:cubicBezTo>
                      <a:pt x="152" y="25"/>
                      <a:pt x="152" y="25"/>
                      <a:pt x="152" y="25"/>
                    </a:cubicBezTo>
                    <a:cubicBezTo>
                      <a:pt x="159" y="21"/>
                      <a:pt x="159" y="21"/>
                      <a:pt x="159" y="21"/>
                    </a:cubicBezTo>
                    <a:cubicBezTo>
                      <a:pt x="166" y="21"/>
                      <a:pt x="166" y="21"/>
                      <a:pt x="166" y="21"/>
                    </a:cubicBezTo>
                    <a:cubicBezTo>
                      <a:pt x="173" y="21"/>
                      <a:pt x="173" y="21"/>
                      <a:pt x="173" y="21"/>
                    </a:cubicBezTo>
                    <a:cubicBezTo>
                      <a:pt x="181" y="18"/>
                      <a:pt x="181" y="18"/>
                      <a:pt x="181" y="18"/>
                    </a:cubicBezTo>
                    <a:cubicBezTo>
                      <a:pt x="187" y="16"/>
                      <a:pt x="187" y="16"/>
                      <a:pt x="187" y="16"/>
                    </a:cubicBezTo>
                    <a:cubicBezTo>
                      <a:pt x="188" y="15"/>
                      <a:pt x="188" y="15"/>
                      <a:pt x="188" y="15"/>
                    </a:cubicBezTo>
                    <a:cubicBezTo>
                      <a:pt x="198" y="11"/>
                      <a:pt x="198" y="11"/>
                      <a:pt x="198" y="11"/>
                    </a:cubicBezTo>
                    <a:cubicBezTo>
                      <a:pt x="205" y="9"/>
                      <a:pt x="205" y="9"/>
                      <a:pt x="205" y="9"/>
                    </a:cubicBezTo>
                    <a:cubicBezTo>
                      <a:pt x="209" y="9"/>
                      <a:pt x="209" y="9"/>
                      <a:pt x="209" y="9"/>
                    </a:cubicBezTo>
                    <a:cubicBezTo>
                      <a:pt x="219" y="6"/>
                      <a:pt x="219" y="6"/>
                      <a:pt x="219" y="6"/>
                    </a:cubicBezTo>
                    <a:cubicBezTo>
                      <a:pt x="223" y="6"/>
                      <a:pt x="223" y="6"/>
                      <a:pt x="223" y="6"/>
                    </a:cubicBezTo>
                    <a:cubicBezTo>
                      <a:pt x="229" y="3"/>
                      <a:pt x="229" y="3"/>
                      <a:pt x="229" y="3"/>
                    </a:cubicBezTo>
                    <a:cubicBezTo>
                      <a:pt x="230" y="4"/>
                      <a:pt x="230" y="4"/>
                      <a:pt x="230" y="4"/>
                    </a:cubicBezTo>
                    <a:cubicBezTo>
                      <a:pt x="237" y="5"/>
                      <a:pt x="237" y="5"/>
                      <a:pt x="237" y="5"/>
                    </a:cubicBezTo>
                    <a:cubicBezTo>
                      <a:pt x="243" y="3"/>
                      <a:pt x="243" y="3"/>
                      <a:pt x="243" y="3"/>
                    </a:cubicBezTo>
                    <a:cubicBezTo>
                      <a:pt x="249" y="2"/>
                      <a:pt x="249" y="2"/>
                      <a:pt x="249" y="2"/>
                    </a:cubicBezTo>
                    <a:cubicBezTo>
                      <a:pt x="251" y="0"/>
                      <a:pt x="251" y="0"/>
                      <a:pt x="251" y="0"/>
                    </a:cubicBezTo>
                    <a:cubicBezTo>
                      <a:pt x="255" y="2"/>
                      <a:pt x="255" y="2"/>
                      <a:pt x="255" y="2"/>
                    </a:cubicBezTo>
                    <a:cubicBezTo>
                      <a:pt x="258" y="3"/>
                      <a:pt x="258" y="3"/>
                      <a:pt x="258" y="3"/>
                    </a:cubicBezTo>
                    <a:cubicBezTo>
                      <a:pt x="258" y="4"/>
                      <a:pt x="258" y="4"/>
                      <a:pt x="258" y="4"/>
                    </a:cubicBezTo>
                    <a:cubicBezTo>
                      <a:pt x="257" y="6"/>
                      <a:pt x="257" y="6"/>
                      <a:pt x="257" y="6"/>
                    </a:cubicBezTo>
                    <a:cubicBezTo>
                      <a:pt x="257" y="7"/>
                      <a:pt x="257" y="7"/>
                      <a:pt x="257" y="7"/>
                    </a:cubicBezTo>
                    <a:cubicBezTo>
                      <a:pt x="260" y="7"/>
                      <a:pt x="260" y="7"/>
                      <a:pt x="260" y="7"/>
                    </a:cubicBezTo>
                    <a:cubicBezTo>
                      <a:pt x="262" y="7"/>
                      <a:pt x="262" y="7"/>
                      <a:pt x="262" y="7"/>
                    </a:cubicBezTo>
                    <a:cubicBezTo>
                      <a:pt x="263" y="6"/>
                      <a:pt x="263" y="6"/>
                      <a:pt x="263" y="6"/>
                    </a:cubicBezTo>
                    <a:cubicBezTo>
                      <a:pt x="261" y="5"/>
                      <a:pt x="261" y="5"/>
                      <a:pt x="261" y="5"/>
                    </a:cubicBezTo>
                    <a:cubicBezTo>
                      <a:pt x="262" y="4"/>
                      <a:pt x="262" y="4"/>
                      <a:pt x="262" y="4"/>
                    </a:cubicBezTo>
                    <a:cubicBezTo>
                      <a:pt x="272" y="5"/>
                      <a:pt x="272" y="5"/>
                      <a:pt x="272" y="5"/>
                    </a:cubicBezTo>
                    <a:cubicBezTo>
                      <a:pt x="268" y="7"/>
                      <a:pt x="268" y="7"/>
                      <a:pt x="268" y="7"/>
                    </a:cubicBezTo>
                    <a:cubicBezTo>
                      <a:pt x="271" y="7"/>
                      <a:pt x="271" y="7"/>
                      <a:pt x="271" y="7"/>
                    </a:cubicBezTo>
                    <a:cubicBezTo>
                      <a:pt x="273" y="9"/>
                      <a:pt x="273" y="9"/>
                      <a:pt x="273" y="9"/>
                    </a:cubicBezTo>
                    <a:cubicBezTo>
                      <a:pt x="274" y="9"/>
                      <a:pt x="274" y="9"/>
                      <a:pt x="274" y="9"/>
                    </a:cubicBezTo>
                    <a:cubicBezTo>
                      <a:pt x="277" y="8"/>
                      <a:pt x="277" y="8"/>
                      <a:pt x="277" y="8"/>
                    </a:cubicBezTo>
                    <a:cubicBezTo>
                      <a:pt x="283" y="7"/>
                      <a:pt x="283" y="7"/>
                      <a:pt x="283" y="7"/>
                    </a:cubicBezTo>
                    <a:cubicBezTo>
                      <a:pt x="287" y="7"/>
                      <a:pt x="287" y="7"/>
                      <a:pt x="287" y="7"/>
                    </a:cubicBezTo>
                    <a:cubicBezTo>
                      <a:pt x="285" y="9"/>
                      <a:pt x="285" y="9"/>
                      <a:pt x="285" y="9"/>
                    </a:cubicBezTo>
                    <a:cubicBezTo>
                      <a:pt x="289" y="7"/>
                      <a:pt x="289" y="7"/>
                      <a:pt x="289" y="7"/>
                    </a:cubicBezTo>
                    <a:cubicBezTo>
                      <a:pt x="292" y="10"/>
                      <a:pt x="292" y="10"/>
                      <a:pt x="292" y="10"/>
                    </a:cubicBezTo>
                    <a:cubicBezTo>
                      <a:pt x="296" y="10"/>
                      <a:pt x="296" y="10"/>
                      <a:pt x="296" y="10"/>
                    </a:cubicBezTo>
                    <a:cubicBezTo>
                      <a:pt x="300" y="10"/>
                      <a:pt x="300" y="10"/>
                      <a:pt x="300" y="10"/>
                    </a:cubicBezTo>
                    <a:cubicBezTo>
                      <a:pt x="305" y="11"/>
                      <a:pt x="305" y="11"/>
                      <a:pt x="305" y="11"/>
                    </a:cubicBezTo>
                    <a:cubicBezTo>
                      <a:pt x="305" y="12"/>
                      <a:pt x="305" y="12"/>
                      <a:pt x="305" y="12"/>
                    </a:cubicBezTo>
                    <a:cubicBezTo>
                      <a:pt x="313" y="12"/>
                      <a:pt x="313" y="12"/>
                      <a:pt x="313" y="12"/>
                    </a:cubicBezTo>
                    <a:cubicBezTo>
                      <a:pt x="315" y="10"/>
                      <a:pt x="315" y="10"/>
                      <a:pt x="315" y="10"/>
                    </a:cubicBezTo>
                    <a:cubicBezTo>
                      <a:pt x="319" y="11"/>
                      <a:pt x="319" y="11"/>
                      <a:pt x="319" y="11"/>
                    </a:cubicBezTo>
                    <a:cubicBezTo>
                      <a:pt x="325" y="13"/>
                      <a:pt x="325" y="13"/>
                      <a:pt x="325" y="13"/>
                    </a:cubicBezTo>
                    <a:cubicBezTo>
                      <a:pt x="328" y="14"/>
                      <a:pt x="328" y="14"/>
                      <a:pt x="328" y="14"/>
                    </a:cubicBezTo>
                    <a:cubicBezTo>
                      <a:pt x="328" y="14"/>
                      <a:pt x="265" y="65"/>
                      <a:pt x="230" y="95"/>
                    </a:cubicBezTo>
                    <a:cubicBezTo>
                      <a:pt x="234" y="97"/>
                      <a:pt x="234" y="97"/>
                      <a:pt x="234" y="97"/>
                    </a:cubicBezTo>
                    <a:cubicBezTo>
                      <a:pt x="239" y="94"/>
                      <a:pt x="239" y="94"/>
                      <a:pt x="239" y="94"/>
                    </a:cubicBezTo>
                    <a:cubicBezTo>
                      <a:pt x="243" y="96"/>
                      <a:pt x="243" y="96"/>
                      <a:pt x="243" y="96"/>
                    </a:cubicBezTo>
                    <a:cubicBezTo>
                      <a:pt x="240" y="102"/>
                      <a:pt x="240" y="102"/>
                      <a:pt x="240" y="102"/>
                    </a:cubicBezTo>
                    <a:cubicBezTo>
                      <a:pt x="242" y="107"/>
                      <a:pt x="242" y="107"/>
                      <a:pt x="242" y="107"/>
                    </a:cubicBezTo>
                    <a:cubicBezTo>
                      <a:pt x="252" y="105"/>
                      <a:pt x="252" y="105"/>
                      <a:pt x="252" y="105"/>
                    </a:cubicBezTo>
                    <a:cubicBezTo>
                      <a:pt x="257" y="102"/>
                      <a:pt x="257" y="102"/>
                      <a:pt x="257" y="102"/>
                    </a:cubicBezTo>
                    <a:cubicBezTo>
                      <a:pt x="263" y="101"/>
                      <a:pt x="263" y="101"/>
                      <a:pt x="263" y="101"/>
                    </a:cubicBezTo>
                    <a:cubicBezTo>
                      <a:pt x="264" y="104"/>
                      <a:pt x="264" y="104"/>
                      <a:pt x="264" y="104"/>
                    </a:cubicBezTo>
                    <a:cubicBezTo>
                      <a:pt x="261" y="107"/>
                      <a:pt x="261" y="107"/>
                      <a:pt x="261" y="107"/>
                    </a:cubicBezTo>
                    <a:cubicBezTo>
                      <a:pt x="263" y="109"/>
                      <a:pt x="263" y="109"/>
                      <a:pt x="263" y="109"/>
                    </a:cubicBezTo>
                    <a:cubicBezTo>
                      <a:pt x="262" y="112"/>
                      <a:pt x="262" y="112"/>
                      <a:pt x="262" y="112"/>
                    </a:cubicBezTo>
                    <a:lnTo>
                      <a:pt x="265" y="116"/>
                    </a:lnTo>
                    <a:close/>
                    <a:moveTo>
                      <a:pt x="673" y="235"/>
                    </a:moveTo>
                    <a:cubicBezTo>
                      <a:pt x="673" y="237"/>
                      <a:pt x="673" y="237"/>
                      <a:pt x="673" y="237"/>
                    </a:cubicBezTo>
                    <a:cubicBezTo>
                      <a:pt x="672" y="241"/>
                      <a:pt x="672" y="241"/>
                      <a:pt x="672" y="241"/>
                    </a:cubicBezTo>
                    <a:cubicBezTo>
                      <a:pt x="664" y="245"/>
                      <a:pt x="664" y="245"/>
                      <a:pt x="664" y="245"/>
                    </a:cubicBezTo>
                    <a:cubicBezTo>
                      <a:pt x="662" y="244"/>
                      <a:pt x="662" y="244"/>
                      <a:pt x="662" y="244"/>
                    </a:cubicBezTo>
                    <a:cubicBezTo>
                      <a:pt x="662" y="246"/>
                      <a:pt x="662" y="246"/>
                      <a:pt x="662" y="246"/>
                    </a:cubicBezTo>
                    <a:cubicBezTo>
                      <a:pt x="660" y="246"/>
                      <a:pt x="660" y="246"/>
                      <a:pt x="660" y="246"/>
                    </a:cubicBezTo>
                    <a:cubicBezTo>
                      <a:pt x="658" y="246"/>
                      <a:pt x="658" y="246"/>
                      <a:pt x="658" y="246"/>
                    </a:cubicBezTo>
                    <a:cubicBezTo>
                      <a:pt x="657" y="247"/>
                      <a:pt x="657" y="247"/>
                      <a:pt x="657" y="247"/>
                    </a:cubicBezTo>
                    <a:cubicBezTo>
                      <a:pt x="654" y="249"/>
                      <a:pt x="654" y="249"/>
                      <a:pt x="654" y="249"/>
                    </a:cubicBezTo>
                    <a:cubicBezTo>
                      <a:pt x="651" y="249"/>
                      <a:pt x="651" y="249"/>
                      <a:pt x="651" y="249"/>
                    </a:cubicBezTo>
                    <a:cubicBezTo>
                      <a:pt x="649" y="251"/>
                      <a:pt x="649" y="251"/>
                      <a:pt x="649" y="251"/>
                    </a:cubicBezTo>
                    <a:cubicBezTo>
                      <a:pt x="649" y="251"/>
                      <a:pt x="649" y="251"/>
                      <a:pt x="649" y="251"/>
                    </a:cubicBezTo>
                    <a:cubicBezTo>
                      <a:pt x="648" y="250"/>
                      <a:pt x="648" y="250"/>
                      <a:pt x="648" y="250"/>
                    </a:cubicBezTo>
                    <a:cubicBezTo>
                      <a:pt x="645" y="251"/>
                      <a:pt x="645" y="251"/>
                      <a:pt x="645" y="251"/>
                    </a:cubicBezTo>
                    <a:cubicBezTo>
                      <a:pt x="638" y="259"/>
                      <a:pt x="638" y="259"/>
                      <a:pt x="638" y="259"/>
                    </a:cubicBezTo>
                    <a:cubicBezTo>
                      <a:pt x="638" y="260"/>
                      <a:pt x="638" y="260"/>
                      <a:pt x="638" y="260"/>
                    </a:cubicBezTo>
                    <a:cubicBezTo>
                      <a:pt x="637" y="262"/>
                      <a:pt x="637" y="262"/>
                      <a:pt x="637" y="262"/>
                    </a:cubicBezTo>
                    <a:cubicBezTo>
                      <a:pt x="636" y="267"/>
                      <a:pt x="636" y="267"/>
                      <a:pt x="636" y="267"/>
                    </a:cubicBezTo>
                    <a:cubicBezTo>
                      <a:pt x="637" y="269"/>
                      <a:pt x="637" y="269"/>
                      <a:pt x="637" y="269"/>
                    </a:cubicBezTo>
                    <a:cubicBezTo>
                      <a:pt x="641" y="269"/>
                      <a:pt x="641" y="269"/>
                      <a:pt x="641" y="269"/>
                    </a:cubicBezTo>
                    <a:cubicBezTo>
                      <a:pt x="641" y="267"/>
                      <a:pt x="641" y="267"/>
                      <a:pt x="641" y="267"/>
                    </a:cubicBezTo>
                    <a:cubicBezTo>
                      <a:pt x="640" y="266"/>
                      <a:pt x="640" y="266"/>
                      <a:pt x="640" y="266"/>
                    </a:cubicBezTo>
                    <a:cubicBezTo>
                      <a:pt x="640" y="266"/>
                      <a:pt x="640" y="266"/>
                      <a:pt x="640" y="266"/>
                    </a:cubicBezTo>
                    <a:cubicBezTo>
                      <a:pt x="642" y="267"/>
                      <a:pt x="642" y="267"/>
                      <a:pt x="642" y="267"/>
                    </a:cubicBezTo>
                    <a:cubicBezTo>
                      <a:pt x="642" y="268"/>
                      <a:pt x="642" y="268"/>
                      <a:pt x="642" y="268"/>
                    </a:cubicBezTo>
                    <a:cubicBezTo>
                      <a:pt x="641" y="271"/>
                      <a:pt x="641" y="271"/>
                      <a:pt x="641" y="271"/>
                    </a:cubicBezTo>
                    <a:cubicBezTo>
                      <a:pt x="639" y="270"/>
                      <a:pt x="639" y="270"/>
                      <a:pt x="639" y="270"/>
                    </a:cubicBezTo>
                    <a:cubicBezTo>
                      <a:pt x="636" y="271"/>
                      <a:pt x="636" y="271"/>
                      <a:pt x="636" y="271"/>
                    </a:cubicBezTo>
                    <a:cubicBezTo>
                      <a:pt x="635" y="270"/>
                      <a:pt x="635" y="270"/>
                      <a:pt x="635" y="270"/>
                    </a:cubicBezTo>
                    <a:cubicBezTo>
                      <a:pt x="633" y="271"/>
                      <a:pt x="633" y="271"/>
                      <a:pt x="633" y="271"/>
                    </a:cubicBezTo>
                    <a:cubicBezTo>
                      <a:pt x="629" y="272"/>
                      <a:pt x="629" y="272"/>
                      <a:pt x="629" y="272"/>
                    </a:cubicBezTo>
                    <a:cubicBezTo>
                      <a:pt x="630" y="271"/>
                      <a:pt x="630" y="271"/>
                      <a:pt x="630" y="271"/>
                    </a:cubicBezTo>
                    <a:cubicBezTo>
                      <a:pt x="630" y="270"/>
                      <a:pt x="630" y="270"/>
                      <a:pt x="630" y="270"/>
                    </a:cubicBezTo>
                    <a:cubicBezTo>
                      <a:pt x="628" y="272"/>
                      <a:pt x="628" y="272"/>
                      <a:pt x="628" y="272"/>
                    </a:cubicBezTo>
                    <a:cubicBezTo>
                      <a:pt x="627" y="274"/>
                      <a:pt x="627" y="274"/>
                      <a:pt x="627" y="274"/>
                    </a:cubicBezTo>
                    <a:cubicBezTo>
                      <a:pt x="624" y="274"/>
                      <a:pt x="624" y="274"/>
                      <a:pt x="624" y="274"/>
                    </a:cubicBezTo>
                    <a:cubicBezTo>
                      <a:pt x="622" y="272"/>
                      <a:pt x="622" y="272"/>
                      <a:pt x="622" y="272"/>
                    </a:cubicBezTo>
                    <a:cubicBezTo>
                      <a:pt x="616" y="273"/>
                      <a:pt x="616" y="273"/>
                      <a:pt x="616" y="273"/>
                    </a:cubicBezTo>
                    <a:cubicBezTo>
                      <a:pt x="613" y="274"/>
                      <a:pt x="613" y="274"/>
                      <a:pt x="613" y="274"/>
                    </a:cubicBezTo>
                    <a:cubicBezTo>
                      <a:pt x="608" y="277"/>
                      <a:pt x="608" y="277"/>
                      <a:pt x="608" y="277"/>
                    </a:cubicBezTo>
                    <a:cubicBezTo>
                      <a:pt x="607" y="277"/>
                      <a:pt x="607" y="277"/>
                      <a:pt x="607" y="277"/>
                    </a:cubicBezTo>
                    <a:cubicBezTo>
                      <a:pt x="606" y="278"/>
                      <a:pt x="606" y="278"/>
                      <a:pt x="606" y="278"/>
                    </a:cubicBezTo>
                    <a:cubicBezTo>
                      <a:pt x="604" y="280"/>
                      <a:pt x="604" y="280"/>
                      <a:pt x="604" y="280"/>
                    </a:cubicBezTo>
                    <a:cubicBezTo>
                      <a:pt x="605" y="282"/>
                      <a:pt x="605" y="282"/>
                      <a:pt x="605" y="282"/>
                    </a:cubicBezTo>
                    <a:cubicBezTo>
                      <a:pt x="604" y="284"/>
                      <a:pt x="604" y="284"/>
                      <a:pt x="604" y="284"/>
                    </a:cubicBezTo>
                    <a:cubicBezTo>
                      <a:pt x="603" y="287"/>
                      <a:pt x="603" y="287"/>
                      <a:pt x="603" y="287"/>
                    </a:cubicBezTo>
                    <a:cubicBezTo>
                      <a:pt x="600" y="290"/>
                      <a:pt x="600" y="290"/>
                      <a:pt x="600" y="290"/>
                    </a:cubicBezTo>
                    <a:cubicBezTo>
                      <a:pt x="597" y="292"/>
                      <a:pt x="597" y="292"/>
                      <a:pt x="597" y="292"/>
                    </a:cubicBezTo>
                    <a:cubicBezTo>
                      <a:pt x="594" y="295"/>
                      <a:pt x="594" y="295"/>
                      <a:pt x="594" y="295"/>
                    </a:cubicBezTo>
                    <a:cubicBezTo>
                      <a:pt x="592" y="296"/>
                      <a:pt x="592" y="296"/>
                      <a:pt x="592" y="296"/>
                    </a:cubicBezTo>
                    <a:cubicBezTo>
                      <a:pt x="591" y="297"/>
                      <a:pt x="591" y="297"/>
                      <a:pt x="591" y="297"/>
                    </a:cubicBezTo>
                    <a:cubicBezTo>
                      <a:pt x="591" y="295"/>
                      <a:pt x="591" y="295"/>
                      <a:pt x="591" y="295"/>
                    </a:cubicBezTo>
                    <a:cubicBezTo>
                      <a:pt x="590" y="294"/>
                      <a:pt x="590" y="294"/>
                      <a:pt x="590" y="294"/>
                    </a:cubicBezTo>
                    <a:cubicBezTo>
                      <a:pt x="589" y="292"/>
                      <a:pt x="589" y="292"/>
                      <a:pt x="589" y="292"/>
                    </a:cubicBezTo>
                    <a:cubicBezTo>
                      <a:pt x="589" y="290"/>
                      <a:pt x="589" y="290"/>
                      <a:pt x="589" y="290"/>
                    </a:cubicBezTo>
                    <a:cubicBezTo>
                      <a:pt x="588" y="292"/>
                      <a:pt x="588" y="292"/>
                      <a:pt x="588" y="292"/>
                    </a:cubicBezTo>
                    <a:cubicBezTo>
                      <a:pt x="588" y="295"/>
                      <a:pt x="588" y="295"/>
                      <a:pt x="588" y="295"/>
                    </a:cubicBezTo>
                    <a:cubicBezTo>
                      <a:pt x="588" y="300"/>
                      <a:pt x="588" y="300"/>
                      <a:pt x="588" y="300"/>
                    </a:cubicBezTo>
                    <a:cubicBezTo>
                      <a:pt x="587" y="304"/>
                      <a:pt x="587" y="304"/>
                      <a:pt x="587" y="304"/>
                    </a:cubicBezTo>
                    <a:cubicBezTo>
                      <a:pt x="583" y="307"/>
                      <a:pt x="583" y="307"/>
                      <a:pt x="583" y="307"/>
                    </a:cubicBezTo>
                    <a:cubicBezTo>
                      <a:pt x="582" y="311"/>
                      <a:pt x="582" y="311"/>
                      <a:pt x="582" y="311"/>
                    </a:cubicBezTo>
                    <a:cubicBezTo>
                      <a:pt x="580" y="313"/>
                      <a:pt x="580" y="313"/>
                      <a:pt x="580" y="313"/>
                    </a:cubicBezTo>
                    <a:cubicBezTo>
                      <a:pt x="578" y="315"/>
                      <a:pt x="578" y="315"/>
                      <a:pt x="578" y="315"/>
                    </a:cubicBezTo>
                    <a:cubicBezTo>
                      <a:pt x="577" y="317"/>
                      <a:pt x="577" y="317"/>
                      <a:pt x="577" y="317"/>
                    </a:cubicBezTo>
                    <a:cubicBezTo>
                      <a:pt x="576" y="316"/>
                      <a:pt x="576" y="316"/>
                      <a:pt x="576" y="316"/>
                    </a:cubicBezTo>
                    <a:cubicBezTo>
                      <a:pt x="578" y="313"/>
                      <a:pt x="578" y="313"/>
                      <a:pt x="578" y="313"/>
                    </a:cubicBezTo>
                    <a:cubicBezTo>
                      <a:pt x="580" y="310"/>
                      <a:pt x="580" y="310"/>
                      <a:pt x="580" y="310"/>
                    </a:cubicBezTo>
                    <a:cubicBezTo>
                      <a:pt x="580" y="306"/>
                      <a:pt x="580" y="306"/>
                      <a:pt x="580" y="306"/>
                    </a:cubicBezTo>
                    <a:cubicBezTo>
                      <a:pt x="580" y="304"/>
                      <a:pt x="580" y="304"/>
                      <a:pt x="580" y="304"/>
                    </a:cubicBezTo>
                    <a:cubicBezTo>
                      <a:pt x="581" y="300"/>
                      <a:pt x="581" y="300"/>
                      <a:pt x="581" y="300"/>
                    </a:cubicBezTo>
                    <a:cubicBezTo>
                      <a:pt x="580" y="299"/>
                      <a:pt x="580" y="299"/>
                      <a:pt x="580" y="299"/>
                    </a:cubicBezTo>
                    <a:cubicBezTo>
                      <a:pt x="582" y="297"/>
                      <a:pt x="582" y="297"/>
                      <a:pt x="582" y="297"/>
                    </a:cubicBezTo>
                    <a:cubicBezTo>
                      <a:pt x="583" y="295"/>
                      <a:pt x="583" y="295"/>
                      <a:pt x="583" y="295"/>
                    </a:cubicBezTo>
                    <a:cubicBezTo>
                      <a:pt x="585" y="293"/>
                      <a:pt x="585" y="293"/>
                      <a:pt x="585" y="293"/>
                    </a:cubicBezTo>
                    <a:cubicBezTo>
                      <a:pt x="585" y="292"/>
                      <a:pt x="585" y="292"/>
                      <a:pt x="585" y="292"/>
                    </a:cubicBezTo>
                    <a:cubicBezTo>
                      <a:pt x="584" y="292"/>
                      <a:pt x="584" y="292"/>
                      <a:pt x="584" y="292"/>
                    </a:cubicBezTo>
                    <a:cubicBezTo>
                      <a:pt x="580" y="295"/>
                      <a:pt x="580" y="295"/>
                      <a:pt x="580" y="295"/>
                    </a:cubicBezTo>
                    <a:cubicBezTo>
                      <a:pt x="579" y="297"/>
                      <a:pt x="579" y="297"/>
                      <a:pt x="579" y="297"/>
                    </a:cubicBezTo>
                    <a:cubicBezTo>
                      <a:pt x="576" y="300"/>
                      <a:pt x="576" y="300"/>
                      <a:pt x="576" y="300"/>
                    </a:cubicBezTo>
                    <a:cubicBezTo>
                      <a:pt x="576" y="303"/>
                      <a:pt x="576" y="303"/>
                      <a:pt x="576" y="303"/>
                    </a:cubicBezTo>
                    <a:cubicBezTo>
                      <a:pt x="578" y="305"/>
                      <a:pt x="578" y="305"/>
                      <a:pt x="578" y="305"/>
                    </a:cubicBezTo>
                    <a:cubicBezTo>
                      <a:pt x="577" y="306"/>
                      <a:pt x="577" y="306"/>
                      <a:pt x="577" y="306"/>
                    </a:cubicBezTo>
                    <a:cubicBezTo>
                      <a:pt x="572" y="305"/>
                      <a:pt x="572" y="305"/>
                      <a:pt x="572" y="305"/>
                    </a:cubicBezTo>
                    <a:cubicBezTo>
                      <a:pt x="570" y="304"/>
                      <a:pt x="570" y="304"/>
                      <a:pt x="570" y="304"/>
                    </a:cubicBezTo>
                    <a:cubicBezTo>
                      <a:pt x="572" y="303"/>
                      <a:pt x="572" y="303"/>
                      <a:pt x="572" y="303"/>
                    </a:cubicBezTo>
                    <a:cubicBezTo>
                      <a:pt x="573" y="301"/>
                      <a:pt x="573" y="301"/>
                      <a:pt x="573" y="301"/>
                    </a:cubicBezTo>
                    <a:cubicBezTo>
                      <a:pt x="570" y="303"/>
                      <a:pt x="570" y="303"/>
                      <a:pt x="570" y="303"/>
                    </a:cubicBezTo>
                    <a:cubicBezTo>
                      <a:pt x="569" y="305"/>
                      <a:pt x="569" y="305"/>
                      <a:pt x="569" y="305"/>
                    </a:cubicBezTo>
                    <a:cubicBezTo>
                      <a:pt x="570" y="306"/>
                      <a:pt x="570" y="306"/>
                      <a:pt x="570" y="306"/>
                    </a:cubicBezTo>
                    <a:cubicBezTo>
                      <a:pt x="576" y="307"/>
                      <a:pt x="576" y="307"/>
                      <a:pt x="576" y="307"/>
                    </a:cubicBezTo>
                    <a:cubicBezTo>
                      <a:pt x="576" y="310"/>
                      <a:pt x="576" y="310"/>
                      <a:pt x="576" y="310"/>
                    </a:cubicBezTo>
                    <a:cubicBezTo>
                      <a:pt x="574" y="311"/>
                      <a:pt x="574" y="311"/>
                      <a:pt x="574" y="311"/>
                    </a:cubicBezTo>
                    <a:cubicBezTo>
                      <a:pt x="572" y="310"/>
                      <a:pt x="572" y="310"/>
                      <a:pt x="572" y="310"/>
                    </a:cubicBezTo>
                    <a:cubicBezTo>
                      <a:pt x="575" y="312"/>
                      <a:pt x="575" y="312"/>
                      <a:pt x="575" y="312"/>
                    </a:cubicBezTo>
                    <a:cubicBezTo>
                      <a:pt x="574" y="314"/>
                      <a:pt x="574" y="314"/>
                      <a:pt x="574" y="314"/>
                    </a:cubicBezTo>
                    <a:cubicBezTo>
                      <a:pt x="573" y="314"/>
                      <a:pt x="573" y="314"/>
                      <a:pt x="573" y="314"/>
                    </a:cubicBezTo>
                    <a:cubicBezTo>
                      <a:pt x="572" y="313"/>
                      <a:pt x="572" y="313"/>
                      <a:pt x="572" y="313"/>
                    </a:cubicBezTo>
                    <a:cubicBezTo>
                      <a:pt x="573" y="316"/>
                      <a:pt x="573" y="316"/>
                      <a:pt x="573" y="316"/>
                    </a:cubicBezTo>
                    <a:cubicBezTo>
                      <a:pt x="572" y="317"/>
                      <a:pt x="572" y="317"/>
                      <a:pt x="572" y="317"/>
                    </a:cubicBezTo>
                    <a:cubicBezTo>
                      <a:pt x="569" y="316"/>
                      <a:pt x="569" y="316"/>
                      <a:pt x="569" y="316"/>
                    </a:cubicBezTo>
                    <a:cubicBezTo>
                      <a:pt x="572" y="320"/>
                      <a:pt x="572" y="320"/>
                      <a:pt x="572" y="320"/>
                    </a:cubicBezTo>
                    <a:cubicBezTo>
                      <a:pt x="574" y="320"/>
                      <a:pt x="574" y="320"/>
                      <a:pt x="574" y="320"/>
                    </a:cubicBezTo>
                    <a:cubicBezTo>
                      <a:pt x="576" y="321"/>
                      <a:pt x="576" y="321"/>
                      <a:pt x="576" y="321"/>
                    </a:cubicBezTo>
                    <a:cubicBezTo>
                      <a:pt x="576" y="329"/>
                      <a:pt x="576" y="329"/>
                      <a:pt x="576" y="329"/>
                    </a:cubicBezTo>
                    <a:cubicBezTo>
                      <a:pt x="575" y="326"/>
                      <a:pt x="575" y="326"/>
                      <a:pt x="575" y="326"/>
                    </a:cubicBezTo>
                    <a:cubicBezTo>
                      <a:pt x="573" y="325"/>
                      <a:pt x="573" y="325"/>
                      <a:pt x="573" y="325"/>
                    </a:cubicBezTo>
                    <a:cubicBezTo>
                      <a:pt x="572" y="326"/>
                      <a:pt x="572" y="326"/>
                      <a:pt x="572" y="326"/>
                    </a:cubicBezTo>
                    <a:cubicBezTo>
                      <a:pt x="569" y="327"/>
                      <a:pt x="569" y="327"/>
                      <a:pt x="569" y="327"/>
                    </a:cubicBezTo>
                    <a:cubicBezTo>
                      <a:pt x="568" y="325"/>
                      <a:pt x="568" y="325"/>
                      <a:pt x="568" y="325"/>
                    </a:cubicBezTo>
                    <a:cubicBezTo>
                      <a:pt x="567" y="328"/>
                      <a:pt x="567" y="328"/>
                      <a:pt x="567" y="328"/>
                    </a:cubicBezTo>
                    <a:cubicBezTo>
                      <a:pt x="570" y="328"/>
                      <a:pt x="570" y="328"/>
                      <a:pt x="570" y="328"/>
                    </a:cubicBezTo>
                    <a:cubicBezTo>
                      <a:pt x="573" y="328"/>
                      <a:pt x="573" y="328"/>
                      <a:pt x="573" y="328"/>
                    </a:cubicBezTo>
                    <a:cubicBezTo>
                      <a:pt x="574" y="330"/>
                      <a:pt x="574" y="330"/>
                      <a:pt x="574" y="330"/>
                    </a:cubicBezTo>
                    <a:cubicBezTo>
                      <a:pt x="572" y="332"/>
                      <a:pt x="572" y="332"/>
                      <a:pt x="572" y="332"/>
                    </a:cubicBezTo>
                    <a:cubicBezTo>
                      <a:pt x="567" y="331"/>
                      <a:pt x="567" y="331"/>
                      <a:pt x="567" y="331"/>
                    </a:cubicBezTo>
                    <a:cubicBezTo>
                      <a:pt x="567" y="332"/>
                      <a:pt x="567" y="332"/>
                      <a:pt x="567" y="332"/>
                    </a:cubicBezTo>
                    <a:cubicBezTo>
                      <a:pt x="564" y="332"/>
                      <a:pt x="564" y="332"/>
                      <a:pt x="564" y="332"/>
                    </a:cubicBezTo>
                    <a:cubicBezTo>
                      <a:pt x="567" y="334"/>
                      <a:pt x="567" y="334"/>
                      <a:pt x="567" y="334"/>
                    </a:cubicBezTo>
                    <a:cubicBezTo>
                      <a:pt x="565" y="336"/>
                      <a:pt x="565" y="336"/>
                      <a:pt x="565" y="336"/>
                    </a:cubicBezTo>
                    <a:cubicBezTo>
                      <a:pt x="567" y="336"/>
                      <a:pt x="567" y="336"/>
                      <a:pt x="567" y="336"/>
                    </a:cubicBezTo>
                    <a:cubicBezTo>
                      <a:pt x="569" y="337"/>
                      <a:pt x="569" y="337"/>
                      <a:pt x="569" y="337"/>
                    </a:cubicBezTo>
                    <a:cubicBezTo>
                      <a:pt x="566" y="340"/>
                      <a:pt x="566" y="340"/>
                      <a:pt x="566" y="340"/>
                    </a:cubicBezTo>
                    <a:cubicBezTo>
                      <a:pt x="567" y="338"/>
                      <a:pt x="567" y="338"/>
                      <a:pt x="567" y="338"/>
                    </a:cubicBezTo>
                    <a:cubicBezTo>
                      <a:pt x="565" y="339"/>
                      <a:pt x="565" y="339"/>
                      <a:pt x="565" y="339"/>
                    </a:cubicBezTo>
                    <a:cubicBezTo>
                      <a:pt x="562" y="340"/>
                      <a:pt x="562" y="340"/>
                      <a:pt x="562" y="340"/>
                    </a:cubicBezTo>
                    <a:cubicBezTo>
                      <a:pt x="560" y="339"/>
                      <a:pt x="560" y="339"/>
                      <a:pt x="560" y="339"/>
                    </a:cubicBezTo>
                    <a:cubicBezTo>
                      <a:pt x="557" y="341"/>
                      <a:pt x="557" y="341"/>
                      <a:pt x="557" y="341"/>
                    </a:cubicBezTo>
                    <a:cubicBezTo>
                      <a:pt x="554" y="344"/>
                      <a:pt x="554" y="344"/>
                      <a:pt x="554" y="344"/>
                    </a:cubicBezTo>
                    <a:cubicBezTo>
                      <a:pt x="552" y="345"/>
                      <a:pt x="552" y="345"/>
                      <a:pt x="552" y="345"/>
                    </a:cubicBezTo>
                    <a:cubicBezTo>
                      <a:pt x="548" y="346"/>
                      <a:pt x="548" y="346"/>
                      <a:pt x="548" y="346"/>
                    </a:cubicBezTo>
                    <a:cubicBezTo>
                      <a:pt x="542" y="349"/>
                      <a:pt x="542" y="349"/>
                      <a:pt x="542" y="349"/>
                    </a:cubicBezTo>
                    <a:cubicBezTo>
                      <a:pt x="538" y="355"/>
                      <a:pt x="538" y="355"/>
                      <a:pt x="538" y="355"/>
                    </a:cubicBezTo>
                    <a:cubicBezTo>
                      <a:pt x="532" y="358"/>
                      <a:pt x="532" y="358"/>
                      <a:pt x="532" y="358"/>
                    </a:cubicBezTo>
                    <a:cubicBezTo>
                      <a:pt x="531" y="360"/>
                      <a:pt x="531" y="360"/>
                      <a:pt x="531" y="360"/>
                    </a:cubicBezTo>
                    <a:cubicBezTo>
                      <a:pt x="528" y="360"/>
                      <a:pt x="528" y="360"/>
                      <a:pt x="528" y="360"/>
                    </a:cubicBezTo>
                    <a:cubicBezTo>
                      <a:pt x="526" y="361"/>
                      <a:pt x="526" y="361"/>
                      <a:pt x="526" y="361"/>
                    </a:cubicBezTo>
                    <a:cubicBezTo>
                      <a:pt x="524" y="362"/>
                      <a:pt x="524" y="362"/>
                      <a:pt x="524" y="362"/>
                    </a:cubicBezTo>
                    <a:cubicBezTo>
                      <a:pt x="523" y="364"/>
                      <a:pt x="523" y="364"/>
                      <a:pt x="523" y="364"/>
                    </a:cubicBezTo>
                    <a:cubicBezTo>
                      <a:pt x="521" y="366"/>
                      <a:pt x="521" y="366"/>
                      <a:pt x="521" y="366"/>
                    </a:cubicBezTo>
                    <a:cubicBezTo>
                      <a:pt x="521" y="367"/>
                      <a:pt x="521" y="367"/>
                      <a:pt x="521" y="367"/>
                    </a:cubicBezTo>
                    <a:cubicBezTo>
                      <a:pt x="519" y="369"/>
                      <a:pt x="519" y="369"/>
                      <a:pt x="519" y="369"/>
                    </a:cubicBezTo>
                    <a:cubicBezTo>
                      <a:pt x="518" y="372"/>
                      <a:pt x="518" y="372"/>
                      <a:pt x="518" y="372"/>
                    </a:cubicBezTo>
                    <a:cubicBezTo>
                      <a:pt x="515" y="376"/>
                      <a:pt x="515" y="376"/>
                      <a:pt x="515" y="376"/>
                    </a:cubicBezTo>
                    <a:cubicBezTo>
                      <a:pt x="512" y="382"/>
                      <a:pt x="512" y="382"/>
                      <a:pt x="512" y="382"/>
                    </a:cubicBezTo>
                    <a:cubicBezTo>
                      <a:pt x="512" y="385"/>
                      <a:pt x="512" y="385"/>
                      <a:pt x="512" y="385"/>
                    </a:cubicBezTo>
                    <a:cubicBezTo>
                      <a:pt x="512" y="389"/>
                      <a:pt x="512" y="389"/>
                      <a:pt x="512" y="389"/>
                    </a:cubicBezTo>
                    <a:cubicBezTo>
                      <a:pt x="514" y="395"/>
                      <a:pt x="514" y="395"/>
                      <a:pt x="514" y="395"/>
                    </a:cubicBezTo>
                    <a:cubicBezTo>
                      <a:pt x="514" y="397"/>
                      <a:pt x="514" y="397"/>
                      <a:pt x="514" y="397"/>
                    </a:cubicBezTo>
                    <a:cubicBezTo>
                      <a:pt x="513" y="398"/>
                      <a:pt x="513" y="398"/>
                      <a:pt x="513" y="398"/>
                    </a:cubicBezTo>
                    <a:cubicBezTo>
                      <a:pt x="513" y="401"/>
                      <a:pt x="513" y="401"/>
                      <a:pt x="513" y="401"/>
                    </a:cubicBezTo>
                    <a:cubicBezTo>
                      <a:pt x="514" y="406"/>
                      <a:pt x="514" y="406"/>
                      <a:pt x="514" y="406"/>
                    </a:cubicBezTo>
                    <a:cubicBezTo>
                      <a:pt x="515" y="403"/>
                      <a:pt x="515" y="403"/>
                      <a:pt x="515" y="403"/>
                    </a:cubicBezTo>
                    <a:cubicBezTo>
                      <a:pt x="515" y="399"/>
                      <a:pt x="515" y="399"/>
                      <a:pt x="515" y="399"/>
                    </a:cubicBezTo>
                    <a:cubicBezTo>
                      <a:pt x="515" y="398"/>
                      <a:pt x="515" y="398"/>
                      <a:pt x="515" y="398"/>
                    </a:cubicBezTo>
                    <a:cubicBezTo>
                      <a:pt x="516" y="399"/>
                      <a:pt x="516" y="399"/>
                      <a:pt x="516" y="399"/>
                    </a:cubicBezTo>
                    <a:cubicBezTo>
                      <a:pt x="515" y="402"/>
                      <a:pt x="515" y="402"/>
                      <a:pt x="515" y="402"/>
                    </a:cubicBezTo>
                    <a:cubicBezTo>
                      <a:pt x="515" y="407"/>
                      <a:pt x="515" y="407"/>
                      <a:pt x="515" y="407"/>
                    </a:cubicBezTo>
                    <a:cubicBezTo>
                      <a:pt x="516" y="411"/>
                      <a:pt x="516" y="411"/>
                      <a:pt x="516" y="411"/>
                    </a:cubicBezTo>
                    <a:cubicBezTo>
                      <a:pt x="517" y="419"/>
                      <a:pt x="517" y="419"/>
                      <a:pt x="517" y="419"/>
                    </a:cubicBezTo>
                    <a:cubicBezTo>
                      <a:pt x="515" y="425"/>
                      <a:pt x="515" y="425"/>
                      <a:pt x="515" y="425"/>
                    </a:cubicBezTo>
                    <a:cubicBezTo>
                      <a:pt x="513" y="428"/>
                      <a:pt x="513" y="428"/>
                      <a:pt x="513" y="428"/>
                    </a:cubicBezTo>
                    <a:cubicBezTo>
                      <a:pt x="513" y="431"/>
                      <a:pt x="513" y="431"/>
                      <a:pt x="513" y="431"/>
                    </a:cubicBezTo>
                    <a:cubicBezTo>
                      <a:pt x="510" y="433"/>
                      <a:pt x="510" y="433"/>
                      <a:pt x="510" y="433"/>
                    </a:cubicBezTo>
                    <a:cubicBezTo>
                      <a:pt x="508" y="434"/>
                      <a:pt x="508" y="434"/>
                      <a:pt x="508" y="434"/>
                    </a:cubicBezTo>
                    <a:cubicBezTo>
                      <a:pt x="505" y="434"/>
                      <a:pt x="505" y="434"/>
                      <a:pt x="505" y="434"/>
                    </a:cubicBezTo>
                    <a:cubicBezTo>
                      <a:pt x="503" y="434"/>
                      <a:pt x="503" y="434"/>
                      <a:pt x="503" y="434"/>
                    </a:cubicBezTo>
                    <a:cubicBezTo>
                      <a:pt x="502" y="432"/>
                      <a:pt x="502" y="432"/>
                      <a:pt x="502" y="432"/>
                    </a:cubicBezTo>
                    <a:cubicBezTo>
                      <a:pt x="502" y="431"/>
                      <a:pt x="502" y="431"/>
                      <a:pt x="502" y="431"/>
                    </a:cubicBezTo>
                    <a:cubicBezTo>
                      <a:pt x="503" y="433"/>
                      <a:pt x="503" y="433"/>
                      <a:pt x="503" y="433"/>
                    </a:cubicBezTo>
                    <a:cubicBezTo>
                      <a:pt x="505" y="432"/>
                      <a:pt x="505" y="432"/>
                      <a:pt x="505" y="432"/>
                    </a:cubicBezTo>
                    <a:cubicBezTo>
                      <a:pt x="505" y="430"/>
                      <a:pt x="505" y="430"/>
                      <a:pt x="505" y="430"/>
                    </a:cubicBezTo>
                    <a:cubicBezTo>
                      <a:pt x="503" y="429"/>
                      <a:pt x="503" y="429"/>
                      <a:pt x="503" y="429"/>
                    </a:cubicBezTo>
                    <a:cubicBezTo>
                      <a:pt x="501" y="427"/>
                      <a:pt x="501" y="427"/>
                      <a:pt x="501" y="427"/>
                    </a:cubicBezTo>
                    <a:cubicBezTo>
                      <a:pt x="499" y="426"/>
                      <a:pt x="499" y="426"/>
                      <a:pt x="499" y="426"/>
                    </a:cubicBezTo>
                    <a:cubicBezTo>
                      <a:pt x="499" y="422"/>
                      <a:pt x="499" y="422"/>
                      <a:pt x="499" y="422"/>
                    </a:cubicBezTo>
                    <a:cubicBezTo>
                      <a:pt x="498" y="419"/>
                      <a:pt x="498" y="419"/>
                      <a:pt x="498" y="419"/>
                    </a:cubicBezTo>
                    <a:cubicBezTo>
                      <a:pt x="499" y="416"/>
                      <a:pt x="499" y="416"/>
                      <a:pt x="499" y="416"/>
                    </a:cubicBezTo>
                    <a:cubicBezTo>
                      <a:pt x="498" y="415"/>
                      <a:pt x="498" y="415"/>
                      <a:pt x="498" y="415"/>
                    </a:cubicBezTo>
                    <a:cubicBezTo>
                      <a:pt x="498" y="416"/>
                      <a:pt x="498" y="416"/>
                      <a:pt x="498" y="416"/>
                    </a:cubicBezTo>
                    <a:cubicBezTo>
                      <a:pt x="497" y="416"/>
                      <a:pt x="497" y="416"/>
                      <a:pt x="497" y="416"/>
                    </a:cubicBezTo>
                    <a:cubicBezTo>
                      <a:pt x="496" y="411"/>
                      <a:pt x="496" y="411"/>
                      <a:pt x="496" y="411"/>
                    </a:cubicBezTo>
                    <a:cubicBezTo>
                      <a:pt x="498" y="408"/>
                      <a:pt x="498" y="408"/>
                      <a:pt x="498" y="408"/>
                    </a:cubicBezTo>
                    <a:cubicBezTo>
                      <a:pt x="498" y="406"/>
                      <a:pt x="498" y="406"/>
                      <a:pt x="498" y="406"/>
                    </a:cubicBezTo>
                    <a:cubicBezTo>
                      <a:pt x="498" y="406"/>
                      <a:pt x="498" y="406"/>
                      <a:pt x="498" y="406"/>
                    </a:cubicBezTo>
                    <a:cubicBezTo>
                      <a:pt x="496" y="407"/>
                      <a:pt x="496" y="407"/>
                      <a:pt x="496" y="407"/>
                    </a:cubicBezTo>
                    <a:cubicBezTo>
                      <a:pt x="495" y="408"/>
                      <a:pt x="495" y="408"/>
                      <a:pt x="495" y="408"/>
                    </a:cubicBezTo>
                    <a:cubicBezTo>
                      <a:pt x="495" y="403"/>
                      <a:pt x="495" y="403"/>
                      <a:pt x="495" y="403"/>
                    </a:cubicBezTo>
                    <a:cubicBezTo>
                      <a:pt x="498" y="399"/>
                      <a:pt x="498" y="399"/>
                      <a:pt x="498" y="399"/>
                    </a:cubicBezTo>
                    <a:cubicBezTo>
                      <a:pt x="498" y="396"/>
                      <a:pt x="498" y="396"/>
                      <a:pt x="498" y="396"/>
                    </a:cubicBezTo>
                    <a:cubicBezTo>
                      <a:pt x="495" y="392"/>
                      <a:pt x="495" y="392"/>
                      <a:pt x="495" y="392"/>
                    </a:cubicBezTo>
                    <a:cubicBezTo>
                      <a:pt x="493" y="388"/>
                      <a:pt x="493" y="388"/>
                      <a:pt x="493" y="388"/>
                    </a:cubicBezTo>
                    <a:cubicBezTo>
                      <a:pt x="491" y="386"/>
                      <a:pt x="491" y="386"/>
                      <a:pt x="491" y="386"/>
                    </a:cubicBezTo>
                    <a:cubicBezTo>
                      <a:pt x="489" y="385"/>
                      <a:pt x="489" y="385"/>
                      <a:pt x="489" y="385"/>
                    </a:cubicBezTo>
                    <a:cubicBezTo>
                      <a:pt x="486" y="386"/>
                      <a:pt x="486" y="386"/>
                      <a:pt x="486" y="386"/>
                    </a:cubicBezTo>
                    <a:cubicBezTo>
                      <a:pt x="484" y="387"/>
                      <a:pt x="484" y="387"/>
                      <a:pt x="484" y="387"/>
                    </a:cubicBezTo>
                    <a:cubicBezTo>
                      <a:pt x="484" y="388"/>
                      <a:pt x="484" y="388"/>
                      <a:pt x="484" y="388"/>
                    </a:cubicBezTo>
                    <a:cubicBezTo>
                      <a:pt x="480" y="389"/>
                      <a:pt x="480" y="389"/>
                      <a:pt x="480" y="389"/>
                    </a:cubicBezTo>
                    <a:cubicBezTo>
                      <a:pt x="480" y="390"/>
                      <a:pt x="480" y="390"/>
                      <a:pt x="480" y="390"/>
                    </a:cubicBezTo>
                    <a:cubicBezTo>
                      <a:pt x="479" y="390"/>
                      <a:pt x="479" y="390"/>
                      <a:pt x="479" y="390"/>
                    </a:cubicBezTo>
                    <a:cubicBezTo>
                      <a:pt x="478" y="389"/>
                      <a:pt x="478" y="389"/>
                      <a:pt x="478" y="389"/>
                    </a:cubicBezTo>
                    <a:cubicBezTo>
                      <a:pt x="478" y="387"/>
                      <a:pt x="478" y="387"/>
                      <a:pt x="478" y="387"/>
                    </a:cubicBezTo>
                    <a:cubicBezTo>
                      <a:pt x="479" y="387"/>
                      <a:pt x="479" y="387"/>
                      <a:pt x="479" y="387"/>
                    </a:cubicBezTo>
                    <a:cubicBezTo>
                      <a:pt x="478" y="385"/>
                      <a:pt x="478" y="385"/>
                      <a:pt x="478" y="385"/>
                    </a:cubicBezTo>
                    <a:cubicBezTo>
                      <a:pt x="477" y="383"/>
                      <a:pt x="477" y="383"/>
                      <a:pt x="477" y="383"/>
                    </a:cubicBezTo>
                    <a:cubicBezTo>
                      <a:pt x="476" y="385"/>
                      <a:pt x="476" y="385"/>
                      <a:pt x="476" y="385"/>
                    </a:cubicBezTo>
                    <a:cubicBezTo>
                      <a:pt x="474" y="384"/>
                      <a:pt x="474" y="384"/>
                      <a:pt x="474" y="384"/>
                    </a:cubicBezTo>
                    <a:cubicBezTo>
                      <a:pt x="473" y="383"/>
                      <a:pt x="473" y="383"/>
                      <a:pt x="473" y="383"/>
                    </a:cubicBezTo>
                    <a:cubicBezTo>
                      <a:pt x="475" y="383"/>
                      <a:pt x="475" y="383"/>
                      <a:pt x="475" y="383"/>
                    </a:cubicBezTo>
                    <a:cubicBezTo>
                      <a:pt x="471" y="382"/>
                      <a:pt x="471" y="382"/>
                      <a:pt x="471" y="382"/>
                    </a:cubicBezTo>
                    <a:cubicBezTo>
                      <a:pt x="470" y="382"/>
                      <a:pt x="470" y="382"/>
                      <a:pt x="470" y="382"/>
                    </a:cubicBezTo>
                    <a:cubicBezTo>
                      <a:pt x="468" y="383"/>
                      <a:pt x="468" y="383"/>
                      <a:pt x="468" y="383"/>
                    </a:cubicBezTo>
                    <a:cubicBezTo>
                      <a:pt x="466" y="382"/>
                      <a:pt x="466" y="382"/>
                      <a:pt x="466" y="382"/>
                    </a:cubicBezTo>
                    <a:cubicBezTo>
                      <a:pt x="464" y="382"/>
                      <a:pt x="464" y="382"/>
                      <a:pt x="464" y="382"/>
                    </a:cubicBezTo>
                    <a:cubicBezTo>
                      <a:pt x="462" y="382"/>
                      <a:pt x="462" y="382"/>
                      <a:pt x="462" y="382"/>
                    </a:cubicBezTo>
                    <a:cubicBezTo>
                      <a:pt x="461" y="383"/>
                      <a:pt x="461" y="383"/>
                      <a:pt x="461" y="383"/>
                    </a:cubicBezTo>
                    <a:cubicBezTo>
                      <a:pt x="459" y="383"/>
                      <a:pt x="459" y="383"/>
                      <a:pt x="459" y="383"/>
                    </a:cubicBezTo>
                    <a:cubicBezTo>
                      <a:pt x="460" y="382"/>
                      <a:pt x="460" y="382"/>
                      <a:pt x="460" y="382"/>
                    </a:cubicBezTo>
                    <a:cubicBezTo>
                      <a:pt x="460" y="380"/>
                      <a:pt x="460" y="380"/>
                      <a:pt x="460" y="380"/>
                    </a:cubicBezTo>
                    <a:cubicBezTo>
                      <a:pt x="458" y="381"/>
                      <a:pt x="458" y="381"/>
                      <a:pt x="458" y="381"/>
                    </a:cubicBezTo>
                    <a:cubicBezTo>
                      <a:pt x="458" y="382"/>
                      <a:pt x="458" y="382"/>
                      <a:pt x="458" y="382"/>
                    </a:cubicBezTo>
                    <a:cubicBezTo>
                      <a:pt x="454" y="382"/>
                      <a:pt x="454" y="382"/>
                      <a:pt x="454" y="382"/>
                    </a:cubicBezTo>
                    <a:cubicBezTo>
                      <a:pt x="450" y="382"/>
                      <a:pt x="450" y="382"/>
                      <a:pt x="450" y="382"/>
                    </a:cubicBezTo>
                    <a:cubicBezTo>
                      <a:pt x="448" y="383"/>
                      <a:pt x="448" y="383"/>
                      <a:pt x="448" y="383"/>
                    </a:cubicBezTo>
                    <a:cubicBezTo>
                      <a:pt x="447" y="382"/>
                      <a:pt x="447" y="382"/>
                      <a:pt x="447" y="382"/>
                    </a:cubicBezTo>
                    <a:cubicBezTo>
                      <a:pt x="443" y="383"/>
                      <a:pt x="443" y="383"/>
                      <a:pt x="443" y="383"/>
                    </a:cubicBezTo>
                    <a:cubicBezTo>
                      <a:pt x="442" y="382"/>
                      <a:pt x="442" y="382"/>
                      <a:pt x="442" y="382"/>
                    </a:cubicBezTo>
                    <a:cubicBezTo>
                      <a:pt x="440" y="381"/>
                      <a:pt x="440" y="381"/>
                      <a:pt x="440" y="381"/>
                    </a:cubicBezTo>
                    <a:cubicBezTo>
                      <a:pt x="437" y="382"/>
                      <a:pt x="437" y="382"/>
                      <a:pt x="437" y="382"/>
                    </a:cubicBezTo>
                    <a:cubicBezTo>
                      <a:pt x="437" y="382"/>
                      <a:pt x="437" y="382"/>
                      <a:pt x="437" y="382"/>
                    </a:cubicBezTo>
                    <a:cubicBezTo>
                      <a:pt x="439" y="383"/>
                      <a:pt x="439" y="383"/>
                      <a:pt x="439" y="383"/>
                    </a:cubicBezTo>
                    <a:cubicBezTo>
                      <a:pt x="440" y="385"/>
                      <a:pt x="440" y="385"/>
                      <a:pt x="440" y="385"/>
                    </a:cubicBezTo>
                    <a:cubicBezTo>
                      <a:pt x="442" y="384"/>
                      <a:pt x="442" y="384"/>
                      <a:pt x="442" y="384"/>
                    </a:cubicBezTo>
                    <a:cubicBezTo>
                      <a:pt x="443" y="384"/>
                      <a:pt x="443" y="384"/>
                      <a:pt x="443" y="384"/>
                    </a:cubicBezTo>
                    <a:cubicBezTo>
                      <a:pt x="443" y="386"/>
                      <a:pt x="443" y="386"/>
                      <a:pt x="443" y="386"/>
                    </a:cubicBezTo>
                    <a:cubicBezTo>
                      <a:pt x="445" y="385"/>
                      <a:pt x="445" y="385"/>
                      <a:pt x="445" y="385"/>
                    </a:cubicBezTo>
                    <a:cubicBezTo>
                      <a:pt x="446" y="386"/>
                      <a:pt x="446" y="386"/>
                      <a:pt x="446" y="386"/>
                    </a:cubicBezTo>
                    <a:cubicBezTo>
                      <a:pt x="444" y="388"/>
                      <a:pt x="444" y="388"/>
                      <a:pt x="444" y="388"/>
                    </a:cubicBezTo>
                    <a:cubicBezTo>
                      <a:pt x="443" y="390"/>
                      <a:pt x="443" y="390"/>
                      <a:pt x="443" y="390"/>
                    </a:cubicBezTo>
                    <a:cubicBezTo>
                      <a:pt x="443" y="391"/>
                      <a:pt x="443" y="391"/>
                      <a:pt x="443" y="391"/>
                    </a:cubicBezTo>
                    <a:cubicBezTo>
                      <a:pt x="445" y="392"/>
                      <a:pt x="445" y="392"/>
                      <a:pt x="445" y="392"/>
                    </a:cubicBezTo>
                    <a:cubicBezTo>
                      <a:pt x="445" y="393"/>
                      <a:pt x="445" y="393"/>
                      <a:pt x="445" y="393"/>
                    </a:cubicBezTo>
                    <a:cubicBezTo>
                      <a:pt x="446" y="394"/>
                      <a:pt x="446" y="394"/>
                      <a:pt x="446" y="394"/>
                    </a:cubicBezTo>
                    <a:cubicBezTo>
                      <a:pt x="446" y="396"/>
                      <a:pt x="446" y="396"/>
                      <a:pt x="446" y="396"/>
                    </a:cubicBezTo>
                    <a:cubicBezTo>
                      <a:pt x="444" y="395"/>
                      <a:pt x="444" y="395"/>
                      <a:pt x="444" y="395"/>
                    </a:cubicBezTo>
                    <a:cubicBezTo>
                      <a:pt x="443" y="394"/>
                      <a:pt x="443" y="394"/>
                      <a:pt x="443" y="394"/>
                    </a:cubicBezTo>
                    <a:cubicBezTo>
                      <a:pt x="441" y="391"/>
                      <a:pt x="441" y="391"/>
                      <a:pt x="441" y="391"/>
                    </a:cubicBezTo>
                    <a:cubicBezTo>
                      <a:pt x="440" y="390"/>
                      <a:pt x="440" y="390"/>
                      <a:pt x="440" y="390"/>
                    </a:cubicBezTo>
                    <a:cubicBezTo>
                      <a:pt x="438" y="390"/>
                      <a:pt x="438" y="390"/>
                      <a:pt x="438" y="390"/>
                    </a:cubicBezTo>
                    <a:cubicBezTo>
                      <a:pt x="438" y="392"/>
                      <a:pt x="438" y="392"/>
                      <a:pt x="438" y="392"/>
                    </a:cubicBezTo>
                    <a:cubicBezTo>
                      <a:pt x="438" y="393"/>
                      <a:pt x="438" y="393"/>
                      <a:pt x="438" y="393"/>
                    </a:cubicBezTo>
                    <a:cubicBezTo>
                      <a:pt x="437" y="394"/>
                      <a:pt x="437" y="394"/>
                      <a:pt x="437" y="394"/>
                    </a:cubicBezTo>
                    <a:cubicBezTo>
                      <a:pt x="435" y="393"/>
                      <a:pt x="435" y="393"/>
                      <a:pt x="435" y="393"/>
                    </a:cubicBezTo>
                    <a:cubicBezTo>
                      <a:pt x="433" y="393"/>
                      <a:pt x="433" y="393"/>
                      <a:pt x="433" y="393"/>
                    </a:cubicBezTo>
                    <a:cubicBezTo>
                      <a:pt x="432" y="394"/>
                      <a:pt x="432" y="394"/>
                      <a:pt x="432" y="394"/>
                    </a:cubicBezTo>
                    <a:cubicBezTo>
                      <a:pt x="429" y="394"/>
                      <a:pt x="429" y="394"/>
                      <a:pt x="429" y="394"/>
                    </a:cubicBezTo>
                    <a:cubicBezTo>
                      <a:pt x="428" y="393"/>
                      <a:pt x="428" y="393"/>
                      <a:pt x="428" y="393"/>
                    </a:cubicBezTo>
                    <a:cubicBezTo>
                      <a:pt x="429" y="390"/>
                      <a:pt x="429" y="390"/>
                      <a:pt x="429" y="390"/>
                    </a:cubicBezTo>
                    <a:cubicBezTo>
                      <a:pt x="426" y="390"/>
                      <a:pt x="426" y="390"/>
                      <a:pt x="426" y="390"/>
                    </a:cubicBezTo>
                    <a:cubicBezTo>
                      <a:pt x="424" y="390"/>
                      <a:pt x="424" y="390"/>
                      <a:pt x="424" y="390"/>
                    </a:cubicBezTo>
                    <a:cubicBezTo>
                      <a:pt x="423" y="390"/>
                      <a:pt x="423" y="390"/>
                      <a:pt x="423" y="390"/>
                    </a:cubicBezTo>
                    <a:cubicBezTo>
                      <a:pt x="425" y="388"/>
                      <a:pt x="425" y="388"/>
                      <a:pt x="425" y="388"/>
                    </a:cubicBezTo>
                    <a:cubicBezTo>
                      <a:pt x="423" y="388"/>
                      <a:pt x="423" y="388"/>
                      <a:pt x="423" y="388"/>
                    </a:cubicBezTo>
                    <a:cubicBezTo>
                      <a:pt x="422" y="388"/>
                      <a:pt x="422" y="388"/>
                      <a:pt x="422" y="388"/>
                    </a:cubicBezTo>
                    <a:cubicBezTo>
                      <a:pt x="421" y="389"/>
                      <a:pt x="421" y="389"/>
                      <a:pt x="421" y="389"/>
                    </a:cubicBezTo>
                    <a:cubicBezTo>
                      <a:pt x="420" y="390"/>
                      <a:pt x="420" y="390"/>
                      <a:pt x="420" y="390"/>
                    </a:cubicBezTo>
                    <a:cubicBezTo>
                      <a:pt x="418" y="390"/>
                      <a:pt x="418" y="390"/>
                      <a:pt x="418" y="390"/>
                    </a:cubicBezTo>
                    <a:cubicBezTo>
                      <a:pt x="413" y="387"/>
                      <a:pt x="413" y="387"/>
                      <a:pt x="413" y="387"/>
                    </a:cubicBezTo>
                    <a:cubicBezTo>
                      <a:pt x="412" y="387"/>
                      <a:pt x="412" y="387"/>
                      <a:pt x="412" y="387"/>
                    </a:cubicBezTo>
                    <a:cubicBezTo>
                      <a:pt x="405" y="389"/>
                      <a:pt x="405" y="389"/>
                      <a:pt x="405" y="389"/>
                    </a:cubicBezTo>
                    <a:cubicBezTo>
                      <a:pt x="400" y="392"/>
                      <a:pt x="400" y="392"/>
                      <a:pt x="400" y="392"/>
                    </a:cubicBezTo>
                    <a:cubicBezTo>
                      <a:pt x="401" y="390"/>
                      <a:pt x="401" y="390"/>
                      <a:pt x="401" y="390"/>
                    </a:cubicBezTo>
                    <a:cubicBezTo>
                      <a:pt x="400" y="389"/>
                      <a:pt x="400" y="389"/>
                      <a:pt x="400" y="389"/>
                    </a:cubicBezTo>
                    <a:cubicBezTo>
                      <a:pt x="398" y="390"/>
                      <a:pt x="398" y="390"/>
                      <a:pt x="398" y="390"/>
                    </a:cubicBezTo>
                    <a:cubicBezTo>
                      <a:pt x="397" y="392"/>
                      <a:pt x="397" y="392"/>
                      <a:pt x="397" y="392"/>
                    </a:cubicBezTo>
                    <a:cubicBezTo>
                      <a:pt x="399" y="392"/>
                      <a:pt x="399" y="392"/>
                      <a:pt x="399" y="392"/>
                    </a:cubicBezTo>
                    <a:cubicBezTo>
                      <a:pt x="397" y="394"/>
                      <a:pt x="397" y="394"/>
                      <a:pt x="397" y="394"/>
                    </a:cubicBezTo>
                    <a:cubicBezTo>
                      <a:pt x="393" y="396"/>
                      <a:pt x="393" y="396"/>
                      <a:pt x="393" y="396"/>
                    </a:cubicBezTo>
                    <a:cubicBezTo>
                      <a:pt x="389" y="399"/>
                      <a:pt x="389" y="399"/>
                      <a:pt x="389" y="399"/>
                    </a:cubicBezTo>
                    <a:cubicBezTo>
                      <a:pt x="387" y="400"/>
                      <a:pt x="387" y="400"/>
                      <a:pt x="387" y="400"/>
                    </a:cubicBezTo>
                    <a:cubicBezTo>
                      <a:pt x="385" y="401"/>
                      <a:pt x="385" y="401"/>
                      <a:pt x="385" y="401"/>
                    </a:cubicBezTo>
                    <a:cubicBezTo>
                      <a:pt x="382" y="402"/>
                      <a:pt x="382" y="402"/>
                      <a:pt x="382" y="402"/>
                    </a:cubicBezTo>
                    <a:cubicBezTo>
                      <a:pt x="381" y="403"/>
                      <a:pt x="381" y="403"/>
                      <a:pt x="381" y="403"/>
                    </a:cubicBezTo>
                    <a:cubicBezTo>
                      <a:pt x="378" y="404"/>
                      <a:pt x="378" y="404"/>
                      <a:pt x="378" y="404"/>
                    </a:cubicBezTo>
                    <a:cubicBezTo>
                      <a:pt x="376" y="405"/>
                      <a:pt x="376" y="405"/>
                      <a:pt x="376" y="405"/>
                    </a:cubicBezTo>
                    <a:cubicBezTo>
                      <a:pt x="374" y="406"/>
                      <a:pt x="374" y="406"/>
                      <a:pt x="374" y="406"/>
                    </a:cubicBezTo>
                    <a:cubicBezTo>
                      <a:pt x="373" y="406"/>
                      <a:pt x="373" y="406"/>
                      <a:pt x="373" y="406"/>
                    </a:cubicBezTo>
                    <a:cubicBezTo>
                      <a:pt x="372" y="409"/>
                      <a:pt x="372" y="409"/>
                      <a:pt x="372" y="409"/>
                    </a:cubicBezTo>
                    <a:cubicBezTo>
                      <a:pt x="371" y="410"/>
                      <a:pt x="371" y="410"/>
                      <a:pt x="371" y="410"/>
                    </a:cubicBezTo>
                    <a:cubicBezTo>
                      <a:pt x="369" y="412"/>
                      <a:pt x="369" y="412"/>
                      <a:pt x="369" y="412"/>
                    </a:cubicBezTo>
                    <a:cubicBezTo>
                      <a:pt x="370" y="413"/>
                      <a:pt x="370" y="413"/>
                      <a:pt x="370" y="413"/>
                    </a:cubicBezTo>
                    <a:cubicBezTo>
                      <a:pt x="369" y="415"/>
                      <a:pt x="369" y="415"/>
                      <a:pt x="369" y="415"/>
                    </a:cubicBezTo>
                    <a:cubicBezTo>
                      <a:pt x="369" y="421"/>
                      <a:pt x="369" y="421"/>
                      <a:pt x="369" y="421"/>
                    </a:cubicBezTo>
                    <a:cubicBezTo>
                      <a:pt x="370" y="423"/>
                      <a:pt x="370" y="423"/>
                      <a:pt x="370" y="423"/>
                    </a:cubicBezTo>
                    <a:cubicBezTo>
                      <a:pt x="370" y="426"/>
                      <a:pt x="370" y="426"/>
                      <a:pt x="370" y="426"/>
                    </a:cubicBezTo>
                    <a:cubicBezTo>
                      <a:pt x="366" y="425"/>
                      <a:pt x="366" y="425"/>
                      <a:pt x="366" y="425"/>
                    </a:cubicBezTo>
                    <a:cubicBezTo>
                      <a:pt x="361" y="424"/>
                      <a:pt x="361" y="424"/>
                      <a:pt x="361" y="424"/>
                    </a:cubicBezTo>
                    <a:cubicBezTo>
                      <a:pt x="357" y="422"/>
                      <a:pt x="357" y="422"/>
                      <a:pt x="357" y="422"/>
                    </a:cubicBezTo>
                    <a:cubicBezTo>
                      <a:pt x="354" y="419"/>
                      <a:pt x="354" y="419"/>
                      <a:pt x="354" y="419"/>
                    </a:cubicBezTo>
                    <a:cubicBezTo>
                      <a:pt x="354" y="416"/>
                      <a:pt x="354" y="416"/>
                      <a:pt x="354" y="416"/>
                    </a:cubicBezTo>
                    <a:cubicBezTo>
                      <a:pt x="353" y="409"/>
                      <a:pt x="353" y="409"/>
                      <a:pt x="353" y="409"/>
                    </a:cubicBezTo>
                    <a:cubicBezTo>
                      <a:pt x="349" y="403"/>
                      <a:pt x="349" y="403"/>
                      <a:pt x="349" y="403"/>
                    </a:cubicBezTo>
                    <a:cubicBezTo>
                      <a:pt x="348" y="392"/>
                      <a:pt x="348" y="392"/>
                      <a:pt x="348" y="392"/>
                    </a:cubicBezTo>
                    <a:cubicBezTo>
                      <a:pt x="346" y="390"/>
                      <a:pt x="346" y="390"/>
                      <a:pt x="346" y="390"/>
                    </a:cubicBezTo>
                    <a:cubicBezTo>
                      <a:pt x="346" y="388"/>
                      <a:pt x="346" y="388"/>
                      <a:pt x="346" y="388"/>
                    </a:cubicBezTo>
                    <a:cubicBezTo>
                      <a:pt x="338" y="387"/>
                      <a:pt x="338" y="387"/>
                      <a:pt x="338" y="387"/>
                    </a:cubicBezTo>
                    <a:cubicBezTo>
                      <a:pt x="334" y="389"/>
                      <a:pt x="334" y="389"/>
                      <a:pt x="334" y="389"/>
                    </a:cubicBezTo>
                    <a:cubicBezTo>
                      <a:pt x="332" y="393"/>
                      <a:pt x="332" y="393"/>
                      <a:pt x="332" y="393"/>
                    </a:cubicBezTo>
                    <a:cubicBezTo>
                      <a:pt x="329" y="395"/>
                      <a:pt x="329" y="395"/>
                      <a:pt x="329" y="395"/>
                    </a:cubicBezTo>
                    <a:cubicBezTo>
                      <a:pt x="325" y="393"/>
                      <a:pt x="325" y="393"/>
                      <a:pt x="325" y="393"/>
                    </a:cubicBezTo>
                    <a:cubicBezTo>
                      <a:pt x="318" y="390"/>
                      <a:pt x="318" y="390"/>
                      <a:pt x="318" y="390"/>
                    </a:cubicBezTo>
                    <a:cubicBezTo>
                      <a:pt x="317" y="384"/>
                      <a:pt x="317" y="384"/>
                      <a:pt x="317" y="384"/>
                    </a:cubicBezTo>
                    <a:cubicBezTo>
                      <a:pt x="317" y="381"/>
                      <a:pt x="317" y="381"/>
                      <a:pt x="317" y="381"/>
                    </a:cubicBezTo>
                    <a:cubicBezTo>
                      <a:pt x="312" y="373"/>
                      <a:pt x="312" y="373"/>
                      <a:pt x="312" y="373"/>
                    </a:cubicBezTo>
                    <a:cubicBezTo>
                      <a:pt x="309" y="368"/>
                      <a:pt x="309" y="368"/>
                      <a:pt x="309" y="368"/>
                    </a:cubicBezTo>
                    <a:cubicBezTo>
                      <a:pt x="296" y="368"/>
                      <a:pt x="296" y="368"/>
                      <a:pt x="296" y="368"/>
                    </a:cubicBezTo>
                    <a:cubicBezTo>
                      <a:pt x="293" y="372"/>
                      <a:pt x="293" y="372"/>
                      <a:pt x="293" y="372"/>
                    </a:cubicBezTo>
                    <a:cubicBezTo>
                      <a:pt x="268" y="372"/>
                      <a:pt x="268" y="372"/>
                      <a:pt x="268" y="372"/>
                    </a:cubicBezTo>
                    <a:cubicBezTo>
                      <a:pt x="243" y="360"/>
                      <a:pt x="243" y="360"/>
                      <a:pt x="243" y="360"/>
                    </a:cubicBezTo>
                    <a:cubicBezTo>
                      <a:pt x="242" y="358"/>
                      <a:pt x="242" y="358"/>
                      <a:pt x="242" y="358"/>
                    </a:cubicBezTo>
                    <a:cubicBezTo>
                      <a:pt x="223" y="359"/>
                      <a:pt x="223" y="359"/>
                      <a:pt x="223" y="359"/>
                    </a:cubicBezTo>
                    <a:cubicBezTo>
                      <a:pt x="223" y="358"/>
                      <a:pt x="223" y="358"/>
                      <a:pt x="223" y="358"/>
                    </a:cubicBezTo>
                    <a:cubicBezTo>
                      <a:pt x="224" y="354"/>
                      <a:pt x="224" y="354"/>
                      <a:pt x="224" y="354"/>
                    </a:cubicBezTo>
                    <a:cubicBezTo>
                      <a:pt x="223" y="350"/>
                      <a:pt x="223" y="350"/>
                      <a:pt x="223" y="350"/>
                    </a:cubicBezTo>
                    <a:cubicBezTo>
                      <a:pt x="220" y="347"/>
                      <a:pt x="220" y="347"/>
                      <a:pt x="220" y="347"/>
                    </a:cubicBezTo>
                    <a:cubicBezTo>
                      <a:pt x="219" y="345"/>
                      <a:pt x="219" y="345"/>
                      <a:pt x="219" y="345"/>
                    </a:cubicBezTo>
                    <a:cubicBezTo>
                      <a:pt x="215" y="345"/>
                      <a:pt x="215" y="345"/>
                      <a:pt x="215" y="345"/>
                    </a:cubicBezTo>
                    <a:cubicBezTo>
                      <a:pt x="213" y="345"/>
                      <a:pt x="213" y="345"/>
                      <a:pt x="213" y="345"/>
                    </a:cubicBezTo>
                    <a:cubicBezTo>
                      <a:pt x="210" y="342"/>
                      <a:pt x="210" y="342"/>
                      <a:pt x="210" y="342"/>
                    </a:cubicBezTo>
                    <a:cubicBezTo>
                      <a:pt x="204" y="341"/>
                      <a:pt x="204" y="341"/>
                      <a:pt x="204" y="341"/>
                    </a:cubicBezTo>
                    <a:cubicBezTo>
                      <a:pt x="203" y="340"/>
                      <a:pt x="203" y="340"/>
                      <a:pt x="203" y="340"/>
                    </a:cubicBezTo>
                    <a:cubicBezTo>
                      <a:pt x="204" y="336"/>
                      <a:pt x="204" y="336"/>
                      <a:pt x="204" y="336"/>
                    </a:cubicBezTo>
                    <a:cubicBezTo>
                      <a:pt x="205" y="335"/>
                      <a:pt x="205" y="335"/>
                      <a:pt x="205" y="335"/>
                    </a:cubicBezTo>
                    <a:cubicBezTo>
                      <a:pt x="204" y="332"/>
                      <a:pt x="204" y="332"/>
                      <a:pt x="204" y="332"/>
                    </a:cubicBezTo>
                    <a:cubicBezTo>
                      <a:pt x="202" y="329"/>
                      <a:pt x="202" y="329"/>
                      <a:pt x="202" y="329"/>
                    </a:cubicBezTo>
                    <a:cubicBezTo>
                      <a:pt x="202" y="325"/>
                      <a:pt x="202" y="325"/>
                      <a:pt x="202" y="325"/>
                    </a:cubicBezTo>
                    <a:cubicBezTo>
                      <a:pt x="201" y="323"/>
                      <a:pt x="201" y="323"/>
                      <a:pt x="201" y="323"/>
                    </a:cubicBezTo>
                    <a:cubicBezTo>
                      <a:pt x="202" y="320"/>
                      <a:pt x="202" y="320"/>
                      <a:pt x="202" y="320"/>
                    </a:cubicBezTo>
                    <a:cubicBezTo>
                      <a:pt x="204" y="318"/>
                      <a:pt x="204" y="318"/>
                      <a:pt x="204" y="318"/>
                    </a:cubicBezTo>
                    <a:cubicBezTo>
                      <a:pt x="204" y="316"/>
                      <a:pt x="204" y="316"/>
                      <a:pt x="204" y="316"/>
                    </a:cubicBezTo>
                    <a:cubicBezTo>
                      <a:pt x="202" y="315"/>
                      <a:pt x="202" y="315"/>
                      <a:pt x="202" y="315"/>
                    </a:cubicBezTo>
                    <a:cubicBezTo>
                      <a:pt x="202" y="308"/>
                      <a:pt x="202" y="308"/>
                      <a:pt x="202" y="308"/>
                    </a:cubicBezTo>
                    <a:cubicBezTo>
                      <a:pt x="202" y="307"/>
                      <a:pt x="202" y="307"/>
                      <a:pt x="202" y="307"/>
                    </a:cubicBezTo>
                    <a:cubicBezTo>
                      <a:pt x="204" y="308"/>
                      <a:pt x="204" y="308"/>
                      <a:pt x="204" y="308"/>
                    </a:cubicBezTo>
                    <a:cubicBezTo>
                      <a:pt x="204" y="309"/>
                      <a:pt x="204" y="309"/>
                      <a:pt x="204" y="309"/>
                    </a:cubicBezTo>
                    <a:cubicBezTo>
                      <a:pt x="205" y="308"/>
                      <a:pt x="205" y="308"/>
                      <a:pt x="205" y="308"/>
                    </a:cubicBezTo>
                    <a:cubicBezTo>
                      <a:pt x="205" y="306"/>
                      <a:pt x="205" y="306"/>
                      <a:pt x="205" y="306"/>
                    </a:cubicBezTo>
                    <a:cubicBezTo>
                      <a:pt x="209" y="304"/>
                      <a:pt x="209" y="304"/>
                      <a:pt x="209" y="304"/>
                    </a:cubicBezTo>
                    <a:cubicBezTo>
                      <a:pt x="206" y="303"/>
                      <a:pt x="206" y="303"/>
                      <a:pt x="206" y="303"/>
                    </a:cubicBezTo>
                    <a:cubicBezTo>
                      <a:pt x="204" y="305"/>
                      <a:pt x="204" y="305"/>
                      <a:pt x="204" y="305"/>
                    </a:cubicBezTo>
                    <a:cubicBezTo>
                      <a:pt x="203" y="306"/>
                      <a:pt x="203" y="306"/>
                      <a:pt x="203" y="306"/>
                    </a:cubicBezTo>
                    <a:cubicBezTo>
                      <a:pt x="202" y="305"/>
                      <a:pt x="202" y="305"/>
                      <a:pt x="202" y="305"/>
                    </a:cubicBezTo>
                    <a:cubicBezTo>
                      <a:pt x="202" y="303"/>
                      <a:pt x="202" y="303"/>
                      <a:pt x="202" y="303"/>
                    </a:cubicBezTo>
                    <a:cubicBezTo>
                      <a:pt x="201" y="302"/>
                      <a:pt x="201" y="302"/>
                      <a:pt x="201" y="302"/>
                    </a:cubicBezTo>
                    <a:cubicBezTo>
                      <a:pt x="198" y="297"/>
                      <a:pt x="198" y="297"/>
                      <a:pt x="198" y="297"/>
                    </a:cubicBezTo>
                    <a:cubicBezTo>
                      <a:pt x="199" y="293"/>
                      <a:pt x="199" y="293"/>
                      <a:pt x="199" y="293"/>
                    </a:cubicBezTo>
                    <a:cubicBezTo>
                      <a:pt x="201" y="291"/>
                      <a:pt x="201" y="291"/>
                      <a:pt x="201" y="291"/>
                    </a:cubicBezTo>
                    <a:cubicBezTo>
                      <a:pt x="200" y="286"/>
                      <a:pt x="200" y="286"/>
                      <a:pt x="200" y="286"/>
                    </a:cubicBezTo>
                    <a:cubicBezTo>
                      <a:pt x="200" y="284"/>
                      <a:pt x="200" y="284"/>
                      <a:pt x="200" y="284"/>
                    </a:cubicBezTo>
                    <a:cubicBezTo>
                      <a:pt x="202" y="281"/>
                      <a:pt x="202" y="281"/>
                      <a:pt x="202" y="281"/>
                    </a:cubicBezTo>
                    <a:cubicBezTo>
                      <a:pt x="204" y="280"/>
                      <a:pt x="204" y="280"/>
                      <a:pt x="204" y="280"/>
                    </a:cubicBezTo>
                    <a:cubicBezTo>
                      <a:pt x="208" y="273"/>
                      <a:pt x="208" y="273"/>
                      <a:pt x="208" y="273"/>
                    </a:cubicBezTo>
                    <a:cubicBezTo>
                      <a:pt x="208" y="271"/>
                      <a:pt x="208" y="271"/>
                      <a:pt x="208" y="271"/>
                    </a:cubicBezTo>
                    <a:cubicBezTo>
                      <a:pt x="211" y="266"/>
                      <a:pt x="211" y="266"/>
                      <a:pt x="211" y="266"/>
                    </a:cubicBezTo>
                    <a:cubicBezTo>
                      <a:pt x="213" y="259"/>
                      <a:pt x="213" y="259"/>
                      <a:pt x="213" y="259"/>
                    </a:cubicBezTo>
                    <a:cubicBezTo>
                      <a:pt x="217" y="256"/>
                      <a:pt x="217" y="256"/>
                      <a:pt x="217" y="256"/>
                    </a:cubicBezTo>
                    <a:cubicBezTo>
                      <a:pt x="224" y="247"/>
                      <a:pt x="224" y="247"/>
                      <a:pt x="224" y="247"/>
                    </a:cubicBezTo>
                    <a:cubicBezTo>
                      <a:pt x="229" y="239"/>
                      <a:pt x="229" y="239"/>
                      <a:pt x="229" y="239"/>
                    </a:cubicBezTo>
                    <a:cubicBezTo>
                      <a:pt x="232" y="235"/>
                      <a:pt x="232" y="235"/>
                      <a:pt x="232" y="235"/>
                    </a:cubicBezTo>
                    <a:cubicBezTo>
                      <a:pt x="238" y="227"/>
                      <a:pt x="238" y="227"/>
                      <a:pt x="238" y="227"/>
                    </a:cubicBezTo>
                    <a:cubicBezTo>
                      <a:pt x="239" y="227"/>
                      <a:pt x="239" y="227"/>
                      <a:pt x="239" y="227"/>
                    </a:cubicBezTo>
                    <a:cubicBezTo>
                      <a:pt x="238" y="226"/>
                      <a:pt x="238" y="226"/>
                      <a:pt x="238" y="226"/>
                    </a:cubicBezTo>
                    <a:cubicBezTo>
                      <a:pt x="241" y="224"/>
                      <a:pt x="241" y="224"/>
                      <a:pt x="241" y="224"/>
                    </a:cubicBezTo>
                    <a:cubicBezTo>
                      <a:pt x="240" y="222"/>
                      <a:pt x="240" y="222"/>
                      <a:pt x="240" y="222"/>
                    </a:cubicBezTo>
                    <a:cubicBezTo>
                      <a:pt x="243" y="220"/>
                      <a:pt x="243" y="220"/>
                      <a:pt x="243" y="220"/>
                    </a:cubicBezTo>
                    <a:cubicBezTo>
                      <a:pt x="243" y="218"/>
                      <a:pt x="243" y="218"/>
                      <a:pt x="243" y="218"/>
                    </a:cubicBezTo>
                    <a:cubicBezTo>
                      <a:pt x="244" y="213"/>
                      <a:pt x="244" y="213"/>
                      <a:pt x="244" y="213"/>
                    </a:cubicBezTo>
                    <a:cubicBezTo>
                      <a:pt x="244" y="210"/>
                      <a:pt x="244" y="210"/>
                      <a:pt x="244" y="210"/>
                    </a:cubicBezTo>
                    <a:cubicBezTo>
                      <a:pt x="247" y="207"/>
                      <a:pt x="247" y="207"/>
                      <a:pt x="247" y="207"/>
                    </a:cubicBezTo>
                    <a:cubicBezTo>
                      <a:pt x="248" y="207"/>
                      <a:pt x="248" y="207"/>
                      <a:pt x="248" y="207"/>
                    </a:cubicBezTo>
                    <a:cubicBezTo>
                      <a:pt x="250" y="208"/>
                      <a:pt x="250" y="208"/>
                      <a:pt x="250" y="208"/>
                    </a:cubicBezTo>
                    <a:cubicBezTo>
                      <a:pt x="253" y="208"/>
                      <a:pt x="253" y="208"/>
                      <a:pt x="253" y="208"/>
                    </a:cubicBezTo>
                    <a:cubicBezTo>
                      <a:pt x="256" y="209"/>
                      <a:pt x="256" y="209"/>
                      <a:pt x="256" y="209"/>
                    </a:cubicBezTo>
                    <a:cubicBezTo>
                      <a:pt x="261" y="209"/>
                      <a:pt x="261" y="209"/>
                      <a:pt x="261" y="209"/>
                    </a:cubicBezTo>
                    <a:cubicBezTo>
                      <a:pt x="261" y="210"/>
                      <a:pt x="261" y="210"/>
                      <a:pt x="261" y="210"/>
                    </a:cubicBezTo>
                    <a:cubicBezTo>
                      <a:pt x="259" y="211"/>
                      <a:pt x="259" y="211"/>
                      <a:pt x="259" y="211"/>
                    </a:cubicBezTo>
                    <a:cubicBezTo>
                      <a:pt x="255" y="214"/>
                      <a:pt x="255" y="214"/>
                      <a:pt x="255" y="214"/>
                    </a:cubicBezTo>
                    <a:cubicBezTo>
                      <a:pt x="257" y="214"/>
                      <a:pt x="257" y="214"/>
                      <a:pt x="257" y="214"/>
                    </a:cubicBezTo>
                    <a:cubicBezTo>
                      <a:pt x="260" y="212"/>
                      <a:pt x="260" y="212"/>
                      <a:pt x="260" y="212"/>
                    </a:cubicBezTo>
                    <a:cubicBezTo>
                      <a:pt x="260" y="212"/>
                      <a:pt x="260" y="212"/>
                      <a:pt x="260" y="212"/>
                    </a:cubicBezTo>
                    <a:cubicBezTo>
                      <a:pt x="259" y="213"/>
                      <a:pt x="259" y="213"/>
                      <a:pt x="259" y="213"/>
                    </a:cubicBezTo>
                    <a:cubicBezTo>
                      <a:pt x="255" y="216"/>
                      <a:pt x="255" y="216"/>
                      <a:pt x="255" y="216"/>
                    </a:cubicBezTo>
                    <a:cubicBezTo>
                      <a:pt x="254" y="217"/>
                      <a:pt x="254" y="217"/>
                      <a:pt x="254" y="217"/>
                    </a:cubicBezTo>
                    <a:cubicBezTo>
                      <a:pt x="257" y="217"/>
                      <a:pt x="257" y="217"/>
                      <a:pt x="257" y="217"/>
                    </a:cubicBezTo>
                    <a:cubicBezTo>
                      <a:pt x="262" y="212"/>
                      <a:pt x="262" y="212"/>
                      <a:pt x="262" y="212"/>
                    </a:cubicBezTo>
                    <a:cubicBezTo>
                      <a:pt x="263" y="209"/>
                      <a:pt x="263" y="209"/>
                      <a:pt x="263" y="209"/>
                    </a:cubicBezTo>
                    <a:cubicBezTo>
                      <a:pt x="262" y="207"/>
                      <a:pt x="262" y="207"/>
                      <a:pt x="262" y="207"/>
                    </a:cubicBezTo>
                    <a:cubicBezTo>
                      <a:pt x="264" y="205"/>
                      <a:pt x="264" y="205"/>
                      <a:pt x="264" y="205"/>
                    </a:cubicBezTo>
                    <a:cubicBezTo>
                      <a:pt x="265" y="204"/>
                      <a:pt x="265" y="204"/>
                      <a:pt x="265" y="204"/>
                    </a:cubicBezTo>
                    <a:cubicBezTo>
                      <a:pt x="265" y="200"/>
                      <a:pt x="265" y="200"/>
                      <a:pt x="265" y="200"/>
                    </a:cubicBezTo>
                    <a:cubicBezTo>
                      <a:pt x="477" y="200"/>
                      <a:pt x="477" y="200"/>
                      <a:pt x="477" y="200"/>
                    </a:cubicBezTo>
                    <a:cubicBezTo>
                      <a:pt x="480" y="196"/>
                      <a:pt x="480" y="196"/>
                      <a:pt x="480" y="196"/>
                    </a:cubicBezTo>
                    <a:cubicBezTo>
                      <a:pt x="481" y="196"/>
                      <a:pt x="481" y="196"/>
                      <a:pt x="481" y="196"/>
                    </a:cubicBezTo>
                    <a:cubicBezTo>
                      <a:pt x="480" y="200"/>
                      <a:pt x="480" y="200"/>
                      <a:pt x="480" y="200"/>
                    </a:cubicBezTo>
                    <a:cubicBezTo>
                      <a:pt x="485" y="204"/>
                      <a:pt x="485" y="204"/>
                      <a:pt x="485" y="204"/>
                    </a:cubicBezTo>
                    <a:cubicBezTo>
                      <a:pt x="491" y="203"/>
                      <a:pt x="491" y="203"/>
                      <a:pt x="491" y="203"/>
                    </a:cubicBezTo>
                    <a:cubicBezTo>
                      <a:pt x="496" y="206"/>
                      <a:pt x="496" y="206"/>
                      <a:pt x="496" y="206"/>
                    </a:cubicBezTo>
                    <a:cubicBezTo>
                      <a:pt x="500" y="209"/>
                      <a:pt x="500" y="209"/>
                      <a:pt x="500" y="209"/>
                    </a:cubicBezTo>
                    <a:cubicBezTo>
                      <a:pt x="504" y="208"/>
                      <a:pt x="504" y="208"/>
                      <a:pt x="504" y="208"/>
                    </a:cubicBezTo>
                    <a:cubicBezTo>
                      <a:pt x="507" y="209"/>
                      <a:pt x="507" y="209"/>
                      <a:pt x="507" y="209"/>
                    </a:cubicBezTo>
                    <a:cubicBezTo>
                      <a:pt x="509" y="209"/>
                      <a:pt x="509" y="209"/>
                      <a:pt x="509" y="209"/>
                    </a:cubicBezTo>
                    <a:cubicBezTo>
                      <a:pt x="512" y="210"/>
                      <a:pt x="512" y="210"/>
                      <a:pt x="512" y="210"/>
                    </a:cubicBezTo>
                    <a:cubicBezTo>
                      <a:pt x="509" y="211"/>
                      <a:pt x="509" y="211"/>
                      <a:pt x="509" y="211"/>
                    </a:cubicBezTo>
                    <a:cubicBezTo>
                      <a:pt x="504" y="212"/>
                      <a:pt x="504" y="212"/>
                      <a:pt x="504" y="212"/>
                    </a:cubicBezTo>
                    <a:cubicBezTo>
                      <a:pt x="499" y="213"/>
                      <a:pt x="499" y="213"/>
                      <a:pt x="499" y="213"/>
                    </a:cubicBezTo>
                    <a:cubicBezTo>
                      <a:pt x="497" y="216"/>
                      <a:pt x="497" y="216"/>
                      <a:pt x="497" y="216"/>
                    </a:cubicBezTo>
                    <a:cubicBezTo>
                      <a:pt x="490" y="219"/>
                      <a:pt x="490" y="219"/>
                      <a:pt x="490" y="219"/>
                    </a:cubicBezTo>
                    <a:cubicBezTo>
                      <a:pt x="490" y="220"/>
                      <a:pt x="490" y="220"/>
                      <a:pt x="490" y="220"/>
                    </a:cubicBezTo>
                    <a:cubicBezTo>
                      <a:pt x="494" y="220"/>
                      <a:pt x="494" y="220"/>
                      <a:pt x="494" y="220"/>
                    </a:cubicBezTo>
                    <a:cubicBezTo>
                      <a:pt x="498" y="219"/>
                      <a:pt x="498" y="219"/>
                      <a:pt x="498" y="219"/>
                    </a:cubicBezTo>
                    <a:cubicBezTo>
                      <a:pt x="499" y="222"/>
                      <a:pt x="499" y="222"/>
                      <a:pt x="499" y="222"/>
                    </a:cubicBezTo>
                    <a:cubicBezTo>
                      <a:pt x="501" y="222"/>
                      <a:pt x="501" y="222"/>
                      <a:pt x="501" y="222"/>
                    </a:cubicBezTo>
                    <a:cubicBezTo>
                      <a:pt x="504" y="222"/>
                      <a:pt x="504" y="222"/>
                      <a:pt x="504" y="222"/>
                    </a:cubicBezTo>
                    <a:cubicBezTo>
                      <a:pt x="508" y="219"/>
                      <a:pt x="508" y="219"/>
                      <a:pt x="508" y="219"/>
                    </a:cubicBezTo>
                    <a:cubicBezTo>
                      <a:pt x="513" y="218"/>
                      <a:pt x="513" y="218"/>
                      <a:pt x="513" y="218"/>
                    </a:cubicBezTo>
                    <a:cubicBezTo>
                      <a:pt x="515" y="217"/>
                      <a:pt x="515" y="217"/>
                      <a:pt x="515" y="217"/>
                    </a:cubicBezTo>
                    <a:cubicBezTo>
                      <a:pt x="522" y="213"/>
                      <a:pt x="522" y="213"/>
                      <a:pt x="522" y="213"/>
                    </a:cubicBezTo>
                    <a:cubicBezTo>
                      <a:pt x="525" y="213"/>
                      <a:pt x="525" y="213"/>
                      <a:pt x="525" y="213"/>
                    </a:cubicBezTo>
                    <a:cubicBezTo>
                      <a:pt x="524" y="214"/>
                      <a:pt x="524" y="214"/>
                      <a:pt x="524" y="214"/>
                    </a:cubicBezTo>
                    <a:cubicBezTo>
                      <a:pt x="523" y="215"/>
                      <a:pt x="523" y="215"/>
                      <a:pt x="523" y="215"/>
                    </a:cubicBezTo>
                    <a:cubicBezTo>
                      <a:pt x="518" y="217"/>
                      <a:pt x="518" y="217"/>
                      <a:pt x="518" y="217"/>
                    </a:cubicBezTo>
                    <a:cubicBezTo>
                      <a:pt x="518" y="219"/>
                      <a:pt x="518" y="219"/>
                      <a:pt x="518" y="219"/>
                    </a:cubicBezTo>
                    <a:cubicBezTo>
                      <a:pt x="523" y="219"/>
                      <a:pt x="523" y="219"/>
                      <a:pt x="523" y="219"/>
                    </a:cubicBezTo>
                    <a:cubicBezTo>
                      <a:pt x="525" y="222"/>
                      <a:pt x="525" y="222"/>
                      <a:pt x="525" y="222"/>
                    </a:cubicBezTo>
                    <a:cubicBezTo>
                      <a:pt x="527" y="222"/>
                      <a:pt x="527" y="222"/>
                      <a:pt x="527" y="222"/>
                    </a:cubicBezTo>
                    <a:cubicBezTo>
                      <a:pt x="530" y="222"/>
                      <a:pt x="530" y="222"/>
                      <a:pt x="530" y="222"/>
                    </a:cubicBezTo>
                    <a:cubicBezTo>
                      <a:pt x="535" y="220"/>
                      <a:pt x="535" y="220"/>
                      <a:pt x="535" y="220"/>
                    </a:cubicBezTo>
                    <a:cubicBezTo>
                      <a:pt x="539" y="221"/>
                      <a:pt x="539" y="221"/>
                      <a:pt x="539" y="221"/>
                    </a:cubicBezTo>
                    <a:cubicBezTo>
                      <a:pt x="543" y="220"/>
                      <a:pt x="543" y="220"/>
                      <a:pt x="543" y="220"/>
                    </a:cubicBezTo>
                    <a:cubicBezTo>
                      <a:pt x="543" y="220"/>
                      <a:pt x="543" y="220"/>
                      <a:pt x="543" y="220"/>
                    </a:cubicBezTo>
                    <a:cubicBezTo>
                      <a:pt x="542" y="223"/>
                      <a:pt x="542" y="223"/>
                      <a:pt x="542" y="223"/>
                    </a:cubicBezTo>
                    <a:cubicBezTo>
                      <a:pt x="542" y="224"/>
                      <a:pt x="542" y="224"/>
                      <a:pt x="542" y="224"/>
                    </a:cubicBezTo>
                    <a:cubicBezTo>
                      <a:pt x="545" y="224"/>
                      <a:pt x="545" y="224"/>
                      <a:pt x="545" y="224"/>
                    </a:cubicBezTo>
                    <a:cubicBezTo>
                      <a:pt x="546" y="226"/>
                      <a:pt x="546" y="226"/>
                      <a:pt x="546" y="226"/>
                    </a:cubicBezTo>
                    <a:cubicBezTo>
                      <a:pt x="547" y="228"/>
                      <a:pt x="547" y="228"/>
                      <a:pt x="547" y="228"/>
                    </a:cubicBezTo>
                    <a:cubicBezTo>
                      <a:pt x="543" y="228"/>
                      <a:pt x="543" y="228"/>
                      <a:pt x="543" y="228"/>
                    </a:cubicBezTo>
                    <a:cubicBezTo>
                      <a:pt x="542" y="228"/>
                      <a:pt x="542" y="228"/>
                      <a:pt x="542" y="228"/>
                    </a:cubicBezTo>
                    <a:cubicBezTo>
                      <a:pt x="540" y="229"/>
                      <a:pt x="540" y="229"/>
                      <a:pt x="540" y="229"/>
                    </a:cubicBezTo>
                    <a:cubicBezTo>
                      <a:pt x="538" y="228"/>
                      <a:pt x="538" y="228"/>
                      <a:pt x="538" y="228"/>
                    </a:cubicBezTo>
                    <a:cubicBezTo>
                      <a:pt x="535" y="227"/>
                      <a:pt x="535" y="227"/>
                      <a:pt x="535" y="227"/>
                    </a:cubicBezTo>
                    <a:cubicBezTo>
                      <a:pt x="533" y="229"/>
                      <a:pt x="533" y="229"/>
                      <a:pt x="533" y="229"/>
                    </a:cubicBezTo>
                    <a:cubicBezTo>
                      <a:pt x="527" y="229"/>
                      <a:pt x="527" y="229"/>
                      <a:pt x="527" y="229"/>
                    </a:cubicBezTo>
                    <a:cubicBezTo>
                      <a:pt x="525" y="229"/>
                      <a:pt x="525" y="229"/>
                      <a:pt x="525" y="229"/>
                    </a:cubicBezTo>
                    <a:cubicBezTo>
                      <a:pt x="524" y="229"/>
                      <a:pt x="524" y="229"/>
                      <a:pt x="524" y="229"/>
                    </a:cubicBezTo>
                    <a:cubicBezTo>
                      <a:pt x="521" y="229"/>
                      <a:pt x="521" y="229"/>
                      <a:pt x="521" y="229"/>
                    </a:cubicBezTo>
                    <a:cubicBezTo>
                      <a:pt x="519" y="233"/>
                      <a:pt x="519" y="233"/>
                      <a:pt x="519" y="233"/>
                    </a:cubicBezTo>
                    <a:cubicBezTo>
                      <a:pt x="513" y="238"/>
                      <a:pt x="513" y="238"/>
                      <a:pt x="513" y="238"/>
                    </a:cubicBezTo>
                    <a:cubicBezTo>
                      <a:pt x="511" y="241"/>
                      <a:pt x="511" y="241"/>
                      <a:pt x="511" y="241"/>
                    </a:cubicBezTo>
                    <a:cubicBezTo>
                      <a:pt x="511" y="242"/>
                      <a:pt x="511" y="242"/>
                      <a:pt x="511" y="242"/>
                    </a:cubicBezTo>
                    <a:cubicBezTo>
                      <a:pt x="515" y="239"/>
                      <a:pt x="515" y="239"/>
                      <a:pt x="515" y="239"/>
                    </a:cubicBezTo>
                    <a:cubicBezTo>
                      <a:pt x="519" y="235"/>
                      <a:pt x="519" y="235"/>
                      <a:pt x="519" y="235"/>
                    </a:cubicBezTo>
                    <a:cubicBezTo>
                      <a:pt x="521" y="234"/>
                      <a:pt x="521" y="234"/>
                      <a:pt x="521" y="234"/>
                    </a:cubicBezTo>
                    <a:cubicBezTo>
                      <a:pt x="522" y="234"/>
                      <a:pt x="522" y="234"/>
                      <a:pt x="522" y="234"/>
                    </a:cubicBezTo>
                    <a:cubicBezTo>
                      <a:pt x="521" y="236"/>
                      <a:pt x="521" y="236"/>
                      <a:pt x="521" y="236"/>
                    </a:cubicBezTo>
                    <a:cubicBezTo>
                      <a:pt x="518" y="238"/>
                      <a:pt x="518" y="238"/>
                      <a:pt x="518" y="238"/>
                    </a:cubicBezTo>
                    <a:cubicBezTo>
                      <a:pt x="513" y="243"/>
                      <a:pt x="513" y="243"/>
                      <a:pt x="513" y="243"/>
                    </a:cubicBezTo>
                    <a:cubicBezTo>
                      <a:pt x="509" y="248"/>
                      <a:pt x="509" y="248"/>
                      <a:pt x="509" y="248"/>
                    </a:cubicBezTo>
                    <a:cubicBezTo>
                      <a:pt x="505" y="255"/>
                      <a:pt x="505" y="255"/>
                      <a:pt x="505" y="255"/>
                    </a:cubicBezTo>
                    <a:cubicBezTo>
                      <a:pt x="501" y="265"/>
                      <a:pt x="501" y="265"/>
                      <a:pt x="501" y="265"/>
                    </a:cubicBezTo>
                    <a:cubicBezTo>
                      <a:pt x="502" y="269"/>
                      <a:pt x="502" y="269"/>
                      <a:pt x="502" y="269"/>
                    </a:cubicBezTo>
                    <a:cubicBezTo>
                      <a:pt x="503" y="269"/>
                      <a:pt x="503" y="269"/>
                      <a:pt x="503" y="269"/>
                    </a:cubicBezTo>
                    <a:cubicBezTo>
                      <a:pt x="506" y="269"/>
                      <a:pt x="506" y="269"/>
                      <a:pt x="506" y="269"/>
                    </a:cubicBezTo>
                    <a:cubicBezTo>
                      <a:pt x="509" y="266"/>
                      <a:pt x="509" y="266"/>
                      <a:pt x="509" y="266"/>
                    </a:cubicBezTo>
                    <a:cubicBezTo>
                      <a:pt x="514" y="262"/>
                      <a:pt x="514" y="262"/>
                      <a:pt x="514" y="262"/>
                    </a:cubicBezTo>
                    <a:cubicBezTo>
                      <a:pt x="515" y="260"/>
                      <a:pt x="515" y="260"/>
                      <a:pt x="515" y="260"/>
                    </a:cubicBezTo>
                    <a:cubicBezTo>
                      <a:pt x="516" y="257"/>
                      <a:pt x="516" y="257"/>
                      <a:pt x="516" y="257"/>
                    </a:cubicBezTo>
                    <a:cubicBezTo>
                      <a:pt x="517" y="254"/>
                      <a:pt x="517" y="254"/>
                      <a:pt x="517" y="254"/>
                    </a:cubicBezTo>
                    <a:cubicBezTo>
                      <a:pt x="520" y="247"/>
                      <a:pt x="520" y="247"/>
                      <a:pt x="520" y="247"/>
                    </a:cubicBezTo>
                    <a:cubicBezTo>
                      <a:pt x="521" y="245"/>
                      <a:pt x="521" y="245"/>
                      <a:pt x="521" y="245"/>
                    </a:cubicBezTo>
                    <a:cubicBezTo>
                      <a:pt x="527" y="239"/>
                      <a:pt x="527" y="239"/>
                      <a:pt x="527" y="239"/>
                    </a:cubicBezTo>
                    <a:cubicBezTo>
                      <a:pt x="528" y="238"/>
                      <a:pt x="528" y="238"/>
                      <a:pt x="528" y="238"/>
                    </a:cubicBezTo>
                    <a:cubicBezTo>
                      <a:pt x="530" y="237"/>
                      <a:pt x="530" y="237"/>
                      <a:pt x="530" y="237"/>
                    </a:cubicBezTo>
                    <a:cubicBezTo>
                      <a:pt x="530" y="239"/>
                      <a:pt x="530" y="239"/>
                      <a:pt x="530" y="239"/>
                    </a:cubicBezTo>
                    <a:cubicBezTo>
                      <a:pt x="530" y="240"/>
                      <a:pt x="530" y="240"/>
                      <a:pt x="530" y="240"/>
                    </a:cubicBezTo>
                    <a:cubicBezTo>
                      <a:pt x="532" y="239"/>
                      <a:pt x="532" y="239"/>
                      <a:pt x="532" y="239"/>
                    </a:cubicBezTo>
                    <a:cubicBezTo>
                      <a:pt x="534" y="235"/>
                      <a:pt x="534" y="235"/>
                      <a:pt x="534" y="235"/>
                    </a:cubicBezTo>
                    <a:cubicBezTo>
                      <a:pt x="537" y="234"/>
                      <a:pt x="537" y="234"/>
                      <a:pt x="537" y="234"/>
                    </a:cubicBezTo>
                    <a:cubicBezTo>
                      <a:pt x="536" y="233"/>
                      <a:pt x="536" y="233"/>
                      <a:pt x="536" y="233"/>
                    </a:cubicBezTo>
                    <a:cubicBezTo>
                      <a:pt x="538" y="230"/>
                      <a:pt x="538" y="230"/>
                      <a:pt x="538" y="230"/>
                    </a:cubicBezTo>
                    <a:cubicBezTo>
                      <a:pt x="541" y="230"/>
                      <a:pt x="541" y="230"/>
                      <a:pt x="541" y="230"/>
                    </a:cubicBezTo>
                    <a:cubicBezTo>
                      <a:pt x="546" y="235"/>
                      <a:pt x="546" y="235"/>
                      <a:pt x="546" y="235"/>
                    </a:cubicBezTo>
                    <a:cubicBezTo>
                      <a:pt x="548" y="235"/>
                      <a:pt x="548" y="235"/>
                      <a:pt x="548" y="235"/>
                    </a:cubicBezTo>
                    <a:cubicBezTo>
                      <a:pt x="547" y="240"/>
                      <a:pt x="547" y="240"/>
                      <a:pt x="547" y="240"/>
                    </a:cubicBezTo>
                    <a:cubicBezTo>
                      <a:pt x="547" y="243"/>
                      <a:pt x="547" y="243"/>
                      <a:pt x="547" y="243"/>
                    </a:cubicBezTo>
                    <a:cubicBezTo>
                      <a:pt x="543" y="246"/>
                      <a:pt x="543" y="246"/>
                      <a:pt x="543" y="246"/>
                    </a:cubicBezTo>
                    <a:cubicBezTo>
                      <a:pt x="540" y="247"/>
                      <a:pt x="540" y="247"/>
                      <a:pt x="540" y="247"/>
                    </a:cubicBezTo>
                    <a:cubicBezTo>
                      <a:pt x="539" y="249"/>
                      <a:pt x="539" y="249"/>
                      <a:pt x="539" y="249"/>
                    </a:cubicBezTo>
                    <a:cubicBezTo>
                      <a:pt x="539" y="250"/>
                      <a:pt x="539" y="250"/>
                      <a:pt x="539" y="250"/>
                    </a:cubicBezTo>
                    <a:cubicBezTo>
                      <a:pt x="540" y="250"/>
                      <a:pt x="540" y="250"/>
                      <a:pt x="540" y="250"/>
                    </a:cubicBezTo>
                    <a:cubicBezTo>
                      <a:pt x="542" y="249"/>
                      <a:pt x="542" y="249"/>
                      <a:pt x="542" y="249"/>
                    </a:cubicBezTo>
                    <a:cubicBezTo>
                      <a:pt x="547" y="247"/>
                      <a:pt x="547" y="247"/>
                      <a:pt x="547" y="247"/>
                    </a:cubicBezTo>
                    <a:cubicBezTo>
                      <a:pt x="548" y="247"/>
                      <a:pt x="548" y="247"/>
                      <a:pt x="548" y="247"/>
                    </a:cubicBezTo>
                    <a:cubicBezTo>
                      <a:pt x="548" y="250"/>
                      <a:pt x="548" y="250"/>
                      <a:pt x="548" y="250"/>
                    </a:cubicBezTo>
                    <a:cubicBezTo>
                      <a:pt x="547" y="255"/>
                      <a:pt x="547" y="255"/>
                      <a:pt x="547" y="255"/>
                    </a:cubicBezTo>
                    <a:cubicBezTo>
                      <a:pt x="547" y="256"/>
                      <a:pt x="547" y="256"/>
                      <a:pt x="547" y="256"/>
                    </a:cubicBezTo>
                    <a:cubicBezTo>
                      <a:pt x="547" y="257"/>
                      <a:pt x="547" y="257"/>
                      <a:pt x="547" y="257"/>
                    </a:cubicBezTo>
                    <a:cubicBezTo>
                      <a:pt x="545" y="259"/>
                      <a:pt x="545" y="259"/>
                      <a:pt x="545" y="259"/>
                    </a:cubicBezTo>
                    <a:cubicBezTo>
                      <a:pt x="545" y="259"/>
                      <a:pt x="545" y="259"/>
                      <a:pt x="545" y="259"/>
                    </a:cubicBezTo>
                    <a:cubicBezTo>
                      <a:pt x="542" y="259"/>
                      <a:pt x="542" y="259"/>
                      <a:pt x="542" y="259"/>
                    </a:cubicBezTo>
                    <a:cubicBezTo>
                      <a:pt x="540" y="262"/>
                      <a:pt x="540" y="262"/>
                      <a:pt x="540" y="262"/>
                    </a:cubicBezTo>
                    <a:cubicBezTo>
                      <a:pt x="541" y="263"/>
                      <a:pt x="541" y="263"/>
                      <a:pt x="541" y="263"/>
                    </a:cubicBezTo>
                    <a:cubicBezTo>
                      <a:pt x="540" y="263"/>
                      <a:pt x="540" y="263"/>
                      <a:pt x="540" y="263"/>
                    </a:cubicBezTo>
                    <a:cubicBezTo>
                      <a:pt x="538" y="264"/>
                      <a:pt x="538" y="264"/>
                      <a:pt x="538" y="264"/>
                    </a:cubicBezTo>
                    <a:cubicBezTo>
                      <a:pt x="537" y="266"/>
                      <a:pt x="537" y="266"/>
                      <a:pt x="537" y="266"/>
                    </a:cubicBezTo>
                    <a:cubicBezTo>
                      <a:pt x="535" y="266"/>
                      <a:pt x="535" y="266"/>
                      <a:pt x="535" y="266"/>
                    </a:cubicBezTo>
                    <a:cubicBezTo>
                      <a:pt x="533" y="267"/>
                      <a:pt x="533" y="267"/>
                      <a:pt x="533" y="267"/>
                    </a:cubicBezTo>
                    <a:cubicBezTo>
                      <a:pt x="534" y="269"/>
                      <a:pt x="534" y="269"/>
                      <a:pt x="534" y="269"/>
                    </a:cubicBezTo>
                    <a:cubicBezTo>
                      <a:pt x="536" y="269"/>
                      <a:pt x="536" y="269"/>
                      <a:pt x="536" y="269"/>
                    </a:cubicBezTo>
                    <a:cubicBezTo>
                      <a:pt x="537" y="270"/>
                      <a:pt x="537" y="270"/>
                      <a:pt x="537" y="270"/>
                    </a:cubicBezTo>
                    <a:cubicBezTo>
                      <a:pt x="541" y="270"/>
                      <a:pt x="541" y="270"/>
                      <a:pt x="541" y="270"/>
                    </a:cubicBezTo>
                    <a:cubicBezTo>
                      <a:pt x="544" y="270"/>
                      <a:pt x="544" y="270"/>
                      <a:pt x="544" y="270"/>
                    </a:cubicBezTo>
                    <a:cubicBezTo>
                      <a:pt x="547" y="270"/>
                      <a:pt x="547" y="270"/>
                      <a:pt x="547" y="270"/>
                    </a:cubicBezTo>
                    <a:cubicBezTo>
                      <a:pt x="555" y="266"/>
                      <a:pt x="555" y="266"/>
                      <a:pt x="555" y="266"/>
                    </a:cubicBezTo>
                    <a:cubicBezTo>
                      <a:pt x="565" y="263"/>
                      <a:pt x="565" y="263"/>
                      <a:pt x="565" y="263"/>
                    </a:cubicBezTo>
                    <a:cubicBezTo>
                      <a:pt x="573" y="260"/>
                      <a:pt x="573" y="260"/>
                      <a:pt x="573" y="260"/>
                    </a:cubicBezTo>
                    <a:cubicBezTo>
                      <a:pt x="573" y="258"/>
                      <a:pt x="573" y="258"/>
                      <a:pt x="573" y="258"/>
                    </a:cubicBezTo>
                    <a:cubicBezTo>
                      <a:pt x="573" y="258"/>
                      <a:pt x="573" y="258"/>
                      <a:pt x="573" y="258"/>
                    </a:cubicBezTo>
                    <a:cubicBezTo>
                      <a:pt x="574" y="255"/>
                      <a:pt x="574" y="255"/>
                      <a:pt x="574" y="255"/>
                    </a:cubicBezTo>
                    <a:cubicBezTo>
                      <a:pt x="574" y="255"/>
                      <a:pt x="574" y="255"/>
                      <a:pt x="574" y="255"/>
                    </a:cubicBezTo>
                    <a:cubicBezTo>
                      <a:pt x="576" y="254"/>
                      <a:pt x="576" y="254"/>
                      <a:pt x="576" y="254"/>
                    </a:cubicBezTo>
                    <a:cubicBezTo>
                      <a:pt x="581" y="253"/>
                      <a:pt x="581" y="253"/>
                      <a:pt x="581" y="253"/>
                    </a:cubicBezTo>
                    <a:cubicBezTo>
                      <a:pt x="584" y="254"/>
                      <a:pt x="584" y="254"/>
                      <a:pt x="584" y="254"/>
                    </a:cubicBezTo>
                    <a:cubicBezTo>
                      <a:pt x="588" y="254"/>
                      <a:pt x="588" y="254"/>
                      <a:pt x="588" y="254"/>
                    </a:cubicBezTo>
                    <a:cubicBezTo>
                      <a:pt x="597" y="252"/>
                      <a:pt x="597" y="252"/>
                      <a:pt x="597" y="252"/>
                    </a:cubicBezTo>
                    <a:cubicBezTo>
                      <a:pt x="599" y="250"/>
                      <a:pt x="599" y="250"/>
                      <a:pt x="599" y="250"/>
                    </a:cubicBezTo>
                    <a:cubicBezTo>
                      <a:pt x="600" y="247"/>
                      <a:pt x="600" y="247"/>
                      <a:pt x="600" y="247"/>
                    </a:cubicBezTo>
                    <a:cubicBezTo>
                      <a:pt x="606" y="243"/>
                      <a:pt x="606" y="243"/>
                      <a:pt x="606" y="243"/>
                    </a:cubicBezTo>
                    <a:cubicBezTo>
                      <a:pt x="612" y="239"/>
                      <a:pt x="612" y="239"/>
                      <a:pt x="612" y="239"/>
                    </a:cubicBezTo>
                    <a:cubicBezTo>
                      <a:pt x="639" y="239"/>
                      <a:pt x="639" y="239"/>
                      <a:pt x="639" y="239"/>
                    </a:cubicBezTo>
                    <a:cubicBezTo>
                      <a:pt x="641" y="237"/>
                      <a:pt x="641" y="237"/>
                      <a:pt x="641" y="237"/>
                    </a:cubicBezTo>
                    <a:cubicBezTo>
                      <a:pt x="644" y="235"/>
                      <a:pt x="644" y="235"/>
                      <a:pt x="644" y="235"/>
                    </a:cubicBezTo>
                    <a:cubicBezTo>
                      <a:pt x="647" y="235"/>
                      <a:pt x="647" y="235"/>
                      <a:pt x="647" y="235"/>
                    </a:cubicBezTo>
                    <a:cubicBezTo>
                      <a:pt x="650" y="232"/>
                      <a:pt x="650" y="232"/>
                      <a:pt x="650" y="232"/>
                    </a:cubicBezTo>
                    <a:cubicBezTo>
                      <a:pt x="655" y="226"/>
                      <a:pt x="655" y="226"/>
                      <a:pt x="655" y="226"/>
                    </a:cubicBezTo>
                    <a:cubicBezTo>
                      <a:pt x="658" y="224"/>
                      <a:pt x="658" y="224"/>
                      <a:pt x="658" y="224"/>
                    </a:cubicBezTo>
                    <a:cubicBezTo>
                      <a:pt x="661" y="219"/>
                      <a:pt x="661" y="219"/>
                      <a:pt x="661" y="219"/>
                    </a:cubicBezTo>
                    <a:cubicBezTo>
                      <a:pt x="667" y="216"/>
                      <a:pt x="667" y="216"/>
                      <a:pt x="667" y="216"/>
                    </a:cubicBezTo>
                    <a:cubicBezTo>
                      <a:pt x="669" y="218"/>
                      <a:pt x="669" y="218"/>
                      <a:pt x="669" y="218"/>
                    </a:cubicBezTo>
                    <a:cubicBezTo>
                      <a:pt x="674" y="215"/>
                      <a:pt x="674" y="215"/>
                      <a:pt x="674" y="215"/>
                    </a:cubicBezTo>
                    <a:cubicBezTo>
                      <a:pt x="677" y="218"/>
                      <a:pt x="677" y="218"/>
                      <a:pt x="677" y="218"/>
                    </a:cubicBezTo>
                    <a:cubicBezTo>
                      <a:pt x="672" y="229"/>
                      <a:pt x="672" y="229"/>
                      <a:pt x="672" y="229"/>
                    </a:cubicBezTo>
                    <a:cubicBezTo>
                      <a:pt x="673" y="230"/>
                      <a:pt x="673" y="230"/>
                      <a:pt x="673" y="230"/>
                    </a:cubicBezTo>
                    <a:lnTo>
                      <a:pt x="673" y="235"/>
                    </a:lnTo>
                    <a:close/>
                    <a:moveTo>
                      <a:pt x="520" y="208"/>
                    </a:moveTo>
                    <a:cubicBezTo>
                      <a:pt x="520" y="207"/>
                      <a:pt x="520" y="207"/>
                      <a:pt x="520" y="207"/>
                    </a:cubicBezTo>
                    <a:cubicBezTo>
                      <a:pt x="516" y="209"/>
                      <a:pt x="516" y="209"/>
                      <a:pt x="516" y="209"/>
                    </a:cubicBezTo>
                    <a:lnTo>
                      <a:pt x="520" y="20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4" name="Freeform 11"/>
              <p:cNvSpPr>
                <a:spLocks noEditPoints="1"/>
              </p:cNvSpPr>
              <p:nvPr/>
            </p:nvSpPr>
            <p:spPr bwMode="auto">
              <a:xfrm>
                <a:off x="3044844" y="3092692"/>
                <a:ext cx="285995" cy="798450"/>
              </a:xfrm>
              <a:custGeom>
                <a:avLst/>
                <a:gdLst>
                  <a:gd name="T0" fmla="*/ 137 w 269"/>
                  <a:gd name="T1" fmla="*/ 695 h 751"/>
                  <a:gd name="T2" fmla="*/ 163 w 269"/>
                  <a:gd name="T3" fmla="*/ 713 h 751"/>
                  <a:gd name="T4" fmla="*/ 145 w 269"/>
                  <a:gd name="T5" fmla="*/ 703 h 751"/>
                  <a:gd name="T6" fmla="*/ 177 w 269"/>
                  <a:gd name="T7" fmla="*/ 709 h 751"/>
                  <a:gd name="T8" fmla="*/ 247 w 269"/>
                  <a:gd name="T9" fmla="*/ 741 h 751"/>
                  <a:gd name="T10" fmla="*/ 217 w 269"/>
                  <a:gd name="T11" fmla="*/ 733 h 751"/>
                  <a:gd name="T12" fmla="*/ 229 w 269"/>
                  <a:gd name="T13" fmla="*/ 737 h 751"/>
                  <a:gd name="T14" fmla="*/ 223 w 269"/>
                  <a:gd name="T15" fmla="*/ 731 h 751"/>
                  <a:gd name="T16" fmla="*/ 199 w 269"/>
                  <a:gd name="T17" fmla="*/ 729 h 751"/>
                  <a:gd name="T18" fmla="*/ 87 w 269"/>
                  <a:gd name="T19" fmla="*/ 611 h 751"/>
                  <a:gd name="T20" fmla="*/ 81 w 269"/>
                  <a:gd name="T21" fmla="*/ 611 h 751"/>
                  <a:gd name="T22" fmla="*/ 81 w 269"/>
                  <a:gd name="T23" fmla="*/ 625 h 751"/>
                  <a:gd name="T24" fmla="*/ 77 w 269"/>
                  <a:gd name="T25" fmla="*/ 617 h 751"/>
                  <a:gd name="T26" fmla="*/ 67 w 269"/>
                  <a:gd name="T27" fmla="*/ 598 h 751"/>
                  <a:gd name="T28" fmla="*/ 91 w 269"/>
                  <a:gd name="T29" fmla="*/ 649 h 751"/>
                  <a:gd name="T30" fmla="*/ 111 w 269"/>
                  <a:gd name="T31" fmla="*/ 663 h 751"/>
                  <a:gd name="T32" fmla="*/ 119 w 269"/>
                  <a:gd name="T33" fmla="*/ 679 h 751"/>
                  <a:gd name="T34" fmla="*/ 58 w 269"/>
                  <a:gd name="T35" fmla="*/ 508 h 751"/>
                  <a:gd name="T36" fmla="*/ 48 w 269"/>
                  <a:gd name="T37" fmla="*/ 508 h 751"/>
                  <a:gd name="T38" fmla="*/ 71 w 269"/>
                  <a:gd name="T39" fmla="*/ 546 h 751"/>
                  <a:gd name="T40" fmla="*/ 65 w 269"/>
                  <a:gd name="T41" fmla="*/ 548 h 751"/>
                  <a:gd name="T42" fmla="*/ 63 w 269"/>
                  <a:gd name="T43" fmla="*/ 538 h 751"/>
                  <a:gd name="T44" fmla="*/ 65 w 269"/>
                  <a:gd name="T45" fmla="*/ 526 h 751"/>
                  <a:gd name="T46" fmla="*/ 56 w 269"/>
                  <a:gd name="T47" fmla="*/ 530 h 751"/>
                  <a:gd name="T48" fmla="*/ 58 w 269"/>
                  <a:gd name="T49" fmla="*/ 524 h 751"/>
                  <a:gd name="T50" fmla="*/ 121 w 269"/>
                  <a:gd name="T51" fmla="*/ 615 h 751"/>
                  <a:gd name="T52" fmla="*/ 87 w 269"/>
                  <a:gd name="T53" fmla="*/ 506 h 751"/>
                  <a:gd name="T54" fmla="*/ 71 w 269"/>
                  <a:gd name="T55" fmla="*/ 414 h 751"/>
                  <a:gd name="T56" fmla="*/ 58 w 269"/>
                  <a:gd name="T57" fmla="*/ 317 h 751"/>
                  <a:gd name="T58" fmla="*/ 48 w 269"/>
                  <a:gd name="T59" fmla="*/ 207 h 751"/>
                  <a:gd name="T60" fmla="*/ 50 w 269"/>
                  <a:gd name="T61" fmla="*/ 137 h 751"/>
                  <a:gd name="T62" fmla="*/ 36 w 269"/>
                  <a:gd name="T63" fmla="*/ 36 h 751"/>
                  <a:gd name="T64" fmla="*/ 12 w 269"/>
                  <a:gd name="T65" fmla="*/ 81 h 751"/>
                  <a:gd name="T66" fmla="*/ 14 w 269"/>
                  <a:gd name="T67" fmla="*/ 189 h 751"/>
                  <a:gd name="T68" fmla="*/ 28 w 269"/>
                  <a:gd name="T69" fmla="*/ 295 h 751"/>
                  <a:gd name="T70" fmla="*/ 26 w 269"/>
                  <a:gd name="T71" fmla="*/ 378 h 751"/>
                  <a:gd name="T72" fmla="*/ 36 w 269"/>
                  <a:gd name="T73" fmla="*/ 436 h 751"/>
                  <a:gd name="T74" fmla="*/ 58 w 269"/>
                  <a:gd name="T75" fmla="*/ 470 h 751"/>
                  <a:gd name="T76" fmla="*/ 73 w 269"/>
                  <a:gd name="T77" fmla="*/ 514 h 751"/>
                  <a:gd name="T78" fmla="*/ 77 w 269"/>
                  <a:gd name="T79" fmla="*/ 544 h 751"/>
                  <a:gd name="T80" fmla="*/ 77 w 269"/>
                  <a:gd name="T81" fmla="*/ 556 h 751"/>
                  <a:gd name="T82" fmla="*/ 54 w 269"/>
                  <a:gd name="T83" fmla="*/ 566 h 751"/>
                  <a:gd name="T84" fmla="*/ 75 w 269"/>
                  <a:gd name="T85" fmla="*/ 570 h 751"/>
                  <a:gd name="T86" fmla="*/ 95 w 269"/>
                  <a:gd name="T87" fmla="*/ 596 h 751"/>
                  <a:gd name="T88" fmla="*/ 105 w 269"/>
                  <a:gd name="T89" fmla="*/ 627 h 751"/>
                  <a:gd name="T90" fmla="*/ 109 w 269"/>
                  <a:gd name="T91" fmla="*/ 651 h 751"/>
                  <a:gd name="T92" fmla="*/ 127 w 269"/>
                  <a:gd name="T93" fmla="*/ 673 h 751"/>
                  <a:gd name="T94" fmla="*/ 143 w 269"/>
                  <a:gd name="T95" fmla="*/ 669 h 751"/>
                  <a:gd name="T96" fmla="*/ 149 w 269"/>
                  <a:gd name="T97" fmla="*/ 675 h 751"/>
                  <a:gd name="T98" fmla="*/ 155 w 269"/>
                  <a:gd name="T99" fmla="*/ 693 h 751"/>
                  <a:gd name="T100" fmla="*/ 155 w 269"/>
                  <a:gd name="T101" fmla="*/ 689 h 751"/>
                  <a:gd name="T102" fmla="*/ 173 w 269"/>
                  <a:gd name="T103" fmla="*/ 697 h 751"/>
                  <a:gd name="T104" fmla="*/ 197 w 269"/>
                  <a:gd name="T105" fmla="*/ 683 h 751"/>
                  <a:gd name="T106" fmla="*/ 197 w 269"/>
                  <a:gd name="T107" fmla="*/ 685 h 751"/>
                  <a:gd name="T108" fmla="*/ 207 w 269"/>
                  <a:gd name="T109" fmla="*/ 699 h 751"/>
                  <a:gd name="T110" fmla="*/ 213 w 269"/>
                  <a:gd name="T111" fmla="*/ 719 h 751"/>
                  <a:gd name="T112" fmla="*/ 193 w 269"/>
                  <a:gd name="T113" fmla="*/ 709 h 751"/>
                  <a:gd name="T114" fmla="*/ 197 w 269"/>
                  <a:gd name="T115" fmla="*/ 725 h 751"/>
                  <a:gd name="T116" fmla="*/ 257 w 269"/>
                  <a:gd name="T117" fmla="*/ 731 h 751"/>
                  <a:gd name="T118" fmla="*/ 261 w 269"/>
                  <a:gd name="T119" fmla="*/ 737 h 751"/>
                  <a:gd name="T120" fmla="*/ 259 w 269"/>
                  <a:gd name="T121" fmla="*/ 751 h 751"/>
                  <a:gd name="T122" fmla="*/ 257 w 269"/>
                  <a:gd name="T123" fmla="*/ 74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751">
                    <a:moveTo>
                      <a:pt x="75" y="530"/>
                    </a:moveTo>
                    <a:lnTo>
                      <a:pt x="77" y="528"/>
                    </a:lnTo>
                    <a:lnTo>
                      <a:pt x="81" y="528"/>
                    </a:lnTo>
                    <a:lnTo>
                      <a:pt x="81" y="534"/>
                    </a:lnTo>
                    <a:lnTo>
                      <a:pt x="79" y="536"/>
                    </a:lnTo>
                    <a:lnTo>
                      <a:pt x="75" y="534"/>
                    </a:lnTo>
                    <a:lnTo>
                      <a:pt x="75" y="530"/>
                    </a:lnTo>
                    <a:close/>
                    <a:moveTo>
                      <a:pt x="131" y="693"/>
                    </a:moveTo>
                    <a:lnTo>
                      <a:pt x="135" y="695"/>
                    </a:lnTo>
                    <a:lnTo>
                      <a:pt x="135" y="699"/>
                    </a:lnTo>
                    <a:lnTo>
                      <a:pt x="137" y="695"/>
                    </a:lnTo>
                    <a:lnTo>
                      <a:pt x="141" y="695"/>
                    </a:lnTo>
                    <a:lnTo>
                      <a:pt x="145" y="697"/>
                    </a:lnTo>
                    <a:lnTo>
                      <a:pt x="153" y="697"/>
                    </a:lnTo>
                    <a:lnTo>
                      <a:pt x="143" y="691"/>
                    </a:lnTo>
                    <a:lnTo>
                      <a:pt x="131" y="689"/>
                    </a:lnTo>
                    <a:lnTo>
                      <a:pt x="125" y="687"/>
                    </a:lnTo>
                    <a:lnTo>
                      <a:pt x="123" y="687"/>
                    </a:lnTo>
                    <a:lnTo>
                      <a:pt x="127" y="689"/>
                    </a:lnTo>
                    <a:lnTo>
                      <a:pt x="131" y="693"/>
                    </a:lnTo>
                    <a:close/>
                    <a:moveTo>
                      <a:pt x="157" y="713"/>
                    </a:moveTo>
                    <a:lnTo>
                      <a:pt x="163" y="713"/>
                    </a:lnTo>
                    <a:lnTo>
                      <a:pt x="167" y="713"/>
                    </a:lnTo>
                    <a:lnTo>
                      <a:pt x="167" y="711"/>
                    </a:lnTo>
                    <a:lnTo>
                      <a:pt x="171" y="707"/>
                    </a:lnTo>
                    <a:lnTo>
                      <a:pt x="167" y="707"/>
                    </a:lnTo>
                    <a:lnTo>
                      <a:pt x="161" y="705"/>
                    </a:lnTo>
                    <a:lnTo>
                      <a:pt x="159" y="701"/>
                    </a:lnTo>
                    <a:lnTo>
                      <a:pt x="153" y="699"/>
                    </a:lnTo>
                    <a:lnTo>
                      <a:pt x="151" y="701"/>
                    </a:lnTo>
                    <a:lnTo>
                      <a:pt x="145" y="699"/>
                    </a:lnTo>
                    <a:lnTo>
                      <a:pt x="143" y="701"/>
                    </a:lnTo>
                    <a:lnTo>
                      <a:pt x="145" y="703"/>
                    </a:lnTo>
                    <a:lnTo>
                      <a:pt x="149" y="705"/>
                    </a:lnTo>
                    <a:lnTo>
                      <a:pt x="153" y="707"/>
                    </a:lnTo>
                    <a:lnTo>
                      <a:pt x="155" y="709"/>
                    </a:lnTo>
                    <a:lnTo>
                      <a:pt x="157" y="713"/>
                    </a:lnTo>
                    <a:close/>
                    <a:moveTo>
                      <a:pt x="187" y="715"/>
                    </a:moveTo>
                    <a:lnTo>
                      <a:pt x="189" y="713"/>
                    </a:lnTo>
                    <a:lnTo>
                      <a:pt x="187" y="711"/>
                    </a:lnTo>
                    <a:lnTo>
                      <a:pt x="185" y="711"/>
                    </a:lnTo>
                    <a:lnTo>
                      <a:pt x="181" y="709"/>
                    </a:lnTo>
                    <a:lnTo>
                      <a:pt x="179" y="711"/>
                    </a:lnTo>
                    <a:lnTo>
                      <a:pt x="177" y="709"/>
                    </a:lnTo>
                    <a:lnTo>
                      <a:pt x="173" y="709"/>
                    </a:lnTo>
                    <a:lnTo>
                      <a:pt x="171" y="711"/>
                    </a:lnTo>
                    <a:lnTo>
                      <a:pt x="173" y="713"/>
                    </a:lnTo>
                    <a:lnTo>
                      <a:pt x="173" y="717"/>
                    </a:lnTo>
                    <a:lnTo>
                      <a:pt x="177" y="719"/>
                    </a:lnTo>
                    <a:lnTo>
                      <a:pt x="179" y="717"/>
                    </a:lnTo>
                    <a:lnTo>
                      <a:pt x="187" y="715"/>
                    </a:lnTo>
                    <a:close/>
                    <a:moveTo>
                      <a:pt x="249" y="747"/>
                    </a:moveTo>
                    <a:lnTo>
                      <a:pt x="251" y="747"/>
                    </a:lnTo>
                    <a:lnTo>
                      <a:pt x="251" y="743"/>
                    </a:lnTo>
                    <a:lnTo>
                      <a:pt x="247" y="741"/>
                    </a:lnTo>
                    <a:lnTo>
                      <a:pt x="247" y="739"/>
                    </a:lnTo>
                    <a:lnTo>
                      <a:pt x="243" y="739"/>
                    </a:lnTo>
                    <a:lnTo>
                      <a:pt x="235" y="737"/>
                    </a:lnTo>
                    <a:lnTo>
                      <a:pt x="241" y="737"/>
                    </a:lnTo>
                    <a:lnTo>
                      <a:pt x="239" y="735"/>
                    </a:lnTo>
                    <a:lnTo>
                      <a:pt x="233" y="733"/>
                    </a:lnTo>
                    <a:lnTo>
                      <a:pt x="237" y="731"/>
                    </a:lnTo>
                    <a:lnTo>
                      <a:pt x="233" y="729"/>
                    </a:lnTo>
                    <a:lnTo>
                      <a:pt x="229" y="731"/>
                    </a:lnTo>
                    <a:lnTo>
                      <a:pt x="221" y="733"/>
                    </a:lnTo>
                    <a:lnTo>
                      <a:pt x="217" y="733"/>
                    </a:lnTo>
                    <a:lnTo>
                      <a:pt x="215" y="735"/>
                    </a:lnTo>
                    <a:lnTo>
                      <a:pt x="217" y="737"/>
                    </a:lnTo>
                    <a:lnTo>
                      <a:pt x="219" y="737"/>
                    </a:lnTo>
                    <a:lnTo>
                      <a:pt x="223" y="737"/>
                    </a:lnTo>
                    <a:lnTo>
                      <a:pt x="223" y="739"/>
                    </a:lnTo>
                    <a:lnTo>
                      <a:pt x="225" y="741"/>
                    </a:lnTo>
                    <a:lnTo>
                      <a:pt x="227" y="739"/>
                    </a:lnTo>
                    <a:lnTo>
                      <a:pt x="227" y="741"/>
                    </a:lnTo>
                    <a:lnTo>
                      <a:pt x="233" y="743"/>
                    </a:lnTo>
                    <a:lnTo>
                      <a:pt x="233" y="741"/>
                    </a:lnTo>
                    <a:lnTo>
                      <a:pt x="229" y="737"/>
                    </a:lnTo>
                    <a:lnTo>
                      <a:pt x="233" y="737"/>
                    </a:lnTo>
                    <a:lnTo>
                      <a:pt x="235" y="743"/>
                    </a:lnTo>
                    <a:lnTo>
                      <a:pt x="239" y="741"/>
                    </a:lnTo>
                    <a:lnTo>
                      <a:pt x="245" y="743"/>
                    </a:lnTo>
                    <a:lnTo>
                      <a:pt x="247" y="745"/>
                    </a:lnTo>
                    <a:lnTo>
                      <a:pt x="249" y="747"/>
                    </a:lnTo>
                    <a:close/>
                    <a:moveTo>
                      <a:pt x="223" y="731"/>
                    </a:moveTo>
                    <a:lnTo>
                      <a:pt x="217" y="729"/>
                    </a:lnTo>
                    <a:lnTo>
                      <a:pt x="213" y="729"/>
                    </a:lnTo>
                    <a:lnTo>
                      <a:pt x="213" y="733"/>
                    </a:lnTo>
                    <a:lnTo>
                      <a:pt x="223" y="731"/>
                    </a:lnTo>
                    <a:close/>
                    <a:moveTo>
                      <a:pt x="209" y="731"/>
                    </a:moveTo>
                    <a:lnTo>
                      <a:pt x="209" y="729"/>
                    </a:lnTo>
                    <a:lnTo>
                      <a:pt x="203" y="729"/>
                    </a:lnTo>
                    <a:lnTo>
                      <a:pt x="201" y="731"/>
                    </a:lnTo>
                    <a:lnTo>
                      <a:pt x="203" y="735"/>
                    </a:lnTo>
                    <a:lnTo>
                      <a:pt x="205" y="733"/>
                    </a:lnTo>
                    <a:lnTo>
                      <a:pt x="211" y="737"/>
                    </a:lnTo>
                    <a:lnTo>
                      <a:pt x="205" y="731"/>
                    </a:lnTo>
                    <a:lnTo>
                      <a:pt x="209" y="731"/>
                    </a:lnTo>
                    <a:close/>
                    <a:moveTo>
                      <a:pt x="197" y="731"/>
                    </a:moveTo>
                    <a:lnTo>
                      <a:pt x="199" y="729"/>
                    </a:lnTo>
                    <a:lnTo>
                      <a:pt x="197" y="727"/>
                    </a:lnTo>
                    <a:lnTo>
                      <a:pt x="193" y="727"/>
                    </a:lnTo>
                    <a:lnTo>
                      <a:pt x="193" y="729"/>
                    </a:lnTo>
                    <a:lnTo>
                      <a:pt x="197" y="731"/>
                    </a:lnTo>
                    <a:close/>
                    <a:moveTo>
                      <a:pt x="95" y="639"/>
                    </a:moveTo>
                    <a:lnTo>
                      <a:pt x="99" y="637"/>
                    </a:lnTo>
                    <a:lnTo>
                      <a:pt x="101" y="633"/>
                    </a:lnTo>
                    <a:lnTo>
                      <a:pt x="97" y="629"/>
                    </a:lnTo>
                    <a:lnTo>
                      <a:pt x="93" y="623"/>
                    </a:lnTo>
                    <a:lnTo>
                      <a:pt x="91" y="615"/>
                    </a:lnTo>
                    <a:lnTo>
                      <a:pt x="87" y="611"/>
                    </a:lnTo>
                    <a:lnTo>
                      <a:pt x="85" y="609"/>
                    </a:lnTo>
                    <a:lnTo>
                      <a:pt x="85" y="602"/>
                    </a:lnTo>
                    <a:lnTo>
                      <a:pt x="81" y="598"/>
                    </a:lnTo>
                    <a:lnTo>
                      <a:pt x="77" y="596"/>
                    </a:lnTo>
                    <a:lnTo>
                      <a:pt x="75" y="592"/>
                    </a:lnTo>
                    <a:lnTo>
                      <a:pt x="73" y="588"/>
                    </a:lnTo>
                    <a:lnTo>
                      <a:pt x="69" y="592"/>
                    </a:lnTo>
                    <a:lnTo>
                      <a:pt x="73" y="594"/>
                    </a:lnTo>
                    <a:lnTo>
                      <a:pt x="75" y="598"/>
                    </a:lnTo>
                    <a:lnTo>
                      <a:pt x="79" y="602"/>
                    </a:lnTo>
                    <a:lnTo>
                      <a:pt x="81" y="611"/>
                    </a:lnTo>
                    <a:lnTo>
                      <a:pt x="83" y="615"/>
                    </a:lnTo>
                    <a:lnTo>
                      <a:pt x="85" y="619"/>
                    </a:lnTo>
                    <a:lnTo>
                      <a:pt x="87" y="625"/>
                    </a:lnTo>
                    <a:lnTo>
                      <a:pt x="91" y="627"/>
                    </a:lnTo>
                    <a:lnTo>
                      <a:pt x="91" y="631"/>
                    </a:lnTo>
                    <a:lnTo>
                      <a:pt x="95" y="639"/>
                    </a:lnTo>
                    <a:close/>
                    <a:moveTo>
                      <a:pt x="89" y="635"/>
                    </a:moveTo>
                    <a:lnTo>
                      <a:pt x="89" y="627"/>
                    </a:lnTo>
                    <a:lnTo>
                      <a:pt x="85" y="623"/>
                    </a:lnTo>
                    <a:lnTo>
                      <a:pt x="81" y="623"/>
                    </a:lnTo>
                    <a:lnTo>
                      <a:pt x="81" y="625"/>
                    </a:lnTo>
                    <a:lnTo>
                      <a:pt x="85" y="629"/>
                    </a:lnTo>
                    <a:lnTo>
                      <a:pt x="89" y="635"/>
                    </a:lnTo>
                    <a:close/>
                    <a:moveTo>
                      <a:pt x="87" y="633"/>
                    </a:moveTo>
                    <a:lnTo>
                      <a:pt x="83" y="631"/>
                    </a:lnTo>
                    <a:lnTo>
                      <a:pt x="81" y="629"/>
                    </a:lnTo>
                    <a:lnTo>
                      <a:pt x="83" y="633"/>
                    </a:lnTo>
                    <a:lnTo>
                      <a:pt x="87" y="633"/>
                    </a:lnTo>
                    <a:close/>
                    <a:moveTo>
                      <a:pt x="83" y="619"/>
                    </a:moveTo>
                    <a:lnTo>
                      <a:pt x="81" y="615"/>
                    </a:lnTo>
                    <a:lnTo>
                      <a:pt x="79" y="615"/>
                    </a:lnTo>
                    <a:lnTo>
                      <a:pt x="77" y="617"/>
                    </a:lnTo>
                    <a:lnTo>
                      <a:pt x="83" y="619"/>
                    </a:lnTo>
                    <a:close/>
                    <a:moveTo>
                      <a:pt x="79" y="613"/>
                    </a:moveTo>
                    <a:lnTo>
                      <a:pt x="79" y="609"/>
                    </a:lnTo>
                    <a:lnTo>
                      <a:pt x="77" y="609"/>
                    </a:lnTo>
                    <a:lnTo>
                      <a:pt x="77" y="611"/>
                    </a:lnTo>
                    <a:lnTo>
                      <a:pt x="79" y="613"/>
                    </a:lnTo>
                    <a:close/>
                    <a:moveTo>
                      <a:pt x="73" y="611"/>
                    </a:moveTo>
                    <a:lnTo>
                      <a:pt x="77" y="606"/>
                    </a:lnTo>
                    <a:lnTo>
                      <a:pt x="75" y="602"/>
                    </a:lnTo>
                    <a:lnTo>
                      <a:pt x="71" y="596"/>
                    </a:lnTo>
                    <a:lnTo>
                      <a:pt x="67" y="598"/>
                    </a:lnTo>
                    <a:lnTo>
                      <a:pt x="71" y="602"/>
                    </a:lnTo>
                    <a:lnTo>
                      <a:pt x="73" y="611"/>
                    </a:lnTo>
                    <a:close/>
                    <a:moveTo>
                      <a:pt x="97" y="649"/>
                    </a:moveTo>
                    <a:lnTo>
                      <a:pt x="99" y="647"/>
                    </a:lnTo>
                    <a:lnTo>
                      <a:pt x="97" y="645"/>
                    </a:lnTo>
                    <a:lnTo>
                      <a:pt x="99" y="643"/>
                    </a:lnTo>
                    <a:lnTo>
                      <a:pt x="97" y="641"/>
                    </a:lnTo>
                    <a:lnTo>
                      <a:pt x="95" y="643"/>
                    </a:lnTo>
                    <a:lnTo>
                      <a:pt x="91" y="639"/>
                    </a:lnTo>
                    <a:lnTo>
                      <a:pt x="89" y="641"/>
                    </a:lnTo>
                    <a:lnTo>
                      <a:pt x="91" y="649"/>
                    </a:lnTo>
                    <a:lnTo>
                      <a:pt x="95" y="649"/>
                    </a:lnTo>
                    <a:lnTo>
                      <a:pt x="97" y="649"/>
                    </a:lnTo>
                    <a:close/>
                    <a:moveTo>
                      <a:pt x="111" y="663"/>
                    </a:moveTo>
                    <a:lnTo>
                      <a:pt x="113" y="661"/>
                    </a:lnTo>
                    <a:lnTo>
                      <a:pt x="111" y="657"/>
                    </a:lnTo>
                    <a:lnTo>
                      <a:pt x="107" y="653"/>
                    </a:lnTo>
                    <a:lnTo>
                      <a:pt x="105" y="649"/>
                    </a:lnTo>
                    <a:lnTo>
                      <a:pt x="103" y="649"/>
                    </a:lnTo>
                    <a:lnTo>
                      <a:pt x="99" y="651"/>
                    </a:lnTo>
                    <a:lnTo>
                      <a:pt x="105" y="655"/>
                    </a:lnTo>
                    <a:lnTo>
                      <a:pt x="111" y="663"/>
                    </a:lnTo>
                    <a:close/>
                    <a:moveTo>
                      <a:pt x="105" y="665"/>
                    </a:moveTo>
                    <a:lnTo>
                      <a:pt x="105" y="659"/>
                    </a:lnTo>
                    <a:lnTo>
                      <a:pt x="103" y="655"/>
                    </a:lnTo>
                    <a:lnTo>
                      <a:pt x="105" y="665"/>
                    </a:lnTo>
                    <a:lnTo>
                      <a:pt x="105" y="665"/>
                    </a:lnTo>
                    <a:close/>
                    <a:moveTo>
                      <a:pt x="119" y="679"/>
                    </a:moveTo>
                    <a:lnTo>
                      <a:pt x="121" y="675"/>
                    </a:lnTo>
                    <a:lnTo>
                      <a:pt x="119" y="673"/>
                    </a:lnTo>
                    <a:lnTo>
                      <a:pt x="115" y="675"/>
                    </a:lnTo>
                    <a:lnTo>
                      <a:pt x="115" y="677"/>
                    </a:lnTo>
                    <a:lnTo>
                      <a:pt x="119" y="679"/>
                    </a:lnTo>
                    <a:close/>
                    <a:moveTo>
                      <a:pt x="115" y="673"/>
                    </a:moveTo>
                    <a:lnTo>
                      <a:pt x="117" y="671"/>
                    </a:lnTo>
                    <a:lnTo>
                      <a:pt x="115" y="669"/>
                    </a:lnTo>
                    <a:lnTo>
                      <a:pt x="113" y="671"/>
                    </a:lnTo>
                    <a:lnTo>
                      <a:pt x="115" y="673"/>
                    </a:lnTo>
                    <a:close/>
                    <a:moveTo>
                      <a:pt x="115" y="667"/>
                    </a:moveTo>
                    <a:lnTo>
                      <a:pt x="107" y="667"/>
                    </a:lnTo>
                    <a:lnTo>
                      <a:pt x="107" y="669"/>
                    </a:lnTo>
                    <a:lnTo>
                      <a:pt x="115" y="667"/>
                    </a:lnTo>
                    <a:close/>
                    <a:moveTo>
                      <a:pt x="56" y="508"/>
                    </a:moveTo>
                    <a:lnTo>
                      <a:pt x="58" y="508"/>
                    </a:lnTo>
                    <a:lnTo>
                      <a:pt x="56" y="502"/>
                    </a:lnTo>
                    <a:lnTo>
                      <a:pt x="58" y="500"/>
                    </a:lnTo>
                    <a:lnTo>
                      <a:pt x="54" y="494"/>
                    </a:lnTo>
                    <a:lnTo>
                      <a:pt x="54" y="486"/>
                    </a:lnTo>
                    <a:lnTo>
                      <a:pt x="50" y="476"/>
                    </a:lnTo>
                    <a:lnTo>
                      <a:pt x="48" y="478"/>
                    </a:lnTo>
                    <a:lnTo>
                      <a:pt x="42" y="476"/>
                    </a:lnTo>
                    <a:lnTo>
                      <a:pt x="42" y="484"/>
                    </a:lnTo>
                    <a:lnTo>
                      <a:pt x="46" y="496"/>
                    </a:lnTo>
                    <a:lnTo>
                      <a:pt x="46" y="502"/>
                    </a:lnTo>
                    <a:lnTo>
                      <a:pt x="48" y="508"/>
                    </a:lnTo>
                    <a:lnTo>
                      <a:pt x="48" y="508"/>
                    </a:lnTo>
                    <a:lnTo>
                      <a:pt x="52" y="508"/>
                    </a:lnTo>
                    <a:lnTo>
                      <a:pt x="56" y="508"/>
                    </a:lnTo>
                    <a:close/>
                    <a:moveTo>
                      <a:pt x="75" y="556"/>
                    </a:moveTo>
                    <a:lnTo>
                      <a:pt x="73" y="550"/>
                    </a:lnTo>
                    <a:lnTo>
                      <a:pt x="73" y="552"/>
                    </a:lnTo>
                    <a:lnTo>
                      <a:pt x="73" y="556"/>
                    </a:lnTo>
                    <a:lnTo>
                      <a:pt x="75" y="556"/>
                    </a:lnTo>
                    <a:close/>
                    <a:moveTo>
                      <a:pt x="71" y="550"/>
                    </a:moveTo>
                    <a:lnTo>
                      <a:pt x="73" y="548"/>
                    </a:lnTo>
                    <a:lnTo>
                      <a:pt x="71" y="546"/>
                    </a:lnTo>
                    <a:lnTo>
                      <a:pt x="69" y="548"/>
                    </a:lnTo>
                    <a:lnTo>
                      <a:pt x="71" y="550"/>
                    </a:lnTo>
                    <a:close/>
                    <a:moveTo>
                      <a:pt x="69" y="546"/>
                    </a:moveTo>
                    <a:lnTo>
                      <a:pt x="71" y="544"/>
                    </a:lnTo>
                    <a:lnTo>
                      <a:pt x="71" y="540"/>
                    </a:lnTo>
                    <a:lnTo>
                      <a:pt x="69" y="540"/>
                    </a:lnTo>
                    <a:lnTo>
                      <a:pt x="67" y="542"/>
                    </a:lnTo>
                    <a:lnTo>
                      <a:pt x="69" y="546"/>
                    </a:lnTo>
                    <a:close/>
                    <a:moveTo>
                      <a:pt x="67" y="554"/>
                    </a:moveTo>
                    <a:lnTo>
                      <a:pt x="67" y="552"/>
                    </a:lnTo>
                    <a:lnTo>
                      <a:pt x="65" y="548"/>
                    </a:lnTo>
                    <a:lnTo>
                      <a:pt x="65" y="554"/>
                    </a:lnTo>
                    <a:lnTo>
                      <a:pt x="67" y="554"/>
                    </a:lnTo>
                    <a:close/>
                    <a:moveTo>
                      <a:pt x="63" y="544"/>
                    </a:moveTo>
                    <a:lnTo>
                      <a:pt x="63" y="542"/>
                    </a:lnTo>
                    <a:lnTo>
                      <a:pt x="60" y="542"/>
                    </a:lnTo>
                    <a:lnTo>
                      <a:pt x="63" y="544"/>
                    </a:lnTo>
                    <a:lnTo>
                      <a:pt x="63" y="544"/>
                    </a:lnTo>
                    <a:close/>
                    <a:moveTo>
                      <a:pt x="63" y="534"/>
                    </a:moveTo>
                    <a:lnTo>
                      <a:pt x="60" y="534"/>
                    </a:lnTo>
                    <a:lnTo>
                      <a:pt x="60" y="538"/>
                    </a:lnTo>
                    <a:lnTo>
                      <a:pt x="63" y="538"/>
                    </a:lnTo>
                    <a:lnTo>
                      <a:pt x="67" y="538"/>
                    </a:lnTo>
                    <a:lnTo>
                      <a:pt x="63" y="534"/>
                    </a:lnTo>
                    <a:close/>
                    <a:moveTo>
                      <a:pt x="58" y="526"/>
                    </a:moveTo>
                    <a:lnTo>
                      <a:pt x="54" y="522"/>
                    </a:lnTo>
                    <a:lnTo>
                      <a:pt x="54" y="524"/>
                    </a:lnTo>
                    <a:lnTo>
                      <a:pt x="56" y="528"/>
                    </a:lnTo>
                    <a:lnTo>
                      <a:pt x="58" y="526"/>
                    </a:lnTo>
                    <a:close/>
                    <a:moveTo>
                      <a:pt x="67" y="524"/>
                    </a:moveTo>
                    <a:lnTo>
                      <a:pt x="67" y="522"/>
                    </a:lnTo>
                    <a:lnTo>
                      <a:pt x="65" y="522"/>
                    </a:lnTo>
                    <a:lnTo>
                      <a:pt x="65" y="526"/>
                    </a:lnTo>
                    <a:lnTo>
                      <a:pt x="67" y="528"/>
                    </a:lnTo>
                    <a:lnTo>
                      <a:pt x="67" y="524"/>
                    </a:lnTo>
                    <a:close/>
                    <a:moveTo>
                      <a:pt x="48" y="516"/>
                    </a:moveTo>
                    <a:lnTo>
                      <a:pt x="46" y="512"/>
                    </a:lnTo>
                    <a:lnTo>
                      <a:pt x="44" y="514"/>
                    </a:lnTo>
                    <a:lnTo>
                      <a:pt x="44" y="516"/>
                    </a:lnTo>
                    <a:lnTo>
                      <a:pt x="48" y="516"/>
                    </a:lnTo>
                    <a:close/>
                    <a:moveTo>
                      <a:pt x="58" y="532"/>
                    </a:moveTo>
                    <a:lnTo>
                      <a:pt x="60" y="532"/>
                    </a:lnTo>
                    <a:lnTo>
                      <a:pt x="58" y="530"/>
                    </a:lnTo>
                    <a:lnTo>
                      <a:pt x="56" y="530"/>
                    </a:lnTo>
                    <a:lnTo>
                      <a:pt x="58" y="532"/>
                    </a:lnTo>
                    <a:close/>
                    <a:moveTo>
                      <a:pt x="69" y="534"/>
                    </a:moveTo>
                    <a:lnTo>
                      <a:pt x="73" y="538"/>
                    </a:lnTo>
                    <a:lnTo>
                      <a:pt x="69" y="530"/>
                    </a:lnTo>
                    <a:lnTo>
                      <a:pt x="65" y="532"/>
                    </a:lnTo>
                    <a:lnTo>
                      <a:pt x="65" y="534"/>
                    </a:lnTo>
                    <a:lnTo>
                      <a:pt x="69" y="534"/>
                    </a:lnTo>
                    <a:close/>
                    <a:moveTo>
                      <a:pt x="63" y="524"/>
                    </a:moveTo>
                    <a:lnTo>
                      <a:pt x="63" y="522"/>
                    </a:lnTo>
                    <a:lnTo>
                      <a:pt x="58" y="522"/>
                    </a:lnTo>
                    <a:lnTo>
                      <a:pt x="58" y="524"/>
                    </a:lnTo>
                    <a:lnTo>
                      <a:pt x="63" y="524"/>
                    </a:lnTo>
                    <a:close/>
                    <a:moveTo>
                      <a:pt x="189" y="675"/>
                    </a:moveTo>
                    <a:lnTo>
                      <a:pt x="159" y="675"/>
                    </a:lnTo>
                    <a:lnTo>
                      <a:pt x="153" y="669"/>
                    </a:lnTo>
                    <a:lnTo>
                      <a:pt x="147" y="665"/>
                    </a:lnTo>
                    <a:lnTo>
                      <a:pt x="147" y="663"/>
                    </a:lnTo>
                    <a:lnTo>
                      <a:pt x="147" y="657"/>
                    </a:lnTo>
                    <a:lnTo>
                      <a:pt x="139" y="649"/>
                    </a:lnTo>
                    <a:lnTo>
                      <a:pt x="129" y="651"/>
                    </a:lnTo>
                    <a:lnTo>
                      <a:pt x="111" y="627"/>
                    </a:lnTo>
                    <a:lnTo>
                      <a:pt x="121" y="615"/>
                    </a:lnTo>
                    <a:lnTo>
                      <a:pt x="117" y="596"/>
                    </a:lnTo>
                    <a:lnTo>
                      <a:pt x="113" y="592"/>
                    </a:lnTo>
                    <a:lnTo>
                      <a:pt x="115" y="582"/>
                    </a:lnTo>
                    <a:lnTo>
                      <a:pt x="113" y="568"/>
                    </a:lnTo>
                    <a:lnTo>
                      <a:pt x="111" y="556"/>
                    </a:lnTo>
                    <a:lnTo>
                      <a:pt x="107" y="552"/>
                    </a:lnTo>
                    <a:lnTo>
                      <a:pt x="109" y="548"/>
                    </a:lnTo>
                    <a:lnTo>
                      <a:pt x="109" y="532"/>
                    </a:lnTo>
                    <a:lnTo>
                      <a:pt x="97" y="524"/>
                    </a:lnTo>
                    <a:lnTo>
                      <a:pt x="91" y="514"/>
                    </a:lnTo>
                    <a:lnTo>
                      <a:pt x="87" y="506"/>
                    </a:lnTo>
                    <a:lnTo>
                      <a:pt x="87" y="502"/>
                    </a:lnTo>
                    <a:lnTo>
                      <a:pt x="81" y="502"/>
                    </a:lnTo>
                    <a:lnTo>
                      <a:pt x="77" y="486"/>
                    </a:lnTo>
                    <a:lnTo>
                      <a:pt x="77" y="476"/>
                    </a:lnTo>
                    <a:lnTo>
                      <a:pt x="71" y="466"/>
                    </a:lnTo>
                    <a:lnTo>
                      <a:pt x="67" y="448"/>
                    </a:lnTo>
                    <a:lnTo>
                      <a:pt x="67" y="440"/>
                    </a:lnTo>
                    <a:lnTo>
                      <a:pt x="65" y="434"/>
                    </a:lnTo>
                    <a:lnTo>
                      <a:pt x="67" y="426"/>
                    </a:lnTo>
                    <a:lnTo>
                      <a:pt x="65" y="420"/>
                    </a:lnTo>
                    <a:lnTo>
                      <a:pt x="71" y="414"/>
                    </a:lnTo>
                    <a:lnTo>
                      <a:pt x="67" y="410"/>
                    </a:lnTo>
                    <a:lnTo>
                      <a:pt x="60" y="396"/>
                    </a:lnTo>
                    <a:lnTo>
                      <a:pt x="58" y="390"/>
                    </a:lnTo>
                    <a:lnTo>
                      <a:pt x="54" y="380"/>
                    </a:lnTo>
                    <a:lnTo>
                      <a:pt x="56" y="374"/>
                    </a:lnTo>
                    <a:lnTo>
                      <a:pt x="63" y="368"/>
                    </a:lnTo>
                    <a:lnTo>
                      <a:pt x="60" y="358"/>
                    </a:lnTo>
                    <a:lnTo>
                      <a:pt x="56" y="350"/>
                    </a:lnTo>
                    <a:lnTo>
                      <a:pt x="58" y="329"/>
                    </a:lnTo>
                    <a:lnTo>
                      <a:pt x="60" y="327"/>
                    </a:lnTo>
                    <a:lnTo>
                      <a:pt x="58" y="317"/>
                    </a:lnTo>
                    <a:lnTo>
                      <a:pt x="58" y="307"/>
                    </a:lnTo>
                    <a:lnTo>
                      <a:pt x="54" y="307"/>
                    </a:lnTo>
                    <a:lnTo>
                      <a:pt x="50" y="297"/>
                    </a:lnTo>
                    <a:lnTo>
                      <a:pt x="44" y="287"/>
                    </a:lnTo>
                    <a:lnTo>
                      <a:pt x="40" y="277"/>
                    </a:lnTo>
                    <a:lnTo>
                      <a:pt x="40" y="255"/>
                    </a:lnTo>
                    <a:lnTo>
                      <a:pt x="42" y="245"/>
                    </a:lnTo>
                    <a:lnTo>
                      <a:pt x="38" y="231"/>
                    </a:lnTo>
                    <a:lnTo>
                      <a:pt x="40" y="225"/>
                    </a:lnTo>
                    <a:lnTo>
                      <a:pt x="40" y="213"/>
                    </a:lnTo>
                    <a:lnTo>
                      <a:pt x="48" y="207"/>
                    </a:lnTo>
                    <a:lnTo>
                      <a:pt x="50" y="189"/>
                    </a:lnTo>
                    <a:lnTo>
                      <a:pt x="56" y="187"/>
                    </a:lnTo>
                    <a:lnTo>
                      <a:pt x="58" y="185"/>
                    </a:lnTo>
                    <a:lnTo>
                      <a:pt x="54" y="179"/>
                    </a:lnTo>
                    <a:lnTo>
                      <a:pt x="52" y="173"/>
                    </a:lnTo>
                    <a:lnTo>
                      <a:pt x="54" y="169"/>
                    </a:lnTo>
                    <a:lnTo>
                      <a:pt x="48" y="161"/>
                    </a:lnTo>
                    <a:lnTo>
                      <a:pt x="50" y="153"/>
                    </a:lnTo>
                    <a:lnTo>
                      <a:pt x="50" y="147"/>
                    </a:lnTo>
                    <a:lnTo>
                      <a:pt x="46" y="143"/>
                    </a:lnTo>
                    <a:lnTo>
                      <a:pt x="50" y="137"/>
                    </a:lnTo>
                    <a:lnTo>
                      <a:pt x="67" y="129"/>
                    </a:lnTo>
                    <a:lnTo>
                      <a:pt x="69" y="109"/>
                    </a:lnTo>
                    <a:lnTo>
                      <a:pt x="65" y="105"/>
                    </a:lnTo>
                    <a:lnTo>
                      <a:pt x="54" y="107"/>
                    </a:lnTo>
                    <a:lnTo>
                      <a:pt x="52" y="93"/>
                    </a:lnTo>
                    <a:lnTo>
                      <a:pt x="42" y="68"/>
                    </a:lnTo>
                    <a:lnTo>
                      <a:pt x="36" y="62"/>
                    </a:lnTo>
                    <a:lnTo>
                      <a:pt x="32" y="50"/>
                    </a:lnTo>
                    <a:lnTo>
                      <a:pt x="36" y="46"/>
                    </a:lnTo>
                    <a:lnTo>
                      <a:pt x="32" y="40"/>
                    </a:lnTo>
                    <a:lnTo>
                      <a:pt x="36" y="36"/>
                    </a:lnTo>
                    <a:lnTo>
                      <a:pt x="26" y="28"/>
                    </a:lnTo>
                    <a:lnTo>
                      <a:pt x="22" y="6"/>
                    </a:lnTo>
                    <a:lnTo>
                      <a:pt x="14" y="0"/>
                    </a:lnTo>
                    <a:lnTo>
                      <a:pt x="8" y="2"/>
                    </a:lnTo>
                    <a:lnTo>
                      <a:pt x="10" y="10"/>
                    </a:lnTo>
                    <a:lnTo>
                      <a:pt x="0" y="14"/>
                    </a:lnTo>
                    <a:lnTo>
                      <a:pt x="4" y="30"/>
                    </a:lnTo>
                    <a:lnTo>
                      <a:pt x="8" y="50"/>
                    </a:lnTo>
                    <a:lnTo>
                      <a:pt x="8" y="60"/>
                    </a:lnTo>
                    <a:lnTo>
                      <a:pt x="12" y="74"/>
                    </a:lnTo>
                    <a:lnTo>
                      <a:pt x="12" y="81"/>
                    </a:lnTo>
                    <a:lnTo>
                      <a:pt x="12" y="107"/>
                    </a:lnTo>
                    <a:lnTo>
                      <a:pt x="10" y="109"/>
                    </a:lnTo>
                    <a:lnTo>
                      <a:pt x="8" y="117"/>
                    </a:lnTo>
                    <a:lnTo>
                      <a:pt x="12" y="119"/>
                    </a:lnTo>
                    <a:lnTo>
                      <a:pt x="12" y="143"/>
                    </a:lnTo>
                    <a:lnTo>
                      <a:pt x="14" y="145"/>
                    </a:lnTo>
                    <a:lnTo>
                      <a:pt x="18" y="153"/>
                    </a:lnTo>
                    <a:lnTo>
                      <a:pt x="12" y="161"/>
                    </a:lnTo>
                    <a:lnTo>
                      <a:pt x="14" y="165"/>
                    </a:lnTo>
                    <a:lnTo>
                      <a:pt x="16" y="177"/>
                    </a:lnTo>
                    <a:lnTo>
                      <a:pt x="14" y="189"/>
                    </a:lnTo>
                    <a:lnTo>
                      <a:pt x="16" y="195"/>
                    </a:lnTo>
                    <a:lnTo>
                      <a:pt x="14" y="203"/>
                    </a:lnTo>
                    <a:lnTo>
                      <a:pt x="16" y="213"/>
                    </a:lnTo>
                    <a:lnTo>
                      <a:pt x="12" y="223"/>
                    </a:lnTo>
                    <a:lnTo>
                      <a:pt x="14" y="233"/>
                    </a:lnTo>
                    <a:lnTo>
                      <a:pt x="16" y="233"/>
                    </a:lnTo>
                    <a:lnTo>
                      <a:pt x="18" y="247"/>
                    </a:lnTo>
                    <a:lnTo>
                      <a:pt x="14" y="251"/>
                    </a:lnTo>
                    <a:lnTo>
                      <a:pt x="12" y="257"/>
                    </a:lnTo>
                    <a:lnTo>
                      <a:pt x="22" y="277"/>
                    </a:lnTo>
                    <a:lnTo>
                      <a:pt x="28" y="295"/>
                    </a:lnTo>
                    <a:lnTo>
                      <a:pt x="26" y="299"/>
                    </a:lnTo>
                    <a:lnTo>
                      <a:pt x="24" y="307"/>
                    </a:lnTo>
                    <a:lnTo>
                      <a:pt x="30" y="317"/>
                    </a:lnTo>
                    <a:lnTo>
                      <a:pt x="28" y="325"/>
                    </a:lnTo>
                    <a:lnTo>
                      <a:pt x="28" y="329"/>
                    </a:lnTo>
                    <a:lnTo>
                      <a:pt x="28" y="339"/>
                    </a:lnTo>
                    <a:lnTo>
                      <a:pt x="28" y="348"/>
                    </a:lnTo>
                    <a:lnTo>
                      <a:pt x="24" y="358"/>
                    </a:lnTo>
                    <a:lnTo>
                      <a:pt x="26" y="360"/>
                    </a:lnTo>
                    <a:lnTo>
                      <a:pt x="26" y="370"/>
                    </a:lnTo>
                    <a:lnTo>
                      <a:pt x="26" y="378"/>
                    </a:lnTo>
                    <a:lnTo>
                      <a:pt x="22" y="376"/>
                    </a:lnTo>
                    <a:lnTo>
                      <a:pt x="22" y="378"/>
                    </a:lnTo>
                    <a:lnTo>
                      <a:pt x="26" y="386"/>
                    </a:lnTo>
                    <a:lnTo>
                      <a:pt x="24" y="390"/>
                    </a:lnTo>
                    <a:lnTo>
                      <a:pt x="18" y="388"/>
                    </a:lnTo>
                    <a:lnTo>
                      <a:pt x="20" y="398"/>
                    </a:lnTo>
                    <a:lnTo>
                      <a:pt x="22" y="400"/>
                    </a:lnTo>
                    <a:lnTo>
                      <a:pt x="24" y="402"/>
                    </a:lnTo>
                    <a:lnTo>
                      <a:pt x="30" y="416"/>
                    </a:lnTo>
                    <a:lnTo>
                      <a:pt x="36" y="426"/>
                    </a:lnTo>
                    <a:lnTo>
                      <a:pt x="36" y="436"/>
                    </a:lnTo>
                    <a:lnTo>
                      <a:pt x="38" y="440"/>
                    </a:lnTo>
                    <a:lnTo>
                      <a:pt x="34" y="440"/>
                    </a:lnTo>
                    <a:lnTo>
                      <a:pt x="34" y="444"/>
                    </a:lnTo>
                    <a:lnTo>
                      <a:pt x="38" y="456"/>
                    </a:lnTo>
                    <a:lnTo>
                      <a:pt x="38" y="462"/>
                    </a:lnTo>
                    <a:lnTo>
                      <a:pt x="44" y="470"/>
                    </a:lnTo>
                    <a:lnTo>
                      <a:pt x="46" y="472"/>
                    </a:lnTo>
                    <a:lnTo>
                      <a:pt x="48" y="474"/>
                    </a:lnTo>
                    <a:lnTo>
                      <a:pt x="54" y="474"/>
                    </a:lnTo>
                    <a:lnTo>
                      <a:pt x="56" y="470"/>
                    </a:lnTo>
                    <a:lnTo>
                      <a:pt x="58" y="470"/>
                    </a:lnTo>
                    <a:lnTo>
                      <a:pt x="63" y="472"/>
                    </a:lnTo>
                    <a:lnTo>
                      <a:pt x="65" y="474"/>
                    </a:lnTo>
                    <a:lnTo>
                      <a:pt x="63" y="480"/>
                    </a:lnTo>
                    <a:lnTo>
                      <a:pt x="67" y="484"/>
                    </a:lnTo>
                    <a:lnTo>
                      <a:pt x="69" y="484"/>
                    </a:lnTo>
                    <a:lnTo>
                      <a:pt x="69" y="490"/>
                    </a:lnTo>
                    <a:lnTo>
                      <a:pt x="67" y="496"/>
                    </a:lnTo>
                    <a:lnTo>
                      <a:pt x="71" y="498"/>
                    </a:lnTo>
                    <a:lnTo>
                      <a:pt x="71" y="502"/>
                    </a:lnTo>
                    <a:lnTo>
                      <a:pt x="71" y="508"/>
                    </a:lnTo>
                    <a:lnTo>
                      <a:pt x="73" y="514"/>
                    </a:lnTo>
                    <a:lnTo>
                      <a:pt x="75" y="518"/>
                    </a:lnTo>
                    <a:lnTo>
                      <a:pt x="71" y="522"/>
                    </a:lnTo>
                    <a:lnTo>
                      <a:pt x="75" y="526"/>
                    </a:lnTo>
                    <a:lnTo>
                      <a:pt x="81" y="526"/>
                    </a:lnTo>
                    <a:lnTo>
                      <a:pt x="83" y="526"/>
                    </a:lnTo>
                    <a:lnTo>
                      <a:pt x="85" y="526"/>
                    </a:lnTo>
                    <a:lnTo>
                      <a:pt x="83" y="532"/>
                    </a:lnTo>
                    <a:lnTo>
                      <a:pt x="87" y="534"/>
                    </a:lnTo>
                    <a:lnTo>
                      <a:pt x="83" y="538"/>
                    </a:lnTo>
                    <a:lnTo>
                      <a:pt x="77" y="540"/>
                    </a:lnTo>
                    <a:lnTo>
                      <a:pt x="77" y="544"/>
                    </a:lnTo>
                    <a:lnTo>
                      <a:pt x="85" y="548"/>
                    </a:lnTo>
                    <a:lnTo>
                      <a:pt x="85" y="548"/>
                    </a:lnTo>
                    <a:lnTo>
                      <a:pt x="81" y="550"/>
                    </a:lnTo>
                    <a:lnTo>
                      <a:pt x="81" y="552"/>
                    </a:lnTo>
                    <a:lnTo>
                      <a:pt x="83" y="556"/>
                    </a:lnTo>
                    <a:lnTo>
                      <a:pt x="85" y="560"/>
                    </a:lnTo>
                    <a:lnTo>
                      <a:pt x="83" y="570"/>
                    </a:lnTo>
                    <a:lnTo>
                      <a:pt x="81" y="572"/>
                    </a:lnTo>
                    <a:lnTo>
                      <a:pt x="81" y="562"/>
                    </a:lnTo>
                    <a:lnTo>
                      <a:pt x="79" y="556"/>
                    </a:lnTo>
                    <a:lnTo>
                      <a:pt x="77" y="556"/>
                    </a:lnTo>
                    <a:lnTo>
                      <a:pt x="77" y="558"/>
                    </a:lnTo>
                    <a:lnTo>
                      <a:pt x="75" y="560"/>
                    </a:lnTo>
                    <a:lnTo>
                      <a:pt x="69" y="558"/>
                    </a:lnTo>
                    <a:lnTo>
                      <a:pt x="65" y="558"/>
                    </a:lnTo>
                    <a:lnTo>
                      <a:pt x="60" y="556"/>
                    </a:lnTo>
                    <a:lnTo>
                      <a:pt x="56" y="558"/>
                    </a:lnTo>
                    <a:lnTo>
                      <a:pt x="58" y="560"/>
                    </a:lnTo>
                    <a:lnTo>
                      <a:pt x="60" y="562"/>
                    </a:lnTo>
                    <a:lnTo>
                      <a:pt x="60" y="564"/>
                    </a:lnTo>
                    <a:lnTo>
                      <a:pt x="58" y="564"/>
                    </a:lnTo>
                    <a:lnTo>
                      <a:pt x="54" y="566"/>
                    </a:lnTo>
                    <a:lnTo>
                      <a:pt x="54" y="570"/>
                    </a:lnTo>
                    <a:lnTo>
                      <a:pt x="58" y="576"/>
                    </a:lnTo>
                    <a:lnTo>
                      <a:pt x="60" y="576"/>
                    </a:lnTo>
                    <a:lnTo>
                      <a:pt x="63" y="574"/>
                    </a:lnTo>
                    <a:lnTo>
                      <a:pt x="60" y="574"/>
                    </a:lnTo>
                    <a:lnTo>
                      <a:pt x="58" y="572"/>
                    </a:lnTo>
                    <a:lnTo>
                      <a:pt x="58" y="570"/>
                    </a:lnTo>
                    <a:lnTo>
                      <a:pt x="63" y="570"/>
                    </a:lnTo>
                    <a:lnTo>
                      <a:pt x="67" y="574"/>
                    </a:lnTo>
                    <a:lnTo>
                      <a:pt x="71" y="574"/>
                    </a:lnTo>
                    <a:lnTo>
                      <a:pt x="75" y="570"/>
                    </a:lnTo>
                    <a:lnTo>
                      <a:pt x="81" y="578"/>
                    </a:lnTo>
                    <a:lnTo>
                      <a:pt x="83" y="578"/>
                    </a:lnTo>
                    <a:lnTo>
                      <a:pt x="85" y="582"/>
                    </a:lnTo>
                    <a:lnTo>
                      <a:pt x="81" y="582"/>
                    </a:lnTo>
                    <a:lnTo>
                      <a:pt x="77" y="586"/>
                    </a:lnTo>
                    <a:lnTo>
                      <a:pt x="85" y="588"/>
                    </a:lnTo>
                    <a:lnTo>
                      <a:pt x="81" y="592"/>
                    </a:lnTo>
                    <a:lnTo>
                      <a:pt x="81" y="596"/>
                    </a:lnTo>
                    <a:lnTo>
                      <a:pt x="87" y="598"/>
                    </a:lnTo>
                    <a:lnTo>
                      <a:pt x="91" y="600"/>
                    </a:lnTo>
                    <a:lnTo>
                      <a:pt x="95" y="596"/>
                    </a:lnTo>
                    <a:lnTo>
                      <a:pt x="97" y="596"/>
                    </a:lnTo>
                    <a:lnTo>
                      <a:pt x="99" y="600"/>
                    </a:lnTo>
                    <a:lnTo>
                      <a:pt x="95" y="600"/>
                    </a:lnTo>
                    <a:lnTo>
                      <a:pt x="95" y="602"/>
                    </a:lnTo>
                    <a:lnTo>
                      <a:pt x="89" y="604"/>
                    </a:lnTo>
                    <a:lnTo>
                      <a:pt x="89" y="611"/>
                    </a:lnTo>
                    <a:lnTo>
                      <a:pt x="97" y="625"/>
                    </a:lnTo>
                    <a:lnTo>
                      <a:pt x="101" y="627"/>
                    </a:lnTo>
                    <a:lnTo>
                      <a:pt x="101" y="627"/>
                    </a:lnTo>
                    <a:lnTo>
                      <a:pt x="105" y="619"/>
                    </a:lnTo>
                    <a:lnTo>
                      <a:pt x="105" y="627"/>
                    </a:lnTo>
                    <a:lnTo>
                      <a:pt x="109" y="629"/>
                    </a:lnTo>
                    <a:lnTo>
                      <a:pt x="105" y="631"/>
                    </a:lnTo>
                    <a:lnTo>
                      <a:pt x="101" y="635"/>
                    </a:lnTo>
                    <a:lnTo>
                      <a:pt x="101" y="637"/>
                    </a:lnTo>
                    <a:lnTo>
                      <a:pt x="101" y="641"/>
                    </a:lnTo>
                    <a:lnTo>
                      <a:pt x="105" y="643"/>
                    </a:lnTo>
                    <a:lnTo>
                      <a:pt x="109" y="643"/>
                    </a:lnTo>
                    <a:lnTo>
                      <a:pt x="113" y="645"/>
                    </a:lnTo>
                    <a:lnTo>
                      <a:pt x="111" y="645"/>
                    </a:lnTo>
                    <a:lnTo>
                      <a:pt x="107" y="647"/>
                    </a:lnTo>
                    <a:lnTo>
                      <a:pt x="109" y="651"/>
                    </a:lnTo>
                    <a:lnTo>
                      <a:pt x="115" y="651"/>
                    </a:lnTo>
                    <a:lnTo>
                      <a:pt x="117" y="647"/>
                    </a:lnTo>
                    <a:lnTo>
                      <a:pt x="117" y="653"/>
                    </a:lnTo>
                    <a:lnTo>
                      <a:pt x="113" y="653"/>
                    </a:lnTo>
                    <a:lnTo>
                      <a:pt x="113" y="655"/>
                    </a:lnTo>
                    <a:lnTo>
                      <a:pt x="117" y="659"/>
                    </a:lnTo>
                    <a:lnTo>
                      <a:pt x="121" y="659"/>
                    </a:lnTo>
                    <a:lnTo>
                      <a:pt x="129" y="665"/>
                    </a:lnTo>
                    <a:lnTo>
                      <a:pt x="129" y="671"/>
                    </a:lnTo>
                    <a:lnTo>
                      <a:pt x="125" y="667"/>
                    </a:lnTo>
                    <a:lnTo>
                      <a:pt x="127" y="673"/>
                    </a:lnTo>
                    <a:lnTo>
                      <a:pt x="121" y="665"/>
                    </a:lnTo>
                    <a:lnTo>
                      <a:pt x="119" y="663"/>
                    </a:lnTo>
                    <a:lnTo>
                      <a:pt x="125" y="675"/>
                    </a:lnTo>
                    <a:lnTo>
                      <a:pt x="129" y="679"/>
                    </a:lnTo>
                    <a:lnTo>
                      <a:pt x="131" y="677"/>
                    </a:lnTo>
                    <a:lnTo>
                      <a:pt x="133" y="675"/>
                    </a:lnTo>
                    <a:lnTo>
                      <a:pt x="133" y="673"/>
                    </a:lnTo>
                    <a:lnTo>
                      <a:pt x="139" y="673"/>
                    </a:lnTo>
                    <a:lnTo>
                      <a:pt x="139" y="669"/>
                    </a:lnTo>
                    <a:lnTo>
                      <a:pt x="137" y="665"/>
                    </a:lnTo>
                    <a:lnTo>
                      <a:pt x="143" y="669"/>
                    </a:lnTo>
                    <a:lnTo>
                      <a:pt x="145" y="669"/>
                    </a:lnTo>
                    <a:lnTo>
                      <a:pt x="139" y="663"/>
                    </a:lnTo>
                    <a:lnTo>
                      <a:pt x="137" y="659"/>
                    </a:lnTo>
                    <a:lnTo>
                      <a:pt x="139" y="659"/>
                    </a:lnTo>
                    <a:lnTo>
                      <a:pt x="139" y="663"/>
                    </a:lnTo>
                    <a:lnTo>
                      <a:pt x="147" y="667"/>
                    </a:lnTo>
                    <a:lnTo>
                      <a:pt x="149" y="673"/>
                    </a:lnTo>
                    <a:lnTo>
                      <a:pt x="153" y="675"/>
                    </a:lnTo>
                    <a:lnTo>
                      <a:pt x="153" y="679"/>
                    </a:lnTo>
                    <a:lnTo>
                      <a:pt x="151" y="679"/>
                    </a:lnTo>
                    <a:lnTo>
                      <a:pt x="149" y="675"/>
                    </a:lnTo>
                    <a:lnTo>
                      <a:pt x="143" y="677"/>
                    </a:lnTo>
                    <a:lnTo>
                      <a:pt x="139" y="675"/>
                    </a:lnTo>
                    <a:lnTo>
                      <a:pt x="137" y="677"/>
                    </a:lnTo>
                    <a:lnTo>
                      <a:pt x="139" y="683"/>
                    </a:lnTo>
                    <a:lnTo>
                      <a:pt x="135" y="683"/>
                    </a:lnTo>
                    <a:lnTo>
                      <a:pt x="135" y="685"/>
                    </a:lnTo>
                    <a:lnTo>
                      <a:pt x="141" y="687"/>
                    </a:lnTo>
                    <a:lnTo>
                      <a:pt x="141" y="687"/>
                    </a:lnTo>
                    <a:lnTo>
                      <a:pt x="147" y="689"/>
                    </a:lnTo>
                    <a:lnTo>
                      <a:pt x="151" y="689"/>
                    </a:lnTo>
                    <a:lnTo>
                      <a:pt x="155" y="693"/>
                    </a:lnTo>
                    <a:lnTo>
                      <a:pt x="149" y="693"/>
                    </a:lnTo>
                    <a:lnTo>
                      <a:pt x="161" y="699"/>
                    </a:lnTo>
                    <a:lnTo>
                      <a:pt x="163" y="697"/>
                    </a:lnTo>
                    <a:lnTo>
                      <a:pt x="161" y="695"/>
                    </a:lnTo>
                    <a:lnTo>
                      <a:pt x="161" y="691"/>
                    </a:lnTo>
                    <a:lnTo>
                      <a:pt x="165" y="693"/>
                    </a:lnTo>
                    <a:lnTo>
                      <a:pt x="173" y="687"/>
                    </a:lnTo>
                    <a:lnTo>
                      <a:pt x="171" y="685"/>
                    </a:lnTo>
                    <a:lnTo>
                      <a:pt x="165" y="687"/>
                    </a:lnTo>
                    <a:lnTo>
                      <a:pt x="161" y="687"/>
                    </a:lnTo>
                    <a:lnTo>
                      <a:pt x="155" y="689"/>
                    </a:lnTo>
                    <a:lnTo>
                      <a:pt x="151" y="683"/>
                    </a:lnTo>
                    <a:lnTo>
                      <a:pt x="151" y="683"/>
                    </a:lnTo>
                    <a:lnTo>
                      <a:pt x="155" y="683"/>
                    </a:lnTo>
                    <a:lnTo>
                      <a:pt x="169" y="683"/>
                    </a:lnTo>
                    <a:lnTo>
                      <a:pt x="171" y="679"/>
                    </a:lnTo>
                    <a:lnTo>
                      <a:pt x="173" y="679"/>
                    </a:lnTo>
                    <a:lnTo>
                      <a:pt x="173" y="685"/>
                    </a:lnTo>
                    <a:lnTo>
                      <a:pt x="177" y="687"/>
                    </a:lnTo>
                    <a:lnTo>
                      <a:pt x="177" y="691"/>
                    </a:lnTo>
                    <a:lnTo>
                      <a:pt x="173" y="693"/>
                    </a:lnTo>
                    <a:lnTo>
                      <a:pt x="173" y="697"/>
                    </a:lnTo>
                    <a:lnTo>
                      <a:pt x="167" y="697"/>
                    </a:lnTo>
                    <a:lnTo>
                      <a:pt x="165" y="701"/>
                    </a:lnTo>
                    <a:lnTo>
                      <a:pt x="167" y="705"/>
                    </a:lnTo>
                    <a:lnTo>
                      <a:pt x="177" y="705"/>
                    </a:lnTo>
                    <a:lnTo>
                      <a:pt x="185" y="707"/>
                    </a:lnTo>
                    <a:lnTo>
                      <a:pt x="187" y="705"/>
                    </a:lnTo>
                    <a:lnTo>
                      <a:pt x="183" y="697"/>
                    </a:lnTo>
                    <a:lnTo>
                      <a:pt x="181" y="687"/>
                    </a:lnTo>
                    <a:lnTo>
                      <a:pt x="187" y="685"/>
                    </a:lnTo>
                    <a:lnTo>
                      <a:pt x="189" y="683"/>
                    </a:lnTo>
                    <a:lnTo>
                      <a:pt x="197" y="683"/>
                    </a:lnTo>
                    <a:lnTo>
                      <a:pt x="199" y="677"/>
                    </a:lnTo>
                    <a:lnTo>
                      <a:pt x="199" y="675"/>
                    </a:lnTo>
                    <a:lnTo>
                      <a:pt x="205" y="679"/>
                    </a:lnTo>
                    <a:lnTo>
                      <a:pt x="211" y="677"/>
                    </a:lnTo>
                    <a:lnTo>
                      <a:pt x="213" y="677"/>
                    </a:lnTo>
                    <a:lnTo>
                      <a:pt x="199" y="673"/>
                    </a:lnTo>
                    <a:lnTo>
                      <a:pt x="189" y="675"/>
                    </a:lnTo>
                    <a:close/>
                    <a:moveTo>
                      <a:pt x="207" y="687"/>
                    </a:moveTo>
                    <a:lnTo>
                      <a:pt x="203" y="687"/>
                    </a:lnTo>
                    <a:lnTo>
                      <a:pt x="201" y="685"/>
                    </a:lnTo>
                    <a:lnTo>
                      <a:pt x="197" y="685"/>
                    </a:lnTo>
                    <a:lnTo>
                      <a:pt x="197" y="689"/>
                    </a:lnTo>
                    <a:lnTo>
                      <a:pt x="193" y="689"/>
                    </a:lnTo>
                    <a:lnTo>
                      <a:pt x="191" y="687"/>
                    </a:lnTo>
                    <a:lnTo>
                      <a:pt x="189" y="689"/>
                    </a:lnTo>
                    <a:lnTo>
                      <a:pt x="193" y="691"/>
                    </a:lnTo>
                    <a:lnTo>
                      <a:pt x="191" y="693"/>
                    </a:lnTo>
                    <a:lnTo>
                      <a:pt x="193" y="699"/>
                    </a:lnTo>
                    <a:lnTo>
                      <a:pt x="195" y="703"/>
                    </a:lnTo>
                    <a:lnTo>
                      <a:pt x="201" y="703"/>
                    </a:lnTo>
                    <a:lnTo>
                      <a:pt x="201" y="699"/>
                    </a:lnTo>
                    <a:lnTo>
                      <a:pt x="207" y="699"/>
                    </a:lnTo>
                    <a:lnTo>
                      <a:pt x="209" y="701"/>
                    </a:lnTo>
                    <a:lnTo>
                      <a:pt x="207" y="705"/>
                    </a:lnTo>
                    <a:lnTo>
                      <a:pt x="201" y="707"/>
                    </a:lnTo>
                    <a:lnTo>
                      <a:pt x="201" y="709"/>
                    </a:lnTo>
                    <a:lnTo>
                      <a:pt x="207" y="713"/>
                    </a:lnTo>
                    <a:lnTo>
                      <a:pt x="215" y="717"/>
                    </a:lnTo>
                    <a:lnTo>
                      <a:pt x="223" y="719"/>
                    </a:lnTo>
                    <a:lnTo>
                      <a:pt x="223" y="721"/>
                    </a:lnTo>
                    <a:lnTo>
                      <a:pt x="219" y="721"/>
                    </a:lnTo>
                    <a:lnTo>
                      <a:pt x="217" y="721"/>
                    </a:lnTo>
                    <a:lnTo>
                      <a:pt x="213" y="719"/>
                    </a:lnTo>
                    <a:lnTo>
                      <a:pt x="209" y="719"/>
                    </a:lnTo>
                    <a:lnTo>
                      <a:pt x="205" y="721"/>
                    </a:lnTo>
                    <a:lnTo>
                      <a:pt x="203" y="721"/>
                    </a:lnTo>
                    <a:lnTo>
                      <a:pt x="203" y="719"/>
                    </a:lnTo>
                    <a:lnTo>
                      <a:pt x="199" y="717"/>
                    </a:lnTo>
                    <a:lnTo>
                      <a:pt x="201" y="713"/>
                    </a:lnTo>
                    <a:lnTo>
                      <a:pt x="197" y="709"/>
                    </a:lnTo>
                    <a:lnTo>
                      <a:pt x="195" y="705"/>
                    </a:lnTo>
                    <a:lnTo>
                      <a:pt x="193" y="703"/>
                    </a:lnTo>
                    <a:lnTo>
                      <a:pt x="191" y="707"/>
                    </a:lnTo>
                    <a:lnTo>
                      <a:pt x="193" y="709"/>
                    </a:lnTo>
                    <a:lnTo>
                      <a:pt x="195" y="713"/>
                    </a:lnTo>
                    <a:lnTo>
                      <a:pt x="193" y="713"/>
                    </a:lnTo>
                    <a:lnTo>
                      <a:pt x="191" y="717"/>
                    </a:lnTo>
                    <a:lnTo>
                      <a:pt x="185" y="717"/>
                    </a:lnTo>
                    <a:lnTo>
                      <a:pt x="185" y="721"/>
                    </a:lnTo>
                    <a:lnTo>
                      <a:pt x="183" y="721"/>
                    </a:lnTo>
                    <a:lnTo>
                      <a:pt x="181" y="723"/>
                    </a:lnTo>
                    <a:lnTo>
                      <a:pt x="183" y="725"/>
                    </a:lnTo>
                    <a:lnTo>
                      <a:pt x="189" y="725"/>
                    </a:lnTo>
                    <a:lnTo>
                      <a:pt x="195" y="723"/>
                    </a:lnTo>
                    <a:lnTo>
                      <a:pt x="197" y="725"/>
                    </a:lnTo>
                    <a:lnTo>
                      <a:pt x="201" y="727"/>
                    </a:lnTo>
                    <a:lnTo>
                      <a:pt x="207" y="727"/>
                    </a:lnTo>
                    <a:lnTo>
                      <a:pt x="209" y="727"/>
                    </a:lnTo>
                    <a:lnTo>
                      <a:pt x="221" y="727"/>
                    </a:lnTo>
                    <a:lnTo>
                      <a:pt x="227" y="729"/>
                    </a:lnTo>
                    <a:lnTo>
                      <a:pt x="233" y="727"/>
                    </a:lnTo>
                    <a:lnTo>
                      <a:pt x="209" y="685"/>
                    </a:lnTo>
                    <a:lnTo>
                      <a:pt x="207" y="687"/>
                    </a:lnTo>
                    <a:close/>
                    <a:moveTo>
                      <a:pt x="257" y="737"/>
                    </a:moveTo>
                    <a:lnTo>
                      <a:pt x="257" y="735"/>
                    </a:lnTo>
                    <a:lnTo>
                      <a:pt x="257" y="731"/>
                    </a:lnTo>
                    <a:lnTo>
                      <a:pt x="243" y="731"/>
                    </a:lnTo>
                    <a:lnTo>
                      <a:pt x="243" y="733"/>
                    </a:lnTo>
                    <a:lnTo>
                      <a:pt x="247" y="737"/>
                    </a:lnTo>
                    <a:lnTo>
                      <a:pt x="251" y="737"/>
                    </a:lnTo>
                    <a:lnTo>
                      <a:pt x="253" y="735"/>
                    </a:lnTo>
                    <a:lnTo>
                      <a:pt x="257" y="737"/>
                    </a:lnTo>
                    <a:close/>
                    <a:moveTo>
                      <a:pt x="261" y="737"/>
                    </a:moveTo>
                    <a:lnTo>
                      <a:pt x="261" y="735"/>
                    </a:lnTo>
                    <a:lnTo>
                      <a:pt x="259" y="737"/>
                    </a:lnTo>
                    <a:lnTo>
                      <a:pt x="261" y="739"/>
                    </a:lnTo>
                    <a:lnTo>
                      <a:pt x="261" y="737"/>
                    </a:lnTo>
                    <a:close/>
                    <a:moveTo>
                      <a:pt x="267" y="737"/>
                    </a:moveTo>
                    <a:lnTo>
                      <a:pt x="269" y="735"/>
                    </a:lnTo>
                    <a:lnTo>
                      <a:pt x="263" y="735"/>
                    </a:lnTo>
                    <a:lnTo>
                      <a:pt x="265" y="737"/>
                    </a:lnTo>
                    <a:lnTo>
                      <a:pt x="267" y="737"/>
                    </a:lnTo>
                    <a:close/>
                    <a:moveTo>
                      <a:pt x="261" y="735"/>
                    </a:moveTo>
                    <a:lnTo>
                      <a:pt x="261" y="733"/>
                    </a:lnTo>
                    <a:lnTo>
                      <a:pt x="259" y="733"/>
                    </a:lnTo>
                    <a:lnTo>
                      <a:pt x="259" y="733"/>
                    </a:lnTo>
                    <a:lnTo>
                      <a:pt x="261" y="735"/>
                    </a:lnTo>
                    <a:close/>
                    <a:moveTo>
                      <a:pt x="259" y="751"/>
                    </a:moveTo>
                    <a:lnTo>
                      <a:pt x="259" y="749"/>
                    </a:lnTo>
                    <a:lnTo>
                      <a:pt x="255" y="749"/>
                    </a:lnTo>
                    <a:lnTo>
                      <a:pt x="253" y="749"/>
                    </a:lnTo>
                    <a:lnTo>
                      <a:pt x="259" y="751"/>
                    </a:lnTo>
                    <a:close/>
                    <a:moveTo>
                      <a:pt x="261" y="743"/>
                    </a:moveTo>
                    <a:lnTo>
                      <a:pt x="261" y="747"/>
                    </a:lnTo>
                    <a:lnTo>
                      <a:pt x="257" y="745"/>
                    </a:lnTo>
                    <a:lnTo>
                      <a:pt x="261" y="749"/>
                    </a:lnTo>
                    <a:lnTo>
                      <a:pt x="261" y="743"/>
                    </a:lnTo>
                    <a:close/>
                    <a:moveTo>
                      <a:pt x="255" y="745"/>
                    </a:moveTo>
                    <a:lnTo>
                      <a:pt x="257" y="745"/>
                    </a:lnTo>
                    <a:lnTo>
                      <a:pt x="253" y="743"/>
                    </a:lnTo>
                    <a:lnTo>
                      <a:pt x="255" y="745"/>
                    </a:lnTo>
                    <a:close/>
                    <a:moveTo>
                      <a:pt x="265" y="749"/>
                    </a:moveTo>
                    <a:lnTo>
                      <a:pt x="265" y="747"/>
                    </a:lnTo>
                    <a:lnTo>
                      <a:pt x="263" y="751"/>
                    </a:lnTo>
                    <a:lnTo>
                      <a:pt x="265" y="7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5" name="Freeform 12"/>
              <p:cNvSpPr>
                <a:spLocks noEditPoints="1"/>
              </p:cNvSpPr>
              <p:nvPr/>
            </p:nvSpPr>
            <p:spPr bwMode="auto">
              <a:xfrm>
                <a:off x="3375494" y="3793330"/>
                <a:ext cx="55286" cy="21264"/>
              </a:xfrm>
              <a:custGeom>
                <a:avLst/>
                <a:gdLst>
                  <a:gd name="T0" fmla="*/ 48 w 52"/>
                  <a:gd name="T1" fmla="*/ 10 h 20"/>
                  <a:gd name="T2" fmla="*/ 46 w 52"/>
                  <a:gd name="T3" fmla="*/ 12 h 20"/>
                  <a:gd name="T4" fmla="*/ 40 w 52"/>
                  <a:gd name="T5" fmla="*/ 14 h 20"/>
                  <a:gd name="T6" fmla="*/ 42 w 52"/>
                  <a:gd name="T7" fmla="*/ 16 h 20"/>
                  <a:gd name="T8" fmla="*/ 38 w 52"/>
                  <a:gd name="T9" fmla="*/ 16 h 20"/>
                  <a:gd name="T10" fmla="*/ 36 w 52"/>
                  <a:gd name="T11" fmla="*/ 16 h 20"/>
                  <a:gd name="T12" fmla="*/ 38 w 52"/>
                  <a:gd name="T13" fmla="*/ 18 h 20"/>
                  <a:gd name="T14" fmla="*/ 32 w 52"/>
                  <a:gd name="T15" fmla="*/ 16 h 20"/>
                  <a:gd name="T16" fmla="*/ 32 w 52"/>
                  <a:gd name="T17" fmla="*/ 18 h 20"/>
                  <a:gd name="T18" fmla="*/ 28 w 52"/>
                  <a:gd name="T19" fmla="*/ 20 h 20"/>
                  <a:gd name="T20" fmla="*/ 30 w 52"/>
                  <a:gd name="T21" fmla="*/ 14 h 20"/>
                  <a:gd name="T22" fmla="*/ 32 w 52"/>
                  <a:gd name="T23" fmla="*/ 10 h 20"/>
                  <a:gd name="T24" fmla="*/ 34 w 52"/>
                  <a:gd name="T25" fmla="*/ 4 h 20"/>
                  <a:gd name="T26" fmla="*/ 32 w 52"/>
                  <a:gd name="T27" fmla="*/ 0 h 20"/>
                  <a:gd name="T28" fmla="*/ 36 w 52"/>
                  <a:gd name="T29" fmla="*/ 2 h 20"/>
                  <a:gd name="T30" fmla="*/ 42 w 52"/>
                  <a:gd name="T31" fmla="*/ 0 h 20"/>
                  <a:gd name="T32" fmla="*/ 42 w 52"/>
                  <a:gd name="T33" fmla="*/ 4 h 20"/>
                  <a:gd name="T34" fmla="*/ 38 w 52"/>
                  <a:gd name="T35" fmla="*/ 4 h 20"/>
                  <a:gd name="T36" fmla="*/ 44 w 52"/>
                  <a:gd name="T37" fmla="*/ 8 h 20"/>
                  <a:gd name="T38" fmla="*/ 44 w 52"/>
                  <a:gd name="T39" fmla="*/ 6 h 20"/>
                  <a:gd name="T40" fmla="*/ 44 w 52"/>
                  <a:gd name="T41" fmla="*/ 4 h 20"/>
                  <a:gd name="T42" fmla="*/ 50 w 52"/>
                  <a:gd name="T43" fmla="*/ 4 h 20"/>
                  <a:gd name="T44" fmla="*/ 52 w 52"/>
                  <a:gd name="T45" fmla="*/ 6 h 20"/>
                  <a:gd name="T46" fmla="*/ 48 w 52"/>
                  <a:gd name="T47" fmla="*/ 10 h 20"/>
                  <a:gd name="T48" fmla="*/ 26 w 52"/>
                  <a:gd name="T49" fmla="*/ 4 h 20"/>
                  <a:gd name="T50" fmla="*/ 22 w 52"/>
                  <a:gd name="T51" fmla="*/ 2 h 20"/>
                  <a:gd name="T52" fmla="*/ 20 w 52"/>
                  <a:gd name="T53" fmla="*/ 6 h 20"/>
                  <a:gd name="T54" fmla="*/ 16 w 52"/>
                  <a:gd name="T55" fmla="*/ 6 h 20"/>
                  <a:gd name="T56" fmla="*/ 8 w 52"/>
                  <a:gd name="T57" fmla="*/ 2 h 20"/>
                  <a:gd name="T58" fmla="*/ 16 w 52"/>
                  <a:gd name="T59" fmla="*/ 8 h 20"/>
                  <a:gd name="T60" fmla="*/ 12 w 52"/>
                  <a:gd name="T61" fmla="*/ 10 h 20"/>
                  <a:gd name="T62" fmla="*/ 20 w 52"/>
                  <a:gd name="T63" fmla="*/ 10 h 20"/>
                  <a:gd name="T64" fmla="*/ 22 w 52"/>
                  <a:gd name="T65" fmla="*/ 10 h 20"/>
                  <a:gd name="T66" fmla="*/ 14 w 52"/>
                  <a:gd name="T67" fmla="*/ 12 h 20"/>
                  <a:gd name="T68" fmla="*/ 12 w 52"/>
                  <a:gd name="T69" fmla="*/ 14 h 20"/>
                  <a:gd name="T70" fmla="*/ 8 w 52"/>
                  <a:gd name="T71" fmla="*/ 16 h 20"/>
                  <a:gd name="T72" fmla="*/ 10 w 52"/>
                  <a:gd name="T73" fmla="*/ 18 h 20"/>
                  <a:gd name="T74" fmla="*/ 16 w 52"/>
                  <a:gd name="T75" fmla="*/ 20 h 20"/>
                  <a:gd name="T76" fmla="*/ 18 w 52"/>
                  <a:gd name="T77" fmla="*/ 18 h 20"/>
                  <a:gd name="T78" fmla="*/ 20 w 52"/>
                  <a:gd name="T79" fmla="*/ 14 h 20"/>
                  <a:gd name="T80" fmla="*/ 22 w 52"/>
                  <a:gd name="T81" fmla="*/ 14 h 20"/>
                  <a:gd name="T82" fmla="*/ 24 w 52"/>
                  <a:gd name="T83" fmla="*/ 14 h 20"/>
                  <a:gd name="T84" fmla="*/ 30 w 52"/>
                  <a:gd name="T85" fmla="*/ 6 h 20"/>
                  <a:gd name="T86" fmla="*/ 30 w 52"/>
                  <a:gd name="T87" fmla="*/ 4 h 20"/>
                  <a:gd name="T88" fmla="*/ 26 w 52"/>
                  <a:gd name="T89" fmla="*/ 4 h 20"/>
                  <a:gd name="T90" fmla="*/ 12 w 52"/>
                  <a:gd name="T91" fmla="*/ 0 h 20"/>
                  <a:gd name="T92" fmla="*/ 18 w 52"/>
                  <a:gd name="T93" fmla="*/ 2 h 20"/>
                  <a:gd name="T94" fmla="*/ 18 w 52"/>
                  <a:gd name="T95" fmla="*/ 0 h 20"/>
                  <a:gd name="T96" fmla="*/ 12 w 52"/>
                  <a:gd name="T97" fmla="*/ 0 h 20"/>
                  <a:gd name="T98" fmla="*/ 8 w 52"/>
                  <a:gd name="T99" fmla="*/ 14 h 20"/>
                  <a:gd name="T100" fmla="*/ 8 w 52"/>
                  <a:gd name="T101" fmla="*/ 12 h 20"/>
                  <a:gd name="T102" fmla="*/ 8 w 52"/>
                  <a:gd name="T103" fmla="*/ 10 h 20"/>
                  <a:gd name="T104" fmla="*/ 4 w 52"/>
                  <a:gd name="T105" fmla="*/ 10 h 20"/>
                  <a:gd name="T106" fmla="*/ 4 w 52"/>
                  <a:gd name="T107" fmla="*/ 12 h 20"/>
                  <a:gd name="T108" fmla="*/ 8 w 52"/>
                  <a:gd name="T109" fmla="*/ 14 h 20"/>
                  <a:gd name="T110" fmla="*/ 2 w 52"/>
                  <a:gd name="T111" fmla="*/ 10 h 20"/>
                  <a:gd name="T112" fmla="*/ 2 w 52"/>
                  <a:gd name="T113" fmla="*/ 8 h 20"/>
                  <a:gd name="T114" fmla="*/ 2 w 52"/>
                  <a:gd name="T115" fmla="*/ 6 h 20"/>
                  <a:gd name="T116" fmla="*/ 0 w 52"/>
                  <a:gd name="T117" fmla="*/ 6 h 20"/>
                  <a:gd name="T118" fmla="*/ 0 w 52"/>
                  <a:gd name="T119" fmla="*/ 8 h 20"/>
                  <a:gd name="T120" fmla="*/ 2 w 52"/>
                  <a:gd name="T1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20">
                    <a:moveTo>
                      <a:pt x="48" y="10"/>
                    </a:moveTo>
                    <a:lnTo>
                      <a:pt x="46" y="12"/>
                    </a:lnTo>
                    <a:lnTo>
                      <a:pt x="40" y="14"/>
                    </a:lnTo>
                    <a:lnTo>
                      <a:pt x="42" y="16"/>
                    </a:lnTo>
                    <a:lnTo>
                      <a:pt x="38" y="16"/>
                    </a:lnTo>
                    <a:lnTo>
                      <a:pt x="36" y="16"/>
                    </a:lnTo>
                    <a:lnTo>
                      <a:pt x="38" y="18"/>
                    </a:lnTo>
                    <a:lnTo>
                      <a:pt x="32" y="16"/>
                    </a:lnTo>
                    <a:lnTo>
                      <a:pt x="32" y="18"/>
                    </a:lnTo>
                    <a:lnTo>
                      <a:pt x="28" y="20"/>
                    </a:lnTo>
                    <a:lnTo>
                      <a:pt x="30" y="14"/>
                    </a:lnTo>
                    <a:lnTo>
                      <a:pt x="32" y="10"/>
                    </a:lnTo>
                    <a:lnTo>
                      <a:pt x="34" y="4"/>
                    </a:lnTo>
                    <a:lnTo>
                      <a:pt x="32" y="0"/>
                    </a:lnTo>
                    <a:lnTo>
                      <a:pt x="36" y="2"/>
                    </a:lnTo>
                    <a:lnTo>
                      <a:pt x="42" y="0"/>
                    </a:lnTo>
                    <a:lnTo>
                      <a:pt x="42" y="4"/>
                    </a:lnTo>
                    <a:lnTo>
                      <a:pt x="38" y="4"/>
                    </a:lnTo>
                    <a:lnTo>
                      <a:pt x="44" y="8"/>
                    </a:lnTo>
                    <a:lnTo>
                      <a:pt x="44" y="6"/>
                    </a:lnTo>
                    <a:lnTo>
                      <a:pt x="44" y="4"/>
                    </a:lnTo>
                    <a:lnTo>
                      <a:pt x="50" y="4"/>
                    </a:lnTo>
                    <a:lnTo>
                      <a:pt x="52" y="6"/>
                    </a:lnTo>
                    <a:lnTo>
                      <a:pt x="48" y="10"/>
                    </a:lnTo>
                    <a:close/>
                    <a:moveTo>
                      <a:pt x="26" y="4"/>
                    </a:moveTo>
                    <a:lnTo>
                      <a:pt x="22" y="2"/>
                    </a:lnTo>
                    <a:lnTo>
                      <a:pt x="20" y="6"/>
                    </a:lnTo>
                    <a:lnTo>
                      <a:pt x="16" y="6"/>
                    </a:lnTo>
                    <a:lnTo>
                      <a:pt x="8" y="2"/>
                    </a:lnTo>
                    <a:lnTo>
                      <a:pt x="16" y="8"/>
                    </a:lnTo>
                    <a:lnTo>
                      <a:pt x="12" y="10"/>
                    </a:lnTo>
                    <a:lnTo>
                      <a:pt x="20" y="10"/>
                    </a:lnTo>
                    <a:lnTo>
                      <a:pt x="22" y="10"/>
                    </a:lnTo>
                    <a:lnTo>
                      <a:pt x="14" y="12"/>
                    </a:lnTo>
                    <a:lnTo>
                      <a:pt x="12" y="14"/>
                    </a:lnTo>
                    <a:lnTo>
                      <a:pt x="8" y="16"/>
                    </a:lnTo>
                    <a:lnTo>
                      <a:pt x="10" y="18"/>
                    </a:lnTo>
                    <a:lnTo>
                      <a:pt x="16" y="20"/>
                    </a:lnTo>
                    <a:lnTo>
                      <a:pt x="18" y="18"/>
                    </a:lnTo>
                    <a:lnTo>
                      <a:pt x="20" y="14"/>
                    </a:lnTo>
                    <a:lnTo>
                      <a:pt x="22" y="14"/>
                    </a:lnTo>
                    <a:lnTo>
                      <a:pt x="24" y="14"/>
                    </a:lnTo>
                    <a:lnTo>
                      <a:pt x="30" y="6"/>
                    </a:lnTo>
                    <a:lnTo>
                      <a:pt x="30" y="4"/>
                    </a:lnTo>
                    <a:lnTo>
                      <a:pt x="26" y="4"/>
                    </a:lnTo>
                    <a:close/>
                    <a:moveTo>
                      <a:pt x="12" y="0"/>
                    </a:moveTo>
                    <a:lnTo>
                      <a:pt x="18" y="2"/>
                    </a:lnTo>
                    <a:lnTo>
                      <a:pt x="18" y="0"/>
                    </a:lnTo>
                    <a:lnTo>
                      <a:pt x="12" y="0"/>
                    </a:lnTo>
                    <a:close/>
                    <a:moveTo>
                      <a:pt x="8" y="14"/>
                    </a:moveTo>
                    <a:lnTo>
                      <a:pt x="8" y="12"/>
                    </a:lnTo>
                    <a:lnTo>
                      <a:pt x="8" y="10"/>
                    </a:lnTo>
                    <a:lnTo>
                      <a:pt x="4" y="10"/>
                    </a:lnTo>
                    <a:lnTo>
                      <a:pt x="4" y="12"/>
                    </a:lnTo>
                    <a:lnTo>
                      <a:pt x="8" y="14"/>
                    </a:lnTo>
                    <a:close/>
                    <a:moveTo>
                      <a:pt x="2" y="10"/>
                    </a:moveTo>
                    <a:lnTo>
                      <a:pt x="2" y="8"/>
                    </a:lnTo>
                    <a:lnTo>
                      <a:pt x="2" y="6"/>
                    </a:lnTo>
                    <a:lnTo>
                      <a:pt x="0" y="6"/>
                    </a:lnTo>
                    <a:lnTo>
                      <a:pt x="0" y="8"/>
                    </a:lnTo>
                    <a:lnTo>
                      <a:pt x="2"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6" name="Freeform 17"/>
              <p:cNvSpPr>
                <a:spLocks noEditPoints="1"/>
              </p:cNvSpPr>
              <p:nvPr/>
            </p:nvSpPr>
            <p:spPr bwMode="auto">
              <a:xfrm>
                <a:off x="2628078" y="2693999"/>
                <a:ext cx="306196" cy="131834"/>
              </a:xfrm>
              <a:custGeom>
                <a:avLst/>
                <a:gdLst>
                  <a:gd name="T0" fmla="*/ 202 w 288"/>
                  <a:gd name="T1" fmla="*/ 86 h 124"/>
                  <a:gd name="T2" fmla="*/ 198 w 288"/>
                  <a:gd name="T3" fmla="*/ 82 h 124"/>
                  <a:gd name="T4" fmla="*/ 206 w 288"/>
                  <a:gd name="T5" fmla="*/ 80 h 124"/>
                  <a:gd name="T6" fmla="*/ 204 w 288"/>
                  <a:gd name="T7" fmla="*/ 82 h 124"/>
                  <a:gd name="T8" fmla="*/ 14 w 288"/>
                  <a:gd name="T9" fmla="*/ 48 h 124"/>
                  <a:gd name="T10" fmla="*/ 16 w 288"/>
                  <a:gd name="T11" fmla="*/ 40 h 124"/>
                  <a:gd name="T12" fmla="*/ 14 w 288"/>
                  <a:gd name="T13" fmla="*/ 34 h 124"/>
                  <a:gd name="T14" fmla="*/ 6 w 288"/>
                  <a:gd name="T15" fmla="*/ 26 h 124"/>
                  <a:gd name="T16" fmla="*/ 6 w 288"/>
                  <a:gd name="T17" fmla="*/ 30 h 124"/>
                  <a:gd name="T18" fmla="*/ 10 w 288"/>
                  <a:gd name="T19" fmla="*/ 40 h 124"/>
                  <a:gd name="T20" fmla="*/ 6 w 288"/>
                  <a:gd name="T21" fmla="*/ 44 h 124"/>
                  <a:gd name="T22" fmla="*/ 8 w 288"/>
                  <a:gd name="T23" fmla="*/ 50 h 124"/>
                  <a:gd name="T24" fmla="*/ 6 w 288"/>
                  <a:gd name="T25" fmla="*/ 36 h 124"/>
                  <a:gd name="T26" fmla="*/ 2 w 288"/>
                  <a:gd name="T27" fmla="*/ 32 h 124"/>
                  <a:gd name="T28" fmla="*/ 2 w 288"/>
                  <a:gd name="T29" fmla="*/ 36 h 124"/>
                  <a:gd name="T30" fmla="*/ 38 w 288"/>
                  <a:gd name="T31" fmla="*/ 52 h 124"/>
                  <a:gd name="T32" fmla="*/ 34 w 288"/>
                  <a:gd name="T33" fmla="*/ 52 h 124"/>
                  <a:gd name="T34" fmla="*/ 34 w 288"/>
                  <a:gd name="T35" fmla="*/ 54 h 124"/>
                  <a:gd name="T36" fmla="*/ 44 w 288"/>
                  <a:gd name="T37" fmla="*/ 44 h 124"/>
                  <a:gd name="T38" fmla="*/ 46 w 288"/>
                  <a:gd name="T39" fmla="*/ 40 h 124"/>
                  <a:gd name="T40" fmla="*/ 38 w 288"/>
                  <a:gd name="T41" fmla="*/ 42 h 124"/>
                  <a:gd name="T42" fmla="*/ 44 w 288"/>
                  <a:gd name="T43" fmla="*/ 44 h 124"/>
                  <a:gd name="T44" fmla="*/ 24 w 288"/>
                  <a:gd name="T45" fmla="*/ 34 h 124"/>
                  <a:gd name="T46" fmla="*/ 20 w 288"/>
                  <a:gd name="T47" fmla="*/ 38 h 124"/>
                  <a:gd name="T48" fmla="*/ 26 w 288"/>
                  <a:gd name="T49" fmla="*/ 40 h 124"/>
                  <a:gd name="T50" fmla="*/ 26 w 288"/>
                  <a:gd name="T51" fmla="*/ 36 h 124"/>
                  <a:gd name="T52" fmla="*/ 16 w 288"/>
                  <a:gd name="T53" fmla="*/ 28 h 124"/>
                  <a:gd name="T54" fmla="*/ 20 w 288"/>
                  <a:gd name="T55" fmla="*/ 34 h 124"/>
                  <a:gd name="T56" fmla="*/ 22 w 288"/>
                  <a:gd name="T57" fmla="*/ 32 h 124"/>
                  <a:gd name="T58" fmla="*/ 274 w 288"/>
                  <a:gd name="T59" fmla="*/ 22 h 124"/>
                  <a:gd name="T60" fmla="*/ 264 w 288"/>
                  <a:gd name="T61" fmla="*/ 20 h 124"/>
                  <a:gd name="T62" fmla="*/ 254 w 288"/>
                  <a:gd name="T63" fmla="*/ 20 h 124"/>
                  <a:gd name="T64" fmla="*/ 246 w 288"/>
                  <a:gd name="T65" fmla="*/ 10 h 124"/>
                  <a:gd name="T66" fmla="*/ 234 w 288"/>
                  <a:gd name="T67" fmla="*/ 4 h 124"/>
                  <a:gd name="T68" fmla="*/ 224 w 288"/>
                  <a:gd name="T69" fmla="*/ 0 h 124"/>
                  <a:gd name="T70" fmla="*/ 214 w 288"/>
                  <a:gd name="T71" fmla="*/ 6 h 124"/>
                  <a:gd name="T72" fmla="*/ 202 w 288"/>
                  <a:gd name="T73" fmla="*/ 12 h 124"/>
                  <a:gd name="T74" fmla="*/ 202 w 288"/>
                  <a:gd name="T75" fmla="*/ 24 h 124"/>
                  <a:gd name="T76" fmla="*/ 194 w 288"/>
                  <a:gd name="T77" fmla="*/ 40 h 124"/>
                  <a:gd name="T78" fmla="*/ 190 w 288"/>
                  <a:gd name="T79" fmla="*/ 52 h 124"/>
                  <a:gd name="T80" fmla="*/ 192 w 288"/>
                  <a:gd name="T81" fmla="*/ 68 h 124"/>
                  <a:gd name="T82" fmla="*/ 188 w 288"/>
                  <a:gd name="T83" fmla="*/ 72 h 124"/>
                  <a:gd name="T84" fmla="*/ 196 w 288"/>
                  <a:gd name="T85" fmla="*/ 78 h 124"/>
                  <a:gd name="T86" fmla="*/ 200 w 288"/>
                  <a:gd name="T87" fmla="*/ 76 h 124"/>
                  <a:gd name="T88" fmla="*/ 208 w 288"/>
                  <a:gd name="T89" fmla="*/ 70 h 124"/>
                  <a:gd name="T90" fmla="*/ 208 w 288"/>
                  <a:gd name="T91" fmla="*/ 78 h 124"/>
                  <a:gd name="T92" fmla="*/ 212 w 288"/>
                  <a:gd name="T93" fmla="*/ 74 h 124"/>
                  <a:gd name="T94" fmla="*/ 210 w 288"/>
                  <a:gd name="T95" fmla="*/ 88 h 124"/>
                  <a:gd name="T96" fmla="*/ 204 w 288"/>
                  <a:gd name="T97" fmla="*/ 102 h 124"/>
                  <a:gd name="T98" fmla="*/ 198 w 288"/>
                  <a:gd name="T99" fmla="*/ 108 h 124"/>
                  <a:gd name="T100" fmla="*/ 208 w 288"/>
                  <a:gd name="T101" fmla="*/ 110 h 124"/>
                  <a:gd name="T102" fmla="*/ 218 w 288"/>
                  <a:gd name="T103" fmla="*/ 122 h 124"/>
                  <a:gd name="T104" fmla="*/ 234 w 288"/>
                  <a:gd name="T105" fmla="*/ 114 h 124"/>
                  <a:gd name="T106" fmla="*/ 234 w 288"/>
                  <a:gd name="T107" fmla="*/ 96 h 124"/>
                  <a:gd name="T108" fmla="*/ 252 w 288"/>
                  <a:gd name="T109" fmla="*/ 84 h 124"/>
                  <a:gd name="T110" fmla="*/ 282 w 288"/>
                  <a:gd name="T111" fmla="*/ 58 h 124"/>
                  <a:gd name="T112" fmla="*/ 288 w 288"/>
                  <a:gd name="T113" fmla="*/ 42 h 124"/>
                  <a:gd name="T114" fmla="*/ 288 w 288"/>
                  <a:gd name="T115" fmla="*/ 36 h 124"/>
                  <a:gd name="T116" fmla="*/ 288 w 288"/>
                  <a:gd name="T117" fmla="*/ 30 h 124"/>
                  <a:gd name="T118" fmla="*/ 274 w 288"/>
                  <a:gd name="T119"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124">
                    <a:moveTo>
                      <a:pt x="204" y="82"/>
                    </a:moveTo>
                    <a:lnTo>
                      <a:pt x="202" y="86"/>
                    </a:lnTo>
                    <a:lnTo>
                      <a:pt x="198" y="86"/>
                    </a:lnTo>
                    <a:lnTo>
                      <a:pt x="198" y="82"/>
                    </a:lnTo>
                    <a:lnTo>
                      <a:pt x="204" y="78"/>
                    </a:lnTo>
                    <a:lnTo>
                      <a:pt x="206" y="80"/>
                    </a:lnTo>
                    <a:lnTo>
                      <a:pt x="208" y="82"/>
                    </a:lnTo>
                    <a:lnTo>
                      <a:pt x="204" y="82"/>
                    </a:lnTo>
                    <a:close/>
                    <a:moveTo>
                      <a:pt x="8" y="50"/>
                    </a:moveTo>
                    <a:lnTo>
                      <a:pt x="14" y="48"/>
                    </a:lnTo>
                    <a:lnTo>
                      <a:pt x="16" y="46"/>
                    </a:lnTo>
                    <a:lnTo>
                      <a:pt x="16" y="40"/>
                    </a:lnTo>
                    <a:lnTo>
                      <a:pt x="14" y="38"/>
                    </a:lnTo>
                    <a:lnTo>
                      <a:pt x="14" y="34"/>
                    </a:lnTo>
                    <a:lnTo>
                      <a:pt x="12" y="30"/>
                    </a:lnTo>
                    <a:lnTo>
                      <a:pt x="6" y="26"/>
                    </a:lnTo>
                    <a:lnTo>
                      <a:pt x="4" y="26"/>
                    </a:lnTo>
                    <a:lnTo>
                      <a:pt x="6" y="30"/>
                    </a:lnTo>
                    <a:lnTo>
                      <a:pt x="8" y="34"/>
                    </a:lnTo>
                    <a:lnTo>
                      <a:pt x="10" y="40"/>
                    </a:lnTo>
                    <a:lnTo>
                      <a:pt x="10" y="42"/>
                    </a:lnTo>
                    <a:lnTo>
                      <a:pt x="6" y="44"/>
                    </a:lnTo>
                    <a:lnTo>
                      <a:pt x="4" y="46"/>
                    </a:lnTo>
                    <a:lnTo>
                      <a:pt x="8" y="50"/>
                    </a:lnTo>
                    <a:close/>
                    <a:moveTo>
                      <a:pt x="4" y="38"/>
                    </a:moveTo>
                    <a:lnTo>
                      <a:pt x="6" y="36"/>
                    </a:lnTo>
                    <a:lnTo>
                      <a:pt x="6" y="32"/>
                    </a:lnTo>
                    <a:lnTo>
                      <a:pt x="2" y="32"/>
                    </a:lnTo>
                    <a:lnTo>
                      <a:pt x="0" y="34"/>
                    </a:lnTo>
                    <a:lnTo>
                      <a:pt x="2" y="36"/>
                    </a:lnTo>
                    <a:lnTo>
                      <a:pt x="4" y="38"/>
                    </a:lnTo>
                    <a:close/>
                    <a:moveTo>
                      <a:pt x="38" y="52"/>
                    </a:moveTo>
                    <a:lnTo>
                      <a:pt x="38" y="52"/>
                    </a:lnTo>
                    <a:lnTo>
                      <a:pt x="34" y="52"/>
                    </a:lnTo>
                    <a:lnTo>
                      <a:pt x="32" y="52"/>
                    </a:lnTo>
                    <a:lnTo>
                      <a:pt x="34" y="54"/>
                    </a:lnTo>
                    <a:lnTo>
                      <a:pt x="38" y="52"/>
                    </a:lnTo>
                    <a:close/>
                    <a:moveTo>
                      <a:pt x="44" y="44"/>
                    </a:moveTo>
                    <a:lnTo>
                      <a:pt x="44" y="42"/>
                    </a:lnTo>
                    <a:lnTo>
                      <a:pt x="46" y="40"/>
                    </a:lnTo>
                    <a:lnTo>
                      <a:pt x="42" y="40"/>
                    </a:lnTo>
                    <a:lnTo>
                      <a:pt x="38" y="42"/>
                    </a:lnTo>
                    <a:lnTo>
                      <a:pt x="38" y="46"/>
                    </a:lnTo>
                    <a:lnTo>
                      <a:pt x="44" y="44"/>
                    </a:lnTo>
                    <a:close/>
                    <a:moveTo>
                      <a:pt x="26" y="36"/>
                    </a:moveTo>
                    <a:lnTo>
                      <a:pt x="24" y="34"/>
                    </a:lnTo>
                    <a:lnTo>
                      <a:pt x="22" y="36"/>
                    </a:lnTo>
                    <a:lnTo>
                      <a:pt x="20" y="38"/>
                    </a:lnTo>
                    <a:lnTo>
                      <a:pt x="22" y="40"/>
                    </a:lnTo>
                    <a:lnTo>
                      <a:pt x="26" y="40"/>
                    </a:lnTo>
                    <a:lnTo>
                      <a:pt x="28" y="38"/>
                    </a:lnTo>
                    <a:lnTo>
                      <a:pt x="26" y="36"/>
                    </a:lnTo>
                    <a:close/>
                    <a:moveTo>
                      <a:pt x="18" y="30"/>
                    </a:moveTo>
                    <a:lnTo>
                      <a:pt x="16" y="28"/>
                    </a:lnTo>
                    <a:lnTo>
                      <a:pt x="16" y="30"/>
                    </a:lnTo>
                    <a:lnTo>
                      <a:pt x="20" y="34"/>
                    </a:lnTo>
                    <a:lnTo>
                      <a:pt x="20" y="34"/>
                    </a:lnTo>
                    <a:lnTo>
                      <a:pt x="22" y="32"/>
                    </a:lnTo>
                    <a:lnTo>
                      <a:pt x="18" y="30"/>
                    </a:lnTo>
                    <a:close/>
                    <a:moveTo>
                      <a:pt x="274" y="22"/>
                    </a:moveTo>
                    <a:lnTo>
                      <a:pt x="270" y="18"/>
                    </a:lnTo>
                    <a:lnTo>
                      <a:pt x="264" y="20"/>
                    </a:lnTo>
                    <a:lnTo>
                      <a:pt x="256" y="20"/>
                    </a:lnTo>
                    <a:lnTo>
                      <a:pt x="254" y="20"/>
                    </a:lnTo>
                    <a:lnTo>
                      <a:pt x="250" y="20"/>
                    </a:lnTo>
                    <a:lnTo>
                      <a:pt x="246" y="10"/>
                    </a:lnTo>
                    <a:lnTo>
                      <a:pt x="238" y="8"/>
                    </a:lnTo>
                    <a:lnTo>
                      <a:pt x="234" y="4"/>
                    </a:lnTo>
                    <a:lnTo>
                      <a:pt x="230" y="2"/>
                    </a:lnTo>
                    <a:lnTo>
                      <a:pt x="224" y="0"/>
                    </a:lnTo>
                    <a:lnTo>
                      <a:pt x="222" y="2"/>
                    </a:lnTo>
                    <a:lnTo>
                      <a:pt x="214" y="6"/>
                    </a:lnTo>
                    <a:lnTo>
                      <a:pt x="210" y="10"/>
                    </a:lnTo>
                    <a:lnTo>
                      <a:pt x="202" y="12"/>
                    </a:lnTo>
                    <a:lnTo>
                      <a:pt x="204" y="20"/>
                    </a:lnTo>
                    <a:lnTo>
                      <a:pt x="202" y="24"/>
                    </a:lnTo>
                    <a:lnTo>
                      <a:pt x="194" y="34"/>
                    </a:lnTo>
                    <a:lnTo>
                      <a:pt x="194" y="40"/>
                    </a:lnTo>
                    <a:lnTo>
                      <a:pt x="190" y="44"/>
                    </a:lnTo>
                    <a:lnTo>
                      <a:pt x="190" y="52"/>
                    </a:lnTo>
                    <a:lnTo>
                      <a:pt x="192" y="60"/>
                    </a:lnTo>
                    <a:lnTo>
                      <a:pt x="192" y="68"/>
                    </a:lnTo>
                    <a:lnTo>
                      <a:pt x="188" y="70"/>
                    </a:lnTo>
                    <a:lnTo>
                      <a:pt x="188" y="72"/>
                    </a:lnTo>
                    <a:lnTo>
                      <a:pt x="194" y="74"/>
                    </a:lnTo>
                    <a:lnTo>
                      <a:pt x="196" y="78"/>
                    </a:lnTo>
                    <a:lnTo>
                      <a:pt x="200" y="78"/>
                    </a:lnTo>
                    <a:lnTo>
                      <a:pt x="200" y="76"/>
                    </a:lnTo>
                    <a:lnTo>
                      <a:pt x="206" y="70"/>
                    </a:lnTo>
                    <a:lnTo>
                      <a:pt x="208" y="70"/>
                    </a:lnTo>
                    <a:lnTo>
                      <a:pt x="206" y="78"/>
                    </a:lnTo>
                    <a:lnTo>
                      <a:pt x="208" y="78"/>
                    </a:lnTo>
                    <a:lnTo>
                      <a:pt x="210" y="72"/>
                    </a:lnTo>
                    <a:lnTo>
                      <a:pt x="212" y="74"/>
                    </a:lnTo>
                    <a:lnTo>
                      <a:pt x="212" y="78"/>
                    </a:lnTo>
                    <a:lnTo>
                      <a:pt x="210" y="88"/>
                    </a:lnTo>
                    <a:lnTo>
                      <a:pt x="202" y="92"/>
                    </a:lnTo>
                    <a:lnTo>
                      <a:pt x="204" y="102"/>
                    </a:lnTo>
                    <a:lnTo>
                      <a:pt x="200" y="104"/>
                    </a:lnTo>
                    <a:lnTo>
                      <a:pt x="198" y="108"/>
                    </a:lnTo>
                    <a:lnTo>
                      <a:pt x="200" y="112"/>
                    </a:lnTo>
                    <a:lnTo>
                      <a:pt x="208" y="110"/>
                    </a:lnTo>
                    <a:lnTo>
                      <a:pt x="216" y="112"/>
                    </a:lnTo>
                    <a:lnTo>
                      <a:pt x="218" y="122"/>
                    </a:lnTo>
                    <a:lnTo>
                      <a:pt x="224" y="124"/>
                    </a:lnTo>
                    <a:lnTo>
                      <a:pt x="234" y="114"/>
                    </a:lnTo>
                    <a:lnTo>
                      <a:pt x="234" y="104"/>
                    </a:lnTo>
                    <a:lnTo>
                      <a:pt x="234" y="96"/>
                    </a:lnTo>
                    <a:lnTo>
                      <a:pt x="238" y="90"/>
                    </a:lnTo>
                    <a:lnTo>
                      <a:pt x="252" y="84"/>
                    </a:lnTo>
                    <a:lnTo>
                      <a:pt x="266" y="76"/>
                    </a:lnTo>
                    <a:lnTo>
                      <a:pt x="282" y="58"/>
                    </a:lnTo>
                    <a:lnTo>
                      <a:pt x="284" y="50"/>
                    </a:lnTo>
                    <a:lnTo>
                      <a:pt x="288" y="42"/>
                    </a:lnTo>
                    <a:lnTo>
                      <a:pt x="286" y="40"/>
                    </a:lnTo>
                    <a:lnTo>
                      <a:pt x="288" y="36"/>
                    </a:lnTo>
                    <a:lnTo>
                      <a:pt x="286" y="32"/>
                    </a:lnTo>
                    <a:lnTo>
                      <a:pt x="288" y="30"/>
                    </a:lnTo>
                    <a:lnTo>
                      <a:pt x="284" y="26"/>
                    </a:lnTo>
                    <a:lnTo>
                      <a:pt x="274"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7" name="Freeform 23"/>
              <p:cNvSpPr>
                <a:spLocks/>
              </p:cNvSpPr>
              <p:nvPr/>
            </p:nvSpPr>
            <p:spPr bwMode="auto">
              <a:xfrm>
                <a:off x="2698247" y="2335707"/>
                <a:ext cx="27642" cy="51033"/>
              </a:xfrm>
              <a:custGeom>
                <a:avLst/>
                <a:gdLst>
                  <a:gd name="T0" fmla="*/ 14 w 26"/>
                  <a:gd name="T1" fmla="*/ 6 h 48"/>
                  <a:gd name="T2" fmla="*/ 10 w 26"/>
                  <a:gd name="T3" fmla="*/ 8 h 48"/>
                  <a:gd name="T4" fmla="*/ 6 w 26"/>
                  <a:gd name="T5" fmla="*/ 10 h 48"/>
                  <a:gd name="T6" fmla="*/ 2 w 26"/>
                  <a:gd name="T7" fmla="*/ 14 h 48"/>
                  <a:gd name="T8" fmla="*/ 0 w 26"/>
                  <a:gd name="T9" fmla="*/ 48 h 48"/>
                  <a:gd name="T10" fmla="*/ 8 w 26"/>
                  <a:gd name="T11" fmla="*/ 48 h 48"/>
                  <a:gd name="T12" fmla="*/ 8 w 26"/>
                  <a:gd name="T13" fmla="*/ 46 h 48"/>
                  <a:gd name="T14" fmla="*/ 10 w 26"/>
                  <a:gd name="T15" fmla="*/ 42 h 48"/>
                  <a:gd name="T16" fmla="*/ 14 w 26"/>
                  <a:gd name="T17" fmla="*/ 40 h 48"/>
                  <a:gd name="T18" fmla="*/ 18 w 26"/>
                  <a:gd name="T19" fmla="*/ 34 h 48"/>
                  <a:gd name="T20" fmla="*/ 20 w 26"/>
                  <a:gd name="T21" fmla="*/ 28 h 48"/>
                  <a:gd name="T22" fmla="*/ 18 w 26"/>
                  <a:gd name="T23" fmla="*/ 22 h 48"/>
                  <a:gd name="T24" fmla="*/ 20 w 26"/>
                  <a:gd name="T25" fmla="*/ 18 h 48"/>
                  <a:gd name="T26" fmla="*/ 22 w 26"/>
                  <a:gd name="T27" fmla="*/ 10 h 48"/>
                  <a:gd name="T28" fmla="*/ 26 w 26"/>
                  <a:gd name="T29" fmla="*/ 2 h 48"/>
                  <a:gd name="T30" fmla="*/ 24 w 26"/>
                  <a:gd name="T31" fmla="*/ 0 h 48"/>
                  <a:gd name="T32" fmla="*/ 20 w 26"/>
                  <a:gd name="T33" fmla="*/ 2 h 48"/>
                  <a:gd name="T34" fmla="*/ 16 w 26"/>
                  <a:gd name="T35" fmla="*/ 2 h 48"/>
                  <a:gd name="T36" fmla="*/ 14 w 26"/>
                  <a:gd name="T3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8">
                    <a:moveTo>
                      <a:pt x="14" y="6"/>
                    </a:moveTo>
                    <a:lnTo>
                      <a:pt x="10" y="8"/>
                    </a:lnTo>
                    <a:lnTo>
                      <a:pt x="6" y="10"/>
                    </a:lnTo>
                    <a:lnTo>
                      <a:pt x="2" y="14"/>
                    </a:lnTo>
                    <a:lnTo>
                      <a:pt x="0" y="48"/>
                    </a:lnTo>
                    <a:lnTo>
                      <a:pt x="8" y="48"/>
                    </a:lnTo>
                    <a:lnTo>
                      <a:pt x="8" y="46"/>
                    </a:lnTo>
                    <a:lnTo>
                      <a:pt x="10" y="42"/>
                    </a:lnTo>
                    <a:lnTo>
                      <a:pt x="14" y="40"/>
                    </a:lnTo>
                    <a:lnTo>
                      <a:pt x="18" y="34"/>
                    </a:lnTo>
                    <a:lnTo>
                      <a:pt x="20" y="28"/>
                    </a:lnTo>
                    <a:lnTo>
                      <a:pt x="18" y="22"/>
                    </a:lnTo>
                    <a:lnTo>
                      <a:pt x="20" y="18"/>
                    </a:lnTo>
                    <a:lnTo>
                      <a:pt x="22" y="10"/>
                    </a:lnTo>
                    <a:lnTo>
                      <a:pt x="26" y="2"/>
                    </a:lnTo>
                    <a:lnTo>
                      <a:pt x="24" y="0"/>
                    </a:lnTo>
                    <a:lnTo>
                      <a:pt x="20" y="2"/>
                    </a:lnTo>
                    <a:lnTo>
                      <a:pt x="16" y="2"/>
                    </a:lnTo>
                    <a:lnTo>
                      <a:pt x="14"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8" name="Freeform 24"/>
              <p:cNvSpPr>
                <a:spLocks/>
              </p:cNvSpPr>
              <p:nvPr/>
            </p:nvSpPr>
            <p:spPr bwMode="auto">
              <a:xfrm>
                <a:off x="4030414" y="1353328"/>
                <a:ext cx="149908" cy="57412"/>
              </a:xfrm>
              <a:custGeom>
                <a:avLst/>
                <a:gdLst>
                  <a:gd name="T0" fmla="*/ 127 w 141"/>
                  <a:gd name="T1" fmla="*/ 36 h 54"/>
                  <a:gd name="T2" fmla="*/ 137 w 141"/>
                  <a:gd name="T3" fmla="*/ 28 h 54"/>
                  <a:gd name="T4" fmla="*/ 133 w 141"/>
                  <a:gd name="T5" fmla="*/ 26 h 54"/>
                  <a:gd name="T6" fmla="*/ 139 w 141"/>
                  <a:gd name="T7" fmla="*/ 24 h 54"/>
                  <a:gd name="T8" fmla="*/ 141 w 141"/>
                  <a:gd name="T9" fmla="*/ 18 h 54"/>
                  <a:gd name="T10" fmla="*/ 125 w 141"/>
                  <a:gd name="T11" fmla="*/ 14 h 54"/>
                  <a:gd name="T12" fmla="*/ 131 w 141"/>
                  <a:gd name="T13" fmla="*/ 8 h 54"/>
                  <a:gd name="T14" fmla="*/ 127 w 141"/>
                  <a:gd name="T15" fmla="*/ 6 h 54"/>
                  <a:gd name="T16" fmla="*/ 123 w 141"/>
                  <a:gd name="T17" fmla="*/ 4 h 54"/>
                  <a:gd name="T18" fmla="*/ 115 w 141"/>
                  <a:gd name="T19" fmla="*/ 0 h 54"/>
                  <a:gd name="T20" fmla="*/ 109 w 141"/>
                  <a:gd name="T21" fmla="*/ 4 h 54"/>
                  <a:gd name="T22" fmla="*/ 101 w 141"/>
                  <a:gd name="T23" fmla="*/ 4 h 54"/>
                  <a:gd name="T24" fmla="*/ 91 w 141"/>
                  <a:gd name="T25" fmla="*/ 8 h 54"/>
                  <a:gd name="T26" fmla="*/ 85 w 141"/>
                  <a:gd name="T27" fmla="*/ 4 h 54"/>
                  <a:gd name="T28" fmla="*/ 87 w 141"/>
                  <a:gd name="T29" fmla="*/ 12 h 54"/>
                  <a:gd name="T30" fmla="*/ 83 w 141"/>
                  <a:gd name="T31" fmla="*/ 12 h 54"/>
                  <a:gd name="T32" fmla="*/ 71 w 141"/>
                  <a:gd name="T33" fmla="*/ 6 h 54"/>
                  <a:gd name="T34" fmla="*/ 65 w 141"/>
                  <a:gd name="T35" fmla="*/ 14 h 54"/>
                  <a:gd name="T36" fmla="*/ 55 w 141"/>
                  <a:gd name="T37" fmla="*/ 6 h 54"/>
                  <a:gd name="T38" fmla="*/ 49 w 141"/>
                  <a:gd name="T39" fmla="*/ 14 h 54"/>
                  <a:gd name="T40" fmla="*/ 47 w 141"/>
                  <a:gd name="T41" fmla="*/ 22 h 54"/>
                  <a:gd name="T42" fmla="*/ 43 w 141"/>
                  <a:gd name="T43" fmla="*/ 18 h 54"/>
                  <a:gd name="T44" fmla="*/ 45 w 141"/>
                  <a:gd name="T45" fmla="*/ 14 h 54"/>
                  <a:gd name="T46" fmla="*/ 39 w 141"/>
                  <a:gd name="T47" fmla="*/ 6 h 54"/>
                  <a:gd name="T48" fmla="*/ 33 w 141"/>
                  <a:gd name="T49" fmla="*/ 0 h 54"/>
                  <a:gd name="T50" fmla="*/ 25 w 141"/>
                  <a:gd name="T51" fmla="*/ 2 h 54"/>
                  <a:gd name="T52" fmla="*/ 33 w 141"/>
                  <a:gd name="T53" fmla="*/ 8 h 54"/>
                  <a:gd name="T54" fmla="*/ 27 w 141"/>
                  <a:gd name="T55" fmla="*/ 8 h 54"/>
                  <a:gd name="T56" fmla="*/ 19 w 141"/>
                  <a:gd name="T57" fmla="*/ 4 h 54"/>
                  <a:gd name="T58" fmla="*/ 12 w 141"/>
                  <a:gd name="T59" fmla="*/ 8 h 54"/>
                  <a:gd name="T60" fmla="*/ 10 w 141"/>
                  <a:gd name="T61" fmla="*/ 12 h 54"/>
                  <a:gd name="T62" fmla="*/ 6 w 141"/>
                  <a:gd name="T63" fmla="*/ 16 h 54"/>
                  <a:gd name="T64" fmla="*/ 0 w 141"/>
                  <a:gd name="T65" fmla="*/ 18 h 54"/>
                  <a:gd name="T66" fmla="*/ 6 w 141"/>
                  <a:gd name="T67" fmla="*/ 20 h 54"/>
                  <a:gd name="T68" fmla="*/ 21 w 141"/>
                  <a:gd name="T69" fmla="*/ 18 h 54"/>
                  <a:gd name="T70" fmla="*/ 29 w 141"/>
                  <a:gd name="T71" fmla="*/ 22 h 54"/>
                  <a:gd name="T72" fmla="*/ 37 w 141"/>
                  <a:gd name="T73" fmla="*/ 22 h 54"/>
                  <a:gd name="T74" fmla="*/ 25 w 141"/>
                  <a:gd name="T75" fmla="*/ 24 h 54"/>
                  <a:gd name="T76" fmla="*/ 6 w 141"/>
                  <a:gd name="T77" fmla="*/ 26 h 54"/>
                  <a:gd name="T78" fmla="*/ 6 w 141"/>
                  <a:gd name="T79" fmla="*/ 30 h 54"/>
                  <a:gd name="T80" fmla="*/ 25 w 141"/>
                  <a:gd name="T81" fmla="*/ 30 h 54"/>
                  <a:gd name="T82" fmla="*/ 29 w 141"/>
                  <a:gd name="T83" fmla="*/ 36 h 54"/>
                  <a:gd name="T84" fmla="*/ 33 w 141"/>
                  <a:gd name="T85" fmla="*/ 40 h 54"/>
                  <a:gd name="T86" fmla="*/ 21 w 141"/>
                  <a:gd name="T87" fmla="*/ 44 h 54"/>
                  <a:gd name="T88" fmla="*/ 17 w 141"/>
                  <a:gd name="T89" fmla="*/ 46 h 54"/>
                  <a:gd name="T90" fmla="*/ 37 w 141"/>
                  <a:gd name="T91" fmla="*/ 44 h 54"/>
                  <a:gd name="T92" fmla="*/ 39 w 141"/>
                  <a:gd name="T93" fmla="*/ 46 h 54"/>
                  <a:gd name="T94" fmla="*/ 45 w 141"/>
                  <a:gd name="T95" fmla="*/ 46 h 54"/>
                  <a:gd name="T96" fmla="*/ 51 w 141"/>
                  <a:gd name="T97" fmla="*/ 52 h 54"/>
                  <a:gd name="T98" fmla="*/ 69 w 141"/>
                  <a:gd name="T99" fmla="*/ 54 h 54"/>
                  <a:gd name="T100" fmla="*/ 77 w 141"/>
                  <a:gd name="T101" fmla="*/ 52 h 54"/>
                  <a:gd name="T102" fmla="*/ 95 w 141"/>
                  <a:gd name="T103" fmla="*/ 46 h 54"/>
                  <a:gd name="T104" fmla="*/ 115 w 141"/>
                  <a:gd name="T105" fmla="*/ 40 h 54"/>
                  <a:gd name="T106" fmla="*/ 123 w 141"/>
                  <a:gd name="T107"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54">
                    <a:moveTo>
                      <a:pt x="123" y="38"/>
                    </a:moveTo>
                    <a:lnTo>
                      <a:pt x="127" y="36"/>
                    </a:lnTo>
                    <a:lnTo>
                      <a:pt x="127" y="34"/>
                    </a:lnTo>
                    <a:lnTo>
                      <a:pt x="137" y="28"/>
                    </a:lnTo>
                    <a:lnTo>
                      <a:pt x="137" y="26"/>
                    </a:lnTo>
                    <a:lnTo>
                      <a:pt x="133" y="26"/>
                    </a:lnTo>
                    <a:lnTo>
                      <a:pt x="133" y="24"/>
                    </a:lnTo>
                    <a:lnTo>
                      <a:pt x="139" y="24"/>
                    </a:lnTo>
                    <a:lnTo>
                      <a:pt x="139" y="22"/>
                    </a:lnTo>
                    <a:lnTo>
                      <a:pt x="141" y="18"/>
                    </a:lnTo>
                    <a:lnTo>
                      <a:pt x="133" y="14"/>
                    </a:lnTo>
                    <a:lnTo>
                      <a:pt x="125" y="14"/>
                    </a:lnTo>
                    <a:lnTo>
                      <a:pt x="131" y="10"/>
                    </a:lnTo>
                    <a:lnTo>
                      <a:pt x="131" y="8"/>
                    </a:lnTo>
                    <a:lnTo>
                      <a:pt x="127" y="8"/>
                    </a:lnTo>
                    <a:lnTo>
                      <a:pt x="127" y="6"/>
                    </a:lnTo>
                    <a:lnTo>
                      <a:pt x="131" y="2"/>
                    </a:lnTo>
                    <a:lnTo>
                      <a:pt x="123" y="4"/>
                    </a:lnTo>
                    <a:lnTo>
                      <a:pt x="121" y="0"/>
                    </a:lnTo>
                    <a:lnTo>
                      <a:pt x="115" y="0"/>
                    </a:lnTo>
                    <a:lnTo>
                      <a:pt x="109" y="0"/>
                    </a:lnTo>
                    <a:lnTo>
                      <a:pt x="109" y="4"/>
                    </a:lnTo>
                    <a:lnTo>
                      <a:pt x="107" y="6"/>
                    </a:lnTo>
                    <a:lnTo>
                      <a:pt x="101" y="4"/>
                    </a:lnTo>
                    <a:lnTo>
                      <a:pt x="95" y="8"/>
                    </a:lnTo>
                    <a:lnTo>
                      <a:pt x="91" y="8"/>
                    </a:lnTo>
                    <a:lnTo>
                      <a:pt x="89" y="6"/>
                    </a:lnTo>
                    <a:lnTo>
                      <a:pt x="85" y="4"/>
                    </a:lnTo>
                    <a:lnTo>
                      <a:pt x="85" y="8"/>
                    </a:lnTo>
                    <a:lnTo>
                      <a:pt x="87" y="12"/>
                    </a:lnTo>
                    <a:lnTo>
                      <a:pt x="85" y="16"/>
                    </a:lnTo>
                    <a:lnTo>
                      <a:pt x="83" y="12"/>
                    </a:lnTo>
                    <a:lnTo>
                      <a:pt x="79" y="4"/>
                    </a:lnTo>
                    <a:lnTo>
                      <a:pt x="71" y="6"/>
                    </a:lnTo>
                    <a:lnTo>
                      <a:pt x="69" y="14"/>
                    </a:lnTo>
                    <a:lnTo>
                      <a:pt x="65" y="14"/>
                    </a:lnTo>
                    <a:lnTo>
                      <a:pt x="59" y="6"/>
                    </a:lnTo>
                    <a:lnTo>
                      <a:pt x="55" y="6"/>
                    </a:lnTo>
                    <a:lnTo>
                      <a:pt x="55" y="16"/>
                    </a:lnTo>
                    <a:lnTo>
                      <a:pt x="49" y="14"/>
                    </a:lnTo>
                    <a:lnTo>
                      <a:pt x="47" y="18"/>
                    </a:lnTo>
                    <a:lnTo>
                      <a:pt x="47" y="22"/>
                    </a:lnTo>
                    <a:lnTo>
                      <a:pt x="43" y="22"/>
                    </a:lnTo>
                    <a:lnTo>
                      <a:pt x="43" y="18"/>
                    </a:lnTo>
                    <a:lnTo>
                      <a:pt x="39" y="14"/>
                    </a:lnTo>
                    <a:lnTo>
                      <a:pt x="45" y="14"/>
                    </a:lnTo>
                    <a:lnTo>
                      <a:pt x="43" y="6"/>
                    </a:lnTo>
                    <a:lnTo>
                      <a:pt x="39" y="6"/>
                    </a:lnTo>
                    <a:lnTo>
                      <a:pt x="35" y="2"/>
                    </a:lnTo>
                    <a:lnTo>
                      <a:pt x="33" y="0"/>
                    </a:lnTo>
                    <a:lnTo>
                      <a:pt x="25" y="0"/>
                    </a:lnTo>
                    <a:lnTo>
                      <a:pt x="25" y="2"/>
                    </a:lnTo>
                    <a:lnTo>
                      <a:pt x="33" y="4"/>
                    </a:lnTo>
                    <a:lnTo>
                      <a:pt x="33" y="8"/>
                    </a:lnTo>
                    <a:lnTo>
                      <a:pt x="31" y="10"/>
                    </a:lnTo>
                    <a:lnTo>
                      <a:pt x="27" y="8"/>
                    </a:lnTo>
                    <a:lnTo>
                      <a:pt x="23" y="8"/>
                    </a:lnTo>
                    <a:lnTo>
                      <a:pt x="19" y="4"/>
                    </a:lnTo>
                    <a:lnTo>
                      <a:pt x="14" y="4"/>
                    </a:lnTo>
                    <a:lnTo>
                      <a:pt x="12" y="8"/>
                    </a:lnTo>
                    <a:lnTo>
                      <a:pt x="17" y="14"/>
                    </a:lnTo>
                    <a:lnTo>
                      <a:pt x="10" y="12"/>
                    </a:lnTo>
                    <a:lnTo>
                      <a:pt x="6" y="14"/>
                    </a:lnTo>
                    <a:lnTo>
                      <a:pt x="6" y="16"/>
                    </a:lnTo>
                    <a:lnTo>
                      <a:pt x="2" y="16"/>
                    </a:lnTo>
                    <a:lnTo>
                      <a:pt x="0" y="18"/>
                    </a:lnTo>
                    <a:lnTo>
                      <a:pt x="6" y="18"/>
                    </a:lnTo>
                    <a:lnTo>
                      <a:pt x="6" y="20"/>
                    </a:lnTo>
                    <a:lnTo>
                      <a:pt x="10" y="20"/>
                    </a:lnTo>
                    <a:lnTo>
                      <a:pt x="21" y="18"/>
                    </a:lnTo>
                    <a:lnTo>
                      <a:pt x="33" y="16"/>
                    </a:lnTo>
                    <a:lnTo>
                      <a:pt x="29" y="22"/>
                    </a:lnTo>
                    <a:lnTo>
                      <a:pt x="37" y="22"/>
                    </a:lnTo>
                    <a:lnTo>
                      <a:pt x="37" y="22"/>
                    </a:lnTo>
                    <a:lnTo>
                      <a:pt x="29" y="24"/>
                    </a:lnTo>
                    <a:lnTo>
                      <a:pt x="25" y="24"/>
                    </a:lnTo>
                    <a:lnTo>
                      <a:pt x="10" y="28"/>
                    </a:lnTo>
                    <a:lnTo>
                      <a:pt x="6" y="26"/>
                    </a:lnTo>
                    <a:lnTo>
                      <a:pt x="4" y="28"/>
                    </a:lnTo>
                    <a:lnTo>
                      <a:pt x="6" y="30"/>
                    </a:lnTo>
                    <a:lnTo>
                      <a:pt x="10" y="30"/>
                    </a:lnTo>
                    <a:lnTo>
                      <a:pt x="25" y="30"/>
                    </a:lnTo>
                    <a:lnTo>
                      <a:pt x="25" y="34"/>
                    </a:lnTo>
                    <a:lnTo>
                      <a:pt x="29" y="36"/>
                    </a:lnTo>
                    <a:lnTo>
                      <a:pt x="27" y="38"/>
                    </a:lnTo>
                    <a:lnTo>
                      <a:pt x="33" y="40"/>
                    </a:lnTo>
                    <a:lnTo>
                      <a:pt x="29" y="42"/>
                    </a:lnTo>
                    <a:lnTo>
                      <a:pt x="21" y="44"/>
                    </a:lnTo>
                    <a:lnTo>
                      <a:pt x="17" y="42"/>
                    </a:lnTo>
                    <a:lnTo>
                      <a:pt x="17" y="46"/>
                    </a:lnTo>
                    <a:lnTo>
                      <a:pt x="23" y="46"/>
                    </a:lnTo>
                    <a:lnTo>
                      <a:pt x="37" y="44"/>
                    </a:lnTo>
                    <a:lnTo>
                      <a:pt x="39" y="42"/>
                    </a:lnTo>
                    <a:lnTo>
                      <a:pt x="39" y="46"/>
                    </a:lnTo>
                    <a:lnTo>
                      <a:pt x="41" y="48"/>
                    </a:lnTo>
                    <a:lnTo>
                      <a:pt x="45" y="46"/>
                    </a:lnTo>
                    <a:lnTo>
                      <a:pt x="43" y="52"/>
                    </a:lnTo>
                    <a:lnTo>
                      <a:pt x="51" y="52"/>
                    </a:lnTo>
                    <a:lnTo>
                      <a:pt x="61" y="54"/>
                    </a:lnTo>
                    <a:lnTo>
                      <a:pt x="69" y="54"/>
                    </a:lnTo>
                    <a:lnTo>
                      <a:pt x="75" y="54"/>
                    </a:lnTo>
                    <a:lnTo>
                      <a:pt x="77" y="52"/>
                    </a:lnTo>
                    <a:lnTo>
                      <a:pt x="83" y="50"/>
                    </a:lnTo>
                    <a:lnTo>
                      <a:pt x="95" y="46"/>
                    </a:lnTo>
                    <a:lnTo>
                      <a:pt x="111" y="40"/>
                    </a:lnTo>
                    <a:lnTo>
                      <a:pt x="115" y="40"/>
                    </a:lnTo>
                    <a:lnTo>
                      <a:pt x="119" y="38"/>
                    </a:lnTo>
                    <a:lnTo>
                      <a:pt x="123" y="3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79" name="Freeform 25"/>
              <p:cNvSpPr>
                <a:spLocks noEditPoints="1"/>
              </p:cNvSpPr>
              <p:nvPr/>
            </p:nvSpPr>
            <p:spPr bwMode="auto">
              <a:xfrm>
                <a:off x="3530718" y="1080089"/>
                <a:ext cx="732532" cy="397630"/>
              </a:xfrm>
              <a:custGeom>
                <a:avLst/>
                <a:gdLst>
                  <a:gd name="T0" fmla="*/ 637 w 689"/>
                  <a:gd name="T1" fmla="*/ 42 h 374"/>
                  <a:gd name="T2" fmla="*/ 605 w 689"/>
                  <a:gd name="T3" fmla="*/ 48 h 374"/>
                  <a:gd name="T4" fmla="*/ 579 w 689"/>
                  <a:gd name="T5" fmla="*/ 78 h 374"/>
                  <a:gd name="T6" fmla="*/ 561 w 689"/>
                  <a:gd name="T7" fmla="*/ 94 h 374"/>
                  <a:gd name="T8" fmla="*/ 571 w 689"/>
                  <a:gd name="T9" fmla="*/ 115 h 374"/>
                  <a:gd name="T10" fmla="*/ 575 w 689"/>
                  <a:gd name="T11" fmla="*/ 131 h 374"/>
                  <a:gd name="T12" fmla="*/ 543 w 689"/>
                  <a:gd name="T13" fmla="*/ 143 h 374"/>
                  <a:gd name="T14" fmla="*/ 472 w 689"/>
                  <a:gd name="T15" fmla="*/ 149 h 374"/>
                  <a:gd name="T16" fmla="*/ 491 w 689"/>
                  <a:gd name="T17" fmla="*/ 165 h 374"/>
                  <a:gd name="T18" fmla="*/ 527 w 689"/>
                  <a:gd name="T19" fmla="*/ 193 h 374"/>
                  <a:gd name="T20" fmla="*/ 454 w 689"/>
                  <a:gd name="T21" fmla="*/ 165 h 374"/>
                  <a:gd name="T22" fmla="*/ 436 w 689"/>
                  <a:gd name="T23" fmla="*/ 191 h 374"/>
                  <a:gd name="T24" fmla="*/ 523 w 689"/>
                  <a:gd name="T25" fmla="*/ 195 h 374"/>
                  <a:gd name="T26" fmla="*/ 416 w 689"/>
                  <a:gd name="T27" fmla="*/ 229 h 374"/>
                  <a:gd name="T28" fmla="*/ 328 w 689"/>
                  <a:gd name="T29" fmla="*/ 261 h 374"/>
                  <a:gd name="T30" fmla="*/ 260 w 689"/>
                  <a:gd name="T31" fmla="*/ 275 h 374"/>
                  <a:gd name="T32" fmla="*/ 246 w 689"/>
                  <a:gd name="T33" fmla="*/ 307 h 374"/>
                  <a:gd name="T34" fmla="*/ 196 w 689"/>
                  <a:gd name="T35" fmla="*/ 355 h 374"/>
                  <a:gd name="T36" fmla="*/ 126 w 689"/>
                  <a:gd name="T37" fmla="*/ 353 h 374"/>
                  <a:gd name="T38" fmla="*/ 106 w 689"/>
                  <a:gd name="T39" fmla="*/ 303 h 374"/>
                  <a:gd name="T40" fmla="*/ 106 w 689"/>
                  <a:gd name="T41" fmla="*/ 279 h 374"/>
                  <a:gd name="T42" fmla="*/ 92 w 689"/>
                  <a:gd name="T43" fmla="*/ 263 h 374"/>
                  <a:gd name="T44" fmla="*/ 148 w 689"/>
                  <a:gd name="T45" fmla="*/ 241 h 374"/>
                  <a:gd name="T46" fmla="*/ 124 w 689"/>
                  <a:gd name="T47" fmla="*/ 225 h 374"/>
                  <a:gd name="T48" fmla="*/ 164 w 689"/>
                  <a:gd name="T49" fmla="*/ 199 h 374"/>
                  <a:gd name="T50" fmla="*/ 164 w 689"/>
                  <a:gd name="T51" fmla="*/ 189 h 374"/>
                  <a:gd name="T52" fmla="*/ 156 w 689"/>
                  <a:gd name="T53" fmla="*/ 171 h 374"/>
                  <a:gd name="T54" fmla="*/ 120 w 689"/>
                  <a:gd name="T55" fmla="*/ 171 h 374"/>
                  <a:gd name="T56" fmla="*/ 140 w 689"/>
                  <a:gd name="T57" fmla="*/ 127 h 374"/>
                  <a:gd name="T58" fmla="*/ 92 w 689"/>
                  <a:gd name="T59" fmla="*/ 100 h 374"/>
                  <a:gd name="T60" fmla="*/ 56 w 689"/>
                  <a:gd name="T61" fmla="*/ 100 h 374"/>
                  <a:gd name="T62" fmla="*/ 30 w 689"/>
                  <a:gd name="T63" fmla="*/ 94 h 374"/>
                  <a:gd name="T64" fmla="*/ 64 w 689"/>
                  <a:gd name="T65" fmla="*/ 86 h 374"/>
                  <a:gd name="T66" fmla="*/ 24 w 689"/>
                  <a:gd name="T67" fmla="*/ 66 h 374"/>
                  <a:gd name="T68" fmla="*/ 120 w 689"/>
                  <a:gd name="T69" fmla="*/ 36 h 374"/>
                  <a:gd name="T70" fmla="*/ 194 w 689"/>
                  <a:gd name="T71" fmla="*/ 20 h 374"/>
                  <a:gd name="T72" fmla="*/ 304 w 689"/>
                  <a:gd name="T73" fmla="*/ 16 h 374"/>
                  <a:gd name="T74" fmla="*/ 370 w 689"/>
                  <a:gd name="T75" fmla="*/ 14 h 374"/>
                  <a:gd name="T76" fmla="*/ 404 w 689"/>
                  <a:gd name="T77" fmla="*/ 10 h 374"/>
                  <a:gd name="T78" fmla="*/ 525 w 689"/>
                  <a:gd name="T79" fmla="*/ 4 h 374"/>
                  <a:gd name="T80" fmla="*/ 507 w 689"/>
                  <a:gd name="T81" fmla="*/ 8 h 374"/>
                  <a:gd name="T82" fmla="*/ 571 w 689"/>
                  <a:gd name="T83" fmla="*/ 16 h 374"/>
                  <a:gd name="T84" fmla="*/ 533 w 689"/>
                  <a:gd name="T85" fmla="*/ 20 h 374"/>
                  <a:gd name="T86" fmla="*/ 561 w 689"/>
                  <a:gd name="T87" fmla="*/ 38 h 374"/>
                  <a:gd name="T88" fmla="*/ 673 w 689"/>
                  <a:gd name="T89" fmla="*/ 22 h 374"/>
                  <a:gd name="T90" fmla="*/ 406 w 689"/>
                  <a:gd name="T91" fmla="*/ 6 h 374"/>
                  <a:gd name="T92" fmla="*/ 48 w 689"/>
                  <a:gd name="T93" fmla="*/ 82 h 374"/>
                  <a:gd name="T94" fmla="*/ 128 w 689"/>
                  <a:gd name="T95" fmla="*/ 123 h 374"/>
                  <a:gd name="T96" fmla="*/ 134 w 689"/>
                  <a:gd name="T97" fmla="*/ 165 h 374"/>
                  <a:gd name="T98" fmla="*/ 152 w 689"/>
                  <a:gd name="T99" fmla="*/ 177 h 374"/>
                  <a:gd name="T100" fmla="*/ 162 w 689"/>
                  <a:gd name="T101" fmla="*/ 183 h 374"/>
                  <a:gd name="T102" fmla="*/ 124 w 689"/>
                  <a:gd name="T103" fmla="*/ 195 h 374"/>
                  <a:gd name="T104" fmla="*/ 118 w 689"/>
                  <a:gd name="T105" fmla="*/ 211 h 374"/>
                  <a:gd name="T106" fmla="*/ 180 w 689"/>
                  <a:gd name="T107" fmla="*/ 374 h 374"/>
                  <a:gd name="T108" fmla="*/ 454 w 689"/>
                  <a:gd name="T109" fmla="*/ 191 h 374"/>
                  <a:gd name="T110" fmla="*/ 511 w 689"/>
                  <a:gd name="T111" fmla="*/ 153 h 374"/>
                  <a:gd name="T112" fmla="*/ 503 w 689"/>
                  <a:gd name="T113" fmla="*/ 145 h 374"/>
                  <a:gd name="T114" fmla="*/ 599 w 689"/>
                  <a:gd name="T115" fmla="*/ 113 h 374"/>
                  <a:gd name="T116" fmla="*/ 589 w 689"/>
                  <a:gd name="T117" fmla="*/ 96 h 374"/>
                  <a:gd name="T118" fmla="*/ 615 w 689"/>
                  <a:gd name="T119" fmla="*/ 76 h 374"/>
                  <a:gd name="T120" fmla="*/ 601 w 689"/>
                  <a:gd name="T121" fmla="*/ 62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9" h="374">
                    <a:moveTo>
                      <a:pt x="659" y="30"/>
                    </a:moveTo>
                    <a:lnTo>
                      <a:pt x="659" y="32"/>
                    </a:lnTo>
                    <a:lnTo>
                      <a:pt x="647" y="34"/>
                    </a:lnTo>
                    <a:lnTo>
                      <a:pt x="633" y="36"/>
                    </a:lnTo>
                    <a:lnTo>
                      <a:pt x="627" y="34"/>
                    </a:lnTo>
                    <a:lnTo>
                      <a:pt x="623" y="36"/>
                    </a:lnTo>
                    <a:lnTo>
                      <a:pt x="611" y="36"/>
                    </a:lnTo>
                    <a:lnTo>
                      <a:pt x="599" y="36"/>
                    </a:lnTo>
                    <a:lnTo>
                      <a:pt x="591" y="38"/>
                    </a:lnTo>
                    <a:lnTo>
                      <a:pt x="591" y="38"/>
                    </a:lnTo>
                    <a:lnTo>
                      <a:pt x="607" y="38"/>
                    </a:lnTo>
                    <a:lnTo>
                      <a:pt x="621" y="38"/>
                    </a:lnTo>
                    <a:lnTo>
                      <a:pt x="633" y="38"/>
                    </a:lnTo>
                    <a:lnTo>
                      <a:pt x="643" y="38"/>
                    </a:lnTo>
                    <a:lnTo>
                      <a:pt x="637" y="42"/>
                    </a:lnTo>
                    <a:lnTo>
                      <a:pt x="629" y="42"/>
                    </a:lnTo>
                    <a:lnTo>
                      <a:pt x="617" y="42"/>
                    </a:lnTo>
                    <a:lnTo>
                      <a:pt x="603" y="40"/>
                    </a:lnTo>
                    <a:lnTo>
                      <a:pt x="593" y="44"/>
                    </a:lnTo>
                    <a:lnTo>
                      <a:pt x="593" y="48"/>
                    </a:lnTo>
                    <a:lnTo>
                      <a:pt x="599" y="46"/>
                    </a:lnTo>
                    <a:lnTo>
                      <a:pt x="603" y="42"/>
                    </a:lnTo>
                    <a:lnTo>
                      <a:pt x="609" y="44"/>
                    </a:lnTo>
                    <a:lnTo>
                      <a:pt x="615" y="46"/>
                    </a:lnTo>
                    <a:lnTo>
                      <a:pt x="623" y="44"/>
                    </a:lnTo>
                    <a:lnTo>
                      <a:pt x="627" y="44"/>
                    </a:lnTo>
                    <a:lnTo>
                      <a:pt x="625" y="46"/>
                    </a:lnTo>
                    <a:lnTo>
                      <a:pt x="619" y="48"/>
                    </a:lnTo>
                    <a:lnTo>
                      <a:pt x="611" y="48"/>
                    </a:lnTo>
                    <a:lnTo>
                      <a:pt x="605" y="48"/>
                    </a:lnTo>
                    <a:lnTo>
                      <a:pt x="599" y="52"/>
                    </a:lnTo>
                    <a:lnTo>
                      <a:pt x="593" y="60"/>
                    </a:lnTo>
                    <a:lnTo>
                      <a:pt x="581" y="62"/>
                    </a:lnTo>
                    <a:lnTo>
                      <a:pt x="581" y="66"/>
                    </a:lnTo>
                    <a:lnTo>
                      <a:pt x="575" y="70"/>
                    </a:lnTo>
                    <a:lnTo>
                      <a:pt x="569" y="78"/>
                    </a:lnTo>
                    <a:lnTo>
                      <a:pt x="571" y="78"/>
                    </a:lnTo>
                    <a:lnTo>
                      <a:pt x="579" y="74"/>
                    </a:lnTo>
                    <a:lnTo>
                      <a:pt x="581" y="70"/>
                    </a:lnTo>
                    <a:lnTo>
                      <a:pt x="587" y="74"/>
                    </a:lnTo>
                    <a:lnTo>
                      <a:pt x="595" y="76"/>
                    </a:lnTo>
                    <a:lnTo>
                      <a:pt x="597" y="78"/>
                    </a:lnTo>
                    <a:lnTo>
                      <a:pt x="595" y="80"/>
                    </a:lnTo>
                    <a:lnTo>
                      <a:pt x="587" y="78"/>
                    </a:lnTo>
                    <a:lnTo>
                      <a:pt x="579" y="78"/>
                    </a:lnTo>
                    <a:lnTo>
                      <a:pt x="577" y="80"/>
                    </a:lnTo>
                    <a:lnTo>
                      <a:pt x="585" y="82"/>
                    </a:lnTo>
                    <a:lnTo>
                      <a:pt x="587" y="84"/>
                    </a:lnTo>
                    <a:lnTo>
                      <a:pt x="595" y="84"/>
                    </a:lnTo>
                    <a:lnTo>
                      <a:pt x="597" y="82"/>
                    </a:lnTo>
                    <a:lnTo>
                      <a:pt x="605" y="84"/>
                    </a:lnTo>
                    <a:lnTo>
                      <a:pt x="605" y="88"/>
                    </a:lnTo>
                    <a:lnTo>
                      <a:pt x="597" y="92"/>
                    </a:lnTo>
                    <a:lnTo>
                      <a:pt x="595" y="90"/>
                    </a:lnTo>
                    <a:lnTo>
                      <a:pt x="579" y="90"/>
                    </a:lnTo>
                    <a:lnTo>
                      <a:pt x="569" y="88"/>
                    </a:lnTo>
                    <a:lnTo>
                      <a:pt x="563" y="90"/>
                    </a:lnTo>
                    <a:lnTo>
                      <a:pt x="565" y="92"/>
                    </a:lnTo>
                    <a:lnTo>
                      <a:pt x="567" y="94"/>
                    </a:lnTo>
                    <a:lnTo>
                      <a:pt x="561" y="94"/>
                    </a:lnTo>
                    <a:lnTo>
                      <a:pt x="555" y="90"/>
                    </a:lnTo>
                    <a:lnTo>
                      <a:pt x="555" y="94"/>
                    </a:lnTo>
                    <a:lnTo>
                      <a:pt x="551" y="96"/>
                    </a:lnTo>
                    <a:lnTo>
                      <a:pt x="559" y="96"/>
                    </a:lnTo>
                    <a:lnTo>
                      <a:pt x="561" y="100"/>
                    </a:lnTo>
                    <a:lnTo>
                      <a:pt x="567" y="100"/>
                    </a:lnTo>
                    <a:lnTo>
                      <a:pt x="579" y="100"/>
                    </a:lnTo>
                    <a:lnTo>
                      <a:pt x="581" y="100"/>
                    </a:lnTo>
                    <a:lnTo>
                      <a:pt x="575" y="103"/>
                    </a:lnTo>
                    <a:lnTo>
                      <a:pt x="561" y="107"/>
                    </a:lnTo>
                    <a:lnTo>
                      <a:pt x="577" y="105"/>
                    </a:lnTo>
                    <a:lnTo>
                      <a:pt x="583" y="107"/>
                    </a:lnTo>
                    <a:lnTo>
                      <a:pt x="581" y="115"/>
                    </a:lnTo>
                    <a:lnTo>
                      <a:pt x="577" y="117"/>
                    </a:lnTo>
                    <a:lnTo>
                      <a:pt x="571" y="115"/>
                    </a:lnTo>
                    <a:lnTo>
                      <a:pt x="569" y="115"/>
                    </a:lnTo>
                    <a:lnTo>
                      <a:pt x="561" y="113"/>
                    </a:lnTo>
                    <a:lnTo>
                      <a:pt x="551" y="111"/>
                    </a:lnTo>
                    <a:lnTo>
                      <a:pt x="547" y="111"/>
                    </a:lnTo>
                    <a:lnTo>
                      <a:pt x="555" y="115"/>
                    </a:lnTo>
                    <a:lnTo>
                      <a:pt x="555" y="117"/>
                    </a:lnTo>
                    <a:lnTo>
                      <a:pt x="545" y="117"/>
                    </a:lnTo>
                    <a:lnTo>
                      <a:pt x="553" y="121"/>
                    </a:lnTo>
                    <a:lnTo>
                      <a:pt x="565" y="119"/>
                    </a:lnTo>
                    <a:lnTo>
                      <a:pt x="565" y="121"/>
                    </a:lnTo>
                    <a:lnTo>
                      <a:pt x="561" y="125"/>
                    </a:lnTo>
                    <a:lnTo>
                      <a:pt x="567" y="125"/>
                    </a:lnTo>
                    <a:lnTo>
                      <a:pt x="577" y="125"/>
                    </a:lnTo>
                    <a:lnTo>
                      <a:pt x="577" y="129"/>
                    </a:lnTo>
                    <a:lnTo>
                      <a:pt x="575" y="131"/>
                    </a:lnTo>
                    <a:lnTo>
                      <a:pt x="567" y="131"/>
                    </a:lnTo>
                    <a:lnTo>
                      <a:pt x="563" y="127"/>
                    </a:lnTo>
                    <a:lnTo>
                      <a:pt x="553" y="127"/>
                    </a:lnTo>
                    <a:lnTo>
                      <a:pt x="547" y="125"/>
                    </a:lnTo>
                    <a:lnTo>
                      <a:pt x="545" y="129"/>
                    </a:lnTo>
                    <a:lnTo>
                      <a:pt x="543" y="129"/>
                    </a:lnTo>
                    <a:lnTo>
                      <a:pt x="541" y="133"/>
                    </a:lnTo>
                    <a:lnTo>
                      <a:pt x="543" y="135"/>
                    </a:lnTo>
                    <a:lnTo>
                      <a:pt x="545" y="139"/>
                    </a:lnTo>
                    <a:lnTo>
                      <a:pt x="547" y="133"/>
                    </a:lnTo>
                    <a:lnTo>
                      <a:pt x="553" y="135"/>
                    </a:lnTo>
                    <a:lnTo>
                      <a:pt x="561" y="137"/>
                    </a:lnTo>
                    <a:lnTo>
                      <a:pt x="559" y="143"/>
                    </a:lnTo>
                    <a:lnTo>
                      <a:pt x="551" y="143"/>
                    </a:lnTo>
                    <a:lnTo>
                      <a:pt x="543" y="143"/>
                    </a:lnTo>
                    <a:lnTo>
                      <a:pt x="537" y="147"/>
                    </a:lnTo>
                    <a:lnTo>
                      <a:pt x="519" y="143"/>
                    </a:lnTo>
                    <a:lnTo>
                      <a:pt x="519" y="141"/>
                    </a:lnTo>
                    <a:lnTo>
                      <a:pt x="535" y="141"/>
                    </a:lnTo>
                    <a:lnTo>
                      <a:pt x="517" y="137"/>
                    </a:lnTo>
                    <a:lnTo>
                      <a:pt x="513" y="141"/>
                    </a:lnTo>
                    <a:lnTo>
                      <a:pt x="501" y="139"/>
                    </a:lnTo>
                    <a:lnTo>
                      <a:pt x="509" y="143"/>
                    </a:lnTo>
                    <a:lnTo>
                      <a:pt x="499" y="145"/>
                    </a:lnTo>
                    <a:lnTo>
                      <a:pt x="499" y="147"/>
                    </a:lnTo>
                    <a:lnTo>
                      <a:pt x="491" y="147"/>
                    </a:lnTo>
                    <a:lnTo>
                      <a:pt x="487" y="147"/>
                    </a:lnTo>
                    <a:lnTo>
                      <a:pt x="476" y="147"/>
                    </a:lnTo>
                    <a:lnTo>
                      <a:pt x="478" y="147"/>
                    </a:lnTo>
                    <a:lnTo>
                      <a:pt x="472" y="149"/>
                    </a:lnTo>
                    <a:lnTo>
                      <a:pt x="478" y="149"/>
                    </a:lnTo>
                    <a:lnTo>
                      <a:pt x="489" y="149"/>
                    </a:lnTo>
                    <a:lnTo>
                      <a:pt x="499" y="151"/>
                    </a:lnTo>
                    <a:lnTo>
                      <a:pt x="495" y="153"/>
                    </a:lnTo>
                    <a:lnTo>
                      <a:pt x="480" y="153"/>
                    </a:lnTo>
                    <a:lnTo>
                      <a:pt x="474" y="153"/>
                    </a:lnTo>
                    <a:lnTo>
                      <a:pt x="478" y="153"/>
                    </a:lnTo>
                    <a:lnTo>
                      <a:pt x="480" y="157"/>
                    </a:lnTo>
                    <a:lnTo>
                      <a:pt x="493" y="153"/>
                    </a:lnTo>
                    <a:lnTo>
                      <a:pt x="501" y="155"/>
                    </a:lnTo>
                    <a:lnTo>
                      <a:pt x="501" y="157"/>
                    </a:lnTo>
                    <a:lnTo>
                      <a:pt x="482" y="159"/>
                    </a:lnTo>
                    <a:lnTo>
                      <a:pt x="482" y="161"/>
                    </a:lnTo>
                    <a:lnTo>
                      <a:pt x="491" y="163"/>
                    </a:lnTo>
                    <a:lnTo>
                      <a:pt x="491" y="165"/>
                    </a:lnTo>
                    <a:lnTo>
                      <a:pt x="499" y="161"/>
                    </a:lnTo>
                    <a:lnTo>
                      <a:pt x="507" y="161"/>
                    </a:lnTo>
                    <a:lnTo>
                      <a:pt x="519" y="167"/>
                    </a:lnTo>
                    <a:lnTo>
                      <a:pt x="525" y="169"/>
                    </a:lnTo>
                    <a:lnTo>
                      <a:pt x="521" y="173"/>
                    </a:lnTo>
                    <a:lnTo>
                      <a:pt x="531" y="171"/>
                    </a:lnTo>
                    <a:lnTo>
                      <a:pt x="527" y="173"/>
                    </a:lnTo>
                    <a:lnTo>
                      <a:pt x="529" y="177"/>
                    </a:lnTo>
                    <a:lnTo>
                      <a:pt x="533" y="177"/>
                    </a:lnTo>
                    <a:lnTo>
                      <a:pt x="533" y="179"/>
                    </a:lnTo>
                    <a:lnTo>
                      <a:pt x="529" y="179"/>
                    </a:lnTo>
                    <a:lnTo>
                      <a:pt x="535" y="185"/>
                    </a:lnTo>
                    <a:lnTo>
                      <a:pt x="539" y="189"/>
                    </a:lnTo>
                    <a:lnTo>
                      <a:pt x="531" y="191"/>
                    </a:lnTo>
                    <a:lnTo>
                      <a:pt x="527" y="193"/>
                    </a:lnTo>
                    <a:lnTo>
                      <a:pt x="521" y="191"/>
                    </a:lnTo>
                    <a:lnTo>
                      <a:pt x="525" y="183"/>
                    </a:lnTo>
                    <a:lnTo>
                      <a:pt x="517" y="187"/>
                    </a:lnTo>
                    <a:lnTo>
                      <a:pt x="517" y="193"/>
                    </a:lnTo>
                    <a:lnTo>
                      <a:pt x="507" y="191"/>
                    </a:lnTo>
                    <a:lnTo>
                      <a:pt x="505" y="189"/>
                    </a:lnTo>
                    <a:lnTo>
                      <a:pt x="501" y="185"/>
                    </a:lnTo>
                    <a:lnTo>
                      <a:pt x="503" y="181"/>
                    </a:lnTo>
                    <a:lnTo>
                      <a:pt x="499" y="177"/>
                    </a:lnTo>
                    <a:lnTo>
                      <a:pt x="491" y="177"/>
                    </a:lnTo>
                    <a:lnTo>
                      <a:pt x="487" y="173"/>
                    </a:lnTo>
                    <a:lnTo>
                      <a:pt x="474" y="173"/>
                    </a:lnTo>
                    <a:lnTo>
                      <a:pt x="470" y="173"/>
                    </a:lnTo>
                    <a:lnTo>
                      <a:pt x="460" y="167"/>
                    </a:lnTo>
                    <a:lnTo>
                      <a:pt x="454" y="165"/>
                    </a:lnTo>
                    <a:lnTo>
                      <a:pt x="456" y="167"/>
                    </a:lnTo>
                    <a:lnTo>
                      <a:pt x="460" y="171"/>
                    </a:lnTo>
                    <a:lnTo>
                      <a:pt x="454" y="173"/>
                    </a:lnTo>
                    <a:lnTo>
                      <a:pt x="462" y="173"/>
                    </a:lnTo>
                    <a:lnTo>
                      <a:pt x="466" y="175"/>
                    </a:lnTo>
                    <a:lnTo>
                      <a:pt x="482" y="175"/>
                    </a:lnTo>
                    <a:lnTo>
                      <a:pt x="487" y="179"/>
                    </a:lnTo>
                    <a:lnTo>
                      <a:pt x="478" y="183"/>
                    </a:lnTo>
                    <a:lnTo>
                      <a:pt x="464" y="183"/>
                    </a:lnTo>
                    <a:lnTo>
                      <a:pt x="458" y="181"/>
                    </a:lnTo>
                    <a:lnTo>
                      <a:pt x="458" y="183"/>
                    </a:lnTo>
                    <a:lnTo>
                      <a:pt x="450" y="183"/>
                    </a:lnTo>
                    <a:lnTo>
                      <a:pt x="454" y="185"/>
                    </a:lnTo>
                    <a:lnTo>
                      <a:pt x="448" y="191"/>
                    </a:lnTo>
                    <a:lnTo>
                      <a:pt x="436" y="191"/>
                    </a:lnTo>
                    <a:lnTo>
                      <a:pt x="436" y="193"/>
                    </a:lnTo>
                    <a:lnTo>
                      <a:pt x="446" y="193"/>
                    </a:lnTo>
                    <a:lnTo>
                      <a:pt x="452" y="193"/>
                    </a:lnTo>
                    <a:lnTo>
                      <a:pt x="452" y="195"/>
                    </a:lnTo>
                    <a:lnTo>
                      <a:pt x="442" y="197"/>
                    </a:lnTo>
                    <a:lnTo>
                      <a:pt x="442" y="199"/>
                    </a:lnTo>
                    <a:lnTo>
                      <a:pt x="452" y="197"/>
                    </a:lnTo>
                    <a:lnTo>
                      <a:pt x="456" y="199"/>
                    </a:lnTo>
                    <a:lnTo>
                      <a:pt x="460" y="197"/>
                    </a:lnTo>
                    <a:lnTo>
                      <a:pt x="470" y="197"/>
                    </a:lnTo>
                    <a:lnTo>
                      <a:pt x="482" y="193"/>
                    </a:lnTo>
                    <a:lnTo>
                      <a:pt x="484" y="195"/>
                    </a:lnTo>
                    <a:lnTo>
                      <a:pt x="499" y="197"/>
                    </a:lnTo>
                    <a:lnTo>
                      <a:pt x="513" y="199"/>
                    </a:lnTo>
                    <a:lnTo>
                      <a:pt x="523" y="195"/>
                    </a:lnTo>
                    <a:lnTo>
                      <a:pt x="517" y="201"/>
                    </a:lnTo>
                    <a:lnTo>
                      <a:pt x="503" y="203"/>
                    </a:lnTo>
                    <a:lnTo>
                      <a:pt x="501" y="205"/>
                    </a:lnTo>
                    <a:lnTo>
                      <a:pt x="491" y="205"/>
                    </a:lnTo>
                    <a:lnTo>
                      <a:pt x="493" y="207"/>
                    </a:lnTo>
                    <a:lnTo>
                      <a:pt x="484" y="209"/>
                    </a:lnTo>
                    <a:lnTo>
                      <a:pt x="484" y="211"/>
                    </a:lnTo>
                    <a:lnTo>
                      <a:pt x="478" y="211"/>
                    </a:lnTo>
                    <a:lnTo>
                      <a:pt x="480" y="213"/>
                    </a:lnTo>
                    <a:lnTo>
                      <a:pt x="472" y="215"/>
                    </a:lnTo>
                    <a:lnTo>
                      <a:pt x="466" y="219"/>
                    </a:lnTo>
                    <a:lnTo>
                      <a:pt x="454" y="223"/>
                    </a:lnTo>
                    <a:lnTo>
                      <a:pt x="440" y="223"/>
                    </a:lnTo>
                    <a:lnTo>
                      <a:pt x="426" y="227"/>
                    </a:lnTo>
                    <a:lnTo>
                      <a:pt x="416" y="229"/>
                    </a:lnTo>
                    <a:lnTo>
                      <a:pt x="412" y="229"/>
                    </a:lnTo>
                    <a:lnTo>
                      <a:pt x="406" y="229"/>
                    </a:lnTo>
                    <a:lnTo>
                      <a:pt x="398" y="231"/>
                    </a:lnTo>
                    <a:lnTo>
                      <a:pt x="390" y="231"/>
                    </a:lnTo>
                    <a:lnTo>
                      <a:pt x="384" y="225"/>
                    </a:lnTo>
                    <a:lnTo>
                      <a:pt x="382" y="225"/>
                    </a:lnTo>
                    <a:lnTo>
                      <a:pt x="386" y="229"/>
                    </a:lnTo>
                    <a:lnTo>
                      <a:pt x="384" y="235"/>
                    </a:lnTo>
                    <a:lnTo>
                      <a:pt x="374" y="237"/>
                    </a:lnTo>
                    <a:lnTo>
                      <a:pt x="366" y="239"/>
                    </a:lnTo>
                    <a:lnTo>
                      <a:pt x="358" y="249"/>
                    </a:lnTo>
                    <a:lnTo>
                      <a:pt x="350" y="255"/>
                    </a:lnTo>
                    <a:lnTo>
                      <a:pt x="344" y="255"/>
                    </a:lnTo>
                    <a:lnTo>
                      <a:pt x="338" y="261"/>
                    </a:lnTo>
                    <a:lnTo>
                      <a:pt x="328" y="261"/>
                    </a:lnTo>
                    <a:lnTo>
                      <a:pt x="324" y="263"/>
                    </a:lnTo>
                    <a:lnTo>
                      <a:pt x="322" y="267"/>
                    </a:lnTo>
                    <a:lnTo>
                      <a:pt x="314" y="265"/>
                    </a:lnTo>
                    <a:lnTo>
                      <a:pt x="308" y="267"/>
                    </a:lnTo>
                    <a:lnTo>
                      <a:pt x="304" y="265"/>
                    </a:lnTo>
                    <a:lnTo>
                      <a:pt x="304" y="263"/>
                    </a:lnTo>
                    <a:lnTo>
                      <a:pt x="308" y="261"/>
                    </a:lnTo>
                    <a:lnTo>
                      <a:pt x="300" y="259"/>
                    </a:lnTo>
                    <a:lnTo>
                      <a:pt x="296" y="265"/>
                    </a:lnTo>
                    <a:lnTo>
                      <a:pt x="290" y="267"/>
                    </a:lnTo>
                    <a:lnTo>
                      <a:pt x="290" y="269"/>
                    </a:lnTo>
                    <a:lnTo>
                      <a:pt x="288" y="273"/>
                    </a:lnTo>
                    <a:lnTo>
                      <a:pt x="278" y="273"/>
                    </a:lnTo>
                    <a:lnTo>
                      <a:pt x="274" y="273"/>
                    </a:lnTo>
                    <a:lnTo>
                      <a:pt x="260" y="275"/>
                    </a:lnTo>
                    <a:lnTo>
                      <a:pt x="268" y="277"/>
                    </a:lnTo>
                    <a:lnTo>
                      <a:pt x="268" y="279"/>
                    </a:lnTo>
                    <a:lnTo>
                      <a:pt x="260" y="283"/>
                    </a:lnTo>
                    <a:lnTo>
                      <a:pt x="248" y="279"/>
                    </a:lnTo>
                    <a:lnTo>
                      <a:pt x="246" y="287"/>
                    </a:lnTo>
                    <a:lnTo>
                      <a:pt x="252" y="291"/>
                    </a:lnTo>
                    <a:lnTo>
                      <a:pt x="250" y="285"/>
                    </a:lnTo>
                    <a:lnTo>
                      <a:pt x="252" y="285"/>
                    </a:lnTo>
                    <a:lnTo>
                      <a:pt x="254" y="293"/>
                    </a:lnTo>
                    <a:lnTo>
                      <a:pt x="252" y="293"/>
                    </a:lnTo>
                    <a:lnTo>
                      <a:pt x="238" y="295"/>
                    </a:lnTo>
                    <a:lnTo>
                      <a:pt x="236" y="297"/>
                    </a:lnTo>
                    <a:lnTo>
                      <a:pt x="242" y="297"/>
                    </a:lnTo>
                    <a:lnTo>
                      <a:pt x="248" y="299"/>
                    </a:lnTo>
                    <a:lnTo>
                      <a:pt x="246" y="307"/>
                    </a:lnTo>
                    <a:lnTo>
                      <a:pt x="234" y="307"/>
                    </a:lnTo>
                    <a:lnTo>
                      <a:pt x="238" y="309"/>
                    </a:lnTo>
                    <a:lnTo>
                      <a:pt x="240" y="311"/>
                    </a:lnTo>
                    <a:lnTo>
                      <a:pt x="228" y="311"/>
                    </a:lnTo>
                    <a:lnTo>
                      <a:pt x="230" y="317"/>
                    </a:lnTo>
                    <a:lnTo>
                      <a:pt x="222" y="319"/>
                    </a:lnTo>
                    <a:lnTo>
                      <a:pt x="226" y="321"/>
                    </a:lnTo>
                    <a:lnTo>
                      <a:pt x="216" y="323"/>
                    </a:lnTo>
                    <a:lnTo>
                      <a:pt x="208" y="327"/>
                    </a:lnTo>
                    <a:lnTo>
                      <a:pt x="210" y="329"/>
                    </a:lnTo>
                    <a:lnTo>
                      <a:pt x="210" y="339"/>
                    </a:lnTo>
                    <a:lnTo>
                      <a:pt x="200" y="347"/>
                    </a:lnTo>
                    <a:lnTo>
                      <a:pt x="200" y="349"/>
                    </a:lnTo>
                    <a:lnTo>
                      <a:pt x="192" y="351"/>
                    </a:lnTo>
                    <a:lnTo>
                      <a:pt x="196" y="355"/>
                    </a:lnTo>
                    <a:lnTo>
                      <a:pt x="186" y="359"/>
                    </a:lnTo>
                    <a:lnTo>
                      <a:pt x="190" y="361"/>
                    </a:lnTo>
                    <a:lnTo>
                      <a:pt x="184" y="365"/>
                    </a:lnTo>
                    <a:lnTo>
                      <a:pt x="174" y="365"/>
                    </a:lnTo>
                    <a:lnTo>
                      <a:pt x="170" y="372"/>
                    </a:lnTo>
                    <a:lnTo>
                      <a:pt x="162" y="370"/>
                    </a:lnTo>
                    <a:lnTo>
                      <a:pt x="164" y="361"/>
                    </a:lnTo>
                    <a:lnTo>
                      <a:pt x="158" y="361"/>
                    </a:lnTo>
                    <a:lnTo>
                      <a:pt x="156" y="357"/>
                    </a:lnTo>
                    <a:lnTo>
                      <a:pt x="156" y="353"/>
                    </a:lnTo>
                    <a:lnTo>
                      <a:pt x="144" y="357"/>
                    </a:lnTo>
                    <a:lnTo>
                      <a:pt x="140" y="359"/>
                    </a:lnTo>
                    <a:lnTo>
                      <a:pt x="134" y="357"/>
                    </a:lnTo>
                    <a:lnTo>
                      <a:pt x="126" y="357"/>
                    </a:lnTo>
                    <a:lnTo>
                      <a:pt x="126" y="353"/>
                    </a:lnTo>
                    <a:lnTo>
                      <a:pt x="122" y="351"/>
                    </a:lnTo>
                    <a:lnTo>
                      <a:pt x="122" y="345"/>
                    </a:lnTo>
                    <a:lnTo>
                      <a:pt x="112" y="343"/>
                    </a:lnTo>
                    <a:lnTo>
                      <a:pt x="112" y="341"/>
                    </a:lnTo>
                    <a:lnTo>
                      <a:pt x="116" y="337"/>
                    </a:lnTo>
                    <a:lnTo>
                      <a:pt x="112" y="333"/>
                    </a:lnTo>
                    <a:lnTo>
                      <a:pt x="108" y="333"/>
                    </a:lnTo>
                    <a:lnTo>
                      <a:pt x="106" y="327"/>
                    </a:lnTo>
                    <a:lnTo>
                      <a:pt x="112" y="319"/>
                    </a:lnTo>
                    <a:lnTo>
                      <a:pt x="104" y="317"/>
                    </a:lnTo>
                    <a:lnTo>
                      <a:pt x="108" y="313"/>
                    </a:lnTo>
                    <a:lnTo>
                      <a:pt x="104" y="313"/>
                    </a:lnTo>
                    <a:lnTo>
                      <a:pt x="108" y="309"/>
                    </a:lnTo>
                    <a:lnTo>
                      <a:pt x="102" y="307"/>
                    </a:lnTo>
                    <a:lnTo>
                      <a:pt x="106" y="303"/>
                    </a:lnTo>
                    <a:lnTo>
                      <a:pt x="122" y="301"/>
                    </a:lnTo>
                    <a:lnTo>
                      <a:pt x="122" y="299"/>
                    </a:lnTo>
                    <a:lnTo>
                      <a:pt x="120" y="299"/>
                    </a:lnTo>
                    <a:lnTo>
                      <a:pt x="116" y="299"/>
                    </a:lnTo>
                    <a:lnTo>
                      <a:pt x="104" y="299"/>
                    </a:lnTo>
                    <a:lnTo>
                      <a:pt x="114" y="295"/>
                    </a:lnTo>
                    <a:lnTo>
                      <a:pt x="120" y="289"/>
                    </a:lnTo>
                    <a:lnTo>
                      <a:pt x="128" y="295"/>
                    </a:lnTo>
                    <a:lnTo>
                      <a:pt x="122" y="287"/>
                    </a:lnTo>
                    <a:lnTo>
                      <a:pt x="114" y="287"/>
                    </a:lnTo>
                    <a:lnTo>
                      <a:pt x="106" y="293"/>
                    </a:lnTo>
                    <a:lnTo>
                      <a:pt x="98" y="297"/>
                    </a:lnTo>
                    <a:lnTo>
                      <a:pt x="102" y="285"/>
                    </a:lnTo>
                    <a:lnTo>
                      <a:pt x="106" y="285"/>
                    </a:lnTo>
                    <a:lnTo>
                      <a:pt x="106" y="279"/>
                    </a:lnTo>
                    <a:lnTo>
                      <a:pt x="118" y="273"/>
                    </a:lnTo>
                    <a:lnTo>
                      <a:pt x="128" y="275"/>
                    </a:lnTo>
                    <a:lnTo>
                      <a:pt x="118" y="271"/>
                    </a:lnTo>
                    <a:lnTo>
                      <a:pt x="106" y="275"/>
                    </a:lnTo>
                    <a:lnTo>
                      <a:pt x="102" y="273"/>
                    </a:lnTo>
                    <a:lnTo>
                      <a:pt x="98" y="271"/>
                    </a:lnTo>
                    <a:lnTo>
                      <a:pt x="110" y="267"/>
                    </a:lnTo>
                    <a:lnTo>
                      <a:pt x="98" y="267"/>
                    </a:lnTo>
                    <a:lnTo>
                      <a:pt x="124" y="257"/>
                    </a:lnTo>
                    <a:lnTo>
                      <a:pt x="140" y="251"/>
                    </a:lnTo>
                    <a:lnTo>
                      <a:pt x="140" y="249"/>
                    </a:lnTo>
                    <a:lnTo>
                      <a:pt x="134" y="251"/>
                    </a:lnTo>
                    <a:lnTo>
                      <a:pt x="120" y="257"/>
                    </a:lnTo>
                    <a:lnTo>
                      <a:pt x="96" y="265"/>
                    </a:lnTo>
                    <a:lnTo>
                      <a:pt x="92" y="263"/>
                    </a:lnTo>
                    <a:lnTo>
                      <a:pt x="96" y="259"/>
                    </a:lnTo>
                    <a:lnTo>
                      <a:pt x="104" y="257"/>
                    </a:lnTo>
                    <a:lnTo>
                      <a:pt x="114" y="253"/>
                    </a:lnTo>
                    <a:lnTo>
                      <a:pt x="116" y="251"/>
                    </a:lnTo>
                    <a:lnTo>
                      <a:pt x="102" y="251"/>
                    </a:lnTo>
                    <a:lnTo>
                      <a:pt x="102" y="249"/>
                    </a:lnTo>
                    <a:lnTo>
                      <a:pt x="124" y="243"/>
                    </a:lnTo>
                    <a:lnTo>
                      <a:pt x="102" y="247"/>
                    </a:lnTo>
                    <a:lnTo>
                      <a:pt x="102" y="243"/>
                    </a:lnTo>
                    <a:lnTo>
                      <a:pt x="108" y="241"/>
                    </a:lnTo>
                    <a:lnTo>
                      <a:pt x="122" y="237"/>
                    </a:lnTo>
                    <a:lnTo>
                      <a:pt x="130" y="241"/>
                    </a:lnTo>
                    <a:lnTo>
                      <a:pt x="136" y="239"/>
                    </a:lnTo>
                    <a:lnTo>
                      <a:pt x="148" y="241"/>
                    </a:lnTo>
                    <a:lnTo>
                      <a:pt x="148" y="241"/>
                    </a:lnTo>
                    <a:lnTo>
                      <a:pt x="140" y="239"/>
                    </a:lnTo>
                    <a:lnTo>
                      <a:pt x="134" y="237"/>
                    </a:lnTo>
                    <a:lnTo>
                      <a:pt x="124" y="235"/>
                    </a:lnTo>
                    <a:lnTo>
                      <a:pt x="106" y="239"/>
                    </a:lnTo>
                    <a:lnTo>
                      <a:pt x="106" y="235"/>
                    </a:lnTo>
                    <a:lnTo>
                      <a:pt x="122" y="231"/>
                    </a:lnTo>
                    <a:lnTo>
                      <a:pt x="132" y="233"/>
                    </a:lnTo>
                    <a:lnTo>
                      <a:pt x="142" y="235"/>
                    </a:lnTo>
                    <a:lnTo>
                      <a:pt x="150" y="235"/>
                    </a:lnTo>
                    <a:lnTo>
                      <a:pt x="150" y="235"/>
                    </a:lnTo>
                    <a:lnTo>
                      <a:pt x="142" y="231"/>
                    </a:lnTo>
                    <a:lnTo>
                      <a:pt x="134" y="229"/>
                    </a:lnTo>
                    <a:lnTo>
                      <a:pt x="124" y="229"/>
                    </a:lnTo>
                    <a:lnTo>
                      <a:pt x="118" y="229"/>
                    </a:lnTo>
                    <a:lnTo>
                      <a:pt x="124" y="225"/>
                    </a:lnTo>
                    <a:lnTo>
                      <a:pt x="134" y="225"/>
                    </a:lnTo>
                    <a:lnTo>
                      <a:pt x="142" y="227"/>
                    </a:lnTo>
                    <a:lnTo>
                      <a:pt x="148" y="225"/>
                    </a:lnTo>
                    <a:lnTo>
                      <a:pt x="152" y="221"/>
                    </a:lnTo>
                    <a:lnTo>
                      <a:pt x="152" y="221"/>
                    </a:lnTo>
                    <a:lnTo>
                      <a:pt x="154" y="219"/>
                    </a:lnTo>
                    <a:lnTo>
                      <a:pt x="150" y="217"/>
                    </a:lnTo>
                    <a:lnTo>
                      <a:pt x="152" y="213"/>
                    </a:lnTo>
                    <a:lnTo>
                      <a:pt x="158" y="207"/>
                    </a:lnTo>
                    <a:lnTo>
                      <a:pt x="164" y="207"/>
                    </a:lnTo>
                    <a:lnTo>
                      <a:pt x="166" y="203"/>
                    </a:lnTo>
                    <a:lnTo>
                      <a:pt x="166" y="201"/>
                    </a:lnTo>
                    <a:lnTo>
                      <a:pt x="170" y="199"/>
                    </a:lnTo>
                    <a:lnTo>
                      <a:pt x="170" y="197"/>
                    </a:lnTo>
                    <a:lnTo>
                      <a:pt x="164" y="199"/>
                    </a:lnTo>
                    <a:lnTo>
                      <a:pt x="164" y="197"/>
                    </a:lnTo>
                    <a:lnTo>
                      <a:pt x="158" y="197"/>
                    </a:lnTo>
                    <a:lnTo>
                      <a:pt x="154" y="197"/>
                    </a:lnTo>
                    <a:lnTo>
                      <a:pt x="148" y="197"/>
                    </a:lnTo>
                    <a:lnTo>
                      <a:pt x="142" y="195"/>
                    </a:lnTo>
                    <a:lnTo>
                      <a:pt x="132" y="193"/>
                    </a:lnTo>
                    <a:lnTo>
                      <a:pt x="124" y="189"/>
                    </a:lnTo>
                    <a:lnTo>
                      <a:pt x="124" y="187"/>
                    </a:lnTo>
                    <a:lnTo>
                      <a:pt x="130" y="185"/>
                    </a:lnTo>
                    <a:lnTo>
                      <a:pt x="146" y="185"/>
                    </a:lnTo>
                    <a:lnTo>
                      <a:pt x="154" y="191"/>
                    </a:lnTo>
                    <a:lnTo>
                      <a:pt x="162" y="193"/>
                    </a:lnTo>
                    <a:lnTo>
                      <a:pt x="170" y="193"/>
                    </a:lnTo>
                    <a:lnTo>
                      <a:pt x="170" y="189"/>
                    </a:lnTo>
                    <a:lnTo>
                      <a:pt x="164" y="189"/>
                    </a:lnTo>
                    <a:lnTo>
                      <a:pt x="166" y="187"/>
                    </a:lnTo>
                    <a:lnTo>
                      <a:pt x="170" y="185"/>
                    </a:lnTo>
                    <a:lnTo>
                      <a:pt x="172" y="185"/>
                    </a:lnTo>
                    <a:lnTo>
                      <a:pt x="166" y="183"/>
                    </a:lnTo>
                    <a:lnTo>
                      <a:pt x="168" y="179"/>
                    </a:lnTo>
                    <a:lnTo>
                      <a:pt x="162" y="179"/>
                    </a:lnTo>
                    <a:lnTo>
                      <a:pt x="162" y="177"/>
                    </a:lnTo>
                    <a:lnTo>
                      <a:pt x="170" y="175"/>
                    </a:lnTo>
                    <a:lnTo>
                      <a:pt x="170" y="175"/>
                    </a:lnTo>
                    <a:lnTo>
                      <a:pt x="168" y="173"/>
                    </a:lnTo>
                    <a:lnTo>
                      <a:pt x="170" y="169"/>
                    </a:lnTo>
                    <a:lnTo>
                      <a:pt x="162" y="173"/>
                    </a:lnTo>
                    <a:lnTo>
                      <a:pt x="154" y="175"/>
                    </a:lnTo>
                    <a:lnTo>
                      <a:pt x="154" y="175"/>
                    </a:lnTo>
                    <a:lnTo>
                      <a:pt x="156" y="171"/>
                    </a:lnTo>
                    <a:lnTo>
                      <a:pt x="158" y="165"/>
                    </a:lnTo>
                    <a:lnTo>
                      <a:pt x="154" y="169"/>
                    </a:lnTo>
                    <a:lnTo>
                      <a:pt x="150" y="169"/>
                    </a:lnTo>
                    <a:lnTo>
                      <a:pt x="150" y="165"/>
                    </a:lnTo>
                    <a:lnTo>
                      <a:pt x="148" y="163"/>
                    </a:lnTo>
                    <a:lnTo>
                      <a:pt x="150" y="165"/>
                    </a:lnTo>
                    <a:lnTo>
                      <a:pt x="148" y="169"/>
                    </a:lnTo>
                    <a:lnTo>
                      <a:pt x="144" y="169"/>
                    </a:lnTo>
                    <a:lnTo>
                      <a:pt x="138" y="173"/>
                    </a:lnTo>
                    <a:lnTo>
                      <a:pt x="140" y="175"/>
                    </a:lnTo>
                    <a:lnTo>
                      <a:pt x="138" y="175"/>
                    </a:lnTo>
                    <a:lnTo>
                      <a:pt x="128" y="177"/>
                    </a:lnTo>
                    <a:lnTo>
                      <a:pt x="120" y="173"/>
                    </a:lnTo>
                    <a:lnTo>
                      <a:pt x="118" y="173"/>
                    </a:lnTo>
                    <a:lnTo>
                      <a:pt x="120" y="171"/>
                    </a:lnTo>
                    <a:lnTo>
                      <a:pt x="132" y="169"/>
                    </a:lnTo>
                    <a:lnTo>
                      <a:pt x="138" y="165"/>
                    </a:lnTo>
                    <a:lnTo>
                      <a:pt x="140" y="159"/>
                    </a:lnTo>
                    <a:lnTo>
                      <a:pt x="142" y="157"/>
                    </a:lnTo>
                    <a:lnTo>
                      <a:pt x="140" y="155"/>
                    </a:lnTo>
                    <a:lnTo>
                      <a:pt x="144" y="153"/>
                    </a:lnTo>
                    <a:lnTo>
                      <a:pt x="144" y="149"/>
                    </a:lnTo>
                    <a:lnTo>
                      <a:pt x="140" y="147"/>
                    </a:lnTo>
                    <a:lnTo>
                      <a:pt x="140" y="143"/>
                    </a:lnTo>
                    <a:lnTo>
                      <a:pt x="138" y="141"/>
                    </a:lnTo>
                    <a:lnTo>
                      <a:pt x="142" y="137"/>
                    </a:lnTo>
                    <a:lnTo>
                      <a:pt x="140" y="135"/>
                    </a:lnTo>
                    <a:lnTo>
                      <a:pt x="140" y="129"/>
                    </a:lnTo>
                    <a:lnTo>
                      <a:pt x="138" y="129"/>
                    </a:lnTo>
                    <a:lnTo>
                      <a:pt x="140" y="127"/>
                    </a:lnTo>
                    <a:lnTo>
                      <a:pt x="138" y="123"/>
                    </a:lnTo>
                    <a:lnTo>
                      <a:pt x="138" y="119"/>
                    </a:lnTo>
                    <a:lnTo>
                      <a:pt x="132" y="117"/>
                    </a:lnTo>
                    <a:lnTo>
                      <a:pt x="130" y="115"/>
                    </a:lnTo>
                    <a:lnTo>
                      <a:pt x="126" y="113"/>
                    </a:lnTo>
                    <a:lnTo>
                      <a:pt x="130" y="111"/>
                    </a:lnTo>
                    <a:lnTo>
                      <a:pt x="132" y="109"/>
                    </a:lnTo>
                    <a:lnTo>
                      <a:pt x="124" y="107"/>
                    </a:lnTo>
                    <a:lnTo>
                      <a:pt x="122" y="107"/>
                    </a:lnTo>
                    <a:lnTo>
                      <a:pt x="116" y="107"/>
                    </a:lnTo>
                    <a:lnTo>
                      <a:pt x="114" y="105"/>
                    </a:lnTo>
                    <a:lnTo>
                      <a:pt x="114" y="103"/>
                    </a:lnTo>
                    <a:lnTo>
                      <a:pt x="110" y="103"/>
                    </a:lnTo>
                    <a:lnTo>
                      <a:pt x="104" y="103"/>
                    </a:lnTo>
                    <a:lnTo>
                      <a:pt x="92" y="100"/>
                    </a:lnTo>
                    <a:lnTo>
                      <a:pt x="86" y="100"/>
                    </a:lnTo>
                    <a:lnTo>
                      <a:pt x="86" y="98"/>
                    </a:lnTo>
                    <a:lnTo>
                      <a:pt x="82" y="98"/>
                    </a:lnTo>
                    <a:lnTo>
                      <a:pt x="78" y="100"/>
                    </a:lnTo>
                    <a:lnTo>
                      <a:pt x="72" y="105"/>
                    </a:lnTo>
                    <a:lnTo>
                      <a:pt x="72" y="103"/>
                    </a:lnTo>
                    <a:lnTo>
                      <a:pt x="72" y="98"/>
                    </a:lnTo>
                    <a:lnTo>
                      <a:pt x="70" y="98"/>
                    </a:lnTo>
                    <a:lnTo>
                      <a:pt x="68" y="100"/>
                    </a:lnTo>
                    <a:lnTo>
                      <a:pt x="62" y="103"/>
                    </a:lnTo>
                    <a:lnTo>
                      <a:pt x="60" y="105"/>
                    </a:lnTo>
                    <a:lnTo>
                      <a:pt x="58" y="105"/>
                    </a:lnTo>
                    <a:lnTo>
                      <a:pt x="56" y="103"/>
                    </a:lnTo>
                    <a:lnTo>
                      <a:pt x="50" y="103"/>
                    </a:lnTo>
                    <a:lnTo>
                      <a:pt x="56" y="100"/>
                    </a:lnTo>
                    <a:lnTo>
                      <a:pt x="56" y="98"/>
                    </a:lnTo>
                    <a:lnTo>
                      <a:pt x="48" y="98"/>
                    </a:lnTo>
                    <a:lnTo>
                      <a:pt x="46" y="103"/>
                    </a:lnTo>
                    <a:lnTo>
                      <a:pt x="40" y="98"/>
                    </a:lnTo>
                    <a:lnTo>
                      <a:pt x="36" y="100"/>
                    </a:lnTo>
                    <a:lnTo>
                      <a:pt x="36" y="103"/>
                    </a:lnTo>
                    <a:lnTo>
                      <a:pt x="40" y="105"/>
                    </a:lnTo>
                    <a:lnTo>
                      <a:pt x="42" y="105"/>
                    </a:lnTo>
                    <a:lnTo>
                      <a:pt x="24" y="103"/>
                    </a:lnTo>
                    <a:lnTo>
                      <a:pt x="22" y="103"/>
                    </a:lnTo>
                    <a:lnTo>
                      <a:pt x="18" y="103"/>
                    </a:lnTo>
                    <a:lnTo>
                      <a:pt x="12" y="98"/>
                    </a:lnTo>
                    <a:lnTo>
                      <a:pt x="10" y="96"/>
                    </a:lnTo>
                    <a:lnTo>
                      <a:pt x="20" y="96"/>
                    </a:lnTo>
                    <a:lnTo>
                      <a:pt x="30" y="94"/>
                    </a:lnTo>
                    <a:lnTo>
                      <a:pt x="30" y="94"/>
                    </a:lnTo>
                    <a:lnTo>
                      <a:pt x="22" y="94"/>
                    </a:lnTo>
                    <a:lnTo>
                      <a:pt x="16" y="94"/>
                    </a:lnTo>
                    <a:lnTo>
                      <a:pt x="14" y="92"/>
                    </a:lnTo>
                    <a:lnTo>
                      <a:pt x="20" y="88"/>
                    </a:lnTo>
                    <a:lnTo>
                      <a:pt x="16" y="88"/>
                    </a:lnTo>
                    <a:lnTo>
                      <a:pt x="10" y="92"/>
                    </a:lnTo>
                    <a:lnTo>
                      <a:pt x="4" y="92"/>
                    </a:lnTo>
                    <a:lnTo>
                      <a:pt x="0" y="90"/>
                    </a:lnTo>
                    <a:lnTo>
                      <a:pt x="0" y="88"/>
                    </a:lnTo>
                    <a:lnTo>
                      <a:pt x="16" y="84"/>
                    </a:lnTo>
                    <a:lnTo>
                      <a:pt x="30" y="86"/>
                    </a:lnTo>
                    <a:lnTo>
                      <a:pt x="40" y="86"/>
                    </a:lnTo>
                    <a:lnTo>
                      <a:pt x="54" y="88"/>
                    </a:lnTo>
                    <a:lnTo>
                      <a:pt x="64" y="86"/>
                    </a:lnTo>
                    <a:lnTo>
                      <a:pt x="66" y="84"/>
                    </a:lnTo>
                    <a:lnTo>
                      <a:pt x="54" y="82"/>
                    </a:lnTo>
                    <a:lnTo>
                      <a:pt x="66" y="80"/>
                    </a:lnTo>
                    <a:lnTo>
                      <a:pt x="64" y="78"/>
                    </a:lnTo>
                    <a:lnTo>
                      <a:pt x="58" y="76"/>
                    </a:lnTo>
                    <a:lnTo>
                      <a:pt x="52" y="78"/>
                    </a:lnTo>
                    <a:lnTo>
                      <a:pt x="42" y="80"/>
                    </a:lnTo>
                    <a:lnTo>
                      <a:pt x="32" y="80"/>
                    </a:lnTo>
                    <a:lnTo>
                      <a:pt x="24" y="78"/>
                    </a:lnTo>
                    <a:lnTo>
                      <a:pt x="24" y="76"/>
                    </a:lnTo>
                    <a:lnTo>
                      <a:pt x="14" y="78"/>
                    </a:lnTo>
                    <a:lnTo>
                      <a:pt x="0" y="72"/>
                    </a:lnTo>
                    <a:lnTo>
                      <a:pt x="4" y="68"/>
                    </a:lnTo>
                    <a:lnTo>
                      <a:pt x="20" y="64"/>
                    </a:lnTo>
                    <a:lnTo>
                      <a:pt x="24" y="66"/>
                    </a:lnTo>
                    <a:lnTo>
                      <a:pt x="48" y="62"/>
                    </a:lnTo>
                    <a:lnTo>
                      <a:pt x="50" y="60"/>
                    </a:lnTo>
                    <a:lnTo>
                      <a:pt x="72" y="58"/>
                    </a:lnTo>
                    <a:lnTo>
                      <a:pt x="82" y="58"/>
                    </a:lnTo>
                    <a:lnTo>
                      <a:pt x="94" y="54"/>
                    </a:lnTo>
                    <a:lnTo>
                      <a:pt x="106" y="52"/>
                    </a:lnTo>
                    <a:lnTo>
                      <a:pt x="110" y="46"/>
                    </a:lnTo>
                    <a:lnTo>
                      <a:pt x="120" y="46"/>
                    </a:lnTo>
                    <a:lnTo>
                      <a:pt x="126" y="42"/>
                    </a:lnTo>
                    <a:lnTo>
                      <a:pt x="112" y="44"/>
                    </a:lnTo>
                    <a:lnTo>
                      <a:pt x="106" y="44"/>
                    </a:lnTo>
                    <a:lnTo>
                      <a:pt x="94" y="44"/>
                    </a:lnTo>
                    <a:lnTo>
                      <a:pt x="90" y="44"/>
                    </a:lnTo>
                    <a:lnTo>
                      <a:pt x="100" y="38"/>
                    </a:lnTo>
                    <a:lnTo>
                      <a:pt x="120" y="36"/>
                    </a:lnTo>
                    <a:lnTo>
                      <a:pt x="128" y="32"/>
                    </a:lnTo>
                    <a:lnTo>
                      <a:pt x="140" y="32"/>
                    </a:lnTo>
                    <a:lnTo>
                      <a:pt x="144" y="36"/>
                    </a:lnTo>
                    <a:lnTo>
                      <a:pt x="146" y="30"/>
                    </a:lnTo>
                    <a:lnTo>
                      <a:pt x="164" y="30"/>
                    </a:lnTo>
                    <a:lnTo>
                      <a:pt x="170" y="24"/>
                    </a:lnTo>
                    <a:lnTo>
                      <a:pt x="172" y="22"/>
                    </a:lnTo>
                    <a:lnTo>
                      <a:pt x="188" y="22"/>
                    </a:lnTo>
                    <a:lnTo>
                      <a:pt x="192" y="24"/>
                    </a:lnTo>
                    <a:lnTo>
                      <a:pt x="210" y="28"/>
                    </a:lnTo>
                    <a:lnTo>
                      <a:pt x="214" y="30"/>
                    </a:lnTo>
                    <a:lnTo>
                      <a:pt x="216" y="28"/>
                    </a:lnTo>
                    <a:lnTo>
                      <a:pt x="210" y="26"/>
                    </a:lnTo>
                    <a:lnTo>
                      <a:pt x="192" y="20"/>
                    </a:lnTo>
                    <a:lnTo>
                      <a:pt x="194" y="20"/>
                    </a:lnTo>
                    <a:lnTo>
                      <a:pt x="218" y="16"/>
                    </a:lnTo>
                    <a:lnTo>
                      <a:pt x="240" y="16"/>
                    </a:lnTo>
                    <a:lnTo>
                      <a:pt x="254" y="16"/>
                    </a:lnTo>
                    <a:lnTo>
                      <a:pt x="252" y="22"/>
                    </a:lnTo>
                    <a:lnTo>
                      <a:pt x="250" y="26"/>
                    </a:lnTo>
                    <a:lnTo>
                      <a:pt x="258" y="20"/>
                    </a:lnTo>
                    <a:lnTo>
                      <a:pt x="262" y="18"/>
                    </a:lnTo>
                    <a:lnTo>
                      <a:pt x="270" y="20"/>
                    </a:lnTo>
                    <a:lnTo>
                      <a:pt x="276" y="24"/>
                    </a:lnTo>
                    <a:lnTo>
                      <a:pt x="282" y="22"/>
                    </a:lnTo>
                    <a:lnTo>
                      <a:pt x="292" y="22"/>
                    </a:lnTo>
                    <a:lnTo>
                      <a:pt x="282" y="16"/>
                    </a:lnTo>
                    <a:lnTo>
                      <a:pt x="282" y="14"/>
                    </a:lnTo>
                    <a:lnTo>
                      <a:pt x="294" y="14"/>
                    </a:lnTo>
                    <a:lnTo>
                      <a:pt x="304" y="16"/>
                    </a:lnTo>
                    <a:lnTo>
                      <a:pt x="308" y="14"/>
                    </a:lnTo>
                    <a:lnTo>
                      <a:pt x="320" y="18"/>
                    </a:lnTo>
                    <a:lnTo>
                      <a:pt x="330" y="18"/>
                    </a:lnTo>
                    <a:lnTo>
                      <a:pt x="332" y="20"/>
                    </a:lnTo>
                    <a:lnTo>
                      <a:pt x="338" y="22"/>
                    </a:lnTo>
                    <a:lnTo>
                      <a:pt x="344" y="22"/>
                    </a:lnTo>
                    <a:lnTo>
                      <a:pt x="336" y="16"/>
                    </a:lnTo>
                    <a:lnTo>
                      <a:pt x="322" y="14"/>
                    </a:lnTo>
                    <a:lnTo>
                      <a:pt x="324" y="12"/>
                    </a:lnTo>
                    <a:lnTo>
                      <a:pt x="340" y="14"/>
                    </a:lnTo>
                    <a:lnTo>
                      <a:pt x="350" y="18"/>
                    </a:lnTo>
                    <a:lnTo>
                      <a:pt x="358" y="16"/>
                    </a:lnTo>
                    <a:lnTo>
                      <a:pt x="348" y="14"/>
                    </a:lnTo>
                    <a:lnTo>
                      <a:pt x="352" y="12"/>
                    </a:lnTo>
                    <a:lnTo>
                      <a:pt x="370" y="14"/>
                    </a:lnTo>
                    <a:lnTo>
                      <a:pt x="374" y="14"/>
                    </a:lnTo>
                    <a:lnTo>
                      <a:pt x="392" y="16"/>
                    </a:lnTo>
                    <a:lnTo>
                      <a:pt x="390" y="14"/>
                    </a:lnTo>
                    <a:lnTo>
                      <a:pt x="382" y="12"/>
                    </a:lnTo>
                    <a:lnTo>
                      <a:pt x="372" y="12"/>
                    </a:lnTo>
                    <a:lnTo>
                      <a:pt x="360" y="12"/>
                    </a:lnTo>
                    <a:lnTo>
                      <a:pt x="350" y="10"/>
                    </a:lnTo>
                    <a:lnTo>
                      <a:pt x="350" y="6"/>
                    </a:lnTo>
                    <a:lnTo>
                      <a:pt x="354" y="6"/>
                    </a:lnTo>
                    <a:lnTo>
                      <a:pt x="362" y="8"/>
                    </a:lnTo>
                    <a:lnTo>
                      <a:pt x="368" y="8"/>
                    </a:lnTo>
                    <a:lnTo>
                      <a:pt x="370" y="6"/>
                    </a:lnTo>
                    <a:lnTo>
                      <a:pt x="380" y="6"/>
                    </a:lnTo>
                    <a:lnTo>
                      <a:pt x="390" y="8"/>
                    </a:lnTo>
                    <a:lnTo>
                      <a:pt x="404" y="10"/>
                    </a:lnTo>
                    <a:lnTo>
                      <a:pt x="408" y="10"/>
                    </a:lnTo>
                    <a:lnTo>
                      <a:pt x="408" y="8"/>
                    </a:lnTo>
                    <a:lnTo>
                      <a:pt x="412" y="10"/>
                    </a:lnTo>
                    <a:lnTo>
                      <a:pt x="420" y="8"/>
                    </a:lnTo>
                    <a:lnTo>
                      <a:pt x="410" y="4"/>
                    </a:lnTo>
                    <a:lnTo>
                      <a:pt x="418" y="4"/>
                    </a:lnTo>
                    <a:lnTo>
                      <a:pt x="422" y="2"/>
                    </a:lnTo>
                    <a:lnTo>
                      <a:pt x="432" y="4"/>
                    </a:lnTo>
                    <a:lnTo>
                      <a:pt x="434" y="2"/>
                    </a:lnTo>
                    <a:lnTo>
                      <a:pt x="454" y="2"/>
                    </a:lnTo>
                    <a:lnTo>
                      <a:pt x="460" y="2"/>
                    </a:lnTo>
                    <a:lnTo>
                      <a:pt x="474" y="0"/>
                    </a:lnTo>
                    <a:lnTo>
                      <a:pt x="503" y="2"/>
                    </a:lnTo>
                    <a:lnTo>
                      <a:pt x="513" y="2"/>
                    </a:lnTo>
                    <a:lnTo>
                      <a:pt x="525" y="4"/>
                    </a:lnTo>
                    <a:lnTo>
                      <a:pt x="531" y="4"/>
                    </a:lnTo>
                    <a:lnTo>
                      <a:pt x="515" y="6"/>
                    </a:lnTo>
                    <a:lnTo>
                      <a:pt x="501" y="6"/>
                    </a:lnTo>
                    <a:lnTo>
                      <a:pt x="489" y="6"/>
                    </a:lnTo>
                    <a:lnTo>
                      <a:pt x="474" y="6"/>
                    </a:lnTo>
                    <a:lnTo>
                      <a:pt x="466" y="6"/>
                    </a:lnTo>
                    <a:lnTo>
                      <a:pt x="462" y="6"/>
                    </a:lnTo>
                    <a:lnTo>
                      <a:pt x="444" y="8"/>
                    </a:lnTo>
                    <a:lnTo>
                      <a:pt x="440" y="12"/>
                    </a:lnTo>
                    <a:lnTo>
                      <a:pt x="454" y="12"/>
                    </a:lnTo>
                    <a:lnTo>
                      <a:pt x="456" y="12"/>
                    </a:lnTo>
                    <a:lnTo>
                      <a:pt x="472" y="10"/>
                    </a:lnTo>
                    <a:lnTo>
                      <a:pt x="478" y="10"/>
                    </a:lnTo>
                    <a:lnTo>
                      <a:pt x="493" y="8"/>
                    </a:lnTo>
                    <a:lnTo>
                      <a:pt x="507" y="8"/>
                    </a:lnTo>
                    <a:lnTo>
                      <a:pt x="521" y="8"/>
                    </a:lnTo>
                    <a:lnTo>
                      <a:pt x="529" y="8"/>
                    </a:lnTo>
                    <a:lnTo>
                      <a:pt x="547" y="6"/>
                    </a:lnTo>
                    <a:lnTo>
                      <a:pt x="555" y="4"/>
                    </a:lnTo>
                    <a:lnTo>
                      <a:pt x="557" y="6"/>
                    </a:lnTo>
                    <a:lnTo>
                      <a:pt x="551" y="10"/>
                    </a:lnTo>
                    <a:lnTo>
                      <a:pt x="561" y="10"/>
                    </a:lnTo>
                    <a:lnTo>
                      <a:pt x="567" y="12"/>
                    </a:lnTo>
                    <a:lnTo>
                      <a:pt x="571" y="10"/>
                    </a:lnTo>
                    <a:lnTo>
                      <a:pt x="581" y="10"/>
                    </a:lnTo>
                    <a:lnTo>
                      <a:pt x="593" y="10"/>
                    </a:lnTo>
                    <a:lnTo>
                      <a:pt x="593" y="14"/>
                    </a:lnTo>
                    <a:lnTo>
                      <a:pt x="583" y="14"/>
                    </a:lnTo>
                    <a:lnTo>
                      <a:pt x="579" y="16"/>
                    </a:lnTo>
                    <a:lnTo>
                      <a:pt x="571" y="16"/>
                    </a:lnTo>
                    <a:lnTo>
                      <a:pt x="555" y="16"/>
                    </a:lnTo>
                    <a:lnTo>
                      <a:pt x="543" y="16"/>
                    </a:lnTo>
                    <a:lnTo>
                      <a:pt x="523" y="16"/>
                    </a:lnTo>
                    <a:lnTo>
                      <a:pt x="503" y="16"/>
                    </a:lnTo>
                    <a:lnTo>
                      <a:pt x="493" y="16"/>
                    </a:lnTo>
                    <a:lnTo>
                      <a:pt x="487" y="16"/>
                    </a:lnTo>
                    <a:lnTo>
                      <a:pt x="482" y="18"/>
                    </a:lnTo>
                    <a:lnTo>
                      <a:pt x="462" y="22"/>
                    </a:lnTo>
                    <a:lnTo>
                      <a:pt x="462" y="24"/>
                    </a:lnTo>
                    <a:lnTo>
                      <a:pt x="468" y="26"/>
                    </a:lnTo>
                    <a:lnTo>
                      <a:pt x="484" y="22"/>
                    </a:lnTo>
                    <a:lnTo>
                      <a:pt x="495" y="22"/>
                    </a:lnTo>
                    <a:lnTo>
                      <a:pt x="501" y="22"/>
                    </a:lnTo>
                    <a:lnTo>
                      <a:pt x="505" y="20"/>
                    </a:lnTo>
                    <a:lnTo>
                      <a:pt x="533" y="20"/>
                    </a:lnTo>
                    <a:lnTo>
                      <a:pt x="545" y="20"/>
                    </a:lnTo>
                    <a:lnTo>
                      <a:pt x="531" y="24"/>
                    </a:lnTo>
                    <a:lnTo>
                      <a:pt x="523" y="26"/>
                    </a:lnTo>
                    <a:lnTo>
                      <a:pt x="525" y="28"/>
                    </a:lnTo>
                    <a:lnTo>
                      <a:pt x="541" y="26"/>
                    </a:lnTo>
                    <a:lnTo>
                      <a:pt x="557" y="22"/>
                    </a:lnTo>
                    <a:lnTo>
                      <a:pt x="559" y="22"/>
                    </a:lnTo>
                    <a:lnTo>
                      <a:pt x="577" y="20"/>
                    </a:lnTo>
                    <a:lnTo>
                      <a:pt x="581" y="22"/>
                    </a:lnTo>
                    <a:lnTo>
                      <a:pt x="579" y="24"/>
                    </a:lnTo>
                    <a:lnTo>
                      <a:pt x="561" y="30"/>
                    </a:lnTo>
                    <a:lnTo>
                      <a:pt x="557" y="34"/>
                    </a:lnTo>
                    <a:lnTo>
                      <a:pt x="545" y="40"/>
                    </a:lnTo>
                    <a:lnTo>
                      <a:pt x="555" y="38"/>
                    </a:lnTo>
                    <a:lnTo>
                      <a:pt x="561" y="38"/>
                    </a:lnTo>
                    <a:lnTo>
                      <a:pt x="569" y="34"/>
                    </a:lnTo>
                    <a:lnTo>
                      <a:pt x="571" y="32"/>
                    </a:lnTo>
                    <a:lnTo>
                      <a:pt x="577" y="30"/>
                    </a:lnTo>
                    <a:lnTo>
                      <a:pt x="593" y="26"/>
                    </a:lnTo>
                    <a:lnTo>
                      <a:pt x="599" y="24"/>
                    </a:lnTo>
                    <a:lnTo>
                      <a:pt x="601" y="24"/>
                    </a:lnTo>
                    <a:lnTo>
                      <a:pt x="601" y="26"/>
                    </a:lnTo>
                    <a:lnTo>
                      <a:pt x="613" y="26"/>
                    </a:lnTo>
                    <a:lnTo>
                      <a:pt x="625" y="26"/>
                    </a:lnTo>
                    <a:lnTo>
                      <a:pt x="627" y="26"/>
                    </a:lnTo>
                    <a:lnTo>
                      <a:pt x="635" y="24"/>
                    </a:lnTo>
                    <a:lnTo>
                      <a:pt x="643" y="20"/>
                    </a:lnTo>
                    <a:lnTo>
                      <a:pt x="657" y="22"/>
                    </a:lnTo>
                    <a:lnTo>
                      <a:pt x="661" y="20"/>
                    </a:lnTo>
                    <a:lnTo>
                      <a:pt x="673" y="22"/>
                    </a:lnTo>
                    <a:lnTo>
                      <a:pt x="681" y="22"/>
                    </a:lnTo>
                    <a:lnTo>
                      <a:pt x="689" y="24"/>
                    </a:lnTo>
                    <a:lnTo>
                      <a:pt x="685" y="26"/>
                    </a:lnTo>
                    <a:lnTo>
                      <a:pt x="673" y="28"/>
                    </a:lnTo>
                    <a:lnTo>
                      <a:pt x="665" y="30"/>
                    </a:lnTo>
                    <a:lnTo>
                      <a:pt x="659" y="30"/>
                    </a:lnTo>
                    <a:close/>
                    <a:moveTo>
                      <a:pt x="607" y="22"/>
                    </a:moveTo>
                    <a:lnTo>
                      <a:pt x="603" y="18"/>
                    </a:lnTo>
                    <a:lnTo>
                      <a:pt x="599" y="16"/>
                    </a:lnTo>
                    <a:lnTo>
                      <a:pt x="599" y="20"/>
                    </a:lnTo>
                    <a:lnTo>
                      <a:pt x="605" y="22"/>
                    </a:lnTo>
                    <a:lnTo>
                      <a:pt x="607" y="22"/>
                    </a:lnTo>
                    <a:close/>
                    <a:moveTo>
                      <a:pt x="404" y="4"/>
                    </a:moveTo>
                    <a:lnTo>
                      <a:pt x="402" y="6"/>
                    </a:lnTo>
                    <a:lnTo>
                      <a:pt x="406" y="6"/>
                    </a:lnTo>
                    <a:lnTo>
                      <a:pt x="408" y="4"/>
                    </a:lnTo>
                    <a:lnTo>
                      <a:pt x="404" y="4"/>
                    </a:lnTo>
                    <a:close/>
                    <a:moveTo>
                      <a:pt x="390" y="4"/>
                    </a:moveTo>
                    <a:lnTo>
                      <a:pt x="400" y="8"/>
                    </a:lnTo>
                    <a:lnTo>
                      <a:pt x="400" y="4"/>
                    </a:lnTo>
                    <a:lnTo>
                      <a:pt x="390" y="4"/>
                    </a:lnTo>
                    <a:close/>
                    <a:moveTo>
                      <a:pt x="332" y="10"/>
                    </a:moveTo>
                    <a:lnTo>
                      <a:pt x="346" y="12"/>
                    </a:lnTo>
                    <a:lnTo>
                      <a:pt x="342" y="10"/>
                    </a:lnTo>
                    <a:lnTo>
                      <a:pt x="334" y="8"/>
                    </a:lnTo>
                    <a:lnTo>
                      <a:pt x="332" y="10"/>
                    </a:lnTo>
                    <a:close/>
                    <a:moveTo>
                      <a:pt x="40" y="84"/>
                    </a:moveTo>
                    <a:lnTo>
                      <a:pt x="54" y="86"/>
                    </a:lnTo>
                    <a:lnTo>
                      <a:pt x="58" y="84"/>
                    </a:lnTo>
                    <a:lnTo>
                      <a:pt x="48" y="82"/>
                    </a:lnTo>
                    <a:lnTo>
                      <a:pt x="42" y="82"/>
                    </a:lnTo>
                    <a:lnTo>
                      <a:pt x="40" y="84"/>
                    </a:lnTo>
                    <a:close/>
                    <a:moveTo>
                      <a:pt x="4" y="82"/>
                    </a:moveTo>
                    <a:lnTo>
                      <a:pt x="6" y="84"/>
                    </a:lnTo>
                    <a:lnTo>
                      <a:pt x="14" y="82"/>
                    </a:lnTo>
                    <a:lnTo>
                      <a:pt x="12" y="82"/>
                    </a:lnTo>
                    <a:lnTo>
                      <a:pt x="10" y="82"/>
                    </a:lnTo>
                    <a:lnTo>
                      <a:pt x="8" y="82"/>
                    </a:lnTo>
                    <a:lnTo>
                      <a:pt x="4" y="82"/>
                    </a:lnTo>
                    <a:close/>
                    <a:moveTo>
                      <a:pt x="134" y="125"/>
                    </a:moveTo>
                    <a:lnTo>
                      <a:pt x="128" y="127"/>
                    </a:lnTo>
                    <a:lnTo>
                      <a:pt x="134" y="127"/>
                    </a:lnTo>
                    <a:lnTo>
                      <a:pt x="136" y="127"/>
                    </a:lnTo>
                    <a:lnTo>
                      <a:pt x="134" y="125"/>
                    </a:lnTo>
                    <a:close/>
                    <a:moveTo>
                      <a:pt x="128" y="123"/>
                    </a:moveTo>
                    <a:lnTo>
                      <a:pt x="134" y="123"/>
                    </a:lnTo>
                    <a:lnTo>
                      <a:pt x="132" y="121"/>
                    </a:lnTo>
                    <a:lnTo>
                      <a:pt x="128" y="123"/>
                    </a:lnTo>
                    <a:close/>
                    <a:moveTo>
                      <a:pt x="134" y="135"/>
                    </a:moveTo>
                    <a:lnTo>
                      <a:pt x="136" y="133"/>
                    </a:lnTo>
                    <a:lnTo>
                      <a:pt x="128" y="131"/>
                    </a:lnTo>
                    <a:lnTo>
                      <a:pt x="126" y="133"/>
                    </a:lnTo>
                    <a:lnTo>
                      <a:pt x="134" y="135"/>
                    </a:lnTo>
                    <a:close/>
                    <a:moveTo>
                      <a:pt x="132" y="139"/>
                    </a:moveTo>
                    <a:lnTo>
                      <a:pt x="134" y="137"/>
                    </a:lnTo>
                    <a:lnTo>
                      <a:pt x="130" y="137"/>
                    </a:lnTo>
                    <a:lnTo>
                      <a:pt x="124" y="139"/>
                    </a:lnTo>
                    <a:lnTo>
                      <a:pt x="132" y="139"/>
                    </a:lnTo>
                    <a:close/>
                    <a:moveTo>
                      <a:pt x="128" y="167"/>
                    </a:moveTo>
                    <a:lnTo>
                      <a:pt x="134" y="165"/>
                    </a:lnTo>
                    <a:lnTo>
                      <a:pt x="136" y="163"/>
                    </a:lnTo>
                    <a:lnTo>
                      <a:pt x="132" y="163"/>
                    </a:lnTo>
                    <a:lnTo>
                      <a:pt x="128" y="167"/>
                    </a:lnTo>
                    <a:close/>
                    <a:moveTo>
                      <a:pt x="134" y="157"/>
                    </a:moveTo>
                    <a:lnTo>
                      <a:pt x="136" y="155"/>
                    </a:lnTo>
                    <a:lnTo>
                      <a:pt x="136" y="153"/>
                    </a:lnTo>
                    <a:lnTo>
                      <a:pt x="134" y="153"/>
                    </a:lnTo>
                    <a:lnTo>
                      <a:pt x="134" y="157"/>
                    </a:lnTo>
                    <a:close/>
                    <a:moveTo>
                      <a:pt x="128" y="157"/>
                    </a:moveTo>
                    <a:lnTo>
                      <a:pt x="130" y="155"/>
                    </a:lnTo>
                    <a:lnTo>
                      <a:pt x="130" y="151"/>
                    </a:lnTo>
                    <a:lnTo>
                      <a:pt x="128" y="151"/>
                    </a:lnTo>
                    <a:lnTo>
                      <a:pt x="128" y="157"/>
                    </a:lnTo>
                    <a:close/>
                    <a:moveTo>
                      <a:pt x="152" y="179"/>
                    </a:moveTo>
                    <a:lnTo>
                      <a:pt x="152" y="177"/>
                    </a:lnTo>
                    <a:lnTo>
                      <a:pt x="152" y="175"/>
                    </a:lnTo>
                    <a:lnTo>
                      <a:pt x="148" y="177"/>
                    </a:lnTo>
                    <a:lnTo>
                      <a:pt x="148" y="179"/>
                    </a:lnTo>
                    <a:lnTo>
                      <a:pt x="152" y="179"/>
                    </a:lnTo>
                    <a:close/>
                    <a:moveTo>
                      <a:pt x="140" y="181"/>
                    </a:moveTo>
                    <a:lnTo>
                      <a:pt x="142" y="181"/>
                    </a:lnTo>
                    <a:lnTo>
                      <a:pt x="142" y="177"/>
                    </a:lnTo>
                    <a:lnTo>
                      <a:pt x="138" y="179"/>
                    </a:lnTo>
                    <a:lnTo>
                      <a:pt x="136" y="181"/>
                    </a:lnTo>
                    <a:lnTo>
                      <a:pt x="140" y="181"/>
                    </a:lnTo>
                    <a:close/>
                    <a:moveTo>
                      <a:pt x="162" y="183"/>
                    </a:moveTo>
                    <a:lnTo>
                      <a:pt x="162" y="181"/>
                    </a:lnTo>
                    <a:lnTo>
                      <a:pt x="160" y="179"/>
                    </a:lnTo>
                    <a:lnTo>
                      <a:pt x="156" y="181"/>
                    </a:lnTo>
                    <a:lnTo>
                      <a:pt x="162" y="183"/>
                    </a:lnTo>
                    <a:close/>
                    <a:moveTo>
                      <a:pt x="156" y="189"/>
                    </a:moveTo>
                    <a:lnTo>
                      <a:pt x="160" y="189"/>
                    </a:lnTo>
                    <a:lnTo>
                      <a:pt x="162" y="189"/>
                    </a:lnTo>
                    <a:lnTo>
                      <a:pt x="164" y="187"/>
                    </a:lnTo>
                    <a:lnTo>
                      <a:pt x="160" y="189"/>
                    </a:lnTo>
                    <a:lnTo>
                      <a:pt x="158" y="187"/>
                    </a:lnTo>
                    <a:lnTo>
                      <a:pt x="156" y="189"/>
                    </a:lnTo>
                    <a:lnTo>
                      <a:pt x="156" y="189"/>
                    </a:lnTo>
                    <a:close/>
                    <a:moveTo>
                      <a:pt x="156" y="205"/>
                    </a:moveTo>
                    <a:lnTo>
                      <a:pt x="160" y="205"/>
                    </a:lnTo>
                    <a:lnTo>
                      <a:pt x="162" y="201"/>
                    </a:lnTo>
                    <a:lnTo>
                      <a:pt x="162" y="201"/>
                    </a:lnTo>
                    <a:lnTo>
                      <a:pt x="156" y="205"/>
                    </a:lnTo>
                    <a:close/>
                    <a:moveTo>
                      <a:pt x="128" y="195"/>
                    </a:moveTo>
                    <a:lnTo>
                      <a:pt x="124" y="195"/>
                    </a:lnTo>
                    <a:lnTo>
                      <a:pt x="118" y="193"/>
                    </a:lnTo>
                    <a:lnTo>
                      <a:pt x="118" y="195"/>
                    </a:lnTo>
                    <a:lnTo>
                      <a:pt x="114" y="197"/>
                    </a:lnTo>
                    <a:lnTo>
                      <a:pt x="120" y="199"/>
                    </a:lnTo>
                    <a:lnTo>
                      <a:pt x="118" y="201"/>
                    </a:lnTo>
                    <a:lnTo>
                      <a:pt x="114" y="199"/>
                    </a:lnTo>
                    <a:lnTo>
                      <a:pt x="112" y="201"/>
                    </a:lnTo>
                    <a:lnTo>
                      <a:pt x="116" y="203"/>
                    </a:lnTo>
                    <a:lnTo>
                      <a:pt x="116" y="205"/>
                    </a:lnTo>
                    <a:lnTo>
                      <a:pt x="120" y="205"/>
                    </a:lnTo>
                    <a:lnTo>
                      <a:pt x="128" y="207"/>
                    </a:lnTo>
                    <a:lnTo>
                      <a:pt x="122" y="209"/>
                    </a:lnTo>
                    <a:lnTo>
                      <a:pt x="116" y="209"/>
                    </a:lnTo>
                    <a:lnTo>
                      <a:pt x="114" y="209"/>
                    </a:lnTo>
                    <a:lnTo>
                      <a:pt x="118" y="211"/>
                    </a:lnTo>
                    <a:lnTo>
                      <a:pt x="122" y="213"/>
                    </a:lnTo>
                    <a:lnTo>
                      <a:pt x="130" y="211"/>
                    </a:lnTo>
                    <a:lnTo>
                      <a:pt x="140" y="209"/>
                    </a:lnTo>
                    <a:lnTo>
                      <a:pt x="148" y="205"/>
                    </a:lnTo>
                    <a:lnTo>
                      <a:pt x="148" y="203"/>
                    </a:lnTo>
                    <a:lnTo>
                      <a:pt x="146" y="201"/>
                    </a:lnTo>
                    <a:lnTo>
                      <a:pt x="140" y="199"/>
                    </a:lnTo>
                    <a:lnTo>
                      <a:pt x="134" y="197"/>
                    </a:lnTo>
                    <a:lnTo>
                      <a:pt x="128" y="195"/>
                    </a:lnTo>
                    <a:close/>
                    <a:moveTo>
                      <a:pt x="180" y="374"/>
                    </a:moveTo>
                    <a:lnTo>
                      <a:pt x="184" y="372"/>
                    </a:lnTo>
                    <a:lnTo>
                      <a:pt x="184" y="370"/>
                    </a:lnTo>
                    <a:lnTo>
                      <a:pt x="176" y="368"/>
                    </a:lnTo>
                    <a:lnTo>
                      <a:pt x="172" y="372"/>
                    </a:lnTo>
                    <a:lnTo>
                      <a:pt x="180" y="374"/>
                    </a:lnTo>
                    <a:close/>
                    <a:moveTo>
                      <a:pt x="124" y="359"/>
                    </a:moveTo>
                    <a:lnTo>
                      <a:pt x="124" y="357"/>
                    </a:lnTo>
                    <a:lnTo>
                      <a:pt x="120" y="353"/>
                    </a:lnTo>
                    <a:lnTo>
                      <a:pt x="118" y="357"/>
                    </a:lnTo>
                    <a:lnTo>
                      <a:pt x="124" y="359"/>
                    </a:lnTo>
                    <a:close/>
                    <a:moveTo>
                      <a:pt x="304" y="271"/>
                    </a:moveTo>
                    <a:lnTo>
                      <a:pt x="304" y="269"/>
                    </a:lnTo>
                    <a:lnTo>
                      <a:pt x="300" y="267"/>
                    </a:lnTo>
                    <a:lnTo>
                      <a:pt x="296" y="269"/>
                    </a:lnTo>
                    <a:lnTo>
                      <a:pt x="296" y="273"/>
                    </a:lnTo>
                    <a:lnTo>
                      <a:pt x="300" y="275"/>
                    </a:lnTo>
                    <a:lnTo>
                      <a:pt x="304" y="271"/>
                    </a:lnTo>
                    <a:close/>
                    <a:moveTo>
                      <a:pt x="472" y="185"/>
                    </a:moveTo>
                    <a:lnTo>
                      <a:pt x="462" y="187"/>
                    </a:lnTo>
                    <a:lnTo>
                      <a:pt x="454" y="191"/>
                    </a:lnTo>
                    <a:lnTo>
                      <a:pt x="458" y="193"/>
                    </a:lnTo>
                    <a:lnTo>
                      <a:pt x="470" y="189"/>
                    </a:lnTo>
                    <a:lnTo>
                      <a:pt x="476" y="189"/>
                    </a:lnTo>
                    <a:lnTo>
                      <a:pt x="487" y="187"/>
                    </a:lnTo>
                    <a:lnTo>
                      <a:pt x="487" y="185"/>
                    </a:lnTo>
                    <a:lnTo>
                      <a:pt x="487" y="181"/>
                    </a:lnTo>
                    <a:lnTo>
                      <a:pt x="472" y="185"/>
                    </a:lnTo>
                    <a:close/>
                    <a:moveTo>
                      <a:pt x="521" y="163"/>
                    </a:moveTo>
                    <a:lnTo>
                      <a:pt x="533" y="165"/>
                    </a:lnTo>
                    <a:lnTo>
                      <a:pt x="533" y="163"/>
                    </a:lnTo>
                    <a:lnTo>
                      <a:pt x="527" y="161"/>
                    </a:lnTo>
                    <a:lnTo>
                      <a:pt x="527" y="161"/>
                    </a:lnTo>
                    <a:lnTo>
                      <a:pt x="535" y="159"/>
                    </a:lnTo>
                    <a:lnTo>
                      <a:pt x="527" y="157"/>
                    </a:lnTo>
                    <a:lnTo>
                      <a:pt x="511" y="153"/>
                    </a:lnTo>
                    <a:lnTo>
                      <a:pt x="507" y="155"/>
                    </a:lnTo>
                    <a:lnTo>
                      <a:pt x="507" y="157"/>
                    </a:lnTo>
                    <a:lnTo>
                      <a:pt x="509" y="159"/>
                    </a:lnTo>
                    <a:lnTo>
                      <a:pt x="521" y="163"/>
                    </a:lnTo>
                    <a:close/>
                    <a:moveTo>
                      <a:pt x="533" y="153"/>
                    </a:moveTo>
                    <a:lnTo>
                      <a:pt x="537" y="153"/>
                    </a:lnTo>
                    <a:lnTo>
                      <a:pt x="513" y="147"/>
                    </a:lnTo>
                    <a:lnTo>
                      <a:pt x="509" y="149"/>
                    </a:lnTo>
                    <a:lnTo>
                      <a:pt x="511" y="151"/>
                    </a:lnTo>
                    <a:lnTo>
                      <a:pt x="523" y="153"/>
                    </a:lnTo>
                    <a:lnTo>
                      <a:pt x="527" y="155"/>
                    </a:lnTo>
                    <a:lnTo>
                      <a:pt x="537" y="157"/>
                    </a:lnTo>
                    <a:lnTo>
                      <a:pt x="533" y="153"/>
                    </a:lnTo>
                    <a:close/>
                    <a:moveTo>
                      <a:pt x="511" y="145"/>
                    </a:moveTo>
                    <a:lnTo>
                      <a:pt x="503" y="145"/>
                    </a:lnTo>
                    <a:lnTo>
                      <a:pt x="501" y="147"/>
                    </a:lnTo>
                    <a:lnTo>
                      <a:pt x="505" y="149"/>
                    </a:lnTo>
                    <a:lnTo>
                      <a:pt x="511" y="145"/>
                    </a:lnTo>
                    <a:close/>
                    <a:moveTo>
                      <a:pt x="549" y="131"/>
                    </a:moveTo>
                    <a:lnTo>
                      <a:pt x="555" y="133"/>
                    </a:lnTo>
                    <a:lnTo>
                      <a:pt x="565" y="135"/>
                    </a:lnTo>
                    <a:lnTo>
                      <a:pt x="565" y="131"/>
                    </a:lnTo>
                    <a:lnTo>
                      <a:pt x="561" y="129"/>
                    </a:lnTo>
                    <a:lnTo>
                      <a:pt x="549" y="131"/>
                    </a:lnTo>
                    <a:close/>
                    <a:moveTo>
                      <a:pt x="597" y="121"/>
                    </a:moveTo>
                    <a:lnTo>
                      <a:pt x="601" y="123"/>
                    </a:lnTo>
                    <a:lnTo>
                      <a:pt x="603" y="117"/>
                    </a:lnTo>
                    <a:lnTo>
                      <a:pt x="599" y="119"/>
                    </a:lnTo>
                    <a:lnTo>
                      <a:pt x="595" y="117"/>
                    </a:lnTo>
                    <a:lnTo>
                      <a:pt x="599" y="113"/>
                    </a:lnTo>
                    <a:lnTo>
                      <a:pt x="597" y="111"/>
                    </a:lnTo>
                    <a:lnTo>
                      <a:pt x="595" y="113"/>
                    </a:lnTo>
                    <a:lnTo>
                      <a:pt x="587" y="113"/>
                    </a:lnTo>
                    <a:lnTo>
                      <a:pt x="587" y="117"/>
                    </a:lnTo>
                    <a:lnTo>
                      <a:pt x="585" y="119"/>
                    </a:lnTo>
                    <a:lnTo>
                      <a:pt x="585" y="121"/>
                    </a:lnTo>
                    <a:lnTo>
                      <a:pt x="591" y="121"/>
                    </a:lnTo>
                    <a:lnTo>
                      <a:pt x="593" y="119"/>
                    </a:lnTo>
                    <a:lnTo>
                      <a:pt x="597" y="121"/>
                    </a:lnTo>
                    <a:close/>
                    <a:moveTo>
                      <a:pt x="591" y="105"/>
                    </a:moveTo>
                    <a:lnTo>
                      <a:pt x="593" y="105"/>
                    </a:lnTo>
                    <a:lnTo>
                      <a:pt x="593" y="98"/>
                    </a:lnTo>
                    <a:lnTo>
                      <a:pt x="593" y="92"/>
                    </a:lnTo>
                    <a:lnTo>
                      <a:pt x="591" y="92"/>
                    </a:lnTo>
                    <a:lnTo>
                      <a:pt x="589" y="96"/>
                    </a:lnTo>
                    <a:lnTo>
                      <a:pt x="591" y="100"/>
                    </a:lnTo>
                    <a:lnTo>
                      <a:pt x="591" y="105"/>
                    </a:lnTo>
                    <a:close/>
                    <a:moveTo>
                      <a:pt x="575" y="121"/>
                    </a:moveTo>
                    <a:lnTo>
                      <a:pt x="569" y="119"/>
                    </a:lnTo>
                    <a:lnTo>
                      <a:pt x="567" y="121"/>
                    </a:lnTo>
                    <a:lnTo>
                      <a:pt x="569" y="123"/>
                    </a:lnTo>
                    <a:lnTo>
                      <a:pt x="573" y="123"/>
                    </a:lnTo>
                    <a:lnTo>
                      <a:pt x="575" y="121"/>
                    </a:lnTo>
                    <a:close/>
                    <a:moveTo>
                      <a:pt x="615" y="76"/>
                    </a:moveTo>
                    <a:lnTo>
                      <a:pt x="615" y="74"/>
                    </a:lnTo>
                    <a:lnTo>
                      <a:pt x="613" y="74"/>
                    </a:lnTo>
                    <a:lnTo>
                      <a:pt x="607" y="78"/>
                    </a:lnTo>
                    <a:lnTo>
                      <a:pt x="607" y="78"/>
                    </a:lnTo>
                    <a:lnTo>
                      <a:pt x="609" y="80"/>
                    </a:lnTo>
                    <a:lnTo>
                      <a:pt x="615" y="76"/>
                    </a:lnTo>
                    <a:close/>
                    <a:moveTo>
                      <a:pt x="623" y="56"/>
                    </a:moveTo>
                    <a:lnTo>
                      <a:pt x="617" y="56"/>
                    </a:lnTo>
                    <a:lnTo>
                      <a:pt x="615" y="58"/>
                    </a:lnTo>
                    <a:lnTo>
                      <a:pt x="615" y="62"/>
                    </a:lnTo>
                    <a:lnTo>
                      <a:pt x="621" y="58"/>
                    </a:lnTo>
                    <a:lnTo>
                      <a:pt x="623" y="56"/>
                    </a:lnTo>
                    <a:close/>
                    <a:moveTo>
                      <a:pt x="601" y="62"/>
                    </a:moveTo>
                    <a:lnTo>
                      <a:pt x="601" y="60"/>
                    </a:lnTo>
                    <a:lnTo>
                      <a:pt x="603" y="58"/>
                    </a:lnTo>
                    <a:lnTo>
                      <a:pt x="607" y="56"/>
                    </a:lnTo>
                    <a:lnTo>
                      <a:pt x="605" y="54"/>
                    </a:lnTo>
                    <a:lnTo>
                      <a:pt x="599" y="58"/>
                    </a:lnTo>
                    <a:lnTo>
                      <a:pt x="597" y="62"/>
                    </a:lnTo>
                    <a:lnTo>
                      <a:pt x="599" y="64"/>
                    </a:lnTo>
                    <a:lnTo>
                      <a:pt x="601" y="6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0" name="Freeform 26"/>
              <p:cNvSpPr>
                <a:spLocks noEditPoints="1"/>
              </p:cNvSpPr>
              <p:nvPr/>
            </p:nvSpPr>
            <p:spPr bwMode="auto">
              <a:xfrm>
                <a:off x="2915137" y="2158155"/>
                <a:ext cx="99939" cy="123329"/>
              </a:xfrm>
              <a:custGeom>
                <a:avLst/>
                <a:gdLst>
                  <a:gd name="T0" fmla="*/ 10 w 94"/>
                  <a:gd name="T1" fmla="*/ 56 h 116"/>
                  <a:gd name="T2" fmla="*/ 14 w 94"/>
                  <a:gd name="T3" fmla="*/ 62 h 116"/>
                  <a:gd name="T4" fmla="*/ 10 w 94"/>
                  <a:gd name="T5" fmla="*/ 64 h 116"/>
                  <a:gd name="T6" fmla="*/ 8 w 94"/>
                  <a:gd name="T7" fmla="*/ 50 h 116"/>
                  <a:gd name="T8" fmla="*/ 12 w 94"/>
                  <a:gd name="T9" fmla="*/ 52 h 116"/>
                  <a:gd name="T10" fmla="*/ 10 w 94"/>
                  <a:gd name="T11" fmla="*/ 40 h 116"/>
                  <a:gd name="T12" fmla="*/ 8 w 94"/>
                  <a:gd name="T13" fmla="*/ 34 h 116"/>
                  <a:gd name="T14" fmla="*/ 4 w 94"/>
                  <a:gd name="T15" fmla="*/ 44 h 116"/>
                  <a:gd name="T16" fmla="*/ 4 w 94"/>
                  <a:gd name="T17" fmla="*/ 6 h 116"/>
                  <a:gd name="T18" fmla="*/ 16 w 94"/>
                  <a:gd name="T19" fmla="*/ 4 h 116"/>
                  <a:gd name="T20" fmla="*/ 10 w 94"/>
                  <a:gd name="T21" fmla="*/ 0 h 116"/>
                  <a:gd name="T22" fmla="*/ 0 w 94"/>
                  <a:gd name="T23" fmla="*/ 2 h 116"/>
                  <a:gd name="T24" fmla="*/ 28 w 94"/>
                  <a:gd name="T25" fmla="*/ 6 h 116"/>
                  <a:gd name="T26" fmla="*/ 24 w 94"/>
                  <a:gd name="T27" fmla="*/ 18 h 116"/>
                  <a:gd name="T28" fmla="*/ 30 w 94"/>
                  <a:gd name="T29" fmla="*/ 6 h 116"/>
                  <a:gd name="T30" fmla="*/ 24 w 94"/>
                  <a:gd name="T31" fmla="*/ 0 h 116"/>
                  <a:gd name="T32" fmla="*/ 38 w 94"/>
                  <a:gd name="T33" fmla="*/ 34 h 116"/>
                  <a:gd name="T34" fmla="*/ 40 w 94"/>
                  <a:gd name="T35" fmla="*/ 40 h 116"/>
                  <a:gd name="T36" fmla="*/ 32 w 94"/>
                  <a:gd name="T37" fmla="*/ 28 h 116"/>
                  <a:gd name="T38" fmla="*/ 38 w 94"/>
                  <a:gd name="T39" fmla="*/ 34 h 116"/>
                  <a:gd name="T40" fmla="*/ 58 w 94"/>
                  <a:gd name="T41" fmla="*/ 74 h 116"/>
                  <a:gd name="T42" fmla="*/ 60 w 94"/>
                  <a:gd name="T43" fmla="*/ 76 h 116"/>
                  <a:gd name="T44" fmla="*/ 54 w 94"/>
                  <a:gd name="T45" fmla="*/ 68 h 116"/>
                  <a:gd name="T46" fmla="*/ 52 w 94"/>
                  <a:gd name="T47" fmla="*/ 74 h 116"/>
                  <a:gd name="T48" fmla="*/ 48 w 94"/>
                  <a:gd name="T49" fmla="*/ 40 h 116"/>
                  <a:gd name="T50" fmla="*/ 52 w 94"/>
                  <a:gd name="T51" fmla="*/ 48 h 116"/>
                  <a:gd name="T52" fmla="*/ 54 w 94"/>
                  <a:gd name="T53" fmla="*/ 50 h 116"/>
                  <a:gd name="T54" fmla="*/ 40 w 94"/>
                  <a:gd name="T55" fmla="*/ 64 h 116"/>
                  <a:gd name="T56" fmla="*/ 48 w 94"/>
                  <a:gd name="T57" fmla="*/ 68 h 116"/>
                  <a:gd name="T58" fmla="*/ 36 w 94"/>
                  <a:gd name="T59" fmla="*/ 52 h 116"/>
                  <a:gd name="T60" fmla="*/ 38 w 94"/>
                  <a:gd name="T61" fmla="*/ 56 h 116"/>
                  <a:gd name="T62" fmla="*/ 68 w 94"/>
                  <a:gd name="T63" fmla="*/ 78 h 116"/>
                  <a:gd name="T64" fmla="*/ 66 w 94"/>
                  <a:gd name="T65" fmla="*/ 90 h 116"/>
                  <a:gd name="T66" fmla="*/ 74 w 94"/>
                  <a:gd name="T67" fmla="*/ 82 h 116"/>
                  <a:gd name="T68" fmla="*/ 70 w 94"/>
                  <a:gd name="T69" fmla="*/ 76 h 116"/>
                  <a:gd name="T70" fmla="*/ 64 w 94"/>
                  <a:gd name="T71" fmla="*/ 82 h 116"/>
                  <a:gd name="T72" fmla="*/ 84 w 94"/>
                  <a:gd name="T73" fmla="*/ 114 h 116"/>
                  <a:gd name="T74" fmla="*/ 82 w 94"/>
                  <a:gd name="T75" fmla="*/ 110 h 116"/>
                  <a:gd name="T76" fmla="*/ 72 w 94"/>
                  <a:gd name="T77" fmla="*/ 114 h 116"/>
                  <a:gd name="T78" fmla="*/ 84 w 94"/>
                  <a:gd name="T79" fmla="*/ 114 h 116"/>
                  <a:gd name="T80" fmla="*/ 90 w 94"/>
                  <a:gd name="T81" fmla="*/ 86 h 116"/>
                  <a:gd name="T82" fmla="*/ 94 w 94"/>
                  <a:gd name="T83" fmla="*/ 86 h 116"/>
                  <a:gd name="T84" fmla="*/ 84 w 94"/>
                  <a:gd name="T85" fmla="*/ 8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16">
                    <a:moveTo>
                      <a:pt x="10" y="56"/>
                    </a:moveTo>
                    <a:lnTo>
                      <a:pt x="10" y="56"/>
                    </a:lnTo>
                    <a:lnTo>
                      <a:pt x="12" y="56"/>
                    </a:lnTo>
                    <a:lnTo>
                      <a:pt x="14" y="62"/>
                    </a:lnTo>
                    <a:lnTo>
                      <a:pt x="14" y="64"/>
                    </a:lnTo>
                    <a:lnTo>
                      <a:pt x="10" y="64"/>
                    </a:lnTo>
                    <a:lnTo>
                      <a:pt x="10" y="56"/>
                    </a:lnTo>
                    <a:close/>
                    <a:moveTo>
                      <a:pt x="8" y="50"/>
                    </a:moveTo>
                    <a:lnTo>
                      <a:pt x="8" y="52"/>
                    </a:lnTo>
                    <a:lnTo>
                      <a:pt x="12" y="52"/>
                    </a:lnTo>
                    <a:lnTo>
                      <a:pt x="14" y="46"/>
                    </a:lnTo>
                    <a:lnTo>
                      <a:pt x="10" y="40"/>
                    </a:lnTo>
                    <a:lnTo>
                      <a:pt x="12" y="36"/>
                    </a:lnTo>
                    <a:lnTo>
                      <a:pt x="8" y="34"/>
                    </a:lnTo>
                    <a:lnTo>
                      <a:pt x="8" y="40"/>
                    </a:lnTo>
                    <a:lnTo>
                      <a:pt x="4" y="44"/>
                    </a:lnTo>
                    <a:lnTo>
                      <a:pt x="8" y="50"/>
                    </a:lnTo>
                    <a:close/>
                    <a:moveTo>
                      <a:pt x="4" y="6"/>
                    </a:moveTo>
                    <a:lnTo>
                      <a:pt x="10" y="4"/>
                    </a:lnTo>
                    <a:lnTo>
                      <a:pt x="16" y="4"/>
                    </a:lnTo>
                    <a:lnTo>
                      <a:pt x="16" y="2"/>
                    </a:lnTo>
                    <a:lnTo>
                      <a:pt x="10" y="0"/>
                    </a:lnTo>
                    <a:lnTo>
                      <a:pt x="6" y="2"/>
                    </a:lnTo>
                    <a:lnTo>
                      <a:pt x="0" y="2"/>
                    </a:lnTo>
                    <a:lnTo>
                      <a:pt x="4" y="6"/>
                    </a:lnTo>
                    <a:close/>
                    <a:moveTo>
                      <a:pt x="28" y="6"/>
                    </a:moveTo>
                    <a:lnTo>
                      <a:pt x="28" y="14"/>
                    </a:lnTo>
                    <a:lnTo>
                      <a:pt x="24" y="18"/>
                    </a:lnTo>
                    <a:lnTo>
                      <a:pt x="30" y="16"/>
                    </a:lnTo>
                    <a:lnTo>
                      <a:pt x="30" y="6"/>
                    </a:lnTo>
                    <a:lnTo>
                      <a:pt x="30" y="2"/>
                    </a:lnTo>
                    <a:lnTo>
                      <a:pt x="24" y="0"/>
                    </a:lnTo>
                    <a:lnTo>
                      <a:pt x="28" y="6"/>
                    </a:lnTo>
                    <a:close/>
                    <a:moveTo>
                      <a:pt x="38" y="34"/>
                    </a:moveTo>
                    <a:lnTo>
                      <a:pt x="38" y="40"/>
                    </a:lnTo>
                    <a:lnTo>
                      <a:pt x="40" y="40"/>
                    </a:lnTo>
                    <a:lnTo>
                      <a:pt x="40" y="34"/>
                    </a:lnTo>
                    <a:lnTo>
                      <a:pt x="32" y="28"/>
                    </a:lnTo>
                    <a:lnTo>
                      <a:pt x="32" y="30"/>
                    </a:lnTo>
                    <a:lnTo>
                      <a:pt x="38" y="34"/>
                    </a:lnTo>
                    <a:close/>
                    <a:moveTo>
                      <a:pt x="52" y="74"/>
                    </a:moveTo>
                    <a:lnTo>
                      <a:pt x="58" y="74"/>
                    </a:lnTo>
                    <a:lnTo>
                      <a:pt x="60" y="78"/>
                    </a:lnTo>
                    <a:lnTo>
                      <a:pt x="60" y="76"/>
                    </a:lnTo>
                    <a:lnTo>
                      <a:pt x="58" y="72"/>
                    </a:lnTo>
                    <a:lnTo>
                      <a:pt x="54" y="68"/>
                    </a:lnTo>
                    <a:lnTo>
                      <a:pt x="54" y="70"/>
                    </a:lnTo>
                    <a:lnTo>
                      <a:pt x="52" y="74"/>
                    </a:lnTo>
                    <a:close/>
                    <a:moveTo>
                      <a:pt x="54" y="50"/>
                    </a:moveTo>
                    <a:lnTo>
                      <a:pt x="48" y="40"/>
                    </a:lnTo>
                    <a:lnTo>
                      <a:pt x="46" y="40"/>
                    </a:lnTo>
                    <a:lnTo>
                      <a:pt x="52" y="48"/>
                    </a:lnTo>
                    <a:lnTo>
                      <a:pt x="50" y="50"/>
                    </a:lnTo>
                    <a:lnTo>
                      <a:pt x="54" y="50"/>
                    </a:lnTo>
                    <a:close/>
                    <a:moveTo>
                      <a:pt x="42" y="62"/>
                    </a:moveTo>
                    <a:lnTo>
                      <a:pt x="40" y="64"/>
                    </a:lnTo>
                    <a:lnTo>
                      <a:pt x="42" y="66"/>
                    </a:lnTo>
                    <a:lnTo>
                      <a:pt x="48" y="68"/>
                    </a:lnTo>
                    <a:lnTo>
                      <a:pt x="42" y="62"/>
                    </a:lnTo>
                    <a:close/>
                    <a:moveTo>
                      <a:pt x="36" y="52"/>
                    </a:moveTo>
                    <a:lnTo>
                      <a:pt x="34" y="54"/>
                    </a:lnTo>
                    <a:lnTo>
                      <a:pt x="38" y="56"/>
                    </a:lnTo>
                    <a:lnTo>
                      <a:pt x="36" y="52"/>
                    </a:lnTo>
                    <a:close/>
                    <a:moveTo>
                      <a:pt x="68" y="78"/>
                    </a:moveTo>
                    <a:lnTo>
                      <a:pt x="72" y="80"/>
                    </a:lnTo>
                    <a:lnTo>
                      <a:pt x="66" y="90"/>
                    </a:lnTo>
                    <a:lnTo>
                      <a:pt x="68" y="92"/>
                    </a:lnTo>
                    <a:lnTo>
                      <a:pt x="74" y="82"/>
                    </a:lnTo>
                    <a:lnTo>
                      <a:pt x="74" y="78"/>
                    </a:lnTo>
                    <a:lnTo>
                      <a:pt x="70" y="76"/>
                    </a:lnTo>
                    <a:lnTo>
                      <a:pt x="66" y="78"/>
                    </a:lnTo>
                    <a:lnTo>
                      <a:pt x="64" y="82"/>
                    </a:lnTo>
                    <a:lnTo>
                      <a:pt x="68" y="78"/>
                    </a:lnTo>
                    <a:close/>
                    <a:moveTo>
                      <a:pt x="84" y="114"/>
                    </a:moveTo>
                    <a:lnTo>
                      <a:pt x="86" y="106"/>
                    </a:lnTo>
                    <a:lnTo>
                      <a:pt x="82" y="110"/>
                    </a:lnTo>
                    <a:lnTo>
                      <a:pt x="80" y="110"/>
                    </a:lnTo>
                    <a:lnTo>
                      <a:pt x="72" y="114"/>
                    </a:lnTo>
                    <a:lnTo>
                      <a:pt x="72" y="116"/>
                    </a:lnTo>
                    <a:lnTo>
                      <a:pt x="84" y="114"/>
                    </a:lnTo>
                    <a:close/>
                    <a:moveTo>
                      <a:pt x="84" y="86"/>
                    </a:moveTo>
                    <a:lnTo>
                      <a:pt x="90" y="86"/>
                    </a:lnTo>
                    <a:lnTo>
                      <a:pt x="94" y="86"/>
                    </a:lnTo>
                    <a:lnTo>
                      <a:pt x="94" y="86"/>
                    </a:lnTo>
                    <a:lnTo>
                      <a:pt x="88" y="84"/>
                    </a:lnTo>
                    <a:lnTo>
                      <a:pt x="84" y="8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1" name="Freeform 27"/>
              <p:cNvSpPr>
                <a:spLocks/>
              </p:cNvSpPr>
              <p:nvPr/>
            </p:nvSpPr>
            <p:spPr bwMode="auto">
              <a:xfrm>
                <a:off x="3029961" y="2262347"/>
                <a:ext cx="8506" cy="6379"/>
              </a:xfrm>
              <a:custGeom>
                <a:avLst/>
                <a:gdLst>
                  <a:gd name="T0" fmla="*/ 0 w 8"/>
                  <a:gd name="T1" fmla="*/ 0 h 6"/>
                  <a:gd name="T2" fmla="*/ 4 w 8"/>
                  <a:gd name="T3" fmla="*/ 0 h 6"/>
                  <a:gd name="T4" fmla="*/ 8 w 8"/>
                  <a:gd name="T5" fmla="*/ 4 h 6"/>
                  <a:gd name="T6" fmla="*/ 4 w 8"/>
                  <a:gd name="T7" fmla="*/ 6 h 6"/>
                  <a:gd name="T8" fmla="*/ 4 w 8"/>
                  <a:gd name="T9" fmla="*/ 4 h 6"/>
                  <a:gd name="T10" fmla="*/ 0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0" y="0"/>
                    </a:moveTo>
                    <a:lnTo>
                      <a:pt x="4" y="0"/>
                    </a:lnTo>
                    <a:lnTo>
                      <a:pt x="8" y="4"/>
                    </a:lnTo>
                    <a:lnTo>
                      <a:pt x="4" y="6"/>
                    </a:lnTo>
                    <a:lnTo>
                      <a:pt x="4" y="4"/>
                    </a:lnTo>
                    <a:lnTo>
                      <a:pt x="0"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2" name="Freeform 28"/>
              <p:cNvSpPr>
                <a:spLocks noEditPoints="1"/>
              </p:cNvSpPr>
              <p:nvPr/>
            </p:nvSpPr>
            <p:spPr bwMode="auto">
              <a:xfrm>
                <a:off x="2791807" y="2232578"/>
                <a:ext cx="189246" cy="72296"/>
              </a:xfrm>
              <a:custGeom>
                <a:avLst/>
                <a:gdLst>
                  <a:gd name="T0" fmla="*/ 178 w 178"/>
                  <a:gd name="T1" fmla="*/ 60 h 68"/>
                  <a:gd name="T2" fmla="*/ 168 w 178"/>
                  <a:gd name="T3" fmla="*/ 62 h 68"/>
                  <a:gd name="T4" fmla="*/ 150 w 178"/>
                  <a:gd name="T5" fmla="*/ 66 h 68"/>
                  <a:gd name="T6" fmla="*/ 132 w 178"/>
                  <a:gd name="T7" fmla="*/ 66 h 68"/>
                  <a:gd name="T8" fmla="*/ 118 w 178"/>
                  <a:gd name="T9" fmla="*/ 66 h 68"/>
                  <a:gd name="T10" fmla="*/ 128 w 178"/>
                  <a:gd name="T11" fmla="*/ 52 h 68"/>
                  <a:gd name="T12" fmla="*/ 110 w 178"/>
                  <a:gd name="T13" fmla="*/ 46 h 68"/>
                  <a:gd name="T14" fmla="*/ 106 w 178"/>
                  <a:gd name="T15" fmla="*/ 32 h 68"/>
                  <a:gd name="T16" fmla="*/ 90 w 178"/>
                  <a:gd name="T17" fmla="*/ 32 h 68"/>
                  <a:gd name="T18" fmla="*/ 76 w 178"/>
                  <a:gd name="T19" fmla="*/ 26 h 68"/>
                  <a:gd name="T20" fmla="*/ 70 w 178"/>
                  <a:gd name="T21" fmla="*/ 22 h 68"/>
                  <a:gd name="T22" fmla="*/ 62 w 178"/>
                  <a:gd name="T23" fmla="*/ 20 h 68"/>
                  <a:gd name="T24" fmla="*/ 48 w 178"/>
                  <a:gd name="T25" fmla="*/ 20 h 68"/>
                  <a:gd name="T26" fmla="*/ 56 w 178"/>
                  <a:gd name="T27" fmla="*/ 16 h 68"/>
                  <a:gd name="T28" fmla="*/ 46 w 178"/>
                  <a:gd name="T29" fmla="*/ 10 h 68"/>
                  <a:gd name="T30" fmla="*/ 28 w 178"/>
                  <a:gd name="T31" fmla="*/ 20 h 68"/>
                  <a:gd name="T32" fmla="*/ 16 w 178"/>
                  <a:gd name="T33" fmla="*/ 24 h 68"/>
                  <a:gd name="T34" fmla="*/ 10 w 178"/>
                  <a:gd name="T35" fmla="*/ 28 h 68"/>
                  <a:gd name="T36" fmla="*/ 2 w 178"/>
                  <a:gd name="T37" fmla="*/ 28 h 68"/>
                  <a:gd name="T38" fmla="*/ 6 w 178"/>
                  <a:gd name="T39" fmla="*/ 24 h 68"/>
                  <a:gd name="T40" fmla="*/ 10 w 178"/>
                  <a:gd name="T41" fmla="*/ 22 h 68"/>
                  <a:gd name="T42" fmla="*/ 10 w 178"/>
                  <a:gd name="T43" fmla="*/ 16 h 68"/>
                  <a:gd name="T44" fmla="*/ 16 w 178"/>
                  <a:gd name="T45" fmla="*/ 8 h 68"/>
                  <a:gd name="T46" fmla="*/ 32 w 178"/>
                  <a:gd name="T47" fmla="*/ 4 h 68"/>
                  <a:gd name="T48" fmla="*/ 46 w 178"/>
                  <a:gd name="T49" fmla="*/ 2 h 68"/>
                  <a:gd name="T50" fmla="*/ 54 w 178"/>
                  <a:gd name="T51" fmla="*/ 2 h 68"/>
                  <a:gd name="T52" fmla="*/ 68 w 178"/>
                  <a:gd name="T53" fmla="*/ 2 h 68"/>
                  <a:gd name="T54" fmla="*/ 80 w 178"/>
                  <a:gd name="T55" fmla="*/ 6 h 68"/>
                  <a:gd name="T56" fmla="*/ 90 w 178"/>
                  <a:gd name="T57" fmla="*/ 10 h 68"/>
                  <a:gd name="T58" fmla="*/ 100 w 178"/>
                  <a:gd name="T59" fmla="*/ 16 h 68"/>
                  <a:gd name="T60" fmla="*/ 114 w 178"/>
                  <a:gd name="T61" fmla="*/ 20 h 68"/>
                  <a:gd name="T62" fmla="*/ 120 w 178"/>
                  <a:gd name="T63" fmla="*/ 26 h 68"/>
                  <a:gd name="T64" fmla="*/ 126 w 178"/>
                  <a:gd name="T65" fmla="*/ 24 h 68"/>
                  <a:gd name="T66" fmla="*/ 132 w 178"/>
                  <a:gd name="T67" fmla="*/ 28 h 68"/>
                  <a:gd name="T68" fmla="*/ 138 w 178"/>
                  <a:gd name="T69" fmla="*/ 34 h 68"/>
                  <a:gd name="T70" fmla="*/ 148 w 178"/>
                  <a:gd name="T71" fmla="*/ 42 h 68"/>
                  <a:gd name="T72" fmla="*/ 156 w 178"/>
                  <a:gd name="T73" fmla="*/ 44 h 68"/>
                  <a:gd name="T74" fmla="*/ 156 w 178"/>
                  <a:gd name="T75" fmla="*/ 50 h 68"/>
                  <a:gd name="T76" fmla="*/ 168 w 178"/>
                  <a:gd name="T77" fmla="*/ 52 h 68"/>
                  <a:gd name="T78" fmla="*/ 178 w 178"/>
                  <a:gd name="T79" fmla="*/ 58 h 68"/>
                  <a:gd name="T80" fmla="*/ 32 w 178"/>
                  <a:gd name="T81" fmla="*/ 36 h 68"/>
                  <a:gd name="T82" fmla="*/ 38 w 178"/>
                  <a:gd name="T83" fmla="*/ 30 h 68"/>
                  <a:gd name="T84" fmla="*/ 30 w 178"/>
                  <a:gd name="T85" fmla="*/ 28 h 68"/>
                  <a:gd name="T86" fmla="*/ 28 w 178"/>
                  <a:gd name="T8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 h="68">
                    <a:moveTo>
                      <a:pt x="178" y="58"/>
                    </a:moveTo>
                    <a:lnTo>
                      <a:pt x="178" y="60"/>
                    </a:lnTo>
                    <a:lnTo>
                      <a:pt x="174" y="62"/>
                    </a:lnTo>
                    <a:lnTo>
                      <a:pt x="168" y="62"/>
                    </a:lnTo>
                    <a:lnTo>
                      <a:pt x="160" y="66"/>
                    </a:lnTo>
                    <a:lnTo>
                      <a:pt x="150" y="66"/>
                    </a:lnTo>
                    <a:lnTo>
                      <a:pt x="136" y="64"/>
                    </a:lnTo>
                    <a:lnTo>
                      <a:pt x="132" y="66"/>
                    </a:lnTo>
                    <a:lnTo>
                      <a:pt x="118" y="68"/>
                    </a:lnTo>
                    <a:lnTo>
                      <a:pt x="118" y="66"/>
                    </a:lnTo>
                    <a:lnTo>
                      <a:pt x="126" y="56"/>
                    </a:lnTo>
                    <a:lnTo>
                      <a:pt x="128" y="52"/>
                    </a:lnTo>
                    <a:lnTo>
                      <a:pt x="116" y="52"/>
                    </a:lnTo>
                    <a:lnTo>
                      <a:pt x="110" y="46"/>
                    </a:lnTo>
                    <a:lnTo>
                      <a:pt x="108" y="44"/>
                    </a:lnTo>
                    <a:lnTo>
                      <a:pt x="106" y="32"/>
                    </a:lnTo>
                    <a:lnTo>
                      <a:pt x="102" y="30"/>
                    </a:lnTo>
                    <a:lnTo>
                      <a:pt x="90" y="32"/>
                    </a:lnTo>
                    <a:lnTo>
                      <a:pt x="84" y="30"/>
                    </a:lnTo>
                    <a:lnTo>
                      <a:pt x="76" y="26"/>
                    </a:lnTo>
                    <a:lnTo>
                      <a:pt x="76" y="22"/>
                    </a:lnTo>
                    <a:lnTo>
                      <a:pt x="70" y="22"/>
                    </a:lnTo>
                    <a:lnTo>
                      <a:pt x="66" y="22"/>
                    </a:lnTo>
                    <a:lnTo>
                      <a:pt x="62" y="20"/>
                    </a:lnTo>
                    <a:lnTo>
                      <a:pt x="54" y="22"/>
                    </a:lnTo>
                    <a:lnTo>
                      <a:pt x="48" y="20"/>
                    </a:lnTo>
                    <a:lnTo>
                      <a:pt x="46" y="18"/>
                    </a:lnTo>
                    <a:lnTo>
                      <a:pt x="56" y="16"/>
                    </a:lnTo>
                    <a:lnTo>
                      <a:pt x="54" y="12"/>
                    </a:lnTo>
                    <a:lnTo>
                      <a:pt x="46" y="10"/>
                    </a:lnTo>
                    <a:lnTo>
                      <a:pt x="38" y="12"/>
                    </a:lnTo>
                    <a:lnTo>
                      <a:pt x="28" y="20"/>
                    </a:lnTo>
                    <a:lnTo>
                      <a:pt x="20" y="22"/>
                    </a:lnTo>
                    <a:lnTo>
                      <a:pt x="16" y="24"/>
                    </a:lnTo>
                    <a:lnTo>
                      <a:pt x="14" y="26"/>
                    </a:lnTo>
                    <a:lnTo>
                      <a:pt x="10" y="28"/>
                    </a:lnTo>
                    <a:lnTo>
                      <a:pt x="6" y="26"/>
                    </a:lnTo>
                    <a:lnTo>
                      <a:pt x="2" y="28"/>
                    </a:lnTo>
                    <a:lnTo>
                      <a:pt x="0" y="26"/>
                    </a:lnTo>
                    <a:lnTo>
                      <a:pt x="6" y="24"/>
                    </a:lnTo>
                    <a:lnTo>
                      <a:pt x="10" y="24"/>
                    </a:lnTo>
                    <a:lnTo>
                      <a:pt x="10" y="22"/>
                    </a:lnTo>
                    <a:lnTo>
                      <a:pt x="8" y="20"/>
                    </a:lnTo>
                    <a:lnTo>
                      <a:pt x="10" y="16"/>
                    </a:lnTo>
                    <a:lnTo>
                      <a:pt x="14" y="12"/>
                    </a:lnTo>
                    <a:lnTo>
                      <a:pt x="16" y="8"/>
                    </a:lnTo>
                    <a:lnTo>
                      <a:pt x="24" y="6"/>
                    </a:lnTo>
                    <a:lnTo>
                      <a:pt x="32" y="4"/>
                    </a:lnTo>
                    <a:lnTo>
                      <a:pt x="38" y="4"/>
                    </a:lnTo>
                    <a:lnTo>
                      <a:pt x="46" y="2"/>
                    </a:lnTo>
                    <a:lnTo>
                      <a:pt x="52" y="2"/>
                    </a:lnTo>
                    <a:lnTo>
                      <a:pt x="54" y="2"/>
                    </a:lnTo>
                    <a:lnTo>
                      <a:pt x="62" y="0"/>
                    </a:lnTo>
                    <a:lnTo>
                      <a:pt x="68" y="2"/>
                    </a:lnTo>
                    <a:lnTo>
                      <a:pt x="72" y="0"/>
                    </a:lnTo>
                    <a:lnTo>
                      <a:pt x="80" y="6"/>
                    </a:lnTo>
                    <a:lnTo>
                      <a:pt x="84" y="4"/>
                    </a:lnTo>
                    <a:lnTo>
                      <a:pt x="90" y="10"/>
                    </a:lnTo>
                    <a:lnTo>
                      <a:pt x="94" y="14"/>
                    </a:lnTo>
                    <a:lnTo>
                      <a:pt x="100" y="16"/>
                    </a:lnTo>
                    <a:lnTo>
                      <a:pt x="110" y="18"/>
                    </a:lnTo>
                    <a:lnTo>
                      <a:pt x="114" y="20"/>
                    </a:lnTo>
                    <a:lnTo>
                      <a:pt x="118" y="28"/>
                    </a:lnTo>
                    <a:lnTo>
                      <a:pt x="120" y="26"/>
                    </a:lnTo>
                    <a:lnTo>
                      <a:pt x="120" y="22"/>
                    </a:lnTo>
                    <a:lnTo>
                      <a:pt x="126" y="24"/>
                    </a:lnTo>
                    <a:lnTo>
                      <a:pt x="126" y="28"/>
                    </a:lnTo>
                    <a:lnTo>
                      <a:pt x="132" y="28"/>
                    </a:lnTo>
                    <a:lnTo>
                      <a:pt x="134" y="32"/>
                    </a:lnTo>
                    <a:lnTo>
                      <a:pt x="138" y="34"/>
                    </a:lnTo>
                    <a:lnTo>
                      <a:pt x="144" y="38"/>
                    </a:lnTo>
                    <a:lnTo>
                      <a:pt x="148" y="42"/>
                    </a:lnTo>
                    <a:lnTo>
                      <a:pt x="154" y="42"/>
                    </a:lnTo>
                    <a:lnTo>
                      <a:pt x="156" y="44"/>
                    </a:lnTo>
                    <a:lnTo>
                      <a:pt x="154" y="50"/>
                    </a:lnTo>
                    <a:lnTo>
                      <a:pt x="156" y="50"/>
                    </a:lnTo>
                    <a:lnTo>
                      <a:pt x="164" y="48"/>
                    </a:lnTo>
                    <a:lnTo>
                      <a:pt x="168" y="52"/>
                    </a:lnTo>
                    <a:lnTo>
                      <a:pt x="172" y="52"/>
                    </a:lnTo>
                    <a:lnTo>
                      <a:pt x="178" y="58"/>
                    </a:lnTo>
                    <a:close/>
                    <a:moveTo>
                      <a:pt x="28" y="34"/>
                    </a:moveTo>
                    <a:lnTo>
                      <a:pt x="32" y="36"/>
                    </a:lnTo>
                    <a:lnTo>
                      <a:pt x="36" y="34"/>
                    </a:lnTo>
                    <a:lnTo>
                      <a:pt x="38" y="30"/>
                    </a:lnTo>
                    <a:lnTo>
                      <a:pt x="34" y="26"/>
                    </a:lnTo>
                    <a:lnTo>
                      <a:pt x="30" y="28"/>
                    </a:lnTo>
                    <a:lnTo>
                      <a:pt x="32" y="32"/>
                    </a:lnTo>
                    <a:lnTo>
                      <a:pt x="28"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3" name="Freeform 29"/>
              <p:cNvSpPr>
                <a:spLocks/>
              </p:cNvSpPr>
              <p:nvPr/>
            </p:nvSpPr>
            <p:spPr bwMode="auto">
              <a:xfrm>
                <a:off x="2842840" y="2313379"/>
                <a:ext cx="6379" cy="2126"/>
              </a:xfrm>
              <a:custGeom>
                <a:avLst/>
                <a:gdLst>
                  <a:gd name="T0" fmla="*/ 0 w 6"/>
                  <a:gd name="T1" fmla="*/ 2 h 2"/>
                  <a:gd name="T2" fmla="*/ 2 w 6"/>
                  <a:gd name="T3" fmla="*/ 2 h 2"/>
                  <a:gd name="T4" fmla="*/ 6 w 6"/>
                  <a:gd name="T5" fmla="*/ 2 h 2"/>
                  <a:gd name="T6" fmla="*/ 6 w 6"/>
                  <a:gd name="T7" fmla="*/ 0 h 2"/>
                  <a:gd name="T8" fmla="*/ 0 w 6"/>
                  <a:gd name="T9" fmla="*/ 2 h 2"/>
                </a:gdLst>
                <a:ahLst/>
                <a:cxnLst>
                  <a:cxn ang="0">
                    <a:pos x="T0" y="T1"/>
                  </a:cxn>
                  <a:cxn ang="0">
                    <a:pos x="T2" y="T3"/>
                  </a:cxn>
                  <a:cxn ang="0">
                    <a:pos x="T4" y="T5"/>
                  </a:cxn>
                  <a:cxn ang="0">
                    <a:pos x="T6" y="T7"/>
                  </a:cxn>
                  <a:cxn ang="0">
                    <a:pos x="T8" y="T9"/>
                  </a:cxn>
                </a:cxnLst>
                <a:rect l="0" t="0" r="r" b="b"/>
                <a:pathLst>
                  <a:path w="6" h="2">
                    <a:moveTo>
                      <a:pt x="0" y="2"/>
                    </a:moveTo>
                    <a:lnTo>
                      <a:pt x="2" y="2"/>
                    </a:lnTo>
                    <a:lnTo>
                      <a:pt x="6" y="2"/>
                    </a:lnTo>
                    <a:lnTo>
                      <a:pt x="6" y="0"/>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4" name="Freeform 30"/>
              <p:cNvSpPr>
                <a:spLocks/>
              </p:cNvSpPr>
              <p:nvPr/>
            </p:nvSpPr>
            <p:spPr bwMode="auto">
              <a:xfrm>
                <a:off x="2898126" y="2328264"/>
                <a:ext cx="42528" cy="18074"/>
              </a:xfrm>
              <a:custGeom>
                <a:avLst/>
                <a:gdLst>
                  <a:gd name="T0" fmla="*/ 12 w 40"/>
                  <a:gd name="T1" fmla="*/ 15 h 17"/>
                  <a:gd name="T2" fmla="*/ 8 w 40"/>
                  <a:gd name="T3" fmla="*/ 11 h 17"/>
                  <a:gd name="T4" fmla="*/ 0 w 40"/>
                  <a:gd name="T5" fmla="*/ 9 h 17"/>
                  <a:gd name="T6" fmla="*/ 2 w 40"/>
                  <a:gd name="T7" fmla="*/ 7 h 17"/>
                  <a:gd name="T8" fmla="*/ 4 w 40"/>
                  <a:gd name="T9" fmla="*/ 2 h 17"/>
                  <a:gd name="T10" fmla="*/ 12 w 40"/>
                  <a:gd name="T11" fmla="*/ 0 h 17"/>
                  <a:gd name="T12" fmla="*/ 20 w 40"/>
                  <a:gd name="T13" fmla="*/ 2 h 17"/>
                  <a:gd name="T14" fmla="*/ 26 w 40"/>
                  <a:gd name="T15" fmla="*/ 2 h 17"/>
                  <a:gd name="T16" fmla="*/ 28 w 40"/>
                  <a:gd name="T17" fmla="*/ 5 h 17"/>
                  <a:gd name="T18" fmla="*/ 32 w 40"/>
                  <a:gd name="T19" fmla="*/ 7 h 17"/>
                  <a:gd name="T20" fmla="*/ 38 w 40"/>
                  <a:gd name="T21" fmla="*/ 9 h 17"/>
                  <a:gd name="T22" fmla="*/ 40 w 40"/>
                  <a:gd name="T23" fmla="*/ 13 h 17"/>
                  <a:gd name="T24" fmla="*/ 38 w 40"/>
                  <a:gd name="T25" fmla="*/ 15 h 17"/>
                  <a:gd name="T26" fmla="*/ 28 w 40"/>
                  <a:gd name="T27" fmla="*/ 13 h 17"/>
                  <a:gd name="T28" fmla="*/ 26 w 40"/>
                  <a:gd name="T29" fmla="*/ 15 h 17"/>
                  <a:gd name="T30" fmla="*/ 22 w 40"/>
                  <a:gd name="T31" fmla="*/ 15 h 17"/>
                  <a:gd name="T32" fmla="*/ 20 w 40"/>
                  <a:gd name="T33" fmla="*/ 17 h 17"/>
                  <a:gd name="T34" fmla="*/ 18 w 40"/>
                  <a:gd name="T35" fmla="*/ 15 h 17"/>
                  <a:gd name="T36" fmla="*/ 12 w 40"/>
                  <a:gd name="T3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7">
                    <a:moveTo>
                      <a:pt x="12" y="15"/>
                    </a:moveTo>
                    <a:lnTo>
                      <a:pt x="8" y="11"/>
                    </a:lnTo>
                    <a:lnTo>
                      <a:pt x="0" y="9"/>
                    </a:lnTo>
                    <a:lnTo>
                      <a:pt x="2" y="7"/>
                    </a:lnTo>
                    <a:lnTo>
                      <a:pt x="4" y="2"/>
                    </a:lnTo>
                    <a:lnTo>
                      <a:pt x="12" y="0"/>
                    </a:lnTo>
                    <a:lnTo>
                      <a:pt x="20" y="2"/>
                    </a:lnTo>
                    <a:lnTo>
                      <a:pt x="26" y="2"/>
                    </a:lnTo>
                    <a:lnTo>
                      <a:pt x="28" y="5"/>
                    </a:lnTo>
                    <a:lnTo>
                      <a:pt x="32" y="7"/>
                    </a:lnTo>
                    <a:lnTo>
                      <a:pt x="38" y="9"/>
                    </a:lnTo>
                    <a:lnTo>
                      <a:pt x="40" y="13"/>
                    </a:lnTo>
                    <a:lnTo>
                      <a:pt x="38" y="15"/>
                    </a:lnTo>
                    <a:lnTo>
                      <a:pt x="28" y="13"/>
                    </a:lnTo>
                    <a:lnTo>
                      <a:pt x="26" y="15"/>
                    </a:lnTo>
                    <a:lnTo>
                      <a:pt x="22" y="15"/>
                    </a:lnTo>
                    <a:lnTo>
                      <a:pt x="20" y="17"/>
                    </a:lnTo>
                    <a:lnTo>
                      <a:pt x="18" y="15"/>
                    </a:lnTo>
                    <a:lnTo>
                      <a:pt x="12" y="1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5" name="Freeform 31"/>
              <p:cNvSpPr>
                <a:spLocks noEditPoints="1"/>
              </p:cNvSpPr>
              <p:nvPr/>
            </p:nvSpPr>
            <p:spPr bwMode="auto">
              <a:xfrm>
                <a:off x="3102256" y="2326138"/>
                <a:ext cx="43590" cy="13821"/>
              </a:xfrm>
              <a:custGeom>
                <a:avLst/>
                <a:gdLst>
                  <a:gd name="T0" fmla="*/ 2 w 41"/>
                  <a:gd name="T1" fmla="*/ 11 h 13"/>
                  <a:gd name="T2" fmla="*/ 2 w 41"/>
                  <a:gd name="T3" fmla="*/ 9 h 13"/>
                  <a:gd name="T4" fmla="*/ 0 w 41"/>
                  <a:gd name="T5" fmla="*/ 7 h 13"/>
                  <a:gd name="T6" fmla="*/ 4 w 41"/>
                  <a:gd name="T7" fmla="*/ 0 h 13"/>
                  <a:gd name="T8" fmla="*/ 9 w 41"/>
                  <a:gd name="T9" fmla="*/ 2 h 13"/>
                  <a:gd name="T10" fmla="*/ 13 w 41"/>
                  <a:gd name="T11" fmla="*/ 2 h 13"/>
                  <a:gd name="T12" fmla="*/ 27 w 41"/>
                  <a:gd name="T13" fmla="*/ 2 h 13"/>
                  <a:gd name="T14" fmla="*/ 31 w 41"/>
                  <a:gd name="T15" fmla="*/ 2 h 13"/>
                  <a:gd name="T16" fmla="*/ 31 w 41"/>
                  <a:gd name="T17" fmla="*/ 4 h 13"/>
                  <a:gd name="T18" fmla="*/ 29 w 41"/>
                  <a:gd name="T19" fmla="*/ 7 h 13"/>
                  <a:gd name="T20" fmla="*/ 27 w 41"/>
                  <a:gd name="T21" fmla="*/ 11 h 13"/>
                  <a:gd name="T22" fmla="*/ 25 w 41"/>
                  <a:gd name="T23" fmla="*/ 13 h 13"/>
                  <a:gd name="T24" fmla="*/ 19 w 41"/>
                  <a:gd name="T25" fmla="*/ 11 h 13"/>
                  <a:gd name="T26" fmla="*/ 15 w 41"/>
                  <a:gd name="T27" fmla="*/ 11 h 13"/>
                  <a:gd name="T28" fmla="*/ 11 w 41"/>
                  <a:gd name="T29" fmla="*/ 11 h 13"/>
                  <a:gd name="T30" fmla="*/ 2 w 41"/>
                  <a:gd name="T31" fmla="*/ 11 h 13"/>
                  <a:gd name="T32" fmla="*/ 39 w 41"/>
                  <a:gd name="T33" fmla="*/ 11 h 13"/>
                  <a:gd name="T34" fmla="*/ 41 w 41"/>
                  <a:gd name="T35" fmla="*/ 11 h 13"/>
                  <a:gd name="T36" fmla="*/ 39 w 41"/>
                  <a:gd name="T37" fmla="*/ 9 h 13"/>
                  <a:gd name="T38" fmla="*/ 35 w 41"/>
                  <a:gd name="T39" fmla="*/ 9 h 13"/>
                  <a:gd name="T40" fmla="*/ 35 w 41"/>
                  <a:gd name="T41" fmla="*/ 9 h 13"/>
                  <a:gd name="T42" fmla="*/ 39 w 41"/>
                  <a:gd name="T4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13">
                    <a:moveTo>
                      <a:pt x="2" y="11"/>
                    </a:moveTo>
                    <a:lnTo>
                      <a:pt x="2" y="9"/>
                    </a:lnTo>
                    <a:lnTo>
                      <a:pt x="0" y="7"/>
                    </a:lnTo>
                    <a:lnTo>
                      <a:pt x="4" y="0"/>
                    </a:lnTo>
                    <a:lnTo>
                      <a:pt x="9" y="2"/>
                    </a:lnTo>
                    <a:lnTo>
                      <a:pt x="13" y="2"/>
                    </a:lnTo>
                    <a:lnTo>
                      <a:pt x="27" y="2"/>
                    </a:lnTo>
                    <a:lnTo>
                      <a:pt x="31" y="2"/>
                    </a:lnTo>
                    <a:lnTo>
                      <a:pt x="31" y="4"/>
                    </a:lnTo>
                    <a:lnTo>
                      <a:pt x="29" y="7"/>
                    </a:lnTo>
                    <a:lnTo>
                      <a:pt x="27" y="11"/>
                    </a:lnTo>
                    <a:lnTo>
                      <a:pt x="25" y="13"/>
                    </a:lnTo>
                    <a:lnTo>
                      <a:pt x="19" y="11"/>
                    </a:lnTo>
                    <a:lnTo>
                      <a:pt x="15" y="11"/>
                    </a:lnTo>
                    <a:lnTo>
                      <a:pt x="11" y="11"/>
                    </a:lnTo>
                    <a:lnTo>
                      <a:pt x="2" y="11"/>
                    </a:lnTo>
                    <a:close/>
                    <a:moveTo>
                      <a:pt x="39" y="11"/>
                    </a:moveTo>
                    <a:lnTo>
                      <a:pt x="41" y="11"/>
                    </a:lnTo>
                    <a:lnTo>
                      <a:pt x="39" y="9"/>
                    </a:lnTo>
                    <a:lnTo>
                      <a:pt x="35" y="9"/>
                    </a:lnTo>
                    <a:lnTo>
                      <a:pt x="35" y="9"/>
                    </a:lnTo>
                    <a:lnTo>
                      <a:pt x="39" y="1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6" name="Freeform 32"/>
              <p:cNvSpPr>
                <a:spLocks noEditPoints="1"/>
              </p:cNvSpPr>
              <p:nvPr/>
            </p:nvSpPr>
            <p:spPr bwMode="auto">
              <a:xfrm>
                <a:off x="3199006" y="2348464"/>
                <a:ext cx="4253" cy="17011"/>
              </a:xfrm>
              <a:custGeom>
                <a:avLst/>
                <a:gdLst>
                  <a:gd name="T0" fmla="*/ 0 w 4"/>
                  <a:gd name="T1" fmla="*/ 16 h 16"/>
                  <a:gd name="T2" fmla="*/ 0 w 4"/>
                  <a:gd name="T3" fmla="*/ 14 h 16"/>
                  <a:gd name="T4" fmla="*/ 2 w 4"/>
                  <a:gd name="T5" fmla="*/ 12 h 16"/>
                  <a:gd name="T6" fmla="*/ 4 w 4"/>
                  <a:gd name="T7" fmla="*/ 14 h 16"/>
                  <a:gd name="T8" fmla="*/ 4 w 4"/>
                  <a:gd name="T9" fmla="*/ 14 h 16"/>
                  <a:gd name="T10" fmla="*/ 0 w 4"/>
                  <a:gd name="T11" fmla="*/ 16 h 16"/>
                  <a:gd name="T12" fmla="*/ 2 w 4"/>
                  <a:gd name="T13" fmla="*/ 4 h 16"/>
                  <a:gd name="T14" fmla="*/ 4 w 4"/>
                  <a:gd name="T15" fmla="*/ 4 h 16"/>
                  <a:gd name="T16" fmla="*/ 4 w 4"/>
                  <a:gd name="T17" fmla="*/ 2 h 16"/>
                  <a:gd name="T18" fmla="*/ 2 w 4"/>
                  <a:gd name="T19" fmla="*/ 0 h 16"/>
                  <a:gd name="T20" fmla="*/ 0 w 4"/>
                  <a:gd name="T21" fmla="*/ 2 h 16"/>
                  <a:gd name="T22" fmla="*/ 2 w 4"/>
                  <a:gd name="T2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6">
                    <a:moveTo>
                      <a:pt x="0" y="16"/>
                    </a:moveTo>
                    <a:lnTo>
                      <a:pt x="0" y="14"/>
                    </a:lnTo>
                    <a:lnTo>
                      <a:pt x="2" y="12"/>
                    </a:lnTo>
                    <a:lnTo>
                      <a:pt x="4" y="14"/>
                    </a:lnTo>
                    <a:lnTo>
                      <a:pt x="4" y="14"/>
                    </a:lnTo>
                    <a:lnTo>
                      <a:pt x="0" y="16"/>
                    </a:lnTo>
                    <a:close/>
                    <a:moveTo>
                      <a:pt x="2" y="4"/>
                    </a:moveTo>
                    <a:lnTo>
                      <a:pt x="4" y="4"/>
                    </a:lnTo>
                    <a:lnTo>
                      <a:pt x="4" y="2"/>
                    </a:lnTo>
                    <a:lnTo>
                      <a:pt x="2" y="0"/>
                    </a:lnTo>
                    <a:lnTo>
                      <a:pt x="0" y="2"/>
                    </a:lnTo>
                    <a:lnTo>
                      <a:pt x="2"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7" name="Freeform 33"/>
              <p:cNvSpPr>
                <a:spLocks/>
              </p:cNvSpPr>
              <p:nvPr/>
            </p:nvSpPr>
            <p:spPr bwMode="auto">
              <a:xfrm>
                <a:off x="3190500" y="2369729"/>
                <a:ext cx="2126" cy="2126"/>
              </a:xfrm>
              <a:custGeom>
                <a:avLst/>
                <a:gdLst>
                  <a:gd name="T0" fmla="*/ 0 w 2"/>
                  <a:gd name="T1" fmla="*/ 2 h 2"/>
                  <a:gd name="T2" fmla="*/ 0 w 2"/>
                  <a:gd name="T3" fmla="*/ 0 h 2"/>
                  <a:gd name="T4" fmla="*/ 2 w 2"/>
                  <a:gd name="T5" fmla="*/ 0 h 2"/>
                  <a:gd name="T6" fmla="*/ 2 w 2"/>
                  <a:gd name="T7" fmla="*/ 0 h 2"/>
                  <a:gd name="T8" fmla="*/ 2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0" y="0"/>
                    </a:lnTo>
                    <a:lnTo>
                      <a:pt x="2" y="0"/>
                    </a:lnTo>
                    <a:lnTo>
                      <a:pt x="2" y="0"/>
                    </a:lnTo>
                    <a:lnTo>
                      <a:pt x="2" y="2"/>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8" name="Freeform 34"/>
              <p:cNvSpPr>
                <a:spLocks/>
              </p:cNvSpPr>
              <p:nvPr/>
            </p:nvSpPr>
            <p:spPr bwMode="auto">
              <a:xfrm>
                <a:off x="3175616" y="2337833"/>
                <a:ext cx="4253" cy="4253"/>
              </a:xfrm>
              <a:custGeom>
                <a:avLst/>
                <a:gdLst>
                  <a:gd name="T0" fmla="*/ 2 w 4"/>
                  <a:gd name="T1" fmla="*/ 2 h 4"/>
                  <a:gd name="T2" fmla="*/ 4 w 4"/>
                  <a:gd name="T3" fmla="*/ 4 h 4"/>
                  <a:gd name="T4" fmla="*/ 2 w 4"/>
                  <a:gd name="T5" fmla="*/ 4 h 4"/>
                  <a:gd name="T6" fmla="*/ 0 w 4"/>
                  <a:gd name="T7" fmla="*/ 4 h 4"/>
                  <a:gd name="T8" fmla="*/ 0 w 4"/>
                  <a:gd name="T9" fmla="*/ 2 h 4"/>
                  <a:gd name="T10" fmla="*/ 2 w 4"/>
                  <a:gd name="T11" fmla="*/ 0 h 4"/>
                  <a:gd name="T12" fmla="*/ 2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2"/>
                    </a:moveTo>
                    <a:lnTo>
                      <a:pt x="4" y="4"/>
                    </a:lnTo>
                    <a:lnTo>
                      <a:pt x="2" y="4"/>
                    </a:lnTo>
                    <a:lnTo>
                      <a:pt x="0" y="4"/>
                    </a:lnTo>
                    <a:lnTo>
                      <a:pt x="0" y="2"/>
                    </a:lnTo>
                    <a:lnTo>
                      <a:pt x="2" y="0"/>
                    </a:lnTo>
                    <a:lnTo>
                      <a:pt x="2"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89" name="Freeform 35"/>
              <p:cNvSpPr>
                <a:spLocks/>
              </p:cNvSpPr>
              <p:nvPr/>
            </p:nvSpPr>
            <p:spPr bwMode="auto">
              <a:xfrm>
                <a:off x="3201132" y="2395245"/>
                <a:ext cx="4253" cy="8506"/>
              </a:xfrm>
              <a:custGeom>
                <a:avLst/>
                <a:gdLst>
                  <a:gd name="T0" fmla="*/ 2 w 4"/>
                  <a:gd name="T1" fmla="*/ 8 h 8"/>
                  <a:gd name="T2" fmla="*/ 2 w 4"/>
                  <a:gd name="T3" fmla="*/ 6 h 8"/>
                  <a:gd name="T4" fmla="*/ 0 w 4"/>
                  <a:gd name="T5" fmla="*/ 4 h 8"/>
                  <a:gd name="T6" fmla="*/ 0 w 4"/>
                  <a:gd name="T7" fmla="*/ 0 h 8"/>
                  <a:gd name="T8" fmla="*/ 4 w 4"/>
                  <a:gd name="T9" fmla="*/ 0 h 8"/>
                  <a:gd name="T10" fmla="*/ 4 w 4"/>
                  <a:gd name="T11" fmla="*/ 2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lnTo>
                      <a:pt x="2" y="6"/>
                    </a:lnTo>
                    <a:lnTo>
                      <a:pt x="0" y="4"/>
                    </a:lnTo>
                    <a:lnTo>
                      <a:pt x="0" y="0"/>
                    </a:lnTo>
                    <a:lnTo>
                      <a:pt x="4" y="0"/>
                    </a:lnTo>
                    <a:lnTo>
                      <a:pt x="4" y="2"/>
                    </a:lnTo>
                    <a:lnTo>
                      <a:pt x="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0" name="Freeform 36"/>
              <p:cNvSpPr>
                <a:spLocks/>
              </p:cNvSpPr>
              <p:nvPr/>
            </p:nvSpPr>
            <p:spPr bwMode="auto">
              <a:xfrm>
                <a:off x="3209638" y="2408003"/>
                <a:ext cx="8506" cy="12758"/>
              </a:xfrm>
              <a:custGeom>
                <a:avLst/>
                <a:gdLst>
                  <a:gd name="T0" fmla="*/ 8 w 8"/>
                  <a:gd name="T1" fmla="*/ 12 h 12"/>
                  <a:gd name="T2" fmla="*/ 6 w 8"/>
                  <a:gd name="T3" fmla="*/ 12 h 12"/>
                  <a:gd name="T4" fmla="*/ 2 w 8"/>
                  <a:gd name="T5" fmla="*/ 8 h 12"/>
                  <a:gd name="T6" fmla="*/ 2 w 8"/>
                  <a:gd name="T7" fmla="*/ 8 h 12"/>
                  <a:gd name="T8" fmla="*/ 2 w 8"/>
                  <a:gd name="T9" fmla="*/ 8 h 12"/>
                  <a:gd name="T10" fmla="*/ 0 w 8"/>
                  <a:gd name="T11" fmla="*/ 6 h 12"/>
                  <a:gd name="T12" fmla="*/ 0 w 8"/>
                  <a:gd name="T13" fmla="*/ 2 h 12"/>
                  <a:gd name="T14" fmla="*/ 4 w 8"/>
                  <a:gd name="T15" fmla="*/ 0 h 12"/>
                  <a:gd name="T16" fmla="*/ 6 w 8"/>
                  <a:gd name="T17" fmla="*/ 4 h 12"/>
                  <a:gd name="T18" fmla="*/ 8 w 8"/>
                  <a:gd name="T19" fmla="*/ 4 h 12"/>
                  <a:gd name="T20" fmla="*/ 6 w 8"/>
                  <a:gd name="T21" fmla="*/ 6 h 12"/>
                  <a:gd name="T22" fmla="*/ 8 w 8"/>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8" y="12"/>
                    </a:moveTo>
                    <a:lnTo>
                      <a:pt x="6" y="12"/>
                    </a:lnTo>
                    <a:lnTo>
                      <a:pt x="2" y="8"/>
                    </a:lnTo>
                    <a:lnTo>
                      <a:pt x="2" y="8"/>
                    </a:lnTo>
                    <a:lnTo>
                      <a:pt x="2" y="8"/>
                    </a:lnTo>
                    <a:lnTo>
                      <a:pt x="0" y="6"/>
                    </a:lnTo>
                    <a:lnTo>
                      <a:pt x="0" y="2"/>
                    </a:lnTo>
                    <a:lnTo>
                      <a:pt x="4" y="0"/>
                    </a:lnTo>
                    <a:lnTo>
                      <a:pt x="6" y="4"/>
                    </a:lnTo>
                    <a:lnTo>
                      <a:pt x="8" y="4"/>
                    </a:lnTo>
                    <a:lnTo>
                      <a:pt x="6" y="6"/>
                    </a:lnTo>
                    <a:lnTo>
                      <a:pt x="8"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1" name="Freeform 37"/>
              <p:cNvSpPr>
                <a:spLocks/>
              </p:cNvSpPr>
              <p:nvPr/>
            </p:nvSpPr>
            <p:spPr bwMode="auto">
              <a:xfrm>
                <a:off x="3207511" y="2422887"/>
                <a:ext cx="6379" cy="10632"/>
              </a:xfrm>
              <a:custGeom>
                <a:avLst/>
                <a:gdLst>
                  <a:gd name="T0" fmla="*/ 6 w 6"/>
                  <a:gd name="T1" fmla="*/ 8 h 10"/>
                  <a:gd name="T2" fmla="*/ 4 w 6"/>
                  <a:gd name="T3" fmla="*/ 10 h 10"/>
                  <a:gd name="T4" fmla="*/ 2 w 6"/>
                  <a:gd name="T5" fmla="*/ 10 h 10"/>
                  <a:gd name="T6" fmla="*/ 0 w 6"/>
                  <a:gd name="T7" fmla="*/ 8 h 10"/>
                  <a:gd name="T8" fmla="*/ 4 w 6"/>
                  <a:gd name="T9" fmla="*/ 0 h 10"/>
                  <a:gd name="T10" fmla="*/ 6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6" y="8"/>
                    </a:moveTo>
                    <a:lnTo>
                      <a:pt x="4" y="10"/>
                    </a:lnTo>
                    <a:lnTo>
                      <a:pt x="2" y="10"/>
                    </a:lnTo>
                    <a:lnTo>
                      <a:pt x="0" y="8"/>
                    </a:lnTo>
                    <a:lnTo>
                      <a:pt x="4" y="0"/>
                    </a:lnTo>
                    <a:lnTo>
                      <a:pt x="6"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2" name="Freeform 38"/>
              <p:cNvSpPr>
                <a:spLocks/>
              </p:cNvSpPr>
              <p:nvPr/>
            </p:nvSpPr>
            <p:spPr bwMode="auto">
              <a:xfrm>
                <a:off x="3228774" y="2437772"/>
                <a:ext cx="6379" cy="8506"/>
              </a:xfrm>
              <a:custGeom>
                <a:avLst/>
                <a:gdLst>
                  <a:gd name="T0" fmla="*/ 4 w 6"/>
                  <a:gd name="T1" fmla="*/ 8 h 8"/>
                  <a:gd name="T2" fmla="*/ 2 w 6"/>
                  <a:gd name="T3" fmla="*/ 6 h 8"/>
                  <a:gd name="T4" fmla="*/ 0 w 6"/>
                  <a:gd name="T5" fmla="*/ 4 h 8"/>
                  <a:gd name="T6" fmla="*/ 2 w 6"/>
                  <a:gd name="T7" fmla="*/ 0 h 8"/>
                  <a:gd name="T8" fmla="*/ 4 w 6"/>
                  <a:gd name="T9" fmla="*/ 0 h 8"/>
                  <a:gd name="T10" fmla="*/ 4 w 6"/>
                  <a:gd name="T11" fmla="*/ 2 h 8"/>
                  <a:gd name="T12" fmla="*/ 4 w 6"/>
                  <a:gd name="T13" fmla="*/ 4 h 8"/>
                  <a:gd name="T14" fmla="*/ 6 w 6"/>
                  <a:gd name="T15" fmla="*/ 6 h 8"/>
                  <a:gd name="T16" fmla="*/ 4 w 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8"/>
                    </a:moveTo>
                    <a:lnTo>
                      <a:pt x="2" y="6"/>
                    </a:lnTo>
                    <a:lnTo>
                      <a:pt x="0" y="4"/>
                    </a:lnTo>
                    <a:lnTo>
                      <a:pt x="2" y="0"/>
                    </a:lnTo>
                    <a:lnTo>
                      <a:pt x="4" y="0"/>
                    </a:lnTo>
                    <a:lnTo>
                      <a:pt x="4" y="2"/>
                    </a:lnTo>
                    <a:lnTo>
                      <a:pt x="4" y="4"/>
                    </a:lnTo>
                    <a:lnTo>
                      <a:pt x="6" y="6"/>
                    </a:lnTo>
                    <a:lnTo>
                      <a:pt x="4"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3" name="Freeform 39"/>
              <p:cNvSpPr>
                <a:spLocks/>
              </p:cNvSpPr>
              <p:nvPr/>
            </p:nvSpPr>
            <p:spPr bwMode="auto">
              <a:xfrm>
                <a:off x="3203258" y="2437772"/>
                <a:ext cx="4253" cy="6379"/>
              </a:xfrm>
              <a:custGeom>
                <a:avLst/>
                <a:gdLst>
                  <a:gd name="T0" fmla="*/ 0 w 4"/>
                  <a:gd name="T1" fmla="*/ 6 h 6"/>
                  <a:gd name="T2" fmla="*/ 0 w 4"/>
                  <a:gd name="T3" fmla="*/ 6 h 6"/>
                  <a:gd name="T4" fmla="*/ 2 w 4"/>
                  <a:gd name="T5" fmla="*/ 2 h 6"/>
                  <a:gd name="T6" fmla="*/ 4 w 4"/>
                  <a:gd name="T7" fmla="*/ 0 h 6"/>
                  <a:gd name="T8" fmla="*/ 4 w 4"/>
                  <a:gd name="T9" fmla="*/ 4 h 6"/>
                  <a:gd name="T10" fmla="*/ 4 w 4"/>
                  <a:gd name="T11" fmla="*/ 6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0" y="6"/>
                    </a:lnTo>
                    <a:lnTo>
                      <a:pt x="2" y="2"/>
                    </a:lnTo>
                    <a:lnTo>
                      <a:pt x="4" y="0"/>
                    </a:lnTo>
                    <a:lnTo>
                      <a:pt x="4" y="4"/>
                    </a:lnTo>
                    <a:lnTo>
                      <a:pt x="4" y="6"/>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4" name="Freeform 40"/>
              <p:cNvSpPr>
                <a:spLocks/>
              </p:cNvSpPr>
              <p:nvPr/>
            </p:nvSpPr>
            <p:spPr bwMode="auto">
              <a:xfrm>
                <a:off x="3194753" y="2463288"/>
                <a:ext cx="4253" cy="6379"/>
              </a:xfrm>
              <a:custGeom>
                <a:avLst/>
                <a:gdLst>
                  <a:gd name="T0" fmla="*/ 0 w 4"/>
                  <a:gd name="T1" fmla="*/ 6 h 6"/>
                  <a:gd name="T2" fmla="*/ 0 w 4"/>
                  <a:gd name="T3" fmla="*/ 6 h 6"/>
                  <a:gd name="T4" fmla="*/ 0 w 4"/>
                  <a:gd name="T5" fmla="*/ 2 h 6"/>
                  <a:gd name="T6" fmla="*/ 2 w 4"/>
                  <a:gd name="T7" fmla="*/ 0 h 6"/>
                  <a:gd name="T8" fmla="*/ 4 w 4"/>
                  <a:gd name="T9" fmla="*/ 0 h 6"/>
                  <a:gd name="T10" fmla="*/ 2 w 4"/>
                  <a:gd name="T11" fmla="*/ 4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0" y="6"/>
                    </a:lnTo>
                    <a:lnTo>
                      <a:pt x="0" y="2"/>
                    </a:lnTo>
                    <a:lnTo>
                      <a:pt x="2" y="0"/>
                    </a:lnTo>
                    <a:lnTo>
                      <a:pt x="4" y="0"/>
                    </a:lnTo>
                    <a:lnTo>
                      <a:pt x="2" y="4"/>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5" name="Freeform 41"/>
              <p:cNvSpPr>
                <a:spLocks/>
              </p:cNvSpPr>
              <p:nvPr/>
            </p:nvSpPr>
            <p:spPr bwMode="auto">
              <a:xfrm>
                <a:off x="3036339" y="2459035"/>
                <a:ext cx="6379" cy="4253"/>
              </a:xfrm>
              <a:custGeom>
                <a:avLst/>
                <a:gdLst>
                  <a:gd name="T0" fmla="*/ 0 w 6"/>
                  <a:gd name="T1" fmla="*/ 2 h 4"/>
                  <a:gd name="T2" fmla="*/ 4 w 6"/>
                  <a:gd name="T3" fmla="*/ 4 h 4"/>
                  <a:gd name="T4" fmla="*/ 6 w 6"/>
                  <a:gd name="T5" fmla="*/ 2 h 4"/>
                  <a:gd name="T6" fmla="*/ 2 w 6"/>
                  <a:gd name="T7" fmla="*/ 0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lnTo>
                      <a:pt x="4" y="4"/>
                    </a:lnTo>
                    <a:lnTo>
                      <a:pt x="6" y="2"/>
                    </a:lnTo>
                    <a:lnTo>
                      <a:pt x="2" y="0"/>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6" name="Freeform 42"/>
              <p:cNvSpPr>
                <a:spLocks/>
              </p:cNvSpPr>
              <p:nvPr/>
            </p:nvSpPr>
            <p:spPr bwMode="auto">
              <a:xfrm>
                <a:off x="3053350" y="2465415"/>
                <a:ext cx="6379" cy="4253"/>
              </a:xfrm>
              <a:custGeom>
                <a:avLst/>
                <a:gdLst>
                  <a:gd name="T0" fmla="*/ 0 w 6"/>
                  <a:gd name="T1" fmla="*/ 0 h 4"/>
                  <a:gd name="T2" fmla="*/ 0 w 6"/>
                  <a:gd name="T3" fmla="*/ 0 h 4"/>
                  <a:gd name="T4" fmla="*/ 0 w 6"/>
                  <a:gd name="T5" fmla="*/ 2 h 4"/>
                  <a:gd name="T6" fmla="*/ 6 w 6"/>
                  <a:gd name="T7" fmla="*/ 4 h 4"/>
                  <a:gd name="T8" fmla="*/ 6 w 6"/>
                  <a:gd name="T9" fmla="*/ 4 h 4"/>
                  <a:gd name="T10" fmla="*/ 6 w 6"/>
                  <a:gd name="T11" fmla="*/ 2 h 4"/>
                  <a:gd name="T12" fmla="*/ 0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0" y="0"/>
                    </a:moveTo>
                    <a:lnTo>
                      <a:pt x="0" y="0"/>
                    </a:lnTo>
                    <a:lnTo>
                      <a:pt x="0" y="2"/>
                    </a:lnTo>
                    <a:lnTo>
                      <a:pt x="6" y="4"/>
                    </a:lnTo>
                    <a:lnTo>
                      <a:pt x="6" y="4"/>
                    </a:lnTo>
                    <a:lnTo>
                      <a:pt x="6" y="2"/>
                    </a:lnTo>
                    <a:lnTo>
                      <a:pt x="0"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7" name="Freeform 43"/>
              <p:cNvSpPr>
                <a:spLocks/>
              </p:cNvSpPr>
              <p:nvPr/>
            </p:nvSpPr>
            <p:spPr bwMode="auto">
              <a:xfrm>
                <a:off x="3066108" y="2467541"/>
                <a:ext cx="4253" cy="4253"/>
              </a:xfrm>
              <a:custGeom>
                <a:avLst/>
                <a:gdLst>
                  <a:gd name="T0" fmla="*/ 2 w 4"/>
                  <a:gd name="T1" fmla="*/ 0 h 4"/>
                  <a:gd name="T2" fmla="*/ 0 w 4"/>
                  <a:gd name="T3" fmla="*/ 0 h 4"/>
                  <a:gd name="T4" fmla="*/ 2 w 4"/>
                  <a:gd name="T5" fmla="*/ 2 h 4"/>
                  <a:gd name="T6" fmla="*/ 2 w 4"/>
                  <a:gd name="T7" fmla="*/ 4 h 4"/>
                  <a:gd name="T8" fmla="*/ 4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lnTo>
                      <a:pt x="0" y="0"/>
                    </a:lnTo>
                    <a:lnTo>
                      <a:pt x="2" y="2"/>
                    </a:lnTo>
                    <a:lnTo>
                      <a:pt x="2" y="4"/>
                    </a:lnTo>
                    <a:lnTo>
                      <a:pt x="4" y="2"/>
                    </a:lnTo>
                    <a:lnTo>
                      <a:pt x="2"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8" name="Freeform 44"/>
              <p:cNvSpPr>
                <a:spLocks noEditPoints="1"/>
              </p:cNvSpPr>
              <p:nvPr/>
            </p:nvSpPr>
            <p:spPr bwMode="auto">
              <a:xfrm>
                <a:off x="3145846" y="2328264"/>
                <a:ext cx="23390" cy="18074"/>
              </a:xfrm>
              <a:custGeom>
                <a:avLst/>
                <a:gdLst>
                  <a:gd name="T0" fmla="*/ 2 w 22"/>
                  <a:gd name="T1" fmla="*/ 17 h 17"/>
                  <a:gd name="T2" fmla="*/ 0 w 22"/>
                  <a:gd name="T3" fmla="*/ 17 h 17"/>
                  <a:gd name="T4" fmla="*/ 0 w 22"/>
                  <a:gd name="T5" fmla="*/ 15 h 17"/>
                  <a:gd name="T6" fmla="*/ 6 w 22"/>
                  <a:gd name="T7" fmla="*/ 17 h 17"/>
                  <a:gd name="T8" fmla="*/ 4 w 22"/>
                  <a:gd name="T9" fmla="*/ 17 h 17"/>
                  <a:gd name="T10" fmla="*/ 2 w 22"/>
                  <a:gd name="T11" fmla="*/ 17 h 17"/>
                  <a:gd name="T12" fmla="*/ 22 w 22"/>
                  <a:gd name="T13" fmla="*/ 2 h 17"/>
                  <a:gd name="T14" fmla="*/ 20 w 22"/>
                  <a:gd name="T15" fmla="*/ 0 h 17"/>
                  <a:gd name="T16" fmla="*/ 16 w 22"/>
                  <a:gd name="T17" fmla="*/ 2 h 17"/>
                  <a:gd name="T18" fmla="*/ 22 w 22"/>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
                    <a:moveTo>
                      <a:pt x="2" y="17"/>
                    </a:moveTo>
                    <a:lnTo>
                      <a:pt x="0" y="17"/>
                    </a:lnTo>
                    <a:lnTo>
                      <a:pt x="0" y="15"/>
                    </a:lnTo>
                    <a:lnTo>
                      <a:pt x="6" y="17"/>
                    </a:lnTo>
                    <a:lnTo>
                      <a:pt x="4" y="17"/>
                    </a:lnTo>
                    <a:lnTo>
                      <a:pt x="2" y="17"/>
                    </a:lnTo>
                    <a:close/>
                    <a:moveTo>
                      <a:pt x="22" y="2"/>
                    </a:moveTo>
                    <a:lnTo>
                      <a:pt x="20" y="0"/>
                    </a:lnTo>
                    <a:lnTo>
                      <a:pt x="16" y="2"/>
                    </a:lnTo>
                    <a:lnTo>
                      <a:pt x="22"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99" name="Freeform 45"/>
              <p:cNvSpPr>
                <a:spLocks/>
              </p:cNvSpPr>
              <p:nvPr/>
            </p:nvSpPr>
            <p:spPr bwMode="auto">
              <a:xfrm>
                <a:off x="3169237" y="2324012"/>
                <a:ext cx="8506" cy="4253"/>
              </a:xfrm>
              <a:custGeom>
                <a:avLst/>
                <a:gdLst>
                  <a:gd name="T0" fmla="*/ 0 w 8"/>
                  <a:gd name="T1" fmla="*/ 4 h 4"/>
                  <a:gd name="T2" fmla="*/ 2 w 8"/>
                  <a:gd name="T3" fmla="*/ 4 h 4"/>
                  <a:gd name="T4" fmla="*/ 8 w 8"/>
                  <a:gd name="T5" fmla="*/ 2 h 4"/>
                  <a:gd name="T6" fmla="*/ 6 w 8"/>
                  <a:gd name="T7" fmla="*/ 0 h 4"/>
                  <a:gd name="T8" fmla="*/ 0 w 8"/>
                  <a:gd name="T9" fmla="*/ 4 h 4"/>
                </a:gdLst>
                <a:ahLst/>
                <a:cxnLst>
                  <a:cxn ang="0">
                    <a:pos x="T0" y="T1"/>
                  </a:cxn>
                  <a:cxn ang="0">
                    <a:pos x="T2" y="T3"/>
                  </a:cxn>
                  <a:cxn ang="0">
                    <a:pos x="T4" y="T5"/>
                  </a:cxn>
                  <a:cxn ang="0">
                    <a:pos x="T6" y="T7"/>
                  </a:cxn>
                  <a:cxn ang="0">
                    <a:pos x="T8" y="T9"/>
                  </a:cxn>
                </a:cxnLst>
                <a:rect l="0" t="0" r="r" b="b"/>
                <a:pathLst>
                  <a:path w="8" h="4">
                    <a:moveTo>
                      <a:pt x="0" y="4"/>
                    </a:moveTo>
                    <a:lnTo>
                      <a:pt x="2" y="4"/>
                    </a:lnTo>
                    <a:lnTo>
                      <a:pt x="8" y="2"/>
                    </a:lnTo>
                    <a:lnTo>
                      <a:pt x="6" y="0"/>
                    </a:lnTo>
                    <a:lnTo>
                      <a:pt x="0"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0" name="Freeform 46"/>
              <p:cNvSpPr>
                <a:spLocks/>
              </p:cNvSpPr>
              <p:nvPr/>
            </p:nvSpPr>
            <p:spPr bwMode="auto">
              <a:xfrm>
                <a:off x="2674858" y="2414383"/>
                <a:ext cx="44653" cy="29769"/>
              </a:xfrm>
              <a:custGeom>
                <a:avLst/>
                <a:gdLst>
                  <a:gd name="T0" fmla="*/ 38 w 42"/>
                  <a:gd name="T1" fmla="*/ 14 h 28"/>
                  <a:gd name="T2" fmla="*/ 36 w 42"/>
                  <a:gd name="T3" fmla="*/ 14 h 28"/>
                  <a:gd name="T4" fmla="*/ 32 w 42"/>
                  <a:gd name="T5" fmla="*/ 12 h 28"/>
                  <a:gd name="T6" fmla="*/ 30 w 42"/>
                  <a:gd name="T7" fmla="*/ 10 h 28"/>
                  <a:gd name="T8" fmla="*/ 26 w 42"/>
                  <a:gd name="T9" fmla="*/ 6 h 28"/>
                  <a:gd name="T10" fmla="*/ 22 w 42"/>
                  <a:gd name="T11" fmla="*/ 2 h 28"/>
                  <a:gd name="T12" fmla="*/ 18 w 42"/>
                  <a:gd name="T13" fmla="*/ 0 h 28"/>
                  <a:gd name="T14" fmla="*/ 14 w 42"/>
                  <a:gd name="T15" fmla="*/ 2 h 28"/>
                  <a:gd name="T16" fmla="*/ 10 w 42"/>
                  <a:gd name="T17" fmla="*/ 4 h 28"/>
                  <a:gd name="T18" fmla="*/ 8 w 42"/>
                  <a:gd name="T19" fmla="*/ 12 h 28"/>
                  <a:gd name="T20" fmla="*/ 2 w 42"/>
                  <a:gd name="T21" fmla="*/ 14 h 28"/>
                  <a:gd name="T22" fmla="*/ 0 w 42"/>
                  <a:gd name="T23" fmla="*/ 16 h 28"/>
                  <a:gd name="T24" fmla="*/ 2 w 42"/>
                  <a:gd name="T25" fmla="*/ 18 h 28"/>
                  <a:gd name="T26" fmla="*/ 6 w 42"/>
                  <a:gd name="T27" fmla="*/ 18 h 28"/>
                  <a:gd name="T28" fmla="*/ 6 w 42"/>
                  <a:gd name="T29" fmla="*/ 20 h 28"/>
                  <a:gd name="T30" fmla="*/ 8 w 42"/>
                  <a:gd name="T31" fmla="*/ 20 h 28"/>
                  <a:gd name="T32" fmla="*/ 16 w 42"/>
                  <a:gd name="T33" fmla="*/ 22 h 28"/>
                  <a:gd name="T34" fmla="*/ 20 w 42"/>
                  <a:gd name="T35" fmla="*/ 24 h 28"/>
                  <a:gd name="T36" fmla="*/ 28 w 42"/>
                  <a:gd name="T37" fmla="*/ 26 h 28"/>
                  <a:gd name="T38" fmla="*/ 28 w 42"/>
                  <a:gd name="T39" fmla="*/ 28 h 28"/>
                  <a:gd name="T40" fmla="*/ 38 w 42"/>
                  <a:gd name="T41" fmla="*/ 28 h 28"/>
                  <a:gd name="T42" fmla="*/ 40 w 42"/>
                  <a:gd name="T43" fmla="*/ 26 h 28"/>
                  <a:gd name="T44" fmla="*/ 40 w 42"/>
                  <a:gd name="T45" fmla="*/ 24 h 28"/>
                  <a:gd name="T46" fmla="*/ 42 w 42"/>
                  <a:gd name="T47" fmla="*/ 24 h 28"/>
                  <a:gd name="T48" fmla="*/ 42 w 42"/>
                  <a:gd name="T49" fmla="*/ 14 h 28"/>
                  <a:gd name="T50" fmla="*/ 38 w 42"/>
                  <a:gd name="T5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28">
                    <a:moveTo>
                      <a:pt x="38" y="14"/>
                    </a:moveTo>
                    <a:lnTo>
                      <a:pt x="36" y="14"/>
                    </a:lnTo>
                    <a:lnTo>
                      <a:pt x="32" y="12"/>
                    </a:lnTo>
                    <a:lnTo>
                      <a:pt x="30" y="10"/>
                    </a:lnTo>
                    <a:lnTo>
                      <a:pt x="26" y="6"/>
                    </a:lnTo>
                    <a:lnTo>
                      <a:pt x="22" y="2"/>
                    </a:lnTo>
                    <a:lnTo>
                      <a:pt x="18" y="0"/>
                    </a:lnTo>
                    <a:lnTo>
                      <a:pt x="14" y="2"/>
                    </a:lnTo>
                    <a:lnTo>
                      <a:pt x="10" y="4"/>
                    </a:lnTo>
                    <a:lnTo>
                      <a:pt x="8" y="12"/>
                    </a:lnTo>
                    <a:lnTo>
                      <a:pt x="2" y="14"/>
                    </a:lnTo>
                    <a:lnTo>
                      <a:pt x="0" y="16"/>
                    </a:lnTo>
                    <a:lnTo>
                      <a:pt x="2" y="18"/>
                    </a:lnTo>
                    <a:lnTo>
                      <a:pt x="6" y="18"/>
                    </a:lnTo>
                    <a:lnTo>
                      <a:pt x="6" y="20"/>
                    </a:lnTo>
                    <a:lnTo>
                      <a:pt x="8" y="20"/>
                    </a:lnTo>
                    <a:lnTo>
                      <a:pt x="16" y="22"/>
                    </a:lnTo>
                    <a:lnTo>
                      <a:pt x="20" y="24"/>
                    </a:lnTo>
                    <a:lnTo>
                      <a:pt x="28" y="26"/>
                    </a:lnTo>
                    <a:lnTo>
                      <a:pt x="28" y="28"/>
                    </a:lnTo>
                    <a:lnTo>
                      <a:pt x="38" y="28"/>
                    </a:lnTo>
                    <a:lnTo>
                      <a:pt x="40" y="26"/>
                    </a:lnTo>
                    <a:lnTo>
                      <a:pt x="40" y="24"/>
                    </a:lnTo>
                    <a:lnTo>
                      <a:pt x="42" y="24"/>
                    </a:lnTo>
                    <a:lnTo>
                      <a:pt x="42" y="14"/>
                    </a:lnTo>
                    <a:lnTo>
                      <a:pt x="38"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1" name="Freeform 47"/>
              <p:cNvSpPr>
                <a:spLocks/>
              </p:cNvSpPr>
              <p:nvPr/>
            </p:nvSpPr>
            <p:spPr bwMode="auto">
              <a:xfrm>
                <a:off x="2638709" y="2350591"/>
                <a:ext cx="76549" cy="80802"/>
              </a:xfrm>
              <a:custGeom>
                <a:avLst/>
                <a:gdLst>
                  <a:gd name="T0" fmla="*/ 42 w 72"/>
                  <a:gd name="T1" fmla="*/ 72 h 76"/>
                  <a:gd name="T2" fmla="*/ 44 w 72"/>
                  <a:gd name="T3" fmla="*/ 64 h 76"/>
                  <a:gd name="T4" fmla="*/ 48 w 72"/>
                  <a:gd name="T5" fmla="*/ 62 h 76"/>
                  <a:gd name="T6" fmla="*/ 52 w 72"/>
                  <a:gd name="T7" fmla="*/ 60 h 76"/>
                  <a:gd name="T8" fmla="*/ 56 w 72"/>
                  <a:gd name="T9" fmla="*/ 52 h 76"/>
                  <a:gd name="T10" fmla="*/ 70 w 72"/>
                  <a:gd name="T11" fmla="*/ 42 h 76"/>
                  <a:gd name="T12" fmla="*/ 72 w 72"/>
                  <a:gd name="T13" fmla="*/ 38 h 76"/>
                  <a:gd name="T14" fmla="*/ 68 w 72"/>
                  <a:gd name="T15" fmla="*/ 36 h 76"/>
                  <a:gd name="T16" fmla="*/ 66 w 72"/>
                  <a:gd name="T17" fmla="*/ 34 h 76"/>
                  <a:gd name="T18" fmla="*/ 64 w 72"/>
                  <a:gd name="T19" fmla="*/ 34 h 76"/>
                  <a:gd name="T20" fmla="*/ 56 w 72"/>
                  <a:gd name="T21" fmla="*/ 34 h 76"/>
                  <a:gd name="T22" fmla="*/ 58 w 72"/>
                  <a:gd name="T23" fmla="*/ 0 h 76"/>
                  <a:gd name="T24" fmla="*/ 28 w 72"/>
                  <a:gd name="T25" fmla="*/ 0 h 76"/>
                  <a:gd name="T26" fmla="*/ 26 w 72"/>
                  <a:gd name="T27" fmla="*/ 10 h 76"/>
                  <a:gd name="T28" fmla="*/ 20 w 72"/>
                  <a:gd name="T29" fmla="*/ 10 h 76"/>
                  <a:gd name="T30" fmla="*/ 26 w 72"/>
                  <a:gd name="T31" fmla="*/ 16 h 76"/>
                  <a:gd name="T32" fmla="*/ 34 w 72"/>
                  <a:gd name="T33" fmla="*/ 26 h 76"/>
                  <a:gd name="T34" fmla="*/ 32 w 72"/>
                  <a:gd name="T35" fmla="*/ 32 h 76"/>
                  <a:gd name="T36" fmla="*/ 12 w 72"/>
                  <a:gd name="T37" fmla="*/ 32 h 76"/>
                  <a:gd name="T38" fmla="*/ 0 w 72"/>
                  <a:gd name="T39" fmla="*/ 50 h 76"/>
                  <a:gd name="T40" fmla="*/ 0 w 72"/>
                  <a:gd name="T41" fmla="*/ 60 h 76"/>
                  <a:gd name="T42" fmla="*/ 4 w 72"/>
                  <a:gd name="T43" fmla="*/ 64 h 76"/>
                  <a:gd name="T44" fmla="*/ 14 w 72"/>
                  <a:gd name="T45" fmla="*/ 70 h 76"/>
                  <a:gd name="T46" fmla="*/ 16 w 72"/>
                  <a:gd name="T47" fmla="*/ 74 h 76"/>
                  <a:gd name="T48" fmla="*/ 20 w 72"/>
                  <a:gd name="T49" fmla="*/ 74 h 76"/>
                  <a:gd name="T50" fmla="*/ 22 w 72"/>
                  <a:gd name="T51" fmla="*/ 72 h 76"/>
                  <a:gd name="T52" fmla="*/ 26 w 72"/>
                  <a:gd name="T53" fmla="*/ 72 h 76"/>
                  <a:gd name="T54" fmla="*/ 34 w 72"/>
                  <a:gd name="T55" fmla="*/ 76 h 76"/>
                  <a:gd name="T56" fmla="*/ 36 w 72"/>
                  <a:gd name="T57" fmla="*/ 74 h 76"/>
                  <a:gd name="T58" fmla="*/ 42 w 72"/>
                  <a:gd name="T59"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76">
                    <a:moveTo>
                      <a:pt x="42" y="72"/>
                    </a:moveTo>
                    <a:lnTo>
                      <a:pt x="44" y="64"/>
                    </a:lnTo>
                    <a:lnTo>
                      <a:pt x="48" y="62"/>
                    </a:lnTo>
                    <a:lnTo>
                      <a:pt x="52" y="60"/>
                    </a:lnTo>
                    <a:lnTo>
                      <a:pt x="56" y="52"/>
                    </a:lnTo>
                    <a:lnTo>
                      <a:pt x="70" y="42"/>
                    </a:lnTo>
                    <a:lnTo>
                      <a:pt x="72" y="38"/>
                    </a:lnTo>
                    <a:lnTo>
                      <a:pt x="68" y="36"/>
                    </a:lnTo>
                    <a:lnTo>
                      <a:pt x="66" y="34"/>
                    </a:lnTo>
                    <a:lnTo>
                      <a:pt x="64" y="34"/>
                    </a:lnTo>
                    <a:lnTo>
                      <a:pt x="56" y="34"/>
                    </a:lnTo>
                    <a:lnTo>
                      <a:pt x="58" y="0"/>
                    </a:lnTo>
                    <a:lnTo>
                      <a:pt x="28" y="0"/>
                    </a:lnTo>
                    <a:lnTo>
                      <a:pt x="26" y="10"/>
                    </a:lnTo>
                    <a:lnTo>
                      <a:pt x="20" y="10"/>
                    </a:lnTo>
                    <a:lnTo>
                      <a:pt x="26" y="16"/>
                    </a:lnTo>
                    <a:lnTo>
                      <a:pt x="34" y="26"/>
                    </a:lnTo>
                    <a:lnTo>
                      <a:pt x="32" y="32"/>
                    </a:lnTo>
                    <a:lnTo>
                      <a:pt x="12" y="32"/>
                    </a:lnTo>
                    <a:lnTo>
                      <a:pt x="0" y="50"/>
                    </a:lnTo>
                    <a:lnTo>
                      <a:pt x="0" y="60"/>
                    </a:lnTo>
                    <a:lnTo>
                      <a:pt x="4" y="64"/>
                    </a:lnTo>
                    <a:lnTo>
                      <a:pt x="14" y="70"/>
                    </a:lnTo>
                    <a:lnTo>
                      <a:pt x="16" y="74"/>
                    </a:lnTo>
                    <a:lnTo>
                      <a:pt x="20" y="74"/>
                    </a:lnTo>
                    <a:lnTo>
                      <a:pt x="22" y="72"/>
                    </a:lnTo>
                    <a:lnTo>
                      <a:pt x="26" y="72"/>
                    </a:lnTo>
                    <a:lnTo>
                      <a:pt x="34" y="76"/>
                    </a:lnTo>
                    <a:lnTo>
                      <a:pt x="36" y="74"/>
                    </a:lnTo>
                    <a:lnTo>
                      <a:pt x="42" y="7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2" name="Freeform 48"/>
              <p:cNvSpPr>
                <a:spLocks/>
              </p:cNvSpPr>
              <p:nvPr/>
            </p:nvSpPr>
            <p:spPr bwMode="auto">
              <a:xfrm>
                <a:off x="2693995" y="2384612"/>
                <a:ext cx="110571" cy="63791"/>
              </a:xfrm>
              <a:custGeom>
                <a:avLst/>
                <a:gdLst>
                  <a:gd name="T0" fmla="*/ 36 w 104"/>
                  <a:gd name="T1" fmla="*/ 56 h 60"/>
                  <a:gd name="T2" fmla="*/ 40 w 104"/>
                  <a:gd name="T3" fmla="*/ 54 h 60"/>
                  <a:gd name="T4" fmla="*/ 42 w 104"/>
                  <a:gd name="T5" fmla="*/ 46 h 60"/>
                  <a:gd name="T6" fmla="*/ 48 w 104"/>
                  <a:gd name="T7" fmla="*/ 44 h 60"/>
                  <a:gd name="T8" fmla="*/ 50 w 104"/>
                  <a:gd name="T9" fmla="*/ 40 h 60"/>
                  <a:gd name="T10" fmla="*/ 52 w 104"/>
                  <a:gd name="T11" fmla="*/ 40 h 60"/>
                  <a:gd name="T12" fmla="*/ 56 w 104"/>
                  <a:gd name="T13" fmla="*/ 42 h 60"/>
                  <a:gd name="T14" fmla="*/ 58 w 104"/>
                  <a:gd name="T15" fmla="*/ 40 h 60"/>
                  <a:gd name="T16" fmla="*/ 62 w 104"/>
                  <a:gd name="T17" fmla="*/ 40 h 60"/>
                  <a:gd name="T18" fmla="*/ 64 w 104"/>
                  <a:gd name="T19" fmla="*/ 36 h 60"/>
                  <a:gd name="T20" fmla="*/ 68 w 104"/>
                  <a:gd name="T21" fmla="*/ 34 h 60"/>
                  <a:gd name="T22" fmla="*/ 70 w 104"/>
                  <a:gd name="T23" fmla="*/ 28 h 60"/>
                  <a:gd name="T24" fmla="*/ 76 w 104"/>
                  <a:gd name="T25" fmla="*/ 24 h 60"/>
                  <a:gd name="T26" fmla="*/ 78 w 104"/>
                  <a:gd name="T27" fmla="*/ 26 h 60"/>
                  <a:gd name="T28" fmla="*/ 80 w 104"/>
                  <a:gd name="T29" fmla="*/ 28 h 60"/>
                  <a:gd name="T30" fmla="*/ 84 w 104"/>
                  <a:gd name="T31" fmla="*/ 28 h 60"/>
                  <a:gd name="T32" fmla="*/ 88 w 104"/>
                  <a:gd name="T33" fmla="*/ 26 h 60"/>
                  <a:gd name="T34" fmla="*/ 92 w 104"/>
                  <a:gd name="T35" fmla="*/ 26 h 60"/>
                  <a:gd name="T36" fmla="*/ 94 w 104"/>
                  <a:gd name="T37" fmla="*/ 22 h 60"/>
                  <a:gd name="T38" fmla="*/ 98 w 104"/>
                  <a:gd name="T39" fmla="*/ 20 h 60"/>
                  <a:gd name="T40" fmla="*/ 104 w 104"/>
                  <a:gd name="T41" fmla="*/ 20 h 60"/>
                  <a:gd name="T42" fmla="*/ 100 w 104"/>
                  <a:gd name="T43" fmla="*/ 12 h 60"/>
                  <a:gd name="T44" fmla="*/ 96 w 104"/>
                  <a:gd name="T45" fmla="*/ 12 h 60"/>
                  <a:gd name="T46" fmla="*/ 96 w 104"/>
                  <a:gd name="T47" fmla="*/ 14 h 60"/>
                  <a:gd name="T48" fmla="*/ 90 w 104"/>
                  <a:gd name="T49" fmla="*/ 10 h 60"/>
                  <a:gd name="T50" fmla="*/ 90 w 104"/>
                  <a:gd name="T51" fmla="*/ 8 h 60"/>
                  <a:gd name="T52" fmla="*/ 96 w 104"/>
                  <a:gd name="T53" fmla="*/ 8 h 60"/>
                  <a:gd name="T54" fmla="*/ 90 w 104"/>
                  <a:gd name="T55" fmla="*/ 4 h 60"/>
                  <a:gd name="T56" fmla="*/ 80 w 104"/>
                  <a:gd name="T57" fmla="*/ 2 h 60"/>
                  <a:gd name="T58" fmla="*/ 68 w 104"/>
                  <a:gd name="T59" fmla="*/ 2 h 60"/>
                  <a:gd name="T60" fmla="*/ 62 w 104"/>
                  <a:gd name="T61" fmla="*/ 0 h 60"/>
                  <a:gd name="T62" fmla="*/ 58 w 104"/>
                  <a:gd name="T63" fmla="*/ 4 h 60"/>
                  <a:gd name="T64" fmla="*/ 52 w 104"/>
                  <a:gd name="T65" fmla="*/ 4 h 60"/>
                  <a:gd name="T66" fmla="*/ 50 w 104"/>
                  <a:gd name="T67" fmla="*/ 6 h 60"/>
                  <a:gd name="T68" fmla="*/ 42 w 104"/>
                  <a:gd name="T69" fmla="*/ 6 h 60"/>
                  <a:gd name="T70" fmla="*/ 34 w 104"/>
                  <a:gd name="T71" fmla="*/ 4 h 60"/>
                  <a:gd name="T72" fmla="*/ 30 w 104"/>
                  <a:gd name="T73" fmla="*/ 2 h 60"/>
                  <a:gd name="T74" fmla="*/ 26 w 104"/>
                  <a:gd name="T75" fmla="*/ 6 h 60"/>
                  <a:gd name="T76" fmla="*/ 20 w 104"/>
                  <a:gd name="T77" fmla="*/ 6 h 60"/>
                  <a:gd name="T78" fmla="*/ 18 w 104"/>
                  <a:gd name="T79" fmla="*/ 10 h 60"/>
                  <a:gd name="T80" fmla="*/ 4 w 104"/>
                  <a:gd name="T81" fmla="*/ 20 h 60"/>
                  <a:gd name="T82" fmla="*/ 0 w 104"/>
                  <a:gd name="T83" fmla="*/ 28 h 60"/>
                  <a:gd name="T84" fmla="*/ 4 w 104"/>
                  <a:gd name="T85" fmla="*/ 30 h 60"/>
                  <a:gd name="T86" fmla="*/ 8 w 104"/>
                  <a:gd name="T87" fmla="*/ 34 h 60"/>
                  <a:gd name="T88" fmla="*/ 12 w 104"/>
                  <a:gd name="T89" fmla="*/ 38 h 60"/>
                  <a:gd name="T90" fmla="*/ 14 w 104"/>
                  <a:gd name="T91" fmla="*/ 40 h 60"/>
                  <a:gd name="T92" fmla="*/ 18 w 104"/>
                  <a:gd name="T93" fmla="*/ 42 h 60"/>
                  <a:gd name="T94" fmla="*/ 20 w 104"/>
                  <a:gd name="T95" fmla="*/ 42 h 60"/>
                  <a:gd name="T96" fmla="*/ 24 w 104"/>
                  <a:gd name="T97" fmla="*/ 42 h 60"/>
                  <a:gd name="T98" fmla="*/ 24 w 104"/>
                  <a:gd name="T99" fmla="*/ 52 h 60"/>
                  <a:gd name="T100" fmla="*/ 30 w 104"/>
                  <a:gd name="T101" fmla="*/ 52 h 60"/>
                  <a:gd name="T102" fmla="*/ 28 w 104"/>
                  <a:gd name="T103" fmla="*/ 56 h 60"/>
                  <a:gd name="T104" fmla="*/ 30 w 104"/>
                  <a:gd name="T105" fmla="*/ 60 h 60"/>
                  <a:gd name="T106" fmla="*/ 34 w 104"/>
                  <a:gd name="T107" fmla="*/ 60 h 60"/>
                  <a:gd name="T108" fmla="*/ 36 w 104"/>
                  <a:gd name="T10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60">
                    <a:moveTo>
                      <a:pt x="36" y="56"/>
                    </a:moveTo>
                    <a:lnTo>
                      <a:pt x="40" y="54"/>
                    </a:lnTo>
                    <a:lnTo>
                      <a:pt x="42" y="46"/>
                    </a:lnTo>
                    <a:lnTo>
                      <a:pt x="48" y="44"/>
                    </a:lnTo>
                    <a:lnTo>
                      <a:pt x="50" y="40"/>
                    </a:lnTo>
                    <a:lnTo>
                      <a:pt x="52" y="40"/>
                    </a:lnTo>
                    <a:lnTo>
                      <a:pt x="56" y="42"/>
                    </a:lnTo>
                    <a:lnTo>
                      <a:pt x="58" y="40"/>
                    </a:lnTo>
                    <a:lnTo>
                      <a:pt x="62" y="40"/>
                    </a:lnTo>
                    <a:lnTo>
                      <a:pt x="64" y="36"/>
                    </a:lnTo>
                    <a:lnTo>
                      <a:pt x="68" y="34"/>
                    </a:lnTo>
                    <a:lnTo>
                      <a:pt x="70" y="28"/>
                    </a:lnTo>
                    <a:lnTo>
                      <a:pt x="76" y="24"/>
                    </a:lnTo>
                    <a:lnTo>
                      <a:pt x="78" y="26"/>
                    </a:lnTo>
                    <a:lnTo>
                      <a:pt x="80" y="28"/>
                    </a:lnTo>
                    <a:lnTo>
                      <a:pt x="84" y="28"/>
                    </a:lnTo>
                    <a:lnTo>
                      <a:pt x="88" y="26"/>
                    </a:lnTo>
                    <a:lnTo>
                      <a:pt x="92" y="26"/>
                    </a:lnTo>
                    <a:lnTo>
                      <a:pt x="94" y="22"/>
                    </a:lnTo>
                    <a:lnTo>
                      <a:pt x="98" y="20"/>
                    </a:lnTo>
                    <a:lnTo>
                      <a:pt x="104" y="20"/>
                    </a:lnTo>
                    <a:lnTo>
                      <a:pt x="100" y="12"/>
                    </a:lnTo>
                    <a:lnTo>
                      <a:pt x="96" y="12"/>
                    </a:lnTo>
                    <a:lnTo>
                      <a:pt x="96" y="14"/>
                    </a:lnTo>
                    <a:lnTo>
                      <a:pt x="90" y="10"/>
                    </a:lnTo>
                    <a:lnTo>
                      <a:pt x="90" y="8"/>
                    </a:lnTo>
                    <a:lnTo>
                      <a:pt x="96" y="8"/>
                    </a:lnTo>
                    <a:lnTo>
                      <a:pt x="90" y="4"/>
                    </a:lnTo>
                    <a:lnTo>
                      <a:pt x="80" y="2"/>
                    </a:lnTo>
                    <a:lnTo>
                      <a:pt x="68" y="2"/>
                    </a:lnTo>
                    <a:lnTo>
                      <a:pt x="62" y="0"/>
                    </a:lnTo>
                    <a:lnTo>
                      <a:pt x="58" y="4"/>
                    </a:lnTo>
                    <a:lnTo>
                      <a:pt x="52" y="4"/>
                    </a:lnTo>
                    <a:lnTo>
                      <a:pt x="50" y="6"/>
                    </a:lnTo>
                    <a:lnTo>
                      <a:pt x="42" y="6"/>
                    </a:lnTo>
                    <a:lnTo>
                      <a:pt x="34" y="4"/>
                    </a:lnTo>
                    <a:lnTo>
                      <a:pt x="30" y="2"/>
                    </a:lnTo>
                    <a:lnTo>
                      <a:pt x="26" y="6"/>
                    </a:lnTo>
                    <a:lnTo>
                      <a:pt x="20" y="6"/>
                    </a:lnTo>
                    <a:lnTo>
                      <a:pt x="18" y="10"/>
                    </a:lnTo>
                    <a:lnTo>
                      <a:pt x="4" y="20"/>
                    </a:lnTo>
                    <a:lnTo>
                      <a:pt x="0" y="28"/>
                    </a:lnTo>
                    <a:lnTo>
                      <a:pt x="4" y="30"/>
                    </a:lnTo>
                    <a:lnTo>
                      <a:pt x="8" y="34"/>
                    </a:lnTo>
                    <a:lnTo>
                      <a:pt x="12" y="38"/>
                    </a:lnTo>
                    <a:lnTo>
                      <a:pt x="14" y="40"/>
                    </a:lnTo>
                    <a:lnTo>
                      <a:pt x="18" y="42"/>
                    </a:lnTo>
                    <a:lnTo>
                      <a:pt x="20" y="42"/>
                    </a:lnTo>
                    <a:lnTo>
                      <a:pt x="24" y="42"/>
                    </a:lnTo>
                    <a:lnTo>
                      <a:pt x="24" y="52"/>
                    </a:lnTo>
                    <a:lnTo>
                      <a:pt x="30" y="52"/>
                    </a:lnTo>
                    <a:lnTo>
                      <a:pt x="28" y="56"/>
                    </a:lnTo>
                    <a:lnTo>
                      <a:pt x="30" y="60"/>
                    </a:lnTo>
                    <a:lnTo>
                      <a:pt x="34" y="60"/>
                    </a:lnTo>
                    <a:lnTo>
                      <a:pt x="36" y="5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3" name="Freeform 50"/>
              <p:cNvSpPr>
                <a:spLocks/>
              </p:cNvSpPr>
              <p:nvPr/>
            </p:nvSpPr>
            <p:spPr bwMode="auto">
              <a:xfrm>
                <a:off x="2745028" y="2484552"/>
                <a:ext cx="63791" cy="68044"/>
              </a:xfrm>
              <a:custGeom>
                <a:avLst/>
                <a:gdLst>
                  <a:gd name="T0" fmla="*/ 52 w 60"/>
                  <a:gd name="T1" fmla="*/ 58 h 64"/>
                  <a:gd name="T2" fmla="*/ 52 w 60"/>
                  <a:gd name="T3" fmla="*/ 52 h 64"/>
                  <a:gd name="T4" fmla="*/ 56 w 60"/>
                  <a:gd name="T5" fmla="*/ 50 h 64"/>
                  <a:gd name="T6" fmla="*/ 56 w 60"/>
                  <a:gd name="T7" fmla="*/ 48 h 64"/>
                  <a:gd name="T8" fmla="*/ 54 w 60"/>
                  <a:gd name="T9" fmla="*/ 44 h 64"/>
                  <a:gd name="T10" fmla="*/ 54 w 60"/>
                  <a:gd name="T11" fmla="*/ 38 h 64"/>
                  <a:gd name="T12" fmla="*/ 54 w 60"/>
                  <a:gd name="T13" fmla="*/ 36 h 64"/>
                  <a:gd name="T14" fmla="*/ 58 w 60"/>
                  <a:gd name="T15" fmla="*/ 38 h 64"/>
                  <a:gd name="T16" fmla="*/ 60 w 60"/>
                  <a:gd name="T17" fmla="*/ 36 h 64"/>
                  <a:gd name="T18" fmla="*/ 56 w 60"/>
                  <a:gd name="T19" fmla="*/ 32 h 64"/>
                  <a:gd name="T20" fmla="*/ 46 w 60"/>
                  <a:gd name="T21" fmla="*/ 22 h 64"/>
                  <a:gd name="T22" fmla="*/ 42 w 60"/>
                  <a:gd name="T23" fmla="*/ 18 h 64"/>
                  <a:gd name="T24" fmla="*/ 42 w 60"/>
                  <a:gd name="T25" fmla="*/ 12 h 64"/>
                  <a:gd name="T26" fmla="*/ 40 w 60"/>
                  <a:gd name="T27" fmla="*/ 8 h 64"/>
                  <a:gd name="T28" fmla="*/ 36 w 60"/>
                  <a:gd name="T29" fmla="*/ 12 h 64"/>
                  <a:gd name="T30" fmla="*/ 30 w 60"/>
                  <a:gd name="T31" fmla="*/ 12 h 64"/>
                  <a:gd name="T32" fmla="*/ 30 w 60"/>
                  <a:gd name="T33" fmla="*/ 10 h 64"/>
                  <a:gd name="T34" fmla="*/ 26 w 60"/>
                  <a:gd name="T35" fmla="*/ 6 h 64"/>
                  <a:gd name="T36" fmla="*/ 22 w 60"/>
                  <a:gd name="T37" fmla="*/ 6 h 64"/>
                  <a:gd name="T38" fmla="*/ 18 w 60"/>
                  <a:gd name="T39" fmla="*/ 6 h 64"/>
                  <a:gd name="T40" fmla="*/ 10 w 60"/>
                  <a:gd name="T41" fmla="*/ 2 h 64"/>
                  <a:gd name="T42" fmla="*/ 4 w 60"/>
                  <a:gd name="T43" fmla="*/ 0 h 64"/>
                  <a:gd name="T44" fmla="*/ 0 w 60"/>
                  <a:gd name="T45" fmla="*/ 6 h 64"/>
                  <a:gd name="T46" fmla="*/ 4 w 60"/>
                  <a:gd name="T47" fmla="*/ 10 h 64"/>
                  <a:gd name="T48" fmla="*/ 4 w 60"/>
                  <a:gd name="T49" fmla="*/ 16 h 64"/>
                  <a:gd name="T50" fmla="*/ 2 w 60"/>
                  <a:gd name="T51" fmla="*/ 18 h 64"/>
                  <a:gd name="T52" fmla="*/ 0 w 60"/>
                  <a:gd name="T53" fmla="*/ 24 h 64"/>
                  <a:gd name="T54" fmla="*/ 4 w 60"/>
                  <a:gd name="T55" fmla="*/ 28 h 64"/>
                  <a:gd name="T56" fmla="*/ 8 w 60"/>
                  <a:gd name="T57" fmla="*/ 28 h 64"/>
                  <a:gd name="T58" fmla="*/ 12 w 60"/>
                  <a:gd name="T59" fmla="*/ 32 h 64"/>
                  <a:gd name="T60" fmla="*/ 14 w 60"/>
                  <a:gd name="T61" fmla="*/ 32 h 64"/>
                  <a:gd name="T62" fmla="*/ 14 w 60"/>
                  <a:gd name="T63" fmla="*/ 30 h 64"/>
                  <a:gd name="T64" fmla="*/ 16 w 60"/>
                  <a:gd name="T65" fmla="*/ 30 h 64"/>
                  <a:gd name="T66" fmla="*/ 14 w 60"/>
                  <a:gd name="T67" fmla="*/ 24 h 64"/>
                  <a:gd name="T68" fmla="*/ 14 w 60"/>
                  <a:gd name="T69" fmla="*/ 22 h 64"/>
                  <a:gd name="T70" fmla="*/ 16 w 60"/>
                  <a:gd name="T71" fmla="*/ 22 h 64"/>
                  <a:gd name="T72" fmla="*/ 18 w 60"/>
                  <a:gd name="T73" fmla="*/ 24 h 64"/>
                  <a:gd name="T74" fmla="*/ 22 w 60"/>
                  <a:gd name="T75" fmla="*/ 28 h 64"/>
                  <a:gd name="T76" fmla="*/ 20 w 60"/>
                  <a:gd name="T77" fmla="*/ 30 h 64"/>
                  <a:gd name="T78" fmla="*/ 22 w 60"/>
                  <a:gd name="T79" fmla="*/ 34 h 64"/>
                  <a:gd name="T80" fmla="*/ 28 w 60"/>
                  <a:gd name="T81" fmla="*/ 36 h 64"/>
                  <a:gd name="T82" fmla="*/ 34 w 60"/>
                  <a:gd name="T83" fmla="*/ 40 h 64"/>
                  <a:gd name="T84" fmla="*/ 38 w 60"/>
                  <a:gd name="T85" fmla="*/ 40 h 64"/>
                  <a:gd name="T86" fmla="*/ 40 w 60"/>
                  <a:gd name="T87" fmla="*/ 42 h 64"/>
                  <a:gd name="T88" fmla="*/ 40 w 60"/>
                  <a:gd name="T89" fmla="*/ 48 h 64"/>
                  <a:gd name="T90" fmla="*/ 36 w 60"/>
                  <a:gd name="T91" fmla="*/ 50 h 64"/>
                  <a:gd name="T92" fmla="*/ 38 w 60"/>
                  <a:gd name="T93" fmla="*/ 56 h 64"/>
                  <a:gd name="T94" fmla="*/ 42 w 60"/>
                  <a:gd name="T95" fmla="*/ 58 h 64"/>
                  <a:gd name="T96" fmla="*/ 42 w 60"/>
                  <a:gd name="T97" fmla="*/ 56 h 64"/>
                  <a:gd name="T98" fmla="*/ 42 w 60"/>
                  <a:gd name="T99" fmla="*/ 54 h 64"/>
                  <a:gd name="T100" fmla="*/ 42 w 60"/>
                  <a:gd name="T101" fmla="*/ 52 h 64"/>
                  <a:gd name="T102" fmla="*/ 46 w 60"/>
                  <a:gd name="T103" fmla="*/ 54 h 64"/>
                  <a:gd name="T104" fmla="*/ 46 w 60"/>
                  <a:gd name="T105" fmla="*/ 56 h 64"/>
                  <a:gd name="T106" fmla="*/ 48 w 60"/>
                  <a:gd name="T107" fmla="*/ 60 h 64"/>
                  <a:gd name="T108" fmla="*/ 50 w 60"/>
                  <a:gd name="T109" fmla="*/ 64 h 64"/>
                  <a:gd name="T110" fmla="*/ 50 w 60"/>
                  <a:gd name="T111" fmla="*/ 64 h 64"/>
                  <a:gd name="T112" fmla="*/ 52 w 60"/>
                  <a:gd name="T113" fmla="*/ 62 h 64"/>
                  <a:gd name="T114" fmla="*/ 50 w 60"/>
                  <a:gd name="T115" fmla="*/ 60 h 64"/>
                  <a:gd name="T116" fmla="*/ 52 w 60"/>
                  <a:gd name="T11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 h="64">
                    <a:moveTo>
                      <a:pt x="52" y="58"/>
                    </a:moveTo>
                    <a:lnTo>
                      <a:pt x="52" y="52"/>
                    </a:lnTo>
                    <a:lnTo>
                      <a:pt x="56" y="50"/>
                    </a:lnTo>
                    <a:lnTo>
                      <a:pt x="56" y="48"/>
                    </a:lnTo>
                    <a:lnTo>
                      <a:pt x="54" y="44"/>
                    </a:lnTo>
                    <a:lnTo>
                      <a:pt x="54" y="38"/>
                    </a:lnTo>
                    <a:lnTo>
                      <a:pt x="54" y="36"/>
                    </a:lnTo>
                    <a:lnTo>
                      <a:pt x="58" y="38"/>
                    </a:lnTo>
                    <a:lnTo>
                      <a:pt x="60" y="36"/>
                    </a:lnTo>
                    <a:lnTo>
                      <a:pt x="56" y="32"/>
                    </a:lnTo>
                    <a:lnTo>
                      <a:pt x="46" y="22"/>
                    </a:lnTo>
                    <a:lnTo>
                      <a:pt x="42" y="18"/>
                    </a:lnTo>
                    <a:lnTo>
                      <a:pt x="42" y="12"/>
                    </a:lnTo>
                    <a:lnTo>
                      <a:pt x="40" y="8"/>
                    </a:lnTo>
                    <a:lnTo>
                      <a:pt x="36" y="12"/>
                    </a:lnTo>
                    <a:lnTo>
                      <a:pt x="30" y="12"/>
                    </a:lnTo>
                    <a:lnTo>
                      <a:pt x="30" y="10"/>
                    </a:lnTo>
                    <a:lnTo>
                      <a:pt x="26" y="6"/>
                    </a:lnTo>
                    <a:lnTo>
                      <a:pt x="22" y="6"/>
                    </a:lnTo>
                    <a:lnTo>
                      <a:pt x="18" y="6"/>
                    </a:lnTo>
                    <a:lnTo>
                      <a:pt x="10" y="2"/>
                    </a:lnTo>
                    <a:lnTo>
                      <a:pt x="4" y="0"/>
                    </a:lnTo>
                    <a:lnTo>
                      <a:pt x="0" y="6"/>
                    </a:lnTo>
                    <a:lnTo>
                      <a:pt x="4" y="10"/>
                    </a:lnTo>
                    <a:lnTo>
                      <a:pt x="4" y="16"/>
                    </a:lnTo>
                    <a:lnTo>
                      <a:pt x="2" y="18"/>
                    </a:lnTo>
                    <a:lnTo>
                      <a:pt x="0" y="24"/>
                    </a:lnTo>
                    <a:lnTo>
                      <a:pt x="4" y="28"/>
                    </a:lnTo>
                    <a:lnTo>
                      <a:pt x="8" y="28"/>
                    </a:lnTo>
                    <a:lnTo>
                      <a:pt x="12" y="32"/>
                    </a:lnTo>
                    <a:lnTo>
                      <a:pt x="14" y="32"/>
                    </a:lnTo>
                    <a:lnTo>
                      <a:pt x="14" y="30"/>
                    </a:lnTo>
                    <a:lnTo>
                      <a:pt x="16" y="30"/>
                    </a:lnTo>
                    <a:lnTo>
                      <a:pt x="14" y="24"/>
                    </a:lnTo>
                    <a:lnTo>
                      <a:pt x="14" y="22"/>
                    </a:lnTo>
                    <a:lnTo>
                      <a:pt x="16" y="22"/>
                    </a:lnTo>
                    <a:lnTo>
                      <a:pt x="18" y="24"/>
                    </a:lnTo>
                    <a:lnTo>
                      <a:pt x="22" y="28"/>
                    </a:lnTo>
                    <a:lnTo>
                      <a:pt x="20" y="30"/>
                    </a:lnTo>
                    <a:lnTo>
                      <a:pt x="22" y="34"/>
                    </a:lnTo>
                    <a:lnTo>
                      <a:pt x="28" y="36"/>
                    </a:lnTo>
                    <a:lnTo>
                      <a:pt x="34" y="40"/>
                    </a:lnTo>
                    <a:lnTo>
                      <a:pt x="38" y="40"/>
                    </a:lnTo>
                    <a:lnTo>
                      <a:pt x="40" y="42"/>
                    </a:lnTo>
                    <a:lnTo>
                      <a:pt x="40" y="48"/>
                    </a:lnTo>
                    <a:lnTo>
                      <a:pt x="36" y="50"/>
                    </a:lnTo>
                    <a:lnTo>
                      <a:pt x="38" y="56"/>
                    </a:lnTo>
                    <a:lnTo>
                      <a:pt x="42" y="58"/>
                    </a:lnTo>
                    <a:lnTo>
                      <a:pt x="42" y="56"/>
                    </a:lnTo>
                    <a:lnTo>
                      <a:pt x="42" y="54"/>
                    </a:lnTo>
                    <a:lnTo>
                      <a:pt x="42" y="52"/>
                    </a:lnTo>
                    <a:lnTo>
                      <a:pt x="46" y="54"/>
                    </a:lnTo>
                    <a:lnTo>
                      <a:pt x="46" y="56"/>
                    </a:lnTo>
                    <a:lnTo>
                      <a:pt x="48" y="60"/>
                    </a:lnTo>
                    <a:lnTo>
                      <a:pt x="50" y="64"/>
                    </a:lnTo>
                    <a:lnTo>
                      <a:pt x="50" y="64"/>
                    </a:lnTo>
                    <a:lnTo>
                      <a:pt x="52" y="62"/>
                    </a:lnTo>
                    <a:lnTo>
                      <a:pt x="50" y="60"/>
                    </a:lnTo>
                    <a:lnTo>
                      <a:pt x="52"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4" name="Freeform 51"/>
              <p:cNvSpPr>
                <a:spLocks noEditPoints="1"/>
              </p:cNvSpPr>
              <p:nvPr/>
            </p:nvSpPr>
            <p:spPr bwMode="auto">
              <a:xfrm>
                <a:off x="2970422" y="2302748"/>
                <a:ext cx="55286" cy="35085"/>
              </a:xfrm>
              <a:custGeom>
                <a:avLst/>
                <a:gdLst>
                  <a:gd name="T0" fmla="*/ 32 w 52"/>
                  <a:gd name="T1" fmla="*/ 20 h 33"/>
                  <a:gd name="T2" fmla="*/ 30 w 52"/>
                  <a:gd name="T3" fmla="*/ 16 h 33"/>
                  <a:gd name="T4" fmla="*/ 24 w 52"/>
                  <a:gd name="T5" fmla="*/ 14 h 33"/>
                  <a:gd name="T6" fmla="*/ 22 w 52"/>
                  <a:gd name="T7" fmla="*/ 16 h 33"/>
                  <a:gd name="T8" fmla="*/ 28 w 52"/>
                  <a:gd name="T9" fmla="*/ 18 h 33"/>
                  <a:gd name="T10" fmla="*/ 32 w 52"/>
                  <a:gd name="T11" fmla="*/ 20 h 33"/>
                  <a:gd name="T12" fmla="*/ 50 w 52"/>
                  <a:gd name="T13" fmla="*/ 18 h 33"/>
                  <a:gd name="T14" fmla="*/ 50 w 52"/>
                  <a:gd name="T15" fmla="*/ 14 h 33"/>
                  <a:gd name="T16" fmla="*/ 52 w 52"/>
                  <a:gd name="T17" fmla="*/ 12 h 33"/>
                  <a:gd name="T18" fmla="*/ 52 w 52"/>
                  <a:gd name="T19" fmla="*/ 6 h 33"/>
                  <a:gd name="T20" fmla="*/ 50 w 52"/>
                  <a:gd name="T21" fmla="*/ 2 h 33"/>
                  <a:gd name="T22" fmla="*/ 44 w 52"/>
                  <a:gd name="T23" fmla="*/ 2 h 33"/>
                  <a:gd name="T24" fmla="*/ 38 w 52"/>
                  <a:gd name="T25" fmla="*/ 0 h 33"/>
                  <a:gd name="T26" fmla="*/ 30 w 52"/>
                  <a:gd name="T27" fmla="*/ 0 h 33"/>
                  <a:gd name="T28" fmla="*/ 24 w 52"/>
                  <a:gd name="T29" fmla="*/ 0 h 33"/>
                  <a:gd name="T30" fmla="*/ 22 w 52"/>
                  <a:gd name="T31" fmla="*/ 4 h 33"/>
                  <a:gd name="T32" fmla="*/ 24 w 52"/>
                  <a:gd name="T33" fmla="*/ 6 h 33"/>
                  <a:gd name="T34" fmla="*/ 30 w 52"/>
                  <a:gd name="T35" fmla="*/ 6 h 33"/>
                  <a:gd name="T36" fmla="*/ 32 w 52"/>
                  <a:gd name="T37" fmla="*/ 14 h 33"/>
                  <a:gd name="T38" fmla="*/ 34 w 52"/>
                  <a:gd name="T39" fmla="*/ 18 h 33"/>
                  <a:gd name="T40" fmla="*/ 38 w 52"/>
                  <a:gd name="T41" fmla="*/ 20 h 33"/>
                  <a:gd name="T42" fmla="*/ 38 w 52"/>
                  <a:gd name="T43" fmla="*/ 22 h 33"/>
                  <a:gd name="T44" fmla="*/ 36 w 52"/>
                  <a:gd name="T45" fmla="*/ 24 h 33"/>
                  <a:gd name="T46" fmla="*/ 24 w 52"/>
                  <a:gd name="T47" fmla="*/ 24 h 33"/>
                  <a:gd name="T48" fmla="*/ 20 w 52"/>
                  <a:gd name="T49" fmla="*/ 24 h 33"/>
                  <a:gd name="T50" fmla="*/ 10 w 52"/>
                  <a:gd name="T51" fmla="*/ 22 h 33"/>
                  <a:gd name="T52" fmla="*/ 6 w 52"/>
                  <a:gd name="T53" fmla="*/ 20 h 33"/>
                  <a:gd name="T54" fmla="*/ 0 w 52"/>
                  <a:gd name="T55" fmla="*/ 22 h 33"/>
                  <a:gd name="T56" fmla="*/ 2 w 52"/>
                  <a:gd name="T57" fmla="*/ 26 h 33"/>
                  <a:gd name="T58" fmla="*/ 10 w 52"/>
                  <a:gd name="T59" fmla="*/ 31 h 33"/>
                  <a:gd name="T60" fmla="*/ 12 w 52"/>
                  <a:gd name="T61" fmla="*/ 33 h 33"/>
                  <a:gd name="T62" fmla="*/ 14 w 52"/>
                  <a:gd name="T63" fmla="*/ 31 h 33"/>
                  <a:gd name="T64" fmla="*/ 20 w 52"/>
                  <a:gd name="T65" fmla="*/ 29 h 33"/>
                  <a:gd name="T66" fmla="*/ 28 w 52"/>
                  <a:gd name="T67" fmla="*/ 31 h 33"/>
                  <a:gd name="T68" fmla="*/ 36 w 52"/>
                  <a:gd name="T69" fmla="*/ 31 h 33"/>
                  <a:gd name="T70" fmla="*/ 40 w 52"/>
                  <a:gd name="T71" fmla="*/ 29 h 33"/>
                  <a:gd name="T72" fmla="*/ 50 w 52"/>
                  <a:gd name="T73" fmla="*/ 31 h 33"/>
                  <a:gd name="T74" fmla="*/ 48 w 52"/>
                  <a:gd name="T75" fmla="*/ 24 h 33"/>
                  <a:gd name="T76" fmla="*/ 50 w 52"/>
                  <a:gd name="T7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33">
                    <a:moveTo>
                      <a:pt x="32" y="20"/>
                    </a:moveTo>
                    <a:lnTo>
                      <a:pt x="30" y="16"/>
                    </a:lnTo>
                    <a:lnTo>
                      <a:pt x="24" y="14"/>
                    </a:lnTo>
                    <a:lnTo>
                      <a:pt x="22" y="16"/>
                    </a:lnTo>
                    <a:lnTo>
                      <a:pt x="28" y="18"/>
                    </a:lnTo>
                    <a:lnTo>
                      <a:pt x="32" y="20"/>
                    </a:lnTo>
                    <a:close/>
                    <a:moveTo>
                      <a:pt x="50" y="18"/>
                    </a:moveTo>
                    <a:lnTo>
                      <a:pt x="50" y="14"/>
                    </a:lnTo>
                    <a:lnTo>
                      <a:pt x="52" y="12"/>
                    </a:lnTo>
                    <a:lnTo>
                      <a:pt x="52" y="6"/>
                    </a:lnTo>
                    <a:lnTo>
                      <a:pt x="50" y="2"/>
                    </a:lnTo>
                    <a:lnTo>
                      <a:pt x="44" y="2"/>
                    </a:lnTo>
                    <a:lnTo>
                      <a:pt x="38" y="0"/>
                    </a:lnTo>
                    <a:lnTo>
                      <a:pt x="30" y="0"/>
                    </a:lnTo>
                    <a:lnTo>
                      <a:pt x="24" y="0"/>
                    </a:lnTo>
                    <a:lnTo>
                      <a:pt x="22" y="4"/>
                    </a:lnTo>
                    <a:lnTo>
                      <a:pt x="24" y="6"/>
                    </a:lnTo>
                    <a:lnTo>
                      <a:pt x="30" y="6"/>
                    </a:lnTo>
                    <a:lnTo>
                      <a:pt x="32" y="14"/>
                    </a:lnTo>
                    <a:lnTo>
                      <a:pt x="34" y="18"/>
                    </a:lnTo>
                    <a:lnTo>
                      <a:pt x="38" y="20"/>
                    </a:lnTo>
                    <a:lnTo>
                      <a:pt x="38" y="22"/>
                    </a:lnTo>
                    <a:lnTo>
                      <a:pt x="36" y="24"/>
                    </a:lnTo>
                    <a:lnTo>
                      <a:pt x="24" y="24"/>
                    </a:lnTo>
                    <a:lnTo>
                      <a:pt x="20" y="24"/>
                    </a:lnTo>
                    <a:lnTo>
                      <a:pt x="10" y="22"/>
                    </a:lnTo>
                    <a:lnTo>
                      <a:pt x="6" y="20"/>
                    </a:lnTo>
                    <a:lnTo>
                      <a:pt x="0" y="22"/>
                    </a:lnTo>
                    <a:lnTo>
                      <a:pt x="2" y="26"/>
                    </a:lnTo>
                    <a:lnTo>
                      <a:pt x="10" y="31"/>
                    </a:lnTo>
                    <a:lnTo>
                      <a:pt x="12" y="33"/>
                    </a:lnTo>
                    <a:lnTo>
                      <a:pt x="14" y="31"/>
                    </a:lnTo>
                    <a:lnTo>
                      <a:pt x="20" y="29"/>
                    </a:lnTo>
                    <a:lnTo>
                      <a:pt x="28" y="31"/>
                    </a:lnTo>
                    <a:lnTo>
                      <a:pt x="36" y="31"/>
                    </a:lnTo>
                    <a:lnTo>
                      <a:pt x="40" y="29"/>
                    </a:lnTo>
                    <a:lnTo>
                      <a:pt x="50" y="31"/>
                    </a:lnTo>
                    <a:lnTo>
                      <a:pt x="48" y="24"/>
                    </a:lnTo>
                    <a:lnTo>
                      <a:pt x="50"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5" name="Freeform 52"/>
              <p:cNvSpPr>
                <a:spLocks/>
              </p:cNvSpPr>
              <p:nvPr/>
            </p:nvSpPr>
            <p:spPr bwMode="auto">
              <a:xfrm>
                <a:off x="3021455" y="2302748"/>
                <a:ext cx="65917" cy="41464"/>
              </a:xfrm>
              <a:custGeom>
                <a:avLst/>
                <a:gdLst>
                  <a:gd name="T0" fmla="*/ 22 w 62"/>
                  <a:gd name="T1" fmla="*/ 31 h 39"/>
                  <a:gd name="T2" fmla="*/ 28 w 62"/>
                  <a:gd name="T3" fmla="*/ 29 h 39"/>
                  <a:gd name="T4" fmla="*/ 32 w 62"/>
                  <a:gd name="T5" fmla="*/ 24 h 39"/>
                  <a:gd name="T6" fmla="*/ 36 w 62"/>
                  <a:gd name="T7" fmla="*/ 24 h 39"/>
                  <a:gd name="T8" fmla="*/ 38 w 62"/>
                  <a:gd name="T9" fmla="*/ 26 h 39"/>
                  <a:gd name="T10" fmla="*/ 44 w 62"/>
                  <a:gd name="T11" fmla="*/ 24 h 39"/>
                  <a:gd name="T12" fmla="*/ 52 w 62"/>
                  <a:gd name="T13" fmla="*/ 26 h 39"/>
                  <a:gd name="T14" fmla="*/ 52 w 62"/>
                  <a:gd name="T15" fmla="*/ 31 h 39"/>
                  <a:gd name="T16" fmla="*/ 54 w 62"/>
                  <a:gd name="T17" fmla="*/ 31 h 39"/>
                  <a:gd name="T18" fmla="*/ 54 w 62"/>
                  <a:gd name="T19" fmla="*/ 29 h 39"/>
                  <a:gd name="T20" fmla="*/ 58 w 62"/>
                  <a:gd name="T21" fmla="*/ 26 h 39"/>
                  <a:gd name="T22" fmla="*/ 62 w 62"/>
                  <a:gd name="T23" fmla="*/ 22 h 39"/>
                  <a:gd name="T24" fmla="*/ 58 w 62"/>
                  <a:gd name="T25" fmla="*/ 18 h 39"/>
                  <a:gd name="T26" fmla="*/ 52 w 62"/>
                  <a:gd name="T27" fmla="*/ 14 h 39"/>
                  <a:gd name="T28" fmla="*/ 46 w 62"/>
                  <a:gd name="T29" fmla="*/ 14 h 39"/>
                  <a:gd name="T30" fmla="*/ 44 w 62"/>
                  <a:gd name="T31" fmla="*/ 14 h 39"/>
                  <a:gd name="T32" fmla="*/ 42 w 62"/>
                  <a:gd name="T33" fmla="*/ 12 h 39"/>
                  <a:gd name="T34" fmla="*/ 36 w 62"/>
                  <a:gd name="T35" fmla="*/ 12 h 39"/>
                  <a:gd name="T36" fmla="*/ 38 w 62"/>
                  <a:gd name="T37" fmla="*/ 10 h 39"/>
                  <a:gd name="T38" fmla="*/ 44 w 62"/>
                  <a:gd name="T39" fmla="*/ 8 h 39"/>
                  <a:gd name="T40" fmla="*/ 44 w 62"/>
                  <a:gd name="T41" fmla="*/ 6 h 39"/>
                  <a:gd name="T42" fmla="*/ 36 w 62"/>
                  <a:gd name="T43" fmla="*/ 8 h 39"/>
                  <a:gd name="T44" fmla="*/ 34 w 62"/>
                  <a:gd name="T45" fmla="*/ 2 h 39"/>
                  <a:gd name="T46" fmla="*/ 30 w 62"/>
                  <a:gd name="T47" fmla="*/ 4 h 39"/>
                  <a:gd name="T48" fmla="*/ 20 w 62"/>
                  <a:gd name="T49" fmla="*/ 0 h 39"/>
                  <a:gd name="T50" fmla="*/ 8 w 62"/>
                  <a:gd name="T51" fmla="*/ 0 h 39"/>
                  <a:gd name="T52" fmla="*/ 4 w 62"/>
                  <a:gd name="T53" fmla="*/ 0 h 39"/>
                  <a:gd name="T54" fmla="*/ 2 w 62"/>
                  <a:gd name="T55" fmla="*/ 2 h 39"/>
                  <a:gd name="T56" fmla="*/ 4 w 62"/>
                  <a:gd name="T57" fmla="*/ 6 h 39"/>
                  <a:gd name="T58" fmla="*/ 4 w 62"/>
                  <a:gd name="T59" fmla="*/ 12 h 39"/>
                  <a:gd name="T60" fmla="*/ 2 w 62"/>
                  <a:gd name="T61" fmla="*/ 14 h 39"/>
                  <a:gd name="T62" fmla="*/ 2 w 62"/>
                  <a:gd name="T63" fmla="*/ 18 h 39"/>
                  <a:gd name="T64" fmla="*/ 0 w 62"/>
                  <a:gd name="T65" fmla="*/ 24 h 39"/>
                  <a:gd name="T66" fmla="*/ 2 w 62"/>
                  <a:gd name="T67" fmla="*/ 31 h 39"/>
                  <a:gd name="T68" fmla="*/ 2 w 62"/>
                  <a:gd name="T69" fmla="*/ 37 h 39"/>
                  <a:gd name="T70" fmla="*/ 2 w 62"/>
                  <a:gd name="T71" fmla="*/ 37 h 39"/>
                  <a:gd name="T72" fmla="*/ 8 w 62"/>
                  <a:gd name="T73" fmla="*/ 39 h 39"/>
                  <a:gd name="T74" fmla="*/ 10 w 62"/>
                  <a:gd name="T75" fmla="*/ 33 h 39"/>
                  <a:gd name="T76" fmla="*/ 10 w 62"/>
                  <a:gd name="T77" fmla="*/ 29 h 39"/>
                  <a:gd name="T78" fmla="*/ 14 w 62"/>
                  <a:gd name="T79" fmla="*/ 29 h 39"/>
                  <a:gd name="T80" fmla="*/ 20 w 62"/>
                  <a:gd name="T81" fmla="*/ 26 h 39"/>
                  <a:gd name="T82" fmla="*/ 20 w 62"/>
                  <a:gd name="T83" fmla="*/ 31 h 39"/>
                  <a:gd name="T84" fmla="*/ 22 w 62"/>
                  <a:gd name="T8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39">
                    <a:moveTo>
                      <a:pt x="22" y="31"/>
                    </a:moveTo>
                    <a:lnTo>
                      <a:pt x="28" y="29"/>
                    </a:lnTo>
                    <a:lnTo>
                      <a:pt x="32" y="24"/>
                    </a:lnTo>
                    <a:lnTo>
                      <a:pt x="36" y="24"/>
                    </a:lnTo>
                    <a:lnTo>
                      <a:pt x="38" y="26"/>
                    </a:lnTo>
                    <a:lnTo>
                      <a:pt x="44" y="24"/>
                    </a:lnTo>
                    <a:lnTo>
                      <a:pt x="52" y="26"/>
                    </a:lnTo>
                    <a:lnTo>
                      <a:pt x="52" y="31"/>
                    </a:lnTo>
                    <a:lnTo>
                      <a:pt x="54" y="31"/>
                    </a:lnTo>
                    <a:lnTo>
                      <a:pt x="54" y="29"/>
                    </a:lnTo>
                    <a:lnTo>
                      <a:pt x="58" y="26"/>
                    </a:lnTo>
                    <a:lnTo>
                      <a:pt x="62" y="22"/>
                    </a:lnTo>
                    <a:lnTo>
                      <a:pt x="58" y="18"/>
                    </a:lnTo>
                    <a:lnTo>
                      <a:pt x="52" y="14"/>
                    </a:lnTo>
                    <a:lnTo>
                      <a:pt x="46" y="14"/>
                    </a:lnTo>
                    <a:lnTo>
                      <a:pt x="44" y="14"/>
                    </a:lnTo>
                    <a:lnTo>
                      <a:pt x="42" y="12"/>
                    </a:lnTo>
                    <a:lnTo>
                      <a:pt x="36" y="12"/>
                    </a:lnTo>
                    <a:lnTo>
                      <a:pt x="38" y="10"/>
                    </a:lnTo>
                    <a:lnTo>
                      <a:pt x="44" y="8"/>
                    </a:lnTo>
                    <a:lnTo>
                      <a:pt x="44" y="6"/>
                    </a:lnTo>
                    <a:lnTo>
                      <a:pt x="36" y="8"/>
                    </a:lnTo>
                    <a:lnTo>
                      <a:pt x="34" y="2"/>
                    </a:lnTo>
                    <a:lnTo>
                      <a:pt x="30" y="4"/>
                    </a:lnTo>
                    <a:lnTo>
                      <a:pt x="20" y="0"/>
                    </a:lnTo>
                    <a:lnTo>
                      <a:pt x="8" y="0"/>
                    </a:lnTo>
                    <a:lnTo>
                      <a:pt x="4" y="0"/>
                    </a:lnTo>
                    <a:lnTo>
                      <a:pt x="2" y="2"/>
                    </a:lnTo>
                    <a:lnTo>
                      <a:pt x="4" y="6"/>
                    </a:lnTo>
                    <a:lnTo>
                      <a:pt x="4" y="12"/>
                    </a:lnTo>
                    <a:lnTo>
                      <a:pt x="2" y="14"/>
                    </a:lnTo>
                    <a:lnTo>
                      <a:pt x="2" y="18"/>
                    </a:lnTo>
                    <a:lnTo>
                      <a:pt x="0" y="24"/>
                    </a:lnTo>
                    <a:lnTo>
                      <a:pt x="2" y="31"/>
                    </a:lnTo>
                    <a:lnTo>
                      <a:pt x="2" y="37"/>
                    </a:lnTo>
                    <a:lnTo>
                      <a:pt x="2" y="37"/>
                    </a:lnTo>
                    <a:lnTo>
                      <a:pt x="8" y="39"/>
                    </a:lnTo>
                    <a:lnTo>
                      <a:pt x="10" y="33"/>
                    </a:lnTo>
                    <a:lnTo>
                      <a:pt x="10" y="29"/>
                    </a:lnTo>
                    <a:lnTo>
                      <a:pt x="14" y="29"/>
                    </a:lnTo>
                    <a:lnTo>
                      <a:pt x="20" y="26"/>
                    </a:lnTo>
                    <a:lnTo>
                      <a:pt x="20" y="31"/>
                    </a:lnTo>
                    <a:lnTo>
                      <a:pt x="22" y="3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6" name="Freeform 53"/>
              <p:cNvSpPr>
                <a:spLocks noEditPoints="1"/>
              </p:cNvSpPr>
              <p:nvPr/>
            </p:nvSpPr>
            <p:spPr bwMode="auto">
              <a:xfrm>
                <a:off x="2798187" y="2516447"/>
                <a:ext cx="104192" cy="55286"/>
              </a:xfrm>
              <a:custGeom>
                <a:avLst/>
                <a:gdLst>
                  <a:gd name="T0" fmla="*/ 16 w 98"/>
                  <a:gd name="T1" fmla="*/ 8 h 52"/>
                  <a:gd name="T2" fmla="*/ 18 w 98"/>
                  <a:gd name="T3" fmla="*/ 12 h 52"/>
                  <a:gd name="T4" fmla="*/ 28 w 98"/>
                  <a:gd name="T5" fmla="*/ 46 h 52"/>
                  <a:gd name="T6" fmla="*/ 30 w 98"/>
                  <a:gd name="T7" fmla="*/ 42 h 52"/>
                  <a:gd name="T8" fmla="*/ 28 w 98"/>
                  <a:gd name="T9" fmla="*/ 46 h 52"/>
                  <a:gd name="T10" fmla="*/ 24 w 98"/>
                  <a:gd name="T11" fmla="*/ 48 h 52"/>
                  <a:gd name="T12" fmla="*/ 22 w 98"/>
                  <a:gd name="T13" fmla="*/ 44 h 52"/>
                  <a:gd name="T14" fmla="*/ 20 w 98"/>
                  <a:gd name="T15" fmla="*/ 50 h 52"/>
                  <a:gd name="T16" fmla="*/ 54 w 98"/>
                  <a:gd name="T17" fmla="*/ 18 h 52"/>
                  <a:gd name="T18" fmla="*/ 56 w 98"/>
                  <a:gd name="T19" fmla="*/ 12 h 52"/>
                  <a:gd name="T20" fmla="*/ 54 w 98"/>
                  <a:gd name="T21" fmla="*/ 10 h 52"/>
                  <a:gd name="T22" fmla="*/ 52 w 98"/>
                  <a:gd name="T23" fmla="*/ 10 h 52"/>
                  <a:gd name="T24" fmla="*/ 40 w 98"/>
                  <a:gd name="T25" fmla="*/ 14 h 52"/>
                  <a:gd name="T26" fmla="*/ 26 w 98"/>
                  <a:gd name="T27" fmla="*/ 18 h 52"/>
                  <a:gd name="T28" fmla="*/ 20 w 98"/>
                  <a:gd name="T29" fmla="*/ 10 h 52"/>
                  <a:gd name="T30" fmla="*/ 20 w 98"/>
                  <a:gd name="T31" fmla="*/ 16 h 52"/>
                  <a:gd name="T32" fmla="*/ 12 w 98"/>
                  <a:gd name="T33" fmla="*/ 10 h 52"/>
                  <a:gd name="T34" fmla="*/ 14 w 98"/>
                  <a:gd name="T35" fmla="*/ 10 h 52"/>
                  <a:gd name="T36" fmla="*/ 8 w 98"/>
                  <a:gd name="T37" fmla="*/ 8 h 52"/>
                  <a:gd name="T38" fmla="*/ 4 w 98"/>
                  <a:gd name="T39" fmla="*/ 8 h 52"/>
                  <a:gd name="T40" fmla="*/ 6 w 98"/>
                  <a:gd name="T41" fmla="*/ 18 h 52"/>
                  <a:gd name="T42" fmla="*/ 2 w 98"/>
                  <a:gd name="T43" fmla="*/ 22 h 52"/>
                  <a:gd name="T44" fmla="*/ 0 w 98"/>
                  <a:gd name="T45" fmla="*/ 30 h 52"/>
                  <a:gd name="T46" fmla="*/ 12 w 98"/>
                  <a:gd name="T47" fmla="*/ 30 h 52"/>
                  <a:gd name="T48" fmla="*/ 14 w 98"/>
                  <a:gd name="T49" fmla="*/ 34 h 52"/>
                  <a:gd name="T50" fmla="*/ 22 w 98"/>
                  <a:gd name="T51" fmla="*/ 32 h 52"/>
                  <a:gd name="T52" fmla="*/ 26 w 98"/>
                  <a:gd name="T53" fmla="*/ 42 h 52"/>
                  <a:gd name="T54" fmla="*/ 30 w 98"/>
                  <a:gd name="T55" fmla="*/ 38 h 52"/>
                  <a:gd name="T56" fmla="*/ 32 w 98"/>
                  <a:gd name="T57" fmla="*/ 40 h 52"/>
                  <a:gd name="T58" fmla="*/ 34 w 98"/>
                  <a:gd name="T59" fmla="*/ 46 h 52"/>
                  <a:gd name="T60" fmla="*/ 38 w 98"/>
                  <a:gd name="T61" fmla="*/ 52 h 52"/>
                  <a:gd name="T62" fmla="*/ 50 w 98"/>
                  <a:gd name="T63" fmla="*/ 46 h 52"/>
                  <a:gd name="T64" fmla="*/ 46 w 98"/>
                  <a:gd name="T65" fmla="*/ 40 h 52"/>
                  <a:gd name="T66" fmla="*/ 44 w 98"/>
                  <a:gd name="T67" fmla="*/ 36 h 52"/>
                  <a:gd name="T68" fmla="*/ 44 w 98"/>
                  <a:gd name="T69" fmla="*/ 30 h 52"/>
                  <a:gd name="T70" fmla="*/ 56 w 98"/>
                  <a:gd name="T71" fmla="*/ 24 h 52"/>
                  <a:gd name="T72" fmla="*/ 54 w 98"/>
                  <a:gd name="T73" fmla="*/ 20 h 52"/>
                  <a:gd name="T74" fmla="*/ 96 w 98"/>
                  <a:gd name="T75" fmla="*/ 42 h 52"/>
                  <a:gd name="T76" fmla="*/ 94 w 98"/>
                  <a:gd name="T77" fmla="*/ 26 h 52"/>
                  <a:gd name="T78" fmla="*/ 92 w 98"/>
                  <a:gd name="T79" fmla="*/ 18 h 52"/>
                  <a:gd name="T80" fmla="*/ 84 w 98"/>
                  <a:gd name="T81" fmla="*/ 10 h 52"/>
                  <a:gd name="T82" fmla="*/ 76 w 98"/>
                  <a:gd name="T83" fmla="*/ 6 h 52"/>
                  <a:gd name="T84" fmla="*/ 70 w 98"/>
                  <a:gd name="T85" fmla="*/ 6 h 52"/>
                  <a:gd name="T86" fmla="*/ 60 w 98"/>
                  <a:gd name="T87" fmla="*/ 0 h 52"/>
                  <a:gd name="T88" fmla="*/ 56 w 98"/>
                  <a:gd name="T89" fmla="*/ 6 h 52"/>
                  <a:gd name="T90" fmla="*/ 56 w 98"/>
                  <a:gd name="T91" fmla="*/ 12 h 52"/>
                  <a:gd name="T92" fmla="*/ 64 w 98"/>
                  <a:gd name="T93" fmla="*/ 14 h 52"/>
                  <a:gd name="T94" fmla="*/ 72 w 98"/>
                  <a:gd name="T95" fmla="*/ 18 h 52"/>
                  <a:gd name="T96" fmla="*/ 78 w 98"/>
                  <a:gd name="T97" fmla="*/ 24 h 52"/>
                  <a:gd name="T98" fmla="*/ 86 w 98"/>
                  <a:gd name="T99" fmla="*/ 22 h 52"/>
                  <a:gd name="T100" fmla="*/ 88 w 98"/>
                  <a:gd name="T101" fmla="*/ 30 h 52"/>
                  <a:gd name="T102" fmla="*/ 82 w 98"/>
                  <a:gd name="T103" fmla="*/ 34 h 52"/>
                  <a:gd name="T104" fmla="*/ 82 w 98"/>
                  <a:gd name="T105" fmla="*/ 44 h 52"/>
                  <a:gd name="T106" fmla="*/ 92 w 98"/>
                  <a:gd name="T107"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52">
                    <a:moveTo>
                      <a:pt x="16" y="10"/>
                    </a:moveTo>
                    <a:lnTo>
                      <a:pt x="16" y="8"/>
                    </a:lnTo>
                    <a:lnTo>
                      <a:pt x="18" y="10"/>
                    </a:lnTo>
                    <a:lnTo>
                      <a:pt x="18" y="12"/>
                    </a:lnTo>
                    <a:lnTo>
                      <a:pt x="16" y="10"/>
                    </a:lnTo>
                    <a:close/>
                    <a:moveTo>
                      <a:pt x="28" y="46"/>
                    </a:moveTo>
                    <a:lnTo>
                      <a:pt x="30" y="44"/>
                    </a:lnTo>
                    <a:lnTo>
                      <a:pt x="30" y="42"/>
                    </a:lnTo>
                    <a:lnTo>
                      <a:pt x="26" y="44"/>
                    </a:lnTo>
                    <a:lnTo>
                      <a:pt x="28" y="46"/>
                    </a:lnTo>
                    <a:close/>
                    <a:moveTo>
                      <a:pt x="26" y="50"/>
                    </a:moveTo>
                    <a:lnTo>
                      <a:pt x="24" y="48"/>
                    </a:lnTo>
                    <a:lnTo>
                      <a:pt x="24" y="46"/>
                    </a:lnTo>
                    <a:lnTo>
                      <a:pt x="22" y="44"/>
                    </a:lnTo>
                    <a:lnTo>
                      <a:pt x="20" y="46"/>
                    </a:lnTo>
                    <a:lnTo>
                      <a:pt x="20" y="50"/>
                    </a:lnTo>
                    <a:lnTo>
                      <a:pt x="26" y="50"/>
                    </a:lnTo>
                    <a:close/>
                    <a:moveTo>
                      <a:pt x="54" y="18"/>
                    </a:moveTo>
                    <a:lnTo>
                      <a:pt x="60" y="16"/>
                    </a:lnTo>
                    <a:lnTo>
                      <a:pt x="56" y="12"/>
                    </a:lnTo>
                    <a:lnTo>
                      <a:pt x="56" y="12"/>
                    </a:lnTo>
                    <a:lnTo>
                      <a:pt x="54" y="10"/>
                    </a:lnTo>
                    <a:lnTo>
                      <a:pt x="54" y="8"/>
                    </a:lnTo>
                    <a:lnTo>
                      <a:pt x="52" y="10"/>
                    </a:lnTo>
                    <a:lnTo>
                      <a:pt x="46" y="12"/>
                    </a:lnTo>
                    <a:lnTo>
                      <a:pt x="40" y="14"/>
                    </a:lnTo>
                    <a:lnTo>
                      <a:pt x="36" y="18"/>
                    </a:lnTo>
                    <a:lnTo>
                      <a:pt x="26" y="18"/>
                    </a:lnTo>
                    <a:lnTo>
                      <a:pt x="24" y="14"/>
                    </a:lnTo>
                    <a:lnTo>
                      <a:pt x="20" y="10"/>
                    </a:lnTo>
                    <a:lnTo>
                      <a:pt x="18" y="14"/>
                    </a:lnTo>
                    <a:lnTo>
                      <a:pt x="20" y="16"/>
                    </a:lnTo>
                    <a:lnTo>
                      <a:pt x="12" y="14"/>
                    </a:lnTo>
                    <a:lnTo>
                      <a:pt x="12" y="10"/>
                    </a:lnTo>
                    <a:lnTo>
                      <a:pt x="14" y="10"/>
                    </a:lnTo>
                    <a:lnTo>
                      <a:pt x="14" y="10"/>
                    </a:lnTo>
                    <a:lnTo>
                      <a:pt x="10" y="6"/>
                    </a:lnTo>
                    <a:lnTo>
                      <a:pt x="8" y="8"/>
                    </a:lnTo>
                    <a:lnTo>
                      <a:pt x="4" y="6"/>
                    </a:lnTo>
                    <a:lnTo>
                      <a:pt x="4" y="8"/>
                    </a:lnTo>
                    <a:lnTo>
                      <a:pt x="4" y="14"/>
                    </a:lnTo>
                    <a:lnTo>
                      <a:pt x="6" y="18"/>
                    </a:lnTo>
                    <a:lnTo>
                      <a:pt x="6" y="20"/>
                    </a:lnTo>
                    <a:lnTo>
                      <a:pt x="2" y="22"/>
                    </a:lnTo>
                    <a:lnTo>
                      <a:pt x="2" y="28"/>
                    </a:lnTo>
                    <a:lnTo>
                      <a:pt x="0" y="30"/>
                    </a:lnTo>
                    <a:lnTo>
                      <a:pt x="2" y="32"/>
                    </a:lnTo>
                    <a:lnTo>
                      <a:pt x="12" y="30"/>
                    </a:lnTo>
                    <a:lnTo>
                      <a:pt x="12" y="34"/>
                    </a:lnTo>
                    <a:lnTo>
                      <a:pt x="14" y="34"/>
                    </a:lnTo>
                    <a:lnTo>
                      <a:pt x="16" y="32"/>
                    </a:lnTo>
                    <a:lnTo>
                      <a:pt x="22" y="32"/>
                    </a:lnTo>
                    <a:lnTo>
                      <a:pt x="22" y="34"/>
                    </a:lnTo>
                    <a:lnTo>
                      <a:pt x="26" y="42"/>
                    </a:lnTo>
                    <a:lnTo>
                      <a:pt x="28" y="42"/>
                    </a:lnTo>
                    <a:lnTo>
                      <a:pt x="30" y="38"/>
                    </a:lnTo>
                    <a:lnTo>
                      <a:pt x="34" y="38"/>
                    </a:lnTo>
                    <a:lnTo>
                      <a:pt x="32" y="40"/>
                    </a:lnTo>
                    <a:lnTo>
                      <a:pt x="32" y="42"/>
                    </a:lnTo>
                    <a:lnTo>
                      <a:pt x="34" y="46"/>
                    </a:lnTo>
                    <a:lnTo>
                      <a:pt x="34" y="52"/>
                    </a:lnTo>
                    <a:lnTo>
                      <a:pt x="38" y="52"/>
                    </a:lnTo>
                    <a:lnTo>
                      <a:pt x="42" y="52"/>
                    </a:lnTo>
                    <a:lnTo>
                      <a:pt x="50" y="46"/>
                    </a:lnTo>
                    <a:lnTo>
                      <a:pt x="50" y="44"/>
                    </a:lnTo>
                    <a:lnTo>
                      <a:pt x="46" y="40"/>
                    </a:lnTo>
                    <a:lnTo>
                      <a:pt x="46" y="36"/>
                    </a:lnTo>
                    <a:lnTo>
                      <a:pt x="44" y="36"/>
                    </a:lnTo>
                    <a:lnTo>
                      <a:pt x="42" y="32"/>
                    </a:lnTo>
                    <a:lnTo>
                      <a:pt x="44" y="30"/>
                    </a:lnTo>
                    <a:lnTo>
                      <a:pt x="50" y="30"/>
                    </a:lnTo>
                    <a:lnTo>
                      <a:pt x="56" y="24"/>
                    </a:lnTo>
                    <a:lnTo>
                      <a:pt x="56" y="22"/>
                    </a:lnTo>
                    <a:lnTo>
                      <a:pt x="54" y="20"/>
                    </a:lnTo>
                    <a:lnTo>
                      <a:pt x="54" y="18"/>
                    </a:lnTo>
                    <a:close/>
                    <a:moveTo>
                      <a:pt x="96" y="42"/>
                    </a:moveTo>
                    <a:lnTo>
                      <a:pt x="98" y="32"/>
                    </a:lnTo>
                    <a:lnTo>
                      <a:pt x="94" y="26"/>
                    </a:lnTo>
                    <a:lnTo>
                      <a:pt x="96" y="22"/>
                    </a:lnTo>
                    <a:lnTo>
                      <a:pt x="92" y="18"/>
                    </a:lnTo>
                    <a:lnTo>
                      <a:pt x="90" y="14"/>
                    </a:lnTo>
                    <a:lnTo>
                      <a:pt x="84" y="10"/>
                    </a:lnTo>
                    <a:lnTo>
                      <a:pt x="78" y="6"/>
                    </a:lnTo>
                    <a:lnTo>
                      <a:pt x="76" y="6"/>
                    </a:lnTo>
                    <a:lnTo>
                      <a:pt x="72" y="6"/>
                    </a:lnTo>
                    <a:lnTo>
                      <a:pt x="70" y="6"/>
                    </a:lnTo>
                    <a:lnTo>
                      <a:pt x="68" y="2"/>
                    </a:lnTo>
                    <a:lnTo>
                      <a:pt x="60" y="0"/>
                    </a:lnTo>
                    <a:lnTo>
                      <a:pt x="58" y="4"/>
                    </a:lnTo>
                    <a:lnTo>
                      <a:pt x="56" y="6"/>
                    </a:lnTo>
                    <a:lnTo>
                      <a:pt x="56" y="12"/>
                    </a:lnTo>
                    <a:lnTo>
                      <a:pt x="56" y="12"/>
                    </a:lnTo>
                    <a:lnTo>
                      <a:pt x="60" y="16"/>
                    </a:lnTo>
                    <a:lnTo>
                      <a:pt x="64" y="14"/>
                    </a:lnTo>
                    <a:lnTo>
                      <a:pt x="70" y="16"/>
                    </a:lnTo>
                    <a:lnTo>
                      <a:pt x="72" y="18"/>
                    </a:lnTo>
                    <a:lnTo>
                      <a:pt x="78" y="22"/>
                    </a:lnTo>
                    <a:lnTo>
                      <a:pt x="78" y="24"/>
                    </a:lnTo>
                    <a:lnTo>
                      <a:pt x="82" y="26"/>
                    </a:lnTo>
                    <a:lnTo>
                      <a:pt x="86" y="22"/>
                    </a:lnTo>
                    <a:lnTo>
                      <a:pt x="86" y="26"/>
                    </a:lnTo>
                    <a:lnTo>
                      <a:pt x="88" y="30"/>
                    </a:lnTo>
                    <a:lnTo>
                      <a:pt x="82" y="30"/>
                    </a:lnTo>
                    <a:lnTo>
                      <a:pt x="82" y="34"/>
                    </a:lnTo>
                    <a:lnTo>
                      <a:pt x="80" y="34"/>
                    </a:lnTo>
                    <a:lnTo>
                      <a:pt x="82" y="44"/>
                    </a:lnTo>
                    <a:lnTo>
                      <a:pt x="86" y="48"/>
                    </a:lnTo>
                    <a:lnTo>
                      <a:pt x="92" y="42"/>
                    </a:lnTo>
                    <a:lnTo>
                      <a:pt x="96" y="4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7" name="Freeform 54"/>
              <p:cNvSpPr>
                <a:spLocks noEditPoints="1"/>
              </p:cNvSpPr>
              <p:nvPr/>
            </p:nvSpPr>
            <p:spPr bwMode="auto">
              <a:xfrm>
                <a:off x="3179868" y="2352717"/>
                <a:ext cx="6379" cy="8506"/>
              </a:xfrm>
              <a:custGeom>
                <a:avLst/>
                <a:gdLst>
                  <a:gd name="T0" fmla="*/ 4 w 6"/>
                  <a:gd name="T1" fmla="*/ 4 h 8"/>
                  <a:gd name="T2" fmla="*/ 4 w 6"/>
                  <a:gd name="T3" fmla="*/ 4 h 8"/>
                  <a:gd name="T4" fmla="*/ 2 w 6"/>
                  <a:gd name="T5" fmla="*/ 4 h 8"/>
                  <a:gd name="T6" fmla="*/ 2 w 6"/>
                  <a:gd name="T7" fmla="*/ 4 h 8"/>
                  <a:gd name="T8" fmla="*/ 2 w 6"/>
                  <a:gd name="T9" fmla="*/ 4 h 8"/>
                  <a:gd name="T10" fmla="*/ 0 w 6"/>
                  <a:gd name="T11" fmla="*/ 4 h 8"/>
                  <a:gd name="T12" fmla="*/ 0 w 6"/>
                  <a:gd name="T13" fmla="*/ 2 h 8"/>
                  <a:gd name="T14" fmla="*/ 0 w 6"/>
                  <a:gd name="T15" fmla="*/ 2 h 8"/>
                  <a:gd name="T16" fmla="*/ 0 w 6"/>
                  <a:gd name="T17" fmla="*/ 0 h 8"/>
                  <a:gd name="T18" fmla="*/ 2 w 6"/>
                  <a:gd name="T19" fmla="*/ 0 h 8"/>
                  <a:gd name="T20" fmla="*/ 2 w 6"/>
                  <a:gd name="T21" fmla="*/ 2 h 8"/>
                  <a:gd name="T22" fmla="*/ 2 w 6"/>
                  <a:gd name="T23" fmla="*/ 4 h 8"/>
                  <a:gd name="T24" fmla="*/ 4 w 6"/>
                  <a:gd name="T25" fmla="*/ 4 h 8"/>
                  <a:gd name="T26" fmla="*/ 6 w 6"/>
                  <a:gd name="T27" fmla="*/ 6 h 8"/>
                  <a:gd name="T28" fmla="*/ 6 w 6"/>
                  <a:gd name="T29" fmla="*/ 6 h 8"/>
                  <a:gd name="T30" fmla="*/ 4 w 6"/>
                  <a:gd name="T31" fmla="*/ 4 h 8"/>
                  <a:gd name="T32" fmla="*/ 4 w 6"/>
                  <a:gd name="T33" fmla="*/ 4 h 8"/>
                  <a:gd name="T34" fmla="*/ 4 w 6"/>
                  <a:gd name="T35" fmla="*/ 6 h 8"/>
                  <a:gd name="T36" fmla="*/ 4 w 6"/>
                  <a:gd name="T37" fmla="*/ 6 h 8"/>
                  <a:gd name="T38" fmla="*/ 4 w 6"/>
                  <a:gd name="T39" fmla="*/ 6 h 8"/>
                  <a:gd name="T40" fmla="*/ 4 w 6"/>
                  <a:gd name="T41" fmla="*/ 6 h 8"/>
                  <a:gd name="T42" fmla="*/ 4 w 6"/>
                  <a:gd name="T43" fmla="*/ 8 h 8"/>
                  <a:gd name="T44" fmla="*/ 4 w 6"/>
                  <a:gd name="T45" fmla="*/ 8 h 8"/>
                  <a:gd name="T46" fmla="*/ 6 w 6"/>
                  <a:gd name="T47" fmla="*/ 8 h 8"/>
                  <a:gd name="T48" fmla="*/ 6 w 6"/>
                  <a:gd name="T49" fmla="*/ 8 h 8"/>
                  <a:gd name="T50" fmla="*/ 6 w 6"/>
                  <a:gd name="T51" fmla="*/ 6 h 8"/>
                  <a:gd name="T52" fmla="*/ 6 w 6"/>
                  <a:gd name="T5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 h="8">
                    <a:moveTo>
                      <a:pt x="4" y="4"/>
                    </a:moveTo>
                    <a:lnTo>
                      <a:pt x="4" y="4"/>
                    </a:lnTo>
                    <a:lnTo>
                      <a:pt x="2" y="4"/>
                    </a:lnTo>
                    <a:lnTo>
                      <a:pt x="2" y="4"/>
                    </a:lnTo>
                    <a:lnTo>
                      <a:pt x="2" y="4"/>
                    </a:lnTo>
                    <a:lnTo>
                      <a:pt x="0" y="4"/>
                    </a:lnTo>
                    <a:lnTo>
                      <a:pt x="0" y="2"/>
                    </a:lnTo>
                    <a:lnTo>
                      <a:pt x="0" y="2"/>
                    </a:lnTo>
                    <a:lnTo>
                      <a:pt x="0" y="0"/>
                    </a:lnTo>
                    <a:lnTo>
                      <a:pt x="2" y="0"/>
                    </a:lnTo>
                    <a:lnTo>
                      <a:pt x="2" y="2"/>
                    </a:lnTo>
                    <a:lnTo>
                      <a:pt x="2" y="4"/>
                    </a:lnTo>
                    <a:lnTo>
                      <a:pt x="4" y="4"/>
                    </a:lnTo>
                    <a:close/>
                    <a:moveTo>
                      <a:pt x="6" y="6"/>
                    </a:moveTo>
                    <a:lnTo>
                      <a:pt x="6" y="6"/>
                    </a:lnTo>
                    <a:lnTo>
                      <a:pt x="4" y="4"/>
                    </a:lnTo>
                    <a:lnTo>
                      <a:pt x="4" y="4"/>
                    </a:lnTo>
                    <a:lnTo>
                      <a:pt x="4" y="6"/>
                    </a:lnTo>
                    <a:lnTo>
                      <a:pt x="4" y="6"/>
                    </a:lnTo>
                    <a:lnTo>
                      <a:pt x="4" y="6"/>
                    </a:lnTo>
                    <a:lnTo>
                      <a:pt x="4" y="6"/>
                    </a:lnTo>
                    <a:lnTo>
                      <a:pt x="4" y="8"/>
                    </a:lnTo>
                    <a:lnTo>
                      <a:pt x="4" y="8"/>
                    </a:lnTo>
                    <a:lnTo>
                      <a:pt x="6" y="8"/>
                    </a:lnTo>
                    <a:lnTo>
                      <a:pt x="6" y="8"/>
                    </a:lnTo>
                    <a:lnTo>
                      <a:pt x="6" y="6"/>
                    </a:lnTo>
                    <a:lnTo>
                      <a:pt x="6"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8" name="Freeform 55"/>
              <p:cNvSpPr>
                <a:spLocks noEditPoints="1"/>
              </p:cNvSpPr>
              <p:nvPr/>
            </p:nvSpPr>
            <p:spPr bwMode="auto">
              <a:xfrm>
                <a:off x="3190500" y="2482426"/>
                <a:ext cx="23390" cy="27642"/>
              </a:xfrm>
              <a:custGeom>
                <a:avLst/>
                <a:gdLst>
                  <a:gd name="T0" fmla="*/ 22 w 22"/>
                  <a:gd name="T1" fmla="*/ 0 h 26"/>
                  <a:gd name="T2" fmla="*/ 18 w 22"/>
                  <a:gd name="T3" fmla="*/ 4 h 26"/>
                  <a:gd name="T4" fmla="*/ 16 w 22"/>
                  <a:gd name="T5" fmla="*/ 4 h 26"/>
                  <a:gd name="T6" fmla="*/ 18 w 22"/>
                  <a:gd name="T7" fmla="*/ 2 h 26"/>
                  <a:gd name="T8" fmla="*/ 22 w 22"/>
                  <a:gd name="T9" fmla="*/ 0 h 26"/>
                  <a:gd name="T10" fmla="*/ 22 w 22"/>
                  <a:gd name="T11" fmla="*/ 0 h 26"/>
                  <a:gd name="T12" fmla="*/ 4 w 22"/>
                  <a:gd name="T13" fmla="*/ 26 h 26"/>
                  <a:gd name="T14" fmla="*/ 10 w 22"/>
                  <a:gd name="T15" fmla="*/ 24 h 26"/>
                  <a:gd name="T16" fmla="*/ 14 w 22"/>
                  <a:gd name="T17" fmla="*/ 24 h 26"/>
                  <a:gd name="T18" fmla="*/ 14 w 22"/>
                  <a:gd name="T19" fmla="*/ 20 h 26"/>
                  <a:gd name="T20" fmla="*/ 14 w 22"/>
                  <a:gd name="T21" fmla="*/ 18 h 26"/>
                  <a:gd name="T22" fmla="*/ 14 w 22"/>
                  <a:gd name="T23" fmla="*/ 14 h 26"/>
                  <a:gd name="T24" fmla="*/ 16 w 22"/>
                  <a:gd name="T25" fmla="*/ 10 h 26"/>
                  <a:gd name="T26" fmla="*/ 8 w 22"/>
                  <a:gd name="T27" fmla="*/ 12 h 26"/>
                  <a:gd name="T28" fmla="*/ 2 w 22"/>
                  <a:gd name="T29" fmla="*/ 14 h 26"/>
                  <a:gd name="T30" fmla="*/ 6 w 22"/>
                  <a:gd name="T31" fmla="*/ 14 h 26"/>
                  <a:gd name="T32" fmla="*/ 6 w 22"/>
                  <a:gd name="T33" fmla="*/ 16 h 26"/>
                  <a:gd name="T34" fmla="*/ 6 w 22"/>
                  <a:gd name="T35" fmla="*/ 18 h 26"/>
                  <a:gd name="T36" fmla="*/ 6 w 22"/>
                  <a:gd name="T37" fmla="*/ 20 h 26"/>
                  <a:gd name="T38" fmla="*/ 6 w 22"/>
                  <a:gd name="T39" fmla="*/ 22 h 26"/>
                  <a:gd name="T40" fmla="*/ 4 w 22"/>
                  <a:gd name="T41" fmla="*/ 22 h 26"/>
                  <a:gd name="T42" fmla="*/ 4 w 22"/>
                  <a:gd name="T43" fmla="*/ 24 h 26"/>
                  <a:gd name="T44" fmla="*/ 0 w 22"/>
                  <a:gd name="T45" fmla="*/ 26 h 26"/>
                  <a:gd name="T46" fmla="*/ 0 w 22"/>
                  <a:gd name="T47" fmla="*/ 26 h 26"/>
                  <a:gd name="T48" fmla="*/ 4 w 22"/>
                  <a:gd name="T4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6">
                    <a:moveTo>
                      <a:pt x="22" y="0"/>
                    </a:moveTo>
                    <a:lnTo>
                      <a:pt x="18" y="4"/>
                    </a:lnTo>
                    <a:lnTo>
                      <a:pt x="16" y="4"/>
                    </a:lnTo>
                    <a:lnTo>
                      <a:pt x="18" y="2"/>
                    </a:lnTo>
                    <a:lnTo>
                      <a:pt x="22" y="0"/>
                    </a:lnTo>
                    <a:lnTo>
                      <a:pt x="22" y="0"/>
                    </a:lnTo>
                    <a:close/>
                    <a:moveTo>
                      <a:pt x="4" y="26"/>
                    </a:moveTo>
                    <a:lnTo>
                      <a:pt x="10" y="24"/>
                    </a:lnTo>
                    <a:lnTo>
                      <a:pt x="14" y="24"/>
                    </a:lnTo>
                    <a:lnTo>
                      <a:pt x="14" y="20"/>
                    </a:lnTo>
                    <a:lnTo>
                      <a:pt x="14" y="18"/>
                    </a:lnTo>
                    <a:lnTo>
                      <a:pt x="14" y="14"/>
                    </a:lnTo>
                    <a:lnTo>
                      <a:pt x="16" y="10"/>
                    </a:lnTo>
                    <a:lnTo>
                      <a:pt x="8" y="12"/>
                    </a:lnTo>
                    <a:lnTo>
                      <a:pt x="2" y="14"/>
                    </a:lnTo>
                    <a:lnTo>
                      <a:pt x="6" y="14"/>
                    </a:lnTo>
                    <a:lnTo>
                      <a:pt x="6" y="16"/>
                    </a:lnTo>
                    <a:lnTo>
                      <a:pt x="6" y="18"/>
                    </a:lnTo>
                    <a:lnTo>
                      <a:pt x="6" y="20"/>
                    </a:lnTo>
                    <a:lnTo>
                      <a:pt x="6" y="22"/>
                    </a:lnTo>
                    <a:lnTo>
                      <a:pt x="4" y="22"/>
                    </a:lnTo>
                    <a:lnTo>
                      <a:pt x="4" y="24"/>
                    </a:lnTo>
                    <a:lnTo>
                      <a:pt x="0" y="26"/>
                    </a:lnTo>
                    <a:lnTo>
                      <a:pt x="0" y="26"/>
                    </a:lnTo>
                    <a:lnTo>
                      <a:pt x="4"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09" name="Freeform 56"/>
              <p:cNvSpPr>
                <a:spLocks noEditPoints="1"/>
              </p:cNvSpPr>
              <p:nvPr/>
            </p:nvSpPr>
            <p:spPr bwMode="auto">
              <a:xfrm>
                <a:off x="2719511" y="2405876"/>
                <a:ext cx="85054" cy="91434"/>
              </a:xfrm>
              <a:custGeom>
                <a:avLst/>
                <a:gdLst>
                  <a:gd name="T0" fmla="*/ 28 w 80"/>
                  <a:gd name="T1" fmla="*/ 74 h 86"/>
                  <a:gd name="T2" fmla="*/ 18 w 80"/>
                  <a:gd name="T3" fmla="*/ 64 h 86"/>
                  <a:gd name="T4" fmla="*/ 0 w 80"/>
                  <a:gd name="T5" fmla="*/ 42 h 86"/>
                  <a:gd name="T6" fmla="*/ 6 w 80"/>
                  <a:gd name="T7" fmla="*/ 40 h 86"/>
                  <a:gd name="T8" fmla="*/ 12 w 80"/>
                  <a:gd name="T9" fmla="*/ 36 h 86"/>
                  <a:gd name="T10" fmla="*/ 18 w 80"/>
                  <a:gd name="T11" fmla="*/ 26 h 86"/>
                  <a:gd name="T12" fmla="*/ 26 w 80"/>
                  <a:gd name="T13" fmla="*/ 20 h 86"/>
                  <a:gd name="T14" fmla="*/ 32 w 80"/>
                  <a:gd name="T15" fmla="*/ 22 h 86"/>
                  <a:gd name="T16" fmla="*/ 38 w 80"/>
                  <a:gd name="T17" fmla="*/ 20 h 86"/>
                  <a:gd name="T18" fmla="*/ 44 w 80"/>
                  <a:gd name="T19" fmla="*/ 14 h 86"/>
                  <a:gd name="T20" fmla="*/ 52 w 80"/>
                  <a:gd name="T21" fmla="*/ 4 h 86"/>
                  <a:gd name="T22" fmla="*/ 56 w 80"/>
                  <a:gd name="T23" fmla="*/ 8 h 86"/>
                  <a:gd name="T24" fmla="*/ 64 w 80"/>
                  <a:gd name="T25" fmla="*/ 6 h 86"/>
                  <a:gd name="T26" fmla="*/ 70 w 80"/>
                  <a:gd name="T27" fmla="*/ 2 h 86"/>
                  <a:gd name="T28" fmla="*/ 80 w 80"/>
                  <a:gd name="T29" fmla="*/ 0 h 86"/>
                  <a:gd name="T30" fmla="*/ 80 w 80"/>
                  <a:gd name="T31" fmla="*/ 10 h 86"/>
                  <a:gd name="T32" fmla="*/ 70 w 80"/>
                  <a:gd name="T33" fmla="*/ 28 h 86"/>
                  <a:gd name="T34" fmla="*/ 68 w 80"/>
                  <a:gd name="T35" fmla="*/ 52 h 86"/>
                  <a:gd name="T36" fmla="*/ 66 w 80"/>
                  <a:gd name="T37" fmla="*/ 48 h 86"/>
                  <a:gd name="T38" fmla="*/ 66 w 80"/>
                  <a:gd name="T39" fmla="*/ 44 h 86"/>
                  <a:gd name="T40" fmla="*/ 66 w 80"/>
                  <a:gd name="T41" fmla="*/ 56 h 86"/>
                  <a:gd name="T42" fmla="*/ 66 w 80"/>
                  <a:gd name="T43" fmla="*/ 64 h 86"/>
                  <a:gd name="T44" fmla="*/ 62 w 80"/>
                  <a:gd name="T45" fmla="*/ 74 h 86"/>
                  <a:gd name="T46" fmla="*/ 60 w 80"/>
                  <a:gd name="T47" fmla="*/ 86 h 86"/>
                  <a:gd name="T48" fmla="*/ 54 w 80"/>
                  <a:gd name="T49" fmla="*/ 84 h 86"/>
                  <a:gd name="T50" fmla="*/ 46 w 80"/>
                  <a:gd name="T51" fmla="*/ 80 h 86"/>
                  <a:gd name="T52" fmla="*/ 34 w 80"/>
                  <a:gd name="T53" fmla="*/ 76 h 86"/>
                  <a:gd name="T54" fmla="*/ 22 w 80"/>
                  <a:gd name="T55" fmla="*/ 58 h 86"/>
                  <a:gd name="T56" fmla="*/ 16 w 80"/>
                  <a:gd name="T57" fmla="*/ 50 h 86"/>
                  <a:gd name="T58" fmla="*/ 20 w 80"/>
                  <a:gd name="T59" fmla="*/ 58 h 86"/>
                  <a:gd name="T60" fmla="*/ 34 w 80"/>
                  <a:gd name="T61" fmla="*/ 74 h 86"/>
                  <a:gd name="T62" fmla="*/ 44 w 80"/>
                  <a:gd name="T63" fmla="*/ 78 h 86"/>
                  <a:gd name="T64" fmla="*/ 32 w 80"/>
                  <a:gd name="T65" fmla="*/ 56 h 86"/>
                  <a:gd name="T66" fmla="*/ 28 w 80"/>
                  <a:gd name="T67"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86">
                    <a:moveTo>
                      <a:pt x="34" y="76"/>
                    </a:moveTo>
                    <a:lnTo>
                      <a:pt x="28" y="74"/>
                    </a:lnTo>
                    <a:lnTo>
                      <a:pt x="20" y="68"/>
                    </a:lnTo>
                    <a:lnTo>
                      <a:pt x="18" y="64"/>
                    </a:lnTo>
                    <a:lnTo>
                      <a:pt x="2" y="46"/>
                    </a:lnTo>
                    <a:lnTo>
                      <a:pt x="0" y="42"/>
                    </a:lnTo>
                    <a:lnTo>
                      <a:pt x="0" y="40"/>
                    </a:lnTo>
                    <a:lnTo>
                      <a:pt x="6" y="40"/>
                    </a:lnTo>
                    <a:lnTo>
                      <a:pt x="10" y="40"/>
                    </a:lnTo>
                    <a:lnTo>
                      <a:pt x="12" y="36"/>
                    </a:lnTo>
                    <a:lnTo>
                      <a:pt x="16" y="34"/>
                    </a:lnTo>
                    <a:lnTo>
                      <a:pt x="18" y="26"/>
                    </a:lnTo>
                    <a:lnTo>
                      <a:pt x="24" y="24"/>
                    </a:lnTo>
                    <a:lnTo>
                      <a:pt x="26" y="20"/>
                    </a:lnTo>
                    <a:lnTo>
                      <a:pt x="28" y="20"/>
                    </a:lnTo>
                    <a:lnTo>
                      <a:pt x="32" y="22"/>
                    </a:lnTo>
                    <a:lnTo>
                      <a:pt x="34" y="20"/>
                    </a:lnTo>
                    <a:lnTo>
                      <a:pt x="38" y="20"/>
                    </a:lnTo>
                    <a:lnTo>
                      <a:pt x="40" y="16"/>
                    </a:lnTo>
                    <a:lnTo>
                      <a:pt x="44" y="14"/>
                    </a:lnTo>
                    <a:lnTo>
                      <a:pt x="46" y="8"/>
                    </a:lnTo>
                    <a:lnTo>
                      <a:pt x="52" y="4"/>
                    </a:lnTo>
                    <a:lnTo>
                      <a:pt x="54" y="6"/>
                    </a:lnTo>
                    <a:lnTo>
                      <a:pt x="56" y="8"/>
                    </a:lnTo>
                    <a:lnTo>
                      <a:pt x="60" y="8"/>
                    </a:lnTo>
                    <a:lnTo>
                      <a:pt x="64" y="6"/>
                    </a:lnTo>
                    <a:lnTo>
                      <a:pt x="68" y="6"/>
                    </a:lnTo>
                    <a:lnTo>
                      <a:pt x="70" y="2"/>
                    </a:lnTo>
                    <a:lnTo>
                      <a:pt x="74" y="0"/>
                    </a:lnTo>
                    <a:lnTo>
                      <a:pt x="80" y="0"/>
                    </a:lnTo>
                    <a:lnTo>
                      <a:pt x="78" y="4"/>
                    </a:lnTo>
                    <a:lnTo>
                      <a:pt x="80" y="10"/>
                    </a:lnTo>
                    <a:lnTo>
                      <a:pt x="76" y="18"/>
                    </a:lnTo>
                    <a:lnTo>
                      <a:pt x="70" y="28"/>
                    </a:lnTo>
                    <a:lnTo>
                      <a:pt x="68" y="42"/>
                    </a:lnTo>
                    <a:lnTo>
                      <a:pt x="68" y="52"/>
                    </a:lnTo>
                    <a:lnTo>
                      <a:pt x="66" y="52"/>
                    </a:lnTo>
                    <a:lnTo>
                      <a:pt x="66" y="48"/>
                    </a:lnTo>
                    <a:lnTo>
                      <a:pt x="66" y="46"/>
                    </a:lnTo>
                    <a:lnTo>
                      <a:pt x="66" y="44"/>
                    </a:lnTo>
                    <a:lnTo>
                      <a:pt x="64" y="50"/>
                    </a:lnTo>
                    <a:lnTo>
                      <a:pt x="66" y="56"/>
                    </a:lnTo>
                    <a:lnTo>
                      <a:pt x="62" y="60"/>
                    </a:lnTo>
                    <a:lnTo>
                      <a:pt x="66" y="64"/>
                    </a:lnTo>
                    <a:lnTo>
                      <a:pt x="66" y="66"/>
                    </a:lnTo>
                    <a:lnTo>
                      <a:pt x="62" y="74"/>
                    </a:lnTo>
                    <a:lnTo>
                      <a:pt x="64" y="82"/>
                    </a:lnTo>
                    <a:lnTo>
                      <a:pt x="60" y="86"/>
                    </a:lnTo>
                    <a:lnTo>
                      <a:pt x="54" y="86"/>
                    </a:lnTo>
                    <a:lnTo>
                      <a:pt x="54" y="84"/>
                    </a:lnTo>
                    <a:lnTo>
                      <a:pt x="50" y="80"/>
                    </a:lnTo>
                    <a:lnTo>
                      <a:pt x="46" y="80"/>
                    </a:lnTo>
                    <a:lnTo>
                      <a:pt x="42" y="80"/>
                    </a:lnTo>
                    <a:lnTo>
                      <a:pt x="34" y="76"/>
                    </a:lnTo>
                    <a:close/>
                    <a:moveTo>
                      <a:pt x="20" y="58"/>
                    </a:moveTo>
                    <a:lnTo>
                      <a:pt x="22" y="58"/>
                    </a:lnTo>
                    <a:lnTo>
                      <a:pt x="24" y="54"/>
                    </a:lnTo>
                    <a:lnTo>
                      <a:pt x="16" y="50"/>
                    </a:lnTo>
                    <a:lnTo>
                      <a:pt x="14" y="54"/>
                    </a:lnTo>
                    <a:lnTo>
                      <a:pt x="20" y="58"/>
                    </a:lnTo>
                    <a:close/>
                    <a:moveTo>
                      <a:pt x="30" y="72"/>
                    </a:moveTo>
                    <a:lnTo>
                      <a:pt x="34" y="74"/>
                    </a:lnTo>
                    <a:lnTo>
                      <a:pt x="40" y="78"/>
                    </a:lnTo>
                    <a:lnTo>
                      <a:pt x="44" y="78"/>
                    </a:lnTo>
                    <a:lnTo>
                      <a:pt x="46" y="74"/>
                    </a:lnTo>
                    <a:lnTo>
                      <a:pt x="32" y="56"/>
                    </a:lnTo>
                    <a:lnTo>
                      <a:pt x="26" y="56"/>
                    </a:lnTo>
                    <a:lnTo>
                      <a:pt x="28" y="68"/>
                    </a:lnTo>
                    <a:lnTo>
                      <a:pt x="30" y="7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0" name="Freeform 57"/>
              <p:cNvSpPr>
                <a:spLocks/>
              </p:cNvSpPr>
              <p:nvPr/>
            </p:nvSpPr>
            <p:spPr bwMode="auto">
              <a:xfrm>
                <a:off x="3422274" y="1732882"/>
                <a:ext cx="4253" cy="8506"/>
              </a:xfrm>
              <a:custGeom>
                <a:avLst/>
                <a:gdLst>
                  <a:gd name="T0" fmla="*/ 4 w 4"/>
                  <a:gd name="T1" fmla="*/ 0 h 8"/>
                  <a:gd name="T2" fmla="*/ 2 w 4"/>
                  <a:gd name="T3" fmla="*/ 4 h 8"/>
                  <a:gd name="T4" fmla="*/ 4 w 4"/>
                  <a:gd name="T5" fmla="*/ 6 h 8"/>
                  <a:gd name="T6" fmla="*/ 2 w 4"/>
                  <a:gd name="T7" fmla="*/ 8 h 8"/>
                  <a:gd name="T8" fmla="*/ 0 w 4"/>
                  <a:gd name="T9" fmla="*/ 4 h 8"/>
                  <a:gd name="T10" fmla="*/ 2 w 4"/>
                  <a:gd name="T11" fmla="*/ 0 h 8"/>
                  <a:gd name="T12" fmla="*/ 4 w 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4" y="0"/>
                    </a:moveTo>
                    <a:lnTo>
                      <a:pt x="2" y="4"/>
                    </a:lnTo>
                    <a:lnTo>
                      <a:pt x="4" y="6"/>
                    </a:lnTo>
                    <a:lnTo>
                      <a:pt x="2" y="8"/>
                    </a:lnTo>
                    <a:lnTo>
                      <a:pt x="0" y="4"/>
                    </a:lnTo>
                    <a:lnTo>
                      <a:pt x="2" y="0"/>
                    </a:lnTo>
                    <a:lnTo>
                      <a:pt x="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1" name="Freeform 58"/>
              <p:cNvSpPr>
                <a:spLocks noEditPoints="1"/>
              </p:cNvSpPr>
              <p:nvPr/>
            </p:nvSpPr>
            <p:spPr bwMode="auto">
              <a:xfrm>
                <a:off x="2275101" y="1086468"/>
                <a:ext cx="1449116" cy="749543"/>
              </a:xfrm>
              <a:custGeom>
                <a:avLst/>
                <a:gdLst>
                  <a:gd name="T0" fmla="*/ 379 w 681"/>
                  <a:gd name="T1" fmla="*/ 99 h 351"/>
                  <a:gd name="T2" fmla="*/ 332 w 681"/>
                  <a:gd name="T3" fmla="*/ 81 h 351"/>
                  <a:gd name="T4" fmla="*/ 271 w 681"/>
                  <a:gd name="T5" fmla="*/ 84 h 351"/>
                  <a:gd name="T6" fmla="*/ 319 w 681"/>
                  <a:gd name="T7" fmla="*/ 100 h 351"/>
                  <a:gd name="T8" fmla="*/ 375 w 681"/>
                  <a:gd name="T9" fmla="*/ 78 h 351"/>
                  <a:gd name="T10" fmla="*/ 319 w 681"/>
                  <a:gd name="T11" fmla="*/ 50 h 351"/>
                  <a:gd name="T12" fmla="*/ 381 w 681"/>
                  <a:gd name="T13" fmla="*/ 51 h 351"/>
                  <a:gd name="T14" fmla="*/ 357 w 681"/>
                  <a:gd name="T15" fmla="*/ 36 h 351"/>
                  <a:gd name="T16" fmla="*/ 331 w 681"/>
                  <a:gd name="T17" fmla="*/ 44 h 351"/>
                  <a:gd name="T18" fmla="*/ 373 w 681"/>
                  <a:gd name="T19" fmla="*/ 35 h 351"/>
                  <a:gd name="T20" fmla="*/ 463 w 681"/>
                  <a:gd name="T21" fmla="*/ 29 h 351"/>
                  <a:gd name="T22" fmla="*/ 484 w 681"/>
                  <a:gd name="T23" fmla="*/ 24 h 351"/>
                  <a:gd name="T24" fmla="*/ 510 w 681"/>
                  <a:gd name="T25" fmla="*/ 11 h 351"/>
                  <a:gd name="T26" fmla="*/ 270 w 681"/>
                  <a:gd name="T27" fmla="*/ 75 h 351"/>
                  <a:gd name="T28" fmla="*/ 453 w 681"/>
                  <a:gd name="T29" fmla="*/ 56 h 351"/>
                  <a:gd name="T30" fmla="*/ 454 w 681"/>
                  <a:gd name="T31" fmla="*/ 41 h 351"/>
                  <a:gd name="T32" fmla="*/ 447 w 681"/>
                  <a:gd name="T33" fmla="*/ 50 h 351"/>
                  <a:gd name="T34" fmla="*/ 410 w 681"/>
                  <a:gd name="T35" fmla="*/ 46 h 351"/>
                  <a:gd name="T36" fmla="*/ 444 w 681"/>
                  <a:gd name="T37" fmla="*/ 59 h 351"/>
                  <a:gd name="T38" fmla="*/ 405 w 681"/>
                  <a:gd name="T39" fmla="*/ 150 h 351"/>
                  <a:gd name="T40" fmla="*/ 383 w 681"/>
                  <a:gd name="T41" fmla="*/ 258 h 351"/>
                  <a:gd name="T42" fmla="*/ 377 w 681"/>
                  <a:gd name="T43" fmla="*/ 249 h 351"/>
                  <a:gd name="T44" fmla="*/ 547 w 681"/>
                  <a:gd name="T45" fmla="*/ 276 h 351"/>
                  <a:gd name="T46" fmla="*/ 547 w 681"/>
                  <a:gd name="T47" fmla="*/ 299 h 351"/>
                  <a:gd name="T48" fmla="*/ 641 w 681"/>
                  <a:gd name="T49" fmla="*/ 1 h 351"/>
                  <a:gd name="T50" fmla="*/ 541 w 681"/>
                  <a:gd name="T51" fmla="*/ 6 h 351"/>
                  <a:gd name="T52" fmla="*/ 573 w 681"/>
                  <a:gd name="T53" fmla="*/ 16 h 351"/>
                  <a:gd name="T54" fmla="*/ 507 w 681"/>
                  <a:gd name="T55" fmla="*/ 35 h 351"/>
                  <a:gd name="T56" fmla="*/ 544 w 681"/>
                  <a:gd name="T57" fmla="*/ 42 h 351"/>
                  <a:gd name="T58" fmla="*/ 611 w 681"/>
                  <a:gd name="T59" fmla="*/ 20 h 351"/>
                  <a:gd name="T60" fmla="*/ 488 w 681"/>
                  <a:gd name="T61" fmla="*/ 106 h 351"/>
                  <a:gd name="T62" fmla="*/ 553 w 681"/>
                  <a:gd name="T63" fmla="*/ 97 h 351"/>
                  <a:gd name="T64" fmla="*/ 535 w 681"/>
                  <a:gd name="T65" fmla="*/ 78 h 351"/>
                  <a:gd name="T66" fmla="*/ 478 w 681"/>
                  <a:gd name="T67" fmla="*/ 76 h 351"/>
                  <a:gd name="T68" fmla="*/ 446 w 681"/>
                  <a:gd name="T69" fmla="*/ 94 h 351"/>
                  <a:gd name="T70" fmla="*/ 518 w 681"/>
                  <a:gd name="T71" fmla="*/ 109 h 351"/>
                  <a:gd name="T72" fmla="*/ 502 w 681"/>
                  <a:gd name="T73" fmla="*/ 155 h 351"/>
                  <a:gd name="T74" fmla="*/ 552 w 681"/>
                  <a:gd name="T75" fmla="*/ 152 h 351"/>
                  <a:gd name="T76" fmla="*/ 499 w 681"/>
                  <a:gd name="T77" fmla="*/ 99 h 351"/>
                  <a:gd name="T78" fmla="*/ 23 w 681"/>
                  <a:gd name="T79" fmla="*/ 244 h 351"/>
                  <a:gd name="T80" fmla="*/ 3 w 681"/>
                  <a:gd name="T81" fmla="*/ 243 h 351"/>
                  <a:gd name="T82" fmla="*/ 506 w 681"/>
                  <a:gd name="T83" fmla="*/ 310 h 351"/>
                  <a:gd name="T84" fmla="*/ 540 w 681"/>
                  <a:gd name="T85" fmla="*/ 262 h 351"/>
                  <a:gd name="T86" fmla="*/ 552 w 681"/>
                  <a:gd name="T87" fmla="*/ 230 h 351"/>
                  <a:gd name="T88" fmla="*/ 526 w 681"/>
                  <a:gd name="T89" fmla="*/ 186 h 351"/>
                  <a:gd name="T90" fmla="*/ 492 w 681"/>
                  <a:gd name="T91" fmla="*/ 167 h 351"/>
                  <a:gd name="T92" fmla="*/ 398 w 681"/>
                  <a:gd name="T93" fmla="*/ 238 h 351"/>
                  <a:gd name="T94" fmla="*/ 326 w 681"/>
                  <a:gd name="T95" fmla="*/ 194 h 351"/>
                  <a:gd name="T96" fmla="*/ 402 w 681"/>
                  <a:gd name="T97" fmla="*/ 131 h 351"/>
                  <a:gd name="T98" fmla="*/ 457 w 681"/>
                  <a:gd name="T99" fmla="*/ 98 h 351"/>
                  <a:gd name="T100" fmla="*/ 417 w 681"/>
                  <a:gd name="T101" fmla="*/ 90 h 351"/>
                  <a:gd name="T102" fmla="*/ 377 w 681"/>
                  <a:gd name="T103" fmla="*/ 118 h 351"/>
                  <a:gd name="T104" fmla="*/ 289 w 681"/>
                  <a:gd name="T105" fmla="*/ 123 h 351"/>
                  <a:gd name="T106" fmla="*/ 199 w 681"/>
                  <a:gd name="T107" fmla="*/ 102 h 351"/>
                  <a:gd name="T108" fmla="*/ 137 w 681"/>
                  <a:gd name="T109" fmla="*/ 107 h 351"/>
                  <a:gd name="T110" fmla="*/ 28 w 681"/>
                  <a:gd name="T111" fmla="*/ 242 h 351"/>
                  <a:gd name="T112" fmla="*/ 36 w 681"/>
                  <a:gd name="T113" fmla="*/ 274 h 351"/>
                  <a:gd name="T114" fmla="*/ 324 w 681"/>
                  <a:gd name="T115" fmla="*/ 310 h 351"/>
                  <a:gd name="T116" fmla="*/ 349 w 681"/>
                  <a:gd name="T117" fmla="*/ 343 h 351"/>
                  <a:gd name="T118" fmla="*/ 473 w 681"/>
                  <a:gd name="T119" fmla="*/ 323 h 351"/>
                  <a:gd name="T120" fmla="*/ 485 w 681"/>
                  <a:gd name="T121" fmla="*/ 290 h 351"/>
                  <a:gd name="T122" fmla="*/ 480 w 681"/>
                  <a:gd name="T123" fmla="*/ 29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1" h="351">
                    <a:moveTo>
                      <a:pt x="338" y="108"/>
                    </a:moveTo>
                    <a:cubicBezTo>
                      <a:pt x="340" y="107"/>
                      <a:pt x="340" y="107"/>
                      <a:pt x="340" y="107"/>
                    </a:cubicBezTo>
                    <a:cubicBezTo>
                      <a:pt x="342" y="107"/>
                      <a:pt x="342" y="107"/>
                      <a:pt x="342" y="107"/>
                    </a:cubicBezTo>
                    <a:cubicBezTo>
                      <a:pt x="341" y="109"/>
                      <a:pt x="341" y="109"/>
                      <a:pt x="341" y="109"/>
                    </a:cubicBezTo>
                    <a:lnTo>
                      <a:pt x="338" y="108"/>
                    </a:lnTo>
                    <a:close/>
                    <a:moveTo>
                      <a:pt x="354" y="107"/>
                    </a:moveTo>
                    <a:cubicBezTo>
                      <a:pt x="354" y="105"/>
                      <a:pt x="354" y="105"/>
                      <a:pt x="354" y="105"/>
                    </a:cubicBezTo>
                    <a:cubicBezTo>
                      <a:pt x="353" y="105"/>
                      <a:pt x="353" y="105"/>
                      <a:pt x="353" y="105"/>
                    </a:cubicBezTo>
                    <a:cubicBezTo>
                      <a:pt x="351" y="107"/>
                      <a:pt x="351" y="107"/>
                      <a:pt x="351" y="107"/>
                    </a:cubicBezTo>
                    <a:lnTo>
                      <a:pt x="354" y="107"/>
                    </a:lnTo>
                    <a:close/>
                    <a:moveTo>
                      <a:pt x="365" y="65"/>
                    </a:moveTo>
                    <a:cubicBezTo>
                      <a:pt x="361" y="66"/>
                      <a:pt x="361" y="66"/>
                      <a:pt x="361" y="66"/>
                    </a:cubicBezTo>
                    <a:cubicBezTo>
                      <a:pt x="356" y="66"/>
                      <a:pt x="356" y="66"/>
                      <a:pt x="356" y="66"/>
                    </a:cubicBezTo>
                    <a:cubicBezTo>
                      <a:pt x="353" y="67"/>
                      <a:pt x="353" y="67"/>
                      <a:pt x="353" y="67"/>
                    </a:cubicBezTo>
                    <a:cubicBezTo>
                      <a:pt x="355" y="68"/>
                      <a:pt x="355" y="68"/>
                      <a:pt x="355" y="68"/>
                    </a:cubicBezTo>
                    <a:cubicBezTo>
                      <a:pt x="357" y="70"/>
                      <a:pt x="357" y="70"/>
                      <a:pt x="357" y="70"/>
                    </a:cubicBezTo>
                    <a:cubicBezTo>
                      <a:pt x="359" y="73"/>
                      <a:pt x="359" y="73"/>
                      <a:pt x="359" y="73"/>
                    </a:cubicBezTo>
                    <a:cubicBezTo>
                      <a:pt x="363" y="69"/>
                      <a:pt x="363" y="69"/>
                      <a:pt x="363" y="69"/>
                    </a:cubicBezTo>
                    <a:cubicBezTo>
                      <a:pt x="366" y="69"/>
                      <a:pt x="366" y="69"/>
                      <a:pt x="366" y="69"/>
                    </a:cubicBezTo>
                    <a:cubicBezTo>
                      <a:pt x="368" y="67"/>
                      <a:pt x="368" y="67"/>
                      <a:pt x="368" y="67"/>
                    </a:cubicBezTo>
                    <a:cubicBezTo>
                      <a:pt x="368" y="66"/>
                      <a:pt x="368" y="66"/>
                      <a:pt x="368" y="66"/>
                    </a:cubicBezTo>
                    <a:lnTo>
                      <a:pt x="365" y="65"/>
                    </a:lnTo>
                    <a:close/>
                    <a:moveTo>
                      <a:pt x="369" y="92"/>
                    </a:moveTo>
                    <a:cubicBezTo>
                      <a:pt x="369" y="91"/>
                      <a:pt x="369" y="91"/>
                      <a:pt x="369" y="91"/>
                    </a:cubicBezTo>
                    <a:cubicBezTo>
                      <a:pt x="367" y="91"/>
                      <a:pt x="367" y="91"/>
                      <a:pt x="367" y="91"/>
                    </a:cubicBezTo>
                    <a:cubicBezTo>
                      <a:pt x="367" y="92"/>
                      <a:pt x="367" y="92"/>
                      <a:pt x="367" y="92"/>
                    </a:cubicBezTo>
                    <a:lnTo>
                      <a:pt x="369" y="92"/>
                    </a:lnTo>
                    <a:close/>
                    <a:moveTo>
                      <a:pt x="402" y="48"/>
                    </a:moveTo>
                    <a:cubicBezTo>
                      <a:pt x="402" y="47"/>
                      <a:pt x="402" y="47"/>
                      <a:pt x="402" y="47"/>
                    </a:cubicBezTo>
                    <a:cubicBezTo>
                      <a:pt x="396" y="47"/>
                      <a:pt x="396" y="47"/>
                      <a:pt x="396" y="47"/>
                    </a:cubicBezTo>
                    <a:cubicBezTo>
                      <a:pt x="393" y="47"/>
                      <a:pt x="393" y="47"/>
                      <a:pt x="393" y="47"/>
                    </a:cubicBezTo>
                    <a:cubicBezTo>
                      <a:pt x="397" y="48"/>
                      <a:pt x="397" y="48"/>
                      <a:pt x="397" y="48"/>
                    </a:cubicBezTo>
                    <a:lnTo>
                      <a:pt x="402" y="48"/>
                    </a:lnTo>
                    <a:close/>
                    <a:moveTo>
                      <a:pt x="362" y="105"/>
                    </a:moveTo>
                    <a:cubicBezTo>
                      <a:pt x="364" y="106"/>
                      <a:pt x="364" y="106"/>
                      <a:pt x="364" y="106"/>
                    </a:cubicBezTo>
                    <a:cubicBezTo>
                      <a:pt x="366" y="107"/>
                      <a:pt x="366" y="107"/>
                      <a:pt x="366" y="107"/>
                    </a:cubicBezTo>
                    <a:cubicBezTo>
                      <a:pt x="371" y="109"/>
                      <a:pt x="371" y="109"/>
                      <a:pt x="371" y="109"/>
                    </a:cubicBezTo>
                    <a:cubicBezTo>
                      <a:pt x="374" y="109"/>
                      <a:pt x="374" y="109"/>
                      <a:pt x="374" y="109"/>
                    </a:cubicBezTo>
                    <a:cubicBezTo>
                      <a:pt x="384" y="106"/>
                      <a:pt x="384" y="106"/>
                      <a:pt x="384" y="106"/>
                    </a:cubicBezTo>
                    <a:cubicBezTo>
                      <a:pt x="384" y="105"/>
                      <a:pt x="384" y="105"/>
                      <a:pt x="384" y="105"/>
                    </a:cubicBezTo>
                    <a:cubicBezTo>
                      <a:pt x="381" y="105"/>
                      <a:pt x="381" y="105"/>
                      <a:pt x="381" y="105"/>
                    </a:cubicBezTo>
                    <a:cubicBezTo>
                      <a:pt x="381" y="101"/>
                      <a:pt x="381" y="101"/>
                      <a:pt x="381" y="101"/>
                    </a:cubicBezTo>
                    <a:cubicBezTo>
                      <a:pt x="379" y="99"/>
                      <a:pt x="379" y="99"/>
                      <a:pt x="379" y="99"/>
                    </a:cubicBezTo>
                    <a:cubicBezTo>
                      <a:pt x="378" y="97"/>
                      <a:pt x="378" y="97"/>
                      <a:pt x="378" y="97"/>
                    </a:cubicBezTo>
                    <a:cubicBezTo>
                      <a:pt x="373" y="98"/>
                      <a:pt x="373" y="98"/>
                      <a:pt x="373" y="98"/>
                    </a:cubicBezTo>
                    <a:cubicBezTo>
                      <a:pt x="375" y="100"/>
                      <a:pt x="375" y="100"/>
                      <a:pt x="375" y="100"/>
                    </a:cubicBezTo>
                    <a:cubicBezTo>
                      <a:pt x="370" y="100"/>
                      <a:pt x="370" y="100"/>
                      <a:pt x="370" y="100"/>
                    </a:cubicBezTo>
                    <a:cubicBezTo>
                      <a:pt x="369" y="102"/>
                      <a:pt x="369" y="102"/>
                      <a:pt x="369" y="102"/>
                    </a:cubicBezTo>
                    <a:cubicBezTo>
                      <a:pt x="363" y="104"/>
                      <a:pt x="363" y="104"/>
                      <a:pt x="363" y="104"/>
                    </a:cubicBezTo>
                    <a:cubicBezTo>
                      <a:pt x="360" y="104"/>
                      <a:pt x="360" y="104"/>
                      <a:pt x="360" y="104"/>
                    </a:cubicBezTo>
                    <a:cubicBezTo>
                      <a:pt x="358" y="105"/>
                      <a:pt x="358" y="105"/>
                      <a:pt x="358" y="105"/>
                    </a:cubicBezTo>
                    <a:cubicBezTo>
                      <a:pt x="360" y="106"/>
                      <a:pt x="360" y="106"/>
                      <a:pt x="360" y="106"/>
                    </a:cubicBezTo>
                    <a:lnTo>
                      <a:pt x="362" y="105"/>
                    </a:lnTo>
                    <a:close/>
                    <a:moveTo>
                      <a:pt x="403" y="44"/>
                    </a:moveTo>
                    <a:cubicBezTo>
                      <a:pt x="400" y="43"/>
                      <a:pt x="400" y="43"/>
                      <a:pt x="400" y="43"/>
                    </a:cubicBezTo>
                    <a:cubicBezTo>
                      <a:pt x="398" y="44"/>
                      <a:pt x="398" y="44"/>
                      <a:pt x="398" y="44"/>
                    </a:cubicBezTo>
                    <a:cubicBezTo>
                      <a:pt x="395" y="45"/>
                      <a:pt x="395" y="45"/>
                      <a:pt x="395" y="45"/>
                    </a:cubicBezTo>
                    <a:cubicBezTo>
                      <a:pt x="402" y="46"/>
                      <a:pt x="402" y="46"/>
                      <a:pt x="402" y="46"/>
                    </a:cubicBezTo>
                    <a:lnTo>
                      <a:pt x="403" y="44"/>
                    </a:lnTo>
                    <a:close/>
                    <a:moveTo>
                      <a:pt x="356" y="98"/>
                    </a:moveTo>
                    <a:cubicBezTo>
                      <a:pt x="360" y="96"/>
                      <a:pt x="360" y="96"/>
                      <a:pt x="360" y="96"/>
                    </a:cubicBezTo>
                    <a:cubicBezTo>
                      <a:pt x="361" y="94"/>
                      <a:pt x="361" y="94"/>
                      <a:pt x="361" y="94"/>
                    </a:cubicBezTo>
                    <a:cubicBezTo>
                      <a:pt x="359" y="94"/>
                      <a:pt x="359" y="94"/>
                      <a:pt x="359" y="94"/>
                    </a:cubicBezTo>
                    <a:cubicBezTo>
                      <a:pt x="357" y="93"/>
                      <a:pt x="357" y="93"/>
                      <a:pt x="357" y="93"/>
                    </a:cubicBezTo>
                    <a:cubicBezTo>
                      <a:pt x="356" y="93"/>
                      <a:pt x="356" y="93"/>
                      <a:pt x="356" y="93"/>
                    </a:cubicBezTo>
                    <a:cubicBezTo>
                      <a:pt x="354" y="91"/>
                      <a:pt x="354" y="91"/>
                      <a:pt x="354" y="91"/>
                    </a:cubicBezTo>
                    <a:cubicBezTo>
                      <a:pt x="351" y="90"/>
                      <a:pt x="351" y="90"/>
                      <a:pt x="351" y="90"/>
                    </a:cubicBezTo>
                    <a:cubicBezTo>
                      <a:pt x="349" y="89"/>
                      <a:pt x="349" y="89"/>
                      <a:pt x="349" y="89"/>
                    </a:cubicBezTo>
                    <a:cubicBezTo>
                      <a:pt x="346" y="86"/>
                      <a:pt x="346" y="86"/>
                      <a:pt x="346" y="86"/>
                    </a:cubicBezTo>
                    <a:cubicBezTo>
                      <a:pt x="352" y="83"/>
                      <a:pt x="352" y="83"/>
                      <a:pt x="352" y="83"/>
                    </a:cubicBezTo>
                    <a:cubicBezTo>
                      <a:pt x="352" y="81"/>
                      <a:pt x="352" y="81"/>
                      <a:pt x="352" y="81"/>
                    </a:cubicBezTo>
                    <a:cubicBezTo>
                      <a:pt x="351" y="80"/>
                      <a:pt x="351" y="80"/>
                      <a:pt x="351" y="80"/>
                    </a:cubicBezTo>
                    <a:cubicBezTo>
                      <a:pt x="354" y="77"/>
                      <a:pt x="354" y="77"/>
                      <a:pt x="354" y="77"/>
                    </a:cubicBezTo>
                    <a:cubicBezTo>
                      <a:pt x="356" y="74"/>
                      <a:pt x="356" y="74"/>
                      <a:pt x="356" y="74"/>
                    </a:cubicBezTo>
                    <a:cubicBezTo>
                      <a:pt x="356" y="71"/>
                      <a:pt x="356" y="71"/>
                      <a:pt x="356" y="71"/>
                    </a:cubicBezTo>
                    <a:cubicBezTo>
                      <a:pt x="354" y="69"/>
                      <a:pt x="354" y="69"/>
                      <a:pt x="354" y="69"/>
                    </a:cubicBezTo>
                    <a:cubicBezTo>
                      <a:pt x="351" y="69"/>
                      <a:pt x="351" y="69"/>
                      <a:pt x="351" y="69"/>
                    </a:cubicBezTo>
                    <a:cubicBezTo>
                      <a:pt x="349" y="69"/>
                      <a:pt x="349" y="69"/>
                      <a:pt x="349" y="69"/>
                    </a:cubicBezTo>
                    <a:cubicBezTo>
                      <a:pt x="347" y="68"/>
                      <a:pt x="347" y="68"/>
                      <a:pt x="347" y="68"/>
                    </a:cubicBezTo>
                    <a:cubicBezTo>
                      <a:pt x="344" y="69"/>
                      <a:pt x="344" y="69"/>
                      <a:pt x="344" y="69"/>
                    </a:cubicBezTo>
                    <a:cubicBezTo>
                      <a:pt x="344" y="70"/>
                      <a:pt x="344" y="70"/>
                      <a:pt x="344" y="70"/>
                    </a:cubicBezTo>
                    <a:cubicBezTo>
                      <a:pt x="343" y="70"/>
                      <a:pt x="343" y="70"/>
                      <a:pt x="343" y="70"/>
                    </a:cubicBezTo>
                    <a:cubicBezTo>
                      <a:pt x="337" y="77"/>
                      <a:pt x="337" y="77"/>
                      <a:pt x="337" y="77"/>
                    </a:cubicBezTo>
                    <a:cubicBezTo>
                      <a:pt x="336" y="80"/>
                      <a:pt x="336" y="80"/>
                      <a:pt x="336" y="80"/>
                    </a:cubicBezTo>
                    <a:cubicBezTo>
                      <a:pt x="338" y="81"/>
                      <a:pt x="338" y="81"/>
                      <a:pt x="338" y="81"/>
                    </a:cubicBezTo>
                    <a:cubicBezTo>
                      <a:pt x="332" y="81"/>
                      <a:pt x="332" y="81"/>
                      <a:pt x="332" y="81"/>
                    </a:cubicBezTo>
                    <a:cubicBezTo>
                      <a:pt x="329" y="83"/>
                      <a:pt x="329" y="83"/>
                      <a:pt x="329" y="83"/>
                    </a:cubicBezTo>
                    <a:cubicBezTo>
                      <a:pt x="330" y="80"/>
                      <a:pt x="330" y="80"/>
                      <a:pt x="330" y="80"/>
                    </a:cubicBezTo>
                    <a:cubicBezTo>
                      <a:pt x="332" y="79"/>
                      <a:pt x="332" y="79"/>
                      <a:pt x="332" y="79"/>
                    </a:cubicBezTo>
                    <a:cubicBezTo>
                      <a:pt x="331" y="77"/>
                      <a:pt x="331" y="77"/>
                      <a:pt x="331" y="77"/>
                    </a:cubicBezTo>
                    <a:cubicBezTo>
                      <a:pt x="333" y="75"/>
                      <a:pt x="333" y="75"/>
                      <a:pt x="333" y="75"/>
                    </a:cubicBezTo>
                    <a:cubicBezTo>
                      <a:pt x="335" y="74"/>
                      <a:pt x="335" y="74"/>
                      <a:pt x="335" y="74"/>
                    </a:cubicBezTo>
                    <a:cubicBezTo>
                      <a:pt x="334" y="73"/>
                      <a:pt x="334" y="73"/>
                      <a:pt x="334" y="73"/>
                    </a:cubicBezTo>
                    <a:cubicBezTo>
                      <a:pt x="331" y="71"/>
                      <a:pt x="331" y="71"/>
                      <a:pt x="331" y="71"/>
                    </a:cubicBezTo>
                    <a:cubicBezTo>
                      <a:pt x="328" y="71"/>
                      <a:pt x="328" y="71"/>
                      <a:pt x="328" y="71"/>
                    </a:cubicBezTo>
                    <a:cubicBezTo>
                      <a:pt x="327" y="73"/>
                      <a:pt x="327" y="73"/>
                      <a:pt x="327" y="73"/>
                    </a:cubicBezTo>
                    <a:cubicBezTo>
                      <a:pt x="328" y="74"/>
                      <a:pt x="328" y="74"/>
                      <a:pt x="328" y="74"/>
                    </a:cubicBezTo>
                    <a:cubicBezTo>
                      <a:pt x="325" y="75"/>
                      <a:pt x="325" y="75"/>
                      <a:pt x="325" y="75"/>
                    </a:cubicBezTo>
                    <a:cubicBezTo>
                      <a:pt x="323" y="75"/>
                      <a:pt x="323" y="75"/>
                      <a:pt x="323" y="75"/>
                    </a:cubicBezTo>
                    <a:cubicBezTo>
                      <a:pt x="320" y="76"/>
                      <a:pt x="320" y="76"/>
                      <a:pt x="320" y="76"/>
                    </a:cubicBezTo>
                    <a:cubicBezTo>
                      <a:pt x="316" y="77"/>
                      <a:pt x="316" y="77"/>
                      <a:pt x="316" y="77"/>
                    </a:cubicBezTo>
                    <a:cubicBezTo>
                      <a:pt x="314" y="77"/>
                      <a:pt x="314" y="77"/>
                      <a:pt x="314" y="77"/>
                    </a:cubicBezTo>
                    <a:cubicBezTo>
                      <a:pt x="311" y="78"/>
                      <a:pt x="311" y="78"/>
                      <a:pt x="311" y="78"/>
                    </a:cubicBezTo>
                    <a:cubicBezTo>
                      <a:pt x="311" y="77"/>
                      <a:pt x="311" y="77"/>
                      <a:pt x="311" y="77"/>
                    </a:cubicBezTo>
                    <a:cubicBezTo>
                      <a:pt x="319" y="74"/>
                      <a:pt x="319" y="74"/>
                      <a:pt x="319" y="74"/>
                    </a:cubicBezTo>
                    <a:cubicBezTo>
                      <a:pt x="320" y="73"/>
                      <a:pt x="320" y="73"/>
                      <a:pt x="320" y="73"/>
                    </a:cubicBezTo>
                    <a:cubicBezTo>
                      <a:pt x="313" y="71"/>
                      <a:pt x="313" y="71"/>
                      <a:pt x="313" y="71"/>
                    </a:cubicBezTo>
                    <a:cubicBezTo>
                      <a:pt x="307" y="74"/>
                      <a:pt x="307" y="74"/>
                      <a:pt x="307" y="74"/>
                    </a:cubicBezTo>
                    <a:cubicBezTo>
                      <a:pt x="306" y="75"/>
                      <a:pt x="306" y="75"/>
                      <a:pt x="306" y="75"/>
                    </a:cubicBezTo>
                    <a:cubicBezTo>
                      <a:pt x="302" y="74"/>
                      <a:pt x="302" y="74"/>
                      <a:pt x="302" y="74"/>
                    </a:cubicBezTo>
                    <a:cubicBezTo>
                      <a:pt x="298" y="75"/>
                      <a:pt x="298" y="75"/>
                      <a:pt x="298" y="75"/>
                    </a:cubicBezTo>
                    <a:cubicBezTo>
                      <a:pt x="302" y="73"/>
                      <a:pt x="302" y="73"/>
                      <a:pt x="302" y="73"/>
                    </a:cubicBezTo>
                    <a:cubicBezTo>
                      <a:pt x="305" y="72"/>
                      <a:pt x="305" y="72"/>
                      <a:pt x="305" y="72"/>
                    </a:cubicBezTo>
                    <a:cubicBezTo>
                      <a:pt x="308" y="70"/>
                      <a:pt x="308" y="70"/>
                      <a:pt x="308" y="70"/>
                    </a:cubicBezTo>
                    <a:cubicBezTo>
                      <a:pt x="308" y="69"/>
                      <a:pt x="308" y="69"/>
                      <a:pt x="308" y="69"/>
                    </a:cubicBezTo>
                    <a:cubicBezTo>
                      <a:pt x="307" y="68"/>
                      <a:pt x="307" y="68"/>
                      <a:pt x="307" y="68"/>
                    </a:cubicBezTo>
                    <a:cubicBezTo>
                      <a:pt x="300" y="69"/>
                      <a:pt x="300" y="69"/>
                      <a:pt x="300" y="69"/>
                    </a:cubicBezTo>
                    <a:cubicBezTo>
                      <a:pt x="295" y="70"/>
                      <a:pt x="295" y="70"/>
                      <a:pt x="295" y="70"/>
                    </a:cubicBezTo>
                    <a:cubicBezTo>
                      <a:pt x="288" y="71"/>
                      <a:pt x="288" y="71"/>
                      <a:pt x="288" y="71"/>
                    </a:cubicBezTo>
                    <a:cubicBezTo>
                      <a:pt x="280" y="74"/>
                      <a:pt x="280" y="74"/>
                      <a:pt x="280" y="74"/>
                    </a:cubicBezTo>
                    <a:cubicBezTo>
                      <a:pt x="277" y="74"/>
                      <a:pt x="277" y="74"/>
                      <a:pt x="277" y="74"/>
                    </a:cubicBezTo>
                    <a:cubicBezTo>
                      <a:pt x="273" y="76"/>
                      <a:pt x="273" y="76"/>
                      <a:pt x="273" y="76"/>
                    </a:cubicBezTo>
                    <a:cubicBezTo>
                      <a:pt x="274" y="78"/>
                      <a:pt x="274" y="78"/>
                      <a:pt x="274" y="78"/>
                    </a:cubicBezTo>
                    <a:cubicBezTo>
                      <a:pt x="263" y="81"/>
                      <a:pt x="263" y="81"/>
                      <a:pt x="263" y="81"/>
                    </a:cubicBezTo>
                    <a:cubicBezTo>
                      <a:pt x="262" y="82"/>
                      <a:pt x="262" y="82"/>
                      <a:pt x="262" y="82"/>
                    </a:cubicBezTo>
                    <a:cubicBezTo>
                      <a:pt x="262" y="83"/>
                      <a:pt x="262" y="83"/>
                      <a:pt x="262" y="83"/>
                    </a:cubicBezTo>
                    <a:cubicBezTo>
                      <a:pt x="266" y="83"/>
                      <a:pt x="266" y="83"/>
                      <a:pt x="266" y="83"/>
                    </a:cubicBezTo>
                    <a:cubicBezTo>
                      <a:pt x="268" y="83"/>
                      <a:pt x="268" y="83"/>
                      <a:pt x="268" y="83"/>
                    </a:cubicBezTo>
                    <a:cubicBezTo>
                      <a:pt x="271" y="84"/>
                      <a:pt x="271" y="84"/>
                      <a:pt x="271" y="84"/>
                    </a:cubicBezTo>
                    <a:cubicBezTo>
                      <a:pt x="281" y="83"/>
                      <a:pt x="281" y="83"/>
                      <a:pt x="281" y="83"/>
                    </a:cubicBezTo>
                    <a:cubicBezTo>
                      <a:pt x="284" y="84"/>
                      <a:pt x="284" y="84"/>
                      <a:pt x="284" y="84"/>
                    </a:cubicBezTo>
                    <a:cubicBezTo>
                      <a:pt x="280" y="85"/>
                      <a:pt x="280" y="85"/>
                      <a:pt x="280" y="85"/>
                    </a:cubicBezTo>
                    <a:cubicBezTo>
                      <a:pt x="271" y="86"/>
                      <a:pt x="271" y="86"/>
                      <a:pt x="271" y="86"/>
                    </a:cubicBezTo>
                    <a:cubicBezTo>
                      <a:pt x="266" y="86"/>
                      <a:pt x="266" y="86"/>
                      <a:pt x="266" y="86"/>
                    </a:cubicBezTo>
                    <a:cubicBezTo>
                      <a:pt x="260" y="88"/>
                      <a:pt x="260" y="88"/>
                      <a:pt x="260" y="88"/>
                    </a:cubicBezTo>
                    <a:cubicBezTo>
                      <a:pt x="260" y="90"/>
                      <a:pt x="260" y="90"/>
                      <a:pt x="260" y="90"/>
                    </a:cubicBezTo>
                    <a:cubicBezTo>
                      <a:pt x="263" y="91"/>
                      <a:pt x="263" y="91"/>
                      <a:pt x="263" y="91"/>
                    </a:cubicBezTo>
                    <a:cubicBezTo>
                      <a:pt x="267" y="90"/>
                      <a:pt x="267" y="90"/>
                      <a:pt x="267" y="90"/>
                    </a:cubicBezTo>
                    <a:cubicBezTo>
                      <a:pt x="270" y="91"/>
                      <a:pt x="270" y="91"/>
                      <a:pt x="270" y="91"/>
                    </a:cubicBezTo>
                    <a:cubicBezTo>
                      <a:pt x="276" y="91"/>
                      <a:pt x="276" y="91"/>
                      <a:pt x="276" y="91"/>
                    </a:cubicBezTo>
                    <a:cubicBezTo>
                      <a:pt x="280" y="90"/>
                      <a:pt x="280" y="90"/>
                      <a:pt x="280" y="90"/>
                    </a:cubicBezTo>
                    <a:cubicBezTo>
                      <a:pt x="285" y="90"/>
                      <a:pt x="285" y="90"/>
                      <a:pt x="285" y="90"/>
                    </a:cubicBezTo>
                    <a:cubicBezTo>
                      <a:pt x="293" y="92"/>
                      <a:pt x="293" y="92"/>
                      <a:pt x="293" y="92"/>
                    </a:cubicBezTo>
                    <a:cubicBezTo>
                      <a:pt x="296" y="93"/>
                      <a:pt x="296" y="93"/>
                      <a:pt x="296" y="93"/>
                    </a:cubicBezTo>
                    <a:cubicBezTo>
                      <a:pt x="293" y="93"/>
                      <a:pt x="293" y="93"/>
                      <a:pt x="293" y="93"/>
                    </a:cubicBezTo>
                    <a:cubicBezTo>
                      <a:pt x="294" y="94"/>
                      <a:pt x="294" y="94"/>
                      <a:pt x="294" y="94"/>
                    </a:cubicBezTo>
                    <a:cubicBezTo>
                      <a:pt x="285" y="93"/>
                      <a:pt x="285" y="93"/>
                      <a:pt x="285" y="93"/>
                    </a:cubicBezTo>
                    <a:cubicBezTo>
                      <a:pt x="274" y="93"/>
                      <a:pt x="274" y="93"/>
                      <a:pt x="274" y="93"/>
                    </a:cubicBezTo>
                    <a:cubicBezTo>
                      <a:pt x="272" y="94"/>
                      <a:pt x="272" y="94"/>
                      <a:pt x="272" y="94"/>
                    </a:cubicBezTo>
                    <a:cubicBezTo>
                      <a:pt x="260" y="95"/>
                      <a:pt x="260" y="95"/>
                      <a:pt x="260" y="95"/>
                    </a:cubicBezTo>
                    <a:cubicBezTo>
                      <a:pt x="255" y="96"/>
                      <a:pt x="255" y="96"/>
                      <a:pt x="255" y="96"/>
                    </a:cubicBezTo>
                    <a:cubicBezTo>
                      <a:pt x="255" y="98"/>
                      <a:pt x="255" y="98"/>
                      <a:pt x="255" y="98"/>
                    </a:cubicBezTo>
                    <a:cubicBezTo>
                      <a:pt x="256" y="99"/>
                      <a:pt x="256" y="99"/>
                      <a:pt x="256" y="99"/>
                    </a:cubicBezTo>
                    <a:cubicBezTo>
                      <a:pt x="255" y="101"/>
                      <a:pt x="255" y="101"/>
                      <a:pt x="255" y="101"/>
                    </a:cubicBezTo>
                    <a:cubicBezTo>
                      <a:pt x="260" y="102"/>
                      <a:pt x="260" y="102"/>
                      <a:pt x="260" y="102"/>
                    </a:cubicBezTo>
                    <a:cubicBezTo>
                      <a:pt x="268" y="102"/>
                      <a:pt x="268" y="102"/>
                      <a:pt x="268" y="102"/>
                    </a:cubicBezTo>
                    <a:cubicBezTo>
                      <a:pt x="271" y="102"/>
                      <a:pt x="271" y="102"/>
                      <a:pt x="271" y="102"/>
                    </a:cubicBezTo>
                    <a:cubicBezTo>
                      <a:pt x="271" y="103"/>
                      <a:pt x="271" y="103"/>
                      <a:pt x="271" y="103"/>
                    </a:cubicBezTo>
                    <a:cubicBezTo>
                      <a:pt x="269" y="106"/>
                      <a:pt x="269" y="106"/>
                      <a:pt x="269" y="106"/>
                    </a:cubicBezTo>
                    <a:cubicBezTo>
                      <a:pt x="270" y="108"/>
                      <a:pt x="270" y="108"/>
                      <a:pt x="270" y="108"/>
                    </a:cubicBezTo>
                    <a:cubicBezTo>
                      <a:pt x="279" y="108"/>
                      <a:pt x="279" y="108"/>
                      <a:pt x="279" y="108"/>
                    </a:cubicBezTo>
                    <a:cubicBezTo>
                      <a:pt x="282" y="107"/>
                      <a:pt x="282" y="107"/>
                      <a:pt x="282" y="107"/>
                    </a:cubicBezTo>
                    <a:cubicBezTo>
                      <a:pt x="284" y="108"/>
                      <a:pt x="284" y="108"/>
                      <a:pt x="284" y="108"/>
                    </a:cubicBezTo>
                    <a:cubicBezTo>
                      <a:pt x="287" y="107"/>
                      <a:pt x="287" y="107"/>
                      <a:pt x="287" y="107"/>
                    </a:cubicBezTo>
                    <a:cubicBezTo>
                      <a:pt x="290" y="108"/>
                      <a:pt x="290" y="108"/>
                      <a:pt x="290" y="108"/>
                    </a:cubicBezTo>
                    <a:cubicBezTo>
                      <a:pt x="295" y="106"/>
                      <a:pt x="295" y="106"/>
                      <a:pt x="295" y="106"/>
                    </a:cubicBezTo>
                    <a:cubicBezTo>
                      <a:pt x="297" y="106"/>
                      <a:pt x="297" y="106"/>
                      <a:pt x="297" y="106"/>
                    </a:cubicBezTo>
                    <a:cubicBezTo>
                      <a:pt x="302" y="105"/>
                      <a:pt x="302" y="105"/>
                      <a:pt x="302" y="105"/>
                    </a:cubicBezTo>
                    <a:cubicBezTo>
                      <a:pt x="307" y="104"/>
                      <a:pt x="307" y="104"/>
                      <a:pt x="307" y="104"/>
                    </a:cubicBezTo>
                    <a:cubicBezTo>
                      <a:pt x="309" y="104"/>
                      <a:pt x="309" y="104"/>
                      <a:pt x="309" y="104"/>
                    </a:cubicBezTo>
                    <a:cubicBezTo>
                      <a:pt x="318" y="100"/>
                      <a:pt x="318" y="100"/>
                      <a:pt x="318" y="100"/>
                    </a:cubicBezTo>
                    <a:cubicBezTo>
                      <a:pt x="319" y="100"/>
                      <a:pt x="319" y="100"/>
                      <a:pt x="319" y="100"/>
                    </a:cubicBezTo>
                    <a:cubicBezTo>
                      <a:pt x="319" y="101"/>
                      <a:pt x="319" y="101"/>
                      <a:pt x="319" y="101"/>
                    </a:cubicBezTo>
                    <a:cubicBezTo>
                      <a:pt x="319" y="103"/>
                      <a:pt x="319" y="103"/>
                      <a:pt x="319" y="103"/>
                    </a:cubicBezTo>
                    <a:cubicBezTo>
                      <a:pt x="322" y="103"/>
                      <a:pt x="322" y="103"/>
                      <a:pt x="322" y="103"/>
                    </a:cubicBezTo>
                    <a:cubicBezTo>
                      <a:pt x="324" y="103"/>
                      <a:pt x="324" y="103"/>
                      <a:pt x="324" y="103"/>
                    </a:cubicBezTo>
                    <a:cubicBezTo>
                      <a:pt x="323" y="105"/>
                      <a:pt x="323" y="105"/>
                      <a:pt x="323" y="105"/>
                    </a:cubicBezTo>
                    <a:cubicBezTo>
                      <a:pt x="327" y="105"/>
                      <a:pt x="327" y="105"/>
                      <a:pt x="327" y="105"/>
                    </a:cubicBezTo>
                    <a:cubicBezTo>
                      <a:pt x="332" y="106"/>
                      <a:pt x="332" y="106"/>
                      <a:pt x="332" y="106"/>
                    </a:cubicBezTo>
                    <a:cubicBezTo>
                      <a:pt x="335" y="105"/>
                      <a:pt x="335" y="105"/>
                      <a:pt x="335" y="105"/>
                    </a:cubicBezTo>
                    <a:cubicBezTo>
                      <a:pt x="339" y="105"/>
                      <a:pt x="339" y="105"/>
                      <a:pt x="339" y="105"/>
                    </a:cubicBezTo>
                    <a:cubicBezTo>
                      <a:pt x="343" y="105"/>
                      <a:pt x="343" y="105"/>
                      <a:pt x="343" y="105"/>
                    </a:cubicBezTo>
                    <a:cubicBezTo>
                      <a:pt x="345" y="103"/>
                      <a:pt x="345" y="103"/>
                      <a:pt x="345" y="103"/>
                    </a:cubicBezTo>
                    <a:cubicBezTo>
                      <a:pt x="348" y="103"/>
                      <a:pt x="348" y="103"/>
                      <a:pt x="348" y="103"/>
                    </a:cubicBezTo>
                    <a:cubicBezTo>
                      <a:pt x="345" y="102"/>
                      <a:pt x="345" y="102"/>
                      <a:pt x="345" y="102"/>
                    </a:cubicBezTo>
                    <a:cubicBezTo>
                      <a:pt x="347" y="100"/>
                      <a:pt x="347" y="100"/>
                      <a:pt x="347" y="100"/>
                    </a:cubicBezTo>
                    <a:cubicBezTo>
                      <a:pt x="346" y="100"/>
                      <a:pt x="346" y="100"/>
                      <a:pt x="346" y="100"/>
                    </a:cubicBezTo>
                    <a:cubicBezTo>
                      <a:pt x="343" y="101"/>
                      <a:pt x="343" y="101"/>
                      <a:pt x="343" y="101"/>
                    </a:cubicBezTo>
                    <a:cubicBezTo>
                      <a:pt x="341" y="102"/>
                      <a:pt x="341" y="102"/>
                      <a:pt x="341" y="102"/>
                    </a:cubicBezTo>
                    <a:cubicBezTo>
                      <a:pt x="338" y="103"/>
                      <a:pt x="338" y="103"/>
                      <a:pt x="338" y="103"/>
                    </a:cubicBezTo>
                    <a:cubicBezTo>
                      <a:pt x="341" y="100"/>
                      <a:pt x="341" y="100"/>
                      <a:pt x="341" y="100"/>
                    </a:cubicBezTo>
                    <a:cubicBezTo>
                      <a:pt x="341" y="98"/>
                      <a:pt x="341" y="98"/>
                      <a:pt x="341" y="98"/>
                    </a:cubicBezTo>
                    <a:cubicBezTo>
                      <a:pt x="343" y="99"/>
                      <a:pt x="343" y="99"/>
                      <a:pt x="343" y="99"/>
                    </a:cubicBezTo>
                    <a:cubicBezTo>
                      <a:pt x="346" y="98"/>
                      <a:pt x="346" y="98"/>
                      <a:pt x="346" y="98"/>
                    </a:cubicBezTo>
                    <a:cubicBezTo>
                      <a:pt x="348" y="97"/>
                      <a:pt x="348" y="97"/>
                      <a:pt x="348" y="97"/>
                    </a:cubicBezTo>
                    <a:cubicBezTo>
                      <a:pt x="350" y="97"/>
                      <a:pt x="350" y="97"/>
                      <a:pt x="350" y="97"/>
                    </a:cubicBezTo>
                    <a:cubicBezTo>
                      <a:pt x="351" y="98"/>
                      <a:pt x="351" y="98"/>
                      <a:pt x="351" y="98"/>
                    </a:cubicBezTo>
                    <a:cubicBezTo>
                      <a:pt x="354" y="97"/>
                      <a:pt x="354" y="97"/>
                      <a:pt x="354" y="97"/>
                    </a:cubicBezTo>
                    <a:cubicBezTo>
                      <a:pt x="354" y="98"/>
                      <a:pt x="354" y="98"/>
                      <a:pt x="354" y="98"/>
                    </a:cubicBezTo>
                    <a:lnTo>
                      <a:pt x="356" y="98"/>
                    </a:lnTo>
                    <a:close/>
                    <a:moveTo>
                      <a:pt x="388" y="99"/>
                    </a:moveTo>
                    <a:cubicBezTo>
                      <a:pt x="386" y="99"/>
                      <a:pt x="386" y="99"/>
                      <a:pt x="386" y="99"/>
                    </a:cubicBezTo>
                    <a:cubicBezTo>
                      <a:pt x="385" y="101"/>
                      <a:pt x="385" y="101"/>
                      <a:pt x="385" y="101"/>
                    </a:cubicBezTo>
                    <a:cubicBezTo>
                      <a:pt x="388" y="100"/>
                      <a:pt x="388" y="100"/>
                      <a:pt x="388" y="100"/>
                    </a:cubicBezTo>
                    <a:lnTo>
                      <a:pt x="388" y="99"/>
                    </a:lnTo>
                    <a:close/>
                    <a:moveTo>
                      <a:pt x="392" y="69"/>
                    </a:moveTo>
                    <a:cubicBezTo>
                      <a:pt x="391" y="70"/>
                      <a:pt x="391" y="70"/>
                      <a:pt x="391" y="70"/>
                    </a:cubicBezTo>
                    <a:cubicBezTo>
                      <a:pt x="388" y="73"/>
                      <a:pt x="388" y="73"/>
                      <a:pt x="388" y="73"/>
                    </a:cubicBezTo>
                    <a:cubicBezTo>
                      <a:pt x="384" y="74"/>
                      <a:pt x="384" y="74"/>
                      <a:pt x="384" y="74"/>
                    </a:cubicBezTo>
                    <a:cubicBezTo>
                      <a:pt x="381" y="74"/>
                      <a:pt x="381" y="74"/>
                      <a:pt x="381" y="74"/>
                    </a:cubicBezTo>
                    <a:cubicBezTo>
                      <a:pt x="379" y="72"/>
                      <a:pt x="379" y="72"/>
                      <a:pt x="379" y="72"/>
                    </a:cubicBezTo>
                    <a:cubicBezTo>
                      <a:pt x="373" y="74"/>
                      <a:pt x="373" y="74"/>
                      <a:pt x="373" y="74"/>
                    </a:cubicBezTo>
                    <a:cubicBezTo>
                      <a:pt x="373" y="76"/>
                      <a:pt x="373" y="76"/>
                      <a:pt x="373" y="76"/>
                    </a:cubicBezTo>
                    <a:cubicBezTo>
                      <a:pt x="375" y="77"/>
                      <a:pt x="375" y="77"/>
                      <a:pt x="375" y="77"/>
                    </a:cubicBezTo>
                    <a:cubicBezTo>
                      <a:pt x="375" y="78"/>
                      <a:pt x="375" y="78"/>
                      <a:pt x="375" y="78"/>
                    </a:cubicBezTo>
                    <a:cubicBezTo>
                      <a:pt x="377" y="78"/>
                      <a:pt x="377" y="78"/>
                      <a:pt x="377" y="78"/>
                    </a:cubicBezTo>
                    <a:cubicBezTo>
                      <a:pt x="380" y="80"/>
                      <a:pt x="380" y="80"/>
                      <a:pt x="380" y="80"/>
                    </a:cubicBezTo>
                    <a:cubicBezTo>
                      <a:pt x="382" y="84"/>
                      <a:pt x="382" y="84"/>
                      <a:pt x="382" y="84"/>
                    </a:cubicBezTo>
                    <a:cubicBezTo>
                      <a:pt x="384" y="84"/>
                      <a:pt x="384" y="84"/>
                      <a:pt x="384" y="84"/>
                    </a:cubicBezTo>
                    <a:cubicBezTo>
                      <a:pt x="384" y="85"/>
                      <a:pt x="384" y="85"/>
                      <a:pt x="384" y="85"/>
                    </a:cubicBezTo>
                    <a:cubicBezTo>
                      <a:pt x="390" y="83"/>
                      <a:pt x="390" y="83"/>
                      <a:pt x="390" y="83"/>
                    </a:cubicBezTo>
                    <a:cubicBezTo>
                      <a:pt x="390" y="81"/>
                      <a:pt x="390" y="81"/>
                      <a:pt x="390" y="81"/>
                    </a:cubicBezTo>
                    <a:cubicBezTo>
                      <a:pt x="392" y="83"/>
                      <a:pt x="392" y="83"/>
                      <a:pt x="392" y="83"/>
                    </a:cubicBezTo>
                    <a:cubicBezTo>
                      <a:pt x="398" y="82"/>
                      <a:pt x="398" y="82"/>
                      <a:pt x="398" y="82"/>
                    </a:cubicBezTo>
                    <a:cubicBezTo>
                      <a:pt x="401" y="81"/>
                      <a:pt x="401" y="81"/>
                      <a:pt x="401" y="81"/>
                    </a:cubicBezTo>
                    <a:cubicBezTo>
                      <a:pt x="403" y="78"/>
                      <a:pt x="403" y="78"/>
                      <a:pt x="403" y="78"/>
                    </a:cubicBezTo>
                    <a:cubicBezTo>
                      <a:pt x="408" y="76"/>
                      <a:pt x="408" y="76"/>
                      <a:pt x="408" y="76"/>
                    </a:cubicBezTo>
                    <a:cubicBezTo>
                      <a:pt x="408" y="75"/>
                      <a:pt x="408" y="75"/>
                      <a:pt x="408" y="75"/>
                    </a:cubicBezTo>
                    <a:cubicBezTo>
                      <a:pt x="403" y="75"/>
                      <a:pt x="403" y="75"/>
                      <a:pt x="403" y="75"/>
                    </a:cubicBezTo>
                    <a:cubicBezTo>
                      <a:pt x="406" y="73"/>
                      <a:pt x="406" y="73"/>
                      <a:pt x="406" y="73"/>
                    </a:cubicBezTo>
                    <a:cubicBezTo>
                      <a:pt x="405" y="71"/>
                      <a:pt x="405" y="71"/>
                      <a:pt x="405" y="71"/>
                    </a:cubicBezTo>
                    <a:cubicBezTo>
                      <a:pt x="399" y="71"/>
                      <a:pt x="399" y="71"/>
                      <a:pt x="399" y="71"/>
                    </a:cubicBezTo>
                    <a:cubicBezTo>
                      <a:pt x="409" y="68"/>
                      <a:pt x="409" y="68"/>
                      <a:pt x="409" y="68"/>
                    </a:cubicBezTo>
                    <a:cubicBezTo>
                      <a:pt x="413" y="66"/>
                      <a:pt x="413" y="66"/>
                      <a:pt x="413" y="66"/>
                    </a:cubicBezTo>
                    <a:cubicBezTo>
                      <a:pt x="414" y="65"/>
                      <a:pt x="414" y="65"/>
                      <a:pt x="414" y="65"/>
                    </a:cubicBezTo>
                    <a:cubicBezTo>
                      <a:pt x="413" y="64"/>
                      <a:pt x="413" y="64"/>
                      <a:pt x="413" y="64"/>
                    </a:cubicBezTo>
                    <a:cubicBezTo>
                      <a:pt x="409" y="66"/>
                      <a:pt x="409" y="66"/>
                      <a:pt x="409" y="66"/>
                    </a:cubicBezTo>
                    <a:cubicBezTo>
                      <a:pt x="402" y="66"/>
                      <a:pt x="402" y="66"/>
                      <a:pt x="402" y="66"/>
                    </a:cubicBezTo>
                    <a:cubicBezTo>
                      <a:pt x="399" y="65"/>
                      <a:pt x="399" y="65"/>
                      <a:pt x="399" y="65"/>
                    </a:cubicBezTo>
                    <a:cubicBezTo>
                      <a:pt x="392" y="65"/>
                      <a:pt x="392" y="65"/>
                      <a:pt x="392" y="65"/>
                    </a:cubicBezTo>
                    <a:cubicBezTo>
                      <a:pt x="390" y="66"/>
                      <a:pt x="390" y="66"/>
                      <a:pt x="390" y="66"/>
                    </a:cubicBezTo>
                    <a:cubicBezTo>
                      <a:pt x="392" y="67"/>
                      <a:pt x="392" y="67"/>
                      <a:pt x="392" y="67"/>
                    </a:cubicBezTo>
                    <a:lnTo>
                      <a:pt x="392" y="69"/>
                    </a:lnTo>
                    <a:close/>
                    <a:moveTo>
                      <a:pt x="344" y="46"/>
                    </a:moveTo>
                    <a:cubicBezTo>
                      <a:pt x="342" y="47"/>
                      <a:pt x="342" y="47"/>
                      <a:pt x="342" y="47"/>
                    </a:cubicBezTo>
                    <a:cubicBezTo>
                      <a:pt x="339" y="47"/>
                      <a:pt x="339" y="47"/>
                      <a:pt x="339" y="47"/>
                    </a:cubicBezTo>
                    <a:cubicBezTo>
                      <a:pt x="342" y="45"/>
                      <a:pt x="342" y="45"/>
                      <a:pt x="342" y="45"/>
                    </a:cubicBezTo>
                    <a:cubicBezTo>
                      <a:pt x="339" y="45"/>
                      <a:pt x="339" y="45"/>
                      <a:pt x="339" y="45"/>
                    </a:cubicBezTo>
                    <a:cubicBezTo>
                      <a:pt x="330" y="46"/>
                      <a:pt x="330" y="46"/>
                      <a:pt x="330" y="46"/>
                    </a:cubicBezTo>
                    <a:cubicBezTo>
                      <a:pt x="332" y="46"/>
                      <a:pt x="332" y="46"/>
                      <a:pt x="332" y="46"/>
                    </a:cubicBezTo>
                    <a:cubicBezTo>
                      <a:pt x="332" y="47"/>
                      <a:pt x="332" y="47"/>
                      <a:pt x="332" y="47"/>
                    </a:cubicBezTo>
                    <a:cubicBezTo>
                      <a:pt x="328" y="47"/>
                      <a:pt x="328" y="47"/>
                      <a:pt x="328" y="47"/>
                    </a:cubicBezTo>
                    <a:cubicBezTo>
                      <a:pt x="323" y="48"/>
                      <a:pt x="323" y="48"/>
                      <a:pt x="323" y="48"/>
                    </a:cubicBezTo>
                    <a:cubicBezTo>
                      <a:pt x="320" y="49"/>
                      <a:pt x="320" y="49"/>
                      <a:pt x="320" y="49"/>
                    </a:cubicBezTo>
                    <a:cubicBezTo>
                      <a:pt x="323" y="50"/>
                      <a:pt x="323" y="50"/>
                      <a:pt x="323" y="50"/>
                    </a:cubicBezTo>
                    <a:cubicBezTo>
                      <a:pt x="327" y="50"/>
                      <a:pt x="327" y="50"/>
                      <a:pt x="327" y="50"/>
                    </a:cubicBezTo>
                    <a:cubicBezTo>
                      <a:pt x="323" y="51"/>
                      <a:pt x="323" y="51"/>
                      <a:pt x="323" y="51"/>
                    </a:cubicBezTo>
                    <a:cubicBezTo>
                      <a:pt x="319" y="50"/>
                      <a:pt x="319" y="50"/>
                      <a:pt x="319" y="50"/>
                    </a:cubicBezTo>
                    <a:cubicBezTo>
                      <a:pt x="316" y="50"/>
                      <a:pt x="316" y="50"/>
                      <a:pt x="316" y="50"/>
                    </a:cubicBezTo>
                    <a:cubicBezTo>
                      <a:pt x="314" y="52"/>
                      <a:pt x="314" y="52"/>
                      <a:pt x="314" y="52"/>
                    </a:cubicBezTo>
                    <a:cubicBezTo>
                      <a:pt x="315" y="52"/>
                      <a:pt x="315" y="52"/>
                      <a:pt x="315" y="52"/>
                    </a:cubicBezTo>
                    <a:cubicBezTo>
                      <a:pt x="319" y="52"/>
                      <a:pt x="319" y="52"/>
                      <a:pt x="319" y="52"/>
                    </a:cubicBezTo>
                    <a:cubicBezTo>
                      <a:pt x="318" y="53"/>
                      <a:pt x="318" y="53"/>
                      <a:pt x="318" y="53"/>
                    </a:cubicBezTo>
                    <a:cubicBezTo>
                      <a:pt x="309" y="53"/>
                      <a:pt x="309" y="53"/>
                      <a:pt x="309" y="53"/>
                    </a:cubicBezTo>
                    <a:cubicBezTo>
                      <a:pt x="307" y="55"/>
                      <a:pt x="307" y="55"/>
                      <a:pt x="307" y="55"/>
                    </a:cubicBezTo>
                    <a:cubicBezTo>
                      <a:pt x="310" y="55"/>
                      <a:pt x="310" y="55"/>
                      <a:pt x="310" y="55"/>
                    </a:cubicBezTo>
                    <a:cubicBezTo>
                      <a:pt x="312" y="56"/>
                      <a:pt x="312" y="56"/>
                      <a:pt x="312" y="56"/>
                    </a:cubicBezTo>
                    <a:cubicBezTo>
                      <a:pt x="314" y="55"/>
                      <a:pt x="314" y="55"/>
                      <a:pt x="314" y="55"/>
                    </a:cubicBezTo>
                    <a:cubicBezTo>
                      <a:pt x="315" y="56"/>
                      <a:pt x="315" y="56"/>
                      <a:pt x="315" y="56"/>
                    </a:cubicBezTo>
                    <a:cubicBezTo>
                      <a:pt x="318" y="56"/>
                      <a:pt x="318" y="56"/>
                      <a:pt x="318" y="56"/>
                    </a:cubicBezTo>
                    <a:cubicBezTo>
                      <a:pt x="320" y="55"/>
                      <a:pt x="320" y="55"/>
                      <a:pt x="320" y="55"/>
                    </a:cubicBezTo>
                    <a:cubicBezTo>
                      <a:pt x="322" y="55"/>
                      <a:pt x="322" y="55"/>
                      <a:pt x="322" y="55"/>
                    </a:cubicBezTo>
                    <a:cubicBezTo>
                      <a:pt x="325" y="55"/>
                      <a:pt x="325" y="55"/>
                      <a:pt x="325" y="55"/>
                    </a:cubicBezTo>
                    <a:cubicBezTo>
                      <a:pt x="329" y="53"/>
                      <a:pt x="329" y="53"/>
                      <a:pt x="329" y="53"/>
                    </a:cubicBezTo>
                    <a:cubicBezTo>
                      <a:pt x="332" y="54"/>
                      <a:pt x="332" y="54"/>
                      <a:pt x="332" y="54"/>
                    </a:cubicBezTo>
                    <a:cubicBezTo>
                      <a:pt x="334" y="55"/>
                      <a:pt x="334" y="55"/>
                      <a:pt x="334" y="55"/>
                    </a:cubicBezTo>
                    <a:cubicBezTo>
                      <a:pt x="340" y="55"/>
                      <a:pt x="340" y="55"/>
                      <a:pt x="340" y="55"/>
                    </a:cubicBezTo>
                    <a:cubicBezTo>
                      <a:pt x="345" y="54"/>
                      <a:pt x="345" y="54"/>
                      <a:pt x="345" y="54"/>
                    </a:cubicBezTo>
                    <a:cubicBezTo>
                      <a:pt x="342" y="56"/>
                      <a:pt x="342" y="56"/>
                      <a:pt x="342" y="56"/>
                    </a:cubicBezTo>
                    <a:cubicBezTo>
                      <a:pt x="337" y="56"/>
                      <a:pt x="337" y="56"/>
                      <a:pt x="337" y="56"/>
                    </a:cubicBezTo>
                    <a:cubicBezTo>
                      <a:pt x="332" y="57"/>
                      <a:pt x="332" y="57"/>
                      <a:pt x="332" y="57"/>
                    </a:cubicBezTo>
                    <a:cubicBezTo>
                      <a:pt x="328" y="58"/>
                      <a:pt x="328" y="58"/>
                      <a:pt x="328" y="58"/>
                    </a:cubicBezTo>
                    <a:cubicBezTo>
                      <a:pt x="324" y="58"/>
                      <a:pt x="324" y="58"/>
                      <a:pt x="324" y="58"/>
                    </a:cubicBezTo>
                    <a:cubicBezTo>
                      <a:pt x="321" y="59"/>
                      <a:pt x="321" y="59"/>
                      <a:pt x="321" y="59"/>
                    </a:cubicBezTo>
                    <a:cubicBezTo>
                      <a:pt x="321" y="60"/>
                      <a:pt x="321" y="60"/>
                      <a:pt x="321" y="60"/>
                    </a:cubicBezTo>
                    <a:cubicBezTo>
                      <a:pt x="328" y="61"/>
                      <a:pt x="328" y="61"/>
                      <a:pt x="328" y="61"/>
                    </a:cubicBezTo>
                    <a:cubicBezTo>
                      <a:pt x="336" y="60"/>
                      <a:pt x="336" y="60"/>
                      <a:pt x="336" y="60"/>
                    </a:cubicBezTo>
                    <a:cubicBezTo>
                      <a:pt x="341" y="59"/>
                      <a:pt x="341" y="59"/>
                      <a:pt x="341" y="59"/>
                    </a:cubicBezTo>
                    <a:cubicBezTo>
                      <a:pt x="346" y="58"/>
                      <a:pt x="346" y="58"/>
                      <a:pt x="346" y="58"/>
                    </a:cubicBezTo>
                    <a:cubicBezTo>
                      <a:pt x="349" y="57"/>
                      <a:pt x="349" y="57"/>
                      <a:pt x="349" y="57"/>
                    </a:cubicBezTo>
                    <a:cubicBezTo>
                      <a:pt x="351" y="58"/>
                      <a:pt x="351" y="58"/>
                      <a:pt x="351" y="58"/>
                    </a:cubicBezTo>
                    <a:cubicBezTo>
                      <a:pt x="352" y="57"/>
                      <a:pt x="352" y="57"/>
                      <a:pt x="352" y="57"/>
                    </a:cubicBezTo>
                    <a:cubicBezTo>
                      <a:pt x="356" y="56"/>
                      <a:pt x="356" y="56"/>
                      <a:pt x="356" y="56"/>
                    </a:cubicBezTo>
                    <a:cubicBezTo>
                      <a:pt x="357" y="57"/>
                      <a:pt x="357" y="57"/>
                      <a:pt x="357" y="57"/>
                    </a:cubicBezTo>
                    <a:cubicBezTo>
                      <a:pt x="361" y="56"/>
                      <a:pt x="361" y="56"/>
                      <a:pt x="361" y="56"/>
                    </a:cubicBezTo>
                    <a:cubicBezTo>
                      <a:pt x="363" y="55"/>
                      <a:pt x="363" y="55"/>
                      <a:pt x="363" y="55"/>
                    </a:cubicBezTo>
                    <a:cubicBezTo>
                      <a:pt x="363" y="56"/>
                      <a:pt x="363" y="56"/>
                      <a:pt x="363" y="56"/>
                    </a:cubicBezTo>
                    <a:cubicBezTo>
                      <a:pt x="368" y="56"/>
                      <a:pt x="368" y="56"/>
                      <a:pt x="368" y="56"/>
                    </a:cubicBezTo>
                    <a:cubicBezTo>
                      <a:pt x="373" y="55"/>
                      <a:pt x="373" y="55"/>
                      <a:pt x="373" y="55"/>
                    </a:cubicBezTo>
                    <a:cubicBezTo>
                      <a:pt x="377" y="54"/>
                      <a:pt x="377" y="54"/>
                      <a:pt x="377" y="54"/>
                    </a:cubicBezTo>
                    <a:cubicBezTo>
                      <a:pt x="381" y="51"/>
                      <a:pt x="381" y="51"/>
                      <a:pt x="381" y="51"/>
                    </a:cubicBezTo>
                    <a:cubicBezTo>
                      <a:pt x="384" y="49"/>
                      <a:pt x="384" y="49"/>
                      <a:pt x="384" y="49"/>
                    </a:cubicBezTo>
                    <a:cubicBezTo>
                      <a:pt x="382" y="48"/>
                      <a:pt x="382" y="48"/>
                      <a:pt x="382" y="48"/>
                    </a:cubicBezTo>
                    <a:cubicBezTo>
                      <a:pt x="378" y="49"/>
                      <a:pt x="378" y="49"/>
                      <a:pt x="378" y="49"/>
                    </a:cubicBezTo>
                    <a:cubicBezTo>
                      <a:pt x="374" y="51"/>
                      <a:pt x="374" y="51"/>
                      <a:pt x="374" y="51"/>
                    </a:cubicBezTo>
                    <a:cubicBezTo>
                      <a:pt x="374" y="49"/>
                      <a:pt x="374" y="49"/>
                      <a:pt x="374" y="49"/>
                    </a:cubicBezTo>
                    <a:cubicBezTo>
                      <a:pt x="373" y="49"/>
                      <a:pt x="373" y="49"/>
                      <a:pt x="373" y="49"/>
                    </a:cubicBezTo>
                    <a:cubicBezTo>
                      <a:pt x="368" y="50"/>
                      <a:pt x="368" y="50"/>
                      <a:pt x="368" y="50"/>
                    </a:cubicBezTo>
                    <a:cubicBezTo>
                      <a:pt x="371" y="48"/>
                      <a:pt x="371" y="48"/>
                      <a:pt x="371" y="48"/>
                    </a:cubicBezTo>
                    <a:cubicBezTo>
                      <a:pt x="374" y="47"/>
                      <a:pt x="374" y="47"/>
                      <a:pt x="374" y="47"/>
                    </a:cubicBezTo>
                    <a:cubicBezTo>
                      <a:pt x="374" y="44"/>
                      <a:pt x="374" y="44"/>
                      <a:pt x="374" y="44"/>
                    </a:cubicBezTo>
                    <a:cubicBezTo>
                      <a:pt x="376" y="43"/>
                      <a:pt x="376" y="43"/>
                      <a:pt x="376" y="43"/>
                    </a:cubicBezTo>
                    <a:cubicBezTo>
                      <a:pt x="376" y="42"/>
                      <a:pt x="376" y="42"/>
                      <a:pt x="376" y="42"/>
                    </a:cubicBezTo>
                    <a:cubicBezTo>
                      <a:pt x="374" y="41"/>
                      <a:pt x="374" y="41"/>
                      <a:pt x="374" y="41"/>
                    </a:cubicBezTo>
                    <a:cubicBezTo>
                      <a:pt x="371" y="43"/>
                      <a:pt x="371" y="43"/>
                      <a:pt x="371" y="43"/>
                    </a:cubicBezTo>
                    <a:cubicBezTo>
                      <a:pt x="362" y="45"/>
                      <a:pt x="362" y="45"/>
                      <a:pt x="362" y="45"/>
                    </a:cubicBezTo>
                    <a:cubicBezTo>
                      <a:pt x="362" y="47"/>
                      <a:pt x="362" y="47"/>
                      <a:pt x="362" y="47"/>
                    </a:cubicBezTo>
                    <a:cubicBezTo>
                      <a:pt x="364" y="48"/>
                      <a:pt x="364" y="48"/>
                      <a:pt x="364" y="48"/>
                    </a:cubicBezTo>
                    <a:cubicBezTo>
                      <a:pt x="360" y="49"/>
                      <a:pt x="360" y="49"/>
                      <a:pt x="360" y="49"/>
                    </a:cubicBezTo>
                    <a:cubicBezTo>
                      <a:pt x="362" y="50"/>
                      <a:pt x="362" y="50"/>
                      <a:pt x="362" y="50"/>
                    </a:cubicBezTo>
                    <a:cubicBezTo>
                      <a:pt x="361" y="52"/>
                      <a:pt x="361" y="52"/>
                      <a:pt x="361" y="52"/>
                    </a:cubicBezTo>
                    <a:cubicBezTo>
                      <a:pt x="354" y="52"/>
                      <a:pt x="354" y="52"/>
                      <a:pt x="354" y="52"/>
                    </a:cubicBezTo>
                    <a:cubicBezTo>
                      <a:pt x="352" y="51"/>
                      <a:pt x="352" y="51"/>
                      <a:pt x="352" y="51"/>
                    </a:cubicBezTo>
                    <a:cubicBezTo>
                      <a:pt x="349" y="49"/>
                      <a:pt x="349" y="49"/>
                      <a:pt x="349" y="49"/>
                    </a:cubicBezTo>
                    <a:cubicBezTo>
                      <a:pt x="348" y="47"/>
                      <a:pt x="348" y="47"/>
                      <a:pt x="348" y="47"/>
                    </a:cubicBezTo>
                    <a:lnTo>
                      <a:pt x="344" y="46"/>
                    </a:lnTo>
                    <a:close/>
                    <a:moveTo>
                      <a:pt x="316" y="47"/>
                    </a:moveTo>
                    <a:cubicBezTo>
                      <a:pt x="306" y="50"/>
                      <a:pt x="306" y="50"/>
                      <a:pt x="306" y="50"/>
                    </a:cubicBezTo>
                    <a:cubicBezTo>
                      <a:pt x="302" y="51"/>
                      <a:pt x="302" y="51"/>
                      <a:pt x="302" y="51"/>
                    </a:cubicBezTo>
                    <a:cubicBezTo>
                      <a:pt x="302" y="52"/>
                      <a:pt x="302" y="52"/>
                      <a:pt x="302" y="52"/>
                    </a:cubicBezTo>
                    <a:cubicBezTo>
                      <a:pt x="303" y="53"/>
                      <a:pt x="303" y="53"/>
                      <a:pt x="303" y="53"/>
                    </a:cubicBezTo>
                    <a:cubicBezTo>
                      <a:pt x="306" y="53"/>
                      <a:pt x="306" y="53"/>
                      <a:pt x="306" y="53"/>
                    </a:cubicBezTo>
                    <a:cubicBezTo>
                      <a:pt x="317" y="48"/>
                      <a:pt x="317" y="48"/>
                      <a:pt x="317" y="48"/>
                    </a:cubicBezTo>
                    <a:lnTo>
                      <a:pt x="316" y="47"/>
                    </a:lnTo>
                    <a:close/>
                    <a:moveTo>
                      <a:pt x="405" y="41"/>
                    </a:moveTo>
                    <a:cubicBezTo>
                      <a:pt x="405" y="39"/>
                      <a:pt x="405" y="39"/>
                      <a:pt x="405" y="39"/>
                    </a:cubicBezTo>
                    <a:cubicBezTo>
                      <a:pt x="403" y="38"/>
                      <a:pt x="403" y="38"/>
                      <a:pt x="403" y="38"/>
                    </a:cubicBezTo>
                    <a:cubicBezTo>
                      <a:pt x="402" y="35"/>
                      <a:pt x="402" y="35"/>
                      <a:pt x="402" y="35"/>
                    </a:cubicBezTo>
                    <a:cubicBezTo>
                      <a:pt x="400" y="35"/>
                      <a:pt x="400" y="35"/>
                      <a:pt x="400" y="35"/>
                    </a:cubicBezTo>
                    <a:cubicBezTo>
                      <a:pt x="400" y="36"/>
                      <a:pt x="400" y="36"/>
                      <a:pt x="400" y="36"/>
                    </a:cubicBezTo>
                    <a:cubicBezTo>
                      <a:pt x="401" y="39"/>
                      <a:pt x="401" y="39"/>
                      <a:pt x="401" y="39"/>
                    </a:cubicBezTo>
                    <a:lnTo>
                      <a:pt x="405" y="41"/>
                    </a:lnTo>
                    <a:close/>
                    <a:moveTo>
                      <a:pt x="354" y="37"/>
                    </a:moveTo>
                    <a:cubicBezTo>
                      <a:pt x="357" y="36"/>
                      <a:pt x="357" y="36"/>
                      <a:pt x="357" y="36"/>
                    </a:cubicBezTo>
                    <a:cubicBezTo>
                      <a:pt x="357" y="34"/>
                      <a:pt x="357" y="34"/>
                      <a:pt x="357" y="34"/>
                    </a:cubicBezTo>
                    <a:cubicBezTo>
                      <a:pt x="353" y="34"/>
                      <a:pt x="353" y="34"/>
                      <a:pt x="353" y="34"/>
                    </a:cubicBezTo>
                    <a:cubicBezTo>
                      <a:pt x="352" y="35"/>
                      <a:pt x="352" y="35"/>
                      <a:pt x="352" y="35"/>
                    </a:cubicBezTo>
                    <a:cubicBezTo>
                      <a:pt x="353" y="35"/>
                      <a:pt x="353" y="35"/>
                      <a:pt x="353" y="35"/>
                    </a:cubicBezTo>
                    <a:lnTo>
                      <a:pt x="354" y="37"/>
                    </a:lnTo>
                    <a:close/>
                    <a:moveTo>
                      <a:pt x="383" y="99"/>
                    </a:moveTo>
                    <a:cubicBezTo>
                      <a:pt x="383" y="102"/>
                      <a:pt x="383" y="102"/>
                      <a:pt x="383" y="102"/>
                    </a:cubicBezTo>
                    <a:cubicBezTo>
                      <a:pt x="384" y="101"/>
                      <a:pt x="384" y="101"/>
                      <a:pt x="384" y="101"/>
                    </a:cubicBezTo>
                    <a:cubicBezTo>
                      <a:pt x="384" y="98"/>
                      <a:pt x="384" y="98"/>
                      <a:pt x="384" y="98"/>
                    </a:cubicBezTo>
                    <a:lnTo>
                      <a:pt x="383" y="99"/>
                    </a:lnTo>
                    <a:close/>
                    <a:moveTo>
                      <a:pt x="344" y="44"/>
                    </a:moveTo>
                    <a:cubicBezTo>
                      <a:pt x="348" y="43"/>
                      <a:pt x="348" y="43"/>
                      <a:pt x="348" y="43"/>
                    </a:cubicBezTo>
                    <a:cubicBezTo>
                      <a:pt x="347" y="42"/>
                      <a:pt x="347" y="42"/>
                      <a:pt x="347" y="42"/>
                    </a:cubicBezTo>
                    <a:cubicBezTo>
                      <a:pt x="344" y="42"/>
                      <a:pt x="344" y="42"/>
                      <a:pt x="344" y="42"/>
                    </a:cubicBezTo>
                    <a:cubicBezTo>
                      <a:pt x="341" y="43"/>
                      <a:pt x="341" y="43"/>
                      <a:pt x="341" y="43"/>
                    </a:cubicBezTo>
                    <a:lnTo>
                      <a:pt x="344" y="44"/>
                    </a:lnTo>
                    <a:close/>
                    <a:moveTo>
                      <a:pt x="292" y="48"/>
                    </a:moveTo>
                    <a:cubicBezTo>
                      <a:pt x="293" y="51"/>
                      <a:pt x="293" y="51"/>
                      <a:pt x="293" y="51"/>
                    </a:cubicBezTo>
                    <a:cubicBezTo>
                      <a:pt x="295" y="50"/>
                      <a:pt x="295" y="50"/>
                      <a:pt x="295" y="50"/>
                    </a:cubicBezTo>
                    <a:cubicBezTo>
                      <a:pt x="296" y="49"/>
                      <a:pt x="296" y="49"/>
                      <a:pt x="296" y="49"/>
                    </a:cubicBezTo>
                    <a:cubicBezTo>
                      <a:pt x="297" y="48"/>
                      <a:pt x="297" y="48"/>
                      <a:pt x="297" y="48"/>
                    </a:cubicBezTo>
                    <a:cubicBezTo>
                      <a:pt x="300" y="47"/>
                      <a:pt x="300" y="47"/>
                      <a:pt x="300" y="47"/>
                    </a:cubicBezTo>
                    <a:cubicBezTo>
                      <a:pt x="298" y="50"/>
                      <a:pt x="298" y="50"/>
                      <a:pt x="298" y="50"/>
                    </a:cubicBezTo>
                    <a:cubicBezTo>
                      <a:pt x="299" y="51"/>
                      <a:pt x="299" y="51"/>
                      <a:pt x="299" y="51"/>
                    </a:cubicBezTo>
                    <a:cubicBezTo>
                      <a:pt x="303" y="49"/>
                      <a:pt x="303" y="49"/>
                      <a:pt x="303" y="49"/>
                    </a:cubicBezTo>
                    <a:cubicBezTo>
                      <a:pt x="306" y="47"/>
                      <a:pt x="306" y="47"/>
                      <a:pt x="306" y="47"/>
                    </a:cubicBezTo>
                    <a:cubicBezTo>
                      <a:pt x="309" y="46"/>
                      <a:pt x="309" y="46"/>
                      <a:pt x="309" y="46"/>
                    </a:cubicBezTo>
                    <a:cubicBezTo>
                      <a:pt x="309" y="47"/>
                      <a:pt x="309" y="47"/>
                      <a:pt x="309" y="47"/>
                    </a:cubicBezTo>
                    <a:cubicBezTo>
                      <a:pt x="313" y="47"/>
                      <a:pt x="313" y="47"/>
                      <a:pt x="313" y="47"/>
                    </a:cubicBezTo>
                    <a:cubicBezTo>
                      <a:pt x="312" y="45"/>
                      <a:pt x="312" y="45"/>
                      <a:pt x="312" y="45"/>
                    </a:cubicBezTo>
                    <a:cubicBezTo>
                      <a:pt x="316" y="45"/>
                      <a:pt x="316" y="45"/>
                      <a:pt x="316" y="45"/>
                    </a:cubicBezTo>
                    <a:cubicBezTo>
                      <a:pt x="317" y="44"/>
                      <a:pt x="317" y="44"/>
                      <a:pt x="317" y="44"/>
                    </a:cubicBezTo>
                    <a:cubicBezTo>
                      <a:pt x="322" y="42"/>
                      <a:pt x="322" y="42"/>
                      <a:pt x="322" y="42"/>
                    </a:cubicBezTo>
                    <a:cubicBezTo>
                      <a:pt x="322" y="42"/>
                      <a:pt x="322" y="42"/>
                      <a:pt x="322" y="42"/>
                    </a:cubicBezTo>
                    <a:cubicBezTo>
                      <a:pt x="322" y="44"/>
                      <a:pt x="322" y="44"/>
                      <a:pt x="322" y="44"/>
                    </a:cubicBezTo>
                    <a:cubicBezTo>
                      <a:pt x="321" y="44"/>
                      <a:pt x="321" y="44"/>
                      <a:pt x="321" y="44"/>
                    </a:cubicBezTo>
                    <a:cubicBezTo>
                      <a:pt x="318" y="45"/>
                      <a:pt x="318" y="45"/>
                      <a:pt x="318" y="45"/>
                    </a:cubicBezTo>
                    <a:cubicBezTo>
                      <a:pt x="317" y="47"/>
                      <a:pt x="317" y="47"/>
                      <a:pt x="317" y="47"/>
                    </a:cubicBezTo>
                    <a:cubicBezTo>
                      <a:pt x="321" y="47"/>
                      <a:pt x="321" y="47"/>
                      <a:pt x="321" y="47"/>
                    </a:cubicBezTo>
                    <a:cubicBezTo>
                      <a:pt x="325" y="44"/>
                      <a:pt x="325" y="44"/>
                      <a:pt x="325" y="44"/>
                    </a:cubicBezTo>
                    <a:cubicBezTo>
                      <a:pt x="327" y="44"/>
                      <a:pt x="327" y="44"/>
                      <a:pt x="327" y="44"/>
                    </a:cubicBezTo>
                    <a:cubicBezTo>
                      <a:pt x="330" y="44"/>
                      <a:pt x="330" y="44"/>
                      <a:pt x="330" y="44"/>
                    </a:cubicBezTo>
                    <a:cubicBezTo>
                      <a:pt x="331" y="44"/>
                      <a:pt x="331" y="44"/>
                      <a:pt x="331" y="44"/>
                    </a:cubicBezTo>
                    <a:cubicBezTo>
                      <a:pt x="332" y="42"/>
                      <a:pt x="332" y="42"/>
                      <a:pt x="332" y="42"/>
                    </a:cubicBezTo>
                    <a:cubicBezTo>
                      <a:pt x="334" y="43"/>
                      <a:pt x="334" y="43"/>
                      <a:pt x="334" y="43"/>
                    </a:cubicBezTo>
                    <a:cubicBezTo>
                      <a:pt x="335" y="42"/>
                      <a:pt x="335" y="42"/>
                      <a:pt x="335" y="42"/>
                    </a:cubicBezTo>
                    <a:cubicBezTo>
                      <a:pt x="336" y="41"/>
                      <a:pt x="336" y="41"/>
                      <a:pt x="336" y="41"/>
                    </a:cubicBezTo>
                    <a:cubicBezTo>
                      <a:pt x="341" y="40"/>
                      <a:pt x="341" y="40"/>
                      <a:pt x="341" y="40"/>
                    </a:cubicBezTo>
                    <a:cubicBezTo>
                      <a:pt x="342" y="38"/>
                      <a:pt x="342" y="38"/>
                      <a:pt x="342" y="38"/>
                    </a:cubicBezTo>
                    <a:cubicBezTo>
                      <a:pt x="339" y="37"/>
                      <a:pt x="339" y="37"/>
                      <a:pt x="339" y="37"/>
                    </a:cubicBezTo>
                    <a:cubicBezTo>
                      <a:pt x="335" y="38"/>
                      <a:pt x="335" y="38"/>
                      <a:pt x="335" y="38"/>
                    </a:cubicBezTo>
                    <a:cubicBezTo>
                      <a:pt x="334" y="39"/>
                      <a:pt x="334" y="39"/>
                      <a:pt x="334" y="39"/>
                    </a:cubicBezTo>
                    <a:cubicBezTo>
                      <a:pt x="332" y="39"/>
                      <a:pt x="332" y="39"/>
                      <a:pt x="332" y="39"/>
                    </a:cubicBezTo>
                    <a:cubicBezTo>
                      <a:pt x="330" y="38"/>
                      <a:pt x="330" y="38"/>
                      <a:pt x="330" y="38"/>
                    </a:cubicBezTo>
                    <a:cubicBezTo>
                      <a:pt x="320" y="39"/>
                      <a:pt x="320" y="39"/>
                      <a:pt x="320" y="39"/>
                    </a:cubicBezTo>
                    <a:cubicBezTo>
                      <a:pt x="317" y="40"/>
                      <a:pt x="317" y="40"/>
                      <a:pt x="317" y="40"/>
                    </a:cubicBezTo>
                    <a:cubicBezTo>
                      <a:pt x="310" y="42"/>
                      <a:pt x="310" y="42"/>
                      <a:pt x="310" y="42"/>
                    </a:cubicBezTo>
                    <a:cubicBezTo>
                      <a:pt x="300" y="45"/>
                      <a:pt x="300" y="45"/>
                      <a:pt x="300" y="45"/>
                    </a:cubicBezTo>
                    <a:cubicBezTo>
                      <a:pt x="298" y="45"/>
                      <a:pt x="298" y="45"/>
                      <a:pt x="298" y="45"/>
                    </a:cubicBezTo>
                    <a:cubicBezTo>
                      <a:pt x="297" y="46"/>
                      <a:pt x="297" y="46"/>
                      <a:pt x="297" y="46"/>
                    </a:cubicBezTo>
                    <a:cubicBezTo>
                      <a:pt x="294" y="45"/>
                      <a:pt x="294" y="45"/>
                      <a:pt x="294" y="45"/>
                    </a:cubicBezTo>
                    <a:cubicBezTo>
                      <a:pt x="288" y="48"/>
                      <a:pt x="288" y="48"/>
                      <a:pt x="288" y="48"/>
                    </a:cubicBezTo>
                    <a:cubicBezTo>
                      <a:pt x="285" y="50"/>
                      <a:pt x="285" y="50"/>
                      <a:pt x="285" y="50"/>
                    </a:cubicBezTo>
                    <a:cubicBezTo>
                      <a:pt x="287" y="51"/>
                      <a:pt x="287" y="51"/>
                      <a:pt x="287" y="51"/>
                    </a:cubicBezTo>
                    <a:lnTo>
                      <a:pt x="292" y="48"/>
                    </a:lnTo>
                    <a:close/>
                    <a:moveTo>
                      <a:pt x="382" y="54"/>
                    </a:moveTo>
                    <a:cubicBezTo>
                      <a:pt x="381" y="55"/>
                      <a:pt x="381" y="55"/>
                      <a:pt x="381" y="55"/>
                    </a:cubicBezTo>
                    <a:cubicBezTo>
                      <a:pt x="382" y="56"/>
                      <a:pt x="382" y="56"/>
                      <a:pt x="382" y="56"/>
                    </a:cubicBezTo>
                    <a:cubicBezTo>
                      <a:pt x="385" y="56"/>
                      <a:pt x="385" y="56"/>
                      <a:pt x="385" y="56"/>
                    </a:cubicBezTo>
                    <a:cubicBezTo>
                      <a:pt x="388" y="55"/>
                      <a:pt x="388" y="55"/>
                      <a:pt x="388" y="55"/>
                    </a:cubicBezTo>
                    <a:cubicBezTo>
                      <a:pt x="388" y="53"/>
                      <a:pt x="388" y="53"/>
                      <a:pt x="388" y="53"/>
                    </a:cubicBezTo>
                    <a:cubicBezTo>
                      <a:pt x="387" y="53"/>
                      <a:pt x="387" y="53"/>
                      <a:pt x="387" y="53"/>
                    </a:cubicBezTo>
                    <a:lnTo>
                      <a:pt x="382" y="54"/>
                    </a:lnTo>
                    <a:close/>
                    <a:moveTo>
                      <a:pt x="389" y="69"/>
                    </a:moveTo>
                    <a:cubicBezTo>
                      <a:pt x="390" y="69"/>
                      <a:pt x="390" y="69"/>
                      <a:pt x="390" y="69"/>
                    </a:cubicBezTo>
                    <a:cubicBezTo>
                      <a:pt x="391" y="68"/>
                      <a:pt x="391" y="68"/>
                      <a:pt x="391" y="68"/>
                    </a:cubicBezTo>
                    <a:cubicBezTo>
                      <a:pt x="388" y="66"/>
                      <a:pt x="388" y="66"/>
                      <a:pt x="388" y="66"/>
                    </a:cubicBezTo>
                    <a:cubicBezTo>
                      <a:pt x="386" y="68"/>
                      <a:pt x="386" y="68"/>
                      <a:pt x="386" y="68"/>
                    </a:cubicBezTo>
                    <a:lnTo>
                      <a:pt x="389" y="69"/>
                    </a:lnTo>
                    <a:close/>
                    <a:moveTo>
                      <a:pt x="363" y="39"/>
                    </a:moveTo>
                    <a:cubicBezTo>
                      <a:pt x="366" y="38"/>
                      <a:pt x="366" y="38"/>
                      <a:pt x="366" y="38"/>
                    </a:cubicBezTo>
                    <a:cubicBezTo>
                      <a:pt x="370" y="38"/>
                      <a:pt x="370" y="38"/>
                      <a:pt x="370" y="38"/>
                    </a:cubicBezTo>
                    <a:cubicBezTo>
                      <a:pt x="373" y="38"/>
                      <a:pt x="373" y="38"/>
                      <a:pt x="373" y="38"/>
                    </a:cubicBezTo>
                    <a:cubicBezTo>
                      <a:pt x="375" y="37"/>
                      <a:pt x="375" y="37"/>
                      <a:pt x="375" y="37"/>
                    </a:cubicBezTo>
                    <a:cubicBezTo>
                      <a:pt x="372" y="36"/>
                      <a:pt x="372" y="36"/>
                      <a:pt x="372" y="36"/>
                    </a:cubicBezTo>
                    <a:cubicBezTo>
                      <a:pt x="373" y="35"/>
                      <a:pt x="373" y="35"/>
                      <a:pt x="373" y="35"/>
                    </a:cubicBezTo>
                    <a:cubicBezTo>
                      <a:pt x="378" y="34"/>
                      <a:pt x="378" y="34"/>
                      <a:pt x="378" y="34"/>
                    </a:cubicBezTo>
                    <a:cubicBezTo>
                      <a:pt x="382" y="34"/>
                      <a:pt x="382" y="34"/>
                      <a:pt x="382" y="34"/>
                    </a:cubicBezTo>
                    <a:cubicBezTo>
                      <a:pt x="376" y="33"/>
                      <a:pt x="376" y="33"/>
                      <a:pt x="376" y="33"/>
                    </a:cubicBezTo>
                    <a:cubicBezTo>
                      <a:pt x="368" y="34"/>
                      <a:pt x="368" y="34"/>
                      <a:pt x="368" y="34"/>
                    </a:cubicBezTo>
                    <a:cubicBezTo>
                      <a:pt x="359" y="36"/>
                      <a:pt x="359" y="36"/>
                      <a:pt x="359" y="36"/>
                    </a:cubicBezTo>
                    <a:cubicBezTo>
                      <a:pt x="358" y="37"/>
                      <a:pt x="358" y="37"/>
                      <a:pt x="358" y="37"/>
                    </a:cubicBezTo>
                    <a:cubicBezTo>
                      <a:pt x="360" y="40"/>
                      <a:pt x="360" y="40"/>
                      <a:pt x="360" y="40"/>
                    </a:cubicBezTo>
                    <a:lnTo>
                      <a:pt x="363" y="39"/>
                    </a:lnTo>
                    <a:close/>
                    <a:moveTo>
                      <a:pt x="375" y="31"/>
                    </a:moveTo>
                    <a:cubicBezTo>
                      <a:pt x="378" y="31"/>
                      <a:pt x="378" y="31"/>
                      <a:pt x="378" y="31"/>
                    </a:cubicBezTo>
                    <a:cubicBezTo>
                      <a:pt x="379" y="31"/>
                      <a:pt x="379" y="31"/>
                      <a:pt x="379" y="31"/>
                    </a:cubicBezTo>
                    <a:cubicBezTo>
                      <a:pt x="381" y="32"/>
                      <a:pt x="381" y="32"/>
                      <a:pt x="381" y="32"/>
                    </a:cubicBezTo>
                    <a:cubicBezTo>
                      <a:pt x="385" y="32"/>
                      <a:pt x="385" y="32"/>
                      <a:pt x="385" y="32"/>
                    </a:cubicBezTo>
                    <a:cubicBezTo>
                      <a:pt x="388" y="30"/>
                      <a:pt x="388" y="30"/>
                      <a:pt x="388" y="30"/>
                    </a:cubicBezTo>
                    <a:cubicBezTo>
                      <a:pt x="388" y="28"/>
                      <a:pt x="388" y="28"/>
                      <a:pt x="388" y="28"/>
                    </a:cubicBezTo>
                    <a:cubicBezTo>
                      <a:pt x="382" y="29"/>
                      <a:pt x="382" y="29"/>
                      <a:pt x="382" y="29"/>
                    </a:cubicBezTo>
                    <a:cubicBezTo>
                      <a:pt x="379" y="30"/>
                      <a:pt x="379" y="30"/>
                      <a:pt x="379" y="30"/>
                    </a:cubicBezTo>
                    <a:cubicBezTo>
                      <a:pt x="370" y="30"/>
                      <a:pt x="370" y="30"/>
                      <a:pt x="370" y="30"/>
                    </a:cubicBezTo>
                    <a:cubicBezTo>
                      <a:pt x="368" y="31"/>
                      <a:pt x="368" y="31"/>
                      <a:pt x="368" y="31"/>
                    </a:cubicBezTo>
                    <a:cubicBezTo>
                      <a:pt x="367" y="32"/>
                      <a:pt x="367" y="32"/>
                      <a:pt x="367" y="32"/>
                    </a:cubicBezTo>
                    <a:cubicBezTo>
                      <a:pt x="374" y="31"/>
                      <a:pt x="374" y="31"/>
                      <a:pt x="374" y="31"/>
                    </a:cubicBezTo>
                    <a:lnTo>
                      <a:pt x="375" y="31"/>
                    </a:lnTo>
                    <a:close/>
                    <a:moveTo>
                      <a:pt x="482" y="40"/>
                    </a:moveTo>
                    <a:cubicBezTo>
                      <a:pt x="485" y="40"/>
                      <a:pt x="485" y="40"/>
                      <a:pt x="485" y="40"/>
                    </a:cubicBezTo>
                    <a:cubicBezTo>
                      <a:pt x="486" y="39"/>
                      <a:pt x="486" y="39"/>
                      <a:pt x="486" y="39"/>
                    </a:cubicBezTo>
                    <a:cubicBezTo>
                      <a:pt x="486" y="38"/>
                      <a:pt x="486" y="38"/>
                      <a:pt x="486" y="38"/>
                    </a:cubicBezTo>
                    <a:cubicBezTo>
                      <a:pt x="484" y="38"/>
                      <a:pt x="484" y="38"/>
                      <a:pt x="484" y="38"/>
                    </a:cubicBezTo>
                    <a:cubicBezTo>
                      <a:pt x="481" y="39"/>
                      <a:pt x="481" y="39"/>
                      <a:pt x="481" y="39"/>
                    </a:cubicBezTo>
                    <a:lnTo>
                      <a:pt x="482" y="40"/>
                    </a:lnTo>
                    <a:close/>
                    <a:moveTo>
                      <a:pt x="466" y="20"/>
                    </a:moveTo>
                    <a:cubicBezTo>
                      <a:pt x="462" y="19"/>
                      <a:pt x="462" y="19"/>
                      <a:pt x="462" y="19"/>
                    </a:cubicBezTo>
                    <a:cubicBezTo>
                      <a:pt x="459" y="20"/>
                      <a:pt x="459" y="20"/>
                      <a:pt x="459" y="20"/>
                    </a:cubicBezTo>
                    <a:cubicBezTo>
                      <a:pt x="462" y="22"/>
                      <a:pt x="462" y="22"/>
                      <a:pt x="462" y="22"/>
                    </a:cubicBezTo>
                    <a:lnTo>
                      <a:pt x="466" y="20"/>
                    </a:lnTo>
                    <a:close/>
                    <a:moveTo>
                      <a:pt x="452" y="34"/>
                    </a:moveTo>
                    <a:cubicBezTo>
                      <a:pt x="454" y="36"/>
                      <a:pt x="454" y="36"/>
                      <a:pt x="454" y="36"/>
                    </a:cubicBezTo>
                    <a:cubicBezTo>
                      <a:pt x="460" y="35"/>
                      <a:pt x="460" y="35"/>
                      <a:pt x="460" y="35"/>
                    </a:cubicBezTo>
                    <a:cubicBezTo>
                      <a:pt x="464" y="34"/>
                      <a:pt x="464" y="34"/>
                      <a:pt x="464" y="34"/>
                    </a:cubicBezTo>
                    <a:cubicBezTo>
                      <a:pt x="466" y="33"/>
                      <a:pt x="466" y="33"/>
                      <a:pt x="466" y="33"/>
                    </a:cubicBezTo>
                    <a:cubicBezTo>
                      <a:pt x="468" y="31"/>
                      <a:pt x="468" y="31"/>
                      <a:pt x="468" y="31"/>
                    </a:cubicBezTo>
                    <a:cubicBezTo>
                      <a:pt x="467" y="30"/>
                      <a:pt x="467" y="30"/>
                      <a:pt x="467" y="30"/>
                    </a:cubicBezTo>
                    <a:cubicBezTo>
                      <a:pt x="464" y="30"/>
                      <a:pt x="464" y="30"/>
                      <a:pt x="464" y="30"/>
                    </a:cubicBezTo>
                    <a:cubicBezTo>
                      <a:pt x="463" y="29"/>
                      <a:pt x="463" y="29"/>
                      <a:pt x="463" y="29"/>
                    </a:cubicBezTo>
                    <a:cubicBezTo>
                      <a:pt x="456" y="28"/>
                      <a:pt x="456" y="28"/>
                      <a:pt x="456" y="28"/>
                    </a:cubicBezTo>
                    <a:cubicBezTo>
                      <a:pt x="451" y="30"/>
                      <a:pt x="451" y="30"/>
                      <a:pt x="451" y="30"/>
                    </a:cubicBezTo>
                    <a:cubicBezTo>
                      <a:pt x="451" y="32"/>
                      <a:pt x="451" y="32"/>
                      <a:pt x="451" y="32"/>
                    </a:cubicBezTo>
                    <a:cubicBezTo>
                      <a:pt x="454" y="33"/>
                      <a:pt x="454" y="33"/>
                      <a:pt x="454" y="33"/>
                    </a:cubicBezTo>
                    <a:lnTo>
                      <a:pt x="452" y="34"/>
                    </a:lnTo>
                    <a:close/>
                    <a:moveTo>
                      <a:pt x="396" y="49"/>
                    </a:moveTo>
                    <a:cubicBezTo>
                      <a:pt x="396" y="50"/>
                      <a:pt x="396" y="50"/>
                      <a:pt x="396" y="50"/>
                    </a:cubicBezTo>
                    <a:cubicBezTo>
                      <a:pt x="400" y="49"/>
                      <a:pt x="400" y="49"/>
                      <a:pt x="400" y="49"/>
                    </a:cubicBezTo>
                    <a:lnTo>
                      <a:pt x="396" y="49"/>
                    </a:lnTo>
                    <a:close/>
                    <a:moveTo>
                      <a:pt x="457" y="37"/>
                    </a:moveTo>
                    <a:cubicBezTo>
                      <a:pt x="453" y="37"/>
                      <a:pt x="453" y="37"/>
                      <a:pt x="453" y="37"/>
                    </a:cubicBezTo>
                    <a:cubicBezTo>
                      <a:pt x="452" y="38"/>
                      <a:pt x="452" y="38"/>
                      <a:pt x="452" y="38"/>
                    </a:cubicBezTo>
                    <a:cubicBezTo>
                      <a:pt x="461" y="38"/>
                      <a:pt x="461" y="38"/>
                      <a:pt x="461" y="38"/>
                    </a:cubicBezTo>
                    <a:cubicBezTo>
                      <a:pt x="467" y="39"/>
                      <a:pt x="467" y="39"/>
                      <a:pt x="467" y="39"/>
                    </a:cubicBezTo>
                    <a:cubicBezTo>
                      <a:pt x="470" y="37"/>
                      <a:pt x="470" y="37"/>
                      <a:pt x="470" y="37"/>
                    </a:cubicBezTo>
                    <a:cubicBezTo>
                      <a:pt x="470" y="36"/>
                      <a:pt x="470" y="36"/>
                      <a:pt x="470" y="36"/>
                    </a:cubicBezTo>
                    <a:cubicBezTo>
                      <a:pt x="462" y="37"/>
                      <a:pt x="462" y="37"/>
                      <a:pt x="462" y="37"/>
                    </a:cubicBezTo>
                    <a:lnTo>
                      <a:pt x="457" y="37"/>
                    </a:lnTo>
                    <a:close/>
                    <a:moveTo>
                      <a:pt x="536" y="48"/>
                    </a:moveTo>
                    <a:cubicBezTo>
                      <a:pt x="530" y="50"/>
                      <a:pt x="530" y="50"/>
                      <a:pt x="530" y="50"/>
                    </a:cubicBezTo>
                    <a:cubicBezTo>
                      <a:pt x="530" y="51"/>
                      <a:pt x="530" y="51"/>
                      <a:pt x="530" y="51"/>
                    </a:cubicBezTo>
                    <a:cubicBezTo>
                      <a:pt x="535" y="50"/>
                      <a:pt x="535" y="50"/>
                      <a:pt x="535" y="50"/>
                    </a:cubicBezTo>
                    <a:lnTo>
                      <a:pt x="536" y="48"/>
                    </a:lnTo>
                    <a:close/>
                    <a:moveTo>
                      <a:pt x="528" y="66"/>
                    </a:moveTo>
                    <a:cubicBezTo>
                      <a:pt x="520" y="67"/>
                      <a:pt x="520" y="67"/>
                      <a:pt x="520" y="67"/>
                    </a:cubicBezTo>
                    <a:cubicBezTo>
                      <a:pt x="513" y="65"/>
                      <a:pt x="513" y="65"/>
                      <a:pt x="513" y="65"/>
                    </a:cubicBezTo>
                    <a:cubicBezTo>
                      <a:pt x="508" y="68"/>
                      <a:pt x="508" y="68"/>
                      <a:pt x="508" y="68"/>
                    </a:cubicBezTo>
                    <a:cubicBezTo>
                      <a:pt x="507" y="69"/>
                      <a:pt x="507" y="69"/>
                      <a:pt x="507" y="69"/>
                    </a:cubicBezTo>
                    <a:cubicBezTo>
                      <a:pt x="510" y="70"/>
                      <a:pt x="510" y="70"/>
                      <a:pt x="510" y="70"/>
                    </a:cubicBezTo>
                    <a:cubicBezTo>
                      <a:pt x="508" y="72"/>
                      <a:pt x="508" y="72"/>
                      <a:pt x="508" y="72"/>
                    </a:cubicBezTo>
                    <a:cubicBezTo>
                      <a:pt x="510" y="74"/>
                      <a:pt x="510" y="74"/>
                      <a:pt x="510" y="74"/>
                    </a:cubicBezTo>
                    <a:cubicBezTo>
                      <a:pt x="513" y="74"/>
                      <a:pt x="513" y="74"/>
                      <a:pt x="513" y="74"/>
                    </a:cubicBezTo>
                    <a:cubicBezTo>
                      <a:pt x="519" y="72"/>
                      <a:pt x="519" y="72"/>
                      <a:pt x="519" y="72"/>
                    </a:cubicBezTo>
                    <a:cubicBezTo>
                      <a:pt x="526" y="72"/>
                      <a:pt x="526" y="72"/>
                      <a:pt x="526" y="72"/>
                    </a:cubicBezTo>
                    <a:cubicBezTo>
                      <a:pt x="532" y="73"/>
                      <a:pt x="532" y="73"/>
                      <a:pt x="532" y="73"/>
                    </a:cubicBezTo>
                    <a:cubicBezTo>
                      <a:pt x="533" y="72"/>
                      <a:pt x="533" y="72"/>
                      <a:pt x="533" y="72"/>
                    </a:cubicBezTo>
                    <a:cubicBezTo>
                      <a:pt x="533" y="71"/>
                      <a:pt x="533" y="71"/>
                      <a:pt x="533" y="71"/>
                    </a:cubicBezTo>
                    <a:cubicBezTo>
                      <a:pt x="532" y="69"/>
                      <a:pt x="532" y="69"/>
                      <a:pt x="532" y="69"/>
                    </a:cubicBezTo>
                    <a:cubicBezTo>
                      <a:pt x="529" y="68"/>
                      <a:pt x="529" y="68"/>
                      <a:pt x="529" y="68"/>
                    </a:cubicBezTo>
                    <a:lnTo>
                      <a:pt x="528" y="66"/>
                    </a:lnTo>
                    <a:close/>
                    <a:moveTo>
                      <a:pt x="478" y="23"/>
                    </a:moveTo>
                    <a:cubicBezTo>
                      <a:pt x="479" y="24"/>
                      <a:pt x="479" y="24"/>
                      <a:pt x="479" y="24"/>
                    </a:cubicBezTo>
                    <a:cubicBezTo>
                      <a:pt x="484" y="24"/>
                      <a:pt x="484" y="24"/>
                      <a:pt x="484" y="24"/>
                    </a:cubicBezTo>
                    <a:cubicBezTo>
                      <a:pt x="488" y="23"/>
                      <a:pt x="488" y="23"/>
                      <a:pt x="488" y="23"/>
                    </a:cubicBezTo>
                    <a:cubicBezTo>
                      <a:pt x="486" y="24"/>
                      <a:pt x="486" y="24"/>
                      <a:pt x="486" y="24"/>
                    </a:cubicBezTo>
                    <a:cubicBezTo>
                      <a:pt x="491" y="23"/>
                      <a:pt x="491" y="23"/>
                      <a:pt x="491" y="23"/>
                    </a:cubicBezTo>
                    <a:cubicBezTo>
                      <a:pt x="495" y="24"/>
                      <a:pt x="495" y="24"/>
                      <a:pt x="495" y="24"/>
                    </a:cubicBezTo>
                    <a:cubicBezTo>
                      <a:pt x="502" y="25"/>
                      <a:pt x="502" y="25"/>
                      <a:pt x="502" y="25"/>
                    </a:cubicBezTo>
                    <a:cubicBezTo>
                      <a:pt x="495" y="25"/>
                      <a:pt x="495" y="25"/>
                      <a:pt x="495" y="25"/>
                    </a:cubicBezTo>
                    <a:cubicBezTo>
                      <a:pt x="490" y="26"/>
                      <a:pt x="490" y="26"/>
                      <a:pt x="490" y="26"/>
                    </a:cubicBezTo>
                    <a:cubicBezTo>
                      <a:pt x="481" y="28"/>
                      <a:pt x="481" y="28"/>
                      <a:pt x="481" y="28"/>
                    </a:cubicBezTo>
                    <a:cubicBezTo>
                      <a:pt x="481" y="30"/>
                      <a:pt x="481" y="30"/>
                      <a:pt x="481" y="30"/>
                    </a:cubicBezTo>
                    <a:cubicBezTo>
                      <a:pt x="484" y="29"/>
                      <a:pt x="484" y="29"/>
                      <a:pt x="484" y="29"/>
                    </a:cubicBezTo>
                    <a:cubicBezTo>
                      <a:pt x="485" y="30"/>
                      <a:pt x="485" y="30"/>
                      <a:pt x="485" y="30"/>
                    </a:cubicBezTo>
                    <a:cubicBezTo>
                      <a:pt x="487" y="31"/>
                      <a:pt x="487" y="31"/>
                      <a:pt x="487" y="31"/>
                    </a:cubicBezTo>
                    <a:cubicBezTo>
                      <a:pt x="481" y="31"/>
                      <a:pt x="481" y="31"/>
                      <a:pt x="481" y="31"/>
                    </a:cubicBezTo>
                    <a:cubicBezTo>
                      <a:pt x="483" y="33"/>
                      <a:pt x="483" y="33"/>
                      <a:pt x="483" y="33"/>
                    </a:cubicBezTo>
                    <a:cubicBezTo>
                      <a:pt x="489" y="33"/>
                      <a:pt x="489" y="33"/>
                      <a:pt x="489" y="33"/>
                    </a:cubicBezTo>
                    <a:cubicBezTo>
                      <a:pt x="492" y="33"/>
                      <a:pt x="492" y="33"/>
                      <a:pt x="492" y="33"/>
                    </a:cubicBezTo>
                    <a:cubicBezTo>
                      <a:pt x="493" y="32"/>
                      <a:pt x="493" y="32"/>
                      <a:pt x="493" y="32"/>
                    </a:cubicBezTo>
                    <a:cubicBezTo>
                      <a:pt x="496" y="32"/>
                      <a:pt x="496" y="32"/>
                      <a:pt x="496" y="32"/>
                    </a:cubicBezTo>
                    <a:cubicBezTo>
                      <a:pt x="497" y="30"/>
                      <a:pt x="497" y="30"/>
                      <a:pt x="497" y="30"/>
                    </a:cubicBezTo>
                    <a:cubicBezTo>
                      <a:pt x="500" y="32"/>
                      <a:pt x="500" y="32"/>
                      <a:pt x="500" y="32"/>
                    </a:cubicBezTo>
                    <a:cubicBezTo>
                      <a:pt x="503" y="32"/>
                      <a:pt x="503" y="32"/>
                      <a:pt x="503" y="32"/>
                    </a:cubicBezTo>
                    <a:cubicBezTo>
                      <a:pt x="504" y="30"/>
                      <a:pt x="504" y="30"/>
                      <a:pt x="504" y="30"/>
                    </a:cubicBezTo>
                    <a:cubicBezTo>
                      <a:pt x="505" y="32"/>
                      <a:pt x="505" y="32"/>
                      <a:pt x="505" y="32"/>
                    </a:cubicBezTo>
                    <a:cubicBezTo>
                      <a:pt x="507" y="31"/>
                      <a:pt x="507" y="31"/>
                      <a:pt x="507" y="31"/>
                    </a:cubicBezTo>
                    <a:cubicBezTo>
                      <a:pt x="509" y="28"/>
                      <a:pt x="509" y="28"/>
                      <a:pt x="509" y="28"/>
                    </a:cubicBezTo>
                    <a:cubicBezTo>
                      <a:pt x="511" y="26"/>
                      <a:pt x="511" y="26"/>
                      <a:pt x="511" y="26"/>
                    </a:cubicBezTo>
                    <a:cubicBezTo>
                      <a:pt x="510" y="29"/>
                      <a:pt x="510" y="29"/>
                      <a:pt x="510" y="29"/>
                    </a:cubicBezTo>
                    <a:cubicBezTo>
                      <a:pt x="517" y="27"/>
                      <a:pt x="517" y="27"/>
                      <a:pt x="517" y="27"/>
                    </a:cubicBezTo>
                    <a:cubicBezTo>
                      <a:pt x="522" y="25"/>
                      <a:pt x="522" y="25"/>
                      <a:pt x="522" y="25"/>
                    </a:cubicBezTo>
                    <a:cubicBezTo>
                      <a:pt x="531" y="24"/>
                      <a:pt x="531" y="24"/>
                      <a:pt x="531" y="24"/>
                    </a:cubicBezTo>
                    <a:cubicBezTo>
                      <a:pt x="530" y="23"/>
                      <a:pt x="530" y="23"/>
                      <a:pt x="530" y="23"/>
                    </a:cubicBezTo>
                    <a:cubicBezTo>
                      <a:pt x="526" y="22"/>
                      <a:pt x="526" y="22"/>
                      <a:pt x="526" y="22"/>
                    </a:cubicBezTo>
                    <a:cubicBezTo>
                      <a:pt x="521" y="22"/>
                      <a:pt x="521" y="22"/>
                      <a:pt x="521" y="22"/>
                    </a:cubicBezTo>
                    <a:cubicBezTo>
                      <a:pt x="526" y="20"/>
                      <a:pt x="526" y="20"/>
                      <a:pt x="526" y="20"/>
                    </a:cubicBezTo>
                    <a:cubicBezTo>
                      <a:pt x="528" y="17"/>
                      <a:pt x="528" y="17"/>
                      <a:pt x="528" y="17"/>
                    </a:cubicBezTo>
                    <a:cubicBezTo>
                      <a:pt x="524" y="17"/>
                      <a:pt x="524" y="17"/>
                      <a:pt x="524" y="17"/>
                    </a:cubicBezTo>
                    <a:cubicBezTo>
                      <a:pt x="521" y="18"/>
                      <a:pt x="521" y="18"/>
                      <a:pt x="521" y="18"/>
                    </a:cubicBezTo>
                    <a:cubicBezTo>
                      <a:pt x="520" y="18"/>
                      <a:pt x="520" y="18"/>
                      <a:pt x="520" y="18"/>
                    </a:cubicBezTo>
                    <a:cubicBezTo>
                      <a:pt x="520" y="16"/>
                      <a:pt x="520" y="16"/>
                      <a:pt x="520" y="16"/>
                    </a:cubicBezTo>
                    <a:cubicBezTo>
                      <a:pt x="517" y="17"/>
                      <a:pt x="517" y="17"/>
                      <a:pt x="517" y="17"/>
                    </a:cubicBezTo>
                    <a:cubicBezTo>
                      <a:pt x="514" y="16"/>
                      <a:pt x="514" y="16"/>
                      <a:pt x="514" y="16"/>
                    </a:cubicBezTo>
                    <a:cubicBezTo>
                      <a:pt x="513" y="12"/>
                      <a:pt x="513" y="12"/>
                      <a:pt x="513" y="12"/>
                    </a:cubicBezTo>
                    <a:cubicBezTo>
                      <a:pt x="510" y="11"/>
                      <a:pt x="510" y="11"/>
                      <a:pt x="510" y="11"/>
                    </a:cubicBezTo>
                    <a:cubicBezTo>
                      <a:pt x="501" y="11"/>
                      <a:pt x="501" y="11"/>
                      <a:pt x="501" y="11"/>
                    </a:cubicBezTo>
                    <a:cubicBezTo>
                      <a:pt x="500" y="12"/>
                      <a:pt x="500" y="12"/>
                      <a:pt x="500" y="12"/>
                    </a:cubicBezTo>
                    <a:cubicBezTo>
                      <a:pt x="506" y="12"/>
                      <a:pt x="506" y="12"/>
                      <a:pt x="506" y="12"/>
                    </a:cubicBezTo>
                    <a:cubicBezTo>
                      <a:pt x="499" y="13"/>
                      <a:pt x="499" y="13"/>
                      <a:pt x="499" y="13"/>
                    </a:cubicBezTo>
                    <a:cubicBezTo>
                      <a:pt x="496" y="13"/>
                      <a:pt x="496" y="13"/>
                      <a:pt x="496" y="13"/>
                    </a:cubicBezTo>
                    <a:cubicBezTo>
                      <a:pt x="491" y="14"/>
                      <a:pt x="491" y="14"/>
                      <a:pt x="491" y="14"/>
                    </a:cubicBezTo>
                    <a:cubicBezTo>
                      <a:pt x="496" y="16"/>
                      <a:pt x="496" y="16"/>
                      <a:pt x="496" y="16"/>
                    </a:cubicBezTo>
                    <a:cubicBezTo>
                      <a:pt x="489" y="16"/>
                      <a:pt x="489" y="16"/>
                      <a:pt x="489" y="16"/>
                    </a:cubicBezTo>
                    <a:cubicBezTo>
                      <a:pt x="486" y="16"/>
                      <a:pt x="486" y="16"/>
                      <a:pt x="486" y="16"/>
                    </a:cubicBezTo>
                    <a:cubicBezTo>
                      <a:pt x="481" y="18"/>
                      <a:pt x="481" y="18"/>
                      <a:pt x="481" y="18"/>
                    </a:cubicBezTo>
                    <a:cubicBezTo>
                      <a:pt x="486" y="18"/>
                      <a:pt x="486" y="18"/>
                      <a:pt x="486" y="18"/>
                    </a:cubicBezTo>
                    <a:cubicBezTo>
                      <a:pt x="489" y="19"/>
                      <a:pt x="489" y="19"/>
                      <a:pt x="489" y="19"/>
                    </a:cubicBezTo>
                    <a:cubicBezTo>
                      <a:pt x="489" y="20"/>
                      <a:pt x="489" y="20"/>
                      <a:pt x="489" y="20"/>
                    </a:cubicBezTo>
                    <a:cubicBezTo>
                      <a:pt x="479" y="19"/>
                      <a:pt x="479" y="19"/>
                      <a:pt x="479" y="19"/>
                    </a:cubicBezTo>
                    <a:cubicBezTo>
                      <a:pt x="478" y="21"/>
                      <a:pt x="478" y="21"/>
                      <a:pt x="478" y="21"/>
                    </a:cubicBezTo>
                    <a:cubicBezTo>
                      <a:pt x="486" y="22"/>
                      <a:pt x="486" y="22"/>
                      <a:pt x="486" y="22"/>
                    </a:cubicBezTo>
                    <a:lnTo>
                      <a:pt x="478" y="23"/>
                    </a:lnTo>
                    <a:close/>
                    <a:moveTo>
                      <a:pt x="478" y="46"/>
                    </a:moveTo>
                    <a:cubicBezTo>
                      <a:pt x="480" y="47"/>
                      <a:pt x="480" y="47"/>
                      <a:pt x="480" y="47"/>
                    </a:cubicBezTo>
                    <a:cubicBezTo>
                      <a:pt x="480" y="45"/>
                      <a:pt x="480" y="45"/>
                      <a:pt x="480" y="45"/>
                    </a:cubicBezTo>
                    <a:cubicBezTo>
                      <a:pt x="479" y="44"/>
                      <a:pt x="479" y="44"/>
                      <a:pt x="479" y="44"/>
                    </a:cubicBezTo>
                    <a:cubicBezTo>
                      <a:pt x="478" y="45"/>
                      <a:pt x="478" y="45"/>
                      <a:pt x="478" y="45"/>
                    </a:cubicBezTo>
                    <a:lnTo>
                      <a:pt x="478" y="46"/>
                    </a:lnTo>
                    <a:close/>
                    <a:moveTo>
                      <a:pt x="535" y="26"/>
                    </a:moveTo>
                    <a:cubicBezTo>
                      <a:pt x="532" y="26"/>
                      <a:pt x="532" y="26"/>
                      <a:pt x="532" y="26"/>
                    </a:cubicBezTo>
                    <a:cubicBezTo>
                      <a:pt x="530" y="26"/>
                      <a:pt x="530" y="26"/>
                      <a:pt x="530" y="26"/>
                    </a:cubicBezTo>
                    <a:cubicBezTo>
                      <a:pt x="534" y="27"/>
                      <a:pt x="534" y="27"/>
                      <a:pt x="534" y="27"/>
                    </a:cubicBezTo>
                    <a:lnTo>
                      <a:pt x="535" y="26"/>
                    </a:lnTo>
                    <a:close/>
                    <a:moveTo>
                      <a:pt x="232" y="81"/>
                    </a:moveTo>
                    <a:cubicBezTo>
                      <a:pt x="232" y="84"/>
                      <a:pt x="232" y="84"/>
                      <a:pt x="232" y="84"/>
                    </a:cubicBezTo>
                    <a:cubicBezTo>
                      <a:pt x="231" y="87"/>
                      <a:pt x="231" y="87"/>
                      <a:pt x="231" y="87"/>
                    </a:cubicBezTo>
                    <a:cubicBezTo>
                      <a:pt x="232" y="88"/>
                      <a:pt x="232" y="88"/>
                      <a:pt x="232" y="88"/>
                    </a:cubicBezTo>
                    <a:cubicBezTo>
                      <a:pt x="242" y="85"/>
                      <a:pt x="242" y="85"/>
                      <a:pt x="242" y="85"/>
                    </a:cubicBezTo>
                    <a:cubicBezTo>
                      <a:pt x="243" y="84"/>
                      <a:pt x="243" y="84"/>
                      <a:pt x="243" y="84"/>
                    </a:cubicBezTo>
                    <a:cubicBezTo>
                      <a:pt x="245" y="85"/>
                      <a:pt x="245" y="85"/>
                      <a:pt x="245" y="85"/>
                    </a:cubicBezTo>
                    <a:cubicBezTo>
                      <a:pt x="250" y="84"/>
                      <a:pt x="250" y="84"/>
                      <a:pt x="250" y="84"/>
                    </a:cubicBezTo>
                    <a:cubicBezTo>
                      <a:pt x="253" y="82"/>
                      <a:pt x="253" y="82"/>
                      <a:pt x="253" y="82"/>
                    </a:cubicBezTo>
                    <a:cubicBezTo>
                      <a:pt x="255" y="80"/>
                      <a:pt x="255" y="80"/>
                      <a:pt x="255" y="80"/>
                    </a:cubicBezTo>
                    <a:cubicBezTo>
                      <a:pt x="258" y="79"/>
                      <a:pt x="258" y="79"/>
                      <a:pt x="258" y="79"/>
                    </a:cubicBezTo>
                    <a:cubicBezTo>
                      <a:pt x="262" y="78"/>
                      <a:pt x="262" y="78"/>
                      <a:pt x="262" y="78"/>
                    </a:cubicBezTo>
                    <a:cubicBezTo>
                      <a:pt x="263" y="78"/>
                      <a:pt x="263" y="78"/>
                      <a:pt x="263" y="78"/>
                    </a:cubicBezTo>
                    <a:cubicBezTo>
                      <a:pt x="268" y="76"/>
                      <a:pt x="268" y="76"/>
                      <a:pt x="268" y="76"/>
                    </a:cubicBezTo>
                    <a:cubicBezTo>
                      <a:pt x="270" y="75"/>
                      <a:pt x="270" y="75"/>
                      <a:pt x="270" y="75"/>
                    </a:cubicBezTo>
                    <a:cubicBezTo>
                      <a:pt x="275" y="73"/>
                      <a:pt x="275" y="73"/>
                      <a:pt x="275" y="73"/>
                    </a:cubicBezTo>
                    <a:cubicBezTo>
                      <a:pt x="280" y="72"/>
                      <a:pt x="280" y="72"/>
                      <a:pt x="280" y="72"/>
                    </a:cubicBezTo>
                    <a:cubicBezTo>
                      <a:pt x="290" y="69"/>
                      <a:pt x="290" y="69"/>
                      <a:pt x="290" y="69"/>
                    </a:cubicBezTo>
                    <a:cubicBezTo>
                      <a:pt x="296" y="68"/>
                      <a:pt x="296" y="68"/>
                      <a:pt x="296" y="68"/>
                    </a:cubicBezTo>
                    <a:cubicBezTo>
                      <a:pt x="300" y="68"/>
                      <a:pt x="300" y="68"/>
                      <a:pt x="300" y="68"/>
                    </a:cubicBezTo>
                    <a:cubicBezTo>
                      <a:pt x="303" y="67"/>
                      <a:pt x="303" y="67"/>
                      <a:pt x="303" y="67"/>
                    </a:cubicBezTo>
                    <a:cubicBezTo>
                      <a:pt x="303" y="66"/>
                      <a:pt x="303" y="66"/>
                      <a:pt x="303" y="66"/>
                    </a:cubicBezTo>
                    <a:cubicBezTo>
                      <a:pt x="299" y="64"/>
                      <a:pt x="299" y="64"/>
                      <a:pt x="299" y="64"/>
                    </a:cubicBezTo>
                    <a:cubicBezTo>
                      <a:pt x="299" y="63"/>
                      <a:pt x="299" y="63"/>
                      <a:pt x="299" y="63"/>
                    </a:cubicBezTo>
                    <a:cubicBezTo>
                      <a:pt x="295" y="61"/>
                      <a:pt x="295" y="61"/>
                      <a:pt x="295" y="61"/>
                    </a:cubicBezTo>
                    <a:cubicBezTo>
                      <a:pt x="291" y="62"/>
                      <a:pt x="291" y="62"/>
                      <a:pt x="291" y="62"/>
                    </a:cubicBezTo>
                    <a:cubicBezTo>
                      <a:pt x="287" y="63"/>
                      <a:pt x="287" y="63"/>
                      <a:pt x="287" y="63"/>
                    </a:cubicBezTo>
                    <a:cubicBezTo>
                      <a:pt x="287" y="62"/>
                      <a:pt x="287" y="62"/>
                      <a:pt x="287" y="62"/>
                    </a:cubicBezTo>
                    <a:cubicBezTo>
                      <a:pt x="286" y="62"/>
                      <a:pt x="286" y="62"/>
                      <a:pt x="286" y="62"/>
                    </a:cubicBezTo>
                    <a:cubicBezTo>
                      <a:pt x="282" y="63"/>
                      <a:pt x="282" y="63"/>
                      <a:pt x="282" y="63"/>
                    </a:cubicBezTo>
                    <a:cubicBezTo>
                      <a:pt x="283" y="62"/>
                      <a:pt x="283" y="62"/>
                      <a:pt x="283" y="62"/>
                    </a:cubicBezTo>
                    <a:cubicBezTo>
                      <a:pt x="280" y="61"/>
                      <a:pt x="280" y="61"/>
                      <a:pt x="280" y="61"/>
                    </a:cubicBezTo>
                    <a:cubicBezTo>
                      <a:pt x="278" y="60"/>
                      <a:pt x="278" y="60"/>
                      <a:pt x="278" y="60"/>
                    </a:cubicBezTo>
                    <a:cubicBezTo>
                      <a:pt x="273" y="60"/>
                      <a:pt x="273" y="60"/>
                      <a:pt x="273" y="60"/>
                    </a:cubicBezTo>
                    <a:cubicBezTo>
                      <a:pt x="268" y="61"/>
                      <a:pt x="268" y="61"/>
                      <a:pt x="268" y="61"/>
                    </a:cubicBezTo>
                    <a:cubicBezTo>
                      <a:pt x="256" y="61"/>
                      <a:pt x="256" y="61"/>
                      <a:pt x="256" y="61"/>
                    </a:cubicBezTo>
                    <a:cubicBezTo>
                      <a:pt x="255" y="62"/>
                      <a:pt x="255" y="62"/>
                      <a:pt x="255" y="62"/>
                    </a:cubicBezTo>
                    <a:cubicBezTo>
                      <a:pt x="255" y="63"/>
                      <a:pt x="255" y="63"/>
                      <a:pt x="255" y="63"/>
                    </a:cubicBezTo>
                    <a:cubicBezTo>
                      <a:pt x="254" y="65"/>
                      <a:pt x="254" y="65"/>
                      <a:pt x="254" y="65"/>
                    </a:cubicBezTo>
                    <a:cubicBezTo>
                      <a:pt x="251" y="67"/>
                      <a:pt x="251" y="67"/>
                      <a:pt x="251" y="67"/>
                    </a:cubicBezTo>
                    <a:cubicBezTo>
                      <a:pt x="242" y="71"/>
                      <a:pt x="242" y="71"/>
                      <a:pt x="242" y="71"/>
                    </a:cubicBezTo>
                    <a:cubicBezTo>
                      <a:pt x="242" y="72"/>
                      <a:pt x="242" y="72"/>
                      <a:pt x="242" y="72"/>
                    </a:cubicBezTo>
                    <a:cubicBezTo>
                      <a:pt x="240" y="73"/>
                      <a:pt x="240" y="73"/>
                      <a:pt x="240" y="73"/>
                    </a:cubicBezTo>
                    <a:cubicBezTo>
                      <a:pt x="234" y="75"/>
                      <a:pt x="234" y="75"/>
                      <a:pt x="234" y="75"/>
                    </a:cubicBezTo>
                    <a:cubicBezTo>
                      <a:pt x="230" y="77"/>
                      <a:pt x="230" y="77"/>
                      <a:pt x="230" y="77"/>
                    </a:cubicBezTo>
                    <a:cubicBezTo>
                      <a:pt x="227" y="79"/>
                      <a:pt x="227" y="79"/>
                      <a:pt x="227" y="79"/>
                    </a:cubicBezTo>
                    <a:cubicBezTo>
                      <a:pt x="223" y="80"/>
                      <a:pt x="223" y="80"/>
                      <a:pt x="223" y="80"/>
                    </a:cubicBezTo>
                    <a:cubicBezTo>
                      <a:pt x="229" y="80"/>
                      <a:pt x="229" y="80"/>
                      <a:pt x="229" y="80"/>
                    </a:cubicBezTo>
                    <a:lnTo>
                      <a:pt x="232" y="81"/>
                    </a:lnTo>
                    <a:close/>
                    <a:moveTo>
                      <a:pt x="443" y="43"/>
                    </a:moveTo>
                    <a:cubicBezTo>
                      <a:pt x="440" y="44"/>
                      <a:pt x="440" y="44"/>
                      <a:pt x="440" y="44"/>
                    </a:cubicBezTo>
                    <a:cubicBezTo>
                      <a:pt x="444" y="45"/>
                      <a:pt x="444" y="45"/>
                      <a:pt x="444" y="45"/>
                    </a:cubicBezTo>
                    <a:cubicBezTo>
                      <a:pt x="447" y="46"/>
                      <a:pt x="447" y="46"/>
                      <a:pt x="447" y="46"/>
                    </a:cubicBezTo>
                    <a:cubicBezTo>
                      <a:pt x="456" y="47"/>
                      <a:pt x="456" y="47"/>
                      <a:pt x="456" y="47"/>
                    </a:cubicBezTo>
                    <a:cubicBezTo>
                      <a:pt x="459" y="46"/>
                      <a:pt x="459" y="46"/>
                      <a:pt x="459" y="46"/>
                    </a:cubicBezTo>
                    <a:cubicBezTo>
                      <a:pt x="459" y="50"/>
                      <a:pt x="459" y="50"/>
                      <a:pt x="459" y="50"/>
                    </a:cubicBezTo>
                    <a:cubicBezTo>
                      <a:pt x="455" y="53"/>
                      <a:pt x="455" y="53"/>
                      <a:pt x="455" y="53"/>
                    </a:cubicBezTo>
                    <a:cubicBezTo>
                      <a:pt x="453" y="56"/>
                      <a:pt x="453" y="56"/>
                      <a:pt x="453" y="56"/>
                    </a:cubicBezTo>
                    <a:cubicBezTo>
                      <a:pt x="452" y="58"/>
                      <a:pt x="452" y="58"/>
                      <a:pt x="452" y="58"/>
                    </a:cubicBezTo>
                    <a:cubicBezTo>
                      <a:pt x="455" y="58"/>
                      <a:pt x="455" y="58"/>
                      <a:pt x="455" y="58"/>
                    </a:cubicBezTo>
                    <a:cubicBezTo>
                      <a:pt x="460" y="57"/>
                      <a:pt x="460" y="57"/>
                      <a:pt x="460" y="57"/>
                    </a:cubicBezTo>
                    <a:cubicBezTo>
                      <a:pt x="459" y="59"/>
                      <a:pt x="459" y="59"/>
                      <a:pt x="459" y="59"/>
                    </a:cubicBezTo>
                    <a:cubicBezTo>
                      <a:pt x="462" y="60"/>
                      <a:pt x="462" y="60"/>
                      <a:pt x="462" y="60"/>
                    </a:cubicBezTo>
                    <a:cubicBezTo>
                      <a:pt x="467" y="59"/>
                      <a:pt x="467" y="59"/>
                      <a:pt x="467" y="59"/>
                    </a:cubicBezTo>
                    <a:cubicBezTo>
                      <a:pt x="470" y="58"/>
                      <a:pt x="470" y="58"/>
                      <a:pt x="470" y="58"/>
                    </a:cubicBezTo>
                    <a:cubicBezTo>
                      <a:pt x="470" y="60"/>
                      <a:pt x="470" y="60"/>
                      <a:pt x="470" y="60"/>
                    </a:cubicBezTo>
                    <a:cubicBezTo>
                      <a:pt x="480" y="61"/>
                      <a:pt x="480" y="61"/>
                      <a:pt x="480" y="61"/>
                    </a:cubicBezTo>
                    <a:cubicBezTo>
                      <a:pt x="481" y="60"/>
                      <a:pt x="481" y="60"/>
                      <a:pt x="481" y="60"/>
                    </a:cubicBezTo>
                    <a:cubicBezTo>
                      <a:pt x="486" y="60"/>
                      <a:pt x="486" y="60"/>
                      <a:pt x="486" y="60"/>
                    </a:cubicBezTo>
                    <a:cubicBezTo>
                      <a:pt x="491" y="59"/>
                      <a:pt x="491" y="59"/>
                      <a:pt x="491" y="59"/>
                    </a:cubicBezTo>
                    <a:cubicBezTo>
                      <a:pt x="500" y="60"/>
                      <a:pt x="500" y="60"/>
                      <a:pt x="500" y="60"/>
                    </a:cubicBezTo>
                    <a:cubicBezTo>
                      <a:pt x="503" y="58"/>
                      <a:pt x="503" y="58"/>
                      <a:pt x="503" y="58"/>
                    </a:cubicBezTo>
                    <a:cubicBezTo>
                      <a:pt x="503" y="60"/>
                      <a:pt x="503" y="60"/>
                      <a:pt x="503" y="60"/>
                    </a:cubicBezTo>
                    <a:cubicBezTo>
                      <a:pt x="513" y="59"/>
                      <a:pt x="513" y="59"/>
                      <a:pt x="513" y="59"/>
                    </a:cubicBezTo>
                    <a:cubicBezTo>
                      <a:pt x="520" y="59"/>
                      <a:pt x="520" y="59"/>
                      <a:pt x="520" y="59"/>
                    </a:cubicBezTo>
                    <a:cubicBezTo>
                      <a:pt x="521" y="57"/>
                      <a:pt x="521" y="57"/>
                      <a:pt x="521" y="57"/>
                    </a:cubicBezTo>
                    <a:cubicBezTo>
                      <a:pt x="527" y="54"/>
                      <a:pt x="527" y="54"/>
                      <a:pt x="527" y="54"/>
                    </a:cubicBezTo>
                    <a:cubicBezTo>
                      <a:pt x="528" y="51"/>
                      <a:pt x="528" y="51"/>
                      <a:pt x="528" y="51"/>
                    </a:cubicBezTo>
                    <a:cubicBezTo>
                      <a:pt x="525" y="51"/>
                      <a:pt x="525" y="51"/>
                      <a:pt x="525" y="51"/>
                    </a:cubicBezTo>
                    <a:cubicBezTo>
                      <a:pt x="521" y="49"/>
                      <a:pt x="521" y="49"/>
                      <a:pt x="521" y="49"/>
                    </a:cubicBezTo>
                    <a:cubicBezTo>
                      <a:pt x="507" y="49"/>
                      <a:pt x="507" y="49"/>
                      <a:pt x="507" y="49"/>
                    </a:cubicBezTo>
                    <a:cubicBezTo>
                      <a:pt x="496" y="52"/>
                      <a:pt x="496" y="52"/>
                      <a:pt x="496" y="52"/>
                    </a:cubicBezTo>
                    <a:cubicBezTo>
                      <a:pt x="490" y="53"/>
                      <a:pt x="490" y="53"/>
                      <a:pt x="490" y="53"/>
                    </a:cubicBezTo>
                    <a:cubicBezTo>
                      <a:pt x="485" y="52"/>
                      <a:pt x="485" y="52"/>
                      <a:pt x="485" y="52"/>
                    </a:cubicBezTo>
                    <a:cubicBezTo>
                      <a:pt x="479" y="54"/>
                      <a:pt x="479" y="54"/>
                      <a:pt x="479" y="54"/>
                    </a:cubicBezTo>
                    <a:cubicBezTo>
                      <a:pt x="474" y="52"/>
                      <a:pt x="474" y="52"/>
                      <a:pt x="474" y="52"/>
                    </a:cubicBezTo>
                    <a:cubicBezTo>
                      <a:pt x="474" y="50"/>
                      <a:pt x="474" y="50"/>
                      <a:pt x="474" y="50"/>
                    </a:cubicBezTo>
                    <a:cubicBezTo>
                      <a:pt x="468" y="49"/>
                      <a:pt x="468" y="49"/>
                      <a:pt x="468" y="49"/>
                    </a:cubicBezTo>
                    <a:cubicBezTo>
                      <a:pt x="470" y="48"/>
                      <a:pt x="470" y="48"/>
                      <a:pt x="470" y="48"/>
                    </a:cubicBezTo>
                    <a:cubicBezTo>
                      <a:pt x="468" y="46"/>
                      <a:pt x="468" y="46"/>
                      <a:pt x="468" y="46"/>
                    </a:cubicBezTo>
                    <a:cubicBezTo>
                      <a:pt x="476" y="48"/>
                      <a:pt x="476" y="48"/>
                      <a:pt x="476" y="48"/>
                    </a:cubicBezTo>
                    <a:cubicBezTo>
                      <a:pt x="476" y="46"/>
                      <a:pt x="476" y="46"/>
                      <a:pt x="476" y="46"/>
                    </a:cubicBezTo>
                    <a:cubicBezTo>
                      <a:pt x="471" y="45"/>
                      <a:pt x="471" y="45"/>
                      <a:pt x="471" y="45"/>
                    </a:cubicBezTo>
                    <a:cubicBezTo>
                      <a:pt x="475" y="45"/>
                      <a:pt x="475" y="45"/>
                      <a:pt x="475" y="45"/>
                    </a:cubicBezTo>
                    <a:cubicBezTo>
                      <a:pt x="475" y="44"/>
                      <a:pt x="475" y="44"/>
                      <a:pt x="475" y="44"/>
                    </a:cubicBezTo>
                    <a:cubicBezTo>
                      <a:pt x="470" y="43"/>
                      <a:pt x="470" y="43"/>
                      <a:pt x="470" y="43"/>
                    </a:cubicBezTo>
                    <a:cubicBezTo>
                      <a:pt x="464" y="45"/>
                      <a:pt x="464" y="45"/>
                      <a:pt x="464" y="45"/>
                    </a:cubicBezTo>
                    <a:cubicBezTo>
                      <a:pt x="462" y="44"/>
                      <a:pt x="462" y="44"/>
                      <a:pt x="462" y="44"/>
                    </a:cubicBezTo>
                    <a:cubicBezTo>
                      <a:pt x="462" y="42"/>
                      <a:pt x="462" y="42"/>
                      <a:pt x="462" y="42"/>
                    </a:cubicBezTo>
                    <a:cubicBezTo>
                      <a:pt x="459" y="41"/>
                      <a:pt x="459" y="41"/>
                      <a:pt x="459" y="41"/>
                    </a:cubicBezTo>
                    <a:cubicBezTo>
                      <a:pt x="454" y="41"/>
                      <a:pt x="454" y="41"/>
                      <a:pt x="454" y="41"/>
                    </a:cubicBezTo>
                    <a:cubicBezTo>
                      <a:pt x="448" y="40"/>
                      <a:pt x="448" y="40"/>
                      <a:pt x="448" y="40"/>
                    </a:cubicBezTo>
                    <a:cubicBezTo>
                      <a:pt x="441" y="41"/>
                      <a:pt x="441" y="41"/>
                      <a:pt x="441" y="41"/>
                    </a:cubicBezTo>
                    <a:lnTo>
                      <a:pt x="443" y="43"/>
                    </a:lnTo>
                    <a:close/>
                    <a:moveTo>
                      <a:pt x="423" y="35"/>
                    </a:moveTo>
                    <a:cubicBezTo>
                      <a:pt x="421" y="36"/>
                      <a:pt x="421" y="36"/>
                      <a:pt x="421" y="36"/>
                    </a:cubicBezTo>
                    <a:cubicBezTo>
                      <a:pt x="423" y="36"/>
                      <a:pt x="423" y="36"/>
                      <a:pt x="423" y="36"/>
                    </a:cubicBezTo>
                    <a:cubicBezTo>
                      <a:pt x="429" y="35"/>
                      <a:pt x="429" y="35"/>
                      <a:pt x="429" y="35"/>
                    </a:cubicBezTo>
                    <a:cubicBezTo>
                      <a:pt x="428" y="34"/>
                      <a:pt x="428" y="34"/>
                      <a:pt x="428" y="34"/>
                    </a:cubicBezTo>
                    <a:lnTo>
                      <a:pt x="423" y="35"/>
                    </a:lnTo>
                    <a:close/>
                    <a:moveTo>
                      <a:pt x="417" y="32"/>
                    </a:moveTo>
                    <a:cubicBezTo>
                      <a:pt x="421" y="31"/>
                      <a:pt x="421" y="31"/>
                      <a:pt x="421" y="31"/>
                    </a:cubicBezTo>
                    <a:cubicBezTo>
                      <a:pt x="424" y="32"/>
                      <a:pt x="424" y="32"/>
                      <a:pt x="424" y="32"/>
                    </a:cubicBezTo>
                    <a:cubicBezTo>
                      <a:pt x="428" y="33"/>
                      <a:pt x="428" y="33"/>
                      <a:pt x="428" y="33"/>
                    </a:cubicBezTo>
                    <a:cubicBezTo>
                      <a:pt x="431" y="33"/>
                      <a:pt x="431" y="33"/>
                      <a:pt x="431" y="33"/>
                    </a:cubicBezTo>
                    <a:cubicBezTo>
                      <a:pt x="432" y="33"/>
                      <a:pt x="432" y="33"/>
                      <a:pt x="432" y="33"/>
                    </a:cubicBezTo>
                    <a:cubicBezTo>
                      <a:pt x="432" y="35"/>
                      <a:pt x="432" y="35"/>
                      <a:pt x="432" y="35"/>
                    </a:cubicBezTo>
                    <a:cubicBezTo>
                      <a:pt x="435" y="35"/>
                      <a:pt x="435" y="35"/>
                      <a:pt x="435" y="35"/>
                    </a:cubicBezTo>
                    <a:cubicBezTo>
                      <a:pt x="440" y="35"/>
                      <a:pt x="440" y="35"/>
                      <a:pt x="440" y="35"/>
                    </a:cubicBezTo>
                    <a:cubicBezTo>
                      <a:pt x="442" y="33"/>
                      <a:pt x="442" y="33"/>
                      <a:pt x="442" y="33"/>
                    </a:cubicBezTo>
                    <a:cubicBezTo>
                      <a:pt x="440" y="31"/>
                      <a:pt x="440" y="31"/>
                      <a:pt x="440" y="31"/>
                    </a:cubicBezTo>
                    <a:cubicBezTo>
                      <a:pt x="442" y="30"/>
                      <a:pt x="442" y="30"/>
                      <a:pt x="442" y="30"/>
                    </a:cubicBezTo>
                    <a:cubicBezTo>
                      <a:pt x="442" y="28"/>
                      <a:pt x="442" y="28"/>
                      <a:pt x="442" y="28"/>
                    </a:cubicBezTo>
                    <a:cubicBezTo>
                      <a:pt x="439" y="28"/>
                      <a:pt x="439" y="28"/>
                      <a:pt x="439" y="28"/>
                    </a:cubicBezTo>
                    <a:cubicBezTo>
                      <a:pt x="437" y="26"/>
                      <a:pt x="437" y="26"/>
                      <a:pt x="437" y="26"/>
                    </a:cubicBezTo>
                    <a:cubicBezTo>
                      <a:pt x="431" y="27"/>
                      <a:pt x="431" y="27"/>
                      <a:pt x="431" y="27"/>
                    </a:cubicBezTo>
                    <a:cubicBezTo>
                      <a:pt x="432" y="26"/>
                      <a:pt x="432" y="26"/>
                      <a:pt x="432" y="26"/>
                    </a:cubicBezTo>
                    <a:cubicBezTo>
                      <a:pt x="432" y="25"/>
                      <a:pt x="432" y="25"/>
                      <a:pt x="432" y="25"/>
                    </a:cubicBezTo>
                    <a:cubicBezTo>
                      <a:pt x="427" y="24"/>
                      <a:pt x="427" y="24"/>
                      <a:pt x="427" y="24"/>
                    </a:cubicBezTo>
                    <a:cubicBezTo>
                      <a:pt x="421" y="25"/>
                      <a:pt x="421" y="25"/>
                      <a:pt x="421" y="25"/>
                    </a:cubicBezTo>
                    <a:cubicBezTo>
                      <a:pt x="420" y="24"/>
                      <a:pt x="420" y="24"/>
                      <a:pt x="420" y="24"/>
                    </a:cubicBezTo>
                    <a:cubicBezTo>
                      <a:pt x="417" y="26"/>
                      <a:pt x="417" y="26"/>
                      <a:pt x="417" y="26"/>
                    </a:cubicBezTo>
                    <a:cubicBezTo>
                      <a:pt x="417" y="28"/>
                      <a:pt x="417" y="28"/>
                      <a:pt x="417" y="28"/>
                    </a:cubicBezTo>
                    <a:cubicBezTo>
                      <a:pt x="422" y="28"/>
                      <a:pt x="422" y="28"/>
                      <a:pt x="422" y="28"/>
                    </a:cubicBezTo>
                    <a:cubicBezTo>
                      <a:pt x="423" y="28"/>
                      <a:pt x="423" y="28"/>
                      <a:pt x="423" y="28"/>
                    </a:cubicBezTo>
                    <a:cubicBezTo>
                      <a:pt x="421" y="30"/>
                      <a:pt x="421" y="30"/>
                      <a:pt x="421" y="30"/>
                    </a:cubicBezTo>
                    <a:cubicBezTo>
                      <a:pt x="415" y="30"/>
                      <a:pt x="415" y="30"/>
                      <a:pt x="415" y="30"/>
                    </a:cubicBezTo>
                    <a:cubicBezTo>
                      <a:pt x="413" y="31"/>
                      <a:pt x="413" y="31"/>
                      <a:pt x="413" y="31"/>
                    </a:cubicBezTo>
                    <a:cubicBezTo>
                      <a:pt x="414" y="32"/>
                      <a:pt x="414" y="32"/>
                      <a:pt x="414" y="32"/>
                    </a:cubicBezTo>
                    <a:lnTo>
                      <a:pt x="417" y="32"/>
                    </a:lnTo>
                    <a:close/>
                    <a:moveTo>
                      <a:pt x="448" y="49"/>
                    </a:moveTo>
                    <a:cubicBezTo>
                      <a:pt x="447" y="48"/>
                      <a:pt x="447" y="48"/>
                      <a:pt x="447" y="48"/>
                    </a:cubicBezTo>
                    <a:cubicBezTo>
                      <a:pt x="445" y="50"/>
                      <a:pt x="445" y="50"/>
                      <a:pt x="445" y="50"/>
                    </a:cubicBezTo>
                    <a:cubicBezTo>
                      <a:pt x="447" y="50"/>
                      <a:pt x="447" y="50"/>
                      <a:pt x="447" y="50"/>
                    </a:cubicBezTo>
                    <a:lnTo>
                      <a:pt x="448" y="49"/>
                    </a:lnTo>
                    <a:close/>
                    <a:moveTo>
                      <a:pt x="404" y="64"/>
                    </a:moveTo>
                    <a:cubicBezTo>
                      <a:pt x="411" y="64"/>
                      <a:pt x="411" y="64"/>
                      <a:pt x="411" y="64"/>
                    </a:cubicBezTo>
                    <a:cubicBezTo>
                      <a:pt x="413" y="62"/>
                      <a:pt x="413" y="62"/>
                      <a:pt x="413" y="62"/>
                    </a:cubicBezTo>
                    <a:cubicBezTo>
                      <a:pt x="411" y="62"/>
                      <a:pt x="411" y="62"/>
                      <a:pt x="411" y="62"/>
                    </a:cubicBezTo>
                    <a:lnTo>
                      <a:pt x="404" y="64"/>
                    </a:lnTo>
                    <a:close/>
                    <a:moveTo>
                      <a:pt x="404" y="49"/>
                    </a:moveTo>
                    <a:cubicBezTo>
                      <a:pt x="398" y="51"/>
                      <a:pt x="398" y="51"/>
                      <a:pt x="398" y="51"/>
                    </a:cubicBezTo>
                    <a:cubicBezTo>
                      <a:pt x="398" y="52"/>
                      <a:pt x="398" y="52"/>
                      <a:pt x="398" y="52"/>
                    </a:cubicBezTo>
                    <a:cubicBezTo>
                      <a:pt x="404" y="52"/>
                      <a:pt x="404" y="52"/>
                      <a:pt x="404" y="52"/>
                    </a:cubicBezTo>
                    <a:cubicBezTo>
                      <a:pt x="409" y="51"/>
                      <a:pt x="409" y="51"/>
                      <a:pt x="409" y="51"/>
                    </a:cubicBezTo>
                    <a:cubicBezTo>
                      <a:pt x="415" y="51"/>
                      <a:pt x="415" y="51"/>
                      <a:pt x="415" y="51"/>
                    </a:cubicBezTo>
                    <a:cubicBezTo>
                      <a:pt x="419" y="51"/>
                      <a:pt x="419" y="51"/>
                      <a:pt x="419" y="51"/>
                    </a:cubicBezTo>
                    <a:cubicBezTo>
                      <a:pt x="411" y="52"/>
                      <a:pt x="411" y="52"/>
                      <a:pt x="411" y="52"/>
                    </a:cubicBezTo>
                    <a:cubicBezTo>
                      <a:pt x="406" y="55"/>
                      <a:pt x="406" y="55"/>
                      <a:pt x="406" y="55"/>
                    </a:cubicBezTo>
                    <a:cubicBezTo>
                      <a:pt x="406" y="56"/>
                      <a:pt x="406" y="56"/>
                      <a:pt x="406" y="56"/>
                    </a:cubicBezTo>
                    <a:cubicBezTo>
                      <a:pt x="409" y="56"/>
                      <a:pt x="409" y="56"/>
                      <a:pt x="409" y="56"/>
                    </a:cubicBezTo>
                    <a:cubicBezTo>
                      <a:pt x="411" y="55"/>
                      <a:pt x="411" y="55"/>
                      <a:pt x="411" y="55"/>
                    </a:cubicBezTo>
                    <a:cubicBezTo>
                      <a:pt x="413" y="56"/>
                      <a:pt x="413" y="56"/>
                      <a:pt x="413" y="56"/>
                    </a:cubicBezTo>
                    <a:cubicBezTo>
                      <a:pt x="420" y="55"/>
                      <a:pt x="420" y="55"/>
                      <a:pt x="420" y="55"/>
                    </a:cubicBezTo>
                    <a:cubicBezTo>
                      <a:pt x="425" y="52"/>
                      <a:pt x="425" y="52"/>
                      <a:pt x="425" y="52"/>
                    </a:cubicBezTo>
                    <a:cubicBezTo>
                      <a:pt x="429" y="53"/>
                      <a:pt x="429" y="53"/>
                      <a:pt x="429" y="53"/>
                    </a:cubicBezTo>
                    <a:cubicBezTo>
                      <a:pt x="433" y="52"/>
                      <a:pt x="433" y="52"/>
                      <a:pt x="433" y="52"/>
                    </a:cubicBezTo>
                    <a:cubicBezTo>
                      <a:pt x="434" y="51"/>
                      <a:pt x="434" y="51"/>
                      <a:pt x="434" y="51"/>
                    </a:cubicBezTo>
                    <a:cubicBezTo>
                      <a:pt x="429" y="51"/>
                      <a:pt x="429" y="51"/>
                      <a:pt x="429" y="51"/>
                    </a:cubicBezTo>
                    <a:cubicBezTo>
                      <a:pt x="428" y="50"/>
                      <a:pt x="428" y="50"/>
                      <a:pt x="428" y="50"/>
                    </a:cubicBezTo>
                    <a:cubicBezTo>
                      <a:pt x="430" y="49"/>
                      <a:pt x="430" y="49"/>
                      <a:pt x="430" y="49"/>
                    </a:cubicBezTo>
                    <a:cubicBezTo>
                      <a:pt x="434" y="45"/>
                      <a:pt x="434" y="45"/>
                      <a:pt x="434" y="45"/>
                    </a:cubicBezTo>
                    <a:cubicBezTo>
                      <a:pt x="433" y="43"/>
                      <a:pt x="433" y="43"/>
                      <a:pt x="433" y="43"/>
                    </a:cubicBezTo>
                    <a:cubicBezTo>
                      <a:pt x="431" y="43"/>
                      <a:pt x="431" y="43"/>
                      <a:pt x="431" y="43"/>
                    </a:cubicBezTo>
                    <a:cubicBezTo>
                      <a:pt x="429" y="45"/>
                      <a:pt x="429" y="45"/>
                      <a:pt x="429" y="45"/>
                    </a:cubicBezTo>
                    <a:cubicBezTo>
                      <a:pt x="426" y="45"/>
                      <a:pt x="426" y="45"/>
                      <a:pt x="426" y="45"/>
                    </a:cubicBezTo>
                    <a:cubicBezTo>
                      <a:pt x="426" y="43"/>
                      <a:pt x="426" y="43"/>
                      <a:pt x="426" y="43"/>
                    </a:cubicBezTo>
                    <a:cubicBezTo>
                      <a:pt x="420" y="43"/>
                      <a:pt x="420" y="43"/>
                      <a:pt x="420" y="43"/>
                    </a:cubicBezTo>
                    <a:cubicBezTo>
                      <a:pt x="418" y="44"/>
                      <a:pt x="418" y="44"/>
                      <a:pt x="418" y="44"/>
                    </a:cubicBezTo>
                    <a:cubicBezTo>
                      <a:pt x="421" y="46"/>
                      <a:pt x="421" y="46"/>
                      <a:pt x="421" y="46"/>
                    </a:cubicBezTo>
                    <a:cubicBezTo>
                      <a:pt x="417" y="45"/>
                      <a:pt x="417" y="45"/>
                      <a:pt x="417" y="45"/>
                    </a:cubicBezTo>
                    <a:cubicBezTo>
                      <a:pt x="416" y="46"/>
                      <a:pt x="416" y="46"/>
                      <a:pt x="416" y="46"/>
                    </a:cubicBezTo>
                    <a:cubicBezTo>
                      <a:pt x="419" y="48"/>
                      <a:pt x="419" y="48"/>
                      <a:pt x="419" y="48"/>
                    </a:cubicBezTo>
                    <a:cubicBezTo>
                      <a:pt x="416" y="48"/>
                      <a:pt x="416" y="48"/>
                      <a:pt x="416" y="48"/>
                    </a:cubicBezTo>
                    <a:cubicBezTo>
                      <a:pt x="414" y="46"/>
                      <a:pt x="414" y="46"/>
                      <a:pt x="414" y="46"/>
                    </a:cubicBezTo>
                    <a:cubicBezTo>
                      <a:pt x="414" y="45"/>
                      <a:pt x="414" y="45"/>
                      <a:pt x="414" y="45"/>
                    </a:cubicBezTo>
                    <a:cubicBezTo>
                      <a:pt x="410" y="46"/>
                      <a:pt x="410" y="46"/>
                      <a:pt x="410" y="46"/>
                    </a:cubicBezTo>
                    <a:cubicBezTo>
                      <a:pt x="408" y="48"/>
                      <a:pt x="408" y="48"/>
                      <a:pt x="408" y="48"/>
                    </a:cubicBezTo>
                    <a:cubicBezTo>
                      <a:pt x="409" y="50"/>
                      <a:pt x="409" y="50"/>
                      <a:pt x="409" y="50"/>
                    </a:cubicBezTo>
                    <a:lnTo>
                      <a:pt x="404" y="49"/>
                    </a:lnTo>
                    <a:close/>
                    <a:moveTo>
                      <a:pt x="417" y="59"/>
                    </a:moveTo>
                    <a:cubicBezTo>
                      <a:pt x="415" y="60"/>
                      <a:pt x="415" y="60"/>
                      <a:pt x="415" y="60"/>
                    </a:cubicBezTo>
                    <a:cubicBezTo>
                      <a:pt x="418" y="60"/>
                      <a:pt x="418" y="60"/>
                      <a:pt x="418" y="60"/>
                    </a:cubicBezTo>
                    <a:cubicBezTo>
                      <a:pt x="418" y="59"/>
                      <a:pt x="418" y="59"/>
                      <a:pt x="418" y="59"/>
                    </a:cubicBezTo>
                    <a:lnTo>
                      <a:pt x="417" y="59"/>
                    </a:lnTo>
                    <a:close/>
                    <a:moveTo>
                      <a:pt x="431" y="115"/>
                    </a:moveTo>
                    <a:cubicBezTo>
                      <a:pt x="433" y="113"/>
                      <a:pt x="433" y="113"/>
                      <a:pt x="433" y="113"/>
                    </a:cubicBezTo>
                    <a:cubicBezTo>
                      <a:pt x="434" y="110"/>
                      <a:pt x="434" y="110"/>
                      <a:pt x="434" y="110"/>
                    </a:cubicBezTo>
                    <a:cubicBezTo>
                      <a:pt x="432" y="111"/>
                      <a:pt x="432" y="111"/>
                      <a:pt x="432" y="111"/>
                    </a:cubicBezTo>
                    <a:cubicBezTo>
                      <a:pt x="430" y="114"/>
                      <a:pt x="430" y="114"/>
                      <a:pt x="430" y="114"/>
                    </a:cubicBezTo>
                    <a:lnTo>
                      <a:pt x="431" y="115"/>
                    </a:lnTo>
                    <a:close/>
                    <a:moveTo>
                      <a:pt x="452" y="66"/>
                    </a:moveTo>
                    <a:cubicBezTo>
                      <a:pt x="457" y="64"/>
                      <a:pt x="457" y="64"/>
                      <a:pt x="457" y="64"/>
                    </a:cubicBezTo>
                    <a:cubicBezTo>
                      <a:pt x="448" y="63"/>
                      <a:pt x="448" y="63"/>
                      <a:pt x="448" y="63"/>
                    </a:cubicBezTo>
                    <a:cubicBezTo>
                      <a:pt x="445" y="64"/>
                      <a:pt x="445" y="64"/>
                      <a:pt x="445" y="64"/>
                    </a:cubicBezTo>
                    <a:cubicBezTo>
                      <a:pt x="441" y="62"/>
                      <a:pt x="441" y="62"/>
                      <a:pt x="441" y="62"/>
                    </a:cubicBezTo>
                    <a:cubicBezTo>
                      <a:pt x="437" y="62"/>
                      <a:pt x="437" y="62"/>
                      <a:pt x="437" y="62"/>
                    </a:cubicBezTo>
                    <a:cubicBezTo>
                      <a:pt x="426" y="64"/>
                      <a:pt x="426" y="64"/>
                      <a:pt x="426" y="64"/>
                    </a:cubicBezTo>
                    <a:cubicBezTo>
                      <a:pt x="426" y="66"/>
                      <a:pt x="426" y="66"/>
                      <a:pt x="426" y="66"/>
                    </a:cubicBezTo>
                    <a:cubicBezTo>
                      <a:pt x="422" y="65"/>
                      <a:pt x="422" y="65"/>
                      <a:pt x="422" y="65"/>
                    </a:cubicBezTo>
                    <a:cubicBezTo>
                      <a:pt x="414" y="73"/>
                      <a:pt x="414" y="73"/>
                      <a:pt x="414" y="73"/>
                    </a:cubicBezTo>
                    <a:cubicBezTo>
                      <a:pt x="415" y="75"/>
                      <a:pt x="415" y="75"/>
                      <a:pt x="415" y="75"/>
                    </a:cubicBezTo>
                    <a:cubicBezTo>
                      <a:pt x="412" y="78"/>
                      <a:pt x="412" y="78"/>
                      <a:pt x="412" y="78"/>
                    </a:cubicBezTo>
                    <a:cubicBezTo>
                      <a:pt x="412" y="79"/>
                      <a:pt x="412" y="79"/>
                      <a:pt x="412" y="79"/>
                    </a:cubicBezTo>
                    <a:cubicBezTo>
                      <a:pt x="417" y="79"/>
                      <a:pt x="417" y="79"/>
                      <a:pt x="417" y="79"/>
                    </a:cubicBezTo>
                    <a:cubicBezTo>
                      <a:pt x="425" y="76"/>
                      <a:pt x="425" y="76"/>
                      <a:pt x="425" y="76"/>
                    </a:cubicBezTo>
                    <a:cubicBezTo>
                      <a:pt x="425" y="74"/>
                      <a:pt x="425" y="74"/>
                      <a:pt x="425" y="74"/>
                    </a:cubicBezTo>
                    <a:cubicBezTo>
                      <a:pt x="423" y="73"/>
                      <a:pt x="423" y="73"/>
                      <a:pt x="423" y="73"/>
                    </a:cubicBezTo>
                    <a:cubicBezTo>
                      <a:pt x="429" y="72"/>
                      <a:pt x="429" y="72"/>
                      <a:pt x="429" y="72"/>
                    </a:cubicBezTo>
                    <a:cubicBezTo>
                      <a:pt x="436" y="73"/>
                      <a:pt x="436" y="73"/>
                      <a:pt x="436" y="73"/>
                    </a:cubicBezTo>
                    <a:lnTo>
                      <a:pt x="452" y="66"/>
                    </a:lnTo>
                    <a:close/>
                    <a:moveTo>
                      <a:pt x="435" y="53"/>
                    </a:moveTo>
                    <a:cubicBezTo>
                      <a:pt x="433" y="54"/>
                      <a:pt x="433" y="54"/>
                      <a:pt x="433" y="54"/>
                    </a:cubicBezTo>
                    <a:cubicBezTo>
                      <a:pt x="428" y="56"/>
                      <a:pt x="428" y="56"/>
                      <a:pt x="428" y="56"/>
                    </a:cubicBezTo>
                    <a:cubicBezTo>
                      <a:pt x="429" y="58"/>
                      <a:pt x="429" y="58"/>
                      <a:pt x="429" y="58"/>
                    </a:cubicBezTo>
                    <a:cubicBezTo>
                      <a:pt x="429" y="59"/>
                      <a:pt x="429" y="59"/>
                      <a:pt x="429" y="59"/>
                    </a:cubicBezTo>
                    <a:cubicBezTo>
                      <a:pt x="434" y="58"/>
                      <a:pt x="434" y="58"/>
                      <a:pt x="434" y="58"/>
                    </a:cubicBezTo>
                    <a:cubicBezTo>
                      <a:pt x="435" y="59"/>
                      <a:pt x="435" y="59"/>
                      <a:pt x="435" y="59"/>
                    </a:cubicBezTo>
                    <a:cubicBezTo>
                      <a:pt x="439" y="59"/>
                      <a:pt x="439" y="59"/>
                      <a:pt x="439" y="59"/>
                    </a:cubicBezTo>
                    <a:cubicBezTo>
                      <a:pt x="444" y="59"/>
                      <a:pt x="444" y="59"/>
                      <a:pt x="444" y="59"/>
                    </a:cubicBezTo>
                    <a:cubicBezTo>
                      <a:pt x="446" y="57"/>
                      <a:pt x="446" y="57"/>
                      <a:pt x="446" y="57"/>
                    </a:cubicBezTo>
                    <a:cubicBezTo>
                      <a:pt x="446" y="56"/>
                      <a:pt x="446" y="56"/>
                      <a:pt x="446" y="56"/>
                    </a:cubicBezTo>
                    <a:cubicBezTo>
                      <a:pt x="449" y="54"/>
                      <a:pt x="449" y="54"/>
                      <a:pt x="449" y="54"/>
                    </a:cubicBezTo>
                    <a:cubicBezTo>
                      <a:pt x="446" y="52"/>
                      <a:pt x="446" y="52"/>
                      <a:pt x="446" y="52"/>
                    </a:cubicBezTo>
                    <a:cubicBezTo>
                      <a:pt x="442" y="51"/>
                      <a:pt x="442" y="51"/>
                      <a:pt x="442" y="51"/>
                    </a:cubicBezTo>
                    <a:lnTo>
                      <a:pt x="435" y="53"/>
                    </a:lnTo>
                    <a:close/>
                    <a:moveTo>
                      <a:pt x="522" y="58"/>
                    </a:moveTo>
                    <a:cubicBezTo>
                      <a:pt x="522" y="59"/>
                      <a:pt x="522" y="59"/>
                      <a:pt x="522" y="59"/>
                    </a:cubicBezTo>
                    <a:cubicBezTo>
                      <a:pt x="524" y="59"/>
                      <a:pt x="524" y="59"/>
                      <a:pt x="524" y="59"/>
                    </a:cubicBezTo>
                    <a:cubicBezTo>
                      <a:pt x="524" y="57"/>
                      <a:pt x="524" y="57"/>
                      <a:pt x="524" y="57"/>
                    </a:cubicBezTo>
                    <a:lnTo>
                      <a:pt x="522" y="58"/>
                    </a:lnTo>
                    <a:close/>
                    <a:moveTo>
                      <a:pt x="440" y="133"/>
                    </a:moveTo>
                    <a:cubicBezTo>
                      <a:pt x="441" y="131"/>
                      <a:pt x="441" y="131"/>
                      <a:pt x="441" y="131"/>
                    </a:cubicBezTo>
                    <a:cubicBezTo>
                      <a:pt x="439" y="131"/>
                      <a:pt x="439" y="131"/>
                      <a:pt x="439" y="131"/>
                    </a:cubicBezTo>
                    <a:cubicBezTo>
                      <a:pt x="437" y="130"/>
                      <a:pt x="437" y="130"/>
                      <a:pt x="437" y="130"/>
                    </a:cubicBezTo>
                    <a:cubicBezTo>
                      <a:pt x="435" y="129"/>
                      <a:pt x="435" y="129"/>
                      <a:pt x="435" y="129"/>
                    </a:cubicBezTo>
                    <a:cubicBezTo>
                      <a:pt x="435" y="131"/>
                      <a:pt x="435" y="131"/>
                      <a:pt x="435" y="131"/>
                    </a:cubicBezTo>
                    <a:cubicBezTo>
                      <a:pt x="434" y="132"/>
                      <a:pt x="434" y="132"/>
                      <a:pt x="434" y="132"/>
                    </a:cubicBezTo>
                    <a:cubicBezTo>
                      <a:pt x="438" y="133"/>
                      <a:pt x="438" y="133"/>
                      <a:pt x="438" y="133"/>
                    </a:cubicBezTo>
                    <a:lnTo>
                      <a:pt x="440" y="133"/>
                    </a:lnTo>
                    <a:close/>
                    <a:moveTo>
                      <a:pt x="445" y="147"/>
                    </a:moveTo>
                    <a:cubicBezTo>
                      <a:pt x="444" y="147"/>
                      <a:pt x="444" y="147"/>
                      <a:pt x="444" y="147"/>
                    </a:cubicBezTo>
                    <a:cubicBezTo>
                      <a:pt x="442" y="146"/>
                      <a:pt x="442" y="146"/>
                      <a:pt x="442" y="146"/>
                    </a:cubicBezTo>
                    <a:cubicBezTo>
                      <a:pt x="438" y="147"/>
                      <a:pt x="438" y="147"/>
                      <a:pt x="438" y="147"/>
                    </a:cubicBezTo>
                    <a:cubicBezTo>
                      <a:pt x="441" y="145"/>
                      <a:pt x="441" y="145"/>
                      <a:pt x="441" y="145"/>
                    </a:cubicBezTo>
                    <a:cubicBezTo>
                      <a:pt x="441" y="142"/>
                      <a:pt x="441" y="142"/>
                      <a:pt x="441" y="142"/>
                    </a:cubicBezTo>
                    <a:cubicBezTo>
                      <a:pt x="439" y="140"/>
                      <a:pt x="439" y="140"/>
                      <a:pt x="439" y="140"/>
                    </a:cubicBezTo>
                    <a:cubicBezTo>
                      <a:pt x="435" y="139"/>
                      <a:pt x="435" y="139"/>
                      <a:pt x="435" y="139"/>
                    </a:cubicBezTo>
                    <a:cubicBezTo>
                      <a:pt x="433" y="137"/>
                      <a:pt x="433" y="137"/>
                      <a:pt x="433" y="137"/>
                    </a:cubicBezTo>
                    <a:cubicBezTo>
                      <a:pt x="430" y="136"/>
                      <a:pt x="430" y="136"/>
                      <a:pt x="430" y="136"/>
                    </a:cubicBezTo>
                    <a:cubicBezTo>
                      <a:pt x="428" y="135"/>
                      <a:pt x="428" y="135"/>
                      <a:pt x="428" y="135"/>
                    </a:cubicBezTo>
                    <a:cubicBezTo>
                      <a:pt x="425" y="137"/>
                      <a:pt x="425" y="137"/>
                      <a:pt x="425" y="137"/>
                    </a:cubicBezTo>
                    <a:cubicBezTo>
                      <a:pt x="426" y="134"/>
                      <a:pt x="426" y="134"/>
                      <a:pt x="426" y="134"/>
                    </a:cubicBezTo>
                    <a:cubicBezTo>
                      <a:pt x="426" y="133"/>
                      <a:pt x="426" y="133"/>
                      <a:pt x="426" y="133"/>
                    </a:cubicBezTo>
                    <a:cubicBezTo>
                      <a:pt x="426" y="131"/>
                      <a:pt x="426" y="131"/>
                      <a:pt x="426" y="131"/>
                    </a:cubicBezTo>
                    <a:cubicBezTo>
                      <a:pt x="419" y="133"/>
                      <a:pt x="419" y="133"/>
                      <a:pt x="419" y="133"/>
                    </a:cubicBezTo>
                    <a:cubicBezTo>
                      <a:pt x="417" y="137"/>
                      <a:pt x="417" y="137"/>
                      <a:pt x="417" y="137"/>
                    </a:cubicBezTo>
                    <a:cubicBezTo>
                      <a:pt x="412" y="142"/>
                      <a:pt x="412" y="142"/>
                      <a:pt x="412" y="142"/>
                    </a:cubicBezTo>
                    <a:cubicBezTo>
                      <a:pt x="411" y="145"/>
                      <a:pt x="411" y="145"/>
                      <a:pt x="411" y="145"/>
                    </a:cubicBezTo>
                    <a:cubicBezTo>
                      <a:pt x="404" y="148"/>
                      <a:pt x="404" y="148"/>
                      <a:pt x="404" y="148"/>
                    </a:cubicBezTo>
                    <a:cubicBezTo>
                      <a:pt x="400" y="151"/>
                      <a:pt x="400" y="151"/>
                      <a:pt x="400" y="151"/>
                    </a:cubicBezTo>
                    <a:cubicBezTo>
                      <a:pt x="402" y="151"/>
                      <a:pt x="402" y="151"/>
                      <a:pt x="402" y="151"/>
                    </a:cubicBezTo>
                    <a:cubicBezTo>
                      <a:pt x="405" y="150"/>
                      <a:pt x="405" y="150"/>
                      <a:pt x="405" y="150"/>
                    </a:cubicBezTo>
                    <a:cubicBezTo>
                      <a:pt x="410" y="150"/>
                      <a:pt x="410" y="150"/>
                      <a:pt x="410" y="150"/>
                    </a:cubicBezTo>
                    <a:cubicBezTo>
                      <a:pt x="407" y="155"/>
                      <a:pt x="407" y="155"/>
                      <a:pt x="407" y="155"/>
                    </a:cubicBezTo>
                    <a:cubicBezTo>
                      <a:pt x="411" y="155"/>
                      <a:pt x="411" y="155"/>
                      <a:pt x="411" y="155"/>
                    </a:cubicBezTo>
                    <a:cubicBezTo>
                      <a:pt x="414" y="153"/>
                      <a:pt x="414" y="153"/>
                      <a:pt x="414" y="153"/>
                    </a:cubicBezTo>
                    <a:cubicBezTo>
                      <a:pt x="418" y="150"/>
                      <a:pt x="418" y="150"/>
                      <a:pt x="418" y="150"/>
                    </a:cubicBezTo>
                    <a:cubicBezTo>
                      <a:pt x="425" y="148"/>
                      <a:pt x="425" y="148"/>
                      <a:pt x="425" y="148"/>
                    </a:cubicBezTo>
                    <a:cubicBezTo>
                      <a:pt x="426" y="146"/>
                      <a:pt x="426" y="146"/>
                      <a:pt x="426" y="146"/>
                    </a:cubicBezTo>
                    <a:cubicBezTo>
                      <a:pt x="430" y="146"/>
                      <a:pt x="430" y="146"/>
                      <a:pt x="430" y="146"/>
                    </a:cubicBezTo>
                    <a:cubicBezTo>
                      <a:pt x="429" y="148"/>
                      <a:pt x="429" y="148"/>
                      <a:pt x="429" y="148"/>
                    </a:cubicBezTo>
                    <a:cubicBezTo>
                      <a:pt x="432" y="148"/>
                      <a:pt x="432" y="148"/>
                      <a:pt x="432" y="148"/>
                    </a:cubicBezTo>
                    <a:cubicBezTo>
                      <a:pt x="432" y="150"/>
                      <a:pt x="432" y="150"/>
                      <a:pt x="432" y="150"/>
                    </a:cubicBezTo>
                    <a:cubicBezTo>
                      <a:pt x="437" y="150"/>
                      <a:pt x="437" y="150"/>
                      <a:pt x="437" y="150"/>
                    </a:cubicBezTo>
                    <a:cubicBezTo>
                      <a:pt x="438" y="151"/>
                      <a:pt x="438" y="151"/>
                      <a:pt x="438" y="151"/>
                    </a:cubicBezTo>
                    <a:cubicBezTo>
                      <a:pt x="442" y="151"/>
                      <a:pt x="442" y="151"/>
                      <a:pt x="442" y="151"/>
                    </a:cubicBezTo>
                    <a:cubicBezTo>
                      <a:pt x="447" y="150"/>
                      <a:pt x="447" y="150"/>
                      <a:pt x="447" y="150"/>
                    </a:cubicBezTo>
                    <a:lnTo>
                      <a:pt x="445" y="147"/>
                    </a:lnTo>
                    <a:close/>
                    <a:moveTo>
                      <a:pt x="540" y="170"/>
                    </a:moveTo>
                    <a:cubicBezTo>
                      <a:pt x="540" y="168"/>
                      <a:pt x="540" y="168"/>
                      <a:pt x="540" y="168"/>
                    </a:cubicBezTo>
                    <a:cubicBezTo>
                      <a:pt x="538" y="167"/>
                      <a:pt x="538" y="167"/>
                      <a:pt x="538" y="167"/>
                    </a:cubicBezTo>
                    <a:cubicBezTo>
                      <a:pt x="536" y="168"/>
                      <a:pt x="536" y="168"/>
                      <a:pt x="536" y="168"/>
                    </a:cubicBezTo>
                    <a:cubicBezTo>
                      <a:pt x="537" y="171"/>
                      <a:pt x="537" y="171"/>
                      <a:pt x="537" y="171"/>
                    </a:cubicBezTo>
                    <a:lnTo>
                      <a:pt x="540" y="170"/>
                    </a:lnTo>
                    <a:close/>
                    <a:moveTo>
                      <a:pt x="513" y="177"/>
                    </a:moveTo>
                    <a:cubicBezTo>
                      <a:pt x="513" y="176"/>
                      <a:pt x="513" y="176"/>
                      <a:pt x="513" y="176"/>
                    </a:cubicBezTo>
                    <a:cubicBezTo>
                      <a:pt x="511" y="176"/>
                      <a:pt x="511" y="176"/>
                      <a:pt x="511" y="176"/>
                    </a:cubicBezTo>
                    <a:cubicBezTo>
                      <a:pt x="508" y="180"/>
                      <a:pt x="508" y="180"/>
                      <a:pt x="508" y="180"/>
                    </a:cubicBezTo>
                    <a:cubicBezTo>
                      <a:pt x="511" y="180"/>
                      <a:pt x="511" y="180"/>
                      <a:pt x="511" y="180"/>
                    </a:cubicBezTo>
                    <a:lnTo>
                      <a:pt x="513" y="177"/>
                    </a:lnTo>
                    <a:close/>
                    <a:moveTo>
                      <a:pt x="431" y="128"/>
                    </a:moveTo>
                    <a:cubicBezTo>
                      <a:pt x="429" y="131"/>
                      <a:pt x="429" y="131"/>
                      <a:pt x="429" y="131"/>
                    </a:cubicBezTo>
                    <a:cubicBezTo>
                      <a:pt x="429" y="133"/>
                      <a:pt x="429" y="133"/>
                      <a:pt x="429" y="133"/>
                    </a:cubicBezTo>
                    <a:cubicBezTo>
                      <a:pt x="430" y="133"/>
                      <a:pt x="430" y="133"/>
                      <a:pt x="430" y="133"/>
                    </a:cubicBezTo>
                    <a:lnTo>
                      <a:pt x="431" y="128"/>
                    </a:lnTo>
                    <a:close/>
                    <a:moveTo>
                      <a:pt x="483" y="158"/>
                    </a:moveTo>
                    <a:cubicBezTo>
                      <a:pt x="478" y="158"/>
                      <a:pt x="478" y="158"/>
                      <a:pt x="478" y="158"/>
                    </a:cubicBezTo>
                    <a:cubicBezTo>
                      <a:pt x="480" y="160"/>
                      <a:pt x="480" y="160"/>
                      <a:pt x="480" y="160"/>
                    </a:cubicBezTo>
                    <a:cubicBezTo>
                      <a:pt x="483" y="160"/>
                      <a:pt x="483" y="160"/>
                      <a:pt x="483" y="160"/>
                    </a:cubicBezTo>
                    <a:lnTo>
                      <a:pt x="483" y="158"/>
                    </a:lnTo>
                    <a:close/>
                    <a:moveTo>
                      <a:pt x="383" y="258"/>
                    </a:moveTo>
                    <a:cubicBezTo>
                      <a:pt x="386" y="257"/>
                      <a:pt x="386" y="257"/>
                      <a:pt x="386" y="257"/>
                    </a:cubicBezTo>
                    <a:cubicBezTo>
                      <a:pt x="387" y="256"/>
                      <a:pt x="387" y="256"/>
                      <a:pt x="387" y="256"/>
                    </a:cubicBezTo>
                    <a:cubicBezTo>
                      <a:pt x="383" y="256"/>
                      <a:pt x="383" y="256"/>
                      <a:pt x="383" y="256"/>
                    </a:cubicBezTo>
                    <a:lnTo>
                      <a:pt x="383" y="258"/>
                    </a:lnTo>
                    <a:close/>
                    <a:moveTo>
                      <a:pt x="436" y="164"/>
                    </a:moveTo>
                    <a:cubicBezTo>
                      <a:pt x="435" y="166"/>
                      <a:pt x="435" y="166"/>
                      <a:pt x="435" y="166"/>
                    </a:cubicBezTo>
                    <a:cubicBezTo>
                      <a:pt x="436" y="167"/>
                      <a:pt x="436" y="167"/>
                      <a:pt x="436" y="167"/>
                    </a:cubicBezTo>
                    <a:cubicBezTo>
                      <a:pt x="439" y="166"/>
                      <a:pt x="439" y="166"/>
                      <a:pt x="439" y="166"/>
                    </a:cubicBezTo>
                    <a:cubicBezTo>
                      <a:pt x="443" y="163"/>
                      <a:pt x="443" y="163"/>
                      <a:pt x="443" y="163"/>
                    </a:cubicBezTo>
                    <a:cubicBezTo>
                      <a:pt x="444" y="162"/>
                      <a:pt x="444" y="162"/>
                      <a:pt x="444" y="162"/>
                    </a:cubicBezTo>
                    <a:cubicBezTo>
                      <a:pt x="443" y="161"/>
                      <a:pt x="443" y="161"/>
                      <a:pt x="443" y="161"/>
                    </a:cubicBezTo>
                    <a:cubicBezTo>
                      <a:pt x="441" y="161"/>
                      <a:pt x="441" y="161"/>
                      <a:pt x="441" y="161"/>
                    </a:cubicBezTo>
                    <a:lnTo>
                      <a:pt x="436" y="164"/>
                    </a:lnTo>
                    <a:close/>
                    <a:moveTo>
                      <a:pt x="408" y="213"/>
                    </a:moveTo>
                    <a:cubicBezTo>
                      <a:pt x="407" y="215"/>
                      <a:pt x="407" y="215"/>
                      <a:pt x="407" y="215"/>
                    </a:cubicBezTo>
                    <a:cubicBezTo>
                      <a:pt x="402" y="215"/>
                      <a:pt x="402" y="215"/>
                      <a:pt x="402" y="215"/>
                    </a:cubicBezTo>
                    <a:cubicBezTo>
                      <a:pt x="401" y="217"/>
                      <a:pt x="401" y="217"/>
                      <a:pt x="401" y="217"/>
                    </a:cubicBezTo>
                    <a:cubicBezTo>
                      <a:pt x="408" y="215"/>
                      <a:pt x="408" y="215"/>
                      <a:pt x="408" y="215"/>
                    </a:cubicBezTo>
                    <a:lnTo>
                      <a:pt x="408" y="213"/>
                    </a:lnTo>
                    <a:close/>
                    <a:moveTo>
                      <a:pt x="422" y="157"/>
                    </a:moveTo>
                    <a:cubicBezTo>
                      <a:pt x="421" y="157"/>
                      <a:pt x="421" y="157"/>
                      <a:pt x="421" y="157"/>
                    </a:cubicBezTo>
                    <a:cubicBezTo>
                      <a:pt x="418" y="158"/>
                      <a:pt x="418" y="158"/>
                      <a:pt x="418" y="158"/>
                    </a:cubicBezTo>
                    <a:cubicBezTo>
                      <a:pt x="414" y="161"/>
                      <a:pt x="414" y="161"/>
                      <a:pt x="414" y="161"/>
                    </a:cubicBezTo>
                    <a:cubicBezTo>
                      <a:pt x="412" y="164"/>
                      <a:pt x="412" y="164"/>
                      <a:pt x="412" y="164"/>
                    </a:cubicBezTo>
                    <a:cubicBezTo>
                      <a:pt x="416" y="163"/>
                      <a:pt x="416" y="163"/>
                      <a:pt x="416" y="163"/>
                    </a:cubicBezTo>
                    <a:cubicBezTo>
                      <a:pt x="418" y="163"/>
                      <a:pt x="418" y="163"/>
                      <a:pt x="418" y="163"/>
                    </a:cubicBezTo>
                    <a:cubicBezTo>
                      <a:pt x="421" y="162"/>
                      <a:pt x="421" y="162"/>
                      <a:pt x="421" y="162"/>
                    </a:cubicBezTo>
                    <a:cubicBezTo>
                      <a:pt x="424" y="160"/>
                      <a:pt x="424" y="160"/>
                      <a:pt x="424" y="160"/>
                    </a:cubicBezTo>
                    <a:cubicBezTo>
                      <a:pt x="430" y="158"/>
                      <a:pt x="430" y="158"/>
                      <a:pt x="430" y="158"/>
                    </a:cubicBezTo>
                    <a:cubicBezTo>
                      <a:pt x="430" y="157"/>
                      <a:pt x="430" y="157"/>
                      <a:pt x="430" y="157"/>
                    </a:cubicBezTo>
                    <a:cubicBezTo>
                      <a:pt x="427" y="156"/>
                      <a:pt x="427" y="156"/>
                      <a:pt x="427" y="156"/>
                    </a:cubicBezTo>
                    <a:lnTo>
                      <a:pt x="422" y="157"/>
                    </a:lnTo>
                    <a:close/>
                    <a:moveTo>
                      <a:pt x="412" y="217"/>
                    </a:moveTo>
                    <a:cubicBezTo>
                      <a:pt x="412" y="214"/>
                      <a:pt x="412" y="214"/>
                      <a:pt x="412" y="214"/>
                    </a:cubicBezTo>
                    <a:cubicBezTo>
                      <a:pt x="410" y="213"/>
                      <a:pt x="410" y="213"/>
                      <a:pt x="410" y="213"/>
                    </a:cubicBezTo>
                    <a:cubicBezTo>
                      <a:pt x="409" y="215"/>
                      <a:pt x="409" y="215"/>
                      <a:pt x="409" y="215"/>
                    </a:cubicBezTo>
                    <a:cubicBezTo>
                      <a:pt x="404" y="218"/>
                      <a:pt x="404" y="218"/>
                      <a:pt x="404" y="218"/>
                    </a:cubicBezTo>
                    <a:cubicBezTo>
                      <a:pt x="402" y="220"/>
                      <a:pt x="402" y="220"/>
                      <a:pt x="402" y="220"/>
                    </a:cubicBezTo>
                    <a:cubicBezTo>
                      <a:pt x="402" y="221"/>
                      <a:pt x="402" y="221"/>
                      <a:pt x="402" y="221"/>
                    </a:cubicBezTo>
                    <a:cubicBezTo>
                      <a:pt x="405" y="219"/>
                      <a:pt x="405" y="219"/>
                      <a:pt x="405" y="219"/>
                    </a:cubicBezTo>
                    <a:cubicBezTo>
                      <a:pt x="408" y="218"/>
                      <a:pt x="408" y="218"/>
                      <a:pt x="408" y="218"/>
                    </a:cubicBezTo>
                    <a:cubicBezTo>
                      <a:pt x="411" y="217"/>
                      <a:pt x="411" y="217"/>
                      <a:pt x="411" y="217"/>
                    </a:cubicBezTo>
                    <a:cubicBezTo>
                      <a:pt x="409" y="222"/>
                      <a:pt x="409" y="222"/>
                      <a:pt x="409" y="222"/>
                    </a:cubicBezTo>
                    <a:lnTo>
                      <a:pt x="412" y="217"/>
                    </a:lnTo>
                    <a:close/>
                    <a:moveTo>
                      <a:pt x="372" y="247"/>
                    </a:moveTo>
                    <a:cubicBezTo>
                      <a:pt x="373" y="248"/>
                      <a:pt x="373" y="248"/>
                      <a:pt x="373" y="248"/>
                    </a:cubicBezTo>
                    <a:cubicBezTo>
                      <a:pt x="377" y="249"/>
                      <a:pt x="377" y="249"/>
                      <a:pt x="377" y="249"/>
                    </a:cubicBezTo>
                    <a:cubicBezTo>
                      <a:pt x="378" y="251"/>
                      <a:pt x="378" y="251"/>
                      <a:pt x="378" y="251"/>
                    </a:cubicBezTo>
                    <a:cubicBezTo>
                      <a:pt x="380" y="249"/>
                      <a:pt x="380" y="249"/>
                      <a:pt x="380" y="249"/>
                    </a:cubicBezTo>
                    <a:cubicBezTo>
                      <a:pt x="380" y="247"/>
                      <a:pt x="380" y="247"/>
                      <a:pt x="380" y="247"/>
                    </a:cubicBezTo>
                    <a:cubicBezTo>
                      <a:pt x="379" y="245"/>
                      <a:pt x="379" y="245"/>
                      <a:pt x="379" y="245"/>
                    </a:cubicBezTo>
                    <a:cubicBezTo>
                      <a:pt x="374" y="245"/>
                      <a:pt x="374" y="245"/>
                      <a:pt x="374" y="245"/>
                    </a:cubicBezTo>
                    <a:lnTo>
                      <a:pt x="372" y="247"/>
                    </a:lnTo>
                    <a:close/>
                    <a:moveTo>
                      <a:pt x="486" y="109"/>
                    </a:moveTo>
                    <a:cubicBezTo>
                      <a:pt x="487" y="109"/>
                      <a:pt x="487" y="109"/>
                      <a:pt x="487" y="109"/>
                    </a:cubicBezTo>
                    <a:cubicBezTo>
                      <a:pt x="489" y="108"/>
                      <a:pt x="489" y="108"/>
                      <a:pt x="489" y="108"/>
                    </a:cubicBezTo>
                    <a:cubicBezTo>
                      <a:pt x="487" y="107"/>
                      <a:pt x="487" y="107"/>
                      <a:pt x="487" y="107"/>
                    </a:cubicBezTo>
                    <a:lnTo>
                      <a:pt x="486" y="109"/>
                    </a:lnTo>
                    <a:close/>
                    <a:moveTo>
                      <a:pt x="512" y="115"/>
                    </a:moveTo>
                    <a:cubicBezTo>
                      <a:pt x="515" y="115"/>
                      <a:pt x="515" y="115"/>
                      <a:pt x="515" y="115"/>
                    </a:cubicBezTo>
                    <a:cubicBezTo>
                      <a:pt x="516" y="113"/>
                      <a:pt x="516" y="113"/>
                      <a:pt x="516" y="113"/>
                    </a:cubicBezTo>
                    <a:cubicBezTo>
                      <a:pt x="515" y="112"/>
                      <a:pt x="515" y="112"/>
                      <a:pt x="515" y="112"/>
                    </a:cubicBezTo>
                    <a:cubicBezTo>
                      <a:pt x="513" y="111"/>
                      <a:pt x="513" y="111"/>
                      <a:pt x="513" y="111"/>
                    </a:cubicBezTo>
                    <a:cubicBezTo>
                      <a:pt x="509" y="112"/>
                      <a:pt x="509" y="112"/>
                      <a:pt x="509" y="112"/>
                    </a:cubicBezTo>
                    <a:cubicBezTo>
                      <a:pt x="509" y="115"/>
                      <a:pt x="509" y="115"/>
                      <a:pt x="509" y="115"/>
                    </a:cubicBezTo>
                    <a:lnTo>
                      <a:pt x="512" y="115"/>
                    </a:lnTo>
                    <a:close/>
                    <a:moveTo>
                      <a:pt x="567" y="291"/>
                    </a:moveTo>
                    <a:cubicBezTo>
                      <a:pt x="571" y="288"/>
                      <a:pt x="571" y="288"/>
                      <a:pt x="571" y="288"/>
                    </a:cubicBezTo>
                    <a:cubicBezTo>
                      <a:pt x="568" y="288"/>
                      <a:pt x="568" y="288"/>
                      <a:pt x="568" y="288"/>
                    </a:cubicBezTo>
                    <a:cubicBezTo>
                      <a:pt x="564" y="290"/>
                      <a:pt x="564" y="290"/>
                      <a:pt x="564" y="290"/>
                    </a:cubicBezTo>
                    <a:cubicBezTo>
                      <a:pt x="561" y="290"/>
                      <a:pt x="561" y="290"/>
                      <a:pt x="561" y="290"/>
                    </a:cubicBezTo>
                    <a:cubicBezTo>
                      <a:pt x="565" y="288"/>
                      <a:pt x="565" y="288"/>
                      <a:pt x="565" y="288"/>
                    </a:cubicBezTo>
                    <a:cubicBezTo>
                      <a:pt x="560" y="287"/>
                      <a:pt x="560" y="287"/>
                      <a:pt x="560" y="287"/>
                    </a:cubicBezTo>
                    <a:cubicBezTo>
                      <a:pt x="556" y="287"/>
                      <a:pt x="556" y="287"/>
                      <a:pt x="556" y="287"/>
                    </a:cubicBezTo>
                    <a:cubicBezTo>
                      <a:pt x="560" y="285"/>
                      <a:pt x="560" y="285"/>
                      <a:pt x="560" y="285"/>
                    </a:cubicBezTo>
                    <a:cubicBezTo>
                      <a:pt x="564" y="286"/>
                      <a:pt x="564" y="286"/>
                      <a:pt x="564" y="286"/>
                    </a:cubicBezTo>
                    <a:cubicBezTo>
                      <a:pt x="569" y="283"/>
                      <a:pt x="569" y="283"/>
                      <a:pt x="569" y="283"/>
                    </a:cubicBezTo>
                    <a:cubicBezTo>
                      <a:pt x="568" y="281"/>
                      <a:pt x="568" y="281"/>
                      <a:pt x="568" y="281"/>
                    </a:cubicBezTo>
                    <a:cubicBezTo>
                      <a:pt x="563" y="280"/>
                      <a:pt x="563" y="280"/>
                      <a:pt x="563" y="280"/>
                    </a:cubicBezTo>
                    <a:cubicBezTo>
                      <a:pt x="562" y="279"/>
                      <a:pt x="562" y="279"/>
                      <a:pt x="562" y="279"/>
                    </a:cubicBezTo>
                    <a:cubicBezTo>
                      <a:pt x="560" y="280"/>
                      <a:pt x="560" y="280"/>
                      <a:pt x="560" y="280"/>
                    </a:cubicBezTo>
                    <a:cubicBezTo>
                      <a:pt x="556" y="282"/>
                      <a:pt x="556" y="282"/>
                      <a:pt x="556" y="282"/>
                    </a:cubicBezTo>
                    <a:cubicBezTo>
                      <a:pt x="556" y="280"/>
                      <a:pt x="556" y="280"/>
                      <a:pt x="556" y="280"/>
                    </a:cubicBezTo>
                    <a:cubicBezTo>
                      <a:pt x="553" y="279"/>
                      <a:pt x="553" y="279"/>
                      <a:pt x="553" y="279"/>
                    </a:cubicBezTo>
                    <a:cubicBezTo>
                      <a:pt x="552" y="278"/>
                      <a:pt x="552" y="278"/>
                      <a:pt x="552" y="278"/>
                    </a:cubicBezTo>
                    <a:cubicBezTo>
                      <a:pt x="556" y="275"/>
                      <a:pt x="556" y="275"/>
                      <a:pt x="556" y="275"/>
                    </a:cubicBezTo>
                    <a:cubicBezTo>
                      <a:pt x="553" y="275"/>
                      <a:pt x="553" y="275"/>
                      <a:pt x="553" y="275"/>
                    </a:cubicBezTo>
                    <a:cubicBezTo>
                      <a:pt x="552" y="274"/>
                      <a:pt x="552" y="274"/>
                      <a:pt x="552" y="274"/>
                    </a:cubicBezTo>
                    <a:cubicBezTo>
                      <a:pt x="546" y="277"/>
                      <a:pt x="546" y="277"/>
                      <a:pt x="546" y="277"/>
                    </a:cubicBezTo>
                    <a:cubicBezTo>
                      <a:pt x="547" y="276"/>
                      <a:pt x="547" y="276"/>
                      <a:pt x="547" y="276"/>
                    </a:cubicBezTo>
                    <a:cubicBezTo>
                      <a:pt x="553" y="270"/>
                      <a:pt x="553" y="270"/>
                      <a:pt x="553" y="270"/>
                    </a:cubicBezTo>
                    <a:cubicBezTo>
                      <a:pt x="555" y="267"/>
                      <a:pt x="555" y="267"/>
                      <a:pt x="555" y="267"/>
                    </a:cubicBezTo>
                    <a:cubicBezTo>
                      <a:pt x="556" y="266"/>
                      <a:pt x="556" y="266"/>
                      <a:pt x="556" y="266"/>
                    </a:cubicBezTo>
                    <a:cubicBezTo>
                      <a:pt x="559" y="265"/>
                      <a:pt x="559" y="265"/>
                      <a:pt x="559" y="265"/>
                    </a:cubicBezTo>
                    <a:cubicBezTo>
                      <a:pt x="557" y="263"/>
                      <a:pt x="557" y="263"/>
                      <a:pt x="557" y="263"/>
                    </a:cubicBezTo>
                    <a:cubicBezTo>
                      <a:pt x="561" y="262"/>
                      <a:pt x="561" y="262"/>
                      <a:pt x="561" y="262"/>
                    </a:cubicBezTo>
                    <a:cubicBezTo>
                      <a:pt x="563" y="261"/>
                      <a:pt x="563" y="261"/>
                      <a:pt x="563" y="261"/>
                    </a:cubicBezTo>
                    <a:cubicBezTo>
                      <a:pt x="563" y="259"/>
                      <a:pt x="563" y="259"/>
                      <a:pt x="563" y="259"/>
                    </a:cubicBezTo>
                    <a:cubicBezTo>
                      <a:pt x="561" y="260"/>
                      <a:pt x="561" y="260"/>
                      <a:pt x="561" y="260"/>
                    </a:cubicBezTo>
                    <a:cubicBezTo>
                      <a:pt x="555" y="261"/>
                      <a:pt x="555" y="261"/>
                      <a:pt x="555" y="261"/>
                    </a:cubicBezTo>
                    <a:cubicBezTo>
                      <a:pt x="550" y="264"/>
                      <a:pt x="550" y="264"/>
                      <a:pt x="550" y="264"/>
                    </a:cubicBezTo>
                    <a:cubicBezTo>
                      <a:pt x="547" y="267"/>
                      <a:pt x="547" y="267"/>
                      <a:pt x="547" y="267"/>
                    </a:cubicBezTo>
                    <a:cubicBezTo>
                      <a:pt x="545" y="270"/>
                      <a:pt x="545" y="270"/>
                      <a:pt x="545" y="270"/>
                    </a:cubicBezTo>
                    <a:cubicBezTo>
                      <a:pt x="542" y="273"/>
                      <a:pt x="542" y="273"/>
                      <a:pt x="542" y="273"/>
                    </a:cubicBezTo>
                    <a:cubicBezTo>
                      <a:pt x="541" y="276"/>
                      <a:pt x="541" y="276"/>
                      <a:pt x="541" y="276"/>
                    </a:cubicBezTo>
                    <a:cubicBezTo>
                      <a:pt x="537" y="279"/>
                      <a:pt x="537" y="279"/>
                      <a:pt x="537" y="279"/>
                    </a:cubicBezTo>
                    <a:cubicBezTo>
                      <a:pt x="533" y="281"/>
                      <a:pt x="533" y="281"/>
                      <a:pt x="533" y="281"/>
                    </a:cubicBezTo>
                    <a:cubicBezTo>
                      <a:pt x="534" y="282"/>
                      <a:pt x="534" y="282"/>
                      <a:pt x="534" y="282"/>
                    </a:cubicBezTo>
                    <a:cubicBezTo>
                      <a:pt x="536" y="282"/>
                      <a:pt x="536" y="282"/>
                      <a:pt x="536" y="282"/>
                    </a:cubicBezTo>
                    <a:cubicBezTo>
                      <a:pt x="535" y="284"/>
                      <a:pt x="535" y="284"/>
                      <a:pt x="535" y="284"/>
                    </a:cubicBezTo>
                    <a:cubicBezTo>
                      <a:pt x="531" y="283"/>
                      <a:pt x="531" y="283"/>
                      <a:pt x="531" y="283"/>
                    </a:cubicBezTo>
                    <a:cubicBezTo>
                      <a:pt x="529" y="287"/>
                      <a:pt x="529" y="287"/>
                      <a:pt x="529" y="287"/>
                    </a:cubicBezTo>
                    <a:cubicBezTo>
                      <a:pt x="526" y="286"/>
                      <a:pt x="526" y="286"/>
                      <a:pt x="526" y="286"/>
                    </a:cubicBezTo>
                    <a:cubicBezTo>
                      <a:pt x="523" y="288"/>
                      <a:pt x="523" y="288"/>
                      <a:pt x="523" y="288"/>
                    </a:cubicBezTo>
                    <a:cubicBezTo>
                      <a:pt x="524" y="289"/>
                      <a:pt x="524" y="289"/>
                      <a:pt x="524" y="289"/>
                    </a:cubicBezTo>
                    <a:cubicBezTo>
                      <a:pt x="528" y="288"/>
                      <a:pt x="528" y="288"/>
                      <a:pt x="528" y="288"/>
                    </a:cubicBezTo>
                    <a:cubicBezTo>
                      <a:pt x="531" y="289"/>
                      <a:pt x="531" y="289"/>
                      <a:pt x="531" y="289"/>
                    </a:cubicBezTo>
                    <a:cubicBezTo>
                      <a:pt x="520" y="295"/>
                      <a:pt x="520" y="295"/>
                      <a:pt x="520" y="295"/>
                    </a:cubicBezTo>
                    <a:cubicBezTo>
                      <a:pt x="519" y="296"/>
                      <a:pt x="519" y="296"/>
                      <a:pt x="519" y="296"/>
                    </a:cubicBezTo>
                    <a:cubicBezTo>
                      <a:pt x="521" y="299"/>
                      <a:pt x="521" y="299"/>
                      <a:pt x="521" y="299"/>
                    </a:cubicBezTo>
                    <a:cubicBezTo>
                      <a:pt x="526" y="298"/>
                      <a:pt x="526" y="298"/>
                      <a:pt x="526" y="298"/>
                    </a:cubicBezTo>
                    <a:cubicBezTo>
                      <a:pt x="527" y="296"/>
                      <a:pt x="527" y="296"/>
                      <a:pt x="527" y="296"/>
                    </a:cubicBezTo>
                    <a:cubicBezTo>
                      <a:pt x="529" y="298"/>
                      <a:pt x="529" y="298"/>
                      <a:pt x="529" y="298"/>
                    </a:cubicBezTo>
                    <a:cubicBezTo>
                      <a:pt x="532" y="298"/>
                      <a:pt x="532" y="298"/>
                      <a:pt x="532" y="298"/>
                    </a:cubicBezTo>
                    <a:cubicBezTo>
                      <a:pt x="535" y="297"/>
                      <a:pt x="535" y="297"/>
                      <a:pt x="535" y="297"/>
                    </a:cubicBezTo>
                    <a:cubicBezTo>
                      <a:pt x="537" y="297"/>
                      <a:pt x="537" y="297"/>
                      <a:pt x="537" y="297"/>
                    </a:cubicBezTo>
                    <a:cubicBezTo>
                      <a:pt x="540" y="297"/>
                      <a:pt x="540" y="297"/>
                      <a:pt x="540" y="297"/>
                    </a:cubicBezTo>
                    <a:cubicBezTo>
                      <a:pt x="542" y="298"/>
                      <a:pt x="542" y="298"/>
                      <a:pt x="542" y="298"/>
                    </a:cubicBezTo>
                    <a:cubicBezTo>
                      <a:pt x="543" y="296"/>
                      <a:pt x="543" y="296"/>
                      <a:pt x="543" y="296"/>
                    </a:cubicBezTo>
                    <a:cubicBezTo>
                      <a:pt x="547" y="296"/>
                      <a:pt x="547" y="296"/>
                      <a:pt x="547" y="296"/>
                    </a:cubicBezTo>
                    <a:cubicBezTo>
                      <a:pt x="547" y="298"/>
                      <a:pt x="547" y="298"/>
                      <a:pt x="547" y="298"/>
                    </a:cubicBezTo>
                    <a:cubicBezTo>
                      <a:pt x="543" y="299"/>
                      <a:pt x="543" y="299"/>
                      <a:pt x="543" y="299"/>
                    </a:cubicBezTo>
                    <a:cubicBezTo>
                      <a:pt x="547" y="299"/>
                      <a:pt x="547" y="299"/>
                      <a:pt x="547" y="299"/>
                    </a:cubicBezTo>
                    <a:cubicBezTo>
                      <a:pt x="550" y="297"/>
                      <a:pt x="550" y="297"/>
                      <a:pt x="550" y="297"/>
                    </a:cubicBezTo>
                    <a:cubicBezTo>
                      <a:pt x="553" y="296"/>
                      <a:pt x="553" y="296"/>
                      <a:pt x="553" y="296"/>
                    </a:cubicBezTo>
                    <a:cubicBezTo>
                      <a:pt x="552" y="298"/>
                      <a:pt x="552" y="298"/>
                      <a:pt x="552" y="298"/>
                    </a:cubicBezTo>
                    <a:cubicBezTo>
                      <a:pt x="549" y="300"/>
                      <a:pt x="549" y="300"/>
                      <a:pt x="549" y="300"/>
                    </a:cubicBezTo>
                    <a:cubicBezTo>
                      <a:pt x="547" y="303"/>
                      <a:pt x="547" y="303"/>
                      <a:pt x="547" y="303"/>
                    </a:cubicBezTo>
                    <a:cubicBezTo>
                      <a:pt x="542" y="304"/>
                      <a:pt x="542" y="304"/>
                      <a:pt x="542" y="304"/>
                    </a:cubicBezTo>
                    <a:cubicBezTo>
                      <a:pt x="543" y="305"/>
                      <a:pt x="543" y="305"/>
                      <a:pt x="543" y="305"/>
                    </a:cubicBezTo>
                    <a:cubicBezTo>
                      <a:pt x="547" y="305"/>
                      <a:pt x="547" y="305"/>
                      <a:pt x="547" y="305"/>
                    </a:cubicBezTo>
                    <a:cubicBezTo>
                      <a:pt x="550" y="303"/>
                      <a:pt x="550" y="303"/>
                      <a:pt x="550" y="303"/>
                    </a:cubicBezTo>
                    <a:cubicBezTo>
                      <a:pt x="550" y="301"/>
                      <a:pt x="550" y="301"/>
                      <a:pt x="550" y="301"/>
                    </a:cubicBezTo>
                    <a:cubicBezTo>
                      <a:pt x="557" y="299"/>
                      <a:pt x="557" y="299"/>
                      <a:pt x="557" y="299"/>
                    </a:cubicBezTo>
                    <a:cubicBezTo>
                      <a:pt x="559" y="296"/>
                      <a:pt x="559" y="296"/>
                      <a:pt x="559" y="296"/>
                    </a:cubicBezTo>
                    <a:cubicBezTo>
                      <a:pt x="561" y="298"/>
                      <a:pt x="561" y="298"/>
                      <a:pt x="561" y="298"/>
                    </a:cubicBezTo>
                    <a:cubicBezTo>
                      <a:pt x="561" y="300"/>
                      <a:pt x="561" y="300"/>
                      <a:pt x="561" y="300"/>
                    </a:cubicBezTo>
                    <a:cubicBezTo>
                      <a:pt x="557" y="304"/>
                      <a:pt x="557" y="304"/>
                      <a:pt x="557" y="304"/>
                    </a:cubicBezTo>
                    <a:cubicBezTo>
                      <a:pt x="555" y="306"/>
                      <a:pt x="555" y="306"/>
                      <a:pt x="555" y="306"/>
                    </a:cubicBezTo>
                    <a:cubicBezTo>
                      <a:pt x="557" y="306"/>
                      <a:pt x="557" y="306"/>
                      <a:pt x="557" y="306"/>
                    </a:cubicBezTo>
                    <a:cubicBezTo>
                      <a:pt x="561" y="304"/>
                      <a:pt x="561" y="304"/>
                      <a:pt x="561" y="304"/>
                    </a:cubicBezTo>
                    <a:cubicBezTo>
                      <a:pt x="561" y="305"/>
                      <a:pt x="561" y="305"/>
                      <a:pt x="561" y="305"/>
                    </a:cubicBezTo>
                    <a:cubicBezTo>
                      <a:pt x="561" y="307"/>
                      <a:pt x="561" y="307"/>
                      <a:pt x="561" y="307"/>
                    </a:cubicBezTo>
                    <a:cubicBezTo>
                      <a:pt x="564" y="307"/>
                      <a:pt x="564" y="307"/>
                      <a:pt x="564" y="307"/>
                    </a:cubicBezTo>
                    <a:cubicBezTo>
                      <a:pt x="567" y="302"/>
                      <a:pt x="567" y="302"/>
                      <a:pt x="567" y="302"/>
                    </a:cubicBezTo>
                    <a:cubicBezTo>
                      <a:pt x="570" y="299"/>
                      <a:pt x="570" y="299"/>
                      <a:pt x="570" y="299"/>
                    </a:cubicBezTo>
                    <a:cubicBezTo>
                      <a:pt x="570" y="296"/>
                      <a:pt x="570" y="296"/>
                      <a:pt x="570" y="296"/>
                    </a:cubicBezTo>
                    <a:cubicBezTo>
                      <a:pt x="566" y="299"/>
                      <a:pt x="566" y="299"/>
                      <a:pt x="566" y="299"/>
                    </a:cubicBezTo>
                    <a:cubicBezTo>
                      <a:pt x="567" y="296"/>
                      <a:pt x="567" y="296"/>
                      <a:pt x="567" y="296"/>
                    </a:cubicBezTo>
                    <a:cubicBezTo>
                      <a:pt x="570" y="293"/>
                      <a:pt x="570" y="293"/>
                      <a:pt x="570" y="293"/>
                    </a:cubicBezTo>
                    <a:cubicBezTo>
                      <a:pt x="568" y="293"/>
                      <a:pt x="568" y="293"/>
                      <a:pt x="568" y="293"/>
                    </a:cubicBezTo>
                    <a:cubicBezTo>
                      <a:pt x="564" y="296"/>
                      <a:pt x="564" y="296"/>
                      <a:pt x="564" y="296"/>
                    </a:cubicBezTo>
                    <a:cubicBezTo>
                      <a:pt x="563" y="296"/>
                      <a:pt x="563" y="296"/>
                      <a:pt x="563" y="296"/>
                    </a:cubicBezTo>
                    <a:cubicBezTo>
                      <a:pt x="562" y="294"/>
                      <a:pt x="562" y="294"/>
                      <a:pt x="562" y="294"/>
                    </a:cubicBezTo>
                    <a:cubicBezTo>
                      <a:pt x="562" y="292"/>
                      <a:pt x="562" y="292"/>
                      <a:pt x="562" y="292"/>
                    </a:cubicBezTo>
                    <a:lnTo>
                      <a:pt x="567" y="291"/>
                    </a:lnTo>
                    <a:close/>
                    <a:moveTo>
                      <a:pt x="671" y="4"/>
                    </a:moveTo>
                    <a:cubicBezTo>
                      <a:pt x="670" y="2"/>
                      <a:pt x="670" y="2"/>
                      <a:pt x="670" y="2"/>
                    </a:cubicBezTo>
                    <a:cubicBezTo>
                      <a:pt x="667" y="2"/>
                      <a:pt x="667" y="2"/>
                      <a:pt x="667" y="2"/>
                    </a:cubicBezTo>
                    <a:cubicBezTo>
                      <a:pt x="665" y="1"/>
                      <a:pt x="665" y="1"/>
                      <a:pt x="665" y="1"/>
                    </a:cubicBezTo>
                    <a:cubicBezTo>
                      <a:pt x="659" y="3"/>
                      <a:pt x="659" y="3"/>
                      <a:pt x="659" y="3"/>
                    </a:cubicBezTo>
                    <a:cubicBezTo>
                      <a:pt x="649" y="3"/>
                      <a:pt x="649" y="3"/>
                      <a:pt x="649" y="3"/>
                    </a:cubicBezTo>
                    <a:cubicBezTo>
                      <a:pt x="641" y="3"/>
                      <a:pt x="641" y="3"/>
                      <a:pt x="641" y="3"/>
                    </a:cubicBezTo>
                    <a:cubicBezTo>
                      <a:pt x="654" y="2"/>
                      <a:pt x="654" y="2"/>
                      <a:pt x="654" y="2"/>
                    </a:cubicBezTo>
                    <a:cubicBezTo>
                      <a:pt x="653" y="1"/>
                      <a:pt x="653" y="1"/>
                      <a:pt x="653" y="1"/>
                    </a:cubicBezTo>
                    <a:cubicBezTo>
                      <a:pt x="641" y="1"/>
                      <a:pt x="641" y="1"/>
                      <a:pt x="641" y="1"/>
                    </a:cubicBezTo>
                    <a:cubicBezTo>
                      <a:pt x="639" y="0"/>
                      <a:pt x="639" y="0"/>
                      <a:pt x="639" y="0"/>
                    </a:cubicBezTo>
                    <a:cubicBezTo>
                      <a:pt x="632" y="0"/>
                      <a:pt x="632" y="0"/>
                      <a:pt x="632" y="0"/>
                    </a:cubicBezTo>
                    <a:cubicBezTo>
                      <a:pt x="628" y="1"/>
                      <a:pt x="628" y="1"/>
                      <a:pt x="628" y="1"/>
                    </a:cubicBezTo>
                    <a:cubicBezTo>
                      <a:pt x="627" y="1"/>
                      <a:pt x="627" y="1"/>
                      <a:pt x="627" y="1"/>
                    </a:cubicBezTo>
                    <a:cubicBezTo>
                      <a:pt x="618" y="1"/>
                      <a:pt x="618" y="1"/>
                      <a:pt x="618" y="1"/>
                    </a:cubicBezTo>
                    <a:cubicBezTo>
                      <a:pt x="617" y="2"/>
                      <a:pt x="617" y="2"/>
                      <a:pt x="617" y="2"/>
                    </a:cubicBezTo>
                    <a:cubicBezTo>
                      <a:pt x="614" y="2"/>
                      <a:pt x="614" y="2"/>
                      <a:pt x="614" y="2"/>
                    </a:cubicBezTo>
                    <a:cubicBezTo>
                      <a:pt x="613" y="1"/>
                      <a:pt x="613" y="1"/>
                      <a:pt x="613" y="1"/>
                    </a:cubicBezTo>
                    <a:cubicBezTo>
                      <a:pt x="601" y="1"/>
                      <a:pt x="601" y="1"/>
                      <a:pt x="601" y="1"/>
                    </a:cubicBezTo>
                    <a:cubicBezTo>
                      <a:pt x="599" y="1"/>
                      <a:pt x="599" y="1"/>
                      <a:pt x="599" y="1"/>
                    </a:cubicBezTo>
                    <a:cubicBezTo>
                      <a:pt x="603" y="3"/>
                      <a:pt x="603" y="3"/>
                      <a:pt x="603" y="3"/>
                    </a:cubicBezTo>
                    <a:cubicBezTo>
                      <a:pt x="604" y="3"/>
                      <a:pt x="604" y="3"/>
                      <a:pt x="604" y="3"/>
                    </a:cubicBezTo>
                    <a:cubicBezTo>
                      <a:pt x="605" y="3"/>
                      <a:pt x="605" y="3"/>
                      <a:pt x="605" y="3"/>
                    </a:cubicBezTo>
                    <a:cubicBezTo>
                      <a:pt x="604" y="4"/>
                      <a:pt x="604" y="4"/>
                      <a:pt x="604" y="4"/>
                    </a:cubicBezTo>
                    <a:cubicBezTo>
                      <a:pt x="602" y="4"/>
                      <a:pt x="602" y="4"/>
                      <a:pt x="602" y="4"/>
                    </a:cubicBezTo>
                    <a:cubicBezTo>
                      <a:pt x="597" y="2"/>
                      <a:pt x="597" y="2"/>
                      <a:pt x="597" y="2"/>
                    </a:cubicBezTo>
                    <a:cubicBezTo>
                      <a:pt x="592" y="1"/>
                      <a:pt x="592" y="1"/>
                      <a:pt x="592" y="1"/>
                    </a:cubicBezTo>
                    <a:cubicBezTo>
                      <a:pt x="591" y="2"/>
                      <a:pt x="591" y="2"/>
                      <a:pt x="591" y="2"/>
                    </a:cubicBezTo>
                    <a:cubicBezTo>
                      <a:pt x="587" y="1"/>
                      <a:pt x="587" y="1"/>
                      <a:pt x="587" y="1"/>
                    </a:cubicBezTo>
                    <a:cubicBezTo>
                      <a:pt x="582" y="1"/>
                      <a:pt x="582" y="1"/>
                      <a:pt x="582" y="1"/>
                    </a:cubicBezTo>
                    <a:cubicBezTo>
                      <a:pt x="582" y="2"/>
                      <a:pt x="582" y="2"/>
                      <a:pt x="582" y="2"/>
                    </a:cubicBezTo>
                    <a:cubicBezTo>
                      <a:pt x="585" y="3"/>
                      <a:pt x="585" y="3"/>
                      <a:pt x="585" y="3"/>
                    </a:cubicBezTo>
                    <a:cubicBezTo>
                      <a:pt x="582" y="3"/>
                      <a:pt x="582" y="3"/>
                      <a:pt x="582" y="3"/>
                    </a:cubicBezTo>
                    <a:cubicBezTo>
                      <a:pt x="580" y="2"/>
                      <a:pt x="580" y="2"/>
                      <a:pt x="580" y="2"/>
                    </a:cubicBezTo>
                    <a:cubicBezTo>
                      <a:pt x="578" y="2"/>
                      <a:pt x="578" y="2"/>
                      <a:pt x="578" y="2"/>
                    </a:cubicBezTo>
                    <a:cubicBezTo>
                      <a:pt x="577" y="4"/>
                      <a:pt x="577" y="4"/>
                      <a:pt x="577" y="4"/>
                    </a:cubicBezTo>
                    <a:cubicBezTo>
                      <a:pt x="572" y="3"/>
                      <a:pt x="572" y="3"/>
                      <a:pt x="572" y="3"/>
                    </a:cubicBezTo>
                    <a:cubicBezTo>
                      <a:pt x="567" y="4"/>
                      <a:pt x="567" y="4"/>
                      <a:pt x="567" y="4"/>
                    </a:cubicBezTo>
                    <a:cubicBezTo>
                      <a:pt x="568" y="5"/>
                      <a:pt x="568" y="5"/>
                      <a:pt x="568" y="5"/>
                    </a:cubicBezTo>
                    <a:cubicBezTo>
                      <a:pt x="577" y="7"/>
                      <a:pt x="577" y="7"/>
                      <a:pt x="577" y="7"/>
                    </a:cubicBezTo>
                    <a:cubicBezTo>
                      <a:pt x="577" y="8"/>
                      <a:pt x="577" y="8"/>
                      <a:pt x="577" y="8"/>
                    </a:cubicBezTo>
                    <a:cubicBezTo>
                      <a:pt x="568" y="7"/>
                      <a:pt x="568" y="7"/>
                      <a:pt x="568" y="7"/>
                    </a:cubicBezTo>
                    <a:cubicBezTo>
                      <a:pt x="562" y="7"/>
                      <a:pt x="562" y="7"/>
                      <a:pt x="562" y="7"/>
                    </a:cubicBezTo>
                    <a:cubicBezTo>
                      <a:pt x="563" y="5"/>
                      <a:pt x="563" y="5"/>
                      <a:pt x="563" y="5"/>
                    </a:cubicBezTo>
                    <a:cubicBezTo>
                      <a:pt x="559" y="4"/>
                      <a:pt x="559" y="4"/>
                      <a:pt x="559" y="4"/>
                    </a:cubicBezTo>
                    <a:cubicBezTo>
                      <a:pt x="550" y="4"/>
                      <a:pt x="550" y="4"/>
                      <a:pt x="550" y="4"/>
                    </a:cubicBezTo>
                    <a:cubicBezTo>
                      <a:pt x="549" y="6"/>
                      <a:pt x="549" y="6"/>
                      <a:pt x="549" y="6"/>
                    </a:cubicBezTo>
                    <a:cubicBezTo>
                      <a:pt x="551" y="7"/>
                      <a:pt x="551" y="7"/>
                      <a:pt x="551" y="7"/>
                    </a:cubicBezTo>
                    <a:cubicBezTo>
                      <a:pt x="554" y="7"/>
                      <a:pt x="554" y="7"/>
                      <a:pt x="554" y="7"/>
                    </a:cubicBezTo>
                    <a:cubicBezTo>
                      <a:pt x="548" y="7"/>
                      <a:pt x="548" y="7"/>
                      <a:pt x="548" y="7"/>
                    </a:cubicBezTo>
                    <a:cubicBezTo>
                      <a:pt x="545" y="6"/>
                      <a:pt x="545" y="6"/>
                      <a:pt x="545" y="6"/>
                    </a:cubicBezTo>
                    <a:cubicBezTo>
                      <a:pt x="542" y="7"/>
                      <a:pt x="542" y="7"/>
                      <a:pt x="542" y="7"/>
                    </a:cubicBezTo>
                    <a:cubicBezTo>
                      <a:pt x="541" y="6"/>
                      <a:pt x="541" y="6"/>
                      <a:pt x="541" y="6"/>
                    </a:cubicBezTo>
                    <a:cubicBezTo>
                      <a:pt x="534" y="6"/>
                      <a:pt x="534" y="6"/>
                      <a:pt x="534" y="6"/>
                    </a:cubicBezTo>
                    <a:cubicBezTo>
                      <a:pt x="529" y="8"/>
                      <a:pt x="529" y="8"/>
                      <a:pt x="529" y="8"/>
                    </a:cubicBezTo>
                    <a:cubicBezTo>
                      <a:pt x="525" y="8"/>
                      <a:pt x="525" y="8"/>
                      <a:pt x="525" y="8"/>
                    </a:cubicBezTo>
                    <a:cubicBezTo>
                      <a:pt x="520" y="8"/>
                      <a:pt x="520" y="8"/>
                      <a:pt x="520" y="8"/>
                    </a:cubicBezTo>
                    <a:cubicBezTo>
                      <a:pt x="517" y="9"/>
                      <a:pt x="517" y="9"/>
                      <a:pt x="517" y="9"/>
                    </a:cubicBezTo>
                    <a:cubicBezTo>
                      <a:pt x="525" y="9"/>
                      <a:pt x="525" y="9"/>
                      <a:pt x="525" y="9"/>
                    </a:cubicBezTo>
                    <a:cubicBezTo>
                      <a:pt x="528" y="10"/>
                      <a:pt x="528" y="10"/>
                      <a:pt x="528" y="10"/>
                    </a:cubicBezTo>
                    <a:cubicBezTo>
                      <a:pt x="535" y="9"/>
                      <a:pt x="535" y="9"/>
                      <a:pt x="535" y="9"/>
                    </a:cubicBezTo>
                    <a:cubicBezTo>
                      <a:pt x="540" y="10"/>
                      <a:pt x="540" y="10"/>
                      <a:pt x="540" y="10"/>
                    </a:cubicBezTo>
                    <a:cubicBezTo>
                      <a:pt x="533" y="10"/>
                      <a:pt x="533" y="10"/>
                      <a:pt x="533" y="10"/>
                    </a:cubicBezTo>
                    <a:cubicBezTo>
                      <a:pt x="529" y="11"/>
                      <a:pt x="529" y="11"/>
                      <a:pt x="529" y="11"/>
                    </a:cubicBezTo>
                    <a:cubicBezTo>
                      <a:pt x="523" y="10"/>
                      <a:pt x="523" y="10"/>
                      <a:pt x="523" y="10"/>
                    </a:cubicBezTo>
                    <a:cubicBezTo>
                      <a:pt x="522" y="12"/>
                      <a:pt x="522" y="12"/>
                      <a:pt x="522" y="12"/>
                    </a:cubicBezTo>
                    <a:cubicBezTo>
                      <a:pt x="527" y="12"/>
                      <a:pt x="527" y="12"/>
                      <a:pt x="527" y="12"/>
                    </a:cubicBezTo>
                    <a:cubicBezTo>
                      <a:pt x="524" y="14"/>
                      <a:pt x="524" y="14"/>
                      <a:pt x="524" y="14"/>
                    </a:cubicBezTo>
                    <a:cubicBezTo>
                      <a:pt x="529" y="13"/>
                      <a:pt x="529" y="13"/>
                      <a:pt x="529" y="13"/>
                    </a:cubicBezTo>
                    <a:cubicBezTo>
                      <a:pt x="536" y="13"/>
                      <a:pt x="536" y="13"/>
                      <a:pt x="536" y="13"/>
                    </a:cubicBezTo>
                    <a:cubicBezTo>
                      <a:pt x="548" y="11"/>
                      <a:pt x="548" y="11"/>
                      <a:pt x="548" y="11"/>
                    </a:cubicBezTo>
                    <a:cubicBezTo>
                      <a:pt x="539" y="13"/>
                      <a:pt x="539" y="13"/>
                      <a:pt x="539" y="13"/>
                    </a:cubicBezTo>
                    <a:cubicBezTo>
                      <a:pt x="536" y="14"/>
                      <a:pt x="536" y="14"/>
                      <a:pt x="536" y="14"/>
                    </a:cubicBezTo>
                    <a:cubicBezTo>
                      <a:pt x="525" y="14"/>
                      <a:pt x="525" y="14"/>
                      <a:pt x="525" y="14"/>
                    </a:cubicBezTo>
                    <a:cubicBezTo>
                      <a:pt x="527" y="16"/>
                      <a:pt x="527" y="16"/>
                      <a:pt x="527" y="16"/>
                    </a:cubicBezTo>
                    <a:cubicBezTo>
                      <a:pt x="535" y="15"/>
                      <a:pt x="535" y="15"/>
                      <a:pt x="535" y="15"/>
                    </a:cubicBezTo>
                    <a:cubicBezTo>
                      <a:pt x="550" y="11"/>
                      <a:pt x="550" y="11"/>
                      <a:pt x="550" y="11"/>
                    </a:cubicBezTo>
                    <a:cubicBezTo>
                      <a:pt x="549" y="13"/>
                      <a:pt x="549" y="13"/>
                      <a:pt x="549" y="13"/>
                    </a:cubicBezTo>
                    <a:cubicBezTo>
                      <a:pt x="560" y="13"/>
                      <a:pt x="560" y="13"/>
                      <a:pt x="560" y="13"/>
                    </a:cubicBezTo>
                    <a:cubicBezTo>
                      <a:pt x="548" y="13"/>
                      <a:pt x="548" y="13"/>
                      <a:pt x="548" y="13"/>
                    </a:cubicBezTo>
                    <a:cubicBezTo>
                      <a:pt x="538" y="16"/>
                      <a:pt x="538" y="16"/>
                      <a:pt x="538" y="16"/>
                    </a:cubicBezTo>
                    <a:cubicBezTo>
                      <a:pt x="542" y="17"/>
                      <a:pt x="542" y="17"/>
                      <a:pt x="542" y="17"/>
                    </a:cubicBezTo>
                    <a:cubicBezTo>
                      <a:pt x="546" y="17"/>
                      <a:pt x="546" y="17"/>
                      <a:pt x="546" y="17"/>
                    </a:cubicBezTo>
                    <a:cubicBezTo>
                      <a:pt x="549" y="16"/>
                      <a:pt x="549" y="16"/>
                      <a:pt x="549" y="16"/>
                    </a:cubicBezTo>
                    <a:cubicBezTo>
                      <a:pt x="556" y="15"/>
                      <a:pt x="556" y="15"/>
                      <a:pt x="556" y="15"/>
                    </a:cubicBezTo>
                    <a:cubicBezTo>
                      <a:pt x="551" y="17"/>
                      <a:pt x="551" y="17"/>
                      <a:pt x="551" y="17"/>
                    </a:cubicBezTo>
                    <a:cubicBezTo>
                      <a:pt x="554" y="17"/>
                      <a:pt x="554" y="17"/>
                      <a:pt x="554" y="17"/>
                    </a:cubicBezTo>
                    <a:cubicBezTo>
                      <a:pt x="562" y="16"/>
                      <a:pt x="562" y="16"/>
                      <a:pt x="562" y="16"/>
                    </a:cubicBezTo>
                    <a:cubicBezTo>
                      <a:pt x="572" y="14"/>
                      <a:pt x="572" y="14"/>
                      <a:pt x="572" y="14"/>
                    </a:cubicBezTo>
                    <a:cubicBezTo>
                      <a:pt x="575" y="12"/>
                      <a:pt x="575" y="12"/>
                      <a:pt x="575" y="12"/>
                    </a:cubicBezTo>
                    <a:cubicBezTo>
                      <a:pt x="588" y="10"/>
                      <a:pt x="588" y="10"/>
                      <a:pt x="588" y="10"/>
                    </a:cubicBezTo>
                    <a:cubicBezTo>
                      <a:pt x="576" y="13"/>
                      <a:pt x="576" y="13"/>
                      <a:pt x="576" y="13"/>
                    </a:cubicBezTo>
                    <a:cubicBezTo>
                      <a:pt x="575" y="14"/>
                      <a:pt x="575" y="14"/>
                      <a:pt x="575" y="14"/>
                    </a:cubicBezTo>
                    <a:cubicBezTo>
                      <a:pt x="596" y="14"/>
                      <a:pt x="596" y="14"/>
                      <a:pt x="596" y="14"/>
                    </a:cubicBezTo>
                    <a:cubicBezTo>
                      <a:pt x="576" y="16"/>
                      <a:pt x="576" y="16"/>
                      <a:pt x="576" y="16"/>
                    </a:cubicBezTo>
                    <a:cubicBezTo>
                      <a:pt x="573" y="16"/>
                      <a:pt x="573" y="16"/>
                      <a:pt x="573" y="16"/>
                    </a:cubicBezTo>
                    <a:cubicBezTo>
                      <a:pt x="562" y="17"/>
                      <a:pt x="562" y="17"/>
                      <a:pt x="562" y="17"/>
                    </a:cubicBezTo>
                    <a:cubicBezTo>
                      <a:pt x="553" y="18"/>
                      <a:pt x="553" y="18"/>
                      <a:pt x="553" y="18"/>
                    </a:cubicBezTo>
                    <a:cubicBezTo>
                      <a:pt x="550" y="18"/>
                      <a:pt x="550" y="18"/>
                      <a:pt x="550" y="18"/>
                    </a:cubicBezTo>
                    <a:cubicBezTo>
                      <a:pt x="553" y="21"/>
                      <a:pt x="553" y="21"/>
                      <a:pt x="553" y="21"/>
                    </a:cubicBezTo>
                    <a:cubicBezTo>
                      <a:pt x="557" y="22"/>
                      <a:pt x="557" y="22"/>
                      <a:pt x="557" y="22"/>
                    </a:cubicBezTo>
                    <a:cubicBezTo>
                      <a:pt x="564" y="22"/>
                      <a:pt x="564" y="22"/>
                      <a:pt x="564" y="22"/>
                    </a:cubicBezTo>
                    <a:cubicBezTo>
                      <a:pt x="552" y="23"/>
                      <a:pt x="552" y="23"/>
                      <a:pt x="552" y="23"/>
                    </a:cubicBezTo>
                    <a:cubicBezTo>
                      <a:pt x="549" y="20"/>
                      <a:pt x="549" y="20"/>
                      <a:pt x="549" y="20"/>
                    </a:cubicBezTo>
                    <a:cubicBezTo>
                      <a:pt x="545" y="19"/>
                      <a:pt x="545" y="19"/>
                      <a:pt x="545" y="19"/>
                    </a:cubicBezTo>
                    <a:cubicBezTo>
                      <a:pt x="532" y="18"/>
                      <a:pt x="532" y="18"/>
                      <a:pt x="532" y="18"/>
                    </a:cubicBezTo>
                    <a:cubicBezTo>
                      <a:pt x="534" y="20"/>
                      <a:pt x="534" y="20"/>
                      <a:pt x="534" y="20"/>
                    </a:cubicBezTo>
                    <a:cubicBezTo>
                      <a:pt x="532" y="20"/>
                      <a:pt x="532" y="20"/>
                      <a:pt x="532" y="20"/>
                    </a:cubicBezTo>
                    <a:cubicBezTo>
                      <a:pt x="532" y="22"/>
                      <a:pt x="532" y="22"/>
                      <a:pt x="532" y="22"/>
                    </a:cubicBezTo>
                    <a:cubicBezTo>
                      <a:pt x="536" y="24"/>
                      <a:pt x="536" y="24"/>
                      <a:pt x="536" y="24"/>
                    </a:cubicBezTo>
                    <a:cubicBezTo>
                      <a:pt x="539" y="27"/>
                      <a:pt x="539" y="27"/>
                      <a:pt x="539" y="27"/>
                    </a:cubicBezTo>
                    <a:cubicBezTo>
                      <a:pt x="545" y="28"/>
                      <a:pt x="545" y="28"/>
                      <a:pt x="545" y="28"/>
                    </a:cubicBezTo>
                    <a:cubicBezTo>
                      <a:pt x="538" y="28"/>
                      <a:pt x="538" y="28"/>
                      <a:pt x="538" y="28"/>
                    </a:cubicBezTo>
                    <a:cubicBezTo>
                      <a:pt x="539" y="30"/>
                      <a:pt x="539" y="30"/>
                      <a:pt x="539" y="30"/>
                    </a:cubicBezTo>
                    <a:cubicBezTo>
                      <a:pt x="534" y="28"/>
                      <a:pt x="534" y="28"/>
                      <a:pt x="534" y="28"/>
                    </a:cubicBezTo>
                    <a:cubicBezTo>
                      <a:pt x="529" y="28"/>
                      <a:pt x="529" y="28"/>
                      <a:pt x="529" y="28"/>
                    </a:cubicBezTo>
                    <a:cubicBezTo>
                      <a:pt x="525" y="27"/>
                      <a:pt x="525" y="27"/>
                      <a:pt x="525" y="27"/>
                    </a:cubicBezTo>
                    <a:cubicBezTo>
                      <a:pt x="521" y="28"/>
                      <a:pt x="521" y="28"/>
                      <a:pt x="521" y="28"/>
                    </a:cubicBezTo>
                    <a:cubicBezTo>
                      <a:pt x="517" y="28"/>
                      <a:pt x="517" y="28"/>
                      <a:pt x="517" y="28"/>
                    </a:cubicBezTo>
                    <a:cubicBezTo>
                      <a:pt x="512" y="30"/>
                      <a:pt x="512" y="30"/>
                      <a:pt x="512" y="30"/>
                    </a:cubicBezTo>
                    <a:cubicBezTo>
                      <a:pt x="508" y="32"/>
                      <a:pt x="508" y="32"/>
                      <a:pt x="508" y="32"/>
                    </a:cubicBezTo>
                    <a:cubicBezTo>
                      <a:pt x="507" y="33"/>
                      <a:pt x="507" y="33"/>
                      <a:pt x="507" y="33"/>
                    </a:cubicBezTo>
                    <a:cubicBezTo>
                      <a:pt x="513" y="33"/>
                      <a:pt x="513" y="33"/>
                      <a:pt x="513" y="33"/>
                    </a:cubicBezTo>
                    <a:cubicBezTo>
                      <a:pt x="517" y="32"/>
                      <a:pt x="517" y="32"/>
                      <a:pt x="517" y="32"/>
                    </a:cubicBezTo>
                    <a:cubicBezTo>
                      <a:pt x="519" y="32"/>
                      <a:pt x="519" y="32"/>
                      <a:pt x="519" y="32"/>
                    </a:cubicBezTo>
                    <a:cubicBezTo>
                      <a:pt x="524" y="30"/>
                      <a:pt x="524" y="30"/>
                      <a:pt x="524" y="30"/>
                    </a:cubicBezTo>
                    <a:cubicBezTo>
                      <a:pt x="522" y="32"/>
                      <a:pt x="522" y="32"/>
                      <a:pt x="522" y="32"/>
                    </a:cubicBezTo>
                    <a:cubicBezTo>
                      <a:pt x="525" y="33"/>
                      <a:pt x="525" y="33"/>
                      <a:pt x="525" y="33"/>
                    </a:cubicBezTo>
                    <a:cubicBezTo>
                      <a:pt x="517" y="34"/>
                      <a:pt x="517" y="34"/>
                      <a:pt x="517" y="34"/>
                    </a:cubicBezTo>
                    <a:cubicBezTo>
                      <a:pt x="516" y="36"/>
                      <a:pt x="516" y="36"/>
                      <a:pt x="516" y="36"/>
                    </a:cubicBezTo>
                    <a:cubicBezTo>
                      <a:pt x="517" y="38"/>
                      <a:pt x="517" y="38"/>
                      <a:pt x="517" y="38"/>
                    </a:cubicBezTo>
                    <a:cubicBezTo>
                      <a:pt x="523" y="38"/>
                      <a:pt x="523" y="38"/>
                      <a:pt x="523" y="38"/>
                    </a:cubicBezTo>
                    <a:cubicBezTo>
                      <a:pt x="534" y="33"/>
                      <a:pt x="534" y="33"/>
                      <a:pt x="534" y="33"/>
                    </a:cubicBezTo>
                    <a:cubicBezTo>
                      <a:pt x="524" y="39"/>
                      <a:pt x="524" y="39"/>
                      <a:pt x="524" y="39"/>
                    </a:cubicBezTo>
                    <a:cubicBezTo>
                      <a:pt x="517" y="39"/>
                      <a:pt x="517" y="39"/>
                      <a:pt x="517" y="39"/>
                    </a:cubicBezTo>
                    <a:cubicBezTo>
                      <a:pt x="516" y="40"/>
                      <a:pt x="516" y="40"/>
                      <a:pt x="516" y="40"/>
                    </a:cubicBezTo>
                    <a:cubicBezTo>
                      <a:pt x="511" y="38"/>
                      <a:pt x="511" y="38"/>
                      <a:pt x="511" y="38"/>
                    </a:cubicBezTo>
                    <a:cubicBezTo>
                      <a:pt x="510" y="35"/>
                      <a:pt x="510" y="35"/>
                      <a:pt x="510" y="35"/>
                    </a:cubicBezTo>
                    <a:cubicBezTo>
                      <a:pt x="507" y="35"/>
                      <a:pt x="507" y="35"/>
                      <a:pt x="507" y="35"/>
                    </a:cubicBezTo>
                    <a:cubicBezTo>
                      <a:pt x="499" y="36"/>
                      <a:pt x="499" y="36"/>
                      <a:pt x="499" y="36"/>
                    </a:cubicBezTo>
                    <a:cubicBezTo>
                      <a:pt x="498" y="37"/>
                      <a:pt x="498" y="37"/>
                      <a:pt x="498" y="37"/>
                    </a:cubicBezTo>
                    <a:cubicBezTo>
                      <a:pt x="499" y="39"/>
                      <a:pt x="499" y="39"/>
                      <a:pt x="499" y="39"/>
                    </a:cubicBezTo>
                    <a:cubicBezTo>
                      <a:pt x="503" y="39"/>
                      <a:pt x="503" y="39"/>
                      <a:pt x="503" y="39"/>
                    </a:cubicBezTo>
                    <a:cubicBezTo>
                      <a:pt x="502" y="40"/>
                      <a:pt x="502" y="40"/>
                      <a:pt x="502" y="40"/>
                    </a:cubicBezTo>
                    <a:cubicBezTo>
                      <a:pt x="492" y="41"/>
                      <a:pt x="492" y="41"/>
                      <a:pt x="492" y="41"/>
                    </a:cubicBezTo>
                    <a:cubicBezTo>
                      <a:pt x="488" y="42"/>
                      <a:pt x="488" y="42"/>
                      <a:pt x="488" y="42"/>
                    </a:cubicBezTo>
                    <a:cubicBezTo>
                      <a:pt x="484" y="42"/>
                      <a:pt x="484" y="42"/>
                      <a:pt x="484" y="42"/>
                    </a:cubicBezTo>
                    <a:cubicBezTo>
                      <a:pt x="482" y="44"/>
                      <a:pt x="482" y="44"/>
                      <a:pt x="482" y="44"/>
                    </a:cubicBezTo>
                    <a:cubicBezTo>
                      <a:pt x="482" y="46"/>
                      <a:pt x="482" y="46"/>
                      <a:pt x="482" y="46"/>
                    </a:cubicBezTo>
                    <a:cubicBezTo>
                      <a:pt x="484" y="46"/>
                      <a:pt x="484" y="46"/>
                      <a:pt x="484" y="46"/>
                    </a:cubicBezTo>
                    <a:cubicBezTo>
                      <a:pt x="487" y="44"/>
                      <a:pt x="487" y="44"/>
                      <a:pt x="487" y="44"/>
                    </a:cubicBezTo>
                    <a:cubicBezTo>
                      <a:pt x="486" y="46"/>
                      <a:pt x="486" y="46"/>
                      <a:pt x="486" y="46"/>
                    </a:cubicBezTo>
                    <a:cubicBezTo>
                      <a:pt x="489" y="47"/>
                      <a:pt x="489" y="47"/>
                      <a:pt x="489" y="47"/>
                    </a:cubicBezTo>
                    <a:cubicBezTo>
                      <a:pt x="491" y="45"/>
                      <a:pt x="491" y="45"/>
                      <a:pt x="491" y="45"/>
                    </a:cubicBezTo>
                    <a:cubicBezTo>
                      <a:pt x="492" y="46"/>
                      <a:pt x="492" y="46"/>
                      <a:pt x="492" y="46"/>
                    </a:cubicBezTo>
                    <a:cubicBezTo>
                      <a:pt x="495" y="46"/>
                      <a:pt x="495" y="46"/>
                      <a:pt x="495" y="46"/>
                    </a:cubicBezTo>
                    <a:cubicBezTo>
                      <a:pt x="498" y="45"/>
                      <a:pt x="498" y="45"/>
                      <a:pt x="498" y="45"/>
                    </a:cubicBezTo>
                    <a:cubicBezTo>
                      <a:pt x="498" y="46"/>
                      <a:pt x="498" y="46"/>
                      <a:pt x="498" y="46"/>
                    </a:cubicBezTo>
                    <a:cubicBezTo>
                      <a:pt x="504" y="48"/>
                      <a:pt x="504" y="48"/>
                      <a:pt x="504" y="48"/>
                    </a:cubicBezTo>
                    <a:cubicBezTo>
                      <a:pt x="506" y="47"/>
                      <a:pt x="506" y="47"/>
                      <a:pt x="506" y="47"/>
                    </a:cubicBezTo>
                    <a:cubicBezTo>
                      <a:pt x="505" y="46"/>
                      <a:pt x="505" y="46"/>
                      <a:pt x="505" y="46"/>
                    </a:cubicBezTo>
                    <a:cubicBezTo>
                      <a:pt x="507" y="46"/>
                      <a:pt x="507" y="46"/>
                      <a:pt x="507" y="46"/>
                    </a:cubicBezTo>
                    <a:cubicBezTo>
                      <a:pt x="510" y="46"/>
                      <a:pt x="510" y="46"/>
                      <a:pt x="510" y="46"/>
                    </a:cubicBezTo>
                    <a:cubicBezTo>
                      <a:pt x="512" y="44"/>
                      <a:pt x="512" y="44"/>
                      <a:pt x="512" y="44"/>
                    </a:cubicBezTo>
                    <a:cubicBezTo>
                      <a:pt x="512" y="46"/>
                      <a:pt x="512" y="46"/>
                      <a:pt x="512" y="46"/>
                    </a:cubicBezTo>
                    <a:cubicBezTo>
                      <a:pt x="516" y="46"/>
                      <a:pt x="516" y="46"/>
                      <a:pt x="516" y="46"/>
                    </a:cubicBezTo>
                    <a:cubicBezTo>
                      <a:pt x="517" y="44"/>
                      <a:pt x="517" y="44"/>
                      <a:pt x="517" y="44"/>
                    </a:cubicBezTo>
                    <a:cubicBezTo>
                      <a:pt x="519" y="44"/>
                      <a:pt x="519" y="44"/>
                      <a:pt x="519" y="44"/>
                    </a:cubicBezTo>
                    <a:cubicBezTo>
                      <a:pt x="518" y="46"/>
                      <a:pt x="518" y="46"/>
                      <a:pt x="518" y="46"/>
                    </a:cubicBezTo>
                    <a:cubicBezTo>
                      <a:pt x="523" y="46"/>
                      <a:pt x="523" y="46"/>
                      <a:pt x="523" y="46"/>
                    </a:cubicBezTo>
                    <a:cubicBezTo>
                      <a:pt x="523" y="44"/>
                      <a:pt x="523" y="44"/>
                      <a:pt x="523" y="44"/>
                    </a:cubicBezTo>
                    <a:cubicBezTo>
                      <a:pt x="524" y="45"/>
                      <a:pt x="524" y="45"/>
                      <a:pt x="524" y="45"/>
                    </a:cubicBezTo>
                    <a:cubicBezTo>
                      <a:pt x="528" y="46"/>
                      <a:pt x="528" y="46"/>
                      <a:pt x="528" y="46"/>
                    </a:cubicBezTo>
                    <a:cubicBezTo>
                      <a:pt x="526" y="47"/>
                      <a:pt x="526" y="47"/>
                      <a:pt x="526" y="47"/>
                    </a:cubicBezTo>
                    <a:cubicBezTo>
                      <a:pt x="532" y="47"/>
                      <a:pt x="532" y="47"/>
                      <a:pt x="532" y="47"/>
                    </a:cubicBezTo>
                    <a:cubicBezTo>
                      <a:pt x="537" y="46"/>
                      <a:pt x="537" y="46"/>
                      <a:pt x="537" y="46"/>
                    </a:cubicBezTo>
                    <a:cubicBezTo>
                      <a:pt x="541" y="46"/>
                      <a:pt x="541" y="46"/>
                      <a:pt x="541" y="46"/>
                    </a:cubicBezTo>
                    <a:cubicBezTo>
                      <a:pt x="541" y="46"/>
                      <a:pt x="541" y="46"/>
                      <a:pt x="541" y="46"/>
                    </a:cubicBezTo>
                    <a:cubicBezTo>
                      <a:pt x="544" y="46"/>
                      <a:pt x="544" y="46"/>
                      <a:pt x="544" y="46"/>
                    </a:cubicBezTo>
                    <a:cubicBezTo>
                      <a:pt x="550" y="43"/>
                      <a:pt x="550" y="43"/>
                      <a:pt x="550" y="43"/>
                    </a:cubicBezTo>
                    <a:cubicBezTo>
                      <a:pt x="550" y="41"/>
                      <a:pt x="550" y="41"/>
                      <a:pt x="550" y="41"/>
                    </a:cubicBezTo>
                    <a:cubicBezTo>
                      <a:pt x="544" y="42"/>
                      <a:pt x="544" y="42"/>
                      <a:pt x="544" y="42"/>
                    </a:cubicBezTo>
                    <a:cubicBezTo>
                      <a:pt x="546" y="40"/>
                      <a:pt x="546" y="40"/>
                      <a:pt x="546" y="40"/>
                    </a:cubicBezTo>
                    <a:cubicBezTo>
                      <a:pt x="544" y="40"/>
                      <a:pt x="544" y="40"/>
                      <a:pt x="544" y="40"/>
                    </a:cubicBezTo>
                    <a:cubicBezTo>
                      <a:pt x="539" y="41"/>
                      <a:pt x="539" y="41"/>
                      <a:pt x="539" y="41"/>
                    </a:cubicBezTo>
                    <a:cubicBezTo>
                      <a:pt x="538" y="40"/>
                      <a:pt x="538" y="40"/>
                      <a:pt x="538" y="40"/>
                    </a:cubicBezTo>
                    <a:cubicBezTo>
                      <a:pt x="530" y="40"/>
                      <a:pt x="530" y="40"/>
                      <a:pt x="530" y="40"/>
                    </a:cubicBezTo>
                    <a:cubicBezTo>
                      <a:pt x="530" y="39"/>
                      <a:pt x="530" y="39"/>
                      <a:pt x="530" y="39"/>
                    </a:cubicBezTo>
                    <a:cubicBezTo>
                      <a:pt x="533" y="39"/>
                      <a:pt x="533" y="39"/>
                      <a:pt x="533" y="39"/>
                    </a:cubicBezTo>
                    <a:cubicBezTo>
                      <a:pt x="534" y="37"/>
                      <a:pt x="534" y="37"/>
                      <a:pt x="534" y="37"/>
                    </a:cubicBezTo>
                    <a:cubicBezTo>
                      <a:pt x="536" y="38"/>
                      <a:pt x="536" y="38"/>
                      <a:pt x="536" y="38"/>
                    </a:cubicBezTo>
                    <a:cubicBezTo>
                      <a:pt x="543" y="39"/>
                      <a:pt x="543" y="39"/>
                      <a:pt x="543" y="39"/>
                    </a:cubicBezTo>
                    <a:cubicBezTo>
                      <a:pt x="554" y="38"/>
                      <a:pt x="554" y="38"/>
                      <a:pt x="554" y="38"/>
                    </a:cubicBezTo>
                    <a:cubicBezTo>
                      <a:pt x="556" y="35"/>
                      <a:pt x="556" y="35"/>
                      <a:pt x="556" y="35"/>
                    </a:cubicBezTo>
                    <a:cubicBezTo>
                      <a:pt x="560" y="34"/>
                      <a:pt x="560" y="34"/>
                      <a:pt x="560" y="34"/>
                    </a:cubicBezTo>
                    <a:cubicBezTo>
                      <a:pt x="566" y="35"/>
                      <a:pt x="566" y="35"/>
                      <a:pt x="566" y="35"/>
                    </a:cubicBezTo>
                    <a:cubicBezTo>
                      <a:pt x="570" y="34"/>
                      <a:pt x="570" y="34"/>
                      <a:pt x="570" y="34"/>
                    </a:cubicBezTo>
                    <a:cubicBezTo>
                      <a:pt x="573" y="33"/>
                      <a:pt x="573" y="33"/>
                      <a:pt x="573" y="33"/>
                    </a:cubicBezTo>
                    <a:cubicBezTo>
                      <a:pt x="567" y="33"/>
                      <a:pt x="567" y="33"/>
                      <a:pt x="567" y="33"/>
                    </a:cubicBezTo>
                    <a:cubicBezTo>
                      <a:pt x="573" y="32"/>
                      <a:pt x="573" y="32"/>
                      <a:pt x="573" y="32"/>
                    </a:cubicBezTo>
                    <a:cubicBezTo>
                      <a:pt x="575" y="32"/>
                      <a:pt x="575" y="32"/>
                      <a:pt x="575" y="32"/>
                    </a:cubicBezTo>
                    <a:cubicBezTo>
                      <a:pt x="575" y="31"/>
                      <a:pt x="575" y="31"/>
                      <a:pt x="575" y="31"/>
                    </a:cubicBezTo>
                    <a:cubicBezTo>
                      <a:pt x="572" y="30"/>
                      <a:pt x="572" y="30"/>
                      <a:pt x="572" y="30"/>
                    </a:cubicBezTo>
                    <a:cubicBezTo>
                      <a:pt x="580" y="29"/>
                      <a:pt x="580" y="29"/>
                      <a:pt x="580" y="29"/>
                    </a:cubicBezTo>
                    <a:cubicBezTo>
                      <a:pt x="581" y="28"/>
                      <a:pt x="581" y="28"/>
                      <a:pt x="581" y="28"/>
                    </a:cubicBezTo>
                    <a:cubicBezTo>
                      <a:pt x="577" y="27"/>
                      <a:pt x="577" y="27"/>
                      <a:pt x="577" y="27"/>
                    </a:cubicBezTo>
                    <a:cubicBezTo>
                      <a:pt x="574" y="26"/>
                      <a:pt x="574" y="26"/>
                      <a:pt x="574" y="26"/>
                    </a:cubicBezTo>
                    <a:cubicBezTo>
                      <a:pt x="569" y="27"/>
                      <a:pt x="569" y="27"/>
                      <a:pt x="569" y="27"/>
                    </a:cubicBezTo>
                    <a:cubicBezTo>
                      <a:pt x="571" y="26"/>
                      <a:pt x="571" y="26"/>
                      <a:pt x="571" y="26"/>
                    </a:cubicBezTo>
                    <a:cubicBezTo>
                      <a:pt x="577" y="26"/>
                      <a:pt x="577" y="26"/>
                      <a:pt x="577" y="26"/>
                    </a:cubicBezTo>
                    <a:cubicBezTo>
                      <a:pt x="582" y="27"/>
                      <a:pt x="582" y="27"/>
                      <a:pt x="582" y="27"/>
                    </a:cubicBezTo>
                    <a:cubicBezTo>
                      <a:pt x="588" y="27"/>
                      <a:pt x="588" y="27"/>
                      <a:pt x="588" y="27"/>
                    </a:cubicBezTo>
                    <a:cubicBezTo>
                      <a:pt x="587" y="26"/>
                      <a:pt x="587" y="26"/>
                      <a:pt x="587" y="26"/>
                    </a:cubicBezTo>
                    <a:cubicBezTo>
                      <a:pt x="580" y="24"/>
                      <a:pt x="580" y="24"/>
                      <a:pt x="580" y="24"/>
                    </a:cubicBezTo>
                    <a:cubicBezTo>
                      <a:pt x="576" y="24"/>
                      <a:pt x="576" y="24"/>
                      <a:pt x="576" y="24"/>
                    </a:cubicBezTo>
                    <a:cubicBezTo>
                      <a:pt x="579" y="24"/>
                      <a:pt x="579" y="24"/>
                      <a:pt x="579" y="24"/>
                    </a:cubicBezTo>
                    <a:cubicBezTo>
                      <a:pt x="586" y="24"/>
                      <a:pt x="586" y="24"/>
                      <a:pt x="586" y="24"/>
                    </a:cubicBezTo>
                    <a:cubicBezTo>
                      <a:pt x="591" y="24"/>
                      <a:pt x="591" y="24"/>
                      <a:pt x="591" y="24"/>
                    </a:cubicBezTo>
                    <a:cubicBezTo>
                      <a:pt x="596" y="23"/>
                      <a:pt x="596" y="23"/>
                      <a:pt x="596" y="23"/>
                    </a:cubicBezTo>
                    <a:cubicBezTo>
                      <a:pt x="596" y="22"/>
                      <a:pt x="596" y="22"/>
                      <a:pt x="596" y="22"/>
                    </a:cubicBezTo>
                    <a:cubicBezTo>
                      <a:pt x="589" y="21"/>
                      <a:pt x="589" y="21"/>
                      <a:pt x="589" y="21"/>
                    </a:cubicBezTo>
                    <a:cubicBezTo>
                      <a:pt x="598" y="21"/>
                      <a:pt x="598" y="21"/>
                      <a:pt x="598" y="21"/>
                    </a:cubicBezTo>
                    <a:cubicBezTo>
                      <a:pt x="599" y="22"/>
                      <a:pt x="599" y="22"/>
                      <a:pt x="599" y="22"/>
                    </a:cubicBezTo>
                    <a:cubicBezTo>
                      <a:pt x="607" y="22"/>
                      <a:pt x="607" y="22"/>
                      <a:pt x="607" y="22"/>
                    </a:cubicBezTo>
                    <a:cubicBezTo>
                      <a:pt x="611" y="20"/>
                      <a:pt x="611" y="20"/>
                      <a:pt x="611" y="20"/>
                    </a:cubicBezTo>
                    <a:cubicBezTo>
                      <a:pt x="606" y="20"/>
                      <a:pt x="606" y="20"/>
                      <a:pt x="606" y="20"/>
                    </a:cubicBezTo>
                    <a:cubicBezTo>
                      <a:pt x="609" y="19"/>
                      <a:pt x="609" y="19"/>
                      <a:pt x="609" y="19"/>
                    </a:cubicBezTo>
                    <a:cubicBezTo>
                      <a:pt x="617" y="18"/>
                      <a:pt x="617" y="18"/>
                      <a:pt x="617" y="18"/>
                    </a:cubicBezTo>
                    <a:cubicBezTo>
                      <a:pt x="617" y="17"/>
                      <a:pt x="617" y="17"/>
                      <a:pt x="617" y="17"/>
                    </a:cubicBezTo>
                    <a:cubicBezTo>
                      <a:pt x="621" y="18"/>
                      <a:pt x="621" y="18"/>
                      <a:pt x="621" y="18"/>
                    </a:cubicBezTo>
                    <a:cubicBezTo>
                      <a:pt x="628" y="16"/>
                      <a:pt x="628" y="16"/>
                      <a:pt x="628" y="16"/>
                    </a:cubicBezTo>
                    <a:cubicBezTo>
                      <a:pt x="637" y="14"/>
                      <a:pt x="637" y="14"/>
                      <a:pt x="637" y="14"/>
                    </a:cubicBezTo>
                    <a:cubicBezTo>
                      <a:pt x="646" y="12"/>
                      <a:pt x="646" y="12"/>
                      <a:pt x="646" y="12"/>
                    </a:cubicBezTo>
                    <a:cubicBezTo>
                      <a:pt x="651" y="12"/>
                      <a:pt x="651" y="12"/>
                      <a:pt x="651" y="12"/>
                    </a:cubicBezTo>
                    <a:cubicBezTo>
                      <a:pt x="656" y="10"/>
                      <a:pt x="656" y="10"/>
                      <a:pt x="656" y="10"/>
                    </a:cubicBezTo>
                    <a:cubicBezTo>
                      <a:pt x="651" y="10"/>
                      <a:pt x="651" y="10"/>
                      <a:pt x="651" y="10"/>
                    </a:cubicBezTo>
                    <a:cubicBezTo>
                      <a:pt x="647" y="11"/>
                      <a:pt x="647" y="11"/>
                      <a:pt x="647" y="11"/>
                    </a:cubicBezTo>
                    <a:cubicBezTo>
                      <a:pt x="643" y="11"/>
                      <a:pt x="643" y="11"/>
                      <a:pt x="643" y="11"/>
                    </a:cubicBezTo>
                    <a:cubicBezTo>
                      <a:pt x="634" y="12"/>
                      <a:pt x="634" y="12"/>
                      <a:pt x="634" y="12"/>
                    </a:cubicBezTo>
                    <a:cubicBezTo>
                      <a:pt x="627" y="12"/>
                      <a:pt x="627" y="12"/>
                      <a:pt x="627" y="12"/>
                    </a:cubicBezTo>
                    <a:cubicBezTo>
                      <a:pt x="622" y="12"/>
                      <a:pt x="622" y="12"/>
                      <a:pt x="622" y="12"/>
                    </a:cubicBezTo>
                    <a:cubicBezTo>
                      <a:pt x="631" y="11"/>
                      <a:pt x="631" y="11"/>
                      <a:pt x="631" y="11"/>
                    </a:cubicBezTo>
                    <a:cubicBezTo>
                      <a:pt x="636" y="10"/>
                      <a:pt x="636" y="10"/>
                      <a:pt x="636" y="10"/>
                    </a:cubicBezTo>
                    <a:cubicBezTo>
                      <a:pt x="635" y="9"/>
                      <a:pt x="635" y="9"/>
                      <a:pt x="635" y="9"/>
                    </a:cubicBezTo>
                    <a:cubicBezTo>
                      <a:pt x="639" y="9"/>
                      <a:pt x="639" y="9"/>
                      <a:pt x="639" y="9"/>
                    </a:cubicBezTo>
                    <a:cubicBezTo>
                      <a:pt x="649" y="9"/>
                      <a:pt x="649" y="9"/>
                      <a:pt x="649" y="9"/>
                    </a:cubicBezTo>
                    <a:cubicBezTo>
                      <a:pt x="651" y="9"/>
                      <a:pt x="651" y="9"/>
                      <a:pt x="651" y="9"/>
                    </a:cubicBezTo>
                    <a:cubicBezTo>
                      <a:pt x="659" y="9"/>
                      <a:pt x="659" y="9"/>
                      <a:pt x="659" y="9"/>
                    </a:cubicBezTo>
                    <a:cubicBezTo>
                      <a:pt x="670" y="8"/>
                      <a:pt x="670" y="8"/>
                      <a:pt x="670" y="8"/>
                    </a:cubicBezTo>
                    <a:cubicBezTo>
                      <a:pt x="672" y="6"/>
                      <a:pt x="672" y="6"/>
                      <a:pt x="672" y="6"/>
                    </a:cubicBezTo>
                    <a:cubicBezTo>
                      <a:pt x="680" y="5"/>
                      <a:pt x="680" y="5"/>
                      <a:pt x="680" y="5"/>
                    </a:cubicBezTo>
                    <a:cubicBezTo>
                      <a:pt x="681" y="4"/>
                      <a:pt x="681" y="4"/>
                      <a:pt x="681" y="4"/>
                    </a:cubicBezTo>
                    <a:lnTo>
                      <a:pt x="671" y="4"/>
                    </a:lnTo>
                    <a:close/>
                    <a:moveTo>
                      <a:pt x="511" y="109"/>
                    </a:moveTo>
                    <a:cubicBezTo>
                      <a:pt x="512" y="107"/>
                      <a:pt x="512" y="107"/>
                      <a:pt x="512" y="107"/>
                    </a:cubicBezTo>
                    <a:cubicBezTo>
                      <a:pt x="510" y="107"/>
                      <a:pt x="510" y="107"/>
                      <a:pt x="510" y="107"/>
                    </a:cubicBezTo>
                    <a:cubicBezTo>
                      <a:pt x="509" y="108"/>
                      <a:pt x="509" y="108"/>
                      <a:pt x="509" y="108"/>
                    </a:cubicBezTo>
                    <a:cubicBezTo>
                      <a:pt x="510" y="110"/>
                      <a:pt x="510" y="110"/>
                      <a:pt x="510" y="110"/>
                    </a:cubicBezTo>
                    <a:lnTo>
                      <a:pt x="511" y="109"/>
                    </a:lnTo>
                    <a:close/>
                    <a:moveTo>
                      <a:pt x="483" y="112"/>
                    </a:moveTo>
                    <a:cubicBezTo>
                      <a:pt x="485" y="112"/>
                      <a:pt x="485" y="112"/>
                      <a:pt x="485" y="112"/>
                    </a:cubicBezTo>
                    <a:cubicBezTo>
                      <a:pt x="485" y="110"/>
                      <a:pt x="485" y="110"/>
                      <a:pt x="485" y="110"/>
                    </a:cubicBezTo>
                    <a:cubicBezTo>
                      <a:pt x="483" y="110"/>
                      <a:pt x="483" y="110"/>
                      <a:pt x="483" y="110"/>
                    </a:cubicBezTo>
                    <a:lnTo>
                      <a:pt x="483" y="112"/>
                    </a:lnTo>
                    <a:close/>
                    <a:moveTo>
                      <a:pt x="489" y="103"/>
                    </a:moveTo>
                    <a:cubicBezTo>
                      <a:pt x="485" y="104"/>
                      <a:pt x="485" y="104"/>
                      <a:pt x="485" y="104"/>
                    </a:cubicBezTo>
                    <a:cubicBezTo>
                      <a:pt x="484" y="106"/>
                      <a:pt x="484" y="106"/>
                      <a:pt x="484" y="106"/>
                    </a:cubicBezTo>
                    <a:cubicBezTo>
                      <a:pt x="488" y="106"/>
                      <a:pt x="488" y="106"/>
                      <a:pt x="488" y="106"/>
                    </a:cubicBezTo>
                    <a:cubicBezTo>
                      <a:pt x="491" y="103"/>
                      <a:pt x="491" y="103"/>
                      <a:pt x="491" y="103"/>
                    </a:cubicBezTo>
                    <a:cubicBezTo>
                      <a:pt x="495" y="102"/>
                      <a:pt x="495" y="102"/>
                      <a:pt x="495" y="102"/>
                    </a:cubicBezTo>
                    <a:cubicBezTo>
                      <a:pt x="495" y="101"/>
                      <a:pt x="495" y="101"/>
                      <a:pt x="495" y="101"/>
                    </a:cubicBezTo>
                    <a:cubicBezTo>
                      <a:pt x="493" y="100"/>
                      <a:pt x="493" y="100"/>
                      <a:pt x="493" y="100"/>
                    </a:cubicBezTo>
                    <a:lnTo>
                      <a:pt x="489" y="103"/>
                    </a:lnTo>
                    <a:close/>
                    <a:moveTo>
                      <a:pt x="490" y="119"/>
                    </a:moveTo>
                    <a:cubicBezTo>
                      <a:pt x="497" y="119"/>
                      <a:pt x="497" y="119"/>
                      <a:pt x="497" y="119"/>
                    </a:cubicBezTo>
                    <a:cubicBezTo>
                      <a:pt x="505" y="117"/>
                      <a:pt x="505" y="117"/>
                      <a:pt x="505" y="117"/>
                    </a:cubicBezTo>
                    <a:cubicBezTo>
                      <a:pt x="508" y="112"/>
                      <a:pt x="508" y="112"/>
                      <a:pt x="508" y="112"/>
                    </a:cubicBezTo>
                    <a:cubicBezTo>
                      <a:pt x="506" y="110"/>
                      <a:pt x="506" y="110"/>
                      <a:pt x="506" y="110"/>
                    </a:cubicBezTo>
                    <a:cubicBezTo>
                      <a:pt x="503" y="110"/>
                      <a:pt x="503" y="110"/>
                      <a:pt x="503" y="110"/>
                    </a:cubicBezTo>
                    <a:cubicBezTo>
                      <a:pt x="501" y="110"/>
                      <a:pt x="501" y="110"/>
                      <a:pt x="501" y="110"/>
                    </a:cubicBezTo>
                    <a:cubicBezTo>
                      <a:pt x="495" y="112"/>
                      <a:pt x="495" y="112"/>
                      <a:pt x="495" y="112"/>
                    </a:cubicBezTo>
                    <a:cubicBezTo>
                      <a:pt x="490" y="116"/>
                      <a:pt x="490" y="116"/>
                      <a:pt x="490" y="116"/>
                    </a:cubicBezTo>
                    <a:lnTo>
                      <a:pt x="490" y="119"/>
                    </a:lnTo>
                    <a:close/>
                    <a:moveTo>
                      <a:pt x="580" y="122"/>
                    </a:moveTo>
                    <a:cubicBezTo>
                      <a:pt x="579" y="120"/>
                      <a:pt x="579" y="120"/>
                      <a:pt x="579" y="120"/>
                    </a:cubicBezTo>
                    <a:cubicBezTo>
                      <a:pt x="575" y="121"/>
                      <a:pt x="575" y="121"/>
                      <a:pt x="575" y="121"/>
                    </a:cubicBezTo>
                    <a:cubicBezTo>
                      <a:pt x="576" y="119"/>
                      <a:pt x="576" y="119"/>
                      <a:pt x="576" y="119"/>
                    </a:cubicBezTo>
                    <a:cubicBezTo>
                      <a:pt x="570" y="119"/>
                      <a:pt x="570" y="119"/>
                      <a:pt x="570" y="119"/>
                    </a:cubicBezTo>
                    <a:cubicBezTo>
                      <a:pt x="574" y="117"/>
                      <a:pt x="574" y="117"/>
                      <a:pt x="574" y="117"/>
                    </a:cubicBezTo>
                    <a:cubicBezTo>
                      <a:pt x="573" y="115"/>
                      <a:pt x="573" y="115"/>
                      <a:pt x="573" y="115"/>
                    </a:cubicBezTo>
                    <a:cubicBezTo>
                      <a:pt x="570" y="114"/>
                      <a:pt x="570" y="114"/>
                      <a:pt x="570" y="114"/>
                    </a:cubicBezTo>
                    <a:cubicBezTo>
                      <a:pt x="570" y="113"/>
                      <a:pt x="570" y="113"/>
                      <a:pt x="570" y="113"/>
                    </a:cubicBezTo>
                    <a:cubicBezTo>
                      <a:pt x="563" y="113"/>
                      <a:pt x="563" y="113"/>
                      <a:pt x="563" y="113"/>
                    </a:cubicBezTo>
                    <a:cubicBezTo>
                      <a:pt x="563" y="111"/>
                      <a:pt x="563" y="111"/>
                      <a:pt x="563" y="111"/>
                    </a:cubicBezTo>
                    <a:cubicBezTo>
                      <a:pt x="559" y="110"/>
                      <a:pt x="559" y="110"/>
                      <a:pt x="559" y="110"/>
                    </a:cubicBezTo>
                    <a:cubicBezTo>
                      <a:pt x="552" y="108"/>
                      <a:pt x="552" y="108"/>
                      <a:pt x="552" y="108"/>
                    </a:cubicBezTo>
                    <a:cubicBezTo>
                      <a:pt x="559" y="107"/>
                      <a:pt x="559" y="107"/>
                      <a:pt x="559" y="107"/>
                    </a:cubicBezTo>
                    <a:cubicBezTo>
                      <a:pt x="559" y="105"/>
                      <a:pt x="559" y="105"/>
                      <a:pt x="559" y="105"/>
                    </a:cubicBezTo>
                    <a:cubicBezTo>
                      <a:pt x="557" y="104"/>
                      <a:pt x="557" y="104"/>
                      <a:pt x="557" y="104"/>
                    </a:cubicBezTo>
                    <a:cubicBezTo>
                      <a:pt x="556" y="101"/>
                      <a:pt x="556" y="101"/>
                      <a:pt x="556" y="101"/>
                    </a:cubicBezTo>
                    <a:cubicBezTo>
                      <a:pt x="562" y="102"/>
                      <a:pt x="562" y="102"/>
                      <a:pt x="562" y="102"/>
                    </a:cubicBezTo>
                    <a:cubicBezTo>
                      <a:pt x="569" y="102"/>
                      <a:pt x="569" y="102"/>
                      <a:pt x="569" y="102"/>
                    </a:cubicBezTo>
                    <a:cubicBezTo>
                      <a:pt x="569" y="100"/>
                      <a:pt x="569" y="100"/>
                      <a:pt x="569" y="100"/>
                    </a:cubicBezTo>
                    <a:cubicBezTo>
                      <a:pt x="562" y="100"/>
                      <a:pt x="562" y="100"/>
                      <a:pt x="562" y="100"/>
                    </a:cubicBezTo>
                    <a:cubicBezTo>
                      <a:pt x="559" y="99"/>
                      <a:pt x="559" y="99"/>
                      <a:pt x="559" y="99"/>
                    </a:cubicBezTo>
                    <a:cubicBezTo>
                      <a:pt x="568" y="97"/>
                      <a:pt x="568" y="97"/>
                      <a:pt x="568" y="97"/>
                    </a:cubicBezTo>
                    <a:cubicBezTo>
                      <a:pt x="568" y="96"/>
                      <a:pt x="568" y="96"/>
                      <a:pt x="568" y="96"/>
                    </a:cubicBezTo>
                    <a:cubicBezTo>
                      <a:pt x="565" y="94"/>
                      <a:pt x="565" y="94"/>
                      <a:pt x="565" y="94"/>
                    </a:cubicBezTo>
                    <a:cubicBezTo>
                      <a:pt x="561" y="96"/>
                      <a:pt x="561" y="96"/>
                      <a:pt x="561" y="96"/>
                    </a:cubicBezTo>
                    <a:cubicBezTo>
                      <a:pt x="559" y="97"/>
                      <a:pt x="559" y="97"/>
                      <a:pt x="559" y="97"/>
                    </a:cubicBezTo>
                    <a:cubicBezTo>
                      <a:pt x="553" y="97"/>
                      <a:pt x="553" y="97"/>
                      <a:pt x="553" y="97"/>
                    </a:cubicBezTo>
                    <a:cubicBezTo>
                      <a:pt x="556" y="97"/>
                      <a:pt x="556" y="97"/>
                      <a:pt x="556" y="97"/>
                    </a:cubicBezTo>
                    <a:cubicBezTo>
                      <a:pt x="556" y="96"/>
                      <a:pt x="556" y="96"/>
                      <a:pt x="556" y="96"/>
                    </a:cubicBezTo>
                    <a:cubicBezTo>
                      <a:pt x="551" y="95"/>
                      <a:pt x="551" y="95"/>
                      <a:pt x="551" y="95"/>
                    </a:cubicBezTo>
                    <a:cubicBezTo>
                      <a:pt x="558" y="94"/>
                      <a:pt x="558" y="94"/>
                      <a:pt x="558" y="94"/>
                    </a:cubicBezTo>
                    <a:cubicBezTo>
                      <a:pt x="562" y="91"/>
                      <a:pt x="562" y="91"/>
                      <a:pt x="562" y="91"/>
                    </a:cubicBezTo>
                    <a:cubicBezTo>
                      <a:pt x="560" y="90"/>
                      <a:pt x="560" y="90"/>
                      <a:pt x="560" y="90"/>
                    </a:cubicBezTo>
                    <a:cubicBezTo>
                      <a:pt x="556" y="93"/>
                      <a:pt x="556" y="93"/>
                      <a:pt x="556" y="93"/>
                    </a:cubicBezTo>
                    <a:cubicBezTo>
                      <a:pt x="551" y="94"/>
                      <a:pt x="551" y="94"/>
                      <a:pt x="551" y="94"/>
                    </a:cubicBezTo>
                    <a:cubicBezTo>
                      <a:pt x="554" y="91"/>
                      <a:pt x="554" y="91"/>
                      <a:pt x="554" y="91"/>
                    </a:cubicBezTo>
                    <a:cubicBezTo>
                      <a:pt x="551" y="92"/>
                      <a:pt x="551" y="92"/>
                      <a:pt x="551" y="92"/>
                    </a:cubicBezTo>
                    <a:cubicBezTo>
                      <a:pt x="555" y="89"/>
                      <a:pt x="555" y="89"/>
                      <a:pt x="555" y="89"/>
                    </a:cubicBezTo>
                    <a:cubicBezTo>
                      <a:pt x="555" y="87"/>
                      <a:pt x="555" y="87"/>
                      <a:pt x="555" y="87"/>
                    </a:cubicBezTo>
                    <a:cubicBezTo>
                      <a:pt x="550" y="89"/>
                      <a:pt x="550" y="89"/>
                      <a:pt x="550" y="89"/>
                    </a:cubicBezTo>
                    <a:cubicBezTo>
                      <a:pt x="548" y="91"/>
                      <a:pt x="548" y="91"/>
                      <a:pt x="548" y="91"/>
                    </a:cubicBezTo>
                    <a:cubicBezTo>
                      <a:pt x="543" y="95"/>
                      <a:pt x="543" y="95"/>
                      <a:pt x="543" y="95"/>
                    </a:cubicBezTo>
                    <a:cubicBezTo>
                      <a:pt x="546" y="91"/>
                      <a:pt x="546" y="91"/>
                      <a:pt x="546" y="91"/>
                    </a:cubicBezTo>
                    <a:cubicBezTo>
                      <a:pt x="541" y="94"/>
                      <a:pt x="541" y="94"/>
                      <a:pt x="541" y="94"/>
                    </a:cubicBezTo>
                    <a:cubicBezTo>
                      <a:pt x="546" y="89"/>
                      <a:pt x="546" y="89"/>
                      <a:pt x="546" y="89"/>
                    </a:cubicBezTo>
                    <a:cubicBezTo>
                      <a:pt x="540" y="90"/>
                      <a:pt x="540" y="90"/>
                      <a:pt x="540" y="90"/>
                    </a:cubicBezTo>
                    <a:cubicBezTo>
                      <a:pt x="547" y="87"/>
                      <a:pt x="547" y="87"/>
                      <a:pt x="547" y="87"/>
                    </a:cubicBezTo>
                    <a:cubicBezTo>
                      <a:pt x="550" y="88"/>
                      <a:pt x="550" y="88"/>
                      <a:pt x="550" y="88"/>
                    </a:cubicBezTo>
                    <a:cubicBezTo>
                      <a:pt x="553" y="85"/>
                      <a:pt x="553" y="85"/>
                      <a:pt x="553" y="85"/>
                    </a:cubicBezTo>
                    <a:cubicBezTo>
                      <a:pt x="553" y="84"/>
                      <a:pt x="553" y="84"/>
                      <a:pt x="553" y="84"/>
                    </a:cubicBezTo>
                    <a:cubicBezTo>
                      <a:pt x="550" y="83"/>
                      <a:pt x="550" y="83"/>
                      <a:pt x="550" y="83"/>
                    </a:cubicBezTo>
                    <a:cubicBezTo>
                      <a:pt x="548" y="83"/>
                      <a:pt x="548" y="83"/>
                      <a:pt x="548" y="83"/>
                    </a:cubicBezTo>
                    <a:cubicBezTo>
                      <a:pt x="548" y="81"/>
                      <a:pt x="548" y="81"/>
                      <a:pt x="548" y="81"/>
                    </a:cubicBezTo>
                    <a:cubicBezTo>
                      <a:pt x="542" y="82"/>
                      <a:pt x="542" y="82"/>
                      <a:pt x="542" y="82"/>
                    </a:cubicBezTo>
                    <a:cubicBezTo>
                      <a:pt x="540" y="85"/>
                      <a:pt x="540" y="85"/>
                      <a:pt x="540" y="85"/>
                    </a:cubicBezTo>
                    <a:cubicBezTo>
                      <a:pt x="537" y="84"/>
                      <a:pt x="537" y="84"/>
                      <a:pt x="537" y="84"/>
                    </a:cubicBezTo>
                    <a:cubicBezTo>
                      <a:pt x="536" y="86"/>
                      <a:pt x="536" y="86"/>
                      <a:pt x="536" y="86"/>
                    </a:cubicBezTo>
                    <a:cubicBezTo>
                      <a:pt x="535" y="85"/>
                      <a:pt x="535" y="85"/>
                      <a:pt x="535" y="85"/>
                    </a:cubicBezTo>
                    <a:cubicBezTo>
                      <a:pt x="536" y="83"/>
                      <a:pt x="536" y="83"/>
                      <a:pt x="536" y="83"/>
                    </a:cubicBezTo>
                    <a:cubicBezTo>
                      <a:pt x="532" y="84"/>
                      <a:pt x="532" y="84"/>
                      <a:pt x="532" y="84"/>
                    </a:cubicBezTo>
                    <a:cubicBezTo>
                      <a:pt x="529" y="85"/>
                      <a:pt x="529" y="85"/>
                      <a:pt x="529" y="85"/>
                    </a:cubicBezTo>
                    <a:cubicBezTo>
                      <a:pt x="530" y="83"/>
                      <a:pt x="530" y="83"/>
                      <a:pt x="530" y="83"/>
                    </a:cubicBezTo>
                    <a:cubicBezTo>
                      <a:pt x="537" y="80"/>
                      <a:pt x="537" y="80"/>
                      <a:pt x="537" y="80"/>
                    </a:cubicBezTo>
                    <a:cubicBezTo>
                      <a:pt x="537" y="79"/>
                      <a:pt x="537" y="79"/>
                      <a:pt x="537" y="79"/>
                    </a:cubicBezTo>
                    <a:cubicBezTo>
                      <a:pt x="532" y="79"/>
                      <a:pt x="532" y="79"/>
                      <a:pt x="532" y="79"/>
                    </a:cubicBezTo>
                    <a:cubicBezTo>
                      <a:pt x="530" y="80"/>
                      <a:pt x="530" y="80"/>
                      <a:pt x="530" y="80"/>
                    </a:cubicBezTo>
                    <a:cubicBezTo>
                      <a:pt x="525" y="83"/>
                      <a:pt x="525" y="83"/>
                      <a:pt x="525" y="83"/>
                    </a:cubicBezTo>
                    <a:cubicBezTo>
                      <a:pt x="524" y="82"/>
                      <a:pt x="524" y="82"/>
                      <a:pt x="524" y="82"/>
                    </a:cubicBezTo>
                    <a:cubicBezTo>
                      <a:pt x="528" y="79"/>
                      <a:pt x="528" y="79"/>
                      <a:pt x="528" y="79"/>
                    </a:cubicBezTo>
                    <a:cubicBezTo>
                      <a:pt x="535" y="78"/>
                      <a:pt x="535" y="78"/>
                      <a:pt x="535" y="78"/>
                    </a:cubicBezTo>
                    <a:cubicBezTo>
                      <a:pt x="535" y="76"/>
                      <a:pt x="535" y="76"/>
                      <a:pt x="535" y="76"/>
                    </a:cubicBezTo>
                    <a:cubicBezTo>
                      <a:pt x="532" y="75"/>
                      <a:pt x="532" y="75"/>
                      <a:pt x="532" y="75"/>
                    </a:cubicBezTo>
                    <a:cubicBezTo>
                      <a:pt x="528" y="75"/>
                      <a:pt x="528" y="75"/>
                      <a:pt x="528" y="75"/>
                    </a:cubicBezTo>
                    <a:cubicBezTo>
                      <a:pt x="523" y="74"/>
                      <a:pt x="523" y="74"/>
                      <a:pt x="523" y="74"/>
                    </a:cubicBezTo>
                    <a:cubicBezTo>
                      <a:pt x="517" y="75"/>
                      <a:pt x="517" y="75"/>
                      <a:pt x="517" y="75"/>
                    </a:cubicBezTo>
                    <a:cubicBezTo>
                      <a:pt x="516" y="76"/>
                      <a:pt x="516" y="76"/>
                      <a:pt x="516" y="76"/>
                    </a:cubicBezTo>
                    <a:cubicBezTo>
                      <a:pt x="521" y="78"/>
                      <a:pt x="521" y="78"/>
                      <a:pt x="521" y="78"/>
                    </a:cubicBezTo>
                    <a:cubicBezTo>
                      <a:pt x="518" y="79"/>
                      <a:pt x="518" y="79"/>
                      <a:pt x="518" y="79"/>
                    </a:cubicBezTo>
                    <a:cubicBezTo>
                      <a:pt x="514" y="77"/>
                      <a:pt x="514" y="77"/>
                      <a:pt x="514" y="77"/>
                    </a:cubicBezTo>
                    <a:cubicBezTo>
                      <a:pt x="515" y="81"/>
                      <a:pt x="515" y="81"/>
                      <a:pt x="515" y="81"/>
                    </a:cubicBezTo>
                    <a:cubicBezTo>
                      <a:pt x="512" y="82"/>
                      <a:pt x="512" y="82"/>
                      <a:pt x="512" y="82"/>
                    </a:cubicBezTo>
                    <a:cubicBezTo>
                      <a:pt x="512" y="78"/>
                      <a:pt x="512" y="78"/>
                      <a:pt x="512" y="78"/>
                    </a:cubicBezTo>
                    <a:cubicBezTo>
                      <a:pt x="510" y="77"/>
                      <a:pt x="510" y="77"/>
                      <a:pt x="510" y="77"/>
                    </a:cubicBezTo>
                    <a:cubicBezTo>
                      <a:pt x="510" y="80"/>
                      <a:pt x="510" y="80"/>
                      <a:pt x="510" y="80"/>
                    </a:cubicBezTo>
                    <a:cubicBezTo>
                      <a:pt x="508" y="80"/>
                      <a:pt x="508" y="80"/>
                      <a:pt x="508" y="80"/>
                    </a:cubicBezTo>
                    <a:cubicBezTo>
                      <a:pt x="509" y="77"/>
                      <a:pt x="509" y="77"/>
                      <a:pt x="509" y="77"/>
                    </a:cubicBezTo>
                    <a:cubicBezTo>
                      <a:pt x="508" y="76"/>
                      <a:pt x="508" y="76"/>
                      <a:pt x="508" y="76"/>
                    </a:cubicBezTo>
                    <a:cubicBezTo>
                      <a:pt x="505" y="76"/>
                      <a:pt x="505" y="76"/>
                      <a:pt x="505" y="76"/>
                    </a:cubicBezTo>
                    <a:cubicBezTo>
                      <a:pt x="504" y="78"/>
                      <a:pt x="504" y="78"/>
                      <a:pt x="504" y="78"/>
                    </a:cubicBezTo>
                    <a:cubicBezTo>
                      <a:pt x="502" y="78"/>
                      <a:pt x="502" y="78"/>
                      <a:pt x="502" y="78"/>
                    </a:cubicBezTo>
                    <a:cubicBezTo>
                      <a:pt x="500" y="80"/>
                      <a:pt x="500" y="80"/>
                      <a:pt x="500" y="80"/>
                    </a:cubicBezTo>
                    <a:cubicBezTo>
                      <a:pt x="497" y="81"/>
                      <a:pt x="497" y="81"/>
                      <a:pt x="497" y="81"/>
                    </a:cubicBezTo>
                    <a:cubicBezTo>
                      <a:pt x="493" y="80"/>
                      <a:pt x="493" y="80"/>
                      <a:pt x="493" y="80"/>
                    </a:cubicBezTo>
                    <a:cubicBezTo>
                      <a:pt x="496" y="79"/>
                      <a:pt x="496" y="79"/>
                      <a:pt x="496" y="79"/>
                    </a:cubicBezTo>
                    <a:cubicBezTo>
                      <a:pt x="498" y="78"/>
                      <a:pt x="498" y="78"/>
                      <a:pt x="498" y="78"/>
                    </a:cubicBezTo>
                    <a:cubicBezTo>
                      <a:pt x="500" y="77"/>
                      <a:pt x="500" y="77"/>
                      <a:pt x="500" y="77"/>
                    </a:cubicBezTo>
                    <a:cubicBezTo>
                      <a:pt x="502" y="75"/>
                      <a:pt x="502" y="75"/>
                      <a:pt x="502" y="75"/>
                    </a:cubicBezTo>
                    <a:cubicBezTo>
                      <a:pt x="506" y="74"/>
                      <a:pt x="506" y="74"/>
                      <a:pt x="506" y="74"/>
                    </a:cubicBezTo>
                    <a:cubicBezTo>
                      <a:pt x="507" y="70"/>
                      <a:pt x="507" y="70"/>
                      <a:pt x="507" y="70"/>
                    </a:cubicBezTo>
                    <a:cubicBezTo>
                      <a:pt x="505" y="69"/>
                      <a:pt x="505" y="69"/>
                      <a:pt x="505" y="69"/>
                    </a:cubicBezTo>
                    <a:cubicBezTo>
                      <a:pt x="507" y="66"/>
                      <a:pt x="507" y="66"/>
                      <a:pt x="507" y="66"/>
                    </a:cubicBezTo>
                    <a:cubicBezTo>
                      <a:pt x="499" y="66"/>
                      <a:pt x="499" y="66"/>
                      <a:pt x="499" y="66"/>
                    </a:cubicBezTo>
                    <a:cubicBezTo>
                      <a:pt x="493" y="67"/>
                      <a:pt x="493" y="67"/>
                      <a:pt x="493" y="67"/>
                    </a:cubicBezTo>
                    <a:cubicBezTo>
                      <a:pt x="491" y="68"/>
                      <a:pt x="491" y="68"/>
                      <a:pt x="491" y="68"/>
                    </a:cubicBezTo>
                    <a:cubicBezTo>
                      <a:pt x="484" y="69"/>
                      <a:pt x="484" y="69"/>
                      <a:pt x="484" y="69"/>
                    </a:cubicBezTo>
                    <a:cubicBezTo>
                      <a:pt x="482" y="69"/>
                      <a:pt x="482" y="69"/>
                      <a:pt x="482" y="69"/>
                    </a:cubicBezTo>
                    <a:cubicBezTo>
                      <a:pt x="484" y="71"/>
                      <a:pt x="484" y="71"/>
                      <a:pt x="484" y="71"/>
                    </a:cubicBezTo>
                    <a:cubicBezTo>
                      <a:pt x="479" y="71"/>
                      <a:pt x="479" y="71"/>
                      <a:pt x="479" y="71"/>
                    </a:cubicBezTo>
                    <a:cubicBezTo>
                      <a:pt x="482" y="74"/>
                      <a:pt x="482" y="74"/>
                      <a:pt x="482" y="74"/>
                    </a:cubicBezTo>
                    <a:cubicBezTo>
                      <a:pt x="477" y="72"/>
                      <a:pt x="477" y="72"/>
                      <a:pt x="477" y="72"/>
                    </a:cubicBezTo>
                    <a:cubicBezTo>
                      <a:pt x="475" y="72"/>
                      <a:pt x="475" y="72"/>
                      <a:pt x="475" y="72"/>
                    </a:cubicBezTo>
                    <a:cubicBezTo>
                      <a:pt x="474" y="76"/>
                      <a:pt x="474" y="76"/>
                      <a:pt x="474" y="76"/>
                    </a:cubicBezTo>
                    <a:cubicBezTo>
                      <a:pt x="478" y="76"/>
                      <a:pt x="478" y="76"/>
                      <a:pt x="478" y="76"/>
                    </a:cubicBezTo>
                    <a:cubicBezTo>
                      <a:pt x="476" y="77"/>
                      <a:pt x="476" y="77"/>
                      <a:pt x="476" y="77"/>
                    </a:cubicBezTo>
                    <a:cubicBezTo>
                      <a:pt x="477" y="79"/>
                      <a:pt x="477" y="79"/>
                      <a:pt x="477" y="79"/>
                    </a:cubicBezTo>
                    <a:cubicBezTo>
                      <a:pt x="474" y="79"/>
                      <a:pt x="474" y="79"/>
                      <a:pt x="474" y="79"/>
                    </a:cubicBezTo>
                    <a:cubicBezTo>
                      <a:pt x="473" y="77"/>
                      <a:pt x="473" y="77"/>
                      <a:pt x="473" y="77"/>
                    </a:cubicBezTo>
                    <a:cubicBezTo>
                      <a:pt x="470" y="78"/>
                      <a:pt x="470" y="78"/>
                      <a:pt x="470" y="78"/>
                    </a:cubicBezTo>
                    <a:cubicBezTo>
                      <a:pt x="469" y="81"/>
                      <a:pt x="469" y="81"/>
                      <a:pt x="469" y="81"/>
                    </a:cubicBezTo>
                    <a:cubicBezTo>
                      <a:pt x="471" y="82"/>
                      <a:pt x="471" y="82"/>
                      <a:pt x="471" y="82"/>
                    </a:cubicBezTo>
                    <a:cubicBezTo>
                      <a:pt x="470" y="84"/>
                      <a:pt x="470" y="84"/>
                      <a:pt x="470" y="84"/>
                    </a:cubicBezTo>
                    <a:cubicBezTo>
                      <a:pt x="468" y="85"/>
                      <a:pt x="468" y="85"/>
                      <a:pt x="468" y="85"/>
                    </a:cubicBezTo>
                    <a:cubicBezTo>
                      <a:pt x="465" y="88"/>
                      <a:pt x="465" y="88"/>
                      <a:pt x="465" y="88"/>
                    </a:cubicBezTo>
                    <a:cubicBezTo>
                      <a:pt x="465" y="86"/>
                      <a:pt x="465" y="86"/>
                      <a:pt x="465" y="86"/>
                    </a:cubicBezTo>
                    <a:cubicBezTo>
                      <a:pt x="457" y="88"/>
                      <a:pt x="457" y="88"/>
                      <a:pt x="457" y="88"/>
                    </a:cubicBezTo>
                    <a:cubicBezTo>
                      <a:pt x="460" y="86"/>
                      <a:pt x="460" y="86"/>
                      <a:pt x="460" y="86"/>
                    </a:cubicBezTo>
                    <a:cubicBezTo>
                      <a:pt x="465" y="84"/>
                      <a:pt x="465" y="84"/>
                      <a:pt x="465" y="84"/>
                    </a:cubicBezTo>
                    <a:cubicBezTo>
                      <a:pt x="466" y="83"/>
                      <a:pt x="466" y="83"/>
                      <a:pt x="466" y="83"/>
                    </a:cubicBezTo>
                    <a:cubicBezTo>
                      <a:pt x="464" y="80"/>
                      <a:pt x="464" y="80"/>
                      <a:pt x="464" y="80"/>
                    </a:cubicBezTo>
                    <a:cubicBezTo>
                      <a:pt x="467" y="77"/>
                      <a:pt x="467" y="77"/>
                      <a:pt x="467" y="77"/>
                    </a:cubicBezTo>
                    <a:cubicBezTo>
                      <a:pt x="467" y="74"/>
                      <a:pt x="467" y="74"/>
                      <a:pt x="467" y="74"/>
                    </a:cubicBezTo>
                    <a:cubicBezTo>
                      <a:pt x="476" y="69"/>
                      <a:pt x="476" y="69"/>
                      <a:pt x="476" y="69"/>
                    </a:cubicBezTo>
                    <a:cubicBezTo>
                      <a:pt x="484" y="66"/>
                      <a:pt x="484" y="66"/>
                      <a:pt x="484" y="66"/>
                    </a:cubicBezTo>
                    <a:cubicBezTo>
                      <a:pt x="485" y="65"/>
                      <a:pt x="485" y="65"/>
                      <a:pt x="485" y="65"/>
                    </a:cubicBezTo>
                    <a:cubicBezTo>
                      <a:pt x="478" y="65"/>
                      <a:pt x="478" y="65"/>
                      <a:pt x="478" y="65"/>
                    </a:cubicBezTo>
                    <a:cubicBezTo>
                      <a:pt x="466" y="67"/>
                      <a:pt x="466" y="67"/>
                      <a:pt x="466" y="67"/>
                    </a:cubicBezTo>
                    <a:cubicBezTo>
                      <a:pt x="456" y="71"/>
                      <a:pt x="456" y="71"/>
                      <a:pt x="456" y="71"/>
                    </a:cubicBezTo>
                    <a:cubicBezTo>
                      <a:pt x="453" y="73"/>
                      <a:pt x="453" y="73"/>
                      <a:pt x="453" y="73"/>
                    </a:cubicBezTo>
                    <a:cubicBezTo>
                      <a:pt x="446" y="76"/>
                      <a:pt x="446" y="76"/>
                      <a:pt x="446" y="76"/>
                    </a:cubicBezTo>
                    <a:cubicBezTo>
                      <a:pt x="445" y="78"/>
                      <a:pt x="445" y="78"/>
                      <a:pt x="445" y="78"/>
                    </a:cubicBezTo>
                    <a:cubicBezTo>
                      <a:pt x="441" y="82"/>
                      <a:pt x="441" y="82"/>
                      <a:pt x="441" y="82"/>
                    </a:cubicBezTo>
                    <a:cubicBezTo>
                      <a:pt x="438" y="85"/>
                      <a:pt x="438" y="85"/>
                      <a:pt x="438" y="85"/>
                    </a:cubicBezTo>
                    <a:cubicBezTo>
                      <a:pt x="440" y="85"/>
                      <a:pt x="440" y="85"/>
                      <a:pt x="440" y="85"/>
                    </a:cubicBezTo>
                    <a:cubicBezTo>
                      <a:pt x="445" y="85"/>
                      <a:pt x="445" y="85"/>
                      <a:pt x="445" y="85"/>
                    </a:cubicBezTo>
                    <a:cubicBezTo>
                      <a:pt x="447" y="86"/>
                      <a:pt x="447" y="86"/>
                      <a:pt x="447" y="86"/>
                    </a:cubicBezTo>
                    <a:cubicBezTo>
                      <a:pt x="448" y="85"/>
                      <a:pt x="448" y="85"/>
                      <a:pt x="448" y="85"/>
                    </a:cubicBezTo>
                    <a:cubicBezTo>
                      <a:pt x="449" y="87"/>
                      <a:pt x="449" y="87"/>
                      <a:pt x="449" y="87"/>
                    </a:cubicBezTo>
                    <a:cubicBezTo>
                      <a:pt x="452" y="88"/>
                      <a:pt x="452" y="88"/>
                      <a:pt x="452" y="88"/>
                    </a:cubicBezTo>
                    <a:cubicBezTo>
                      <a:pt x="447" y="89"/>
                      <a:pt x="447" y="89"/>
                      <a:pt x="447" y="89"/>
                    </a:cubicBezTo>
                    <a:cubicBezTo>
                      <a:pt x="445" y="90"/>
                      <a:pt x="445" y="90"/>
                      <a:pt x="445" y="90"/>
                    </a:cubicBezTo>
                    <a:cubicBezTo>
                      <a:pt x="445" y="87"/>
                      <a:pt x="445" y="87"/>
                      <a:pt x="445" y="87"/>
                    </a:cubicBezTo>
                    <a:cubicBezTo>
                      <a:pt x="438" y="86"/>
                      <a:pt x="438" y="86"/>
                      <a:pt x="438" y="86"/>
                    </a:cubicBezTo>
                    <a:cubicBezTo>
                      <a:pt x="437" y="89"/>
                      <a:pt x="437" y="89"/>
                      <a:pt x="437" y="89"/>
                    </a:cubicBezTo>
                    <a:cubicBezTo>
                      <a:pt x="438" y="91"/>
                      <a:pt x="438" y="91"/>
                      <a:pt x="438" y="91"/>
                    </a:cubicBezTo>
                    <a:cubicBezTo>
                      <a:pt x="441" y="94"/>
                      <a:pt x="441" y="94"/>
                      <a:pt x="441" y="94"/>
                    </a:cubicBezTo>
                    <a:cubicBezTo>
                      <a:pt x="446" y="94"/>
                      <a:pt x="446" y="94"/>
                      <a:pt x="446" y="94"/>
                    </a:cubicBezTo>
                    <a:cubicBezTo>
                      <a:pt x="447" y="93"/>
                      <a:pt x="447" y="93"/>
                      <a:pt x="447" y="93"/>
                    </a:cubicBezTo>
                    <a:cubicBezTo>
                      <a:pt x="449" y="94"/>
                      <a:pt x="449" y="94"/>
                      <a:pt x="449" y="94"/>
                    </a:cubicBezTo>
                    <a:cubicBezTo>
                      <a:pt x="452" y="93"/>
                      <a:pt x="452" y="93"/>
                      <a:pt x="452" y="93"/>
                    </a:cubicBezTo>
                    <a:cubicBezTo>
                      <a:pt x="451" y="94"/>
                      <a:pt x="451" y="94"/>
                      <a:pt x="451" y="94"/>
                    </a:cubicBezTo>
                    <a:cubicBezTo>
                      <a:pt x="453" y="96"/>
                      <a:pt x="453" y="96"/>
                      <a:pt x="453" y="96"/>
                    </a:cubicBezTo>
                    <a:cubicBezTo>
                      <a:pt x="454" y="95"/>
                      <a:pt x="454" y="95"/>
                      <a:pt x="454" y="95"/>
                    </a:cubicBezTo>
                    <a:cubicBezTo>
                      <a:pt x="459" y="96"/>
                      <a:pt x="459" y="96"/>
                      <a:pt x="459" y="96"/>
                    </a:cubicBezTo>
                    <a:cubicBezTo>
                      <a:pt x="461" y="95"/>
                      <a:pt x="461" y="95"/>
                      <a:pt x="461" y="95"/>
                    </a:cubicBezTo>
                    <a:cubicBezTo>
                      <a:pt x="462" y="96"/>
                      <a:pt x="462" y="96"/>
                      <a:pt x="462" y="96"/>
                    </a:cubicBezTo>
                    <a:cubicBezTo>
                      <a:pt x="464" y="96"/>
                      <a:pt x="464" y="96"/>
                      <a:pt x="464" y="96"/>
                    </a:cubicBezTo>
                    <a:cubicBezTo>
                      <a:pt x="470" y="96"/>
                      <a:pt x="470" y="96"/>
                      <a:pt x="470" y="96"/>
                    </a:cubicBezTo>
                    <a:cubicBezTo>
                      <a:pt x="474" y="97"/>
                      <a:pt x="474" y="97"/>
                      <a:pt x="474" y="97"/>
                    </a:cubicBezTo>
                    <a:cubicBezTo>
                      <a:pt x="477" y="96"/>
                      <a:pt x="477" y="96"/>
                      <a:pt x="477" y="96"/>
                    </a:cubicBezTo>
                    <a:cubicBezTo>
                      <a:pt x="482" y="98"/>
                      <a:pt x="482" y="98"/>
                      <a:pt x="482" y="98"/>
                    </a:cubicBezTo>
                    <a:cubicBezTo>
                      <a:pt x="480" y="95"/>
                      <a:pt x="480" y="95"/>
                      <a:pt x="480" y="95"/>
                    </a:cubicBezTo>
                    <a:cubicBezTo>
                      <a:pt x="484" y="96"/>
                      <a:pt x="484" y="96"/>
                      <a:pt x="484" y="96"/>
                    </a:cubicBezTo>
                    <a:cubicBezTo>
                      <a:pt x="489" y="96"/>
                      <a:pt x="489" y="96"/>
                      <a:pt x="489" y="96"/>
                    </a:cubicBezTo>
                    <a:cubicBezTo>
                      <a:pt x="490" y="98"/>
                      <a:pt x="490" y="98"/>
                      <a:pt x="490" y="98"/>
                    </a:cubicBezTo>
                    <a:cubicBezTo>
                      <a:pt x="496" y="97"/>
                      <a:pt x="496" y="97"/>
                      <a:pt x="496" y="97"/>
                    </a:cubicBezTo>
                    <a:cubicBezTo>
                      <a:pt x="498" y="95"/>
                      <a:pt x="498" y="95"/>
                      <a:pt x="498" y="95"/>
                    </a:cubicBezTo>
                    <a:cubicBezTo>
                      <a:pt x="495" y="93"/>
                      <a:pt x="495" y="93"/>
                      <a:pt x="495" y="93"/>
                    </a:cubicBezTo>
                    <a:cubicBezTo>
                      <a:pt x="498" y="93"/>
                      <a:pt x="498" y="93"/>
                      <a:pt x="498" y="93"/>
                    </a:cubicBezTo>
                    <a:cubicBezTo>
                      <a:pt x="501" y="94"/>
                      <a:pt x="501" y="94"/>
                      <a:pt x="501" y="94"/>
                    </a:cubicBezTo>
                    <a:cubicBezTo>
                      <a:pt x="504" y="95"/>
                      <a:pt x="504" y="95"/>
                      <a:pt x="504" y="95"/>
                    </a:cubicBezTo>
                    <a:cubicBezTo>
                      <a:pt x="502" y="98"/>
                      <a:pt x="502" y="98"/>
                      <a:pt x="502" y="98"/>
                    </a:cubicBezTo>
                    <a:cubicBezTo>
                      <a:pt x="505" y="97"/>
                      <a:pt x="505" y="97"/>
                      <a:pt x="505" y="97"/>
                    </a:cubicBezTo>
                    <a:cubicBezTo>
                      <a:pt x="505" y="99"/>
                      <a:pt x="505" y="99"/>
                      <a:pt x="505" y="99"/>
                    </a:cubicBezTo>
                    <a:cubicBezTo>
                      <a:pt x="510" y="98"/>
                      <a:pt x="510" y="98"/>
                      <a:pt x="510" y="98"/>
                    </a:cubicBezTo>
                    <a:cubicBezTo>
                      <a:pt x="508" y="100"/>
                      <a:pt x="508" y="100"/>
                      <a:pt x="508" y="100"/>
                    </a:cubicBezTo>
                    <a:cubicBezTo>
                      <a:pt x="508" y="101"/>
                      <a:pt x="508" y="101"/>
                      <a:pt x="508" y="101"/>
                    </a:cubicBezTo>
                    <a:cubicBezTo>
                      <a:pt x="510" y="101"/>
                      <a:pt x="510" y="101"/>
                      <a:pt x="510" y="101"/>
                    </a:cubicBezTo>
                    <a:cubicBezTo>
                      <a:pt x="510" y="103"/>
                      <a:pt x="510" y="103"/>
                      <a:pt x="510" y="103"/>
                    </a:cubicBezTo>
                    <a:cubicBezTo>
                      <a:pt x="505" y="104"/>
                      <a:pt x="505" y="104"/>
                      <a:pt x="505" y="104"/>
                    </a:cubicBezTo>
                    <a:cubicBezTo>
                      <a:pt x="503" y="105"/>
                      <a:pt x="503" y="105"/>
                      <a:pt x="503" y="105"/>
                    </a:cubicBezTo>
                    <a:cubicBezTo>
                      <a:pt x="501" y="107"/>
                      <a:pt x="501" y="107"/>
                      <a:pt x="501" y="107"/>
                    </a:cubicBezTo>
                    <a:cubicBezTo>
                      <a:pt x="509" y="106"/>
                      <a:pt x="509" y="106"/>
                      <a:pt x="509" y="106"/>
                    </a:cubicBezTo>
                    <a:cubicBezTo>
                      <a:pt x="511" y="104"/>
                      <a:pt x="511" y="104"/>
                      <a:pt x="511" y="104"/>
                    </a:cubicBezTo>
                    <a:cubicBezTo>
                      <a:pt x="514" y="105"/>
                      <a:pt x="514" y="105"/>
                      <a:pt x="514" y="105"/>
                    </a:cubicBezTo>
                    <a:cubicBezTo>
                      <a:pt x="515" y="109"/>
                      <a:pt x="515" y="109"/>
                      <a:pt x="515" y="109"/>
                    </a:cubicBezTo>
                    <a:cubicBezTo>
                      <a:pt x="517" y="109"/>
                      <a:pt x="517" y="109"/>
                      <a:pt x="517" y="109"/>
                    </a:cubicBezTo>
                    <a:cubicBezTo>
                      <a:pt x="518" y="107"/>
                      <a:pt x="518" y="107"/>
                      <a:pt x="518" y="107"/>
                    </a:cubicBezTo>
                    <a:cubicBezTo>
                      <a:pt x="519" y="108"/>
                      <a:pt x="519" y="108"/>
                      <a:pt x="519" y="108"/>
                    </a:cubicBezTo>
                    <a:cubicBezTo>
                      <a:pt x="518" y="109"/>
                      <a:pt x="518" y="109"/>
                      <a:pt x="518" y="109"/>
                    </a:cubicBezTo>
                    <a:cubicBezTo>
                      <a:pt x="519" y="110"/>
                      <a:pt x="519" y="110"/>
                      <a:pt x="519" y="110"/>
                    </a:cubicBezTo>
                    <a:cubicBezTo>
                      <a:pt x="523" y="110"/>
                      <a:pt x="523" y="110"/>
                      <a:pt x="523" y="110"/>
                    </a:cubicBezTo>
                    <a:cubicBezTo>
                      <a:pt x="520" y="113"/>
                      <a:pt x="520" y="113"/>
                      <a:pt x="520" y="113"/>
                    </a:cubicBezTo>
                    <a:cubicBezTo>
                      <a:pt x="522" y="116"/>
                      <a:pt x="522" y="116"/>
                      <a:pt x="522" y="116"/>
                    </a:cubicBezTo>
                    <a:cubicBezTo>
                      <a:pt x="521" y="119"/>
                      <a:pt x="521" y="119"/>
                      <a:pt x="521" y="119"/>
                    </a:cubicBezTo>
                    <a:cubicBezTo>
                      <a:pt x="516" y="120"/>
                      <a:pt x="516" y="120"/>
                      <a:pt x="516" y="120"/>
                    </a:cubicBezTo>
                    <a:cubicBezTo>
                      <a:pt x="509" y="125"/>
                      <a:pt x="509" y="125"/>
                      <a:pt x="509" y="125"/>
                    </a:cubicBezTo>
                    <a:cubicBezTo>
                      <a:pt x="500" y="129"/>
                      <a:pt x="500" y="129"/>
                      <a:pt x="500" y="129"/>
                    </a:cubicBezTo>
                    <a:cubicBezTo>
                      <a:pt x="500" y="131"/>
                      <a:pt x="500" y="131"/>
                      <a:pt x="500" y="131"/>
                    </a:cubicBezTo>
                    <a:cubicBezTo>
                      <a:pt x="502" y="132"/>
                      <a:pt x="502" y="132"/>
                      <a:pt x="502" y="132"/>
                    </a:cubicBezTo>
                    <a:cubicBezTo>
                      <a:pt x="502" y="134"/>
                      <a:pt x="502" y="134"/>
                      <a:pt x="502" y="134"/>
                    </a:cubicBezTo>
                    <a:cubicBezTo>
                      <a:pt x="498" y="134"/>
                      <a:pt x="498" y="134"/>
                      <a:pt x="498" y="134"/>
                    </a:cubicBezTo>
                    <a:cubicBezTo>
                      <a:pt x="493" y="134"/>
                      <a:pt x="493" y="134"/>
                      <a:pt x="493" y="134"/>
                    </a:cubicBezTo>
                    <a:cubicBezTo>
                      <a:pt x="490" y="135"/>
                      <a:pt x="490" y="135"/>
                      <a:pt x="490" y="135"/>
                    </a:cubicBezTo>
                    <a:cubicBezTo>
                      <a:pt x="487" y="135"/>
                      <a:pt x="487" y="135"/>
                      <a:pt x="487" y="135"/>
                    </a:cubicBezTo>
                    <a:cubicBezTo>
                      <a:pt x="486" y="137"/>
                      <a:pt x="486" y="137"/>
                      <a:pt x="486" y="137"/>
                    </a:cubicBezTo>
                    <a:cubicBezTo>
                      <a:pt x="482" y="135"/>
                      <a:pt x="482" y="135"/>
                      <a:pt x="482" y="135"/>
                    </a:cubicBezTo>
                    <a:cubicBezTo>
                      <a:pt x="475" y="135"/>
                      <a:pt x="475" y="135"/>
                      <a:pt x="475" y="135"/>
                    </a:cubicBezTo>
                    <a:cubicBezTo>
                      <a:pt x="473" y="137"/>
                      <a:pt x="473" y="137"/>
                      <a:pt x="473" y="137"/>
                    </a:cubicBezTo>
                    <a:cubicBezTo>
                      <a:pt x="470" y="137"/>
                      <a:pt x="470" y="137"/>
                      <a:pt x="470" y="137"/>
                    </a:cubicBezTo>
                    <a:cubicBezTo>
                      <a:pt x="467" y="139"/>
                      <a:pt x="467" y="139"/>
                      <a:pt x="467" y="139"/>
                    </a:cubicBezTo>
                    <a:cubicBezTo>
                      <a:pt x="466" y="143"/>
                      <a:pt x="466" y="143"/>
                      <a:pt x="466" y="143"/>
                    </a:cubicBezTo>
                    <a:cubicBezTo>
                      <a:pt x="467" y="144"/>
                      <a:pt x="467" y="144"/>
                      <a:pt x="467" y="144"/>
                    </a:cubicBezTo>
                    <a:cubicBezTo>
                      <a:pt x="470" y="143"/>
                      <a:pt x="470" y="143"/>
                      <a:pt x="470" y="143"/>
                    </a:cubicBezTo>
                    <a:cubicBezTo>
                      <a:pt x="472" y="145"/>
                      <a:pt x="472" y="145"/>
                      <a:pt x="472" y="145"/>
                    </a:cubicBezTo>
                    <a:cubicBezTo>
                      <a:pt x="480" y="143"/>
                      <a:pt x="480" y="143"/>
                      <a:pt x="480" y="143"/>
                    </a:cubicBezTo>
                    <a:cubicBezTo>
                      <a:pt x="482" y="143"/>
                      <a:pt x="482" y="143"/>
                      <a:pt x="482" y="143"/>
                    </a:cubicBezTo>
                    <a:cubicBezTo>
                      <a:pt x="483" y="141"/>
                      <a:pt x="483" y="141"/>
                      <a:pt x="483" y="141"/>
                    </a:cubicBezTo>
                    <a:cubicBezTo>
                      <a:pt x="486" y="143"/>
                      <a:pt x="486" y="143"/>
                      <a:pt x="486" y="143"/>
                    </a:cubicBezTo>
                    <a:cubicBezTo>
                      <a:pt x="490" y="142"/>
                      <a:pt x="490" y="142"/>
                      <a:pt x="490" y="142"/>
                    </a:cubicBezTo>
                    <a:cubicBezTo>
                      <a:pt x="489" y="139"/>
                      <a:pt x="489" y="139"/>
                      <a:pt x="489" y="139"/>
                    </a:cubicBezTo>
                    <a:cubicBezTo>
                      <a:pt x="492" y="142"/>
                      <a:pt x="492" y="142"/>
                      <a:pt x="492" y="142"/>
                    </a:cubicBezTo>
                    <a:cubicBezTo>
                      <a:pt x="493" y="140"/>
                      <a:pt x="493" y="140"/>
                      <a:pt x="493" y="140"/>
                    </a:cubicBezTo>
                    <a:cubicBezTo>
                      <a:pt x="494" y="144"/>
                      <a:pt x="494" y="144"/>
                      <a:pt x="494" y="144"/>
                    </a:cubicBezTo>
                    <a:cubicBezTo>
                      <a:pt x="497" y="141"/>
                      <a:pt x="497" y="141"/>
                      <a:pt x="497" y="141"/>
                    </a:cubicBezTo>
                    <a:cubicBezTo>
                      <a:pt x="498" y="142"/>
                      <a:pt x="498" y="142"/>
                      <a:pt x="498" y="142"/>
                    </a:cubicBezTo>
                    <a:cubicBezTo>
                      <a:pt x="497" y="145"/>
                      <a:pt x="497" y="145"/>
                      <a:pt x="497" y="145"/>
                    </a:cubicBezTo>
                    <a:cubicBezTo>
                      <a:pt x="499" y="147"/>
                      <a:pt x="499" y="147"/>
                      <a:pt x="499" y="147"/>
                    </a:cubicBezTo>
                    <a:cubicBezTo>
                      <a:pt x="499" y="150"/>
                      <a:pt x="499" y="150"/>
                      <a:pt x="499" y="150"/>
                    </a:cubicBezTo>
                    <a:cubicBezTo>
                      <a:pt x="502" y="150"/>
                      <a:pt x="502" y="150"/>
                      <a:pt x="502" y="150"/>
                    </a:cubicBezTo>
                    <a:cubicBezTo>
                      <a:pt x="505" y="150"/>
                      <a:pt x="505" y="150"/>
                      <a:pt x="505" y="150"/>
                    </a:cubicBezTo>
                    <a:cubicBezTo>
                      <a:pt x="502" y="153"/>
                      <a:pt x="502" y="153"/>
                      <a:pt x="502" y="153"/>
                    </a:cubicBezTo>
                    <a:cubicBezTo>
                      <a:pt x="502" y="155"/>
                      <a:pt x="502" y="155"/>
                      <a:pt x="502" y="155"/>
                    </a:cubicBezTo>
                    <a:cubicBezTo>
                      <a:pt x="504" y="156"/>
                      <a:pt x="504" y="156"/>
                      <a:pt x="504" y="156"/>
                    </a:cubicBezTo>
                    <a:cubicBezTo>
                      <a:pt x="504" y="157"/>
                      <a:pt x="504" y="157"/>
                      <a:pt x="504" y="157"/>
                    </a:cubicBezTo>
                    <a:cubicBezTo>
                      <a:pt x="507" y="159"/>
                      <a:pt x="507" y="159"/>
                      <a:pt x="507" y="159"/>
                    </a:cubicBezTo>
                    <a:cubicBezTo>
                      <a:pt x="509" y="158"/>
                      <a:pt x="509" y="158"/>
                      <a:pt x="509" y="158"/>
                    </a:cubicBezTo>
                    <a:cubicBezTo>
                      <a:pt x="511" y="158"/>
                      <a:pt x="511" y="158"/>
                      <a:pt x="511" y="158"/>
                    </a:cubicBezTo>
                    <a:cubicBezTo>
                      <a:pt x="512" y="159"/>
                      <a:pt x="512" y="159"/>
                      <a:pt x="512" y="159"/>
                    </a:cubicBezTo>
                    <a:cubicBezTo>
                      <a:pt x="517" y="162"/>
                      <a:pt x="517" y="162"/>
                      <a:pt x="517" y="162"/>
                    </a:cubicBezTo>
                    <a:cubicBezTo>
                      <a:pt x="526" y="162"/>
                      <a:pt x="526" y="162"/>
                      <a:pt x="526" y="162"/>
                    </a:cubicBezTo>
                    <a:cubicBezTo>
                      <a:pt x="531" y="166"/>
                      <a:pt x="531" y="166"/>
                      <a:pt x="531" y="166"/>
                    </a:cubicBezTo>
                    <a:cubicBezTo>
                      <a:pt x="534" y="166"/>
                      <a:pt x="534" y="166"/>
                      <a:pt x="534" y="166"/>
                    </a:cubicBezTo>
                    <a:cubicBezTo>
                      <a:pt x="533" y="165"/>
                      <a:pt x="533" y="165"/>
                      <a:pt x="533" y="165"/>
                    </a:cubicBezTo>
                    <a:cubicBezTo>
                      <a:pt x="533" y="163"/>
                      <a:pt x="533" y="163"/>
                      <a:pt x="533" y="163"/>
                    </a:cubicBezTo>
                    <a:cubicBezTo>
                      <a:pt x="536" y="163"/>
                      <a:pt x="536" y="163"/>
                      <a:pt x="536" y="163"/>
                    </a:cubicBezTo>
                    <a:cubicBezTo>
                      <a:pt x="533" y="161"/>
                      <a:pt x="533" y="161"/>
                      <a:pt x="533" y="161"/>
                    </a:cubicBezTo>
                    <a:cubicBezTo>
                      <a:pt x="532" y="158"/>
                      <a:pt x="532" y="158"/>
                      <a:pt x="532" y="158"/>
                    </a:cubicBezTo>
                    <a:cubicBezTo>
                      <a:pt x="530" y="158"/>
                      <a:pt x="530" y="158"/>
                      <a:pt x="530" y="158"/>
                    </a:cubicBezTo>
                    <a:cubicBezTo>
                      <a:pt x="527" y="156"/>
                      <a:pt x="527" y="156"/>
                      <a:pt x="527" y="156"/>
                    </a:cubicBezTo>
                    <a:cubicBezTo>
                      <a:pt x="526" y="153"/>
                      <a:pt x="526" y="153"/>
                      <a:pt x="526" y="153"/>
                    </a:cubicBezTo>
                    <a:cubicBezTo>
                      <a:pt x="525" y="154"/>
                      <a:pt x="525" y="154"/>
                      <a:pt x="525" y="154"/>
                    </a:cubicBezTo>
                    <a:cubicBezTo>
                      <a:pt x="524" y="152"/>
                      <a:pt x="524" y="152"/>
                      <a:pt x="524" y="152"/>
                    </a:cubicBezTo>
                    <a:cubicBezTo>
                      <a:pt x="522" y="150"/>
                      <a:pt x="522" y="150"/>
                      <a:pt x="522" y="150"/>
                    </a:cubicBezTo>
                    <a:cubicBezTo>
                      <a:pt x="527" y="150"/>
                      <a:pt x="527" y="150"/>
                      <a:pt x="527" y="150"/>
                    </a:cubicBezTo>
                    <a:cubicBezTo>
                      <a:pt x="528" y="152"/>
                      <a:pt x="528" y="152"/>
                      <a:pt x="528" y="152"/>
                    </a:cubicBezTo>
                    <a:cubicBezTo>
                      <a:pt x="531" y="150"/>
                      <a:pt x="531" y="150"/>
                      <a:pt x="531" y="150"/>
                    </a:cubicBezTo>
                    <a:cubicBezTo>
                      <a:pt x="532" y="152"/>
                      <a:pt x="532" y="152"/>
                      <a:pt x="532" y="152"/>
                    </a:cubicBezTo>
                    <a:cubicBezTo>
                      <a:pt x="533" y="155"/>
                      <a:pt x="533" y="155"/>
                      <a:pt x="533" y="155"/>
                    </a:cubicBezTo>
                    <a:cubicBezTo>
                      <a:pt x="535" y="152"/>
                      <a:pt x="535" y="152"/>
                      <a:pt x="535" y="152"/>
                    </a:cubicBezTo>
                    <a:cubicBezTo>
                      <a:pt x="535" y="155"/>
                      <a:pt x="535" y="155"/>
                      <a:pt x="535" y="155"/>
                    </a:cubicBezTo>
                    <a:cubicBezTo>
                      <a:pt x="537" y="156"/>
                      <a:pt x="537" y="156"/>
                      <a:pt x="537" y="156"/>
                    </a:cubicBezTo>
                    <a:cubicBezTo>
                      <a:pt x="540" y="157"/>
                      <a:pt x="540" y="157"/>
                      <a:pt x="540" y="157"/>
                    </a:cubicBezTo>
                    <a:cubicBezTo>
                      <a:pt x="543" y="159"/>
                      <a:pt x="543" y="159"/>
                      <a:pt x="543" y="159"/>
                    </a:cubicBezTo>
                    <a:cubicBezTo>
                      <a:pt x="543" y="162"/>
                      <a:pt x="543" y="162"/>
                      <a:pt x="543" y="162"/>
                    </a:cubicBezTo>
                    <a:cubicBezTo>
                      <a:pt x="545" y="161"/>
                      <a:pt x="545" y="161"/>
                      <a:pt x="545" y="161"/>
                    </a:cubicBezTo>
                    <a:cubicBezTo>
                      <a:pt x="545" y="158"/>
                      <a:pt x="545" y="158"/>
                      <a:pt x="545" y="158"/>
                    </a:cubicBezTo>
                    <a:cubicBezTo>
                      <a:pt x="546" y="157"/>
                      <a:pt x="546" y="157"/>
                      <a:pt x="546" y="157"/>
                    </a:cubicBezTo>
                    <a:cubicBezTo>
                      <a:pt x="547" y="159"/>
                      <a:pt x="547" y="159"/>
                      <a:pt x="547" y="159"/>
                    </a:cubicBezTo>
                    <a:cubicBezTo>
                      <a:pt x="548" y="158"/>
                      <a:pt x="548" y="158"/>
                      <a:pt x="548" y="158"/>
                    </a:cubicBezTo>
                    <a:cubicBezTo>
                      <a:pt x="547" y="156"/>
                      <a:pt x="547" y="156"/>
                      <a:pt x="547" y="156"/>
                    </a:cubicBezTo>
                    <a:cubicBezTo>
                      <a:pt x="547" y="152"/>
                      <a:pt x="547" y="152"/>
                      <a:pt x="547" y="152"/>
                    </a:cubicBezTo>
                    <a:cubicBezTo>
                      <a:pt x="548" y="150"/>
                      <a:pt x="548" y="150"/>
                      <a:pt x="548" y="150"/>
                    </a:cubicBezTo>
                    <a:cubicBezTo>
                      <a:pt x="550" y="153"/>
                      <a:pt x="550" y="153"/>
                      <a:pt x="550" y="153"/>
                    </a:cubicBezTo>
                    <a:cubicBezTo>
                      <a:pt x="551" y="151"/>
                      <a:pt x="551" y="151"/>
                      <a:pt x="551" y="151"/>
                    </a:cubicBezTo>
                    <a:cubicBezTo>
                      <a:pt x="552" y="152"/>
                      <a:pt x="552" y="152"/>
                      <a:pt x="552" y="152"/>
                    </a:cubicBezTo>
                    <a:cubicBezTo>
                      <a:pt x="552" y="148"/>
                      <a:pt x="552" y="148"/>
                      <a:pt x="552" y="148"/>
                    </a:cubicBezTo>
                    <a:cubicBezTo>
                      <a:pt x="550" y="146"/>
                      <a:pt x="550" y="146"/>
                      <a:pt x="550" y="146"/>
                    </a:cubicBezTo>
                    <a:cubicBezTo>
                      <a:pt x="553" y="145"/>
                      <a:pt x="553" y="145"/>
                      <a:pt x="553" y="145"/>
                    </a:cubicBezTo>
                    <a:cubicBezTo>
                      <a:pt x="551" y="142"/>
                      <a:pt x="551" y="142"/>
                      <a:pt x="551" y="142"/>
                    </a:cubicBezTo>
                    <a:cubicBezTo>
                      <a:pt x="553" y="141"/>
                      <a:pt x="553" y="141"/>
                      <a:pt x="553" y="141"/>
                    </a:cubicBezTo>
                    <a:cubicBezTo>
                      <a:pt x="549" y="141"/>
                      <a:pt x="549" y="141"/>
                      <a:pt x="549" y="141"/>
                    </a:cubicBezTo>
                    <a:cubicBezTo>
                      <a:pt x="549" y="139"/>
                      <a:pt x="549" y="139"/>
                      <a:pt x="549" y="139"/>
                    </a:cubicBezTo>
                    <a:cubicBezTo>
                      <a:pt x="546" y="138"/>
                      <a:pt x="546" y="138"/>
                      <a:pt x="546" y="138"/>
                    </a:cubicBezTo>
                    <a:cubicBezTo>
                      <a:pt x="543" y="138"/>
                      <a:pt x="543" y="138"/>
                      <a:pt x="543" y="138"/>
                    </a:cubicBezTo>
                    <a:cubicBezTo>
                      <a:pt x="543" y="133"/>
                      <a:pt x="543" y="133"/>
                      <a:pt x="543" y="133"/>
                    </a:cubicBezTo>
                    <a:cubicBezTo>
                      <a:pt x="540" y="132"/>
                      <a:pt x="540" y="132"/>
                      <a:pt x="540" y="132"/>
                    </a:cubicBezTo>
                    <a:cubicBezTo>
                      <a:pt x="540" y="129"/>
                      <a:pt x="540" y="129"/>
                      <a:pt x="540" y="129"/>
                    </a:cubicBezTo>
                    <a:cubicBezTo>
                      <a:pt x="541" y="127"/>
                      <a:pt x="541" y="127"/>
                      <a:pt x="541" y="127"/>
                    </a:cubicBezTo>
                    <a:cubicBezTo>
                      <a:pt x="543" y="130"/>
                      <a:pt x="543" y="130"/>
                      <a:pt x="543" y="130"/>
                    </a:cubicBezTo>
                    <a:cubicBezTo>
                      <a:pt x="546" y="128"/>
                      <a:pt x="546" y="128"/>
                      <a:pt x="546" y="128"/>
                    </a:cubicBezTo>
                    <a:cubicBezTo>
                      <a:pt x="546" y="125"/>
                      <a:pt x="546" y="125"/>
                      <a:pt x="546" y="125"/>
                    </a:cubicBezTo>
                    <a:cubicBezTo>
                      <a:pt x="548" y="126"/>
                      <a:pt x="548" y="126"/>
                      <a:pt x="548" y="126"/>
                    </a:cubicBezTo>
                    <a:cubicBezTo>
                      <a:pt x="552" y="124"/>
                      <a:pt x="552" y="124"/>
                      <a:pt x="552" y="124"/>
                    </a:cubicBezTo>
                    <a:cubicBezTo>
                      <a:pt x="552" y="127"/>
                      <a:pt x="552" y="127"/>
                      <a:pt x="552" y="127"/>
                    </a:cubicBezTo>
                    <a:cubicBezTo>
                      <a:pt x="555" y="128"/>
                      <a:pt x="555" y="128"/>
                      <a:pt x="555" y="128"/>
                    </a:cubicBezTo>
                    <a:cubicBezTo>
                      <a:pt x="560" y="126"/>
                      <a:pt x="560" y="126"/>
                      <a:pt x="560" y="126"/>
                    </a:cubicBezTo>
                    <a:cubicBezTo>
                      <a:pt x="556" y="130"/>
                      <a:pt x="556" y="130"/>
                      <a:pt x="556" y="130"/>
                    </a:cubicBezTo>
                    <a:cubicBezTo>
                      <a:pt x="565" y="127"/>
                      <a:pt x="565" y="127"/>
                      <a:pt x="565" y="127"/>
                    </a:cubicBezTo>
                    <a:cubicBezTo>
                      <a:pt x="557" y="131"/>
                      <a:pt x="557" y="131"/>
                      <a:pt x="557" y="131"/>
                    </a:cubicBezTo>
                    <a:cubicBezTo>
                      <a:pt x="559" y="132"/>
                      <a:pt x="559" y="132"/>
                      <a:pt x="559" y="132"/>
                    </a:cubicBezTo>
                    <a:cubicBezTo>
                      <a:pt x="557" y="133"/>
                      <a:pt x="557" y="133"/>
                      <a:pt x="557" y="133"/>
                    </a:cubicBezTo>
                    <a:cubicBezTo>
                      <a:pt x="559" y="137"/>
                      <a:pt x="559" y="137"/>
                      <a:pt x="559" y="137"/>
                    </a:cubicBezTo>
                    <a:cubicBezTo>
                      <a:pt x="561" y="136"/>
                      <a:pt x="561" y="136"/>
                      <a:pt x="561" y="136"/>
                    </a:cubicBezTo>
                    <a:cubicBezTo>
                      <a:pt x="562" y="138"/>
                      <a:pt x="562" y="138"/>
                      <a:pt x="562" y="138"/>
                    </a:cubicBezTo>
                    <a:cubicBezTo>
                      <a:pt x="565" y="138"/>
                      <a:pt x="565" y="138"/>
                      <a:pt x="565" y="138"/>
                    </a:cubicBezTo>
                    <a:cubicBezTo>
                      <a:pt x="566" y="135"/>
                      <a:pt x="566" y="135"/>
                      <a:pt x="566" y="135"/>
                    </a:cubicBezTo>
                    <a:cubicBezTo>
                      <a:pt x="568" y="132"/>
                      <a:pt x="568" y="132"/>
                      <a:pt x="568" y="132"/>
                    </a:cubicBezTo>
                    <a:cubicBezTo>
                      <a:pt x="571" y="133"/>
                      <a:pt x="571" y="133"/>
                      <a:pt x="571" y="133"/>
                    </a:cubicBezTo>
                    <a:cubicBezTo>
                      <a:pt x="576" y="131"/>
                      <a:pt x="576" y="131"/>
                      <a:pt x="576" y="131"/>
                    </a:cubicBezTo>
                    <a:cubicBezTo>
                      <a:pt x="579" y="128"/>
                      <a:pt x="579" y="128"/>
                      <a:pt x="579" y="128"/>
                    </a:cubicBezTo>
                    <a:cubicBezTo>
                      <a:pt x="575" y="128"/>
                      <a:pt x="575" y="128"/>
                      <a:pt x="575" y="128"/>
                    </a:cubicBezTo>
                    <a:cubicBezTo>
                      <a:pt x="578" y="127"/>
                      <a:pt x="578" y="127"/>
                      <a:pt x="578" y="127"/>
                    </a:cubicBezTo>
                    <a:cubicBezTo>
                      <a:pt x="584" y="126"/>
                      <a:pt x="584" y="126"/>
                      <a:pt x="584" y="126"/>
                    </a:cubicBezTo>
                    <a:cubicBezTo>
                      <a:pt x="584" y="124"/>
                      <a:pt x="584" y="124"/>
                      <a:pt x="584" y="124"/>
                    </a:cubicBezTo>
                    <a:cubicBezTo>
                      <a:pt x="588" y="123"/>
                      <a:pt x="588" y="123"/>
                      <a:pt x="588" y="123"/>
                    </a:cubicBezTo>
                    <a:cubicBezTo>
                      <a:pt x="584" y="121"/>
                      <a:pt x="584" y="121"/>
                      <a:pt x="584" y="121"/>
                    </a:cubicBezTo>
                    <a:lnTo>
                      <a:pt x="580" y="122"/>
                    </a:lnTo>
                    <a:close/>
                    <a:moveTo>
                      <a:pt x="499" y="99"/>
                    </a:moveTo>
                    <a:cubicBezTo>
                      <a:pt x="499" y="98"/>
                      <a:pt x="499" y="98"/>
                      <a:pt x="499" y="98"/>
                    </a:cubicBezTo>
                    <a:cubicBezTo>
                      <a:pt x="495" y="99"/>
                      <a:pt x="495" y="99"/>
                      <a:pt x="495" y="99"/>
                    </a:cubicBezTo>
                    <a:cubicBezTo>
                      <a:pt x="497" y="100"/>
                      <a:pt x="497" y="100"/>
                      <a:pt x="497" y="100"/>
                    </a:cubicBezTo>
                    <a:lnTo>
                      <a:pt x="499" y="99"/>
                    </a:lnTo>
                    <a:close/>
                    <a:moveTo>
                      <a:pt x="504" y="284"/>
                    </a:moveTo>
                    <a:cubicBezTo>
                      <a:pt x="507" y="284"/>
                      <a:pt x="507" y="284"/>
                      <a:pt x="507" y="284"/>
                    </a:cubicBezTo>
                    <a:cubicBezTo>
                      <a:pt x="507" y="281"/>
                      <a:pt x="507" y="281"/>
                      <a:pt x="507" y="281"/>
                    </a:cubicBezTo>
                    <a:cubicBezTo>
                      <a:pt x="504" y="280"/>
                      <a:pt x="504" y="280"/>
                      <a:pt x="504" y="280"/>
                    </a:cubicBezTo>
                    <a:cubicBezTo>
                      <a:pt x="503" y="279"/>
                      <a:pt x="503" y="279"/>
                      <a:pt x="503" y="279"/>
                    </a:cubicBezTo>
                    <a:cubicBezTo>
                      <a:pt x="499" y="278"/>
                      <a:pt x="499" y="278"/>
                      <a:pt x="499" y="278"/>
                    </a:cubicBezTo>
                    <a:cubicBezTo>
                      <a:pt x="495" y="276"/>
                      <a:pt x="495" y="276"/>
                      <a:pt x="495" y="276"/>
                    </a:cubicBezTo>
                    <a:cubicBezTo>
                      <a:pt x="489" y="276"/>
                      <a:pt x="489" y="276"/>
                      <a:pt x="489" y="276"/>
                    </a:cubicBezTo>
                    <a:cubicBezTo>
                      <a:pt x="489" y="277"/>
                      <a:pt x="489" y="277"/>
                      <a:pt x="489" y="277"/>
                    </a:cubicBezTo>
                    <a:cubicBezTo>
                      <a:pt x="493" y="279"/>
                      <a:pt x="493" y="279"/>
                      <a:pt x="493" y="279"/>
                    </a:cubicBezTo>
                    <a:cubicBezTo>
                      <a:pt x="495" y="281"/>
                      <a:pt x="495" y="281"/>
                      <a:pt x="495" y="281"/>
                    </a:cubicBezTo>
                    <a:cubicBezTo>
                      <a:pt x="499" y="283"/>
                      <a:pt x="499" y="283"/>
                      <a:pt x="499" y="283"/>
                    </a:cubicBezTo>
                    <a:lnTo>
                      <a:pt x="504" y="284"/>
                    </a:lnTo>
                    <a:close/>
                    <a:moveTo>
                      <a:pt x="26" y="248"/>
                    </a:moveTo>
                    <a:cubicBezTo>
                      <a:pt x="24" y="252"/>
                      <a:pt x="24" y="252"/>
                      <a:pt x="24" y="252"/>
                    </a:cubicBezTo>
                    <a:cubicBezTo>
                      <a:pt x="27" y="248"/>
                      <a:pt x="27" y="248"/>
                      <a:pt x="27" y="248"/>
                    </a:cubicBezTo>
                    <a:cubicBezTo>
                      <a:pt x="27" y="248"/>
                      <a:pt x="27" y="248"/>
                      <a:pt x="27" y="248"/>
                    </a:cubicBezTo>
                    <a:lnTo>
                      <a:pt x="26" y="248"/>
                    </a:lnTo>
                    <a:close/>
                    <a:moveTo>
                      <a:pt x="338" y="316"/>
                    </a:moveTo>
                    <a:cubicBezTo>
                      <a:pt x="337" y="313"/>
                      <a:pt x="337" y="313"/>
                      <a:pt x="337" y="313"/>
                    </a:cubicBezTo>
                    <a:cubicBezTo>
                      <a:pt x="336" y="314"/>
                      <a:pt x="336" y="314"/>
                      <a:pt x="336" y="314"/>
                    </a:cubicBezTo>
                    <a:cubicBezTo>
                      <a:pt x="333" y="313"/>
                      <a:pt x="333" y="313"/>
                      <a:pt x="333" y="313"/>
                    </a:cubicBezTo>
                    <a:cubicBezTo>
                      <a:pt x="325" y="313"/>
                      <a:pt x="325" y="313"/>
                      <a:pt x="325" y="313"/>
                    </a:cubicBezTo>
                    <a:cubicBezTo>
                      <a:pt x="325" y="314"/>
                      <a:pt x="325" y="314"/>
                      <a:pt x="325" y="314"/>
                    </a:cubicBezTo>
                    <a:cubicBezTo>
                      <a:pt x="337" y="318"/>
                      <a:pt x="337" y="318"/>
                      <a:pt x="337" y="318"/>
                    </a:cubicBezTo>
                    <a:lnTo>
                      <a:pt x="338" y="316"/>
                    </a:lnTo>
                    <a:close/>
                    <a:moveTo>
                      <a:pt x="21" y="236"/>
                    </a:moveTo>
                    <a:cubicBezTo>
                      <a:pt x="21" y="239"/>
                      <a:pt x="21" y="239"/>
                      <a:pt x="21" y="239"/>
                    </a:cubicBezTo>
                    <a:cubicBezTo>
                      <a:pt x="23" y="236"/>
                      <a:pt x="23" y="236"/>
                      <a:pt x="23" y="236"/>
                    </a:cubicBezTo>
                    <a:lnTo>
                      <a:pt x="21" y="236"/>
                    </a:lnTo>
                    <a:close/>
                    <a:moveTo>
                      <a:pt x="27" y="255"/>
                    </a:moveTo>
                    <a:cubicBezTo>
                      <a:pt x="28" y="252"/>
                      <a:pt x="28" y="252"/>
                      <a:pt x="28" y="252"/>
                    </a:cubicBezTo>
                    <a:cubicBezTo>
                      <a:pt x="25" y="255"/>
                      <a:pt x="25" y="255"/>
                      <a:pt x="25" y="255"/>
                    </a:cubicBezTo>
                    <a:cubicBezTo>
                      <a:pt x="24" y="257"/>
                      <a:pt x="24" y="257"/>
                      <a:pt x="24" y="257"/>
                    </a:cubicBezTo>
                    <a:lnTo>
                      <a:pt x="27" y="255"/>
                    </a:lnTo>
                    <a:close/>
                    <a:moveTo>
                      <a:pt x="24" y="235"/>
                    </a:moveTo>
                    <a:cubicBezTo>
                      <a:pt x="24" y="235"/>
                      <a:pt x="24" y="235"/>
                      <a:pt x="24" y="235"/>
                    </a:cubicBezTo>
                    <a:cubicBezTo>
                      <a:pt x="23" y="240"/>
                      <a:pt x="23" y="240"/>
                      <a:pt x="23" y="240"/>
                    </a:cubicBezTo>
                    <a:cubicBezTo>
                      <a:pt x="23" y="244"/>
                      <a:pt x="23" y="244"/>
                      <a:pt x="23" y="244"/>
                    </a:cubicBezTo>
                    <a:cubicBezTo>
                      <a:pt x="24" y="247"/>
                      <a:pt x="24" y="247"/>
                      <a:pt x="24" y="247"/>
                    </a:cubicBezTo>
                    <a:cubicBezTo>
                      <a:pt x="26" y="245"/>
                      <a:pt x="26" y="245"/>
                      <a:pt x="26" y="245"/>
                    </a:cubicBezTo>
                    <a:cubicBezTo>
                      <a:pt x="26" y="243"/>
                      <a:pt x="26" y="243"/>
                      <a:pt x="26" y="243"/>
                    </a:cubicBezTo>
                    <a:cubicBezTo>
                      <a:pt x="25" y="241"/>
                      <a:pt x="25" y="241"/>
                      <a:pt x="25" y="241"/>
                    </a:cubicBezTo>
                    <a:lnTo>
                      <a:pt x="24" y="235"/>
                    </a:lnTo>
                    <a:close/>
                    <a:moveTo>
                      <a:pt x="21" y="246"/>
                    </a:moveTo>
                    <a:cubicBezTo>
                      <a:pt x="21" y="241"/>
                      <a:pt x="21" y="241"/>
                      <a:pt x="21" y="241"/>
                    </a:cubicBezTo>
                    <a:cubicBezTo>
                      <a:pt x="20" y="242"/>
                      <a:pt x="20" y="242"/>
                      <a:pt x="20" y="242"/>
                    </a:cubicBezTo>
                    <a:lnTo>
                      <a:pt x="21" y="246"/>
                    </a:lnTo>
                    <a:close/>
                    <a:moveTo>
                      <a:pt x="117" y="100"/>
                    </a:moveTo>
                    <a:cubicBezTo>
                      <a:pt x="117" y="99"/>
                      <a:pt x="117" y="99"/>
                      <a:pt x="117" y="99"/>
                    </a:cubicBezTo>
                    <a:cubicBezTo>
                      <a:pt x="116" y="99"/>
                      <a:pt x="116" y="99"/>
                      <a:pt x="116" y="99"/>
                    </a:cubicBezTo>
                    <a:cubicBezTo>
                      <a:pt x="115" y="99"/>
                      <a:pt x="115" y="99"/>
                      <a:pt x="115" y="99"/>
                    </a:cubicBezTo>
                    <a:cubicBezTo>
                      <a:pt x="115" y="100"/>
                      <a:pt x="115" y="100"/>
                      <a:pt x="115" y="100"/>
                    </a:cubicBezTo>
                    <a:lnTo>
                      <a:pt x="117" y="100"/>
                    </a:lnTo>
                    <a:close/>
                    <a:moveTo>
                      <a:pt x="1" y="247"/>
                    </a:moveTo>
                    <a:cubicBezTo>
                      <a:pt x="0" y="249"/>
                      <a:pt x="0" y="249"/>
                      <a:pt x="0" y="249"/>
                    </a:cubicBezTo>
                    <a:cubicBezTo>
                      <a:pt x="1" y="253"/>
                      <a:pt x="1" y="253"/>
                      <a:pt x="1" y="253"/>
                    </a:cubicBezTo>
                    <a:cubicBezTo>
                      <a:pt x="2" y="254"/>
                      <a:pt x="2" y="254"/>
                      <a:pt x="2" y="254"/>
                    </a:cubicBezTo>
                    <a:cubicBezTo>
                      <a:pt x="2" y="255"/>
                      <a:pt x="2" y="255"/>
                      <a:pt x="2" y="255"/>
                    </a:cubicBezTo>
                    <a:cubicBezTo>
                      <a:pt x="3" y="256"/>
                      <a:pt x="3" y="256"/>
                      <a:pt x="3" y="256"/>
                    </a:cubicBezTo>
                    <a:cubicBezTo>
                      <a:pt x="5" y="254"/>
                      <a:pt x="5" y="254"/>
                      <a:pt x="5" y="254"/>
                    </a:cubicBezTo>
                    <a:cubicBezTo>
                      <a:pt x="3" y="251"/>
                      <a:pt x="3" y="251"/>
                      <a:pt x="3" y="251"/>
                    </a:cubicBezTo>
                    <a:cubicBezTo>
                      <a:pt x="3" y="250"/>
                      <a:pt x="3" y="250"/>
                      <a:pt x="3" y="250"/>
                    </a:cubicBezTo>
                    <a:cubicBezTo>
                      <a:pt x="5" y="250"/>
                      <a:pt x="5" y="250"/>
                      <a:pt x="5" y="250"/>
                    </a:cubicBezTo>
                    <a:cubicBezTo>
                      <a:pt x="6" y="249"/>
                      <a:pt x="6" y="249"/>
                      <a:pt x="6" y="249"/>
                    </a:cubicBezTo>
                    <a:cubicBezTo>
                      <a:pt x="4" y="248"/>
                      <a:pt x="4" y="248"/>
                      <a:pt x="4" y="248"/>
                    </a:cubicBezTo>
                    <a:cubicBezTo>
                      <a:pt x="6" y="248"/>
                      <a:pt x="6" y="248"/>
                      <a:pt x="6" y="248"/>
                    </a:cubicBezTo>
                    <a:cubicBezTo>
                      <a:pt x="7" y="245"/>
                      <a:pt x="7" y="245"/>
                      <a:pt x="7" y="245"/>
                    </a:cubicBezTo>
                    <a:cubicBezTo>
                      <a:pt x="3" y="247"/>
                      <a:pt x="3" y="247"/>
                      <a:pt x="3" y="247"/>
                    </a:cubicBezTo>
                    <a:lnTo>
                      <a:pt x="1" y="247"/>
                    </a:lnTo>
                    <a:close/>
                    <a:moveTo>
                      <a:pt x="13" y="236"/>
                    </a:moveTo>
                    <a:cubicBezTo>
                      <a:pt x="9" y="239"/>
                      <a:pt x="9" y="239"/>
                      <a:pt x="9" y="239"/>
                    </a:cubicBezTo>
                    <a:cubicBezTo>
                      <a:pt x="6" y="240"/>
                      <a:pt x="6" y="240"/>
                      <a:pt x="6" y="240"/>
                    </a:cubicBezTo>
                    <a:cubicBezTo>
                      <a:pt x="6" y="239"/>
                      <a:pt x="6" y="239"/>
                      <a:pt x="6" y="239"/>
                    </a:cubicBezTo>
                    <a:cubicBezTo>
                      <a:pt x="10" y="238"/>
                      <a:pt x="10" y="238"/>
                      <a:pt x="10" y="238"/>
                    </a:cubicBezTo>
                    <a:cubicBezTo>
                      <a:pt x="11" y="236"/>
                      <a:pt x="11" y="236"/>
                      <a:pt x="11" y="236"/>
                    </a:cubicBezTo>
                    <a:cubicBezTo>
                      <a:pt x="9" y="236"/>
                      <a:pt x="9" y="236"/>
                      <a:pt x="9" y="236"/>
                    </a:cubicBezTo>
                    <a:cubicBezTo>
                      <a:pt x="7" y="235"/>
                      <a:pt x="7" y="235"/>
                      <a:pt x="7" y="235"/>
                    </a:cubicBezTo>
                    <a:cubicBezTo>
                      <a:pt x="5" y="237"/>
                      <a:pt x="5" y="237"/>
                      <a:pt x="5" y="237"/>
                    </a:cubicBezTo>
                    <a:cubicBezTo>
                      <a:pt x="5" y="238"/>
                      <a:pt x="5" y="238"/>
                      <a:pt x="5" y="238"/>
                    </a:cubicBezTo>
                    <a:cubicBezTo>
                      <a:pt x="2" y="242"/>
                      <a:pt x="2" y="242"/>
                      <a:pt x="2" y="242"/>
                    </a:cubicBezTo>
                    <a:cubicBezTo>
                      <a:pt x="3" y="243"/>
                      <a:pt x="3" y="243"/>
                      <a:pt x="3" y="243"/>
                    </a:cubicBezTo>
                    <a:cubicBezTo>
                      <a:pt x="0" y="243"/>
                      <a:pt x="0" y="243"/>
                      <a:pt x="0" y="243"/>
                    </a:cubicBezTo>
                    <a:cubicBezTo>
                      <a:pt x="1" y="246"/>
                      <a:pt x="1" y="246"/>
                      <a:pt x="1" y="246"/>
                    </a:cubicBezTo>
                    <a:cubicBezTo>
                      <a:pt x="5" y="245"/>
                      <a:pt x="5" y="245"/>
                      <a:pt x="5" y="245"/>
                    </a:cubicBezTo>
                    <a:cubicBezTo>
                      <a:pt x="6" y="244"/>
                      <a:pt x="6" y="244"/>
                      <a:pt x="6" y="244"/>
                    </a:cubicBezTo>
                    <a:cubicBezTo>
                      <a:pt x="12" y="239"/>
                      <a:pt x="12" y="239"/>
                      <a:pt x="12" y="239"/>
                    </a:cubicBezTo>
                    <a:cubicBezTo>
                      <a:pt x="15" y="236"/>
                      <a:pt x="15" y="236"/>
                      <a:pt x="15" y="236"/>
                    </a:cubicBezTo>
                    <a:lnTo>
                      <a:pt x="13" y="236"/>
                    </a:lnTo>
                    <a:close/>
                    <a:moveTo>
                      <a:pt x="30" y="282"/>
                    </a:moveTo>
                    <a:cubicBezTo>
                      <a:pt x="30" y="281"/>
                      <a:pt x="30" y="281"/>
                      <a:pt x="30" y="281"/>
                    </a:cubicBezTo>
                    <a:cubicBezTo>
                      <a:pt x="32" y="280"/>
                      <a:pt x="32" y="280"/>
                      <a:pt x="32" y="280"/>
                    </a:cubicBezTo>
                    <a:cubicBezTo>
                      <a:pt x="31" y="277"/>
                      <a:pt x="31" y="277"/>
                      <a:pt x="31" y="277"/>
                    </a:cubicBezTo>
                    <a:cubicBezTo>
                      <a:pt x="32" y="274"/>
                      <a:pt x="32" y="274"/>
                      <a:pt x="32" y="274"/>
                    </a:cubicBezTo>
                    <a:cubicBezTo>
                      <a:pt x="31" y="273"/>
                      <a:pt x="31" y="273"/>
                      <a:pt x="31" y="273"/>
                    </a:cubicBezTo>
                    <a:cubicBezTo>
                      <a:pt x="28" y="273"/>
                      <a:pt x="28" y="273"/>
                      <a:pt x="28" y="273"/>
                    </a:cubicBezTo>
                    <a:cubicBezTo>
                      <a:pt x="24" y="272"/>
                      <a:pt x="24" y="272"/>
                      <a:pt x="24" y="272"/>
                    </a:cubicBezTo>
                    <a:cubicBezTo>
                      <a:pt x="23" y="269"/>
                      <a:pt x="23" y="269"/>
                      <a:pt x="23" y="269"/>
                    </a:cubicBezTo>
                    <a:cubicBezTo>
                      <a:pt x="19" y="268"/>
                      <a:pt x="19" y="268"/>
                      <a:pt x="19" y="268"/>
                    </a:cubicBezTo>
                    <a:cubicBezTo>
                      <a:pt x="18" y="267"/>
                      <a:pt x="18" y="267"/>
                      <a:pt x="18" y="267"/>
                    </a:cubicBezTo>
                    <a:cubicBezTo>
                      <a:pt x="13" y="267"/>
                      <a:pt x="13" y="267"/>
                      <a:pt x="13" y="267"/>
                    </a:cubicBezTo>
                    <a:cubicBezTo>
                      <a:pt x="13" y="269"/>
                      <a:pt x="13" y="269"/>
                      <a:pt x="13" y="269"/>
                    </a:cubicBezTo>
                    <a:cubicBezTo>
                      <a:pt x="14" y="271"/>
                      <a:pt x="14" y="271"/>
                      <a:pt x="14" y="271"/>
                    </a:cubicBezTo>
                    <a:cubicBezTo>
                      <a:pt x="14" y="273"/>
                      <a:pt x="14" y="273"/>
                      <a:pt x="14" y="273"/>
                    </a:cubicBezTo>
                    <a:cubicBezTo>
                      <a:pt x="17" y="274"/>
                      <a:pt x="17" y="274"/>
                      <a:pt x="17" y="274"/>
                    </a:cubicBezTo>
                    <a:cubicBezTo>
                      <a:pt x="16" y="275"/>
                      <a:pt x="16" y="275"/>
                      <a:pt x="16" y="275"/>
                    </a:cubicBezTo>
                    <a:cubicBezTo>
                      <a:pt x="17" y="277"/>
                      <a:pt x="17" y="277"/>
                      <a:pt x="17" y="277"/>
                    </a:cubicBezTo>
                    <a:cubicBezTo>
                      <a:pt x="17" y="279"/>
                      <a:pt x="17" y="279"/>
                      <a:pt x="17" y="279"/>
                    </a:cubicBezTo>
                    <a:cubicBezTo>
                      <a:pt x="21" y="280"/>
                      <a:pt x="21" y="280"/>
                      <a:pt x="21" y="280"/>
                    </a:cubicBezTo>
                    <a:cubicBezTo>
                      <a:pt x="19" y="281"/>
                      <a:pt x="19" y="281"/>
                      <a:pt x="19" y="281"/>
                    </a:cubicBezTo>
                    <a:cubicBezTo>
                      <a:pt x="19" y="284"/>
                      <a:pt x="19" y="284"/>
                      <a:pt x="19" y="284"/>
                    </a:cubicBezTo>
                    <a:cubicBezTo>
                      <a:pt x="20" y="286"/>
                      <a:pt x="20" y="286"/>
                      <a:pt x="20" y="286"/>
                    </a:cubicBezTo>
                    <a:cubicBezTo>
                      <a:pt x="25" y="285"/>
                      <a:pt x="25" y="285"/>
                      <a:pt x="25" y="285"/>
                    </a:cubicBezTo>
                    <a:cubicBezTo>
                      <a:pt x="26" y="283"/>
                      <a:pt x="26" y="283"/>
                      <a:pt x="26" y="283"/>
                    </a:cubicBezTo>
                    <a:cubicBezTo>
                      <a:pt x="27" y="285"/>
                      <a:pt x="27" y="285"/>
                      <a:pt x="27" y="285"/>
                    </a:cubicBezTo>
                    <a:cubicBezTo>
                      <a:pt x="23" y="288"/>
                      <a:pt x="23" y="288"/>
                      <a:pt x="23" y="288"/>
                    </a:cubicBezTo>
                    <a:cubicBezTo>
                      <a:pt x="27" y="291"/>
                      <a:pt x="27" y="291"/>
                      <a:pt x="27" y="291"/>
                    </a:cubicBezTo>
                    <a:cubicBezTo>
                      <a:pt x="33" y="291"/>
                      <a:pt x="33" y="291"/>
                      <a:pt x="33" y="291"/>
                    </a:cubicBezTo>
                    <a:cubicBezTo>
                      <a:pt x="34" y="290"/>
                      <a:pt x="34" y="290"/>
                      <a:pt x="34" y="290"/>
                    </a:cubicBezTo>
                    <a:cubicBezTo>
                      <a:pt x="34" y="288"/>
                      <a:pt x="34" y="288"/>
                      <a:pt x="34" y="288"/>
                    </a:cubicBezTo>
                    <a:cubicBezTo>
                      <a:pt x="34" y="287"/>
                      <a:pt x="34" y="287"/>
                      <a:pt x="34" y="287"/>
                    </a:cubicBezTo>
                    <a:cubicBezTo>
                      <a:pt x="35" y="284"/>
                      <a:pt x="35" y="284"/>
                      <a:pt x="35" y="284"/>
                    </a:cubicBezTo>
                    <a:cubicBezTo>
                      <a:pt x="34" y="282"/>
                      <a:pt x="34" y="282"/>
                      <a:pt x="34" y="282"/>
                    </a:cubicBezTo>
                    <a:lnTo>
                      <a:pt x="30" y="282"/>
                    </a:lnTo>
                    <a:close/>
                    <a:moveTo>
                      <a:pt x="506" y="310"/>
                    </a:moveTo>
                    <a:cubicBezTo>
                      <a:pt x="506" y="309"/>
                      <a:pt x="506" y="309"/>
                      <a:pt x="506" y="309"/>
                    </a:cubicBezTo>
                    <a:cubicBezTo>
                      <a:pt x="509" y="307"/>
                      <a:pt x="509" y="307"/>
                      <a:pt x="509" y="307"/>
                    </a:cubicBezTo>
                    <a:cubicBezTo>
                      <a:pt x="509" y="305"/>
                      <a:pt x="509" y="305"/>
                      <a:pt x="509" y="305"/>
                    </a:cubicBezTo>
                    <a:cubicBezTo>
                      <a:pt x="507" y="304"/>
                      <a:pt x="507" y="304"/>
                      <a:pt x="507" y="304"/>
                    </a:cubicBezTo>
                    <a:cubicBezTo>
                      <a:pt x="500" y="311"/>
                      <a:pt x="500" y="311"/>
                      <a:pt x="500" y="311"/>
                    </a:cubicBezTo>
                    <a:cubicBezTo>
                      <a:pt x="498" y="313"/>
                      <a:pt x="498" y="313"/>
                      <a:pt x="498" y="313"/>
                    </a:cubicBezTo>
                    <a:cubicBezTo>
                      <a:pt x="499" y="316"/>
                      <a:pt x="499" y="316"/>
                      <a:pt x="499" y="316"/>
                    </a:cubicBezTo>
                    <a:cubicBezTo>
                      <a:pt x="499" y="317"/>
                      <a:pt x="499" y="317"/>
                      <a:pt x="499" y="317"/>
                    </a:cubicBezTo>
                    <a:cubicBezTo>
                      <a:pt x="502" y="316"/>
                      <a:pt x="502" y="316"/>
                      <a:pt x="502" y="316"/>
                    </a:cubicBezTo>
                    <a:cubicBezTo>
                      <a:pt x="504" y="317"/>
                      <a:pt x="504" y="317"/>
                      <a:pt x="504" y="317"/>
                    </a:cubicBezTo>
                    <a:cubicBezTo>
                      <a:pt x="507" y="317"/>
                      <a:pt x="507" y="317"/>
                      <a:pt x="507" y="317"/>
                    </a:cubicBezTo>
                    <a:cubicBezTo>
                      <a:pt x="508" y="315"/>
                      <a:pt x="508" y="315"/>
                      <a:pt x="508" y="315"/>
                    </a:cubicBezTo>
                    <a:cubicBezTo>
                      <a:pt x="511" y="314"/>
                      <a:pt x="511" y="314"/>
                      <a:pt x="511" y="314"/>
                    </a:cubicBezTo>
                    <a:cubicBezTo>
                      <a:pt x="510" y="311"/>
                      <a:pt x="510" y="311"/>
                      <a:pt x="510" y="311"/>
                    </a:cubicBezTo>
                    <a:lnTo>
                      <a:pt x="506" y="310"/>
                    </a:lnTo>
                    <a:close/>
                    <a:moveTo>
                      <a:pt x="499" y="301"/>
                    </a:moveTo>
                    <a:cubicBezTo>
                      <a:pt x="500" y="302"/>
                      <a:pt x="500" y="302"/>
                      <a:pt x="500" y="302"/>
                    </a:cubicBezTo>
                    <a:cubicBezTo>
                      <a:pt x="500" y="301"/>
                      <a:pt x="500" y="301"/>
                      <a:pt x="500" y="301"/>
                    </a:cubicBezTo>
                    <a:cubicBezTo>
                      <a:pt x="503" y="297"/>
                      <a:pt x="503" y="297"/>
                      <a:pt x="503" y="297"/>
                    </a:cubicBezTo>
                    <a:cubicBezTo>
                      <a:pt x="499" y="300"/>
                      <a:pt x="499" y="300"/>
                      <a:pt x="499" y="300"/>
                    </a:cubicBezTo>
                    <a:lnTo>
                      <a:pt x="499" y="301"/>
                    </a:lnTo>
                    <a:close/>
                    <a:moveTo>
                      <a:pt x="147" y="100"/>
                    </a:moveTo>
                    <a:cubicBezTo>
                      <a:pt x="146" y="98"/>
                      <a:pt x="146" y="98"/>
                      <a:pt x="146" y="98"/>
                    </a:cubicBezTo>
                    <a:cubicBezTo>
                      <a:pt x="140" y="100"/>
                      <a:pt x="140" y="100"/>
                      <a:pt x="140" y="100"/>
                    </a:cubicBezTo>
                    <a:cubicBezTo>
                      <a:pt x="137" y="104"/>
                      <a:pt x="137" y="104"/>
                      <a:pt x="137" y="104"/>
                    </a:cubicBezTo>
                    <a:cubicBezTo>
                      <a:pt x="141" y="101"/>
                      <a:pt x="141" y="101"/>
                      <a:pt x="141" y="101"/>
                    </a:cubicBezTo>
                    <a:lnTo>
                      <a:pt x="147" y="100"/>
                    </a:lnTo>
                    <a:close/>
                    <a:moveTo>
                      <a:pt x="463" y="148"/>
                    </a:moveTo>
                    <a:cubicBezTo>
                      <a:pt x="465" y="148"/>
                      <a:pt x="465" y="148"/>
                      <a:pt x="465" y="148"/>
                    </a:cubicBezTo>
                    <a:cubicBezTo>
                      <a:pt x="467" y="147"/>
                      <a:pt x="467" y="147"/>
                      <a:pt x="467" y="147"/>
                    </a:cubicBezTo>
                    <a:cubicBezTo>
                      <a:pt x="466" y="147"/>
                      <a:pt x="466" y="147"/>
                      <a:pt x="466" y="147"/>
                    </a:cubicBezTo>
                    <a:lnTo>
                      <a:pt x="463" y="148"/>
                    </a:lnTo>
                    <a:close/>
                    <a:moveTo>
                      <a:pt x="469" y="153"/>
                    </a:moveTo>
                    <a:cubicBezTo>
                      <a:pt x="468" y="151"/>
                      <a:pt x="468" y="151"/>
                      <a:pt x="468" y="151"/>
                    </a:cubicBezTo>
                    <a:cubicBezTo>
                      <a:pt x="465" y="151"/>
                      <a:pt x="465" y="151"/>
                      <a:pt x="465" y="151"/>
                    </a:cubicBezTo>
                    <a:cubicBezTo>
                      <a:pt x="467" y="153"/>
                      <a:pt x="467" y="153"/>
                      <a:pt x="467" y="153"/>
                    </a:cubicBezTo>
                    <a:lnTo>
                      <a:pt x="469" y="153"/>
                    </a:lnTo>
                    <a:close/>
                    <a:moveTo>
                      <a:pt x="525" y="271"/>
                    </a:moveTo>
                    <a:cubicBezTo>
                      <a:pt x="527" y="270"/>
                      <a:pt x="527" y="270"/>
                      <a:pt x="527" y="270"/>
                    </a:cubicBezTo>
                    <a:cubicBezTo>
                      <a:pt x="532" y="268"/>
                      <a:pt x="532" y="268"/>
                      <a:pt x="532" y="268"/>
                    </a:cubicBezTo>
                    <a:cubicBezTo>
                      <a:pt x="533" y="269"/>
                      <a:pt x="533" y="269"/>
                      <a:pt x="533" y="269"/>
                    </a:cubicBezTo>
                    <a:cubicBezTo>
                      <a:pt x="534" y="266"/>
                      <a:pt x="534" y="266"/>
                      <a:pt x="534" y="266"/>
                    </a:cubicBezTo>
                    <a:cubicBezTo>
                      <a:pt x="540" y="262"/>
                      <a:pt x="540" y="262"/>
                      <a:pt x="540" y="262"/>
                    </a:cubicBezTo>
                    <a:cubicBezTo>
                      <a:pt x="542" y="262"/>
                      <a:pt x="542" y="262"/>
                      <a:pt x="542" y="262"/>
                    </a:cubicBezTo>
                    <a:cubicBezTo>
                      <a:pt x="545" y="261"/>
                      <a:pt x="545" y="261"/>
                      <a:pt x="545" y="261"/>
                    </a:cubicBezTo>
                    <a:cubicBezTo>
                      <a:pt x="552" y="261"/>
                      <a:pt x="552" y="261"/>
                      <a:pt x="552" y="261"/>
                    </a:cubicBezTo>
                    <a:cubicBezTo>
                      <a:pt x="553" y="260"/>
                      <a:pt x="553" y="260"/>
                      <a:pt x="553" y="260"/>
                    </a:cubicBezTo>
                    <a:cubicBezTo>
                      <a:pt x="559" y="257"/>
                      <a:pt x="559" y="257"/>
                      <a:pt x="559" y="257"/>
                    </a:cubicBezTo>
                    <a:cubicBezTo>
                      <a:pt x="562" y="255"/>
                      <a:pt x="562" y="255"/>
                      <a:pt x="562" y="255"/>
                    </a:cubicBezTo>
                    <a:cubicBezTo>
                      <a:pt x="562" y="253"/>
                      <a:pt x="562" y="253"/>
                      <a:pt x="562" y="253"/>
                    </a:cubicBezTo>
                    <a:cubicBezTo>
                      <a:pt x="559" y="251"/>
                      <a:pt x="559" y="251"/>
                      <a:pt x="559" y="251"/>
                    </a:cubicBezTo>
                    <a:cubicBezTo>
                      <a:pt x="562" y="251"/>
                      <a:pt x="562" y="251"/>
                      <a:pt x="562" y="251"/>
                    </a:cubicBezTo>
                    <a:cubicBezTo>
                      <a:pt x="562" y="249"/>
                      <a:pt x="562" y="249"/>
                      <a:pt x="562" y="249"/>
                    </a:cubicBezTo>
                    <a:cubicBezTo>
                      <a:pt x="564" y="248"/>
                      <a:pt x="564" y="248"/>
                      <a:pt x="564" y="248"/>
                    </a:cubicBezTo>
                    <a:cubicBezTo>
                      <a:pt x="564" y="246"/>
                      <a:pt x="564" y="246"/>
                      <a:pt x="564" y="246"/>
                    </a:cubicBezTo>
                    <a:cubicBezTo>
                      <a:pt x="565" y="246"/>
                      <a:pt x="565" y="246"/>
                      <a:pt x="565" y="246"/>
                    </a:cubicBezTo>
                    <a:cubicBezTo>
                      <a:pt x="566" y="242"/>
                      <a:pt x="566" y="242"/>
                      <a:pt x="566" y="242"/>
                    </a:cubicBezTo>
                    <a:cubicBezTo>
                      <a:pt x="563" y="239"/>
                      <a:pt x="563" y="239"/>
                      <a:pt x="563" y="239"/>
                    </a:cubicBezTo>
                    <a:cubicBezTo>
                      <a:pt x="559" y="239"/>
                      <a:pt x="559" y="239"/>
                      <a:pt x="559" y="239"/>
                    </a:cubicBezTo>
                    <a:cubicBezTo>
                      <a:pt x="557" y="242"/>
                      <a:pt x="557" y="242"/>
                      <a:pt x="557" y="242"/>
                    </a:cubicBezTo>
                    <a:cubicBezTo>
                      <a:pt x="556" y="243"/>
                      <a:pt x="556" y="243"/>
                      <a:pt x="556" y="243"/>
                    </a:cubicBezTo>
                    <a:cubicBezTo>
                      <a:pt x="556" y="241"/>
                      <a:pt x="556" y="241"/>
                      <a:pt x="556" y="241"/>
                    </a:cubicBezTo>
                    <a:cubicBezTo>
                      <a:pt x="558" y="238"/>
                      <a:pt x="558" y="238"/>
                      <a:pt x="558" y="238"/>
                    </a:cubicBezTo>
                    <a:cubicBezTo>
                      <a:pt x="558" y="235"/>
                      <a:pt x="558" y="235"/>
                      <a:pt x="558" y="235"/>
                    </a:cubicBezTo>
                    <a:cubicBezTo>
                      <a:pt x="554" y="235"/>
                      <a:pt x="554" y="235"/>
                      <a:pt x="554" y="235"/>
                    </a:cubicBezTo>
                    <a:cubicBezTo>
                      <a:pt x="553" y="236"/>
                      <a:pt x="553" y="236"/>
                      <a:pt x="553" y="236"/>
                    </a:cubicBezTo>
                    <a:cubicBezTo>
                      <a:pt x="549" y="237"/>
                      <a:pt x="549" y="237"/>
                      <a:pt x="549" y="237"/>
                    </a:cubicBezTo>
                    <a:cubicBezTo>
                      <a:pt x="548" y="238"/>
                      <a:pt x="548" y="238"/>
                      <a:pt x="548" y="238"/>
                    </a:cubicBezTo>
                    <a:cubicBezTo>
                      <a:pt x="541" y="241"/>
                      <a:pt x="541" y="241"/>
                      <a:pt x="541" y="241"/>
                    </a:cubicBezTo>
                    <a:cubicBezTo>
                      <a:pt x="537" y="242"/>
                      <a:pt x="537" y="242"/>
                      <a:pt x="537" y="242"/>
                    </a:cubicBezTo>
                    <a:cubicBezTo>
                      <a:pt x="535" y="243"/>
                      <a:pt x="535" y="243"/>
                      <a:pt x="535" y="243"/>
                    </a:cubicBezTo>
                    <a:cubicBezTo>
                      <a:pt x="531" y="244"/>
                      <a:pt x="531" y="244"/>
                      <a:pt x="531" y="244"/>
                    </a:cubicBezTo>
                    <a:cubicBezTo>
                      <a:pt x="534" y="242"/>
                      <a:pt x="534" y="242"/>
                      <a:pt x="534" y="242"/>
                    </a:cubicBezTo>
                    <a:cubicBezTo>
                      <a:pt x="531" y="240"/>
                      <a:pt x="531" y="240"/>
                      <a:pt x="531" y="240"/>
                    </a:cubicBezTo>
                    <a:cubicBezTo>
                      <a:pt x="536" y="241"/>
                      <a:pt x="536" y="241"/>
                      <a:pt x="536" y="241"/>
                    </a:cubicBezTo>
                    <a:cubicBezTo>
                      <a:pt x="537" y="240"/>
                      <a:pt x="537" y="240"/>
                      <a:pt x="537" y="240"/>
                    </a:cubicBezTo>
                    <a:cubicBezTo>
                      <a:pt x="540" y="240"/>
                      <a:pt x="540" y="240"/>
                      <a:pt x="540" y="240"/>
                    </a:cubicBezTo>
                    <a:cubicBezTo>
                      <a:pt x="546" y="237"/>
                      <a:pt x="546" y="237"/>
                      <a:pt x="546" y="237"/>
                    </a:cubicBezTo>
                    <a:cubicBezTo>
                      <a:pt x="543" y="237"/>
                      <a:pt x="543" y="237"/>
                      <a:pt x="543" y="237"/>
                    </a:cubicBezTo>
                    <a:cubicBezTo>
                      <a:pt x="547" y="235"/>
                      <a:pt x="547" y="235"/>
                      <a:pt x="547" y="235"/>
                    </a:cubicBezTo>
                    <a:cubicBezTo>
                      <a:pt x="558" y="233"/>
                      <a:pt x="558" y="233"/>
                      <a:pt x="558" y="233"/>
                    </a:cubicBezTo>
                    <a:cubicBezTo>
                      <a:pt x="560" y="231"/>
                      <a:pt x="560" y="231"/>
                      <a:pt x="560" y="231"/>
                    </a:cubicBezTo>
                    <a:cubicBezTo>
                      <a:pt x="557" y="231"/>
                      <a:pt x="557" y="231"/>
                      <a:pt x="557" y="231"/>
                    </a:cubicBezTo>
                    <a:cubicBezTo>
                      <a:pt x="557" y="229"/>
                      <a:pt x="557" y="229"/>
                      <a:pt x="557" y="229"/>
                    </a:cubicBezTo>
                    <a:cubicBezTo>
                      <a:pt x="555" y="229"/>
                      <a:pt x="555" y="229"/>
                      <a:pt x="555" y="229"/>
                    </a:cubicBezTo>
                    <a:cubicBezTo>
                      <a:pt x="552" y="230"/>
                      <a:pt x="552" y="230"/>
                      <a:pt x="552" y="230"/>
                    </a:cubicBezTo>
                    <a:cubicBezTo>
                      <a:pt x="550" y="228"/>
                      <a:pt x="550" y="228"/>
                      <a:pt x="550" y="228"/>
                    </a:cubicBezTo>
                    <a:cubicBezTo>
                      <a:pt x="550" y="227"/>
                      <a:pt x="550" y="227"/>
                      <a:pt x="550" y="227"/>
                    </a:cubicBezTo>
                    <a:cubicBezTo>
                      <a:pt x="544" y="227"/>
                      <a:pt x="544" y="227"/>
                      <a:pt x="544" y="227"/>
                    </a:cubicBezTo>
                    <a:cubicBezTo>
                      <a:pt x="545" y="225"/>
                      <a:pt x="545" y="225"/>
                      <a:pt x="545" y="225"/>
                    </a:cubicBezTo>
                    <a:cubicBezTo>
                      <a:pt x="540" y="226"/>
                      <a:pt x="540" y="226"/>
                      <a:pt x="540" y="226"/>
                    </a:cubicBezTo>
                    <a:cubicBezTo>
                      <a:pt x="542" y="223"/>
                      <a:pt x="542" y="223"/>
                      <a:pt x="542" y="223"/>
                    </a:cubicBezTo>
                    <a:cubicBezTo>
                      <a:pt x="542" y="221"/>
                      <a:pt x="542" y="221"/>
                      <a:pt x="542" y="221"/>
                    </a:cubicBezTo>
                    <a:cubicBezTo>
                      <a:pt x="540" y="220"/>
                      <a:pt x="540" y="220"/>
                      <a:pt x="540" y="220"/>
                    </a:cubicBezTo>
                    <a:cubicBezTo>
                      <a:pt x="537" y="219"/>
                      <a:pt x="537" y="219"/>
                      <a:pt x="537" y="219"/>
                    </a:cubicBezTo>
                    <a:cubicBezTo>
                      <a:pt x="536" y="217"/>
                      <a:pt x="536" y="217"/>
                      <a:pt x="536" y="217"/>
                    </a:cubicBezTo>
                    <a:cubicBezTo>
                      <a:pt x="536" y="217"/>
                      <a:pt x="536" y="217"/>
                      <a:pt x="536" y="217"/>
                    </a:cubicBezTo>
                    <a:cubicBezTo>
                      <a:pt x="537" y="216"/>
                      <a:pt x="537" y="215"/>
                      <a:pt x="537" y="215"/>
                    </a:cubicBezTo>
                    <a:cubicBezTo>
                      <a:pt x="534" y="215"/>
                      <a:pt x="534" y="215"/>
                      <a:pt x="534" y="215"/>
                    </a:cubicBezTo>
                    <a:cubicBezTo>
                      <a:pt x="535" y="213"/>
                      <a:pt x="535" y="213"/>
                      <a:pt x="535" y="213"/>
                    </a:cubicBezTo>
                    <a:cubicBezTo>
                      <a:pt x="533" y="212"/>
                      <a:pt x="533" y="212"/>
                      <a:pt x="533" y="212"/>
                    </a:cubicBezTo>
                    <a:cubicBezTo>
                      <a:pt x="537" y="212"/>
                      <a:pt x="537" y="212"/>
                      <a:pt x="537" y="212"/>
                    </a:cubicBezTo>
                    <a:cubicBezTo>
                      <a:pt x="541" y="210"/>
                      <a:pt x="541" y="210"/>
                      <a:pt x="541" y="210"/>
                    </a:cubicBezTo>
                    <a:cubicBezTo>
                      <a:pt x="541" y="208"/>
                      <a:pt x="541" y="208"/>
                      <a:pt x="541" y="208"/>
                    </a:cubicBezTo>
                    <a:cubicBezTo>
                      <a:pt x="539" y="206"/>
                      <a:pt x="539" y="206"/>
                      <a:pt x="539" y="206"/>
                    </a:cubicBezTo>
                    <a:cubicBezTo>
                      <a:pt x="536" y="204"/>
                      <a:pt x="536" y="204"/>
                      <a:pt x="536" y="204"/>
                    </a:cubicBezTo>
                    <a:cubicBezTo>
                      <a:pt x="540" y="204"/>
                      <a:pt x="540" y="204"/>
                      <a:pt x="540" y="204"/>
                    </a:cubicBezTo>
                    <a:cubicBezTo>
                      <a:pt x="541" y="202"/>
                      <a:pt x="541" y="202"/>
                      <a:pt x="541" y="202"/>
                    </a:cubicBezTo>
                    <a:cubicBezTo>
                      <a:pt x="538" y="201"/>
                      <a:pt x="538" y="201"/>
                      <a:pt x="538" y="201"/>
                    </a:cubicBezTo>
                    <a:cubicBezTo>
                      <a:pt x="540" y="200"/>
                      <a:pt x="540" y="200"/>
                      <a:pt x="540" y="200"/>
                    </a:cubicBezTo>
                    <a:cubicBezTo>
                      <a:pt x="540" y="199"/>
                      <a:pt x="540" y="199"/>
                      <a:pt x="540" y="199"/>
                    </a:cubicBezTo>
                    <a:cubicBezTo>
                      <a:pt x="532" y="200"/>
                      <a:pt x="532" y="200"/>
                      <a:pt x="532" y="200"/>
                    </a:cubicBezTo>
                    <a:cubicBezTo>
                      <a:pt x="539" y="197"/>
                      <a:pt x="539" y="197"/>
                      <a:pt x="539" y="197"/>
                    </a:cubicBezTo>
                    <a:cubicBezTo>
                      <a:pt x="540" y="196"/>
                      <a:pt x="540" y="196"/>
                      <a:pt x="540" y="196"/>
                    </a:cubicBezTo>
                    <a:cubicBezTo>
                      <a:pt x="533" y="196"/>
                      <a:pt x="533" y="196"/>
                      <a:pt x="533" y="196"/>
                    </a:cubicBezTo>
                    <a:cubicBezTo>
                      <a:pt x="538" y="194"/>
                      <a:pt x="538" y="194"/>
                      <a:pt x="538" y="194"/>
                    </a:cubicBezTo>
                    <a:cubicBezTo>
                      <a:pt x="537" y="192"/>
                      <a:pt x="537" y="192"/>
                      <a:pt x="537" y="192"/>
                    </a:cubicBezTo>
                    <a:cubicBezTo>
                      <a:pt x="533" y="191"/>
                      <a:pt x="533" y="191"/>
                      <a:pt x="533" y="191"/>
                    </a:cubicBezTo>
                    <a:cubicBezTo>
                      <a:pt x="537" y="190"/>
                      <a:pt x="537" y="190"/>
                      <a:pt x="537" y="190"/>
                    </a:cubicBezTo>
                    <a:cubicBezTo>
                      <a:pt x="536" y="188"/>
                      <a:pt x="536" y="188"/>
                      <a:pt x="536" y="188"/>
                    </a:cubicBezTo>
                    <a:cubicBezTo>
                      <a:pt x="535" y="186"/>
                      <a:pt x="535" y="186"/>
                      <a:pt x="535" y="186"/>
                    </a:cubicBezTo>
                    <a:cubicBezTo>
                      <a:pt x="536" y="184"/>
                      <a:pt x="536" y="184"/>
                      <a:pt x="536" y="184"/>
                    </a:cubicBezTo>
                    <a:cubicBezTo>
                      <a:pt x="534" y="183"/>
                      <a:pt x="534" y="183"/>
                      <a:pt x="534" y="183"/>
                    </a:cubicBezTo>
                    <a:cubicBezTo>
                      <a:pt x="536" y="179"/>
                      <a:pt x="536" y="179"/>
                      <a:pt x="536" y="179"/>
                    </a:cubicBezTo>
                    <a:cubicBezTo>
                      <a:pt x="535" y="177"/>
                      <a:pt x="535" y="177"/>
                      <a:pt x="535" y="177"/>
                    </a:cubicBezTo>
                    <a:cubicBezTo>
                      <a:pt x="533" y="179"/>
                      <a:pt x="533" y="179"/>
                      <a:pt x="533" y="179"/>
                    </a:cubicBezTo>
                    <a:cubicBezTo>
                      <a:pt x="530" y="183"/>
                      <a:pt x="530" y="183"/>
                      <a:pt x="530" y="183"/>
                    </a:cubicBezTo>
                    <a:cubicBezTo>
                      <a:pt x="527" y="184"/>
                      <a:pt x="527" y="184"/>
                      <a:pt x="527" y="184"/>
                    </a:cubicBezTo>
                    <a:cubicBezTo>
                      <a:pt x="526" y="186"/>
                      <a:pt x="526" y="186"/>
                      <a:pt x="526" y="186"/>
                    </a:cubicBezTo>
                    <a:cubicBezTo>
                      <a:pt x="527" y="187"/>
                      <a:pt x="527" y="187"/>
                      <a:pt x="527" y="187"/>
                    </a:cubicBezTo>
                    <a:cubicBezTo>
                      <a:pt x="524" y="188"/>
                      <a:pt x="524" y="188"/>
                      <a:pt x="524" y="188"/>
                    </a:cubicBezTo>
                    <a:cubicBezTo>
                      <a:pt x="522" y="190"/>
                      <a:pt x="522" y="190"/>
                      <a:pt x="522" y="190"/>
                    </a:cubicBezTo>
                    <a:cubicBezTo>
                      <a:pt x="523" y="191"/>
                      <a:pt x="523" y="191"/>
                      <a:pt x="523" y="191"/>
                    </a:cubicBezTo>
                    <a:cubicBezTo>
                      <a:pt x="518" y="191"/>
                      <a:pt x="518" y="191"/>
                      <a:pt x="518" y="191"/>
                    </a:cubicBezTo>
                    <a:cubicBezTo>
                      <a:pt x="519" y="194"/>
                      <a:pt x="519" y="194"/>
                      <a:pt x="519" y="194"/>
                    </a:cubicBezTo>
                    <a:cubicBezTo>
                      <a:pt x="518" y="194"/>
                      <a:pt x="518" y="194"/>
                      <a:pt x="518" y="194"/>
                    </a:cubicBezTo>
                    <a:cubicBezTo>
                      <a:pt x="517" y="195"/>
                      <a:pt x="517" y="195"/>
                      <a:pt x="517" y="195"/>
                    </a:cubicBezTo>
                    <a:cubicBezTo>
                      <a:pt x="515" y="198"/>
                      <a:pt x="515" y="198"/>
                      <a:pt x="515" y="198"/>
                    </a:cubicBezTo>
                    <a:cubicBezTo>
                      <a:pt x="516" y="195"/>
                      <a:pt x="516" y="195"/>
                      <a:pt x="516" y="195"/>
                    </a:cubicBezTo>
                    <a:cubicBezTo>
                      <a:pt x="515" y="193"/>
                      <a:pt x="515" y="193"/>
                      <a:pt x="515" y="193"/>
                    </a:cubicBezTo>
                    <a:cubicBezTo>
                      <a:pt x="513" y="194"/>
                      <a:pt x="513" y="194"/>
                      <a:pt x="513" y="194"/>
                    </a:cubicBezTo>
                    <a:cubicBezTo>
                      <a:pt x="511" y="196"/>
                      <a:pt x="511" y="196"/>
                      <a:pt x="511" y="196"/>
                    </a:cubicBezTo>
                    <a:cubicBezTo>
                      <a:pt x="506" y="198"/>
                      <a:pt x="506" y="198"/>
                      <a:pt x="506" y="198"/>
                    </a:cubicBezTo>
                    <a:cubicBezTo>
                      <a:pt x="506" y="198"/>
                      <a:pt x="504" y="199"/>
                      <a:pt x="503" y="199"/>
                    </a:cubicBezTo>
                    <a:cubicBezTo>
                      <a:pt x="502" y="200"/>
                      <a:pt x="503" y="197"/>
                      <a:pt x="503" y="197"/>
                    </a:cubicBezTo>
                    <a:cubicBezTo>
                      <a:pt x="502" y="196"/>
                      <a:pt x="502" y="196"/>
                      <a:pt x="502" y="196"/>
                    </a:cubicBezTo>
                    <a:cubicBezTo>
                      <a:pt x="500" y="199"/>
                      <a:pt x="500" y="199"/>
                      <a:pt x="500" y="199"/>
                    </a:cubicBezTo>
                    <a:cubicBezTo>
                      <a:pt x="500" y="195"/>
                      <a:pt x="500" y="195"/>
                      <a:pt x="500" y="195"/>
                    </a:cubicBezTo>
                    <a:cubicBezTo>
                      <a:pt x="498" y="200"/>
                      <a:pt x="498" y="200"/>
                      <a:pt x="498" y="200"/>
                    </a:cubicBezTo>
                    <a:cubicBezTo>
                      <a:pt x="494" y="201"/>
                      <a:pt x="494" y="201"/>
                      <a:pt x="494" y="201"/>
                    </a:cubicBezTo>
                    <a:cubicBezTo>
                      <a:pt x="499" y="197"/>
                      <a:pt x="499" y="197"/>
                      <a:pt x="499" y="197"/>
                    </a:cubicBezTo>
                    <a:cubicBezTo>
                      <a:pt x="499" y="193"/>
                      <a:pt x="499" y="193"/>
                      <a:pt x="499" y="193"/>
                    </a:cubicBezTo>
                    <a:cubicBezTo>
                      <a:pt x="494" y="193"/>
                      <a:pt x="494" y="193"/>
                      <a:pt x="494" y="193"/>
                    </a:cubicBezTo>
                    <a:cubicBezTo>
                      <a:pt x="490" y="194"/>
                      <a:pt x="490" y="194"/>
                      <a:pt x="490" y="194"/>
                    </a:cubicBezTo>
                    <a:cubicBezTo>
                      <a:pt x="492" y="193"/>
                      <a:pt x="492" y="193"/>
                      <a:pt x="492" y="193"/>
                    </a:cubicBezTo>
                    <a:cubicBezTo>
                      <a:pt x="494" y="190"/>
                      <a:pt x="494" y="190"/>
                      <a:pt x="494" y="190"/>
                    </a:cubicBezTo>
                    <a:cubicBezTo>
                      <a:pt x="496" y="188"/>
                      <a:pt x="496" y="188"/>
                      <a:pt x="496" y="188"/>
                    </a:cubicBezTo>
                    <a:cubicBezTo>
                      <a:pt x="494" y="187"/>
                      <a:pt x="494" y="187"/>
                      <a:pt x="494" y="187"/>
                    </a:cubicBezTo>
                    <a:cubicBezTo>
                      <a:pt x="495" y="182"/>
                      <a:pt x="495" y="182"/>
                      <a:pt x="495" y="182"/>
                    </a:cubicBezTo>
                    <a:cubicBezTo>
                      <a:pt x="497" y="180"/>
                      <a:pt x="497" y="180"/>
                      <a:pt x="497" y="180"/>
                    </a:cubicBezTo>
                    <a:cubicBezTo>
                      <a:pt x="498" y="181"/>
                      <a:pt x="498" y="181"/>
                      <a:pt x="498" y="181"/>
                    </a:cubicBezTo>
                    <a:cubicBezTo>
                      <a:pt x="500" y="177"/>
                      <a:pt x="500" y="177"/>
                      <a:pt x="500" y="177"/>
                    </a:cubicBezTo>
                    <a:cubicBezTo>
                      <a:pt x="504" y="175"/>
                      <a:pt x="504" y="175"/>
                      <a:pt x="504" y="175"/>
                    </a:cubicBezTo>
                    <a:cubicBezTo>
                      <a:pt x="504" y="172"/>
                      <a:pt x="504" y="172"/>
                      <a:pt x="504" y="172"/>
                    </a:cubicBezTo>
                    <a:cubicBezTo>
                      <a:pt x="502" y="174"/>
                      <a:pt x="502" y="174"/>
                      <a:pt x="502" y="174"/>
                    </a:cubicBezTo>
                    <a:cubicBezTo>
                      <a:pt x="500" y="174"/>
                      <a:pt x="500" y="174"/>
                      <a:pt x="500" y="174"/>
                    </a:cubicBezTo>
                    <a:cubicBezTo>
                      <a:pt x="499" y="172"/>
                      <a:pt x="499" y="172"/>
                      <a:pt x="499" y="172"/>
                    </a:cubicBezTo>
                    <a:cubicBezTo>
                      <a:pt x="497" y="172"/>
                      <a:pt x="497" y="172"/>
                      <a:pt x="497" y="172"/>
                    </a:cubicBezTo>
                    <a:cubicBezTo>
                      <a:pt x="493" y="170"/>
                      <a:pt x="493" y="170"/>
                      <a:pt x="493" y="170"/>
                    </a:cubicBezTo>
                    <a:cubicBezTo>
                      <a:pt x="491" y="170"/>
                      <a:pt x="491" y="170"/>
                      <a:pt x="491" y="170"/>
                    </a:cubicBezTo>
                    <a:cubicBezTo>
                      <a:pt x="490" y="168"/>
                      <a:pt x="490" y="168"/>
                      <a:pt x="490" y="168"/>
                    </a:cubicBezTo>
                    <a:cubicBezTo>
                      <a:pt x="492" y="167"/>
                      <a:pt x="492" y="167"/>
                      <a:pt x="492" y="167"/>
                    </a:cubicBezTo>
                    <a:cubicBezTo>
                      <a:pt x="491" y="166"/>
                      <a:pt x="491" y="166"/>
                      <a:pt x="491" y="166"/>
                    </a:cubicBezTo>
                    <a:cubicBezTo>
                      <a:pt x="487" y="166"/>
                      <a:pt x="487" y="166"/>
                      <a:pt x="487" y="166"/>
                    </a:cubicBezTo>
                    <a:cubicBezTo>
                      <a:pt x="488" y="165"/>
                      <a:pt x="488" y="165"/>
                      <a:pt x="488" y="165"/>
                    </a:cubicBezTo>
                    <a:cubicBezTo>
                      <a:pt x="484" y="161"/>
                      <a:pt x="484" y="161"/>
                      <a:pt x="484" y="161"/>
                    </a:cubicBezTo>
                    <a:cubicBezTo>
                      <a:pt x="480" y="162"/>
                      <a:pt x="480" y="162"/>
                      <a:pt x="480" y="162"/>
                    </a:cubicBezTo>
                    <a:cubicBezTo>
                      <a:pt x="476" y="162"/>
                      <a:pt x="476" y="162"/>
                      <a:pt x="476" y="162"/>
                    </a:cubicBezTo>
                    <a:cubicBezTo>
                      <a:pt x="475" y="163"/>
                      <a:pt x="475" y="163"/>
                      <a:pt x="475" y="163"/>
                    </a:cubicBezTo>
                    <a:cubicBezTo>
                      <a:pt x="471" y="161"/>
                      <a:pt x="471" y="161"/>
                      <a:pt x="471" y="161"/>
                    </a:cubicBezTo>
                    <a:cubicBezTo>
                      <a:pt x="469" y="162"/>
                      <a:pt x="469" y="162"/>
                      <a:pt x="469" y="162"/>
                    </a:cubicBezTo>
                    <a:cubicBezTo>
                      <a:pt x="467" y="161"/>
                      <a:pt x="467" y="161"/>
                      <a:pt x="467" y="161"/>
                    </a:cubicBezTo>
                    <a:cubicBezTo>
                      <a:pt x="465" y="160"/>
                      <a:pt x="465" y="160"/>
                      <a:pt x="465" y="160"/>
                    </a:cubicBezTo>
                    <a:cubicBezTo>
                      <a:pt x="464" y="159"/>
                      <a:pt x="464" y="159"/>
                      <a:pt x="464" y="159"/>
                    </a:cubicBezTo>
                    <a:cubicBezTo>
                      <a:pt x="458" y="159"/>
                      <a:pt x="458" y="159"/>
                      <a:pt x="458" y="159"/>
                    </a:cubicBezTo>
                    <a:cubicBezTo>
                      <a:pt x="456" y="161"/>
                      <a:pt x="456" y="161"/>
                      <a:pt x="456" y="161"/>
                    </a:cubicBezTo>
                    <a:cubicBezTo>
                      <a:pt x="452" y="162"/>
                      <a:pt x="452" y="162"/>
                      <a:pt x="452" y="162"/>
                    </a:cubicBezTo>
                    <a:cubicBezTo>
                      <a:pt x="450" y="167"/>
                      <a:pt x="450" y="167"/>
                      <a:pt x="450" y="167"/>
                    </a:cubicBezTo>
                    <a:cubicBezTo>
                      <a:pt x="452" y="168"/>
                      <a:pt x="452" y="168"/>
                      <a:pt x="452" y="168"/>
                    </a:cubicBezTo>
                    <a:cubicBezTo>
                      <a:pt x="450" y="169"/>
                      <a:pt x="450" y="169"/>
                      <a:pt x="450" y="169"/>
                    </a:cubicBezTo>
                    <a:cubicBezTo>
                      <a:pt x="447" y="172"/>
                      <a:pt x="447" y="172"/>
                      <a:pt x="447" y="172"/>
                    </a:cubicBezTo>
                    <a:cubicBezTo>
                      <a:pt x="444" y="175"/>
                      <a:pt x="444" y="175"/>
                      <a:pt x="444" y="175"/>
                    </a:cubicBezTo>
                    <a:cubicBezTo>
                      <a:pt x="446" y="175"/>
                      <a:pt x="446" y="175"/>
                      <a:pt x="446" y="175"/>
                    </a:cubicBezTo>
                    <a:cubicBezTo>
                      <a:pt x="445" y="176"/>
                      <a:pt x="445" y="176"/>
                      <a:pt x="445" y="176"/>
                    </a:cubicBezTo>
                    <a:cubicBezTo>
                      <a:pt x="446" y="178"/>
                      <a:pt x="446" y="178"/>
                      <a:pt x="446" y="178"/>
                    </a:cubicBezTo>
                    <a:cubicBezTo>
                      <a:pt x="444" y="179"/>
                      <a:pt x="444" y="179"/>
                      <a:pt x="444" y="179"/>
                    </a:cubicBezTo>
                    <a:cubicBezTo>
                      <a:pt x="444" y="182"/>
                      <a:pt x="444" y="182"/>
                      <a:pt x="444" y="182"/>
                    </a:cubicBezTo>
                    <a:cubicBezTo>
                      <a:pt x="442" y="185"/>
                      <a:pt x="442" y="185"/>
                      <a:pt x="442" y="185"/>
                    </a:cubicBezTo>
                    <a:cubicBezTo>
                      <a:pt x="440" y="185"/>
                      <a:pt x="440" y="185"/>
                      <a:pt x="440" y="185"/>
                    </a:cubicBezTo>
                    <a:cubicBezTo>
                      <a:pt x="437" y="189"/>
                      <a:pt x="437" y="189"/>
                      <a:pt x="437" y="189"/>
                    </a:cubicBezTo>
                    <a:cubicBezTo>
                      <a:pt x="431" y="192"/>
                      <a:pt x="431" y="192"/>
                      <a:pt x="431" y="192"/>
                    </a:cubicBezTo>
                    <a:cubicBezTo>
                      <a:pt x="429" y="195"/>
                      <a:pt x="429" y="195"/>
                      <a:pt x="429" y="195"/>
                    </a:cubicBezTo>
                    <a:cubicBezTo>
                      <a:pt x="430" y="198"/>
                      <a:pt x="430" y="198"/>
                      <a:pt x="430" y="198"/>
                    </a:cubicBezTo>
                    <a:cubicBezTo>
                      <a:pt x="432" y="199"/>
                      <a:pt x="432" y="199"/>
                      <a:pt x="432" y="199"/>
                    </a:cubicBezTo>
                    <a:cubicBezTo>
                      <a:pt x="434" y="202"/>
                      <a:pt x="434" y="202"/>
                      <a:pt x="434" y="202"/>
                    </a:cubicBezTo>
                    <a:cubicBezTo>
                      <a:pt x="433" y="209"/>
                      <a:pt x="433" y="209"/>
                      <a:pt x="433" y="209"/>
                    </a:cubicBezTo>
                    <a:cubicBezTo>
                      <a:pt x="433" y="209"/>
                      <a:pt x="429" y="215"/>
                      <a:pt x="428" y="217"/>
                    </a:cubicBezTo>
                    <a:cubicBezTo>
                      <a:pt x="427" y="217"/>
                      <a:pt x="427" y="217"/>
                      <a:pt x="427" y="217"/>
                    </a:cubicBezTo>
                    <a:cubicBezTo>
                      <a:pt x="421" y="222"/>
                      <a:pt x="421" y="222"/>
                      <a:pt x="421" y="222"/>
                    </a:cubicBezTo>
                    <a:cubicBezTo>
                      <a:pt x="412" y="228"/>
                      <a:pt x="412" y="228"/>
                      <a:pt x="412" y="228"/>
                    </a:cubicBezTo>
                    <a:cubicBezTo>
                      <a:pt x="402" y="231"/>
                      <a:pt x="402" y="231"/>
                      <a:pt x="402" y="231"/>
                    </a:cubicBezTo>
                    <a:cubicBezTo>
                      <a:pt x="398" y="232"/>
                      <a:pt x="398" y="232"/>
                      <a:pt x="398" y="232"/>
                    </a:cubicBezTo>
                    <a:cubicBezTo>
                      <a:pt x="398" y="235"/>
                      <a:pt x="398" y="235"/>
                      <a:pt x="398" y="235"/>
                    </a:cubicBezTo>
                    <a:cubicBezTo>
                      <a:pt x="399" y="236"/>
                      <a:pt x="399" y="236"/>
                      <a:pt x="399" y="236"/>
                    </a:cubicBezTo>
                    <a:cubicBezTo>
                      <a:pt x="398" y="238"/>
                      <a:pt x="398" y="238"/>
                      <a:pt x="398" y="238"/>
                    </a:cubicBezTo>
                    <a:cubicBezTo>
                      <a:pt x="398" y="240"/>
                      <a:pt x="398" y="240"/>
                      <a:pt x="398" y="240"/>
                    </a:cubicBezTo>
                    <a:cubicBezTo>
                      <a:pt x="395" y="244"/>
                      <a:pt x="395" y="244"/>
                      <a:pt x="395" y="244"/>
                    </a:cubicBezTo>
                    <a:cubicBezTo>
                      <a:pt x="394" y="250"/>
                      <a:pt x="394" y="250"/>
                      <a:pt x="394" y="250"/>
                    </a:cubicBezTo>
                    <a:cubicBezTo>
                      <a:pt x="393" y="253"/>
                      <a:pt x="393" y="253"/>
                      <a:pt x="393" y="253"/>
                    </a:cubicBezTo>
                    <a:cubicBezTo>
                      <a:pt x="388" y="259"/>
                      <a:pt x="388" y="259"/>
                      <a:pt x="388" y="259"/>
                    </a:cubicBezTo>
                    <a:cubicBezTo>
                      <a:pt x="387" y="262"/>
                      <a:pt x="387" y="262"/>
                      <a:pt x="387" y="262"/>
                    </a:cubicBezTo>
                    <a:cubicBezTo>
                      <a:pt x="387" y="266"/>
                      <a:pt x="387" y="266"/>
                      <a:pt x="387" y="266"/>
                    </a:cubicBezTo>
                    <a:cubicBezTo>
                      <a:pt x="386" y="265"/>
                      <a:pt x="386" y="265"/>
                      <a:pt x="386" y="265"/>
                    </a:cubicBezTo>
                    <a:cubicBezTo>
                      <a:pt x="385" y="260"/>
                      <a:pt x="385" y="260"/>
                      <a:pt x="385" y="260"/>
                    </a:cubicBezTo>
                    <a:cubicBezTo>
                      <a:pt x="380" y="264"/>
                      <a:pt x="380" y="264"/>
                      <a:pt x="380" y="264"/>
                    </a:cubicBezTo>
                    <a:cubicBezTo>
                      <a:pt x="380" y="267"/>
                      <a:pt x="380" y="267"/>
                      <a:pt x="380" y="267"/>
                    </a:cubicBezTo>
                    <a:cubicBezTo>
                      <a:pt x="378" y="265"/>
                      <a:pt x="378" y="265"/>
                      <a:pt x="378" y="265"/>
                    </a:cubicBezTo>
                    <a:cubicBezTo>
                      <a:pt x="375" y="264"/>
                      <a:pt x="375" y="264"/>
                      <a:pt x="375" y="264"/>
                    </a:cubicBezTo>
                    <a:cubicBezTo>
                      <a:pt x="371" y="265"/>
                      <a:pt x="371" y="265"/>
                      <a:pt x="371" y="265"/>
                    </a:cubicBezTo>
                    <a:cubicBezTo>
                      <a:pt x="375" y="262"/>
                      <a:pt x="375" y="262"/>
                      <a:pt x="375" y="262"/>
                    </a:cubicBezTo>
                    <a:cubicBezTo>
                      <a:pt x="376" y="258"/>
                      <a:pt x="376" y="258"/>
                      <a:pt x="376" y="258"/>
                    </a:cubicBezTo>
                    <a:cubicBezTo>
                      <a:pt x="373" y="255"/>
                      <a:pt x="373" y="255"/>
                      <a:pt x="373" y="255"/>
                    </a:cubicBezTo>
                    <a:cubicBezTo>
                      <a:pt x="372" y="252"/>
                      <a:pt x="372" y="252"/>
                      <a:pt x="372" y="252"/>
                    </a:cubicBezTo>
                    <a:cubicBezTo>
                      <a:pt x="369" y="246"/>
                      <a:pt x="369" y="246"/>
                      <a:pt x="369" y="246"/>
                    </a:cubicBezTo>
                    <a:cubicBezTo>
                      <a:pt x="373" y="244"/>
                      <a:pt x="373" y="244"/>
                      <a:pt x="373" y="244"/>
                    </a:cubicBezTo>
                    <a:cubicBezTo>
                      <a:pt x="373" y="241"/>
                      <a:pt x="373" y="241"/>
                      <a:pt x="373" y="241"/>
                    </a:cubicBezTo>
                    <a:cubicBezTo>
                      <a:pt x="376" y="239"/>
                      <a:pt x="376" y="239"/>
                      <a:pt x="376" y="239"/>
                    </a:cubicBezTo>
                    <a:cubicBezTo>
                      <a:pt x="378" y="233"/>
                      <a:pt x="378" y="233"/>
                      <a:pt x="378" y="233"/>
                    </a:cubicBezTo>
                    <a:cubicBezTo>
                      <a:pt x="381" y="231"/>
                      <a:pt x="381" y="231"/>
                      <a:pt x="381" y="231"/>
                    </a:cubicBezTo>
                    <a:cubicBezTo>
                      <a:pt x="381" y="228"/>
                      <a:pt x="381" y="228"/>
                      <a:pt x="381" y="228"/>
                    </a:cubicBezTo>
                    <a:cubicBezTo>
                      <a:pt x="375" y="227"/>
                      <a:pt x="375" y="227"/>
                      <a:pt x="375" y="227"/>
                    </a:cubicBezTo>
                    <a:cubicBezTo>
                      <a:pt x="367" y="227"/>
                      <a:pt x="367" y="227"/>
                      <a:pt x="367" y="227"/>
                    </a:cubicBezTo>
                    <a:cubicBezTo>
                      <a:pt x="363" y="227"/>
                      <a:pt x="363" y="227"/>
                      <a:pt x="363" y="227"/>
                    </a:cubicBezTo>
                    <a:cubicBezTo>
                      <a:pt x="361" y="227"/>
                      <a:pt x="361" y="227"/>
                      <a:pt x="361" y="227"/>
                    </a:cubicBezTo>
                    <a:cubicBezTo>
                      <a:pt x="359" y="223"/>
                      <a:pt x="359" y="223"/>
                      <a:pt x="359" y="223"/>
                    </a:cubicBezTo>
                    <a:cubicBezTo>
                      <a:pt x="347" y="219"/>
                      <a:pt x="347" y="219"/>
                      <a:pt x="347" y="219"/>
                    </a:cubicBezTo>
                    <a:cubicBezTo>
                      <a:pt x="347" y="219"/>
                      <a:pt x="346" y="218"/>
                      <a:pt x="346" y="217"/>
                    </a:cubicBezTo>
                    <a:cubicBezTo>
                      <a:pt x="346" y="216"/>
                      <a:pt x="346" y="216"/>
                      <a:pt x="346" y="216"/>
                    </a:cubicBezTo>
                    <a:cubicBezTo>
                      <a:pt x="344" y="215"/>
                      <a:pt x="344" y="215"/>
                      <a:pt x="344" y="215"/>
                    </a:cubicBezTo>
                    <a:cubicBezTo>
                      <a:pt x="342" y="211"/>
                      <a:pt x="342" y="211"/>
                      <a:pt x="342" y="211"/>
                    </a:cubicBezTo>
                    <a:cubicBezTo>
                      <a:pt x="337" y="210"/>
                      <a:pt x="337" y="210"/>
                      <a:pt x="337" y="210"/>
                    </a:cubicBezTo>
                    <a:cubicBezTo>
                      <a:pt x="335" y="208"/>
                      <a:pt x="335" y="208"/>
                      <a:pt x="335" y="208"/>
                    </a:cubicBezTo>
                    <a:cubicBezTo>
                      <a:pt x="333" y="207"/>
                      <a:pt x="333" y="207"/>
                      <a:pt x="333" y="207"/>
                    </a:cubicBezTo>
                    <a:cubicBezTo>
                      <a:pt x="321" y="210"/>
                      <a:pt x="321" y="210"/>
                      <a:pt x="321" y="210"/>
                    </a:cubicBezTo>
                    <a:cubicBezTo>
                      <a:pt x="323" y="207"/>
                      <a:pt x="323" y="207"/>
                      <a:pt x="323" y="207"/>
                    </a:cubicBezTo>
                    <a:cubicBezTo>
                      <a:pt x="323" y="204"/>
                      <a:pt x="323" y="204"/>
                      <a:pt x="323" y="204"/>
                    </a:cubicBezTo>
                    <a:cubicBezTo>
                      <a:pt x="325" y="200"/>
                      <a:pt x="325" y="200"/>
                      <a:pt x="325" y="200"/>
                    </a:cubicBezTo>
                    <a:cubicBezTo>
                      <a:pt x="326" y="194"/>
                      <a:pt x="326" y="194"/>
                      <a:pt x="326" y="194"/>
                    </a:cubicBezTo>
                    <a:cubicBezTo>
                      <a:pt x="322" y="194"/>
                      <a:pt x="322" y="194"/>
                      <a:pt x="322" y="194"/>
                    </a:cubicBezTo>
                    <a:cubicBezTo>
                      <a:pt x="318" y="194"/>
                      <a:pt x="318" y="194"/>
                      <a:pt x="318" y="194"/>
                    </a:cubicBezTo>
                    <a:cubicBezTo>
                      <a:pt x="317" y="192"/>
                      <a:pt x="317" y="192"/>
                      <a:pt x="317" y="192"/>
                    </a:cubicBezTo>
                    <a:cubicBezTo>
                      <a:pt x="320" y="189"/>
                      <a:pt x="320" y="189"/>
                      <a:pt x="320" y="189"/>
                    </a:cubicBezTo>
                    <a:cubicBezTo>
                      <a:pt x="326" y="182"/>
                      <a:pt x="326" y="182"/>
                      <a:pt x="326" y="182"/>
                    </a:cubicBezTo>
                    <a:cubicBezTo>
                      <a:pt x="328" y="178"/>
                      <a:pt x="328" y="178"/>
                      <a:pt x="328" y="178"/>
                    </a:cubicBezTo>
                    <a:cubicBezTo>
                      <a:pt x="337" y="173"/>
                      <a:pt x="337" y="173"/>
                      <a:pt x="337" y="173"/>
                    </a:cubicBezTo>
                    <a:cubicBezTo>
                      <a:pt x="339" y="171"/>
                      <a:pt x="339" y="171"/>
                      <a:pt x="339" y="171"/>
                    </a:cubicBezTo>
                    <a:cubicBezTo>
                      <a:pt x="346" y="167"/>
                      <a:pt x="346" y="167"/>
                      <a:pt x="346" y="167"/>
                    </a:cubicBezTo>
                    <a:cubicBezTo>
                      <a:pt x="345" y="165"/>
                      <a:pt x="345" y="165"/>
                      <a:pt x="345" y="165"/>
                    </a:cubicBezTo>
                    <a:cubicBezTo>
                      <a:pt x="348" y="166"/>
                      <a:pt x="348" y="166"/>
                      <a:pt x="348" y="166"/>
                    </a:cubicBezTo>
                    <a:cubicBezTo>
                      <a:pt x="349" y="164"/>
                      <a:pt x="349" y="164"/>
                      <a:pt x="349" y="164"/>
                    </a:cubicBezTo>
                    <a:cubicBezTo>
                      <a:pt x="354" y="162"/>
                      <a:pt x="354" y="162"/>
                      <a:pt x="354" y="162"/>
                    </a:cubicBezTo>
                    <a:cubicBezTo>
                      <a:pt x="357" y="160"/>
                      <a:pt x="357" y="160"/>
                      <a:pt x="357" y="160"/>
                    </a:cubicBezTo>
                    <a:cubicBezTo>
                      <a:pt x="361" y="160"/>
                      <a:pt x="361" y="160"/>
                      <a:pt x="361" y="160"/>
                    </a:cubicBezTo>
                    <a:cubicBezTo>
                      <a:pt x="359" y="157"/>
                      <a:pt x="359" y="157"/>
                      <a:pt x="359" y="157"/>
                    </a:cubicBezTo>
                    <a:cubicBezTo>
                      <a:pt x="361" y="157"/>
                      <a:pt x="361" y="157"/>
                      <a:pt x="361" y="157"/>
                    </a:cubicBezTo>
                    <a:cubicBezTo>
                      <a:pt x="368" y="158"/>
                      <a:pt x="368" y="158"/>
                      <a:pt x="368" y="158"/>
                    </a:cubicBezTo>
                    <a:cubicBezTo>
                      <a:pt x="369" y="157"/>
                      <a:pt x="369" y="157"/>
                      <a:pt x="369" y="157"/>
                    </a:cubicBezTo>
                    <a:cubicBezTo>
                      <a:pt x="372" y="155"/>
                      <a:pt x="372" y="155"/>
                      <a:pt x="372" y="155"/>
                    </a:cubicBezTo>
                    <a:cubicBezTo>
                      <a:pt x="373" y="153"/>
                      <a:pt x="373" y="153"/>
                      <a:pt x="373" y="153"/>
                    </a:cubicBezTo>
                    <a:cubicBezTo>
                      <a:pt x="370" y="151"/>
                      <a:pt x="370" y="151"/>
                      <a:pt x="370" y="151"/>
                    </a:cubicBezTo>
                    <a:cubicBezTo>
                      <a:pt x="366" y="150"/>
                      <a:pt x="366" y="150"/>
                      <a:pt x="366" y="150"/>
                    </a:cubicBezTo>
                    <a:cubicBezTo>
                      <a:pt x="359" y="147"/>
                      <a:pt x="359" y="147"/>
                      <a:pt x="359" y="147"/>
                    </a:cubicBezTo>
                    <a:cubicBezTo>
                      <a:pt x="361" y="146"/>
                      <a:pt x="361" y="146"/>
                      <a:pt x="361" y="146"/>
                    </a:cubicBezTo>
                    <a:cubicBezTo>
                      <a:pt x="362" y="147"/>
                      <a:pt x="362" y="147"/>
                      <a:pt x="362" y="147"/>
                    </a:cubicBezTo>
                    <a:cubicBezTo>
                      <a:pt x="366" y="149"/>
                      <a:pt x="366" y="149"/>
                      <a:pt x="366" y="149"/>
                    </a:cubicBezTo>
                    <a:cubicBezTo>
                      <a:pt x="373" y="149"/>
                      <a:pt x="373" y="149"/>
                      <a:pt x="373" y="149"/>
                    </a:cubicBezTo>
                    <a:cubicBezTo>
                      <a:pt x="375" y="150"/>
                      <a:pt x="375" y="150"/>
                      <a:pt x="375" y="150"/>
                    </a:cubicBezTo>
                    <a:cubicBezTo>
                      <a:pt x="382" y="149"/>
                      <a:pt x="382" y="149"/>
                      <a:pt x="382" y="149"/>
                    </a:cubicBezTo>
                    <a:cubicBezTo>
                      <a:pt x="386" y="145"/>
                      <a:pt x="386" y="145"/>
                      <a:pt x="386" y="145"/>
                    </a:cubicBezTo>
                    <a:cubicBezTo>
                      <a:pt x="388" y="147"/>
                      <a:pt x="388" y="147"/>
                      <a:pt x="388" y="147"/>
                    </a:cubicBezTo>
                    <a:cubicBezTo>
                      <a:pt x="392" y="147"/>
                      <a:pt x="392" y="147"/>
                      <a:pt x="392" y="147"/>
                    </a:cubicBezTo>
                    <a:cubicBezTo>
                      <a:pt x="395" y="145"/>
                      <a:pt x="395" y="145"/>
                      <a:pt x="395" y="145"/>
                    </a:cubicBezTo>
                    <a:cubicBezTo>
                      <a:pt x="406" y="141"/>
                      <a:pt x="406" y="141"/>
                      <a:pt x="406" y="141"/>
                    </a:cubicBezTo>
                    <a:cubicBezTo>
                      <a:pt x="409" y="138"/>
                      <a:pt x="409" y="138"/>
                      <a:pt x="409" y="138"/>
                    </a:cubicBezTo>
                    <a:cubicBezTo>
                      <a:pt x="411" y="136"/>
                      <a:pt x="411" y="136"/>
                      <a:pt x="411" y="136"/>
                    </a:cubicBezTo>
                    <a:cubicBezTo>
                      <a:pt x="407" y="136"/>
                      <a:pt x="407" y="136"/>
                      <a:pt x="407" y="136"/>
                    </a:cubicBezTo>
                    <a:cubicBezTo>
                      <a:pt x="399" y="135"/>
                      <a:pt x="399" y="135"/>
                      <a:pt x="399" y="135"/>
                    </a:cubicBezTo>
                    <a:cubicBezTo>
                      <a:pt x="397" y="133"/>
                      <a:pt x="397" y="133"/>
                      <a:pt x="397" y="133"/>
                    </a:cubicBezTo>
                    <a:cubicBezTo>
                      <a:pt x="394" y="131"/>
                      <a:pt x="394" y="131"/>
                      <a:pt x="394" y="131"/>
                    </a:cubicBezTo>
                    <a:cubicBezTo>
                      <a:pt x="397" y="131"/>
                      <a:pt x="397" y="131"/>
                      <a:pt x="397" y="131"/>
                    </a:cubicBezTo>
                    <a:cubicBezTo>
                      <a:pt x="402" y="131"/>
                      <a:pt x="402" y="131"/>
                      <a:pt x="402" y="131"/>
                    </a:cubicBezTo>
                    <a:cubicBezTo>
                      <a:pt x="408" y="135"/>
                      <a:pt x="408" y="135"/>
                      <a:pt x="408" y="135"/>
                    </a:cubicBezTo>
                    <a:cubicBezTo>
                      <a:pt x="411" y="135"/>
                      <a:pt x="411" y="135"/>
                      <a:pt x="411" y="135"/>
                    </a:cubicBezTo>
                    <a:cubicBezTo>
                      <a:pt x="414" y="134"/>
                      <a:pt x="414" y="134"/>
                      <a:pt x="414" y="134"/>
                    </a:cubicBezTo>
                    <a:cubicBezTo>
                      <a:pt x="425" y="128"/>
                      <a:pt x="425" y="128"/>
                      <a:pt x="425" y="128"/>
                    </a:cubicBezTo>
                    <a:cubicBezTo>
                      <a:pt x="425" y="127"/>
                      <a:pt x="425" y="127"/>
                      <a:pt x="425" y="127"/>
                    </a:cubicBezTo>
                    <a:cubicBezTo>
                      <a:pt x="422" y="126"/>
                      <a:pt x="422" y="126"/>
                      <a:pt x="422" y="126"/>
                    </a:cubicBezTo>
                    <a:cubicBezTo>
                      <a:pt x="425" y="124"/>
                      <a:pt x="425" y="124"/>
                      <a:pt x="425" y="124"/>
                    </a:cubicBezTo>
                    <a:cubicBezTo>
                      <a:pt x="432" y="126"/>
                      <a:pt x="432" y="126"/>
                      <a:pt x="432" y="126"/>
                    </a:cubicBezTo>
                    <a:cubicBezTo>
                      <a:pt x="432" y="128"/>
                      <a:pt x="432" y="128"/>
                      <a:pt x="432" y="128"/>
                    </a:cubicBezTo>
                    <a:cubicBezTo>
                      <a:pt x="436" y="127"/>
                      <a:pt x="436" y="127"/>
                      <a:pt x="436" y="127"/>
                    </a:cubicBezTo>
                    <a:cubicBezTo>
                      <a:pt x="441" y="128"/>
                      <a:pt x="441" y="128"/>
                      <a:pt x="441" y="128"/>
                    </a:cubicBezTo>
                    <a:cubicBezTo>
                      <a:pt x="440" y="126"/>
                      <a:pt x="440" y="126"/>
                      <a:pt x="440" y="126"/>
                    </a:cubicBezTo>
                    <a:cubicBezTo>
                      <a:pt x="438" y="123"/>
                      <a:pt x="438" y="123"/>
                      <a:pt x="438" y="123"/>
                    </a:cubicBezTo>
                    <a:cubicBezTo>
                      <a:pt x="435" y="124"/>
                      <a:pt x="435" y="124"/>
                      <a:pt x="435" y="124"/>
                    </a:cubicBezTo>
                    <a:cubicBezTo>
                      <a:pt x="434" y="122"/>
                      <a:pt x="434" y="122"/>
                      <a:pt x="434" y="122"/>
                    </a:cubicBezTo>
                    <a:cubicBezTo>
                      <a:pt x="439" y="121"/>
                      <a:pt x="439" y="121"/>
                      <a:pt x="439" y="121"/>
                    </a:cubicBezTo>
                    <a:cubicBezTo>
                      <a:pt x="442" y="124"/>
                      <a:pt x="442" y="124"/>
                      <a:pt x="442" y="124"/>
                    </a:cubicBezTo>
                    <a:cubicBezTo>
                      <a:pt x="443" y="126"/>
                      <a:pt x="443" y="126"/>
                      <a:pt x="443" y="126"/>
                    </a:cubicBezTo>
                    <a:cubicBezTo>
                      <a:pt x="454" y="123"/>
                      <a:pt x="454" y="123"/>
                      <a:pt x="454" y="123"/>
                    </a:cubicBezTo>
                    <a:cubicBezTo>
                      <a:pt x="455" y="121"/>
                      <a:pt x="455" y="121"/>
                      <a:pt x="455" y="121"/>
                    </a:cubicBezTo>
                    <a:cubicBezTo>
                      <a:pt x="459" y="121"/>
                      <a:pt x="459" y="121"/>
                      <a:pt x="459" y="121"/>
                    </a:cubicBezTo>
                    <a:cubicBezTo>
                      <a:pt x="463" y="116"/>
                      <a:pt x="463" y="116"/>
                      <a:pt x="463" y="116"/>
                    </a:cubicBezTo>
                    <a:cubicBezTo>
                      <a:pt x="462" y="113"/>
                      <a:pt x="462" y="113"/>
                      <a:pt x="462" y="113"/>
                    </a:cubicBezTo>
                    <a:cubicBezTo>
                      <a:pt x="462" y="111"/>
                      <a:pt x="462" y="111"/>
                      <a:pt x="462" y="111"/>
                    </a:cubicBezTo>
                    <a:cubicBezTo>
                      <a:pt x="461" y="110"/>
                      <a:pt x="461" y="110"/>
                      <a:pt x="461" y="110"/>
                    </a:cubicBezTo>
                    <a:cubicBezTo>
                      <a:pt x="463" y="106"/>
                      <a:pt x="463" y="106"/>
                      <a:pt x="463" y="106"/>
                    </a:cubicBezTo>
                    <a:cubicBezTo>
                      <a:pt x="463" y="108"/>
                      <a:pt x="463" y="108"/>
                      <a:pt x="463" y="108"/>
                    </a:cubicBezTo>
                    <a:cubicBezTo>
                      <a:pt x="465" y="110"/>
                      <a:pt x="465" y="110"/>
                      <a:pt x="465" y="110"/>
                    </a:cubicBezTo>
                    <a:cubicBezTo>
                      <a:pt x="471" y="108"/>
                      <a:pt x="471" y="108"/>
                      <a:pt x="471" y="108"/>
                    </a:cubicBezTo>
                    <a:cubicBezTo>
                      <a:pt x="471" y="107"/>
                      <a:pt x="471" y="107"/>
                      <a:pt x="471" y="107"/>
                    </a:cubicBezTo>
                    <a:cubicBezTo>
                      <a:pt x="469" y="107"/>
                      <a:pt x="469" y="107"/>
                      <a:pt x="469" y="107"/>
                    </a:cubicBezTo>
                    <a:cubicBezTo>
                      <a:pt x="466" y="108"/>
                      <a:pt x="466" y="108"/>
                      <a:pt x="466" y="108"/>
                    </a:cubicBezTo>
                    <a:cubicBezTo>
                      <a:pt x="465" y="107"/>
                      <a:pt x="465" y="107"/>
                      <a:pt x="465" y="107"/>
                    </a:cubicBezTo>
                    <a:cubicBezTo>
                      <a:pt x="466" y="106"/>
                      <a:pt x="466" y="106"/>
                      <a:pt x="466" y="106"/>
                    </a:cubicBezTo>
                    <a:cubicBezTo>
                      <a:pt x="474" y="104"/>
                      <a:pt x="474" y="104"/>
                      <a:pt x="474" y="104"/>
                    </a:cubicBezTo>
                    <a:cubicBezTo>
                      <a:pt x="475" y="102"/>
                      <a:pt x="475" y="102"/>
                      <a:pt x="475" y="102"/>
                    </a:cubicBezTo>
                    <a:cubicBezTo>
                      <a:pt x="474" y="101"/>
                      <a:pt x="474" y="101"/>
                      <a:pt x="474" y="101"/>
                    </a:cubicBezTo>
                    <a:cubicBezTo>
                      <a:pt x="474" y="100"/>
                      <a:pt x="474" y="100"/>
                      <a:pt x="474" y="100"/>
                    </a:cubicBezTo>
                    <a:cubicBezTo>
                      <a:pt x="469" y="100"/>
                      <a:pt x="469" y="100"/>
                      <a:pt x="469" y="100"/>
                    </a:cubicBezTo>
                    <a:cubicBezTo>
                      <a:pt x="468" y="99"/>
                      <a:pt x="468" y="99"/>
                      <a:pt x="468" y="99"/>
                    </a:cubicBezTo>
                    <a:cubicBezTo>
                      <a:pt x="464" y="98"/>
                      <a:pt x="464" y="98"/>
                      <a:pt x="464" y="98"/>
                    </a:cubicBezTo>
                    <a:cubicBezTo>
                      <a:pt x="460" y="98"/>
                      <a:pt x="460" y="98"/>
                      <a:pt x="460" y="98"/>
                    </a:cubicBezTo>
                    <a:cubicBezTo>
                      <a:pt x="457" y="98"/>
                      <a:pt x="457" y="98"/>
                      <a:pt x="457" y="98"/>
                    </a:cubicBezTo>
                    <a:cubicBezTo>
                      <a:pt x="454" y="98"/>
                      <a:pt x="454" y="98"/>
                      <a:pt x="454" y="98"/>
                    </a:cubicBezTo>
                    <a:cubicBezTo>
                      <a:pt x="451" y="101"/>
                      <a:pt x="451" y="101"/>
                      <a:pt x="451" y="101"/>
                    </a:cubicBezTo>
                    <a:cubicBezTo>
                      <a:pt x="451" y="103"/>
                      <a:pt x="451" y="103"/>
                      <a:pt x="451" y="103"/>
                    </a:cubicBezTo>
                    <a:cubicBezTo>
                      <a:pt x="452" y="104"/>
                      <a:pt x="452" y="104"/>
                      <a:pt x="452" y="104"/>
                    </a:cubicBezTo>
                    <a:cubicBezTo>
                      <a:pt x="449" y="106"/>
                      <a:pt x="449" y="106"/>
                      <a:pt x="449" y="106"/>
                    </a:cubicBezTo>
                    <a:cubicBezTo>
                      <a:pt x="446" y="106"/>
                      <a:pt x="446" y="106"/>
                      <a:pt x="446" y="106"/>
                    </a:cubicBezTo>
                    <a:cubicBezTo>
                      <a:pt x="444" y="107"/>
                      <a:pt x="444" y="107"/>
                      <a:pt x="444" y="107"/>
                    </a:cubicBezTo>
                    <a:cubicBezTo>
                      <a:pt x="439" y="112"/>
                      <a:pt x="439" y="112"/>
                      <a:pt x="439" y="112"/>
                    </a:cubicBezTo>
                    <a:cubicBezTo>
                      <a:pt x="433" y="115"/>
                      <a:pt x="433" y="115"/>
                      <a:pt x="433" y="115"/>
                    </a:cubicBezTo>
                    <a:cubicBezTo>
                      <a:pt x="432" y="116"/>
                      <a:pt x="432" y="116"/>
                      <a:pt x="432" y="116"/>
                    </a:cubicBezTo>
                    <a:cubicBezTo>
                      <a:pt x="431" y="117"/>
                      <a:pt x="431" y="117"/>
                      <a:pt x="431" y="117"/>
                    </a:cubicBezTo>
                    <a:cubicBezTo>
                      <a:pt x="428" y="118"/>
                      <a:pt x="428" y="118"/>
                      <a:pt x="428" y="118"/>
                    </a:cubicBezTo>
                    <a:cubicBezTo>
                      <a:pt x="426" y="118"/>
                      <a:pt x="426" y="118"/>
                      <a:pt x="426" y="118"/>
                    </a:cubicBezTo>
                    <a:cubicBezTo>
                      <a:pt x="423" y="119"/>
                      <a:pt x="423" y="119"/>
                      <a:pt x="423" y="119"/>
                    </a:cubicBezTo>
                    <a:cubicBezTo>
                      <a:pt x="423" y="118"/>
                      <a:pt x="423" y="118"/>
                      <a:pt x="423" y="118"/>
                    </a:cubicBezTo>
                    <a:cubicBezTo>
                      <a:pt x="423" y="114"/>
                      <a:pt x="423" y="114"/>
                      <a:pt x="423" y="114"/>
                    </a:cubicBezTo>
                    <a:cubicBezTo>
                      <a:pt x="425" y="111"/>
                      <a:pt x="425" y="111"/>
                      <a:pt x="425" y="111"/>
                    </a:cubicBezTo>
                    <a:cubicBezTo>
                      <a:pt x="425" y="110"/>
                      <a:pt x="425" y="110"/>
                      <a:pt x="425" y="110"/>
                    </a:cubicBezTo>
                    <a:cubicBezTo>
                      <a:pt x="427" y="110"/>
                      <a:pt x="427" y="110"/>
                      <a:pt x="427" y="110"/>
                    </a:cubicBezTo>
                    <a:cubicBezTo>
                      <a:pt x="431" y="106"/>
                      <a:pt x="431" y="106"/>
                      <a:pt x="431" y="106"/>
                    </a:cubicBezTo>
                    <a:cubicBezTo>
                      <a:pt x="429" y="105"/>
                      <a:pt x="429" y="105"/>
                      <a:pt x="429" y="105"/>
                    </a:cubicBezTo>
                    <a:cubicBezTo>
                      <a:pt x="428" y="102"/>
                      <a:pt x="428" y="102"/>
                      <a:pt x="428" y="102"/>
                    </a:cubicBezTo>
                    <a:cubicBezTo>
                      <a:pt x="427" y="101"/>
                      <a:pt x="427" y="101"/>
                      <a:pt x="427" y="101"/>
                    </a:cubicBezTo>
                    <a:cubicBezTo>
                      <a:pt x="422" y="103"/>
                      <a:pt x="422" y="103"/>
                      <a:pt x="422" y="103"/>
                    </a:cubicBezTo>
                    <a:cubicBezTo>
                      <a:pt x="418" y="107"/>
                      <a:pt x="418" y="107"/>
                      <a:pt x="418" y="107"/>
                    </a:cubicBezTo>
                    <a:cubicBezTo>
                      <a:pt x="414" y="110"/>
                      <a:pt x="414" y="110"/>
                      <a:pt x="414" y="110"/>
                    </a:cubicBezTo>
                    <a:cubicBezTo>
                      <a:pt x="412" y="111"/>
                      <a:pt x="412" y="111"/>
                      <a:pt x="412" y="111"/>
                    </a:cubicBezTo>
                    <a:cubicBezTo>
                      <a:pt x="413" y="108"/>
                      <a:pt x="413" y="108"/>
                      <a:pt x="413" y="108"/>
                    </a:cubicBezTo>
                    <a:cubicBezTo>
                      <a:pt x="415" y="106"/>
                      <a:pt x="415" y="106"/>
                      <a:pt x="415" y="106"/>
                    </a:cubicBezTo>
                    <a:cubicBezTo>
                      <a:pt x="416" y="103"/>
                      <a:pt x="416" y="103"/>
                      <a:pt x="416" y="103"/>
                    </a:cubicBezTo>
                    <a:cubicBezTo>
                      <a:pt x="417" y="101"/>
                      <a:pt x="417" y="101"/>
                      <a:pt x="417" y="101"/>
                    </a:cubicBezTo>
                    <a:cubicBezTo>
                      <a:pt x="419" y="102"/>
                      <a:pt x="419" y="102"/>
                      <a:pt x="419" y="102"/>
                    </a:cubicBezTo>
                    <a:cubicBezTo>
                      <a:pt x="419" y="101"/>
                      <a:pt x="419" y="101"/>
                      <a:pt x="419" y="101"/>
                    </a:cubicBezTo>
                    <a:cubicBezTo>
                      <a:pt x="417" y="99"/>
                      <a:pt x="417" y="99"/>
                      <a:pt x="417" y="99"/>
                    </a:cubicBezTo>
                    <a:cubicBezTo>
                      <a:pt x="412" y="100"/>
                      <a:pt x="412" y="100"/>
                      <a:pt x="412" y="100"/>
                    </a:cubicBezTo>
                    <a:cubicBezTo>
                      <a:pt x="409" y="98"/>
                      <a:pt x="409" y="98"/>
                      <a:pt x="409" y="98"/>
                    </a:cubicBezTo>
                    <a:cubicBezTo>
                      <a:pt x="413" y="96"/>
                      <a:pt x="413" y="96"/>
                      <a:pt x="413" y="96"/>
                    </a:cubicBezTo>
                    <a:cubicBezTo>
                      <a:pt x="412" y="95"/>
                      <a:pt x="412" y="95"/>
                      <a:pt x="412" y="95"/>
                    </a:cubicBezTo>
                    <a:cubicBezTo>
                      <a:pt x="414" y="94"/>
                      <a:pt x="414" y="94"/>
                      <a:pt x="414" y="94"/>
                    </a:cubicBezTo>
                    <a:cubicBezTo>
                      <a:pt x="415" y="95"/>
                      <a:pt x="415" y="95"/>
                      <a:pt x="415" y="95"/>
                    </a:cubicBezTo>
                    <a:cubicBezTo>
                      <a:pt x="420" y="94"/>
                      <a:pt x="420" y="94"/>
                      <a:pt x="420" y="94"/>
                    </a:cubicBezTo>
                    <a:cubicBezTo>
                      <a:pt x="418" y="93"/>
                      <a:pt x="418" y="93"/>
                      <a:pt x="418" y="93"/>
                    </a:cubicBezTo>
                    <a:cubicBezTo>
                      <a:pt x="417" y="90"/>
                      <a:pt x="417" y="90"/>
                      <a:pt x="417" y="90"/>
                    </a:cubicBezTo>
                    <a:cubicBezTo>
                      <a:pt x="415" y="89"/>
                      <a:pt x="415" y="89"/>
                      <a:pt x="415" y="89"/>
                    </a:cubicBezTo>
                    <a:cubicBezTo>
                      <a:pt x="418" y="86"/>
                      <a:pt x="418" y="86"/>
                      <a:pt x="418" y="86"/>
                    </a:cubicBezTo>
                    <a:cubicBezTo>
                      <a:pt x="419" y="84"/>
                      <a:pt x="419" y="84"/>
                      <a:pt x="419" y="84"/>
                    </a:cubicBezTo>
                    <a:cubicBezTo>
                      <a:pt x="418" y="84"/>
                      <a:pt x="418" y="84"/>
                      <a:pt x="418" y="84"/>
                    </a:cubicBezTo>
                    <a:cubicBezTo>
                      <a:pt x="416" y="81"/>
                      <a:pt x="416" y="81"/>
                      <a:pt x="416" y="81"/>
                    </a:cubicBezTo>
                    <a:cubicBezTo>
                      <a:pt x="415" y="83"/>
                      <a:pt x="415" y="83"/>
                      <a:pt x="415" y="83"/>
                    </a:cubicBezTo>
                    <a:cubicBezTo>
                      <a:pt x="413" y="84"/>
                      <a:pt x="413" y="84"/>
                      <a:pt x="413" y="84"/>
                    </a:cubicBezTo>
                    <a:cubicBezTo>
                      <a:pt x="413" y="81"/>
                      <a:pt x="413" y="81"/>
                      <a:pt x="413" y="81"/>
                    </a:cubicBezTo>
                    <a:cubicBezTo>
                      <a:pt x="411" y="80"/>
                      <a:pt x="411" y="80"/>
                      <a:pt x="411" y="80"/>
                    </a:cubicBezTo>
                    <a:cubicBezTo>
                      <a:pt x="409" y="81"/>
                      <a:pt x="409" y="81"/>
                      <a:pt x="409" y="81"/>
                    </a:cubicBezTo>
                    <a:cubicBezTo>
                      <a:pt x="403" y="83"/>
                      <a:pt x="403" y="83"/>
                      <a:pt x="403" y="83"/>
                    </a:cubicBezTo>
                    <a:cubicBezTo>
                      <a:pt x="405" y="84"/>
                      <a:pt x="405" y="84"/>
                      <a:pt x="405" y="84"/>
                    </a:cubicBezTo>
                    <a:cubicBezTo>
                      <a:pt x="402" y="86"/>
                      <a:pt x="402" y="86"/>
                      <a:pt x="402" y="86"/>
                    </a:cubicBezTo>
                    <a:cubicBezTo>
                      <a:pt x="401" y="85"/>
                      <a:pt x="401" y="85"/>
                      <a:pt x="401" y="85"/>
                    </a:cubicBezTo>
                    <a:cubicBezTo>
                      <a:pt x="397" y="86"/>
                      <a:pt x="397" y="86"/>
                      <a:pt x="397" y="86"/>
                    </a:cubicBezTo>
                    <a:cubicBezTo>
                      <a:pt x="394" y="89"/>
                      <a:pt x="394" y="89"/>
                      <a:pt x="394" y="89"/>
                    </a:cubicBezTo>
                    <a:cubicBezTo>
                      <a:pt x="396" y="89"/>
                      <a:pt x="396" y="89"/>
                      <a:pt x="396" y="89"/>
                    </a:cubicBezTo>
                    <a:cubicBezTo>
                      <a:pt x="395" y="91"/>
                      <a:pt x="395" y="91"/>
                      <a:pt x="395" y="91"/>
                    </a:cubicBezTo>
                    <a:cubicBezTo>
                      <a:pt x="392" y="91"/>
                      <a:pt x="392" y="91"/>
                      <a:pt x="392" y="91"/>
                    </a:cubicBezTo>
                    <a:cubicBezTo>
                      <a:pt x="387" y="95"/>
                      <a:pt x="387" y="95"/>
                      <a:pt x="387" y="95"/>
                    </a:cubicBezTo>
                    <a:cubicBezTo>
                      <a:pt x="386" y="98"/>
                      <a:pt x="386" y="98"/>
                      <a:pt x="386" y="98"/>
                    </a:cubicBezTo>
                    <a:cubicBezTo>
                      <a:pt x="389" y="98"/>
                      <a:pt x="389" y="98"/>
                      <a:pt x="389" y="98"/>
                    </a:cubicBezTo>
                    <a:cubicBezTo>
                      <a:pt x="390" y="99"/>
                      <a:pt x="390" y="99"/>
                      <a:pt x="390" y="99"/>
                    </a:cubicBezTo>
                    <a:cubicBezTo>
                      <a:pt x="392" y="99"/>
                      <a:pt x="392" y="99"/>
                      <a:pt x="392" y="99"/>
                    </a:cubicBezTo>
                    <a:cubicBezTo>
                      <a:pt x="395" y="98"/>
                      <a:pt x="395" y="98"/>
                      <a:pt x="395" y="98"/>
                    </a:cubicBezTo>
                    <a:cubicBezTo>
                      <a:pt x="397" y="100"/>
                      <a:pt x="397" y="100"/>
                      <a:pt x="397" y="100"/>
                    </a:cubicBezTo>
                    <a:cubicBezTo>
                      <a:pt x="393" y="104"/>
                      <a:pt x="393" y="104"/>
                      <a:pt x="393" y="104"/>
                    </a:cubicBezTo>
                    <a:cubicBezTo>
                      <a:pt x="392" y="104"/>
                      <a:pt x="392" y="104"/>
                      <a:pt x="392" y="104"/>
                    </a:cubicBezTo>
                    <a:cubicBezTo>
                      <a:pt x="388" y="106"/>
                      <a:pt x="388" y="106"/>
                      <a:pt x="388" y="106"/>
                    </a:cubicBezTo>
                    <a:cubicBezTo>
                      <a:pt x="388" y="107"/>
                      <a:pt x="388" y="107"/>
                      <a:pt x="388" y="107"/>
                    </a:cubicBezTo>
                    <a:cubicBezTo>
                      <a:pt x="392" y="107"/>
                      <a:pt x="392" y="107"/>
                      <a:pt x="392" y="107"/>
                    </a:cubicBezTo>
                    <a:cubicBezTo>
                      <a:pt x="393" y="105"/>
                      <a:pt x="393" y="105"/>
                      <a:pt x="393" y="105"/>
                    </a:cubicBezTo>
                    <a:cubicBezTo>
                      <a:pt x="395" y="104"/>
                      <a:pt x="395" y="104"/>
                      <a:pt x="395" y="104"/>
                    </a:cubicBezTo>
                    <a:cubicBezTo>
                      <a:pt x="395" y="106"/>
                      <a:pt x="395" y="106"/>
                      <a:pt x="395" y="106"/>
                    </a:cubicBezTo>
                    <a:cubicBezTo>
                      <a:pt x="394" y="108"/>
                      <a:pt x="394" y="108"/>
                      <a:pt x="394" y="108"/>
                    </a:cubicBezTo>
                    <a:cubicBezTo>
                      <a:pt x="385" y="111"/>
                      <a:pt x="385" y="111"/>
                      <a:pt x="385" y="111"/>
                    </a:cubicBezTo>
                    <a:cubicBezTo>
                      <a:pt x="383" y="111"/>
                      <a:pt x="383" y="111"/>
                      <a:pt x="383" y="111"/>
                    </a:cubicBezTo>
                    <a:cubicBezTo>
                      <a:pt x="382" y="112"/>
                      <a:pt x="382" y="112"/>
                      <a:pt x="382" y="112"/>
                    </a:cubicBezTo>
                    <a:cubicBezTo>
                      <a:pt x="379" y="112"/>
                      <a:pt x="379" y="112"/>
                      <a:pt x="379" y="112"/>
                    </a:cubicBezTo>
                    <a:cubicBezTo>
                      <a:pt x="376" y="113"/>
                      <a:pt x="376" y="113"/>
                      <a:pt x="376" y="113"/>
                    </a:cubicBezTo>
                    <a:cubicBezTo>
                      <a:pt x="374" y="114"/>
                      <a:pt x="374" y="114"/>
                      <a:pt x="374" y="114"/>
                    </a:cubicBezTo>
                    <a:cubicBezTo>
                      <a:pt x="374" y="116"/>
                      <a:pt x="374" y="116"/>
                      <a:pt x="374" y="116"/>
                    </a:cubicBezTo>
                    <a:cubicBezTo>
                      <a:pt x="377" y="118"/>
                      <a:pt x="377" y="118"/>
                      <a:pt x="377" y="118"/>
                    </a:cubicBezTo>
                    <a:cubicBezTo>
                      <a:pt x="374" y="119"/>
                      <a:pt x="374" y="119"/>
                      <a:pt x="374" y="119"/>
                    </a:cubicBezTo>
                    <a:cubicBezTo>
                      <a:pt x="373" y="120"/>
                      <a:pt x="373" y="120"/>
                      <a:pt x="373" y="120"/>
                    </a:cubicBezTo>
                    <a:cubicBezTo>
                      <a:pt x="370" y="122"/>
                      <a:pt x="370" y="122"/>
                      <a:pt x="370" y="122"/>
                    </a:cubicBezTo>
                    <a:cubicBezTo>
                      <a:pt x="365" y="122"/>
                      <a:pt x="365" y="122"/>
                      <a:pt x="365" y="122"/>
                    </a:cubicBezTo>
                    <a:cubicBezTo>
                      <a:pt x="370" y="121"/>
                      <a:pt x="370" y="121"/>
                      <a:pt x="370" y="121"/>
                    </a:cubicBezTo>
                    <a:cubicBezTo>
                      <a:pt x="372" y="119"/>
                      <a:pt x="372" y="119"/>
                      <a:pt x="372" y="119"/>
                    </a:cubicBezTo>
                    <a:cubicBezTo>
                      <a:pt x="369" y="118"/>
                      <a:pt x="369" y="118"/>
                      <a:pt x="369" y="118"/>
                    </a:cubicBezTo>
                    <a:cubicBezTo>
                      <a:pt x="369" y="116"/>
                      <a:pt x="369" y="116"/>
                      <a:pt x="369" y="116"/>
                    </a:cubicBezTo>
                    <a:cubicBezTo>
                      <a:pt x="371" y="115"/>
                      <a:pt x="371" y="115"/>
                      <a:pt x="371" y="115"/>
                    </a:cubicBezTo>
                    <a:cubicBezTo>
                      <a:pt x="376" y="111"/>
                      <a:pt x="376" y="111"/>
                      <a:pt x="376" y="111"/>
                    </a:cubicBezTo>
                    <a:cubicBezTo>
                      <a:pt x="370" y="112"/>
                      <a:pt x="370" y="112"/>
                      <a:pt x="370" y="112"/>
                    </a:cubicBezTo>
                    <a:cubicBezTo>
                      <a:pt x="369" y="109"/>
                      <a:pt x="369" y="109"/>
                      <a:pt x="369" y="109"/>
                    </a:cubicBezTo>
                    <a:cubicBezTo>
                      <a:pt x="366" y="109"/>
                      <a:pt x="366" y="109"/>
                      <a:pt x="366" y="109"/>
                    </a:cubicBezTo>
                    <a:cubicBezTo>
                      <a:pt x="361" y="110"/>
                      <a:pt x="361" y="110"/>
                      <a:pt x="361" y="110"/>
                    </a:cubicBezTo>
                    <a:cubicBezTo>
                      <a:pt x="359" y="112"/>
                      <a:pt x="359" y="112"/>
                      <a:pt x="359" y="112"/>
                    </a:cubicBezTo>
                    <a:cubicBezTo>
                      <a:pt x="362" y="113"/>
                      <a:pt x="362" y="113"/>
                      <a:pt x="362" y="113"/>
                    </a:cubicBezTo>
                    <a:cubicBezTo>
                      <a:pt x="363" y="115"/>
                      <a:pt x="363" y="115"/>
                      <a:pt x="363" y="115"/>
                    </a:cubicBezTo>
                    <a:cubicBezTo>
                      <a:pt x="361" y="116"/>
                      <a:pt x="361" y="116"/>
                      <a:pt x="361" y="116"/>
                    </a:cubicBezTo>
                    <a:cubicBezTo>
                      <a:pt x="357" y="114"/>
                      <a:pt x="357" y="114"/>
                      <a:pt x="357" y="114"/>
                    </a:cubicBezTo>
                    <a:cubicBezTo>
                      <a:pt x="354" y="115"/>
                      <a:pt x="354" y="115"/>
                      <a:pt x="354" y="115"/>
                    </a:cubicBezTo>
                    <a:cubicBezTo>
                      <a:pt x="350" y="114"/>
                      <a:pt x="350" y="114"/>
                      <a:pt x="350" y="114"/>
                    </a:cubicBezTo>
                    <a:cubicBezTo>
                      <a:pt x="330" y="114"/>
                      <a:pt x="330" y="114"/>
                      <a:pt x="330" y="114"/>
                    </a:cubicBezTo>
                    <a:cubicBezTo>
                      <a:pt x="329" y="112"/>
                      <a:pt x="329" y="112"/>
                      <a:pt x="329" y="112"/>
                    </a:cubicBezTo>
                    <a:cubicBezTo>
                      <a:pt x="322" y="112"/>
                      <a:pt x="322" y="112"/>
                      <a:pt x="322" y="112"/>
                    </a:cubicBezTo>
                    <a:cubicBezTo>
                      <a:pt x="319" y="110"/>
                      <a:pt x="319" y="110"/>
                      <a:pt x="319" y="110"/>
                    </a:cubicBezTo>
                    <a:cubicBezTo>
                      <a:pt x="320" y="108"/>
                      <a:pt x="320" y="108"/>
                      <a:pt x="320" y="108"/>
                    </a:cubicBezTo>
                    <a:cubicBezTo>
                      <a:pt x="320" y="106"/>
                      <a:pt x="320" y="106"/>
                      <a:pt x="320" y="106"/>
                    </a:cubicBezTo>
                    <a:cubicBezTo>
                      <a:pt x="317" y="105"/>
                      <a:pt x="317" y="105"/>
                      <a:pt x="317" y="105"/>
                    </a:cubicBezTo>
                    <a:cubicBezTo>
                      <a:pt x="308" y="108"/>
                      <a:pt x="308" y="108"/>
                      <a:pt x="308" y="108"/>
                    </a:cubicBezTo>
                    <a:cubicBezTo>
                      <a:pt x="300" y="108"/>
                      <a:pt x="300" y="108"/>
                      <a:pt x="300" y="108"/>
                    </a:cubicBezTo>
                    <a:cubicBezTo>
                      <a:pt x="296" y="111"/>
                      <a:pt x="296" y="111"/>
                      <a:pt x="296" y="111"/>
                    </a:cubicBezTo>
                    <a:cubicBezTo>
                      <a:pt x="300" y="111"/>
                      <a:pt x="300" y="111"/>
                      <a:pt x="300" y="111"/>
                    </a:cubicBezTo>
                    <a:cubicBezTo>
                      <a:pt x="305" y="110"/>
                      <a:pt x="305" y="110"/>
                      <a:pt x="305" y="110"/>
                    </a:cubicBezTo>
                    <a:cubicBezTo>
                      <a:pt x="309" y="110"/>
                      <a:pt x="309" y="110"/>
                      <a:pt x="309" y="110"/>
                    </a:cubicBezTo>
                    <a:cubicBezTo>
                      <a:pt x="317" y="107"/>
                      <a:pt x="317" y="107"/>
                      <a:pt x="317" y="107"/>
                    </a:cubicBezTo>
                    <a:cubicBezTo>
                      <a:pt x="316" y="109"/>
                      <a:pt x="316" y="109"/>
                      <a:pt x="316" y="109"/>
                    </a:cubicBezTo>
                    <a:cubicBezTo>
                      <a:pt x="309" y="112"/>
                      <a:pt x="309" y="112"/>
                      <a:pt x="309" y="112"/>
                    </a:cubicBezTo>
                    <a:cubicBezTo>
                      <a:pt x="302" y="112"/>
                      <a:pt x="302" y="112"/>
                      <a:pt x="302" y="112"/>
                    </a:cubicBezTo>
                    <a:cubicBezTo>
                      <a:pt x="296" y="114"/>
                      <a:pt x="296" y="114"/>
                      <a:pt x="296" y="114"/>
                    </a:cubicBezTo>
                    <a:cubicBezTo>
                      <a:pt x="297" y="117"/>
                      <a:pt x="297" y="117"/>
                      <a:pt x="297" y="117"/>
                    </a:cubicBezTo>
                    <a:cubicBezTo>
                      <a:pt x="295" y="118"/>
                      <a:pt x="295" y="118"/>
                      <a:pt x="295" y="118"/>
                    </a:cubicBezTo>
                    <a:cubicBezTo>
                      <a:pt x="294" y="121"/>
                      <a:pt x="294" y="121"/>
                      <a:pt x="294" y="121"/>
                    </a:cubicBezTo>
                    <a:cubicBezTo>
                      <a:pt x="289" y="123"/>
                      <a:pt x="289" y="123"/>
                      <a:pt x="289" y="123"/>
                    </a:cubicBezTo>
                    <a:cubicBezTo>
                      <a:pt x="288" y="126"/>
                      <a:pt x="288" y="126"/>
                      <a:pt x="288" y="126"/>
                    </a:cubicBezTo>
                    <a:cubicBezTo>
                      <a:pt x="288" y="123"/>
                      <a:pt x="288" y="123"/>
                      <a:pt x="288" y="123"/>
                    </a:cubicBezTo>
                    <a:cubicBezTo>
                      <a:pt x="288" y="120"/>
                      <a:pt x="288" y="120"/>
                      <a:pt x="288" y="120"/>
                    </a:cubicBezTo>
                    <a:cubicBezTo>
                      <a:pt x="292" y="120"/>
                      <a:pt x="292" y="120"/>
                      <a:pt x="292" y="120"/>
                    </a:cubicBezTo>
                    <a:cubicBezTo>
                      <a:pt x="293" y="116"/>
                      <a:pt x="293" y="116"/>
                      <a:pt x="293" y="116"/>
                    </a:cubicBezTo>
                    <a:cubicBezTo>
                      <a:pt x="291" y="116"/>
                      <a:pt x="291" y="116"/>
                      <a:pt x="291" y="116"/>
                    </a:cubicBezTo>
                    <a:cubicBezTo>
                      <a:pt x="289" y="117"/>
                      <a:pt x="289" y="117"/>
                      <a:pt x="289" y="117"/>
                    </a:cubicBezTo>
                    <a:cubicBezTo>
                      <a:pt x="289" y="115"/>
                      <a:pt x="289" y="115"/>
                      <a:pt x="289" y="115"/>
                    </a:cubicBezTo>
                    <a:cubicBezTo>
                      <a:pt x="286" y="115"/>
                      <a:pt x="286" y="115"/>
                      <a:pt x="286" y="115"/>
                    </a:cubicBezTo>
                    <a:cubicBezTo>
                      <a:pt x="284" y="113"/>
                      <a:pt x="284" y="113"/>
                      <a:pt x="284" y="113"/>
                    </a:cubicBezTo>
                    <a:cubicBezTo>
                      <a:pt x="280" y="114"/>
                      <a:pt x="280" y="114"/>
                      <a:pt x="280" y="114"/>
                    </a:cubicBezTo>
                    <a:cubicBezTo>
                      <a:pt x="273" y="115"/>
                      <a:pt x="273" y="115"/>
                      <a:pt x="273" y="115"/>
                    </a:cubicBezTo>
                    <a:cubicBezTo>
                      <a:pt x="269" y="115"/>
                      <a:pt x="269" y="115"/>
                      <a:pt x="269" y="115"/>
                    </a:cubicBezTo>
                    <a:cubicBezTo>
                      <a:pt x="261" y="115"/>
                      <a:pt x="261" y="115"/>
                      <a:pt x="261" y="115"/>
                    </a:cubicBezTo>
                    <a:cubicBezTo>
                      <a:pt x="255" y="115"/>
                      <a:pt x="255" y="115"/>
                      <a:pt x="255" y="115"/>
                    </a:cubicBezTo>
                    <a:cubicBezTo>
                      <a:pt x="250" y="113"/>
                      <a:pt x="250" y="113"/>
                      <a:pt x="250" y="113"/>
                    </a:cubicBezTo>
                    <a:cubicBezTo>
                      <a:pt x="257" y="111"/>
                      <a:pt x="257" y="111"/>
                      <a:pt x="257" y="111"/>
                    </a:cubicBezTo>
                    <a:cubicBezTo>
                      <a:pt x="260" y="110"/>
                      <a:pt x="260" y="110"/>
                      <a:pt x="260" y="110"/>
                    </a:cubicBezTo>
                    <a:cubicBezTo>
                      <a:pt x="262" y="110"/>
                      <a:pt x="262" y="110"/>
                      <a:pt x="262" y="110"/>
                    </a:cubicBezTo>
                    <a:cubicBezTo>
                      <a:pt x="261" y="106"/>
                      <a:pt x="261" y="106"/>
                      <a:pt x="261" y="106"/>
                    </a:cubicBezTo>
                    <a:cubicBezTo>
                      <a:pt x="258" y="104"/>
                      <a:pt x="258" y="104"/>
                      <a:pt x="258" y="104"/>
                    </a:cubicBezTo>
                    <a:cubicBezTo>
                      <a:pt x="255" y="105"/>
                      <a:pt x="255" y="105"/>
                      <a:pt x="255" y="105"/>
                    </a:cubicBezTo>
                    <a:cubicBezTo>
                      <a:pt x="254" y="105"/>
                      <a:pt x="254" y="105"/>
                      <a:pt x="254" y="105"/>
                    </a:cubicBezTo>
                    <a:cubicBezTo>
                      <a:pt x="253" y="106"/>
                      <a:pt x="253" y="106"/>
                      <a:pt x="253" y="106"/>
                    </a:cubicBezTo>
                    <a:cubicBezTo>
                      <a:pt x="242" y="104"/>
                      <a:pt x="242" y="104"/>
                      <a:pt x="242" y="104"/>
                    </a:cubicBezTo>
                    <a:cubicBezTo>
                      <a:pt x="240" y="103"/>
                      <a:pt x="240" y="103"/>
                      <a:pt x="240" y="103"/>
                    </a:cubicBezTo>
                    <a:cubicBezTo>
                      <a:pt x="235" y="102"/>
                      <a:pt x="235" y="102"/>
                      <a:pt x="235" y="102"/>
                    </a:cubicBezTo>
                    <a:cubicBezTo>
                      <a:pt x="231" y="101"/>
                      <a:pt x="231" y="101"/>
                      <a:pt x="231" y="101"/>
                    </a:cubicBezTo>
                    <a:cubicBezTo>
                      <a:pt x="228" y="98"/>
                      <a:pt x="228" y="98"/>
                      <a:pt x="228" y="98"/>
                    </a:cubicBezTo>
                    <a:cubicBezTo>
                      <a:pt x="221" y="98"/>
                      <a:pt x="221" y="98"/>
                      <a:pt x="221" y="98"/>
                    </a:cubicBezTo>
                    <a:cubicBezTo>
                      <a:pt x="218" y="97"/>
                      <a:pt x="218" y="97"/>
                      <a:pt x="218" y="97"/>
                    </a:cubicBezTo>
                    <a:cubicBezTo>
                      <a:pt x="215" y="100"/>
                      <a:pt x="215" y="100"/>
                      <a:pt x="215" y="100"/>
                    </a:cubicBezTo>
                    <a:cubicBezTo>
                      <a:pt x="212" y="102"/>
                      <a:pt x="212" y="102"/>
                      <a:pt x="212" y="102"/>
                    </a:cubicBezTo>
                    <a:cubicBezTo>
                      <a:pt x="207" y="102"/>
                      <a:pt x="207" y="102"/>
                      <a:pt x="207" y="102"/>
                    </a:cubicBezTo>
                    <a:cubicBezTo>
                      <a:pt x="204" y="101"/>
                      <a:pt x="204" y="101"/>
                      <a:pt x="204" y="101"/>
                    </a:cubicBezTo>
                    <a:cubicBezTo>
                      <a:pt x="211" y="98"/>
                      <a:pt x="211" y="98"/>
                      <a:pt x="211" y="98"/>
                    </a:cubicBezTo>
                    <a:cubicBezTo>
                      <a:pt x="210" y="98"/>
                      <a:pt x="210" y="98"/>
                      <a:pt x="210" y="98"/>
                    </a:cubicBezTo>
                    <a:cubicBezTo>
                      <a:pt x="213" y="95"/>
                      <a:pt x="213" y="95"/>
                      <a:pt x="213" y="95"/>
                    </a:cubicBezTo>
                    <a:cubicBezTo>
                      <a:pt x="209" y="96"/>
                      <a:pt x="209" y="96"/>
                      <a:pt x="209" y="96"/>
                    </a:cubicBezTo>
                    <a:cubicBezTo>
                      <a:pt x="208" y="96"/>
                      <a:pt x="208" y="96"/>
                      <a:pt x="208" y="96"/>
                    </a:cubicBezTo>
                    <a:cubicBezTo>
                      <a:pt x="206" y="98"/>
                      <a:pt x="206" y="98"/>
                      <a:pt x="206" y="98"/>
                    </a:cubicBezTo>
                    <a:cubicBezTo>
                      <a:pt x="203" y="99"/>
                      <a:pt x="203" y="99"/>
                      <a:pt x="203" y="99"/>
                    </a:cubicBezTo>
                    <a:cubicBezTo>
                      <a:pt x="199" y="102"/>
                      <a:pt x="199" y="102"/>
                      <a:pt x="199" y="102"/>
                    </a:cubicBezTo>
                    <a:cubicBezTo>
                      <a:pt x="196" y="100"/>
                      <a:pt x="196" y="100"/>
                      <a:pt x="196" y="100"/>
                    </a:cubicBezTo>
                    <a:cubicBezTo>
                      <a:pt x="195" y="98"/>
                      <a:pt x="195" y="98"/>
                      <a:pt x="195" y="98"/>
                    </a:cubicBezTo>
                    <a:cubicBezTo>
                      <a:pt x="196" y="95"/>
                      <a:pt x="196" y="95"/>
                      <a:pt x="196" y="95"/>
                    </a:cubicBezTo>
                    <a:cubicBezTo>
                      <a:pt x="195" y="91"/>
                      <a:pt x="195" y="91"/>
                      <a:pt x="195" y="91"/>
                    </a:cubicBezTo>
                    <a:cubicBezTo>
                      <a:pt x="194" y="92"/>
                      <a:pt x="194" y="92"/>
                      <a:pt x="194" y="92"/>
                    </a:cubicBezTo>
                    <a:cubicBezTo>
                      <a:pt x="192" y="94"/>
                      <a:pt x="192" y="94"/>
                      <a:pt x="192" y="94"/>
                    </a:cubicBezTo>
                    <a:cubicBezTo>
                      <a:pt x="192" y="94"/>
                      <a:pt x="192" y="94"/>
                      <a:pt x="192" y="94"/>
                    </a:cubicBezTo>
                    <a:cubicBezTo>
                      <a:pt x="189" y="95"/>
                      <a:pt x="189" y="95"/>
                      <a:pt x="189" y="95"/>
                    </a:cubicBezTo>
                    <a:cubicBezTo>
                      <a:pt x="188" y="96"/>
                      <a:pt x="188" y="96"/>
                      <a:pt x="188" y="96"/>
                    </a:cubicBezTo>
                    <a:cubicBezTo>
                      <a:pt x="181" y="98"/>
                      <a:pt x="181" y="98"/>
                      <a:pt x="181" y="98"/>
                    </a:cubicBezTo>
                    <a:cubicBezTo>
                      <a:pt x="179" y="98"/>
                      <a:pt x="179" y="98"/>
                      <a:pt x="179" y="98"/>
                    </a:cubicBezTo>
                    <a:cubicBezTo>
                      <a:pt x="172" y="99"/>
                      <a:pt x="172" y="99"/>
                      <a:pt x="172" y="99"/>
                    </a:cubicBezTo>
                    <a:cubicBezTo>
                      <a:pt x="167" y="100"/>
                      <a:pt x="167" y="100"/>
                      <a:pt x="167" y="100"/>
                    </a:cubicBezTo>
                    <a:cubicBezTo>
                      <a:pt x="163" y="102"/>
                      <a:pt x="163" y="102"/>
                      <a:pt x="163" y="102"/>
                    </a:cubicBezTo>
                    <a:cubicBezTo>
                      <a:pt x="158" y="102"/>
                      <a:pt x="158" y="102"/>
                      <a:pt x="158" y="102"/>
                    </a:cubicBezTo>
                    <a:cubicBezTo>
                      <a:pt x="152" y="104"/>
                      <a:pt x="152" y="104"/>
                      <a:pt x="152" y="104"/>
                    </a:cubicBezTo>
                    <a:cubicBezTo>
                      <a:pt x="150" y="106"/>
                      <a:pt x="150" y="106"/>
                      <a:pt x="150" y="106"/>
                    </a:cubicBezTo>
                    <a:cubicBezTo>
                      <a:pt x="146" y="106"/>
                      <a:pt x="146" y="106"/>
                      <a:pt x="146" y="106"/>
                    </a:cubicBezTo>
                    <a:cubicBezTo>
                      <a:pt x="144" y="108"/>
                      <a:pt x="144" y="108"/>
                      <a:pt x="144" y="108"/>
                    </a:cubicBezTo>
                    <a:cubicBezTo>
                      <a:pt x="146" y="105"/>
                      <a:pt x="146" y="105"/>
                      <a:pt x="146" y="105"/>
                    </a:cubicBezTo>
                    <a:cubicBezTo>
                      <a:pt x="149" y="104"/>
                      <a:pt x="149" y="104"/>
                      <a:pt x="149" y="104"/>
                    </a:cubicBezTo>
                    <a:cubicBezTo>
                      <a:pt x="152" y="103"/>
                      <a:pt x="152" y="103"/>
                      <a:pt x="152" y="103"/>
                    </a:cubicBezTo>
                    <a:cubicBezTo>
                      <a:pt x="155" y="102"/>
                      <a:pt x="155" y="102"/>
                      <a:pt x="155" y="102"/>
                    </a:cubicBezTo>
                    <a:cubicBezTo>
                      <a:pt x="159" y="100"/>
                      <a:pt x="159" y="100"/>
                      <a:pt x="159" y="100"/>
                    </a:cubicBezTo>
                    <a:cubicBezTo>
                      <a:pt x="162" y="99"/>
                      <a:pt x="162" y="99"/>
                      <a:pt x="162" y="99"/>
                    </a:cubicBezTo>
                    <a:cubicBezTo>
                      <a:pt x="166" y="99"/>
                      <a:pt x="166" y="99"/>
                      <a:pt x="166" y="99"/>
                    </a:cubicBezTo>
                    <a:cubicBezTo>
                      <a:pt x="170" y="98"/>
                      <a:pt x="170" y="98"/>
                      <a:pt x="170" y="98"/>
                    </a:cubicBezTo>
                    <a:cubicBezTo>
                      <a:pt x="173" y="98"/>
                      <a:pt x="173" y="98"/>
                      <a:pt x="173" y="98"/>
                    </a:cubicBezTo>
                    <a:cubicBezTo>
                      <a:pt x="179" y="97"/>
                      <a:pt x="179" y="97"/>
                      <a:pt x="179" y="97"/>
                    </a:cubicBezTo>
                    <a:cubicBezTo>
                      <a:pt x="182" y="95"/>
                      <a:pt x="182" y="95"/>
                      <a:pt x="182" y="95"/>
                    </a:cubicBezTo>
                    <a:cubicBezTo>
                      <a:pt x="182" y="94"/>
                      <a:pt x="182" y="94"/>
                      <a:pt x="182" y="94"/>
                    </a:cubicBezTo>
                    <a:cubicBezTo>
                      <a:pt x="180" y="95"/>
                      <a:pt x="180" y="95"/>
                      <a:pt x="180" y="95"/>
                    </a:cubicBezTo>
                    <a:cubicBezTo>
                      <a:pt x="178" y="95"/>
                      <a:pt x="178" y="95"/>
                      <a:pt x="178" y="95"/>
                    </a:cubicBezTo>
                    <a:cubicBezTo>
                      <a:pt x="173" y="95"/>
                      <a:pt x="173" y="95"/>
                      <a:pt x="173" y="95"/>
                    </a:cubicBezTo>
                    <a:cubicBezTo>
                      <a:pt x="170" y="97"/>
                      <a:pt x="170" y="97"/>
                      <a:pt x="170" y="97"/>
                    </a:cubicBezTo>
                    <a:cubicBezTo>
                      <a:pt x="162" y="98"/>
                      <a:pt x="162" y="98"/>
                      <a:pt x="162" y="98"/>
                    </a:cubicBezTo>
                    <a:cubicBezTo>
                      <a:pt x="158" y="99"/>
                      <a:pt x="158" y="99"/>
                      <a:pt x="158" y="99"/>
                    </a:cubicBezTo>
                    <a:cubicBezTo>
                      <a:pt x="153" y="101"/>
                      <a:pt x="153" y="101"/>
                      <a:pt x="153" y="101"/>
                    </a:cubicBezTo>
                    <a:cubicBezTo>
                      <a:pt x="148" y="102"/>
                      <a:pt x="148" y="102"/>
                      <a:pt x="148" y="102"/>
                    </a:cubicBezTo>
                    <a:cubicBezTo>
                      <a:pt x="144" y="102"/>
                      <a:pt x="144" y="102"/>
                      <a:pt x="144" y="102"/>
                    </a:cubicBezTo>
                    <a:cubicBezTo>
                      <a:pt x="141" y="103"/>
                      <a:pt x="141" y="103"/>
                      <a:pt x="141" y="103"/>
                    </a:cubicBezTo>
                    <a:cubicBezTo>
                      <a:pt x="138" y="105"/>
                      <a:pt x="138" y="105"/>
                      <a:pt x="138" y="105"/>
                    </a:cubicBezTo>
                    <a:cubicBezTo>
                      <a:pt x="137" y="107"/>
                      <a:pt x="137" y="107"/>
                      <a:pt x="137" y="107"/>
                    </a:cubicBezTo>
                    <a:cubicBezTo>
                      <a:pt x="136" y="109"/>
                      <a:pt x="136" y="109"/>
                      <a:pt x="136" y="109"/>
                    </a:cubicBezTo>
                    <a:cubicBezTo>
                      <a:pt x="136" y="106"/>
                      <a:pt x="136" y="106"/>
                      <a:pt x="136" y="106"/>
                    </a:cubicBezTo>
                    <a:cubicBezTo>
                      <a:pt x="134" y="104"/>
                      <a:pt x="134" y="104"/>
                      <a:pt x="134" y="104"/>
                    </a:cubicBezTo>
                    <a:cubicBezTo>
                      <a:pt x="134" y="103"/>
                      <a:pt x="134" y="103"/>
                      <a:pt x="134" y="103"/>
                    </a:cubicBezTo>
                    <a:cubicBezTo>
                      <a:pt x="132" y="103"/>
                      <a:pt x="132" y="103"/>
                      <a:pt x="132" y="103"/>
                    </a:cubicBezTo>
                    <a:cubicBezTo>
                      <a:pt x="131" y="105"/>
                      <a:pt x="131" y="105"/>
                      <a:pt x="131" y="105"/>
                    </a:cubicBezTo>
                    <a:cubicBezTo>
                      <a:pt x="131" y="107"/>
                      <a:pt x="131" y="107"/>
                      <a:pt x="131" y="107"/>
                    </a:cubicBezTo>
                    <a:cubicBezTo>
                      <a:pt x="130" y="105"/>
                      <a:pt x="130" y="105"/>
                      <a:pt x="130" y="105"/>
                    </a:cubicBezTo>
                    <a:cubicBezTo>
                      <a:pt x="127" y="105"/>
                      <a:pt x="127" y="105"/>
                      <a:pt x="127" y="105"/>
                    </a:cubicBezTo>
                    <a:cubicBezTo>
                      <a:pt x="124" y="105"/>
                      <a:pt x="124" y="105"/>
                      <a:pt x="124" y="105"/>
                    </a:cubicBezTo>
                    <a:cubicBezTo>
                      <a:pt x="117" y="104"/>
                      <a:pt x="117" y="104"/>
                      <a:pt x="117" y="104"/>
                    </a:cubicBezTo>
                    <a:cubicBezTo>
                      <a:pt x="116" y="103"/>
                      <a:pt x="116" y="103"/>
                      <a:pt x="116" y="103"/>
                    </a:cubicBezTo>
                    <a:cubicBezTo>
                      <a:pt x="113" y="100"/>
                      <a:pt x="113" y="100"/>
                      <a:pt x="113" y="100"/>
                    </a:cubicBezTo>
                    <a:cubicBezTo>
                      <a:pt x="110" y="99"/>
                      <a:pt x="110" y="99"/>
                      <a:pt x="110" y="99"/>
                    </a:cubicBezTo>
                    <a:cubicBezTo>
                      <a:pt x="104" y="99"/>
                      <a:pt x="104" y="99"/>
                      <a:pt x="104" y="99"/>
                    </a:cubicBezTo>
                    <a:cubicBezTo>
                      <a:pt x="104" y="99"/>
                      <a:pt x="41" y="150"/>
                      <a:pt x="6" y="180"/>
                    </a:cubicBezTo>
                    <a:cubicBezTo>
                      <a:pt x="10" y="182"/>
                      <a:pt x="10" y="182"/>
                      <a:pt x="10" y="182"/>
                    </a:cubicBezTo>
                    <a:cubicBezTo>
                      <a:pt x="15" y="179"/>
                      <a:pt x="15" y="179"/>
                      <a:pt x="15" y="179"/>
                    </a:cubicBezTo>
                    <a:cubicBezTo>
                      <a:pt x="19" y="181"/>
                      <a:pt x="19" y="181"/>
                      <a:pt x="19" y="181"/>
                    </a:cubicBezTo>
                    <a:cubicBezTo>
                      <a:pt x="16" y="187"/>
                      <a:pt x="16" y="187"/>
                      <a:pt x="16" y="187"/>
                    </a:cubicBezTo>
                    <a:cubicBezTo>
                      <a:pt x="18" y="192"/>
                      <a:pt x="18" y="192"/>
                      <a:pt x="18" y="192"/>
                    </a:cubicBezTo>
                    <a:cubicBezTo>
                      <a:pt x="28" y="190"/>
                      <a:pt x="28" y="190"/>
                      <a:pt x="28" y="190"/>
                    </a:cubicBezTo>
                    <a:cubicBezTo>
                      <a:pt x="33" y="187"/>
                      <a:pt x="33" y="187"/>
                      <a:pt x="33" y="187"/>
                    </a:cubicBezTo>
                    <a:cubicBezTo>
                      <a:pt x="39" y="186"/>
                      <a:pt x="39" y="186"/>
                      <a:pt x="39" y="186"/>
                    </a:cubicBezTo>
                    <a:cubicBezTo>
                      <a:pt x="40" y="189"/>
                      <a:pt x="40" y="189"/>
                      <a:pt x="40" y="189"/>
                    </a:cubicBezTo>
                    <a:cubicBezTo>
                      <a:pt x="37" y="192"/>
                      <a:pt x="37" y="192"/>
                      <a:pt x="37" y="192"/>
                    </a:cubicBezTo>
                    <a:cubicBezTo>
                      <a:pt x="39" y="194"/>
                      <a:pt x="39" y="194"/>
                      <a:pt x="39" y="194"/>
                    </a:cubicBezTo>
                    <a:cubicBezTo>
                      <a:pt x="38" y="197"/>
                      <a:pt x="38" y="197"/>
                      <a:pt x="38" y="197"/>
                    </a:cubicBezTo>
                    <a:cubicBezTo>
                      <a:pt x="41" y="201"/>
                      <a:pt x="41" y="201"/>
                      <a:pt x="41" y="201"/>
                    </a:cubicBezTo>
                    <a:cubicBezTo>
                      <a:pt x="36" y="213"/>
                      <a:pt x="36" y="213"/>
                      <a:pt x="36" y="213"/>
                    </a:cubicBezTo>
                    <a:cubicBezTo>
                      <a:pt x="40" y="216"/>
                      <a:pt x="40" y="216"/>
                      <a:pt x="40" y="216"/>
                    </a:cubicBezTo>
                    <a:cubicBezTo>
                      <a:pt x="40" y="216"/>
                      <a:pt x="40" y="216"/>
                      <a:pt x="41" y="217"/>
                    </a:cubicBezTo>
                    <a:cubicBezTo>
                      <a:pt x="42" y="218"/>
                      <a:pt x="42" y="219"/>
                      <a:pt x="42" y="219"/>
                    </a:cubicBezTo>
                    <a:cubicBezTo>
                      <a:pt x="42" y="221"/>
                      <a:pt x="42" y="221"/>
                      <a:pt x="42" y="221"/>
                    </a:cubicBezTo>
                    <a:cubicBezTo>
                      <a:pt x="41" y="224"/>
                      <a:pt x="41" y="224"/>
                      <a:pt x="41" y="224"/>
                    </a:cubicBezTo>
                    <a:cubicBezTo>
                      <a:pt x="38" y="227"/>
                      <a:pt x="38" y="227"/>
                      <a:pt x="38" y="227"/>
                    </a:cubicBezTo>
                    <a:cubicBezTo>
                      <a:pt x="41" y="227"/>
                      <a:pt x="41" y="227"/>
                      <a:pt x="41" y="227"/>
                    </a:cubicBezTo>
                    <a:cubicBezTo>
                      <a:pt x="35" y="228"/>
                      <a:pt x="35" y="228"/>
                      <a:pt x="35" y="228"/>
                    </a:cubicBezTo>
                    <a:cubicBezTo>
                      <a:pt x="32" y="231"/>
                      <a:pt x="32" y="231"/>
                      <a:pt x="32" y="231"/>
                    </a:cubicBezTo>
                    <a:cubicBezTo>
                      <a:pt x="30" y="235"/>
                      <a:pt x="30" y="235"/>
                      <a:pt x="30" y="235"/>
                    </a:cubicBezTo>
                    <a:cubicBezTo>
                      <a:pt x="26" y="237"/>
                      <a:pt x="26" y="237"/>
                      <a:pt x="26" y="237"/>
                    </a:cubicBezTo>
                    <a:cubicBezTo>
                      <a:pt x="26" y="241"/>
                      <a:pt x="26" y="241"/>
                      <a:pt x="26" y="241"/>
                    </a:cubicBezTo>
                    <a:cubicBezTo>
                      <a:pt x="28" y="242"/>
                      <a:pt x="28" y="242"/>
                      <a:pt x="28" y="242"/>
                    </a:cubicBezTo>
                    <a:cubicBezTo>
                      <a:pt x="31" y="241"/>
                      <a:pt x="31" y="241"/>
                      <a:pt x="31" y="241"/>
                    </a:cubicBezTo>
                    <a:cubicBezTo>
                      <a:pt x="37" y="237"/>
                      <a:pt x="37" y="237"/>
                      <a:pt x="37" y="237"/>
                    </a:cubicBezTo>
                    <a:cubicBezTo>
                      <a:pt x="37" y="238"/>
                      <a:pt x="37" y="238"/>
                      <a:pt x="37" y="238"/>
                    </a:cubicBezTo>
                    <a:cubicBezTo>
                      <a:pt x="32" y="242"/>
                      <a:pt x="32" y="242"/>
                      <a:pt x="32" y="242"/>
                    </a:cubicBezTo>
                    <a:cubicBezTo>
                      <a:pt x="37" y="243"/>
                      <a:pt x="37" y="243"/>
                      <a:pt x="37" y="243"/>
                    </a:cubicBezTo>
                    <a:cubicBezTo>
                      <a:pt x="31" y="243"/>
                      <a:pt x="31" y="243"/>
                      <a:pt x="31" y="243"/>
                    </a:cubicBezTo>
                    <a:cubicBezTo>
                      <a:pt x="30" y="244"/>
                      <a:pt x="30" y="244"/>
                      <a:pt x="30" y="244"/>
                    </a:cubicBezTo>
                    <a:cubicBezTo>
                      <a:pt x="28" y="245"/>
                      <a:pt x="28" y="245"/>
                      <a:pt x="28" y="245"/>
                    </a:cubicBezTo>
                    <a:cubicBezTo>
                      <a:pt x="27" y="246"/>
                      <a:pt x="27" y="246"/>
                      <a:pt x="27" y="246"/>
                    </a:cubicBezTo>
                    <a:cubicBezTo>
                      <a:pt x="29" y="247"/>
                      <a:pt x="29" y="247"/>
                      <a:pt x="29" y="247"/>
                    </a:cubicBezTo>
                    <a:cubicBezTo>
                      <a:pt x="30" y="248"/>
                      <a:pt x="30" y="248"/>
                      <a:pt x="30" y="248"/>
                    </a:cubicBezTo>
                    <a:cubicBezTo>
                      <a:pt x="32" y="248"/>
                      <a:pt x="32" y="248"/>
                      <a:pt x="32" y="248"/>
                    </a:cubicBezTo>
                    <a:cubicBezTo>
                      <a:pt x="30" y="252"/>
                      <a:pt x="30" y="252"/>
                      <a:pt x="30" y="252"/>
                    </a:cubicBezTo>
                    <a:cubicBezTo>
                      <a:pt x="28" y="254"/>
                      <a:pt x="28" y="254"/>
                      <a:pt x="28" y="254"/>
                    </a:cubicBezTo>
                    <a:cubicBezTo>
                      <a:pt x="32" y="254"/>
                      <a:pt x="32" y="254"/>
                      <a:pt x="32" y="254"/>
                    </a:cubicBezTo>
                    <a:cubicBezTo>
                      <a:pt x="36" y="251"/>
                      <a:pt x="36" y="251"/>
                      <a:pt x="36" y="251"/>
                    </a:cubicBezTo>
                    <a:cubicBezTo>
                      <a:pt x="37" y="252"/>
                      <a:pt x="37" y="252"/>
                      <a:pt x="37" y="252"/>
                    </a:cubicBezTo>
                    <a:cubicBezTo>
                      <a:pt x="35" y="256"/>
                      <a:pt x="35" y="256"/>
                      <a:pt x="35" y="256"/>
                    </a:cubicBezTo>
                    <a:cubicBezTo>
                      <a:pt x="35" y="254"/>
                      <a:pt x="35" y="254"/>
                      <a:pt x="35" y="254"/>
                    </a:cubicBezTo>
                    <a:cubicBezTo>
                      <a:pt x="26" y="257"/>
                      <a:pt x="26" y="257"/>
                      <a:pt x="26" y="257"/>
                    </a:cubicBezTo>
                    <a:cubicBezTo>
                      <a:pt x="25" y="259"/>
                      <a:pt x="25" y="259"/>
                      <a:pt x="25" y="259"/>
                    </a:cubicBezTo>
                    <a:cubicBezTo>
                      <a:pt x="29" y="259"/>
                      <a:pt x="29" y="259"/>
                      <a:pt x="29" y="259"/>
                    </a:cubicBezTo>
                    <a:cubicBezTo>
                      <a:pt x="34" y="258"/>
                      <a:pt x="34" y="258"/>
                      <a:pt x="34" y="258"/>
                    </a:cubicBezTo>
                    <a:cubicBezTo>
                      <a:pt x="33" y="260"/>
                      <a:pt x="33" y="260"/>
                      <a:pt x="33" y="260"/>
                    </a:cubicBezTo>
                    <a:cubicBezTo>
                      <a:pt x="27" y="260"/>
                      <a:pt x="27" y="260"/>
                      <a:pt x="27" y="260"/>
                    </a:cubicBezTo>
                    <a:cubicBezTo>
                      <a:pt x="25" y="261"/>
                      <a:pt x="25" y="261"/>
                      <a:pt x="25" y="261"/>
                    </a:cubicBezTo>
                    <a:cubicBezTo>
                      <a:pt x="26" y="263"/>
                      <a:pt x="26" y="263"/>
                      <a:pt x="26" y="263"/>
                    </a:cubicBezTo>
                    <a:cubicBezTo>
                      <a:pt x="24" y="264"/>
                      <a:pt x="24" y="264"/>
                      <a:pt x="24" y="264"/>
                    </a:cubicBezTo>
                    <a:cubicBezTo>
                      <a:pt x="28" y="265"/>
                      <a:pt x="28" y="265"/>
                      <a:pt x="28" y="265"/>
                    </a:cubicBezTo>
                    <a:cubicBezTo>
                      <a:pt x="25" y="266"/>
                      <a:pt x="25" y="266"/>
                      <a:pt x="25" y="266"/>
                    </a:cubicBezTo>
                    <a:cubicBezTo>
                      <a:pt x="26" y="268"/>
                      <a:pt x="26" y="268"/>
                      <a:pt x="26" y="268"/>
                    </a:cubicBezTo>
                    <a:cubicBezTo>
                      <a:pt x="29" y="268"/>
                      <a:pt x="29" y="268"/>
                      <a:pt x="29" y="268"/>
                    </a:cubicBezTo>
                    <a:cubicBezTo>
                      <a:pt x="30" y="271"/>
                      <a:pt x="30" y="271"/>
                      <a:pt x="30" y="271"/>
                    </a:cubicBezTo>
                    <a:cubicBezTo>
                      <a:pt x="32" y="271"/>
                      <a:pt x="32" y="271"/>
                      <a:pt x="32" y="271"/>
                    </a:cubicBezTo>
                    <a:cubicBezTo>
                      <a:pt x="32" y="269"/>
                      <a:pt x="32" y="269"/>
                      <a:pt x="32" y="269"/>
                    </a:cubicBezTo>
                    <a:cubicBezTo>
                      <a:pt x="36" y="266"/>
                      <a:pt x="36" y="266"/>
                      <a:pt x="36" y="266"/>
                    </a:cubicBezTo>
                    <a:cubicBezTo>
                      <a:pt x="34" y="269"/>
                      <a:pt x="34" y="269"/>
                      <a:pt x="34" y="269"/>
                    </a:cubicBezTo>
                    <a:cubicBezTo>
                      <a:pt x="33" y="271"/>
                      <a:pt x="33" y="271"/>
                      <a:pt x="33" y="271"/>
                    </a:cubicBezTo>
                    <a:cubicBezTo>
                      <a:pt x="36" y="271"/>
                      <a:pt x="36" y="271"/>
                      <a:pt x="36" y="271"/>
                    </a:cubicBezTo>
                    <a:cubicBezTo>
                      <a:pt x="40" y="267"/>
                      <a:pt x="40" y="267"/>
                      <a:pt x="40" y="267"/>
                    </a:cubicBezTo>
                    <a:cubicBezTo>
                      <a:pt x="38" y="271"/>
                      <a:pt x="38" y="271"/>
                      <a:pt x="38" y="271"/>
                    </a:cubicBezTo>
                    <a:cubicBezTo>
                      <a:pt x="41" y="272"/>
                      <a:pt x="41" y="272"/>
                      <a:pt x="41" y="272"/>
                    </a:cubicBezTo>
                    <a:cubicBezTo>
                      <a:pt x="36" y="274"/>
                      <a:pt x="36" y="274"/>
                      <a:pt x="36" y="274"/>
                    </a:cubicBezTo>
                    <a:cubicBezTo>
                      <a:pt x="34" y="277"/>
                      <a:pt x="34" y="277"/>
                      <a:pt x="34" y="277"/>
                    </a:cubicBezTo>
                    <a:cubicBezTo>
                      <a:pt x="34" y="279"/>
                      <a:pt x="34" y="279"/>
                      <a:pt x="34" y="279"/>
                    </a:cubicBezTo>
                    <a:cubicBezTo>
                      <a:pt x="36" y="280"/>
                      <a:pt x="36" y="280"/>
                      <a:pt x="36" y="280"/>
                    </a:cubicBezTo>
                    <a:cubicBezTo>
                      <a:pt x="38" y="279"/>
                      <a:pt x="38" y="279"/>
                      <a:pt x="38" y="279"/>
                    </a:cubicBezTo>
                    <a:cubicBezTo>
                      <a:pt x="41" y="281"/>
                      <a:pt x="41" y="281"/>
                      <a:pt x="41" y="281"/>
                    </a:cubicBezTo>
                    <a:cubicBezTo>
                      <a:pt x="43" y="280"/>
                      <a:pt x="43" y="280"/>
                      <a:pt x="43" y="280"/>
                    </a:cubicBezTo>
                    <a:cubicBezTo>
                      <a:pt x="42" y="283"/>
                      <a:pt x="42" y="283"/>
                      <a:pt x="42" y="283"/>
                    </a:cubicBezTo>
                    <a:cubicBezTo>
                      <a:pt x="44" y="285"/>
                      <a:pt x="44" y="285"/>
                      <a:pt x="44" y="285"/>
                    </a:cubicBezTo>
                    <a:cubicBezTo>
                      <a:pt x="41" y="285"/>
                      <a:pt x="41" y="285"/>
                      <a:pt x="41" y="285"/>
                    </a:cubicBezTo>
                    <a:cubicBezTo>
                      <a:pt x="253" y="285"/>
                      <a:pt x="253" y="285"/>
                      <a:pt x="253" y="285"/>
                    </a:cubicBezTo>
                    <a:cubicBezTo>
                      <a:pt x="256" y="281"/>
                      <a:pt x="256" y="281"/>
                      <a:pt x="256" y="281"/>
                    </a:cubicBezTo>
                    <a:cubicBezTo>
                      <a:pt x="257" y="281"/>
                      <a:pt x="257" y="281"/>
                      <a:pt x="257" y="281"/>
                    </a:cubicBezTo>
                    <a:cubicBezTo>
                      <a:pt x="256" y="285"/>
                      <a:pt x="256" y="285"/>
                      <a:pt x="256" y="285"/>
                    </a:cubicBezTo>
                    <a:cubicBezTo>
                      <a:pt x="261" y="289"/>
                      <a:pt x="261" y="289"/>
                      <a:pt x="261" y="289"/>
                    </a:cubicBezTo>
                    <a:cubicBezTo>
                      <a:pt x="267" y="288"/>
                      <a:pt x="267" y="288"/>
                      <a:pt x="267" y="288"/>
                    </a:cubicBezTo>
                    <a:cubicBezTo>
                      <a:pt x="272" y="291"/>
                      <a:pt x="272" y="291"/>
                      <a:pt x="272" y="291"/>
                    </a:cubicBezTo>
                    <a:cubicBezTo>
                      <a:pt x="276" y="294"/>
                      <a:pt x="276" y="294"/>
                      <a:pt x="276" y="294"/>
                    </a:cubicBezTo>
                    <a:cubicBezTo>
                      <a:pt x="280" y="293"/>
                      <a:pt x="280" y="293"/>
                      <a:pt x="280" y="293"/>
                    </a:cubicBezTo>
                    <a:cubicBezTo>
                      <a:pt x="283" y="294"/>
                      <a:pt x="283" y="294"/>
                      <a:pt x="283" y="294"/>
                    </a:cubicBezTo>
                    <a:cubicBezTo>
                      <a:pt x="285" y="294"/>
                      <a:pt x="285" y="294"/>
                      <a:pt x="285" y="294"/>
                    </a:cubicBezTo>
                    <a:cubicBezTo>
                      <a:pt x="288" y="295"/>
                      <a:pt x="288" y="295"/>
                      <a:pt x="288" y="295"/>
                    </a:cubicBezTo>
                    <a:cubicBezTo>
                      <a:pt x="289" y="294"/>
                      <a:pt x="289" y="294"/>
                      <a:pt x="289" y="294"/>
                    </a:cubicBezTo>
                    <a:cubicBezTo>
                      <a:pt x="293" y="292"/>
                      <a:pt x="293" y="292"/>
                      <a:pt x="293" y="292"/>
                    </a:cubicBezTo>
                    <a:cubicBezTo>
                      <a:pt x="295" y="290"/>
                      <a:pt x="295" y="290"/>
                      <a:pt x="295" y="290"/>
                    </a:cubicBezTo>
                    <a:cubicBezTo>
                      <a:pt x="297" y="290"/>
                      <a:pt x="297" y="290"/>
                      <a:pt x="297" y="290"/>
                    </a:cubicBezTo>
                    <a:cubicBezTo>
                      <a:pt x="300" y="289"/>
                      <a:pt x="300" y="289"/>
                      <a:pt x="300" y="289"/>
                    </a:cubicBezTo>
                    <a:cubicBezTo>
                      <a:pt x="303" y="286"/>
                      <a:pt x="303" y="286"/>
                      <a:pt x="303" y="286"/>
                    </a:cubicBezTo>
                    <a:cubicBezTo>
                      <a:pt x="307" y="286"/>
                      <a:pt x="307" y="286"/>
                      <a:pt x="307" y="286"/>
                    </a:cubicBezTo>
                    <a:cubicBezTo>
                      <a:pt x="309" y="287"/>
                      <a:pt x="309" y="287"/>
                      <a:pt x="309" y="287"/>
                    </a:cubicBezTo>
                    <a:cubicBezTo>
                      <a:pt x="313" y="287"/>
                      <a:pt x="313" y="287"/>
                      <a:pt x="313" y="287"/>
                    </a:cubicBezTo>
                    <a:cubicBezTo>
                      <a:pt x="317" y="287"/>
                      <a:pt x="317" y="287"/>
                      <a:pt x="317" y="287"/>
                    </a:cubicBezTo>
                    <a:cubicBezTo>
                      <a:pt x="317" y="288"/>
                      <a:pt x="317" y="288"/>
                      <a:pt x="317" y="288"/>
                    </a:cubicBezTo>
                    <a:cubicBezTo>
                      <a:pt x="317" y="290"/>
                      <a:pt x="317" y="290"/>
                      <a:pt x="317" y="290"/>
                    </a:cubicBezTo>
                    <a:cubicBezTo>
                      <a:pt x="320" y="296"/>
                      <a:pt x="320" y="296"/>
                      <a:pt x="320" y="296"/>
                    </a:cubicBezTo>
                    <a:cubicBezTo>
                      <a:pt x="323" y="296"/>
                      <a:pt x="323" y="296"/>
                      <a:pt x="323" y="296"/>
                    </a:cubicBezTo>
                    <a:cubicBezTo>
                      <a:pt x="324" y="296"/>
                      <a:pt x="324" y="296"/>
                      <a:pt x="324" y="296"/>
                    </a:cubicBezTo>
                    <a:cubicBezTo>
                      <a:pt x="323" y="298"/>
                      <a:pt x="323" y="298"/>
                      <a:pt x="323" y="298"/>
                    </a:cubicBezTo>
                    <a:cubicBezTo>
                      <a:pt x="324" y="300"/>
                      <a:pt x="324" y="300"/>
                      <a:pt x="324" y="300"/>
                    </a:cubicBezTo>
                    <a:cubicBezTo>
                      <a:pt x="322" y="303"/>
                      <a:pt x="322" y="303"/>
                      <a:pt x="322" y="303"/>
                    </a:cubicBezTo>
                    <a:cubicBezTo>
                      <a:pt x="322" y="305"/>
                      <a:pt x="322" y="305"/>
                      <a:pt x="322" y="305"/>
                    </a:cubicBezTo>
                    <a:cubicBezTo>
                      <a:pt x="323" y="305"/>
                      <a:pt x="323" y="305"/>
                      <a:pt x="323" y="305"/>
                    </a:cubicBezTo>
                    <a:cubicBezTo>
                      <a:pt x="323" y="307"/>
                      <a:pt x="323" y="307"/>
                      <a:pt x="323" y="307"/>
                    </a:cubicBezTo>
                    <a:cubicBezTo>
                      <a:pt x="324" y="310"/>
                      <a:pt x="324" y="310"/>
                      <a:pt x="324" y="310"/>
                    </a:cubicBezTo>
                    <a:cubicBezTo>
                      <a:pt x="328" y="311"/>
                      <a:pt x="328" y="311"/>
                      <a:pt x="328" y="311"/>
                    </a:cubicBezTo>
                    <a:cubicBezTo>
                      <a:pt x="336" y="311"/>
                      <a:pt x="336" y="311"/>
                      <a:pt x="336" y="311"/>
                    </a:cubicBezTo>
                    <a:cubicBezTo>
                      <a:pt x="342" y="313"/>
                      <a:pt x="342" y="313"/>
                      <a:pt x="342" y="313"/>
                    </a:cubicBezTo>
                    <a:cubicBezTo>
                      <a:pt x="348" y="315"/>
                      <a:pt x="348" y="315"/>
                      <a:pt x="348" y="315"/>
                    </a:cubicBezTo>
                    <a:cubicBezTo>
                      <a:pt x="348" y="318"/>
                      <a:pt x="348" y="318"/>
                      <a:pt x="348" y="318"/>
                    </a:cubicBezTo>
                    <a:cubicBezTo>
                      <a:pt x="351" y="320"/>
                      <a:pt x="351" y="320"/>
                      <a:pt x="351" y="320"/>
                    </a:cubicBezTo>
                    <a:cubicBezTo>
                      <a:pt x="350" y="322"/>
                      <a:pt x="350" y="322"/>
                      <a:pt x="350" y="322"/>
                    </a:cubicBezTo>
                    <a:cubicBezTo>
                      <a:pt x="350" y="325"/>
                      <a:pt x="350" y="325"/>
                      <a:pt x="350" y="325"/>
                    </a:cubicBezTo>
                    <a:cubicBezTo>
                      <a:pt x="348" y="326"/>
                      <a:pt x="348" y="326"/>
                      <a:pt x="348" y="326"/>
                    </a:cubicBezTo>
                    <a:cubicBezTo>
                      <a:pt x="347" y="327"/>
                      <a:pt x="347" y="327"/>
                      <a:pt x="347" y="327"/>
                    </a:cubicBezTo>
                    <a:cubicBezTo>
                      <a:pt x="346" y="327"/>
                      <a:pt x="346" y="327"/>
                      <a:pt x="346" y="327"/>
                    </a:cubicBezTo>
                    <a:cubicBezTo>
                      <a:pt x="343" y="325"/>
                      <a:pt x="343" y="325"/>
                      <a:pt x="343" y="325"/>
                    </a:cubicBezTo>
                    <a:cubicBezTo>
                      <a:pt x="339" y="323"/>
                      <a:pt x="339" y="323"/>
                      <a:pt x="339" y="323"/>
                    </a:cubicBezTo>
                    <a:cubicBezTo>
                      <a:pt x="339" y="321"/>
                      <a:pt x="339" y="321"/>
                      <a:pt x="339" y="321"/>
                    </a:cubicBezTo>
                    <a:cubicBezTo>
                      <a:pt x="337" y="321"/>
                      <a:pt x="337" y="321"/>
                      <a:pt x="337" y="321"/>
                    </a:cubicBezTo>
                    <a:cubicBezTo>
                      <a:pt x="337" y="328"/>
                      <a:pt x="337" y="328"/>
                      <a:pt x="337" y="328"/>
                    </a:cubicBezTo>
                    <a:cubicBezTo>
                      <a:pt x="332" y="331"/>
                      <a:pt x="332" y="331"/>
                      <a:pt x="332" y="331"/>
                    </a:cubicBezTo>
                    <a:cubicBezTo>
                      <a:pt x="332" y="335"/>
                      <a:pt x="332" y="335"/>
                      <a:pt x="332" y="335"/>
                    </a:cubicBezTo>
                    <a:cubicBezTo>
                      <a:pt x="329" y="339"/>
                      <a:pt x="329" y="339"/>
                      <a:pt x="329" y="339"/>
                    </a:cubicBezTo>
                    <a:cubicBezTo>
                      <a:pt x="325" y="341"/>
                      <a:pt x="325" y="341"/>
                      <a:pt x="325" y="341"/>
                    </a:cubicBezTo>
                    <a:cubicBezTo>
                      <a:pt x="323" y="342"/>
                      <a:pt x="323" y="342"/>
                      <a:pt x="323" y="342"/>
                    </a:cubicBezTo>
                    <a:cubicBezTo>
                      <a:pt x="323" y="341"/>
                      <a:pt x="323" y="341"/>
                      <a:pt x="323" y="341"/>
                    </a:cubicBezTo>
                    <a:cubicBezTo>
                      <a:pt x="323" y="342"/>
                      <a:pt x="323" y="342"/>
                      <a:pt x="323" y="342"/>
                    </a:cubicBezTo>
                    <a:cubicBezTo>
                      <a:pt x="321" y="344"/>
                      <a:pt x="321" y="344"/>
                      <a:pt x="321" y="344"/>
                    </a:cubicBezTo>
                    <a:cubicBezTo>
                      <a:pt x="322" y="345"/>
                      <a:pt x="322" y="345"/>
                      <a:pt x="322" y="345"/>
                    </a:cubicBezTo>
                    <a:cubicBezTo>
                      <a:pt x="322" y="347"/>
                      <a:pt x="322" y="347"/>
                      <a:pt x="322" y="347"/>
                    </a:cubicBezTo>
                    <a:cubicBezTo>
                      <a:pt x="320" y="348"/>
                      <a:pt x="320" y="348"/>
                      <a:pt x="320" y="348"/>
                    </a:cubicBezTo>
                    <a:cubicBezTo>
                      <a:pt x="317" y="348"/>
                      <a:pt x="317" y="348"/>
                      <a:pt x="317" y="348"/>
                    </a:cubicBezTo>
                    <a:cubicBezTo>
                      <a:pt x="317" y="348"/>
                      <a:pt x="317" y="348"/>
                      <a:pt x="317" y="348"/>
                    </a:cubicBezTo>
                    <a:cubicBezTo>
                      <a:pt x="316" y="348"/>
                      <a:pt x="316" y="348"/>
                      <a:pt x="316" y="348"/>
                    </a:cubicBezTo>
                    <a:cubicBezTo>
                      <a:pt x="314" y="349"/>
                      <a:pt x="314" y="349"/>
                      <a:pt x="314" y="349"/>
                    </a:cubicBezTo>
                    <a:cubicBezTo>
                      <a:pt x="313" y="351"/>
                      <a:pt x="313" y="351"/>
                      <a:pt x="313" y="351"/>
                    </a:cubicBezTo>
                    <a:cubicBezTo>
                      <a:pt x="316" y="350"/>
                      <a:pt x="316" y="350"/>
                      <a:pt x="316" y="350"/>
                    </a:cubicBezTo>
                    <a:cubicBezTo>
                      <a:pt x="319" y="350"/>
                      <a:pt x="319" y="350"/>
                      <a:pt x="319" y="350"/>
                    </a:cubicBezTo>
                    <a:cubicBezTo>
                      <a:pt x="322" y="349"/>
                      <a:pt x="322" y="349"/>
                      <a:pt x="322" y="349"/>
                    </a:cubicBezTo>
                    <a:cubicBezTo>
                      <a:pt x="324" y="349"/>
                      <a:pt x="324" y="349"/>
                      <a:pt x="324" y="349"/>
                    </a:cubicBezTo>
                    <a:cubicBezTo>
                      <a:pt x="327" y="346"/>
                      <a:pt x="327" y="346"/>
                      <a:pt x="327" y="346"/>
                    </a:cubicBezTo>
                    <a:cubicBezTo>
                      <a:pt x="332" y="344"/>
                      <a:pt x="332" y="344"/>
                      <a:pt x="332" y="344"/>
                    </a:cubicBezTo>
                    <a:cubicBezTo>
                      <a:pt x="337" y="345"/>
                      <a:pt x="337" y="345"/>
                      <a:pt x="337" y="345"/>
                    </a:cubicBezTo>
                    <a:cubicBezTo>
                      <a:pt x="338" y="344"/>
                      <a:pt x="338" y="344"/>
                      <a:pt x="338" y="344"/>
                    </a:cubicBezTo>
                    <a:cubicBezTo>
                      <a:pt x="342" y="343"/>
                      <a:pt x="342" y="343"/>
                      <a:pt x="342" y="343"/>
                    </a:cubicBezTo>
                    <a:cubicBezTo>
                      <a:pt x="346" y="343"/>
                      <a:pt x="346" y="343"/>
                      <a:pt x="346" y="343"/>
                    </a:cubicBezTo>
                    <a:cubicBezTo>
                      <a:pt x="349" y="343"/>
                      <a:pt x="349" y="343"/>
                      <a:pt x="349" y="343"/>
                    </a:cubicBezTo>
                    <a:cubicBezTo>
                      <a:pt x="350" y="340"/>
                      <a:pt x="350" y="340"/>
                      <a:pt x="350" y="340"/>
                    </a:cubicBezTo>
                    <a:cubicBezTo>
                      <a:pt x="345" y="340"/>
                      <a:pt x="345" y="340"/>
                      <a:pt x="345" y="340"/>
                    </a:cubicBezTo>
                    <a:cubicBezTo>
                      <a:pt x="344" y="339"/>
                      <a:pt x="344" y="339"/>
                      <a:pt x="344" y="339"/>
                    </a:cubicBezTo>
                    <a:cubicBezTo>
                      <a:pt x="347" y="336"/>
                      <a:pt x="347" y="336"/>
                      <a:pt x="347" y="336"/>
                    </a:cubicBezTo>
                    <a:cubicBezTo>
                      <a:pt x="349" y="335"/>
                      <a:pt x="349" y="335"/>
                      <a:pt x="349" y="335"/>
                    </a:cubicBezTo>
                    <a:cubicBezTo>
                      <a:pt x="354" y="334"/>
                      <a:pt x="354" y="334"/>
                      <a:pt x="354" y="334"/>
                    </a:cubicBezTo>
                    <a:cubicBezTo>
                      <a:pt x="364" y="332"/>
                      <a:pt x="364" y="332"/>
                      <a:pt x="364" y="332"/>
                    </a:cubicBezTo>
                    <a:cubicBezTo>
                      <a:pt x="367" y="333"/>
                      <a:pt x="367" y="333"/>
                      <a:pt x="367" y="333"/>
                    </a:cubicBezTo>
                    <a:cubicBezTo>
                      <a:pt x="370" y="332"/>
                      <a:pt x="370" y="332"/>
                      <a:pt x="370" y="332"/>
                    </a:cubicBezTo>
                    <a:cubicBezTo>
                      <a:pt x="373" y="331"/>
                      <a:pt x="373" y="331"/>
                      <a:pt x="373" y="331"/>
                    </a:cubicBezTo>
                    <a:cubicBezTo>
                      <a:pt x="382" y="328"/>
                      <a:pt x="382" y="328"/>
                      <a:pt x="382" y="328"/>
                    </a:cubicBezTo>
                    <a:cubicBezTo>
                      <a:pt x="388" y="324"/>
                      <a:pt x="388" y="324"/>
                      <a:pt x="388" y="324"/>
                    </a:cubicBezTo>
                    <a:cubicBezTo>
                      <a:pt x="415" y="324"/>
                      <a:pt x="415" y="324"/>
                      <a:pt x="415" y="324"/>
                    </a:cubicBezTo>
                    <a:cubicBezTo>
                      <a:pt x="417" y="322"/>
                      <a:pt x="417" y="322"/>
                      <a:pt x="417" y="322"/>
                    </a:cubicBezTo>
                    <a:cubicBezTo>
                      <a:pt x="420" y="320"/>
                      <a:pt x="420" y="320"/>
                      <a:pt x="420" y="320"/>
                    </a:cubicBezTo>
                    <a:cubicBezTo>
                      <a:pt x="423" y="320"/>
                      <a:pt x="423" y="320"/>
                      <a:pt x="423" y="320"/>
                    </a:cubicBezTo>
                    <a:cubicBezTo>
                      <a:pt x="426" y="317"/>
                      <a:pt x="426" y="317"/>
                      <a:pt x="426" y="317"/>
                    </a:cubicBezTo>
                    <a:cubicBezTo>
                      <a:pt x="431" y="311"/>
                      <a:pt x="431" y="311"/>
                      <a:pt x="431" y="311"/>
                    </a:cubicBezTo>
                    <a:cubicBezTo>
                      <a:pt x="434" y="309"/>
                      <a:pt x="434" y="309"/>
                      <a:pt x="434" y="309"/>
                    </a:cubicBezTo>
                    <a:cubicBezTo>
                      <a:pt x="437" y="304"/>
                      <a:pt x="437" y="304"/>
                      <a:pt x="437" y="304"/>
                    </a:cubicBezTo>
                    <a:cubicBezTo>
                      <a:pt x="443" y="301"/>
                      <a:pt x="443" y="301"/>
                      <a:pt x="443" y="301"/>
                    </a:cubicBezTo>
                    <a:cubicBezTo>
                      <a:pt x="445" y="303"/>
                      <a:pt x="445" y="303"/>
                      <a:pt x="445" y="303"/>
                    </a:cubicBezTo>
                    <a:cubicBezTo>
                      <a:pt x="450" y="300"/>
                      <a:pt x="450" y="300"/>
                      <a:pt x="450" y="300"/>
                    </a:cubicBezTo>
                    <a:cubicBezTo>
                      <a:pt x="453" y="303"/>
                      <a:pt x="453" y="303"/>
                      <a:pt x="453" y="303"/>
                    </a:cubicBezTo>
                    <a:cubicBezTo>
                      <a:pt x="448" y="314"/>
                      <a:pt x="448" y="314"/>
                      <a:pt x="448" y="314"/>
                    </a:cubicBezTo>
                    <a:cubicBezTo>
                      <a:pt x="449" y="315"/>
                      <a:pt x="449" y="315"/>
                      <a:pt x="449" y="315"/>
                    </a:cubicBezTo>
                    <a:cubicBezTo>
                      <a:pt x="449" y="320"/>
                      <a:pt x="449" y="320"/>
                      <a:pt x="449" y="320"/>
                    </a:cubicBezTo>
                    <a:cubicBezTo>
                      <a:pt x="449" y="322"/>
                      <a:pt x="449" y="322"/>
                      <a:pt x="449" y="322"/>
                    </a:cubicBezTo>
                    <a:cubicBezTo>
                      <a:pt x="451" y="323"/>
                      <a:pt x="451" y="323"/>
                      <a:pt x="451" y="323"/>
                    </a:cubicBezTo>
                    <a:cubicBezTo>
                      <a:pt x="457" y="322"/>
                      <a:pt x="457" y="322"/>
                      <a:pt x="457" y="322"/>
                    </a:cubicBezTo>
                    <a:cubicBezTo>
                      <a:pt x="458" y="320"/>
                      <a:pt x="458" y="320"/>
                      <a:pt x="458" y="320"/>
                    </a:cubicBezTo>
                    <a:cubicBezTo>
                      <a:pt x="460" y="318"/>
                      <a:pt x="460" y="318"/>
                      <a:pt x="460" y="318"/>
                    </a:cubicBezTo>
                    <a:cubicBezTo>
                      <a:pt x="461" y="322"/>
                      <a:pt x="461" y="322"/>
                      <a:pt x="461" y="322"/>
                    </a:cubicBezTo>
                    <a:cubicBezTo>
                      <a:pt x="463" y="322"/>
                      <a:pt x="463" y="322"/>
                      <a:pt x="463" y="322"/>
                    </a:cubicBezTo>
                    <a:cubicBezTo>
                      <a:pt x="468" y="318"/>
                      <a:pt x="468" y="318"/>
                      <a:pt x="468" y="318"/>
                    </a:cubicBezTo>
                    <a:cubicBezTo>
                      <a:pt x="471" y="317"/>
                      <a:pt x="471" y="317"/>
                      <a:pt x="471" y="317"/>
                    </a:cubicBezTo>
                    <a:cubicBezTo>
                      <a:pt x="474" y="315"/>
                      <a:pt x="474" y="315"/>
                      <a:pt x="474" y="315"/>
                    </a:cubicBezTo>
                    <a:cubicBezTo>
                      <a:pt x="475" y="316"/>
                      <a:pt x="475" y="316"/>
                      <a:pt x="475" y="316"/>
                    </a:cubicBezTo>
                    <a:cubicBezTo>
                      <a:pt x="470" y="320"/>
                      <a:pt x="470" y="320"/>
                      <a:pt x="470" y="320"/>
                    </a:cubicBezTo>
                    <a:cubicBezTo>
                      <a:pt x="478" y="320"/>
                      <a:pt x="478" y="320"/>
                      <a:pt x="478" y="320"/>
                    </a:cubicBezTo>
                    <a:cubicBezTo>
                      <a:pt x="479" y="321"/>
                      <a:pt x="479" y="321"/>
                      <a:pt x="479" y="321"/>
                    </a:cubicBezTo>
                    <a:cubicBezTo>
                      <a:pt x="474" y="322"/>
                      <a:pt x="474" y="322"/>
                      <a:pt x="474" y="322"/>
                    </a:cubicBezTo>
                    <a:cubicBezTo>
                      <a:pt x="473" y="323"/>
                      <a:pt x="473" y="323"/>
                      <a:pt x="473" y="323"/>
                    </a:cubicBezTo>
                    <a:cubicBezTo>
                      <a:pt x="471" y="322"/>
                      <a:pt x="471" y="322"/>
                      <a:pt x="471" y="322"/>
                    </a:cubicBezTo>
                    <a:cubicBezTo>
                      <a:pt x="466" y="323"/>
                      <a:pt x="466" y="323"/>
                      <a:pt x="466" y="323"/>
                    </a:cubicBezTo>
                    <a:cubicBezTo>
                      <a:pt x="456" y="327"/>
                      <a:pt x="456" y="327"/>
                      <a:pt x="456" y="327"/>
                    </a:cubicBezTo>
                    <a:cubicBezTo>
                      <a:pt x="453" y="331"/>
                      <a:pt x="453" y="331"/>
                      <a:pt x="453" y="331"/>
                    </a:cubicBezTo>
                    <a:cubicBezTo>
                      <a:pt x="453" y="334"/>
                      <a:pt x="453" y="334"/>
                      <a:pt x="453" y="334"/>
                    </a:cubicBezTo>
                    <a:cubicBezTo>
                      <a:pt x="456" y="334"/>
                      <a:pt x="456" y="334"/>
                      <a:pt x="456" y="334"/>
                    </a:cubicBezTo>
                    <a:cubicBezTo>
                      <a:pt x="456" y="336"/>
                      <a:pt x="456" y="336"/>
                      <a:pt x="456" y="336"/>
                    </a:cubicBezTo>
                    <a:cubicBezTo>
                      <a:pt x="458" y="338"/>
                      <a:pt x="458" y="338"/>
                      <a:pt x="458" y="338"/>
                    </a:cubicBezTo>
                    <a:cubicBezTo>
                      <a:pt x="460" y="337"/>
                      <a:pt x="460" y="337"/>
                      <a:pt x="460" y="337"/>
                    </a:cubicBezTo>
                    <a:cubicBezTo>
                      <a:pt x="461" y="334"/>
                      <a:pt x="461" y="334"/>
                      <a:pt x="461" y="334"/>
                    </a:cubicBezTo>
                    <a:cubicBezTo>
                      <a:pt x="462" y="334"/>
                      <a:pt x="462" y="334"/>
                      <a:pt x="462" y="334"/>
                    </a:cubicBezTo>
                    <a:cubicBezTo>
                      <a:pt x="468" y="329"/>
                      <a:pt x="468" y="329"/>
                      <a:pt x="468" y="329"/>
                    </a:cubicBezTo>
                    <a:cubicBezTo>
                      <a:pt x="469" y="328"/>
                      <a:pt x="469" y="328"/>
                      <a:pt x="469" y="328"/>
                    </a:cubicBezTo>
                    <a:cubicBezTo>
                      <a:pt x="473" y="327"/>
                      <a:pt x="473" y="327"/>
                      <a:pt x="473" y="327"/>
                    </a:cubicBezTo>
                    <a:cubicBezTo>
                      <a:pt x="475" y="328"/>
                      <a:pt x="475" y="328"/>
                      <a:pt x="475" y="328"/>
                    </a:cubicBezTo>
                    <a:cubicBezTo>
                      <a:pt x="479" y="327"/>
                      <a:pt x="479" y="327"/>
                      <a:pt x="479" y="327"/>
                    </a:cubicBezTo>
                    <a:cubicBezTo>
                      <a:pt x="489" y="323"/>
                      <a:pt x="489" y="323"/>
                      <a:pt x="489" y="323"/>
                    </a:cubicBezTo>
                    <a:cubicBezTo>
                      <a:pt x="494" y="321"/>
                      <a:pt x="494" y="321"/>
                      <a:pt x="494" y="321"/>
                    </a:cubicBezTo>
                    <a:cubicBezTo>
                      <a:pt x="498" y="320"/>
                      <a:pt x="498" y="320"/>
                      <a:pt x="498" y="320"/>
                    </a:cubicBezTo>
                    <a:cubicBezTo>
                      <a:pt x="498" y="319"/>
                      <a:pt x="498" y="319"/>
                      <a:pt x="498" y="319"/>
                    </a:cubicBezTo>
                    <a:cubicBezTo>
                      <a:pt x="496" y="317"/>
                      <a:pt x="496" y="317"/>
                      <a:pt x="496" y="317"/>
                    </a:cubicBezTo>
                    <a:cubicBezTo>
                      <a:pt x="494" y="317"/>
                      <a:pt x="494" y="317"/>
                      <a:pt x="494" y="317"/>
                    </a:cubicBezTo>
                    <a:cubicBezTo>
                      <a:pt x="492" y="315"/>
                      <a:pt x="492" y="315"/>
                      <a:pt x="492" y="315"/>
                    </a:cubicBezTo>
                    <a:cubicBezTo>
                      <a:pt x="487" y="317"/>
                      <a:pt x="487" y="317"/>
                      <a:pt x="487" y="317"/>
                    </a:cubicBezTo>
                    <a:cubicBezTo>
                      <a:pt x="486" y="315"/>
                      <a:pt x="486" y="315"/>
                      <a:pt x="486" y="315"/>
                    </a:cubicBezTo>
                    <a:cubicBezTo>
                      <a:pt x="480" y="315"/>
                      <a:pt x="480" y="315"/>
                      <a:pt x="480" y="315"/>
                    </a:cubicBezTo>
                    <a:cubicBezTo>
                      <a:pt x="478" y="314"/>
                      <a:pt x="478" y="314"/>
                      <a:pt x="478" y="314"/>
                    </a:cubicBezTo>
                    <a:cubicBezTo>
                      <a:pt x="480" y="312"/>
                      <a:pt x="480" y="312"/>
                      <a:pt x="480" y="312"/>
                    </a:cubicBezTo>
                    <a:cubicBezTo>
                      <a:pt x="474" y="311"/>
                      <a:pt x="474" y="311"/>
                      <a:pt x="474" y="311"/>
                    </a:cubicBezTo>
                    <a:cubicBezTo>
                      <a:pt x="473" y="308"/>
                      <a:pt x="473" y="308"/>
                      <a:pt x="473" y="308"/>
                    </a:cubicBezTo>
                    <a:cubicBezTo>
                      <a:pt x="474" y="304"/>
                      <a:pt x="474" y="304"/>
                      <a:pt x="474" y="304"/>
                    </a:cubicBezTo>
                    <a:cubicBezTo>
                      <a:pt x="470" y="304"/>
                      <a:pt x="470" y="304"/>
                      <a:pt x="470" y="304"/>
                    </a:cubicBezTo>
                    <a:cubicBezTo>
                      <a:pt x="475" y="301"/>
                      <a:pt x="475" y="301"/>
                      <a:pt x="475" y="301"/>
                    </a:cubicBezTo>
                    <a:cubicBezTo>
                      <a:pt x="478" y="298"/>
                      <a:pt x="478" y="298"/>
                      <a:pt x="478" y="298"/>
                    </a:cubicBezTo>
                    <a:cubicBezTo>
                      <a:pt x="478" y="296"/>
                      <a:pt x="478" y="296"/>
                      <a:pt x="478" y="296"/>
                    </a:cubicBezTo>
                    <a:cubicBezTo>
                      <a:pt x="474" y="296"/>
                      <a:pt x="474" y="296"/>
                      <a:pt x="474" y="296"/>
                    </a:cubicBezTo>
                    <a:cubicBezTo>
                      <a:pt x="470" y="298"/>
                      <a:pt x="470" y="298"/>
                      <a:pt x="470" y="298"/>
                    </a:cubicBezTo>
                    <a:cubicBezTo>
                      <a:pt x="470" y="295"/>
                      <a:pt x="470" y="295"/>
                      <a:pt x="470" y="295"/>
                    </a:cubicBezTo>
                    <a:cubicBezTo>
                      <a:pt x="464" y="294"/>
                      <a:pt x="464" y="294"/>
                      <a:pt x="464" y="294"/>
                    </a:cubicBezTo>
                    <a:cubicBezTo>
                      <a:pt x="470" y="293"/>
                      <a:pt x="470" y="293"/>
                      <a:pt x="470" y="293"/>
                    </a:cubicBezTo>
                    <a:cubicBezTo>
                      <a:pt x="472" y="292"/>
                      <a:pt x="472" y="292"/>
                      <a:pt x="472" y="292"/>
                    </a:cubicBezTo>
                    <a:cubicBezTo>
                      <a:pt x="476" y="294"/>
                      <a:pt x="476" y="294"/>
                      <a:pt x="476" y="294"/>
                    </a:cubicBezTo>
                    <a:cubicBezTo>
                      <a:pt x="485" y="290"/>
                      <a:pt x="485" y="290"/>
                      <a:pt x="485" y="290"/>
                    </a:cubicBezTo>
                    <a:cubicBezTo>
                      <a:pt x="486" y="289"/>
                      <a:pt x="486" y="289"/>
                      <a:pt x="486" y="289"/>
                    </a:cubicBezTo>
                    <a:cubicBezTo>
                      <a:pt x="485" y="287"/>
                      <a:pt x="485" y="287"/>
                      <a:pt x="485" y="287"/>
                    </a:cubicBezTo>
                    <a:cubicBezTo>
                      <a:pt x="486" y="287"/>
                      <a:pt x="486" y="287"/>
                      <a:pt x="486" y="287"/>
                    </a:cubicBezTo>
                    <a:cubicBezTo>
                      <a:pt x="486" y="284"/>
                      <a:pt x="486" y="284"/>
                      <a:pt x="486" y="284"/>
                    </a:cubicBezTo>
                    <a:cubicBezTo>
                      <a:pt x="481" y="281"/>
                      <a:pt x="481" y="281"/>
                      <a:pt x="481" y="281"/>
                    </a:cubicBezTo>
                    <a:cubicBezTo>
                      <a:pt x="474" y="282"/>
                      <a:pt x="474" y="282"/>
                      <a:pt x="474" y="282"/>
                    </a:cubicBezTo>
                    <a:cubicBezTo>
                      <a:pt x="466" y="285"/>
                      <a:pt x="466" y="285"/>
                      <a:pt x="466" y="285"/>
                    </a:cubicBezTo>
                    <a:cubicBezTo>
                      <a:pt x="458" y="288"/>
                      <a:pt x="458" y="288"/>
                      <a:pt x="458" y="288"/>
                    </a:cubicBezTo>
                    <a:cubicBezTo>
                      <a:pt x="448" y="292"/>
                      <a:pt x="448" y="292"/>
                      <a:pt x="448" y="292"/>
                    </a:cubicBezTo>
                    <a:cubicBezTo>
                      <a:pt x="442" y="296"/>
                      <a:pt x="442" y="296"/>
                      <a:pt x="442" y="296"/>
                    </a:cubicBezTo>
                    <a:cubicBezTo>
                      <a:pt x="437" y="300"/>
                      <a:pt x="437" y="300"/>
                      <a:pt x="437" y="300"/>
                    </a:cubicBezTo>
                    <a:cubicBezTo>
                      <a:pt x="432" y="304"/>
                      <a:pt x="432" y="304"/>
                      <a:pt x="432" y="304"/>
                    </a:cubicBezTo>
                    <a:cubicBezTo>
                      <a:pt x="427" y="306"/>
                      <a:pt x="427" y="306"/>
                      <a:pt x="427" y="306"/>
                    </a:cubicBezTo>
                    <a:cubicBezTo>
                      <a:pt x="422" y="306"/>
                      <a:pt x="422" y="306"/>
                      <a:pt x="422" y="306"/>
                    </a:cubicBezTo>
                    <a:cubicBezTo>
                      <a:pt x="428" y="304"/>
                      <a:pt x="428" y="304"/>
                      <a:pt x="428" y="304"/>
                    </a:cubicBezTo>
                    <a:cubicBezTo>
                      <a:pt x="433" y="301"/>
                      <a:pt x="433" y="301"/>
                      <a:pt x="433" y="301"/>
                    </a:cubicBezTo>
                    <a:cubicBezTo>
                      <a:pt x="436" y="298"/>
                      <a:pt x="436" y="298"/>
                      <a:pt x="436" y="298"/>
                    </a:cubicBezTo>
                    <a:cubicBezTo>
                      <a:pt x="441" y="295"/>
                      <a:pt x="441" y="295"/>
                      <a:pt x="441" y="295"/>
                    </a:cubicBezTo>
                    <a:cubicBezTo>
                      <a:pt x="443" y="293"/>
                      <a:pt x="443" y="293"/>
                      <a:pt x="443" y="293"/>
                    </a:cubicBezTo>
                    <a:cubicBezTo>
                      <a:pt x="446" y="290"/>
                      <a:pt x="446" y="290"/>
                      <a:pt x="446" y="290"/>
                    </a:cubicBezTo>
                    <a:cubicBezTo>
                      <a:pt x="452" y="286"/>
                      <a:pt x="452" y="286"/>
                      <a:pt x="452" y="286"/>
                    </a:cubicBezTo>
                    <a:cubicBezTo>
                      <a:pt x="457" y="284"/>
                      <a:pt x="457" y="284"/>
                      <a:pt x="457" y="284"/>
                    </a:cubicBezTo>
                    <a:cubicBezTo>
                      <a:pt x="459" y="282"/>
                      <a:pt x="459" y="282"/>
                      <a:pt x="459" y="282"/>
                    </a:cubicBezTo>
                    <a:cubicBezTo>
                      <a:pt x="466" y="280"/>
                      <a:pt x="466" y="280"/>
                      <a:pt x="466" y="280"/>
                    </a:cubicBezTo>
                    <a:cubicBezTo>
                      <a:pt x="468" y="277"/>
                      <a:pt x="468" y="277"/>
                      <a:pt x="468" y="277"/>
                    </a:cubicBezTo>
                    <a:cubicBezTo>
                      <a:pt x="476" y="273"/>
                      <a:pt x="476" y="273"/>
                      <a:pt x="476" y="273"/>
                    </a:cubicBezTo>
                    <a:cubicBezTo>
                      <a:pt x="479" y="273"/>
                      <a:pt x="479" y="273"/>
                      <a:pt x="479" y="273"/>
                    </a:cubicBezTo>
                    <a:cubicBezTo>
                      <a:pt x="484" y="272"/>
                      <a:pt x="484" y="272"/>
                      <a:pt x="484" y="272"/>
                    </a:cubicBezTo>
                    <a:cubicBezTo>
                      <a:pt x="495" y="272"/>
                      <a:pt x="495" y="272"/>
                      <a:pt x="495" y="272"/>
                    </a:cubicBezTo>
                    <a:cubicBezTo>
                      <a:pt x="497" y="274"/>
                      <a:pt x="497" y="274"/>
                      <a:pt x="497" y="274"/>
                    </a:cubicBezTo>
                    <a:cubicBezTo>
                      <a:pt x="499" y="273"/>
                      <a:pt x="499" y="273"/>
                      <a:pt x="499" y="273"/>
                    </a:cubicBezTo>
                    <a:cubicBezTo>
                      <a:pt x="508" y="272"/>
                      <a:pt x="508" y="272"/>
                      <a:pt x="508" y="272"/>
                    </a:cubicBezTo>
                    <a:cubicBezTo>
                      <a:pt x="510" y="274"/>
                      <a:pt x="510" y="274"/>
                      <a:pt x="510" y="274"/>
                    </a:cubicBezTo>
                    <a:cubicBezTo>
                      <a:pt x="517" y="272"/>
                      <a:pt x="517" y="272"/>
                      <a:pt x="517" y="272"/>
                    </a:cubicBezTo>
                    <a:cubicBezTo>
                      <a:pt x="524" y="272"/>
                      <a:pt x="524" y="272"/>
                      <a:pt x="524" y="272"/>
                    </a:cubicBezTo>
                    <a:lnTo>
                      <a:pt x="525" y="271"/>
                    </a:lnTo>
                    <a:close/>
                    <a:moveTo>
                      <a:pt x="457" y="154"/>
                    </a:moveTo>
                    <a:cubicBezTo>
                      <a:pt x="458" y="156"/>
                      <a:pt x="458" y="156"/>
                      <a:pt x="458" y="156"/>
                    </a:cubicBezTo>
                    <a:cubicBezTo>
                      <a:pt x="462" y="153"/>
                      <a:pt x="462" y="153"/>
                      <a:pt x="462" y="153"/>
                    </a:cubicBezTo>
                    <a:cubicBezTo>
                      <a:pt x="462" y="152"/>
                      <a:pt x="462" y="152"/>
                      <a:pt x="462" y="152"/>
                    </a:cubicBezTo>
                    <a:cubicBezTo>
                      <a:pt x="457" y="152"/>
                      <a:pt x="457" y="152"/>
                      <a:pt x="457" y="152"/>
                    </a:cubicBezTo>
                    <a:lnTo>
                      <a:pt x="457" y="154"/>
                    </a:lnTo>
                    <a:close/>
                    <a:moveTo>
                      <a:pt x="480" y="295"/>
                    </a:moveTo>
                    <a:cubicBezTo>
                      <a:pt x="479" y="296"/>
                      <a:pt x="479" y="296"/>
                      <a:pt x="479" y="296"/>
                    </a:cubicBezTo>
                    <a:cubicBezTo>
                      <a:pt x="480" y="296"/>
                      <a:pt x="480" y="296"/>
                      <a:pt x="480" y="296"/>
                    </a:cubicBezTo>
                    <a:cubicBezTo>
                      <a:pt x="481" y="294"/>
                      <a:pt x="481" y="294"/>
                      <a:pt x="481" y="294"/>
                    </a:cubicBezTo>
                    <a:lnTo>
                      <a:pt x="480" y="295"/>
                    </a:lnTo>
                    <a:close/>
                    <a:moveTo>
                      <a:pt x="500" y="334"/>
                    </a:moveTo>
                    <a:cubicBezTo>
                      <a:pt x="501" y="334"/>
                      <a:pt x="501" y="334"/>
                      <a:pt x="501" y="334"/>
                    </a:cubicBezTo>
                    <a:cubicBezTo>
                      <a:pt x="503" y="334"/>
                      <a:pt x="503" y="334"/>
                      <a:pt x="503" y="334"/>
                    </a:cubicBezTo>
                    <a:cubicBezTo>
                      <a:pt x="505" y="332"/>
                      <a:pt x="505" y="332"/>
                      <a:pt x="505" y="332"/>
                    </a:cubicBezTo>
                    <a:cubicBezTo>
                      <a:pt x="503" y="333"/>
                      <a:pt x="503" y="333"/>
                      <a:pt x="503" y="333"/>
                    </a:cubicBezTo>
                    <a:lnTo>
                      <a:pt x="500" y="334"/>
                    </a:lnTo>
                    <a:close/>
                    <a:moveTo>
                      <a:pt x="479" y="308"/>
                    </a:moveTo>
                    <a:cubicBezTo>
                      <a:pt x="481" y="310"/>
                      <a:pt x="481" y="310"/>
                      <a:pt x="481" y="310"/>
                    </a:cubicBezTo>
                    <a:cubicBezTo>
                      <a:pt x="484" y="312"/>
                      <a:pt x="484" y="312"/>
                      <a:pt x="484" y="312"/>
                    </a:cubicBezTo>
                    <a:cubicBezTo>
                      <a:pt x="486" y="311"/>
                      <a:pt x="486" y="311"/>
                      <a:pt x="486" y="311"/>
                    </a:cubicBezTo>
                    <a:cubicBezTo>
                      <a:pt x="487" y="313"/>
                      <a:pt x="487" y="313"/>
                      <a:pt x="487" y="313"/>
                    </a:cubicBezTo>
                    <a:cubicBezTo>
                      <a:pt x="490" y="313"/>
                      <a:pt x="490" y="313"/>
                      <a:pt x="490" y="313"/>
                    </a:cubicBezTo>
                    <a:cubicBezTo>
                      <a:pt x="491" y="311"/>
                      <a:pt x="491" y="311"/>
                      <a:pt x="491" y="311"/>
                    </a:cubicBezTo>
                    <a:cubicBezTo>
                      <a:pt x="495" y="309"/>
                      <a:pt x="495" y="309"/>
                      <a:pt x="495" y="309"/>
                    </a:cubicBezTo>
                    <a:cubicBezTo>
                      <a:pt x="489" y="309"/>
                      <a:pt x="489" y="309"/>
                      <a:pt x="489" y="309"/>
                    </a:cubicBezTo>
                    <a:cubicBezTo>
                      <a:pt x="486" y="310"/>
                      <a:pt x="486" y="310"/>
                      <a:pt x="486" y="310"/>
                    </a:cubicBezTo>
                    <a:cubicBezTo>
                      <a:pt x="483" y="308"/>
                      <a:pt x="483" y="308"/>
                      <a:pt x="483" y="308"/>
                    </a:cubicBezTo>
                    <a:cubicBezTo>
                      <a:pt x="481" y="307"/>
                      <a:pt x="481" y="307"/>
                      <a:pt x="481" y="307"/>
                    </a:cubicBezTo>
                    <a:cubicBezTo>
                      <a:pt x="482" y="304"/>
                      <a:pt x="482" y="304"/>
                      <a:pt x="482" y="304"/>
                    </a:cubicBezTo>
                    <a:cubicBezTo>
                      <a:pt x="479" y="306"/>
                      <a:pt x="479" y="306"/>
                      <a:pt x="479" y="306"/>
                    </a:cubicBezTo>
                    <a:lnTo>
                      <a:pt x="479" y="30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2" name="Freeform 59"/>
              <p:cNvSpPr>
                <a:spLocks/>
              </p:cNvSpPr>
              <p:nvPr/>
            </p:nvSpPr>
            <p:spPr bwMode="auto">
              <a:xfrm>
                <a:off x="4186701" y="1567026"/>
                <a:ext cx="72296" cy="76549"/>
              </a:xfrm>
              <a:custGeom>
                <a:avLst/>
                <a:gdLst>
                  <a:gd name="T0" fmla="*/ 2 w 68"/>
                  <a:gd name="T1" fmla="*/ 64 h 72"/>
                  <a:gd name="T2" fmla="*/ 4 w 68"/>
                  <a:gd name="T3" fmla="*/ 68 h 72"/>
                  <a:gd name="T4" fmla="*/ 12 w 68"/>
                  <a:gd name="T5" fmla="*/ 66 h 72"/>
                  <a:gd name="T6" fmla="*/ 8 w 68"/>
                  <a:gd name="T7" fmla="*/ 70 h 72"/>
                  <a:gd name="T8" fmla="*/ 12 w 68"/>
                  <a:gd name="T9" fmla="*/ 68 h 72"/>
                  <a:gd name="T10" fmla="*/ 12 w 68"/>
                  <a:gd name="T11" fmla="*/ 72 h 72"/>
                  <a:gd name="T12" fmla="*/ 30 w 68"/>
                  <a:gd name="T13" fmla="*/ 70 h 72"/>
                  <a:gd name="T14" fmla="*/ 32 w 68"/>
                  <a:gd name="T15" fmla="*/ 64 h 72"/>
                  <a:gd name="T16" fmla="*/ 38 w 68"/>
                  <a:gd name="T17" fmla="*/ 64 h 72"/>
                  <a:gd name="T18" fmla="*/ 50 w 68"/>
                  <a:gd name="T19" fmla="*/ 60 h 72"/>
                  <a:gd name="T20" fmla="*/ 52 w 68"/>
                  <a:gd name="T21" fmla="*/ 58 h 72"/>
                  <a:gd name="T22" fmla="*/ 62 w 68"/>
                  <a:gd name="T23" fmla="*/ 58 h 72"/>
                  <a:gd name="T24" fmla="*/ 68 w 68"/>
                  <a:gd name="T25" fmla="*/ 48 h 72"/>
                  <a:gd name="T26" fmla="*/ 68 w 68"/>
                  <a:gd name="T27" fmla="*/ 36 h 72"/>
                  <a:gd name="T28" fmla="*/ 66 w 68"/>
                  <a:gd name="T29" fmla="*/ 26 h 72"/>
                  <a:gd name="T30" fmla="*/ 68 w 68"/>
                  <a:gd name="T31" fmla="*/ 24 h 72"/>
                  <a:gd name="T32" fmla="*/ 60 w 68"/>
                  <a:gd name="T33" fmla="*/ 24 h 72"/>
                  <a:gd name="T34" fmla="*/ 58 w 68"/>
                  <a:gd name="T35" fmla="*/ 18 h 72"/>
                  <a:gd name="T36" fmla="*/ 54 w 68"/>
                  <a:gd name="T37" fmla="*/ 20 h 72"/>
                  <a:gd name="T38" fmla="*/ 52 w 68"/>
                  <a:gd name="T39" fmla="*/ 24 h 72"/>
                  <a:gd name="T40" fmla="*/ 42 w 68"/>
                  <a:gd name="T41" fmla="*/ 20 h 72"/>
                  <a:gd name="T42" fmla="*/ 44 w 68"/>
                  <a:gd name="T43" fmla="*/ 16 h 72"/>
                  <a:gd name="T44" fmla="*/ 50 w 68"/>
                  <a:gd name="T45" fmla="*/ 12 h 72"/>
                  <a:gd name="T46" fmla="*/ 52 w 68"/>
                  <a:gd name="T47" fmla="*/ 6 h 72"/>
                  <a:gd name="T48" fmla="*/ 62 w 68"/>
                  <a:gd name="T49" fmla="*/ 4 h 72"/>
                  <a:gd name="T50" fmla="*/ 58 w 68"/>
                  <a:gd name="T51" fmla="*/ 0 h 72"/>
                  <a:gd name="T52" fmla="*/ 52 w 68"/>
                  <a:gd name="T53" fmla="*/ 0 h 72"/>
                  <a:gd name="T54" fmla="*/ 50 w 68"/>
                  <a:gd name="T55" fmla="*/ 2 h 72"/>
                  <a:gd name="T56" fmla="*/ 40 w 68"/>
                  <a:gd name="T57" fmla="*/ 4 h 72"/>
                  <a:gd name="T58" fmla="*/ 38 w 68"/>
                  <a:gd name="T59" fmla="*/ 8 h 72"/>
                  <a:gd name="T60" fmla="*/ 32 w 68"/>
                  <a:gd name="T61" fmla="*/ 12 h 72"/>
                  <a:gd name="T62" fmla="*/ 38 w 68"/>
                  <a:gd name="T63" fmla="*/ 14 h 72"/>
                  <a:gd name="T64" fmla="*/ 36 w 68"/>
                  <a:gd name="T65" fmla="*/ 18 h 72"/>
                  <a:gd name="T66" fmla="*/ 34 w 68"/>
                  <a:gd name="T67" fmla="*/ 22 h 72"/>
                  <a:gd name="T68" fmla="*/ 14 w 68"/>
                  <a:gd name="T69" fmla="*/ 20 h 72"/>
                  <a:gd name="T70" fmla="*/ 12 w 68"/>
                  <a:gd name="T71" fmla="*/ 26 h 72"/>
                  <a:gd name="T72" fmla="*/ 14 w 68"/>
                  <a:gd name="T73" fmla="*/ 28 h 72"/>
                  <a:gd name="T74" fmla="*/ 8 w 68"/>
                  <a:gd name="T75" fmla="*/ 32 h 72"/>
                  <a:gd name="T76" fmla="*/ 10 w 68"/>
                  <a:gd name="T77" fmla="*/ 36 h 72"/>
                  <a:gd name="T78" fmla="*/ 16 w 68"/>
                  <a:gd name="T79" fmla="*/ 36 h 72"/>
                  <a:gd name="T80" fmla="*/ 20 w 68"/>
                  <a:gd name="T81" fmla="*/ 34 h 72"/>
                  <a:gd name="T82" fmla="*/ 24 w 68"/>
                  <a:gd name="T83" fmla="*/ 40 h 72"/>
                  <a:gd name="T84" fmla="*/ 18 w 68"/>
                  <a:gd name="T85" fmla="*/ 42 h 72"/>
                  <a:gd name="T86" fmla="*/ 18 w 68"/>
                  <a:gd name="T87" fmla="*/ 46 h 72"/>
                  <a:gd name="T88" fmla="*/ 10 w 68"/>
                  <a:gd name="T89" fmla="*/ 52 h 72"/>
                  <a:gd name="T90" fmla="*/ 24 w 68"/>
                  <a:gd name="T91" fmla="*/ 50 h 72"/>
                  <a:gd name="T92" fmla="*/ 24 w 68"/>
                  <a:gd name="T93" fmla="*/ 52 h 72"/>
                  <a:gd name="T94" fmla="*/ 10 w 68"/>
                  <a:gd name="T95" fmla="*/ 54 h 72"/>
                  <a:gd name="T96" fmla="*/ 10 w 68"/>
                  <a:gd name="T97" fmla="*/ 58 h 72"/>
                  <a:gd name="T98" fmla="*/ 4 w 68"/>
                  <a:gd name="T99" fmla="*/ 58 h 72"/>
                  <a:gd name="T100" fmla="*/ 0 w 68"/>
                  <a:gd name="T101" fmla="*/ 62 h 72"/>
                  <a:gd name="T102" fmla="*/ 6 w 68"/>
                  <a:gd name="T103" fmla="*/ 62 h 72"/>
                  <a:gd name="T104" fmla="*/ 2 w 68"/>
                  <a:gd name="T10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72">
                    <a:moveTo>
                      <a:pt x="2" y="64"/>
                    </a:moveTo>
                    <a:lnTo>
                      <a:pt x="4" y="68"/>
                    </a:lnTo>
                    <a:lnTo>
                      <a:pt x="12" y="66"/>
                    </a:lnTo>
                    <a:lnTo>
                      <a:pt x="8" y="70"/>
                    </a:lnTo>
                    <a:lnTo>
                      <a:pt x="12" y="68"/>
                    </a:lnTo>
                    <a:lnTo>
                      <a:pt x="12" y="72"/>
                    </a:lnTo>
                    <a:lnTo>
                      <a:pt x="30" y="70"/>
                    </a:lnTo>
                    <a:lnTo>
                      <a:pt x="32" y="64"/>
                    </a:lnTo>
                    <a:lnTo>
                      <a:pt x="38" y="64"/>
                    </a:lnTo>
                    <a:lnTo>
                      <a:pt x="50" y="60"/>
                    </a:lnTo>
                    <a:lnTo>
                      <a:pt x="52" y="58"/>
                    </a:lnTo>
                    <a:lnTo>
                      <a:pt x="62" y="58"/>
                    </a:lnTo>
                    <a:lnTo>
                      <a:pt x="68" y="48"/>
                    </a:lnTo>
                    <a:lnTo>
                      <a:pt x="68" y="36"/>
                    </a:lnTo>
                    <a:lnTo>
                      <a:pt x="66" y="26"/>
                    </a:lnTo>
                    <a:lnTo>
                      <a:pt x="68" y="24"/>
                    </a:lnTo>
                    <a:lnTo>
                      <a:pt x="60" y="24"/>
                    </a:lnTo>
                    <a:lnTo>
                      <a:pt x="58" y="18"/>
                    </a:lnTo>
                    <a:lnTo>
                      <a:pt x="54" y="20"/>
                    </a:lnTo>
                    <a:lnTo>
                      <a:pt x="52" y="24"/>
                    </a:lnTo>
                    <a:lnTo>
                      <a:pt x="42" y="20"/>
                    </a:lnTo>
                    <a:lnTo>
                      <a:pt x="44" y="16"/>
                    </a:lnTo>
                    <a:lnTo>
                      <a:pt x="50" y="12"/>
                    </a:lnTo>
                    <a:lnTo>
                      <a:pt x="52" y="6"/>
                    </a:lnTo>
                    <a:lnTo>
                      <a:pt x="62" y="4"/>
                    </a:lnTo>
                    <a:lnTo>
                      <a:pt x="58" y="0"/>
                    </a:lnTo>
                    <a:lnTo>
                      <a:pt x="52" y="0"/>
                    </a:lnTo>
                    <a:lnTo>
                      <a:pt x="50" y="2"/>
                    </a:lnTo>
                    <a:lnTo>
                      <a:pt x="40" y="4"/>
                    </a:lnTo>
                    <a:lnTo>
                      <a:pt x="38" y="8"/>
                    </a:lnTo>
                    <a:lnTo>
                      <a:pt x="32" y="12"/>
                    </a:lnTo>
                    <a:lnTo>
                      <a:pt x="38" y="14"/>
                    </a:lnTo>
                    <a:lnTo>
                      <a:pt x="36" y="18"/>
                    </a:lnTo>
                    <a:lnTo>
                      <a:pt x="34" y="22"/>
                    </a:lnTo>
                    <a:lnTo>
                      <a:pt x="14" y="20"/>
                    </a:lnTo>
                    <a:lnTo>
                      <a:pt x="12" y="26"/>
                    </a:lnTo>
                    <a:lnTo>
                      <a:pt x="14" y="28"/>
                    </a:lnTo>
                    <a:lnTo>
                      <a:pt x="8" y="32"/>
                    </a:lnTo>
                    <a:lnTo>
                      <a:pt x="10" y="36"/>
                    </a:lnTo>
                    <a:lnTo>
                      <a:pt x="16" y="36"/>
                    </a:lnTo>
                    <a:lnTo>
                      <a:pt x="20" y="34"/>
                    </a:lnTo>
                    <a:lnTo>
                      <a:pt x="24" y="40"/>
                    </a:lnTo>
                    <a:lnTo>
                      <a:pt x="18" y="42"/>
                    </a:lnTo>
                    <a:lnTo>
                      <a:pt x="18" y="46"/>
                    </a:lnTo>
                    <a:lnTo>
                      <a:pt x="10" y="52"/>
                    </a:lnTo>
                    <a:lnTo>
                      <a:pt x="24" y="50"/>
                    </a:lnTo>
                    <a:lnTo>
                      <a:pt x="24" y="52"/>
                    </a:lnTo>
                    <a:lnTo>
                      <a:pt x="10" y="54"/>
                    </a:lnTo>
                    <a:lnTo>
                      <a:pt x="10" y="58"/>
                    </a:lnTo>
                    <a:lnTo>
                      <a:pt x="4" y="58"/>
                    </a:lnTo>
                    <a:lnTo>
                      <a:pt x="0" y="62"/>
                    </a:lnTo>
                    <a:lnTo>
                      <a:pt x="6" y="62"/>
                    </a:lnTo>
                    <a:lnTo>
                      <a:pt x="2" y="6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3" name="Freeform 60"/>
              <p:cNvSpPr>
                <a:spLocks noEditPoints="1"/>
              </p:cNvSpPr>
              <p:nvPr/>
            </p:nvSpPr>
            <p:spPr bwMode="auto">
              <a:xfrm>
                <a:off x="4271756" y="1652081"/>
                <a:ext cx="231773" cy="200941"/>
              </a:xfrm>
              <a:custGeom>
                <a:avLst/>
                <a:gdLst>
                  <a:gd name="T0" fmla="*/ 46 w 218"/>
                  <a:gd name="T1" fmla="*/ 92 h 189"/>
                  <a:gd name="T2" fmla="*/ 214 w 218"/>
                  <a:gd name="T3" fmla="*/ 187 h 189"/>
                  <a:gd name="T4" fmla="*/ 218 w 218"/>
                  <a:gd name="T5" fmla="*/ 173 h 189"/>
                  <a:gd name="T6" fmla="*/ 216 w 218"/>
                  <a:gd name="T7" fmla="*/ 155 h 189"/>
                  <a:gd name="T8" fmla="*/ 214 w 218"/>
                  <a:gd name="T9" fmla="*/ 161 h 189"/>
                  <a:gd name="T10" fmla="*/ 206 w 218"/>
                  <a:gd name="T11" fmla="*/ 165 h 189"/>
                  <a:gd name="T12" fmla="*/ 206 w 218"/>
                  <a:gd name="T13" fmla="*/ 179 h 189"/>
                  <a:gd name="T14" fmla="*/ 212 w 218"/>
                  <a:gd name="T15" fmla="*/ 189 h 189"/>
                  <a:gd name="T16" fmla="*/ 176 w 218"/>
                  <a:gd name="T17" fmla="*/ 133 h 189"/>
                  <a:gd name="T18" fmla="*/ 180 w 218"/>
                  <a:gd name="T19" fmla="*/ 113 h 189"/>
                  <a:gd name="T20" fmla="*/ 176 w 218"/>
                  <a:gd name="T21" fmla="*/ 90 h 189"/>
                  <a:gd name="T22" fmla="*/ 164 w 218"/>
                  <a:gd name="T23" fmla="*/ 90 h 189"/>
                  <a:gd name="T24" fmla="*/ 178 w 218"/>
                  <a:gd name="T25" fmla="*/ 76 h 189"/>
                  <a:gd name="T26" fmla="*/ 188 w 218"/>
                  <a:gd name="T27" fmla="*/ 68 h 189"/>
                  <a:gd name="T28" fmla="*/ 196 w 218"/>
                  <a:gd name="T29" fmla="*/ 42 h 189"/>
                  <a:gd name="T30" fmla="*/ 170 w 218"/>
                  <a:gd name="T31" fmla="*/ 32 h 189"/>
                  <a:gd name="T32" fmla="*/ 158 w 218"/>
                  <a:gd name="T33" fmla="*/ 30 h 189"/>
                  <a:gd name="T34" fmla="*/ 144 w 218"/>
                  <a:gd name="T35" fmla="*/ 22 h 189"/>
                  <a:gd name="T36" fmla="*/ 126 w 218"/>
                  <a:gd name="T37" fmla="*/ 12 h 189"/>
                  <a:gd name="T38" fmla="*/ 114 w 218"/>
                  <a:gd name="T39" fmla="*/ 0 h 189"/>
                  <a:gd name="T40" fmla="*/ 98 w 218"/>
                  <a:gd name="T41" fmla="*/ 8 h 189"/>
                  <a:gd name="T42" fmla="*/ 98 w 218"/>
                  <a:gd name="T43" fmla="*/ 18 h 189"/>
                  <a:gd name="T44" fmla="*/ 78 w 218"/>
                  <a:gd name="T45" fmla="*/ 26 h 189"/>
                  <a:gd name="T46" fmla="*/ 80 w 218"/>
                  <a:gd name="T47" fmla="*/ 32 h 189"/>
                  <a:gd name="T48" fmla="*/ 64 w 218"/>
                  <a:gd name="T49" fmla="*/ 34 h 189"/>
                  <a:gd name="T50" fmla="*/ 54 w 218"/>
                  <a:gd name="T51" fmla="*/ 26 h 189"/>
                  <a:gd name="T52" fmla="*/ 44 w 218"/>
                  <a:gd name="T53" fmla="*/ 26 h 189"/>
                  <a:gd name="T54" fmla="*/ 50 w 218"/>
                  <a:gd name="T55" fmla="*/ 40 h 189"/>
                  <a:gd name="T56" fmla="*/ 44 w 218"/>
                  <a:gd name="T57" fmla="*/ 46 h 189"/>
                  <a:gd name="T58" fmla="*/ 32 w 218"/>
                  <a:gd name="T59" fmla="*/ 48 h 189"/>
                  <a:gd name="T60" fmla="*/ 18 w 218"/>
                  <a:gd name="T61" fmla="*/ 46 h 189"/>
                  <a:gd name="T62" fmla="*/ 2 w 218"/>
                  <a:gd name="T63" fmla="*/ 48 h 189"/>
                  <a:gd name="T64" fmla="*/ 4 w 218"/>
                  <a:gd name="T65" fmla="*/ 52 h 189"/>
                  <a:gd name="T66" fmla="*/ 2 w 218"/>
                  <a:gd name="T67" fmla="*/ 56 h 189"/>
                  <a:gd name="T68" fmla="*/ 6 w 218"/>
                  <a:gd name="T69" fmla="*/ 58 h 189"/>
                  <a:gd name="T70" fmla="*/ 4 w 218"/>
                  <a:gd name="T71" fmla="*/ 60 h 189"/>
                  <a:gd name="T72" fmla="*/ 18 w 218"/>
                  <a:gd name="T73" fmla="*/ 66 h 189"/>
                  <a:gd name="T74" fmla="*/ 28 w 218"/>
                  <a:gd name="T75" fmla="*/ 68 h 189"/>
                  <a:gd name="T76" fmla="*/ 36 w 218"/>
                  <a:gd name="T77" fmla="*/ 74 h 189"/>
                  <a:gd name="T78" fmla="*/ 44 w 218"/>
                  <a:gd name="T79" fmla="*/ 76 h 189"/>
                  <a:gd name="T80" fmla="*/ 38 w 218"/>
                  <a:gd name="T81" fmla="*/ 80 h 189"/>
                  <a:gd name="T82" fmla="*/ 48 w 218"/>
                  <a:gd name="T83" fmla="*/ 90 h 189"/>
                  <a:gd name="T84" fmla="*/ 54 w 218"/>
                  <a:gd name="T85" fmla="*/ 99 h 189"/>
                  <a:gd name="T86" fmla="*/ 52 w 218"/>
                  <a:gd name="T87" fmla="*/ 105 h 189"/>
                  <a:gd name="T88" fmla="*/ 60 w 218"/>
                  <a:gd name="T89" fmla="*/ 119 h 189"/>
                  <a:gd name="T90" fmla="*/ 52 w 218"/>
                  <a:gd name="T91" fmla="*/ 107 h 189"/>
                  <a:gd name="T92" fmla="*/ 50 w 218"/>
                  <a:gd name="T93" fmla="*/ 123 h 189"/>
                  <a:gd name="T94" fmla="*/ 50 w 218"/>
                  <a:gd name="T95" fmla="*/ 125 h 189"/>
                  <a:gd name="T96" fmla="*/ 44 w 218"/>
                  <a:gd name="T97" fmla="*/ 145 h 189"/>
                  <a:gd name="T98" fmla="*/ 46 w 218"/>
                  <a:gd name="T99" fmla="*/ 155 h 189"/>
                  <a:gd name="T100" fmla="*/ 74 w 218"/>
                  <a:gd name="T101" fmla="*/ 163 h 189"/>
                  <a:gd name="T102" fmla="*/ 94 w 218"/>
                  <a:gd name="T103" fmla="*/ 163 h 189"/>
                  <a:gd name="T104" fmla="*/ 108 w 218"/>
                  <a:gd name="T105" fmla="*/ 171 h 189"/>
                  <a:gd name="T106" fmla="*/ 118 w 218"/>
                  <a:gd name="T107" fmla="*/ 151 h 189"/>
                  <a:gd name="T108" fmla="*/ 138 w 218"/>
                  <a:gd name="T109" fmla="*/ 149 h 189"/>
                  <a:gd name="T110" fmla="*/ 152 w 218"/>
                  <a:gd name="T111" fmla="*/ 151 h 189"/>
                  <a:gd name="T112" fmla="*/ 166 w 218"/>
                  <a:gd name="T113" fmla="*/ 155 h 189"/>
                  <a:gd name="T114" fmla="*/ 172 w 218"/>
                  <a:gd name="T115" fmla="*/ 153 h 189"/>
                  <a:gd name="T116" fmla="*/ 182 w 218"/>
                  <a:gd name="T117" fmla="*/ 1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89">
                    <a:moveTo>
                      <a:pt x="50" y="95"/>
                    </a:moveTo>
                    <a:lnTo>
                      <a:pt x="46" y="92"/>
                    </a:lnTo>
                    <a:lnTo>
                      <a:pt x="46" y="92"/>
                    </a:lnTo>
                    <a:lnTo>
                      <a:pt x="50" y="95"/>
                    </a:lnTo>
                    <a:close/>
                    <a:moveTo>
                      <a:pt x="212" y="189"/>
                    </a:moveTo>
                    <a:lnTo>
                      <a:pt x="214" y="187"/>
                    </a:lnTo>
                    <a:lnTo>
                      <a:pt x="216" y="183"/>
                    </a:lnTo>
                    <a:lnTo>
                      <a:pt x="216" y="179"/>
                    </a:lnTo>
                    <a:lnTo>
                      <a:pt x="218" y="173"/>
                    </a:lnTo>
                    <a:lnTo>
                      <a:pt x="218" y="165"/>
                    </a:lnTo>
                    <a:lnTo>
                      <a:pt x="216" y="161"/>
                    </a:lnTo>
                    <a:lnTo>
                      <a:pt x="216" y="155"/>
                    </a:lnTo>
                    <a:lnTo>
                      <a:pt x="216" y="155"/>
                    </a:lnTo>
                    <a:lnTo>
                      <a:pt x="214" y="157"/>
                    </a:lnTo>
                    <a:lnTo>
                      <a:pt x="214" y="161"/>
                    </a:lnTo>
                    <a:lnTo>
                      <a:pt x="212" y="161"/>
                    </a:lnTo>
                    <a:lnTo>
                      <a:pt x="210" y="165"/>
                    </a:lnTo>
                    <a:lnTo>
                      <a:pt x="206" y="165"/>
                    </a:lnTo>
                    <a:lnTo>
                      <a:pt x="204" y="169"/>
                    </a:lnTo>
                    <a:lnTo>
                      <a:pt x="204" y="177"/>
                    </a:lnTo>
                    <a:lnTo>
                      <a:pt x="206" y="179"/>
                    </a:lnTo>
                    <a:lnTo>
                      <a:pt x="206" y="185"/>
                    </a:lnTo>
                    <a:lnTo>
                      <a:pt x="210" y="187"/>
                    </a:lnTo>
                    <a:lnTo>
                      <a:pt x="212" y="189"/>
                    </a:lnTo>
                    <a:close/>
                    <a:moveTo>
                      <a:pt x="186" y="133"/>
                    </a:moveTo>
                    <a:lnTo>
                      <a:pt x="180" y="133"/>
                    </a:lnTo>
                    <a:lnTo>
                      <a:pt x="176" y="133"/>
                    </a:lnTo>
                    <a:lnTo>
                      <a:pt x="176" y="125"/>
                    </a:lnTo>
                    <a:lnTo>
                      <a:pt x="174" y="119"/>
                    </a:lnTo>
                    <a:lnTo>
                      <a:pt x="180" y="113"/>
                    </a:lnTo>
                    <a:lnTo>
                      <a:pt x="176" y="105"/>
                    </a:lnTo>
                    <a:lnTo>
                      <a:pt x="178" y="99"/>
                    </a:lnTo>
                    <a:lnTo>
                      <a:pt x="176" y="90"/>
                    </a:lnTo>
                    <a:lnTo>
                      <a:pt x="170" y="90"/>
                    </a:lnTo>
                    <a:lnTo>
                      <a:pt x="166" y="92"/>
                    </a:lnTo>
                    <a:lnTo>
                      <a:pt x="164" y="90"/>
                    </a:lnTo>
                    <a:lnTo>
                      <a:pt x="170" y="86"/>
                    </a:lnTo>
                    <a:lnTo>
                      <a:pt x="172" y="80"/>
                    </a:lnTo>
                    <a:lnTo>
                      <a:pt x="178" y="76"/>
                    </a:lnTo>
                    <a:lnTo>
                      <a:pt x="180" y="70"/>
                    </a:lnTo>
                    <a:lnTo>
                      <a:pt x="186" y="70"/>
                    </a:lnTo>
                    <a:lnTo>
                      <a:pt x="188" y="68"/>
                    </a:lnTo>
                    <a:lnTo>
                      <a:pt x="188" y="60"/>
                    </a:lnTo>
                    <a:lnTo>
                      <a:pt x="190" y="52"/>
                    </a:lnTo>
                    <a:lnTo>
                      <a:pt x="196" y="42"/>
                    </a:lnTo>
                    <a:lnTo>
                      <a:pt x="186" y="38"/>
                    </a:lnTo>
                    <a:lnTo>
                      <a:pt x="180" y="38"/>
                    </a:lnTo>
                    <a:lnTo>
                      <a:pt x="170" y="32"/>
                    </a:lnTo>
                    <a:lnTo>
                      <a:pt x="164" y="32"/>
                    </a:lnTo>
                    <a:lnTo>
                      <a:pt x="162" y="30"/>
                    </a:lnTo>
                    <a:lnTo>
                      <a:pt x="158" y="30"/>
                    </a:lnTo>
                    <a:lnTo>
                      <a:pt x="148" y="24"/>
                    </a:lnTo>
                    <a:lnTo>
                      <a:pt x="146" y="18"/>
                    </a:lnTo>
                    <a:lnTo>
                      <a:pt x="144" y="22"/>
                    </a:lnTo>
                    <a:lnTo>
                      <a:pt x="140" y="22"/>
                    </a:lnTo>
                    <a:lnTo>
                      <a:pt x="136" y="16"/>
                    </a:lnTo>
                    <a:lnTo>
                      <a:pt x="126" y="12"/>
                    </a:lnTo>
                    <a:lnTo>
                      <a:pt x="122" y="8"/>
                    </a:lnTo>
                    <a:lnTo>
                      <a:pt x="116" y="6"/>
                    </a:lnTo>
                    <a:lnTo>
                      <a:pt x="114" y="0"/>
                    </a:lnTo>
                    <a:lnTo>
                      <a:pt x="104" y="2"/>
                    </a:lnTo>
                    <a:lnTo>
                      <a:pt x="100" y="4"/>
                    </a:lnTo>
                    <a:lnTo>
                      <a:pt x="98" y="8"/>
                    </a:lnTo>
                    <a:lnTo>
                      <a:pt x="100" y="12"/>
                    </a:lnTo>
                    <a:lnTo>
                      <a:pt x="98" y="18"/>
                    </a:lnTo>
                    <a:lnTo>
                      <a:pt x="98" y="18"/>
                    </a:lnTo>
                    <a:lnTo>
                      <a:pt x="92" y="20"/>
                    </a:lnTo>
                    <a:lnTo>
                      <a:pt x="86" y="24"/>
                    </a:lnTo>
                    <a:lnTo>
                      <a:pt x="78" y="26"/>
                    </a:lnTo>
                    <a:lnTo>
                      <a:pt x="76" y="28"/>
                    </a:lnTo>
                    <a:lnTo>
                      <a:pt x="76" y="30"/>
                    </a:lnTo>
                    <a:lnTo>
                      <a:pt x="80" y="32"/>
                    </a:lnTo>
                    <a:lnTo>
                      <a:pt x="76" y="32"/>
                    </a:lnTo>
                    <a:lnTo>
                      <a:pt x="72" y="34"/>
                    </a:lnTo>
                    <a:lnTo>
                      <a:pt x="64" y="34"/>
                    </a:lnTo>
                    <a:lnTo>
                      <a:pt x="58" y="32"/>
                    </a:lnTo>
                    <a:lnTo>
                      <a:pt x="56" y="32"/>
                    </a:lnTo>
                    <a:lnTo>
                      <a:pt x="54" y="26"/>
                    </a:lnTo>
                    <a:lnTo>
                      <a:pt x="50" y="28"/>
                    </a:lnTo>
                    <a:lnTo>
                      <a:pt x="44" y="26"/>
                    </a:lnTo>
                    <a:lnTo>
                      <a:pt x="44" y="26"/>
                    </a:lnTo>
                    <a:lnTo>
                      <a:pt x="44" y="28"/>
                    </a:lnTo>
                    <a:lnTo>
                      <a:pt x="46" y="32"/>
                    </a:lnTo>
                    <a:lnTo>
                      <a:pt x="50" y="40"/>
                    </a:lnTo>
                    <a:lnTo>
                      <a:pt x="50" y="46"/>
                    </a:lnTo>
                    <a:lnTo>
                      <a:pt x="48" y="48"/>
                    </a:lnTo>
                    <a:lnTo>
                      <a:pt x="44" y="46"/>
                    </a:lnTo>
                    <a:lnTo>
                      <a:pt x="40" y="48"/>
                    </a:lnTo>
                    <a:lnTo>
                      <a:pt x="38" y="48"/>
                    </a:lnTo>
                    <a:lnTo>
                      <a:pt x="32" y="48"/>
                    </a:lnTo>
                    <a:lnTo>
                      <a:pt x="24" y="42"/>
                    </a:lnTo>
                    <a:lnTo>
                      <a:pt x="20" y="44"/>
                    </a:lnTo>
                    <a:lnTo>
                      <a:pt x="18" y="46"/>
                    </a:lnTo>
                    <a:lnTo>
                      <a:pt x="14" y="48"/>
                    </a:lnTo>
                    <a:lnTo>
                      <a:pt x="12" y="46"/>
                    </a:lnTo>
                    <a:lnTo>
                      <a:pt x="2" y="48"/>
                    </a:lnTo>
                    <a:lnTo>
                      <a:pt x="0" y="52"/>
                    </a:lnTo>
                    <a:lnTo>
                      <a:pt x="0" y="52"/>
                    </a:lnTo>
                    <a:lnTo>
                      <a:pt x="4" y="52"/>
                    </a:lnTo>
                    <a:lnTo>
                      <a:pt x="6" y="56"/>
                    </a:lnTo>
                    <a:lnTo>
                      <a:pt x="2" y="54"/>
                    </a:lnTo>
                    <a:lnTo>
                      <a:pt x="2" y="56"/>
                    </a:lnTo>
                    <a:lnTo>
                      <a:pt x="2" y="56"/>
                    </a:lnTo>
                    <a:lnTo>
                      <a:pt x="6" y="56"/>
                    </a:lnTo>
                    <a:lnTo>
                      <a:pt x="6" y="58"/>
                    </a:lnTo>
                    <a:lnTo>
                      <a:pt x="0" y="58"/>
                    </a:lnTo>
                    <a:lnTo>
                      <a:pt x="0" y="58"/>
                    </a:lnTo>
                    <a:lnTo>
                      <a:pt x="4" y="60"/>
                    </a:lnTo>
                    <a:lnTo>
                      <a:pt x="6" y="64"/>
                    </a:lnTo>
                    <a:lnTo>
                      <a:pt x="10" y="62"/>
                    </a:lnTo>
                    <a:lnTo>
                      <a:pt x="18" y="66"/>
                    </a:lnTo>
                    <a:lnTo>
                      <a:pt x="22" y="64"/>
                    </a:lnTo>
                    <a:lnTo>
                      <a:pt x="26" y="68"/>
                    </a:lnTo>
                    <a:lnTo>
                      <a:pt x="28" y="68"/>
                    </a:lnTo>
                    <a:lnTo>
                      <a:pt x="34" y="70"/>
                    </a:lnTo>
                    <a:lnTo>
                      <a:pt x="34" y="72"/>
                    </a:lnTo>
                    <a:lnTo>
                      <a:pt x="36" y="74"/>
                    </a:lnTo>
                    <a:lnTo>
                      <a:pt x="38" y="72"/>
                    </a:lnTo>
                    <a:lnTo>
                      <a:pt x="40" y="74"/>
                    </a:lnTo>
                    <a:lnTo>
                      <a:pt x="44" y="76"/>
                    </a:lnTo>
                    <a:lnTo>
                      <a:pt x="38" y="76"/>
                    </a:lnTo>
                    <a:lnTo>
                      <a:pt x="38" y="78"/>
                    </a:lnTo>
                    <a:lnTo>
                      <a:pt x="38" y="80"/>
                    </a:lnTo>
                    <a:lnTo>
                      <a:pt x="40" y="84"/>
                    </a:lnTo>
                    <a:lnTo>
                      <a:pt x="44" y="88"/>
                    </a:lnTo>
                    <a:lnTo>
                      <a:pt x="48" y="90"/>
                    </a:lnTo>
                    <a:lnTo>
                      <a:pt x="52" y="92"/>
                    </a:lnTo>
                    <a:lnTo>
                      <a:pt x="52" y="95"/>
                    </a:lnTo>
                    <a:lnTo>
                      <a:pt x="54" y="99"/>
                    </a:lnTo>
                    <a:lnTo>
                      <a:pt x="50" y="101"/>
                    </a:lnTo>
                    <a:lnTo>
                      <a:pt x="50" y="103"/>
                    </a:lnTo>
                    <a:lnTo>
                      <a:pt x="52" y="105"/>
                    </a:lnTo>
                    <a:lnTo>
                      <a:pt x="56" y="107"/>
                    </a:lnTo>
                    <a:lnTo>
                      <a:pt x="60" y="119"/>
                    </a:lnTo>
                    <a:lnTo>
                      <a:pt x="60" y="119"/>
                    </a:lnTo>
                    <a:lnTo>
                      <a:pt x="56" y="111"/>
                    </a:lnTo>
                    <a:lnTo>
                      <a:pt x="54" y="109"/>
                    </a:lnTo>
                    <a:lnTo>
                      <a:pt x="52" y="107"/>
                    </a:lnTo>
                    <a:lnTo>
                      <a:pt x="52" y="107"/>
                    </a:lnTo>
                    <a:lnTo>
                      <a:pt x="50" y="117"/>
                    </a:lnTo>
                    <a:lnTo>
                      <a:pt x="50" y="123"/>
                    </a:lnTo>
                    <a:lnTo>
                      <a:pt x="52" y="125"/>
                    </a:lnTo>
                    <a:lnTo>
                      <a:pt x="50" y="127"/>
                    </a:lnTo>
                    <a:lnTo>
                      <a:pt x="50" y="125"/>
                    </a:lnTo>
                    <a:lnTo>
                      <a:pt x="48" y="129"/>
                    </a:lnTo>
                    <a:lnTo>
                      <a:pt x="48" y="137"/>
                    </a:lnTo>
                    <a:lnTo>
                      <a:pt x="44" y="145"/>
                    </a:lnTo>
                    <a:lnTo>
                      <a:pt x="40" y="151"/>
                    </a:lnTo>
                    <a:lnTo>
                      <a:pt x="44" y="153"/>
                    </a:lnTo>
                    <a:lnTo>
                      <a:pt x="46" y="155"/>
                    </a:lnTo>
                    <a:lnTo>
                      <a:pt x="56" y="159"/>
                    </a:lnTo>
                    <a:lnTo>
                      <a:pt x="62" y="161"/>
                    </a:lnTo>
                    <a:lnTo>
                      <a:pt x="74" y="163"/>
                    </a:lnTo>
                    <a:lnTo>
                      <a:pt x="80" y="159"/>
                    </a:lnTo>
                    <a:lnTo>
                      <a:pt x="90" y="163"/>
                    </a:lnTo>
                    <a:lnTo>
                      <a:pt x="94" y="163"/>
                    </a:lnTo>
                    <a:lnTo>
                      <a:pt x="96" y="165"/>
                    </a:lnTo>
                    <a:lnTo>
                      <a:pt x="96" y="167"/>
                    </a:lnTo>
                    <a:lnTo>
                      <a:pt x="108" y="171"/>
                    </a:lnTo>
                    <a:lnTo>
                      <a:pt x="116" y="167"/>
                    </a:lnTo>
                    <a:lnTo>
                      <a:pt x="114" y="157"/>
                    </a:lnTo>
                    <a:lnTo>
                      <a:pt x="118" y="151"/>
                    </a:lnTo>
                    <a:lnTo>
                      <a:pt x="124" y="151"/>
                    </a:lnTo>
                    <a:lnTo>
                      <a:pt x="132" y="147"/>
                    </a:lnTo>
                    <a:lnTo>
                      <a:pt x="138" y="149"/>
                    </a:lnTo>
                    <a:lnTo>
                      <a:pt x="144" y="149"/>
                    </a:lnTo>
                    <a:lnTo>
                      <a:pt x="148" y="149"/>
                    </a:lnTo>
                    <a:lnTo>
                      <a:pt x="152" y="151"/>
                    </a:lnTo>
                    <a:lnTo>
                      <a:pt x="156" y="153"/>
                    </a:lnTo>
                    <a:lnTo>
                      <a:pt x="158" y="155"/>
                    </a:lnTo>
                    <a:lnTo>
                      <a:pt x="166" y="155"/>
                    </a:lnTo>
                    <a:lnTo>
                      <a:pt x="166" y="157"/>
                    </a:lnTo>
                    <a:lnTo>
                      <a:pt x="168" y="155"/>
                    </a:lnTo>
                    <a:lnTo>
                      <a:pt x="172" y="153"/>
                    </a:lnTo>
                    <a:lnTo>
                      <a:pt x="172" y="149"/>
                    </a:lnTo>
                    <a:lnTo>
                      <a:pt x="180" y="145"/>
                    </a:lnTo>
                    <a:lnTo>
                      <a:pt x="182" y="143"/>
                    </a:lnTo>
                    <a:lnTo>
                      <a:pt x="186" y="139"/>
                    </a:lnTo>
                    <a:lnTo>
                      <a:pt x="186" y="133"/>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4" name="Freeform 61"/>
              <p:cNvSpPr>
                <a:spLocks noEditPoints="1"/>
              </p:cNvSpPr>
              <p:nvPr/>
            </p:nvSpPr>
            <p:spPr bwMode="auto">
              <a:xfrm>
                <a:off x="4231355" y="1461771"/>
                <a:ext cx="148845" cy="211573"/>
              </a:xfrm>
              <a:custGeom>
                <a:avLst/>
                <a:gdLst>
                  <a:gd name="T0" fmla="*/ 42 w 140"/>
                  <a:gd name="T1" fmla="*/ 107 h 199"/>
                  <a:gd name="T2" fmla="*/ 56 w 140"/>
                  <a:gd name="T3" fmla="*/ 107 h 199"/>
                  <a:gd name="T4" fmla="*/ 66 w 140"/>
                  <a:gd name="T5" fmla="*/ 111 h 199"/>
                  <a:gd name="T6" fmla="*/ 74 w 140"/>
                  <a:gd name="T7" fmla="*/ 125 h 199"/>
                  <a:gd name="T8" fmla="*/ 60 w 140"/>
                  <a:gd name="T9" fmla="*/ 137 h 199"/>
                  <a:gd name="T10" fmla="*/ 54 w 140"/>
                  <a:gd name="T11" fmla="*/ 145 h 199"/>
                  <a:gd name="T12" fmla="*/ 38 w 140"/>
                  <a:gd name="T13" fmla="*/ 163 h 199"/>
                  <a:gd name="T14" fmla="*/ 54 w 140"/>
                  <a:gd name="T15" fmla="*/ 167 h 199"/>
                  <a:gd name="T16" fmla="*/ 70 w 140"/>
                  <a:gd name="T17" fmla="*/ 173 h 199"/>
                  <a:gd name="T18" fmla="*/ 50 w 140"/>
                  <a:gd name="T19" fmla="*/ 181 h 199"/>
                  <a:gd name="T20" fmla="*/ 26 w 140"/>
                  <a:gd name="T21" fmla="*/ 197 h 199"/>
                  <a:gd name="T22" fmla="*/ 50 w 140"/>
                  <a:gd name="T23" fmla="*/ 193 h 199"/>
                  <a:gd name="T24" fmla="*/ 68 w 140"/>
                  <a:gd name="T25" fmla="*/ 185 h 199"/>
                  <a:gd name="T26" fmla="*/ 92 w 140"/>
                  <a:gd name="T27" fmla="*/ 183 h 199"/>
                  <a:gd name="T28" fmla="*/ 126 w 140"/>
                  <a:gd name="T29" fmla="*/ 181 h 199"/>
                  <a:gd name="T30" fmla="*/ 126 w 140"/>
                  <a:gd name="T31" fmla="*/ 173 h 199"/>
                  <a:gd name="T32" fmla="*/ 132 w 140"/>
                  <a:gd name="T33" fmla="*/ 165 h 199"/>
                  <a:gd name="T34" fmla="*/ 140 w 140"/>
                  <a:gd name="T35" fmla="*/ 147 h 199"/>
                  <a:gd name="T36" fmla="*/ 116 w 140"/>
                  <a:gd name="T37" fmla="*/ 143 h 199"/>
                  <a:gd name="T38" fmla="*/ 118 w 140"/>
                  <a:gd name="T39" fmla="*/ 131 h 199"/>
                  <a:gd name="T40" fmla="*/ 100 w 140"/>
                  <a:gd name="T41" fmla="*/ 111 h 199"/>
                  <a:gd name="T42" fmla="*/ 82 w 140"/>
                  <a:gd name="T43" fmla="*/ 87 h 199"/>
                  <a:gd name="T44" fmla="*/ 82 w 140"/>
                  <a:gd name="T45" fmla="*/ 77 h 199"/>
                  <a:gd name="T46" fmla="*/ 90 w 140"/>
                  <a:gd name="T47" fmla="*/ 57 h 199"/>
                  <a:gd name="T48" fmla="*/ 66 w 140"/>
                  <a:gd name="T49" fmla="*/ 53 h 199"/>
                  <a:gd name="T50" fmla="*/ 76 w 140"/>
                  <a:gd name="T51" fmla="*/ 39 h 199"/>
                  <a:gd name="T52" fmla="*/ 48 w 140"/>
                  <a:gd name="T53" fmla="*/ 47 h 199"/>
                  <a:gd name="T54" fmla="*/ 42 w 140"/>
                  <a:gd name="T55" fmla="*/ 61 h 199"/>
                  <a:gd name="T56" fmla="*/ 46 w 140"/>
                  <a:gd name="T57" fmla="*/ 73 h 199"/>
                  <a:gd name="T58" fmla="*/ 36 w 140"/>
                  <a:gd name="T59" fmla="*/ 101 h 199"/>
                  <a:gd name="T60" fmla="*/ 46 w 140"/>
                  <a:gd name="T61" fmla="*/ 83 h 199"/>
                  <a:gd name="T62" fmla="*/ 52 w 140"/>
                  <a:gd name="T63" fmla="*/ 97 h 199"/>
                  <a:gd name="T64" fmla="*/ 50 w 140"/>
                  <a:gd name="T65" fmla="*/ 139 h 199"/>
                  <a:gd name="T66" fmla="*/ 24 w 140"/>
                  <a:gd name="T67" fmla="*/ 45 h 199"/>
                  <a:gd name="T68" fmla="*/ 28 w 140"/>
                  <a:gd name="T69" fmla="*/ 51 h 199"/>
                  <a:gd name="T70" fmla="*/ 16 w 140"/>
                  <a:gd name="T71" fmla="*/ 59 h 199"/>
                  <a:gd name="T72" fmla="*/ 14 w 140"/>
                  <a:gd name="T73" fmla="*/ 57 h 199"/>
                  <a:gd name="T74" fmla="*/ 14 w 140"/>
                  <a:gd name="T75" fmla="*/ 65 h 199"/>
                  <a:gd name="T76" fmla="*/ 12 w 140"/>
                  <a:gd name="T77" fmla="*/ 71 h 199"/>
                  <a:gd name="T78" fmla="*/ 44 w 140"/>
                  <a:gd name="T79" fmla="*/ 93 h 199"/>
                  <a:gd name="T80" fmla="*/ 32 w 140"/>
                  <a:gd name="T81" fmla="*/ 87 h 199"/>
                  <a:gd name="T82" fmla="*/ 32 w 140"/>
                  <a:gd name="T83" fmla="*/ 91 h 199"/>
                  <a:gd name="T84" fmla="*/ 38 w 140"/>
                  <a:gd name="T85" fmla="*/ 81 h 199"/>
                  <a:gd name="T86" fmla="*/ 30 w 140"/>
                  <a:gd name="T87" fmla="*/ 81 h 199"/>
                  <a:gd name="T88" fmla="*/ 32 w 140"/>
                  <a:gd name="T89" fmla="*/ 57 h 199"/>
                  <a:gd name="T90" fmla="*/ 34 w 140"/>
                  <a:gd name="T91" fmla="*/ 67 h 199"/>
                  <a:gd name="T92" fmla="*/ 78 w 140"/>
                  <a:gd name="T93" fmla="*/ 31 h 199"/>
                  <a:gd name="T94" fmla="*/ 106 w 140"/>
                  <a:gd name="T95" fmla="*/ 17 h 199"/>
                  <a:gd name="T96" fmla="*/ 102 w 140"/>
                  <a:gd name="T97" fmla="*/ 9 h 199"/>
                  <a:gd name="T98" fmla="*/ 116 w 140"/>
                  <a:gd name="T99" fmla="*/ 0 h 199"/>
                  <a:gd name="T100" fmla="*/ 8 w 140"/>
                  <a:gd name="T101" fmla="*/ 111 h 199"/>
                  <a:gd name="T102" fmla="*/ 12 w 140"/>
                  <a:gd name="T103" fmla="*/ 119 h 199"/>
                  <a:gd name="T104" fmla="*/ 36 w 140"/>
                  <a:gd name="T105" fmla="*/ 117 h 199"/>
                  <a:gd name="T106" fmla="*/ 10 w 140"/>
                  <a:gd name="T107" fmla="*/ 10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99">
                    <a:moveTo>
                      <a:pt x="52" y="97"/>
                    </a:moveTo>
                    <a:lnTo>
                      <a:pt x="46" y="103"/>
                    </a:lnTo>
                    <a:lnTo>
                      <a:pt x="46" y="107"/>
                    </a:lnTo>
                    <a:lnTo>
                      <a:pt x="42" y="107"/>
                    </a:lnTo>
                    <a:lnTo>
                      <a:pt x="48" y="113"/>
                    </a:lnTo>
                    <a:lnTo>
                      <a:pt x="48" y="109"/>
                    </a:lnTo>
                    <a:lnTo>
                      <a:pt x="54" y="109"/>
                    </a:lnTo>
                    <a:lnTo>
                      <a:pt x="56" y="107"/>
                    </a:lnTo>
                    <a:lnTo>
                      <a:pt x="60" y="109"/>
                    </a:lnTo>
                    <a:lnTo>
                      <a:pt x="66" y="105"/>
                    </a:lnTo>
                    <a:lnTo>
                      <a:pt x="70" y="107"/>
                    </a:lnTo>
                    <a:lnTo>
                      <a:pt x="66" y="111"/>
                    </a:lnTo>
                    <a:lnTo>
                      <a:pt x="66" y="115"/>
                    </a:lnTo>
                    <a:lnTo>
                      <a:pt x="70" y="121"/>
                    </a:lnTo>
                    <a:lnTo>
                      <a:pt x="74" y="121"/>
                    </a:lnTo>
                    <a:lnTo>
                      <a:pt x="74" y="125"/>
                    </a:lnTo>
                    <a:lnTo>
                      <a:pt x="72" y="129"/>
                    </a:lnTo>
                    <a:lnTo>
                      <a:pt x="72" y="135"/>
                    </a:lnTo>
                    <a:lnTo>
                      <a:pt x="68" y="139"/>
                    </a:lnTo>
                    <a:lnTo>
                      <a:pt x="60" y="137"/>
                    </a:lnTo>
                    <a:lnTo>
                      <a:pt x="54" y="139"/>
                    </a:lnTo>
                    <a:lnTo>
                      <a:pt x="46" y="147"/>
                    </a:lnTo>
                    <a:lnTo>
                      <a:pt x="50" y="145"/>
                    </a:lnTo>
                    <a:lnTo>
                      <a:pt x="54" y="145"/>
                    </a:lnTo>
                    <a:lnTo>
                      <a:pt x="54" y="151"/>
                    </a:lnTo>
                    <a:lnTo>
                      <a:pt x="48" y="159"/>
                    </a:lnTo>
                    <a:lnTo>
                      <a:pt x="38" y="163"/>
                    </a:lnTo>
                    <a:lnTo>
                      <a:pt x="38" y="163"/>
                    </a:lnTo>
                    <a:lnTo>
                      <a:pt x="40" y="167"/>
                    </a:lnTo>
                    <a:lnTo>
                      <a:pt x="48" y="167"/>
                    </a:lnTo>
                    <a:lnTo>
                      <a:pt x="50" y="169"/>
                    </a:lnTo>
                    <a:lnTo>
                      <a:pt x="54" y="167"/>
                    </a:lnTo>
                    <a:lnTo>
                      <a:pt x="60" y="173"/>
                    </a:lnTo>
                    <a:lnTo>
                      <a:pt x="70" y="169"/>
                    </a:lnTo>
                    <a:lnTo>
                      <a:pt x="76" y="167"/>
                    </a:lnTo>
                    <a:lnTo>
                      <a:pt x="70" y="173"/>
                    </a:lnTo>
                    <a:lnTo>
                      <a:pt x="68" y="177"/>
                    </a:lnTo>
                    <a:lnTo>
                      <a:pt x="58" y="175"/>
                    </a:lnTo>
                    <a:lnTo>
                      <a:pt x="52" y="177"/>
                    </a:lnTo>
                    <a:lnTo>
                      <a:pt x="50" y="181"/>
                    </a:lnTo>
                    <a:lnTo>
                      <a:pt x="46" y="183"/>
                    </a:lnTo>
                    <a:lnTo>
                      <a:pt x="40" y="189"/>
                    </a:lnTo>
                    <a:lnTo>
                      <a:pt x="32" y="195"/>
                    </a:lnTo>
                    <a:lnTo>
                      <a:pt x="26" y="197"/>
                    </a:lnTo>
                    <a:lnTo>
                      <a:pt x="26" y="199"/>
                    </a:lnTo>
                    <a:lnTo>
                      <a:pt x="34" y="199"/>
                    </a:lnTo>
                    <a:lnTo>
                      <a:pt x="36" y="197"/>
                    </a:lnTo>
                    <a:lnTo>
                      <a:pt x="50" y="193"/>
                    </a:lnTo>
                    <a:lnTo>
                      <a:pt x="56" y="195"/>
                    </a:lnTo>
                    <a:lnTo>
                      <a:pt x="60" y="193"/>
                    </a:lnTo>
                    <a:lnTo>
                      <a:pt x="62" y="187"/>
                    </a:lnTo>
                    <a:lnTo>
                      <a:pt x="68" y="185"/>
                    </a:lnTo>
                    <a:lnTo>
                      <a:pt x="76" y="187"/>
                    </a:lnTo>
                    <a:lnTo>
                      <a:pt x="80" y="187"/>
                    </a:lnTo>
                    <a:lnTo>
                      <a:pt x="88" y="187"/>
                    </a:lnTo>
                    <a:lnTo>
                      <a:pt x="92" y="183"/>
                    </a:lnTo>
                    <a:lnTo>
                      <a:pt x="98" y="183"/>
                    </a:lnTo>
                    <a:lnTo>
                      <a:pt x="108" y="183"/>
                    </a:lnTo>
                    <a:lnTo>
                      <a:pt x="118" y="185"/>
                    </a:lnTo>
                    <a:lnTo>
                      <a:pt x="126" y="181"/>
                    </a:lnTo>
                    <a:lnTo>
                      <a:pt x="130" y="179"/>
                    </a:lnTo>
                    <a:lnTo>
                      <a:pt x="136" y="177"/>
                    </a:lnTo>
                    <a:lnTo>
                      <a:pt x="136" y="173"/>
                    </a:lnTo>
                    <a:lnTo>
                      <a:pt x="126" y="173"/>
                    </a:lnTo>
                    <a:lnTo>
                      <a:pt x="122" y="171"/>
                    </a:lnTo>
                    <a:lnTo>
                      <a:pt x="126" y="169"/>
                    </a:lnTo>
                    <a:lnTo>
                      <a:pt x="126" y="167"/>
                    </a:lnTo>
                    <a:lnTo>
                      <a:pt x="132" y="165"/>
                    </a:lnTo>
                    <a:lnTo>
                      <a:pt x="132" y="163"/>
                    </a:lnTo>
                    <a:lnTo>
                      <a:pt x="136" y="163"/>
                    </a:lnTo>
                    <a:lnTo>
                      <a:pt x="140" y="155"/>
                    </a:lnTo>
                    <a:lnTo>
                      <a:pt x="140" y="147"/>
                    </a:lnTo>
                    <a:lnTo>
                      <a:pt x="126" y="143"/>
                    </a:lnTo>
                    <a:lnTo>
                      <a:pt x="118" y="147"/>
                    </a:lnTo>
                    <a:lnTo>
                      <a:pt x="116" y="145"/>
                    </a:lnTo>
                    <a:lnTo>
                      <a:pt x="116" y="143"/>
                    </a:lnTo>
                    <a:lnTo>
                      <a:pt x="122" y="139"/>
                    </a:lnTo>
                    <a:lnTo>
                      <a:pt x="118" y="133"/>
                    </a:lnTo>
                    <a:lnTo>
                      <a:pt x="110" y="129"/>
                    </a:lnTo>
                    <a:lnTo>
                      <a:pt x="118" y="131"/>
                    </a:lnTo>
                    <a:lnTo>
                      <a:pt x="114" y="125"/>
                    </a:lnTo>
                    <a:lnTo>
                      <a:pt x="116" y="119"/>
                    </a:lnTo>
                    <a:lnTo>
                      <a:pt x="106" y="113"/>
                    </a:lnTo>
                    <a:lnTo>
                      <a:pt x="100" y="111"/>
                    </a:lnTo>
                    <a:lnTo>
                      <a:pt x="96" y="99"/>
                    </a:lnTo>
                    <a:lnTo>
                      <a:pt x="94" y="93"/>
                    </a:lnTo>
                    <a:lnTo>
                      <a:pt x="90" y="91"/>
                    </a:lnTo>
                    <a:lnTo>
                      <a:pt x="82" y="87"/>
                    </a:lnTo>
                    <a:lnTo>
                      <a:pt x="74" y="87"/>
                    </a:lnTo>
                    <a:lnTo>
                      <a:pt x="68" y="85"/>
                    </a:lnTo>
                    <a:lnTo>
                      <a:pt x="80" y="83"/>
                    </a:lnTo>
                    <a:lnTo>
                      <a:pt x="82" y="77"/>
                    </a:lnTo>
                    <a:lnTo>
                      <a:pt x="92" y="65"/>
                    </a:lnTo>
                    <a:lnTo>
                      <a:pt x="96" y="59"/>
                    </a:lnTo>
                    <a:lnTo>
                      <a:pt x="94" y="57"/>
                    </a:lnTo>
                    <a:lnTo>
                      <a:pt x="90" y="57"/>
                    </a:lnTo>
                    <a:lnTo>
                      <a:pt x="72" y="55"/>
                    </a:lnTo>
                    <a:lnTo>
                      <a:pt x="66" y="57"/>
                    </a:lnTo>
                    <a:lnTo>
                      <a:pt x="60" y="59"/>
                    </a:lnTo>
                    <a:lnTo>
                      <a:pt x="66" y="53"/>
                    </a:lnTo>
                    <a:lnTo>
                      <a:pt x="62" y="51"/>
                    </a:lnTo>
                    <a:lnTo>
                      <a:pt x="68" y="49"/>
                    </a:lnTo>
                    <a:lnTo>
                      <a:pt x="78" y="43"/>
                    </a:lnTo>
                    <a:lnTo>
                      <a:pt x="76" y="39"/>
                    </a:lnTo>
                    <a:lnTo>
                      <a:pt x="68" y="41"/>
                    </a:lnTo>
                    <a:lnTo>
                      <a:pt x="52" y="41"/>
                    </a:lnTo>
                    <a:lnTo>
                      <a:pt x="50" y="45"/>
                    </a:lnTo>
                    <a:lnTo>
                      <a:pt x="48" y="47"/>
                    </a:lnTo>
                    <a:lnTo>
                      <a:pt x="48" y="51"/>
                    </a:lnTo>
                    <a:lnTo>
                      <a:pt x="42" y="53"/>
                    </a:lnTo>
                    <a:lnTo>
                      <a:pt x="38" y="61"/>
                    </a:lnTo>
                    <a:lnTo>
                      <a:pt x="42" y="61"/>
                    </a:lnTo>
                    <a:lnTo>
                      <a:pt x="42" y="65"/>
                    </a:lnTo>
                    <a:lnTo>
                      <a:pt x="38" y="69"/>
                    </a:lnTo>
                    <a:lnTo>
                      <a:pt x="38" y="77"/>
                    </a:lnTo>
                    <a:lnTo>
                      <a:pt x="46" y="73"/>
                    </a:lnTo>
                    <a:lnTo>
                      <a:pt x="44" y="77"/>
                    </a:lnTo>
                    <a:lnTo>
                      <a:pt x="38" y="85"/>
                    </a:lnTo>
                    <a:lnTo>
                      <a:pt x="36" y="95"/>
                    </a:lnTo>
                    <a:lnTo>
                      <a:pt x="36" y="101"/>
                    </a:lnTo>
                    <a:lnTo>
                      <a:pt x="40" y="99"/>
                    </a:lnTo>
                    <a:lnTo>
                      <a:pt x="40" y="93"/>
                    </a:lnTo>
                    <a:lnTo>
                      <a:pt x="44" y="87"/>
                    </a:lnTo>
                    <a:lnTo>
                      <a:pt x="46" y="83"/>
                    </a:lnTo>
                    <a:lnTo>
                      <a:pt x="46" y="89"/>
                    </a:lnTo>
                    <a:lnTo>
                      <a:pt x="50" y="89"/>
                    </a:lnTo>
                    <a:lnTo>
                      <a:pt x="48" y="91"/>
                    </a:lnTo>
                    <a:lnTo>
                      <a:pt x="52" y="97"/>
                    </a:lnTo>
                    <a:close/>
                    <a:moveTo>
                      <a:pt x="54" y="137"/>
                    </a:moveTo>
                    <a:lnTo>
                      <a:pt x="52" y="135"/>
                    </a:lnTo>
                    <a:lnTo>
                      <a:pt x="48" y="137"/>
                    </a:lnTo>
                    <a:lnTo>
                      <a:pt x="50" y="139"/>
                    </a:lnTo>
                    <a:lnTo>
                      <a:pt x="52" y="139"/>
                    </a:lnTo>
                    <a:lnTo>
                      <a:pt x="54" y="137"/>
                    </a:lnTo>
                    <a:close/>
                    <a:moveTo>
                      <a:pt x="26" y="43"/>
                    </a:moveTo>
                    <a:lnTo>
                      <a:pt x="24" y="45"/>
                    </a:lnTo>
                    <a:lnTo>
                      <a:pt x="20" y="47"/>
                    </a:lnTo>
                    <a:lnTo>
                      <a:pt x="22" y="49"/>
                    </a:lnTo>
                    <a:lnTo>
                      <a:pt x="22" y="55"/>
                    </a:lnTo>
                    <a:lnTo>
                      <a:pt x="28" y="51"/>
                    </a:lnTo>
                    <a:lnTo>
                      <a:pt x="30" y="51"/>
                    </a:lnTo>
                    <a:lnTo>
                      <a:pt x="34" y="41"/>
                    </a:lnTo>
                    <a:lnTo>
                      <a:pt x="26" y="43"/>
                    </a:lnTo>
                    <a:close/>
                    <a:moveTo>
                      <a:pt x="16" y="59"/>
                    </a:moveTo>
                    <a:lnTo>
                      <a:pt x="16" y="61"/>
                    </a:lnTo>
                    <a:lnTo>
                      <a:pt x="18" y="61"/>
                    </a:lnTo>
                    <a:lnTo>
                      <a:pt x="18" y="57"/>
                    </a:lnTo>
                    <a:lnTo>
                      <a:pt x="14" y="57"/>
                    </a:lnTo>
                    <a:lnTo>
                      <a:pt x="16" y="59"/>
                    </a:lnTo>
                    <a:close/>
                    <a:moveTo>
                      <a:pt x="16" y="67"/>
                    </a:moveTo>
                    <a:lnTo>
                      <a:pt x="16" y="63"/>
                    </a:lnTo>
                    <a:lnTo>
                      <a:pt x="14" y="65"/>
                    </a:lnTo>
                    <a:lnTo>
                      <a:pt x="16" y="67"/>
                    </a:lnTo>
                    <a:close/>
                    <a:moveTo>
                      <a:pt x="16" y="69"/>
                    </a:moveTo>
                    <a:lnTo>
                      <a:pt x="14" y="67"/>
                    </a:lnTo>
                    <a:lnTo>
                      <a:pt x="12" y="71"/>
                    </a:lnTo>
                    <a:lnTo>
                      <a:pt x="16" y="69"/>
                    </a:lnTo>
                    <a:close/>
                    <a:moveTo>
                      <a:pt x="46" y="97"/>
                    </a:moveTo>
                    <a:lnTo>
                      <a:pt x="46" y="95"/>
                    </a:lnTo>
                    <a:lnTo>
                      <a:pt x="44" y="93"/>
                    </a:lnTo>
                    <a:lnTo>
                      <a:pt x="42" y="95"/>
                    </a:lnTo>
                    <a:lnTo>
                      <a:pt x="42" y="97"/>
                    </a:lnTo>
                    <a:lnTo>
                      <a:pt x="46" y="97"/>
                    </a:lnTo>
                    <a:close/>
                    <a:moveTo>
                      <a:pt x="32" y="87"/>
                    </a:moveTo>
                    <a:lnTo>
                      <a:pt x="26" y="89"/>
                    </a:lnTo>
                    <a:lnTo>
                      <a:pt x="26" y="91"/>
                    </a:lnTo>
                    <a:lnTo>
                      <a:pt x="30" y="93"/>
                    </a:lnTo>
                    <a:lnTo>
                      <a:pt x="32" y="91"/>
                    </a:lnTo>
                    <a:lnTo>
                      <a:pt x="34" y="87"/>
                    </a:lnTo>
                    <a:lnTo>
                      <a:pt x="38" y="83"/>
                    </a:lnTo>
                    <a:lnTo>
                      <a:pt x="32" y="87"/>
                    </a:lnTo>
                    <a:close/>
                    <a:moveTo>
                      <a:pt x="38" y="81"/>
                    </a:moveTo>
                    <a:lnTo>
                      <a:pt x="34" y="77"/>
                    </a:lnTo>
                    <a:lnTo>
                      <a:pt x="32" y="77"/>
                    </a:lnTo>
                    <a:lnTo>
                      <a:pt x="32" y="79"/>
                    </a:lnTo>
                    <a:lnTo>
                      <a:pt x="30" y="81"/>
                    </a:lnTo>
                    <a:lnTo>
                      <a:pt x="38" y="81"/>
                    </a:lnTo>
                    <a:close/>
                    <a:moveTo>
                      <a:pt x="38" y="65"/>
                    </a:moveTo>
                    <a:lnTo>
                      <a:pt x="34" y="63"/>
                    </a:lnTo>
                    <a:lnTo>
                      <a:pt x="32" y="57"/>
                    </a:lnTo>
                    <a:lnTo>
                      <a:pt x="30" y="59"/>
                    </a:lnTo>
                    <a:lnTo>
                      <a:pt x="24" y="59"/>
                    </a:lnTo>
                    <a:lnTo>
                      <a:pt x="30" y="67"/>
                    </a:lnTo>
                    <a:lnTo>
                      <a:pt x="34" y="67"/>
                    </a:lnTo>
                    <a:lnTo>
                      <a:pt x="38" y="65"/>
                    </a:lnTo>
                    <a:close/>
                    <a:moveTo>
                      <a:pt x="82" y="33"/>
                    </a:moveTo>
                    <a:lnTo>
                      <a:pt x="82" y="29"/>
                    </a:lnTo>
                    <a:lnTo>
                      <a:pt x="78" y="31"/>
                    </a:lnTo>
                    <a:lnTo>
                      <a:pt x="76" y="33"/>
                    </a:lnTo>
                    <a:lnTo>
                      <a:pt x="82" y="33"/>
                    </a:lnTo>
                    <a:close/>
                    <a:moveTo>
                      <a:pt x="106" y="13"/>
                    </a:moveTo>
                    <a:lnTo>
                      <a:pt x="106" y="17"/>
                    </a:lnTo>
                    <a:lnTo>
                      <a:pt x="112" y="6"/>
                    </a:lnTo>
                    <a:lnTo>
                      <a:pt x="110" y="4"/>
                    </a:lnTo>
                    <a:lnTo>
                      <a:pt x="106" y="9"/>
                    </a:lnTo>
                    <a:lnTo>
                      <a:pt x="102" y="9"/>
                    </a:lnTo>
                    <a:lnTo>
                      <a:pt x="102" y="11"/>
                    </a:lnTo>
                    <a:lnTo>
                      <a:pt x="106" y="13"/>
                    </a:lnTo>
                    <a:close/>
                    <a:moveTo>
                      <a:pt x="114" y="4"/>
                    </a:moveTo>
                    <a:lnTo>
                      <a:pt x="116" y="0"/>
                    </a:lnTo>
                    <a:lnTo>
                      <a:pt x="114" y="0"/>
                    </a:lnTo>
                    <a:lnTo>
                      <a:pt x="112" y="2"/>
                    </a:lnTo>
                    <a:lnTo>
                      <a:pt x="114" y="4"/>
                    </a:lnTo>
                    <a:close/>
                    <a:moveTo>
                      <a:pt x="8" y="111"/>
                    </a:moveTo>
                    <a:lnTo>
                      <a:pt x="2" y="115"/>
                    </a:lnTo>
                    <a:lnTo>
                      <a:pt x="0" y="119"/>
                    </a:lnTo>
                    <a:lnTo>
                      <a:pt x="10" y="123"/>
                    </a:lnTo>
                    <a:lnTo>
                      <a:pt x="12" y="119"/>
                    </a:lnTo>
                    <a:lnTo>
                      <a:pt x="16" y="117"/>
                    </a:lnTo>
                    <a:lnTo>
                      <a:pt x="18" y="123"/>
                    </a:lnTo>
                    <a:lnTo>
                      <a:pt x="26" y="123"/>
                    </a:lnTo>
                    <a:lnTo>
                      <a:pt x="36" y="117"/>
                    </a:lnTo>
                    <a:lnTo>
                      <a:pt x="36" y="111"/>
                    </a:lnTo>
                    <a:lnTo>
                      <a:pt x="28" y="101"/>
                    </a:lnTo>
                    <a:lnTo>
                      <a:pt x="20" y="103"/>
                    </a:lnTo>
                    <a:lnTo>
                      <a:pt x="10" y="105"/>
                    </a:lnTo>
                    <a:lnTo>
                      <a:pt x="8" y="111"/>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5" name="Freeform 62"/>
              <p:cNvSpPr>
                <a:spLocks/>
              </p:cNvSpPr>
              <p:nvPr/>
            </p:nvSpPr>
            <p:spPr bwMode="auto">
              <a:xfrm>
                <a:off x="4280261" y="1584037"/>
                <a:ext cx="8506" cy="8506"/>
              </a:xfrm>
              <a:custGeom>
                <a:avLst/>
                <a:gdLst>
                  <a:gd name="T0" fmla="*/ 0 w 8"/>
                  <a:gd name="T1" fmla="*/ 8 h 8"/>
                  <a:gd name="T2" fmla="*/ 8 w 8"/>
                  <a:gd name="T3" fmla="*/ 6 h 8"/>
                  <a:gd name="T4" fmla="*/ 8 w 8"/>
                  <a:gd name="T5" fmla="*/ 2 h 8"/>
                  <a:gd name="T6" fmla="*/ 6 w 8"/>
                  <a:gd name="T7" fmla="*/ 0 h 8"/>
                  <a:gd name="T8" fmla="*/ 2 w 8"/>
                  <a:gd name="T9" fmla="*/ 4 h 8"/>
                  <a:gd name="T10" fmla="*/ 0 w 8"/>
                  <a:gd name="T11" fmla="*/ 8 h 8"/>
                </a:gdLst>
                <a:ahLst/>
                <a:cxnLst>
                  <a:cxn ang="0">
                    <a:pos x="T0" y="T1"/>
                  </a:cxn>
                  <a:cxn ang="0">
                    <a:pos x="T2" y="T3"/>
                  </a:cxn>
                  <a:cxn ang="0">
                    <a:pos x="T4" y="T5"/>
                  </a:cxn>
                  <a:cxn ang="0">
                    <a:pos x="T6" y="T7"/>
                  </a:cxn>
                  <a:cxn ang="0">
                    <a:pos x="T8" y="T9"/>
                  </a:cxn>
                  <a:cxn ang="0">
                    <a:pos x="T10" y="T11"/>
                  </a:cxn>
                </a:cxnLst>
                <a:rect l="0" t="0" r="r" b="b"/>
                <a:pathLst>
                  <a:path w="8" h="8">
                    <a:moveTo>
                      <a:pt x="0" y="8"/>
                    </a:moveTo>
                    <a:lnTo>
                      <a:pt x="8" y="6"/>
                    </a:lnTo>
                    <a:lnTo>
                      <a:pt x="8" y="2"/>
                    </a:lnTo>
                    <a:lnTo>
                      <a:pt x="6" y="0"/>
                    </a:lnTo>
                    <a:lnTo>
                      <a:pt x="2" y="4"/>
                    </a:lnTo>
                    <a:lnTo>
                      <a:pt x="0" y="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6" name="Freeform 63"/>
              <p:cNvSpPr>
                <a:spLocks noEditPoints="1"/>
              </p:cNvSpPr>
              <p:nvPr/>
            </p:nvSpPr>
            <p:spPr bwMode="auto">
              <a:xfrm>
                <a:off x="4254745" y="1432002"/>
                <a:ext cx="333839" cy="156288"/>
              </a:xfrm>
              <a:custGeom>
                <a:avLst/>
                <a:gdLst>
                  <a:gd name="T0" fmla="*/ 12 w 314"/>
                  <a:gd name="T1" fmla="*/ 8 h 147"/>
                  <a:gd name="T2" fmla="*/ 14 w 314"/>
                  <a:gd name="T3" fmla="*/ 4 h 147"/>
                  <a:gd name="T4" fmla="*/ 12 w 314"/>
                  <a:gd name="T5" fmla="*/ 0 h 147"/>
                  <a:gd name="T6" fmla="*/ 14 w 314"/>
                  <a:gd name="T7" fmla="*/ 10 h 147"/>
                  <a:gd name="T8" fmla="*/ 14 w 314"/>
                  <a:gd name="T9" fmla="*/ 16 h 147"/>
                  <a:gd name="T10" fmla="*/ 10 w 314"/>
                  <a:gd name="T11" fmla="*/ 16 h 147"/>
                  <a:gd name="T12" fmla="*/ 4 w 314"/>
                  <a:gd name="T13" fmla="*/ 2 h 147"/>
                  <a:gd name="T14" fmla="*/ 220 w 314"/>
                  <a:gd name="T15" fmla="*/ 99 h 147"/>
                  <a:gd name="T16" fmla="*/ 234 w 314"/>
                  <a:gd name="T17" fmla="*/ 97 h 147"/>
                  <a:gd name="T18" fmla="*/ 244 w 314"/>
                  <a:gd name="T19" fmla="*/ 91 h 147"/>
                  <a:gd name="T20" fmla="*/ 246 w 314"/>
                  <a:gd name="T21" fmla="*/ 81 h 147"/>
                  <a:gd name="T22" fmla="*/ 234 w 314"/>
                  <a:gd name="T23" fmla="*/ 93 h 147"/>
                  <a:gd name="T24" fmla="*/ 218 w 314"/>
                  <a:gd name="T25" fmla="*/ 99 h 147"/>
                  <a:gd name="T26" fmla="*/ 220 w 314"/>
                  <a:gd name="T27" fmla="*/ 99 h 147"/>
                  <a:gd name="T28" fmla="*/ 222 w 314"/>
                  <a:gd name="T29" fmla="*/ 99 h 147"/>
                  <a:gd name="T30" fmla="*/ 248 w 314"/>
                  <a:gd name="T31" fmla="*/ 129 h 147"/>
                  <a:gd name="T32" fmla="*/ 242 w 314"/>
                  <a:gd name="T33" fmla="*/ 123 h 147"/>
                  <a:gd name="T34" fmla="*/ 240 w 314"/>
                  <a:gd name="T35" fmla="*/ 131 h 147"/>
                  <a:gd name="T36" fmla="*/ 262 w 314"/>
                  <a:gd name="T37" fmla="*/ 141 h 147"/>
                  <a:gd name="T38" fmla="*/ 252 w 314"/>
                  <a:gd name="T39" fmla="*/ 135 h 147"/>
                  <a:gd name="T40" fmla="*/ 262 w 314"/>
                  <a:gd name="T41" fmla="*/ 141 h 147"/>
                  <a:gd name="T42" fmla="*/ 256 w 314"/>
                  <a:gd name="T43" fmla="*/ 143 h 147"/>
                  <a:gd name="T44" fmla="*/ 256 w 314"/>
                  <a:gd name="T45" fmla="*/ 147 h 147"/>
                  <a:gd name="T46" fmla="*/ 246 w 314"/>
                  <a:gd name="T47" fmla="*/ 137 h 147"/>
                  <a:gd name="T48" fmla="*/ 252 w 314"/>
                  <a:gd name="T49" fmla="*/ 131 h 147"/>
                  <a:gd name="T50" fmla="*/ 238 w 314"/>
                  <a:gd name="T51" fmla="*/ 133 h 147"/>
                  <a:gd name="T52" fmla="*/ 238 w 314"/>
                  <a:gd name="T53" fmla="*/ 135 h 147"/>
                  <a:gd name="T54" fmla="*/ 266 w 314"/>
                  <a:gd name="T55" fmla="*/ 137 h 147"/>
                  <a:gd name="T56" fmla="*/ 262 w 314"/>
                  <a:gd name="T57" fmla="*/ 137 h 147"/>
                  <a:gd name="T58" fmla="*/ 272 w 314"/>
                  <a:gd name="T59" fmla="*/ 137 h 147"/>
                  <a:gd name="T60" fmla="*/ 270 w 314"/>
                  <a:gd name="T61" fmla="*/ 133 h 147"/>
                  <a:gd name="T62" fmla="*/ 272 w 314"/>
                  <a:gd name="T63" fmla="*/ 137 h 147"/>
                  <a:gd name="T64" fmla="*/ 272 w 314"/>
                  <a:gd name="T65" fmla="*/ 123 h 147"/>
                  <a:gd name="T66" fmla="*/ 270 w 314"/>
                  <a:gd name="T67" fmla="*/ 113 h 147"/>
                  <a:gd name="T68" fmla="*/ 264 w 314"/>
                  <a:gd name="T69" fmla="*/ 123 h 147"/>
                  <a:gd name="T70" fmla="*/ 264 w 314"/>
                  <a:gd name="T71" fmla="*/ 117 h 147"/>
                  <a:gd name="T72" fmla="*/ 256 w 314"/>
                  <a:gd name="T73" fmla="*/ 121 h 147"/>
                  <a:gd name="T74" fmla="*/ 254 w 314"/>
                  <a:gd name="T75" fmla="*/ 123 h 147"/>
                  <a:gd name="T76" fmla="*/ 258 w 314"/>
                  <a:gd name="T77" fmla="*/ 129 h 147"/>
                  <a:gd name="T78" fmla="*/ 266 w 314"/>
                  <a:gd name="T79" fmla="*/ 135 h 147"/>
                  <a:gd name="T80" fmla="*/ 252 w 314"/>
                  <a:gd name="T81" fmla="*/ 95 h 147"/>
                  <a:gd name="T82" fmla="*/ 254 w 314"/>
                  <a:gd name="T83" fmla="*/ 91 h 147"/>
                  <a:gd name="T84" fmla="*/ 252 w 314"/>
                  <a:gd name="T85" fmla="*/ 95 h 147"/>
                  <a:gd name="T86" fmla="*/ 308 w 314"/>
                  <a:gd name="T87" fmla="*/ 129 h 147"/>
                  <a:gd name="T88" fmla="*/ 314 w 314"/>
                  <a:gd name="T89" fmla="*/ 137 h 147"/>
                  <a:gd name="T90" fmla="*/ 236 w 314"/>
                  <a:gd name="T91" fmla="*/ 133 h 147"/>
                  <a:gd name="T92" fmla="*/ 236 w 314"/>
                  <a:gd name="T93" fmla="*/ 127 h 147"/>
                  <a:gd name="T94" fmla="*/ 238 w 314"/>
                  <a:gd name="T95" fmla="*/ 119 h 147"/>
                  <a:gd name="T96" fmla="*/ 246 w 314"/>
                  <a:gd name="T97" fmla="*/ 113 h 147"/>
                  <a:gd name="T98" fmla="*/ 250 w 314"/>
                  <a:gd name="T99" fmla="*/ 105 h 147"/>
                  <a:gd name="T100" fmla="*/ 240 w 314"/>
                  <a:gd name="T101" fmla="*/ 101 h 147"/>
                  <a:gd name="T102" fmla="*/ 236 w 314"/>
                  <a:gd name="T103" fmla="*/ 97 h 147"/>
                  <a:gd name="T104" fmla="*/ 232 w 314"/>
                  <a:gd name="T105" fmla="*/ 101 h 147"/>
                  <a:gd name="T106" fmla="*/ 230 w 314"/>
                  <a:gd name="T107" fmla="*/ 101 h 147"/>
                  <a:gd name="T108" fmla="*/ 224 w 314"/>
                  <a:gd name="T109" fmla="*/ 105 h 147"/>
                  <a:gd name="T110" fmla="*/ 216 w 314"/>
                  <a:gd name="T111" fmla="*/ 103 h 147"/>
                  <a:gd name="T112" fmla="*/ 216 w 314"/>
                  <a:gd name="T113" fmla="*/ 113 h 147"/>
                  <a:gd name="T114" fmla="*/ 216 w 314"/>
                  <a:gd name="T115" fmla="*/ 115 h 147"/>
                  <a:gd name="T116" fmla="*/ 220 w 314"/>
                  <a:gd name="T117" fmla="*/ 123 h 147"/>
                  <a:gd name="T118" fmla="*/ 230 w 314"/>
                  <a:gd name="T119" fmla="*/ 1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4" h="147">
                    <a:moveTo>
                      <a:pt x="10" y="2"/>
                    </a:moveTo>
                    <a:lnTo>
                      <a:pt x="14" y="8"/>
                    </a:lnTo>
                    <a:lnTo>
                      <a:pt x="12" y="8"/>
                    </a:lnTo>
                    <a:lnTo>
                      <a:pt x="8" y="2"/>
                    </a:lnTo>
                    <a:lnTo>
                      <a:pt x="10" y="2"/>
                    </a:lnTo>
                    <a:close/>
                    <a:moveTo>
                      <a:pt x="14" y="4"/>
                    </a:moveTo>
                    <a:lnTo>
                      <a:pt x="16" y="4"/>
                    </a:lnTo>
                    <a:lnTo>
                      <a:pt x="14" y="0"/>
                    </a:lnTo>
                    <a:lnTo>
                      <a:pt x="12" y="0"/>
                    </a:lnTo>
                    <a:lnTo>
                      <a:pt x="14" y="4"/>
                    </a:lnTo>
                    <a:close/>
                    <a:moveTo>
                      <a:pt x="16" y="12"/>
                    </a:moveTo>
                    <a:lnTo>
                      <a:pt x="14" y="10"/>
                    </a:lnTo>
                    <a:lnTo>
                      <a:pt x="12" y="12"/>
                    </a:lnTo>
                    <a:lnTo>
                      <a:pt x="16" y="12"/>
                    </a:lnTo>
                    <a:close/>
                    <a:moveTo>
                      <a:pt x="14" y="16"/>
                    </a:moveTo>
                    <a:lnTo>
                      <a:pt x="10" y="12"/>
                    </a:lnTo>
                    <a:lnTo>
                      <a:pt x="8" y="14"/>
                    </a:lnTo>
                    <a:lnTo>
                      <a:pt x="10" y="16"/>
                    </a:lnTo>
                    <a:lnTo>
                      <a:pt x="14" y="16"/>
                    </a:lnTo>
                    <a:close/>
                    <a:moveTo>
                      <a:pt x="6" y="6"/>
                    </a:moveTo>
                    <a:lnTo>
                      <a:pt x="4" y="2"/>
                    </a:lnTo>
                    <a:lnTo>
                      <a:pt x="0" y="2"/>
                    </a:lnTo>
                    <a:lnTo>
                      <a:pt x="6" y="6"/>
                    </a:lnTo>
                    <a:close/>
                    <a:moveTo>
                      <a:pt x="220" y="99"/>
                    </a:moveTo>
                    <a:lnTo>
                      <a:pt x="222" y="97"/>
                    </a:lnTo>
                    <a:lnTo>
                      <a:pt x="230" y="97"/>
                    </a:lnTo>
                    <a:lnTo>
                      <a:pt x="234" y="97"/>
                    </a:lnTo>
                    <a:lnTo>
                      <a:pt x="238" y="95"/>
                    </a:lnTo>
                    <a:lnTo>
                      <a:pt x="242" y="95"/>
                    </a:lnTo>
                    <a:lnTo>
                      <a:pt x="244" y="91"/>
                    </a:lnTo>
                    <a:lnTo>
                      <a:pt x="244" y="89"/>
                    </a:lnTo>
                    <a:lnTo>
                      <a:pt x="244" y="87"/>
                    </a:lnTo>
                    <a:lnTo>
                      <a:pt x="246" y="81"/>
                    </a:lnTo>
                    <a:lnTo>
                      <a:pt x="240" y="85"/>
                    </a:lnTo>
                    <a:lnTo>
                      <a:pt x="236" y="89"/>
                    </a:lnTo>
                    <a:lnTo>
                      <a:pt x="234" y="93"/>
                    </a:lnTo>
                    <a:lnTo>
                      <a:pt x="226" y="93"/>
                    </a:lnTo>
                    <a:lnTo>
                      <a:pt x="222" y="93"/>
                    </a:lnTo>
                    <a:lnTo>
                      <a:pt x="218" y="99"/>
                    </a:lnTo>
                    <a:lnTo>
                      <a:pt x="218" y="101"/>
                    </a:lnTo>
                    <a:lnTo>
                      <a:pt x="220" y="103"/>
                    </a:lnTo>
                    <a:lnTo>
                      <a:pt x="220" y="99"/>
                    </a:lnTo>
                    <a:close/>
                    <a:moveTo>
                      <a:pt x="224" y="99"/>
                    </a:moveTo>
                    <a:lnTo>
                      <a:pt x="224" y="97"/>
                    </a:lnTo>
                    <a:lnTo>
                      <a:pt x="222" y="99"/>
                    </a:lnTo>
                    <a:lnTo>
                      <a:pt x="222" y="101"/>
                    </a:lnTo>
                    <a:lnTo>
                      <a:pt x="224" y="99"/>
                    </a:lnTo>
                    <a:close/>
                    <a:moveTo>
                      <a:pt x="248" y="129"/>
                    </a:moveTo>
                    <a:lnTo>
                      <a:pt x="248" y="127"/>
                    </a:lnTo>
                    <a:lnTo>
                      <a:pt x="246" y="127"/>
                    </a:lnTo>
                    <a:lnTo>
                      <a:pt x="242" y="123"/>
                    </a:lnTo>
                    <a:lnTo>
                      <a:pt x="238" y="125"/>
                    </a:lnTo>
                    <a:lnTo>
                      <a:pt x="238" y="127"/>
                    </a:lnTo>
                    <a:lnTo>
                      <a:pt x="240" y="131"/>
                    </a:lnTo>
                    <a:lnTo>
                      <a:pt x="246" y="133"/>
                    </a:lnTo>
                    <a:lnTo>
                      <a:pt x="248" y="129"/>
                    </a:lnTo>
                    <a:close/>
                    <a:moveTo>
                      <a:pt x="262" y="141"/>
                    </a:moveTo>
                    <a:lnTo>
                      <a:pt x="262" y="139"/>
                    </a:lnTo>
                    <a:lnTo>
                      <a:pt x="260" y="137"/>
                    </a:lnTo>
                    <a:lnTo>
                      <a:pt x="252" y="135"/>
                    </a:lnTo>
                    <a:lnTo>
                      <a:pt x="252" y="137"/>
                    </a:lnTo>
                    <a:lnTo>
                      <a:pt x="256" y="141"/>
                    </a:lnTo>
                    <a:lnTo>
                      <a:pt x="262" y="141"/>
                    </a:lnTo>
                    <a:close/>
                    <a:moveTo>
                      <a:pt x="256" y="147"/>
                    </a:moveTo>
                    <a:lnTo>
                      <a:pt x="256" y="145"/>
                    </a:lnTo>
                    <a:lnTo>
                      <a:pt x="256" y="143"/>
                    </a:lnTo>
                    <a:lnTo>
                      <a:pt x="254" y="145"/>
                    </a:lnTo>
                    <a:lnTo>
                      <a:pt x="254" y="147"/>
                    </a:lnTo>
                    <a:lnTo>
                      <a:pt x="256" y="147"/>
                    </a:lnTo>
                    <a:close/>
                    <a:moveTo>
                      <a:pt x="252" y="131"/>
                    </a:moveTo>
                    <a:lnTo>
                      <a:pt x="250" y="133"/>
                    </a:lnTo>
                    <a:lnTo>
                      <a:pt x="246" y="137"/>
                    </a:lnTo>
                    <a:lnTo>
                      <a:pt x="248" y="139"/>
                    </a:lnTo>
                    <a:lnTo>
                      <a:pt x="250" y="135"/>
                    </a:lnTo>
                    <a:lnTo>
                      <a:pt x="252" y="131"/>
                    </a:lnTo>
                    <a:close/>
                    <a:moveTo>
                      <a:pt x="238" y="135"/>
                    </a:moveTo>
                    <a:lnTo>
                      <a:pt x="240" y="133"/>
                    </a:lnTo>
                    <a:lnTo>
                      <a:pt x="238" y="133"/>
                    </a:lnTo>
                    <a:lnTo>
                      <a:pt x="238" y="131"/>
                    </a:lnTo>
                    <a:lnTo>
                      <a:pt x="238" y="135"/>
                    </a:lnTo>
                    <a:lnTo>
                      <a:pt x="238" y="135"/>
                    </a:lnTo>
                    <a:close/>
                    <a:moveTo>
                      <a:pt x="266" y="141"/>
                    </a:moveTo>
                    <a:lnTo>
                      <a:pt x="266" y="137"/>
                    </a:lnTo>
                    <a:lnTo>
                      <a:pt x="266" y="137"/>
                    </a:lnTo>
                    <a:lnTo>
                      <a:pt x="264" y="137"/>
                    </a:lnTo>
                    <a:lnTo>
                      <a:pt x="262" y="137"/>
                    </a:lnTo>
                    <a:lnTo>
                      <a:pt x="262" y="137"/>
                    </a:lnTo>
                    <a:lnTo>
                      <a:pt x="264" y="141"/>
                    </a:lnTo>
                    <a:lnTo>
                      <a:pt x="266" y="141"/>
                    </a:lnTo>
                    <a:close/>
                    <a:moveTo>
                      <a:pt x="272" y="137"/>
                    </a:moveTo>
                    <a:lnTo>
                      <a:pt x="274" y="137"/>
                    </a:lnTo>
                    <a:lnTo>
                      <a:pt x="274" y="135"/>
                    </a:lnTo>
                    <a:lnTo>
                      <a:pt x="270" y="133"/>
                    </a:lnTo>
                    <a:lnTo>
                      <a:pt x="268" y="135"/>
                    </a:lnTo>
                    <a:lnTo>
                      <a:pt x="270" y="137"/>
                    </a:lnTo>
                    <a:lnTo>
                      <a:pt x="272" y="137"/>
                    </a:lnTo>
                    <a:close/>
                    <a:moveTo>
                      <a:pt x="272" y="129"/>
                    </a:moveTo>
                    <a:lnTo>
                      <a:pt x="274" y="127"/>
                    </a:lnTo>
                    <a:lnTo>
                      <a:pt x="272" y="123"/>
                    </a:lnTo>
                    <a:lnTo>
                      <a:pt x="276" y="121"/>
                    </a:lnTo>
                    <a:lnTo>
                      <a:pt x="272" y="115"/>
                    </a:lnTo>
                    <a:lnTo>
                      <a:pt x="270" y="113"/>
                    </a:lnTo>
                    <a:lnTo>
                      <a:pt x="266" y="115"/>
                    </a:lnTo>
                    <a:lnTo>
                      <a:pt x="266" y="119"/>
                    </a:lnTo>
                    <a:lnTo>
                      <a:pt x="264" y="123"/>
                    </a:lnTo>
                    <a:lnTo>
                      <a:pt x="262" y="123"/>
                    </a:lnTo>
                    <a:lnTo>
                      <a:pt x="260" y="119"/>
                    </a:lnTo>
                    <a:lnTo>
                      <a:pt x="264" y="117"/>
                    </a:lnTo>
                    <a:lnTo>
                      <a:pt x="256" y="115"/>
                    </a:lnTo>
                    <a:lnTo>
                      <a:pt x="258" y="119"/>
                    </a:lnTo>
                    <a:lnTo>
                      <a:pt x="256" y="121"/>
                    </a:lnTo>
                    <a:lnTo>
                      <a:pt x="250" y="119"/>
                    </a:lnTo>
                    <a:lnTo>
                      <a:pt x="250" y="121"/>
                    </a:lnTo>
                    <a:lnTo>
                      <a:pt x="254" y="123"/>
                    </a:lnTo>
                    <a:lnTo>
                      <a:pt x="254" y="129"/>
                    </a:lnTo>
                    <a:lnTo>
                      <a:pt x="256" y="131"/>
                    </a:lnTo>
                    <a:lnTo>
                      <a:pt x="258" y="129"/>
                    </a:lnTo>
                    <a:lnTo>
                      <a:pt x="262" y="131"/>
                    </a:lnTo>
                    <a:lnTo>
                      <a:pt x="264" y="135"/>
                    </a:lnTo>
                    <a:lnTo>
                      <a:pt x="266" y="135"/>
                    </a:lnTo>
                    <a:lnTo>
                      <a:pt x="268" y="131"/>
                    </a:lnTo>
                    <a:lnTo>
                      <a:pt x="272" y="129"/>
                    </a:lnTo>
                    <a:close/>
                    <a:moveTo>
                      <a:pt x="252" y="95"/>
                    </a:moveTo>
                    <a:lnTo>
                      <a:pt x="252" y="93"/>
                    </a:lnTo>
                    <a:lnTo>
                      <a:pt x="254" y="91"/>
                    </a:lnTo>
                    <a:lnTo>
                      <a:pt x="254" y="91"/>
                    </a:lnTo>
                    <a:lnTo>
                      <a:pt x="250" y="91"/>
                    </a:lnTo>
                    <a:lnTo>
                      <a:pt x="248" y="93"/>
                    </a:lnTo>
                    <a:lnTo>
                      <a:pt x="252" y="95"/>
                    </a:lnTo>
                    <a:close/>
                    <a:moveTo>
                      <a:pt x="314" y="137"/>
                    </a:moveTo>
                    <a:lnTo>
                      <a:pt x="314" y="131"/>
                    </a:lnTo>
                    <a:lnTo>
                      <a:pt x="308" y="129"/>
                    </a:lnTo>
                    <a:lnTo>
                      <a:pt x="306" y="131"/>
                    </a:lnTo>
                    <a:lnTo>
                      <a:pt x="308" y="135"/>
                    </a:lnTo>
                    <a:lnTo>
                      <a:pt x="314" y="137"/>
                    </a:lnTo>
                    <a:close/>
                    <a:moveTo>
                      <a:pt x="234" y="135"/>
                    </a:moveTo>
                    <a:lnTo>
                      <a:pt x="236" y="135"/>
                    </a:lnTo>
                    <a:lnTo>
                      <a:pt x="236" y="133"/>
                    </a:lnTo>
                    <a:lnTo>
                      <a:pt x="234" y="133"/>
                    </a:lnTo>
                    <a:lnTo>
                      <a:pt x="234" y="131"/>
                    </a:lnTo>
                    <a:lnTo>
                      <a:pt x="236" y="127"/>
                    </a:lnTo>
                    <a:lnTo>
                      <a:pt x="236" y="125"/>
                    </a:lnTo>
                    <a:lnTo>
                      <a:pt x="238" y="123"/>
                    </a:lnTo>
                    <a:lnTo>
                      <a:pt x="238" y="119"/>
                    </a:lnTo>
                    <a:lnTo>
                      <a:pt x="240" y="119"/>
                    </a:lnTo>
                    <a:lnTo>
                      <a:pt x="242" y="113"/>
                    </a:lnTo>
                    <a:lnTo>
                      <a:pt x="246" y="113"/>
                    </a:lnTo>
                    <a:lnTo>
                      <a:pt x="248" y="113"/>
                    </a:lnTo>
                    <a:lnTo>
                      <a:pt x="250" y="109"/>
                    </a:lnTo>
                    <a:lnTo>
                      <a:pt x="250" y="105"/>
                    </a:lnTo>
                    <a:lnTo>
                      <a:pt x="246" y="105"/>
                    </a:lnTo>
                    <a:lnTo>
                      <a:pt x="242" y="105"/>
                    </a:lnTo>
                    <a:lnTo>
                      <a:pt x="240" y="101"/>
                    </a:lnTo>
                    <a:lnTo>
                      <a:pt x="242" y="97"/>
                    </a:lnTo>
                    <a:lnTo>
                      <a:pt x="238" y="97"/>
                    </a:lnTo>
                    <a:lnTo>
                      <a:pt x="236" y="97"/>
                    </a:lnTo>
                    <a:lnTo>
                      <a:pt x="230" y="97"/>
                    </a:lnTo>
                    <a:lnTo>
                      <a:pt x="230" y="97"/>
                    </a:lnTo>
                    <a:lnTo>
                      <a:pt x="232" y="101"/>
                    </a:lnTo>
                    <a:lnTo>
                      <a:pt x="232" y="105"/>
                    </a:lnTo>
                    <a:lnTo>
                      <a:pt x="230" y="103"/>
                    </a:lnTo>
                    <a:lnTo>
                      <a:pt x="230" y="101"/>
                    </a:lnTo>
                    <a:lnTo>
                      <a:pt x="228" y="101"/>
                    </a:lnTo>
                    <a:lnTo>
                      <a:pt x="224" y="101"/>
                    </a:lnTo>
                    <a:lnTo>
                      <a:pt x="224" y="105"/>
                    </a:lnTo>
                    <a:lnTo>
                      <a:pt x="222" y="107"/>
                    </a:lnTo>
                    <a:lnTo>
                      <a:pt x="218" y="103"/>
                    </a:lnTo>
                    <a:lnTo>
                      <a:pt x="216" y="103"/>
                    </a:lnTo>
                    <a:lnTo>
                      <a:pt x="216" y="105"/>
                    </a:lnTo>
                    <a:lnTo>
                      <a:pt x="216" y="113"/>
                    </a:lnTo>
                    <a:lnTo>
                      <a:pt x="216" y="113"/>
                    </a:lnTo>
                    <a:lnTo>
                      <a:pt x="218" y="115"/>
                    </a:lnTo>
                    <a:lnTo>
                      <a:pt x="216" y="117"/>
                    </a:lnTo>
                    <a:lnTo>
                      <a:pt x="216" y="115"/>
                    </a:lnTo>
                    <a:lnTo>
                      <a:pt x="214" y="121"/>
                    </a:lnTo>
                    <a:lnTo>
                      <a:pt x="216" y="123"/>
                    </a:lnTo>
                    <a:lnTo>
                      <a:pt x="220" y="123"/>
                    </a:lnTo>
                    <a:lnTo>
                      <a:pt x="222" y="129"/>
                    </a:lnTo>
                    <a:lnTo>
                      <a:pt x="222" y="135"/>
                    </a:lnTo>
                    <a:lnTo>
                      <a:pt x="230" y="137"/>
                    </a:lnTo>
                    <a:lnTo>
                      <a:pt x="234" y="135"/>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7" name="Freeform 64"/>
              <p:cNvSpPr>
                <a:spLocks noEditPoints="1"/>
              </p:cNvSpPr>
              <p:nvPr/>
            </p:nvSpPr>
            <p:spPr bwMode="auto">
              <a:xfrm>
                <a:off x="4261124" y="1122617"/>
                <a:ext cx="525211" cy="391251"/>
              </a:xfrm>
              <a:custGeom>
                <a:avLst/>
                <a:gdLst>
                  <a:gd name="T0" fmla="*/ 6 w 494"/>
                  <a:gd name="T1" fmla="*/ 143 h 368"/>
                  <a:gd name="T2" fmla="*/ 172 w 494"/>
                  <a:gd name="T3" fmla="*/ 293 h 368"/>
                  <a:gd name="T4" fmla="*/ 218 w 494"/>
                  <a:gd name="T5" fmla="*/ 269 h 368"/>
                  <a:gd name="T6" fmla="*/ 262 w 494"/>
                  <a:gd name="T7" fmla="*/ 237 h 368"/>
                  <a:gd name="T8" fmla="*/ 296 w 494"/>
                  <a:gd name="T9" fmla="*/ 187 h 368"/>
                  <a:gd name="T10" fmla="*/ 324 w 494"/>
                  <a:gd name="T11" fmla="*/ 167 h 368"/>
                  <a:gd name="T12" fmla="*/ 294 w 494"/>
                  <a:gd name="T13" fmla="*/ 187 h 368"/>
                  <a:gd name="T14" fmla="*/ 298 w 494"/>
                  <a:gd name="T15" fmla="*/ 177 h 368"/>
                  <a:gd name="T16" fmla="*/ 308 w 494"/>
                  <a:gd name="T17" fmla="*/ 173 h 368"/>
                  <a:gd name="T18" fmla="*/ 268 w 494"/>
                  <a:gd name="T19" fmla="*/ 195 h 368"/>
                  <a:gd name="T20" fmla="*/ 294 w 494"/>
                  <a:gd name="T21" fmla="*/ 201 h 368"/>
                  <a:gd name="T22" fmla="*/ 394 w 494"/>
                  <a:gd name="T23" fmla="*/ 153 h 368"/>
                  <a:gd name="T24" fmla="*/ 398 w 494"/>
                  <a:gd name="T25" fmla="*/ 145 h 368"/>
                  <a:gd name="T26" fmla="*/ 428 w 494"/>
                  <a:gd name="T27" fmla="*/ 24 h 368"/>
                  <a:gd name="T28" fmla="*/ 406 w 494"/>
                  <a:gd name="T29" fmla="*/ 10 h 368"/>
                  <a:gd name="T30" fmla="*/ 362 w 494"/>
                  <a:gd name="T31" fmla="*/ 10 h 368"/>
                  <a:gd name="T32" fmla="*/ 358 w 494"/>
                  <a:gd name="T33" fmla="*/ 2 h 368"/>
                  <a:gd name="T34" fmla="*/ 404 w 494"/>
                  <a:gd name="T35" fmla="*/ 4 h 368"/>
                  <a:gd name="T36" fmla="*/ 318 w 494"/>
                  <a:gd name="T37" fmla="*/ 44 h 368"/>
                  <a:gd name="T38" fmla="*/ 282 w 494"/>
                  <a:gd name="T39" fmla="*/ 42 h 368"/>
                  <a:gd name="T40" fmla="*/ 274 w 494"/>
                  <a:gd name="T41" fmla="*/ 34 h 368"/>
                  <a:gd name="T42" fmla="*/ 280 w 494"/>
                  <a:gd name="T43" fmla="*/ 28 h 368"/>
                  <a:gd name="T44" fmla="*/ 250 w 494"/>
                  <a:gd name="T45" fmla="*/ 8 h 368"/>
                  <a:gd name="T46" fmla="*/ 282 w 494"/>
                  <a:gd name="T47" fmla="*/ 8 h 368"/>
                  <a:gd name="T48" fmla="*/ 320 w 494"/>
                  <a:gd name="T49" fmla="*/ 12 h 368"/>
                  <a:gd name="T50" fmla="*/ 360 w 494"/>
                  <a:gd name="T51" fmla="*/ 26 h 368"/>
                  <a:gd name="T52" fmla="*/ 388 w 494"/>
                  <a:gd name="T53" fmla="*/ 38 h 368"/>
                  <a:gd name="T54" fmla="*/ 358 w 494"/>
                  <a:gd name="T55" fmla="*/ 38 h 368"/>
                  <a:gd name="T56" fmla="*/ 412 w 494"/>
                  <a:gd name="T57" fmla="*/ 56 h 368"/>
                  <a:gd name="T58" fmla="*/ 344 w 494"/>
                  <a:gd name="T59" fmla="*/ 155 h 368"/>
                  <a:gd name="T60" fmla="*/ 352 w 494"/>
                  <a:gd name="T61" fmla="*/ 145 h 368"/>
                  <a:gd name="T62" fmla="*/ 246 w 494"/>
                  <a:gd name="T63" fmla="*/ 346 h 368"/>
                  <a:gd name="T64" fmla="*/ 200 w 494"/>
                  <a:gd name="T65" fmla="*/ 368 h 368"/>
                  <a:gd name="T66" fmla="*/ 180 w 494"/>
                  <a:gd name="T67" fmla="*/ 342 h 368"/>
                  <a:gd name="T68" fmla="*/ 178 w 494"/>
                  <a:gd name="T69" fmla="*/ 334 h 368"/>
                  <a:gd name="T70" fmla="*/ 182 w 494"/>
                  <a:gd name="T71" fmla="*/ 313 h 368"/>
                  <a:gd name="T72" fmla="*/ 172 w 494"/>
                  <a:gd name="T73" fmla="*/ 311 h 368"/>
                  <a:gd name="T74" fmla="*/ 176 w 494"/>
                  <a:gd name="T75" fmla="*/ 303 h 368"/>
                  <a:gd name="T76" fmla="*/ 192 w 494"/>
                  <a:gd name="T77" fmla="*/ 291 h 368"/>
                  <a:gd name="T78" fmla="*/ 212 w 494"/>
                  <a:gd name="T79" fmla="*/ 279 h 368"/>
                  <a:gd name="T80" fmla="*/ 238 w 494"/>
                  <a:gd name="T81" fmla="*/ 273 h 368"/>
                  <a:gd name="T82" fmla="*/ 236 w 494"/>
                  <a:gd name="T83" fmla="*/ 269 h 368"/>
                  <a:gd name="T84" fmla="*/ 254 w 494"/>
                  <a:gd name="T85" fmla="*/ 247 h 368"/>
                  <a:gd name="T86" fmla="*/ 272 w 494"/>
                  <a:gd name="T87" fmla="*/ 229 h 368"/>
                  <a:gd name="T88" fmla="*/ 282 w 494"/>
                  <a:gd name="T89" fmla="*/ 209 h 368"/>
                  <a:gd name="T90" fmla="*/ 308 w 494"/>
                  <a:gd name="T91" fmla="*/ 193 h 368"/>
                  <a:gd name="T92" fmla="*/ 326 w 494"/>
                  <a:gd name="T93" fmla="*/ 175 h 368"/>
                  <a:gd name="T94" fmla="*/ 346 w 494"/>
                  <a:gd name="T95" fmla="*/ 157 h 368"/>
                  <a:gd name="T96" fmla="*/ 358 w 494"/>
                  <a:gd name="T97" fmla="*/ 159 h 368"/>
                  <a:gd name="T98" fmla="*/ 374 w 494"/>
                  <a:gd name="T99" fmla="*/ 155 h 368"/>
                  <a:gd name="T100" fmla="*/ 404 w 494"/>
                  <a:gd name="T101" fmla="*/ 151 h 368"/>
                  <a:gd name="T102" fmla="*/ 428 w 494"/>
                  <a:gd name="T103" fmla="*/ 143 h 368"/>
                  <a:gd name="T104" fmla="*/ 448 w 494"/>
                  <a:gd name="T105" fmla="*/ 145 h 368"/>
                  <a:gd name="T106" fmla="*/ 470 w 494"/>
                  <a:gd name="T107" fmla="*/ 145 h 368"/>
                  <a:gd name="T108" fmla="*/ 478 w 494"/>
                  <a:gd name="T109" fmla="*/ 161 h 368"/>
                  <a:gd name="T110" fmla="*/ 478 w 494"/>
                  <a:gd name="T111" fmla="*/ 171 h 368"/>
                  <a:gd name="T112" fmla="*/ 446 w 494"/>
                  <a:gd name="T113" fmla="*/ 159 h 368"/>
                  <a:gd name="T114" fmla="*/ 388 w 494"/>
                  <a:gd name="T115" fmla="*/ 181 h 368"/>
                  <a:gd name="T116" fmla="*/ 344 w 494"/>
                  <a:gd name="T117" fmla="*/ 181 h 368"/>
                  <a:gd name="T118" fmla="*/ 300 w 494"/>
                  <a:gd name="T119" fmla="*/ 219 h 368"/>
                  <a:gd name="T120" fmla="*/ 260 w 494"/>
                  <a:gd name="T121" fmla="*/ 267 h 368"/>
                  <a:gd name="T122" fmla="*/ 254 w 494"/>
                  <a:gd name="T123" fmla="*/ 34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4" h="368">
                    <a:moveTo>
                      <a:pt x="0" y="147"/>
                    </a:moveTo>
                    <a:lnTo>
                      <a:pt x="6" y="141"/>
                    </a:lnTo>
                    <a:lnTo>
                      <a:pt x="8" y="141"/>
                    </a:lnTo>
                    <a:lnTo>
                      <a:pt x="10" y="137"/>
                    </a:lnTo>
                    <a:lnTo>
                      <a:pt x="16" y="135"/>
                    </a:lnTo>
                    <a:lnTo>
                      <a:pt x="16" y="139"/>
                    </a:lnTo>
                    <a:lnTo>
                      <a:pt x="10" y="141"/>
                    </a:lnTo>
                    <a:lnTo>
                      <a:pt x="6" y="143"/>
                    </a:lnTo>
                    <a:lnTo>
                      <a:pt x="0" y="147"/>
                    </a:lnTo>
                    <a:close/>
                    <a:moveTo>
                      <a:pt x="174" y="346"/>
                    </a:moveTo>
                    <a:lnTo>
                      <a:pt x="174" y="342"/>
                    </a:lnTo>
                    <a:lnTo>
                      <a:pt x="172" y="340"/>
                    </a:lnTo>
                    <a:lnTo>
                      <a:pt x="172" y="346"/>
                    </a:lnTo>
                    <a:lnTo>
                      <a:pt x="174" y="346"/>
                    </a:lnTo>
                    <a:close/>
                    <a:moveTo>
                      <a:pt x="170" y="293"/>
                    </a:moveTo>
                    <a:lnTo>
                      <a:pt x="172" y="293"/>
                    </a:lnTo>
                    <a:lnTo>
                      <a:pt x="170" y="297"/>
                    </a:lnTo>
                    <a:lnTo>
                      <a:pt x="168" y="295"/>
                    </a:lnTo>
                    <a:lnTo>
                      <a:pt x="170" y="293"/>
                    </a:lnTo>
                    <a:close/>
                    <a:moveTo>
                      <a:pt x="222" y="265"/>
                    </a:moveTo>
                    <a:lnTo>
                      <a:pt x="226" y="267"/>
                    </a:lnTo>
                    <a:lnTo>
                      <a:pt x="224" y="267"/>
                    </a:lnTo>
                    <a:lnTo>
                      <a:pt x="222" y="267"/>
                    </a:lnTo>
                    <a:lnTo>
                      <a:pt x="218" y="269"/>
                    </a:lnTo>
                    <a:lnTo>
                      <a:pt x="216" y="269"/>
                    </a:lnTo>
                    <a:lnTo>
                      <a:pt x="218" y="265"/>
                    </a:lnTo>
                    <a:lnTo>
                      <a:pt x="222" y="265"/>
                    </a:lnTo>
                    <a:close/>
                    <a:moveTo>
                      <a:pt x="262" y="237"/>
                    </a:moveTo>
                    <a:lnTo>
                      <a:pt x="264" y="235"/>
                    </a:lnTo>
                    <a:lnTo>
                      <a:pt x="266" y="239"/>
                    </a:lnTo>
                    <a:lnTo>
                      <a:pt x="266" y="239"/>
                    </a:lnTo>
                    <a:lnTo>
                      <a:pt x="262" y="237"/>
                    </a:lnTo>
                    <a:close/>
                    <a:moveTo>
                      <a:pt x="306" y="179"/>
                    </a:moveTo>
                    <a:lnTo>
                      <a:pt x="314" y="177"/>
                    </a:lnTo>
                    <a:lnTo>
                      <a:pt x="316" y="177"/>
                    </a:lnTo>
                    <a:lnTo>
                      <a:pt x="316" y="177"/>
                    </a:lnTo>
                    <a:lnTo>
                      <a:pt x="314" y="183"/>
                    </a:lnTo>
                    <a:lnTo>
                      <a:pt x="308" y="183"/>
                    </a:lnTo>
                    <a:lnTo>
                      <a:pt x="308" y="185"/>
                    </a:lnTo>
                    <a:lnTo>
                      <a:pt x="296" y="187"/>
                    </a:lnTo>
                    <a:lnTo>
                      <a:pt x="296" y="183"/>
                    </a:lnTo>
                    <a:lnTo>
                      <a:pt x="300" y="181"/>
                    </a:lnTo>
                    <a:lnTo>
                      <a:pt x="304" y="175"/>
                    </a:lnTo>
                    <a:lnTo>
                      <a:pt x="306" y="175"/>
                    </a:lnTo>
                    <a:lnTo>
                      <a:pt x="306" y="179"/>
                    </a:lnTo>
                    <a:close/>
                    <a:moveTo>
                      <a:pt x="320" y="171"/>
                    </a:moveTo>
                    <a:lnTo>
                      <a:pt x="320" y="167"/>
                    </a:lnTo>
                    <a:lnTo>
                      <a:pt x="324" y="167"/>
                    </a:lnTo>
                    <a:lnTo>
                      <a:pt x="326" y="165"/>
                    </a:lnTo>
                    <a:lnTo>
                      <a:pt x="328" y="163"/>
                    </a:lnTo>
                    <a:lnTo>
                      <a:pt x="330" y="167"/>
                    </a:lnTo>
                    <a:lnTo>
                      <a:pt x="328" y="171"/>
                    </a:lnTo>
                    <a:lnTo>
                      <a:pt x="322" y="173"/>
                    </a:lnTo>
                    <a:lnTo>
                      <a:pt x="320" y="171"/>
                    </a:lnTo>
                    <a:close/>
                    <a:moveTo>
                      <a:pt x="294" y="185"/>
                    </a:moveTo>
                    <a:lnTo>
                      <a:pt x="294" y="187"/>
                    </a:lnTo>
                    <a:lnTo>
                      <a:pt x="288" y="189"/>
                    </a:lnTo>
                    <a:lnTo>
                      <a:pt x="286" y="185"/>
                    </a:lnTo>
                    <a:lnTo>
                      <a:pt x="294" y="185"/>
                    </a:lnTo>
                    <a:close/>
                    <a:moveTo>
                      <a:pt x="290" y="179"/>
                    </a:moveTo>
                    <a:lnTo>
                      <a:pt x="294" y="175"/>
                    </a:lnTo>
                    <a:lnTo>
                      <a:pt x="296" y="173"/>
                    </a:lnTo>
                    <a:lnTo>
                      <a:pt x="296" y="177"/>
                    </a:lnTo>
                    <a:lnTo>
                      <a:pt x="298" y="177"/>
                    </a:lnTo>
                    <a:lnTo>
                      <a:pt x="296" y="179"/>
                    </a:lnTo>
                    <a:lnTo>
                      <a:pt x="292" y="181"/>
                    </a:lnTo>
                    <a:lnTo>
                      <a:pt x="290" y="179"/>
                    </a:lnTo>
                    <a:close/>
                    <a:moveTo>
                      <a:pt x="300" y="175"/>
                    </a:moveTo>
                    <a:lnTo>
                      <a:pt x="300" y="173"/>
                    </a:lnTo>
                    <a:lnTo>
                      <a:pt x="308" y="167"/>
                    </a:lnTo>
                    <a:lnTo>
                      <a:pt x="310" y="171"/>
                    </a:lnTo>
                    <a:lnTo>
                      <a:pt x="308" y="173"/>
                    </a:lnTo>
                    <a:lnTo>
                      <a:pt x="300" y="175"/>
                    </a:lnTo>
                    <a:close/>
                    <a:moveTo>
                      <a:pt x="282" y="187"/>
                    </a:moveTo>
                    <a:lnTo>
                      <a:pt x="282" y="189"/>
                    </a:lnTo>
                    <a:lnTo>
                      <a:pt x="276" y="191"/>
                    </a:lnTo>
                    <a:lnTo>
                      <a:pt x="274" y="189"/>
                    </a:lnTo>
                    <a:lnTo>
                      <a:pt x="280" y="185"/>
                    </a:lnTo>
                    <a:lnTo>
                      <a:pt x="282" y="187"/>
                    </a:lnTo>
                    <a:close/>
                    <a:moveTo>
                      <a:pt x="268" y="195"/>
                    </a:moveTo>
                    <a:lnTo>
                      <a:pt x="268" y="191"/>
                    </a:lnTo>
                    <a:lnTo>
                      <a:pt x="272" y="191"/>
                    </a:lnTo>
                    <a:lnTo>
                      <a:pt x="272" y="191"/>
                    </a:lnTo>
                    <a:lnTo>
                      <a:pt x="268" y="195"/>
                    </a:lnTo>
                    <a:close/>
                    <a:moveTo>
                      <a:pt x="294" y="195"/>
                    </a:moveTo>
                    <a:lnTo>
                      <a:pt x="300" y="195"/>
                    </a:lnTo>
                    <a:lnTo>
                      <a:pt x="300" y="197"/>
                    </a:lnTo>
                    <a:lnTo>
                      <a:pt x="294" y="201"/>
                    </a:lnTo>
                    <a:lnTo>
                      <a:pt x="296" y="197"/>
                    </a:lnTo>
                    <a:lnTo>
                      <a:pt x="294" y="195"/>
                    </a:lnTo>
                    <a:close/>
                    <a:moveTo>
                      <a:pt x="386" y="153"/>
                    </a:moveTo>
                    <a:lnTo>
                      <a:pt x="388" y="151"/>
                    </a:lnTo>
                    <a:lnTo>
                      <a:pt x="392" y="153"/>
                    </a:lnTo>
                    <a:lnTo>
                      <a:pt x="390" y="153"/>
                    </a:lnTo>
                    <a:lnTo>
                      <a:pt x="386" y="153"/>
                    </a:lnTo>
                    <a:close/>
                    <a:moveTo>
                      <a:pt x="394" y="153"/>
                    </a:moveTo>
                    <a:lnTo>
                      <a:pt x="394" y="149"/>
                    </a:lnTo>
                    <a:lnTo>
                      <a:pt x="398" y="147"/>
                    </a:lnTo>
                    <a:lnTo>
                      <a:pt x="398" y="151"/>
                    </a:lnTo>
                    <a:lnTo>
                      <a:pt x="394" y="153"/>
                    </a:lnTo>
                    <a:close/>
                    <a:moveTo>
                      <a:pt x="398" y="145"/>
                    </a:moveTo>
                    <a:lnTo>
                      <a:pt x="390" y="149"/>
                    </a:lnTo>
                    <a:lnTo>
                      <a:pt x="384" y="147"/>
                    </a:lnTo>
                    <a:lnTo>
                      <a:pt x="398" y="145"/>
                    </a:lnTo>
                    <a:close/>
                    <a:moveTo>
                      <a:pt x="464" y="4"/>
                    </a:moveTo>
                    <a:lnTo>
                      <a:pt x="474" y="2"/>
                    </a:lnTo>
                    <a:lnTo>
                      <a:pt x="482" y="2"/>
                    </a:lnTo>
                    <a:lnTo>
                      <a:pt x="482" y="4"/>
                    </a:lnTo>
                    <a:lnTo>
                      <a:pt x="464" y="4"/>
                    </a:lnTo>
                    <a:close/>
                    <a:moveTo>
                      <a:pt x="446" y="24"/>
                    </a:moveTo>
                    <a:lnTo>
                      <a:pt x="438" y="22"/>
                    </a:lnTo>
                    <a:lnTo>
                      <a:pt x="428" y="24"/>
                    </a:lnTo>
                    <a:lnTo>
                      <a:pt x="428" y="22"/>
                    </a:lnTo>
                    <a:lnTo>
                      <a:pt x="440" y="20"/>
                    </a:lnTo>
                    <a:lnTo>
                      <a:pt x="446" y="22"/>
                    </a:lnTo>
                    <a:lnTo>
                      <a:pt x="448" y="22"/>
                    </a:lnTo>
                    <a:lnTo>
                      <a:pt x="446" y="24"/>
                    </a:lnTo>
                    <a:close/>
                    <a:moveTo>
                      <a:pt x="416" y="6"/>
                    </a:moveTo>
                    <a:lnTo>
                      <a:pt x="416" y="8"/>
                    </a:lnTo>
                    <a:lnTo>
                      <a:pt x="406" y="10"/>
                    </a:lnTo>
                    <a:lnTo>
                      <a:pt x="402" y="14"/>
                    </a:lnTo>
                    <a:lnTo>
                      <a:pt x="390" y="14"/>
                    </a:lnTo>
                    <a:lnTo>
                      <a:pt x="382" y="18"/>
                    </a:lnTo>
                    <a:lnTo>
                      <a:pt x="368" y="14"/>
                    </a:lnTo>
                    <a:lnTo>
                      <a:pt x="350" y="16"/>
                    </a:lnTo>
                    <a:lnTo>
                      <a:pt x="342" y="12"/>
                    </a:lnTo>
                    <a:lnTo>
                      <a:pt x="352" y="10"/>
                    </a:lnTo>
                    <a:lnTo>
                      <a:pt x="362" y="10"/>
                    </a:lnTo>
                    <a:lnTo>
                      <a:pt x="358" y="8"/>
                    </a:lnTo>
                    <a:lnTo>
                      <a:pt x="334" y="10"/>
                    </a:lnTo>
                    <a:lnTo>
                      <a:pt x="324" y="6"/>
                    </a:lnTo>
                    <a:lnTo>
                      <a:pt x="316" y="4"/>
                    </a:lnTo>
                    <a:lnTo>
                      <a:pt x="320" y="2"/>
                    </a:lnTo>
                    <a:lnTo>
                      <a:pt x="336" y="4"/>
                    </a:lnTo>
                    <a:lnTo>
                      <a:pt x="336" y="0"/>
                    </a:lnTo>
                    <a:lnTo>
                      <a:pt x="358" y="2"/>
                    </a:lnTo>
                    <a:lnTo>
                      <a:pt x="364" y="4"/>
                    </a:lnTo>
                    <a:lnTo>
                      <a:pt x="366" y="2"/>
                    </a:lnTo>
                    <a:lnTo>
                      <a:pt x="374" y="2"/>
                    </a:lnTo>
                    <a:lnTo>
                      <a:pt x="378" y="2"/>
                    </a:lnTo>
                    <a:lnTo>
                      <a:pt x="386" y="2"/>
                    </a:lnTo>
                    <a:lnTo>
                      <a:pt x="390" y="2"/>
                    </a:lnTo>
                    <a:lnTo>
                      <a:pt x="398" y="2"/>
                    </a:lnTo>
                    <a:lnTo>
                      <a:pt x="404" y="4"/>
                    </a:lnTo>
                    <a:lnTo>
                      <a:pt x="416" y="6"/>
                    </a:lnTo>
                    <a:close/>
                    <a:moveTo>
                      <a:pt x="354" y="26"/>
                    </a:moveTo>
                    <a:lnTo>
                      <a:pt x="342" y="26"/>
                    </a:lnTo>
                    <a:lnTo>
                      <a:pt x="334" y="28"/>
                    </a:lnTo>
                    <a:lnTo>
                      <a:pt x="332" y="32"/>
                    </a:lnTo>
                    <a:lnTo>
                      <a:pt x="326" y="34"/>
                    </a:lnTo>
                    <a:lnTo>
                      <a:pt x="324" y="42"/>
                    </a:lnTo>
                    <a:lnTo>
                      <a:pt x="318" y="44"/>
                    </a:lnTo>
                    <a:lnTo>
                      <a:pt x="312" y="56"/>
                    </a:lnTo>
                    <a:lnTo>
                      <a:pt x="304" y="56"/>
                    </a:lnTo>
                    <a:lnTo>
                      <a:pt x="296" y="52"/>
                    </a:lnTo>
                    <a:lnTo>
                      <a:pt x="302" y="50"/>
                    </a:lnTo>
                    <a:lnTo>
                      <a:pt x="298" y="48"/>
                    </a:lnTo>
                    <a:lnTo>
                      <a:pt x="284" y="46"/>
                    </a:lnTo>
                    <a:lnTo>
                      <a:pt x="276" y="42"/>
                    </a:lnTo>
                    <a:lnTo>
                      <a:pt x="282" y="42"/>
                    </a:lnTo>
                    <a:lnTo>
                      <a:pt x="284" y="42"/>
                    </a:lnTo>
                    <a:lnTo>
                      <a:pt x="300" y="42"/>
                    </a:lnTo>
                    <a:lnTo>
                      <a:pt x="296" y="40"/>
                    </a:lnTo>
                    <a:lnTo>
                      <a:pt x="308" y="38"/>
                    </a:lnTo>
                    <a:lnTo>
                      <a:pt x="310" y="36"/>
                    </a:lnTo>
                    <a:lnTo>
                      <a:pt x="288" y="40"/>
                    </a:lnTo>
                    <a:lnTo>
                      <a:pt x="274" y="40"/>
                    </a:lnTo>
                    <a:lnTo>
                      <a:pt x="274" y="34"/>
                    </a:lnTo>
                    <a:lnTo>
                      <a:pt x="288" y="32"/>
                    </a:lnTo>
                    <a:lnTo>
                      <a:pt x="306" y="30"/>
                    </a:lnTo>
                    <a:lnTo>
                      <a:pt x="310" y="28"/>
                    </a:lnTo>
                    <a:lnTo>
                      <a:pt x="306" y="28"/>
                    </a:lnTo>
                    <a:lnTo>
                      <a:pt x="306" y="24"/>
                    </a:lnTo>
                    <a:lnTo>
                      <a:pt x="292" y="28"/>
                    </a:lnTo>
                    <a:lnTo>
                      <a:pt x="284" y="24"/>
                    </a:lnTo>
                    <a:lnTo>
                      <a:pt x="280" y="28"/>
                    </a:lnTo>
                    <a:lnTo>
                      <a:pt x="266" y="30"/>
                    </a:lnTo>
                    <a:lnTo>
                      <a:pt x="250" y="24"/>
                    </a:lnTo>
                    <a:lnTo>
                      <a:pt x="250" y="22"/>
                    </a:lnTo>
                    <a:lnTo>
                      <a:pt x="256" y="20"/>
                    </a:lnTo>
                    <a:lnTo>
                      <a:pt x="252" y="16"/>
                    </a:lnTo>
                    <a:lnTo>
                      <a:pt x="242" y="16"/>
                    </a:lnTo>
                    <a:lnTo>
                      <a:pt x="240" y="12"/>
                    </a:lnTo>
                    <a:lnTo>
                      <a:pt x="250" y="8"/>
                    </a:lnTo>
                    <a:lnTo>
                      <a:pt x="252" y="10"/>
                    </a:lnTo>
                    <a:lnTo>
                      <a:pt x="258" y="6"/>
                    </a:lnTo>
                    <a:lnTo>
                      <a:pt x="272" y="6"/>
                    </a:lnTo>
                    <a:lnTo>
                      <a:pt x="266" y="10"/>
                    </a:lnTo>
                    <a:lnTo>
                      <a:pt x="270" y="14"/>
                    </a:lnTo>
                    <a:lnTo>
                      <a:pt x="276" y="16"/>
                    </a:lnTo>
                    <a:lnTo>
                      <a:pt x="274" y="12"/>
                    </a:lnTo>
                    <a:lnTo>
                      <a:pt x="282" y="8"/>
                    </a:lnTo>
                    <a:lnTo>
                      <a:pt x="290" y="16"/>
                    </a:lnTo>
                    <a:lnTo>
                      <a:pt x="294" y="18"/>
                    </a:lnTo>
                    <a:lnTo>
                      <a:pt x="298" y="22"/>
                    </a:lnTo>
                    <a:lnTo>
                      <a:pt x="296" y="12"/>
                    </a:lnTo>
                    <a:lnTo>
                      <a:pt x="296" y="4"/>
                    </a:lnTo>
                    <a:lnTo>
                      <a:pt x="306" y="8"/>
                    </a:lnTo>
                    <a:lnTo>
                      <a:pt x="316" y="8"/>
                    </a:lnTo>
                    <a:lnTo>
                      <a:pt x="320" y="12"/>
                    </a:lnTo>
                    <a:lnTo>
                      <a:pt x="320" y="12"/>
                    </a:lnTo>
                    <a:lnTo>
                      <a:pt x="326" y="16"/>
                    </a:lnTo>
                    <a:lnTo>
                      <a:pt x="332" y="16"/>
                    </a:lnTo>
                    <a:lnTo>
                      <a:pt x="354" y="22"/>
                    </a:lnTo>
                    <a:lnTo>
                      <a:pt x="354" y="26"/>
                    </a:lnTo>
                    <a:close/>
                    <a:moveTo>
                      <a:pt x="352" y="32"/>
                    </a:moveTo>
                    <a:lnTo>
                      <a:pt x="350" y="32"/>
                    </a:lnTo>
                    <a:lnTo>
                      <a:pt x="360" y="26"/>
                    </a:lnTo>
                    <a:lnTo>
                      <a:pt x="370" y="24"/>
                    </a:lnTo>
                    <a:lnTo>
                      <a:pt x="368" y="28"/>
                    </a:lnTo>
                    <a:lnTo>
                      <a:pt x="352" y="32"/>
                    </a:lnTo>
                    <a:close/>
                    <a:moveTo>
                      <a:pt x="358" y="38"/>
                    </a:moveTo>
                    <a:lnTo>
                      <a:pt x="358" y="34"/>
                    </a:lnTo>
                    <a:lnTo>
                      <a:pt x="376" y="30"/>
                    </a:lnTo>
                    <a:lnTo>
                      <a:pt x="378" y="36"/>
                    </a:lnTo>
                    <a:lnTo>
                      <a:pt x="388" y="38"/>
                    </a:lnTo>
                    <a:lnTo>
                      <a:pt x="394" y="36"/>
                    </a:lnTo>
                    <a:lnTo>
                      <a:pt x="398" y="38"/>
                    </a:lnTo>
                    <a:lnTo>
                      <a:pt x="384" y="46"/>
                    </a:lnTo>
                    <a:lnTo>
                      <a:pt x="376" y="46"/>
                    </a:lnTo>
                    <a:lnTo>
                      <a:pt x="376" y="42"/>
                    </a:lnTo>
                    <a:lnTo>
                      <a:pt x="370" y="42"/>
                    </a:lnTo>
                    <a:lnTo>
                      <a:pt x="352" y="42"/>
                    </a:lnTo>
                    <a:lnTo>
                      <a:pt x="358" y="38"/>
                    </a:lnTo>
                    <a:close/>
                    <a:moveTo>
                      <a:pt x="238" y="22"/>
                    </a:moveTo>
                    <a:lnTo>
                      <a:pt x="254" y="30"/>
                    </a:lnTo>
                    <a:lnTo>
                      <a:pt x="252" y="32"/>
                    </a:lnTo>
                    <a:lnTo>
                      <a:pt x="242" y="28"/>
                    </a:lnTo>
                    <a:lnTo>
                      <a:pt x="238" y="22"/>
                    </a:lnTo>
                    <a:close/>
                    <a:moveTo>
                      <a:pt x="404" y="58"/>
                    </a:moveTo>
                    <a:lnTo>
                      <a:pt x="412" y="52"/>
                    </a:lnTo>
                    <a:lnTo>
                      <a:pt x="412" y="56"/>
                    </a:lnTo>
                    <a:lnTo>
                      <a:pt x="404" y="58"/>
                    </a:lnTo>
                    <a:close/>
                    <a:moveTo>
                      <a:pt x="340" y="155"/>
                    </a:moveTo>
                    <a:lnTo>
                      <a:pt x="340" y="161"/>
                    </a:lnTo>
                    <a:lnTo>
                      <a:pt x="334" y="163"/>
                    </a:lnTo>
                    <a:lnTo>
                      <a:pt x="332" y="159"/>
                    </a:lnTo>
                    <a:lnTo>
                      <a:pt x="340" y="155"/>
                    </a:lnTo>
                    <a:close/>
                    <a:moveTo>
                      <a:pt x="348" y="155"/>
                    </a:moveTo>
                    <a:lnTo>
                      <a:pt x="344" y="155"/>
                    </a:lnTo>
                    <a:lnTo>
                      <a:pt x="342" y="151"/>
                    </a:lnTo>
                    <a:lnTo>
                      <a:pt x="344" y="149"/>
                    </a:lnTo>
                    <a:lnTo>
                      <a:pt x="348" y="155"/>
                    </a:lnTo>
                    <a:close/>
                    <a:moveTo>
                      <a:pt x="352" y="145"/>
                    </a:moveTo>
                    <a:lnTo>
                      <a:pt x="352" y="151"/>
                    </a:lnTo>
                    <a:lnTo>
                      <a:pt x="348" y="151"/>
                    </a:lnTo>
                    <a:lnTo>
                      <a:pt x="348" y="145"/>
                    </a:lnTo>
                    <a:lnTo>
                      <a:pt x="352" y="145"/>
                    </a:lnTo>
                    <a:close/>
                    <a:moveTo>
                      <a:pt x="356" y="153"/>
                    </a:moveTo>
                    <a:lnTo>
                      <a:pt x="360" y="147"/>
                    </a:lnTo>
                    <a:lnTo>
                      <a:pt x="364" y="149"/>
                    </a:lnTo>
                    <a:lnTo>
                      <a:pt x="362" y="151"/>
                    </a:lnTo>
                    <a:lnTo>
                      <a:pt x="356" y="153"/>
                    </a:lnTo>
                    <a:close/>
                    <a:moveTo>
                      <a:pt x="254" y="350"/>
                    </a:moveTo>
                    <a:lnTo>
                      <a:pt x="250" y="354"/>
                    </a:lnTo>
                    <a:lnTo>
                      <a:pt x="246" y="346"/>
                    </a:lnTo>
                    <a:lnTo>
                      <a:pt x="242" y="340"/>
                    </a:lnTo>
                    <a:lnTo>
                      <a:pt x="238" y="340"/>
                    </a:lnTo>
                    <a:lnTo>
                      <a:pt x="240" y="346"/>
                    </a:lnTo>
                    <a:lnTo>
                      <a:pt x="236" y="350"/>
                    </a:lnTo>
                    <a:lnTo>
                      <a:pt x="228" y="352"/>
                    </a:lnTo>
                    <a:lnTo>
                      <a:pt x="222" y="360"/>
                    </a:lnTo>
                    <a:lnTo>
                      <a:pt x="212" y="366"/>
                    </a:lnTo>
                    <a:lnTo>
                      <a:pt x="200" y="368"/>
                    </a:lnTo>
                    <a:lnTo>
                      <a:pt x="192" y="368"/>
                    </a:lnTo>
                    <a:lnTo>
                      <a:pt x="182" y="362"/>
                    </a:lnTo>
                    <a:lnTo>
                      <a:pt x="174" y="358"/>
                    </a:lnTo>
                    <a:lnTo>
                      <a:pt x="174" y="354"/>
                    </a:lnTo>
                    <a:lnTo>
                      <a:pt x="180" y="352"/>
                    </a:lnTo>
                    <a:lnTo>
                      <a:pt x="180" y="346"/>
                    </a:lnTo>
                    <a:lnTo>
                      <a:pt x="182" y="346"/>
                    </a:lnTo>
                    <a:lnTo>
                      <a:pt x="180" y="342"/>
                    </a:lnTo>
                    <a:lnTo>
                      <a:pt x="176" y="344"/>
                    </a:lnTo>
                    <a:lnTo>
                      <a:pt x="176" y="338"/>
                    </a:lnTo>
                    <a:lnTo>
                      <a:pt x="184" y="332"/>
                    </a:lnTo>
                    <a:lnTo>
                      <a:pt x="184" y="330"/>
                    </a:lnTo>
                    <a:lnTo>
                      <a:pt x="188" y="325"/>
                    </a:lnTo>
                    <a:lnTo>
                      <a:pt x="186" y="325"/>
                    </a:lnTo>
                    <a:lnTo>
                      <a:pt x="180" y="330"/>
                    </a:lnTo>
                    <a:lnTo>
                      <a:pt x="178" y="334"/>
                    </a:lnTo>
                    <a:lnTo>
                      <a:pt x="174" y="334"/>
                    </a:lnTo>
                    <a:lnTo>
                      <a:pt x="172" y="334"/>
                    </a:lnTo>
                    <a:lnTo>
                      <a:pt x="170" y="330"/>
                    </a:lnTo>
                    <a:lnTo>
                      <a:pt x="174" y="328"/>
                    </a:lnTo>
                    <a:lnTo>
                      <a:pt x="172" y="323"/>
                    </a:lnTo>
                    <a:lnTo>
                      <a:pt x="170" y="317"/>
                    </a:lnTo>
                    <a:lnTo>
                      <a:pt x="172" y="315"/>
                    </a:lnTo>
                    <a:lnTo>
                      <a:pt x="182" y="313"/>
                    </a:lnTo>
                    <a:lnTo>
                      <a:pt x="186" y="315"/>
                    </a:lnTo>
                    <a:lnTo>
                      <a:pt x="194" y="315"/>
                    </a:lnTo>
                    <a:lnTo>
                      <a:pt x="198" y="315"/>
                    </a:lnTo>
                    <a:lnTo>
                      <a:pt x="202" y="311"/>
                    </a:lnTo>
                    <a:lnTo>
                      <a:pt x="192" y="313"/>
                    </a:lnTo>
                    <a:lnTo>
                      <a:pt x="188" y="311"/>
                    </a:lnTo>
                    <a:lnTo>
                      <a:pt x="182" y="311"/>
                    </a:lnTo>
                    <a:lnTo>
                      <a:pt x="172" y="311"/>
                    </a:lnTo>
                    <a:lnTo>
                      <a:pt x="170" y="311"/>
                    </a:lnTo>
                    <a:lnTo>
                      <a:pt x="172" y="307"/>
                    </a:lnTo>
                    <a:lnTo>
                      <a:pt x="168" y="303"/>
                    </a:lnTo>
                    <a:lnTo>
                      <a:pt x="168" y="301"/>
                    </a:lnTo>
                    <a:lnTo>
                      <a:pt x="170" y="299"/>
                    </a:lnTo>
                    <a:lnTo>
                      <a:pt x="172" y="301"/>
                    </a:lnTo>
                    <a:lnTo>
                      <a:pt x="176" y="301"/>
                    </a:lnTo>
                    <a:lnTo>
                      <a:pt x="176" y="303"/>
                    </a:lnTo>
                    <a:lnTo>
                      <a:pt x="178" y="297"/>
                    </a:lnTo>
                    <a:lnTo>
                      <a:pt x="176" y="299"/>
                    </a:lnTo>
                    <a:lnTo>
                      <a:pt x="172" y="297"/>
                    </a:lnTo>
                    <a:lnTo>
                      <a:pt x="174" y="293"/>
                    </a:lnTo>
                    <a:lnTo>
                      <a:pt x="180" y="291"/>
                    </a:lnTo>
                    <a:lnTo>
                      <a:pt x="182" y="293"/>
                    </a:lnTo>
                    <a:lnTo>
                      <a:pt x="186" y="291"/>
                    </a:lnTo>
                    <a:lnTo>
                      <a:pt x="192" y="291"/>
                    </a:lnTo>
                    <a:lnTo>
                      <a:pt x="188" y="289"/>
                    </a:lnTo>
                    <a:lnTo>
                      <a:pt x="190" y="285"/>
                    </a:lnTo>
                    <a:lnTo>
                      <a:pt x="200" y="285"/>
                    </a:lnTo>
                    <a:lnTo>
                      <a:pt x="196" y="281"/>
                    </a:lnTo>
                    <a:lnTo>
                      <a:pt x="198" y="279"/>
                    </a:lnTo>
                    <a:lnTo>
                      <a:pt x="206" y="279"/>
                    </a:lnTo>
                    <a:lnTo>
                      <a:pt x="212" y="279"/>
                    </a:lnTo>
                    <a:lnTo>
                      <a:pt x="212" y="279"/>
                    </a:lnTo>
                    <a:lnTo>
                      <a:pt x="212" y="277"/>
                    </a:lnTo>
                    <a:lnTo>
                      <a:pt x="220" y="277"/>
                    </a:lnTo>
                    <a:lnTo>
                      <a:pt x="220" y="271"/>
                    </a:lnTo>
                    <a:lnTo>
                      <a:pt x="224" y="269"/>
                    </a:lnTo>
                    <a:lnTo>
                      <a:pt x="228" y="271"/>
                    </a:lnTo>
                    <a:lnTo>
                      <a:pt x="228" y="269"/>
                    </a:lnTo>
                    <a:lnTo>
                      <a:pt x="232" y="269"/>
                    </a:lnTo>
                    <a:lnTo>
                      <a:pt x="238" y="273"/>
                    </a:lnTo>
                    <a:lnTo>
                      <a:pt x="240" y="269"/>
                    </a:lnTo>
                    <a:lnTo>
                      <a:pt x="246" y="265"/>
                    </a:lnTo>
                    <a:lnTo>
                      <a:pt x="248" y="261"/>
                    </a:lnTo>
                    <a:lnTo>
                      <a:pt x="250" y="259"/>
                    </a:lnTo>
                    <a:lnTo>
                      <a:pt x="248" y="259"/>
                    </a:lnTo>
                    <a:lnTo>
                      <a:pt x="242" y="263"/>
                    </a:lnTo>
                    <a:lnTo>
                      <a:pt x="240" y="267"/>
                    </a:lnTo>
                    <a:lnTo>
                      <a:pt x="236" y="269"/>
                    </a:lnTo>
                    <a:lnTo>
                      <a:pt x="232" y="267"/>
                    </a:lnTo>
                    <a:lnTo>
                      <a:pt x="232" y="263"/>
                    </a:lnTo>
                    <a:lnTo>
                      <a:pt x="236" y="257"/>
                    </a:lnTo>
                    <a:lnTo>
                      <a:pt x="244" y="253"/>
                    </a:lnTo>
                    <a:lnTo>
                      <a:pt x="246" y="251"/>
                    </a:lnTo>
                    <a:lnTo>
                      <a:pt x="250" y="253"/>
                    </a:lnTo>
                    <a:lnTo>
                      <a:pt x="254" y="251"/>
                    </a:lnTo>
                    <a:lnTo>
                      <a:pt x="254" y="247"/>
                    </a:lnTo>
                    <a:lnTo>
                      <a:pt x="252" y="247"/>
                    </a:lnTo>
                    <a:lnTo>
                      <a:pt x="254" y="243"/>
                    </a:lnTo>
                    <a:lnTo>
                      <a:pt x="262" y="241"/>
                    </a:lnTo>
                    <a:lnTo>
                      <a:pt x="266" y="243"/>
                    </a:lnTo>
                    <a:lnTo>
                      <a:pt x="270" y="239"/>
                    </a:lnTo>
                    <a:lnTo>
                      <a:pt x="268" y="237"/>
                    </a:lnTo>
                    <a:lnTo>
                      <a:pt x="268" y="231"/>
                    </a:lnTo>
                    <a:lnTo>
                      <a:pt x="272" y="229"/>
                    </a:lnTo>
                    <a:lnTo>
                      <a:pt x="270" y="225"/>
                    </a:lnTo>
                    <a:lnTo>
                      <a:pt x="272" y="223"/>
                    </a:lnTo>
                    <a:lnTo>
                      <a:pt x="278" y="223"/>
                    </a:lnTo>
                    <a:lnTo>
                      <a:pt x="282" y="221"/>
                    </a:lnTo>
                    <a:lnTo>
                      <a:pt x="272" y="219"/>
                    </a:lnTo>
                    <a:lnTo>
                      <a:pt x="274" y="217"/>
                    </a:lnTo>
                    <a:lnTo>
                      <a:pt x="280" y="215"/>
                    </a:lnTo>
                    <a:lnTo>
                      <a:pt x="282" y="209"/>
                    </a:lnTo>
                    <a:lnTo>
                      <a:pt x="290" y="207"/>
                    </a:lnTo>
                    <a:lnTo>
                      <a:pt x="300" y="207"/>
                    </a:lnTo>
                    <a:lnTo>
                      <a:pt x="298" y="205"/>
                    </a:lnTo>
                    <a:lnTo>
                      <a:pt x="294" y="205"/>
                    </a:lnTo>
                    <a:lnTo>
                      <a:pt x="298" y="201"/>
                    </a:lnTo>
                    <a:lnTo>
                      <a:pt x="302" y="199"/>
                    </a:lnTo>
                    <a:lnTo>
                      <a:pt x="304" y="195"/>
                    </a:lnTo>
                    <a:lnTo>
                      <a:pt x="308" y="193"/>
                    </a:lnTo>
                    <a:lnTo>
                      <a:pt x="310" y="191"/>
                    </a:lnTo>
                    <a:lnTo>
                      <a:pt x="314" y="187"/>
                    </a:lnTo>
                    <a:lnTo>
                      <a:pt x="324" y="187"/>
                    </a:lnTo>
                    <a:lnTo>
                      <a:pt x="326" y="185"/>
                    </a:lnTo>
                    <a:lnTo>
                      <a:pt x="316" y="183"/>
                    </a:lnTo>
                    <a:lnTo>
                      <a:pt x="320" y="181"/>
                    </a:lnTo>
                    <a:lnTo>
                      <a:pt x="324" y="179"/>
                    </a:lnTo>
                    <a:lnTo>
                      <a:pt x="326" y="175"/>
                    </a:lnTo>
                    <a:lnTo>
                      <a:pt x="332" y="173"/>
                    </a:lnTo>
                    <a:lnTo>
                      <a:pt x="332" y="167"/>
                    </a:lnTo>
                    <a:lnTo>
                      <a:pt x="334" y="167"/>
                    </a:lnTo>
                    <a:lnTo>
                      <a:pt x="340" y="169"/>
                    </a:lnTo>
                    <a:lnTo>
                      <a:pt x="342" y="169"/>
                    </a:lnTo>
                    <a:lnTo>
                      <a:pt x="340" y="163"/>
                    </a:lnTo>
                    <a:lnTo>
                      <a:pt x="342" y="161"/>
                    </a:lnTo>
                    <a:lnTo>
                      <a:pt x="346" y="157"/>
                    </a:lnTo>
                    <a:lnTo>
                      <a:pt x="348" y="161"/>
                    </a:lnTo>
                    <a:lnTo>
                      <a:pt x="350" y="163"/>
                    </a:lnTo>
                    <a:lnTo>
                      <a:pt x="352" y="157"/>
                    </a:lnTo>
                    <a:lnTo>
                      <a:pt x="354" y="157"/>
                    </a:lnTo>
                    <a:lnTo>
                      <a:pt x="352" y="163"/>
                    </a:lnTo>
                    <a:lnTo>
                      <a:pt x="354" y="167"/>
                    </a:lnTo>
                    <a:lnTo>
                      <a:pt x="354" y="163"/>
                    </a:lnTo>
                    <a:lnTo>
                      <a:pt x="358" y="159"/>
                    </a:lnTo>
                    <a:lnTo>
                      <a:pt x="362" y="163"/>
                    </a:lnTo>
                    <a:lnTo>
                      <a:pt x="358" y="167"/>
                    </a:lnTo>
                    <a:lnTo>
                      <a:pt x="362" y="165"/>
                    </a:lnTo>
                    <a:lnTo>
                      <a:pt x="366" y="161"/>
                    </a:lnTo>
                    <a:lnTo>
                      <a:pt x="374" y="159"/>
                    </a:lnTo>
                    <a:lnTo>
                      <a:pt x="382" y="167"/>
                    </a:lnTo>
                    <a:lnTo>
                      <a:pt x="380" y="157"/>
                    </a:lnTo>
                    <a:lnTo>
                      <a:pt x="374" y="155"/>
                    </a:lnTo>
                    <a:lnTo>
                      <a:pt x="374" y="153"/>
                    </a:lnTo>
                    <a:lnTo>
                      <a:pt x="382" y="151"/>
                    </a:lnTo>
                    <a:lnTo>
                      <a:pt x="386" y="155"/>
                    </a:lnTo>
                    <a:lnTo>
                      <a:pt x="392" y="155"/>
                    </a:lnTo>
                    <a:lnTo>
                      <a:pt x="396" y="157"/>
                    </a:lnTo>
                    <a:lnTo>
                      <a:pt x="398" y="157"/>
                    </a:lnTo>
                    <a:lnTo>
                      <a:pt x="398" y="153"/>
                    </a:lnTo>
                    <a:lnTo>
                      <a:pt x="404" y="151"/>
                    </a:lnTo>
                    <a:lnTo>
                      <a:pt x="406" y="151"/>
                    </a:lnTo>
                    <a:lnTo>
                      <a:pt x="408" y="147"/>
                    </a:lnTo>
                    <a:lnTo>
                      <a:pt x="412" y="147"/>
                    </a:lnTo>
                    <a:lnTo>
                      <a:pt x="410" y="143"/>
                    </a:lnTo>
                    <a:lnTo>
                      <a:pt x="414" y="141"/>
                    </a:lnTo>
                    <a:lnTo>
                      <a:pt x="420" y="143"/>
                    </a:lnTo>
                    <a:lnTo>
                      <a:pt x="424" y="143"/>
                    </a:lnTo>
                    <a:lnTo>
                      <a:pt x="428" y="143"/>
                    </a:lnTo>
                    <a:lnTo>
                      <a:pt x="424" y="147"/>
                    </a:lnTo>
                    <a:lnTo>
                      <a:pt x="418" y="155"/>
                    </a:lnTo>
                    <a:lnTo>
                      <a:pt x="422" y="157"/>
                    </a:lnTo>
                    <a:lnTo>
                      <a:pt x="434" y="143"/>
                    </a:lnTo>
                    <a:lnTo>
                      <a:pt x="438" y="143"/>
                    </a:lnTo>
                    <a:lnTo>
                      <a:pt x="438" y="151"/>
                    </a:lnTo>
                    <a:lnTo>
                      <a:pt x="442" y="151"/>
                    </a:lnTo>
                    <a:lnTo>
                      <a:pt x="448" y="145"/>
                    </a:lnTo>
                    <a:lnTo>
                      <a:pt x="448" y="141"/>
                    </a:lnTo>
                    <a:lnTo>
                      <a:pt x="452" y="139"/>
                    </a:lnTo>
                    <a:lnTo>
                      <a:pt x="460" y="145"/>
                    </a:lnTo>
                    <a:lnTo>
                      <a:pt x="454" y="147"/>
                    </a:lnTo>
                    <a:lnTo>
                      <a:pt x="454" y="149"/>
                    </a:lnTo>
                    <a:lnTo>
                      <a:pt x="460" y="151"/>
                    </a:lnTo>
                    <a:lnTo>
                      <a:pt x="462" y="145"/>
                    </a:lnTo>
                    <a:lnTo>
                      <a:pt x="470" y="145"/>
                    </a:lnTo>
                    <a:lnTo>
                      <a:pt x="472" y="147"/>
                    </a:lnTo>
                    <a:lnTo>
                      <a:pt x="482" y="147"/>
                    </a:lnTo>
                    <a:lnTo>
                      <a:pt x="492" y="151"/>
                    </a:lnTo>
                    <a:lnTo>
                      <a:pt x="492" y="153"/>
                    </a:lnTo>
                    <a:lnTo>
                      <a:pt x="480" y="159"/>
                    </a:lnTo>
                    <a:lnTo>
                      <a:pt x="464" y="157"/>
                    </a:lnTo>
                    <a:lnTo>
                      <a:pt x="464" y="157"/>
                    </a:lnTo>
                    <a:lnTo>
                      <a:pt x="478" y="161"/>
                    </a:lnTo>
                    <a:lnTo>
                      <a:pt x="480" y="163"/>
                    </a:lnTo>
                    <a:lnTo>
                      <a:pt x="484" y="163"/>
                    </a:lnTo>
                    <a:lnTo>
                      <a:pt x="494" y="163"/>
                    </a:lnTo>
                    <a:lnTo>
                      <a:pt x="492" y="167"/>
                    </a:lnTo>
                    <a:lnTo>
                      <a:pt x="490" y="169"/>
                    </a:lnTo>
                    <a:lnTo>
                      <a:pt x="486" y="165"/>
                    </a:lnTo>
                    <a:lnTo>
                      <a:pt x="484" y="169"/>
                    </a:lnTo>
                    <a:lnTo>
                      <a:pt x="478" y="171"/>
                    </a:lnTo>
                    <a:lnTo>
                      <a:pt x="476" y="173"/>
                    </a:lnTo>
                    <a:lnTo>
                      <a:pt x="470" y="175"/>
                    </a:lnTo>
                    <a:lnTo>
                      <a:pt x="470" y="171"/>
                    </a:lnTo>
                    <a:lnTo>
                      <a:pt x="474" y="167"/>
                    </a:lnTo>
                    <a:lnTo>
                      <a:pt x="472" y="163"/>
                    </a:lnTo>
                    <a:lnTo>
                      <a:pt x="460" y="161"/>
                    </a:lnTo>
                    <a:lnTo>
                      <a:pt x="454" y="157"/>
                    </a:lnTo>
                    <a:lnTo>
                      <a:pt x="446" y="159"/>
                    </a:lnTo>
                    <a:lnTo>
                      <a:pt x="438" y="159"/>
                    </a:lnTo>
                    <a:lnTo>
                      <a:pt x="428" y="165"/>
                    </a:lnTo>
                    <a:lnTo>
                      <a:pt x="430" y="175"/>
                    </a:lnTo>
                    <a:lnTo>
                      <a:pt x="426" y="177"/>
                    </a:lnTo>
                    <a:lnTo>
                      <a:pt x="422" y="183"/>
                    </a:lnTo>
                    <a:lnTo>
                      <a:pt x="406" y="179"/>
                    </a:lnTo>
                    <a:lnTo>
                      <a:pt x="404" y="181"/>
                    </a:lnTo>
                    <a:lnTo>
                      <a:pt x="388" y="181"/>
                    </a:lnTo>
                    <a:lnTo>
                      <a:pt x="374" y="167"/>
                    </a:lnTo>
                    <a:lnTo>
                      <a:pt x="370" y="169"/>
                    </a:lnTo>
                    <a:lnTo>
                      <a:pt x="370" y="173"/>
                    </a:lnTo>
                    <a:lnTo>
                      <a:pt x="368" y="173"/>
                    </a:lnTo>
                    <a:lnTo>
                      <a:pt x="362" y="173"/>
                    </a:lnTo>
                    <a:lnTo>
                      <a:pt x="358" y="185"/>
                    </a:lnTo>
                    <a:lnTo>
                      <a:pt x="352" y="185"/>
                    </a:lnTo>
                    <a:lnTo>
                      <a:pt x="344" y="181"/>
                    </a:lnTo>
                    <a:lnTo>
                      <a:pt x="334" y="183"/>
                    </a:lnTo>
                    <a:lnTo>
                      <a:pt x="336" y="189"/>
                    </a:lnTo>
                    <a:lnTo>
                      <a:pt x="332" y="193"/>
                    </a:lnTo>
                    <a:lnTo>
                      <a:pt x="326" y="191"/>
                    </a:lnTo>
                    <a:lnTo>
                      <a:pt x="318" y="193"/>
                    </a:lnTo>
                    <a:lnTo>
                      <a:pt x="312" y="203"/>
                    </a:lnTo>
                    <a:lnTo>
                      <a:pt x="312" y="207"/>
                    </a:lnTo>
                    <a:lnTo>
                      <a:pt x="300" y="219"/>
                    </a:lnTo>
                    <a:lnTo>
                      <a:pt x="300" y="221"/>
                    </a:lnTo>
                    <a:lnTo>
                      <a:pt x="290" y="223"/>
                    </a:lnTo>
                    <a:lnTo>
                      <a:pt x="288" y="235"/>
                    </a:lnTo>
                    <a:lnTo>
                      <a:pt x="282" y="249"/>
                    </a:lnTo>
                    <a:lnTo>
                      <a:pt x="286" y="253"/>
                    </a:lnTo>
                    <a:lnTo>
                      <a:pt x="284" y="257"/>
                    </a:lnTo>
                    <a:lnTo>
                      <a:pt x="270" y="259"/>
                    </a:lnTo>
                    <a:lnTo>
                      <a:pt x="260" y="267"/>
                    </a:lnTo>
                    <a:lnTo>
                      <a:pt x="258" y="279"/>
                    </a:lnTo>
                    <a:lnTo>
                      <a:pt x="260" y="297"/>
                    </a:lnTo>
                    <a:lnTo>
                      <a:pt x="266" y="307"/>
                    </a:lnTo>
                    <a:lnTo>
                      <a:pt x="262" y="311"/>
                    </a:lnTo>
                    <a:lnTo>
                      <a:pt x="266" y="319"/>
                    </a:lnTo>
                    <a:lnTo>
                      <a:pt x="262" y="332"/>
                    </a:lnTo>
                    <a:lnTo>
                      <a:pt x="256" y="334"/>
                    </a:lnTo>
                    <a:lnTo>
                      <a:pt x="254" y="340"/>
                    </a:lnTo>
                    <a:lnTo>
                      <a:pt x="254" y="35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8" name="Freeform 65"/>
              <p:cNvSpPr>
                <a:spLocks noEditPoints="1"/>
              </p:cNvSpPr>
              <p:nvPr/>
            </p:nvSpPr>
            <p:spPr bwMode="auto">
              <a:xfrm>
                <a:off x="4526919" y="1306547"/>
                <a:ext cx="176488" cy="262606"/>
              </a:xfrm>
              <a:custGeom>
                <a:avLst/>
                <a:gdLst>
                  <a:gd name="T0" fmla="*/ 80 w 166"/>
                  <a:gd name="T1" fmla="*/ 219 h 247"/>
                  <a:gd name="T2" fmla="*/ 74 w 166"/>
                  <a:gd name="T3" fmla="*/ 223 h 247"/>
                  <a:gd name="T4" fmla="*/ 80 w 166"/>
                  <a:gd name="T5" fmla="*/ 209 h 247"/>
                  <a:gd name="T6" fmla="*/ 102 w 166"/>
                  <a:gd name="T7" fmla="*/ 217 h 247"/>
                  <a:gd name="T8" fmla="*/ 106 w 166"/>
                  <a:gd name="T9" fmla="*/ 203 h 247"/>
                  <a:gd name="T10" fmla="*/ 108 w 166"/>
                  <a:gd name="T11" fmla="*/ 199 h 247"/>
                  <a:gd name="T12" fmla="*/ 98 w 166"/>
                  <a:gd name="T13" fmla="*/ 209 h 247"/>
                  <a:gd name="T14" fmla="*/ 98 w 166"/>
                  <a:gd name="T15" fmla="*/ 217 h 247"/>
                  <a:gd name="T16" fmla="*/ 114 w 166"/>
                  <a:gd name="T17" fmla="*/ 199 h 247"/>
                  <a:gd name="T18" fmla="*/ 110 w 166"/>
                  <a:gd name="T19" fmla="*/ 199 h 247"/>
                  <a:gd name="T20" fmla="*/ 114 w 166"/>
                  <a:gd name="T21" fmla="*/ 199 h 247"/>
                  <a:gd name="T22" fmla="*/ 162 w 166"/>
                  <a:gd name="T23" fmla="*/ 40 h 247"/>
                  <a:gd name="T24" fmla="*/ 158 w 166"/>
                  <a:gd name="T25" fmla="*/ 32 h 247"/>
                  <a:gd name="T26" fmla="*/ 156 w 166"/>
                  <a:gd name="T27" fmla="*/ 20 h 247"/>
                  <a:gd name="T28" fmla="*/ 136 w 166"/>
                  <a:gd name="T29" fmla="*/ 12 h 247"/>
                  <a:gd name="T30" fmla="*/ 118 w 166"/>
                  <a:gd name="T31" fmla="*/ 0 h 247"/>
                  <a:gd name="T32" fmla="*/ 108 w 166"/>
                  <a:gd name="T33" fmla="*/ 12 h 247"/>
                  <a:gd name="T34" fmla="*/ 94 w 166"/>
                  <a:gd name="T35" fmla="*/ 8 h 247"/>
                  <a:gd name="T36" fmla="*/ 86 w 166"/>
                  <a:gd name="T37" fmla="*/ 16 h 247"/>
                  <a:gd name="T38" fmla="*/ 76 w 166"/>
                  <a:gd name="T39" fmla="*/ 18 h 247"/>
                  <a:gd name="T40" fmla="*/ 62 w 166"/>
                  <a:gd name="T41" fmla="*/ 30 h 247"/>
                  <a:gd name="T42" fmla="*/ 50 w 166"/>
                  <a:gd name="T43" fmla="*/ 46 h 247"/>
                  <a:gd name="T44" fmla="*/ 40 w 166"/>
                  <a:gd name="T45" fmla="*/ 50 h 247"/>
                  <a:gd name="T46" fmla="*/ 32 w 166"/>
                  <a:gd name="T47" fmla="*/ 76 h 247"/>
                  <a:gd name="T48" fmla="*/ 34 w 166"/>
                  <a:gd name="T49" fmla="*/ 84 h 247"/>
                  <a:gd name="T50" fmla="*/ 10 w 166"/>
                  <a:gd name="T51" fmla="*/ 94 h 247"/>
                  <a:gd name="T52" fmla="*/ 10 w 166"/>
                  <a:gd name="T53" fmla="*/ 124 h 247"/>
                  <a:gd name="T54" fmla="*/ 12 w 166"/>
                  <a:gd name="T55" fmla="*/ 138 h 247"/>
                  <a:gd name="T56" fmla="*/ 12 w 166"/>
                  <a:gd name="T57" fmla="*/ 159 h 247"/>
                  <a:gd name="T58" fmla="*/ 4 w 166"/>
                  <a:gd name="T59" fmla="*/ 167 h 247"/>
                  <a:gd name="T60" fmla="*/ 0 w 166"/>
                  <a:gd name="T61" fmla="*/ 181 h 247"/>
                  <a:gd name="T62" fmla="*/ 6 w 166"/>
                  <a:gd name="T63" fmla="*/ 197 h 247"/>
                  <a:gd name="T64" fmla="*/ 8 w 166"/>
                  <a:gd name="T65" fmla="*/ 209 h 247"/>
                  <a:gd name="T66" fmla="*/ 24 w 166"/>
                  <a:gd name="T67" fmla="*/ 221 h 247"/>
                  <a:gd name="T68" fmla="*/ 20 w 166"/>
                  <a:gd name="T69" fmla="*/ 227 h 247"/>
                  <a:gd name="T70" fmla="*/ 18 w 166"/>
                  <a:gd name="T71" fmla="*/ 229 h 247"/>
                  <a:gd name="T72" fmla="*/ 24 w 166"/>
                  <a:gd name="T73" fmla="*/ 239 h 247"/>
                  <a:gd name="T74" fmla="*/ 38 w 166"/>
                  <a:gd name="T75" fmla="*/ 245 h 247"/>
                  <a:gd name="T76" fmla="*/ 46 w 166"/>
                  <a:gd name="T77" fmla="*/ 241 h 247"/>
                  <a:gd name="T78" fmla="*/ 50 w 166"/>
                  <a:gd name="T79" fmla="*/ 231 h 247"/>
                  <a:gd name="T80" fmla="*/ 64 w 166"/>
                  <a:gd name="T81" fmla="*/ 229 h 247"/>
                  <a:gd name="T82" fmla="*/ 74 w 166"/>
                  <a:gd name="T83" fmla="*/ 207 h 247"/>
                  <a:gd name="T84" fmla="*/ 78 w 166"/>
                  <a:gd name="T85" fmla="*/ 189 h 247"/>
                  <a:gd name="T86" fmla="*/ 94 w 166"/>
                  <a:gd name="T87" fmla="*/ 179 h 247"/>
                  <a:gd name="T88" fmla="*/ 96 w 166"/>
                  <a:gd name="T89" fmla="*/ 173 h 247"/>
                  <a:gd name="T90" fmla="*/ 80 w 166"/>
                  <a:gd name="T91" fmla="*/ 171 h 247"/>
                  <a:gd name="T92" fmla="*/ 76 w 166"/>
                  <a:gd name="T93" fmla="*/ 167 h 247"/>
                  <a:gd name="T94" fmla="*/ 88 w 166"/>
                  <a:gd name="T95" fmla="*/ 169 h 247"/>
                  <a:gd name="T96" fmla="*/ 102 w 166"/>
                  <a:gd name="T97" fmla="*/ 169 h 247"/>
                  <a:gd name="T98" fmla="*/ 100 w 166"/>
                  <a:gd name="T99" fmla="*/ 155 h 247"/>
                  <a:gd name="T100" fmla="*/ 86 w 166"/>
                  <a:gd name="T101" fmla="*/ 150 h 247"/>
                  <a:gd name="T102" fmla="*/ 82 w 166"/>
                  <a:gd name="T103" fmla="*/ 132 h 247"/>
                  <a:gd name="T104" fmla="*/ 84 w 166"/>
                  <a:gd name="T105" fmla="*/ 122 h 247"/>
                  <a:gd name="T106" fmla="*/ 82 w 166"/>
                  <a:gd name="T107" fmla="*/ 114 h 247"/>
                  <a:gd name="T108" fmla="*/ 94 w 166"/>
                  <a:gd name="T109" fmla="*/ 106 h 247"/>
                  <a:gd name="T110" fmla="*/ 106 w 166"/>
                  <a:gd name="T111" fmla="*/ 98 h 247"/>
                  <a:gd name="T112" fmla="*/ 126 w 166"/>
                  <a:gd name="T113" fmla="*/ 88 h 247"/>
                  <a:gd name="T114" fmla="*/ 136 w 166"/>
                  <a:gd name="T115" fmla="*/ 80 h 247"/>
                  <a:gd name="T116" fmla="*/ 130 w 166"/>
                  <a:gd name="T117" fmla="*/ 72 h 247"/>
                  <a:gd name="T118" fmla="*/ 132 w 166"/>
                  <a:gd name="T119" fmla="*/ 64 h 247"/>
                  <a:gd name="T120" fmla="*/ 144 w 166"/>
                  <a:gd name="T121" fmla="*/ 62 h 247"/>
                  <a:gd name="T122" fmla="*/ 152 w 166"/>
                  <a:gd name="T123" fmla="*/ 58 h 247"/>
                  <a:gd name="T124" fmla="*/ 166 w 166"/>
                  <a:gd name="T125" fmla="*/ 5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47">
                    <a:moveTo>
                      <a:pt x="84" y="209"/>
                    </a:moveTo>
                    <a:lnTo>
                      <a:pt x="80" y="219"/>
                    </a:lnTo>
                    <a:lnTo>
                      <a:pt x="74" y="229"/>
                    </a:lnTo>
                    <a:lnTo>
                      <a:pt x="74" y="223"/>
                    </a:lnTo>
                    <a:lnTo>
                      <a:pt x="78" y="217"/>
                    </a:lnTo>
                    <a:lnTo>
                      <a:pt x="80" y="209"/>
                    </a:lnTo>
                    <a:lnTo>
                      <a:pt x="84" y="209"/>
                    </a:lnTo>
                    <a:close/>
                    <a:moveTo>
                      <a:pt x="102" y="217"/>
                    </a:moveTo>
                    <a:lnTo>
                      <a:pt x="106" y="211"/>
                    </a:lnTo>
                    <a:lnTo>
                      <a:pt x="106" y="203"/>
                    </a:lnTo>
                    <a:lnTo>
                      <a:pt x="110" y="201"/>
                    </a:lnTo>
                    <a:lnTo>
                      <a:pt x="108" y="199"/>
                    </a:lnTo>
                    <a:lnTo>
                      <a:pt x="100" y="203"/>
                    </a:lnTo>
                    <a:lnTo>
                      <a:pt x="98" y="209"/>
                    </a:lnTo>
                    <a:lnTo>
                      <a:pt x="100" y="215"/>
                    </a:lnTo>
                    <a:lnTo>
                      <a:pt x="98" y="217"/>
                    </a:lnTo>
                    <a:lnTo>
                      <a:pt x="102" y="217"/>
                    </a:lnTo>
                    <a:close/>
                    <a:moveTo>
                      <a:pt x="114" y="199"/>
                    </a:moveTo>
                    <a:lnTo>
                      <a:pt x="114" y="197"/>
                    </a:lnTo>
                    <a:lnTo>
                      <a:pt x="110" y="199"/>
                    </a:lnTo>
                    <a:lnTo>
                      <a:pt x="110" y="201"/>
                    </a:lnTo>
                    <a:lnTo>
                      <a:pt x="114" y="199"/>
                    </a:lnTo>
                    <a:close/>
                    <a:moveTo>
                      <a:pt x="160" y="48"/>
                    </a:moveTo>
                    <a:lnTo>
                      <a:pt x="162" y="40"/>
                    </a:lnTo>
                    <a:lnTo>
                      <a:pt x="156" y="34"/>
                    </a:lnTo>
                    <a:lnTo>
                      <a:pt x="158" y="32"/>
                    </a:lnTo>
                    <a:lnTo>
                      <a:pt x="154" y="28"/>
                    </a:lnTo>
                    <a:lnTo>
                      <a:pt x="156" y="20"/>
                    </a:lnTo>
                    <a:lnTo>
                      <a:pt x="144" y="14"/>
                    </a:lnTo>
                    <a:lnTo>
                      <a:pt x="136" y="12"/>
                    </a:lnTo>
                    <a:lnTo>
                      <a:pt x="124" y="6"/>
                    </a:lnTo>
                    <a:lnTo>
                      <a:pt x="118" y="0"/>
                    </a:lnTo>
                    <a:lnTo>
                      <a:pt x="112" y="0"/>
                    </a:lnTo>
                    <a:lnTo>
                      <a:pt x="108" y="12"/>
                    </a:lnTo>
                    <a:lnTo>
                      <a:pt x="102" y="12"/>
                    </a:lnTo>
                    <a:lnTo>
                      <a:pt x="94" y="8"/>
                    </a:lnTo>
                    <a:lnTo>
                      <a:pt x="84" y="10"/>
                    </a:lnTo>
                    <a:lnTo>
                      <a:pt x="86" y="16"/>
                    </a:lnTo>
                    <a:lnTo>
                      <a:pt x="82" y="20"/>
                    </a:lnTo>
                    <a:lnTo>
                      <a:pt x="76" y="18"/>
                    </a:lnTo>
                    <a:lnTo>
                      <a:pt x="68" y="20"/>
                    </a:lnTo>
                    <a:lnTo>
                      <a:pt x="62" y="30"/>
                    </a:lnTo>
                    <a:lnTo>
                      <a:pt x="62" y="34"/>
                    </a:lnTo>
                    <a:lnTo>
                      <a:pt x="50" y="46"/>
                    </a:lnTo>
                    <a:lnTo>
                      <a:pt x="50" y="48"/>
                    </a:lnTo>
                    <a:lnTo>
                      <a:pt x="40" y="50"/>
                    </a:lnTo>
                    <a:lnTo>
                      <a:pt x="38" y="62"/>
                    </a:lnTo>
                    <a:lnTo>
                      <a:pt x="32" y="76"/>
                    </a:lnTo>
                    <a:lnTo>
                      <a:pt x="36" y="80"/>
                    </a:lnTo>
                    <a:lnTo>
                      <a:pt x="34" y="84"/>
                    </a:lnTo>
                    <a:lnTo>
                      <a:pt x="20" y="86"/>
                    </a:lnTo>
                    <a:lnTo>
                      <a:pt x="10" y="94"/>
                    </a:lnTo>
                    <a:lnTo>
                      <a:pt x="8" y="106"/>
                    </a:lnTo>
                    <a:lnTo>
                      <a:pt x="10" y="124"/>
                    </a:lnTo>
                    <a:lnTo>
                      <a:pt x="16" y="134"/>
                    </a:lnTo>
                    <a:lnTo>
                      <a:pt x="12" y="138"/>
                    </a:lnTo>
                    <a:lnTo>
                      <a:pt x="16" y="146"/>
                    </a:lnTo>
                    <a:lnTo>
                      <a:pt x="12" y="159"/>
                    </a:lnTo>
                    <a:lnTo>
                      <a:pt x="6" y="161"/>
                    </a:lnTo>
                    <a:lnTo>
                      <a:pt x="4" y="167"/>
                    </a:lnTo>
                    <a:lnTo>
                      <a:pt x="4" y="177"/>
                    </a:lnTo>
                    <a:lnTo>
                      <a:pt x="0" y="181"/>
                    </a:lnTo>
                    <a:lnTo>
                      <a:pt x="2" y="193"/>
                    </a:lnTo>
                    <a:lnTo>
                      <a:pt x="6" y="197"/>
                    </a:lnTo>
                    <a:lnTo>
                      <a:pt x="6" y="203"/>
                    </a:lnTo>
                    <a:lnTo>
                      <a:pt x="8" y="209"/>
                    </a:lnTo>
                    <a:lnTo>
                      <a:pt x="12" y="209"/>
                    </a:lnTo>
                    <a:lnTo>
                      <a:pt x="24" y="221"/>
                    </a:lnTo>
                    <a:lnTo>
                      <a:pt x="24" y="225"/>
                    </a:lnTo>
                    <a:lnTo>
                      <a:pt x="20" y="227"/>
                    </a:lnTo>
                    <a:lnTo>
                      <a:pt x="22" y="229"/>
                    </a:lnTo>
                    <a:lnTo>
                      <a:pt x="18" y="229"/>
                    </a:lnTo>
                    <a:lnTo>
                      <a:pt x="20" y="231"/>
                    </a:lnTo>
                    <a:lnTo>
                      <a:pt x="24" y="239"/>
                    </a:lnTo>
                    <a:lnTo>
                      <a:pt x="24" y="247"/>
                    </a:lnTo>
                    <a:lnTo>
                      <a:pt x="38" y="245"/>
                    </a:lnTo>
                    <a:lnTo>
                      <a:pt x="44" y="245"/>
                    </a:lnTo>
                    <a:lnTo>
                      <a:pt x="46" y="241"/>
                    </a:lnTo>
                    <a:lnTo>
                      <a:pt x="42" y="237"/>
                    </a:lnTo>
                    <a:lnTo>
                      <a:pt x="50" y="231"/>
                    </a:lnTo>
                    <a:lnTo>
                      <a:pt x="52" y="229"/>
                    </a:lnTo>
                    <a:lnTo>
                      <a:pt x="64" y="229"/>
                    </a:lnTo>
                    <a:lnTo>
                      <a:pt x="74" y="219"/>
                    </a:lnTo>
                    <a:lnTo>
                      <a:pt x="74" y="207"/>
                    </a:lnTo>
                    <a:lnTo>
                      <a:pt x="78" y="199"/>
                    </a:lnTo>
                    <a:lnTo>
                      <a:pt x="78" y="189"/>
                    </a:lnTo>
                    <a:lnTo>
                      <a:pt x="86" y="181"/>
                    </a:lnTo>
                    <a:lnTo>
                      <a:pt x="94" y="179"/>
                    </a:lnTo>
                    <a:lnTo>
                      <a:pt x="92" y="175"/>
                    </a:lnTo>
                    <a:lnTo>
                      <a:pt x="96" y="173"/>
                    </a:lnTo>
                    <a:lnTo>
                      <a:pt x="90" y="173"/>
                    </a:lnTo>
                    <a:lnTo>
                      <a:pt x="80" y="171"/>
                    </a:lnTo>
                    <a:lnTo>
                      <a:pt x="70" y="169"/>
                    </a:lnTo>
                    <a:lnTo>
                      <a:pt x="76" y="167"/>
                    </a:lnTo>
                    <a:lnTo>
                      <a:pt x="82" y="169"/>
                    </a:lnTo>
                    <a:lnTo>
                      <a:pt x="88" y="169"/>
                    </a:lnTo>
                    <a:lnTo>
                      <a:pt x="96" y="171"/>
                    </a:lnTo>
                    <a:lnTo>
                      <a:pt x="102" y="169"/>
                    </a:lnTo>
                    <a:lnTo>
                      <a:pt x="108" y="163"/>
                    </a:lnTo>
                    <a:lnTo>
                      <a:pt x="100" y="155"/>
                    </a:lnTo>
                    <a:lnTo>
                      <a:pt x="92" y="152"/>
                    </a:lnTo>
                    <a:lnTo>
                      <a:pt x="86" y="150"/>
                    </a:lnTo>
                    <a:lnTo>
                      <a:pt x="78" y="136"/>
                    </a:lnTo>
                    <a:lnTo>
                      <a:pt x="82" y="132"/>
                    </a:lnTo>
                    <a:lnTo>
                      <a:pt x="84" y="130"/>
                    </a:lnTo>
                    <a:lnTo>
                      <a:pt x="84" y="122"/>
                    </a:lnTo>
                    <a:lnTo>
                      <a:pt x="86" y="120"/>
                    </a:lnTo>
                    <a:lnTo>
                      <a:pt x="82" y="114"/>
                    </a:lnTo>
                    <a:lnTo>
                      <a:pt x="90" y="112"/>
                    </a:lnTo>
                    <a:lnTo>
                      <a:pt x="94" y="106"/>
                    </a:lnTo>
                    <a:lnTo>
                      <a:pt x="104" y="100"/>
                    </a:lnTo>
                    <a:lnTo>
                      <a:pt x="106" y="98"/>
                    </a:lnTo>
                    <a:lnTo>
                      <a:pt x="120" y="94"/>
                    </a:lnTo>
                    <a:lnTo>
                      <a:pt x="126" y="88"/>
                    </a:lnTo>
                    <a:lnTo>
                      <a:pt x="128" y="84"/>
                    </a:lnTo>
                    <a:lnTo>
                      <a:pt x="136" y="80"/>
                    </a:lnTo>
                    <a:lnTo>
                      <a:pt x="132" y="76"/>
                    </a:lnTo>
                    <a:lnTo>
                      <a:pt x="130" y="72"/>
                    </a:lnTo>
                    <a:lnTo>
                      <a:pt x="132" y="70"/>
                    </a:lnTo>
                    <a:lnTo>
                      <a:pt x="132" y="64"/>
                    </a:lnTo>
                    <a:lnTo>
                      <a:pt x="138" y="62"/>
                    </a:lnTo>
                    <a:lnTo>
                      <a:pt x="144" y="62"/>
                    </a:lnTo>
                    <a:lnTo>
                      <a:pt x="144" y="58"/>
                    </a:lnTo>
                    <a:lnTo>
                      <a:pt x="152" y="58"/>
                    </a:lnTo>
                    <a:lnTo>
                      <a:pt x="166" y="56"/>
                    </a:lnTo>
                    <a:lnTo>
                      <a:pt x="166" y="52"/>
                    </a:lnTo>
                    <a:lnTo>
                      <a:pt x="160" y="4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19" name="Freeform 66"/>
              <p:cNvSpPr>
                <a:spLocks/>
              </p:cNvSpPr>
              <p:nvPr/>
            </p:nvSpPr>
            <p:spPr bwMode="auto">
              <a:xfrm>
                <a:off x="4403590" y="1605301"/>
                <a:ext cx="63791" cy="55286"/>
              </a:xfrm>
              <a:custGeom>
                <a:avLst/>
                <a:gdLst>
                  <a:gd name="T0" fmla="*/ 16 w 60"/>
                  <a:gd name="T1" fmla="*/ 42 h 52"/>
                  <a:gd name="T2" fmla="*/ 20 w 60"/>
                  <a:gd name="T3" fmla="*/ 38 h 52"/>
                  <a:gd name="T4" fmla="*/ 26 w 60"/>
                  <a:gd name="T5" fmla="*/ 38 h 52"/>
                  <a:gd name="T6" fmla="*/ 28 w 60"/>
                  <a:gd name="T7" fmla="*/ 40 h 52"/>
                  <a:gd name="T8" fmla="*/ 40 w 60"/>
                  <a:gd name="T9" fmla="*/ 42 h 52"/>
                  <a:gd name="T10" fmla="*/ 36 w 60"/>
                  <a:gd name="T11" fmla="*/ 48 h 52"/>
                  <a:gd name="T12" fmla="*/ 38 w 60"/>
                  <a:gd name="T13" fmla="*/ 50 h 52"/>
                  <a:gd name="T14" fmla="*/ 42 w 60"/>
                  <a:gd name="T15" fmla="*/ 52 h 52"/>
                  <a:gd name="T16" fmla="*/ 44 w 60"/>
                  <a:gd name="T17" fmla="*/ 42 h 52"/>
                  <a:gd name="T18" fmla="*/ 46 w 60"/>
                  <a:gd name="T19" fmla="*/ 38 h 52"/>
                  <a:gd name="T20" fmla="*/ 42 w 60"/>
                  <a:gd name="T21" fmla="*/ 30 h 52"/>
                  <a:gd name="T22" fmla="*/ 50 w 60"/>
                  <a:gd name="T23" fmla="*/ 30 h 52"/>
                  <a:gd name="T24" fmla="*/ 58 w 60"/>
                  <a:gd name="T25" fmla="*/ 20 h 52"/>
                  <a:gd name="T26" fmla="*/ 56 w 60"/>
                  <a:gd name="T27" fmla="*/ 16 h 52"/>
                  <a:gd name="T28" fmla="*/ 58 w 60"/>
                  <a:gd name="T29" fmla="*/ 14 h 52"/>
                  <a:gd name="T30" fmla="*/ 60 w 60"/>
                  <a:gd name="T31" fmla="*/ 6 h 52"/>
                  <a:gd name="T32" fmla="*/ 60 w 60"/>
                  <a:gd name="T33" fmla="*/ 4 h 52"/>
                  <a:gd name="T34" fmla="*/ 56 w 60"/>
                  <a:gd name="T35" fmla="*/ 0 h 52"/>
                  <a:gd name="T36" fmla="*/ 48 w 60"/>
                  <a:gd name="T37" fmla="*/ 0 h 52"/>
                  <a:gd name="T38" fmla="*/ 44 w 60"/>
                  <a:gd name="T39" fmla="*/ 0 h 52"/>
                  <a:gd name="T40" fmla="*/ 40 w 60"/>
                  <a:gd name="T41" fmla="*/ 0 h 52"/>
                  <a:gd name="T42" fmla="*/ 36 w 60"/>
                  <a:gd name="T43" fmla="*/ 2 h 52"/>
                  <a:gd name="T44" fmla="*/ 34 w 60"/>
                  <a:gd name="T45" fmla="*/ 6 h 52"/>
                  <a:gd name="T46" fmla="*/ 34 w 60"/>
                  <a:gd name="T47" fmla="*/ 12 h 52"/>
                  <a:gd name="T48" fmla="*/ 40 w 60"/>
                  <a:gd name="T49" fmla="*/ 12 h 52"/>
                  <a:gd name="T50" fmla="*/ 42 w 60"/>
                  <a:gd name="T51" fmla="*/ 14 h 52"/>
                  <a:gd name="T52" fmla="*/ 36 w 60"/>
                  <a:gd name="T53" fmla="*/ 20 h 52"/>
                  <a:gd name="T54" fmla="*/ 32 w 60"/>
                  <a:gd name="T55" fmla="*/ 22 h 52"/>
                  <a:gd name="T56" fmla="*/ 30 w 60"/>
                  <a:gd name="T57" fmla="*/ 22 h 52"/>
                  <a:gd name="T58" fmla="*/ 30 w 60"/>
                  <a:gd name="T59" fmla="*/ 20 h 52"/>
                  <a:gd name="T60" fmla="*/ 30 w 60"/>
                  <a:gd name="T61" fmla="*/ 16 h 52"/>
                  <a:gd name="T62" fmla="*/ 32 w 60"/>
                  <a:gd name="T63" fmla="*/ 14 h 52"/>
                  <a:gd name="T64" fmla="*/ 32 w 60"/>
                  <a:gd name="T65" fmla="*/ 12 h 52"/>
                  <a:gd name="T66" fmla="*/ 30 w 60"/>
                  <a:gd name="T67" fmla="*/ 12 h 52"/>
                  <a:gd name="T68" fmla="*/ 28 w 60"/>
                  <a:gd name="T69" fmla="*/ 10 h 52"/>
                  <a:gd name="T70" fmla="*/ 26 w 60"/>
                  <a:gd name="T71" fmla="*/ 8 h 52"/>
                  <a:gd name="T72" fmla="*/ 24 w 60"/>
                  <a:gd name="T73" fmla="*/ 10 h 52"/>
                  <a:gd name="T74" fmla="*/ 22 w 60"/>
                  <a:gd name="T75" fmla="*/ 16 h 52"/>
                  <a:gd name="T76" fmla="*/ 18 w 60"/>
                  <a:gd name="T77" fmla="*/ 20 h 52"/>
                  <a:gd name="T78" fmla="*/ 14 w 60"/>
                  <a:gd name="T79" fmla="*/ 28 h 52"/>
                  <a:gd name="T80" fmla="*/ 8 w 60"/>
                  <a:gd name="T81" fmla="*/ 32 h 52"/>
                  <a:gd name="T82" fmla="*/ 8 w 60"/>
                  <a:gd name="T83" fmla="*/ 36 h 52"/>
                  <a:gd name="T84" fmla="*/ 12 w 60"/>
                  <a:gd name="T85" fmla="*/ 38 h 52"/>
                  <a:gd name="T86" fmla="*/ 12 w 60"/>
                  <a:gd name="T87" fmla="*/ 34 h 52"/>
                  <a:gd name="T88" fmla="*/ 14 w 60"/>
                  <a:gd name="T89" fmla="*/ 30 h 52"/>
                  <a:gd name="T90" fmla="*/ 16 w 60"/>
                  <a:gd name="T91" fmla="*/ 30 h 52"/>
                  <a:gd name="T92" fmla="*/ 20 w 60"/>
                  <a:gd name="T93" fmla="*/ 30 h 52"/>
                  <a:gd name="T94" fmla="*/ 24 w 60"/>
                  <a:gd name="T95" fmla="*/ 30 h 52"/>
                  <a:gd name="T96" fmla="*/ 24 w 60"/>
                  <a:gd name="T97" fmla="*/ 32 h 52"/>
                  <a:gd name="T98" fmla="*/ 16 w 60"/>
                  <a:gd name="T99" fmla="*/ 34 h 52"/>
                  <a:gd name="T100" fmla="*/ 14 w 60"/>
                  <a:gd name="T101" fmla="*/ 36 h 52"/>
                  <a:gd name="T102" fmla="*/ 16 w 60"/>
                  <a:gd name="T103" fmla="*/ 38 h 52"/>
                  <a:gd name="T104" fmla="*/ 16 w 60"/>
                  <a:gd name="T105" fmla="*/ 38 h 52"/>
                  <a:gd name="T106" fmla="*/ 12 w 60"/>
                  <a:gd name="T107" fmla="*/ 38 h 52"/>
                  <a:gd name="T108" fmla="*/ 10 w 60"/>
                  <a:gd name="T109" fmla="*/ 38 h 52"/>
                  <a:gd name="T110" fmla="*/ 8 w 60"/>
                  <a:gd name="T111" fmla="*/ 38 h 52"/>
                  <a:gd name="T112" fmla="*/ 6 w 60"/>
                  <a:gd name="T113" fmla="*/ 36 h 52"/>
                  <a:gd name="T114" fmla="*/ 4 w 60"/>
                  <a:gd name="T115" fmla="*/ 38 h 52"/>
                  <a:gd name="T116" fmla="*/ 0 w 60"/>
                  <a:gd name="T117" fmla="*/ 38 h 52"/>
                  <a:gd name="T118" fmla="*/ 8 w 60"/>
                  <a:gd name="T119" fmla="*/ 42 h 52"/>
                  <a:gd name="T120" fmla="*/ 16 w 60"/>
                  <a:gd name="T121"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52">
                    <a:moveTo>
                      <a:pt x="16" y="42"/>
                    </a:moveTo>
                    <a:lnTo>
                      <a:pt x="20" y="38"/>
                    </a:lnTo>
                    <a:lnTo>
                      <a:pt x="26" y="38"/>
                    </a:lnTo>
                    <a:lnTo>
                      <a:pt x="28" y="40"/>
                    </a:lnTo>
                    <a:lnTo>
                      <a:pt x="40" y="42"/>
                    </a:lnTo>
                    <a:lnTo>
                      <a:pt x="36" y="48"/>
                    </a:lnTo>
                    <a:lnTo>
                      <a:pt x="38" y="50"/>
                    </a:lnTo>
                    <a:lnTo>
                      <a:pt x="42" y="52"/>
                    </a:lnTo>
                    <a:lnTo>
                      <a:pt x="44" y="42"/>
                    </a:lnTo>
                    <a:lnTo>
                      <a:pt x="46" y="38"/>
                    </a:lnTo>
                    <a:lnTo>
                      <a:pt x="42" y="30"/>
                    </a:lnTo>
                    <a:lnTo>
                      <a:pt x="50" y="30"/>
                    </a:lnTo>
                    <a:lnTo>
                      <a:pt x="58" y="20"/>
                    </a:lnTo>
                    <a:lnTo>
                      <a:pt x="56" y="16"/>
                    </a:lnTo>
                    <a:lnTo>
                      <a:pt x="58" y="14"/>
                    </a:lnTo>
                    <a:lnTo>
                      <a:pt x="60" y="6"/>
                    </a:lnTo>
                    <a:lnTo>
                      <a:pt x="60" y="4"/>
                    </a:lnTo>
                    <a:lnTo>
                      <a:pt x="56" y="0"/>
                    </a:lnTo>
                    <a:lnTo>
                      <a:pt x="48" y="0"/>
                    </a:lnTo>
                    <a:lnTo>
                      <a:pt x="44" y="0"/>
                    </a:lnTo>
                    <a:lnTo>
                      <a:pt x="40" y="0"/>
                    </a:lnTo>
                    <a:lnTo>
                      <a:pt x="36" y="2"/>
                    </a:lnTo>
                    <a:lnTo>
                      <a:pt x="34" y="6"/>
                    </a:lnTo>
                    <a:lnTo>
                      <a:pt x="34" y="12"/>
                    </a:lnTo>
                    <a:lnTo>
                      <a:pt x="40" y="12"/>
                    </a:lnTo>
                    <a:lnTo>
                      <a:pt x="42" y="14"/>
                    </a:lnTo>
                    <a:lnTo>
                      <a:pt x="36" y="20"/>
                    </a:lnTo>
                    <a:lnTo>
                      <a:pt x="32" y="22"/>
                    </a:lnTo>
                    <a:lnTo>
                      <a:pt x="30" y="22"/>
                    </a:lnTo>
                    <a:lnTo>
                      <a:pt x="30" y="20"/>
                    </a:lnTo>
                    <a:lnTo>
                      <a:pt x="30" y="16"/>
                    </a:lnTo>
                    <a:lnTo>
                      <a:pt x="32" y="14"/>
                    </a:lnTo>
                    <a:lnTo>
                      <a:pt x="32" y="12"/>
                    </a:lnTo>
                    <a:lnTo>
                      <a:pt x="30" y="12"/>
                    </a:lnTo>
                    <a:lnTo>
                      <a:pt x="28" y="10"/>
                    </a:lnTo>
                    <a:lnTo>
                      <a:pt x="26" y="8"/>
                    </a:lnTo>
                    <a:lnTo>
                      <a:pt x="24" y="10"/>
                    </a:lnTo>
                    <a:lnTo>
                      <a:pt x="22" y="16"/>
                    </a:lnTo>
                    <a:lnTo>
                      <a:pt x="18" y="20"/>
                    </a:lnTo>
                    <a:lnTo>
                      <a:pt x="14" y="28"/>
                    </a:lnTo>
                    <a:lnTo>
                      <a:pt x="8" y="32"/>
                    </a:lnTo>
                    <a:lnTo>
                      <a:pt x="8" y="36"/>
                    </a:lnTo>
                    <a:lnTo>
                      <a:pt x="12" y="38"/>
                    </a:lnTo>
                    <a:lnTo>
                      <a:pt x="12" y="34"/>
                    </a:lnTo>
                    <a:lnTo>
                      <a:pt x="14" y="30"/>
                    </a:lnTo>
                    <a:lnTo>
                      <a:pt x="16" y="30"/>
                    </a:lnTo>
                    <a:lnTo>
                      <a:pt x="20" y="30"/>
                    </a:lnTo>
                    <a:lnTo>
                      <a:pt x="24" y="30"/>
                    </a:lnTo>
                    <a:lnTo>
                      <a:pt x="24" y="32"/>
                    </a:lnTo>
                    <a:lnTo>
                      <a:pt x="16" y="34"/>
                    </a:lnTo>
                    <a:lnTo>
                      <a:pt x="14" y="36"/>
                    </a:lnTo>
                    <a:lnTo>
                      <a:pt x="16" y="38"/>
                    </a:lnTo>
                    <a:lnTo>
                      <a:pt x="16" y="38"/>
                    </a:lnTo>
                    <a:lnTo>
                      <a:pt x="12" y="38"/>
                    </a:lnTo>
                    <a:lnTo>
                      <a:pt x="10" y="38"/>
                    </a:lnTo>
                    <a:lnTo>
                      <a:pt x="8" y="38"/>
                    </a:lnTo>
                    <a:lnTo>
                      <a:pt x="6" y="36"/>
                    </a:lnTo>
                    <a:lnTo>
                      <a:pt x="4" y="38"/>
                    </a:lnTo>
                    <a:lnTo>
                      <a:pt x="0" y="38"/>
                    </a:lnTo>
                    <a:lnTo>
                      <a:pt x="8" y="42"/>
                    </a:lnTo>
                    <a:lnTo>
                      <a:pt x="16" y="4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0" name="Freeform 67"/>
              <p:cNvSpPr>
                <a:spLocks/>
              </p:cNvSpPr>
              <p:nvPr/>
            </p:nvSpPr>
            <p:spPr bwMode="auto">
              <a:xfrm>
                <a:off x="4392958" y="1645701"/>
                <a:ext cx="59538" cy="38275"/>
              </a:xfrm>
              <a:custGeom>
                <a:avLst/>
                <a:gdLst>
                  <a:gd name="T0" fmla="*/ 8 w 56"/>
                  <a:gd name="T1" fmla="*/ 14 h 36"/>
                  <a:gd name="T2" fmla="*/ 12 w 56"/>
                  <a:gd name="T3" fmla="*/ 18 h 36"/>
                  <a:gd name="T4" fmla="*/ 22 w 56"/>
                  <a:gd name="T5" fmla="*/ 22 h 36"/>
                  <a:gd name="T6" fmla="*/ 26 w 56"/>
                  <a:gd name="T7" fmla="*/ 28 h 36"/>
                  <a:gd name="T8" fmla="*/ 30 w 56"/>
                  <a:gd name="T9" fmla="*/ 28 h 36"/>
                  <a:gd name="T10" fmla="*/ 32 w 56"/>
                  <a:gd name="T11" fmla="*/ 24 h 36"/>
                  <a:gd name="T12" fmla="*/ 34 w 56"/>
                  <a:gd name="T13" fmla="*/ 30 h 36"/>
                  <a:gd name="T14" fmla="*/ 44 w 56"/>
                  <a:gd name="T15" fmla="*/ 36 h 36"/>
                  <a:gd name="T16" fmla="*/ 48 w 56"/>
                  <a:gd name="T17" fmla="*/ 36 h 36"/>
                  <a:gd name="T18" fmla="*/ 48 w 56"/>
                  <a:gd name="T19" fmla="*/ 30 h 36"/>
                  <a:gd name="T20" fmla="*/ 52 w 56"/>
                  <a:gd name="T21" fmla="*/ 24 h 36"/>
                  <a:gd name="T22" fmla="*/ 56 w 56"/>
                  <a:gd name="T23" fmla="*/ 20 h 36"/>
                  <a:gd name="T24" fmla="*/ 54 w 56"/>
                  <a:gd name="T25" fmla="*/ 16 h 36"/>
                  <a:gd name="T26" fmla="*/ 52 w 56"/>
                  <a:gd name="T27" fmla="*/ 14 h 36"/>
                  <a:gd name="T28" fmla="*/ 48 w 56"/>
                  <a:gd name="T29" fmla="*/ 12 h 36"/>
                  <a:gd name="T30" fmla="*/ 46 w 56"/>
                  <a:gd name="T31" fmla="*/ 10 h 36"/>
                  <a:gd name="T32" fmla="*/ 50 w 56"/>
                  <a:gd name="T33" fmla="*/ 4 h 36"/>
                  <a:gd name="T34" fmla="*/ 38 w 56"/>
                  <a:gd name="T35" fmla="*/ 2 h 36"/>
                  <a:gd name="T36" fmla="*/ 36 w 56"/>
                  <a:gd name="T37" fmla="*/ 0 h 36"/>
                  <a:gd name="T38" fmla="*/ 30 w 56"/>
                  <a:gd name="T39" fmla="*/ 0 h 36"/>
                  <a:gd name="T40" fmla="*/ 26 w 56"/>
                  <a:gd name="T41" fmla="*/ 4 h 36"/>
                  <a:gd name="T42" fmla="*/ 18 w 56"/>
                  <a:gd name="T43" fmla="*/ 4 h 36"/>
                  <a:gd name="T44" fmla="*/ 10 w 56"/>
                  <a:gd name="T45" fmla="*/ 0 h 36"/>
                  <a:gd name="T46" fmla="*/ 0 w 56"/>
                  <a:gd name="T47" fmla="*/ 6 h 36"/>
                  <a:gd name="T48" fmla="*/ 2 w 56"/>
                  <a:gd name="T49" fmla="*/ 12 h 36"/>
                  <a:gd name="T50" fmla="*/ 8 w 56"/>
                  <a:gd name="T5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36">
                    <a:moveTo>
                      <a:pt x="8" y="14"/>
                    </a:moveTo>
                    <a:lnTo>
                      <a:pt x="12" y="18"/>
                    </a:lnTo>
                    <a:lnTo>
                      <a:pt x="22" y="22"/>
                    </a:lnTo>
                    <a:lnTo>
                      <a:pt x="26" y="28"/>
                    </a:lnTo>
                    <a:lnTo>
                      <a:pt x="30" y="28"/>
                    </a:lnTo>
                    <a:lnTo>
                      <a:pt x="32" y="24"/>
                    </a:lnTo>
                    <a:lnTo>
                      <a:pt x="34" y="30"/>
                    </a:lnTo>
                    <a:lnTo>
                      <a:pt x="44" y="36"/>
                    </a:lnTo>
                    <a:lnTo>
                      <a:pt x="48" y="36"/>
                    </a:lnTo>
                    <a:lnTo>
                      <a:pt x="48" y="30"/>
                    </a:lnTo>
                    <a:lnTo>
                      <a:pt x="52" y="24"/>
                    </a:lnTo>
                    <a:lnTo>
                      <a:pt x="56" y="20"/>
                    </a:lnTo>
                    <a:lnTo>
                      <a:pt x="54" y="16"/>
                    </a:lnTo>
                    <a:lnTo>
                      <a:pt x="52" y="14"/>
                    </a:lnTo>
                    <a:lnTo>
                      <a:pt x="48" y="12"/>
                    </a:lnTo>
                    <a:lnTo>
                      <a:pt x="46" y="10"/>
                    </a:lnTo>
                    <a:lnTo>
                      <a:pt x="50" y="4"/>
                    </a:lnTo>
                    <a:lnTo>
                      <a:pt x="38" y="2"/>
                    </a:lnTo>
                    <a:lnTo>
                      <a:pt x="36" y="0"/>
                    </a:lnTo>
                    <a:lnTo>
                      <a:pt x="30" y="0"/>
                    </a:lnTo>
                    <a:lnTo>
                      <a:pt x="26" y="4"/>
                    </a:lnTo>
                    <a:lnTo>
                      <a:pt x="18" y="4"/>
                    </a:lnTo>
                    <a:lnTo>
                      <a:pt x="10" y="0"/>
                    </a:lnTo>
                    <a:lnTo>
                      <a:pt x="0" y="6"/>
                    </a:lnTo>
                    <a:lnTo>
                      <a:pt x="2" y="12"/>
                    </a:lnTo>
                    <a:lnTo>
                      <a:pt x="8" y="1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1" name="Freeform 68"/>
              <p:cNvSpPr>
                <a:spLocks noEditPoints="1"/>
              </p:cNvSpPr>
              <p:nvPr/>
            </p:nvSpPr>
            <p:spPr bwMode="auto">
              <a:xfrm>
                <a:off x="4448243" y="1569153"/>
                <a:ext cx="138214" cy="159477"/>
              </a:xfrm>
              <a:custGeom>
                <a:avLst/>
                <a:gdLst>
                  <a:gd name="T0" fmla="*/ 112 w 130"/>
                  <a:gd name="T1" fmla="*/ 20 h 150"/>
                  <a:gd name="T2" fmla="*/ 118 w 130"/>
                  <a:gd name="T3" fmla="*/ 26 h 150"/>
                  <a:gd name="T4" fmla="*/ 110 w 130"/>
                  <a:gd name="T5" fmla="*/ 16 h 150"/>
                  <a:gd name="T6" fmla="*/ 104 w 130"/>
                  <a:gd name="T7" fmla="*/ 12 h 150"/>
                  <a:gd name="T8" fmla="*/ 106 w 130"/>
                  <a:gd name="T9" fmla="*/ 14 h 150"/>
                  <a:gd name="T10" fmla="*/ 100 w 130"/>
                  <a:gd name="T11" fmla="*/ 16 h 150"/>
                  <a:gd name="T12" fmla="*/ 110 w 130"/>
                  <a:gd name="T13" fmla="*/ 16 h 150"/>
                  <a:gd name="T14" fmla="*/ 122 w 130"/>
                  <a:gd name="T15" fmla="*/ 52 h 150"/>
                  <a:gd name="T16" fmla="*/ 118 w 130"/>
                  <a:gd name="T17" fmla="*/ 30 h 150"/>
                  <a:gd name="T18" fmla="*/ 108 w 130"/>
                  <a:gd name="T19" fmla="*/ 22 h 150"/>
                  <a:gd name="T20" fmla="*/ 92 w 130"/>
                  <a:gd name="T21" fmla="*/ 16 h 150"/>
                  <a:gd name="T22" fmla="*/ 76 w 130"/>
                  <a:gd name="T23" fmla="*/ 26 h 150"/>
                  <a:gd name="T24" fmla="*/ 68 w 130"/>
                  <a:gd name="T25" fmla="*/ 24 h 150"/>
                  <a:gd name="T26" fmla="*/ 70 w 130"/>
                  <a:gd name="T27" fmla="*/ 18 h 150"/>
                  <a:gd name="T28" fmla="*/ 60 w 130"/>
                  <a:gd name="T29" fmla="*/ 16 h 150"/>
                  <a:gd name="T30" fmla="*/ 56 w 130"/>
                  <a:gd name="T31" fmla="*/ 12 h 150"/>
                  <a:gd name="T32" fmla="*/ 48 w 130"/>
                  <a:gd name="T33" fmla="*/ 8 h 150"/>
                  <a:gd name="T34" fmla="*/ 38 w 130"/>
                  <a:gd name="T35" fmla="*/ 0 h 150"/>
                  <a:gd name="T36" fmla="*/ 36 w 130"/>
                  <a:gd name="T37" fmla="*/ 12 h 150"/>
                  <a:gd name="T38" fmla="*/ 40 w 130"/>
                  <a:gd name="T39" fmla="*/ 10 h 150"/>
                  <a:gd name="T40" fmla="*/ 40 w 130"/>
                  <a:gd name="T41" fmla="*/ 18 h 150"/>
                  <a:gd name="T42" fmla="*/ 48 w 130"/>
                  <a:gd name="T43" fmla="*/ 24 h 150"/>
                  <a:gd name="T44" fmla="*/ 40 w 130"/>
                  <a:gd name="T45" fmla="*/ 26 h 150"/>
                  <a:gd name="T46" fmla="*/ 34 w 130"/>
                  <a:gd name="T47" fmla="*/ 32 h 150"/>
                  <a:gd name="T48" fmla="*/ 20 w 130"/>
                  <a:gd name="T49" fmla="*/ 28 h 150"/>
                  <a:gd name="T50" fmla="*/ 18 w 130"/>
                  <a:gd name="T51" fmla="*/ 36 h 150"/>
                  <a:gd name="T52" fmla="*/ 16 w 130"/>
                  <a:gd name="T53" fmla="*/ 48 h 150"/>
                  <a:gd name="T54" fmla="*/ 8 w 130"/>
                  <a:gd name="T55" fmla="*/ 64 h 150"/>
                  <a:gd name="T56" fmla="*/ 2 w 130"/>
                  <a:gd name="T57" fmla="*/ 76 h 150"/>
                  <a:gd name="T58" fmla="*/ 4 w 130"/>
                  <a:gd name="T59" fmla="*/ 92 h 150"/>
                  <a:gd name="T60" fmla="*/ 6 w 130"/>
                  <a:gd name="T61" fmla="*/ 104 h 150"/>
                  <a:gd name="T62" fmla="*/ 20 w 130"/>
                  <a:gd name="T63" fmla="*/ 116 h 150"/>
                  <a:gd name="T64" fmla="*/ 22 w 130"/>
                  <a:gd name="T65" fmla="*/ 138 h 150"/>
                  <a:gd name="T66" fmla="*/ 30 w 130"/>
                  <a:gd name="T67" fmla="*/ 146 h 150"/>
                  <a:gd name="T68" fmla="*/ 54 w 130"/>
                  <a:gd name="T69" fmla="*/ 150 h 150"/>
                  <a:gd name="T70" fmla="*/ 70 w 130"/>
                  <a:gd name="T71" fmla="*/ 148 h 150"/>
                  <a:gd name="T72" fmla="*/ 88 w 130"/>
                  <a:gd name="T73" fmla="*/ 144 h 150"/>
                  <a:gd name="T74" fmla="*/ 100 w 130"/>
                  <a:gd name="T75" fmla="*/ 142 h 150"/>
                  <a:gd name="T76" fmla="*/ 116 w 130"/>
                  <a:gd name="T77" fmla="*/ 126 h 150"/>
                  <a:gd name="T78" fmla="*/ 100 w 130"/>
                  <a:gd name="T79" fmla="*/ 112 h 150"/>
                  <a:gd name="T80" fmla="*/ 92 w 130"/>
                  <a:gd name="T81" fmla="*/ 100 h 150"/>
                  <a:gd name="T82" fmla="*/ 118 w 130"/>
                  <a:gd name="T83" fmla="*/ 84 h 150"/>
                  <a:gd name="T84" fmla="*/ 130 w 130"/>
                  <a:gd name="T8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50">
                    <a:moveTo>
                      <a:pt x="120" y="26"/>
                    </a:moveTo>
                    <a:lnTo>
                      <a:pt x="118" y="24"/>
                    </a:lnTo>
                    <a:lnTo>
                      <a:pt x="112" y="20"/>
                    </a:lnTo>
                    <a:lnTo>
                      <a:pt x="110" y="22"/>
                    </a:lnTo>
                    <a:lnTo>
                      <a:pt x="114" y="26"/>
                    </a:lnTo>
                    <a:lnTo>
                      <a:pt x="118" y="26"/>
                    </a:lnTo>
                    <a:lnTo>
                      <a:pt x="120" y="26"/>
                    </a:lnTo>
                    <a:lnTo>
                      <a:pt x="120" y="26"/>
                    </a:lnTo>
                    <a:close/>
                    <a:moveTo>
                      <a:pt x="110" y="16"/>
                    </a:moveTo>
                    <a:lnTo>
                      <a:pt x="108" y="14"/>
                    </a:lnTo>
                    <a:lnTo>
                      <a:pt x="104" y="10"/>
                    </a:lnTo>
                    <a:lnTo>
                      <a:pt x="104" y="12"/>
                    </a:lnTo>
                    <a:lnTo>
                      <a:pt x="106" y="12"/>
                    </a:lnTo>
                    <a:lnTo>
                      <a:pt x="106" y="14"/>
                    </a:lnTo>
                    <a:lnTo>
                      <a:pt x="106" y="14"/>
                    </a:lnTo>
                    <a:lnTo>
                      <a:pt x="104" y="14"/>
                    </a:lnTo>
                    <a:lnTo>
                      <a:pt x="100" y="14"/>
                    </a:lnTo>
                    <a:lnTo>
                      <a:pt x="100" y="16"/>
                    </a:lnTo>
                    <a:lnTo>
                      <a:pt x="104" y="18"/>
                    </a:lnTo>
                    <a:lnTo>
                      <a:pt x="108" y="18"/>
                    </a:lnTo>
                    <a:lnTo>
                      <a:pt x="110" y="16"/>
                    </a:lnTo>
                    <a:close/>
                    <a:moveTo>
                      <a:pt x="124" y="64"/>
                    </a:moveTo>
                    <a:lnTo>
                      <a:pt x="126" y="58"/>
                    </a:lnTo>
                    <a:lnTo>
                      <a:pt x="122" y="52"/>
                    </a:lnTo>
                    <a:lnTo>
                      <a:pt x="116" y="44"/>
                    </a:lnTo>
                    <a:lnTo>
                      <a:pt x="120" y="38"/>
                    </a:lnTo>
                    <a:lnTo>
                      <a:pt x="118" y="30"/>
                    </a:lnTo>
                    <a:lnTo>
                      <a:pt x="112" y="30"/>
                    </a:lnTo>
                    <a:lnTo>
                      <a:pt x="110" y="24"/>
                    </a:lnTo>
                    <a:lnTo>
                      <a:pt x="108" y="22"/>
                    </a:lnTo>
                    <a:lnTo>
                      <a:pt x="102" y="20"/>
                    </a:lnTo>
                    <a:lnTo>
                      <a:pt x="98" y="16"/>
                    </a:lnTo>
                    <a:lnTo>
                      <a:pt x="92" y="16"/>
                    </a:lnTo>
                    <a:lnTo>
                      <a:pt x="88" y="20"/>
                    </a:lnTo>
                    <a:lnTo>
                      <a:pt x="78" y="22"/>
                    </a:lnTo>
                    <a:lnTo>
                      <a:pt x="76" y="26"/>
                    </a:lnTo>
                    <a:lnTo>
                      <a:pt x="70" y="24"/>
                    </a:lnTo>
                    <a:lnTo>
                      <a:pt x="68" y="26"/>
                    </a:lnTo>
                    <a:lnTo>
                      <a:pt x="68" y="24"/>
                    </a:lnTo>
                    <a:lnTo>
                      <a:pt x="70" y="22"/>
                    </a:lnTo>
                    <a:lnTo>
                      <a:pt x="70" y="18"/>
                    </a:lnTo>
                    <a:lnTo>
                      <a:pt x="70" y="18"/>
                    </a:lnTo>
                    <a:lnTo>
                      <a:pt x="68" y="18"/>
                    </a:lnTo>
                    <a:lnTo>
                      <a:pt x="62" y="16"/>
                    </a:lnTo>
                    <a:lnTo>
                      <a:pt x="60" y="16"/>
                    </a:lnTo>
                    <a:lnTo>
                      <a:pt x="56" y="16"/>
                    </a:lnTo>
                    <a:lnTo>
                      <a:pt x="56" y="14"/>
                    </a:lnTo>
                    <a:lnTo>
                      <a:pt x="56" y="12"/>
                    </a:lnTo>
                    <a:lnTo>
                      <a:pt x="56" y="8"/>
                    </a:lnTo>
                    <a:lnTo>
                      <a:pt x="52" y="6"/>
                    </a:lnTo>
                    <a:lnTo>
                      <a:pt x="48" y="8"/>
                    </a:lnTo>
                    <a:lnTo>
                      <a:pt x="40" y="6"/>
                    </a:lnTo>
                    <a:lnTo>
                      <a:pt x="38" y="6"/>
                    </a:lnTo>
                    <a:lnTo>
                      <a:pt x="38" y="0"/>
                    </a:lnTo>
                    <a:lnTo>
                      <a:pt x="34" y="4"/>
                    </a:lnTo>
                    <a:lnTo>
                      <a:pt x="36" y="12"/>
                    </a:lnTo>
                    <a:lnTo>
                      <a:pt x="36" y="12"/>
                    </a:lnTo>
                    <a:lnTo>
                      <a:pt x="36" y="10"/>
                    </a:lnTo>
                    <a:lnTo>
                      <a:pt x="40" y="8"/>
                    </a:lnTo>
                    <a:lnTo>
                      <a:pt x="40" y="10"/>
                    </a:lnTo>
                    <a:lnTo>
                      <a:pt x="44" y="14"/>
                    </a:lnTo>
                    <a:lnTo>
                      <a:pt x="40" y="16"/>
                    </a:lnTo>
                    <a:lnTo>
                      <a:pt x="40" y="18"/>
                    </a:lnTo>
                    <a:lnTo>
                      <a:pt x="42" y="20"/>
                    </a:lnTo>
                    <a:lnTo>
                      <a:pt x="44" y="24"/>
                    </a:lnTo>
                    <a:lnTo>
                      <a:pt x="48" y="24"/>
                    </a:lnTo>
                    <a:lnTo>
                      <a:pt x="50" y="26"/>
                    </a:lnTo>
                    <a:lnTo>
                      <a:pt x="44" y="26"/>
                    </a:lnTo>
                    <a:lnTo>
                      <a:pt x="40" y="26"/>
                    </a:lnTo>
                    <a:lnTo>
                      <a:pt x="38" y="26"/>
                    </a:lnTo>
                    <a:lnTo>
                      <a:pt x="36" y="32"/>
                    </a:lnTo>
                    <a:lnTo>
                      <a:pt x="34" y="32"/>
                    </a:lnTo>
                    <a:lnTo>
                      <a:pt x="32" y="34"/>
                    </a:lnTo>
                    <a:lnTo>
                      <a:pt x="32" y="28"/>
                    </a:lnTo>
                    <a:lnTo>
                      <a:pt x="20" y="28"/>
                    </a:lnTo>
                    <a:lnTo>
                      <a:pt x="16" y="32"/>
                    </a:lnTo>
                    <a:lnTo>
                      <a:pt x="20" y="34"/>
                    </a:lnTo>
                    <a:lnTo>
                      <a:pt x="18" y="36"/>
                    </a:lnTo>
                    <a:lnTo>
                      <a:pt x="18" y="38"/>
                    </a:lnTo>
                    <a:lnTo>
                      <a:pt x="18" y="40"/>
                    </a:lnTo>
                    <a:lnTo>
                      <a:pt x="16" y="48"/>
                    </a:lnTo>
                    <a:lnTo>
                      <a:pt x="14" y="50"/>
                    </a:lnTo>
                    <a:lnTo>
                      <a:pt x="16" y="54"/>
                    </a:lnTo>
                    <a:lnTo>
                      <a:pt x="8" y="64"/>
                    </a:lnTo>
                    <a:lnTo>
                      <a:pt x="0" y="64"/>
                    </a:lnTo>
                    <a:lnTo>
                      <a:pt x="4" y="72"/>
                    </a:lnTo>
                    <a:lnTo>
                      <a:pt x="2" y="76"/>
                    </a:lnTo>
                    <a:lnTo>
                      <a:pt x="0" y="86"/>
                    </a:lnTo>
                    <a:lnTo>
                      <a:pt x="2" y="88"/>
                    </a:lnTo>
                    <a:lnTo>
                      <a:pt x="4" y="92"/>
                    </a:lnTo>
                    <a:lnTo>
                      <a:pt x="0" y="96"/>
                    </a:lnTo>
                    <a:lnTo>
                      <a:pt x="2" y="102"/>
                    </a:lnTo>
                    <a:lnTo>
                      <a:pt x="6" y="104"/>
                    </a:lnTo>
                    <a:lnTo>
                      <a:pt x="4" y="110"/>
                    </a:lnTo>
                    <a:lnTo>
                      <a:pt x="14" y="116"/>
                    </a:lnTo>
                    <a:lnTo>
                      <a:pt x="20" y="116"/>
                    </a:lnTo>
                    <a:lnTo>
                      <a:pt x="30" y="120"/>
                    </a:lnTo>
                    <a:lnTo>
                      <a:pt x="24" y="130"/>
                    </a:lnTo>
                    <a:lnTo>
                      <a:pt x="22" y="138"/>
                    </a:lnTo>
                    <a:lnTo>
                      <a:pt x="22" y="146"/>
                    </a:lnTo>
                    <a:lnTo>
                      <a:pt x="28" y="148"/>
                    </a:lnTo>
                    <a:lnTo>
                      <a:pt x="30" y="146"/>
                    </a:lnTo>
                    <a:lnTo>
                      <a:pt x="34" y="144"/>
                    </a:lnTo>
                    <a:lnTo>
                      <a:pt x="46" y="144"/>
                    </a:lnTo>
                    <a:lnTo>
                      <a:pt x="54" y="150"/>
                    </a:lnTo>
                    <a:lnTo>
                      <a:pt x="60" y="150"/>
                    </a:lnTo>
                    <a:lnTo>
                      <a:pt x="62" y="148"/>
                    </a:lnTo>
                    <a:lnTo>
                      <a:pt x="70" y="148"/>
                    </a:lnTo>
                    <a:lnTo>
                      <a:pt x="76" y="148"/>
                    </a:lnTo>
                    <a:lnTo>
                      <a:pt x="86" y="146"/>
                    </a:lnTo>
                    <a:lnTo>
                      <a:pt x="88" y="144"/>
                    </a:lnTo>
                    <a:lnTo>
                      <a:pt x="96" y="144"/>
                    </a:lnTo>
                    <a:lnTo>
                      <a:pt x="100" y="146"/>
                    </a:lnTo>
                    <a:lnTo>
                      <a:pt x="100" y="142"/>
                    </a:lnTo>
                    <a:lnTo>
                      <a:pt x="102" y="140"/>
                    </a:lnTo>
                    <a:lnTo>
                      <a:pt x="98" y="134"/>
                    </a:lnTo>
                    <a:lnTo>
                      <a:pt x="116" y="126"/>
                    </a:lnTo>
                    <a:lnTo>
                      <a:pt x="112" y="120"/>
                    </a:lnTo>
                    <a:lnTo>
                      <a:pt x="106" y="118"/>
                    </a:lnTo>
                    <a:lnTo>
                      <a:pt x="100" y="112"/>
                    </a:lnTo>
                    <a:lnTo>
                      <a:pt x="96" y="110"/>
                    </a:lnTo>
                    <a:lnTo>
                      <a:pt x="92" y="104"/>
                    </a:lnTo>
                    <a:lnTo>
                      <a:pt x="92" y="100"/>
                    </a:lnTo>
                    <a:lnTo>
                      <a:pt x="88" y="94"/>
                    </a:lnTo>
                    <a:lnTo>
                      <a:pt x="106" y="86"/>
                    </a:lnTo>
                    <a:lnTo>
                      <a:pt x="118" y="84"/>
                    </a:lnTo>
                    <a:lnTo>
                      <a:pt x="120" y="80"/>
                    </a:lnTo>
                    <a:lnTo>
                      <a:pt x="128" y="82"/>
                    </a:lnTo>
                    <a:lnTo>
                      <a:pt x="130" y="72"/>
                    </a:lnTo>
                    <a:lnTo>
                      <a:pt x="124" y="6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2" name="Freeform 69"/>
              <p:cNvSpPr>
                <a:spLocks/>
              </p:cNvSpPr>
              <p:nvPr/>
            </p:nvSpPr>
            <p:spPr bwMode="auto">
              <a:xfrm>
                <a:off x="4443990" y="1671218"/>
                <a:ext cx="10632" cy="14884"/>
              </a:xfrm>
              <a:custGeom>
                <a:avLst/>
                <a:gdLst>
                  <a:gd name="T0" fmla="*/ 6 w 10"/>
                  <a:gd name="T1" fmla="*/ 6 h 14"/>
                  <a:gd name="T2" fmla="*/ 4 w 10"/>
                  <a:gd name="T3" fmla="*/ 0 h 14"/>
                  <a:gd name="T4" fmla="*/ 0 w 10"/>
                  <a:gd name="T5" fmla="*/ 6 h 14"/>
                  <a:gd name="T6" fmla="*/ 0 w 10"/>
                  <a:gd name="T7" fmla="*/ 12 h 14"/>
                  <a:gd name="T8" fmla="*/ 2 w 10"/>
                  <a:gd name="T9" fmla="*/ 14 h 14"/>
                  <a:gd name="T10" fmla="*/ 8 w 10"/>
                  <a:gd name="T11" fmla="*/ 14 h 14"/>
                  <a:gd name="T12" fmla="*/ 10 w 10"/>
                  <a:gd name="T13" fmla="*/ 8 h 14"/>
                  <a:gd name="T14" fmla="*/ 6 w 10"/>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6" y="6"/>
                    </a:moveTo>
                    <a:lnTo>
                      <a:pt x="4" y="0"/>
                    </a:lnTo>
                    <a:lnTo>
                      <a:pt x="0" y="6"/>
                    </a:lnTo>
                    <a:lnTo>
                      <a:pt x="0" y="12"/>
                    </a:lnTo>
                    <a:lnTo>
                      <a:pt x="2" y="14"/>
                    </a:lnTo>
                    <a:lnTo>
                      <a:pt x="8" y="14"/>
                    </a:lnTo>
                    <a:lnTo>
                      <a:pt x="10" y="8"/>
                    </a:lnTo>
                    <a:lnTo>
                      <a:pt x="6" y="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3" name="Freeform 70"/>
              <p:cNvSpPr>
                <a:spLocks noEditPoints="1"/>
              </p:cNvSpPr>
              <p:nvPr/>
            </p:nvSpPr>
            <p:spPr bwMode="auto">
              <a:xfrm>
                <a:off x="3843294" y="1838137"/>
                <a:ext cx="392314" cy="197752"/>
              </a:xfrm>
              <a:custGeom>
                <a:avLst/>
                <a:gdLst>
                  <a:gd name="T0" fmla="*/ 184 w 369"/>
                  <a:gd name="T1" fmla="*/ 186 h 186"/>
                  <a:gd name="T2" fmla="*/ 178 w 369"/>
                  <a:gd name="T3" fmla="*/ 182 h 186"/>
                  <a:gd name="T4" fmla="*/ 18 w 369"/>
                  <a:gd name="T5" fmla="*/ 68 h 186"/>
                  <a:gd name="T6" fmla="*/ 12 w 369"/>
                  <a:gd name="T7" fmla="*/ 62 h 186"/>
                  <a:gd name="T8" fmla="*/ 18 w 369"/>
                  <a:gd name="T9" fmla="*/ 68 h 186"/>
                  <a:gd name="T10" fmla="*/ 28 w 369"/>
                  <a:gd name="T11" fmla="*/ 62 h 186"/>
                  <a:gd name="T12" fmla="*/ 22 w 369"/>
                  <a:gd name="T13" fmla="*/ 64 h 186"/>
                  <a:gd name="T14" fmla="*/ 46 w 369"/>
                  <a:gd name="T15" fmla="*/ 80 h 186"/>
                  <a:gd name="T16" fmla="*/ 48 w 369"/>
                  <a:gd name="T17" fmla="*/ 84 h 186"/>
                  <a:gd name="T18" fmla="*/ 56 w 369"/>
                  <a:gd name="T19" fmla="*/ 80 h 186"/>
                  <a:gd name="T20" fmla="*/ 46 w 369"/>
                  <a:gd name="T21" fmla="*/ 80 h 186"/>
                  <a:gd name="T22" fmla="*/ 56 w 369"/>
                  <a:gd name="T23" fmla="*/ 102 h 186"/>
                  <a:gd name="T24" fmla="*/ 54 w 369"/>
                  <a:gd name="T25" fmla="*/ 102 h 186"/>
                  <a:gd name="T26" fmla="*/ 10 w 369"/>
                  <a:gd name="T27" fmla="*/ 70 h 186"/>
                  <a:gd name="T28" fmla="*/ 6 w 369"/>
                  <a:gd name="T29" fmla="*/ 68 h 186"/>
                  <a:gd name="T30" fmla="*/ 10 w 369"/>
                  <a:gd name="T31" fmla="*/ 70 h 186"/>
                  <a:gd name="T32" fmla="*/ 2 w 369"/>
                  <a:gd name="T33" fmla="*/ 68 h 186"/>
                  <a:gd name="T34" fmla="*/ 0 w 369"/>
                  <a:gd name="T35" fmla="*/ 66 h 186"/>
                  <a:gd name="T36" fmla="*/ 351 w 369"/>
                  <a:gd name="T37" fmla="*/ 78 h 186"/>
                  <a:gd name="T38" fmla="*/ 353 w 369"/>
                  <a:gd name="T39" fmla="*/ 60 h 186"/>
                  <a:gd name="T40" fmla="*/ 357 w 369"/>
                  <a:gd name="T41" fmla="*/ 44 h 186"/>
                  <a:gd name="T42" fmla="*/ 359 w 369"/>
                  <a:gd name="T43" fmla="*/ 22 h 186"/>
                  <a:gd name="T44" fmla="*/ 367 w 369"/>
                  <a:gd name="T45" fmla="*/ 8 h 186"/>
                  <a:gd name="T46" fmla="*/ 355 w 369"/>
                  <a:gd name="T47" fmla="*/ 2 h 186"/>
                  <a:gd name="T48" fmla="*/ 339 w 369"/>
                  <a:gd name="T49" fmla="*/ 6 h 186"/>
                  <a:gd name="T50" fmla="*/ 335 w 369"/>
                  <a:gd name="T51" fmla="*/ 0 h 186"/>
                  <a:gd name="T52" fmla="*/ 329 w 369"/>
                  <a:gd name="T53" fmla="*/ 14 h 186"/>
                  <a:gd name="T54" fmla="*/ 329 w 369"/>
                  <a:gd name="T55" fmla="*/ 30 h 186"/>
                  <a:gd name="T56" fmla="*/ 325 w 369"/>
                  <a:gd name="T57" fmla="*/ 42 h 186"/>
                  <a:gd name="T58" fmla="*/ 317 w 369"/>
                  <a:gd name="T59" fmla="*/ 60 h 186"/>
                  <a:gd name="T60" fmla="*/ 313 w 369"/>
                  <a:gd name="T61" fmla="*/ 66 h 186"/>
                  <a:gd name="T62" fmla="*/ 321 w 369"/>
                  <a:gd name="T63" fmla="*/ 62 h 186"/>
                  <a:gd name="T64" fmla="*/ 321 w 369"/>
                  <a:gd name="T65" fmla="*/ 64 h 186"/>
                  <a:gd name="T66" fmla="*/ 319 w 369"/>
                  <a:gd name="T67" fmla="*/ 72 h 186"/>
                  <a:gd name="T68" fmla="*/ 325 w 369"/>
                  <a:gd name="T69" fmla="*/ 70 h 186"/>
                  <a:gd name="T70" fmla="*/ 323 w 369"/>
                  <a:gd name="T71" fmla="*/ 74 h 186"/>
                  <a:gd name="T72" fmla="*/ 323 w 369"/>
                  <a:gd name="T73" fmla="*/ 92 h 186"/>
                  <a:gd name="T74" fmla="*/ 321 w 369"/>
                  <a:gd name="T75" fmla="*/ 100 h 186"/>
                  <a:gd name="T76" fmla="*/ 325 w 369"/>
                  <a:gd name="T77" fmla="*/ 98 h 186"/>
                  <a:gd name="T78" fmla="*/ 333 w 369"/>
                  <a:gd name="T79" fmla="*/ 98 h 186"/>
                  <a:gd name="T80" fmla="*/ 337 w 369"/>
                  <a:gd name="T81" fmla="*/ 100 h 186"/>
                  <a:gd name="T82" fmla="*/ 343 w 369"/>
                  <a:gd name="T8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9" h="186">
                    <a:moveTo>
                      <a:pt x="188" y="182"/>
                    </a:moveTo>
                    <a:lnTo>
                      <a:pt x="184" y="186"/>
                    </a:lnTo>
                    <a:lnTo>
                      <a:pt x="180" y="186"/>
                    </a:lnTo>
                    <a:lnTo>
                      <a:pt x="178" y="182"/>
                    </a:lnTo>
                    <a:lnTo>
                      <a:pt x="188" y="182"/>
                    </a:lnTo>
                    <a:close/>
                    <a:moveTo>
                      <a:pt x="18" y="68"/>
                    </a:moveTo>
                    <a:lnTo>
                      <a:pt x="20" y="66"/>
                    </a:lnTo>
                    <a:lnTo>
                      <a:pt x="12" y="62"/>
                    </a:lnTo>
                    <a:lnTo>
                      <a:pt x="10" y="64"/>
                    </a:lnTo>
                    <a:lnTo>
                      <a:pt x="18" y="68"/>
                    </a:lnTo>
                    <a:close/>
                    <a:moveTo>
                      <a:pt x="30" y="64"/>
                    </a:moveTo>
                    <a:lnTo>
                      <a:pt x="28" y="62"/>
                    </a:lnTo>
                    <a:lnTo>
                      <a:pt x="24" y="60"/>
                    </a:lnTo>
                    <a:lnTo>
                      <a:pt x="22" y="64"/>
                    </a:lnTo>
                    <a:lnTo>
                      <a:pt x="30" y="64"/>
                    </a:lnTo>
                    <a:close/>
                    <a:moveTo>
                      <a:pt x="46" y="80"/>
                    </a:moveTo>
                    <a:lnTo>
                      <a:pt x="46" y="82"/>
                    </a:lnTo>
                    <a:lnTo>
                      <a:pt x="48" y="84"/>
                    </a:lnTo>
                    <a:lnTo>
                      <a:pt x="56" y="84"/>
                    </a:lnTo>
                    <a:lnTo>
                      <a:pt x="56" y="80"/>
                    </a:lnTo>
                    <a:lnTo>
                      <a:pt x="52" y="82"/>
                    </a:lnTo>
                    <a:lnTo>
                      <a:pt x="46" y="80"/>
                    </a:lnTo>
                    <a:close/>
                    <a:moveTo>
                      <a:pt x="56" y="102"/>
                    </a:moveTo>
                    <a:lnTo>
                      <a:pt x="56" y="102"/>
                    </a:lnTo>
                    <a:lnTo>
                      <a:pt x="54" y="100"/>
                    </a:lnTo>
                    <a:lnTo>
                      <a:pt x="54" y="102"/>
                    </a:lnTo>
                    <a:lnTo>
                      <a:pt x="56" y="102"/>
                    </a:lnTo>
                    <a:close/>
                    <a:moveTo>
                      <a:pt x="10" y="70"/>
                    </a:moveTo>
                    <a:lnTo>
                      <a:pt x="12" y="70"/>
                    </a:lnTo>
                    <a:lnTo>
                      <a:pt x="6" y="68"/>
                    </a:lnTo>
                    <a:lnTo>
                      <a:pt x="6" y="70"/>
                    </a:lnTo>
                    <a:lnTo>
                      <a:pt x="10" y="70"/>
                    </a:lnTo>
                    <a:close/>
                    <a:moveTo>
                      <a:pt x="0" y="68"/>
                    </a:moveTo>
                    <a:lnTo>
                      <a:pt x="2" y="68"/>
                    </a:lnTo>
                    <a:lnTo>
                      <a:pt x="2" y="66"/>
                    </a:lnTo>
                    <a:lnTo>
                      <a:pt x="0" y="66"/>
                    </a:lnTo>
                    <a:lnTo>
                      <a:pt x="0" y="68"/>
                    </a:lnTo>
                    <a:close/>
                    <a:moveTo>
                      <a:pt x="351" y="78"/>
                    </a:moveTo>
                    <a:lnTo>
                      <a:pt x="349" y="72"/>
                    </a:lnTo>
                    <a:lnTo>
                      <a:pt x="353" y="60"/>
                    </a:lnTo>
                    <a:lnTo>
                      <a:pt x="347" y="48"/>
                    </a:lnTo>
                    <a:lnTo>
                      <a:pt x="357" y="44"/>
                    </a:lnTo>
                    <a:lnTo>
                      <a:pt x="355" y="36"/>
                    </a:lnTo>
                    <a:lnTo>
                      <a:pt x="359" y="22"/>
                    </a:lnTo>
                    <a:lnTo>
                      <a:pt x="369" y="12"/>
                    </a:lnTo>
                    <a:lnTo>
                      <a:pt x="367" y="8"/>
                    </a:lnTo>
                    <a:lnTo>
                      <a:pt x="365" y="2"/>
                    </a:lnTo>
                    <a:lnTo>
                      <a:pt x="355" y="2"/>
                    </a:lnTo>
                    <a:lnTo>
                      <a:pt x="351" y="4"/>
                    </a:lnTo>
                    <a:lnTo>
                      <a:pt x="339" y="6"/>
                    </a:lnTo>
                    <a:lnTo>
                      <a:pt x="339" y="0"/>
                    </a:lnTo>
                    <a:lnTo>
                      <a:pt x="335" y="0"/>
                    </a:lnTo>
                    <a:lnTo>
                      <a:pt x="329" y="4"/>
                    </a:lnTo>
                    <a:lnTo>
                      <a:pt x="329" y="14"/>
                    </a:lnTo>
                    <a:lnTo>
                      <a:pt x="331" y="20"/>
                    </a:lnTo>
                    <a:lnTo>
                      <a:pt x="329" y="30"/>
                    </a:lnTo>
                    <a:lnTo>
                      <a:pt x="325" y="36"/>
                    </a:lnTo>
                    <a:lnTo>
                      <a:pt x="325" y="42"/>
                    </a:lnTo>
                    <a:lnTo>
                      <a:pt x="317" y="54"/>
                    </a:lnTo>
                    <a:lnTo>
                      <a:pt x="317" y="60"/>
                    </a:lnTo>
                    <a:lnTo>
                      <a:pt x="315" y="62"/>
                    </a:lnTo>
                    <a:lnTo>
                      <a:pt x="313" y="66"/>
                    </a:lnTo>
                    <a:lnTo>
                      <a:pt x="317" y="68"/>
                    </a:lnTo>
                    <a:lnTo>
                      <a:pt x="321" y="62"/>
                    </a:lnTo>
                    <a:lnTo>
                      <a:pt x="323" y="60"/>
                    </a:lnTo>
                    <a:lnTo>
                      <a:pt x="321" y="64"/>
                    </a:lnTo>
                    <a:lnTo>
                      <a:pt x="319" y="68"/>
                    </a:lnTo>
                    <a:lnTo>
                      <a:pt x="319" y="72"/>
                    </a:lnTo>
                    <a:lnTo>
                      <a:pt x="321" y="72"/>
                    </a:lnTo>
                    <a:lnTo>
                      <a:pt x="325" y="70"/>
                    </a:lnTo>
                    <a:lnTo>
                      <a:pt x="325" y="72"/>
                    </a:lnTo>
                    <a:lnTo>
                      <a:pt x="323" y="74"/>
                    </a:lnTo>
                    <a:lnTo>
                      <a:pt x="323" y="82"/>
                    </a:lnTo>
                    <a:lnTo>
                      <a:pt x="323" y="92"/>
                    </a:lnTo>
                    <a:lnTo>
                      <a:pt x="321" y="100"/>
                    </a:lnTo>
                    <a:lnTo>
                      <a:pt x="321" y="100"/>
                    </a:lnTo>
                    <a:lnTo>
                      <a:pt x="321" y="100"/>
                    </a:lnTo>
                    <a:lnTo>
                      <a:pt x="325" y="98"/>
                    </a:lnTo>
                    <a:lnTo>
                      <a:pt x="329" y="98"/>
                    </a:lnTo>
                    <a:lnTo>
                      <a:pt x="333" y="98"/>
                    </a:lnTo>
                    <a:lnTo>
                      <a:pt x="335" y="100"/>
                    </a:lnTo>
                    <a:lnTo>
                      <a:pt x="337" y="100"/>
                    </a:lnTo>
                    <a:lnTo>
                      <a:pt x="345" y="96"/>
                    </a:lnTo>
                    <a:lnTo>
                      <a:pt x="343" y="88"/>
                    </a:lnTo>
                    <a:lnTo>
                      <a:pt x="351" y="7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4" name="Freeform 71"/>
              <p:cNvSpPr>
                <a:spLocks noEditPoints="1"/>
              </p:cNvSpPr>
              <p:nvPr/>
            </p:nvSpPr>
            <p:spPr bwMode="auto">
              <a:xfrm>
                <a:off x="4011276" y="1804116"/>
                <a:ext cx="402945" cy="337028"/>
              </a:xfrm>
              <a:custGeom>
                <a:avLst/>
                <a:gdLst>
                  <a:gd name="T0" fmla="*/ 61 w 379"/>
                  <a:gd name="T1" fmla="*/ 309 h 317"/>
                  <a:gd name="T2" fmla="*/ 69 w 379"/>
                  <a:gd name="T3" fmla="*/ 291 h 317"/>
                  <a:gd name="T4" fmla="*/ 79 w 379"/>
                  <a:gd name="T5" fmla="*/ 283 h 317"/>
                  <a:gd name="T6" fmla="*/ 39 w 379"/>
                  <a:gd name="T7" fmla="*/ 313 h 317"/>
                  <a:gd name="T8" fmla="*/ 41 w 379"/>
                  <a:gd name="T9" fmla="*/ 307 h 317"/>
                  <a:gd name="T10" fmla="*/ 24 w 379"/>
                  <a:gd name="T11" fmla="*/ 311 h 317"/>
                  <a:gd name="T12" fmla="*/ 8 w 379"/>
                  <a:gd name="T13" fmla="*/ 293 h 317"/>
                  <a:gd name="T14" fmla="*/ 6 w 379"/>
                  <a:gd name="T15" fmla="*/ 301 h 317"/>
                  <a:gd name="T16" fmla="*/ 4 w 379"/>
                  <a:gd name="T17" fmla="*/ 317 h 317"/>
                  <a:gd name="T18" fmla="*/ 14 w 379"/>
                  <a:gd name="T19" fmla="*/ 307 h 317"/>
                  <a:gd name="T20" fmla="*/ 16 w 379"/>
                  <a:gd name="T21" fmla="*/ 307 h 317"/>
                  <a:gd name="T22" fmla="*/ 331 w 379"/>
                  <a:gd name="T23" fmla="*/ 96 h 317"/>
                  <a:gd name="T24" fmla="*/ 329 w 379"/>
                  <a:gd name="T25" fmla="*/ 90 h 317"/>
                  <a:gd name="T26" fmla="*/ 355 w 379"/>
                  <a:gd name="T27" fmla="*/ 86 h 317"/>
                  <a:gd name="T28" fmla="*/ 349 w 379"/>
                  <a:gd name="T29" fmla="*/ 84 h 317"/>
                  <a:gd name="T30" fmla="*/ 353 w 379"/>
                  <a:gd name="T31" fmla="*/ 78 h 317"/>
                  <a:gd name="T32" fmla="*/ 361 w 379"/>
                  <a:gd name="T33" fmla="*/ 76 h 317"/>
                  <a:gd name="T34" fmla="*/ 363 w 379"/>
                  <a:gd name="T35" fmla="*/ 80 h 317"/>
                  <a:gd name="T36" fmla="*/ 355 w 379"/>
                  <a:gd name="T37" fmla="*/ 86 h 317"/>
                  <a:gd name="T38" fmla="*/ 371 w 379"/>
                  <a:gd name="T39" fmla="*/ 74 h 317"/>
                  <a:gd name="T40" fmla="*/ 377 w 379"/>
                  <a:gd name="T41" fmla="*/ 72 h 317"/>
                  <a:gd name="T42" fmla="*/ 353 w 379"/>
                  <a:gd name="T43" fmla="*/ 28 h 317"/>
                  <a:gd name="T44" fmla="*/ 365 w 379"/>
                  <a:gd name="T45" fmla="*/ 28 h 317"/>
                  <a:gd name="T46" fmla="*/ 361 w 379"/>
                  <a:gd name="T47" fmla="*/ 36 h 317"/>
                  <a:gd name="T48" fmla="*/ 331 w 379"/>
                  <a:gd name="T49" fmla="*/ 52 h 317"/>
                  <a:gd name="T50" fmla="*/ 323 w 379"/>
                  <a:gd name="T51" fmla="*/ 58 h 317"/>
                  <a:gd name="T52" fmla="*/ 311 w 379"/>
                  <a:gd name="T53" fmla="*/ 72 h 317"/>
                  <a:gd name="T54" fmla="*/ 303 w 379"/>
                  <a:gd name="T55" fmla="*/ 88 h 317"/>
                  <a:gd name="T56" fmla="*/ 311 w 379"/>
                  <a:gd name="T57" fmla="*/ 98 h 317"/>
                  <a:gd name="T58" fmla="*/ 295 w 379"/>
                  <a:gd name="T59" fmla="*/ 114 h 317"/>
                  <a:gd name="T60" fmla="*/ 295 w 379"/>
                  <a:gd name="T61" fmla="*/ 120 h 317"/>
                  <a:gd name="T62" fmla="*/ 281 w 379"/>
                  <a:gd name="T63" fmla="*/ 124 h 317"/>
                  <a:gd name="T64" fmla="*/ 267 w 379"/>
                  <a:gd name="T65" fmla="*/ 136 h 317"/>
                  <a:gd name="T66" fmla="*/ 251 w 379"/>
                  <a:gd name="T67" fmla="*/ 138 h 317"/>
                  <a:gd name="T68" fmla="*/ 231 w 379"/>
                  <a:gd name="T69" fmla="*/ 142 h 317"/>
                  <a:gd name="T70" fmla="*/ 217 w 379"/>
                  <a:gd name="T71" fmla="*/ 152 h 317"/>
                  <a:gd name="T72" fmla="*/ 207 w 379"/>
                  <a:gd name="T73" fmla="*/ 146 h 317"/>
                  <a:gd name="T74" fmla="*/ 203 w 379"/>
                  <a:gd name="T75" fmla="*/ 134 h 317"/>
                  <a:gd name="T76" fmla="*/ 185 w 379"/>
                  <a:gd name="T77" fmla="*/ 120 h 317"/>
                  <a:gd name="T78" fmla="*/ 195 w 379"/>
                  <a:gd name="T79" fmla="*/ 92 h 317"/>
                  <a:gd name="T80" fmla="*/ 197 w 379"/>
                  <a:gd name="T81" fmla="*/ 68 h 317"/>
                  <a:gd name="T82" fmla="*/ 209 w 379"/>
                  <a:gd name="T83" fmla="*/ 40 h 317"/>
                  <a:gd name="T84" fmla="*/ 193 w 379"/>
                  <a:gd name="T85" fmla="*/ 36 h 317"/>
                  <a:gd name="T86" fmla="*/ 177 w 379"/>
                  <a:gd name="T87" fmla="*/ 32 h 317"/>
                  <a:gd name="T88" fmla="*/ 173 w 379"/>
                  <a:gd name="T89" fmla="*/ 24 h 317"/>
                  <a:gd name="T90" fmla="*/ 167 w 379"/>
                  <a:gd name="T91" fmla="*/ 14 h 317"/>
                  <a:gd name="T92" fmla="*/ 183 w 379"/>
                  <a:gd name="T93" fmla="*/ 4 h 317"/>
                  <a:gd name="T94" fmla="*/ 197 w 379"/>
                  <a:gd name="T95" fmla="*/ 0 h 317"/>
                  <a:gd name="T96" fmla="*/ 217 w 379"/>
                  <a:gd name="T97" fmla="*/ 4 h 317"/>
                  <a:gd name="T98" fmla="*/ 231 w 379"/>
                  <a:gd name="T99" fmla="*/ 4 h 317"/>
                  <a:gd name="T100" fmla="*/ 251 w 379"/>
                  <a:gd name="T101" fmla="*/ 4 h 317"/>
                  <a:gd name="T102" fmla="*/ 267 w 379"/>
                  <a:gd name="T103" fmla="*/ 8 h 317"/>
                  <a:gd name="T104" fmla="*/ 289 w 379"/>
                  <a:gd name="T105" fmla="*/ 10 h 317"/>
                  <a:gd name="T106" fmla="*/ 307 w 379"/>
                  <a:gd name="T107" fmla="*/ 18 h 317"/>
                  <a:gd name="T108" fmla="*/ 335 w 379"/>
                  <a:gd name="T109" fmla="*/ 20 h 317"/>
                  <a:gd name="T110" fmla="*/ 353 w 379"/>
                  <a:gd name="T111" fmla="*/ 2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317">
                    <a:moveTo>
                      <a:pt x="69" y="299"/>
                    </a:moveTo>
                    <a:lnTo>
                      <a:pt x="67" y="305"/>
                    </a:lnTo>
                    <a:lnTo>
                      <a:pt x="61" y="309"/>
                    </a:lnTo>
                    <a:lnTo>
                      <a:pt x="65" y="299"/>
                    </a:lnTo>
                    <a:lnTo>
                      <a:pt x="69" y="299"/>
                    </a:lnTo>
                    <a:close/>
                    <a:moveTo>
                      <a:pt x="69" y="291"/>
                    </a:moveTo>
                    <a:lnTo>
                      <a:pt x="73" y="293"/>
                    </a:lnTo>
                    <a:lnTo>
                      <a:pt x="79" y="287"/>
                    </a:lnTo>
                    <a:lnTo>
                      <a:pt x="79" y="283"/>
                    </a:lnTo>
                    <a:lnTo>
                      <a:pt x="69" y="291"/>
                    </a:lnTo>
                    <a:close/>
                    <a:moveTo>
                      <a:pt x="41" y="307"/>
                    </a:moveTo>
                    <a:lnTo>
                      <a:pt x="39" y="313"/>
                    </a:lnTo>
                    <a:lnTo>
                      <a:pt x="45" y="315"/>
                    </a:lnTo>
                    <a:lnTo>
                      <a:pt x="47" y="305"/>
                    </a:lnTo>
                    <a:lnTo>
                      <a:pt x="41" y="307"/>
                    </a:lnTo>
                    <a:close/>
                    <a:moveTo>
                      <a:pt x="30" y="299"/>
                    </a:moveTo>
                    <a:lnTo>
                      <a:pt x="18" y="305"/>
                    </a:lnTo>
                    <a:lnTo>
                      <a:pt x="24" y="311"/>
                    </a:lnTo>
                    <a:lnTo>
                      <a:pt x="35" y="301"/>
                    </a:lnTo>
                    <a:lnTo>
                      <a:pt x="30" y="299"/>
                    </a:lnTo>
                    <a:close/>
                    <a:moveTo>
                      <a:pt x="8" y="293"/>
                    </a:moveTo>
                    <a:lnTo>
                      <a:pt x="4" y="291"/>
                    </a:lnTo>
                    <a:lnTo>
                      <a:pt x="2" y="293"/>
                    </a:lnTo>
                    <a:lnTo>
                      <a:pt x="6" y="301"/>
                    </a:lnTo>
                    <a:lnTo>
                      <a:pt x="8" y="293"/>
                    </a:lnTo>
                    <a:close/>
                    <a:moveTo>
                      <a:pt x="0" y="317"/>
                    </a:moveTo>
                    <a:lnTo>
                      <a:pt x="4" y="317"/>
                    </a:lnTo>
                    <a:lnTo>
                      <a:pt x="4" y="313"/>
                    </a:lnTo>
                    <a:lnTo>
                      <a:pt x="0" y="317"/>
                    </a:lnTo>
                    <a:close/>
                    <a:moveTo>
                      <a:pt x="14" y="307"/>
                    </a:moveTo>
                    <a:lnTo>
                      <a:pt x="14" y="309"/>
                    </a:lnTo>
                    <a:lnTo>
                      <a:pt x="16" y="309"/>
                    </a:lnTo>
                    <a:lnTo>
                      <a:pt x="16" y="307"/>
                    </a:lnTo>
                    <a:lnTo>
                      <a:pt x="14" y="307"/>
                    </a:lnTo>
                    <a:close/>
                    <a:moveTo>
                      <a:pt x="327" y="96"/>
                    </a:moveTo>
                    <a:lnTo>
                      <a:pt x="331" y="96"/>
                    </a:lnTo>
                    <a:lnTo>
                      <a:pt x="335" y="94"/>
                    </a:lnTo>
                    <a:lnTo>
                      <a:pt x="335" y="90"/>
                    </a:lnTo>
                    <a:lnTo>
                      <a:pt x="329" y="90"/>
                    </a:lnTo>
                    <a:lnTo>
                      <a:pt x="329" y="92"/>
                    </a:lnTo>
                    <a:lnTo>
                      <a:pt x="327" y="96"/>
                    </a:lnTo>
                    <a:close/>
                    <a:moveTo>
                      <a:pt x="355" y="86"/>
                    </a:moveTo>
                    <a:lnTo>
                      <a:pt x="353" y="82"/>
                    </a:lnTo>
                    <a:lnTo>
                      <a:pt x="351" y="82"/>
                    </a:lnTo>
                    <a:lnTo>
                      <a:pt x="349" y="84"/>
                    </a:lnTo>
                    <a:lnTo>
                      <a:pt x="347" y="82"/>
                    </a:lnTo>
                    <a:lnTo>
                      <a:pt x="347" y="78"/>
                    </a:lnTo>
                    <a:lnTo>
                      <a:pt x="353" y="78"/>
                    </a:lnTo>
                    <a:lnTo>
                      <a:pt x="359" y="74"/>
                    </a:lnTo>
                    <a:lnTo>
                      <a:pt x="361" y="74"/>
                    </a:lnTo>
                    <a:lnTo>
                      <a:pt x="361" y="76"/>
                    </a:lnTo>
                    <a:lnTo>
                      <a:pt x="365" y="78"/>
                    </a:lnTo>
                    <a:lnTo>
                      <a:pt x="365" y="78"/>
                    </a:lnTo>
                    <a:lnTo>
                      <a:pt x="363" y="80"/>
                    </a:lnTo>
                    <a:lnTo>
                      <a:pt x="361" y="84"/>
                    </a:lnTo>
                    <a:lnTo>
                      <a:pt x="359" y="86"/>
                    </a:lnTo>
                    <a:lnTo>
                      <a:pt x="355" y="86"/>
                    </a:lnTo>
                    <a:close/>
                    <a:moveTo>
                      <a:pt x="377" y="78"/>
                    </a:moveTo>
                    <a:lnTo>
                      <a:pt x="375" y="76"/>
                    </a:lnTo>
                    <a:lnTo>
                      <a:pt x="371" y="74"/>
                    </a:lnTo>
                    <a:lnTo>
                      <a:pt x="371" y="72"/>
                    </a:lnTo>
                    <a:lnTo>
                      <a:pt x="375" y="70"/>
                    </a:lnTo>
                    <a:lnTo>
                      <a:pt x="377" y="72"/>
                    </a:lnTo>
                    <a:lnTo>
                      <a:pt x="379" y="74"/>
                    </a:lnTo>
                    <a:lnTo>
                      <a:pt x="377" y="78"/>
                    </a:lnTo>
                    <a:close/>
                    <a:moveTo>
                      <a:pt x="353" y="28"/>
                    </a:moveTo>
                    <a:lnTo>
                      <a:pt x="361" y="24"/>
                    </a:lnTo>
                    <a:lnTo>
                      <a:pt x="365" y="26"/>
                    </a:lnTo>
                    <a:lnTo>
                      <a:pt x="365" y="28"/>
                    </a:lnTo>
                    <a:lnTo>
                      <a:pt x="361" y="28"/>
                    </a:lnTo>
                    <a:lnTo>
                      <a:pt x="363" y="34"/>
                    </a:lnTo>
                    <a:lnTo>
                      <a:pt x="361" y="36"/>
                    </a:lnTo>
                    <a:lnTo>
                      <a:pt x="349" y="42"/>
                    </a:lnTo>
                    <a:lnTo>
                      <a:pt x="345" y="46"/>
                    </a:lnTo>
                    <a:lnTo>
                      <a:pt x="331" y="52"/>
                    </a:lnTo>
                    <a:lnTo>
                      <a:pt x="327" y="52"/>
                    </a:lnTo>
                    <a:lnTo>
                      <a:pt x="323" y="56"/>
                    </a:lnTo>
                    <a:lnTo>
                      <a:pt x="323" y="58"/>
                    </a:lnTo>
                    <a:lnTo>
                      <a:pt x="319" y="62"/>
                    </a:lnTo>
                    <a:lnTo>
                      <a:pt x="315" y="68"/>
                    </a:lnTo>
                    <a:lnTo>
                      <a:pt x="311" y="72"/>
                    </a:lnTo>
                    <a:lnTo>
                      <a:pt x="305" y="78"/>
                    </a:lnTo>
                    <a:lnTo>
                      <a:pt x="303" y="82"/>
                    </a:lnTo>
                    <a:lnTo>
                      <a:pt x="303" y="88"/>
                    </a:lnTo>
                    <a:lnTo>
                      <a:pt x="309" y="94"/>
                    </a:lnTo>
                    <a:lnTo>
                      <a:pt x="311" y="96"/>
                    </a:lnTo>
                    <a:lnTo>
                      <a:pt x="311" y="98"/>
                    </a:lnTo>
                    <a:lnTo>
                      <a:pt x="305" y="102"/>
                    </a:lnTo>
                    <a:lnTo>
                      <a:pt x="303" y="104"/>
                    </a:lnTo>
                    <a:lnTo>
                      <a:pt x="295" y="114"/>
                    </a:lnTo>
                    <a:lnTo>
                      <a:pt x="295" y="118"/>
                    </a:lnTo>
                    <a:lnTo>
                      <a:pt x="297" y="118"/>
                    </a:lnTo>
                    <a:lnTo>
                      <a:pt x="295" y="120"/>
                    </a:lnTo>
                    <a:lnTo>
                      <a:pt x="291" y="120"/>
                    </a:lnTo>
                    <a:lnTo>
                      <a:pt x="285" y="120"/>
                    </a:lnTo>
                    <a:lnTo>
                      <a:pt x="281" y="124"/>
                    </a:lnTo>
                    <a:lnTo>
                      <a:pt x="275" y="134"/>
                    </a:lnTo>
                    <a:lnTo>
                      <a:pt x="271" y="138"/>
                    </a:lnTo>
                    <a:lnTo>
                      <a:pt x="267" y="136"/>
                    </a:lnTo>
                    <a:lnTo>
                      <a:pt x="263" y="138"/>
                    </a:lnTo>
                    <a:lnTo>
                      <a:pt x="259" y="136"/>
                    </a:lnTo>
                    <a:lnTo>
                      <a:pt x="251" y="138"/>
                    </a:lnTo>
                    <a:lnTo>
                      <a:pt x="243" y="136"/>
                    </a:lnTo>
                    <a:lnTo>
                      <a:pt x="235" y="138"/>
                    </a:lnTo>
                    <a:lnTo>
                      <a:pt x="231" y="142"/>
                    </a:lnTo>
                    <a:lnTo>
                      <a:pt x="225" y="142"/>
                    </a:lnTo>
                    <a:lnTo>
                      <a:pt x="221" y="146"/>
                    </a:lnTo>
                    <a:lnTo>
                      <a:pt x="217" y="152"/>
                    </a:lnTo>
                    <a:lnTo>
                      <a:pt x="213" y="152"/>
                    </a:lnTo>
                    <a:lnTo>
                      <a:pt x="211" y="148"/>
                    </a:lnTo>
                    <a:lnTo>
                      <a:pt x="207" y="146"/>
                    </a:lnTo>
                    <a:lnTo>
                      <a:pt x="205" y="140"/>
                    </a:lnTo>
                    <a:lnTo>
                      <a:pt x="203" y="138"/>
                    </a:lnTo>
                    <a:lnTo>
                      <a:pt x="203" y="134"/>
                    </a:lnTo>
                    <a:lnTo>
                      <a:pt x="195" y="128"/>
                    </a:lnTo>
                    <a:lnTo>
                      <a:pt x="187" y="128"/>
                    </a:lnTo>
                    <a:lnTo>
                      <a:pt x="185" y="120"/>
                    </a:lnTo>
                    <a:lnTo>
                      <a:pt x="193" y="110"/>
                    </a:lnTo>
                    <a:lnTo>
                      <a:pt x="191" y="104"/>
                    </a:lnTo>
                    <a:lnTo>
                      <a:pt x="195" y="92"/>
                    </a:lnTo>
                    <a:lnTo>
                      <a:pt x="189" y="80"/>
                    </a:lnTo>
                    <a:lnTo>
                      <a:pt x="199" y="76"/>
                    </a:lnTo>
                    <a:lnTo>
                      <a:pt x="197" y="68"/>
                    </a:lnTo>
                    <a:lnTo>
                      <a:pt x="201" y="54"/>
                    </a:lnTo>
                    <a:lnTo>
                      <a:pt x="211" y="44"/>
                    </a:lnTo>
                    <a:lnTo>
                      <a:pt x="209" y="40"/>
                    </a:lnTo>
                    <a:lnTo>
                      <a:pt x="207" y="34"/>
                    </a:lnTo>
                    <a:lnTo>
                      <a:pt x="197" y="34"/>
                    </a:lnTo>
                    <a:lnTo>
                      <a:pt x="193" y="36"/>
                    </a:lnTo>
                    <a:lnTo>
                      <a:pt x="181" y="38"/>
                    </a:lnTo>
                    <a:lnTo>
                      <a:pt x="181" y="32"/>
                    </a:lnTo>
                    <a:lnTo>
                      <a:pt x="177" y="32"/>
                    </a:lnTo>
                    <a:lnTo>
                      <a:pt x="171" y="36"/>
                    </a:lnTo>
                    <a:lnTo>
                      <a:pt x="171" y="30"/>
                    </a:lnTo>
                    <a:lnTo>
                      <a:pt x="173" y="24"/>
                    </a:lnTo>
                    <a:lnTo>
                      <a:pt x="169" y="20"/>
                    </a:lnTo>
                    <a:lnTo>
                      <a:pt x="167" y="16"/>
                    </a:lnTo>
                    <a:lnTo>
                      <a:pt x="167" y="14"/>
                    </a:lnTo>
                    <a:lnTo>
                      <a:pt x="171" y="8"/>
                    </a:lnTo>
                    <a:lnTo>
                      <a:pt x="179" y="8"/>
                    </a:lnTo>
                    <a:lnTo>
                      <a:pt x="183" y="4"/>
                    </a:lnTo>
                    <a:lnTo>
                      <a:pt x="183" y="2"/>
                    </a:lnTo>
                    <a:lnTo>
                      <a:pt x="191" y="0"/>
                    </a:lnTo>
                    <a:lnTo>
                      <a:pt x="197" y="0"/>
                    </a:lnTo>
                    <a:lnTo>
                      <a:pt x="199" y="2"/>
                    </a:lnTo>
                    <a:lnTo>
                      <a:pt x="209" y="4"/>
                    </a:lnTo>
                    <a:lnTo>
                      <a:pt x="217" y="4"/>
                    </a:lnTo>
                    <a:lnTo>
                      <a:pt x="221" y="2"/>
                    </a:lnTo>
                    <a:lnTo>
                      <a:pt x="223" y="2"/>
                    </a:lnTo>
                    <a:lnTo>
                      <a:pt x="231" y="4"/>
                    </a:lnTo>
                    <a:lnTo>
                      <a:pt x="235" y="6"/>
                    </a:lnTo>
                    <a:lnTo>
                      <a:pt x="247" y="6"/>
                    </a:lnTo>
                    <a:lnTo>
                      <a:pt x="251" y="4"/>
                    </a:lnTo>
                    <a:lnTo>
                      <a:pt x="257" y="4"/>
                    </a:lnTo>
                    <a:lnTo>
                      <a:pt x="261" y="6"/>
                    </a:lnTo>
                    <a:lnTo>
                      <a:pt x="267" y="8"/>
                    </a:lnTo>
                    <a:lnTo>
                      <a:pt x="275" y="8"/>
                    </a:lnTo>
                    <a:lnTo>
                      <a:pt x="285" y="8"/>
                    </a:lnTo>
                    <a:lnTo>
                      <a:pt x="289" y="10"/>
                    </a:lnTo>
                    <a:lnTo>
                      <a:pt x="291" y="12"/>
                    </a:lnTo>
                    <a:lnTo>
                      <a:pt x="301" y="16"/>
                    </a:lnTo>
                    <a:lnTo>
                      <a:pt x="307" y="18"/>
                    </a:lnTo>
                    <a:lnTo>
                      <a:pt x="319" y="20"/>
                    </a:lnTo>
                    <a:lnTo>
                      <a:pt x="325" y="16"/>
                    </a:lnTo>
                    <a:lnTo>
                      <a:pt x="335" y="20"/>
                    </a:lnTo>
                    <a:lnTo>
                      <a:pt x="335" y="24"/>
                    </a:lnTo>
                    <a:lnTo>
                      <a:pt x="341" y="24"/>
                    </a:lnTo>
                    <a:lnTo>
                      <a:pt x="353" y="2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5" name="Freeform 72"/>
              <p:cNvSpPr>
                <a:spLocks/>
              </p:cNvSpPr>
              <p:nvPr/>
            </p:nvSpPr>
            <p:spPr bwMode="auto">
              <a:xfrm>
                <a:off x="4367442" y="1825379"/>
                <a:ext cx="6379" cy="4253"/>
              </a:xfrm>
              <a:custGeom>
                <a:avLst/>
                <a:gdLst>
                  <a:gd name="T0" fmla="*/ 6 w 6"/>
                  <a:gd name="T1" fmla="*/ 4 h 4"/>
                  <a:gd name="T2" fmla="*/ 6 w 6"/>
                  <a:gd name="T3" fmla="*/ 2 h 4"/>
                  <a:gd name="T4" fmla="*/ 4 w 6"/>
                  <a:gd name="T5" fmla="*/ 0 h 4"/>
                  <a:gd name="T6" fmla="*/ 0 w 6"/>
                  <a:gd name="T7" fmla="*/ 0 h 4"/>
                  <a:gd name="T8" fmla="*/ 0 w 6"/>
                  <a:gd name="T9" fmla="*/ 4 h 4"/>
                  <a:gd name="T10" fmla="*/ 6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6" y="4"/>
                    </a:moveTo>
                    <a:lnTo>
                      <a:pt x="6" y="2"/>
                    </a:lnTo>
                    <a:lnTo>
                      <a:pt x="4" y="0"/>
                    </a:lnTo>
                    <a:lnTo>
                      <a:pt x="0" y="0"/>
                    </a:lnTo>
                    <a:lnTo>
                      <a:pt x="0" y="4"/>
                    </a:lnTo>
                    <a:lnTo>
                      <a:pt x="6" y="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6" name="Freeform 73"/>
              <p:cNvSpPr>
                <a:spLocks/>
              </p:cNvSpPr>
              <p:nvPr/>
            </p:nvSpPr>
            <p:spPr bwMode="auto">
              <a:xfrm>
                <a:off x="4446117" y="1722251"/>
                <a:ext cx="68044" cy="37211"/>
              </a:xfrm>
              <a:custGeom>
                <a:avLst/>
                <a:gdLst>
                  <a:gd name="T0" fmla="*/ 56 w 64"/>
                  <a:gd name="T1" fmla="*/ 12 h 35"/>
                  <a:gd name="T2" fmla="*/ 54 w 64"/>
                  <a:gd name="T3" fmla="*/ 10 h 35"/>
                  <a:gd name="T4" fmla="*/ 54 w 64"/>
                  <a:gd name="T5" fmla="*/ 8 h 35"/>
                  <a:gd name="T6" fmla="*/ 56 w 64"/>
                  <a:gd name="T7" fmla="*/ 6 h 35"/>
                  <a:gd name="T8" fmla="*/ 48 w 64"/>
                  <a:gd name="T9" fmla="*/ 0 h 35"/>
                  <a:gd name="T10" fmla="*/ 36 w 64"/>
                  <a:gd name="T11" fmla="*/ 0 h 35"/>
                  <a:gd name="T12" fmla="*/ 32 w 64"/>
                  <a:gd name="T13" fmla="*/ 2 h 35"/>
                  <a:gd name="T14" fmla="*/ 30 w 64"/>
                  <a:gd name="T15" fmla="*/ 4 h 35"/>
                  <a:gd name="T16" fmla="*/ 24 w 64"/>
                  <a:gd name="T17" fmla="*/ 2 h 35"/>
                  <a:gd name="T18" fmla="*/ 22 w 64"/>
                  <a:gd name="T19" fmla="*/ 4 h 35"/>
                  <a:gd name="T20" fmla="*/ 16 w 64"/>
                  <a:gd name="T21" fmla="*/ 4 h 35"/>
                  <a:gd name="T22" fmla="*/ 14 w 64"/>
                  <a:gd name="T23" fmla="*/ 10 h 35"/>
                  <a:gd name="T24" fmla="*/ 8 w 64"/>
                  <a:gd name="T25" fmla="*/ 14 h 35"/>
                  <a:gd name="T26" fmla="*/ 6 w 64"/>
                  <a:gd name="T27" fmla="*/ 20 h 35"/>
                  <a:gd name="T28" fmla="*/ 0 w 64"/>
                  <a:gd name="T29" fmla="*/ 24 h 35"/>
                  <a:gd name="T30" fmla="*/ 2 w 64"/>
                  <a:gd name="T31" fmla="*/ 26 h 35"/>
                  <a:gd name="T32" fmla="*/ 6 w 64"/>
                  <a:gd name="T33" fmla="*/ 24 h 35"/>
                  <a:gd name="T34" fmla="*/ 12 w 64"/>
                  <a:gd name="T35" fmla="*/ 24 h 35"/>
                  <a:gd name="T36" fmla="*/ 14 w 64"/>
                  <a:gd name="T37" fmla="*/ 33 h 35"/>
                  <a:gd name="T38" fmla="*/ 22 w 64"/>
                  <a:gd name="T39" fmla="*/ 33 h 35"/>
                  <a:gd name="T40" fmla="*/ 28 w 64"/>
                  <a:gd name="T41" fmla="*/ 33 h 35"/>
                  <a:gd name="T42" fmla="*/ 30 w 64"/>
                  <a:gd name="T43" fmla="*/ 29 h 35"/>
                  <a:gd name="T44" fmla="*/ 36 w 64"/>
                  <a:gd name="T45" fmla="*/ 26 h 35"/>
                  <a:gd name="T46" fmla="*/ 40 w 64"/>
                  <a:gd name="T47" fmla="*/ 29 h 35"/>
                  <a:gd name="T48" fmla="*/ 44 w 64"/>
                  <a:gd name="T49" fmla="*/ 29 h 35"/>
                  <a:gd name="T50" fmla="*/ 44 w 64"/>
                  <a:gd name="T51" fmla="*/ 35 h 35"/>
                  <a:gd name="T52" fmla="*/ 46 w 64"/>
                  <a:gd name="T53" fmla="*/ 35 h 35"/>
                  <a:gd name="T54" fmla="*/ 46 w 64"/>
                  <a:gd name="T55" fmla="*/ 29 h 35"/>
                  <a:gd name="T56" fmla="*/ 52 w 64"/>
                  <a:gd name="T57" fmla="*/ 24 h 35"/>
                  <a:gd name="T58" fmla="*/ 58 w 64"/>
                  <a:gd name="T59" fmla="*/ 26 h 35"/>
                  <a:gd name="T60" fmla="*/ 60 w 64"/>
                  <a:gd name="T61" fmla="*/ 22 h 35"/>
                  <a:gd name="T62" fmla="*/ 62 w 64"/>
                  <a:gd name="T63" fmla="*/ 22 h 35"/>
                  <a:gd name="T64" fmla="*/ 64 w 64"/>
                  <a:gd name="T65" fmla="*/ 14 h 35"/>
                  <a:gd name="T66" fmla="*/ 60 w 64"/>
                  <a:gd name="T67" fmla="*/ 16 h 35"/>
                  <a:gd name="T68" fmla="*/ 56 w 64"/>
                  <a:gd name="T6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35">
                    <a:moveTo>
                      <a:pt x="56" y="12"/>
                    </a:moveTo>
                    <a:lnTo>
                      <a:pt x="54" y="10"/>
                    </a:lnTo>
                    <a:lnTo>
                      <a:pt x="54" y="8"/>
                    </a:lnTo>
                    <a:lnTo>
                      <a:pt x="56" y="6"/>
                    </a:lnTo>
                    <a:lnTo>
                      <a:pt x="48" y="0"/>
                    </a:lnTo>
                    <a:lnTo>
                      <a:pt x="36" y="0"/>
                    </a:lnTo>
                    <a:lnTo>
                      <a:pt x="32" y="2"/>
                    </a:lnTo>
                    <a:lnTo>
                      <a:pt x="30" y="4"/>
                    </a:lnTo>
                    <a:lnTo>
                      <a:pt x="24" y="2"/>
                    </a:lnTo>
                    <a:lnTo>
                      <a:pt x="22" y="4"/>
                    </a:lnTo>
                    <a:lnTo>
                      <a:pt x="16" y="4"/>
                    </a:lnTo>
                    <a:lnTo>
                      <a:pt x="14" y="10"/>
                    </a:lnTo>
                    <a:lnTo>
                      <a:pt x="8" y="14"/>
                    </a:lnTo>
                    <a:lnTo>
                      <a:pt x="6" y="20"/>
                    </a:lnTo>
                    <a:lnTo>
                      <a:pt x="0" y="24"/>
                    </a:lnTo>
                    <a:lnTo>
                      <a:pt x="2" y="26"/>
                    </a:lnTo>
                    <a:lnTo>
                      <a:pt x="6" y="24"/>
                    </a:lnTo>
                    <a:lnTo>
                      <a:pt x="12" y="24"/>
                    </a:lnTo>
                    <a:lnTo>
                      <a:pt x="14" y="33"/>
                    </a:lnTo>
                    <a:lnTo>
                      <a:pt x="22" y="33"/>
                    </a:lnTo>
                    <a:lnTo>
                      <a:pt x="28" y="33"/>
                    </a:lnTo>
                    <a:lnTo>
                      <a:pt x="30" y="29"/>
                    </a:lnTo>
                    <a:lnTo>
                      <a:pt x="36" y="26"/>
                    </a:lnTo>
                    <a:lnTo>
                      <a:pt x="40" y="29"/>
                    </a:lnTo>
                    <a:lnTo>
                      <a:pt x="44" y="29"/>
                    </a:lnTo>
                    <a:lnTo>
                      <a:pt x="44" y="35"/>
                    </a:lnTo>
                    <a:lnTo>
                      <a:pt x="46" y="35"/>
                    </a:lnTo>
                    <a:lnTo>
                      <a:pt x="46" y="29"/>
                    </a:lnTo>
                    <a:lnTo>
                      <a:pt x="52" y="24"/>
                    </a:lnTo>
                    <a:lnTo>
                      <a:pt x="58" y="26"/>
                    </a:lnTo>
                    <a:lnTo>
                      <a:pt x="60" y="22"/>
                    </a:lnTo>
                    <a:lnTo>
                      <a:pt x="62" y="22"/>
                    </a:lnTo>
                    <a:lnTo>
                      <a:pt x="64" y="14"/>
                    </a:lnTo>
                    <a:lnTo>
                      <a:pt x="60" y="16"/>
                    </a:lnTo>
                    <a:lnTo>
                      <a:pt x="56" y="1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7" name="Freeform 74"/>
              <p:cNvSpPr>
                <a:spLocks/>
              </p:cNvSpPr>
              <p:nvPr/>
            </p:nvSpPr>
            <p:spPr bwMode="auto">
              <a:xfrm>
                <a:off x="4503529" y="1696734"/>
                <a:ext cx="119076" cy="51033"/>
              </a:xfrm>
              <a:custGeom>
                <a:avLst/>
                <a:gdLst>
                  <a:gd name="T0" fmla="*/ 80 w 112"/>
                  <a:gd name="T1" fmla="*/ 44 h 48"/>
                  <a:gd name="T2" fmla="*/ 94 w 112"/>
                  <a:gd name="T3" fmla="*/ 42 h 48"/>
                  <a:gd name="T4" fmla="*/ 96 w 112"/>
                  <a:gd name="T5" fmla="*/ 42 h 48"/>
                  <a:gd name="T6" fmla="*/ 98 w 112"/>
                  <a:gd name="T7" fmla="*/ 40 h 48"/>
                  <a:gd name="T8" fmla="*/ 102 w 112"/>
                  <a:gd name="T9" fmla="*/ 36 h 48"/>
                  <a:gd name="T10" fmla="*/ 104 w 112"/>
                  <a:gd name="T11" fmla="*/ 28 h 48"/>
                  <a:gd name="T12" fmla="*/ 112 w 112"/>
                  <a:gd name="T13" fmla="*/ 24 h 48"/>
                  <a:gd name="T14" fmla="*/ 112 w 112"/>
                  <a:gd name="T15" fmla="*/ 18 h 48"/>
                  <a:gd name="T16" fmla="*/ 108 w 112"/>
                  <a:gd name="T17" fmla="*/ 10 h 48"/>
                  <a:gd name="T18" fmla="*/ 108 w 112"/>
                  <a:gd name="T19" fmla="*/ 4 h 48"/>
                  <a:gd name="T20" fmla="*/ 102 w 112"/>
                  <a:gd name="T21" fmla="*/ 2 h 48"/>
                  <a:gd name="T22" fmla="*/ 98 w 112"/>
                  <a:gd name="T23" fmla="*/ 2 h 48"/>
                  <a:gd name="T24" fmla="*/ 82 w 112"/>
                  <a:gd name="T25" fmla="*/ 0 h 48"/>
                  <a:gd name="T26" fmla="*/ 78 w 112"/>
                  <a:gd name="T27" fmla="*/ 4 h 48"/>
                  <a:gd name="T28" fmla="*/ 74 w 112"/>
                  <a:gd name="T29" fmla="*/ 6 h 48"/>
                  <a:gd name="T30" fmla="*/ 64 w 112"/>
                  <a:gd name="T31" fmla="*/ 6 h 48"/>
                  <a:gd name="T32" fmla="*/ 46 w 112"/>
                  <a:gd name="T33" fmla="*/ 14 h 48"/>
                  <a:gd name="T34" fmla="*/ 50 w 112"/>
                  <a:gd name="T35" fmla="*/ 20 h 48"/>
                  <a:gd name="T36" fmla="*/ 48 w 112"/>
                  <a:gd name="T37" fmla="*/ 22 h 48"/>
                  <a:gd name="T38" fmla="*/ 48 w 112"/>
                  <a:gd name="T39" fmla="*/ 26 h 48"/>
                  <a:gd name="T40" fmla="*/ 44 w 112"/>
                  <a:gd name="T41" fmla="*/ 24 h 48"/>
                  <a:gd name="T42" fmla="*/ 36 w 112"/>
                  <a:gd name="T43" fmla="*/ 24 h 48"/>
                  <a:gd name="T44" fmla="*/ 34 w 112"/>
                  <a:gd name="T45" fmla="*/ 26 h 48"/>
                  <a:gd name="T46" fmla="*/ 24 w 112"/>
                  <a:gd name="T47" fmla="*/ 28 h 48"/>
                  <a:gd name="T48" fmla="*/ 18 w 112"/>
                  <a:gd name="T49" fmla="*/ 28 h 48"/>
                  <a:gd name="T50" fmla="*/ 10 w 112"/>
                  <a:gd name="T51" fmla="*/ 28 h 48"/>
                  <a:gd name="T52" fmla="*/ 8 w 112"/>
                  <a:gd name="T53" fmla="*/ 30 h 48"/>
                  <a:gd name="T54" fmla="*/ 2 w 112"/>
                  <a:gd name="T55" fmla="*/ 30 h 48"/>
                  <a:gd name="T56" fmla="*/ 0 w 112"/>
                  <a:gd name="T57" fmla="*/ 32 h 48"/>
                  <a:gd name="T58" fmla="*/ 0 w 112"/>
                  <a:gd name="T59" fmla="*/ 34 h 48"/>
                  <a:gd name="T60" fmla="*/ 2 w 112"/>
                  <a:gd name="T61" fmla="*/ 36 h 48"/>
                  <a:gd name="T62" fmla="*/ 6 w 112"/>
                  <a:gd name="T63" fmla="*/ 40 h 48"/>
                  <a:gd name="T64" fmla="*/ 10 w 112"/>
                  <a:gd name="T65" fmla="*/ 38 h 48"/>
                  <a:gd name="T66" fmla="*/ 18 w 112"/>
                  <a:gd name="T67" fmla="*/ 42 h 48"/>
                  <a:gd name="T68" fmla="*/ 22 w 112"/>
                  <a:gd name="T69" fmla="*/ 38 h 48"/>
                  <a:gd name="T70" fmla="*/ 36 w 112"/>
                  <a:gd name="T71" fmla="*/ 38 h 48"/>
                  <a:gd name="T72" fmla="*/ 42 w 112"/>
                  <a:gd name="T73" fmla="*/ 44 h 48"/>
                  <a:gd name="T74" fmla="*/ 62 w 112"/>
                  <a:gd name="T75" fmla="*/ 48 h 48"/>
                  <a:gd name="T76" fmla="*/ 74 w 112"/>
                  <a:gd name="T77" fmla="*/ 48 h 48"/>
                  <a:gd name="T78" fmla="*/ 80 w 112"/>
                  <a:gd name="T7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48">
                    <a:moveTo>
                      <a:pt x="80" y="44"/>
                    </a:moveTo>
                    <a:lnTo>
                      <a:pt x="94" y="42"/>
                    </a:lnTo>
                    <a:lnTo>
                      <a:pt x="96" y="42"/>
                    </a:lnTo>
                    <a:lnTo>
                      <a:pt x="98" y="40"/>
                    </a:lnTo>
                    <a:lnTo>
                      <a:pt x="102" y="36"/>
                    </a:lnTo>
                    <a:lnTo>
                      <a:pt x="104" y="28"/>
                    </a:lnTo>
                    <a:lnTo>
                      <a:pt x="112" y="24"/>
                    </a:lnTo>
                    <a:lnTo>
                      <a:pt x="112" y="18"/>
                    </a:lnTo>
                    <a:lnTo>
                      <a:pt x="108" y="10"/>
                    </a:lnTo>
                    <a:lnTo>
                      <a:pt x="108" y="4"/>
                    </a:lnTo>
                    <a:lnTo>
                      <a:pt x="102" y="2"/>
                    </a:lnTo>
                    <a:lnTo>
                      <a:pt x="98" y="2"/>
                    </a:lnTo>
                    <a:lnTo>
                      <a:pt x="82" y="0"/>
                    </a:lnTo>
                    <a:lnTo>
                      <a:pt x="78" y="4"/>
                    </a:lnTo>
                    <a:lnTo>
                      <a:pt x="74" y="6"/>
                    </a:lnTo>
                    <a:lnTo>
                      <a:pt x="64" y="6"/>
                    </a:lnTo>
                    <a:lnTo>
                      <a:pt x="46" y="14"/>
                    </a:lnTo>
                    <a:lnTo>
                      <a:pt x="50" y="20"/>
                    </a:lnTo>
                    <a:lnTo>
                      <a:pt x="48" y="22"/>
                    </a:lnTo>
                    <a:lnTo>
                      <a:pt x="48" y="26"/>
                    </a:lnTo>
                    <a:lnTo>
                      <a:pt x="44" y="24"/>
                    </a:lnTo>
                    <a:lnTo>
                      <a:pt x="36" y="24"/>
                    </a:lnTo>
                    <a:lnTo>
                      <a:pt x="34" y="26"/>
                    </a:lnTo>
                    <a:lnTo>
                      <a:pt x="24" y="28"/>
                    </a:lnTo>
                    <a:lnTo>
                      <a:pt x="18" y="28"/>
                    </a:lnTo>
                    <a:lnTo>
                      <a:pt x="10" y="28"/>
                    </a:lnTo>
                    <a:lnTo>
                      <a:pt x="8" y="30"/>
                    </a:lnTo>
                    <a:lnTo>
                      <a:pt x="2" y="30"/>
                    </a:lnTo>
                    <a:lnTo>
                      <a:pt x="0" y="32"/>
                    </a:lnTo>
                    <a:lnTo>
                      <a:pt x="0" y="34"/>
                    </a:lnTo>
                    <a:lnTo>
                      <a:pt x="2" y="36"/>
                    </a:lnTo>
                    <a:lnTo>
                      <a:pt x="6" y="40"/>
                    </a:lnTo>
                    <a:lnTo>
                      <a:pt x="10" y="38"/>
                    </a:lnTo>
                    <a:lnTo>
                      <a:pt x="18" y="42"/>
                    </a:lnTo>
                    <a:lnTo>
                      <a:pt x="22" y="38"/>
                    </a:lnTo>
                    <a:lnTo>
                      <a:pt x="36" y="38"/>
                    </a:lnTo>
                    <a:lnTo>
                      <a:pt x="42" y="44"/>
                    </a:lnTo>
                    <a:lnTo>
                      <a:pt x="62" y="48"/>
                    </a:lnTo>
                    <a:lnTo>
                      <a:pt x="74" y="48"/>
                    </a:lnTo>
                    <a:lnTo>
                      <a:pt x="80" y="4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8" name="Freeform 75"/>
              <p:cNvSpPr>
                <a:spLocks/>
              </p:cNvSpPr>
              <p:nvPr/>
            </p:nvSpPr>
            <p:spPr bwMode="auto">
              <a:xfrm>
                <a:off x="4541804" y="1654207"/>
                <a:ext cx="108445" cy="48906"/>
              </a:xfrm>
              <a:custGeom>
                <a:avLst/>
                <a:gdLst>
                  <a:gd name="T0" fmla="*/ 42 w 102"/>
                  <a:gd name="T1" fmla="*/ 44 h 46"/>
                  <a:gd name="T2" fmla="*/ 46 w 102"/>
                  <a:gd name="T3" fmla="*/ 40 h 46"/>
                  <a:gd name="T4" fmla="*/ 62 w 102"/>
                  <a:gd name="T5" fmla="*/ 42 h 46"/>
                  <a:gd name="T6" fmla="*/ 66 w 102"/>
                  <a:gd name="T7" fmla="*/ 42 h 46"/>
                  <a:gd name="T8" fmla="*/ 72 w 102"/>
                  <a:gd name="T9" fmla="*/ 44 h 46"/>
                  <a:gd name="T10" fmla="*/ 76 w 102"/>
                  <a:gd name="T11" fmla="*/ 42 h 46"/>
                  <a:gd name="T12" fmla="*/ 84 w 102"/>
                  <a:gd name="T13" fmla="*/ 42 h 46"/>
                  <a:gd name="T14" fmla="*/ 92 w 102"/>
                  <a:gd name="T15" fmla="*/ 32 h 46"/>
                  <a:gd name="T16" fmla="*/ 102 w 102"/>
                  <a:gd name="T17" fmla="*/ 30 h 46"/>
                  <a:gd name="T18" fmla="*/ 102 w 102"/>
                  <a:gd name="T19" fmla="*/ 28 h 46"/>
                  <a:gd name="T20" fmla="*/ 96 w 102"/>
                  <a:gd name="T21" fmla="*/ 20 h 46"/>
                  <a:gd name="T22" fmla="*/ 84 w 102"/>
                  <a:gd name="T23" fmla="*/ 16 h 46"/>
                  <a:gd name="T24" fmla="*/ 84 w 102"/>
                  <a:gd name="T25" fmla="*/ 14 h 46"/>
                  <a:gd name="T26" fmla="*/ 72 w 102"/>
                  <a:gd name="T27" fmla="*/ 12 h 46"/>
                  <a:gd name="T28" fmla="*/ 68 w 102"/>
                  <a:gd name="T29" fmla="*/ 16 h 46"/>
                  <a:gd name="T30" fmla="*/ 58 w 102"/>
                  <a:gd name="T31" fmla="*/ 6 h 46"/>
                  <a:gd name="T32" fmla="*/ 48 w 102"/>
                  <a:gd name="T33" fmla="*/ 4 h 46"/>
                  <a:gd name="T34" fmla="*/ 46 w 102"/>
                  <a:gd name="T35" fmla="*/ 2 h 46"/>
                  <a:gd name="T36" fmla="*/ 40 w 102"/>
                  <a:gd name="T37" fmla="*/ 2 h 46"/>
                  <a:gd name="T38" fmla="*/ 32 w 102"/>
                  <a:gd name="T39" fmla="*/ 0 h 46"/>
                  <a:gd name="T40" fmla="*/ 30 w 102"/>
                  <a:gd name="T41" fmla="*/ 4 h 46"/>
                  <a:gd name="T42" fmla="*/ 18 w 102"/>
                  <a:gd name="T43" fmla="*/ 6 h 46"/>
                  <a:gd name="T44" fmla="*/ 0 w 102"/>
                  <a:gd name="T45" fmla="*/ 14 h 46"/>
                  <a:gd name="T46" fmla="*/ 4 w 102"/>
                  <a:gd name="T47" fmla="*/ 20 h 46"/>
                  <a:gd name="T48" fmla="*/ 4 w 102"/>
                  <a:gd name="T49" fmla="*/ 24 h 46"/>
                  <a:gd name="T50" fmla="*/ 8 w 102"/>
                  <a:gd name="T51" fmla="*/ 30 h 46"/>
                  <a:gd name="T52" fmla="*/ 12 w 102"/>
                  <a:gd name="T53" fmla="*/ 32 h 46"/>
                  <a:gd name="T54" fmla="*/ 18 w 102"/>
                  <a:gd name="T55" fmla="*/ 38 h 46"/>
                  <a:gd name="T56" fmla="*/ 24 w 102"/>
                  <a:gd name="T57" fmla="*/ 40 h 46"/>
                  <a:gd name="T58" fmla="*/ 28 w 102"/>
                  <a:gd name="T59" fmla="*/ 46 h 46"/>
                  <a:gd name="T60" fmla="*/ 38 w 102"/>
                  <a:gd name="T61" fmla="*/ 46 h 46"/>
                  <a:gd name="T62" fmla="*/ 42 w 102"/>
                  <a:gd name="T6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46">
                    <a:moveTo>
                      <a:pt x="42" y="44"/>
                    </a:moveTo>
                    <a:lnTo>
                      <a:pt x="46" y="40"/>
                    </a:lnTo>
                    <a:lnTo>
                      <a:pt x="62" y="42"/>
                    </a:lnTo>
                    <a:lnTo>
                      <a:pt x="66" y="42"/>
                    </a:lnTo>
                    <a:lnTo>
                      <a:pt x="72" y="44"/>
                    </a:lnTo>
                    <a:lnTo>
                      <a:pt x="76" y="42"/>
                    </a:lnTo>
                    <a:lnTo>
                      <a:pt x="84" y="42"/>
                    </a:lnTo>
                    <a:lnTo>
                      <a:pt x="92" y="32"/>
                    </a:lnTo>
                    <a:lnTo>
                      <a:pt x="102" y="30"/>
                    </a:lnTo>
                    <a:lnTo>
                      <a:pt x="102" y="28"/>
                    </a:lnTo>
                    <a:lnTo>
                      <a:pt x="96" y="20"/>
                    </a:lnTo>
                    <a:lnTo>
                      <a:pt x="84" y="16"/>
                    </a:lnTo>
                    <a:lnTo>
                      <a:pt x="84" y="14"/>
                    </a:lnTo>
                    <a:lnTo>
                      <a:pt x="72" y="12"/>
                    </a:lnTo>
                    <a:lnTo>
                      <a:pt x="68" y="16"/>
                    </a:lnTo>
                    <a:lnTo>
                      <a:pt x="58" y="6"/>
                    </a:lnTo>
                    <a:lnTo>
                      <a:pt x="48" y="4"/>
                    </a:lnTo>
                    <a:lnTo>
                      <a:pt x="46" y="2"/>
                    </a:lnTo>
                    <a:lnTo>
                      <a:pt x="40" y="2"/>
                    </a:lnTo>
                    <a:lnTo>
                      <a:pt x="32" y="0"/>
                    </a:lnTo>
                    <a:lnTo>
                      <a:pt x="30" y="4"/>
                    </a:lnTo>
                    <a:lnTo>
                      <a:pt x="18" y="6"/>
                    </a:lnTo>
                    <a:lnTo>
                      <a:pt x="0" y="14"/>
                    </a:lnTo>
                    <a:lnTo>
                      <a:pt x="4" y="20"/>
                    </a:lnTo>
                    <a:lnTo>
                      <a:pt x="4" y="24"/>
                    </a:lnTo>
                    <a:lnTo>
                      <a:pt x="8" y="30"/>
                    </a:lnTo>
                    <a:lnTo>
                      <a:pt x="12" y="32"/>
                    </a:lnTo>
                    <a:lnTo>
                      <a:pt x="18" y="38"/>
                    </a:lnTo>
                    <a:lnTo>
                      <a:pt x="24" y="40"/>
                    </a:lnTo>
                    <a:lnTo>
                      <a:pt x="28" y="46"/>
                    </a:lnTo>
                    <a:lnTo>
                      <a:pt x="38" y="46"/>
                    </a:lnTo>
                    <a:lnTo>
                      <a:pt x="42" y="4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29" name="Freeform 76"/>
              <p:cNvSpPr>
                <a:spLocks/>
              </p:cNvSpPr>
              <p:nvPr/>
            </p:nvSpPr>
            <p:spPr bwMode="auto">
              <a:xfrm>
                <a:off x="4571572" y="1577659"/>
                <a:ext cx="161604" cy="114823"/>
              </a:xfrm>
              <a:custGeom>
                <a:avLst/>
                <a:gdLst>
                  <a:gd name="T0" fmla="*/ 6 w 152"/>
                  <a:gd name="T1" fmla="*/ 44 h 108"/>
                  <a:gd name="T2" fmla="*/ 8 w 152"/>
                  <a:gd name="T3" fmla="*/ 56 h 108"/>
                  <a:gd name="T4" fmla="*/ 12 w 152"/>
                  <a:gd name="T5" fmla="*/ 74 h 108"/>
                  <a:gd name="T6" fmla="*/ 20 w 152"/>
                  <a:gd name="T7" fmla="*/ 76 h 108"/>
                  <a:gd name="T8" fmla="*/ 40 w 152"/>
                  <a:gd name="T9" fmla="*/ 88 h 108"/>
                  <a:gd name="T10" fmla="*/ 56 w 152"/>
                  <a:gd name="T11" fmla="*/ 86 h 108"/>
                  <a:gd name="T12" fmla="*/ 68 w 152"/>
                  <a:gd name="T13" fmla="*/ 92 h 108"/>
                  <a:gd name="T14" fmla="*/ 74 w 152"/>
                  <a:gd name="T15" fmla="*/ 102 h 108"/>
                  <a:gd name="T16" fmla="*/ 86 w 152"/>
                  <a:gd name="T17" fmla="*/ 102 h 108"/>
                  <a:gd name="T18" fmla="*/ 100 w 152"/>
                  <a:gd name="T19" fmla="*/ 102 h 108"/>
                  <a:gd name="T20" fmla="*/ 120 w 152"/>
                  <a:gd name="T21" fmla="*/ 102 h 108"/>
                  <a:gd name="T22" fmla="*/ 130 w 152"/>
                  <a:gd name="T23" fmla="*/ 108 h 108"/>
                  <a:gd name="T24" fmla="*/ 130 w 152"/>
                  <a:gd name="T25" fmla="*/ 100 h 108"/>
                  <a:gd name="T26" fmla="*/ 150 w 152"/>
                  <a:gd name="T27" fmla="*/ 86 h 108"/>
                  <a:gd name="T28" fmla="*/ 146 w 152"/>
                  <a:gd name="T29" fmla="*/ 66 h 108"/>
                  <a:gd name="T30" fmla="*/ 144 w 152"/>
                  <a:gd name="T31" fmla="*/ 52 h 108"/>
                  <a:gd name="T32" fmla="*/ 142 w 152"/>
                  <a:gd name="T33" fmla="*/ 38 h 108"/>
                  <a:gd name="T34" fmla="*/ 134 w 152"/>
                  <a:gd name="T35" fmla="*/ 22 h 108"/>
                  <a:gd name="T36" fmla="*/ 124 w 152"/>
                  <a:gd name="T37" fmla="*/ 8 h 108"/>
                  <a:gd name="T38" fmla="*/ 98 w 152"/>
                  <a:gd name="T39" fmla="*/ 10 h 108"/>
                  <a:gd name="T40" fmla="*/ 80 w 152"/>
                  <a:gd name="T41" fmla="*/ 14 h 108"/>
                  <a:gd name="T42" fmla="*/ 76 w 152"/>
                  <a:gd name="T43" fmla="*/ 12 h 108"/>
                  <a:gd name="T44" fmla="*/ 84 w 152"/>
                  <a:gd name="T45" fmla="*/ 6 h 108"/>
                  <a:gd name="T46" fmla="*/ 70 w 152"/>
                  <a:gd name="T47" fmla="*/ 12 h 108"/>
                  <a:gd name="T48" fmla="*/ 64 w 152"/>
                  <a:gd name="T49" fmla="*/ 4 h 108"/>
                  <a:gd name="T50" fmla="*/ 66 w 152"/>
                  <a:gd name="T51" fmla="*/ 2 h 108"/>
                  <a:gd name="T52" fmla="*/ 54 w 152"/>
                  <a:gd name="T53" fmla="*/ 0 h 108"/>
                  <a:gd name="T54" fmla="*/ 34 w 152"/>
                  <a:gd name="T55" fmla="*/ 6 h 108"/>
                  <a:gd name="T56" fmla="*/ 20 w 152"/>
                  <a:gd name="T57" fmla="*/ 12 h 108"/>
                  <a:gd name="T58" fmla="*/ 8 w 152"/>
                  <a:gd name="T59" fmla="*/ 16 h 108"/>
                  <a:gd name="T60" fmla="*/ 6 w 152"/>
                  <a:gd name="T61" fmla="*/ 20 h 108"/>
                  <a:gd name="T62" fmla="*/ 4 w 152"/>
                  <a:gd name="T63"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08">
                    <a:moveTo>
                      <a:pt x="0" y="36"/>
                    </a:moveTo>
                    <a:lnTo>
                      <a:pt x="6" y="44"/>
                    </a:lnTo>
                    <a:lnTo>
                      <a:pt x="10" y="50"/>
                    </a:lnTo>
                    <a:lnTo>
                      <a:pt x="8" y="56"/>
                    </a:lnTo>
                    <a:lnTo>
                      <a:pt x="14" y="64"/>
                    </a:lnTo>
                    <a:lnTo>
                      <a:pt x="12" y="74"/>
                    </a:lnTo>
                    <a:lnTo>
                      <a:pt x="18" y="74"/>
                    </a:lnTo>
                    <a:lnTo>
                      <a:pt x="20" y="76"/>
                    </a:lnTo>
                    <a:lnTo>
                      <a:pt x="30" y="78"/>
                    </a:lnTo>
                    <a:lnTo>
                      <a:pt x="40" y="88"/>
                    </a:lnTo>
                    <a:lnTo>
                      <a:pt x="44" y="84"/>
                    </a:lnTo>
                    <a:lnTo>
                      <a:pt x="56" y="86"/>
                    </a:lnTo>
                    <a:lnTo>
                      <a:pt x="56" y="88"/>
                    </a:lnTo>
                    <a:lnTo>
                      <a:pt x="68" y="92"/>
                    </a:lnTo>
                    <a:lnTo>
                      <a:pt x="74" y="100"/>
                    </a:lnTo>
                    <a:lnTo>
                      <a:pt x="74" y="102"/>
                    </a:lnTo>
                    <a:lnTo>
                      <a:pt x="84" y="100"/>
                    </a:lnTo>
                    <a:lnTo>
                      <a:pt x="86" y="102"/>
                    </a:lnTo>
                    <a:lnTo>
                      <a:pt x="92" y="104"/>
                    </a:lnTo>
                    <a:lnTo>
                      <a:pt x="100" y="102"/>
                    </a:lnTo>
                    <a:lnTo>
                      <a:pt x="110" y="102"/>
                    </a:lnTo>
                    <a:lnTo>
                      <a:pt x="120" y="102"/>
                    </a:lnTo>
                    <a:lnTo>
                      <a:pt x="122" y="106"/>
                    </a:lnTo>
                    <a:lnTo>
                      <a:pt x="130" y="108"/>
                    </a:lnTo>
                    <a:lnTo>
                      <a:pt x="130" y="104"/>
                    </a:lnTo>
                    <a:lnTo>
                      <a:pt x="130" y="100"/>
                    </a:lnTo>
                    <a:lnTo>
                      <a:pt x="142" y="86"/>
                    </a:lnTo>
                    <a:lnTo>
                      <a:pt x="150" y="86"/>
                    </a:lnTo>
                    <a:lnTo>
                      <a:pt x="152" y="80"/>
                    </a:lnTo>
                    <a:lnTo>
                      <a:pt x="146" y="66"/>
                    </a:lnTo>
                    <a:lnTo>
                      <a:pt x="146" y="62"/>
                    </a:lnTo>
                    <a:lnTo>
                      <a:pt x="144" y="52"/>
                    </a:lnTo>
                    <a:lnTo>
                      <a:pt x="138" y="50"/>
                    </a:lnTo>
                    <a:lnTo>
                      <a:pt x="142" y="38"/>
                    </a:lnTo>
                    <a:lnTo>
                      <a:pt x="142" y="28"/>
                    </a:lnTo>
                    <a:lnTo>
                      <a:pt x="134" y="22"/>
                    </a:lnTo>
                    <a:lnTo>
                      <a:pt x="134" y="16"/>
                    </a:lnTo>
                    <a:lnTo>
                      <a:pt x="124" y="8"/>
                    </a:lnTo>
                    <a:lnTo>
                      <a:pt x="112" y="10"/>
                    </a:lnTo>
                    <a:lnTo>
                      <a:pt x="98" y="10"/>
                    </a:lnTo>
                    <a:lnTo>
                      <a:pt x="86" y="8"/>
                    </a:lnTo>
                    <a:lnTo>
                      <a:pt x="80" y="14"/>
                    </a:lnTo>
                    <a:lnTo>
                      <a:pt x="78" y="16"/>
                    </a:lnTo>
                    <a:lnTo>
                      <a:pt x="76" y="12"/>
                    </a:lnTo>
                    <a:lnTo>
                      <a:pt x="86" y="6"/>
                    </a:lnTo>
                    <a:lnTo>
                      <a:pt x="84" y="6"/>
                    </a:lnTo>
                    <a:lnTo>
                      <a:pt x="78" y="10"/>
                    </a:lnTo>
                    <a:lnTo>
                      <a:pt x="70" y="12"/>
                    </a:lnTo>
                    <a:lnTo>
                      <a:pt x="66" y="10"/>
                    </a:lnTo>
                    <a:lnTo>
                      <a:pt x="64" y="4"/>
                    </a:lnTo>
                    <a:lnTo>
                      <a:pt x="68" y="6"/>
                    </a:lnTo>
                    <a:lnTo>
                      <a:pt x="66" y="2"/>
                    </a:lnTo>
                    <a:lnTo>
                      <a:pt x="64" y="2"/>
                    </a:lnTo>
                    <a:lnTo>
                      <a:pt x="54" y="0"/>
                    </a:lnTo>
                    <a:lnTo>
                      <a:pt x="44" y="6"/>
                    </a:lnTo>
                    <a:lnTo>
                      <a:pt x="34" y="6"/>
                    </a:lnTo>
                    <a:lnTo>
                      <a:pt x="30" y="10"/>
                    </a:lnTo>
                    <a:lnTo>
                      <a:pt x="20" y="12"/>
                    </a:lnTo>
                    <a:lnTo>
                      <a:pt x="18" y="14"/>
                    </a:lnTo>
                    <a:lnTo>
                      <a:pt x="8" y="16"/>
                    </a:lnTo>
                    <a:lnTo>
                      <a:pt x="4" y="18"/>
                    </a:lnTo>
                    <a:lnTo>
                      <a:pt x="6" y="20"/>
                    </a:lnTo>
                    <a:lnTo>
                      <a:pt x="2" y="22"/>
                    </a:lnTo>
                    <a:lnTo>
                      <a:pt x="4" y="30"/>
                    </a:lnTo>
                    <a:lnTo>
                      <a:pt x="0" y="3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0" name="Freeform 77"/>
              <p:cNvSpPr>
                <a:spLocks/>
              </p:cNvSpPr>
              <p:nvPr/>
            </p:nvSpPr>
            <p:spPr bwMode="auto">
              <a:xfrm>
                <a:off x="4618352" y="1683976"/>
                <a:ext cx="91434" cy="38275"/>
              </a:xfrm>
              <a:custGeom>
                <a:avLst/>
                <a:gdLst>
                  <a:gd name="T0" fmla="*/ 12 w 86"/>
                  <a:gd name="T1" fmla="*/ 14 h 36"/>
                  <a:gd name="T2" fmla="*/ 4 w 86"/>
                  <a:gd name="T3" fmla="*/ 14 h 36"/>
                  <a:gd name="T4" fmla="*/ 0 w 86"/>
                  <a:gd name="T5" fmla="*/ 16 h 36"/>
                  <a:gd name="T6" fmla="*/ 0 w 86"/>
                  <a:gd name="T7" fmla="*/ 22 h 36"/>
                  <a:gd name="T8" fmla="*/ 4 w 86"/>
                  <a:gd name="T9" fmla="*/ 30 h 36"/>
                  <a:gd name="T10" fmla="*/ 10 w 86"/>
                  <a:gd name="T11" fmla="*/ 30 h 36"/>
                  <a:gd name="T12" fmla="*/ 14 w 86"/>
                  <a:gd name="T13" fmla="*/ 36 h 36"/>
                  <a:gd name="T14" fmla="*/ 30 w 86"/>
                  <a:gd name="T15" fmla="*/ 36 h 36"/>
                  <a:gd name="T16" fmla="*/ 32 w 86"/>
                  <a:gd name="T17" fmla="*/ 30 h 36"/>
                  <a:gd name="T18" fmla="*/ 42 w 86"/>
                  <a:gd name="T19" fmla="*/ 26 h 36"/>
                  <a:gd name="T20" fmla="*/ 52 w 86"/>
                  <a:gd name="T21" fmla="*/ 28 h 36"/>
                  <a:gd name="T22" fmla="*/ 58 w 86"/>
                  <a:gd name="T23" fmla="*/ 18 h 36"/>
                  <a:gd name="T24" fmla="*/ 64 w 86"/>
                  <a:gd name="T25" fmla="*/ 20 h 36"/>
                  <a:gd name="T26" fmla="*/ 72 w 86"/>
                  <a:gd name="T27" fmla="*/ 18 h 36"/>
                  <a:gd name="T28" fmla="*/ 74 w 86"/>
                  <a:gd name="T29" fmla="*/ 22 h 36"/>
                  <a:gd name="T30" fmla="*/ 82 w 86"/>
                  <a:gd name="T31" fmla="*/ 22 h 36"/>
                  <a:gd name="T32" fmla="*/ 84 w 86"/>
                  <a:gd name="T33" fmla="*/ 14 h 36"/>
                  <a:gd name="T34" fmla="*/ 86 w 86"/>
                  <a:gd name="T35" fmla="*/ 8 h 36"/>
                  <a:gd name="T36" fmla="*/ 78 w 86"/>
                  <a:gd name="T37" fmla="*/ 6 h 36"/>
                  <a:gd name="T38" fmla="*/ 76 w 86"/>
                  <a:gd name="T39" fmla="*/ 2 h 36"/>
                  <a:gd name="T40" fmla="*/ 66 w 86"/>
                  <a:gd name="T41" fmla="*/ 2 h 36"/>
                  <a:gd name="T42" fmla="*/ 56 w 86"/>
                  <a:gd name="T43" fmla="*/ 2 h 36"/>
                  <a:gd name="T44" fmla="*/ 48 w 86"/>
                  <a:gd name="T45" fmla="*/ 4 h 36"/>
                  <a:gd name="T46" fmla="*/ 42 w 86"/>
                  <a:gd name="T47" fmla="*/ 2 h 36"/>
                  <a:gd name="T48" fmla="*/ 40 w 86"/>
                  <a:gd name="T49" fmla="*/ 0 h 36"/>
                  <a:gd name="T50" fmla="*/ 30 w 86"/>
                  <a:gd name="T51" fmla="*/ 2 h 36"/>
                  <a:gd name="T52" fmla="*/ 20 w 86"/>
                  <a:gd name="T53" fmla="*/ 4 h 36"/>
                  <a:gd name="T54" fmla="*/ 12 w 86"/>
                  <a:gd name="T55"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36">
                    <a:moveTo>
                      <a:pt x="12" y="14"/>
                    </a:moveTo>
                    <a:lnTo>
                      <a:pt x="4" y="14"/>
                    </a:lnTo>
                    <a:lnTo>
                      <a:pt x="0" y="16"/>
                    </a:lnTo>
                    <a:lnTo>
                      <a:pt x="0" y="22"/>
                    </a:lnTo>
                    <a:lnTo>
                      <a:pt x="4" y="30"/>
                    </a:lnTo>
                    <a:lnTo>
                      <a:pt x="10" y="30"/>
                    </a:lnTo>
                    <a:lnTo>
                      <a:pt x="14" y="36"/>
                    </a:lnTo>
                    <a:lnTo>
                      <a:pt x="30" y="36"/>
                    </a:lnTo>
                    <a:lnTo>
                      <a:pt x="32" y="30"/>
                    </a:lnTo>
                    <a:lnTo>
                      <a:pt x="42" y="26"/>
                    </a:lnTo>
                    <a:lnTo>
                      <a:pt x="52" y="28"/>
                    </a:lnTo>
                    <a:lnTo>
                      <a:pt x="58" y="18"/>
                    </a:lnTo>
                    <a:lnTo>
                      <a:pt x="64" y="20"/>
                    </a:lnTo>
                    <a:lnTo>
                      <a:pt x="72" y="18"/>
                    </a:lnTo>
                    <a:lnTo>
                      <a:pt x="74" y="22"/>
                    </a:lnTo>
                    <a:lnTo>
                      <a:pt x="82" y="22"/>
                    </a:lnTo>
                    <a:lnTo>
                      <a:pt x="84" y="14"/>
                    </a:lnTo>
                    <a:lnTo>
                      <a:pt x="86" y="8"/>
                    </a:lnTo>
                    <a:lnTo>
                      <a:pt x="78" y="6"/>
                    </a:lnTo>
                    <a:lnTo>
                      <a:pt x="76" y="2"/>
                    </a:lnTo>
                    <a:lnTo>
                      <a:pt x="66" y="2"/>
                    </a:lnTo>
                    <a:lnTo>
                      <a:pt x="56" y="2"/>
                    </a:lnTo>
                    <a:lnTo>
                      <a:pt x="48" y="4"/>
                    </a:lnTo>
                    <a:lnTo>
                      <a:pt x="42" y="2"/>
                    </a:lnTo>
                    <a:lnTo>
                      <a:pt x="40" y="0"/>
                    </a:lnTo>
                    <a:lnTo>
                      <a:pt x="30" y="2"/>
                    </a:lnTo>
                    <a:lnTo>
                      <a:pt x="20" y="4"/>
                    </a:lnTo>
                    <a:lnTo>
                      <a:pt x="12" y="1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1" name="Freeform 78"/>
              <p:cNvSpPr>
                <a:spLocks/>
              </p:cNvSpPr>
              <p:nvPr/>
            </p:nvSpPr>
            <p:spPr bwMode="auto">
              <a:xfrm>
                <a:off x="4607721" y="1703113"/>
                <a:ext cx="108445" cy="60601"/>
              </a:xfrm>
              <a:custGeom>
                <a:avLst/>
                <a:gdLst>
                  <a:gd name="T0" fmla="*/ 64 w 102"/>
                  <a:gd name="T1" fmla="*/ 49 h 57"/>
                  <a:gd name="T2" fmla="*/ 76 w 102"/>
                  <a:gd name="T3" fmla="*/ 47 h 57"/>
                  <a:gd name="T4" fmla="*/ 82 w 102"/>
                  <a:gd name="T5" fmla="*/ 36 h 57"/>
                  <a:gd name="T6" fmla="*/ 94 w 102"/>
                  <a:gd name="T7" fmla="*/ 18 h 57"/>
                  <a:gd name="T8" fmla="*/ 98 w 102"/>
                  <a:gd name="T9" fmla="*/ 16 h 57"/>
                  <a:gd name="T10" fmla="*/ 102 w 102"/>
                  <a:gd name="T11" fmla="*/ 12 h 57"/>
                  <a:gd name="T12" fmla="*/ 92 w 102"/>
                  <a:gd name="T13" fmla="*/ 4 h 57"/>
                  <a:gd name="T14" fmla="*/ 84 w 102"/>
                  <a:gd name="T15" fmla="*/ 4 h 57"/>
                  <a:gd name="T16" fmla="*/ 82 w 102"/>
                  <a:gd name="T17" fmla="*/ 0 h 57"/>
                  <a:gd name="T18" fmla="*/ 74 w 102"/>
                  <a:gd name="T19" fmla="*/ 2 h 57"/>
                  <a:gd name="T20" fmla="*/ 68 w 102"/>
                  <a:gd name="T21" fmla="*/ 0 h 57"/>
                  <a:gd name="T22" fmla="*/ 62 w 102"/>
                  <a:gd name="T23" fmla="*/ 10 h 57"/>
                  <a:gd name="T24" fmla="*/ 52 w 102"/>
                  <a:gd name="T25" fmla="*/ 8 h 57"/>
                  <a:gd name="T26" fmla="*/ 42 w 102"/>
                  <a:gd name="T27" fmla="*/ 12 h 57"/>
                  <a:gd name="T28" fmla="*/ 40 w 102"/>
                  <a:gd name="T29" fmla="*/ 18 h 57"/>
                  <a:gd name="T30" fmla="*/ 24 w 102"/>
                  <a:gd name="T31" fmla="*/ 18 h 57"/>
                  <a:gd name="T32" fmla="*/ 20 w 102"/>
                  <a:gd name="T33" fmla="*/ 12 h 57"/>
                  <a:gd name="T34" fmla="*/ 14 w 102"/>
                  <a:gd name="T35" fmla="*/ 12 h 57"/>
                  <a:gd name="T36" fmla="*/ 14 w 102"/>
                  <a:gd name="T37" fmla="*/ 18 h 57"/>
                  <a:gd name="T38" fmla="*/ 6 w 102"/>
                  <a:gd name="T39" fmla="*/ 22 h 57"/>
                  <a:gd name="T40" fmla="*/ 4 w 102"/>
                  <a:gd name="T41" fmla="*/ 30 h 57"/>
                  <a:gd name="T42" fmla="*/ 0 w 102"/>
                  <a:gd name="T43" fmla="*/ 34 h 57"/>
                  <a:gd name="T44" fmla="*/ 4 w 102"/>
                  <a:gd name="T45" fmla="*/ 40 h 57"/>
                  <a:gd name="T46" fmla="*/ 14 w 102"/>
                  <a:gd name="T47" fmla="*/ 47 h 57"/>
                  <a:gd name="T48" fmla="*/ 20 w 102"/>
                  <a:gd name="T49" fmla="*/ 55 h 57"/>
                  <a:gd name="T50" fmla="*/ 36 w 102"/>
                  <a:gd name="T51" fmla="*/ 57 h 57"/>
                  <a:gd name="T52" fmla="*/ 42 w 102"/>
                  <a:gd name="T53" fmla="*/ 55 h 57"/>
                  <a:gd name="T54" fmla="*/ 54 w 102"/>
                  <a:gd name="T55" fmla="*/ 49 h 57"/>
                  <a:gd name="T56" fmla="*/ 64 w 102"/>
                  <a:gd name="T57" fmla="*/ 4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57">
                    <a:moveTo>
                      <a:pt x="64" y="49"/>
                    </a:moveTo>
                    <a:lnTo>
                      <a:pt x="76" y="47"/>
                    </a:lnTo>
                    <a:lnTo>
                      <a:pt x="82" y="36"/>
                    </a:lnTo>
                    <a:lnTo>
                      <a:pt x="94" y="18"/>
                    </a:lnTo>
                    <a:lnTo>
                      <a:pt x="98" y="16"/>
                    </a:lnTo>
                    <a:lnTo>
                      <a:pt x="102" y="12"/>
                    </a:lnTo>
                    <a:lnTo>
                      <a:pt x="92" y="4"/>
                    </a:lnTo>
                    <a:lnTo>
                      <a:pt x="84" y="4"/>
                    </a:lnTo>
                    <a:lnTo>
                      <a:pt x="82" y="0"/>
                    </a:lnTo>
                    <a:lnTo>
                      <a:pt x="74" y="2"/>
                    </a:lnTo>
                    <a:lnTo>
                      <a:pt x="68" y="0"/>
                    </a:lnTo>
                    <a:lnTo>
                      <a:pt x="62" y="10"/>
                    </a:lnTo>
                    <a:lnTo>
                      <a:pt x="52" y="8"/>
                    </a:lnTo>
                    <a:lnTo>
                      <a:pt x="42" y="12"/>
                    </a:lnTo>
                    <a:lnTo>
                      <a:pt x="40" y="18"/>
                    </a:lnTo>
                    <a:lnTo>
                      <a:pt x="24" y="18"/>
                    </a:lnTo>
                    <a:lnTo>
                      <a:pt x="20" y="12"/>
                    </a:lnTo>
                    <a:lnTo>
                      <a:pt x="14" y="12"/>
                    </a:lnTo>
                    <a:lnTo>
                      <a:pt x="14" y="18"/>
                    </a:lnTo>
                    <a:lnTo>
                      <a:pt x="6" y="22"/>
                    </a:lnTo>
                    <a:lnTo>
                      <a:pt x="4" y="30"/>
                    </a:lnTo>
                    <a:lnTo>
                      <a:pt x="0" y="34"/>
                    </a:lnTo>
                    <a:lnTo>
                      <a:pt x="4" y="40"/>
                    </a:lnTo>
                    <a:lnTo>
                      <a:pt x="14" y="47"/>
                    </a:lnTo>
                    <a:lnTo>
                      <a:pt x="20" y="55"/>
                    </a:lnTo>
                    <a:lnTo>
                      <a:pt x="36" y="57"/>
                    </a:lnTo>
                    <a:lnTo>
                      <a:pt x="42" y="55"/>
                    </a:lnTo>
                    <a:lnTo>
                      <a:pt x="54" y="49"/>
                    </a:lnTo>
                    <a:lnTo>
                      <a:pt x="64" y="4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2" name="Freeform 79"/>
              <p:cNvSpPr>
                <a:spLocks/>
              </p:cNvSpPr>
              <p:nvPr/>
            </p:nvSpPr>
            <p:spPr bwMode="auto">
              <a:xfrm>
                <a:off x="4565193" y="1739262"/>
                <a:ext cx="46780" cy="28706"/>
              </a:xfrm>
              <a:custGeom>
                <a:avLst/>
                <a:gdLst>
                  <a:gd name="T0" fmla="*/ 38 w 44"/>
                  <a:gd name="T1" fmla="*/ 2 h 27"/>
                  <a:gd name="T2" fmla="*/ 36 w 44"/>
                  <a:gd name="T3" fmla="*/ 2 h 27"/>
                  <a:gd name="T4" fmla="*/ 22 w 44"/>
                  <a:gd name="T5" fmla="*/ 4 h 27"/>
                  <a:gd name="T6" fmla="*/ 16 w 44"/>
                  <a:gd name="T7" fmla="*/ 8 h 27"/>
                  <a:gd name="T8" fmla="*/ 4 w 44"/>
                  <a:gd name="T9" fmla="*/ 8 h 27"/>
                  <a:gd name="T10" fmla="*/ 0 w 44"/>
                  <a:gd name="T11" fmla="*/ 13 h 27"/>
                  <a:gd name="T12" fmla="*/ 4 w 44"/>
                  <a:gd name="T13" fmla="*/ 23 h 27"/>
                  <a:gd name="T14" fmla="*/ 4 w 44"/>
                  <a:gd name="T15" fmla="*/ 27 h 27"/>
                  <a:gd name="T16" fmla="*/ 14 w 44"/>
                  <a:gd name="T17" fmla="*/ 27 h 27"/>
                  <a:gd name="T18" fmla="*/ 20 w 44"/>
                  <a:gd name="T19" fmla="*/ 27 h 27"/>
                  <a:gd name="T20" fmla="*/ 28 w 44"/>
                  <a:gd name="T21" fmla="*/ 27 h 27"/>
                  <a:gd name="T22" fmla="*/ 28 w 44"/>
                  <a:gd name="T23" fmla="*/ 23 h 27"/>
                  <a:gd name="T24" fmla="*/ 34 w 44"/>
                  <a:gd name="T25" fmla="*/ 19 h 27"/>
                  <a:gd name="T26" fmla="*/ 32 w 44"/>
                  <a:gd name="T27" fmla="*/ 13 h 27"/>
                  <a:gd name="T28" fmla="*/ 42 w 44"/>
                  <a:gd name="T29" fmla="*/ 8 h 27"/>
                  <a:gd name="T30" fmla="*/ 44 w 44"/>
                  <a:gd name="T31" fmla="*/ 6 h 27"/>
                  <a:gd name="T32" fmla="*/ 40 w 44"/>
                  <a:gd name="T33" fmla="*/ 0 h 27"/>
                  <a:gd name="T34" fmla="*/ 38 w 44"/>
                  <a:gd name="T3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27">
                    <a:moveTo>
                      <a:pt x="38" y="2"/>
                    </a:moveTo>
                    <a:lnTo>
                      <a:pt x="36" y="2"/>
                    </a:lnTo>
                    <a:lnTo>
                      <a:pt x="22" y="4"/>
                    </a:lnTo>
                    <a:lnTo>
                      <a:pt x="16" y="8"/>
                    </a:lnTo>
                    <a:lnTo>
                      <a:pt x="4" y="8"/>
                    </a:lnTo>
                    <a:lnTo>
                      <a:pt x="0" y="13"/>
                    </a:lnTo>
                    <a:lnTo>
                      <a:pt x="4" y="23"/>
                    </a:lnTo>
                    <a:lnTo>
                      <a:pt x="4" y="27"/>
                    </a:lnTo>
                    <a:lnTo>
                      <a:pt x="14" y="27"/>
                    </a:lnTo>
                    <a:lnTo>
                      <a:pt x="20" y="27"/>
                    </a:lnTo>
                    <a:lnTo>
                      <a:pt x="28" y="27"/>
                    </a:lnTo>
                    <a:lnTo>
                      <a:pt x="28" y="23"/>
                    </a:lnTo>
                    <a:lnTo>
                      <a:pt x="34" y="19"/>
                    </a:lnTo>
                    <a:lnTo>
                      <a:pt x="32" y="13"/>
                    </a:lnTo>
                    <a:lnTo>
                      <a:pt x="42" y="8"/>
                    </a:lnTo>
                    <a:lnTo>
                      <a:pt x="44" y="6"/>
                    </a:lnTo>
                    <a:lnTo>
                      <a:pt x="40" y="0"/>
                    </a:lnTo>
                    <a:lnTo>
                      <a:pt x="38" y="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3" name="Freeform 80"/>
              <p:cNvSpPr>
                <a:spLocks noEditPoints="1"/>
              </p:cNvSpPr>
              <p:nvPr/>
            </p:nvSpPr>
            <p:spPr bwMode="auto">
              <a:xfrm>
                <a:off x="4565193" y="1745640"/>
                <a:ext cx="93560" cy="83991"/>
              </a:xfrm>
              <a:custGeom>
                <a:avLst/>
                <a:gdLst>
                  <a:gd name="T0" fmla="*/ 22 w 88"/>
                  <a:gd name="T1" fmla="*/ 41 h 79"/>
                  <a:gd name="T2" fmla="*/ 28 w 88"/>
                  <a:gd name="T3" fmla="*/ 45 h 79"/>
                  <a:gd name="T4" fmla="*/ 26 w 88"/>
                  <a:gd name="T5" fmla="*/ 53 h 79"/>
                  <a:gd name="T6" fmla="*/ 22 w 88"/>
                  <a:gd name="T7" fmla="*/ 47 h 79"/>
                  <a:gd name="T8" fmla="*/ 22 w 88"/>
                  <a:gd name="T9" fmla="*/ 49 h 79"/>
                  <a:gd name="T10" fmla="*/ 16 w 88"/>
                  <a:gd name="T11" fmla="*/ 35 h 79"/>
                  <a:gd name="T12" fmla="*/ 12 w 88"/>
                  <a:gd name="T13" fmla="*/ 29 h 79"/>
                  <a:gd name="T14" fmla="*/ 16 w 88"/>
                  <a:gd name="T15" fmla="*/ 41 h 79"/>
                  <a:gd name="T16" fmla="*/ 20 w 88"/>
                  <a:gd name="T17" fmla="*/ 35 h 79"/>
                  <a:gd name="T18" fmla="*/ 22 w 88"/>
                  <a:gd name="T19" fmla="*/ 33 h 79"/>
                  <a:gd name="T20" fmla="*/ 16 w 88"/>
                  <a:gd name="T21" fmla="*/ 31 h 79"/>
                  <a:gd name="T22" fmla="*/ 50 w 88"/>
                  <a:gd name="T23" fmla="*/ 67 h 79"/>
                  <a:gd name="T24" fmla="*/ 50 w 88"/>
                  <a:gd name="T25" fmla="*/ 65 h 79"/>
                  <a:gd name="T26" fmla="*/ 46 w 88"/>
                  <a:gd name="T27" fmla="*/ 65 h 79"/>
                  <a:gd name="T28" fmla="*/ 50 w 88"/>
                  <a:gd name="T29" fmla="*/ 71 h 79"/>
                  <a:gd name="T30" fmla="*/ 58 w 88"/>
                  <a:gd name="T31" fmla="*/ 71 h 79"/>
                  <a:gd name="T32" fmla="*/ 54 w 88"/>
                  <a:gd name="T33" fmla="*/ 69 h 79"/>
                  <a:gd name="T34" fmla="*/ 50 w 88"/>
                  <a:gd name="T35" fmla="*/ 71 h 79"/>
                  <a:gd name="T36" fmla="*/ 56 w 88"/>
                  <a:gd name="T37" fmla="*/ 75 h 79"/>
                  <a:gd name="T38" fmla="*/ 62 w 88"/>
                  <a:gd name="T39" fmla="*/ 75 h 79"/>
                  <a:gd name="T40" fmla="*/ 74 w 88"/>
                  <a:gd name="T41" fmla="*/ 75 h 79"/>
                  <a:gd name="T42" fmla="*/ 68 w 88"/>
                  <a:gd name="T43" fmla="*/ 73 h 79"/>
                  <a:gd name="T44" fmla="*/ 62 w 88"/>
                  <a:gd name="T45" fmla="*/ 73 h 79"/>
                  <a:gd name="T46" fmla="*/ 74 w 88"/>
                  <a:gd name="T47" fmla="*/ 77 h 79"/>
                  <a:gd name="T48" fmla="*/ 78 w 88"/>
                  <a:gd name="T49" fmla="*/ 75 h 79"/>
                  <a:gd name="T50" fmla="*/ 56 w 88"/>
                  <a:gd name="T51" fmla="*/ 59 h 79"/>
                  <a:gd name="T52" fmla="*/ 38 w 88"/>
                  <a:gd name="T53" fmla="*/ 35 h 79"/>
                  <a:gd name="T54" fmla="*/ 36 w 88"/>
                  <a:gd name="T55" fmla="*/ 27 h 79"/>
                  <a:gd name="T56" fmla="*/ 42 w 88"/>
                  <a:gd name="T57" fmla="*/ 31 h 79"/>
                  <a:gd name="T58" fmla="*/ 54 w 88"/>
                  <a:gd name="T59" fmla="*/ 27 h 79"/>
                  <a:gd name="T60" fmla="*/ 66 w 88"/>
                  <a:gd name="T61" fmla="*/ 29 h 79"/>
                  <a:gd name="T62" fmla="*/ 80 w 88"/>
                  <a:gd name="T63" fmla="*/ 31 h 79"/>
                  <a:gd name="T64" fmla="*/ 88 w 88"/>
                  <a:gd name="T65" fmla="*/ 25 h 79"/>
                  <a:gd name="T66" fmla="*/ 76 w 88"/>
                  <a:gd name="T67" fmla="*/ 17 h 79"/>
                  <a:gd name="T68" fmla="*/ 54 w 88"/>
                  <a:gd name="T69" fmla="*/ 7 h 79"/>
                  <a:gd name="T70" fmla="*/ 42 w 88"/>
                  <a:gd name="T71" fmla="*/ 2 h 79"/>
                  <a:gd name="T72" fmla="*/ 34 w 88"/>
                  <a:gd name="T73" fmla="*/ 13 h 79"/>
                  <a:gd name="T74" fmla="*/ 28 w 88"/>
                  <a:gd name="T75" fmla="*/ 21 h 79"/>
                  <a:gd name="T76" fmla="*/ 14 w 88"/>
                  <a:gd name="T77" fmla="*/ 21 h 79"/>
                  <a:gd name="T78" fmla="*/ 2 w 88"/>
                  <a:gd name="T79" fmla="*/ 21 h 79"/>
                  <a:gd name="T80" fmla="*/ 0 w 88"/>
                  <a:gd name="T81" fmla="*/ 27 h 79"/>
                  <a:gd name="T82" fmla="*/ 4 w 88"/>
                  <a:gd name="T83" fmla="*/ 35 h 79"/>
                  <a:gd name="T84" fmla="*/ 8 w 88"/>
                  <a:gd name="T85" fmla="*/ 33 h 79"/>
                  <a:gd name="T86" fmla="*/ 12 w 88"/>
                  <a:gd name="T87" fmla="*/ 25 h 79"/>
                  <a:gd name="T88" fmla="*/ 16 w 88"/>
                  <a:gd name="T89" fmla="*/ 27 h 79"/>
                  <a:gd name="T90" fmla="*/ 24 w 88"/>
                  <a:gd name="T91" fmla="*/ 31 h 79"/>
                  <a:gd name="T92" fmla="*/ 28 w 88"/>
                  <a:gd name="T93" fmla="*/ 41 h 79"/>
                  <a:gd name="T94" fmla="*/ 28 w 88"/>
                  <a:gd name="T95" fmla="*/ 47 h 79"/>
                  <a:gd name="T96" fmla="*/ 40 w 88"/>
                  <a:gd name="T97" fmla="*/ 59 h 79"/>
                  <a:gd name="T98" fmla="*/ 48 w 88"/>
                  <a:gd name="T99" fmla="*/ 61 h 79"/>
                  <a:gd name="T100" fmla="*/ 58 w 88"/>
                  <a:gd name="T101" fmla="*/ 67 h 79"/>
                  <a:gd name="T102" fmla="*/ 64 w 88"/>
                  <a:gd name="T103" fmla="*/ 69 h 79"/>
                  <a:gd name="T104" fmla="*/ 56 w 88"/>
                  <a:gd name="T105"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8" h="79">
                    <a:moveTo>
                      <a:pt x="22" y="43"/>
                    </a:moveTo>
                    <a:lnTo>
                      <a:pt x="22" y="41"/>
                    </a:lnTo>
                    <a:lnTo>
                      <a:pt x="24" y="41"/>
                    </a:lnTo>
                    <a:lnTo>
                      <a:pt x="28" y="45"/>
                    </a:lnTo>
                    <a:lnTo>
                      <a:pt x="22" y="43"/>
                    </a:lnTo>
                    <a:close/>
                    <a:moveTo>
                      <a:pt x="26" y="53"/>
                    </a:moveTo>
                    <a:lnTo>
                      <a:pt x="28" y="53"/>
                    </a:lnTo>
                    <a:lnTo>
                      <a:pt x="22" y="47"/>
                    </a:lnTo>
                    <a:lnTo>
                      <a:pt x="22" y="47"/>
                    </a:lnTo>
                    <a:lnTo>
                      <a:pt x="22" y="49"/>
                    </a:lnTo>
                    <a:lnTo>
                      <a:pt x="26" y="53"/>
                    </a:lnTo>
                    <a:close/>
                    <a:moveTo>
                      <a:pt x="16" y="35"/>
                    </a:moveTo>
                    <a:lnTo>
                      <a:pt x="14" y="29"/>
                    </a:lnTo>
                    <a:lnTo>
                      <a:pt x="12" y="29"/>
                    </a:lnTo>
                    <a:lnTo>
                      <a:pt x="12" y="37"/>
                    </a:lnTo>
                    <a:lnTo>
                      <a:pt x="16" y="41"/>
                    </a:lnTo>
                    <a:lnTo>
                      <a:pt x="16" y="35"/>
                    </a:lnTo>
                    <a:close/>
                    <a:moveTo>
                      <a:pt x="20" y="35"/>
                    </a:moveTo>
                    <a:lnTo>
                      <a:pt x="24" y="37"/>
                    </a:lnTo>
                    <a:lnTo>
                      <a:pt x="22" y="33"/>
                    </a:lnTo>
                    <a:lnTo>
                      <a:pt x="18" y="29"/>
                    </a:lnTo>
                    <a:lnTo>
                      <a:pt x="16" y="31"/>
                    </a:lnTo>
                    <a:lnTo>
                      <a:pt x="20" y="35"/>
                    </a:lnTo>
                    <a:close/>
                    <a:moveTo>
                      <a:pt x="50" y="67"/>
                    </a:moveTo>
                    <a:lnTo>
                      <a:pt x="52" y="65"/>
                    </a:lnTo>
                    <a:lnTo>
                      <a:pt x="50" y="65"/>
                    </a:lnTo>
                    <a:lnTo>
                      <a:pt x="48" y="65"/>
                    </a:lnTo>
                    <a:lnTo>
                      <a:pt x="46" y="65"/>
                    </a:lnTo>
                    <a:lnTo>
                      <a:pt x="50" y="67"/>
                    </a:lnTo>
                    <a:close/>
                    <a:moveTo>
                      <a:pt x="50" y="71"/>
                    </a:moveTo>
                    <a:lnTo>
                      <a:pt x="54" y="71"/>
                    </a:lnTo>
                    <a:lnTo>
                      <a:pt x="58" y="71"/>
                    </a:lnTo>
                    <a:lnTo>
                      <a:pt x="58" y="69"/>
                    </a:lnTo>
                    <a:lnTo>
                      <a:pt x="54" y="69"/>
                    </a:lnTo>
                    <a:lnTo>
                      <a:pt x="48" y="69"/>
                    </a:lnTo>
                    <a:lnTo>
                      <a:pt x="50" y="71"/>
                    </a:lnTo>
                    <a:close/>
                    <a:moveTo>
                      <a:pt x="60" y="75"/>
                    </a:moveTo>
                    <a:lnTo>
                      <a:pt x="56" y="75"/>
                    </a:lnTo>
                    <a:lnTo>
                      <a:pt x="60" y="75"/>
                    </a:lnTo>
                    <a:lnTo>
                      <a:pt x="62" y="75"/>
                    </a:lnTo>
                    <a:lnTo>
                      <a:pt x="60" y="75"/>
                    </a:lnTo>
                    <a:close/>
                    <a:moveTo>
                      <a:pt x="74" y="75"/>
                    </a:moveTo>
                    <a:lnTo>
                      <a:pt x="64" y="69"/>
                    </a:lnTo>
                    <a:lnTo>
                      <a:pt x="68" y="73"/>
                    </a:lnTo>
                    <a:lnTo>
                      <a:pt x="62" y="71"/>
                    </a:lnTo>
                    <a:lnTo>
                      <a:pt x="62" y="73"/>
                    </a:lnTo>
                    <a:lnTo>
                      <a:pt x="70" y="75"/>
                    </a:lnTo>
                    <a:lnTo>
                      <a:pt x="74" y="77"/>
                    </a:lnTo>
                    <a:lnTo>
                      <a:pt x="78" y="79"/>
                    </a:lnTo>
                    <a:lnTo>
                      <a:pt x="78" y="75"/>
                    </a:lnTo>
                    <a:lnTo>
                      <a:pt x="74" y="75"/>
                    </a:lnTo>
                    <a:close/>
                    <a:moveTo>
                      <a:pt x="56" y="59"/>
                    </a:moveTo>
                    <a:lnTo>
                      <a:pt x="40" y="43"/>
                    </a:lnTo>
                    <a:lnTo>
                      <a:pt x="38" y="35"/>
                    </a:lnTo>
                    <a:lnTo>
                      <a:pt x="36" y="33"/>
                    </a:lnTo>
                    <a:lnTo>
                      <a:pt x="36" y="27"/>
                    </a:lnTo>
                    <a:lnTo>
                      <a:pt x="38" y="27"/>
                    </a:lnTo>
                    <a:lnTo>
                      <a:pt x="42" y="31"/>
                    </a:lnTo>
                    <a:lnTo>
                      <a:pt x="48" y="27"/>
                    </a:lnTo>
                    <a:lnTo>
                      <a:pt x="54" y="27"/>
                    </a:lnTo>
                    <a:lnTo>
                      <a:pt x="58" y="29"/>
                    </a:lnTo>
                    <a:lnTo>
                      <a:pt x="66" y="29"/>
                    </a:lnTo>
                    <a:lnTo>
                      <a:pt x="74" y="29"/>
                    </a:lnTo>
                    <a:lnTo>
                      <a:pt x="80" y="31"/>
                    </a:lnTo>
                    <a:lnTo>
                      <a:pt x="88" y="31"/>
                    </a:lnTo>
                    <a:lnTo>
                      <a:pt x="88" y="25"/>
                    </a:lnTo>
                    <a:lnTo>
                      <a:pt x="82" y="15"/>
                    </a:lnTo>
                    <a:lnTo>
                      <a:pt x="76" y="17"/>
                    </a:lnTo>
                    <a:lnTo>
                      <a:pt x="60" y="15"/>
                    </a:lnTo>
                    <a:lnTo>
                      <a:pt x="54" y="7"/>
                    </a:lnTo>
                    <a:lnTo>
                      <a:pt x="44" y="0"/>
                    </a:lnTo>
                    <a:lnTo>
                      <a:pt x="42" y="2"/>
                    </a:lnTo>
                    <a:lnTo>
                      <a:pt x="32" y="7"/>
                    </a:lnTo>
                    <a:lnTo>
                      <a:pt x="34" y="13"/>
                    </a:lnTo>
                    <a:lnTo>
                      <a:pt x="28" y="17"/>
                    </a:lnTo>
                    <a:lnTo>
                      <a:pt x="28" y="21"/>
                    </a:lnTo>
                    <a:lnTo>
                      <a:pt x="20" y="21"/>
                    </a:lnTo>
                    <a:lnTo>
                      <a:pt x="14" y="21"/>
                    </a:lnTo>
                    <a:lnTo>
                      <a:pt x="4" y="21"/>
                    </a:lnTo>
                    <a:lnTo>
                      <a:pt x="2" y="21"/>
                    </a:lnTo>
                    <a:lnTo>
                      <a:pt x="0" y="23"/>
                    </a:lnTo>
                    <a:lnTo>
                      <a:pt x="0" y="27"/>
                    </a:lnTo>
                    <a:lnTo>
                      <a:pt x="2" y="31"/>
                    </a:lnTo>
                    <a:lnTo>
                      <a:pt x="4" y="35"/>
                    </a:lnTo>
                    <a:lnTo>
                      <a:pt x="8" y="35"/>
                    </a:lnTo>
                    <a:lnTo>
                      <a:pt x="8" y="33"/>
                    </a:lnTo>
                    <a:lnTo>
                      <a:pt x="10" y="31"/>
                    </a:lnTo>
                    <a:lnTo>
                      <a:pt x="12" y="25"/>
                    </a:lnTo>
                    <a:lnTo>
                      <a:pt x="14" y="25"/>
                    </a:lnTo>
                    <a:lnTo>
                      <a:pt x="16" y="27"/>
                    </a:lnTo>
                    <a:lnTo>
                      <a:pt x="20" y="29"/>
                    </a:lnTo>
                    <a:lnTo>
                      <a:pt x="24" y="31"/>
                    </a:lnTo>
                    <a:lnTo>
                      <a:pt x="26" y="35"/>
                    </a:lnTo>
                    <a:lnTo>
                      <a:pt x="28" y="41"/>
                    </a:lnTo>
                    <a:lnTo>
                      <a:pt x="30" y="45"/>
                    </a:lnTo>
                    <a:lnTo>
                      <a:pt x="28" y="47"/>
                    </a:lnTo>
                    <a:lnTo>
                      <a:pt x="34" y="53"/>
                    </a:lnTo>
                    <a:lnTo>
                      <a:pt x="40" y="59"/>
                    </a:lnTo>
                    <a:lnTo>
                      <a:pt x="44" y="63"/>
                    </a:lnTo>
                    <a:lnTo>
                      <a:pt x="48" y="61"/>
                    </a:lnTo>
                    <a:lnTo>
                      <a:pt x="52" y="63"/>
                    </a:lnTo>
                    <a:lnTo>
                      <a:pt x="58" y="67"/>
                    </a:lnTo>
                    <a:lnTo>
                      <a:pt x="60" y="69"/>
                    </a:lnTo>
                    <a:lnTo>
                      <a:pt x="64" y="69"/>
                    </a:lnTo>
                    <a:lnTo>
                      <a:pt x="62" y="63"/>
                    </a:lnTo>
                    <a:lnTo>
                      <a:pt x="56" y="5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4" name="Freeform 81"/>
              <p:cNvSpPr>
                <a:spLocks/>
              </p:cNvSpPr>
              <p:nvPr/>
            </p:nvSpPr>
            <p:spPr bwMode="auto">
              <a:xfrm>
                <a:off x="4603468" y="1774347"/>
                <a:ext cx="61664" cy="51033"/>
              </a:xfrm>
              <a:custGeom>
                <a:avLst/>
                <a:gdLst>
                  <a:gd name="T0" fmla="*/ 42 w 58"/>
                  <a:gd name="T1" fmla="*/ 48 h 48"/>
                  <a:gd name="T2" fmla="*/ 48 w 58"/>
                  <a:gd name="T3" fmla="*/ 40 h 48"/>
                  <a:gd name="T4" fmla="*/ 52 w 58"/>
                  <a:gd name="T5" fmla="*/ 38 h 48"/>
                  <a:gd name="T6" fmla="*/ 52 w 58"/>
                  <a:gd name="T7" fmla="*/ 34 h 48"/>
                  <a:gd name="T8" fmla="*/ 56 w 58"/>
                  <a:gd name="T9" fmla="*/ 32 h 48"/>
                  <a:gd name="T10" fmla="*/ 58 w 58"/>
                  <a:gd name="T11" fmla="*/ 24 h 48"/>
                  <a:gd name="T12" fmla="*/ 54 w 58"/>
                  <a:gd name="T13" fmla="*/ 14 h 48"/>
                  <a:gd name="T14" fmla="*/ 52 w 58"/>
                  <a:gd name="T15" fmla="*/ 4 h 48"/>
                  <a:gd name="T16" fmla="*/ 44 w 58"/>
                  <a:gd name="T17" fmla="*/ 4 h 48"/>
                  <a:gd name="T18" fmla="*/ 38 w 58"/>
                  <a:gd name="T19" fmla="*/ 2 h 48"/>
                  <a:gd name="T20" fmla="*/ 30 w 58"/>
                  <a:gd name="T21" fmla="*/ 2 h 48"/>
                  <a:gd name="T22" fmla="*/ 22 w 58"/>
                  <a:gd name="T23" fmla="*/ 2 h 48"/>
                  <a:gd name="T24" fmla="*/ 18 w 58"/>
                  <a:gd name="T25" fmla="*/ 0 h 48"/>
                  <a:gd name="T26" fmla="*/ 12 w 58"/>
                  <a:gd name="T27" fmla="*/ 0 h 48"/>
                  <a:gd name="T28" fmla="*/ 6 w 58"/>
                  <a:gd name="T29" fmla="*/ 4 h 48"/>
                  <a:gd name="T30" fmla="*/ 2 w 58"/>
                  <a:gd name="T31" fmla="*/ 0 h 48"/>
                  <a:gd name="T32" fmla="*/ 0 w 58"/>
                  <a:gd name="T33" fmla="*/ 0 h 48"/>
                  <a:gd name="T34" fmla="*/ 0 w 58"/>
                  <a:gd name="T35" fmla="*/ 6 h 48"/>
                  <a:gd name="T36" fmla="*/ 2 w 58"/>
                  <a:gd name="T37" fmla="*/ 8 h 48"/>
                  <a:gd name="T38" fmla="*/ 4 w 58"/>
                  <a:gd name="T39" fmla="*/ 16 h 48"/>
                  <a:gd name="T40" fmla="*/ 20 w 58"/>
                  <a:gd name="T41" fmla="*/ 32 h 48"/>
                  <a:gd name="T42" fmla="*/ 26 w 58"/>
                  <a:gd name="T43" fmla="*/ 36 h 48"/>
                  <a:gd name="T44" fmla="*/ 28 w 58"/>
                  <a:gd name="T45" fmla="*/ 42 h 48"/>
                  <a:gd name="T46" fmla="*/ 38 w 58"/>
                  <a:gd name="T47" fmla="*/ 48 h 48"/>
                  <a:gd name="T48" fmla="*/ 42 w 58"/>
                  <a:gd name="T4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8">
                    <a:moveTo>
                      <a:pt x="42" y="48"/>
                    </a:moveTo>
                    <a:lnTo>
                      <a:pt x="48" y="40"/>
                    </a:lnTo>
                    <a:lnTo>
                      <a:pt x="52" y="38"/>
                    </a:lnTo>
                    <a:lnTo>
                      <a:pt x="52" y="34"/>
                    </a:lnTo>
                    <a:lnTo>
                      <a:pt x="56" y="32"/>
                    </a:lnTo>
                    <a:lnTo>
                      <a:pt x="58" y="24"/>
                    </a:lnTo>
                    <a:lnTo>
                      <a:pt x="54" y="14"/>
                    </a:lnTo>
                    <a:lnTo>
                      <a:pt x="52" y="4"/>
                    </a:lnTo>
                    <a:lnTo>
                      <a:pt x="44" y="4"/>
                    </a:lnTo>
                    <a:lnTo>
                      <a:pt x="38" y="2"/>
                    </a:lnTo>
                    <a:lnTo>
                      <a:pt x="30" y="2"/>
                    </a:lnTo>
                    <a:lnTo>
                      <a:pt x="22" y="2"/>
                    </a:lnTo>
                    <a:lnTo>
                      <a:pt x="18" y="0"/>
                    </a:lnTo>
                    <a:lnTo>
                      <a:pt x="12" y="0"/>
                    </a:lnTo>
                    <a:lnTo>
                      <a:pt x="6" y="4"/>
                    </a:lnTo>
                    <a:lnTo>
                      <a:pt x="2" y="0"/>
                    </a:lnTo>
                    <a:lnTo>
                      <a:pt x="0" y="0"/>
                    </a:lnTo>
                    <a:lnTo>
                      <a:pt x="0" y="6"/>
                    </a:lnTo>
                    <a:lnTo>
                      <a:pt x="2" y="8"/>
                    </a:lnTo>
                    <a:lnTo>
                      <a:pt x="4" y="16"/>
                    </a:lnTo>
                    <a:lnTo>
                      <a:pt x="20" y="32"/>
                    </a:lnTo>
                    <a:lnTo>
                      <a:pt x="26" y="36"/>
                    </a:lnTo>
                    <a:lnTo>
                      <a:pt x="28" y="42"/>
                    </a:lnTo>
                    <a:lnTo>
                      <a:pt x="38" y="48"/>
                    </a:lnTo>
                    <a:lnTo>
                      <a:pt x="42" y="4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5" name="Freeform 82"/>
              <p:cNvSpPr>
                <a:spLocks/>
              </p:cNvSpPr>
              <p:nvPr/>
            </p:nvSpPr>
            <p:spPr bwMode="auto">
              <a:xfrm>
                <a:off x="4648122" y="1808369"/>
                <a:ext cx="31895" cy="31895"/>
              </a:xfrm>
              <a:custGeom>
                <a:avLst/>
                <a:gdLst>
                  <a:gd name="T0" fmla="*/ 20 w 30"/>
                  <a:gd name="T1" fmla="*/ 18 h 30"/>
                  <a:gd name="T2" fmla="*/ 24 w 30"/>
                  <a:gd name="T3" fmla="*/ 20 h 30"/>
                  <a:gd name="T4" fmla="*/ 30 w 30"/>
                  <a:gd name="T5" fmla="*/ 20 h 30"/>
                  <a:gd name="T6" fmla="*/ 30 w 30"/>
                  <a:gd name="T7" fmla="*/ 16 h 30"/>
                  <a:gd name="T8" fmla="*/ 24 w 30"/>
                  <a:gd name="T9" fmla="*/ 6 h 30"/>
                  <a:gd name="T10" fmla="*/ 14 w 30"/>
                  <a:gd name="T11" fmla="*/ 0 h 30"/>
                  <a:gd name="T12" fmla="*/ 10 w 30"/>
                  <a:gd name="T13" fmla="*/ 2 h 30"/>
                  <a:gd name="T14" fmla="*/ 10 w 30"/>
                  <a:gd name="T15" fmla="*/ 6 h 30"/>
                  <a:gd name="T16" fmla="*/ 6 w 30"/>
                  <a:gd name="T17" fmla="*/ 8 h 30"/>
                  <a:gd name="T18" fmla="*/ 0 w 30"/>
                  <a:gd name="T19" fmla="*/ 16 h 30"/>
                  <a:gd name="T20" fmla="*/ 0 w 30"/>
                  <a:gd name="T21" fmla="*/ 20 h 30"/>
                  <a:gd name="T22" fmla="*/ 8 w 30"/>
                  <a:gd name="T23" fmla="*/ 24 h 30"/>
                  <a:gd name="T24" fmla="*/ 14 w 30"/>
                  <a:gd name="T25" fmla="*/ 30 h 30"/>
                  <a:gd name="T26" fmla="*/ 16 w 30"/>
                  <a:gd name="T27" fmla="*/ 26 h 30"/>
                  <a:gd name="T28" fmla="*/ 20 w 30"/>
                  <a:gd name="T2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20" y="18"/>
                    </a:moveTo>
                    <a:lnTo>
                      <a:pt x="24" y="20"/>
                    </a:lnTo>
                    <a:lnTo>
                      <a:pt x="30" y="20"/>
                    </a:lnTo>
                    <a:lnTo>
                      <a:pt x="30" y="16"/>
                    </a:lnTo>
                    <a:lnTo>
                      <a:pt x="24" y="6"/>
                    </a:lnTo>
                    <a:lnTo>
                      <a:pt x="14" y="0"/>
                    </a:lnTo>
                    <a:lnTo>
                      <a:pt x="10" y="2"/>
                    </a:lnTo>
                    <a:lnTo>
                      <a:pt x="10" y="6"/>
                    </a:lnTo>
                    <a:lnTo>
                      <a:pt x="6" y="8"/>
                    </a:lnTo>
                    <a:lnTo>
                      <a:pt x="0" y="16"/>
                    </a:lnTo>
                    <a:lnTo>
                      <a:pt x="0" y="20"/>
                    </a:lnTo>
                    <a:lnTo>
                      <a:pt x="8" y="24"/>
                    </a:lnTo>
                    <a:lnTo>
                      <a:pt x="14" y="30"/>
                    </a:lnTo>
                    <a:lnTo>
                      <a:pt x="16" y="26"/>
                    </a:lnTo>
                    <a:lnTo>
                      <a:pt x="20" y="1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6" name="Freeform 83"/>
              <p:cNvSpPr>
                <a:spLocks/>
              </p:cNvSpPr>
              <p:nvPr/>
            </p:nvSpPr>
            <p:spPr bwMode="auto">
              <a:xfrm>
                <a:off x="4663006" y="1827506"/>
                <a:ext cx="27642" cy="61664"/>
              </a:xfrm>
              <a:custGeom>
                <a:avLst/>
                <a:gdLst>
                  <a:gd name="T0" fmla="*/ 20 w 26"/>
                  <a:gd name="T1" fmla="*/ 52 h 58"/>
                  <a:gd name="T2" fmla="*/ 26 w 26"/>
                  <a:gd name="T3" fmla="*/ 46 h 58"/>
                  <a:gd name="T4" fmla="*/ 26 w 26"/>
                  <a:gd name="T5" fmla="*/ 36 h 58"/>
                  <a:gd name="T6" fmla="*/ 20 w 26"/>
                  <a:gd name="T7" fmla="*/ 28 h 58"/>
                  <a:gd name="T8" fmla="*/ 20 w 26"/>
                  <a:gd name="T9" fmla="*/ 22 h 58"/>
                  <a:gd name="T10" fmla="*/ 22 w 26"/>
                  <a:gd name="T11" fmla="*/ 12 h 58"/>
                  <a:gd name="T12" fmla="*/ 16 w 26"/>
                  <a:gd name="T13" fmla="*/ 2 h 58"/>
                  <a:gd name="T14" fmla="*/ 10 w 26"/>
                  <a:gd name="T15" fmla="*/ 2 h 58"/>
                  <a:gd name="T16" fmla="*/ 6 w 26"/>
                  <a:gd name="T17" fmla="*/ 0 h 58"/>
                  <a:gd name="T18" fmla="*/ 2 w 26"/>
                  <a:gd name="T19" fmla="*/ 8 h 58"/>
                  <a:gd name="T20" fmla="*/ 0 w 26"/>
                  <a:gd name="T21" fmla="*/ 12 h 58"/>
                  <a:gd name="T22" fmla="*/ 2 w 26"/>
                  <a:gd name="T23" fmla="*/ 20 h 58"/>
                  <a:gd name="T24" fmla="*/ 4 w 26"/>
                  <a:gd name="T25" fmla="*/ 32 h 58"/>
                  <a:gd name="T26" fmla="*/ 2 w 26"/>
                  <a:gd name="T27" fmla="*/ 40 h 58"/>
                  <a:gd name="T28" fmla="*/ 8 w 26"/>
                  <a:gd name="T29" fmla="*/ 50 h 58"/>
                  <a:gd name="T30" fmla="*/ 14 w 26"/>
                  <a:gd name="T31" fmla="*/ 56 h 58"/>
                  <a:gd name="T32" fmla="*/ 16 w 26"/>
                  <a:gd name="T33" fmla="*/ 58 h 58"/>
                  <a:gd name="T34" fmla="*/ 20 w 26"/>
                  <a:gd name="T35" fmla="*/ 58 h 58"/>
                  <a:gd name="T36" fmla="*/ 20 w 26"/>
                  <a:gd name="T37" fmla="*/ 5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8">
                    <a:moveTo>
                      <a:pt x="20" y="52"/>
                    </a:moveTo>
                    <a:lnTo>
                      <a:pt x="26" y="46"/>
                    </a:lnTo>
                    <a:lnTo>
                      <a:pt x="26" y="36"/>
                    </a:lnTo>
                    <a:lnTo>
                      <a:pt x="20" y="28"/>
                    </a:lnTo>
                    <a:lnTo>
                      <a:pt x="20" y="22"/>
                    </a:lnTo>
                    <a:lnTo>
                      <a:pt x="22" y="12"/>
                    </a:lnTo>
                    <a:lnTo>
                      <a:pt x="16" y="2"/>
                    </a:lnTo>
                    <a:lnTo>
                      <a:pt x="10" y="2"/>
                    </a:lnTo>
                    <a:lnTo>
                      <a:pt x="6" y="0"/>
                    </a:lnTo>
                    <a:lnTo>
                      <a:pt x="2" y="8"/>
                    </a:lnTo>
                    <a:lnTo>
                      <a:pt x="0" y="12"/>
                    </a:lnTo>
                    <a:lnTo>
                      <a:pt x="2" y="20"/>
                    </a:lnTo>
                    <a:lnTo>
                      <a:pt x="4" y="32"/>
                    </a:lnTo>
                    <a:lnTo>
                      <a:pt x="2" y="40"/>
                    </a:lnTo>
                    <a:lnTo>
                      <a:pt x="8" y="50"/>
                    </a:lnTo>
                    <a:lnTo>
                      <a:pt x="14" y="56"/>
                    </a:lnTo>
                    <a:lnTo>
                      <a:pt x="16" y="58"/>
                    </a:lnTo>
                    <a:lnTo>
                      <a:pt x="20" y="58"/>
                    </a:lnTo>
                    <a:lnTo>
                      <a:pt x="20" y="5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7" name="Freeform 84"/>
              <p:cNvSpPr>
                <a:spLocks/>
              </p:cNvSpPr>
              <p:nvPr/>
            </p:nvSpPr>
            <p:spPr bwMode="auto">
              <a:xfrm>
                <a:off x="4684269" y="1833884"/>
                <a:ext cx="42528" cy="31895"/>
              </a:xfrm>
              <a:custGeom>
                <a:avLst/>
                <a:gdLst>
                  <a:gd name="T0" fmla="*/ 30 w 40"/>
                  <a:gd name="T1" fmla="*/ 0 h 30"/>
                  <a:gd name="T2" fmla="*/ 20 w 40"/>
                  <a:gd name="T3" fmla="*/ 0 h 30"/>
                  <a:gd name="T4" fmla="*/ 12 w 40"/>
                  <a:gd name="T5" fmla="*/ 4 h 30"/>
                  <a:gd name="T6" fmla="*/ 8 w 40"/>
                  <a:gd name="T7" fmla="*/ 4 h 30"/>
                  <a:gd name="T8" fmla="*/ 2 w 40"/>
                  <a:gd name="T9" fmla="*/ 6 h 30"/>
                  <a:gd name="T10" fmla="*/ 0 w 40"/>
                  <a:gd name="T11" fmla="*/ 16 h 30"/>
                  <a:gd name="T12" fmla="*/ 0 w 40"/>
                  <a:gd name="T13" fmla="*/ 22 h 30"/>
                  <a:gd name="T14" fmla="*/ 6 w 40"/>
                  <a:gd name="T15" fmla="*/ 30 h 30"/>
                  <a:gd name="T16" fmla="*/ 10 w 40"/>
                  <a:gd name="T17" fmla="*/ 26 h 30"/>
                  <a:gd name="T18" fmla="*/ 22 w 40"/>
                  <a:gd name="T19" fmla="*/ 26 h 30"/>
                  <a:gd name="T20" fmla="*/ 40 w 40"/>
                  <a:gd name="T21" fmla="*/ 18 h 30"/>
                  <a:gd name="T22" fmla="*/ 38 w 40"/>
                  <a:gd name="T23" fmla="*/ 6 h 30"/>
                  <a:gd name="T24" fmla="*/ 30 w 4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0">
                    <a:moveTo>
                      <a:pt x="30" y="0"/>
                    </a:moveTo>
                    <a:lnTo>
                      <a:pt x="20" y="0"/>
                    </a:lnTo>
                    <a:lnTo>
                      <a:pt x="12" y="4"/>
                    </a:lnTo>
                    <a:lnTo>
                      <a:pt x="8" y="4"/>
                    </a:lnTo>
                    <a:lnTo>
                      <a:pt x="2" y="6"/>
                    </a:lnTo>
                    <a:lnTo>
                      <a:pt x="0" y="16"/>
                    </a:lnTo>
                    <a:lnTo>
                      <a:pt x="0" y="22"/>
                    </a:lnTo>
                    <a:lnTo>
                      <a:pt x="6" y="30"/>
                    </a:lnTo>
                    <a:lnTo>
                      <a:pt x="10" y="26"/>
                    </a:lnTo>
                    <a:lnTo>
                      <a:pt x="22" y="26"/>
                    </a:lnTo>
                    <a:lnTo>
                      <a:pt x="40" y="18"/>
                    </a:lnTo>
                    <a:lnTo>
                      <a:pt x="38" y="6"/>
                    </a:lnTo>
                    <a:lnTo>
                      <a:pt x="30" y="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8" name="Freeform 85"/>
              <p:cNvSpPr>
                <a:spLocks/>
              </p:cNvSpPr>
              <p:nvPr/>
            </p:nvSpPr>
            <p:spPr bwMode="auto">
              <a:xfrm>
                <a:off x="4711913" y="1793484"/>
                <a:ext cx="102065" cy="61664"/>
              </a:xfrm>
              <a:custGeom>
                <a:avLst/>
                <a:gdLst>
                  <a:gd name="T0" fmla="*/ 74 w 96"/>
                  <a:gd name="T1" fmla="*/ 2 h 58"/>
                  <a:gd name="T2" fmla="*/ 64 w 96"/>
                  <a:gd name="T3" fmla="*/ 4 h 58"/>
                  <a:gd name="T4" fmla="*/ 52 w 96"/>
                  <a:gd name="T5" fmla="*/ 8 h 58"/>
                  <a:gd name="T6" fmla="*/ 36 w 96"/>
                  <a:gd name="T7" fmla="*/ 8 h 58"/>
                  <a:gd name="T8" fmla="*/ 24 w 96"/>
                  <a:gd name="T9" fmla="*/ 8 h 58"/>
                  <a:gd name="T10" fmla="*/ 8 w 96"/>
                  <a:gd name="T11" fmla="*/ 8 h 58"/>
                  <a:gd name="T12" fmla="*/ 4 w 96"/>
                  <a:gd name="T13" fmla="*/ 6 h 58"/>
                  <a:gd name="T14" fmla="*/ 4 w 96"/>
                  <a:gd name="T15" fmla="*/ 0 h 58"/>
                  <a:gd name="T16" fmla="*/ 0 w 96"/>
                  <a:gd name="T17" fmla="*/ 4 h 58"/>
                  <a:gd name="T18" fmla="*/ 0 w 96"/>
                  <a:gd name="T19" fmla="*/ 16 h 58"/>
                  <a:gd name="T20" fmla="*/ 10 w 96"/>
                  <a:gd name="T21" fmla="*/ 22 h 58"/>
                  <a:gd name="T22" fmla="*/ 8 w 96"/>
                  <a:gd name="T23" fmla="*/ 26 h 58"/>
                  <a:gd name="T24" fmla="*/ 4 w 96"/>
                  <a:gd name="T25" fmla="*/ 28 h 58"/>
                  <a:gd name="T26" fmla="*/ 4 w 96"/>
                  <a:gd name="T27" fmla="*/ 38 h 58"/>
                  <a:gd name="T28" fmla="*/ 12 w 96"/>
                  <a:gd name="T29" fmla="*/ 44 h 58"/>
                  <a:gd name="T30" fmla="*/ 14 w 96"/>
                  <a:gd name="T31" fmla="*/ 56 h 58"/>
                  <a:gd name="T32" fmla="*/ 30 w 96"/>
                  <a:gd name="T33" fmla="*/ 52 h 58"/>
                  <a:gd name="T34" fmla="*/ 36 w 96"/>
                  <a:gd name="T35" fmla="*/ 52 h 58"/>
                  <a:gd name="T36" fmla="*/ 52 w 96"/>
                  <a:gd name="T37" fmla="*/ 58 h 58"/>
                  <a:gd name="T38" fmla="*/ 64 w 96"/>
                  <a:gd name="T39" fmla="*/ 52 h 58"/>
                  <a:gd name="T40" fmla="*/ 64 w 96"/>
                  <a:gd name="T41" fmla="*/ 50 h 58"/>
                  <a:gd name="T42" fmla="*/ 66 w 96"/>
                  <a:gd name="T43" fmla="*/ 46 h 58"/>
                  <a:gd name="T44" fmla="*/ 74 w 96"/>
                  <a:gd name="T45" fmla="*/ 46 h 58"/>
                  <a:gd name="T46" fmla="*/ 82 w 96"/>
                  <a:gd name="T47" fmla="*/ 42 h 58"/>
                  <a:gd name="T48" fmla="*/ 86 w 96"/>
                  <a:gd name="T49" fmla="*/ 44 h 58"/>
                  <a:gd name="T50" fmla="*/ 90 w 96"/>
                  <a:gd name="T51" fmla="*/ 44 h 58"/>
                  <a:gd name="T52" fmla="*/ 94 w 96"/>
                  <a:gd name="T53" fmla="*/ 42 h 58"/>
                  <a:gd name="T54" fmla="*/ 86 w 96"/>
                  <a:gd name="T55" fmla="*/ 34 h 58"/>
                  <a:gd name="T56" fmla="*/ 90 w 96"/>
                  <a:gd name="T57" fmla="*/ 30 h 58"/>
                  <a:gd name="T58" fmla="*/ 92 w 96"/>
                  <a:gd name="T59" fmla="*/ 16 h 58"/>
                  <a:gd name="T60" fmla="*/ 96 w 96"/>
                  <a:gd name="T61" fmla="*/ 8 h 58"/>
                  <a:gd name="T62" fmla="*/ 90 w 96"/>
                  <a:gd name="T63" fmla="*/ 6 h 58"/>
                  <a:gd name="T64" fmla="*/ 74 w 96"/>
                  <a:gd name="T65"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58">
                    <a:moveTo>
                      <a:pt x="74" y="2"/>
                    </a:moveTo>
                    <a:lnTo>
                      <a:pt x="64" y="4"/>
                    </a:lnTo>
                    <a:lnTo>
                      <a:pt x="52" y="8"/>
                    </a:lnTo>
                    <a:lnTo>
                      <a:pt x="36" y="8"/>
                    </a:lnTo>
                    <a:lnTo>
                      <a:pt x="24" y="8"/>
                    </a:lnTo>
                    <a:lnTo>
                      <a:pt x="8" y="8"/>
                    </a:lnTo>
                    <a:lnTo>
                      <a:pt x="4" y="6"/>
                    </a:lnTo>
                    <a:lnTo>
                      <a:pt x="4" y="0"/>
                    </a:lnTo>
                    <a:lnTo>
                      <a:pt x="0" y="4"/>
                    </a:lnTo>
                    <a:lnTo>
                      <a:pt x="0" y="16"/>
                    </a:lnTo>
                    <a:lnTo>
                      <a:pt x="10" y="22"/>
                    </a:lnTo>
                    <a:lnTo>
                      <a:pt x="8" y="26"/>
                    </a:lnTo>
                    <a:lnTo>
                      <a:pt x="4" y="28"/>
                    </a:lnTo>
                    <a:lnTo>
                      <a:pt x="4" y="38"/>
                    </a:lnTo>
                    <a:lnTo>
                      <a:pt x="12" y="44"/>
                    </a:lnTo>
                    <a:lnTo>
                      <a:pt x="14" y="56"/>
                    </a:lnTo>
                    <a:lnTo>
                      <a:pt x="30" y="52"/>
                    </a:lnTo>
                    <a:lnTo>
                      <a:pt x="36" y="52"/>
                    </a:lnTo>
                    <a:lnTo>
                      <a:pt x="52" y="58"/>
                    </a:lnTo>
                    <a:lnTo>
                      <a:pt x="64" y="52"/>
                    </a:lnTo>
                    <a:lnTo>
                      <a:pt x="64" y="50"/>
                    </a:lnTo>
                    <a:lnTo>
                      <a:pt x="66" y="46"/>
                    </a:lnTo>
                    <a:lnTo>
                      <a:pt x="74" y="46"/>
                    </a:lnTo>
                    <a:lnTo>
                      <a:pt x="82" y="42"/>
                    </a:lnTo>
                    <a:lnTo>
                      <a:pt x="86" y="44"/>
                    </a:lnTo>
                    <a:lnTo>
                      <a:pt x="90" y="44"/>
                    </a:lnTo>
                    <a:lnTo>
                      <a:pt x="94" y="42"/>
                    </a:lnTo>
                    <a:lnTo>
                      <a:pt x="86" y="34"/>
                    </a:lnTo>
                    <a:lnTo>
                      <a:pt x="90" y="30"/>
                    </a:lnTo>
                    <a:lnTo>
                      <a:pt x="92" y="16"/>
                    </a:lnTo>
                    <a:lnTo>
                      <a:pt x="96" y="8"/>
                    </a:lnTo>
                    <a:lnTo>
                      <a:pt x="90" y="6"/>
                    </a:lnTo>
                    <a:lnTo>
                      <a:pt x="74" y="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39" name="Freeform 86"/>
              <p:cNvSpPr>
                <a:spLocks/>
              </p:cNvSpPr>
              <p:nvPr/>
            </p:nvSpPr>
            <p:spPr bwMode="auto">
              <a:xfrm>
                <a:off x="4675764" y="1711619"/>
                <a:ext cx="159477" cy="90371"/>
              </a:xfrm>
              <a:custGeom>
                <a:avLst/>
                <a:gdLst>
                  <a:gd name="T0" fmla="*/ 138 w 150"/>
                  <a:gd name="T1" fmla="*/ 59 h 85"/>
                  <a:gd name="T2" fmla="*/ 132 w 150"/>
                  <a:gd name="T3" fmla="*/ 57 h 85"/>
                  <a:gd name="T4" fmla="*/ 126 w 150"/>
                  <a:gd name="T5" fmla="*/ 59 h 85"/>
                  <a:gd name="T6" fmla="*/ 122 w 150"/>
                  <a:gd name="T7" fmla="*/ 55 h 85"/>
                  <a:gd name="T8" fmla="*/ 122 w 150"/>
                  <a:gd name="T9" fmla="*/ 45 h 85"/>
                  <a:gd name="T10" fmla="*/ 124 w 150"/>
                  <a:gd name="T11" fmla="*/ 32 h 85"/>
                  <a:gd name="T12" fmla="*/ 120 w 150"/>
                  <a:gd name="T13" fmla="*/ 22 h 85"/>
                  <a:gd name="T14" fmla="*/ 112 w 150"/>
                  <a:gd name="T15" fmla="*/ 18 h 85"/>
                  <a:gd name="T16" fmla="*/ 106 w 150"/>
                  <a:gd name="T17" fmla="*/ 10 h 85"/>
                  <a:gd name="T18" fmla="*/ 102 w 150"/>
                  <a:gd name="T19" fmla="*/ 4 h 85"/>
                  <a:gd name="T20" fmla="*/ 96 w 150"/>
                  <a:gd name="T21" fmla="*/ 0 h 85"/>
                  <a:gd name="T22" fmla="*/ 88 w 150"/>
                  <a:gd name="T23" fmla="*/ 2 h 85"/>
                  <a:gd name="T24" fmla="*/ 86 w 150"/>
                  <a:gd name="T25" fmla="*/ 4 h 85"/>
                  <a:gd name="T26" fmla="*/ 76 w 150"/>
                  <a:gd name="T27" fmla="*/ 4 h 85"/>
                  <a:gd name="T28" fmla="*/ 72 w 150"/>
                  <a:gd name="T29" fmla="*/ 8 h 85"/>
                  <a:gd name="T30" fmla="*/ 64 w 150"/>
                  <a:gd name="T31" fmla="*/ 4 h 85"/>
                  <a:gd name="T32" fmla="*/ 52 w 150"/>
                  <a:gd name="T33" fmla="*/ 4 h 85"/>
                  <a:gd name="T34" fmla="*/ 48 w 150"/>
                  <a:gd name="T35" fmla="*/ 2 h 85"/>
                  <a:gd name="T36" fmla="*/ 38 w 150"/>
                  <a:gd name="T37" fmla="*/ 4 h 85"/>
                  <a:gd name="T38" fmla="*/ 34 w 150"/>
                  <a:gd name="T39" fmla="*/ 8 h 85"/>
                  <a:gd name="T40" fmla="*/ 30 w 150"/>
                  <a:gd name="T41" fmla="*/ 10 h 85"/>
                  <a:gd name="T42" fmla="*/ 18 w 150"/>
                  <a:gd name="T43" fmla="*/ 28 h 85"/>
                  <a:gd name="T44" fmla="*/ 12 w 150"/>
                  <a:gd name="T45" fmla="*/ 39 h 85"/>
                  <a:gd name="T46" fmla="*/ 0 w 150"/>
                  <a:gd name="T47" fmla="*/ 41 h 85"/>
                  <a:gd name="T48" fmla="*/ 8 w 150"/>
                  <a:gd name="T49" fmla="*/ 49 h 85"/>
                  <a:gd name="T50" fmla="*/ 10 w 150"/>
                  <a:gd name="T51" fmla="*/ 55 h 85"/>
                  <a:gd name="T52" fmla="*/ 20 w 150"/>
                  <a:gd name="T53" fmla="*/ 61 h 85"/>
                  <a:gd name="T54" fmla="*/ 22 w 150"/>
                  <a:gd name="T55" fmla="*/ 65 h 85"/>
                  <a:gd name="T56" fmla="*/ 32 w 150"/>
                  <a:gd name="T57" fmla="*/ 71 h 85"/>
                  <a:gd name="T58" fmla="*/ 34 w 150"/>
                  <a:gd name="T59" fmla="*/ 69 h 85"/>
                  <a:gd name="T60" fmla="*/ 40 w 150"/>
                  <a:gd name="T61" fmla="*/ 71 h 85"/>
                  <a:gd name="T62" fmla="*/ 36 w 150"/>
                  <a:gd name="T63" fmla="*/ 73 h 85"/>
                  <a:gd name="T64" fmla="*/ 38 w 150"/>
                  <a:gd name="T65" fmla="*/ 77 h 85"/>
                  <a:gd name="T66" fmla="*/ 38 w 150"/>
                  <a:gd name="T67" fmla="*/ 83 h 85"/>
                  <a:gd name="T68" fmla="*/ 42 w 150"/>
                  <a:gd name="T69" fmla="*/ 85 h 85"/>
                  <a:gd name="T70" fmla="*/ 58 w 150"/>
                  <a:gd name="T71" fmla="*/ 85 h 85"/>
                  <a:gd name="T72" fmla="*/ 70 w 150"/>
                  <a:gd name="T73" fmla="*/ 85 h 85"/>
                  <a:gd name="T74" fmla="*/ 86 w 150"/>
                  <a:gd name="T75" fmla="*/ 85 h 85"/>
                  <a:gd name="T76" fmla="*/ 98 w 150"/>
                  <a:gd name="T77" fmla="*/ 81 h 85"/>
                  <a:gd name="T78" fmla="*/ 108 w 150"/>
                  <a:gd name="T79" fmla="*/ 79 h 85"/>
                  <a:gd name="T80" fmla="*/ 124 w 150"/>
                  <a:gd name="T81" fmla="*/ 83 h 85"/>
                  <a:gd name="T82" fmla="*/ 130 w 150"/>
                  <a:gd name="T83" fmla="*/ 85 h 85"/>
                  <a:gd name="T84" fmla="*/ 132 w 150"/>
                  <a:gd name="T85" fmla="*/ 83 h 85"/>
                  <a:gd name="T86" fmla="*/ 136 w 150"/>
                  <a:gd name="T87" fmla="*/ 73 h 85"/>
                  <a:gd name="T88" fmla="*/ 132 w 150"/>
                  <a:gd name="T89" fmla="*/ 71 h 85"/>
                  <a:gd name="T90" fmla="*/ 136 w 150"/>
                  <a:gd name="T91" fmla="*/ 63 h 85"/>
                  <a:gd name="T92" fmla="*/ 140 w 150"/>
                  <a:gd name="T93" fmla="*/ 67 h 85"/>
                  <a:gd name="T94" fmla="*/ 136 w 150"/>
                  <a:gd name="T95" fmla="*/ 73 h 85"/>
                  <a:gd name="T96" fmla="*/ 140 w 150"/>
                  <a:gd name="T97" fmla="*/ 71 h 85"/>
                  <a:gd name="T98" fmla="*/ 148 w 150"/>
                  <a:gd name="T99" fmla="*/ 65 h 85"/>
                  <a:gd name="T100" fmla="*/ 150 w 150"/>
                  <a:gd name="T101" fmla="*/ 59 h 85"/>
                  <a:gd name="T102" fmla="*/ 144 w 150"/>
                  <a:gd name="T103" fmla="*/ 57 h 85"/>
                  <a:gd name="T104" fmla="*/ 138 w 150"/>
                  <a:gd name="T105"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85">
                    <a:moveTo>
                      <a:pt x="138" y="59"/>
                    </a:moveTo>
                    <a:lnTo>
                      <a:pt x="132" y="57"/>
                    </a:lnTo>
                    <a:lnTo>
                      <a:pt x="126" y="59"/>
                    </a:lnTo>
                    <a:lnTo>
                      <a:pt x="122" y="55"/>
                    </a:lnTo>
                    <a:lnTo>
                      <a:pt x="122" y="45"/>
                    </a:lnTo>
                    <a:lnTo>
                      <a:pt x="124" y="32"/>
                    </a:lnTo>
                    <a:lnTo>
                      <a:pt x="120" y="22"/>
                    </a:lnTo>
                    <a:lnTo>
                      <a:pt x="112" y="18"/>
                    </a:lnTo>
                    <a:lnTo>
                      <a:pt x="106" y="10"/>
                    </a:lnTo>
                    <a:lnTo>
                      <a:pt x="102" y="4"/>
                    </a:lnTo>
                    <a:lnTo>
                      <a:pt x="96" y="0"/>
                    </a:lnTo>
                    <a:lnTo>
                      <a:pt x="88" y="2"/>
                    </a:lnTo>
                    <a:lnTo>
                      <a:pt x="86" y="4"/>
                    </a:lnTo>
                    <a:lnTo>
                      <a:pt x="76" y="4"/>
                    </a:lnTo>
                    <a:lnTo>
                      <a:pt x="72" y="8"/>
                    </a:lnTo>
                    <a:lnTo>
                      <a:pt x="64" y="4"/>
                    </a:lnTo>
                    <a:lnTo>
                      <a:pt x="52" y="4"/>
                    </a:lnTo>
                    <a:lnTo>
                      <a:pt x="48" y="2"/>
                    </a:lnTo>
                    <a:lnTo>
                      <a:pt x="38" y="4"/>
                    </a:lnTo>
                    <a:lnTo>
                      <a:pt x="34" y="8"/>
                    </a:lnTo>
                    <a:lnTo>
                      <a:pt x="30" y="10"/>
                    </a:lnTo>
                    <a:lnTo>
                      <a:pt x="18" y="28"/>
                    </a:lnTo>
                    <a:lnTo>
                      <a:pt x="12" y="39"/>
                    </a:lnTo>
                    <a:lnTo>
                      <a:pt x="0" y="41"/>
                    </a:lnTo>
                    <a:lnTo>
                      <a:pt x="8" y="49"/>
                    </a:lnTo>
                    <a:lnTo>
                      <a:pt x="10" y="55"/>
                    </a:lnTo>
                    <a:lnTo>
                      <a:pt x="20" y="61"/>
                    </a:lnTo>
                    <a:lnTo>
                      <a:pt x="22" y="65"/>
                    </a:lnTo>
                    <a:lnTo>
                      <a:pt x="32" y="71"/>
                    </a:lnTo>
                    <a:lnTo>
                      <a:pt x="34" y="69"/>
                    </a:lnTo>
                    <a:lnTo>
                      <a:pt x="40" y="71"/>
                    </a:lnTo>
                    <a:lnTo>
                      <a:pt x="36" y="73"/>
                    </a:lnTo>
                    <a:lnTo>
                      <a:pt x="38" y="77"/>
                    </a:lnTo>
                    <a:lnTo>
                      <a:pt x="38" y="83"/>
                    </a:lnTo>
                    <a:lnTo>
                      <a:pt x="42" y="85"/>
                    </a:lnTo>
                    <a:lnTo>
                      <a:pt x="58" y="85"/>
                    </a:lnTo>
                    <a:lnTo>
                      <a:pt x="70" y="85"/>
                    </a:lnTo>
                    <a:lnTo>
                      <a:pt x="86" y="85"/>
                    </a:lnTo>
                    <a:lnTo>
                      <a:pt x="98" y="81"/>
                    </a:lnTo>
                    <a:lnTo>
                      <a:pt x="108" y="79"/>
                    </a:lnTo>
                    <a:lnTo>
                      <a:pt x="124" y="83"/>
                    </a:lnTo>
                    <a:lnTo>
                      <a:pt x="130" y="85"/>
                    </a:lnTo>
                    <a:lnTo>
                      <a:pt x="132" y="83"/>
                    </a:lnTo>
                    <a:lnTo>
                      <a:pt x="136" y="73"/>
                    </a:lnTo>
                    <a:lnTo>
                      <a:pt x="132" y="71"/>
                    </a:lnTo>
                    <a:lnTo>
                      <a:pt x="136" y="63"/>
                    </a:lnTo>
                    <a:lnTo>
                      <a:pt x="140" y="67"/>
                    </a:lnTo>
                    <a:lnTo>
                      <a:pt x="136" y="73"/>
                    </a:lnTo>
                    <a:lnTo>
                      <a:pt x="140" y="71"/>
                    </a:lnTo>
                    <a:lnTo>
                      <a:pt x="148" y="65"/>
                    </a:lnTo>
                    <a:lnTo>
                      <a:pt x="150" y="59"/>
                    </a:lnTo>
                    <a:lnTo>
                      <a:pt x="144" y="57"/>
                    </a:lnTo>
                    <a:lnTo>
                      <a:pt x="138" y="5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0" name="Freeform 87"/>
              <p:cNvSpPr>
                <a:spLocks/>
              </p:cNvSpPr>
              <p:nvPr/>
            </p:nvSpPr>
            <p:spPr bwMode="auto">
              <a:xfrm>
                <a:off x="4777830" y="1705241"/>
                <a:ext cx="59538" cy="64854"/>
              </a:xfrm>
              <a:custGeom>
                <a:avLst/>
                <a:gdLst>
                  <a:gd name="T0" fmla="*/ 10 w 56"/>
                  <a:gd name="T1" fmla="*/ 16 h 61"/>
                  <a:gd name="T2" fmla="*/ 16 w 56"/>
                  <a:gd name="T3" fmla="*/ 24 h 61"/>
                  <a:gd name="T4" fmla="*/ 24 w 56"/>
                  <a:gd name="T5" fmla="*/ 28 h 61"/>
                  <a:gd name="T6" fmla="*/ 28 w 56"/>
                  <a:gd name="T7" fmla="*/ 38 h 61"/>
                  <a:gd name="T8" fmla="*/ 26 w 56"/>
                  <a:gd name="T9" fmla="*/ 51 h 61"/>
                  <a:gd name="T10" fmla="*/ 26 w 56"/>
                  <a:gd name="T11" fmla="*/ 61 h 61"/>
                  <a:gd name="T12" fmla="*/ 32 w 56"/>
                  <a:gd name="T13" fmla="*/ 61 h 61"/>
                  <a:gd name="T14" fmla="*/ 40 w 56"/>
                  <a:gd name="T15" fmla="*/ 47 h 61"/>
                  <a:gd name="T16" fmla="*/ 40 w 56"/>
                  <a:gd name="T17" fmla="*/ 42 h 61"/>
                  <a:gd name="T18" fmla="*/ 42 w 56"/>
                  <a:gd name="T19" fmla="*/ 40 h 61"/>
                  <a:gd name="T20" fmla="*/ 52 w 56"/>
                  <a:gd name="T21" fmla="*/ 42 h 61"/>
                  <a:gd name="T22" fmla="*/ 56 w 56"/>
                  <a:gd name="T23" fmla="*/ 38 h 61"/>
                  <a:gd name="T24" fmla="*/ 54 w 56"/>
                  <a:gd name="T25" fmla="*/ 34 h 61"/>
                  <a:gd name="T26" fmla="*/ 46 w 56"/>
                  <a:gd name="T27" fmla="*/ 28 h 61"/>
                  <a:gd name="T28" fmla="*/ 38 w 56"/>
                  <a:gd name="T29" fmla="*/ 12 h 61"/>
                  <a:gd name="T30" fmla="*/ 28 w 56"/>
                  <a:gd name="T31" fmla="*/ 6 h 61"/>
                  <a:gd name="T32" fmla="*/ 22 w 56"/>
                  <a:gd name="T33" fmla="*/ 4 h 61"/>
                  <a:gd name="T34" fmla="*/ 12 w 56"/>
                  <a:gd name="T35" fmla="*/ 0 h 61"/>
                  <a:gd name="T36" fmla="*/ 0 w 56"/>
                  <a:gd name="T37" fmla="*/ 4 h 61"/>
                  <a:gd name="T38" fmla="*/ 0 w 56"/>
                  <a:gd name="T39" fmla="*/ 6 h 61"/>
                  <a:gd name="T40" fmla="*/ 6 w 56"/>
                  <a:gd name="T41" fmla="*/ 10 h 61"/>
                  <a:gd name="T42" fmla="*/ 10 w 56"/>
                  <a:gd name="T43" fmla="*/ 1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1">
                    <a:moveTo>
                      <a:pt x="10" y="16"/>
                    </a:moveTo>
                    <a:lnTo>
                      <a:pt x="16" y="24"/>
                    </a:lnTo>
                    <a:lnTo>
                      <a:pt x="24" y="28"/>
                    </a:lnTo>
                    <a:lnTo>
                      <a:pt x="28" y="38"/>
                    </a:lnTo>
                    <a:lnTo>
                      <a:pt x="26" y="51"/>
                    </a:lnTo>
                    <a:lnTo>
                      <a:pt x="26" y="61"/>
                    </a:lnTo>
                    <a:lnTo>
                      <a:pt x="32" y="61"/>
                    </a:lnTo>
                    <a:lnTo>
                      <a:pt x="40" y="47"/>
                    </a:lnTo>
                    <a:lnTo>
                      <a:pt x="40" y="42"/>
                    </a:lnTo>
                    <a:lnTo>
                      <a:pt x="42" y="40"/>
                    </a:lnTo>
                    <a:lnTo>
                      <a:pt x="52" y="42"/>
                    </a:lnTo>
                    <a:lnTo>
                      <a:pt x="56" y="38"/>
                    </a:lnTo>
                    <a:lnTo>
                      <a:pt x="54" y="34"/>
                    </a:lnTo>
                    <a:lnTo>
                      <a:pt x="46" y="28"/>
                    </a:lnTo>
                    <a:lnTo>
                      <a:pt x="38" y="12"/>
                    </a:lnTo>
                    <a:lnTo>
                      <a:pt x="28" y="6"/>
                    </a:lnTo>
                    <a:lnTo>
                      <a:pt x="22" y="4"/>
                    </a:lnTo>
                    <a:lnTo>
                      <a:pt x="12" y="0"/>
                    </a:lnTo>
                    <a:lnTo>
                      <a:pt x="0" y="4"/>
                    </a:lnTo>
                    <a:lnTo>
                      <a:pt x="0" y="6"/>
                    </a:lnTo>
                    <a:lnTo>
                      <a:pt x="6" y="10"/>
                    </a:lnTo>
                    <a:lnTo>
                      <a:pt x="10" y="1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1" name="Freeform 89"/>
              <p:cNvSpPr>
                <a:spLocks/>
              </p:cNvSpPr>
              <p:nvPr/>
            </p:nvSpPr>
            <p:spPr bwMode="auto">
              <a:xfrm>
                <a:off x="4714039" y="1550015"/>
                <a:ext cx="148845" cy="97812"/>
              </a:xfrm>
              <a:custGeom>
                <a:avLst/>
                <a:gdLst>
                  <a:gd name="T0" fmla="*/ 52 w 140"/>
                  <a:gd name="T1" fmla="*/ 10 h 92"/>
                  <a:gd name="T2" fmla="*/ 50 w 140"/>
                  <a:gd name="T3" fmla="*/ 12 h 92"/>
                  <a:gd name="T4" fmla="*/ 46 w 140"/>
                  <a:gd name="T5" fmla="*/ 20 h 92"/>
                  <a:gd name="T6" fmla="*/ 36 w 140"/>
                  <a:gd name="T7" fmla="*/ 26 h 92"/>
                  <a:gd name="T8" fmla="*/ 34 w 140"/>
                  <a:gd name="T9" fmla="*/ 32 h 92"/>
                  <a:gd name="T10" fmla="*/ 34 w 140"/>
                  <a:gd name="T11" fmla="*/ 36 h 92"/>
                  <a:gd name="T12" fmla="*/ 24 w 140"/>
                  <a:gd name="T13" fmla="*/ 38 h 92"/>
                  <a:gd name="T14" fmla="*/ 20 w 140"/>
                  <a:gd name="T15" fmla="*/ 42 h 92"/>
                  <a:gd name="T16" fmla="*/ 12 w 140"/>
                  <a:gd name="T17" fmla="*/ 42 h 92"/>
                  <a:gd name="T18" fmla="*/ 8 w 140"/>
                  <a:gd name="T19" fmla="*/ 44 h 92"/>
                  <a:gd name="T20" fmla="*/ 0 w 140"/>
                  <a:gd name="T21" fmla="*/ 42 h 92"/>
                  <a:gd name="T22" fmla="*/ 0 w 140"/>
                  <a:gd name="T23" fmla="*/ 48 h 92"/>
                  <a:gd name="T24" fmla="*/ 8 w 140"/>
                  <a:gd name="T25" fmla="*/ 54 h 92"/>
                  <a:gd name="T26" fmla="*/ 8 w 140"/>
                  <a:gd name="T27" fmla="*/ 64 h 92"/>
                  <a:gd name="T28" fmla="*/ 4 w 140"/>
                  <a:gd name="T29" fmla="*/ 76 h 92"/>
                  <a:gd name="T30" fmla="*/ 10 w 140"/>
                  <a:gd name="T31" fmla="*/ 78 h 92"/>
                  <a:gd name="T32" fmla="*/ 12 w 140"/>
                  <a:gd name="T33" fmla="*/ 88 h 92"/>
                  <a:gd name="T34" fmla="*/ 18 w 140"/>
                  <a:gd name="T35" fmla="*/ 86 h 92"/>
                  <a:gd name="T36" fmla="*/ 20 w 140"/>
                  <a:gd name="T37" fmla="*/ 82 h 92"/>
                  <a:gd name="T38" fmla="*/ 38 w 140"/>
                  <a:gd name="T39" fmla="*/ 80 h 92"/>
                  <a:gd name="T40" fmla="*/ 46 w 140"/>
                  <a:gd name="T41" fmla="*/ 84 h 92"/>
                  <a:gd name="T42" fmla="*/ 58 w 140"/>
                  <a:gd name="T43" fmla="*/ 84 h 92"/>
                  <a:gd name="T44" fmla="*/ 68 w 140"/>
                  <a:gd name="T45" fmla="*/ 86 h 92"/>
                  <a:gd name="T46" fmla="*/ 74 w 140"/>
                  <a:gd name="T47" fmla="*/ 90 h 92"/>
                  <a:gd name="T48" fmla="*/ 78 w 140"/>
                  <a:gd name="T49" fmla="*/ 88 h 92"/>
                  <a:gd name="T50" fmla="*/ 84 w 140"/>
                  <a:gd name="T51" fmla="*/ 90 h 92"/>
                  <a:gd name="T52" fmla="*/ 90 w 140"/>
                  <a:gd name="T53" fmla="*/ 88 h 92"/>
                  <a:gd name="T54" fmla="*/ 96 w 140"/>
                  <a:gd name="T55" fmla="*/ 90 h 92"/>
                  <a:gd name="T56" fmla="*/ 104 w 140"/>
                  <a:gd name="T57" fmla="*/ 90 h 92"/>
                  <a:gd name="T58" fmla="*/ 110 w 140"/>
                  <a:gd name="T59" fmla="*/ 92 h 92"/>
                  <a:gd name="T60" fmla="*/ 110 w 140"/>
                  <a:gd name="T61" fmla="*/ 90 h 92"/>
                  <a:gd name="T62" fmla="*/ 116 w 140"/>
                  <a:gd name="T63" fmla="*/ 80 h 92"/>
                  <a:gd name="T64" fmla="*/ 128 w 140"/>
                  <a:gd name="T65" fmla="*/ 76 h 92"/>
                  <a:gd name="T66" fmla="*/ 124 w 140"/>
                  <a:gd name="T67" fmla="*/ 66 h 92"/>
                  <a:gd name="T68" fmla="*/ 120 w 140"/>
                  <a:gd name="T69" fmla="*/ 60 h 92"/>
                  <a:gd name="T70" fmla="*/ 124 w 140"/>
                  <a:gd name="T71" fmla="*/ 56 h 92"/>
                  <a:gd name="T72" fmla="*/ 128 w 140"/>
                  <a:gd name="T73" fmla="*/ 60 h 92"/>
                  <a:gd name="T74" fmla="*/ 136 w 140"/>
                  <a:gd name="T75" fmla="*/ 58 h 92"/>
                  <a:gd name="T76" fmla="*/ 140 w 140"/>
                  <a:gd name="T77" fmla="*/ 54 h 92"/>
                  <a:gd name="T78" fmla="*/ 126 w 140"/>
                  <a:gd name="T79" fmla="*/ 46 h 92"/>
                  <a:gd name="T80" fmla="*/ 126 w 140"/>
                  <a:gd name="T81" fmla="*/ 42 h 92"/>
                  <a:gd name="T82" fmla="*/ 116 w 140"/>
                  <a:gd name="T83" fmla="*/ 34 h 92"/>
                  <a:gd name="T84" fmla="*/ 116 w 140"/>
                  <a:gd name="T85" fmla="*/ 30 h 92"/>
                  <a:gd name="T86" fmla="*/ 110 w 140"/>
                  <a:gd name="T87" fmla="*/ 26 h 92"/>
                  <a:gd name="T88" fmla="*/ 110 w 140"/>
                  <a:gd name="T89" fmla="*/ 12 h 92"/>
                  <a:gd name="T90" fmla="*/ 94 w 140"/>
                  <a:gd name="T91" fmla="*/ 8 h 92"/>
                  <a:gd name="T92" fmla="*/ 88 w 140"/>
                  <a:gd name="T93" fmla="*/ 8 h 92"/>
                  <a:gd name="T94" fmla="*/ 86 w 140"/>
                  <a:gd name="T95" fmla="*/ 6 h 92"/>
                  <a:gd name="T96" fmla="*/ 70 w 140"/>
                  <a:gd name="T97" fmla="*/ 0 h 92"/>
                  <a:gd name="T98" fmla="*/ 60 w 140"/>
                  <a:gd name="T99" fmla="*/ 8 h 92"/>
                  <a:gd name="T100" fmla="*/ 52 w 140"/>
                  <a:gd name="T101"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92">
                    <a:moveTo>
                      <a:pt x="52" y="10"/>
                    </a:moveTo>
                    <a:lnTo>
                      <a:pt x="50" y="12"/>
                    </a:lnTo>
                    <a:lnTo>
                      <a:pt x="46" y="20"/>
                    </a:lnTo>
                    <a:lnTo>
                      <a:pt x="36" y="26"/>
                    </a:lnTo>
                    <a:lnTo>
                      <a:pt x="34" y="32"/>
                    </a:lnTo>
                    <a:lnTo>
                      <a:pt x="34" y="36"/>
                    </a:lnTo>
                    <a:lnTo>
                      <a:pt x="24" y="38"/>
                    </a:lnTo>
                    <a:lnTo>
                      <a:pt x="20" y="42"/>
                    </a:lnTo>
                    <a:lnTo>
                      <a:pt x="12" y="42"/>
                    </a:lnTo>
                    <a:lnTo>
                      <a:pt x="8" y="44"/>
                    </a:lnTo>
                    <a:lnTo>
                      <a:pt x="0" y="42"/>
                    </a:lnTo>
                    <a:lnTo>
                      <a:pt x="0" y="48"/>
                    </a:lnTo>
                    <a:lnTo>
                      <a:pt x="8" y="54"/>
                    </a:lnTo>
                    <a:lnTo>
                      <a:pt x="8" y="64"/>
                    </a:lnTo>
                    <a:lnTo>
                      <a:pt x="4" y="76"/>
                    </a:lnTo>
                    <a:lnTo>
                      <a:pt x="10" y="78"/>
                    </a:lnTo>
                    <a:lnTo>
                      <a:pt x="12" y="88"/>
                    </a:lnTo>
                    <a:lnTo>
                      <a:pt x="18" y="86"/>
                    </a:lnTo>
                    <a:lnTo>
                      <a:pt x="20" y="82"/>
                    </a:lnTo>
                    <a:lnTo>
                      <a:pt x="38" y="80"/>
                    </a:lnTo>
                    <a:lnTo>
                      <a:pt x="46" y="84"/>
                    </a:lnTo>
                    <a:lnTo>
                      <a:pt x="58" y="84"/>
                    </a:lnTo>
                    <a:lnTo>
                      <a:pt x="68" y="86"/>
                    </a:lnTo>
                    <a:lnTo>
                      <a:pt x="74" y="90"/>
                    </a:lnTo>
                    <a:lnTo>
                      <a:pt x="78" y="88"/>
                    </a:lnTo>
                    <a:lnTo>
                      <a:pt x="84" y="90"/>
                    </a:lnTo>
                    <a:lnTo>
                      <a:pt x="90" y="88"/>
                    </a:lnTo>
                    <a:lnTo>
                      <a:pt x="96" y="90"/>
                    </a:lnTo>
                    <a:lnTo>
                      <a:pt x="104" y="90"/>
                    </a:lnTo>
                    <a:lnTo>
                      <a:pt x="110" y="92"/>
                    </a:lnTo>
                    <a:lnTo>
                      <a:pt x="110" y="90"/>
                    </a:lnTo>
                    <a:lnTo>
                      <a:pt x="116" y="80"/>
                    </a:lnTo>
                    <a:lnTo>
                      <a:pt x="128" y="76"/>
                    </a:lnTo>
                    <a:lnTo>
                      <a:pt x="124" y="66"/>
                    </a:lnTo>
                    <a:lnTo>
                      <a:pt x="120" y="60"/>
                    </a:lnTo>
                    <a:lnTo>
                      <a:pt x="124" y="56"/>
                    </a:lnTo>
                    <a:lnTo>
                      <a:pt x="128" y="60"/>
                    </a:lnTo>
                    <a:lnTo>
                      <a:pt x="136" y="58"/>
                    </a:lnTo>
                    <a:lnTo>
                      <a:pt x="140" y="54"/>
                    </a:lnTo>
                    <a:lnTo>
                      <a:pt x="126" y="46"/>
                    </a:lnTo>
                    <a:lnTo>
                      <a:pt x="126" y="42"/>
                    </a:lnTo>
                    <a:lnTo>
                      <a:pt x="116" y="34"/>
                    </a:lnTo>
                    <a:lnTo>
                      <a:pt x="116" y="30"/>
                    </a:lnTo>
                    <a:lnTo>
                      <a:pt x="110" y="26"/>
                    </a:lnTo>
                    <a:lnTo>
                      <a:pt x="110" y="12"/>
                    </a:lnTo>
                    <a:lnTo>
                      <a:pt x="94" y="8"/>
                    </a:lnTo>
                    <a:lnTo>
                      <a:pt x="88" y="8"/>
                    </a:lnTo>
                    <a:lnTo>
                      <a:pt x="86" y="6"/>
                    </a:lnTo>
                    <a:lnTo>
                      <a:pt x="70" y="0"/>
                    </a:lnTo>
                    <a:lnTo>
                      <a:pt x="60" y="8"/>
                    </a:lnTo>
                    <a:lnTo>
                      <a:pt x="52" y="1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2" name="Freeform 90"/>
              <p:cNvSpPr>
                <a:spLocks/>
              </p:cNvSpPr>
              <p:nvPr/>
            </p:nvSpPr>
            <p:spPr bwMode="auto">
              <a:xfrm>
                <a:off x="4896906" y="1972098"/>
                <a:ext cx="40401" cy="23390"/>
              </a:xfrm>
              <a:custGeom>
                <a:avLst/>
                <a:gdLst>
                  <a:gd name="T0" fmla="*/ 38 w 38"/>
                  <a:gd name="T1" fmla="*/ 2 h 22"/>
                  <a:gd name="T2" fmla="*/ 38 w 38"/>
                  <a:gd name="T3" fmla="*/ 0 h 22"/>
                  <a:gd name="T4" fmla="*/ 34 w 38"/>
                  <a:gd name="T5" fmla="*/ 2 h 22"/>
                  <a:gd name="T6" fmla="*/ 30 w 38"/>
                  <a:gd name="T7" fmla="*/ 4 h 22"/>
                  <a:gd name="T8" fmla="*/ 24 w 38"/>
                  <a:gd name="T9" fmla="*/ 6 h 22"/>
                  <a:gd name="T10" fmla="*/ 20 w 38"/>
                  <a:gd name="T11" fmla="*/ 6 h 22"/>
                  <a:gd name="T12" fmla="*/ 8 w 38"/>
                  <a:gd name="T13" fmla="*/ 6 h 22"/>
                  <a:gd name="T14" fmla="*/ 4 w 38"/>
                  <a:gd name="T15" fmla="*/ 10 h 22"/>
                  <a:gd name="T16" fmla="*/ 0 w 38"/>
                  <a:gd name="T17" fmla="*/ 10 h 22"/>
                  <a:gd name="T18" fmla="*/ 0 w 38"/>
                  <a:gd name="T19" fmla="*/ 12 h 22"/>
                  <a:gd name="T20" fmla="*/ 0 w 38"/>
                  <a:gd name="T21" fmla="*/ 14 h 22"/>
                  <a:gd name="T22" fmla="*/ 4 w 38"/>
                  <a:gd name="T23" fmla="*/ 18 h 22"/>
                  <a:gd name="T24" fmla="*/ 8 w 38"/>
                  <a:gd name="T25" fmla="*/ 18 h 22"/>
                  <a:gd name="T26" fmla="*/ 10 w 38"/>
                  <a:gd name="T27" fmla="*/ 22 h 22"/>
                  <a:gd name="T28" fmla="*/ 12 w 38"/>
                  <a:gd name="T29" fmla="*/ 22 h 22"/>
                  <a:gd name="T30" fmla="*/ 14 w 38"/>
                  <a:gd name="T31" fmla="*/ 18 h 22"/>
                  <a:gd name="T32" fmla="*/ 20 w 38"/>
                  <a:gd name="T33" fmla="*/ 16 h 22"/>
                  <a:gd name="T34" fmla="*/ 22 w 38"/>
                  <a:gd name="T35" fmla="*/ 16 h 22"/>
                  <a:gd name="T36" fmla="*/ 30 w 38"/>
                  <a:gd name="T37" fmla="*/ 14 h 22"/>
                  <a:gd name="T38" fmla="*/ 30 w 38"/>
                  <a:gd name="T39" fmla="*/ 12 h 22"/>
                  <a:gd name="T40" fmla="*/ 28 w 38"/>
                  <a:gd name="T41" fmla="*/ 12 h 22"/>
                  <a:gd name="T42" fmla="*/ 26 w 38"/>
                  <a:gd name="T43" fmla="*/ 10 h 22"/>
                  <a:gd name="T44" fmla="*/ 28 w 38"/>
                  <a:gd name="T45" fmla="*/ 6 h 22"/>
                  <a:gd name="T46" fmla="*/ 38 w 38"/>
                  <a:gd name="T4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22">
                    <a:moveTo>
                      <a:pt x="38" y="2"/>
                    </a:moveTo>
                    <a:lnTo>
                      <a:pt x="38" y="0"/>
                    </a:lnTo>
                    <a:lnTo>
                      <a:pt x="34" y="2"/>
                    </a:lnTo>
                    <a:lnTo>
                      <a:pt x="30" y="4"/>
                    </a:lnTo>
                    <a:lnTo>
                      <a:pt x="24" y="6"/>
                    </a:lnTo>
                    <a:lnTo>
                      <a:pt x="20" y="6"/>
                    </a:lnTo>
                    <a:lnTo>
                      <a:pt x="8" y="6"/>
                    </a:lnTo>
                    <a:lnTo>
                      <a:pt x="4" y="10"/>
                    </a:lnTo>
                    <a:lnTo>
                      <a:pt x="0" y="10"/>
                    </a:lnTo>
                    <a:lnTo>
                      <a:pt x="0" y="12"/>
                    </a:lnTo>
                    <a:lnTo>
                      <a:pt x="0" y="14"/>
                    </a:lnTo>
                    <a:lnTo>
                      <a:pt x="4" y="18"/>
                    </a:lnTo>
                    <a:lnTo>
                      <a:pt x="8" y="18"/>
                    </a:lnTo>
                    <a:lnTo>
                      <a:pt x="10" y="22"/>
                    </a:lnTo>
                    <a:lnTo>
                      <a:pt x="12" y="22"/>
                    </a:lnTo>
                    <a:lnTo>
                      <a:pt x="14" y="18"/>
                    </a:lnTo>
                    <a:lnTo>
                      <a:pt x="20" y="16"/>
                    </a:lnTo>
                    <a:lnTo>
                      <a:pt x="22" y="16"/>
                    </a:lnTo>
                    <a:lnTo>
                      <a:pt x="30" y="14"/>
                    </a:lnTo>
                    <a:lnTo>
                      <a:pt x="30" y="12"/>
                    </a:lnTo>
                    <a:lnTo>
                      <a:pt x="28" y="12"/>
                    </a:lnTo>
                    <a:lnTo>
                      <a:pt x="26" y="10"/>
                    </a:lnTo>
                    <a:lnTo>
                      <a:pt x="28" y="6"/>
                    </a:lnTo>
                    <a:lnTo>
                      <a:pt x="38"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3" name="Freeform 91"/>
              <p:cNvSpPr>
                <a:spLocks/>
              </p:cNvSpPr>
              <p:nvPr/>
            </p:nvSpPr>
            <p:spPr bwMode="auto">
              <a:xfrm>
                <a:off x="4093141" y="1965719"/>
                <a:ext cx="219015" cy="177552"/>
              </a:xfrm>
              <a:custGeom>
                <a:avLst/>
                <a:gdLst>
                  <a:gd name="T0" fmla="*/ 78 w 206"/>
                  <a:gd name="T1" fmla="*/ 147 h 167"/>
                  <a:gd name="T2" fmla="*/ 102 w 206"/>
                  <a:gd name="T3" fmla="*/ 129 h 167"/>
                  <a:gd name="T4" fmla="*/ 112 w 206"/>
                  <a:gd name="T5" fmla="*/ 129 h 167"/>
                  <a:gd name="T6" fmla="*/ 116 w 206"/>
                  <a:gd name="T7" fmla="*/ 125 h 167"/>
                  <a:gd name="T8" fmla="*/ 124 w 206"/>
                  <a:gd name="T9" fmla="*/ 127 h 167"/>
                  <a:gd name="T10" fmla="*/ 136 w 206"/>
                  <a:gd name="T11" fmla="*/ 121 h 167"/>
                  <a:gd name="T12" fmla="*/ 146 w 206"/>
                  <a:gd name="T13" fmla="*/ 111 h 167"/>
                  <a:gd name="T14" fmla="*/ 164 w 206"/>
                  <a:gd name="T15" fmla="*/ 107 h 167"/>
                  <a:gd name="T16" fmla="*/ 166 w 206"/>
                  <a:gd name="T17" fmla="*/ 101 h 167"/>
                  <a:gd name="T18" fmla="*/ 162 w 206"/>
                  <a:gd name="T19" fmla="*/ 97 h 167"/>
                  <a:gd name="T20" fmla="*/ 166 w 206"/>
                  <a:gd name="T21" fmla="*/ 89 h 167"/>
                  <a:gd name="T22" fmla="*/ 176 w 206"/>
                  <a:gd name="T23" fmla="*/ 87 h 167"/>
                  <a:gd name="T24" fmla="*/ 178 w 206"/>
                  <a:gd name="T25" fmla="*/ 83 h 167"/>
                  <a:gd name="T26" fmla="*/ 202 w 206"/>
                  <a:gd name="T27" fmla="*/ 81 h 167"/>
                  <a:gd name="T28" fmla="*/ 206 w 206"/>
                  <a:gd name="T29" fmla="*/ 72 h 167"/>
                  <a:gd name="T30" fmla="*/ 206 w 206"/>
                  <a:gd name="T31" fmla="*/ 70 h 167"/>
                  <a:gd name="T32" fmla="*/ 202 w 206"/>
                  <a:gd name="T33" fmla="*/ 70 h 167"/>
                  <a:gd name="T34" fmla="*/ 198 w 206"/>
                  <a:gd name="T35" fmla="*/ 62 h 167"/>
                  <a:gd name="T36" fmla="*/ 200 w 206"/>
                  <a:gd name="T37" fmla="*/ 52 h 167"/>
                  <a:gd name="T38" fmla="*/ 198 w 206"/>
                  <a:gd name="T39" fmla="*/ 50 h 167"/>
                  <a:gd name="T40" fmla="*/ 200 w 206"/>
                  <a:gd name="T41" fmla="*/ 36 h 167"/>
                  <a:gd name="T42" fmla="*/ 200 w 206"/>
                  <a:gd name="T43" fmla="*/ 26 h 167"/>
                  <a:gd name="T44" fmla="*/ 194 w 206"/>
                  <a:gd name="T45" fmla="*/ 20 h 167"/>
                  <a:gd name="T46" fmla="*/ 182 w 206"/>
                  <a:gd name="T47" fmla="*/ 16 h 167"/>
                  <a:gd name="T48" fmla="*/ 178 w 206"/>
                  <a:gd name="T49" fmla="*/ 14 h 167"/>
                  <a:gd name="T50" fmla="*/ 174 w 206"/>
                  <a:gd name="T51" fmla="*/ 16 h 167"/>
                  <a:gd name="T52" fmla="*/ 152 w 206"/>
                  <a:gd name="T53" fmla="*/ 14 h 167"/>
                  <a:gd name="T54" fmla="*/ 144 w 206"/>
                  <a:gd name="T55" fmla="*/ 6 h 167"/>
                  <a:gd name="T56" fmla="*/ 146 w 206"/>
                  <a:gd name="T57" fmla="*/ 4 h 167"/>
                  <a:gd name="T58" fmla="*/ 144 w 206"/>
                  <a:gd name="T59" fmla="*/ 0 h 167"/>
                  <a:gd name="T60" fmla="*/ 138 w 206"/>
                  <a:gd name="T61" fmla="*/ 4 h 167"/>
                  <a:gd name="T62" fmla="*/ 132 w 206"/>
                  <a:gd name="T63" fmla="*/ 4 h 167"/>
                  <a:gd name="T64" fmla="*/ 126 w 206"/>
                  <a:gd name="T65" fmla="*/ 14 h 167"/>
                  <a:gd name="T66" fmla="*/ 114 w 206"/>
                  <a:gd name="T67" fmla="*/ 38 h 167"/>
                  <a:gd name="T68" fmla="*/ 108 w 206"/>
                  <a:gd name="T69" fmla="*/ 44 h 167"/>
                  <a:gd name="T70" fmla="*/ 90 w 206"/>
                  <a:gd name="T71" fmla="*/ 52 h 167"/>
                  <a:gd name="T72" fmla="*/ 84 w 206"/>
                  <a:gd name="T73" fmla="*/ 54 h 167"/>
                  <a:gd name="T74" fmla="*/ 80 w 206"/>
                  <a:gd name="T75" fmla="*/ 60 h 167"/>
                  <a:gd name="T76" fmla="*/ 72 w 206"/>
                  <a:gd name="T77" fmla="*/ 68 h 167"/>
                  <a:gd name="T78" fmla="*/ 70 w 206"/>
                  <a:gd name="T79" fmla="*/ 74 h 167"/>
                  <a:gd name="T80" fmla="*/ 62 w 206"/>
                  <a:gd name="T81" fmla="*/ 89 h 167"/>
                  <a:gd name="T82" fmla="*/ 62 w 206"/>
                  <a:gd name="T83" fmla="*/ 99 h 167"/>
                  <a:gd name="T84" fmla="*/ 66 w 206"/>
                  <a:gd name="T85" fmla="*/ 107 h 167"/>
                  <a:gd name="T86" fmla="*/ 62 w 206"/>
                  <a:gd name="T87" fmla="*/ 117 h 167"/>
                  <a:gd name="T88" fmla="*/ 54 w 206"/>
                  <a:gd name="T89" fmla="*/ 129 h 167"/>
                  <a:gd name="T90" fmla="*/ 44 w 206"/>
                  <a:gd name="T91" fmla="*/ 139 h 167"/>
                  <a:gd name="T92" fmla="*/ 34 w 206"/>
                  <a:gd name="T93" fmla="*/ 145 h 167"/>
                  <a:gd name="T94" fmla="*/ 28 w 206"/>
                  <a:gd name="T95" fmla="*/ 151 h 167"/>
                  <a:gd name="T96" fmla="*/ 6 w 206"/>
                  <a:gd name="T97" fmla="*/ 161 h 167"/>
                  <a:gd name="T98" fmla="*/ 0 w 206"/>
                  <a:gd name="T99" fmla="*/ 167 h 167"/>
                  <a:gd name="T100" fmla="*/ 78 w 206"/>
                  <a:gd name="T101" fmla="*/ 167 h 167"/>
                  <a:gd name="T102" fmla="*/ 78 w 206"/>
                  <a:gd name="T103"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6" h="167">
                    <a:moveTo>
                      <a:pt x="78" y="147"/>
                    </a:moveTo>
                    <a:lnTo>
                      <a:pt x="102" y="129"/>
                    </a:lnTo>
                    <a:lnTo>
                      <a:pt x="112" y="129"/>
                    </a:lnTo>
                    <a:lnTo>
                      <a:pt x="116" y="125"/>
                    </a:lnTo>
                    <a:lnTo>
                      <a:pt x="124" y="127"/>
                    </a:lnTo>
                    <a:lnTo>
                      <a:pt x="136" y="121"/>
                    </a:lnTo>
                    <a:lnTo>
                      <a:pt x="146" y="111"/>
                    </a:lnTo>
                    <a:lnTo>
                      <a:pt x="164" y="107"/>
                    </a:lnTo>
                    <a:lnTo>
                      <a:pt x="166" y="101"/>
                    </a:lnTo>
                    <a:lnTo>
                      <a:pt x="162" y="97"/>
                    </a:lnTo>
                    <a:lnTo>
                      <a:pt x="166" y="89"/>
                    </a:lnTo>
                    <a:lnTo>
                      <a:pt x="176" y="87"/>
                    </a:lnTo>
                    <a:lnTo>
                      <a:pt x="178" y="83"/>
                    </a:lnTo>
                    <a:lnTo>
                      <a:pt x="202" y="81"/>
                    </a:lnTo>
                    <a:lnTo>
                      <a:pt x="206" y="72"/>
                    </a:lnTo>
                    <a:lnTo>
                      <a:pt x="206" y="70"/>
                    </a:lnTo>
                    <a:lnTo>
                      <a:pt x="202" y="70"/>
                    </a:lnTo>
                    <a:lnTo>
                      <a:pt x="198" y="62"/>
                    </a:lnTo>
                    <a:lnTo>
                      <a:pt x="200" y="52"/>
                    </a:lnTo>
                    <a:lnTo>
                      <a:pt x="198" y="50"/>
                    </a:lnTo>
                    <a:lnTo>
                      <a:pt x="200" y="36"/>
                    </a:lnTo>
                    <a:lnTo>
                      <a:pt x="200" y="26"/>
                    </a:lnTo>
                    <a:lnTo>
                      <a:pt x="194" y="20"/>
                    </a:lnTo>
                    <a:lnTo>
                      <a:pt x="182" y="16"/>
                    </a:lnTo>
                    <a:lnTo>
                      <a:pt x="178" y="14"/>
                    </a:lnTo>
                    <a:lnTo>
                      <a:pt x="174" y="16"/>
                    </a:lnTo>
                    <a:lnTo>
                      <a:pt x="152" y="14"/>
                    </a:lnTo>
                    <a:lnTo>
                      <a:pt x="144" y="6"/>
                    </a:lnTo>
                    <a:lnTo>
                      <a:pt x="146" y="4"/>
                    </a:lnTo>
                    <a:lnTo>
                      <a:pt x="144" y="0"/>
                    </a:lnTo>
                    <a:lnTo>
                      <a:pt x="138" y="4"/>
                    </a:lnTo>
                    <a:lnTo>
                      <a:pt x="132" y="4"/>
                    </a:lnTo>
                    <a:lnTo>
                      <a:pt x="126" y="14"/>
                    </a:lnTo>
                    <a:lnTo>
                      <a:pt x="114" y="38"/>
                    </a:lnTo>
                    <a:lnTo>
                      <a:pt x="108" y="44"/>
                    </a:lnTo>
                    <a:lnTo>
                      <a:pt x="90" y="52"/>
                    </a:lnTo>
                    <a:lnTo>
                      <a:pt x="84" y="54"/>
                    </a:lnTo>
                    <a:lnTo>
                      <a:pt x="80" y="60"/>
                    </a:lnTo>
                    <a:lnTo>
                      <a:pt x="72" y="68"/>
                    </a:lnTo>
                    <a:lnTo>
                      <a:pt x="70" y="74"/>
                    </a:lnTo>
                    <a:lnTo>
                      <a:pt x="62" y="89"/>
                    </a:lnTo>
                    <a:lnTo>
                      <a:pt x="62" y="99"/>
                    </a:lnTo>
                    <a:lnTo>
                      <a:pt x="66" y="107"/>
                    </a:lnTo>
                    <a:lnTo>
                      <a:pt x="62" y="117"/>
                    </a:lnTo>
                    <a:lnTo>
                      <a:pt x="54" y="129"/>
                    </a:lnTo>
                    <a:lnTo>
                      <a:pt x="44" y="139"/>
                    </a:lnTo>
                    <a:lnTo>
                      <a:pt x="34" y="145"/>
                    </a:lnTo>
                    <a:lnTo>
                      <a:pt x="28" y="151"/>
                    </a:lnTo>
                    <a:lnTo>
                      <a:pt x="6" y="161"/>
                    </a:lnTo>
                    <a:lnTo>
                      <a:pt x="0" y="167"/>
                    </a:lnTo>
                    <a:lnTo>
                      <a:pt x="78" y="167"/>
                    </a:lnTo>
                    <a:lnTo>
                      <a:pt x="78" y="14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4" name="Freeform 92"/>
              <p:cNvSpPr>
                <a:spLocks/>
              </p:cNvSpPr>
              <p:nvPr/>
            </p:nvSpPr>
            <p:spPr bwMode="auto">
              <a:xfrm>
                <a:off x="4021908" y="2143270"/>
                <a:ext cx="154161" cy="131834"/>
              </a:xfrm>
              <a:custGeom>
                <a:avLst/>
                <a:gdLst>
                  <a:gd name="T0" fmla="*/ 63 w 145"/>
                  <a:gd name="T1" fmla="*/ 122 h 124"/>
                  <a:gd name="T2" fmla="*/ 63 w 145"/>
                  <a:gd name="T3" fmla="*/ 94 h 124"/>
                  <a:gd name="T4" fmla="*/ 73 w 145"/>
                  <a:gd name="T5" fmla="*/ 86 h 124"/>
                  <a:gd name="T6" fmla="*/ 85 w 145"/>
                  <a:gd name="T7" fmla="*/ 84 h 124"/>
                  <a:gd name="T8" fmla="*/ 89 w 145"/>
                  <a:gd name="T9" fmla="*/ 32 h 124"/>
                  <a:gd name="T10" fmla="*/ 145 w 145"/>
                  <a:gd name="T11" fmla="*/ 32 h 124"/>
                  <a:gd name="T12" fmla="*/ 145 w 145"/>
                  <a:gd name="T13" fmla="*/ 6 h 124"/>
                  <a:gd name="T14" fmla="*/ 145 w 145"/>
                  <a:gd name="T15" fmla="*/ 0 h 124"/>
                  <a:gd name="T16" fmla="*/ 67 w 145"/>
                  <a:gd name="T17" fmla="*/ 0 h 124"/>
                  <a:gd name="T18" fmla="*/ 57 w 145"/>
                  <a:gd name="T19" fmla="*/ 20 h 124"/>
                  <a:gd name="T20" fmla="*/ 45 w 145"/>
                  <a:gd name="T21" fmla="*/ 26 h 124"/>
                  <a:gd name="T22" fmla="*/ 43 w 145"/>
                  <a:gd name="T23" fmla="*/ 34 h 124"/>
                  <a:gd name="T24" fmla="*/ 39 w 145"/>
                  <a:gd name="T25" fmla="*/ 44 h 124"/>
                  <a:gd name="T26" fmla="*/ 39 w 145"/>
                  <a:gd name="T27" fmla="*/ 56 h 124"/>
                  <a:gd name="T28" fmla="*/ 20 w 145"/>
                  <a:gd name="T29" fmla="*/ 70 h 124"/>
                  <a:gd name="T30" fmla="*/ 20 w 145"/>
                  <a:gd name="T31" fmla="*/ 78 h 124"/>
                  <a:gd name="T32" fmla="*/ 14 w 145"/>
                  <a:gd name="T33" fmla="*/ 86 h 124"/>
                  <a:gd name="T34" fmla="*/ 14 w 145"/>
                  <a:gd name="T35" fmla="*/ 90 h 124"/>
                  <a:gd name="T36" fmla="*/ 8 w 145"/>
                  <a:gd name="T37" fmla="*/ 100 h 124"/>
                  <a:gd name="T38" fmla="*/ 2 w 145"/>
                  <a:gd name="T39" fmla="*/ 104 h 124"/>
                  <a:gd name="T40" fmla="*/ 0 w 145"/>
                  <a:gd name="T41" fmla="*/ 124 h 124"/>
                  <a:gd name="T42" fmla="*/ 2 w 145"/>
                  <a:gd name="T43" fmla="*/ 124 h 124"/>
                  <a:gd name="T44" fmla="*/ 6 w 145"/>
                  <a:gd name="T45" fmla="*/ 122 h 124"/>
                  <a:gd name="T46" fmla="*/ 63 w 145"/>
                  <a:gd name="T47" fmla="*/ 1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24">
                    <a:moveTo>
                      <a:pt x="63" y="122"/>
                    </a:moveTo>
                    <a:lnTo>
                      <a:pt x="63" y="94"/>
                    </a:lnTo>
                    <a:lnTo>
                      <a:pt x="73" y="86"/>
                    </a:lnTo>
                    <a:lnTo>
                      <a:pt x="85" y="84"/>
                    </a:lnTo>
                    <a:lnTo>
                      <a:pt x="89" y="32"/>
                    </a:lnTo>
                    <a:lnTo>
                      <a:pt x="145" y="32"/>
                    </a:lnTo>
                    <a:lnTo>
                      <a:pt x="145" y="6"/>
                    </a:lnTo>
                    <a:lnTo>
                      <a:pt x="145" y="0"/>
                    </a:lnTo>
                    <a:lnTo>
                      <a:pt x="67" y="0"/>
                    </a:lnTo>
                    <a:lnTo>
                      <a:pt x="57" y="20"/>
                    </a:lnTo>
                    <a:lnTo>
                      <a:pt x="45" y="26"/>
                    </a:lnTo>
                    <a:lnTo>
                      <a:pt x="43" y="34"/>
                    </a:lnTo>
                    <a:lnTo>
                      <a:pt x="39" y="44"/>
                    </a:lnTo>
                    <a:lnTo>
                      <a:pt x="39" y="56"/>
                    </a:lnTo>
                    <a:lnTo>
                      <a:pt x="20" y="70"/>
                    </a:lnTo>
                    <a:lnTo>
                      <a:pt x="20" y="78"/>
                    </a:lnTo>
                    <a:lnTo>
                      <a:pt x="14" y="86"/>
                    </a:lnTo>
                    <a:lnTo>
                      <a:pt x="14" y="90"/>
                    </a:lnTo>
                    <a:lnTo>
                      <a:pt x="8" y="100"/>
                    </a:lnTo>
                    <a:lnTo>
                      <a:pt x="2" y="104"/>
                    </a:lnTo>
                    <a:lnTo>
                      <a:pt x="0" y="124"/>
                    </a:lnTo>
                    <a:lnTo>
                      <a:pt x="2" y="124"/>
                    </a:lnTo>
                    <a:lnTo>
                      <a:pt x="6" y="122"/>
                    </a:lnTo>
                    <a:lnTo>
                      <a:pt x="63" y="1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5" name="Freeform 93"/>
              <p:cNvSpPr>
                <a:spLocks/>
              </p:cNvSpPr>
              <p:nvPr/>
            </p:nvSpPr>
            <p:spPr bwMode="auto">
              <a:xfrm>
                <a:off x="4007023" y="2369729"/>
                <a:ext cx="107381" cy="91434"/>
              </a:xfrm>
              <a:custGeom>
                <a:avLst/>
                <a:gdLst>
                  <a:gd name="T0" fmla="*/ 41 w 101"/>
                  <a:gd name="T1" fmla="*/ 80 h 86"/>
                  <a:gd name="T2" fmla="*/ 51 w 101"/>
                  <a:gd name="T3" fmla="*/ 82 h 86"/>
                  <a:gd name="T4" fmla="*/ 63 w 101"/>
                  <a:gd name="T5" fmla="*/ 80 h 86"/>
                  <a:gd name="T6" fmla="*/ 71 w 101"/>
                  <a:gd name="T7" fmla="*/ 82 h 86"/>
                  <a:gd name="T8" fmla="*/ 83 w 101"/>
                  <a:gd name="T9" fmla="*/ 86 h 86"/>
                  <a:gd name="T10" fmla="*/ 89 w 101"/>
                  <a:gd name="T11" fmla="*/ 86 h 86"/>
                  <a:gd name="T12" fmla="*/ 99 w 101"/>
                  <a:gd name="T13" fmla="*/ 84 h 86"/>
                  <a:gd name="T14" fmla="*/ 101 w 101"/>
                  <a:gd name="T15" fmla="*/ 74 h 86"/>
                  <a:gd name="T16" fmla="*/ 97 w 101"/>
                  <a:gd name="T17" fmla="*/ 66 h 86"/>
                  <a:gd name="T18" fmla="*/ 93 w 101"/>
                  <a:gd name="T19" fmla="*/ 66 h 86"/>
                  <a:gd name="T20" fmla="*/ 93 w 101"/>
                  <a:gd name="T21" fmla="*/ 54 h 86"/>
                  <a:gd name="T22" fmla="*/ 91 w 101"/>
                  <a:gd name="T23" fmla="*/ 44 h 86"/>
                  <a:gd name="T24" fmla="*/ 79 w 101"/>
                  <a:gd name="T25" fmla="*/ 40 h 86"/>
                  <a:gd name="T26" fmla="*/ 77 w 101"/>
                  <a:gd name="T27" fmla="*/ 28 h 86"/>
                  <a:gd name="T28" fmla="*/ 75 w 101"/>
                  <a:gd name="T29" fmla="*/ 26 h 86"/>
                  <a:gd name="T30" fmla="*/ 69 w 101"/>
                  <a:gd name="T31" fmla="*/ 12 h 86"/>
                  <a:gd name="T32" fmla="*/ 61 w 101"/>
                  <a:gd name="T33" fmla="*/ 10 h 86"/>
                  <a:gd name="T34" fmla="*/ 55 w 101"/>
                  <a:gd name="T35" fmla="*/ 2 h 86"/>
                  <a:gd name="T36" fmla="*/ 41 w 101"/>
                  <a:gd name="T37" fmla="*/ 0 h 86"/>
                  <a:gd name="T38" fmla="*/ 30 w 101"/>
                  <a:gd name="T39" fmla="*/ 4 h 86"/>
                  <a:gd name="T40" fmla="*/ 24 w 101"/>
                  <a:gd name="T41" fmla="*/ 4 h 86"/>
                  <a:gd name="T42" fmla="*/ 18 w 101"/>
                  <a:gd name="T43" fmla="*/ 6 h 86"/>
                  <a:gd name="T44" fmla="*/ 16 w 101"/>
                  <a:gd name="T45" fmla="*/ 16 h 86"/>
                  <a:gd name="T46" fmla="*/ 12 w 101"/>
                  <a:gd name="T47" fmla="*/ 32 h 86"/>
                  <a:gd name="T48" fmla="*/ 6 w 101"/>
                  <a:gd name="T49" fmla="*/ 36 h 86"/>
                  <a:gd name="T50" fmla="*/ 0 w 101"/>
                  <a:gd name="T51" fmla="*/ 38 h 86"/>
                  <a:gd name="T52" fmla="*/ 0 w 101"/>
                  <a:gd name="T53" fmla="*/ 42 h 86"/>
                  <a:gd name="T54" fmla="*/ 10 w 101"/>
                  <a:gd name="T55" fmla="*/ 44 h 86"/>
                  <a:gd name="T56" fmla="*/ 14 w 101"/>
                  <a:gd name="T57" fmla="*/ 56 h 86"/>
                  <a:gd name="T58" fmla="*/ 14 w 101"/>
                  <a:gd name="T59" fmla="*/ 60 h 86"/>
                  <a:gd name="T60" fmla="*/ 36 w 101"/>
                  <a:gd name="T61" fmla="*/ 60 h 86"/>
                  <a:gd name="T62" fmla="*/ 41 w 101"/>
                  <a:gd name="T63" fmla="*/ 56 h 86"/>
                  <a:gd name="T64" fmla="*/ 53 w 101"/>
                  <a:gd name="T65" fmla="*/ 60 h 86"/>
                  <a:gd name="T66" fmla="*/ 65 w 101"/>
                  <a:gd name="T67" fmla="*/ 62 h 86"/>
                  <a:gd name="T68" fmla="*/ 65 w 101"/>
                  <a:gd name="T69" fmla="*/ 64 h 86"/>
                  <a:gd name="T70" fmla="*/ 61 w 101"/>
                  <a:gd name="T71" fmla="*/ 68 h 86"/>
                  <a:gd name="T72" fmla="*/ 53 w 101"/>
                  <a:gd name="T73" fmla="*/ 64 h 86"/>
                  <a:gd name="T74" fmla="*/ 47 w 101"/>
                  <a:gd name="T75" fmla="*/ 64 h 86"/>
                  <a:gd name="T76" fmla="*/ 43 w 101"/>
                  <a:gd name="T77" fmla="*/ 62 h 86"/>
                  <a:gd name="T78" fmla="*/ 41 w 101"/>
                  <a:gd name="T79" fmla="*/ 66 h 86"/>
                  <a:gd name="T80" fmla="*/ 32 w 101"/>
                  <a:gd name="T81" fmla="*/ 66 h 86"/>
                  <a:gd name="T82" fmla="*/ 30 w 101"/>
                  <a:gd name="T83" fmla="*/ 68 h 86"/>
                  <a:gd name="T84" fmla="*/ 10 w 101"/>
                  <a:gd name="T85" fmla="*/ 72 h 86"/>
                  <a:gd name="T86" fmla="*/ 10 w 101"/>
                  <a:gd name="T87" fmla="*/ 80 h 86"/>
                  <a:gd name="T88" fmla="*/ 12 w 101"/>
                  <a:gd name="T89" fmla="*/ 86 h 86"/>
                  <a:gd name="T90" fmla="*/ 30 w 101"/>
                  <a:gd name="T91" fmla="*/ 86 h 86"/>
                  <a:gd name="T92" fmla="*/ 41 w 101"/>
                  <a:gd name="T93"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86">
                    <a:moveTo>
                      <a:pt x="41" y="80"/>
                    </a:moveTo>
                    <a:lnTo>
                      <a:pt x="51" y="82"/>
                    </a:lnTo>
                    <a:lnTo>
                      <a:pt x="63" y="80"/>
                    </a:lnTo>
                    <a:lnTo>
                      <a:pt x="71" y="82"/>
                    </a:lnTo>
                    <a:lnTo>
                      <a:pt x="83" y="86"/>
                    </a:lnTo>
                    <a:lnTo>
                      <a:pt x="89" y="86"/>
                    </a:lnTo>
                    <a:lnTo>
                      <a:pt x="99" y="84"/>
                    </a:lnTo>
                    <a:lnTo>
                      <a:pt x="101" y="74"/>
                    </a:lnTo>
                    <a:lnTo>
                      <a:pt x="97" y="66"/>
                    </a:lnTo>
                    <a:lnTo>
                      <a:pt x="93" y="66"/>
                    </a:lnTo>
                    <a:lnTo>
                      <a:pt x="93" y="54"/>
                    </a:lnTo>
                    <a:lnTo>
                      <a:pt x="91" y="44"/>
                    </a:lnTo>
                    <a:lnTo>
                      <a:pt x="79" y="40"/>
                    </a:lnTo>
                    <a:lnTo>
                      <a:pt x="77" y="28"/>
                    </a:lnTo>
                    <a:lnTo>
                      <a:pt x="75" y="26"/>
                    </a:lnTo>
                    <a:lnTo>
                      <a:pt x="69" y="12"/>
                    </a:lnTo>
                    <a:lnTo>
                      <a:pt x="61" y="10"/>
                    </a:lnTo>
                    <a:lnTo>
                      <a:pt x="55" y="2"/>
                    </a:lnTo>
                    <a:lnTo>
                      <a:pt x="41" y="0"/>
                    </a:lnTo>
                    <a:lnTo>
                      <a:pt x="30" y="4"/>
                    </a:lnTo>
                    <a:lnTo>
                      <a:pt x="24" y="4"/>
                    </a:lnTo>
                    <a:lnTo>
                      <a:pt x="18" y="6"/>
                    </a:lnTo>
                    <a:lnTo>
                      <a:pt x="16" y="16"/>
                    </a:lnTo>
                    <a:lnTo>
                      <a:pt x="12" y="32"/>
                    </a:lnTo>
                    <a:lnTo>
                      <a:pt x="6" y="36"/>
                    </a:lnTo>
                    <a:lnTo>
                      <a:pt x="0" y="38"/>
                    </a:lnTo>
                    <a:lnTo>
                      <a:pt x="0" y="42"/>
                    </a:lnTo>
                    <a:lnTo>
                      <a:pt x="10" y="44"/>
                    </a:lnTo>
                    <a:lnTo>
                      <a:pt x="14" y="56"/>
                    </a:lnTo>
                    <a:lnTo>
                      <a:pt x="14" y="60"/>
                    </a:lnTo>
                    <a:lnTo>
                      <a:pt x="36" y="60"/>
                    </a:lnTo>
                    <a:lnTo>
                      <a:pt x="41" y="56"/>
                    </a:lnTo>
                    <a:lnTo>
                      <a:pt x="53" y="60"/>
                    </a:lnTo>
                    <a:lnTo>
                      <a:pt x="65" y="62"/>
                    </a:lnTo>
                    <a:lnTo>
                      <a:pt x="65" y="64"/>
                    </a:lnTo>
                    <a:lnTo>
                      <a:pt x="61" y="68"/>
                    </a:lnTo>
                    <a:lnTo>
                      <a:pt x="53" y="64"/>
                    </a:lnTo>
                    <a:lnTo>
                      <a:pt x="47" y="64"/>
                    </a:lnTo>
                    <a:lnTo>
                      <a:pt x="43" y="62"/>
                    </a:lnTo>
                    <a:lnTo>
                      <a:pt x="41" y="66"/>
                    </a:lnTo>
                    <a:lnTo>
                      <a:pt x="32" y="66"/>
                    </a:lnTo>
                    <a:lnTo>
                      <a:pt x="30" y="68"/>
                    </a:lnTo>
                    <a:lnTo>
                      <a:pt x="10" y="72"/>
                    </a:lnTo>
                    <a:lnTo>
                      <a:pt x="10" y="80"/>
                    </a:lnTo>
                    <a:lnTo>
                      <a:pt x="12" y="86"/>
                    </a:lnTo>
                    <a:lnTo>
                      <a:pt x="30" y="86"/>
                    </a:lnTo>
                    <a:lnTo>
                      <a:pt x="41" y="8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6" name="Freeform 94"/>
              <p:cNvSpPr>
                <a:spLocks/>
              </p:cNvSpPr>
              <p:nvPr/>
            </p:nvSpPr>
            <p:spPr bwMode="auto">
              <a:xfrm>
                <a:off x="4017655" y="2429267"/>
                <a:ext cx="58475" cy="17011"/>
              </a:xfrm>
              <a:custGeom>
                <a:avLst/>
                <a:gdLst>
                  <a:gd name="T0" fmla="*/ 22 w 55"/>
                  <a:gd name="T1" fmla="*/ 10 h 16"/>
                  <a:gd name="T2" fmla="*/ 31 w 55"/>
                  <a:gd name="T3" fmla="*/ 10 h 16"/>
                  <a:gd name="T4" fmla="*/ 33 w 55"/>
                  <a:gd name="T5" fmla="*/ 6 h 16"/>
                  <a:gd name="T6" fmla="*/ 37 w 55"/>
                  <a:gd name="T7" fmla="*/ 8 h 16"/>
                  <a:gd name="T8" fmla="*/ 43 w 55"/>
                  <a:gd name="T9" fmla="*/ 8 h 16"/>
                  <a:gd name="T10" fmla="*/ 51 w 55"/>
                  <a:gd name="T11" fmla="*/ 12 h 16"/>
                  <a:gd name="T12" fmla="*/ 55 w 55"/>
                  <a:gd name="T13" fmla="*/ 8 h 16"/>
                  <a:gd name="T14" fmla="*/ 55 w 55"/>
                  <a:gd name="T15" fmla="*/ 6 h 16"/>
                  <a:gd name="T16" fmla="*/ 43 w 55"/>
                  <a:gd name="T17" fmla="*/ 4 h 16"/>
                  <a:gd name="T18" fmla="*/ 31 w 55"/>
                  <a:gd name="T19" fmla="*/ 0 h 16"/>
                  <a:gd name="T20" fmla="*/ 26 w 55"/>
                  <a:gd name="T21" fmla="*/ 4 h 16"/>
                  <a:gd name="T22" fmla="*/ 4 w 55"/>
                  <a:gd name="T23" fmla="*/ 4 h 16"/>
                  <a:gd name="T24" fmla="*/ 6 w 55"/>
                  <a:gd name="T25" fmla="*/ 10 h 16"/>
                  <a:gd name="T26" fmla="*/ 2 w 55"/>
                  <a:gd name="T27" fmla="*/ 8 h 16"/>
                  <a:gd name="T28" fmla="*/ 0 w 55"/>
                  <a:gd name="T29" fmla="*/ 10 h 16"/>
                  <a:gd name="T30" fmla="*/ 0 w 55"/>
                  <a:gd name="T31" fmla="*/ 16 h 16"/>
                  <a:gd name="T32" fmla="*/ 20 w 55"/>
                  <a:gd name="T33" fmla="*/ 12 h 16"/>
                  <a:gd name="T34" fmla="*/ 22 w 55"/>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16">
                    <a:moveTo>
                      <a:pt x="22" y="10"/>
                    </a:moveTo>
                    <a:lnTo>
                      <a:pt x="31" y="10"/>
                    </a:lnTo>
                    <a:lnTo>
                      <a:pt x="33" y="6"/>
                    </a:lnTo>
                    <a:lnTo>
                      <a:pt x="37" y="8"/>
                    </a:lnTo>
                    <a:lnTo>
                      <a:pt x="43" y="8"/>
                    </a:lnTo>
                    <a:lnTo>
                      <a:pt x="51" y="12"/>
                    </a:lnTo>
                    <a:lnTo>
                      <a:pt x="55" y="8"/>
                    </a:lnTo>
                    <a:lnTo>
                      <a:pt x="55" y="6"/>
                    </a:lnTo>
                    <a:lnTo>
                      <a:pt x="43" y="4"/>
                    </a:lnTo>
                    <a:lnTo>
                      <a:pt x="31" y="0"/>
                    </a:lnTo>
                    <a:lnTo>
                      <a:pt x="26" y="4"/>
                    </a:lnTo>
                    <a:lnTo>
                      <a:pt x="4" y="4"/>
                    </a:lnTo>
                    <a:lnTo>
                      <a:pt x="6" y="10"/>
                    </a:lnTo>
                    <a:lnTo>
                      <a:pt x="2" y="8"/>
                    </a:lnTo>
                    <a:lnTo>
                      <a:pt x="0" y="10"/>
                    </a:lnTo>
                    <a:lnTo>
                      <a:pt x="0" y="16"/>
                    </a:lnTo>
                    <a:lnTo>
                      <a:pt x="20" y="12"/>
                    </a:lnTo>
                    <a:lnTo>
                      <a:pt x="22"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7" name="Freeform 95"/>
              <p:cNvSpPr>
                <a:spLocks noEditPoints="1"/>
              </p:cNvSpPr>
              <p:nvPr/>
            </p:nvSpPr>
            <p:spPr bwMode="auto">
              <a:xfrm>
                <a:off x="4019781" y="2454783"/>
                <a:ext cx="56349" cy="36148"/>
              </a:xfrm>
              <a:custGeom>
                <a:avLst/>
                <a:gdLst>
                  <a:gd name="T0" fmla="*/ 12 w 53"/>
                  <a:gd name="T1" fmla="*/ 24 h 34"/>
                  <a:gd name="T2" fmla="*/ 12 w 53"/>
                  <a:gd name="T3" fmla="*/ 24 h 34"/>
                  <a:gd name="T4" fmla="*/ 14 w 53"/>
                  <a:gd name="T5" fmla="*/ 22 h 34"/>
                  <a:gd name="T6" fmla="*/ 16 w 53"/>
                  <a:gd name="T7" fmla="*/ 24 h 34"/>
                  <a:gd name="T8" fmla="*/ 14 w 53"/>
                  <a:gd name="T9" fmla="*/ 26 h 34"/>
                  <a:gd name="T10" fmla="*/ 12 w 53"/>
                  <a:gd name="T11" fmla="*/ 24 h 34"/>
                  <a:gd name="T12" fmla="*/ 12 w 53"/>
                  <a:gd name="T13" fmla="*/ 32 h 34"/>
                  <a:gd name="T14" fmla="*/ 14 w 53"/>
                  <a:gd name="T15" fmla="*/ 30 h 34"/>
                  <a:gd name="T16" fmla="*/ 14 w 53"/>
                  <a:gd name="T17" fmla="*/ 30 h 34"/>
                  <a:gd name="T18" fmla="*/ 12 w 53"/>
                  <a:gd name="T19" fmla="*/ 28 h 34"/>
                  <a:gd name="T20" fmla="*/ 10 w 53"/>
                  <a:gd name="T21" fmla="*/ 30 h 34"/>
                  <a:gd name="T22" fmla="*/ 12 w 53"/>
                  <a:gd name="T23" fmla="*/ 32 h 34"/>
                  <a:gd name="T24" fmla="*/ 8 w 53"/>
                  <a:gd name="T25" fmla="*/ 20 h 34"/>
                  <a:gd name="T26" fmla="*/ 10 w 53"/>
                  <a:gd name="T27" fmla="*/ 20 h 34"/>
                  <a:gd name="T28" fmla="*/ 8 w 53"/>
                  <a:gd name="T29" fmla="*/ 18 h 34"/>
                  <a:gd name="T30" fmla="*/ 8 w 53"/>
                  <a:gd name="T31" fmla="*/ 20 h 34"/>
                  <a:gd name="T32" fmla="*/ 8 w 53"/>
                  <a:gd name="T33" fmla="*/ 20 h 34"/>
                  <a:gd name="T34" fmla="*/ 43 w 53"/>
                  <a:gd name="T35" fmla="*/ 20 h 34"/>
                  <a:gd name="T36" fmla="*/ 53 w 53"/>
                  <a:gd name="T37" fmla="*/ 16 h 34"/>
                  <a:gd name="T38" fmla="*/ 51 w 53"/>
                  <a:gd name="T39" fmla="*/ 10 h 34"/>
                  <a:gd name="T40" fmla="*/ 53 w 53"/>
                  <a:gd name="T41" fmla="*/ 6 h 34"/>
                  <a:gd name="T42" fmla="*/ 51 w 53"/>
                  <a:gd name="T43" fmla="*/ 0 h 34"/>
                  <a:gd name="T44" fmla="*/ 39 w 53"/>
                  <a:gd name="T45" fmla="*/ 2 h 34"/>
                  <a:gd name="T46" fmla="*/ 29 w 53"/>
                  <a:gd name="T47" fmla="*/ 0 h 34"/>
                  <a:gd name="T48" fmla="*/ 18 w 53"/>
                  <a:gd name="T49" fmla="*/ 6 h 34"/>
                  <a:gd name="T50" fmla="*/ 0 w 53"/>
                  <a:gd name="T51" fmla="*/ 6 h 34"/>
                  <a:gd name="T52" fmla="*/ 4 w 53"/>
                  <a:gd name="T53" fmla="*/ 12 h 34"/>
                  <a:gd name="T54" fmla="*/ 8 w 53"/>
                  <a:gd name="T55" fmla="*/ 14 h 34"/>
                  <a:gd name="T56" fmla="*/ 20 w 53"/>
                  <a:gd name="T57" fmla="*/ 14 h 34"/>
                  <a:gd name="T58" fmla="*/ 29 w 53"/>
                  <a:gd name="T59" fmla="*/ 14 h 34"/>
                  <a:gd name="T60" fmla="*/ 27 w 53"/>
                  <a:gd name="T61" fmla="*/ 16 h 34"/>
                  <a:gd name="T62" fmla="*/ 20 w 53"/>
                  <a:gd name="T63" fmla="*/ 16 h 34"/>
                  <a:gd name="T64" fmla="*/ 16 w 53"/>
                  <a:gd name="T65" fmla="*/ 20 h 34"/>
                  <a:gd name="T66" fmla="*/ 22 w 53"/>
                  <a:gd name="T67" fmla="*/ 24 h 34"/>
                  <a:gd name="T68" fmla="*/ 24 w 53"/>
                  <a:gd name="T69" fmla="*/ 30 h 34"/>
                  <a:gd name="T70" fmla="*/ 29 w 53"/>
                  <a:gd name="T71" fmla="*/ 34 h 34"/>
                  <a:gd name="T72" fmla="*/ 35 w 53"/>
                  <a:gd name="T73" fmla="*/ 28 h 34"/>
                  <a:gd name="T74" fmla="*/ 43 w 53"/>
                  <a:gd name="T75"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4">
                    <a:moveTo>
                      <a:pt x="12" y="24"/>
                    </a:moveTo>
                    <a:lnTo>
                      <a:pt x="12" y="24"/>
                    </a:lnTo>
                    <a:lnTo>
                      <a:pt x="14" y="22"/>
                    </a:lnTo>
                    <a:lnTo>
                      <a:pt x="16" y="24"/>
                    </a:lnTo>
                    <a:lnTo>
                      <a:pt x="14" y="26"/>
                    </a:lnTo>
                    <a:lnTo>
                      <a:pt x="12" y="24"/>
                    </a:lnTo>
                    <a:close/>
                    <a:moveTo>
                      <a:pt x="12" y="32"/>
                    </a:moveTo>
                    <a:lnTo>
                      <a:pt x="14" y="30"/>
                    </a:lnTo>
                    <a:lnTo>
                      <a:pt x="14" y="30"/>
                    </a:lnTo>
                    <a:lnTo>
                      <a:pt x="12" y="28"/>
                    </a:lnTo>
                    <a:lnTo>
                      <a:pt x="10" y="30"/>
                    </a:lnTo>
                    <a:lnTo>
                      <a:pt x="12" y="32"/>
                    </a:lnTo>
                    <a:close/>
                    <a:moveTo>
                      <a:pt x="8" y="20"/>
                    </a:moveTo>
                    <a:lnTo>
                      <a:pt x="10" y="20"/>
                    </a:lnTo>
                    <a:lnTo>
                      <a:pt x="8" y="18"/>
                    </a:lnTo>
                    <a:lnTo>
                      <a:pt x="8" y="20"/>
                    </a:lnTo>
                    <a:lnTo>
                      <a:pt x="8" y="20"/>
                    </a:lnTo>
                    <a:close/>
                    <a:moveTo>
                      <a:pt x="43" y="20"/>
                    </a:moveTo>
                    <a:lnTo>
                      <a:pt x="53" y="16"/>
                    </a:lnTo>
                    <a:lnTo>
                      <a:pt x="51" y="10"/>
                    </a:lnTo>
                    <a:lnTo>
                      <a:pt x="53" y="6"/>
                    </a:lnTo>
                    <a:lnTo>
                      <a:pt x="51" y="0"/>
                    </a:lnTo>
                    <a:lnTo>
                      <a:pt x="39" y="2"/>
                    </a:lnTo>
                    <a:lnTo>
                      <a:pt x="29" y="0"/>
                    </a:lnTo>
                    <a:lnTo>
                      <a:pt x="18" y="6"/>
                    </a:lnTo>
                    <a:lnTo>
                      <a:pt x="0" y="6"/>
                    </a:lnTo>
                    <a:lnTo>
                      <a:pt x="4" y="12"/>
                    </a:lnTo>
                    <a:lnTo>
                      <a:pt x="8" y="14"/>
                    </a:lnTo>
                    <a:lnTo>
                      <a:pt x="20" y="14"/>
                    </a:lnTo>
                    <a:lnTo>
                      <a:pt x="29" y="14"/>
                    </a:lnTo>
                    <a:lnTo>
                      <a:pt x="27" y="16"/>
                    </a:lnTo>
                    <a:lnTo>
                      <a:pt x="20" y="16"/>
                    </a:lnTo>
                    <a:lnTo>
                      <a:pt x="16" y="20"/>
                    </a:lnTo>
                    <a:lnTo>
                      <a:pt x="22" y="24"/>
                    </a:lnTo>
                    <a:lnTo>
                      <a:pt x="24" y="30"/>
                    </a:lnTo>
                    <a:lnTo>
                      <a:pt x="29" y="34"/>
                    </a:lnTo>
                    <a:lnTo>
                      <a:pt x="35" y="28"/>
                    </a:lnTo>
                    <a:lnTo>
                      <a:pt x="43" y="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8" name="Freeform 96"/>
              <p:cNvSpPr>
                <a:spLocks noEditPoints="1"/>
              </p:cNvSpPr>
              <p:nvPr/>
            </p:nvSpPr>
            <p:spPr bwMode="auto">
              <a:xfrm>
                <a:off x="3866683" y="2361223"/>
                <a:ext cx="48906" cy="48906"/>
              </a:xfrm>
              <a:custGeom>
                <a:avLst/>
                <a:gdLst>
                  <a:gd name="T0" fmla="*/ 30 w 46"/>
                  <a:gd name="T1" fmla="*/ 44 h 46"/>
                  <a:gd name="T2" fmla="*/ 24 w 46"/>
                  <a:gd name="T3" fmla="*/ 40 h 46"/>
                  <a:gd name="T4" fmla="*/ 24 w 46"/>
                  <a:gd name="T5" fmla="*/ 36 h 46"/>
                  <a:gd name="T6" fmla="*/ 30 w 46"/>
                  <a:gd name="T7" fmla="*/ 40 h 46"/>
                  <a:gd name="T8" fmla="*/ 30 w 46"/>
                  <a:gd name="T9" fmla="*/ 44 h 46"/>
                  <a:gd name="T10" fmla="*/ 34 w 46"/>
                  <a:gd name="T11" fmla="*/ 38 h 46"/>
                  <a:gd name="T12" fmla="*/ 36 w 46"/>
                  <a:gd name="T13" fmla="*/ 36 h 46"/>
                  <a:gd name="T14" fmla="*/ 34 w 46"/>
                  <a:gd name="T15" fmla="*/ 32 h 46"/>
                  <a:gd name="T16" fmla="*/ 32 w 46"/>
                  <a:gd name="T17" fmla="*/ 32 h 46"/>
                  <a:gd name="T18" fmla="*/ 32 w 46"/>
                  <a:gd name="T19" fmla="*/ 38 h 46"/>
                  <a:gd name="T20" fmla="*/ 34 w 46"/>
                  <a:gd name="T21" fmla="*/ 38 h 46"/>
                  <a:gd name="T22" fmla="*/ 44 w 46"/>
                  <a:gd name="T23" fmla="*/ 22 h 46"/>
                  <a:gd name="T24" fmla="*/ 46 w 46"/>
                  <a:gd name="T25" fmla="*/ 20 h 46"/>
                  <a:gd name="T26" fmla="*/ 44 w 46"/>
                  <a:gd name="T27" fmla="*/ 18 h 46"/>
                  <a:gd name="T28" fmla="*/ 42 w 46"/>
                  <a:gd name="T29" fmla="*/ 18 h 46"/>
                  <a:gd name="T30" fmla="*/ 42 w 46"/>
                  <a:gd name="T31" fmla="*/ 22 h 46"/>
                  <a:gd name="T32" fmla="*/ 44 w 46"/>
                  <a:gd name="T33" fmla="*/ 22 h 46"/>
                  <a:gd name="T34" fmla="*/ 42 w 46"/>
                  <a:gd name="T35" fmla="*/ 12 h 46"/>
                  <a:gd name="T36" fmla="*/ 42 w 46"/>
                  <a:gd name="T37" fmla="*/ 8 h 46"/>
                  <a:gd name="T38" fmla="*/ 42 w 46"/>
                  <a:gd name="T39" fmla="*/ 6 h 46"/>
                  <a:gd name="T40" fmla="*/ 40 w 46"/>
                  <a:gd name="T41" fmla="*/ 8 h 46"/>
                  <a:gd name="T42" fmla="*/ 40 w 46"/>
                  <a:gd name="T43" fmla="*/ 12 h 46"/>
                  <a:gd name="T44" fmla="*/ 42 w 46"/>
                  <a:gd name="T45" fmla="*/ 12 h 46"/>
                  <a:gd name="T46" fmla="*/ 24 w 46"/>
                  <a:gd name="T47" fmla="*/ 12 h 46"/>
                  <a:gd name="T48" fmla="*/ 24 w 46"/>
                  <a:gd name="T49" fmla="*/ 12 h 46"/>
                  <a:gd name="T50" fmla="*/ 18 w 46"/>
                  <a:gd name="T51" fmla="*/ 10 h 46"/>
                  <a:gd name="T52" fmla="*/ 16 w 46"/>
                  <a:gd name="T53" fmla="*/ 10 h 46"/>
                  <a:gd name="T54" fmla="*/ 18 w 46"/>
                  <a:gd name="T55" fmla="*/ 14 h 46"/>
                  <a:gd name="T56" fmla="*/ 24 w 46"/>
                  <a:gd name="T57" fmla="*/ 12 h 46"/>
                  <a:gd name="T58" fmla="*/ 10 w 46"/>
                  <a:gd name="T59" fmla="*/ 6 h 46"/>
                  <a:gd name="T60" fmla="*/ 8 w 46"/>
                  <a:gd name="T61" fmla="*/ 4 h 46"/>
                  <a:gd name="T62" fmla="*/ 6 w 46"/>
                  <a:gd name="T63" fmla="*/ 6 h 46"/>
                  <a:gd name="T64" fmla="*/ 6 w 46"/>
                  <a:gd name="T65" fmla="*/ 8 h 46"/>
                  <a:gd name="T66" fmla="*/ 10 w 46"/>
                  <a:gd name="T67" fmla="*/ 6 h 46"/>
                  <a:gd name="T68" fmla="*/ 2 w 46"/>
                  <a:gd name="T69" fmla="*/ 4 h 46"/>
                  <a:gd name="T70" fmla="*/ 6 w 46"/>
                  <a:gd name="T71" fmla="*/ 2 h 46"/>
                  <a:gd name="T72" fmla="*/ 4 w 46"/>
                  <a:gd name="T73" fmla="*/ 0 h 46"/>
                  <a:gd name="T74" fmla="*/ 0 w 46"/>
                  <a:gd name="T75" fmla="*/ 0 h 46"/>
                  <a:gd name="T76" fmla="*/ 0 w 46"/>
                  <a:gd name="T77" fmla="*/ 2 h 46"/>
                  <a:gd name="T78" fmla="*/ 2 w 46"/>
                  <a:gd name="T79" fmla="*/ 4 h 46"/>
                  <a:gd name="T80" fmla="*/ 8 w 46"/>
                  <a:gd name="T81" fmla="*/ 46 h 46"/>
                  <a:gd name="T82" fmla="*/ 8 w 46"/>
                  <a:gd name="T83" fmla="*/ 46 h 46"/>
                  <a:gd name="T84" fmla="*/ 6 w 46"/>
                  <a:gd name="T85" fmla="*/ 46 h 46"/>
                  <a:gd name="T86" fmla="*/ 6 w 46"/>
                  <a:gd name="T87" fmla="*/ 46 h 46"/>
                  <a:gd name="T88" fmla="*/ 8 w 46"/>
                  <a:gd name="T8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 h="46">
                    <a:moveTo>
                      <a:pt x="30" y="44"/>
                    </a:moveTo>
                    <a:lnTo>
                      <a:pt x="24" y="40"/>
                    </a:lnTo>
                    <a:lnTo>
                      <a:pt x="24" y="36"/>
                    </a:lnTo>
                    <a:lnTo>
                      <a:pt x="30" y="40"/>
                    </a:lnTo>
                    <a:lnTo>
                      <a:pt x="30" y="44"/>
                    </a:lnTo>
                    <a:close/>
                    <a:moveTo>
                      <a:pt x="34" y="38"/>
                    </a:moveTo>
                    <a:lnTo>
                      <a:pt x="36" y="36"/>
                    </a:lnTo>
                    <a:lnTo>
                      <a:pt x="34" y="32"/>
                    </a:lnTo>
                    <a:lnTo>
                      <a:pt x="32" y="32"/>
                    </a:lnTo>
                    <a:lnTo>
                      <a:pt x="32" y="38"/>
                    </a:lnTo>
                    <a:lnTo>
                      <a:pt x="34" y="38"/>
                    </a:lnTo>
                    <a:close/>
                    <a:moveTo>
                      <a:pt x="44" y="22"/>
                    </a:moveTo>
                    <a:lnTo>
                      <a:pt x="46" y="20"/>
                    </a:lnTo>
                    <a:lnTo>
                      <a:pt x="44" y="18"/>
                    </a:lnTo>
                    <a:lnTo>
                      <a:pt x="42" y="18"/>
                    </a:lnTo>
                    <a:lnTo>
                      <a:pt x="42" y="22"/>
                    </a:lnTo>
                    <a:lnTo>
                      <a:pt x="44" y="22"/>
                    </a:lnTo>
                    <a:close/>
                    <a:moveTo>
                      <a:pt x="42" y="12"/>
                    </a:moveTo>
                    <a:lnTo>
                      <a:pt x="42" y="8"/>
                    </a:lnTo>
                    <a:lnTo>
                      <a:pt x="42" y="6"/>
                    </a:lnTo>
                    <a:lnTo>
                      <a:pt x="40" y="8"/>
                    </a:lnTo>
                    <a:lnTo>
                      <a:pt x="40" y="12"/>
                    </a:lnTo>
                    <a:lnTo>
                      <a:pt x="42" y="12"/>
                    </a:lnTo>
                    <a:close/>
                    <a:moveTo>
                      <a:pt x="24" y="12"/>
                    </a:moveTo>
                    <a:lnTo>
                      <a:pt x="24" y="12"/>
                    </a:lnTo>
                    <a:lnTo>
                      <a:pt x="18" y="10"/>
                    </a:lnTo>
                    <a:lnTo>
                      <a:pt x="16" y="10"/>
                    </a:lnTo>
                    <a:lnTo>
                      <a:pt x="18" y="14"/>
                    </a:lnTo>
                    <a:lnTo>
                      <a:pt x="24" y="12"/>
                    </a:lnTo>
                    <a:close/>
                    <a:moveTo>
                      <a:pt x="10" y="6"/>
                    </a:moveTo>
                    <a:lnTo>
                      <a:pt x="8" y="4"/>
                    </a:lnTo>
                    <a:lnTo>
                      <a:pt x="6" y="6"/>
                    </a:lnTo>
                    <a:lnTo>
                      <a:pt x="6" y="8"/>
                    </a:lnTo>
                    <a:lnTo>
                      <a:pt x="10" y="6"/>
                    </a:lnTo>
                    <a:close/>
                    <a:moveTo>
                      <a:pt x="2" y="4"/>
                    </a:moveTo>
                    <a:lnTo>
                      <a:pt x="6" y="2"/>
                    </a:lnTo>
                    <a:lnTo>
                      <a:pt x="4" y="0"/>
                    </a:lnTo>
                    <a:lnTo>
                      <a:pt x="0" y="0"/>
                    </a:lnTo>
                    <a:lnTo>
                      <a:pt x="0" y="2"/>
                    </a:lnTo>
                    <a:lnTo>
                      <a:pt x="2" y="4"/>
                    </a:lnTo>
                    <a:close/>
                    <a:moveTo>
                      <a:pt x="8" y="46"/>
                    </a:moveTo>
                    <a:lnTo>
                      <a:pt x="8" y="46"/>
                    </a:lnTo>
                    <a:lnTo>
                      <a:pt x="6" y="46"/>
                    </a:lnTo>
                    <a:lnTo>
                      <a:pt x="6" y="46"/>
                    </a:lnTo>
                    <a:lnTo>
                      <a:pt x="8" y="4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49" name="Freeform 97"/>
              <p:cNvSpPr>
                <a:spLocks noEditPoints="1"/>
              </p:cNvSpPr>
              <p:nvPr/>
            </p:nvSpPr>
            <p:spPr bwMode="auto">
              <a:xfrm>
                <a:off x="4080383" y="2510068"/>
                <a:ext cx="53159" cy="70170"/>
              </a:xfrm>
              <a:custGeom>
                <a:avLst/>
                <a:gdLst>
                  <a:gd name="T0" fmla="*/ 10 w 50"/>
                  <a:gd name="T1" fmla="*/ 54 h 66"/>
                  <a:gd name="T2" fmla="*/ 14 w 50"/>
                  <a:gd name="T3" fmla="*/ 50 h 66"/>
                  <a:gd name="T4" fmla="*/ 14 w 50"/>
                  <a:gd name="T5" fmla="*/ 54 h 66"/>
                  <a:gd name="T6" fmla="*/ 10 w 50"/>
                  <a:gd name="T7" fmla="*/ 54 h 66"/>
                  <a:gd name="T8" fmla="*/ 44 w 50"/>
                  <a:gd name="T9" fmla="*/ 44 h 66"/>
                  <a:gd name="T10" fmla="*/ 50 w 50"/>
                  <a:gd name="T11" fmla="*/ 40 h 66"/>
                  <a:gd name="T12" fmla="*/ 48 w 50"/>
                  <a:gd name="T13" fmla="*/ 34 h 66"/>
                  <a:gd name="T14" fmla="*/ 46 w 50"/>
                  <a:gd name="T15" fmla="*/ 36 h 66"/>
                  <a:gd name="T16" fmla="*/ 44 w 50"/>
                  <a:gd name="T17" fmla="*/ 32 h 66"/>
                  <a:gd name="T18" fmla="*/ 50 w 50"/>
                  <a:gd name="T19" fmla="*/ 26 h 66"/>
                  <a:gd name="T20" fmla="*/ 44 w 50"/>
                  <a:gd name="T21" fmla="*/ 18 h 66"/>
                  <a:gd name="T22" fmla="*/ 46 w 50"/>
                  <a:gd name="T23" fmla="*/ 12 h 66"/>
                  <a:gd name="T24" fmla="*/ 40 w 50"/>
                  <a:gd name="T25" fmla="*/ 8 h 66"/>
                  <a:gd name="T26" fmla="*/ 38 w 50"/>
                  <a:gd name="T27" fmla="*/ 0 h 66"/>
                  <a:gd name="T28" fmla="*/ 26 w 50"/>
                  <a:gd name="T29" fmla="*/ 0 h 66"/>
                  <a:gd name="T30" fmla="*/ 20 w 50"/>
                  <a:gd name="T31" fmla="*/ 4 h 66"/>
                  <a:gd name="T32" fmla="*/ 18 w 50"/>
                  <a:gd name="T33" fmla="*/ 4 h 66"/>
                  <a:gd name="T34" fmla="*/ 14 w 50"/>
                  <a:gd name="T35" fmla="*/ 6 h 66"/>
                  <a:gd name="T36" fmla="*/ 8 w 50"/>
                  <a:gd name="T37" fmla="*/ 16 h 66"/>
                  <a:gd name="T38" fmla="*/ 4 w 50"/>
                  <a:gd name="T39" fmla="*/ 18 h 66"/>
                  <a:gd name="T40" fmla="*/ 0 w 50"/>
                  <a:gd name="T41" fmla="*/ 28 h 66"/>
                  <a:gd name="T42" fmla="*/ 2 w 50"/>
                  <a:gd name="T43" fmla="*/ 30 h 66"/>
                  <a:gd name="T44" fmla="*/ 6 w 50"/>
                  <a:gd name="T45" fmla="*/ 36 h 66"/>
                  <a:gd name="T46" fmla="*/ 8 w 50"/>
                  <a:gd name="T47" fmla="*/ 44 h 66"/>
                  <a:gd name="T48" fmla="*/ 16 w 50"/>
                  <a:gd name="T49" fmla="*/ 48 h 66"/>
                  <a:gd name="T50" fmla="*/ 18 w 50"/>
                  <a:gd name="T51" fmla="*/ 52 h 66"/>
                  <a:gd name="T52" fmla="*/ 18 w 50"/>
                  <a:gd name="T53" fmla="*/ 56 h 66"/>
                  <a:gd name="T54" fmla="*/ 32 w 50"/>
                  <a:gd name="T55" fmla="*/ 62 h 66"/>
                  <a:gd name="T56" fmla="*/ 34 w 50"/>
                  <a:gd name="T57" fmla="*/ 66 h 66"/>
                  <a:gd name="T58" fmla="*/ 34 w 50"/>
                  <a:gd name="T59" fmla="*/ 56 h 66"/>
                  <a:gd name="T60" fmla="*/ 44 w 50"/>
                  <a:gd name="T6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66">
                    <a:moveTo>
                      <a:pt x="10" y="54"/>
                    </a:moveTo>
                    <a:lnTo>
                      <a:pt x="14" y="50"/>
                    </a:lnTo>
                    <a:lnTo>
                      <a:pt x="14" y="54"/>
                    </a:lnTo>
                    <a:lnTo>
                      <a:pt x="10" y="54"/>
                    </a:lnTo>
                    <a:close/>
                    <a:moveTo>
                      <a:pt x="44" y="44"/>
                    </a:moveTo>
                    <a:lnTo>
                      <a:pt x="50" y="40"/>
                    </a:lnTo>
                    <a:lnTo>
                      <a:pt x="48" y="34"/>
                    </a:lnTo>
                    <a:lnTo>
                      <a:pt x="46" y="36"/>
                    </a:lnTo>
                    <a:lnTo>
                      <a:pt x="44" y="32"/>
                    </a:lnTo>
                    <a:lnTo>
                      <a:pt x="50" y="26"/>
                    </a:lnTo>
                    <a:lnTo>
                      <a:pt x="44" y="18"/>
                    </a:lnTo>
                    <a:lnTo>
                      <a:pt x="46" y="12"/>
                    </a:lnTo>
                    <a:lnTo>
                      <a:pt x="40" y="8"/>
                    </a:lnTo>
                    <a:lnTo>
                      <a:pt x="38" y="0"/>
                    </a:lnTo>
                    <a:lnTo>
                      <a:pt x="26" y="0"/>
                    </a:lnTo>
                    <a:lnTo>
                      <a:pt x="20" y="4"/>
                    </a:lnTo>
                    <a:lnTo>
                      <a:pt x="18" y="4"/>
                    </a:lnTo>
                    <a:lnTo>
                      <a:pt x="14" y="6"/>
                    </a:lnTo>
                    <a:lnTo>
                      <a:pt x="8" y="16"/>
                    </a:lnTo>
                    <a:lnTo>
                      <a:pt x="4" y="18"/>
                    </a:lnTo>
                    <a:lnTo>
                      <a:pt x="0" y="28"/>
                    </a:lnTo>
                    <a:lnTo>
                      <a:pt x="2" y="30"/>
                    </a:lnTo>
                    <a:lnTo>
                      <a:pt x="6" y="36"/>
                    </a:lnTo>
                    <a:lnTo>
                      <a:pt x="8" y="44"/>
                    </a:lnTo>
                    <a:lnTo>
                      <a:pt x="16" y="48"/>
                    </a:lnTo>
                    <a:lnTo>
                      <a:pt x="18" y="52"/>
                    </a:lnTo>
                    <a:lnTo>
                      <a:pt x="18" y="56"/>
                    </a:lnTo>
                    <a:lnTo>
                      <a:pt x="32" y="62"/>
                    </a:lnTo>
                    <a:lnTo>
                      <a:pt x="34" y="66"/>
                    </a:lnTo>
                    <a:lnTo>
                      <a:pt x="34" y="56"/>
                    </a:lnTo>
                    <a:lnTo>
                      <a:pt x="44" y="4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0" name="Freeform 98"/>
              <p:cNvSpPr>
                <a:spLocks/>
              </p:cNvSpPr>
              <p:nvPr/>
            </p:nvSpPr>
            <p:spPr bwMode="auto">
              <a:xfrm>
                <a:off x="4050613" y="2454783"/>
                <a:ext cx="136087" cy="114823"/>
              </a:xfrm>
              <a:custGeom>
                <a:avLst/>
                <a:gdLst>
                  <a:gd name="T0" fmla="*/ 42 w 128"/>
                  <a:gd name="T1" fmla="*/ 58 h 108"/>
                  <a:gd name="T2" fmla="*/ 46 w 128"/>
                  <a:gd name="T3" fmla="*/ 56 h 108"/>
                  <a:gd name="T4" fmla="*/ 48 w 128"/>
                  <a:gd name="T5" fmla="*/ 56 h 108"/>
                  <a:gd name="T6" fmla="*/ 54 w 128"/>
                  <a:gd name="T7" fmla="*/ 52 h 108"/>
                  <a:gd name="T8" fmla="*/ 66 w 128"/>
                  <a:gd name="T9" fmla="*/ 52 h 108"/>
                  <a:gd name="T10" fmla="*/ 68 w 128"/>
                  <a:gd name="T11" fmla="*/ 60 h 108"/>
                  <a:gd name="T12" fmla="*/ 74 w 128"/>
                  <a:gd name="T13" fmla="*/ 64 h 108"/>
                  <a:gd name="T14" fmla="*/ 72 w 128"/>
                  <a:gd name="T15" fmla="*/ 70 h 108"/>
                  <a:gd name="T16" fmla="*/ 78 w 128"/>
                  <a:gd name="T17" fmla="*/ 78 h 108"/>
                  <a:gd name="T18" fmla="*/ 72 w 128"/>
                  <a:gd name="T19" fmla="*/ 84 h 108"/>
                  <a:gd name="T20" fmla="*/ 74 w 128"/>
                  <a:gd name="T21" fmla="*/ 88 h 108"/>
                  <a:gd name="T22" fmla="*/ 76 w 128"/>
                  <a:gd name="T23" fmla="*/ 86 h 108"/>
                  <a:gd name="T24" fmla="*/ 84 w 128"/>
                  <a:gd name="T25" fmla="*/ 84 h 108"/>
                  <a:gd name="T26" fmla="*/ 92 w 128"/>
                  <a:gd name="T27" fmla="*/ 80 h 108"/>
                  <a:gd name="T28" fmla="*/ 98 w 128"/>
                  <a:gd name="T29" fmla="*/ 96 h 108"/>
                  <a:gd name="T30" fmla="*/ 94 w 128"/>
                  <a:gd name="T31" fmla="*/ 104 h 108"/>
                  <a:gd name="T32" fmla="*/ 100 w 128"/>
                  <a:gd name="T33" fmla="*/ 108 h 108"/>
                  <a:gd name="T34" fmla="*/ 110 w 128"/>
                  <a:gd name="T35" fmla="*/ 100 h 108"/>
                  <a:gd name="T36" fmla="*/ 114 w 128"/>
                  <a:gd name="T37" fmla="*/ 102 h 108"/>
                  <a:gd name="T38" fmla="*/ 122 w 128"/>
                  <a:gd name="T39" fmla="*/ 90 h 108"/>
                  <a:gd name="T40" fmla="*/ 120 w 128"/>
                  <a:gd name="T41" fmla="*/ 86 h 108"/>
                  <a:gd name="T42" fmla="*/ 124 w 128"/>
                  <a:gd name="T43" fmla="*/ 84 h 108"/>
                  <a:gd name="T44" fmla="*/ 128 w 128"/>
                  <a:gd name="T45" fmla="*/ 80 h 108"/>
                  <a:gd name="T46" fmla="*/ 122 w 128"/>
                  <a:gd name="T47" fmla="*/ 76 h 108"/>
                  <a:gd name="T48" fmla="*/ 124 w 128"/>
                  <a:gd name="T49" fmla="*/ 72 h 108"/>
                  <a:gd name="T50" fmla="*/ 118 w 128"/>
                  <a:gd name="T51" fmla="*/ 56 h 108"/>
                  <a:gd name="T52" fmla="*/ 122 w 128"/>
                  <a:gd name="T53" fmla="*/ 48 h 108"/>
                  <a:gd name="T54" fmla="*/ 114 w 128"/>
                  <a:gd name="T55" fmla="*/ 42 h 108"/>
                  <a:gd name="T56" fmla="*/ 114 w 128"/>
                  <a:gd name="T57" fmla="*/ 32 h 108"/>
                  <a:gd name="T58" fmla="*/ 110 w 128"/>
                  <a:gd name="T59" fmla="*/ 34 h 108"/>
                  <a:gd name="T60" fmla="*/ 110 w 128"/>
                  <a:gd name="T61" fmla="*/ 30 h 108"/>
                  <a:gd name="T62" fmla="*/ 114 w 128"/>
                  <a:gd name="T63" fmla="*/ 24 h 108"/>
                  <a:gd name="T64" fmla="*/ 108 w 128"/>
                  <a:gd name="T65" fmla="*/ 18 h 108"/>
                  <a:gd name="T66" fmla="*/ 108 w 128"/>
                  <a:gd name="T67" fmla="*/ 10 h 108"/>
                  <a:gd name="T68" fmla="*/ 98 w 128"/>
                  <a:gd name="T69" fmla="*/ 4 h 108"/>
                  <a:gd name="T70" fmla="*/ 92 w 128"/>
                  <a:gd name="T71" fmla="*/ 10 h 108"/>
                  <a:gd name="T72" fmla="*/ 84 w 128"/>
                  <a:gd name="T73" fmla="*/ 8 h 108"/>
                  <a:gd name="T74" fmla="*/ 76 w 128"/>
                  <a:gd name="T75" fmla="*/ 14 h 108"/>
                  <a:gd name="T76" fmla="*/ 70 w 128"/>
                  <a:gd name="T77" fmla="*/ 8 h 108"/>
                  <a:gd name="T78" fmla="*/ 62 w 128"/>
                  <a:gd name="T79" fmla="*/ 10 h 108"/>
                  <a:gd name="T80" fmla="*/ 58 w 128"/>
                  <a:gd name="T81" fmla="*/ 4 h 108"/>
                  <a:gd name="T82" fmla="*/ 48 w 128"/>
                  <a:gd name="T83" fmla="*/ 6 h 108"/>
                  <a:gd name="T84" fmla="*/ 42 w 128"/>
                  <a:gd name="T85" fmla="*/ 6 h 108"/>
                  <a:gd name="T86" fmla="*/ 30 w 128"/>
                  <a:gd name="T87" fmla="*/ 2 h 108"/>
                  <a:gd name="T88" fmla="*/ 22 w 128"/>
                  <a:gd name="T89" fmla="*/ 0 h 108"/>
                  <a:gd name="T90" fmla="*/ 24 w 128"/>
                  <a:gd name="T91" fmla="*/ 6 h 108"/>
                  <a:gd name="T92" fmla="*/ 22 w 128"/>
                  <a:gd name="T93" fmla="*/ 10 h 108"/>
                  <a:gd name="T94" fmla="*/ 24 w 128"/>
                  <a:gd name="T95" fmla="*/ 16 h 108"/>
                  <a:gd name="T96" fmla="*/ 14 w 128"/>
                  <a:gd name="T97" fmla="*/ 20 h 108"/>
                  <a:gd name="T98" fmla="*/ 6 w 128"/>
                  <a:gd name="T99" fmla="*/ 28 h 108"/>
                  <a:gd name="T100" fmla="*/ 0 w 128"/>
                  <a:gd name="T101" fmla="*/ 34 h 108"/>
                  <a:gd name="T102" fmla="*/ 6 w 128"/>
                  <a:gd name="T103" fmla="*/ 34 h 108"/>
                  <a:gd name="T104" fmla="*/ 16 w 128"/>
                  <a:gd name="T105" fmla="*/ 46 h 108"/>
                  <a:gd name="T106" fmla="*/ 24 w 128"/>
                  <a:gd name="T107" fmla="*/ 62 h 108"/>
                  <a:gd name="T108" fmla="*/ 32 w 128"/>
                  <a:gd name="T109" fmla="*/ 70 h 108"/>
                  <a:gd name="T110" fmla="*/ 36 w 128"/>
                  <a:gd name="T111" fmla="*/ 68 h 108"/>
                  <a:gd name="T112" fmla="*/ 42 w 128"/>
                  <a:gd name="T113" fmla="*/ 5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08">
                    <a:moveTo>
                      <a:pt x="42" y="58"/>
                    </a:moveTo>
                    <a:lnTo>
                      <a:pt x="46" y="56"/>
                    </a:lnTo>
                    <a:lnTo>
                      <a:pt x="48" y="56"/>
                    </a:lnTo>
                    <a:lnTo>
                      <a:pt x="54" y="52"/>
                    </a:lnTo>
                    <a:lnTo>
                      <a:pt x="66" y="52"/>
                    </a:lnTo>
                    <a:lnTo>
                      <a:pt x="68" y="60"/>
                    </a:lnTo>
                    <a:lnTo>
                      <a:pt x="74" y="64"/>
                    </a:lnTo>
                    <a:lnTo>
                      <a:pt x="72" y="70"/>
                    </a:lnTo>
                    <a:lnTo>
                      <a:pt x="78" y="78"/>
                    </a:lnTo>
                    <a:lnTo>
                      <a:pt x="72" y="84"/>
                    </a:lnTo>
                    <a:lnTo>
                      <a:pt x="74" y="88"/>
                    </a:lnTo>
                    <a:lnTo>
                      <a:pt x="76" y="86"/>
                    </a:lnTo>
                    <a:lnTo>
                      <a:pt x="84" y="84"/>
                    </a:lnTo>
                    <a:lnTo>
                      <a:pt x="92" y="80"/>
                    </a:lnTo>
                    <a:lnTo>
                      <a:pt x="98" y="96"/>
                    </a:lnTo>
                    <a:lnTo>
                      <a:pt x="94" y="104"/>
                    </a:lnTo>
                    <a:lnTo>
                      <a:pt x="100" y="108"/>
                    </a:lnTo>
                    <a:lnTo>
                      <a:pt x="110" y="100"/>
                    </a:lnTo>
                    <a:lnTo>
                      <a:pt x="114" y="102"/>
                    </a:lnTo>
                    <a:lnTo>
                      <a:pt x="122" y="90"/>
                    </a:lnTo>
                    <a:lnTo>
                      <a:pt x="120" y="86"/>
                    </a:lnTo>
                    <a:lnTo>
                      <a:pt x="124" y="84"/>
                    </a:lnTo>
                    <a:lnTo>
                      <a:pt x="128" y="80"/>
                    </a:lnTo>
                    <a:lnTo>
                      <a:pt x="122" y="76"/>
                    </a:lnTo>
                    <a:lnTo>
                      <a:pt x="124" y="72"/>
                    </a:lnTo>
                    <a:lnTo>
                      <a:pt x="118" y="56"/>
                    </a:lnTo>
                    <a:lnTo>
                      <a:pt x="122" y="48"/>
                    </a:lnTo>
                    <a:lnTo>
                      <a:pt x="114" y="42"/>
                    </a:lnTo>
                    <a:lnTo>
                      <a:pt x="114" y="32"/>
                    </a:lnTo>
                    <a:lnTo>
                      <a:pt x="110" y="34"/>
                    </a:lnTo>
                    <a:lnTo>
                      <a:pt x="110" y="30"/>
                    </a:lnTo>
                    <a:lnTo>
                      <a:pt x="114" y="24"/>
                    </a:lnTo>
                    <a:lnTo>
                      <a:pt x="108" y="18"/>
                    </a:lnTo>
                    <a:lnTo>
                      <a:pt x="108" y="10"/>
                    </a:lnTo>
                    <a:lnTo>
                      <a:pt x="98" y="4"/>
                    </a:lnTo>
                    <a:lnTo>
                      <a:pt x="92" y="10"/>
                    </a:lnTo>
                    <a:lnTo>
                      <a:pt x="84" y="8"/>
                    </a:lnTo>
                    <a:lnTo>
                      <a:pt x="76" y="14"/>
                    </a:lnTo>
                    <a:lnTo>
                      <a:pt x="70" y="8"/>
                    </a:lnTo>
                    <a:lnTo>
                      <a:pt x="62" y="10"/>
                    </a:lnTo>
                    <a:lnTo>
                      <a:pt x="58" y="4"/>
                    </a:lnTo>
                    <a:lnTo>
                      <a:pt x="48" y="6"/>
                    </a:lnTo>
                    <a:lnTo>
                      <a:pt x="42" y="6"/>
                    </a:lnTo>
                    <a:lnTo>
                      <a:pt x="30" y="2"/>
                    </a:lnTo>
                    <a:lnTo>
                      <a:pt x="22" y="0"/>
                    </a:lnTo>
                    <a:lnTo>
                      <a:pt x="24" y="6"/>
                    </a:lnTo>
                    <a:lnTo>
                      <a:pt x="22" y="10"/>
                    </a:lnTo>
                    <a:lnTo>
                      <a:pt x="24" y="16"/>
                    </a:lnTo>
                    <a:lnTo>
                      <a:pt x="14" y="20"/>
                    </a:lnTo>
                    <a:lnTo>
                      <a:pt x="6" y="28"/>
                    </a:lnTo>
                    <a:lnTo>
                      <a:pt x="0" y="34"/>
                    </a:lnTo>
                    <a:lnTo>
                      <a:pt x="6" y="34"/>
                    </a:lnTo>
                    <a:lnTo>
                      <a:pt x="16" y="46"/>
                    </a:lnTo>
                    <a:lnTo>
                      <a:pt x="24" y="62"/>
                    </a:lnTo>
                    <a:lnTo>
                      <a:pt x="32" y="70"/>
                    </a:lnTo>
                    <a:lnTo>
                      <a:pt x="36" y="68"/>
                    </a:lnTo>
                    <a:lnTo>
                      <a:pt x="42"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1" name="Freeform 99"/>
              <p:cNvSpPr>
                <a:spLocks/>
              </p:cNvSpPr>
              <p:nvPr/>
            </p:nvSpPr>
            <p:spPr bwMode="auto">
              <a:xfrm>
                <a:off x="4116531" y="2539837"/>
                <a:ext cx="74423" cy="90371"/>
              </a:xfrm>
              <a:custGeom>
                <a:avLst/>
                <a:gdLst>
                  <a:gd name="T0" fmla="*/ 70 w 70"/>
                  <a:gd name="T1" fmla="*/ 68 h 85"/>
                  <a:gd name="T2" fmla="*/ 70 w 70"/>
                  <a:gd name="T3" fmla="*/ 58 h 85"/>
                  <a:gd name="T4" fmla="*/ 62 w 70"/>
                  <a:gd name="T5" fmla="*/ 54 h 85"/>
                  <a:gd name="T6" fmla="*/ 60 w 70"/>
                  <a:gd name="T7" fmla="*/ 48 h 85"/>
                  <a:gd name="T8" fmla="*/ 52 w 70"/>
                  <a:gd name="T9" fmla="*/ 46 h 85"/>
                  <a:gd name="T10" fmla="*/ 48 w 70"/>
                  <a:gd name="T11" fmla="*/ 42 h 85"/>
                  <a:gd name="T12" fmla="*/ 54 w 70"/>
                  <a:gd name="T13" fmla="*/ 36 h 85"/>
                  <a:gd name="T14" fmla="*/ 52 w 70"/>
                  <a:gd name="T15" fmla="*/ 22 h 85"/>
                  <a:gd name="T16" fmla="*/ 48 w 70"/>
                  <a:gd name="T17" fmla="*/ 20 h 85"/>
                  <a:gd name="T18" fmla="*/ 38 w 70"/>
                  <a:gd name="T19" fmla="*/ 28 h 85"/>
                  <a:gd name="T20" fmla="*/ 32 w 70"/>
                  <a:gd name="T21" fmla="*/ 24 h 85"/>
                  <a:gd name="T22" fmla="*/ 36 w 70"/>
                  <a:gd name="T23" fmla="*/ 16 h 85"/>
                  <a:gd name="T24" fmla="*/ 30 w 70"/>
                  <a:gd name="T25" fmla="*/ 0 h 85"/>
                  <a:gd name="T26" fmla="*/ 22 w 70"/>
                  <a:gd name="T27" fmla="*/ 4 h 85"/>
                  <a:gd name="T28" fmla="*/ 14 w 70"/>
                  <a:gd name="T29" fmla="*/ 6 h 85"/>
                  <a:gd name="T30" fmla="*/ 16 w 70"/>
                  <a:gd name="T31" fmla="*/ 12 h 85"/>
                  <a:gd name="T32" fmla="*/ 10 w 70"/>
                  <a:gd name="T33" fmla="*/ 16 h 85"/>
                  <a:gd name="T34" fmla="*/ 0 w 70"/>
                  <a:gd name="T35" fmla="*/ 28 h 85"/>
                  <a:gd name="T36" fmla="*/ 0 w 70"/>
                  <a:gd name="T37" fmla="*/ 38 h 85"/>
                  <a:gd name="T38" fmla="*/ 10 w 70"/>
                  <a:gd name="T39" fmla="*/ 44 h 85"/>
                  <a:gd name="T40" fmla="*/ 18 w 70"/>
                  <a:gd name="T41" fmla="*/ 50 h 85"/>
                  <a:gd name="T42" fmla="*/ 32 w 70"/>
                  <a:gd name="T43" fmla="*/ 66 h 85"/>
                  <a:gd name="T44" fmla="*/ 42 w 70"/>
                  <a:gd name="T45" fmla="*/ 75 h 85"/>
                  <a:gd name="T46" fmla="*/ 58 w 70"/>
                  <a:gd name="T47" fmla="*/ 83 h 85"/>
                  <a:gd name="T48" fmla="*/ 64 w 70"/>
                  <a:gd name="T49" fmla="*/ 85 h 85"/>
                  <a:gd name="T50" fmla="*/ 66 w 70"/>
                  <a:gd name="T51" fmla="*/ 73 h 85"/>
                  <a:gd name="T52" fmla="*/ 70 w 70"/>
                  <a:gd name="T53"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5">
                    <a:moveTo>
                      <a:pt x="70" y="68"/>
                    </a:moveTo>
                    <a:lnTo>
                      <a:pt x="70" y="58"/>
                    </a:lnTo>
                    <a:lnTo>
                      <a:pt x="62" y="54"/>
                    </a:lnTo>
                    <a:lnTo>
                      <a:pt x="60" y="48"/>
                    </a:lnTo>
                    <a:lnTo>
                      <a:pt x="52" y="46"/>
                    </a:lnTo>
                    <a:lnTo>
                      <a:pt x="48" y="42"/>
                    </a:lnTo>
                    <a:lnTo>
                      <a:pt x="54" y="36"/>
                    </a:lnTo>
                    <a:lnTo>
                      <a:pt x="52" y="22"/>
                    </a:lnTo>
                    <a:lnTo>
                      <a:pt x="48" y="20"/>
                    </a:lnTo>
                    <a:lnTo>
                      <a:pt x="38" y="28"/>
                    </a:lnTo>
                    <a:lnTo>
                      <a:pt x="32" y="24"/>
                    </a:lnTo>
                    <a:lnTo>
                      <a:pt x="36" y="16"/>
                    </a:lnTo>
                    <a:lnTo>
                      <a:pt x="30" y="0"/>
                    </a:lnTo>
                    <a:lnTo>
                      <a:pt x="22" y="4"/>
                    </a:lnTo>
                    <a:lnTo>
                      <a:pt x="14" y="6"/>
                    </a:lnTo>
                    <a:lnTo>
                      <a:pt x="16" y="12"/>
                    </a:lnTo>
                    <a:lnTo>
                      <a:pt x="10" y="16"/>
                    </a:lnTo>
                    <a:lnTo>
                      <a:pt x="0" y="28"/>
                    </a:lnTo>
                    <a:lnTo>
                      <a:pt x="0" y="38"/>
                    </a:lnTo>
                    <a:lnTo>
                      <a:pt x="10" y="44"/>
                    </a:lnTo>
                    <a:lnTo>
                      <a:pt x="18" y="50"/>
                    </a:lnTo>
                    <a:lnTo>
                      <a:pt x="32" y="66"/>
                    </a:lnTo>
                    <a:lnTo>
                      <a:pt x="42" y="75"/>
                    </a:lnTo>
                    <a:lnTo>
                      <a:pt x="58" y="83"/>
                    </a:lnTo>
                    <a:lnTo>
                      <a:pt x="64" y="85"/>
                    </a:lnTo>
                    <a:lnTo>
                      <a:pt x="66" y="73"/>
                    </a:lnTo>
                    <a:lnTo>
                      <a:pt x="70" y="6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2" name="Freeform 100"/>
              <p:cNvSpPr>
                <a:spLocks/>
              </p:cNvSpPr>
              <p:nvPr/>
            </p:nvSpPr>
            <p:spPr bwMode="auto">
              <a:xfrm>
                <a:off x="4167565" y="2499437"/>
                <a:ext cx="112697" cy="130771"/>
              </a:xfrm>
              <a:custGeom>
                <a:avLst/>
                <a:gdLst>
                  <a:gd name="T0" fmla="*/ 96 w 106"/>
                  <a:gd name="T1" fmla="*/ 96 h 123"/>
                  <a:gd name="T2" fmla="*/ 94 w 106"/>
                  <a:gd name="T3" fmla="*/ 86 h 123"/>
                  <a:gd name="T4" fmla="*/ 94 w 106"/>
                  <a:gd name="T5" fmla="*/ 72 h 123"/>
                  <a:gd name="T6" fmla="*/ 100 w 106"/>
                  <a:gd name="T7" fmla="*/ 66 h 123"/>
                  <a:gd name="T8" fmla="*/ 100 w 106"/>
                  <a:gd name="T9" fmla="*/ 56 h 123"/>
                  <a:gd name="T10" fmla="*/ 106 w 106"/>
                  <a:gd name="T11" fmla="*/ 44 h 123"/>
                  <a:gd name="T12" fmla="*/ 100 w 106"/>
                  <a:gd name="T13" fmla="*/ 32 h 123"/>
                  <a:gd name="T14" fmla="*/ 100 w 106"/>
                  <a:gd name="T15" fmla="*/ 16 h 123"/>
                  <a:gd name="T16" fmla="*/ 90 w 106"/>
                  <a:gd name="T17" fmla="*/ 12 h 123"/>
                  <a:gd name="T18" fmla="*/ 76 w 106"/>
                  <a:gd name="T19" fmla="*/ 14 h 123"/>
                  <a:gd name="T20" fmla="*/ 70 w 106"/>
                  <a:gd name="T21" fmla="*/ 18 h 123"/>
                  <a:gd name="T22" fmla="*/ 60 w 106"/>
                  <a:gd name="T23" fmla="*/ 12 h 123"/>
                  <a:gd name="T24" fmla="*/ 60 w 106"/>
                  <a:gd name="T25" fmla="*/ 8 h 123"/>
                  <a:gd name="T26" fmla="*/ 56 w 106"/>
                  <a:gd name="T27" fmla="*/ 2 h 123"/>
                  <a:gd name="T28" fmla="*/ 46 w 106"/>
                  <a:gd name="T29" fmla="*/ 4 h 123"/>
                  <a:gd name="T30" fmla="*/ 40 w 106"/>
                  <a:gd name="T31" fmla="*/ 4 h 123"/>
                  <a:gd name="T32" fmla="*/ 40 w 106"/>
                  <a:gd name="T33" fmla="*/ 0 h 123"/>
                  <a:gd name="T34" fmla="*/ 32 w 106"/>
                  <a:gd name="T35" fmla="*/ 0 h 123"/>
                  <a:gd name="T36" fmla="*/ 30 w 106"/>
                  <a:gd name="T37" fmla="*/ 6 h 123"/>
                  <a:gd name="T38" fmla="*/ 22 w 106"/>
                  <a:gd name="T39" fmla="*/ 6 h 123"/>
                  <a:gd name="T40" fmla="*/ 18 w 106"/>
                  <a:gd name="T41" fmla="*/ 4 h 123"/>
                  <a:gd name="T42" fmla="*/ 12 w 106"/>
                  <a:gd name="T43" fmla="*/ 6 h 123"/>
                  <a:gd name="T44" fmla="*/ 8 w 106"/>
                  <a:gd name="T45" fmla="*/ 14 h 123"/>
                  <a:gd name="T46" fmla="*/ 14 w 106"/>
                  <a:gd name="T47" fmla="*/ 30 h 123"/>
                  <a:gd name="T48" fmla="*/ 12 w 106"/>
                  <a:gd name="T49" fmla="*/ 34 h 123"/>
                  <a:gd name="T50" fmla="*/ 18 w 106"/>
                  <a:gd name="T51" fmla="*/ 38 h 123"/>
                  <a:gd name="T52" fmla="*/ 14 w 106"/>
                  <a:gd name="T53" fmla="*/ 42 h 123"/>
                  <a:gd name="T54" fmla="*/ 10 w 106"/>
                  <a:gd name="T55" fmla="*/ 44 h 123"/>
                  <a:gd name="T56" fmla="*/ 12 w 106"/>
                  <a:gd name="T57" fmla="*/ 48 h 123"/>
                  <a:gd name="T58" fmla="*/ 4 w 106"/>
                  <a:gd name="T59" fmla="*/ 60 h 123"/>
                  <a:gd name="T60" fmla="*/ 6 w 106"/>
                  <a:gd name="T61" fmla="*/ 74 h 123"/>
                  <a:gd name="T62" fmla="*/ 0 w 106"/>
                  <a:gd name="T63" fmla="*/ 80 h 123"/>
                  <a:gd name="T64" fmla="*/ 4 w 106"/>
                  <a:gd name="T65" fmla="*/ 84 h 123"/>
                  <a:gd name="T66" fmla="*/ 12 w 106"/>
                  <a:gd name="T67" fmla="*/ 86 h 123"/>
                  <a:gd name="T68" fmla="*/ 14 w 106"/>
                  <a:gd name="T69" fmla="*/ 92 h 123"/>
                  <a:gd name="T70" fmla="*/ 22 w 106"/>
                  <a:gd name="T71" fmla="*/ 96 h 123"/>
                  <a:gd name="T72" fmla="*/ 22 w 106"/>
                  <a:gd name="T73" fmla="*/ 106 h 123"/>
                  <a:gd name="T74" fmla="*/ 18 w 106"/>
                  <a:gd name="T75" fmla="*/ 111 h 123"/>
                  <a:gd name="T76" fmla="*/ 16 w 106"/>
                  <a:gd name="T77" fmla="*/ 123 h 123"/>
                  <a:gd name="T78" fmla="*/ 30 w 106"/>
                  <a:gd name="T79" fmla="*/ 119 h 123"/>
                  <a:gd name="T80" fmla="*/ 44 w 106"/>
                  <a:gd name="T81" fmla="*/ 113 h 123"/>
                  <a:gd name="T82" fmla="*/ 66 w 106"/>
                  <a:gd name="T83" fmla="*/ 106 h 123"/>
                  <a:gd name="T84" fmla="*/ 82 w 106"/>
                  <a:gd name="T85" fmla="*/ 104 h 123"/>
                  <a:gd name="T86" fmla="*/ 88 w 106"/>
                  <a:gd name="T87" fmla="*/ 106 h 123"/>
                  <a:gd name="T88" fmla="*/ 96 w 106"/>
                  <a:gd name="T89" fmla="*/ 109 h 123"/>
                  <a:gd name="T90" fmla="*/ 100 w 106"/>
                  <a:gd name="T91" fmla="*/ 111 h 123"/>
                  <a:gd name="T92" fmla="*/ 100 w 106"/>
                  <a:gd name="T93" fmla="*/ 100 h 123"/>
                  <a:gd name="T94" fmla="*/ 96 w 106"/>
                  <a:gd name="T9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 h="123">
                    <a:moveTo>
                      <a:pt x="96" y="96"/>
                    </a:moveTo>
                    <a:lnTo>
                      <a:pt x="94" y="86"/>
                    </a:lnTo>
                    <a:lnTo>
                      <a:pt x="94" y="72"/>
                    </a:lnTo>
                    <a:lnTo>
                      <a:pt x="100" y="66"/>
                    </a:lnTo>
                    <a:lnTo>
                      <a:pt x="100" y="56"/>
                    </a:lnTo>
                    <a:lnTo>
                      <a:pt x="106" y="44"/>
                    </a:lnTo>
                    <a:lnTo>
                      <a:pt x="100" y="32"/>
                    </a:lnTo>
                    <a:lnTo>
                      <a:pt x="100" y="16"/>
                    </a:lnTo>
                    <a:lnTo>
                      <a:pt x="90" y="12"/>
                    </a:lnTo>
                    <a:lnTo>
                      <a:pt x="76" y="14"/>
                    </a:lnTo>
                    <a:lnTo>
                      <a:pt x="70" y="18"/>
                    </a:lnTo>
                    <a:lnTo>
                      <a:pt x="60" y="12"/>
                    </a:lnTo>
                    <a:lnTo>
                      <a:pt x="60" y="8"/>
                    </a:lnTo>
                    <a:lnTo>
                      <a:pt x="56" y="2"/>
                    </a:lnTo>
                    <a:lnTo>
                      <a:pt x="46" y="4"/>
                    </a:lnTo>
                    <a:lnTo>
                      <a:pt x="40" y="4"/>
                    </a:lnTo>
                    <a:lnTo>
                      <a:pt x="40" y="0"/>
                    </a:lnTo>
                    <a:lnTo>
                      <a:pt x="32" y="0"/>
                    </a:lnTo>
                    <a:lnTo>
                      <a:pt x="30" y="6"/>
                    </a:lnTo>
                    <a:lnTo>
                      <a:pt x="22" y="6"/>
                    </a:lnTo>
                    <a:lnTo>
                      <a:pt x="18" y="4"/>
                    </a:lnTo>
                    <a:lnTo>
                      <a:pt x="12" y="6"/>
                    </a:lnTo>
                    <a:lnTo>
                      <a:pt x="8" y="14"/>
                    </a:lnTo>
                    <a:lnTo>
                      <a:pt x="14" y="30"/>
                    </a:lnTo>
                    <a:lnTo>
                      <a:pt x="12" y="34"/>
                    </a:lnTo>
                    <a:lnTo>
                      <a:pt x="18" y="38"/>
                    </a:lnTo>
                    <a:lnTo>
                      <a:pt x="14" y="42"/>
                    </a:lnTo>
                    <a:lnTo>
                      <a:pt x="10" y="44"/>
                    </a:lnTo>
                    <a:lnTo>
                      <a:pt x="12" y="48"/>
                    </a:lnTo>
                    <a:lnTo>
                      <a:pt x="4" y="60"/>
                    </a:lnTo>
                    <a:lnTo>
                      <a:pt x="6" y="74"/>
                    </a:lnTo>
                    <a:lnTo>
                      <a:pt x="0" y="80"/>
                    </a:lnTo>
                    <a:lnTo>
                      <a:pt x="4" y="84"/>
                    </a:lnTo>
                    <a:lnTo>
                      <a:pt x="12" y="86"/>
                    </a:lnTo>
                    <a:lnTo>
                      <a:pt x="14" y="92"/>
                    </a:lnTo>
                    <a:lnTo>
                      <a:pt x="22" y="96"/>
                    </a:lnTo>
                    <a:lnTo>
                      <a:pt x="22" y="106"/>
                    </a:lnTo>
                    <a:lnTo>
                      <a:pt x="18" y="111"/>
                    </a:lnTo>
                    <a:lnTo>
                      <a:pt x="16" y="123"/>
                    </a:lnTo>
                    <a:lnTo>
                      <a:pt x="30" y="119"/>
                    </a:lnTo>
                    <a:lnTo>
                      <a:pt x="44" y="113"/>
                    </a:lnTo>
                    <a:lnTo>
                      <a:pt x="66" y="106"/>
                    </a:lnTo>
                    <a:lnTo>
                      <a:pt x="82" y="104"/>
                    </a:lnTo>
                    <a:lnTo>
                      <a:pt x="88" y="106"/>
                    </a:lnTo>
                    <a:lnTo>
                      <a:pt x="96" y="109"/>
                    </a:lnTo>
                    <a:lnTo>
                      <a:pt x="100" y="111"/>
                    </a:lnTo>
                    <a:lnTo>
                      <a:pt x="100" y="100"/>
                    </a:lnTo>
                    <a:lnTo>
                      <a:pt x="96"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3" name="Freeform 101"/>
              <p:cNvSpPr>
                <a:spLocks/>
              </p:cNvSpPr>
              <p:nvPr/>
            </p:nvSpPr>
            <p:spPr bwMode="auto">
              <a:xfrm>
                <a:off x="4337673" y="2461162"/>
                <a:ext cx="57412" cy="131834"/>
              </a:xfrm>
              <a:custGeom>
                <a:avLst/>
                <a:gdLst>
                  <a:gd name="T0" fmla="*/ 38 w 54"/>
                  <a:gd name="T1" fmla="*/ 68 h 124"/>
                  <a:gd name="T2" fmla="*/ 42 w 54"/>
                  <a:gd name="T3" fmla="*/ 64 h 124"/>
                  <a:gd name="T4" fmla="*/ 48 w 54"/>
                  <a:gd name="T5" fmla="*/ 52 h 124"/>
                  <a:gd name="T6" fmla="*/ 52 w 54"/>
                  <a:gd name="T7" fmla="*/ 46 h 124"/>
                  <a:gd name="T8" fmla="*/ 52 w 54"/>
                  <a:gd name="T9" fmla="*/ 42 h 124"/>
                  <a:gd name="T10" fmla="*/ 54 w 54"/>
                  <a:gd name="T11" fmla="*/ 36 h 124"/>
                  <a:gd name="T12" fmla="*/ 50 w 54"/>
                  <a:gd name="T13" fmla="*/ 28 h 124"/>
                  <a:gd name="T14" fmla="*/ 52 w 54"/>
                  <a:gd name="T15" fmla="*/ 12 h 124"/>
                  <a:gd name="T16" fmla="*/ 38 w 54"/>
                  <a:gd name="T17" fmla="*/ 0 h 124"/>
                  <a:gd name="T18" fmla="*/ 32 w 54"/>
                  <a:gd name="T19" fmla="*/ 2 h 124"/>
                  <a:gd name="T20" fmla="*/ 30 w 54"/>
                  <a:gd name="T21" fmla="*/ 10 h 124"/>
                  <a:gd name="T22" fmla="*/ 26 w 54"/>
                  <a:gd name="T23" fmla="*/ 18 h 124"/>
                  <a:gd name="T24" fmla="*/ 12 w 54"/>
                  <a:gd name="T25" fmla="*/ 20 h 124"/>
                  <a:gd name="T26" fmla="*/ 4 w 54"/>
                  <a:gd name="T27" fmla="*/ 26 h 124"/>
                  <a:gd name="T28" fmla="*/ 0 w 54"/>
                  <a:gd name="T29" fmla="*/ 38 h 124"/>
                  <a:gd name="T30" fmla="*/ 10 w 54"/>
                  <a:gd name="T31" fmla="*/ 48 h 124"/>
                  <a:gd name="T32" fmla="*/ 10 w 54"/>
                  <a:gd name="T33" fmla="*/ 62 h 124"/>
                  <a:gd name="T34" fmla="*/ 18 w 54"/>
                  <a:gd name="T35" fmla="*/ 70 h 124"/>
                  <a:gd name="T36" fmla="*/ 16 w 54"/>
                  <a:gd name="T37" fmla="*/ 114 h 124"/>
                  <a:gd name="T38" fmla="*/ 20 w 54"/>
                  <a:gd name="T39" fmla="*/ 124 h 124"/>
                  <a:gd name="T40" fmla="*/ 38 w 54"/>
                  <a:gd name="T41" fmla="*/ 120 h 124"/>
                  <a:gd name="T42" fmla="*/ 34 w 54"/>
                  <a:gd name="T43" fmla="*/ 102 h 124"/>
                  <a:gd name="T44" fmla="*/ 38 w 54"/>
                  <a:gd name="T45" fmla="*/ 6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124">
                    <a:moveTo>
                      <a:pt x="38" y="68"/>
                    </a:moveTo>
                    <a:lnTo>
                      <a:pt x="42" y="64"/>
                    </a:lnTo>
                    <a:lnTo>
                      <a:pt x="48" y="52"/>
                    </a:lnTo>
                    <a:lnTo>
                      <a:pt x="52" y="46"/>
                    </a:lnTo>
                    <a:lnTo>
                      <a:pt x="52" y="42"/>
                    </a:lnTo>
                    <a:lnTo>
                      <a:pt x="54" y="36"/>
                    </a:lnTo>
                    <a:lnTo>
                      <a:pt x="50" y="28"/>
                    </a:lnTo>
                    <a:lnTo>
                      <a:pt x="52" y="12"/>
                    </a:lnTo>
                    <a:lnTo>
                      <a:pt x="38" y="0"/>
                    </a:lnTo>
                    <a:lnTo>
                      <a:pt x="32" y="2"/>
                    </a:lnTo>
                    <a:lnTo>
                      <a:pt x="30" y="10"/>
                    </a:lnTo>
                    <a:lnTo>
                      <a:pt x="26" y="18"/>
                    </a:lnTo>
                    <a:lnTo>
                      <a:pt x="12" y="20"/>
                    </a:lnTo>
                    <a:lnTo>
                      <a:pt x="4" y="26"/>
                    </a:lnTo>
                    <a:lnTo>
                      <a:pt x="0" y="38"/>
                    </a:lnTo>
                    <a:lnTo>
                      <a:pt x="10" y="48"/>
                    </a:lnTo>
                    <a:lnTo>
                      <a:pt x="10" y="62"/>
                    </a:lnTo>
                    <a:lnTo>
                      <a:pt x="18" y="70"/>
                    </a:lnTo>
                    <a:lnTo>
                      <a:pt x="16" y="114"/>
                    </a:lnTo>
                    <a:lnTo>
                      <a:pt x="20" y="124"/>
                    </a:lnTo>
                    <a:lnTo>
                      <a:pt x="38" y="120"/>
                    </a:lnTo>
                    <a:lnTo>
                      <a:pt x="34" y="102"/>
                    </a:lnTo>
                    <a:lnTo>
                      <a:pt x="38" y="6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4" name="Freeform 102"/>
              <p:cNvSpPr>
                <a:spLocks/>
              </p:cNvSpPr>
              <p:nvPr/>
            </p:nvSpPr>
            <p:spPr bwMode="auto">
              <a:xfrm>
                <a:off x="4267503" y="2486678"/>
                <a:ext cx="82928" cy="137150"/>
              </a:xfrm>
              <a:custGeom>
                <a:avLst/>
                <a:gdLst>
                  <a:gd name="T0" fmla="*/ 31 w 39"/>
                  <a:gd name="T1" fmla="*/ 42 h 64"/>
                  <a:gd name="T2" fmla="*/ 33 w 39"/>
                  <a:gd name="T3" fmla="*/ 28 h 64"/>
                  <a:gd name="T4" fmla="*/ 31 w 39"/>
                  <a:gd name="T5" fmla="*/ 21 h 64"/>
                  <a:gd name="T6" fmla="*/ 30 w 39"/>
                  <a:gd name="T7" fmla="*/ 12 h 64"/>
                  <a:gd name="T8" fmla="*/ 27 w 39"/>
                  <a:gd name="T9" fmla="*/ 7 h 64"/>
                  <a:gd name="T10" fmla="*/ 28 w 39"/>
                  <a:gd name="T11" fmla="*/ 1 h 64"/>
                  <a:gd name="T12" fmla="*/ 25 w 39"/>
                  <a:gd name="T13" fmla="*/ 0 h 64"/>
                  <a:gd name="T14" fmla="*/ 17 w 39"/>
                  <a:gd name="T15" fmla="*/ 2 h 64"/>
                  <a:gd name="T16" fmla="*/ 4 w 39"/>
                  <a:gd name="T17" fmla="*/ 1 h 64"/>
                  <a:gd name="T18" fmla="*/ 3 w 39"/>
                  <a:gd name="T19" fmla="*/ 1 h 64"/>
                  <a:gd name="T20" fmla="*/ 2 w 39"/>
                  <a:gd name="T21" fmla="*/ 6 h 64"/>
                  <a:gd name="T22" fmla="*/ 3 w 39"/>
                  <a:gd name="T23" fmla="*/ 14 h 64"/>
                  <a:gd name="T24" fmla="*/ 3 w 39"/>
                  <a:gd name="T25" fmla="*/ 22 h 64"/>
                  <a:gd name="T26" fmla="*/ 6 w 39"/>
                  <a:gd name="T27" fmla="*/ 28 h 64"/>
                  <a:gd name="T28" fmla="*/ 3 w 39"/>
                  <a:gd name="T29" fmla="*/ 34 h 64"/>
                  <a:gd name="T30" fmla="*/ 3 w 39"/>
                  <a:gd name="T31" fmla="*/ 39 h 64"/>
                  <a:gd name="T32" fmla="*/ 0 w 39"/>
                  <a:gd name="T33" fmla="*/ 42 h 64"/>
                  <a:gd name="T34" fmla="*/ 0 w 39"/>
                  <a:gd name="T35" fmla="*/ 49 h 64"/>
                  <a:gd name="T36" fmla="*/ 1 w 39"/>
                  <a:gd name="T37" fmla="*/ 54 h 64"/>
                  <a:gd name="T38" fmla="*/ 3 w 39"/>
                  <a:gd name="T39" fmla="*/ 56 h 64"/>
                  <a:gd name="T40" fmla="*/ 3 w 39"/>
                  <a:gd name="T41" fmla="*/ 61 h 64"/>
                  <a:gd name="T42" fmla="*/ 8 w 39"/>
                  <a:gd name="T43" fmla="*/ 63 h 64"/>
                  <a:gd name="T44" fmla="*/ 9 w 39"/>
                  <a:gd name="T45" fmla="*/ 64 h 64"/>
                  <a:gd name="T46" fmla="*/ 12 w 39"/>
                  <a:gd name="T47" fmla="*/ 63 h 64"/>
                  <a:gd name="T48" fmla="*/ 14 w 39"/>
                  <a:gd name="T49" fmla="*/ 61 h 64"/>
                  <a:gd name="T50" fmla="*/ 19 w 39"/>
                  <a:gd name="T51" fmla="*/ 60 h 64"/>
                  <a:gd name="T52" fmla="*/ 23 w 39"/>
                  <a:gd name="T53" fmla="*/ 57 h 64"/>
                  <a:gd name="T54" fmla="*/ 27 w 39"/>
                  <a:gd name="T55" fmla="*/ 56 h 64"/>
                  <a:gd name="T56" fmla="*/ 31 w 39"/>
                  <a:gd name="T57" fmla="*/ 55 h 64"/>
                  <a:gd name="T58" fmla="*/ 34 w 39"/>
                  <a:gd name="T59" fmla="*/ 54 h 64"/>
                  <a:gd name="T60" fmla="*/ 39 w 39"/>
                  <a:gd name="T61" fmla="*/ 51 h 64"/>
                  <a:gd name="T62" fmla="*/ 33 w 39"/>
                  <a:gd name="T63" fmla="*/ 48 h 64"/>
                  <a:gd name="T64" fmla="*/ 31 w 39"/>
                  <a:gd name="T65"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4">
                    <a:moveTo>
                      <a:pt x="31" y="42"/>
                    </a:moveTo>
                    <a:cubicBezTo>
                      <a:pt x="32" y="40"/>
                      <a:pt x="33" y="28"/>
                      <a:pt x="33" y="28"/>
                    </a:cubicBezTo>
                    <a:cubicBezTo>
                      <a:pt x="31" y="21"/>
                      <a:pt x="31" y="21"/>
                      <a:pt x="31" y="21"/>
                    </a:cubicBezTo>
                    <a:cubicBezTo>
                      <a:pt x="30" y="12"/>
                      <a:pt x="30" y="12"/>
                      <a:pt x="30" y="12"/>
                    </a:cubicBezTo>
                    <a:cubicBezTo>
                      <a:pt x="27" y="7"/>
                      <a:pt x="27" y="7"/>
                      <a:pt x="27" y="7"/>
                    </a:cubicBezTo>
                    <a:cubicBezTo>
                      <a:pt x="28" y="1"/>
                      <a:pt x="28" y="1"/>
                      <a:pt x="28" y="1"/>
                    </a:cubicBezTo>
                    <a:cubicBezTo>
                      <a:pt x="25" y="0"/>
                      <a:pt x="25" y="0"/>
                      <a:pt x="25" y="0"/>
                    </a:cubicBezTo>
                    <a:cubicBezTo>
                      <a:pt x="17" y="2"/>
                      <a:pt x="17" y="2"/>
                      <a:pt x="17" y="2"/>
                    </a:cubicBezTo>
                    <a:cubicBezTo>
                      <a:pt x="4" y="1"/>
                      <a:pt x="4" y="1"/>
                      <a:pt x="4" y="1"/>
                    </a:cubicBezTo>
                    <a:cubicBezTo>
                      <a:pt x="3" y="1"/>
                      <a:pt x="3" y="1"/>
                      <a:pt x="3" y="1"/>
                    </a:cubicBezTo>
                    <a:cubicBezTo>
                      <a:pt x="2" y="6"/>
                      <a:pt x="2" y="6"/>
                      <a:pt x="2" y="6"/>
                    </a:cubicBezTo>
                    <a:cubicBezTo>
                      <a:pt x="3" y="14"/>
                      <a:pt x="3" y="14"/>
                      <a:pt x="3" y="14"/>
                    </a:cubicBezTo>
                    <a:cubicBezTo>
                      <a:pt x="3" y="22"/>
                      <a:pt x="3" y="22"/>
                      <a:pt x="3" y="22"/>
                    </a:cubicBezTo>
                    <a:cubicBezTo>
                      <a:pt x="6" y="28"/>
                      <a:pt x="6" y="28"/>
                      <a:pt x="6" y="28"/>
                    </a:cubicBezTo>
                    <a:cubicBezTo>
                      <a:pt x="3" y="34"/>
                      <a:pt x="3" y="34"/>
                      <a:pt x="3" y="34"/>
                    </a:cubicBezTo>
                    <a:cubicBezTo>
                      <a:pt x="3" y="39"/>
                      <a:pt x="3" y="39"/>
                      <a:pt x="3" y="39"/>
                    </a:cubicBezTo>
                    <a:cubicBezTo>
                      <a:pt x="0" y="42"/>
                      <a:pt x="0" y="42"/>
                      <a:pt x="0" y="42"/>
                    </a:cubicBezTo>
                    <a:cubicBezTo>
                      <a:pt x="0" y="49"/>
                      <a:pt x="0" y="49"/>
                      <a:pt x="0" y="49"/>
                    </a:cubicBezTo>
                    <a:cubicBezTo>
                      <a:pt x="1" y="54"/>
                      <a:pt x="1" y="54"/>
                      <a:pt x="1" y="54"/>
                    </a:cubicBezTo>
                    <a:cubicBezTo>
                      <a:pt x="3" y="56"/>
                      <a:pt x="3" y="56"/>
                      <a:pt x="3" y="56"/>
                    </a:cubicBezTo>
                    <a:cubicBezTo>
                      <a:pt x="3" y="61"/>
                      <a:pt x="3" y="61"/>
                      <a:pt x="3" y="61"/>
                    </a:cubicBezTo>
                    <a:cubicBezTo>
                      <a:pt x="8" y="63"/>
                      <a:pt x="8" y="63"/>
                      <a:pt x="8" y="63"/>
                    </a:cubicBezTo>
                    <a:cubicBezTo>
                      <a:pt x="9" y="64"/>
                      <a:pt x="9" y="64"/>
                      <a:pt x="9" y="64"/>
                    </a:cubicBezTo>
                    <a:cubicBezTo>
                      <a:pt x="12" y="63"/>
                      <a:pt x="12" y="63"/>
                      <a:pt x="12" y="63"/>
                    </a:cubicBezTo>
                    <a:cubicBezTo>
                      <a:pt x="14" y="61"/>
                      <a:pt x="14" y="61"/>
                      <a:pt x="14" y="61"/>
                    </a:cubicBezTo>
                    <a:cubicBezTo>
                      <a:pt x="19" y="60"/>
                      <a:pt x="19" y="60"/>
                      <a:pt x="19" y="60"/>
                    </a:cubicBezTo>
                    <a:cubicBezTo>
                      <a:pt x="23" y="57"/>
                      <a:pt x="23" y="57"/>
                      <a:pt x="23" y="57"/>
                    </a:cubicBezTo>
                    <a:cubicBezTo>
                      <a:pt x="27" y="56"/>
                      <a:pt x="27" y="56"/>
                      <a:pt x="27" y="56"/>
                    </a:cubicBezTo>
                    <a:cubicBezTo>
                      <a:pt x="31" y="55"/>
                      <a:pt x="31" y="55"/>
                      <a:pt x="31" y="55"/>
                    </a:cubicBezTo>
                    <a:cubicBezTo>
                      <a:pt x="34" y="54"/>
                      <a:pt x="34" y="54"/>
                      <a:pt x="34" y="54"/>
                    </a:cubicBezTo>
                    <a:cubicBezTo>
                      <a:pt x="39" y="51"/>
                      <a:pt x="39" y="51"/>
                      <a:pt x="39" y="51"/>
                    </a:cubicBezTo>
                    <a:cubicBezTo>
                      <a:pt x="33" y="48"/>
                      <a:pt x="33" y="48"/>
                      <a:pt x="33" y="48"/>
                    </a:cubicBezTo>
                    <a:cubicBezTo>
                      <a:pt x="33" y="48"/>
                      <a:pt x="31" y="44"/>
                      <a:pt x="31" y="42"/>
                    </a:cubicBez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5" name="Freeform 103"/>
              <p:cNvSpPr>
                <a:spLocks/>
              </p:cNvSpPr>
              <p:nvPr/>
            </p:nvSpPr>
            <p:spPr bwMode="auto">
              <a:xfrm>
                <a:off x="4324914" y="2488804"/>
                <a:ext cx="34022" cy="106318"/>
              </a:xfrm>
              <a:custGeom>
                <a:avLst/>
                <a:gdLst>
                  <a:gd name="T0" fmla="*/ 15 w 16"/>
                  <a:gd name="T1" fmla="*/ 22 h 50"/>
                  <a:gd name="T2" fmla="*/ 11 w 16"/>
                  <a:gd name="T3" fmla="*/ 18 h 50"/>
                  <a:gd name="T4" fmla="*/ 11 w 16"/>
                  <a:gd name="T5" fmla="*/ 11 h 50"/>
                  <a:gd name="T6" fmla="*/ 6 w 16"/>
                  <a:gd name="T7" fmla="*/ 6 h 50"/>
                  <a:gd name="T8" fmla="*/ 8 w 16"/>
                  <a:gd name="T9" fmla="*/ 0 h 50"/>
                  <a:gd name="T10" fmla="*/ 1 w 16"/>
                  <a:gd name="T11" fmla="*/ 0 h 50"/>
                  <a:gd name="T12" fmla="*/ 0 w 16"/>
                  <a:gd name="T13" fmla="*/ 6 h 50"/>
                  <a:gd name="T14" fmla="*/ 3 w 16"/>
                  <a:gd name="T15" fmla="*/ 11 h 50"/>
                  <a:gd name="T16" fmla="*/ 4 w 16"/>
                  <a:gd name="T17" fmla="*/ 20 h 50"/>
                  <a:gd name="T18" fmla="*/ 6 w 16"/>
                  <a:gd name="T19" fmla="*/ 27 h 50"/>
                  <a:gd name="T20" fmla="*/ 4 w 16"/>
                  <a:gd name="T21" fmla="*/ 41 h 50"/>
                  <a:gd name="T22" fmla="*/ 6 w 16"/>
                  <a:gd name="T23" fmla="*/ 47 h 50"/>
                  <a:gd name="T24" fmla="*/ 12 w 16"/>
                  <a:gd name="T25" fmla="*/ 50 h 50"/>
                  <a:gd name="T26" fmla="*/ 16 w 16"/>
                  <a:gd name="T27" fmla="*/ 49 h 50"/>
                  <a:gd name="T28" fmla="*/ 14 w 16"/>
                  <a:gd name="T29" fmla="*/ 44 h 50"/>
                  <a:gd name="T30" fmla="*/ 15 w 16"/>
                  <a:gd name="T31"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50">
                    <a:moveTo>
                      <a:pt x="15" y="22"/>
                    </a:moveTo>
                    <a:cubicBezTo>
                      <a:pt x="11" y="18"/>
                      <a:pt x="11" y="18"/>
                      <a:pt x="11" y="18"/>
                    </a:cubicBezTo>
                    <a:cubicBezTo>
                      <a:pt x="11" y="11"/>
                      <a:pt x="11" y="11"/>
                      <a:pt x="11" y="11"/>
                    </a:cubicBezTo>
                    <a:cubicBezTo>
                      <a:pt x="6" y="6"/>
                      <a:pt x="6" y="6"/>
                      <a:pt x="6" y="6"/>
                    </a:cubicBezTo>
                    <a:cubicBezTo>
                      <a:pt x="8" y="0"/>
                      <a:pt x="8" y="0"/>
                      <a:pt x="8" y="0"/>
                    </a:cubicBezTo>
                    <a:cubicBezTo>
                      <a:pt x="1" y="0"/>
                      <a:pt x="1" y="0"/>
                      <a:pt x="1" y="0"/>
                    </a:cubicBezTo>
                    <a:cubicBezTo>
                      <a:pt x="0" y="6"/>
                      <a:pt x="0" y="6"/>
                      <a:pt x="0" y="6"/>
                    </a:cubicBezTo>
                    <a:cubicBezTo>
                      <a:pt x="3" y="11"/>
                      <a:pt x="3" y="11"/>
                      <a:pt x="3" y="11"/>
                    </a:cubicBezTo>
                    <a:cubicBezTo>
                      <a:pt x="4" y="20"/>
                      <a:pt x="4" y="20"/>
                      <a:pt x="4" y="20"/>
                    </a:cubicBezTo>
                    <a:cubicBezTo>
                      <a:pt x="6" y="27"/>
                      <a:pt x="6" y="27"/>
                      <a:pt x="6" y="27"/>
                    </a:cubicBezTo>
                    <a:cubicBezTo>
                      <a:pt x="6" y="27"/>
                      <a:pt x="5" y="39"/>
                      <a:pt x="4" y="41"/>
                    </a:cubicBezTo>
                    <a:cubicBezTo>
                      <a:pt x="4" y="43"/>
                      <a:pt x="6" y="47"/>
                      <a:pt x="6" y="47"/>
                    </a:cubicBezTo>
                    <a:cubicBezTo>
                      <a:pt x="12" y="50"/>
                      <a:pt x="12" y="50"/>
                      <a:pt x="12" y="50"/>
                    </a:cubicBezTo>
                    <a:cubicBezTo>
                      <a:pt x="16" y="49"/>
                      <a:pt x="16" y="49"/>
                      <a:pt x="16" y="49"/>
                    </a:cubicBezTo>
                    <a:cubicBezTo>
                      <a:pt x="14" y="44"/>
                      <a:pt x="14" y="44"/>
                      <a:pt x="14" y="44"/>
                    </a:cubicBezTo>
                    <a:lnTo>
                      <a:pt x="15"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6" name="Freeform 104"/>
              <p:cNvSpPr>
                <a:spLocks/>
              </p:cNvSpPr>
              <p:nvPr/>
            </p:nvSpPr>
            <p:spPr bwMode="auto">
              <a:xfrm>
                <a:off x="4227102" y="2408003"/>
                <a:ext cx="142467" cy="110571"/>
              </a:xfrm>
              <a:custGeom>
                <a:avLst/>
                <a:gdLst>
                  <a:gd name="T0" fmla="*/ 132 w 134"/>
                  <a:gd name="T1" fmla="*/ 48 h 104"/>
                  <a:gd name="T2" fmla="*/ 128 w 134"/>
                  <a:gd name="T3" fmla="*/ 44 h 104"/>
                  <a:gd name="T4" fmla="*/ 120 w 134"/>
                  <a:gd name="T5" fmla="*/ 44 h 104"/>
                  <a:gd name="T6" fmla="*/ 108 w 134"/>
                  <a:gd name="T7" fmla="*/ 36 h 104"/>
                  <a:gd name="T8" fmla="*/ 106 w 134"/>
                  <a:gd name="T9" fmla="*/ 28 h 104"/>
                  <a:gd name="T10" fmla="*/ 104 w 134"/>
                  <a:gd name="T11" fmla="*/ 24 h 104"/>
                  <a:gd name="T12" fmla="*/ 98 w 134"/>
                  <a:gd name="T13" fmla="*/ 20 h 104"/>
                  <a:gd name="T14" fmla="*/ 96 w 134"/>
                  <a:gd name="T15" fmla="*/ 6 h 104"/>
                  <a:gd name="T16" fmla="*/ 96 w 134"/>
                  <a:gd name="T17" fmla="*/ 0 h 104"/>
                  <a:gd name="T18" fmla="*/ 90 w 134"/>
                  <a:gd name="T19" fmla="*/ 2 h 104"/>
                  <a:gd name="T20" fmla="*/ 80 w 134"/>
                  <a:gd name="T21" fmla="*/ 0 h 104"/>
                  <a:gd name="T22" fmla="*/ 68 w 134"/>
                  <a:gd name="T23" fmla="*/ 8 h 104"/>
                  <a:gd name="T24" fmla="*/ 62 w 134"/>
                  <a:gd name="T25" fmla="*/ 10 h 104"/>
                  <a:gd name="T26" fmla="*/ 60 w 134"/>
                  <a:gd name="T27" fmla="*/ 16 h 104"/>
                  <a:gd name="T28" fmla="*/ 56 w 134"/>
                  <a:gd name="T29" fmla="*/ 16 h 104"/>
                  <a:gd name="T30" fmla="*/ 46 w 134"/>
                  <a:gd name="T31" fmla="*/ 20 h 104"/>
                  <a:gd name="T32" fmla="*/ 40 w 134"/>
                  <a:gd name="T33" fmla="*/ 30 h 104"/>
                  <a:gd name="T34" fmla="*/ 34 w 134"/>
                  <a:gd name="T35" fmla="*/ 34 h 104"/>
                  <a:gd name="T36" fmla="*/ 26 w 134"/>
                  <a:gd name="T37" fmla="*/ 30 h 104"/>
                  <a:gd name="T38" fmla="*/ 18 w 134"/>
                  <a:gd name="T39" fmla="*/ 38 h 104"/>
                  <a:gd name="T40" fmla="*/ 18 w 134"/>
                  <a:gd name="T41" fmla="*/ 44 h 104"/>
                  <a:gd name="T42" fmla="*/ 10 w 134"/>
                  <a:gd name="T43" fmla="*/ 56 h 104"/>
                  <a:gd name="T44" fmla="*/ 2 w 134"/>
                  <a:gd name="T45" fmla="*/ 62 h 104"/>
                  <a:gd name="T46" fmla="*/ 4 w 134"/>
                  <a:gd name="T47" fmla="*/ 72 h 104"/>
                  <a:gd name="T48" fmla="*/ 2 w 134"/>
                  <a:gd name="T49" fmla="*/ 78 h 104"/>
                  <a:gd name="T50" fmla="*/ 0 w 134"/>
                  <a:gd name="T51" fmla="*/ 88 h 104"/>
                  <a:gd name="T52" fmla="*/ 4 w 134"/>
                  <a:gd name="T53" fmla="*/ 94 h 104"/>
                  <a:gd name="T54" fmla="*/ 4 w 134"/>
                  <a:gd name="T55" fmla="*/ 98 h 104"/>
                  <a:gd name="T56" fmla="*/ 14 w 134"/>
                  <a:gd name="T57" fmla="*/ 104 h 104"/>
                  <a:gd name="T58" fmla="*/ 20 w 134"/>
                  <a:gd name="T59" fmla="*/ 100 h 104"/>
                  <a:gd name="T60" fmla="*/ 34 w 134"/>
                  <a:gd name="T61" fmla="*/ 98 h 104"/>
                  <a:gd name="T62" fmla="*/ 44 w 134"/>
                  <a:gd name="T63" fmla="*/ 102 h 104"/>
                  <a:gd name="T64" fmla="*/ 42 w 134"/>
                  <a:gd name="T65" fmla="*/ 86 h 104"/>
                  <a:gd name="T66" fmla="*/ 44 w 134"/>
                  <a:gd name="T67" fmla="*/ 76 h 104"/>
                  <a:gd name="T68" fmla="*/ 46 w 134"/>
                  <a:gd name="T69" fmla="*/ 76 h 104"/>
                  <a:gd name="T70" fmla="*/ 72 w 134"/>
                  <a:gd name="T71" fmla="*/ 78 h 104"/>
                  <a:gd name="T72" fmla="*/ 88 w 134"/>
                  <a:gd name="T73" fmla="*/ 74 h 104"/>
                  <a:gd name="T74" fmla="*/ 94 w 134"/>
                  <a:gd name="T75" fmla="*/ 76 h 104"/>
                  <a:gd name="T76" fmla="*/ 108 w 134"/>
                  <a:gd name="T77" fmla="*/ 76 h 104"/>
                  <a:gd name="T78" fmla="*/ 116 w 134"/>
                  <a:gd name="T79" fmla="*/ 70 h 104"/>
                  <a:gd name="T80" fmla="*/ 130 w 134"/>
                  <a:gd name="T81" fmla="*/ 68 h 104"/>
                  <a:gd name="T82" fmla="*/ 134 w 134"/>
                  <a:gd name="T83" fmla="*/ 60 h 104"/>
                  <a:gd name="T84" fmla="*/ 132 w 134"/>
                  <a:gd name="T85" fmla="*/ 54 h 104"/>
                  <a:gd name="T86" fmla="*/ 132 w 134"/>
                  <a:gd name="T87"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4">
                    <a:moveTo>
                      <a:pt x="132" y="48"/>
                    </a:moveTo>
                    <a:lnTo>
                      <a:pt x="128" y="44"/>
                    </a:lnTo>
                    <a:lnTo>
                      <a:pt x="120" y="44"/>
                    </a:lnTo>
                    <a:lnTo>
                      <a:pt x="108" y="36"/>
                    </a:lnTo>
                    <a:lnTo>
                      <a:pt x="106" y="28"/>
                    </a:lnTo>
                    <a:lnTo>
                      <a:pt x="104" y="24"/>
                    </a:lnTo>
                    <a:lnTo>
                      <a:pt x="98" y="20"/>
                    </a:lnTo>
                    <a:lnTo>
                      <a:pt x="96" y="6"/>
                    </a:lnTo>
                    <a:lnTo>
                      <a:pt x="96" y="0"/>
                    </a:lnTo>
                    <a:lnTo>
                      <a:pt x="90" y="2"/>
                    </a:lnTo>
                    <a:lnTo>
                      <a:pt x="80" y="0"/>
                    </a:lnTo>
                    <a:lnTo>
                      <a:pt x="68" y="8"/>
                    </a:lnTo>
                    <a:lnTo>
                      <a:pt x="62" y="10"/>
                    </a:lnTo>
                    <a:lnTo>
                      <a:pt x="60" y="16"/>
                    </a:lnTo>
                    <a:lnTo>
                      <a:pt x="56" y="16"/>
                    </a:lnTo>
                    <a:lnTo>
                      <a:pt x="46" y="20"/>
                    </a:lnTo>
                    <a:lnTo>
                      <a:pt x="40" y="30"/>
                    </a:lnTo>
                    <a:lnTo>
                      <a:pt x="34" y="34"/>
                    </a:lnTo>
                    <a:lnTo>
                      <a:pt x="26" y="30"/>
                    </a:lnTo>
                    <a:lnTo>
                      <a:pt x="18" y="38"/>
                    </a:lnTo>
                    <a:lnTo>
                      <a:pt x="18" y="44"/>
                    </a:lnTo>
                    <a:lnTo>
                      <a:pt x="10" y="56"/>
                    </a:lnTo>
                    <a:lnTo>
                      <a:pt x="2" y="62"/>
                    </a:lnTo>
                    <a:lnTo>
                      <a:pt x="4" y="72"/>
                    </a:lnTo>
                    <a:lnTo>
                      <a:pt x="2" y="78"/>
                    </a:lnTo>
                    <a:lnTo>
                      <a:pt x="0" y="88"/>
                    </a:lnTo>
                    <a:lnTo>
                      <a:pt x="4" y="94"/>
                    </a:lnTo>
                    <a:lnTo>
                      <a:pt x="4" y="98"/>
                    </a:lnTo>
                    <a:lnTo>
                      <a:pt x="14" y="104"/>
                    </a:lnTo>
                    <a:lnTo>
                      <a:pt x="20" y="100"/>
                    </a:lnTo>
                    <a:lnTo>
                      <a:pt x="34" y="98"/>
                    </a:lnTo>
                    <a:lnTo>
                      <a:pt x="44" y="102"/>
                    </a:lnTo>
                    <a:lnTo>
                      <a:pt x="42" y="86"/>
                    </a:lnTo>
                    <a:lnTo>
                      <a:pt x="44" y="76"/>
                    </a:lnTo>
                    <a:lnTo>
                      <a:pt x="46" y="76"/>
                    </a:lnTo>
                    <a:lnTo>
                      <a:pt x="72" y="78"/>
                    </a:lnTo>
                    <a:lnTo>
                      <a:pt x="88" y="74"/>
                    </a:lnTo>
                    <a:lnTo>
                      <a:pt x="94" y="76"/>
                    </a:lnTo>
                    <a:lnTo>
                      <a:pt x="108" y="76"/>
                    </a:lnTo>
                    <a:lnTo>
                      <a:pt x="116" y="70"/>
                    </a:lnTo>
                    <a:lnTo>
                      <a:pt x="130" y="68"/>
                    </a:lnTo>
                    <a:lnTo>
                      <a:pt x="134" y="60"/>
                    </a:lnTo>
                    <a:lnTo>
                      <a:pt x="132" y="54"/>
                    </a:lnTo>
                    <a:lnTo>
                      <a:pt x="132" y="4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7" name="Freeform 105"/>
              <p:cNvSpPr>
                <a:spLocks/>
              </p:cNvSpPr>
              <p:nvPr/>
            </p:nvSpPr>
            <p:spPr bwMode="auto">
              <a:xfrm>
                <a:off x="4024034" y="2149650"/>
                <a:ext cx="215825" cy="266859"/>
              </a:xfrm>
              <a:custGeom>
                <a:avLst/>
                <a:gdLst>
                  <a:gd name="T0" fmla="*/ 14 w 203"/>
                  <a:gd name="T1" fmla="*/ 211 h 251"/>
                  <a:gd name="T2" fmla="*/ 25 w 203"/>
                  <a:gd name="T3" fmla="*/ 207 h 251"/>
                  <a:gd name="T4" fmla="*/ 39 w 203"/>
                  <a:gd name="T5" fmla="*/ 209 h 251"/>
                  <a:gd name="T6" fmla="*/ 45 w 203"/>
                  <a:gd name="T7" fmla="*/ 217 h 251"/>
                  <a:gd name="T8" fmla="*/ 53 w 203"/>
                  <a:gd name="T9" fmla="*/ 219 h 251"/>
                  <a:gd name="T10" fmla="*/ 59 w 203"/>
                  <a:gd name="T11" fmla="*/ 233 h 251"/>
                  <a:gd name="T12" fmla="*/ 61 w 203"/>
                  <a:gd name="T13" fmla="*/ 235 h 251"/>
                  <a:gd name="T14" fmla="*/ 63 w 203"/>
                  <a:gd name="T15" fmla="*/ 247 h 251"/>
                  <a:gd name="T16" fmla="*/ 75 w 203"/>
                  <a:gd name="T17" fmla="*/ 251 h 251"/>
                  <a:gd name="T18" fmla="*/ 81 w 203"/>
                  <a:gd name="T19" fmla="*/ 247 h 251"/>
                  <a:gd name="T20" fmla="*/ 83 w 203"/>
                  <a:gd name="T21" fmla="*/ 243 h 251"/>
                  <a:gd name="T22" fmla="*/ 85 w 203"/>
                  <a:gd name="T23" fmla="*/ 237 h 251"/>
                  <a:gd name="T24" fmla="*/ 93 w 203"/>
                  <a:gd name="T25" fmla="*/ 239 h 251"/>
                  <a:gd name="T26" fmla="*/ 97 w 203"/>
                  <a:gd name="T27" fmla="*/ 245 h 251"/>
                  <a:gd name="T28" fmla="*/ 103 w 203"/>
                  <a:gd name="T29" fmla="*/ 237 h 251"/>
                  <a:gd name="T30" fmla="*/ 121 w 203"/>
                  <a:gd name="T31" fmla="*/ 237 h 251"/>
                  <a:gd name="T32" fmla="*/ 125 w 203"/>
                  <a:gd name="T33" fmla="*/ 231 h 251"/>
                  <a:gd name="T34" fmla="*/ 127 w 203"/>
                  <a:gd name="T35" fmla="*/ 235 h 251"/>
                  <a:gd name="T36" fmla="*/ 189 w 203"/>
                  <a:gd name="T37" fmla="*/ 235 h 251"/>
                  <a:gd name="T38" fmla="*/ 195 w 203"/>
                  <a:gd name="T39" fmla="*/ 217 h 251"/>
                  <a:gd name="T40" fmla="*/ 191 w 203"/>
                  <a:gd name="T41" fmla="*/ 215 h 251"/>
                  <a:gd name="T42" fmla="*/ 177 w 203"/>
                  <a:gd name="T43" fmla="*/ 44 h 251"/>
                  <a:gd name="T44" fmla="*/ 203 w 203"/>
                  <a:gd name="T45" fmla="*/ 44 h 251"/>
                  <a:gd name="T46" fmla="*/ 143 w 203"/>
                  <a:gd name="T47" fmla="*/ 0 h 251"/>
                  <a:gd name="T48" fmla="*/ 143 w 203"/>
                  <a:gd name="T49" fmla="*/ 26 h 251"/>
                  <a:gd name="T50" fmla="*/ 87 w 203"/>
                  <a:gd name="T51" fmla="*/ 26 h 251"/>
                  <a:gd name="T52" fmla="*/ 83 w 203"/>
                  <a:gd name="T53" fmla="*/ 78 h 251"/>
                  <a:gd name="T54" fmla="*/ 71 w 203"/>
                  <a:gd name="T55" fmla="*/ 80 h 251"/>
                  <a:gd name="T56" fmla="*/ 61 w 203"/>
                  <a:gd name="T57" fmla="*/ 88 h 251"/>
                  <a:gd name="T58" fmla="*/ 61 w 203"/>
                  <a:gd name="T59" fmla="*/ 116 h 251"/>
                  <a:gd name="T60" fmla="*/ 4 w 203"/>
                  <a:gd name="T61" fmla="*/ 116 h 251"/>
                  <a:gd name="T62" fmla="*/ 0 w 203"/>
                  <a:gd name="T63" fmla="*/ 118 h 251"/>
                  <a:gd name="T64" fmla="*/ 4 w 203"/>
                  <a:gd name="T65" fmla="*/ 128 h 251"/>
                  <a:gd name="T66" fmla="*/ 6 w 203"/>
                  <a:gd name="T67" fmla="*/ 128 h 251"/>
                  <a:gd name="T68" fmla="*/ 8 w 203"/>
                  <a:gd name="T69" fmla="*/ 136 h 251"/>
                  <a:gd name="T70" fmla="*/ 8 w 203"/>
                  <a:gd name="T71" fmla="*/ 148 h 251"/>
                  <a:gd name="T72" fmla="*/ 8 w 203"/>
                  <a:gd name="T73" fmla="*/ 162 h 251"/>
                  <a:gd name="T74" fmla="*/ 10 w 203"/>
                  <a:gd name="T75" fmla="*/ 181 h 251"/>
                  <a:gd name="T76" fmla="*/ 8 w 203"/>
                  <a:gd name="T77" fmla="*/ 197 h 251"/>
                  <a:gd name="T78" fmla="*/ 2 w 203"/>
                  <a:gd name="T79" fmla="*/ 211 h 251"/>
                  <a:gd name="T80" fmla="*/ 2 w 203"/>
                  <a:gd name="T81" fmla="*/ 213 h 251"/>
                  <a:gd name="T82" fmla="*/ 8 w 203"/>
                  <a:gd name="T83" fmla="*/ 211 h 251"/>
                  <a:gd name="T84" fmla="*/ 14 w 203"/>
                  <a:gd name="T85" fmla="*/ 21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51">
                    <a:moveTo>
                      <a:pt x="14" y="211"/>
                    </a:moveTo>
                    <a:lnTo>
                      <a:pt x="25" y="207"/>
                    </a:lnTo>
                    <a:lnTo>
                      <a:pt x="39" y="209"/>
                    </a:lnTo>
                    <a:lnTo>
                      <a:pt x="45" y="217"/>
                    </a:lnTo>
                    <a:lnTo>
                      <a:pt x="53" y="219"/>
                    </a:lnTo>
                    <a:lnTo>
                      <a:pt x="59" y="233"/>
                    </a:lnTo>
                    <a:lnTo>
                      <a:pt x="61" y="235"/>
                    </a:lnTo>
                    <a:lnTo>
                      <a:pt x="63" y="247"/>
                    </a:lnTo>
                    <a:lnTo>
                      <a:pt x="75" y="251"/>
                    </a:lnTo>
                    <a:lnTo>
                      <a:pt x="81" y="247"/>
                    </a:lnTo>
                    <a:lnTo>
                      <a:pt x="83" y="243"/>
                    </a:lnTo>
                    <a:lnTo>
                      <a:pt x="85" y="237"/>
                    </a:lnTo>
                    <a:lnTo>
                      <a:pt x="93" y="239"/>
                    </a:lnTo>
                    <a:lnTo>
                      <a:pt x="97" y="245"/>
                    </a:lnTo>
                    <a:lnTo>
                      <a:pt x="103" y="237"/>
                    </a:lnTo>
                    <a:lnTo>
                      <a:pt x="121" y="237"/>
                    </a:lnTo>
                    <a:lnTo>
                      <a:pt x="125" y="231"/>
                    </a:lnTo>
                    <a:lnTo>
                      <a:pt x="127" y="235"/>
                    </a:lnTo>
                    <a:lnTo>
                      <a:pt x="189" y="235"/>
                    </a:lnTo>
                    <a:lnTo>
                      <a:pt x="195" y="217"/>
                    </a:lnTo>
                    <a:lnTo>
                      <a:pt x="191" y="215"/>
                    </a:lnTo>
                    <a:lnTo>
                      <a:pt x="177" y="44"/>
                    </a:lnTo>
                    <a:lnTo>
                      <a:pt x="203" y="44"/>
                    </a:lnTo>
                    <a:lnTo>
                      <a:pt x="143" y="0"/>
                    </a:lnTo>
                    <a:lnTo>
                      <a:pt x="143" y="26"/>
                    </a:lnTo>
                    <a:lnTo>
                      <a:pt x="87" y="26"/>
                    </a:lnTo>
                    <a:lnTo>
                      <a:pt x="83" y="78"/>
                    </a:lnTo>
                    <a:lnTo>
                      <a:pt x="71" y="80"/>
                    </a:lnTo>
                    <a:lnTo>
                      <a:pt x="61" y="88"/>
                    </a:lnTo>
                    <a:lnTo>
                      <a:pt x="61" y="116"/>
                    </a:lnTo>
                    <a:lnTo>
                      <a:pt x="4" y="116"/>
                    </a:lnTo>
                    <a:lnTo>
                      <a:pt x="0" y="118"/>
                    </a:lnTo>
                    <a:lnTo>
                      <a:pt x="4" y="128"/>
                    </a:lnTo>
                    <a:lnTo>
                      <a:pt x="6" y="128"/>
                    </a:lnTo>
                    <a:lnTo>
                      <a:pt x="8" y="136"/>
                    </a:lnTo>
                    <a:lnTo>
                      <a:pt x="8" y="148"/>
                    </a:lnTo>
                    <a:lnTo>
                      <a:pt x="8" y="162"/>
                    </a:lnTo>
                    <a:lnTo>
                      <a:pt x="10" y="181"/>
                    </a:lnTo>
                    <a:lnTo>
                      <a:pt x="8" y="197"/>
                    </a:lnTo>
                    <a:lnTo>
                      <a:pt x="2" y="211"/>
                    </a:lnTo>
                    <a:lnTo>
                      <a:pt x="2" y="213"/>
                    </a:lnTo>
                    <a:lnTo>
                      <a:pt x="8" y="211"/>
                    </a:lnTo>
                    <a:lnTo>
                      <a:pt x="14" y="21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8" name="Freeform 106"/>
              <p:cNvSpPr>
                <a:spLocks/>
              </p:cNvSpPr>
              <p:nvPr/>
            </p:nvSpPr>
            <p:spPr bwMode="auto">
              <a:xfrm>
                <a:off x="4103773" y="2196429"/>
                <a:ext cx="301943" cy="309386"/>
              </a:xfrm>
              <a:custGeom>
                <a:avLst/>
                <a:gdLst>
                  <a:gd name="T0" fmla="*/ 118 w 284"/>
                  <a:gd name="T1" fmla="*/ 261 h 291"/>
                  <a:gd name="T2" fmla="*/ 134 w 284"/>
                  <a:gd name="T3" fmla="*/ 243 h 291"/>
                  <a:gd name="T4" fmla="*/ 142 w 284"/>
                  <a:gd name="T5" fmla="*/ 229 h 291"/>
                  <a:gd name="T6" fmla="*/ 156 w 284"/>
                  <a:gd name="T7" fmla="*/ 229 h 291"/>
                  <a:gd name="T8" fmla="*/ 172 w 284"/>
                  <a:gd name="T9" fmla="*/ 215 h 291"/>
                  <a:gd name="T10" fmla="*/ 178 w 284"/>
                  <a:gd name="T11" fmla="*/ 209 h 291"/>
                  <a:gd name="T12" fmla="*/ 196 w 284"/>
                  <a:gd name="T13" fmla="*/ 199 h 291"/>
                  <a:gd name="T14" fmla="*/ 212 w 284"/>
                  <a:gd name="T15" fmla="*/ 199 h 291"/>
                  <a:gd name="T16" fmla="*/ 242 w 284"/>
                  <a:gd name="T17" fmla="*/ 195 h 291"/>
                  <a:gd name="T18" fmla="*/ 282 w 284"/>
                  <a:gd name="T19" fmla="*/ 175 h 291"/>
                  <a:gd name="T20" fmla="*/ 268 w 284"/>
                  <a:gd name="T21" fmla="*/ 122 h 291"/>
                  <a:gd name="T22" fmla="*/ 264 w 284"/>
                  <a:gd name="T23" fmla="*/ 104 h 291"/>
                  <a:gd name="T24" fmla="*/ 242 w 284"/>
                  <a:gd name="T25" fmla="*/ 94 h 291"/>
                  <a:gd name="T26" fmla="*/ 232 w 284"/>
                  <a:gd name="T27" fmla="*/ 86 h 291"/>
                  <a:gd name="T28" fmla="*/ 128 w 284"/>
                  <a:gd name="T29" fmla="*/ 0 h 291"/>
                  <a:gd name="T30" fmla="*/ 116 w 284"/>
                  <a:gd name="T31" fmla="*/ 171 h 291"/>
                  <a:gd name="T32" fmla="*/ 114 w 284"/>
                  <a:gd name="T33" fmla="*/ 191 h 291"/>
                  <a:gd name="T34" fmla="*/ 50 w 284"/>
                  <a:gd name="T35" fmla="*/ 187 h 291"/>
                  <a:gd name="T36" fmla="*/ 28 w 284"/>
                  <a:gd name="T37" fmla="*/ 193 h 291"/>
                  <a:gd name="T38" fmla="*/ 18 w 284"/>
                  <a:gd name="T39" fmla="*/ 195 h 291"/>
                  <a:gd name="T40" fmla="*/ 8 w 284"/>
                  <a:gd name="T41" fmla="*/ 199 h 291"/>
                  <a:gd name="T42" fmla="*/ 0 w 284"/>
                  <a:gd name="T43" fmla="*/ 207 h 291"/>
                  <a:gd name="T44" fmla="*/ 2 w 284"/>
                  <a:gd name="T45" fmla="*/ 229 h 291"/>
                  <a:gd name="T46" fmla="*/ 10 w 284"/>
                  <a:gd name="T47" fmla="*/ 237 h 291"/>
                  <a:gd name="T48" fmla="*/ 12 w 284"/>
                  <a:gd name="T49" fmla="*/ 253 h 291"/>
                  <a:gd name="T50" fmla="*/ 26 w 284"/>
                  <a:gd name="T51" fmla="*/ 257 h 291"/>
                  <a:gd name="T52" fmla="*/ 42 w 284"/>
                  <a:gd name="T53" fmla="*/ 253 h 291"/>
                  <a:gd name="T54" fmla="*/ 58 w 284"/>
                  <a:gd name="T55" fmla="*/ 253 h 291"/>
                  <a:gd name="T56" fmla="*/ 64 w 284"/>
                  <a:gd name="T57" fmla="*/ 267 h 291"/>
                  <a:gd name="T58" fmla="*/ 60 w 284"/>
                  <a:gd name="T59" fmla="*/ 277 h 291"/>
                  <a:gd name="T60" fmla="*/ 64 w 284"/>
                  <a:gd name="T61" fmla="*/ 285 h 291"/>
                  <a:gd name="T62" fmla="*/ 78 w 284"/>
                  <a:gd name="T63" fmla="*/ 289 h 291"/>
                  <a:gd name="T64" fmla="*/ 90 w 284"/>
                  <a:gd name="T65" fmla="*/ 291 h 291"/>
                  <a:gd name="T66" fmla="*/ 100 w 284"/>
                  <a:gd name="T67" fmla="*/ 285 h 291"/>
                  <a:gd name="T68" fmla="*/ 106 w 284"/>
                  <a:gd name="T69" fmla="*/ 289 h 291"/>
                  <a:gd name="T70" fmla="*/ 118 w 284"/>
                  <a:gd name="T71" fmla="*/ 27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4" h="291">
                    <a:moveTo>
                      <a:pt x="120" y="271"/>
                    </a:moveTo>
                    <a:lnTo>
                      <a:pt x="118" y="261"/>
                    </a:lnTo>
                    <a:lnTo>
                      <a:pt x="126" y="255"/>
                    </a:lnTo>
                    <a:lnTo>
                      <a:pt x="134" y="243"/>
                    </a:lnTo>
                    <a:lnTo>
                      <a:pt x="134" y="237"/>
                    </a:lnTo>
                    <a:lnTo>
                      <a:pt x="142" y="229"/>
                    </a:lnTo>
                    <a:lnTo>
                      <a:pt x="150" y="233"/>
                    </a:lnTo>
                    <a:lnTo>
                      <a:pt x="156" y="229"/>
                    </a:lnTo>
                    <a:lnTo>
                      <a:pt x="162" y="219"/>
                    </a:lnTo>
                    <a:lnTo>
                      <a:pt x="172" y="215"/>
                    </a:lnTo>
                    <a:lnTo>
                      <a:pt x="176" y="215"/>
                    </a:lnTo>
                    <a:lnTo>
                      <a:pt x="178" y="209"/>
                    </a:lnTo>
                    <a:lnTo>
                      <a:pt x="184" y="207"/>
                    </a:lnTo>
                    <a:lnTo>
                      <a:pt x="196" y="199"/>
                    </a:lnTo>
                    <a:lnTo>
                      <a:pt x="206" y="201"/>
                    </a:lnTo>
                    <a:lnTo>
                      <a:pt x="212" y="199"/>
                    </a:lnTo>
                    <a:lnTo>
                      <a:pt x="230" y="199"/>
                    </a:lnTo>
                    <a:lnTo>
                      <a:pt x="242" y="195"/>
                    </a:lnTo>
                    <a:lnTo>
                      <a:pt x="266" y="191"/>
                    </a:lnTo>
                    <a:lnTo>
                      <a:pt x="282" y="175"/>
                    </a:lnTo>
                    <a:lnTo>
                      <a:pt x="284" y="116"/>
                    </a:lnTo>
                    <a:lnTo>
                      <a:pt x="268" y="122"/>
                    </a:lnTo>
                    <a:lnTo>
                      <a:pt x="264" y="120"/>
                    </a:lnTo>
                    <a:lnTo>
                      <a:pt x="264" y="104"/>
                    </a:lnTo>
                    <a:lnTo>
                      <a:pt x="250" y="96"/>
                    </a:lnTo>
                    <a:lnTo>
                      <a:pt x="242" y="94"/>
                    </a:lnTo>
                    <a:lnTo>
                      <a:pt x="240" y="90"/>
                    </a:lnTo>
                    <a:lnTo>
                      <a:pt x="232" y="86"/>
                    </a:lnTo>
                    <a:lnTo>
                      <a:pt x="232" y="78"/>
                    </a:lnTo>
                    <a:lnTo>
                      <a:pt x="128" y="0"/>
                    </a:lnTo>
                    <a:lnTo>
                      <a:pt x="102" y="0"/>
                    </a:lnTo>
                    <a:lnTo>
                      <a:pt x="116" y="171"/>
                    </a:lnTo>
                    <a:lnTo>
                      <a:pt x="120" y="173"/>
                    </a:lnTo>
                    <a:lnTo>
                      <a:pt x="114" y="191"/>
                    </a:lnTo>
                    <a:lnTo>
                      <a:pt x="52" y="191"/>
                    </a:lnTo>
                    <a:lnTo>
                      <a:pt x="50" y="187"/>
                    </a:lnTo>
                    <a:lnTo>
                      <a:pt x="46" y="193"/>
                    </a:lnTo>
                    <a:lnTo>
                      <a:pt x="28" y="193"/>
                    </a:lnTo>
                    <a:lnTo>
                      <a:pt x="22" y="201"/>
                    </a:lnTo>
                    <a:lnTo>
                      <a:pt x="18" y="195"/>
                    </a:lnTo>
                    <a:lnTo>
                      <a:pt x="10" y="193"/>
                    </a:lnTo>
                    <a:lnTo>
                      <a:pt x="8" y="199"/>
                    </a:lnTo>
                    <a:lnTo>
                      <a:pt x="6" y="203"/>
                    </a:lnTo>
                    <a:lnTo>
                      <a:pt x="0" y="207"/>
                    </a:lnTo>
                    <a:lnTo>
                      <a:pt x="2" y="217"/>
                    </a:lnTo>
                    <a:lnTo>
                      <a:pt x="2" y="229"/>
                    </a:lnTo>
                    <a:lnTo>
                      <a:pt x="6" y="229"/>
                    </a:lnTo>
                    <a:lnTo>
                      <a:pt x="10" y="237"/>
                    </a:lnTo>
                    <a:lnTo>
                      <a:pt x="8" y="247"/>
                    </a:lnTo>
                    <a:lnTo>
                      <a:pt x="12" y="253"/>
                    </a:lnTo>
                    <a:lnTo>
                      <a:pt x="20" y="251"/>
                    </a:lnTo>
                    <a:lnTo>
                      <a:pt x="26" y="257"/>
                    </a:lnTo>
                    <a:lnTo>
                      <a:pt x="34" y="251"/>
                    </a:lnTo>
                    <a:lnTo>
                      <a:pt x="42" y="253"/>
                    </a:lnTo>
                    <a:lnTo>
                      <a:pt x="48" y="247"/>
                    </a:lnTo>
                    <a:lnTo>
                      <a:pt x="58" y="253"/>
                    </a:lnTo>
                    <a:lnTo>
                      <a:pt x="58" y="261"/>
                    </a:lnTo>
                    <a:lnTo>
                      <a:pt x="64" y="267"/>
                    </a:lnTo>
                    <a:lnTo>
                      <a:pt x="60" y="273"/>
                    </a:lnTo>
                    <a:lnTo>
                      <a:pt x="60" y="277"/>
                    </a:lnTo>
                    <a:lnTo>
                      <a:pt x="64" y="275"/>
                    </a:lnTo>
                    <a:lnTo>
                      <a:pt x="64" y="285"/>
                    </a:lnTo>
                    <a:lnTo>
                      <a:pt x="72" y="291"/>
                    </a:lnTo>
                    <a:lnTo>
                      <a:pt x="78" y="289"/>
                    </a:lnTo>
                    <a:lnTo>
                      <a:pt x="82" y="291"/>
                    </a:lnTo>
                    <a:lnTo>
                      <a:pt x="90" y="291"/>
                    </a:lnTo>
                    <a:lnTo>
                      <a:pt x="92" y="285"/>
                    </a:lnTo>
                    <a:lnTo>
                      <a:pt x="100" y="285"/>
                    </a:lnTo>
                    <a:lnTo>
                      <a:pt x="100" y="289"/>
                    </a:lnTo>
                    <a:lnTo>
                      <a:pt x="106" y="289"/>
                    </a:lnTo>
                    <a:lnTo>
                      <a:pt x="116" y="287"/>
                    </a:lnTo>
                    <a:lnTo>
                      <a:pt x="118" y="277"/>
                    </a:lnTo>
                    <a:lnTo>
                      <a:pt x="120" y="27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59" name="Freeform 107"/>
              <p:cNvSpPr>
                <a:spLocks/>
              </p:cNvSpPr>
              <p:nvPr/>
            </p:nvSpPr>
            <p:spPr bwMode="auto">
              <a:xfrm>
                <a:off x="4176069" y="1944456"/>
                <a:ext cx="363608" cy="381682"/>
              </a:xfrm>
              <a:custGeom>
                <a:avLst/>
                <a:gdLst>
                  <a:gd name="T0" fmla="*/ 60 w 171"/>
                  <a:gd name="T1" fmla="*/ 35 h 179"/>
                  <a:gd name="T2" fmla="*/ 60 w 171"/>
                  <a:gd name="T3" fmla="*/ 41 h 179"/>
                  <a:gd name="T4" fmla="*/ 64 w 171"/>
                  <a:gd name="T5" fmla="*/ 45 h 179"/>
                  <a:gd name="T6" fmla="*/ 62 w 171"/>
                  <a:gd name="T7" fmla="*/ 50 h 179"/>
                  <a:gd name="T8" fmla="*/ 49 w 171"/>
                  <a:gd name="T9" fmla="*/ 53 h 179"/>
                  <a:gd name="T10" fmla="*/ 42 w 171"/>
                  <a:gd name="T11" fmla="*/ 58 h 179"/>
                  <a:gd name="T12" fmla="*/ 43 w 171"/>
                  <a:gd name="T13" fmla="*/ 63 h 179"/>
                  <a:gd name="T14" fmla="*/ 29 w 171"/>
                  <a:gd name="T15" fmla="*/ 70 h 179"/>
                  <a:gd name="T16" fmla="*/ 19 w 171"/>
                  <a:gd name="T17" fmla="*/ 72 h 179"/>
                  <a:gd name="T18" fmla="*/ 12 w 171"/>
                  <a:gd name="T19" fmla="*/ 74 h 179"/>
                  <a:gd name="T20" fmla="*/ 0 w 171"/>
                  <a:gd name="T21" fmla="*/ 93 h 179"/>
                  <a:gd name="T22" fmla="*/ 30 w 171"/>
                  <a:gd name="T23" fmla="*/ 118 h 179"/>
                  <a:gd name="T24" fmla="*/ 82 w 171"/>
                  <a:gd name="T25" fmla="*/ 161 h 179"/>
                  <a:gd name="T26" fmla="*/ 87 w 171"/>
                  <a:gd name="T27" fmla="*/ 165 h 179"/>
                  <a:gd name="T28" fmla="*/ 98 w 171"/>
                  <a:gd name="T29" fmla="*/ 170 h 179"/>
                  <a:gd name="T30" fmla="*/ 100 w 171"/>
                  <a:gd name="T31" fmla="*/ 179 h 179"/>
                  <a:gd name="T32" fmla="*/ 117 w 171"/>
                  <a:gd name="T33" fmla="*/ 173 h 179"/>
                  <a:gd name="T34" fmla="*/ 135 w 171"/>
                  <a:gd name="T35" fmla="*/ 160 h 179"/>
                  <a:gd name="T36" fmla="*/ 170 w 171"/>
                  <a:gd name="T37" fmla="*/ 132 h 179"/>
                  <a:gd name="T38" fmla="*/ 162 w 171"/>
                  <a:gd name="T39" fmla="*/ 125 h 179"/>
                  <a:gd name="T40" fmla="*/ 156 w 171"/>
                  <a:gd name="T41" fmla="*/ 122 h 179"/>
                  <a:gd name="T42" fmla="*/ 152 w 171"/>
                  <a:gd name="T43" fmla="*/ 109 h 179"/>
                  <a:gd name="T44" fmla="*/ 156 w 171"/>
                  <a:gd name="T45" fmla="*/ 104 h 179"/>
                  <a:gd name="T46" fmla="*/ 156 w 171"/>
                  <a:gd name="T47" fmla="*/ 87 h 179"/>
                  <a:gd name="T48" fmla="*/ 153 w 171"/>
                  <a:gd name="T49" fmla="*/ 71 h 179"/>
                  <a:gd name="T50" fmla="*/ 153 w 171"/>
                  <a:gd name="T51" fmla="*/ 67 h 179"/>
                  <a:gd name="T52" fmla="*/ 144 w 171"/>
                  <a:gd name="T53" fmla="*/ 45 h 179"/>
                  <a:gd name="T54" fmla="*/ 140 w 171"/>
                  <a:gd name="T55" fmla="*/ 38 h 179"/>
                  <a:gd name="T56" fmla="*/ 139 w 171"/>
                  <a:gd name="T57" fmla="*/ 28 h 179"/>
                  <a:gd name="T58" fmla="*/ 144 w 171"/>
                  <a:gd name="T59" fmla="*/ 9 h 179"/>
                  <a:gd name="T60" fmla="*/ 146 w 171"/>
                  <a:gd name="T61" fmla="*/ 4 h 179"/>
                  <a:gd name="T62" fmla="*/ 140 w 171"/>
                  <a:gd name="T63" fmla="*/ 2 h 179"/>
                  <a:gd name="T64" fmla="*/ 134 w 171"/>
                  <a:gd name="T65" fmla="*/ 1 h 179"/>
                  <a:gd name="T66" fmla="*/ 119 w 171"/>
                  <a:gd name="T67" fmla="*/ 3 h 179"/>
                  <a:gd name="T68" fmla="*/ 108 w 171"/>
                  <a:gd name="T69" fmla="*/ 2 h 179"/>
                  <a:gd name="T70" fmla="*/ 97 w 171"/>
                  <a:gd name="T71" fmla="*/ 3 h 179"/>
                  <a:gd name="T72" fmla="*/ 86 w 171"/>
                  <a:gd name="T73" fmla="*/ 4 h 179"/>
                  <a:gd name="T74" fmla="*/ 76 w 171"/>
                  <a:gd name="T75" fmla="*/ 11 h 179"/>
                  <a:gd name="T76" fmla="*/ 70 w 171"/>
                  <a:gd name="T77" fmla="*/ 13 h 179"/>
                  <a:gd name="T78" fmla="*/ 62 w 171"/>
                  <a:gd name="T79" fmla="*/ 18 h 179"/>
                  <a:gd name="T80" fmla="*/ 61 w 171"/>
                  <a:gd name="T81" fmla="*/ 2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179">
                    <a:moveTo>
                      <a:pt x="61" y="28"/>
                    </a:moveTo>
                    <a:cubicBezTo>
                      <a:pt x="60" y="35"/>
                      <a:pt x="60" y="35"/>
                      <a:pt x="60" y="35"/>
                    </a:cubicBezTo>
                    <a:cubicBezTo>
                      <a:pt x="61" y="36"/>
                      <a:pt x="61" y="36"/>
                      <a:pt x="61" y="36"/>
                    </a:cubicBezTo>
                    <a:cubicBezTo>
                      <a:pt x="60" y="41"/>
                      <a:pt x="60" y="41"/>
                      <a:pt x="60" y="41"/>
                    </a:cubicBezTo>
                    <a:cubicBezTo>
                      <a:pt x="62" y="45"/>
                      <a:pt x="62" y="45"/>
                      <a:pt x="62" y="45"/>
                    </a:cubicBezTo>
                    <a:cubicBezTo>
                      <a:pt x="64" y="45"/>
                      <a:pt x="64" y="45"/>
                      <a:pt x="64" y="45"/>
                    </a:cubicBezTo>
                    <a:cubicBezTo>
                      <a:pt x="64" y="46"/>
                      <a:pt x="64" y="46"/>
                      <a:pt x="64" y="46"/>
                    </a:cubicBezTo>
                    <a:cubicBezTo>
                      <a:pt x="62" y="50"/>
                      <a:pt x="62" y="50"/>
                      <a:pt x="62" y="50"/>
                    </a:cubicBezTo>
                    <a:cubicBezTo>
                      <a:pt x="50" y="51"/>
                      <a:pt x="50" y="51"/>
                      <a:pt x="50" y="51"/>
                    </a:cubicBezTo>
                    <a:cubicBezTo>
                      <a:pt x="49" y="53"/>
                      <a:pt x="49" y="53"/>
                      <a:pt x="49" y="53"/>
                    </a:cubicBezTo>
                    <a:cubicBezTo>
                      <a:pt x="44" y="54"/>
                      <a:pt x="44" y="54"/>
                      <a:pt x="44" y="54"/>
                    </a:cubicBezTo>
                    <a:cubicBezTo>
                      <a:pt x="42" y="58"/>
                      <a:pt x="42" y="58"/>
                      <a:pt x="42" y="58"/>
                    </a:cubicBezTo>
                    <a:cubicBezTo>
                      <a:pt x="44" y="60"/>
                      <a:pt x="44" y="60"/>
                      <a:pt x="44" y="60"/>
                    </a:cubicBezTo>
                    <a:cubicBezTo>
                      <a:pt x="43" y="63"/>
                      <a:pt x="43" y="63"/>
                      <a:pt x="43" y="63"/>
                    </a:cubicBezTo>
                    <a:cubicBezTo>
                      <a:pt x="34" y="65"/>
                      <a:pt x="34" y="65"/>
                      <a:pt x="34" y="65"/>
                    </a:cubicBezTo>
                    <a:cubicBezTo>
                      <a:pt x="29" y="70"/>
                      <a:pt x="29" y="70"/>
                      <a:pt x="29" y="70"/>
                    </a:cubicBezTo>
                    <a:cubicBezTo>
                      <a:pt x="23" y="73"/>
                      <a:pt x="23" y="73"/>
                      <a:pt x="23" y="73"/>
                    </a:cubicBezTo>
                    <a:cubicBezTo>
                      <a:pt x="19" y="72"/>
                      <a:pt x="19" y="72"/>
                      <a:pt x="19" y="72"/>
                    </a:cubicBezTo>
                    <a:cubicBezTo>
                      <a:pt x="17" y="74"/>
                      <a:pt x="17" y="74"/>
                      <a:pt x="17" y="74"/>
                    </a:cubicBezTo>
                    <a:cubicBezTo>
                      <a:pt x="12" y="74"/>
                      <a:pt x="12" y="74"/>
                      <a:pt x="12" y="74"/>
                    </a:cubicBezTo>
                    <a:cubicBezTo>
                      <a:pt x="0" y="83"/>
                      <a:pt x="0" y="83"/>
                      <a:pt x="0" y="83"/>
                    </a:cubicBezTo>
                    <a:cubicBezTo>
                      <a:pt x="0" y="93"/>
                      <a:pt x="0" y="93"/>
                      <a:pt x="0" y="93"/>
                    </a:cubicBezTo>
                    <a:cubicBezTo>
                      <a:pt x="0" y="96"/>
                      <a:pt x="0" y="96"/>
                      <a:pt x="0" y="96"/>
                    </a:cubicBezTo>
                    <a:cubicBezTo>
                      <a:pt x="30" y="118"/>
                      <a:pt x="30" y="118"/>
                      <a:pt x="30" y="118"/>
                    </a:cubicBezTo>
                    <a:cubicBezTo>
                      <a:pt x="82" y="157"/>
                      <a:pt x="82" y="157"/>
                      <a:pt x="82" y="157"/>
                    </a:cubicBezTo>
                    <a:cubicBezTo>
                      <a:pt x="82" y="161"/>
                      <a:pt x="82" y="161"/>
                      <a:pt x="82" y="161"/>
                    </a:cubicBezTo>
                    <a:cubicBezTo>
                      <a:pt x="86" y="163"/>
                      <a:pt x="86" y="163"/>
                      <a:pt x="86" y="163"/>
                    </a:cubicBezTo>
                    <a:cubicBezTo>
                      <a:pt x="87" y="165"/>
                      <a:pt x="87" y="165"/>
                      <a:pt x="87" y="165"/>
                    </a:cubicBezTo>
                    <a:cubicBezTo>
                      <a:pt x="91" y="166"/>
                      <a:pt x="91" y="166"/>
                      <a:pt x="91" y="166"/>
                    </a:cubicBezTo>
                    <a:cubicBezTo>
                      <a:pt x="98" y="170"/>
                      <a:pt x="98" y="170"/>
                      <a:pt x="98" y="170"/>
                    </a:cubicBezTo>
                    <a:cubicBezTo>
                      <a:pt x="98" y="178"/>
                      <a:pt x="98" y="178"/>
                      <a:pt x="98" y="178"/>
                    </a:cubicBezTo>
                    <a:cubicBezTo>
                      <a:pt x="100" y="179"/>
                      <a:pt x="100" y="179"/>
                      <a:pt x="100" y="179"/>
                    </a:cubicBezTo>
                    <a:cubicBezTo>
                      <a:pt x="108" y="176"/>
                      <a:pt x="108" y="176"/>
                      <a:pt x="108" y="176"/>
                    </a:cubicBezTo>
                    <a:cubicBezTo>
                      <a:pt x="117" y="173"/>
                      <a:pt x="117" y="173"/>
                      <a:pt x="117" y="173"/>
                    </a:cubicBezTo>
                    <a:cubicBezTo>
                      <a:pt x="120" y="173"/>
                      <a:pt x="120" y="173"/>
                      <a:pt x="120" y="173"/>
                    </a:cubicBezTo>
                    <a:cubicBezTo>
                      <a:pt x="135" y="160"/>
                      <a:pt x="135" y="160"/>
                      <a:pt x="135" y="160"/>
                    </a:cubicBezTo>
                    <a:cubicBezTo>
                      <a:pt x="171" y="134"/>
                      <a:pt x="171" y="134"/>
                      <a:pt x="171" y="134"/>
                    </a:cubicBezTo>
                    <a:cubicBezTo>
                      <a:pt x="170" y="132"/>
                      <a:pt x="170" y="132"/>
                      <a:pt x="170" y="132"/>
                    </a:cubicBezTo>
                    <a:cubicBezTo>
                      <a:pt x="168" y="128"/>
                      <a:pt x="168" y="128"/>
                      <a:pt x="168" y="128"/>
                    </a:cubicBezTo>
                    <a:cubicBezTo>
                      <a:pt x="162" y="125"/>
                      <a:pt x="162" y="125"/>
                      <a:pt x="162" y="125"/>
                    </a:cubicBezTo>
                    <a:cubicBezTo>
                      <a:pt x="162" y="125"/>
                      <a:pt x="158" y="126"/>
                      <a:pt x="158" y="126"/>
                    </a:cubicBezTo>
                    <a:cubicBezTo>
                      <a:pt x="158" y="125"/>
                      <a:pt x="156" y="122"/>
                      <a:pt x="156" y="122"/>
                    </a:cubicBezTo>
                    <a:cubicBezTo>
                      <a:pt x="156" y="114"/>
                      <a:pt x="156" y="114"/>
                      <a:pt x="156" y="114"/>
                    </a:cubicBezTo>
                    <a:cubicBezTo>
                      <a:pt x="152" y="109"/>
                      <a:pt x="152" y="109"/>
                      <a:pt x="152" y="109"/>
                    </a:cubicBezTo>
                    <a:cubicBezTo>
                      <a:pt x="153" y="106"/>
                      <a:pt x="153" y="106"/>
                      <a:pt x="153" y="106"/>
                    </a:cubicBezTo>
                    <a:cubicBezTo>
                      <a:pt x="156" y="104"/>
                      <a:pt x="156" y="104"/>
                      <a:pt x="156" y="104"/>
                    </a:cubicBezTo>
                    <a:cubicBezTo>
                      <a:pt x="156" y="94"/>
                      <a:pt x="156" y="94"/>
                      <a:pt x="156" y="94"/>
                    </a:cubicBezTo>
                    <a:cubicBezTo>
                      <a:pt x="156" y="87"/>
                      <a:pt x="156" y="87"/>
                      <a:pt x="156" y="87"/>
                    </a:cubicBezTo>
                    <a:cubicBezTo>
                      <a:pt x="156" y="79"/>
                      <a:pt x="156" y="79"/>
                      <a:pt x="156" y="79"/>
                    </a:cubicBezTo>
                    <a:cubicBezTo>
                      <a:pt x="153" y="71"/>
                      <a:pt x="153" y="71"/>
                      <a:pt x="153" y="71"/>
                    </a:cubicBezTo>
                    <a:cubicBezTo>
                      <a:pt x="152" y="69"/>
                      <a:pt x="152" y="69"/>
                      <a:pt x="152" y="69"/>
                    </a:cubicBezTo>
                    <a:cubicBezTo>
                      <a:pt x="153" y="67"/>
                      <a:pt x="153" y="67"/>
                      <a:pt x="153" y="67"/>
                    </a:cubicBezTo>
                    <a:cubicBezTo>
                      <a:pt x="150" y="49"/>
                      <a:pt x="150" y="49"/>
                      <a:pt x="150" y="49"/>
                    </a:cubicBezTo>
                    <a:cubicBezTo>
                      <a:pt x="144" y="45"/>
                      <a:pt x="144" y="45"/>
                      <a:pt x="144" y="45"/>
                    </a:cubicBezTo>
                    <a:cubicBezTo>
                      <a:pt x="143" y="41"/>
                      <a:pt x="143" y="41"/>
                      <a:pt x="143" y="41"/>
                    </a:cubicBezTo>
                    <a:cubicBezTo>
                      <a:pt x="140" y="38"/>
                      <a:pt x="140" y="38"/>
                      <a:pt x="140" y="38"/>
                    </a:cubicBezTo>
                    <a:cubicBezTo>
                      <a:pt x="137" y="32"/>
                      <a:pt x="137" y="32"/>
                      <a:pt x="137" y="32"/>
                    </a:cubicBezTo>
                    <a:cubicBezTo>
                      <a:pt x="139" y="28"/>
                      <a:pt x="139" y="28"/>
                      <a:pt x="139" y="28"/>
                    </a:cubicBezTo>
                    <a:cubicBezTo>
                      <a:pt x="144" y="23"/>
                      <a:pt x="144" y="23"/>
                      <a:pt x="144" y="23"/>
                    </a:cubicBezTo>
                    <a:cubicBezTo>
                      <a:pt x="144" y="9"/>
                      <a:pt x="144" y="9"/>
                      <a:pt x="144" y="9"/>
                    </a:cubicBezTo>
                    <a:cubicBezTo>
                      <a:pt x="143" y="6"/>
                      <a:pt x="143" y="6"/>
                      <a:pt x="143" y="6"/>
                    </a:cubicBezTo>
                    <a:cubicBezTo>
                      <a:pt x="146" y="4"/>
                      <a:pt x="146" y="4"/>
                      <a:pt x="146" y="4"/>
                    </a:cubicBezTo>
                    <a:cubicBezTo>
                      <a:pt x="146" y="2"/>
                      <a:pt x="146" y="2"/>
                      <a:pt x="146" y="2"/>
                    </a:cubicBezTo>
                    <a:cubicBezTo>
                      <a:pt x="140" y="2"/>
                      <a:pt x="140" y="2"/>
                      <a:pt x="140" y="2"/>
                    </a:cubicBezTo>
                    <a:cubicBezTo>
                      <a:pt x="136" y="0"/>
                      <a:pt x="136" y="0"/>
                      <a:pt x="136" y="0"/>
                    </a:cubicBezTo>
                    <a:cubicBezTo>
                      <a:pt x="134" y="1"/>
                      <a:pt x="134" y="1"/>
                      <a:pt x="134" y="1"/>
                    </a:cubicBezTo>
                    <a:cubicBezTo>
                      <a:pt x="128" y="0"/>
                      <a:pt x="128" y="0"/>
                      <a:pt x="128" y="0"/>
                    </a:cubicBezTo>
                    <a:cubicBezTo>
                      <a:pt x="119" y="3"/>
                      <a:pt x="119" y="3"/>
                      <a:pt x="119" y="3"/>
                    </a:cubicBezTo>
                    <a:cubicBezTo>
                      <a:pt x="115" y="1"/>
                      <a:pt x="115" y="1"/>
                      <a:pt x="115" y="1"/>
                    </a:cubicBezTo>
                    <a:cubicBezTo>
                      <a:pt x="108" y="2"/>
                      <a:pt x="108" y="2"/>
                      <a:pt x="108" y="2"/>
                    </a:cubicBezTo>
                    <a:cubicBezTo>
                      <a:pt x="105" y="2"/>
                      <a:pt x="105" y="2"/>
                      <a:pt x="105" y="2"/>
                    </a:cubicBezTo>
                    <a:cubicBezTo>
                      <a:pt x="97" y="3"/>
                      <a:pt x="97" y="3"/>
                      <a:pt x="97" y="3"/>
                    </a:cubicBezTo>
                    <a:cubicBezTo>
                      <a:pt x="91" y="4"/>
                      <a:pt x="91" y="4"/>
                      <a:pt x="91" y="4"/>
                    </a:cubicBezTo>
                    <a:cubicBezTo>
                      <a:pt x="86" y="4"/>
                      <a:pt x="86" y="4"/>
                      <a:pt x="86" y="4"/>
                    </a:cubicBezTo>
                    <a:cubicBezTo>
                      <a:pt x="78" y="8"/>
                      <a:pt x="78" y="8"/>
                      <a:pt x="78" y="8"/>
                    </a:cubicBezTo>
                    <a:cubicBezTo>
                      <a:pt x="76" y="11"/>
                      <a:pt x="76" y="11"/>
                      <a:pt x="76" y="11"/>
                    </a:cubicBezTo>
                    <a:cubicBezTo>
                      <a:pt x="73" y="11"/>
                      <a:pt x="73" y="11"/>
                      <a:pt x="73" y="11"/>
                    </a:cubicBezTo>
                    <a:cubicBezTo>
                      <a:pt x="70" y="13"/>
                      <a:pt x="70" y="13"/>
                      <a:pt x="70" y="13"/>
                    </a:cubicBezTo>
                    <a:cubicBezTo>
                      <a:pt x="66" y="14"/>
                      <a:pt x="66" y="14"/>
                      <a:pt x="66" y="14"/>
                    </a:cubicBezTo>
                    <a:cubicBezTo>
                      <a:pt x="62" y="18"/>
                      <a:pt x="62" y="18"/>
                      <a:pt x="62" y="18"/>
                    </a:cubicBezTo>
                    <a:cubicBezTo>
                      <a:pt x="58" y="20"/>
                      <a:pt x="58" y="20"/>
                      <a:pt x="58" y="20"/>
                    </a:cubicBezTo>
                    <a:cubicBezTo>
                      <a:pt x="61" y="23"/>
                      <a:pt x="61" y="23"/>
                      <a:pt x="61" y="23"/>
                    </a:cubicBezTo>
                    <a:lnTo>
                      <a:pt x="61"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0" name="Freeform 108"/>
              <p:cNvSpPr>
                <a:spLocks/>
              </p:cNvSpPr>
              <p:nvPr/>
            </p:nvSpPr>
            <p:spPr bwMode="auto">
              <a:xfrm>
                <a:off x="4499276" y="2023131"/>
                <a:ext cx="276427" cy="290248"/>
              </a:xfrm>
              <a:custGeom>
                <a:avLst/>
                <a:gdLst>
                  <a:gd name="T0" fmla="*/ 17 w 130"/>
                  <a:gd name="T1" fmla="*/ 8 h 136"/>
                  <a:gd name="T2" fmla="*/ 12 w 130"/>
                  <a:gd name="T3" fmla="*/ 10 h 136"/>
                  <a:gd name="T4" fmla="*/ 6 w 130"/>
                  <a:gd name="T5" fmla="*/ 15 h 136"/>
                  <a:gd name="T6" fmla="*/ 4 w 130"/>
                  <a:gd name="T7" fmla="*/ 18 h 136"/>
                  <a:gd name="T8" fmla="*/ 6 w 130"/>
                  <a:gd name="T9" fmla="*/ 24 h 136"/>
                  <a:gd name="T10" fmla="*/ 4 w 130"/>
                  <a:gd name="T11" fmla="*/ 29 h 136"/>
                  <a:gd name="T12" fmla="*/ 1 w 130"/>
                  <a:gd name="T13" fmla="*/ 30 h 136"/>
                  <a:gd name="T14" fmla="*/ 0 w 130"/>
                  <a:gd name="T15" fmla="*/ 32 h 136"/>
                  <a:gd name="T16" fmla="*/ 1 w 130"/>
                  <a:gd name="T17" fmla="*/ 34 h 136"/>
                  <a:gd name="T18" fmla="*/ 4 w 130"/>
                  <a:gd name="T19" fmla="*/ 42 h 136"/>
                  <a:gd name="T20" fmla="*/ 4 w 130"/>
                  <a:gd name="T21" fmla="*/ 50 h 136"/>
                  <a:gd name="T22" fmla="*/ 4 w 130"/>
                  <a:gd name="T23" fmla="*/ 57 h 136"/>
                  <a:gd name="T24" fmla="*/ 4 w 130"/>
                  <a:gd name="T25" fmla="*/ 67 h 136"/>
                  <a:gd name="T26" fmla="*/ 1 w 130"/>
                  <a:gd name="T27" fmla="*/ 69 h 136"/>
                  <a:gd name="T28" fmla="*/ 0 w 130"/>
                  <a:gd name="T29" fmla="*/ 72 h 136"/>
                  <a:gd name="T30" fmla="*/ 4 w 130"/>
                  <a:gd name="T31" fmla="*/ 77 h 136"/>
                  <a:gd name="T32" fmla="*/ 4 w 130"/>
                  <a:gd name="T33" fmla="*/ 85 h 136"/>
                  <a:gd name="T34" fmla="*/ 6 w 130"/>
                  <a:gd name="T35" fmla="*/ 89 h 136"/>
                  <a:gd name="T36" fmla="*/ 10 w 130"/>
                  <a:gd name="T37" fmla="*/ 88 h 136"/>
                  <a:gd name="T38" fmla="*/ 16 w 130"/>
                  <a:gd name="T39" fmla="*/ 91 h 136"/>
                  <a:gd name="T40" fmla="*/ 18 w 130"/>
                  <a:gd name="T41" fmla="*/ 95 h 136"/>
                  <a:gd name="T42" fmla="*/ 19 w 130"/>
                  <a:gd name="T43" fmla="*/ 97 h 136"/>
                  <a:gd name="T44" fmla="*/ 32 w 130"/>
                  <a:gd name="T45" fmla="*/ 101 h 136"/>
                  <a:gd name="T46" fmla="*/ 37 w 130"/>
                  <a:gd name="T47" fmla="*/ 106 h 136"/>
                  <a:gd name="T48" fmla="*/ 45 w 130"/>
                  <a:gd name="T49" fmla="*/ 102 h 136"/>
                  <a:gd name="T50" fmla="*/ 52 w 130"/>
                  <a:gd name="T51" fmla="*/ 98 h 136"/>
                  <a:gd name="T52" fmla="*/ 123 w 130"/>
                  <a:gd name="T53" fmla="*/ 136 h 136"/>
                  <a:gd name="T54" fmla="*/ 123 w 130"/>
                  <a:gd name="T55" fmla="*/ 131 h 136"/>
                  <a:gd name="T56" fmla="*/ 130 w 130"/>
                  <a:gd name="T57" fmla="*/ 131 h 136"/>
                  <a:gd name="T58" fmla="*/ 130 w 130"/>
                  <a:gd name="T59" fmla="*/ 112 h 136"/>
                  <a:gd name="T60" fmla="*/ 129 w 130"/>
                  <a:gd name="T61" fmla="*/ 41 h 136"/>
                  <a:gd name="T62" fmla="*/ 126 w 130"/>
                  <a:gd name="T63" fmla="*/ 31 h 136"/>
                  <a:gd name="T64" fmla="*/ 129 w 130"/>
                  <a:gd name="T65" fmla="*/ 24 h 136"/>
                  <a:gd name="T66" fmla="*/ 127 w 130"/>
                  <a:gd name="T67" fmla="*/ 17 h 136"/>
                  <a:gd name="T68" fmla="*/ 130 w 130"/>
                  <a:gd name="T69" fmla="*/ 14 h 136"/>
                  <a:gd name="T70" fmla="*/ 129 w 130"/>
                  <a:gd name="T71" fmla="*/ 12 h 136"/>
                  <a:gd name="T72" fmla="*/ 123 w 130"/>
                  <a:gd name="T73" fmla="*/ 12 h 136"/>
                  <a:gd name="T74" fmla="*/ 120 w 130"/>
                  <a:gd name="T75" fmla="*/ 10 h 136"/>
                  <a:gd name="T76" fmla="*/ 112 w 130"/>
                  <a:gd name="T77" fmla="*/ 9 h 136"/>
                  <a:gd name="T78" fmla="*/ 111 w 130"/>
                  <a:gd name="T79" fmla="*/ 6 h 136"/>
                  <a:gd name="T80" fmla="*/ 108 w 130"/>
                  <a:gd name="T81" fmla="*/ 4 h 136"/>
                  <a:gd name="T82" fmla="*/ 106 w 130"/>
                  <a:gd name="T83" fmla="*/ 4 h 136"/>
                  <a:gd name="T84" fmla="*/ 99 w 130"/>
                  <a:gd name="T85" fmla="*/ 3 h 136"/>
                  <a:gd name="T86" fmla="*/ 98 w 130"/>
                  <a:gd name="T87" fmla="*/ 4 h 136"/>
                  <a:gd name="T88" fmla="*/ 94 w 130"/>
                  <a:gd name="T89" fmla="*/ 4 h 136"/>
                  <a:gd name="T90" fmla="*/ 86 w 130"/>
                  <a:gd name="T91" fmla="*/ 11 h 136"/>
                  <a:gd name="T92" fmla="*/ 86 w 130"/>
                  <a:gd name="T93" fmla="*/ 14 h 136"/>
                  <a:gd name="T94" fmla="*/ 88 w 130"/>
                  <a:gd name="T95" fmla="*/ 20 h 136"/>
                  <a:gd name="T96" fmla="*/ 86 w 130"/>
                  <a:gd name="T97" fmla="*/ 26 h 136"/>
                  <a:gd name="T98" fmla="*/ 82 w 130"/>
                  <a:gd name="T99" fmla="*/ 28 h 136"/>
                  <a:gd name="T100" fmla="*/ 77 w 130"/>
                  <a:gd name="T101" fmla="*/ 28 h 136"/>
                  <a:gd name="T102" fmla="*/ 66 w 130"/>
                  <a:gd name="T103" fmla="*/ 21 h 136"/>
                  <a:gd name="T104" fmla="*/ 59 w 130"/>
                  <a:gd name="T105" fmla="*/ 19 h 136"/>
                  <a:gd name="T106" fmla="*/ 51 w 130"/>
                  <a:gd name="T107" fmla="*/ 18 h 136"/>
                  <a:gd name="T108" fmla="*/ 48 w 130"/>
                  <a:gd name="T109" fmla="*/ 13 h 136"/>
                  <a:gd name="T110" fmla="*/ 46 w 130"/>
                  <a:gd name="T111" fmla="*/ 8 h 136"/>
                  <a:gd name="T112" fmla="*/ 40 w 130"/>
                  <a:gd name="T113" fmla="*/ 7 h 136"/>
                  <a:gd name="T114" fmla="*/ 37 w 130"/>
                  <a:gd name="T115" fmla="*/ 5 h 136"/>
                  <a:gd name="T116" fmla="*/ 30 w 130"/>
                  <a:gd name="T117" fmla="*/ 3 h 136"/>
                  <a:gd name="T118" fmla="*/ 22 w 130"/>
                  <a:gd name="T119" fmla="*/ 4 h 136"/>
                  <a:gd name="T120" fmla="*/ 16 w 130"/>
                  <a:gd name="T121" fmla="*/ 0 h 136"/>
                  <a:gd name="T122" fmla="*/ 16 w 130"/>
                  <a:gd name="T123" fmla="*/ 5 h 136"/>
                  <a:gd name="T124" fmla="*/ 17 w 130"/>
                  <a:gd name="T125"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 h="136">
                    <a:moveTo>
                      <a:pt x="17" y="8"/>
                    </a:moveTo>
                    <a:cubicBezTo>
                      <a:pt x="12" y="10"/>
                      <a:pt x="12" y="10"/>
                      <a:pt x="12" y="10"/>
                    </a:cubicBezTo>
                    <a:cubicBezTo>
                      <a:pt x="6" y="15"/>
                      <a:pt x="6" y="15"/>
                      <a:pt x="6" y="15"/>
                    </a:cubicBezTo>
                    <a:cubicBezTo>
                      <a:pt x="4" y="18"/>
                      <a:pt x="4" y="18"/>
                      <a:pt x="4" y="18"/>
                    </a:cubicBezTo>
                    <a:cubicBezTo>
                      <a:pt x="6" y="24"/>
                      <a:pt x="6" y="24"/>
                      <a:pt x="6" y="24"/>
                    </a:cubicBezTo>
                    <a:cubicBezTo>
                      <a:pt x="4" y="29"/>
                      <a:pt x="4" y="29"/>
                      <a:pt x="4" y="29"/>
                    </a:cubicBezTo>
                    <a:cubicBezTo>
                      <a:pt x="1" y="30"/>
                      <a:pt x="1" y="30"/>
                      <a:pt x="1" y="30"/>
                    </a:cubicBezTo>
                    <a:cubicBezTo>
                      <a:pt x="0" y="32"/>
                      <a:pt x="0" y="32"/>
                      <a:pt x="0" y="32"/>
                    </a:cubicBezTo>
                    <a:cubicBezTo>
                      <a:pt x="1" y="34"/>
                      <a:pt x="1" y="34"/>
                      <a:pt x="1" y="34"/>
                    </a:cubicBezTo>
                    <a:cubicBezTo>
                      <a:pt x="4" y="42"/>
                      <a:pt x="4" y="42"/>
                      <a:pt x="4" y="42"/>
                    </a:cubicBezTo>
                    <a:cubicBezTo>
                      <a:pt x="4" y="50"/>
                      <a:pt x="4" y="50"/>
                      <a:pt x="4" y="50"/>
                    </a:cubicBezTo>
                    <a:cubicBezTo>
                      <a:pt x="4" y="57"/>
                      <a:pt x="4" y="57"/>
                      <a:pt x="4" y="57"/>
                    </a:cubicBezTo>
                    <a:cubicBezTo>
                      <a:pt x="4" y="67"/>
                      <a:pt x="4" y="67"/>
                      <a:pt x="4" y="67"/>
                    </a:cubicBezTo>
                    <a:cubicBezTo>
                      <a:pt x="1" y="69"/>
                      <a:pt x="1" y="69"/>
                      <a:pt x="1" y="69"/>
                    </a:cubicBezTo>
                    <a:cubicBezTo>
                      <a:pt x="0" y="72"/>
                      <a:pt x="0" y="72"/>
                      <a:pt x="0" y="72"/>
                    </a:cubicBezTo>
                    <a:cubicBezTo>
                      <a:pt x="4" y="77"/>
                      <a:pt x="4" y="77"/>
                      <a:pt x="4" y="77"/>
                    </a:cubicBezTo>
                    <a:cubicBezTo>
                      <a:pt x="4" y="85"/>
                      <a:pt x="4" y="85"/>
                      <a:pt x="4" y="85"/>
                    </a:cubicBezTo>
                    <a:cubicBezTo>
                      <a:pt x="4" y="85"/>
                      <a:pt x="6" y="88"/>
                      <a:pt x="6" y="89"/>
                    </a:cubicBezTo>
                    <a:cubicBezTo>
                      <a:pt x="6" y="89"/>
                      <a:pt x="10" y="88"/>
                      <a:pt x="10" y="88"/>
                    </a:cubicBezTo>
                    <a:cubicBezTo>
                      <a:pt x="16" y="91"/>
                      <a:pt x="16" y="91"/>
                      <a:pt x="16" y="91"/>
                    </a:cubicBezTo>
                    <a:cubicBezTo>
                      <a:pt x="18" y="95"/>
                      <a:pt x="18" y="95"/>
                      <a:pt x="18" y="95"/>
                    </a:cubicBezTo>
                    <a:cubicBezTo>
                      <a:pt x="19" y="97"/>
                      <a:pt x="19" y="97"/>
                      <a:pt x="19" y="97"/>
                    </a:cubicBezTo>
                    <a:cubicBezTo>
                      <a:pt x="32" y="101"/>
                      <a:pt x="32" y="101"/>
                      <a:pt x="32" y="101"/>
                    </a:cubicBezTo>
                    <a:cubicBezTo>
                      <a:pt x="37" y="106"/>
                      <a:pt x="37" y="106"/>
                      <a:pt x="37" y="106"/>
                    </a:cubicBezTo>
                    <a:cubicBezTo>
                      <a:pt x="45" y="102"/>
                      <a:pt x="45" y="102"/>
                      <a:pt x="45" y="102"/>
                    </a:cubicBezTo>
                    <a:cubicBezTo>
                      <a:pt x="52" y="98"/>
                      <a:pt x="52" y="98"/>
                      <a:pt x="52" y="98"/>
                    </a:cubicBezTo>
                    <a:cubicBezTo>
                      <a:pt x="123" y="136"/>
                      <a:pt x="123" y="136"/>
                      <a:pt x="123" y="136"/>
                    </a:cubicBezTo>
                    <a:cubicBezTo>
                      <a:pt x="123" y="131"/>
                      <a:pt x="123" y="131"/>
                      <a:pt x="123" y="131"/>
                    </a:cubicBezTo>
                    <a:cubicBezTo>
                      <a:pt x="130" y="131"/>
                      <a:pt x="130" y="131"/>
                      <a:pt x="130" y="131"/>
                    </a:cubicBezTo>
                    <a:cubicBezTo>
                      <a:pt x="130" y="112"/>
                      <a:pt x="130" y="112"/>
                      <a:pt x="130" y="112"/>
                    </a:cubicBezTo>
                    <a:cubicBezTo>
                      <a:pt x="129" y="41"/>
                      <a:pt x="129" y="41"/>
                      <a:pt x="129" y="41"/>
                    </a:cubicBezTo>
                    <a:cubicBezTo>
                      <a:pt x="126" y="31"/>
                      <a:pt x="126" y="31"/>
                      <a:pt x="126" y="31"/>
                    </a:cubicBezTo>
                    <a:cubicBezTo>
                      <a:pt x="129" y="24"/>
                      <a:pt x="129" y="24"/>
                      <a:pt x="129" y="24"/>
                    </a:cubicBezTo>
                    <a:cubicBezTo>
                      <a:pt x="127" y="17"/>
                      <a:pt x="127" y="17"/>
                      <a:pt x="127" y="17"/>
                    </a:cubicBezTo>
                    <a:cubicBezTo>
                      <a:pt x="130" y="14"/>
                      <a:pt x="130" y="14"/>
                      <a:pt x="130" y="14"/>
                    </a:cubicBezTo>
                    <a:cubicBezTo>
                      <a:pt x="129" y="12"/>
                      <a:pt x="129" y="12"/>
                      <a:pt x="129" y="12"/>
                    </a:cubicBezTo>
                    <a:cubicBezTo>
                      <a:pt x="123" y="12"/>
                      <a:pt x="123" y="12"/>
                      <a:pt x="123" y="12"/>
                    </a:cubicBezTo>
                    <a:cubicBezTo>
                      <a:pt x="120" y="10"/>
                      <a:pt x="120" y="10"/>
                      <a:pt x="120" y="10"/>
                    </a:cubicBezTo>
                    <a:cubicBezTo>
                      <a:pt x="112" y="9"/>
                      <a:pt x="112" y="9"/>
                      <a:pt x="112" y="9"/>
                    </a:cubicBezTo>
                    <a:cubicBezTo>
                      <a:pt x="111" y="6"/>
                      <a:pt x="111" y="6"/>
                      <a:pt x="111" y="6"/>
                    </a:cubicBezTo>
                    <a:cubicBezTo>
                      <a:pt x="108" y="4"/>
                      <a:pt x="108" y="4"/>
                      <a:pt x="108" y="4"/>
                    </a:cubicBezTo>
                    <a:cubicBezTo>
                      <a:pt x="106" y="4"/>
                      <a:pt x="106" y="4"/>
                      <a:pt x="106" y="4"/>
                    </a:cubicBezTo>
                    <a:cubicBezTo>
                      <a:pt x="99" y="3"/>
                      <a:pt x="99" y="3"/>
                      <a:pt x="99" y="3"/>
                    </a:cubicBezTo>
                    <a:cubicBezTo>
                      <a:pt x="98" y="4"/>
                      <a:pt x="98" y="4"/>
                      <a:pt x="98" y="4"/>
                    </a:cubicBezTo>
                    <a:cubicBezTo>
                      <a:pt x="94" y="4"/>
                      <a:pt x="94" y="4"/>
                      <a:pt x="94" y="4"/>
                    </a:cubicBezTo>
                    <a:cubicBezTo>
                      <a:pt x="86" y="11"/>
                      <a:pt x="86" y="11"/>
                      <a:pt x="86" y="11"/>
                    </a:cubicBezTo>
                    <a:cubicBezTo>
                      <a:pt x="86" y="14"/>
                      <a:pt x="86" y="14"/>
                      <a:pt x="86" y="14"/>
                    </a:cubicBezTo>
                    <a:cubicBezTo>
                      <a:pt x="88" y="20"/>
                      <a:pt x="88" y="20"/>
                      <a:pt x="88" y="20"/>
                    </a:cubicBezTo>
                    <a:cubicBezTo>
                      <a:pt x="86" y="26"/>
                      <a:pt x="86" y="26"/>
                      <a:pt x="86" y="26"/>
                    </a:cubicBezTo>
                    <a:cubicBezTo>
                      <a:pt x="82" y="28"/>
                      <a:pt x="82" y="28"/>
                      <a:pt x="82" y="28"/>
                    </a:cubicBezTo>
                    <a:cubicBezTo>
                      <a:pt x="77" y="28"/>
                      <a:pt x="77" y="28"/>
                      <a:pt x="77" y="28"/>
                    </a:cubicBezTo>
                    <a:cubicBezTo>
                      <a:pt x="66" y="21"/>
                      <a:pt x="66" y="21"/>
                      <a:pt x="66" y="21"/>
                    </a:cubicBezTo>
                    <a:cubicBezTo>
                      <a:pt x="59" y="19"/>
                      <a:pt x="59" y="19"/>
                      <a:pt x="59" y="19"/>
                    </a:cubicBezTo>
                    <a:cubicBezTo>
                      <a:pt x="51" y="18"/>
                      <a:pt x="51" y="18"/>
                      <a:pt x="51" y="18"/>
                    </a:cubicBezTo>
                    <a:cubicBezTo>
                      <a:pt x="48" y="13"/>
                      <a:pt x="48" y="13"/>
                      <a:pt x="48" y="13"/>
                    </a:cubicBezTo>
                    <a:cubicBezTo>
                      <a:pt x="46" y="8"/>
                      <a:pt x="46" y="8"/>
                      <a:pt x="46" y="8"/>
                    </a:cubicBezTo>
                    <a:cubicBezTo>
                      <a:pt x="40" y="7"/>
                      <a:pt x="40" y="7"/>
                      <a:pt x="40" y="7"/>
                    </a:cubicBezTo>
                    <a:cubicBezTo>
                      <a:pt x="37" y="5"/>
                      <a:pt x="37" y="5"/>
                      <a:pt x="37" y="5"/>
                    </a:cubicBezTo>
                    <a:cubicBezTo>
                      <a:pt x="30" y="3"/>
                      <a:pt x="30" y="3"/>
                      <a:pt x="30" y="3"/>
                    </a:cubicBezTo>
                    <a:cubicBezTo>
                      <a:pt x="22" y="4"/>
                      <a:pt x="22" y="4"/>
                      <a:pt x="22" y="4"/>
                    </a:cubicBezTo>
                    <a:cubicBezTo>
                      <a:pt x="16" y="0"/>
                      <a:pt x="16" y="0"/>
                      <a:pt x="16" y="0"/>
                    </a:cubicBezTo>
                    <a:cubicBezTo>
                      <a:pt x="16" y="5"/>
                      <a:pt x="16" y="5"/>
                      <a:pt x="16" y="5"/>
                    </a:cubicBezTo>
                    <a:lnTo>
                      <a:pt x="17"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1" name="Freeform 109"/>
              <p:cNvSpPr>
                <a:spLocks/>
              </p:cNvSpPr>
              <p:nvPr/>
            </p:nvSpPr>
            <p:spPr bwMode="auto">
              <a:xfrm>
                <a:off x="4767198" y="2053964"/>
                <a:ext cx="228584" cy="208384"/>
              </a:xfrm>
              <a:custGeom>
                <a:avLst/>
                <a:gdLst>
                  <a:gd name="T0" fmla="*/ 209 w 215"/>
                  <a:gd name="T1" fmla="*/ 184 h 196"/>
                  <a:gd name="T2" fmla="*/ 205 w 215"/>
                  <a:gd name="T3" fmla="*/ 180 h 196"/>
                  <a:gd name="T4" fmla="*/ 198 w 215"/>
                  <a:gd name="T5" fmla="*/ 178 h 196"/>
                  <a:gd name="T6" fmla="*/ 194 w 215"/>
                  <a:gd name="T7" fmla="*/ 176 h 196"/>
                  <a:gd name="T8" fmla="*/ 190 w 215"/>
                  <a:gd name="T9" fmla="*/ 164 h 196"/>
                  <a:gd name="T10" fmla="*/ 188 w 215"/>
                  <a:gd name="T11" fmla="*/ 158 h 196"/>
                  <a:gd name="T12" fmla="*/ 194 w 215"/>
                  <a:gd name="T13" fmla="*/ 158 h 196"/>
                  <a:gd name="T14" fmla="*/ 194 w 215"/>
                  <a:gd name="T15" fmla="*/ 156 h 196"/>
                  <a:gd name="T16" fmla="*/ 190 w 215"/>
                  <a:gd name="T17" fmla="*/ 152 h 196"/>
                  <a:gd name="T18" fmla="*/ 182 w 215"/>
                  <a:gd name="T19" fmla="*/ 144 h 196"/>
                  <a:gd name="T20" fmla="*/ 180 w 215"/>
                  <a:gd name="T21" fmla="*/ 140 h 196"/>
                  <a:gd name="T22" fmla="*/ 178 w 215"/>
                  <a:gd name="T23" fmla="*/ 136 h 196"/>
                  <a:gd name="T24" fmla="*/ 168 w 215"/>
                  <a:gd name="T25" fmla="*/ 118 h 196"/>
                  <a:gd name="T26" fmla="*/ 160 w 215"/>
                  <a:gd name="T27" fmla="*/ 102 h 196"/>
                  <a:gd name="T28" fmla="*/ 158 w 215"/>
                  <a:gd name="T29" fmla="*/ 92 h 196"/>
                  <a:gd name="T30" fmla="*/ 152 w 215"/>
                  <a:gd name="T31" fmla="*/ 84 h 196"/>
                  <a:gd name="T32" fmla="*/ 150 w 215"/>
                  <a:gd name="T33" fmla="*/ 76 h 196"/>
                  <a:gd name="T34" fmla="*/ 140 w 215"/>
                  <a:gd name="T35" fmla="*/ 62 h 196"/>
                  <a:gd name="T36" fmla="*/ 134 w 215"/>
                  <a:gd name="T37" fmla="*/ 54 h 196"/>
                  <a:gd name="T38" fmla="*/ 130 w 215"/>
                  <a:gd name="T39" fmla="*/ 46 h 196"/>
                  <a:gd name="T40" fmla="*/ 132 w 215"/>
                  <a:gd name="T41" fmla="*/ 38 h 196"/>
                  <a:gd name="T42" fmla="*/ 132 w 215"/>
                  <a:gd name="T43" fmla="*/ 38 h 196"/>
                  <a:gd name="T44" fmla="*/ 134 w 215"/>
                  <a:gd name="T45" fmla="*/ 38 h 196"/>
                  <a:gd name="T46" fmla="*/ 134 w 215"/>
                  <a:gd name="T47" fmla="*/ 46 h 196"/>
                  <a:gd name="T48" fmla="*/ 146 w 215"/>
                  <a:gd name="T49" fmla="*/ 58 h 196"/>
                  <a:gd name="T50" fmla="*/ 152 w 215"/>
                  <a:gd name="T51" fmla="*/ 66 h 196"/>
                  <a:gd name="T52" fmla="*/ 154 w 215"/>
                  <a:gd name="T53" fmla="*/ 74 h 196"/>
                  <a:gd name="T54" fmla="*/ 162 w 215"/>
                  <a:gd name="T55" fmla="*/ 80 h 196"/>
                  <a:gd name="T56" fmla="*/ 166 w 215"/>
                  <a:gd name="T57" fmla="*/ 78 h 196"/>
                  <a:gd name="T58" fmla="*/ 166 w 215"/>
                  <a:gd name="T59" fmla="*/ 72 h 196"/>
                  <a:gd name="T60" fmla="*/ 166 w 215"/>
                  <a:gd name="T61" fmla="*/ 66 h 196"/>
                  <a:gd name="T62" fmla="*/ 170 w 215"/>
                  <a:gd name="T63" fmla="*/ 58 h 196"/>
                  <a:gd name="T64" fmla="*/ 170 w 215"/>
                  <a:gd name="T65" fmla="*/ 52 h 196"/>
                  <a:gd name="T66" fmla="*/ 174 w 215"/>
                  <a:gd name="T67" fmla="*/ 48 h 196"/>
                  <a:gd name="T68" fmla="*/ 166 w 215"/>
                  <a:gd name="T69" fmla="*/ 24 h 196"/>
                  <a:gd name="T70" fmla="*/ 160 w 215"/>
                  <a:gd name="T71" fmla="*/ 14 h 196"/>
                  <a:gd name="T72" fmla="*/ 158 w 215"/>
                  <a:gd name="T73" fmla="*/ 12 h 196"/>
                  <a:gd name="T74" fmla="*/ 142 w 215"/>
                  <a:gd name="T75" fmla="*/ 12 h 196"/>
                  <a:gd name="T76" fmla="*/ 136 w 215"/>
                  <a:gd name="T77" fmla="*/ 12 h 196"/>
                  <a:gd name="T78" fmla="*/ 132 w 215"/>
                  <a:gd name="T79" fmla="*/ 12 h 196"/>
                  <a:gd name="T80" fmla="*/ 120 w 215"/>
                  <a:gd name="T81" fmla="*/ 6 h 196"/>
                  <a:gd name="T82" fmla="*/ 116 w 215"/>
                  <a:gd name="T83" fmla="*/ 8 h 196"/>
                  <a:gd name="T84" fmla="*/ 106 w 215"/>
                  <a:gd name="T85" fmla="*/ 6 h 196"/>
                  <a:gd name="T86" fmla="*/ 100 w 215"/>
                  <a:gd name="T87" fmla="*/ 8 h 196"/>
                  <a:gd name="T88" fmla="*/ 94 w 215"/>
                  <a:gd name="T89" fmla="*/ 8 h 196"/>
                  <a:gd name="T90" fmla="*/ 88 w 215"/>
                  <a:gd name="T91" fmla="*/ 14 h 196"/>
                  <a:gd name="T92" fmla="*/ 76 w 215"/>
                  <a:gd name="T93" fmla="*/ 20 h 196"/>
                  <a:gd name="T94" fmla="*/ 64 w 215"/>
                  <a:gd name="T95" fmla="*/ 12 h 196"/>
                  <a:gd name="T96" fmla="*/ 48 w 215"/>
                  <a:gd name="T97" fmla="*/ 8 h 196"/>
                  <a:gd name="T98" fmla="*/ 26 w 215"/>
                  <a:gd name="T99" fmla="*/ 2 h 196"/>
                  <a:gd name="T100" fmla="*/ 14 w 215"/>
                  <a:gd name="T101" fmla="*/ 4 h 196"/>
                  <a:gd name="T102" fmla="*/ 8 w 215"/>
                  <a:gd name="T103" fmla="*/ 0 h 196"/>
                  <a:gd name="T104" fmla="*/ 2 w 215"/>
                  <a:gd name="T105" fmla="*/ 6 h 196"/>
                  <a:gd name="T106" fmla="*/ 6 w 215"/>
                  <a:gd name="T107" fmla="*/ 20 h 196"/>
                  <a:gd name="T108" fmla="*/ 0 w 215"/>
                  <a:gd name="T109" fmla="*/ 34 h 196"/>
                  <a:gd name="T110" fmla="*/ 6 w 215"/>
                  <a:gd name="T111" fmla="*/ 54 h 196"/>
                  <a:gd name="T112" fmla="*/ 8 w 215"/>
                  <a:gd name="T113" fmla="*/ 196 h 196"/>
                  <a:gd name="T114" fmla="*/ 148 w 215"/>
                  <a:gd name="T115" fmla="*/ 196 h 196"/>
                  <a:gd name="T116" fmla="*/ 166 w 215"/>
                  <a:gd name="T117" fmla="*/ 196 h 196"/>
                  <a:gd name="T118" fmla="*/ 215 w 215"/>
                  <a:gd name="T119" fmla="*/ 196 h 196"/>
                  <a:gd name="T120" fmla="*/ 215 w 215"/>
                  <a:gd name="T121" fmla="*/ 192 h 196"/>
                  <a:gd name="T122" fmla="*/ 209 w 215"/>
                  <a:gd name="T123" fmla="*/ 18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196">
                    <a:moveTo>
                      <a:pt x="209" y="184"/>
                    </a:moveTo>
                    <a:lnTo>
                      <a:pt x="205" y="180"/>
                    </a:lnTo>
                    <a:lnTo>
                      <a:pt x="198" y="178"/>
                    </a:lnTo>
                    <a:lnTo>
                      <a:pt x="194" y="176"/>
                    </a:lnTo>
                    <a:lnTo>
                      <a:pt x="190" y="164"/>
                    </a:lnTo>
                    <a:lnTo>
                      <a:pt x="188" y="158"/>
                    </a:lnTo>
                    <a:lnTo>
                      <a:pt x="194" y="158"/>
                    </a:lnTo>
                    <a:lnTo>
                      <a:pt x="194" y="156"/>
                    </a:lnTo>
                    <a:lnTo>
                      <a:pt x="190" y="152"/>
                    </a:lnTo>
                    <a:lnTo>
                      <a:pt x="182" y="144"/>
                    </a:lnTo>
                    <a:lnTo>
                      <a:pt x="180" y="140"/>
                    </a:lnTo>
                    <a:lnTo>
                      <a:pt x="178" y="136"/>
                    </a:lnTo>
                    <a:lnTo>
                      <a:pt x="168" y="118"/>
                    </a:lnTo>
                    <a:lnTo>
                      <a:pt x="160" y="102"/>
                    </a:lnTo>
                    <a:lnTo>
                      <a:pt x="158" y="92"/>
                    </a:lnTo>
                    <a:lnTo>
                      <a:pt x="152" y="84"/>
                    </a:lnTo>
                    <a:lnTo>
                      <a:pt x="150" y="76"/>
                    </a:lnTo>
                    <a:lnTo>
                      <a:pt x="140" y="62"/>
                    </a:lnTo>
                    <a:lnTo>
                      <a:pt x="134" y="54"/>
                    </a:lnTo>
                    <a:lnTo>
                      <a:pt x="130" y="46"/>
                    </a:lnTo>
                    <a:lnTo>
                      <a:pt x="132" y="38"/>
                    </a:lnTo>
                    <a:lnTo>
                      <a:pt x="132" y="38"/>
                    </a:lnTo>
                    <a:lnTo>
                      <a:pt x="134" y="38"/>
                    </a:lnTo>
                    <a:lnTo>
                      <a:pt x="134" y="46"/>
                    </a:lnTo>
                    <a:lnTo>
                      <a:pt x="146" y="58"/>
                    </a:lnTo>
                    <a:lnTo>
                      <a:pt x="152" y="66"/>
                    </a:lnTo>
                    <a:lnTo>
                      <a:pt x="154" y="74"/>
                    </a:lnTo>
                    <a:lnTo>
                      <a:pt x="162" y="80"/>
                    </a:lnTo>
                    <a:lnTo>
                      <a:pt x="166" y="78"/>
                    </a:lnTo>
                    <a:lnTo>
                      <a:pt x="166" y="72"/>
                    </a:lnTo>
                    <a:lnTo>
                      <a:pt x="166" y="66"/>
                    </a:lnTo>
                    <a:lnTo>
                      <a:pt x="170" y="58"/>
                    </a:lnTo>
                    <a:lnTo>
                      <a:pt x="170" y="52"/>
                    </a:lnTo>
                    <a:lnTo>
                      <a:pt x="174" y="48"/>
                    </a:lnTo>
                    <a:lnTo>
                      <a:pt x="166" y="24"/>
                    </a:lnTo>
                    <a:lnTo>
                      <a:pt x="160" y="14"/>
                    </a:lnTo>
                    <a:lnTo>
                      <a:pt x="158" y="12"/>
                    </a:lnTo>
                    <a:lnTo>
                      <a:pt x="142" y="12"/>
                    </a:lnTo>
                    <a:lnTo>
                      <a:pt x="136" y="12"/>
                    </a:lnTo>
                    <a:lnTo>
                      <a:pt x="132" y="12"/>
                    </a:lnTo>
                    <a:lnTo>
                      <a:pt x="120" y="6"/>
                    </a:lnTo>
                    <a:lnTo>
                      <a:pt x="116" y="8"/>
                    </a:lnTo>
                    <a:lnTo>
                      <a:pt x="106" y="6"/>
                    </a:lnTo>
                    <a:lnTo>
                      <a:pt x="100" y="8"/>
                    </a:lnTo>
                    <a:lnTo>
                      <a:pt x="94" y="8"/>
                    </a:lnTo>
                    <a:lnTo>
                      <a:pt x="88" y="14"/>
                    </a:lnTo>
                    <a:lnTo>
                      <a:pt x="76" y="20"/>
                    </a:lnTo>
                    <a:lnTo>
                      <a:pt x="64" y="12"/>
                    </a:lnTo>
                    <a:lnTo>
                      <a:pt x="48" y="8"/>
                    </a:lnTo>
                    <a:lnTo>
                      <a:pt x="26" y="2"/>
                    </a:lnTo>
                    <a:lnTo>
                      <a:pt x="14" y="4"/>
                    </a:lnTo>
                    <a:lnTo>
                      <a:pt x="8" y="0"/>
                    </a:lnTo>
                    <a:lnTo>
                      <a:pt x="2" y="6"/>
                    </a:lnTo>
                    <a:lnTo>
                      <a:pt x="6" y="20"/>
                    </a:lnTo>
                    <a:lnTo>
                      <a:pt x="0" y="34"/>
                    </a:lnTo>
                    <a:lnTo>
                      <a:pt x="6" y="54"/>
                    </a:lnTo>
                    <a:lnTo>
                      <a:pt x="8" y="196"/>
                    </a:lnTo>
                    <a:lnTo>
                      <a:pt x="148" y="196"/>
                    </a:lnTo>
                    <a:lnTo>
                      <a:pt x="166" y="196"/>
                    </a:lnTo>
                    <a:lnTo>
                      <a:pt x="215" y="196"/>
                    </a:lnTo>
                    <a:lnTo>
                      <a:pt x="215" y="192"/>
                    </a:lnTo>
                    <a:lnTo>
                      <a:pt x="209" y="18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2" name="Freeform 110"/>
              <p:cNvSpPr>
                <a:spLocks/>
              </p:cNvSpPr>
              <p:nvPr/>
            </p:nvSpPr>
            <p:spPr bwMode="auto">
              <a:xfrm>
                <a:off x="4569446" y="2232578"/>
                <a:ext cx="191373" cy="330650"/>
              </a:xfrm>
              <a:custGeom>
                <a:avLst/>
                <a:gdLst>
                  <a:gd name="T0" fmla="*/ 24 w 180"/>
                  <a:gd name="T1" fmla="*/ 8 h 311"/>
                  <a:gd name="T2" fmla="*/ 28 w 180"/>
                  <a:gd name="T3" fmla="*/ 32 h 311"/>
                  <a:gd name="T4" fmla="*/ 34 w 180"/>
                  <a:gd name="T5" fmla="*/ 48 h 311"/>
                  <a:gd name="T6" fmla="*/ 34 w 180"/>
                  <a:gd name="T7" fmla="*/ 78 h 311"/>
                  <a:gd name="T8" fmla="*/ 4 w 180"/>
                  <a:gd name="T9" fmla="*/ 167 h 311"/>
                  <a:gd name="T10" fmla="*/ 0 w 180"/>
                  <a:gd name="T11" fmla="*/ 181 h 311"/>
                  <a:gd name="T12" fmla="*/ 14 w 180"/>
                  <a:gd name="T13" fmla="*/ 185 h 311"/>
                  <a:gd name="T14" fmla="*/ 32 w 180"/>
                  <a:gd name="T15" fmla="*/ 197 h 311"/>
                  <a:gd name="T16" fmla="*/ 26 w 180"/>
                  <a:gd name="T17" fmla="*/ 207 h 311"/>
                  <a:gd name="T18" fmla="*/ 24 w 180"/>
                  <a:gd name="T19" fmla="*/ 211 h 311"/>
                  <a:gd name="T20" fmla="*/ 26 w 180"/>
                  <a:gd name="T21" fmla="*/ 241 h 311"/>
                  <a:gd name="T22" fmla="*/ 40 w 180"/>
                  <a:gd name="T23" fmla="*/ 265 h 311"/>
                  <a:gd name="T24" fmla="*/ 14 w 180"/>
                  <a:gd name="T25" fmla="*/ 261 h 311"/>
                  <a:gd name="T26" fmla="*/ 16 w 180"/>
                  <a:gd name="T27" fmla="*/ 277 h 311"/>
                  <a:gd name="T28" fmla="*/ 32 w 180"/>
                  <a:gd name="T29" fmla="*/ 295 h 311"/>
                  <a:gd name="T30" fmla="*/ 52 w 180"/>
                  <a:gd name="T31" fmla="*/ 309 h 311"/>
                  <a:gd name="T32" fmla="*/ 58 w 180"/>
                  <a:gd name="T33" fmla="*/ 303 h 311"/>
                  <a:gd name="T34" fmla="*/ 68 w 180"/>
                  <a:gd name="T35" fmla="*/ 309 h 311"/>
                  <a:gd name="T36" fmla="*/ 88 w 180"/>
                  <a:gd name="T37" fmla="*/ 303 h 311"/>
                  <a:gd name="T38" fmla="*/ 98 w 180"/>
                  <a:gd name="T39" fmla="*/ 291 h 311"/>
                  <a:gd name="T40" fmla="*/ 98 w 180"/>
                  <a:gd name="T41" fmla="*/ 283 h 311"/>
                  <a:gd name="T42" fmla="*/ 132 w 180"/>
                  <a:gd name="T43" fmla="*/ 273 h 311"/>
                  <a:gd name="T44" fmla="*/ 138 w 180"/>
                  <a:gd name="T45" fmla="*/ 265 h 311"/>
                  <a:gd name="T46" fmla="*/ 146 w 180"/>
                  <a:gd name="T47" fmla="*/ 251 h 311"/>
                  <a:gd name="T48" fmla="*/ 162 w 180"/>
                  <a:gd name="T49" fmla="*/ 245 h 311"/>
                  <a:gd name="T50" fmla="*/ 158 w 180"/>
                  <a:gd name="T51" fmla="*/ 233 h 311"/>
                  <a:gd name="T52" fmla="*/ 156 w 180"/>
                  <a:gd name="T53" fmla="*/ 225 h 311"/>
                  <a:gd name="T54" fmla="*/ 154 w 180"/>
                  <a:gd name="T55" fmla="*/ 213 h 311"/>
                  <a:gd name="T56" fmla="*/ 146 w 180"/>
                  <a:gd name="T57" fmla="*/ 209 h 311"/>
                  <a:gd name="T58" fmla="*/ 150 w 180"/>
                  <a:gd name="T59" fmla="*/ 191 h 311"/>
                  <a:gd name="T60" fmla="*/ 152 w 180"/>
                  <a:gd name="T61" fmla="*/ 177 h 311"/>
                  <a:gd name="T62" fmla="*/ 164 w 180"/>
                  <a:gd name="T63" fmla="*/ 163 h 311"/>
                  <a:gd name="T64" fmla="*/ 164 w 180"/>
                  <a:gd name="T65" fmla="*/ 153 h 311"/>
                  <a:gd name="T66" fmla="*/ 172 w 180"/>
                  <a:gd name="T67" fmla="*/ 149 h 311"/>
                  <a:gd name="T68" fmla="*/ 180 w 180"/>
                  <a:gd name="T69" fmla="*/ 7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11">
                    <a:moveTo>
                      <a:pt x="38" y="0"/>
                    </a:moveTo>
                    <a:lnTo>
                      <a:pt x="24" y="8"/>
                    </a:lnTo>
                    <a:lnTo>
                      <a:pt x="30" y="22"/>
                    </a:lnTo>
                    <a:lnTo>
                      <a:pt x="28" y="32"/>
                    </a:lnTo>
                    <a:lnTo>
                      <a:pt x="32" y="40"/>
                    </a:lnTo>
                    <a:lnTo>
                      <a:pt x="34" y="48"/>
                    </a:lnTo>
                    <a:lnTo>
                      <a:pt x="42" y="56"/>
                    </a:lnTo>
                    <a:lnTo>
                      <a:pt x="34" y="78"/>
                    </a:lnTo>
                    <a:lnTo>
                      <a:pt x="34" y="133"/>
                    </a:lnTo>
                    <a:lnTo>
                      <a:pt x="4" y="167"/>
                    </a:lnTo>
                    <a:lnTo>
                      <a:pt x="2" y="179"/>
                    </a:lnTo>
                    <a:lnTo>
                      <a:pt x="0" y="181"/>
                    </a:lnTo>
                    <a:lnTo>
                      <a:pt x="4" y="181"/>
                    </a:lnTo>
                    <a:lnTo>
                      <a:pt x="14" y="185"/>
                    </a:lnTo>
                    <a:lnTo>
                      <a:pt x="14" y="193"/>
                    </a:lnTo>
                    <a:lnTo>
                      <a:pt x="32" y="197"/>
                    </a:lnTo>
                    <a:lnTo>
                      <a:pt x="28" y="203"/>
                    </a:lnTo>
                    <a:lnTo>
                      <a:pt x="26" y="207"/>
                    </a:lnTo>
                    <a:lnTo>
                      <a:pt x="20" y="207"/>
                    </a:lnTo>
                    <a:lnTo>
                      <a:pt x="24" y="211"/>
                    </a:lnTo>
                    <a:lnTo>
                      <a:pt x="28" y="223"/>
                    </a:lnTo>
                    <a:lnTo>
                      <a:pt x="26" y="241"/>
                    </a:lnTo>
                    <a:lnTo>
                      <a:pt x="28" y="247"/>
                    </a:lnTo>
                    <a:lnTo>
                      <a:pt x="40" y="265"/>
                    </a:lnTo>
                    <a:lnTo>
                      <a:pt x="22" y="265"/>
                    </a:lnTo>
                    <a:lnTo>
                      <a:pt x="14" y="261"/>
                    </a:lnTo>
                    <a:lnTo>
                      <a:pt x="10" y="269"/>
                    </a:lnTo>
                    <a:lnTo>
                      <a:pt x="16" y="277"/>
                    </a:lnTo>
                    <a:lnTo>
                      <a:pt x="28" y="289"/>
                    </a:lnTo>
                    <a:lnTo>
                      <a:pt x="32" y="295"/>
                    </a:lnTo>
                    <a:lnTo>
                      <a:pt x="38" y="311"/>
                    </a:lnTo>
                    <a:lnTo>
                      <a:pt x="52" y="309"/>
                    </a:lnTo>
                    <a:lnTo>
                      <a:pt x="56" y="305"/>
                    </a:lnTo>
                    <a:lnTo>
                      <a:pt x="58" y="303"/>
                    </a:lnTo>
                    <a:lnTo>
                      <a:pt x="58" y="309"/>
                    </a:lnTo>
                    <a:lnTo>
                      <a:pt x="68" y="309"/>
                    </a:lnTo>
                    <a:lnTo>
                      <a:pt x="72" y="305"/>
                    </a:lnTo>
                    <a:lnTo>
                      <a:pt x="88" y="303"/>
                    </a:lnTo>
                    <a:lnTo>
                      <a:pt x="92" y="297"/>
                    </a:lnTo>
                    <a:lnTo>
                      <a:pt x="98" y="291"/>
                    </a:lnTo>
                    <a:lnTo>
                      <a:pt x="96" y="287"/>
                    </a:lnTo>
                    <a:lnTo>
                      <a:pt x="98" y="283"/>
                    </a:lnTo>
                    <a:lnTo>
                      <a:pt x="120" y="281"/>
                    </a:lnTo>
                    <a:lnTo>
                      <a:pt x="132" y="273"/>
                    </a:lnTo>
                    <a:lnTo>
                      <a:pt x="132" y="269"/>
                    </a:lnTo>
                    <a:lnTo>
                      <a:pt x="138" y="265"/>
                    </a:lnTo>
                    <a:lnTo>
                      <a:pt x="146" y="257"/>
                    </a:lnTo>
                    <a:lnTo>
                      <a:pt x="146" y="251"/>
                    </a:lnTo>
                    <a:lnTo>
                      <a:pt x="154" y="245"/>
                    </a:lnTo>
                    <a:lnTo>
                      <a:pt x="162" y="245"/>
                    </a:lnTo>
                    <a:lnTo>
                      <a:pt x="164" y="239"/>
                    </a:lnTo>
                    <a:lnTo>
                      <a:pt x="158" y="233"/>
                    </a:lnTo>
                    <a:lnTo>
                      <a:pt x="158" y="229"/>
                    </a:lnTo>
                    <a:lnTo>
                      <a:pt x="156" y="225"/>
                    </a:lnTo>
                    <a:lnTo>
                      <a:pt x="158" y="219"/>
                    </a:lnTo>
                    <a:lnTo>
                      <a:pt x="154" y="213"/>
                    </a:lnTo>
                    <a:lnTo>
                      <a:pt x="148" y="215"/>
                    </a:lnTo>
                    <a:lnTo>
                      <a:pt x="146" y="209"/>
                    </a:lnTo>
                    <a:lnTo>
                      <a:pt x="152" y="201"/>
                    </a:lnTo>
                    <a:lnTo>
                      <a:pt x="150" y="191"/>
                    </a:lnTo>
                    <a:lnTo>
                      <a:pt x="154" y="183"/>
                    </a:lnTo>
                    <a:lnTo>
                      <a:pt x="152" y="177"/>
                    </a:lnTo>
                    <a:lnTo>
                      <a:pt x="158" y="171"/>
                    </a:lnTo>
                    <a:lnTo>
                      <a:pt x="164" y="163"/>
                    </a:lnTo>
                    <a:lnTo>
                      <a:pt x="162" y="155"/>
                    </a:lnTo>
                    <a:lnTo>
                      <a:pt x="164" y="153"/>
                    </a:lnTo>
                    <a:lnTo>
                      <a:pt x="168" y="151"/>
                    </a:lnTo>
                    <a:lnTo>
                      <a:pt x="172" y="149"/>
                    </a:lnTo>
                    <a:lnTo>
                      <a:pt x="180" y="151"/>
                    </a:lnTo>
                    <a:lnTo>
                      <a:pt x="180" y="76"/>
                    </a:lnTo>
                    <a:lnTo>
                      <a:pt x="3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3" name="Freeform 111"/>
              <p:cNvSpPr>
                <a:spLocks/>
              </p:cNvSpPr>
              <p:nvPr/>
            </p:nvSpPr>
            <p:spPr bwMode="auto">
              <a:xfrm>
                <a:off x="4480139" y="2452657"/>
                <a:ext cx="142467" cy="234963"/>
              </a:xfrm>
              <a:custGeom>
                <a:avLst/>
                <a:gdLst>
                  <a:gd name="T0" fmla="*/ 130 w 134"/>
                  <a:gd name="T1" fmla="*/ 197 h 221"/>
                  <a:gd name="T2" fmla="*/ 114 w 134"/>
                  <a:gd name="T3" fmla="*/ 171 h 221"/>
                  <a:gd name="T4" fmla="*/ 104 w 134"/>
                  <a:gd name="T5" fmla="*/ 153 h 221"/>
                  <a:gd name="T6" fmla="*/ 102 w 134"/>
                  <a:gd name="T7" fmla="*/ 138 h 221"/>
                  <a:gd name="T8" fmla="*/ 108 w 134"/>
                  <a:gd name="T9" fmla="*/ 130 h 221"/>
                  <a:gd name="T10" fmla="*/ 116 w 134"/>
                  <a:gd name="T11" fmla="*/ 88 h 221"/>
                  <a:gd name="T12" fmla="*/ 100 w 134"/>
                  <a:gd name="T13" fmla="*/ 70 h 221"/>
                  <a:gd name="T14" fmla="*/ 98 w 134"/>
                  <a:gd name="T15" fmla="*/ 54 h 221"/>
                  <a:gd name="T16" fmla="*/ 124 w 134"/>
                  <a:gd name="T17" fmla="*/ 58 h 221"/>
                  <a:gd name="T18" fmla="*/ 110 w 134"/>
                  <a:gd name="T19" fmla="*/ 34 h 221"/>
                  <a:gd name="T20" fmla="*/ 108 w 134"/>
                  <a:gd name="T21" fmla="*/ 4 h 221"/>
                  <a:gd name="T22" fmla="*/ 102 w 134"/>
                  <a:gd name="T23" fmla="*/ 0 h 221"/>
                  <a:gd name="T24" fmla="*/ 98 w 134"/>
                  <a:gd name="T25" fmla="*/ 8 h 221"/>
                  <a:gd name="T26" fmla="*/ 104 w 134"/>
                  <a:gd name="T27" fmla="*/ 26 h 221"/>
                  <a:gd name="T28" fmla="*/ 82 w 134"/>
                  <a:gd name="T29" fmla="*/ 54 h 221"/>
                  <a:gd name="T30" fmla="*/ 76 w 134"/>
                  <a:gd name="T31" fmla="*/ 68 h 221"/>
                  <a:gd name="T32" fmla="*/ 64 w 134"/>
                  <a:gd name="T33" fmla="*/ 90 h 221"/>
                  <a:gd name="T34" fmla="*/ 50 w 134"/>
                  <a:gd name="T35" fmla="*/ 126 h 221"/>
                  <a:gd name="T36" fmla="*/ 40 w 134"/>
                  <a:gd name="T37" fmla="*/ 116 h 221"/>
                  <a:gd name="T38" fmla="*/ 18 w 134"/>
                  <a:gd name="T39" fmla="*/ 126 h 221"/>
                  <a:gd name="T40" fmla="*/ 6 w 134"/>
                  <a:gd name="T41" fmla="*/ 150 h 221"/>
                  <a:gd name="T42" fmla="*/ 4 w 134"/>
                  <a:gd name="T43" fmla="*/ 165 h 221"/>
                  <a:gd name="T44" fmla="*/ 10 w 134"/>
                  <a:gd name="T45" fmla="*/ 173 h 221"/>
                  <a:gd name="T46" fmla="*/ 20 w 134"/>
                  <a:gd name="T47" fmla="*/ 175 h 221"/>
                  <a:gd name="T48" fmla="*/ 24 w 134"/>
                  <a:gd name="T49" fmla="*/ 181 h 221"/>
                  <a:gd name="T50" fmla="*/ 26 w 134"/>
                  <a:gd name="T51" fmla="*/ 197 h 221"/>
                  <a:gd name="T52" fmla="*/ 24 w 134"/>
                  <a:gd name="T53" fmla="*/ 213 h 221"/>
                  <a:gd name="T54" fmla="*/ 48 w 134"/>
                  <a:gd name="T55" fmla="*/ 211 h 221"/>
                  <a:gd name="T56" fmla="*/ 74 w 134"/>
                  <a:gd name="T57" fmla="*/ 211 h 221"/>
                  <a:gd name="T58" fmla="*/ 86 w 134"/>
                  <a:gd name="T59" fmla="*/ 211 h 221"/>
                  <a:gd name="T60" fmla="*/ 112 w 134"/>
                  <a:gd name="T61" fmla="*/ 217 h 221"/>
                  <a:gd name="T62" fmla="*/ 130 w 134"/>
                  <a:gd name="T63" fmla="*/ 221 h 221"/>
                  <a:gd name="T64" fmla="*/ 132 w 134"/>
                  <a:gd name="T65" fmla="*/ 21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21">
                    <a:moveTo>
                      <a:pt x="134" y="205"/>
                    </a:moveTo>
                    <a:lnTo>
                      <a:pt x="130" y="197"/>
                    </a:lnTo>
                    <a:lnTo>
                      <a:pt x="118" y="181"/>
                    </a:lnTo>
                    <a:lnTo>
                      <a:pt x="114" y="171"/>
                    </a:lnTo>
                    <a:lnTo>
                      <a:pt x="106" y="167"/>
                    </a:lnTo>
                    <a:lnTo>
                      <a:pt x="104" y="153"/>
                    </a:lnTo>
                    <a:lnTo>
                      <a:pt x="104" y="142"/>
                    </a:lnTo>
                    <a:lnTo>
                      <a:pt x="102" y="138"/>
                    </a:lnTo>
                    <a:lnTo>
                      <a:pt x="106" y="134"/>
                    </a:lnTo>
                    <a:lnTo>
                      <a:pt x="108" y="130"/>
                    </a:lnTo>
                    <a:lnTo>
                      <a:pt x="122" y="104"/>
                    </a:lnTo>
                    <a:lnTo>
                      <a:pt x="116" y="88"/>
                    </a:lnTo>
                    <a:lnTo>
                      <a:pt x="112" y="82"/>
                    </a:lnTo>
                    <a:lnTo>
                      <a:pt x="100" y="70"/>
                    </a:lnTo>
                    <a:lnTo>
                      <a:pt x="94" y="62"/>
                    </a:lnTo>
                    <a:lnTo>
                      <a:pt x="98" y="54"/>
                    </a:lnTo>
                    <a:lnTo>
                      <a:pt x="106" y="58"/>
                    </a:lnTo>
                    <a:lnTo>
                      <a:pt x="124" y="58"/>
                    </a:lnTo>
                    <a:lnTo>
                      <a:pt x="112" y="40"/>
                    </a:lnTo>
                    <a:lnTo>
                      <a:pt x="110" y="34"/>
                    </a:lnTo>
                    <a:lnTo>
                      <a:pt x="112" y="16"/>
                    </a:lnTo>
                    <a:lnTo>
                      <a:pt x="108" y="4"/>
                    </a:lnTo>
                    <a:lnTo>
                      <a:pt x="104" y="0"/>
                    </a:lnTo>
                    <a:lnTo>
                      <a:pt x="102" y="0"/>
                    </a:lnTo>
                    <a:lnTo>
                      <a:pt x="98" y="6"/>
                    </a:lnTo>
                    <a:lnTo>
                      <a:pt x="98" y="8"/>
                    </a:lnTo>
                    <a:lnTo>
                      <a:pt x="104" y="14"/>
                    </a:lnTo>
                    <a:lnTo>
                      <a:pt x="104" y="26"/>
                    </a:lnTo>
                    <a:lnTo>
                      <a:pt x="90" y="36"/>
                    </a:lnTo>
                    <a:lnTo>
                      <a:pt x="82" y="54"/>
                    </a:lnTo>
                    <a:lnTo>
                      <a:pt x="82" y="64"/>
                    </a:lnTo>
                    <a:lnTo>
                      <a:pt x="76" y="68"/>
                    </a:lnTo>
                    <a:lnTo>
                      <a:pt x="72" y="84"/>
                    </a:lnTo>
                    <a:lnTo>
                      <a:pt x="64" y="90"/>
                    </a:lnTo>
                    <a:lnTo>
                      <a:pt x="52" y="122"/>
                    </a:lnTo>
                    <a:lnTo>
                      <a:pt x="50" y="126"/>
                    </a:lnTo>
                    <a:lnTo>
                      <a:pt x="46" y="122"/>
                    </a:lnTo>
                    <a:lnTo>
                      <a:pt x="40" y="116"/>
                    </a:lnTo>
                    <a:lnTo>
                      <a:pt x="28" y="116"/>
                    </a:lnTo>
                    <a:lnTo>
                      <a:pt x="18" y="126"/>
                    </a:lnTo>
                    <a:lnTo>
                      <a:pt x="8" y="134"/>
                    </a:lnTo>
                    <a:lnTo>
                      <a:pt x="6" y="150"/>
                    </a:lnTo>
                    <a:lnTo>
                      <a:pt x="0" y="161"/>
                    </a:lnTo>
                    <a:lnTo>
                      <a:pt x="4" y="165"/>
                    </a:lnTo>
                    <a:lnTo>
                      <a:pt x="8" y="165"/>
                    </a:lnTo>
                    <a:lnTo>
                      <a:pt x="10" y="173"/>
                    </a:lnTo>
                    <a:lnTo>
                      <a:pt x="18" y="177"/>
                    </a:lnTo>
                    <a:lnTo>
                      <a:pt x="20" y="175"/>
                    </a:lnTo>
                    <a:lnTo>
                      <a:pt x="24" y="177"/>
                    </a:lnTo>
                    <a:lnTo>
                      <a:pt x="24" y="181"/>
                    </a:lnTo>
                    <a:lnTo>
                      <a:pt x="24" y="189"/>
                    </a:lnTo>
                    <a:lnTo>
                      <a:pt x="26" y="197"/>
                    </a:lnTo>
                    <a:lnTo>
                      <a:pt x="26" y="207"/>
                    </a:lnTo>
                    <a:lnTo>
                      <a:pt x="24" y="213"/>
                    </a:lnTo>
                    <a:lnTo>
                      <a:pt x="30" y="211"/>
                    </a:lnTo>
                    <a:lnTo>
                      <a:pt x="48" y="211"/>
                    </a:lnTo>
                    <a:lnTo>
                      <a:pt x="50" y="209"/>
                    </a:lnTo>
                    <a:lnTo>
                      <a:pt x="74" y="211"/>
                    </a:lnTo>
                    <a:lnTo>
                      <a:pt x="82" y="209"/>
                    </a:lnTo>
                    <a:lnTo>
                      <a:pt x="86" y="211"/>
                    </a:lnTo>
                    <a:lnTo>
                      <a:pt x="106" y="213"/>
                    </a:lnTo>
                    <a:lnTo>
                      <a:pt x="112" y="217"/>
                    </a:lnTo>
                    <a:lnTo>
                      <a:pt x="124" y="217"/>
                    </a:lnTo>
                    <a:lnTo>
                      <a:pt x="130" y="221"/>
                    </a:lnTo>
                    <a:lnTo>
                      <a:pt x="134" y="219"/>
                    </a:lnTo>
                    <a:lnTo>
                      <a:pt x="132" y="213"/>
                    </a:lnTo>
                    <a:lnTo>
                      <a:pt x="134" y="20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4" name="Freeform 112"/>
              <p:cNvSpPr>
                <a:spLocks/>
              </p:cNvSpPr>
              <p:nvPr/>
            </p:nvSpPr>
            <p:spPr bwMode="auto">
              <a:xfrm>
                <a:off x="4329167" y="2230451"/>
                <a:ext cx="284932" cy="243469"/>
              </a:xfrm>
              <a:custGeom>
                <a:avLst/>
                <a:gdLst>
                  <a:gd name="T0" fmla="*/ 260 w 268"/>
                  <a:gd name="T1" fmla="*/ 50 h 229"/>
                  <a:gd name="T2" fmla="*/ 258 w 268"/>
                  <a:gd name="T3" fmla="*/ 42 h 229"/>
                  <a:gd name="T4" fmla="*/ 254 w 268"/>
                  <a:gd name="T5" fmla="*/ 34 h 229"/>
                  <a:gd name="T6" fmla="*/ 256 w 268"/>
                  <a:gd name="T7" fmla="*/ 24 h 229"/>
                  <a:gd name="T8" fmla="*/ 250 w 268"/>
                  <a:gd name="T9" fmla="*/ 10 h 229"/>
                  <a:gd name="T10" fmla="*/ 234 w 268"/>
                  <a:gd name="T11" fmla="*/ 18 h 229"/>
                  <a:gd name="T12" fmla="*/ 224 w 268"/>
                  <a:gd name="T13" fmla="*/ 8 h 229"/>
                  <a:gd name="T14" fmla="*/ 198 w 268"/>
                  <a:gd name="T15" fmla="*/ 0 h 229"/>
                  <a:gd name="T16" fmla="*/ 126 w 268"/>
                  <a:gd name="T17" fmla="*/ 52 h 229"/>
                  <a:gd name="T18" fmla="*/ 96 w 268"/>
                  <a:gd name="T19" fmla="*/ 78 h 229"/>
                  <a:gd name="T20" fmla="*/ 90 w 268"/>
                  <a:gd name="T21" fmla="*/ 78 h 229"/>
                  <a:gd name="T22" fmla="*/ 72 w 268"/>
                  <a:gd name="T23" fmla="*/ 84 h 229"/>
                  <a:gd name="T24" fmla="*/ 70 w 268"/>
                  <a:gd name="T25" fmla="*/ 143 h 229"/>
                  <a:gd name="T26" fmla="*/ 54 w 268"/>
                  <a:gd name="T27" fmla="*/ 159 h 229"/>
                  <a:gd name="T28" fmla="*/ 30 w 268"/>
                  <a:gd name="T29" fmla="*/ 163 h 229"/>
                  <a:gd name="T30" fmla="*/ 18 w 268"/>
                  <a:gd name="T31" fmla="*/ 167 h 229"/>
                  <a:gd name="T32" fmla="*/ 0 w 268"/>
                  <a:gd name="T33" fmla="*/ 167 h 229"/>
                  <a:gd name="T34" fmla="*/ 0 w 268"/>
                  <a:gd name="T35" fmla="*/ 173 h 229"/>
                  <a:gd name="T36" fmla="*/ 2 w 268"/>
                  <a:gd name="T37" fmla="*/ 187 h 229"/>
                  <a:gd name="T38" fmla="*/ 8 w 268"/>
                  <a:gd name="T39" fmla="*/ 191 h 229"/>
                  <a:gd name="T40" fmla="*/ 10 w 268"/>
                  <a:gd name="T41" fmla="*/ 195 h 229"/>
                  <a:gd name="T42" fmla="*/ 12 w 268"/>
                  <a:gd name="T43" fmla="*/ 203 h 229"/>
                  <a:gd name="T44" fmla="*/ 24 w 268"/>
                  <a:gd name="T45" fmla="*/ 211 h 229"/>
                  <a:gd name="T46" fmla="*/ 32 w 268"/>
                  <a:gd name="T47" fmla="*/ 211 h 229"/>
                  <a:gd name="T48" fmla="*/ 36 w 268"/>
                  <a:gd name="T49" fmla="*/ 215 h 229"/>
                  <a:gd name="T50" fmla="*/ 36 w 268"/>
                  <a:gd name="T51" fmla="*/ 221 h 229"/>
                  <a:gd name="T52" fmla="*/ 38 w 268"/>
                  <a:gd name="T53" fmla="*/ 227 h 229"/>
                  <a:gd name="T54" fmla="*/ 40 w 268"/>
                  <a:gd name="T55" fmla="*/ 219 h 229"/>
                  <a:gd name="T56" fmla="*/ 46 w 268"/>
                  <a:gd name="T57" fmla="*/ 217 h 229"/>
                  <a:gd name="T58" fmla="*/ 60 w 268"/>
                  <a:gd name="T59" fmla="*/ 229 h 229"/>
                  <a:gd name="T60" fmla="*/ 62 w 268"/>
                  <a:gd name="T61" fmla="*/ 215 h 229"/>
                  <a:gd name="T62" fmla="*/ 68 w 268"/>
                  <a:gd name="T63" fmla="*/ 207 h 229"/>
                  <a:gd name="T64" fmla="*/ 70 w 268"/>
                  <a:gd name="T65" fmla="*/ 195 h 229"/>
                  <a:gd name="T66" fmla="*/ 80 w 268"/>
                  <a:gd name="T67" fmla="*/ 189 h 229"/>
                  <a:gd name="T68" fmla="*/ 90 w 268"/>
                  <a:gd name="T69" fmla="*/ 193 h 229"/>
                  <a:gd name="T70" fmla="*/ 96 w 268"/>
                  <a:gd name="T71" fmla="*/ 191 h 229"/>
                  <a:gd name="T72" fmla="*/ 114 w 268"/>
                  <a:gd name="T73" fmla="*/ 199 h 229"/>
                  <a:gd name="T74" fmla="*/ 124 w 268"/>
                  <a:gd name="T75" fmla="*/ 205 h 229"/>
                  <a:gd name="T76" fmla="*/ 134 w 268"/>
                  <a:gd name="T77" fmla="*/ 201 h 229"/>
                  <a:gd name="T78" fmla="*/ 152 w 268"/>
                  <a:gd name="T79" fmla="*/ 209 h 229"/>
                  <a:gd name="T80" fmla="*/ 164 w 268"/>
                  <a:gd name="T81" fmla="*/ 209 h 229"/>
                  <a:gd name="T82" fmla="*/ 170 w 268"/>
                  <a:gd name="T83" fmla="*/ 203 h 229"/>
                  <a:gd name="T84" fmla="*/ 196 w 268"/>
                  <a:gd name="T85" fmla="*/ 201 h 229"/>
                  <a:gd name="T86" fmla="*/ 204 w 268"/>
                  <a:gd name="T87" fmla="*/ 203 h 229"/>
                  <a:gd name="T88" fmla="*/ 220 w 268"/>
                  <a:gd name="T89" fmla="*/ 193 h 229"/>
                  <a:gd name="T90" fmla="*/ 224 w 268"/>
                  <a:gd name="T91" fmla="*/ 193 h 229"/>
                  <a:gd name="T92" fmla="*/ 222 w 268"/>
                  <a:gd name="T93" fmla="*/ 189 h 229"/>
                  <a:gd name="T94" fmla="*/ 218 w 268"/>
                  <a:gd name="T95" fmla="*/ 187 h 229"/>
                  <a:gd name="T96" fmla="*/ 222 w 268"/>
                  <a:gd name="T97" fmla="*/ 183 h 229"/>
                  <a:gd name="T98" fmla="*/ 226 w 268"/>
                  <a:gd name="T99" fmla="*/ 183 h 229"/>
                  <a:gd name="T100" fmla="*/ 228 w 268"/>
                  <a:gd name="T101" fmla="*/ 181 h 229"/>
                  <a:gd name="T102" fmla="*/ 230 w 268"/>
                  <a:gd name="T103" fmla="*/ 169 h 229"/>
                  <a:gd name="T104" fmla="*/ 260 w 268"/>
                  <a:gd name="T105" fmla="*/ 135 h 229"/>
                  <a:gd name="T106" fmla="*/ 260 w 268"/>
                  <a:gd name="T107" fmla="*/ 80 h 229"/>
                  <a:gd name="T108" fmla="*/ 268 w 268"/>
                  <a:gd name="T109" fmla="*/ 58 h 229"/>
                  <a:gd name="T110" fmla="*/ 260 w 268"/>
                  <a:gd name="T111" fmla="*/ 5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229">
                    <a:moveTo>
                      <a:pt x="260" y="50"/>
                    </a:moveTo>
                    <a:lnTo>
                      <a:pt x="258" y="42"/>
                    </a:lnTo>
                    <a:lnTo>
                      <a:pt x="254" y="34"/>
                    </a:lnTo>
                    <a:lnTo>
                      <a:pt x="256" y="24"/>
                    </a:lnTo>
                    <a:lnTo>
                      <a:pt x="250" y="10"/>
                    </a:lnTo>
                    <a:lnTo>
                      <a:pt x="234" y="18"/>
                    </a:lnTo>
                    <a:lnTo>
                      <a:pt x="224" y="8"/>
                    </a:lnTo>
                    <a:lnTo>
                      <a:pt x="198" y="0"/>
                    </a:lnTo>
                    <a:lnTo>
                      <a:pt x="126" y="52"/>
                    </a:lnTo>
                    <a:lnTo>
                      <a:pt x="96" y="78"/>
                    </a:lnTo>
                    <a:lnTo>
                      <a:pt x="90" y="78"/>
                    </a:lnTo>
                    <a:lnTo>
                      <a:pt x="72" y="84"/>
                    </a:lnTo>
                    <a:lnTo>
                      <a:pt x="70" y="143"/>
                    </a:lnTo>
                    <a:lnTo>
                      <a:pt x="54" y="159"/>
                    </a:lnTo>
                    <a:lnTo>
                      <a:pt x="30" y="163"/>
                    </a:lnTo>
                    <a:lnTo>
                      <a:pt x="18" y="167"/>
                    </a:lnTo>
                    <a:lnTo>
                      <a:pt x="0" y="167"/>
                    </a:lnTo>
                    <a:lnTo>
                      <a:pt x="0" y="173"/>
                    </a:lnTo>
                    <a:lnTo>
                      <a:pt x="2" y="187"/>
                    </a:lnTo>
                    <a:lnTo>
                      <a:pt x="8" y="191"/>
                    </a:lnTo>
                    <a:lnTo>
                      <a:pt x="10" y="195"/>
                    </a:lnTo>
                    <a:lnTo>
                      <a:pt x="12" y="203"/>
                    </a:lnTo>
                    <a:lnTo>
                      <a:pt x="24" y="211"/>
                    </a:lnTo>
                    <a:lnTo>
                      <a:pt x="32" y="211"/>
                    </a:lnTo>
                    <a:lnTo>
                      <a:pt x="36" y="215"/>
                    </a:lnTo>
                    <a:lnTo>
                      <a:pt x="36" y="221"/>
                    </a:lnTo>
                    <a:lnTo>
                      <a:pt x="38" y="227"/>
                    </a:lnTo>
                    <a:lnTo>
                      <a:pt x="40" y="219"/>
                    </a:lnTo>
                    <a:lnTo>
                      <a:pt x="46" y="217"/>
                    </a:lnTo>
                    <a:lnTo>
                      <a:pt x="60" y="229"/>
                    </a:lnTo>
                    <a:lnTo>
                      <a:pt x="62" y="215"/>
                    </a:lnTo>
                    <a:lnTo>
                      <a:pt x="68" y="207"/>
                    </a:lnTo>
                    <a:lnTo>
                      <a:pt x="70" y="195"/>
                    </a:lnTo>
                    <a:lnTo>
                      <a:pt x="80" y="189"/>
                    </a:lnTo>
                    <a:lnTo>
                      <a:pt x="90" y="193"/>
                    </a:lnTo>
                    <a:lnTo>
                      <a:pt x="96" y="191"/>
                    </a:lnTo>
                    <a:lnTo>
                      <a:pt x="114" y="199"/>
                    </a:lnTo>
                    <a:lnTo>
                      <a:pt x="124" y="205"/>
                    </a:lnTo>
                    <a:lnTo>
                      <a:pt x="134" y="201"/>
                    </a:lnTo>
                    <a:lnTo>
                      <a:pt x="152" y="209"/>
                    </a:lnTo>
                    <a:lnTo>
                      <a:pt x="164" y="209"/>
                    </a:lnTo>
                    <a:lnTo>
                      <a:pt x="170" y="203"/>
                    </a:lnTo>
                    <a:lnTo>
                      <a:pt x="196" y="201"/>
                    </a:lnTo>
                    <a:lnTo>
                      <a:pt x="204" y="203"/>
                    </a:lnTo>
                    <a:lnTo>
                      <a:pt x="220" y="193"/>
                    </a:lnTo>
                    <a:lnTo>
                      <a:pt x="224" y="193"/>
                    </a:lnTo>
                    <a:lnTo>
                      <a:pt x="222" y="189"/>
                    </a:lnTo>
                    <a:lnTo>
                      <a:pt x="218" y="187"/>
                    </a:lnTo>
                    <a:lnTo>
                      <a:pt x="222" y="183"/>
                    </a:lnTo>
                    <a:lnTo>
                      <a:pt x="226" y="183"/>
                    </a:lnTo>
                    <a:lnTo>
                      <a:pt x="228" y="181"/>
                    </a:lnTo>
                    <a:lnTo>
                      <a:pt x="230" y="169"/>
                    </a:lnTo>
                    <a:lnTo>
                      <a:pt x="260" y="135"/>
                    </a:lnTo>
                    <a:lnTo>
                      <a:pt x="260" y="80"/>
                    </a:lnTo>
                    <a:lnTo>
                      <a:pt x="268" y="58"/>
                    </a:lnTo>
                    <a:lnTo>
                      <a:pt x="260" y="5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5" name="Freeform 113"/>
              <p:cNvSpPr>
                <a:spLocks/>
              </p:cNvSpPr>
              <p:nvPr/>
            </p:nvSpPr>
            <p:spPr bwMode="auto">
              <a:xfrm>
                <a:off x="4373821" y="2431394"/>
                <a:ext cx="216889" cy="200941"/>
              </a:xfrm>
              <a:custGeom>
                <a:avLst/>
                <a:gdLst>
                  <a:gd name="T0" fmla="*/ 196 w 204"/>
                  <a:gd name="T1" fmla="*/ 28 h 189"/>
                  <a:gd name="T2" fmla="*/ 190 w 204"/>
                  <a:gd name="T3" fmla="*/ 18 h 189"/>
                  <a:gd name="T4" fmla="*/ 182 w 204"/>
                  <a:gd name="T5" fmla="*/ 4 h 189"/>
                  <a:gd name="T6" fmla="*/ 162 w 204"/>
                  <a:gd name="T7" fmla="*/ 14 h 189"/>
                  <a:gd name="T8" fmla="*/ 128 w 204"/>
                  <a:gd name="T9" fmla="*/ 14 h 189"/>
                  <a:gd name="T10" fmla="*/ 110 w 204"/>
                  <a:gd name="T11" fmla="*/ 20 h 189"/>
                  <a:gd name="T12" fmla="*/ 82 w 204"/>
                  <a:gd name="T13" fmla="*/ 16 h 189"/>
                  <a:gd name="T14" fmla="*/ 54 w 204"/>
                  <a:gd name="T15" fmla="*/ 2 h 189"/>
                  <a:gd name="T16" fmla="*/ 38 w 204"/>
                  <a:gd name="T17" fmla="*/ 0 h 189"/>
                  <a:gd name="T18" fmla="*/ 26 w 204"/>
                  <a:gd name="T19" fmla="*/ 18 h 189"/>
                  <a:gd name="T20" fmla="*/ 18 w 204"/>
                  <a:gd name="T21" fmla="*/ 40 h 189"/>
                  <a:gd name="T22" fmla="*/ 20 w 204"/>
                  <a:gd name="T23" fmla="*/ 64 h 189"/>
                  <a:gd name="T24" fmla="*/ 18 w 204"/>
                  <a:gd name="T25" fmla="*/ 74 h 189"/>
                  <a:gd name="T26" fmla="*/ 8 w 204"/>
                  <a:gd name="T27" fmla="*/ 92 h 189"/>
                  <a:gd name="T28" fmla="*/ 0 w 204"/>
                  <a:gd name="T29" fmla="*/ 130 h 189"/>
                  <a:gd name="T30" fmla="*/ 16 w 204"/>
                  <a:gd name="T31" fmla="*/ 146 h 189"/>
                  <a:gd name="T32" fmla="*/ 38 w 204"/>
                  <a:gd name="T33" fmla="*/ 154 h 189"/>
                  <a:gd name="T34" fmla="*/ 46 w 204"/>
                  <a:gd name="T35" fmla="*/ 175 h 189"/>
                  <a:gd name="T36" fmla="*/ 58 w 204"/>
                  <a:gd name="T37" fmla="*/ 187 h 189"/>
                  <a:gd name="T38" fmla="*/ 72 w 204"/>
                  <a:gd name="T39" fmla="*/ 189 h 189"/>
                  <a:gd name="T40" fmla="*/ 82 w 204"/>
                  <a:gd name="T41" fmla="*/ 187 h 189"/>
                  <a:gd name="T42" fmla="*/ 96 w 204"/>
                  <a:gd name="T43" fmla="*/ 177 h 189"/>
                  <a:gd name="T44" fmla="*/ 100 w 204"/>
                  <a:gd name="T45" fmla="*/ 181 h 189"/>
                  <a:gd name="T46" fmla="*/ 108 w 204"/>
                  <a:gd name="T47" fmla="*/ 154 h 189"/>
                  <a:gd name="T48" fmla="*/ 128 w 204"/>
                  <a:gd name="T49" fmla="*/ 136 h 189"/>
                  <a:gd name="T50" fmla="*/ 146 w 204"/>
                  <a:gd name="T51" fmla="*/ 142 h 189"/>
                  <a:gd name="T52" fmla="*/ 152 w 204"/>
                  <a:gd name="T53" fmla="*/ 142 h 189"/>
                  <a:gd name="T54" fmla="*/ 172 w 204"/>
                  <a:gd name="T55" fmla="*/ 104 h 189"/>
                  <a:gd name="T56" fmla="*/ 182 w 204"/>
                  <a:gd name="T57" fmla="*/ 84 h 189"/>
                  <a:gd name="T58" fmla="*/ 190 w 204"/>
                  <a:gd name="T59" fmla="*/ 56 h 189"/>
                  <a:gd name="T60" fmla="*/ 204 w 204"/>
                  <a:gd name="T61" fmla="*/ 34 h 189"/>
                  <a:gd name="T62" fmla="*/ 198 w 204"/>
                  <a:gd name="T63" fmla="*/ 2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4" h="189">
                    <a:moveTo>
                      <a:pt x="198" y="26"/>
                    </a:moveTo>
                    <a:lnTo>
                      <a:pt x="196" y="28"/>
                    </a:lnTo>
                    <a:lnTo>
                      <a:pt x="190" y="24"/>
                    </a:lnTo>
                    <a:lnTo>
                      <a:pt x="190" y="18"/>
                    </a:lnTo>
                    <a:lnTo>
                      <a:pt x="184" y="12"/>
                    </a:lnTo>
                    <a:lnTo>
                      <a:pt x="182" y="4"/>
                    </a:lnTo>
                    <a:lnTo>
                      <a:pt x="178" y="4"/>
                    </a:lnTo>
                    <a:lnTo>
                      <a:pt x="162" y="14"/>
                    </a:lnTo>
                    <a:lnTo>
                      <a:pt x="154" y="12"/>
                    </a:lnTo>
                    <a:lnTo>
                      <a:pt x="128" y="14"/>
                    </a:lnTo>
                    <a:lnTo>
                      <a:pt x="122" y="20"/>
                    </a:lnTo>
                    <a:lnTo>
                      <a:pt x="110" y="20"/>
                    </a:lnTo>
                    <a:lnTo>
                      <a:pt x="92" y="12"/>
                    </a:lnTo>
                    <a:lnTo>
                      <a:pt x="82" y="16"/>
                    </a:lnTo>
                    <a:lnTo>
                      <a:pt x="72" y="10"/>
                    </a:lnTo>
                    <a:lnTo>
                      <a:pt x="54" y="2"/>
                    </a:lnTo>
                    <a:lnTo>
                      <a:pt x="48" y="4"/>
                    </a:lnTo>
                    <a:lnTo>
                      <a:pt x="38" y="0"/>
                    </a:lnTo>
                    <a:lnTo>
                      <a:pt x="28" y="6"/>
                    </a:lnTo>
                    <a:lnTo>
                      <a:pt x="26" y="18"/>
                    </a:lnTo>
                    <a:lnTo>
                      <a:pt x="20" y="26"/>
                    </a:lnTo>
                    <a:lnTo>
                      <a:pt x="18" y="40"/>
                    </a:lnTo>
                    <a:lnTo>
                      <a:pt x="16" y="56"/>
                    </a:lnTo>
                    <a:lnTo>
                      <a:pt x="20" y="64"/>
                    </a:lnTo>
                    <a:lnTo>
                      <a:pt x="18" y="70"/>
                    </a:lnTo>
                    <a:lnTo>
                      <a:pt x="18" y="74"/>
                    </a:lnTo>
                    <a:lnTo>
                      <a:pt x="14" y="80"/>
                    </a:lnTo>
                    <a:lnTo>
                      <a:pt x="8" y="92"/>
                    </a:lnTo>
                    <a:lnTo>
                      <a:pt x="4" y="96"/>
                    </a:lnTo>
                    <a:lnTo>
                      <a:pt x="0" y="130"/>
                    </a:lnTo>
                    <a:lnTo>
                      <a:pt x="4" y="148"/>
                    </a:lnTo>
                    <a:lnTo>
                      <a:pt x="16" y="146"/>
                    </a:lnTo>
                    <a:lnTo>
                      <a:pt x="32" y="148"/>
                    </a:lnTo>
                    <a:lnTo>
                      <a:pt x="38" y="154"/>
                    </a:lnTo>
                    <a:lnTo>
                      <a:pt x="46" y="166"/>
                    </a:lnTo>
                    <a:lnTo>
                      <a:pt x="46" y="175"/>
                    </a:lnTo>
                    <a:lnTo>
                      <a:pt x="48" y="183"/>
                    </a:lnTo>
                    <a:lnTo>
                      <a:pt x="58" y="187"/>
                    </a:lnTo>
                    <a:lnTo>
                      <a:pt x="64" y="189"/>
                    </a:lnTo>
                    <a:lnTo>
                      <a:pt x="72" y="189"/>
                    </a:lnTo>
                    <a:lnTo>
                      <a:pt x="78" y="187"/>
                    </a:lnTo>
                    <a:lnTo>
                      <a:pt x="82" y="187"/>
                    </a:lnTo>
                    <a:lnTo>
                      <a:pt x="96" y="185"/>
                    </a:lnTo>
                    <a:lnTo>
                      <a:pt x="96" y="177"/>
                    </a:lnTo>
                    <a:lnTo>
                      <a:pt x="98" y="175"/>
                    </a:lnTo>
                    <a:lnTo>
                      <a:pt x="100" y="181"/>
                    </a:lnTo>
                    <a:lnTo>
                      <a:pt x="106" y="170"/>
                    </a:lnTo>
                    <a:lnTo>
                      <a:pt x="108" y="154"/>
                    </a:lnTo>
                    <a:lnTo>
                      <a:pt x="118" y="146"/>
                    </a:lnTo>
                    <a:lnTo>
                      <a:pt x="128" y="136"/>
                    </a:lnTo>
                    <a:lnTo>
                      <a:pt x="140" y="136"/>
                    </a:lnTo>
                    <a:lnTo>
                      <a:pt x="146" y="142"/>
                    </a:lnTo>
                    <a:lnTo>
                      <a:pt x="150" y="146"/>
                    </a:lnTo>
                    <a:lnTo>
                      <a:pt x="152" y="142"/>
                    </a:lnTo>
                    <a:lnTo>
                      <a:pt x="164" y="110"/>
                    </a:lnTo>
                    <a:lnTo>
                      <a:pt x="172" y="104"/>
                    </a:lnTo>
                    <a:lnTo>
                      <a:pt x="176" y="88"/>
                    </a:lnTo>
                    <a:lnTo>
                      <a:pt x="182" y="84"/>
                    </a:lnTo>
                    <a:lnTo>
                      <a:pt x="182" y="74"/>
                    </a:lnTo>
                    <a:lnTo>
                      <a:pt x="190" y="56"/>
                    </a:lnTo>
                    <a:lnTo>
                      <a:pt x="204" y="46"/>
                    </a:lnTo>
                    <a:lnTo>
                      <a:pt x="204" y="34"/>
                    </a:lnTo>
                    <a:lnTo>
                      <a:pt x="198" y="28"/>
                    </a:lnTo>
                    <a:lnTo>
                      <a:pt x="198"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6" name="Freeform 114"/>
              <p:cNvSpPr>
                <a:spLocks noEditPoints="1"/>
              </p:cNvSpPr>
              <p:nvPr/>
            </p:nvSpPr>
            <p:spPr bwMode="auto">
              <a:xfrm>
                <a:off x="4478013" y="2645093"/>
                <a:ext cx="53159" cy="57412"/>
              </a:xfrm>
              <a:custGeom>
                <a:avLst/>
                <a:gdLst>
                  <a:gd name="T0" fmla="*/ 0 w 50"/>
                  <a:gd name="T1" fmla="*/ 10 h 54"/>
                  <a:gd name="T2" fmla="*/ 6 w 50"/>
                  <a:gd name="T3" fmla="*/ 0 h 54"/>
                  <a:gd name="T4" fmla="*/ 12 w 50"/>
                  <a:gd name="T5" fmla="*/ 2 h 54"/>
                  <a:gd name="T6" fmla="*/ 8 w 50"/>
                  <a:gd name="T7" fmla="*/ 12 h 54"/>
                  <a:gd name="T8" fmla="*/ 0 w 50"/>
                  <a:gd name="T9" fmla="*/ 10 h 54"/>
                  <a:gd name="T10" fmla="*/ 34 w 50"/>
                  <a:gd name="T11" fmla="*/ 52 h 54"/>
                  <a:gd name="T12" fmla="*/ 50 w 50"/>
                  <a:gd name="T13" fmla="*/ 52 h 54"/>
                  <a:gd name="T14" fmla="*/ 50 w 50"/>
                  <a:gd name="T15" fmla="*/ 30 h 54"/>
                  <a:gd name="T16" fmla="*/ 32 w 50"/>
                  <a:gd name="T17" fmla="*/ 30 h 54"/>
                  <a:gd name="T18" fmla="*/ 26 w 50"/>
                  <a:gd name="T19" fmla="*/ 32 h 54"/>
                  <a:gd name="T20" fmla="*/ 24 w 50"/>
                  <a:gd name="T21" fmla="*/ 40 h 54"/>
                  <a:gd name="T22" fmla="*/ 20 w 50"/>
                  <a:gd name="T23" fmla="*/ 50 h 54"/>
                  <a:gd name="T24" fmla="*/ 24 w 50"/>
                  <a:gd name="T25" fmla="*/ 54 h 54"/>
                  <a:gd name="T26" fmla="*/ 30 w 50"/>
                  <a:gd name="T27" fmla="*/ 54 h 54"/>
                  <a:gd name="T28" fmla="*/ 34 w 50"/>
                  <a:gd name="T2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4">
                    <a:moveTo>
                      <a:pt x="0" y="10"/>
                    </a:moveTo>
                    <a:lnTo>
                      <a:pt x="6" y="0"/>
                    </a:lnTo>
                    <a:lnTo>
                      <a:pt x="12" y="2"/>
                    </a:lnTo>
                    <a:lnTo>
                      <a:pt x="8" y="12"/>
                    </a:lnTo>
                    <a:lnTo>
                      <a:pt x="0" y="10"/>
                    </a:lnTo>
                    <a:close/>
                    <a:moveTo>
                      <a:pt x="34" y="52"/>
                    </a:moveTo>
                    <a:lnTo>
                      <a:pt x="50" y="52"/>
                    </a:lnTo>
                    <a:lnTo>
                      <a:pt x="50" y="30"/>
                    </a:lnTo>
                    <a:lnTo>
                      <a:pt x="32" y="30"/>
                    </a:lnTo>
                    <a:lnTo>
                      <a:pt x="26" y="32"/>
                    </a:lnTo>
                    <a:lnTo>
                      <a:pt x="24" y="40"/>
                    </a:lnTo>
                    <a:lnTo>
                      <a:pt x="20" y="50"/>
                    </a:lnTo>
                    <a:lnTo>
                      <a:pt x="24" y="54"/>
                    </a:lnTo>
                    <a:lnTo>
                      <a:pt x="30" y="54"/>
                    </a:lnTo>
                    <a:lnTo>
                      <a:pt x="34" y="5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7" name="Freeform 115"/>
              <p:cNvSpPr>
                <a:spLocks/>
              </p:cNvSpPr>
              <p:nvPr/>
            </p:nvSpPr>
            <p:spPr bwMode="auto">
              <a:xfrm>
                <a:off x="4486518" y="2674862"/>
                <a:ext cx="102065" cy="129708"/>
              </a:xfrm>
              <a:custGeom>
                <a:avLst/>
                <a:gdLst>
                  <a:gd name="T0" fmla="*/ 96 w 96"/>
                  <a:gd name="T1" fmla="*/ 34 h 122"/>
                  <a:gd name="T2" fmla="*/ 96 w 96"/>
                  <a:gd name="T3" fmla="*/ 20 h 122"/>
                  <a:gd name="T4" fmla="*/ 88 w 96"/>
                  <a:gd name="T5" fmla="*/ 18 h 122"/>
                  <a:gd name="T6" fmla="*/ 80 w 96"/>
                  <a:gd name="T7" fmla="*/ 20 h 122"/>
                  <a:gd name="T8" fmla="*/ 76 w 96"/>
                  <a:gd name="T9" fmla="*/ 10 h 122"/>
                  <a:gd name="T10" fmla="*/ 80 w 96"/>
                  <a:gd name="T11" fmla="*/ 2 h 122"/>
                  <a:gd name="T12" fmla="*/ 76 w 96"/>
                  <a:gd name="T13" fmla="*/ 0 h 122"/>
                  <a:gd name="T14" fmla="*/ 68 w 96"/>
                  <a:gd name="T15" fmla="*/ 2 h 122"/>
                  <a:gd name="T16" fmla="*/ 44 w 96"/>
                  <a:gd name="T17" fmla="*/ 0 h 122"/>
                  <a:gd name="T18" fmla="*/ 42 w 96"/>
                  <a:gd name="T19" fmla="*/ 2 h 122"/>
                  <a:gd name="T20" fmla="*/ 42 w 96"/>
                  <a:gd name="T21" fmla="*/ 24 h 122"/>
                  <a:gd name="T22" fmla="*/ 26 w 96"/>
                  <a:gd name="T23" fmla="*/ 24 h 122"/>
                  <a:gd name="T24" fmla="*/ 22 w 96"/>
                  <a:gd name="T25" fmla="*/ 26 h 122"/>
                  <a:gd name="T26" fmla="*/ 16 w 96"/>
                  <a:gd name="T27" fmla="*/ 26 h 122"/>
                  <a:gd name="T28" fmla="*/ 16 w 96"/>
                  <a:gd name="T29" fmla="*/ 34 h 122"/>
                  <a:gd name="T30" fmla="*/ 18 w 96"/>
                  <a:gd name="T31" fmla="*/ 40 h 122"/>
                  <a:gd name="T32" fmla="*/ 12 w 96"/>
                  <a:gd name="T33" fmla="*/ 42 h 122"/>
                  <a:gd name="T34" fmla="*/ 8 w 96"/>
                  <a:gd name="T35" fmla="*/ 56 h 122"/>
                  <a:gd name="T36" fmla="*/ 0 w 96"/>
                  <a:gd name="T37" fmla="*/ 60 h 122"/>
                  <a:gd name="T38" fmla="*/ 4 w 96"/>
                  <a:gd name="T39" fmla="*/ 66 h 122"/>
                  <a:gd name="T40" fmla="*/ 4 w 96"/>
                  <a:gd name="T41" fmla="*/ 72 h 122"/>
                  <a:gd name="T42" fmla="*/ 10 w 96"/>
                  <a:gd name="T43" fmla="*/ 82 h 122"/>
                  <a:gd name="T44" fmla="*/ 18 w 96"/>
                  <a:gd name="T45" fmla="*/ 96 h 122"/>
                  <a:gd name="T46" fmla="*/ 26 w 96"/>
                  <a:gd name="T47" fmla="*/ 106 h 122"/>
                  <a:gd name="T48" fmla="*/ 28 w 96"/>
                  <a:gd name="T49" fmla="*/ 114 h 122"/>
                  <a:gd name="T50" fmla="*/ 38 w 96"/>
                  <a:gd name="T51" fmla="*/ 122 h 122"/>
                  <a:gd name="T52" fmla="*/ 42 w 96"/>
                  <a:gd name="T53" fmla="*/ 116 h 122"/>
                  <a:gd name="T54" fmla="*/ 44 w 96"/>
                  <a:gd name="T55" fmla="*/ 116 h 122"/>
                  <a:gd name="T56" fmla="*/ 48 w 96"/>
                  <a:gd name="T57" fmla="*/ 118 h 122"/>
                  <a:gd name="T58" fmla="*/ 52 w 96"/>
                  <a:gd name="T59" fmla="*/ 118 h 122"/>
                  <a:gd name="T60" fmla="*/ 52 w 96"/>
                  <a:gd name="T61" fmla="*/ 104 h 122"/>
                  <a:gd name="T62" fmla="*/ 44 w 96"/>
                  <a:gd name="T63" fmla="*/ 100 h 122"/>
                  <a:gd name="T64" fmla="*/ 42 w 96"/>
                  <a:gd name="T65" fmla="*/ 96 h 122"/>
                  <a:gd name="T66" fmla="*/ 44 w 96"/>
                  <a:gd name="T67" fmla="*/ 90 h 122"/>
                  <a:gd name="T68" fmla="*/ 52 w 96"/>
                  <a:gd name="T69" fmla="*/ 92 h 122"/>
                  <a:gd name="T70" fmla="*/ 54 w 96"/>
                  <a:gd name="T71" fmla="*/ 88 h 122"/>
                  <a:gd name="T72" fmla="*/ 60 w 96"/>
                  <a:gd name="T73" fmla="*/ 92 h 122"/>
                  <a:gd name="T74" fmla="*/ 62 w 96"/>
                  <a:gd name="T75" fmla="*/ 84 h 122"/>
                  <a:gd name="T76" fmla="*/ 66 w 96"/>
                  <a:gd name="T77" fmla="*/ 84 h 122"/>
                  <a:gd name="T78" fmla="*/ 70 w 96"/>
                  <a:gd name="T79" fmla="*/ 92 h 122"/>
                  <a:gd name="T80" fmla="*/ 80 w 96"/>
                  <a:gd name="T81" fmla="*/ 88 h 122"/>
                  <a:gd name="T82" fmla="*/ 86 w 96"/>
                  <a:gd name="T83" fmla="*/ 92 h 122"/>
                  <a:gd name="T84" fmla="*/ 92 w 96"/>
                  <a:gd name="T85" fmla="*/ 82 h 122"/>
                  <a:gd name="T86" fmla="*/ 92 w 96"/>
                  <a:gd name="T87" fmla="*/ 68 h 122"/>
                  <a:gd name="T88" fmla="*/ 92 w 96"/>
                  <a:gd name="T89" fmla="*/ 56 h 122"/>
                  <a:gd name="T90" fmla="*/ 84 w 96"/>
                  <a:gd name="T91" fmla="*/ 52 h 122"/>
                  <a:gd name="T92" fmla="*/ 86 w 96"/>
                  <a:gd name="T93" fmla="*/ 42 h 122"/>
                  <a:gd name="T94" fmla="*/ 96 w 96"/>
                  <a:gd name="T95"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6" h="122">
                    <a:moveTo>
                      <a:pt x="96" y="34"/>
                    </a:moveTo>
                    <a:lnTo>
                      <a:pt x="96" y="20"/>
                    </a:lnTo>
                    <a:lnTo>
                      <a:pt x="88" y="18"/>
                    </a:lnTo>
                    <a:lnTo>
                      <a:pt x="80" y="20"/>
                    </a:lnTo>
                    <a:lnTo>
                      <a:pt x="76" y="10"/>
                    </a:lnTo>
                    <a:lnTo>
                      <a:pt x="80" y="2"/>
                    </a:lnTo>
                    <a:lnTo>
                      <a:pt x="76" y="0"/>
                    </a:lnTo>
                    <a:lnTo>
                      <a:pt x="68" y="2"/>
                    </a:lnTo>
                    <a:lnTo>
                      <a:pt x="44" y="0"/>
                    </a:lnTo>
                    <a:lnTo>
                      <a:pt x="42" y="2"/>
                    </a:lnTo>
                    <a:lnTo>
                      <a:pt x="42" y="24"/>
                    </a:lnTo>
                    <a:lnTo>
                      <a:pt x="26" y="24"/>
                    </a:lnTo>
                    <a:lnTo>
                      <a:pt x="22" y="26"/>
                    </a:lnTo>
                    <a:lnTo>
                      <a:pt x="16" y="26"/>
                    </a:lnTo>
                    <a:lnTo>
                      <a:pt x="16" y="34"/>
                    </a:lnTo>
                    <a:lnTo>
                      <a:pt x="18" y="40"/>
                    </a:lnTo>
                    <a:lnTo>
                      <a:pt x="12" y="42"/>
                    </a:lnTo>
                    <a:lnTo>
                      <a:pt x="8" y="56"/>
                    </a:lnTo>
                    <a:lnTo>
                      <a:pt x="0" y="60"/>
                    </a:lnTo>
                    <a:lnTo>
                      <a:pt x="4" y="66"/>
                    </a:lnTo>
                    <a:lnTo>
                      <a:pt x="4" y="72"/>
                    </a:lnTo>
                    <a:lnTo>
                      <a:pt x="10" y="82"/>
                    </a:lnTo>
                    <a:lnTo>
                      <a:pt x="18" y="96"/>
                    </a:lnTo>
                    <a:lnTo>
                      <a:pt x="26" y="106"/>
                    </a:lnTo>
                    <a:lnTo>
                      <a:pt x="28" y="114"/>
                    </a:lnTo>
                    <a:lnTo>
                      <a:pt x="38" y="122"/>
                    </a:lnTo>
                    <a:lnTo>
                      <a:pt x="42" y="116"/>
                    </a:lnTo>
                    <a:lnTo>
                      <a:pt x="44" y="116"/>
                    </a:lnTo>
                    <a:lnTo>
                      <a:pt x="48" y="118"/>
                    </a:lnTo>
                    <a:lnTo>
                      <a:pt x="52" y="118"/>
                    </a:lnTo>
                    <a:lnTo>
                      <a:pt x="52" y="104"/>
                    </a:lnTo>
                    <a:lnTo>
                      <a:pt x="44" y="100"/>
                    </a:lnTo>
                    <a:lnTo>
                      <a:pt x="42" y="96"/>
                    </a:lnTo>
                    <a:lnTo>
                      <a:pt x="44" y="90"/>
                    </a:lnTo>
                    <a:lnTo>
                      <a:pt x="52" y="92"/>
                    </a:lnTo>
                    <a:lnTo>
                      <a:pt x="54" y="88"/>
                    </a:lnTo>
                    <a:lnTo>
                      <a:pt x="60" y="92"/>
                    </a:lnTo>
                    <a:lnTo>
                      <a:pt x="62" y="84"/>
                    </a:lnTo>
                    <a:lnTo>
                      <a:pt x="66" y="84"/>
                    </a:lnTo>
                    <a:lnTo>
                      <a:pt x="70" y="92"/>
                    </a:lnTo>
                    <a:lnTo>
                      <a:pt x="80" y="88"/>
                    </a:lnTo>
                    <a:lnTo>
                      <a:pt x="86" y="92"/>
                    </a:lnTo>
                    <a:lnTo>
                      <a:pt x="92" y="82"/>
                    </a:lnTo>
                    <a:lnTo>
                      <a:pt x="92" y="68"/>
                    </a:lnTo>
                    <a:lnTo>
                      <a:pt x="92" y="56"/>
                    </a:lnTo>
                    <a:lnTo>
                      <a:pt x="84" y="52"/>
                    </a:lnTo>
                    <a:lnTo>
                      <a:pt x="86" y="42"/>
                    </a:lnTo>
                    <a:lnTo>
                      <a:pt x="96"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8" name="Freeform 116"/>
              <p:cNvSpPr>
                <a:spLocks noEditPoints="1"/>
              </p:cNvSpPr>
              <p:nvPr/>
            </p:nvSpPr>
            <p:spPr bwMode="auto">
              <a:xfrm>
                <a:off x="4446117" y="2693998"/>
                <a:ext cx="14884" cy="27642"/>
              </a:xfrm>
              <a:custGeom>
                <a:avLst/>
                <a:gdLst>
                  <a:gd name="T0" fmla="*/ 0 w 14"/>
                  <a:gd name="T1" fmla="*/ 26 h 26"/>
                  <a:gd name="T2" fmla="*/ 2 w 14"/>
                  <a:gd name="T3" fmla="*/ 20 h 26"/>
                  <a:gd name="T4" fmla="*/ 6 w 14"/>
                  <a:gd name="T5" fmla="*/ 20 h 26"/>
                  <a:gd name="T6" fmla="*/ 6 w 14"/>
                  <a:gd name="T7" fmla="*/ 24 h 26"/>
                  <a:gd name="T8" fmla="*/ 0 w 14"/>
                  <a:gd name="T9" fmla="*/ 26 h 26"/>
                  <a:gd name="T10" fmla="*/ 14 w 14"/>
                  <a:gd name="T11" fmla="*/ 2 h 26"/>
                  <a:gd name="T12" fmla="*/ 14 w 14"/>
                  <a:gd name="T13" fmla="*/ 0 h 26"/>
                  <a:gd name="T14" fmla="*/ 12 w 14"/>
                  <a:gd name="T15" fmla="*/ 0 h 26"/>
                  <a:gd name="T16" fmla="*/ 12 w 14"/>
                  <a:gd name="T17" fmla="*/ 4 h 26"/>
                  <a:gd name="T18" fmla="*/ 14 w 14"/>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0" y="26"/>
                    </a:moveTo>
                    <a:lnTo>
                      <a:pt x="2" y="20"/>
                    </a:lnTo>
                    <a:lnTo>
                      <a:pt x="6" y="20"/>
                    </a:lnTo>
                    <a:lnTo>
                      <a:pt x="6" y="24"/>
                    </a:lnTo>
                    <a:lnTo>
                      <a:pt x="0" y="26"/>
                    </a:lnTo>
                    <a:close/>
                    <a:moveTo>
                      <a:pt x="14" y="2"/>
                    </a:moveTo>
                    <a:lnTo>
                      <a:pt x="14" y="0"/>
                    </a:lnTo>
                    <a:lnTo>
                      <a:pt x="12" y="0"/>
                    </a:lnTo>
                    <a:lnTo>
                      <a:pt x="12" y="4"/>
                    </a:lnTo>
                    <a:lnTo>
                      <a:pt x="14"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69" name="Freeform 117"/>
              <p:cNvSpPr>
                <a:spLocks/>
              </p:cNvSpPr>
              <p:nvPr/>
            </p:nvSpPr>
            <p:spPr bwMode="auto">
              <a:xfrm>
                <a:off x="4724671" y="2262347"/>
                <a:ext cx="307259" cy="277490"/>
              </a:xfrm>
              <a:custGeom>
                <a:avLst/>
                <a:gdLst>
                  <a:gd name="T0" fmla="*/ 139 w 144"/>
                  <a:gd name="T1" fmla="*/ 36 h 130"/>
                  <a:gd name="T2" fmla="*/ 135 w 144"/>
                  <a:gd name="T3" fmla="*/ 33 h 130"/>
                  <a:gd name="T4" fmla="*/ 131 w 144"/>
                  <a:gd name="T5" fmla="*/ 26 h 130"/>
                  <a:gd name="T6" fmla="*/ 130 w 144"/>
                  <a:gd name="T7" fmla="*/ 20 h 130"/>
                  <a:gd name="T8" fmla="*/ 129 w 144"/>
                  <a:gd name="T9" fmla="*/ 14 h 130"/>
                  <a:gd name="T10" fmla="*/ 130 w 144"/>
                  <a:gd name="T11" fmla="*/ 9 h 130"/>
                  <a:gd name="T12" fmla="*/ 127 w 144"/>
                  <a:gd name="T13" fmla="*/ 3 h 130"/>
                  <a:gd name="T14" fmla="*/ 103 w 144"/>
                  <a:gd name="T15" fmla="*/ 0 h 130"/>
                  <a:gd name="T16" fmla="*/ 24 w 144"/>
                  <a:gd name="T17" fmla="*/ 0 h 130"/>
                  <a:gd name="T18" fmla="*/ 17 w 144"/>
                  <a:gd name="T19" fmla="*/ 19 h 130"/>
                  <a:gd name="T20" fmla="*/ 17 w 144"/>
                  <a:gd name="T21" fmla="*/ 61 h 130"/>
                  <a:gd name="T22" fmla="*/ 11 w 144"/>
                  <a:gd name="T23" fmla="*/ 61 h 130"/>
                  <a:gd name="T24" fmla="*/ 8 w 144"/>
                  <a:gd name="T25" fmla="*/ 63 h 130"/>
                  <a:gd name="T26" fmla="*/ 6 w 144"/>
                  <a:gd name="T27" fmla="*/ 71 h 130"/>
                  <a:gd name="T28" fmla="*/ 4 w 144"/>
                  <a:gd name="T29" fmla="*/ 77 h 130"/>
                  <a:gd name="T30" fmla="*/ 3 w 144"/>
                  <a:gd name="T31" fmla="*/ 86 h 130"/>
                  <a:gd name="T32" fmla="*/ 1 w 144"/>
                  <a:gd name="T33" fmla="*/ 93 h 130"/>
                  <a:gd name="T34" fmla="*/ 6 w 144"/>
                  <a:gd name="T35" fmla="*/ 95 h 130"/>
                  <a:gd name="T36" fmla="*/ 6 w 144"/>
                  <a:gd name="T37" fmla="*/ 100 h 130"/>
                  <a:gd name="T38" fmla="*/ 9 w 144"/>
                  <a:gd name="T39" fmla="*/ 105 h 130"/>
                  <a:gd name="T40" fmla="*/ 9 w 144"/>
                  <a:gd name="T41" fmla="*/ 110 h 130"/>
                  <a:gd name="T42" fmla="*/ 16 w 144"/>
                  <a:gd name="T43" fmla="*/ 123 h 130"/>
                  <a:gd name="T44" fmla="*/ 16 w 144"/>
                  <a:gd name="T45" fmla="*/ 130 h 130"/>
                  <a:gd name="T46" fmla="*/ 19 w 144"/>
                  <a:gd name="T47" fmla="*/ 130 h 130"/>
                  <a:gd name="T48" fmla="*/ 22 w 144"/>
                  <a:gd name="T49" fmla="*/ 122 h 130"/>
                  <a:gd name="T50" fmla="*/ 25 w 144"/>
                  <a:gd name="T51" fmla="*/ 118 h 130"/>
                  <a:gd name="T52" fmla="*/ 34 w 144"/>
                  <a:gd name="T53" fmla="*/ 114 h 130"/>
                  <a:gd name="T54" fmla="*/ 37 w 144"/>
                  <a:gd name="T55" fmla="*/ 120 h 130"/>
                  <a:gd name="T56" fmla="*/ 40 w 144"/>
                  <a:gd name="T57" fmla="*/ 123 h 130"/>
                  <a:gd name="T58" fmla="*/ 52 w 144"/>
                  <a:gd name="T59" fmla="*/ 122 h 130"/>
                  <a:gd name="T60" fmla="*/ 59 w 144"/>
                  <a:gd name="T61" fmla="*/ 125 h 130"/>
                  <a:gd name="T62" fmla="*/ 64 w 144"/>
                  <a:gd name="T63" fmla="*/ 120 h 130"/>
                  <a:gd name="T64" fmla="*/ 65 w 144"/>
                  <a:gd name="T65" fmla="*/ 117 h 130"/>
                  <a:gd name="T66" fmla="*/ 76 w 144"/>
                  <a:gd name="T67" fmla="*/ 120 h 130"/>
                  <a:gd name="T68" fmla="*/ 86 w 144"/>
                  <a:gd name="T69" fmla="*/ 113 h 130"/>
                  <a:gd name="T70" fmla="*/ 90 w 144"/>
                  <a:gd name="T71" fmla="*/ 107 h 130"/>
                  <a:gd name="T72" fmla="*/ 87 w 144"/>
                  <a:gd name="T73" fmla="*/ 98 h 130"/>
                  <a:gd name="T74" fmla="*/ 93 w 144"/>
                  <a:gd name="T75" fmla="*/ 98 h 130"/>
                  <a:gd name="T76" fmla="*/ 94 w 144"/>
                  <a:gd name="T77" fmla="*/ 96 h 130"/>
                  <a:gd name="T78" fmla="*/ 97 w 144"/>
                  <a:gd name="T79" fmla="*/ 101 h 130"/>
                  <a:gd name="T80" fmla="*/ 98 w 144"/>
                  <a:gd name="T81" fmla="*/ 110 h 130"/>
                  <a:gd name="T82" fmla="*/ 104 w 144"/>
                  <a:gd name="T83" fmla="*/ 119 h 130"/>
                  <a:gd name="T84" fmla="*/ 106 w 144"/>
                  <a:gd name="T85" fmla="*/ 123 h 130"/>
                  <a:gd name="T86" fmla="*/ 106 w 144"/>
                  <a:gd name="T87" fmla="*/ 120 h 130"/>
                  <a:gd name="T88" fmla="*/ 108 w 144"/>
                  <a:gd name="T89" fmla="*/ 113 h 130"/>
                  <a:gd name="T90" fmla="*/ 114 w 144"/>
                  <a:gd name="T91" fmla="*/ 110 h 130"/>
                  <a:gd name="T92" fmla="*/ 114 w 144"/>
                  <a:gd name="T93" fmla="*/ 99 h 130"/>
                  <a:gd name="T94" fmla="*/ 118 w 144"/>
                  <a:gd name="T95" fmla="*/ 91 h 130"/>
                  <a:gd name="T96" fmla="*/ 125 w 144"/>
                  <a:gd name="T97" fmla="*/ 88 h 130"/>
                  <a:gd name="T98" fmla="*/ 125 w 144"/>
                  <a:gd name="T99" fmla="*/ 82 h 130"/>
                  <a:gd name="T100" fmla="*/ 125 w 144"/>
                  <a:gd name="T101" fmla="*/ 66 h 130"/>
                  <a:gd name="T102" fmla="*/ 129 w 144"/>
                  <a:gd name="T103" fmla="*/ 55 h 130"/>
                  <a:gd name="T104" fmla="*/ 129 w 144"/>
                  <a:gd name="T105" fmla="*/ 46 h 130"/>
                  <a:gd name="T106" fmla="*/ 136 w 144"/>
                  <a:gd name="T107" fmla="*/ 42 h 130"/>
                  <a:gd name="T108" fmla="*/ 144 w 144"/>
                  <a:gd name="T109" fmla="*/ 3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130">
                    <a:moveTo>
                      <a:pt x="141" y="37"/>
                    </a:moveTo>
                    <a:cubicBezTo>
                      <a:pt x="139" y="36"/>
                      <a:pt x="139" y="36"/>
                      <a:pt x="139" y="36"/>
                    </a:cubicBezTo>
                    <a:cubicBezTo>
                      <a:pt x="138" y="34"/>
                      <a:pt x="138" y="34"/>
                      <a:pt x="138" y="34"/>
                    </a:cubicBezTo>
                    <a:cubicBezTo>
                      <a:pt x="135" y="33"/>
                      <a:pt x="135" y="33"/>
                      <a:pt x="135" y="33"/>
                    </a:cubicBezTo>
                    <a:cubicBezTo>
                      <a:pt x="133" y="32"/>
                      <a:pt x="133" y="32"/>
                      <a:pt x="133" y="32"/>
                    </a:cubicBezTo>
                    <a:cubicBezTo>
                      <a:pt x="131" y="26"/>
                      <a:pt x="131" y="26"/>
                      <a:pt x="131" y="26"/>
                    </a:cubicBezTo>
                    <a:cubicBezTo>
                      <a:pt x="131" y="22"/>
                      <a:pt x="131" y="22"/>
                      <a:pt x="131" y="22"/>
                    </a:cubicBezTo>
                    <a:cubicBezTo>
                      <a:pt x="130" y="20"/>
                      <a:pt x="130" y="20"/>
                      <a:pt x="130" y="20"/>
                    </a:cubicBezTo>
                    <a:cubicBezTo>
                      <a:pt x="130" y="18"/>
                      <a:pt x="130" y="18"/>
                      <a:pt x="130" y="18"/>
                    </a:cubicBezTo>
                    <a:cubicBezTo>
                      <a:pt x="129" y="14"/>
                      <a:pt x="129" y="14"/>
                      <a:pt x="129" y="14"/>
                    </a:cubicBezTo>
                    <a:cubicBezTo>
                      <a:pt x="130" y="10"/>
                      <a:pt x="130" y="10"/>
                      <a:pt x="130" y="10"/>
                    </a:cubicBezTo>
                    <a:cubicBezTo>
                      <a:pt x="130" y="9"/>
                      <a:pt x="130" y="9"/>
                      <a:pt x="130" y="9"/>
                    </a:cubicBezTo>
                    <a:cubicBezTo>
                      <a:pt x="130" y="7"/>
                      <a:pt x="130" y="7"/>
                      <a:pt x="130" y="7"/>
                    </a:cubicBezTo>
                    <a:cubicBezTo>
                      <a:pt x="127" y="3"/>
                      <a:pt x="127" y="3"/>
                      <a:pt x="127" y="3"/>
                    </a:cubicBezTo>
                    <a:cubicBezTo>
                      <a:pt x="127" y="0"/>
                      <a:pt x="127" y="0"/>
                      <a:pt x="127" y="0"/>
                    </a:cubicBezTo>
                    <a:cubicBezTo>
                      <a:pt x="103" y="0"/>
                      <a:pt x="103" y="0"/>
                      <a:pt x="103" y="0"/>
                    </a:cubicBezTo>
                    <a:cubicBezTo>
                      <a:pt x="94" y="0"/>
                      <a:pt x="94" y="0"/>
                      <a:pt x="94" y="0"/>
                    </a:cubicBezTo>
                    <a:cubicBezTo>
                      <a:pt x="24" y="0"/>
                      <a:pt x="24" y="0"/>
                      <a:pt x="24" y="0"/>
                    </a:cubicBezTo>
                    <a:cubicBezTo>
                      <a:pt x="24" y="19"/>
                      <a:pt x="24" y="19"/>
                      <a:pt x="24" y="19"/>
                    </a:cubicBezTo>
                    <a:cubicBezTo>
                      <a:pt x="17" y="19"/>
                      <a:pt x="17" y="19"/>
                      <a:pt x="17" y="19"/>
                    </a:cubicBezTo>
                    <a:cubicBezTo>
                      <a:pt x="17" y="24"/>
                      <a:pt x="17" y="24"/>
                      <a:pt x="17" y="24"/>
                    </a:cubicBezTo>
                    <a:cubicBezTo>
                      <a:pt x="17" y="61"/>
                      <a:pt x="17" y="61"/>
                      <a:pt x="17" y="61"/>
                    </a:cubicBezTo>
                    <a:cubicBezTo>
                      <a:pt x="13" y="60"/>
                      <a:pt x="13" y="60"/>
                      <a:pt x="13" y="60"/>
                    </a:cubicBezTo>
                    <a:cubicBezTo>
                      <a:pt x="11" y="61"/>
                      <a:pt x="11" y="61"/>
                      <a:pt x="11" y="61"/>
                    </a:cubicBezTo>
                    <a:cubicBezTo>
                      <a:pt x="9" y="62"/>
                      <a:pt x="9" y="62"/>
                      <a:pt x="9" y="62"/>
                    </a:cubicBezTo>
                    <a:cubicBezTo>
                      <a:pt x="8" y="63"/>
                      <a:pt x="8" y="63"/>
                      <a:pt x="8" y="63"/>
                    </a:cubicBezTo>
                    <a:cubicBezTo>
                      <a:pt x="9" y="67"/>
                      <a:pt x="9" y="67"/>
                      <a:pt x="9" y="67"/>
                    </a:cubicBezTo>
                    <a:cubicBezTo>
                      <a:pt x="6" y="71"/>
                      <a:pt x="6" y="71"/>
                      <a:pt x="6" y="71"/>
                    </a:cubicBezTo>
                    <a:cubicBezTo>
                      <a:pt x="3" y="74"/>
                      <a:pt x="3" y="74"/>
                      <a:pt x="3" y="74"/>
                    </a:cubicBezTo>
                    <a:cubicBezTo>
                      <a:pt x="4" y="77"/>
                      <a:pt x="4" y="77"/>
                      <a:pt x="4" y="77"/>
                    </a:cubicBezTo>
                    <a:cubicBezTo>
                      <a:pt x="2" y="81"/>
                      <a:pt x="2" y="81"/>
                      <a:pt x="2" y="81"/>
                    </a:cubicBezTo>
                    <a:cubicBezTo>
                      <a:pt x="3" y="86"/>
                      <a:pt x="3" y="86"/>
                      <a:pt x="3" y="86"/>
                    </a:cubicBezTo>
                    <a:cubicBezTo>
                      <a:pt x="0" y="90"/>
                      <a:pt x="0" y="90"/>
                      <a:pt x="0" y="90"/>
                    </a:cubicBezTo>
                    <a:cubicBezTo>
                      <a:pt x="1" y="93"/>
                      <a:pt x="1" y="93"/>
                      <a:pt x="1" y="93"/>
                    </a:cubicBezTo>
                    <a:cubicBezTo>
                      <a:pt x="4" y="92"/>
                      <a:pt x="4" y="92"/>
                      <a:pt x="4" y="92"/>
                    </a:cubicBezTo>
                    <a:cubicBezTo>
                      <a:pt x="6" y="95"/>
                      <a:pt x="6" y="95"/>
                      <a:pt x="6" y="95"/>
                    </a:cubicBezTo>
                    <a:cubicBezTo>
                      <a:pt x="5" y="98"/>
                      <a:pt x="5" y="98"/>
                      <a:pt x="5" y="98"/>
                    </a:cubicBezTo>
                    <a:cubicBezTo>
                      <a:pt x="6" y="100"/>
                      <a:pt x="6" y="100"/>
                      <a:pt x="6" y="100"/>
                    </a:cubicBezTo>
                    <a:cubicBezTo>
                      <a:pt x="6" y="102"/>
                      <a:pt x="6" y="102"/>
                      <a:pt x="6" y="102"/>
                    </a:cubicBezTo>
                    <a:cubicBezTo>
                      <a:pt x="9" y="105"/>
                      <a:pt x="9" y="105"/>
                      <a:pt x="9" y="105"/>
                    </a:cubicBezTo>
                    <a:cubicBezTo>
                      <a:pt x="8" y="108"/>
                      <a:pt x="8" y="108"/>
                      <a:pt x="8" y="108"/>
                    </a:cubicBezTo>
                    <a:cubicBezTo>
                      <a:pt x="9" y="110"/>
                      <a:pt x="9" y="110"/>
                      <a:pt x="9" y="110"/>
                    </a:cubicBezTo>
                    <a:cubicBezTo>
                      <a:pt x="15" y="116"/>
                      <a:pt x="15" y="116"/>
                      <a:pt x="15" y="116"/>
                    </a:cubicBezTo>
                    <a:cubicBezTo>
                      <a:pt x="16" y="123"/>
                      <a:pt x="16" y="123"/>
                      <a:pt x="16" y="123"/>
                    </a:cubicBezTo>
                    <a:cubicBezTo>
                      <a:pt x="14" y="126"/>
                      <a:pt x="14" y="126"/>
                      <a:pt x="14" y="126"/>
                    </a:cubicBezTo>
                    <a:cubicBezTo>
                      <a:pt x="16" y="130"/>
                      <a:pt x="16" y="130"/>
                      <a:pt x="16" y="130"/>
                    </a:cubicBezTo>
                    <a:cubicBezTo>
                      <a:pt x="19" y="130"/>
                      <a:pt x="19" y="130"/>
                      <a:pt x="19" y="130"/>
                    </a:cubicBezTo>
                    <a:cubicBezTo>
                      <a:pt x="19" y="130"/>
                      <a:pt x="19" y="130"/>
                      <a:pt x="19" y="130"/>
                    </a:cubicBezTo>
                    <a:cubicBezTo>
                      <a:pt x="21" y="128"/>
                      <a:pt x="21" y="128"/>
                      <a:pt x="21" y="128"/>
                    </a:cubicBezTo>
                    <a:cubicBezTo>
                      <a:pt x="22" y="122"/>
                      <a:pt x="22" y="122"/>
                      <a:pt x="22" y="122"/>
                    </a:cubicBezTo>
                    <a:cubicBezTo>
                      <a:pt x="23" y="119"/>
                      <a:pt x="23" y="119"/>
                      <a:pt x="23" y="119"/>
                    </a:cubicBezTo>
                    <a:cubicBezTo>
                      <a:pt x="25" y="118"/>
                      <a:pt x="25" y="118"/>
                      <a:pt x="25" y="118"/>
                    </a:cubicBezTo>
                    <a:cubicBezTo>
                      <a:pt x="26" y="115"/>
                      <a:pt x="26" y="115"/>
                      <a:pt x="26" y="115"/>
                    </a:cubicBezTo>
                    <a:cubicBezTo>
                      <a:pt x="34" y="114"/>
                      <a:pt x="34" y="114"/>
                      <a:pt x="34" y="114"/>
                    </a:cubicBezTo>
                    <a:cubicBezTo>
                      <a:pt x="34" y="118"/>
                      <a:pt x="34" y="118"/>
                      <a:pt x="34" y="118"/>
                    </a:cubicBezTo>
                    <a:cubicBezTo>
                      <a:pt x="37" y="120"/>
                      <a:pt x="37" y="120"/>
                      <a:pt x="37" y="120"/>
                    </a:cubicBezTo>
                    <a:cubicBezTo>
                      <a:pt x="37" y="120"/>
                      <a:pt x="37" y="122"/>
                      <a:pt x="38" y="123"/>
                    </a:cubicBezTo>
                    <a:cubicBezTo>
                      <a:pt x="38" y="123"/>
                      <a:pt x="39" y="124"/>
                      <a:pt x="40" y="123"/>
                    </a:cubicBezTo>
                    <a:cubicBezTo>
                      <a:pt x="41" y="123"/>
                      <a:pt x="43" y="122"/>
                      <a:pt x="45" y="122"/>
                    </a:cubicBezTo>
                    <a:cubicBezTo>
                      <a:pt x="47" y="122"/>
                      <a:pt x="52" y="122"/>
                      <a:pt x="52" y="122"/>
                    </a:cubicBezTo>
                    <a:cubicBezTo>
                      <a:pt x="53" y="125"/>
                      <a:pt x="53" y="125"/>
                      <a:pt x="53" y="125"/>
                    </a:cubicBezTo>
                    <a:cubicBezTo>
                      <a:pt x="59" y="125"/>
                      <a:pt x="59" y="125"/>
                      <a:pt x="59" y="125"/>
                    </a:cubicBezTo>
                    <a:cubicBezTo>
                      <a:pt x="61" y="121"/>
                      <a:pt x="61" y="121"/>
                      <a:pt x="61" y="121"/>
                    </a:cubicBezTo>
                    <a:cubicBezTo>
                      <a:pt x="64" y="120"/>
                      <a:pt x="64" y="120"/>
                      <a:pt x="64" y="120"/>
                    </a:cubicBezTo>
                    <a:cubicBezTo>
                      <a:pt x="65" y="119"/>
                      <a:pt x="65" y="119"/>
                      <a:pt x="65" y="119"/>
                    </a:cubicBezTo>
                    <a:cubicBezTo>
                      <a:pt x="65" y="117"/>
                      <a:pt x="65" y="117"/>
                      <a:pt x="65" y="117"/>
                    </a:cubicBezTo>
                    <a:cubicBezTo>
                      <a:pt x="69" y="115"/>
                      <a:pt x="69" y="115"/>
                      <a:pt x="69" y="115"/>
                    </a:cubicBezTo>
                    <a:cubicBezTo>
                      <a:pt x="76" y="120"/>
                      <a:pt x="76" y="120"/>
                      <a:pt x="76" y="120"/>
                    </a:cubicBezTo>
                    <a:cubicBezTo>
                      <a:pt x="81" y="121"/>
                      <a:pt x="81" y="121"/>
                      <a:pt x="81" y="121"/>
                    </a:cubicBezTo>
                    <a:cubicBezTo>
                      <a:pt x="86" y="113"/>
                      <a:pt x="86" y="113"/>
                      <a:pt x="86" y="113"/>
                    </a:cubicBezTo>
                    <a:cubicBezTo>
                      <a:pt x="86" y="111"/>
                      <a:pt x="86" y="111"/>
                      <a:pt x="86" y="111"/>
                    </a:cubicBezTo>
                    <a:cubicBezTo>
                      <a:pt x="90" y="107"/>
                      <a:pt x="90" y="107"/>
                      <a:pt x="90" y="107"/>
                    </a:cubicBezTo>
                    <a:cubicBezTo>
                      <a:pt x="89" y="101"/>
                      <a:pt x="89" y="101"/>
                      <a:pt x="89" y="101"/>
                    </a:cubicBezTo>
                    <a:cubicBezTo>
                      <a:pt x="87" y="98"/>
                      <a:pt x="87" y="98"/>
                      <a:pt x="87" y="98"/>
                    </a:cubicBezTo>
                    <a:cubicBezTo>
                      <a:pt x="87" y="98"/>
                      <a:pt x="90" y="98"/>
                      <a:pt x="90" y="98"/>
                    </a:cubicBezTo>
                    <a:cubicBezTo>
                      <a:pt x="91" y="98"/>
                      <a:pt x="93" y="98"/>
                      <a:pt x="93" y="98"/>
                    </a:cubicBezTo>
                    <a:cubicBezTo>
                      <a:pt x="93" y="98"/>
                      <a:pt x="93" y="96"/>
                      <a:pt x="93" y="96"/>
                    </a:cubicBezTo>
                    <a:cubicBezTo>
                      <a:pt x="93" y="96"/>
                      <a:pt x="93" y="96"/>
                      <a:pt x="94" y="96"/>
                    </a:cubicBezTo>
                    <a:cubicBezTo>
                      <a:pt x="94" y="96"/>
                      <a:pt x="98" y="96"/>
                      <a:pt x="98" y="96"/>
                    </a:cubicBezTo>
                    <a:cubicBezTo>
                      <a:pt x="98" y="96"/>
                      <a:pt x="97" y="100"/>
                      <a:pt x="97" y="101"/>
                    </a:cubicBezTo>
                    <a:cubicBezTo>
                      <a:pt x="96" y="103"/>
                      <a:pt x="97" y="102"/>
                      <a:pt x="97" y="102"/>
                    </a:cubicBezTo>
                    <a:cubicBezTo>
                      <a:pt x="98" y="110"/>
                      <a:pt x="98" y="110"/>
                      <a:pt x="98" y="110"/>
                    </a:cubicBezTo>
                    <a:cubicBezTo>
                      <a:pt x="103" y="115"/>
                      <a:pt x="103" y="115"/>
                      <a:pt x="103" y="115"/>
                    </a:cubicBezTo>
                    <a:cubicBezTo>
                      <a:pt x="103" y="115"/>
                      <a:pt x="105" y="117"/>
                      <a:pt x="104" y="119"/>
                    </a:cubicBezTo>
                    <a:cubicBezTo>
                      <a:pt x="104" y="121"/>
                      <a:pt x="104" y="122"/>
                      <a:pt x="104" y="122"/>
                    </a:cubicBezTo>
                    <a:cubicBezTo>
                      <a:pt x="105" y="122"/>
                      <a:pt x="106" y="123"/>
                      <a:pt x="106" y="123"/>
                    </a:cubicBezTo>
                    <a:cubicBezTo>
                      <a:pt x="107" y="123"/>
                      <a:pt x="107" y="123"/>
                      <a:pt x="107" y="123"/>
                    </a:cubicBezTo>
                    <a:cubicBezTo>
                      <a:pt x="106" y="120"/>
                      <a:pt x="106" y="120"/>
                      <a:pt x="106" y="120"/>
                    </a:cubicBezTo>
                    <a:cubicBezTo>
                      <a:pt x="109" y="115"/>
                      <a:pt x="109" y="115"/>
                      <a:pt x="109" y="115"/>
                    </a:cubicBezTo>
                    <a:cubicBezTo>
                      <a:pt x="108" y="113"/>
                      <a:pt x="108" y="113"/>
                      <a:pt x="108" y="113"/>
                    </a:cubicBezTo>
                    <a:cubicBezTo>
                      <a:pt x="109" y="110"/>
                      <a:pt x="109" y="110"/>
                      <a:pt x="109" y="110"/>
                    </a:cubicBezTo>
                    <a:cubicBezTo>
                      <a:pt x="114" y="110"/>
                      <a:pt x="114" y="110"/>
                      <a:pt x="114" y="110"/>
                    </a:cubicBezTo>
                    <a:cubicBezTo>
                      <a:pt x="114" y="104"/>
                      <a:pt x="114" y="104"/>
                      <a:pt x="114" y="104"/>
                    </a:cubicBezTo>
                    <a:cubicBezTo>
                      <a:pt x="114" y="99"/>
                      <a:pt x="114" y="99"/>
                      <a:pt x="114" y="99"/>
                    </a:cubicBezTo>
                    <a:cubicBezTo>
                      <a:pt x="117" y="96"/>
                      <a:pt x="117" y="96"/>
                      <a:pt x="117" y="96"/>
                    </a:cubicBezTo>
                    <a:cubicBezTo>
                      <a:pt x="118" y="91"/>
                      <a:pt x="118" y="91"/>
                      <a:pt x="118" y="91"/>
                    </a:cubicBezTo>
                    <a:cubicBezTo>
                      <a:pt x="122" y="90"/>
                      <a:pt x="122" y="90"/>
                      <a:pt x="122" y="90"/>
                    </a:cubicBezTo>
                    <a:cubicBezTo>
                      <a:pt x="125" y="88"/>
                      <a:pt x="125" y="88"/>
                      <a:pt x="125" y="88"/>
                    </a:cubicBezTo>
                    <a:cubicBezTo>
                      <a:pt x="124" y="86"/>
                      <a:pt x="124" y="86"/>
                      <a:pt x="124" y="86"/>
                    </a:cubicBezTo>
                    <a:cubicBezTo>
                      <a:pt x="125" y="82"/>
                      <a:pt x="125" y="82"/>
                      <a:pt x="125" y="82"/>
                    </a:cubicBezTo>
                    <a:cubicBezTo>
                      <a:pt x="127" y="75"/>
                      <a:pt x="127" y="75"/>
                      <a:pt x="127" y="75"/>
                    </a:cubicBezTo>
                    <a:cubicBezTo>
                      <a:pt x="125" y="66"/>
                      <a:pt x="125" y="66"/>
                      <a:pt x="125" y="66"/>
                    </a:cubicBezTo>
                    <a:cubicBezTo>
                      <a:pt x="128" y="60"/>
                      <a:pt x="128" y="60"/>
                      <a:pt x="128" y="60"/>
                    </a:cubicBezTo>
                    <a:cubicBezTo>
                      <a:pt x="129" y="55"/>
                      <a:pt x="129" y="55"/>
                      <a:pt x="129" y="55"/>
                    </a:cubicBezTo>
                    <a:cubicBezTo>
                      <a:pt x="127" y="53"/>
                      <a:pt x="127" y="53"/>
                      <a:pt x="127" y="53"/>
                    </a:cubicBezTo>
                    <a:cubicBezTo>
                      <a:pt x="129" y="46"/>
                      <a:pt x="129" y="46"/>
                      <a:pt x="129" y="46"/>
                    </a:cubicBezTo>
                    <a:cubicBezTo>
                      <a:pt x="133" y="46"/>
                      <a:pt x="133" y="46"/>
                      <a:pt x="133" y="46"/>
                    </a:cubicBezTo>
                    <a:cubicBezTo>
                      <a:pt x="136" y="42"/>
                      <a:pt x="136" y="42"/>
                      <a:pt x="136" y="42"/>
                    </a:cubicBezTo>
                    <a:cubicBezTo>
                      <a:pt x="138" y="42"/>
                      <a:pt x="138" y="42"/>
                      <a:pt x="138" y="42"/>
                    </a:cubicBezTo>
                    <a:cubicBezTo>
                      <a:pt x="144" y="39"/>
                      <a:pt x="144" y="39"/>
                      <a:pt x="144" y="39"/>
                    </a:cubicBezTo>
                    <a:lnTo>
                      <a:pt x="141" y="3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0" name="Freeform 118"/>
              <p:cNvSpPr>
                <a:spLocks/>
              </p:cNvSpPr>
              <p:nvPr/>
            </p:nvSpPr>
            <p:spPr bwMode="auto">
              <a:xfrm>
                <a:off x="4526919" y="2647218"/>
                <a:ext cx="140340" cy="178615"/>
              </a:xfrm>
              <a:custGeom>
                <a:avLst/>
                <a:gdLst>
                  <a:gd name="T0" fmla="*/ 24 w 132"/>
                  <a:gd name="T1" fmla="*/ 164 h 168"/>
                  <a:gd name="T2" fmla="*/ 30 w 132"/>
                  <a:gd name="T3" fmla="*/ 158 h 168"/>
                  <a:gd name="T4" fmla="*/ 42 w 132"/>
                  <a:gd name="T5" fmla="*/ 166 h 168"/>
                  <a:gd name="T6" fmla="*/ 46 w 132"/>
                  <a:gd name="T7" fmla="*/ 160 h 168"/>
                  <a:gd name="T8" fmla="*/ 60 w 132"/>
                  <a:gd name="T9" fmla="*/ 160 h 168"/>
                  <a:gd name="T10" fmla="*/ 62 w 132"/>
                  <a:gd name="T11" fmla="*/ 166 h 168"/>
                  <a:gd name="T12" fmla="*/ 74 w 132"/>
                  <a:gd name="T13" fmla="*/ 154 h 168"/>
                  <a:gd name="T14" fmla="*/ 90 w 132"/>
                  <a:gd name="T15" fmla="*/ 136 h 168"/>
                  <a:gd name="T16" fmla="*/ 90 w 132"/>
                  <a:gd name="T17" fmla="*/ 116 h 168"/>
                  <a:gd name="T18" fmla="*/ 100 w 132"/>
                  <a:gd name="T19" fmla="*/ 96 h 168"/>
                  <a:gd name="T20" fmla="*/ 118 w 132"/>
                  <a:gd name="T21" fmla="*/ 80 h 168"/>
                  <a:gd name="T22" fmla="*/ 120 w 132"/>
                  <a:gd name="T23" fmla="*/ 60 h 168"/>
                  <a:gd name="T24" fmla="*/ 122 w 132"/>
                  <a:gd name="T25" fmla="*/ 34 h 168"/>
                  <a:gd name="T26" fmla="*/ 132 w 132"/>
                  <a:gd name="T27" fmla="*/ 10 h 168"/>
                  <a:gd name="T28" fmla="*/ 120 w 132"/>
                  <a:gd name="T29" fmla="*/ 2 h 168"/>
                  <a:gd name="T30" fmla="*/ 106 w 132"/>
                  <a:gd name="T31" fmla="*/ 2 h 168"/>
                  <a:gd name="T32" fmla="*/ 96 w 132"/>
                  <a:gd name="T33" fmla="*/ 2 h 168"/>
                  <a:gd name="T34" fmla="*/ 90 w 132"/>
                  <a:gd name="T35" fmla="*/ 22 h 168"/>
                  <a:gd name="T36" fmla="*/ 90 w 132"/>
                  <a:gd name="T37" fmla="*/ 36 h 168"/>
                  <a:gd name="T38" fmla="*/ 80 w 132"/>
                  <a:gd name="T39" fmla="*/ 34 h 168"/>
                  <a:gd name="T40" fmla="*/ 62 w 132"/>
                  <a:gd name="T41" fmla="*/ 30 h 168"/>
                  <a:gd name="T42" fmla="*/ 38 w 132"/>
                  <a:gd name="T43" fmla="*/ 36 h 168"/>
                  <a:gd name="T44" fmla="*/ 50 w 132"/>
                  <a:gd name="T45" fmla="*/ 44 h 168"/>
                  <a:gd name="T46" fmla="*/ 58 w 132"/>
                  <a:gd name="T47" fmla="*/ 60 h 168"/>
                  <a:gd name="T48" fmla="*/ 46 w 132"/>
                  <a:gd name="T49" fmla="*/ 78 h 168"/>
                  <a:gd name="T50" fmla="*/ 54 w 132"/>
                  <a:gd name="T51" fmla="*/ 94 h 168"/>
                  <a:gd name="T52" fmla="*/ 48 w 132"/>
                  <a:gd name="T53" fmla="*/ 118 h 168"/>
                  <a:gd name="T54" fmla="*/ 32 w 132"/>
                  <a:gd name="T55" fmla="*/ 118 h 168"/>
                  <a:gd name="T56" fmla="*/ 24 w 132"/>
                  <a:gd name="T57" fmla="*/ 110 h 168"/>
                  <a:gd name="T58" fmla="*/ 16 w 132"/>
                  <a:gd name="T59" fmla="*/ 114 h 168"/>
                  <a:gd name="T60" fmla="*/ 6 w 132"/>
                  <a:gd name="T61" fmla="*/ 116 h 168"/>
                  <a:gd name="T62" fmla="*/ 6 w 132"/>
                  <a:gd name="T63" fmla="*/ 126 h 168"/>
                  <a:gd name="T64" fmla="*/ 14 w 132"/>
                  <a:gd name="T65" fmla="*/ 144 h 168"/>
                  <a:gd name="T66" fmla="*/ 6 w 132"/>
                  <a:gd name="T67" fmla="*/ 142 h 168"/>
                  <a:gd name="T68" fmla="*/ 0 w 132"/>
                  <a:gd name="T69" fmla="*/ 148 h 168"/>
                  <a:gd name="T70" fmla="*/ 14 w 132"/>
                  <a:gd name="T71" fmla="*/ 168 h 168"/>
                  <a:gd name="T72" fmla="*/ 24 w 132"/>
                  <a:gd name="T73" fmla="*/ 16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68">
                    <a:moveTo>
                      <a:pt x="24" y="166"/>
                    </a:moveTo>
                    <a:lnTo>
                      <a:pt x="24" y="164"/>
                    </a:lnTo>
                    <a:lnTo>
                      <a:pt x="26" y="162"/>
                    </a:lnTo>
                    <a:lnTo>
                      <a:pt x="30" y="158"/>
                    </a:lnTo>
                    <a:lnTo>
                      <a:pt x="36" y="162"/>
                    </a:lnTo>
                    <a:lnTo>
                      <a:pt x="42" y="166"/>
                    </a:lnTo>
                    <a:lnTo>
                      <a:pt x="46" y="164"/>
                    </a:lnTo>
                    <a:lnTo>
                      <a:pt x="46" y="160"/>
                    </a:lnTo>
                    <a:lnTo>
                      <a:pt x="58" y="158"/>
                    </a:lnTo>
                    <a:lnTo>
                      <a:pt x="60" y="160"/>
                    </a:lnTo>
                    <a:lnTo>
                      <a:pt x="58" y="164"/>
                    </a:lnTo>
                    <a:lnTo>
                      <a:pt x="62" y="166"/>
                    </a:lnTo>
                    <a:lnTo>
                      <a:pt x="68" y="160"/>
                    </a:lnTo>
                    <a:lnTo>
                      <a:pt x="74" y="154"/>
                    </a:lnTo>
                    <a:lnTo>
                      <a:pt x="86" y="146"/>
                    </a:lnTo>
                    <a:lnTo>
                      <a:pt x="90" y="136"/>
                    </a:lnTo>
                    <a:lnTo>
                      <a:pt x="90" y="120"/>
                    </a:lnTo>
                    <a:lnTo>
                      <a:pt x="90" y="116"/>
                    </a:lnTo>
                    <a:lnTo>
                      <a:pt x="96" y="108"/>
                    </a:lnTo>
                    <a:lnTo>
                      <a:pt x="100" y="96"/>
                    </a:lnTo>
                    <a:lnTo>
                      <a:pt x="112" y="90"/>
                    </a:lnTo>
                    <a:lnTo>
                      <a:pt x="118" y="80"/>
                    </a:lnTo>
                    <a:lnTo>
                      <a:pt x="118" y="68"/>
                    </a:lnTo>
                    <a:lnTo>
                      <a:pt x="120" y="60"/>
                    </a:lnTo>
                    <a:lnTo>
                      <a:pt x="118" y="46"/>
                    </a:lnTo>
                    <a:lnTo>
                      <a:pt x="122" y="34"/>
                    </a:lnTo>
                    <a:lnTo>
                      <a:pt x="122" y="28"/>
                    </a:lnTo>
                    <a:lnTo>
                      <a:pt x="132" y="10"/>
                    </a:lnTo>
                    <a:lnTo>
                      <a:pt x="130" y="0"/>
                    </a:lnTo>
                    <a:lnTo>
                      <a:pt x="120" y="2"/>
                    </a:lnTo>
                    <a:lnTo>
                      <a:pt x="112" y="0"/>
                    </a:lnTo>
                    <a:lnTo>
                      <a:pt x="106" y="2"/>
                    </a:lnTo>
                    <a:lnTo>
                      <a:pt x="100" y="2"/>
                    </a:lnTo>
                    <a:lnTo>
                      <a:pt x="96" y="2"/>
                    </a:lnTo>
                    <a:lnTo>
                      <a:pt x="94" y="14"/>
                    </a:lnTo>
                    <a:lnTo>
                      <a:pt x="90" y="22"/>
                    </a:lnTo>
                    <a:lnTo>
                      <a:pt x="88" y="30"/>
                    </a:lnTo>
                    <a:lnTo>
                      <a:pt x="90" y="36"/>
                    </a:lnTo>
                    <a:lnTo>
                      <a:pt x="86" y="38"/>
                    </a:lnTo>
                    <a:lnTo>
                      <a:pt x="80" y="34"/>
                    </a:lnTo>
                    <a:lnTo>
                      <a:pt x="68" y="34"/>
                    </a:lnTo>
                    <a:lnTo>
                      <a:pt x="62" y="30"/>
                    </a:lnTo>
                    <a:lnTo>
                      <a:pt x="42" y="28"/>
                    </a:lnTo>
                    <a:lnTo>
                      <a:pt x="38" y="36"/>
                    </a:lnTo>
                    <a:lnTo>
                      <a:pt x="42" y="46"/>
                    </a:lnTo>
                    <a:lnTo>
                      <a:pt x="50" y="44"/>
                    </a:lnTo>
                    <a:lnTo>
                      <a:pt x="58" y="46"/>
                    </a:lnTo>
                    <a:lnTo>
                      <a:pt x="58" y="60"/>
                    </a:lnTo>
                    <a:lnTo>
                      <a:pt x="48" y="68"/>
                    </a:lnTo>
                    <a:lnTo>
                      <a:pt x="46" y="78"/>
                    </a:lnTo>
                    <a:lnTo>
                      <a:pt x="54" y="82"/>
                    </a:lnTo>
                    <a:lnTo>
                      <a:pt x="54" y="94"/>
                    </a:lnTo>
                    <a:lnTo>
                      <a:pt x="54" y="108"/>
                    </a:lnTo>
                    <a:lnTo>
                      <a:pt x="48" y="118"/>
                    </a:lnTo>
                    <a:lnTo>
                      <a:pt x="42" y="114"/>
                    </a:lnTo>
                    <a:lnTo>
                      <a:pt x="32" y="118"/>
                    </a:lnTo>
                    <a:lnTo>
                      <a:pt x="28" y="110"/>
                    </a:lnTo>
                    <a:lnTo>
                      <a:pt x="24" y="110"/>
                    </a:lnTo>
                    <a:lnTo>
                      <a:pt x="22" y="118"/>
                    </a:lnTo>
                    <a:lnTo>
                      <a:pt x="16" y="114"/>
                    </a:lnTo>
                    <a:lnTo>
                      <a:pt x="14" y="118"/>
                    </a:lnTo>
                    <a:lnTo>
                      <a:pt x="6" y="116"/>
                    </a:lnTo>
                    <a:lnTo>
                      <a:pt x="4" y="122"/>
                    </a:lnTo>
                    <a:lnTo>
                      <a:pt x="6" y="126"/>
                    </a:lnTo>
                    <a:lnTo>
                      <a:pt x="14" y="130"/>
                    </a:lnTo>
                    <a:lnTo>
                      <a:pt x="14" y="144"/>
                    </a:lnTo>
                    <a:lnTo>
                      <a:pt x="10" y="144"/>
                    </a:lnTo>
                    <a:lnTo>
                      <a:pt x="6" y="142"/>
                    </a:lnTo>
                    <a:lnTo>
                      <a:pt x="4" y="142"/>
                    </a:lnTo>
                    <a:lnTo>
                      <a:pt x="0" y="148"/>
                    </a:lnTo>
                    <a:lnTo>
                      <a:pt x="8" y="158"/>
                    </a:lnTo>
                    <a:lnTo>
                      <a:pt x="14" y="168"/>
                    </a:lnTo>
                    <a:lnTo>
                      <a:pt x="20" y="166"/>
                    </a:lnTo>
                    <a:lnTo>
                      <a:pt x="24" y="1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1" name="Freeform 119"/>
              <p:cNvSpPr>
                <a:spLocks/>
              </p:cNvSpPr>
              <p:nvPr/>
            </p:nvSpPr>
            <p:spPr bwMode="auto">
              <a:xfrm>
                <a:off x="4588583" y="2493057"/>
                <a:ext cx="240279" cy="177552"/>
              </a:xfrm>
              <a:custGeom>
                <a:avLst/>
                <a:gdLst>
                  <a:gd name="T0" fmla="*/ 128 w 226"/>
                  <a:gd name="T1" fmla="*/ 12 h 167"/>
                  <a:gd name="T2" fmla="*/ 114 w 226"/>
                  <a:gd name="T3" fmla="*/ 24 h 167"/>
                  <a:gd name="T4" fmla="*/ 102 w 226"/>
                  <a:gd name="T5" fmla="*/ 36 h 167"/>
                  <a:gd name="T6" fmla="*/ 78 w 226"/>
                  <a:gd name="T7" fmla="*/ 42 h 167"/>
                  <a:gd name="T8" fmla="*/ 74 w 226"/>
                  <a:gd name="T9" fmla="*/ 52 h 167"/>
                  <a:gd name="T10" fmla="*/ 54 w 226"/>
                  <a:gd name="T11" fmla="*/ 60 h 167"/>
                  <a:gd name="T12" fmla="*/ 40 w 226"/>
                  <a:gd name="T13" fmla="*/ 64 h 167"/>
                  <a:gd name="T14" fmla="*/ 38 w 226"/>
                  <a:gd name="T15" fmla="*/ 60 h 167"/>
                  <a:gd name="T16" fmla="*/ 20 w 226"/>
                  <a:gd name="T17" fmla="*/ 66 h 167"/>
                  <a:gd name="T18" fmla="*/ 4 w 226"/>
                  <a:gd name="T19" fmla="*/ 96 h 167"/>
                  <a:gd name="T20" fmla="*/ 2 w 226"/>
                  <a:gd name="T21" fmla="*/ 104 h 167"/>
                  <a:gd name="T22" fmla="*/ 4 w 226"/>
                  <a:gd name="T23" fmla="*/ 129 h 167"/>
                  <a:gd name="T24" fmla="*/ 16 w 226"/>
                  <a:gd name="T25" fmla="*/ 143 h 167"/>
                  <a:gd name="T26" fmla="*/ 32 w 226"/>
                  <a:gd name="T27" fmla="*/ 167 h 167"/>
                  <a:gd name="T28" fmla="*/ 38 w 226"/>
                  <a:gd name="T29" fmla="*/ 147 h 167"/>
                  <a:gd name="T30" fmla="*/ 48 w 226"/>
                  <a:gd name="T31" fmla="*/ 147 h 167"/>
                  <a:gd name="T32" fmla="*/ 62 w 226"/>
                  <a:gd name="T33" fmla="*/ 147 h 167"/>
                  <a:gd name="T34" fmla="*/ 72 w 226"/>
                  <a:gd name="T35" fmla="*/ 135 h 167"/>
                  <a:gd name="T36" fmla="*/ 92 w 226"/>
                  <a:gd name="T37" fmla="*/ 117 h 167"/>
                  <a:gd name="T38" fmla="*/ 106 w 226"/>
                  <a:gd name="T39" fmla="*/ 125 h 167"/>
                  <a:gd name="T40" fmla="*/ 136 w 226"/>
                  <a:gd name="T41" fmla="*/ 135 h 167"/>
                  <a:gd name="T42" fmla="*/ 142 w 226"/>
                  <a:gd name="T43" fmla="*/ 129 h 167"/>
                  <a:gd name="T44" fmla="*/ 156 w 226"/>
                  <a:gd name="T45" fmla="*/ 125 h 167"/>
                  <a:gd name="T46" fmla="*/ 176 w 226"/>
                  <a:gd name="T47" fmla="*/ 115 h 167"/>
                  <a:gd name="T48" fmla="*/ 190 w 226"/>
                  <a:gd name="T49" fmla="*/ 119 h 167"/>
                  <a:gd name="T50" fmla="*/ 206 w 226"/>
                  <a:gd name="T51" fmla="*/ 117 h 167"/>
                  <a:gd name="T52" fmla="*/ 220 w 226"/>
                  <a:gd name="T53" fmla="*/ 115 h 167"/>
                  <a:gd name="T54" fmla="*/ 226 w 226"/>
                  <a:gd name="T55" fmla="*/ 110 h 167"/>
                  <a:gd name="T56" fmla="*/ 214 w 226"/>
                  <a:gd name="T57" fmla="*/ 96 h 167"/>
                  <a:gd name="T58" fmla="*/ 212 w 226"/>
                  <a:gd name="T59" fmla="*/ 86 h 167"/>
                  <a:gd name="T60" fmla="*/ 194 w 226"/>
                  <a:gd name="T61" fmla="*/ 74 h 167"/>
                  <a:gd name="T62" fmla="*/ 188 w 226"/>
                  <a:gd name="T63" fmla="*/ 62 h 167"/>
                  <a:gd name="T64" fmla="*/ 174 w 226"/>
                  <a:gd name="T65" fmla="*/ 54 h 167"/>
                  <a:gd name="T66" fmla="*/ 160 w 226"/>
                  <a:gd name="T67" fmla="*/ 44 h 167"/>
                  <a:gd name="T68" fmla="*/ 160 w 226"/>
                  <a:gd name="T69" fmla="*/ 30 h 167"/>
                  <a:gd name="T70" fmla="*/ 146 w 226"/>
                  <a:gd name="T71" fmla="*/ 4 h 167"/>
                  <a:gd name="T72" fmla="*/ 136 w 226"/>
                  <a:gd name="T7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167">
                    <a:moveTo>
                      <a:pt x="128" y="6"/>
                    </a:moveTo>
                    <a:lnTo>
                      <a:pt x="128" y="12"/>
                    </a:lnTo>
                    <a:lnTo>
                      <a:pt x="120" y="20"/>
                    </a:lnTo>
                    <a:lnTo>
                      <a:pt x="114" y="24"/>
                    </a:lnTo>
                    <a:lnTo>
                      <a:pt x="114" y="28"/>
                    </a:lnTo>
                    <a:lnTo>
                      <a:pt x="102" y="36"/>
                    </a:lnTo>
                    <a:lnTo>
                      <a:pt x="80" y="38"/>
                    </a:lnTo>
                    <a:lnTo>
                      <a:pt x="78" y="42"/>
                    </a:lnTo>
                    <a:lnTo>
                      <a:pt x="80" y="46"/>
                    </a:lnTo>
                    <a:lnTo>
                      <a:pt x="74" y="52"/>
                    </a:lnTo>
                    <a:lnTo>
                      <a:pt x="70" y="58"/>
                    </a:lnTo>
                    <a:lnTo>
                      <a:pt x="54" y="60"/>
                    </a:lnTo>
                    <a:lnTo>
                      <a:pt x="50" y="64"/>
                    </a:lnTo>
                    <a:lnTo>
                      <a:pt x="40" y="64"/>
                    </a:lnTo>
                    <a:lnTo>
                      <a:pt x="40" y="58"/>
                    </a:lnTo>
                    <a:lnTo>
                      <a:pt x="38" y="60"/>
                    </a:lnTo>
                    <a:lnTo>
                      <a:pt x="34" y="64"/>
                    </a:lnTo>
                    <a:lnTo>
                      <a:pt x="20" y="66"/>
                    </a:lnTo>
                    <a:lnTo>
                      <a:pt x="6" y="92"/>
                    </a:lnTo>
                    <a:lnTo>
                      <a:pt x="4" y="96"/>
                    </a:lnTo>
                    <a:lnTo>
                      <a:pt x="0" y="100"/>
                    </a:lnTo>
                    <a:lnTo>
                      <a:pt x="2" y="104"/>
                    </a:lnTo>
                    <a:lnTo>
                      <a:pt x="2" y="115"/>
                    </a:lnTo>
                    <a:lnTo>
                      <a:pt x="4" y="129"/>
                    </a:lnTo>
                    <a:lnTo>
                      <a:pt x="12" y="133"/>
                    </a:lnTo>
                    <a:lnTo>
                      <a:pt x="16" y="143"/>
                    </a:lnTo>
                    <a:lnTo>
                      <a:pt x="28" y="159"/>
                    </a:lnTo>
                    <a:lnTo>
                      <a:pt x="32" y="167"/>
                    </a:lnTo>
                    <a:lnTo>
                      <a:pt x="36" y="159"/>
                    </a:lnTo>
                    <a:lnTo>
                      <a:pt x="38" y="147"/>
                    </a:lnTo>
                    <a:lnTo>
                      <a:pt x="42" y="147"/>
                    </a:lnTo>
                    <a:lnTo>
                      <a:pt x="48" y="147"/>
                    </a:lnTo>
                    <a:lnTo>
                      <a:pt x="54" y="145"/>
                    </a:lnTo>
                    <a:lnTo>
                      <a:pt x="62" y="147"/>
                    </a:lnTo>
                    <a:lnTo>
                      <a:pt x="72" y="145"/>
                    </a:lnTo>
                    <a:lnTo>
                      <a:pt x="72" y="135"/>
                    </a:lnTo>
                    <a:lnTo>
                      <a:pt x="84" y="119"/>
                    </a:lnTo>
                    <a:lnTo>
                      <a:pt x="92" y="117"/>
                    </a:lnTo>
                    <a:lnTo>
                      <a:pt x="100" y="121"/>
                    </a:lnTo>
                    <a:lnTo>
                      <a:pt x="106" y="125"/>
                    </a:lnTo>
                    <a:lnTo>
                      <a:pt x="124" y="131"/>
                    </a:lnTo>
                    <a:lnTo>
                      <a:pt x="136" y="135"/>
                    </a:lnTo>
                    <a:lnTo>
                      <a:pt x="140" y="133"/>
                    </a:lnTo>
                    <a:lnTo>
                      <a:pt x="142" y="129"/>
                    </a:lnTo>
                    <a:lnTo>
                      <a:pt x="148" y="123"/>
                    </a:lnTo>
                    <a:lnTo>
                      <a:pt x="156" y="125"/>
                    </a:lnTo>
                    <a:lnTo>
                      <a:pt x="172" y="123"/>
                    </a:lnTo>
                    <a:lnTo>
                      <a:pt x="176" y="115"/>
                    </a:lnTo>
                    <a:lnTo>
                      <a:pt x="182" y="121"/>
                    </a:lnTo>
                    <a:lnTo>
                      <a:pt x="190" y="119"/>
                    </a:lnTo>
                    <a:lnTo>
                      <a:pt x="192" y="112"/>
                    </a:lnTo>
                    <a:lnTo>
                      <a:pt x="206" y="117"/>
                    </a:lnTo>
                    <a:lnTo>
                      <a:pt x="210" y="119"/>
                    </a:lnTo>
                    <a:lnTo>
                      <a:pt x="220" y="115"/>
                    </a:lnTo>
                    <a:lnTo>
                      <a:pt x="226" y="119"/>
                    </a:lnTo>
                    <a:lnTo>
                      <a:pt x="226" y="110"/>
                    </a:lnTo>
                    <a:lnTo>
                      <a:pt x="224" y="100"/>
                    </a:lnTo>
                    <a:lnTo>
                      <a:pt x="214" y="96"/>
                    </a:lnTo>
                    <a:lnTo>
                      <a:pt x="210" y="92"/>
                    </a:lnTo>
                    <a:lnTo>
                      <a:pt x="212" y="86"/>
                    </a:lnTo>
                    <a:lnTo>
                      <a:pt x="200" y="74"/>
                    </a:lnTo>
                    <a:lnTo>
                      <a:pt x="194" y="74"/>
                    </a:lnTo>
                    <a:lnTo>
                      <a:pt x="188" y="66"/>
                    </a:lnTo>
                    <a:lnTo>
                      <a:pt x="188" y="62"/>
                    </a:lnTo>
                    <a:lnTo>
                      <a:pt x="182" y="56"/>
                    </a:lnTo>
                    <a:lnTo>
                      <a:pt x="174" y="54"/>
                    </a:lnTo>
                    <a:lnTo>
                      <a:pt x="170" y="44"/>
                    </a:lnTo>
                    <a:lnTo>
                      <a:pt x="160" y="44"/>
                    </a:lnTo>
                    <a:lnTo>
                      <a:pt x="156" y="36"/>
                    </a:lnTo>
                    <a:lnTo>
                      <a:pt x="160" y="30"/>
                    </a:lnTo>
                    <a:lnTo>
                      <a:pt x="158" y="16"/>
                    </a:lnTo>
                    <a:lnTo>
                      <a:pt x="146" y="4"/>
                    </a:lnTo>
                    <a:lnTo>
                      <a:pt x="144" y="0"/>
                    </a:lnTo>
                    <a:lnTo>
                      <a:pt x="136" y="0"/>
                    </a:lnTo>
                    <a:lnTo>
                      <a:pt x="128"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2" name="Freeform 120"/>
              <p:cNvSpPr>
                <a:spLocks/>
              </p:cNvSpPr>
              <p:nvPr/>
            </p:nvSpPr>
            <p:spPr bwMode="auto">
              <a:xfrm>
                <a:off x="4765072" y="2465415"/>
                <a:ext cx="222205" cy="183930"/>
              </a:xfrm>
              <a:custGeom>
                <a:avLst/>
                <a:gdLst>
                  <a:gd name="T0" fmla="*/ 99 w 104"/>
                  <a:gd name="T1" fmla="*/ 67 h 86"/>
                  <a:gd name="T2" fmla="*/ 97 w 104"/>
                  <a:gd name="T3" fmla="*/ 63 h 86"/>
                  <a:gd name="T4" fmla="*/ 89 w 104"/>
                  <a:gd name="T5" fmla="*/ 51 h 86"/>
                  <a:gd name="T6" fmla="*/ 85 w 104"/>
                  <a:gd name="T7" fmla="*/ 44 h 86"/>
                  <a:gd name="T8" fmla="*/ 79 w 104"/>
                  <a:gd name="T9" fmla="*/ 41 h 86"/>
                  <a:gd name="T10" fmla="*/ 86 w 104"/>
                  <a:gd name="T11" fmla="*/ 39 h 86"/>
                  <a:gd name="T12" fmla="*/ 88 w 104"/>
                  <a:gd name="T13" fmla="*/ 28 h 86"/>
                  <a:gd name="T14" fmla="*/ 86 w 104"/>
                  <a:gd name="T15" fmla="*/ 27 h 86"/>
                  <a:gd name="T16" fmla="*/ 84 w 104"/>
                  <a:gd name="T17" fmla="*/ 20 h 86"/>
                  <a:gd name="T18" fmla="*/ 78 w 104"/>
                  <a:gd name="T19" fmla="*/ 6 h 86"/>
                  <a:gd name="T20" fmla="*/ 79 w 104"/>
                  <a:gd name="T21" fmla="*/ 0 h 86"/>
                  <a:gd name="T22" fmla="*/ 74 w 104"/>
                  <a:gd name="T23" fmla="*/ 1 h 86"/>
                  <a:gd name="T24" fmla="*/ 72 w 104"/>
                  <a:gd name="T25" fmla="*/ 3 h 86"/>
                  <a:gd name="T26" fmla="*/ 71 w 104"/>
                  <a:gd name="T27" fmla="*/ 6 h 86"/>
                  <a:gd name="T28" fmla="*/ 68 w 104"/>
                  <a:gd name="T29" fmla="*/ 16 h 86"/>
                  <a:gd name="T30" fmla="*/ 62 w 104"/>
                  <a:gd name="T31" fmla="*/ 25 h 86"/>
                  <a:gd name="T32" fmla="*/ 50 w 104"/>
                  <a:gd name="T33" fmla="*/ 20 h 86"/>
                  <a:gd name="T34" fmla="*/ 46 w 104"/>
                  <a:gd name="T35" fmla="*/ 24 h 86"/>
                  <a:gd name="T36" fmla="*/ 42 w 104"/>
                  <a:gd name="T37" fmla="*/ 26 h 86"/>
                  <a:gd name="T38" fmla="*/ 34 w 104"/>
                  <a:gd name="T39" fmla="*/ 29 h 86"/>
                  <a:gd name="T40" fmla="*/ 26 w 104"/>
                  <a:gd name="T41" fmla="*/ 27 h 86"/>
                  <a:gd name="T42" fmla="*/ 19 w 104"/>
                  <a:gd name="T43" fmla="*/ 27 h 86"/>
                  <a:gd name="T44" fmla="*/ 16 w 104"/>
                  <a:gd name="T45" fmla="*/ 22 h 86"/>
                  <a:gd name="T46" fmla="*/ 7 w 104"/>
                  <a:gd name="T47" fmla="*/ 20 h 86"/>
                  <a:gd name="T48" fmla="*/ 4 w 104"/>
                  <a:gd name="T49" fmla="*/ 24 h 86"/>
                  <a:gd name="T50" fmla="*/ 2 w 104"/>
                  <a:gd name="T51" fmla="*/ 33 h 86"/>
                  <a:gd name="T52" fmla="*/ 0 w 104"/>
                  <a:gd name="T53" fmla="*/ 35 h 86"/>
                  <a:gd name="T54" fmla="*/ 4 w 104"/>
                  <a:gd name="T55" fmla="*/ 39 h 86"/>
                  <a:gd name="T56" fmla="*/ 11 w 104"/>
                  <a:gd name="T57" fmla="*/ 44 h 86"/>
                  <a:gd name="T58" fmla="*/ 14 w 104"/>
                  <a:gd name="T59" fmla="*/ 50 h 86"/>
                  <a:gd name="T60" fmla="*/ 23 w 104"/>
                  <a:gd name="T61" fmla="*/ 56 h 86"/>
                  <a:gd name="T62" fmla="*/ 24 w 104"/>
                  <a:gd name="T63" fmla="*/ 60 h 86"/>
                  <a:gd name="T64" fmla="*/ 31 w 104"/>
                  <a:gd name="T65" fmla="*/ 67 h 86"/>
                  <a:gd name="T66" fmla="*/ 33 w 104"/>
                  <a:gd name="T67" fmla="*/ 73 h 86"/>
                  <a:gd name="T68" fmla="*/ 40 w 104"/>
                  <a:gd name="T69" fmla="*/ 77 h 86"/>
                  <a:gd name="T70" fmla="*/ 47 w 104"/>
                  <a:gd name="T71" fmla="*/ 76 h 86"/>
                  <a:gd name="T72" fmla="*/ 51 w 104"/>
                  <a:gd name="T73" fmla="*/ 75 h 86"/>
                  <a:gd name="T74" fmla="*/ 55 w 104"/>
                  <a:gd name="T75" fmla="*/ 83 h 86"/>
                  <a:gd name="T76" fmla="*/ 58 w 104"/>
                  <a:gd name="T77" fmla="*/ 86 h 86"/>
                  <a:gd name="T78" fmla="*/ 61 w 104"/>
                  <a:gd name="T79" fmla="*/ 84 h 86"/>
                  <a:gd name="T80" fmla="*/ 69 w 104"/>
                  <a:gd name="T81" fmla="*/ 83 h 86"/>
                  <a:gd name="T82" fmla="*/ 74 w 104"/>
                  <a:gd name="T83" fmla="*/ 84 h 86"/>
                  <a:gd name="T84" fmla="*/ 84 w 104"/>
                  <a:gd name="T85" fmla="*/ 83 h 86"/>
                  <a:gd name="T86" fmla="*/ 92 w 104"/>
                  <a:gd name="T87" fmla="*/ 75 h 86"/>
                  <a:gd name="T88" fmla="*/ 104 w 104"/>
                  <a:gd name="T89" fmla="*/ 75 h 86"/>
                  <a:gd name="T90" fmla="*/ 99 w 104"/>
                  <a:gd name="T9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86">
                    <a:moveTo>
                      <a:pt x="99" y="67"/>
                    </a:moveTo>
                    <a:cubicBezTo>
                      <a:pt x="99" y="67"/>
                      <a:pt x="99" y="67"/>
                      <a:pt x="99" y="67"/>
                    </a:cubicBezTo>
                    <a:cubicBezTo>
                      <a:pt x="99" y="65"/>
                      <a:pt x="99" y="65"/>
                      <a:pt x="99" y="65"/>
                    </a:cubicBezTo>
                    <a:cubicBezTo>
                      <a:pt x="97" y="63"/>
                      <a:pt x="97" y="63"/>
                      <a:pt x="97" y="63"/>
                    </a:cubicBezTo>
                    <a:cubicBezTo>
                      <a:pt x="95" y="55"/>
                      <a:pt x="95" y="55"/>
                      <a:pt x="95" y="55"/>
                    </a:cubicBezTo>
                    <a:cubicBezTo>
                      <a:pt x="89" y="51"/>
                      <a:pt x="89" y="51"/>
                      <a:pt x="89" y="51"/>
                    </a:cubicBezTo>
                    <a:cubicBezTo>
                      <a:pt x="87" y="46"/>
                      <a:pt x="87" y="46"/>
                      <a:pt x="87" y="46"/>
                    </a:cubicBezTo>
                    <a:cubicBezTo>
                      <a:pt x="85" y="44"/>
                      <a:pt x="85" y="44"/>
                      <a:pt x="85" y="44"/>
                    </a:cubicBezTo>
                    <a:cubicBezTo>
                      <a:pt x="80" y="44"/>
                      <a:pt x="80" y="44"/>
                      <a:pt x="80" y="44"/>
                    </a:cubicBezTo>
                    <a:cubicBezTo>
                      <a:pt x="79" y="41"/>
                      <a:pt x="79" y="41"/>
                      <a:pt x="79" y="41"/>
                    </a:cubicBezTo>
                    <a:cubicBezTo>
                      <a:pt x="81" y="38"/>
                      <a:pt x="81" y="38"/>
                      <a:pt x="81" y="38"/>
                    </a:cubicBezTo>
                    <a:cubicBezTo>
                      <a:pt x="86" y="39"/>
                      <a:pt x="86" y="39"/>
                      <a:pt x="86" y="39"/>
                    </a:cubicBezTo>
                    <a:cubicBezTo>
                      <a:pt x="89" y="36"/>
                      <a:pt x="89" y="36"/>
                      <a:pt x="89" y="36"/>
                    </a:cubicBezTo>
                    <a:cubicBezTo>
                      <a:pt x="88" y="28"/>
                      <a:pt x="88" y="28"/>
                      <a:pt x="88" y="28"/>
                    </a:cubicBezTo>
                    <a:cubicBezTo>
                      <a:pt x="87" y="28"/>
                      <a:pt x="87" y="28"/>
                      <a:pt x="87" y="28"/>
                    </a:cubicBezTo>
                    <a:cubicBezTo>
                      <a:pt x="87" y="28"/>
                      <a:pt x="86" y="27"/>
                      <a:pt x="86" y="27"/>
                    </a:cubicBezTo>
                    <a:cubicBezTo>
                      <a:pt x="85" y="26"/>
                      <a:pt x="85" y="26"/>
                      <a:pt x="85" y="24"/>
                    </a:cubicBezTo>
                    <a:cubicBezTo>
                      <a:pt x="86" y="21"/>
                      <a:pt x="84" y="20"/>
                      <a:pt x="84" y="20"/>
                    </a:cubicBezTo>
                    <a:cubicBezTo>
                      <a:pt x="79" y="15"/>
                      <a:pt x="79" y="15"/>
                      <a:pt x="79" y="15"/>
                    </a:cubicBezTo>
                    <a:cubicBezTo>
                      <a:pt x="78" y="6"/>
                      <a:pt x="78" y="6"/>
                      <a:pt x="78" y="6"/>
                    </a:cubicBezTo>
                    <a:cubicBezTo>
                      <a:pt x="78" y="6"/>
                      <a:pt x="78" y="7"/>
                      <a:pt x="78" y="6"/>
                    </a:cubicBezTo>
                    <a:cubicBezTo>
                      <a:pt x="78" y="5"/>
                      <a:pt x="79" y="0"/>
                      <a:pt x="79" y="0"/>
                    </a:cubicBezTo>
                    <a:cubicBezTo>
                      <a:pt x="79" y="0"/>
                      <a:pt x="76" y="0"/>
                      <a:pt x="75" y="0"/>
                    </a:cubicBezTo>
                    <a:cubicBezTo>
                      <a:pt x="75" y="0"/>
                      <a:pt x="74" y="1"/>
                      <a:pt x="74" y="1"/>
                    </a:cubicBezTo>
                    <a:cubicBezTo>
                      <a:pt x="74" y="1"/>
                      <a:pt x="74" y="2"/>
                      <a:pt x="74" y="2"/>
                    </a:cubicBezTo>
                    <a:cubicBezTo>
                      <a:pt x="74" y="2"/>
                      <a:pt x="72" y="2"/>
                      <a:pt x="72" y="3"/>
                    </a:cubicBezTo>
                    <a:cubicBezTo>
                      <a:pt x="71" y="3"/>
                      <a:pt x="68" y="2"/>
                      <a:pt x="68" y="2"/>
                    </a:cubicBezTo>
                    <a:cubicBezTo>
                      <a:pt x="71" y="6"/>
                      <a:pt x="71" y="6"/>
                      <a:pt x="71" y="6"/>
                    </a:cubicBezTo>
                    <a:cubicBezTo>
                      <a:pt x="72" y="12"/>
                      <a:pt x="72" y="12"/>
                      <a:pt x="72" y="12"/>
                    </a:cubicBezTo>
                    <a:cubicBezTo>
                      <a:pt x="68" y="16"/>
                      <a:pt x="68" y="16"/>
                      <a:pt x="68" y="16"/>
                    </a:cubicBezTo>
                    <a:cubicBezTo>
                      <a:pt x="67" y="18"/>
                      <a:pt x="67" y="18"/>
                      <a:pt x="67" y="18"/>
                    </a:cubicBezTo>
                    <a:cubicBezTo>
                      <a:pt x="62" y="25"/>
                      <a:pt x="62" y="25"/>
                      <a:pt x="62" y="25"/>
                    </a:cubicBezTo>
                    <a:cubicBezTo>
                      <a:pt x="57" y="25"/>
                      <a:pt x="57" y="25"/>
                      <a:pt x="57" y="25"/>
                    </a:cubicBezTo>
                    <a:cubicBezTo>
                      <a:pt x="50" y="20"/>
                      <a:pt x="50" y="20"/>
                      <a:pt x="50" y="20"/>
                    </a:cubicBezTo>
                    <a:cubicBezTo>
                      <a:pt x="46" y="21"/>
                      <a:pt x="46" y="21"/>
                      <a:pt x="46" y="21"/>
                    </a:cubicBezTo>
                    <a:cubicBezTo>
                      <a:pt x="46" y="24"/>
                      <a:pt x="46" y="24"/>
                      <a:pt x="46" y="24"/>
                    </a:cubicBezTo>
                    <a:cubicBezTo>
                      <a:pt x="45" y="25"/>
                      <a:pt x="45" y="25"/>
                      <a:pt x="45" y="25"/>
                    </a:cubicBezTo>
                    <a:cubicBezTo>
                      <a:pt x="42" y="26"/>
                      <a:pt x="42" y="26"/>
                      <a:pt x="42" y="26"/>
                    </a:cubicBezTo>
                    <a:cubicBezTo>
                      <a:pt x="40" y="30"/>
                      <a:pt x="40" y="30"/>
                      <a:pt x="40" y="30"/>
                    </a:cubicBezTo>
                    <a:cubicBezTo>
                      <a:pt x="34" y="29"/>
                      <a:pt x="34" y="29"/>
                      <a:pt x="34" y="29"/>
                    </a:cubicBezTo>
                    <a:cubicBezTo>
                      <a:pt x="33" y="27"/>
                      <a:pt x="33" y="27"/>
                      <a:pt x="33" y="27"/>
                    </a:cubicBezTo>
                    <a:cubicBezTo>
                      <a:pt x="33" y="27"/>
                      <a:pt x="29" y="27"/>
                      <a:pt x="26" y="27"/>
                    </a:cubicBezTo>
                    <a:cubicBezTo>
                      <a:pt x="24" y="27"/>
                      <a:pt x="23" y="27"/>
                      <a:pt x="22" y="28"/>
                    </a:cubicBezTo>
                    <a:cubicBezTo>
                      <a:pt x="21" y="28"/>
                      <a:pt x="20" y="28"/>
                      <a:pt x="19" y="27"/>
                    </a:cubicBezTo>
                    <a:cubicBezTo>
                      <a:pt x="18" y="27"/>
                      <a:pt x="18" y="25"/>
                      <a:pt x="18" y="25"/>
                    </a:cubicBezTo>
                    <a:cubicBezTo>
                      <a:pt x="16" y="22"/>
                      <a:pt x="16" y="22"/>
                      <a:pt x="16" y="22"/>
                    </a:cubicBezTo>
                    <a:cubicBezTo>
                      <a:pt x="15" y="19"/>
                      <a:pt x="15" y="19"/>
                      <a:pt x="15" y="19"/>
                    </a:cubicBezTo>
                    <a:cubicBezTo>
                      <a:pt x="7" y="20"/>
                      <a:pt x="7" y="20"/>
                      <a:pt x="7" y="20"/>
                    </a:cubicBezTo>
                    <a:cubicBezTo>
                      <a:pt x="7" y="22"/>
                      <a:pt x="7" y="22"/>
                      <a:pt x="7" y="22"/>
                    </a:cubicBezTo>
                    <a:cubicBezTo>
                      <a:pt x="4" y="24"/>
                      <a:pt x="4" y="24"/>
                      <a:pt x="4" y="24"/>
                    </a:cubicBezTo>
                    <a:cubicBezTo>
                      <a:pt x="4" y="27"/>
                      <a:pt x="4" y="27"/>
                      <a:pt x="4" y="27"/>
                    </a:cubicBezTo>
                    <a:cubicBezTo>
                      <a:pt x="2" y="33"/>
                      <a:pt x="2" y="33"/>
                      <a:pt x="2" y="33"/>
                    </a:cubicBezTo>
                    <a:cubicBezTo>
                      <a:pt x="0" y="34"/>
                      <a:pt x="0" y="34"/>
                      <a:pt x="0" y="34"/>
                    </a:cubicBezTo>
                    <a:cubicBezTo>
                      <a:pt x="0" y="35"/>
                      <a:pt x="0" y="35"/>
                      <a:pt x="0" y="35"/>
                    </a:cubicBezTo>
                    <a:cubicBezTo>
                      <a:pt x="2" y="35"/>
                      <a:pt x="2" y="35"/>
                      <a:pt x="2" y="35"/>
                    </a:cubicBezTo>
                    <a:cubicBezTo>
                      <a:pt x="4" y="39"/>
                      <a:pt x="4" y="39"/>
                      <a:pt x="4" y="39"/>
                    </a:cubicBezTo>
                    <a:cubicBezTo>
                      <a:pt x="8" y="41"/>
                      <a:pt x="8" y="41"/>
                      <a:pt x="8" y="41"/>
                    </a:cubicBezTo>
                    <a:cubicBezTo>
                      <a:pt x="11" y="44"/>
                      <a:pt x="11" y="44"/>
                      <a:pt x="11" y="44"/>
                    </a:cubicBezTo>
                    <a:cubicBezTo>
                      <a:pt x="11" y="46"/>
                      <a:pt x="11" y="46"/>
                      <a:pt x="11" y="46"/>
                    </a:cubicBezTo>
                    <a:cubicBezTo>
                      <a:pt x="14" y="50"/>
                      <a:pt x="14" y="50"/>
                      <a:pt x="14" y="50"/>
                    </a:cubicBezTo>
                    <a:cubicBezTo>
                      <a:pt x="17" y="50"/>
                      <a:pt x="17" y="50"/>
                      <a:pt x="17" y="50"/>
                    </a:cubicBezTo>
                    <a:cubicBezTo>
                      <a:pt x="23" y="56"/>
                      <a:pt x="23" y="56"/>
                      <a:pt x="23" y="56"/>
                    </a:cubicBezTo>
                    <a:cubicBezTo>
                      <a:pt x="22" y="59"/>
                      <a:pt x="22" y="59"/>
                      <a:pt x="22" y="59"/>
                    </a:cubicBezTo>
                    <a:cubicBezTo>
                      <a:pt x="24" y="60"/>
                      <a:pt x="24" y="60"/>
                      <a:pt x="24" y="60"/>
                    </a:cubicBezTo>
                    <a:cubicBezTo>
                      <a:pt x="29" y="63"/>
                      <a:pt x="29" y="63"/>
                      <a:pt x="29" y="63"/>
                    </a:cubicBezTo>
                    <a:cubicBezTo>
                      <a:pt x="31" y="67"/>
                      <a:pt x="31" y="67"/>
                      <a:pt x="31" y="67"/>
                    </a:cubicBezTo>
                    <a:cubicBezTo>
                      <a:pt x="30" y="71"/>
                      <a:pt x="30" y="71"/>
                      <a:pt x="30" y="71"/>
                    </a:cubicBezTo>
                    <a:cubicBezTo>
                      <a:pt x="33" y="73"/>
                      <a:pt x="33" y="73"/>
                      <a:pt x="33" y="73"/>
                    </a:cubicBezTo>
                    <a:cubicBezTo>
                      <a:pt x="35" y="75"/>
                      <a:pt x="35" y="75"/>
                      <a:pt x="35" y="75"/>
                    </a:cubicBezTo>
                    <a:cubicBezTo>
                      <a:pt x="40" y="77"/>
                      <a:pt x="40" y="77"/>
                      <a:pt x="40" y="77"/>
                    </a:cubicBezTo>
                    <a:cubicBezTo>
                      <a:pt x="42" y="75"/>
                      <a:pt x="42" y="75"/>
                      <a:pt x="42" y="75"/>
                    </a:cubicBezTo>
                    <a:cubicBezTo>
                      <a:pt x="47" y="76"/>
                      <a:pt x="47" y="76"/>
                      <a:pt x="47" y="76"/>
                    </a:cubicBezTo>
                    <a:cubicBezTo>
                      <a:pt x="48" y="74"/>
                      <a:pt x="48" y="74"/>
                      <a:pt x="48" y="74"/>
                    </a:cubicBezTo>
                    <a:cubicBezTo>
                      <a:pt x="51" y="75"/>
                      <a:pt x="51" y="75"/>
                      <a:pt x="51" y="75"/>
                    </a:cubicBezTo>
                    <a:cubicBezTo>
                      <a:pt x="54" y="79"/>
                      <a:pt x="54" y="79"/>
                      <a:pt x="54" y="79"/>
                    </a:cubicBezTo>
                    <a:cubicBezTo>
                      <a:pt x="55" y="83"/>
                      <a:pt x="55" y="83"/>
                      <a:pt x="55" y="83"/>
                    </a:cubicBezTo>
                    <a:cubicBezTo>
                      <a:pt x="57" y="84"/>
                      <a:pt x="57" y="84"/>
                      <a:pt x="57" y="84"/>
                    </a:cubicBezTo>
                    <a:cubicBezTo>
                      <a:pt x="58" y="86"/>
                      <a:pt x="58" y="86"/>
                      <a:pt x="58" y="86"/>
                    </a:cubicBezTo>
                    <a:cubicBezTo>
                      <a:pt x="59" y="86"/>
                      <a:pt x="59" y="86"/>
                      <a:pt x="59" y="86"/>
                    </a:cubicBezTo>
                    <a:cubicBezTo>
                      <a:pt x="61" y="84"/>
                      <a:pt x="61" y="84"/>
                      <a:pt x="61" y="84"/>
                    </a:cubicBezTo>
                    <a:cubicBezTo>
                      <a:pt x="67" y="85"/>
                      <a:pt x="67" y="85"/>
                      <a:pt x="67" y="85"/>
                    </a:cubicBezTo>
                    <a:cubicBezTo>
                      <a:pt x="69" y="83"/>
                      <a:pt x="69" y="83"/>
                      <a:pt x="69" y="83"/>
                    </a:cubicBezTo>
                    <a:cubicBezTo>
                      <a:pt x="72" y="86"/>
                      <a:pt x="72" y="86"/>
                      <a:pt x="72" y="86"/>
                    </a:cubicBezTo>
                    <a:cubicBezTo>
                      <a:pt x="74" y="84"/>
                      <a:pt x="74" y="84"/>
                      <a:pt x="74" y="84"/>
                    </a:cubicBezTo>
                    <a:cubicBezTo>
                      <a:pt x="80" y="83"/>
                      <a:pt x="80" y="83"/>
                      <a:pt x="80" y="83"/>
                    </a:cubicBezTo>
                    <a:cubicBezTo>
                      <a:pt x="84" y="83"/>
                      <a:pt x="84" y="83"/>
                      <a:pt x="84" y="83"/>
                    </a:cubicBezTo>
                    <a:cubicBezTo>
                      <a:pt x="88" y="78"/>
                      <a:pt x="88" y="78"/>
                      <a:pt x="88" y="78"/>
                    </a:cubicBezTo>
                    <a:cubicBezTo>
                      <a:pt x="92" y="75"/>
                      <a:pt x="92" y="75"/>
                      <a:pt x="92" y="75"/>
                    </a:cubicBezTo>
                    <a:cubicBezTo>
                      <a:pt x="92" y="75"/>
                      <a:pt x="92" y="75"/>
                      <a:pt x="92" y="75"/>
                    </a:cubicBezTo>
                    <a:cubicBezTo>
                      <a:pt x="104" y="75"/>
                      <a:pt x="104" y="75"/>
                      <a:pt x="104" y="75"/>
                    </a:cubicBezTo>
                    <a:cubicBezTo>
                      <a:pt x="104" y="67"/>
                      <a:pt x="104" y="67"/>
                      <a:pt x="104" y="67"/>
                    </a:cubicBezTo>
                    <a:lnTo>
                      <a:pt x="99" y="6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3" name="Freeform 121"/>
              <p:cNvSpPr>
                <a:spLocks/>
              </p:cNvSpPr>
              <p:nvPr/>
            </p:nvSpPr>
            <p:spPr bwMode="auto">
              <a:xfrm>
                <a:off x="4535424" y="3079933"/>
                <a:ext cx="248784" cy="254100"/>
              </a:xfrm>
              <a:custGeom>
                <a:avLst/>
                <a:gdLst>
                  <a:gd name="T0" fmla="*/ 92 w 234"/>
                  <a:gd name="T1" fmla="*/ 227 h 239"/>
                  <a:gd name="T2" fmla="*/ 96 w 234"/>
                  <a:gd name="T3" fmla="*/ 231 h 239"/>
                  <a:gd name="T4" fmla="*/ 104 w 234"/>
                  <a:gd name="T5" fmla="*/ 235 h 239"/>
                  <a:gd name="T6" fmla="*/ 118 w 234"/>
                  <a:gd name="T7" fmla="*/ 237 h 239"/>
                  <a:gd name="T8" fmla="*/ 124 w 234"/>
                  <a:gd name="T9" fmla="*/ 239 h 239"/>
                  <a:gd name="T10" fmla="*/ 132 w 234"/>
                  <a:gd name="T11" fmla="*/ 233 h 239"/>
                  <a:gd name="T12" fmla="*/ 140 w 234"/>
                  <a:gd name="T13" fmla="*/ 227 h 239"/>
                  <a:gd name="T14" fmla="*/ 144 w 234"/>
                  <a:gd name="T15" fmla="*/ 227 h 239"/>
                  <a:gd name="T16" fmla="*/ 144 w 234"/>
                  <a:gd name="T17" fmla="*/ 157 h 239"/>
                  <a:gd name="T18" fmla="*/ 144 w 234"/>
                  <a:gd name="T19" fmla="*/ 99 h 239"/>
                  <a:gd name="T20" fmla="*/ 162 w 234"/>
                  <a:gd name="T21" fmla="*/ 99 h 239"/>
                  <a:gd name="T22" fmla="*/ 162 w 234"/>
                  <a:gd name="T23" fmla="*/ 28 h 239"/>
                  <a:gd name="T24" fmla="*/ 172 w 234"/>
                  <a:gd name="T25" fmla="*/ 28 h 239"/>
                  <a:gd name="T26" fmla="*/ 198 w 234"/>
                  <a:gd name="T27" fmla="*/ 24 h 239"/>
                  <a:gd name="T28" fmla="*/ 208 w 234"/>
                  <a:gd name="T29" fmla="*/ 30 h 239"/>
                  <a:gd name="T30" fmla="*/ 222 w 234"/>
                  <a:gd name="T31" fmla="*/ 20 h 239"/>
                  <a:gd name="T32" fmla="*/ 224 w 234"/>
                  <a:gd name="T33" fmla="*/ 22 h 239"/>
                  <a:gd name="T34" fmla="*/ 234 w 234"/>
                  <a:gd name="T35" fmla="*/ 18 h 239"/>
                  <a:gd name="T36" fmla="*/ 228 w 234"/>
                  <a:gd name="T37" fmla="*/ 12 h 239"/>
                  <a:gd name="T38" fmla="*/ 216 w 234"/>
                  <a:gd name="T39" fmla="*/ 12 h 239"/>
                  <a:gd name="T40" fmla="*/ 202 w 234"/>
                  <a:gd name="T41" fmla="*/ 16 h 239"/>
                  <a:gd name="T42" fmla="*/ 174 w 234"/>
                  <a:gd name="T43" fmla="*/ 22 h 239"/>
                  <a:gd name="T44" fmla="*/ 160 w 234"/>
                  <a:gd name="T45" fmla="*/ 18 h 239"/>
                  <a:gd name="T46" fmla="*/ 130 w 234"/>
                  <a:gd name="T47" fmla="*/ 18 h 239"/>
                  <a:gd name="T48" fmla="*/ 116 w 234"/>
                  <a:gd name="T49" fmla="*/ 8 h 239"/>
                  <a:gd name="T50" fmla="*/ 42 w 234"/>
                  <a:gd name="T51" fmla="*/ 8 h 239"/>
                  <a:gd name="T52" fmla="*/ 40 w 234"/>
                  <a:gd name="T53" fmla="*/ 8 h 239"/>
                  <a:gd name="T54" fmla="*/ 30 w 234"/>
                  <a:gd name="T55" fmla="*/ 0 h 239"/>
                  <a:gd name="T56" fmla="*/ 26 w 234"/>
                  <a:gd name="T57" fmla="*/ 0 h 239"/>
                  <a:gd name="T58" fmla="*/ 18 w 234"/>
                  <a:gd name="T59" fmla="*/ 6 h 239"/>
                  <a:gd name="T60" fmla="*/ 4 w 234"/>
                  <a:gd name="T61" fmla="*/ 6 h 239"/>
                  <a:gd name="T62" fmla="*/ 0 w 234"/>
                  <a:gd name="T63" fmla="*/ 20 h 239"/>
                  <a:gd name="T64" fmla="*/ 2 w 234"/>
                  <a:gd name="T65" fmla="*/ 24 h 239"/>
                  <a:gd name="T66" fmla="*/ 14 w 234"/>
                  <a:gd name="T67" fmla="*/ 40 h 239"/>
                  <a:gd name="T68" fmla="*/ 18 w 234"/>
                  <a:gd name="T69" fmla="*/ 54 h 239"/>
                  <a:gd name="T70" fmla="*/ 28 w 234"/>
                  <a:gd name="T71" fmla="*/ 64 h 239"/>
                  <a:gd name="T72" fmla="*/ 28 w 234"/>
                  <a:gd name="T73" fmla="*/ 76 h 239"/>
                  <a:gd name="T74" fmla="*/ 36 w 234"/>
                  <a:gd name="T75" fmla="*/ 88 h 239"/>
                  <a:gd name="T76" fmla="*/ 38 w 234"/>
                  <a:gd name="T77" fmla="*/ 95 h 239"/>
                  <a:gd name="T78" fmla="*/ 48 w 234"/>
                  <a:gd name="T79" fmla="*/ 107 h 239"/>
                  <a:gd name="T80" fmla="*/ 50 w 234"/>
                  <a:gd name="T81" fmla="*/ 115 h 239"/>
                  <a:gd name="T82" fmla="*/ 48 w 234"/>
                  <a:gd name="T83" fmla="*/ 121 h 239"/>
                  <a:gd name="T84" fmla="*/ 48 w 234"/>
                  <a:gd name="T85" fmla="*/ 129 h 239"/>
                  <a:gd name="T86" fmla="*/ 48 w 234"/>
                  <a:gd name="T87" fmla="*/ 149 h 239"/>
                  <a:gd name="T88" fmla="*/ 52 w 234"/>
                  <a:gd name="T89" fmla="*/ 159 h 239"/>
                  <a:gd name="T90" fmla="*/ 54 w 234"/>
                  <a:gd name="T91" fmla="*/ 177 h 239"/>
                  <a:gd name="T92" fmla="*/ 60 w 234"/>
                  <a:gd name="T93" fmla="*/ 187 h 239"/>
                  <a:gd name="T94" fmla="*/ 58 w 234"/>
                  <a:gd name="T95" fmla="*/ 195 h 239"/>
                  <a:gd name="T96" fmla="*/ 64 w 234"/>
                  <a:gd name="T97" fmla="*/ 209 h 239"/>
                  <a:gd name="T98" fmla="*/ 74 w 234"/>
                  <a:gd name="T99" fmla="*/ 225 h 239"/>
                  <a:gd name="T100" fmla="*/ 82 w 234"/>
                  <a:gd name="T101" fmla="*/ 231 h 239"/>
                  <a:gd name="T102" fmla="*/ 86 w 234"/>
                  <a:gd name="T103" fmla="*/ 227 h 239"/>
                  <a:gd name="T104" fmla="*/ 92 w 234"/>
                  <a:gd name="T10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239">
                    <a:moveTo>
                      <a:pt x="92" y="227"/>
                    </a:moveTo>
                    <a:lnTo>
                      <a:pt x="96" y="231"/>
                    </a:lnTo>
                    <a:lnTo>
                      <a:pt x="104" y="235"/>
                    </a:lnTo>
                    <a:lnTo>
                      <a:pt x="118" y="237"/>
                    </a:lnTo>
                    <a:lnTo>
                      <a:pt x="124" y="239"/>
                    </a:lnTo>
                    <a:lnTo>
                      <a:pt x="132" y="233"/>
                    </a:lnTo>
                    <a:lnTo>
                      <a:pt x="140" y="227"/>
                    </a:lnTo>
                    <a:lnTo>
                      <a:pt x="144" y="227"/>
                    </a:lnTo>
                    <a:lnTo>
                      <a:pt x="144" y="157"/>
                    </a:lnTo>
                    <a:lnTo>
                      <a:pt x="144" y="99"/>
                    </a:lnTo>
                    <a:lnTo>
                      <a:pt x="162" y="99"/>
                    </a:lnTo>
                    <a:lnTo>
                      <a:pt x="162" y="28"/>
                    </a:lnTo>
                    <a:lnTo>
                      <a:pt x="172" y="28"/>
                    </a:lnTo>
                    <a:lnTo>
                      <a:pt x="198" y="24"/>
                    </a:lnTo>
                    <a:lnTo>
                      <a:pt x="208" y="30"/>
                    </a:lnTo>
                    <a:lnTo>
                      <a:pt x="222" y="20"/>
                    </a:lnTo>
                    <a:lnTo>
                      <a:pt x="224" y="22"/>
                    </a:lnTo>
                    <a:lnTo>
                      <a:pt x="234" y="18"/>
                    </a:lnTo>
                    <a:lnTo>
                      <a:pt x="228" y="12"/>
                    </a:lnTo>
                    <a:lnTo>
                      <a:pt x="216" y="12"/>
                    </a:lnTo>
                    <a:lnTo>
                      <a:pt x="202" y="16"/>
                    </a:lnTo>
                    <a:lnTo>
                      <a:pt x="174" y="22"/>
                    </a:lnTo>
                    <a:lnTo>
                      <a:pt x="160" y="18"/>
                    </a:lnTo>
                    <a:lnTo>
                      <a:pt x="130" y="18"/>
                    </a:lnTo>
                    <a:lnTo>
                      <a:pt x="116" y="8"/>
                    </a:lnTo>
                    <a:lnTo>
                      <a:pt x="42" y="8"/>
                    </a:lnTo>
                    <a:lnTo>
                      <a:pt x="40" y="8"/>
                    </a:lnTo>
                    <a:lnTo>
                      <a:pt x="30" y="0"/>
                    </a:lnTo>
                    <a:lnTo>
                      <a:pt x="26" y="0"/>
                    </a:lnTo>
                    <a:lnTo>
                      <a:pt x="18" y="6"/>
                    </a:lnTo>
                    <a:lnTo>
                      <a:pt x="4" y="6"/>
                    </a:lnTo>
                    <a:lnTo>
                      <a:pt x="0" y="20"/>
                    </a:lnTo>
                    <a:lnTo>
                      <a:pt x="2" y="24"/>
                    </a:lnTo>
                    <a:lnTo>
                      <a:pt x="14" y="40"/>
                    </a:lnTo>
                    <a:lnTo>
                      <a:pt x="18" y="54"/>
                    </a:lnTo>
                    <a:lnTo>
                      <a:pt x="28" y="64"/>
                    </a:lnTo>
                    <a:lnTo>
                      <a:pt x="28" y="76"/>
                    </a:lnTo>
                    <a:lnTo>
                      <a:pt x="36" y="88"/>
                    </a:lnTo>
                    <a:lnTo>
                      <a:pt x="38" y="95"/>
                    </a:lnTo>
                    <a:lnTo>
                      <a:pt x="48" y="107"/>
                    </a:lnTo>
                    <a:lnTo>
                      <a:pt x="50" y="115"/>
                    </a:lnTo>
                    <a:lnTo>
                      <a:pt x="48" y="121"/>
                    </a:lnTo>
                    <a:lnTo>
                      <a:pt x="48" y="129"/>
                    </a:lnTo>
                    <a:lnTo>
                      <a:pt x="48" y="149"/>
                    </a:lnTo>
                    <a:lnTo>
                      <a:pt x="52" y="159"/>
                    </a:lnTo>
                    <a:lnTo>
                      <a:pt x="54" y="177"/>
                    </a:lnTo>
                    <a:lnTo>
                      <a:pt x="60" y="187"/>
                    </a:lnTo>
                    <a:lnTo>
                      <a:pt x="58" y="195"/>
                    </a:lnTo>
                    <a:lnTo>
                      <a:pt x="64" y="209"/>
                    </a:lnTo>
                    <a:lnTo>
                      <a:pt x="74" y="225"/>
                    </a:lnTo>
                    <a:lnTo>
                      <a:pt x="82" y="231"/>
                    </a:lnTo>
                    <a:lnTo>
                      <a:pt x="86" y="227"/>
                    </a:lnTo>
                    <a:lnTo>
                      <a:pt x="92" y="22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4" name="Freeform 122"/>
              <p:cNvSpPr>
                <a:spLocks/>
              </p:cNvSpPr>
              <p:nvPr/>
            </p:nvSpPr>
            <p:spPr bwMode="auto">
              <a:xfrm>
                <a:off x="4688522" y="3099071"/>
                <a:ext cx="170109" cy="188183"/>
              </a:xfrm>
              <a:custGeom>
                <a:avLst/>
                <a:gdLst>
                  <a:gd name="T0" fmla="*/ 138 w 160"/>
                  <a:gd name="T1" fmla="*/ 73 h 177"/>
                  <a:gd name="T2" fmla="*/ 132 w 160"/>
                  <a:gd name="T3" fmla="*/ 62 h 177"/>
                  <a:gd name="T4" fmla="*/ 132 w 160"/>
                  <a:gd name="T5" fmla="*/ 52 h 177"/>
                  <a:gd name="T6" fmla="*/ 126 w 160"/>
                  <a:gd name="T7" fmla="*/ 50 h 177"/>
                  <a:gd name="T8" fmla="*/ 124 w 160"/>
                  <a:gd name="T9" fmla="*/ 42 h 177"/>
                  <a:gd name="T10" fmla="*/ 106 w 160"/>
                  <a:gd name="T11" fmla="*/ 32 h 177"/>
                  <a:gd name="T12" fmla="*/ 102 w 160"/>
                  <a:gd name="T13" fmla="*/ 12 h 177"/>
                  <a:gd name="T14" fmla="*/ 94 w 160"/>
                  <a:gd name="T15" fmla="*/ 6 h 177"/>
                  <a:gd name="T16" fmla="*/ 90 w 160"/>
                  <a:gd name="T17" fmla="*/ 0 h 177"/>
                  <a:gd name="T18" fmla="*/ 80 w 160"/>
                  <a:gd name="T19" fmla="*/ 4 h 177"/>
                  <a:gd name="T20" fmla="*/ 78 w 160"/>
                  <a:gd name="T21" fmla="*/ 2 h 177"/>
                  <a:gd name="T22" fmla="*/ 64 w 160"/>
                  <a:gd name="T23" fmla="*/ 12 h 177"/>
                  <a:gd name="T24" fmla="*/ 54 w 160"/>
                  <a:gd name="T25" fmla="*/ 6 h 177"/>
                  <a:gd name="T26" fmla="*/ 28 w 160"/>
                  <a:gd name="T27" fmla="*/ 10 h 177"/>
                  <a:gd name="T28" fmla="*/ 18 w 160"/>
                  <a:gd name="T29" fmla="*/ 10 h 177"/>
                  <a:gd name="T30" fmla="*/ 18 w 160"/>
                  <a:gd name="T31" fmla="*/ 81 h 177"/>
                  <a:gd name="T32" fmla="*/ 0 w 160"/>
                  <a:gd name="T33" fmla="*/ 81 h 177"/>
                  <a:gd name="T34" fmla="*/ 0 w 160"/>
                  <a:gd name="T35" fmla="*/ 139 h 177"/>
                  <a:gd name="T36" fmla="*/ 8 w 160"/>
                  <a:gd name="T37" fmla="*/ 149 h 177"/>
                  <a:gd name="T38" fmla="*/ 12 w 160"/>
                  <a:gd name="T39" fmla="*/ 161 h 177"/>
                  <a:gd name="T40" fmla="*/ 8 w 160"/>
                  <a:gd name="T41" fmla="*/ 171 h 177"/>
                  <a:gd name="T42" fmla="*/ 8 w 160"/>
                  <a:gd name="T43" fmla="*/ 177 h 177"/>
                  <a:gd name="T44" fmla="*/ 28 w 160"/>
                  <a:gd name="T45" fmla="*/ 175 h 177"/>
                  <a:gd name="T46" fmla="*/ 32 w 160"/>
                  <a:gd name="T47" fmla="*/ 171 h 177"/>
                  <a:gd name="T48" fmla="*/ 38 w 160"/>
                  <a:gd name="T49" fmla="*/ 167 h 177"/>
                  <a:gd name="T50" fmla="*/ 46 w 160"/>
                  <a:gd name="T51" fmla="*/ 157 h 177"/>
                  <a:gd name="T52" fmla="*/ 50 w 160"/>
                  <a:gd name="T53" fmla="*/ 147 h 177"/>
                  <a:gd name="T54" fmla="*/ 58 w 160"/>
                  <a:gd name="T55" fmla="*/ 145 h 177"/>
                  <a:gd name="T56" fmla="*/ 64 w 160"/>
                  <a:gd name="T57" fmla="*/ 151 h 177"/>
                  <a:gd name="T58" fmla="*/ 78 w 160"/>
                  <a:gd name="T59" fmla="*/ 157 h 177"/>
                  <a:gd name="T60" fmla="*/ 82 w 160"/>
                  <a:gd name="T61" fmla="*/ 155 h 177"/>
                  <a:gd name="T62" fmla="*/ 94 w 160"/>
                  <a:gd name="T63" fmla="*/ 153 h 177"/>
                  <a:gd name="T64" fmla="*/ 100 w 160"/>
                  <a:gd name="T65" fmla="*/ 135 h 177"/>
                  <a:gd name="T66" fmla="*/ 110 w 160"/>
                  <a:gd name="T67" fmla="*/ 133 h 177"/>
                  <a:gd name="T68" fmla="*/ 112 w 160"/>
                  <a:gd name="T69" fmla="*/ 129 h 177"/>
                  <a:gd name="T70" fmla="*/ 116 w 160"/>
                  <a:gd name="T71" fmla="*/ 127 h 177"/>
                  <a:gd name="T72" fmla="*/ 118 w 160"/>
                  <a:gd name="T73" fmla="*/ 115 h 177"/>
                  <a:gd name="T74" fmla="*/ 122 w 160"/>
                  <a:gd name="T75" fmla="*/ 115 h 177"/>
                  <a:gd name="T76" fmla="*/ 124 w 160"/>
                  <a:gd name="T77" fmla="*/ 109 h 177"/>
                  <a:gd name="T78" fmla="*/ 142 w 160"/>
                  <a:gd name="T79" fmla="*/ 93 h 177"/>
                  <a:gd name="T80" fmla="*/ 152 w 160"/>
                  <a:gd name="T81" fmla="*/ 89 h 177"/>
                  <a:gd name="T82" fmla="*/ 160 w 160"/>
                  <a:gd name="T83" fmla="*/ 83 h 177"/>
                  <a:gd name="T84" fmla="*/ 152 w 160"/>
                  <a:gd name="T85" fmla="*/ 73 h 177"/>
                  <a:gd name="T86" fmla="*/ 138 w 160"/>
                  <a:gd name="T87" fmla="*/ 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38" y="73"/>
                    </a:moveTo>
                    <a:lnTo>
                      <a:pt x="132" y="62"/>
                    </a:lnTo>
                    <a:lnTo>
                      <a:pt x="132" y="52"/>
                    </a:lnTo>
                    <a:lnTo>
                      <a:pt x="126" y="50"/>
                    </a:lnTo>
                    <a:lnTo>
                      <a:pt x="124" y="42"/>
                    </a:lnTo>
                    <a:lnTo>
                      <a:pt x="106" y="32"/>
                    </a:lnTo>
                    <a:lnTo>
                      <a:pt x="102" y="12"/>
                    </a:lnTo>
                    <a:lnTo>
                      <a:pt x="94" y="6"/>
                    </a:lnTo>
                    <a:lnTo>
                      <a:pt x="90" y="0"/>
                    </a:lnTo>
                    <a:lnTo>
                      <a:pt x="80" y="4"/>
                    </a:lnTo>
                    <a:lnTo>
                      <a:pt x="78" y="2"/>
                    </a:lnTo>
                    <a:lnTo>
                      <a:pt x="64" y="12"/>
                    </a:lnTo>
                    <a:lnTo>
                      <a:pt x="54" y="6"/>
                    </a:lnTo>
                    <a:lnTo>
                      <a:pt x="28" y="10"/>
                    </a:lnTo>
                    <a:lnTo>
                      <a:pt x="18" y="10"/>
                    </a:lnTo>
                    <a:lnTo>
                      <a:pt x="18" y="81"/>
                    </a:lnTo>
                    <a:lnTo>
                      <a:pt x="0" y="81"/>
                    </a:lnTo>
                    <a:lnTo>
                      <a:pt x="0" y="139"/>
                    </a:lnTo>
                    <a:lnTo>
                      <a:pt x="8" y="149"/>
                    </a:lnTo>
                    <a:lnTo>
                      <a:pt x="12" y="161"/>
                    </a:lnTo>
                    <a:lnTo>
                      <a:pt x="8" y="171"/>
                    </a:lnTo>
                    <a:lnTo>
                      <a:pt x="8" y="177"/>
                    </a:lnTo>
                    <a:lnTo>
                      <a:pt x="28" y="175"/>
                    </a:lnTo>
                    <a:lnTo>
                      <a:pt x="32" y="171"/>
                    </a:lnTo>
                    <a:lnTo>
                      <a:pt x="38" y="167"/>
                    </a:lnTo>
                    <a:lnTo>
                      <a:pt x="46" y="157"/>
                    </a:lnTo>
                    <a:lnTo>
                      <a:pt x="50" y="147"/>
                    </a:lnTo>
                    <a:lnTo>
                      <a:pt x="58" y="145"/>
                    </a:lnTo>
                    <a:lnTo>
                      <a:pt x="64" y="151"/>
                    </a:lnTo>
                    <a:lnTo>
                      <a:pt x="78" y="157"/>
                    </a:lnTo>
                    <a:lnTo>
                      <a:pt x="82" y="155"/>
                    </a:lnTo>
                    <a:lnTo>
                      <a:pt x="94" y="153"/>
                    </a:lnTo>
                    <a:lnTo>
                      <a:pt x="100" y="135"/>
                    </a:lnTo>
                    <a:lnTo>
                      <a:pt x="110" y="133"/>
                    </a:lnTo>
                    <a:lnTo>
                      <a:pt x="112" y="129"/>
                    </a:lnTo>
                    <a:lnTo>
                      <a:pt x="116" y="127"/>
                    </a:lnTo>
                    <a:lnTo>
                      <a:pt x="118" y="115"/>
                    </a:lnTo>
                    <a:lnTo>
                      <a:pt x="122" y="115"/>
                    </a:lnTo>
                    <a:lnTo>
                      <a:pt x="124" y="109"/>
                    </a:lnTo>
                    <a:lnTo>
                      <a:pt x="142" y="93"/>
                    </a:lnTo>
                    <a:lnTo>
                      <a:pt x="152" y="89"/>
                    </a:lnTo>
                    <a:lnTo>
                      <a:pt x="160" y="83"/>
                    </a:lnTo>
                    <a:lnTo>
                      <a:pt x="152" y="73"/>
                    </a:lnTo>
                    <a:lnTo>
                      <a:pt x="138" y="7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5" name="Freeform 123"/>
              <p:cNvSpPr>
                <a:spLocks noEditPoints="1"/>
              </p:cNvSpPr>
              <p:nvPr/>
            </p:nvSpPr>
            <p:spPr bwMode="auto">
              <a:xfrm>
                <a:off x="4622605" y="3187315"/>
                <a:ext cx="295565" cy="267921"/>
              </a:xfrm>
              <a:custGeom>
                <a:avLst/>
                <a:gdLst>
                  <a:gd name="T0" fmla="*/ 266 w 278"/>
                  <a:gd name="T1" fmla="*/ 94 h 252"/>
                  <a:gd name="T2" fmla="*/ 262 w 278"/>
                  <a:gd name="T3" fmla="*/ 104 h 252"/>
                  <a:gd name="T4" fmla="*/ 244 w 278"/>
                  <a:gd name="T5" fmla="*/ 96 h 252"/>
                  <a:gd name="T6" fmla="*/ 242 w 278"/>
                  <a:gd name="T7" fmla="*/ 86 h 252"/>
                  <a:gd name="T8" fmla="*/ 254 w 278"/>
                  <a:gd name="T9" fmla="*/ 74 h 252"/>
                  <a:gd name="T10" fmla="*/ 264 w 278"/>
                  <a:gd name="T11" fmla="*/ 76 h 252"/>
                  <a:gd name="T12" fmla="*/ 260 w 278"/>
                  <a:gd name="T13" fmla="*/ 30 h 252"/>
                  <a:gd name="T14" fmla="*/ 248 w 278"/>
                  <a:gd name="T15" fmla="*/ 4 h 252"/>
                  <a:gd name="T16" fmla="*/ 232 w 278"/>
                  <a:gd name="T17" fmla="*/ 2 h 252"/>
                  <a:gd name="T18" fmla="*/ 214 w 278"/>
                  <a:gd name="T19" fmla="*/ 6 h 252"/>
                  <a:gd name="T20" fmla="*/ 186 w 278"/>
                  <a:gd name="T21" fmla="*/ 26 h 252"/>
                  <a:gd name="T22" fmla="*/ 180 w 278"/>
                  <a:gd name="T23" fmla="*/ 32 h 252"/>
                  <a:gd name="T24" fmla="*/ 174 w 278"/>
                  <a:gd name="T25" fmla="*/ 46 h 252"/>
                  <a:gd name="T26" fmla="*/ 162 w 278"/>
                  <a:gd name="T27" fmla="*/ 52 h 252"/>
                  <a:gd name="T28" fmla="*/ 144 w 278"/>
                  <a:gd name="T29" fmla="*/ 72 h 252"/>
                  <a:gd name="T30" fmla="*/ 126 w 278"/>
                  <a:gd name="T31" fmla="*/ 68 h 252"/>
                  <a:gd name="T32" fmla="*/ 112 w 278"/>
                  <a:gd name="T33" fmla="*/ 64 h 252"/>
                  <a:gd name="T34" fmla="*/ 100 w 278"/>
                  <a:gd name="T35" fmla="*/ 84 h 252"/>
                  <a:gd name="T36" fmla="*/ 90 w 278"/>
                  <a:gd name="T37" fmla="*/ 92 h 252"/>
                  <a:gd name="T38" fmla="*/ 70 w 278"/>
                  <a:gd name="T39" fmla="*/ 88 h 252"/>
                  <a:gd name="T40" fmla="*/ 70 w 278"/>
                  <a:gd name="T41" fmla="*/ 66 h 252"/>
                  <a:gd name="T42" fmla="*/ 62 w 278"/>
                  <a:gd name="T43" fmla="*/ 126 h 252"/>
                  <a:gd name="T44" fmla="*/ 50 w 278"/>
                  <a:gd name="T45" fmla="*/ 132 h 252"/>
                  <a:gd name="T46" fmla="*/ 36 w 278"/>
                  <a:gd name="T47" fmla="*/ 136 h 252"/>
                  <a:gd name="T48" fmla="*/ 14 w 278"/>
                  <a:gd name="T49" fmla="*/ 130 h 252"/>
                  <a:gd name="T50" fmla="*/ 4 w 278"/>
                  <a:gd name="T51" fmla="*/ 126 h 252"/>
                  <a:gd name="T52" fmla="*/ 6 w 278"/>
                  <a:gd name="T53" fmla="*/ 144 h 252"/>
                  <a:gd name="T54" fmla="*/ 14 w 278"/>
                  <a:gd name="T55" fmla="*/ 168 h 252"/>
                  <a:gd name="T56" fmla="*/ 28 w 278"/>
                  <a:gd name="T57" fmla="*/ 196 h 252"/>
                  <a:gd name="T58" fmla="*/ 26 w 278"/>
                  <a:gd name="T59" fmla="*/ 212 h 252"/>
                  <a:gd name="T60" fmla="*/ 22 w 278"/>
                  <a:gd name="T61" fmla="*/ 216 h 252"/>
                  <a:gd name="T62" fmla="*/ 28 w 278"/>
                  <a:gd name="T63" fmla="*/ 234 h 252"/>
                  <a:gd name="T64" fmla="*/ 34 w 278"/>
                  <a:gd name="T65" fmla="*/ 238 h 252"/>
                  <a:gd name="T66" fmla="*/ 46 w 278"/>
                  <a:gd name="T67" fmla="*/ 246 h 252"/>
                  <a:gd name="T68" fmla="*/ 56 w 278"/>
                  <a:gd name="T69" fmla="*/ 252 h 252"/>
                  <a:gd name="T70" fmla="*/ 86 w 278"/>
                  <a:gd name="T71" fmla="*/ 244 h 252"/>
                  <a:gd name="T72" fmla="*/ 102 w 278"/>
                  <a:gd name="T73" fmla="*/ 236 h 252"/>
                  <a:gd name="T74" fmla="*/ 116 w 278"/>
                  <a:gd name="T75" fmla="*/ 236 h 252"/>
                  <a:gd name="T76" fmla="*/ 134 w 278"/>
                  <a:gd name="T77" fmla="*/ 240 h 252"/>
                  <a:gd name="T78" fmla="*/ 146 w 278"/>
                  <a:gd name="T79" fmla="*/ 234 h 252"/>
                  <a:gd name="T80" fmla="*/ 156 w 278"/>
                  <a:gd name="T81" fmla="*/ 230 h 252"/>
                  <a:gd name="T82" fmla="*/ 186 w 278"/>
                  <a:gd name="T83" fmla="*/ 216 h 252"/>
                  <a:gd name="T84" fmla="*/ 214 w 278"/>
                  <a:gd name="T85" fmla="*/ 192 h 252"/>
                  <a:gd name="T86" fmla="*/ 230 w 278"/>
                  <a:gd name="T87" fmla="*/ 176 h 252"/>
                  <a:gd name="T88" fmla="*/ 248 w 278"/>
                  <a:gd name="T89" fmla="*/ 148 h 252"/>
                  <a:gd name="T90" fmla="*/ 262 w 278"/>
                  <a:gd name="T91" fmla="*/ 132 h 252"/>
                  <a:gd name="T92" fmla="*/ 274 w 278"/>
                  <a:gd name="T93" fmla="*/ 110 h 252"/>
                  <a:gd name="T94" fmla="*/ 270 w 278"/>
                  <a:gd name="T95" fmla="*/ 94 h 252"/>
                  <a:gd name="T96" fmla="*/ 212 w 278"/>
                  <a:gd name="T97" fmla="*/ 150 h 252"/>
                  <a:gd name="T98" fmla="*/ 200 w 278"/>
                  <a:gd name="T99" fmla="*/ 162 h 252"/>
                  <a:gd name="T100" fmla="*/ 186 w 278"/>
                  <a:gd name="T101" fmla="*/ 168 h 252"/>
                  <a:gd name="T102" fmla="*/ 176 w 278"/>
                  <a:gd name="T103" fmla="*/ 148 h 252"/>
                  <a:gd name="T104" fmla="*/ 196 w 278"/>
                  <a:gd name="T105" fmla="*/ 136 h 252"/>
                  <a:gd name="T106" fmla="*/ 204 w 278"/>
                  <a:gd name="T107" fmla="*/ 130 h 252"/>
                  <a:gd name="T108" fmla="*/ 218 w 278"/>
                  <a:gd name="T109" fmla="*/ 14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252">
                    <a:moveTo>
                      <a:pt x="268" y="96"/>
                    </a:moveTo>
                    <a:lnTo>
                      <a:pt x="266" y="94"/>
                    </a:lnTo>
                    <a:lnTo>
                      <a:pt x="262" y="98"/>
                    </a:lnTo>
                    <a:lnTo>
                      <a:pt x="262" y="104"/>
                    </a:lnTo>
                    <a:lnTo>
                      <a:pt x="248" y="102"/>
                    </a:lnTo>
                    <a:lnTo>
                      <a:pt x="244" y="96"/>
                    </a:lnTo>
                    <a:lnTo>
                      <a:pt x="240" y="96"/>
                    </a:lnTo>
                    <a:lnTo>
                      <a:pt x="242" y="86"/>
                    </a:lnTo>
                    <a:lnTo>
                      <a:pt x="250" y="76"/>
                    </a:lnTo>
                    <a:lnTo>
                      <a:pt x="254" y="74"/>
                    </a:lnTo>
                    <a:lnTo>
                      <a:pt x="256" y="76"/>
                    </a:lnTo>
                    <a:lnTo>
                      <a:pt x="264" y="76"/>
                    </a:lnTo>
                    <a:lnTo>
                      <a:pt x="264" y="46"/>
                    </a:lnTo>
                    <a:lnTo>
                      <a:pt x="260" y="30"/>
                    </a:lnTo>
                    <a:lnTo>
                      <a:pt x="256" y="10"/>
                    </a:lnTo>
                    <a:lnTo>
                      <a:pt x="248" y="4"/>
                    </a:lnTo>
                    <a:lnTo>
                      <a:pt x="240" y="4"/>
                    </a:lnTo>
                    <a:lnTo>
                      <a:pt x="232" y="2"/>
                    </a:lnTo>
                    <a:lnTo>
                      <a:pt x="222" y="0"/>
                    </a:lnTo>
                    <a:lnTo>
                      <a:pt x="214" y="6"/>
                    </a:lnTo>
                    <a:lnTo>
                      <a:pt x="204" y="10"/>
                    </a:lnTo>
                    <a:lnTo>
                      <a:pt x="186" y="26"/>
                    </a:lnTo>
                    <a:lnTo>
                      <a:pt x="184" y="32"/>
                    </a:lnTo>
                    <a:lnTo>
                      <a:pt x="180" y="32"/>
                    </a:lnTo>
                    <a:lnTo>
                      <a:pt x="178" y="44"/>
                    </a:lnTo>
                    <a:lnTo>
                      <a:pt x="174" y="46"/>
                    </a:lnTo>
                    <a:lnTo>
                      <a:pt x="172" y="50"/>
                    </a:lnTo>
                    <a:lnTo>
                      <a:pt x="162" y="52"/>
                    </a:lnTo>
                    <a:lnTo>
                      <a:pt x="156" y="70"/>
                    </a:lnTo>
                    <a:lnTo>
                      <a:pt x="144" y="72"/>
                    </a:lnTo>
                    <a:lnTo>
                      <a:pt x="140" y="74"/>
                    </a:lnTo>
                    <a:lnTo>
                      <a:pt x="126" y="68"/>
                    </a:lnTo>
                    <a:lnTo>
                      <a:pt x="120" y="62"/>
                    </a:lnTo>
                    <a:lnTo>
                      <a:pt x="112" y="64"/>
                    </a:lnTo>
                    <a:lnTo>
                      <a:pt x="108" y="74"/>
                    </a:lnTo>
                    <a:lnTo>
                      <a:pt x="100" y="84"/>
                    </a:lnTo>
                    <a:lnTo>
                      <a:pt x="94" y="88"/>
                    </a:lnTo>
                    <a:lnTo>
                      <a:pt x="90" y="92"/>
                    </a:lnTo>
                    <a:lnTo>
                      <a:pt x="70" y="94"/>
                    </a:lnTo>
                    <a:lnTo>
                      <a:pt x="70" y="88"/>
                    </a:lnTo>
                    <a:lnTo>
                      <a:pt x="74" y="78"/>
                    </a:lnTo>
                    <a:lnTo>
                      <a:pt x="70" y="66"/>
                    </a:lnTo>
                    <a:lnTo>
                      <a:pt x="62" y="56"/>
                    </a:lnTo>
                    <a:lnTo>
                      <a:pt x="62" y="126"/>
                    </a:lnTo>
                    <a:lnTo>
                      <a:pt x="58" y="126"/>
                    </a:lnTo>
                    <a:lnTo>
                      <a:pt x="50" y="132"/>
                    </a:lnTo>
                    <a:lnTo>
                      <a:pt x="42" y="138"/>
                    </a:lnTo>
                    <a:lnTo>
                      <a:pt x="36" y="136"/>
                    </a:lnTo>
                    <a:lnTo>
                      <a:pt x="22" y="134"/>
                    </a:lnTo>
                    <a:lnTo>
                      <a:pt x="14" y="130"/>
                    </a:lnTo>
                    <a:lnTo>
                      <a:pt x="10" y="126"/>
                    </a:lnTo>
                    <a:lnTo>
                      <a:pt x="4" y="126"/>
                    </a:lnTo>
                    <a:lnTo>
                      <a:pt x="0" y="130"/>
                    </a:lnTo>
                    <a:lnTo>
                      <a:pt x="6" y="144"/>
                    </a:lnTo>
                    <a:lnTo>
                      <a:pt x="8" y="156"/>
                    </a:lnTo>
                    <a:lnTo>
                      <a:pt x="14" y="168"/>
                    </a:lnTo>
                    <a:lnTo>
                      <a:pt x="22" y="178"/>
                    </a:lnTo>
                    <a:lnTo>
                      <a:pt x="28" y="196"/>
                    </a:lnTo>
                    <a:lnTo>
                      <a:pt x="30" y="204"/>
                    </a:lnTo>
                    <a:lnTo>
                      <a:pt x="26" y="212"/>
                    </a:lnTo>
                    <a:lnTo>
                      <a:pt x="22" y="212"/>
                    </a:lnTo>
                    <a:lnTo>
                      <a:pt x="22" y="216"/>
                    </a:lnTo>
                    <a:lnTo>
                      <a:pt x="30" y="230"/>
                    </a:lnTo>
                    <a:lnTo>
                      <a:pt x="28" y="234"/>
                    </a:lnTo>
                    <a:lnTo>
                      <a:pt x="30" y="240"/>
                    </a:lnTo>
                    <a:lnTo>
                      <a:pt x="34" y="238"/>
                    </a:lnTo>
                    <a:lnTo>
                      <a:pt x="36" y="242"/>
                    </a:lnTo>
                    <a:lnTo>
                      <a:pt x="46" y="246"/>
                    </a:lnTo>
                    <a:lnTo>
                      <a:pt x="48" y="250"/>
                    </a:lnTo>
                    <a:lnTo>
                      <a:pt x="56" y="252"/>
                    </a:lnTo>
                    <a:lnTo>
                      <a:pt x="72" y="244"/>
                    </a:lnTo>
                    <a:lnTo>
                      <a:pt x="86" y="244"/>
                    </a:lnTo>
                    <a:lnTo>
                      <a:pt x="92" y="238"/>
                    </a:lnTo>
                    <a:lnTo>
                      <a:pt x="102" y="236"/>
                    </a:lnTo>
                    <a:lnTo>
                      <a:pt x="112" y="238"/>
                    </a:lnTo>
                    <a:lnTo>
                      <a:pt x="116" y="236"/>
                    </a:lnTo>
                    <a:lnTo>
                      <a:pt x="124" y="238"/>
                    </a:lnTo>
                    <a:lnTo>
                      <a:pt x="134" y="240"/>
                    </a:lnTo>
                    <a:lnTo>
                      <a:pt x="138" y="236"/>
                    </a:lnTo>
                    <a:lnTo>
                      <a:pt x="146" y="234"/>
                    </a:lnTo>
                    <a:lnTo>
                      <a:pt x="152" y="232"/>
                    </a:lnTo>
                    <a:lnTo>
                      <a:pt x="156" y="230"/>
                    </a:lnTo>
                    <a:lnTo>
                      <a:pt x="162" y="232"/>
                    </a:lnTo>
                    <a:lnTo>
                      <a:pt x="186" y="216"/>
                    </a:lnTo>
                    <a:lnTo>
                      <a:pt x="200" y="206"/>
                    </a:lnTo>
                    <a:lnTo>
                      <a:pt x="214" y="192"/>
                    </a:lnTo>
                    <a:lnTo>
                      <a:pt x="220" y="186"/>
                    </a:lnTo>
                    <a:lnTo>
                      <a:pt x="230" y="176"/>
                    </a:lnTo>
                    <a:lnTo>
                      <a:pt x="242" y="154"/>
                    </a:lnTo>
                    <a:lnTo>
                      <a:pt x="248" y="148"/>
                    </a:lnTo>
                    <a:lnTo>
                      <a:pt x="258" y="134"/>
                    </a:lnTo>
                    <a:lnTo>
                      <a:pt x="262" y="132"/>
                    </a:lnTo>
                    <a:lnTo>
                      <a:pt x="270" y="126"/>
                    </a:lnTo>
                    <a:lnTo>
                      <a:pt x="274" y="110"/>
                    </a:lnTo>
                    <a:lnTo>
                      <a:pt x="278" y="94"/>
                    </a:lnTo>
                    <a:lnTo>
                      <a:pt x="270" y="94"/>
                    </a:lnTo>
                    <a:lnTo>
                      <a:pt x="268" y="96"/>
                    </a:lnTo>
                    <a:close/>
                    <a:moveTo>
                      <a:pt x="212" y="150"/>
                    </a:moveTo>
                    <a:lnTo>
                      <a:pt x="210" y="160"/>
                    </a:lnTo>
                    <a:lnTo>
                      <a:pt x="200" y="162"/>
                    </a:lnTo>
                    <a:lnTo>
                      <a:pt x="194" y="170"/>
                    </a:lnTo>
                    <a:lnTo>
                      <a:pt x="186" y="168"/>
                    </a:lnTo>
                    <a:lnTo>
                      <a:pt x="180" y="158"/>
                    </a:lnTo>
                    <a:lnTo>
                      <a:pt x="176" y="148"/>
                    </a:lnTo>
                    <a:lnTo>
                      <a:pt x="188" y="136"/>
                    </a:lnTo>
                    <a:lnTo>
                      <a:pt x="196" y="136"/>
                    </a:lnTo>
                    <a:lnTo>
                      <a:pt x="198" y="130"/>
                    </a:lnTo>
                    <a:lnTo>
                      <a:pt x="204" y="130"/>
                    </a:lnTo>
                    <a:lnTo>
                      <a:pt x="218" y="142"/>
                    </a:lnTo>
                    <a:lnTo>
                      <a:pt x="218" y="146"/>
                    </a:lnTo>
                    <a:lnTo>
                      <a:pt x="212" y="15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6" name="Freeform 124"/>
              <p:cNvSpPr>
                <a:spLocks/>
              </p:cNvSpPr>
              <p:nvPr/>
            </p:nvSpPr>
            <p:spPr bwMode="auto">
              <a:xfrm>
                <a:off x="4877769" y="3265990"/>
                <a:ext cx="27642" cy="31895"/>
              </a:xfrm>
              <a:custGeom>
                <a:avLst/>
                <a:gdLst>
                  <a:gd name="T0" fmla="*/ 14 w 26"/>
                  <a:gd name="T1" fmla="*/ 0 h 30"/>
                  <a:gd name="T2" fmla="*/ 10 w 26"/>
                  <a:gd name="T3" fmla="*/ 2 h 30"/>
                  <a:gd name="T4" fmla="*/ 2 w 26"/>
                  <a:gd name="T5" fmla="*/ 12 h 30"/>
                  <a:gd name="T6" fmla="*/ 0 w 26"/>
                  <a:gd name="T7" fmla="*/ 22 h 30"/>
                  <a:gd name="T8" fmla="*/ 4 w 26"/>
                  <a:gd name="T9" fmla="*/ 22 h 30"/>
                  <a:gd name="T10" fmla="*/ 8 w 26"/>
                  <a:gd name="T11" fmla="*/ 28 h 30"/>
                  <a:gd name="T12" fmla="*/ 22 w 26"/>
                  <a:gd name="T13" fmla="*/ 30 h 30"/>
                  <a:gd name="T14" fmla="*/ 22 w 26"/>
                  <a:gd name="T15" fmla="*/ 24 h 30"/>
                  <a:gd name="T16" fmla="*/ 26 w 26"/>
                  <a:gd name="T17" fmla="*/ 20 h 30"/>
                  <a:gd name="T18" fmla="*/ 24 w 26"/>
                  <a:gd name="T19" fmla="*/ 10 h 30"/>
                  <a:gd name="T20" fmla="*/ 26 w 26"/>
                  <a:gd name="T21" fmla="*/ 6 h 30"/>
                  <a:gd name="T22" fmla="*/ 24 w 26"/>
                  <a:gd name="T23" fmla="*/ 2 h 30"/>
                  <a:gd name="T24" fmla="*/ 16 w 26"/>
                  <a:gd name="T25" fmla="*/ 2 h 30"/>
                  <a:gd name="T26" fmla="*/ 14 w 26"/>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0">
                    <a:moveTo>
                      <a:pt x="14" y="0"/>
                    </a:moveTo>
                    <a:lnTo>
                      <a:pt x="10" y="2"/>
                    </a:lnTo>
                    <a:lnTo>
                      <a:pt x="2" y="12"/>
                    </a:lnTo>
                    <a:lnTo>
                      <a:pt x="0" y="22"/>
                    </a:lnTo>
                    <a:lnTo>
                      <a:pt x="4" y="22"/>
                    </a:lnTo>
                    <a:lnTo>
                      <a:pt x="8" y="28"/>
                    </a:lnTo>
                    <a:lnTo>
                      <a:pt x="22" y="30"/>
                    </a:lnTo>
                    <a:lnTo>
                      <a:pt x="22" y="24"/>
                    </a:lnTo>
                    <a:lnTo>
                      <a:pt x="26" y="20"/>
                    </a:lnTo>
                    <a:lnTo>
                      <a:pt x="24" y="10"/>
                    </a:lnTo>
                    <a:lnTo>
                      <a:pt x="26" y="6"/>
                    </a:lnTo>
                    <a:lnTo>
                      <a:pt x="24" y="2"/>
                    </a:lnTo>
                    <a:lnTo>
                      <a:pt x="16" y="2"/>
                    </a:lnTo>
                    <a:lnTo>
                      <a:pt x="1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7" name="Freeform 125"/>
              <p:cNvSpPr>
                <a:spLocks/>
              </p:cNvSpPr>
              <p:nvPr/>
            </p:nvSpPr>
            <p:spPr bwMode="auto">
              <a:xfrm>
                <a:off x="4809725" y="3325529"/>
                <a:ext cx="44653" cy="42528"/>
              </a:xfrm>
              <a:custGeom>
                <a:avLst/>
                <a:gdLst>
                  <a:gd name="T0" fmla="*/ 28 w 42"/>
                  <a:gd name="T1" fmla="*/ 0 h 40"/>
                  <a:gd name="T2" fmla="*/ 22 w 42"/>
                  <a:gd name="T3" fmla="*/ 0 h 40"/>
                  <a:gd name="T4" fmla="*/ 20 w 42"/>
                  <a:gd name="T5" fmla="*/ 6 h 40"/>
                  <a:gd name="T6" fmla="*/ 12 w 42"/>
                  <a:gd name="T7" fmla="*/ 6 h 40"/>
                  <a:gd name="T8" fmla="*/ 0 w 42"/>
                  <a:gd name="T9" fmla="*/ 18 h 40"/>
                  <a:gd name="T10" fmla="*/ 4 w 42"/>
                  <a:gd name="T11" fmla="*/ 28 h 40"/>
                  <a:gd name="T12" fmla="*/ 10 w 42"/>
                  <a:gd name="T13" fmla="*/ 38 h 40"/>
                  <a:gd name="T14" fmla="*/ 18 w 42"/>
                  <a:gd name="T15" fmla="*/ 40 h 40"/>
                  <a:gd name="T16" fmla="*/ 24 w 42"/>
                  <a:gd name="T17" fmla="*/ 32 h 40"/>
                  <a:gd name="T18" fmla="*/ 34 w 42"/>
                  <a:gd name="T19" fmla="*/ 30 h 40"/>
                  <a:gd name="T20" fmla="*/ 36 w 42"/>
                  <a:gd name="T21" fmla="*/ 20 h 40"/>
                  <a:gd name="T22" fmla="*/ 42 w 42"/>
                  <a:gd name="T23" fmla="*/ 16 h 40"/>
                  <a:gd name="T24" fmla="*/ 42 w 42"/>
                  <a:gd name="T25" fmla="*/ 12 h 40"/>
                  <a:gd name="T26" fmla="*/ 28 w 42"/>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0">
                    <a:moveTo>
                      <a:pt x="28" y="0"/>
                    </a:moveTo>
                    <a:lnTo>
                      <a:pt x="22" y="0"/>
                    </a:lnTo>
                    <a:lnTo>
                      <a:pt x="20" y="6"/>
                    </a:lnTo>
                    <a:lnTo>
                      <a:pt x="12" y="6"/>
                    </a:lnTo>
                    <a:lnTo>
                      <a:pt x="0" y="18"/>
                    </a:lnTo>
                    <a:lnTo>
                      <a:pt x="4" y="28"/>
                    </a:lnTo>
                    <a:lnTo>
                      <a:pt x="10" y="38"/>
                    </a:lnTo>
                    <a:lnTo>
                      <a:pt x="18" y="40"/>
                    </a:lnTo>
                    <a:lnTo>
                      <a:pt x="24" y="32"/>
                    </a:lnTo>
                    <a:lnTo>
                      <a:pt x="34" y="30"/>
                    </a:lnTo>
                    <a:lnTo>
                      <a:pt x="36" y="20"/>
                    </a:lnTo>
                    <a:lnTo>
                      <a:pt x="42" y="16"/>
                    </a:lnTo>
                    <a:lnTo>
                      <a:pt x="42" y="12"/>
                    </a:lnTo>
                    <a:lnTo>
                      <a:pt x="2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8" name="Freeform 126"/>
              <p:cNvSpPr>
                <a:spLocks noEditPoints="1"/>
              </p:cNvSpPr>
              <p:nvPr/>
            </p:nvSpPr>
            <p:spPr bwMode="auto">
              <a:xfrm>
                <a:off x="4537551" y="2815201"/>
                <a:ext cx="229647" cy="288122"/>
              </a:xfrm>
              <a:custGeom>
                <a:avLst/>
                <a:gdLst>
                  <a:gd name="T0" fmla="*/ 8 w 216"/>
                  <a:gd name="T1" fmla="*/ 28 h 271"/>
                  <a:gd name="T2" fmla="*/ 8 w 216"/>
                  <a:gd name="T3" fmla="*/ 18 h 271"/>
                  <a:gd name="T4" fmla="*/ 10 w 216"/>
                  <a:gd name="T5" fmla="*/ 8 h 271"/>
                  <a:gd name="T6" fmla="*/ 14 w 216"/>
                  <a:gd name="T7" fmla="*/ 6 h 271"/>
                  <a:gd name="T8" fmla="*/ 20 w 216"/>
                  <a:gd name="T9" fmla="*/ 0 h 271"/>
                  <a:gd name="T10" fmla="*/ 20 w 216"/>
                  <a:gd name="T11" fmla="*/ 8 h 271"/>
                  <a:gd name="T12" fmla="*/ 14 w 216"/>
                  <a:gd name="T13" fmla="*/ 28 h 271"/>
                  <a:gd name="T14" fmla="*/ 28 w 216"/>
                  <a:gd name="T15" fmla="*/ 249 h 271"/>
                  <a:gd name="T16" fmla="*/ 40 w 216"/>
                  <a:gd name="T17" fmla="*/ 257 h 271"/>
                  <a:gd name="T18" fmla="*/ 128 w 216"/>
                  <a:gd name="T19" fmla="*/ 267 h 271"/>
                  <a:gd name="T20" fmla="*/ 172 w 216"/>
                  <a:gd name="T21" fmla="*/ 271 h 271"/>
                  <a:gd name="T22" fmla="*/ 188 w 216"/>
                  <a:gd name="T23" fmla="*/ 247 h 271"/>
                  <a:gd name="T24" fmla="*/ 180 w 216"/>
                  <a:gd name="T25" fmla="*/ 235 h 271"/>
                  <a:gd name="T26" fmla="*/ 214 w 216"/>
                  <a:gd name="T27" fmla="*/ 171 h 271"/>
                  <a:gd name="T28" fmla="*/ 212 w 216"/>
                  <a:gd name="T29" fmla="*/ 159 h 271"/>
                  <a:gd name="T30" fmla="*/ 216 w 216"/>
                  <a:gd name="T31" fmla="*/ 141 h 271"/>
                  <a:gd name="T32" fmla="*/ 206 w 216"/>
                  <a:gd name="T33" fmla="*/ 131 h 271"/>
                  <a:gd name="T34" fmla="*/ 190 w 216"/>
                  <a:gd name="T35" fmla="*/ 135 h 271"/>
                  <a:gd name="T36" fmla="*/ 182 w 216"/>
                  <a:gd name="T37" fmla="*/ 135 h 271"/>
                  <a:gd name="T38" fmla="*/ 182 w 216"/>
                  <a:gd name="T39" fmla="*/ 111 h 271"/>
                  <a:gd name="T40" fmla="*/ 174 w 216"/>
                  <a:gd name="T41" fmla="*/ 101 h 271"/>
                  <a:gd name="T42" fmla="*/ 174 w 216"/>
                  <a:gd name="T43" fmla="*/ 62 h 271"/>
                  <a:gd name="T44" fmla="*/ 156 w 216"/>
                  <a:gd name="T45" fmla="*/ 56 h 271"/>
                  <a:gd name="T46" fmla="*/ 148 w 216"/>
                  <a:gd name="T47" fmla="*/ 54 h 271"/>
                  <a:gd name="T48" fmla="*/ 138 w 216"/>
                  <a:gd name="T49" fmla="*/ 64 h 271"/>
                  <a:gd name="T50" fmla="*/ 102 w 216"/>
                  <a:gd name="T51" fmla="*/ 74 h 271"/>
                  <a:gd name="T52" fmla="*/ 92 w 216"/>
                  <a:gd name="T53" fmla="*/ 58 h 271"/>
                  <a:gd name="T54" fmla="*/ 86 w 216"/>
                  <a:gd name="T55" fmla="*/ 30 h 271"/>
                  <a:gd name="T56" fmla="*/ 20 w 216"/>
                  <a:gd name="T57" fmla="*/ 32 h 271"/>
                  <a:gd name="T58" fmla="*/ 12 w 216"/>
                  <a:gd name="T59" fmla="*/ 38 h 271"/>
                  <a:gd name="T60" fmla="*/ 22 w 216"/>
                  <a:gd name="T61" fmla="*/ 62 h 271"/>
                  <a:gd name="T62" fmla="*/ 30 w 216"/>
                  <a:gd name="T63" fmla="*/ 89 h 271"/>
                  <a:gd name="T64" fmla="*/ 24 w 216"/>
                  <a:gd name="T65" fmla="*/ 97 h 271"/>
                  <a:gd name="T66" fmla="*/ 36 w 216"/>
                  <a:gd name="T67" fmla="*/ 129 h 271"/>
                  <a:gd name="T68" fmla="*/ 34 w 216"/>
                  <a:gd name="T69" fmla="*/ 157 h 271"/>
                  <a:gd name="T70" fmla="*/ 20 w 216"/>
                  <a:gd name="T71" fmla="*/ 173 h 271"/>
                  <a:gd name="T72" fmla="*/ 16 w 216"/>
                  <a:gd name="T73" fmla="*/ 187 h 271"/>
                  <a:gd name="T74" fmla="*/ 12 w 216"/>
                  <a:gd name="T75" fmla="*/ 203 h 271"/>
                  <a:gd name="T76" fmla="*/ 6 w 216"/>
                  <a:gd name="T77" fmla="*/ 223 h 271"/>
                  <a:gd name="T78" fmla="*/ 2 w 216"/>
                  <a:gd name="T79" fmla="*/ 235 h 271"/>
                  <a:gd name="T80" fmla="*/ 2 w 216"/>
                  <a:gd name="T81" fmla="*/ 255 h 271"/>
                  <a:gd name="T82" fmla="*/ 24 w 216"/>
                  <a:gd name="T83" fmla="*/ 24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71">
                    <a:moveTo>
                      <a:pt x="14" y="28"/>
                    </a:moveTo>
                    <a:lnTo>
                      <a:pt x="8" y="28"/>
                    </a:lnTo>
                    <a:lnTo>
                      <a:pt x="8" y="24"/>
                    </a:lnTo>
                    <a:lnTo>
                      <a:pt x="8" y="18"/>
                    </a:lnTo>
                    <a:lnTo>
                      <a:pt x="4" y="10"/>
                    </a:lnTo>
                    <a:lnTo>
                      <a:pt x="10" y="8"/>
                    </a:lnTo>
                    <a:lnTo>
                      <a:pt x="14" y="8"/>
                    </a:lnTo>
                    <a:lnTo>
                      <a:pt x="14" y="6"/>
                    </a:lnTo>
                    <a:lnTo>
                      <a:pt x="16" y="4"/>
                    </a:lnTo>
                    <a:lnTo>
                      <a:pt x="20" y="0"/>
                    </a:lnTo>
                    <a:lnTo>
                      <a:pt x="26" y="4"/>
                    </a:lnTo>
                    <a:lnTo>
                      <a:pt x="20" y="8"/>
                    </a:lnTo>
                    <a:lnTo>
                      <a:pt x="14" y="14"/>
                    </a:lnTo>
                    <a:lnTo>
                      <a:pt x="14" y="28"/>
                    </a:lnTo>
                    <a:close/>
                    <a:moveTo>
                      <a:pt x="24" y="249"/>
                    </a:moveTo>
                    <a:lnTo>
                      <a:pt x="28" y="249"/>
                    </a:lnTo>
                    <a:lnTo>
                      <a:pt x="38" y="257"/>
                    </a:lnTo>
                    <a:lnTo>
                      <a:pt x="40" y="257"/>
                    </a:lnTo>
                    <a:lnTo>
                      <a:pt x="114" y="257"/>
                    </a:lnTo>
                    <a:lnTo>
                      <a:pt x="128" y="267"/>
                    </a:lnTo>
                    <a:lnTo>
                      <a:pt x="158" y="267"/>
                    </a:lnTo>
                    <a:lnTo>
                      <a:pt x="172" y="271"/>
                    </a:lnTo>
                    <a:lnTo>
                      <a:pt x="200" y="265"/>
                    </a:lnTo>
                    <a:lnTo>
                      <a:pt x="188" y="247"/>
                    </a:lnTo>
                    <a:lnTo>
                      <a:pt x="184" y="241"/>
                    </a:lnTo>
                    <a:lnTo>
                      <a:pt x="180" y="235"/>
                    </a:lnTo>
                    <a:lnTo>
                      <a:pt x="180" y="171"/>
                    </a:lnTo>
                    <a:lnTo>
                      <a:pt x="214" y="171"/>
                    </a:lnTo>
                    <a:lnTo>
                      <a:pt x="210" y="165"/>
                    </a:lnTo>
                    <a:lnTo>
                      <a:pt x="212" y="159"/>
                    </a:lnTo>
                    <a:lnTo>
                      <a:pt x="212" y="151"/>
                    </a:lnTo>
                    <a:lnTo>
                      <a:pt x="216" y="141"/>
                    </a:lnTo>
                    <a:lnTo>
                      <a:pt x="216" y="131"/>
                    </a:lnTo>
                    <a:lnTo>
                      <a:pt x="206" y="131"/>
                    </a:lnTo>
                    <a:lnTo>
                      <a:pt x="196" y="135"/>
                    </a:lnTo>
                    <a:lnTo>
                      <a:pt x="190" y="135"/>
                    </a:lnTo>
                    <a:lnTo>
                      <a:pt x="186" y="135"/>
                    </a:lnTo>
                    <a:lnTo>
                      <a:pt x="182" y="135"/>
                    </a:lnTo>
                    <a:lnTo>
                      <a:pt x="184" y="125"/>
                    </a:lnTo>
                    <a:lnTo>
                      <a:pt x="182" y="111"/>
                    </a:lnTo>
                    <a:lnTo>
                      <a:pt x="178" y="107"/>
                    </a:lnTo>
                    <a:lnTo>
                      <a:pt x="174" y="101"/>
                    </a:lnTo>
                    <a:lnTo>
                      <a:pt x="178" y="77"/>
                    </a:lnTo>
                    <a:lnTo>
                      <a:pt x="174" y="62"/>
                    </a:lnTo>
                    <a:lnTo>
                      <a:pt x="176" y="56"/>
                    </a:lnTo>
                    <a:lnTo>
                      <a:pt x="156" y="56"/>
                    </a:lnTo>
                    <a:lnTo>
                      <a:pt x="154" y="50"/>
                    </a:lnTo>
                    <a:lnTo>
                      <a:pt x="148" y="54"/>
                    </a:lnTo>
                    <a:lnTo>
                      <a:pt x="136" y="54"/>
                    </a:lnTo>
                    <a:lnTo>
                      <a:pt x="138" y="64"/>
                    </a:lnTo>
                    <a:lnTo>
                      <a:pt x="134" y="74"/>
                    </a:lnTo>
                    <a:lnTo>
                      <a:pt x="102" y="74"/>
                    </a:lnTo>
                    <a:lnTo>
                      <a:pt x="98" y="64"/>
                    </a:lnTo>
                    <a:lnTo>
                      <a:pt x="92" y="58"/>
                    </a:lnTo>
                    <a:lnTo>
                      <a:pt x="88" y="44"/>
                    </a:lnTo>
                    <a:lnTo>
                      <a:pt x="86" y="30"/>
                    </a:lnTo>
                    <a:lnTo>
                      <a:pt x="24" y="30"/>
                    </a:lnTo>
                    <a:lnTo>
                      <a:pt x="20" y="32"/>
                    </a:lnTo>
                    <a:lnTo>
                      <a:pt x="16" y="32"/>
                    </a:lnTo>
                    <a:lnTo>
                      <a:pt x="12" y="38"/>
                    </a:lnTo>
                    <a:lnTo>
                      <a:pt x="18" y="52"/>
                    </a:lnTo>
                    <a:lnTo>
                      <a:pt x="22" y="62"/>
                    </a:lnTo>
                    <a:lnTo>
                      <a:pt x="30" y="83"/>
                    </a:lnTo>
                    <a:lnTo>
                      <a:pt x="30" y="89"/>
                    </a:lnTo>
                    <a:lnTo>
                      <a:pt x="24" y="93"/>
                    </a:lnTo>
                    <a:lnTo>
                      <a:pt x="24" y="97"/>
                    </a:lnTo>
                    <a:lnTo>
                      <a:pt x="28" y="111"/>
                    </a:lnTo>
                    <a:lnTo>
                      <a:pt x="36" y="129"/>
                    </a:lnTo>
                    <a:lnTo>
                      <a:pt x="38" y="139"/>
                    </a:lnTo>
                    <a:lnTo>
                      <a:pt x="34" y="157"/>
                    </a:lnTo>
                    <a:lnTo>
                      <a:pt x="28" y="163"/>
                    </a:lnTo>
                    <a:lnTo>
                      <a:pt x="20" y="173"/>
                    </a:lnTo>
                    <a:lnTo>
                      <a:pt x="16" y="181"/>
                    </a:lnTo>
                    <a:lnTo>
                      <a:pt x="16" y="187"/>
                    </a:lnTo>
                    <a:lnTo>
                      <a:pt x="12" y="191"/>
                    </a:lnTo>
                    <a:lnTo>
                      <a:pt x="12" y="203"/>
                    </a:lnTo>
                    <a:lnTo>
                      <a:pt x="8" y="209"/>
                    </a:lnTo>
                    <a:lnTo>
                      <a:pt x="6" y="223"/>
                    </a:lnTo>
                    <a:lnTo>
                      <a:pt x="2" y="227"/>
                    </a:lnTo>
                    <a:lnTo>
                      <a:pt x="2" y="235"/>
                    </a:lnTo>
                    <a:lnTo>
                      <a:pt x="0" y="241"/>
                    </a:lnTo>
                    <a:lnTo>
                      <a:pt x="2" y="255"/>
                    </a:lnTo>
                    <a:lnTo>
                      <a:pt x="16" y="255"/>
                    </a:lnTo>
                    <a:lnTo>
                      <a:pt x="24" y="2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79" name="Freeform 127"/>
              <p:cNvSpPr>
                <a:spLocks/>
              </p:cNvSpPr>
              <p:nvPr/>
            </p:nvSpPr>
            <p:spPr bwMode="auto">
              <a:xfrm>
                <a:off x="4784209" y="3052291"/>
                <a:ext cx="142467" cy="145656"/>
              </a:xfrm>
              <a:custGeom>
                <a:avLst/>
                <a:gdLst>
                  <a:gd name="T0" fmla="*/ 78 w 134"/>
                  <a:gd name="T1" fmla="*/ 0 h 137"/>
                  <a:gd name="T2" fmla="*/ 66 w 134"/>
                  <a:gd name="T3" fmla="*/ 6 h 137"/>
                  <a:gd name="T4" fmla="*/ 66 w 134"/>
                  <a:gd name="T5" fmla="*/ 14 h 137"/>
                  <a:gd name="T6" fmla="*/ 62 w 134"/>
                  <a:gd name="T7" fmla="*/ 20 h 137"/>
                  <a:gd name="T8" fmla="*/ 46 w 134"/>
                  <a:gd name="T9" fmla="*/ 28 h 137"/>
                  <a:gd name="T10" fmla="*/ 36 w 134"/>
                  <a:gd name="T11" fmla="*/ 44 h 137"/>
                  <a:gd name="T12" fmla="*/ 26 w 134"/>
                  <a:gd name="T13" fmla="*/ 48 h 137"/>
                  <a:gd name="T14" fmla="*/ 18 w 134"/>
                  <a:gd name="T15" fmla="*/ 46 h 137"/>
                  <a:gd name="T16" fmla="*/ 0 w 134"/>
                  <a:gd name="T17" fmla="*/ 44 h 137"/>
                  <a:gd name="T18" fmla="*/ 4 w 134"/>
                  <a:gd name="T19" fmla="*/ 50 h 137"/>
                  <a:gd name="T20" fmla="*/ 12 w 134"/>
                  <a:gd name="T21" fmla="*/ 56 h 137"/>
                  <a:gd name="T22" fmla="*/ 16 w 134"/>
                  <a:gd name="T23" fmla="*/ 76 h 137"/>
                  <a:gd name="T24" fmla="*/ 34 w 134"/>
                  <a:gd name="T25" fmla="*/ 86 h 137"/>
                  <a:gd name="T26" fmla="*/ 36 w 134"/>
                  <a:gd name="T27" fmla="*/ 94 h 137"/>
                  <a:gd name="T28" fmla="*/ 42 w 134"/>
                  <a:gd name="T29" fmla="*/ 96 h 137"/>
                  <a:gd name="T30" fmla="*/ 42 w 134"/>
                  <a:gd name="T31" fmla="*/ 106 h 137"/>
                  <a:gd name="T32" fmla="*/ 48 w 134"/>
                  <a:gd name="T33" fmla="*/ 117 h 137"/>
                  <a:gd name="T34" fmla="*/ 62 w 134"/>
                  <a:gd name="T35" fmla="*/ 117 h 137"/>
                  <a:gd name="T36" fmla="*/ 70 w 134"/>
                  <a:gd name="T37" fmla="*/ 127 h 137"/>
                  <a:gd name="T38" fmla="*/ 80 w 134"/>
                  <a:gd name="T39" fmla="*/ 129 h 137"/>
                  <a:gd name="T40" fmla="*/ 88 w 134"/>
                  <a:gd name="T41" fmla="*/ 131 h 137"/>
                  <a:gd name="T42" fmla="*/ 96 w 134"/>
                  <a:gd name="T43" fmla="*/ 131 h 137"/>
                  <a:gd name="T44" fmla="*/ 104 w 134"/>
                  <a:gd name="T45" fmla="*/ 137 h 137"/>
                  <a:gd name="T46" fmla="*/ 122 w 134"/>
                  <a:gd name="T47" fmla="*/ 110 h 137"/>
                  <a:gd name="T48" fmla="*/ 124 w 134"/>
                  <a:gd name="T49" fmla="*/ 100 h 137"/>
                  <a:gd name="T50" fmla="*/ 132 w 134"/>
                  <a:gd name="T51" fmla="*/ 84 h 137"/>
                  <a:gd name="T52" fmla="*/ 128 w 134"/>
                  <a:gd name="T53" fmla="*/ 76 h 137"/>
                  <a:gd name="T54" fmla="*/ 126 w 134"/>
                  <a:gd name="T55" fmla="*/ 68 h 137"/>
                  <a:gd name="T56" fmla="*/ 134 w 134"/>
                  <a:gd name="T57" fmla="*/ 58 h 137"/>
                  <a:gd name="T58" fmla="*/ 132 w 134"/>
                  <a:gd name="T59" fmla="*/ 48 h 137"/>
                  <a:gd name="T60" fmla="*/ 134 w 134"/>
                  <a:gd name="T61" fmla="*/ 44 h 137"/>
                  <a:gd name="T62" fmla="*/ 130 w 134"/>
                  <a:gd name="T63" fmla="*/ 26 h 137"/>
                  <a:gd name="T64" fmla="*/ 126 w 134"/>
                  <a:gd name="T65" fmla="*/ 24 h 137"/>
                  <a:gd name="T66" fmla="*/ 124 w 134"/>
                  <a:gd name="T67" fmla="*/ 22 h 137"/>
                  <a:gd name="T68" fmla="*/ 118 w 134"/>
                  <a:gd name="T69" fmla="*/ 20 h 137"/>
                  <a:gd name="T70" fmla="*/ 104 w 134"/>
                  <a:gd name="T71" fmla="*/ 6 h 137"/>
                  <a:gd name="T72" fmla="*/ 94 w 134"/>
                  <a:gd name="T73" fmla="*/ 8 h 137"/>
                  <a:gd name="T74" fmla="*/ 90 w 134"/>
                  <a:gd name="T75" fmla="*/ 6 h 137"/>
                  <a:gd name="T76" fmla="*/ 92 w 134"/>
                  <a:gd name="T77" fmla="*/ 0 h 137"/>
                  <a:gd name="T78" fmla="*/ 86 w 134"/>
                  <a:gd name="T79" fmla="*/ 0 h 137"/>
                  <a:gd name="T80" fmla="*/ 78 w 134"/>
                  <a:gd name="T8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37">
                    <a:moveTo>
                      <a:pt x="78" y="0"/>
                    </a:moveTo>
                    <a:lnTo>
                      <a:pt x="66" y="6"/>
                    </a:lnTo>
                    <a:lnTo>
                      <a:pt x="66" y="14"/>
                    </a:lnTo>
                    <a:lnTo>
                      <a:pt x="62" y="20"/>
                    </a:lnTo>
                    <a:lnTo>
                      <a:pt x="46" y="28"/>
                    </a:lnTo>
                    <a:lnTo>
                      <a:pt x="36" y="44"/>
                    </a:lnTo>
                    <a:lnTo>
                      <a:pt x="26" y="48"/>
                    </a:lnTo>
                    <a:lnTo>
                      <a:pt x="18" y="46"/>
                    </a:lnTo>
                    <a:lnTo>
                      <a:pt x="0" y="44"/>
                    </a:lnTo>
                    <a:lnTo>
                      <a:pt x="4" y="50"/>
                    </a:lnTo>
                    <a:lnTo>
                      <a:pt x="12" y="56"/>
                    </a:lnTo>
                    <a:lnTo>
                      <a:pt x="16" y="76"/>
                    </a:lnTo>
                    <a:lnTo>
                      <a:pt x="34" y="86"/>
                    </a:lnTo>
                    <a:lnTo>
                      <a:pt x="36" y="94"/>
                    </a:lnTo>
                    <a:lnTo>
                      <a:pt x="42" y="96"/>
                    </a:lnTo>
                    <a:lnTo>
                      <a:pt x="42" y="106"/>
                    </a:lnTo>
                    <a:lnTo>
                      <a:pt x="48" y="117"/>
                    </a:lnTo>
                    <a:lnTo>
                      <a:pt x="62" y="117"/>
                    </a:lnTo>
                    <a:lnTo>
                      <a:pt x="70" y="127"/>
                    </a:lnTo>
                    <a:lnTo>
                      <a:pt x="80" y="129"/>
                    </a:lnTo>
                    <a:lnTo>
                      <a:pt x="88" y="131"/>
                    </a:lnTo>
                    <a:lnTo>
                      <a:pt x="96" y="131"/>
                    </a:lnTo>
                    <a:lnTo>
                      <a:pt x="104" y="137"/>
                    </a:lnTo>
                    <a:lnTo>
                      <a:pt x="122" y="110"/>
                    </a:lnTo>
                    <a:lnTo>
                      <a:pt x="124" y="100"/>
                    </a:lnTo>
                    <a:lnTo>
                      <a:pt x="132" y="84"/>
                    </a:lnTo>
                    <a:lnTo>
                      <a:pt x="128" y="76"/>
                    </a:lnTo>
                    <a:lnTo>
                      <a:pt x="126" y="68"/>
                    </a:lnTo>
                    <a:lnTo>
                      <a:pt x="134" y="58"/>
                    </a:lnTo>
                    <a:lnTo>
                      <a:pt x="132" y="48"/>
                    </a:lnTo>
                    <a:lnTo>
                      <a:pt x="134" y="44"/>
                    </a:lnTo>
                    <a:lnTo>
                      <a:pt x="130" y="26"/>
                    </a:lnTo>
                    <a:lnTo>
                      <a:pt x="126" y="24"/>
                    </a:lnTo>
                    <a:lnTo>
                      <a:pt x="124" y="22"/>
                    </a:lnTo>
                    <a:lnTo>
                      <a:pt x="118" y="20"/>
                    </a:lnTo>
                    <a:lnTo>
                      <a:pt x="104" y="6"/>
                    </a:lnTo>
                    <a:lnTo>
                      <a:pt x="94" y="8"/>
                    </a:lnTo>
                    <a:lnTo>
                      <a:pt x="90" y="6"/>
                    </a:lnTo>
                    <a:lnTo>
                      <a:pt x="92" y="0"/>
                    </a:lnTo>
                    <a:lnTo>
                      <a:pt x="86" y="0"/>
                    </a:lnTo>
                    <a:lnTo>
                      <a:pt x="7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0" name="Freeform 128"/>
              <p:cNvSpPr>
                <a:spLocks/>
              </p:cNvSpPr>
              <p:nvPr/>
            </p:nvSpPr>
            <p:spPr bwMode="auto">
              <a:xfrm>
                <a:off x="4879895" y="2943846"/>
                <a:ext cx="192436" cy="345534"/>
              </a:xfrm>
              <a:custGeom>
                <a:avLst/>
                <a:gdLst>
                  <a:gd name="T0" fmla="*/ 179 w 181"/>
                  <a:gd name="T1" fmla="*/ 60 h 325"/>
                  <a:gd name="T2" fmla="*/ 179 w 181"/>
                  <a:gd name="T3" fmla="*/ 46 h 325"/>
                  <a:gd name="T4" fmla="*/ 179 w 181"/>
                  <a:gd name="T5" fmla="*/ 34 h 325"/>
                  <a:gd name="T6" fmla="*/ 179 w 181"/>
                  <a:gd name="T7" fmla="*/ 8 h 325"/>
                  <a:gd name="T8" fmla="*/ 173 w 181"/>
                  <a:gd name="T9" fmla="*/ 2 h 325"/>
                  <a:gd name="T10" fmla="*/ 167 w 181"/>
                  <a:gd name="T11" fmla="*/ 10 h 325"/>
                  <a:gd name="T12" fmla="*/ 157 w 181"/>
                  <a:gd name="T13" fmla="*/ 12 h 325"/>
                  <a:gd name="T14" fmla="*/ 145 w 181"/>
                  <a:gd name="T15" fmla="*/ 16 h 325"/>
                  <a:gd name="T16" fmla="*/ 137 w 181"/>
                  <a:gd name="T17" fmla="*/ 16 h 325"/>
                  <a:gd name="T18" fmla="*/ 127 w 181"/>
                  <a:gd name="T19" fmla="*/ 22 h 325"/>
                  <a:gd name="T20" fmla="*/ 117 w 181"/>
                  <a:gd name="T21" fmla="*/ 20 h 325"/>
                  <a:gd name="T22" fmla="*/ 107 w 181"/>
                  <a:gd name="T23" fmla="*/ 24 h 325"/>
                  <a:gd name="T24" fmla="*/ 94 w 181"/>
                  <a:gd name="T25" fmla="*/ 16 h 325"/>
                  <a:gd name="T26" fmla="*/ 80 w 181"/>
                  <a:gd name="T27" fmla="*/ 20 h 325"/>
                  <a:gd name="T28" fmla="*/ 78 w 181"/>
                  <a:gd name="T29" fmla="*/ 36 h 325"/>
                  <a:gd name="T30" fmla="*/ 80 w 181"/>
                  <a:gd name="T31" fmla="*/ 60 h 325"/>
                  <a:gd name="T32" fmla="*/ 84 w 181"/>
                  <a:gd name="T33" fmla="*/ 70 h 325"/>
                  <a:gd name="T34" fmla="*/ 94 w 181"/>
                  <a:gd name="T35" fmla="*/ 112 h 325"/>
                  <a:gd name="T36" fmla="*/ 84 w 181"/>
                  <a:gd name="T37" fmla="*/ 120 h 325"/>
                  <a:gd name="T38" fmla="*/ 80 w 181"/>
                  <a:gd name="T39" fmla="*/ 128 h 325"/>
                  <a:gd name="T40" fmla="*/ 74 w 181"/>
                  <a:gd name="T41" fmla="*/ 118 h 325"/>
                  <a:gd name="T42" fmla="*/ 74 w 181"/>
                  <a:gd name="T43" fmla="*/ 94 h 325"/>
                  <a:gd name="T44" fmla="*/ 72 w 181"/>
                  <a:gd name="T45" fmla="*/ 78 h 325"/>
                  <a:gd name="T46" fmla="*/ 54 w 181"/>
                  <a:gd name="T47" fmla="*/ 74 h 325"/>
                  <a:gd name="T48" fmla="*/ 0 w 181"/>
                  <a:gd name="T49" fmla="*/ 92 h 325"/>
                  <a:gd name="T50" fmla="*/ 0 w 181"/>
                  <a:gd name="T51" fmla="*/ 108 h 325"/>
                  <a:gd name="T52" fmla="*/ 14 w 181"/>
                  <a:gd name="T53" fmla="*/ 108 h 325"/>
                  <a:gd name="T54" fmla="*/ 34 w 181"/>
                  <a:gd name="T55" fmla="*/ 124 h 325"/>
                  <a:gd name="T56" fmla="*/ 40 w 181"/>
                  <a:gd name="T57" fmla="*/ 128 h 325"/>
                  <a:gd name="T58" fmla="*/ 42 w 181"/>
                  <a:gd name="T59" fmla="*/ 150 h 325"/>
                  <a:gd name="T60" fmla="*/ 36 w 181"/>
                  <a:gd name="T61" fmla="*/ 170 h 325"/>
                  <a:gd name="T62" fmla="*/ 42 w 181"/>
                  <a:gd name="T63" fmla="*/ 186 h 325"/>
                  <a:gd name="T64" fmla="*/ 32 w 181"/>
                  <a:gd name="T65" fmla="*/ 212 h 325"/>
                  <a:gd name="T66" fmla="*/ 18 w 181"/>
                  <a:gd name="T67" fmla="*/ 259 h 325"/>
                  <a:gd name="T68" fmla="*/ 22 w 181"/>
                  <a:gd name="T69" fmla="*/ 305 h 325"/>
                  <a:gd name="T70" fmla="*/ 22 w 181"/>
                  <a:gd name="T71" fmla="*/ 313 h 325"/>
                  <a:gd name="T72" fmla="*/ 26 w 181"/>
                  <a:gd name="T73" fmla="*/ 325 h 325"/>
                  <a:gd name="T74" fmla="*/ 36 w 181"/>
                  <a:gd name="T75" fmla="*/ 323 h 325"/>
                  <a:gd name="T76" fmla="*/ 36 w 181"/>
                  <a:gd name="T77" fmla="*/ 309 h 325"/>
                  <a:gd name="T78" fmla="*/ 32 w 181"/>
                  <a:gd name="T79" fmla="*/ 305 h 325"/>
                  <a:gd name="T80" fmla="*/ 50 w 181"/>
                  <a:gd name="T81" fmla="*/ 291 h 325"/>
                  <a:gd name="T82" fmla="*/ 76 w 181"/>
                  <a:gd name="T83" fmla="*/ 279 h 325"/>
                  <a:gd name="T84" fmla="*/ 84 w 181"/>
                  <a:gd name="T85" fmla="*/ 265 h 325"/>
                  <a:gd name="T86" fmla="*/ 84 w 181"/>
                  <a:gd name="T87" fmla="*/ 253 h 325"/>
                  <a:gd name="T88" fmla="*/ 82 w 181"/>
                  <a:gd name="T89" fmla="*/ 233 h 325"/>
                  <a:gd name="T90" fmla="*/ 76 w 181"/>
                  <a:gd name="T91" fmla="*/ 208 h 325"/>
                  <a:gd name="T92" fmla="*/ 72 w 181"/>
                  <a:gd name="T93" fmla="*/ 192 h 325"/>
                  <a:gd name="T94" fmla="*/ 72 w 181"/>
                  <a:gd name="T95" fmla="*/ 184 h 325"/>
                  <a:gd name="T96" fmla="*/ 90 w 181"/>
                  <a:gd name="T97" fmla="*/ 172 h 325"/>
                  <a:gd name="T98" fmla="*/ 107 w 181"/>
                  <a:gd name="T99" fmla="*/ 154 h 325"/>
                  <a:gd name="T100" fmla="*/ 131 w 181"/>
                  <a:gd name="T101" fmla="*/ 136 h 325"/>
                  <a:gd name="T102" fmla="*/ 151 w 181"/>
                  <a:gd name="T103" fmla="*/ 130 h 325"/>
                  <a:gd name="T104" fmla="*/ 165 w 181"/>
                  <a:gd name="T105" fmla="*/ 114 h 325"/>
                  <a:gd name="T106" fmla="*/ 181 w 181"/>
                  <a:gd name="T107" fmla="*/ 90 h 325"/>
                  <a:gd name="T108" fmla="*/ 179 w 181"/>
                  <a:gd name="T109" fmla="*/ 7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325">
                    <a:moveTo>
                      <a:pt x="179" y="74"/>
                    </a:moveTo>
                    <a:lnTo>
                      <a:pt x="179" y="60"/>
                    </a:lnTo>
                    <a:lnTo>
                      <a:pt x="177" y="50"/>
                    </a:lnTo>
                    <a:lnTo>
                      <a:pt x="179" y="46"/>
                    </a:lnTo>
                    <a:lnTo>
                      <a:pt x="177" y="42"/>
                    </a:lnTo>
                    <a:lnTo>
                      <a:pt x="179" y="34"/>
                    </a:lnTo>
                    <a:lnTo>
                      <a:pt x="177" y="20"/>
                    </a:lnTo>
                    <a:lnTo>
                      <a:pt x="179" y="8"/>
                    </a:lnTo>
                    <a:lnTo>
                      <a:pt x="179" y="0"/>
                    </a:lnTo>
                    <a:lnTo>
                      <a:pt x="173" y="2"/>
                    </a:lnTo>
                    <a:lnTo>
                      <a:pt x="169" y="4"/>
                    </a:lnTo>
                    <a:lnTo>
                      <a:pt x="167" y="10"/>
                    </a:lnTo>
                    <a:lnTo>
                      <a:pt x="163" y="10"/>
                    </a:lnTo>
                    <a:lnTo>
                      <a:pt x="157" y="12"/>
                    </a:lnTo>
                    <a:lnTo>
                      <a:pt x="151" y="12"/>
                    </a:lnTo>
                    <a:lnTo>
                      <a:pt x="145" y="16"/>
                    </a:lnTo>
                    <a:lnTo>
                      <a:pt x="141" y="16"/>
                    </a:lnTo>
                    <a:lnTo>
                      <a:pt x="137" y="16"/>
                    </a:lnTo>
                    <a:lnTo>
                      <a:pt x="133" y="20"/>
                    </a:lnTo>
                    <a:lnTo>
                      <a:pt x="127" y="22"/>
                    </a:lnTo>
                    <a:lnTo>
                      <a:pt x="123" y="20"/>
                    </a:lnTo>
                    <a:lnTo>
                      <a:pt x="117" y="20"/>
                    </a:lnTo>
                    <a:lnTo>
                      <a:pt x="113" y="24"/>
                    </a:lnTo>
                    <a:lnTo>
                      <a:pt x="107" y="24"/>
                    </a:lnTo>
                    <a:lnTo>
                      <a:pt x="101" y="16"/>
                    </a:lnTo>
                    <a:lnTo>
                      <a:pt x="94" y="16"/>
                    </a:lnTo>
                    <a:lnTo>
                      <a:pt x="90" y="20"/>
                    </a:lnTo>
                    <a:lnTo>
                      <a:pt x="80" y="20"/>
                    </a:lnTo>
                    <a:lnTo>
                      <a:pt x="82" y="28"/>
                    </a:lnTo>
                    <a:lnTo>
                      <a:pt x="78" y="36"/>
                    </a:lnTo>
                    <a:lnTo>
                      <a:pt x="78" y="50"/>
                    </a:lnTo>
                    <a:lnTo>
                      <a:pt x="80" y="60"/>
                    </a:lnTo>
                    <a:lnTo>
                      <a:pt x="84" y="64"/>
                    </a:lnTo>
                    <a:lnTo>
                      <a:pt x="84" y="70"/>
                    </a:lnTo>
                    <a:lnTo>
                      <a:pt x="96" y="86"/>
                    </a:lnTo>
                    <a:lnTo>
                      <a:pt x="94" y="112"/>
                    </a:lnTo>
                    <a:lnTo>
                      <a:pt x="86" y="114"/>
                    </a:lnTo>
                    <a:lnTo>
                      <a:pt x="84" y="120"/>
                    </a:lnTo>
                    <a:lnTo>
                      <a:pt x="84" y="128"/>
                    </a:lnTo>
                    <a:lnTo>
                      <a:pt x="80" y="128"/>
                    </a:lnTo>
                    <a:lnTo>
                      <a:pt x="80" y="122"/>
                    </a:lnTo>
                    <a:lnTo>
                      <a:pt x="74" y="118"/>
                    </a:lnTo>
                    <a:lnTo>
                      <a:pt x="68" y="106"/>
                    </a:lnTo>
                    <a:lnTo>
                      <a:pt x="74" y="94"/>
                    </a:lnTo>
                    <a:lnTo>
                      <a:pt x="76" y="88"/>
                    </a:lnTo>
                    <a:lnTo>
                      <a:pt x="72" y="78"/>
                    </a:lnTo>
                    <a:lnTo>
                      <a:pt x="58" y="80"/>
                    </a:lnTo>
                    <a:lnTo>
                      <a:pt x="54" y="74"/>
                    </a:lnTo>
                    <a:lnTo>
                      <a:pt x="48" y="72"/>
                    </a:lnTo>
                    <a:lnTo>
                      <a:pt x="0" y="92"/>
                    </a:lnTo>
                    <a:lnTo>
                      <a:pt x="2" y="102"/>
                    </a:lnTo>
                    <a:lnTo>
                      <a:pt x="0" y="108"/>
                    </a:lnTo>
                    <a:lnTo>
                      <a:pt x="4" y="110"/>
                    </a:lnTo>
                    <a:lnTo>
                      <a:pt x="14" y="108"/>
                    </a:lnTo>
                    <a:lnTo>
                      <a:pt x="28" y="122"/>
                    </a:lnTo>
                    <a:lnTo>
                      <a:pt x="34" y="124"/>
                    </a:lnTo>
                    <a:lnTo>
                      <a:pt x="36" y="126"/>
                    </a:lnTo>
                    <a:lnTo>
                      <a:pt x="40" y="128"/>
                    </a:lnTo>
                    <a:lnTo>
                      <a:pt x="44" y="146"/>
                    </a:lnTo>
                    <a:lnTo>
                      <a:pt x="42" y="150"/>
                    </a:lnTo>
                    <a:lnTo>
                      <a:pt x="44" y="160"/>
                    </a:lnTo>
                    <a:lnTo>
                      <a:pt x="36" y="170"/>
                    </a:lnTo>
                    <a:lnTo>
                      <a:pt x="38" y="178"/>
                    </a:lnTo>
                    <a:lnTo>
                      <a:pt x="42" y="186"/>
                    </a:lnTo>
                    <a:lnTo>
                      <a:pt x="34" y="202"/>
                    </a:lnTo>
                    <a:lnTo>
                      <a:pt x="32" y="212"/>
                    </a:lnTo>
                    <a:lnTo>
                      <a:pt x="14" y="239"/>
                    </a:lnTo>
                    <a:lnTo>
                      <a:pt x="18" y="259"/>
                    </a:lnTo>
                    <a:lnTo>
                      <a:pt x="22" y="275"/>
                    </a:lnTo>
                    <a:lnTo>
                      <a:pt x="22" y="305"/>
                    </a:lnTo>
                    <a:lnTo>
                      <a:pt x="24" y="309"/>
                    </a:lnTo>
                    <a:lnTo>
                      <a:pt x="22" y="313"/>
                    </a:lnTo>
                    <a:lnTo>
                      <a:pt x="24" y="323"/>
                    </a:lnTo>
                    <a:lnTo>
                      <a:pt x="26" y="325"/>
                    </a:lnTo>
                    <a:lnTo>
                      <a:pt x="28" y="323"/>
                    </a:lnTo>
                    <a:lnTo>
                      <a:pt x="36" y="323"/>
                    </a:lnTo>
                    <a:lnTo>
                      <a:pt x="38" y="311"/>
                    </a:lnTo>
                    <a:lnTo>
                      <a:pt x="36" y="309"/>
                    </a:lnTo>
                    <a:lnTo>
                      <a:pt x="34" y="309"/>
                    </a:lnTo>
                    <a:lnTo>
                      <a:pt x="32" y="305"/>
                    </a:lnTo>
                    <a:lnTo>
                      <a:pt x="38" y="297"/>
                    </a:lnTo>
                    <a:lnTo>
                      <a:pt x="50" y="291"/>
                    </a:lnTo>
                    <a:lnTo>
                      <a:pt x="66" y="285"/>
                    </a:lnTo>
                    <a:lnTo>
                      <a:pt x="76" y="279"/>
                    </a:lnTo>
                    <a:lnTo>
                      <a:pt x="82" y="269"/>
                    </a:lnTo>
                    <a:lnTo>
                      <a:pt x="84" y="265"/>
                    </a:lnTo>
                    <a:lnTo>
                      <a:pt x="80" y="265"/>
                    </a:lnTo>
                    <a:lnTo>
                      <a:pt x="84" y="253"/>
                    </a:lnTo>
                    <a:lnTo>
                      <a:pt x="84" y="233"/>
                    </a:lnTo>
                    <a:lnTo>
                      <a:pt x="82" y="233"/>
                    </a:lnTo>
                    <a:lnTo>
                      <a:pt x="80" y="216"/>
                    </a:lnTo>
                    <a:lnTo>
                      <a:pt x="76" y="208"/>
                    </a:lnTo>
                    <a:lnTo>
                      <a:pt x="76" y="202"/>
                    </a:lnTo>
                    <a:lnTo>
                      <a:pt x="72" y="192"/>
                    </a:lnTo>
                    <a:lnTo>
                      <a:pt x="74" y="188"/>
                    </a:lnTo>
                    <a:lnTo>
                      <a:pt x="72" y="184"/>
                    </a:lnTo>
                    <a:lnTo>
                      <a:pt x="78" y="184"/>
                    </a:lnTo>
                    <a:lnTo>
                      <a:pt x="90" y="172"/>
                    </a:lnTo>
                    <a:lnTo>
                      <a:pt x="101" y="164"/>
                    </a:lnTo>
                    <a:lnTo>
                      <a:pt x="107" y="154"/>
                    </a:lnTo>
                    <a:lnTo>
                      <a:pt x="119" y="144"/>
                    </a:lnTo>
                    <a:lnTo>
                      <a:pt x="131" y="136"/>
                    </a:lnTo>
                    <a:lnTo>
                      <a:pt x="143" y="132"/>
                    </a:lnTo>
                    <a:lnTo>
                      <a:pt x="151" y="130"/>
                    </a:lnTo>
                    <a:lnTo>
                      <a:pt x="155" y="124"/>
                    </a:lnTo>
                    <a:lnTo>
                      <a:pt x="165" y="114"/>
                    </a:lnTo>
                    <a:lnTo>
                      <a:pt x="175" y="104"/>
                    </a:lnTo>
                    <a:lnTo>
                      <a:pt x="181" y="90"/>
                    </a:lnTo>
                    <a:lnTo>
                      <a:pt x="181" y="82"/>
                    </a:lnTo>
                    <a:lnTo>
                      <a:pt x="179" y="7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1" name="Freeform 129"/>
              <p:cNvSpPr>
                <a:spLocks/>
              </p:cNvSpPr>
              <p:nvPr/>
            </p:nvSpPr>
            <p:spPr bwMode="auto">
              <a:xfrm>
                <a:off x="4922423" y="2922582"/>
                <a:ext cx="59538" cy="157351"/>
              </a:xfrm>
              <a:custGeom>
                <a:avLst/>
                <a:gdLst>
                  <a:gd name="T0" fmla="*/ 44 w 56"/>
                  <a:gd name="T1" fmla="*/ 90 h 148"/>
                  <a:gd name="T2" fmla="*/ 46 w 56"/>
                  <a:gd name="T3" fmla="*/ 92 h 148"/>
                  <a:gd name="T4" fmla="*/ 46 w 56"/>
                  <a:gd name="T5" fmla="*/ 102 h 148"/>
                  <a:gd name="T6" fmla="*/ 44 w 56"/>
                  <a:gd name="T7" fmla="*/ 102 h 148"/>
                  <a:gd name="T8" fmla="*/ 40 w 56"/>
                  <a:gd name="T9" fmla="*/ 94 h 148"/>
                  <a:gd name="T10" fmla="*/ 34 w 56"/>
                  <a:gd name="T11" fmla="*/ 92 h 148"/>
                  <a:gd name="T12" fmla="*/ 32 w 56"/>
                  <a:gd name="T13" fmla="*/ 84 h 148"/>
                  <a:gd name="T14" fmla="*/ 28 w 56"/>
                  <a:gd name="T15" fmla="*/ 64 h 148"/>
                  <a:gd name="T16" fmla="*/ 26 w 56"/>
                  <a:gd name="T17" fmla="*/ 60 h 148"/>
                  <a:gd name="T18" fmla="*/ 26 w 56"/>
                  <a:gd name="T19" fmla="*/ 54 h 148"/>
                  <a:gd name="T20" fmla="*/ 32 w 56"/>
                  <a:gd name="T21" fmla="*/ 42 h 148"/>
                  <a:gd name="T22" fmla="*/ 30 w 56"/>
                  <a:gd name="T23" fmla="*/ 28 h 148"/>
                  <a:gd name="T24" fmla="*/ 32 w 56"/>
                  <a:gd name="T25" fmla="*/ 22 h 148"/>
                  <a:gd name="T26" fmla="*/ 28 w 56"/>
                  <a:gd name="T27" fmla="*/ 16 h 148"/>
                  <a:gd name="T28" fmla="*/ 24 w 56"/>
                  <a:gd name="T29" fmla="*/ 10 h 148"/>
                  <a:gd name="T30" fmla="*/ 20 w 56"/>
                  <a:gd name="T31" fmla="*/ 4 h 148"/>
                  <a:gd name="T32" fmla="*/ 10 w 56"/>
                  <a:gd name="T33" fmla="*/ 0 h 148"/>
                  <a:gd name="T34" fmla="*/ 14 w 56"/>
                  <a:gd name="T35" fmla="*/ 8 h 148"/>
                  <a:gd name="T36" fmla="*/ 20 w 56"/>
                  <a:gd name="T37" fmla="*/ 20 h 148"/>
                  <a:gd name="T38" fmla="*/ 14 w 56"/>
                  <a:gd name="T39" fmla="*/ 28 h 148"/>
                  <a:gd name="T40" fmla="*/ 12 w 56"/>
                  <a:gd name="T41" fmla="*/ 42 h 148"/>
                  <a:gd name="T42" fmla="*/ 16 w 56"/>
                  <a:gd name="T43" fmla="*/ 58 h 148"/>
                  <a:gd name="T44" fmla="*/ 6 w 56"/>
                  <a:gd name="T45" fmla="*/ 66 h 148"/>
                  <a:gd name="T46" fmla="*/ 6 w 56"/>
                  <a:gd name="T47" fmla="*/ 76 h 148"/>
                  <a:gd name="T48" fmla="*/ 0 w 56"/>
                  <a:gd name="T49" fmla="*/ 84 h 148"/>
                  <a:gd name="T50" fmla="*/ 2 w 56"/>
                  <a:gd name="T51" fmla="*/ 88 h 148"/>
                  <a:gd name="T52" fmla="*/ 8 w 56"/>
                  <a:gd name="T53" fmla="*/ 92 h 148"/>
                  <a:gd name="T54" fmla="*/ 14 w 56"/>
                  <a:gd name="T55" fmla="*/ 94 h 148"/>
                  <a:gd name="T56" fmla="*/ 18 w 56"/>
                  <a:gd name="T57" fmla="*/ 100 h 148"/>
                  <a:gd name="T58" fmla="*/ 32 w 56"/>
                  <a:gd name="T59" fmla="*/ 98 h 148"/>
                  <a:gd name="T60" fmla="*/ 36 w 56"/>
                  <a:gd name="T61" fmla="*/ 108 h 148"/>
                  <a:gd name="T62" fmla="*/ 34 w 56"/>
                  <a:gd name="T63" fmla="*/ 114 h 148"/>
                  <a:gd name="T64" fmla="*/ 28 w 56"/>
                  <a:gd name="T65" fmla="*/ 126 h 148"/>
                  <a:gd name="T66" fmla="*/ 34 w 56"/>
                  <a:gd name="T67" fmla="*/ 138 h 148"/>
                  <a:gd name="T68" fmla="*/ 40 w 56"/>
                  <a:gd name="T69" fmla="*/ 142 h 148"/>
                  <a:gd name="T70" fmla="*/ 40 w 56"/>
                  <a:gd name="T71" fmla="*/ 148 h 148"/>
                  <a:gd name="T72" fmla="*/ 44 w 56"/>
                  <a:gd name="T73" fmla="*/ 148 h 148"/>
                  <a:gd name="T74" fmla="*/ 44 w 56"/>
                  <a:gd name="T75" fmla="*/ 140 h 148"/>
                  <a:gd name="T76" fmla="*/ 46 w 56"/>
                  <a:gd name="T77" fmla="*/ 134 h 148"/>
                  <a:gd name="T78" fmla="*/ 54 w 56"/>
                  <a:gd name="T79" fmla="*/ 132 h 148"/>
                  <a:gd name="T80" fmla="*/ 56 w 56"/>
                  <a:gd name="T81" fmla="*/ 106 h 148"/>
                  <a:gd name="T82" fmla="*/ 44 w 56"/>
                  <a:gd name="T83" fmla="*/ 9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148">
                    <a:moveTo>
                      <a:pt x="44" y="90"/>
                    </a:moveTo>
                    <a:lnTo>
                      <a:pt x="46" y="92"/>
                    </a:lnTo>
                    <a:lnTo>
                      <a:pt x="46" y="102"/>
                    </a:lnTo>
                    <a:lnTo>
                      <a:pt x="44" y="102"/>
                    </a:lnTo>
                    <a:lnTo>
                      <a:pt x="40" y="94"/>
                    </a:lnTo>
                    <a:lnTo>
                      <a:pt x="34" y="92"/>
                    </a:lnTo>
                    <a:lnTo>
                      <a:pt x="32" y="84"/>
                    </a:lnTo>
                    <a:lnTo>
                      <a:pt x="28" y="64"/>
                    </a:lnTo>
                    <a:lnTo>
                      <a:pt x="26" y="60"/>
                    </a:lnTo>
                    <a:lnTo>
                      <a:pt x="26" y="54"/>
                    </a:lnTo>
                    <a:lnTo>
                      <a:pt x="32" y="42"/>
                    </a:lnTo>
                    <a:lnTo>
                      <a:pt x="30" y="28"/>
                    </a:lnTo>
                    <a:lnTo>
                      <a:pt x="32" y="22"/>
                    </a:lnTo>
                    <a:lnTo>
                      <a:pt x="28" y="16"/>
                    </a:lnTo>
                    <a:lnTo>
                      <a:pt x="24" y="10"/>
                    </a:lnTo>
                    <a:lnTo>
                      <a:pt x="20" y="4"/>
                    </a:lnTo>
                    <a:lnTo>
                      <a:pt x="10" y="0"/>
                    </a:lnTo>
                    <a:lnTo>
                      <a:pt x="14" y="8"/>
                    </a:lnTo>
                    <a:lnTo>
                      <a:pt x="20" y="20"/>
                    </a:lnTo>
                    <a:lnTo>
                      <a:pt x="14" y="28"/>
                    </a:lnTo>
                    <a:lnTo>
                      <a:pt x="12" y="42"/>
                    </a:lnTo>
                    <a:lnTo>
                      <a:pt x="16" y="58"/>
                    </a:lnTo>
                    <a:lnTo>
                      <a:pt x="6" y="66"/>
                    </a:lnTo>
                    <a:lnTo>
                      <a:pt x="6" y="76"/>
                    </a:lnTo>
                    <a:lnTo>
                      <a:pt x="0" y="84"/>
                    </a:lnTo>
                    <a:lnTo>
                      <a:pt x="2" y="88"/>
                    </a:lnTo>
                    <a:lnTo>
                      <a:pt x="8" y="92"/>
                    </a:lnTo>
                    <a:lnTo>
                      <a:pt x="14" y="94"/>
                    </a:lnTo>
                    <a:lnTo>
                      <a:pt x="18" y="100"/>
                    </a:lnTo>
                    <a:lnTo>
                      <a:pt x="32" y="98"/>
                    </a:lnTo>
                    <a:lnTo>
                      <a:pt x="36" y="108"/>
                    </a:lnTo>
                    <a:lnTo>
                      <a:pt x="34" y="114"/>
                    </a:lnTo>
                    <a:lnTo>
                      <a:pt x="28" y="126"/>
                    </a:lnTo>
                    <a:lnTo>
                      <a:pt x="34" y="138"/>
                    </a:lnTo>
                    <a:lnTo>
                      <a:pt x="40" y="142"/>
                    </a:lnTo>
                    <a:lnTo>
                      <a:pt x="40" y="148"/>
                    </a:lnTo>
                    <a:lnTo>
                      <a:pt x="44" y="148"/>
                    </a:lnTo>
                    <a:lnTo>
                      <a:pt x="44" y="140"/>
                    </a:lnTo>
                    <a:lnTo>
                      <a:pt x="46" y="134"/>
                    </a:lnTo>
                    <a:lnTo>
                      <a:pt x="54" y="132"/>
                    </a:lnTo>
                    <a:lnTo>
                      <a:pt x="56" y="106"/>
                    </a:lnTo>
                    <a:lnTo>
                      <a:pt x="44" y="9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2" name="Freeform 130"/>
              <p:cNvSpPr>
                <a:spLocks/>
              </p:cNvSpPr>
              <p:nvPr/>
            </p:nvSpPr>
            <p:spPr bwMode="auto">
              <a:xfrm>
                <a:off x="4728923" y="2899193"/>
                <a:ext cx="214762" cy="204131"/>
              </a:xfrm>
              <a:custGeom>
                <a:avLst/>
                <a:gdLst>
                  <a:gd name="T0" fmla="*/ 198 w 202"/>
                  <a:gd name="T1" fmla="*/ 80 h 192"/>
                  <a:gd name="T2" fmla="*/ 196 w 202"/>
                  <a:gd name="T3" fmla="*/ 50 h 192"/>
                  <a:gd name="T4" fmla="*/ 196 w 202"/>
                  <a:gd name="T5" fmla="*/ 30 h 192"/>
                  <a:gd name="T6" fmla="*/ 170 w 202"/>
                  <a:gd name="T7" fmla="*/ 14 h 192"/>
                  <a:gd name="T8" fmla="*/ 152 w 202"/>
                  <a:gd name="T9" fmla="*/ 0 h 192"/>
                  <a:gd name="T10" fmla="*/ 124 w 202"/>
                  <a:gd name="T11" fmla="*/ 6 h 192"/>
                  <a:gd name="T12" fmla="*/ 114 w 202"/>
                  <a:gd name="T13" fmla="*/ 22 h 192"/>
                  <a:gd name="T14" fmla="*/ 116 w 202"/>
                  <a:gd name="T15" fmla="*/ 44 h 192"/>
                  <a:gd name="T16" fmla="*/ 124 w 202"/>
                  <a:gd name="T17" fmla="*/ 82 h 192"/>
                  <a:gd name="T18" fmla="*/ 136 w 202"/>
                  <a:gd name="T19" fmla="*/ 100 h 192"/>
                  <a:gd name="T20" fmla="*/ 128 w 202"/>
                  <a:gd name="T21" fmla="*/ 100 h 192"/>
                  <a:gd name="T22" fmla="*/ 120 w 202"/>
                  <a:gd name="T23" fmla="*/ 100 h 192"/>
                  <a:gd name="T24" fmla="*/ 96 w 202"/>
                  <a:gd name="T25" fmla="*/ 74 h 192"/>
                  <a:gd name="T26" fmla="*/ 86 w 202"/>
                  <a:gd name="T27" fmla="*/ 64 h 192"/>
                  <a:gd name="T28" fmla="*/ 66 w 202"/>
                  <a:gd name="T29" fmla="*/ 70 h 192"/>
                  <a:gd name="T30" fmla="*/ 56 w 202"/>
                  <a:gd name="T31" fmla="*/ 56 h 192"/>
                  <a:gd name="T32" fmla="*/ 40 w 202"/>
                  <a:gd name="T33" fmla="*/ 56 h 192"/>
                  <a:gd name="T34" fmla="*/ 36 w 202"/>
                  <a:gd name="T35" fmla="*/ 52 h 192"/>
                  <a:gd name="T36" fmla="*/ 32 w 202"/>
                  <a:gd name="T37" fmla="*/ 72 h 192"/>
                  <a:gd name="T38" fmla="*/ 30 w 202"/>
                  <a:gd name="T39" fmla="*/ 86 h 192"/>
                  <a:gd name="T40" fmla="*/ 0 w 202"/>
                  <a:gd name="T41" fmla="*/ 92 h 192"/>
                  <a:gd name="T42" fmla="*/ 4 w 202"/>
                  <a:gd name="T43" fmla="*/ 162 h 192"/>
                  <a:gd name="T44" fmla="*/ 20 w 202"/>
                  <a:gd name="T45" fmla="*/ 186 h 192"/>
                  <a:gd name="T46" fmla="*/ 46 w 202"/>
                  <a:gd name="T47" fmla="*/ 182 h 192"/>
                  <a:gd name="T48" fmla="*/ 70 w 202"/>
                  <a:gd name="T49" fmla="*/ 190 h 192"/>
                  <a:gd name="T50" fmla="*/ 88 w 202"/>
                  <a:gd name="T51" fmla="*/ 188 h 192"/>
                  <a:gd name="T52" fmla="*/ 114 w 202"/>
                  <a:gd name="T53" fmla="*/ 164 h 192"/>
                  <a:gd name="T54" fmla="*/ 118 w 202"/>
                  <a:gd name="T55" fmla="*/ 150 h 192"/>
                  <a:gd name="T56" fmla="*/ 138 w 202"/>
                  <a:gd name="T57" fmla="*/ 144 h 192"/>
                  <a:gd name="T58" fmla="*/ 142 w 202"/>
                  <a:gd name="T59" fmla="*/ 134 h 192"/>
                  <a:gd name="T60" fmla="*/ 184 w 202"/>
                  <a:gd name="T61" fmla="*/ 110 h 192"/>
                  <a:gd name="T62" fmla="*/ 188 w 202"/>
                  <a:gd name="T63" fmla="*/ 9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2" h="192">
                    <a:moveTo>
                      <a:pt x="188" y="88"/>
                    </a:moveTo>
                    <a:lnTo>
                      <a:pt x="198" y="80"/>
                    </a:lnTo>
                    <a:lnTo>
                      <a:pt x="194" y="64"/>
                    </a:lnTo>
                    <a:lnTo>
                      <a:pt x="196" y="50"/>
                    </a:lnTo>
                    <a:lnTo>
                      <a:pt x="202" y="42"/>
                    </a:lnTo>
                    <a:lnTo>
                      <a:pt x="196" y="30"/>
                    </a:lnTo>
                    <a:lnTo>
                      <a:pt x="192" y="22"/>
                    </a:lnTo>
                    <a:lnTo>
                      <a:pt x="170" y="14"/>
                    </a:lnTo>
                    <a:lnTo>
                      <a:pt x="160" y="10"/>
                    </a:lnTo>
                    <a:lnTo>
                      <a:pt x="152" y="0"/>
                    </a:lnTo>
                    <a:lnTo>
                      <a:pt x="122" y="2"/>
                    </a:lnTo>
                    <a:lnTo>
                      <a:pt x="124" y="6"/>
                    </a:lnTo>
                    <a:lnTo>
                      <a:pt x="118" y="18"/>
                    </a:lnTo>
                    <a:lnTo>
                      <a:pt x="114" y="22"/>
                    </a:lnTo>
                    <a:lnTo>
                      <a:pt x="114" y="22"/>
                    </a:lnTo>
                    <a:lnTo>
                      <a:pt x="116" y="44"/>
                    </a:lnTo>
                    <a:lnTo>
                      <a:pt x="112" y="68"/>
                    </a:lnTo>
                    <a:lnTo>
                      <a:pt x="124" y="82"/>
                    </a:lnTo>
                    <a:lnTo>
                      <a:pt x="134" y="76"/>
                    </a:lnTo>
                    <a:lnTo>
                      <a:pt x="136" y="100"/>
                    </a:lnTo>
                    <a:lnTo>
                      <a:pt x="134" y="100"/>
                    </a:lnTo>
                    <a:lnTo>
                      <a:pt x="128" y="100"/>
                    </a:lnTo>
                    <a:lnTo>
                      <a:pt x="126" y="98"/>
                    </a:lnTo>
                    <a:lnTo>
                      <a:pt x="120" y="100"/>
                    </a:lnTo>
                    <a:lnTo>
                      <a:pt x="106" y="80"/>
                    </a:lnTo>
                    <a:lnTo>
                      <a:pt x="96" y="74"/>
                    </a:lnTo>
                    <a:lnTo>
                      <a:pt x="90" y="66"/>
                    </a:lnTo>
                    <a:lnTo>
                      <a:pt x="86" y="64"/>
                    </a:lnTo>
                    <a:lnTo>
                      <a:pt x="82" y="70"/>
                    </a:lnTo>
                    <a:lnTo>
                      <a:pt x="66" y="70"/>
                    </a:lnTo>
                    <a:lnTo>
                      <a:pt x="56" y="60"/>
                    </a:lnTo>
                    <a:lnTo>
                      <a:pt x="56" y="56"/>
                    </a:lnTo>
                    <a:lnTo>
                      <a:pt x="42" y="60"/>
                    </a:lnTo>
                    <a:lnTo>
                      <a:pt x="40" y="56"/>
                    </a:lnTo>
                    <a:lnTo>
                      <a:pt x="42" y="52"/>
                    </a:lnTo>
                    <a:lnTo>
                      <a:pt x="36" y="52"/>
                    </a:lnTo>
                    <a:lnTo>
                      <a:pt x="36" y="62"/>
                    </a:lnTo>
                    <a:lnTo>
                      <a:pt x="32" y="72"/>
                    </a:lnTo>
                    <a:lnTo>
                      <a:pt x="32" y="80"/>
                    </a:lnTo>
                    <a:lnTo>
                      <a:pt x="30" y="86"/>
                    </a:lnTo>
                    <a:lnTo>
                      <a:pt x="34" y="92"/>
                    </a:lnTo>
                    <a:lnTo>
                      <a:pt x="0" y="92"/>
                    </a:lnTo>
                    <a:lnTo>
                      <a:pt x="0" y="156"/>
                    </a:lnTo>
                    <a:lnTo>
                      <a:pt x="4" y="162"/>
                    </a:lnTo>
                    <a:lnTo>
                      <a:pt x="8" y="168"/>
                    </a:lnTo>
                    <a:lnTo>
                      <a:pt x="20" y="186"/>
                    </a:lnTo>
                    <a:lnTo>
                      <a:pt x="34" y="182"/>
                    </a:lnTo>
                    <a:lnTo>
                      <a:pt x="46" y="182"/>
                    </a:lnTo>
                    <a:lnTo>
                      <a:pt x="52" y="188"/>
                    </a:lnTo>
                    <a:lnTo>
                      <a:pt x="70" y="190"/>
                    </a:lnTo>
                    <a:lnTo>
                      <a:pt x="78" y="192"/>
                    </a:lnTo>
                    <a:lnTo>
                      <a:pt x="88" y="188"/>
                    </a:lnTo>
                    <a:lnTo>
                      <a:pt x="98" y="172"/>
                    </a:lnTo>
                    <a:lnTo>
                      <a:pt x="114" y="164"/>
                    </a:lnTo>
                    <a:lnTo>
                      <a:pt x="118" y="158"/>
                    </a:lnTo>
                    <a:lnTo>
                      <a:pt x="118" y="150"/>
                    </a:lnTo>
                    <a:lnTo>
                      <a:pt x="130" y="144"/>
                    </a:lnTo>
                    <a:lnTo>
                      <a:pt x="138" y="144"/>
                    </a:lnTo>
                    <a:lnTo>
                      <a:pt x="144" y="144"/>
                    </a:lnTo>
                    <a:lnTo>
                      <a:pt x="142" y="134"/>
                    </a:lnTo>
                    <a:lnTo>
                      <a:pt x="190" y="114"/>
                    </a:lnTo>
                    <a:lnTo>
                      <a:pt x="184" y="110"/>
                    </a:lnTo>
                    <a:lnTo>
                      <a:pt x="182" y="106"/>
                    </a:lnTo>
                    <a:lnTo>
                      <a:pt x="188" y="98"/>
                    </a:lnTo>
                    <a:lnTo>
                      <a:pt x="188" y="8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3" name="Freeform 131"/>
              <p:cNvSpPr>
                <a:spLocks/>
              </p:cNvSpPr>
              <p:nvPr/>
            </p:nvSpPr>
            <p:spPr bwMode="auto">
              <a:xfrm>
                <a:off x="4860758" y="2774801"/>
                <a:ext cx="34022" cy="42528"/>
              </a:xfrm>
              <a:custGeom>
                <a:avLst/>
                <a:gdLst>
                  <a:gd name="T0" fmla="*/ 4 w 32"/>
                  <a:gd name="T1" fmla="*/ 18 h 40"/>
                  <a:gd name="T2" fmla="*/ 6 w 32"/>
                  <a:gd name="T3" fmla="*/ 26 h 40"/>
                  <a:gd name="T4" fmla="*/ 12 w 32"/>
                  <a:gd name="T5" fmla="*/ 38 h 40"/>
                  <a:gd name="T6" fmla="*/ 12 w 32"/>
                  <a:gd name="T7" fmla="*/ 40 h 40"/>
                  <a:gd name="T8" fmla="*/ 12 w 32"/>
                  <a:gd name="T9" fmla="*/ 40 h 40"/>
                  <a:gd name="T10" fmla="*/ 22 w 32"/>
                  <a:gd name="T11" fmla="*/ 26 h 40"/>
                  <a:gd name="T12" fmla="*/ 26 w 32"/>
                  <a:gd name="T13" fmla="*/ 22 h 40"/>
                  <a:gd name="T14" fmla="*/ 30 w 32"/>
                  <a:gd name="T15" fmla="*/ 18 h 40"/>
                  <a:gd name="T16" fmla="*/ 32 w 32"/>
                  <a:gd name="T17" fmla="*/ 14 h 40"/>
                  <a:gd name="T18" fmla="*/ 24 w 32"/>
                  <a:gd name="T19" fmla="*/ 8 h 40"/>
                  <a:gd name="T20" fmla="*/ 26 w 32"/>
                  <a:gd name="T21" fmla="*/ 2 h 40"/>
                  <a:gd name="T22" fmla="*/ 20 w 32"/>
                  <a:gd name="T23" fmla="*/ 2 h 40"/>
                  <a:gd name="T24" fmla="*/ 16 w 32"/>
                  <a:gd name="T25" fmla="*/ 0 h 40"/>
                  <a:gd name="T26" fmla="*/ 12 w 32"/>
                  <a:gd name="T27" fmla="*/ 8 h 40"/>
                  <a:gd name="T28" fmla="*/ 8 w 32"/>
                  <a:gd name="T29" fmla="*/ 8 h 40"/>
                  <a:gd name="T30" fmla="*/ 6 w 32"/>
                  <a:gd name="T31" fmla="*/ 4 h 40"/>
                  <a:gd name="T32" fmla="*/ 4 w 32"/>
                  <a:gd name="T33" fmla="*/ 4 h 40"/>
                  <a:gd name="T34" fmla="*/ 0 w 32"/>
                  <a:gd name="T35" fmla="*/ 6 h 40"/>
                  <a:gd name="T36" fmla="*/ 4 w 32"/>
                  <a:gd name="T37" fmla="*/ 12 h 40"/>
                  <a:gd name="T38" fmla="*/ 4 w 32"/>
                  <a:gd name="T39"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40">
                    <a:moveTo>
                      <a:pt x="4" y="18"/>
                    </a:moveTo>
                    <a:lnTo>
                      <a:pt x="6" y="26"/>
                    </a:lnTo>
                    <a:lnTo>
                      <a:pt x="12" y="38"/>
                    </a:lnTo>
                    <a:lnTo>
                      <a:pt x="12" y="40"/>
                    </a:lnTo>
                    <a:lnTo>
                      <a:pt x="12" y="40"/>
                    </a:lnTo>
                    <a:lnTo>
                      <a:pt x="22" y="26"/>
                    </a:lnTo>
                    <a:lnTo>
                      <a:pt x="26" y="22"/>
                    </a:lnTo>
                    <a:lnTo>
                      <a:pt x="30" y="18"/>
                    </a:lnTo>
                    <a:lnTo>
                      <a:pt x="32" y="14"/>
                    </a:lnTo>
                    <a:lnTo>
                      <a:pt x="24" y="8"/>
                    </a:lnTo>
                    <a:lnTo>
                      <a:pt x="26" y="2"/>
                    </a:lnTo>
                    <a:lnTo>
                      <a:pt x="20" y="2"/>
                    </a:lnTo>
                    <a:lnTo>
                      <a:pt x="16" y="0"/>
                    </a:lnTo>
                    <a:lnTo>
                      <a:pt x="12" y="8"/>
                    </a:lnTo>
                    <a:lnTo>
                      <a:pt x="8" y="8"/>
                    </a:lnTo>
                    <a:lnTo>
                      <a:pt x="6" y="4"/>
                    </a:lnTo>
                    <a:lnTo>
                      <a:pt x="4" y="4"/>
                    </a:lnTo>
                    <a:lnTo>
                      <a:pt x="0" y="6"/>
                    </a:lnTo>
                    <a:lnTo>
                      <a:pt x="4" y="12"/>
                    </a:lnTo>
                    <a:lnTo>
                      <a:pt x="4"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4" name="Freeform 132"/>
              <p:cNvSpPr>
                <a:spLocks/>
              </p:cNvSpPr>
              <p:nvPr/>
            </p:nvSpPr>
            <p:spPr bwMode="auto">
              <a:xfrm>
                <a:off x="4546057" y="2612133"/>
                <a:ext cx="355102" cy="393377"/>
              </a:xfrm>
              <a:custGeom>
                <a:avLst/>
                <a:gdLst>
                  <a:gd name="T0" fmla="*/ 332 w 334"/>
                  <a:gd name="T1" fmla="*/ 63 h 370"/>
                  <a:gd name="T2" fmla="*/ 326 w 334"/>
                  <a:gd name="T3" fmla="*/ 59 h 370"/>
                  <a:gd name="T4" fmla="*/ 320 w 334"/>
                  <a:gd name="T5" fmla="*/ 35 h 370"/>
                  <a:gd name="T6" fmla="*/ 314 w 334"/>
                  <a:gd name="T7" fmla="*/ 23 h 370"/>
                  <a:gd name="T8" fmla="*/ 298 w 334"/>
                  <a:gd name="T9" fmla="*/ 15 h 370"/>
                  <a:gd name="T10" fmla="*/ 274 w 334"/>
                  <a:gd name="T11" fmla="*/ 13 h 370"/>
                  <a:gd name="T12" fmla="*/ 260 w 334"/>
                  <a:gd name="T13" fmla="*/ 3 h 370"/>
                  <a:gd name="T14" fmla="*/ 232 w 334"/>
                  <a:gd name="T15" fmla="*/ 0 h 370"/>
                  <a:gd name="T16" fmla="*/ 216 w 334"/>
                  <a:gd name="T17" fmla="*/ 3 h 370"/>
                  <a:gd name="T18" fmla="*/ 188 w 334"/>
                  <a:gd name="T19" fmla="*/ 11 h 370"/>
                  <a:gd name="T20" fmla="*/ 176 w 334"/>
                  <a:gd name="T21" fmla="*/ 23 h 370"/>
                  <a:gd name="T22" fmla="*/ 140 w 334"/>
                  <a:gd name="T23" fmla="*/ 9 h 370"/>
                  <a:gd name="T24" fmla="*/ 112 w 334"/>
                  <a:gd name="T25" fmla="*/ 23 h 370"/>
                  <a:gd name="T26" fmla="*/ 104 w 334"/>
                  <a:gd name="T27" fmla="*/ 61 h 370"/>
                  <a:gd name="T28" fmla="*/ 102 w 334"/>
                  <a:gd name="T29" fmla="*/ 93 h 370"/>
                  <a:gd name="T30" fmla="*/ 94 w 334"/>
                  <a:gd name="T31" fmla="*/ 123 h 370"/>
                  <a:gd name="T32" fmla="*/ 72 w 334"/>
                  <a:gd name="T33" fmla="*/ 149 h 370"/>
                  <a:gd name="T34" fmla="*/ 68 w 334"/>
                  <a:gd name="T35" fmla="*/ 179 h 370"/>
                  <a:gd name="T36" fmla="*/ 44 w 334"/>
                  <a:gd name="T37" fmla="*/ 199 h 370"/>
                  <a:gd name="T38" fmla="*/ 40 w 334"/>
                  <a:gd name="T39" fmla="*/ 191 h 370"/>
                  <a:gd name="T40" fmla="*/ 24 w 334"/>
                  <a:gd name="T41" fmla="*/ 199 h 370"/>
                  <a:gd name="T42" fmla="*/ 6 w 334"/>
                  <a:gd name="T43" fmla="*/ 205 h 370"/>
                  <a:gd name="T44" fmla="*/ 2 w 334"/>
                  <a:gd name="T45" fmla="*/ 223 h 370"/>
                  <a:gd name="T46" fmla="*/ 12 w 334"/>
                  <a:gd name="T47" fmla="*/ 223 h 370"/>
                  <a:gd name="T48" fmla="*/ 80 w 334"/>
                  <a:gd name="T49" fmla="*/ 235 h 370"/>
                  <a:gd name="T50" fmla="*/ 94 w 334"/>
                  <a:gd name="T51" fmla="*/ 265 h 370"/>
                  <a:gd name="T52" fmla="*/ 128 w 334"/>
                  <a:gd name="T53" fmla="*/ 245 h 370"/>
                  <a:gd name="T54" fmla="*/ 148 w 334"/>
                  <a:gd name="T55" fmla="*/ 247 h 370"/>
                  <a:gd name="T56" fmla="*/ 170 w 334"/>
                  <a:gd name="T57" fmla="*/ 268 h 370"/>
                  <a:gd name="T58" fmla="*/ 174 w 334"/>
                  <a:gd name="T59" fmla="*/ 302 h 370"/>
                  <a:gd name="T60" fmla="*/ 178 w 334"/>
                  <a:gd name="T61" fmla="*/ 326 h 370"/>
                  <a:gd name="T62" fmla="*/ 198 w 334"/>
                  <a:gd name="T63" fmla="*/ 322 h 370"/>
                  <a:gd name="T64" fmla="*/ 212 w 334"/>
                  <a:gd name="T65" fmla="*/ 326 h 370"/>
                  <a:gd name="T66" fmla="*/ 228 w 334"/>
                  <a:gd name="T67" fmla="*/ 330 h 370"/>
                  <a:gd name="T68" fmla="*/ 258 w 334"/>
                  <a:gd name="T69" fmla="*/ 334 h 370"/>
                  <a:gd name="T70" fmla="*/ 278 w 334"/>
                  <a:gd name="T71" fmla="*/ 350 h 370"/>
                  <a:gd name="T72" fmla="*/ 300 w 334"/>
                  <a:gd name="T73" fmla="*/ 370 h 370"/>
                  <a:gd name="T74" fmla="*/ 306 w 334"/>
                  <a:gd name="T75" fmla="*/ 346 h 370"/>
                  <a:gd name="T76" fmla="*/ 288 w 334"/>
                  <a:gd name="T77" fmla="*/ 314 h 370"/>
                  <a:gd name="T78" fmla="*/ 282 w 334"/>
                  <a:gd name="T79" fmla="*/ 286 h 370"/>
                  <a:gd name="T80" fmla="*/ 294 w 334"/>
                  <a:gd name="T81" fmla="*/ 272 h 370"/>
                  <a:gd name="T82" fmla="*/ 320 w 334"/>
                  <a:gd name="T83" fmla="*/ 263 h 370"/>
                  <a:gd name="T84" fmla="*/ 298 w 334"/>
                  <a:gd name="T85" fmla="*/ 221 h 370"/>
                  <a:gd name="T86" fmla="*/ 296 w 334"/>
                  <a:gd name="T87" fmla="*/ 191 h 370"/>
                  <a:gd name="T88" fmla="*/ 300 w 334"/>
                  <a:gd name="T89" fmla="*/ 171 h 370"/>
                  <a:gd name="T90" fmla="*/ 294 w 334"/>
                  <a:gd name="T91" fmla="*/ 153 h 370"/>
                  <a:gd name="T92" fmla="*/ 294 w 334"/>
                  <a:gd name="T93" fmla="*/ 137 h 370"/>
                  <a:gd name="T94" fmla="*/ 306 w 334"/>
                  <a:gd name="T95" fmla="*/ 121 h 370"/>
                  <a:gd name="T96" fmla="*/ 302 w 334"/>
                  <a:gd name="T97" fmla="*/ 11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70">
                    <a:moveTo>
                      <a:pt x="310" y="89"/>
                    </a:moveTo>
                    <a:lnTo>
                      <a:pt x="322" y="77"/>
                    </a:lnTo>
                    <a:lnTo>
                      <a:pt x="332" y="63"/>
                    </a:lnTo>
                    <a:lnTo>
                      <a:pt x="334" y="61"/>
                    </a:lnTo>
                    <a:lnTo>
                      <a:pt x="334" y="61"/>
                    </a:lnTo>
                    <a:lnTo>
                      <a:pt x="326" y="59"/>
                    </a:lnTo>
                    <a:lnTo>
                      <a:pt x="324" y="43"/>
                    </a:lnTo>
                    <a:lnTo>
                      <a:pt x="324" y="37"/>
                    </a:lnTo>
                    <a:lnTo>
                      <a:pt x="320" y="35"/>
                    </a:lnTo>
                    <a:lnTo>
                      <a:pt x="318" y="33"/>
                    </a:lnTo>
                    <a:lnTo>
                      <a:pt x="314" y="29"/>
                    </a:lnTo>
                    <a:lnTo>
                      <a:pt x="314" y="23"/>
                    </a:lnTo>
                    <a:lnTo>
                      <a:pt x="308" y="13"/>
                    </a:lnTo>
                    <a:lnTo>
                      <a:pt x="302" y="11"/>
                    </a:lnTo>
                    <a:lnTo>
                      <a:pt x="298" y="15"/>
                    </a:lnTo>
                    <a:lnTo>
                      <a:pt x="288" y="13"/>
                    </a:lnTo>
                    <a:lnTo>
                      <a:pt x="286" y="17"/>
                    </a:lnTo>
                    <a:lnTo>
                      <a:pt x="274" y="13"/>
                    </a:lnTo>
                    <a:lnTo>
                      <a:pt x="272" y="9"/>
                    </a:lnTo>
                    <a:lnTo>
                      <a:pt x="266" y="7"/>
                    </a:lnTo>
                    <a:lnTo>
                      <a:pt x="260" y="3"/>
                    </a:lnTo>
                    <a:lnTo>
                      <a:pt x="250" y="7"/>
                    </a:lnTo>
                    <a:lnTo>
                      <a:pt x="246" y="5"/>
                    </a:lnTo>
                    <a:lnTo>
                      <a:pt x="232" y="0"/>
                    </a:lnTo>
                    <a:lnTo>
                      <a:pt x="230" y="7"/>
                    </a:lnTo>
                    <a:lnTo>
                      <a:pt x="222" y="9"/>
                    </a:lnTo>
                    <a:lnTo>
                      <a:pt x="216" y="3"/>
                    </a:lnTo>
                    <a:lnTo>
                      <a:pt x="212" y="11"/>
                    </a:lnTo>
                    <a:lnTo>
                      <a:pt x="196" y="13"/>
                    </a:lnTo>
                    <a:lnTo>
                      <a:pt x="188" y="11"/>
                    </a:lnTo>
                    <a:lnTo>
                      <a:pt x="182" y="17"/>
                    </a:lnTo>
                    <a:lnTo>
                      <a:pt x="180" y="21"/>
                    </a:lnTo>
                    <a:lnTo>
                      <a:pt x="176" y="23"/>
                    </a:lnTo>
                    <a:lnTo>
                      <a:pt x="164" y="19"/>
                    </a:lnTo>
                    <a:lnTo>
                      <a:pt x="146" y="13"/>
                    </a:lnTo>
                    <a:lnTo>
                      <a:pt x="140" y="9"/>
                    </a:lnTo>
                    <a:lnTo>
                      <a:pt x="132" y="5"/>
                    </a:lnTo>
                    <a:lnTo>
                      <a:pt x="124" y="7"/>
                    </a:lnTo>
                    <a:lnTo>
                      <a:pt x="112" y="23"/>
                    </a:lnTo>
                    <a:lnTo>
                      <a:pt x="112" y="33"/>
                    </a:lnTo>
                    <a:lnTo>
                      <a:pt x="114" y="43"/>
                    </a:lnTo>
                    <a:lnTo>
                      <a:pt x="104" y="61"/>
                    </a:lnTo>
                    <a:lnTo>
                      <a:pt x="104" y="67"/>
                    </a:lnTo>
                    <a:lnTo>
                      <a:pt x="100" y="79"/>
                    </a:lnTo>
                    <a:lnTo>
                      <a:pt x="102" y="93"/>
                    </a:lnTo>
                    <a:lnTo>
                      <a:pt x="100" y="101"/>
                    </a:lnTo>
                    <a:lnTo>
                      <a:pt x="100" y="113"/>
                    </a:lnTo>
                    <a:lnTo>
                      <a:pt x="94" y="123"/>
                    </a:lnTo>
                    <a:lnTo>
                      <a:pt x="82" y="129"/>
                    </a:lnTo>
                    <a:lnTo>
                      <a:pt x="78" y="141"/>
                    </a:lnTo>
                    <a:lnTo>
                      <a:pt x="72" y="149"/>
                    </a:lnTo>
                    <a:lnTo>
                      <a:pt x="72" y="153"/>
                    </a:lnTo>
                    <a:lnTo>
                      <a:pt x="72" y="169"/>
                    </a:lnTo>
                    <a:lnTo>
                      <a:pt x="68" y="179"/>
                    </a:lnTo>
                    <a:lnTo>
                      <a:pt x="56" y="187"/>
                    </a:lnTo>
                    <a:lnTo>
                      <a:pt x="50" y="193"/>
                    </a:lnTo>
                    <a:lnTo>
                      <a:pt x="44" y="199"/>
                    </a:lnTo>
                    <a:lnTo>
                      <a:pt x="40" y="197"/>
                    </a:lnTo>
                    <a:lnTo>
                      <a:pt x="42" y="193"/>
                    </a:lnTo>
                    <a:lnTo>
                      <a:pt x="40" y="191"/>
                    </a:lnTo>
                    <a:lnTo>
                      <a:pt x="28" y="193"/>
                    </a:lnTo>
                    <a:lnTo>
                      <a:pt x="28" y="197"/>
                    </a:lnTo>
                    <a:lnTo>
                      <a:pt x="24" y="199"/>
                    </a:lnTo>
                    <a:lnTo>
                      <a:pt x="18" y="195"/>
                    </a:lnTo>
                    <a:lnTo>
                      <a:pt x="12" y="199"/>
                    </a:lnTo>
                    <a:lnTo>
                      <a:pt x="6" y="205"/>
                    </a:lnTo>
                    <a:lnTo>
                      <a:pt x="6" y="219"/>
                    </a:lnTo>
                    <a:lnTo>
                      <a:pt x="0" y="219"/>
                    </a:lnTo>
                    <a:lnTo>
                      <a:pt x="2" y="223"/>
                    </a:lnTo>
                    <a:lnTo>
                      <a:pt x="4" y="229"/>
                    </a:lnTo>
                    <a:lnTo>
                      <a:pt x="8" y="223"/>
                    </a:lnTo>
                    <a:lnTo>
                      <a:pt x="12" y="223"/>
                    </a:lnTo>
                    <a:lnTo>
                      <a:pt x="16" y="221"/>
                    </a:lnTo>
                    <a:lnTo>
                      <a:pt x="78" y="221"/>
                    </a:lnTo>
                    <a:lnTo>
                      <a:pt x="80" y="235"/>
                    </a:lnTo>
                    <a:lnTo>
                      <a:pt x="84" y="249"/>
                    </a:lnTo>
                    <a:lnTo>
                      <a:pt x="90" y="255"/>
                    </a:lnTo>
                    <a:lnTo>
                      <a:pt x="94" y="265"/>
                    </a:lnTo>
                    <a:lnTo>
                      <a:pt x="126" y="265"/>
                    </a:lnTo>
                    <a:lnTo>
                      <a:pt x="130" y="255"/>
                    </a:lnTo>
                    <a:lnTo>
                      <a:pt x="128" y="245"/>
                    </a:lnTo>
                    <a:lnTo>
                      <a:pt x="140" y="245"/>
                    </a:lnTo>
                    <a:lnTo>
                      <a:pt x="146" y="241"/>
                    </a:lnTo>
                    <a:lnTo>
                      <a:pt x="148" y="247"/>
                    </a:lnTo>
                    <a:lnTo>
                      <a:pt x="168" y="247"/>
                    </a:lnTo>
                    <a:lnTo>
                      <a:pt x="166" y="253"/>
                    </a:lnTo>
                    <a:lnTo>
                      <a:pt x="170" y="268"/>
                    </a:lnTo>
                    <a:lnTo>
                      <a:pt x="166" y="292"/>
                    </a:lnTo>
                    <a:lnTo>
                      <a:pt x="170" y="298"/>
                    </a:lnTo>
                    <a:lnTo>
                      <a:pt x="174" y="302"/>
                    </a:lnTo>
                    <a:lnTo>
                      <a:pt x="176" y="316"/>
                    </a:lnTo>
                    <a:lnTo>
                      <a:pt x="174" y="326"/>
                    </a:lnTo>
                    <a:lnTo>
                      <a:pt x="178" y="326"/>
                    </a:lnTo>
                    <a:lnTo>
                      <a:pt x="182" y="326"/>
                    </a:lnTo>
                    <a:lnTo>
                      <a:pt x="188" y="326"/>
                    </a:lnTo>
                    <a:lnTo>
                      <a:pt x="198" y="322"/>
                    </a:lnTo>
                    <a:lnTo>
                      <a:pt x="208" y="322"/>
                    </a:lnTo>
                    <a:lnTo>
                      <a:pt x="214" y="322"/>
                    </a:lnTo>
                    <a:lnTo>
                      <a:pt x="212" y="326"/>
                    </a:lnTo>
                    <a:lnTo>
                      <a:pt x="214" y="330"/>
                    </a:lnTo>
                    <a:lnTo>
                      <a:pt x="228" y="326"/>
                    </a:lnTo>
                    <a:lnTo>
                      <a:pt x="228" y="330"/>
                    </a:lnTo>
                    <a:lnTo>
                      <a:pt x="238" y="340"/>
                    </a:lnTo>
                    <a:lnTo>
                      <a:pt x="254" y="340"/>
                    </a:lnTo>
                    <a:lnTo>
                      <a:pt x="258" y="334"/>
                    </a:lnTo>
                    <a:lnTo>
                      <a:pt x="262" y="336"/>
                    </a:lnTo>
                    <a:lnTo>
                      <a:pt x="268" y="344"/>
                    </a:lnTo>
                    <a:lnTo>
                      <a:pt x="278" y="350"/>
                    </a:lnTo>
                    <a:lnTo>
                      <a:pt x="292" y="370"/>
                    </a:lnTo>
                    <a:lnTo>
                      <a:pt x="298" y="368"/>
                    </a:lnTo>
                    <a:lnTo>
                      <a:pt x="300" y="370"/>
                    </a:lnTo>
                    <a:lnTo>
                      <a:pt x="306" y="370"/>
                    </a:lnTo>
                    <a:lnTo>
                      <a:pt x="308" y="370"/>
                    </a:lnTo>
                    <a:lnTo>
                      <a:pt x="306" y="346"/>
                    </a:lnTo>
                    <a:lnTo>
                      <a:pt x="296" y="352"/>
                    </a:lnTo>
                    <a:lnTo>
                      <a:pt x="284" y="338"/>
                    </a:lnTo>
                    <a:lnTo>
                      <a:pt x="288" y="314"/>
                    </a:lnTo>
                    <a:lnTo>
                      <a:pt x="286" y="292"/>
                    </a:lnTo>
                    <a:lnTo>
                      <a:pt x="284" y="292"/>
                    </a:lnTo>
                    <a:lnTo>
                      <a:pt x="282" y="286"/>
                    </a:lnTo>
                    <a:lnTo>
                      <a:pt x="288" y="280"/>
                    </a:lnTo>
                    <a:lnTo>
                      <a:pt x="290" y="272"/>
                    </a:lnTo>
                    <a:lnTo>
                      <a:pt x="294" y="272"/>
                    </a:lnTo>
                    <a:lnTo>
                      <a:pt x="294" y="272"/>
                    </a:lnTo>
                    <a:lnTo>
                      <a:pt x="320" y="270"/>
                    </a:lnTo>
                    <a:lnTo>
                      <a:pt x="320" y="263"/>
                    </a:lnTo>
                    <a:lnTo>
                      <a:pt x="316" y="249"/>
                    </a:lnTo>
                    <a:lnTo>
                      <a:pt x="306" y="241"/>
                    </a:lnTo>
                    <a:lnTo>
                      <a:pt x="298" y="221"/>
                    </a:lnTo>
                    <a:lnTo>
                      <a:pt x="300" y="215"/>
                    </a:lnTo>
                    <a:lnTo>
                      <a:pt x="298" y="209"/>
                    </a:lnTo>
                    <a:lnTo>
                      <a:pt x="296" y="191"/>
                    </a:lnTo>
                    <a:lnTo>
                      <a:pt x="298" y="185"/>
                    </a:lnTo>
                    <a:lnTo>
                      <a:pt x="296" y="171"/>
                    </a:lnTo>
                    <a:lnTo>
                      <a:pt x="300" y="171"/>
                    </a:lnTo>
                    <a:lnTo>
                      <a:pt x="300" y="165"/>
                    </a:lnTo>
                    <a:lnTo>
                      <a:pt x="296" y="159"/>
                    </a:lnTo>
                    <a:lnTo>
                      <a:pt x="294" y="153"/>
                    </a:lnTo>
                    <a:lnTo>
                      <a:pt x="294" y="151"/>
                    </a:lnTo>
                    <a:lnTo>
                      <a:pt x="292" y="151"/>
                    </a:lnTo>
                    <a:lnTo>
                      <a:pt x="294" y="137"/>
                    </a:lnTo>
                    <a:lnTo>
                      <a:pt x="300" y="139"/>
                    </a:lnTo>
                    <a:lnTo>
                      <a:pt x="304" y="131"/>
                    </a:lnTo>
                    <a:lnTo>
                      <a:pt x="306" y="121"/>
                    </a:lnTo>
                    <a:lnTo>
                      <a:pt x="306" y="121"/>
                    </a:lnTo>
                    <a:lnTo>
                      <a:pt x="302" y="119"/>
                    </a:lnTo>
                    <a:lnTo>
                      <a:pt x="302" y="115"/>
                    </a:lnTo>
                    <a:lnTo>
                      <a:pt x="306" y="107"/>
                    </a:lnTo>
                    <a:lnTo>
                      <a:pt x="310" y="8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5" name="Freeform 133"/>
              <p:cNvSpPr>
                <a:spLocks/>
              </p:cNvSpPr>
              <p:nvPr/>
            </p:nvSpPr>
            <p:spPr bwMode="auto">
              <a:xfrm>
                <a:off x="4858631" y="2747157"/>
                <a:ext cx="38275" cy="36148"/>
              </a:xfrm>
              <a:custGeom>
                <a:avLst/>
                <a:gdLst>
                  <a:gd name="T0" fmla="*/ 26 w 36"/>
                  <a:gd name="T1" fmla="*/ 0 h 34"/>
                  <a:gd name="T2" fmla="*/ 22 w 36"/>
                  <a:gd name="T3" fmla="*/ 0 h 34"/>
                  <a:gd name="T4" fmla="*/ 20 w 36"/>
                  <a:gd name="T5" fmla="*/ 6 h 34"/>
                  <a:gd name="T6" fmla="*/ 10 w 36"/>
                  <a:gd name="T7" fmla="*/ 4 h 34"/>
                  <a:gd name="T8" fmla="*/ 6 w 36"/>
                  <a:gd name="T9" fmla="*/ 12 h 34"/>
                  <a:gd name="T10" fmla="*/ 6 w 36"/>
                  <a:gd name="T11" fmla="*/ 12 h 34"/>
                  <a:gd name="T12" fmla="*/ 8 w 36"/>
                  <a:gd name="T13" fmla="*/ 18 h 34"/>
                  <a:gd name="T14" fmla="*/ 2 w 36"/>
                  <a:gd name="T15" fmla="*/ 24 h 34"/>
                  <a:gd name="T16" fmla="*/ 0 w 36"/>
                  <a:gd name="T17" fmla="*/ 24 h 34"/>
                  <a:gd name="T18" fmla="*/ 0 w 36"/>
                  <a:gd name="T19" fmla="*/ 26 h 34"/>
                  <a:gd name="T20" fmla="*/ 2 w 36"/>
                  <a:gd name="T21" fmla="*/ 32 h 34"/>
                  <a:gd name="T22" fmla="*/ 6 w 36"/>
                  <a:gd name="T23" fmla="*/ 30 h 34"/>
                  <a:gd name="T24" fmla="*/ 8 w 36"/>
                  <a:gd name="T25" fmla="*/ 30 h 34"/>
                  <a:gd name="T26" fmla="*/ 10 w 36"/>
                  <a:gd name="T27" fmla="*/ 34 h 34"/>
                  <a:gd name="T28" fmla="*/ 14 w 36"/>
                  <a:gd name="T29" fmla="*/ 34 h 34"/>
                  <a:gd name="T30" fmla="*/ 18 w 36"/>
                  <a:gd name="T31" fmla="*/ 26 h 34"/>
                  <a:gd name="T32" fmla="*/ 22 w 36"/>
                  <a:gd name="T33" fmla="*/ 28 h 34"/>
                  <a:gd name="T34" fmla="*/ 28 w 36"/>
                  <a:gd name="T35" fmla="*/ 28 h 34"/>
                  <a:gd name="T36" fmla="*/ 36 w 36"/>
                  <a:gd name="T37" fmla="*/ 18 h 34"/>
                  <a:gd name="T38" fmla="*/ 26 w 36"/>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4">
                    <a:moveTo>
                      <a:pt x="26" y="0"/>
                    </a:moveTo>
                    <a:lnTo>
                      <a:pt x="22" y="0"/>
                    </a:lnTo>
                    <a:lnTo>
                      <a:pt x="20" y="6"/>
                    </a:lnTo>
                    <a:lnTo>
                      <a:pt x="10" y="4"/>
                    </a:lnTo>
                    <a:lnTo>
                      <a:pt x="6" y="12"/>
                    </a:lnTo>
                    <a:lnTo>
                      <a:pt x="6" y="12"/>
                    </a:lnTo>
                    <a:lnTo>
                      <a:pt x="8" y="18"/>
                    </a:lnTo>
                    <a:lnTo>
                      <a:pt x="2" y="24"/>
                    </a:lnTo>
                    <a:lnTo>
                      <a:pt x="0" y="24"/>
                    </a:lnTo>
                    <a:lnTo>
                      <a:pt x="0" y="26"/>
                    </a:lnTo>
                    <a:lnTo>
                      <a:pt x="2" y="32"/>
                    </a:lnTo>
                    <a:lnTo>
                      <a:pt x="6" y="30"/>
                    </a:lnTo>
                    <a:lnTo>
                      <a:pt x="8" y="30"/>
                    </a:lnTo>
                    <a:lnTo>
                      <a:pt x="10" y="34"/>
                    </a:lnTo>
                    <a:lnTo>
                      <a:pt x="14" y="34"/>
                    </a:lnTo>
                    <a:lnTo>
                      <a:pt x="18" y="26"/>
                    </a:lnTo>
                    <a:lnTo>
                      <a:pt x="22" y="28"/>
                    </a:lnTo>
                    <a:lnTo>
                      <a:pt x="28" y="28"/>
                    </a:lnTo>
                    <a:lnTo>
                      <a:pt x="36" y="18"/>
                    </a:lnTo>
                    <a:lnTo>
                      <a:pt x="26"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6" name="Freeform 134"/>
              <p:cNvSpPr>
                <a:spLocks/>
              </p:cNvSpPr>
              <p:nvPr/>
            </p:nvSpPr>
            <p:spPr bwMode="auto">
              <a:xfrm>
                <a:off x="4869263" y="2634461"/>
                <a:ext cx="102065" cy="119076"/>
              </a:xfrm>
              <a:custGeom>
                <a:avLst/>
                <a:gdLst>
                  <a:gd name="T0" fmla="*/ 40 w 96"/>
                  <a:gd name="T1" fmla="*/ 96 h 112"/>
                  <a:gd name="T2" fmla="*/ 40 w 96"/>
                  <a:gd name="T3" fmla="*/ 86 h 112"/>
                  <a:gd name="T4" fmla="*/ 48 w 96"/>
                  <a:gd name="T5" fmla="*/ 78 h 112"/>
                  <a:gd name="T6" fmla="*/ 54 w 96"/>
                  <a:gd name="T7" fmla="*/ 78 h 112"/>
                  <a:gd name="T8" fmla="*/ 60 w 96"/>
                  <a:gd name="T9" fmla="*/ 82 h 112"/>
                  <a:gd name="T10" fmla="*/ 66 w 96"/>
                  <a:gd name="T11" fmla="*/ 76 h 112"/>
                  <a:gd name="T12" fmla="*/ 74 w 96"/>
                  <a:gd name="T13" fmla="*/ 78 h 112"/>
                  <a:gd name="T14" fmla="*/ 76 w 96"/>
                  <a:gd name="T15" fmla="*/ 82 h 112"/>
                  <a:gd name="T16" fmla="*/ 76 w 96"/>
                  <a:gd name="T17" fmla="*/ 82 h 112"/>
                  <a:gd name="T18" fmla="*/ 96 w 96"/>
                  <a:gd name="T19" fmla="*/ 48 h 112"/>
                  <a:gd name="T20" fmla="*/ 92 w 96"/>
                  <a:gd name="T21" fmla="*/ 28 h 112"/>
                  <a:gd name="T22" fmla="*/ 84 w 96"/>
                  <a:gd name="T23" fmla="*/ 22 h 112"/>
                  <a:gd name="T24" fmla="*/ 84 w 96"/>
                  <a:gd name="T25" fmla="*/ 12 h 112"/>
                  <a:gd name="T26" fmla="*/ 78 w 96"/>
                  <a:gd name="T27" fmla="*/ 4 h 112"/>
                  <a:gd name="T28" fmla="*/ 78 w 96"/>
                  <a:gd name="T29" fmla="*/ 0 h 112"/>
                  <a:gd name="T30" fmla="*/ 70 w 96"/>
                  <a:gd name="T31" fmla="*/ 8 h 112"/>
                  <a:gd name="T32" fmla="*/ 62 w 96"/>
                  <a:gd name="T33" fmla="*/ 8 h 112"/>
                  <a:gd name="T34" fmla="*/ 50 w 96"/>
                  <a:gd name="T35" fmla="*/ 10 h 112"/>
                  <a:gd name="T36" fmla="*/ 46 w 96"/>
                  <a:gd name="T37" fmla="*/ 14 h 112"/>
                  <a:gd name="T38" fmla="*/ 40 w 96"/>
                  <a:gd name="T39" fmla="*/ 10 h 112"/>
                  <a:gd name="T40" fmla="*/ 36 w 96"/>
                  <a:gd name="T41" fmla="*/ 12 h 112"/>
                  <a:gd name="T42" fmla="*/ 24 w 96"/>
                  <a:gd name="T43" fmla="*/ 10 h 112"/>
                  <a:gd name="T44" fmla="*/ 20 w 96"/>
                  <a:gd name="T45" fmla="*/ 16 h 112"/>
                  <a:gd name="T46" fmla="*/ 20 w 96"/>
                  <a:gd name="T47" fmla="*/ 22 h 112"/>
                  <a:gd name="T48" fmla="*/ 22 w 96"/>
                  <a:gd name="T49" fmla="*/ 38 h 112"/>
                  <a:gd name="T50" fmla="*/ 30 w 96"/>
                  <a:gd name="T51" fmla="*/ 40 h 112"/>
                  <a:gd name="T52" fmla="*/ 30 w 96"/>
                  <a:gd name="T53" fmla="*/ 40 h 112"/>
                  <a:gd name="T54" fmla="*/ 34 w 96"/>
                  <a:gd name="T55" fmla="*/ 38 h 112"/>
                  <a:gd name="T56" fmla="*/ 34 w 96"/>
                  <a:gd name="T57" fmla="*/ 42 h 112"/>
                  <a:gd name="T58" fmla="*/ 34 w 96"/>
                  <a:gd name="T59" fmla="*/ 48 h 112"/>
                  <a:gd name="T60" fmla="*/ 22 w 96"/>
                  <a:gd name="T61" fmla="*/ 62 h 112"/>
                  <a:gd name="T62" fmla="*/ 18 w 96"/>
                  <a:gd name="T63" fmla="*/ 62 h 112"/>
                  <a:gd name="T64" fmla="*/ 18 w 96"/>
                  <a:gd name="T65" fmla="*/ 56 h 112"/>
                  <a:gd name="T66" fmla="*/ 6 w 96"/>
                  <a:gd name="T67" fmla="*/ 68 h 112"/>
                  <a:gd name="T68" fmla="*/ 2 w 96"/>
                  <a:gd name="T69" fmla="*/ 86 h 112"/>
                  <a:gd name="T70" fmla="*/ 6 w 96"/>
                  <a:gd name="T71" fmla="*/ 88 h 112"/>
                  <a:gd name="T72" fmla="*/ 6 w 96"/>
                  <a:gd name="T73" fmla="*/ 92 h 112"/>
                  <a:gd name="T74" fmla="*/ 4 w 96"/>
                  <a:gd name="T75" fmla="*/ 100 h 112"/>
                  <a:gd name="T76" fmla="*/ 2 w 96"/>
                  <a:gd name="T77" fmla="*/ 100 h 112"/>
                  <a:gd name="T78" fmla="*/ 2 w 96"/>
                  <a:gd name="T79" fmla="*/ 100 h 112"/>
                  <a:gd name="T80" fmla="*/ 0 w 96"/>
                  <a:gd name="T81" fmla="*/ 110 h 112"/>
                  <a:gd name="T82" fmla="*/ 10 w 96"/>
                  <a:gd name="T83" fmla="*/ 112 h 112"/>
                  <a:gd name="T84" fmla="*/ 12 w 96"/>
                  <a:gd name="T85" fmla="*/ 106 h 112"/>
                  <a:gd name="T86" fmla="*/ 16 w 96"/>
                  <a:gd name="T87" fmla="*/ 106 h 112"/>
                  <a:gd name="T88" fmla="*/ 20 w 96"/>
                  <a:gd name="T89" fmla="*/ 100 h 112"/>
                  <a:gd name="T90" fmla="*/ 40 w 96"/>
                  <a:gd name="T91" fmla="*/ 100 h 112"/>
                  <a:gd name="T92" fmla="*/ 40 w 96"/>
                  <a:gd name="T93"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112">
                    <a:moveTo>
                      <a:pt x="40" y="96"/>
                    </a:moveTo>
                    <a:lnTo>
                      <a:pt x="40" y="86"/>
                    </a:lnTo>
                    <a:lnTo>
                      <a:pt x="48" y="78"/>
                    </a:lnTo>
                    <a:lnTo>
                      <a:pt x="54" y="78"/>
                    </a:lnTo>
                    <a:lnTo>
                      <a:pt x="60" y="82"/>
                    </a:lnTo>
                    <a:lnTo>
                      <a:pt x="66" y="76"/>
                    </a:lnTo>
                    <a:lnTo>
                      <a:pt x="74" y="78"/>
                    </a:lnTo>
                    <a:lnTo>
                      <a:pt x="76" y="82"/>
                    </a:lnTo>
                    <a:lnTo>
                      <a:pt x="76" y="82"/>
                    </a:lnTo>
                    <a:lnTo>
                      <a:pt x="96" y="48"/>
                    </a:lnTo>
                    <a:lnTo>
                      <a:pt x="92" y="28"/>
                    </a:lnTo>
                    <a:lnTo>
                      <a:pt x="84" y="22"/>
                    </a:lnTo>
                    <a:lnTo>
                      <a:pt x="84" y="12"/>
                    </a:lnTo>
                    <a:lnTo>
                      <a:pt x="78" y="4"/>
                    </a:lnTo>
                    <a:lnTo>
                      <a:pt x="78" y="0"/>
                    </a:lnTo>
                    <a:lnTo>
                      <a:pt x="70" y="8"/>
                    </a:lnTo>
                    <a:lnTo>
                      <a:pt x="62" y="8"/>
                    </a:lnTo>
                    <a:lnTo>
                      <a:pt x="50" y="10"/>
                    </a:lnTo>
                    <a:lnTo>
                      <a:pt x="46" y="14"/>
                    </a:lnTo>
                    <a:lnTo>
                      <a:pt x="40" y="10"/>
                    </a:lnTo>
                    <a:lnTo>
                      <a:pt x="36" y="12"/>
                    </a:lnTo>
                    <a:lnTo>
                      <a:pt x="24" y="10"/>
                    </a:lnTo>
                    <a:lnTo>
                      <a:pt x="20" y="16"/>
                    </a:lnTo>
                    <a:lnTo>
                      <a:pt x="20" y="22"/>
                    </a:lnTo>
                    <a:lnTo>
                      <a:pt x="22" y="38"/>
                    </a:lnTo>
                    <a:lnTo>
                      <a:pt x="30" y="40"/>
                    </a:lnTo>
                    <a:lnTo>
                      <a:pt x="30" y="40"/>
                    </a:lnTo>
                    <a:lnTo>
                      <a:pt x="34" y="38"/>
                    </a:lnTo>
                    <a:lnTo>
                      <a:pt x="34" y="42"/>
                    </a:lnTo>
                    <a:lnTo>
                      <a:pt x="34" y="48"/>
                    </a:lnTo>
                    <a:lnTo>
                      <a:pt x="22" y="62"/>
                    </a:lnTo>
                    <a:lnTo>
                      <a:pt x="18" y="62"/>
                    </a:lnTo>
                    <a:lnTo>
                      <a:pt x="18" y="56"/>
                    </a:lnTo>
                    <a:lnTo>
                      <a:pt x="6" y="68"/>
                    </a:lnTo>
                    <a:lnTo>
                      <a:pt x="2" y="86"/>
                    </a:lnTo>
                    <a:lnTo>
                      <a:pt x="6" y="88"/>
                    </a:lnTo>
                    <a:lnTo>
                      <a:pt x="6" y="92"/>
                    </a:lnTo>
                    <a:lnTo>
                      <a:pt x="4" y="100"/>
                    </a:lnTo>
                    <a:lnTo>
                      <a:pt x="2" y="100"/>
                    </a:lnTo>
                    <a:lnTo>
                      <a:pt x="2" y="100"/>
                    </a:lnTo>
                    <a:lnTo>
                      <a:pt x="0" y="110"/>
                    </a:lnTo>
                    <a:lnTo>
                      <a:pt x="10" y="112"/>
                    </a:lnTo>
                    <a:lnTo>
                      <a:pt x="12" y="106"/>
                    </a:lnTo>
                    <a:lnTo>
                      <a:pt x="16" y="106"/>
                    </a:lnTo>
                    <a:lnTo>
                      <a:pt x="20" y="100"/>
                    </a:lnTo>
                    <a:lnTo>
                      <a:pt x="40" y="100"/>
                    </a:lnTo>
                    <a:lnTo>
                      <a:pt x="40"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7" name="Freeform 135"/>
              <p:cNvSpPr>
                <a:spLocks noEditPoints="1"/>
              </p:cNvSpPr>
              <p:nvPr/>
            </p:nvSpPr>
            <p:spPr bwMode="auto">
              <a:xfrm>
                <a:off x="4871390" y="2740779"/>
                <a:ext cx="198815" cy="228584"/>
              </a:xfrm>
              <a:custGeom>
                <a:avLst/>
                <a:gdLst>
                  <a:gd name="T0" fmla="*/ 169 w 187"/>
                  <a:gd name="T1" fmla="*/ 104 h 215"/>
                  <a:gd name="T2" fmla="*/ 171 w 187"/>
                  <a:gd name="T3" fmla="*/ 96 h 215"/>
                  <a:gd name="T4" fmla="*/ 173 w 187"/>
                  <a:gd name="T5" fmla="*/ 104 h 215"/>
                  <a:gd name="T6" fmla="*/ 177 w 187"/>
                  <a:gd name="T7" fmla="*/ 82 h 215"/>
                  <a:gd name="T8" fmla="*/ 175 w 187"/>
                  <a:gd name="T9" fmla="*/ 80 h 215"/>
                  <a:gd name="T10" fmla="*/ 175 w 187"/>
                  <a:gd name="T11" fmla="*/ 90 h 215"/>
                  <a:gd name="T12" fmla="*/ 185 w 187"/>
                  <a:gd name="T13" fmla="*/ 187 h 215"/>
                  <a:gd name="T14" fmla="*/ 175 w 187"/>
                  <a:gd name="T15" fmla="*/ 181 h 215"/>
                  <a:gd name="T16" fmla="*/ 173 w 187"/>
                  <a:gd name="T17" fmla="*/ 163 h 215"/>
                  <a:gd name="T18" fmla="*/ 169 w 187"/>
                  <a:gd name="T19" fmla="*/ 142 h 215"/>
                  <a:gd name="T20" fmla="*/ 171 w 187"/>
                  <a:gd name="T21" fmla="*/ 122 h 215"/>
                  <a:gd name="T22" fmla="*/ 167 w 187"/>
                  <a:gd name="T23" fmla="*/ 114 h 215"/>
                  <a:gd name="T24" fmla="*/ 161 w 187"/>
                  <a:gd name="T25" fmla="*/ 108 h 215"/>
                  <a:gd name="T26" fmla="*/ 163 w 187"/>
                  <a:gd name="T27" fmla="*/ 84 h 215"/>
                  <a:gd name="T28" fmla="*/ 141 w 187"/>
                  <a:gd name="T29" fmla="*/ 52 h 215"/>
                  <a:gd name="T30" fmla="*/ 78 w 187"/>
                  <a:gd name="T31" fmla="*/ 2 h 215"/>
                  <a:gd name="T32" fmla="*/ 72 w 187"/>
                  <a:gd name="T33" fmla="*/ 14 h 215"/>
                  <a:gd name="T34" fmla="*/ 66 w 187"/>
                  <a:gd name="T35" fmla="*/ 26 h 215"/>
                  <a:gd name="T36" fmla="*/ 72 w 187"/>
                  <a:gd name="T37" fmla="*/ 28 h 215"/>
                  <a:gd name="T38" fmla="*/ 58 w 187"/>
                  <a:gd name="T39" fmla="*/ 30 h 215"/>
                  <a:gd name="T40" fmla="*/ 58 w 187"/>
                  <a:gd name="T41" fmla="*/ 38 h 215"/>
                  <a:gd name="T42" fmla="*/ 54 w 187"/>
                  <a:gd name="T43" fmla="*/ 32 h 215"/>
                  <a:gd name="T44" fmla="*/ 42 w 187"/>
                  <a:gd name="T45" fmla="*/ 32 h 215"/>
                  <a:gd name="T46" fmla="*/ 40 w 187"/>
                  <a:gd name="T47" fmla="*/ 36 h 215"/>
                  <a:gd name="T48" fmla="*/ 40 w 187"/>
                  <a:gd name="T49" fmla="*/ 8 h 215"/>
                  <a:gd name="T50" fmla="*/ 38 w 187"/>
                  <a:gd name="T51" fmla="*/ 0 h 215"/>
                  <a:gd name="T52" fmla="*/ 14 w 187"/>
                  <a:gd name="T53" fmla="*/ 6 h 215"/>
                  <a:gd name="T54" fmla="*/ 16 w 187"/>
                  <a:gd name="T55" fmla="*/ 34 h 215"/>
                  <a:gd name="T56" fmla="*/ 22 w 187"/>
                  <a:gd name="T57" fmla="*/ 46 h 215"/>
                  <a:gd name="T58" fmla="*/ 16 w 187"/>
                  <a:gd name="T59" fmla="*/ 54 h 215"/>
                  <a:gd name="T60" fmla="*/ 2 w 187"/>
                  <a:gd name="T61" fmla="*/ 72 h 215"/>
                  <a:gd name="T62" fmla="*/ 2 w 187"/>
                  <a:gd name="T63" fmla="*/ 84 h 215"/>
                  <a:gd name="T64" fmla="*/ 4 w 187"/>
                  <a:gd name="T65" fmla="*/ 94 h 215"/>
                  <a:gd name="T66" fmla="*/ 0 w 187"/>
                  <a:gd name="T67" fmla="*/ 104 h 215"/>
                  <a:gd name="T68" fmla="*/ 8 w 187"/>
                  <a:gd name="T69" fmla="*/ 112 h 215"/>
                  <a:gd name="T70" fmla="*/ 16 w 187"/>
                  <a:gd name="T71" fmla="*/ 128 h 215"/>
                  <a:gd name="T72" fmla="*/ 26 w 187"/>
                  <a:gd name="T73" fmla="*/ 155 h 215"/>
                  <a:gd name="T74" fmla="*/ 26 w 187"/>
                  <a:gd name="T75" fmla="*/ 159 h 215"/>
                  <a:gd name="T76" fmla="*/ 58 w 187"/>
                  <a:gd name="T77" fmla="*/ 171 h 215"/>
                  <a:gd name="T78" fmla="*/ 74 w 187"/>
                  <a:gd name="T79" fmla="*/ 171 h 215"/>
                  <a:gd name="T80" fmla="*/ 88 w 187"/>
                  <a:gd name="T81" fmla="*/ 193 h 215"/>
                  <a:gd name="T82" fmla="*/ 88 w 187"/>
                  <a:gd name="T83" fmla="*/ 205 h 215"/>
                  <a:gd name="T84" fmla="*/ 98 w 187"/>
                  <a:gd name="T85" fmla="*/ 211 h 215"/>
                  <a:gd name="T86" fmla="*/ 109 w 187"/>
                  <a:gd name="T87" fmla="*/ 207 h 215"/>
                  <a:gd name="T88" fmla="*/ 121 w 187"/>
                  <a:gd name="T89" fmla="*/ 215 h 215"/>
                  <a:gd name="T90" fmla="*/ 131 w 187"/>
                  <a:gd name="T91" fmla="*/ 211 h 215"/>
                  <a:gd name="T92" fmla="*/ 141 w 187"/>
                  <a:gd name="T93" fmla="*/ 211 h 215"/>
                  <a:gd name="T94" fmla="*/ 149 w 187"/>
                  <a:gd name="T95" fmla="*/ 207 h 215"/>
                  <a:gd name="T96" fmla="*/ 159 w 187"/>
                  <a:gd name="T97" fmla="*/ 203 h 215"/>
                  <a:gd name="T98" fmla="*/ 171 w 187"/>
                  <a:gd name="T99" fmla="*/ 201 h 215"/>
                  <a:gd name="T100" fmla="*/ 177 w 187"/>
                  <a:gd name="T101" fmla="*/ 195 h 215"/>
                  <a:gd name="T102" fmla="*/ 187 w 187"/>
                  <a:gd name="T103" fmla="*/ 19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7" h="215">
                    <a:moveTo>
                      <a:pt x="173" y="108"/>
                    </a:moveTo>
                    <a:lnTo>
                      <a:pt x="169" y="104"/>
                    </a:lnTo>
                    <a:lnTo>
                      <a:pt x="169" y="96"/>
                    </a:lnTo>
                    <a:lnTo>
                      <a:pt x="171" y="96"/>
                    </a:lnTo>
                    <a:lnTo>
                      <a:pt x="171" y="100"/>
                    </a:lnTo>
                    <a:lnTo>
                      <a:pt x="173" y="104"/>
                    </a:lnTo>
                    <a:lnTo>
                      <a:pt x="173" y="108"/>
                    </a:lnTo>
                    <a:close/>
                    <a:moveTo>
                      <a:pt x="177" y="82"/>
                    </a:moveTo>
                    <a:lnTo>
                      <a:pt x="177" y="80"/>
                    </a:lnTo>
                    <a:lnTo>
                      <a:pt x="175" y="80"/>
                    </a:lnTo>
                    <a:lnTo>
                      <a:pt x="173" y="86"/>
                    </a:lnTo>
                    <a:lnTo>
                      <a:pt x="175" y="90"/>
                    </a:lnTo>
                    <a:lnTo>
                      <a:pt x="177" y="82"/>
                    </a:lnTo>
                    <a:close/>
                    <a:moveTo>
                      <a:pt x="185" y="187"/>
                    </a:moveTo>
                    <a:lnTo>
                      <a:pt x="179" y="187"/>
                    </a:lnTo>
                    <a:lnTo>
                      <a:pt x="175" y="181"/>
                    </a:lnTo>
                    <a:lnTo>
                      <a:pt x="173" y="171"/>
                    </a:lnTo>
                    <a:lnTo>
                      <a:pt x="173" y="163"/>
                    </a:lnTo>
                    <a:lnTo>
                      <a:pt x="169" y="147"/>
                    </a:lnTo>
                    <a:lnTo>
                      <a:pt x="169" y="142"/>
                    </a:lnTo>
                    <a:lnTo>
                      <a:pt x="169" y="128"/>
                    </a:lnTo>
                    <a:lnTo>
                      <a:pt x="171" y="122"/>
                    </a:lnTo>
                    <a:lnTo>
                      <a:pt x="171" y="118"/>
                    </a:lnTo>
                    <a:lnTo>
                      <a:pt x="167" y="114"/>
                    </a:lnTo>
                    <a:lnTo>
                      <a:pt x="163" y="110"/>
                    </a:lnTo>
                    <a:lnTo>
                      <a:pt x="161" y="108"/>
                    </a:lnTo>
                    <a:lnTo>
                      <a:pt x="159" y="98"/>
                    </a:lnTo>
                    <a:lnTo>
                      <a:pt x="163" y="84"/>
                    </a:lnTo>
                    <a:lnTo>
                      <a:pt x="167" y="78"/>
                    </a:lnTo>
                    <a:lnTo>
                      <a:pt x="141" y="52"/>
                    </a:lnTo>
                    <a:lnTo>
                      <a:pt x="141" y="42"/>
                    </a:lnTo>
                    <a:lnTo>
                      <a:pt x="78" y="2"/>
                    </a:lnTo>
                    <a:lnTo>
                      <a:pt x="78" y="2"/>
                    </a:lnTo>
                    <a:lnTo>
                      <a:pt x="72" y="14"/>
                    </a:lnTo>
                    <a:lnTo>
                      <a:pt x="66" y="20"/>
                    </a:lnTo>
                    <a:lnTo>
                      <a:pt x="66" y="26"/>
                    </a:lnTo>
                    <a:lnTo>
                      <a:pt x="72" y="26"/>
                    </a:lnTo>
                    <a:lnTo>
                      <a:pt x="72" y="28"/>
                    </a:lnTo>
                    <a:lnTo>
                      <a:pt x="64" y="32"/>
                    </a:lnTo>
                    <a:lnTo>
                      <a:pt x="58" y="30"/>
                    </a:lnTo>
                    <a:lnTo>
                      <a:pt x="56" y="32"/>
                    </a:lnTo>
                    <a:lnTo>
                      <a:pt x="58" y="38"/>
                    </a:lnTo>
                    <a:lnTo>
                      <a:pt x="52" y="40"/>
                    </a:lnTo>
                    <a:lnTo>
                      <a:pt x="54" y="32"/>
                    </a:lnTo>
                    <a:lnTo>
                      <a:pt x="48" y="30"/>
                    </a:lnTo>
                    <a:lnTo>
                      <a:pt x="42" y="32"/>
                    </a:lnTo>
                    <a:lnTo>
                      <a:pt x="42" y="36"/>
                    </a:lnTo>
                    <a:lnTo>
                      <a:pt x="40" y="36"/>
                    </a:lnTo>
                    <a:lnTo>
                      <a:pt x="36" y="24"/>
                    </a:lnTo>
                    <a:lnTo>
                      <a:pt x="40" y="8"/>
                    </a:lnTo>
                    <a:lnTo>
                      <a:pt x="38" y="2"/>
                    </a:lnTo>
                    <a:lnTo>
                      <a:pt x="38" y="0"/>
                    </a:lnTo>
                    <a:lnTo>
                      <a:pt x="18" y="0"/>
                    </a:lnTo>
                    <a:lnTo>
                      <a:pt x="14" y="6"/>
                    </a:lnTo>
                    <a:lnTo>
                      <a:pt x="24" y="24"/>
                    </a:lnTo>
                    <a:lnTo>
                      <a:pt x="16" y="34"/>
                    </a:lnTo>
                    <a:lnTo>
                      <a:pt x="14" y="40"/>
                    </a:lnTo>
                    <a:lnTo>
                      <a:pt x="22" y="46"/>
                    </a:lnTo>
                    <a:lnTo>
                      <a:pt x="20" y="50"/>
                    </a:lnTo>
                    <a:lnTo>
                      <a:pt x="16" y="54"/>
                    </a:lnTo>
                    <a:lnTo>
                      <a:pt x="12" y="58"/>
                    </a:lnTo>
                    <a:lnTo>
                      <a:pt x="2" y="72"/>
                    </a:lnTo>
                    <a:lnTo>
                      <a:pt x="2" y="72"/>
                    </a:lnTo>
                    <a:lnTo>
                      <a:pt x="2" y="84"/>
                    </a:lnTo>
                    <a:lnTo>
                      <a:pt x="2" y="92"/>
                    </a:lnTo>
                    <a:lnTo>
                      <a:pt x="4" y="94"/>
                    </a:lnTo>
                    <a:lnTo>
                      <a:pt x="4" y="98"/>
                    </a:lnTo>
                    <a:lnTo>
                      <a:pt x="0" y="104"/>
                    </a:lnTo>
                    <a:lnTo>
                      <a:pt x="4" y="112"/>
                    </a:lnTo>
                    <a:lnTo>
                      <a:pt x="8" y="112"/>
                    </a:lnTo>
                    <a:lnTo>
                      <a:pt x="16" y="122"/>
                    </a:lnTo>
                    <a:lnTo>
                      <a:pt x="16" y="128"/>
                    </a:lnTo>
                    <a:lnTo>
                      <a:pt x="26" y="149"/>
                    </a:lnTo>
                    <a:lnTo>
                      <a:pt x="26" y="155"/>
                    </a:lnTo>
                    <a:lnTo>
                      <a:pt x="24" y="157"/>
                    </a:lnTo>
                    <a:lnTo>
                      <a:pt x="26" y="159"/>
                    </a:lnTo>
                    <a:lnTo>
                      <a:pt x="36" y="163"/>
                    </a:lnTo>
                    <a:lnTo>
                      <a:pt x="58" y="171"/>
                    </a:lnTo>
                    <a:lnTo>
                      <a:pt x="68" y="175"/>
                    </a:lnTo>
                    <a:lnTo>
                      <a:pt x="74" y="171"/>
                    </a:lnTo>
                    <a:lnTo>
                      <a:pt x="82" y="179"/>
                    </a:lnTo>
                    <a:lnTo>
                      <a:pt x="88" y="193"/>
                    </a:lnTo>
                    <a:lnTo>
                      <a:pt x="86" y="199"/>
                    </a:lnTo>
                    <a:lnTo>
                      <a:pt x="88" y="205"/>
                    </a:lnTo>
                    <a:lnTo>
                      <a:pt x="88" y="211"/>
                    </a:lnTo>
                    <a:lnTo>
                      <a:pt x="98" y="211"/>
                    </a:lnTo>
                    <a:lnTo>
                      <a:pt x="102" y="207"/>
                    </a:lnTo>
                    <a:lnTo>
                      <a:pt x="109" y="207"/>
                    </a:lnTo>
                    <a:lnTo>
                      <a:pt x="115" y="215"/>
                    </a:lnTo>
                    <a:lnTo>
                      <a:pt x="121" y="215"/>
                    </a:lnTo>
                    <a:lnTo>
                      <a:pt x="125" y="211"/>
                    </a:lnTo>
                    <a:lnTo>
                      <a:pt x="131" y="211"/>
                    </a:lnTo>
                    <a:lnTo>
                      <a:pt x="135" y="213"/>
                    </a:lnTo>
                    <a:lnTo>
                      <a:pt x="141" y="211"/>
                    </a:lnTo>
                    <a:lnTo>
                      <a:pt x="145" y="207"/>
                    </a:lnTo>
                    <a:lnTo>
                      <a:pt x="149" y="207"/>
                    </a:lnTo>
                    <a:lnTo>
                      <a:pt x="153" y="207"/>
                    </a:lnTo>
                    <a:lnTo>
                      <a:pt x="159" y="203"/>
                    </a:lnTo>
                    <a:lnTo>
                      <a:pt x="165" y="203"/>
                    </a:lnTo>
                    <a:lnTo>
                      <a:pt x="171" y="201"/>
                    </a:lnTo>
                    <a:lnTo>
                      <a:pt x="175" y="201"/>
                    </a:lnTo>
                    <a:lnTo>
                      <a:pt x="177" y="195"/>
                    </a:lnTo>
                    <a:lnTo>
                      <a:pt x="181" y="193"/>
                    </a:lnTo>
                    <a:lnTo>
                      <a:pt x="187" y="191"/>
                    </a:lnTo>
                    <a:lnTo>
                      <a:pt x="185" y="18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8" name="Freeform 136"/>
              <p:cNvSpPr>
                <a:spLocks/>
              </p:cNvSpPr>
              <p:nvPr/>
            </p:nvSpPr>
            <p:spPr bwMode="auto">
              <a:xfrm>
                <a:off x="5082962" y="2471793"/>
                <a:ext cx="187120" cy="285996"/>
              </a:xfrm>
              <a:custGeom>
                <a:avLst/>
                <a:gdLst>
                  <a:gd name="T0" fmla="*/ 172 w 176"/>
                  <a:gd name="T1" fmla="*/ 16 h 269"/>
                  <a:gd name="T2" fmla="*/ 174 w 176"/>
                  <a:gd name="T3" fmla="*/ 2 h 269"/>
                  <a:gd name="T4" fmla="*/ 162 w 176"/>
                  <a:gd name="T5" fmla="*/ 2 h 269"/>
                  <a:gd name="T6" fmla="*/ 142 w 176"/>
                  <a:gd name="T7" fmla="*/ 12 h 269"/>
                  <a:gd name="T8" fmla="*/ 124 w 176"/>
                  <a:gd name="T9" fmla="*/ 12 h 269"/>
                  <a:gd name="T10" fmla="*/ 110 w 176"/>
                  <a:gd name="T11" fmla="*/ 16 h 269"/>
                  <a:gd name="T12" fmla="*/ 88 w 176"/>
                  <a:gd name="T13" fmla="*/ 24 h 269"/>
                  <a:gd name="T14" fmla="*/ 76 w 176"/>
                  <a:gd name="T15" fmla="*/ 22 h 269"/>
                  <a:gd name="T16" fmla="*/ 64 w 176"/>
                  <a:gd name="T17" fmla="*/ 28 h 269"/>
                  <a:gd name="T18" fmla="*/ 46 w 176"/>
                  <a:gd name="T19" fmla="*/ 22 h 269"/>
                  <a:gd name="T20" fmla="*/ 34 w 176"/>
                  <a:gd name="T21" fmla="*/ 10 h 269"/>
                  <a:gd name="T22" fmla="*/ 28 w 176"/>
                  <a:gd name="T23" fmla="*/ 18 h 269"/>
                  <a:gd name="T24" fmla="*/ 22 w 176"/>
                  <a:gd name="T25" fmla="*/ 32 h 269"/>
                  <a:gd name="T26" fmla="*/ 34 w 176"/>
                  <a:gd name="T27" fmla="*/ 48 h 269"/>
                  <a:gd name="T28" fmla="*/ 70 w 176"/>
                  <a:gd name="T29" fmla="*/ 66 h 269"/>
                  <a:gd name="T30" fmla="*/ 82 w 176"/>
                  <a:gd name="T31" fmla="*/ 72 h 269"/>
                  <a:gd name="T32" fmla="*/ 102 w 176"/>
                  <a:gd name="T33" fmla="*/ 78 h 269"/>
                  <a:gd name="T34" fmla="*/ 64 w 176"/>
                  <a:gd name="T35" fmla="*/ 143 h 269"/>
                  <a:gd name="T36" fmla="*/ 42 w 176"/>
                  <a:gd name="T37" fmla="*/ 143 h 269"/>
                  <a:gd name="T38" fmla="*/ 18 w 176"/>
                  <a:gd name="T39" fmla="*/ 153 h 269"/>
                  <a:gd name="T40" fmla="*/ 10 w 176"/>
                  <a:gd name="T41" fmla="*/ 165 h 269"/>
                  <a:gd name="T42" fmla="*/ 0 w 176"/>
                  <a:gd name="T43" fmla="*/ 255 h 269"/>
                  <a:gd name="T44" fmla="*/ 4 w 176"/>
                  <a:gd name="T45" fmla="*/ 265 h 269"/>
                  <a:gd name="T46" fmla="*/ 12 w 176"/>
                  <a:gd name="T47" fmla="*/ 267 h 269"/>
                  <a:gd name="T48" fmla="*/ 22 w 176"/>
                  <a:gd name="T49" fmla="*/ 249 h 269"/>
                  <a:gd name="T50" fmla="*/ 30 w 176"/>
                  <a:gd name="T51" fmla="*/ 239 h 269"/>
                  <a:gd name="T52" fmla="*/ 36 w 176"/>
                  <a:gd name="T53" fmla="*/ 231 h 269"/>
                  <a:gd name="T54" fmla="*/ 46 w 176"/>
                  <a:gd name="T55" fmla="*/ 223 h 269"/>
                  <a:gd name="T56" fmla="*/ 58 w 176"/>
                  <a:gd name="T57" fmla="*/ 213 h 269"/>
                  <a:gd name="T58" fmla="*/ 66 w 176"/>
                  <a:gd name="T59" fmla="*/ 205 h 269"/>
                  <a:gd name="T60" fmla="*/ 74 w 176"/>
                  <a:gd name="T61" fmla="*/ 199 h 269"/>
                  <a:gd name="T62" fmla="*/ 90 w 176"/>
                  <a:gd name="T63" fmla="*/ 189 h 269"/>
                  <a:gd name="T64" fmla="*/ 110 w 176"/>
                  <a:gd name="T65" fmla="*/ 165 h 269"/>
                  <a:gd name="T66" fmla="*/ 124 w 176"/>
                  <a:gd name="T67" fmla="*/ 143 h 269"/>
                  <a:gd name="T68" fmla="*/ 138 w 176"/>
                  <a:gd name="T69" fmla="*/ 120 h 269"/>
                  <a:gd name="T70" fmla="*/ 146 w 176"/>
                  <a:gd name="T71" fmla="*/ 102 h 269"/>
                  <a:gd name="T72" fmla="*/ 150 w 176"/>
                  <a:gd name="T73" fmla="*/ 82 h 269"/>
                  <a:gd name="T74" fmla="*/ 162 w 176"/>
                  <a:gd name="T75" fmla="*/ 66 h 269"/>
                  <a:gd name="T76" fmla="*/ 166 w 176"/>
                  <a:gd name="T77" fmla="*/ 50 h 269"/>
                  <a:gd name="T78" fmla="*/ 172 w 176"/>
                  <a:gd name="T79" fmla="*/ 30 h 269"/>
                  <a:gd name="T80" fmla="*/ 176 w 176"/>
                  <a:gd name="T81" fmla="*/ 2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269">
                    <a:moveTo>
                      <a:pt x="172" y="26"/>
                    </a:moveTo>
                    <a:lnTo>
                      <a:pt x="172" y="16"/>
                    </a:lnTo>
                    <a:lnTo>
                      <a:pt x="170" y="14"/>
                    </a:lnTo>
                    <a:lnTo>
                      <a:pt x="174" y="2"/>
                    </a:lnTo>
                    <a:lnTo>
                      <a:pt x="164" y="0"/>
                    </a:lnTo>
                    <a:lnTo>
                      <a:pt x="162" y="2"/>
                    </a:lnTo>
                    <a:lnTo>
                      <a:pt x="156" y="6"/>
                    </a:lnTo>
                    <a:lnTo>
                      <a:pt x="142" y="12"/>
                    </a:lnTo>
                    <a:lnTo>
                      <a:pt x="138" y="14"/>
                    </a:lnTo>
                    <a:lnTo>
                      <a:pt x="124" y="12"/>
                    </a:lnTo>
                    <a:lnTo>
                      <a:pt x="118" y="16"/>
                    </a:lnTo>
                    <a:lnTo>
                      <a:pt x="110" y="16"/>
                    </a:lnTo>
                    <a:lnTo>
                      <a:pt x="94" y="24"/>
                    </a:lnTo>
                    <a:lnTo>
                      <a:pt x="88" y="24"/>
                    </a:lnTo>
                    <a:lnTo>
                      <a:pt x="86" y="24"/>
                    </a:lnTo>
                    <a:lnTo>
                      <a:pt x="76" y="22"/>
                    </a:lnTo>
                    <a:lnTo>
                      <a:pt x="70" y="28"/>
                    </a:lnTo>
                    <a:lnTo>
                      <a:pt x="64" y="28"/>
                    </a:lnTo>
                    <a:lnTo>
                      <a:pt x="50" y="26"/>
                    </a:lnTo>
                    <a:lnTo>
                      <a:pt x="46" y="22"/>
                    </a:lnTo>
                    <a:lnTo>
                      <a:pt x="42" y="14"/>
                    </a:lnTo>
                    <a:lnTo>
                      <a:pt x="34" y="10"/>
                    </a:lnTo>
                    <a:lnTo>
                      <a:pt x="32" y="16"/>
                    </a:lnTo>
                    <a:lnTo>
                      <a:pt x="28" y="18"/>
                    </a:lnTo>
                    <a:lnTo>
                      <a:pt x="22" y="26"/>
                    </a:lnTo>
                    <a:lnTo>
                      <a:pt x="22" y="32"/>
                    </a:lnTo>
                    <a:lnTo>
                      <a:pt x="34" y="44"/>
                    </a:lnTo>
                    <a:lnTo>
                      <a:pt x="34" y="48"/>
                    </a:lnTo>
                    <a:lnTo>
                      <a:pt x="44" y="58"/>
                    </a:lnTo>
                    <a:lnTo>
                      <a:pt x="70" y="66"/>
                    </a:lnTo>
                    <a:lnTo>
                      <a:pt x="78" y="68"/>
                    </a:lnTo>
                    <a:lnTo>
                      <a:pt x="82" y="72"/>
                    </a:lnTo>
                    <a:lnTo>
                      <a:pt x="94" y="74"/>
                    </a:lnTo>
                    <a:lnTo>
                      <a:pt x="102" y="78"/>
                    </a:lnTo>
                    <a:lnTo>
                      <a:pt x="118" y="76"/>
                    </a:lnTo>
                    <a:lnTo>
                      <a:pt x="64" y="143"/>
                    </a:lnTo>
                    <a:lnTo>
                      <a:pt x="50" y="141"/>
                    </a:lnTo>
                    <a:lnTo>
                      <a:pt x="42" y="143"/>
                    </a:lnTo>
                    <a:lnTo>
                      <a:pt x="32" y="151"/>
                    </a:lnTo>
                    <a:lnTo>
                      <a:pt x="18" y="153"/>
                    </a:lnTo>
                    <a:lnTo>
                      <a:pt x="12" y="159"/>
                    </a:lnTo>
                    <a:lnTo>
                      <a:pt x="10" y="165"/>
                    </a:lnTo>
                    <a:lnTo>
                      <a:pt x="0" y="181"/>
                    </a:lnTo>
                    <a:lnTo>
                      <a:pt x="0" y="255"/>
                    </a:lnTo>
                    <a:lnTo>
                      <a:pt x="2" y="259"/>
                    </a:lnTo>
                    <a:lnTo>
                      <a:pt x="4" y="265"/>
                    </a:lnTo>
                    <a:lnTo>
                      <a:pt x="10" y="269"/>
                    </a:lnTo>
                    <a:lnTo>
                      <a:pt x="12" y="267"/>
                    </a:lnTo>
                    <a:lnTo>
                      <a:pt x="16" y="257"/>
                    </a:lnTo>
                    <a:lnTo>
                      <a:pt x="22" y="249"/>
                    </a:lnTo>
                    <a:lnTo>
                      <a:pt x="28" y="243"/>
                    </a:lnTo>
                    <a:lnTo>
                      <a:pt x="30" y="239"/>
                    </a:lnTo>
                    <a:lnTo>
                      <a:pt x="34" y="235"/>
                    </a:lnTo>
                    <a:lnTo>
                      <a:pt x="36" y="231"/>
                    </a:lnTo>
                    <a:lnTo>
                      <a:pt x="44" y="225"/>
                    </a:lnTo>
                    <a:lnTo>
                      <a:pt x="46" y="223"/>
                    </a:lnTo>
                    <a:lnTo>
                      <a:pt x="54" y="217"/>
                    </a:lnTo>
                    <a:lnTo>
                      <a:pt x="58" y="213"/>
                    </a:lnTo>
                    <a:lnTo>
                      <a:pt x="60" y="209"/>
                    </a:lnTo>
                    <a:lnTo>
                      <a:pt x="66" y="205"/>
                    </a:lnTo>
                    <a:lnTo>
                      <a:pt x="70" y="205"/>
                    </a:lnTo>
                    <a:lnTo>
                      <a:pt x="74" y="199"/>
                    </a:lnTo>
                    <a:lnTo>
                      <a:pt x="82" y="197"/>
                    </a:lnTo>
                    <a:lnTo>
                      <a:pt x="90" y="189"/>
                    </a:lnTo>
                    <a:lnTo>
                      <a:pt x="98" y="179"/>
                    </a:lnTo>
                    <a:lnTo>
                      <a:pt x="110" y="165"/>
                    </a:lnTo>
                    <a:lnTo>
                      <a:pt x="116" y="157"/>
                    </a:lnTo>
                    <a:lnTo>
                      <a:pt x="124" y="143"/>
                    </a:lnTo>
                    <a:lnTo>
                      <a:pt x="126" y="137"/>
                    </a:lnTo>
                    <a:lnTo>
                      <a:pt x="138" y="120"/>
                    </a:lnTo>
                    <a:lnTo>
                      <a:pt x="140" y="110"/>
                    </a:lnTo>
                    <a:lnTo>
                      <a:pt x="146" y="102"/>
                    </a:lnTo>
                    <a:lnTo>
                      <a:pt x="152" y="86"/>
                    </a:lnTo>
                    <a:lnTo>
                      <a:pt x="150" y="82"/>
                    </a:lnTo>
                    <a:lnTo>
                      <a:pt x="158" y="74"/>
                    </a:lnTo>
                    <a:lnTo>
                      <a:pt x="162" y="66"/>
                    </a:lnTo>
                    <a:lnTo>
                      <a:pt x="162" y="60"/>
                    </a:lnTo>
                    <a:lnTo>
                      <a:pt x="166" y="50"/>
                    </a:lnTo>
                    <a:lnTo>
                      <a:pt x="168" y="32"/>
                    </a:lnTo>
                    <a:lnTo>
                      <a:pt x="172" y="30"/>
                    </a:lnTo>
                    <a:lnTo>
                      <a:pt x="176" y="32"/>
                    </a:lnTo>
                    <a:lnTo>
                      <a:pt x="176" y="28"/>
                    </a:lnTo>
                    <a:lnTo>
                      <a:pt x="172"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89" name="Freeform 137"/>
              <p:cNvSpPr>
                <a:spLocks/>
              </p:cNvSpPr>
              <p:nvPr/>
            </p:nvSpPr>
            <p:spPr bwMode="auto">
              <a:xfrm>
                <a:off x="4950065" y="2625955"/>
                <a:ext cx="145655" cy="197752"/>
              </a:xfrm>
              <a:custGeom>
                <a:avLst/>
                <a:gdLst>
                  <a:gd name="T0" fmla="*/ 135 w 137"/>
                  <a:gd name="T1" fmla="*/ 20 h 186"/>
                  <a:gd name="T2" fmla="*/ 137 w 137"/>
                  <a:gd name="T3" fmla="*/ 14 h 186"/>
                  <a:gd name="T4" fmla="*/ 125 w 137"/>
                  <a:gd name="T5" fmla="*/ 14 h 186"/>
                  <a:gd name="T6" fmla="*/ 119 w 137"/>
                  <a:gd name="T7" fmla="*/ 8 h 186"/>
                  <a:gd name="T8" fmla="*/ 105 w 137"/>
                  <a:gd name="T9" fmla="*/ 12 h 186"/>
                  <a:gd name="T10" fmla="*/ 105 w 137"/>
                  <a:gd name="T11" fmla="*/ 16 h 186"/>
                  <a:gd name="T12" fmla="*/ 99 w 137"/>
                  <a:gd name="T13" fmla="*/ 22 h 186"/>
                  <a:gd name="T14" fmla="*/ 73 w 137"/>
                  <a:gd name="T15" fmla="*/ 20 h 186"/>
                  <a:gd name="T16" fmla="*/ 53 w 137"/>
                  <a:gd name="T17" fmla="*/ 4 h 186"/>
                  <a:gd name="T18" fmla="*/ 35 w 137"/>
                  <a:gd name="T19" fmla="*/ 0 h 186"/>
                  <a:gd name="T20" fmla="*/ 10 w 137"/>
                  <a:gd name="T21" fmla="*/ 0 h 186"/>
                  <a:gd name="T22" fmla="*/ 2 w 137"/>
                  <a:gd name="T23" fmla="*/ 8 h 186"/>
                  <a:gd name="T24" fmla="*/ 2 w 137"/>
                  <a:gd name="T25" fmla="*/ 12 h 186"/>
                  <a:gd name="T26" fmla="*/ 8 w 137"/>
                  <a:gd name="T27" fmla="*/ 20 h 186"/>
                  <a:gd name="T28" fmla="*/ 8 w 137"/>
                  <a:gd name="T29" fmla="*/ 30 h 186"/>
                  <a:gd name="T30" fmla="*/ 16 w 137"/>
                  <a:gd name="T31" fmla="*/ 36 h 186"/>
                  <a:gd name="T32" fmla="*/ 20 w 137"/>
                  <a:gd name="T33" fmla="*/ 56 h 186"/>
                  <a:gd name="T34" fmla="*/ 0 w 137"/>
                  <a:gd name="T35" fmla="*/ 90 h 186"/>
                  <a:gd name="T36" fmla="*/ 0 w 137"/>
                  <a:gd name="T37" fmla="*/ 90 h 186"/>
                  <a:gd name="T38" fmla="*/ 4 w 137"/>
                  <a:gd name="T39" fmla="*/ 94 h 186"/>
                  <a:gd name="T40" fmla="*/ 12 w 137"/>
                  <a:gd name="T41" fmla="*/ 92 h 186"/>
                  <a:gd name="T42" fmla="*/ 14 w 137"/>
                  <a:gd name="T43" fmla="*/ 96 h 186"/>
                  <a:gd name="T44" fmla="*/ 14 w 137"/>
                  <a:gd name="T45" fmla="*/ 102 h 186"/>
                  <a:gd name="T46" fmla="*/ 6 w 137"/>
                  <a:gd name="T47" fmla="*/ 102 h 186"/>
                  <a:gd name="T48" fmla="*/ 4 w 137"/>
                  <a:gd name="T49" fmla="*/ 110 h 186"/>
                  <a:gd name="T50" fmla="*/ 67 w 137"/>
                  <a:gd name="T51" fmla="*/ 150 h 186"/>
                  <a:gd name="T52" fmla="*/ 67 w 137"/>
                  <a:gd name="T53" fmla="*/ 160 h 186"/>
                  <a:gd name="T54" fmla="*/ 93 w 137"/>
                  <a:gd name="T55" fmla="*/ 186 h 186"/>
                  <a:gd name="T56" fmla="*/ 97 w 137"/>
                  <a:gd name="T57" fmla="*/ 180 h 186"/>
                  <a:gd name="T58" fmla="*/ 97 w 137"/>
                  <a:gd name="T59" fmla="*/ 178 h 186"/>
                  <a:gd name="T60" fmla="*/ 101 w 137"/>
                  <a:gd name="T61" fmla="*/ 174 h 186"/>
                  <a:gd name="T62" fmla="*/ 103 w 137"/>
                  <a:gd name="T63" fmla="*/ 162 h 186"/>
                  <a:gd name="T64" fmla="*/ 107 w 137"/>
                  <a:gd name="T65" fmla="*/ 158 h 186"/>
                  <a:gd name="T66" fmla="*/ 109 w 137"/>
                  <a:gd name="T67" fmla="*/ 150 h 186"/>
                  <a:gd name="T68" fmla="*/ 109 w 137"/>
                  <a:gd name="T69" fmla="*/ 148 h 186"/>
                  <a:gd name="T70" fmla="*/ 109 w 137"/>
                  <a:gd name="T71" fmla="*/ 144 h 186"/>
                  <a:gd name="T72" fmla="*/ 119 w 137"/>
                  <a:gd name="T73" fmla="*/ 140 h 186"/>
                  <a:gd name="T74" fmla="*/ 121 w 137"/>
                  <a:gd name="T75" fmla="*/ 132 h 186"/>
                  <a:gd name="T76" fmla="*/ 127 w 137"/>
                  <a:gd name="T77" fmla="*/ 130 h 186"/>
                  <a:gd name="T78" fmla="*/ 131 w 137"/>
                  <a:gd name="T79" fmla="*/ 128 h 186"/>
                  <a:gd name="T80" fmla="*/ 135 w 137"/>
                  <a:gd name="T81" fmla="*/ 124 h 186"/>
                  <a:gd name="T82" fmla="*/ 129 w 137"/>
                  <a:gd name="T83" fmla="*/ 120 h 186"/>
                  <a:gd name="T84" fmla="*/ 127 w 137"/>
                  <a:gd name="T85" fmla="*/ 114 h 186"/>
                  <a:gd name="T86" fmla="*/ 125 w 137"/>
                  <a:gd name="T87" fmla="*/ 110 h 186"/>
                  <a:gd name="T88" fmla="*/ 125 w 137"/>
                  <a:gd name="T89" fmla="*/ 36 h 186"/>
                  <a:gd name="T90" fmla="*/ 135 w 137"/>
                  <a:gd name="T91" fmla="*/ 2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86">
                    <a:moveTo>
                      <a:pt x="135" y="20"/>
                    </a:moveTo>
                    <a:lnTo>
                      <a:pt x="137" y="14"/>
                    </a:lnTo>
                    <a:lnTo>
                      <a:pt x="125" y="14"/>
                    </a:lnTo>
                    <a:lnTo>
                      <a:pt x="119" y="8"/>
                    </a:lnTo>
                    <a:lnTo>
                      <a:pt x="105" y="12"/>
                    </a:lnTo>
                    <a:lnTo>
                      <a:pt x="105" y="16"/>
                    </a:lnTo>
                    <a:lnTo>
                      <a:pt x="99" y="22"/>
                    </a:lnTo>
                    <a:lnTo>
                      <a:pt x="73" y="20"/>
                    </a:lnTo>
                    <a:lnTo>
                      <a:pt x="53" y="4"/>
                    </a:lnTo>
                    <a:lnTo>
                      <a:pt x="35" y="0"/>
                    </a:lnTo>
                    <a:lnTo>
                      <a:pt x="10" y="0"/>
                    </a:lnTo>
                    <a:lnTo>
                      <a:pt x="2" y="8"/>
                    </a:lnTo>
                    <a:lnTo>
                      <a:pt x="2" y="12"/>
                    </a:lnTo>
                    <a:lnTo>
                      <a:pt x="8" y="20"/>
                    </a:lnTo>
                    <a:lnTo>
                      <a:pt x="8" y="30"/>
                    </a:lnTo>
                    <a:lnTo>
                      <a:pt x="16" y="36"/>
                    </a:lnTo>
                    <a:lnTo>
                      <a:pt x="20" y="56"/>
                    </a:lnTo>
                    <a:lnTo>
                      <a:pt x="0" y="90"/>
                    </a:lnTo>
                    <a:lnTo>
                      <a:pt x="0" y="90"/>
                    </a:lnTo>
                    <a:lnTo>
                      <a:pt x="4" y="94"/>
                    </a:lnTo>
                    <a:lnTo>
                      <a:pt x="12" y="92"/>
                    </a:lnTo>
                    <a:lnTo>
                      <a:pt x="14" y="96"/>
                    </a:lnTo>
                    <a:lnTo>
                      <a:pt x="14" y="102"/>
                    </a:lnTo>
                    <a:lnTo>
                      <a:pt x="6" y="102"/>
                    </a:lnTo>
                    <a:lnTo>
                      <a:pt x="4" y="110"/>
                    </a:lnTo>
                    <a:lnTo>
                      <a:pt x="67" y="150"/>
                    </a:lnTo>
                    <a:lnTo>
                      <a:pt x="67" y="160"/>
                    </a:lnTo>
                    <a:lnTo>
                      <a:pt x="93" y="186"/>
                    </a:lnTo>
                    <a:lnTo>
                      <a:pt x="97" y="180"/>
                    </a:lnTo>
                    <a:lnTo>
                      <a:pt x="97" y="178"/>
                    </a:lnTo>
                    <a:lnTo>
                      <a:pt x="101" y="174"/>
                    </a:lnTo>
                    <a:lnTo>
                      <a:pt x="103" y="162"/>
                    </a:lnTo>
                    <a:lnTo>
                      <a:pt x="107" y="158"/>
                    </a:lnTo>
                    <a:lnTo>
                      <a:pt x="109" y="150"/>
                    </a:lnTo>
                    <a:lnTo>
                      <a:pt x="109" y="148"/>
                    </a:lnTo>
                    <a:lnTo>
                      <a:pt x="109" y="144"/>
                    </a:lnTo>
                    <a:lnTo>
                      <a:pt x="119" y="140"/>
                    </a:lnTo>
                    <a:lnTo>
                      <a:pt x="121" y="132"/>
                    </a:lnTo>
                    <a:lnTo>
                      <a:pt x="127" y="130"/>
                    </a:lnTo>
                    <a:lnTo>
                      <a:pt x="131" y="128"/>
                    </a:lnTo>
                    <a:lnTo>
                      <a:pt x="135" y="124"/>
                    </a:lnTo>
                    <a:lnTo>
                      <a:pt x="129" y="120"/>
                    </a:lnTo>
                    <a:lnTo>
                      <a:pt x="127" y="114"/>
                    </a:lnTo>
                    <a:lnTo>
                      <a:pt x="125" y="110"/>
                    </a:lnTo>
                    <a:lnTo>
                      <a:pt x="125" y="36"/>
                    </a:lnTo>
                    <a:lnTo>
                      <a:pt x="135" y="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0" name="Freeform 138"/>
              <p:cNvSpPr>
                <a:spLocks/>
              </p:cNvSpPr>
              <p:nvPr/>
            </p:nvSpPr>
            <p:spPr bwMode="auto">
              <a:xfrm>
                <a:off x="4933054" y="2414382"/>
                <a:ext cx="275364" cy="234963"/>
              </a:xfrm>
              <a:custGeom>
                <a:avLst/>
                <a:gdLst>
                  <a:gd name="T0" fmla="*/ 69 w 259"/>
                  <a:gd name="T1" fmla="*/ 203 h 221"/>
                  <a:gd name="T2" fmla="*/ 115 w 259"/>
                  <a:gd name="T3" fmla="*/ 221 h 221"/>
                  <a:gd name="T4" fmla="*/ 121 w 259"/>
                  <a:gd name="T5" fmla="*/ 211 h 221"/>
                  <a:gd name="T6" fmla="*/ 141 w 259"/>
                  <a:gd name="T7" fmla="*/ 213 h 221"/>
                  <a:gd name="T8" fmla="*/ 159 w 259"/>
                  <a:gd name="T9" fmla="*/ 207 h 221"/>
                  <a:gd name="T10" fmla="*/ 183 w 259"/>
                  <a:gd name="T11" fmla="*/ 197 h 221"/>
                  <a:gd name="T12" fmla="*/ 205 w 259"/>
                  <a:gd name="T13" fmla="*/ 197 h 221"/>
                  <a:gd name="T14" fmla="*/ 243 w 259"/>
                  <a:gd name="T15" fmla="*/ 132 h 221"/>
                  <a:gd name="T16" fmla="*/ 223 w 259"/>
                  <a:gd name="T17" fmla="*/ 126 h 221"/>
                  <a:gd name="T18" fmla="*/ 211 w 259"/>
                  <a:gd name="T19" fmla="*/ 120 h 221"/>
                  <a:gd name="T20" fmla="*/ 175 w 259"/>
                  <a:gd name="T21" fmla="*/ 102 h 221"/>
                  <a:gd name="T22" fmla="*/ 163 w 259"/>
                  <a:gd name="T23" fmla="*/ 86 h 221"/>
                  <a:gd name="T24" fmla="*/ 169 w 259"/>
                  <a:gd name="T25" fmla="*/ 72 h 221"/>
                  <a:gd name="T26" fmla="*/ 153 w 259"/>
                  <a:gd name="T27" fmla="*/ 74 h 221"/>
                  <a:gd name="T28" fmla="*/ 151 w 259"/>
                  <a:gd name="T29" fmla="*/ 60 h 221"/>
                  <a:gd name="T30" fmla="*/ 161 w 259"/>
                  <a:gd name="T31" fmla="*/ 44 h 221"/>
                  <a:gd name="T32" fmla="*/ 151 w 259"/>
                  <a:gd name="T33" fmla="*/ 34 h 221"/>
                  <a:gd name="T34" fmla="*/ 139 w 259"/>
                  <a:gd name="T35" fmla="*/ 22 h 221"/>
                  <a:gd name="T36" fmla="*/ 117 w 259"/>
                  <a:gd name="T37" fmla="*/ 4 h 221"/>
                  <a:gd name="T38" fmla="*/ 101 w 259"/>
                  <a:gd name="T39" fmla="*/ 4 h 221"/>
                  <a:gd name="T40" fmla="*/ 87 w 259"/>
                  <a:gd name="T41" fmla="*/ 2 h 221"/>
                  <a:gd name="T42" fmla="*/ 77 w 259"/>
                  <a:gd name="T43" fmla="*/ 10 h 221"/>
                  <a:gd name="T44" fmla="*/ 67 w 259"/>
                  <a:gd name="T45" fmla="*/ 8 h 221"/>
                  <a:gd name="T46" fmla="*/ 55 w 259"/>
                  <a:gd name="T47" fmla="*/ 22 h 221"/>
                  <a:gd name="T48" fmla="*/ 55 w 259"/>
                  <a:gd name="T49" fmla="*/ 34 h 221"/>
                  <a:gd name="T50" fmla="*/ 40 w 259"/>
                  <a:gd name="T51" fmla="*/ 40 h 221"/>
                  <a:gd name="T52" fmla="*/ 32 w 259"/>
                  <a:gd name="T53" fmla="*/ 56 h 221"/>
                  <a:gd name="T54" fmla="*/ 32 w 259"/>
                  <a:gd name="T55" fmla="*/ 78 h 221"/>
                  <a:gd name="T56" fmla="*/ 20 w 259"/>
                  <a:gd name="T57" fmla="*/ 84 h 221"/>
                  <a:gd name="T58" fmla="*/ 16 w 259"/>
                  <a:gd name="T59" fmla="*/ 98 h 221"/>
                  <a:gd name="T60" fmla="*/ 12 w 259"/>
                  <a:gd name="T61" fmla="*/ 126 h 221"/>
                  <a:gd name="T62" fmla="*/ 0 w 259"/>
                  <a:gd name="T63" fmla="*/ 130 h 221"/>
                  <a:gd name="T64" fmla="*/ 12 w 259"/>
                  <a:gd name="T65" fmla="*/ 138 h 221"/>
                  <a:gd name="T66" fmla="*/ 20 w 259"/>
                  <a:gd name="T67" fmla="*/ 150 h 221"/>
                  <a:gd name="T68" fmla="*/ 34 w 259"/>
                  <a:gd name="T69" fmla="*/ 176 h 221"/>
                  <a:gd name="T70" fmla="*/ 40 w 259"/>
                  <a:gd name="T71" fmla="*/ 182 h 221"/>
                  <a:gd name="T72" fmla="*/ 51 w 259"/>
                  <a:gd name="T7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9" h="221">
                    <a:moveTo>
                      <a:pt x="51" y="199"/>
                    </a:moveTo>
                    <a:lnTo>
                      <a:pt x="69" y="203"/>
                    </a:lnTo>
                    <a:lnTo>
                      <a:pt x="89" y="219"/>
                    </a:lnTo>
                    <a:lnTo>
                      <a:pt x="115" y="221"/>
                    </a:lnTo>
                    <a:lnTo>
                      <a:pt x="121" y="215"/>
                    </a:lnTo>
                    <a:lnTo>
                      <a:pt x="121" y="211"/>
                    </a:lnTo>
                    <a:lnTo>
                      <a:pt x="135" y="207"/>
                    </a:lnTo>
                    <a:lnTo>
                      <a:pt x="141" y="213"/>
                    </a:lnTo>
                    <a:lnTo>
                      <a:pt x="153" y="213"/>
                    </a:lnTo>
                    <a:lnTo>
                      <a:pt x="159" y="207"/>
                    </a:lnTo>
                    <a:lnTo>
                      <a:pt x="173" y="205"/>
                    </a:lnTo>
                    <a:lnTo>
                      <a:pt x="183" y="197"/>
                    </a:lnTo>
                    <a:lnTo>
                      <a:pt x="191" y="195"/>
                    </a:lnTo>
                    <a:lnTo>
                      <a:pt x="205" y="197"/>
                    </a:lnTo>
                    <a:lnTo>
                      <a:pt x="259" y="130"/>
                    </a:lnTo>
                    <a:lnTo>
                      <a:pt x="243" y="132"/>
                    </a:lnTo>
                    <a:lnTo>
                      <a:pt x="235" y="128"/>
                    </a:lnTo>
                    <a:lnTo>
                      <a:pt x="223" y="126"/>
                    </a:lnTo>
                    <a:lnTo>
                      <a:pt x="219" y="122"/>
                    </a:lnTo>
                    <a:lnTo>
                      <a:pt x="211" y="120"/>
                    </a:lnTo>
                    <a:lnTo>
                      <a:pt x="185" y="112"/>
                    </a:lnTo>
                    <a:lnTo>
                      <a:pt x="175" y="102"/>
                    </a:lnTo>
                    <a:lnTo>
                      <a:pt x="175" y="98"/>
                    </a:lnTo>
                    <a:lnTo>
                      <a:pt x="163" y="86"/>
                    </a:lnTo>
                    <a:lnTo>
                      <a:pt x="163" y="80"/>
                    </a:lnTo>
                    <a:lnTo>
                      <a:pt x="169" y="72"/>
                    </a:lnTo>
                    <a:lnTo>
                      <a:pt x="159" y="72"/>
                    </a:lnTo>
                    <a:lnTo>
                      <a:pt x="153" y="74"/>
                    </a:lnTo>
                    <a:lnTo>
                      <a:pt x="149" y="70"/>
                    </a:lnTo>
                    <a:lnTo>
                      <a:pt x="151" y="60"/>
                    </a:lnTo>
                    <a:lnTo>
                      <a:pt x="157" y="54"/>
                    </a:lnTo>
                    <a:lnTo>
                      <a:pt x="161" y="44"/>
                    </a:lnTo>
                    <a:lnTo>
                      <a:pt x="157" y="38"/>
                    </a:lnTo>
                    <a:lnTo>
                      <a:pt x="151" y="34"/>
                    </a:lnTo>
                    <a:lnTo>
                      <a:pt x="147" y="26"/>
                    </a:lnTo>
                    <a:lnTo>
                      <a:pt x="139" y="22"/>
                    </a:lnTo>
                    <a:lnTo>
                      <a:pt x="131" y="10"/>
                    </a:lnTo>
                    <a:lnTo>
                      <a:pt x="117" y="4"/>
                    </a:lnTo>
                    <a:lnTo>
                      <a:pt x="109" y="6"/>
                    </a:lnTo>
                    <a:lnTo>
                      <a:pt x="101" y="4"/>
                    </a:lnTo>
                    <a:lnTo>
                      <a:pt x="91" y="6"/>
                    </a:lnTo>
                    <a:lnTo>
                      <a:pt x="87" y="2"/>
                    </a:lnTo>
                    <a:lnTo>
                      <a:pt x="83" y="0"/>
                    </a:lnTo>
                    <a:lnTo>
                      <a:pt x="77" y="10"/>
                    </a:lnTo>
                    <a:lnTo>
                      <a:pt x="71" y="6"/>
                    </a:lnTo>
                    <a:lnTo>
                      <a:pt x="67" y="8"/>
                    </a:lnTo>
                    <a:lnTo>
                      <a:pt x="59" y="8"/>
                    </a:lnTo>
                    <a:lnTo>
                      <a:pt x="55" y="22"/>
                    </a:lnTo>
                    <a:lnTo>
                      <a:pt x="53" y="30"/>
                    </a:lnTo>
                    <a:lnTo>
                      <a:pt x="55" y="34"/>
                    </a:lnTo>
                    <a:lnTo>
                      <a:pt x="49" y="38"/>
                    </a:lnTo>
                    <a:lnTo>
                      <a:pt x="40" y="40"/>
                    </a:lnTo>
                    <a:lnTo>
                      <a:pt x="38" y="50"/>
                    </a:lnTo>
                    <a:lnTo>
                      <a:pt x="32" y="56"/>
                    </a:lnTo>
                    <a:lnTo>
                      <a:pt x="32" y="66"/>
                    </a:lnTo>
                    <a:lnTo>
                      <a:pt x="32" y="78"/>
                    </a:lnTo>
                    <a:lnTo>
                      <a:pt x="22" y="78"/>
                    </a:lnTo>
                    <a:lnTo>
                      <a:pt x="20" y="84"/>
                    </a:lnTo>
                    <a:lnTo>
                      <a:pt x="22" y="88"/>
                    </a:lnTo>
                    <a:lnTo>
                      <a:pt x="16" y="98"/>
                    </a:lnTo>
                    <a:lnTo>
                      <a:pt x="20" y="120"/>
                    </a:lnTo>
                    <a:lnTo>
                      <a:pt x="12" y="126"/>
                    </a:lnTo>
                    <a:lnTo>
                      <a:pt x="4" y="124"/>
                    </a:lnTo>
                    <a:lnTo>
                      <a:pt x="0" y="130"/>
                    </a:lnTo>
                    <a:lnTo>
                      <a:pt x="0" y="136"/>
                    </a:lnTo>
                    <a:lnTo>
                      <a:pt x="12" y="138"/>
                    </a:lnTo>
                    <a:lnTo>
                      <a:pt x="14" y="140"/>
                    </a:lnTo>
                    <a:lnTo>
                      <a:pt x="20" y="150"/>
                    </a:lnTo>
                    <a:lnTo>
                      <a:pt x="32" y="160"/>
                    </a:lnTo>
                    <a:lnTo>
                      <a:pt x="34" y="176"/>
                    </a:lnTo>
                    <a:lnTo>
                      <a:pt x="38" y="178"/>
                    </a:lnTo>
                    <a:lnTo>
                      <a:pt x="40" y="182"/>
                    </a:lnTo>
                    <a:lnTo>
                      <a:pt x="51" y="182"/>
                    </a:lnTo>
                    <a:lnTo>
                      <a:pt x="51" y="19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1" name="Freeform 139"/>
              <p:cNvSpPr>
                <a:spLocks/>
              </p:cNvSpPr>
              <p:nvPr/>
            </p:nvSpPr>
            <p:spPr bwMode="auto">
              <a:xfrm>
                <a:off x="5091468" y="2456909"/>
                <a:ext cx="31895" cy="36148"/>
              </a:xfrm>
              <a:custGeom>
                <a:avLst/>
                <a:gdLst>
                  <a:gd name="T0" fmla="*/ 26 w 30"/>
                  <a:gd name="T1" fmla="*/ 24 h 34"/>
                  <a:gd name="T2" fmla="*/ 22 w 30"/>
                  <a:gd name="T3" fmla="*/ 24 h 34"/>
                  <a:gd name="T4" fmla="*/ 20 w 30"/>
                  <a:gd name="T5" fmla="*/ 26 h 34"/>
                  <a:gd name="T6" fmla="*/ 18 w 30"/>
                  <a:gd name="T7" fmla="*/ 24 h 34"/>
                  <a:gd name="T8" fmla="*/ 20 w 30"/>
                  <a:gd name="T9" fmla="*/ 20 h 34"/>
                  <a:gd name="T10" fmla="*/ 26 w 30"/>
                  <a:gd name="T11" fmla="*/ 16 h 34"/>
                  <a:gd name="T12" fmla="*/ 30 w 30"/>
                  <a:gd name="T13" fmla="*/ 14 h 34"/>
                  <a:gd name="T14" fmla="*/ 30 w 30"/>
                  <a:gd name="T15" fmla="*/ 10 h 34"/>
                  <a:gd name="T16" fmla="*/ 26 w 30"/>
                  <a:gd name="T17" fmla="*/ 8 h 34"/>
                  <a:gd name="T18" fmla="*/ 24 w 30"/>
                  <a:gd name="T19" fmla="*/ 0 h 34"/>
                  <a:gd name="T20" fmla="*/ 20 w 30"/>
                  <a:gd name="T21" fmla="*/ 0 h 34"/>
                  <a:gd name="T22" fmla="*/ 18 w 30"/>
                  <a:gd name="T23" fmla="*/ 4 h 34"/>
                  <a:gd name="T24" fmla="*/ 12 w 30"/>
                  <a:gd name="T25" fmla="*/ 4 h 34"/>
                  <a:gd name="T26" fmla="*/ 8 w 30"/>
                  <a:gd name="T27" fmla="*/ 14 h 34"/>
                  <a:gd name="T28" fmla="*/ 2 w 30"/>
                  <a:gd name="T29" fmla="*/ 20 h 34"/>
                  <a:gd name="T30" fmla="*/ 0 w 30"/>
                  <a:gd name="T31" fmla="*/ 30 h 34"/>
                  <a:gd name="T32" fmla="*/ 4 w 30"/>
                  <a:gd name="T33" fmla="*/ 34 h 34"/>
                  <a:gd name="T34" fmla="*/ 10 w 30"/>
                  <a:gd name="T35" fmla="*/ 32 h 34"/>
                  <a:gd name="T36" fmla="*/ 20 w 30"/>
                  <a:gd name="T37" fmla="*/ 32 h 34"/>
                  <a:gd name="T38" fmla="*/ 24 w 30"/>
                  <a:gd name="T39" fmla="*/ 30 h 34"/>
                  <a:gd name="T40" fmla="*/ 26 w 30"/>
                  <a:gd name="T4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6" y="24"/>
                    </a:moveTo>
                    <a:lnTo>
                      <a:pt x="22" y="24"/>
                    </a:lnTo>
                    <a:lnTo>
                      <a:pt x="20" y="26"/>
                    </a:lnTo>
                    <a:lnTo>
                      <a:pt x="18" y="24"/>
                    </a:lnTo>
                    <a:lnTo>
                      <a:pt x="20" y="20"/>
                    </a:lnTo>
                    <a:lnTo>
                      <a:pt x="26" y="16"/>
                    </a:lnTo>
                    <a:lnTo>
                      <a:pt x="30" y="14"/>
                    </a:lnTo>
                    <a:lnTo>
                      <a:pt x="30" y="10"/>
                    </a:lnTo>
                    <a:lnTo>
                      <a:pt x="26" y="8"/>
                    </a:lnTo>
                    <a:lnTo>
                      <a:pt x="24" y="0"/>
                    </a:lnTo>
                    <a:lnTo>
                      <a:pt x="20" y="0"/>
                    </a:lnTo>
                    <a:lnTo>
                      <a:pt x="18" y="4"/>
                    </a:lnTo>
                    <a:lnTo>
                      <a:pt x="12" y="4"/>
                    </a:lnTo>
                    <a:lnTo>
                      <a:pt x="8" y="14"/>
                    </a:lnTo>
                    <a:lnTo>
                      <a:pt x="2" y="20"/>
                    </a:lnTo>
                    <a:lnTo>
                      <a:pt x="0" y="30"/>
                    </a:lnTo>
                    <a:lnTo>
                      <a:pt x="4" y="34"/>
                    </a:lnTo>
                    <a:lnTo>
                      <a:pt x="10" y="32"/>
                    </a:lnTo>
                    <a:lnTo>
                      <a:pt x="20" y="32"/>
                    </a:lnTo>
                    <a:lnTo>
                      <a:pt x="24" y="30"/>
                    </a:lnTo>
                    <a:lnTo>
                      <a:pt x="26" y="2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2" name="Freeform 140"/>
              <p:cNvSpPr>
                <a:spLocks noEditPoints="1"/>
              </p:cNvSpPr>
              <p:nvPr/>
            </p:nvSpPr>
            <p:spPr bwMode="auto">
              <a:xfrm>
                <a:off x="4991529" y="2346339"/>
                <a:ext cx="125456" cy="114823"/>
              </a:xfrm>
              <a:custGeom>
                <a:avLst/>
                <a:gdLst>
                  <a:gd name="T0" fmla="*/ 58 w 118"/>
                  <a:gd name="T1" fmla="*/ 48 h 108"/>
                  <a:gd name="T2" fmla="*/ 60 w 118"/>
                  <a:gd name="T3" fmla="*/ 44 h 108"/>
                  <a:gd name="T4" fmla="*/ 68 w 118"/>
                  <a:gd name="T5" fmla="*/ 44 h 108"/>
                  <a:gd name="T6" fmla="*/ 68 w 118"/>
                  <a:gd name="T7" fmla="*/ 48 h 108"/>
                  <a:gd name="T8" fmla="*/ 58 w 118"/>
                  <a:gd name="T9" fmla="*/ 48 h 108"/>
                  <a:gd name="T10" fmla="*/ 22 w 118"/>
                  <a:gd name="T11" fmla="*/ 6 h 108"/>
                  <a:gd name="T12" fmla="*/ 16 w 118"/>
                  <a:gd name="T13" fmla="*/ 14 h 108"/>
                  <a:gd name="T14" fmla="*/ 8 w 118"/>
                  <a:gd name="T15" fmla="*/ 14 h 108"/>
                  <a:gd name="T16" fmla="*/ 4 w 118"/>
                  <a:gd name="T17" fmla="*/ 28 h 108"/>
                  <a:gd name="T18" fmla="*/ 8 w 118"/>
                  <a:gd name="T19" fmla="*/ 32 h 108"/>
                  <a:gd name="T20" fmla="*/ 6 w 118"/>
                  <a:gd name="T21" fmla="*/ 42 h 108"/>
                  <a:gd name="T22" fmla="*/ 0 w 118"/>
                  <a:gd name="T23" fmla="*/ 54 h 108"/>
                  <a:gd name="T24" fmla="*/ 4 w 118"/>
                  <a:gd name="T25" fmla="*/ 72 h 108"/>
                  <a:gd name="T26" fmla="*/ 12 w 118"/>
                  <a:gd name="T27" fmla="*/ 72 h 108"/>
                  <a:gd name="T28" fmla="*/ 16 w 118"/>
                  <a:gd name="T29" fmla="*/ 70 h 108"/>
                  <a:gd name="T30" fmla="*/ 22 w 118"/>
                  <a:gd name="T31" fmla="*/ 74 h 108"/>
                  <a:gd name="T32" fmla="*/ 28 w 118"/>
                  <a:gd name="T33" fmla="*/ 64 h 108"/>
                  <a:gd name="T34" fmla="*/ 32 w 118"/>
                  <a:gd name="T35" fmla="*/ 66 h 108"/>
                  <a:gd name="T36" fmla="*/ 36 w 118"/>
                  <a:gd name="T37" fmla="*/ 70 h 108"/>
                  <a:gd name="T38" fmla="*/ 46 w 118"/>
                  <a:gd name="T39" fmla="*/ 68 h 108"/>
                  <a:gd name="T40" fmla="*/ 54 w 118"/>
                  <a:gd name="T41" fmla="*/ 70 h 108"/>
                  <a:gd name="T42" fmla="*/ 62 w 118"/>
                  <a:gd name="T43" fmla="*/ 68 h 108"/>
                  <a:gd name="T44" fmla="*/ 76 w 118"/>
                  <a:gd name="T45" fmla="*/ 74 h 108"/>
                  <a:gd name="T46" fmla="*/ 84 w 118"/>
                  <a:gd name="T47" fmla="*/ 86 h 108"/>
                  <a:gd name="T48" fmla="*/ 92 w 118"/>
                  <a:gd name="T49" fmla="*/ 90 h 108"/>
                  <a:gd name="T50" fmla="*/ 96 w 118"/>
                  <a:gd name="T51" fmla="*/ 98 h 108"/>
                  <a:gd name="T52" fmla="*/ 102 w 118"/>
                  <a:gd name="T53" fmla="*/ 102 h 108"/>
                  <a:gd name="T54" fmla="*/ 106 w 118"/>
                  <a:gd name="T55" fmla="*/ 108 h 108"/>
                  <a:gd name="T56" fmla="*/ 112 w 118"/>
                  <a:gd name="T57" fmla="*/ 108 h 108"/>
                  <a:gd name="T58" fmla="*/ 114 w 118"/>
                  <a:gd name="T59" fmla="*/ 104 h 108"/>
                  <a:gd name="T60" fmla="*/ 118 w 118"/>
                  <a:gd name="T61" fmla="*/ 104 h 108"/>
                  <a:gd name="T62" fmla="*/ 114 w 118"/>
                  <a:gd name="T63" fmla="*/ 100 h 108"/>
                  <a:gd name="T64" fmla="*/ 112 w 118"/>
                  <a:gd name="T65" fmla="*/ 98 h 108"/>
                  <a:gd name="T66" fmla="*/ 110 w 118"/>
                  <a:gd name="T67" fmla="*/ 94 h 108"/>
                  <a:gd name="T68" fmla="*/ 106 w 118"/>
                  <a:gd name="T69" fmla="*/ 92 h 108"/>
                  <a:gd name="T70" fmla="*/ 104 w 118"/>
                  <a:gd name="T71" fmla="*/ 86 h 108"/>
                  <a:gd name="T72" fmla="*/ 100 w 118"/>
                  <a:gd name="T73" fmla="*/ 84 h 108"/>
                  <a:gd name="T74" fmla="*/ 92 w 118"/>
                  <a:gd name="T75" fmla="*/ 78 h 108"/>
                  <a:gd name="T76" fmla="*/ 84 w 118"/>
                  <a:gd name="T77" fmla="*/ 66 h 108"/>
                  <a:gd name="T78" fmla="*/ 78 w 118"/>
                  <a:gd name="T79" fmla="*/ 64 h 108"/>
                  <a:gd name="T80" fmla="*/ 76 w 118"/>
                  <a:gd name="T81" fmla="*/ 62 h 108"/>
                  <a:gd name="T82" fmla="*/ 70 w 118"/>
                  <a:gd name="T83" fmla="*/ 58 h 108"/>
                  <a:gd name="T84" fmla="*/ 68 w 118"/>
                  <a:gd name="T85" fmla="*/ 60 h 108"/>
                  <a:gd name="T86" fmla="*/ 64 w 118"/>
                  <a:gd name="T87" fmla="*/ 58 h 108"/>
                  <a:gd name="T88" fmla="*/ 62 w 118"/>
                  <a:gd name="T89" fmla="*/ 52 h 108"/>
                  <a:gd name="T90" fmla="*/ 58 w 118"/>
                  <a:gd name="T91" fmla="*/ 50 h 108"/>
                  <a:gd name="T92" fmla="*/ 58 w 118"/>
                  <a:gd name="T93" fmla="*/ 56 h 108"/>
                  <a:gd name="T94" fmla="*/ 56 w 118"/>
                  <a:gd name="T95" fmla="*/ 58 h 108"/>
                  <a:gd name="T96" fmla="*/ 52 w 118"/>
                  <a:gd name="T97" fmla="*/ 48 h 108"/>
                  <a:gd name="T98" fmla="*/ 54 w 118"/>
                  <a:gd name="T99" fmla="*/ 44 h 108"/>
                  <a:gd name="T100" fmla="*/ 48 w 118"/>
                  <a:gd name="T101" fmla="*/ 36 h 108"/>
                  <a:gd name="T102" fmla="*/ 48 w 118"/>
                  <a:gd name="T103" fmla="*/ 30 h 108"/>
                  <a:gd name="T104" fmla="*/ 44 w 118"/>
                  <a:gd name="T105" fmla="*/ 18 h 108"/>
                  <a:gd name="T106" fmla="*/ 40 w 118"/>
                  <a:gd name="T107" fmla="*/ 10 h 108"/>
                  <a:gd name="T108" fmla="*/ 38 w 118"/>
                  <a:gd name="T109" fmla="*/ 0 h 108"/>
                  <a:gd name="T110" fmla="*/ 26 w 118"/>
                  <a:gd name="T111" fmla="*/ 6 h 108"/>
                  <a:gd name="T112" fmla="*/ 22 w 118"/>
                  <a:gd name="T113"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8">
                    <a:moveTo>
                      <a:pt x="58" y="48"/>
                    </a:moveTo>
                    <a:lnTo>
                      <a:pt x="60" y="44"/>
                    </a:lnTo>
                    <a:lnTo>
                      <a:pt x="68" y="44"/>
                    </a:lnTo>
                    <a:lnTo>
                      <a:pt x="68" y="48"/>
                    </a:lnTo>
                    <a:lnTo>
                      <a:pt x="58" y="48"/>
                    </a:lnTo>
                    <a:close/>
                    <a:moveTo>
                      <a:pt x="22" y="6"/>
                    </a:moveTo>
                    <a:lnTo>
                      <a:pt x="16" y="14"/>
                    </a:lnTo>
                    <a:lnTo>
                      <a:pt x="8" y="14"/>
                    </a:lnTo>
                    <a:lnTo>
                      <a:pt x="4" y="28"/>
                    </a:lnTo>
                    <a:lnTo>
                      <a:pt x="8" y="32"/>
                    </a:lnTo>
                    <a:lnTo>
                      <a:pt x="6" y="42"/>
                    </a:lnTo>
                    <a:lnTo>
                      <a:pt x="0" y="54"/>
                    </a:lnTo>
                    <a:lnTo>
                      <a:pt x="4" y="72"/>
                    </a:lnTo>
                    <a:lnTo>
                      <a:pt x="12" y="72"/>
                    </a:lnTo>
                    <a:lnTo>
                      <a:pt x="16" y="70"/>
                    </a:lnTo>
                    <a:lnTo>
                      <a:pt x="22" y="74"/>
                    </a:lnTo>
                    <a:lnTo>
                      <a:pt x="28" y="64"/>
                    </a:lnTo>
                    <a:lnTo>
                      <a:pt x="32" y="66"/>
                    </a:lnTo>
                    <a:lnTo>
                      <a:pt x="36" y="70"/>
                    </a:lnTo>
                    <a:lnTo>
                      <a:pt x="46" y="68"/>
                    </a:lnTo>
                    <a:lnTo>
                      <a:pt x="54" y="70"/>
                    </a:lnTo>
                    <a:lnTo>
                      <a:pt x="62" y="68"/>
                    </a:lnTo>
                    <a:lnTo>
                      <a:pt x="76" y="74"/>
                    </a:lnTo>
                    <a:lnTo>
                      <a:pt x="84" y="86"/>
                    </a:lnTo>
                    <a:lnTo>
                      <a:pt x="92" y="90"/>
                    </a:lnTo>
                    <a:lnTo>
                      <a:pt x="96" y="98"/>
                    </a:lnTo>
                    <a:lnTo>
                      <a:pt x="102" y="102"/>
                    </a:lnTo>
                    <a:lnTo>
                      <a:pt x="106" y="108"/>
                    </a:lnTo>
                    <a:lnTo>
                      <a:pt x="112" y="108"/>
                    </a:lnTo>
                    <a:lnTo>
                      <a:pt x="114" y="104"/>
                    </a:lnTo>
                    <a:lnTo>
                      <a:pt x="118" y="104"/>
                    </a:lnTo>
                    <a:lnTo>
                      <a:pt x="114" y="100"/>
                    </a:lnTo>
                    <a:lnTo>
                      <a:pt x="112" y="98"/>
                    </a:lnTo>
                    <a:lnTo>
                      <a:pt x="110" y="94"/>
                    </a:lnTo>
                    <a:lnTo>
                      <a:pt x="106" y="92"/>
                    </a:lnTo>
                    <a:lnTo>
                      <a:pt x="104" y="86"/>
                    </a:lnTo>
                    <a:lnTo>
                      <a:pt x="100" y="84"/>
                    </a:lnTo>
                    <a:lnTo>
                      <a:pt x="92" y="78"/>
                    </a:lnTo>
                    <a:lnTo>
                      <a:pt x="84" y="66"/>
                    </a:lnTo>
                    <a:lnTo>
                      <a:pt x="78" y="64"/>
                    </a:lnTo>
                    <a:lnTo>
                      <a:pt x="76" y="62"/>
                    </a:lnTo>
                    <a:lnTo>
                      <a:pt x="70" y="58"/>
                    </a:lnTo>
                    <a:lnTo>
                      <a:pt x="68" y="60"/>
                    </a:lnTo>
                    <a:lnTo>
                      <a:pt x="64" y="58"/>
                    </a:lnTo>
                    <a:lnTo>
                      <a:pt x="62" y="52"/>
                    </a:lnTo>
                    <a:lnTo>
                      <a:pt x="58" y="50"/>
                    </a:lnTo>
                    <a:lnTo>
                      <a:pt x="58" y="56"/>
                    </a:lnTo>
                    <a:lnTo>
                      <a:pt x="56" y="58"/>
                    </a:lnTo>
                    <a:lnTo>
                      <a:pt x="52" y="48"/>
                    </a:lnTo>
                    <a:lnTo>
                      <a:pt x="54" y="44"/>
                    </a:lnTo>
                    <a:lnTo>
                      <a:pt x="48" y="36"/>
                    </a:lnTo>
                    <a:lnTo>
                      <a:pt x="48" y="30"/>
                    </a:lnTo>
                    <a:lnTo>
                      <a:pt x="44" y="18"/>
                    </a:lnTo>
                    <a:lnTo>
                      <a:pt x="40" y="10"/>
                    </a:lnTo>
                    <a:lnTo>
                      <a:pt x="38" y="0"/>
                    </a:lnTo>
                    <a:lnTo>
                      <a:pt x="26" y="6"/>
                    </a:lnTo>
                    <a:lnTo>
                      <a:pt x="22"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3" name="Freeform 141"/>
              <p:cNvSpPr>
                <a:spLocks noEditPoints="1"/>
              </p:cNvSpPr>
              <p:nvPr/>
            </p:nvSpPr>
            <p:spPr bwMode="auto">
              <a:xfrm>
                <a:off x="5104226" y="2321886"/>
                <a:ext cx="221142" cy="143530"/>
              </a:xfrm>
              <a:custGeom>
                <a:avLst/>
                <a:gdLst>
                  <a:gd name="T0" fmla="*/ 188 w 208"/>
                  <a:gd name="T1" fmla="*/ 131 h 135"/>
                  <a:gd name="T2" fmla="*/ 198 w 208"/>
                  <a:gd name="T3" fmla="*/ 135 h 135"/>
                  <a:gd name="T4" fmla="*/ 204 w 208"/>
                  <a:gd name="T5" fmla="*/ 133 h 135"/>
                  <a:gd name="T6" fmla="*/ 208 w 208"/>
                  <a:gd name="T7" fmla="*/ 127 h 135"/>
                  <a:gd name="T8" fmla="*/ 200 w 208"/>
                  <a:gd name="T9" fmla="*/ 125 h 135"/>
                  <a:gd name="T10" fmla="*/ 198 w 208"/>
                  <a:gd name="T11" fmla="*/ 127 h 135"/>
                  <a:gd name="T12" fmla="*/ 190 w 208"/>
                  <a:gd name="T13" fmla="*/ 125 h 135"/>
                  <a:gd name="T14" fmla="*/ 186 w 208"/>
                  <a:gd name="T15" fmla="*/ 129 h 135"/>
                  <a:gd name="T16" fmla="*/ 188 w 208"/>
                  <a:gd name="T17" fmla="*/ 131 h 135"/>
                  <a:gd name="T18" fmla="*/ 112 w 208"/>
                  <a:gd name="T19" fmla="*/ 8 h 135"/>
                  <a:gd name="T20" fmla="*/ 98 w 208"/>
                  <a:gd name="T21" fmla="*/ 17 h 135"/>
                  <a:gd name="T22" fmla="*/ 90 w 208"/>
                  <a:gd name="T23" fmla="*/ 29 h 135"/>
                  <a:gd name="T24" fmla="*/ 86 w 208"/>
                  <a:gd name="T25" fmla="*/ 37 h 135"/>
                  <a:gd name="T26" fmla="*/ 78 w 208"/>
                  <a:gd name="T27" fmla="*/ 41 h 135"/>
                  <a:gd name="T28" fmla="*/ 72 w 208"/>
                  <a:gd name="T29" fmla="*/ 33 h 135"/>
                  <a:gd name="T30" fmla="*/ 62 w 208"/>
                  <a:gd name="T31" fmla="*/ 33 h 135"/>
                  <a:gd name="T32" fmla="*/ 34 w 208"/>
                  <a:gd name="T33" fmla="*/ 31 h 135"/>
                  <a:gd name="T34" fmla="*/ 22 w 208"/>
                  <a:gd name="T35" fmla="*/ 31 h 135"/>
                  <a:gd name="T36" fmla="*/ 14 w 208"/>
                  <a:gd name="T37" fmla="*/ 25 h 135"/>
                  <a:gd name="T38" fmla="*/ 10 w 208"/>
                  <a:gd name="T39" fmla="*/ 33 h 135"/>
                  <a:gd name="T40" fmla="*/ 10 w 208"/>
                  <a:gd name="T41" fmla="*/ 39 h 135"/>
                  <a:gd name="T42" fmla="*/ 8 w 208"/>
                  <a:gd name="T43" fmla="*/ 43 h 135"/>
                  <a:gd name="T44" fmla="*/ 10 w 208"/>
                  <a:gd name="T45" fmla="*/ 47 h 135"/>
                  <a:gd name="T46" fmla="*/ 8 w 208"/>
                  <a:gd name="T47" fmla="*/ 51 h 135"/>
                  <a:gd name="T48" fmla="*/ 4 w 208"/>
                  <a:gd name="T49" fmla="*/ 53 h 135"/>
                  <a:gd name="T50" fmla="*/ 6 w 208"/>
                  <a:gd name="T51" fmla="*/ 61 h 135"/>
                  <a:gd name="T52" fmla="*/ 4 w 208"/>
                  <a:gd name="T53" fmla="*/ 69 h 135"/>
                  <a:gd name="T54" fmla="*/ 4 w 208"/>
                  <a:gd name="T55" fmla="*/ 73 h 135"/>
                  <a:gd name="T56" fmla="*/ 0 w 208"/>
                  <a:gd name="T57" fmla="*/ 71 h 135"/>
                  <a:gd name="T58" fmla="*/ 0 w 208"/>
                  <a:gd name="T59" fmla="*/ 77 h 135"/>
                  <a:gd name="T60" fmla="*/ 4 w 208"/>
                  <a:gd name="T61" fmla="*/ 81 h 135"/>
                  <a:gd name="T62" fmla="*/ 8 w 208"/>
                  <a:gd name="T63" fmla="*/ 85 h 135"/>
                  <a:gd name="T64" fmla="*/ 10 w 208"/>
                  <a:gd name="T65" fmla="*/ 99 h 135"/>
                  <a:gd name="T66" fmla="*/ 16 w 208"/>
                  <a:gd name="T67" fmla="*/ 107 h 135"/>
                  <a:gd name="T68" fmla="*/ 14 w 208"/>
                  <a:gd name="T69" fmla="*/ 115 h 135"/>
                  <a:gd name="T70" fmla="*/ 18 w 208"/>
                  <a:gd name="T71" fmla="*/ 125 h 135"/>
                  <a:gd name="T72" fmla="*/ 20 w 208"/>
                  <a:gd name="T73" fmla="*/ 125 h 135"/>
                  <a:gd name="T74" fmla="*/ 24 w 208"/>
                  <a:gd name="T75" fmla="*/ 127 h 135"/>
                  <a:gd name="T76" fmla="*/ 36 w 208"/>
                  <a:gd name="T77" fmla="*/ 123 h 135"/>
                  <a:gd name="T78" fmla="*/ 42 w 208"/>
                  <a:gd name="T79" fmla="*/ 123 h 135"/>
                  <a:gd name="T80" fmla="*/ 48 w 208"/>
                  <a:gd name="T81" fmla="*/ 119 h 135"/>
                  <a:gd name="T82" fmla="*/ 56 w 208"/>
                  <a:gd name="T83" fmla="*/ 111 h 135"/>
                  <a:gd name="T84" fmla="*/ 66 w 208"/>
                  <a:gd name="T85" fmla="*/ 109 h 135"/>
                  <a:gd name="T86" fmla="*/ 78 w 208"/>
                  <a:gd name="T87" fmla="*/ 109 h 135"/>
                  <a:gd name="T88" fmla="*/ 88 w 208"/>
                  <a:gd name="T89" fmla="*/ 105 h 135"/>
                  <a:gd name="T90" fmla="*/ 94 w 208"/>
                  <a:gd name="T91" fmla="*/ 99 h 135"/>
                  <a:gd name="T92" fmla="*/ 98 w 208"/>
                  <a:gd name="T93" fmla="*/ 101 h 135"/>
                  <a:gd name="T94" fmla="*/ 106 w 208"/>
                  <a:gd name="T95" fmla="*/ 99 h 135"/>
                  <a:gd name="T96" fmla="*/ 112 w 208"/>
                  <a:gd name="T97" fmla="*/ 93 h 135"/>
                  <a:gd name="T98" fmla="*/ 114 w 208"/>
                  <a:gd name="T99" fmla="*/ 89 h 135"/>
                  <a:gd name="T100" fmla="*/ 130 w 208"/>
                  <a:gd name="T101" fmla="*/ 87 h 135"/>
                  <a:gd name="T102" fmla="*/ 136 w 208"/>
                  <a:gd name="T103" fmla="*/ 81 h 135"/>
                  <a:gd name="T104" fmla="*/ 154 w 208"/>
                  <a:gd name="T105" fmla="*/ 77 h 135"/>
                  <a:gd name="T106" fmla="*/ 166 w 208"/>
                  <a:gd name="T107" fmla="*/ 69 h 135"/>
                  <a:gd name="T108" fmla="*/ 164 w 208"/>
                  <a:gd name="T109" fmla="*/ 59 h 135"/>
                  <a:gd name="T110" fmla="*/ 170 w 208"/>
                  <a:gd name="T111" fmla="*/ 51 h 135"/>
                  <a:gd name="T112" fmla="*/ 180 w 208"/>
                  <a:gd name="T113" fmla="*/ 47 h 135"/>
                  <a:gd name="T114" fmla="*/ 160 w 208"/>
                  <a:gd name="T115" fmla="*/ 0 h 135"/>
                  <a:gd name="T116" fmla="*/ 112 w 208"/>
                  <a:gd name="T11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35">
                    <a:moveTo>
                      <a:pt x="188" y="131"/>
                    </a:moveTo>
                    <a:lnTo>
                      <a:pt x="198" y="135"/>
                    </a:lnTo>
                    <a:lnTo>
                      <a:pt x="204" y="133"/>
                    </a:lnTo>
                    <a:lnTo>
                      <a:pt x="208" y="127"/>
                    </a:lnTo>
                    <a:lnTo>
                      <a:pt x="200" y="125"/>
                    </a:lnTo>
                    <a:lnTo>
                      <a:pt x="198" y="127"/>
                    </a:lnTo>
                    <a:lnTo>
                      <a:pt x="190" y="125"/>
                    </a:lnTo>
                    <a:lnTo>
                      <a:pt x="186" y="129"/>
                    </a:lnTo>
                    <a:lnTo>
                      <a:pt x="188" y="131"/>
                    </a:lnTo>
                    <a:close/>
                    <a:moveTo>
                      <a:pt x="112" y="8"/>
                    </a:moveTo>
                    <a:lnTo>
                      <a:pt x="98" y="17"/>
                    </a:lnTo>
                    <a:lnTo>
                      <a:pt x="90" y="29"/>
                    </a:lnTo>
                    <a:lnTo>
                      <a:pt x="86" y="37"/>
                    </a:lnTo>
                    <a:lnTo>
                      <a:pt x="78" y="41"/>
                    </a:lnTo>
                    <a:lnTo>
                      <a:pt x="72" y="33"/>
                    </a:lnTo>
                    <a:lnTo>
                      <a:pt x="62" y="33"/>
                    </a:lnTo>
                    <a:lnTo>
                      <a:pt x="34" y="31"/>
                    </a:lnTo>
                    <a:lnTo>
                      <a:pt x="22" y="31"/>
                    </a:lnTo>
                    <a:lnTo>
                      <a:pt x="14" y="25"/>
                    </a:lnTo>
                    <a:lnTo>
                      <a:pt x="10" y="33"/>
                    </a:lnTo>
                    <a:lnTo>
                      <a:pt x="10" y="39"/>
                    </a:lnTo>
                    <a:lnTo>
                      <a:pt x="8" y="43"/>
                    </a:lnTo>
                    <a:lnTo>
                      <a:pt x="10" y="47"/>
                    </a:lnTo>
                    <a:lnTo>
                      <a:pt x="8" y="51"/>
                    </a:lnTo>
                    <a:lnTo>
                      <a:pt x="4" y="53"/>
                    </a:lnTo>
                    <a:lnTo>
                      <a:pt x="6" y="61"/>
                    </a:lnTo>
                    <a:lnTo>
                      <a:pt x="4" y="69"/>
                    </a:lnTo>
                    <a:lnTo>
                      <a:pt x="4" y="73"/>
                    </a:lnTo>
                    <a:lnTo>
                      <a:pt x="0" y="71"/>
                    </a:lnTo>
                    <a:lnTo>
                      <a:pt x="0" y="77"/>
                    </a:lnTo>
                    <a:lnTo>
                      <a:pt x="4" y="81"/>
                    </a:lnTo>
                    <a:lnTo>
                      <a:pt x="8" y="85"/>
                    </a:lnTo>
                    <a:lnTo>
                      <a:pt x="10" y="99"/>
                    </a:lnTo>
                    <a:lnTo>
                      <a:pt x="16" y="107"/>
                    </a:lnTo>
                    <a:lnTo>
                      <a:pt x="14" y="115"/>
                    </a:lnTo>
                    <a:lnTo>
                      <a:pt x="18" y="125"/>
                    </a:lnTo>
                    <a:lnTo>
                      <a:pt x="20" y="125"/>
                    </a:lnTo>
                    <a:lnTo>
                      <a:pt x="24" y="127"/>
                    </a:lnTo>
                    <a:lnTo>
                      <a:pt x="36" y="123"/>
                    </a:lnTo>
                    <a:lnTo>
                      <a:pt x="42" y="123"/>
                    </a:lnTo>
                    <a:lnTo>
                      <a:pt x="48" y="119"/>
                    </a:lnTo>
                    <a:lnTo>
                      <a:pt x="56" y="111"/>
                    </a:lnTo>
                    <a:lnTo>
                      <a:pt x="66" y="109"/>
                    </a:lnTo>
                    <a:lnTo>
                      <a:pt x="78" y="109"/>
                    </a:lnTo>
                    <a:lnTo>
                      <a:pt x="88" y="105"/>
                    </a:lnTo>
                    <a:lnTo>
                      <a:pt x="94" y="99"/>
                    </a:lnTo>
                    <a:lnTo>
                      <a:pt x="98" y="101"/>
                    </a:lnTo>
                    <a:lnTo>
                      <a:pt x="106" y="99"/>
                    </a:lnTo>
                    <a:lnTo>
                      <a:pt x="112" y="93"/>
                    </a:lnTo>
                    <a:lnTo>
                      <a:pt x="114" y="89"/>
                    </a:lnTo>
                    <a:lnTo>
                      <a:pt x="130" y="87"/>
                    </a:lnTo>
                    <a:lnTo>
                      <a:pt x="136" y="81"/>
                    </a:lnTo>
                    <a:lnTo>
                      <a:pt x="154" y="77"/>
                    </a:lnTo>
                    <a:lnTo>
                      <a:pt x="166" y="69"/>
                    </a:lnTo>
                    <a:lnTo>
                      <a:pt x="164" y="59"/>
                    </a:lnTo>
                    <a:lnTo>
                      <a:pt x="170" y="51"/>
                    </a:lnTo>
                    <a:lnTo>
                      <a:pt x="180" y="47"/>
                    </a:lnTo>
                    <a:lnTo>
                      <a:pt x="160" y="0"/>
                    </a:lnTo>
                    <a:lnTo>
                      <a:pt x="11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4" name="Freeform 142"/>
              <p:cNvSpPr>
                <a:spLocks noEditPoints="1"/>
              </p:cNvSpPr>
              <p:nvPr/>
            </p:nvSpPr>
            <p:spPr bwMode="auto">
              <a:xfrm>
                <a:off x="5274335" y="2166661"/>
                <a:ext cx="136087" cy="205194"/>
              </a:xfrm>
              <a:custGeom>
                <a:avLst/>
                <a:gdLst>
                  <a:gd name="T0" fmla="*/ 62 w 128"/>
                  <a:gd name="T1" fmla="*/ 12 h 193"/>
                  <a:gd name="T2" fmla="*/ 60 w 128"/>
                  <a:gd name="T3" fmla="*/ 4 h 193"/>
                  <a:gd name="T4" fmla="*/ 64 w 128"/>
                  <a:gd name="T5" fmla="*/ 0 h 193"/>
                  <a:gd name="T6" fmla="*/ 66 w 128"/>
                  <a:gd name="T7" fmla="*/ 4 h 193"/>
                  <a:gd name="T8" fmla="*/ 66 w 128"/>
                  <a:gd name="T9" fmla="*/ 6 h 193"/>
                  <a:gd name="T10" fmla="*/ 66 w 128"/>
                  <a:gd name="T11" fmla="*/ 12 h 193"/>
                  <a:gd name="T12" fmla="*/ 64 w 128"/>
                  <a:gd name="T13" fmla="*/ 14 h 193"/>
                  <a:gd name="T14" fmla="*/ 64 w 128"/>
                  <a:gd name="T15" fmla="*/ 18 h 193"/>
                  <a:gd name="T16" fmla="*/ 62 w 128"/>
                  <a:gd name="T17" fmla="*/ 20 h 193"/>
                  <a:gd name="T18" fmla="*/ 60 w 128"/>
                  <a:gd name="T19" fmla="*/ 18 h 193"/>
                  <a:gd name="T20" fmla="*/ 62 w 128"/>
                  <a:gd name="T21" fmla="*/ 12 h 193"/>
                  <a:gd name="T22" fmla="*/ 112 w 128"/>
                  <a:gd name="T23" fmla="*/ 126 h 193"/>
                  <a:gd name="T24" fmla="*/ 116 w 128"/>
                  <a:gd name="T25" fmla="*/ 118 h 193"/>
                  <a:gd name="T26" fmla="*/ 114 w 128"/>
                  <a:gd name="T27" fmla="*/ 116 h 193"/>
                  <a:gd name="T28" fmla="*/ 110 w 128"/>
                  <a:gd name="T29" fmla="*/ 124 h 193"/>
                  <a:gd name="T30" fmla="*/ 112 w 128"/>
                  <a:gd name="T31" fmla="*/ 126 h 193"/>
                  <a:gd name="T32" fmla="*/ 126 w 128"/>
                  <a:gd name="T33" fmla="*/ 76 h 193"/>
                  <a:gd name="T34" fmla="*/ 122 w 128"/>
                  <a:gd name="T35" fmla="*/ 74 h 193"/>
                  <a:gd name="T36" fmla="*/ 108 w 128"/>
                  <a:gd name="T37" fmla="*/ 58 h 193"/>
                  <a:gd name="T38" fmla="*/ 98 w 128"/>
                  <a:gd name="T39" fmla="*/ 54 h 193"/>
                  <a:gd name="T40" fmla="*/ 86 w 128"/>
                  <a:gd name="T41" fmla="*/ 52 h 193"/>
                  <a:gd name="T42" fmla="*/ 76 w 128"/>
                  <a:gd name="T43" fmla="*/ 46 h 193"/>
                  <a:gd name="T44" fmla="*/ 68 w 128"/>
                  <a:gd name="T45" fmla="*/ 30 h 193"/>
                  <a:gd name="T46" fmla="*/ 48 w 128"/>
                  <a:gd name="T47" fmla="*/ 60 h 193"/>
                  <a:gd name="T48" fmla="*/ 48 w 128"/>
                  <a:gd name="T49" fmla="*/ 72 h 193"/>
                  <a:gd name="T50" fmla="*/ 56 w 128"/>
                  <a:gd name="T51" fmla="*/ 88 h 193"/>
                  <a:gd name="T52" fmla="*/ 48 w 128"/>
                  <a:gd name="T53" fmla="*/ 126 h 193"/>
                  <a:gd name="T54" fmla="*/ 0 w 128"/>
                  <a:gd name="T55" fmla="*/ 146 h 193"/>
                  <a:gd name="T56" fmla="*/ 20 w 128"/>
                  <a:gd name="T57" fmla="*/ 193 h 193"/>
                  <a:gd name="T58" fmla="*/ 32 w 128"/>
                  <a:gd name="T59" fmla="*/ 191 h 193"/>
                  <a:gd name="T60" fmla="*/ 36 w 128"/>
                  <a:gd name="T61" fmla="*/ 189 h 193"/>
                  <a:gd name="T62" fmla="*/ 44 w 128"/>
                  <a:gd name="T63" fmla="*/ 187 h 193"/>
                  <a:gd name="T64" fmla="*/ 50 w 128"/>
                  <a:gd name="T65" fmla="*/ 191 h 193"/>
                  <a:gd name="T66" fmla="*/ 56 w 128"/>
                  <a:gd name="T67" fmla="*/ 181 h 193"/>
                  <a:gd name="T68" fmla="*/ 56 w 128"/>
                  <a:gd name="T69" fmla="*/ 177 h 193"/>
                  <a:gd name="T70" fmla="*/ 60 w 128"/>
                  <a:gd name="T71" fmla="*/ 171 h 193"/>
                  <a:gd name="T72" fmla="*/ 76 w 128"/>
                  <a:gd name="T73" fmla="*/ 167 h 193"/>
                  <a:gd name="T74" fmla="*/ 82 w 128"/>
                  <a:gd name="T75" fmla="*/ 152 h 193"/>
                  <a:gd name="T76" fmla="*/ 98 w 128"/>
                  <a:gd name="T77" fmla="*/ 148 h 193"/>
                  <a:gd name="T78" fmla="*/ 96 w 128"/>
                  <a:gd name="T79" fmla="*/ 138 h 193"/>
                  <a:gd name="T80" fmla="*/ 94 w 128"/>
                  <a:gd name="T81" fmla="*/ 136 h 193"/>
                  <a:gd name="T82" fmla="*/ 96 w 128"/>
                  <a:gd name="T83" fmla="*/ 124 h 193"/>
                  <a:gd name="T84" fmla="*/ 98 w 128"/>
                  <a:gd name="T85" fmla="*/ 120 h 193"/>
                  <a:gd name="T86" fmla="*/ 102 w 128"/>
                  <a:gd name="T87" fmla="*/ 114 h 193"/>
                  <a:gd name="T88" fmla="*/ 104 w 128"/>
                  <a:gd name="T89" fmla="*/ 116 h 193"/>
                  <a:gd name="T90" fmla="*/ 104 w 128"/>
                  <a:gd name="T91" fmla="*/ 120 h 193"/>
                  <a:gd name="T92" fmla="*/ 106 w 128"/>
                  <a:gd name="T93" fmla="*/ 120 h 193"/>
                  <a:gd name="T94" fmla="*/ 110 w 128"/>
                  <a:gd name="T95" fmla="*/ 110 h 193"/>
                  <a:gd name="T96" fmla="*/ 120 w 128"/>
                  <a:gd name="T97" fmla="*/ 98 h 193"/>
                  <a:gd name="T98" fmla="*/ 122 w 128"/>
                  <a:gd name="T99" fmla="*/ 88 h 193"/>
                  <a:gd name="T100" fmla="*/ 128 w 128"/>
                  <a:gd name="T101" fmla="*/ 80 h 193"/>
                  <a:gd name="T102" fmla="*/ 126 w 128"/>
                  <a:gd name="T103" fmla="*/ 7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193">
                    <a:moveTo>
                      <a:pt x="62" y="12"/>
                    </a:moveTo>
                    <a:lnTo>
                      <a:pt x="60" y="4"/>
                    </a:lnTo>
                    <a:lnTo>
                      <a:pt x="64" y="0"/>
                    </a:lnTo>
                    <a:lnTo>
                      <a:pt x="66" y="4"/>
                    </a:lnTo>
                    <a:lnTo>
                      <a:pt x="66" y="6"/>
                    </a:lnTo>
                    <a:lnTo>
                      <a:pt x="66" y="12"/>
                    </a:lnTo>
                    <a:lnTo>
                      <a:pt x="64" y="14"/>
                    </a:lnTo>
                    <a:lnTo>
                      <a:pt x="64" y="18"/>
                    </a:lnTo>
                    <a:lnTo>
                      <a:pt x="62" y="20"/>
                    </a:lnTo>
                    <a:lnTo>
                      <a:pt x="60" y="18"/>
                    </a:lnTo>
                    <a:lnTo>
                      <a:pt x="62" y="12"/>
                    </a:lnTo>
                    <a:close/>
                    <a:moveTo>
                      <a:pt x="112" y="126"/>
                    </a:moveTo>
                    <a:lnTo>
                      <a:pt x="116" y="118"/>
                    </a:lnTo>
                    <a:lnTo>
                      <a:pt x="114" y="116"/>
                    </a:lnTo>
                    <a:lnTo>
                      <a:pt x="110" y="124"/>
                    </a:lnTo>
                    <a:lnTo>
                      <a:pt x="112" y="126"/>
                    </a:lnTo>
                    <a:close/>
                    <a:moveTo>
                      <a:pt x="126" y="76"/>
                    </a:moveTo>
                    <a:lnTo>
                      <a:pt x="122" y="74"/>
                    </a:lnTo>
                    <a:lnTo>
                      <a:pt x="108" y="58"/>
                    </a:lnTo>
                    <a:lnTo>
                      <a:pt x="98" y="54"/>
                    </a:lnTo>
                    <a:lnTo>
                      <a:pt x="86" y="52"/>
                    </a:lnTo>
                    <a:lnTo>
                      <a:pt x="76" y="46"/>
                    </a:lnTo>
                    <a:lnTo>
                      <a:pt x="68" y="30"/>
                    </a:lnTo>
                    <a:lnTo>
                      <a:pt x="48" y="60"/>
                    </a:lnTo>
                    <a:lnTo>
                      <a:pt x="48" y="72"/>
                    </a:lnTo>
                    <a:lnTo>
                      <a:pt x="56" y="88"/>
                    </a:lnTo>
                    <a:lnTo>
                      <a:pt x="48" y="126"/>
                    </a:lnTo>
                    <a:lnTo>
                      <a:pt x="0" y="146"/>
                    </a:lnTo>
                    <a:lnTo>
                      <a:pt x="20" y="193"/>
                    </a:lnTo>
                    <a:lnTo>
                      <a:pt x="32" y="191"/>
                    </a:lnTo>
                    <a:lnTo>
                      <a:pt x="36" y="189"/>
                    </a:lnTo>
                    <a:lnTo>
                      <a:pt x="44" y="187"/>
                    </a:lnTo>
                    <a:lnTo>
                      <a:pt x="50" y="191"/>
                    </a:lnTo>
                    <a:lnTo>
                      <a:pt x="56" y="181"/>
                    </a:lnTo>
                    <a:lnTo>
                      <a:pt x="56" y="177"/>
                    </a:lnTo>
                    <a:lnTo>
                      <a:pt x="60" y="171"/>
                    </a:lnTo>
                    <a:lnTo>
                      <a:pt x="76" y="167"/>
                    </a:lnTo>
                    <a:lnTo>
                      <a:pt x="82" y="152"/>
                    </a:lnTo>
                    <a:lnTo>
                      <a:pt x="98" y="148"/>
                    </a:lnTo>
                    <a:lnTo>
                      <a:pt x="96" y="138"/>
                    </a:lnTo>
                    <a:lnTo>
                      <a:pt x="94" y="136"/>
                    </a:lnTo>
                    <a:lnTo>
                      <a:pt x="96" y="124"/>
                    </a:lnTo>
                    <a:lnTo>
                      <a:pt x="98" y="120"/>
                    </a:lnTo>
                    <a:lnTo>
                      <a:pt x="102" y="114"/>
                    </a:lnTo>
                    <a:lnTo>
                      <a:pt x="104" y="116"/>
                    </a:lnTo>
                    <a:lnTo>
                      <a:pt x="104" y="120"/>
                    </a:lnTo>
                    <a:lnTo>
                      <a:pt x="106" y="120"/>
                    </a:lnTo>
                    <a:lnTo>
                      <a:pt x="110" y="110"/>
                    </a:lnTo>
                    <a:lnTo>
                      <a:pt x="120" y="98"/>
                    </a:lnTo>
                    <a:lnTo>
                      <a:pt x="122" y="88"/>
                    </a:lnTo>
                    <a:lnTo>
                      <a:pt x="128" y="80"/>
                    </a:lnTo>
                    <a:lnTo>
                      <a:pt x="126" y="7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5" name="Freeform 143"/>
              <p:cNvSpPr>
                <a:spLocks/>
              </p:cNvSpPr>
              <p:nvPr/>
            </p:nvSpPr>
            <p:spPr bwMode="auto">
              <a:xfrm>
                <a:off x="5255198" y="2170913"/>
                <a:ext cx="91434" cy="78675"/>
              </a:xfrm>
              <a:custGeom>
                <a:avLst/>
                <a:gdLst>
                  <a:gd name="T0" fmla="*/ 86 w 86"/>
                  <a:gd name="T1" fmla="*/ 26 h 74"/>
                  <a:gd name="T2" fmla="*/ 84 w 86"/>
                  <a:gd name="T3" fmla="*/ 14 h 74"/>
                  <a:gd name="T4" fmla="*/ 82 w 86"/>
                  <a:gd name="T5" fmla="*/ 14 h 74"/>
                  <a:gd name="T6" fmla="*/ 80 w 86"/>
                  <a:gd name="T7" fmla="*/ 16 h 74"/>
                  <a:gd name="T8" fmla="*/ 78 w 86"/>
                  <a:gd name="T9" fmla="*/ 14 h 74"/>
                  <a:gd name="T10" fmla="*/ 80 w 86"/>
                  <a:gd name="T11" fmla="*/ 8 h 74"/>
                  <a:gd name="T12" fmla="*/ 78 w 86"/>
                  <a:gd name="T13" fmla="*/ 0 h 74"/>
                  <a:gd name="T14" fmla="*/ 74 w 86"/>
                  <a:gd name="T15" fmla="*/ 12 h 74"/>
                  <a:gd name="T16" fmla="*/ 68 w 86"/>
                  <a:gd name="T17" fmla="*/ 16 h 74"/>
                  <a:gd name="T18" fmla="*/ 58 w 86"/>
                  <a:gd name="T19" fmla="*/ 26 h 74"/>
                  <a:gd name="T20" fmla="*/ 50 w 86"/>
                  <a:gd name="T21" fmla="*/ 34 h 74"/>
                  <a:gd name="T22" fmla="*/ 44 w 86"/>
                  <a:gd name="T23" fmla="*/ 40 h 74"/>
                  <a:gd name="T24" fmla="*/ 38 w 86"/>
                  <a:gd name="T25" fmla="*/ 42 h 74"/>
                  <a:gd name="T26" fmla="*/ 28 w 86"/>
                  <a:gd name="T27" fmla="*/ 42 h 74"/>
                  <a:gd name="T28" fmla="*/ 20 w 86"/>
                  <a:gd name="T29" fmla="*/ 40 h 74"/>
                  <a:gd name="T30" fmla="*/ 16 w 86"/>
                  <a:gd name="T31" fmla="*/ 44 h 74"/>
                  <a:gd name="T32" fmla="*/ 6 w 86"/>
                  <a:gd name="T33" fmla="*/ 40 h 74"/>
                  <a:gd name="T34" fmla="*/ 0 w 86"/>
                  <a:gd name="T35" fmla="*/ 40 h 74"/>
                  <a:gd name="T36" fmla="*/ 8 w 86"/>
                  <a:gd name="T37" fmla="*/ 62 h 74"/>
                  <a:gd name="T38" fmla="*/ 14 w 86"/>
                  <a:gd name="T39" fmla="*/ 64 h 74"/>
                  <a:gd name="T40" fmla="*/ 60 w 86"/>
                  <a:gd name="T41" fmla="*/ 74 h 74"/>
                  <a:gd name="T42" fmla="*/ 66 w 86"/>
                  <a:gd name="T43" fmla="*/ 68 h 74"/>
                  <a:gd name="T44" fmla="*/ 66 w 86"/>
                  <a:gd name="T45" fmla="*/ 56 h 74"/>
                  <a:gd name="T46" fmla="*/ 86 w 86"/>
                  <a:gd name="T47"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4">
                    <a:moveTo>
                      <a:pt x="86" y="26"/>
                    </a:moveTo>
                    <a:lnTo>
                      <a:pt x="84" y="14"/>
                    </a:lnTo>
                    <a:lnTo>
                      <a:pt x="82" y="14"/>
                    </a:lnTo>
                    <a:lnTo>
                      <a:pt x="80" y="16"/>
                    </a:lnTo>
                    <a:lnTo>
                      <a:pt x="78" y="14"/>
                    </a:lnTo>
                    <a:lnTo>
                      <a:pt x="80" y="8"/>
                    </a:lnTo>
                    <a:lnTo>
                      <a:pt x="78" y="0"/>
                    </a:lnTo>
                    <a:lnTo>
                      <a:pt x="74" y="12"/>
                    </a:lnTo>
                    <a:lnTo>
                      <a:pt x="68" y="16"/>
                    </a:lnTo>
                    <a:lnTo>
                      <a:pt x="58" y="26"/>
                    </a:lnTo>
                    <a:lnTo>
                      <a:pt x="50" y="34"/>
                    </a:lnTo>
                    <a:lnTo>
                      <a:pt x="44" y="40"/>
                    </a:lnTo>
                    <a:lnTo>
                      <a:pt x="38" y="42"/>
                    </a:lnTo>
                    <a:lnTo>
                      <a:pt x="28" y="42"/>
                    </a:lnTo>
                    <a:lnTo>
                      <a:pt x="20" y="40"/>
                    </a:lnTo>
                    <a:lnTo>
                      <a:pt x="16" y="44"/>
                    </a:lnTo>
                    <a:lnTo>
                      <a:pt x="6" y="40"/>
                    </a:lnTo>
                    <a:lnTo>
                      <a:pt x="0" y="40"/>
                    </a:lnTo>
                    <a:lnTo>
                      <a:pt x="8" y="62"/>
                    </a:lnTo>
                    <a:lnTo>
                      <a:pt x="14" y="64"/>
                    </a:lnTo>
                    <a:lnTo>
                      <a:pt x="60" y="74"/>
                    </a:lnTo>
                    <a:lnTo>
                      <a:pt x="66" y="68"/>
                    </a:lnTo>
                    <a:lnTo>
                      <a:pt x="66" y="56"/>
                    </a:lnTo>
                    <a:lnTo>
                      <a:pt x="86"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6" name="Freeform 144"/>
              <p:cNvSpPr>
                <a:spLocks/>
              </p:cNvSpPr>
              <p:nvPr/>
            </p:nvSpPr>
            <p:spPr bwMode="auto">
              <a:xfrm>
                <a:off x="5236061" y="2175166"/>
                <a:ext cx="2126" cy="6379"/>
              </a:xfrm>
              <a:custGeom>
                <a:avLst/>
                <a:gdLst>
                  <a:gd name="T0" fmla="*/ 2 w 2"/>
                  <a:gd name="T1" fmla="*/ 6 h 6"/>
                  <a:gd name="T2" fmla="*/ 0 w 2"/>
                  <a:gd name="T3" fmla="*/ 2 h 6"/>
                  <a:gd name="T4" fmla="*/ 2 w 2"/>
                  <a:gd name="T5" fmla="*/ 0 h 6"/>
                  <a:gd name="T6" fmla="*/ 2 w 2"/>
                  <a:gd name="T7" fmla="*/ 2 h 6"/>
                  <a:gd name="T8" fmla="*/ 2 w 2"/>
                  <a:gd name="T9" fmla="*/ 6 h 6"/>
                </a:gdLst>
                <a:ahLst/>
                <a:cxnLst>
                  <a:cxn ang="0">
                    <a:pos x="T0" y="T1"/>
                  </a:cxn>
                  <a:cxn ang="0">
                    <a:pos x="T2" y="T3"/>
                  </a:cxn>
                  <a:cxn ang="0">
                    <a:pos x="T4" y="T5"/>
                  </a:cxn>
                  <a:cxn ang="0">
                    <a:pos x="T6" y="T7"/>
                  </a:cxn>
                  <a:cxn ang="0">
                    <a:pos x="T8" y="T9"/>
                  </a:cxn>
                </a:cxnLst>
                <a:rect l="0" t="0" r="r" b="b"/>
                <a:pathLst>
                  <a:path w="2" h="6">
                    <a:moveTo>
                      <a:pt x="2" y="6"/>
                    </a:moveTo>
                    <a:lnTo>
                      <a:pt x="0" y="2"/>
                    </a:lnTo>
                    <a:lnTo>
                      <a:pt x="2" y="0"/>
                    </a:lnTo>
                    <a:lnTo>
                      <a:pt x="2" y="2"/>
                    </a:lnTo>
                    <a:lnTo>
                      <a:pt x="2"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7" name="Freeform 145"/>
              <p:cNvSpPr>
                <a:spLocks/>
              </p:cNvSpPr>
              <p:nvPr/>
            </p:nvSpPr>
            <p:spPr bwMode="auto">
              <a:xfrm>
                <a:off x="5242440" y="2173040"/>
                <a:ext cx="19137" cy="34022"/>
              </a:xfrm>
              <a:custGeom>
                <a:avLst/>
                <a:gdLst>
                  <a:gd name="T0" fmla="*/ 12 w 18"/>
                  <a:gd name="T1" fmla="*/ 32 h 32"/>
                  <a:gd name="T2" fmla="*/ 16 w 18"/>
                  <a:gd name="T3" fmla="*/ 30 h 32"/>
                  <a:gd name="T4" fmla="*/ 18 w 18"/>
                  <a:gd name="T5" fmla="*/ 18 h 32"/>
                  <a:gd name="T6" fmla="*/ 14 w 18"/>
                  <a:gd name="T7" fmla="*/ 14 h 32"/>
                  <a:gd name="T8" fmla="*/ 14 w 18"/>
                  <a:gd name="T9" fmla="*/ 6 h 32"/>
                  <a:gd name="T10" fmla="*/ 8 w 18"/>
                  <a:gd name="T11" fmla="*/ 0 h 32"/>
                  <a:gd name="T12" fmla="*/ 2 w 18"/>
                  <a:gd name="T13" fmla="*/ 4 h 32"/>
                  <a:gd name="T14" fmla="*/ 4 w 18"/>
                  <a:gd name="T15" fmla="*/ 6 h 32"/>
                  <a:gd name="T16" fmla="*/ 4 w 18"/>
                  <a:gd name="T17" fmla="*/ 10 h 32"/>
                  <a:gd name="T18" fmla="*/ 2 w 18"/>
                  <a:gd name="T19" fmla="*/ 12 h 32"/>
                  <a:gd name="T20" fmla="*/ 0 w 18"/>
                  <a:gd name="T21" fmla="*/ 22 h 32"/>
                  <a:gd name="T22" fmla="*/ 4 w 18"/>
                  <a:gd name="T23" fmla="*/ 32 h 32"/>
                  <a:gd name="T24" fmla="*/ 12 w 1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2">
                    <a:moveTo>
                      <a:pt x="12" y="32"/>
                    </a:moveTo>
                    <a:lnTo>
                      <a:pt x="16" y="30"/>
                    </a:lnTo>
                    <a:lnTo>
                      <a:pt x="18" y="18"/>
                    </a:lnTo>
                    <a:lnTo>
                      <a:pt x="14" y="14"/>
                    </a:lnTo>
                    <a:lnTo>
                      <a:pt x="14" y="6"/>
                    </a:lnTo>
                    <a:lnTo>
                      <a:pt x="8" y="0"/>
                    </a:lnTo>
                    <a:lnTo>
                      <a:pt x="2" y="4"/>
                    </a:lnTo>
                    <a:lnTo>
                      <a:pt x="4" y="6"/>
                    </a:lnTo>
                    <a:lnTo>
                      <a:pt x="4" y="10"/>
                    </a:lnTo>
                    <a:lnTo>
                      <a:pt x="2" y="12"/>
                    </a:lnTo>
                    <a:lnTo>
                      <a:pt x="0" y="22"/>
                    </a:lnTo>
                    <a:lnTo>
                      <a:pt x="4" y="32"/>
                    </a:lnTo>
                    <a:lnTo>
                      <a:pt x="12" y="3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8" name="Freeform 146"/>
              <p:cNvSpPr>
                <a:spLocks noEditPoints="1"/>
              </p:cNvSpPr>
              <p:nvPr/>
            </p:nvSpPr>
            <p:spPr bwMode="auto">
              <a:xfrm>
                <a:off x="4950065" y="2044395"/>
                <a:ext cx="383809" cy="335966"/>
              </a:xfrm>
              <a:custGeom>
                <a:avLst/>
                <a:gdLst>
                  <a:gd name="T0" fmla="*/ 131 w 361"/>
                  <a:gd name="T1" fmla="*/ 308 h 316"/>
                  <a:gd name="T2" fmla="*/ 133 w 361"/>
                  <a:gd name="T3" fmla="*/ 310 h 316"/>
                  <a:gd name="T4" fmla="*/ 125 w 361"/>
                  <a:gd name="T5" fmla="*/ 312 h 316"/>
                  <a:gd name="T6" fmla="*/ 139 w 361"/>
                  <a:gd name="T7" fmla="*/ 316 h 316"/>
                  <a:gd name="T8" fmla="*/ 133 w 361"/>
                  <a:gd name="T9" fmla="*/ 314 h 316"/>
                  <a:gd name="T10" fmla="*/ 125 w 361"/>
                  <a:gd name="T11" fmla="*/ 312 h 316"/>
                  <a:gd name="T12" fmla="*/ 197 w 361"/>
                  <a:gd name="T13" fmla="*/ 61 h 316"/>
                  <a:gd name="T14" fmla="*/ 171 w 361"/>
                  <a:gd name="T15" fmla="*/ 61 h 316"/>
                  <a:gd name="T16" fmla="*/ 77 w 361"/>
                  <a:gd name="T17" fmla="*/ 0 h 316"/>
                  <a:gd name="T18" fmla="*/ 37 w 361"/>
                  <a:gd name="T19" fmla="*/ 15 h 316"/>
                  <a:gd name="T20" fmla="*/ 49 w 361"/>
                  <a:gd name="T21" fmla="*/ 35 h 316"/>
                  <a:gd name="T22" fmla="*/ 35 w 361"/>
                  <a:gd name="T23" fmla="*/ 47 h 316"/>
                  <a:gd name="T24" fmla="*/ 18 w 361"/>
                  <a:gd name="T25" fmla="*/ 61 h 316"/>
                  <a:gd name="T26" fmla="*/ 4 w 361"/>
                  <a:gd name="T27" fmla="*/ 57 h 316"/>
                  <a:gd name="T28" fmla="*/ 0 w 361"/>
                  <a:gd name="T29" fmla="*/ 83 h 316"/>
                  <a:gd name="T30" fmla="*/ 12 w 361"/>
                  <a:gd name="T31" fmla="*/ 87 h 316"/>
                  <a:gd name="T32" fmla="*/ 33 w 361"/>
                  <a:gd name="T33" fmla="*/ 123 h 316"/>
                  <a:gd name="T34" fmla="*/ 37 w 361"/>
                  <a:gd name="T35" fmla="*/ 131 h 316"/>
                  <a:gd name="T36" fmla="*/ 47 w 361"/>
                  <a:gd name="T37" fmla="*/ 141 h 316"/>
                  <a:gd name="T38" fmla="*/ 47 w 361"/>
                  <a:gd name="T39" fmla="*/ 151 h 316"/>
                  <a:gd name="T40" fmla="*/ 55 w 361"/>
                  <a:gd name="T41" fmla="*/ 159 h 316"/>
                  <a:gd name="T42" fmla="*/ 77 w 361"/>
                  <a:gd name="T43" fmla="*/ 187 h 316"/>
                  <a:gd name="T44" fmla="*/ 79 w 361"/>
                  <a:gd name="T45" fmla="*/ 205 h 316"/>
                  <a:gd name="T46" fmla="*/ 87 w 361"/>
                  <a:gd name="T47" fmla="*/ 227 h 316"/>
                  <a:gd name="T48" fmla="*/ 99 w 361"/>
                  <a:gd name="T49" fmla="*/ 237 h 316"/>
                  <a:gd name="T50" fmla="*/ 107 w 361"/>
                  <a:gd name="T51" fmla="*/ 247 h 316"/>
                  <a:gd name="T52" fmla="*/ 113 w 361"/>
                  <a:gd name="T53" fmla="*/ 253 h 316"/>
                  <a:gd name="T54" fmla="*/ 125 w 361"/>
                  <a:gd name="T55" fmla="*/ 278 h 316"/>
                  <a:gd name="T56" fmla="*/ 141 w 361"/>
                  <a:gd name="T57" fmla="*/ 298 h 316"/>
                  <a:gd name="T58" fmla="*/ 149 w 361"/>
                  <a:gd name="T59" fmla="*/ 314 h 316"/>
                  <a:gd name="T60" fmla="*/ 155 w 361"/>
                  <a:gd name="T61" fmla="*/ 308 h 316"/>
                  <a:gd name="T62" fmla="*/ 155 w 361"/>
                  <a:gd name="T63" fmla="*/ 300 h 316"/>
                  <a:gd name="T64" fmla="*/ 159 w 361"/>
                  <a:gd name="T65" fmla="*/ 286 h 316"/>
                  <a:gd name="T66" fmla="*/ 179 w 361"/>
                  <a:gd name="T67" fmla="*/ 292 h 316"/>
                  <a:gd name="T68" fmla="*/ 217 w 361"/>
                  <a:gd name="T69" fmla="*/ 294 h 316"/>
                  <a:gd name="T70" fmla="*/ 231 w 361"/>
                  <a:gd name="T71" fmla="*/ 298 h 316"/>
                  <a:gd name="T72" fmla="*/ 243 w 361"/>
                  <a:gd name="T73" fmla="*/ 278 h 316"/>
                  <a:gd name="T74" fmla="*/ 305 w 361"/>
                  <a:gd name="T75" fmla="*/ 261 h 316"/>
                  <a:gd name="T76" fmla="*/ 361 w 361"/>
                  <a:gd name="T77" fmla="*/ 203 h 316"/>
                  <a:gd name="T78" fmla="*/ 347 w 361"/>
                  <a:gd name="T79" fmla="*/ 193 h 316"/>
                  <a:gd name="T80" fmla="*/ 295 w 361"/>
                  <a:gd name="T81" fmla="*/ 181 h 316"/>
                  <a:gd name="T82" fmla="*/ 287 w 361"/>
                  <a:gd name="T83" fmla="*/ 153 h 316"/>
                  <a:gd name="T84" fmla="*/ 275 w 361"/>
                  <a:gd name="T85" fmla="*/ 143 h 316"/>
                  <a:gd name="T86" fmla="*/ 265 w 361"/>
                  <a:gd name="T87" fmla="*/ 131 h 316"/>
                  <a:gd name="T88" fmla="*/ 263 w 361"/>
                  <a:gd name="T89" fmla="*/ 113 h 316"/>
                  <a:gd name="T90" fmla="*/ 249 w 361"/>
                  <a:gd name="T91" fmla="*/ 99 h 316"/>
                  <a:gd name="T92" fmla="*/ 239 w 361"/>
                  <a:gd name="T93" fmla="*/ 89 h 316"/>
                  <a:gd name="T94" fmla="*/ 231 w 361"/>
                  <a:gd name="T95" fmla="*/ 73 h 316"/>
                  <a:gd name="T96" fmla="*/ 209 w 361"/>
                  <a:gd name="T97" fmla="*/ 6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1" h="316">
                    <a:moveTo>
                      <a:pt x="131" y="310"/>
                    </a:moveTo>
                    <a:lnTo>
                      <a:pt x="131" y="308"/>
                    </a:lnTo>
                    <a:lnTo>
                      <a:pt x="131" y="306"/>
                    </a:lnTo>
                    <a:lnTo>
                      <a:pt x="133" y="310"/>
                    </a:lnTo>
                    <a:lnTo>
                      <a:pt x="131" y="310"/>
                    </a:lnTo>
                    <a:close/>
                    <a:moveTo>
                      <a:pt x="125" y="312"/>
                    </a:moveTo>
                    <a:lnTo>
                      <a:pt x="133" y="316"/>
                    </a:lnTo>
                    <a:lnTo>
                      <a:pt x="139" y="316"/>
                    </a:lnTo>
                    <a:lnTo>
                      <a:pt x="137" y="312"/>
                    </a:lnTo>
                    <a:lnTo>
                      <a:pt x="133" y="314"/>
                    </a:lnTo>
                    <a:lnTo>
                      <a:pt x="127" y="310"/>
                    </a:lnTo>
                    <a:lnTo>
                      <a:pt x="125" y="312"/>
                    </a:lnTo>
                    <a:close/>
                    <a:moveTo>
                      <a:pt x="209" y="65"/>
                    </a:moveTo>
                    <a:lnTo>
                      <a:pt x="197" y="61"/>
                    </a:lnTo>
                    <a:lnTo>
                      <a:pt x="189" y="65"/>
                    </a:lnTo>
                    <a:lnTo>
                      <a:pt x="171" y="61"/>
                    </a:lnTo>
                    <a:lnTo>
                      <a:pt x="101" y="7"/>
                    </a:lnTo>
                    <a:lnTo>
                      <a:pt x="77" y="0"/>
                    </a:lnTo>
                    <a:lnTo>
                      <a:pt x="53" y="11"/>
                    </a:lnTo>
                    <a:lnTo>
                      <a:pt x="37" y="15"/>
                    </a:lnTo>
                    <a:lnTo>
                      <a:pt x="37" y="19"/>
                    </a:lnTo>
                    <a:lnTo>
                      <a:pt x="49" y="35"/>
                    </a:lnTo>
                    <a:lnTo>
                      <a:pt x="43" y="45"/>
                    </a:lnTo>
                    <a:lnTo>
                      <a:pt x="35" y="47"/>
                    </a:lnTo>
                    <a:lnTo>
                      <a:pt x="26" y="53"/>
                    </a:lnTo>
                    <a:lnTo>
                      <a:pt x="18" y="61"/>
                    </a:lnTo>
                    <a:lnTo>
                      <a:pt x="10" y="59"/>
                    </a:lnTo>
                    <a:lnTo>
                      <a:pt x="4" y="57"/>
                    </a:lnTo>
                    <a:lnTo>
                      <a:pt x="2" y="65"/>
                    </a:lnTo>
                    <a:lnTo>
                      <a:pt x="0" y="83"/>
                    </a:lnTo>
                    <a:lnTo>
                      <a:pt x="8" y="85"/>
                    </a:lnTo>
                    <a:lnTo>
                      <a:pt x="12" y="87"/>
                    </a:lnTo>
                    <a:lnTo>
                      <a:pt x="22" y="107"/>
                    </a:lnTo>
                    <a:lnTo>
                      <a:pt x="33" y="123"/>
                    </a:lnTo>
                    <a:lnTo>
                      <a:pt x="35" y="123"/>
                    </a:lnTo>
                    <a:lnTo>
                      <a:pt x="37" y="131"/>
                    </a:lnTo>
                    <a:lnTo>
                      <a:pt x="43" y="137"/>
                    </a:lnTo>
                    <a:lnTo>
                      <a:pt x="47" y="141"/>
                    </a:lnTo>
                    <a:lnTo>
                      <a:pt x="51" y="147"/>
                    </a:lnTo>
                    <a:lnTo>
                      <a:pt x="47" y="151"/>
                    </a:lnTo>
                    <a:lnTo>
                      <a:pt x="49" y="157"/>
                    </a:lnTo>
                    <a:lnTo>
                      <a:pt x="55" y="159"/>
                    </a:lnTo>
                    <a:lnTo>
                      <a:pt x="73" y="173"/>
                    </a:lnTo>
                    <a:lnTo>
                      <a:pt x="77" y="187"/>
                    </a:lnTo>
                    <a:lnTo>
                      <a:pt x="83" y="197"/>
                    </a:lnTo>
                    <a:lnTo>
                      <a:pt x="79" y="205"/>
                    </a:lnTo>
                    <a:lnTo>
                      <a:pt x="79" y="215"/>
                    </a:lnTo>
                    <a:lnTo>
                      <a:pt x="87" y="227"/>
                    </a:lnTo>
                    <a:lnTo>
                      <a:pt x="91" y="235"/>
                    </a:lnTo>
                    <a:lnTo>
                      <a:pt x="99" y="237"/>
                    </a:lnTo>
                    <a:lnTo>
                      <a:pt x="105" y="241"/>
                    </a:lnTo>
                    <a:lnTo>
                      <a:pt x="107" y="247"/>
                    </a:lnTo>
                    <a:lnTo>
                      <a:pt x="111" y="247"/>
                    </a:lnTo>
                    <a:lnTo>
                      <a:pt x="113" y="253"/>
                    </a:lnTo>
                    <a:lnTo>
                      <a:pt x="123" y="269"/>
                    </a:lnTo>
                    <a:lnTo>
                      <a:pt x="125" y="278"/>
                    </a:lnTo>
                    <a:lnTo>
                      <a:pt x="131" y="286"/>
                    </a:lnTo>
                    <a:lnTo>
                      <a:pt x="141" y="298"/>
                    </a:lnTo>
                    <a:lnTo>
                      <a:pt x="145" y="308"/>
                    </a:lnTo>
                    <a:lnTo>
                      <a:pt x="149" y="314"/>
                    </a:lnTo>
                    <a:lnTo>
                      <a:pt x="153" y="312"/>
                    </a:lnTo>
                    <a:lnTo>
                      <a:pt x="155" y="308"/>
                    </a:lnTo>
                    <a:lnTo>
                      <a:pt x="153" y="304"/>
                    </a:lnTo>
                    <a:lnTo>
                      <a:pt x="155" y="300"/>
                    </a:lnTo>
                    <a:lnTo>
                      <a:pt x="155" y="294"/>
                    </a:lnTo>
                    <a:lnTo>
                      <a:pt x="159" y="286"/>
                    </a:lnTo>
                    <a:lnTo>
                      <a:pt x="167" y="292"/>
                    </a:lnTo>
                    <a:lnTo>
                      <a:pt x="179" y="292"/>
                    </a:lnTo>
                    <a:lnTo>
                      <a:pt x="207" y="294"/>
                    </a:lnTo>
                    <a:lnTo>
                      <a:pt x="217" y="294"/>
                    </a:lnTo>
                    <a:lnTo>
                      <a:pt x="223" y="302"/>
                    </a:lnTo>
                    <a:lnTo>
                      <a:pt x="231" y="298"/>
                    </a:lnTo>
                    <a:lnTo>
                      <a:pt x="235" y="290"/>
                    </a:lnTo>
                    <a:lnTo>
                      <a:pt x="243" y="278"/>
                    </a:lnTo>
                    <a:lnTo>
                      <a:pt x="257" y="269"/>
                    </a:lnTo>
                    <a:lnTo>
                      <a:pt x="305" y="261"/>
                    </a:lnTo>
                    <a:lnTo>
                      <a:pt x="353" y="241"/>
                    </a:lnTo>
                    <a:lnTo>
                      <a:pt x="361" y="203"/>
                    </a:lnTo>
                    <a:lnTo>
                      <a:pt x="353" y="187"/>
                    </a:lnTo>
                    <a:lnTo>
                      <a:pt x="347" y="193"/>
                    </a:lnTo>
                    <a:lnTo>
                      <a:pt x="301" y="183"/>
                    </a:lnTo>
                    <a:lnTo>
                      <a:pt x="295" y="181"/>
                    </a:lnTo>
                    <a:lnTo>
                      <a:pt x="287" y="159"/>
                    </a:lnTo>
                    <a:lnTo>
                      <a:pt x="287" y="153"/>
                    </a:lnTo>
                    <a:lnTo>
                      <a:pt x="279" y="153"/>
                    </a:lnTo>
                    <a:lnTo>
                      <a:pt x="275" y="143"/>
                    </a:lnTo>
                    <a:lnTo>
                      <a:pt x="271" y="137"/>
                    </a:lnTo>
                    <a:lnTo>
                      <a:pt x="265" y="131"/>
                    </a:lnTo>
                    <a:lnTo>
                      <a:pt x="261" y="123"/>
                    </a:lnTo>
                    <a:lnTo>
                      <a:pt x="263" y="113"/>
                    </a:lnTo>
                    <a:lnTo>
                      <a:pt x="255" y="101"/>
                    </a:lnTo>
                    <a:lnTo>
                      <a:pt x="249" y="99"/>
                    </a:lnTo>
                    <a:lnTo>
                      <a:pt x="245" y="93"/>
                    </a:lnTo>
                    <a:lnTo>
                      <a:pt x="239" y="89"/>
                    </a:lnTo>
                    <a:lnTo>
                      <a:pt x="237" y="81"/>
                    </a:lnTo>
                    <a:lnTo>
                      <a:pt x="231" y="73"/>
                    </a:lnTo>
                    <a:lnTo>
                      <a:pt x="217" y="75"/>
                    </a:lnTo>
                    <a:lnTo>
                      <a:pt x="209" y="6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199" name="Freeform 147"/>
              <p:cNvSpPr>
                <a:spLocks/>
              </p:cNvSpPr>
              <p:nvPr/>
            </p:nvSpPr>
            <p:spPr bwMode="auto">
              <a:xfrm>
                <a:off x="5017045" y="1935950"/>
                <a:ext cx="178615" cy="177552"/>
              </a:xfrm>
              <a:custGeom>
                <a:avLst/>
                <a:gdLst>
                  <a:gd name="T0" fmla="*/ 158 w 168"/>
                  <a:gd name="T1" fmla="*/ 137 h 167"/>
                  <a:gd name="T2" fmla="*/ 156 w 168"/>
                  <a:gd name="T3" fmla="*/ 129 h 167"/>
                  <a:gd name="T4" fmla="*/ 154 w 168"/>
                  <a:gd name="T5" fmla="*/ 125 h 167"/>
                  <a:gd name="T6" fmla="*/ 152 w 168"/>
                  <a:gd name="T7" fmla="*/ 127 h 167"/>
                  <a:gd name="T8" fmla="*/ 150 w 168"/>
                  <a:gd name="T9" fmla="*/ 119 h 167"/>
                  <a:gd name="T10" fmla="*/ 152 w 168"/>
                  <a:gd name="T11" fmla="*/ 115 h 167"/>
                  <a:gd name="T12" fmla="*/ 150 w 168"/>
                  <a:gd name="T13" fmla="*/ 104 h 167"/>
                  <a:gd name="T14" fmla="*/ 126 w 168"/>
                  <a:gd name="T15" fmla="*/ 88 h 167"/>
                  <a:gd name="T16" fmla="*/ 120 w 168"/>
                  <a:gd name="T17" fmla="*/ 86 h 167"/>
                  <a:gd name="T18" fmla="*/ 110 w 168"/>
                  <a:gd name="T19" fmla="*/ 74 h 167"/>
                  <a:gd name="T20" fmla="*/ 108 w 168"/>
                  <a:gd name="T21" fmla="*/ 64 h 167"/>
                  <a:gd name="T22" fmla="*/ 110 w 168"/>
                  <a:gd name="T23" fmla="*/ 48 h 167"/>
                  <a:gd name="T24" fmla="*/ 114 w 168"/>
                  <a:gd name="T25" fmla="*/ 42 h 167"/>
                  <a:gd name="T26" fmla="*/ 112 w 168"/>
                  <a:gd name="T27" fmla="*/ 36 h 167"/>
                  <a:gd name="T28" fmla="*/ 114 w 168"/>
                  <a:gd name="T29" fmla="*/ 30 h 167"/>
                  <a:gd name="T30" fmla="*/ 108 w 168"/>
                  <a:gd name="T31" fmla="*/ 28 h 167"/>
                  <a:gd name="T32" fmla="*/ 100 w 168"/>
                  <a:gd name="T33" fmla="*/ 26 h 167"/>
                  <a:gd name="T34" fmla="*/ 96 w 168"/>
                  <a:gd name="T35" fmla="*/ 16 h 167"/>
                  <a:gd name="T36" fmla="*/ 88 w 168"/>
                  <a:gd name="T37" fmla="*/ 2 h 167"/>
                  <a:gd name="T38" fmla="*/ 80 w 168"/>
                  <a:gd name="T39" fmla="*/ 6 h 167"/>
                  <a:gd name="T40" fmla="*/ 76 w 168"/>
                  <a:gd name="T41" fmla="*/ 2 h 167"/>
                  <a:gd name="T42" fmla="*/ 66 w 168"/>
                  <a:gd name="T43" fmla="*/ 2 h 167"/>
                  <a:gd name="T44" fmla="*/ 56 w 168"/>
                  <a:gd name="T45" fmla="*/ 0 h 167"/>
                  <a:gd name="T46" fmla="*/ 46 w 168"/>
                  <a:gd name="T47" fmla="*/ 6 h 167"/>
                  <a:gd name="T48" fmla="*/ 34 w 168"/>
                  <a:gd name="T49" fmla="*/ 22 h 167"/>
                  <a:gd name="T50" fmla="*/ 36 w 168"/>
                  <a:gd name="T51" fmla="*/ 38 h 167"/>
                  <a:gd name="T52" fmla="*/ 34 w 168"/>
                  <a:gd name="T53" fmla="*/ 54 h 167"/>
                  <a:gd name="T54" fmla="*/ 0 w 168"/>
                  <a:gd name="T55" fmla="*/ 78 h 167"/>
                  <a:gd name="T56" fmla="*/ 4 w 168"/>
                  <a:gd name="T57" fmla="*/ 90 h 167"/>
                  <a:gd name="T58" fmla="*/ 14 w 168"/>
                  <a:gd name="T59" fmla="*/ 102 h 167"/>
                  <a:gd name="T60" fmla="*/ 38 w 168"/>
                  <a:gd name="T61" fmla="*/ 109 h 167"/>
                  <a:gd name="T62" fmla="*/ 108 w 168"/>
                  <a:gd name="T63" fmla="*/ 163 h 167"/>
                  <a:gd name="T64" fmla="*/ 126 w 168"/>
                  <a:gd name="T65" fmla="*/ 167 h 167"/>
                  <a:gd name="T66" fmla="*/ 134 w 168"/>
                  <a:gd name="T67" fmla="*/ 163 h 167"/>
                  <a:gd name="T68" fmla="*/ 144 w 168"/>
                  <a:gd name="T69" fmla="*/ 145 h 167"/>
                  <a:gd name="T70" fmla="*/ 150 w 168"/>
                  <a:gd name="T71" fmla="*/ 143 h 167"/>
                  <a:gd name="T72" fmla="*/ 156 w 168"/>
                  <a:gd name="T73" fmla="*/ 147 h 167"/>
                  <a:gd name="T74" fmla="*/ 158 w 168"/>
                  <a:gd name="T75" fmla="*/ 145 h 167"/>
                  <a:gd name="T76" fmla="*/ 168 w 168"/>
                  <a:gd name="T77" fmla="*/ 147 h 167"/>
                  <a:gd name="T78" fmla="*/ 164 w 168"/>
                  <a:gd name="T79" fmla="*/ 141 h 167"/>
                  <a:gd name="T80" fmla="*/ 158 w 168"/>
                  <a:gd name="T81" fmla="*/ 13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67">
                    <a:moveTo>
                      <a:pt x="158" y="137"/>
                    </a:moveTo>
                    <a:lnTo>
                      <a:pt x="156" y="129"/>
                    </a:lnTo>
                    <a:lnTo>
                      <a:pt x="154" y="125"/>
                    </a:lnTo>
                    <a:lnTo>
                      <a:pt x="152" y="127"/>
                    </a:lnTo>
                    <a:lnTo>
                      <a:pt x="150" y="119"/>
                    </a:lnTo>
                    <a:lnTo>
                      <a:pt x="152" y="115"/>
                    </a:lnTo>
                    <a:lnTo>
                      <a:pt x="150" y="104"/>
                    </a:lnTo>
                    <a:lnTo>
                      <a:pt x="126" y="88"/>
                    </a:lnTo>
                    <a:lnTo>
                      <a:pt x="120" y="86"/>
                    </a:lnTo>
                    <a:lnTo>
                      <a:pt x="110" y="74"/>
                    </a:lnTo>
                    <a:lnTo>
                      <a:pt x="108" y="64"/>
                    </a:lnTo>
                    <a:lnTo>
                      <a:pt x="110" y="48"/>
                    </a:lnTo>
                    <a:lnTo>
                      <a:pt x="114" y="42"/>
                    </a:lnTo>
                    <a:lnTo>
                      <a:pt x="112" y="36"/>
                    </a:lnTo>
                    <a:lnTo>
                      <a:pt x="114" y="30"/>
                    </a:lnTo>
                    <a:lnTo>
                      <a:pt x="108" y="28"/>
                    </a:lnTo>
                    <a:lnTo>
                      <a:pt x="100" y="26"/>
                    </a:lnTo>
                    <a:lnTo>
                      <a:pt x="96" y="16"/>
                    </a:lnTo>
                    <a:lnTo>
                      <a:pt x="88" y="2"/>
                    </a:lnTo>
                    <a:lnTo>
                      <a:pt x="80" y="6"/>
                    </a:lnTo>
                    <a:lnTo>
                      <a:pt x="76" y="2"/>
                    </a:lnTo>
                    <a:lnTo>
                      <a:pt x="66" y="2"/>
                    </a:lnTo>
                    <a:lnTo>
                      <a:pt x="56" y="0"/>
                    </a:lnTo>
                    <a:lnTo>
                      <a:pt x="46" y="6"/>
                    </a:lnTo>
                    <a:lnTo>
                      <a:pt x="34" y="22"/>
                    </a:lnTo>
                    <a:lnTo>
                      <a:pt x="36" y="38"/>
                    </a:lnTo>
                    <a:lnTo>
                      <a:pt x="34" y="54"/>
                    </a:lnTo>
                    <a:lnTo>
                      <a:pt x="0" y="78"/>
                    </a:lnTo>
                    <a:lnTo>
                      <a:pt x="4" y="90"/>
                    </a:lnTo>
                    <a:lnTo>
                      <a:pt x="14" y="102"/>
                    </a:lnTo>
                    <a:lnTo>
                      <a:pt x="38" y="109"/>
                    </a:lnTo>
                    <a:lnTo>
                      <a:pt x="108" y="163"/>
                    </a:lnTo>
                    <a:lnTo>
                      <a:pt x="126" y="167"/>
                    </a:lnTo>
                    <a:lnTo>
                      <a:pt x="134" y="163"/>
                    </a:lnTo>
                    <a:lnTo>
                      <a:pt x="144" y="145"/>
                    </a:lnTo>
                    <a:lnTo>
                      <a:pt x="150" y="143"/>
                    </a:lnTo>
                    <a:lnTo>
                      <a:pt x="156" y="147"/>
                    </a:lnTo>
                    <a:lnTo>
                      <a:pt x="158" y="145"/>
                    </a:lnTo>
                    <a:lnTo>
                      <a:pt x="168" y="147"/>
                    </a:lnTo>
                    <a:lnTo>
                      <a:pt x="164" y="141"/>
                    </a:lnTo>
                    <a:lnTo>
                      <a:pt x="158" y="13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0" name="Freeform 148"/>
              <p:cNvSpPr>
                <a:spLocks/>
              </p:cNvSpPr>
              <p:nvPr/>
            </p:nvSpPr>
            <p:spPr bwMode="auto">
              <a:xfrm>
                <a:off x="5159512" y="2087985"/>
                <a:ext cx="36148" cy="36148"/>
              </a:xfrm>
              <a:custGeom>
                <a:avLst/>
                <a:gdLst>
                  <a:gd name="T0" fmla="*/ 10 w 34"/>
                  <a:gd name="T1" fmla="*/ 2 h 34"/>
                  <a:gd name="T2" fmla="*/ 0 w 34"/>
                  <a:gd name="T3" fmla="*/ 20 h 34"/>
                  <a:gd name="T4" fmla="*/ 12 w 34"/>
                  <a:gd name="T5" fmla="*/ 24 h 34"/>
                  <a:gd name="T6" fmla="*/ 20 w 34"/>
                  <a:gd name="T7" fmla="*/ 34 h 34"/>
                  <a:gd name="T8" fmla="*/ 34 w 34"/>
                  <a:gd name="T9" fmla="*/ 32 h 34"/>
                  <a:gd name="T10" fmla="*/ 26 w 34"/>
                  <a:gd name="T11" fmla="*/ 20 h 34"/>
                  <a:gd name="T12" fmla="*/ 24 w 34"/>
                  <a:gd name="T13" fmla="*/ 20 h 34"/>
                  <a:gd name="T14" fmla="*/ 18 w 34"/>
                  <a:gd name="T15" fmla="*/ 22 h 34"/>
                  <a:gd name="T16" fmla="*/ 18 w 34"/>
                  <a:gd name="T17" fmla="*/ 18 h 34"/>
                  <a:gd name="T18" fmla="*/ 24 w 34"/>
                  <a:gd name="T19" fmla="*/ 12 h 34"/>
                  <a:gd name="T20" fmla="*/ 32 w 34"/>
                  <a:gd name="T21" fmla="*/ 12 h 34"/>
                  <a:gd name="T22" fmla="*/ 32 w 34"/>
                  <a:gd name="T23" fmla="*/ 10 h 34"/>
                  <a:gd name="T24" fmla="*/ 30 w 34"/>
                  <a:gd name="T25" fmla="*/ 8 h 34"/>
                  <a:gd name="T26" fmla="*/ 22 w 34"/>
                  <a:gd name="T27" fmla="*/ 4 h 34"/>
                  <a:gd name="T28" fmla="*/ 16 w 34"/>
                  <a:gd name="T29" fmla="*/ 0 h 34"/>
                  <a:gd name="T30" fmla="*/ 10 w 34"/>
                  <a:gd name="T3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4">
                    <a:moveTo>
                      <a:pt x="10" y="2"/>
                    </a:moveTo>
                    <a:lnTo>
                      <a:pt x="0" y="20"/>
                    </a:lnTo>
                    <a:lnTo>
                      <a:pt x="12" y="24"/>
                    </a:lnTo>
                    <a:lnTo>
                      <a:pt x="20" y="34"/>
                    </a:lnTo>
                    <a:lnTo>
                      <a:pt x="34" y="32"/>
                    </a:lnTo>
                    <a:lnTo>
                      <a:pt x="26" y="20"/>
                    </a:lnTo>
                    <a:lnTo>
                      <a:pt x="24" y="20"/>
                    </a:lnTo>
                    <a:lnTo>
                      <a:pt x="18" y="22"/>
                    </a:lnTo>
                    <a:lnTo>
                      <a:pt x="18" y="18"/>
                    </a:lnTo>
                    <a:lnTo>
                      <a:pt x="24" y="12"/>
                    </a:lnTo>
                    <a:lnTo>
                      <a:pt x="32" y="12"/>
                    </a:lnTo>
                    <a:lnTo>
                      <a:pt x="32" y="10"/>
                    </a:lnTo>
                    <a:lnTo>
                      <a:pt x="30" y="8"/>
                    </a:lnTo>
                    <a:lnTo>
                      <a:pt x="22" y="4"/>
                    </a:lnTo>
                    <a:lnTo>
                      <a:pt x="16" y="0"/>
                    </a:lnTo>
                    <a:lnTo>
                      <a:pt x="1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1" name="Freeform 149"/>
              <p:cNvSpPr>
                <a:spLocks/>
              </p:cNvSpPr>
              <p:nvPr/>
            </p:nvSpPr>
            <p:spPr bwMode="auto">
              <a:xfrm>
                <a:off x="4956444" y="1940203"/>
                <a:ext cx="109508" cy="104192"/>
              </a:xfrm>
              <a:custGeom>
                <a:avLst/>
                <a:gdLst>
                  <a:gd name="T0" fmla="*/ 18 w 103"/>
                  <a:gd name="T1" fmla="*/ 58 h 98"/>
                  <a:gd name="T2" fmla="*/ 16 w 103"/>
                  <a:gd name="T3" fmla="*/ 66 h 98"/>
                  <a:gd name="T4" fmla="*/ 10 w 103"/>
                  <a:gd name="T5" fmla="*/ 68 h 98"/>
                  <a:gd name="T6" fmla="*/ 6 w 103"/>
                  <a:gd name="T7" fmla="*/ 76 h 98"/>
                  <a:gd name="T8" fmla="*/ 2 w 103"/>
                  <a:gd name="T9" fmla="*/ 80 h 98"/>
                  <a:gd name="T10" fmla="*/ 2 w 103"/>
                  <a:gd name="T11" fmla="*/ 92 h 98"/>
                  <a:gd name="T12" fmla="*/ 10 w 103"/>
                  <a:gd name="T13" fmla="*/ 94 h 98"/>
                  <a:gd name="T14" fmla="*/ 14 w 103"/>
                  <a:gd name="T15" fmla="*/ 98 h 98"/>
                  <a:gd name="T16" fmla="*/ 22 w 103"/>
                  <a:gd name="T17" fmla="*/ 96 h 98"/>
                  <a:gd name="T18" fmla="*/ 57 w 103"/>
                  <a:gd name="T19" fmla="*/ 74 h 98"/>
                  <a:gd name="T20" fmla="*/ 91 w 103"/>
                  <a:gd name="T21" fmla="*/ 50 h 98"/>
                  <a:gd name="T22" fmla="*/ 93 w 103"/>
                  <a:gd name="T23" fmla="*/ 34 h 98"/>
                  <a:gd name="T24" fmla="*/ 91 w 103"/>
                  <a:gd name="T25" fmla="*/ 18 h 98"/>
                  <a:gd name="T26" fmla="*/ 103 w 103"/>
                  <a:gd name="T27" fmla="*/ 2 h 98"/>
                  <a:gd name="T28" fmla="*/ 101 w 103"/>
                  <a:gd name="T29" fmla="*/ 0 h 98"/>
                  <a:gd name="T30" fmla="*/ 79 w 103"/>
                  <a:gd name="T31" fmla="*/ 4 h 98"/>
                  <a:gd name="T32" fmla="*/ 59 w 103"/>
                  <a:gd name="T33" fmla="*/ 12 h 98"/>
                  <a:gd name="T34" fmla="*/ 43 w 103"/>
                  <a:gd name="T35" fmla="*/ 8 h 98"/>
                  <a:gd name="T36" fmla="*/ 37 w 103"/>
                  <a:gd name="T37" fmla="*/ 10 h 98"/>
                  <a:gd name="T38" fmla="*/ 29 w 103"/>
                  <a:gd name="T39" fmla="*/ 14 h 98"/>
                  <a:gd name="T40" fmla="*/ 20 w 103"/>
                  <a:gd name="T41" fmla="*/ 12 h 98"/>
                  <a:gd name="T42" fmla="*/ 16 w 103"/>
                  <a:gd name="T43" fmla="*/ 10 h 98"/>
                  <a:gd name="T44" fmla="*/ 12 w 103"/>
                  <a:gd name="T45" fmla="*/ 10 h 98"/>
                  <a:gd name="T46" fmla="*/ 12 w 103"/>
                  <a:gd name="T47" fmla="*/ 16 h 98"/>
                  <a:gd name="T48" fmla="*/ 12 w 103"/>
                  <a:gd name="T49" fmla="*/ 18 h 98"/>
                  <a:gd name="T50" fmla="*/ 8 w 103"/>
                  <a:gd name="T51" fmla="*/ 24 h 98"/>
                  <a:gd name="T52" fmla="*/ 2 w 103"/>
                  <a:gd name="T53" fmla="*/ 26 h 98"/>
                  <a:gd name="T54" fmla="*/ 0 w 103"/>
                  <a:gd name="T55" fmla="*/ 32 h 98"/>
                  <a:gd name="T56" fmla="*/ 4 w 103"/>
                  <a:gd name="T57" fmla="*/ 36 h 98"/>
                  <a:gd name="T58" fmla="*/ 4 w 103"/>
                  <a:gd name="T59" fmla="*/ 50 h 98"/>
                  <a:gd name="T60" fmla="*/ 12 w 103"/>
                  <a:gd name="T61" fmla="*/ 52 h 98"/>
                  <a:gd name="T62" fmla="*/ 18 w 103"/>
                  <a:gd name="T63"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98">
                    <a:moveTo>
                      <a:pt x="18" y="58"/>
                    </a:moveTo>
                    <a:lnTo>
                      <a:pt x="16" y="66"/>
                    </a:lnTo>
                    <a:lnTo>
                      <a:pt x="10" y="68"/>
                    </a:lnTo>
                    <a:lnTo>
                      <a:pt x="6" y="76"/>
                    </a:lnTo>
                    <a:lnTo>
                      <a:pt x="2" y="80"/>
                    </a:lnTo>
                    <a:lnTo>
                      <a:pt x="2" y="92"/>
                    </a:lnTo>
                    <a:lnTo>
                      <a:pt x="10" y="94"/>
                    </a:lnTo>
                    <a:lnTo>
                      <a:pt x="14" y="98"/>
                    </a:lnTo>
                    <a:lnTo>
                      <a:pt x="22" y="96"/>
                    </a:lnTo>
                    <a:lnTo>
                      <a:pt x="57" y="74"/>
                    </a:lnTo>
                    <a:lnTo>
                      <a:pt x="91" y="50"/>
                    </a:lnTo>
                    <a:lnTo>
                      <a:pt x="93" y="34"/>
                    </a:lnTo>
                    <a:lnTo>
                      <a:pt x="91" y="18"/>
                    </a:lnTo>
                    <a:lnTo>
                      <a:pt x="103" y="2"/>
                    </a:lnTo>
                    <a:lnTo>
                      <a:pt x="101" y="0"/>
                    </a:lnTo>
                    <a:lnTo>
                      <a:pt x="79" y="4"/>
                    </a:lnTo>
                    <a:lnTo>
                      <a:pt x="59" y="12"/>
                    </a:lnTo>
                    <a:lnTo>
                      <a:pt x="43" y="8"/>
                    </a:lnTo>
                    <a:lnTo>
                      <a:pt x="37" y="10"/>
                    </a:lnTo>
                    <a:lnTo>
                      <a:pt x="29" y="14"/>
                    </a:lnTo>
                    <a:lnTo>
                      <a:pt x="20" y="12"/>
                    </a:lnTo>
                    <a:lnTo>
                      <a:pt x="16" y="10"/>
                    </a:lnTo>
                    <a:lnTo>
                      <a:pt x="12" y="10"/>
                    </a:lnTo>
                    <a:lnTo>
                      <a:pt x="12" y="16"/>
                    </a:lnTo>
                    <a:lnTo>
                      <a:pt x="12" y="18"/>
                    </a:lnTo>
                    <a:lnTo>
                      <a:pt x="8" y="24"/>
                    </a:lnTo>
                    <a:lnTo>
                      <a:pt x="2" y="26"/>
                    </a:lnTo>
                    <a:lnTo>
                      <a:pt x="0" y="32"/>
                    </a:lnTo>
                    <a:lnTo>
                      <a:pt x="4" y="36"/>
                    </a:lnTo>
                    <a:lnTo>
                      <a:pt x="4" y="50"/>
                    </a:lnTo>
                    <a:lnTo>
                      <a:pt x="12" y="52"/>
                    </a:lnTo>
                    <a:lnTo>
                      <a:pt x="18"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2" name="Freeform 150"/>
              <p:cNvSpPr>
                <a:spLocks/>
              </p:cNvSpPr>
              <p:nvPr/>
            </p:nvSpPr>
            <p:spPr bwMode="auto">
              <a:xfrm>
                <a:off x="4935181" y="2062469"/>
                <a:ext cx="8506" cy="6379"/>
              </a:xfrm>
              <a:custGeom>
                <a:avLst/>
                <a:gdLst>
                  <a:gd name="T0" fmla="*/ 8 w 8"/>
                  <a:gd name="T1" fmla="*/ 2 h 6"/>
                  <a:gd name="T2" fmla="*/ 6 w 8"/>
                  <a:gd name="T3" fmla="*/ 0 h 6"/>
                  <a:gd name="T4" fmla="*/ 0 w 8"/>
                  <a:gd name="T5" fmla="*/ 4 h 6"/>
                  <a:gd name="T6" fmla="*/ 2 w 8"/>
                  <a:gd name="T7" fmla="*/ 6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lnTo>
                      <a:pt x="6" y="0"/>
                    </a:lnTo>
                    <a:lnTo>
                      <a:pt x="0" y="4"/>
                    </a:lnTo>
                    <a:lnTo>
                      <a:pt x="2" y="6"/>
                    </a:lnTo>
                    <a:lnTo>
                      <a:pt x="8"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3" name="Freeform 151"/>
              <p:cNvSpPr>
                <a:spLocks/>
              </p:cNvSpPr>
              <p:nvPr/>
            </p:nvSpPr>
            <p:spPr bwMode="auto">
              <a:xfrm>
                <a:off x="4950065" y="1993362"/>
                <a:ext cx="25517" cy="31895"/>
              </a:xfrm>
              <a:custGeom>
                <a:avLst/>
                <a:gdLst>
                  <a:gd name="T0" fmla="*/ 12 w 24"/>
                  <a:gd name="T1" fmla="*/ 26 h 30"/>
                  <a:gd name="T2" fmla="*/ 16 w 24"/>
                  <a:gd name="T3" fmla="*/ 18 h 30"/>
                  <a:gd name="T4" fmla="*/ 22 w 24"/>
                  <a:gd name="T5" fmla="*/ 16 h 30"/>
                  <a:gd name="T6" fmla="*/ 24 w 24"/>
                  <a:gd name="T7" fmla="*/ 8 h 30"/>
                  <a:gd name="T8" fmla="*/ 18 w 24"/>
                  <a:gd name="T9" fmla="*/ 2 h 30"/>
                  <a:gd name="T10" fmla="*/ 10 w 24"/>
                  <a:gd name="T11" fmla="*/ 0 h 30"/>
                  <a:gd name="T12" fmla="*/ 8 w 24"/>
                  <a:gd name="T13" fmla="*/ 4 h 30"/>
                  <a:gd name="T14" fmla="*/ 2 w 24"/>
                  <a:gd name="T15" fmla="*/ 18 h 30"/>
                  <a:gd name="T16" fmla="*/ 0 w 24"/>
                  <a:gd name="T17" fmla="*/ 30 h 30"/>
                  <a:gd name="T18" fmla="*/ 8 w 24"/>
                  <a:gd name="T19" fmla="*/ 30 h 30"/>
                  <a:gd name="T20" fmla="*/ 12 w 24"/>
                  <a:gd name="T21"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0">
                    <a:moveTo>
                      <a:pt x="12" y="26"/>
                    </a:moveTo>
                    <a:lnTo>
                      <a:pt x="16" y="18"/>
                    </a:lnTo>
                    <a:lnTo>
                      <a:pt x="22" y="16"/>
                    </a:lnTo>
                    <a:lnTo>
                      <a:pt x="24" y="8"/>
                    </a:lnTo>
                    <a:lnTo>
                      <a:pt x="18" y="2"/>
                    </a:lnTo>
                    <a:lnTo>
                      <a:pt x="10" y="0"/>
                    </a:lnTo>
                    <a:lnTo>
                      <a:pt x="8" y="4"/>
                    </a:lnTo>
                    <a:lnTo>
                      <a:pt x="2" y="18"/>
                    </a:lnTo>
                    <a:lnTo>
                      <a:pt x="0" y="30"/>
                    </a:lnTo>
                    <a:lnTo>
                      <a:pt x="8" y="30"/>
                    </a:lnTo>
                    <a:lnTo>
                      <a:pt x="12"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4" name="Freeform 152"/>
              <p:cNvSpPr>
                <a:spLocks/>
              </p:cNvSpPr>
              <p:nvPr/>
            </p:nvSpPr>
            <p:spPr bwMode="auto">
              <a:xfrm>
                <a:off x="4937307" y="2025257"/>
                <a:ext cx="21264" cy="79738"/>
              </a:xfrm>
              <a:custGeom>
                <a:avLst/>
                <a:gdLst>
                  <a:gd name="T0" fmla="*/ 20 w 20"/>
                  <a:gd name="T1" fmla="*/ 49 h 75"/>
                  <a:gd name="T2" fmla="*/ 20 w 20"/>
                  <a:gd name="T3" fmla="*/ 41 h 75"/>
                  <a:gd name="T4" fmla="*/ 18 w 20"/>
                  <a:gd name="T5" fmla="*/ 35 h 75"/>
                  <a:gd name="T6" fmla="*/ 12 w 20"/>
                  <a:gd name="T7" fmla="*/ 39 h 75"/>
                  <a:gd name="T8" fmla="*/ 10 w 20"/>
                  <a:gd name="T9" fmla="*/ 35 h 75"/>
                  <a:gd name="T10" fmla="*/ 12 w 20"/>
                  <a:gd name="T11" fmla="*/ 29 h 75"/>
                  <a:gd name="T12" fmla="*/ 12 w 20"/>
                  <a:gd name="T13" fmla="*/ 22 h 75"/>
                  <a:gd name="T14" fmla="*/ 14 w 20"/>
                  <a:gd name="T15" fmla="*/ 16 h 75"/>
                  <a:gd name="T16" fmla="*/ 20 w 20"/>
                  <a:gd name="T17" fmla="*/ 16 h 75"/>
                  <a:gd name="T18" fmla="*/ 20 w 20"/>
                  <a:gd name="T19" fmla="*/ 12 h 75"/>
                  <a:gd name="T20" fmla="*/ 20 w 20"/>
                  <a:gd name="T21" fmla="*/ 0 h 75"/>
                  <a:gd name="T22" fmla="*/ 12 w 20"/>
                  <a:gd name="T23" fmla="*/ 0 h 75"/>
                  <a:gd name="T24" fmla="*/ 8 w 20"/>
                  <a:gd name="T25" fmla="*/ 14 h 75"/>
                  <a:gd name="T26" fmla="*/ 8 w 20"/>
                  <a:gd name="T27" fmla="*/ 22 h 75"/>
                  <a:gd name="T28" fmla="*/ 4 w 20"/>
                  <a:gd name="T29" fmla="*/ 35 h 75"/>
                  <a:gd name="T30" fmla="*/ 6 w 20"/>
                  <a:gd name="T31" fmla="*/ 37 h 75"/>
                  <a:gd name="T32" fmla="*/ 0 w 20"/>
                  <a:gd name="T33" fmla="*/ 41 h 75"/>
                  <a:gd name="T34" fmla="*/ 6 w 20"/>
                  <a:gd name="T35" fmla="*/ 51 h 75"/>
                  <a:gd name="T36" fmla="*/ 14 w 20"/>
                  <a:gd name="T37" fmla="*/ 75 h 75"/>
                  <a:gd name="T38" fmla="*/ 16 w 20"/>
                  <a:gd name="T39" fmla="*/ 73 h 75"/>
                  <a:gd name="T40" fmla="*/ 16 w 20"/>
                  <a:gd name="T41" fmla="*/ 63 h 75"/>
                  <a:gd name="T42" fmla="*/ 20 w 20"/>
                  <a:gd name="T43" fmla="*/ 4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75">
                    <a:moveTo>
                      <a:pt x="20" y="49"/>
                    </a:moveTo>
                    <a:lnTo>
                      <a:pt x="20" y="41"/>
                    </a:lnTo>
                    <a:lnTo>
                      <a:pt x="18" y="35"/>
                    </a:lnTo>
                    <a:lnTo>
                      <a:pt x="12" y="39"/>
                    </a:lnTo>
                    <a:lnTo>
                      <a:pt x="10" y="35"/>
                    </a:lnTo>
                    <a:lnTo>
                      <a:pt x="12" y="29"/>
                    </a:lnTo>
                    <a:lnTo>
                      <a:pt x="12" y="22"/>
                    </a:lnTo>
                    <a:lnTo>
                      <a:pt x="14" y="16"/>
                    </a:lnTo>
                    <a:lnTo>
                      <a:pt x="20" y="16"/>
                    </a:lnTo>
                    <a:lnTo>
                      <a:pt x="20" y="12"/>
                    </a:lnTo>
                    <a:lnTo>
                      <a:pt x="20" y="0"/>
                    </a:lnTo>
                    <a:lnTo>
                      <a:pt x="12" y="0"/>
                    </a:lnTo>
                    <a:lnTo>
                      <a:pt x="8" y="14"/>
                    </a:lnTo>
                    <a:lnTo>
                      <a:pt x="8" y="22"/>
                    </a:lnTo>
                    <a:lnTo>
                      <a:pt x="4" y="35"/>
                    </a:lnTo>
                    <a:lnTo>
                      <a:pt x="6" y="37"/>
                    </a:lnTo>
                    <a:lnTo>
                      <a:pt x="0" y="41"/>
                    </a:lnTo>
                    <a:lnTo>
                      <a:pt x="6" y="51"/>
                    </a:lnTo>
                    <a:lnTo>
                      <a:pt x="14" y="75"/>
                    </a:lnTo>
                    <a:lnTo>
                      <a:pt x="16" y="73"/>
                    </a:lnTo>
                    <a:lnTo>
                      <a:pt x="16" y="63"/>
                    </a:lnTo>
                    <a:lnTo>
                      <a:pt x="20" y="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5" name="Freeform 153"/>
              <p:cNvSpPr>
                <a:spLocks/>
              </p:cNvSpPr>
              <p:nvPr/>
            </p:nvSpPr>
            <p:spPr bwMode="auto">
              <a:xfrm>
                <a:off x="4947939" y="2042268"/>
                <a:ext cx="10632" cy="24453"/>
              </a:xfrm>
              <a:custGeom>
                <a:avLst/>
                <a:gdLst>
                  <a:gd name="T0" fmla="*/ 4 w 10"/>
                  <a:gd name="T1" fmla="*/ 0 h 23"/>
                  <a:gd name="T2" fmla="*/ 2 w 10"/>
                  <a:gd name="T3" fmla="*/ 6 h 23"/>
                  <a:gd name="T4" fmla="*/ 2 w 10"/>
                  <a:gd name="T5" fmla="*/ 13 h 23"/>
                  <a:gd name="T6" fmla="*/ 0 w 10"/>
                  <a:gd name="T7" fmla="*/ 19 h 23"/>
                  <a:gd name="T8" fmla="*/ 2 w 10"/>
                  <a:gd name="T9" fmla="*/ 23 h 23"/>
                  <a:gd name="T10" fmla="*/ 8 w 10"/>
                  <a:gd name="T11" fmla="*/ 19 h 23"/>
                  <a:gd name="T12" fmla="*/ 10 w 10"/>
                  <a:gd name="T13" fmla="*/ 0 h 23"/>
                  <a:gd name="T14" fmla="*/ 4 w 1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3">
                    <a:moveTo>
                      <a:pt x="4" y="0"/>
                    </a:moveTo>
                    <a:lnTo>
                      <a:pt x="2" y="6"/>
                    </a:lnTo>
                    <a:lnTo>
                      <a:pt x="2" y="13"/>
                    </a:lnTo>
                    <a:lnTo>
                      <a:pt x="0" y="19"/>
                    </a:lnTo>
                    <a:lnTo>
                      <a:pt x="2" y="23"/>
                    </a:lnTo>
                    <a:lnTo>
                      <a:pt x="8" y="19"/>
                    </a:lnTo>
                    <a:lnTo>
                      <a:pt x="10" y="0"/>
                    </a:lnTo>
                    <a:lnTo>
                      <a:pt x="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6" name="Freeform 154"/>
              <p:cNvSpPr>
                <a:spLocks/>
              </p:cNvSpPr>
              <p:nvPr/>
            </p:nvSpPr>
            <p:spPr bwMode="auto">
              <a:xfrm>
                <a:off x="4954318" y="2018879"/>
                <a:ext cx="77612" cy="90371"/>
              </a:xfrm>
              <a:custGeom>
                <a:avLst/>
                <a:gdLst>
                  <a:gd name="T0" fmla="*/ 49 w 73"/>
                  <a:gd name="T1" fmla="*/ 35 h 85"/>
                  <a:gd name="T2" fmla="*/ 73 w 73"/>
                  <a:gd name="T3" fmla="*/ 24 h 85"/>
                  <a:gd name="T4" fmla="*/ 63 w 73"/>
                  <a:gd name="T5" fmla="*/ 12 h 85"/>
                  <a:gd name="T6" fmla="*/ 59 w 73"/>
                  <a:gd name="T7" fmla="*/ 0 h 85"/>
                  <a:gd name="T8" fmla="*/ 24 w 73"/>
                  <a:gd name="T9" fmla="*/ 22 h 85"/>
                  <a:gd name="T10" fmla="*/ 16 w 73"/>
                  <a:gd name="T11" fmla="*/ 24 h 85"/>
                  <a:gd name="T12" fmla="*/ 12 w 73"/>
                  <a:gd name="T13" fmla="*/ 20 h 85"/>
                  <a:gd name="T14" fmla="*/ 4 w 73"/>
                  <a:gd name="T15" fmla="*/ 18 h 85"/>
                  <a:gd name="T16" fmla="*/ 4 w 73"/>
                  <a:gd name="T17" fmla="*/ 22 h 85"/>
                  <a:gd name="T18" fmla="*/ 2 w 73"/>
                  <a:gd name="T19" fmla="*/ 41 h 85"/>
                  <a:gd name="T20" fmla="*/ 4 w 73"/>
                  <a:gd name="T21" fmla="*/ 47 h 85"/>
                  <a:gd name="T22" fmla="*/ 4 w 73"/>
                  <a:gd name="T23" fmla="*/ 55 h 85"/>
                  <a:gd name="T24" fmla="*/ 0 w 73"/>
                  <a:gd name="T25" fmla="*/ 69 h 85"/>
                  <a:gd name="T26" fmla="*/ 0 w 73"/>
                  <a:gd name="T27" fmla="*/ 79 h 85"/>
                  <a:gd name="T28" fmla="*/ 0 w 73"/>
                  <a:gd name="T29" fmla="*/ 81 h 85"/>
                  <a:gd name="T30" fmla="*/ 6 w 73"/>
                  <a:gd name="T31" fmla="*/ 83 h 85"/>
                  <a:gd name="T32" fmla="*/ 14 w 73"/>
                  <a:gd name="T33" fmla="*/ 85 h 85"/>
                  <a:gd name="T34" fmla="*/ 22 w 73"/>
                  <a:gd name="T35" fmla="*/ 77 h 85"/>
                  <a:gd name="T36" fmla="*/ 31 w 73"/>
                  <a:gd name="T37" fmla="*/ 71 h 85"/>
                  <a:gd name="T38" fmla="*/ 39 w 73"/>
                  <a:gd name="T39" fmla="*/ 69 h 85"/>
                  <a:gd name="T40" fmla="*/ 45 w 73"/>
                  <a:gd name="T41" fmla="*/ 59 h 85"/>
                  <a:gd name="T42" fmla="*/ 33 w 73"/>
                  <a:gd name="T43" fmla="*/ 43 h 85"/>
                  <a:gd name="T44" fmla="*/ 33 w 73"/>
                  <a:gd name="T45" fmla="*/ 39 h 85"/>
                  <a:gd name="T46" fmla="*/ 49 w 73"/>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85">
                    <a:moveTo>
                      <a:pt x="49" y="35"/>
                    </a:moveTo>
                    <a:lnTo>
                      <a:pt x="73" y="24"/>
                    </a:lnTo>
                    <a:lnTo>
                      <a:pt x="63" y="12"/>
                    </a:lnTo>
                    <a:lnTo>
                      <a:pt x="59" y="0"/>
                    </a:lnTo>
                    <a:lnTo>
                      <a:pt x="24" y="22"/>
                    </a:lnTo>
                    <a:lnTo>
                      <a:pt x="16" y="24"/>
                    </a:lnTo>
                    <a:lnTo>
                      <a:pt x="12" y="20"/>
                    </a:lnTo>
                    <a:lnTo>
                      <a:pt x="4" y="18"/>
                    </a:lnTo>
                    <a:lnTo>
                      <a:pt x="4" y="22"/>
                    </a:lnTo>
                    <a:lnTo>
                      <a:pt x="2" y="41"/>
                    </a:lnTo>
                    <a:lnTo>
                      <a:pt x="4" y="47"/>
                    </a:lnTo>
                    <a:lnTo>
                      <a:pt x="4" y="55"/>
                    </a:lnTo>
                    <a:lnTo>
                      <a:pt x="0" y="69"/>
                    </a:lnTo>
                    <a:lnTo>
                      <a:pt x="0" y="79"/>
                    </a:lnTo>
                    <a:lnTo>
                      <a:pt x="0" y="81"/>
                    </a:lnTo>
                    <a:lnTo>
                      <a:pt x="6" y="83"/>
                    </a:lnTo>
                    <a:lnTo>
                      <a:pt x="14" y="85"/>
                    </a:lnTo>
                    <a:lnTo>
                      <a:pt x="22" y="77"/>
                    </a:lnTo>
                    <a:lnTo>
                      <a:pt x="31" y="71"/>
                    </a:lnTo>
                    <a:lnTo>
                      <a:pt x="39" y="69"/>
                    </a:lnTo>
                    <a:lnTo>
                      <a:pt x="45" y="59"/>
                    </a:lnTo>
                    <a:lnTo>
                      <a:pt x="33" y="43"/>
                    </a:lnTo>
                    <a:lnTo>
                      <a:pt x="33" y="39"/>
                    </a:lnTo>
                    <a:lnTo>
                      <a:pt x="49" y="3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7" name="Freeform 155"/>
              <p:cNvSpPr>
                <a:spLocks noEditPoints="1"/>
              </p:cNvSpPr>
              <p:nvPr/>
            </p:nvSpPr>
            <p:spPr bwMode="auto">
              <a:xfrm>
                <a:off x="5093595" y="1889170"/>
                <a:ext cx="365735" cy="305133"/>
              </a:xfrm>
              <a:custGeom>
                <a:avLst/>
                <a:gdLst>
                  <a:gd name="T0" fmla="*/ 107 w 172"/>
                  <a:gd name="T1" fmla="*/ 129 h 143"/>
                  <a:gd name="T2" fmla="*/ 115 w 172"/>
                  <a:gd name="T3" fmla="*/ 125 h 143"/>
                  <a:gd name="T4" fmla="*/ 112 w 172"/>
                  <a:gd name="T5" fmla="*/ 129 h 143"/>
                  <a:gd name="T6" fmla="*/ 107 w 172"/>
                  <a:gd name="T7" fmla="*/ 131 h 143"/>
                  <a:gd name="T8" fmla="*/ 172 w 172"/>
                  <a:gd name="T9" fmla="*/ 122 h 143"/>
                  <a:gd name="T10" fmla="*/ 167 w 172"/>
                  <a:gd name="T11" fmla="*/ 121 h 143"/>
                  <a:gd name="T12" fmla="*/ 159 w 172"/>
                  <a:gd name="T13" fmla="*/ 109 h 143"/>
                  <a:gd name="T14" fmla="*/ 149 w 172"/>
                  <a:gd name="T15" fmla="*/ 92 h 143"/>
                  <a:gd name="T16" fmla="*/ 154 w 172"/>
                  <a:gd name="T17" fmla="*/ 81 h 143"/>
                  <a:gd name="T18" fmla="*/ 145 w 172"/>
                  <a:gd name="T19" fmla="*/ 75 h 143"/>
                  <a:gd name="T20" fmla="*/ 142 w 172"/>
                  <a:gd name="T21" fmla="*/ 64 h 143"/>
                  <a:gd name="T22" fmla="*/ 141 w 172"/>
                  <a:gd name="T23" fmla="*/ 55 h 143"/>
                  <a:gd name="T24" fmla="*/ 145 w 172"/>
                  <a:gd name="T25" fmla="*/ 45 h 143"/>
                  <a:gd name="T26" fmla="*/ 143 w 172"/>
                  <a:gd name="T27" fmla="*/ 35 h 143"/>
                  <a:gd name="T28" fmla="*/ 140 w 172"/>
                  <a:gd name="T29" fmla="*/ 30 h 143"/>
                  <a:gd name="T30" fmla="*/ 133 w 172"/>
                  <a:gd name="T31" fmla="*/ 27 h 143"/>
                  <a:gd name="T32" fmla="*/ 123 w 172"/>
                  <a:gd name="T33" fmla="*/ 20 h 143"/>
                  <a:gd name="T34" fmla="*/ 108 w 172"/>
                  <a:gd name="T35" fmla="*/ 17 h 143"/>
                  <a:gd name="T36" fmla="*/ 100 w 172"/>
                  <a:gd name="T37" fmla="*/ 13 h 143"/>
                  <a:gd name="T38" fmla="*/ 95 w 172"/>
                  <a:gd name="T39" fmla="*/ 15 h 143"/>
                  <a:gd name="T40" fmla="*/ 88 w 172"/>
                  <a:gd name="T41" fmla="*/ 21 h 143"/>
                  <a:gd name="T42" fmla="*/ 82 w 172"/>
                  <a:gd name="T43" fmla="*/ 22 h 143"/>
                  <a:gd name="T44" fmla="*/ 71 w 172"/>
                  <a:gd name="T45" fmla="*/ 29 h 143"/>
                  <a:gd name="T46" fmla="*/ 55 w 172"/>
                  <a:gd name="T47" fmla="*/ 26 h 143"/>
                  <a:gd name="T48" fmla="*/ 45 w 172"/>
                  <a:gd name="T49" fmla="*/ 21 h 143"/>
                  <a:gd name="T50" fmla="*/ 38 w 172"/>
                  <a:gd name="T51" fmla="*/ 11 h 143"/>
                  <a:gd name="T52" fmla="*/ 34 w 172"/>
                  <a:gd name="T53" fmla="*/ 9 h 143"/>
                  <a:gd name="T54" fmla="*/ 32 w 172"/>
                  <a:gd name="T55" fmla="*/ 4 h 143"/>
                  <a:gd name="T56" fmla="*/ 32 w 172"/>
                  <a:gd name="T57" fmla="*/ 0 h 143"/>
                  <a:gd name="T58" fmla="*/ 25 w 172"/>
                  <a:gd name="T59" fmla="*/ 5 h 143"/>
                  <a:gd name="T60" fmla="*/ 17 w 172"/>
                  <a:gd name="T61" fmla="*/ 8 h 143"/>
                  <a:gd name="T62" fmla="*/ 8 w 172"/>
                  <a:gd name="T63" fmla="*/ 3 h 143"/>
                  <a:gd name="T64" fmla="*/ 3 w 172"/>
                  <a:gd name="T65" fmla="*/ 1 h 143"/>
                  <a:gd name="T66" fmla="*/ 2 w 172"/>
                  <a:gd name="T67" fmla="*/ 10 h 143"/>
                  <a:gd name="T68" fmla="*/ 8 w 172"/>
                  <a:gd name="T69" fmla="*/ 23 h 143"/>
                  <a:gd name="T70" fmla="*/ 14 w 172"/>
                  <a:gd name="T71" fmla="*/ 35 h 143"/>
                  <a:gd name="T72" fmla="*/ 21 w 172"/>
                  <a:gd name="T73" fmla="*/ 37 h 143"/>
                  <a:gd name="T74" fmla="*/ 21 w 172"/>
                  <a:gd name="T75" fmla="*/ 43 h 143"/>
                  <a:gd name="T76" fmla="*/ 18 w 172"/>
                  <a:gd name="T77" fmla="*/ 54 h 143"/>
                  <a:gd name="T78" fmla="*/ 24 w 172"/>
                  <a:gd name="T79" fmla="*/ 65 h 143"/>
                  <a:gd name="T80" fmla="*/ 39 w 172"/>
                  <a:gd name="T81" fmla="*/ 74 h 143"/>
                  <a:gd name="T82" fmla="*/ 39 w 172"/>
                  <a:gd name="T83" fmla="*/ 81 h 143"/>
                  <a:gd name="T84" fmla="*/ 41 w 172"/>
                  <a:gd name="T85" fmla="*/ 84 h 143"/>
                  <a:gd name="T86" fmla="*/ 43 w 172"/>
                  <a:gd name="T87" fmla="*/ 90 h 143"/>
                  <a:gd name="T88" fmla="*/ 48 w 172"/>
                  <a:gd name="T89" fmla="*/ 95 h 143"/>
                  <a:gd name="T90" fmla="*/ 50 w 172"/>
                  <a:gd name="T91" fmla="*/ 90 h 143"/>
                  <a:gd name="T92" fmla="*/ 53 w 172"/>
                  <a:gd name="T93" fmla="*/ 93 h 143"/>
                  <a:gd name="T94" fmla="*/ 58 w 172"/>
                  <a:gd name="T95" fmla="*/ 92 h 143"/>
                  <a:gd name="T96" fmla="*/ 64 w 172"/>
                  <a:gd name="T97" fmla="*/ 99 h 143"/>
                  <a:gd name="T98" fmla="*/ 68 w 172"/>
                  <a:gd name="T99" fmla="*/ 105 h 143"/>
                  <a:gd name="T100" fmla="*/ 71 w 172"/>
                  <a:gd name="T101" fmla="*/ 113 h 143"/>
                  <a:gd name="T102" fmla="*/ 84 w 172"/>
                  <a:gd name="T103" fmla="*/ 119 h 143"/>
                  <a:gd name="T104" fmla="*/ 92 w 172"/>
                  <a:gd name="T105" fmla="*/ 124 h 143"/>
                  <a:gd name="T106" fmla="*/ 101 w 172"/>
                  <a:gd name="T107" fmla="*/ 126 h 143"/>
                  <a:gd name="T108" fmla="*/ 108 w 172"/>
                  <a:gd name="T109" fmla="*/ 127 h 143"/>
                  <a:gd name="T110" fmla="*/ 113 w 172"/>
                  <a:gd name="T111" fmla="*/ 123 h 143"/>
                  <a:gd name="T112" fmla="*/ 122 w 172"/>
                  <a:gd name="T113" fmla="*/ 128 h 143"/>
                  <a:gd name="T114" fmla="*/ 124 w 172"/>
                  <a:gd name="T115" fmla="*/ 135 h 143"/>
                  <a:gd name="T116" fmla="*/ 131 w 172"/>
                  <a:gd name="T117" fmla="*/ 139 h 143"/>
                  <a:gd name="T118" fmla="*/ 139 w 172"/>
                  <a:gd name="T119" fmla="*/ 140 h 143"/>
                  <a:gd name="T120" fmla="*/ 152 w 172"/>
                  <a:gd name="T121" fmla="*/ 142 h 143"/>
                  <a:gd name="T122" fmla="*/ 156 w 172"/>
                  <a:gd name="T123" fmla="*/ 142 h 143"/>
                  <a:gd name="T124" fmla="*/ 164 w 172"/>
                  <a:gd name="T125" fmla="*/ 13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 h="143">
                    <a:moveTo>
                      <a:pt x="107" y="131"/>
                    </a:moveTo>
                    <a:cubicBezTo>
                      <a:pt x="107" y="129"/>
                      <a:pt x="107" y="129"/>
                      <a:pt x="107" y="129"/>
                    </a:cubicBezTo>
                    <a:cubicBezTo>
                      <a:pt x="111" y="126"/>
                      <a:pt x="111" y="126"/>
                      <a:pt x="111" y="126"/>
                    </a:cubicBezTo>
                    <a:cubicBezTo>
                      <a:pt x="115" y="125"/>
                      <a:pt x="115" y="125"/>
                      <a:pt x="115" y="125"/>
                    </a:cubicBezTo>
                    <a:cubicBezTo>
                      <a:pt x="116" y="127"/>
                      <a:pt x="116" y="127"/>
                      <a:pt x="116" y="127"/>
                    </a:cubicBezTo>
                    <a:cubicBezTo>
                      <a:pt x="112" y="129"/>
                      <a:pt x="112" y="129"/>
                      <a:pt x="112" y="129"/>
                    </a:cubicBezTo>
                    <a:cubicBezTo>
                      <a:pt x="110" y="129"/>
                      <a:pt x="110" y="129"/>
                      <a:pt x="110" y="129"/>
                    </a:cubicBezTo>
                    <a:lnTo>
                      <a:pt x="107" y="131"/>
                    </a:lnTo>
                    <a:close/>
                    <a:moveTo>
                      <a:pt x="172" y="128"/>
                    </a:moveTo>
                    <a:cubicBezTo>
                      <a:pt x="172" y="122"/>
                      <a:pt x="172" y="122"/>
                      <a:pt x="172" y="122"/>
                    </a:cubicBezTo>
                    <a:cubicBezTo>
                      <a:pt x="169" y="122"/>
                      <a:pt x="169" y="122"/>
                      <a:pt x="169" y="122"/>
                    </a:cubicBezTo>
                    <a:cubicBezTo>
                      <a:pt x="167" y="121"/>
                      <a:pt x="167" y="121"/>
                      <a:pt x="167" y="121"/>
                    </a:cubicBezTo>
                    <a:cubicBezTo>
                      <a:pt x="165" y="112"/>
                      <a:pt x="165" y="112"/>
                      <a:pt x="165" y="112"/>
                    </a:cubicBezTo>
                    <a:cubicBezTo>
                      <a:pt x="159" y="109"/>
                      <a:pt x="159" y="109"/>
                      <a:pt x="159" y="109"/>
                    </a:cubicBezTo>
                    <a:cubicBezTo>
                      <a:pt x="150" y="96"/>
                      <a:pt x="150" y="96"/>
                      <a:pt x="150" y="96"/>
                    </a:cubicBezTo>
                    <a:cubicBezTo>
                      <a:pt x="149" y="92"/>
                      <a:pt x="149" y="92"/>
                      <a:pt x="149" y="92"/>
                    </a:cubicBezTo>
                    <a:cubicBezTo>
                      <a:pt x="154" y="87"/>
                      <a:pt x="154" y="87"/>
                      <a:pt x="154" y="87"/>
                    </a:cubicBezTo>
                    <a:cubicBezTo>
                      <a:pt x="154" y="81"/>
                      <a:pt x="154" y="81"/>
                      <a:pt x="154" y="81"/>
                    </a:cubicBezTo>
                    <a:cubicBezTo>
                      <a:pt x="147" y="79"/>
                      <a:pt x="147" y="79"/>
                      <a:pt x="147" y="79"/>
                    </a:cubicBezTo>
                    <a:cubicBezTo>
                      <a:pt x="145" y="75"/>
                      <a:pt x="145" y="75"/>
                      <a:pt x="145" y="75"/>
                    </a:cubicBezTo>
                    <a:cubicBezTo>
                      <a:pt x="145" y="71"/>
                      <a:pt x="145" y="71"/>
                      <a:pt x="145" y="71"/>
                    </a:cubicBezTo>
                    <a:cubicBezTo>
                      <a:pt x="142" y="64"/>
                      <a:pt x="142" y="64"/>
                      <a:pt x="142" y="64"/>
                    </a:cubicBezTo>
                    <a:cubicBezTo>
                      <a:pt x="144" y="59"/>
                      <a:pt x="144" y="59"/>
                      <a:pt x="144" y="59"/>
                    </a:cubicBezTo>
                    <a:cubicBezTo>
                      <a:pt x="144" y="59"/>
                      <a:pt x="141" y="56"/>
                      <a:pt x="141" y="55"/>
                    </a:cubicBezTo>
                    <a:cubicBezTo>
                      <a:pt x="141" y="53"/>
                      <a:pt x="142" y="49"/>
                      <a:pt x="142" y="49"/>
                    </a:cubicBezTo>
                    <a:cubicBezTo>
                      <a:pt x="145" y="45"/>
                      <a:pt x="145" y="45"/>
                      <a:pt x="145" y="45"/>
                    </a:cubicBezTo>
                    <a:cubicBezTo>
                      <a:pt x="145" y="40"/>
                      <a:pt x="145" y="40"/>
                      <a:pt x="145" y="40"/>
                    </a:cubicBezTo>
                    <a:cubicBezTo>
                      <a:pt x="143" y="35"/>
                      <a:pt x="143" y="35"/>
                      <a:pt x="143" y="35"/>
                    </a:cubicBezTo>
                    <a:cubicBezTo>
                      <a:pt x="143" y="31"/>
                      <a:pt x="143" y="31"/>
                      <a:pt x="143" y="31"/>
                    </a:cubicBezTo>
                    <a:cubicBezTo>
                      <a:pt x="140" y="30"/>
                      <a:pt x="140" y="30"/>
                      <a:pt x="140" y="30"/>
                    </a:cubicBezTo>
                    <a:cubicBezTo>
                      <a:pt x="135" y="30"/>
                      <a:pt x="135" y="30"/>
                      <a:pt x="135" y="30"/>
                    </a:cubicBezTo>
                    <a:cubicBezTo>
                      <a:pt x="133" y="27"/>
                      <a:pt x="133" y="27"/>
                      <a:pt x="133" y="27"/>
                    </a:cubicBezTo>
                    <a:cubicBezTo>
                      <a:pt x="127" y="24"/>
                      <a:pt x="127" y="24"/>
                      <a:pt x="127" y="24"/>
                    </a:cubicBezTo>
                    <a:cubicBezTo>
                      <a:pt x="123" y="20"/>
                      <a:pt x="123" y="20"/>
                      <a:pt x="123" y="20"/>
                    </a:cubicBezTo>
                    <a:cubicBezTo>
                      <a:pt x="117" y="20"/>
                      <a:pt x="117" y="20"/>
                      <a:pt x="117" y="20"/>
                    </a:cubicBezTo>
                    <a:cubicBezTo>
                      <a:pt x="108" y="17"/>
                      <a:pt x="108" y="17"/>
                      <a:pt x="108" y="17"/>
                    </a:cubicBezTo>
                    <a:cubicBezTo>
                      <a:pt x="106" y="15"/>
                      <a:pt x="106" y="15"/>
                      <a:pt x="106" y="15"/>
                    </a:cubicBezTo>
                    <a:cubicBezTo>
                      <a:pt x="100" y="13"/>
                      <a:pt x="100" y="13"/>
                      <a:pt x="100" y="13"/>
                    </a:cubicBezTo>
                    <a:cubicBezTo>
                      <a:pt x="98" y="15"/>
                      <a:pt x="98" y="15"/>
                      <a:pt x="98" y="15"/>
                    </a:cubicBezTo>
                    <a:cubicBezTo>
                      <a:pt x="95" y="15"/>
                      <a:pt x="95" y="15"/>
                      <a:pt x="95" y="15"/>
                    </a:cubicBezTo>
                    <a:cubicBezTo>
                      <a:pt x="90" y="16"/>
                      <a:pt x="90" y="16"/>
                      <a:pt x="90" y="16"/>
                    </a:cubicBezTo>
                    <a:cubicBezTo>
                      <a:pt x="88" y="21"/>
                      <a:pt x="88" y="21"/>
                      <a:pt x="88" y="21"/>
                    </a:cubicBezTo>
                    <a:cubicBezTo>
                      <a:pt x="86" y="22"/>
                      <a:pt x="86" y="22"/>
                      <a:pt x="86" y="22"/>
                    </a:cubicBezTo>
                    <a:cubicBezTo>
                      <a:pt x="82" y="22"/>
                      <a:pt x="82" y="22"/>
                      <a:pt x="82" y="22"/>
                    </a:cubicBezTo>
                    <a:cubicBezTo>
                      <a:pt x="83" y="27"/>
                      <a:pt x="83" y="27"/>
                      <a:pt x="83" y="27"/>
                    </a:cubicBezTo>
                    <a:cubicBezTo>
                      <a:pt x="71" y="29"/>
                      <a:pt x="71" y="29"/>
                      <a:pt x="71" y="29"/>
                    </a:cubicBezTo>
                    <a:cubicBezTo>
                      <a:pt x="63" y="29"/>
                      <a:pt x="63" y="29"/>
                      <a:pt x="63" y="29"/>
                    </a:cubicBezTo>
                    <a:cubicBezTo>
                      <a:pt x="55" y="26"/>
                      <a:pt x="55" y="26"/>
                      <a:pt x="55" y="26"/>
                    </a:cubicBezTo>
                    <a:cubicBezTo>
                      <a:pt x="52" y="22"/>
                      <a:pt x="52" y="22"/>
                      <a:pt x="52" y="22"/>
                    </a:cubicBezTo>
                    <a:cubicBezTo>
                      <a:pt x="45" y="21"/>
                      <a:pt x="45" y="21"/>
                      <a:pt x="45" y="21"/>
                    </a:cubicBezTo>
                    <a:cubicBezTo>
                      <a:pt x="42" y="20"/>
                      <a:pt x="42" y="20"/>
                      <a:pt x="42" y="20"/>
                    </a:cubicBezTo>
                    <a:cubicBezTo>
                      <a:pt x="38" y="11"/>
                      <a:pt x="38" y="11"/>
                      <a:pt x="38" y="11"/>
                    </a:cubicBezTo>
                    <a:cubicBezTo>
                      <a:pt x="35" y="11"/>
                      <a:pt x="35" y="11"/>
                      <a:pt x="35" y="11"/>
                    </a:cubicBezTo>
                    <a:cubicBezTo>
                      <a:pt x="34" y="9"/>
                      <a:pt x="34" y="9"/>
                      <a:pt x="34" y="9"/>
                    </a:cubicBezTo>
                    <a:cubicBezTo>
                      <a:pt x="35" y="6"/>
                      <a:pt x="35" y="6"/>
                      <a:pt x="35" y="6"/>
                    </a:cubicBezTo>
                    <a:cubicBezTo>
                      <a:pt x="32" y="4"/>
                      <a:pt x="32" y="4"/>
                      <a:pt x="32" y="4"/>
                    </a:cubicBezTo>
                    <a:cubicBezTo>
                      <a:pt x="33" y="2"/>
                      <a:pt x="33" y="2"/>
                      <a:pt x="33" y="2"/>
                    </a:cubicBezTo>
                    <a:cubicBezTo>
                      <a:pt x="32" y="0"/>
                      <a:pt x="32" y="0"/>
                      <a:pt x="32" y="0"/>
                    </a:cubicBezTo>
                    <a:cubicBezTo>
                      <a:pt x="30" y="0"/>
                      <a:pt x="30" y="0"/>
                      <a:pt x="30" y="0"/>
                    </a:cubicBezTo>
                    <a:cubicBezTo>
                      <a:pt x="25" y="5"/>
                      <a:pt x="25" y="5"/>
                      <a:pt x="25" y="5"/>
                    </a:cubicBezTo>
                    <a:cubicBezTo>
                      <a:pt x="20" y="8"/>
                      <a:pt x="20" y="8"/>
                      <a:pt x="20" y="8"/>
                    </a:cubicBezTo>
                    <a:cubicBezTo>
                      <a:pt x="17" y="8"/>
                      <a:pt x="17" y="8"/>
                      <a:pt x="17" y="8"/>
                    </a:cubicBezTo>
                    <a:cubicBezTo>
                      <a:pt x="13" y="7"/>
                      <a:pt x="13" y="7"/>
                      <a:pt x="13" y="7"/>
                    </a:cubicBezTo>
                    <a:cubicBezTo>
                      <a:pt x="8" y="3"/>
                      <a:pt x="8" y="3"/>
                      <a:pt x="8" y="3"/>
                    </a:cubicBezTo>
                    <a:cubicBezTo>
                      <a:pt x="5" y="0"/>
                      <a:pt x="5" y="0"/>
                      <a:pt x="5" y="0"/>
                    </a:cubicBezTo>
                    <a:cubicBezTo>
                      <a:pt x="3" y="1"/>
                      <a:pt x="3" y="1"/>
                      <a:pt x="3" y="1"/>
                    </a:cubicBezTo>
                    <a:cubicBezTo>
                      <a:pt x="0" y="3"/>
                      <a:pt x="0" y="3"/>
                      <a:pt x="0" y="3"/>
                    </a:cubicBezTo>
                    <a:cubicBezTo>
                      <a:pt x="2" y="10"/>
                      <a:pt x="2" y="10"/>
                      <a:pt x="2" y="10"/>
                    </a:cubicBezTo>
                    <a:cubicBezTo>
                      <a:pt x="3" y="17"/>
                      <a:pt x="3" y="17"/>
                      <a:pt x="3" y="17"/>
                    </a:cubicBezTo>
                    <a:cubicBezTo>
                      <a:pt x="8" y="23"/>
                      <a:pt x="8" y="23"/>
                      <a:pt x="8" y="23"/>
                    </a:cubicBezTo>
                    <a:cubicBezTo>
                      <a:pt x="12" y="30"/>
                      <a:pt x="12" y="30"/>
                      <a:pt x="12" y="30"/>
                    </a:cubicBezTo>
                    <a:cubicBezTo>
                      <a:pt x="14" y="35"/>
                      <a:pt x="14" y="35"/>
                      <a:pt x="14" y="35"/>
                    </a:cubicBezTo>
                    <a:cubicBezTo>
                      <a:pt x="18" y="36"/>
                      <a:pt x="18" y="36"/>
                      <a:pt x="18" y="36"/>
                    </a:cubicBezTo>
                    <a:cubicBezTo>
                      <a:pt x="21" y="37"/>
                      <a:pt x="21" y="37"/>
                      <a:pt x="21" y="37"/>
                    </a:cubicBezTo>
                    <a:cubicBezTo>
                      <a:pt x="20" y="40"/>
                      <a:pt x="20" y="40"/>
                      <a:pt x="20" y="40"/>
                    </a:cubicBezTo>
                    <a:cubicBezTo>
                      <a:pt x="21" y="43"/>
                      <a:pt x="21" y="43"/>
                      <a:pt x="21" y="43"/>
                    </a:cubicBezTo>
                    <a:cubicBezTo>
                      <a:pt x="19" y="46"/>
                      <a:pt x="19" y="46"/>
                      <a:pt x="19" y="46"/>
                    </a:cubicBezTo>
                    <a:cubicBezTo>
                      <a:pt x="18" y="54"/>
                      <a:pt x="18" y="54"/>
                      <a:pt x="18" y="54"/>
                    </a:cubicBezTo>
                    <a:cubicBezTo>
                      <a:pt x="19" y="59"/>
                      <a:pt x="19" y="59"/>
                      <a:pt x="19" y="59"/>
                    </a:cubicBezTo>
                    <a:cubicBezTo>
                      <a:pt x="24" y="65"/>
                      <a:pt x="24" y="65"/>
                      <a:pt x="24" y="65"/>
                    </a:cubicBezTo>
                    <a:cubicBezTo>
                      <a:pt x="27" y="66"/>
                      <a:pt x="27" y="66"/>
                      <a:pt x="27" y="66"/>
                    </a:cubicBezTo>
                    <a:cubicBezTo>
                      <a:pt x="39" y="74"/>
                      <a:pt x="39" y="74"/>
                      <a:pt x="39" y="74"/>
                    </a:cubicBezTo>
                    <a:cubicBezTo>
                      <a:pt x="40" y="79"/>
                      <a:pt x="40" y="79"/>
                      <a:pt x="40" y="79"/>
                    </a:cubicBezTo>
                    <a:cubicBezTo>
                      <a:pt x="39" y="81"/>
                      <a:pt x="39" y="81"/>
                      <a:pt x="39" y="81"/>
                    </a:cubicBezTo>
                    <a:cubicBezTo>
                      <a:pt x="40" y="85"/>
                      <a:pt x="40" y="85"/>
                      <a:pt x="40" y="85"/>
                    </a:cubicBezTo>
                    <a:cubicBezTo>
                      <a:pt x="41" y="84"/>
                      <a:pt x="41" y="84"/>
                      <a:pt x="41" y="84"/>
                    </a:cubicBezTo>
                    <a:cubicBezTo>
                      <a:pt x="42" y="86"/>
                      <a:pt x="42" y="86"/>
                      <a:pt x="42" y="86"/>
                    </a:cubicBezTo>
                    <a:cubicBezTo>
                      <a:pt x="43" y="90"/>
                      <a:pt x="43" y="90"/>
                      <a:pt x="43" y="90"/>
                    </a:cubicBezTo>
                    <a:cubicBezTo>
                      <a:pt x="46" y="92"/>
                      <a:pt x="46" y="92"/>
                      <a:pt x="46" y="92"/>
                    </a:cubicBezTo>
                    <a:cubicBezTo>
                      <a:pt x="48" y="95"/>
                      <a:pt x="48" y="95"/>
                      <a:pt x="48" y="95"/>
                    </a:cubicBezTo>
                    <a:cubicBezTo>
                      <a:pt x="51" y="94"/>
                      <a:pt x="51" y="94"/>
                      <a:pt x="51" y="94"/>
                    </a:cubicBezTo>
                    <a:cubicBezTo>
                      <a:pt x="50" y="90"/>
                      <a:pt x="50" y="90"/>
                      <a:pt x="50" y="90"/>
                    </a:cubicBezTo>
                    <a:cubicBezTo>
                      <a:pt x="51" y="90"/>
                      <a:pt x="51" y="90"/>
                      <a:pt x="51" y="90"/>
                    </a:cubicBezTo>
                    <a:cubicBezTo>
                      <a:pt x="53" y="93"/>
                      <a:pt x="53" y="93"/>
                      <a:pt x="53" y="93"/>
                    </a:cubicBezTo>
                    <a:cubicBezTo>
                      <a:pt x="56" y="94"/>
                      <a:pt x="56" y="94"/>
                      <a:pt x="56" y="94"/>
                    </a:cubicBezTo>
                    <a:cubicBezTo>
                      <a:pt x="58" y="92"/>
                      <a:pt x="58" y="92"/>
                      <a:pt x="58" y="92"/>
                    </a:cubicBezTo>
                    <a:cubicBezTo>
                      <a:pt x="60" y="92"/>
                      <a:pt x="60" y="92"/>
                      <a:pt x="60" y="92"/>
                    </a:cubicBezTo>
                    <a:cubicBezTo>
                      <a:pt x="64" y="99"/>
                      <a:pt x="64" y="99"/>
                      <a:pt x="64" y="99"/>
                    </a:cubicBezTo>
                    <a:cubicBezTo>
                      <a:pt x="66" y="100"/>
                      <a:pt x="66" y="100"/>
                      <a:pt x="66" y="100"/>
                    </a:cubicBezTo>
                    <a:cubicBezTo>
                      <a:pt x="68" y="105"/>
                      <a:pt x="68" y="105"/>
                      <a:pt x="68" y="105"/>
                    </a:cubicBezTo>
                    <a:cubicBezTo>
                      <a:pt x="70" y="108"/>
                      <a:pt x="70" y="108"/>
                      <a:pt x="70" y="108"/>
                    </a:cubicBezTo>
                    <a:cubicBezTo>
                      <a:pt x="71" y="113"/>
                      <a:pt x="71" y="113"/>
                      <a:pt x="71" y="113"/>
                    </a:cubicBezTo>
                    <a:cubicBezTo>
                      <a:pt x="76" y="117"/>
                      <a:pt x="76" y="117"/>
                      <a:pt x="76" y="117"/>
                    </a:cubicBezTo>
                    <a:cubicBezTo>
                      <a:pt x="84" y="119"/>
                      <a:pt x="84" y="119"/>
                      <a:pt x="84" y="119"/>
                    </a:cubicBezTo>
                    <a:cubicBezTo>
                      <a:pt x="84" y="122"/>
                      <a:pt x="84" y="122"/>
                      <a:pt x="84" y="122"/>
                    </a:cubicBezTo>
                    <a:cubicBezTo>
                      <a:pt x="92" y="124"/>
                      <a:pt x="92" y="124"/>
                      <a:pt x="92" y="124"/>
                    </a:cubicBezTo>
                    <a:cubicBezTo>
                      <a:pt x="94" y="126"/>
                      <a:pt x="94" y="126"/>
                      <a:pt x="94" y="126"/>
                    </a:cubicBezTo>
                    <a:cubicBezTo>
                      <a:pt x="101" y="126"/>
                      <a:pt x="101" y="126"/>
                      <a:pt x="101" y="126"/>
                    </a:cubicBezTo>
                    <a:cubicBezTo>
                      <a:pt x="104" y="129"/>
                      <a:pt x="104" y="129"/>
                      <a:pt x="104" y="129"/>
                    </a:cubicBezTo>
                    <a:cubicBezTo>
                      <a:pt x="108" y="127"/>
                      <a:pt x="108" y="127"/>
                      <a:pt x="108" y="127"/>
                    </a:cubicBezTo>
                    <a:cubicBezTo>
                      <a:pt x="109" y="125"/>
                      <a:pt x="109" y="125"/>
                      <a:pt x="109" y="125"/>
                    </a:cubicBezTo>
                    <a:cubicBezTo>
                      <a:pt x="113" y="123"/>
                      <a:pt x="113" y="123"/>
                      <a:pt x="113" y="123"/>
                    </a:cubicBezTo>
                    <a:cubicBezTo>
                      <a:pt x="118" y="123"/>
                      <a:pt x="118" y="123"/>
                      <a:pt x="118" y="123"/>
                    </a:cubicBezTo>
                    <a:cubicBezTo>
                      <a:pt x="122" y="128"/>
                      <a:pt x="122" y="128"/>
                      <a:pt x="122" y="128"/>
                    </a:cubicBezTo>
                    <a:cubicBezTo>
                      <a:pt x="124" y="132"/>
                      <a:pt x="124" y="132"/>
                      <a:pt x="124" y="132"/>
                    </a:cubicBezTo>
                    <a:cubicBezTo>
                      <a:pt x="124" y="135"/>
                      <a:pt x="124" y="135"/>
                      <a:pt x="124" y="135"/>
                    </a:cubicBezTo>
                    <a:cubicBezTo>
                      <a:pt x="127" y="138"/>
                      <a:pt x="127" y="138"/>
                      <a:pt x="127" y="138"/>
                    </a:cubicBezTo>
                    <a:cubicBezTo>
                      <a:pt x="131" y="139"/>
                      <a:pt x="131" y="139"/>
                      <a:pt x="131" y="139"/>
                    </a:cubicBezTo>
                    <a:cubicBezTo>
                      <a:pt x="132" y="140"/>
                      <a:pt x="132" y="140"/>
                      <a:pt x="132" y="140"/>
                    </a:cubicBezTo>
                    <a:cubicBezTo>
                      <a:pt x="139" y="140"/>
                      <a:pt x="139" y="140"/>
                      <a:pt x="139" y="140"/>
                    </a:cubicBezTo>
                    <a:cubicBezTo>
                      <a:pt x="143" y="141"/>
                      <a:pt x="143" y="141"/>
                      <a:pt x="143" y="141"/>
                    </a:cubicBezTo>
                    <a:cubicBezTo>
                      <a:pt x="152" y="142"/>
                      <a:pt x="152" y="142"/>
                      <a:pt x="152" y="142"/>
                    </a:cubicBezTo>
                    <a:cubicBezTo>
                      <a:pt x="154" y="141"/>
                      <a:pt x="154" y="141"/>
                      <a:pt x="154" y="141"/>
                    </a:cubicBezTo>
                    <a:cubicBezTo>
                      <a:pt x="156" y="142"/>
                      <a:pt x="156" y="142"/>
                      <a:pt x="156" y="142"/>
                    </a:cubicBezTo>
                    <a:cubicBezTo>
                      <a:pt x="162" y="143"/>
                      <a:pt x="162" y="143"/>
                      <a:pt x="162" y="143"/>
                    </a:cubicBezTo>
                    <a:cubicBezTo>
                      <a:pt x="164" y="130"/>
                      <a:pt x="164" y="130"/>
                      <a:pt x="164" y="130"/>
                    </a:cubicBezTo>
                    <a:lnTo>
                      <a:pt x="172" y="1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8" name="Freeform 156"/>
              <p:cNvSpPr>
                <a:spLocks/>
              </p:cNvSpPr>
              <p:nvPr/>
            </p:nvSpPr>
            <p:spPr bwMode="auto">
              <a:xfrm>
                <a:off x="5074457" y="1853022"/>
                <a:ext cx="61664" cy="53159"/>
              </a:xfrm>
              <a:custGeom>
                <a:avLst/>
                <a:gdLst>
                  <a:gd name="T0" fmla="*/ 50 w 58"/>
                  <a:gd name="T1" fmla="*/ 34 h 50"/>
                  <a:gd name="T2" fmla="*/ 40 w 58"/>
                  <a:gd name="T3" fmla="*/ 28 h 50"/>
                  <a:gd name="T4" fmla="*/ 42 w 58"/>
                  <a:gd name="T5" fmla="*/ 20 h 50"/>
                  <a:gd name="T6" fmla="*/ 34 w 58"/>
                  <a:gd name="T7" fmla="*/ 16 h 50"/>
                  <a:gd name="T8" fmla="*/ 34 w 58"/>
                  <a:gd name="T9" fmla="*/ 10 h 50"/>
                  <a:gd name="T10" fmla="*/ 30 w 58"/>
                  <a:gd name="T11" fmla="*/ 6 h 50"/>
                  <a:gd name="T12" fmla="*/ 28 w 58"/>
                  <a:gd name="T13" fmla="*/ 0 h 50"/>
                  <a:gd name="T14" fmla="*/ 24 w 58"/>
                  <a:gd name="T15" fmla="*/ 2 h 50"/>
                  <a:gd name="T16" fmla="*/ 10 w 58"/>
                  <a:gd name="T17" fmla="*/ 2 h 50"/>
                  <a:gd name="T18" fmla="*/ 4 w 58"/>
                  <a:gd name="T19" fmla="*/ 4 h 50"/>
                  <a:gd name="T20" fmla="*/ 0 w 58"/>
                  <a:gd name="T21" fmla="*/ 4 h 50"/>
                  <a:gd name="T22" fmla="*/ 2 w 58"/>
                  <a:gd name="T23" fmla="*/ 6 h 50"/>
                  <a:gd name="T24" fmla="*/ 4 w 58"/>
                  <a:gd name="T25" fmla="*/ 10 h 50"/>
                  <a:gd name="T26" fmla="*/ 6 w 58"/>
                  <a:gd name="T27" fmla="*/ 22 h 50"/>
                  <a:gd name="T28" fmla="*/ 12 w 58"/>
                  <a:gd name="T29" fmla="*/ 26 h 50"/>
                  <a:gd name="T30" fmla="*/ 22 w 58"/>
                  <a:gd name="T31" fmla="*/ 26 h 50"/>
                  <a:gd name="T32" fmla="*/ 24 w 58"/>
                  <a:gd name="T33" fmla="*/ 30 h 50"/>
                  <a:gd name="T34" fmla="*/ 28 w 58"/>
                  <a:gd name="T35" fmla="*/ 32 h 50"/>
                  <a:gd name="T36" fmla="*/ 28 w 58"/>
                  <a:gd name="T37" fmla="*/ 34 h 50"/>
                  <a:gd name="T38" fmla="*/ 34 w 58"/>
                  <a:gd name="T39" fmla="*/ 32 h 50"/>
                  <a:gd name="T40" fmla="*/ 38 w 58"/>
                  <a:gd name="T41" fmla="*/ 34 h 50"/>
                  <a:gd name="T42" fmla="*/ 44 w 58"/>
                  <a:gd name="T43" fmla="*/ 34 h 50"/>
                  <a:gd name="T44" fmla="*/ 46 w 58"/>
                  <a:gd name="T45" fmla="*/ 38 h 50"/>
                  <a:gd name="T46" fmla="*/ 48 w 58"/>
                  <a:gd name="T47" fmla="*/ 42 h 50"/>
                  <a:gd name="T48" fmla="*/ 50 w 58"/>
                  <a:gd name="T49" fmla="*/ 44 h 50"/>
                  <a:gd name="T50" fmla="*/ 52 w 58"/>
                  <a:gd name="T51" fmla="*/ 50 h 50"/>
                  <a:gd name="T52" fmla="*/ 58 w 58"/>
                  <a:gd name="T53" fmla="*/ 50 h 50"/>
                  <a:gd name="T54" fmla="*/ 56 w 58"/>
                  <a:gd name="T55" fmla="*/ 38 h 50"/>
                  <a:gd name="T56" fmla="*/ 50 w 58"/>
                  <a:gd name="T57"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50">
                    <a:moveTo>
                      <a:pt x="50" y="34"/>
                    </a:moveTo>
                    <a:lnTo>
                      <a:pt x="40" y="28"/>
                    </a:lnTo>
                    <a:lnTo>
                      <a:pt x="42" y="20"/>
                    </a:lnTo>
                    <a:lnTo>
                      <a:pt x="34" y="16"/>
                    </a:lnTo>
                    <a:lnTo>
                      <a:pt x="34" y="10"/>
                    </a:lnTo>
                    <a:lnTo>
                      <a:pt x="30" y="6"/>
                    </a:lnTo>
                    <a:lnTo>
                      <a:pt x="28" y="0"/>
                    </a:lnTo>
                    <a:lnTo>
                      <a:pt x="24" y="2"/>
                    </a:lnTo>
                    <a:lnTo>
                      <a:pt x="10" y="2"/>
                    </a:lnTo>
                    <a:lnTo>
                      <a:pt x="4" y="4"/>
                    </a:lnTo>
                    <a:lnTo>
                      <a:pt x="0" y="4"/>
                    </a:lnTo>
                    <a:lnTo>
                      <a:pt x="2" y="6"/>
                    </a:lnTo>
                    <a:lnTo>
                      <a:pt x="4" y="10"/>
                    </a:lnTo>
                    <a:lnTo>
                      <a:pt x="6" y="22"/>
                    </a:lnTo>
                    <a:lnTo>
                      <a:pt x="12" y="26"/>
                    </a:lnTo>
                    <a:lnTo>
                      <a:pt x="22" y="26"/>
                    </a:lnTo>
                    <a:lnTo>
                      <a:pt x="24" y="30"/>
                    </a:lnTo>
                    <a:lnTo>
                      <a:pt x="28" y="32"/>
                    </a:lnTo>
                    <a:lnTo>
                      <a:pt x="28" y="34"/>
                    </a:lnTo>
                    <a:lnTo>
                      <a:pt x="34" y="32"/>
                    </a:lnTo>
                    <a:lnTo>
                      <a:pt x="38" y="34"/>
                    </a:lnTo>
                    <a:lnTo>
                      <a:pt x="44" y="34"/>
                    </a:lnTo>
                    <a:lnTo>
                      <a:pt x="46" y="38"/>
                    </a:lnTo>
                    <a:lnTo>
                      <a:pt x="48" y="42"/>
                    </a:lnTo>
                    <a:lnTo>
                      <a:pt x="50" y="44"/>
                    </a:lnTo>
                    <a:lnTo>
                      <a:pt x="52" y="50"/>
                    </a:lnTo>
                    <a:lnTo>
                      <a:pt x="58" y="50"/>
                    </a:lnTo>
                    <a:lnTo>
                      <a:pt x="56" y="38"/>
                    </a:lnTo>
                    <a:lnTo>
                      <a:pt x="50"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09" name="Freeform 157"/>
              <p:cNvSpPr>
                <a:spLocks/>
              </p:cNvSpPr>
              <p:nvPr/>
            </p:nvSpPr>
            <p:spPr bwMode="auto">
              <a:xfrm>
                <a:off x="5010666" y="1808369"/>
                <a:ext cx="121203" cy="51033"/>
              </a:xfrm>
              <a:custGeom>
                <a:avLst/>
                <a:gdLst>
                  <a:gd name="T0" fmla="*/ 16 w 114"/>
                  <a:gd name="T1" fmla="*/ 12 h 48"/>
                  <a:gd name="T2" fmla="*/ 24 w 114"/>
                  <a:gd name="T3" fmla="*/ 16 h 48"/>
                  <a:gd name="T4" fmla="*/ 32 w 114"/>
                  <a:gd name="T5" fmla="*/ 30 h 48"/>
                  <a:gd name="T6" fmla="*/ 32 w 114"/>
                  <a:gd name="T7" fmla="*/ 40 h 48"/>
                  <a:gd name="T8" fmla="*/ 44 w 114"/>
                  <a:gd name="T9" fmla="*/ 40 h 48"/>
                  <a:gd name="T10" fmla="*/ 46 w 114"/>
                  <a:gd name="T11" fmla="*/ 38 h 48"/>
                  <a:gd name="T12" fmla="*/ 50 w 114"/>
                  <a:gd name="T13" fmla="*/ 38 h 48"/>
                  <a:gd name="T14" fmla="*/ 54 w 114"/>
                  <a:gd name="T15" fmla="*/ 42 h 48"/>
                  <a:gd name="T16" fmla="*/ 60 w 114"/>
                  <a:gd name="T17" fmla="*/ 46 h 48"/>
                  <a:gd name="T18" fmla="*/ 64 w 114"/>
                  <a:gd name="T19" fmla="*/ 46 h 48"/>
                  <a:gd name="T20" fmla="*/ 70 w 114"/>
                  <a:gd name="T21" fmla="*/ 44 h 48"/>
                  <a:gd name="T22" fmla="*/ 84 w 114"/>
                  <a:gd name="T23" fmla="*/ 44 h 48"/>
                  <a:gd name="T24" fmla="*/ 88 w 114"/>
                  <a:gd name="T25" fmla="*/ 42 h 48"/>
                  <a:gd name="T26" fmla="*/ 92 w 114"/>
                  <a:gd name="T27" fmla="*/ 40 h 48"/>
                  <a:gd name="T28" fmla="*/ 110 w 114"/>
                  <a:gd name="T29" fmla="*/ 48 h 48"/>
                  <a:gd name="T30" fmla="*/ 114 w 114"/>
                  <a:gd name="T31" fmla="*/ 44 h 48"/>
                  <a:gd name="T32" fmla="*/ 106 w 114"/>
                  <a:gd name="T33" fmla="*/ 38 h 48"/>
                  <a:gd name="T34" fmla="*/ 106 w 114"/>
                  <a:gd name="T35" fmla="*/ 32 h 48"/>
                  <a:gd name="T36" fmla="*/ 92 w 114"/>
                  <a:gd name="T37" fmla="*/ 24 h 48"/>
                  <a:gd name="T38" fmla="*/ 92 w 114"/>
                  <a:gd name="T39" fmla="*/ 20 h 48"/>
                  <a:gd name="T40" fmla="*/ 88 w 114"/>
                  <a:gd name="T41" fmla="*/ 18 h 48"/>
                  <a:gd name="T42" fmla="*/ 84 w 114"/>
                  <a:gd name="T43" fmla="*/ 16 h 48"/>
                  <a:gd name="T44" fmla="*/ 72 w 114"/>
                  <a:gd name="T45" fmla="*/ 16 h 48"/>
                  <a:gd name="T46" fmla="*/ 64 w 114"/>
                  <a:gd name="T47" fmla="*/ 18 h 48"/>
                  <a:gd name="T48" fmla="*/ 60 w 114"/>
                  <a:gd name="T49" fmla="*/ 14 h 48"/>
                  <a:gd name="T50" fmla="*/ 52 w 114"/>
                  <a:gd name="T51" fmla="*/ 12 h 48"/>
                  <a:gd name="T52" fmla="*/ 46 w 114"/>
                  <a:gd name="T53" fmla="*/ 8 h 48"/>
                  <a:gd name="T54" fmla="*/ 38 w 114"/>
                  <a:gd name="T55" fmla="*/ 6 h 48"/>
                  <a:gd name="T56" fmla="*/ 26 w 114"/>
                  <a:gd name="T57" fmla="*/ 6 h 48"/>
                  <a:gd name="T58" fmla="*/ 12 w 114"/>
                  <a:gd name="T59" fmla="*/ 0 h 48"/>
                  <a:gd name="T60" fmla="*/ 4 w 114"/>
                  <a:gd name="T61" fmla="*/ 0 h 48"/>
                  <a:gd name="T62" fmla="*/ 0 w 114"/>
                  <a:gd name="T63" fmla="*/ 0 h 48"/>
                  <a:gd name="T64" fmla="*/ 2 w 114"/>
                  <a:gd name="T65" fmla="*/ 4 h 48"/>
                  <a:gd name="T66" fmla="*/ 16 w 114"/>
                  <a:gd name="T6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48">
                    <a:moveTo>
                      <a:pt x="16" y="12"/>
                    </a:moveTo>
                    <a:lnTo>
                      <a:pt x="24" y="16"/>
                    </a:lnTo>
                    <a:lnTo>
                      <a:pt x="32" y="30"/>
                    </a:lnTo>
                    <a:lnTo>
                      <a:pt x="32" y="40"/>
                    </a:lnTo>
                    <a:lnTo>
                      <a:pt x="44" y="40"/>
                    </a:lnTo>
                    <a:lnTo>
                      <a:pt x="46" y="38"/>
                    </a:lnTo>
                    <a:lnTo>
                      <a:pt x="50" y="38"/>
                    </a:lnTo>
                    <a:lnTo>
                      <a:pt x="54" y="42"/>
                    </a:lnTo>
                    <a:lnTo>
                      <a:pt x="60" y="46"/>
                    </a:lnTo>
                    <a:lnTo>
                      <a:pt x="64" y="46"/>
                    </a:lnTo>
                    <a:lnTo>
                      <a:pt x="70" y="44"/>
                    </a:lnTo>
                    <a:lnTo>
                      <a:pt x="84" y="44"/>
                    </a:lnTo>
                    <a:lnTo>
                      <a:pt x="88" y="42"/>
                    </a:lnTo>
                    <a:lnTo>
                      <a:pt x="92" y="40"/>
                    </a:lnTo>
                    <a:lnTo>
                      <a:pt x="110" y="48"/>
                    </a:lnTo>
                    <a:lnTo>
                      <a:pt x="114" y="44"/>
                    </a:lnTo>
                    <a:lnTo>
                      <a:pt x="106" y="38"/>
                    </a:lnTo>
                    <a:lnTo>
                      <a:pt x="106" y="32"/>
                    </a:lnTo>
                    <a:lnTo>
                      <a:pt x="92" y="24"/>
                    </a:lnTo>
                    <a:lnTo>
                      <a:pt x="92" y="20"/>
                    </a:lnTo>
                    <a:lnTo>
                      <a:pt x="88" y="18"/>
                    </a:lnTo>
                    <a:lnTo>
                      <a:pt x="84" y="16"/>
                    </a:lnTo>
                    <a:lnTo>
                      <a:pt x="72" y="16"/>
                    </a:lnTo>
                    <a:lnTo>
                      <a:pt x="64" y="18"/>
                    </a:lnTo>
                    <a:lnTo>
                      <a:pt x="60" y="14"/>
                    </a:lnTo>
                    <a:lnTo>
                      <a:pt x="52" y="12"/>
                    </a:lnTo>
                    <a:lnTo>
                      <a:pt x="46" y="8"/>
                    </a:lnTo>
                    <a:lnTo>
                      <a:pt x="38" y="6"/>
                    </a:lnTo>
                    <a:lnTo>
                      <a:pt x="26" y="6"/>
                    </a:lnTo>
                    <a:lnTo>
                      <a:pt x="12" y="0"/>
                    </a:lnTo>
                    <a:lnTo>
                      <a:pt x="4" y="0"/>
                    </a:lnTo>
                    <a:lnTo>
                      <a:pt x="0" y="0"/>
                    </a:lnTo>
                    <a:lnTo>
                      <a:pt x="2" y="4"/>
                    </a:lnTo>
                    <a:lnTo>
                      <a:pt x="16"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0" name="Freeform 158"/>
              <p:cNvSpPr>
                <a:spLocks noEditPoints="1"/>
              </p:cNvSpPr>
              <p:nvPr/>
            </p:nvSpPr>
            <p:spPr bwMode="auto">
              <a:xfrm>
                <a:off x="5104226" y="1842390"/>
                <a:ext cx="93560" cy="70170"/>
              </a:xfrm>
              <a:custGeom>
                <a:avLst/>
                <a:gdLst>
                  <a:gd name="T0" fmla="*/ 18 w 88"/>
                  <a:gd name="T1" fmla="*/ 6 h 66"/>
                  <a:gd name="T2" fmla="*/ 18 w 88"/>
                  <a:gd name="T3" fmla="*/ 0 h 66"/>
                  <a:gd name="T4" fmla="*/ 26 w 88"/>
                  <a:gd name="T5" fmla="*/ 2 h 66"/>
                  <a:gd name="T6" fmla="*/ 36 w 88"/>
                  <a:gd name="T7" fmla="*/ 12 h 66"/>
                  <a:gd name="T8" fmla="*/ 42 w 88"/>
                  <a:gd name="T9" fmla="*/ 12 h 66"/>
                  <a:gd name="T10" fmla="*/ 46 w 88"/>
                  <a:gd name="T11" fmla="*/ 8 h 66"/>
                  <a:gd name="T12" fmla="*/ 50 w 88"/>
                  <a:gd name="T13" fmla="*/ 8 h 66"/>
                  <a:gd name="T14" fmla="*/ 52 w 88"/>
                  <a:gd name="T15" fmla="*/ 2 h 66"/>
                  <a:gd name="T16" fmla="*/ 62 w 88"/>
                  <a:gd name="T17" fmla="*/ 10 h 66"/>
                  <a:gd name="T18" fmla="*/ 66 w 88"/>
                  <a:gd name="T19" fmla="*/ 18 h 66"/>
                  <a:gd name="T20" fmla="*/ 72 w 88"/>
                  <a:gd name="T21" fmla="*/ 22 h 66"/>
                  <a:gd name="T22" fmla="*/ 74 w 88"/>
                  <a:gd name="T23" fmla="*/ 24 h 66"/>
                  <a:gd name="T24" fmla="*/ 84 w 88"/>
                  <a:gd name="T25" fmla="*/ 26 h 66"/>
                  <a:gd name="T26" fmla="*/ 88 w 88"/>
                  <a:gd name="T27" fmla="*/ 30 h 66"/>
                  <a:gd name="T28" fmla="*/ 76 w 88"/>
                  <a:gd name="T29" fmla="*/ 30 h 66"/>
                  <a:gd name="T30" fmla="*/ 74 w 88"/>
                  <a:gd name="T31" fmla="*/ 32 h 66"/>
                  <a:gd name="T32" fmla="*/ 72 w 88"/>
                  <a:gd name="T33" fmla="*/ 40 h 66"/>
                  <a:gd name="T34" fmla="*/ 72 w 88"/>
                  <a:gd name="T35" fmla="*/ 54 h 66"/>
                  <a:gd name="T36" fmla="*/ 68 w 88"/>
                  <a:gd name="T37" fmla="*/ 56 h 66"/>
                  <a:gd name="T38" fmla="*/ 66 w 88"/>
                  <a:gd name="T39" fmla="*/ 66 h 66"/>
                  <a:gd name="T40" fmla="*/ 60 w 88"/>
                  <a:gd name="T41" fmla="*/ 66 h 66"/>
                  <a:gd name="T42" fmla="*/ 58 w 88"/>
                  <a:gd name="T43" fmla="*/ 62 h 66"/>
                  <a:gd name="T44" fmla="*/ 60 w 88"/>
                  <a:gd name="T45" fmla="*/ 56 h 66"/>
                  <a:gd name="T46" fmla="*/ 54 w 88"/>
                  <a:gd name="T47" fmla="*/ 52 h 66"/>
                  <a:gd name="T48" fmla="*/ 56 w 88"/>
                  <a:gd name="T49" fmla="*/ 48 h 66"/>
                  <a:gd name="T50" fmla="*/ 54 w 88"/>
                  <a:gd name="T51" fmla="*/ 44 h 66"/>
                  <a:gd name="T52" fmla="*/ 50 w 88"/>
                  <a:gd name="T53" fmla="*/ 44 h 66"/>
                  <a:gd name="T54" fmla="*/ 40 w 88"/>
                  <a:gd name="T55" fmla="*/ 54 h 66"/>
                  <a:gd name="T56" fmla="*/ 30 w 88"/>
                  <a:gd name="T57" fmla="*/ 60 h 66"/>
                  <a:gd name="T58" fmla="*/ 28 w 88"/>
                  <a:gd name="T59" fmla="*/ 48 h 66"/>
                  <a:gd name="T60" fmla="*/ 22 w 88"/>
                  <a:gd name="T61" fmla="*/ 44 h 66"/>
                  <a:gd name="T62" fmla="*/ 12 w 88"/>
                  <a:gd name="T63" fmla="*/ 38 h 66"/>
                  <a:gd name="T64" fmla="*/ 14 w 88"/>
                  <a:gd name="T65" fmla="*/ 30 h 66"/>
                  <a:gd name="T66" fmla="*/ 6 w 88"/>
                  <a:gd name="T67" fmla="*/ 26 h 66"/>
                  <a:gd name="T68" fmla="*/ 6 w 88"/>
                  <a:gd name="T69" fmla="*/ 20 h 66"/>
                  <a:gd name="T70" fmla="*/ 2 w 88"/>
                  <a:gd name="T71" fmla="*/ 16 h 66"/>
                  <a:gd name="T72" fmla="*/ 0 w 88"/>
                  <a:gd name="T73" fmla="*/ 10 h 66"/>
                  <a:gd name="T74" fmla="*/ 4 w 88"/>
                  <a:gd name="T75" fmla="*/ 8 h 66"/>
                  <a:gd name="T76" fmla="*/ 22 w 88"/>
                  <a:gd name="T77" fmla="*/ 16 h 66"/>
                  <a:gd name="T78" fmla="*/ 26 w 88"/>
                  <a:gd name="T79" fmla="*/ 12 h 66"/>
                  <a:gd name="T80" fmla="*/ 18 w 88"/>
                  <a:gd name="T81" fmla="*/ 6 h 66"/>
                  <a:gd name="T82" fmla="*/ 20 w 88"/>
                  <a:gd name="T83" fmla="*/ 52 h 66"/>
                  <a:gd name="T84" fmla="*/ 18 w 88"/>
                  <a:gd name="T85" fmla="*/ 48 h 66"/>
                  <a:gd name="T86" fmla="*/ 16 w 88"/>
                  <a:gd name="T87" fmla="*/ 44 h 66"/>
                  <a:gd name="T88" fmla="*/ 10 w 88"/>
                  <a:gd name="T89" fmla="*/ 44 h 66"/>
                  <a:gd name="T90" fmla="*/ 6 w 88"/>
                  <a:gd name="T91" fmla="*/ 42 h 66"/>
                  <a:gd name="T92" fmla="*/ 0 w 88"/>
                  <a:gd name="T93" fmla="*/ 44 h 66"/>
                  <a:gd name="T94" fmla="*/ 6 w 88"/>
                  <a:gd name="T95" fmla="*/ 50 h 66"/>
                  <a:gd name="T96" fmla="*/ 16 w 88"/>
                  <a:gd name="T97" fmla="*/ 58 h 66"/>
                  <a:gd name="T98" fmla="*/ 24 w 88"/>
                  <a:gd name="T99" fmla="*/ 60 h 66"/>
                  <a:gd name="T100" fmla="*/ 22 w 88"/>
                  <a:gd name="T101" fmla="*/ 54 h 66"/>
                  <a:gd name="T102" fmla="*/ 20 w 88"/>
                  <a:gd name="T10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 h="66">
                    <a:moveTo>
                      <a:pt x="18" y="6"/>
                    </a:moveTo>
                    <a:lnTo>
                      <a:pt x="18" y="0"/>
                    </a:lnTo>
                    <a:lnTo>
                      <a:pt x="26" y="2"/>
                    </a:lnTo>
                    <a:lnTo>
                      <a:pt x="36" y="12"/>
                    </a:lnTo>
                    <a:lnTo>
                      <a:pt x="42" y="12"/>
                    </a:lnTo>
                    <a:lnTo>
                      <a:pt x="46" y="8"/>
                    </a:lnTo>
                    <a:lnTo>
                      <a:pt x="50" y="8"/>
                    </a:lnTo>
                    <a:lnTo>
                      <a:pt x="52" y="2"/>
                    </a:lnTo>
                    <a:lnTo>
                      <a:pt x="62" y="10"/>
                    </a:lnTo>
                    <a:lnTo>
                      <a:pt x="66" y="18"/>
                    </a:lnTo>
                    <a:lnTo>
                      <a:pt x="72" y="22"/>
                    </a:lnTo>
                    <a:lnTo>
                      <a:pt x="74" y="24"/>
                    </a:lnTo>
                    <a:lnTo>
                      <a:pt x="84" y="26"/>
                    </a:lnTo>
                    <a:lnTo>
                      <a:pt x="88" y="30"/>
                    </a:lnTo>
                    <a:lnTo>
                      <a:pt x="76" y="30"/>
                    </a:lnTo>
                    <a:lnTo>
                      <a:pt x="74" y="32"/>
                    </a:lnTo>
                    <a:lnTo>
                      <a:pt x="72" y="40"/>
                    </a:lnTo>
                    <a:lnTo>
                      <a:pt x="72" y="54"/>
                    </a:lnTo>
                    <a:lnTo>
                      <a:pt x="68" y="56"/>
                    </a:lnTo>
                    <a:lnTo>
                      <a:pt x="66" y="66"/>
                    </a:lnTo>
                    <a:lnTo>
                      <a:pt x="60" y="66"/>
                    </a:lnTo>
                    <a:lnTo>
                      <a:pt x="58" y="62"/>
                    </a:lnTo>
                    <a:lnTo>
                      <a:pt x="60" y="56"/>
                    </a:lnTo>
                    <a:lnTo>
                      <a:pt x="54" y="52"/>
                    </a:lnTo>
                    <a:lnTo>
                      <a:pt x="56" y="48"/>
                    </a:lnTo>
                    <a:lnTo>
                      <a:pt x="54" y="44"/>
                    </a:lnTo>
                    <a:lnTo>
                      <a:pt x="50" y="44"/>
                    </a:lnTo>
                    <a:lnTo>
                      <a:pt x="40" y="54"/>
                    </a:lnTo>
                    <a:lnTo>
                      <a:pt x="30" y="60"/>
                    </a:lnTo>
                    <a:lnTo>
                      <a:pt x="28" y="48"/>
                    </a:lnTo>
                    <a:lnTo>
                      <a:pt x="22" y="44"/>
                    </a:lnTo>
                    <a:lnTo>
                      <a:pt x="12" y="38"/>
                    </a:lnTo>
                    <a:lnTo>
                      <a:pt x="14" y="30"/>
                    </a:lnTo>
                    <a:lnTo>
                      <a:pt x="6" y="26"/>
                    </a:lnTo>
                    <a:lnTo>
                      <a:pt x="6" y="20"/>
                    </a:lnTo>
                    <a:lnTo>
                      <a:pt x="2" y="16"/>
                    </a:lnTo>
                    <a:lnTo>
                      <a:pt x="0" y="10"/>
                    </a:lnTo>
                    <a:lnTo>
                      <a:pt x="4" y="8"/>
                    </a:lnTo>
                    <a:lnTo>
                      <a:pt x="22" y="16"/>
                    </a:lnTo>
                    <a:lnTo>
                      <a:pt x="26" y="12"/>
                    </a:lnTo>
                    <a:lnTo>
                      <a:pt x="18" y="6"/>
                    </a:lnTo>
                    <a:close/>
                    <a:moveTo>
                      <a:pt x="20" y="52"/>
                    </a:moveTo>
                    <a:lnTo>
                      <a:pt x="18" y="48"/>
                    </a:lnTo>
                    <a:lnTo>
                      <a:pt x="16" y="44"/>
                    </a:lnTo>
                    <a:lnTo>
                      <a:pt x="10" y="44"/>
                    </a:lnTo>
                    <a:lnTo>
                      <a:pt x="6" y="42"/>
                    </a:lnTo>
                    <a:lnTo>
                      <a:pt x="0" y="44"/>
                    </a:lnTo>
                    <a:lnTo>
                      <a:pt x="6" y="50"/>
                    </a:lnTo>
                    <a:lnTo>
                      <a:pt x="16" y="58"/>
                    </a:lnTo>
                    <a:lnTo>
                      <a:pt x="24" y="60"/>
                    </a:lnTo>
                    <a:lnTo>
                      <a:pt x="22" y="54"/>
                    </a:lnTo>
                    <a:lnTo>
                      <a:pt x="20" y="5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1" name="Freeform 159"/>
              <p:cNvSpPr>
                <a:spLocks noEditPoints="1"/>
              </p:cNvSpPr>
              <p:nvPr/>
            </p:nvSpPr>
            <p:spPr bwMode="auto">
              <a:xfrm>
                <a:off x="5227555" y="1827506"/>
                <a:ext cx="257290" cy="153098"/>
              </a:xfrm>
              <a:custGeom>
                <a:avLst/>
                <a:gdLst>
                  <a:gd name="T0" fmla="*/ 164 w 242"/>
                  <a:gd name="T1" fmla="*/ 138 h 144"/>
                  <a:gd name="T2" fmla="*/ 160 w 242"/>
                  <a:gd name="T3" fmla="*/ 120 h 144"/>
                  <a:gd name="T4" fmla="*/ 144 w 242"/>
                  <a:gd name="T5" fmla="*/ 118 h 144"/>
                  <a:gd name="T6" fmla="*/ 128 w 242"/>
                  <a:gd name="T7" fmla="*/ 106 h 144"/>
                  <a:gd name="T8" fmla="*/ 108 w 242"/>
                  <a:gd name="T9" fmla="*/ 98 h 144"/>
                  <a:gd name="T10" fmla="*/ 86 w 242"/>
                  <a:gd name="T11" fmla="*/ 88 h 144"/>
                  <a:gd name="T12" fmla="*/ 70 w 242"/>
                  <a:gd name="T13" fmla="*/ 88 h 144"/>
                  <a:gd name="T14" fmla="*/ 54 w 242"/>
                  <a:gd name="T15" fmla="*/ 90 h 144"/>
                  <a:gd name="T16" fmla="*/ 46 w 242"/>
                  <a:gd name="T17" fmla="*/ 102 h 144"/>
                  <a:gd name="T18" fmla="*/ 36 w 242"/>
                  <a:gd name="T19" fmla="*/ 92 h 144"/>
                  <a:gd name="T20" fmla="*/ 32 w 242"/>
                  <a:gd name="T21" fmla="*/ 70 h 144"/>
                  <a:gd name="T22" fmla="*/ 24 w 242"/>
                  <a:gd name="T23" fmla="*/ 58 h 144"/>
                  <a:gd name="T24" fmla="*/ 14 w 242"/>
                  <a:gd name="T25" fmla="*/ 52 h 144"/>
                  <a:gd name="T26" fmla="*/ 6 w 242"/>
                  <a:gd name="T27" fmla="*/ 44 h 144"/>
                  <a:gd name="T28" fmla="*/ 4 w 242"/>
                  <a:gd name="T29" fmla="*/ 24 h 144"/>
                  <a:gd name="T30" fmla="*/ 4 w 242"/>
                  <a:gd name="T31" fmla="*/ 6 h 144"/>
                  <a:gd name="T32" fmla="*/ 18 w 242"/>
                  <a:gd name="T33" fmla="*/ 0 h 144"/>
                  <a:gd name="T34" fmla="*/ 44 w 242"/>
                  <a:gd name="T35" fmla="*/ 24 h 144"/>
                  <a:gd name="T36" fmla="*/ 56 w 242"/>
                  <a:gd name="T37" fmla="*/ 24 h 144"/>
                  <a:gd name="T38" fmla="*/ 74 w 242"/>
                  <a:gd name="T39" fmla="*/ 20 h 144"/>
                  <a:gd name="T40" fmla="*/ 76 w 242"/>
                  <a:gd name="T41" fmla="*/ 8 h 144"/>
                  <a:gd name="T42" fmla="*/ 82 w 242"/>
                  <a:gd name="T43" fmla="*/ 4 h 144"/>
                  <a:gd name="T44" fmla="*/ 88 w 242"/>
                  <a:gd name="T45" fmla="*/ 0 h 144"/>
                  <a:gd name="T46" fmla="*/ 102 w 242"/>
                  <a:gd name="T47" fmla="*/ 8 h 144"/>
                  <a:gd name="T48" fmla="*/ 120 w 242"/>
                  <a:gd name="T49" fmla="*/ 18 h 144"/>
                  <a:gd name="T50" fmla="*/ 140 w 242"/>
                  <a:gd name="T51" fmla="*/ 28 h 144"/>
                  <a:gd name="T52" fmla="*/ 146 w 242"/>
                  <a:gd name="T53" fmla="*/ 24 h 144"/>
                  <a:gd name="T54" fmla="*/ 156 w 242"/>
                  <a:gd name="T55" fmla="*/ 34 h 144"/>
                  <a:gd name="T56" fmla="*/ 168 w 242"/>
                  <a:gd name="T57" fmla="*/ 48 h 144"/>
                  <a:gd name="T58" fmla="*/ 220 w 242"/>
                  <a:gd name="T59" fmla="*/ 84 h 144"/>
                  <a:gd name="T60" fmla="*/ 240 w 242"/>
                  <a:gd name="T61" fmla="*/ 90 h 144"/>
                  <a:gd name="T62" fmla="*/ 242 w 242"/>
                  <a:gd name="T63" fmla="*/ 102 h 144"/>
                  <a:gd name="T64" fmla="*/ 222 w 242"/>
                  <a:gd name="T65" fmla="*/ 104 h 144"/>
                  <a:gd name="T66" fmla="*/ 212 w 242"/>
                  <a:gd name="T67" fmla="*/ 106 h 144"/>
                  <a:gd name="T68" fmla="*/ 206 w 242"/>
                  <a:gd name="T69" fmla="*/ 128 h 144"/>
                  <a:gd name="T70" fmla="*/ 194 w 242"/>
                  <a:gd name="T71" fmla="*/ 138 h 144"/>
                  <a:gd name="T72" fmla="*/ 180 w 242"/>
                  <a:gd name="T73" fmla="*/ 144 h 144"/>
                  <a:gd name="T74" fmla="*/ 176 w 242"/>
                  <a:gd name="T75" fmla="*/ 142 h 144"/>
                  <a:gd name="T76" fmla="*/ 28 w 242"/>
                  <a:gd name="T77" fmla="*/ 36 h 144"/>
                  <a:gd name="T78" fmla="*/ 34 w 242"/>
                  <a:gd name="T79" fmla="*/ 32 h 144"/>
                  <a:gd name="T80" fmla="*/ 40 w 242"/>
                  <a:gd name="T81" fmla="*/ 28 h 144"/>
                  <a:gd name="T82" fmla="*/ 24 w 242"/>
                  <a:gd name="T83" fmla="*/ 20 h 144"/>
                  <a:gd name="T84" fmla="*/ 10 w 242"/>
                  <a:gd name="T85" fmla="*/ 10 h 144"/>
                  <a:gd name="T86" fmla="*/ 6 w 242"/>
                  <a:gd name="T87" fmla="*/ 24 h 144"/>
                  <a:gd name="T88" fmla="*/ 14 w 242"/>
                  <a:gd name="T89" fmla="*/ 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2" h="144">
                    <a:moveTo>
                      <a:pt x="176" y="142"/>
                    </a:moveTo>
                    <a:lnTo>
                      <a:pt x="164" y="138"/>
                    </a:lnTo>
                    <a:lnTo>
                      <a:pt x="160" y="128"/>
                    </a:lnTo>
                    <a:lnTo>
                      <a:pt x="160" y="120"/>
                    </a:lnTo>
                    <a:lnTo>
                      <a:pt x="154" y="118"/>
                    </a:lnTo>
                    <a:lnTo>
                      <a:pt x="144" y="118"/>
                    </a:lnTo>
                    <a:lnTo>
                      <a:pt x="140" y="112"/>
                    </a:lnTo>
                    <a:lnTo>
                      <a:pt x="128" y="106"/>
                    </a:lnTo>
                    <a:lnTo>
                      <a:pt x="120" y="98"/>
                    </a:lnTo>
                    <a:lnTo>
                      <a:pt x="108" y="98"/>
                    </a:lnTo>
                    <a:lnTo>
                      <a:pt x="90" y="92"/>
                    </a:lnTo>
                    <a:lnTo>
                      <a:pt x="86" y="88"/>
                    </a:lnTo>
                    <a:lnTo>
                      <a:pt x="74" y="84"/>
                    </a:lnTo>
                    <a:lnTo>
                      <a:pt x="70" y="88"/>
                    </a:lnTo>
                    <a:lnTo>
                      <a:pt x="64" y="88"/>
                    </a:lnTo>
                    <a:lnTo>
                      <a:pt x="54" y="90"/>
                    </a:lnTo>
                    <a:lnTo>
                      <a:pt x="50" y="100"/>
                    </a:lnTo>
                    <a:lnTo>
                      <a:pt x="46" y="102"/>
                    </a:lnTo>
                    <a:lnTo>
                      <a:pt x="38" y="102"/>
                    </a:lnTo>
                    <a:lnTo>
                      <a:pt x="36" y="92"/>
                    </a:lnTo>
                    <a:lnTo>
                      <a:pt x="32" y="80"/>
                    </a:lnTo>
                    <a:lnTo>
                      <a:pt x="32" y="70"/>
                    </a:lnTo>
                    <a:lnTo>
                      <a:pt x="22" y="62"/>
                    </a:lnTo>
                    <a:lnTo>
                      <a:pt x="24" y="58"/>
                    </a:lnTo>
                    <a:lnTo>
                      <a:pt x="22" y="52"/>
                    </a:lnTo>
                    <a:lnTo>
                      <a:pt x="14" y="52"/>
                    </a:lnTo>
                    <a:lnTo>
                      <a:pt x="12" y="56"/>
                    </a:lnTo>
                    <a:lnTo>
                      <a:pt x="6" y="44"/>
                    </a:lnTo>
                    <a:lnTo>
                      <a:pt x="10" y="36"/>
                    </a:lnTo>
                    <a:lnTo>
                      <a:pt x="4" y="24"/>
                    </a:lnTo>
                    <a:lnTo>
                      <a:pt x="0" y="18"/>
                    </a:lnTo>
                    <a:lnTo>
                      <a:pt x="4" y="6"/>
                    </a:lnTo>
                    <a:lnTo>
                      <a:pt x="14" y="2"/>
                    </a:lnTo>
                    <a:lnTo>
                      <a:pt x="18" y="0"/>
                    </a:lnTo>
                    <a:lnTo>
                      <a:pt x="30" y="4"/>
                    </a:lnTo>
                    <a:lnTo>
                      <a:pt x="44" y="24"/>
                    </a:lnTo>
                    <a:lnTo>
                      <a:pt x="46" y="26"/>
                    </a:lnTo>
                    <a:lnTo>
                      <a:pt x="56" y="24"/>
                    </a:lnTo>
                    <a:lnTo>
                      <a:pt x="76" y="30"/>
                    </a:lnTo>
                    <a:lnTo>
                      <a:pt x="74" y="20"/>
                    </a:lnTo>
                    <a:lnTo>
                      <a:pt x="72" y="14"/>
                    </a:lnTo>
                    <a:lnTo>
                      <a:pt x="76" y="8"/>
                    </a:lnTo>
                    <a:lnTo>
                      <a:pt x="82" y="8"/>
                    </a:lnTo>
                    <a:lnTo>
                      <a:pt x="82" y="4"/>
                    </a:lnTo>
                    <a:lnTo>
                      <a:pt x="90" y="4"/>
                    </a:lnTo>
                    <a:lnTo>
                      <a:pt x="88" y="0"/>
                    </a:lnTo>
                    <a:lnTo>
                      <a:pt x="94" y="0"/>
                    </a:lnTo>
                    <a:lnTo>
                      <a:pt x="102" y="8"/>
                    </a:lnTo>
                    <a:lnTo>
                      <a:pt x="116" y="12"/>
                    </a:lnTo>
                    <a:lnTo>
                      <a:pt x="120" y="18"/>
                    </a:lnTo>
                    <a:lnTo>
                      <a:pt x="128" y="28"/>
                    </a:lnTo>
                    <a:lnTo>
                      <a:pt x="140" y="28"/>
                    </a:lnTo>
                    <a:lnTo>
                      <a:pt x="142" y="26"/>
                    </a:lnTo>
                    <a:lnTo>
                      <a:pt x="146" y="24"/>
                    </a:lnTo>
                    <a:lnTo>
                      <a:pt x="156" y="32"/>
                    </a:lnTo>
                    <a:lnTo>
                      <a:pt x="156" y="34"/>
                    </a:lnTo>
                    <a:lnTo>
                      <a:pt x="164" y="42"/>
                    </a:lnTo>
                    <a:lnTo>
                      <a:pt x="168" y="48"/>
                    </a:lnTo>
                    <a:lnTo>
                      <a:pt x="178" y="58"/>
                    </a:lnTo>
                    <a:lnTo>
                      <a:pt x="220" y="84"/>
                    </a:lnTo>
                    <a:lnTo>
                      <a:pt x="228" y="86"/>
                    </a:lnTo>
                    <a:lnTo>
                      <a:pt x="240" y="90"/>
                    </a:lnTo>
                    <a:lnTo>
                      <a:pt x="242" y="96"/>
                    </a:lnTo>
                    <a:lnTo>
                      <a:pt x="242" y="102"/>
                    </a:lnTo>
                    <a:lnTo>
                      <a:pt x="226" y="100"/>
                    </a:lnTo>
                    <a:lnTo>
                      <a:pt x="222" y="104"/>
                    </a:lnTo>
                    <a:lnTo>
                      <a:pt x="218" y="104"/>
                    </a:lnTo>
                    <a:lnTo>
                      <a:pt x="212" y="106"/>
                    </a:lnTo>
                    <a:lnTo>
                      <a:pt x="212" y="120"/>
                    </a:lnTo>
                    <a:lnTo>
                      <a:pt x="206" y="128"/>
                    </a:lnTo>
                    <a:lnTo>
                      <a:pt x="192" y="132"/>
                    </a:lnTo>
                    <a:lnTo>
                      <a:pt x="194" y="138"/>
                    </a:lnTo>
                    <a:lnTo>
                      <a:pt x="190" y="142"/>
                    </a:lnTo>
                    <a:lnTo>
                      <a:pt x="180" y="144"/>
                    </a:lnTo>
                    <a:lnTo>
                      <a:pt x="180" y="140"/>
                    </a:lnTo>
                    <a:lnTo>
                      <a:pt x="176" y="142"/>
                    </a:lnTo>
                    <a:close/>
                    <a:moveTo>
                      <a:pt x="24" y="34"/>
                    </a:moveTo>
                    <a:lnTo>
                      <a:pt x="28" y="36"/>
                    </a:lnTo>
                    <a:lnTo>
                      <a:pt x="32" y="36"/>
                    </a:lnTo>
                    <a:lnTo>
                      <a:pt x="34" y="32"/>
                    </a:lnTo>
                    <a:lnTo>
                      <a:pt x="40" y="32"/>
                    </a:lnTo>
                    <a:lnTo>
                      <a:pt x="40" y="28"/>
                    </a:lnTo>
                    <a:lnTo>
                      <a:pt x="34" y="26"/>
                    </a:lnTo>
                    <a:lnTo>
                      <a:pt x="24" y="20"/>
                    </a:lnTo>
                    <a:lnTo>
                      <a:pt x="18" y="10"/>
                    </a:lnTo>
                    <a:lnTo>
                      <a:pt x="10" y="10"/>
                    </a:lnTo>
                    <a:lnTo>
                      <a:pt x="6" y="16"/>
                    </a:lnTo>
                    <a:lnTo>
                      <a:pt x="6" y="24"/>
                    </a:lnTo>
                    <a:lnTo>
                      <a:pt x="10" y="32"/>
                    </a:lnTo>
                    <a:lnTo>
                      <a:pt x="14" y="36"/>
                    </a:lnTo>
                    <a:lnTo>
                      <a:pt x="24"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2" name="Freeform 160"/>
              <p:cNvSpPr>
                <a:spLocks/>
              </p:cNvSpPr>
              <p:nvPr/>
            </p:nvSpPr>
            <p:spPr bwMode="auto">
              <a:xfrm>
                <a:off x="5393411" y="1914687"/>
                <a:ext cx="238152" cy="183930"/>
              </a:xfrm>
              <a:custGeom>
                <a:avLst/>
                <a:gdLst>
                  <a:gd name="T0" fmla="*/ 100 w 112"/>
                  <a:gd name="T1" fmla="*/ 11 h 86"/>
                  <a:gd name="T2" fmla="*/ 93 w 112"/>
                  <a:gd name="T3" fmla="*/ 14 h 86"/>
                  <a:gd name="T4" fmla="*/ 87 w 112"/>
                  <a:gd name="T5" fmla="*/ 17 h 86"/>
                  <a:gd name="T6" fmla="*/ 82 w 112"/>
                  <a:gd name="T7" fmla="*/ 5 h 86"/>
                  <a:gd name="T8" fmla="*/ 79 w 112"/>
                  <a:gd name="T9" fmla="*/ 2 h 86"/>
                  <a:gd name="T10" fmla="*/ 71 w 112"/>
                  <a:gd name="T11" fmla="*/ 4 h 86"/>
                  <a:gd name="T12" fmla="*/ 70 w 112"/>
                  <a:gd name="T13" fmla="*/ 8 h 86"/>
                  <a:gd name="T14" fmla="*/ 63 w 112"/>
                  <a:gd name="T15" fmla="*/ 11 h 86"/>
                  <a:gd name="T16" fmla="*/ 55 w 112"/>
                  <a:gd name="T17" fmla="*/ 13 h 86"/>
                  <a:gd name="T18" fmla="*/ 48 w 112"/>
                  <a:gd name="T19" fmla="*/ 11 h 86"/>
                  <a:gd name="T20" fmla="*/ 43 w 112"/>
                  <a:gd name="T21" fmla="*/ 10 h 86"/>
                  <a:gd name="T22" fmla="*/ 33 w 112"/>
                  <a:gd name="T23" fmla="*/ 11 h 86"/>
                  <a:gd name="T24" fmla="*/ 28 w 112"/>
                  <a:gd name="T25" fmla="*/ 12 h 86"/>
                  <a:gd name="T26" fmla="*/ 25 w 112"/>
                  <a:gd name="T27" fmla="*/ 23 h 86"/>
                  <a:gd name="T28" fmla="*/ 19 w 112"/>
                  <a:gd name="T29" fmla="*/ 28 h 86"/>
                  <a:gd name="T30" fmla="*/ 12 w 112"/>
                  <a:gd name="T31" fmla="*/ 31 h 86"/>
                  <a:gd name="T32" fmla="*/ 10 w 112"/>
                  <a:gd name="T33" fmla="*/ 30 h 86"/>
                  <a:gd name="T34" fmla="*/ 4 w 112"/>
                  <a:gd name="T35" fmla="*/ 33 h 86"/>
                  <a:gd name="T36" fmla="*/ 0 w 112"/>
                  <a:gd name="T37" fmla="*/ 43 h 86"/>
                  <a:gd name="T38" fmla="*/ 1 w 112"/>
                  <a:gd name="T39" fmla="*/ 52 h 86"/>
                  <a:gd name="T40" fmla="*/ 4 w 112"/>
                  <a:gd name="T41" fmla="*/ 63 h 86"/>
                  <a:gd name="T42" fmla="*/ 13 w 112"/>
                  <a:gd name="T43" fmla="*/ 69 h 86"/>
                  <a:gd name="T44" fmla="*/ 8 w 112"/>
                  <a:gd name="T45" fmla="*/ 80 h 86"/>
                  <a:gd name="T46" fmla="*/ 12 w 112"/>
                  <a:gd name="T47" fmla="*/ 84 h 86"/>
                  <a:gd name="T48" fmla="*/ 26 w 112"/>
                  <a:gd name="T49" fmla="*/ 86 h 86"/>
                  <a:gd name="T50" fmla="*/ 37 w 112"/>
                  <a:gd name="T51" fmla="*/ 85 h 86"/>
                  <a:gd name="T52" fmla="*/ 44 w 112"/>
                  <a:gd name="T53" fmla="*/ 86 h 86"/>
                  <a:gd name="T54" fmla="*/ 54 w 112"/>
                  <a:gd name="T55" fmla="*/ 79 h 86"/>
                  <a:gd name="T56" fmla="*/ 54 w 112"/>
                  <a:gd name="T57" fmla="*/ 71 h 86"/>
                  <a:gd name="T58" fmla="*/ 59 w 112"/>
                  <a:gd name="T59" fmla="*/ 70 h 86"/>
                  <a:gd name="T60" fmla="*/ 63 w 112"/>
                  <a:gd name="T61" fmla="*/ 67 h 86"/>
                  <a:gd name="T62" fmla="*/ 74 w 112"/>
                  <a:gd name="T63" fmla="*/ 66 h 86"/>
                  <a:gd name="T64" fmla="*/ 74 w 112"/>
                  <a:gd name="T65" fmla="*/ 61 h 86"/>
                  <a:gd name="T66" fmla="*/ 79 w 112"/>
                  <a:gd name="T67" fmla="*/ 51 h 86"/>
                  <a:gd name="T68" fmla="*/ 80 w 112"/>
                  <a:gd name="T69" fmla="*/ 47 h 86"/>
                  <a:gd name="T70" fmla="*/ 78 w 112"/>
                  <a:gd name="T71" fmla="*/ 43 h 86"/>
                  <a:gd name="T72" fmla="*/ 87 w 112"/>
                  <a:gd name="T73" fmla="*/ 42 h 86"/>
                  <a:gd name="T74" fmla="*/ 88 w 112"/>
                  <a:gd name="T75" fmla="*/ 34 h 86"/>
                  <a:gd name="T76" fmla="*/ 84 w 112"/>
                  <a:gd name="T77" fmla="*/ 24 h 86"/>
                  <a:gd name="T78" fmla="*/ 91 w 112"/>
                  <a:gd name="T79" fmla="*/ 19 h 86"/>
                  <a:gd name="T80" fmla="*/ 103 w 112"/>
                  <a:gd name="T81" fmla="*/ 15 h 86"/>
                  <a:gd name="T82" fmla="*/ 107 w 112"/>
                  <a:gd name="T83" fmla="*/ 15 h 86"/>
                  <a:gd name="T84" fmla="*/ 109 w 112"/>
                  <a:gd name="T85" fmla="*/ 12 h 86"/>
                  <a:gd name="T86" fmla="*/ 110 w 112"/>
                  <a:gd name="T8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86">
                    <a:moveTo>
                      <a:pt x="102" y="12"/>
                    </a:moveTo>
                    <a:cubicBezTo>
                      <a:pt x="100" y="11"/>
                      <a:pt x="100" y="11"/>
                      <a:pt x="100" y="11"/>
                    </a:cubicBezTo>
                    <a:cubicBezTo>
                      <a:pt x="96" y="12"/>
                      <a:pt x="96" y="12"/>
                      <a:pt x="96" y="12"/>
                    </a:cubicBezTo>
                    <a:cubicBezTo>
                      <a:pt x="93" y="14"/>
                      <a:pt x="93" y="14"/>
                      <a:pt x="93" y="14"/>
                    </a:cubicBezTo>
                    <a:cubicBezTo>
                      <a:pt x="89" y="15"/>
                      <a:pt x="89" y="15"/>
                      <a:pt x="89" y="15"/>
                    </a:cubicBezTo>
                    <a:cubicBezTo>
                      <a:pt x="87" y="17"/>
                      <a:pt x="87" y="17"/>
                      <a:pt x="87" y="17"/>
                    </a:cubicBezTo>
                    <a:cubicBezTo>
                      <a:pt x="84" y="16"/>
                      <a:pt x="84" y="16"/>
                      <a:pt x="84" y="16"/>
                    </a:cubicBezTo>
                    <a:cubicBezTo>
                      <a:pt x="82" y="5"/>
                      <a:pt x="82" y="5"/>
                      <a:pt x="82" y="5"/>
                    </a:cubicBezTo>
                    <a:cubicBezTo>
                      <a:pt x="79" y="4"/>
                      <a:pt x="79" y="4"/>
                      <a:pt x="79" y="4"/>
                    </a:cubicBezTo>
                    <a:cubicBezTo>
                      <a:pt x="79" y="2"/>
                      <a:pt x="79" y="2"/>
                      <a:pt x="79" y="2"/>
                    </a:cubicBezTo>
                    <a:cubicBezTo>
                      <a:pt x="74" y="0"/>
                      <a:pt x="74" y="0"/>
                      <a:pt x="74" y="0"/>
                    </a:cubicBezTo>
                    <a:cubicBezTo>
                      <a:pt x="71" y="4"/>
                      <a:pt x="71" y="4"/>
                      <a:pt x="71" y="4"/>
                    </a:cubicBezTo>
                    <a:cubicBezTo>
                      <a:pt x="72" y="7"/>
                      <a:pt x="72" y="7"/>
                      <a:pt x="72" y="7"/>
                    </a:cubicBezTo>
                    <a:cubicBezTo>
                      <a:pt x="70" y="8"/>
                      <a:pt x="70" y="8"/>
                      <a:pt x="70" y="8"/>
                    </a:cubicBezTo>
                    <a:cubicBezTo>
                      <a:pt x="66" y="12"/>
                      <a:pt x="66" y="12"/>
                      <a:pt x="66" y="12"/>
                    </a:cubicBezTo>
                    <a:cubicBezTo>
                      <a:pt x="63" y="11"/>
                      <a:pt x="63" y="11"/>
                      <a:pt x="63" y="11"/>
                    </a:cubicBezTo>
                    <a:cubicBezTo>
                      <a:pt x="59" y="14"/>
                      <a:pt x="59" y="14"/>
                      <a:pt x="59" y="14"/>
                    </a:cubicBezTo>
                    <a:cubicBezTo>
                      <a:pt x="55" y="13"/>
                      <a:pt x="55" y="13"/>
                      <a:pt x="55" y="13"/>
                    </a:cubicBezTo>
                    <a:cubicBezTo>
                      <a:pt x="52" y="11"/>
                      <a:pt x="52" y="11"/>
                      <a:pt x="52" y="11"/>
                    </a:cubicBezTo>
                    <a:cubicBezTo>
                      <a:pt x="48" y="11"/>
                      <a:pt x="48" y="11"/>
                      <a:pt x="48" y="11"/>
                    </a:cubicBezTo>
                    <a:cubicBezTo>
                      <a:pt x="47" y="11"/>
                      <a:pt x="47" y="11"/>
                      <a:pt x="47" y="11"/>
                    </a:cubicBezTo>
                    <a:cubicBezTo>
                      <a:pt x="43" y="10"/>
                      <a:pt x="43" y="10"/>
                      <a:pt x="43" y="10"/>
                    </a:cubicBezTo>
                    <a:cubicBezTo>
                      <a:pt x="35" y="9"/>
                      <a:pt x="35" y="9"/>
                      <a:pt x="35" y="9"/>
                    </a:cubicBezTo>
                    <a:cubicBezTo>
                      <a:pt x="33" y="11"/>
                      <a:pt x="33" y="11"/>
                      <a:pt x="33" y="11"/>
                    </a:cubicBezTo>
                    <a:cubicBezTo>
                      <a:pt x="31" y="11"/>
                      <a:pt x="31" y="11"/>
                      <a:pt x="31" y="11"/>
                    </a:cubicBezTo>
                    <a:cubicBezTo>
                      <a:pt x="28" y="12"/>
                      <a:pt x="28" y="12"/>
                      <a:pt x="28" y="12"/>
                    </a:cubicBezTo>
                    <a:cubicBezTo>
                      <a:pt x="28" y="19"/>
                      <a:pt x="28" y="19"/>
                      <a:pt x="28" y="19"/>
                    </a:cubicBezTo>
                    <a:cubicBezTo>
                      <a:pt x="25" y="23"/>
                      <a:pt x="25" y="23"/>
                      <a:pt x="25" y="23"/>
                    </a:cubicBezTo>
                    <a:cubicBezTo>
                      <a:pt x="18" y="25"/>
                      <a:pt x="18" y="25"/>
                      <a:pt x="18" y="25"/>
                    </a:cubicBezTo>
                    <a:cubicBezTo>
                      <a:pt x="19" y="28"/>
                      <a:pt x="19" y="28"/>
                      <a:pt x="19" y="28"/>
                    </a:cubicBezTo>
                    <a:cubicBezTo>
                      <a:pt x="17" y="30"/>
                      <a:pt x="17" y="30"/>
                      <a:pt x="17" y="30"/>
                    </a:cubicBezTo>
                    <a:cubicBezTo>
                      <a:pt x="12" y="31"/>
                      <a:pt x="12" y="31"/>
                      <a:pt x="12" y="31"/>
                    </a:cubicBezTo>
                    <a:cubicBezTo>
                      <a:pt x="12" y="29"/>
                      <a:pt x="12" y="29"/>
                      <a:pt x="12" y="29"/>
                    </a:cubicBezTo>
                    <a:cubicBezTo>
                      <a:pt x="10" y="30"/>
                      <a:pt x="10" y="30"/>
                      <a:pt x="10" y="30"/>
                    </a:cubicBezTo>
                    <a:cubicBezTo>
                      <a:pt x="4" y="28"/>
                      <a:pt x="4" y="28"/>
                      <a:pt x="4" y="28"/>
                    </a:cubicBezTo>
                    <a:cubicBezTo>
                      <a:pt x="4" y="33"/>
                      <a:pt x="4" y="33"/>
                      <a:pt x="4" y="33"/>
                    </a:cubicBezTo>
                    <a:cubicBezTo>
                      <a:pt x="1" y="37"/>
                      <a:pt x="1" y="37"/>
                      <a:pt x="1" y="37"/>
                    </a:cubicBezTo>
                    <a:cubicBezTo>
                      <a:pt x="1" y="37"/>
                      <a:pt x="0" y="41"/>
                      <a:pt x="0" y="43"/>
                    </a:cubicBezTo>
                    <a:cubicBezTo>
                      <a:pt x="0" y="44"/>
                      <a:pt x="3" y="47"/>
                      <a:pt x="3" y="47"/>
                    </a:cubicBezTo>
                    <a:cubicBezTo>
                      <a:pt x="1" y="52"/>
                      <a:pt x="1" y="52"/>
                      <a:pt x="1" y="52"/>
                    </a:cubicBezTo>
                    <a:cubicBezTo>
                      <a:pt x="4" y="59"/>
                      <a:pt x="4" y="59"/>
                      <a:pt x="4" y="59"/>
                    </a:cubicBezTo>
                    <a:cubicBezTo>
                      <a:pt x="4" y="63"/>
                      <a:pt x="4" y="63"/>
                      <a:pt x="4" y="63"/>
                    </a:cubicBezTo>
                    <a:cubicBezTo>
                      <a:pt x="6" y="67"/>
                      <a:pt x="6" y="67"/>
                      <a:pt x="6" y="67"/>
                    </a:cubicBezTo>
                    <a:cubicBezTo>
                      <a:pt x="13" y="69"/>
                      <a:pt x="13" y="69"/>
                      <a:pt x="13" y="69"/>
                    </a:cubicBezTo>
                    <a:cubicBezTo>
                      <a:pt x="13" y="75"/>
                      <a:pt x="13" y="75"/>
                      <a:pt x="13" y="75"/>
                    </a:cubicBezTo>
                    <a:cubicBezTo>
                      <a:pt x="8" y="80"/>
                      <a:pt x="8" y="80"/>
                      <a:pt x="8" y="80"/>
                    </a:cubicBezTo>
                    <a:cubicBezTo>
                      <a:pt x="9" y="84"/>
                      <a:pt x="9" y="84"/>
                      <a:pt x="9" y="84"/>
                    </a:cubicBezTo>
                    <a:cubicBezTo>
                      <a:pt x="12" y="84"/>
                      <a:pt x="12" y="84"/>
                      <a:pt x="12" y="84"/>
                    </a:cubicBezTo>
                    <a:cubicBezTo>
                      <a:pt x="18" y="85"/>
                      <a:pt x="18" y="85"/>
                      <a:pt x="18" y="85"/>
                    </a:cubicBezTo>
                    <a:cubicBezTo>
                      <a:pt x="26" y="86"/>
                      <a:pt x="26" y="86"/>
                      <a:pt x="26" y="86"/>
                    </a:cubicBezTo>
                    <a:cubicBezTo>
                      <a:pt x="31" y="85"/>
                      <a:pt x="31" y="85"/>
                      <a:pt x="31" y="85"/>
                    </a:cubicBezTo>
                    <a:cubicBezTo>
                      <a:pt x="37" y="85"/>
                      <a:pt x="37" y="85"/>
                      <a:pt x="37" y="85"/>
                    </a:cubicBezTo>
                    <a:cubicBezTo>
                      <a:pt x="39" y="85"/>
                      <a:pt x="39" y="85"/>
                      <a:pt x="39" y="85"/>
                    </a:cubicBezTo>
                    <a:cubicBezTo>
                      <a:pt x="44" y="86"/>
                      <a:pt x="44" y="86"/>
                      <a:pt x="44" y="86"/>
                    </a:cubicBezTo>
                    <a:cubicBezTo>
                      <a:pt x="54" y="82"/>
                      <a:pt x="54" y="82"/>
                      <a:pt x="54" y="82"/>
                    </a:cubicBezTo>
                    <a:cubicBezTo>
                      <a:pt x="54" y="79"/>
                      <a:pt x="54" y="79"/>
                      <a:pt x="54" y="79"/>
                    </a:cubicBezTo>
                    <a:cubicBezTo>
                      <a:pt x="53" y="76"/>
                      <a:pt x="53" y="76"/>
                      <a:pt x="53" y="76"/>
                    </a:cubicBezTo>
                    <a:cubicBezTo>
                      <a:pt x="54" y="71"/>
                      <a:pt x="54" y="71"/>
                      <a:pt x="54" y="71"/>
                    </a:cubicBezTo>
                    <a:cubicBezTo>
                      <a:pt x="58" y="69"/>
                      <a:pt x="58" y="69"/>
                      <a:pt x="58" y="69"/>
                    </a:cubicBezTo>
                    <a:cubicBezTo>
                      <a:pt x="59" y="70"/>
                      <a:pt x="59" y="70"/>
                      <a:pt x="59" y="70"/>
                    </a:cubicBezTo>
                    <a:cubicBezTo>
                      <a:pt x="63" y="69"/>
                      <a:pt x="63" y="69"/>
                      <a:pt x="63" y="69"/>
                    </a:cubicBezTo>
                    <a:cubicBezTo>
                      <a:pt x="63" y="67"/>
                      <a:pt x="63" y="67"/>
                      <a:pt x="63" y="67"/>
                    </a:cubicBezTo>
                    <a:cubicBezTo>
                      <a:pt x="68" y="64"/>
                      <a:pt x="68" y="64"/>
                      <a:pt x="68" y="64"/>
                    </a:cubicBezTo>
                    <a:cubicBezTo>
                      <a:pt x="74" y="66"/>
                      <a:pt x="74" y="66"/>
                      <a:pt x="74" y="66"/>
                    </a:cubicBezTo>
                    <a:cubicBezTo>
                      <a:pt x="76" y="64"/>
                      <a:pt x="76" y="64"/>
                      <a:pt x="76" y="64"/>
                    </a:cubicBezTo>
                    <a:cubicBezTo>
                      <a:pt x="74" y="61"/>
                      <a:pt x="74" y="61"/>
                      <a:pt x="74" y="61"/>
                    </a:cubicBezTo>
                    <a:cubicBezTo>
                      <a:pt x="75" y="53"/>
                      <a:pt x="75" y="53"/>
                      <a:pt x="75" y="53"/>
                    </a:cubicBezTo>
                    <a:cubicBezTo>
                      <a:pt x="79" y="51"/>
                      <a:pt x="79" y="51"/>
                      <a:pt x="79" y="51"/>
                    </a:cubicBezTo>
                    <a:cubicBezTo>
                      <a:pt x="81" y="51"/>
                      <a:pt x="81" y="51"/>
                      <a:pt x="81" y="51"/>
                    </a:cubicBezTo>
                    <a:cubicBezTo>
                      <a:pt x="80" y="47"/>
                      <a:pt x="80" y="47"/>
                      <a:pt x="80" y="47"/>
                    </a:cubicBezTo>
                    <a:cubicBezTo>
                      <a:pt x="77" y="44"/>
                      <a:pt x="77" y="44"/>
                      <a:pt x="77" y="44"/>
                    </a:cubicBezTo>
                    <a:cubicBezTo>
                      <a:pt x="78" y="43"/>
                      <a:pt x="78" y="43"/>
                      <a:pt x="78" y="43"/>
                    </a:cubicBezTo>
                    <a:cubicBezTo>
                      <a:pt x="83" y="44"/>
                      <a:pt x="83" y="44"/>
                      <a:pt x="83" y="44"/>
                    </a:cubicBezTo>
                    <a:cubicBezTo>
                      <a:pt x="87" y="42"/>
                      <a:pt x="87" y="42"/>
                      <a:pt x="87" y="42"/>
                    </a:cubicBezTo>
                    <a:cubicBezTo>
                      <a:pt x="86" y="38"/>
                      <a:pt x="86" y="38"/>
                      <a:pt x="86" y="38"/>
                    </a:cubicBezTo>
                    <a:cubicBezTo>
                      <a:pt x="88" y="34"/>
                      <a:pt x="88" y="34"/>
                      <a:pt x="88" y="34"/>
                    </a:cubicBezTo>
                    <a:cubicBezTo>
                      <a:pt x="86" y="27"/>
                      <a:pt x="86" y="27"/>
                      <a:pt x="86" y="27"/>
                    </a:cubicBezTo>
                    <a:cubicBezTo>
                      <a:pt x="84" y="24"/>
                      <a:pt x="84" y="24"/>
                      <a:pt x="84" y="24"/>
                    </a:cubicBezTo>
                    <a:cubicBezTo>
                      <a:pt x="87" y="21"/>
                      <a:pt x="87" y="21"/>
                      <a:pt x="87" y="21"/>
                    </a:cubicBezTo>
                    <a:cubicBezTo>
                      <a:pt x="91" y="19"/>
                      <a:pt x="91" y="19"/>
                      <a:pt x="91" y="19"/>
                    </a:cubicBezTo>
                    <a:cubicBezTo>
                      <a:pt x="94" y="15"/>
                      <a:pt x="94" y="15"/>
                      <a:pt x="94" y="15"/>
                    </a:cubicBezTo>
                    <a:cubicBezTo>
                      <a:pt x="103" y="15"/>
                      <a:pt x="103" y="15"/>
                      <a:pt x="103" y="15"/>
                    </a:cubicBezTo>
                    <a:cubicBezTo>
                      <a:pt x="105" y="15"/>
                      <a:pt x="105" y="15"/>
                      <a:pt x="105" y="15"/>
                    </a:cubicBezTo>
                    <a:cubicBezTo>
                      <a:pt x="107" y="15"/>
                      <a:pt x="107" y="15"/>
                      <a:pt x="107" y="15"/>
                    </a:cubicBezTo>
                    <a:cubicBezTo>
                      <a:pt x="110" y="14"/>
                      <a:pt x="110" y="14"/>
                      <a:pt x="110" y="14"/>
                    </a:cubicBezTo>
                    <a:cubicBezTo>
                      <a:pt x="109" y="12"/>
                      <a:pt x="109" y="12"/>
                      <a:pt x="109" y="12"/>
                    </a:cubicBezTo>
                    <a:cubicBezTo>
                      <a:pt x="112" y="10"/>
                      <a:pt x="112" y="10"/>
                      <a:pt x="112" y="10"/>
                    </a:cubicBezTo>
                    <a:cubicBezTo>
                      <a:pt x="110" y="10"/>
                      <a:pt x="110" y="10"/>
                      <a:pt x="110" y="10"/>
                    </a:cubicBezTo>
                    <a:lnTo>
                      <a:pt x="102"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3" name="Freeform 161"/>
              <p:cNvSpPr>
                <a:spLocks/>
              </p:cNvSpPr>
              <p:nvPr/>
            </p:nvSpPr>
            <p:spPr bwMode="auto">
              <a:xfrm>
                <a:off x="5412549" y="1944456"/>
                <a:ext cx="276427" cy="279617"/>
              </a:xfrm>
              <a:custGeom>
                <a:avLst/>
                <a:gdLst>
                  <a:gd name="T0" fmla="*/ 252 w 260"/>
                  <a:gd name="T1" fmla="*/ 28 h 263"/>
                  <a:gd name="T2" fmla="*/ 238 w 260"/>
                  <a:gd name="T3" fmla="*/ 24 h 263"/>
                  <a:gd name="T4" fmla="*/ 226 w 260"/>
                  <a:gd name="T5" fmla="*/ 14 h 263"/>
                  <a:gd name="T6" fmla="*/ 212 w 260"/>
                  <a:gd name="T7" fmla="*/ 0 h 263"/>
                  <a:gd name="T8" fmla="*/ 196 w 260"/>
                  <a:gd name="T9" fmla="*/ 2 h 263"/>
                  <a:gd name="T10" fmla="*/ 188 w 260"/>
                  <a:gd name="T11" fmla="*/ 2 h 263"/>
                  <a:gd name="T12" fmla="*/ 164 w 260"/>
                  <a:gd name="T13" fmla="*/ 10 h 263"/>
                  <a:gd name="T14" fmla="*/ 150 w 260"/>
                  <a:gd name="T15" fmla="*/ 20 h 263"/>
                  <a:gd name="T16" fmla="*/ 158 w 260"/>
                  <a:gd name="T17" fmla="*/ 40 h 263"/>
                  <a:gd name="T18" fmla="*/ 156 w 260"/>
                  <a:gd name="T19" fmla="*/ 56 h 263"/>
                  <a:gd name="T20" fmla="*/ 138 w 260"/>
                  <a:gd name="T21" fmla="*/ 58 h 263"/>
                  <a:gd name="T22" fmla="*/ 142 w 260"/>
                  <a:gd name="T23" fmla="*/ 66 h 263"/>
                  <a:gd name="T24" fmla="*/ 140 w 260"/>
                  <a:gd name="T25" fmla="*/ 74 h 263"/>
                  <a:gd name="T26" fmla="*/ 130 w 260"/>
                  <a:gd name="T27" fmla="*/ 94 h 263"/>
                  <a:gd name="T28" fmla="*/ 130 w 260"/>
                  <a:gd name="T29" fmla="*/ 105 h 263"/>
                  <a:gd name="T30" fmla="*/ 108 w 260"/>
                  <a:gd name="T31" fmla="*/ 107 h 263"/>
                  <a:gd name="T32" fmla="*/ 100 w 260"/>
                  <a:gd name="T33" fmla="*/ 113 h 263"/>
                  <a:gd name="T34" fmla="*/ 90 w 260"/>
                  <a:gd name="T35" fmla="*/ 115 h 263"/>
                  <a:gd name="T36" fmla="*/ 90 w 260"/>
                  <a:gd name="T37" fmla="*/ 131 h 263"/>
                  <a:gd name="T38" fmla="*/ 70 w 260"/>
                  <a:gd name="T39" fmla="*/ 145 h 263"/>
                  <a:gd name="T40" fmla="*/ 56 w 260"/>
                  <a:gd name="T41" fmla="*/ 143 h 263"/>
                  <a:gd name="T42" fmla="*/ 34 w 260"/>
                  <a:gd name="T43" fmla="*/ 145 h 263"/>
                  <a:gd name="T44" fmla="*/ 6 w 260"/>
                  <a:gd name="T45" fmla="*/ 141 h 263"/>
                  <a:gd name="T46" fmla="*/ 18 w 260"/>
                  <a:gd name="T47" fmla="*/ 167 h 263"/>
                  <a:gd name="T48" fmla="*/ 34 w 260"/>
                  <a:gd name="T49" fmla="*/ 191 h 263"/>
                  <a:gd name="T50" fmla="*/ 44 w 260"/>
                  <a:gd name="T51" fmla="*/ 193 h 263"/>
                  <a:gd name="T52" fmla="*/ 28 w 260"/>
                  <a:gd name="T53" fmla="*/ 209 h 263"/>
                  <a:gd name="T54" fmla="*/ 26 w 260"/>
                  <a:gd name="T55" fmla="*/ 235 h 263"/>
                  <a:gd name="T56" fmla="*/ 38 w 260"/>
                  <a:gd name="T57" fmla="*/ 235 h 263"/>
                  <a:gd name="T58" fmla="*/ 54 w 260"/>
                  <a:gd name="T59" fmla="*/ 233 h 263"/>
                  <a:gd name="T60" fmla="*/ 70 w 260"/>
                  <a:gd name="T61" fmla="*/ 233 h 263"/>
                  <a:gd name="T62" fmla="*/ 74 w 260"/>
                  <a:gd name="T63" fmla="*/ 233 h 263"/>
                  <a:gd name="T64" fmla="*/ 84 w 260"/>
                  <a:gd name="T65" fmla="*/ 229 h 263"/>
                  <a:gd name="T66" fmla="*/ 102 w 260"/>
                  <a:gd name="T67" fmla="*/ 225 h 263"/>
                  <a:gd name="T68" fmla="*/ 106 w 260"/>
                  <a:gd name="T69" fmla="*/ 227 h 263"/>
                  <a:gd name="T70" fmla="*/ 112 w 260"/>
                  <a:gd name="T71" fmla="*/ 239 h 263"/>
                  <a:gd name="T72" fmla="*/ 122 w 260"/>
                  <a:gd name="T73" fmla="*/ 255 h 263"/>
                  <a:gd name="T74" fmla="*/ 128 w 260"/>
                  <a:gd name="T75" fmla="*/ 253 h 263"/>
                  <a:gd name="T76" fmla="*/ 128 w 260"/>
                  <a:gd name="T77" fmla="*/ 261 h 263"/>
                  <a:gd name="T78" fmla="*/ 136 w 260"/>
                  <a:gd name="T79" fmla="*/ 263 h 263"/>
                  <a:gd name="T80" fmla="*/ 142 w 260"/>
                  <a:gd name="T81" fmla="*/ 259 h 263"/>
                  <a:gd name="T82" fmla="*/ 152 w 260"/>
                  <a:gd name="T83" fmla="*/ 253 h 263"/>
                  <a:gd name="T84" fmla="*/ 176 w 260"/>
                  <a:gd name="T85" fmla="*/ 251 h 263"/>
                  <a:gd name="T86" fmla="*/ 186 w 260"/>
                  <a:gd name="T87" fmla="*/ 247 h 263"/>
                  <a:gd name="T88" fmla="*/ 174 w 260"/>
                  <a:gd name="T89" fmla="*/ 227 h 263"/>
                  <a:gd name="T90" fmla="*/ 162 w 260"/>
                  <a:gd name="T91" fmla="*/ 209 h 263"/>
                  <a:gd name="T92" fmla="*/ 150 w 260"/>
                  <a:gd name="T93" fmla="*/ 197 h 263"/>
                  <a:gd name="T94" fmla="*/ 164 w 260"/>
                  <a:gd name="T95" fmla="*/ 179 h 263"/>
                  <a:gd name="T96" fmla="*/ 188 w 260"/>
                  <a:gd name="T97" fmla="*/ 179 h 263"/>
                  <a:gd name="T98" fmla="*/ 194 w 260"/>
                  <a:gd name="T99" fmla="*/ 165 h 263"/>
                  <a:gd name="T100" fmla="*/ 208 w 260"/>
                  <a:gd name="T101" fmla="*/ 145 h 263"/>
                  <a:gd name="T102" fmla="*/ 216 w 260"/>
                  <a:gd name="T103" fmla="*/ 131 h 263"/>
                  <a:gd name="T104" fmla="*/ 222 w 260"/>
                  <a:gd name="T105" fmla="*/ 107 h 263"/>
                  <a:gd name="T106" fmla="*/ 234 w 260"/>
                  <a:gd name="T107" fmla="*/ 94 h 263"/>
                  <a:gd name="T108" fmla="*/ 226 w 260"/>
                  <a:gd name="T109" fmla="*/ 88 h 263"/>
                  <a:gd name="T110" fmla="*/ 204 w 260"/>
                  <a:gd name="T111" fmla="*/ 54 h 263"/>
                  <a:gd name="T112" fmla="*/ 212 w 260"/>
                  <a:gd name="T113" fmla="*/ 46 h 263"/>
                  <a:gd name="T114" fmla="*/ 236 w 260"/>
                  <a:gd name="T115" fmla="*/ 52 h 263"/>
                  <a:gd name="T116" fmla="*/ 254 w 260"/>
                  <a:gd name="T117" fmla="*/ 36 h 263"/>
                  <a:gd name="T118" fmla="*/ 256 w 260"/>
                  <a:gd name="T119" fmla="*/ 3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 h="263">
                    <a:moveTo>
                      <a:pt x="256" y="30"/>
                    </a:moveTo>
                    <a:lnTo>
                      <a:pt x="252" y="28"/>
                    </a:lnTo>
                    <a:lnTo>
                      <a:pt x="246" y="28"/>
                    </a:lnTo>
                    <a:lnTo>
                      <a:pt x="238" y="24"/>
                    </a:lnTo>
                    <a:lnTo>
                      <a:pt x="230" y="24"/>
                    </a:lnTo>
                    <a:lnTo>
                      <a:pt x="226" y="14"/>
                    </a:lnTo>
                    <a:lnTo>
                      <a:pt x="220" y="8"/>
                    </a:lnTo>
                    <a:lnTo>
                      <a:pt x="212" y="0"/>
                    </a:lnTo>
                    <a:lnTo>
                      <a:pt x="202" y="0"/>
                    </a:lnTo>
                    <a:lnTo>
                      <a:pt x="196" y="2"/>
                    </a:lnTo>
                    <a:lnTo>
                      <a:pt x="192" y="2"/>
                    </a:lnTo>
                    <a:lnTo>
                      <a:pt x="188" y="2"/>
                    </a:lnTo>
                    <a:lnTo>
                      <a:pt x="170" y="2"/>
                    </a:lnTo>
                    <a:lnTo>
                      <a:pt x="164" y="10"/>
                    </a:lnTo>
                    <a:lnTo>
                      <a:pt x="156" y="14"/>
                    </a:lnTo>
                    <a:lnTo>
                      <a:pt x="150" y="20"/>
                    </a:lnTo>
                    <a:lnTo>
                      <a:pt x="154" y="26"/>
                    </a:lnTo>
                    <a:lnTo>
                      <a:pt x="158" y="40"/>
                    </a:lnTo>
                    <a:lnTo>
                      <a:pt x="154" y="48"/>
                    </a:lnTo>
                    <a:lnTo>
                      <a:pt x="156" y="56"/>
                    </a:lnTo>
                    <a:lnTo>
                      <a:pt x="148" y="60"/>
                    </a:lnTo>
                    <a:lnTo>
                      <a:pt x="138" y="58"/>
                    </a:lnTo>
                    <a:lnTo>
                      <a:pt x="136" y="60"/>
                    </a:lnTo>
                    <a:lnTo>
                      <a:pt x="142" y="66"/>
                    </a:lnTo>
                    <a:lnTo>
                      <a:pt x="144" y="74"/>
                    </a:lnTo>
                    <a:lnTo>
                      <a:pt x="140" y="74"/>
                    </a:lnTo>
                    <a:lnTo>
                      <a:pt x="132" y="78"/>
                    </a:lnTo>
                    <a:lnTo>
                      <a:pt x="130" y="94"/>
                    </a:lnTo>
                    <a:lnTo>
                      <a:pt x="134" y="101"/>
                    </a:lnTo>
                    <a:lnTo>
                      <a:pt x="130" y="105"/>
                    </a:lnTo>
                    <a:lnTo>
                      <a:pt x="118" y="101"/>
                    </a:lnTo>
                    <a:lnTo>
                      <a:pt x="108" y="107"/>
                    </a:lnTo>
                    <a:lnTo>
                      <a:pt x="108" y="111"/>
                    </a:lnTo>
                    <a:lnTo>
                      <a:pt x="100" y="113"/>
                    </a:lnTo>
                    <a:lnTo>
                      <a:pt x="98" y="111"/>
                    </a:lnTo>
                    <a:lnTo>
                      <a:pt x="90" y="115"/>
                    </a:lnTo>
                    <a:lnTo>
                      <a:pt x="88" y="125"/>
                    </a:lnTo>
                    <a:lnTo>
                      <a:pt x="90" y="131"/>
                    </a:lnTo>
                    <a:lnTo>
                      <a:pt x="90" y="137"/>
                    </a:lnTo>
                    <a:lnTo>
                      <a:pt x="70" y="145"/>
                    </a:lnTo>
                    <a:lnTo>
                      <a:pt x="60" y="143"/>
                    </a:lnTo>
                    <a:lnTo>
                      <a:pt x="56" y="143"/>
                    </a:lnTo>
                    <a:lnTo>
                      <a:pt x="44" y="143"/>
                    </a:lnTo>
                    <a:lnTo>
                      <a:pt x="34" y="145"/>
                    </a:lnTo>
                    <a:lnTo>
                      <a:pt x="18" y="143"/>
                    </a:lnTo>
                    <a:lnTo>
                      <a:pt x="6" y="141"/>
                    </a:lnTo>
                    <a:lnTo>
                      <a:pt x="0" y="141"/>
                    </a:lnTo>
                    <a:lnTo>
                      <a:pt x="18" y="167"/>
                    </a:lnTo>
                    <a:lnTo>
                      <a:pt x="30" y="173"/>
                    </a:lnTo>
                    <a:lnTo>
                      <a:pt x="34" y="191"/>
                    </a:lnTo>
                    <a:lnTo>
                      <a:pt x="38" y="193"/>
                    </a:lnTo>
                    <a:lnTo>
                      <a:pt x="44" y="193"/>
                    </a:lnTo>
                    <a:lnTo>
                      <a:pt x="44" y="205"/>
                    </a:lnTo>
                    <a:lnTo>
                      <a:pt x="28" y="209"/>
                    </a:lnTo>
                    <a:lnTo>
                      <a:pt x="24" y="235"/>
                    </a:lnTo>
                    <a:lnTo>
                      <a:pt x="26" y="235"/>
                    </a:lnTo>
                    <a:lnTo>
                      <a:pt x="28" y="237"/>
                    </a:lnTo>
                    <a:lnTo>
                      <a:pt x="38" y="235"/>
                    </a:lnTo>
                    <a:lnTo>
                      <a:pt x="40" y="235"/>
                    </a:lnTo>
                    <a:lnTo>
                      <a:pt x="54" y="233"/>
                    </a:lnTo>
                    <a:lnTo>
                      <a:pt x="58" y="233"/>
                    </a:lnTo>
                    <a:lnTo>
                      <a:pt x="70" y="233"/>
                    </a:lnTo>
                    <a:lnTo>
                      <a:pt x="72" y="235"/>
                    </a:lnTo>
                    <a:lnTo>
                      <a:pt x="74" y="233"/>
                    </a:lnTo>
                    <a:lnTo>
                      <a:pt x="82" y="231"/>
                    </a:lnTo>
                    <a:lnTo>
                      <a:pt x="84" y="229"/>
                    </a:lnTo>
                    <a:lnTo>
                      <a:pt x="102" y="227"/>
                    </a:lnTo>
                    <a:lnTo>
                      <a:pt x="102" y="225"/>
                    </a:lnTo>
                    <a:lnTo>
                      <a:pt x="104" y="225"/>
                    </a:lnTo>
                    <a:lnTo>
                      <a:pt x="106" y="227"/>
                    </a:lnTo>
                    <a:lnTo>
                      <a:pt x="104" y="229"/>
                    </a:lnTo>
                    <a:lnTo>
                      <a:pt x="112" y="239"/>
                    </a:lnTo>
                    <a:lnTo>
                      <a:pt x="118" y="243"/>
                    </a:lnTo>
                    <a:lnTo>
                      <a:pt x="122" y="255"/>
                    </a:lnTo>
                    <a:lnTo>
                      <a:pt x="128" y="251"/>
                    </a:lnTo>
                    <a:lnTo>
                      <a:pt x="128" y="253"/>
                    </a:lnTo>
                    <a:lnTo>
                      <a:pt x="124" y="257"/>
                    </a:lnTo>
                    <a:lnTo>
                      <a:pt x="128" y="261"/>
                    </a:lnTo>
                    <a:lnTo>
                      <a:pt x="134" y="261"/>
                    </a:lnTo>
                    <a:lnTo>
                      <a:pt x="136" y="263"/>
                    </a:lnTo>
                    <a:lnTo>
                      <a:pt x="140" y="259"/>
                    </a:lnTo>
                    <a:lnTo>
                      <a:pt x="142" y="259"/>
                    </a:lnTo>
                    <a:lnTo>
                      <a:pt x="146" y="257"/>
                    </a:lnTo>
                    <a:lnTo>
                      <a:pt x="152" y="253"/>
                    </a:lnTo>
                    <a:lnTo>
                      <a:pt x="166" y="257"/>
                    </a:lnTo>
                    <a:lnTo>
                      <a:pt x="176" y="251"/>
                    </a:lnTo>
                    <a:lnTo>
                      <a:pt x="186" y="249"/>
                    </a:lnTo>
                    <a:lnTo>
                      <a:pt x="186" y="247"/>
                    </a:lnTo>
                    <a:lnTo>
                      <a:pt x="176" y="233"/>
                    </a:lnTo>
                    <a:lnTo>
                      <a:pt x="174" y="227"/>
                    </a:lnTo>
                    <a:lnTo>
                      <a:pt x="168" y="225"/>
                    </a:lnTo>
                    <a:lnTo>
                      <a:pt x="162" y="209"/>
                    </a:lnTo>
                    <a:lnTo>
                      <a:pt x="152" y="207"/>
                    </a:lnTo>
                    <a:lnTo>
                      <a:pt x="150" y="197"/>
                    </a:lnTo>
                    <a:lnTo>
                      <a:pt x="156" y="189"/>
                    </a:lnTo>
                    <a:lnTo>
                      <a:pt x="164" y="179"/>
                    </a:lnTo>
                    <a:lnTo>
                      <a:pt x="170" y="183"/>
                    </a:lnTo>
                    <a:lnTo>
                      <a:pt x="188" y="179"/>
                    </a:lnTo>
                    <a:lnTo>
                      <a:pt x="188" y="173"/>
                    </a:lnTo>
                    <a:lnTo>
                      <a:pt x="194" y="165"/>
                    </a:lnTo>
                    <a:lnTo>
                      <a:pt x="208" y="153"/>
                    </a:lnTo>
                    <a:lnTo>
                      <a:pt x="208" y="145"/>
                    </a:lnTo>
                    <a:lnTo>
                      <a:pt x="216" y="137"/>
                    </a:lnTo>
                    <a:lnTo>
                      <a:pt x="216" y="131"/>
                    </a:lnTo>
                    <a:lnTo>
                      <a:pt x="226" y="121"/>
                    </a:lnTo>
                    <a:lnTo>
                      <a:pt x="222" y="107"/>
                    </a:lnTo>
                    <a:lnTo>
                      <a:pt x="224" y="101"/>
                    </a:lnTo>
                    <a:lnTo>
                      <a:pt x="234" y="94"/>
                    </a:lnTo>
                    <a:lnTo>
                      <a:pt x="234" y="90"/>
                    </a:lnTo>
                    <a:lnTo>
                      <a:pt x="226" y="88"/>
                    </a:lnTo>
                    <a:lnTo>
                      <a:pt x="218" y="82"/>
                    </a:lnTo>
                    <a:lnTo>
                      <a:pt x="204" y="54"/>
                    </a:lnTo>
                    <a:lnTo>
                      <a:pt x="208" y="50"/>
                    </a:lnTo>
                    <a:lnTo>
                      <a:pt x="212" y="46"/>
                    </a:lnTo>
                    <a:lnTo>
                      <a:pt x="224" y="50"/>
                    </a:lnTo>
                    <a:lnTo>
                      <a:pt x="236" y="52"/>
                    </a:lnTo>
                    <a:lnTo>
                      <a:pt x="246" y="48"/>
                    </a:lnTo>
                    <a:lnTo>
                      <a:pt x="254" y="36"/>
                    </a:lnTo>
                    <a:lnTo>
                      <a:pt x="260" y="30"/>
                    </a:lnTo>
                    <a:lnTo>
                      <a:pt x="256"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4" name="Freeform 163"/>
              <p:cNvSpPr>
                <a:spLocks noEditPoints="1"/>
              </p:cNvSpPr>
              <p:nvPr/>
            </p:nvSpPr>
            <p:spPr bwMode="auto">
              <a:xfrm>
                <a:off x="5791041" y="2518574"/>
                <a:ext cx="40401" cy="78675"/>
              </a:xfrm>
              <a:custGeom>
                <a:avLst/>
                <a:gdLst>
                  <a:gd name="T0" fmla="*/ 4 w 38"/>
                  <a:gd name="T1" fmla="*/ 0 h 74"/>
                  <a:gd name="T2" fmla="*/ 10 w 38"/>
                  <a:gd name="T3" fmla="*/ 0 h 74"/>
                  <a:gd name="T4" fmla="*/ 14 w 38"/>
                  <a:gd name="T5" fmla="*/ 4 h 74"/>
                  <a:gd name="T6" fmla="*/ 8 w 38"/>
                  <a:gd name="T7" fmla="*/ 4 h 74"/>
                  <a:gd name="T8" fmla="*/ 0 w 38"/>
                  <a:gd name="T9" fmla="*/ 2 h 74"/>
                  <a:gd name="T10" fmla="*/ 4 w 38"/>
                  <a:gd name="T11" fmla="*/ 0 h 74"/>
                  <a:gd name="T12" fmla="*/ 16 w 38"/>
                  <a:gd name="T13" fmla="*/ 6 h 74"/>
                  <a:gd name="T14" fmla="*/ 12 w 38"/>
                  <a:gd name="T15" fmla="*/ 8 h 74"/>
                  <a:gd name="T16" fmla="*/ 10 w 38"/>
                  <a:gd name="T17" fmla="*/ 6 h 74"/>
                  <a:gd name="T18" fmla="*/ 6 w 38"/>
                  <a:gd name="T19" fmla="*/ 6 h 74"/>
                  <a:gd name="T20" fmla="*/ 6 w 38"/>
                  <a:gd name="T21" fmla="*/ 10 h 74"/>
                  <a:gd name="T22" fmla="*/ 6 w 38"/>
                  <a:gd name="T23" fmla="*/ 14 h 74"/>
                  <a:gd name="T24" fmla="*/ 0 w 38"/>
                  <a:gd name="T25" fmla="*/ 10 h 74"/>
                  <a:gd name="T26" fmla="*/ 4 w 38"/>
                  <a:gd name="T27" fmla="*/ 16 h 74"/>
                  <a:gd name="T28" fmla="*/ 4 w 38"/>
                  <a:gd name="T29" fmla="*/ 22 h 74"/>
                  <a:gd name="T30" fmla="*/ 0 w 38"/>
                  <a:gd name="T31" fmla="*/ 26 h 74"/>
                  <a:gd name="T32" fmla="*/ 0 w 38"/>
                  <a:gd name="T33" fmla="*/ 34 h 74"/>
                  <a:gd name="T34" fmla="*/ 2 w 38"/>
                  <a:gd name="T35" fmla="*/ 54 h 74"/>
                  <a:gd name="T36" fmla="*/ 4 w 38"/>
                  <a:gd name="T37" fmla="*/ 60 h 74"/>
                  <a:gd name="T38" fmla="*/ 12 w 38"/>
                  <a:gd name="T39" fmla="*/ 72 h 74"/>
                  <a:gd name="T40" fmla="*/ 20 w 38"/>
                  <a:gd name="T41" fmla="*/ 74 h 74"/>
                  <a:gd name="T42" fmla="*/ 26 w 38"/>
                  <a:gd name="T43" fmla="*/ 70 h 74"/>
                  <a:gd name="T44" fmla="*/ 30 w 38"/>
                  <a:gd name="T45" fmla="*/ 68 h 74"/>
                  <a:gd name="T46" fmla="*/ 36 w 38"/>
                  <a:gd name="T47" fmla="*/ 62 h 74"/>
                  <a:gd name="T48" fmla="*/ 38 w 38"/>
                  <a:gd name="T49" fmla="*/ 48 h 74"/>
                  <a:gd name="T50" fmla="*/ 36 w 38"/>
                  <a:gd name="T51" fmla="*/ 38 h 74"/>
                  <a:gd name="T52" fmla="*/ 34 w 38"/>
                  <a:gd name="T53" fmla="*/ 36 h 74"/>
                  <a:gd name="T54" fmla="*/ 30 w 38"/>
                  <a:gd name="T55" fmla="*/ 26 h 74"/>
                  <a:gd name="T56" fmla="*/ 26 w 38"/>
                  <a:gd name="T57" fmla="*/ 22 h 74"/>
                  <a:gd name="T58" fmla="*/ 22 w 38"/>
                  <a:gd name="T59" fmla="*/ 16 h 74"/>
                  <a:gd name="T60" fmla="*/ 16 w 38"/>
                  <a:gd name="T61"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74">
                    <a:moveTo>
                      <a:pt x="4" y="0"/>
                    </a:moveTo>
                    <a:lnTo>
                      <a:pt x="10" y="0"/>
                    </a:lnTo>
                    <a:lnTo>
                      <a:pt x="14" y="4"/>
                    </a:lnTo>
                    <a:lnTo>
                      <a:pt x="8" y="4"/>
                    </a:lnTo>
                    <a:lnTo>
                      <a:pt x="0" y="2"/>
                    </a:lnTo>
                    <a:lnTo>
                      <a:pt x="4" y="0"/>
                    </a:lnTo>
                    <a:close/>
                    <a:moveTo>
                      <a:pt x="16" y="6"/>
                    </a:moveTo>
                    <a:lnTo>
                      <a:pt x="12" y="8"/>
                    </a:lnTo>
                    <a:lnTo>
                      <a:pt x="10" y="6"/>
                    </a:lnTo>
                    <a:lnTo>
                      <a:pt x="6" y="6"/>
                    </a:lnTo>
                    <a:lnTo>
                      <a:pt x="6" y="10"/>
                    </a:lnTo>
                    <a:lnTo>
                      <a:pt x="6" y="14"/>
                    </a:lnTo>
                    <a:lnTo>
                      <a:pt x="0" y="10"/>
                    </a:lnTo>
                    <a:lnTo>
                      <a:pt x="4" y="16"/>
                    </a:lnTo>
                    <a:lnTo>
                      <a:pt x="4" y="22"/>
                    </a:lnTo>
                    <a:lnTo>
                      <a:pt x="0" y="26"/>
                    </a:lnTo>
                    <a:lnTo>
                      <a:pt x="0" y="34"/>
                    </a:lnTo>
                    <a:lnTo>
                      <a:pt x="2" y="54"/>
                    </a:lnTo>
                    <a:lnTo>
                      <a:pt x="4" y="60"/>
                    </a:lnTo>
                    <a:lnTo>
                      <a:pt x="12" y="72"/>
                    </a:lnTo>
                    <a:lnTo>
                      <a:pt x="20" y="74"/>
                    </a:lnTo>
                    <a:lnTo>
                      <a:pt x="26" y="70"/>
                    </a:lnTo>
                    <a:lnTo>
                      <a:pt x="30" y="68"/>
                    </a:lnTo>
                    <a:lnTo>
                      <a:pt x="36" y="62"/>
                    </a:lnTo>
                    <a:lnTo>
                      <a:pt x="38" y="48"/>
                    </a:lnTo>
                    <a:lnTo>
                      <a:pt x="36" y="38"/>
                    </a:lnTo>
                    <a:lnTo>
                      <a:pt x="34" y="36"/>
                    </a:lnTo>
                    <a:lnTo>
                      <a:pt x="30" y="26"/>
                    </a:lnTo>
                    <a:lnTo>
                      <a:pt x="26" y="22"/>
                    </a:lnTo>
                    <a:lnTo>
                      <a:pt x="22" y="16"/>
                    </a:lnTo>
                    <a:lnTo>
                      <a:pt x="16"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5" name="Freeform 168"/>
              <p:cNvSpPr>
                <a:spLocks/>
              </p:cNvSpPr>
              <p:nvPr/>
            </p:nvSpPr>
            <p:spPr bwMode="auto">
              <a:xfrm>
                <a:off x="5110606" y="2975742"/>
                <a:ext cx="140340" cy="283870"/>
              </a:xfrm>
              <a:custGeom>
                <a:avLst/>
                <a:gdLst>
                  <a:gd name="T0" fmla="*/ 124 w 132"/>
                  <a:gd name="T1" fmla="*/ 78 h 267"/>
                  <a:gd name="T2" fmla="*/ 116 w 132"/>
                  <a:gd name="T3" fmla="*/ 68 h 267"/>
                  <a:gd name="T4" fmla="*/ 120 w 132"/>
                  <a:gd name="T5" fmla="*/ 82 h 267"/>
                  <a:gd name="T6" fmla="*/ 116 w 132"/>
                  <a:gd name="T7" fmla="*/ 96 h 267"/>
                  <a:gd name="T8" fmla="*/ 114 w 132"/>
                  <a:gd name="T9" fmla="*/ 114 h 267"/>
                  <a:gd name="T10" fmla="*/ 108 w 132"/>
                  <a:gd name="T11" fmla="*/ 130 h 267"/>
                  <a:gd name="T12" fmla="*/ 94 w 132"/>
                  <a:gd name="T13" fmla="*/ 164 h 267"/>
                  <a:gd name="T14" fmla="*/ 78 w 132"/>
                  <a:gd name="T15" fmla="*/ 205 h 267"/>
                  <a:gd name="T16" fmla="*/ 68 w 132"/>
                  <a:gd name="T17" fmla="*/ 245 h 267"/>
                  <a:gd name="T18" fmla="*/ 60 w 132"/>
                  <a:gd name="T19" fmla="*/ 261 h 267"/>
                  <a:gd name="T20" fmla="*/ 38 w 132"/>
                  <a:gd name="T21" fmla="*/ 265 h 267"/>
                  <a:gd name="T22" fmla="*/ 28 w 132"/>
                  <a:gd name="T23" fmla="*/ 263 h 267"/>
                  <a:gd name="T24" fmla="*/ 8 w 132"/>
                  <a:gd name="T25" fmla="*/ 251 h 267"/>
                  <a:gd name="T26" fmla="*/ 4 w 132"/>
                  <a:gd name="T27" fmla="*/ 225 h 267"/>
                  <a:gd name="T28" fmla="*/ 0 w 132"/>
                  <a:gd name="T29" fmla="*/ 199 h 267"/>
                  <a:gd name="T30" fmla="*/ 10 w 132"/>
                  <a:gd name="T31" fmla="*/ 184 h 267"/>
                  <a:gd name="T32" fmla="*/ 14 w 132"/>
                  <a:gd name="T33" fmla="*/ 174 h 267"/>
                  <a:gd name="T34" fmla="*/ 24 w 132"/>
                  <a:gd name="T35" fmla="*/ 152 h 267"/>
                  <a:gd name="T36" fmla="*/ 18 w 132"/>
                  <a:gd name="T37" fmla="*/ 138 h 267"/>
                  <a:gd name="T38" fmla="*/ 16 w 132"/>
                  <a:gd name="T39" fmla="*/ 128 h 267"/>
                  <a:gd name="T40" fmla="*/ 18 w 132"/>
                  <a:gd name="T41" fmla="*/ 114 h 267"/>
                  <a:gd name="T42" fmla="*/ 18 w 132"/>
                  <a:gd name="T43" fmla="*/ 104 h 267"/>
                  <a:gd name="T44" fmla="*/ 26 w 132"/>
                  <a:gd name="T45" fmla="*/ 84 h 267"/>
                  <a:gd name="T46" fmla="*/ 36 w 132"/>
                  <a:gd name="T47" fmla="*/ 78 h 267"/>
                  <a:gd name="T48" fmla="*/ 48 w 132"/>
                  <a:gd name="T49" fmla="*/ 76 h 267"/>
                  <a:gd name="T50" fmla="*/ 52 w 132"/>
                  <a:gd name="T51" fmla="*/ 76 h 267"/>
                  <a:gd name="T52" fmla="*/ 58 w 132"/>
                  <a:gd name="T53" fmla="*/ 74 h 267"/>
                  <a:gd name="T54" fmla="*/ 64 w 132"/>
                  <a:gd name="T55" fmla="*/ 80 h 267"/>
                  <a:gd name="T56" fmla="*/ 62 w 132"/>
                  <a:gd name="T57" fmla="*/ 68 h 267"/>
                  <a:gd name="T58" fmla="*/ 70 w 132"/>
                  <a:gd name="T59" fmla="*/ 66 h 267"/>
                  <a:gd name="T60" fmla="*/ 74 w 132"/>
                  <a:gd name="T61" fmla="*/ 60 h 267"/>
                  <a:gd name="T62" fmla="*/ 80 w 132"/>
                  <a:gd name="T63" fmla="*/ 54 h 267"/>
                  <a:gd name="T64" fmla="*/ 80 w 132"/>
                  <a:gd name="T65" fmla="*/ 58 h 267"/>
                  <a:gd name="T66" fmla="*/ 86 w 132"/>
                  <a:gd name="T67" fmla="*/ 56 h 267"/>
                  <a:gd name="T68" fmla="*/ 82 w 132"/>
                  <a:gd name="T69" fmla="*/ 46 h 267"/>
                  <a:gd name="T70" fmla="*/ 90 w 132"/>
                  <a:gd name="T71" fmla="*/ 44 h 267"/>
                  <a:gd name="T72" fmla="*/ 86 w 132"/>
                  <a:gd name="T73" fmla="*/ 32 h 267"/>
                  <a:gd name="T74" fmla="*/ 94 w 132"/>
                  <a:gd name="T75" fmla="*/ 36 h 267"/>
                  <a:gd name="T76" fmla="*/ 96 w 132"/>
                  <a:gd name="T77" fmla="*/ 30 h 267"/>
                  <a:gd name="T78" fmla="*/ 106 w 132"/>
                  <a:gd name="T79" fmla="*/ 22 h 267"/>
                  <a:gd name="T80" fmla="*/ 112 w 132"/>
                  <a:gd name="T81" fmla="*/ 6 h 267"/>
                  <a:gd name="T82" fmla="*/ 116 w 132"/>
                  <a:gd name="T83" fmla="*/ 0 h 267"/>
                  <a:gd name="T84" fmla="*/ 118 w 132"/>
                  <a:gd name="T85" fmla="*/ 14 h 267"/>
                  <a:gd name="T86" fmla="*/ 126 w 132"/>
                  <a:gd name="T87" fmla="*/ 30 h 267"/>
                  <a:gd name="T88" fmla="*/ 132 w 132"/>
                  <a:gd name="T89" fmla="*/ 6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267">
                    <a:moveTo>
                      <a:pt x="128" y="78"/>
                    </a:moveTo>
                    <a:lnTo>
                      <a:pt x="124" y="78"/>
                    </a:lnTo>
                    <a:lnTo>
                      <a:pt x="120" y="68"/>
                    </a:lnTo>
                    <a:lnTo>
                      <a:pt x="116" y="68"/>
                    </a:lnTo>
                    <a:lnTo>
                      <a:pt x="118" y="78"/>
                    </a:lnTo>
                    <a:lnTo>
                      <a:pt x="120" y="82"/>
                    </a:lnTo>
                    <a:lnTo>
                      <a:pt x="118" y="90"/>
                    </a:lnTo>
                    <a:lnTo>
                      <a:pt x="116" y="96"/>
                    </a:lnTo>
                    <a:lnTo>
                      <a:pt x="114" y="104"/>
                    </a:lnTo>
                    <a:lnTo>
                      <a:pt x="114" y="114"/>
                    </a:lnTo>
                    <a:lnTo>
                      <a:pt x="108" y="124"/>
                    </a:lnTo>
                    <a:lnTo>
                      <a:pt x="108" y="130"/>
                    </a:lnTo>
                    <a:lnTo>
                      <a:pt x="96" y="150"/>
                    </a:lnTo>
                    <a:lnTo>
                      <a:pt x="94" y="164"/>
                    </a:lnTo>
                    <a:lnTo>
                      <a:pt x="88" y="189"/>
                    </a:lnTo>
                    <a:lnTo>
                      <a:pt x="78" y="205"/>
                    </a:lnTo>
                    <a:lnTo>
                      <a:pt x="76" y="223"/>
                    </a:lnTo>
                    <a:lnTo>
                      <a:pt x="68" y="245"/>
                    </a:lnTo>
                    <a:lnTo>
                      <a:pt x="68" y="251"/>
                    </a:lnTo>
                    <a:lnTo>
                      <a:pt x="60" y="261"/>
                    </a:lnTo>
                    <a:lnTo>
                      <a:pt x="46" y="261"/>
                    </a:lnTo>
                    <a:lnTo>
                      <a:pt x="38" y="265"/>
                    </a:lnTo>
                    <a:lnTo>
                      <a:pt x="30" y="267"/>
                    </a:lnTo>
                    <a:lnTo>
                      <a:pt x="28" y="263"/>
                    </a:lnTo>
                    <a:lnTo>
                      <a:pt x="14" y="259"/>
                    </a:lnTo>
                    <a:lnTo>
                      <a:pt x="8" y="251"/>
                    </a:lnTo>
                    <a:lnTo>
                      <a:pt x="4" y="239"/>
                    </a:lnTo>
                    <a:lnTo>
                      <a:pt x="4" y="225"/>
                    </a:lnTo>
                    <a:lnTo>
                      <a:pt x="2" y="211"/>
                    </a:lnTo>
                    <a:lnTo>
                      <a:pt x="0" y="199"/>
                    </a:lnTo>
                    <a:lnTo>
                      <a:pt x="6" y="186"/>
                    </a:lnTo>
                    <a:lnTo>
                      <a:pt x="10" y="184"/>
                    </a:lnTo>
                    <a:lnTo>
                      <a:pt x="10" y="174"/>
                    </a:lnTo>
                    <a:lnTo>
                      <a:pt x="14" y="174"/>
                    </a:lnTo>
                    <a:lnTo>
                      <a:pt x="22" y="160"/>
                    </a:lnTo>
                    <a:lnTo>
                      <a:pt x="24" y="152"/>
                    </a:lnTo>
                    <a:lnTo>
                      <a:pt x="22" y="144"/>
                    </a:lnTo>
                    <a:lnTo>
                      <a:pt x="18" y="138"/>
                    </a:lnTo>
                    <a:lnTo>
                      <a:pt x="20" y="134"/>
                    </a:lnTo>
                    <a:lnTo>
                      <a:pt x="16" y="128"/>
                    </a:lnTo>
                    <a:lnTo>
                      <a:pt x="16" y="118"/>
                    </a:lnTo>
                    <a:lnTo>
                      <a:pt x="18" y="114"/>
                    </a:lnTo>
                    <a:lnTo>
                      <a:pt x="14" y="112"/>
                    </a:lnTo>
                    <a:lnTo>
                      <a:pt x="18" y="104"/>
                    </a:lnTo>
                    <a:lnTo>
                      <a:pt x="26" y="92"/>
                    </a:lnTo>
                    <a:lnTo>
                      <a:pt x="26" y="84"/>
                    </a:lnTo>
                    <a:lnTo>
                      <a:pt x="34" y="80"/>
                    </a:lnTo>
                    <a:lnTo>
                      <a:pt x="36" y="78"/>
                    </a:lnTo>
                    <a:lnTo>
                      <a:pt x="46" y="80"/>
                    </a:lnTo>
                    <a:lnTo>
                      <a:pt x="48" y="76"/>
                    </a:lnTo>
                    <a:lnTo>
                      <a:pt x="50" y="76"/>
                    </a:lnTo>
                    <a:lnTo>
                      <a:pt x="52" y="76"/>
                    </a:lnTo>
                    <a:lnTo>
                      <a:pt x="54" y="74"/>
                    </a:lnTo>
                    <a:lnTo>
                      <a:pt x="58" y="74"/>
                    </a:lnTo>
                    <a:lnTo>
                      <a:pt x="64" y="82"/>
                    </a:lnTo>
                    <a:lnTo>
                      <a:pt x="64" y="80"/>
                    </a:lnTo>
                    <a:lnTo>
                      <a:pt x="60" y="74"/>
                    </a:lnTo>
                    <a:lnTo>
                      <a:pt x="62" y="68"/>
                    </a:lnTo>
                    <a:lnTo>
                      <a:pt x="68" y="62"/>
                    </a:lnTo>
                    <a:lnTo>
                      <a:pt x="70" y="66"/>
                    </a:lnTo>
                    <a:lnTo>
                      <a:pt x="74" y="66"/>
                    </a:lnTo>
                    <a:lnTo>
                      <a:pt x="74" y="60"/>
                    </a:lnTo>
                    <a:lnTo>
                      <a:pt x="78" y="56"/>
                    </a:lnTo>
                    <a:lnTo>
                      <a:pt x="80" y="54"/>
                    </a:lnTo>
                    <a:lnTo>
                      <a:pt x="80" y="56"/>
                    </a:lnTo>
                    <a:lnTo>
                      <a:pt x="80" y="58"/>
                    </a:lnTo>
                    <a:lnTo>
                      <a:pt x="84" y="56"/>
                    </a:lnTo>
                    <a:lnTo>
                      <a:pt x="86" y="56"/>
                    </a:lnTo>
                    <a:lnTo>
                      <a:pt x="88" y="52"/>
                    </a:lnTo>
                    <a:lnTo>
                      <a:pt x="82" y="46"/>
                    </a:lnTo>
                    <a:lnTo>
                      <a:pt x="84" y="44"/>
                    </a:lnTo>
                    <a:lnTo>
                      <a:pt x="90" y="44"/>
                    </a:lnTo>
                    <a:lnTo>
                      <a:pt x="88" y="38"/>
                    </a:lnTo>
                    <a:lnTo>
                      <a:pt x="86" y="32"/>
                    </a:lnTo>
                    <a:lnTo>
                      <a:pt x="90" y="28"/>
                    </a:lnTo>
                    <a:lnTo>
                      <a:pt x="94" y="36"/>
                    </a:lnTo>
                    <a:lnTo>
                      <a:pt x="96" y="36"/>
                    </a:lnTo>
                    <a:lnTo>
                      <a:pt x="96" y="30"/>
                    </a:lnTo>
                    <a:lnTo>
                      <a:pt x="98" y="28"/>
                    </a:lnTo>
                    <a:lnTo>
                      <a:pt x="106" y="22"/>
                    </a:lnTo>
                    <a:lnTo>
                      <a:pt x="104" y="10"/>
                    </a:lnTo>
                    <a:lnTo>
                      <a:pt x="112" y="6"/>
                    </a:lnTo>
                    <a:lnTo>
                      <a:pt x="114" y="2"/>
                    </a:lnTo>
                    <a:lnTo>
                      <a:pt x="116" y="0"/>
                    </a:lnTo>
                    <a:lnTo>
                      <a:pt x="116" y="6"/>
                    </a:lnTo>
                    <a:lnTo>
                      <a:pt x="118" y="14"/>
                    </a:lnTo>
                    <a:lnTo>
                      <a:pt x="122" y="18"/>
                    </a:lnTo>
                    <a:lnTo>
                      <a:pt x="126" y="30"/>
                    </a:lnTo>
                    <a:lnTo>
                      <a:pt x="128" y="54"/>
                    </a:lnTo>
                    <a:lnTo>
                      <a:pt x="132" y="62"/>
                    </a:lnTo>
                    <a:lnTo>
                      <a:pt x="128"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6" name="Freeform 169"/>
              <p:cNvSpPr>
                <a:spLocks noEditPoints="1"/>
              </p:cNvSpPr>
              <p:nvPr/>
            </p:nvSpPr>
            <p:spPr bwMode="auto">
              <a:xfrm>
                <a:off x="5119111" y="2960857"/>
                <a:ext cx="23390" cy="25517"/>
              </a:xfrm>
              <a:custGeom>
                <a:avLst/>
                <a:gdLst>
                  <a:gd name="T0" fmla="*/ 4 w 22"/>
                  <a:gd name="T1" fmla="*/ 12 h 24"/>
                  <a:gd name="T2" fmla="*/ 0 w 22"/>
                  <a:gd name="T3" fmla="*/ 8 h 24"/>
                  <a:gd name="T4" fmla="*/ 2 w 22"/>
                  <a:gd name="T5" fmla="*/ 0 h 24"/>
                  <a:gd name="T6" fmla="*/ 4 w 22"/>
                  <a:gd name="T7" fmla="*/ 6 h 24"/>
                  <a:gd name="T8" fmla="*/ 4 w 22"/>
                  <a:gd name="T9" fmla="*/ 12 h 24"/>
                  <a:gd name="T10" fmla="*/ 8 w 22"/>
                  <a:gd name="T11" fmla="*/ 24 h 24"/>
                  <a:gd name="T12" fmla="*/ 10 w 22"/>
                  <a:gd name="T13" fmla="*/ 20 h 24"/>
                  <a:gd name="T14" fmla="*/ 6 w 22"/>
                  <a:gd name="T15" fmla="*/ 18 h 24"/>
                  <a:gd name="T16" fmla="*/ 6 w 22"/>
                  <a:gd name="T17" fmla="*/ 22 h 24"/>
                  <a:gd name="T18" fmla="*/ 8 w 22"/>
                  <a:gd name="T19" fmla="*/ 24 h 24"/>
                  <a:gd name="T20" fmla="*/ 22 w 22"/>
                  <a:gd name="T21" fmla="*/ 18 h 24"/>
                  <a:gd name="T22" fmla="*/ 22 w 22"/>
                  <a:gd name="T23" fmla="*/ 16 h 24"/>
                  <a:gd name="T24" fmla="*/ 20 w 22"/>
                  <a:gd name="T25" fmla="*/ 16 h 24"/>
                  <a:gd name="T26" fmla="*/ 18 w 22"/>
                  <a:gd name="T27" fmla="*/ 18 h 24"/>
                  <a:gd name="T28" fmla="*/ 22 w 22"/>
                  <a:gd name="T29" fmla="*/ 22 h 24"/>
                  <a:gd name="T30" fmla="*/ 22 w 22"/>
                  <a:gd name="T3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4" y="12"/>
                    </a:moveTo>
                    <a:lnTo>
                      <a:pt x="0" y="8"/>
                    </a:lnTo>
                    <a:lnTo>
                      <a:pt x="2" y="0"/>
                    </a:lnTo>
                    <a:lnTo>
                      <a:pt x="4" y="6"/>
                    </a:lnTo>
                    <a:lnTo>
                      <a:pt x="4" y="12"/>
                    </a:lnTo>
                    <a:close/>
                    <a:moveTo>
                      <a:pt x="8" y="24"/>
                    </a:moveTo>
                    <a:lnTo>
                      <a:pt x="10" y="20"/>
                    </a:lnTo>
                    <a:lnTo>
                      <a:pt x="6" y="18"/>
                    </a:lnTo>
                    <a:lnTo>
                      <a:pt x="6" y="22"/>
                    </a:lnTo>
                    <a:lnTo>
                      <a:pt x="8" y="24"/>
                    </a:lnTo>
                    <a:close/>
                    <a:moveTo>
                      <a:pt x="22" y="18"/>
                    </a:moveTo>
                    <a:lnTo>
                      <a:pt x="22" y="16"/>
                    </a:lnTo>
                    <a:lnTo>
                      <a:pt x="20" y="16"/>
                    </a:lnTo>
                    <a:lnTo>
                      <a:pt x="18" y="18"/>
                    </a:lnTo>
                    <a:lnTo>
                      <a:pt x="22" y="22"/>
                    </a:lnTo>
                    <a:lnTo>
                      <a:pt x="2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7" name="Freeform 170"/>
              <p:cNvSpPr>
                <a:spLocks/>
              </p:cNvSpPr>
              <p:nvPr/>
            </p:nvSpPr>
            <p:spPr bwMode="auto">
              <a:xfrm>
                <a:off x="5151006" y="2988500"/>
                <a:ext cx="6379" cy="6379"/>
              </a:xfrm>
              <a:custGeom>
                <a:avLst/>
                <a:gdLst>
                  <a:gd name="T0" fmla="*/ 0 w 6"/>
                  <a:gd name="T1" fmla="*/ 6 h 6"/>
                  <a:gd name="T2" fmla="*/ 2 w 6"/>
                  <a:gd name="T3" fmla="*/ 0 h 6"/>
                  <a:gd name="T4" fmla="*/ 6 w 6"/>
                  <a:gd name="T5" fmla="*/ 2 h 6"/>
                  <a:gd name="T6" fmla="*/ 4 w 6"/>
                  <a:gd name="T7" fmla="*/ 6 h 6"/>
                  <a:gd name="T8" fmla="*/ 0 w 6"/>
                  <a:gd name="T9" fmla="*/ 6 h 6"/>
                </a:gdLst>
                <a:ahLst/>
                <a:cxnLst>
                  <a:cxn ang="0">
                    <a:pos x="T0" y="T1"/>
                  </a:cxn>
                  <a:cxn ang="0">
                    <a:pos x="T2" y="T3"/>
                  </a:cxn>
                  <a:cxn ang="0">
                    <a:pos x="T4" y="T5"/>
                  </a:cxn>
                  <a:cxn ang="0">
                    <a:pos x="T6" y="T7"/>
                  </a:cxn>
                  <a:cxn ang="0">
                    <a:pos x="T8" y="T9"/>
                  </a:cxn>
                </a:cxnLst>
                <a:rect l="0" t="0" r="r" b="b"/>
                <a:pathLst>
                  <a:path w="6" h="6">
                    <a:moveTo>
                      <a:pt x="0" y="6"/>
                    </a:moveTo>
                    <a:lnTo>
                      <a:pt x="2" y="0"/>
                    </a:lnTo>
                    <a:lnTo>
                      <a:pt x="6" y="2"/>
                    </a:lnTo>
                    <a:lnTo>
                      <a:pt x="4" y="6"/>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8" name="Freeform 171"/>
              <p:cNvSpPr>
                <a:spLocks/>
              </p:cNvSpPr>
              <p:nvPr/>
            </p:nvSpPr>
            <p:spPr bwMode="auto">
              <a:xfrm>
                <a:off x="5327494" y="3162861"/>
                <a:ext cx="10632" cy="8506"/>
              </a:xfrm>
              <a:custGeom>
                <a:avLst/>
                <a:gdLst>
                  <a:gd name="T0" fmla="*/ 0 w 10"/>
                  <a:gd name="T1" fmla="*/ 2 h 8"/>
                  <a:gd name="T2" fmla="*/ 6 w 10"/>
                  <a:gd name="T3" fmla="*/ 0 h 8"/>
                  <a:gd name="T4" fmla="*/ 10 w 10"/>
                  <a:gd name="T5" fmla="*/ 2 h 8"/>
                  <a:gd name="T6" fmla="*/ 10 w 10"/>
                  <a:gd name="T7" fmla="*/ 8 h 8"/>
                  <a:gd name="T8" fmla="*/ 4 w 10"/>
                  <a:gd name="T9" fmla="*/ 8 h 8"/>
                  <a:gd name="T10" fmla="*/ 0 w 10"/>
                  <a:gd name="T11" fmla="*/ 2 h 8"/>
                </a:gdLst>
                <a:ahLst/>
                <a:cxnLst>
                  <a:cxn ang="0">
                    <a:pos x="T0" y="T1"/>
                  </a:cxn>
                  <a:cxn ang="0">
                    <a:pos x="T2" y="T3"/>
                  </a:cxn>
                  <a:cxn ang="0">
                    <a:pos x="T4" y="T5"/>
                  </a:cxn>
                  <a:cxn ang="0">
                    <a:pos x="T6" y="T7"/>
                  </a:cxn>
                  <a:cxn ang="0">
                    <a:pos x="T8" y="T9"/>
                  </a:cxn>
                  <a:cxn ang="0">
                    <a:pos x="T10" y="T11"/>
                  </a:cxn>
                </a:cxnLst>
                <a:rect l="0" t="0" r="r" b="b"/>
                <a:pathLst>
                  <a:path w="10" h="8">
                    <a:moveTo>
                      <a:pt x="0" y="2"/>
                    </a:moveTo>
                    <a:lnTo>
                      <a:pt x="6" y="0"/>
                    </a:lnTo>
                    <a:lnTo>
                      <a:pt x="10" y="2"/>
                    </a:lnTo>
                    <a:lnTo>
                      <a:pt x="10" y="8"/>
                    </a:lnTo>
                    <a:lnTo>
                      <a:pt x="4" y="8"/>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19" name="Freeform 172"/>
              <p:cNvSpPr>
                <a:spLocks/>
              </p:cNvSpPr>
              <p:nvPr/>
            </p:nvSpPr>
            <p:spPr bwMode="auto">
              <a:xfrm>
                <a:off x="5367896" y="3141598"/>
                <a:ext cx="6379" cy="12758"/>
              </a:xfrm>
              <a:custGeom>
                <a:avLst/>
                <a:gdLst>
                  <a:gd name="T0" fmla="*/ 2 w 6"/>
                  <a:gd name="T1" fmla="*/ 12 h 12"/>
                  <a:gd name="T2" fmla="*/ 0 w 6"/>
                  <a:gd name="T3" fmla="*/ 8 h 12"/>
                  <a:gd name="T4" fmla="*/ 4 w 6"/>
                  <a:gd name="T5" fmla="*/ 0 h 12"/>
                  <a:gd name="T6" fmla="*/ 6 w 6"/>
                  <a:gd name="T7" fmla="*/ 6 h 12"/>
                  <a:gd name="T8" fmla="*/ 6 w 6"/>
                  <a:gd name="T9" fmla="*/ 12 h 12"/>
                  <a:gd name="T10" fmla="*/ 2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2" y="12"/>
                    </a:moveTo>
                    <a:lnTo>
                      <a:pt x="0" y="8"/>
                    </a:lnTo>
                    <a:lnTo>
                      <a:pt x="4" y="0"/>
                    </a:lnTo>
                    <a:lnTo>
                      <a:pt x="6" y="6"/>
                    </a:lnTo>
                    <a:lnTo>
                      <a:pt x="6" y="12"/>
                    </a:lnTo>
                    <a:lnTo>
                      <a:pt x="2"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0" name="Freeform 173"/>
              <p:cNvSpPr>
                <a:spLocks noEditPoints="1"/>
              </p:cNvSpPr>
              <p:nvPr/>
            </p:nvSpPr>
            <p:spPr bwMode="auto">
              <a:xfrm>
                <a:off x="6102554" y="2292116"/>
                <a:ext cx="155224" cy="311512"/>
              </a:xfrm>
              <a:custGeom>
                <a:avLst/>
                <a:gdLst>
                  <a:gd name="T0" fmla="*/ 30 w 146"/>
                  <a:gd name="T1" fmla="*/ 245 h 293"/>
                  <a:gd name="T2" fmla="*/ 100 w 146"/>
                  <a:gd name="T3" fmla="*/ 157 h 293"/>
                  <a:gd name="T4" fmla="*/ 98 w 146"/>
                  <a:gd name="T5" fmla="*/ 133 h 293"/>
                  <a:gd name="T6" fmla="*/ 134 w 146"/>
                  <a:gd name="T7" fmla="*/ 119 h 293"/>
                  <a:gd name="T8" fmla="*/ 142 w 146"/>
                  <a:gd name="T9" fmla="*/ 103 h 293"/>
                  <a:gd name="T10" fmla="*/ 136 w 146"/>
                  <a:gd name="T11" fmla="*/ 87 h 293"/>
                  <a:gd name="T12" fmla="*/ 116 w 146"/>
                  <a:gd name="T13" fmla="*/ 51 h 293"/>
                  <a:gd name="T14" fmla="*/ 92 w 146"/>
                  <a:gd name="T15" fmla="*/ 49 h 293"/>
                  <a:gd name="T16" fmla="*/ 80 w 146"/>
                  <a:gd name="T17" fmla="*/ 49 h 293"/>
                  <a:gd name="T18" fmla="*/ 62 w 146"/>
                  <a:gd name="T19" fmla="*/ 59 h 293"/>
                  <a:gd name="T20" fmla="*/ 62 w 146"/>
                  <a:gd name="T21" fmla="*/ 43 h 293"/>
                  <a:gd name="T22" fmla="*/ 60 w 146"/>
                  <a:gd name="T23" fmla="*/ 18 h 293"/>
                  <a:gd name="T24" fmla="*/ 44 w 146"/>
                  <a:gd name="T25" fmla="*/ 4 h 293"/>
                  <a:gd name="T26" fmla="*/ 26 w 146"/>
                  <a:gd name="T27" fmla="*/ 10 h 293"/>
                  <a:gd name="T28" fmla="*/ 0 w 146"/>
                  <a:gd name="T29" fmla="*/ 24 h 293"/>
                  <a:gd name="T30" fmla="*/ 4 w 146"/>
                  <a:gd name="T31" fmla="*/ 43 h 293"/>
                  <a:gd name="T32" fmla="*/ 18 w 146"/>
                  <a:gd name="T33" fmla="*/ 73 h 293"/>
                  <a:gd name="T34" fmla="*/ 26 w 146"/>
                  <a:gd name="T35" fmla="*/ 87 h 293"/>
                  <a:gd name="T36" fmla="*/ 22 w 146"/>
                  <a:gd name="T37" fmla="*/ 101 h 293"/>
                  <a:gd name="T38" fmla="*/ 26 w 146"/>
                  <a:gd name="T39" fmla="*/ 119 h 293"/>
                  <a:gd name="T40" fmla="*/ 36 w 146"/>
                  <a:gd name="T41" fmla="*/ 145 h 293"/>
                  <a:gd name="T42" fmla="*/ 42 w 146"/>
                  <a:gd name="T43" fmla="*/ 187 h 293"/>
                  <a:gd name="T44" fmla="*/ 36 w 146"/>
                  <a:gd name="T45" fmla="*/ 205 h 293"/>
                  <a:gd name="T46" fmla="*/ 32 w 146"/>
                  <a:gd name="T47" fmla="*/ 217 h 293"/>
                  <a:gd name="T48" fmla="*/ 28 w 146"/>
                  <a:gd name="T49" fmla="*/ 241 h 293"/>
                  <a:gd name="T50" fmla="*/ 32 w 146"/>
                  <a:gd name="T51" fmla="*/ 239 h 293"/>
                  <a:gd name="T52" fmla="*/ 44 w 146"/>
                  <a:gd name="T53" fmla="*/ 257 h 293"/>
                  <a:gd name="T54" fmla="*/ 54 w 146"/>
                  <a:gd name="T55" fmla="*/ 261 h 293"/>
                  <a:gd name="T56" fmla="*/ 64 w 146"/>
                  <a:gd name="T57" fmla="*/ 275 h 293"/>
                  <a:gd name="T58" fmla="*/ 72 w 146"/>
                  <a:gd name="T59" fmla="*/ 277 h 293"/>
                  <a:gd name="T60" fmla="*/ 84 w 146"/>
                  <a:gd name="T61" fmla="*/ 293 h 293"/>
                  <a:gd name="T62" fmla="*/ 96 w 146"/>
                  <a:gd name="T63" fmla="*/ 285 h 293"/>
                  <a:gd name="T64" fmla="*/ 76 w 146"/>
                  <a:gd name="T65" fmla="*/ 269 h 293"/>
                  <a:gd name="T66" fmla="*/ 60 w 146"/>
                  <a:gd name="T67" fmla="*/ 251 h 293"/>
                  <a:gd name="T68" fmla="*/ 64 w 146"/>
                  <a:gd name="T69" fmla="*/ 243 h 293"/>
                  <a:gd name="T70" fmla="*/ 56 w 146"/>
                  <a:gd name="T71" fmla="*/ 221 h 293"/>
                  <a:gd name="T72" fmla="*/ 44 w 146"/>
                  <a:gd name="T73" fmla="*/ 225 h 293"/>
                  <a:gd name="T74" fmla="*/ 44 w 146"/>
                  <a:gd name="T75" fmla="*/ 203 h 293"/>
                  <a:gd name="T76" fmla="*/ 56 w 146"/>
                  <a:gd name="T77" fmla="*/ 167 h 293"/>
                  <a:gd name="T78" fmla="*/ 56 w 146"/>
                  <a:gd name="T79" fmla="*/ 143 h 293"/>
                  <a:gd name="T80" fmla="*/ 68 w 146"/>
                  <a:gd name="T81" fmla="*/ 135 h 293"/>
                  <a:gd name="T82" fmla="*/ 68 w 146"/>
                  <a:gd name="T83" fmla="*/ 153 h 293"/>
                  <a:gd name="T84" fmla="*/ 86 w 146"/>
                  <a:gd name="T85" fmla="*/ 155 h 293"/>
                  <a:gd name="T86" fmla="*/ 94 w 146"/>
                  <a:gd name="T87" fmla="*/ 165 h 293"/>
                  <a:gd name="T88" fmla="*/ 106 w 146"/>
                  <a:gd name="T89" fmla="*/ 173 h 293"/>
                  <a:gd name="T90" fmla="*/ 100 w 146"/>
                  <a:gd name="T91" fmla="*/ 15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293">
                    <a:moveTo>
                      <a:pt x="28" y="249"/>
                    </a:moveTo>
                    <a:lnTo>
                      <a:pt x="28" y="247"/>
                    </a:lnTo>
                    <a:lnTo>
                      <a:pt x="30" y="245"/>
                    </a:lnTo>
                    <a:lnTo>
                      <a:pt x="30" y="251"/>
                    </a:lnTo>
                    <a:lnTo>
                      <a:pt x="28" y="249"/>
                    </a:lnTo>
                    <a:close/>
                    <a:moveTo>
                      <a:pt x="100" y="157"/>
                    </a:moveTo>
                    <a:lnTo>
                      <a:pt x="94" y="151"/>
                    </a:lnTo>
                    <a:lnTo>
                      <a:pt x="92" y="135"/>
                    </a:lnTo>
                    <a:lnTo>
                      <a:pt x="98" y="133"/>
                    </a:lnTo>
                    <a:lnTo>
                      <a:pt x="110" y="119"/>
                    </a:lnTo>
                    <a:lnTo>
                      <a:pt x="118" y="121"/>
                    </a:lnTo>
                    <a:lnTo>
                      <a:pt x="134" y="119"/>
                    </a:lnTo>
                    <a:lnTo>
                      <a:pt x="140" y="123"/>
                    </a:lnTo>
                    <a:lnTo>
                      <a:pt x="144" y="119"/>
                    </a:lnTo>
                    <a:lnTo>
                      <a:pt x="142" y="103"/>
                    </a:lnTo>
                    <a:lnTo>
                      <a:pt x="146" y="97"/>
                    </a:lnTo>
                    <a:lnTo>
                      <a:pt x="142" y="89"/>
                    </a:lnTo>
                    <a:lnTo>
                      <a:pt x="136" y="87"/>
                    </a:lnTo>
                    <a:lnTo>
                      <a:pt x="126" y="73"/>
                    </a:lnTo>
                    <a:lnTo>
                      <a:pt x="126" y="59"/>
                    </a:lnTo>
                    <a:lnTo>
                      <a:pt x="116" y="51"/>
                    </a:lnTo>
                    <a:lnTo>
                      <a:pt x="110" y="43"/>
                    </a:lnTo>
                    <a:lnTo>
                      <a:pt x="96" y="41"/>
                    </a:lnTo>
                    <a:lnTo>
                      <a:pt x="92" y="49"/>
                    </a:lnTo>
                    <a:lnTo>
                      <a:pt x="86" y="53"/>
                    </a:lnTo>
                    <a:lnTo>
                      <a:pt x="82" y="55"/>
                    </a:lnTo>
                    <a:lnTo>
                      <a:pt x="80" y="49"/>
                    </a:lnTo>
                    <a:lnTo>
                      <a:pt x="76" y="47"/>
                    </a:lnTo>
                    <a:lnTo>
                      <a:pt x="70" y="49"/>
                    </a:lnTo>
                    <a:lnTo>
                      <a:pt x="62" y="59"/>
                    </a:lnTo>
                    <a:lnTo>
                      <a:pt x="58" y="59"/>
                    </a:lnTo>
                    <a:lnTo>
                      <a:pt x="58" y="53"/>
                    </a:lnTo>
                    <a:lnTo>
                      <a:pt x="62" y="43"/>
                    </a:lnTo>
                    <a:lnTo>
                      <a:pt x="60" y="32"/>
                    </a:lnTo>
                    <a:lnTo>
                      <a:pt x="60" y="28"/>
                    </a:lnTo>
                    <a:lnTo>
                      <a:pt x="60" y="18"/>
                    </a:lnTo>
                    <a:lnTo>
                      <a:pt x="44" y="14"/>
                    </a:lnTo>
                    <a:lnTo>
                      <a:pt x="46" y="8"/>
                    </a:lnTo>
                    <a:lnTo>
                      <a:pt x="44" y="4"/>
                    </a:lnTo>
                    <a:lnTo>
                      <a:pt x="36" y="0"/>
                    </a:lnTo>
                    <a:lnTo>
                      <a:pt x="32" y="2"/>
                    </a:lnTo>
                    <a:lnTo>
                      <a:pt x="26" y="10"/>
                    </a:lnTo>
                    <a:lnTo>
                      <a:pt x="14" y="16"/>
                    </a:lnTo>
                    <a:lnTo>
                      <a:pt x="4" y="14"/>
                    </a:lnTo>
                    <a:lnTo>
                      <a:pt x="0" y="24"/>
                    </a:lnTo>
                    <a:lnTo>
                      <a:pt x="2" y="34"/>
                    </a:lnTo>
                    <a:lnTo>
                      <a:pt x="0" y="39"/>
                    </a:lnTo>
                    <a:lnTo>
                      <a:pt x="4" y="43"/>
                    </a:lnTo>
                    <a:lnTo>
                      <a:pt x="6" y="47"/>
                    </a:lnTo>
                    <a:lnTo>
                      <a:pt x="6" y="53"/>
                    </a:lnTo>
                    <a:lnTo>
                      <a:pt x="18" y="73"/>
                    </a:lnTo>
                    <a:lnTo>
                      <a:pt x="20" y="81"/>
                    </a:lnTo>
                    <a:lnTo>
                      <a:pt x="26" y="83"/>
                    </a:lnTo>
                    <a:lnTo>
                      <a:pt x="26" y="87"/>
                    </a:lnTo>
                    <a:lnTo>
                      <a:pt x="22" y="89"/>
                    </a:lnTo>
                    <a:lnTo>
                      <a:pt x="20" y="95"/>
                    </a:lnTo>
                    <a:lnTo>
                      <a:pt x="22" y="101"/>
                    </a:lnTo>
                    <a:lnTo>
                      <a:pt x="18" y="105"/>
                    </a:lnTo>
                    <a:lnTo>
                      <a:pt x="18" y="111"/>
                    </a:lnTo>
                    <a:lnTo>
                      <a:pt x="26" y="119"/>
                    </a:lnTo>
                    <a:lnTo>
                      <a:pt x="34" y="127"/>
                    </a:lnTo>
                    <a:lnTo>
                      <a:pt x="38" y="137"/>
                    </a:lnTo>
                    <a:lnTo>
                      <a:pt x="36" y="145"/>
                    </a:lnTo>
                    <a:lnTo>
                      <a:pt x="38" y="153"/>
                    </a:lnTo>
                    <a:lnTo>
                      <a:pt x="46" y="163"/>
                    </a:lnTo>
                    <a:lnTo>
                      <a:pt x="42" y="187"/>
                    </a:lnTo>
                    <a:lnTo>
                      <a:pt x="38" y="189"/>
                    </a:lnTo>
                    <a:lnTo>
                      <a:pt x="34" y="201"/>
                    </a:lnTo>
                    <a:lnTo>
                      <a:pt x="36" y="205"/>
                    </a:lnTo>
                    <a:lnTo>
                      <a:pt x="32" y="211"/>
                    </a:lnTo>
                    <a:lnTo>
                      <a:pt x="34" y="215"/>
                    </a:lnTo>
                    <a:lnTo>
                      <a:pt x="32" y="217"/>
                    </a:lnTo>
                    <a:lnTo>
                      <a:pt x="30" y="227"/>
                    </a:lnTo>
                    <a:lnTo>
                      <a:pt x="26" y="235"/>
                    </a:lnTo>
                    <a:lnTo>
                      <a:pt x="28" y="241"/>
                    </a:lnTo>
                    <a:lnTo>
                      <a:pt x="28" y="245"/>
                    </a:lnTo>
                    <a:lnTo>
                      <a:pt x="30" y="245"/>
                    </a:lnTo>
                    <a:lnTo>
                      <a:pt x="32" y="239"/>
                    </a:lnTo>
                    <a:lnTo>
                      <a:pt x="36" y="239"/>
                    </a:lnTo>
                    <a:lnTo>
                      <a:pt x="38" y="245"/>
                    </a:lnTo>
                    <a:lnTo>
                      <a:pt x="44" y="257"/>
                    </a:lnTo>
                    <a:lnTo>
                      <a:pt x="46" y="251"/>
                    </a:lnTo>
                    <a:lnTo>
                      <a:pt x="52" y="261"/>
                    </a:lnTo>
                    <a:lnTo>
                      <a:pt x="54" y="261"/>
                    </a:lnTo>
                    <a:lnTo>
                      <a:pt x="58" y="263"/>
                    </a:lnTo>
                    <a:lnTo>
                      <a:pt x="58" y="269"/>
                    </a:lnTo>
                    <a:lnTo>
                      <a:pt x="64" y="275"/>
                    </a:lnTo>
                    <a:lnTo>
                      <a:pt x="68" y="273"/>
                    </a:lnTo>
                    <a:lnTo>
                      <a:pt x="70" y="273"/>
                    </a:lnTo>
                    <a:lnTo>
                      <a:pt x="72" y="277"/>
                    </a:lnTo>
                    <a:lnTo>
                      <a:pt x="82" y="283"/>
                    </a:lnTo>
                    <a:lnTo>
                      <a:pt x="80" y="289"/>
                    </a:lnTo>
                    <a:lnTo>
                      <a:pt x="84" y="293"/>
                    </a:lnTo>
                    <a:lnTo>
                      <a:pt x="88" y="289"/>
                    </a:lnTo>
                    <a:lnTo>
                      <a:pt x="94" y="289"/>
                    </a:lnTo>
                    <a:lnTo>
                      <a:pt x="96" y="285"/>
                    </a:lnTo>
                    <a:lnTo>
                      <a:pt x="94" y="279"/>
                    </a:lnTo>
                    <a:lnTo>
                      <a:pt x="84" y="269"/>
                    </a:lnTo>
                    <a:lnTo>
                      <a:pt x="76" y="269"/>
                    </a:lnTo>
                    <a:lnTo>
                      <a:pt x="66" y="261"/>
                    </a:lnTo>
                    <a:lnTo>
                      <a:pt x="64" y="259"/>
                    </a:lnTo>
                    <a:lnTo>
                      <a:pt x="60" y="251"/>
                    </a:lnTo>
                    <a:lnTo>
                      <a:pt x="62" y="251"/>
                    </a:lnTo>
                    <a:lnTo>
                      <a:pt x="66" y="257"/>
                    </a:lnTo>
                    <a:lnTo>
                      <a:pt x="64" y="243"/>
                    </a:lnTo>
                    <a:lnTo>
                      <a:pt x="60" y="239"/>
                    </a:lnTo>
                    <a:lnTo>
                      <a:pt x="60" y="229"/>
                    </a:lnTo>
                    <a:lnTo>
                      <a:pt x="56" y="221"/>
                    </a:lnTo>
                    <a:lnTo>
                      <a:pt x="52" y="221"/>
                    </a:lnTo>
                    <a:lnTo>
                      <a:pt x="50" y="225"/>
                    </a:lnTo>
                    <a:lnTo>
                      <a:pt x="44" y="225"/>
                    </a:lnTo>
                    <a:lnTo>
                      <a:pt x="46" y="217"/>
                    </a:lnTo>
                    <a:lnTo>
                      <a:pt x="42" y="209"/>
                    </a:lnTo>
                    <a:lnTo>
                      <a:pt x="44" y="203"/>
                    </a:lnTo>
                    <a:lnTo>
                      <a:pt x="48" y="189"/>
                    </a:lnTo>
                    <a:lnTo>
                      <a:pt x="50" y="183"/>
                    </a:lnTo>
                    <a:lnTo>
                      <a:pt x="56" y="167"/>
                    </a:lnTo>
                    <a:lnTo>
                      <a:pt x="56" y="157"/>
                    </a:lnTo>
                    <a:lnTo>
                      <a:pt x="54" y="153"/>
                    </a:lnTo>
                    <a:lnTo>
                      <a:pt x="56" y="143"/>
                    </a:lnTo>
                    <a:lnTo>
                      <a:pt x="52" y="139"/>
                    </a:lnTo>
                    <a:lnTo>
                      <a:pt x="58" y="135"/>
                    </a:lnTo>
                    <a:lnTo>
                      <a:pt x="68" y="135"/>
                    </a:lnTo>
                    <a:lnTo>
                      <a:pt x="68" y="139"/>
                    </a:lnTo>
                    <a:lnTo>
                      <a:pt x="66" y="143"/>
                    </a:lnTo>
                    <a:lnTo>
                      <a:pt x="68" y="153"/>
                    </a:lnTo>
                    <a:lnTo>
                      <a:pt x="70" y="155"/>
                    </a:lnTo>
                    <a:lnTo>
                      <a:pt x="78" y="157"/>
                    </a:lnTo>
                    <a:lnTo>
                      <a:pt x="86" y="155"/>
                    </a:lnTo>
                    <a:lnTo>
                      <a:pt x="88" y="157"/>
                    </a:lnTo>
                    <a:lnTo>
                      <a:pt x="94" y="161"/>
                    </a:lnTo>
                    <a:lnTo>
                      <a:pt x="94" y="165"/>
                    </a:lnTo>
                    <a:lnTo>
                      <a:pt x="98" y="167"/>
                    </a:lnTo>
                    <a:lnTo>
                      <a:pt x="102" y="167"/>
                    </a:lnTo>
                    <a:lnTo>
                      <a:pt x="106" y="173"/>
                    </a:lnTo>
                    <a:lnTo>
                      <a:pt x="108" y="177"/>
                    </a:lnTo>
                    <a:lnTo>
                      <a:pt x="106" y="169"/>
                    </a:lnTo>
                    <a:lnTo>
                      <a:pt x="100" y="15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1" name="Freeform 174"/>
              <p:cNvSpPr>
                <a:spLocks/>
              </p:cNvSpPr>
              <p:nvPr/>
            </p:nvSpPr>
            <p:spPr bwMode="auto">
              <a:xfrm>
                <a:off x="6432139" y="2617450"/>
                <a:ext cx="27642" cy="19137"/>
              </a:xfrm>
              <a:custGeom>
                <a:avLst/>
                <a:gdLst>
                  <a:gd name="T0" fmla="*/ 12 w 26"/>
                  <a:gd name="T1" fmla="*/ 18 h 18"/>
                  <a:gd name="T2" fmla="*/ 16 w 26"/>
                  <a:gd name="T3" fmla="*/ 16 h 18"/>
                  <a:gd name="T4" fmla="*/ 16 w 26"/>
                  <a:gd name="T5" fmla="*/ 6 h 18"/>
                  <a:gd name="T6" fmla="*/ 22 w 26"/>
                  <a:gd name="T7" fmla="*/ 12 h 18"/>
                  <a:gd name="T8" fmla="*/ 26 w 26"/>
                  <a:gd name="T9" fmla="*/ 10 h 18"/>
                  <a:gd name="T10" fmla="*/ 26 w 26"/>
                  <a:gd name="T11" fmla="*/ 0 h 18"/>
                  <a:gd name="T12" fmla="*/ 22 w 26"/>
                  <a:gd name="T13" fmla="*/ 0 h 18"/>
                  <a:gd name="T14" fmla="*/ 18 w 26"/>
                  <a:gd name="T15" fmla="*/ 2 h 18"/>
                  <a:gd name="T16" fmla="*/ 16 w 26"/>
                  <a:gd name="T17" fmla="*/ 2 h 18"/>
                  <a:gd name="T18" fmla="*/ 8 w 26"/>
                  <a:gd name="T19" fmla="*/ 8 h 18"/>
                  <a:gd name="T20" fmla="*/ 4 w 26"/>
                  <a:gd name="T21" fmla="*/ 8 h 18"/>
                  <a:gd name="T22" fmla="*/ 0 w 26"/>
                  <a:gd name="T23" fmla="*/ 12 h 18"/>
                  <a:gd name="T24" fmla="*/ 6 w 26"/>
                  <a:gd name="T25" fmla="*/ 14 h 18"/>
                  <a:gd name="T26" fmla="*/ 12 w 26"/>
                  <a:gd name="T2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18">
                    <a:moveTo>
                      <a:pt x="12" y="18"/>
                    </a:moveTo>
                    <a:lnTo>
                      <a:pt x="16" y="16"/>
                    </a:lnTo>
                    <a:lnTo>
                      <a:pt x="16" y="6"/>
                    </a:lnTo>
                    <a:lnTo>
                      <a:pt x="22" y="12"/>
                    </a:lnTo>
                    <a:lnTo>
                      <a:pt x="26" y="10"/>
                    </a:lnTo>
                    <a:lnTo>
                      <a:pt x="26" y="0"/>
                    </a:lnTo>
                    <a:lnTo>
                      <a:pt x="22" y="0"/>
                    </a:lnTo>
                    <a:lnTo>
                      <a:pt x="18" y="2"/>
                    </a:lnTo>
                    <a:lnTo>
                      <a:pt x="16" y="2"/>
                    </a:lnTo>
                    <a:lnTo>
                      <a:pt x="8" y="8"/>
                    </a:lnTo>
                    <a:lnTo>
                      <a:pt x="4" y="8"/>
                    </a:lnTo>
                    <a:lnTo>
                      <a:pt x="0" y="12"/>
                    </a:lnTo>
                    <a:lnTo>
                      <a:pt x="6" y="14"/>
                    </a:lnTo>
                    <a:lnTo>
                      <a:pt x="1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2" name="Freeform 175"/>
              <p:cNvSpPr>
                <a:spLocks noEditPoints="1"/>
              </p:cNvSpPr>
              <p:nvPr/>
            </p:nvSpPr>
            <p:spPr bwMode="auto">
              <a:xfrm>
                <a:off x="6079163" y="2601502"/>
                <a:ext cx="851608" cy="350850"/>
              </a:xfrm>
              <a:custGeom>
                <a:avLst/>
                <a:gdLst>
                  <a:gd name="T0" fmla="*/ 142 w 801"/>
                  <a:gd name="T1" fmla="*/ 103 h 330"/>
                  <a:gd name="T2" fmla="*/ 80 w 801"/>
                  <a:gd name="T3" fmla="*/ 51 h 330"/>
                  <a:gd name="T4" fmla="*/ 8 w 801"/>
                  <a:gd name="T5" fmla="*/ 23 h 330"/>
                  <a:gd name="T6" fmla="*/ 96 w 801"/>
                  <a:gd name="T7" fmla="*/ 135 h 330"/>
                  <a:gd name="T8" fmla="*/ 176 w 801"/>
                  <a:gd name="T9" fmla="*/ 229 h 330"/>
                  <a:gd name="T10" fmla="*/ 174 w 801"/>
                  <a:gd name="T11" fmla="*/ 153 h 330"/>
                  <a:gd name="T12" fmla="*/ 136 w 801"/>
                  <a:gd name="T13" fmla="*/ 91 h 330"/>
                  <a:gd name="T14" fmla="*/ 166 w 801"/>
                  <a:gd name="T15" fmla="*/ 123 h 330"/>
                  <a:gd name="T16" fmla="*/ 14 w 801"/>
                  <a:gd name="T17" fmla="*/ 65 h 330"/>
                  <a:gd name="T18" fmla="*/ 62 w 801"/>
                  <a:gd name="T19" fmla="*/ 123 h 330"/>
                  <a:gd name="T20" fmla="*/ 86 w 801"/>
                  <a:gd name="T21" fmla="*/ 163 h 330"/>
                  <a:gd name="T22" fmla="*/ 188 w 801"/>
                  <a:gd name="T23" fmla="*/ 249 h 330"/>
                  <a:gd name="T24" fmla="*/ 336 w 801"/>
                  <a:gd name="T25" fmla="*/ 286 h 330"/>
                  <a:gd name="T26" fmla="*/ 248 w 801"/>
                  <a:gd name="T27" fmla="*/ 247 h 330"/>
                  <a:gd name="T28" fmla="*/ 190 w 801"/>
                  <a:gd name="T29" fmla="*/ 149 h 330"/>
                  <a:gd name="T30" fmla="*/ 222 w 801"/>
                  <a:gd name="T31" fmla="*/ 167 h 330"/>
                  <a:gd name="T32" fmla="*/ 356 w 801"/>
                  <a:gd name="T33" fmla="*/ 253 h 330"/>
                  <a:gd name="T34" fmla="*/ 334 w 801"/>
                  <a:gd name="T35" fmla="*/ 278 h 330"/>
                  <a:gd name="T36" fmla="*/ 414 w 801"/>
                  <a:gd name="T37" fmla="*/ 280 h 330"/>
                  <a:gd name="T38" fmla="*/ 386 w 801"/>
                  <a:gd name="T39" fmla="*/ 290 h 330"/>
                  <a:gd name="T40" fmla="*/ 430 w 801"/>
                  <a:gd name="T41" fmla="*/ 278 h 330"/>
                  <a:gd name="T42" fmla="*/ 504 w 801"/>
                  <a:gd name="T43" fmla="*/ 275 h 330"/>
                  <a:gd name="T44" fmla="*/ 534 w 801"/>
                  <a:gd name="T45" fmla="*/ 269 h 330"/>
                  <a:gd name="T46" fmla="*/ 456 w 801"/>
                  <a:gd name="T47" fmla="*/ 324 h 330"/>
                  <a:gd name="T48" fmla="*/ 562 w 801"/>
                  <a:gd name="T49" fmla="*/ 273 h 330"/>
                  <a:gd name="T50" fmla="*/ 554 w 801"/>
                  <a:gd name="T51" fmla="*/ 173 h 330"/>
                  <a:gd name="T52" fmla="*/ 622 w 801"/>
                  <a:gd name="T53" fmla="*/ 187 h 330"/>
                  <a:gd name="T54" fmla="*/ 572 w 801"/>
                  <a:gd name="T55" fmla="*/ 187 h 330"/>
                  <a:gd name="T56" fmla="*/ 538 w 801"/>
                  <a:gd name="T57" fmla="*/ 155 h 330"/>
                  <a:gd name="T58" fmla="*/ 574 w 801"/>
                  <a:gd name="T59" fmla="*/ 145 h 330"/>
                  <a:gd name="T60" fmla="*/ 684 w 801"/>
                  <a:gd name="T61" fmla="*/ 243 h 330"/>
                  <a:gd name="T62" fmla="*/ 670 w 801"/>
                  <a:gd name="T63" fmla="*/ 199 h 330"/>
                  <a:gd name="T64" fmla="*/ 602 w 801"/>
                  <a:gd name="T65" fmla="*/ 115 h 330"/>
                  <a:gd name="T66" fmla="*/ 572 w 801"/>
                  <a:gd name="T67" fmla="*/ 95 h 330"/>
                  <a:gd name="T68" fmla="*/ 570 w 801"/>
                  <a:gd name="T69" fmla="*/ 125 h 330"/>
                  <a:gd name="T70" fmla="*/ 488 w 801"/>
                  <a:gd name="T71" fmla="*/ 137 h 330"/>
                  <a:gd name="T72" fmla="*/ 478 w 801"/>
                  <a:gd name="T73" fmla="*/ 127 h 330"/>
                  <a:gd name="T74" fmla="*/ 486 w 801"/>
                  <a:gd name="T75" fmla="*/ 105 h 330"/>
                  <a:gd name="T76" fmla="*/ 464 w 801"/>
                  <a:gd name="T77" fmla="*/ 91 h 330"/>
                  <a:gd name="T78" fmla="*/ 416 w 801"/>
                  <a:gd name="T79" fmla="*/ 181 h 330"/>
                  <a:gd name="T80" fmla="*/ 452 w 801"/>
                  <a:gd name="T81" fmla="*/ 185 h 330"/>
                  <a:gd name="T82" fmla="*/ 470 w 801"/>
                  <a:gd name="T83" fmla="*/ 149 h 330"/>
                  <a:gd name="T84" fmla="*/ 478 w 801"/>
                  <a:gd name="T85" fmla="*/ 219 h 330"/>
                  <a:gd name="T86" fmla="*/ 468 w 801"/>
                  <a:gd name="T87" fmla="*/ 221 h 330"/>
                  <a:gd name="T88" fmla="*/ 704 w 801"/>
                  <a:gd name="T89" fmla="*/ 147 h 330"/>
                  <a:gd name="T90" fmla="*/ 548 w 801"/>
                  <a:gd name="T91" fmla="*/ 29 h 330"/>
                  <a:gd name="T92" fmla="*/ 368 w 801"/>
                  <a:gd name="T93" fmla="*/ 185 h 330"/>
                  <a:gd name="T94" fmla="*/ 752 w 801"/>
                  <a:gd name="T95" fmla="*/ 278 h 330"/>
                  <a:gd name="T96" fmla="*/ 490 w 801"/>
                  <a:gd name="T97" fmla="*/ 306 h 330"/>
                  <a:gd name="T98" fmla="*/ 801 w 801"/>
                  <a:gd name="T99" fmla="*/ 165 h 330"/>
                  <a:gd name="T100" fmla="*/ 692 w 801"/>
                  <a:gd name="T101" fmla="*/ 173 h 330"/>
                  <a:gd name="T102" fmla="*/ 632 w 801"/>
                  <a:gd name="T103" fmla="*/ 137 h 330"/>
                  <a:gd name="T104" fmla="*/ 678 w 801"/>
                  <a:gd name="T105" fmla="*/ 163 h 330"/>
                  <a:gd name="T106" fmla="*/ 676 w 801"/>
                  <a:gd name="T107" fmla="*/ 173 h 330"/>
                  <a:gd name="T108" fmla="*/ 746 w 801"/>
                  <a:gd name="T109" fmla="*/ 225 h 330"/>
                  <a:gd name="T110" fmla="*/ 793 w 801"/>
                  <a:gd name="T111" fmla="*/ 294 h 330"/>
                  <a:gd name="T112" fmla="*/ 284 w 801"/>
                  <a:gd name="T113" fmla="*/ 93 h 330"/>
                  <a:gd name="T114" fmla="*/ 260 w 801"/>
                  <a:gd name="T115" fmla="*/ 135 h 330"/>
                  <a:gd name="T116" fmla="*/ 314 w 801"/>
                  <a:gd name="T117" fmla="*/ 175 h 330"/>
                  <a:gd name="T118" fmla="*/ 376 w 801"/>
                  <a:gd name="T119" fmla="*/ 155 h 330"/>
                  <a:gd name="T120" fmla="*/ 402 w 801"/>
                  <a:gd name="T121" fmla="*/ 71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1" h="330">
                    <a:moveTo>
                      <a:pt x="164" y="91"/>
                    </a:moveTo>
                    <a:lnTo>
                      <a:pt x="166" y="89"/>
                    </a:lnTo>
                    <a:lnTo>
                      <a:pt x="170" y="91"/>
                    </a:lnTo>
                    <a:lnTo>
                      <a:pt x="172" y="95"/>
                    </a:lnTo>
                    <a:lnTo>
                      <a:pt x="170" y="99"/>
                    </a:lnTo>
                    <a:lnTo>
                      <a:pt x="168" y="97"/>
                    </a:lnTo>
                    <a:lnTo>
                      <a:pt x="168" y="95"/>
                    </a:lnTo>
                    <a:lnTo>
                      <a:pt x="164" y="91"/>
                    </a:lnTo>
                    <a:close/>
                    <a:moveTo>
                      <a:pt x="154" y="119"/>
                    </a:moveTo>
                    <a:lnTo>
                      <a:pt x="152" y="117"/>
                    </a:lnTo>
                    <a:lnTo>
                      <a:pt x="154" y="115"/>
                    </a:lnTo>
                    <a:lnTo>
                      <a:pt x="154" y="111"/>
                    </a:lnTo>
                    <a:lnTo>
                      <a:pt x="144" y="107"/>
                    </a:lnTo>
                    <a:lnTo>
                      <a:pt x="136" y="109"/>
                    </a:lnTo>
                    <a:lnTo>
                      <a:pt x="134" y="109"/>
                    </a:lnTo>
                    <a:lnTo>
                      <a:pt x="138" y="107"/>
                    </a:lnTo>
                    <a:lnTo>
                      <a:pt x="142" y="103"/>
                    </a:lnTo>
                    <a:lnTo>
                      <a:pt x="140" y="99"/>
                    </a:lnTo>
                    <a:lnTo>
                      <a:pt x="134" y="97"/>
                    </a:lnTo>
                    <a:lnTo>
                      <a:pt x="126" y="91"/>
                    </a:lnTo>
                    <a:lnTo>
                      <a:pt x="126" y="85"/>
                    </a:lnTo>
                    <a:lnTo>
                      <a:pt x="122" y="81"/>
                    </a:lnTo>
                    <a:lnTo>
                      <a:pt x="114" y="79"/>
                    </a:lnTo>
                    <a:lnTo>
                      <a:pt x="112" y="73"/>
                    </a:lnTo>
                    <a:lnTo>
                      <a:pt x="108" y="69"/>
                    </a:lnTo>
                    <a:lnTo>
                      <a:pt x="106" y="67"/>
                    </a:lnTo>
                    <a:lnTo>
                      <a:pt x="100" y="69"/>
                    </a:lnTo>
                    <a:lnTo>
                      <a:pt x="102" y="73"/>
                    </a:lnTo>
                    <a:lnTo>
                      <a:pt x="96" y="67"/>
                    </a:lnTo>
                    <a:lnTo>
                      <a:pt x="94" y="61"/>
                    </a:lnTo>
                    <a:lnTo>
                      <a:pt x="90" y="63"/>
                    </a:lnTo>
                    <a:lnTo>
                      <a:pt x="86" y="61"/>
                    </a:lnTo>
                    <a:lnTo>
                      <a:pt x="86" y="57"/>
                    </a:lnTo>
                    <a:lnTo>
                      <a:pt x="80" y="51"/>
                    </a:lnTo>
                    <a:lnTo>
                      <a:pt x="68" y="43"/>
                    </a:lnTo>
                    <a:lnTo>
                      <a:pt x="64" y="41"/>
                    </a:lnTo>
                    <a:lnTo>
                      <a:pt x="62" y="35"/>
                    </a:lnTo>
                    <a:lnTo>
                      <a:pt x="54" y="33"/>
                    </a:lnTo>
                    <a:lnTo>
                      <a:pt x="56" y="29"/>
                    </a:lnTo>
                    <a:lnTo>
                      <a:pt x="50" y="27"/>
                    </a:lnTo>
                    <a:lnTo>
                      <a:pt x="48" y="19"/>
                    </a:lnTo>
                    <a:lnTo>
                      <a:pt x="40" y="10"/>
                    </a:lnTo>
                    <a:lnTo>
                      <a:pt x="34" y="13"/>
                    </a:lnTo>
                    <a:lnTo>
                      <a:pt x="28" y="10"/>
                    </a:lnTo>
                    <a:lnTo>
                      <a:pt x="22" y="10"/>
                    </a:lnTo>
                    <a:lnTo>
                      <a:pt x="14" y="8"/>
                    </a:lnTo>
                    <a:lnTo>
                      <a:pt x="12" y="4"/>
                    </a:lnTo>
                    <a:lnTo>
                      <a:pt x="6" y="0"/>
                    </a:lnTo>
                    <a:lnTo>
                      <a:pt x="0" y="2"/>
                    </a:lnTo>
                    <a:lnTo>
                      <a:pt x="0" y="8"/>
                    </a:lnTo>
                    <a:lnTo>
                      <a:pt x="8" y="23"/>
                    </a:lnTo>
                    <a:lnTo>
                      <a:pt x="18" y="33"/>
                    </a:lnTo>
                    <a:lnTo>
                      <a:pt x="28" y="41"/>
                    </a:lnTo>
                    <a:lnTo>
                      <a:pt x="30" y="41"/>
                    </a:lnTo>
                    <a:lnTo>
                      <a:pt x="42" y="55"/>
                    </a:lnTo>
                    <a:lnTo>
                      <a:pt x="48" y="57"/>
                    </a:lnTo>
                    <a:lnTo>
                      <a:pt x="48" y="69"/>
                    </a:lnTo>
                    <a:lnTo>
                      <a:pt x="52" y="69"/>
                    </a:lnTo>
                    <a:lnTo>
                      <a:pt x="62" y="73"/>
                    </a:lnTo>
                    <a:lnTo>
                      <a:pt x="62" y="79"/>
                    </a:lnTo>
                    <a:lnTo>
                      <a:pt x="68" y="81"/>
                    </a:lnTo>
                    <a:lnTo>
                      <a:pt x="68" y="87"/>
                    </a:lnTo>
                    <a:lnTo>
                      <a:pt x="74" y="109"/>
                    </a:lnTo>
                    <a:lnTo>
                      <a:pt x="78" y="109"/>
                    </a:lnTo>
                    <a:lnTo>
                      <a:pt x="84" y="115"/>
                    </a:lnTo>
                    <a:lnTo>
                      <a:pt x="84" y="121"/>
                    </a:lnTo>
                    <a:lnTo>
                      <a:pt x="90" y="125"/>
                    </a:lnTo>
                    <a:lnTo>
                      <a:pt x="96" y="135"/>
                    </a:lnTo>
                    <a:lnTo>
                      <a:pt x="100" y="143"/>
                    </a:lnTo>
                    <a:lnTo>
                      <a:pt x="102" y="153"/>
                    </a:lnTo>
                    <a:lnTo>
                      <a:pt x="102" y="159"/>
                    </a:lnTo>
                    <a:lnTo>
                      <a:pt x="112" y="169"/>
                    </a:lnTo>
                    <a:lnTo>
                      <a:pt x="116" y="181"/>
                    </a:lnTo>
                    <a:lnTo>
                      <a:pt x="124" y="185"/>
                    </a:lnTo>
                    <a:lnTo>
                      <a:pt x="126" y="193"/>
                    </a:lnTo>
                    <a:lnTo>
                      <a:pt x="132" y="195"/>
                    </a:lnTo>
                    <a:lnTo>
                      <a:pt x="138" y="203"/>
                    </a:lnTo>
                    <a:lnTo>
                      <a:pt x="152" y="213"/>
                    </a:lnTo>
                    <a:lnTo>
                      <a:pt x="162" y="225"/>
                    </a:lnTo>
                    <a:lnTo>
                      <a:pt x="164" y="231"/>
                    </a:lnTo>
                    <a:lnTo>
                      <a:pt x="168" y="229"/>
                    </a:lnTo>
                    <a:lnTo>
                      <a:pt x="164" y="223"/>
                    </a:lnTo>
                    <a:lnTo>
                      <a:pt x="168" y="225"/>
                    </a:lnTo>
                    <a:lnTo>
                      <a:pt x="170" y="229"/>
                    </a:lnTo>
                    <a:lnTo>
                      <a:pt x="176" y="229"/>
                    </a:lnTo>
                    <a:lnTo>
                      <a:pt x="176" y="223"/>
                    </a:lnTo>
                    <a:lnTo>
                      <a:pt x="178" y="221"/>
                    </a:lnTo>
                    <a:lnTo>
                      <a:pt x="182" y="227"/>
                    </a:lnTo>
                    <a:lnTo>
                      <a:pt x="184" y="227"/>
                    </a:lnTo>
                    <a:lnTo>
                      <a:pt x="188" y="213"/>
                    </a:lnTo>
                    <a:lnTo>
                      <a:pt x="188" y="199"/>
                    </a:lnTo>
                    <a:lnTo>
                      <a:pt x="190" y="187"/>
                    </a:lnTo>
                    <a:lnTo>
                      <a:pt x="190" y="183"/>
                    </a:lnTo>
                    <a:lnTo>
                      <a:pt x="194" y="177"/>
                    </a:lnTo>
                    <a:lnTo>
                      <a:pt x="192" y="171"/>
                    </a:lnTo>
                    <a:lnTo>
                      <a:pt x="188" y="167"/>
                    </a:lnTo>
                    <a:lnTo>
                      <a:pt x="186" y="161"/>
                    </a:lnTo>
                    <a:lnTo>
                      <a:pt x="174" y="159"/>
                    </a:lnTo>
                    <a:lnTo>
                      <a:pt x="170" y="161"/>
                    </a:lnTo>
                    <a:lnTo>
                      <a:pt x="170" y="157"/>
                    </a:lnTo>
                    <a:lnTo>
                      <a:pt x="174" y="157"/>
                    </a:lnTo>
                    <a:lnTo>
                      <a:pt x="174" y="153"/>
                    </a:lnTo>
                    <a:lnTo>
                      <a:pt x="166" y="149"/>
                    </a:lnTo>
                    <a:lnTo>
                      <a:pt x="166" y="135"/>
                    </a:lnTo>
                    <a:lnTo>
                      <a:pt x="156" y="135"/>
                    </a:lnTo>
                    <a:lnTo>
                      <a:pt x="148" y="129"/>
                    </a:lnTo>
                    <a:lnTo>
                      <a:pt x="152" y="123"/>
                    </a:lnTo>
                    <a:lnTo>
                      <a:pt x="154" y="119"/>
                    </a:lnTo>
                    <a:close/>
                    <a:moveTo>
                      <a:pt x="134" y="93"/>
                    </a:moveTo>
                    <a:lnTo>
                      <a:pt x="134" y="89"/>
                    </a:lnTo>
                    <a:lnTo>
                      <a:pt x="130" y="87"/>
                    </a:lnTo>
                    <a:lnTo>
                      <a:pt x="128" y="87"/>
                    </a:lnTo>
                    <a:lnTo>
                      <a:pt x="130" y="91"/>
                    </a:lnTo>
                    <a:lnTo>
                      <a:pt x="132" y="93"/>
                    </a:lnTo>
                    <a:lnTo>
                      <a:pt x="134" y="93"/>
                    </a:lnTo>
                    <a:close/>
                    <a:moveTo>
                      <a:pt x="136" y="95"/>
                    </a:moveTo>
                    <a:lnTo>
                      <a:pt x="144" y="97"/>
                    </a:lnTo>
                    <a:lnTo>
                      <a:pt x="140" y="93"/>
                    </a:lnTo>
                    <a:lnTo>
                      <a:pt x="136" y="91"/>
                    </a:lnTo>
                    <a:lnTo>
                      <a:pt x="136" y="93"/>
                    </a:lnTo>
                    <a:lnTo>
                      <a:pt x="136" y="95"/>
                    </a:lnTo>
                    <a:close/>
                    <a:moveTo>
                      <a:pt x="146" y="95"/>
                    </a:moveTo>
                    <a:lnTo>
                      <a:pt x="146" y="93"/>
                    </a:lnTo>
                    <a:lnTo>
                      <a:pt x="142" y="91"/>
                    </a:lnTo>
                    <a:lnTo>
                      <a:pt x="146" y="95"/>
                    </a:lnTo>
                    <a:close/>
                    <a:moveTo>
                      <a:pt x="134" y="83"/>
                    </a:moveTo>
                    <a:lnTo>
                      <a:pt x="126" y="81"/>
                    </a:lnTo>
                    <a:lnTo>
                      <a:pt x="128" y="85"/>
                    </a:lnTo>
                    <a:lnTo>
                      <a:pt x="134" y="87"/>
                    </a:lnTo>
                    <a:lnTo>
                      <a:pt x="134" y="83"/>
                    </a:lnTo>
                    <a:close/>
                    <a:moveTo>
                      <a:pt x="118" y="73"/>
                    </a:moveTo>
                    <a:lnTo>
                      <a:pt x="116" y="73"/>
                    </a:lnTo>
                    <a:lnTo>
                      <a:pt x="116" y="77"/>
                    </a:lnTo>
                    <a:lnTo>
                      <a:pt x="120" y="79"/>
                    </a:lnTo>
                    <a:lnTo>
                      <a:pt x="118" y="73"/>
                    </a:lnTo>
                    <a:close/>
                    <a:moveTo>
                      <a:pt x="166" y="123"/>
                    </a:moveTo>
                    <a:lnTo>
                      <a:pt x="168" y="121"/>
                    </a:lnTo>
                    <a:lnTo>
                      <a:pt x="168" y="117"/>
                    </a:lnTo>
                    <a:lnTo>
                      <a:pt x="164" y="117"/>
                    </a:lnTo>
                    <a:lnTo>
                      <a:pt x="160" y="119"/>
                    </a:lnTo>
                    <a:lnTo>
                      <a:pt x="166" y="123"/>
                    </a:lnTo>
                    <a:close/>
                    <a:moveTo>
                      <a:pt x="170" y="113"/>
                    </a:moveTo>
                    <a:lnTo>
                      <a:pt x="164" y="109"/>
                    </a:lnTo>
                    <a:lnTo>
                      <a:pt x="164" y="111"/>
                    </a:lnTo>
                    <a:lnTo>
                      <a:pt x="168" y="115"/>
                    </a:lnTo>
                    <a:lnTo>
                      <a:pt x="172" y="117"/>
                    </a:lnTo>
                    <a:lnTo>
                      <a:pt x="170" y="113"/>
                    </a:lnTo>
                    <a:close/>
                    <a:moveTo>
                      <a:pt x="26" y="69"/>
                    </a:moveTo>
                    <a:lnTo>
                      <a:pt x="26" y="65"/>
                    </a:lnTo>
                    <a:lnTo>
                      <a:pt x="18" y="61"/>
                    </a:lnTo>
                    <a:lnTo>
                      <a:pt x="14" y="57"/>
                    </a:lnTo>
                    <a:lnTo>
                      <a:pt x="12" y="57"/>
                    </a:lnTo>
                    <a:lnTo>
                      <a:pt x="14" y="65"/>
                    </a:lnTo>
                    <a:lnTo>
                      <a:pt x="20" y="65"/>
                    </a:lnTo>
                    <a:lnTo>
                      <a:pt x="26" y="69"/>
                    </a:lnTo>
                    <a:close/>
                    <a:moveTo>
                      <a:pt x="52" y="101"/>
                    </a:moveTo>
                    <a:lnTo>
                      <a:pt x="52" y="93"/>
                    </a:lnTo>
                    <a:lnTo>
                      <a:pt x="46" y="83"/>
                    </a:lnTo>
                    <a:lnTo>
                      <a:pt x="42" y="83"/>
                    </a:lnTo>
                    <a:lnTo>
                      <a:pt x="40" y="85"/>
                    </a:lnTo>
                    <a:lnTo>
                      <a:pt x="36" y="87"/>
                    </a:lnTo>
                    <a:lnTo>
                      <a:pt x="44" y="97"/>
                    </a:lnTo>
                    <a:lnTo>
                      <a:pt x="46" y="105"/>
                    </a:lnTo>
                    <a:lnTo>
                      <a:pt x="48" y="105"/>
                    </a:lnTo>
                    <a:lnTo>
                      <a:pt x="52" y="101"/>
                    </a:lnTo>
                    <a:close/>
                    <a:moveTo>
                      <a:pt x="62" y="123"/>
                    </a:moveTo>
                    <a:lnTo>
                      <a:pt x="64" y="117"/>
                    </a:lnTo>
                    <a:lnTo>
                      <a:pt x="60" y="119"/>
                    </a:lnTo>
                    <a:lnTo>
                      <a:pt x="58" y="121"/>
                    </a:lnTo>
                    <a:lnTo>
                      <a:pt x="62" y="123"/>
                    </a:lnTo>
                    <a:close/>
                    <a:moveTo>
                      <a:pt x="66" y="143"/>
                    </a:moveTo>
                    <a:lnTo>
                      <a:pt x="72" y="149"/>
                    </a:lnTo>
                    <a:lnTo>
                      <a:pt x="76" y="145"/>
                    </a:lnTo>
                    <a:lnTo>
                      <a:pt x="72" y="139"/>
                    </a:lnTo>
                    <a:lnTo>
                      <a:pt x="68" y="131"/>
                    </a:lnTo>
                    <a:lnTo>
                      <a:pt x="64" y="131"/>
                    </a:lnTo>
                    <a:lnTo>
                      <a:pt x="64" y="135"/>
                    </a:lnTo>
                    <a:lnTo>
                      <a:pt x="66" y="143"/>
                    </a:lnTo>
                    <a:close/>
                    <a:moveTo>
                      <a:pt x="82" y="159"/>
                    </a:moveTo>
                    <a:lnTo>
                      <a:pt x="84" y="159"/>
                    </a:lnTo>
                    <a:lnTo>
                      <a:pt x="80" y="153"/>
                    </a:lnTo>
                    <a:lnTo>
                      <a:pt x="78" y="157"/>
                    </a:lnTo>
                    <a:lnTo>
                      <a:pt x="82" y="159"/>
                    </a:lnTo>
                    <a:close/>
                    <a:moveTo>
                      <a:pt x="90" y="169"/>
                    </a:moveTo>
                    <a:lnTo>
                      <a:pt x="90" y="167"/>
                    </a:lnTo>
                    <a:lnTo>
                      <a:pt x="88" y="161"/>
                    </a:lnTo>
                    <a:lnTo>
                      <a:pt x="86" y="163"/>
                    </a:lnTo>
                    <a:lnTo>
                      <a:pt x="90" y="169"/>
                    </a:lnTo>
                    <a:close/>
                    <a:moveTo>
                      <a:pt x="94" y="171"/>
                    </a:moveTo>
                    <a:lnTo>
                      <a:pt x="92" y="169"/>
                    </a:lnTo>
                    <a:lnTo>
                      <a:pt x="92" y="173"/>
                    </a:lnTo>
                    <a:lnTo>
                      <a:pt x="94" y="179"/>
                    </a:lnTo>
                    <a:lnTo>
                      <a:pt x="94" y="171"/>
                    </a:lnTo>
                    <a:close/>
                    <a:moveTo>
                      <a:pt x="126" y="221"/>
                    </a:moveTo>
                    <a:lnTo>
                      <a:pt x="120" y="217"/>
                    </a:lnTo>
                    <a:lnTo>
                      <a:pt x="120" y="219"/>
                    </a:lnTo>
                    <a:lnTo>
                      <a:pt x="124" y="223"/>
                    </a:lnTo>
                    <a:lnTo>
                      <a:pt x="126" y="221"/>
                    </a:lnTo>
                    <a:close/>
                    <a:moveTo>
                      <a:pt x="188" y="235"/>
                    </a:moveTo>
                    <a:lnTo>
                      <a:pt x="184" y="243"/>
                    </a:lnTo>
                    <a:lnTo>
                      <a:pt x="180" y="243"/>
                    </a:lnTo>
                    <a:lnTo>
                      <a:pt x="178" y="247"/>
                    </a:lnTo>
                    <a:lnTo>
                      <a:pt x="184" y="249"/>
                    </a:lnTo>
                    <a:lnTo>
                      <a:pt x="188" y="249"/>
                    </a:lnTo>
                    <a:lnTo>
                      <a:pt x="196" y="251"/>
                    </a:lnTo>
                    <a:lnTo>
                      <a:pt x="194" y="259"/>
                    </a:lnTo>
                    <a:lnTo>
                      <a:pt x="202" y="259"/>
                    </a:lnTo>
                    <a:lnTo>
                      <a:pt x="216" y="265"/>
                    </a:lnTo>
                    <a:lnTo>
                      <a:pt x="228" y="267"/>
                    </a:lnTo>
                    <a:lnTo>
                      <a:pt x="242" y="265"/>
                    </a:lnTo>
                    <a:lnTo>
                      <a:pt x="254" y="269"/>
                    </a:lnTo>
                    <a:lnTo>
                      <a:pt x="262" y="273"/>
                    </a:lnTo>
                    <a:lnTo>
                      <a:pt x="278" y="280"/>
                    </a:lnTo>
                    <a:lnTo>
                      <a:pt x="282" y="278"/>
                    </a:lnTo>
                    <a:lnTo>
                      <a:pt x="302" y="280"/>
                    </a:lnTo>
                    <a:lnTo>
                      <a:pt x="308" y="278"/>
                    </a:lnTo>
                    <a:lnTo>
                      <a:pt x="314" y="282"/>
                    </a:lnTo>
                    <a:lnTo>
                      <a:pt x="320" y="282"/>
                    </a:lnTo>
                    <a:lnTo>
                      <a:pt x="326" y="286"/>
                    </a:lnTo>
                    <a:lnTo>
                      <a:pt x="328" y="286"/>
                    </a:lnTo>
                    <a:lnTo>
                      <a:pt x="336" y="286"/>
                    </a:lnTo>
                    <a:lnTo>
                      <a:pt x="332" y="280"/>
                    </a:lnTo>
                    <a:lnTo>
                      <a:pt x="330" y="275"/>
                    </a:lnTo>
                    <a:lnTo>
                      <a:pt x="334" y="265"/>
                    </a:lnTo>
                    <a:lnTo>
                      <a:pt x="326" y="263"/>
                    </a:lnTo>
                    <a:lnTo>
                      <a:pt x="312" y="263"/>
                    </a:lnTo>
                    <a:lnTo>
                      <a:pt x="304" y="259"/>
                    </a:lnTo>
                    <a:lnTo>
                      <a:pt x="302" y="255"/>
                    </a:lnTo>
                    <a:lnTo>
                      <a:pt x="302" y="249"/>
                    </a:lnTo>
                    <a:lnTo>
                      <a:pt x="294" y="249"/>
                    </a:lnTo>
                    <a:lnTo>
                      <a:pt x="286" y="245"/>
                    </a:lnTo>
                    <a:lnTo>
                      <a:pt x="280" y="245"/>
                    </a:lnTo>
                    <a:lnTo>
                      <a:pt x="276" y="241"/>
                    </a:lnTo>
                    <a:lnTo>
                      <a:pt x="272" y="241"/>
                    </a:lnTo>
                    <a:lnTo>
                      <a:pt x="270" y="243"/>
                    </a:lnTo>
                    <a:lnTo>
                      <a:pt x="268" y="249"/>
                    </a:lnTo>
                    <a:lnTo>
                      <a:pt x="252" y="249"/>
                    </a:lnTo>
                    <a:lnTo>
                      <a:pt x="248" y="247"/>
                    </a:lnTo>
                    <a:lnTo>
                      <a:pt x="236" y="247"/>
                    </a:lnTo>
                    <a:lnTo>
                      <a:pt x="232" y="237"/>
                    </a:lnTo>
                    <a:lnTo>
                      <a:pt x="226" y="237"/>
                    </a:lnTo>
                    <a:lnTo>
                      <a:pt x="216" y="235"/>
                    </a:lnTo>
                    <a:lnTo>
                      <a:pt x="214" y="229"/>
                    </a:lnTo>
                    <a:lnTo>
                      <a:pt x="208" y="229"/>
                    </a:lnTo>
                    <a:lnTo>
                      <a:pt x="200" y="231"/>
                    </a:lnTo>
                    <a:lnTo>
                      <a:pt x="194" y="227"/>
                    </a:lnTo>
                    <a:lnTo>
                      <a:pt x="190" y="229"/>
                    </a:lnTo>
                    <a:lnTo>
                      <a:pt x="188" y="235"/>
                    </a:lnTo>
                    <a:close/>
                    <a:moveTo>
                      <a:pt x="206" y="167"/>
                    </a:moveTo>
                    <a:lnTo>
                      <a:pt x="208" y="165"/>
                    </a:lnTo>
                    <a:lnTo>
                      <a:pt x="200" y="161"/>
                    </a:lnTo>
                    <a:lnTo>
                      <a:pt x="194" y="147"/>
                    </a:lnTo>
                    <a:lnTo>
                      <a:pt x="192" y="143"/>
                    </a:lnTo>
                    <a:lnTo>
                      <a:pt x="190" y="143"/>
                    </a:lnTo>
                    <a:lnTo>
                      <a:pt x="190" y="149"/>
                    </a:lnTo>
                    <a:lnTo>
                      <a:pt x="186" y="143"/>
                    </a:lnTo>
                    <a:lnTo>
                      <a:pt x="184" y="145"/>
                    </a:lnTo>
                    <a:lnTo>
                      <a:pt x="182" y="149"/>
                    </a:lnTo>
                    <a:lnTo>
                      <a:pt x="178" y="151"/>
                    </a:lnTo>
                    <a:lnTo>
                      <a:pt x="178" y="155"/>
                    </a:lnTo>
                    <a:lnTo>
                      <a:pt x="190" y="159"/>
                    </a:lnTo>
                    <a:lnTo>
                      <a:pt x="192" y="167"/>
                    </a:lnTo>
                    <a:lnTo>
                      <a:pt x="200" y="171"/>
                    </a:lnTo>
                    <a:lnTo>
                      <a:pt x="204" y="173"/>
                    </a:lnTo>
                    <a:lnTo>
                      <a:pt x="206" y="173"/>
                    </a:lnTo>
                    <a:lnTo>
                      <a:pt x="206" y="167"/>
                    </a:lnTo>
                    <a:close/>
                    <a:moveTo>
                      <a:pt x="226" y="175"/>
                    </a:moveTo>
                    <a:lnTo>
                      <a:pt x="226" y="179"/>
                    </a:lnTo>
                    <a:lnTo>
                      <a:pt x="232" y="173"/>
                    </a:lnTo>
                    <a:lnTo>
                      <a:pt x="232" y="167"/>
                    </a:lnTo>
                    <a:lnTo>
                      <a:pt x="224" y="165"/>
                    </a:lnTo>
                    <a:lnTo>
                      <a:pt x="222" y="167"/>
                    </a:lnTo>
                    <a:lnTo>
                      <a:pt x="220" y="167"/>
                    </a:lnTo>
                    <a:lnTo>
                      <a:pt x="220" y="173"/>
                    </a:lnTo>
                    <a:lnTo>
                      <a:pt x="220" y="177"/>
                    </a:lnTo>
                    <a:lnTo>
                      <a:pt x="226" y="175"/>
                    </a:lnTo>
                    <a:close/>
                    <a:moveTo>
                      <a:pt x="314" y="257"/>
                    </a:moveTo>
                    <a:lnTo>
                      <a:pt x="316" y="257"/>
                    </a:lnTo>
                    <a:lnTo>
                      <a:pt x="322" y="253"/>
                    </a:lnTo>
                    <a:lnTo>
                      <a:pt x="326" y="253"/>
                    </a:lnTo>
                    <a:lnTo>
                      <a:pt x="328" y="249"/>
                    </a:lnTo>
                    <a:lnTo>
                      <a:pt x="322" y="249"/>
                    </a:lnTo>
                    <a:lnTo>
                      <a:pt x="318" y="249"/>
                    </a:lnTo>
                    <a:lnTo>
                      <a:pt x="306" y="251"/>
                    </a:lnTo>
                    <a:lnTo>
                      <a:pt x="304" y="253"/>
                    </a:lnTo>
                    <a:lnTo>
                      <a:pt x="308" y="257"/>
                    </a:lnTo>
                    <a:lnTo>
                      <a:pt x="314" y="257"/>
                    </a:lnTo>
                    <a:close/>
                    <a:moveTo>
                      <a:pt x="350" y="251"/>
                    </a:moveTo>
                    <a:lnTo>
                      <a:pt x="356" y="253"/>
                    </a:lnTo>
                    <a:lnTo>
                      <a:pt x="356" y="251"/>
                    </a:lnTo>
                    <a:lnTo>
                      <a:pt x="350" y="249"/>
                    </a:lnTo>
                    <a:lnTo>
                      <a:pt x="348" y="251"/>
                    </a:lnTo>
                    <a:lnTo>
                      <a:pt x="350" y="251"/>
                    </a:lnTo>
                    <a:close/>
                    <a:moveTo>
                      <a:pt x="342" y="282"/>
                    </a:moveTo>
                    <a:lnTo>
                      <a:pt x="346" y="282"/>
                    </a:lnTo>
                    <a:lnTo>
                      <a:pt x="344" y="288"/>
                    </a:lnTo>
                    <a:lnTo>
                      <a:pt x="346" y="288"/>
                    </a:lnTo>
                    <a:lnTo>
                      <a:pt x="348" y="282"/>
                    </a:lnTo>
                    <a:lnTo>
                      <a:pt x="354" y="282"/>
                    </a:lnTo>
                    <a:lnTo>
                      <a:pt x="354" y="278"/>
                    </a:lnTo>
                    <a:lnTo>
                      <a:pt x="348" y="273"/>
                    </a:lnTo>
                    <a:lnTo>
                      <a:pt x="344" y="275"/>
                    </a:lnTo>
                    <a:lnTo>
                      <a:pt x="336" y="273"/>
                    </a:lnTo>
                    <a:lnTo>
                      <a:pt x="332" y="275"/>
                    </a:lnTo>
                    <a:lnTo>
                      <a:pt x="332" y="278"/>
                    </a:lnTo>
                    <a:lnTo>
                      <a:pt x="334" y="278"/>
                    </a:lnTo>
                    <a:lnTo>
                      <a:pt x="338" y="280"/>
                    </a:lnTo>
                    <a:lnTo>
                      <a:pt x="342" y="282"/>
                    </a:lnTo>
                    <a:close/>
                    <a:moveTo>
                      <a:pt x="372" y="284"/>
                    </a:moveTo>
                    <a:lnTo>
                      <a:pt x="372" y="278"/>
                    </a:lnTo>
                    <a:lnTo>
                      <a:pt x="364" y="275"/>
                    </a:lnTo>
                    <a:lnTo>
                      <a:pt x="360" y="280"/>
                    </a:lnTo>
                    <a:lnTo>
                      <a:pt x="362" y="284"/>
                    </a:lnTo>
                    <a:lnTo>
                      <a:pt x="354" y="286"/>
                    </a:lnTo>
                    <a:lnTo>
                      <a:pt x="358" y="288"/>
                    </a:lnTo>
                    <a:lnTo>
                      <a:pt x="364" y="288"/>
                    </a:lnTo>
                    <a:lnTo>
                      <a:pt x="368" y="288"/>
                    </a:lnTo>
                    <a:lnTo>
                      <a:pt x="372" y="284"/>
                    </a:lnTo>
                    <a:close/>
                    <a:moveTo>
                      <a:pt x="398" y="288"/>
                    </a:moveTo>
                    <a:lnTo>
                      <a:pt x="408" y="288"/>
                    </a:lnTo>
                    <a:lnTo>
                      <a:pt x="414" y="286"/>
                    </a:lnTo>
                    <a:lnTo>
                      <a:pt x="418" y="284"/>
                    </a:lnTo>
                    <a:lnTo>
                      <a:pt x="414" y="280"/>
                    </a:lnTo>
                    <a:lnTo>
                      <a:pt x="410" y="280"/>
                    </a:lnTo>
                    <a:lnTo>
                      <a:pt x="404" y="275"/>
                    </a:lnTo>
                    <a:lnTo>
                      <a:pt x="400" y="278"/>
                    </a:lnTo>
                    <a:lnTo>
                      <a:pt x="394" y="273"/>
                    </a:lnTo>
                    <a:lnTo>
                      <a:pt x="388" y="273"/>
                    </a:lnTo>
                    <a:lnTo>
                      <a:pt x="392" y="280"/>
                    </a:lnTo>
                    <a:lnTo>
                      <a:pt x="398" y="282"/>
                    </a:lnTo>
                    <a:lnTo>
                      <a:pt x="400" y="284"/>
                    </a:lnTo>
                    <a:lnTo>
                      <a:pt x="394" y="284"/>
                    </a:lnTo>
                    <a:lnTo>
                      <a:pt x="390" y="284"/>
                    </a:lnTo>
                    <a:lnTo>
                      <a:pt x="386" y="280"/>
                    </a:lnTo>
                    <a:lnTo>
                      <a:pt x="382" y="280"/>
                    </a:lnTo>
                    <a:lnTo>
                      <a:pt x="374" y="282"/>
                    </a:lnTo>
                    <a:lnTo>
                      <a:pt x="374" y="286"/>
                    </a:lnTo>
                    <a:lnTo>
                      <a:pt x="372" y="292"/>
                    </a:lnTo>
                    <a:lnTo>
                      <a:pt x="376" y="294"/>
                    </a:lnTo>
                    <a:lnTo>
                      <a:pt x="386" y="290"/>
                    </a:lnTo>
                    <a:lnTo>
                      <a:pt x="398" y="288"/>
                    </a:lnTo>
                    <a:close/>
                    <a:moveTo>
                      <a:pt x="436" y="288"/>
                    </a:moveTo>
                    <a:lnTo>
                      <a:pt x="442" y="290"/>
                    </a:lnTo>
                    <a:lnTo>
                      <a:pt x="450" y="290"/>
                    </a:lnTo>
                    <a:lnTo>
                      <a:pt x="454" y="288"/>
                    </a:lnTo>
                    <a:lnTo>
                      <a:pt x="462" y="288"/>
                    </a:lnTo>
                    <a:lnTo>
                      <a:pt x="476" y="284"/>
                    </a:lnTo>
                    <a:lnTo>
                      <a:pt x="480" y="280"/>
                    </a:lnTo>
                    <a:lnTo>
                      <a:pt x="484" y="278"/>
                    </a:lnTo>
                    <a:lnTo>
                      <a:pt x="484" y="275"/>
                    </a:lnTo>
                    <a:lnTo>
                      <a:pt x="478" y="278"/>
                    </a:lnTo>
                    <a:lnTo>
                      <a:pt x="470" y="282"/>
                    </a:lnTo>
                    <a:lnTo>
                      <a:pt x="466" y="282"/>
                    </a:lnTo>
                    <a:lnTo>
                      <a:pt x="458" y="280"/>
                    </a:lnTo>
                    <a:lnTo>
                      <a:pt x="454" y="284"/>
                    </a:lnTo>
                    <a:lnTo>
                      <a:pt x="438" y="278"/>
                    </a:lnTo>
                    <a:lnTo>
                      <a:pt x="430" y="278"/>
                    </a:lnTo>
                    <a:lnTo>
                      <a:pt x="422" y="282"/>
                    </a:lnTo>
                    <a:lnTo>
                      <a:pt x="424" y="286"/>
                    </a:lnTo>
                    <a:lnTo>
                      <a:pt x="432" y="288"/>
                    </a:lnTo>
                    <a:lnTo>
                      <a:pt x="436" y="288"/>
                    </a:lnTo>
                    <a:close/>
                    <a:moveTo>
                      <a:pt x="492" y="278"/>
                    </a:moveTo>
                    <a:lnTo>
                      <a:pt x="490" y="280"/>
                    </a:lnTo>
                    <a:lnTo>
                      <a:pt x="492" y="280"/>
                    </a:lnTo>
                    <a:lnTo>
                      <a:pt x="498" y="275"/>
                    </a:lnTo>
                    <a:lnTo>
                      <a:pt x="496" y="275"/>
                    </a:lnTo>
                    <a:lnTo>
                      <a:pt x="488" y="275"/>
                    </a:lnTo>
                    <a:lnTo>
                      <a:pt x="486" y="278"/>
                    </a:lnTo>
                    <a:lnTo>
                      <a:pt x="492" y="278"/>
                    </a:lnTo>
                    <a:close/>
                    <a:moveTo>
                      <a:pt x="504" y="275"/>
                    </a:moveTo>
                    <a:lnTo>
                      <a:pt x="500" y="275"/>
                    </a:lnTo>
                    <a:lnTo>
                      <a:pt x="498" y="280"/>
                    </a:lnTo>
                    <a:lnTo>
                      <a:pt x="502" y="282"/>
                    </a:lnTo>
                    <a:lnTo>
                      <a:pt x="504" y="275"/>
                    </a:lnTo>
                    <a:close/>
                    <a:moveTo>
                      <a:pt x="520" y="280"/>
                    </a:moveTo>
                    <a:lnTo>
                      <a:pt x="520" y="275"/>
                    </a:lnTo>
                    <a:lnTo>
                      <a:pt x="508" y="273"/>
                    </a:lnTo>
                    <a:lnTo>
                      <a:pt x="506" y="275"/>
                    </a:lnTo>
                    <a:lnTo>
                      <a:pt x="506" y="280"/>
                    </a:lnTo>
                    <a:lnTo>
                      <a:pt x="512" y="280"/>
                    </a:lnTo>
                    <a:lnTo>
                      <a:pt x="520" y="280"/>
                    </a:lnTo>
                    <a:close/>
                    <a:moveTo>
                      <a:pt x="534" y="269"/>
                    </a:moveTo>
                    <a:lnTo>
                      <a:pt x="538" y="267"/>
                    </a:lnTo>
                    <a:lnTo>
                      <a:pt x="542" y="269"/>
                    </a:lnTo>
                    <a:lnTo>
                      <a:pt x="548" y="265"/>
                    </a:lnTo>
                    <a:lnTo>
                      <a:pt x="542" y="263"/>
                    </a:lnTo>
                    <a:lnTo>
                      <a:pt x="536" y="265"/>
                    </a:lnTo>
                    <a:lnTo>
                      <a:pt x="534" y="263"/>
                    </a:lnTo>
                    <a:lnTo>
                      <a:pt x="530" y="265"/>
                    </a:lnTo>
                    <a:lnTo>
                      <a:pt x="528" y="269"/>
                    </a:lnTo>
                    <a:lnTo>
                      <a:pt x="534" y="269"/>
                    </a:lnTo>
                    <a:close/>
                    <a:moveTo>
                      <a:pt x="430" y="318"/>
                    </a:moveTo>
                    <a:lnTo>
                      <a:pt x="436" y="318"/>
                    </a:lnTo>
                    <a:lnTo>
                      <a:pt x="440" y="312"/>
                    </a:lnTo>
                    <a:lnTo>
                      <a:pt x="438" y="310"/>
                    </a:lnTo>
                    <a:lnTo>
                      <a:pt x="436" y="304"/>
                    </a:lnTo>
                    <a:lnTo>
                      <a:pt x="426" y="300"/>
                    </a:lnTo>
                    <a:lnTo>
                      <a:pt x="424" y="300"/>
                    </a:lnTo>
                    <a:lnTo>
                      <a:pt x="422" y="300"/>
                    </a:lnTo>
                    <a:lnTo>
                      <a:pt x="412" y="300"/>
                    </a:lnTo>
                    <a:lnTo>
                      <a:pt x="408" y="304"/>
                    </a:lnTo>
                    <a:lnTo>
                      <a:pt x="410" y="308"/>
                    </a:lnTo>
                    <a:lnTo>
                      <a:pt x="418" y="310"/>
                    </a:lnTo>
                    <a:lnTo>
                      <a:pt x="420" y="308"/>
                    </a:lnTo>
                    <a:lnTo>
                      <a:pt x="422" y="312"/>
                    </a:lnTo>
                    <a:lnTo>
                      <a:pt x="426" y="312"/>
                    </a:lnTo>
                    <a:lnTo>
                      <a:pt x="430" y="318"/>
                    </a:lnTo>
                    <a:close/>
                    <a:moveTo>
                      <a:pt x="456" y="324"/>
                    </a:moveTo>
                    <a:lnTo>
                      <a:pt x="460" y="322"/>
                    </a:lnTo>
                    <a:lnTo>
                      <a:pt x="460" y="318"/>
                    </a:lnTo>
                    <a:lnTo>
                      <a:pt x="456" y="320"/>
                    </a:lnTo>
                    <a:lnTo>
                      <a:pt x="454" y="324"/>
                    </a:lnTo>
                    <a:lnTo>
                      <a:pt x="456" y="324"/>
                    </a:lnTo>
                    <a:close/>
                    <a:moveTo>
                      <a:pt x="478" y="328"/>
                    </a:moveTo>
                    <a:lnTo>
                      <a:pt x="486" y="324"/>
                    </a:lnTo>
                    <a:lnTo>
                      <a:pt x="486" y="322"/>
                    </a:lnTo>
                    <a:lnTo>
                      <a:pt x="484" y="322"/>
                    </a:lnTo>
                    <a:lnTo>
                      <a:pt x="476" y="326"/>
                    </a:lnTo>
                    <a:lnTo>
                      <a:pt x="472" y="326"/>
                    </a:lnTo>
                    <a:lnTo>
                      <a:pt x="474" y="330"/>
                    </a:lnTo>
                    <a:lnTo>
                      <a:pt x="478" y="328"/>
                    </a:lnTo>
                    <a:close/>
                    <a:moveTo>
                      <a:pt x="572" y="278"/>
                    </a:moveTo>
                    <a:lnTo>
                      <a:pt x="572" y="275"/>
                    </a:lnTo>
                    <a:lnTo>
                      <a:pt x="566" y="273"/>
                    </a:lnTo>
                    <a:lnTo>
                      <a:pt x="562" y="273"/>
                    </a:lnTo>
                    <a:lnTo>
                      <a:pt x="564" y="275"/>
                    </a:lnTo>
                    <a:lnTo>
                      <a:pt x="572" y="278"/>
                    </a:lnTo>
                    <a:close/>
                    <a:moveTo>
                      <a:pt x="598" y="271"/>
                    </a:moveTo>
                    <a:lnTo>
                      <a:pt x="600" y="269"/>
                    </a:lnTo>
                    <a:lnTo>
                      <a:pt x="600" y="267"/>
                    </a:lnTo>
                    <a:lnTo>
                      <a:pt x="596" y="267"/>
                    </a:lnTo>
                    <a:lnTo>
                      <a:pt x="596" y="271"/>
                    </a:lnTo>
                    <a:lnTo>
                      <a:pt x="598" y="271"/>
                    </a:lnTo>
                    <a:close/>
                    <a:moveTo>
                      <a:pt x="632" y="263"/>
                    </a:moveTo>
                    <a:lnTo>
                      <a:pt x="634" y="255"/>
                    </a:lnTo>
                    <a:lnTo>
                      <a:pt x="632" y="255"/>
                    </a:lnTo>
                    <a:lnTo>
                      <a:pt x="628" y="259"/>
                    </a:lnTo>
                    <a:lnTo>
                      <a:pt x="626" y="263"/>
                    </a:lnTo>
                    <a:lnTo>
                      <a:pt x="624" y="267"/>
                    </a:lnTo>
                    <a:lnTo>
                      <a:pt x="626" y="273"/>
                    </a:lnTo>
                    <a:lnTo>
                      <a:pt x="632" y="263"/>
                    </a:lnTo>
                    <a:close/>
                    <a:moveTo>
                      <a:pt x="554" y="173"/>
                    </a:moveTo>
                    <a:lnTo>
                      <a:pt x="544" y="173"/>
                    </a:lnTo>
                    <a:lnTo>
                      <a:pt x="540" y="177"/>
                    </a:lnTo>
                    <a:lnTo>
                      <a:pt x="542" y="185"/>
                    </a:lnTo>
                    <a:lnTo>
                      <a:pt x="554" y="187"/>
                    </a:lnTo>
                    <a:lnTo>
                      <a:pt x="560" y="183"/>
                    </a:lnTo>
                    <a:lnTo>
                      <a:pt x="560" y="181"/>
                    </a:lnTo>
                    <a:lnTo>
                      <a:pt x="558" y="179"/>
                    </a:lnTo>
                    <a:lnTo>
                      <a:pt x="558" y="175"/>
                    </a:lnTo>
                    <a:lnTo>
                      <a:pt x="554" y="173"/>
                    </a:lnTo>
                    <a:close/>
                    <a:moveTo>
                      <a:pt x="574" y="179"/>
                    </a:moveTo>
                    <a:lnTo>
                      <a:pt x="576" y="175"/>
                    </a:lnTo>
                    <a:lnTo>
                      <a:pt x="582" y="179"/>
                    </a:lnTo>
                    <a:lnTo>
                      <a:pt x="590" y="177"/>
                    </a:lnTo>
                    <a:lnTo>
                      <a:pt x="600" y="179"/>
                    </a:lnTo>
                    <a:lnTo>
                      <a:pt x="604" y="177"/>
                    </a:lnTo>
                    <a:lnTo>
                      <a:pt x="608" y="181"/>
                    </a:lnTo>
                    <a:lnTo>
                      <a:pt x="622" y="187"/>
                    </a:lnTo>
                    <a:lnTo>
                      <a:pt x="622" y="183"/>
                    </a:lnTo>
                    <a:lnTo>
                      <a:pt x="620" y="179"/>
                    </a:lnTo>
                    <a:lnTo>
                      <a:pt x="618" y="173"/>
                    </a:lnTo>
                    <a:lnTo>
                      <a:pt x="608" y="171"/>
                    </a:lnTo>
                    <a:lnTo>
                      <a:pt x="598" y="167"/>
                    </a:lnTo>
                    <a:lnTo>
                      <a:pt x="596" y="169"/>
                    </a:lnTo>
                    <a:lnTo>
                      <a:pt x="594" y="167"/>
                    </a:lnTo>
                    <a:lnTo>
                      <a:pt x="576" y="169"/>
                    </a:lnTo>
                    <a:lnTo>
                      <a:pt x="576" y="173"/>
                    </a:lnTo>
                    <a:lnTo>
                      <a:pt x="572" y="175"/>
                    </a:lnTo>
                    <a:lnTo>
                      <a:pt x="570" y="179"/>
                    </a:lnTo>
                    <a:lnTo>
                      <a:pt x="574" y="179"/>
                    </a:lnTo>
                    <a:close/>
                    <a:moveTo>
                      <a:pt x="578" y="187"/>
                    </a:moveTo>
                    <a:lnTo>
                      <a:pt x="580" y="185"/>
                    </a:lnTo>
                    <a:lnTo>
                      <a:pt x="578" y="181"/>
                    </a:lnTo>
                    <a:lnTo>
                      <a:pt x="574" y="185"/>
                    </a:lnTo>
                    <a:lnTo>
                      <a:pt x="572" y="187"/>
                    </a:lnTo>
                    <a:lnTo>
                      <a:pt x="578" y="187"/>
                    </a:lnTo>
                    <a:close/>
                    <a:moveTo>
                      <a:pt x="524" y="151"/>
                    </a:moveTo>
                    <a:lnTo>
                      <a:pt x="528" y="149"/>
                    </a:lnTo>
                    <a:lnTo>
                      <a:pt x="528" y="147"/>
                    </a:lnTo>
                    <a:lnTo>
                      <a:pt x="520" y="147"/>
                    </a:lnTo>
                    <a:lnTo>
                      <a:pt x="512" y="147"/>
                    </a:lnTo>
                    <a:lnTo>
                      <a:pt x="512" y="151"/>
                    </a:lnTo>
                    <a:lnTo>
                      <a:pt x="524" y="151"/>
                    </a:lnTo>
                    <a:close/>
                    <a:moveTo>
                      <a:pt x="530" y="147"/>
                    </a:moveTo>
                    <a:lnTo>
                      <a:pt x="530" y="151"/>
                    </a:lnTo>
                    <a:lnTo>
                      <a:pt x="544" y="149"/>
                    </a:lnTo>
                    <a:lnTo>
                      <a:pt x="548" y="147"/>
                    </a:lnTo>
                    <a:lnTo>
                      <a:pt x="530" y="147"/>
                    </a:lnTo>
                    <a:close/>
                    <a:moveTo>
                      <a:pt x="536" y="153"/>
                    </a:moveTo>
                    <a:lnTo>
                      <a:pt x="538" y="159"/>
                    </a:lnTo>
                    <a:lnTo>
                      <a:pt x="540" y="161"/>
                    </a:lnTo>
                    <a:lnTo>
                      <a:pt x="538" y="155"/>
                    </a:lnTo>
                    <a:lnTo>
                      <a:pt x="538" y="153"/>
                    </a:lnTo>
                    <a:lnTo>
                      <a:pt x="536" y="153"/>
                    </a:lnTo>
                    <a:close/>
                    <a:moveTo>
                      <a:pt x="662" y="223"/>
                    </a:moveTo>
                    <a:lnTo>
                      <a:pt x="664" y="217"/>
                    </a:lnTo>
                    <a:lnTo>
                      <a:pt x="662" y="217"/>
                    </a:lnTo>
                    <a:lnTo>
                      <a:pt x="658" y="223"/>
                    </a:lnTo>
                    <a:lnTo>
                      <a:pt x="656" y="223"/>
                    </a:lnTo>
                    <a:lnTo>
                      <a:pt x="654" y="229"/>
                    </a:lnTo>
                    <a:lnTo>
                      <a:pt x="662" y="223"/>
                    </a:lnTo>
                    <a:close/>
                    <a:moveTo>
                      <a:pt x="614" y="153"/>
                    </a:moveTo>
                    <a:lnTo>
                      <a:pt x="618" y="151"/>
                    </a:lnTo>
                    <a:lnTo>
                      <a:pt x="618" y="147"/>
                    </a:lnTo>
                    <a:lnTo>
                      <a:pt x="606" y="149"/>
                    </a:lnTo>
                    <a:lnTo>
                      <a:pt x="606" y="149"/>
                    </a:lnTo>
                    <a:lnTo>
                      <a:pt x="608" y="151"/>
                    </a:lnTo>
                    <a:lnTo>
                      <a:pt x="614" y="153"/>
                    </a:lnTo>
                    <a:close/>
                    <a:moveTo>
                      <a:pt x="574" y="145"/>
                    </a:moveTo>
                    <a:lnTo>
                      <a:pt x="576" y="143"/>
                    </a:lnTo>
                    <a:lnTo>
                      <a:pt x="568" y="141"/>
                    </a:lnTo>
                    <a:lnTo>
                      <a:pt x="568" y="137"/>
                    </a:lnTo>
                    <a:lnTo>
                      <a:pt x="562" y="137"/>
                    </a:lnTo>
                    <a:lnTo>
                      <a:pt x="562" y="141"/>
                    </a:lnTo>
                    <a:lnTo>
                      <a:pt x="564" y="143"/>
                    </a:lnTo>
                    <a:lnTo>
                      <a:pt x="566" y="145"/>
                    </a:lnTo>
                    <a:lnTo>
                      <a:pt x="570" y="145"/>
                    </a:lnTo>
                    <a:lnTo>
                      <a:pt x="574" y="145"/>
                    </a:lnTo>
                    <a:close/>
                    <a:moveTo>
                      <a:pt x="684" y="243"/>
                    </a:moveTo>
                    <a:lnTo>
                      <a:pt x="684" y="241"/>
                    </a:lnTo>
                    <a:lnTo>
                      <a:pt x="680" y="239"/>
                    </a:lnTo>
                    <a:lnTo>
                      <a:pt x="678" y="233"/>
                    </a:lnTo>
                    <a:lnTo>
                      <a:pt x="676" y="245"/>
                    </a:lnTo>
                    <a:lnTo>
                      <a:pt x="678" y="249"/>
                    </a:lnTo>
                    <a:lnTo>
                      <a:pt x="680" y="249"/>
                    </a:lnTo>
                    <a:lnTo>
                      <a:pt x="684" y="243"/>
                    </a:lnTo>
                    <a:close/>
                    <a:moveTo>
                      <a:pt x="690" y="237"/>
                    </a:moveTo>
                    <a:lnTo>
                      <a:pt x="690" y="233"/>
                    </a:lnTo>
                    <a:lnTo>
                      <a:pt x="684" y="231"/>
                    </a:lnTo>
                    <a:lnTo>
                      <a:pt x="682" y="233"/>
                    </a:lnTo>
                    <a:lnTo>
                      <a:pt x="682" y="237"/>
                    </a:lnTo>
                    <a:lnTo>
                      <a:pt x="686" y="239"/>
                    </a:lnTo>
                    <a:lnTo>
                      <a:pt x="690" y="237"/>
                    </a:lnTo>
                    <a:close/>
                    <a:moveTo>
                      <a:pt x="686" y="223"/>
                    </a:moveTo>
                    <a:lnTo>
                      <a:pt x="682" y="223"/>
                    </a:lnTo>
                    <a:lnTo>
                      <a:pt x="680" y="227"/>
                    </a:lnTo>
                    <a:lnTo>
                      <a:pt x="682" y="231"/>
                    </a:lnTo>
                    <a:lnTo>
                      <a:pt x="688" y="229"/>
                    </a:lnTo>
                    <a:lnTo>
                      <a:pt x="686" y="223"/>
                    </a:lnTo>
                    <a:close/>
                    <a:moveTo>
                      <a:pt x="670" y="195"/>
                    </a:moveTo>
                    <a:lnTo>
                      <a:pt x="666" y="195"/>
                    </a:lnTo>
                    <a:lnTo>
                      <a:pt x="666" y="195"/>
                    </a:lnTo>
                    <a:lnTo>
                      <a:pt x="670" y="199"/>
                    </a:lnTo>
                    <a:lnTo>
                      <a:pt x="670" y="195"/>
                    </a:lnTo>
                    <a:close/>
                    <a:moveTo>
                      <a:pt x="622" y="111"/>
                    </a:moveTo>
                    <a:lnTo>
                      <a:pt x="626" y="115"/>
                    </a:lnTo>
                    <a:lnTo>
                      <a:pt x="632" y="115"/>
                    </a:lnTo>
                    <a:lnTo>
                      <a:pt x="630" y="113"/>
                    </a:lnTo>
                    <a:lnTo>
                      <a:pt x="626" y="111"/>
                    </a:lnTo>
                    <a:lnTo>
                      <a:pt x="622" y="111"/>
                    </a:lnTo>
                    <a:close/>
                    <a:moveTo>
                      <a:pt x="622" y="117"/>
                    </a:moveTo>
                    <a:lnTo>
                      <a:pt x="618" y="111"/>
                    </a:lnTo>
                    <a:lnTo>
                      <a:pt x="614" y="111"/>
                    </a:lnTo>
                    <a:lnTo>
                      <a:pt x="612" y="111"/>
                    </a:lnTo>
                    <a:lnTo>
                      <a:pt x="616" y="115"/>
                    </a:lnTo>
                    <a:lnTo>
                      <a:pt x="622" y="117"/>
                    </a:lnTo>
                    <a:close/>
                    <a:moveTo>
                      <a:pt x="604" y="115"/>
                    </a:moveTo>
                    <a:lnTo>
                      <a:pt x="598" y="109"/>
                    </a:lnTo>
                    <a:lnTo>
                      <a:pt x="596" y="111"/>
                    </a:lnTo>
                    <a:lnTo>
                      <a:pt x="602" y="115"/>
                    </a:lnTo>
                    <a:lnTo>
                      <a:pt x="604" y="115"/>
                    </a:lnTo>
                    <a:close/>
                    <a:moveTo>
                      <a:pt x="578" y="127"/>
                    </a:moveTo>
                    <a:lnTo>
                      <a:pt x="578" y="125"/>
                    </a:lnTo>
                    <a:lnTo>
                      <a:pt x="574" y="115"/>
                    </a:lnTo>
                    <a:lnTo>
                      <a:pt x="574" y="107"/>
                    </a:lnTo>
                    <a:lnTo>
                      <a:pt x="572" y="103"/>
                    </a:lnTo>
                    <a:lnTo>
                      <a:pt x="576" y="103"/>
                    </a:lnTo>
                    <a:lnTo>
                      <a:pt x="582" y="107"/>
                    </a:lnTo>
                    <a:lnTo>
                      <a:pt x="590" y="105"/>
                    </a:lnTo>
                    <a:lnTo>
                      <a:pt x="582" y="99"/>
                    </a:lnTo>
                    <a:lnTo>
                      <a:pt x="580" y="97"/>
                    </a:lnTo>
                    <a:lnTo>
                      <a:pt x="580" y="95"/>
                    </a:lnTo>
                    <a:lnTo>
                      <a:pt x="588" y="89"/>
                    </a:lnTo>
                    <a:lnTo>
                      <a:pt x="586" y="83"/>
                    </a:lnTo>
                    <a:lnTo>
                      <a:pt x="578" y="85"/>
                    </a:lnTo>
                    <a:lnTo>
                      <a:pt x="576" y="91"/>
                    </a:lnTo>
                    <a:lnTo>
                      <a:pt x="572" y="95"/>
                    </a:lnTo>
                    <a:lnTo>
                      <a:pt x="570" y="91"/>
                    </a:lnTo>
                    <a:lnTo>
                      <a:pt x="574" y="87"/>
                    </a:lnTo>
                    <a:lnTo>
                      <a:pt x="574" y="79"/>
                    </a:lnTo>
                    <a:lnTo>
                      <a:pt x="572" y="77"/>
                    </a:lnTo>
                    <a:lnTo>
                      <a:pt x="576" y="69"/>
                    </a:lnTo>
                    <a:lnTo>
                      <a:pt x="572" y="71"/>
                    </a:lnTo>
                    <a:lnTo>
                      <a:pt x="564" y="81"/>
                    </a:lnTo>
                    <a:lnTo>
                      <a:pt x="564" y="91"/>
                    </a:lnTo>
                    <a:lnTo>
                      <a:pt x="566" y="97"/>
                    </a:lnTo>
                    <a:lnTo>
                      <a:pt x="568" y="103"/>
                    </a:lnTo>
                    <a:lnTo>
                      <a:pt x="572" y="109"/>
                    </a:lnTo>
                    <a:lnTo>
                      <a:pt x="572" y="117"/>
                    </a:lnTo>
                    <a:lnTo>
                      <a:pt x="574" y="123"/>
                    </a:lnTo>
                    <a:lnTo>
                      <a:pt x="578" y="127"/>
                    </a:lnTo>
                    <a:close/>
                    <a:moveTo>
                      <a:pt x="572" y="129"/>
                    </a:moveTo>
                    <a:lnTo>
                      <a:pt x="572" y="129"/>
                    </a:lnTo>
                    <a:lnTo>
                      <a:pt x="570" y="125"/>
                    </a:lnTo>
                    <a:lnTo>
                      <a:pt x="570" y="123"/>
                    </a:lnTo>
                    <a:lnTo>
                      <a:pt x="566" y="121"/>
                    </a:lnTo>
                    <a:lnTo>
                      <a:pt x="564" y="117"/>
                    </a:lnTo>
                    <a:lnTo>
                      <a:pt x="562" y="117"/>
                    </a:lnTo>
                    <a:lnTo>
                      <a:pt x="560" y="119"/>
                    </a:lnTo>
                    <a:lnTo>
                      <a:pt x="564" y="127"/>
                    </a:lnTo>
                    <a:lnTo>
                      <a:pt x="572" y="129"/>
                    </a:lnTo>
                    <a:close/>
                    <a:moveTo>
                      <a:pt x="586" y="69"/>
                    </a:moveTo>
                    <a:lnTo>
                      <a:pt x="586" y="63"/>
                    </a:lnTo>
                    <a:lnTo>
                      <a:pt x="582" y="61"/>
                    </a:lnTo>
                    <a:lnTo>
                      <a:pt x="578" y="65"/>
                    </a:lnTo>
                    <a:lnTo>
                      <a:pt x="580" y="69"/>
                    </a:lnTo>
                    <a:lnTo>
                      <a:pt x="580" y="73"/>
                    </a:lnTo>
                    <a:lnTo>
                      <a:pt x="586" y="69"/>
                    </a:lnTo>
                    <a:close/>
                    <a:moveTo>
                      <a:pt x="492" y="141"/>
                    </a:moveTo>
                    <a:lnTo>
                      <a:pt x="492" y="137"/>
                    </a:lnTo>
                    <a:lnTo>
                      <a:pt x="488" y="137"/>
                    </a:lnTo>
                    <a:lnTo>
                      <a:pt x="486" y="139"/>
                    </a:lnTo>
                    <a:lnTo>
                      <a:pt x="486" y="143"/>
                    </a:lnTo>
                    <a:lnTo>
                      <a:pt x="492" y="141"/>
                    </a:lnTo>
                    <a:close/>
                    <a:moveTo>
                      <a:pt x="498" y="143"/>
                    </a:moveTo>
                    <a:lnTo>
                      <a:pt x="500" y="143"/>
                    </a:lnTo>
                    <a:lnTo>
                      <a:pt x="498" y="135"/>
                    </a:lnTo>
                    <a:lnTo>
                      <a:pt x="494" y="139"/>
                    </a:lnTo>
                    <a:lnTo>
                      <a:pt x="494" y="143"/>
                    </a:lnTo>
                    <a:lnTo>
                      <a:pt x="492" y="147"/>
                    </a:lnTo>
                    <a:lnTo>
                      <a:pt x="498" y="143"/>
                    </a:lnTo>
                    <a:close/>
                    <a:moveTo>
                      <a:pt x="488" y="131"/>
                    </a:moveTo>
                    <a:lnTo>
                      <a:pt x="492" y="133"/>
                    </a:lnTo>
                    <a:lnTo>
                      <a:pt x="496" y="129"/>
                    </a:lnTo>
                    <a:lnTo>
                      <a:pt x="494" y="125"/>
                    </a:lnTo>
                    <a:lnTo>
                      <a:pt x="488" y="125"/>
                    </a:lnTo>
                    <a:lnTo>
                      <a:pt x="486" y="129"/>
                    </a:lnTo>
                    <a:lnTo>
                      <a:pt x="478" y="127"/>
                    </a:lnTo>
                    <a:lnTo>
                      <a:pt x="474" y="129"/>
                    </a:lnTo>
                    <a:lnTo>
                      <a:pt x="474" y="131"/>
                    </a:lnTo>
                    <a:lnTo>
                      <a:pt x="464" y="131"/>
                    </a:lnTo>
                    <a:lnTo>
                      <a:pt x="458" y="139"/>
                    </a:lnTo>
                    <a:lnTo>
                      <a:pt x="456" y="143"/>
                    </a:lnTo>
                    <a:lnTo>
                      <a:pt x="448" y="139"/>
                    </a:lnTo>
                    <a:lnTo>
                      <a:pt x="446" y="135"/>
                    </a:lnTo>
                    <a:lnTo>
                      <a:pt x="440" y="129"/>
                    </a:lnTo>
                    <a:lnTo>
                      <a:pt x="438" y="119"/>
                    </a:lnTo>
                    <a:lnTo>
                      <a:pt x="440" y="113"/>
                    </a:lnTo>
                    <a:lnTo>
                      <a:pt x="440" y="109"/>
                    </a:lnTo>
                    <a:lnTo>
                      <a:pt x="442" y="105"/>
                    </a:lnTo>
                    <a:lnTo>
                      <a:pt x="448" y="105"/>
                    </a:lnTo>
                    <a:lnTo>
                      <a:pt x="456" y="107"/>
                    </a:lnTo>
                    <a:lnTo>
                      <a:pt x="466" y="103"/>
                    </a:lnTo>
                    <a:lnTo>
                      <a:pt x="470" y="105"/>
                    </a:lnTo>
                    <a:lnTo>
                      <a:pt x="486" y="105"/>
                    </a:lnTo>
                    <a:lnTo>
                      <a:pt x="492" y="109"/>
                    </a:lnTo>
                    <a:lnTo>
                      <a:pt x="514" y="105"/>
                    </a:lnTo>
                    <a:lnTo>
                      <a:pt x="518" y="95"/>
                    </a:lnTo>
                    <a:lnTo>
                      <a:pt x="522" y="93"/>
                    </a:lnTo>
                    <a:lnTo>
                      <a:pt x="526" y="85"/>
                    </a:lnTo>
                    <a:lnTo>
                      <a:pt x="530" y="83"/>
                    </a:lnTo>
                    <a:lnTo>
                      <a:pt x="528" y="79"/>
                    </a:lnTo>
                    <a:lnTo>
                      <a:pt x="522" y="79"/>
                    </a:lnTo>
                    <a:lnTo>
                      <a:pt x="518" y="83"/>
                    </a:lnTo>
                    <a:lnTo>
                      <a:pt x="516" y="87"/>
                    </a:lnTo>
                    <a:lnTo>
                      <a:pt x="512" y="89"/>
                    </a:lnTo>
                    <a:lnTo>
                      <a:pt x="510" y="93"/>
                    </a:lnTo>
                    <a:lnTo>
                      <a:pt x="498" y="95"/>
                    </a:lnTo>
                    <a:lnTo>
                      <a:pt x="486" y="95"/>
                    </a:lnTo>
                    <a:lnTo>
                      <a:pt x="476" y="91"/>
                    </a:lnTo>
                    <a:lnTo>
                      <a:pt x="472" y="93"/>
                    </a:lnTo>
                    <a:lnTo>
                      <a:pt x="464" y="91"/>
                    </a:lnTo>
                    <a:lnTo>
                      <a:pt x="460" y="87"/>
                    </a:lnTo>
                    <a:lnTo>
                      <a:pt x="450" y="89"/>
                    </a:lnTo>
                    <a:lnTo>
                      <a:pt x="448" y="93"/>
                    </a:lnTo>
                    <a:lnTo>
                      <a:pt x="444" y="99"/>
                    </a:lnTo>
                    <a:lnTo>
                      <a:pt x="442" y="95"/>
                    </a:lnTo>
                    <a:lnTo>
                      <a:pt x="434" y="101"/>
                    </a:lnTo>
                    <a:lnTo>
                      <a:pt x="432" y="107"/>
                    </a:lnTo>
                    <a:lnTo>
                      <a:pt x="434" y="115"/>
                    </a:lnTo>
                    <a:lnTo>
                      <a:pt x="434" y="127"/>
                    </a:lnTo>
                    <a:lnTo>
                      <a:pt x="432" y="127"/>
                    </a:lnTo>
                    <a:lnTo>
                      <a:pt x="428" y="137"/>
                    </a:lnTo>
                    <a:lnTo>
                      <a:pt x="424" y="153"/>
                    </a:lnTo>
                    <a:lnTo>
                      <a:pt x="418" y="163"/>
                    </a:lnTo>
                    <a:lnTo>
                      <a:pt x="414" y="167"/>
                    </a:lnTo>
                    <a:lnTo>
                      <a:pt x="416" y="169"/>
                    </a:lnTo>
                    <a:lnTo>
                      <a:pt x="414" y="175"/>
                    </a:lnTo>
                    <a:lnTo>
                      <a:pt x="416" y="181"/>
                    </a:lnTo>
                    <a:lnTo>
                      <a:pt x="422" y="179"/>
                    </a:lnTo>
                    <a:lnTo>
                      <a:pt x="426" y="183"/>
                    </a:lnTo>
                    <a:lnTo>
                      <a:pt x="428" y="197"/>
                    </a:lnTo>
                    <a:lnTo>
                      <a:pt x="422" y="219"/>
                    </a:lnTo>
                    <a:lnTo>
                      <a:pt x="424" y="225"/>
                    </a:lnTo>
                    <a:lnTo>
                      <a:pt x="430" y="223"/>
                    </a:lnTo>
                    <a:lnTo>
                      <a:pt x="440" y="223"/>
                    </a:lnTo>
                    <a:lnTo>
                      <a:pt x="438" y="211"/>
                    </a:lnTo>
                    <a:lnTo>
                      <a:pt x="440" y="201"/>
                    </a:lnTo>
                    <a:lnTo>
                      <a:pt x="440" y="189"/>
                    </a:lnTo>
                    <a:lnTo>
                      <a:pt x="442" y="179"/>
                    </a:lnTo>
                    <a:lnTo>
                      <a:pt x="440" y="173"/>
                    </a:lnTo>
                    <a:lnTo>
                      <a:pt x="442" y="165"/>
                    </a:lnTo>
                    <a:lnTo>
                      <a:pt x="452" y="165"/>
                    </a:lnTo>
                    <a:lnTo>
                      <a:pt x="454" y="175"/>
                    </a:lnTo>
                    <a:lnTo>
                      <a:pt x="450" y="181"/>
                    </a:lnTo>
                    <a:lnTo>
                      <a:pt x="452" y="185"/>
                    </a:lnTo>
                    <a:lnTo>
                      <a:pt x="458" y="193"/>
                    </a:lnTo>
                    <a:lnTo>
                      <a:pt x="462" y="195"/>
                    </a:lnTo>
                    <a:lnTo>
                      <a:pt x="460" y="199"/>
                    </a:lnTo>
                    <a:lnTo>
                      <a:pt x="458" y="207"/>
                    </a:lnTo>
                    <a:lnTo>
                      <a:pt x="464" y="209"/>
                    </a:lnTo>
                    <a:lnTo>
                      <a:pt x="470" y="209"/>
                    </a:lnTo>
                    <a:lnTo>
                      <a:pt x="468" y="205"/>
                    </a:lnTo>
                    <a:lnTo>
                      <a:pt x="472" y="201"/>
                    </a:lnTo>
                    <a:lnTo>
                      <a:pt x="486" y="199"/>
                    </a:lnTo>
                    <a:lnTo>
                      <a:pt x="486" y="195"/>
                    </a:lnTo>
                    <a:lnTo>
                      <a:pt x="482" y="195"/>
                    </a:lnTo>
                    <a:lnTo>
                      <a:pt x="476" y="185"/>
                    </a:lnTo>
                    <a:lnTo>
                      <a:pt x="476" y="175"/>
                    </a:lnTo>
                    <a:lnTo>
                      <a:pt x="474" y="169"/>
                    </a:lnTo>
                    <a:lnTo>
                      <a:pt x="460" y="151"/>
                    </a:lnTo>
                    <a:lnTo>
                      <a:pt x="460" y="147"/>
                    </a:lnTo>
                    <a:lnTo>
                      <a:pt x="470" y="149"/>
                    </a:lnTo>
                    <a:lnTo>
                      <a:pt x="478" y="139"/>
                    </a:lnTo>
                    <a:lnTo>
                      <a:pt x="484" y="133"/>
                    </a:lnTo>
                    <a:lnTo>
                      <a:pt x="488" y="131"/>
                    </a:lnTo>
                    <a:close/>
                    <a:moveTo>
                      <a:pt x="438" y="231"/>
                    </a:moveTo>
                    <a:lnTo>
                      <a:pt x="436" y="239"/>
                    </a:lnTo>
                    <a:lnTo>
                      <a:pt x="438" y="247"/>
                    </a:lnTo>
                    <a:lnTo>
                      <a:pt x="440" y="245"/>
                    </a:lnTo>
                    <a:lnTo>
                      <a:pt x="440" y="239"/>
                    </a:lnTo>
                    <a:lnTo>
                      <a:pt x="442" y="233"/>
                    </a:lnTo>
                    <a:lnTo>
                      <a:pt x="440" y="227"/>
                    </a:lnTo>
                    <a:lnTo>
                      <a:pt x="438" y="231"/>
                    </a:lnTo>
                    <a:close/>
                    <a:moveTo>
                      <a:pt x="490" y="209"/>
                    </a:moveTo>
                    <a:lnTo>
                      <a:pt x="490" y="201"/>
                    </a:lnTo>
                    <a:lnTo>
                      <a:pt x="488" y="201"/>
                    </a:lnTo>
                    <a:lnTo>
                      <a:pt x="484" y="205"/>
                    </a:lnTo>
                    <a:lnTo>
                      <a:pt x="482" y="215"/>
                    </a:lnTo>
                    <a:lnTo>
                      <a:pt x="478" y="219"/>
                    </a:lnTo>
                    <a:lnTo>
                      <a:pt x="476" y="225"/>
                    </a:lnTo>
                    <a:lnTo>
                      <a:pt x="482" y="225"/>
                    </a:lnTo>
                    <a:lnTo>
                      <a:pt x="482" y="221"/>
                    </a:lnTo>
                    <a:lnTo>
                      <a:pt x="486" y="221"/>
                    </a:lnTo>
                    <a:lnTo>
                      <a:pt x="488" y="217"/>
                    </a:lnTo>
                    <a:lnTo>
                      <a:pt x="486" y="213"/>
                    </a:lnTo>
                    <a:lnTo>
                      <a:pt x="486" y="209"/>
                    </a:lnTo>
                    <a:lnTo>
                      <a:pt x="490" y="209"/>
                    </a:lnTo>
                    <a:close/>
                    <a:moveTo>
                      <a:pt x="474" y="213"/>
                    </a:moveTo>
                    <a:lnTo>
                      <a:pt x="472" y="221"/>
                    </a:lnTo>
                    <a:lnTo>
                      <a:pt x="474" y="221"/>
                    </a:lnTo>
                    <a:lnTo>
                      <a:pt x="480" y="211"/>
                    </a:lnTo>
                    <a:lnTo>
                      <a:pt x="478" y="207"/>
                    </a:lnTo>
                    <a:lnTo>
                      <a:pt x="474" y="207"/>
                    </a:lnTo>
                    <a:lnTo>
                      <a:pt x="474" y="211"/>
                    </a:lnTo>
                    <a:lnTo>
                      <a:pt x="474" y="213"/>
                    </a:lnTo>
                    <a:close/>
                    <a:moveTo>
                      <a:pt x="468" y="221"/>
                    </a:moveTo>
                    <a:lnTo>
                      <a:pt x="470" y="219"/>
                    </a:lnTo>
                    <a:lnTo>
                      <a:pt x="470" y="215"/>
                    </a:lnTo>
                    <a:lnTo>
                      <a:pt x="466" y="215"/>
                    </a:lnTo>
                    <a:lnTo>
                      <a:pt x="466" y="217"/>
                    </a:lnTo>
                    <a:lnTo>
                      <a:pt x="468" y="221"/>
                    </a:lnTo>
                    <a:close/>
                    <a:moveTo>
                      <a:pt x="694" y="133"/>
                    </a:moveTo>
                    <a:lnTo>
                      <a:pt x="692" y="131"/>
                    </a:lnTo>
                    <a:lnTo>
                      <a:pt x="692" y="133"/>
                    </a:lnTo>
                    <a:lnTo>
                      <a:pt x="694" y="135"/>
                    </a:lnTo>
                    <a:lnTo>
                      <a:pt x="694" y="133"/>
                    </a:lnTo>
                    <a:close/>
                    <a:moveTo>
                      <a:pt x="720" y="151"/>
                    </a:moveTo>
                    <a:lnTo>
                      <a:pt x="726" y="149"/>
                    </a:lnTo>
                    <a:lnTo>
                      <a:pt x="728" y="147"/>
                    </a:lnTo>
                    <a:lnTo>
                      <a:pt x="720" y="145"/>
                    </a:lnTo>
                    <a:lnTo>
                      <a:pt x="714" y="145"/>
                    </a:lnTo>
                    <a:lnTo>
                      <a:pt x="704" y="145"/>
                    </a:lnTo>
                    <a:lnTo>
                      <a:pt x="704" y="147"/>
                    </a:lnTo>
                    <a:lnTo>
                      <a:pt x="720" y="151"/>
                    </a:lnTo>
                    <a:close/>
                    <a:moveTo>
                      <a:pt x="720" y="137"/>
                    </a:moveTo>
                    <a:lnTo>
                      <a:pt x="722" y="135"/>
                    </a:lnTo>
                    <a:lnTo>
                      <a:pt x="718" y="131"/>
                    </a:lnTo>
                    <a:lnTo>
                      <a:pt x="716" y="131"/>
                    </a:lnTo>
                    <a:lnTo>
                      <a:pt x="712" y="127"/>
                    </a:lnTo>
                    <a:lnTo>
                      <a:pt x="706" y="127"/>
                    </a:lnTo>
                    <a:lnTo>
                      <a:pt x="704" y="127"/>
                    </a:lnTo>
                    <a:lnTo>
                      <a:pt x="706" y="129"/>
                    </a:lnTo>
                    <a:lnTo>
                      <a:pt x="708" y="129"/>
                    </a:lnTo>
                    <a:lnTo>
                      <a:pt x="710" y="131"/>
                    </a:lnTo>
                    <a:lnTo>
                      <a:pt x="710" y="137"/>
                    </a:lnTo>
                    <a:lnTo>
                      <a:pt x="720" y="137"/>
                    </a:lnTo>
                    <a:close/>
                    <a:moveTo>
                      <a:pt x="552" y="29"/>
                    </a:moveTo>
                    <a:lnTo>
                      <a:pt x="550" y="25"/>
                    </a:lnTo>
                    <a:lnTo>
                      <a:pt x="548" y="25"/>
                    </a:lnTo>
                    <a:lnTo>
                      <a:pt x="548" y="29"/>
                    </a:lnTo>
                    <a:lnTo>
                      <a:pt x="550" y="31"/>
                    </a:lnTo>
                    <a:lnTo>
                      <a:pt x="552" y="29"/>
                    </a:lnTo>
                    <a:close/>
                    <a:moveTo>
                      <a:pt x="534" y="49"/>
                    </a:moveTo>
                    <a:lnTo>
                      <a:pt x="534" y="47"/>
                    </a:lnTo>
                    <a:lnTo>
                      <a:pt x="530" y="41"/>
                    </a:lnTo>
                    <a:lnTo>
                      <a:pt x="528" y="43"/>
                    </a:lnTo>
                    <a:lnTo>
                      <a:pt x="530" y="47"/>
                    </a:lnTo>
                    <a:lnTo>
                      <a:pt x="534" y="49"/>
                    </a:lnTo>
                    <a:close/>
                    <a:moveTo>
                      <a:pt x="468" y="119"/>
                    </a:moveTo>
                    <a:lnTo>
                      <a:pt x="478" y="115"/>
                    </a:lnTo>
                    <a:lnTo>
                      <a:pt x="478" y="113"/>
                    </a:lnTo>
                    <a:lnTo>
                      <a:pt x="474" y="113"/>
                    </a:lnTo>
                    <a:lnTo>
                      <a:pt x="468" y="119"/>
                    </a:lnTo>
                    <a:close/>
                    <a:moveTo>
                      <a:pt x="372" y="187"/>
                    </a:moveTo>
                    <a:lnTo>
                      <a:pt x="372" y="183"/>
                    </a:lnTo>
                    <a:lnTo>
                      <a:pt x="370" y="181"/>
                    </a:lnTo>
                    <a:lnTo>
                      <a:pt x="368" y="185"/>
                    </a:lnTo>
                    <a:lnTo>
                      <a:pt x="366" y="193"/>
                    </a:lnTo>
                    <a:lnTo>
                      <a:pt x="368" y="195"/>
                    </a:lnTo>
                    <a:lnTo>
                      <a:pt x="370" y="193"/>
                    </a:lnTo>
                    <a:lnTo>
                      <a:pt x="372" y="187"/>
                    </a:lnTo>
                    <a:close/>
                    <a:moveTo>
                      <a:pt x="236" y="39"/>
                    </a:moveTo>
                    <a:lnTo>
                      <a:pt x="236" y="35"/>
                    </a:lnTo>
                    <a:lnTo>
                      <a:pt x="232" y="35"/>
                    </a:lnTo>
                    <a:lnTo>
                      <a:pt x="232" y="31"/>
                    </a:lnTo>
                    <a:lnTo>
                      <a:pt x="226" y="35"/>
                    </a:lnTo>
                    <a:lnTo>
                      <a:pt x="226" y="39"/>
                    </a:lnTo>
                    <a:lnTo>
                      <a:pt x="228" y="39"/>
                    </a:lnTo>
                    <a:lnTo>
                      <a:pt x="230" y="43"/>
                    </a:lnTo>
                    <a:lnTo>
                      <a:pt x="234" y="43"/>
                    </a:lnTo>
                    <a:lnTo>
                      <a:pt x="236" y="39"/>
                    </a:lnTo>
                    <a:close/>
                    <a:moveTo>
                      <a:pt x="756" y="278"/>
                    </a:moveTo>
                    <a:lnTo>
                      <a:pt x="754" y="275"/>
                    </a:lnTo>
                    <a:lnTo>
                      <a:pt x="752" y="278"/>
                    </a:lnTo>
                    <a:lnTo>
                      <a:pt x="756" y="280"/>
                    </a:lnTo>
                    <a:lnTo>
                      <a:pt x="756" y="278"/>
                    </a:lnTo>
                    <a:close/>
                    <a:moveTo>
                      <a:pt x="750" y="259"/>
                    </a:moveTo>
                    <a:lnTo>
                      <a:pt x="746" y="261"/>
                    </a:lnTo>
                    <a:lnTo>
                      <a:pt x="742" y="269"/>
                    </a:lnTo>
                    <a:lnTo>
                      <a:pt x="736" y="280"/>
                    </a:lnTo>
                    <a:lnTo>
                      <a:pt x="748" y="278"/>
                    </a:lnTo>
                    <a:lnTo>
                      <a:pt x="752" y="275"/>
                    </a:lnTo>
                    <a:lnTo>
                      <a:pt x="760" y="263"/>
                    </a:lnTo>
                    <a:lnTo>
                      <a:pt x="760" y="261"/>
                    </a:lnTo>
                    <a:lnTo>
                      <a:pt x="758" y="259"/>
                    </a:lnTo>
                    <a:lnTo>
                      <a:pt x="750" y="259"/>
                    </a:lnTo>
                    <a:close/>
                    <a:moveTo>
                      <a:pt x="498" y="296"/>
                    </a:moveTo>
                    <a:lnTo>
                      <a:pt x="500" y="306"/>
                    </a:lnTo>
                    <a:lnTo>
                      <a:pt x="498" y="308"/>
                    </a:lnTo>
                    <a:lnTo>
                      <a:pt x="492" y="304"/>
                    </a:lnTo>
                    <a:lnTo>
                      <a:pt x="490" y="306"/>
                    </a:lnTo>
                    <a:lnTo>
                      <a:pt x="488" y="312"/>
                    </a:lnTo>
                    <a:lnTo>
                      <a:pt x="492" y="314"/>
                    </a:lnTo>
                    <a:lnTo>
                      <a:pt x="486" y="316"/>
                    </a:lnTo>
                    <a:lnTo>
                      <a:pt x="484" y="320"/>
                    </a:lnTo>
                    <a:lnTo>
                      <a:pt x="490" y="320"/>
                    </a:lnTo>
                    <a:lnTo>
                      <a:pt x="496" y="316"/>
                    </a:lnTo>
                    <a:lnTo>
                      <a:pt x="502" y="316"/>
                    </a:lnTo>
                    <a:lnTo>
                      <a:pt x="508" y="312"/>
                    </a:lnTo>
                    <a:lnTo>
                      <a:pt x="514" y="304"/>
                    </a:lnTo>
                    <a:lnTo>
                      <a:pt x="516" y="302"/>
                    </a:lnTo>
                    <a:lnTo>
                      <a:pt x="510" y="294"/>
                    </a:lnTo>
                    <a:lnTo>
                      <a:pt x="498" y="296"/>
                    </a:lnTo>
                    <a:close/>
                    <a:moveTo>
                      <a:pt x="795" y="253"/>
                    </a:moveTo>
                    <a:lnTo>
                      <a:pt x="793" y="247"/>
                    </a:lnTo>
                    <a:lnTo>
                      <a:pt x="795" y="241"/>
                    </a:lnTo>
                    <a:lnTo>
                      <a:pt x="799" y="237"/>
                    </a:lnTo>
                    <a:lnTo>
                      <a:pt x="801" y="165"/>
                    </a:lnTo>
                    <a:lnTo>
                      <a:pt x="795" y="161"/>
                    </a:lnTo>
                    <a:lnTo>
                      <a:pt x="787" y="161"/>
                    </a:lnTo>
                    <a:lnTo>
                      <a:pt x="772" y="157"/>
                    </a:lnTo>
                    <a:lnTo>
                      <a:pt x="764" y="149"/>
                    </a:lnTo>
                    <a:lnTo>
                      <a:pt x="760" y="145"/>
                    </a:lnTo>
                    <a:lnTo>
                      <a:pt x="756" y="147"/>
                    </a:lnTo>
                    <a:lnTo>
                      <a:pt x="744" y="143"/>
                    </a:lnTo>
                    <a:lnTo>
                      <a:pt x="734" y="149"/>
                    </a:lnTo>
                    <a:lnTo>
                      <a:pt x="736" y="153"/>
                    </a:lnTo>
                    <a:lnTo>
                      <a:pt x="728" y="157"/>
                    </a:lnTo>
                    <a:lnTo>
                      <a:pt x="722" y="157"/>
                    </a:lnTo>
                    <a:lnTo>
                      <a:pt x="718" y="165"/>
                    </a:lnTo>
                    <a:lnTo>
                      <a:pt x="714" y="165"/>
                    </a:lnTo>
                    <a:lnTo>
                      <a:pt x="710" y="171"/>
                    </a:lnTo>
                    <a:lnTo>
                      <a:pt x="704" y="177"/>
                    </a:lnTo>
                    <a:lnTo>
                      <a:pt x="696" y="179"/>
                    </a:lnTo>
                    <a:lnTo>
                      <a:pt x="692" y="173"/>
                    </a:lnTo>
                    <a:lnTo>
                      <a:pt x="692" y="169"/>
                    </a:lnTo>
                    <a:lnTo>
                      <a:pt x="694" y="165"/>
                    </a:lnTo>
                    <a:lnTo>
                      <a:pt x="690" y="161"/>
                    </a:lnTo>
                    <a:lnTo>
                      <a:pt x="686" y="171"/>
                    </a:lnTo>
                    <a:lnTo>
                      <a:pt x="684" y="159"/>
                    </a:lnTo>
                    <a:lnTo>
                      <a:pt x="680" y="155"/>
                    </a:lnTo>
                    <a:lnTo>
                      <a:pt x="686" y="139"/>
                    </a:lnTo>
                    <a:lnTo>
                      <a:pt x="682" y="131"/>
                    </a:lnTo>
                    <a:lnTo>
                      <a:pt x="684" y="129"/>
                    </a:lnTo>
                    <a:lnTo>
                      <a:pt x="678" y="127"/>
                    </a:lnTo>
                    <a:lnTo>
                      <a:pt x="670" y="127"/>
                    </a:lnTo>
                    <a:lnTo>
                      <a:pt x="668" y="125"/>
                    </a:lnTo>
                    <a:lnTo>
                      <a:pt x="660" y="121"/>
                    </a:lnTo>
                    <a:lnTo>
                      <a:pt x="650" y="123"/>
                    </a:lnTo>
                    <a:lnTo>
                      <a:pt x="644" y="127"/>
                    </a:lnTo>
                    <a:lnTo>
                      <a:pt x="634" y="127"/>
                    </a:lnTo>
                    <a:lnTo>
                      <a:pt x="632" y="137"/>
                    </a:lnTo>
                    <a:lnTo>
                      <a:pt x="628" y="137"/>
                    </a:lnTo>
                    <a:lnTo>
                      <a:pt x="630" y="135"/>
                    </a:lnTo>
                    <a:lnTo>
                      <a:pt x="626" y="133"/>
                    </a:lnTo>
                    <a:lnTo>
                      <a:pt x="624" y="135"/>
                    </a:lnTo>
                    <a:lnTo>
                      <a:pt x="626" y="139"/>
                    </a:lnTo>
                    <a:lnTo>
                      <a:pt x="626" y="143"/>
                    </a:lnTo>
                    <a:lnTo>
                      <a:pt x="630" y="143"/>
                    </a:lnTo>
                    <a:lnTo>
                      <a:pt x="634" y="141"/>
                    </a:lnTo>
                    <a:lnTo>
                      <a:pt x="644" y="145"/>
                    </a:lnTo>
                    <a:lnTo>
                      <a:pt x="646" y="155"/>
                    </a:lnTo>
                    <a:lnTo>
                      <a:pt x="650" y="157"/>
                    </a:lnTo>
                    <a:lnTo>
                      <a:pt x="654" y="157"/>
                    </a:lnTo>
                    <a:lnTo>
                      <a:pt x="660" y="157"/>
                    </a:lnTo>
                    <a:lnTo>
                      <a:pt x="666" y="155"/>
                    </a:lnTo>
                    <a:lnTo>
                      <a:pt x="670" y="157"/>
                    </a:lnTo>
                    <a:lnTo>
                      <a:pt x="678" y="153"/>
                    </a:lnTo>
                    <a:lnTo>
                      <a:pt x="678" y="163"/>
                    </a:lnTo>
                    <a:lnTo>
                      <a:pt x="672" y="163"/>
                    </a:lnTo>
                    <a:lnTo>
                      <a:pt x="664" y="163"/>
                    </a:lnTo>
                    <a:lnTo>
                      <a:pt x="658" y="167"/>
                    </a:lnTo>
                    <a:lnTo>
                      <a:pt x="652" y="165"/>
                    </a:lnTo>
                    <a:lnTo>
                      <a:pt x="644" y="167"/>
                    </a:lnTo>
                    <a:lnTo>
                      <a:pt x="642" y="171"/>
                    </a:lnTo>
                    <a:lnTo>
                      <a:pt x="652" y="173"/>
                    </a:lnTo>
                    <a:lnTo>
                      <a:pt x="654" y="179"/>
                    </a:lnTo>
                    <a:lnTo>
                      <a:pt x="658" y="183"/>
                    </a:lnTo>
                    <a:lnTo>
                      <a:pt x="656" y="185"/>
                    </a:lnTo>
                    <a:lnTo>
                      <a:pt x="656" y="191"/>
                    </a:lnTo>
                    <a:lnTo>
                      <a:pt x="662" y="195"/>
                    </a:lnTo>
                    <a:lnTo>
                      <a:pt x="668" y="189"/>
                    </a:lnTo>
                    <a:lnTo>
                      <a:pt x="668" y="183"/>
                    </a:lnTo>
                    <a:lnTo>
                      <a:pt x="670" y="177"/>
                    </a:lnTo>
                    <a:lnTo>
                      <a:pt x="674" y="173"/>
                    </a:lnTo>
                    <a:lnTo>
                      <a:pt x="676" y="173"/>
                    </a:lnTo>
                    <a:lnTo>
                      <a:pt x="674" y="177"/>
                    </a:lnTo>
                    <a:lnTo>
                      <a:pt x="672" y="181"/>
                    </a:lnTo>
                    <a:lnTo>
                      <a:pt x="678" y="185"/>
                    </a:lnTo>
                    <a:lnTo>
                      <a:pt x="682" y="187"/>
                    </a:lnTo>
                    <a:lnTo>
                      <a:pt x="680" y="191"/>
                    </a:lnTo>
                    <a:lnTo>
                      <a:pt x="684" y="191"/>
                    </a:lnTo>
                    <a:lnTo>
                      <a:pt x="690" y="189"/>
                    </a:lnTo>
                    <a:lnTo>
                      <a:pt x="694" y="187"/>
                    </a:lnTo>
                    <a:lnTo>
                      <a:pt x="694" y="189"/>
                    </a:lnTo>
                    <a:lnTo>
                      <a:pt x="688" y="193"/>
                    </a:lnTo>
                    <a:lnTo>
                      <a:pt x="692" y="197"/>
                    </a:lnTo>
                    <a:lnTo>
                      <a:pt x="694" y="199"/>
                    </a:lnTo>
                    <a:lnTo>
                      <a:pt x="718" y="205"/>
                    </a:lnTo>
                    <a:lnTo>
                      <a:pt x="738" y="213"/>
                    </a:lnTo>
                    <a:lnTo>
                      <a:pt x="740" y="219"/>
                    </a:lnTo>
                    <a:lnTo>
                      <a:pt x="746" y="221"/>
                    </a:lnTo>
                    <a:lnTo>
                      <a:pt x="746" y="225"/>
                    </a:lnTo>
                    <a:lnTo>
                      <a:pt x="750" y="229"/>
                    </a:lnTo>
                    <a:lnTo>
                      <a:pt x="752" y="239"/>
                    </a:lnTo>
                    <a:lnTo>
                      <a:pt x="758" y="245"/>
                    </a:lnTo>
                    <a:lnTo>
                      <a:pt x="752" y="247"/>
                    </a:lnTo>
                    <a:lnTo>
                      <a:pt x="752" y="251"/>
                    </a:lnTo>
                    <a:lnTo>
                      <a:pt x="758" y="255"/>
                    </a:lnTo>
                    <a:lnTo>
                      <a:pt x="764" y="255"/>
                    </a:lnTo>
                    <a:lnTo>
                      <a:pt x="754" y="257"/>
                    </a:lnTo>
                    <a:lnTo>
                      <a:pt x="760" y="259"/>
                    </a:lnTo>
                    <a:lnTo>
                      <a:pt x="762" y="263"/>
                    </a:lnTo>
                    <a:lnTo>
                      <a:pt x="756" y="273"/>
                    </a:lnTo>
                    <a:lnTo>
                      <a:pt x="758" y="275"/>
                    </a:lnTo>
                    <a:lnTo>
                      <a:pt x="774" y="273"/>
                    </a:lnTo>
                    <a:lnTo>
                      <a:pt x="776" y="275"/>
                    </a:lnTo>
                    <a:lnTo>
                      <a:pt x="782" y="282"/>
                    </a:lnTo>
                    <a:lnTo>
                      <a:pt x="789" y="290"/>
                    </a:lnTo>
                    <a:lnTo>
                      <a:pt x="793" y="294"/>
                    </a:lnTo>
                    <a:lnTo>
                      <a:pt x="797" y="255"/>
                    </a:lnTo>
                    <a:lnTo>
                      <a:pt x="795" y="253"/>
                    </a:lnTo>
                    <a:close/>
                    <a:moveTo>
                      <a:pt x="380" y="31"/>
                    </a:moveTo>
                    <a:lnTo>
                      <a:pt x="374" y="29"/>
                    </a:lnTo>
                    <a:lnTo>
                      <a:pt x="366" y="27"/>
                    </a:lnTo>
                    <a:lnTo>
                      <a:pt x="360" y="37"/>
                    </a:lnTo>
                    <a:lnTo>
                      <a:pt x="362" y="49"/>
                    </a:lnTo>
                    <a:lnTo>
                      <a:pt x="354" y="59"/>
                    </a:lnTo>
                    <a:lnTo>
                      <a:pt x="350" y="69"/>
                    </a:lnTo>
                    <a:lnTo>
                      <a:pt x="344" y="83"/>
                    </a:lnTo>
                    <a:lnTo>
                      <a:pt x="330" y="89"/>
                    </a:lnTo>
                    <a:lnTo>
                      <a:pt x="318" y="85"/>
                    </a:lnTo>
                    <a:lnTo>
                      <a:pt x="316" y="83"/>
                    </a:lnTo>
                    <a:lnTo>
                      <a:pt x="306" y="85"/>
                    </a:lnTo>
                    <a:lnTo>
                      <a:pt x="302" y="91"/>
                    </a:lnTo>
                    <a:lnTo>
                      <a:pt x="294" y="95"/>
                    </a:lnTo>
                    <a:lnTo>
                      <a:pt x="284" y="93"/>
                    </a:lnTo>
                    <a:lnTo>
                      <a:pt x="274" y="95"/>
                    </a:lnTo>
                    <a:lnTo>
                      <a:pt x="268" y="91"/>
                    </a:lnTo>
                    <a:lnTo>
                      <a:pt x="258" y="83"/>
                    </a:lnTo>
                    <a:lnTo>
                      <a:pt x="256" y="75"/>
                    </a:lnTo>
                    <a:lnTo>
                      <a:pt x="254" y="75"/>
                    </a:lnTo>
                    <a:lnTo>
                      <a:pt x="252" y="79"/>
                    </a:lnTo>
                    <a:lnTo>
                      <a:pt x="248" y="81"/>
                    </a:lnTo>
                    <a:lnTo>
                      <a:pt x="244" y="91"/>
                    </a:lnTo>
                    <a:lnTo>
                      <a:pt x="246" y="103"/>
                    </a:lnTo>
                    <a:lnTo>
                      <a:pt x="250" y="109"/>
                    </a:lnTo>
                    <a:lnTo>
                      <a:pt x="248" y="119"/>
                    </a:lnTo>
                    <a:lnTo>
                      <a:pt x="252" y="121"/>
                    </a:lnTo>
                    <a:lnTo>
                      <a:pt x="250" y="123"/>
                    </a:lnTo>
                    <a:lnTo>
                      <a:pt x="250" y="129"/>
                    </a:lnTo>
                    <a:lnTo>
                      <a:pt x="256" y="129"/>
                    </a:lnTo>
                    <a:lnTo>
                      <a:pt x="254" y="135"/>
                    </a:lnTo>
                    <a:lnTo>
                      <a:pt x="260" y="135"/>
                    </a:lnTo>
                    <a:lnTo>
                      <a:pt x="264" y="143"/>
                    </a:lnTo>
                    <a:lnTo>
                      <a:pt x="262" y="149"/>
                    </a:lnTo>
                    <a:lnTo>
                      <a:pt x="264" y="157"/>
                    </a:lnTo>
                    <a:lnTo>
                      <a:pt x="264" y="167"/>
                    </a:lnTo>
                    <a:lnTo>
                      <a:pt x="264" y="171"/>
                    </a:lnTo>
                    <a:lnTo>
                      <a:pt x="274" y="171"/>
                    </a:lnTo>
                    <a:lnTo>
                      <a:pt x="276" y="173"/>
                    </a:lnTo>
                    <a:lnTo>
                      <a:pt x="284" y="173"/>
                    </a:lnTo>
                    <a:lnTo>
                      <a:pt x="288" y="171"/>
                    </a:lnTo>
                    <a:lnTo>
                      <a:pt x="292" y="169"/>
                    </a:lnTo>
                    <a:lnTo>
                      <a:pt x="292" y="173"/>
                    </a:lnTo>
                    <a:lnTo>
                      <a:pt x="292" y="177"/>
                    </a:lnTo>
                    <a:lnTo>
                      <a:pt x="292" y="183"/>
                    </a:lnTo>
                    <a:lnTo>
                      <a:pt x="300" y="181"/>
                    </a:lnTo>
                    <a:lnTo>
                      <a:pt x="308" y="181"/>
                    </a:lnTo>
                    <a:lnTo>
                      <a:pt x="314" y="179"/>
                    </a:lnTo>
                    <a:lnTo>
                      <a:pt x="314" y="175"/>
                    </a:lnTo>
                    <a:lnTo>
                      <a:pt x="318" y="173"/>
                    </a:lnTo>
                    <a:lnTo>
                      <a:pt x="322" y="179"/>
                    </a:lnTo>
                    <a:lnTo>
                      <a:pt x="326" y="181"/>
                    </a:lnTo>
                    <a:lnTo>
                      <a:pt x="332" y="179"/>
                    </a:lnTo>
                    <a:lnTo>
                      <a:pt x="340" y="181"/>
                    </a:lnTo>
                    <a:lnTo>
                      <a:pt x="340" y="187"/>
                    </a:lnTo>
                    <a:lnTo>
                      <a:pt x="340" y="195"/>
                    </a:lnTo>
                    <a:lnTo>
                      <a:pt x="350" y="191"/>
                    </a:lnTo>
                    <a:lnTo>
                      <a:pt x="356" y="189"/>
                    </a:lnTo>
                    <a:lnTo>
                      <a:pt x="364" y="185"/>
                    </a:lnTo>
                    <a:lnTo>
                      <a:pt x="366" y="181"/>
                    </a:lnTo>
                    <a:lnTo>
                      <a:pt x="370" y="177"/>
                    </a:lnTo>
                    <a:lnTo>
                      <a:pt x="368" y="173"/>
                    </a:lnTo>
                    <a:lnTo>
                      <a:pt x="372" y="171"/>
                    </a:lnTo>
                    <a:lnTo>
                      <a:pt x="374" y="165"/>
                    </a:lnTo>
                    <a:lnTo>
                      <a:pt x="378" y="159"/>
                    </a:lnTo>
                    <a:lnTo>
                      <a:pt x="376" y="155"/>
                    </a:lnTo>
                    <a:lnTo>
                      <a:pt x="374" y="147"/>
                    </a:lnTo>
                    <a:lnTo>
                      <a:pt x="382" y="135"/>
                    </a:lnTo>
                    <a:lnTo>
                      <a:pt x="392" y="131"/>
                    </a:lnTo>
                    <a:lnTo>
                      <a:pt x="394" y="127"/>
                    </a:lnTo>
                    <a:lnTo>
                      <a:pt x="392" y="117"/>
                    </a:lnTo>
                    <a:lnTo>
                      <a:pt x="394" y="113"/>
                    </a:lnTo>
                    <a:lnTo>
                      <a:pt x="396" y="105"/>
                    </a:lnTo>
                    <a:lnTo>
                      <a:pt x="400" y="91"/>
                    </a:lnTo>
                    <a:lnTo>
                      <a:pt x="404" y="97"/>
                    </a:lnTo>
                    <a:lnTo>
                      <a:pt x="412" y="99"/>
                    </a:lnTo>
                    <a:lnTo>
                      <a:pt x="418" y="97"/>
                    </a:lnTo>
                    <a:lnTo>
                      <a:pt x="422" y="93"/>
                    </a:lnTo>
                    <a:lnTo>
                      <a:pt x="416" y="91"/>
                    </a:lnTo>
                    <a:lnTo>
                      <a:pt x="414" y="87"/>
                    </a:lnTo>
                    <a:lnTo>
                      <a:pt x="406" y="81"/>
                    </a:lnTo>
                    <a:lnTo>
                      <a:pt x="394" y="73"/>
                    </a:lnTo>
                    <a:lnTo>
                      <a:pt x="402" y="71"/>
                    </a:lnTo>
                    <a:lnTo>
                      <a:pt x="404" y="69"/>
                    </a:lnTo>
                    <a:lnTo>
                      <a:pt x="398" y="63"/>
                    </a:lnTo>
                    <a:lnTo>
                      <a:pt x="398" y="57"/>
                    </a:lnTo>
                    <a:lnTo>
                      <a:pt x="394" y="51"/>
                    </a:lnTo>
                    <a:lnTo>
                      <a:pt x="396" y="49"/>
                    </a:lnTo>
                    <a:lnTo>
                      <a:pt x="394" y="45"/>
                    </a:lnTo>
                    <a:lnTo>
                      <a:pt x="390" y="45"/>
                    </a:lnTo>
                    <a:lnTo>
                      <a:pt x="398" y="43"/>
                    </a:lnTo>
                    <a:lnTo>
                      <a:pt x="396" y="39"/>
                    </a:lnTo>
                    <a:lnTo>
                      <a:pt x="390" y="35"/>
                    </a:lnTo>
                    <a:lnTo>
                      <a:pt x="392" y="33"/>
                    </a:lnTo>
                    <a:lnTo>
                      <a:pt x="388" y="29"/>
                    </a:lnTo>
                    <a:lnTo>
                      <a:pt x="380" y="3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3" name="Freeform 176"/>
              <p:cNvSpPr>
                <a:spLocks noEditPoints="1"/>
              </p:cNvSpPr>
              <p:nvPr/>
            </p:nvSpPr>
            <p:spPr bwMode="auto">
              <a:xfrm>
                <a:off x="6602248" y="2897067"/>
                <a:ext cx="68044" cy="31895"/>
              </a:xfrm>
              <a:custGeom>
                <a:avLst/>
                <a:gdLst>
                  <a:gd name="T0" fmla="*/ 58 w 64"/>
                  <a:gd name="T1" fmla="*/ 0 h 30"/>
                  <a:gd name="T2" fmla="*/ 64 w 64"/>
                  <a:gd name="T3" fmla="*/ 2 h 30"/>
                  <a:gd name="T4" fmla="*/ 58 w 64"/>
                  <a:gd name="T5" fmla="*/ 6 h 30"/>
                  <a:gd name="T6" fmla="*/ 52 w 64"/>
                  <a:gd name="T7" fmla="*/ 8 h 30"/>
                  <a:gd name="T8" fmla="*/ 50 w 64"/>
                  <a:gd name="T9" fmla="*/ 12 h 30"/>
                  <a:gd name="T10" fmla="*/ 42 w 64"/>
                  <a:gd name="T11" fmla="*/ 14 h 30"/>
                  <a:gd name="T12" fmla="*/ 40 w 64"/>
                  <a:gd name="T13" fmla="*/ 18 h 30"/>
                  <a:gd name="T14" fmla="*/ 30 w 64"/>
                  <a:gd name="T15" fmla="*/ 20 h 30"/>
                  <a:gd name="T16" fmla="*/ 24 w 64"/>
                  <a:gd name="T17" fmla="*/ 24 h 30"/>
                  <a:gd name="T18" fmla="*/ 18 w 64"/>
                  <a:gd name="T19" fmla="*/ 16 h 30"/>
                  <a:gd name="T20" fmla="*/ 26 w 64"/>
                  <a:gd name="T21" fmla="*/ 10 h 30"/>
                  <a:gd name="T22" fmla="*/ 26 w 64"/>
                  <a:gd name="T23" fmla="*/ 6 h 30"/>
                  <a:gd name="T24" fmla="*/ 34 w 64"/>
                  <a:gd name="T25" fmla="*/ 4 h 30"/>
                  <a:gd name="T26" fmla="*/ 38 w 64"/>
                  <a:gd name="T27" fmla="*/ 2 h 30"/>
                  <a:gd name="T28" fmla="*/ 42 w 64"/>
                  <a:gd name="T29" fmla="*/ 4 h 30"/>
                  <a:gd name="T30" fmla="*/ 48 w 64"/>
                  <a:gd name="T31" fmla="*/ 2 h 30"/>
                  <a:gd name="T32" fmla="*/ 52 w 64"/>
                  <a:gd name="T33" fmla="*/ 2 h 30"/>
                  <a:gd name="T34" fmla="*/ 58 w 64"/>
                  <a:gd name="T35" fmla="*/ 0 h 30"/>
                  <a:gd name="T36" fmla="*/ 8 w 64"/>
                  <a:gd name="T37" fmla="*/ 28 h 30"/>
                  <a:gd name="T38" fmla="*/ 6 w 64"/>
                  <a:gd name="T39" fmla="*/ 18 h 30"/>
                  <a:gd name="T40" fmla="*/ 0 w 64"/>
                  <a:gd name="T41" fmla="*/ 26 h 30"/>
                  <a:gd name="T42" fmla="*/ 6 w 64"/>
                  <a:gd name="T43" fmla="*/ 30 h 30"/>
                  <a:gd name="T44" fmla="*/ 8 w 64"/>
                  <a:gd name="T4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30">
                    <a:moveTo>
                      <a:pt x="58" y="0"/>
                    </a:moveTo>
                    <a:lnTo>
                      <a:pt x="64" y="2"/>
                    </a:lnTo>
                    <a:lnTo>
                      <a:pt x="58" y="6"/>
                    </a:lnTo>
                    <a:lnTo>
                      <a:pt x="52" y="8"/>
                    </a:lnTo>
                    <a:lnTo>
                      <a:pt x="50" y="12"/>
                    </a:lnTo>
                    <a:lnTo>
                      <a:pt x="42" y="14"/>
                    </a:lnTo>
                    <a:lnTo>
                      <a:pt x="40" y="18"/>
                    </a:lnTo>
                    <a:lnTo>
                      <a:pt x="30" y="20"/>
                    </a:lnTo>
                    <a:lnTo>
                      <a:pt x="24" y="24"/>
                    </a:lnTo>
                    <a:lnTo>
                      <a:pt x="18" y="16"/>
                    </a:lnTo>
                    <a:lnTo>
                      <a:pt x="26" y="10"/>
                    </a:lnTo>
                    <a:lnTo>
                      <a:pt x="26" y="6"/>
                    </a:lnTo>
                    <a:lnTo>
                      <a:pt x="34" y="4"/>
                    </a:lnTo>
                    <a:lnTo>
                      <a:pt x="38" y="2"/>
                    </a:lnTo>
                    <a:lnTo>
                      <a:pt x="42" y="4"/>
                    </a:lnTo>
                    <a:lnTo>
                      <a:pt x="48" y="2"/>
                    </a:lnTo>
                    <a:lnTo>
                      <a:pt x="52" y="2"/>
                    </a:lnTo>
                    <a:lnTo>
                      <a:pt x="58" y="0"/>
                    </a:lnTo>
                    <a:close/>
                    <a:moveTo>
                      <a:pt x="8" y="28"/>
                    </a:moveTo>
                    <a:lnTo>
                      <a:pt x="6" y="18"/>
                    </a:lnTo>
                    <a:lnTo>
                      <a:pt x="0" y="26"/>
                    </a:lnTo>
                    <a:lnTo>
                      <a:pt x="6" y="30"/>
                    </a:lnTo>
                    <a:lnTo>
                      <a:pt x="8"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4" name="Freeform 177"/>
              <p:cNvSpPr>
                <a:spLocks noEditPoints="1"/>
              </p:cNvSpPr>
              <p:nvPr/>
            </p:nvSpPr>
            <p:spPr bwMode="auto">
              <a:xfrm>
                <a:off x="6481046" y="2328264"/>
                <a:ext cx="178615" cy="287059"/>
              </a:xfrm>
              <a:custGeom>
                <a:avLst/>
                <a:gdLst>
                  <a:gd name="T0" fmla="*/ 10 w 168"/>
                  <a:gd name="T1" fmla="*/ 195 h 270"/>
                  <a:gd name="T2" fmla="*/ 40 w 168"/>
                  <a:gd name="T3" fmla="*/ 163 h 270"/>
                  <a:gd name="T4" fmla="*/ 22 w 168"/>
                  <a:gd name="T5" fmla="*/ 167 h 270"/>
                  <a:gd name="T6" fmla="*/ 0 w 168"/>
                  <a:gd name="T7" fmla="*/ 201 h 270"/>
                  <a:gd name="T8" fmla="*/ 32 w 168"/>
                  <a:gd name="T9" fmla="*/ 149 h 270"/>
                  <a:gd name="T10" fmla="*/ 46 w 168"/>
                  <a:gd name="T11" fmla="*/ 129 h 270"/>
                  <a:gd name="T12" fmla="*/ 58 w 168"/>
                  <a:gd name="T13" fmla="*/ 263 h 270"/>
                  <a:gd name="T14" fmla="*/ 76 w 168"/>
                  <a:gd name="T15" fmla="*/ 251 h 270"/>
                  <a:gd name="T16" fmla="*/ 80 w 168"/>
                  <a:gd name="T17" fmla="*/ 239 h 270"/>
                  <a:gd name="T18" fmla="*/ 152 w 168"/>
                  <a:gd name="T19" fmla="*/ 249 h 270"/>
                  <a:gd name="T20" fmla="*/ 160 w 168"/>
                  <a:gd name="T21" fmla="*/ 249 h 270"/>
                  <a:gd name="T22" fmla="*/ 164 w 168"/>
                  <a:gd name="T23" fmla="*/ 201 h 270"/>
                  <a:gd name="T24" fmla="*/ 152 w 168"/>
                  <a:gd name="T25" fmla="*/ 187 h 270"/>
                  <a:gd name="T26" fmla="*/ 140 w 168"/>
                  <a:gd name="T27" fmla="*/ 191 h 270"/>
                  <a:gd name="T28" fmla="*/ 126 w 168"/>
                  <a:gd name="T29" fmla="*/ 199 h 270"/>
                  <a:gd name="T30" fmla="*/ 116 w 168"/>
                  <a:gd name="T31" fmla="*/ 201 h 270"/>
                  <a:gd name="T32" fmla="*/ 86 w 168"/>
                  <a:gd name="T33" fmla="*/ 225 h 270"/>
                  <a:gd name="T34" fmla="*/ 96 w 168"/>
                  <a:gd name="T35" fmla="*/ 215 h 270"/>
                  <a:gd name="T36" fmla="*/ 112 w 168"/>
                  <a:gd name="T37" fmla="*/ 225 h 270"/>
                  <a:gd name="T38" fmla="*/ 120 w 168"/>
                  <a:gd name="T39" fmla="*/ 235 h 270"/>
                  <a:gd name="T40" fmla="*/ 142 w 168"/>
                  <a:gd name="T41" fmla="*/ 251 h 270"/>
                  <a:gd name="T42" fmla="*/ 152 w 168"/>
                  <a:gd name="T43" fmla="*/ 233 h 270"/>
                  <a:gd name="T44" fmla="*/ 114 w 168"/>
                  <a:gd name="T45" fmla="*/ 185 h 270"/>
                  <a:gd name="T46" fmla="*/ 144 w 168"/>
                  <a:gd name="T47" fmla="*/ 165 h 270"/>
                  <a:gd name="T48" fmla="*/ 152 w 168"/>
                  <a:gd name="T49" fmla="*/ 177 h 270"/>
                  <a:gd name="T50" fmla="*/ 114 w 168"/>
                  <a:gd name="T51" fmla="*/ 177 h 270"/>
                  <a:gd name="T52" fmla="*/ 138 w 168"/>
                  <a:gd name="T53" fmla="*/ 165 h 270"/>
                  <a:gd name="T54" fmla="*/ 120 w 168"/>
                  <a:gd name="T55" fmla="*/ 151 h 270"/>
                  <a:gd name="T56" fmla="*/ 130 w 168"/>
                  <a:gd name="T57" fmla="*/ 169 h 270"/>
                  <a:gd name="T58" fmla="*/ 108 w 168"/>
                  <a:gd name="T59" fmla="*/ 167 h 270"/>
                  <a:gd name="T60" fmla="*/ 116 w 168"/>
                  <a:gd name="T61" fmla="*/ 155 h 270"/>
                  <a:gd name="T62" fmla="*/ 100 w 168"/>
                  <a:gd name="T63" fmla="*/ 189 h 270"/>
                  <a:gd name="T64" fmla="*/ 102 w 168"/>
                  <a:gd name="T65" fmla="*/ 151 h 270"/>
                  <a:gd name="T66" fmla="*/ 90 w 168"/>
                  <a:gd name="T67" fmla="*/ 159 h 270"/>
                  <a:gd name="T68" fmla="*/ 96 w 168"/>
                  <a:gd name="T69" fmla="*/ 139 h 270"/>
                  <a:gd name="T70" fmla="*/ 82 w 168"/>
                  <a:gd name="T71" fmla="*/ 151 h 270"/>
                  <a:gd name="T72" fmla="*/ 98 w 168"/>
                  <a:gd name="T73" fmla="*/ 147 h 270"/>
                  <a:gd name="T74" fmla="*/ 140 w 168"/>
                  <a:gd name="T75" fmla="*/ 133 h 270"/>
                  <a:gd name="T76" fmla="*/ 126 w 168"/>
                  <a:gd name="T77" fmla="*/ 135 h 270"/>
                  <a:gd name="T78" fmla="*/ 144 w 168"/>
                  <a:gd name="T79" fmla="*/ 151 h 270"/>
                  <a:gd name="T80" fmla="*/ 102 w 168"/>
                  <a:gd name="T81" fmla="*/ 129 h 270"/>
                  <a:gd name="T82" fmla="*/ 78 w 168"/>
                  <a:gd name="T83" fmla="*/ 121 h 270"/>
                  <a:gd name="T84" fmla="*/ 70 w 168"/>
                  <a:gd name="T85" fmla="*/ 117 h 270"/>
                  <a:gd name="T86" fmla="*/ 42 w 168"/>
                  <a:gd name="T87" fmla="*/ 103 h 270"/>
                  <a:gd name="T88" fmla="*/ 110 w 168"/>
                  <a:gd name="T89" fmla="*/ 117 h 270"/>
                  <a:gd name="T90" fmla="*/ 110 w 168"/>
                  <a:gd name="T91" fmla="*/ 97 h 270"/>
                  <a:gd name="T92" fmla="*/ 96 w 168"/>
                  <a:gd name="T93" fmla="*/ 89 h 270"/>
                  <a:gd name="T94" fmla="*/ 78 w 168"/>
                  <a:gd name="T95" fmla="*/ 87 h 270"/>
                  <a:gd name="T96" fmla="*/ 60 w 168"/>
                  <a:gd name="T97" fmla="*/ 69 h 270"/>
                  <a:gd name="T98" fmla="*/ 74 w 168"/>
                  <a:gd name="T99" fmla="*/ 29 h 270"/>
                  <a:gd name="T100" fmla="*/ 60 w 168"/>
                  <a:gd name="T101" fmla="*/ 7 h 270"/>
                  <a:gd name="T102" fmla="*/ 32 w 168"/>
                  <a:gd name="T103" fmla="*/ 13 h 270"/>
                  <a:gd name="T104" fmla="*/ 32 w 168"/>
                  <a:gd name="T105" fmla="*/ 45 h 270"/>
                  <a:gd name="T106" fmla="*/ 44 w 168"/>
                  <a:gd name="T107" fmla="*/ 81 h 270"/>
                  <a:gd name="T108" fmla="*/ 52 w 168"/>
                  <a:gd name="T109" fmla="*/ 93 h 270"/>
                  <a:gd name="T110" fmla="*/ 82 w 168"/>
                  <a:gd name="T111" fmla="*/ 107 h 270"/>
                  <a:gd name="T112" fmla="*/ 96 w 168"/>
                  <a:gd name="T113" fmla="*/ 105 h 270"/>
                  <a:gd name="T114" fmla="*/ 92 w 168"/>
                  <a:gd name="T115" fmla="*/ 109 h 270"/>
                  <a:gd name="T116" fmla="*/ 72 w 168"/>
                  <a:gd name="T117" fmla="*/ 105 h 270"/>
                  <a:gd name="T118" fmla="*/ 84 w 168"/>
                  <a:gd name="T119" fmla="*/ 123 h 270"/>
                  <a:gd name="T120" fmla="*/ 128 w 168"/>
                  <a:gd name="T121" fmla="*/ 187 h 270"/>
                  <a:gd name="T122" fmla="*/ 44 w 168"/>
                  <a:gd name="T123" fmla="*/ 16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270">
                    <a:moveTo>
                      <a:pt x="2" y="207"/>
                    </a:moveTo>
                    <a:lnTo>
                      <a:pt x="4" y="203"/>
                    </a:lnTo>
                    <a:lnTo>
                      <a:pt x="2" y="203"/>
                    </a:lnTo>
                    <a:lnTo>
                      <a:pt x="0" y="205"/>
                    </a:lnTo>
                    <a:lnTo>
                      <a:pt x="2" y="207"/>
                    </a:lnTo>
                    <a:close/>
                    <a:moveTo>
                      <a:pt x="8" y="195"/>
                    </a:moveTo>
                    <a:lnTo>
                      <a:pt x="10" y="195"/>
                    </a:lnTo>
                    <a:lnTo>
                      <a:pt x="14" y="191"/>
                    </a:lnTo>
                    <a:lnTo>
                      <a:pt x="16" y="189"/>
                    </a:lnTo>
                    <a:lnTo>
                      <a:pt x="22" y="179"/>
                    </a:lnTo>
                    <a:lnTo>
                      <a:pt x="22" y="173"/>
                    </a:lnTo>
                    <a:lnTo>
                      <a:pt x="30" y="169"/>
                    </a:lnTo>
                    <a:lnTo>
                      <a:pt x="34" y="165"/>
                    </a:lnTo>
                    <a:lnTo>
                      <a:pt x="40" y="163"/>
                    </a:lnTo>
                    <a:lnTo>
                      <a:pt x="40" y="161"/>
                    </a:lnTo>
                    <a:lnTo>
                      <a:pt x="36" y="157"/>
                    </a:lnTo>
                    <a:lnTo>
                      <a:pt x="36" y="155"/>
                    </a:lnTo>
                    <a:lnTo>
                      <a:pt x="32" y="155"/>
                    </a:lnTo>
                    <a:lnTo>
                      <a:pt x="30" y="161"/>
                    </a:lnTo>
                    <a:lnTo>
                      <a:pt x="26" y="165"/>
                    </a:lnTo>
                    <a:lnTo>
                      <a:pt x="22" y="167"/>
                    </a:lnTo>
                    <a:lnTo>
                      <a:pt x="18" y="169"/>
                    </a:lnTo>
                    <a:lnTo>
                      <a:pt x="18" y="177"/>
                    </a:lnTo>
                    <a:lnTo>
                      <a:pt x="10" y="183"/>
                    </a:lnTo>
                    <a:lnTo>
                      <a:pt x="6" y="189"/>
                    </a:lnTo>
                    <a:lnTo>
                      <a:pt x="4" y="195"/>
                    </a:lnTo>
                    <a:lnTo>
                      <a:pt x="0" y="197"/>
                    </a:lnTo>
                    <a:lnTo>
                      <a:pt x="0" y="201"/>
                    </a:lnTo>
                    <a:lnTo>
                      <a:pt x="6" y="197"/>
                    </a:lnTo>
                    <a:lnTo>
                      <a:pt x="8" y="195"/>
                    </a:lnTo>
                    <a:close/>
                    <a:moveTo>
                      <a:pt x="38" y="147"/>
                    </a:moveTo>
                    <a:lnTo>
                      <a:pt x="34" y="143"/>
                    </a:lnTo>
                    <a:lnTo>
                      <a:pt x="30" y="143"/>
                    </a:lnTo>
                    <a:lnTo>
                      <a:pt x="30" y="147"/>
                    </a:lnTo>
                    <a:lnTo>
                      <a:pt x="32" y="149"/>
                    </a:lnTo>
                    <a:lnTo>
                      <a:pt x="32" y="153"/>
                    </a:lnTo>
                    <a:lnTo>
                      <a:pt x="34" y="153"/>
                    </a:lnTo>
                    <a:lnTo>
                      <a:pt x="38" y="147"/>
                    </a:lnTo>
                    <a:close/>
                    <a:moveTo>
                      <a:pt x="40" y="129"/>
                    </a:moveTo>
                    <a:lnTo>
                      <a:pt x="42" y="133"/>
                    </a:lnTo>
                    <a:lnTo>
                      <a:pt x="46" y="131"/>
                    </a:lnTo>
                    <a:lnTo>
                      <a:pt x="46" y="129"/>
                    </a:lnTo>
                    <a:lnTo>
                      <a:pt x="42" y="125"/>
                    </a:lnTo>
                    <a:lnTo>
                      <a:pt x="42" y="125"/>
                    </a:lnTo>
                    <a:lnTo>
                      <a:pt x="38" y="125"/>
                    </a:lnTo>
                    <a:lnTo>
                      <a:pt x="38" y="127"/>
                    </a:lnTo>
                    <a:lnTo>
                      <a:pt x="40" y="129"/>
                    </a:lnTo>
                    <a:close/>
                    <a:moveTo>
                      <a:pt x="58" y="267"/>
                    </a:moveTo>
                    <a:lnTo>
                      <a:pt x="58" y="263"/>
                    </a:lnTo>
                    <a:lnTo>
                      <a:pt x="50" y="267"/>
                    </a:lnTo>
                    <a:lnTo>
                      <a:pt x="48" y="270"/>
                    </a:lnTo>
                    <a:lnTo>
                      <a:pt x="58" y="267"/>
                    </a:lnTo>
                    <a:close/>
                    <a:moveTo>
                      <a:pt x="72" y="253"/>
                    </a:moveTo>
                    <a:lnTo>
                      <a:pt x="74" y="255"/>
                    </a:lnTo>
                    <a:lnTo>
                      <a:pt x="76" y="253"/>
                    </a:lnTo>
                    <a:lnTo>
                      <a:pt x="76" y="251"/>
                    </a:lnTo>
                    <a:lnTo>
                      <a:pt x="68" y="249"/>
                    </a:lnTo>
                    <a:lnTo>
                      <a:pt x="66" y="251"/>
                    </a:lnTo>
                    <a:lnTo>
                      <a:pt x="66" y="253"/>
                    </a:lnTo>
                    <a:lnTo>
                      <a:pt x="72" y="253"/>
                    </a:lnTo>
                    <a:close/>
                    <a:moveTo>
                      <a:pt x="90" y="237"/>
                    </a:moveTo>
                    <a:lnTo>
                      <a:pt x="84" y="235"/>
                    </a:lnTo>
                    <a:lnTo>
                      <a:pt x="80" y="239"/>
                    </a:lnTo>
                    <a:lnTo>
                      <a:pt x="80" y="241"/>
                    </a:lnTo>
                    <a:lnTo>
                      <a:pt x="82" y="241"/>
                    </a:lnTo>
                    <a:lnTo>
                      <a:pt x="86" y="243"/>
                    </a:lnTo>
                    <a:lnTo>
                      <a:pt x="88" y="243"/>
                    </a:lnTo>
                    <a:lnTo>
                      <a:pt x="90" y="237"/>
                    </a:lnTo>
                    <a:close/>
                    <a:moveTo>
                      <a:pt x="152" y="257"/>
                    </a:moveTo>
                    <a:lnTo>
                      <a:pt x="152" y="249"/>
                    </a:lnTo>
                    <a:lnTo>
                      <a:pt x="150" y="241"/>
                    </a:lnTo>
                    <a:lnTo>
                      <a:pt x="146" y="241"/>
                    </a:lnTo>
                    <a:lnTo>
                      <a:pt x="148" y="227"/>
                    </a:lnTo>
                    <a:lnTo>
                      <a:pt x="154" y="225"/>
                    </a:lnTo>
                    <a:lnTo>
                      <a:pt x="156" y="233"/>
                    </a:lnTo>
                    <a:lnTo>
                      <a:pt x="160" y="239"/>
                    </a:lnTo>
                    <a:lnTo>
                      <a:pt x="160" y="249"/>
                    </a:lnTo>
                    <a:lnTo>
                      <a:pt x="162" y="235"/>
                    </a:lnTo>
                    <a:lnTo>
                      <a:pt x="168" y="227"/>
                    </a:lnTo>
                    <a:lnTo>
                      <a:pt x="166" y="221"/>
                    </a:lnTo>
                    <a:lnTo>
                      <a:pt x="166" y="215"/>
                    </a:lnTo>
                    <a:lnTo>
                      <a:pt x="162" y="213"/>
                    </a:lnTo>
                    <a:lnTo>
                      <a:pt x="164" y="209"/>
                    </a:lnTo>
                    <a:lnTo>
                      <a:pt x="164" y="201"/>
                    </a:lnTo>
                    <a:lnTo>
                      <a:pt x="158" y="201"/>
                    </a:lnTo>
                    <a:lnTo>
                      <a:pt x="158" y="199"/>
                    </a:lnTo>
                    <a:lnTo>
                      <a:pt x="160" y="195"/>
                    </a:lnTo>
                    <a:lnTo>
                      <a:pt x="160" y="193"/>
                    </a:lnTo>
                    <a:lnTo>
                      <a:pt x="158" y="191"/>
                    </a:lnTo>
                    <a:lnTo>
                      <a:pt x="156" y="185"/>
                    </a:lnTo>
                    <a:lnTo>
                      <a:pt x="152" y="187"/>
                    </a:lnTo>
                    <a:lnTo>
                      <a:pt x="150" y="183"/>
                    </a:lnTo>
                    <a:lnTo>
                      <a:pt x="148" y="181"/>
                    </a:lnTo>
                    <a:lnTo>
                      <a:pt x="144" y="179"/>
                    </a:lnTo>
                    <a:lnTo>
                      <a:pt x="142" y="179"/>
                    </a:lnTo>
                    <a:lnTo>
                      <a:pt x="144" y="189"/>
                    </a:lnTo>
                    <a:lnTo>
                      <a:pt x="142" y="191"/>
                    </a:lnTo>
                    <a:lnTo>
                      <a:pt x="140" y="191"/>
                    </a:lnTo>
                    <a:lnTo>
                      <a:pt x="138" y="193"/>
                    </a:lnTo>
                    <a:lnTo>
                      <a:pt x="134" y="191"/>
                    </a:lnTo>
                    <a:lnTo>
                      <a:pt x="132" y="191"/>
                    </a:lnTo>
                    <a:lnTo>
                      <a:pt x="130" y="195"/>
                    </a:lnTo>
                    <a:lnTo>
                      <a:pt x="130" y="201"/>
                    </a:lnTo>
                    <a:lnTo>
                      <a:pt x="128" y="201"/>
                    </a:lnTo>
                    <a:lnTo>
                      <a:pt x="126" y="199"/>
                    </a:lnTo>
                    <a:lnTo>
                      <a:pt x="124" y="201"/>
                    </a:lnTo>
                    <a:lnTo>
                      <a:pt x="124" y="209"/>
                    </a:lnTo>
                    <a:lnTo>
                      <a:pt x="116" y="211"/>
                    </a:lnTo>
                    <a:lnTo>
                      <a:pt x="112" y="215"/>
                    </a:lnTo>
                    <a:lnTo>
                      <a:pt x="112" y="211"/>
                    </a:lnTo>
                    <a:lnTo>
                      <a:pt x="116" y="207"/>
                    </a:lnTo>
                    <a:lnTo>
                      <a:pt x="116" y="201"/>
                    </a:lnTo>
                    <a:lnTo>
                      <a:pt x="108" y="199"/>
                    </a:lnTo>
                    <a:lnTo>
                      <a:pt x="106" y="201"/>
                    </a:lnTo>
                    <a:lnTo>
                      <a:pt x="100" y="203"/>
                    </a:lnTo>
                    <a:lnTo>
                      <a:pt x="100" y="209"/>
                    </a:lnTo>
                    <a:lnTo>
                      <a:pt x="92" y="211"/>
                    </a:lnTo>
                    <a:lnTo>
                      <a:pt x="88" y="215"/>
                    </a:lnTo>
                    <a:lnTo>
                      <a:pt x="86" y="225"/>
                    </a:lnTo>
                    <a:lnTo>
                      <a:pt x="84" y="229"/>
                    </a:lnTo>
                    <a:lnTo>
                      <a:pt x="86" y="235"/>
                    </a:lnTo>
                    <a:lnTo>
                      <a:pt x="90" y="233"/>
                    </a:lnTo>
                    <a:lnTo>
                      <a:pt x="92" y="225"/>
                    </a:lnTo>
                    <a:lnTo>
                      <a:pt x="94" y="223"/>
                    </a:lnTo>
                    <a:lnTo>
                      <a:pt x="94" y="219"/>
                    </a:lnTo>
                    <a:lnTo>
                      <a:pt x="96" y="215"/>
                    </a:lnTo>
                    <a:lnTo>
                      <a:pt x="100" y="219"/>
                    </a:lnTo>
                    <a:lnTo>
                      <a:pt x="98" y="223"/>
                    </a:lnTo>
                    <a:lnTo>
                      <a:pt x="98" y="225"/>
                    </a:lnTo>
                    <a:lnTo>
                      <a:pt x="102" y="223"/>
                    </a:lnTo>
                    <a:lnTo>
                      <a:pt x="106" y="219"/>
                    </a:lnTo>
                    <a:lnTo>
                      <a:pt x="108" y="223"/>
                    </a:lnTo>
                    <a:lnTo>
                      <a:pt x="112" y="225"/>
                    </a:lnTo>
                    <a:lnTo>
                      <a:pt x="112" y="221"/>
                    </a:lnTo>
                    <a:lnTo>
                      <a:pt x="110" y="219"/>
                    </a:lnTo>
                    <a:lnTo>
                      <a:pt x="112" y="217"/>
                    </a:lnTo>
                    <a:lnTo>
                      <a:pt x="122" y="219"/>
                    </a:lnTo>
                    <a:lnTo>
                      <a:pt x="126" y="223"/>
                    </a:lnTo>
                    <a:lnTo>
                      <a:pt x="122" y="233"/>
                    </a:lnTo>
                    <a:lnTo>
                      <a:pt x="120" y="235"/>
                    </a:lnTo>
                    <a:lnTo>
                      <a:pt x="122" y="241"/>
                    </a:lnTo>
                    <a:lnTo>
                      <a:pt x="124" y="247"/>
                    </a:lnTo>
                    <a:lnTo>
                      <a:pt x="126" y="251"/>
                    </a:lnTo>
                    <a:lnTo>
                      <a:pt x="138" y="257"/>
                    </a:lnTo>
                    <a:lnTo>
                      <a:pt x="140" y="257"/>
                    </a:lnTo>
                    <a:lnTo>
                      <a:pt x="144" y="253"/>
                    </a:lnTo>
                    <a:lnTo>
                      <a:pt x="142" y="251"/>
                    </a:lnTo>
                    <a:lnTo>
                      <a:pt x="144" y="249"/>
                    </a:lnTo>
                    <a:lnTo>
                      <a:pt x="146" y="251"/>
                    </a:lnTo>
                    <a:lnTo>
                      <a:pt x="144" y="257"/>
                    </a:lnTo>
                    <a:lnTo>
                      <a:pt x="148" y="261"/>
                    </a:lnTo>
                    <a:lnTo>
                      <a:pt x="152" y="257"/>
                    </a:lnTo>
                    <a:close/>
                    <a:moveTo>
                      <a:pt x="152" y="235"/>
                    </a:moveTo>
                    <a:lnTo>
                      <a:pt x="152" y="233"/>
                    </a:lnTo>
                    <a:lnTo>
                      <a:pt x="152" y="229"/>
                    </a:lnTo>
                    <a:lnTo>
                      <a:pt x="150" y="233"/>
                    </a:lnTo>
                    <a:lnTo>
                      <a:pt x="150" y="233"/>
                    </a:lnTo>
                    <a:lnTo>
                      <a:pt x="150" y="235"/>
                    </a:lnTo>
                    <a:lnTo>
                      <a:pt x="152" y="235"/>
                    </a:lnTo>
                    <a:close/>
                    <a:moveTo>
                      <a:pt x="114" y="189"/>
                    </a:moveTo>
                    <a:lnTo>
                      <a:pt x="114" y="185"/>
                    </a:lnTo>
                    <a:lnTo>
                      <a:pt x="108" y="185"/>
                    </a:lnTo>
                    <a:lnTo>
                      <a:pt x="110" y="189"/>
                    </a:lnTo>
                    <a:lnTo>
                      <a:pt x="114" y="189"/>
                    </a:lnTo>
                    <a:close/>
                    <a:moveTo>
                      <a:pt x="148" y="173"/>
                    </a:moveTo>
                    <a:lnTo>
                      <a:pt x="148" y="169"/>
                    </a:lnTo>
                    <a:lnTo>
                      <a:pt x="146" y="163"/>
                    </a:lnTo>
                    <a:lnTo>
                      <a:pt x="144" y="165"/>
                    </a:lnTo>
                    <a:lnTo>
                      <a:pt x="144" y="169"/>
                    </a:lnTo>
                    <a:lnTo>
                      <a:pt x="146" y="171"/>
                    </a:lnTo>
                    <a:lnTo>
                      <a:pt x="144" y="175"/>
                    </a:lnTo>
                    <a:lnTo>
                      <a:pt x="148" y="173"/>
                    </a:lnTo>
                    <a:close/>
                    <a:moveTo>
                      <a:pt x="156" y="175"/>
                    </a:moveTo>
                    <a:lnTo>
                      <a:pt x="152" y="171"/>
                    </a:lnTo>
                    <a:lnTo>
                      <a:pt x="152" y="177"/>
                    </a:lnTo>
                    <a:lnTo>
                      <a:pt x="152" y="179"/>
                    </a:lnTo>
                    <a:lnTo>
                      <a:pt x="154" y="181"/>
                    </a:lnTo>
                    <a:lnTo>
                      <a:pt x="156" y="175"/>
                    </a:lnTo>
                    <a:close/>
                    <a:moveTo>
                      <a:pt x="126" y="175"/>
                    </a:moveTo>
                    <a:lnTo>
                      <a:pt x="126" y="171"/>
                    </a:lnTo>
                    <a:lnTo>
                      <a:pt x="120" y="171"/>
                    </a:lnTo>
                    <a:lnTo>
                      <a:pt x="114" y="177"/>
                    </a:lnTo>
                    <a:lnTo>
                      <a:pt x="116" y="181"/>
                    </a:lnTo>
                    <a:lnTo>
                      <a:pt x="122" y="179"/>
                    </a:lnTo>
                    <a:lnTo>
                      <a:pt x="126" y="179"/>
                    </a:lnTo>
                    <a:lnTo>
                      <a:pt x="126" y="175"/>
                    </a:lnTo>
                    <a:close/>
                    <a:moveTo>
                      <a:pt x="136" y="171"/>
                    </a:moveTo>
                    <a:lnTo>
                      <a:pt x="134" y="165"/>
                    </a:lnTo>
                    <a:lnTo>
                      <a:pt x="138" y="165"/>
                    </a:lnTo>
                    <a:lnTo>
                      <a:pt x="138" y="159"/>
                    </a:lnTo>
                    <a:lnTo>
                      <a:pt x="134" y="157"/>
                    </a:lnTo>
                    <a:lnTo>
                      <a:pt x="134" y="151"/>
                    </a:lnTo>
                    <a:lnTo>
                      <a:pt x="130" y="147"/>
                    </a:lnTo>
                    <a:lnTo>
                      <a:pt x="126" y="145"/>
                    </a:lnTo>
                    <a:lnTo>
                      <a:pt x="120" y="147"/>
                    </a:lnTo>
                    <a:lnTo>
                      <a:pt x="120" y="151"/>
                    </a:lnTo>
                    <a:lnTo>
                      <a:pt x="120" y="155"/>
                    </a:lnTo>
                    <a:lnTo>
                      <a:pt x="122" y="155"/>
                    </a:lnTo>
                    <a:lnTo>
                      <a:pt x="124" y="151"/>
                    </a:lnTo>
                    <a:lnTo>
                      <a:pt x="128" y="151"/>
                    </a:lnTo>
                    <a:lnTo>
                      <a:pt x="130" y="159"/>
                    </a:lnTo>
                    <a:lnTo>
                      <a:pt x="128" y="163"/>
                    </a:lnTo>
                    <a:lnTo>
                      <a:pt x="130" y="169"/>
                    </a:lnTo>
                    <a:lnTo>
                      <a:pt x="134" y="171"/>
                    </a:lnTo>
                    <a:lnTo>
                      <a:pt x="136" y="171"/>
                    </a:lnTo>
                    <a:close/>
                    <a:moveTo>
                      <a:pt x="116" y="155"/>
                    </a:moveTo>
                    <a:lnTo>
                      <a:pt x="114" y="147"/>
                    </a:lnTo>
                    <a:lnTo>
                      <a:pt x="112" y="147"/>
                    </a:lnTo>
                    <a:lnTo>
                      <a:pt x="112" y="157"/>
                    </a:lnTo>
                    <a:lnTo>
                      <a:pt x="108" y="167"/>
                    </a:lnTo>
                    <a:lnTo>
                      <a:pt x="106" y="175"/>
                    </a:lnTo>
                    <a:lnTo>
                      <a:pt x="106" y="183"/>
                    </a:lnTo>
                    <a:lnTo>
                      <a:pt x="110" y="177"/>
                    </a:lnTo>
                    <a:lnTo>
                      <a:pt x="110" y="171"/>
                    </a:lnTo>
                    <a:lnTo>
                      <a:pt x="114" y="167"/>
                    </a:lnTo>
                    <a:lnTo>
                      <a:pt x="116" y="161"/>
                    </a:lnTo>
                    <a:lnTo>
                      <a:pt x="116" y="155"/>
                    </a:lnTo>
                    <a:close/>
                    <a:moveTo>
                      <a:pt x="98" y="169"/>
                    </a:moveTo>
                    <a:lnTo>
                      <a:pt x="92" y="173"/>
                    </a:lnTo>
                    <a:lnTo>
                      <a:pt x="90" y="173"/>
                    </a:lnTo>
                    <a:lnTo>
                      <a:pt x="88" y="177"/>
                    </a:lnTo>
                    <a:lnTo>
                      <a:pt x="92" y="183"/>
                    </a:lnTo>
                    <a:lnTo>
                      <a:pt x="98" y="183"/>
                    </a:lnTo>
                    <a:lnTo>
                      <a:pt x="100" y="189"/>
                    </a:lnTo>
                    <a:lnTo>
                      <a:pt x="104" y="189"/>
                    </a:lnTo>
                    <a:lnTo>
                      <a:pt x="104" y="185"/>
                    </a:lnTo>
                    <a:lnTo>
                      <a:pt x="102" y="181"/>
                    </a:lnTo>
                    <a:lnTo>
                      <a:pt x="100" y="179"/>
                    </a:lnTo>
                    <a:lnTo>
                      <a:pt x="108" y="159"/>
                    </a:lnTo>
                    <a:lnTo>
                      <a:pt x="108" y="155"/>
                    </a:lnTo>
                    <a:lnTo>
                      <a:pt x="102" y="151"/>
                    </a:lnTo>
                    <a:lnTo>
                      <a:pt x="100" y="153"/>
                    </a:lnTo>
                    <a:lnTo>
                      <a:pt x="96" y="153"/>
                    </a:lnTo>
                    <a:lnTo>
                      <a:pt x="98" y="155"/>
                    </a:lnTo>
                    <a:lnTo>
                      <a:pt x="98" y="169"/>
                    </a:lnTo>
                    <a:close/>
                    <a:moveTo>
                      <a:pt x="94" y="161"/>
                    </a:moveTo>
                    <a:lnTo>
                      <a:pt x="94" y="157"/>
                    </a:lnTo>
                    <a:lnTo>
                      <a:pt x="90" y="159"/>
                    </a:lnTo>
                    <a:lnTo>
                      <a:pt x="90" y="163"/>
                    </a:lnTo>
                    <a:lnTo>
                      <a:pt x="92" y="165"/>
                    </a:lnTo>
                    <a:lnTo>
                      <a:pt x="94" y="161"/>
                    </a:lnTo>
                    <a:close/>
                    <a:moveTo>
                      <a:pt x="102" y="143"/>
                    </a:moveTo>
                    <a:lnTo>
                      <a:pt x="102" y="141"/>
                    </a:lnTo>
                    <a:lnTo>
                      <a:pt x="100" y="139"/>
                    </a:lnTo>
                    <a:lnTo>
                      <a:pt x="96" y="139"/>
                    </a:lnTo>
                    <a:lnTo>
                      <a:pt x="92" y="139"/>
                    </a:lnTo>
                    <a:lnTo>
                      <a:pt x="86" y="139"/>
                    </a:lnTo>
                    <a:lnTo>
                      <a:pt x="84" y="135"/>
                    </a:lnTo>
                    <a:lnTo>
                      <a:pt x="76" y="135"/>
                    </a:lnTo>
                    <a:lnTo>
                      <a:pt x="78" y="139"/>
                    </a:lnTo>
                    <a:lnTo>
                      <a:pt x="82" y="141"/>
                    </a:lnTo>
                    <a:lnTo>
                      <a:pt x="82" y="151"/>
                    </a:lnTo>
                    <a:lnTo>
                      <a:pt x="78" y="161"/>
                    </a:lnTo>
                    <a:lnTo>
                      <a:pt x="78" y="167"/>
                    </a:lnTo>
                    <a:lnTo>
                      <a:pt x="86" y="159"/>
                    </a:lnTo>
                    <a:lnTo>
                      <a:pt x="90" y="159"/>
                    </a:lnTo>
                    <a:lnTo>
                      <a:pt x="92" y="155"/>
                    </a:lnTo>
                    <a:lnTo>
                      <a:pt x="94" y="151"/>
                    </a:lnTo>
                    <a:lnTo>
                      <a:pt x="98" y="147"/>
                    </a:lnTo>
                    <a:lnTo>
                      <a:pt x="102" y="143"/>
                    </a:lnTo>
                    <a:close/>
                    <a:moveTo>
                      <a:pt x="144" y="151"/>
                    </a:moveTo>
                    <a:lnTo>
                      <a:pt x="148" y="153"/>
                    </a:lnTo>
                    <a:lnTo>
                      <a:pt x="144" y="149"/>
                    </a:lnTo>
                    <a:lnTo>
                      <a:pt x="142" y="147"/>
                    </a:lnTo>
                    <a:lnTo>
                      <a:pt x="142" y="145"/>
                    </a:lnTo>
                    <a:lnTo>
                      <a:pt x="140" y="133"/>
                    </a:lnTo>
                    <a:lnTo>
                      <a:pt x="140" y="129"/>
                    </a:lnTo>
                    <a:lnTo>
                      <a:pt x="132" y="121"/>
                    </a:lnTo>
                    <a:lnTo>
                      <a:pt x="122" y="121"/>
                    </a:lnTo>
                    <a:lnTo>
                      <a:pt x="116" y="121"/>
                    </a:lnTo>
                    <a:lnTo>
                      <a:pt x="114" y="123"/>
                    </a:lnTo>
                    <a:lnTo>
                      <a:pt x="122" y="129"/>
                    </a:lnTo>
                    <a:lnTo>
                      <a:pt x="126" y="135"/>
                    </a:lnTo>
                    <a:lnTo>
                      <a:pt x="130" y="137"/>
                    </a:lnTo>
                    <a:lnTo>
                      <a:pt x="130" y="143"/>
                    </a:lnTo>
                    <a:lnTo>
                      <a:pt x="134" y="147"/>
                    </a:lnTo>
                    <a:lnTo>
                      <a:pt x="134" y="147"/>
                    </a:lnTo>
                    <a:lnTo>
                      <a:pt x="140" y="149"/>
                    </a:lnTo>
                    <a:lnTo>
                      <a:pt x="142" y="149"/>
                    </a:lnTo>
                    <a:lnTo>
                      <a:pt x="144" y="151"/>
                    </a:lnTo>
                    <a:close/>
                    <a:moveTo>
                      <a:pt x="114" y="135"/>
                    </a:moveTo>
                    <a:lnTo>
                      <a:pt x="110" y="129"/>
                    </a:lnTo>
                    <a:lnTo>
                      <a:pt x="104" y="123"/>
                    </a:lnTo>
                    <a:lnTo>
                      <a:pt x="98" y="123"/>
                    </a:lnTo>
                    <a:lnTo>
                      <a:pt x="98" y="127"/>
                    </a:lnTo>
                    <a:lnTo>
                      <a:pt x="98" y="133"/>
                    </a:lnTo>
                    <a:lnTo>
                      <a:pt x="102" y="129"/>
                    </a:lnTo>
                    <a:lnTo>
                      <a:pt x="102" y="129"/>
                    </a:lnTo>
                    <a:lnTo>
                      <a:pt x="110" y="135"/>
                    </a:lnTo>
                    <a:lnTo>
                      <a:pt x="114" y="139"/>
                    </a:lnTo>
                    <a:lnTo>
                      <a:pt x="114" y="135"/>
                    </a:lnTo>
                    <a:close/>
                    <a:moveTo>
                      <a:pt x="80" y="129"/>
                    </a:moveTo>
                    <a:lnTo>
                      <a:pt x="80" y="123"/>
                    </a:lnTo>
                    <a:lnTo>
                      <a:pt x="78" y="121"/>
                    </a:lnTo>
                    <a:lnTo>
                      <a:pt x="76" y="125"/>
                    </a:lnTo>
                    <a:lnTo>
                      <a:pt x="78" y="131"/>
                    </a:lnTo>
                    <a:lnTo>
                      <a:pt x="80" y="129"/>
                    </a:lnTo>
                    <a:close/>
                    <a:moveTo>
                      <a:pt x="66" y="127"/>
                    </a:moveTo>
                    <a:lnTo>
                      <a:pt x="68" y="123"/>
                    </a:lnTo>
                    <a:lnTo>
                      <a:pt x="68" y="121"/>
                    </a:lnTo>
                    <a:lnTo>
                      <a:pt x="70" y="117"/>
                    </a:lnTo>
                    <a:lnTo>
                      <a:pt x="68" y="115"/>
                    </a:lnTo>
                    <a:lnTo>
                      <a:pt x="70" y="107"/>
                    </a:lnTo>
                    <a:lnTo>
                      <a:pt x="66" y="103"/>
                    </a:lnTo>
                    <a:lnTo>
                      <a:pt x="60" y="103"/>
                    </a:lnTo>
                    <a:lnTo>
                      <a:pt x="54" y="101"/>
                    </a:lnTo>
                    <a:lnTo>
                      <a:pt x="48" y="101"/>
                    </a:lnTo>
                    <a:lnTo>
                      <a:pt x="42" y="103"/>
                    </a:lnTo>
                    <a:lnTo>
                      <a:pt x="44" y="105"/>
                    </a:lnTo>
                    <a:lnTo>
                      <a:pt x="50" y="109"/>
                    </a:lnTo>
                    <a:lnTo>
                      <a:pt x="54" y="121"/>
                    </a:lnTo>
                    <a:lnTo>
                      <a:pt x="60" y="125"/>
                    </a:lnTo>
                    <a:lnTo>
                      <a:pt x="66" y="127"/>
                    </a:lnTo>
                    <a:close/>
                    <a:moveTo>
                      <a:pt x="110" y="119"/>
                    </a:moveTo>
                    <a:lnTo>
                      <a:pt x="110" y="117"/>
                    </a:lnTo>
                    <a:lnTo>
                      <a:pt x="110" y="113"/>
                    </a:lnTo>
                    <a:lnTo>
                      <a:pt x="110" y="109"/>
                    </a:lnTo>
                    <a:lnTo>
                      <a:pt x="104" y="107"/>
                    </a:lnTo>
                    <a:lnTo>
                      <a:pt x="104" y="103"/>
                    </a:lnTo>
                    <a:lnTo>
                      <a:pt x="102" y="101"/>
                    </a:lnTo>
                    <a:lnTo>
                      <a:pt x="102" y="97"/>
                    </a:lnTo>
                    <a:lnTo>
                      <a:pt x="110" y="97"/>
                    </a:lnTo>
                    <a:lnTo>
                      <a:pt x="110" y="101"/>
                    </a:lnTo>
                    <a:lnTo>
                      <a:pt x="114" y="99"/>
                    </a:lnTo>
                    <a:lnTo>
                      <a:pt x="114" y="95"/>
                    </a:lnTo>
                    <a:lnTo>
                      <a:pt x="110" y="89"/>
                    </a:lnTo>
                    <a:lnTo>
                      <a:pt x="110" y="95"/>
                    </a:lnTo>
                    <a:lnTo>
                      <a:pt x="104" y="95"/>
                    </a:lnTo>
                    <a:lnTo>
                      <a:pt x="96" y="89"/>
                    </a:lnTo>
                    <a:lnTo>
                      <a:pt x="94" y="91"/>
                    </a:lnTo>
                    <a:lnTo>
                      <a:pt x="96" y="95"/>
                    </a:lnTo>
                    <a:lnTo>
                      <a:pt x="96" y="101"/>
                    </a:lnTo>
                    <a:lnTo>
                      <a:pt x="92" y="99"/>
                    </a:lnTo>
                    <a:lnTo>
                      <a:pt x="90" y="93"/>
                    </a:lnTo>
                    <a:lnTo>
                      <a:pt x="82" y="87"/>
                    </a:lnTo>
                    <a:lnTo>
                      <a:pt x="78" y="87"/>
                    </a:lnTo>
                    <a:lnTo>
                      <a:pt x="76" y="91"/>
                    </a:lnTo>
                    <a:lnTo>
                      <a:pt x="74" y="93"/>
                    </a:lnTo>
                    <a:lnTo>
                      <a:pt x="70" y="91"/>
                    </a:lnTo>
                    <a:lnTo>
                      <a:pt x="64" y="81"/>
                    </a:lnTo>
                    <a:lnTo>
                      <a:pt x="66" y="79"/>
                    </a:lnTo>
                    <a:lnTo>
                      <a:pt x="62" y="75"/>
                    </a:lnTo>
                    <a:lnTo>
                      <a:pt x="60" y="69"/>
                    </a:lnTo>
                    <a:lnTo>
                      <a:pt x="58" y="69"/>
                    </a:lnTo>
                    <a:lnTo>
                      <a:pt x="58" y="63"/>
                    </a:lnTo>
                    <a:lnTo>
                      <a:pt x="62" y="61"/>
                    </a:lnTo>
                    <a:lnTo>
                      <a:pt x="64" y="49"/>
                    </a:lnTo>
                    <a:lnTo>
                      <a:pt x="68" y="49"/>
                    </a:lnTo>
                    <a:lnTo>
                      <a:pt x="72" y="39"/>
                    </a:lnTo>
                    <a:lnTo>
                      <a:pt x="74" y="29"/>
                    </a:lnTo>
                    <a:lnTo>
                      <a:pt x="72" y="25"/>
                    </a:lnTo>
                    <a:lnTo>
                      <a:pt x="68" y="23"/>
                    </a:lnTo>
                    <a:lnTo>
                      <a:pt x="64" y="11"/>
                    </a:lnTo>
                    <a:lnTo>
                      <a:pt x="66" y="7"/>
                    </a:lnTo>
                    <a:lnTo>
                      <a:pt x="64" y="0"/>
                    </a:lnTo>
                    <a:lnTo>
                      <a:pt x="60" y="0"/>
                    </a:lnTo>
                    <a:lnTo>
                      <a:pt x="60" y="7"/>
                    </a:lnTo>
                    <a:lnTo>
                      <a:pt x="58" y="9"/>
                    </a:lnTo>
                    <a:lnTo>
                      <a:pt x="54" y="9"/>
                    </a:lnTo>
                    <a:lnTo>
                      <a:pt x="46" y="0"/>
                    </a:lnTo>
                    <a:lnTo>
                      <a:pt x="40" y="2"/>
                    </a:lnTo>
                    <a:lnTo>
                      <a:pt x="36" y="0"/>
                    </a:lnTo>
                    <a:lnTo>
                      <a:pt x="32" y="5"/>
                    </a:lnTo>
                    <a:lnTo>
                      <a:pt x="32" y="13"/>
                    </a:lnTo>
                    <a:lnTo>
                      <a:pt x="32" y="19"/>
                    </a:lnTo>
                    <a:lnTo>
                      <a:pt x="36" y="33"/>
                    </a:lnTo>
                    <a:lnTo>
                      <a:pt x="36" y="39"/>
                    </a:lnTo>
                    <a:lnTo>
                      <a:pt x="38" y="49"/>
                    </a:lnTo>
                    <a:lnTo>
                      <a:pt x="38" y="51"/>
                    </a:lnTo>
                    <a:lnTo>
                      <a:pt x="34" y="51"/>
                    </a:lnTo>
                    <a:lnTo>
                      <a:pt x="32" y="45"/>
                    </a:lnTo>
                    <a:lnTo>
                      <a:pt x="28" y="45"/>
                    </a:lnTo>
                    <a:lnTo>
                      <a:pt x="28" y="51"/>
                    </a:lnTo>
                    <a:lnTo>
                      <a:pt x="30" y="55"/>
                    </a:lnTo>
                    <a:lnTo>
                      <a:pt x="32" y="65"/>
                    </a:lnTo>
                    <a:lnTo>
                      <a:pt x="36" y="71"/>
                    </a:lnTo>
                    <a:lnTo>
                      <a:pt x="36" y="77"/>
                    </a:lnTo>
                    <a:lnTo>
                      <a:pt x="44" y="81"/>
                    </a:lnTo>
                    <a:lnTo>
                      <a:pt x="46" y="79"/>
                    </a:lnTo>
                    <a:lnTo>
                      <a:pt x="44" y="75"/>
                    </a:lnTo>
                    <a:lnTo>
                      <a:pt x="48" y="75"/>
                    </a:lnTo>
                    <a:lnTo>
                      <a:pt x="50" y="79"/>
                    </a:lnTo>
                    <a:lnTo>
                      <a:pt x="48" y="87"/>
                    </a:lnTo>
                    <a:lnTo>
                      <a:pt x="48" y="93"/>
                    </a:lnTo>
                    <a:lnTo>
                      <a:pt x="52" y="93"/>
                    </a:lnTo>
                    <a:lnTo>
                      <a:pt x="56" y="97"/>
                    </a:lnTo>
                    <a:lnTo>
                      <a:pt x="62" y="97"/>
                    </a:lnTo>
                    <a:lnTo>
                      <a:pt x="64" y="95"/>
                    </a:lnTo>
                    <a:lnTo>
                      <a:pt x="70" y="95"/>
                    </a:lnTo>
                    <a:lnTo>
                      <a:pt x="78" y="101"/>
                    </a:lnTo>
                    <a:lnTo>
                      <a:pt x="82" y="105"/>
                    </a:lnTo>
                    <a:lnTo>
                      <a:pt x="82" y="107"/>
                    </a:lnTo>
                    <a:lnTo>
                      <a:pt x="86" y="107"/>
                    </a:lnTo>
                    <a:lnTo>
                      <a:pt x="84" y="101"/>
                    </a:lnTo>
                    <a:lnTo>
                      <a:pt x="80" y="97"/>
                    </a:lnTo>
                    <a:lnTo>
                      <a:pt x="82" y="95"/>
                    </a:lnTo>
                    <a:lnTo>
                      <a:pt x="86" y="99"/>
                    </a:lnTo>
                    <a:lnTo>
                      <a:pt x="88" y="101"/>
                    </a:lnTo>
                    <a:lnTo>
                      <a:pt x="96" y="105"/>
                    </a:lnTo>
                    <a:lnTo>
                      <a:pt x="100" y="111"/>
                    </a:lnTo>
                    <a:lnTo>
                      <a:pt x="104" y="115"/>
                    </a:lnTo>
                    <a:lnTo>
                      <a:pt x="110" y="119"/>
                    </a:lnTo>
                    <a:close/>
                    <a:moveTo>
                      <a:pt x="100" y="119"/>
                    </a:moveTo>
                    <a:lnTo>
                      <a:pt x="100" y="117"/>
                    </a:lnTo>
                    <a:lnTo>
                      <a:pt x="94" y="109"/>
                    </a:lnTo>
                    <a:lnTo>
                      <a:pt x="92" y="109"/>
                    </a:lnTo>
                    <a:lnTo>
                      <a:pt x="92" y="111"/>
                    </a:lnTo>
                    <a:lnTo>
                      <a:pt x="94" y="115"/>
                    </a:lnTo>
                    <a:lnTo>
                      <a:pt x="100" y="119"/>
                    </a:lnTo>
                    <a:close/>
                    <a:moveTo>
                      <a:pt x="78" y="107"/>
                    </a:moveTo>
                    <a:lnTo>
                      <a:pt x="78" y="105"/>
                    </a:lnTo>
                    <a:lnTo>
                      <a:pt x="76" y="103"/>
                    </a:lnTo>
                    <a:lnTo>
                      <a:pt x="72" y="105"/>
                    </a:lnTo>
                    <a:lnTo>
                      <a:pt x="72" y="107"/>
                    </a:lnTo>
                    <a:lnTo>
                      <a:pt x="78" y="109"/>
                    </a:lnTo>
                    <a:lnTo>
                      <a:pt x="78" y="107"/>
                    </a:lnTo>
                    <a:close/>
                    <a:moveTo>
                      <a:pt x="90" y="125"/>
                    </a:moveTo>
                    <a:lnTo>
                      <a:pt x="90" y="123"/>
                    </a:lnTo>
                    <a:lnTo>
                      <a:pt x="84" y="121"/>
                    </a:lnTo>
                    <a:lnTo>
                      <a:pt x="84" y="123"/>
                    </a:lnTo>
                    <a:lnTo>
                      <a:pt x="88" y="125"/>
                    </a:lnTo>
                    <a:lnTo>
                      <a:pt x="90" y="125"/>
                    </a:lnTo>
                    <a:close/>
                    <a:moveTo>
                      <a:pt x="128" y="191"/>
                    </a:moveTo>
                    <a:lnTo>
                      <a:pt x="130" y="191"/>
                    </a:lnTo>
                    <a:lnTo>
                      <a:pt x="130" y="187"/>
                    </a:lnTo>
                    <a:lnTo>
                      <a:pt x="130" y="187"/>
                    </a:lnTo>
                    <a:lnTo>
                      <a:pt x="128" y="187"/>
                    </a:lnTo>
                    <a:lnTo>
                      <a:pt x="128" y="191"/>
                    </a:lnTo>
                    <a:close/>
                    <a:moveTo>
                      <a:pt x="44" y="163"/>
                    </a:moveTo>
                    <a:lnTo>
                      <a:pt x="46" y="161"/>
                    </a:lnTo>
                    <a:lnTo>
                      <a:pt x="44" y="159"/>
                    </a:lnTo>
                    <a:lnTo>
                      <a:pt x="40" y="161"/>
                    </a:lnTo>
                    <a:lnTo>
                      <a:pt x="42" y="165"/>
                    </a:lnTo>
                    <a:lnTo>
                      <a:pt x="44" y="163"/>
                    </a:lnTo>
                    <a:close/>
                    <a:moveTo>
                      <a:pt x="70" y="77"/>
                    </a:moveTo>
                    <a:lnTo>
                      <a:pt x="68" y="73"/>
                    </a:lnTo>
                    <a:lnTo>
                      <a:pt x="66" y="73"/>
                    </a:lnTo>
                    <a:lnTo>
                      <a:pt x="66" y="77"/>
                    </a:lnTo>
                    <a:lnTo>
                      <a:pt x="70" y="7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5" name="Freeform 178"/>
              <p:cNvSpPr>
                <a:spLocks/>
              </p:cNvSpPr>
              <p:nvPr/>
            </p:nvSpPr>
            <p:spPr bwMode="auto">
              <a:xfrm>
                <a:off x="6200366" y="2412256"/>
                <a:ext cx="102065" cy="89307"/>
              </a:xfrm>
              <a:custGeom>
                <a:avLst/>
                <a:gdLst>
                  <a:gd name="T0" fmla="*/ 50 w 96"/>
                  <a:gd name="T1" fmla="*/ 78 h 84"/>
                  <a:gd name="T2" fmla="*/ 60 w 96"/>
                  <a:gd name="T3" fmla="*/ 74 h 84"/>
                  <a:gd name="T4" fmla="*/ 64 w 96"/>
                  <a:gd name="T5" fmla="*/ 78 h 84"/>
                  <a:gd name="T6" fmla="*/ 70 w 96"/>
                  <a:gd name="T7" fmla="*/ 78 h 84"/>
                  <a:gd name="T8" fmla="*/ 70 w 96"/>
                  <a:gd name="T9" fmla="*/ 74 h 84"/>
                  <a:gd name="T10" fmla="*/ 66 w 96"/>
                  <a:gd name="T11" fmla="*/ 70 h 84"/>
                  <a:gd name="T12" fmla="*/ 64 w 96"/>
                  <a:gd name="T13" fmla="*/ 60 h 84"/>
                  <a:gd name="T14" fmla="*/ 70 w 96"/>
                  <a:gd name="T15" fmla="*/ 56 h 84"/>
                  <a:gd name="T16" fmla="*/ 78 w 96"/>
                  <a:gd name="T17" fmla="*/ 56 h 84"/>
                  <a:gd name="T18" fmla="*/ 92 w 96"/>
                  <a:gd name="T19" fmla="*/ 50 h 84"/>
                  <a:gd name="T20" fmla="*/ 96 w 96"/>
                  <a:gd name="T21" fmla="*/ 28 h 84"/>
                  <a:gd name="T22" fmla="*/ 88 w 96"/>
                  <a:gd name="T23" fmla="*/ 16 h 84"/>
                  <a:gd name="T24" fmla="*/ 86 w 96"/>
                  <a:gd name="T25" fmla="*/ 0 h 84"/>
                  <a:gd name="T26" fmla="*/ 76 w 96"/>
                  <a:gd name="T27" fmla="*/ 6 h 84"/>
                  <a:gd name="T28" fmla="*/ 72 w 96"/>
                  <a:gd name="T29" fmla="*/ 4 h 84"/>
                  <a:gd name="T30" fmla="*/ 62 w 96"/>
                  <a:gd name="T31" fmla="*/ 10 h 84"/>
                  <a:gd name="T32" fmla="*/ 64 w 96"/>
                  <a:gd name="T33" fmla="*/ 16 h 84"/>
                  <a:gd name="T34" fmla="*/ 64 w 96"/>
                  <a:gd name="T35" fmla="*/ 16 h 84"/>
                  <a:gd name="T36" fmla="*/ 56 w 96"/>
                  <a:gd name="T37" fmla="*/ 14 h 84"/>
                  <a:gd name="T38" fmla="*/ 50 w 96"/>
                  <a:gd name="T39" fmla="*/ 14 h 84"/>
                  <a:gd name="T40" fmla="*/ 48 w 96"/>
                  <a:gd name="T41" fmla="*/ 10 h 84"/>
                  <a:gd name="T42" fmla="*/ 42 w 96"/>
                  <a:gd name="T43" fmla="*/ 6 h 84"/>
                  <a:gd name="T44" fmla="*/ 26 w 96"/>
                  <a:gd name="T45" fmla="*/ 8 h 84"/>
                  <a:gd name="T46" fmla="*/ 18 w 96"/>
                  <a:gd name="T47" fmla="*/ 6 h 84"/>
                  <a:gd name="T48" fmla="*/ 6 w 96"/>
                  <a:gd name="T49" fmla="*/ 20 h 84"/>
                  <a:gd name="T50" fmla="*/ 0 w 96"/>
                  <a:gd name="T51" fmla="*/ 22 h 84"/>
                  <a:gd name="T52" fmla="*/ 2 w 96"/>
                  <a:gd name="T53" fmla="*/ 38 h 84"/>
                  <a:gd name="T54" fmla="*/ 8 w 96"/>
                  <a:gd name="T55" fmla="*/ 44 h 84"/>
                  <a:gd name="T56" fmla="*/ 14 w 96"/>
                  <a:gd name="T57" fmla="*/ 56 h 84"/>
                  <a:gd name="T58" fmla="*/ 16 w 96"/>
                  <a:gd name="T59" fmla="*/ 64 h 84"/>
                  <a:gd name="T60" fmla="*/ 18 w 96"/>
                  <a:gd name="T61" fmla="*/ 68 h 84"/>
                  <a:gd name="T62" fmla="*/ 16 w 96"/>
                  <a:gd name="T63" fmla="*/ 76 h 84"/>
                  <a:gd name="T64" fmla="*/ 24 w 96"/>
                  <a:gd name="T65" fmla="*/ 74 h 84"/>
                  <a:gd name="T66" fmla="*/ 26 w 96"/>
                  <a:gd name="T67" fmla="*/ 70 h 84"/>
                  <a:gd name="T68" fmla="*/ 28 w 96"/>
                  <a:gd name="T69" fmla="*/ 70 h 84"/>
                  <a:gd name="T70" fmla="*/ 30 w 96"/>
                  <a:gd name="T71" fmla="*/ 76 h 84"/>
                  <a:gd name="T72" fmla="*/ 26 w 96"/>
                  <a:gd name="T73" fmla="*/ 80 h 84"/>
                  <a:gd name="T74" fmla="*/ 28 w 96"/>
                  <a:gd name="T75" fmla="*/ 82 h 84"/>
                  <a:gd name="T76" fmla="*/ 32 w 96"/>
                  <a:gd name="T77" fmla="*/ 80 h 84"/>
                  <a:gd name="T78" fmla="*/ 40 w 96"/>
                  <a:gd name="T79" fmla="*/ 84 h 84"/>
                  <a:gd name="T80" fmla="*/ 48 w 96"/>
                  <a:gd name="T81" fmla="*/ 84 h 84"/>
                  <a:gd name="T82" fmla="*/ 50 w 96"/>
                  <a:gd name="T83"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84">
                    <a:moveTo>
                      <a:pt x="50" y="78"/>
                    </a:moveTo>
                    <a:lnTo>
                      <a:pt x="60" y="74"/>
                    </a:lnTo>
                    <a:lnTo>
                      <a:pt x="64" y="78"/>
                    </a:lnTo>
                    <a:lnTo>
                      <a:pt x="70" y="78"/>
                    </a:lnTo>
                    <a:lnTo>
                      <a:pt x="70" y="74"/>
                    </a:lnTo>
                    <a:lnTo>
                      <a:pt x="66" y="70"/>
                    </a:lnTo>
                    <a:lnTo>
                      <a:pt x="64" y="60"/>
                    </a:lnTo>
                    <a:lnTo>
                      <a:pt x="70" y="56"/>
                    </a:lnTo>
                    <a:lnTo>
                      <a:pt x="78" y="56"/>
                    </a:lnTo>
                    <a:lnTo>
                      <a:pt x="92" y="50"/>
                    </a:lnTo>
                    <a:lnTo>
                      <a:pt x="96" y="28"/>
                    </a:lnTo>
                    <a:lnTo>
                      <a:pt x="88" y="16"/>
                    </a:lnTo>
                    <a:lnTo>
                      <a:pt x="86" y="0"/>
                    </a:lnTo>
                    <a:lnTo>
                      <a:pt x="76" y="6"/>
                    </a:lnTo>
                    <a:lnTo>
                      <a:pt x="72" y="4"/>
                    </a:lnTo>
                    <a:lnTo>
                      <a:pt x="62" y="10"/>
                    </a:lnTo>
                    <a:lnTo>
                      <a:pt x="64" y="16"/>
                    </a:lnTo>
                    <a:lnTo>
                      <a:pt x="64" y="16"/>
                    </a:lnTo>
                    <a:lnTo>
                      <a:pt x="56" y="14"/>
                    </a:lnTo>
                    <a:lnTo>
                      <a:pt x="50" y="14"/>
                    </a:lnTo>
                    <a:lnTo>
                      <a:pt x="48" y="10"/>
                    </a:lnTo>
                    <a:lnTo>
                      <a:pt x="42" y="6"/>
                    </a:lnTo>
                    <a:lnTo>
                      <a:pt x="26" y="8"/>
                    </a:lnTo>
                    <a:lnTo>
                      <a:pt x="18" y="6"/>
                    </a:lnTo>
                    <a:lnTo>
                      <a:pt x="6" y="20"/>
                    </a:lnTo>
                    <a:lnTo>
                      <a:pt x="0" y="22"/>
                    </a:lnTo>
                    <a:lnTo>
                      <a:pt x="2" y="38"/>
                    </a:lnTo>
                    <a:lnTo>
                      <a:pt x="8" y="44"/>
                    </a:lnTo>
                    <a:lnTo>
                      <a:pt x="14" y="56"/>
                    </a:lnTo>
                    <a:lnTo>
                      <a:pt x="16" y="64"/>
                    </a:lnTo>
                    <a:lnTo>
                      <a:pt x="18" y="68"/>
                    </a:lnTo>
                    <a:lnTo>
                      <a:pt x="16" y="76"/>
                    </a:lnTo>
                    <a:lnTo>
                      <a:pt x="24" y="74"/>
                    </a:lnTo>
                    <a:lnTo>
                      <a:pt x="26" y="70"/>
                    </a:lnTo>
                    <a:lnTo>
                      <a:pt x="28" y="70"/>
                    </a:lnTo>
                    <a:lnTo>
                      <a:pt x="30" y="76"/>
                    </a:lnTo>
                    <a:lnTo>
                      <a:pt x="26" y="80"/>
                    </a:lnTo>
                    <a:lnTo>
                      <a:pt x="28" y="82"/>
                    </a:lnTo>
                    <a:lnTo>
                      <a:pt x="32" y="80"/>
                    </a:lnTo>
                    <a:lnTo>
                      <a:pt x="40" y="84"/>
                    </a:lnTo>
                    <a:lnTo>
                      <a:pt x="48" y="84"/>
                    </a:lnTo>
                    <a:lnTo>
                      <a:pt x="50"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6" name="Freeform 179"/>
              <p:cNvSpPr>
                <a:spLocks noEditPoints="1"/>
              </p:cNvSpPr>
              <p:nvPr/>
            </p:nvSpPr>
            <p:spPr bwMode="auto">
              <a:xfrm>
                <a:off x="6172724" y="2228325"/>
                <a:ext cx="157351" cy="315765"/>
              </a:xfrm>
              <a:custGeom>
                <a:avLst/>
                <a:gdLst>
                  <a:gd name="T0" fmla="*/ 58 w 148"/>
                  <a:gd name="T1" fmla="*/ 259 h 297"/>
                  <a:gd name="T2" fmla="*/ 62 w 148"/>
                  <a:gd name="T3" fmla="*/ 267 h 297"/>
                  <a:gd name="T4" fmla="*/ 80 w 148"/>
                  <a:gd name="T5" fmla="*/ 28 h 297"/>
                  <a:gd name="T6" fmla="*/ 78 w 148"/>
                  <a:gd name="T7" fmla="*/ 12 h 297"/>
                  <a:gd name="T8" fmla="*/ 58 w 148"/>
                  <a:gd name="T9" fmla="*/ 2 h 297"/>
                  <a:gd name="T10" fmla="*/ 48 w 148"/>
                  <a:gd name="T11" fmla="*/ 6 h 297"/>
                  <a:gd name="T12" fmla="*/ 38 w 148"/>
                  <a:gd name="T13" fmla="*/ 14 h 297"/>
                  <a:gd name="T14" fmla="*/ 30 w 148"/>
                  <a:gd name="T15" fmla="*/ 18 h 297"/>
                  <a:gd name="T16" fmla="*/ 18 w 148"/>
                  <a:gd name="T17" fmla="*/ 16 h 297"/>
                  <a:gd name="T18" fmla="*/ 8 w 148"/>
                  <a:gd name="T19" fmla="*/ 18 h 297"/>
                  <a:gd name="T20" fmla="*/ 0 w 148"/>
                  <a:gd name="T21" fmla="*/ 22 h 297"/>
                  <a:gd name="T22" fmla="*/ 20 w 148"/>
                  <a:gd name="T23" fmla="*/ 50 h 297"/>
                  <a:gd name="T24" fmla="*/ 34 w 148"/>
                  <a:gd name="T25" fmla="*/ 50 h 297"/>
                  <a:gd name="T26" fmla="*/ 48 w 148"/>
                  <a:gd name="T27" fmla="*/ 62 h 297"/>
                  <a:gd name="T28" fmla="*/ 48 w 148"/>
                  <a:gd name="T29" fmla="*/ 74 h 297"/>
                  <a:gd name="T30" fmla="*/ 40 w 148"/>
                  <a:gd name="T31" fmla="*/ 82 h 297"/>
                  <a:gd name="T32" fmla="*/ 64 w 148"/>
                  <a:gd name="T33" fmla="*/ 105 h 297"/>
                  <a:gd name="T34" fmla="*/ 78 w 148"/>
                  <a:gd name="T35" fmla="*/ 121 h 297"/>
                  <a:gd name="T36" fmla="*/ 94 w 148"/>
                  <a:gd name="T37" fmla="*/ 139 h 297"/>
                  <a:gd name="T38" fmla="*/ 108 w 148"/>
                  <a:gd name="T39" fmla="*/ 153 h 297"/>
                  <a:gd name="T40" fmla="*/ 112 w 148"/>
                  <a:gd name="T41" fmla="*/ 173 h 297"/>
                  <a:gd name="T42" fmla="*/ 122 w 148"/>
                  <a:gd name="T43" fmla="*/ 201 h 297"/>
                  <a:gd name="T44" fmla="*/ 104 w 148"/>
                  <a:gd name="T45" fmla="*/ 229 h 297"/>
                  <a:gd name="T46" fmla="*/ 90 w 148"/>
                  <a:gd name="T47" fmla="*/ 233 h 297"/>
                  <a:gd name="T48" fmla="*/ 96 w 148"/>
                  <a:gd name="T49" fmla="*/ 247 h 297"/>
                  <a:gd name="T50" fmla="*/ 90 w 148"/>
                  <a:gd name="T51" fmla="*/ 251 h 297"/>
                  <a:gd name="T52" fmla="*/ 76 w 148"/>
                  <a:gd name="T53" fmla="*/ 251 h 297"/>
                  <a:gd name="T54" fmla="*/ 66 w 148"/>
                  <a:gd name="T55" fmla="*/ 257 h 297"/>
                  <a:gd name="T56" fmla="*/ 80 w 148"/>
                  <a:gd name="T57" fmla="*/ 265 h 297"/>
                  <a:gd name="T58" fmla="*/ 78 w 148"/>
                  <a:gd name="T59" fmla="*/ 289 h 297"/>
                  <a:gd name="T60" fmla="*/ 76 w 148"/>
                  <a:gd name="T61" fmla="*/ 297 h 297"/>
                  <a:gd name="T62" fmla="*/ 90 w 148"/>
                  <a:gd name="T63" fmla="*/ 289 h 297"/>
                  <a:gd name="T64" fmla="*/ 100 w 148"/>
                  <a:gd name="T65" fmla="*/ 279 h 297"/>
                  <a:gd name="T66" fmla="*/ 96 w 148"/>
                  <a:gd name="T67" fmla="*/ 269 h 297"/>
                  <a:gd name="T68" fmla="*/ 106 w 148"/>
                  <a:gd name="T69" fmla="*/ 275 h 297"/>
                  <a:gd name="T70" fmla="*/ 104 w 148"/>
                  <a:gd name="T71" fmla="*/ 267 h 297"/>
                  <a:gd name="T72" fmla="*/ 110 w 148"/>
                  <a:gd name="T73" fmla="*/ 269 h 297"/>
                  <a:gd name="T74" fmla="*/ 112 w 148"/>
                  <a:gd name="T75" fmla="*/ 265 h 297"/>
                  <a:gd name="T76" fmla="*/ 110 w 148"/>
                  <a:gd name="T77" fmla="*/ 259 h 297"/>
                  <a:gd name="T78" fmla="*/ 116 w 148"/>
                  <a:gd name="T79" fmla="*/ 263 h 297"/>
                  <a:gd name="T80" fmla="*/ 136 w 148"/>
                  <a:gd name="T81" fmla="*/ 243 h 297"/>
                  <a:gd name="T82" fmla="*/ 148 w 148"/>
                  <a:gd name="T83" fmla="*/ 229 h 297"/>
                  <a:gd name="T84" fmla="*/ 146 w 148"/>
                  <a:gd name="T85" fmla="*/ 199 h 297"/>
                  <a:gd name="T86" fmla="*/ 132 w 148"/>
                  <a:gd name="T87" fmla="*/ 161 h 297"/>
                  <a:gd name="T88" fmla="*/ 122 w 148"/>
                  <a:gd name="T89" fmla="*/ 145 h 297"/>
                  <a:gd name="T90" fmla="*/ 106 w 148"/>
                  <a:gd name="T91" fmla="*/ 133 h 297"/>
                  <a:gd name="T92" fmla="*/ 88 w 148"/>
                  <a:gd name="T93" fmla="*/ 117 h 297"/>
                  <a:gd name="T94" fmla="*/ 76 w 148"/>
                  <a:gd name="T95" fmla="*/ 101 h 297"/>
                  <a:gd name="T96" fmla="*/ 70 w 148"/>
                  <a:gd name="T97" fmla="*/ 82 h 297"/>
                  <a:gd name="T98" fmla="*/ 78 w 148"/>
                  <a:gd name="T99" fmla="*/ 68 h 297"/>
                  <a:gd name="T100" fmla="*/ 84 w 148"/>
                  <a:gd name="T101" fmla="*/ 56 h 297"/>
                  <a:gd name="T102" fmla="*/ 88 w 148"/>
                  <a:gd name="T103" fmla="*/ 50 h 297"/>
                  <a:gd name="T104" fmla="*/ 94 w 148"/>
                  <a:gd name="T105" fmla="*/ 48 h 297"/>
                  <a:gd name="T106" fmla="*/ 100 w 148"/>
                  <a:gd name="T107" fmla="*/ 38 h 297"/>
                  <a:gd name="T108" fmla="*/ 86 w 148"/>
                  <a:gd name="T109" fmla="*/ 3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97">
                    <a:moveTo>
                      <a:pt x="62" y="267"/>
                    </a:moveTo>
                    <a:lnTo>
                      <a:pt x="58" y="259"/>
                    </a:lnTo>
                    <a:lnTo>
                      <a:pt x="62" y="259"/>
                    </a:lnTo>
                    <a:lnTo>
                      <a:pt x="62" y="267"/>
                    </a:lnTo>
                    <a:close/>
                    <a:moveTo>
                      <a:pt x="86" y="30"/>
                    </a:moveTo>
                    <a:lnTo>
                      <a:pt x="80" y="28"/>
                    </a:lnTo>
                    <a:lnTo>
                      <a:pt x="76" y="22"/>
                    </a:lnTo>
                    <a:lnTo>
                      <a:pt x="78" y="12"/>
                    </a:lnTo>
                    <a:lnTo>
                      <a:pt x="64" y="10"/>
                    </a:lnTo>
                    <a:lnTo>
                      <a:pt x="58" y="2"/>
                    </a:lnTo>
                    <a:lnTo>
                      <a:pt x="52" y="0"/>
                    </a:lnTo>
                    <a:lnTo>
                      <a:pt x="48" y="6"/>
                    </a:lnTo>
                    <a:lnTo>
                      <a:pt x="44" y="10"/>
                    </a:lnTo>
                    <a:lnTo>
                      <a:pt x="38" y="14"/>
                    </a:lnTo>
                    <a:lnTo>
                      <a:pt x="34" y="14"/>
                    </a:lnTo>
                    <a:lnTo>
                      <a:pt x="30" y="18"/>
                    </a:lnTo>
                    <a:lnTo>
                      <a:pt x="24" y="18"/>
                    </a:lnTo>
                    <a:lnTo>
                      <a:pt x="18" y="16"/>
                    </a:lnTo>
                    <a:lnTo>
                      <a:pt x="14" y="20"/>
                    </a:lnTo>
                    <a:lnTo>
                      <a:pt x="8" y="18"/>
                    </a:lnTo>
                    <a:lnTo>
                      <a:pt x="4" y="18"/>
                    </a:lnTo>
                    <a:lnTo>
                      <a:pt x="0" y="22"/>
                    </a:lnTo>
                    <a:lnTo>
                      <a:pt x="14" y="36"/>
                    </a:lnTo>
                    <a:lnTo>
                      <a:pt x="20" y="50"/>
                    </a:lnTo>
                    <a:lnTo>
                      <a:pt x="32" y="54"/>
                    </a:lnTo>
                    <a:lnTo>
                      <a:pt x="34" y="50"/>
                    </a:lnTo>
                    <a:lnTo>
                      <a:pt x="40" y="50"/>
                    </a:lnTo>
                    <a:lnTo>
                      <a:pt x="48" y="62"/>
                    </a:lnTo>
                    <a:lnTo>
                      <a:pt x="58" y="68"/>
                    </a:lnTo>
                    <a:lnTo>
                      <a:pt x="48" y="74"/>
                    </a:lnTo>
                    <a:lnTo>
                      <a:pt x="42" y="76"/>
                    </a:lnTo>
                    <a:lnTo>
                      <a:pt x="40" y="82"/>
                    </a:lnTo>
                    <a:lnTo>
                      <a:pt x="60" y="92"/>
                    </a:lnTo>
                    <a:lnTo>
                      <a:pt x="64" y="105"/>
                    </a:lnTo>
                    <a:lnTo>
                      <a:pt x="70" y="109"/>
                    </a:lnTo>
                    <a:lnTo>
                      <a:pt x="78" y="121"/>
                    </a:lnTo>
                    <a:lnTo>
                      <a:pt x="90" y="129"/>
                    </a:lnTo>
                    <a:lnTo>
                      <a:pt x="94" y="139"/>
                    </a:lnTo>
                    <a:lnTo>
                      <a:pt x="108" y="147"/>
                    </a:lnTo>
                    <a:lnTo>
                      <a:pt x="108" y="153"/>
                    </a:lnTo>
                    <a:lnTo>
                      <a:pt x="114" y="163"/>
                    </a:lnTo>
                    <a:lnTo>
                      <a:pt x="112" y="173"/>
                    </a:lnTo>
                    <a:lnTo>
                      <a:pt x="114" y="189"/>
                    </a:lnTo>
                    <a:lnTo>
                      <a:pt x="122" y="201"/>
                    </a:lnTo>
                    <a:lnTo>
                      <a:pt x="118" y="223"/>
                    </a:lnTo>
                    <a:lnTo>
                      <a:pt x="104" y="229"/>
                    </a:lnTo>
                    <a:lnTo>
                      <a:pt x="96" y="229"/>
                    </a:lnTo>
                    <a:lnTo>
                      <a:pt x="90" y="233"/>
                    </a:lnTo>
                    <a:lnTo>
                      <a:pt x="92" y="243"/>
                    </a:lnTo>
                    <a:lnTo>
                      <a:pt x="96" y="247"/>
                    </a:lnTo>
                    <a:lnTo>
                      <a:pt x="96" y="251"/>
                    </a:lnTo>
                    <a:lnTo>
                      <a:pt x="90" y="251"/>
                    </a:lnTo>
                    <a:lnTo>
                      <a:pt x="86" y="247"/>
                    </a:lnTo>
                    <a:lnTo>
                      <a:pt x="76" y="251"/>
                    </a:lnTo>
                    <a:lnTo>
                      <a:pt x="74" y="257"/>
                    </a:lnTo>
                    <a:lnTo>
                      <a:pt x="66" y="257"/>
                    </a:lnTo>
                    <a:lnTo>
                      <a:pt x="70" y="261"/>
                    </a:lnTo>
                    <a:lnTo>
                      <a:pt x="80" y="265"/>
                    </a:lnTo>
                    <a:lnTo>
                      <a:pt x="78" y="275"/>
                    </a:lnTo>
                    <a:lnTo>
                      <a:pt x="78" y="289"/>
                    </a:lnTo>
                    <a:lnTo>
                      <a:pt x="80" y="293"/>
                    </a:lnTo>
                    <a:lnTo>
                      <a:pt x="76" y="297"/>
                    </a:lnTo>
                    <a:lnTo>
                      <a:pt x="84" y="297"/>
                    </a:lnTo>
                    <a:lnTo>
                      <a:pt x="90" y="289"/>
                    </a:lnTo>
                    <a:lnTo>
                      <a:pt x="92" y="283"/>
                    </a:lnTo>
                    <a:lnTo>
                      <a:pt x="100" y="279"/>
                    </a:lnTo>
                    <a:lnTo>
                      <a:pt x="100" y="277"/>
                    </a:lnTo>
                    <a:lnTo>
                      <a:pt x="96" y="269"/>
                    </a:lnTo>
                    <a:lnTo>
                      <a:pt x="104" y="277"/>
                    </a:lnTo>
                    <a:lnTo>
                      <a:pt x="106" y="275"/>
                    </a:lnTo>
                    <a:lnTo>
                      <a:pt x="106" y="271"/>
                    </a:lnTo>
                    <a:lnTo>
                      <a:pt x="104" y="267"/>
                    </a:lnTo>
                    <a:lnTo>
                      <a:pt x="110" y="271"/>
                    </a:lnTo>
                    <a:lnTo>
                      <a:pt x="110" y="269"/>
                    </a:lnTo>
                    <a:lnTo>
                      <a:pt x="106" y="267"/>
                    </a:lnTo>
                    <a:lnTo>
                      <a:pt x="112" y="265"/>
                    </a:lnTo>
                    <a:lnTo>
                      <a:pt x="110" y="263"/>
                    </a:lnTo>
                    <a:lnTo>
                      <a:pt x="110" y="259"/>
                    </a:lnTo>
                    <a:lnTo>
                      <a:pt x="116" y="259"/>
                    </a:lnTo>
                    <a:lnTo>
                      <a:pt x="116" y="263"/>
                    </a:lnTo>
                    <a:lnTo>
                      <a:pt x="126" y="257"/>
                    </a:lnTo>
                    <a:lnTo>
                      <a:pt x="136" y="243"/>
                    </a:lnTo>
                    <a:lnTo>
                      <a:pt x="144" y="239"/>
                    </a:lnTo>
                    <a:lnTo>
                      <a:pt x="148" y="229"/>
                    </a:lnTo>
                    <a:lnTo>
                      <a:pt x="146" y="211"/>
                    </a:lnTo>
                    <a:lnTo>
                      <a:pt x="146" y="199"/>
                    </a:lnTo>
                    <a:lnTo>
                      <a:pt x="142" y="181"/>
                    </a:lnTo>
                    <a:lnTo>
                      <a:pt x="132" y="161"/>
                    </a:lnTo>
                    <a:lnTo>
                      <a:pt x="128" y="157"/>
                    </a:lnTo>
                    <a:lnTo>
                      <a:pt x="122" y="145"/>
                    </a:lnTo>
                    <a:lnTo>
                      <a:pt x="116" y="139"/>
                    </a:lnTo>
                    <a:lnTo>
                      <a:pt x="106" y="133"/>
                    </a:lnTo>
                    <a:lnTo>
                      <a:pt x="98" y="123"/>
                    </a:lnTo>
                    <a:lnTo>
                      <a:pt x="88" y="117"/>
                    </a:lnTo>
                    <a:lnTo>
                      <a:pt x="84" y="107"/>
                    </a:lnTo>
                    <a:lnTo>
                      <a:pt x="76" y="101"/>
                    </a:lnTo>
                    <a:lnTo>
                      <a:pt x="70" y="86"/>
                    </a:lnTo>
                    <a:lnTo>
                      <a:pt x="70" y="82"/>
                    </a:lnTo>
                    <a:lnTo>
                      <a:pt x="72" y="70"/>
                    </a:lnTo>
                    <a:lnTo>
                      <a:pt x="78" y="68"/>
                    </a:lnTo>
                    <a:lnTo>
                      <a:pt x="80" y="64"/>
                    </a:lnTo>
                    <a:lnTo>
                      <a:pt x="84" y="56"/>
                    </a:lnTo>
                    <a:lnTo>
                      <a:pt x="88" y="52"/>
                    </a:lnTo>
                    <a:lnTo>
                      <a:pt x="88" y="50"/>
                    </a:lnTo>
                    <a:lnTo>
                      <a:pt x="92" y="48"/>
                    </a:lnTo>
                    <a:lnTo>
                      <a:pt x="94" y="48"/>
                    </a:lnTo>
                    <a:lnTo>
                      <a:pt x="96" y="44"/>
                    </a:lnTo>
                    <a:lnTo>
                      <a:pt x="100" y="38"/>
                    </a:lnTo>
                    <a:lnTo>
                      <a:pt x="98" y="34"/>
                    </a:lnTo>
                    <a:lnTo>
                      <a:pt x="86"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7" name="Freeform 180"/>
              <p:cNvSpPr>
                <a:spLocks/>
              </p:cNvSpPr>
              <p:nvPr/>
            </p:nvSpPr>
            <p:spPr bwMode="auto">
              <a:xfrm>
                <a:off x="6140828" y="2251716"/>
                <a:ext cx="153098" cy="177552"/>
              </a:xfrm>
              <a:custGeom>
                <a:avLst/>
                <a:gdLst>
                  <a:gd name="T0" fmla="*/ 4 w 144"/>
                  <a:gd name="T1" fmla="*/ 32 h 167"/>
                  <a:gd name="T2" fmla="*/ 8 w 144"/>
                  <a:gd name="T3" fmla="*/ 42 h 167"/>
                  <a:gd name="T4" fmla="*/ 8 w 144"/>
                  <a:gd name="T5" fmla="*/ 52 h 167"/>
                  <a:gd name="T6" fmla="*/ 24 w 144"/>
                  <a:gd name="T7" fmla="*/ 66 h 167"/>
                  <a:gd name="T8" fmla="*/ 26 w 144"/>
                  <a:gd name="T9" fmla="*/ 81 h 167"/>
                  <a:gd name="T10" fmla="*/ 22 w 144"/>
                  <a:gd name="T11" fmla="*/ 97 h 167"/>
                  <a:gd name="T12" fmla="*/ 34 w 144"/>
                  <a:gd name="T13" fmla="*/ 87 h 167"/>
                  <a:gd name="T14" fmla="*/ 44 w 144"/>
                  <a:gd name="T15" fmla="*/ 87 h 167"/>
                  <a:gd name="T16" fmla="*/ 50 w 144"/>
                  <a:gd name="T17" fmla="*/ 91 h 167"/>
                  <a:gd name="T18" fmla="*/ 60 w 144"/>
                  <a:gd name="T19" fmla="*/ 79 h 167"/>
                  <a:gd name="T20" fmla="*/ 80 w 144"/>
                  <a:gd name="T21" fmla="*/ 89 h 167"/>
                  <a:gd name="T22" fmla="*/ 90 w 144"/>
                  <a:gd name="T23" fmla="*/ 111 h 167"/>
                  <a:gd name="T24" fmla="*/ 106 w 144"/>
                  <a:gd name="T25" fmla="*/ 127 h 167"/>
                  <a:gd name="T26" fmla="*/ 106 w 144"/>
                  <a:gd name="T27" fmla="*/ 141 h 167"/>
                  <a:gd name="T28" fmla="*/ 104 w 144"/>
                  <a:gd name="T29" fmla="*/ 161 h 167"/>
                  <a:gd name="T30" fmla="*/ 112 w 144"/>
                  <a:gd name="T31" fmla="*/ 165 h 167"/>
                  <a:gd name="T32" fmla="*/ 120 w 144"/>
                  <a:gd name="T33" fmla="*/ 167 h 167"/>
                  <a:gd name="T34" fmla="*/ 128 w 144"/>
                  <a:gd name="T35" fmla="*/ 155 h 167"/>
                  <a:gd name="T36" fmla="*/ 142 w 144"/>
                  <a:gd name="T37" fmla="*/ 151 h 167"/>
                  <a:gd name="T38" fmla="*/ 138 w 144"/>
                  <a:gd name="T39" fmla="*/ 131 h 167"/>
                  <a:gd name="T40" fmla="*/ 124 w 144"/>
                  <a:gd name="T41" fmla="*/ 117 h 167"/>
                  <a:gd name="T42" fmla="*/ 108 w 144"/>
                  <a:gd name="T43" fmla="*/ 99 h 167"/>
                  <a:gd name="T44" fmla="*/ 94 w 144"/>
                  <a:gd name="T45" fmla="*/ 83 h 167"/>
                  <a:gd name="T46" fmla="*/ 70 w 144"/>
                  <a:gd name="T47" fmla="*/ 60 h 167"/>
                  <a:gd name="T48" fmla="*/ 78 w 144"/>
                  <a:gd name="T49" fmla="*/ 52 h 167"/>
                  <a:gd name="T50" fmla="*/ 78 w 144"/>
                  <a:gd name="T51" fmla="*/ 40 h 167"/>
                  <a:gd name="T52" fmla="*/ 64 w 144"/>
                  <a:gd name="T53" fmla="*/ 28 h 167"/>
                  <a:gd name="T54" fmla="*/ 50 w 144"/>
                  <a:gd name="T55" fmla="*/ 28 h 167"/>
                  <a:gd name="T56" fmla="*/ 30 w 144"/>
                  <a:gd name="T57" fmla="*/ 0 h 167"/>
                  <a:gd name="T58" fmla="*/ 22 w 144"/>
                  <a:gd name="T59" fmla="*/ 4 h 167"/>
                  <a:gd name="T60" fmla="*/ 28 w 144"/>
                  <a:gd name="T61" fmla="*/ 20 h 167"/>
                  <a:gd name="T62" fmla="*/ 14 w 144"/>
                  <a:gd name="T63" fmla="*/ 14 h 167"/>
                  <a:gd name="T64" fmla="*/ 10 w 144"/>
                  <a:gd name="T65" fmla="*/ 2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67">
                    <a:moveTo>
                      <a:pt x="10" y="28"/>
                    </a:moveTo>
                    <a:lnTo>
                      <a:pt x="4" y="32"/>
                    </a:lnTo>
                    <a:lnTo>
                      <a:pt x="0" y="38"/>
                    </a:lnTo>
                    <a:lnTo>
                      <a:pt x="8" y="42"/>
                    </a:lnTo>
                    <a:lnTo>
                      <a:pt x="10" y="46"/>
                    </a:lnTo>
                    <a:lnTo>
                      <a:pt x="8" y="52"/>
                    </a:lnTo>
                    <a:lnTo>
                      <a:pt x="24" y="56"/>
                    </a:lnTo>
                    <a:lnTo>
                      <a:pt x="24" y="66"/>
                    </a:lnTo>
                    <a:lnTo>
                      <a:pt x="24" y="70"/>
                    </a:lnTo>
                    <a:lnTo>
                      <a:pt x="26" y="81"/>
                    </a:lnTo>
                    <a:lnTo>
                      <a:pt x="22" y="91"/>
                    </a:lnTo>
                    <a:lnTo>
                      <a:pt x="22" y="97"/>
                    </a:lnTo>
                    <a:lnTo>
                      <a:pt x="26" y="97"/>
                    </a:lnTo>
                    <a:lnTo>
                      <a:pt x="34" y="87"/>
                    </a:lnTo>
                    <a:lnTo>
                      <a:pt x="40" y="85"/>
                    </a:lnTo>
                    <a:lnTo>
                      <a:pt x="44" y="87"/>
                    </a:lnTo>
                    <a:lnTo>
                      <a:pt x="46" y="93"/>
                    </a:lnTo>
                    <a:lnTo>
                      <a:pt x="50" y="91"/>
                    </a:lnTo>
                    <a:lnTo>
                      <a:pt x="56" y="87"/>
                    </a:lnTo>
                    <a:lnTo>
                      <a:pt x="60" y="79"/>
                    </a:lnTo>
                    <a:lnTo>
                      <a:pt x="74" y="81"/>
                    </a:lnTo>
                    <a:lnTo>
                      <a:pt x="80" y="89"/>
                    </a:lnTo>
                    <a:lnTo>
                      <a:pt x="90" y="97"/>
                    </a:lnTo>
                    <a:lnTo>
                      <a:pt x="90" y="111"/>
                    </a:lnTo>
                    <a:lnTo>
                      <a:pt x="100" y="125"/>
                    </a:lnTo>
                    <a:lnTo>
                      <a:pt x="106" y="127"/>
                    </a:lnTo>
                    <a:lnTo>
                      <a:pt x="110" y="135"/>
                    </a:lnTo>
                    <a:lnTo>
                      <a:pt x="106" y="141"/>
                    </a:lnTo>
                    <a:lnTo>
                      <a:pt x="108" y="157"/>
                    </a:lnTo>
                    <a:lnTo>
                      <a:pt x="104" y="161"/>
                    </a:lnTo>
                    <a:lnTo>
                      <a:pt x="106" y="165"/>
                    </a:lnTo>
                    <a:lnTo>
                      <a:pt x="112" y="165"/>
                    </a:lnTo>
                    <a:lnTo>
                      <a:pt x="120" y="167"/>
                    </a:lnTo>
                    <a:lnTo>
                      <a:pt x="120" y="167"/>
                    </a:lnTo>
                    <a:lnTo>
                      <a:pt x="118" y="161"/>
                    </a:lnTo>
                    <a:lnTo>
                      <a:pt x="128" y="155"/>
                    </a:lnTo>
                    <a:lnTo>
                      <a:pt x="132" y="157"/>
                    </a:lnTo>
                    <a:lnTo>
                      <a:pt x="142" y="151"/>
                    </a:lnTo>
                    <a:lnTo>
                      <a:pt x="144" y="141"/>
                    </a:lnTo>
                    <a:lnTo>
                      <a:pt x="138" y="131"/>
                    </a:lnTo>
                    <a:lnTo>
                      <a:pt x="138" y="125"/>
                    </a:lnTo>
                    <a:lnTo>
                      <a:pt x="124" y="117"/>
                    </a:lnTo>
                    <a:lnTo>
                      <a:pt x="120" y="107"/>
                    </a:lnTo>
                    <a:lnTo>
                      <a:pt x="108" y="99"/>
                    </a:lnTo>
                    <a:lnTo>
                      <a:pt x="100" y="87"/>
                    </a:lnTo>
                    <a:lnTo>
                      <a:pt x="94" y="83"/>
                    </a:lnTo>
                    <a:lnTo>
                      <a:pt x="90" y="70"/>
                    </a:lnTo>
                    <a:lnTo>
                      <a:pt x="70" y="60"/>
                    </a:lnTo>
                    <a:lnTo>
                      <a:pt x="72" y="54"/>
                    </a:lnTo>
                    <a:lnTo>
                      <a:pt x="78" y="52"/>
                    </a:lnTo>
                    <a:lnTo>
                      <a:pt x="88" y="46"/>
                    </a:lnTo>
                    <a:lnTo>
                      <a:pt x="78" y="40"/>
                    </a:lnTo>
                    <a:lnTo>
                      <a:pt x="70" y="28"/>
                    </a:lnTo>
                    <a:lnTo>
                      <a:pt x="64" y="28"/>
                    </a:lnTo>
                    <a:lnTo>
                      <a:pt x="62" y="32"/>
                    </a:lnTo>
                    <a:lnTo>
                      <a:pt x="50" y="28"/>
                    </a:lnTo>
                    <a:lnTo>
                      <a:pt x="44" y="14"/>
                    </a:lnTo>
                    <a:lnTo>
                      <a:pt x="30" y="0"/>
                    </a:lnTo>
                    <a:lnTo>
                      <a:pt x="22" y="0"/>
                    </a:lnTo>
                    <a:lnTo>
                      <a:pt x="22" y="4"/>
                    </a:lnTo>
                    <a:lnTo>
                      <a:pt x="26" y="12"/>
                    </a:lnTo>
                    <a:lnTo>
                      <a:pt x="28" y="20"/>
                    </a:lnTo>
                    <a:lnTo>
                      <a:pt x="20" y="20"/>
                    </a:lnTo>
                    <a:lnTo>
                      <a:pt x="14" y="14"/>
                    </a:lnTo>
                    <a:lnTo>
                      <a:pt x="10" y="20"/>
                    </a:lnTo>
                    <a:lnTo>
                      <a:pt x="10"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8" name="Freeform 181"/>
              <p:cNvSpPr>
                <a:spLocks noEditPoints="1"/>
              </p:cNvSpPr>
              <p:nvPr/>
            </p:nvSpPr>
            <p:spPr bwMode="auto">
              <a:xfrm>
                <a:off x="6922266" y="2759916"/>
                <a:ext cx="278554" cy="205194"/>
              </a:xfrm>
              <a:custGeom>
                <a:avLst/>
                <a:gdLst>
                  <a:gd name="T0" fmla="*/ 168 w 262"/>
                  <a:gd name="T1" fmla="*/ 10 h 193"/>
                  <a:gd name="T2" fmla="*/ 126 w 262"/>
                  <a:gd name="T3" fmla="*/ 70 h 193"/>
                  <a:gd name="T4" fmla="*/ 128 w 262"/>
                  <a:gd name="T5" fmla="*/ 74 h 193"/>
                  <a:gd name="T6" fmla="*/ 186 w 262"/>
                  <a:gd name="T7" fmla="*/ 76 h 193"/>
                  <a:gd name="T8" fmla="*/ 198 w 262"/>
                  <a:gd name="T9" fmla="*/ 68 h 193"/>
                  <a:gd name="T10" fmla="*/ 204 w 262"/>
                  <a:gd name="T11" fmla="*/ 56 h 193"/>
                  <a:gd name="T12" fmla="*/ 190 w 262"/>
                  <a:gd name="T13" fmla="*/ 50 h 193"/>
                  <a:gd name="T14" fmla="*/ 186 w 262"/>
                  <a:gd name="T15" fmla="*/ 58 h 193"/>
                  <a:gd name="T16" fmla="*/ 174 w 262"/>
                  <a:gd name="T17" fmla="*/ 70 h 193"/>
                  <a:gd name="T18" fmla="*/ 164 w 262"/>
                  <a:gd name="T19" fmla="*/ 66 h 193"/>
                  <a:gd name="T20" fmla="*/ 160 w 262"/>
                  <a:gd name="T21" fmla="*/ 72 h 193"/>
                  <a:gd name="T22" fmla="*/ 134 w 262"/>
                  <a:gd name="T23" fmla="*/ 72 h 193"/>
                  <a:gd name="T24" fmla="*/ 146 w 262"/>
                  <a:gd name="T25" fmla="*/ 86 h 193"/>
                  <a:gd name="T26" fmla="*/ 166 w 262"/>
                  <a:gd name="T27" fmla="*/ 86 h 193"/>
                  <a:gd name="T28" fmla="*/ 160 w 262"/>
                  <a:gd name="T29" fmla="*/ 147 h 193"/>
                  <a:gd name="T30" fmla="*/ 178 w 262"/>
                  <a:gd name="T31" fmla="*/ 163 h 193"/>
                  <a:gd name="T32" fmla="*/ 168 w 262"/>
                  <a:gd name="T33" fmla="*/ 161 h 193"/>
                  <a:gd name="T34" fmla="*/ 178 w 262"/>
                  <a:gd name="T35" fmla="*/ 163 h 193"/>
                  <a:gd name="T36" fmla="*/ 172 w 262"/>
                  <a:gd name="T37" fmla="*/ 153 h 193"/>
                  <a:gd name="T38" fmla="*/ 198 w 262"/>
                  <a:gd name="T39" fmla="*/ 141 h 193"/>
                  <a:gd name="T40" fmla="*/ 218 w 262"/>
                  <a:gd name="T41" fmla="*/ 193 h 193"/>
                  <a:gd name="T42" fmla="*/ 210 w 262"/>
                  <a:gd name="T43" fmla="*/ 193 h 193"/>
                  <a:gd name="T44" fmla="*/ 106 w 262"/>
                  <a:gd name="T45" fmla="*/ 6 h 193"/>
                  <a:gd name="T46" fmla="*/ 110 w 262"/>
                  <a:gd name="T47" fmla="*/ 0 h 193"/>
                  <a:gd name="T48" fmla="*/ 202 w 262"/>
                  <a:gd name="T49" fmla="*/ 28 h 193"/>
                  <a:gd name="T50" fmla="*/ 176 w 262"/>
                  <a:gd name="T51" fmla="*/ 14 h 193"/>
                  <a:gd name="T52" fmla="*/ 200 w 262"/>
                  <a:gd name="T53" fmla="*/ 32 h 193"/>
                  <a:gd name="T54" fmla="*/ 214 w 262"/>
                  <a:gd name="T55" fmla="*/ 58 h 193"/>
                  <a:gd name="T56" fmla="*/ 250 w 262"/>
                  <a:gd name="T57" fmla="*/ 74 h 193"/>
                  <a:gd name="T58" fmla="*/ 242 w 262"/>
                  <a:gd name="T59" fmla="*/ 68 h 193"/>
                  <a:gd name="T60" fmla="*/ 252 w 262"/>
                  <a:gd name="T61" fmla="*/ 88 h 193"/>
                  <a:gd name="T62" fmla="*/ 262 w 262"/>
                  <a:gd name="T63" fmla="*/ 94 h 193"/>
                  <a:gd name="T64" fmla="*/ 168 w 262"/>
                  <a:gd name="T65" fmla="*/ 165 h 193"/>
                  <a:gd name="T66" fmla="*/ 152 w 262"/>
                  <a:gd name="T67" fmla="*/ 161 h 193"/>
                  <a:gd name="T68" fmla="*/ 152 w 262"/>
                  <a:gd name="T69" fmla="*/ 157 h 193"/>
                  <a:gd name="T70" fmla="*/ 146 w 262"/>
                  <a:gd name="T71" fmla="*/ 143 h 193"/>
                  <a:gd name="T72" fmla="*/ 126 w 262"/>
                  <a:gd name="T73" fmla="*/ 133 h 193"/>
                  <a:gd name="T74" fmla="*/ 112 w 262"/>
                  <a:gd name="T75" fmla="*/ 110 h 193"/>
                  <a:gd name="T76" fmla="*/ 112 w 262"/>
                  <a:gd name="T77" fmla="*/ 94 h 193"/>
                  <a:gd name="T78" fmla="*/ 108 w 262"/>
                  <a:gd name="T79" fmla="*/ 80 h 193"/>
                  <a:gd name="T80" fmla="*/ 88 w 262"/>
                  <a:gd name="T81" fmla="*/ 58 h 193"/>
                  <a:gd name="T82" fmla="*/ 70 w 262"/>
                  <a:gd name="T83" fmla="*/ 40 h 193"/>
                  <a:gd name="T84" fmla="*/ 42 w 262"/>
                  <a:gd name="T85" fmla="*/ 28 h 193"/>
                  <a:gd name="T86" fmla="*/ 8 w 262"/>
                  <a:gd name="T87" fmla="*/ 16 h 193"/>
                  <a:gd name="T88" fmla="*/ 2 w 262"/>
                  <a:gd name="T89" fmla="*/ 104 h 193"/>
                  <a:gd name="T90" fmla="*/ 12 w 262"/>
                  <a:gd name="T91" fmla="*/ 147 h 193"/>
                  <a:gd name="T92" fmla="*/ 42 w 262"/>
                  <a:gd name="T93" fmla="*/ 145 h 193"/>
                  <a:gd name="T94" fmla="*/ 28 w 262"/>
                  <a:gd name="T95" fmla="*/ 129 h 193"/>
                  <a:gd name="T96" fmla="*/ 50 w 262"/>
                  <a:gd name="T97" fmla="*/ 126 h 193"/>
                  <a:gd name="T98" fmla="*/ 56 w 262"/>
                  <a:gd name="T99" fmla="*/ 116 h 193"/>
                  <a:gd name="T100" fmla="*/ 72 w 262"/>
                  <a:gd name="T101" fmla="*/ 118 h 193"/>
                  <a:gd name="T102" fmla="*/ 96 w 262"/>
                  <a:gd name="T103" fmla="*/ 137 h 193"/>
                  <a:gd name="T104" fmla="*/ 110 w 262"/>
                  <a:gd name="T105" fmla="*/ 155 h 193"/>
                  <a:gd name="T106" fmla="*/ 150 w 262"/>
                  <a:gd name="T107" fmla="*/ 169 h 193"/>
                  <a:gd name="T108" fmla="*/ 160 w 262"/>
                  <a:gd name="T109" fmla="*/ 173 h 193"/>
                  <a:gd name="T110" fmla="*/ 162 w 262"/>
                  <a:gd name="T111" fmla="*/ 16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2" h="193">
                    <a:moveTo>
                      <a:pt x="164" y="14"/>
                    </a:moveTo>
                    <a:lnTo>
                      <a:pt x="170" y="14"/>
                    </a:lnTo>
                    <a:lnTo>
                      <a:pt x="170" y="12"/>
                    </a:lnTo>
                    <a:lnTo>
                      <a:pt x="168" y="10"/>
                    </a:lnTo>
                    <a:lnTo>
                      <a:pt x="164" y="12"/>
                    </a:lnTo>
                    <a:lnTo>
                      <a:pt x="164" y="14"/>
                    </a:lnTo>
                    <a:close/>
                    <a:moveTo>
                      <a:pt x="128" y="74"/>
                    </a:moveTo>
                    <a:lnTo>
                      <a:pt x="126" y="70"/>
                    </a:lnTo>
                    <a:lnTo>
                      <a:pt x="124" y="72"/>
                    </a:lnTo>
                    <a:lnTo>
                      <a:pt x="124" y="76"/>
                    </a:lnTo>
                    <a:lnTo>
                      <a:pt x="128" y="78"/>
                    </a:lnTo>
                    <a:lnTo>
                      <a:pt x="128" y="74"/>
                    </a:lnTo>
                    <a:close/>
                    <a:moveTo>
                      <a:pt x="170" y="86"/>
                    </a:moveTo>
                    <a:lnTo>
                      <a:pt x="180" y="82"/>
                    </a:lnTo>
                    <a:lnTo>
                      <a:pt x="182" y="78"/>
                    </a:lnTo>
                    <a:lnTo>
                      <a:pt x="186" y="76"/>
                    </a:lnTo>
                    <a:lnTo>
                      <a:pt x="186" y="74"/>
                    </a:lnTo>
                    <a:lnTo>
                      <a:pt x="194" y="74"/>
                    </a:lnTo>
                    <a:lnTo>
                      <a:pt x="198" y="70"/>
                    </a:lnTo>
                    <a:lnTo>
                      <a:pt x="198" y="68"/>
                    </a:lnTo>
                    <a:lnTo>
                      <a:pt x="196" y="64"/>
                    </a:lnTo>
                    <a:lnTo>
                      <a:pt x="196" y="62"/>
                    </a:lnTo>
                    <a:lnTo>
                      <a:pt x="202" y="60"/>
                    </a:lnTo>
                    <a:lnTo>
                      <a:pt x="204" y="56"/>
                    </a:lnTo>
                    <a:lnTo>
                      <a:pt x="204" y="50"/>
                    </a:lnTo>
                    <a:lnTo>
                      <a:pt x="198" y="46"/>
                    </a:lnTo>
                    <a:lnTo>
                      <a:pt x="196" y="50"/>
                    </a:lnTo>
                    <a:lnTo>
                      <a:pt x="190" y="50"/>
                    </a:lnTo>
                    <a:lnTo>
                      <a:pt x="188" y="52"/>
                    </a:lnTo>
                    <a:lnTo>
                      <a:pt x="192" y="58"/>
                    </a:lnTo>
                    <a:lnTo>
                      <a:pt x="190" y="60"/>
                    </a:lnTo>
                    <a:lnTo>
                      <a:pt x="186" y="58"/>
                    </a:lnTo>
                    <a:lnTo>
                      <a:pt x="182" y="58"/>
                    </a:lnTo>
                    <a:lnTo>
                      <a:pt x="182" y="62"/>
                    </a:lnTo>
                    <a:lnTo>
                      <a:pt x="178" y="70"/>
                    </a:lnTo>
                    <a:lnTo>
                      <a:pt x="174" y="70"/>
                    </a:lnTo>
                    <a:lnTo>
                      <a:pt x="172" y="72"/>
                    </a:lnTo>
                    <a:lnTo>
                      <a:pt x="164" y="72"/>
                    </a:lnTo>
                    <a:lnTo>
                      <a:pt x="164" y="68"/>
                    </a:lnTo>
                    <a:lnTo>
                      <a:pt x="164" y="66"/>
                    </a:lnTo>
                    <a:lnTo>
                      <a:pt x="162" y="64"/>
                    </a:lnTo>
                    <a:lnTo>
                      <a:pt x="162" y="66"/>
                    </a:lnTo>
                    <a:lnTo>
                      <a:pt x="162" y="70"/>
                    </a:lnTo>
                    <a:lnTo>
                      <a:pt x="160" y="72"/>
                    </a:lnTo>
                    <a:lnTo>
                      <a:pt x="154" y="72"/>
                    </a:lnTo>
                    <a:lnTo>
                      <a:pt x="148" y="72"/>
                    </a:lnTo>
                    <a:lnTo>
                      <a:pt x="138" y="70"/>
                    </a:lnTo>
                    <a:lnTo>
                      <a:pt x="134" y="72"/>
                    </a:lnTo>
                    <a:lnTo>
                      <a:pt x="136" y="76"/>
                    </a:lnTo>
                    <a:lnTo>
                      <a:pt x="144" y="80"/>
                    </a:lnTo>
                    <a:lnTo>
                      <a:pt x="144" y="84"/>
                    </a:lnTo>
                    <a:lnTo>
                      <a:pt x="146" y="86"/>
                    </a:lnTo>
                    <a:lnTo>
                      <a:pt x="152" y="82"/>
                    </a:lnTo>
                    <a:lnTo>
                      <a:pt x="156" y="86"/>
                    </a:lnTo>
                    <a:lnTo>
                      <a:pt x="160" y="86"/>
                    </a:lnTo>
                    <a:lnTo>
                      <a:pt x="166" y="86"/>
                    </a:lnTo>
                    <a:lnTo>
                      <a:pt x="170" y="86"/>
                    </a:lnTo>
                    <a:close/>
                    <a:moveTo>
                      <a:pt x="162" y="153"/>
                    </a:moveTo>
                    <a:lnTo>
                      <a:pt x="164" y="151"/>
                    </a:lnTo>
                    <a:lnTo>
                      <a:pt x="160" y="147"/>
                    </a:lnTo>
                    <a:lnTo>
                      <a:pt x="158" y="149"/>
                    </a:lnTo>
                    <a:lnTo>
                      <a:pt x="158" y="151"/>
                    </a:lnTo>
                    <a:lnTo>
                      <a:pt x="162" y="153"/>
                    </a:lnTo>
                    <a:close/>
                    <a:moveTo>
                      <a:pt x="178" y="163"/>
                    </a:moveTo>
                    <a:lnTo>
                      <a:pt x="176" y="161"/>
                    </a:lnTo>
                    <a:lnTo>
                      <a:pt x="174" y="163"/>
                    </a:lnTo>
                    <a:lnTo>
                      <a:pt x="168" y="157"/>
                    </a:lnTo>
                    <a:lnTo>
                      <a:pt x="168" y="161"/>
                    </a:lnTo>
                    <a:lnTo>
                      <a:pt x="170" y="161"/>
                    </a:lnTo>
                    <a:lnTo>
                      <a:pt x="172" y="165"/>
                    </a:lnTo>
                    <a:lnTo>
                      <a:pt x="174" y="165"/>
                    </a:lnTo>
                    <a:lnTo>
                      <a:pt x="178" y="163"/>
                    </a:lnTo>
                    <a:close/>
                    <a:moveTo>
                      <a:pt x="166" y="151"/>
                    </a:moveTo>
                    <a:lnTo>
                      <a:pt x="166" y="155"/>
                    </a:lnTo>
                    <a:lnTo>
                      <a:pt x="172" y="155"/>
                    </a:lnTo>
                    <a:lnTo>
                      <a:pt x="172" y="153"/>
                    </a:lnTo>
                    <a:lnTo>
                      <a:pt x="166" y="151"/>
                    </a:lnTo>
                    <a:close/>
                    <a:moveTo>
                      <a:pt x="206" y="145"/>
                    </a:moveTo>
                    <a:lnTo>
                      <a:pt x="206" y="143"/>
                    </a:lnTo>
                    <a:lnTo>
                      <a:pt x="198" y="141"/>
                    </a:lnTo>
                    <a:lnTo>
                      <a:pt x="198" y="143"/>
                    </a:lnTo>
                    <a:lnTo>
                      <a:pt x="206" y="147"/>
                    </a:lnTo>
                    <a:lnTo>
                      <a:pt x="206" y="145"/>
                    </a:lnTo>
                    <a:close/>
                    <a:moveTo>
                      <a:pt x="218" y="193"/>
                    </a:moveTo>
                    <a:lnTo>
                      <a:pt x="216" y="189"/>
                    </a:lnTo>
                    <a:lnTo>
                      <a:pt x="210" y="189"/>
                    </a:lnTo>
                    <a:lnTo>
                      <a:pt x="208" y="191"/>
                    </a:lnTo>
                    <a:lnTo>
                      <a:pt x="210" y="193"/>
                    </a:lnTo>
                    <a:lnTo>
                      <a:pt x="218" y="193"/>
                    </a:lnTo>
                    <a:close/>
                    <a:moveTo>
                      <a:pt x="110" y="0"/>
                    </a:moveTo>
                    <a:lnTo>
                      <a:pt x="106" y="2"/>
                    </a:lnTo>
                    <a:lnTo>
                      <a:pt x="106" y="6"/>
                    </a:lnTo>
                    <a:lnTo>
                      <a:pt x="110" y="6"/>
                    </a:lnTo>
                    <a:lnTo>
                      <a:pt x="116" y="6"/>
                    </a:lnTo>
                    <a:lnTo>
                      <a:pt x="120" y="4"/>
                    </a:lnTo>
                    <a:lnTo>
                      <a:pt x="110" y="0"/>
                    </a:lnTo>
                    <a:close/>
                    <a:moveTo>
                      <a:pt x="216" y="50"/>
                    </a:moveTo>
                    <a:lnTo>
                      <a:pt x="214" y="42"/>
                    </a:lnTo>
                    <a:lnTo>
                      <a:pt x="208" y="38"/>
                    </a:lnTo>
                    <a:lnTo>
                      <a:pt x="202" y="28"/>
                    </a:lnTo>
                    <a:lnTo>
                      <a:pt x="190" y="20"/>
                    </a:lnTo>
                    <a:lnTo>
                      <a:pt x="188" y="16"/>
                    </a:lnTo>
                    <a:lnTo>
                      <a:pt x="180" y="12"/>
                    </a:lnTo>
                    <a:lnTo>
                      <a:pt x="176" y="14"/>
                    </a:lnTo>
                    <a:lnTo>
                      <a:pt x="178" y="16"/>
                    </a:lnTo>
                    <a:lnTo>
                      <a:pt x="186" y="20"/>
                    </a:lnTo>
                    <a:lnTo>
                      <a:pt x="194" y="28"/>
                    </a:lnTo>
                    <a:lnTo>
                      <a:pt x="200" y="32"/>
                    </a:lnTo>
                    <a:lnTo>
                      <a:pt x="208" y="42"/>
                    </a:lnTo>
                    <a:lnTo>
                      <a:pt x="208" y="50"/>
                    </a:lnTo>
                    <a:lnTo>
                      <a:pt x="212" y="58"/>
                    </a:lnTo>
                    <a:lnTo>
                      <a:pt x="214" y="58"/>
                    </a:lnTo>
                    <a:lnTo>
                      <a:pt x="216" y="50"/>
                    </a:lnTo>
                    <a:close/>
                    <a:moveTo>
                      <a:pt x="254" y="84"/>
                    </a:moveTo>
                    <a:lnTo>
                      <a:pt x="254" y="80"/>
                    </a:lnTo>
                    <a:lnTo>
                      <a:pt x="250" y="74"/>
                    </a:lnTo>
                    <a:lnTo>
                      <a:pt x="246" y="70"/>
                    </a:lnTo>
                    <a:lnTo>
                      <a:pt x="246" y="62"/>
                    </a:lnTo>
                    <a:lnTo>
                      <a:pt x="242" y="62"/>
                    </a:lnTo>
                    <a:lnTo>
                      <a:pt x="242" y="68"/>
                    </a:lnTo>
                    <a:lnTo>
                      <a:pt x="244" y="72"/>
                    </a:lnTo>
                    <a:lnTo>
                      <a:pt x="244" y="78"/>
                    </a:lnTo>
                    <a:lnTo>
                      <a:pt x="244" y="82"/>
                    </a:lnTo>
                    <a:lnTo>
                      <a:pt x="252" y="88"/>
                    </a:lnTo>
                    <a:lnTo>
                      <a:pt x="250" y="92"/>
                    </a:lnTo>
                    <a:lnTo>
                      <a:pt x="254" y="96"/>
                    </a:lnTo>
                    <a:lnTo>
                      <a:pt x="258" y="96"/>
                    </a:lnTo>
                    <a:lnTo>
                      <a:pt x="262" y="94"/>
                    </a:lnTo>
                    <a:lnTo>
                      <a:pt x="262" y="90"/>
                    </a:lnTo>
                    <a:lnTo>
                      <a:pt x="254" y="84"/>
                    </a:lnTo>
                    <a:close/>
                    <a:moveTo>
                      <a:pt x="168" y="167"/>
                    </a:moveTo>
                    <a:lnTo>
                      <a:pt x="168" y="165"/>
                    </a:lnTo>
                    <a:lnTo>
                      <a:pt x="162" y="165"/>
                    </a:lnTo>
                    <a:lnTo>
                      <a:pt x="160" y="165"/>
                    </a:lnTo>
                    <a:lnTo>
                      <a:pt x="152" y="163"/>
                    </a:lnTo>
                    <a:lnTo>
                      <a:pt x="152" y="161"/>
                    </a:lnTo>
                    <a:lnTo>
                      <a:pt x="154" y="159"/>
                    </a:lnTo>
                    <a:lnTo>
                      <a:pt x="158" y="159"/>
                    </a:lnTo>
                    <a:lnTo>
                      <a:pt x="156" y="157"/>
                    </a:lnTo>
                    <a:lnTo>
                      <a:pt x="152" y="157"/>
                    </a:lnTo>
                    <a:lnTo>
                      <a:pt x="146" y="155"/>
                    </a:lnTo>
                    <a:lnTo>
                      <a:pt x="142" y="149"/>
                    </a:lnTo>
                    <a:lnTo>
                      <a:pt x="146" y="145"/>
                    </a:lnTo>
                    <a:lnTo>
                      <a:pt x="146" y="143"/>
                    </a:lnTo>
                    <a:lnTo>
                      <a:pt x="134" y="145"/>
                    </a:lnTo>
                    <a:lnTo>
                      <a:pt x="132" y="143"/>
                    </a:lnTo>
                    <a:lnTo>
                      <a:pt x="130" y="137"/>
                    </a:lnTo>
                    <a:lnTo>
                      <a:pt x="126" y="133"/>
                    </a:lnTo>
                    <a:lnTo>
                      <a:pt x="124" y="122"/>
                    </a:lnTo>
                    <a:lnTo>
                      <a:pt x="118" y="118"/>
                    </a:lnTo>
                    <a:lnTo>
                      <a:pt x="116" y="112"/>
                    </a:lnTo>
                    <a:lnTo>
                      <a:pt x="112" y="110"/>
                    </a:lnTo>
                    <a:lnTo>
                      <a:pt x="112" y="104"/>
                    </a:lnTo>
                    <a:lnTo>
                      <a:pt x="108" y="100"/>
                    </a:lnTo>
                    <a:lnTo>
                      <a:pt x="108" y="98"/>
                    </a:lnTo>
                    <a:lnTo>
                      <a:pt x="112" y="94"/>
                    </a:lnTo>
                    <a:lnTo>
                      <a:pt x="124" y="94"/>
                    </a:lnTo>
                    <a:lnTo>
                      <a:pt x="124" y="90"/>
                    </a:lnTo>
                    <a:lnTo>
                      <a:pt x="116" y="80"/>
                    </a:lnTo>
                    <a:lnTo>
                      <a:pt x="108" y="80"/>
                    </a:lnTo>
                    <a:lnTo>
                      <a:pt x="100" y="74"/>
                    </a:lnTo>
                    <a:lnTo>
                      <a:pt x="88" y="70"/>
                    </a:lnTo>
                    <a:lnTo>
                      <a:pt x="88" y="66"/>
                    </a:lnTo>
                    <a:lnTo>
                      <a:pt x="88" y="58"/>
                    </a:lnTo>
                    <a:lnTo>
                      <a:pt x="80" y="50"/>
                    </a:lnTo>
                    <a:lnTo>
                      <a:pt x="76" y="50"/>
                    </a:lnTo>
                    <a:lnTo>
                      <a:pt x="72" y="44"/>
                    </a:lnTo>
                    <a:lnTo>
                      <a:pt x="70" y="40"/>
                    </a:lnTo>
                    <a:lnTo>
                      <a:pt x="64" y="38"/>
                    </a:lnTo>
                    <a:lnTo>
                      <a:pt x="58" y="38"/>
                    </a:lnTo>
                    <a:lnTo>
                      <a:pt x="52" y="32"/>
                    </a:lnTo>
                    <a:lnTo>
                      <a:pt x="42" y="28"/>
                    </a:lnTo>
                    <a:lnTo>
                      <a:pt x="30" y="24"/>
                    </a:lnTo>
                    <a:lnTo>
                      <a:pt x="26" y="20"/>
                    </a:lnTo>
                    <a:lnTo>
                      <a:pt x="14" y="16"/>
                    </a:lnTo>
                    <a:lnTo>
                      <a:pt x="8" y="16"/>
                    </a:lnTo>
                    <a:lnTo>
                      <a:pt x="6" y="88"/>
                    </a:lnTo>
                    <a:lnTo>
                      <a:pt x="2" y="92"/>
                    </a:lnTo>
                    <a:lnTo>
                      <a:pt x="0" y="98"/>
                    </a:lnTo>
                    <a:lnTo>
                      <a:pt x="2" y="104"/>
                    </a:lnTo>
                    <a:lnTo>
                      <a:pt x="4" y="106"/>
                    </a:lnTo>
                    <a:lnTo>
                      <a:pt x="0" y="145"/>
                    </a:lnTo>
                    <a:lnTo>
                      <a:pt x="4" y="145"/>
                    </a:lnTo>
                    <a:lnTo>
                      <a:pt x="12" y="147"/>
                    </a:lnTo>
                    <a:lnTo>
                      <a:pt x="24" y="147"/>
                    </a:lnTo>
                    <a:lnTo>
                      <a:pt x="28" y="147"/>
                    </a:lnTo>
                    <a:lnTo>
                      <a:pt x="36" y="145"/>
                    </a:lnTo>
                    <a:lnTo>
                      <a:pt x="42" y="145"/>
                    </a:lnTo>
                    <a:lnTo>
                      <a:pt x="44" y="141"/>
                    </a:lnTo>
                    <a:lnTo>
                      <a:pt x="44" y="137"/>
                    </a:lnTo>
                    <a:lnTo>
                      <a:pt x="32" y="131"/>
                    </a:lnTo>
                    <a:lnTo>
                      <a:pt x="28" y="129"/>
                    </a:lnTo>
                    <a:lnTo>
                      <a:pt x="30" y="129"/>
                    </a:lnTo>
                    <a:lnTo>
                      <a:pt x="38" y="129"/>
                    </a:lnTo>
                    <a:lnTo>
                      <a:pt x="42" y="129"/>
                    </a:lnTo>
                    <a:lnTo>
                      <a:pt x="50" y="126"/>
                    </a:lnTo>
                    <a:lnTo>
                      <a:pt x="50" y="122"/>
                    </a:lnTo>
                    <a:lnTo>
                      <a:pt x="54" y="120"/>
                    </a:lnTo>
                    <a:lnTo>
                      <a:pt x="54" y="116"/>
                    </a:lnTo>
                    <a:lnTo>
                      <a:pt x="56" y="116"/>
                    </a:lnTo>
                    <a:lnTo>
                      <a:pt x="62" y="116"/>
                    </a:lnTo>
                    <a:lnTo>
                      <a:pt x="64" y="114"/>
                    </a:lnTo>
                    <a:lnTo>
                      <a:pt x="70" y="114"/>
                    </a:lnTo>
                    <a:lnTo>
                      <a:pt x="72" y="118"/>
                    </a:lnTo>
                    <a:lnTo>
                      <a:pt x="78" y="118"/>
                    </a:lnTo>
                    <a:lnTo>
                      <a:pt x="92" y="126"/>
                    </a:lnTo>
                    <a:lnTo>
                      <a:pt x="90" y="131"/>
                    </a:lnTo>
                    <a:lnTo>
                      <a:pt x="96" y="137"/>
                    </a:lnTo>
                    <a:lnTo>
                      <a:pt x="98" y="143"/>
                    </a:lnTo>
                    <a:lnTo>
                      <a:pt x="102" y="145"/>
                    </a:lnTo>
                    <a:lnTo>
                      <a:pt x="104" y="151"/>
                    </a:lnTo>
                    <a:lnTo>
                      <a:pt x="110" y="155"/>
                    </a:lnTo>
                    <a:lnTo>
                      <a:pt x="116" y="165"/>
                    </a:lnTo>
                    <a:lnTo>
                      <a:pt x="132" y="167"/>
                    </a:lnTo>
                    <a:lnTo>
                      <a:pt x="136" y="167"/>
                    </a:lnTo>
                    <a:lnTo>
                      <a:pt x="150" y="169"/>
                    </a:lnTo>
                    <a:lnTo>
                      <a:pt x="156" y="169"/>
                    </a:lnTo>
                    <a:lnTo>
                      <a:pt x="154" y="171"/>
                    </a:lnTo>
                    <a:lnTo>
                      <a:pt x="156" y="173"/>
                    </a:lnTo>
                    <a:lnTo>
                      <a:pt x="160" y="173"/>
                    </a:lnTo>
                    <a:lnTo>
                      <a:pt x="166" y="173"/>
                    </a:lnTo>
                    <a:lnTo>
                      <a:pt x="166" y="171"/>
                    </a:lnTo>
                    <a:lnTo>
                      <a:pt x="162" y="169"/>
                    </a:lnTo>
                    <a:lnTo>
                      <a:pt x="162" y="169"/>
                    </a:lnTo>
                    <a:lnTo>
                      <a:pt x="168" y="16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29" name="Freeform 182"/>
              <p:cNvSpPr>
                <a:spLocks noEditPoints="1"/>
              </p:cNvSpPr>
              <p:nvPr/>
            </p:nvSpPr>
            <p:spPr bwMode="auto">
              <a:xfrm>
                <a:off x="7209325" y="2859855"/>
                <a:ext cx="172235" cy="107382"/>
              </a:xfrm>
              <a:custGeom>
                <a:avLst/>
                <a:gdLst>
                  <a:gd name="T0" fmla="*/ 54 w 162"/>
                  <a:gd name="T1" fmla="*/ 97 h 101"/>
                  <a:gd name="T2" fmla="*/ 66 w 162"/>
                  <a:gd name="T3" fmla="*/ 99 h 101"/>
                  <a:gd name="T4" fmla="*/ 52 w 162"/>
                  <a:gd name="T5" fmla="*/ 99 h 101"/>
                  <a:gd name="T6" fmla="*/ 98 w 162"/>
                  <a:gd name="T7" fmla="*/ 83 h 101"/>
                  <a:gd name="T8" fmla="*/ 88 w 162"/>
                  <a:gd name="T9" fmla="*/ 75 h 101"/>
                  <a:gd name="T10" fmla="*/ 80 w 162"/>
                  <a:gd name="T11" fmla="*/ 71 h 101"/>
                  <a:gd name="T12" fmla="*/ 84 w 162"/>
                  <a:gd name="T13" fmla="*/ 75 h 101"/>
                  <a:gd name="T14" fmla="*/ 90 w 162"/>
                  <a:gd name="T15" fmla="*/ 83 h 101"/>
                  <a:gd name="T16" fmla="*/ 86 w 162"/>
                  <a:gd name="T17" fmla="*/ 55 h 101"/>
                  <a:gd name="T18" fmla="*/ 86 w 162"/>
                  <a:gd name="T19" fmla="*/ 65 h 101"/>
                  <a:gd name="T20" fmla="*/ 86 w 162"/>
                  <a:gd name="T21" fmla="*/ 55 h 101"/>
                  <a:gd name="T22" fmla="*/ 82 w 162"/>
                  <a:gd name="T23" fmla="*/ 49 h 101"/>
                  <a:gd name="T24" fmla="*/ 78 w 162"/>
                  <a:gd name="T25" fmla="*/ 39 h 101"/>
                  <a:gd name="T26" fmla="*/ 74 w 162"/>
                  <a:gd name="T27" fmla="*/ 35 h 101"/>
                  <a:gd name="T28" fmla="*/ 72 w 162"/>
                  <a:gd name="T29" fmla="*/ 45 h 101"/>
                  <a:gd name="T30" fmla="*/ 76 w 162"/>
                  <a:gd name="T31" fmla="*/ 55 h 101"/>
                  <a:gd name="T32" fmla="*/ 68 w 162"/>
                  <a:gd name="T33" fmla="*/ 65 h 101"/>
                  <a:gd name="T34" fmla="*/ 74 w 162"/>
                  <a:gd name="T35" fmla="*/ 65 h 101"/>
                  <a:gd name="T36" fmla="*/ 64 w 162"/>
                  <a:gd name="T37" fmla="*/ 57 h 101"/>
                  <a:gd name="T38" fmla="*/ 58 w 162"/>
                  <a:gd name="T39" fmla="*/ 57 h 101"/>
                  <a:gd name="T40" fmla="*/ 52 w 162"/>
                  <a:gd name="T41" fmla="*/ 59 h 101"/>
                  <a:gd name="T42" fmla="*/ 68 w 162"/>
                  <a:gd name="T43" fmla="*/ 65 h 101"/>
                  <a:gd name="T44" fmla="*/ 18 w 162"/>
                  <a:gd name="T45" fmla="*/ 30 h 101"/>
                  <a:gd name="T46" fmla="*/ 16 w 162"/>
                  <a:gd name="T47" fmla="*/ 28 h 101"/>
                  <a:gd name="T48" fmla="*/ 14 w 162"/>
                  <a:gd name="T49" fmla="*/ 32 h 101"/>
                  <a:gd name="T50" fmla="*/ 20 w 162"/>
                  <a:gd name="T51" fmla="*/ 39 h 101"/>
                  <a:gd name="T52" fmla="*/ 22 w 162"/>
                  <a:gd name="T53" fmla="*/ 37 h 101"/>
                  <a:gd name="T54" fmla="*/ 14 w 162"/>
                  <a:gd name="T55" fmla="*/ 37 h 101"/>
                  <a:gd name="T56" fmla="*/ 12 w 162"/>
                  <a:gd name="T57" fmla="*/ 41 h 101"/>
                  <a:gd name="T58" fmla="*/ 14 w 162"/>
                  <a:gd name="T59" fmla="*/ 39 h 101"/>
                  <a:gd name="T60" fmla="*/ 4 w 162"/>
                  <a:gd name="T61" fmla="*/ 22 h 101"/>
                  <a:gd name="T62" fmla="*/ 0 w 162"/>
                  <a:gd name="T63" fmla="*/ 24 h 101"/>
                  <a:gd name="T64" fmla="*/ 4 w 162"/>
                  <a:gd name="T65" fmla="*/ 24 h 101"/>
                  <a:gd name="T66" fmla="*/ 0 w 162"/>
                  <a:gd name="T67" fmla="*/ 28 h 101"/>
                  <a:gd name="T68" fmla="*/ 2 w 162"/>
                  <a:gd name="T69" fmla="*/ 32 h 101"/>
                  <a:gd name="T70" fmla="*/ 58 w 162"/>
                  <a:gd name="T71" fmla="*/ 39 h 101"/>
                  <a:gd name="T72" fmla="*/ 54 w 162"/>
                  <a:gd name="T73" fmla="*/ 30 h 101"/>
                  <a:gd name="T74" fmla="*/ 38 w 162"/>
                  <a:gd name="T75" fmla="*/ 20 h 101"/>
                  <a:gd name="T76" fmla="*/ 32 w 162"/>
                  <a:gd name="T77" fmla="*/ 22 h 101"/>
                  <a:gd name="T78" fmla="*/ 46 w 162"/>
                  <a:gd name="T79" fmla="*/ 30 h 101"/>
                  <a:gd name="T80" fmla="*/ 58 w 162"/>
                  <a:gd name="T81" fmla="*/ 39 h 101"/>
                  <a:gd name="T82" fmla="*/ 18 w 162"/>
                  <a:gd name="T83" fmla="*/ 14 h 101"/>
                  <a:gd name="T84" fmla="*/ 14 w 162"/>
                  <a:gd name="T85" fmla="*/ 6 h 101"/>
                  <a:gd name="T86" fmla="*/ 2 w 162"/>
                  <a:gd name="T87" fmla="*/ 0 h 101"/>
                  <a:gd name="T88" fmla="*/ 10 w 162"/>
                  <a:gd name="T89" fmla="*/ 14 h 101"/>
                  <a:gd name="T90" fmla="*/ 162 w 162"/>
                  <a:gd name="T91" fmla="*/ 81 h 101"/>
                  <a:gd name="T92" fmla="*/ 158 w 162"/>
                  <a:gd name="T93" fmla="*/ 85 h 101"/>
                  <a:gd name="T94" fmla="*/ 162 w 162"/>
                  <a:gd name="T95" fmla="*/ 8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2" h="101">
                    <a:moveTo>
                      <a:pt x="52" y="99"/>
                    </a:moveTo>
                    <a:lnTo>
                      <a:pt x="54" y="97"/>
                    </a:lnTo>
                    <a:lnTo>
                      <a:pt x="60" y="97"/>
                    </a:lnTo>
                    <a:lnTo>
                      <a:pt x="66" y="99"/>
                    </a:lnTo>
                    <a:lnTo>
                      <a:pt x="64" y="101"/>
                    </a:lnTo>
                    <a:lnTo>
                      <a:pt x="52" y="99"/>
                    </a:lnTo>
                    <a:close/>
                    <a:moveTo>
                      <a:pt x="100" y="85"/>
                    </a:moveTo>
                    <a:lnTo>
                      <a:pt x="98" y="83"/>
                    </a:lnTo>
                    <a:lnTo>
                      <a:pt x="94" y="77"/>
                    </a:lnTo>
                    <a:lnTo>
                      <a:pt x="88" y="75"/>
                    </a:lnTo>
                    <a:lnTo>
                      <a:pt x="84" y="73"/>
                    </a:lnTo>
                    <a:lnTo>
                      <a:pt x="80" y="71"/>
                    </a:lnTo>
                    <a:lnTo>
                      <a:pt x="80" y="75"/>
                    </a:lnTo>
                    <a:lnTo>
                      <a:pt x="84" y="75"/>
                    </a:lnTo>
                    <a:lnTo>
                      <a:pt x="86" y="81"/>
                    </a:lnTo>
                    <a:lnTo>
                      <a:pt x="90" y="83"/>
                    </a:lnTo>
                    <a:lnTo>
                      <a:pt x="100" y="85"/>
                    </a:lnTo>
                    <a:close/>
                    <a:moveTo>
                      <a:pt x="86" y="55"/>
                    </a:moveTo>
                    <a:lnTo>
                      <a:pt x="84" y="61"/>
                    </a:lnTo>
                    <a:lnTo>
                      <a:pt x="86" y="65"/>
                    </a:lnTo>
                    <a:lnTo>
                      <a:pt x="88" y="63"/>
                    </a:lnTo>
                    <a:lnTo>
                      <a:pt x="86" y="55"/>
                    </a:lnTo>
                    <a:close/>
                    <a:moveTo>
                      <a:pt x="80" y="55"/>
                    </a:moveTo>
                    <a:lnTo>
                      <a:pt x="82" y="49"/>
                    </a:lnTo>
                    <a:lnTo>
                      <a:pt x="78" y="45"/>
                    </a:lnTo>
                    <a:lnTo>
                      <a:pt x="78" y="39"/>
                    </a:lnTo>
                    <a:lnTo>
                      <a:pt x="76" y="35"/>
                    </a:lnTo>
                    <a:lnTo>
                      <a:pt x="74" y="35"/>
                    </a:lnTo>
                    <a:lnTo>
                      <a:pt x="74" y="41"/>
                    </a:lnTo>
                    <a:lnTo>
                      <a:pt x="72" y="45"/>
                    </a:lnTo>
                    <a:lnTo>
                      <a:pt x="74" y="51"/>
                    </a:lnTo>
                    <a:lnTo>
                      <a:pt x="76" y="55"/>
                    </a:lnTo>
                    <a:lnTo>
                      <a:pt x="80" y="55"/>
                    </a:lnTo>
                    <a:close/>
                    <a:moveTo>
                      <a:pt x="68" y="65"/>
                    </a:moveTo>
                    <a:lnTo>
                      <a:pt x="72" y="67"/>
                    </a:lnTo>
                    <a:lnTo>
                      <a:pt x="74" y="65"/>
                    </a:lnTo>
                    <a:lnTo>
                      <a:pt x="68" y="59"/>
                    </a:lnTo>
                    <a:lnTo>
                      <a:pt x="64" y="57"/>
                    </a:lnTo>
                    <a:lnTo>
                      <a:pt x="58" y="57"/>
                    </a:lnTo>
                    <a:lnTo>
                      <a:pt x="58" y="57"/>
                    </a:lnTo>
                    <a:lnTo>
                      <a:pt x="54" y="55"/>
                    </a:lnTo>
                    <a:lnTo>
                      <a:pt x="52" y="59"/>
                    </a:lnTo>
                    <a:lnTo>
                      <a:pt x="54" y="63"/>
                    </a:lnTo>
                    <a:lnTo>
                      <a:pt x="68" y="65"/>
                    </a:lnTo>
                    <a:close/>
                    <a:moveTo>
                      <a:pt x="22" y="37"/>
                    </a:moveTo>
                    <a:lnTo>
                      <a:pt x="18" y="30"/>
                    </a:lnTo>
                    <a:lnTo>
                      <a:pt x="18" y="28"/>
                    </a:lnTo>
                    <a:lnTo>
                      <a:pt x="16" y="28"/>
                    </a:lnTo>
                    <a:lnTo>
                      <a:pt x="14" y="30"/>
                    </a:lnTo>
                    <a:lnTo>
                      <a:pt x="14" y="32"/>
                    </a:lnTo>
                    <a:lnTo>
                      <a:pt x="18" y="32"/>
                    </a:lnTo>
                    <a:lnTo>
                      <a:pt x="20" y="39"/>
                    </a:lnTo>
                    <a:lnTo>
                      <a:pt x="22" y="39"/>
                    </a:lnTo>
                    <a:lnTo>
                      <a:pt x="22" y="37"/>
                    </a:lnTo>
                    <a:close/>
                    <a:moveTo>
                      <a:pt x="14" y="39"/>
                    </a:moveTo>
                    <a:lnTo>
                      <a:pt x="14" y="37"/>
                    </a:lnTo>
                    <a:lnTo>
                      <a:pt x="10" y="39"/>
                    </a:lnTo>
                    <a:lnTo>
                      <a:pt x="12" y="41"/>
                    </a:lnTo>
                    <a:lnTo>
                      <a:pt x="14" y="43"/>
                    </a:lnTo>
                    <a:lnTo>
                      <a:pt x="14" y="39"/>
                    </a:lnTo>
                    <a:close/>
                    <a:moveTo>
                      <a:pt x="4" y="24"/>
                    </a:moveTo>
                    <a:lnTo>
                      <a:pt x="4" y="22"/>
                    </a:lnTo>
                    <a:lnTo>
                      <a:pt x="2" y="20"/>
                    </a:lnTo>
                    <a:lnTo>
                      <a:pt x="0" y="24"/>
                    </a:lnTo>
                    <a:lnTo>
                      <a:pt x="2" y="26"/>
                    </a:lnTo>
                    <a:lnTo>
                      <a:pt x="4" y="24"/>
                    </a:lnTo>
                    <a:close/>
                    <a:moveTo>
                      <a:pt x="2" y="28"/>
                    </a:moveTo>
                    <a:lnTo>
                      <a:pt x="0" y="28"/>
                    </a:lnTo>
                    <a:lnTo>
                      <a:pt x="0" y="30"/>
                    </a:lnTo>
                    <a:lnTo>
                      <a:pt x="2" y="32"/>
                    </a:lnTo>
                    <a:lnTo>
                      <a:pt x="2" y="28"/>
                    </a:lnTo>
                    <a:close/>
                    <a:moveTo>
                      <a:pt x="58" y="39"/>
                    </a:moveTo>
                    <a:lnTo>
                      <a:pt x="58" y="37"/>
                    </a:lnTo>
                    <a:lnTo>
                      <a:pt x="54" y="30"/>
                    </a:lnTo>
                    <a:lnTo>
                      <a:pt x="44" y="26"/>
                    </a:lnTo>
                    <a:lnTo>
                      <a:pt x="38" y="20"/>
                    </a:lnTo>
                    <a:lnTo>
                      <a:pt x="34" y="20"/>
                    </a:lnTo>
                    <a:lnTo>
                      <a:pt x="32" y="22"/>
                    </a:lnTo>
                    <a:lnTo>
                      <a:pt x="38" y="28"/>
                    </a:lnTo>
                    <a:lnTo>
                      <a:pt x="46" y="30"/>
                    </a:lnTo>
                    <a:lnTo>
                      <a:pt x="52" y="37"/>
                    </a:lnTo>
                    <a:lnTo>
                      <a:pt x="58" y="39"/>
                    </a:lnTo>
                    <a:close/>
                    <a:moveTo>
                      <a:pt x="18" y="16"/>
                    </a:moveTo>
                    <a:lnTo>
                      <a:pt x="18" y="14"/>
                    </a:lnTo>
                    <a:lnTo>
                      <a:pt x="16" y="12"/>
                    </a:lnTo>
                    <a:lnTo>
                      <a:pt x="14" y="6"/>
                    </a:lnTo>
                    <a:lnTo>
                      <a:pt x="6" y="0"/>
                    </a:lnTo>
                    <a:lnTo>
                      <a:pt x="2" y="0"/>
                    </a:lnTo>
                    <a:lnTo>
                      <a:pt x="8" y="10"/>
                    </a:lnTo>
                    <a:lnTo>
                      <a:pt x="10" y="14"/>
                    </a:lnTo>
                    <a:lnTo>
                      <a:pt x="18" y="16"/>
                    </a:lnTo>
                    <a:close/>
                    <a:moveTo>
                      <a:pt x="162" y="81"/>
                    </a:moveTo>
                    <a:lnTo>
                      <a:pt x="158" y="83"/>
                    </a:lnTo>
                    <a:lnTo>
                      <a:pt x="158" y="85"/>
                    </a:lnTo>
                    <a:lnTo>
                      <a:pt x="162" y="83"/>
                    </a:lnTo>
                    <a:lnTo>
                      <a:pt x="162" y="8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0" name="Freeform 183"/>
              <p:cNvSpPr>
                <a:spLocks noEditPoints="1"/>
              </p:cNvSpPr>
              <p:nvPr/>
            </p:nvSpPr>
            <p:spPr bwMode="auto">
              <a:xfrm>
                <a:off x="7373054" y="3007637"/>
                <a:ext cx="36148" cy="127582"/>
              </a:xfrm>
              <a:custGeom>
                <a:avLst/>
                <a:gdLst>
                  <a:gd name="T0" fmla="*/ 8 w 34"/>
                  <a:gd name="T1" fmla="*/ 40 h 120"/>
                  <a:gd name="T2" fmla="*/ 0 w 34"/>
                  <a:gd name="T3" fmla="*/ 42 h 120"/>
                  <a:gd name="T4" fmla="*/ 2 w 34"/>
                  <a:gd name="T5" fmla="*/ 28 h 120"/>
                  <a:gd name="T6" fmla="*/ 4 w 34"/>
                  <a:gd name="T7" fmla="*/ 20 h 120"/>
                  <a:gd name="T8" fmla="*/ 8 w 34"/>
                  <a:gd name="T9" fmla="*/ 26 h 120"/>
                  <a:gd name="T10" fmla="*/ 12 w 34"/>
                  <a:gd name="T11" fmla="*/ 24 h 120"/>
                  <a:gd name="T12" fmla="*/ 12 w 34"/>
                  <a:gd name="T13" fmla="*/ 40 h 120"/>
                  <a:gd name="T14" fmla="*/ 30 w 34"/>
                  <a:gd name="T15" fmla="*/ 18 h 120"/>
                  <a:gd name="T16" fmla="*/ 28 w 34"/>
                  <a:gd name="T17" fmla="*/ 28 h 120"/>
                  <a:gd name="T18" fmla="*/ 20 w 34"/>
                  <a:gd name="T19" fmla="*/ 14 h 120"/>
                  <a:gd name="T20" fmla="*/ 22 w 34"/>
                  <a:gd name="T21" fmla="*/ 12 h 120"/>
                  <a:gd name="T22" fmla="*/ 18 w 34"/>
                  <a:gd name="T23" fmla="*/ 14 h 120"/>
                  <a:gd name="T24" fmla="*/ 24 w 34"/>
                  <a:gd name="T25" fmla="*/ 4 h 120"/>
                  <a:gd name="T26" fmla="*/ 22 w 34"/>
                  <a:gd name="T27" fmla="*/ 0 h 120"/>
                  <a:gd name="T28" fmla="*/ 22 w 34"/>
                  <a:gd name="T29" fmla="*/ 6 h 120"/>
                  <a:gd name="T30" fmla="*/ 18 w 34"/>
                  <a:gd name="T31" fmla="*/ 56 h 120"/>
                  <a:gd name="T32" fmla="*/ 10 w 34"/>
                  <a:gd name="T33" fmla="*/ 44 h 120"/>
                  <a:gd name="T34" fmla="*/ 8 w 34"/>
                  <a:gd name="T35" fmla="*/ 50 h 120"/>
                  <a:gd name="T36" fmla="*/ 12 w 34"/>
                  <a:gd name="T37" fmla="*/ 56 h 120"/>
                  <a:gd name="T38" fmla="*/ 18 w 34"/>
                  <a:gd name="T39" fmla="*/ 56 h 120"/>
                  <a:gd name="T40" fmla="*/ 28 w 34"/>
                  <a:gd name="T41" fmla="*/ 36 h 120"/>
                  <a:gd name="T42" fmla="*/ 28 w 34"/>
                  <a:gd name="T43" fmla="*/ 50 h 120"/>
                  <a:gd name="T44" fmla="*/ 26 w 34"/>
                  <a:gd name="T45" fmla="*/ 54 h 120"/>
                  <a:gd name="T46" fmla="*/ 22 w 34"/>
                  <a:gd name="T47" fmla="*/ 52 h 120"/>
                  <a:gd name="T48" fmla="*/ 26 w 34"/>
                  <a:gd name="T49" fmla="*/ 54 h 120"/>
                  <a:gd name="T50" fmla="*/ 26 w 34"/>
                  <a:gd name="T51" fmla="*/ 82 h 120"/>
                  <a:gd name="T52" fmla="*/ 20 w 34"/>
                  <a:gd name="T53" fmla="*/ 80 h 120"/>
                  <a:gd name="T54" fmla="*/ 20 w 34"/>
                  <a:gd name="T55" fmla="*/ 84 h 120"/>
                  <a:gd name="T56" fmla="*/ 34 w 34"/>
                  <a:gd name="T57" fmla="*/ 104 h 120"/>
                  <a:gd name="T58" fmla="*/ 30 w 34"/>
                  <a:gd name="T59" fmla="*/ 98 h 120"/>
                  <a:gd name="T60" fmla="*/ 28 w 34"/>
                  <a:gd name="T61" fmla="*/ 102 h 120"/>
                  <a:gd name="T62" fmla="*/ 32 w 34"/>
                  <a:gd name="T63" fmla="*/ 114 h 120"/>
                  <a:gd name="T64" fmla="*/ 28 w 34"/>
                  <a:gd name="T65" fmla="*/ 116 h 120"/>
                  <a:gd name="T66" fmla="*/ 32 w 34"/>
                  <a:gd name="T6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120">
                    <a:moveTo>
                      <a:pt x="12" y="40"/>
                    </a:moveTo>
                    <a:lnTo>
                      <a:pt x="8" y="40"/>
                    </a:lnTo>
                    <a:lnTo>
                      <a:pt x="6" y="40"/>
                    </a:lnTo>
                    <a:lnTo>
                      <a:pt x="0" y="42"/>
                    </a:lnTo>
                    <a:lnTo>
                      <a:pt x="0" y="36"/>
                    </a:lnTo>
                    <a:lnTo>
                      <a:pt x="2" y="28"/>
                    </a:lnTo>
                    <a:lnTo>
                      <a:pt x="2" y="20"/>
                    </a:lnTo>
                    <a:lnTo>
                      <a:pt x="4" y="20"/>
                    </a:lnTo>
                    <a:lnTo>
                      <a:pt x="6" y="26"/>
                    </a:lnTo>
                    <a:lnTo>
                      <a:pt x="8" y="26"/>
                    </a:lnTo>
                    <a:lnTo>
                      <a:pt x="10" y="22"/>
                    </a:lnTo>
                    <a:lnTo>
                      <a:pt x="12" y="24"/>
                    </a:lnTo>
                    <a:lnTo>
                      <a:pt x="12" y="32"/>
                    </a:lnTo>
                    <a:lnTo>
                      <a:pt x="12" y="40"/>
                    </a:lnTo>
                    <a:close/>
                    <a:moveTo>
                      <a:pt x="30" y="26"/>
                    </a:moveTo>
                    <a:lnTo>
                      <a:pt x="30" y="18"/>
                    </a:lnTo>
                    <a:lnTo>
                      <a:pt x="28" y="18"/>
                    </a:lnTo>
                    <a:lnTo>
                      <a:pt x="28" y="28"/>
                    </a:lnTo>
                    <a:lnTo>
                      <a:pt x="30" y="26"/>
                    </a:lnTo>
                    <a:close/>
                    <a:moveTo>
                      <a:pt x="20" y="14"/>
                    </a:moveTo>
                    <a:lnTo>
                      <a:pt x="22" y="14"/>
                    </a:lnTo>
                    <a:lnTo>
                      <a:pt x="22" y="12"/>
                    </a:lnTo>
                    <a:lnTo>
                      <a:pt x="20" y="10"/>
                    </a:lnTo>
                    <a:lnTo>
                      <a:pt x="18" y="14"/>
                    </a:lnTo>
                    <a:lnTo>
                      <a:pt x="20" y="14"/>
                    </a:lnTo>
                    <a:close/>
                    <a:moveTo>
                      <a:pt x="24" y="4"/>
                    </a:moveTo>
                    <a:lnTo>
                      <a:pt x="26" y="2"/>
                    </a:lnTo>
                    <a:lnTo>
                      <a:pt x="22" y="0"/>
                    </a:lnTo>
                    <a:lnTo>
                      <a:pt x="20" y="2"/>
                    </a:lnTo>
                    <a:lnTo>
                      <a:pt x="22" y="6"/>
                    </a:lnTo>
                    <a:lnTo>
                      <a:pt x="24" y="4"/>
                    </a:lnTo>
                    <a:close/>
                    <a:moveTo>
                      <a:pt x="18" y="56"/>
                    </a:moveTo>
                    <a:lnTo>
                      <a:pt x="12" y="46"/>
                    </a:lnTo>
                    <a:lnTo>
                      <a:pt x="10" y="44"/>
                    </a:lnTo>
                    <a:lnTo>
                      <a:pt x="8" y="46"/>
                    </a:lnTo>
                    <a:lnTo>
                      <a:pt x="8" y="50"/>
                    </a:lnTo>
                    <a:lnTo>
                      <a:pt x="12" y="50"/>
                    </a:lnTo>
                    <a:lnTo>
                      <a:pt x="12" y="56"/>
                    </a:lnTo>
                    <a:lnTo>
                      <a:pt x="12" y="58"/>
                    </a:lnTo>
                    <a:lnTo>
                      <a:pt x="18" y="56"/>
                    </a:lnTo>
                    <a:close/>
                    <a:moveTo>
                      <a:pt x="30" y="36"/>
                    </a:moveTo>
                    <a:lnTo>
                      <a:pt x="28" y="36"/>
                    </a:lnTo>
                    <a:lnTo>
                      <a:pt x="26" y="46"/>
                    </a:lnTo>
                    <a:lnTo>
                      <a:pt x="28" y="50"/>
                    </a:lnTo>
                    <a:lnTo>
                      <a:pt x="30" y="36"/>
                    </a:lnTo>
                    <a:close/>
                    <a:moveTo>
                      <a:pt x="26" y="54"/>
                    </a:moveTo>
                    <a:lnTo>
                      <a:pt x="24" y="52"/>
                    </a:lnTo>
                    <a:lnTo>
                      <a:pt x="22" y="52"/>
                    </a:lnTo>
                    <a:lnTo>
                      <a:pt x="22" y="54"/>
                    </a:lnTo>
                    <a:lnTo>
                      <a:pt x="26" y="54"/>
                    </a:lnTo>
                    <a:close/>
                    <a:moveTo>
                      <a:pt x="26" y="84"/>
                    </a:moveTo>
                    <a:lnTo>
                      <a:pt x="26" y="82"/>
                    </a:lnTo>
                    <a:lnTo>
                      <a:pt x="26" y="80"/>
                    </a:lnTo>
                    <a:lnTo>
                      <a:pt x="20" y="80"/>
                    </a:lnTo>
                    <a:lnTo>
                      <a:pt x="18" y="82"/>
                    </a:lnTo>
                    <a:lnTo>
                      <a:pt x="20" y="84"/>
                    </a:lnTo>
                    <a:lnTo>
                      <a:pt x="26" y="84"/>
                    </a:lnTo>
                    <a:close/>
                    <a:moveTo>
                      <a:pt x="34" y="104"/>
                    </a:moveTo>
                    <a:lnTo>
                      <a:pt x="34" y="100"/>
                    </a:lnTo>
                    <a:lnTo>
                      <a:pt x="30" y="98"/>
                    </a:lnTo>
                    <a:lnTo>
                      <a:pt x="28" y="100"/>
                    </a:lnTo>
                    <a:lnTo>
                      <a:pt x="28" y="102"/>
                    </a:lnTo>
                    <a:lnTo>
                      <a:pt x="34" y="104"/>
                    </a:lnTo>
                    <a:close/>
                    <a:moveTo>
                      <a:pt x="32" y="114"/>
                    </a:moveTo>
                    <a:lnTo>
                      <a:pt x="28" y="114"/>
                    </a:lnTo>
                    <a:lnTo>
                      <a:pt x="28" y="116"/>
                    </a:lnTo>
                    <a:lnTo>
                      <a:pt x="28" y="120"/>
                    </a:lnTo>
                    <a:lnTo>
                      <a:pt x="32" y="120"/>
                    </a:lnTo>
                    <a:lnTo>
                      <a:pt x="32" y="1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1" name="Freeform 184"/>
              <p:cNvSpPr>
                <a:spLocks noEditPoints="1"/>
              </p:cNvSpPr>
              <p:nvPr/>
            </p:nvSpPr>
            <p:spPr bwMode="auto">
              <a:xfrm>
                <a:off x="7300759" y="3141598"/>
                <a:ext cx="72296" cy="52096"/>
              </a:xfrm>
              <a:custGeom>
                <a:avLst/>
                <a:gdLst>
                  <a:gd name="T0" fmla="*/ 64 w 68"/>
                  <a:gd name="T1" fmla="*/ 33 h 49"/>
                  <a:gd name="T2" fmla="*/ 62 w 68"/>
                  <a:gd name="T3" fmla="*/ 30 h 49"/>
                  <a:gd name="T4" fmla="*/ 64 w 68"/>
                  <a:gd name="T5" fmla="*/ 26 h 49"/>
                  <a:gd name="T6" fmla="*/ 68 w 68"/>
                  <a:gd name="T7" fmla="*/ 28 h 49"/>
                  <a:gd name="T8" fmla="*/ 68 w 68"/>
                  <a:gd name="T9" fmla="*/ 30 h 49"/>
                  <a:gd name="T10" fmla="*/ 64 w 68"/>
                  <a:gd name="T11" fmla="*/ 33 h 49"/>
                  <a:gd name="T12" fmla="*/ 56 w 68"/>
                  <a:gd name="T13" fmla="*/ 24 h 49"/>
                  <a:gd name="T14" fmla="*/ 58 w 68"/>
                  <a:gd name="T15" fmla="*/ 22 h 49"/>
                  <a:gd name="T16" fmla="*/ 58 w 68"/>
                  <a:gd name="T17" fmla="*/ 18 h 49"/>
                  <a:gd name="T18" fmla="*/ 56 w 68"/>
                  <a:gd name="T19" fmla="*/ 12 h 49"/>
                  <a:gd name="T20" fmla="*/ 52 w 68"/>
                  <a:gd name="T21" fmla="*/ 14 h 49"/>
                  <a:gd name="T22" fmla="*/ 54 w 68"/>
                  <a:gd name="T23" fmla="*/ 16 h 49"/>
                  <a:gd name="T24" fmla="*/ 52 w 68"/>
                  <a:gd name="T25" fmla="*/ 20 h 49"/>
                  <a:gd name="T26" fmla="*/ 52 w 68"/>
                  <a:gd name="T27" fmla="*/ 22 h 49"/>
                  <a:gd name="T28" fmla="*/ 56 w 68"/>
                  <a:gd name="T29" fmla="*/ 24 h 49"/>
                  <a:gd name="T30" fmla="*/ 46 w 68"/>
                  <a:gd name="T31" fmla="*/ 47 h 49"/>
                  <a:gd name="T32" fmla="*/ 46 w 68"/>
                  <a:gd name="T33" fmla="*/ 45 h 49"/>
                  <a:gd name="T34" fmla="*/ 40 w 68"/>
                  <a:gd name="T35" fmla="*/ 35 h 49"/>
                  <a:gd name="T36" fmla="*/ 34 w 68"/>
                  <a:gd name="T37" fmla="*/ 28 h 49"/>
                  <a:gd name="T38" fmla="*/ 30 w 68"/>
                  <a:gd name="T39" fmla="*/ 24 h 49"/>
                  <a:gd name="T40" fmla="*/ 24 w 68"/>
                  <a:gd name="T41" fmla="*/ 16 h 49"/>
                  <a:gd name="T42" fmla="*/ 18 w 68"/>
                  <a:gd name="T43" fmla="*/ 12 h 49"/>
                  <a:gd name="T44" fmla="*/ 12 w 68"/>
                  <a:gd name="T45" fmla="*/ 6 h 49"/>
                  <a:gd name="T46" fmla="*/ 6 w 68"/>
                  <a:gd name="T47" fmla="*/ 2 h 49"/>
                  <a:gd name="T48" fmla="*/ 2 w 68"/>
                  <a:gd name="T49" fmla="*/ 0 h 49"/>
                  <a:gd name="T50" fmla="*/ 0 w 68"/>
                  <a:gd name="T51" fmla="*/ 0 h 49"/>
                  <a:gd name="T52" fmla="*/ 2 w 68"/>
                  <a:gd name="T53" fmla="*/ 4 h 49"/>
                  <a:gd name="T54" fmla="*/ 4 w 68"/>
                  <a:gd name="T55" fmla="*/ 10 h 49"/>
                  <a:gd name="T56" fmla="*/ 8 w 68"/>
                  <a:gd name="T57" fmla="*/ 16 h 49"/>
                  <a:gd name="T58" fmla="*/ 12 w 68"/>
                  <a:gd name="T59" fmla="*/ 24 h 49"/>
                  <a:gd name="T60" fmla="*/ 18 w 68"/>
                  <a:gd name="T61" fmla="*/ 26 h 49"/>
                  <a:gd name="T62" fmla="*/ 22 w 68"/>
                  <a:gd name="T63" fmla="*/ 33 h 49"/>
                  <a:gd name="T64" fmla="*/ 30 w 68"/>
                  <a:gd name="T65" fmla="*/ 37 h 49"/>
                  <a:gd name="T66" fmla="*/ 32 w 68"/>
                  <a:gd name="T67" fmla="*/ 39 h 49"/>
                  <a:gd name="T68" fmla="*/ 36 w 68"/>
                  <a:gd name="T69" fmla="*/ 45 h 49"/>
                  <a:gd name="T70" fmla="*/ 38 w 68"/>
                  <a:gd name="T71" fmla="*/ 45 h 49"/>
                  <a:gd name="T72" fmla="*/ 40 w 68"/>
                  <a:gd name="T73" fmla="*/ 49 h 49"/>
                  <a:gd name="T74" fmla="*/ 46 w 68"/>
                  <a:gd name="T75"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49">
                    <a:moveTo>
                      <a:pt x="64" y="33"/>
                    </a:moveTo>
                    <a:lnTo>
                      <a:pt x="62" y="30"/>
                    </a:lnTo>
                    <a:lnTo>
                      <a:pt x="64" y="26"/>
                    </a:lnTo>
                    <a:lnTo>
                      <a:pt x="68" y="28"/>
                    </a:lnTo>
                    <a:lnTo>
                      <a:pt x="68" y="30"/>
                    </a:lnTo>
                    <a:lnTo>
                      <a:pt x="64" y="33"/>
                    </a:lnTo>
                    <a:close/>
                    <a:moveTo>
                      <a:pt x="56" y="24"/>
                    </a:moveTo>
                    <a:lnTo>
                      <a:pt x="58" y="22"/>
                    </a:lnTo>
                    <a:lnTo>
                      <a:pt x="58" y="18"/>
                    </a:lnTo>
                    <a:lnTo>
                      <a:pt x="56" y="12"/>
                    </a:lnTo>
                    <a:lnTo>
                      <a:pt x="52" y="14"/>
                    </a:lnTo>
                    <a:lnTo>
                      <a:pt x="54" y="16"/>
                    </a:lnTo>
                    <a:lnTo>
                      <a:pt x="52" y="20"/>
                    </a:lnTo>
                    <a:lnTo>
                      <a:pt x="52" y="22"/>
                    </a:lnTo>
                    <a:lnTo>
                      <a:pt x="56" y="24"/>
                    </a:lnTo>
                    <a:close/>
                    <a:moveTo>
                      <a:pt x="46" y="47"/>
                    </a:moveTo>
                    <a:lnTo>
                      <a:pt x="46" y="45"/>
                    </a:lnTo>
                    <a:lnTo>
                      <a:pt x="40" y="35"/>
                    </a:lnTo>
                    <a:lnTo>
                      <a:pt x="34" y="28"/>
                    </a:lnTo>
                    <a:lnTo>
                      <a:pt x="30" y="24"/>
                    </a:lnTo>
                    <a:lnTo>
                      <a:pt x="24" y="16"/>
                    </a:lnTo>
                    <a:lnTo>
                      <a:pt x="18" y="12"/>
                    </a:lnTo>
                    <a:lnTo>
                      <a:pt x="12" y="6"/>
                    </a:lnTo>
                    <a:lnTo>
                      <a:pt x="6" y="2"/>
                    </a:lnTo>
                    <a:lnTo>
                      <a:pt x="2" y="0"/>
                    </a:lnTo>
                    <a:lnTo>
                      <a:pt x="0" y="0"/>
                    </a:lnTo>
                    <a:lnTo>
                      <a:pt x="2" y="4"/>
                    </a:lnTo>
                    <a:lnTo>
                      <a:pt x="4" y="10"/>
                    </a:lnTo>
                    <a:lnTo>
                      <a:pt x="8" y="16"/>
                    </a:lnTo>
                    <a:lnTo>
                      <a:pt x="12" y="24"/>
                    </a:lnTo>
                    <a:lnTo>
                      <a:pt x="18" y="26"/>
                    </a:lnTo>
                    <a:lnTo>
                      <a:pt x="22" y="33"/>
                    </a:lnTo>
                    <a:lnTo>
                      <a:pt x="30" y="37"/>
                    </a:lnTo>
                    <a:lnTo>
                      <a:pt x="32" y="39"/>
                    </a:lnTo>
                    <a:lnTo>
                      <a:pt x="36" y="45"/>
                    </a:lnTo>
                    <a:lnTo>
                      <a:pt x="38" y="45"/>
                    </a:lnTo>
                    <a:lnTo>
                      <a:pt x="40" y="49"/>
                    </a:lnTo>
                    <a:lnTo>
                      <a:pt x="46" y="4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2" name="Freeform 185"/>
              <p:cNvSpPr>
                <a:spLocks noEditPoints="1"/>
              </p:cNvSpPr>
              <p:nvPr/>
            </p:nvSpPr>
            <p:spPr bwMode="auto">
              <a:xfrm>
                <a:off x="6996689" y="3442478"/>
                <a:ext cx="418894" cy="346597"/>
              </a:xfrm>
              <a:custGeom>
                <a:avLst/>
                <a:gdLst>
                  <a:gd name="T0" fmla="*/ 280 w 394"/>
                  <a:gd name="T1" fmla="*/ 123 h 326"/>
                  <a:gd name="T2" fmla="*/ 376 w 394"/>
                  <a:gd name="T3" fmla="*/ 71 h 326"/>
                  <a:gd name="T4" fmla="*/ 358 w 394"/>
                  <a:gd name="T5" fmla="*/ 51 h 326"/>
                  <a:gd name="T6" fmla="*/ 354 w 394"/>
                  <a:gd name="T7" fmla="*/ 51 h 326"/>
                  <a:gd name="T8" fmla="*/ 350 w 394"/>
                  <a:gd name="T9" fmla="*/ 47 h 326"/>
                  <a:gd name="T10" fmla="*/ 346 w 394"/>
                  <a:gd name="T11" fmla="*/ 43 h 326"/>
                  <a:gd name="T12" fmla="*/ 352 w 394"/>
                  <a:gd name="T13" fmla="*/ 29 h 326"/>
                  <a:gd name="T14" fmla="*/ 344 w 394"/>
                  <a:gd name="T15" fmla="*/ 10 h 326"/>
                  <a:gd name="T16" fmla="*/ 338 w 394"/>
                  <a:gd name="T17" fmla="*/ 0 h 326"/>
                  <a:gd name="T18" fmla="*/ 334 w 394"/>
                  <a:gd name="T19" fmla="*/ 17 h 326"/>
                  <a:gd name="T20" fmla="*/ 342 w 394"/>
                  <a:gd name="T21" fmla="*/ 37 h 326"/>
                  <a:gd name="T22" fmla="*/ 334 w 394"/>
                  <a:gd name="T23" fmla="*/ 67 h 326"/>
                  <a:gd name="T24" fmla="*/ 312 w 394"/>
                  <a:gd name="T25" fmla="*/ 91 h 326"/>
                  <a:gd name="T26" fmla="*/ 296 w 394"/>
                  <a:gd name="T27" fmla="*/ 105 h 326"/>
                  <a:gd name="T28" fmla="*/ 294 w 394"/>
                  <a:gd name="T29" fmla="*/ 129 h 326"/>
                  <a:gd name="T30" fmla="*/ 286 w 394"/>
                  <a:gd name="T31" fmla="*/ 135 h 326"/>
                  <a:gd name="T32" fmla="*/ 286 w 394"/>
                  <a:gd name="T33" fmla="*/ 143 h 326"/>
                  <a:gd name="T34" fmla="*/ 324 w 394"/>
                  <a:gd name="T35" fmla="*/ 121 h 326"/>
                  <a:gd name="T36" fmla="*/ 344 w 394"/>
                  <a:gd name="T37" fmla="*/ 103 h 326"/>
                  <a:gd name="T38" fmla="*/ 362 w 394"/>
                  <a:gd name="T39" fmla="*/ 97 h 326"/>
                  <a:gd name="T40" fmla="*/ 374 w 394"/>
                  <a:gd name="T41" fmla="*/ 85 h 326"/>
                  <a:gd name="T42" fmla="*/ 388 w 394"/>
                  <a:gd name="T43" fmla="*/ 63 h 326"/>
                  <a:gd name="T44" fmla="*/ 358 w 394"/>
                  <a:gd name="T45" fmla="*/ 41 h 326"/>
                  <a:gd name="T46" fmla="*/ 276 w 394"/>
                  <a:gd name="T47" fmla="*/ 141 h 326"/>
                  <a:gd name="T48" fmla="*/ 274 w 394"/>
                  <a:gd name="T49" fmla="*/ 135 h 326"/>
                  <a:gd name="T50" fmla="*/ 260 w 394"/>
                  <a:gd name="T51" fmla="*/ 133 h 326"/>
                  <a:gd name="T52" fmla="*/ 262 w 394"/>
                  <a:gd name="T53" fmla="*/ 125 h 326"/>
                  <a:gd name="T54" fmla="*/ 252 w 394"/>
                  <a:gd name="T55" fmla="*/ 127 h 326"/>
                  <a:gd name="T56" fmla="*/ 196 w 394"/>
                  <a:gd name="T57" fmla="*/ 169 h 326"/>
                  <a:gd name="T58" fmla="*/ 162 w 394"/>
                  <a:gd name="T59" fmla="*/ 185 h 326"/>
                  <a:gd name="T60" fmla="*/ 130 w 394"/>
                  <a:gd name="T61" fmla="*/ 199 h 326"/>
                  <a:gd name="T62" fmla="*/ 104 w 394"/>
                  <a:gd name="T63" fmla="*/ 213 h 326"/>
                  <a:gd name="T64" fmla="*/ 92 w 394"/>
                  <a:gd name="T65" fmla="*/ 223 h 326"/>
                  <a:gd name="T66" fmla="*/ 88 w 394"/>
                  <a:gd name="T67" fmla="*/ 229 h 326"/>
                  <a:gd name="T68" fmla="*/ 100 w 394"/>
                  <a:gd name="T69" fmla="*/ 235 h 326"/>
                  <a:gd name="T70" fmla="*/ 128 w 394"/>
                  <a:gd name="T71" fmla="*/ 241 h 326"/>
                  <a:gd name="T72" fmla="*/ 154 w 394"/>
                  <a:gd name="T73" fmla="*/ 227 h 326"/>
                  <a:gd name="T74" fmla="*/ 186 w 394"/>
                  <a:gd name="T75" fmla="*/ 195 h 326"/>
                  <a:gd name="T76" fmla="*/ 216 w 394"/>
                  <a:gd name="T77" fmla="*/ 183 h 326"/>
                  <a:gd name="T78" fmla="*/ 224 w 394"/>
                  <a:gd name="T79" fmla="*/ 185 h 326"/>
                  <a:gd name="T80" fmla="*/ 232 w 394"/>
                  <a:gd name="T81" fmla="*/ 173 h 326"/>
                  <a:gd name="T82" fmla="*/ 256 w 394"/>
                  <a:gd name="T83" fmla="*/ 155 h 326"/>
                  <a:gd name="T84" fmla="*/ 386 w 394"/>
                  <a:gd name="T85" fmla="*/ 185 h 326"/>
                  <a:gd name="T86" fmla="*/ 378 w 394"/>
                  <a:gd name="T87" fmla="*/ 191 h 326"/>
                  <a:gd name="T88" fmla="*/ 96 w 394"/>
                  <a:gd name="T89" fmla="*/ 243 h 326"/>
                  <a:gd name="T90" fmla="*/ 84 w 394"/>
                  <a:gd name="T91" fmla="*/ 253 h 326"/>
                  <a:gd name="T92" fmla="*/ 98 w 394"/>
                  <a:gd name="T93" fmla="*/ 249 h 326"/>
                  <a:gd name="T94" fmla="*/ 10 w 394"/>
                  <a:gd name="T95" fmla="*/ 318 h 326"/>
                  <a:gd name="T96" fmla="*/ 2 w 394"/>
                  <a:gd name="T97"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 h="326">
                    <a:moveTo>
                      <a:pt x="274" y="131"/>
                    </a:moveTo>
                    <a:lnTo>
                      <a:pt x="274" y="129"/>
                    </a:lnTo>
                    <a:lnTo>
                      <a:pt x="276" y="125"/>
                    </a:lnTo>
                    <a:lnTo>
                      <a:pt x="280" y="123"/>
                    </a:lnTo>
                    <a:lnTo>
                      <a:pt x="274" y="131"/>
                    </a:lnTo>
                    <a:close/>
                    <a:moveTo>
                      <a:pt x="388" y="63"/>
                    </a:moveTo>
                    <a:lnTo>
                      <a:pt x="386" y="63"/>
                    </a:lnTo>
                    <a:lnTo>
                      <a:pt x="376" y="71"/>
                    </a:lnTo>
                    <a:lnTo>
                      <a:pt x="366" y="73"/>
                    </a:lnTo>
                    <a:lnTo>
                      <a:pt x="360" y="69"/>
                    </a:lnTo>
                    <a:lnTo>
                      <a:pt x="352" y="65"/>
                    </a:lnTo>
                    <a:lnTo>
                      <a:pt x="358" y="51"/>
                    </a:lnTo>
                    <a:lnTo>
                      <a:pt x="358" y="43"/>
                    </a:lnTo>
                    <a:lnTo>
                      <a:pt x="354" y="43"/>
                    </a:lnTo>
                    <a:lnTo>
                      <a:pt x="356" y="49"/>
                    </a:lnTo>
                    <a:lnTo>
                      <a:pt x="354" y="51"/>
                    </a:lnTo>
                    <a:lnTo>
                      <a:pt x="350" y="59"/>
                    </a:lnTo>
                    <a:lnTo>
                      <a:pt x="346" y="59"/>
                    </a:lnTo>
                    <a:lnTo>
                      <a:pt x="350" y="51"/>
                    </a:lnTo>
                    <a:lnTo>
                      <a:pt x="350" y="47"/>
                    </a:lnTo>
                    <a:lnTo>
                      <a:pt x="346" y="45"/>
                    </a:lnTo>
                    <a:lnTo>
                      <a:pt x="340" y="47"/>
                    </a:lnTo>
                    <a:lnTo>
                      <a:pt x="340" y="43"/>
                    </a:lnTo>
                    <a:lnTo>
                      <a:pt x="346" y="43"/>
                    </a:lnTo>
                    <a:lnTo>
                      <a:pt x="350" y="43"/>
                    </a:lnTo>
                    <a:lnTo>
                      <a:pt x="348" y="33"/>
                    </a:lnTo>
                    <a:lnTo>
                      <a:pt x="348" y="29"/>
                    </a:lnTo>
                    <a:lnTo>
                      <a:pt x="352" y="29"/>
                    </a:lnTo>
                    <a:lnTo>
                      <a:pt x="352" y="21"/>
                    </a:lnTo>
                    <a:lnTo>
                      <a:pt x="350" y="19"/>
                    </a:lnTo>
                    <a:lnTo>
                      <a:pt x="348" y="15"/>
                    </a:lnTo>
                    <a:lnTo>
                      <a:pt x="344" y="10"/>
                    </a:lnTo>
                    <a:lnTo>
                      <a:pt x="340" y="12"/>
                    </a:lnTo>
                    <a:lnTo>
                      <a:pt x="338" y="4"/>
                    </a:lnTo>
                    <a:lnTo>
                      <a:pt x="342" y="0"/>
                    </a:lnTo>
                    <a:lnTo>
                      <a:pt x="338" y="0"/>
                    </a:lnTo>
                    <a:lnTo>
                      <a:pt x="332" y="4"/>
                    </a:lnTo>
                    <a:lnTo>
                      <a:pt x="336" y="6"/>
                    </a:lnTo>
                    <a:lnTo>
                      <a:pt x="336" y="12"/>
                    </a:lnTo>
                    <a:lnTo>
                      <a:pt x="334" y="17"/>
                    </a:lnTo>
                    <a:lnTo>
                      <a:pt x="338" y="35"/>
                    </a:lnTo>
                    <a:lnTo>
                      <a:pt x="340" y="33"/>
                    </a:lnTo>
                    <a:lnTo>
                      <a:pt x="342" y="35"/>
                    </a:lnTo>
                    <a:lnTo>
                      <a:pt x="342" y="37"/>
                    </a:lnTo>
                    <a:lnTo>
                      <a:pt x="340" y="37"/>
                    </a:lnTo>
                    <a:lnTo>
                      <a:pt x="338" y="45"/>
                    </a:lnTo>
                    <a:lnTo>
                      <a:pt x="336" y="55"/>
                    </a:lnTo>
                    <a:lnTo>
                      <a:pt x="334" y="67"/>
                    </a:lnTo>
                    <a:lnTo>
                      <a:pt x="330" y="69"/>
                    </a:lnTo>
                    <a:lnTo>
                      <a:pt x="328" y="75"/>
                    </a:lnTo>
                    <a:lnTo>
                      <a:pt x="324" y="77"/>
                    </a:lnTo>
                    <a:lnTo>
                      <a:pt x="312" y="91"/>
                    </a:lnTo>
                    <a:lnTo>
                      <a:pt x="306" y="93"/>
                    </a:lnTo>
                    <a:lnTo>
                      <a:pt x="294" y="99"/>
                    </a:lnTo>
                    <a:lnTo>
                      <a:pt x="294" y="103"/>
                    </a:lnTo>
                    <a:lnTo>
                      <a:pt x="296" y="105"/>
                    </a:lnTo>
                    <a:lnTo>
                      <a:pt x="306" y="111"/>
                    </a:lnTo>
                    <a:lnTo>
                      <a:pt x="306" y="117"/>
                    </a:lnTo>
                    <a:lnTo>
                      <a:pt x="302" y="123"/>
                    </a:lnTo>
                    <a:lnTo>
                      <a:pt x="294" y="129"/>
                    </a:lnTo>
                    <a:lnTo>
                      <a:pt x="286" y="133"/>
                    </a:lnTo>
                    <a:lnTo>
                      <a:pt x="282" y="135"/>
                    </a:lnTo>
                    <a:lnTo>
                      <a:pt x="284" y="137"/>
                    </a:lnTo>
                    <a:lnTo>
                      <a:pt x="286" y="135"/>
                    </a:lnTo>
                    <a:lnTo>
                      <a:pt x="286" y="139"/>
                    </a:lnTo>
                    <a:lnTo>
                      <a:pt x="288" y="137"/>
                    </a:lnTo>
                    <a:lnTo>
                      <a:pt x="290" y="141"/>
                    </a:lnTo>
                    <a:lnTo>
                      <a:pt x="286" y="143"/>
                    </a:lnTo>
                    <a:lnTo>
                      <a:pt x="288" y="145"/>
                    </a:lnTo>
                    <a:lnTo>
                      <a:pt x="302" y="139"/>
                    </a:lnTo>
                    <a:lnTo>
                      <a:pt x="316" y="129"/>
                    </a:lnTo>
                    <a:lnTo>
                      <a:pt x="324" y="121"/>
                    </a:lnTo>
                    <a:lnTo>
                      <a:pt x="330" y="117"/>
                    </a:lnTo>
                    <a:lnTo>
                      <a:pt x="344" y="107"/>
                    </a:lnTo>
                    <a:lnTo>
                      <a:pt x="344" y="105"/>
                    </a:lnTo>
                    <a:lnTo>
                      <a:pt x="344" y="103"/>
                    </a:lnTo>
                    <a:lnTo>
                      <a:pt x="344" y="99"/>
                    </a:lnTo>
                    <a:lnTo>
                      <a:pt x="354" y="93"/>
                    </a:lnTo>
                    <a:lnTo>
                      <a:pt x="362" y="93"/>
                    </a:lnTo>
                    <a:lnTo>
                      <a:pt x="362" y="97"/>
                    </a:lnTo>
                    <a:lnTo>
                      <a:pt x="366" y="97"/>
                    </a:lnTo>
                    <a:lnTo>
                      <a:pt x="364" y="93"/>
                    </a:lnTo>
                    <a:lnTo>
                      <a:pt x="370" y="85"/>
                    </a:lnTo>
                    <a:lnTo>
                      <a:pt x="374" y="85"/>
                    </a:lnTo>
                    <a:lnTo>
                      <a:pt x="382" y="81"/>
                    </a:lnTo>
                    <a:lnTo>
                      <a:pt x="386" y="71"/>
                    </a:lnTo>
                    <a:lnTo>
                      <a:pt x="394" y="67"/>
                    </a:lnTo>
                    <a:lnTo>
                      <a:pt x="388" y="63"/>
                    </a:lnTo>
                    <a:close/>
                    <a:moveTo>
                      <a:pt x="362" y="37"/>
                    </a:moveTo>
                    <a:lnTo>
                      <a:pt x="360" y="35"/>
                    </a:lnTo>
                    <a:lnTo>
                      <a:pt x="358" y="37"/>
                    </a:lnTo>
                    <a:lnTo>
                      <a:pt x="358" y="41"/>
                    </a:lnTo>
                    <a:lnTo>
                      <a:pt x="362" y="37"/>
                    </a:lnTo>
                    <a:close/>
                    <a:moveTo>
                      <a:pt x="268" y="149"/>
                    </a:moveTo>
                    <a:lnTo>
                      <a:pt x="270" y="143"/>
                    </a:lnTo>
                    <a:lnTo>
                      <a:pt x="276" y="141"/>
                    </a:lnTo>
                    <a:lnTo>
                      <a:pt x="278" y="137"/>
                    </a:lnTo>
                    <a:lnTo>
                      <a:pt x="276" y="137"/>
                    </a:lnTo>
                    <a:lnTo>
                      <a:pt x="276" y="133"/>
                    </a:lnTo>
                    <a:lnTo>
                      <a:pt x="274" y="135"/>
                    </a:lnTo>
                    <a:lnTo>
                      <a:pt x="272" y="131"/>
                    </a:lnTo>
                    <a:lnTo>
                      <a:pt x="268" y="135"/>
                    </a:lnTo>
                    <a:lnTo>
                      <a:pt x="260" y="139"/>
                    </a:lnTo>
                    <a:lnTo>
                      <a:pt x="260" y="133"/>
                    </a:lnTo>
                    <a:lnTo>
                      <a:pt x="266" y="131"/>
                    </a:lnTo>
                    <a:lnTo>
                      <a:pt x="264" y="127"/>
                    </a:lnTo>
                    <a:lnTo>
                      <a:pt x="262" y="127"/>
                    </a:lnTo>
                    <a:lnTo>
                      <a:pt x="262" y="125"/>
                    </a:lnTo>
                    <a:lnTo>
                      <a:pt x="264" y="123"/>
                    </a:lnTo>
                    <a:lnTo>
                      <a:pt x="268" y="121"/>
                    </a:lnTo>
                    <a:lnTo>
                      <a:pt x="262" y="121"/>
                    </a:lnTo>
                    <a:lnTo>
                      <a:pt x="252" y="127"/>
                    </a:lnTo>
                    <a:lnTo>
                      <a:pt x="236" y="143"/>
                    </a:lnTo>
                    <a:lnTo>
                      <a:pt x="226" y="145"/>
                    </a:lnTo>
                    <a:lnTo>
                      <a:pt x="216" y="157"/>
                    </a:lnTo>
                    <a:lnTo>
                      <a:pt x="196" y="169"/>
                    </a:lnTo>
                    <a:lnTo>
                      <a:pt x="186" y="173"/>
                    </a:lnTo>
                    <a:lnTo>
                      <a:pt x="182" y="175"/>
                    </a:lnTo>
                    <a:lnTo>
                      <a:pt x="174" y="179"/>
                    </a:lnTo>
                    <a:lnTo>
                      <a:pt x="162" y="185"/>
                    </a:lnTo>
                    <a:lnTo>
                      <a:pt x="152" y="191"/>
                    </a:lnTo>
                    <a:lnTo>
                      <a:pt x="144" y="189"/>
                    </a:lnTo>
                    <a:lnTo>
                      <a:pt x="136" y="193"/>
                    </a:lnTo>
                    <a:lnTo>
                      <a:pt x="130" y="199"/>
                    </a:lnTo>
                    <a:lnTo>
                      <a:pt x="124" y="201"/>
                    </a:lnTo>
                    <a:lnTo>
                      <a:pt x="116" y="207"/>
                    </a:lnTo>
                    <a:lnTo>
                      <a:pt x="110" y="209"/>
                    </a:lnTo>
                    <a:lnTo>
                      <a:pt x="104" y="213"/>
                    </a:lnTo>
                    <a:lnTo>
                      <a:pt x="102" y="215"/>
                    </a:lnTo>
                    <a:lnTo>
                      <a:pt x="98" y="217"/>
                    </a:lnTo>
                    <a:lnTo>
                      <a:pt x="96" y="219"/>
                    </a:lnTo>
                    <a:lnTo>
                      <a:pt x="92" y="223"/>
                    </a:lnTo>
                    <a:lnTo>
                      <a:pt x="86" y="225"/>
                    </a:lnTo>
                    <a:lnTo>
                      <a:pt x="82" y="229"/>
                    </a:lnTo>
                    <a:lnTo>
                      <a:pt x="84" y="231"/>
                    </a:lnTo>
                    <a:lnTo>
                      <a:pt x="88" y="229"/>
                    </a:lnTo>
                    <a:lnTo>
                      <a:pt x="86" y="233"/>
                    </a:lnTo>
                    <a:lnTo>
                      <a:pt x="94" y="233"/>
                    </a:lnTo>
                    <a:lnTo>
                      <a:pt x="98" y="233"/>
                    </a:lnTo>
                    <a:lnTo>
                      <a:pt x="100" y="235"/>
                    </a:lnTo>
                    <a:lnTo>
                      <a:pt x="106" y="237"/>
                    </a:lnTo>
                    <a:lnTo>
                      <a:pt x="106" y="241"/>
                    </a:lnTo>
                    <a:lnTo>
                      <a:pt x="116" y="245"/>
                    </a:lnTo>
                    <a:lnTo>
                      <a:pt x="128" y="241"/>
                    </a:lnTo>
                    <a:lnTo>
                      <a:pt x="132" y="235"/>
                    </a:lnTo>
                    <a:lnTo>
                      <a:pt x="144" y="233"/>
                    </a:lnTo>
                    <a:lnTo>
                      <a:pt x="148" y="229"/>
                    </a:lnTo>
                    <a:lnTo>
                      <a:pt x="154" y="227"/>
                    </a:lnTo>
                    <a:lnTo>
                      <a:pt x="166" y="213"/>
                    </a:lnTo>
                    <a:lnTo>
                      <a:pt x="174" y="209"/>
                    </a:lnTo>
                    <a:lnTo>
                      <a:pt x="182" y="199"/>
                    </a:lnTo>
                    <a:lnTo>
                      <a:pt x="186" y="195"/>
                    </a:lnTo>
                    <a:lnTo>
                      <a:pt x="194" y="193"/>
                    </a:lnTo>
                    <a:lnTo>
                      <a:pt x="202" y="189"/>
                    </a:lnTo>
                    <a:lnTo>
                      <a:pt x="214" y="185"/>
                    </a:lnTo>
                    <a:lnTo>
                      <a:pt x="216" y="183"/>
                    </a:lnTo>
                    <a:lnTo>
                      <a:pt x="216" y="187"/>
                    </a:lnTo>
                    <a:lnTo>
                      <a:pt x="220" y="187"/>
                    </a:lnTo>
                    <a:lnTo>
                      <a:pt x="224" y="187"/>
                    </a:lnTo>
                    <a:lnTo>
                      <a:pt x="224" y="185"/>
                    </a:lnTo>
                    <a:lnTo>
                      <a:pt x="220" y="183"/>
                    </a:lnTo>
                    <a:lnTo>
                      <a:pt x="222" y="179"/>
                    </a:lnTo>
                    <a:lnTo>
                      <a:pt x="226" y="175"/>
                    </a:lnTo>
                    <a:lnTo>
                      <a:pt x="232" y="173"/>
                    </a:lnTo>
                    <a:lnTo>
                      <a:pt x="242" y="167"/>
                    </a:lnTo>
                    <a:lnTo>
                      <a:pt x="248" y="163"/>
                    </a:lnTo>
                    <a:lnTo>
                      <a:pt x="252" y="159"/>
                    </a:lnTo>
                    <a:lnTo>
                      <a:pt x="256" y="155"/>
                    </a:lnTo>
                    <a:lnTo>
                      <a:pt x="268" y="149"/>
                    </a:lnTo>
                    <a:close/>
                    <a:moveTo>
                      <a:pt x="384" y="187"/>
                    </a:moveTo>
                    <a:lnTo>
                      <a:pt x="388" y="187"/>
                    </a:lnTo>
                    <a:lnTo>
                      <a:pt x="386" y="185"/>
                    </a:lnTo>
                    <a:lnTo>
                      <a:pt x="380" y="185"/>
                    </a:lnTo>
                    <a:lnTo>
                      <a:pt x="380" y="185"/>
                    </a:lnTo>
                    <a:lnTo>
                      <a:pt x="380" y="187"/>
                    </a:lnTo>
                    <a:lnTo>
                      <a:pt x="378" y="191"/>
                    </a:lnTo>
                    <a:lnTo>
                      <a:pt x="382" y="191"/>
                    </a:lnTo>
                    <a:lnTo>
                      <a:pt x="384" y="187"/>
                    </a:lnTo>
                    <a:close/>
                    <a:moveTo>
                      <a:pt x="98" y="247"/>
                    </a:moveTo>
                    <a:lnTo>
                      <a:pt x="96" y="243"/>
                    </a:lnTo>
                    <a:lnTo>
                      <a:pt x="92" y="245"/>
                    </a:lnTo>
                    <a:lnTo>
                      <a:pt x="92" y="247"/>
                    </a:lnTo>
                    <a:lnTo>
                      <a:pt x="88" y="249"/>
                    </a:lnTo>
                    <a:lnTo>
                      <a:pt x="84" y="253"/>
                    </a:lnTo>
                    <a:lnTo>
                      <a:pt x="86" y="255"/>
                    </a:lnTo>
                    <a:lnTo>
                      <a:pt x="88" y="255"/>
                    </a:lnTo>
                    <a:lnTo>
                      <a:pt x="96" y="251"/>
                    </a:lnTo>
                    <a:lnTo>
                      <a:pt x="98" y="249"/>
                    </a:lnTo>
                    <a:lnTo>
                      <a:pt x="94" y="247"/>
                    </a:lnTo>
                    <a:lnTo>
                      <a:pt x="98" y="247"/>
                    </a:lnTo>
                    <a:close/>
                    <a:moveTo>
                      <a:pt x="10" y="320"/>
                    </a:moveTo>
                    <a:lnTo>
                      <a:pt x="10" y="318"/>
                    </a:lnTo>
                    <a:lnTo>
                      <a:pt x="6" y="320"/>
                    </a:lnTo>
                    <a:lnTo>
                      <a:pt x="2" y="324"/>
                    </a:lnTo>
                    <a:lnTo>
                      <a:pt x="0" y="326"/>
                    </a:lnTo>
                    <a:lnTo>
                      <a:pt x="2" y="326"/>
                    </a:lnTo>
                    <a:lnTo>
                      <a:pt x="10" y="3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3" name="Freeform 186"/>
              <p:cNvSpPr>
                <a:spLocks noEditPoints="1"/>
              </p:cNvSpPr>
              <p:nvPr/>
            </p:nvSpPr>
            <p:spPr bwMode="auto">
              <a:xfrm>
                <a:off x="6344962" y="2950226"/>
                <a:ext cx="743164" cy="686815"/>
              </a:xfrm>
              <a:custGeom>
                <a:avLst/>
                <a:gdLst>
                  <a:gd name="T0" fmla="*/ 454 w 699"/>
                  <a:gd name="T1" fmla="*/ 628 h 646"/>
                  <a:gd name="T2" fmla="*/ 430 w 699"/>
                  <a:gd name="T3" fmla="*/ 638 h 646"/>
                  <a:gd name="T4" fmla="*/ 416 w 699"/>
                  <a:gd name="T5" fmla="*/ 610 h 646"/>
                  <a:gd name="T6" fmla="*/ 470 w 699"/>
                  <a:gd name="T7" fmla="*/ 592 h 646"/>
                  <a:gd name="T8" fmla="*/ 488 w 699"/>
                  <a:gd name="T9" fmla="*/ 584 h 646"/>
                  <a:gd name="T10" fmla="*/ 472 w 699"/>
                  <a:gd name="T11" fmla="*/ 554 h 646"/>
                  <a:gd name="T12" fmla="*/ 534 w 699"/>
                  <a:gd name="T13" fmla="*/ 530 h 646"/>
                  <a:gd name="T14" fmla="*/ 581 w 699"/>
                  <a:gd name="T15" fmla="*/ 473 h 646"/>
                  <a:gd name="T16" fmla="*/ 641 w 699"/>
                  <a:gd name="T17" fmla="*/ 413 h 646"/>
                  <a:gd name="T18" fmla="*/ 677 w 699"/>
                  <a:gd name="T19" fmla="*/ 355 h 646"/>
                  <a:gd name="T20" fmla="*/ 687 w 699"/>
                  <a:gd name="T21" fmla="*/ 289 h 646"/>
                  <a:gd name="T22" fmla="*/ 661 w 699"/>
                  <a:gd name="T23" fmla="*/ 251 h 646"/>
                  <a:gd name="T24" fmla="*/ 657 w 699"/>
                  <a:gd name="T25" fmla="*/ 221 h 646"/>
                  <a:gd name="T26" fmla="*/ 637 w 699"/>
                  <a:gd name="T27" fmla="*/ 192 h 646"/>
                  <a:gd name="T28" fmla="*/ 605 w 699"/>
                  <a:gd name="T29" fmla="*/ 160 h 646"/>
                  <a:gd name="T30" fmla="*/ 601 w 699"/>
                  <a:gd name="T31" fmla="*/ 100 h 646"/>
                  <a:gd name="T32" fmla="*/ 581 w 699"/>
                  <a:gd name="T33" fmla="*/ 50 h 646"/>
                  <a:gd name="T34" fmla="*/ 563 w 699"/>
                  <a:gd name="T35" fmla="*/ 0 h 646"/>
                  <a:gd name="T36" fmla="*/ 541 w 699"/>
                  <a:gd name="T37" fmla="*/ 56 h 646"/>
                  <a:gd name="T38" fmla="*/ 488 w 699"/>
                  <a:gd name="T39" fmla="*/ 120 h 646"/>
                  <a:gd name="T40" fmla="*/ 434 w 699"/>
                  <a:gd name="T41" fmla="*/ 86 h 646"/>
                  <a:gd name="T42" fmla="*/ 442 w 699"/>
                  <a:gd name="T43" fmla="*/ 50 h 646"/>
                  <a:gd name="T44" fmla="*/ 458 w 699"/>
                  <a:gd name="T45" fmla="*/ 28 h 646"/>
                  <a:gd name="T46" fmla="*/ 438 w 699"/>
                  <a:gd name="T47" fmla="*/ 28 h 646"/>
                  <a:gd name="T48" fmla="*/ 394 w 699"/>
                  <a:gd name="T49" fmla="*/ 14 h 646"/>
                  <a:gd name="T50" fmla="*/ 386 w 699"/>
                  <a:gd name="T51" fmla="*/ 24 h 646"/>
                  <a:gd name="T52" fmla="*/ 354 w 699"/>
                  <a:gd name="T53" fmla="*/ 32 h 646"/>
                  <a:gd name="T54" fmla="*/ 326 w 699"/>
                  <a:gd name="T55" fmla="*/ 72 h 646"/>
                  <a:gd name="T56" fmla="*/ 340 w 699"/>
                  <a:gd name="T57" fmla="*/ 94 h 646"/>
                  <a:gd name="T58" fmla="*/ 308 w 699"/>
                  <a:gd name="T59" fmla="*/ 88 h 646"/>
                  <a:gd name="T60" fmla="*/ 284 w 699"/>
                  <a:gd name="T61" fmla="*/ 66 h 646"/>
                  <a:gd name="T62" fmla="*/ 264 w 699"/>
                  <a:gd name="T63" fmla="*/ 68 h 646"/>
                  <a:gd name="T64" fmla="*/ 248 w 699"/>
                  <a:gd name="T65" fmla="*/ 90 h 646"/>
                  <a:gd name="T66" fmla="*/ 222 w 699"/>
                  <a:gd name="T67" fmla="*/ 104 h 646"/>
                  <a:gd name="T68" fmla="*/ 212 w 699"/>
                  <a:gd name="T69" fmla="*/ 114 h 646"/>
                  <a:gd name="T70" fmla="*/ 194 w 699"/>
                  <a:gd name="T71" fmla="*/ 144 h 646"/>
                  <a:gd name="T72" fmla="*/ 130 w 699"/>
                  <a:gd name="T73" fmla="*/ 186 h 646"/>
                  <a:gd name="T74" fmla="*/ 54 w 699"/>
                  <a:gd name="T75" fmla="*/ 217 h 646"/>
                  <a:gd name="T76" fmla="*/ 26 w 699"/>
                  <a:gd name="T77" fmla="*/ 263 h 646"/>
                  <a:gd name="T78" fmla="*/ 22 w 699"/>
                  <a:gd name="T79" fmla="*/ 303 h 646"/>
                  <a:gd name="T80" fmla="*/ 24 w 699"/>
                  <a:gd name="T81" fmla="*/ 325 h 646"/>
                  <a:gd name="T82" fmla="*/ 26 w 699"/>
                  <a:gd name="T83" fmla="*/ 413 h 646"/>
                  <a:gd name="T84" fmla="*/ 4 w 699"/>
                  <a:gd name="T85" fmla="*/ 463 h 646"/>
                  <a:gd name="T86" fmla="*/ 58 w 699"/>
                  <a:gd name="T87" fmla="*/ 469 h 646"/>
                  <a:gd name="T88" fmla="*/ 114 w 699"/>
                  <a:gd name="T89" fmla="*/ 455 h 646"/>
                  <a:gd name="T90" fmla="*/ 170 w 699"/>
                  <a:gd name="T91" fmla="*/ 435 h 646"/>
                  <a:gd name="T92" fmla="*/ 288 w 699"/>
                  <a:gd name="T93" fmla="*/ 407 h 646"/>
                  <a:gd name="T94" fmla="*/ 328 w 699"/>
                  <a:gd name="T95" fmla="*/ 427 h 646"/>
                  <a:gd name="T96" fmla="*/ 332 w 699"/>
                  <a:gd name="T97" fmla="*/ 475 h 646"/>
                  <a:gd name="T98" fmla="*/ 382 w 699"/>
                  <a:gd name="T99" fmla="*/ 441 h 646"/>
                  <a:gd name="T100" fmla="*/ 364 w 699"/>
                  <a:gd name="T101" fmla="*/ 478 h 646"/>
                  <a:gd name="T102" fmla="*/ 372 w 699"/>
                  <a:gd name="T103" fmla="*/ 490 h 646"/>
                  <a:gd name="T104" fmla="*/ 412 w 699"/>
                  <a:gd name="T105" fmla="*/ 544 h 646"/>
                  <a:gd name="T106" fmla="*/ 452 w 699"/>
                  <a:gd name="T107" fmla="*/ 546 h 646"/>
                  <a:gd name="T108" fmla="*/ 470 w 699"/>
                  <a:gd name="T109" fmla="*/ 556 h 646"/>
                  <a:gd name="T110" fmla="*/ 691 w 699"/>
                  <a:gd name="T111" fmla="*/ 293 h 646"/>
                  <a:gd name="T112" fmla="*/ 494 w 699"/>
                  <a:gd name="T113" fmla="*/ 116 h 646"/>
                  <a:gd name="T114" fmla="*/ 456 w 699"/>
                  <a:gd name="T115" fmla="*/ 62 h 646"/>
                  <a:gd name="T116" fmla="*/ 370 w 699"/>
                  <a:gd name="T117" fmla="*/ 10 h 646"/>
                  <a:gd name="T118" fmla="*/ 370 w 699"/>
                  <a:gd name="T119" fmla="*/ 10 h 646"/>
                  <a:gd name="T120" fmla="*/ 362 w 699"/>
                  <a:gd name="T121" fmla="*/ 492 h 646"/>
                  <a:gd name="T122" fmla="*/ 352 w 699"/>
                  <a:gd name="T123" fmla="*/ 498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9" h="646">
                    <a:moveTo>
                      <a:pt x="470" y="592"/>
                    </a:moveTo>
                    <a:lnTo>
                      <a:pt x="470" y="592"/>
                    </a:lnTo>
                    <a:lnTo>
                      <a:pt x="474" y="592"/>
                    </a:lnTo>
                    <a:lnTo>
                      <a:pt x="476" y="592"/>
                    </a:lnTo>
                    <a:lnTo>
                      <a:pt x="474" y="602"/>
                    </a:lnTo>
                    <a:lnTo>
                      <a:pt x="464" y="616"/>
                    </a:lnTo>
                    <a:lnTo>
                      <a:pt x="462" y="620"/>
                    </a:lnTo>
                    <a:lnTo>
                      <a:pt x="460" y="618"/>
                    </a:lnTo>
                    <a:lnTo>
                      <a:pt x="452" y="624"/>
                    </a:lnTo>
                    <a:lnTo>
                      <a:pt x="454" y="628"/>
                    </a:lnTo>
                    <a:lnTo>
                      <a:pt x="450" y="630"/>
                    </a:lnTo>
                    <a:lnTo>
                      <a:pt x="448" y="634"/>
                    </a:lnTo>
                    <a:lnTo>
                      <a:pt x="448" y="640"/>
                    </a:lnTo>
                    <a:lnTo>
                      <a:pt x="444" y="640"/>
                    </a:lnTo>
                    <a:lnTo>
                      <a:pt x="444" y="636"/>
                    </a:lnTo>
                    <a:lnTo>
                      <a:pt x="444" y="634"/>
                    </a:lnTo>
                    <a:lnTo>
                      <a:pt x="442" y="634"/>
                    </a:lnTo>
                    <a:lnTo>
                      <a:pt x="438" y="636"/>
                    </a:lnTo>
                    <a:lnTo>
                      <a:pt x="434" y="638"/>
                    </a:lnTo>
                    <a:lnTo>
                      <a:pt x="430" y="638"/>
                    </a:lnTo>
                    <a:lnTo>
                      <a:pt x="430" y="642"/>
                    </a:lnTo>
                    <a:lnTo>
                      <a:pt x="424" y="646"/>
                    </a:lnTo>
                    <a:lnTo>
                      <a:pt x="422" y="644"/>
                    </a:lnTo>
                    <a:lnTo>
                      <a:pt x="416" y="646"/>
                    </a:lnTo>
                    <a:lnTo>
                      <a:pt x="412" y="642"/>
                    </a:lnTo>
                    <a:lnTo>
                      <a:pt x="410" y="636"/>
                    </a:lnTo>
                    <a:lnTo>
                      <a:pt x="412" y="626"/>
                    </a:lnTo>
                    <a:lnTo>
                      <a:pt x="412" y="620"/>
                    </a:lnTo>
                    <a:lnTo>
                      <a:pt x="416" y="622"/>
                    </a:lnTo>
                    <a:lnTo>
                      <a:pt x="416" y="610"/>
                    </a:lnTo>
                    <a:lnTo>
                      <a:pt x="418" y="598"/>
                    </a:lnTo>
                    <a:lnTo>
                      <a:pt x="424" y="590"/>
                    </a:lnTo>
                    <a:lnTo>
                      <a:pt x="430" y="592"/>
                    </a:lnTo>
                    <a:lnTo>
                      <a:pt x="434" y="592"/>
                    </a:lnTo>
                    <a:lnTo>
                      <a:pt x="436" y="594"/>
                    </a:lnTo>
                    <a:lnTo>
                      <a:pt x="442" y="598"/>
                    </a:lnTo>
                    <a:lnTo>
                      <a:pt x="452" y="598"/>
                    </a:lnTo>
                    <a:lnTo>
                      <a:pt x="460" y="594"/>
                    </a:lnTo>
                    <a:lnTo>
                      <a:pt x="466" y="594"/>
                    </a:lnTo>
                    <a:lnTo>
                      <a:pt x="470" y="592"/>
                    </a:lnTo>
                    <a:close/>
                    <a:moveTo>
                      <a:pt x="484" y="582"/>
                    </a:moveTo>
                    <a:lnTo>
                      <a:pt x="486" y="580"/>
                    </a:lnTo>
                    <a:lnTo>
                      <a:pt x="488" y="576"/>
                    </a:lnTo>
                    <a:lnTo>
                      <a:pt x="486" y="570"/>
                    </a:lnTo>
                    <a:lnTo>
                      <a:pt x="484" y="572"/>
                    </a:lnTo>
                    <a:lnTo>
                      <a:pt x="482" y="576"/>
                    </a:lnTo>
                    <a:lnTo>
                      <a:pt x="484" y="582"/>
                    </a:lnTo>
                    <a:close/>
                    <a:moveTo>
                      <a:pt x="482" y="586"/>
                    </a:moveTo>
                    <a:lnTo>
                      <a:pt x="484" y="584"/>
                    </a:lnTo>
                    <a:lnTo>
                      <a:pt x="488" y="584"/>
                    </a:lnTo>
                    <a:lnTo>
                      <a:pt x="486" y="582"/>
                    </a:lnTo>
                    <a:lnTo>
                      <a:pt x="484" y="584"/>
                    </a:lnTo>
                    <a:lnTo>
                      <a:pt x="482" y="586"/>
                    </a:lnTo>
                    <a:close/>
                    <a:moveTo>
                      <a:pt x="418" y="580"/>
                    </a:moveTo>
                    <a:lnTo>
                      <a:pt x="420" y="576"/>
                    </a:lnTo>
                    <a:lnTo>
                      <a:pt x="424" y="572"/>
                    </a:lnTo>
                    <a:lnTo>
                      <a:pt x="424" y="568"/>
                    </a:lnTo>
                    <a:lnTo>
                      <a:pt x="418" y="572"/>
                    </a:lnTo>
                    <a:lnTo>
                      <a:pt x="418" y="580"/>
                    </a:lnTo>
                    <a:close/>
                    <a:moveTo>
                      <a:pt x="472" y="554"/>
                    </a:moveTo>
                    <a:lnTo>
                      <a:pt x="470" y="554"/>
                    </a:lnTo>
                    <a:lnTo>
                      <a:pt x="470" y="552"/>
                    </a:lnTo>
                    <a:lnTo>
                      <a:pt x="474" y="550"/>
                    </a:lnTo>
                    <a:lnTo>
                      <a:pt x="490" y="544"/>
                    </a:lnTo>
                    <a:lnTo>
                      <a:pt x="498" y="538"/>
                    </a:lnTo>
                    <a:lnTo>
                      <a:pt x="500" y="536"/>
                    </a:lnTo>
                    <a:lnTo>
                      <a:pt x="510" y="532"/>
                    </a:lnTo>
                    <a:lnTo>
                      <a:pt x="526" y="530"/>
                    </a:lnTo>
                    <a:lnTo>
                      <a:pt x="530" y="532"/>
                    </a:lnTo>
                    <a:lnTo>
                      <a:pt x="534" y="530"/>
                    </a:lnTo>
                    <a:lnTo>
                      <a:pt x="541" y="528"/>
                    </a:lnTo>
                    <a:lnTo>
                      <a:pt x="545" y="526"/>
                    </a:lnTo>
                    <a:lnTo>
                      <a:pt x="549" y="518"/>
                    </a:lnTo>
                    <a:lnTo>
                      <a:pt x="553" y="510"/>
                    </a:lnTo>
                    <a:lnTo>
                      <a:pt x="559" y="502"/>
                    </a:lnTo>
                    <a:lnTo>
                      <a:pt x="563" y="494"/>
                    </a:lnTo>
                    <a:lnTo>
                      <a:pt x="569" y="490"/>
                    </a:lnTo>
                    <a:lnTo>
                      <a:pt x="573" y="482"/>
                    </a:lnTo>
                    <a:lnTo>
                      <a:pt x="579" y="480"/>
                    </a:lnTo>
                    <a:lnTo>
                      <a:pt x="581" y="473"/>
                    </a:lnTo>
                    <a:lnTo>
                      <a:pt x="585" y="467"/>
                    </a:lnTo>
                    <a:lnTo>
                      <a:pt x="597" y="455"/>
                    </a:lnTo>
                    <a:lnTo>
                      <a:pt x="599" y="449"/>
                    </a:lnTo>
                    <a:lnTo>
                      <a:pt x="605" y="447"/>
                    </a:lnTo>
                    <a:lnTo>
                      <a:pt x="609" y="441"/>
                    </a:lnTo>
                    <a:lnTo>
                      <a:pt x="613" y="435"/>
                    </a:lnTo>
                    <a:lnTo>
                      <a:pt x="623" y="431"/>
                    </a:lnTo>
                    <a:lnTo>
                      <a:pt x="633" y="425"/>
                    </a:lnTo>
                    <a:lnTo>
                      <a:pt x="635" y="419"/>
                    </a:lnTo>
                    <a:lnTo>
                      <a:pt x="641" y="413"/>
                    </a:lnTo>
                    <a:lnTo>
                      <a:pt x="643" y="411"/>
                    </a:lnTo>
                    <a:lnTo>
                      <a:pt x="645" y="409"/>
                    </a:lnTo>
                    <a:lnTo>
                      <a:pt x="647" y="405"/>
                    </a:lnTo>
                    <a:lnTo>
                      <a:pt x="653" y="397"/>
                    </a:lnTo>
                    <a:lnTo>
                      <a:pt x="657" y="387"/>
                    </a:lnTo>
                    <a:lnTo>
                      <a:pt x="665" y="377"/>
                    </a:lnTo>
                    <a:lnTo>
                      <a:pt x="667" y="369"/>
                    </a:lnTo>
                    <a:lnTo>
                      <a:pt x="665" y="369"/>
                    </a:lnTo>
                    <a:lnTo>
                      <a:pt x="669" y="365"/>
                    </a:lnTo>
                    <a:lnTo>
                      <a:pt x="677" y="355"/>
                    </a:lnTo>
                    <a:lnTo>
                      <a:pt x="679" y="345"/>
                    </a:lnTo>
                    <a:lnTo>
                      <a:pt x="681" y="335"/>
                    </a:lnTo>
                    <a:lnTo>
                      <a:pt x="679" y="329"/>
                    </a:lnTo>
                    <a:lnTo>
                      <a:pt x="681" y="323"/>
                    </a:lnTo>
                    <a:lnTo>
                      <a:pt x="683" y="317"/>
                    </a:lnTo>
                    <a:lnTo>
                      <a:pt x="687" y="311"/>
                    </a:lnTo>
                    <a:lnTo>
                      <a:pt x="689" y="299"/>
                    </a:lnTo>
                    <a:lnTo>
                      <a:pt x="691" y="295"/>
                    </a:lnTo>
                    <a:lnTo>
                      <a:pt x="687" y="295"/>
                    </a:lnTo>
                    <a:lnTo>
                      <a:pt x="687" y="289"/>
                    </a:lnTo>
                    <a:lnTo>
                      <a:pt x="687" y="289"/>
                    </a:lnTo>
                    <a:lnTo>
                      <a:pt x="687" y="285"/>
                    </a:lnTo>
                    <a:lnTo>
                      <a:pt x="685" y="283"/>
                    </a:lnTo>
                    <a:lnTo>
                      <a:pt x="685" y="277"/>
                    </a:lnTo>
                    <a:lnTo>
                      <a:pt x="681" y="271"/>
                    </a:lnTo>
                    <a:lnTo>
                      <a:pt x="679" y="265"/>
                    </a:lnTo>
                    <a:lnTo>
                      <a:pt x="675" y="261"/>
                    </a:lnTo>
                    <a:lnTo>
                      <a:pt x="671" y="261"/>
                    </a:lnTo>
                    <a:lnTo>
                      <a:pt x="665" y="253"/>
                    </a:lnTo>
                    <a:lnTo>
                      <a:pt x="661" y="251"/>
                    </a:lnTo>
                    <a:lnTo>
                      <a:pt x="661" y="247"/>
                    </a:lnTo>
                    <a:lnTo>
                      <a:pt x="663" y="241"/>
                    </a:lnTo>
                    <a:lnTo>
                      <a:pt x="665" y="231"/>
                    </a:lnTo>
                    <a:lnTo>
                      <a:pt x="665" y="229"/>
                    </a:lnTo>
                    <a:lnTo>
                      <a:pt x="665" y="227"/>
                    </a:lnTo>
                    <a:lnTo>
                      <a:pt x="663" y="227"/>
                    </a:lnTo>
                    <a:lnTo>
                      <a:pt x="663" y="231"/>
                    </a:lnTo>
                    <a:lnTo>
                      <a:pt x="661" y="229"/>
                    </a:lnTo>
                    <a:lnTo>
                      <a:pt x="659" y="223"/>
                    </a:lnTo>
                    <a:lnTo>
                      <a:pt x="657" y="221"/>
                    </a:lnTo>
                    <a:lnTo>
                      <a:pt x="655" y="223"/>
                    </a:lnTo>
                    <a:lnTo>
                      <a:pt x="653" y="225"/>
                    </a:lnTo>
                    <a:lnTo>
                      <a:pt x="653" y="235"/>
                    </a:lnTo>
                    <a:lnTo>
                      <a:pt x="651" y="229"/>
                    </a:lnTo>
                    <a:lnTo>
                      <a:pt x="645" y="229"/>
                    </a:lnTo>
                    <a:lnTo>
                      <a:pt x="645" y="217"/>
                    </a:lnTo>
                    <a:lnTo>
                      <a:pt x="647" y="210"/>
                    </a:lnTo>
                    <a:lnTo>
                      <a:pt x="645" y="202"/>
                    </a:lnTo>
                    <a:lnTo>
                      <a:pt x="643" y="198"/>
                    </a:lnTo>
                    <a:lnTo>
                      <a:pt x="637" y="192"/>
                    </a:lnTo>
                    <a:lnTo>
                      <a:pt x="637" y="190"/>
                    </a:lnTo>
                    <a:lnTo>
                      <a:pt x="643" y="188"/>
                    </a:lnTo>
                    <a:lnTo>
                      <a:pt x="639" y="182"/>
                    </a:lnTo>
                    <a:lnTo>
                      <a:pt x="631" y="178"/>
                    </a:lnTo>
                    <a:lnTo>
                      <a:pt x="625" y="174"/>
                    </a:lnTo>
                    <a:lnTo>
                      <a:pt x="625" y="168"/>
                    </a:lnTo>
                    <a:lnTo>
                      <a:pt x="619" y="170"/>
                    </a:lnTo>
                    <a:lnTo>
                      <a:pt x="613" y="168"/>
                    </a:lnTo>
                    <a:lnTo>
                      <a:pt x="607" y="162"/>
                    </a:lnTo>
                    <a:lnTo>
                      <a:pt x="605" y="160"/>
                    </a:lnTo>
                    <a:lnTo>
                      <a:pt x="607" y="148"/>
                    </a:lnTo>
                    <a:lnTo>
                      <a:pt x="605" y="144"/>
                    </a:lnTo>
                    <a:lnTo>
                      <a:pt x="607" y="138"/>
                    </a:lnTo>
                    <a:lnTo>
                      <a:pt x="609" y="130"/>
                    </a:lnTo>
                    <a:lnTo>
                      <a:pt x="607" y="122"/>
                    </a:lnTo>
                    <a:lnTo>
                      <a:pt x="607" y="118"/>
                    </a:lnTo>
                    <a:lnTo>
                      <a:pt x="605" y="118"/>
                    </a:lnTo>
                    <a:lnTo>
                      <a:pt x="599" y="108"/>
                    </a:lnTo>
                    <a:lnTo>
                      <a:pt x="601" y="104"/>
                    </a:lnTo>
                    <a:lnTo>
                      <a:pt x="601" y="100"/>
                    </a:lnTo>
                    <a:lnTo>
                      <a:pt x="601" y="88"/>
                    </a:lnTo>
                    <a:lnTo>
                      <a:pt x="603" y="78"/>
                    </a:lnTo>
                    <a:lnTo>
                      <a:pt x="595" y="72"/>
                    </a:lnTo>
                    <a:lnTo>
                      <a:pt x="593" y="68"/>
                    </a:lnTo>
                    <a:lnTo>
                      <a:pt x="589" y="66"/>
                    </a:lnTo>
                    <a:lnTo>
                      <a:pt x="587" y="68"/>
                    </a:lnTo>
                    <a:lnTo>
                      <a:pt x="581" y="70"/>
                    </a:lnTo>
                    <a:lnTo>
                      <a:pt x="579" y="66"/>
                    </a:lnTo>
                    <a:lnTo>
                      <a:pt x="579" y="54"/>
                    </a:lnTo>
                    <a:lnTo>
                      <a:pt x="581" y="50"/>
                    </a:lnTo>
                    <a:lnTo>
                      <a:pt x="579" y="46"/>
                    </a:lnTo>
                    <a:lnTo>
                      <a:pt x="579" y="38"/>
                    </a:lnTo>
                    <a:lnTo>
                      <a:pt x="577" y="38"/>
                    </a:lnTo>
                    <a:lnTo>
                      <a:pt x="575" y="26"/>
                    </a:lnTo>
                    <a:lnTo>
                      <a:pt x="577" y="22"/>
                    </a:lnTo>
                    <a:lnTo>
                      <a:pt x="571" y="16"/>
                    </a:lnTo>
                    <a:lnTo>
                      <a:pt x="571" y="8"/>
                    </a:lnTo>
                    <a:lnTo>
                      <a:pt x="567" y="4"/>
                    </a:lnTo>
                    <a:lnTo>
                      <a:pt x="563" y="4"/>
                    </a:lnTo>
                    <a:lnTo>
                      <a:pt x="563" y="0"/>
                    </a:lnTo>
                    <a:lnTo>
                      <a:pt x="561" y="2"/>
                    </a:lnTo>
                    <a:lnTo>
                      <a:pt x="561" y="4"/>
                    </a:lnTo>
                    <a:lnTo>
                      <a:pt x="559" y="6"/>
                    </a:lnTo>
                    <a:lnTo>
                      <a:pt x="555" y="22"/>
                    </a:lnTo>
                    <a:lnTo>
                      <a:pt x="551" y="28"/>
                    </a:lnTo>
                    <a:lnTo>
                      <a:pt x="555" y="34"/>
                    </a:lnTo>
                    <a:lnTo>
                      <a:pt x="549" y="38"/>
                    </a:lnTo>
                    <a:lnTo>
                      <a:pt x="543" y="46"/>
                    </a:lnTo>
                    <a:lnTo>
                      <a:pt x="545" y="50"/>
                    </a:lnTo>
                    <a:lnTo>
                      <a:pt x="541" y="56"/>
                    </a:lnTo>
                    <a:lnTo>
                      <a:pt x="543" y="66"/>
                    </a:lnTo>
                    <a:lnTo>
                      <a:pt x="541" y="74"/>
                    </a:lnTo>
                    <a:lnTo>
                      <a:pt x="541" y="86"/>
                    </a:lnTo>
                    <a:lnTo>
                      <a:pt x="534" y="94"/>
                    </a:lnTo>
                    <a:lnTo>
                      <a:pt x="532" y="102"/>
                    </a:lnTo>
                    <a:lnTo>
                      <a:pt x="520" y="126"/>
                    </a:lnTo>
                    <a:lnTo>
                      <a:pt x="512" y="136"/>
                    </a:lnTo>
                    <a:lnTo>
                      <a:pt x="508" y="136"/>
                    </a:lnTo>
                    <a:lnTo>
                      <a:pt x="488" y="128"/>
                    </a:lnTo>
                    <a:lnTo>
                      <a:pt x="488" y="120"/>
                    </a:lnTo>
                    <a:lnTo>
                      <a:pt x="480" y="116"/>
                    </a:lnTo>
                    <a:lnTo>
                      <a:pt x="474" y="116"/>
                    </a:lnTo>
                    <a:lnTo>
                      <a:pt x="468" y="106"/>
                    </a:lnTo>
                    <a:lnTo>
                      <a:pt x="460" y="104"/>
                    </a:lnTo>
                    <a:lnTo>
                      <a:pt x="458" y="100"/>
                    </a:lnTo>
                    <a:lnTo>
                      <a:pt x="452" y="100"/>
                    </a:lnTo>
                    <a:lnTo>
                      <a:pt x="444" y="96"/>
                    </a:lnTo>
                    <a:lnTo>
                      <a:pt x="442" y="92"/>
                    </a:lnTo>
                    <a:lnTo>
                      <a:pt x="438" y="88"/>
                    </a:lnTo>
                    <a:lnTo>
                      <a:pt x="434" y="86"/>
                    </a:lnTo>
                    <a:lnTo>
                      <a:pt x="434" y="78"/>
                    </a:lnTo>
                    <a:lnTo>
                      <a:pt x="436" y="74"/>
                    </a:lnTo>
                    <a:lnTo>
                      <a:pt x="440" y="68"/>
                    </a:lnTo>
                    <a:lnTo>
                      <a:pt x="442" y="66"/>
                    </a:lnTo>
                    <a:lnTo>
                      <a:pt x="442" y="58"/>
                    </a:lnTo>
                    <a:lnTo>
                      <a:pt x="446" y="56"/>
                    </a:lnTo>
                    <a:lnTo>
                      <a:pt x="444" y="54"/>
                    </a:lnTo>
                    <a:lnTo>
                      <a:pt x="442" y="56"/>
                    </a:lnTo>
                    <a:lnTo>
                      <a:pt x="440" y="54"/>
                    </a:lnTo>
                    <a:lnTo>
                      <a:pt x="442" y="50"/>
                    </a:lnTo>
                    <a:lnTo>
                      <a:pt x="442" y="46"/>
                    </a:lnTo>
                    <a:lnTo>
                      <a:pt x="448" y="46"/>
                    </a:lnTo>
                    <a:lnTo>
                      <a:pt x="452" y="46"/>
                    </a:lnTo>
                    <a:lnTo>
                      <a:pt x="456" y="44"/>
                    </a:lnTo>
                    <a:lnTo>
                      <a:pt x="456" y="40"/>
                    </a:lnTo>
                    <a:lnTo>
                      <a:pt x="458" y="38"/>
                    </a:lnTo>
                    <a:lnTo>
                      <a:pt x="460" y="32"/>
                    </a:lnTo>
                    <a:lnTo>
                      <a:pt x="464" y="28"/>
                    </a:lnTo>
                    <a:lnTo>
                      <a:pt x="462" y="26"/>
                    </a:lnTo>
                    <a:lnTo>
                      <a:pt x="458" y="28"/>
                    </a:lnTo>
                    <a:lnTo>
                      <a:pt x="456" y="22"/>
                    </a:lnTo>
                    <a:lnTo>
                      <a:pt x="450" y="26"/>
                    </a:lnTo>
                    <a:lnTo>
                      <a:pt x="454" y="26"/>
                    </a:lnTo>
                    <a:lnTo>
                      <a:pt x="454" y="30"/>
                    </a:lnTo>
                    <a:lnTo>
                      <a:pt x="452" y="30"/>
                    </a:lnTo>
                    <a:lnTo>
                      <a:pt x="446" y="32"/>
                    </a:lnTo>
                    <a:lnTo>
                      <a:pt x="448" y="26"/>
                    </a:lnTo>
                    <a:lnTo>
                      <a:pt x="442" y="30"/>
                    </a:lnTo>
                    <a:lnTo>
                      <a:pt x="442" y="26"/>
                    </a:lnTo>
                    <a:lnTo>
                      <a:pt x="438" y="28"/>
                    </a:lnTo>
                    <a:lnTo>
                      <a:pt x="434" y="26"/>
                    </a:lnTo>
                    <a:lnTo>
                      <a:pt x="426" y="24"/>
                    </a:lnTo>
                    <a:lnTo>
                      <a:pt x="416" y="24"/>
                    </a:lnTo>
                    <a:lnTo>
                      <a:pt x="416" y="22"/>
                    </a:lnTo>
                    <a:lnTo>
                      <a:pt x="410" y="18"/>
                    </a:lnTo>
                    <a:lnTo>
                      <a:pt x="408" y="20"/>
                    </a:lnTo>
                    <a:lnTo>
                      <a:pt x="402" y="18"/>
                    </a:lnTo>
                    <a:lnTo>
                      <a:pt x="398" y="14"/>
                    </a:lnTo>
                    <a:lnTo>
                      <a:pt x="396" y="12"/>
                    </a:lnTo>
                    <a:lnTo>
                      <a:pt x="394" y="14"/>
                    </a:lnTo>
                    <a:lnTo>
                      <a:pt x="388" y="10"/>
                    </a:lnTo>
                    <a:lnTo>
                      <a:pt x="378" y="10"/>
                    </a:lnTo>
                    <a:lnTo>
                      <a:pt x="378" y="12"/>
                    </a:lnTo>
                    <a:lnTo>
                      <a:pt x="380" y="14"/>
                    </a:lnTo>
                    <a:lnTo>
                      <a:pt x="386" y="14"/>
                    </a:lnTo>
                    <a:lnTo>
                      <a:pt x="394" y="18"/>
                    </a:lnTo>
                    <a:lnTo>
                      <a:pt x="392" y="20"/>
                    </a:lnTo>
                    <a:lnTo>
                      <a:pt x="392" y="22"/>
                    </a:lnTo>
                    <a:lnTo>
                      <a:pt x="390" y="28"/>
                    </a:lnTo>
                    <a:lnTo>
                      <a:pt x="386" y="24"/>
                    </a:lnTo>
                    <a:lnTo>
                      <a:pt x="384" y="26"/>
                    </a:lnTo>
                    <a:lnTo>
                      <a:pt x="376" y="26"/>
                    </a:lnTo>
                    <a:lnTo>
                      <a:pt x="370" y="26"/>
                    </a:lnTo>
                    <a:lnTo>
                      <a:pt x="366" y="26"/>
                    </a:lnTo>
                    <a:lnTo>
                      <a:pt x="360" y="30"/>
                    </a:lnTo>
                    <a:lnTo>
                      <a:pt x="364" y="34"/>
                    </a:lnTo>
                    <a:lnTo>
                      <a:pt x="362" y="34"/>
                    </a:lnTo>
                    <a:lnTo>
                      <a:pt x="358" y="34"/>
                    </a:lnTo>
                    <a:lnTo>
                      <a:pt x="356" y="30"/>
                    </a:lnTo>
                    <a:lnTo>
                      <a:pt x="354" y="32"/>
                    </a:lnTo>
                    <a:lnTo>
                      <a:pt x="354" y="36"/>
                    </a:lnTo>
                    <a:lnTo>
                      <a:pt x="352" y="36"/>
                    </a:lnTo>
                    <a:lnTo>
                      <a:pt x="344" y="42"/>
                    </a:lnTo>
                    <a:lnTo>
                      <a:pt x="344" y="48"/>
                    </a:lnTo>
                    <a:lnTo>
                      <a:pt x="346" y="50"/>
                    </a:lnTo>
                    <a:lnTo>
                      <a:pt x="344" y="52"/>
                    </a:lnTo>
                    <a:lnTo>
                      <a:pt x="338" y="52"/>
                    </a:lnTo>
                    <a:lnTo>
                      <a:pt x="336" y="60"/>
                    </a:lnTo>
                    <a:lnTo>
                      <a:pt x="330" y="66"/>
                    </a:lnTo>
                    <a:lnTo>
                      <a:pt x="326" y="72"/>
                    </a:lnTo>
                    <a:lnTo>
                      <a:pt x="330" y="74"/>
                    </a:lnTo>
                    <a:lnTo>
                      <a:pt x="332" y="76"/>
                    </a:lnTo>
                    <a:lnTo>
                      <a:pt x="336" y="78"/>
                    </a:lnTo>
                    <a:lnTo>
                      <a:pt x="338" y="76"/>
                    </a:lnTo>
                    <a:lnTo>
                      <a:pt x="338" y="80"/>
                    </a:lnTo>
                    <a:lnTo>
                      <a:pt x="332" y="80"/>
                    </a:lnTo>
                    <a:lnTo>
                      <a:pt x="330" y="82"/>
                    </a:lnTo>
                    <a:lnTo>
                      <a:pt x="334" y="90"/>
                    </a:lnTo>
                    <a:lnTo>
                      <a:pt x="340" y="92"/>
                    </a:lnTo>
                    <a:lnTo>
                      <a:pt x="340" y="94"/>
                    </a:lnTo>
                    <a:lnTo>
                      <a:pt x="336" y="94"/>
                    </a:lnTo>
                    <a:lnTo>
                      <a:pt x="332" y="90"/>
                    </a:lnTo>
                    <a:lnTo>
                      <a:pt x="328" y="82"/>
                    </a:lnTo>
                    <a:lnTo>
                      <a:pt x="324" y="80"/>
                    </a:lnTo>
                    <a:lnTo>
                      <a:pt x="320" y="88"/>
                    </a:lnTo>
                    <a:lnTo>
                      <a:pt x="320" y="78"/>
                    </a:lnTo>
                    <a:lnTo>
                      <a:pt x="308" y="78"/>
                    </a:lnTo>
                    <a:lnTo>
                      <a:pt x="312" y="82"/>
                    </a:lnTo>
                    <a:lnTo>
                      <a:pt x="308" y="82"/>
                    </a:lnTo>
                    <a:lnTo>
                      <a:pt x="308" y="88"/>
                    </a:lnTo>
                    <a:lnTo>
                      <a:pt x="302" y="90"/>
                    </a:lnTo>
                    <a:lnTo>
                      <a:pt x="304" y="84"/>
                    </a:lnTo>
                    <a:lnTo>
                      <a:pt x="306" y="78"/>
                    </a:lnTo>
                    <a:lnTo>
                      <a:pt x="302" y="74"/>
                    </a:lnTo>
                    <a:lnTo>
                      <a:pt x="298" y="66"/>
                    </a:lnTo>
                    <a:lnTo>
                      <a:pt x="296" y="64"/>
                    </a:lnTo>
                    <a:lnTo>
                      <a:pt x="290" y="58"/>
                    </a:lnTo>
                    <a:lnTo>
                      <a:pt x="286" y="58"/>
                    </a:lnTo>
                    <a:lnTo>
                      <a:pt x="286" y="62"/>
                    </a:lnTo>
                    <a:lnTo>
                      <a:pt x="284" y="66"/>
                    </a:lnTo>
                    <a:lnTo>
                      <a:pt x="280" y="66"/>
                    </a:lnTo>
                    <a:lnTo>
                      <a:pt x="274" y="66"/>
                    </a:lnTo>
                    <a:lnTo>
                      <a:pt x="274" y="64"/>
                    </a:lnTo>
                    <a:lnTo>
                      <a:pt x="272" y="62"/>
                    </a:lnTo>
                    <a:lnTo>
                      <a:pt x="270" y="64"/>
                    </a:lnTo>
                    <a:lnTo>
                      <a:pt x="272" y="68"/>
                    </a:lnTo>
                    <a:lnTo>
                      <a:pt x="270" y="72"/>
                    </a:lnTo>
                    <a:lnTo>
                      <a:pt x="268" y="74"/>
                    </a:lnTo>
                    <a:lnTo>
                      <a:pt x="266" y="68"/>
                    </a:lnTo>
                    <a:lnTo>
                      <a:pt x="264" y="68"/>
                    </a:lnTo>
                    <a:lnTo>
                      <a:pt x="262" y="72"/>
                    </a:lnTo>
                    <a:lnTo>
                      <a:pt x="256" y="74"/>
                    </a:lnTo>
                    <a:lnTo>
                      <a:pt x="256" y="76"/>
                    </a:lnTo>
                    <a:lnTo>
                      <a:pt x="262" y="82"/>
                    </a:lnTo>
                    <a:lnTo>
                      <a:pt x="260" y="86"/>
                    </a:lnTo>
                    <a:lnTo>
                      <a:pt x="254" y="86"/>
                    </a:lnTo>
                    <a:lnTo>
                      <a:pt x="252" y="84"/>
                    </a:lnTo>
                    <a:lnTo>
                      <a:pt x="250" y="88"/>
                    </a:lnTo>
                    <a:lnTo>
                      <a:pt x="254" y="94"/>
                    </a:lnTo>
                    <a:lnTo>
                      <a:pt x="248" y="90"/>
                    </a:lnTo>
                    <a:lnTo>
                      <a:pt x="242" y="90"/>
                    </a:lnTo>
                    <a:lnTo>
                      <a:pt x="238" y="98"/>
                    </a:lnTo>
                    <a:lnTo>
                      <a:pt x="242" y="98"/>
                    </a:lnTo>
                    <a:lnTo>
                      <a:pt x="240" y="104"/>
                    </a:lnTo>
                    <a:lnTo>
                      <a:pt x="246" y="106"/>
                    </a:lnTo>
                    <a:lnTo>
                      <a:pt x="246" y="108"/>
                    </a:lnTo>
                    <a:lnTo>
                      <a:pt x="242" y="108"/>
                    </a:lnTo>
                    <a:lnTo>
                      <a:pt x="232" y="104"/>
                    </a:lnTo>
                    <a:lnTo>
                      <a:pt x="226" y="104"/>
                    </a:lnTo>
                    <a:lnTo>
                      <a:pt x="222" y="104"/>
                    </a:lnTo>
                    <a:lnTo>
                      <a:pt x="226" y="108"/>
                    </a:lnTo>
                    <a:lnTo>
                      <a:pt x="222" y="110"/>
                    </a:lnTo>
                    <a:lnTo>
                      <a:pt x="222" y="114"/>
                    </a:lnTo>
                    <a:lnTo>
                      <a:pt x="228" y="118"/>
                    </a:lnTo>
                    <a:lnTo>
                      <a:pt x="226" y="124"/>
                    </a:lnTo>
                    <a:lnTo>
                      <a:pt x="222" y="122"/>
                    </a:lnTo>
                    <a:lnTo>
                      <a:pt x="220" y="128"/>
                    </a:lnTo>
                    <a:lnTo>
                      <a:pt x="218" y="128"/>
                    </a:lnTo>
                    <a:lnTo>
                      <a:pt x="216" y="116"/>
                    </a:lnTo>
                    <a:lnTo>
                      <a:pt x="212" y="114"/>
                    </a:lnTo>
                    <a:lnTo>
                      <a:pt x="216" y="108"/>
                    </a:lnTo>
                    <a:lnTo>
                      <a:pt x="208" y="108"/>
                    </a:lnTo>
                    <a:lnTo>
                      <a:pt x="206" y="114"/>
                    </a:lnTo>
                    <a:lnTo>
                      <a:pt x="200" y="116"/>
                    </a:lnTo>
                    <a:lnTo>
                      <a:pt x="198" y="120"/>
                    </a:lnTo>
                    <a:lnTo>
                      <a:pt x="198" y="126"/>
                    </a:lnTo>
                    <a:lnTo>
                      <a:pt x="196" y="130"/>
                    </a:lnTo>
                    <a:lnTo>
                      <a:pt x="194" y="140"/>
                    </a:lnTo>
                    <a:lnTo>
                      <a:pt x="198" y="140"/>
                    </a:lnTo>
                    <a:lnTo>
                      <a:pt x="194" y="144"/>
                    </a:lnTo>
                    <a:lnTo>
                      <a:pt x="186" y="150"/>
                    </a:lnTo>
                    <a:lnTo>
                      <a:pt x="184" y="158"/>
                    </a:lnTo>
                    <a:lnTo>
                      <a:pt x="174" y="172"/>
                    </a:lnTo>
                    <a:lnTo>
                      <a:pt x="156" y="176"/>
                    </a:lnTo>
                    <a:lnTo>
                      <a:pt x="156" y="178"/>
                    </a:lnTo>
                    <a:lnTo>
                      <a:pt x="148" y="178"/>
                    </a:lnTo>
                    <a:lnTo>
                      <a:pt x="144" y="180"/>
                    </a:lnTo>
                    <a:lnTo>
                      <a:pt x="140" y="180"/>
                    </a:lnTo>
                    <a:lnTo>
                      <a:pt x="136" y="180"/>
                    </a:lnTo>
                    <a:lnTo>
                      <a:pt x="130" y="186"/>
                    </a:lnTo>
                    <a:lnTo>
                      <a:pt x="114" y="190"/>
                    </a:lnTo>
                    <a:lnTo>
                      <a:pt x="112" y="192"/>
                    </a:lnTo>
                    <a:lnTo>
                      <a:pt x="102" y="192"/>
                    </a:lnTo>
                    <a:lnTo>
                      <a:pt x="94" y="192"/>
                    </a:lnTo>
                    <a:lnTo>
                      <a:pt x="92" y="190"/>
                    </a:lnTo>
                    <a:lnTo>
                      <a:pt x="90" y="192"/>
                    </a:lnTo>
                    <a:lnTo>
                      <a:pt x="82" y="196"/>
                    </a:lnTo>
                    <a:lnTo>
                      <a:pt x="68" y="210"/>
                    </a:lnTo>
                    <a:lnTo>
                      <a:pt x="58" y="215"/>
                    </a:lnTo>
                    <a:lnTo>
                      <a:pt x="54" y="217"/>
                    </a:lnTo>
                    <a:lnTo>
                      <a:pt x="48" y="227"/>
                    </a:lnTo>
                    <a:lnTo>
                      <a:pt x="42" y="229"/>
                    </a:lnTo>
                    <a:lnTo>
                      <a:pt x="42" y="223"/>
                    </a:lnTo>
                    <a:lnTo>
                      <a:pt x="46" y="219"/>
                    </a:lnTo>
                    <a:lnTo>
                      <a:pt x="46" y="217"/>
                    </a:lnTo>
                    <a:lnTo>
                      <a:pt x="40" y="219"/>
                    </a:lnTo>
                    <a:lnTo>
                      <a:pt x="34" y="233"/>
                    </a:lnTo>
                    <a:lnTo>
                      <a:pt x="34" y="239"/>
                    </a:lnTo>
                    <a:lnTo>
                      <a:pt x="32" y="247"/>
                    </a:lnTo>
                    <a:lnTo>
                      <a:pt x="26" y="263"/>
                    </a:lnTo>
                    <a:lnTo>
                      <a:pt x="24" y="271"/>
                    </a:lnTo>
                    <a:lnTo>
                      <a:pt x="26" y="281"/>
                    </a:lnTo>
                    <a:lnTo>
                      <a:pt x="34" y="295"/>
                    </a:lnTo>
                    <a:lnTo>
                      <a:pt x="32" y="307"/>
                    </a:lnTo>
                    <a:lnTo>
                      <a:pt x="26" y="307"/>
                    </a:lnTo>
                    <a:lnTo>
                      <a:pt x="26" y="301"/>
                    </a:lnTo>
                    <a:lnTo>
                      <a:pt x="24" y="297"/>
                    </a:lnTo>
                    <a:lnTo>
                      <a:pt x="22" y="289"/>
                    </a:lnTo>
                    <a:lnTo>
                      <a:pt x="20" y="293"/>
                    </a:lnTo>
                    <a:lnTo>
                      <a:pt x="22" y="303"/>
                    </a:lnTo>
                    <a:lnTo>
                      <a:pt x="22" y="307"/>
                    </a:lnTo>
                    <a:lnTo>
                      <a:pt x="20" y="311"/>
                    </a:lnTo>
                    <a:lnTo>
                      <a:pt x="18" y="309"/>
                    </a:lnTo>
                    <a:lnTo>
                      <a:pt x="20" y="307"/>
                    </a:lnTo>
                    <a:lnTo>
                      <a:pt x="18" y="301"/>
                    </a:lnTo>
                    <a:lnTo>
                      <a:pt x="16" y="301"/>
                    </a:lnTo>
                    <a:lnTo>
                      <a:pt x="14" y="299"/>
                    </a:lnTo>
                    <a:lnTo>
                      <a:pt x="12" y="301"/>
                    </a:lnTo>
                    <a:lnTo>
                      <a:pt x="16" y="313"/>
                    </a:lnTo>
                    <a:lnTo>
                      <a:pt x="24" y="325"/>
                    </a:lnTo>
                    <a:lnTo>
                      <a:pt x="24" y="331"/>
                    </a:lnTo>
                    <a:lnTo>
                      <a:pt x="20" y="339"/>
                    </a:lnTo>
                    <a:lnTo>
                      <a:pt x="22" y="341"/>
                    </a:lnTo>
                    <a:lnTo>
                      <a:pt x="24" y="345"/>
                    </a:lnTo>
                    <a:lnTo>
                      <a:pt x="26" y="353"/>
                    </a:lnTo>
                    <a:lnTo>
                      <a:pt x="28" y="363"/>
                    </a:lnTo>
                    <a:lnTo>
                      <a:pt x="28" y="369"/>
                    </a:lnTo>
                    <a:lnTo>
                      <a:pt x="24" y="379"/>
                    </a:lnTo>
                    <a:lnTo>
                      <a:pt x="24" y="395"/>
                    </a:lnTo>
                    <a:lnTo>
                      <a:pt x="26" y="413"/>
                    </a:lnTo>
                    <a:lnTo>
                      <a:pt x="24" y="417"/>
                    </a:lnTo>
                    <a:lnTo>
                      <a:pt x="22" y="427"/>
                    </a:lnTo>
                    <a:lnTo>
                      <a:pt x="18" y="433"/>
                    </a:lnTo>
                    <a:lnTo>
                      <a:pt x="16" y="439"/>
                    </a:lnTo>
                    <a:lnTo>
                      <a:pt x="10" y="449"/>
                    </a:lnTo>
                    <a:lnTo>
                      <a:pt x="8" y="449"/>
                    </a:lnTo>
                    <a:lnTo>
                      <a:pt x="6" y="447"/>
                    </a:lnTo>
                    <a:lnTo>
                      <a:pt x="2" y="451"/>
                    </a:lnTo>
                    <a:lnTo>
                      <a:pt x="0" y="461"/>
                    </a:lnTo>
                    <a:lnTo>
                      <a:pt x="4" y="463"/>
                    </a:lnTo>
                    <a:lnTo>
                      <a:pt x="12" y="467"/>
                    </a:lnTo>
                    <a:lnTo>
                      <a:pt x="14" y="473"/>
                    </a:lnTo>
                    <a:lnTo>
                      <a:pt x="18" y="473"/>
                    </a:lnTo>
                    <a:lnTo>
                      <a:pt x="24" y="478"/>
                    </a:lnTo>
                    <a:lnTo>
                      <a:pt x="34" y="478"/>
                    </a:lnTo>
                    <a:lnTo>
                      <a:pt x="44" y="480"/>
                    </a:lnTo>
                    <a:lnTo>
                      <a:pt x="42" y="475"/>
                    </a:lnTo>
                    <a:lnTo>
                      <a:pt x="54" y="473"/>
                    </a:lnTo>
                    <a:lnTo>
                      <a:pt x="54" y="471"/>
                    </a:lnTo>
                    <a:lnTo>
                      <a:pt x="58" y="469"/>
                    </a:lnTo>
                    <a:lnTo>
                      <a:pt x="58" y="467"/>
                    </a:lnTo>
                    <a:lnTo>
                      <a:pt x="64" y="465"/>
                    </a:lnTo>
                    <a:lnTo>
                      <a:pt x="68" y="465"/>
                    </a:lnTo>
                    <a:lnTo>
                      <a:pt x="72" y="465"/>
                    </a:lnTo>
                    <a:lnTo>
                      <a:pt x="78" y="457"/>
                    </a:lnTo>
                    <a:lnTo>
                      <a:pt x="84" y="455"/>
                    </a:lnTo>
                    <a:lnTo>
                      <a:pt x="92" y="455"/>
                    </a:lnTo>
                    <a:lnTo>
                      <a:pt x="104" y="453"/>
                    </a:lnTo>
                    <a:lnTo>
                      <a:pt x="112" y="455"/>
                    </a:lnTo>
                    <a:lnTo>
                      <a:pt x="114" y="455"/>
                    </a:lnTo>
                    <a:lnTo>
                      <a:pt x="118" y="455"/>
                    </a:lnTo>
                    <a:lnTo>
                      <a:pt x="122" y="455"/>
                    </a:lnTo>
                    <a:lnTo>
                      <a:pt x="132" y="455"/>
                    </a:lnTo>
                    <a:lnTo>
                      <a:pt x="134" y="459"/>
                    </a:lnTo>
                    <a:lnTo>
                      <a:pt x="136" y="455"/>
                    </a:lnTo>
                    <a:lnTo>
                      <a:pt x="146" y="453"/>
                    </a:lnTo>
                    <a:lnTo>
                      <a:pt x="150" y="447"/>
                    </a:lnTo>
                    <a:lnTo>
                      <a:pt x="158" y="437"/>
                    </a:lnTo>
                    <a:lnTo>
                      <a:pt x="164" y="435"/>
                    </a:lnTo>
                    <a:lnTo>
                      <a:pt x="170" y="435"/>
                    </a:lnTo>
                    <a:lnTo>
                      <a:pt x="182" y="429"/>
                    </a:lnTo>
                    <a:lnTo>
                      <a:pt x="192" y="423"/>
                    </a:lnTo>
                    <a:lnTo>
                      <a:pt x="196" y="423"/>
                    </a:lnTo>
                    <a:lnTo>
                      <a:pt x="222" y="423"/>
                    </a:lnTo>
                    <a:lnTo>
                      <a:pt x="238" y="415"/>
                    </a:lnTo>
                    <a:lnTo>
                      <a:pt x="246" y="411"/>
                    </a:lnTo>
                    <a:lnTo>
                      <a:pt x="254" y="413"/>
                    </a:lnTo>
                    <a:lnTo>
                      <a:pt x="262" y="411"/>
                    </a:lnTo>
                    <a:lnTo>
                      <a:pt x="280" y="411"/>
                    </a:lnTo>
                    <a:lnTo>
                      <a:pt x="288" y="407"/>
                    </a:lnTo>
                    <a:lnTo>
                      <a:pt x="292" y="411"/>
                    </a:lnTo>
                    <a:lnTo>
                      <a:pt x="298" y="419"/>
                    </a:lnTo>
                    <a:lnTo>
                      <a:pt x="304" y="417"/>
                    </a:lnTo>
                    <a:lnTo>
                      <a:pt x="310" y="419"/>
                    </a:lnTo>
                    <a:lnTo>
                      <a:pt x="316" y="421"/>
                    </a:lnTo>
                    <a:lnTo>
                      <a:pt x="320" y="421"/>
                    </a:lnTo>
                    <a:lnTo>
                      <a:pt x="322" y="423"/>
                    </a:lnTo>
                    <a:lnTo>
                      <a:pt x="320" y="425"/>
                    </a:lnTo>
                    <a:lnTo>
                      <a:pt x="324" y="427"/>
                    </a:lnTo>
                    <a:lnTo>
                      <a:pt x="328" y="427"/>
                    </a:lnTo>
                    <a:lnTo>
                      <a:pt x="328" y="431"/>
                    </a:lnTo>
                    <a:lnTo>
                      <a:pt x="324" y="431"/>
                    </a:lnTo>
                    <a:lnTo>
                      <a:pt x="324" y="439"/>
                    </a:lnTo>
                    <a:lnTo>
                      <a:pt x="328" y="441"/>
                    </a:lnTo>
                    <a:lnTo>
                      <a:pt x="330" y="451"/>
                    </a:lnTo>
                    <a:lnTo>
                      <a:pt x="334" y="457"/>
                    </a:lnTo>
                    <a:lnTo>
                      <a:pt x="330" y="467"/>
                    </a:lnTo>
                    <a:lnTo>
                      <a:pt x="328" y="467"/>
                    </a:lnTo>
                    <a:lnTo>
                      <a:pt x="328" y="467"/>
                    </a:lnTo>
                    <a:lnTo>
                      <a:pt x="332" y="475"/>
                    </a:lnTo>
                    <a:lnTo>
                      <a:pt x="336" y="478"/>
                    </a:lnTo>
                    <a:lnTo>
                      <a:pt x="338" y="475"/>
                    </a:lnTo>
                    <a:lnTo>
                      <a:pt x="336" y="469"/>
                    </a:lnTo>
                    <a:lnTo>
                      <a:pt x="340" y="465"/>
                    </a:lnTo>
                    <a:lnTo>
                      <a:pt x="356" y="455"/>
                    </a:lnTo>
                    <a:lnTo>
                      <a:pt x="366" y="451"/>
                    </a:lnTo>
                    <a:lnTo>
                      <a:pt x="378" y="435"/>
                    </a:lnTo>
                    <a:lnTo>
                      <a:pt x="386" y="431"/>
                    </a:lnTo>
                    <a:lnTo>
                      <a:pt x="386" y="435"/>
                    </a:lnTo>
                    <a:lnTo>
                      <a:pt x="382" y="441"/>
                    </a:lnTo>
                    <a:lnTo>
                      <a:pt x="380" y="447"/>
                    </a:lnTo>
                    <a:lnTo>
                      <a:pt x="372" y="455"/>
                    </a:lnTo>
                    <a:lnTo>
                      <a:pt x="366" y="467"/>
                    </a:lnTo>
                    <a:lnTo>
                      <a:pt x="364" y="467"/>
                    </a:lnTo>
                    <a:lnTo>
                      <a:pt x="362" y="475"/>
                    </a:lnTo>
                    <a:lnTo>
                      <a:pt x="352" y="475"/>
                    </a:lnTo>
                    <a:lnTo>
                      <a:pt x="350" y="482"/>
                    </a:lnTo>
                    <a:lnTo>
                      <a:pt x="356" y="482"/>
                    </a:lnTo>
                    <a:lnTo>
                      <a:pt x="358" y="478"/>
                    </a:lnTo>
                    <a:lnTo>
                      <a:pt x="364" y="478"/>
                    </a:lnTo>
                    <a:lnTo>
                      <a:pt x="372" y="467"/>
                    </a:lnTo>
                    <a:lnTo>
                      <a:pt x="372" y="465"/>
                    </a:lnTo>
                    <a:lnTo>
                      <a:pt x="378" y="459"/>
                    </a:lnTo>
                    <a:lnTo>
                      <a:pt x="380" y="469"/>
                    </a:lnTo>
                    <a:lnTo>
                      <a:pt x="382" y="473"/>
                    </a:lnTo>
                    <a:lnTo>
                      <a:pt x="380" y="475"/>
                    </a:lnTo>
                    <a:lnTo>
                      <a:pt x="376" y="482"/>
                    </a:lnTo>
                    <a:lnTo>
                      <a:pt x="374" y="484"/>
                    </a:lnTo>
                    <a:lnTo>
                      <a:pt x="368" y="488"/>
                    </a:lnTo>
                    <a:lnTo>
                      <a:pt x="372" y="490"/>
                    </a:lnTo>
                    <a:lnTo>
                      <a:pt x="382" y="488"/>
                    </a:lnTo>
                    <a:lnTo>
                      <a:pt x="384" y="492"/>
                    </a:lnTo>
                    <a:lnTo>
                      <a:pt x="386" y="502"/>
                    </a:lnTo>
                    <a:lnTo>
                      <a:pt x="384" y="510"/>
                    </a:lnTo>
                    <a:lnTo>
                      <a:pt x="378" y="524"/>
                    </a:lnTo>
                    <a:lnTo>
                      <a:pt x="384" y="534"/>
                    </a:lnTo>
                    <a:lnTo>
                      <a:pt x="392" y="536"/>
                    </a:lnTo>
                    <a:lnTo>
                      <a:pt x="396" y="542"/>
                    </a:lnTo>
                    <a:lnTo>
                      <a:pt x="404" y="542"/>
                    </a:lnTo>
                    <a:lnTo>
                      <a:pt x="412" y="544"/>
                    </a:lnTo>
                    <a:lnTo>
                      <a:pt x="422" y="554"/>
                    </a:lnTo>
                    <a:lnTo>
                      <a:pt x="438" y="544"/>
                    </a:lnTo>
                    <a:lnTo>
                      <a:pt x="448" y="542"/>
                    </a:lnTo>
                    <a:lnTo>
                      <a:pt x="450" y="540"/>
                    </a:lnTo>
                    <a:lnTo>
                      <a:pt x="450" y="538"/>
                    </a:lnTo>
                    <a:lnTo>
                      <a:pt x="456" y="534"/>
                    </a:lnTo>
                    <a:lnTo>
                      <a:pt x="458" y="536"/>
                    </a:lnTo>
                    <a:lnTo>
                      <a:pt x="454" y="542"/>
                    </a:lnTo>
                    <a:lnTo>
                      <a:pt x="450" y="544"/>
                    </a:lnTo>
                    <a:lnTo>
                      <a:pt x="452" y="546"/>
                    </a:lnTo>
                    <a:lnTo>
                      <a:pt x="456" y="544"/>
                    </a:lnTo>
                    <a:lnTo>
                      <a:pt x="458" y="542"/>
                    </a:lnTo>
                    <a:lnTo>
                      <a:pt x="462" y="542"/>
                    </a:lnTo>
                    <a:lnTo>
                      <a:pt x="462" y="544"/>
                    </a:lnTo>
                    <a:lnTo>
                      <a:pt x="458" y="548"/>
                    </a:lnTo>
                    <a:lnTo>
                      <a:pt x="462" y="548"/>
                    </a:lnTo>
                    <a:lnTo>
                      <a:pt x="462" y="554"/>
                    </a:lnTo>
                    <a:lnTo>
                      <a:pt x="466" y="554"/>
                    </a:lnTo>
                    <a:lnTo>
                      <a:pt x="468" y="556"/>
                    </a:lnTo>
                    <a:lnTo>
                      <a:pt x="470" y="556"/>
                    </a:lnTo>
                    <a:lnTo>
                      <a:pt x="472" y="556"/>
                    </a:lnTo>
                    <a:lnTo>
                      <a:pt x="472" y="554"/>
                    </a:lnTo>
                    <a:close/>
                    <a:moveTo>
                      <a:pt x="695" y="285"/>
                    </a:moveTo>
                    <a:lnTo>
                      <a:pt x="699" y="277"/>
                    </a:lnTo>
                    <a:lnTo>
                      <a:pt x="699" y="273"/>
                    </a:lnTo>
                    <a:lnTo>
                      <a:pt x="697" y="273"/>
                    </a:lnTo>
                    <a:lnTo>
                      <a:pt x="695" y="279"/>
                    </a:lnTo>
                    <a:lnTo>
                      <a:pt x="693" y="281"/>
                    </a:lnTo>
                    <a:lnTo>
                      <a:pt x="693" y="285"/>
                    </a:lnTo>
                    <a:lnTo>
                      <a:pt x="691" y="293"/>
                    </a:lnTo>
                    <a:lnTo>
                      <a:pt x="695" y="285"/>
                    </a:lnTo>
                    <a:close/>
                    <a:moveTo>
                      <a:pt x="494" y="116"/>
                    </a:moveTo>
                    <a:lnTo>
                      <a:pt x="498" y="114"/>
                    </a:lnTo>
                    <a:lnTo>
                      <a:pt x="500" y="112"/>
                    </a:lnTo>
                    <a:lnTo>
                      <a:pt x="504" y="110"/>
                    </a:lnTo>
                    <a:lnTo>
                      <a:pt x="502" y="110"/>
                    </a:lnTo>
                    <a:lnTo>
                      <a:pt x="496" y="110"/>
                    </a:lnTo>
                    <a:lnTo>
                      <a:pt x="492" y="114"/>
                    </a:lnTo>
                    <a:lnTo>
                      <a:pt x="490" y="118"/>
                    </a:lnTo>
                    <a:lnTo>
                      <a:pt x="494" y="116"/>
                    </a:lnTo>
                    <a:close/>
                    <a:moveTo>
                      <a:pt x="444" y="24"/>
                    </a:moveTo>
                    <a:lnTo>
                      <a:pt x="446" y="20"/>
                    </a:lnTo>
                    <a:lnTo>
                      <a:pt x="444" y="22"/>
                    </a:lnTo>
                    <a:lnTo>
                      <a:pt x="442" y="24"/>
                    </a:lnTo>
                    <a:lnTo>
                      <a:pt x="444" y="24"/>
                    </a:lnTo>
                    <a:close/>
                    <a:moveTo>
                      <a:pt x="454" y="68"/>
                    </a:moveTo>
                    <a:lnTo>
                      <a:pt x="458" y="68"/>
                    </a:lnTo>
                    <a:lnTo>
                      <a:pt x="460" y="66"/>
                    </a:lnTo>
                    <a:lnTo>
                      <a:pt x="456" y="64"/>
                    </a:lnTo>
                    <a:lnTo>
                      <a:pt x="456" y="62"/>
                    </a:lnTo>
                    <a:lnTo>
                      <a:pt x="458" y="58"/>
                    </a:lnTo>
                    <a:lnTo>
                      <a:pt x="456" y="60"/>
                    </a:lnTo>
                    <a:lnTo>
                      <a:pt x="454" y="58"/>
                    </a:lnTo>
                    <a:lnTo>
                      <a:pt x="452" y="56"/>
                    </a:lnTo>
                    <a:lnTo>
                      <a:pt x="450" y="58"/>
                    </a:lnTo>
                    <a:lnTo>
                      <a:pt x="448" y="60"/>
                    </a:lnTo>
                    <a:lnTo>
                      <a:pt x="450" y="66"/>
                    </a:lnTo>
                    <a:lnTo>
                      <a:pt x="448" y="68"/>
                    </a:lnTo>
                    <a:lnTo>
                      <a:pt x="454" y="68"/>
                    </a:lnTo>
                    <a:close/>
                    <a:moveTo>
                      <a:pt x="370" y="10"/>
                    </a:moveTo>
                    <a:lnTo>
                      <a:pt x="366" y="10"/>
                    </a:lnTo>
                    <a:lnTo>
                      <a:pt x="362" y="10"/>
                    </a:lnTo>
                    <a:lnTo>
                      <a:pt x="360" y="12"/>
                    </a:lnTo>
                    <a:lnTo>
                      <a:pt x="356" y="8"/>
                    </a:lnTo>
                    <a:lnTo>
                      <a:pt x="354" y="10"/>
                    </a:lnTo>
                    <a:lnTo>
                      <a:pt x="358" y="16"/>
                    </a:lnTo>
                    <a:lnTo>
                      <a:pt x="364" y="18"/>
                    </a:lnTo>
                    <a:lnTo>
                      <a:pt x="372" y="12"/>
                    </a:lnTo>
                    <a:lnTo>
                      <a:pt x="372" y="10"/>
                    </a:lnTo>
                    <a:lnTo>
                      <a:pt x="370" y="10"/>
                    </a:lnTo>
                    <a:close/>
                    <a:moveTo>
                      <a:pt x="356" y="20"/>
                    </a:moveTo>
                    <a:lnTo>
                      <a:pt x="352" y="12"/>
                    </a:lnTo>
                    <a:lnTo>
                      <a:pt x="350" y="12"/>
                    </a:lnTo>
                    <a:lnTo>
                      <a:pt x="348" y="18"/>
                    </a:lnTo>
                    <a:lnTo>
                      <a:pt x="350" y="18"/>
                    </a:lnTo>
                    <a:lnTo>
                      <a:pt x="356" y="20"/>
                    </a:lnTo>
                    <a:close/>
                    <a:moveTo>
                      <a:pt x="360" y="496"/>
                    </a:moveTo>
                    <a:lnTo>
                      <a:pt x="364" y="496"/>
                    </a:lnTo>
                    <a:lnTo>
                      <a:pt x="364" y="492"/>
                    </a:lnTo>
                    <a:lnTo>
                      <a:pt x="362" y="492"/>
                    </a:lnTo>
                    <a:lnTo>
                      <a:pt x="360" y="492"/>
                    </a:lnTo>
                    <a:lnTo>
                      <a:pt x="358" y="492"/>
                    </a:lnTo>
                    <a:lnTo>
                      <a:pt x="358" y="488"/>
                    </a:lnTo>
                    <a:lnTo>
                      <a:pt x="354" y="490"/>
                    </a:lnTo>
                    <a:lnTo>
                      <a:pt x="340" y="492"/>
                    </a:lnTo>
                    <a:lnTo>
                      <a:pt x="338" y="494"/>
                    </a:lnTo>
                    <a:lnTo>
                      <a:pt x="338" y="496"/>
                    </a:lnTo>
                    <a:lnTo>
                      <a:pt x="344" y="500"/>
                    </a:lnTo>
                    <a:lnTo>
                      <a:pt x="348" y="498"/>
                    </a:lnTo>
                    <a:lnTo>
                      <a:pt x="352" y="498"/>
                    </a:lnTo>
                    <a:lnTo>
                      <a:pt x="356" y="496"/>
                    </a:lnTo>
                    <a:lnTo>
                      <a:pt x="360" y="4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4" name="Freeform 188"/>
              <p:cNvSpPr>
                <a:spLocks/>
              </p:cNvSpPr>
              <p:nvPr/>
            </p:nvSpPr>
            <p:spPr bwMode="auto">
              <a:xfrm>
                <a:off x="6457658" y="1821127"/>
                <a:ext cx="85054" cy="106318"/>
              </a:xfrm>
              <a:custGeom>
                <a:avLst/>
                <a:gdLst>
                  <a:gd name="T0" fmla="*/ 66 w 80"/>
                  <a:gd name="T1" fmla="*/ 2 h 100"/>
                  <a:gd name="T2" fmla="*/ 58 w 80"/>
                  <a:gd name="T3" fmla="*/ 0 h 100"/>
                  <a:gd name="T4" fmla="*/ 52 w 80"/>
                  <a:gd name="T5" fmla="*/ 16 h 100"/>
                  <a:gd name="T6" fmla="*/ 42 w 80"/>
                  <a:gd name="T7" fmla="*/ 18 h 100"/>
                  <a:gd name="T8" fmla="*/ 42 w 80"/>
                  <a:gd name="T9" fmla="*/ 26 h 100"/>
                  <a:gd name="T10" fmla="*/ 36 w 80"/>
                  <a:gd name="T11" fmla="*/ 26 h 100"/>
                  <a:gd name="T12" fmla="*/ 24 w 80"/>
                  <a:gd name="T13" fmla="*/ 22 h 100"/>
                  <a:gd name="T14" fmla="*/ 20 w 80"/>
                  <a:gd name="T15" fmla="*/ 26 h 100"/>
                  <a:gd name="T16" fmla="*/ 18 w 80"/>
                  <a:gd name="T17" fmla="*/ 40 h 100"/>
                  <a:gd name="T18" fmla="*/ 6 w 80"/>
                  <a:gd name="T19" fmla="*/ 50 h 100"/>
                  <a:gd name="T20" fmla="*/ 0 w 80"/>
                  <a:gd name="T21" fmla="*/ 58 h 100"/>
                  <a:gd name="T22" fmla="*/ 4 w 80"/>
                  <a:gd name="T23" fmla="*/ 60 h 100"/>
                  <a:gd name="T24" fmla="*/ 14 w 80"/>
                  <a:gd name="T25" fmla="*/ 62 h 100"/>
                  <a:gd name="T26" fmla="*/ 20 w 80"/>
                  <a:gd name="T27" fmla="*/ 62 h 100"/>
                  <a:gd name="T28" fmla="*/ 22 w 80"/>
                  <a:gd name="T29" fmla="*/ 60 h 100"/>
                  <a:gd name="T30" fmla="*/ 24 w 80"/>
                  <a:gd name="T31" fmla="*/ 60 h 100"/>
                  <a:gd name="T32" fmla="*/ 24 w 80"/>
                  <a:gd name="T33" fmla="*/ 64 h 100"/>
                  <a:gd name="T34" fmla="*/ 26 w 80"/>
                  <a:gd name="T35" fmla="*/ 66 h 100"/>
                  <a:gd name="T36" fmla="*/ 24 w 80"/>
                  <a:gd name="T37" fmla="*/ 74 h 100"/>
                  <a:gd name="T38" fmla="*/ 26 w 80"/>
                  <a:gd name="T39" fmla="*/ 80 h 100"/>
                  <a:gd name="T40" fmla="*/ 22 w 80"/>
                  <a:gd name="T41" fmla="*/ 92 h 100"/>
                  <a:gd name="T42" fmla="*/ 32 w 80"/>
                  <a:gd name="T43" fmla="*/ 92 h 100"/>
                  <a:gd name="T44" fmla="*/ 32 w 80"/>
                  <a:gd name="T45" fmla="*/ 96 h 100"/>
                  <a:gd name="T46" fmla="*/ 36 w 80"/>
                  <a:gd name="T47" fmla="*/ 98 h 100"/>
                  <a:gd name="T48" fmla="*/ 38 w 80"/>
                  <a:gd name="T49" fmla="*/ 100 h 100"/>
                  <a:gd name="T50" fmla="*/ 40 w 80"/>
                  <a:gd name="T51" fmla="*/ 100 h 100"/>
                  <a:gd name="T52" fmla="*/ 40 w 80"/>
                  <a:gd name="T53" fmla="*/ 96 h 100"/>
                  <a:gd name="T54" fmla="*/ 48 w 80"/>
                  <a:gd name="T55" fmla="*/ 98 h 100"/>
                  <a:gd name="T56" fmla="*/ 54 w 80"/>
                  <a:gd name="T57" fmla="*/ 100 h 100"/>
                  <a:gd name="T58" fmla="*/ 58 w 80"/>
                  <a:gd name="T59" fmla="*/ 94 h 100"/>
                  <a:gd name="T60" fmla="*/ 64 w 80"/>
                  <a:gd name="T61" fmla="*/ 90 h 100"/>
                  <a:gd name="T62" fmla="*/ 72 w 80"/>
                  <a:gd name="T63" fmla="*/ 90 h 100"/>
                  <a:gd name="T64" fmla="*/ 80 w 80"/>
                  <a:gd name="T65" fmla="*/ 84 h 100"/>
                  <a:gd name="T66" fmla="*/ 76 w 80"/>
                  <a:gd name="T67" fmla="*/ 82 h 100"/>
                  <a:gd name="T68" fmla="*/ 74 w 80"/>
                  <a:gd name="T69" fmla="*/ 82 h 100"/>
                  <a:gd name="T70" fmla="*/ 64 w 80"/>
                  <a:gd name="T71" fmla="*/ 76 h 100"/>
                  <a:gd name="T72" fmla="*/ 62 w 80"/>
                  <a:gd name="T73" fmla="*/ 74 h 100"/>
                  <a:gd name="T74" fmla="*/ 54 w 80"/>
                  <a:gd name="T75" fmla="*/ 74 h 100"/>
                  <a:gd name="T76" fmla="*/ 54 w 80"/>
                  <a:gd name="T77" fmla="*/ 70 h 100"/>
                  <a:gd name="T78" fmla="*/ 56 w 80"/>
                  <a:gd name="T79" fmla="*/ 68 h 100"/>
                  <a:gd name="T80" fmla="*/ 56 w 80"/>
                  <a:gd name="T81" fmla="*/ 64 h 100"/>
                  <a:gd name="T82" fmla="*/ 52 w 80"/>
                  <a:gd name="T83" fmla="*/ 64 h 100"/>
                  <a:gd name="T84" fmla="*/ 52 w 80"/>
                  <a:gd name="T85" fmla="*/ 62 h 100"/>
                  <a:gd name="T86" fmla="*/ 60 w 80"/>
                  <a:gd name="T87" fmla="*/ 54 h 100"/>
                  <a:gd name="T88" fmla="*/ 66 w 80"/>
                  <a:gd name="T89" fmla="*/ 54 h 100"/>
                  <a:gd name="T90" fmla="*/ 70 w 80"/>
                  <a:gd name="T91" fmla="*/ 52 h 100"/>
                  <a:gd name="T92" fmla="*/ 70 w 80"/>
                  <a:gd name="T93" fmla="*/ 48 h 100"/>
                  <a:gd name="T94" fmla="*/ 72 w 80"/>
                  <a:gd name="T95" fmla="*/ 46 h 100"/>
                  <a:gd name="T96" fmla="*/ 74 w 80"/>
                  <a:gd name="T97" fmla="*/ 42 h 100"/>
                  <a:gd name="T98" fmla="*/ 76 w 80"/>
                  <a:gd name="T99" fmla="*/ 40 h 100"/>
                  <a:gd name="T100" fmla="*/ 76 w 80"/>
                  <a:gd name="T101" fmla="*/ 38 h 100"/>
                  <a:gd name="T102" fmla="*/ 72 w 80"/>
                  <a:gd name="T103" fmla="*/ 32 h 100"/>
                  <a:gd name="T104" fmla="*/ 70 w 80"/>
                  <a:gd name="T105" fmla="*/ 20 h 100"/>
                  <a:gd name="T106" fmla="*/ 72 w 80"/>
                  <a:gd name="T107" fmla="*/ 10 h 100"/>
                  <a:gd name="T108" fmla="*/ 72 w 80"/>
                  <a:gd name="T109" fmla="*/ 8 h 100"/>
                  <a:gd name="T110" fmla="*/ 70 w 80"/>
                  <a:gd name="T111" fmla="*/ 4 h 100"/>
                  <a:gd name="T112" fmla="*/ 66 w 80"/>
                  <a:gd name="T11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 h="100">
                    <a:moveTo>
                      <a:pt x="66" y="2"/>
                    </a:moveTo>
                    <a:lnTo>
                      <a:pt x="58" y="0"/>
                    </a:lnTo>
                    <a:lnTo>
                      <a:pt x="52" y="16"/>
                    </a:lnTo>
                    <a:lnTo>
                      <a:pt x="42" y="18"/>
                    </a:lnTo>
                    <a:lnTo>
                      <a:pt x="42" y="26"/>
                    </a:lnTo>
                    <a:lnTo>
                      <a:pt x="36" y="26"/>
                    </a:lnTo>
                    <a:lnTo>
                      <a:pt x="24" y="22"/>
                    </a:lnTo>
                    <a:lnTo>
                      <a:pt x="20" y="26"/>
                    </a:lnTo>
                    <a:lnTo>
                      <a:pt x="18" y="40"/>
                    </a:lnTo>
                    <a:lnTo>
                      <a:pt x="6" y="50"/>
                    </a:lnTo>
                    <a:lnTo>
                      <a:pt x="0" y="58"/>
                    </a:lnTo>
                    <a:lnTo>
                      <a:pt x="4" y="60"/>
                    </a:lnTo>
                    <a:lnTo>
                      <a:pt x="14" y="62"/>
                    </a:lnTo>
                    <a:lnTo>
                      <a:pt x="20" y="62"/>
                    </a:lnTo>
                    <a:lnTo>
                      <a:pt x="22" y="60"/>
                    </a:lnTo>
                    <a:lnTo>
                      <a:pt x="24" y="60"/>
                    </a:lnTo>
                    <a:lnTo>
                      <a:pt x="24" y="64"/>
                    </a:lnTo>
                    <a:lnTo>
                      <a:pt x="26" y="66"/>
                    </a:lnTo>
                    <a:lnTo>
                      <a:pt x="24" y="74"/>
                    </a:lnTo>
                    <a:lnTo>
                      <a:pt x="26" y="80"/>
                    </a:lnTo>
                    <a:lnTo>
                      <a:pt x="22" y="92"/>
                    </a:lnTo>
                    <a:lnTo>
                      <a:pt x="32" y="92"/>
                    </a:lnTo>
                    <a:lnTo>
                      <a:pt x="32" y="96"/>
                    </a:lnTo>
                    <a:lnTo>
                      <a:pt x="36" y="98"/>
                    </a:lnTo>
                    <a:lnTo>
                      <a:pt x="38" y="100"/>
                    </a:lnTo>
                    <a:lnTo>
                      <a:pt x="40" y="100"/>
                    </a:lnTo>
                    <a:lnTo>
                      <a:pt x="40" y="96"/>
                    </a:lnTo>
                    <a:lnTo>
                      <a:pt x="48" y="98"/>
                    </a:lnTo>
                    <a:lnTo>
                      <a:pt x="54" y="100"/>
                    </a:lnTo>
                    <a:lnTo>
                      <a:pt x="58" y="94"/>
                    </a:lnTo>
                    <a:lnTo>
                      <a:pt x="64" y="90"/>
                    </a:lnTo>
                    <a:lnTo>
                      <a:pt x="72" y="90"/>
                    </a:lnTo>
                    <a:lnTo>
                      <a:pt x="80" y="84"/>
                    </a:lnTo>
                    <a:lnTo>
                      <a:pt x="76" y="82"/>
                    </a:lnTo>
                    <a:lnTo>
                      <a:pt x="74" y="82"/>
                    </a:lnTo>
                    <a:lnTo>
                      <a:pt x="64" y="76"/>
                    </a:lnTo>
                    <a:lnTo>
                      <a:pt x="62" y="74"/>
                    </a:lnTo>
                    <a:lnTo>
                      <a:pt x="54" y="74"/>
                    </a:lnTo>
                    <a:lnTo>
                      <a:pt x="54" y="70"/>
                    </a:lnTo>
                    <a:lnTo>
                      <a:pt x="56" y="68"/>
                    </a:lnTo>
                    <a:lnTo>
                      <a:pt x="56" y="64"/>
                    </a:lnTo>
                    <a:lnTo>
                      <a:pt x="52" y="64"/>
                    </a:lnTo>
                    <a:lnTo>
                      <a:pt x="52" y="62"/>
                    </a:lnTo>
                    <a:lnTo>
                      <a:pt x="60" y="54"/>
                    </a:lnTo>
                    <a:lnTo>
                      <a:pt x="66" y="54"/>
                    </a:lnTo>
                    <a:lnTo>
                      <a:pt x="70" y="52"/>
                    </a:lnTo>
                    <a:lnTo>
                      <a:pt x="70" y="48"/>
                    </a:lnTo>
                    <a:lnTo>
                      <a:pt x="72" y="46"/>
                    </a:lnTo>
                    <a:lnTo>
                      <a:pt x="74" y="42"/>
                    </a:lnTo>
                    <a:lnTo>
                      <a:pt x="76" y="40"/>
                    </a:lnTo>
                    <a:lnTo>
                      <a:pt x="76" y="38"/>
                    </a:lnTo>
                    <a:lnTo>
                      <a:pt x="72" y="32"/>
                    </a:lnTo>
                    <a:lnTo>
                      <a:pt x="70" y="20"/>
                    </a:lnTo>
                    <a:lnTo>
                      <a:pt x="72" y="10"/>
                    </a:lnTo>
                    <a:lnTo>
                      <a:pt x="72" y="8"/>
                    </a:lnTo>
                    <a:lnTo>
                      <a:pt x="70" y="4"/>
                    </a:lnTo>
                    <a:lnTo>
                      <a:pt x="66"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5" name="Freeform 189"/>
              <p:cNvSpPr>
                <a:spLocks noEditPoints="1"/>
              </p:cNvSpPr>
              <p:nvPr/>
            </p:nvSpPr>
            <p:spPr bwMode="auto">
              <a:xfrm>
                <a:off x="6515070" y="1910434"/>
                <a:ext cx="72296" cy="114823"/>
              </a:xfrm>
              <a:custGeom>
                <a:avLst/>
                <a:gdLst>
                  <a:gd name="T0" fmla="*/ 22 w 68"/>
                  <a:gd name="T1" fmla="*/ 84 h 108"/>
                  <a:gd name="T2" fmla="*/ 18 w 68"/>
                  <a:gd name="T3" fmla="*/ 82 h 108"/>
                  <a:gd name="T4" fmla="*/ 22 w 68"/>
                  <a:gd name="T5" fmla="*/ 84 h 108"/>
                  <a:gd name="T6" fmla="*/ 38 w 68"/>
                  <a:gd name="T7" fmla="*/ 106 h 108"/>
                  <a:gd name="T8" fmla="*/ 44 w 68"/>
                  <a:gd name="T9" fmla="*/ 104 h 108"/>
                  <a:gd name="T10" fmla="*/ 38 w 68"/>
                  <a:gd name="T11" fmla="*/ 102 h 108"/>
                  <a:gd name="T12" fmla="*/ 32 w 68"/>
                  <a:gd name="T13" fmla="*/ 108 h 108"/>
                  <a:gd name="T14" fmla="*/ 10 w 68"/>
                  <a:gd name="T15" fmla="*/ 6 h 108"/>
                  <a:gd name="T16" fmla="*/ 0 w 68"/>
                  <a:gd name="T17" fmla="*/ 16 h 108"/>
                  <a:gd name="T18" fmla="*/ 8 w 68"/>
                  <a:gd name="T19" fmla="*/ 26 h 108"/>
                  <a:gd name="T20" fmla="*/ 10 w 68"/>
                  <a:gd name="T21" fmla="*/ 32 h 108"/>
                  <a:gd name="T22" fmla="*/ 2 w 68"/>
                  <a:gd name="T23" fmla="*/ 34 h 108"/>
                  <a:gd name="T24" fmla="*/ 8 w 68"/>
                  <a:gd name="T25" fmla="*/ 34 h 108"/>
                  <a:gd name="T26" fmla="*/ 14 w 68"/>
                  <a:gd name="T27" fmla="*/ 46 h 108"/>
                  <a:gd name="T28" fmla="*/ 22 w 68"/>
                  <a:gd name="T29" fmla="*/ 54 h 108"/>
                  <a:gd name="T30" fmla="*/ 20 w 68"/>
                  <a:gd name="T31" fmla="*/ 66 h 108"/>
                  <a:gd name="T32" fmla="*/ 24 w 68"/>
                  <a:gd name="T33" fmla="*/ 74 h 108"/>
                  <a:gd name="T34" fmla="*/ 24 w 68"/>
                  <a:gd name="T35" fmla="*/ 78 h 108"/>
                  <a:gd name="T36" fmla="*/ 22 w 68"/>
                  <a:gd name="T37" fmla="*/ 80 h 108"/>
                  <a:gd name="T38" fmla="*/ 26 w 68"/>
                  <a:gd name="T39" fmla="*/ 84 h 108"/>
                  <a:gd name="T40" fmla="*/ 32 w 68"/>
                  <a:gd name="T41" fmla="*/ 80 h 108"/>
                  <a:gd name="T42" fmla="*/ 36 w 68"/>
                  <a:gd name="T43" fmla="*/ 76 h 108"/>
                  <a:gd name="T44" fmla="*/ 42 w 68"/>
                  <a:gd name="T45" fmla="*/ 78 h 108"/>
                  <a:gd name="T46" fmla="*/ 44 w 68"/>
                  <a:gd name="T47" fmla="*/ 74 h 108"/>
                  <a:gd name="T48" fmla="*/ 46 w 68"/>
                  <a:gd name="T49" fmla="*/ 78 h 108"/>
                  <a:gd name="T50" fmla="*/ 50 w 68"/>
                  <a:gd name="T51" fmla="*/ 72 h 108"/>
                  <a:gd name="T52" fmla="*/ 56 w 68"/>
                  <a:gd name="T53" fmla="*/ 74 h 108"/>
                  <a:gd name="T54" fmla="*/ 60 w 68"/>
                  <a:gd name="T55" fmla="*/ 68 h 108"/>
                  <a:gd name="T56" fmla="*/ 68 w 68"/>
                  <a:gd name="T57" fmla="*/ 64 h 108"/>
                  <a:gd name="T58" fmla="*/ 64 w 68"/>
                  <a:gd name="T59" fmla="*/ 52 h 108"/>
                  <a:gd name="T60" fmla="*/ 58 w 68"/>
                  <a:gd name="T61" fmla="*/ 38 h 108"/>
                  <a:gd name="T62" fmla="*/ 44 w 68"/>
                  <a:gd name="T63" fmla="*/ 16 h 108"/>
                  <a:gd name="T64" fmla="*/ 28 w 68"/>
                  <a:gd name="T65" fmla="*/ 4 h 108"/>
                  <a:gd name="T66" fmla="*/ 18 w 68"/>
                  <a:gd name="T6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108">
                    <a:moveTo>
                      <a:pt x="22" y="84"/>
                    </a:moveTo>
                    <a:lnTo>
                      <a:pt x="22" y="84"/>
                    </a:lnTo>
                    <a:lnTo>
                      <a:pt x="20" y="84"/>
                    </a:lnTo>
                    <a:lnTo>
                      <a:pt x="18" y="82"/>
                    </a:lnTo>
                    <a:lnTo>
                      <a:pt x="20" y="82"/>
                    </a:lnTo>
                    <a:lnTo>
                      <a:pt x="22" y="84"/>
                    </a:lnTo>
                    <a:close/>
                    <a:moveTo>
                      <a:pt x="36" y="108"/>
                    </a:moveTo>
                    <a:lnTo>
                      <a:pt x="38" y="106"/>
                    </a:lnTo>
                    <a:lnTo>
                      <a:pt x="40" y="106"/>
                    </a:lnTo>
                    <a:lnTo>
                      <a:pt x="44" y="104"/>
                    </a:lnTo>
                    <a:lnTo>
                      <a:pt x="42" y="102"/>
                    </a:lnTo>
                    <a:lnTo>
                      <a:pt x="38" y="102"/>
                    </a:lnTo>
                    <a:lnTo>
                      <a:pt x="34" y="104"/>
                    </a:lnTo>
                    <a:lnTo>
                      <a:pt x="32" y="108"/>
                    </a:lnTo>
                    <a:lnTo>
                      <a:pt x="36" y="108"/>
                    </a:lnTo>
                    <a:close/>
                    <a:moveTo>
                      <a:pt x="10" y="6"/>
                    </a:moveTo>
                    <a:lnTo>
                      <a:pt x="4" y="10"/>
                    </a:lnTo>
                    <a:lnTo>
                      <a:pt x="0" y="16"/>
                    </a:lnTo>
                    <a:lnTo>
                      <a:pt x="8" y="22"/>
                    </a:lnTo>
                    <a:lnTo>
                      <a:pt x="8" y="26"/>
                    </a:lnTo>
                    <a:lnTo>
                      <a:pt x="10" y="28"/>
                    </a:lnTo>
                    <a:lnTo>
                      <a:pt x="10" y="32"/>
                    </a:lnTo>
                    <a:lnTo>
                      <a:pt x="6" y="30"/>
                    </a:lnTo>
                    <a:lnTo>
                      <a:pt x="2" y="34"/>
                    </a:lnTo>
                    <a:lnTo>
                      <a:pt x="4" y="36"/>
                    </a:lnTo>
                    <a:lnTo>
                      <a:pt x="8" y="34"/>
                    </a:lnTo>
                    <a:lnTo>
                      <a:pt x="10" y="38"/>
                    </a:lnTo>
                    <a:lnTo>
                      <a:pt x="14" y="46"/>
                    </a:lnTo>
                    <a:lnTo>
                      <a:pt x="18" y="52"/>
                    </a:lnTo>
                    <a:lnTo>
                      <a:pt x="22" y="54"/>
                    </a:lnTo>
                    <a:lnTo>
                      <a:pt x="18" y="60"/>
                    </a:lnTo>
                    <a:lnTo>
                      <a:pt x="20" y="66"/>
                    </a:lnTo>
                    <a:lnTo>
                      <a:pt x="22" y="70"/>
                    </a:lnTo>
                    <a:lnTo>
                      <a:pt x="24" y="74"/>
                    </a:lnTo>
                    <a:lnTo>
                      <a:pt x="24" y="78"/>
                    </a:lnTo>
                    <a:lnTo>
                      <a:pt x="24" y="78"/>
                    </a:lnTo>
                    <a:lnTo>
                      <a:pt x="22" y="78"/>
                    </a:lnTo>
                    <a:lnTo>
                      <a:pt x="22" y="80"/>
                    </a:lnTo>
                    <a:lnTo>
                      <a:pt x="26" y="82"/>
                    </a:lnTo>
                    <a:lnTo>
                      <a:pt x="26" y="84"/>
                    </a:lnTo>
                    <a:lnTo>
                      <a:pt x="30" y="84"/>
                    </a:lnTo>
                    <a:lnTo>
                      <a:pt x="32" y="80"/>
                    </a:lnTo>
                    <a:lnTo>
                      <a:pt x="36" y="80"/>
                    </a:lnTo>
                    <a:lnTo>
                      <a:pt x="36" y="76"/>
                    </a:lnTo>
                    <a:lnTo>
                      <a:pt x="40" y="76"/>
                    </a:lnTo>
                    <a:lnTo>
                      <a:pt x="42" y="78"/>
                    </a:lnTo>
                    <a:lnTo>
                      <a:pt x="42" y="76"/>
                    </a:lnTo>
                    <a:lnTo>
                      <a:pt x="44" y="74"/>
                    </a:lnTo>
                    <a:lnTo>
                      <a:pt x="46" y="74"/>
                    </a:lnTo>
                    <a:lnTo>
                      <a:pt x="46" y="78"/>
                    </a:lnTo>
                    <a:lnTo>
                      <a:pt x="48" y="76"/>
                    </a:lnTo>
                    <a:lnTo>
                      <a:pt x="50" y="72"/>
                    </a:lnTo>
                    <a:lnTo>
                      <a:pt x="52" y="72"/>
                    </a:lnTo>
                    <a:lnTo>
                      <a:pt x="56" y="74"/>
                    </a:lnTo>
                    <a:lnTo>
                      <a:pt x="56" y="72"/>
                    </a:lnTo>
                    <a:lnTo>
                      <a:pt x="60" y="68"/>
                    </a:lnTo>
                    <a:lnTo>
                      <a:pt x="64" y="68"/>
                    </a:lnTo>
                    <a:lnTo>
                      <a:pt x="68" y="64"/>
                    </a:lnTo>
                    <a:lnTo>
                      <a:pt x="64" y="50"/>
                    </a:lnTo>
                    <a:lnTo>
                      <a:pt x="64" y="52"/>
                    </a:lnTo>
                    <a:lnTo>
                      <a:pt x="62" y="50"/>
                    </a:lnTo>
                    <a:lnTo>
                      <a:pt x="58" y="38"/>
                    </a:lnTo>
                    <a:lnTo>
                      <a:pt x="52" y="26"/>
                    </a:lnTo>
                    <a:lnTo>
                      <a:pt x="44" y="16"/>
                    </a:lnTo>
                    <a:lnTo>
                      <a:pt x="34" y="10"/>
                    </a:lnTo>
                    <a:lnTo>
                      <a:pt x="28" y="4"/>
                    </a:lnTo>
                    <a:lnTo>
                      <a:pt x="26" y="0"/>
                    </a:lnTo>
                    <a:lnTo>
                      <a:pt x="18" y="6"/>
                    </a:lnTo>
                    <a:lnTo>
                      <a:pt x="1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6" name="Freeform 190"/>
              <p:cNvSpPr>
                <a:spLocks noEditPoints="1"/>
              </p:cNvSpPr>
              <p:nvPr/>
            </p:nvSpPr>
            <p:spPr bwMode="auto">
              <a:xfrm>
                <a:off x="6591620" y="1767967"/>
                <a:ext cx="191373" cy="409325"/>
              </a:xfrm>
              <a:custGeom>
                <a:avLst/>
                <a:gdLst>
                  <a:gd name="T0" fmla="*/ 2 w 180"/>
                  <a:gd name="T1" fmla="*/ 218 h 385"/>
                  <a:gd name="T2" fmla="*/ 2 w 180"/>
                  <a:gd name="T3" fmla="*/ 226 h 385"/>
                  <a:gd name="T4" fmla="*/ 112 w 180"/>
                  <a:gd name="T5" fmla="*/ 76 h 385"/>
                  <a:gd name="T6" fmla="*/ 108 w 180"/>
                  <a:gd name="T7" fmla="*/ 62 h 385"/>
                  <a:gd name="T8" fmla="*/ 138 w 180"/>
                  <a:gd name="T9" fmla="*/ 62 h 385"/>
                  <a:gd name="T10" fmla="*/ 168 w 180"/>
                  <a:gd name="T11" fmla="*/ 50 h 385"/>
                  <a:gd name="T12" fmla="*/ 174 w 180"/>
                  <a:gd name="T13" fmla="*/ 44 h 385"/>
                  <a:gd name="T14" fmla="*/ 158 w 180"/>
                  <a:gd name="T15" fmla="*/ 30 h 385"/>
                  <a:gd name="T16" fmla="*/ 94 w 180"/>
                  <a:gd name="T17" fmla="*/ 0 h 385"/>
                  <a:gd name="T18" fmla="*/ 106 w 180"/>
                  <a:gd name="T19" fmla="*/ 30 h 385"/>
                  <a:gd name="T20" fmla="*/ 92 w 180"/>
                  <a:gd name="T21" fmla="*/ 44 h 385"/>
                  <a:gd name="T22" fmla="*/ 130 w 180"/>
                  <a:gd name="T23" fmla="*/ 80 h 385"/>
                  <a:gd name="T24" fmla="*/ 124 w 180"/>
                  <a:gd name="T25" fmla="*/ 82 h 385"/>
                  <a:gd name="T26" fmla="*/ 118 w 180"/>
                  <a:gd name="T27" fmla="*/ 94 h 385"/>
                  <a:gd name="T28" fmla="*/ 128 w 180"/>
                  <a:gd name="T29" fmla="*/ 108 h 385"/>
                  <a:gd name="T30" fmla="*/ 136 w 180"/>
                  <a:gd name="T31" fmla="*/ 142 h 385"/>
                  <a:gd name="T32" fmla="*/ 114 w 180"/>
                  <a:gd name="T33" fmla="*/ 170 h 385"/>
                  <a:gd name="T34" fmla="*/ 102 w 180"/>
                  <a:gd name="T35" fmla="*/ 160 h 385"/>
                  <a:gd name="T36" fmla="*/ 88 w 180"/>
                  <a:gd name="T37" fmla="*/ 190 h 385"/>
                  <a:gd name="T38" fmla="*/ 48 w 180"/>
                  <a:gd name="T39" fmla="*/ 202 h 385"/>
                  <a:gd name="T40" fmla="*/ 36 w 180"/>
                  <a:gd name="T41" fmla="*/ 224 h 385"/>
                  <a:gd name="T42" fmla="*/ 64 w 180"/>
                  <a:gd name="T43" fmla="*/ 220 h 385"/>
                  <a:gd name="T44" fmla="*/ 96 w 180"/>
                  <a:gd name="T45" fmla="*/ 208 h 385"/>
                  <a:gd name="T46" fmla="*/ 118 w 180"/>
                  <a:gd name="T47" fmla="*/ 228 h 385"/>
                  <a:gd name="T48" fmla="*/ 118 w 180"/>
                  <a:gd name="T49" fmla="*/ 206 h 385"/>
                  <a:gd name="T50" fmla="*/ 136 w 180"/>
                  <a:gd name="T51" fmla="*/ 212 h 385"/>
                  <a:gd name="T52" fmla="*/ 160 w 180"/>
                  <a:gd name="T53" fmla="*/ 212 h 385"/>
                  <a:gd name="T54" fmla="*/ 164 w 180"/>
                  <a:gd name="T55" fmla="*/ 192 h 385"/>
                  <a:gd name="T56" fmla="*/ 180 w 180"/>
                  <a:gd name="T57" fmla="*/ 202 h 385"/>
                  <a:gd name="T58" fmla="*/ 170 w 180"/>
                  <a:gd name="T59" fmla="*/ 166 h 385"/>
                  <a:gd name="T60" fmla="*/ 166 w 180"/>
                  <a:gd name="T61" fmla="*/ 132 h 385"/>
                  <a:gd name="T62" fmla="*/ 138 w 180"/>
                  <a:gd name="T63" fmla="*/ 82 h 385"/>
                  <a:gd name="T64" fmla="*/ 122 w 180"/>
                  <a:gd name="T65" fmla="*/ 152 h 385"/>
                  <a:gd name="T66" fmla="*/ 94 w 180"/>
                  <a:gd name="T67" fmla="*/ 216 h 385"/>
                  <a:gd name="T68" fmla="*/ 90 w 180"/>
                  <a:gd name="T69" fmla="*/ 238 h 385"/>
                  <a:gd name="T70" fmla="*/ 74 w 180"/>
                  <a:gd name="T71" fmla="*/ 222 h 385"/>
                  <a:gd name="T72" fmla="*/ 60 w 180"/>
                  <a:gd name="T73" fmla="*/ 236 h 385"/>
                  <a:gd name="T74" fmla="*/ 72 w 180"/>
                  <a:gd name="T75" fmla="*/ 248 h 385"/>
                  <a:gd name="T76" fmla="*/ 60 w 180"/>
                  <a:gd name="T77" fmla="*/ 224 h 385"/>
                  <a:gd name="T78" fmla="*/ 60 w 180"/>
                  <a:gd name="T79" fmla="*/ 224 h 385"/>
                  <a:gd name="T80" fmla="*/ 46 w 180"/>
                  <a:gd name="T81" fmla="*/ 236 h 385"/>
                  <a:gd name="T82" fmla="*/ 22 w 180"/>
                  <a:gd name="T83" fmla="*/ 234 h 385"/>
                  <a:gd name="T84" fmla="*/ 24 w 180"/>
                  <a:gd name="T85" fmla="*/ 246 h 385"/>
                  <a:gd name="T86" fmla="*/ 24 w 180"/>
                  <a:gd name="T87" fmla="*/ 250 h 385"/>
                  <a:gd name="T88" fmla="*/ 28 w 180"/>
                  <a:gd name="T89" fmla="*/ 246 h 385"/>
                  <a:gd name="T90" fmla="*/ 38 w 180"/>
                  <a:gd name="T91" fmla="*/ 254 h 385"/>
                  <a:gd name="T92" fmla="*/ 42 w 180"/>
                  <a:gd name="T93" fmla="*/ 277 h 385"/>
                  <a:gd name="T94" fmla="*/ 44 w 180"/>
                  <a:gd name="T95" fmla="*/ 273 h 385"/>
                  <a:gd name="T96" fmla="*/ 54 w 180"/>
                  <a:gd name="T97" fmla="*/ 281 h 385"/>
                  <a:gd name="T98" fmla="*/ 58 w 180"/>
                  <a:gd name="T99" fmla="*/ 250 h 385"/>
                  <a:gd name="T100" fmla="*/ 32 w 180"/>
                  <a:gd name="T101" fmla="*/ 258 h 385"/>
                  <a:gd name="T102" fmla="*/ 30 w 180"/>
                  <a:gd name="T103" fmla="*/ 260 h 385"/>
                  <a:gd name="T104" fmla="*/ 6 w 180"/>
                  <a:gd name="T105" fmla="*/ 250 h 385"/>
                  <a:gd name="T106" fmla="*/ 34 w 180"/>
                  <a:gd name="T107" fmla="*/ 373 h 385"/>
                  <a:gd name="T108" fmla="*/ 24 w 180"/>
                  <a:gd name="T109" fmla="*/ 371 h 385"/>
                  <a:gd name="T110" fmla="*/ 46 w 180"/>
                  <a:gd name="T111" fmla="*/ 343 h 385"/>
                  <a:gd name="T112" fmla="*/ 44 w 180"/>
                  <a:gd name="T113" fmla="*/ 33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385">
                    <a:moveTo>
                      <a:pt x="0" y="212"/>
                    </a:moveTo>
                    <a:lnTo>
                      <a:pt x="2" y="210"/>
                    </a:lnTo>
                    <a:lnTo>
                      <a:pt x="4" y="210"/>
                    </a:lnTo>
                    <a:lnTo>
                      <a:pt x="4" y="212"/>
                    </a:lnTo>
                    <a:lnTo>
                      <a:pt x="4" y="218"/>
                    </a:lnTo>
                    <a:lnTo>
                      <a:pt x="2" y="218"/>
                    </a:lnTo>
                    <a:lnTo>
                      <a:pt x="0" y="212"/>
                    </a:lnTo>
                    <a:close/>
                    <a:moveTo>
                      <a:pt x="4" y="224"/>
                    </a:moveTo>
                    <a:lnTo>
                      <a:pt x="4" y="220"/>
                    </a:lnTo>
                    <a:lnTo>
                      <a:pt x="2" y="220"/>
                    </a:lnTo>
                    <a:lnTo>
                      <a:pt x="2" y="224"/>
                    </a:lnTo>
                    <a:lnTo>
                      <a:pt x="2" y="226"/>
                    </a:lnTo>
                    <a:lnTo>
                      <a:pt x="4" y="224"/>
                    </a:lnTo>
                    <a:close/>
                    <a:moveTo>
                      <a:pt x="100" y="52"/>
                    </a:moveTo>
                    <a:lnTo>
                      <a:pt x="98" y="54"/>
                    </a:lnTo>
                    <a:lnTo>
                      <a:pt x="100" y="62"/>
                    </a:lnTo>
                    <a:lnTo>
                      <a:pt x="108" y="66"/>
                    </a:lnTo>
                    <a:lnTo>
                      <a:pt x="112" y="76"/>
                    </a:lnTo>
                    <a:lnTo>
                      <a:pt x="118" y="72"/>
                    </a:lnTo>
                    <a:lnTo>
                      <a:pt x="122" y="72"/>
                    </a:lnTo>
                    <a:lnTo>
                      <a:pt x="122" y="70"/>
                    </a:lnTo>
                    <a:lnTo>
                      <a:pt x="120" y="66"/>
                    </a:lnTo>
                    <a:lnTo>
                      <a:pt x="118" y="68"/>
                    </a:lnTo>
                    <a:lnTo>
                      <a:pt x="108" y="62"/>
                    </a:lnTo>
                    <a:lnTo>
                      <a:pt x="106" y="58"/>
                    </a:lnTo>
                    <a:lnTo>
                      <a:pt x="116" y="60"/>
                    </a:lnTo>
                    <a:lnTo>
                      <a:pt x="118" y="60"/>
                    </a:lnTo>
                    <a:lnTo>
                      <a:pt x="122" y="56"/>
                    </a:lnTo>
                    <a:lnTo>
                      <a:pt x="136" y="60"/>
                    </a:lnTo>
                    <a:lnTo>
                      <a:pt x="138" y="62"/>
                    </a:lnTo>
                    <a:lnTo>
                      <a:pt x="146" y="64"/>
                    </a:lnTo>
                    <a:lnTo>
                      <a:pt x="158" y="70"/>
                    </a:lnTo>
                    <a:lnTo>
                      <a:pt x="158" y="66"/>
                    </a:lnTo>
                    <a:lnTo>
                      <a:pt x="154" y="60"/>
                    </a:lnTo>
                    <a:lnTo>
                      <a:pt x="160" y="50"/>
                    </a:lnTo>
                    <a:lnTo>
                      <a:pt x="168" y="50"/>
                    </a:lnTo>
                    <a:lnTo>
                      <a:pt x="172" y="48"/>
                    </a:lnTo>
                    <a:lnTo>
                      <a:pt x="176" y="46"/>
                    </a:lnTo>
                    <a:lnTo>
                      <a:pt x="178" y="46"/>
                    </a:lnTo>
                    <a:lnTo>
                      <a:pt x="178" y="42"/>
                    </a:lnTo>
                    <a:lnTo>
                      <a:pt x="176" y="40"/>
                    </a:lnTo>
                    <a:lnTo>
                      <a:pt x="174" y="44"/>
                    </a:lnTo>
                    <a:lnTo>
                      <a:pt x="172" y="42"/>
                    </a:lnTo>
                    <a:lnTo>
                      <a:pt x="168" y="36"/>
                    </a:lnTo>
                    <a:lnTo>
                      <a:pt x="164" y="34"/>
                    </a:lnTo>
                    <a:lnTo>
                      <a:pt x="162" y="24"/>
                    </a:lnTo>
                    <a:lnTo>
                      <a:pt x="160" y="24"/>
                    </a:lnTo>
                    <a:lnTo>
                      <a:pt x="158" y="30"/>
                    </a:lnTo>
                    <a:lnTo>
                      <a:pt x="152" y="30"/>
                    </a:lnTo>
                    <a:lnTo>
                      <a:pt x="146" y="26"/>
                    </a:lnTo>
                    <a:lnTo>
                      <a:pt x="138" y="26"/>
                    </a:lnTo>
                    <a:lnTo>
                      <a:pt x="124" y="20"/>
                    </a:lnTo>
                    <a:lnTo>
                      <a:pt x="108" y="10"/>
                    </a:lnTo>
                    <a:lnTo>
                      <a:pt x="94" y="0"/>
                    </a:lnTo>
                    <a:lnTo>
                      <a:pt x="92" y="2"/>
                    </a:lnTo>
                    <a:lnTo>
                      <a:pt x="88" y="6"/>
                    </a:lnTo>
                    <a:lnTo>
                      <a:pt x="96" y="12"/>
                    </a:lnTo>
                    <a:lnTo>
                      <a:pt x="102" y="18"/>
                    </a:lnTo>
                    <a:lnTo>
                      <a:pt x="104" y="26"/>
                    </a:lnTo>
                    <a:lnTo>
                      <a:pt x="106" y="30"/>
                    </a:lnTo>
                    <a:lnTo>
                      <a:pt x="106" y="36"/>
                    </a:lnTo>
                    <a:lnTo>
                      <a:pt x="110" y="42"/>
                    </a:lnTo>
                    <a:lnTo>
                      <a:pt x="108" y="44"/>
                    </a:lnTo>
                    <a:lnTo>
                      <a:pt x="98" y="44"/>
                    </a:lnTo>
                    <a:lnTo>
                      <a:pt x="94" y="40"/>
                    </a:lnTo>
                    <a:lnTo>
                      <a:pt x="92" y="44"/>
                    </a:lnTo>
                    <a:lnTo>
                      <a:pt x="100" y="48"/>
                    </a:lnTo>
                    <a:lnTo>
                      <a:pt x="100" y="52"/>
                    </a:lnTo>
                    <a:close/>
                    <a:moveTo>
                      <a:pt x="134" y="76"/>
                    </a:moveTo>
                    <a:lnTo>
                      <a:pt x="134" y="76"/>
                    </a:lnTo>
                    <a:lnTo>
                      <a:pt x="124" y="76"/>
                    </a:lnTo>
                    <a:lnTo>
                      <a:pt x="130" y="80"/>
                    </a:lnTo>
                    <a:lnTo>
                      <a:pt x="136" y="80"/>
                    </a:lnTo>
                    <a:lnTo>
                      <a:pt x="138" y="84"/>
                    </a:lnTo>
                    <a:lnTo>
                      <a:pt x="136" y="88"/>
                    </a:lnTo>
                    <a:lnTo>
                      <a:pt x="130" y="88"/>
                    </a:lnTo>
                    <a:lnTo>
                      <a:pt x="130" y="88"/>
                    </a:lnTo>
                    <a:lnTo>
                      <a:pt x="124" y="82"/>
                    </a:lnTo>
                    <a:lnTo>
                      <a:pt x="120" y="82"/>
                    </a:lnTo>
                    <a:lnTo>
                      <a:pt x="120" y="84"/>
                    </a:lnTo>
                    <a:lnTo>
                      <a:pt x="122" y="86"/>
                    </a:lnTo>
                    <a:lnTo>
                      <a:pt x="124" y="88"/>
                    </a:lnTo>
                    <a:lnTo>
                      <a:pt x="118" y="90"/>
                    </a:lnTo>
                    <a:lnTo>
                      <a:pt x="118" y="94"/>
                    </a:lnTo>
                    <a:lnTo>
                      <a:pt x="122" y="96"/>
                    </a:lnTo>
                    <a:lnTo>
                      <a:pt x="124" y="102"/>
                    </a:lnTo>
                    <a:lnTo>
                      <a:pt x="124" y="104"/>
                    </a:lnTo>
                    <a:lnTo>
                      <a:pt x="122" y="108"/>
                    </a:lnTo>
                    <a:lnTo>
                      <a:pt x="126" y="108"/>
                    </a:lnTo>
                    <a:lnTo>
                      <a:pt x="128" y="108"/>
                    </a:lnTo>
                    <a:lnTo>
                      <a:pt x="130" y="110"/>
                    </a:lnTo>
                    <a:lnTo>
                      <a:pt x="134" y="118"/>
                    </a:lnTo>
                    <a:lnTo>
                      <a:pt x="134" y="124"/>
                    </a:lnTo>
                    <a:lnTo>
                      <a:pt x="136" y="128"/>
                    </a:lnTo>
                    <a:lnTo>
                      <a:pt x="134" y="136"/>
                    </a:lnTo>
                    <a:lnTo>
                      <a:pt x="136" y="142"/>
                    </a:lnTo>
                    <a:lnTo>
                      <a:pt x="134" y="146"/>
                    </a:lnTo>
                    <a:lnTo>
                      <a:pt x="130" y="148"/>
                    </a:lnTo>
                    <a:lnTo>
                      <a:pt x="130" y="154"/>
                    </a:lnTo>
                    <a:lnTo>
                      <a:pt x="126" y="160"/>
                    </a:lnTo>
                    <a:lnTo>
                      <a:pt x="116" y="166"/>
                    </a:lnTo>
                    <a:lnTo>
                      <a:pt x="114" y="170"/>
                    </a:lnTo>
                    <a:lnTo>
                      <a:pt x="110" y="170"/>
                    </a:lnTo>
                    <a:lnTo>
                      <a:pt x="108" y="166"/>
                    </a:lnTo>
                    <a:lnTo>
                      <a:pt x="104" y="162"/>
                    </a:lnTo>
                    <a:lnTo>
                      <a:pt x="108" y="158"/>
                    </a:lnTo>
                    <a:lnTo>
                      <a:pt x="108" y="154"/>
                    </a:lnTo>
                    <a:lnTo>
                      <a:pt x="102" y="160"/>
                    </a:lnTo>
                    <a:lnTo>
                      <a:pt x="102" y="162"/>
                    </a:lnTo>
                    <a:lnTo>
                      <a:pt x="104" y="172"/>
                    </a:lnTo>
                    <a:lnTo>
                      <a:pt x="100" y="184"/>
                    </a:lnTo>
                    <a:lnTo>
                      <a:pt x="102" y="190"/>
                    </a:lnTo>
                    <a:lnTo>
                      <a:pt x="96" y="192"/>
                    </a:lnTo>
                    <a:lnTo>
                      <a:pt x="88" y="190"/>
                    </a:lnTo>
                    <a:lnTo>
                      <a:pt x="76" y="192"/>
                    </a:lnTo>
                    <a:lnTo>
                      <a:pt x="70" y="194"/>
                    </a:lnTo>
                    <a:lnTo>
                      <a:pt x="60" y="194"/>
                    </a:lnTo>
                    <a:lnTo>
                      <a:pt x="58" y="192"/>
                    </a:lnTo>
                    <a:lnTo>
                      <a:pt x="48" y="196"/>
                    </a:lnTo>
                    <a:lnTo>
                      <a:pt x="48" y="202"/>
                    </a:lnTo>
                    <a:lnTo>
                      <a:pt x="42" y="208"/>
                    </a:lnTo>
                    <a:lnTo>
                      <a:pt x="40" y="210"/>
                    </a:lnTo>
                    <a:lnTo>
                      <a:pt x="38" y="218"/>
                    </a:lnTo>
                    <a:lnTo>
                      <a:pt x="30" y="218"/>
                    </a:lnTo>
                    <a:lnTo>
                      <a:pt x="32" y="226"/>
                    </a:lnTo>
                    <a:lnTo>
                      <a:pt x="36" y="224"/>
                    </a:lnTo>
                    <a:lnTo>
                      <a:pt x="48" y="226"/>
                    </a:lnTo>
                    <a:lnTo>
                      <a:pt x="52" y="228"/>
                    </a:lnTo>
                    <a:lnTo>
                      <a:pt x="54" y="228"/>
                    </a:lnTo>
                    <a:lnTo>
                      <a:pt x="52" y="224"/>
                    </a:lnTo>
                    <a:lnTo>
                      <a:pt x="58" y="218"/>
                    </a:lnTo>
                    <a:lnTo>
                      <a:pt x="64" y="220"/>
                    </a:lnTo>
                    <a:lnTo>
                      <a:pt x="78" y="214"/>
                    </a:lnTo>
                    <a:lnTo>
                      <a:pt x="80" y="210"/>
                    </a:lnTo>
                    <a:lnTo>
                      <a:pt x="84" y="210"/>
                    </a:lnTo>
                    <a:lnTo>
                      <a:pt x="90" y="210"/>
                    </a:lnTo>
                    <a:lnTo>
                      <a:pt x="94" y="208"/>
                    </a:lnTo>
                    <a:lnTo>
                      <a:pt x="96" y="208"/>
                    </a:lnTo>
                    <a:lnTo>
                      <a:pt x="100" y="210"/>
                    </a:lnTo>
                    <a:lnTo>
                      <a:pt x="98" y="218"/>
                    </a:lnTo>
                    <a:lnTo>
                      <a:pt x="102" y="222"/>
                    </a:lnTo>
                    <a:lnTo>
                      <a:pt x="102" y="228"/>
                    </a:lnTo>
                    <a:lnTo>
                      <a:pt x="112" y="236"/>
                    </a:lnTo>
                    <a:lnTo>
                      <a:pt x="118" y="228"/>
                    </a:lnTo>
                    <a:lnTo>
                      <a:pt x="116" y="222"/>
                    </a:lnTo>
                    <a:lnTo>
                      <a:pt x="122" y="220"/>
                    </a:lnTo>
                    <a:lnTo>
                      <a:pt x="126" y="220"/>
                    </a:lnTo>
                    <a:lnTo>
                      <a:pt x="126" y="216"/>
                    </a:lnTo>
                    <a:lnTo>
                      <a:pt x="118" y="212"/>
                    </a:lnTo>
                    <a:lnTo>
                      <a:pt x="118" y="206"/>
                    </a:lnTo>
                    <a:lnTo>
                      <a:pt x="122" y="204"/>
                    </a:lnTo>
                    <a:lnTo>
                      <a:pt x="124" y="210"/>
                    </a:lnTo>
                    <a:lnTo>
                      <a:pt x="130" y="210"/>
                    </a:lnTo>
                    <a:lnTo>
                      <a:pt x="128" y="212"/>
                    </a:lnTo>
                    <a:lnTo>
                      <a:pt x="132" y="212"/>
                    </a:lnTo>
                    <a:lnTo>
                      <a:pt x="136" y="212"/>
                    </a:lnTo>
                    <a:lnTo>
                      <a:pt x="148" y="212"/>
                    </a:lnTo>
                    <a:lnTo>
                      <a:pt x="148" y="202"/>
                    </a:lnTo>
                    <a:lnTo>
                      <a:pt x="150" y="202"/>
                    </a:lnTo>
                    <a:lnTo>
                      <a:pt x="154" y="204"/>
                    </a:lnTo>
                    <a:lnTo>
                      <a:pt x="154" y="212"/>
                    </a:lnTo>
                    <a:lnTo>
                      <a:pt x="160" y="212"/>
                    </a:lnTo>
                    <a:lnTo>
                      <a:pt x="160" y="208"/>
                    </a:lnTo>
                    <a:lnTo>
                      <a:pt x="158" y="204"/>
                    </a:lnTo>
                    <a:lnTo>
                      <a:pt x="158" y="202"/>
                    </a:lnTo>
                    <a:lnTo>
                      <a:pt x="164" y="200"/>
                    </a:lnTo>
                    <a:lnTo>
                      <a:pt x="162" y="196"/>
                    </a:lnTo>
                    <a:lnTo>
                      <a:pt x="164" y="192"/>
                    </a:lnTo>
                    <a:lnTo>
                      <a:pt x="168" y="192"/>
                    </a:lnTo>
                    <a:lnTo>
                      <a:pt x="166" y="200"/>
                    </a:lnTo>
                    <a:lnTo>
                      <a:pt x="168" y="202"/>
                    </a:lnTo>
                    <a:lnTo>
                      <a:pt x="170" y="208"/>
                    </a:lnTo>
                    <a:lnTo>
                      <a:pt x="174" y="204"/>
                    </a:lnTo>
                    <a:lnTo>
                      <a:pt x="180" y="202"/>
                    </a:lnTo>
                    <a:lnTo>
                      <a:pt x="178" y="194"/>
                    </a:lnTo>
                    <a:lnTo>
                      <a:pt x="180" y="188"/>
                    </a:lnTo>
                    <a:lnTo>
                      <a:pt x="174" y="184"/>
                    </a:lnTo>
                    <a:lnTo>
                      <a:pt x="170" y="176"/>
                    </a:lnTo>
                    <a:lnTo>
                      <a:pt x="168" y="168"/>
                    </a:lnTo>
                    <a:lnTo>
                      <a:pt x="170" y="166"/>
                    </a:lnTo>
                    <a:lnTo>
                      <a:pt x="168" y="156"/>
                    </a:lnTo>
                    <a:lnTo>
                      <a:pt x="160" y="144"/>
                    </a:lnTo>
                    <a:lnTo>
                      <a:pt x="160" y="138"/>
                    </a:lnTo>
                    <a:lnTo>
                      <a:pt x="162" y="136"/>
                    </a:lnTo>
                    <a:lnTo>
                      <a:pt x="168" y="136"/>
                    </a:lnTo>
                    <a:lnTo>
                      <a:pt x="166" y="132"/>
                    </a:lnTo>
                    <a:lnTo>
                      <a:pt x="166" y="122"/>
                    </a:lnTo>
                    <a:lnTo>
                      <a:pt x="158" y="108"/>
                    </a:lnTo>
                    <a:lnTo>
                      <a:pt x="152" y="100"/>
                    </a:lnTo>
                    <a:lnTo>
                      <a:pt x="146" y="94"/>
                    </a:lnTo>
                    <a:lnTo>
                      <a:pt x="142" y="90"/>
                    </a:lnTo>
                    <a:lnTo>
                      <a:pt x="138" y="82"/>
                    </a:lnTo>
                    <a:lnTo>
                      <a:pt x="134" y="76"/>
                    </a:lnTo>
                    <a:close/>
                    <a:moveTo>
                      <a:pt x="120" y="142"/>
                    </a:moveTo>
                    <a:lnTo>
                      <a:pt x="118" y="144"/>
                    </a:lnTo>
                    <a:lnTo>
                      <a:pt x="120" y="148"/>
                    </a:lnTo>
                    <a:lnTo>
                      <a:pt x="122" y="146"/>
                    </a:lnTo>
                    <a:lnTo>
                      <a:pt x="122" y="152"/>
                    </a:lnTo>
                    <a:lnTo>
                      <a:pt x="124" y="148"/>
                    </a:lnTo>
                    <a:lnTo>
                      <a:pt x="122" y="144"/>
                    </a:lnTo>
                    <a:lnTo>
                      <a:pt x="122" y="144"/>
                    </a:lnTo>
                    <a:lnTo>
                      <a:pt x="120" y="142"/>
                    </a:lnTo>
                    <a:close/>
                    <a:moveTo>
                      <a:pt x="94" y="218"/>
                    </a:moveTo>
                    <a:lnTo>
                      <a:pt x="94" y="216"/>
                    </a:lnTo>
                    <a:lnTo>
                      <a:pt x="96" y="212"/>
                    </a:lnTo>
                    <a:lnTo>
                      <a:pt x="94" y="212"/>
                    </a:lnTo>
                    <a:lnTo>
                      <a:pt x="90" y="218"/>
                    </a:lnTo>
                    <a:lnTo>
                      <a:pt x="92" y="222"/>
                    </a:lnTo>
                    <a:lnTo>
                      <a:pt x="94" y="218"/>
                    </a:lnTo>
                    <a:close/>
                    <a:moveTo>
                      <a:pt x="90" y="238"/>
                    </a:moveTo>
                    <a:lnTo>
                      <a:pt x="92" y="232"/>
                    </a:lnTo>
                    <a:lnTo>
                      <a:pt x="94" y="228"/>
                    </a:lnTo>
                    <a:lnTo>
                      <a:pt x="90" y="224"/>
                    </a:lnTo>
                    <a:lnTo>
                      <a:pt x="88" y="220"/>
                    </a:lnTo>
                    <a:lnTo>
                      <a:pt x="80" y="222"/>
                    </a:lnTo>
                    <a:lnTo>
                      <a:pt x="74" y="222"/>
                    </a:lnTo>
                    <a:lnTo>
                      <a:pt x="74" y="224"/>
                    </a:lnTo>
                    <a:lnTo>
                      <a:pt x="70" y="226"/>
                    </a:lnTo>
                    <a:lnTo>
                      <a:pt x="66" y="224"/>
                    </a:lnTo>
                    <a:lnTo>
                      <a:pt x="62" y="226"/>
                    </a:lnTo>
                    <a:lnTo>
                      <a:pt x="64" y="230"/>
                    </a:lnTo>
                    <a:lnTo>
                      <a:pt x="60" y="236"/>
                    </a:lnTo>
                    <a:lnTo>
                      <a:pt x="62" y="236"/>
                    </a:lnTo>
                    <a:lnTo>
                      <a:pt x="62" y="238"/>
                    </a:lnTo>
                    <a:lnTo>
                      <a:pt x="66" y="244"/>
                    </a:lnTo>
                    <a:lnTo>
                      <a:pt x="68" y="246"/>
                    </a:lnTo>
                    <a:lnTo>
                      <a:pt x="72" y="248"/>
                    </a:lnTo>
                    <a:lnTo>
                      <a:pt x="72" y="248"/>
                    </a:lnTo>
                    <a:lnTo>
                      <a:pt x="76" y="246"/>
                    </a:lnTo>
                    <a:lnTo>
                      <a:pt x="74" y="242"/>
                    </a:lnTo>
                    <a:lnTo>
                      <a:pt x="80" y="238"/>
                    </a:lnTo>
                    <a:lnTo>
                      <a:pt x="82" y="236"/>
                    </a:lnTo>
                    <a:lnTo>
                      <a:pt x="90" y="238"/>
                    </a:lnTo>
                    <a:close/>
                    <a:moveTo>
                      <a:pt x="60" y="224"/>
                    </a:moveTo>
                    <a:lnTo>
                      <a:pt x="58" y="226"/>
                    </a:lnTo>
                    <a:lnTo>
                      <a:pt x="56" y="224"/>
                    </a:lnTo>
                    <a:lnTo>
                      <a:pt x="54" y="224"/>
                    </a:lnTo>
                    <a:lnTo>
                      <a:pt x="54" y="226"/>
                    </a:lnTo>
                    <a:lnTo>
                      <a:pt x="58" y="228"/>
                    </a:lnTo>
                    <a:lnTo>
                      <a:pt x="60" y="224"/>
                    </a:lnTo>
                    <a:close/>
                    <a:moveTo>
                      <a:pt x="50" y="240"/>
                    </a:moveTo>
                    <a:lnTo>
                      <a:pt x="48" y="238"/>
                    </a:lnTo>
                    <a:lnTo>
                      <a:pt x="50" y="238"/>
                    </a:lnTo>
                    <a:lnTo>
                      <a:pt x="50" y="232"/>
                    </a:lnTo>
                    <a:lnTo>
                      <a:pt x="46" y="232"/>
                    </a:lnTo>
                    <a:lnTo>
                      <a:pt x="46" y="236"/>
                    </a:lnTo>
                    <a:lnTo>
                      <a:pt x="42" y="236"/>
                    </a:lnTo>
                    <a:lnTo>
                      <a:pt x="36" y="232"/>
                    </a:lnTo>
                    <a:lnTo>
                      <a:pt x="36" y="228"/>
                    </a:lnTo>
                    <a:lnTo>
                      <a:pt x="32" y="226"/>
                    </a:lnTo>
                    <a:lnTo>
                      <a:pt x="30" y="230"/>
                    </a:lnTo>
                    <a:lnTo>
                      <a:pt x="22" y="234"/>
                    </a:lnTo>
                    <a:lnTo>
                      <a:pt x="16" y="238"/>
                    </a:lnTo>
                    <a:lnTo>
                      <a:pt x="14" y="238"/>
                    </a:lnTo>
                    <a:lnTo>
                      <a:pt x="14" y="240"/>
                    </a:lnTo>
                    <a:lnTo>
                      <a:pt x="18" y="240"/>
                    </a:lnTo>
                    <a:lnTo>
                      <a:pt x="22" y="242"/>
                    </a:lnTo>
                    <a:lnTo>
                      <a:pt x="24" y="246"/>
                    </a:lnTo>
                    <a:lnTo>
                      <a:pt x="22" y="248"/>
                    </a:lnTo>
                    <a:lnTo>
                      <a:pt x="22" y="248"/>
                    </a:lnTo>
                    <a:lnTo>
                      <a:pt x="20" y="244"/>
                    </a:lnTo>
                    <a:lnTo>
                      <a:pt x="18" y="244"/>
                    </a:lnTo>
                    <a:lnTo>
                      <a:pt x="18" y="248"/>
                    </a:lnTo>
                    <a:lnTo>
                      <a:pt x="24" y="250"/>
                    </a:lnTo>
                    <a:lnTo>
                      <a:pt x="24" y="252"/>
                    </a:lnTo>
                    <a:lnTo>
                      <a:pt x="26" y="250"/>
                    </a:lnTo>
                    <a:lnTo>
                      <a:pt x="28" y="250"/>
                    </a:lnTo>
                    <a:lnTo>
                      <a:pt x="30" y="254"/>
                    </a:lnTo>
                    <a:lnTo>
                      <a:pt x="32" y="252"/>
                    </a:lnTo>
                    <a:lnTo>
                      <a:pt x="28" y="246"/>
                    </a:lnTo>
                    <a:lnTo>
                      <a:pt x="28" y="240"/>
                    </a:lnTo>
                    <a:lnTo>
                      <a:pt x="32" y="240"/>
                    </a:lnTo>
                    <a:lnTo>
                      <a:pt x="32" y="246"/>
                    </a:lnTo>
                    <a:lnTo>
                      <a:pt x="38" y="250"/>
                    </a:lnTo>
                    <a:lnTo>
                      <a:pt x="36" y="254"/>
                    </a:lnTo>
                    <a:lnTo>
                      <a:pt x="38" y="254"/>
                    </a:lnTo>
                    <a:lnTo>
                      <a:pt x="40" y="256"/>
                    </a:lnTo>
                    <a:lnTo>
                      <a:pt x="38" y="260"/>
                    </a:lnTo>
                    <a:lnTo>
                      <a:pt x="36" y="262"/>
                    </a:lnTo>
                    <a:lnTo>
                      <a:pt x="38" y="271"/>
                    </a:lnTo>
                    <a:lnTo>
                      <a:pt x="42" y="273"/>
                    </a:lnTo>
                    <a:lnTo>
                      <a:pt x="42" y="277"/>
                    </a:lnTo>
                    <a:lnTo>
                      <a:pt x="38" y="277"/>
                    </a:lnTo>
                    <a:lnTo>
                      <a:pt x="40" y="279"/>
                    </a:lnTo>
                    <a:lnTo>
                      <a:pt x="46" y="281"/>
                    </a:lnTo>
                    <a:lnTo>
                      <a:pt x="46" y="279"/>
                    </a:lnTo>
                    <a:lnTo>
                      <a:pt x="44" y="275"/>
                    </a:lnTo>
                    <a:lnTo>
                      <a:pt x="44" y="273"/>
                    </a:lnTo>
                    <a:lnTo>
                      <a:pt x="48" y="273"/>
                    </a:lnTo>
                    <a:lnTo>
                      <a:pt x="50" y="277"/>
                    </a:lnTo>
                    <a:lnTo>
                      <a:pt x="48" y="279"/>
                    </a:lnTo>
                    <a:lnTo>
                      <a:pt x="50" y="281"/>
                    </a:lnTo>
                    <a:lnTo>
                      <a:pt x="48" y="287"/>
                    </a:lnTo>
                    <a:lnTo>
                      <a:pt x="54" y="281"/>
                    </a:lnTo>
                    <a:lnTo>
                      <a:pt x="52" y="277"/>
                    </a:lnTo>
                    <a:lnTo>
                      <a:pt x="54" y="277"/>
                    </a:lnTo>
                    <a:lnTo>
                      <a:pt x="58" y="277"/>
                    </a:lnTo>
                    <a:lnTo>
                      <a:pt x="58" y="269"/>
                    </a:lnTo>
                    <a:lnTo>
                      <a:pt x="56" y="267"/>
                    </a:lnTo>
                    <a:lnTo>
                      <a:pt x="58" y="250"/>
                    </a:lnTo>
                    <a:lnTo>
                      <a:pt x="58" y="248"/>
                    </a:lnTo>
                    <a:lnTo>
                      <a:pt x="54" y="242"/>
                    </a:lnTo>
                    <a:lnTo>
                      <a:pt x="52" y="240"/>
                    </a:lnTo>
                    <a:lnTo>
                      <a:pt x="50" y="240"/>
                    </a:lnTo>
                    <a:close/>
                    <a:moveTo>
                      <a:pt x="32" y="260"/>
                    </a:moveTo>
                    <a:lnTo>
                      <a:pt x="32" y="258"/>
                    </a:lnTo>
                    <a:lnTo>
                      <a:pt x="32" y="256"/>
                    </a:lnTo>
                    <a:lnTo>
                      <a:pt x="34" y="254"/>
                    </a:lnTo>
                    <a:lnTo>
                      <a:pt x="32" y="254"/>
                    </a:lnTo>
                    <a:lnTo>
                      <a:pt x="30" y="254"/>
                    </a:lnTo>
                    <a:lnTo>
                      <a:pt x="28" y="256"/>
                    </a:lnTo>
                    <a:lnTo>
                      <a:pt x="30" y="260"/>
                    </a:lnTo>
                    <a:lnTo>
                      <a:pt x="32" y="260"/>
                    </a:lnTo>
                    <a:close/>
                    <a:moveTo>
                      <a:pt x="6" y="250"/>
                    </a:moveTo>
                    <a:lnTo>
                      <a:pt x="6" y="248"/>
                    </a:lnTo>
                    <a:lnTo>
                      <a:pt x="2" y="250"/>
                    </a:lnTo>
                    <a:lnTo>
                      <a:pt x="6" y="252"/>
                    </a:lnTo>
                    <a:lnTo>
                      <a:pt x="6" y="250"/>
                    </a:lnTo>
                    <a:close/>
                    <a:moveTo>
                      <a:pt x="8" y="240"/>
                    </a:moveTo>
                    <a:lnTo>
                      <a:pt x="8" y="248"/>
                    </a:lnTo>
                    <a:lnTo>
                      <a:pt x="12" y="246"/>
                    </a:lnTo>
                    <a:lnTo>
                      <a:pt x="8" y="240"/>
                    </a:lnTo>
                    <a:close/>
                    <a:moveTo>
                      <a:pt x="30" y="375"/>
                    </a:moveTo>
                    <a:lnTo>
                      <a:pt x="34" y="373"/>
                    </a:lnTo>
                    <a:lnTo>
                      <a:pt x="34" y="367"/>
                    </a:lnTo>
                    <a:lnTo>
                      <a:pt x="32" y="367"/>
                    </a:lnTo>
                    <a:lnTo>
                      <a:pt x="32" y="369"/>
                    </a:lnTo>
                    <a:lnTo>
                      <a:pt x="30" y="373"/>
                    </a:lnTo>
                    <a:lnTo>
                      <a:pt x="26" y="371"/>
                    </a:lnTo>
                    <a:lnTo>
                      <a:pt x="24" y="371"/>
                    </a:lnTo>
                    <a:lnTo>
                      <a:pt x="26" y="375"/>
                    </a:lnTo>
                    <a:lnTo>
                      <a:pt x="26" y="379"/>
                    </a:lnTo>
                    <a:lnTo>
                      <a:pt x="24" y="383"/>
                    </a:lnTo>
                    <a:lnTo>
                      <a:pt x="26" y="385"/>
                    </a:lnTo>
                    <a:lnTo>
                      <a:pt x="30" y="375"/>
                    </a:lnTo>
                    <a:close/>
                    <a:moveTo>
                      <a:pt x="46" y="343"/>
                    </a:moveTo>
                    <a:lnTo>
                      <a:pt x="48" y="341"/>
                    </a:lnTo>
                    <a:lnTo>
                      <a:pt x="48" y="335"/>
                    </a:lnTo>
                    <a:lnTo>
                      <a:pt x="50" y="335"/>
                    </a:lnTo>
                    <a:lnTo>
                      <a:pt x="50" y="331"/>
                    </a:lnTo>
                    <a:lnTo>
                      <a:pt x="48" y="331"/>
                    </a:lnTo>
                    <a:lnTo>
                      <a:pt x="44" y="335"/>
                    </a:lnTo>
                    <a:lnTo>
                      <a:pt x="40" y="339"/>
                    </a:lnTo>
                    <a:lnTo>
                      <a:pt x="40" y="343"/>
                    </a:lnTo>
                    <a:lnTo>
                      <a:pt x="46" y="343"/>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7" name="Freeform 191"/>
              <p:cNvSpPr>
                <a:spLocks/>
              </p:cNvSpPr>
              <p:nvPr/>
            </p:nvSpPr>
            <p:spPr bwMode="auto">
              <a:xfrm>
                <a:off x="6493807" y="2190051"/>
                <a:ext cx="27642" cy="70170"/>
              </a:xfrm>
              <a:custGeom>
                <a:avLst/>
                <a:gdLst>
                  <a:gd name="T0" fmla="*/ 14 w 26"/>
                  <a:gd name="T1" fmla="*/ 66 h 66"/>
                  <a:gd name="T2" fmla="*/ 18 w 26"/>
                  <a:gd name="T3" fmla="*/ 66 h 66"/>
                  <a:gd name="T4" fmla="*/ 18 w 26"/>
                  <a:gd name="T5" fmla="*/ 64 h 66"/>
                  <a:gd name="T6" fmla="*/ 16 w 26"/>
                  <a:gd name="T7" fmla="*/ 62 h 66"/>
                  <a:gd name="T8" fmla="*/ 16 w 26"/>
                  <a:gd name="T9" fmla="*/ 54 h 66"/>
                  <a:gd name="T10" fmla="*/ 18 w 26"/>
                  <a:gd name="T11" fmla="*/ 52 h 66"/>
                  <a:gd name="T12" fmla="*/ 24 w 26"/>
                  <a:gd name="T13" fmla="*/ 42 h 66"/>
                  <a:gd name="T14" fmla="*/ 24 w 26"/>
                  <a:gd name="T15" fmla="*/ 34 h 66"/>
                  <a:gd name="T16" fmla="*/ 24 w 26"/>
                  <a:gd name="T17" fmla="*/ 16 h 66"/>
                  <a:gd name="T18" fmla="*/ 24 w 26"/>
                  <a:gd name="T19" fmla="*/ 12 h 66"/>
                  <a:gd name="T20" fmla="*/ 26 w 26"/>
                  <a:gd name="T21" fmla="*/ 6 h 66"/>
                  <a:gd name="T22" fmla="*/ 24 w 26"/>
                  <a:gd name="T23" fmla="*/ 2 h 66"/>
                  <a:gd name="T24" fmla="*/ 16 w 26"/>
                  <a:gd name="T25" fmla="*/ 0 h 66"/>
                  <a:gd name="T26" fmla="*/ 10 w 26"/>
                  <a:gd name="T27" fmla="*/ 4 h 66"/>
                  <a:gd name="T28" fmla="*/ 10 w 26"/>
                  <a:gd name="T29" fmla="*/ 10 h 66"/>
                  <a:gd name="T30" fmla="*/ 4 w 26"/>
                  <a:gd name="T31" fmla="*/ 18 h 66"/>
                  <a:gd name="T32" fmla="*/ 0 w 26"/>
                  <a:gd name="T33" fmla="*/ 36 h 66"/>
                  <a:gd name="T34" fmla="*/ 2 w 26"/>
                  <a:gd name="T35" fmla="*/ 46 h 66"/>
                  <a:gd name="T36" fmla="*/ 6 w 26"/>
                  <a:gd name="T37" fmla="*/ 54 h 66"/>
                  <a:gd name="T38" fmla="*/ 10 w 26"/>
                  <a:gd name="T39" fmla="*/ 56 h 66"/>
                  <a:gd name="T40" fmla="*/ 14 w 26"/>
                  <a:gd name="T4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66"/>
                    </a:moveTo>
                    <a:lnTo>
                      <a:pt x="18" y="66"/>
                    </a:lnTo>
                    <a:lnTo>
                      <a:pt x="18" y="64"/>
                    </a:lnTo>
                    <a:lnTo>
                      <a:pt x="16" y="62"/>
                    </a:lnTo>
                    <a:lnTo>
                      <a:pt x="16" y="54"/>
                    </a:lnTo>
                    <a:lnTo>
                      <a:pt x="18" y="52"/>
                    </a:lnTo>
                    <a:lnTo>
                      <a:pt x="24" y="42"/>
                    </a:lnTo>
                    <a:lnTo>
                      <a:pt x="24" y="34"/>
                    </a:lnTo>
                    <a:lnTo>
                      <a:pt x="24" y="16"/>
                    </a:lnTo>
                    <a:lnTo>
                      <a:pt x="24" y="12"/>
                    </a:lnTo>
                    <a:lnTo>
                      <a:pt x="26" y="6"/>
                    </a:lnTo>
                    <a:lnTo>
                      <a:pt x="24" y="2"/>
                    </a:lnTo>
                    <a:lnTo>
                      <a:pt x="16" y="0"/>
                    </a:lnTo>
                    <a:lnTo>
                      <a:pt x="10" y="4"/>
                    </a:lnTo>
                    <a:lnTo>
                      <a:pt x="10" y="10"/>
                    </a:lnTo>
                    <a:lnTo>
                      <a:pt x="4" y="18"/>
                    </a:lnTo>
                    <a:lnTo>
                      <a:pt x="0" y="36"/>
                    </a:lnTo>
                    <a:lnTo>
                      <a:pt x="2" y="46"/>
                    </a:lnTo>
                    <a:lnTo>
                      <a:pt x="6" y="54"/>
                    </a:lnTo>
                    <a:lnTo>
                      <a:pt x="10" y="56"/>
                    </a:lnTo>
                    <a:lnTo>
                      <a:pt x="14" y="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8" name="Freeform 192"/>
              <p:cNvSpPr>
                <a:spLocks/>
              </p:cNvSpPr>
              <p:nvPr/>
            </p:nvSpPr>
            <p:spPr bwMode="auto">
              <a:xfrm>
                <a:off x="5270084" y="1765842"/>
                <a:ext cx="312575" cy="172235"/>
              </a:xfrm>
              <a:custGeom>
                <a:avLst/>
                <a:gdLst>
                  <a:gd name="T0" fmla="*/ 32 w 294"/>
                  <a:gd name="T1" fmla="*/ 72 h 162"/>
                  <a:gd name="T2" fmla="*/ 42 w 294"/>
                  <a:gd name="T3" fmla="*/ 66 h 162"/>
                  <a:gd name="T4" fmla="*/ 50 w 294"/>
                  <a:gd name="T5" fmla="*/ 62 h 162"/>
                  <a:gd name="T6" fmla="*/ 54 w 294"/>
                  <a:gd name="T7" fmla="*/ 58 h 162"/>
                  <a:gd name="T8" fmla="*/ 76 w 294"/>
                  <a:gd name="T9" fmla="*/ 70 h 162"/>
                  <a:gd name="T10" fmla="*/ 88 w 294"/>
                  <a:gd name="T11" fmla="*/ 86 h 162"/>
                  <a:gd name="T12" fmla="*/ 102 w 294"/>
                  <a:gd name="T13" fmla="*/ 84 h 162"/>
                  <a:gd name="T14" fmla="*/ 116 w 294"/>
                  <a:gd name="T15" fmla="*/ 90 h 162"/>
                  <a:gd name="T16" fmla="*/ 124 w 294"/>
                  <a:gd name="T17" fmla="*/ 100 h 162"/>
                  <a:gd name="T18" fmla="*/ 138 w 294"/>
                  <a:gd name="T19" fmla="*/ 116 h 162"/>
                  <a:gd name="T20" fmla="*/ 188 w 294"/>
                  <a:gd name="T21" fmla="*/ 144 h 162"/>
                  <a:gd name="T22" fmla="*/ 202 w 294"/>
                  <a:gd name="T23" fmla="*/ 154 h 162"/>
                  <a:gd name="T24" fmla="*/ 210 w 294"/>
                  <a:gd name="T25" fmla="*/ 162 h 162"/>
                  <a:gd name="T26" fmla="*/ 220 w 294"/>
                  <a:gd name="T27" fmla="*/ 162 h 162"/>
                  <a:gd name="T28" fmla="*/ 222 w 294"/>
                  <a:gd name="T29" fmla="*/ 134 h 162"/>
                  <a:gd name="T30" fmla="*/ 214 w 294"/>
                  <a:gd name="T31" fmla="*/ 128 h 162"/>
                  <a:gd name="T32" fmla="*/ 212 w 294"/>
                  <a:gd name="T33" fmla="*/ 118 h 162"/>
                  <a:gd name="T34" fmla="*/ 228 w 294"/>
                  <a:gd name="T35" fmla="*/ 112 h 162"/>
                  <a:gd name="T36" fmla="*/ 228 w 294"/>
                  <a:gd name="T37" fmla="*/ 104 h 162"/>
                  <a:gd name="T38" fmla="*/ 234 w 294"/>
                  <a:gd name="T39" fmla="*/ 98 h 162"/>
                  <a:gd name="T40" fmla="*/ 252 w 294"/>
                  <a:gd name="T41" fmla="*/ 92 h 162"/>
                  <a:gd name="T42" fmla="*/ 252 w 294"/>
                  <a:gd name="T43" fmla="*/ 100 h 162"/>
                  <a:gd name="T44" fmla="*/ 258 w 294"/>
                  <a:gd name="T45" fmla="*/ 106 h 162"/>
                  <a:gd name="T46" fmla="*/ 266 w 294"/>
                  <a:gd name="T47" fmla="*/ 106 h 162"/>
                  <a:gd name="T48" fmla="*/ 280 w 294"/>
                  <a:gd name="T49" fmla="*/ 102 h 162"/>
                  <a:gd name="T50" fmla="*/ 290 w 294"/>
                  <a:gd name="T51" fmla="*/ 94 h 162"/>
                  <a:gd name="T52" fmla="*/ 292 w 294"/>
                  <a:gd name="T53" fmla="*/ 92 h 162"/>
                  <a:gd name="T54" fmla="*/ 280 w 294"/>
                  <a:gd name="T55" fmla="*/ 86 h 162"/>
                  <a:gd name="T56" fmla="*/ 266 w 294"/>
                  <a:gd name="T57" fmla="*/ 80 h 162"/>
                  <a:gd name="T58" fmla="*/ 256 w 294"/>
                  <a:gd name="T59" fmla="*/ 86 h 162"/>
                  <a:gd name="T60" fmla="*/ 242 w 294"/>
                  <a:gd name="T61" fmla="*/ 80 h 162"/>
                  <a:gd name="T62" fmla="*/ 252 w 294"/>
                  <a:gd name="T63" fmla="*/ 64 h 162"/>
                  <a:gd name="T64" fmla="*/ 250 w 294"/>
                  <a:gd name="T65" fmla="*/ 62 h 162"/>
                  <a:gd name="T66" fmla="*/ 238 w 294"/>
                  <a:gd name="T67" fmla="*/ 68 h 162"/>
                  <a:gd name="T68" fmla="*/ 226 w 294"/>
                  <a:gd name="T69" fmla="*/ 78 h 162"/>
                  <a:gd name="T70" fmla="*/ 220 w 294"/>
                  <a:gd name="T71" fmla="*/ 90 h 162"/>
                  <a:gd name="T72" fmla="*/ 196 w 294"/>
                  <a:gd name="T73" fmla="*/ 84 h 162"/>
                  <a:gd name="T74" fmla="*/ 178 w 294"/>
                  <a:gd name="T75" fmla="*/ 78 h 162"/>
                  <a:gd name="T76" fmla="*/ 166 w 294"/>
                  <a:gd name="T77" fmla="*/ 72 h 162"/>
                  <a:gd name="T78" fmla="*/ 164 w 294"/>
                  <a:gd name="T79" fmla="*/ 48 h 162"/>
                  <a:gd name="T80" fmla="*/ 138 w 294"/>
                  <a:gd name="T81" fmla="*/ 44 h 162"/>
                  <a:gd name="T82" fmla="*/ 98 w 294"/>
                  <a:gd name="T83" fmla="*/ 40 h 162"/>
                  <a:gd name="T84" fmla="*/ 84 w 294"/>
                  <a:gd name="T85" fmla="*/ 26 h 162"/>
                  <a:gd name="T86" fmla="*/ 0 w 294"/>
                  <a:gd name="T87" fmla="*/ 8 h 162"/>
                  <a:gd name="T88" fmla="*/ 36 w 294"/>
                  <a:gd name="T89" fmla="*/ 8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4" h="162">
                    <a:moveTo>
                      <a:pt x="34" y="78"/>
                    </a:moveTo>
                    <a:lnTo>
                      <a:pt x="32" y="72"/>
                    </a:lnTo>
                    <a:lnTo>
                      <a:pt x="36" y="66"/>
                    </a:lnTo>
                    <a:lnTo>
                      <a:pt x="42" y="66"/>
                    </a:lnTo>
                    <a:lnTo>
                      <a:pt x="42" y="62"/>
                    </a:lnTo>
                    <a:lnTo>
                      <a:pt x="50" y="62"/>
                    </a:lnTo>
                    <a:lnTo>
                      <a:pt x="48" y="58"/>
                    </a:lnTo>
                    <a:lnTo>
                      <a:pt x="54" y="58"/>
                    </a:lnTo>
                    <a:lnTo>
                      <a:pt x="62" y="66"/>
                    </a:lnTo>
                    <a:lnTo>
                      <a:pt x="76" y="70"/>
                    </a:lnTo>
                    <a:lnTo>
                      <a:pt x="80" y="76"/>
                    </a:lnTo>
                    <a:lnTo>
                      <a:pt x="88" y="86"/>
                    </a:lnTo>
                    <a:lnTo>
                      <a:pt x="100" y="86"/>
                    </a:lnTo>
                    <a:lnTo>
                      <a:pt x="102" y="84"/>
                    </a:lnTo>
                    <a:lnTo>
                      <a:pt x="106" y="82"/>
                    </a:lnTo>
                    <a:lnTo>
                      <a:pt x="116" y="90"/>
                    </a:lnTo>
                    <a:lnTo>
                      <a:pt x="116" y="92"/>
                    </a:lnTo>
                    <a:lnTo>
                      <a:pt x="124" y="100"/>
                    </a:lnTo>
                    <a:lnTo>
                      <a:pt x="128" y="106"/>
                    </a:lnTo>
                    <a:lnTo>
                      <a:pt x="138" y="116"/>
                    </a:lnTo>
                    <a:lnTo>
                      <a:pt x="180" y="142"/>
                    </a:lnTo>
                    <a:lnTo>
                      <a:pt x="188" y="144"/>
                    </a:lnTo>
                    <a:lnTo>
                      <a:pt x="200" y="148"/>
                    </a:lnTo>
                    <a:lnTo>
                      <a:pt x="202" y="154"/>
                    </a:lnTo>
                    <a:lnTo>
                      <a:pt x="202" y="160"/>
                    </a:lnTo>
                    <a:lnTo>
                      <a:pt x="210" y="162"/>
                    </a:lnTo>
                    <a:lnTo>
                      <a:pt x="212" y="162"/>
                    </a:lnTo>
                    <a:lnTo>
                      <a:pt x="220" y="162"/>
                    </a:lnTo>
                    <a:lnTo>
                      <a:pt x="228" y="146"/>
                    </a:lnTo>
                    <a:lnTo>
                      <a:pt x="222" y="134"/>
                    </a:lnTo>
                    <a:lnTo>
                      <a:pt x="220" y="128"/>
                    </a:lnTo>
                    <a:lnTo>
                      <a:pt x="214" y="128"/>
                    </a:lnTo>
                    <a:lnTo>
                      <a:pt x="208" y="124"/>
                    </a:lnTo>
                    <a:lnTo>
                      <a:pt x="212" y="118"/>
                    </a:lnTo>
                    <a:lnTo>
                      <a:pt x="222" y="118"/>
                    </a:lnTo>
                    <a:lnTo>
                      <a:pt x="228" y="112"/>
                    </a:lnTo>
                    <a:lnTo>
                      <a:pt x="224" y="108"/>
                    </a:lnTo>
                    <a:lnTo>
                      <a:pt x="228" y="104"/>
                    </a:lnTo>
                    <a:lnTo>
                      <a:pt x="234" y="104"/>
                    </a:lnTo>
                    <a:lnTo>
                      <a:pt x="234" y="98"/>
                    </a:lnTo>
                    <a:lnTo>
                      <a:pt x="244" y="98"/>
                    </a:lnTo>
                    <a:lnTo>
                      <a:pt x="252" y="92"/>
                    </a:lnTo>
                    <a:lnTo>
                      <a:pt x="254" y="96"/>
                    </a:lnTo>
                    <a:lnTo>
                      <a:pt x="252" y="100"/>
                    </a:lnTo>
                    <a:lnTo>
                      <a:pt x="254" y="104"/>
                    </a:lnTo>
                    <a:lnTo>
                      <a:pt x="258" y="106"/>
                    </a:lnTo>
                    <a:lnTo>
                      <a:pt x="262" y="106"/>
                    </a:lnTo>
                    <a:lnTo>
                      <a:pt x="266" y="106"/>
                    </a:lnTo>
                    <a:lnTo>
                      <a:pt x="274" y="106"/>
                    </a:lnTo>
                    <a:lnTo>
                      <a:pt x="280" y="102"/>
                    </a:lnTo>
                    <a:lnTo>
                      <a:pt x="286" y="100"/>
                    </a:lnTo>
                    <a:lnTo>
                      <a:pt x="290" y="94"/>
                    </a:lnTo>
                    <a:lnTo>
                      <a:pt x="294" y="94"/>
                    </a:lnTo>
                    <a:lnTo>
                      <a:pt x="292" y="92"/>
                    </a:lnTo>
                    <a:lnTo>
                      <a:pt x="284" y="90"/>
                    </a:lnTo>
                    <a:lnTo>
                      <a:pt x="280" y="86"/>
                    </a:lnTo>
                    <a:lnTo>
                      <a:pt x="274" y="86"/>
                    </a:lnTo>
                    <a:lnTo>
                      <a:pt x="266" y="80"/>
                    </a:lnTo>
                    <a:lnTo>
                      <a:pt x="260" y="86"/>
                    </a:lnTo>
                    <a:lnTo>
                      <a:pt x="256" y="86"/>
                    </a:lnTo>
                    <a:lnTo>
                      <a:pt x="252" y="80"/>
                    </a:lnTo>
                    <a:lnTo>
                      <a:pt x="242" y="80"/>
                    </a:lnTo>
                    <a:lnTo>
                      <a:pt x="242" y="72"/>
                    </a:lnTo>
                    <a:lnTo>
                      <a:pt x="252" y="64"/>
                    </a:lnTo>
                    <a:lnTo>
                      <a:pt x="252" y="62"/>
                    </a:lnTo>
                    <a:lnTo>
                      <a:pt x="250" y="62"/>
                    </a:lnTo>
                    <a:lnTo>
                      <a:pt x="244" y="68"/>
                    </a:lnTo>
                    <a:lnTo>
                      <a:pt x="238" y="68"/>
                    </a:lnTo>
                    <a:lnTo>
                      <a:pt x="230" y="76"/>
                    </a:lnTo>
                    <a:lnTo>
                      <a:pt x="226" y="78"/>
                    </a:lnTo>
                    <a:lnTo>
                      <a:pt x="226" y="84"/>
                    </a:lnTo>
                    <a:lnTo>
                      <a:pt x="220" y="90"/>
                    </a:lnTo>
                    <a:lnTo>
                      <a:pt x="208" y="84"/>
                    </a:lnTo>
                    <a:lnTo>
                      <a:pt x="196" y="84"/>
                    </a:lnTo>
                    <a:lnTo>
                      <a:pt x="182" y="82"/>
                    </a:lnTo>
                    <a:lnTo>
                      <a:pt x="178" y="78"/>
                    </a:lnTo>
                    <a:lnTo>
                      <a:pt x="166" y="76"/>
                    </a:lnTo>
                    <a:lnTo>
                      <a:pt x="166" y="72"/>
                    </a:lnTo>
                    <a:lnTo>
                      <a:pt x="174" y="68"/>
                    </a:lnTo>
                    <a:lnTo>
                      <a:pt x="164" y="48"/>
                    </a:lnTo>
                    <a:lnTo>
                      <a:pt x="146" y="40"/>
                    </a:lnTo>
                    <a:lnTo>
                      <a:pt x="138" y="44"/>
                    </a:lnTo>
                    <a:lnTo>
                      <a:pt x="114" y="40"/>
                    </a:lnTo>
                    <a:lnTo>
                      <a:pt x="98" y="40"/>
                    </a:lnTo>
                    <a:lnTo>
                      <a:pt x="94" y="34"/>
                    </a:lnTo>
                    <a:lnTo>
                      <a:pt x="84" y="26"/>
                    </a:lnTo>
                    <a:lnTo>
                      <a:pt x="44" y="0"/>
                    </a:lnTo>
                    <a:lnTo>
                      <a:pt x="0" y="8"/>
                    </a:lnTo>
                    <a:lnTo>
                      <a:pt x="16" y="82"/>
                    </a:lnTo>
                    <a:lnTo>
                      <a:pt x="36" y="88"/>
                    </a:lnTo>
                    <a:lnTo>
                      <a:pt x="34"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39" name="Freeform 193"/>
              <p:cNvSpPr>
                <a:spLocks/>
              </p:cNvSpPr>
              <p:nvPr/>
            </p:nvSpPr>
            <p:spPr bwMode="auto">
              <a:xfrm>
                <a:off x="5491227" y="1863654"/>
                <a:ext cx="140340" cy="87181"/>
              </a:xfrm>
              <a:custGeom>
                <a:avLst/>
                <a:gdLst>
                  <a:gd name="T0" fmla="*/ 70 w 132"/>
                  <a:gd name="T1" fmla="*/ 26 h 82"/>
                  <a:gd name="T2" fmla="*/ 64 w 132"/>
                  <a:gd name="T3" fmla="*/ 26 h 82"/>
                  <a:gd name="T4" fmla="*/ 54 w 132"/>
                  <a:gd name="T5" fmla="*/ 28 h 82"/>
                  <a:gd name="T6" fmla="*/ 50 w 132"/>
                  <a:gd name="T7" fmla="*/ 26 h 82"/>
                  <a:gd name="T8" fmla="*/ 44 w 132"/>
                  <a:gd name="T9" fmla="*/ 26 h 82"/>
                  <a:gd name="T10" fmla="*/ 32 w 132"/>
                  <a:gd name="T11" fmla="*/ 26 h 82"/>
                  <a:gd name="T12" fmla="*/ 28 w 132"/>
                  <a:gd name="T13" fmla="*/ 22 h 82"/>
                  <a:gd name="T14" fmla="*/ 34 w 132"/>
                  <a:gd name="T15" fmla="*/ 18 h 82"/>
                  <a:gd name="T16" fmla="*/ 46 w 132"/>
                  <a:gd name="T17" fmla="*/ 18 h 82"/>
                  <a:gd name="T18" fmla="*/ 50 w 132"/>
                  <a:gd name="T19" fmla="*/ 14 h 82"/>
                  <a:gd name="T20" fmla="*/ 46 w 132"/>
                  <a:gd name="T21" fmla="*/ 12 h 82"/>
                  <a:gd name="T22" fmla="*/ 44 w 132"/>
                  <a:gd name="T23" fmla="*/ 8 h 82"/>
                  <a:gd name="T24" fmla="*/ 46 w 132"/>
                  <a:gd name="T25" fmla="*/ 4 h 82"/>
                  <a:gd name="T26" fmla="*/ 44 w 132"/>
                  <a:gd name="T27" fmla="*/ 0 h 82"/>
                  <a:gd name="T28" fmla="*/ 36 w 132"/>
                  <a:gd name="T29" fmla="*/ 6 h 82"/>
                  <a:gd name="T30" fmla="*/ 26 w 132"/>
                  <a:gd name="T31" fmla="*/ 6 h 82"/>
                  <a:gd name="T32" fmla="*/ 26 w 132"/>
                  <a:gd name="T33" fmla="*/ 12 h 82"/>
                  <a:gd name="T34" fmla="*/ 20 w 132"/>
                  <a:gd name="T35" fmla="*/ 12 h 82"/>
                  <a:gd name="T36" fmla="*/ 16 w 132"/>
                  <a:gd name="T37" fmla="*/ 16 h 82"/>
                  <a:gd name="T38" fmla="*/ 20 w 132"/>
                  <a:gd name="T39" fmla="*/ 20 h 82"/>
                  <a:gd name="T40" fmla="*/ 14 w 132"/>
                  <a:gd name="T41" fmla="*/ 26 h 82"/>
                  <a:gd name="T42" fmla="*/ 4 w 132"/>
                  <a:gd name="T43" fmla="*/ 26 h 82"/>
                  <a:gd name="T44" fmla="*/ 0 w 132"/>
                  <a:gd name="T45" fmla="*/ 32 h 82"/>
                  <a:gd name="T46" fmla="*/ 6 w 132"/>
                  <a:gd name="T47" fmla="*/ 36 h 82"/>
                  <a:gd name="T48" fmla="*/ 12 w 132"/>
                  <a:gd name="T49" fmla="*/ 36 h 82"/>
                  <a:gd name="T50" fmla="*/ 14 w 132"/>
                  <a:gd name="T51" fmla="*/ 42 h 82"/>
                  <a:gd name="T52" fmla="*/ 20 w 132"/>
                  <a:gd name="T53" fmla="*/ 54 h 82"/>
                  <a:gd name="T54" fmla="*/ 12 w 132"/>
                  <a:gd name="T55" fmla="*/ 70 h 82"/>
                  <a:gd name="T56" fmla="*/ 18 w 132"/>
                  <a:gd name="T57" fmla="*/ 74 h 82"/>
                  <a:gd name="T58" fmla="*/ 26 w 132"/>
                  <a:gd name="T59" fmla="*/ 76 h 82"/>
                  <a:gd name="T60" fmla="*/ 34 w 132"/>
                  <a:gd name="T61" fmla="*/ 70 h 82"/>
                  <a:gd name="T62" fmla="*/ 40 w 132"/>
                  <a:gd name="T63" fmla="*/ 72 h 82"/>
                  <a:gd name="T64" fmla="*/ 48 w 132"/>
                  <a:gd name="T65" fmla="*/ 64 h 82"/>
                  <a:gd name="T66" fmla="*/ 52 w 132"/>
                  <a:gd name="T67" fmla="*/ 62 h 82"/>
                  <a:gd name="T68" fmla="*/ 50 w 132"/>
                  <a:gd name="T69" fmla="*/ 56 h 82"/>
                  <a:gd name="T70" fmla="*/ 56 w 132"/>
                  <a:gd name="T71" fmla="*/ 48 h 82"/>
                  <a:gd name="T72" fmla="*/ 66 w 132"/>
                  <a:gd name="T73" fmla="*/ 52 h 82"/>
                  <a:gd name="T74" fmla="*/ 66 w 132"/>
                  <a:gd name="T75" fmla="*/ 56 h 82"/>
                  <a:gd name="T76" fmla="*/ 72 w 132"/>
                  <a:gd name="T77" fmla="*/ 58 h 82"/>
                  <a:gd name="T78" fmla="*/ 76 w 132"/>
                  <a:gd name="T79" fmla="*/ 80 h 82"/>
                  <a:gd name="T80" fmla="*/ 82 w 132"/>
                  <a:gd name="T81" fmla="*/ 82 h 82"/>
                  <a:gd name="T82" fmla="*/ 86 w 132"/>
                  <a:gd name="T83" fmla="*/ 78 h 82"/>
                  <a:gd name="T84" fmla="*/ 94 w 132"/>
                  <a:gd name="T85" fmla="*/ 76 h 82"/>
                  <a:gd name="T86" fmla="*/ 100 w 132"/>
                  <a:gd name="T87" fmla="*/ 72 h 82"/>
                  <a:gd name="T88" fmla="*/ 108 w 132"/>
                  <a:gd name="T89" fmla="*/ 70 h 82"/>
                  <a:gd name="T90" fmla="*/ 112 w 132"/>
                  <a:gd name="T91" fmla="*/ 72 h 82"/>
                  <a:gd name="T92" fmla="*/ 128 w 132"/>
                  <a:gd name="T93" fmla="*/ 68 h 82"/>
                  <a:gd name="T94" fmla="*/ 132 w 132"/>
                  <a:gd name="T95" fmla="*/ 68 h 82"/>
                  <a:gd name="T96" fmla="*/ 132 w 132"/>
                  <a:gd name="T97" fmla="*/ 64 h 82"/>
                  <a:gd name="T98" fmla="*/ 132 w 132"/>
                  <a:gd name="T99" fmla="*/ 58 h 82"/>
                  <a:gd name="T100" fmla="*/ 130 w 132"/>
                  <a:gd name="T101" fmla="*/ 54 h 82"/>
                  <a:gd name="T102" fmla="*/ 124 w 132"/>
                  <a:gd name="T103" fmla="*/ 46 h 82"/>
                  <a:gd name="T104" fmla="*/ 114 w 132"/>
                  <a:gd name="T105" fmla="*/ 40 h 82"/>
                  <a:gd name="T106" fmla="*/ 110 w 132"/>
                  <a:gd name="T107" fmla="*/ 44 h 82"/>
                  <a:gd name="T108" fmla="*/ 106 w 132"/>
                  <a:gd name="T109" fmla="*/ 42 h 82"/>
                  <a:gd name="T110" fmla="*/ 106 w 132"/>
                  <a:gd name="T111" fmla="*/ 36 h 82"/>
                  <a:gd name="T112" fmla="*/ 98 w 132"/>
                  <a:gd name="T113" fmla="*/ 28 h 82"/>
                  <a:gd name="T114" fmla="*/ 76 w 132"/>
                  <a:gd name="T115" fmla="*/ 32 h 82"/>
                  <a:gd name="T116" fmla="*/ 70 w 132"/>
                  <a:gd name="T117" fmla="*/ 2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82">
                    <a:moveTo>
                      <a:pt x="70" y="26"/>
                    </a:moveTo>
                    <a:lnTo>
                      <a:pt x="64" y="26"/>
                    </a:lnTo>
                    <a:lnTo>
                      <a:pt x="54" y="28"/>
                    </a:lnTo>
                    <a:lnTo>
                      <a:pt x="50" y="26"/>
                    </a:lnTo>
                    <a:lnTo>
                      <a:pt x="44" y="26"/>
                    </a:lnTo>
                    <a:lnTo>
                      <a:pt x="32" y="26"/>
                    </a:lnTo>
                    <a:lnTo>
                      <a:pt x="28" y="22"/>
                    </a:lnTo>
                    <a:lnTo>
                      <a:pt x="34" y="18"/>
                    </a:lnTo>
                    <a:lnTo>
                      <a:pt x="46" y="18"/>
                    </a:lnTo>
                    <a:lnTo>
                      <a:pt x="50" y="14"/>
                    </a:lnTo>
                    <a:lnTo>
                      <a:pt x="46" y="12"/>
                    </a:lnTo>
                    <a:lnTo>
                      <a:pt x="44" y="8"/>
                    </a:lnTo>
                    <a:lnTo>
                      <a:pt x="46" y="4"/>
                    </a:lnTo>
                    <a:lnTo>
                      <a:pt x="44" y="0"/>
                    </a:lnTo>
                    <a:lnTo>
                      <a:pt x="36" y="6"/>
                    </a:lnTo>
                    <a:lnTo>
                      <a:pt x="26" y="6"/>
                    </a:lnTo>
                    <a:lnTo>
                      <a:pt x="26" y="12"/>
                    </a:lnTo>
                    <a:lnTo>
                      <a:pt x="20" y="12"/>
                    </a:lnTo>
                    <a:lnTo>
                      <a:pt x="16" y="16"/>
                    </a:lnTo>
                    <a:lnTo>
                      <a:pt x="20" y="20"/>
                    </a:lnTo>
                    <a:lnTo>
                      <a:pt x="14" y="26"/>
                    </a:lnTo>
                    <a:lnTo>
                      <a:pt x="4" y="26"/>
                    </a:lnTo>
                    <a:lnTo>
                      <a:pt x="0" y="32"/>
                    </a:lnTo>
                    <a:lnTo>
                      <a:pt x="6" y="36"/>
                    </a:lnTo>
                    <a:lnTo>
                      <a:pt x="12" y="36"/>
                    </a:lnTo>
                    <a:lnTo>
                      <a:pt x="14" y="42"/>
                    </a:lnTo>
                    <a:lnTo>
                      <a:pt x="20" y="54"/>
                    </a:lnTo>
                    <a:lnTo>
                      <a:pt x="12" y="70"/>
                    </a:lnTo>
                    <a:lnTo>
                      <a:pt x="18" y="74"/>
                    </a:lnTo>
                    <a:lnTo>
                      <a:pt x="26" y="76"/>
                    </a:lnTo>
                    <a:lnTo>
                      <a:pt x="34" y="70"/>
                    </a:lnTo>
                    <a:lnTo>
                      <a:pt x="40" y="72"/>
                    </a:lnTo>
                    <a:lnTo>
                      <a:pt x="48" y="64"/>
                    </a:lnTo>
                    <a:lnTo>
                      <a:pt x="52" y="62"/>
                    </a:lnTo>
                    <a:lnTo>
                      <a:pt x="50" y="56"/>
                    </a:lnTo>
                    <a:lnTo>
                      <a:pt x="56" y="48"/>
                    </a:lnTo>
                    <a:lnTo>
                      <a:pt x="66" y="52"/>
                    </a:lnTo>
                    <a:lnTo>
                      <a:pt x="66" y="56"/>
                    </a:lnTo>
                    <a:lnTo>
                      <a:pt x="72" y="58"/>
                    </a:lnTo>
                    <a:lnTo>
                      <a:pt x="76" y="80"/>
                    </a:lnTo>
                    <a:lnTo>
                      <a:pt x="82" y="82"/>
                    </a:lnTo>
                    <a:lnTo>
                      <a:pt x="86" y="78"/>
                    </a:lnTo>
                    <a:lnTo>
                      <a:pt x="94" y="76"/>
                    </a:lnTo>
                    <a:lnTo>
                      <a:pt x="100" y="72"/>
                    </a:lnTo>
                    <a:lnTo>
                      <a:pt x="108" y="70"/>
                    </a:lnTo>
                    <a:lnTo>
                      <a:pt x="112" y="72"/>
                    </a:lnTo>
                    <a:lnTo>
                      <a:pt x="128" y="68"/>
                    </a:lnTo>
                    <a:lnTo>
                      <a:pt x="132" y="68"/>
                    </a:lnTo>
                    <a:lnTo>
                      <a:pt x="132" y="64"/>
                    </a:lnTo>
                    <a:lnTo>
                      <a:pt x="132" y="58"/>
                    </a:lnTo>
                    <a:lnTo>
                      <a:pt x="130" y="54"/>
                    </a:lnTo>
                    <a:lnTo>
                      <a:pt x="124" y="46"/>
                    </a:lnTo>
                    <a:lnTo>
                      <a:pt x="114" y="40"/>
                    </a:lnTo>
                    <a:lnTo>
                      <a:pt x="110" y="44"/>
                    </a:lnTo>
                    <a:lnTo>
                      <a:pt x="106" y="42"/>
                    </a:lnTo>
                    <a:lnTo>
                      <a:pt x="106" y="36"/>
                    </a:lnTo>
                    <a:lnTo>
                      <a:pt x="98" y="28"/>
                    </a:lnTo>
                    <a:lnTo>
                      <a:pt x="76" y="32"/>
                    </a:lnTo>
                    <a:lnTo>
                      <a:pt x="70"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0" name="Freeform 194"/>
              <p:cNvSpPr>
                <a:spLocks/>
              </p:cNvSpPr>
              <p:nvPr/>
            </p:nvSpPr>
            <p:spPr bwMode="auto">
              <a:xfrm>
                <a:off x="5520996" y="1814747"/>
                <a:ext cx="170109" cy="82928"/>
              </a:xfrm>
              <a:custGeom>
                <a:avLst/>
                <a:gdLst>
                  <a:gd name="T0" fmla="*/ 142 w 160"/>
                  <a:gd name="T1" fmla="*/ 8 h 78"/>
                  <a:gd name="T2" fmla="*/ 114 w 160"/>
                  <a:gd name="T3" fmla="*/ 8 h 78"/>
                  <a:gd name="T4" fmla="*/ 102 w 160"/>
                  <a:gd name="T5" fmla="*/ 6 h 78"/>
                  <a:gd name="T6" fmla="*/ 88 w 160"/>
                  <a:gd name="T7" fmla="*/ 6 h 78"/>
                  <a:gd name="T8" fmla="*/ 64 w 160"/>
                  <a:gd name="T9" fmla="*/ 4 h 78"/>
                  <a:gd name="T10" fmla="*/ 56 w 160"/>
                  <a:gd name="T11" fmla="*/ 0 h 78"/>
                  <a:gd name="T12" fmla="*/ 48 w 160"/>
                  <a:gd name="T13" fmla="*/ 2 h 78"/>
                  <a:gd name="T14" fmla="*/ 50 w 160"/>
                  <a:gd name="T15" fmla="*/ 14 h 78"/>
                  <a:gd name="T16" fmla="*/ 42 w 160"/>
                  <a:gd name="T17" fmla="*/ 14 h 78"/>
                  <a:gd name="T18" fmla="*/ 34 w 160"/>
                  <a:gd name="T19" fmla="*/ 12 h 78"/>
                  <a:gd name="T20" fmla="*/ 24 w 160"/>
                  <a:gd name="T21" fmla="*/ 8 h 78"/>
                  <a:gd name="T22" fmla="*/ 18 w 160"/>
                  <a:gd name="T23" fmla="*/ 10 h 78"/>
                  <a:gd name="T24" fmla="*/ 20 w 160"/>
                  <a:gd name="T25" fmla="*/ 14 h 78"/>
                  <a:gd name="T26" fmla="*/ 16 w 160"/>
                  <a:gd name="T27" fmla="*/ 16 h 78"/>
                  <a:gd name="T28" fmla="*/ 16 w 160"/>
                  <a:gd name="T29" fmla="*/ 18 h 78"/>
                  <a:gd name="T30" fmla="*/ 6 w 160"/>
                  <a:gd name="T31" fmla="*/ 26 h 78"/>
                  <a:gd name="T32" fmla="*/ 6 w 160"/>
                  <a:gd name="T33" fmla="*/ 34 h 78"/>
                  <a:gd name="T34" fmla="*/ 16 w 160"/>
                  <a:gd name="T35" fmla="*/ 34 h 78"/>
                  <a:gd name="T36" fmla="*/ 20 w 160"/>
                  <a:gd name="T37" fmla="*/ 40 h 78"/>
                  <a:gd name="T38" fmla="*/ 24 w 160"/>
                  <a:gd name="T39" fmla="*/ 40 h 78"/>
                  <a:gd name="T40" fmla="*/ 30 w 160"/>
                  <a:gd name="T41" fmla="*/ 34 h 78"/>
                  <a:gd name="T42" fmla="*/ 38 w 160"/>
                  <a:gd name="T43" fmla="*/ 40 h 78"/>
                  <a:gd name="T44" fmla="*/ 44 w 160"/>
                  <a:gd name="T45" fmla="*/ 40 h 78"/>
                  <a:gd name="T46" fmla="*/ 48 w 160"/>
                  <a:gd name="T47" fmla="*/ 44 h 78"/>
                  <a:gd name="T48" fmla="*/ 56 w 160"/>
                  <a:gd name="T49" fmla="*/ 46 h 78"/>
                  <a:gd name="T50" fmla="*/ 58 w 160"/>
                  <a:gd name="T51" fmla="*/ 48 h 78"/>
                  <a:gd name="T52" fmla="*/ 54 w 160"/>
                  <a:gd name="T53" fmla="*/ 48 h 78"/>
                  <a:gd name="T54" fmla="*/ 50 w 160"/>
                  <a:gd name="T55" fmla="*/ 54 h 78"/>
                  <a:gd name="T56" fmla="*/ 44 w 160"/>
                  <a:gd name="T57" fmla="*/ 56 h 78"/>
                  <a:gd name="T58" fmla="*/ 38 w 160"/>
                  <a:gd name="T59" fmla="*/ 60 h 78"/>
                  <a:gd name="T60" fmla="*/ 30 w 160"/>
                  <a:gd name="T61" fmla="*/ 60 h 78"/>
                  <a:gd name="T62" fmla="*/ 26 w 160"/>
                  <a:gd name="T63" fmla="*/ 60 h 78"/>
                  <a:gd name="T64" fmla="*/ 22 w 160"/>
                  <a:gd name="T65" fmla="*/ 60 h 78"/>
                  <a:gd name="T66" fmla="*/ 18 w 160"/>
                  <a:gd name="T67" fmla="*/ 64 h 78"/>
                  <a:gd name="T68" fmla="*/ 6 w 160"/>
                  <a:gd name="T69" fmla="*/ 64 h 78"/>
                  <a:gd name="T70" fmla="*/ 0 w 160"/>
                  <a:gd name="T71" fmla="*/ 68 h 78"/>
                  <a:gd name="T72" fmla="*/ 4 w 160"/>
                  <a:gd name="T73" fmla="*/ 72 h 78"/>
                  <a:gd name="T74" fmla="*/ 16 w 160"/>
                  <a:gd name="T75" fmla="*/ 72 h 78"/>
                  <a:gd name="T76" fmla="*/ 22 w 160"/>
                  <a:gd name="T77" fmla="*/ 72 h 78"/>
                  <a:gd name="T78" fmla="*/ 26 w 160"/>
                  <a:gd name="T79" fmla="*/ 74 h 78"/>
                  <a:gd name="T80" fmla="*/ 36 w 160"/>
                  <a:gd name="T81" fmla="*/ 72 h 78"/>
                  <a:gd name="T82" fmla="*/ 42 w 160"/>
                  <a:gd name="T83" fmla="*/ 72 h 78"/>
                  <a:gd name="T84" fmla="*/ 48 w 160"/>
                  <a:gd name="T85" fmla="*/ 78 h 78"/>
                  <a:gd name="T86" fmla="*/ 70 w 160"/>
                  <a:gd name="T87" fmla="*/ 74 h 78"/>
                  <a:gd name="T88" fmla="*/ 74 w 160"/>
                  <a:gd name="T89" fmla="*/ 62 h 78"/>
                  <a:gd name="T90" fmla="*/ 82 w 160"/>
                  <a:gd name="T91" fmla="*/ 60 h 78"/>
                  <a:gd name="T92" fmla="*/ 86 w 160"/>
                  <a:gd name="T93" fmla="*/ 56 h 78"/>
                  <a:gd name="T94" fmla="*/ 96 w 160"/>
                  <a:gd name="T95" fmla="*/ 52 h 78"/>
                  <a:gd name="T96" fmla="*/ 100 w 160"/>
                  <a:gd name="T97" fmla="*/ 56 h 78"/>
                  <a:gd name="T98" fmla="*/ 112 w 160"/>
                  <a:gd name="T99" fmla="*/ 56 h 78"/>
                  <a:gd name="T100" fmla="*/ 114 w 160"/>
                  <a:gd name="T101" fmla="*/ 54 h 78"/>
                  <a:gd name="T102" fmla="*/ 114 w 160"/>
                  <a:gd name="T103" fmla="*/ 44 h 78"/>
                  <a:gd name="T104" fmla="*/ 136 w 160"/>
                  <a:gd name="T105" fmla="*/ 42 h 78"/>
                  <a:gd name="T106" fmla="*/ 138 w 160"/>
                  <a:gd name="T107" fmla="*/ 36 h 78"/>
                  <a:gd name="T108" fmla="*/ 148 w 160"/>
                  <a:gd name="T109" fmla="*/ 28 h 78"/>
                  <a:gd name="T110" fmla="*/ 152 w 160"/>
                  <a:gd name="T111" fmla="*/ 28 h 78"/>
                  <a:gd name="T112" fmla="*/ 156 w 160"/>
                  <a:gd name="T113" fmla="*/ 24 h 78"/>
                  <a:gd name="T114" fmla="*/ 160 w 160"/>
                  <a:gd name="T115" fmla="*/ 22 h 78"/>
                  <a:gd name="T116" fmla="*/ 160 w 160"/>
                  <a:gd name="T117" fmla="*/ 18 h 78"/>
                  <a:gd name="T118" fmla="*/ 158 w 160"/>
                  <a:gd name="T119" fmla="*/ 18 h 78"/>
                  <a:gd name="T120" fmla="*/ 144 w 160"/>
                  <a:gd name="T121" fmla="*/ 12 h 78"/>
                  <a:gd name="T122" fmla="*/ 142 w 160"/>
                  <a:gd name="T123"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78">
                    <a:moveTo>
                      <a:pt x="142" y="8"/>
                    </a:moveTo>
                    <a:lnTo>
                      <a:pt x="114" y="8"/>
                    </a:lnTo>
                    <a:lnTo>
                      <a:pt x="102" y="6"/>
                    </a:lnTo>
                    <a:lnTo>
                      <a:pt x="88" y="6"/>
                    </a:lnTo>
                    <a:lnTo>
                      <a:pt x="64" y="4"/>
                    </a:lnTo>
                    <a:lnTo>
                      <a:pt x="56" y="0"/>
                    </a:lnTo>
                    <a:lnTo>
                      <a:pt x="48" y="2"/>
                    </a:lnTo>
                    <a:lnTo>
                      <a:pt x="50" y="14"/>
                    </a:lnTo>
                    <a:lnTo>
                      <a:pt x="42" y="14"/>
                    </a:lnTo>
                    <a:lnTo>
                      <a:pt x="34" y="12"/>
                    </a:lnTo>
                    <a:lnTo>
                      <a:pt x="24" y="8"/>
                    </a:lnTo>
                    <a:lnTo>
                      <a:pt x="18" y="10"/>
                    </a:lnTo>
                    <a:lnTo>
                      <a:pt x="20" y="14"/>
                    </a:lnTo>
                    <a:lnTo>
                      <a:pt x="16" y="16"/>
                    </a:lnTo>
                    <a:lnTo>
                      <a:pt x="16" y="18"/>
                    </a:lnTo>
                    <a:lnTo>
                      <a:pt x="6" y="26"/>
                    </a:lnTo>
                    <a:lnTo>
                      <a:pt x="6" y="34"/>
                    </a:lnTo>
                    <a:lnTo>
                      <a:pt x="16" y="34"/>
                    </a:lnTo>
                    <a:lnTo>
                      <a:pt x="20" y="40"/>
                    </a:lnTo>
                    <a:lnTo>
                      <a:pt x="24" y="40"/>
                    </a:lnTo>
                    <a:lnTo>
                      <a:pt x="30" y="34"/>
                    </a:lnTo>
                    <a:lnTo>
                      <a:pt x="38" y="40"/>
                    </a:lnTo>
                    <a:lnTo>
                      <a:pt x="44" y="40"/>
                    </a:lnTo>
                    <a:lnTo>
                      <a:pt x="48" y="44"/>
                    </a:lnTo>
                    <a:lnTo>
                      <a:pt x="56" y="46"/>
                    </a:lnTo>
                    <a:lnTo>
                      <a:pt x="58" y="48"/>
                    </a:lnTo>
                    <a:lnTo>
                      <a:pt x="54" y="48"/>
                    </a:lnTo>
                    <a:lnTo>
                      <a:pt x="50" y="54"/>
                    </a:lnTo>
                    <a:lnTo>
                      <a:pt x="44" y="56"/>
                    </a:lnTo>
                    <a:lnTo>
                      <a:pt x="38" y="60"/>
                    </a:lnTo>
                    <a:lnTo>
                      <a:pt x="30" y="60"/>
                    </a:lnTo>
                    <a:lnTo>
                      <a:pt x="26" y="60"/>
                    </a:lnTo>
                    <a:lnTo>
                      <a:pt x="22" y="60"/>
                    </a:lnTo>
                    <a:lnTo>
                      <a:pt x="18" y="64"/>
                    </a:lnTo>
                    <a:lnTo>
                      <a:pt x="6" y="64"/>
                    </a:lnTo>
                    <a:lnTo>
                      <a:pt x="0" y="68"/>
                    </a:lnTo>
                    <a:lnTo>
                      <a:pt x="4" y="72"/>
                    </a:lnTo>
                    <a:lnTo>
                      <a:pt x="16" y="72"/>
                    </a:lnTo>
                    <a:lnTo>
                      <a:pt x="22" y="72"/>
                    </a:lnTo>
                    <a:lnTo>
                      <a:pt x="26" y="74"/>
                    </a:lnTo>
                    <a:lnTo>
                      <a:pt x="36" y="72"/>
                    </a:lnTo>
                    <a:lnTo>
                      <a:pt x="42" y="72"/>
                    </a:lnTo>
                    <a:lnTo>
                      <a:pt x="48" y="78"/>
                    </a:lnTo>
                    <a:lnTo>
                      <a:pt x="70" y="74"/>
                    </a:lnTo>
                    <a:lnTo>
                      <a:pt x="74" y="62"/>
                    </a:lnTo>
                    <a:lnTo>
                      <a:pt x="82" y="60"/>
                    </a:lnTo>
                    <a:lnTo>
                      <a:pt x="86" y="56"/>
                    </a:lnTo>
                    <a:lnTo>
                      <a:pt x="96" y="52"/>
                    </a:lnTo>
                    <a:lnTo>
                      <a:pt x="100" y="56"/>
                    </a:lnTo>
                    <a:lnTo>
                      <a:pt x="112" y="56"/>
                    </a:lnTo>
                    <a:lnTo>
                      <a:pt x="114" y="54"/>
                    </a:lnTo>
                    <a:lnTo>
                      <a:pt x="114" y="44"/>
                    </a:lnTo>
                    <a:lnTo>
                      <a:pt x="136" y="42"/>
                    </a:lnTo>
                    <a:lnTo>
                      <a:pt x="138" y="36"/>
                    </a:lnTo>
                    <a:lnTo>
                      <a:pt x="148" y="28"/>
                    </a:lnTo>
                    <a:lnTo>
                      <a:pt x="152" y="28"/>
                    </a:lnTo>
                    <a:lnTo>
                      <a:pt x="156" y="24"/>
                    </a:lnTo>
                    <a:lnTo>
                      <a:pt x="160" y="22"/>
                    </a:lnTo>
                    <a:lnTo>
                      <a:pt x="160" y="18"/>
                    </a:lnTo>
                    <a:lnTo>
                      <a:pt x="158" y="18"/>
                    </a:lnTo>
                    <a:lnTo>
                      <a:pt x="144" y="12"/>
                    </a:lnTo>
                    <a:lnTo>
                      <a:pt x="14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1" name="Freeform 195"/>
              <p:cNvSpPr>
                <a:spLocks/>
              </p:cNvSpPr>
              <p:nvPr/>
            </p:nvSpPr>
            <p:spPr bwMode="auto">
              <a:xfrm>
                <a:off x="5763401" y="1630818"/>
                <a:ext cx="547538" cy="217952"/>
              </a:xfrm>
              <a:custGeom>
                <a:avLst/>
                <a:gdLst>
                  <a:gd name="T0" fmla="*/ 18 w 515"/>
                  <a:gd name="T1" fmla="*/ 76 h 205"/>
                  <a:gd name="T2" fmla="*/ 36 w 515"/>
                  <a:gd name="T3" fmla="*/ 82 h 205"/>
                  <a:gd name="T4" fmla="*/ 52 w 515"/>
                  <a:gd name="T5" fmla="*/ 86 h 205"/>
                  <a:gd name="T6" fmla="*/ 70 w 515"/>
                  <a:gd name="T7" fmla="*/ 106 h 205"/>
                  <a:gd name="T8" fmla="*/ 72 w 515"/>
                  <a:gd name="T9" fmla="*/ 131 h 205"/>
                  <a:gd name="T10" fmla="*/ 90 w 515"/>
                  <a:gd name="T11" fmla="*/ 137 h 205"/>
                  <a:gd name="T12" fmla="*/ 120 w 515"/>
                  <a:gd name="T13" fmla="*/ 139 h 205"/>
                  <a:gd name="T14" fmla="*/ 149 w 515"/>
                  <a:gd name="T15" fmla="*/ 153 h 205"/>
                  <a:gd name="T16" fmla="*/ 161 w 515"/>
                  <a:gd name="T17" fmla="*/ 157 h 205"/>
                  <a:gd name="T18" fmla="*/ 173 w 515"/>
                  <a:gd name="T19" fmla="*/ 175 h 205"/>
                  <a:gd name="T20" fmla="*/ 187 w 515"/>
                  <a:gd name="T21" fmla="*/ 183 h 205"/>
                  <a:gd name="T22" fmla="*/ 211 w 515"/>
                  <a:gd name="T23" fmla="*/ 181 h 205"/>
                  <a:gd name="T24" fmla="*/ 247 w 515"/>
                  <a:gd name="T25" fmla="*/ 181 h 205"/>
                  <a:gd name="T26" fmla="*/ 279 w 515"/>
                  <a:gd name="T27" fmla="*/ 191 h 205"/>
                  <a:gd name="T28" fmla="*/ 319 w 515"/>
                  <a:gd name="T29" fmla="*/ 199 h 205"/>
                  <a:gd name="T30" fmla="*/ 331 w 515"/>
                  <a:gd name="T31" fmla="*/ 205 h 205"/>
                  <a:gd name="T32" fmla="*/ 381 w 515"/>
                  <a:gd name="T33" fmla="*/ 187 h 205"/>
                  <a:gd name="T34" fmla="*/ 407 w 515"/>
                  <a:gd name="T35" fmla="*/ 183 h 205"/>
                  <a:gd name="T36" fmla="*/ 419 w 515"/>
                  <a:gd name="T37" fmla="*/ 165 h 205"/>
                  <a:gd name="T38" fmla="*/ 411 w 515"/>
                  <a:gd name="T39" fmla="*/ 155 h 205"/>
                  <a:gd name="T40" fmla="*/ 409 w 515"/>
                  <a:gd name="T41" fmla="*/ 135 h 205"/>
                  <a:gd name="T42" fmla="*/ 437 w 515"/>
                  <a:gd name="T43" fmla="*/ 139 h 205"/>
                  <a:gd name="T44" fmla="*/ 449 w 515"/>
                  <a:gd name="T45" fmla="*/ 131 h 205"/>
                  <a:gd name="T46" fmla="*/ 471 w 515"/>
                  <a:gd name="T47" fmla="*/ 125 h 205"/>
                  <a:gd name="T48" fmla="*/ 481 w 515"/>
                  <a:gd name="T49" fmla="*/ 112 h 205"/>
                  <a:gd name="T50" fmla="*/ 501 w 515"/>
                  <a:gd name="T51" fmla="*/ 106 h 205"/>
                  <a:gd name="T52" fmla="*/ 513 w 515"/>
                  <a:gd name="T53" fmla="*/ 100 h 205"/>
                  <a:gd name="T54" fmla="*/ 491 w 515"/>
                  <a:gd name="T55" fmla="*/ 86 h 205"/>
                  <a:gd name="T56" fmla="*/ 471 w 515"/>
                  <a:gd name="T57" fmla="*/ 78 h 205"/>
                  <a:gd name="T58" fmla="*/ 457 w 515"/>
                  <a:gd name="T59" fmla="*/ 82 h 205"/>
                  <a:gd name="T60" fmla="*/ 435 w 515"/>
                  <a:gd name="T61" fmla="*/ 82 h 205"/>
                  <a:gd name="T62" fmla="*/ 431 w 515"/>
                  <a:gd name="T63" fmla="*/ 68 h 205"/>
                  <a:gd name="T64" fmla="*/ 433 w 515"/>
                  <a:gd name="T65" fmla="*/ 46 h 205"/>
                  <a:gd name="T66" fmla="*/ 417 w 515"/>
                  <a:gd name="T67" fmla="*/ 44 h 205"/>
                  <a:gd name="T68" fmla="*/ 399 w 515"/>
                  <a:gd name="T69" fmla="*/ 38 h 205"/>
                  <a:gd name="T70" fmla="*/ 375 w 515"/>
                  <a:gd name="T71" fmla="*/ 50 h 205"/>
                  <a:gd name="T72" fmla="*/ 349 w 515"/>
                  <a:gd name="T73" fmla="*/ 58 h 205"/>
                  <a:gd name="T74" fmla="*/ 313 w 515"/>
                  <a:gd name="T75" fmla="*/ 56 h 205"/>
                  <a:gd name="T76" fmla="*/ 299 w 515"/>
                  <a:gd name="T77" fmla="*/ 40 h 205"/>
                  <a:gd name="T78" fmla="*/ 277 w 515"/>
                  <a:gd name="T79" fmla="*/ 36 h 205"/>
                  <a:gd name="T80" fmla="*/ 249 w 515"/>
                  <a:gd name="T81" fmla="*/ 40 h 205"/>
                  <a:gd name="T82" fmla="*/ 221 w 515"/>
                  <a:gd name="T83" fmla="*/ 38 h 205"/>
                  <a:gd name="T84" fmla="*/ 205 w 515"/>
                  <a:gd name="T85" fmla="*/ 22 h 205"/>
                  <a:gd name="T86" fmla="*/ 181 w 515"/>
                  <a:gd name="T87" fmla="*/ 10 h 205"/>
                  <a:gd name="T88" fmla="*/ 157 w 515"/>
                  <a:gd name="T89" fmla="*/ 6 h 205"/>
                  <a:gd name="T90" fmla="*/ 138 w 515"/>
                  <a:gd name="T91" fmla="*/ 8 h 205"/>
                  <a:gd name="T92" fmla="*/ 134 w 515"/>
                  <a:gd name="T93" fmla="*/ 22 h 205"/>
                  <a:gd name="T94" fmla="*/ 149 w 515"/>
                  <a:gd name="T95" fmla="*/ 32 h 205"/>
                  <a:gd name="T96" fmla="*/ 140 w 515"/>
                  <a:gd name="T97" fmla="*/ 46 h 205"/>
                  <a:gd name="T98" fmla="*/ 114 w 515"/>
                  <a:gd name="T99" fmla="*/ 42 h 205"/>
                  <a:gd name="T100" fmla="*/ 90 w 515"/>
                  <a:gd name="T101" fmla="*/ 38 h 205"/>
                  <a:gd name="T102" fmla="*/ 66 w 515"/>
                  <a:gd name="T103" fmla="*/ 30 h 205"/>
                  <a:gd name="T104" fmla="*/ 44 w 515"/>
                  <a:gd name="T105" fmla="*/ 34 h 205"/>
                  <a:gd name="T106" fmla="*/ 26 w 515"/>
                  <a:gd name="T107" fmla="*/ 42 h 205"/>
                  <a:gd name="T108" fmla="*/ 8 w 515"/>
                  <a:gd name="T109" fmla="*/ 54 h 205"/>
                  <a:gd name="T110" fmla="*/ 0 w 515"/>
                  <a:gd name="T111" fmla="*/ 6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5" h="205">
                    <a:moveTo>
                      <a:pt x="10" y="74"/>
                    </a:moveTo>
                    <a:lnTo>
                      <a:pt x="18" y="76"/>
                    </a:lnTo>
                    <a:lnTo>
                      <a:pt x="28" y="82"/>
                    </a:lnTo>
                    <a:lnTo>
                      <a:pt x="36" y="82"/>
                    </a:lnTo>
                    <a:lnTo>
                      <a:pt x="44" y="86"/>
                    </a:lnTo>
                    <a:lnTo>
                      <a:pt x="52" y="86"/>
                    </a:lnTo>
                    <a:lnTo>
                      <a:pt x="62" y="100"/>
                    </a:lnTo>
                    <a:lnTo>
                      <a:pt x="70" y="106"/>
                    </a:lnTo>
                    <a:lnTo>
                      <a:pt x="74" y="121"/>
                    </a:lnTo>
                    <a:lnTo>
                      <a:pt x="72" y="131"/>
                    </a:lnTo>
                    <a:lnTo>
                      <a:pt x="78" y="135"/>
                    </a:lnTo>
                    <a:lnTo>
                      <a:pt x="90" y="137"/>
                    </a:lnTo>
                    <a:lnTo>
                      <a:pt x="112" y="137"/>
                    </a:lnTo>
                    <a:lnTo>
                      <a:pt x="120" y="139"/>
                    </a:lnTo>
                    <a:lnTo>
                      <a:pt x="132" y="147"/>
                    </a:lnTo>
                    <a:lnTo>
                      <a:pt x="149" y="153"/>
                    </a:lnTo>
                    <a:lnTo>
                      <a:pt x="159" y="155"/>
                    </a:lnTo>
                    <a:lnTo>
                      <a:pt x="161" y="157"/>
                    </a:lnTo>
                    <a:lnTo>
                      <a:pt x="169" y="163"/>
                    </a:lnTo>
                    <a:lnTo>
                      <a:pt x="173" y="175"/>
                    </a:lnTo>
                    <a:lnTo>
                      <a:pt x="183" y="177"/>
                    </a:lnTo>
                    <a:lnTo>
                      <a:pt x="187" y="183"/>
                    </a:lnTo>
                    <a:lnTo>
                      <a:pt x="205" y="185"/>
                    </a:lnTo>
                    <a:lnTo>
                      <a:pt x="211" y="181"/>
                    </a:lnTo>
                    <a:lnTo>
                      <a:pt x="233" y="185"/>
                    </a:lnTo>
                    <a:lnTo>
                      <a:pt x="247" y="181"/>
                    </a:lnTo>
                    <a:lnTo>
                      <a:pt x="273" y="185"/>
                    </a:lnTo>
                    <a:lnTo>
                      <a:pt x="279" y="191"/>
                    </a:lnTo>
                    <a:lnTo>
                      <a:pt x="309" y="201"/>
                    </a:lnTo>
                    <a:lnTo>
                      <a:pt x="319" y="199"/>
                    </a:lnTo>
                    <a:lnTo>
                      <a:pt x="321" y="203"/>
                    </a:lnTo>
                    <a:lnTo>
                      <a:pt x="331" y="205"/>
                    </a:lnTo>
                    <a:lnTo>
                      <a:pt x="351" y="191"/>
                    </a:lnTo>
                    <a:lnTo>
                      <a:pt x="381" y="187"/>
                    </a:lnTo>
                    <a:lnTo>
                      <a:pt x="395" y="189"/>
                    </a:lnTo>
                    <a:lnTo>
                      <a:pt x="407" y="183"/>
                    </a:lnTo>
                    <a:lnTo>
                      <a:pt x="411" y="171"/>
                    </a:lnTo>
                    <a:lnTo>
                      <a:pt x="419" y="165"/>
                    </a:lnTo>
                    <a:lnTo>
                      <a:pt x="419" y="159"/>
                    </a:lnTo>
                    <a:lnTo>
                      <a:pt x="411" y="155"/>
                    </a:lnTo>
                    <a:lnTo>
                      <a:pt x="407" y="145"/>
                    </a:lnTo>
                    <a:lnTo>
                      <a:pt x="409" y="135"/>
                    </a:lnTo>
                    <a:lnTo>
                      <a:pt x="417" y="133"/>
                    </a:lnTo>
                    <a:lnTo>
                      <a:pt x="437" y="139"/>
                    </a:lnTo>
                    <a:lnTo>
                      <a:pt x="445" y="137"/>
                    </a:lnTo>
                    <a:lnTo>
                      <a:pt x="449" y="131"/>
                    </a:lnTo>
                    <a:lnTo>
                      <a:pt x="465" y="131"/>
                    </a:lnTo>
                    <a:lnTo>
                      <a:pt x="471" y="125"/>
                    </a:lnTo>
                    <a:lnTo>
                      <a:pt x="469" y="117"/>
                    </a:lnTo>
                    <a:lnTo>
                      <a:pt x="481" y="112"/>
                    </a:lnTo>
                    <a:lnTo>
                      <a:pt x="491" y="106"/>
                    </a:lnTo>
                    <a:lnTo>
                      <a:pt x="501" y="106"/>
                    </a:lnTo>
                    <a:lnTo>
                      <a:pt x="515" y="110"/>
                    </a:lnTo>
                    <a:lnTo>
                      <a:pt x="513" y="100"/>
                    </a:lnTo>
                    <a:lnTo>
                      <a:pt x="499" y="90"/>
                    </a:lnTo>
                    <a:lnTo>
                      <a:pt x="491" y="86"/>
                    </a:lnTo>
                    <a:lnTo>
                      <a:pt x="487" y="82"/>
                    </a:lnTo>
                    <a:lnTo>
                      <a:pt x="471" y="78"/>
                    </a:lnTo>
                    <a:lnTo>
                      <a:pt x="465" y="86"/>
                    </a:lnTo>
                    <a:lnTo>
                      <a:pt x="457" y="82"/>
                    </a:lnTo>
                    <a:lnTo>
                      <a:pt x="441" y="86"/>
                    </a:lnTo>
                    <a:lnTo>
                      <a:pt x="435" y="82"/>
                    </a:lnTo>
                    <a:lnTo>
                      <a:pt x="435" y="74"/>
                    </a:lnTo>
                    <a:lnTo>
                      <a:pt x="431" y="68"/>
                    </a:lnTo>
                    <a:lnTo>
                      <a:pt x="433" y="58"/>
                    </a:lnTo>
                    <a:lnTo>
                      <a:pt x="433" y="46"/>
                    </a:lnTo>
                    <a:lnTo>
                      <a:pt x="425" y="40"/>
                    </a:lnTo>
                    <a:lnTo>
                      <a:pt x="417" y="44"/>
                    </a:lnTo>
                    <a:lnTo>
                      <a:pt x="407" y="44"/>
                    </a:lnTo>
                    <a:lnTo>
                      <a:pt x="399" y="38"/>
                    </a:lnTo>
                    <a:lnTo>
                      <a:pt x="377" y="44"/>
                    </a:lnTo>
                    <a:lnTo>
                      <a:pt x="375" y="50"/>
                    </a:lnTo>
                    <a:lnTo>
                      <a:pt x="355" y="54"/>
                    </a:lnTo>
                    <a:lnTo>
                      <a:pt x="349" y="58"/>
                    </a:lnTo>
                    <a:lnTo>
                      <a:pt x="331" y="56"/>
                    </a:lnTo>
                    <a:lnTo>
                      <a:pt x="313" y="56"/>
                    </a:lnTo>
                    <a:lnTo>
                      <a:pt x="303" y="50"/>
                    </a:lnTo>
                    <a:lnTo>
                      <a:pt x="299" y="40"/>
                    </a:lnTo>
                    <a:lnTo>
                      <a:pt x="283" y="40"/>
                    </a:lnTo>
                    <a:lnTo>
                      <a:pt x="277" y="36"/>
                    </a:lnTo>
                    <a:lnTo>
                      <a:pt x="255" y="36"/>
                    </a:lnTo>
                    <a:lnTo>
                      <a:pt x="249" y="40"/>
                    </a:lnTo>
                    <a:lnTo>
                      <a:pt x="227" y="36"/>
                    </a:lnTo>
                    <a:lnTo>
                      <a:pt x="221" y="38"/>
                    </a:lnTo>
                    <a:lnTo>
                      <a:pt x="205" y="28"/>
                    </a:lnTo>
                    <a:lnTo>
                      <a:pt x="205" y="22"/>
                    </a:lnTo>
                    <a:lnTo>
                      <a:pt x="193" y="10"/>
                    </a:lnTo>
                    <a:lnTo>
                      <a:pt x="181" y="10"/>
                    </a:lnTo>
                    <a:lnTo>
                      <a:pt x="173" y="4"/>
                    </a:lnTo>
                    <a:lnTo>
                      <a:pt x="157" y="6"/>
                    </a:lnTo>
                    <a:lnTo>
                      <a:pt x="138" y="0"/>
                    </a:lnTo>
                    <a:lnTo>
                      <a:pt x="138" y="8"/>
                    </a:lnTo>
                    <a:lnTo>
                      <a:pt x="136" y="10"/>
                    </a:lnTo>
                    <a:lnTo>
                      <a:pt x="134" y="22"/>
                    </a:lnTo>
                    <a:lnTo>
                      <a:pt x="140" y="30"/>
                    </a:lnTo>
                    <a:lnTo>
                      <a:pt x="149" y="32"/>
                    </a:lnTo>
                    <a:lnTo>
                      <a:pt x="149" y="40"/>
                    </a:lnTo>
                    <a:lnTo>
                      <a:pt x="140" y="46"/>
                    </a:lnTo>
                    <a:lnTo>
                      <a:pt x="134" y="44"/>
                    </a:lnTo>
                    <a:lnTo>
                      <a:pt x="114" y="42"/>
                    </a:lnTo>
                    <a:lnTo>
                      <a:pt x="106" y="44"/>
                    </a:lnTo>
                    <a:lnTo>
                      <a:pt x="90" y="38"/>
                    </a:lnTo>
                    <a:lnTo>
                      <a:pt x="84" y="30"/>
                    </a:lnTo>
                    <a:lnTo>
                      <a:pt x="66" y="30"/>
                    </a:lnTo>
                    <a:lnTo>
                      <a:pt x="56" y="28"/>
                    </a:lnTo>
                    <a:lnTo>
                      <a:pt x="44" y="34"/>
                    </a:lnTo>
                    <a:lnTo>
                      <a:pt x="38" y="34"/>
                    </a:lnTo>
                    <a:lnTo>
                      <a:pt x="26" y="42"/>
                    </a:lnTo>
                    <a:lnTo>
                      <a:pt x="22" y="50"/>
                    </a:lnTo>
                    <a:lnTo>
                      <a:pt x="8" y="54"/>
                    </a:lnTo>
                    <a:lnTo>
                      <a:pt x="0" y="58"/>
                    </a:lnTo>
                    <a:lnTo>
                      <a:pt x="0" y="66"/>
                    </a:lnTo>
                    <a:lnTo>
                      <a:pt x="10" y="7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2" name="Freeform 196"/>
              <p:cNvSpPr>
                <a:spLocks/>
              </p:cNvSpPr>
              <p:nvPr/>
            </p:nvSpPr>
            <p:spPr bwMode="auto">
              <a:xfrm>
                <a:off x="5099975" y="1564901"/>
                <a:ext cx="652793" cy="296628"/>
              </a:xfrm>
              <a:custGeom>
                <a:avLst/>
                <a:gdLst>
                  <a:gd name="T0" fmla="*/ 98 w 614"/>
                  <a:gd name="T1" fmla="*/ 166 h 279"/>
                  <a:gd name="T2" fmla="*/ 112 w 614"/>
                  <a:gd name="T3" fmla="*/ 179 h 279"/>
                  <a:gd name="T4" fmla="*/ 106 w 614"/>
                  <a:gd name="T5" fmla="*/ 193 h 279"/>
                  <a:gd name="T6" fmla="*/ 84 w 614"/>
                  <a:gd name="T7" fmla="*/ 201 h 279"/>
                  <a:gd name="T8" fmla="*/ 72 w 614"/>
                  <a:gd name="T9" fmla="*/ 213 h 279"/>
                  <a:gd name="T10" fmla="*/ 94 w 614"/>
                  <a:gd name="T11" fmla="*/ 235 h 279"/>
                  <a:gd name="T12" fmla="*/ 116 w 614"/>
                  <a:gd name="T13" fmla="*/ 245 h 279"/>
                  <a:gd name="T14" fmla="*/ 120 w 614"/>
                  <a:gd name="T15" fmla="*/ 265 h 279"/>
                  <a:gd name="T16" fmla="*/ 138 w 614"/>
                  <a:gd name="T17" fmla="*/ 247 h 279"/>
                  <a:gd name="T18" fmla="*/ 166 w 614"/>
                  <a:gd name="T19" fmla="*/ 273 h 279"/>
                  <a:gd name="T20" fmla="*/ 204 w 614"/>
                  <a:gd name="T21" fmla="*/ 189 h 279"/>
                  <a:gd name="T22" fmla="*/ 258 w 614"/>
                  <a:gd name="T23" fmla="*/ 229 h 279"/>
                  <a:gd name="T24" fmla="*/ 306 w 614"/>
                  <a:gd name="T25" fmla="*/ 229 h 279"/>
                  <a:gd name="T26" fmla="*/ 326 w 614"/>
                  <a:gd name="T27" fmla="*/ 261 h 279"/>
                  <a:gd name="T28" fmla="*/ 342 w 614"/>
                  <a:gd name="T29" fmla="*/ 271 h 279"/>
                  <a:gd name="T30" fmla="*/ 380 w 614"/>
                  <a:gd name="T31" fmla="*/ 279 h 279"/>
                  <a:gd name="T32" fmla="*/ 390 w 614"/>
                  <a:gd name="T33" fmla="*/ 265 h 279"/>
                  <a:gd name="T34" fmla="*/ 410 w 614"/>
                  <a:gd name="T35" fmla="*/ 251 h 279"/>
                  <a:gd name="T36" fmla="*/ 414 w 614"/>
                  <a:gd name="T37" fmla="*/ 245 h 279"/>
                  <a:gd name="T38" fmla="*/ 438 w 614"/>
                  <a:gd name="T39" fmla="*/ 249 h 279"/>
                  <a:gd name="T40" fmla="*/ 452 w 614"/>
                  <a:gd name="T41" fmla="*/ 235 h 279"/>
                  <a:gd name="T42" fmla="*/ 498 w 614"/>
                  <a:gd name="T43" fmla="*/ 241 h 279"/>
                  <a:gd name="T44" fmla="*/ 540 w 614"/>
                  <a:gd name="T45" fmla="*/ 247 h 279"/>
                  <a:gd name="T46" fmla="*/ 554 w 614"/>
                  <a:gd name="T47" fmla="*/ 239 h 279"/>
                  <a:gd name="T48" fmla="*/ 532 w 614"/>
                  <a:gd name="T49" fmla="*/ 199 h 279"/>
                  <a:gd name="T50" fmla="*/ 570 w 614"/>
                  <a:gd name="T51" fmla="*/ 199 h 279"/>
                  <a:gd name="T52" fmla="*/ 566 w 614"/>
                  <a:gd name="T53" fmla="*/ 160 h 279"/>
                  <a:gd name="T54" fmla="*/ 606 w 614"/>
                  <a:gd name="T55" fmla="*/ 160 h 279"/>
                  <a:gd name="T56" fmla="*/ 610 w 614"/>
                  <a:gd name="T57" fmla="*/ 134 h 279"/>
                  <a:gd name="T58" fmla="*/ 602 w 614"/>
                  <a:gd name="T59" fmla="*/ 114 h 279"/>
                  <a:gd name="T60" fmla="*/ 586 w 614"/>
                  <a:gd name="T61" fmla="*/ 112 h 279"/>
                  <a:gd name="T62" fmla="*/ 554 w 614"/>
                  <a:gd name="T63" fmla="*/ 90 h 279"/>
                  <a:gd name="T64" fmla="*/ 516 w 614"/>
                  <a:gd name="T65" fmla="*/ 90 h 279"/>
                  <a:gd name="T66" fmla="*/ 504 w 614"/>
                  <a:gd name="T67" fmla="*/ 80 h 279"/>
                  <a:gd name="T68" fmla="*/ 442 w 614"/>
                  <a:gd name="T69" fmla="*/ 42 h 279"/>
                  <a:gd name="T70" fmla="*/ 402 w 614"/>
                  <a:gd name="T71" fmla="*/ 26 h 279"/>
                  <a:gd name="T72" fmla="*/ 382 w 614"/>
                  <a:gd name="T73" fmla="*/ 32 h 279"/>
                  <a:gd name="T74" fmla="*/ 362 w 614"/>
                  <a:gd name="T75" fmla="*/ 26 h 279"/>
                  <a:gd name="T76" fmla="*/ 334 w 614"/>
                  <a:gd name="T77" fmla="*/ 18 h 279"/>
                  <a:gd name="T78" fmla="*/ 294 w 614"/>
                  <a:gd name="T79" fmla="*/ 0 h 279"/>
                  <a:gd name="T80" fmla="*/ 262 w 614"/>
                  <a:gd name="T81" fmla="*/ 16 h 279"/>
                  <a:gd name="T82" fmla="*/ 224 w 614"/>
                  <a:gd name="T83" fmla="*/ 26 h 279"/>
                  <a:gd name="T84" fmla="*/ 194 w 614"/>
                  <a:gd name="T85" fmla="*/ 28 h 279"/>
                  <a:gd name="T86" fmla="*/ 202 w 614"/>
                  <a:gd name="T87" fmla="*/ 42 h 279"/>
                  <a:gd name="T88" fmla="*/ 200 w 614"/>
                  <a:gd name="T89" fmla="*/ 48 h 279"/>
                  <a:gd name="T90" fmla="*/ 192 w 614"/>
                  <a:gd name="T91" fmla="*/ 66 h 279"/>
                  <a:gd name="T92" fmla="*/ 214 w 614"/>
                  <a:gd name="T93" fmla="*/ 86 h 279"/>
                  <a:gd name="T94" fmla="*/ 190 w 614"/>
                  <a:gd name="T95" fmla="*/ 92 h 279"/>
                  <a:gd name="T96" fmla="*/ 158 w 614"/>
                  <a:gd name="T97" fmla="*/ 82 h 279"/>
                  <a:gd name="T98" fmla="*/ 132 w 614"/>
                  <a:gd name="T99" fmla="*/ 92 h 279"/>
                  <a:gd name="T100" fmla="*/ 110 w 614"/>
                  <a:gd name="T101" fmla="*/ 92 h 279"/>
                  <a:gd name="T102" fmla="*/ 92 w 614"/>
                  <a:gd name="T103" fmla="*/ 76 h 279"/>
                  <a:gd name="T104" fmla="*/ 60 w 614"/>
                  <a:gd name="T105" fmla="*/ 74 h 279"/>
                  <a:gd name="T106" fmla="*/ 34 w 614"/>
                  <a:gd name="T107" fmla="*/ 80 h 279"/>
                  <a:gd name="T108" fmla="*/ 30 w 614"/>
                  <a:gd name="T109" fmla="*/ 104 h 279"/>
                  <a:gd name="T110" fmla="*/ 2 w 614"/>
                  <a:gd name="T111" fmla="*/ 104 h 279"/>
                  <a:gd name="T112" fmla="*/ 0 w 614"/>
                  <a:gd name="T113" fmla="*/ 134 h 279"/>
                  <a:gd name="T114" fmla="*/ 24 w 614"/>
                  <a:gd name="T115" fmla="*/ 148 h 279"/>
                  <a:gd name="T116" fmla="*/ 38 w 614"/>
                  <a:gd name="T117" fmla="*/ 174 h 279"/>
                  <a:gd name="T118" fmla="*/ 80 w 614"/>
                  <a:gd name="T119" fmla="*/ 16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4" h="279">
                    <a:moveTo>
                      <a:pt x="80" y="162"/>
                    </a:moveTo>
                    <a:lnTo>
                      <a:pt x="86" y="164"/>
                    </a:lnTo>
                    <a:lnTo>
                      <a:pt x="98" y="166"/>
                    </a:lnTo>
                    <a:lnTo>
                      <a:pt x="100" y="164"/>
                    </a:lnTo>
                    <a:lnTo>
                      <a:pt x="110" y="166"/>
                    </a:lnTo>
                    <a:lnTo>
                      <a:pt x="112" y="179"/>
                    </a:lnTo>
                    <a:lnTo>
                      <a:pt x="108" y="191"/>
                    </a:lnTo>
                    <a:lnTo>
                      <a:pt x="118" y="195"/>
                    </a:lnTo>
                    <a:lnTo>
                      <a:pt x="106" y="193"/>
                    </a:lnTo>
                    <a:lnTo>
                      <a:pt x="88" y="195"/>
                    </a:lnTo>
                    <a:lnTo>
                      <a:pt x="86" y="201"/>
                    </a:lnTo>
                    <a:lnTo>
                      <a:pt x="84" y="201"/>
                    </a:lnTo>
                    <a:lnTo>
                      <a:pt x="92" y="211"/>
                    </a:lnTo>
                    <a:lnTo>
                      <a:pt x="74" y="207"/>
                    </a:lnTo>
                    <a:lnTo>
                      <a:pt x="72" y="213"/>
                    </a:lnTo>
                    <a:lnTo>
                      <a:pt x="84" y="217"/>
                    </a:lnTo>
                    <a:lnTo>
                      <a:pt x="92" y="229"/>
                    </a:lnTo>
                    <a:lnTo>
                      <a:pt x="94" y="235"/>
                    </a:lnTo>
                    <a:lnTo>
                      <a:pt x="102" y="237"/>
                    </a:lnTo>
                    <a:lnTo>
                      <a:pt x="104" y="241"/>
                    </a:lnTo>
                    <a:lnTo>
                      <a:pt x="116" y="245"/>
                    </a:lnTo>
                    <a:lnTo>
                      <a:pt x="120" y="247"/>
                    </a:lnTo>
                    <a:lnTo>
                      <a:pt x="116" y="261"/>
                    </a:lnTo>
                    <a:lnTo>
                      <a:pt x="120" y="265"/>
                    </a:lnTo>
                    <a:lnTo>
                      <a:pt x="124" y="253"/>
                    </a:lnTo>
                    <a:lnTo>
                      <a:pt x="134" y="249"/>
                    </a:lnTo>
                    <a:lnTo>
                      <a:pt x="138" y="247"/>
                    </a:lnTo>
                    <a:lnTo>
                      <a:pt x="150" y="251"/>
                    </a:lnTo>
                    <a:lnTo>
                      <a:pt x="164" y="271"/>
                    </a:lnTo>
                    <a:lnTo>
                      <a:pt x="166" y="273"/>
                    </a:lnTo>
                    <a:lnTo>
                      <a:pt x="176" y="271"/>
                    </a:lnTo>
                    <a:lnTo>
                      <a:pt x="160" y="197"/>
                    </a:lnTo>
                    <a:lnTo>
                      <a:pt x="204" y="189"/>
                    </a:lnTo>
                    <a:lnTo>
                      <a:pt x="244" y="215"/>
                    </a:lnTo>
                    <a:lnTo>
                      <a:pt x="254" y="223"/>
                    </a:lnTo>
                    <a:lnTo>
                      <a:pt x="258" y="229"/>
                    </a:lnTo>
                    <a:lnTo>
                      <a:pt x="274" y="229"/>
                    </a:lnTo>
                    <a:lnTo>
                      <a:pt x="298" y="233"/>
                    </a:lnTo>
                    <a:lnTo>
                      <a:pt x="306" y="229"/>
                    </a:lnTo>
                    <a:lnTo>
                      <a:pt x="324" y="237"/>
                    </a:lnTo>
                    <a:lnTo>
                      <a:pt x="334" y="257"/>
                    </a:lnTo>
                    <a:lnTo>
                      <a:pt x="326" y="261"/>
                    </a:lnTo>
                    <a:lnTo>
                      <a:pt x="326" y="265"/>
                    </a:lnTo>
                    <a:lnTo>
                      <a:pt x="338" y="267"/>
                    </a:lnTo>
                    <a:lnTo>
                      <a:pt x="342" y="271"/>
                    </a:lnTo>
                    <a:lnTo>
                      <a:pt x="356" y="273"/>
                    </a:lnTo>
                    <a:lnTo>
                      <a:pt x="368" y="273"/>
                    </a:lnTo>
                    <a:lnTo>
                      <a:pt x="380" y="279"/>
                    </a:lnTo>
                    <a:lnTo>
                      <a:pt x="386" y="273"/>
                    </a:lnTo>
                    <a:lnTo>
                      <a:pt x="386" y="267"/>
                    </a:lnTo>
                    <a:lnTo>
                      <a:pt x="390" y="265"/>
                    </a:lnTo>
                    <a:lnTo>
                      <a:pt x="398" y="257"/>
                    </a:lnTo>
                    <a:lnTo>
                      <a:pt x="404" y="257"/>
                    </a:lnTo>
                    <a:lnTo>
                      <a:pt x="410" y="251"/>
                    </a:lnTo>
                    <a:lnTo>
                      <a:pt x="412" y="251"/>
                    </a:lnTo>
                    <a:lnTo>
                      <a:pt x="416" y="249"/>
                    </a:lnTo>
                    <a:lnTo>
                      <a:pt x="414" y="245"/>
                    </a:lnTo>
                    <a:lnTo>
                      <a:pt x="420" y="243"/>
                    </a:lnTo>
                    <a:lnTo>
                      <a:pt x="430" y="247"/>
                    </a:lnTo>
                    <a:lnTo>
                      <a:pt x="438" y="249"/>
                    </a:lnTo>
                    <a:lnTo>
                      <a:pt x="446" y="249"/>
                    </a:lnTo>
                    <a:lnTo>
                      <a:pt x="444" y="237"/>
                    </a:lnTo>
                    <a:lnTo>
                      <a:pt x="452" y="235"/>
                    </a:lnTo>
                    <a:lnTo>
                      <a:pt x="460" y="239"/>
                    </a:lnTo>
                    <a:lnTo>
                      <a:pt x="484" y="241"/>
                    </a:lnTo>
                    <a:lnTo>
                      <a:pt x="498" y="241"/>
                    </a:lnTo>
                    <a:lnTo>
                      <a:pt x="510" y="243"/>
                    </a:lnTo>
                    <a:lnTo>
                      <a:pt x="538" y="243"/>
                    </a:lnTo>
                    <a:lnTo>
                      <a:pt x="540" y="247"/>
                    </a:lnTo>
                    <a:lnTo>
                      <a:pt x="554" y="253"/>
                    </a:lnTo>
                    <a:lnTo>
                      <a:pt x="552" y="245"/>
                    </a:lnTo>
                    <a:lnTo>
                      <a:pt x="554" y="239"/>
                    </a:lnTo>
                    <a:lnTo>
                      <a:pt x="542" y="213"/>
                    </a:lnTo>
                    <a:lnTo>
                      <a:pt x="540" y="203"/>
                    </a:lnTo>
                    <a:lnTo>
                      <a:pt x="532" y="199"/>
                    </a:lnTo>
                    <a:lnTo>
                      <a:pt x="534" y="197"/>
                    </a:lnTo>
                    <a:lnTo>
                      <a:pt x="550" y="197"/>
                    </a:lnTo>
                    <a:lnTo>
                      <a:pt x="570" y="199"/>
                    </a:lnTo>
                    <a:lnTo>
                      <a:pt x="570" y="195"/>
                    </a:lnTo>
                    <a:lnTo>
                      <a:pt x="566" y="183"/>
                    </a:lnTo>
                    <a:lnTo>
                      <a:pt x="566" y="160"/>
                    </a:lnTo>
                    <a:lnTo>
                      <a:pt x="590" y="162"/>
                    </a:lnTo>
                    <a:lnTo>
                      <a:pt x="600" y="164"/>
                    </a:lnTo>
                    <a:lnTo>
                      <a:pt x="606" y="160"/>
                    </a:lnTo>
                    <a:lnTo>
                      <a:pt x="600" y="146"/>
                    </a:lnTo>
                    <a:lnTo>
                      <a:pt x="600" y="138"/>
                    </a:lnTo>
                    <a:lnTo>
                      <a:pt x="610" y="134"/>
                    </a:lnTo>
                    <a:lnTo>
                      <a:pt x="608" y="126"/>
                    </a:lnTo>
                    <a:lnTo>
                      <a:pt x="614" y="120"/>
                    </a:lnTo>
                    <a:lnTo>
                      <a:pt x="602" y="114"/>
                    </a:lnTo>
                    <a:lnTo>
                      <a:pt x="600" y="108"/>
                    </a:lnTo>
                    <a:lnTo>
                      <a:pt x="594" y="112"/>
                    </a:lnTo>
                    <a:lnTo>
                      <a:pt x="586" y="112"/>
                    </a:lnTo>
                    <a:lnTo>
                      <a:pt x="574" y="102"/>
                    </a:lnTo>
                    <a:lnTo>
                      <a:pt x="564" y="100"/>
                    </a:lnTo>
                    <a:lnTo>
                      <a:pt x="554" y="90"/>
                    </a:lnTo>
                    <a:lnTo>
                      <a:pt x="540" y="84"/>
                    </a:lnTo>
                    <a:lnTo>
                      <a:pt x="534" y="90"/>
                    </a:lnTo>
                    <a:lnTo>
                      <a:pt x="516" y="90"/>
                    </a:lnTo>
                    <a:lnTo>
                      <a:pt x="516" y="88"/>
                    </a:lnTo>
                    <a:lnTo>
                      <a:pt x="510" y="86"/>
                    </a:lnTo>
                    <a:lnTo>
                      <a:pt x="504" y="80"/>
                    </a:lnTo>
                    <a:lnTo>
                      <a:pt x="498" y="80"/>
                    </a:lnTo>
                    <a:lnTo>
                      <a:pt x="494" y="90"/>
                    </a:lnTo>
                    <a:lnTo>
                      <a:pt x="442" y="42"/>
                    </a:lnTo>
                    <a:lnTo>
                      <a:pt x="418" y="30"/>
                    </a:lnTo>
                    <a:lnTo>
                      <a:pt x="420" y="24"/>
                    </a:lnTo>
                    <a:lnTo>
                      <a:pt x="402" y="26"/>
                    </a:lnTo>
                    <a:lnTo>
                      <a:pt x="392" y="30"/>
                    </a:lnTo>
                    <a:lnTo>
                      <a:pt x="388" y="34"/>
                    </a:lnTo>
                    <a:lnTo>
                      <a:pt x="382" y="32"/>
                    </a:lnTo>
                    <a:lnTo>
                      <a:pt x="374" y="34"/>
                    </a:lnTo>
                    <a:lnTo>
                      <a:pt x="374" y="28"/>
                    </a:lnTo>
                    <a:lnTo>
                      <a:pt x="362" y="26"/>
                    </a:lnTo>
                    <a:lnTo>
                      <a:pt x="352" y="22"/>
                    </a:lnTo>
                    <a:lnTo>
                      <a:pt x="336" y="24"/>
                    </a:lnTo>
                    <a:lnTo>
                      <a:pt x="334" y="18"/>
                    </a:lnTo>
                    <a:lnTo>
                      <a:pt x="330" y="14"/>
                    </a:lnTo>
                    <a:lnTo>
                      <a:pt x="326" y="6"/>
                    </a:lnTo>
                    <a:lnTo>
                      <a:pt x="294" y="0"/>
                    </a:lnTo>
                    <a:lnTo>
                      <a:pt x="290" y="2"/>
                    </a:lnTo>
                    <a:lnTo>
                      <a:pt x="292" y="10"/>
                    </a:lnTo>
                    <a:lnTo>
                      <a:pt x="262" y="16"/>
                    </a:lnTo>
                    <a:lnTo>
                      <a:pt x="252" y="18"/>
                    </a:lnTo>
                    <a:lnTo>
                      <a:pt x="248" y="24"/>
                    </a:lnTo>
                    <a:lnTo>
                      <a:pt x="224" y="26"/>
                    </a:lnTo>
                    <a:lnTo>
                      <a:pt x="210" y="28"/>
                    </a:lnTo>
                    <a:lnTo>
                      <a:pt x="202" y="28"/>
                    </a:lnTo>
                    <a:lnTo>
                      <a:pt x="194" y="28"/>
                    </a:lnTo>
                    <a:lnTo>
                      <a:pt x="192" y="36"/>
                    </a:lnTo>
                    <a:lnTo>
                      <a:pt x="200" y="38"/>
                    </a:lnTo>
                    <a:lnTo>
                      <a:pt x="202" y="42"/>
                    </a:lnTo>
                    <a:lnTo>
                      <a:pt x="208" y="44"/>
                    </a:lnTo>
                    <a:lnTo>
                      <a:pt x="208" y="48"/>
                    </a:lnTo>
                    <a:lnTo>
                      <a:pt x="200" y="48"/>
                    </a:lnTo>
                    <a:lnTo>
                      <a:pt x="194" y="54"/>
                    </a:lnTo>
                    <a:lnTo>
                      <a:pt x="196" y="60"/>
                    </a:lnTo>
                    <a:lnTo>
                      <a:pt x="192" y="66"/>
                    </a:lnTo>
                    <a:lnTo>
                      <a:pt x="198" y="74"/>
                    </a:lnTo>
                    <a:lnTo>
                      <a:pt x="212" y="76"/>
                    </a:lnTo>
                    <a:lnTo>
                      <a:pt x="214" y="86"/>
                    </a:lnTo>
                    <a:lnTo>
                      <a:pt x="204" y="90"/>
                    </a:lnTo>
                    <a:lnTo>
                      <a:pt x="196" y="86"/>
                    </a:lnTo>
                    <a:lnTo>
                      <a:pt x="190" y="92"/>
                    </a:lnTo>
                    <a:lnTo>
                      <a:pt x="174" y="88"/>
                    </a:lnTo>
                    <a:lnTo>
                      <a:pt x="168" y="82"/>
                    </a:lnTo>
                    <a:lnTo>
                      <a:pt x="158" y="82"/>
                    </a:lnTo>
                    <a:lnTo>
                      <a:pt x="154" y="84"/>
                    </a:lnTo>
                    <a:lnTo>
                      <a:pt x="140" y="84"/>
                    </a:lnTo>
                    <a:lnTo>
                      <a:pt x="132" y="92"/>
                    </a:lnTo>
                    <a:lnTo>
                      <a:pt x="114" y="84"/>
                    </a:lnTo>
                    <a:lnTo>
                      <a:pt x="116" y="92"/>
                    </a:lnTo>
                    <a:lnTo>
                      <a:pt x="110" y="92"/>
                    </a:lnTo>
                    <a:lnTo>
                      <a:pt x="108" y="84"/>
                    </a:lnTo>
                    <a:lnTo>
                      <a:pt x="98" y="78"/>
                    </a:lnTo>
                    <a:lnTo>
                      <a:pt x="92" y="76"/>
                    </a:lnTo>
                    <a:lnTo>
                      <a:pt x="80" y="76"/>
                    </a:lnTo>
                    <a:lnTo>
                      <a:pt x="72" y="74"/>
                    </a:lnTo>
                    <a:lnTo>
                      <a:pt x="60" y="74"/>
                    </a:lnTo>
                    <a:lnTo>
                      <a:pt x="58" y="72"/>
                    </a:lnTo>
                    <a:lnTo>
                      <a:pt x="48" y="76"/>
                    </a:lnTo>
                    <a:lnTo>
                      <a:pt x="34" y="80"/>
                    </a:lnTo>
                    <a:lnTo>
                      <a:pt x="32" y="86"/>
                    </a:lnTo>
                    <a:lnTo>
                      <a:pt x="24" y="90"/>
                    </a:lnTo>
                    <a:lnTo>
                      <a:pt x="30" y="104"/>
                    </a:lnTo>
                    <a:lnTo>
                      <a:pt x="22" y="108"/>
                    </a:lnTo>
                    <a:lnTo>
                      <a:pt x="10" y="94"/>
                    </a:lnTo>
                    <a:lnTo>
                      <a:pt x="2" y="104"/>
                    </a:lnTo>
                    <a:lnTo>
                      <a:pt x="0" y="112"/>
                    </a:lnTo>
                    <a:lnTo>
                      <a:pt x="4" y="120"/>
                    </a:lnTo>
                    <a:lnTo>
                      <a:pt x="0" y="134"/>
                    </a:lnTo>
                    <a:lnTo>
                      <a:pt x="8" y="138"/>
                    </a:lnTo>
                    <a:lnTo>
                      <a:pt x="14" y="146"/>
                    </a:lnTo>
                    <a:lnTo>
                      <a:pt x="24" y="148"/>
                    </a:lnTo>
                    <a:lnTo>
                      <a:pt x="42" y="168"/>
                    </a:lnTo>
                    <a:lnTo>
                      <a:pt x="38" y="168"/>
                    </a:lnTo>
                    <a:lnTo>
                      <a:pt x="38" y="174"/>
                    </a:lnTo>
                    <a:lnTo>
                      <a:pt x="48" y="179"/>
                    </a:lnTo>
                    <a:lnTo>
                      <a:pt x="54" y="174"/>
                    </a:lnTo>
                    <a:lnTo>
                      <a:pt x="80" y="16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3" name="Freeform 197"/>
              <p:cNvSpPr>
                <a:spLocks noEditPoints="1"/>
              </p:cNvSpPr>
              <p:nvPr/>
            </p:nvSpPr>
            <p:spPr bwMode="auto">
              <a:xfrm>
                <a:off x="4648125" y="1289537"/>
                <a:ext cx="165856" cy="190310"/>
              </a:xfrm>
              <a:custGeom>
                <a:avLst/>
                <a:gdLst>
                  <a:gd name="T0" fmla="*/ 66 w 156"/>
                  <a:gd name="T1" fmla="*/ 84 h 179"/>
                  <a:gd name="T2" fmla="*/ 62 w 156"/>
                  <a:gd name="T3" fmla="*/ 86 h 179"/>
                  <a:gd name="T4" fmla="*/ 38 w 156"/>
                  <a:gd name="T5" fmla="*/ 177 h 179"/>
                  <a:gd name="T6" fmla="*/ 36 w 156"/>
                  <a:gd name="T7" fmla="*/ 175 h 179"/>
                  <a:gd name="T8" fmla="*/ 38 w 156"/>
                  <a:gd name="T9" fmla="*/ 177 h 179"/>
                  <a:gd name="T10" fmla="*/ 32 w 156"/>
                  <a:gd name="T11" fmla="*/ 171 h 179"/>
                  <a:gd name="T12" fmla="*/ 28 w 156"/>
                  <a:gd name="T13" fmla="*/ 173 h 179"/>
                  <a:gd name="T14" fmla="*/ 20 w 156"/>
                  <a:gd name="T15" fmla="*/ 118 h 179"/>
                  <a:gd name="T16" fmla="*/ 20 w 156"/>
                  <a:gd name="T17" fmla="*/ 114 h 179"/>
                  <a:gd name="T18" fmla="*/ 16 w 156"/>
                  <a:gd name="T19" fmla="*/ 118 h 179"/>
                  <a:gd name="T20" fmla="*/ 38 w 156"/>
                  <a:gd name="T21" fmla="*/ 108 h 179"/>
                  <a:gd name="T22" fmla="*/ 40 w 156"/>
                  <a:gd name="T23" fmla="*/ 104 h 179"/>
                  <a:gd name="T24" fmla="*/ 38 w 156"/>
                  <a:gd name="T25" fmla="*/ 108 h 179"/>
                  <a:gd name="T26" fmla="*/ 10 w 156"/>
                  <a:gd name="T27" fmla="*/ 177 h 179"/>
                  <a:gd name="T28" fmla="*/ 12 w 156"/>
                  <a:gd name="T29" fmla="*/ 171 h 179"/>
                  <a:gd name="T30" fmla="*/ 0 w 156"/>
                  <a:gd name="T31" fmla="*/ 171 h 179"/>
                  <a:gd name="T32" fmla="*/ 8 w 156"/>
                  <a:gd name="T33" fmla="*/ 175 h 179"/>
                  <a:gd name="T34" fmla="*/ 134 w 156"/>
                  <a:gd name="T35" fmla="*/ 152 h 179"/>
                  <a:gd name="T36" fmla="*/ 154 w 156"/>
                  <a:gd name="T37" fmla="*/ 126 h 179"/>
                  <a:gd name="T38" fmla="*/ 138 w 156"/>
                  <a:gd name="T39" fmla="*/ 108 h 179"/>
                  <a:gd name="T40" fmla="*/ 134 w 156"/>
                  <a:gd name="T41" fmla="*/ 96 h 179"/>
                  <a:gd name="T42" fmla="*/ 128 w 156"/>
                  <a:gd name="T43" fmla="*/ 88 h 179"/>
                  <a:gd name="T44" fmla="*/ 128 w 156"/>
                  <a:gd name="T45" fmla="*/ 78 h 179"/>
                  <a:gd name="T46" fmla="*/ 114 w 156"/>
                  <a:gd name="T47" fmla="*/ 52 h 179"/>
                  <a:gd name="T48" fmla="*/ 120 w 156"/>
                  <a:gd name="T49" fmla="*/ 38 h 179"/>
                  <a:gd name="T50" fmla="*/ 106 w 156"/>
                  <a:gd name="T51" fmla="*/ 34 h 179"/>
                  <a:gd name="T52" fmla="*/ 104 w 156"/>
                  <a:gd name="T53" fmla="*/ 20 h 179"/>
                  <a:gd name="T54" fmla="*/ 106 w 156"/>
                  <a:gd name="T55" fmla="*/ 14 h 179"/>
                  <a:gd name="T56" fmla="*/ 108 w 156"/>
                  <a:gd name="T57" fmla="*/ 6 h 179"/>
                  <a:gd name="T58" fmla="*/ 90 w 156"/>
                  <a:gd name="T59" fmla="*/ 0 h 179"/>
                  <a:gd name="T60" fmla="*/ 74 w 156"/>
                  <a:gd name="T61" fmla="*/ 2 h 179"/>
                  <a:gd name="T62" fmla="*/ 66 w 156"/>
                  <a:gd name="T63" fmla="*/ 18 h 179"/>
                  <a:gd name="T64" fmla="*/ 58 w 156"/>
                  <a:gd name="T65" fmla="*/ 26 h 179"/>
                  <a:gd name="T66" fmla="*/ 40 w 156"/>
                  <a:gd name="T67" fmla="*/ 24 h 179"/>
                  <a:gd name="T68" fmla="*/ 10 w 156"/>
                  <a:gd name="T69" fmla="*/ 10 h 179"/>
                  <a:gd name="T70" fmla="*/ 6 w 156"/>
                  <a:gd name="T71" fmla="*/ 16 h 179"/>
                  <a:gd name="T72" fmla="*/ 10 w 156"/>
                  <a:gd name="T73" fmla="*/ 22 h 179"/>
                  <a:gd name="T74" fmla="*/ 30 w 156"/>
                  <a:gd name="T75" fmla="*/ 30 h 179"/>
                  <a:gd name="T76" fmla="*/ 40 w 156"/>
                  <a:gd name="T77" fmla="*/ 44 h 179"/>
                  <a:gd name="T78" fmla="*/ 42 w 156"/>
                  <a:gd name="T79" fmla="*/ 50 h 179"/>
                  <a:gd name="T80" fmla="*/ 46 w 156"/>
                  <a:gd name="T81" fmla="*/ 64 h 179"/>
                  <a:gd name="T82" fmla="*/ 52 w 156"/>
                  <a:gd name="T83" fmla="*/ 72 h 179"/>
                  <a:gd name="T84" fmla="*/ 68 w 156"/>
                  <a:gd name="T85" fmla="*/ 80 h 179"/>
                  <a:gd name="T86" fmla="*/ 72 w 156"/>
                  <a:gd name="T87" fmla="*/ 86 h 179"/>
                  <a:gd name="T88" fmla="*/ 68 w 156"/>
                  <a:gd name="T89" fmla="*/ 88 h 179"/>
                  <a:gd name="T90" fmla="*/ 58 w 156"/>
                  <a:gd name="T91" fmla="*/ 94 h 179"/>
                  <a:gd name="T92" fmla="*/ 50 w 156"/>
                  <a:gd name="T93" fmla="*/ 102 h 179"/>
                  <a:gd name="T94" fmla="*/ 34 w 156"/>
                  <a:gd name="T95" fmla="*/ 114 h 179"/>
                  <a:gd name="T96" fmla="*/ 26 w 156"/>
                  <a:gd name="T97" fmla="*/ 118 h 179"/>
                  <a:gd name="T98" fmla="*/ 16 w 156"/>
                  <a:gd name="T99" fmla="*/ 128 h 179"/>
                  <a:gd name="T100" fmla="*/ 22 w 156"/>
                  <a:gd name="T101" fmla="*/ 144 h 179"/>
                  <a:gd name="T102" fmla="*/ 24 w 156"/>
                  <a:gd name="T103" fmla="*/ 164 h 179"/>
                  <a:gd name="T104" fmla="*/ 34 w 156"/>
                  <a:gd name="T105" fmla="*/ 168 h 179"/>
                  <a:gd name="T106" fmla="*/ 46 w 156"/>
                  <a:gd name="T107" fmla="*/ 171 h 179"/>
                  <a:gd name="T108" fmla="*/ 46 w 156"/>
                  <a:gd name="T109" fmla="*/ 179 h 179"/>
                  <a:gd name="T110" fmla="*/ 54 w 156"/>
                  <a:gd name="T111" fmla="*/ 179 h 179"/>
                  <a:gd name="T112" fmla="*/ 66 w 156"/>
                  <a:gd name="T113" fmla="*/ 177 h 179"/>
                  <a:gd name="T114" fmla="*/ 82 w 156"/>
                  <a:gd name="T115" fmla="*/ 168 h 179"/>
                  <a:gd name="T116" fmla="*/ 94 w 156"/>
                  <a:gd name="T117" fmla="*/ 171 h 179"/>
                  <a:gd name="T118" fmla="*/ 108 w 156"/>
                  <a:gd name="T119" fmla="*/ 168 h 179"/>
                  <a:gd name="T120" fmla="*/ 120 w 156"/>
                  <a:gd name="T121"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 h="179">
                    <a:moveTo>
                      <a:pt x="62" y="84"/>
                    </a:moveTo>
                    <a:lnTo>
                      <a:pt x="66" y="84"/>
                    </a:lnTo>
                    <a:lnTo>
                      <a:pt x="66" y="86"/>
                    </a:lnTo>
                    <a:lnTo>
                      <a:pt x="62" y="86"/>
                    </a:lnTo>
                    <a:lnTo>
                      <a:pt x="62" y="84"/>
                    </a:lnTo>
                    <a:close/>
                    <a:moveTo>
                      <a:pt x="38" y="177"/>
                    </a:moveTo>
                    <a:lnTo>
                      <a:pt x="42" y="173"/>
                    </a:lnTo>
                    <a:lnTo>
                      <a:pt x="36" y="175"/>
                    </a:lnTo>
                    <a:lnTo>
                      <a:pt x="34" y="179"/>
                    </a:lnTo>
                    <a:lnTo>
                      <a:pt x="38" y="177"/>
                    </a:lnTo>
                    <a:close/>
                    <a:moveTo>
                      <a:pt x="30" y="173"/>
                    </a:moveTo>
                    <a:lnTo>
                      <a:pt x="32" y="171"/>
                    </a:lnTo>
                    <a:lnTo>
                      <a:pt x="30" y="171"/>
                    </a:lnTo>
                    <a:lnTo>
                      <a:pt x="28" y="173"/>
                    </a:lnTo>
                    <a:lnTo>
                      <a:pt x="30" y="173"/>
                    </a:lnTo>
                    <a:close/>
                    <a:moveTo>
                      <a:pt x="20" y="118"/>
                    </a:moveTo>
                    <a:lnTo>
                      <a:pt x="22" y="118"/>
                    </a:lnTo>
                    <a:lnTo>
                      <a:pt x="20" y="114"/>
                    </a:lnTo>
                    <a:lnTo>
                      <a:pt x="16" y="116"/>
                    </a:lnTo>
                    <a:lnTo>
                      <a:pt x="16" y="118"/>
                    </a:lnTo>
                    <a:lnTo>
                      <a:pt x="20" y="118"/>
                    </a:lnTo>
                    <a:close/>
                    <a:moveTo>
                      <a:pt x="38" y="108"/>
                    </a:moveTo>
                    <a:lnTo>
                      <a:pt x="42" y="106"/>
                    </a:lnTo>
                    <a:lnTo>
                      <a:pt x="40" y="104"/>
                    </a:lnTo>
                    <a:lnTo>
                      <a:pt x="38" y="106"/>
                    </a:lnTo>
                    <a:lnTo>
                      <a:pt x="38" y="108"/>
                    </a:lnTo>
                    <a:close/>
                    <a:moveTo>
                      <a:pt x="8" y="175"/>
                    </a:moveTo>
                    <a:lnTo>
                      <a:pt x="10" y="177"/>
                    </a:lnTo>
                    <a:lnTo>
                      <a:pt x="10" y="173"/>
                    </a:lnTo>
                    <a:lnTo>
                      <a:pt x="12" y="171"/>
                    </a:lnTo>
                    <a:lnTo>
                      <a:pt x="8" y="171"/>
                    </a:lnTo>
                    <a:lnTo>
                      <a:pt x="0" y="171"/>
                    </a:lnTo>
                    <a:lnTo>
                      <a:pt x="0" y="175"/>
                    </a:lnTo>
                    <a:lnTo>
                      <a:pt x="8" y="175"/>
                    </a:lnTo>
                    <a:close/>
                    <a:moveTo>
                      <a:pt x="126" y="158"/>
                    </a:moveTo>
                    <a:lnTo>
                      <a:pt x="134" y="152"/>
                    </a:lnTo>
                    <a:lnTo>
                      <a:pt x="146" y="136"/>
                    </a:lnTo>
                    <a:lnTo>
                      <a:pt x="154" y="126"/>
                    </a:lnTo>
                    <a:lnTo>
                      <a:pt x="156" y="120"/>
                    </a:lnTo>
                    <a:lnTo>
                      <a:pt x="138" y="108"/>
                    </a:lnTo>
                    <a:lnTo>
                      <a:pt x="140" y="100"/>
                    </a:lnTo>
                    <a:lnTo>
                      <a:pt x="134" y="96"/>
                    </a:lnTo>
                    <a:lnTo>
                      <a:pt x="132" y="88"/>
                    </a:lnTo>
                    <a:lnTo>
                      <a:pt x="128" y="88"/>
                    </a:lnTo>
                    <a:lnTo>
                      <a:pt x="130" y="80"/>
                    </a:lnTo>
                    <a:lnTo>
                      <a:pt x="128" y="78"/>
                    </a:lnTo>
                    <a:lnTo>
                      <a:pt x="132" y="70"/>
                    </a:lnTo>
                    <a:lnTo>
                      <a:pt x="114" y="52"/>
                    </a:lnTo>
                    <a:lnTo>
                      <a:pt x="122" y="44"/>
                    </a:lnTo>
                    <a:lnTo>
                      <a:pt x="120" y="38"/>
                    </a:lnTo>
                    <a:lnTo>
                      <a:pt x="112" y="34"/>
                    </a:lnTo>
                    <a:lnTo>
                      <a:pt x="106" y="34"/>
                    </a:lnTo>
                    <a:lnTo>
                      <a:pt x="102" y="26"/>
                    </a:lnTo>
                    <a:lnTo>
                      <a:pt x="104" y="20"/>
                    </a:lnTo>
                    <a:lnTo>
                      <a:pt x="106" y="18"/>
                    </a:lnTo>
                    <a:lnTo>
                      <a:pt x="106" y="14"/>
                    </a:lnTo>
                    <a:lnTo>
                      <a:pt x="110" y="10"/>
                    </a:lnTo>
                    <a:lnTo>
                      <a:pt x="108" y="6"/>
                    </a:lnTo>
                    <a:lnTo>
                      <a:pt x="96" y="4"/>
                    </a:lnTo>
                    <a:lnTo>
                      <a:pt x="90" y="0"/>
                    </a:lnTo>
                    <a:lnTo>
                      <a:pt x="82" y="2"/>
                    </a:lnTo>
                    <a:lnTo>
                      <a:pt x="74" y="2"/>
                    </a:lnTo>
                    <a:lnTo>
                      <a:pt x="64" y="8"/>
                    </a:lnTo>
                    <a:lnTo>
                      <a:pt x="66" y="18"/>
                    </a:lnTo>
                    <a:lnTo>
                      <a:pt x="62" y="20"/>
                    </a:lnTo>
                    <a:lnTo>
                      <a:pt x="58" y="26"/>
                    </a:lnTo>
                    <a:lnTo>
                      <a:pt x="42" y="22"/>
                    </a:lnTo>
                    <a:lnTo>
                      <a:pt x="40" y="24"/>
                    </a:lnTo>
                    <a:lnTo>
                      <a:pt x="24" y="24"/>
                    </a:lnTo>
                    <a:lnTo>
                      <a:pt x="10" y="10"/>
                    </a:lnTo>
                    <a:lnTo>
                      <a:pt x="6" y="12"/>
                    </a:lnTo>
                    <a:lnTo>
                      <a:pt x="6" y="16"/>
                    </a:lnTo>
                    <a:lnTo>
                      <a:pt x="4" y="16"/>
                    </a:lnTo>
                    <a:lnTo>
                      <a:pt x="10" y="22"/>
                    </a:lnTo>
                    <a:lnTo>
                      <a:pt x="22" y="28"/>
                    </a:lnTo>
                    <a:lnTo>
                      <a:pt x="30" y="30"/>
                    </a:lnTo>
                    <a:lnTo>
                      <a:pt x="42" y="36"/>
                    </a:lnTo>
                    <a:lnTo>
                      <a:pt x="40" y="44"/>
                    </a:lnTo>
                    <a:lnTo>
                      <a:pt x="44" y="48"/>
                    </a:lnTo>
                    <a:lnTo>
                      <a:pt x="42" y="50"/>
                    </a:lnTo>
                    <a:lnTo>
                      <a:pt x="48" y="56"/>
                    </a:lnTo>
                    <a:lnTo>
                      <a:pt x="46" y="64"/>
                    </a:lnTo>
                    <a:lnTo>
                      <a:pt x="52" y="68"/>
                    </a:lnTo>
                    <a:lnTo>
                      <a:pt x="52" y="72"/>
                    </a:lnTo>
                    <a:lnTo>
                      <a:pt x="58" y="72"/>
                    </a:lnTo>
                    <a:lnTo>
                      <a:pt x="68" y="80"/>
                    </a:lnTo>
                    <a:lnTo>
                      <a:pt x="68" y="84"/>
                    </a:lnTo>
                    <a:lnTo>
                      <a:pt x="72" y="86"/>
                    </a:lnTo>
                    <a:lnTo>
                      <a:pt x="70" y="90"/>
                    </a:lnTo>
                    <a:lnTo>
                      <a:pt x="68" y="88"/>
                    </a:lnTo>
                    <a:lnTo>
                      <a:pt x="60" y="90"/>
                    </a:lnTo>
                    <a:lnTo>
                      <a:pt x="58" y="94"/>
                    </a:lnTo>
                    <a:lnTo>
                      <a:pt x="52" y="100"/>
                    </a:lnTo>
                    <a:lnTo>
                      <a:pt x="50" y="102"/>
                    </a:lnTo>
                    <a:lnTo>
                      <a:pt x="34" y="112"/>
                    </a:lnTo>
                    <a:lnTo>
                      <a:pt x="34" y="114"/>
                    </a:lnTo>
                    <a:lnTo>
                      <a:pt x="28" y="118"/>
                    </a:lnTo>
                    <a:lnTo>
                      <a:pt x="26" y="118"/>
                    </a:lnTo>
                    <a:lnTo>
                      <a:pt x="20" y="120"/>
                    </a:lnTo>
                    <a:lnTo>
                      <a:pt x="16" y="128"/>
                    </a:lnTo>
                    <a:lnTo>
                      <a:pt x="20" y="132"/>
                    </a:lnTo>
                    <a:lnTo>
                      <a:pt x="22" y="144"/>
                    </a:lnTo>
                    <a:lnTo>
                      <a:pt x="22" y="156"/>
                    </a:lnTo>
                    <a:lnTo>
                      <a:pt x="24" y="164"/>
                    </a:lnTo>
                    <a:lnTo>
                      <a:pt x="26" y="168"/>
                    </a:lnTo>
                    <a:lnTo>
                      <a:pt x="34" y="168"/>
                    </a:lnTo>
                    <a:lnTo>
                      <a:pt x="40" y="173"/>
                    </a:lnTo>
                    <a:lnTo>
                      <a:pt x="46" y="171"/>
                    </a:lnTo>
                    <a:lnTo>
                      <a:pt x="42" y="177"/>
                    </a:lnTo>
                    <a:lnTo>
                      <a:pt x="46" y="179"/>
                    </a:lnTo>
                    <a:lnTo>
                      <a:pt x="50" y="179"/>
                    </a:lnTo>
                    <a:lnTo>
                      <a:pt x="54" y="179"/>
                    </a:lnTo>
                    <a:lnTo>
                      <a:pt x="62" y="175"/>
                    </a:lnTo>
                    <a:lnTo>
                      <a:pt x="66" y="177"/>
                    </a:lnTo>
                    <a:lnTo>
                      <a:pt x="72" y="173"/>
                    </a:lnTo>
                    <a:lnTo>
                      <a:pt x="82" y="168"/>
                    </a:lnTo>
                    <a:lnTo>
                      <a:pt x="86" y="171"/>
                    </a:lnTo>
                    <a:lnTo>
                      <a:pt x="94" y="171"/>
                    </a:lnTo>
                    <a:lnTo>
                      <a:pt x="104" y="168"/>
                    </a:lnTo>
                    <a:lnTo>
                      <a:pt x="108" y="168"/>
                    </a:lnTo>
                    <a:lnTo>
                      <a:pt x="114" y="168"/>
                    </a:lnTo>
                    <a:lnTo>
                      <a:pt x="120" y="162"/>
                    </a:lnTo>
                    <a:lnTo>
                      <a:pt x="126" y="15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4" name="Freeform 198"/>
              <p:cNvSpPr>
                <a:spLocks/>
              </p:cNvSpPr>
              <p:nvPr/>
            </p:nvSpPr>
            <p:spPr bwMode="auto">
              <a:xfrm>
                <a:off x="4675766" y="1543636"/>
                <a:ext cx="91434" cy="53159"/>
              </a:xfrm>
              <a:custGeom>
                <a:avLst/>
                <a:gdLst>
                  <a:gd name="T0" fmla="*/ 22 w 86"/>
                  <a:gd name="T1" fmla="*/ 30 h 50"/>
                  <a:gd name="T2" fmla="*/ 26 w 86"/>
                  <a:gd name="T3" fmla="*/ 34 h 50"/>
                  <a:gd name="T4" fmla="*/ 26 w 86"/>
                  <a:gd name="T5" fmla="*/ 40 h 50"/>
                  <a:gd name="T6" fmla="*/ 36 w 86"/>
                  <a:gd name="T7" fmla="*/ 48 h 50"/>
                  <a:gd name="T8" fmla="*/ 44 w 86"/>
                  <a:gd name="T9" fmla="*/ 50 h 50"/>
                  <a:gd name="T10" fmla="*/ 48 w 86"/>
                  <a:gd name="T11" fmla="*/ 48 h 50"/>
                  <a:gd name="T12" fmla="*/ 56 w 86"/>
                  <a:gd name="T13" fmla="*/ 48 h 50"/>
                  <a:gd name="T14" fmla="*/ 60 w 86"/>
                  <a:gd name="T15" fmla="*/ 44 h 50"/>
                  <a:gd name="T16" fmla="*/ 70 w 86"/>
                  <a:gd name="T17" fmla="*/ 42 h 50"/>
                  <a:gd name="T18" fmla="*/ 70 w 86"/>
                  <a:gd name="T19" fmla="*/ 38 h 50"/>
                  <a:gd name="T20" fmla="*/ 72 w 86"/>
                  <a:gd name="T21" fmla="*/ 32 h 50"/>
                  <a:gd name="T22" fmla="*/ 82 w 86"/>
                  <a:gd name="T23" fmla="*/ 26 h 50"/>
                  <a:gd name="T24" fmla="*/ 86 w 86"/>
                  <a:gd name="T25" fmla="*/ 18 h 50"/>
                  <a:gd name="T26" fmla="*/ 80 w 86"/>
                  <a:gd name="T27" fmla="*/ 18 h 50"/>
                  <a:gd name="T28" fmla="*/ 66 w 86"/>
                  <a:gd name="T29" fmla="*/ 8 h 50"/>
                  <a:gd name="T30" fmla="*/ 60 w 86"/>
                  <a:gd name="T31" fmla="*/ 8 h 50"/>
                  <a:gd name="T32" fmla="*/ 54 w 86"/>
                  <a:gd name="T33" fmla="*/ 4 h 50"/>
                  <a:gd name="T34" fmla="*/ 46 w 86"/>
                  <a:gd name="T35" fmla="*/ 8 h 50"/>
                  <a:gd name="T36" fmla="*/ 36 w 86"/>
                  <a:gd name="T37" fmla="*/ 4 h 50"/>
                  <a:gd name="T38" fmla="*/ 24 w 86"/>
                  <a:gd name="T39" fmla="*/ 4 h 50"/>
                  <a:gd name="T40" fmla="*/ 14 w 86"/>
                  <a:gd name="T41" fmla="*/ 0 h 50"/>
                  <a:gd name="T42" fmla="*/ 4 w 86"/>
                  <a:gd name="T43" fmla="*/ 6 h 50"/>
                  <a:gd name="T44" fmla="*/ 4 w 86"/>
                  <a:gd name="T45" fmla="*/ 8 h 50"/>
                  <a:gd name="T46" fmla="*/ 0 w 86"/>
                  <a:gd name="T47" fmla="*/ 10 h 50"/>
                  <a:gd name="T48" fmla="*/ 2 w 86"/>
                  <a:gd name="T49" fmla="*/ 18 h 50"/>
                  <a:gd name="T50" fmla="*/ 4 w 86"/>
                  <a:gd name="T51" fmla="*/ 24 h 50"/>
                  <a:gd name="T52" fmla="*/ 8 w 86"/>
                  <a:gd name="T53" fmla="*/ 26 h 50"/>
                  <a:gd name="T54" fmla="*/ 10 w 86"/>
                  <a:gd name="T55" fmla="*/ 28 h 50"/>
                  <a:gd name="T56" fmla="*/ 22 w 86"/>
                  <a:gd name="T5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50">
                    <a:moveTo>
                      <a:pt x="22" y="30"/>
                    </a:moveTo>
                    <a:lnTo>
                      <a:pt x="26" y="34"/>
                    </a:lnTo>
                    <a:lnTo>
                      <a:pt x="26" y="40"/>
                    </a:lnTo>
                    <a:lnTo>
                      <a:pt x="36" y="48"/>
                    </a:lnTo>
                    <a:lnTo>
                      <a:pt x="44" y="50"/>
                    </a:lnTo>
                    <a:lnTo>
                      <a:pt x="48" y="48"/>
                    </a:lnTo>
                    <a:lnTo>
                      <a:pt x="56" y="48"/>
                    </a:lnTo>
                    <a:lnTo>
                      <a:pt x="60" y="44"/>
                    </a:lnTo>
                    <a:lnTo>
                      <a:pt x="70" y="42"/>
                    </a:lnTo>
                    <a:lnTo>
                      <a:pt x="70" y="38"/>
                    </a:lnTo>
                    <a:lnTo>
                      <a:pt x="72" y="32"/>
                    </a:lnTo>
                    <a:lnTo>
                      <a:pt x="82" y="26"/>
                    </a:lnTo>
                    <a:lnTo>
                      <a:pt x="86" y="18"/>
                    </a:lnTo>
                    <a:lnTo>
                      <a:pt x="80" y="18"/>
                    </a:lnTo>
                    <a:lnTo>
                      <a:pt x="66" y="8"/>
                    </a:lnTo>
                    <a:lnTo>
                      <a:pt x="60" y="8"/>
                    </a:lnTo>
                    <a:lnTo>
                      <a:pt x="54" y="4"/>
                    </a:lnTo>
                    <a:lnTo>
                      <a:pt x="46" y="8"/>
                    </a:lnTo>
                    <a:lnTo>
                      <a:pt x="36" y="4"/>
                    </a:lnTo>
                    <a:lnTo>
                      <a:pt x="24" y="4"/>
                    </a:lnTo>
                    <a:lnTo>
                      <a:pt x="14" y="0"/>
                    </a:lnTo>
                    <a:lnTo>
                      <a:pt x="4" y="6"/>
                    </a:lnTo>
                    <a:lnTo>
                      <a:pt x="4" y="8"/>
                    </a:lnTo>
                    <a:lnTo>
                      <a:pt x="0" y="10"/>
                    </a:lnTo>
                    <a:lnTo>
                      <a:pt x="2" y="18"/>
                    </a:lnTo>
                    <a:lnTo>
                      <a:pt x="4" y="24"/>
                    </a:lnTo>
                    <a:lnTo>
                      <a:pt x="8" y="26"/>
                    </a:lnTo>
                    <a:lnTo>
                      <a:pt x="10" y="28"/>
                    </a:lnTo>
                    <a:lnTo>
                      <a:pt x="22" y="3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5" name="Freeform 199"/>
              <p:cNvSpPr>
                <a:spLocks/>
              </p:cNvSpPr>
              <p:nvPr/>
            </p:nvSpPr>
            <p:spPr bwMode="auto">
              <a:xfrm>
                <a:off x="4673641" y="1513867"/>
                <a:ext cx="114823" cy="48906"/>
              </a:xfrm>
              <a:custGeom>
                <a:avLst/>
                <a:gdLst>
                  <a:gd name="T0" fmla="*/ 6 w 108"/>
                  <a:gd name="T1" fmla="*/ 34 h 46"/>
                  <a:gd name="T2" fmla="*/ 16 w 108"/>
                  <a:gd name="T3" fmla="*/ 28 h 46"/>
                  <a:gd name="T4" fmla="*/ 26 w 108"/>
                  <a:gd name="T5" fmla="*/ 32 h 46"/>
                  <a:gd name="T6" fmla="*/ 38 w 108"/>
                  <a:gd name="T7" fmla="*/ 32 h 46"/>
                  <a:gd name="T8" fmla="*/ 48 w 108"/>
                  <a:gd name="T9" fmla="*/ 36 h 46"/>
                  <a:gd name="T10" fmla="*/ 56 w 108"/>
                  <a:gd name="T11" fmla="*/ 32 h 46"/>
                  <a:gd name="T12" fmla="*/ 62 w 108"/>
                  <a:gd name="T13" fmla="*/ 36 h 46"/>
                  <a:gd name="T14" fmla="*/ 68 w 108"/>
                  <a:gd name="T15" fmla="*/ 36 h 46"/>
                  <a:gd name="T16" fmla="*/ 82 w 108"/>
                  <a:gd name="T17" fmla="*/ 46 h 46"/>
                  <a:gd name="T18" fmla="*/ 88 w 108"/>
                  <a:gd name="T19" fmla="*/ 46 h 46"/>
                  <a:gd name="T20" fmla="*/ 90 w 108"/>
                  <a:gd name="T21" fmla="*/ 44 h 46"/>
                  <a:gd name="T22" fmla="*/ 98 w 108"/>
                  <a:gd name="T23" fmla="*/ 42 h 46"/>
                  <a:gd name="T24" fmla="*/ 108 w 108"/>
                  <a:gd name="T25" fmla="*/ 34 h 46"/>
                  <a:gd name="T26" fmla="*/ 104 w 108"/>
                  <a:gd name="T27" fmla="*/ 26 h 46"/>
                  <a:gd name="T28" fmla="*/ 98 w 108"/>
                  <a:gd name="T29" fmla="*/ 20 h 46"/>
                  <a:gd name="T30" fmla="*/ 98 w 108"/>
                  <a:gd name="T31" fmla="*/ 14 h 46"/>
                  <a:gd name="T32" fmla="*/ 90 w 108"/>
                  <a:gd name="T33" fmla="*/ 8 h 46"/>
                  <a:gd name="T34" fmla="*/ 78 w 108"/>
                  <a:gd name="T35" fmla="*/ 8 h 46"/>
                  <a:gd name="T36" fmla="*/ 70 w 108"/>
                  <a:gd name="T37" fmla="*/ 4 h 46"/>
                  <a:gd name="T38" fmla="*/ 54 w 108"/>
                  <a:gd name="T39" fmla="*/ 0 h 46"/>
                  <a:gd name="T40" fmla="*/ 48 w 108"/>
                  <a:gd name="T41" fmla="*/ 2 h 46"/>
                  <a:gd name="T42" fmla="*/ 46 w 108"/>
                  <a:gd name="T43" fmla="*/ 6 h 46"/>
                  <a:gd name="T44" fmla="*/ 48 w 108"/>
                  <a:gd name="T45" fmla="*/ 20 h 46"/>
                  <a:gd name="T46" fmla="*/ 44 w 108"/>
                  <a:gd name="T47" fmla="*/ 22 h 46"/>
                  <a:gd name="T48" fmla="*/ 34 w 108"/>
                  <a:gd name="T49" fmla="*/ 18 h 46"/>
                  <a:gd name="T50" fmla="*/ 30 w 108"/>
                  <a:gd name="T51" fmla="*/ 14 h 46"/>
                  <a:gd name="T52" fmla="*/ 24 w 108"/>
                  <a:gd name="T53" fmla="*/ 10 h 46"/>
                  <a:gd name="T54" fmla="*/ 22 w 108"/>
                  <a:gd name="T55" fmla="*/ 6 h 46"/>
                  <a:gd name="T56" fmla="*/ 16 w 108"/>
                  <a:gd name="T57" fmla="*/ 8 h 46"/>
                  <a:gd name="T58" fmla="*/ 10 w 108"/>
                  <a:gd name="T59" fmla="*/ 10 h 46"/>
                  <a:gd name="T60" fmla="*/ 4 w 108"/>
                  <a:gd name="T61" fmla="*/ 22 h 46"/>
                  <a:gd name="T62" fmla="*/ 0 w 108"/>
                  <a:gd name="T63" fmla="*/ 30 h 46"/>
                  <a:gd name="T64" fmla="*/ 2 w 108"/>
                  <a:gd name="T65" fmla="*/ 38 h 46"/>
                  <a:gd name="T66" fmla="*/ 6 w 108"/>
                  <a:gd name="T67" fmla="*/ 36 h 46"/>
                  <a:gd name="T68" fmla="*/ 6 w 108"/>
                  <a:gd name="T6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46">
                    <a:moveTo>
                      <a:pt x="6" y="34"/>
                    </a:moveTo>
                    <a:lnTo>
                      <a:pt x="16" y="28"/>
                    </a:lnTo>
                    <a:lnTo>
                      <a:pt x="26" y="32"/>
                    </a:lnTo>
                    <a:lnTo>
                      <a:pt x="38" y="32"/>
                    </a:lnTo>
                    <a:lnTo>
                      <a:pt x="48" y="36"/>
                    </a:lnTo>
                    <a:lnTo>
                      <a:pt x="56" y="32"/>
                    </a:lnTo>
                    <a:lnTo>
                      <a:pt x="62" y="36"/>
                    </a:lnTo>
                    <a:lnTo>
                      <a:pt x="68" y="36"/>
                    </a:lnTo>
                    <a:lnTo>
                      <a:pt x="82" y="46"/>
                    </a:lnTo>
                    <a:lnTo>
                      <a:pt x="88" y="46"/>
                    </a:lnTo>
                    <a:lnTo>
                      <a:pt x="90" y="44"/>
                    </a:lnTo>
                    <a:lnTo>
                      <a:pt x="98" y="42"/>
                    </a:lnTo>
                    <a:lnTo>
                      <a:pt x="108" y="34"/>
                    </a:lnTo>
                    <a:lnTo>
                      <a:pt x="104" y="26"/>
                    </a:lnTo>
                    <a:lnTo>
                      <a:pt x="98" y="20"/>
                    </a:lnTo>
                    <a:lnTo>
                      <a:pt x="98" y="14"/>
                    </a:lnTo>
                    <a:lnTo>
                      <a:pt x="90" y="8"/>
                    </a:lnTo>
                    <a:lnTo>
                      <a:pt x="78" y="8"/>
                    </a:lnTo>
                    <a:lnTo>
                      <a:pt x="70" y="4"/>
                    </a:lnTo>
                    <a:lnTo>
                      <a:pt x="54" y="0"/>
                    </a:lnTo>
                    <a:lnTo>
                      <a:pt x="48" y="2"/>
                    </a:lnTo>
                    <a:lnTo>
                      <a:pt x="46" y="6"/>
                    </a:lnTo>
                    <a:lnTo>
                      <a:pt x="48" y="20"/>
                    </a:lnTo>
                    <a:lnTo>
                      <a:pt x="44" y="22"/>
                    </a:lnTo>
                    <a:lnTo>
                      <a:pt x="34" y="18"/>
                    </a:lnTo>
                    <a:lnTo>
                      <a:pt x="30" y="14"/>
                    </a:lnTo>
                    <a:lnTo>
                      <a:pt x="24" y="10"/>
                    </a:lnTo>
                    <a:lnTo>
                      <a:pt x="22" y="6"/>
                    </a:lnTo>
                    <a:lnTo>
                      <a:pt x="16" y="8"/>
                    </a:lnTo>
                    <a:lnTo>
                      <a:pt x="10" y="10"/>
                    </a:lnTo>
                    <a:lnTo>
                      <a:pt x="4" y="22"/>
                    </a:lnTo>
                    <a:lnTo>
                      <a:pt x="0" y="30"/>
                    </a:lnTo>
                    <a:lnTo>
                      <a:pt x="2" y="38"/>
                    </a:lnTo>
                    <a:lnTo>
                      <a:pt x="6" y="36"/>
                    </a:lnTo>
                    <a:lnTo>
                      <a:pt x="6" y="3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6" name="Freeform 200"/>
              <p:cNvSpPr>
                <a:spLocks noEditPoints="1"/>
              </p:cNvSpPr>
              <p:nvPr/>
            </p:nvSpPr>
            <p:spPr bwMode="auto">
              <a:xfrm>
                <a:off x="4684271" y="1484098"/>
                <a:ext cx="91434" cy="38275"/>
              </a:xfrm>
              <a:custGeom>
                <a:avLst/>
                <a:gdLst>
                  <a:gd name="T0" fmla="*/ 10 w 86"/>
                  <a:gd name="T1" fmla="*/ 10 h 36"/>
                  <a:gd name="T2" fmla="*/ 14 w 86"/>
                  <a:gd name="T3" fmla="*/ 12 h 36"/>
                  <a:gd name="T4" fmla="*/ 16 w 86"/>
                  <a:gd name="T5" fmla="*/ 14 h 36"/>
                  <a:gd name="T6" fmla="*/ 10 w 86"/>
                  <a:gd name="T7" fmla="*/ 16 h 36"/>
                  <a:gd name="T8" fmla="*/ 8 w 86"/>
                  <a:gd name="T9" fmla="*/ 14 h 36"/>
                  <a:gd name="T10" fmla="*/ 6 w 86"/>
                  <a:gd name="T11" fmla="*/ 14 h 36"/>
                  <a:gd name="T12" fmla="*/ 10 w 86"/>
                  <a:gd name="T13" fmla="*/ 10 h 36"/>
                  <a:gd name="T14" fmla="*/ 4 w 86"/>
                  <a:gd name="T15" fmla="*/ 22 h 36"/>
                  <a:gd name="T16" fmla="*/ 2 w 86"/>
                  <a:gd name="T17" fmla="*/ 20 h 36"/>
                  <a:gd name="T18" fmla="*/ 0 w 86"/>
                  <a:gd name="T19" fmla="*/ 24 h 36"/>
                  <a:gd name="T20" fmla="*/ 6 w 86"/>
                  <a:gd name="T21" fmla="*/ 26 h 36"/>
                  <a:gd name="T22" fmla="*/ 4 w 86"/>
                  <a:gd name="T23" fmla="*/ 30 h 36"/>
                  <a:gd name="T24" fmla="*/ 6 w 86"/>
                  <a:gd name="T25" fmla="*/ 30 h 36"/>
                  <a:gd name="T26" fmla="*/ 8 w 86"/>
                  <a:gd name="T27" fmla="*/ 26 h 36"/>
                  <a:gd name="T28" fmla="*/ 10 w 86"/>
                  <a:gd name="T29" fmla="*/ 26 h 36"/>
                  <a:gd name="T30" fmla="*/ 18 w 86"/>
                  <a:gd name="T31" fmla="*/ 22 h 36"/>
                  <a:gd name="T32" fmla="*/ 18 w 86"/>
                  <a:gd name="T33" fmla="*/ 20 h 36"/>
                  <a:gd name="T34" fmla="*/ 10 w 86"/>
                  <a:gd name="T35" fmla="*/ 20 h 36"/>
                  <a:gd name="T36" fmla="*/ 4 w 86"/>
                  <a:gd name="T37" fmla="*/ 22 h 36"/>
                  <a:gd name="T38" fmla="*/ 82 w 86"/>
                  <a:gd name="T39" fmla="*/ 30 h 36"/>
                  <a:gd name="T40" fmla="*/ 78 w 86"/>
                  <a:gd name="T41" fmla="*/ 26 h 36"/>
                  <a:gd name="T42" fmla="*/ 78 w 86"/>
                  <a:gd name="T43" fmla="*/ 20 h 36"/>
                  <a:gd name="T44" fmla="*/ 74 w 86"/>
                  <a:gd name="T45" fmla="*/ 18 h 36"/>
                  <a:gd name="T46" fmla="*/ 74 w 86"/>
                  <a:gd name="T47" fmla="*/ 12 h 36"/>
                  <a:gd name="T48" fmla="*/ 80 w 86"/>
                  <a:gd name="T49" fmla="*/ 8 h 36"/>
                  <a:gd name="T50" fmla="*/ 84 w 86"/>
                  <a:gd name="T51" fmla="*/ 10 h 36"/>
                  <a:gd name="T52" fmla="*/ 86 w 86"/>
                  <a:gd name="T53" fmla="*/ 10 h 36"/>
                  <a:gd name="T54" fmla="*/ 86 w 86"/>
                  <a:gd name="T55" fmla="*/ 4 h 36"/>
                  <a:gd name="T56" fmla="*/ 78 w 86"/>
                  <a:gd name="T57" fmla="*/ 4 h 36"/>
                  <a:gd name="T58" fmla="*/ 72 w 86"/>
                  <a:gd name="T59" fmla="*/ 4 h 36"/>
                  <a:gd name="T60" fmla="*/ 70 w 86"/>
                  <a:gd name="T61" fmla="*/ 2 h 36"/>
                  <a:gd name="T62" fmla="*/ 58 w 86"/>
                  <a:gd name="T63" fmla="*/ 0 h 36"/>
                  <a:gd name="T64" fmla="*/ 52 w 86"/>
                  <a:gd name="T65" fmla="*/ 2 h 36"/>
                  <a:gd name="T66" fmla="*/ 46 w 86"/>
                  <a:gd name="T67" fmla="*/ 2 h 36"/>
                  <a:gd name="T68" fmla="*/ 36 w 86"/>
                  <a:gd name="T69" fmla="*/ 2 h 36"/>
                  <a:gd name="T70" fmla="*/ 30 w 86"/>
                  <a:gd name="T71" fmla="*/ 6 h 36"/>
                  <a:gd name="T72" fmla="*/ 24 w 86"/>
                  <a:gd name="T73" fmla="*/ 8 h 36"/>
                  <a:gd name="T74" fmla="*/ 24 w 86"/>
                  <a:gd name="T75" fmla="*/ 10 h 36"/>
                  <a:gd name="T76" fmla="*/ 24 w 86"/>
                  <a:gd name="T77" fmla="*/ 14 h 36"/>
                  <a:gd name="T78" fmla="*/ 26 w 86"/>
                  <a:gd name="T79" fmla="*/ 16 h 36"/>
                  <a:gd name="T80" fmla="*/ 26 w 86"/>
                  <a:gd name="T81" fmla="*/ 20 h 36"/>
                  <a:gd name="T82" fmla="*/ 28 w 86"/>
                  <a:gd name="T83" fmla="*/ 22 h 36"/>
                  <a:gd name="T84" fmla="*/ 34 w 86"/>
                  <a:gd name="T85" fmla="*/ 24 h 36"/>
                  <a:gd name="T86" fmla="*/ 38 w 86"/>
                  <a:gd name="T87" fmla="*/ 22 h 36"/>
                  <a:gd name="T88" fmla="*/ 40 w 86"/>
                  <a:gd name="T89" fmla="*/ 24 h 36"/>
                  <a:gd name="T90" fmla="*/ 38 w 86"/>
                  <a:gd name="T91" fmla="*/ 30 h 36"/>
                  <a:gd name="T92" fmla="*/ 44 w 86"/>
                  <a:gd name="T93" fmla="*/ 28 h 36"/>
                  <a:gd name="T94" fmla="*/ 60 w 86"/>
                  <a:gd name="T95" fmla="*/ 32 h 36"/>
                  <a:gd name="T96" fmla="*/ 68 w 86"/>
                  <a:gd name="T97" fmla="*/ 36 h 36"/>
                  <a:gd name="T98" fmla="*/ 80 w 86"/>
                  <a:gd name="T99" fmla="*/ 36 h 36"/>
                  <a:gd name="T100" fmla="*/ 82 w 86"/>
                  <a:gd name="T101" fmla="*/ 30 h 36"/>
                  <a:gd name="T102" fmla="*/ 82 w 86"/>
                  <a:gd name="T103"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36">
                    <a:moveTo>
                      <a:pt x="10" y="10"/>
                    </a:moveTo>
                    <a:lnTo>
                      <a:pt x="14" y="12"/>
                    </a:lnTo>
                    <a:lnTo>
                      <a:pt x="16" y="14"/>
                    </a:lnTo>
                    <a:lnTo>
                      <a:pt x="10" y="16"/>
                    </a:lnTo>
                    <a:lnTo>
                      <a:pt x="8" y="14"/>
                    </a:lnTo>
                    <a:lnTo>
                      <a:pt x="6" y="14"/>
                    </a:lnTo>
                    <a:lnTo>
                      <a:pt x="10" y="10"/>
                    </a:lnTo>
                    <a:close/>
                    <a:moveTo>
                      <a:pt x="4" y="22"/>
                    </a:moveTo>
                    <a:lnTo>
                      <a:pt x="2" y="20"/>
                    </a:lnTo>
                    <a:lnTo>
                      <a:pt x="0" y="24"/>
                    </a:lnTo>
                    <a:lnTo>
                      <a:pt x="6" y="26"/>
                    </a:lnTo>
                    <a:lnTo>
                      <a:pt x="4" y="30"/>
                    </a:lnTo>
                    <a:lnTo>
                      <a:pt x="6" y="30"/>
                    </a:lnTo>
                    <a:lnTo>
                      <a:pt x="8" y="26"/>
                    </a:lnTo>
                    <a:lnTo>
                      <a:pt x="10" y="26"/>
                    </a:lnTo>
                    <a:lnTo>
                      <a:pt x="18" y="22"/>
                    </a:lnTo>
                    <a:lnTo>
                      <a:pt x="18" y="20"/>
                    </a:lnTo>
                    <a:lnTo>
                      <a:pt x="10" y="20"/>
                    </a:lnTo>
                    <a:lnTo>
                      <a:pt x="4" y="22"/>
                    </a:lnTo>
                    <a:close/>
                    <a:moveTo>
                      <a:pt x="82" y="30"/>
                    </a:moveTo>
                    <a:lnTo>
                      <a:pt x="78" y="26"/>
                    </a:lnTo>
                    <a:lnTo>
                      <a:pt x="78" y="20"/>
                    </a:lnTo>
                    <a:lnTo>
                      <a:pt x="74" y="18"/>
                    </a:lnTo>
                    <a:lnTo>
                      <a:pt x="74" y="12"/>
                    </a:lnTo>
                    <a:lnTo>
                      <a:pt x="80" y="8"/>
                    </a:lnTo>
                    <a:lnTo>
                      <a:pt x="84" y="10"/>
                    </a:lnTo>
                    <a:lnTo>
                      <a:pt x="86" y="10"/>
                    </a:lnTo>
                    <a:lnTo>
                      <a:pt x="86" y="4"/>
                    </a:lnTo>
                    <a:lnTo>
                      <a:pt x="78" y="4"/>
                    </a:lnTo>
                    <a:lnTo>
                      <a:pt x="72" y="4"/>
                    </a:lnTo>
                    <a:lnTo>
                      <a:pt x="70" y="2"/>
                    </a:lnTo>
                    <a:lnTo>
                      <a:pt x="58" y="0"/>
                    </a:lnTo>
                    <a:lnTo>
                      <a:pt x="52" y="2"/>
                    </a:lnTo>
                    <a:lnTo>
                      <a:pt x="46" y="2"/>
                    </a:lnTo>
                    <a:lnTo>
                      <a:pt x="36" y="2"/>
                    </a:lnTo>
                    <a:lnTo>
                      <a:pt x="30" y="6"/>
                    </a:lnTo>
                    <a:lnTo>
                      <a:pt x="24" y="8"/>
                    </a:lnTo>
                    <a:lnTo>
                      <a:pt x="24" y="10"/>
                    </a:lnTo>
                    <a:lnTo>
                      <a:pt x="24" y="14"/>
                    </a:lnTo>
                    <a:lnTo>
                      <a:pt x="26" y="16"/>
                    </a:lnTo>
                    <a:lnTo>
                      <a:pt x="26" y="20"/>
                    </a:lnTo>
                    <a:lnTo>
                      <a:pt x="28" y="22"/>
                    </a:lnTo>
                    <a:lnTo>
                      <a:pt x="34" y="24"/>
                    </a:lnTo>
                    <a:lnTo>
                      <a:pt x="38" y="22"/>
                    </a:lnTo>
                    <a:lnTo>
                      <a:pt x="40" y="24"/>
                    </a:lnTo>
                    <a:lnTo>
                      <a:pt x="38" y="30"/>
                    </a:lnTo>
                    <a:lnTo>
                      <a:pt x="44" y="28"/>
                    </a:lnTo>
                    <a:lnTo>
                      <a:pt x="60" y="32"/>
                    </a:lnTo>
                    <a:lnTo>
                      <a:pt x="68" y="36"/>
                    </a:lnTo>
                    <a:lnTo>
                      <a:pt x="80" y="36"/>
                    </a:lnTo>
                    <a:lnTo>
                      <a:pt x="82" y="30"/>
                    </a:lnTo>
                    <a:lnTo>
                      <a:pt x="82" y="3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7" name="Freeform 201"/>
              <p:cNvSpPr>
                <a:spLocks noEditPoints="1"/>
              </p:cNvSpPr>
              <p:nvPr/>
            </p:nvSpPr>
            <p:spPr bwMode="auto">
              <a:xfrm>
                <a:off x="4456751" y="1737135"/>
                <a:ext cx="195626" cy="215825"/>
              </a:xfrm>
              <a:custGeom>
                <a:avLst/>
                <a:gdLst>
                  <a:gd name="T0" fmla="*/ 48 w 184"/>
                  <a:gd name="T1" fmla="*/ 127 h 203"/>
                  <a:gd name="T2" fmla="*/ 44 w 184"/>
                  <a:gd name="T3" fmla="*/ 113 h 203"/>
                  <a:gd name="T4" fmla="*/ 34 w 184"/>
                  <a:gd name="T5" fmla="*/ 117 h 203"/>
                  <a:gd name="T6" fmla="*/ 26 w 184"/>
                  <a:gd name="T7" fmla="*/ 113 h 203"/>
                  <a:gd name="T8" fmla="*/ 24 w 184"/>
                  <a:gd name="T9" fmla="*/ 123 h 203"/>
                  <a:gd name="T10" fmla="*/ 26 w 184"/>
                  <a:gd name="T11" fmla="*/ 139 h 203"/>
                  <a:gd name="T12" fmla="*/ 30 w 184"/>
                  <a:gd name="T13" fmla="*/ 157 h 203"/>
                  <a:gd name="T14" fmla="*/ 40 w 184"/>
                  <a:gd name="T15" fmla="*/ 151 h 203"/>
                  <a:gd name="T16" fmla="*/ 46 w 184"/>
                  <a:gd name="T17" fmla="*/ 143 h 203"/>
                  <a:gd name="T18" fmla="*/ 134 w 184"/>
                  <a:gd name="T19" fmla="*/ 171 h 203"/>
                  <a:gd name="T20" fmla="*/ 118 w 184"/>
                  <a:gd name="T21" fmla="*/ 175 h 203"/>
                  <a:gd name="T22" fmla="*/ 102 w 184"/>
                  <a:gd name="T23" fmla="*/ 173 h 203"/>
                  <a:gd name="T24" fmla="*/ 92 w 184"/>
                  <a:gd name="T25" fmla="*/ 173 h 203"/>
                  <a:gd name="T26" fmla="*/ 90 w 184"/>
                  <a:gd name="T27" fmla="*/ 185 h 203"/>
                  <a:gd name="T28" fmla="*/ 116 w 184"/>
                  <a:gd name="T29" fmla="*/ 193 h 203"/>
                  <a:gd name="T30" fmla="*/ 128 w 184"/>
                  <a:gd name="T31" fmla="*/ 201 h 203"/>
                  <a:gd name="T32" fmla="*/ 134 w 184"/>
                  <a:gd name="T33" fmla="*/ 195 h 203"/>
                  <a:gd name="T34" fmla="*/ 134 w 184"/>
                  <a:gd name="T35" fmla="*/ 177 h 203"/>
                  <a:gd name="T36" fmla="*/ 134 w 184"/>
                  <a:gd name="T37" fmla="*/ 171 h 203"/>
                  <a:gd name="T38" fmla="*/ 172 w 184"/>
                  <a:gd name="T39" fmla="*/ 123 h 203"/>
                  <a:gd name="T40" fmla="*/ 142 w 184"/>
                  <a:gd name="T41" fmla="*/ 105 h 203"/>
                  <a:gd name="T42" fmla="*/ 142 w 184"/>
                  <a:gd name="T43" fmla="*/ 97 h 203"/>
                  <a:gd name="T44" fmla="*/ 126 w 184"/>
                  <a:gd name="T45" fmla="*/ 97 h 203"/>
                  <a:gd name="T46" fmla="*/ 108 w 184"/>
                  <a:gd name="T47" fmla="*/ 75 h 203"/>
                  <a:gd name="T48" fmla="*/ 90 w 184"/>
                  <a:gd name="T49" fmla="*/ 59 h 203"/>
                  <a:gd name="T50" fmla="*/ 84 w 184"/>
                  <a:gd name="T51" fmla="*/ 43 h 203"/>
                  <a:gd name="T52" fmla="*/ 82 w 184"/>
                  <a:gd name="T53" fmla="*/ 33 h 203"/>
                  <a:gd name="T54" fmla="*/ 88 w 184"/>
                  <a:gd name="T55" fmla="*/ 29 h 203"/>
                  <a:gd name="T56" fmla="*/ 104 w 184"/>
                  <a:gd name="T57" fmla="*/ 29 h 203"/>
                  <a:gd name="T58" fmla="*/ 102 w 184"/>
                  <a:gd name="T59" fmla="*/ 15 h 203"/>
                  <a:gd name="T60" fmla="*/ 80 w 184"/>
                  <a:gd name="T61" fmla="*/ 0 h 203"/>
                  <a:gd name="T62" fmla="*/ 54 w 184"/>
                  <a:gd name="T63" fmla="*/ 0 h 203"/>
                  <a:gd name="T64" fmla="*/ 48 w 184"/>
                  <a:gd name="T65" fmla="*/ 12 h 203"/>
                  <a:gd name="T66" fmla="*/ 36 w 184"/>
                  <a:gd name="T67" fmla="*/ 21 h 203"/>
                  <a:gd name="T68" fmla="*/ 30 w 184"/>
                  <a:gd name="T69" fmla="*/ 15 h 203"/>
                  <a:gd name="T70" fmla="*/ 18 w 184"/>
                  <a:gd name="T71" fmla="*/ 19 h 203"/>
                  <a:gd name="T72" fmla="*/ 2 w 184"/>
                  <a:gd name="T73" fmla="*/ 25 h 203"/>
                  <a:gd name="T74" fmla="*/ 2 w 184"/>
                  <a:gd name="T75" fmla="*/ 45 h 203"/>
                  <a:gd name="T76" fmla="*/ 12 w 184"/>
                  <a:gd name="T77" fmla="*/ 53 h 203"/>
                  <a:gd name="T78" fmla="*/ 16 w 184"/>
                  <a:gd name="T79" fmla="*/ 61 h 203"/>
                  <a:gd name="T80" fmla="*/ 30 w 184"/>
                  <a:gd name="T81" fmla="*/ 49 h 203"/>
                  <a:gd name="T82" fmla="*/ 46 w 184"/>
                  <a:gd name="T83" fmla="*/ 55 h 203"/>
                  <a:gd name="T84" fmla="*/ 56 w 184"/>
                  <a:gd name="T85" fmla="*/ 75 h 203"/>
                  <a:gd name="T86" fmla="*/ 64 w 184"/>
                  <a:gd name="T87" fmla="*/ 89 h 203"/>
                  <a:gd name="T88" fmla="*/ 80 w 184"/>
                  <a:gd name="T89" fmla="*/ 97 h 203"/>
                  <a:gd name="T90" fmla="*/ 96 w 184"/>
                  <a:gd name="T91" fmla="*/ 111 h 203"/>
                  <a:gd name="T92" fmla="*/ 110 w 184"/>
                  <a:gd name="T93" fmla="*/ 115 h 203"/>
                  <a:gd name="T94" fmla="*/ 120 w 184"/>
                  <a:gd name="T95" fmla="*/ 125 h 203"/>
                  <a:gd name="T96" fmla="*/ 126 w 184"/>
                  <a:gd name="T97" fmla="*/ 131 h 203"/>
                  <a:gd name="T98" fmla="*/ 140 w 184"/>
                  <a:gd name="T99" fmla="*/ 143 h 203"/>
                  <a:gd name="T100" fmla="*/ 148 w 184"/>
                  <a:gd name="T101" fmla="*/ 157 h 203"/>
                  <a:gd name="T102" fmla="*/ 142 w 184"/>
                  <a:gd name="T103" fmla="*/ 169 h 203"/>
                  <a:gd name="T104" fmla="*/ 144 w 184"/>
                  <a:gd name="T105" fmla="*/ 177 h 203"/>
                  <a:gd name="T106" fmla="*/ 154 w 184"/>
                  <a:gd name="T107" fmla="*/ 169 h 203"/>
                  <a:gd name="T108" fmla="*/ 158 w 184"/>
                  <a:gd name="T109" fmla="*/ 157 h 203"/>
                  <a:gd name="T110" fmla="*/ 164 w 184"/>
                  <a:gd name="T111" fmla="*/ 147 h 203"/>
                  <a:gd name="T112" fmla="*/ 152 w 184"/>
                  <a:gd name="T113" fmla="*/ 141 h 203"/>
                  <a:gd name="T114" fmla="*/ 158 w 184"/>
                  <a:gd name="T115" fmla="*/ 127 h 203"/>
                  <a:gd name="T116" fmla="*/ 174 w 184"/>
                  <a:gd name="T117" fmla="*/ 131 h 203"/>
                  <a:gd name="T118" fmla="*/ 184 w 184"/>
                  <a:gd name="T119" fmla="*/ 13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 h="203">
                    <a:moveTo>
                      <a:pt x="46" y="137"/>
                    </a:moveTo>
                    <a:lnTo>
                      <a:pt x="44" y="129"/>
                    </a:lnTo>
                    <a:lnTo>
                      <a:pt x="48" y="127"/>
                    </a:lnTo>
                    <a:lnTo>
                      <a:pt x="48" y="121"/>
                    </a:lnTo>
                    <a:lnTo>
                      <a:pt x="46" y="117"/>
                    </a:lnTo>
                    <a:lnTo>
                      <a:pt x="44" y="113"/>
                    </a:lnTo>
                    <a:lnTo>
                      <a:pt x="40" y="111"/>
                    </a:lnTo>
                    <a:lnTo>
                      <a:pt x="36" y="113"/>
                    </a:lnTo>
                    <a:lnTo>
                      <a:pt x="34" y="117"/>
                    </a:lnTo>
                    <a:lnTo>
                      <a:pt x="26" y="119"/>
                    </a:lnTo>
                    <a:lnTo>
                      <a:pt x="24" y="117"/>
                    </a:lnTo>
                    <a:lnTo>
                      <a:pt x="26" y="113"/>
                    </a:lnTo>
                    <a:lnTo>
                      <a:pt x="24" y="113"/>
                    </a:lnTo>
                    <a:lnTo>
                      <a:pt x="22" y="117"/>
                    </a:lnTo>
                    <a:lnTo>
                      <a:pt x="24" y="123"/>
                    </a:lnTo>
                    <a:lnTo>
                      <a:pt x="26" y="127"/>
                    </a:lnTo>
                    <a:lnTo>
                      <a:pt x="28" y="133"/>
                    </a:lnTo>
                    <a:lnTo>
                      <a:pt x="26" y="139"/>
                    </a:lnTo>
                    <a:lnTo>
                      <a:pt x="26" y="147"/>
                    </a:lnTo>
                    <a:lnTo>
                      <a:pt x="26" y="151"/>
                    </a:lnTo>
                    <a:lnTo>
                      <a:pt x="30" y="157"/>
                    </a:lnTo>
                    <a:lnTo>
                      <a:pt x="36" y="157"/>
                    </a:lnTo>
                    <a:lnTo>
                      <a:pt x="36" y="153"/>
                    </a:lnTo>
                    <a:lnTo>
                      <a:pt x="40" y="151"/>
                    </a:lnTo>
                    <a:lnTo>
                      <a:pt x="42" y="153"/>
                    </a:lnTo>
                    <a:lnTo>
                      <a:pt x="44" y="151"/>
                    </a:lnTo>
                    <a:lnTo>
                      <a:pt x="46" y="143"/>
                    </a:lnTo>
                    <a:lnTo>
                      <a:pt x="46" y="137"/>
                    </a:lnTo>
                    <a:lnTo>
                      <a:pt x="46" y="137"/>
                    </a:lnTo>
                    <a:close/>
                    <a:moveTo>
                      <a:pt x="134" y="171"/>
                    </a:moveTo>
                    <a:lnTo>
                      <a:pt x="130" y="173"/>
                    </a:lnTo>
                    <a:lnTo>
                      <a:pt x="124" y="173"/>
                    </a:lnTo>
                    <a:lnTo>
                      <a:pt x="118" y="175"/>
                    </a:lnTo>
                    <a:lnTo>
                      <a:pt x="112" y="175"/>
                    </a:lnTo>
                    <a:lnTo>
                      <a:pt x="108" y="175"/>
                    </a:lnTo>
                    <a:lnTo>
                      <a:pt x="102" y="173"/>
                    </a:lnTo>
                    <a:lnTo>
                      <a:pt x="98" y="171"/>
                    </a:lnTo>
                    <a:lnTo>
                      <a:pt x="96" y="175"/>
                    </a:lnTo>
                    <a:lnTo>
                      <a:pt x="92" y="173"/>
                    </a:lnTo>
                    <a:lnTo>
                      <a:pt x="88" y="175"/>
                    </a:lnTo>
                    <a:lnTo>
                      <a:pt x="86" y="179"/>
                    </a:lnTo>
                    <a:lnTo>
                      <a:pt x="90" y="185"/>
                    </a:lnTo>
                    <a:lnTo>
                      <a:pt x="102" y="187"/>
                    </a:lnTo>
                    <a:lnTo>
                      <a:pt x="110" y="193"/>
                    </a:lnTo>
                    <a:lnTo>
                      <a:pt x="116" y="193"/>
                    </a:lnTo>
                    <a:lnTo>
                      <a:pt x="118" y="197"/>
                    </a:lnTo>
                    <a:lnTo>
                      <a:pt x="124" y="201"/>
                    </a:lnTo>
                    <a:lnTo>
                      <a:pt x="128" y="201"/>
                    </a:lnTo>
                    <a:lnTo>
                      <a:pt x="132" y="203"/>
                    </a:lnTo>
                    <a:lnTo>
                      <a:pt x="132" y="199"/>
                    </a:lnTo>
                    <a:lnTo>
                      <a:pt x="134" y="195"/>
                    </a:lnTo>
                    <a:lnTo>
                      <a:pt x="130" y="189"/>
                    </a:lnTo>
                    <a:lnTo>
                      <a:pt x="130" y="183"/>
                    </a:lnTo>
                    <a:lnTo>
                      <a:pt x="134" y="177"/>
                    </a:lnTo>
                    <a:lnTo>
                      <a:pt x="136" y="173"/>
                    </a:lnTo>
                    <a:lnTo>
                      <a:pt x="136" y="169"/>
                    </a:lnTo>
                    <a:lnTo>
                      <a:pt x="134" y="171"/>
                    </a:lnTo>
                    <a:close/>
                    <a:moveTo>
                      <a:pt x="178" y="127"/>
                    </a:moveTo>
                    <a:lnTo>
                      <a:pt x="176" y="125"/>
                    </a:lnTo>
                    <a:lnTo>
                      <a:pt x="172" y="123"/>
                    </a:lnTo>
                    <a:lnTo>
                      <a:pt x="158" y="115"/>
                    </a:lnTo>
                    <a:lnTo>
                      <a:pt x="144" y="107"/>
                    </a:lnTo>
                    <a:lnTo>
                      <a:pt x="142" y="105"/>
                    </a:lnTo>
                    <a:lnTo>
                      <a:pt x="144" y="101"/>
                    </a:lnTo>
                    <a:lnTo>
                      <a:pt x="146" y="99"/>
                    </a:lnTo>
                    <a:lnTo>
                      <a:pt x="142" y="97"/>
                    </a:lnTo>
                    <a:lnTo>
                      <a:pt x="140" y="99"/>
                    </a:lnTo>
                    <a:lnTo>
                      <a:pt x="130" y="99"/>
                    </a:lnTo>
                    <a:lnTo>
                      <a:pt x="126" y="97"/>
                    </a:lnTo>
                    <a:lnTo>
                      <a:pt x="116" y="91"/>
                    </a:lnTo>
                    <a:lnTo>
                      <a:pt x="112" y="85"/>
                    </a:lnTo>
                    <a:lnTo>
                      <a:pt x="108" y="75"/>
                    </a:lnTo>
                    <a:lnTo>
                      <a:pt x="104" y="67"/>
                    </a:lnTo>
                    <a:lnTo>
                      <a:pt x="98" y="63"/>
                    </a:lnTo>
                    <a:lnTo>
                      <a:pt x="90" y="59"/>
                    </a:lnTo>
                    <a:lnTo>
                      <a:pt x="86" y="55"/>
                    </a:lnTo>
                    <a:lnTo>
                      <a:pt x="82" y="47"/>
                    </a:lnTo>
                    <a:lnTo>
                      <a:pt x="84" y="43"/>
                    </a:lnTo>
                    <a:lnTo>
                      <a:pt x="86" y="43"/>
                    </a:lnTo>
                    <a:lnTo>
                      <a:pt x="86" y="39"/>
                    </a:lnTo>
                    <a:lnTo>
                      <a:pt x="82" y="33"/>
                    </a:lnTo>
                    <a:lnTo>
                      <a:pt x="82" y="29"/>
                    </a:lnTo>
                    <a:lnTo>
                      <a:pt x="84" y="29"/>
                    </a:lnTo>
                    <a:lnTo>
                      <a:pt x="88" y="29"/>
                    </a:lnTo>
                    <a:lnTo>
                      <a:pt x="94" y="27"/>
                    </a:lnTo>
                    <a:lnTo>
                      <a:pt x="98" y="25"/>
                    </a:lnTo>
                    <a:lnTo>
                      <a:pt x="104" y="29"/>
                    </a:lnTo>
                    <a:lnTo>
                      <a:pt x="106" y="29"/>
                    </a:lnTo>
                    <a:lnTo>
                      <a:pt x="106" y="25"/>
                    </a:lnTo>
                    <a:lnTo>
                      <a:pt x="102" y="15"/>
                    </a:lnTo>
                    <a:lnTo>
                      <a:pt x="106" y="10"/>
                    </a:lnTo>
                    <a:lnTo>
                      <a:pt x="86" y="6"/>
                    </a:lnTo>
                    <a:lnTo>
                      <a:pt x="80" y="0"/>
                    </a:lnTo>
                    <a:lnTo>
                      <a:pt x="66" y="0"/>
                    </a:lnTo>
                    <a:lnTo>
                      <a:pt x="62" y="4"/>
                    </a:lnTo>
                    <a:lnTo>
                      <a:pt x="54" y="0"/>
                    </a:lnTo>
                    <a:lnTo>
                      <a:pt x="52" y="8"/>
                    </a:lnTo>
                    <a:lnTo>
                      <a:pt x="50" y="8"/>
                    </a:lnTo>
                    <a:lnTo>
                      <a:pt x="48" y="12"/>
                    </a:lnTo>
                    <a:lnTo>
                      <a:pt x="42" y="10"/>
                    </a:lnTo>
                    <a:lnTo>
                      <a:pt x="36" y="15"/>
                    </a:lnTo>
                    <a:lnTo>
                      <a:pt x="36" y="21"/>
                    </a:lnTo>
                    <a:lnTo>
                      <a:pt x="34" y="21"/>
                    </a:lnTo>
                    <a:lnTo>
                      <a:pt x="34" y="15"/>
                    </a:lnTo>
                    <a:lnTo>
                      <a:pt x="30" y="15"/>
                    </a:lnTo>
                    <a:lnTo>
                      <a:pt x="26" y="12"/>
                    </a:lnTo>
                    <a:lnTo>
                      <a:pt x="20" y="15"/>
                    </a:lnTo>
                    <a:lnTo>
                      <a:pt x="18" y="19"/>
                    </a:lnTo>
                    <a:lnTo>
                      <a:pt x="12" y="19"/>
                    </a:lnTo>
                    <a:lnTo>
                      <a:pt x="4" y="19"/>
                    </a:lnTo>
                    <a:lnTo>
                      <a:pt x="2" y="25"/>
                    </a:lnTo>
                    <a:lnTo>
                      <a:pt x="6" y="33"/>
                    </a:lnTo>
                    <a:lnTo>
                      <a:pt x="0" y="39"/>
                    </a:lnTo>
                    <a:lnTo>
                      <a:pt x="2" y="45"/>
                    </a:lnTo>
                    <a:lnTo>
                      <a:pt x="2" y="53"/>
                    </a:lnTo>
                    <a:lnTo>
                      <a:pt x="6" y="53"/>
                    </a:lnTo>
                    <a:lnTo>
                      <a:pt x="12" y="53"/>
                    </a:lnTo>
                    <a:lnTo>
                      <a:pt x="12" y="59"/>
                    </a:lnTo>
                    <a:lnTo>
                      <a:pt x="8" y="63"/>
                    </a:lnTo>
                    <a:lnTo>
                      <a:pt x="16" y="61"/>
                    </a:lnTo>
                    <a:lnTo>
                      <a:pt x="22" y="59"/>
                    </a:lnTo>
                    <a:lnTo>
                      <a:pt x="26" y="51"/>
                    </a:lnTo>
                    <a:lnTo>
                      <a:pt x="30" y="49"/>
                    </a:lnTo>
                    <a:lnTo>
                      <a:pt x="38" y="51"/>
                    </a:lnTo>
                    <a:lnTo>
                      <a:pt x="42" y="53"/>
                    </a:lnTo>
                    <a:lnTo>
                      <a:pt x="46" y="55"/>
                    </a:lnTo>
                    <a:lnTo>
                      <a:pt x="52" y="59"/>
                    </a:lnTo>
                    <a:lnTo>
                      <a:pt x="52" y="67"/>
                    </a:lnTo>
                    <a:lnTo>
                      <a:pt x="56" y="75"/>
                    </a:lnTo>
                    <a:lnTo>
                      <a:pt x="56" y="79"/>
                    </a:lnTo>
                    <a:lnTo>
                      <a:pt x="62" y="83"/>
                    </a:lnTo>
                    <a:lnTo>
                      <a:pt x="64" y="89"/>
                    </a:lnTo>
                    <a:lnTo>
                      <a:pt x="72" y="91"/>
                    </a:lnTo>
                    <a:lnTo>
                      <a:pt x="76" y="97"/>
                    </a:lnTo>
                    <a:lnTo>
                      <a:pt x="80" y="97"/>
                    </a:lnTo>
                    <a:lnTo>
                      <a:pt x="88" y="107"/>
                    </a:lnTo>
                    <a:lnTo>
                      <a:pt x="92" y="107"/>
                    </a:lnTo>
                    <a:lnTo>
                      <a:pt x="96" y="111"/>
                    </a:lnTo>
                    <a:lnTo>
                      <a:pt x="102" y="111"/>
                    </a:lnTo>
                    <a:lnTo>
                      <a:pt x="106" y="111"/>
                    </a:lnTo>
                    <a:lnTo>
                      <a:pt x="110" y="115"/>
                    </a:lnTo>
                    <a:lnTo>
                      <a:pt x="114" y="121"/>
                    </a:lnTo>
                    <a:lnTo>
                      <a:pt x="118" y="121"/>
                    </a:lnTo>
                    <a:lnTo>
                      <a:pt x="120" y="125"/>
                    </a:lnTo>
                    <a:lnTo>
                      <a:pt x="120" y="127"/>
                    </a:lnTo>
                    <a:lnTo>
                      <a:pt x="126" y="127"/>
                    </a:lnTo>
                    <a:lnTo>
                      <a:pt x="126" y="131"/>
                    </a:lnTo>
                    <a:lnTo>
                      <a:pt x="132" y="135"/>
                    </a:lnTo>
                    <a:lnTo>
                      <a:pt x="140" y="135"/>
                    </a:lnTo>
                    <a:lnTo>
                      <a:pt x="140" y="143"/>
                    </a:lnTo>
                    <a:lnTo>
                      <a:pt x="144" y="147"/>
                    </a:lnTo>
                    <a:lnTo>
                      <a:pt x="146" y="153"/>
                    </a:lnTo>
                    <a:lnTo>
                      <a:pt x="148" y="157"/>
                    </a:lnTo>
                    <a:lnTo>
                      <a:pt x="146" y="161"/>
                    </a:lnTo>
                    <a:lnTo>
                      <a:pt x="142" y="163"/>
                    </a:lnTo>
                    <a:lnTo>
                      <a:pt x="142" y="169"/>
                    </a:lnTo>
                    <a:lnTo>
                      <a:pt x="138" y="169"/>
                    </a:lnTo>
                    <a:lnTo>
                      <a:pt x="138" y="175"/>
                    </a:lnTo>
                    <a:lnTo>
                      <a:pt x="144" y="177"/>
                    </a:lnTo>
                    <a:lnTo>
                      <a:pt x="148" y="177"/>
                    </a:lnTo>
                    <a:lnTo>
                      <a:pt x="150" y="171"/>
                    </a:lnTo>
                    <a:lnTo>
                      <a:pt x="154" y="169"/>
                    </a:lnTo>
                    <a:lnTo>
                      <a:pt x="154" y="167"/>
                    </a:lnTo>
                    <a:lnTo>
                      <a:pt x="152" y="161"/>
                    </a:lnTo>
                    <a:lnTo>
                      <a:pt x="158" y="157"/>
                    </a:lnTo>
                    <a:lnTo>
                      <a:pt x="162" y="157"/>
                    </a:lnTo>
                    <a:lnTo>
                      <a:pt x="164" y="153"/>
                    </a:lnTo>
                    <a:lnTo>
                      <a:pt x="164" y="147"/>
                    </a:lnTo>
                    <a:lnTo>
                      <a:pt x="158" y="145"/>
                    </a:lnTo>
                    <a:lnTo>
                      <a:pt x="156" y="143"/>
                    </a:lnTo>
                    <a:lnTo>
                      <a:pt x="152" y="141"/>
                    </a:lnTo>
                    <a:lnTo>
                      <a:pt x="154" y="133"/>
                    </a:lnTo>
                    <a:lnTo>
                      <a:pt x="156" y="131"/>
                    </a:lnTo>
                    <a:lnTo>
                      <a:pt x="158" y="127"/>
                    </a:lnTo>
                    <a:lnTo>
                      <a:pt x="164" y="127"/>
                    </a:lnTo>
                    <a:lnTo>
                      <a:pt x="164" y="129"/>
                    </a:lnTo>
                    <a:lnTo>
                      <a:pt x="174" y="131"/>
                    </a:lnTo>
                    <a:lnTo>
                      <a:pt x="178" y="137"/>
                    </a:lnTo>
                    <a:lnTo>
                      <a:pt x="182" y="139"/>
                    </a:lnTo>
                    <a:lnTo>
                      <a:pt x="184" y="133"/>
                    </a:lnTo>
                    <a:lnTo>
                      <a:pt x="178" y="127"/>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8" name="Freeform 202"/>
              <p:cNvSpPr>
                <a:spLocks noEditPoints="1"/>
              </p:cNvSpPr>
              <p:nvPr/>
            </p:nvSpPr>
            <p:spPr bwMode="auto">
              <a:xfrm>
                <a:off x="4467383" y="1940203"/>
                <a:ext cx="68044" cy="147782"/>
              </a:xfrm>
              <a:custGeom>
                <a:avLst/>
                <a:gdLst>
                  <a:gd name="T0" fmla="*/ 56 w 64"/>
                  <a:gd name="T1" fmla="*/ 68 h 139"/>
                  <a:gd name="T2" fmla="*/ 54 w 64"/>
                  <a:gd name="T3" fmla="*/ 70 h 139"/>
                  <a:gd name="T4" fmla="*/ 50 w 64"/>
                  <a:gd name="T5" fmla="*/ 68 h 139"/>
                  <a:gd name="T6" fmla="*/ 50 w 64"/>
                  <a:gd name="T7" fmla="*/ 64 h 139"/>
                  <a:gd name="T8" fmla="*/ 54 w 64"/>
                  <a:gd name="T9" fmla="*/ 64 h 139"/>
                  <a:gd name="T10" fmla="*/ 56 w 64"/>
                  <a:gd name="T11" fmla="*/ 68 h 139"/>
                  <a:gd name="T12" fmla="*/ 12 w 64"/>
                  <a:gd name="T13" fmla="*/ 16 h 139"/>
                  <a:gd name="T14" fmla="*/ 14 w 64"/>
                  <a:gd name="T15" fmla="*/ 22 h 139"/>
                  <a:gd name="T16" fmla="*/ 14 w 64"/>
                  <a:gd name="T17" fmla="*/ 50 h 139"/>
                  <a:gd name="T18" fmla="*/ 4 w 64"/>
                  <a:gd name="T19" fmla="*/ 60 h 139"/>
                  <a:gd name="T20" fmla="*/ 0 w 64"/>
                  <a:gd name="T21" fmla="*/ 68 h 139"/>
                  <a:gd name="T22" fmla="*/ 6 w 64"/>
                  <a:gd name="T23" fmla="*/ 80 h 139"/>
                  <a:gd name="T24" fmla="*/ 12 w 64"/>
                  <a:gd name="T25" fmla="*/ 86 h 139"/>
                  <a:gd name="T26" fmla="*/ 14 w 64"/>
                  <a:gd name="T27" fmla="*/ 94 h 139"/>
                  <a:gd name="T28" fmla="*/ 26 w 64"/>
                  <a:gd name="T29" fmla="*/ 102 h 139"/>
                  <a:gd name="T30" fmla="*/ 32 w 64"/>
                  <a:gd name="T31" fmla="*/ 139 h 139"/>
                  <a:gd name="T32" fmla="*/ 38 w 64"/>
                  <a:gd name="T33" fmla="*/ 137 h 139"/>
                  <a:gd name="T34" fmla="*/ 42 w 64"/>
                  <a:gd name="T35" fmla="*/ 127 h 139"/>
                  <a:gd name="T36" fmla="*/ 38 w 64"/>
                  <a:gd name="T37" fmla="*/ 115 h 139"/>
                  <a:gd name="T38" fmla="*/ 42 w 64"/>
                  <a:gd name="T39" fmla="*/ 109 h 139"/>
                  <a:gd name="T40" fmla="*/ 54 w 64"/>
                  <a:gd name="T41" fmla="*/ 98 h 139"/>
                  <a:gd name="T42" fmla="*/ 64 w 64"/>
                  <a:gd name="T43" fmla="*/ 94 h 139"/>
                  <a:gd name="T44" fmla="*/ 62 w 64"/>
                  <a:gd name="T45" fmla="*/ 88 h 139"/>
                  <a:gd name="T46" fmla="*/ 62 w 64"/>
                  <a:gd name="T47" fmla="*/ 78 h 139"/>
                  <a:gd name="T48" fmla="*/ 56 w 64"/>
                  <a:gd name="T49" fmla="*/ 72 h 139"/>
                  <a:gd name="T50" fmla="*/ 52 w 64"/>
                  <a:gd name="T51" fmla="*/ 72 h 139"/>
                  <a:gd name="T52" fmla="*/ 40 w 64"/>
                  <a:gd name="T53" fmla="*/ 66 h 139"/>
                  <a:gd name="T54" fmla="*/ 36 w 64"/>
                  <a:gd name="T55" fmla="*/ 58 h 139"/>
                  <a:gd name="T56" fmla="*/ 40 w 64"/>
                  <a:gd name="T57" fmla="*/ 54 h 139"/>
                  <a:gd name="T58" fmla="*/ 50 w 64"/>
                  <a:gd name="T59" fmla="*/ 52 h 139"/>
                  <a:gd name="T60" fmla="*/ 54 w 64"/>
                  <a:gd name="T61" fmla="*/ 40 h 139"/>
                  <a:gd name="T62" fmla="*/ 54 w 64"/>
                  <a:gd name="T63" fmla="*/ 30 h 139"/>
                  <a:gd name="T64" fmla="*/ 46 w 64"/>
                  <a:gd name="T65" fmla="*/ 26 h 139"/>
                  <a:gd name="T66" fmla="*/ 44 w 64"/>
                  <a:gd name="T67" fmla="*/ 20 h 139"/>
                  <a:gd name="T68" fmla="*/ 50 w 64"/>
                  <a:gd name="T69" fmla="*/ 14 h 139"/>
                  <a:gd name="T70" fmla="*/ 56 w 64"/>
                  <a:gd name="T71" fmla="*/ 8 h 139"/>
                  <a:gd name="T72" fmla="*/ 54 w 64"/>
                  <a:gd name="T73" fmla="*/ 4 h 139"/>
                  <a:gd name="T74" fmla="*/ 46 w 64"/>
                  <a:gd name="T75" fmla="*/ 10 h 139"/>
                  <a:gd name="T76" fmla="*/ 44 w 64"/>
                  <a:gd name="T77" fmla="*/ 2 h 139"/>
                  <a:gd name="T78" fmla="*/ 36 w 64"/>
                  <a:gd name="T79" fmla="*/ 0 h 139"/>
                  <a:gd name="T80" fmla="*/ 24 w 64"/>
                  <a:gd name="T81" fmla="*/ 2 h 139"/>
                  <a:gd name="T82" fmla="*/ 18 w 64"/>
                  <a:gd name="T83" fmla="*/ 8 h 139"/>
                  <a:gd name="T84" fmla="*/ 18 w 64"/>
                  <a:gd name="T85" fmla="*/ 12 h 139"/>
                  <a:gd name="T86" fmla="*/ 12 w 64"/>
                  <a:gd name="T87" fmla="*/ 1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139">
                    <a:moveTo>
                      <a:pt x="56" y="68"/>
                    </a:moveTo>
                    <a:lnTo>
                      <a:pt x="54" y="70"/>
                    </a:lnTo>
                    <a:lnTo>
                      <a:pt x="50" y="68"/>
                    </a:lnTo>
                    <a:lnTo>
                      <a:pt x="50" y="64"/>
                    </a:lnTo>
                    <a:lnTo>
                      <a:pt x="54" y="64"/>
                    </a:lnTo>
                    <a:lnTo>
                      <a:pt x="56" y="68"/>
                    </a:lnTo>
                    <a:close/>
                    <a:moveTo>
                      <a:pt x="12" y="16"/>
                    </a:moveTo>
                    <a:lnTo>
                      <a:pt x="14" y="22"/>
                    </a:lnTo>
                    <a:lnTo>
                      <a:pt x="14" y="50"/>
                    </a:lnTo>
                    <a:lnTo>
                      <a:pt x="4" y="60"/>
                    </a:lnTo>
                    <a:lnTo>
                      <a:pt x="0" y="68"/>
                    </a:lnTo>
                    <a:lnTo>
                      <a:pt x="6" y="80"/>
                    </a:lnTo>
                    <a:lnTo>
                      <a:pt x="12" y="86"/>
                    </a:lnTo>
                    <a:lnTo>
                      <a:pt x="14" y="94"/>
                    </a:lnTo>
                    <a:lnTo>
                      <a:pt x="26" y="102"/>
                    </a:lnTo>
                    <a:lnTo>
                      <a:pt x="32" y="139"/>
                    </a:lnTo>
                    <a:lnTo>
                      <a:pt x="38" y="137"/>
                    </a:lnTo>
                    <a:lnTo>
                      <a:pt x="42" y="127"/>
                    </a:lnTo>
                    <a:lnTo>
                      <a:pt x="38" y="115"/>
                    </a:lnTo>
                    <a:lnTo>
                      <a:pt x="42" y="109"/>
                    </a:lnTo>
                    <a:lnTo>
                      <a:pt x="54" y="98"/>
                    </a:lnTo>
                    <a:lnTo>
                      <a:pt x="64" y="94"/>
                    </a:lnTo>
                    <a:lnTo>
                      <a:pt x="62" y="88"/>
                    </a:lnTo>
                    <a:lnTo>
                      <a:pt x="62" y="78"/>
                    </a:lnTo>
                    <a:lnTo>
                      <a:pt x="56" y="72"/>
                    </a:lnTo>
                    <a:lnTo>
                      <a:pt x="52" y="72"/>
                    </a:lnTo>
                    <a:lnTo>
                      <a:pt x="40" y="66"/>
                    </a:lnTo>
                    <a:lnTo>
                      <a:pt x="36" y="58"/>
                    </a:lnTo>
                    <a:lnTo>
                      <a:pt x="40" y="54"/>
                    </a:lnTo>
                    <a:lnTo>
                      <a:pt x="50" y="52"/>
                    </a:lnTo>
                    <a:lnTo>
                      <a:pt x="54" y="40"/>
                    </a:lnTo>
                    <a:lnTo>
                      <a:pt x="54" y="30"/>
                    </a:lnTo>
                    <a:lnTo>
                      <a:pt x="46" y="26"/>
                    </a:lnTo>
                    <a:lnTo>
                      <a:pt x="44" y="20"/>
                    </a:lnTo>
                    <a:lnTo>
                      <a:pt x="50" y="14"/>
                    </a:lnTo>
                    <a:lnTo>
                      <a:pt x="56" y="8"/>
                    </a:lnTo>
                    <a:lnTo>
                      <a:pt x="54" y="4"/>
                    </a:lnTo>
                    <a:lnTo>
                      <a:pt x="46" y="10"/>
                    </a:lnTo>
                    <a:lnTo>
                      <a:pt x="44" y="2"/>
                    </a:lnTo>
                    <a:lnTo>
                      <a:pt x="36" y="0"/>
                    </a:lnTo>
                    <a:lnTo>
                      <a:pt x="24" y="2"/>
                    </a:lnTo>
                    <a:lnTo>
                      <a:pt x="18" y="8"/>
                    </a:lnTo>
                    <a:lnTo>
                      <a:pt x="18" y="12"/>
                    </a:lnTo>
                    <a:lnTo>
                      <a:pt x="12" y="1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49" name="Freeform 205"/>
              <p:cNvSpPr>
                <a:spLocks noEditPoints="1"/>
              </p:cNvSpPr>
              <p:nvPr/>
            </p:nvSpPr>
            <p:spPr bwMode="auto">
              <a:xfrm>
                <a:off x="4652377" y="1755209"/>
                <a:ext cx="70170" cy="85054"/>
              </a:xfrm>
              <a:custGeom>
                <a:avLst/>
                <a:gdLst>
                  <a:gd name="T0" fmla="*/ 32 w 66"/>
                  <a:gd name="T1" fmla="*/ 54 h 80"/>
                  <a:gd name="T2" fmla="*/ 26 w 66"/>
                  <a:gd name="T3" fmla="*/ 66 h 80"/>
                  <a:gd name="T4" fmla="*/ 20 w 66"/>
                  <a:gd name="T5" fmla="*/ 56 h 80"/>
                  <a:gd name="T6" fmla="*/ 10 w 66"/>
                  <a:gd name="T7" fmla="*/ 50 h 80"/>
                  <a:gd name="T8" fmla="*/ 12 w 66"/>
                  <a:gd name="T9" fmla="*/ 42 h 80"/>
                  <a:gd name="T10" fmla="*/ 8 w 66"/>
                  <a:gd name="T11" fmla="*/ 32 h 80"/>
                  <a:gd name="T12" fmla="*/ 6 w 66"/>
                  <a:gd name="T13" fmla="*/ 22 h 80"/>
                  <a:gd name="T14" fmla="*/ 6 w 66"/>
                  <a:gd name="T15" fmla="*/ 16 h 80"/>
                  <a:gd name="T16" fmla="*/ 0 w 66"/>
                  <a:gd name="T17" fmla="*/ 6 h 80"/>
                  <a:gd name="T18" fmla="*/ 12 w 66"/>
                  <a:gd name="T19" fmla="*/ 0 h 80"/>
                  <a:gd name="T20" fmla="*/ 22 w 66"/>
                  <a:gd name="T21" fmla="*/ 0 h 80"/>
                  <a:gd name="T22" fmla="*/ 30 w 66"/>
                  <a:gd name="T23" fmla="*/ 8 h 80"/>
                  <a:gd name="T24" fmla="*/ 32 w 66"/>
                  <a:gd name="T25" fmla="*/ 14 h 80"/>
                  <a:gd name="T26" fmla="*/ 42 w 66"/>
                  <a:gd name="T27" fmla="*/ 20 h 80"/>
                  <a:gd name="T28" fmla="*/ 44 w 66"/>
                  <a:gd name="T29" fmla="*/ 24 h 80"/>
                  <a:gd name="T30" fmla="*/ 54 w 66"/>
                  <a:gd name="T31" fmla="*/ 30 h 80"/>
                  <a:gd name="T32" fmla="*/ 56 w 66"/>
                  <a:gd name="T33" fmla="*/ 28 h 80"/>
                  <a:gd name="T34" fmla="*/ 62 w 66"/>
                  <a:gd name="T35" fmla="*/ 30 h 80"/>
                  <a:gd name="T36" fmla="*/ 58 w 66"/>
                  <a:gd name="T37" fmla="*/ 32 h 80"/>
                  <a:gd name="T38" fmla="*/ 60 w 66"/>
                  <a:gd name="T39" fmla="*/ 36 h 80"/>
                  <a:gd name="T40" fmla="*/ 56 w 66"/>
                  <a:gd name="T41" fmla="*/ 40 h 80"/>
                  <a:gd name="T42" fmla="*/ 56 w 66"/>
                  <a:gd name="T43" fmla="*/ 52 h 80"/>
                  <a:gd name="T44" fmla="*/ 66 w 66"/>
                  <a:gd name="T45" fmla="*/ 58 h 80"/>
                  <a:gd name="T46" fmla="*/ 64 w 66"/>
                  <a:gd name="T47" fmla="*/ 62 h 80"/>
                  <a:gd name="T48" fmla="*/ 60 w 66"/>
                  <a:gd name="T49" fmla="*/ 64 h 80"/>
                  <a:gd name="T50" fmla="*/ 60 w 66"/>
                  <a:gd name="T51" fmla="*/ 74 h 80"/>
                  <a:gd name="T52" fmla="*/ 50 w 66"/>
                  <a:gd name="T53" fmla="*/ 74 h 80"/>
                  <a:gd name="T54" fmla="*/ 36 w 66"/>
                  <a:gd name="T55" fmla="*/ 54 h 80"/>
                  <a:gd name="T56" fmla="*/ 32 w 66"/>
                  <a:gd name="T57" fmla="*/ 54 h 80"/>
                  <a:gd name="T58" fmla="*/ 42 w 66"/>
                  <a:gd name="T59" fmla="*/ 78 h 80"/>
                  <a:gd name="T60" fmla="*/ 50 w 66"/>
                  <a:gd name="T61" fmla="*/ 74 h 80"/>
                  <a:gd name="T62" fmla="*/ 36 w 66"/>
                  <a:gd name="T63" fmla="*/ 54 h 80"/>
                  <a:gd name="T64" fmla="*/ 32 w 66"/>
                  <a:gd name="T65" fmla="*/ 54 h 80"/>
                  <a:gd name="T66" fmla="*/ 26 w 66"/>
                  <a:gd name="T67" fmla="*/ 66 h 80"/>
                  <a:gd name="T68" fmla="*/ 26 w 66"/>
                  <a:gd name="T69" fmla="*/ 70 h 80"/>
                  <a:gd name="T70" fmla="*/ 32 w 66"/>
                  <a:gd name="T71" fmla="*/ 80 h 80"/>
                  <a:gd name="T72" fmla="*/ 38 w 66"/>
                  <a:gd name="T73" fmla="*/ 78 h 80"/>
                  <a:gd name="T74" fmla="*/ 42 w 66"/>
                  <a:gd name="T75"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80">
                    <a:moveTo>
                      <a:pt x="32" y="54"/>
                    </a:moveTo>
                    <a:lnTo>
                      <a:pt x="26" y="66"/>
                    </a:lnTo>
                    <a:lnTo>
                      <a:pt x="20" y="56"/>
                    </a:lnTo>
                    <a:lnTo>
                      <a:pt x="10" y="50"/>
                    </a:lnTo>
                    <a:lnTo>
                      <a:pt x="12" y="42"/>
                    </a:lnTo>
                    <a:lnTo>
                      <a:pt x="8" y="32"/>
                    </a:lnTo>
                    <a:lnTo>
                      <a:pt x="6" y="22"/>
                    </a:lnTo>
                    <a:lnTo>
                      <a:pt x="6" y="16"/>
                    </a:lnTo>
                    <a:lnTo>
                      <a:pt x="0" y="6"/>
                    </a:lnTo>
                    <a:lnTo>
                      <a:pt x="12" y="0"/>
                    </a:lnTo>
                    <a:lnTo>
                      <a:pt x="22" y="0"/>
                    </a:lnTo>
                    <a:lnTo>
                      <a:pt x="30" y="8"/>
                    </a:lnTo>
                    <a:lnTo>
                      <a:pt x="32" y="14"/>
                    </a:lnTo>
                    <a:lnTo>
                      <a:pt x="42" y="20"/>
                    </a:lnTo>
                    <a:lnTo>
                      <a:pt x="44" y="24"/>
                    </a:lnTo>
                    <a:lnTo>
                      <a:pt x="54" y="30"/>
                    </a:lnTo>
                    <a:lnTo>
                      <a:pt x="56" y="28"/>
                    </a:lnTo>
                    <a:lnTo>
                      <a:pt x="62" y="30"/>
                    </a:lnTo>
                    <a:lnTo>
                      <a:pt x="58" y="32"/>
                    </a:lnTo>
                    <a:lnTo>
                      <a:pt x="60" y="36"/>
                    </a:lnTo>
                    <a:lnTo>
                      <a:pt x="56" y="40"/>
                    </a:lnTo>
                    <a:lnTo>
                      <a:pt x="56" y="52"/>
                    </a:lnTo>
                    <a:lnTo>
                      <a:pt x="66" y="58"/>
                    </a:lnTo>
                    <a:lnTo>
                      <a:pt x="64" y="62"/>
                    </a:lnTo>
                    <a:lnTo>
                      <a:pt x="60" y="64"/>
                    </a:lnTo>
                    <a:lnTo>
                      <a:pt x="60" y="74"/>
                    </a:lnTo>
                    <a:lnTo>
                      <a:pt x="50" y="74"/>
                    </a:lnTo>
                    <a:lnTo>
                      <a:pt x="36" y="54"/>
                    </a:lnTo>
                    <a:lnTo>
                      <a:pt x="32" y="54"/>
                    </a:lnTo>
                    <a:close/>
                    <a:moveTo>
                      <a:pt x="42" y="78"/>
                    </a:moveTo>
                    <a:lnTo>
                      <a:pt x="50" y="74"/>
                    </a:lnTo>
                    <a:lnTo>
                      <a:pt x="36" y="54"/>
                    </a:lnTo>
                    <a:lnTo>
                      <a:pt x="32" y="54"/>
                    </a:lnTo>
                    <a:lnTo>
                      <a:pt x="26" y="66"/>
                    </a:lnTo>
                    <a:lnTo>
                      <a:pt x="26" y="70"/>
                    </a:lnTo>
                    <a:lnTo>
                      <a:pt x="32" y="80"/>
                    </a:lnTo>
                    <a:lnTo>
                      <a:pt x="38" y="78"/>
                    </a:lnTo>
                    <a:lnTo>
                      <a:pt x="42" y="7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50" name="Freeform 207"/>
              <p:cNvSpPr>
                <a:spLocks noEditPoints="1"/>
              </p:cNvSpPr>
              <p:nvPr/>
            </p:nvSpPr>
            <p:spPr bwMode="auto">
              <a:xfrm>
                <a:off x="4660883" y="1103479"/>
                <a:ext cx="2361327" cy="751670"/>
              </a:xfrm>
              <a:custGeom>
                <a:avLst/>
                <a:gdLst>
                  <a:gd name="T0" fmla="*/ 902 w 1109"/>
                  <a:gd name="T1" fmla="*/ 233 h 352"/>
                  <a:gd name="T2" fmla="*/ 952 w 1109"/>
                  <a:gd name="T3" fmla="*/ 301 h 352"/>
                  <a:gd name="T4" fmla="*/ 901 w 1109"/>
                  <a:gd name="T5" fmla="*/ 237 h 352"/>
                  <a:gd name="T6" fmla="*/ 1012 w 1109"/>
                  <a:gd name="T7" fmla="*/ 185 h 352"/>
                  <a:gd name="T8" fmla="*/ 999 w 1109"/>
                  <a:gd name="T9" fmla="*/ 321 h 352"/>
                  <a:gd name="T10" fmla="*/ 1024 w 1109"/>
                  <a:gd name="T11" fmla="*/ 274 h 352"/>
                  <a:gd name="T12" fmla="*/ 426 w 1109"/>
                  <a:gd name="T13" fmla="*/ 37 h 352"/>
                  <a:gd name="T14" fmla="*/ 456 w 1109"/>
                  <a:gd name="T15" fmla="*/ 22 h 352"/>
                  <a:gd name="T16" fmla="*/ 379 w 1109"/>
                  <a:gd name="T17" fmla="*/ 4 h 352"/>
                  <a:gd name="T18" fmla="*/ 414 w 1109"/>
                  <a:gd name="T19" fmla="*/ 21 h 352"/>
                  <a:gd name="T20" fmla="*/ 676 w 1109"/>
                  <a:gd name="T21" fmla="*/ 56 h 352"/>
                  <a:gd name="T22" fmla="*/ 698 w 1109"/>
                  <a:gd name="T23" fmla="*/ 43 h 352"/>
                  <a:gd name="T24" fmla="*/ 749 w 1109"/>
                  <a:gd name="T25" fmla="*/ 46 h 352"/>
                  <a:gd name="T26" fmla="*/ 925 w 1109"/>
                  <a:gd name="T27" fmla="*/ 92 h 352"/>
                  <a:gd name="T28" fmla="*/ 1054 w 1109"/>
                  <a:gd name="T29" fmla="*/ 127 h 352"/>
                  <a:gd name="T30" fmla="*/ 1076 w 1109"/>
                  <a:gd name="T31" fmla="*/ 151 h 352"/>
                  <a:gd name="T32" fmla="*/ 1000 w 1109"/>
                  <a:gd name="T33" fmla="*/ 174 h 352"/>
                  <a:gd name="T34" fmla="*/ 1035 w 1109"/>
                  <a:gd name="T35" fmla="*/ 223 h 352"/>
                  <a:gd name="T36" fmla="*/ 969 w 1109"/>
                  <a:gd name="T37" fmla="*/ 196 h 352"/>
                  <a:gd name="T38" fmla="*/ 970 w 1109"/>
                  <a:gd name="T39" fmla="*/ 157 h 352"/>
                  <a:gd name="T40" fmla="*/ 932 w 1109"/>
                  <a:gd name="T41" fmla="*/ 175 h 352"/>
                  <a:gd name="T42" fmla="*/ 897 w 1109"/>
                  <a:gd name="T43" fmla="*/ 178 h 352"/>
                  <a:gd name="T44" fmla="*/ 850 w 1109"/>
                  <a:gd name="T45" fmla="*/ 224 h 352"/>
                  <a:gd name="T46" fmla="*/ 913 w 1109"/>
                  <a:gd name="T47" fmla="*/ 267 h 352"/>
                  <a:gd name="T48" fmla="*/ 871 w 1109"/>
                  <a:gd name="T49" fmla="*/ 315 h 352"/>
                  <a:gd name="T50" fmla="*/ 751 w 1109"/>
                  <a:gd name="T51" fmla="*/ 250 h 352"/>
                  <a:gd name="T52" fmla="*/ 586 w 1109"/>
                  <a:gd name="T53" fmla="*/ 252 h 352"/>
                  <a:gd name="T54" fmla="*/ 458 w 1109"/>
                  <a:gd name="T55" fmla="*/ 256 h 352"/>
                  <a:gd name="T56" fmla="*/ 310 w 1109"/>
                  <a:gd name="T57" fmla="*/ 240 h 352"/>
                  <a:gd name="T58" fmla="*/ 217 w 1109"/>
                  <a:gd name="T59" fmla="*/ 270 h 352"/>
                  <a:gd name="T60" fmla="*/ 217 w 1109"/>
                  <a:gd name="T61" fmla="*/ 346 h 352"/>
                  <a:gd name="T62" fmla="*/ 145 w 1109"/>
                  <a:gd name="T63" fmla="*/ 293 h 352"/>
                  <a:gd name="T64" fmla="*/ 88 w 1109"/>
                  <a:gd name="T65" fmla="*/ 232 h 352"/>
                  <a:gd name="T66" fmla="*/ 58 w 1109"/>
                  <a:gd name="T67" fmla="*/ 177 h 352"/>
                  <a:gd name="T68" fmla="*/ 55 w 1109"/>
                  <a:gd name="T69" fmla="*/ 109 h 352"/>
                  <a:gd name="T70" fmla="*/ 127 w 1109"/>
                  <a:gd name="T71" fmla="*/ 107 h 352"/>
                  <a:gd name="T72" fmla="*/ 108 w 1109"/>
                  <a:gd name="T73" fmla="*/ 135 h 352"/>
                  <a:gd name="T74" fmla="*/ 146 w 1109"/>
                  <a:gd name="T75" fmla="*/ 112 h 352"/>
                  <a:gd name="T76" fmla="*/ 203 w 1109"/>
                  <a:gd name="T77" fmla="*/ 97 h 352"/>
                  <a:gd name="T78" fmla="*/ 243 w 1109"/>
                  <a:gd name="T79" fmla="*/ 91 h 352"/>
                  <a:gd name="T80" fmla="*/ 286 w 1109"/>
                  <a:gd name="T81" fmla="*/ 64 h 352"/>
                  <a:gd name="T82" fmla="*/ 313 w 1109"/>
                  <a:gd name="T83" fmla="*/ 116 h 352"/>
                  <a:gd name="T84" fmla="*/ 317 w 1109"/>
                  <a:gd name="T85" fmla="*/ 76 h 352"/>
                  <a:gd name="T86" fmla="*/ 375 w 1109"/>
                  <a:gd name="T87" fmla="*/ 81 h 352"/>
                  <a:gd name="T88" fmla="*/ 380 w 1109"/>
                  <a:gd name="T89" fmla="*/ 51 h 352"/>
                  <a:gd name="T90" fmla="*/ 462 w 1109"/>
                  <a:gd name="T91" fmla="*/ 54 h 352"/>
                  <a:gd name="T92" fmla="*/ 478 w 1109"/>
                  <a:gd name="T93" fmla="*/ 36 h 352"/>
                  <a:gd name="T94" fmla="*/ 503 w 1109"/>
                  <a:gd name="T95" fmla="*/ 67 h 352"/>
                  <a:gd name="T96" fmla="*/ 606 w 1109"/>
                  <a:gd name="T97" fmla="*/ 63 h 352"/>
                  <a:gd name="T98" fmla="*/ 694 w 1109"/>
                  <a:gd name="T99" fmla="*/ 75 h 352"/>
                  <a:gd name="T100" fmla="*/ 770 w 1109"/>
                  <a:gd name="T101" fmla="*/ 69 h 352"/>
                  <a:gd name="T102" fmla="*/ 890 w 1109"/>
                  <a:gd name="T103" fmla="*/ 90 h 352"/>
                  <a:gd name="T104" fmla="*/ 1042 w 1109"/>
                  <a:gd name="T105" fmla="*/ 105 h 352"/>
                  <a:gd name="T106" fmla="*/ 1097 w 1109"/>
                  <a:gd name="T107" fmla="*/ 129 h 352"/>
                  <a:gd name="T108" fmla="*/ 240 w 1109"/>
                  <a:gd name="T109" fmla="*/ 86 h 352"/>
                  <a:gd name="T110" fmla="*/ 196 w 1109"/>
                  <a:gd name="T111" fmla="*/ 77 h 352"/>
                  <a:gd name="T112" fmla="*/ 199 w 1109"/>
                  <a:gd name="T113" fmla="*/ 52 h 352"/>
                  <a:gd name="T114" fmla="*/ 258 w 1109"/>
                  <a:gd name="T115" fmla="*/ 34 h 352"/>
                  <a:gd name="T116" fmla="*/ 143 w 1109"/>
                  <a:gd name="T117" fmla="*/ 9 h 352"/>
                  <a:gd name="T118" fmla="*/ 180 w 1109"/>
                  <a:gd name="T119" fmla="*/ 9 h 352"/>
                  <a:gd name="T120" fmla="*/ 208 w 1109"/>
                  <a:gd name="T121" fmla="*/ 7 h 352"/>
                  <a:gd name="T122" fmla="*/ 177 w 1109"/>
                  <a:gd name="T123" fmla="*/ 4 h 352"/>
                  <a:gd name="T124" fmla="*/ 3 w 1109"/>
                  <a:gd name="T125" fmla="*/ 22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9" h="352">
                    <a:moveTo>
                      <a:pt x="1056" y="218"/>
                    </a:moveTo>
                    <a:cubicBezTo>
                      <a:pt x="1056" y="217"/>
                      <a:pt x="1056" y="217"/>
                      <a:pt x="1056" y="217"/>
                    </a:cubicBezTo>
                    <a:cubicBezTo>
                      <a:pt x="1059" y="217"/>
                      <a:pt x="1059" y="217"/>
                      <a:pt x="1059" y="217"/>
                    </a:cubicBezTo>
                    <a:cubicBezTo>
                      <a:pt x="1060" y="218"/>
                      <a:pt x="1060" y="218"/>
                      <a:pt x="1060" y="218"/>
                    </a:cubicBezTo>
                    <a:cubicBezTo>
                      <a:pt x="1067" y="222"/>
                      <a:pt x="1067" y="222"/>
                      <a:pt x="1067" y="222"/>
                    </a:cubicBezTo>
                    <a:cubicBezTo>
                      <a:pt x="1069" y="224"/>
                      <a:pt x="1069" y="224"/>
                      <a:pt x="1069" y="224"/>
                    </a:cubicBezTo>
                    <a:cubicBezTo>
                      <a:pt x="1066" y="223"/>
                      <a:pt x="1066" y="223"/>
                      <a:pt x="1066" y="223"/>
                    </a:cubicBezTo>
                    <a:cubicBezTo>
                      <a:pt x="1060" y="220"/>
                      <a:pt x="1060" y="220"/>
                      <a:pt x="1060" y="220"/>
                    </a:cubicBezTo>
                    <a:cubicBezTo>
                      <a:pt x="1058" y="219"/>
                      <a:pt x="1058" y="219"/>
                      <a:pt x="1058" y="219"/>
                    </a:cubicBezTo>
                    <a:lnTo>
                      <a:pt x="1056" y="218"/>
                    </a:lnTo>
                    <a:close/>
                    <a:moveTo>
                      <a:pt x="1080" y="226"/>
                    </a:moveTo>
                    <a:cubicBezTo>
                      <a:pt x="1075" y="224"/>
                      <a:pt x="1075" y="224"/>
                      <a:pt x="1075" y="224"/>
                    </a:cubicBezTo>
                    <a:cubicBezTo>
                      <a:pt x="1073" y="222"/>
                      <a:pt x="1073" y="222"/>
                      <a:pt x="1073" y="222"/>
                    </a:cubicBezTo>
                    <a:cubicBezTo>
                      <a:pt x="1078" y="224"/>
                      <a:pt x="1078" y="224"/>
                      <a:pt x="1078" y="224"/>
                    </a:cubicBezTo>
                    <a:lnTo>
                      <a:pt x="1080" y="226"/>
                    </a:lnTo>
                    <a:close/>
                    <a:moveTo>
                      <a:pt x="939" y="184"/>
                    </a:moveTo>
                    <a:cubicBezTo>
                      <a:pt x="939" y="184"/>
                      <a:pt x="939" y="184"/>
                      <a:pt x="939" y="184"/>
                    </a:cubicBezTo>
                    <a:cubicBezTo>
                      <a:pt x="939" y="184"/>
                      <a:pt x="939" y="184"/>
                      <a:pt x="938" y="184"/>
                    </a:cubicBezTo>
                    <a:lnTo>
                      <a:pt x="939" y="184"/>
                    </a:lnTo>
                    <a:close/>
                    <a:moveTo>
                      <a:pt x="381" y="84"/>
                    </a:moveTo>
                    <a:cubicBezTo>
                      <a:pt x="382" y="84"/>
                      <a:pt x="382" y="84"/>
                      <a:pt x="382" y="84"/>
                    </a:cubicBezTo>
                    <a:cubicBezTo>
                      <a:pt x="382" y="81"/>
                      <a:pt x="382" y="81"/>
                      <a:pt x="382" y="81"/>
                    </a:cubicBezTo>
                    <a:cubicBezTo>
                      <a:pt x="381" y="81"/>
                      <a:pt x="381" y="81"/>
                      <a:pt x="381" y="81"/>
                    </a:cubicBezTo>
                    <a:lnTo>
                      <a:pt x="381" y="84"/>
                    </a:lnTo>
                    <a:close/>
                    <a:moveTo>
                      <a:pt x="900" y="231"/>
                    </a:moveTo>
                    <a:cubicBezTo>
                      <a:pt x="894" y="229"/>
                      <a:pt x="894" y="229"/>
                      <a:pt x="894" y="229"/>
                    </a:cubicBezTo>
                    <a:cubicBezTo>
                      <a:pt x="893" y="228"/>
                      <a:pt x="893" y="228"/>
                      <a:pt x="893" y="228"/>
                    </a:cubicBezTo>
                    <a:cubicBezTo>
                      <a:pt x="895" y="227"/>
                      <a:pt x="895" y="227"/>
                      <a:pt x="895" y="227"/>
                    </a:cubicBezTo>
                    <a:cubicBezTo>
                      <a:pt x="895" y="226"/>
                      <a:pt x="895" y="226"/>
                      <a:pt x="895" y="226"/>
                    </a:cubicBezTo>
                    <a:cubicBezTo>
                      <a:pt x="897" y="228"/>
                      <a:pt x="897" y="228"/>
                      <a:pt x="897" y="228"/>
                    </a:cubicBezTo>
                    <a:cubicBezTo>
                      <a:pt x="900" y="230"/>
                      <a:pt x="900" y="230"/>
                      <a:pt x="900" y="230"/>
                    </a:cubicBezTo>
                    <a:cubicBezTo>
                      <a:pt x="902" y="233"/>
                      <a:pt x="902" y="233"/>
                      <a:pt x="902" y="233"/>
                    </a:cubicBezTo>
                    <a:cubicBezTo>
                      <a:pt x="904" y="234"/>
                      <a:pt x="904" y="234"/>
                      <a:pt x="904" y="234"/>
                    </a:cubicBezTo>
                    <a:cubicBezTo>
                      <a:pt x="907" y="236"/>
                      <a:pt x="907" y="236"/>
                      <a:pt x="907" y="236"/>
                    </a:cubicBezTo>
                    <a:cubicBezTo>
                      <a:pt x="911" y="241"/>
                      <a:pt x="911" y="241"/>
                      <a:pt x="911" y="241"/>
                    </a:cubicBezTo>
                    <a:cubicBezTo>
                      <a:pt x="913" y="242"/>
                      <a:pt x="913" y="242"/>
                      <a:pt x="913" y="242"/>
                    </a:cubicBezTo>
                    <a:cubicBezTo>
                      <a:pt x="917" y="247"/>
                      <a:pt x="917" y="247"/>
                      <a:pt x="917" y="247"/>
                    </a:cubicBezTo>
                    <a:cubicBezTo>
                      <a:pt x="921" y="253"/>
                      <a:pt x="921" y="253"/>
                      <a:pt x="921" y="253"/>
                    </a:cubicBezTo>
                    <a:cubicBezTo>
                      <a:pt x="922" y="252"/>
                      <a:pt x="922" y="252"/>
                      <a:pt x="922" y="252"/>
                    </a:cubicBezTo>
                    <a:cubicBezTo>
                      <a:pt x="932" y="262"/>
                      <a:pt x="932" y="262"/>
                      <a:pt x="932" y="262"/>
                    </a:cubicBezTo>
                    <a:cubicBezTo>
                      <a:pt x="938" y="268"/>
                      <a:pt x="938" y="268"/>
                      <a:pt x="938" y="268"/>
                    </a:cubicBezTo>
                    <a:cubicBezTo>
                      <a:pt x="944" y="272"/>
                      <a:pt x="944" y="272"/>
                      <a:pt x="944" y="272"/>
                    </a:cubicBezTo>
                    <a:cubicBezTo>
                      <a:pt x="947" y="275"/>
                      <a:pt x="947" y="275"/>
                      <a:pt x="947" y="275"/>
                    </a:cubicBezTo>
                    <a:cubicBezTo>
                      <a:pt x="949" y="277"/>
                      <a:pt x="949" y="277"/>
                      <a:pt x="949" y="277"/>
                    </a:cubicBezTo>
                    <a:cubicBezTo>
                      <a:pt x="952" y="280"/>
                      <a:pt x="952" y="280"/>
                      <a:pt x="952" y="280"/>
                    </a:cubicBezTo>
                    <a:cubicBezTo>
                      <a:pt x="954" y="280"/>
                      <a:pt x="954" y="280"/>
                      <a:pt x="954" y="280"/>
                    </a:cubicBezTo>
                    <a:cubicBezTo>
                      <a:pt x="954" y="283"/>
                      <a:pt x="954" y="283"/>
                      <a:pt x="954" y="283"/>
                    </a:cubicBezTo>
                    <a:cubicBezTo>
                      <a:pt x="947" y="277"/>
                      <a:pt x="947" y="277"/>
                      <a:pt x="947" y="277"/>
                    </a:cubicBezTo>
                    <a:cubicBezTo>
                      <a:pt x="945" y="275"/>
                      <a:pt x="945" y="275"/>
                      <a:pt x="945" y="275"/>
                    </a:cubicBezTo>
                    <a:cubicBezTo>
                      <a:pt x="940" y="274"/>
                      <a:pt x="940" y="274"/>
                      <a:pt x="940" y="274"/>
                    </a:cubicBezTo>
                    <a:cubicBezTo>
                      <a:pt x="938" y="274"/>
                      <a:pt x="938" y="274"/>
                      <a:pt x="938" y="274"/>
                    </a:cubicBezTo>
                    <a:cubicBezTo>
                      <a:pt x="938" y="275"/>
                      <a:pt x="938" y="275"/>
                      <a:pt x="938" y="275"/>
                    </a:cubicBezTo>
                    <a:cubicBezTo>
                      <a:pt x="938" y="276"/>
                      <a:pt x="938" y="276"/>
                      <a:pt x="938" y="276"/>
                    </a:cubicBezTo>
                    <a:cubicBezTo>
                      <a:pt x="939" y="281"/>
                      <a:pt x="939" y="281"/>
                      <a:pt x="939" y="281"/>
                    </a:cubicBezTo>
                    <a:cubicBezTo>
                      <a:pt x="941" y="288"/>
                      <a:pt x="941" y="288"/>
                      <a:pt x="941" y="288"/>
                    </a:cubicBezTo>
                    <a:cubicBezTo>
                      <a:pt x="944" y="291"/>
                      <a:pt x="944" y="291"/>
                      <a:pt x="944" y="291"/>
                    </a:cubicBezTo>
                    <a:cubicBezTo>
                      <a:pt x="948" y="291"/>
                      <a:pt x="948" y="291"/>
                      <a:pt x="948" y="291"/>
                    </a:cubicBezTo>
                    <a:cubicBezTo>
                      <a:pt x="953" y="298"/>
                      <a:pt x="953" y="298"/>
                      <a:pt x="953" y="298"/>
                    </a:cubicBezTo>
                    <a:cubicBezTo>
                      <a:pt x="957" y="298"/>
                      <a:pt x="957" y="298"/>
                      <a:pt x="957" y="298"/>
                    </a:cubicBezTo>
                    <a:cubicBezTo>
                      <a:pt x="959" y="301"/>
                      <a:pt x="959" y="301"/>
                      <a:pt x="959" y="301"/>
                    </a:cubicBezTo>
                    <a:cubicBezTo>
                      <a:pt x="960" y="302"/>
                      <a:pt x="960" y="302"/>
                      <a:pt x="960" y="302"/>
                    </a:cubicBezTo>
                    <a:cubicBezTo>
                      <a:pt x="960" y="306"/>
                      <a:pt x="960" y="306"/>
                      <a:pt x="960" y="306"/>
                    </a:cubicBezTo>
                    <a:cubicBezTo>
                      <a:pt x="957" y="302"/>
                      <a:pt x="957" y="302"/>
                      <a:pt x="957" y="302"/>
                    </a:cubicBezTo>
                    <a:cubicBezTo>
                      <a:pt x="952" y="301"/>
                      <a:pt x="952" y="301"/>
                      <a:pt x="952" y="301"/>
                    </a:cubicBezTo>
                    <a:cubicBezTo>
                      <a:pt x="952" y="301"/>
                      <a:pt x="952" y="301"/>
                      <a:pt x="952" y="301"/>
                    </a:cubicBezTo>
                    <a:cubicBezTo>
                      <a:pt x="951" y="302"/>
                      <a:pt x="951" y="302"/>
                      <a:pt x="951" y="302"/>
                    </a:cubicBezTo>
                    <a:cubicBezTo>
                      <a:pt x="952" y="305"/>
                      <a:pt x="952" y="305"/>
                      <a:pt x="952" y="305"/>
                    </a:cubicBezTo>
                    <a:cubicBezTo>
                      <a:pt x="952" y="308"/>
                      <a:pt x="952" y="308"/>
                      <a:pt x="952" y="308"/>
                    </a:cubicBezTo>
                    <a:cubicBezTo>
                      <a:pt x="949" y="305"/>
                      <a:pt x="949" y="305"/>
                      <a:pt x="949" y="305"/>
                    </a:cubicBezTo>
                    <a:cubicBezTo>
                      <a:pt x="947" y="303"/>
                      <a:pt x="947" y="303"/>
                      <a:pt x="947" y="303"/>
                    </a:cubicBezTo>
                    <a:cubicBezTo>
                      <a:pt x="945" y="301"/>
                      <a:pt x="945" y="301"/>
                      <a:pt x="945" y="301"/>
                    </a:cubicBezTo>
                    <a:cubicBezTo>
                      <a:pt x="944" y="296"/>
                      <a:pt x="944" y="296"/>
                      <a:pt x="944" y="296"/>
                    </a:cubicBezTo>
                    <a:cubicBezTo>
                      <a:pt x="941" y="293"/>
                      <a:pt x="941" y="293"/>
                      <a:pt x="941" y="293"/>
                    </a:cubicBezTo>
                    <a:cubicBezTo>
                      <a:pt x="939" y="288"/>
                      <a:pt x="939" y="288"/>
                      <a:pt x="939" y="288"/>
                    </a:cubicBezTo>
                    <a:cubicBezTo>
                      <a:pt x="936" y="284"/>
                      <a:pt x="936" y="284"/>
                      <a:pt x="936" y="284"/>
                    </a:cubicBezTo>
                    <a:cubicBezTo>
                      <a:pt x="934" y="284"/>
                      <a:pt x="934" y="284"/>
                      <a:pt x="934" y="284"/>
                    </a:cubicBezTo>
                    <a:cubicBezTo>
                      <a:pt x="932" y="283"/>
                      <a:pt x="932" y="283"/>
                      <a:pt x="932" y="283"/>
                    </a:cubicBezTo>
                    <a:cubicBezTo>
                      <a:pt x="932" y="280"/>
                      <a:pt x="932" y="280"/>
                      <a:pt x="932" y="280"/>
                    </a:cubicBezTo>
                    <a:cubicBezTo>
                      <a:pt x="929" y="273"/>
                      <a:pt x="929" y="273"/>
                      <a:pt x="929" y="273"/>
                    </a:cubicBezTo>
                    <a:cubicBezTo>
                      <a:pt x="924" y="266"/>
                      <a:pt x="924" y="266"/>
                      <a:pt x="924" y="266"/>
                    </a:cubicBezTo>
                    <a:cubicBezTo>
                      <a:pt x="919" y="260"/>
                      <a:pt x="919" y="260"/>
                      <a:pt x="919" y="260"/>
                    </a:cubicBezTo>
                    <a:cubicBezTo>
                      <a:pt x="918" y="257"/>
                      <a:pt x="918" y="257"/>
                      <a:pt x="918" y="257"/>
                    </a:cubicBezTo>
                    <a:cubicBezTo>
                      <a:pt x="917" y="255"/>
                      <a:pt x="917" y="255"/>
                      <a:pt x="917" y="255"/>
                    </a:cubicBezTo>
                    <a:cubicBezTo>
                      <a:pt x="915" y="255"/>
                      <a:pt x="915" y="255"/>
                      <a:pt x="915" y="255"/>
                    </a:cubicBezTo>
                    <a:cubicBezTo>
                      <a:pt x="914" y="253"/>
                      <a:pt x="914" y="253"/>
                      <a:pt x="914" y="253"/>
                    </a:cubicBezTo>
                    <a:cubicBezTo>
                      <a:pt x="910" y="252"/>
                      <a:pt x="910" y="252"/>
                      <a:pt x="910" y="252"/>
                    </a:cubicBezTo>
                    <a:cubicBezTo>
                      <a:pt x="909" y="250"/>
                      <a:pt x="909" y="250"/>
                      <a:pt x="909" y="250"/>
                    </a:cubicBezTo>
                    <a:cubicBezTo>
                      <a:pt x="907" y="250"/>
                      <a:pt x="907" y="250"/>
                      <a:pt x="907" y="250"/>
                    </a:cubicBezTo>
                    <a:cubicBezTo>
                      <a:pt x="906" y="247"/>
                      <a:pt x="906" y="247"/>
                      <a:pt x="906" y="247"/>
                    </a:cubicBezTo>
                    <a:cubicBezTo>
                      <a:pt x="905" y="247"/>
                      <a:pt x="905" y="247"/>
                      <a:pt x="905" y="247"/>
                    </a:cubicBezTo>
                    <a:cubicBezTo>
                      <a:pt x="903" y="242"/>
                      <a:pt x="903" y="242"/>
                      <a:pt x="903" y="242"/>
                    </a:cubicBezTo>
                    <a:cubicBezTo>
                      <a:pt x="901" y="239"/>
                      <a:pt x="901" y="239"/>
                      <a:pt x="901" y="239"/>
                    </a:cubicBezTo>
                    <a:cubicBezTo>
                      <a:pt x="897" y="237"/>
                      <a:pt x="897" y="237"/>
                      <a:pt x="897" y="237"/>
                    </a:cubicBezTo>
                    <a:cubicBezTo>
                      <a:pt x="899" y="235"/>
                      <a:pt x="899" y="235"/>
                      <a:pt x="899" y="235"/>
                    </a:cubicBezTo>
                    <a:cubicBezTo>
                      <a:pt x="899" y="236"/>
                      <a:pt x="899" y="236"/>
                      <a:pt x="899" y="236"/>
                    </a:cubicBezTo>
                    <a:cubicBezTo>
                      <a:pt x="901" y="237"/>
                      <a:pt x="901" y="237"/>
                      <a:pt x="901" y="237"/>
                    </a:cubicBezTo>
                    <a:cubicBezTo>
                      <a:pt x="902" y="236"/>
                      <a:pt x="902" y="236"/>
                      <a:pt x="902" y="236"/>
                    </a:cubicBezTo>
                    <a:cubicBezTo>
                      <a:pt x="901" y="233"/>
                      <a:pt x="901" y="233"/>
                      <a:pt x="901" y="233"/>
                    </a:cubicBezTo>
                    <a:lnTo>
                      <a:pt x="900" y="231"/>
                    </a:lnTo>
                    <a:close/>
                    <a:moveTo>
                      <a:pt x="859" y="230"/>
                    </a:moveTo>
                    <a:cubicBezTo>
                      <a:pt x="857" y="228"/>
                      <a:pt x="857" y="228"/>
                      <a:pt x="857" y="228"/>
                    </a:cubicBezTo>
                    <a:cubicBezTo>
                      <a:pt x="858" y="227"/>
                      <a:pt x="858" y="227"/>
                      <a:pt x="858" y="227"/>
                    </a:cubicBezTo>
                    <a:cubicBezTo>
                      <a:pt x="861" y="226"/>
                      <a:pt x="861" y="226"/>
                      <a:pt x="861" y="226"/>
                    </a:cubicBezTo>
                    <a:cubicBezTo>
                      <a:pt x="861" y="228"/>
                      <a:pt x="861" y="228"/>
                      <a:pt x="861" y="228"/>
                    </a:cubicBezTo>
                    <a:cubicBezTo>
                      <a:pt x="859" y="228"/>
                      <a:pt x="859" y="228"/>
                      <a:pt x="859" y="228"/>
                    </a:cubicBezTo>
                    <a:lnTo>
                      <a:pt x="859" y="230"/>
                    </a:lnTo>
                    <a:close/>
                    <a:moveTo>
                      <a:pt x="853" y="223"/>
                    </a:moveTo>
                    <a:cubicBezTo>
                      <a:pt x="852" y="223"/>
                      <a:pt x="852" y="223"/>
                      <a:pt x="852" y="223"/>
                    </a:cubicBezTo>
                    <a:cubicBezTo>
                      <a:pt x="852" y="219"/>
                      <a:pt x="852" y="219"/>
                      <a:pt x="852" y="219"/>
                    </a:cubicBezTo>
                    <a:cubicBezTo>
                      <a:pt x="855" y="219"/>
                      <a:pt x="855" y="219"/>
                      <a:pt x="855" y="219"/>
                    </a:cubicBezTo>
                    <a:cubicBezTo>
                      <a:pt x="856" y="220"/>
                      <a:pt x="856" y="220"/>
                      <a:pt x="856" y="220"/>
                    </a:cubicBezTo>
                    <a:cubicBezTo>
                      <a:pt x="858" y="220"/>
                      <a:pt x="858" y="220"/>
                      <a:pt x="858" y="220"/>
                    </a:cubicBezTo>
                    <a:cubicBezTo>
                      <a:pt x="857" y="222"/>
                      <a:pt x="857" y="222"/>
                      <a:pt x="857" y="222"/>
                    </a:cubicBezTo>
                    <a:cubicBezTo>
                      <a:pt x="857" y="223"/>
                      <a:pt x="857" y="223"/>
                      <a:pt x="857" y="223"/>
                    </a:cubicBezTo>
                    <a:cubicBezTo>
                      <a:pt x="854" y="222"/>
                      <a:pt x="854" y="222"/>
                      <a:pt x="854" y="222"/>
                    </a:cubicBezTo>
                    <a:lnTo>
                      <a:pt x="853" y="223"/>
                    </a:lnTo>
                    <a:close/>
                    <a:moveTo>
                      <a:pt x="848" y="222"/>
                    </a:moveTo>
                    <a:cubicBezTo>
                      <a:pt x="848" y="221"/>
                      <a:pt x="848" y="221"/>
                      <a:pt x="848" y="221"/>
                    </a:cubicBezTo>
                    <a:cubicBezTo>
                      <a:pt x="849" y="219"/>
                      <a:pt x="849" y="219"/>
                      <a:pt x="849" y="219"/>
                    </a:cubicBezTo>
                    <a:cubicBezTo>
                      <a:pt x="850" y="219"/>
                      <a:pt x="850" y="219"/>
                      <a:pt x="850" y="219"/>
                    </a:cubicBezTo>
                    <a:cubicBezTo>
                      <a:pt x="850" y="222"/>
                      <a:pt x="850" y="222"/>
                      <a:pt x="850" y="222"/>
                    </a:cubicBezTo>
                    <a:lnTo>
                      <a:pt x="848" y="222"/>
                    </a:lnTo>
                    <a:close/>
                    <a:moveTo>
                      <a:pt x="1007" y="188"/>
                    </a:moveTo>
                    <a:cubicBezTo>
                      <a:pt x="1007" y="186"/>
                      <a:pt x="1007" y="186"/>
                      <a:pt x="1007" y="186"/>
                    </a:cubicBezTo>
                    <a:cubicBezTo>
                      <a:pt x="1006" y="184"/>
                      <a:pt x="1006" y="184"/>
                      <a:pt x="1006" y="184"/>
                    </a:cubicBezTo>
                    <a:cubicBezTo>
                      <a:pt x="1008" y="181"/>
                      <a:pt x="1008" y="181"/>
                      <a:pt x="1008" y="181"/>
                    </a:cubicBezTo>
                    <a:cubicBezTo>
                      <a:pt x="1010" y="181"/>
                      <a:pt x="1010" y="181"/>
                      <a:pt x="1010" y="181"/>
                    </a:cubicBezTo>
                    <a:cubicBezTo>
                      <a:pt x="1012" y="185"/>
                      <a:pt x="1012" y="185"/>
                      <a:pt x="1012" y="185"/>
                    </a:cubicBezTo>
                    <a:cubicBezTo>
                      <a:pt x="1010" y="185"/>
                      <a:pt x="1010" y="185"/>
                      <a:pt x="1010" y="185"/>
                    </a:cubicBezTo>
                    <a:cubicBezTo>
                      <a:pt x="1009" y="186"/>
                      <a:pt x="1009" y="186"/>
                      <a:pt x="1009" y="186"/>
                    </a:cubicBezTo>
                    <a:cubicBezTo>
                      <a:pt x="1008" y="188"/>
                      <a:pt x="1008" y="188"/>
                      <a:pt x="1008" y="188"/>
                    </a:cubicBezTo>
                    <a:lnTo>
                      <a:pt x="1007" y="188"/>
                    </a:lnTo>
                    <a:close/>
                    <a:moveTo>
                      <a:pt x="1026" y="211"/>
                    </a:moveTo>
                    <a:cubicBezTo>
                      <a:pt x="1026" y="206"/>
                      <a:pt x="1026" y="206"/>
                      <a:pt x="1026" y="206"/>
                    </a:cubicBezTo>
                    <a:cubicBezTo>
                      <a:pt x="1030" y="210"/>
                      <a:pt x="1030" y="210"/>
                      <a:pt x="1030" y="210"/>
                    </a:cubicBezTo>
                    <a:cubicBezTo>
                      <a:pt x="1030" y="211"/>
                      <a:pt x="1030" y="211"/>
                      <a:pt x="1030" y="211"/>
                    </a:cubicBezTo>
                    <a:lnTo>
                      <a:pt x="1026" y="211"/>
                    </a:lnTo>
                    <a:close/>
                    <a:moveTo>
                      <a:pt x="1026" y="261"/>
                    </a:moveTo>
                    <a:cubicBezTo>
                      <a:pt x="1025" y="261"/>
                      <a:pt x="1025" y="261"/>
                      <a:pt x="1025" y="261"/>
                    </a:cubicBezTo>
                    <a:cubicBezTo>
                      <a:pt x="1024" y="260"/>
                      <a:pt x="1024" y="260"/>
                      <a:pt x="1024" y="260"/>
                    </a:cubicBezTo>
                    <a:cubicBezTo>
                      <a:pt x="1025" y="259"/>
                      <a:pt x="1025" y="259"/>
                      <a:pt x="1025" y="259"/>
                    </a:cubicBezTo>
                    <a:cubicBezTo>
                      <a:pt x="1026" y="260"/>
                      <a:pt x="1026" y="260"/>
                      <a:pt x="1026" y="260"/>
                    </a:cubicBezTo>
                    <a:lnTo>
                      <a:pt x="1026" y="261"/>
                    </a:lnTo>
                    <a:close/>
                    <a:moveTo>
                      <a:pt x="1022" y="266"/>
                    </a:moveTo>
                    <a:cubicBezTo>
                      <a:pt x="1021" y="265"/>
                      <a:pt x="1021" y="265"/>
                      <a:pt x="1021" y="265"/>
                    </a:cubicBezTo>
                    <a:cubicBezTo>
                      <a:pt x="1023" y="263"/>
                      <a:pt x="1023" y="263"/>
                      <a:pt x="1023" y="263"/>
                    </a:cubicBezTo>
                    <a:cubicBezTo>
                      <a:pt x="1023" y="260"/>
                      <a:pt x="1023" y="260"/>
                      <a:pt x="1023" y="260"/>
                    </a:cubicBezTo>
                    <a:cubicBezTo>
                      <a:pt x="1025" y="262"/>
                      <a:pt x="1025" y="262"/>
                      <a:pt x="1025" y="262"/>
                    </a:cubicBezTo>
                    <a:cubicBezTo>
                      <a:pt x="1025" y="264"/>
                      <a:pt x="1025" y="264"/>
                      <a:pt x="1025" y="264"/>
                    </a:cubicBezTo>
                    <a:cubicBezTo>
                      <a:pt x="1026" y="265"/>
                      <a:pt x="1026" y="265"/>
                      <a:pt x="1026" y="265"/>
                    </a:cubicBezTo>
                    <a:cubicBezTo>
                      <a:pt x="1024" y="266"/>
                      <a:pt x="1024" y="266"/>
                      <a:pt x="1024" y="266"/>
                    </a:cubicBezTo>
                    <a:cubicBezTo>
                      <a:pt x="1024" y="267"/>
                      <a:pt x="1024" y="267"/>
                      <a:pt x="1024" y="267"/>
                    </a:cubicBezTo>
                    <a:lnTo>
                      <a:pt x="1022" y="266"/>
                    </a:lnTo>
                    <a:close/>
                    <a:moveTo>
                      <a:pt x="992" y="328"/>
                    </a:moveTo>
                    <a:cubicBezTo>
                      <a:pt x="991" y="327"/>
                      <a:pt x="991" y="327"/>
                      <a:pt x="991" y="327"/>
                    </a:cubicBezTo>
                    <a:cubicBezTo>
                      <a:pt x="993" y="321"/>
                      <a:pt x="993" y="321"/>
                      <a:pt x="993" y="321"/>
                    </a:cubicBezTo>
                    <a:cubicBezTo>
                      <a:pt x="996" y="322"/>
                      <a:pt x="996" y="322"/>
                      <a:pt x="996" y="322"/>
                    </a:cubicBezTo>
                    <a:cubicBezTo>
                      <a:pt x="993" y="324"/>
                      <a:pt x="993" y="324"/>
                      <a:pt x="993" y="324"/>
                    </a:cubicBezTo>
                    <a:lnTo>
                      <a:pt x="992" y="328"/>
                    </a:lnTo>
                    <a:close/>
                    <a:moveTo>
                      <a:pt x="999" y="321"/>
                    </a:moveTo>
                    <a:cubicBezTo>
                      <a:pt x="998" y="320"/>
                      <a:pt x="998" y="320"/>
                      <a:pt x="998" y="320"/>
                    </a:cubicBezTo>
                    <a:cubicBezTo>
                      <a:pt x="999" y="318"/>
                      <a:pt x="999" y="318"/>
                      <a:pt x="999" y="318"/>
                    </a:cubicBezTo>
                    <a:cubicBezTo>
                      <a:pt x="999" y="314"/>
                      <a:pt x="999" y="314"/>
                      <a:pt x="999" y="314"/>
                    </a:cubicBezTo>
                    <a:cubicBezTo>
                      <a:pt x="1000" y="314"/>
                      <a:pt x="1000" y="314"/>
                      <a:pt x="1000" y="314"/>
                    </a:cubicBezTo>
                    <a:cubicBezTo>
                      <a:pt x="1000" y="312"/>
                      <a:pt x="1000" y="312"/>
                      <a:pt x="1000" y="312"/>
                    </a:cubicBezTo>
                    <a:cubicBezTo>
                      <a:pt x="1002" y="313"/>
                      <a:pt x="1002" y="313"/>
                      <a:pt x="1002" y="313"/>
                    </a:cubicBezTo>
                    <a:cubicBezTo>
                      <a:pt x="1005" y="311"/>
                      <a:pt x="1005" y="311"/>
                      <a:pt x="1005" y="311"/>
                    </a:cubicBezTo>
                    <a:cubicBezTo>
                      <a:pt x="1007" y="310"/>
                      <a:pt x="1007" y="310"/>
                      <a:pt x="1007" y="310"/>
                    </a:cubicBezTo>
                    <a:cubicBezTo>
                      <a:pt x="1007" y="311"/>
                      <a:pt x="1007" y="311"/>
                      <a:pt x="1007" y="311"/>
                    </a:cubicBezTo>
                    <a:cubicBezTo>
                      <a:pt x="1003" y="314"/>
                      <a:pt x="1003" y="314"/>
                      <a:pt x="1003" y="314"/>
                    </a:cubicBezTo>
                    <a:cubicBezTo>
                      <a:pt x="1001" y="317"/>
                      <a:pt x="1001" y="317"/>
                      <a:pt x="1001" y="317"/>
                    </a:cubicBezTo>
                    <a:lnTo>
                      <a:pt x="999" y="321"/>
                    </a:lnTo>
                    <a:close/>
                    <a:moveTo>
                      <a:pt x="1011" y="309"/>
                    </a:moveTo>
                    <a:cubicBezTo>
                      <a:pt x="1012" y="307"/>
                      <a:pt x="1012" y="307"/>
                      <a:pt x="1012" y="307"/>
                    </a:cubicBezTo>
                    <a:cubicBezTo>
                      <a:pt x="1012" y="306"/>
                      <a:pt x="1012" y="306"/>
                      <a:pt x="1012" y="306"/>
                    </a:cubicBezTo>
                    <a:cubicBezTo>
                      <a:pt x="1013" y="305"/>
                      <a:pt x="1013" y="305"/>
                      <a:pt x="1013" y="305"/>
                    </a:cubicBezTo>
                    <a:cubicBezTo>
                      <a:pt x="1015" y="304"/>
                      <a:pt x="1015" y="304"/>
                      <a:pt x="1015" y="304"/>
                    </a:cubicBezTo>
                    <a:cubicBezTo>
                      <a:pt x="1016" y="304"/>
                      <a:pt x="1016" y="304"/>
                      <a:pt x="1016" y="304"/>
                    </a:cubicBezTo>
                    <a:cubicBezTo>
                      <a:pt x="1014" y="307"/>
                      <a:pt x="1014" y="307"/>
                      <a:pt x="1014" y="307"/>
                    </a:cubicBezTo>
                    <a:cubicBezTo>
                      <a:pt x="1011" y="310"/>
                      <a:pt x="1011" y="310"/>
                      <a:pt x="1011" y="310"/>
                    </a:cubicBezTo>
                    <a:lnTo>
                      <a:pt x="1011" y="309"/>
                    </a:lnTo>
                    <a:close/>
                    <a:moveTo>
                      <a:pt x="1020" y="300"/>
                    </a:moveTo>
                    <a:cubicBezTo>
                      <a:pt x="1019" y="299"/>
                      <a:pt x="1019" y="299"/>
                      <a:pt x="1019" y="299"/>
                    </a:cubicBezTo>
                    <a:cubicBezTo>
                      <a:pt x="1021" y="297"/>
                      <a:pt x="1021" y="297"/>
                      <a:pt x="1021" y="297"/>
                    </a:cubicBezTo>
                    <a:cubicBezTo>
                      <a:pt x="1022" y="294"/>
                      <a:pt x="1022" y="294"/>
                      <a:pt x="1022" y="294"/>
                    </a:cubicBezTo>
                    <a:cubicBezTo>
                      <a:pt x="1023" y="294"/>
                      <a:pt x="1023" y="294"/>
                      <a:pt x="1023" y="294"/>
                    </a:cubicBezTo>
                    <a:cubicBezTo>
                      <a:pt x="1022" y="297"/>
                      <a:pt x="1022" y="297"/>
                      <a:pt x="1022" y="297"/>
                    </a:cubicBezTo>
                    <a:lnTo>
                      <a:pt x="1020" y="300"/>
                    </a:lnTo>
                    <a:close/>
                    <a:moveTo>
                      <a:pt x="1024" y="274"/>
                    </a:moveTo>
                    <a:cubicBezTo>
                      <a:pt x="1023" y="271"/>
                      <a:pt x="1023" y="271"/>
                      <a:pt x="1023" y="271"/>
                    </a:cubicBezTo>
                    <a:cubicBezTo>
                      <a:pt x="1024" y="270"/>
                      <a:pt x="1024" y="270"/>
                      <a:pt x="1024" y="270"/>
                    </a:cubicBezTo>
                    <a:cubicBezTo>
                      <a:pt x="1024" y="274"/>
                      <a:pt x="1024" y="274"/>
                      <a:pt x="1024" y="274"/>
                    </a:cubicBezTo>
                    <a:close/>
                    <a:moveTo>
                      <a:pt x="279" y="83"/>
                    </a:moveTo>
                    <a:cubicBezTo>
                      <a:pt x="281" y="85"/>
                      <a:pt x="281" y="85"/>
                      <a:pt x="281" y="85"/>
                    </a:cubicBezTo>
                    <a:cubicBezTo>
                      <a:pt x="279" y="84"/>
                      <a:pt x="279" y="84"/>
                      <a:pt x="279" y="84"/>
                    </a:cubicBezTo>
                    <a:cubicBezTo>
                      <a:pt x="276" y="81"/>
                      <a:pt x="276" y="81"/>
                      <a:pt x="276" y="81"/>
                    </a:cubicBezTo>
                    <a:lnTo>
                      <a:pt x="279" y="83"/>
                    </a:lnTo>
                    <a:close/>
                    <a:moveTo>
                      <a:pt x="288" y="63"/>
                    </a:moveTo>
                    <a:cubicBezTo>
                      <a:pt x="287" y="62"/>
                      <a:pt x="287" y="62"/>
                      <a:pt x="287" y="62"/>
                    </a:cubicBezTo>
                    <a:cubicBezTo>
                      <a:pt x="286" y="59"/>
                      <a:pt x="286" y="59"/>
                      <a:pt x="286" y="59"/>
                    </a:cubicBezTo>
                    <a:cubicBezTo>
                      <a:pt x="290" y="58"/>
                      <a:pt x="290" y="58"/>
                      <a:pt x="290" y="58"/>
                    </a:cubicBezTo>
                    <a:cubicBezTo>
                      <a:pt x="291" y="59"/>
                      <a:pt x="291" y="59"/>
                      <a:pt x="291" y="59"/>
                    </a:cubicBezTo>
                    <a:cubicBezTo>
                      <a:pt x="293" y="60"/>
                      <a:pt x="293" y="60"/>
                      <a:pt x="293" y="60"/>
                    </a:cubicBezTo>
                    <a:cubicBezTo>
                      <a:pt x="297" y="61"/>
                      <a:pt x="297" y="61"/>
                      <a:pt x="297" y="61"/>
                    </a:cubicBezTo>
                    <a:cubicBezTo>
                      <a:pt x="297" y="62"/>
                      <a:pt x="297" y="62"/>
                      <a:pt x="297" y="62"/>
                    </a:cubicBezTo>
                    <a:cubicBezTo>
                      <a:pt x="294" y="62"/>
                      <a:pt x="294" y="62"/>
                      <a:pt x="294" y="62"/>
                    </a:cubicBezTo>
                    <a:cubicBezTo>
                      <a:pt x="290" y="62"/>
                      <a:pt x="290" y="62"/>
                      <a:pt x="290" y="62"/>
                    </a:cubicBezTo>
                    <a:lnTo>
                      <a:pt x="288" y="63"/>
                    </a:lnTo>
                    <a:close/>
                    <a:moveTo>
                      <a:pt x="333" y="69"/>
                    </a:moveTo>
                    <a:cubicBezTo>
                      <a:pt x="336" y="66"/>
                      <a:pt x="336" y="66"/>
                      <a:pt x="336" y="66"/>
                    </a:cubicBezTo>
                    <a:cubicBezTo>
                      <a:pt x="341" y="67"/>
                      <a:pt x="341" y="67"/>
                      <a:pt x="341" y="67"/>
                    </a:cubicBezTo>
                    <a:cubicBezTo>
                      <a:pt x="339" y="69"/>
                      <a:pt x="339" y="69"/>
                      <a:pt x="339" y="69"/>
                    </a:cubicBezTo>
                    <a:lnTo>
                      <a:pt x="333" y="69"/>
                    </a:lnTo>
                    <a:close/>
                    <a:moveTo>
                      <a:pt x="345" y="65"/>
                    </a:moveTo>
                    <a:cubicBezTo>
                      <a:pt x="341" y="64"/>
                      <a:pt x="341" y="64"/>
                      <a:pt x="341" y="64"/>
                    </a:cubicBezTo>
                    <a:cubicBezTo>
                      <a:pt x="341" y="61"/>
                      <a:pt x="341" y="61"/>
                      <a:pt x="341" y="61"/>
                    </a:cubicBezTo>
                    <a:cubicBezTo>
                      <a:pt x="343" y="61"/>
                      <a:pt x="343" y="61"/>
                      <a:pt x="343" y="61"/>
                    </a:cubicBezTo>
                    <a:lnTo>
                      <a:pt x="345" y="65"/>
                    </a:lnTo>
                    <a:close/>
                    <a:moveTo>
                      <a:pt x="345" y="46"/>
                    </a:moveTo>
                    <a:cubicBezTo>
                      <a:pt x="345" y="45"/>
                      <a:pt x="345" y="45"/>
                      <a:pt x="345" y="45"/>
                    </a:cubicBezTo>
                    <a:cubicBezTo>
                      <a:pt x="348" y="44"/>
                      <a:pt x="348" y="44"/>
                      <a:pt x="348" y="44"/>
                    </a:cubicBezTo>
                    <a:cubicBezTo>
                      <a:pt x="348" y="46"/>
                      <a:pt x="348" y="46"/>
                      <a:pt x="348" y="46"/>
                    </a:cubicBezTo>
                    <a:lnTo>
                      <a:pt x="345" y="46"/>
                    </a:lnTo>
                    <a:close/>
                    <a:moveTo>
                      <a:pt x="426" y="37"/>
                    </a:moveTo>
                    <a:cubicBezTo>
                      <a:pt x="427" y="39"/>
                      <a:pt x="427" y="39"/>
                      <a:pt x="427" y="39"/>
                    </a:cubicBezTo>
                    <a:cubicBezTo>
                      <a:pt x="424" y="39"/>
                      <a:pt x="424" y="39"/>
                      <a:pt x="424" y="39"/>
                    </a:cubicBezTo>
                    <a:cubicBezTo>
                      <a:pt x="422" y="38"/>
                      <a:pt x="422" y="38"/>
                      <a:pt x="422" y="38"/>
                    </a:cubicBezTo>
                    <a:lnTo>
                      <a:pt x="426" y="37"/>
                    </a:lnTo>
                    <a:close/>
                    <a:moveTo>
                      <a:pt x="407" y="34"/>
                    </a:moveTo>
                    <a:cubicBezTo>
                      <a:pt x="411" y="32"/>
                      <a:pt x="411" y="32"/>
                      <a:pt x="411" y="32"/>
                    </a:cubicBezTo>
                    <a:cubicBezTo>
                      <a:pt x="412" y="33"/>
                      <a:pt x="412" y="33"/>
                      <a:pt x="412" y="33"/>
                    </a:cubicBezTo>
                    <a:cubicBezTo>
                      <a:pt x="411" y="34"/>
                      <a:pt x="411" y="34"/>
                      <a:pt x="411" y="34"/>
                    </a:cubicBezTo>
                    <a:lnTo>
                      <a:pt x="407" y="34"/>
                    </a:lnTo>
                    <a:close/>
                    <a:moveTo>
                      <a:pt x="473" y="26"/>
                    </a:moveTo>
                    <a:cubicBezTo>
                      <a:pt x="467" y="26"/>
                      <a:pt x="467" y="26"/>
                      <a:pt x="467" y="26"/>
                    </a:cubicBezTo>
                    <a:cubicBezTo>
                      <a:pt x="468" y="25"/>
                      <a:pt x="468" y="25"/>
                      <a:pt x="468" y="25"/>
                    </a:cubicBezTo>
                    <a:cubicBezTo>
                      <a:pt x="471" y="25"/>
                      <a:pt x="471" y="25"/>
                      <a:pt x="471" y="25"/>
                    </a:cubicBezTo>
                    <a:cubicBezTo>
                      <a:pt x="474" y="25"/>
                      <a:pt x="474" y="25"/>
                      <a:pt x="474" y="25"/>
                    </a:cubicBezTo>
                    <a:lnTo>
                      <a:pt x="473" y="26"/>
                    </a:lnTo>
                    <a:close/>
                    <a:moveTo>
                      <a:pt x="446" y="25"/>
                    </a:moveTo>
                    <a:cubicBezTo>
                      <a:pt x="437" y="25"/>
                      <a:pt x="437" y="25"/>
                      <a:pt x="437" y="25"/>
                    </a:cubicBezTo>
                    <a:cubicBezTo>
                      <a:pt x="431" y="27"/>
                      <a:pt x="431" y="27"/>
                      <a:pt x="431" y="27"/>
                    </a:cubicBezTo>
                    <a:cubicBezTo>
                      <a:pt x="428" y="22"/>
                      <a:pt x="428" y="22"/>
                      <a:pt x="428" y="22"/>
                    </a:cubicBezTo>
                    <a:cubicBezTo>
                      <a:pt x="430" y="20"/>
                      <a:pt x="430" y="20"/>
                      <a:pt x="430" y="20"/>
                    </a:cubicBezTo>
                    <a:cubicBezTo>
                      <a:pt x="429" y="19"/>
                      <a:pt x="429" y="19"/>
                      <a:pt x="429" y="19"/>
                    </a:cubicBezTo>
                    <a:cubicBezTo>
                      <a:pt x="430" y="17"/>
                      <a:pt x="430" y="17"/>
                      <a:pt x="430" y="17"/>
                    </a:cubicBezTo>
                    <a:cubicBezTo>
                      <a:pt x="433" y="18"/>
                      <a:pt x="433" y="18"/>
                      <a:pt x="433" y="18"/>
                    </a:cubicBezTo>
                    <a:cubicBezTo>
                      <a:pt x="433" y="16"/>
                      <a:pt x="433" y="16"/>
                      <a:pt x="433" y="16"/>
                    </a:cubicBezTo>
                    <a:cubicBezTo>
                      <a:pt x="437" y="16"/>
                      <a:pt x="437" y="16"/>
                      <a:pt x="437" y="16"/>
                    </a:cubicBezTo>
                    <a:cubicBezTo>
                      <a:pt x="438" y="19"/>
                      <a:pt x="438" y="19"/>
                      <a:pt x="438" y="19"/>
                    </a:cubicBezTo>
                    <a:cubicBezTo>
                      <a:pt x="440" y="19"/>
                      <a:pt x="440" y="19"/>
                      <a:pt x="440" y="19"/>
                    </a:cubicBezTo>
                    <a:cubicBezTo>
                      <a:pt x="440" y="17"/>
                      <a:pt x="440" y="17"/>
                      <a:pt x="440" y="17"/>
                    </a:cubicBezTo>
                    <a:cubicBezTo>
                      <a:pt x="443" y="17"/>
                      <a:pt x="443" y="17"/>
                      <a:pt x="443" y="17"/>
                    </a:cubicBezTo>
                    <a:cubicBezTo>
                      <a:pt x="447" y="19"/>
                      <a:pt x="447" y="19"/>
                      <a:pt x="447" y="19"/>
                    </a:cubicBezTo>
                    <a:cubicBezTo>
                      <a:pt x="449" y="19"/>
                      <a:pt x="449" y="19"/>
                      <a:pt x="449" y="19"/>
                    </a:cubicBezTo>
                    <a:cubicBezTo>
                      <a:pt x="456" y="22"/>
                      <a:pt x="456" y="22"/>
                      <a:pt x="456" y="22"/>
                    </a:cubicBezTo>
                    <a:cubicBezTo>
                      <a:pt x="457" y="23"/>
                      <a:pt x="457" y="23"/>
                      <a:pt x="457" y="23"/>
                    </a:cubicBezTo>
                    <a:cubicBezTo>
                      <a:pt x="454" y="24"/>
                      <a:pt x="454" y="24"/>
                      <a:pt x="454" y="24"/>
                    </a:cubicBezTo>
                    <a:lnTo>
                      <a:pt x="446" y="25"/>
                    </a:lnTo>
                    <a:close/>
                    <a:moveTo>
                      <a:pt x="294" y="16"/>
                    </a:moveTo>
                    <a:cubicBezTo>
                      <a:pt x="290" y="15"/>
                      <a:pt x="290" y="15"/>
                      <a:pt x="290" y="15"/>
                    </a:cubicBezTo>
                    <a:cubicBezTo>
                      <a:pt x="291" y="14"/>
                      <a:pt x="291" y="14"/>
                      <a:pt x="291" y="14"/>
                    </a:cubicBezTo>
                    <a:cubicBezTo>
                      <a:pt x="296" y="15"/>
                      <a:pt x="296" y="15"/>
                      <a:pt x="296" y="15"/>
                    </a:cubicBezTo>
                    <a:lnTo>
                      <a:pt x="294" y="16"/>
                    </a:lnTo>
                    <a:close/>
                    <a:moveTo>
                      <a:pt x="295" y="7"/>
                    </a:moveTo>
                    <a:cubicBezTo>
                      <a:pt x="296" y="6"/>
                      <a:pt x="296" y="6"/>
                      <a:pt x="296" y="6"/>
                    </a:cubicBezTo>
                    <a:cubicBezTo>
                      <a:pt x="302" y="6"/>
                      <a:pt x="302" y="6"/>
                      <a:pt x="302" y="6"/>
                    </a:cubicBezTo>
                    <a:cubicBezTo>
                      <a:pt x="303" y="7"/>
                      <a:pt x="303" y="7"/>
                      <a:pt x="303" y="7"/>
                    </a:cubicBezTo>
                    <a:cubicBezTo>
                      <a:pt x="299" y="8"/>
                      <a:pt x="299" y="8"/>
                      <a:pt x="299" y="8"/>
                    </a:cubicBezTo>
                    <a:lnTo>
                      <a:pt x="295" y="7"/>
                    </a:lnTo>
                    <a:close/>
                    <a:moveTo>
                      <a:pt x="361" y="4"/>
                    </a:moveTo>
                    <a:cubicBezTo>
                      <a:pt x="361" y="5"/>
                      <a:pt x="361" y="5"/>
                      <a:pt x="361" y="5"/>
                    </a:cubicBezTo>
                    <a:cubicBezTo>
                      <a:pt x="358" y="6"/>
                      <a:pt x="358" y="6"/>
                      <a:pt x="358" y="6"/>
                    </a:cubicBezTo>
                    <a:cubicBezTo>
                      <a:pt x="352" y="4"/>
                      <a:pt x="352" y="4"/>
                      <a:pt x="352" y="4"/>
                    </a:cubicBezTo>
                    <a:cubicBezTo>
                      <a:pt x="355" y="4"/>
                      <a:pt x="355" y="4"/>
                      <a:pt x="355" y="4"/>
                    </a:cubicBezTo>
                    <a:lnTo>
                      <a:pt x="361" y="4"/>
                    </a:lnTo>
                    <a:close/>
                    <a:moveTo>
                      <a:pt x="396" y="7"/>
                    </a:moveTo>
                    <a:cubicBezTo>
                      <a:pt x="395" y="8"/>
                      <a:pt x="395" y="8"/>
                      <a:pt x="395" y="8"/>
                    </a:cubicBezTo>
                    <a:cubicBezTo>
                      <a:pt x="396" y="10"/>
                      <a:pt x="396" y="10"/>
                      <a:pt x="396" y="10"/>
                    </a:cubicBezTo>
                    <a:cubicBezTo>
                      <a:pt x="389" y="10"/>
                      <a:pt x="389" y="10"/>
                      <a:pt x="389" y="10"/>
                    </a:cubicBezTo>
                    <a:cubicBezTo>
                      <a:pt x="387" y="11"/>
                      <a:pt x="387" y="11"/>
                      <a:pt x="387" y="11"/>
                    </a:cubicBezTo>
                    <a:cubicBezTo>
                      <a:pt x="383" y="11"/>
                      <a:pt x="383" y="11"/>
                      <a:pt x="383" y="11"/>
                    </a:cubicBezTo>
                    <a:cubicBezTo>
                      <a:pt x="382" y="12"/>
                      <a:pt x="382" y="12"/>
                      <a:pt x="382" y="12"/>
                    </a:cubicBezTo>
                    <a:cubicBezTo>
                      <a:pt x="370" y="11"/>
                      <a:pt x="370" y="11"/>
                      <a:pt x="370" y="11"/>
                    </a:cubicBezTo>
                    <a:cubicBezTo>
                      <a:pt x="370" y="8"/>
                      <a:pt x="370" y="8"/>
                      <a:pt x="370" y="8"/>
                    </a:cubicBezTo>
                    <a:cubicBezTo>
                      <a:pt x="372" y="6"/>
                      <a:pt x="372" y="6"/>
                      <a:pt x="372" y="6"/>
                    </a:cubicBezTo>
                    <a:cubicBezTo>
                      <a:pt x="379" y="5"/>
                      <a:pt x="379" y="5"/>
                      <a:pt x="379" y="5"/>
                    </a:cubicBezTo>
                    <a:cubicBezTo>
                      <a:pt x="379" y="4"/>
                      <a:pt x="379" y="4"/>
                      <a:pt x="379" y="4"/>
                    </a:cubicBezTo>
                    <a:cubicBezTo>
                      <a:pt x="382" y="3"/>
                      <a:pt x="382" y="3"/>
                      <a:pt x="382" y="3"/>
                    </a:cubicBezTo>
                    <a:cubicBezTo>
                      <a:pt x="391" y="6"/>
                      <a:pt x="391" y="6"/>
                      <a:pt x="391" y="6"/>
                    </a:cubicBezTo>
                    <a:lnTo>
                      <a:pt x="396" y="7"/>
                    </a:lnTo>
                    <a:close/>
                    <a:moveTo>
                      <a:pt x="369" y="13"/>
                    </a:moveTo>
                    <a:cubicBezTo>
                      <a:pt x="369" y="12"/>
                      <a:pt x="369" y="12"/>
                      <a:pt x="369" y="12"/>
                    </a:cubicBezTo>
                    <a:cubicBezTo>
                      <a:pt x="375" y="12"/>
                      <a:pt x="375" y="12"/>
                      <a:pt x="375" y="12"/>
                    </a:cubicBezTo>
                    <a:cubicBezTo>
                      <a:pt x="379" y="13"/>
                      <a:pt x="379" y="13"/>
                      <a:pt x="379" y="13"/>
                    </a:cubicBezTo>
                    <a:cubicBezTo>
                      <a:pt x="379" y="15"/>
                      <a:pt x="379" y="15"/>
                      <a:pt x="379" y="15"/>
                    </a:cubicBezTo>
                    <a:cubicBezTo>
                      <a:pt x="376" y="15"/>
                      <a:pt x="376" y="15"/>
                      <a:pt x="376" y="15"/>
                    </a:cubicBezTo>
                    <a:lnTo>
                      <a:pt x="369" y="13"/>
                    </a:lnTo>
                    <a:close/>
                    <a:moveTo>
                      <a:pt x="390" y="17"/>
                    </a:moveTo>
                    <a:cubicBezTo>
                      <a:pt x="388" y="16"/>
                      <a:pt x="388" y="16"/>
                      <a:pt x="388" y="16"/>
                    </a:cubicBezTo>
                    <a:cubicBezTo>
                      <a:pt x="383" y="15"/>
                      <a:pt x="383" y="15"/>
                      <a:pt x="383" y="15"/>
                    </a:cubicBezTo>
                    <a:cubicBezTo>
                      <a:pt x="383" y="14"/>
                      <a:pt x="383" y="14"/>
                      <a:pt x="383" y="14"/>
                    </a:cubicBezTo>
                    <a:cubicBezTo>
                      <a:pt x="388" y="13"/>
                      <a:pt x="388" y="13"/>
                      <a:pt x="388" y="13"/>
                    </a:cubicBezTo>
                    <a:cubicBezTo>
                      <a:pt x="387" y="12"/>
                      <a:pt x="387" y="12"/>
                      <a:pt x="387" y="12"/>
                    </a:cubicBezTo>
                    <a:cubicBezTo>
                      <a:pt x="392" y="12"/>
                      <a:pt x="392" y="12"/>
                      <a:pt x="392" y="12"/>
                    </a:cubicBezTo>
                    <a:cubicBezTo>
                      <a:pt x="393" y="11"/>
                      <a:pt x="393" y="11"/>
                      <a:pt x="393" y="11"/>
                    </a:cubicBezTo>
                    <a:cubicBezTo>
                      <a:pt x="398" y="11"/>
                      <a:pt x="398" y="11"/>
                      <a:pt x="398" y="11"/>
                    </a:cubicBezTo>
                    <a:cubicBezTo>
                      <a:pt x="404" y="12"/>
                      <a:pt x="404" y="12"/>
                      <a:pt x="404" y="12"/>
                    </a:cubicBezTo>
                    <a:cubicBezTo>
                      <a:pt x="404" y="13"/>
                      <a:pt x="404" y="13"/>
                      <a:pt x="404" y="13"/>
                    </a:cubicBezTo>
                    <a:cubicBezTo>
                      <a:pt x="403" y="15"/>
                      <a:pt x="403" y="15"/>
                      <a:pt x="403" y="15"/>
                    </a:cubicBezTo>
                    <a:cubicBezTo>
                      <a:pt x="406" y="15"/>
                      <a:pt x="406" y="15"/>
                      <a:pt x="406" y="15"/>
                    </a:cubicBezTo>
                    <a:cubicBezTo>
                      <a:pt x="407" y="12"/>
                      <a:pt x="407" y="12"/>
                      <a:pt x="407" y="12"/>
                    </a:cubicBezTo>
                    <a:cubicBezTo>
                      <a:pt x="411" y="12"/>
                      <a:pt x="411" y="12"/>
                      <a:pt x="411" y="12"/>
                    </a:cubicBezTo>
                    <a:cubicBezTo>
                      <a:pt x="415" y="12"/>
                      <a:pt x="415" y="12"/>
                      <a:pt x="415" y="12"/>
                    </a:cubicBezTo>
                    <a:cubicBezTo>
                      <a:pt x="419" y="16"/>
                      <a:pt x="419" y="16"/>
                      <a:pt x="419" y="16"/>
                    </a:cubicBezTo>
                    <a:cubicBezTo>
                      <a:pt x="416" y="16"/>
                      <a:pt x="416" y="16"/>
                      <a:pt x="416" y="16"/>
                    </a:cubicBezTo>
                    <a:cubicBezTo>
                      <a:pt x="416" y="17"/>
                      <a:pt x="416" y="17"/>
                      <a:pt x="416" y="17"/>
                    </a:cubicBezTo>
                    <a:cubicBezTo>
                      <a:pt x="422" y="18"/>
                      <a:pt x="422" y="18"/>
                      <a:pt x="422" y="18"/>
                    </a:cubicBezTo>
                    <a:cubicBezTo>
                      <a:pt x="423" y="20"/>
                      <a:pt x="423" y="20"/>
                      <a:pt x="423" y="20"/>
                    </a:cubicBezTo>
                    <a:cubicBezTo>
                      <a:pt x="414" y="21"/>
                      <a:pt x="414" y="21"/>
                      <a:pt x="414" y="21"/>
                    </a:cubicBezTo>
                    <a:cubicBezTo>
                      <a:pt x="400" y="19"/>
                      <a:pt x="400" y="19"/>
                      <a:pt x="400" y="19"/>
                    </a:cubicBezTo>
                    <a:cubicBezTo>
                      <a:pt x="398" y="18"/>
                      <a:pt x="398" y="18"/>
                      <a:pt x="398" y="18"/>
                    </a:cubicBezTo>
                    <a:cubicBezTo>
                      <a:pt x="395" y="18"/>
                      <a:pt x="395" y="18"/>
                      <a:pt x="395" y="18"/>
                    </a:cubicBezTo>
                    <a:lnTo>
                      <a:pt x="390" y="17"/>
                    </a:lnTo>
                    <a:close/>
                    <a:moveTo>
                      <a:pt x="530" y="55"/>
                    </a:moveTo>
                    <a:cubicBezTo>
                      <a:pt x="529" y="54"/>
                      <a:pt x="529" y="54"/>
                      <a:pt x="529" y="54"/>
                    </a:cubicBezTo>
                    <a:cubicBezTo>
                      <a:pt x="530" y="52"/>
                      <a:pt x="530" y="52"/>
                      <a:pt x="530" y="52"/>
                    </a:cubicBezTo>
                    <a:cubicBezTo>
                      <a:pt x="537" y="52"/>
                      <a:pt x="537" y="52"/>
                      <a:pt x="537" y="52"/>
                    </a:cubicBezTo>
                    <a:cubicBezTo>
                      <a:pt x="537" y="54"/>
                      <a:pt x="537" y="54"/>
                      <a:pt x="537" y="54"/>
                    </a:cubicBezTo>
                    <a:cubicBezTo>
                      <a:pt x="537" y="55"/>
                      <a:pt x="537" y="55"/>
                      <a:pt x="537" y="55"/>
                    </a:cubicBezTo>
                    <a:lnTo>
                      <a:pt x="530" y="55"/>
                    </a:lnTo>
                    <a:close/>
                    <a:moveTo>
                      <a:pt x="718" y="68"/>
                    </a:moveTo>
                    <a:cubicBezTo>
                      <a:pt x="717" y="69"/>
                      <a:pt x="717" y="69"/>
                      <a:pt x="717" y="69"/>
                    </a:cubicBezTo>
                    <a:cubicBezTo>
                      <a:pt x="715" y="70"/>
                      <a:pt x="715" y="70"/>
                      <a:pt x="715" y="70"/>
                    </a:cubicBezTo>
                    <a:cubicBezTo>
                      <a:pt x="713" y="68"/>
                      <a:pt x="713" y="68"/>
                      <a:pt x="713" y="68"/>
                    </a:cubicBezTo>
                    <a:cubicBezTo>
                      <a:pt x="715" y="68"/>
                      <a:pt x="715" y="68"/>
                      <a:pt x="715" y="68"/>
                    </a:cubicBezTo>
                    <a:lnTo>
                      <a:pt x="718" y="68"/>
                    </a:lnTo>
                    <a:close/>
                    <a:moveTo>
                      <a:pt x="715" y="76"/>
                    </a:moveTo>
                    <a:cubicBezTo>
                      <a:pt x="715" y="75"/>
                      <a:pt x="715" y="75"/>
                      <a:pt x="715" y="75"/>
                    </a:cubicBezTo>
                    <a:cubicBezTo>
                      <a:pt x="717" y="74"/>
                      <a:pt x="717" y="74"/>
                      <a:pt x="717" y="74"/>
                    </a:cubicBezTo>
                    <a:cubicBezTo>
                      <a:pt x="719" y="76"/>
                      <a:pt x="719" y="76"/>
                      <a:pt x="719" y="76"/>
                    </a:cubicBezTo>
                    <a:cubicBezTo>
                      <a:pt x="716" y="77"/>
                      <a:pt x="716" y="77"/>
                      <a:pt x="716" y="77"/>
                    </a:cubicBezTo>
                    <a:lnTo>
                      <a:pt x="715" y="76"/>
                    </a:lnTo>
                    <a:close/>
                    <a:moveTo>
                      <a:pt x="713" y="74"/>
                    </a:moveTo>
                    <a:cubicBezTo>
                      <a:pt x="712" y="76"/>
                      <a:pt x="712" y="76"/>
                      <a:pt x="712" y="76"/>
                    </a:cubicBezTo>
                    <a:cubicBezTo>
                      <a:pt x="710" y="76"/>
                      <a:pt x="710" y="76"/>
                      <a:pt x="710" y="76"/>
                    </a:cubicBezTo>
                    <a:cubicBezTo>
                      <a:pt x="706" y="75"/>
                      <a:pt x="706" y="75"/>
                      <a:pt x="706" y="75"/>
                    </a:cubicBezTo>
                    <a:cubicBezTo>
                      <a:pt x="709" y="74"/>
                      <a:pt x="709" y="74"/>
                      <a:pt x="709" y="74"/>
                    </a:cubicBezTo>
                    <a:lnTo>
                      <a:pt x="713" y="74"/>
                    </a:lnTo>
                    <a:close/>
                    <a:moveTo>
                      <a:pt x="672" y="54"/>
                    </a:moveTo>
                    <a:cubicBezTo>
                      <a:pt x="673" y="54"/>
                      <a:pt x="673" y="54"/>
                      <a:pt x="673" y="54"/>
                    </a:cubicBezTo>
                    <a:cubicBezTo>
                      <a:pt x="676" y="56"/>
                      <a:pt x="676" y="56"/>
                      <a:pt x="676" y="56"/>
                    </a:cubicBezTo>
                    <a:cubicBezTo>
                      <a:pt x="679" y="56"/>
                      <a:pt x="679" y="56"/>
                      <a:pt x="679" y="56"/>
                    </a:cubicBezTo>
                    <a:cubicBezTo>
                      <a:pt x="679" y="57"/>
                      <a:pt x="679" y="57"/>
                      <a:pt x="679" y="57"/>
                    </a:cubicBezTo>
                    <a:cubicBezTo>
                      <a:pt x="674" y="56"/>
                      <a:pt x="674" y="56"/>
                      <a:pt x="674" y="56"/>
                    </a:cubicBezTo>
                    <a:lnTo>
                      <a:pt x="672" y="54"/>
                    </a:lnTo>
                    <a:close/>
                    <a:moveTo>
                      <a:pt x="661" y="45"/>
                    </a:moveTo>
                    <a:cubicBezTo>
                      <a:pt x="660" y="46"/>
                      <a:pt x="660" y="46"/>
                      <a:pt x="660" y="46"/>
                    </a:cubicBezTo>
                    <a:cubicBezTo>
                      <a:pt x="658" y="44"/>
                      <a:pt x="658" y="44"/>
                      <a:pt x="658" y="44"/>
                    </a:cubicBezTo>
                    <a:cubicBezTo>
                      <a:pt x="656" y="41"/>
                      <a:pt x="656" y="41"/>
                      <a:pt x="656" y="41"/>
                    </a:cubicBezTo>
                    <a:cubicBezTo>
                      <a:pt x="660" y="43"/>
                      <a:pt x="660" y="43"/>
                      <a:pt x="660" y="43"/>
                    </a:cubicBezTo>
                    <a:lnTo>
                      <a:pt x="661" y="45"/>
                    </a:lnTo>
                    <a:close/>
                    <a:moveTo>
                      <a:pt x="686" y="51"/>
                    </a:moveTo>
                    <a:cubicBezTo>
                      <a:pt x="682" y="51"/>
                      <a:pt x="682" y="51"/>
                      <a:pt x="682" y="51"/>
                    </a:cubicBezTo>
                    <a:cubicBezTo>
                      <a:pt x="678" y="49"/>
                      <a:pt x="678" y="49"/>
                      <a:pt x="678" y="49"/>
                    </a:cubicBezTo>
                    <a:cubicBezTo>
                      <a:pt x="673" y="48"/>
                      <a:pt x="673" y="48"/>
                      <a:pt x="673" y="48"/>
                    </a:cubicBezTo>
                    <a:cubicBezTo>
                      <a:pt x="666" y="44"/>
                      <a:pt x="666" y="44"/>
                      <a:pt x="666" y="44"/>
                    </a:cubicBezTo>
                    <a:cubicBezTo>
                      <a:pt x="665" y="41"/>
                      <a:pt x="665" y="41"/>
                      <a:pt x="665" y="41"/>
                    </a:cubicBezTo>
                    <a:cubicBezTo>
                      <a:pt x="669" y="38"/>
                      <a:pt x="669" y="38"/>
                      <a:pt x="669" y="38"/>
                    </a:cubicBezTo>
                    <a:cubicBezTo>
                      <a:pt x="677" y="40"/>
                      <a:pt x="677" y="40"/>
                      <a:pt x="677" y="40"/>
                    </a:cubicBezTo>
                    <a:cubicBezTo>
                      <a:pt x="679" y="42"/>
                      <a:pt x="679" y="42"/>
                      <a:pt x="679" y="42"/>
                    </a:cubicBezTo>
                    <a:cubicBezTo>
                      <a:pt x="683" y="42"/>
                      <a:pt x="683" y="42"/>
                      <a:pt x="683" y="42"/>
                    </a:cubicBezTo>
                    <a:cubicBezTo>
                      <a:pt x="686" y="43"/>
                      <a:pt x="686" y="43"/>
                      <a:pt x="686" y="43"/>
                    </a:cubicBezTo>
                    <a:cubicBezTo>
                      <a:pt x="687" y="42"/>
                      <a:pt x="687" y="42"/>
                      <a:pt x="687" y="42"/>
                    </a:cubicBezTo>
                    <a:cubicBezTo>
                      <a:pt x="684" y="40"/>
                      <a:pt x="684" y="40"/>
                      <a:pt x="684" y="40"/>
                    </a:cubicBezTo>
                    <a:cubicBezTo>
                      <a:pt x="684" y="39"/>
                      <a:pt x="684" y="39"/>
                      <a:pt x="684" y="39"/>
                    </a:cubicBezTo>
                    <a:cubicBezTo>
                      <a:pt x="688" y="40"/>
                      <a:pt x="688" y="40"/>
                      <a:pt x="688" y="40"/>
                    </a:cubicBezTo>
                    <a:cubicBezTo>
                      <a:pt x="696" y="41"/>
                      <a:pt x="696" y="41"/>
                      <a:pt x="696" y="41"/>
                    </a:cubicBezTo>
                    <a:cubicBezTo>
                      <a:pt x="699" y="41"/>
                      <a:pt x="699" y="41"/>
                      <a:pt x="699" y="41"/>
                    </a:cubicBezTo>
                    <a:cubicBezTo>
                      <a:pt x="712" y="44"/>
                      <a:pt x="712" y="44"/>
                      <a:pt x="712" y="44"/>
                    </a:cubicBezTo>
                    <a:cubicBezTo>
                      <a:pt x="714" y="47"/>
                      <a:pt x="714" y="47"/>
                      <a:pt x="714" y="47"/>
                    </a:cubicBezTo>
                    <a:cubicBezTo>
                      <a:pt x="711" y="48"/>
                      <a:pt x="711" y="48"/>
                      <a:pt x="711" y="48"/>
                    </a:cubicBezTo>
                    <a:cubicBezTo>
                      <a:pt x="699" y="45"/>
                      <a:pt x="699" y="45"/>
                      <a:pt x="699" y="45"/>
                    </a:cubicBezTo>
                    <a:cubicBezTo>
                      <a:pt x="698" y="43"/>
                      <a:pt x="698" y="43"/>
                      <a:pt x="698" y="43"/>
                    </a:cubicBezTo>
                    <a:cubicBezTo>
                      <a:pt x="695" y="43"/>
                      <a:pt x="695" y="43"/>
                      <a:pt x="695" y="43"/>
                    </a:cubicBezTo>
                    <a:cubicBezTo>
                      <a:pt x="696" y="45"/>
                      <a:pt x="696" y="45"/>
                      <a:pt x="696" y="45"/>
                    </a:cubicBezTo>
                    <a:cubicBezTo>
                      <a:pt x="704" y="48"/>
                      <a:pt x="704" y="48"/>
                      <a:pt x="704" y="48"/>
                    </a:cubicBezTo>
                    <a:cubicBezTo>
                      <a:pt x="706" y="49"/>
                      <a:pt x="706" y="49"/>
                      <a:pt x="706" y="49"/>
                    </a:cubicBezTo>
                    <a:cubicBezTo>
                      <a:pt x="704" y="50"/>
                      <a:pt x="704" y="50"/>
                      <a:pt x="704" y="50"/>
                    </a:cubicBezTo>
                    <a:cubicBezTo>
                      <a:pt x="700" y="48"/>
                      <a:pt x="700" y="48"/>
                      <a:pt x="700" y="48"/>
                    </a:cubicBezTo>
                    <a:cubicBezTo>
                      <a:pt x="697" y="49"/>
                      <a:pt x="697" y="49"/>
                      <a:pt x="697" y="49"/>
                    </a:cubicBezTo>
                    <a:cubicBezTo>
                      <a:pt x="692" y="50"/>
                      <a:pt x="692" y="50"/>
                      <a:pt x="692" y="50"/>
                    </a:cubicBezTo>
                    <a:cubicBezTo>
                      <a:pt x="689" y="48"/>
                      <a:pt x="689" y="48"/>
                      <a:pt x="689" y="48"/>
                    </a:cubicBezTo>
                    <a:cubicBezTo>
                      <a:pt x="688" y="48"/>
                      <a:pt x="688" y="48"/>
                      <a:pt x="688" y="48"/>
                    </a:cubicBezTo>
                    <a:cubicBezTo>
                      <a:pt x="689" y="51"/>
                      <a:pt x="689" y="51"/>
                      <a:pt x="689" y="51"/>
                    </a:cubicBezTo>
                    <a:cubicBezTo>
                      <a:pt x="689" y="52"/>
                      <a:pt x="689" y="52"/>
                      <a:pt x="689" y="52"/>
                    </a:cubicBezTo>
                    <a:lnTo>
                      <a:pt x="686" y="51"/>
                    </a:lnTo>
                    <a:close/>
                    <a:moveTo>
                      <a:pt x="705" y="61"/>
                    </a:moveTo>
                    <a:cubicBezTo>
                      <a:pt x="708" y="59"/>
                      <a:pt x="708" y="59"/>
                      <a:pt x="708" y="59"/>
                    </a:cubicBezTo>
                    <a:cubicBezTo>
                      <a:pt x="707" y="57"/>
                      <a:pt x="707" y="57"/>
                      <a:pt x="707" y="57"/>
                    </a:cubicBezTo>
                    <a:cubicBezTo>
                      <a:pt x="711" y="56"/>
                      <a:pt x="711" y="56"/>
                      <a:pt x="711" y="56"/>
                    </a:cubicBezTo>
                    <a:cubicBezTo>
                      <a:pt x="718" y="58"/>
                      <a:pt x="718" y="58"/>
                      <a:pt x="718" y="58"/>
                    </a:cubicBezTo>
                    <a:cubicBezTo>
                      <a:pt x="723" y="59"/>
                      <a:pt x="723" y="59"/>
                      <a:pt x="723" y="59"/>
                    </a:cubicBezTo>
                    <a:cubicBezTo>
                      <a:pt x="726" y="61"/>
                      <a:pt x="726" y="61"/>
                      <a:pt x="726" y="61"/>
                    </a:cubicBezTo>
                    <a:cubicBezTo>
                      <a:pt x="726" y="62"/>
                      <a:pt x="726" y="62"/>
                      <a:pt x="726" y="62"/>
                    </a:cubicBezTo>
                    <a:cubicBezTo>
                      <a:pt x="714" y="61"/>
                      <a:pt x="714" y="61"/>
                      <a:pt x="714" y="61"/>
                    </a:cubicBezTo>
                    <a:cubicBezTo>
                      <a:pt x="708" y="62"/>
                      <a:pt x="708" y="62"/>
                      <a:pt x="708" y="62"/>
                    </a:cubicBezTo>
                    <a:lnTo>
                      <a:pt x="705" y="61"/>
                    </a:lnTo>
                    <a:close/>
                    <a:moveTo>
                      <a:pt x="699" y="55"/>
                    </a:moveTo>
                    <a:cubicBezTo>
                      <a:pt x="699" y="53"/>
                      <a:pt x="699" y="53"/>
                      <a:pt x="699" y="53"/>
                    </a:cubicBezTo>
                    <a:cubicBezTo>
                      <a:pt x="703" y="53"/>
                      <a:pt x="703" y="53"/>
                      <a:pt x="703" y="53"/>
                    </a:cubicBezTo>
                    <a:cubicBezTo>
                      <a:pt x="705" y="56"/>
                      <a:pt x="705" y="56"/>
                      <a:pt x="705" y="56"/>
                    </a:cubicBezTo>
                    <a:cubicBezTo>
                      <a:pt x="702" y="57"/>
                      <a:pt x="702" y="57"/>
                      <a:pt x="702" y="57"/>
                    </a:cubicBezTo>
                    <a:lnTo>
                      <a:pt x="699" y="55"/>
                    </a:lnTo>
                    <a:close/>
                    <a:moveTo>
                      <a:pt x="746" y="46"/>
                    </a:moveTo>
                    <a:cubicBezTo>
                      <a:pt x="749" y="46"/>
                      <a:pt x="749" y="46"/>
                      <a:pt x="749" y="46"/>
                    </a:cubicBezTo>
                    <a:cubicBezTo>
                      <a:pt x="749" y="47"/>
                      <a:pt x="749" y="47"/>
                      <a:pt x="749" y="47"/>
                    </a:cubicBezTo>
                    <a:cubicBezTo>
                      <a:pt x="752" y="49"/>
                      <a:pt x="752" y="49"/>
                      <a:pt x="752" y="49"/>
                    </a:cubicBezTo>
                    <a:cubicBezTo>
                      <a:pt x="751" y="50"/>
                      <a:pt x="751" y="50"/>
                      <a:pt x="751" y="50"/>
                    </a:cubicBezTo>
                    <a:cubicBezTo>
                      <a:pt x="739" y="50"/>
                      <a:pt x="739" y="50"/>
                      <a:pt x="739" y="50"/>
                    </a:cubicBezTo>
                    <a:cubicBezTo>
                      <a:pt x="735" y="48"/>
                      <a:pt x="735" y="48"/>
                      <a:pt x="735" y="48"/>
                    </a:cubicBezTo>
                    <a:cubicBezTo>
                      <a:pt x="726" y="47"/>
                      <a:pt x="726" y="47"/>
                      <a:pt x="726" y="47"/>
                    </a:cubicBezTo>
                    <a:cubicBezTo>
                      <a:pt x="721" y="45"/>
                      <a:pt x="721" y="45"/>
                      <a:pt x="721" y="45"/>
                    </a:cubicBezTo>
                    <a:cubicBezTo>
                      <a:pt x="719" y="43"/>
                      <a:pt x="719" y="43"/>
                      <a:pt x="719" y="43"/>
                    </a:cubicBezTo>
                    <a:cubicBezTo>
                      <a:pt x="726" y="46"/>
                      <a:pt x="726" y="46"/>
                      <a:pt x="726" y="46"/>
                    </a:cubicBezTo>
                    <a:cubicBezTo>
                      <a:pt x="728" y="45"/>
                      <a:pt x="728" y="45"/>
                      <a:pt x="728" y="45"/>
                    </a:cubicBezTo>
                    <a:cubicBezTo>
                      <a:pt x="734" y="45"/>
                      <a:pt x="734" y="45"/>
                      <a:pt x="734" y="45"/>
                    </a:cubicBezTo>
                    <a:cubicBezTo>
                      <a:pt x="736" y="46"/>
                      <a:pt x="736" y="46"/>
                      <a:pt x="736" y="46"/>
                    </a:cubicBezTo>
                    <a:cubicBezTo>
                      <a:pt x="739" y="45"/>
                      <a:pt x="739" y="45"/>
                      <a:pt x="739" y="45"/>
                    </a:cubicBezTo>
                    <a:cubicBezTo>
                      <a:pt x="743" y="45"/>
                      <a:pt x="743" y="45"/>
                      <a:pt x="743" y="45"/>
                    </a:cubicBezTo>
                    <a:lnTo>
                      <a:pt x="746" y="46"/>
                    </a:lnTo>
                    <a:close/>
                    <a:moveTo>
                      <a:pt x="718" y="36"/>
                    </a:moveTo>
                    <a:cubicBezTo>
                      <a:pt x="719" y="35"/>
                      <a:pt x="719" y="35"/>
                      <a:pt x="719" y="35"/>
                    </a:cubicBezTo>
                    <a:cubicBezTo>
                      <a:pt x="722" y="34"/>
                      <a:pt x="722" y="34"/>
                      <a:pt x="722" y="34"/>
                    </a:cubicBezTo>
                    <a:cubicBezTo>
                      <a:pt x="722" y="36"/>
                      <a:pt x="722" y="36"/>
                      <a:pt x="722" y="36"/>
                    </a:cubicBezTo>
                    <a:lnTo>
                      <a:pt x="718" y="36"/>
                    </a:lnTo>
                    <a:close/>
                    <a:moveTo>
                      <a:pt x="880" y="94"/>
                    </a:moveTo>
                    <a:cubicBezTo>
                      <a:pt x="877" y="93"/>
                      <a:pt x="877" y="93"/>
                      <a:pt x="877" y="93"/>
                    </a:cubicBezTo>
                    <a:cubicBezTo>
                      <a:pt x="873" y="91"/>
                      <a:pt x="873" y="91"/>
                      <a:pt x="873" y="91"/>
                    </a:cubicBezTo>
                    <a:cubicBezTo>
                      <a:pt x="878" y="91"/>
                      <a:pt x="878" y="91"/>
                      <a:pt x="878" y="91"/>
                    </a:cubicBezTo>
                    <a:lnTo>
                      <a:pt x="880" y="94"/>
                    </a:lnTo>
                    <a:close/>
                    <a:moveTo>
                      <a:pt x="925" y="92"/>
                    </a:moveTo>
                    <a:cubicBezTo>
                      <a:pt x="920" y="90"/>
                      <a:pt x="920" y="90"/>
                      <a:pt x="920" y="90"/>
                    </a:cubicBezTo>
                    <a:cubicBezTo>
                      <a:pt x="916" y="89"/>
                      <a:pt x="916" y="89"/>
                      <a:pt x="916" y="89"/>
                    </a:cubicBezTo>
                    <a:cubicBezTo>
                      <a:pt x="916" y="88"/>
                      <a:pt x="916" y="88"/>
                      <a:pt x="916" y="88"/>
                    </a:cubicBezTo>
                    <a:cubicBezTo>
                      <a:pt x="925" y="89"/>
                      <a:pt x="925" y="89"/>
                      <a:pt x="925" y="89"/>
                    </a:cubicBezTo>
                    <a:cubicBezTo>
                      <a:pt x="927" y="91"/>
                      <a:pt x="927" y="91"/>
                      <a:pt x="927" y="91"/>
                    </a:cubicBezTo>
                    <a:lnTo>
                      <a:pt x="925" y="92"/>
                    </a:lnTo>
                    <a:close/>
                    <a:moveTo>
                      <a:pt x="973" y="82"/>
                    </a:moveTo>
                    <a:cubicBezTo>
                      <a:pt x="968" y="80"/>
                      <a:pt x="968" y="80"/>
                      <a:pt x="968" y="80"/>
                    </a:cubicBezTo>
                    <a:cubicBezTo>
                      <a:pt x="968" y="77"/>
                      <a:pt x="968" y="77"/>
                      <a:pt x="968" y="77"/>
                    </a:cubicBezTo>
                    <a:cubicBezTo>
                      <a:pt x="969" y="75"/>
                      <a:pt x="969" y="75"/>
                      <a:pt x="969" y="75"/>
                    </a:cubicBezTo>
                    <a:cubicBezTo>
                      <a:pt x="975" y="75"/>
                      <a:pt x="975" y="75"/>
                      <a:pt x="975" y="75"/>
                    </a:cubicBezTo>
                    <a:cubicBezTo>
                      <a:pt x="979" y="75"/>
                      <a:pt x="979" y="75"/>
                      <a:pt x="979" y="75"/>
                    </a:cubicBezTo>
                    <a:cubicBezTo>
                      <a:pt x="990" y="78"/>
                      <a:pt x="990" y="78"/>
                      <a:pt x="990" y="78"/>
                    </a:cubicBezTo>
                    <a:cubicBezTo>
                      <a:pt x="989" y="80"/>
                      <a:pt x="989" y="80"/>
                      <a:pt x="989" y="80"/>
                    </a:cubicBezTo>
                    <a:cubicBezTo>
                      <a:pt x="982" y="80"/>
                      <a:pt x="982" y="80"/>
                      <a:pt x="982" y="80"/>
                    </a:cubicBezTo>
                    <a:cubicBezTo>
                      <a:pt x="978" y="80"/>
                      <a:pt x="978" y="80"/>
                      <a:pt x="978" y="80"/>
                    </a:cubicBezTo>
                    <a:cubicBezTo>
                      <a:pt x="977" y="81"/>
                      <a:pt x="977" y="81"/>
                      <a:pt x="977" y="81"/>
                    </a:cubicBezTo>
                    <a:lnTo>
                      <a:pt x="973" y="82"/>
                    </a:lnTo>
                    <a:close/>
                    <a:moveTo>
                      <a:pt x="322" y="117"/>
                    </a:moveTo>
                    <a:cubicBezTo>
                      <a:pt x="324" y="117"/>
                      <a:pt x="324" y="117"/>
                      <a:pt x="324" y="117"/>
                    </a:cubicBezTo>
                    <a:cubicBezTo>
                      <a:pt x="326" y="116"/>
                      <a:pt x="326" y="116"/>
                      <a:pt x="326" y="116"/>
                    </a:cubicBezTo>
                    <a:cubicBezTo>
                      <a:pt x="326" y="117"/>
                      <a:pt x="326" y="117"/>
                      <a:pt x="326" y="117"/>
                    </a:cubicBezTo>
                    <a:lnTo>
                      <a:pt x="322" y="117"/>
                    </a:lnTo>
                    <a:close/>
                    <a:moveTo>
                      <a:pt x="1108" y="136"/>
                    </a:moveTo>
                    <a:cubicBezTo>
                      <a:pt x="1104" y="136"/>
                      <a:pt x="1104" y="136"/>
                      <a:pt x="1104" y="136"/>
                    </a:cubicBezTo>
                    <a:cubicBezTo>
                      <a:pt x="1106" y="137"/>
                      <a:pt x="1106" y="137"/>
                      <a:pt x="1106" y="137"/>
                    </a:cubicBezTo>
                    <a:cubicBezTo>
                      <a:pt x="1106" y="137"/>
                      <a:pt x="1106" y="137"/>
                      <a:pt x="1106" y="137"/>
                    </a:cubicBezTo>
                    <a:cubicBezTo>
                      <a:pt x="1101" y="136"/>
                      <a:pt x="1101" y="136"/>
                      <a:pt x="1101" y="136"/>
                    </a:cubicBezTo>
                    <a:cubicBezTo>
                      <a:pt x="1101" y="137"/>
                      <a:pt x="1101" y="137"/>
                      <a:pt x="1101" y="137"/>
                    </a:cubicBezTo>
                    <a:cubicBezTo>
                      <a:pt x="1097" y="135"/>
                      <a:pt x="1097" y="135"/>
                      <a:pt x="1097" y="135"/>
                    </a:cubicBezTo>
                    <a:cubicBezTo>
                      <a:pt x="1087" y="132"/>
                      <a:pt x="1087" y="132"/>
                      <a:pt x="1087" y="132"/>
                    </a:cubicBezTo>
                    <a:cubicBezTo>
                      <a:pt x="1085" y="133"/>
                      <a:pt x="1085" y="133"/>
                      <a:pt x="1085" y="133"/>
                    </a:cubicBezTo>
                    <a:cubicBezTo>
                      <a:pt x="1079" y="130"/>
                      <a:pt x="1079" y="130"/>
                      <a:pt x="1079" y="130"/>
                    </a:cubicBezTo>
                    <a:cubicBezTo>
                      <a:pt x="1072" y="127"/>
                      <a:pt x="1072" y="127"/>
                      <a:pt x="1072" y="127"/>
                    </a:cubicBezTo>
                    <a:cubicBezTo>
                      <a:pt x="1064" y="126"/>
                      <a:pt x="1064" y="126"/>
                      <a:pt x="1064" y="126"/>
                    </a:cubicBezTo>
                    <a:cubicBezTo>
                      <a:pt x="1063" y="127"/>
                      <a:pt x="1063" y="127"/>
                      <a:pt x="1063" y="127"/>
                    </a:cubicBezTo>
                    <a:cubicBezTo>
                      <a:pt x="1057" y="128"/>
                      <a:pt x="1057" y="128"/>
                      <a:pt x="1057" y="128"/>
                    </a:cubicBezTo>
                    <a:cubicBezTo>
                      <a:pt x="1054" y="127"/>
                      <a:pt x="1054" y="127"/>
                      <a:pt x="1054" y="127"/>
                    </a:cubicBezTo>
                    <a:cubicBezTo>
                      <a:pt x="1053" y="124"/>
                      <a:pt x="1053" y="124"/>
                      <a:pt x="1053" y="124"/>
                    </a:cubicBezTo>
                    <a:cubicBezTo>
                      <a:pt x="1049" y="123"/>
                      <a:pt x="1049" y="123"/>
                      <a:pt x="1049" y="123"/>
                    </a:cubicBezTo>
                    <a:cubicBezTo>
                      <a:pt x="1046" y="121"/>
                      <a:pt x="1046" y="121"/>
                      <a:pt x="1046" y="121"/>
                    </a:cubicBezTo>
                    <a:cubicBezTo>
                      <a:pt x="1045" y="118"/>
                      <a:pt x="1045" y="118"/>
                      <a:pt x="1045" y="118"/>
                    </a:cubicBezTo>
                    <a:cubicBezTo>
                      <a:pt x="1043" y="118"/>
                      <a:pt x="1043" y="118"/>
                      <a:pt x="1043" y="118"/>
                    </a:cubicBezTo>
                    <a:cubicBezTo>
                      <a:pt x="1043" y="119"/>
                      <a:pt x="1043" y="119"/>
                      <a:pt x="1043" y="119"/>
                    </a:cubicBezTo>
                    <a:cubicBezTo>
                      <a:pt x="1040" y="118"/>
                      <a:pt x="1040" y="118"/>
                      <a:pt x="1040" y="118"/>
                    </a:cubicBezTo>
                    <a:cubicBezTo>
                      <a:pt x="1041" y="120"/>
                      <a:pt x="1041" y="120"/>
                      <a:pt x="1041" y="120"/>
                    </a:cubicBezTo>
                    <a:cubicBezTo>
                      <a:pt x="1040" y="121"/>
                      <a:pt x="1040" y="121"/>
                      <a:pt x="1040" y="121"/>
                    </a:cubicBezTo>
                    <a:cubicBezTo>
                      <a:pt x="1042" y="125"/>
                      <a:pt x="1042" y="125"/>
                      <a:pt x="1042" y="125"/>
                    </a:cubicBezTo>
                    <a:cubicBezTo>
                      <a:pt x="1048" y="127"/>
                      <a:pt x="1048" y="127"/>
                      <a:pt x="1048" y="127"/>
                    </a:cubicBezTo>
                    <a:cubicBezTo>
                      <a:pt x="1049" y="130"/>
                      <a:pt x="1049" y="130"/>
                      <a:pt x="1049" y="130"/>
                    </a:cubicBezTo>
                    <a:cubicBezTo>
                      <a:pt x="1049" y="133"/>
                      <a:pt x="1049" y="133"/>
                      <a:pt x="1049" y="133"/>
                    </a:cubicBezTo>
                    <a:cubicBezTo>
                      <a:pt x="1047" y="133"/>
                      <a:pt x="1047" y="133"/>
                      <a:pt x="1047" y="133"/>
                    </a:cubicBezTo>
                    <a:cubicBezTo>
                      <a:pt x="1042" y="134"/>
                      <a:pt x="1042" y="134"/>
                      <a:pt x="1042" y="134"/>
                    </a:cubicBezTo>
                    <a:cubicBezTo>
                      <a:pt x="1038" y="133"/>
                      <a:pt x="1038" y="133"/>
                      <a:pt x="1038" y="133"/>
                    </a:cubicBezTo>
                    <a:cubicBezTo>
                      <a:pt x="1035" y="131"/>
                      <a:pt x="1035" y="131"/>
                      <a:pt x="1035" y="131"/>
                    </a:cubicBezTo>
                    <a:cubicBezTo>
                      <a:pt x="1030" y="132"/>
                      <a:pt x="1030" y="132"/>
                      <a:pt x="1030" y="132"/>
                    </a:cubicBezTo>
                    <a:cubicBezTo>
                      <a:pt x="1033" y="134"/>
                      <a:pt x="1033" y="134"/>
                      <a:pt x="1033" y="134"/>
                    </a:cubicBezTo>
                    <a:cubicBezTo>
                      <a:pt x="1036" y="133"/>
                      <a:pt x="1036" y="133"/>
                      <a:pt x="1036" y="133"/>
                    </a:cubicBezTo>
                    <a:cubicBezTo>
                      <a:pt x="1040" y="136"/>
                      <a:pt x="1040" y="136"/>
                      <a:pt x="1040" y="136"/>
                    </a:cubicBezTo>
                    <a:cubicBezTo>
                      <a:pt x="1049" y="137"/>
                      <a:pt x="1049" y="137"/>
                      <a:pt x="1049" y="137"/>
                    </a:cubicBezTo>
                    <a:cubicBezTo>
                      <a:pt x="1051" y="139"/>
                      <a:pt x="1051" y="139"/>
                      <a:pt x="1051" y="139"/>
                    </a:cubicBezTo>
                    <a:cubicBezTo>
                      <a:pt x="1055" y="140"/>
                      <a:pt x="1055" y="140"/>
                      <a:pt x="1055" y="140"/>
                    </a:cubicBezTo>
                    <a:cubicBezTo>
                      <a:pt x="1056" y="142"/>
                      <a:pt x="1056" y="142"/>
                      <a:pt x="1056" y="142"/>
                    </a:cubicBezTo>
                    <a:cubicBezTo>
                      <a:pt x="1060" y="142"/>
                      <a:pt x="1060" y="142"/>
                      <a:pt x="1060" y="142"/>
                    </a:cubicBezTo>
                    <a:cubicBezTo>
                      <a:pt x="1066" y="145"/>
                      <a:pt x="1066" y="145"/>
                      <a:pt x="1066" y="145"/>
                    </a:cubicBezTo>
                    <a:cubicBezTo>
                      <a:pt x="1069" y="145"/>
                      <a:pt x="1069" y="145"/>
                      <a:pt x="1069" y="145"/>
                    </a:cubicBezTo>
                    <a:cubicBezTo>
                      <a:pt x="1069" y="148"/>
                      <a:pt x="1069" y="148"/>
                      <a:pt x="1069" y="148"/>
                    </a:cubicBezTo>
                    <a:cubicBezTo>
                      <a:pt x="1073" y="148"/>
                      <a:pt x="1073" y="148"/>
                      <a:pt x="1073" y="148"/>
                    </a:cubicBezTo>
                    <a:cubicBezTo>
                      <a:pt x="1074" y="150"/>
                      <a:pt x="1074" y="150"/>
                      <a:pt x="1074" y="150"/>
                    </a:cubicBezTo>
                    <a:cubicBezTo>
                      <a:pt x="1076" y="151"/>
                      <a:pt x="1076" y="151"/>
                      <a:pt x="1076" y="151"/>
                    </a:cubicBezTo>
                    <a:cubicBezTo>
                      <a:pt x="1075" y="152"/>
                      <a:pt x="1075" y="152"/>
                      <a:pt x="1075" y="152"/>
                    </a:cubicBezTo>
                    <a:cubicBezTo>
                      <a:pt x="1077" y="155"/>
                      <a:pt x="1077" y="155"/>
                      <a:pt x="1077" y="155"/>
                    </a:cubicBezTo>
                    <a:cubicBezTo>
                      <a:pt x="1069" y="152"/>
                      <a:pt x="1069" y="152"/>
                      <a:pt x="1069" y="152"/>
                    </a:cubicBezTo>
                    <a:cubicBezTo>
                      <a:pt x="1062" y="153"/>
                      <a:pt x="1062" y="153"/>
                      <a:pt x="1062" y="153"/>
                    </a:cubicBezTo>
                    <a:cubicBezTo>
                      <a:pt x="1060" y="150"/>
                      <a:pt x="1060" y="150"/>
                      <a:pt x="1060" y="150"/>
                    </a:cubicBezTo>
                    <a:cubicBezTo>
                      <a:pt x="1057" y="150"/>
                      <a:pt x="1057" y="150"/>
                      <a:pt x="1057" y="150"/>
                    </a:cubicBezTo>
                    <a:cubicBezTo>
                      <a:pt x="1060" y="153"/>
                      <a:pt x="1060" y="153"/>
                      <a:pt x="1060" y="153"/>
                    </a:cubicBezTo>
                    <a:cubicBezTo>
                      <a:pt x="1058" y="152"/>
                      <a:pt x="1058" y="152"/>
                      <a:pt x="1058" y="152"/>
                    </a:cubicBezTo>
                    <a:cubicBezTo>
                      <a:pt x="1057" y="155"/>
                      <a:pt x="1057" y="155"/>
                      <a:pt x="1057" y="155"/>
                    </a:cubicBezTo>
                    <a:cubicBezTo>
                      <a:pt x="1052" y="156"/>
                      <a:pt x="1052" y="156"/>
                      <a:pt x="1052" y="156"/>
                    </a:cubicBezTo>
                    <a:cubicBezTo>
                      <a:pt x="1051" y="158"/>
                      <a:pt x="1051" y="158"/>
                      <a:pt x="1051" y="158"/>
                    </a:cubicBezTo>
                    <a:cubicBezTo>
                      <a:pt x="1047" y="159"/>
                      <a:pt x="1047" y="159"/>
                      <a:pt x="1047" y="159"/>
                    </a:cubicBezTo>
                    <a:cubicBezTo>
                      <a:pt x="1044" y="159"/>
                      <a:pt x="1044" y="159"/>
                      <a:pt x="1044" y="159"/>
                    </a:cubicBezTo>
                    <a:cubicBezTo>
                      <a:pt x="1045" y="161"/>
                      <a:pt x="1045" y="161"/>
                      <a:pt x="1045" y="161"/>
                    </a:cubicBezTo>
                    <a:cubicBezTo>
                      <a:pt x="1044" y="165"/>
                      <a:pt x="1044" y="165"/>
                      <a:pt x="1044" y="165"/>
                    </a:cubicBezTo>
                    <a:cubicBezTo>
                      <a:pt x="1043" y="169"/>
                      <a:pt x="1043" y="169"/>
                      <a:pt x="1043" y="169"/>
                    </a:cubicBezTo>
                    <a:cubicBezTo>
                      <a:pt x="1039" y="170"/>
                      <a:pt x="1039" y="170"/>
                      <a:pt x="1039" y="170"/>
                    </a:cubicBezTo>
                    <a:cubicBezTo>
                      <a:pt x="1039" y="174"/>
                      <a:pt x="1039" y="174"/>
                      <a:pt x="1039" y="174"/>
                    </a:cubicBezTo>
                    <a:cubicBezTo>
                      <a:pt x="1035" y="172"/>
                      <a:pt x="1035" y="172"/>
                      <a:pt x="1035" y="172"/>
                    </a:cubicBezTo>
                    <a:cubicBezTo>
                      <a:pt x="1026" y="169"/>
                      <a:pt x="1026" y="169"/>
                      <a:pt x="1026" y="169"/>
                    </a:cubicBezTo>
                    <a:cubicBezTo>
                      <a:pt x="1020" y="169"/>
                      <a:pt x="1020" y="169"/>
                      <a:pt x="1020" y="169"/>
                    </a:cubicBezTo>
                    <a:cubicBezTo>
                      <a:pt x="1015" y="171"/>
                      <a:pt x="1015" y="171"/>
                      <a:pt x="1015" y="171"/>
                    </a:cubicBezTo>
                    <a:cubicBezTo>
                      <a:pt x="1014" y="174"/>
                      <a:pt x="1014" y="174"/>
                      <a:pt x="1014" y="174"/>
                    </a:cubicBezTo>
                    <a:cubicBezTo>
                      <a:pt x="1013" y="174"/>
                      <a:pt x="1013" y="174"/>
                      <a:pt x="1013" y="174"/>
                    </a:cubicBezTo>
                    <a:cubicBezTo>
                      <a:pt x="1011" y="173"/>
                      <a:pt x="1011" y="173"/>
                      <a:pt x="1011" y="173"/>
                    </a:cubicBezTo>
                    <a:cubicBezTo>
                      <a:pt x="1009" y="170"/>
                      <a:pt x="1009" y="170"/>
                      <a:pt x="1009" y="170"/>
                    </a:cubicBezTo>
                    <a:cubicBezTo>
                      <a:pt x="1008" y="170"/>
                      <a:pt x="1008" y="170"/>
                      <a:pt x="1008" y="170"/>
                    </a:cubicBezTo>
                    <a:cubicBezTo>
                      <a:pt x="1004" y="172"/>
                      <a:pt x="1004" y="172"/>
                      <a:pt x="1004" y="172"/>
                    </a:cubicBezTo>
                    <a:cubicBezTo>
                      <a:pt x="1005" y="174"/>
                      <a:pt x="1005" y="174"/>
                      <a:pt x="1005" y="174"/>
                    </a:cubicBezTo>
                    <a:cubicBezTo>
                      <a:pt x="1005" y="175"/>
                      <a:pt x="1005" y="175"/>
                      <a:pt x="1005" y="175"/>
                    </a:cubicBezTo>
                    <a:cubicBezTo>
                      <a:pt x="1002" y="174"/>
                      <a:pt x="1002" y="174"/>
                      <a:pt x="1002" y="174"/>
                    </a:cubicBezTo>
                    <a:cubicBezTo>
                      <a:pt x="1000" y="174"/>
                      <a:pt x="1000" y="174"/>
                      <a:pt x="1000" y="174"/>
                    </a:cubicBezTo>
                    <a:cubicBezTo>
                      <a:pt x="999" y="174"/>
                      <a:pt x="999" y="174"/>
                      <a:pt x="999" y="174"/>
                    </a:cubicBezTo>
                    <a:cubicBezTo>
                      <a:pt x="998" y="174"/>
                      <a:pt x="998" y="174"/>
                      <a:pt x="998" y="174"/>
                    </a:cubicBezTo>
                    <a:cubicBezTo>
                      <a:pt x="996" y="175"/>
                      <a:pt x="996" y="175"/>
                      <a:pt x="996" y="175"/>
                    </a:cubicBezTo>
                    <a:cubicBezTo>
                      <a:pt x="996" y="178"/>
                      <a:pt x="996" y="178"/>
                      <a:pt x="996" y="178"/>
                    </a:cubicBezTo>
                    <a:cubicBezTo>
                      <a:pt x="998" y="179"/>
                      <a:pt x="998" y="179"/>
                      <a:pt x="998" y="179"/>
                    </a:cubicBezTo>
                    <a:cubicBezTo>
                      <a:pt x="999" y="182"/>
                      <a:pt x="999" y="182"/>
                      <a:pt x="999" y="182"/>
                    </a:cubicBezTo>
                    <a:cubicBezTo>
                      <a:pt x="999" y="182"/>
                      <a:pt x="999" y="183"/>
                      <a:pt x="1000" y="184"/>
                    </a:cubicBezTo>
                    <a:cubicBezTo>
                      <a:pt x="1000" y="184"/>
                      <a:pt x="1000" y="184"/>
                      <a:pt x="1000" y="184"/>
                    </a:cubicBezTo>
                    <a:cubicBezTo>
                      <a:pt x="999" y="186"/>
                      <a:pt x="999" y="186"/>
                      <a:pt x="999" y="186"/>
                    </a:cubicBezTo>
                    <a:cubicBezTo>
                      <a:pt x="1001" y="191"/>
                      <a:pt x="1001" y="191"/>
                      <a:pt x="1001" y="191"/>
                    </a:cubicBezTo>
                    <a:cubicBezTo>
                      <a:pt x="1005" y="194"/>
                      <a:pt x="1005" y="194"/>
                      <a:pt x="1005" y="194"/>
                    </a:cubicBezTo>
                    <a:cubicBezTo>
                      <a:pt x="1006" y="195"/>
                      <a:pt x="1006" y="195"/>
                      <a:pt x="1006" y="195"/>
                    </a:cubicBezTo>
                    <a:cubicBezTo>
                      <a:pt x="1008" y="195"/>
                      <a:pt x="1008" y="195"/>
                      <a:pt x="1008" y="195"/>
                    </a:cubicBezTo>
                    <a:cubicBezTo>
                      <a:pt x="1009" y="193"/>
                      <a:pt x="1009" y="193"/>
                      <a:pt x="1009" y="193"/>
                    </a:cubicBezTo>
                    <a:cubicBezTo>
                      <a:pt x="1012" y="194"/>
                      <a:pt x="1012" y="194"/>
                      <a:pt x="1012" y="194"/>
                    </a:cubicBezTo>
                    <a:cubicBezTo>
                      <a:pt x="1014" y="194"/>
                      <a:pt x="1014" y="194"/>
                      <a:pt x="1014" y="194"/>
                    </a:cubicBezTo>
                    <a:cubicBezTo>
                      <a:pt x="1015" y="196"/>
                      <a:pt x="1015" y="196"/>
                      <a:pt x="1015" y="196"/>
                    </a:cubicBezTo>
                    <a:cubicBezTo>
                      <a:pt x="1014" y="196"/>
                      <a:pt x="1014" y="196"/>
                      <a:pt x="1014" y="196"/>
                    </a:cubicBezTo>
                    <a:cubicBezTo>
                      <a:pt x="1014" y="199"/>
                      <a:pt x="1014" y="199"/>
                      <a:pt x="1014" y="199"/>
                    </a:cubicBezTo>
                    <a:cubicBezTo>
                      <a:pt x="1017" y="201"/>
                      <a:pt x="1017" y="201"/>
                      <a:pt x="1017" y="201"/>
                    </a:cubicBezTo>
                    <a:cubicBezTo>
                      <a:pt x="1019" y="204"/>
                      <a:pt x="1019" y="204"/>
                      <a:pt x="1019" y="204"/>
                    </a:cubicBezTo>
                    <a:cubicBezTo>
                      <a:pt x="1021" y="205"/>
                      <a:pt x="1021" y="205"/>
                      <a:pt x="1021" y="205"/>
                    </a:cubicBezTo>
                    <a:cubicBezTo>
                      <a:pt x="1023" y="204"/>
                      <a:pt x="1023" y="204"/>
                      <a:pt x="1023" y="204"/>
                    </a:cubicBezTo>
                    <a:cubicBezTo>
                      <a:pt x="1025" y="205"/>
                      <a:pt x="1025" y="205"/>
                      <a:pt x="1025" y="205"/>
                    </a:cubicBezTo>
                    <a:cubicBezTo>
                      <a:pt x="1025" y="206"/>
                      <a:pt x="1025" y="206"/>
                      <a:pt x="1025" y="206"/>
                    </a:cubicBezTo>
                    <a:cubicBezTo>
                      <a:pt x="1022" y="208"/>
                      <a:pt x="1022" y="208"/>
                      <a:pt x="1022" y="208"/>
                    </a:cubicBezTo>
                    <a:cubicBezTo>
                      <a:pt x="1023" y="209"/>
                      <a:pt x="1023" y="209"/>
                      <a:pt x="1023" y="209"/>
                    </a:cubicBezTo>
                    <a:cubicBezTo>
                      <a:pt x="1022" y="211"/>
                      <a:pt x="1022" y="211"/>
                      <a:pt x="1022" y="211"/>
                    </a:cubicBezTo>
                    <a:cubicBezTo>
                      <a:pt x="1025" y="217"/>
                      <a:pt x="1025" y="217"/>
                      <a:pt x="1025" y="217"/>
                    </a:cubicBezTo>
                    <a:cubicBezTo>
                      <a:pt x="1028" y="219"/>
                      <a:pt x="1028" y="219"/>
                      <a:pt x="1028" y="219"/>
                    </a:cubicBezTo>
                    <a:cubicBezTo>
                      <a:pt x="1033" y="221"/>
                      <a:pt x="1033" y="221"/>
                      <a:pt x="1033" y="221"/>
                    </a:cubicBezTo>
                    <a:cubicBezTo>
                      <a:pt x="1035" y="223"/>
                      <a:pt x="1035" y="223"/>
                      <a:pt x="1035" y="223"/>
                    </a:cubicBezTo>
                    <a:cubicBezTo>
                      <a:pt x="1034" y="225"/>
                      <a:pt x="1034" y="225"/>
                      <a:pt x="1034" y="225"/>
                    </a:cubicBezTo>
                    <a:cubicBezTo>
                      <a:pt x="1031" y="226"/>
                      <a:pt x="1031" y="226"/>
                      <a:pt x="1031" y="226"/>
                    </a:cubicBezTo>
                    <a:cubicBezTo>
                      <a:pt x="1031" y="225"/>
                      <a:pt x="1031" y="225"/>
                      <a:pt x="1031" y="225"/>
                    </a:cubicBezTo>
                    <a:cubicBezTo>
                      <a:pt x="1028" y="226"/>
                      <a:pt x="1028" y="226"/>
                      <a:pt x="1028" y="226"/>
                    </a:cubicBezTo>
                    <a:cubicBezTo>
                      <a:pt x="1026" y="229"/>
                      <a:pt x="1026" y="229"/>
                      <a:pt x="1026" y="229"/>
                    </a:cubicBezTo>
                    <a:cubicBezTo>
                      <a:pt x="1027" y="232"/>
                      <a:pt x="1027" y="232"/>
                      <a:pt x="1027" y="232"/>
                    </a:cubicBezTo>
                    <a:cubicBezTo>
                      <a:pt x="1029" y="233"/>
                      <a:pt x="1029" y="233"/>
                      <a:pt x="1029" y="233"/>
                    </a:cubicBezTo>
                    <a:cubicBezTo>
                      <a:pt x="1030" y="235"/>
                      <a:pt x="1030" y="235"/>
                      <a:pt x="1030" y="235"/>
                    </a:cubicBezTo>
                    <a:cubicBezTo>
                      <a:pt x="1032" y="236"/>
                      <a:pt x="1032" y="236"/>
                      <a:pt x="1032" y="236"/>
                    </a:cubicBezTo>
                    <a:cubicBezTo>
                      <a:pt x="1031" y="238"/>
                      <a:pt x="1031" y="238"/>
                      <a:pt x="1031" y="238"/>
                    </a:cubicBezTo>
                    <a:cubicBezTo>
                      <a:pt x="1029" y="237"/>
                      <a:pt x="1029" y="237"/>
                      <a:pt x="1029" y="237"/>
                    </a:cubicBezTo>
                    <a:cubicBezTo>
                      <a:pt x="1027" y="238"/>
                      <a:pt x="1027" y="238"/>
                      <a:pt x="1027" y="238"/>
                    </a:cubicBezTo>
                    <a:cubicBezTo>
                      <a:pt x="1025" y="238"/>
                      <a:pt x="1025" y="238"/>
                      <a:pt x="1025" y="238"/>
                    </a:cubicBezTo>
                    <a:cubicBezTo>
                      <a:pt x="1026" y="240"/>
                      <a:pt x="1026" y="240"/>
                      <a:pt x="1026" y="240"/>
                    </a:cubicBezTo>
                    <a:cubicBezTo>
                      <a:pt x="1027" y="243"/>
                      <a:pt x="1027" y="243"/>
                      <a:pt x="1027" y="243"/>
                    </a:cubicBezTo>
                    <a:cubicBezTo>
                      <a:pt x="1030" y="247"/>
                      <a:pt x="1030" y="247"/>
                      <a:pt x="1030" y="247"/>
                    </a:cubicBezTo>
                    <a:cubicBezTo>
                      <a:pt x="1030" y="251"/>
                      <a:pt x="1030" y="251"/>
                      <a:pt x="1030" y="251"/>
                    </a:cubicBezTo>
                    <a:cubicBezTo>
                      <a:pt x="1027" y="253"/>
                      <a:pt x="1027" y="253"/>
                      <a:pt x="1027" y="253"/>
                    </a:cubicBezTo>
                    <a:cubicBezTo>
                      <a:pt x="1027" y="258"/>
                      <a:pt x="1027" y="258"/>
                      <a:pt x="1027" y="258"/>
                    </a:cubicBezTo>
                    <a:cubicBezTo>
                      <a:pt x="1024" y="255"/>
                      <a:pt x="1024" y="255"/>
                      <a:pt x="1024" y="255"/>
                    </a:cubicBezTo>
                    <a:cubicBezTo>
                      <a:pt x="1023" y="254"/>
                      <a:pt x="1023" y="254"/>
                      <a:pt x="1023" y="254"/>
                    </a:cubicBezTo>
                    <a:cubicBezTo>
                      <a:pt x="1014" y="244"/>
                      <a:pt x="1014" y="244"/>
                      <a:pt x="1014" y="244"/>
                    </a:cubicBezTo>
                    <a:cubicBezTo>
                      <a:pt x="1009" y="242"/>
                      <a:pt x="1009" y="242"/>
                      <a:pt x="1009" y="242"/>
                    </a:cubicBezTo>
                    <a:cubicBezTo>
                      <a:pt x="1000" y="234"/>
                      <a:pt x="1000" y="234"/>
                      <a:pt x="1000" y="234"/>
                    </a:cubicBezTo>
                    <a:cubicBezTo>
                      <a:pt x="997" y="233"/>
                      <a:pt x="997" y="233"/>
                      <a:pt x="997" y="233"/>
                    </a:cubicBezTo>
                    <a:cubicBezTo>
                      <a:pt x="986" y="222"/>
                      <a:pt x="986" y="222"/>
                      <a:pt x="986" y="222"/>
                    </a:cubicBezTo>
                    <a:cubicBezTo>
                      <a:pt x="978" y="214"/>
                      <a:pt x="978" y="214"/>
                      <a:pt x="978" y="214"/>
                    </a:cubicBezTo>
                    <a:cubicBezTo>
                      <a:pt x="974" y="207"/>
                      <a:pt x="974" y="207"/>
                      <a:pt x="974" y="207"/>
                    </a:cubicBezTo>
                    <a:cubicBezTo>
                      <a:pt x="972" y="204"/>
                      <a:pt x="972" y="204"/>
                      <a:pt x="972" y="204"/>
                    </a:cubicBezTo>
                    <a:cubicBezTo>
                      <a:pt x="974" y="202"/>
                      <a:pt x="974" y="202"/>
                      <a:pt x="974" y="202"/>
                    </a:cubicBezTo>
                    <a:cubicBezTo>
                      <a:pt x="973" y="199"/>
                      <a:pt x="973" y="199"/>
                      <a:pt x="973" y="199"/>
                    </a:cubicBezTo>
                    <a:cubicBezTo>
                      <a:pt x="969" y="196"/>
                      <a:pt x="969" y="196"/>
                      <a:pt x="969" y="196"/>
                    </a:cubicBezTo>
                    <a:cubicBezTo>
                      <a:pt x="969" y="195"/>
                      <a:pt x="969" y="195"/>
                      <a:pt x="969" y="195"/>
                    </a:cubicBezTo>
                    <a:cubicBezTo>
                      <a:pt x="972" y="194"/>
                      <a:pt x="972" y="194"/>
                      <a:pt x="972" y="194"/>
                    </a:cubicBezTo>
                    <a:cubicBezTo>
                      <a:pt x="973" y="193"/>
                      <a:pt x="973" y="193"/>
                      <a:pt x="973" y="193"/>
                    </a:cubicBezTo>
                    <a:cubicBezTo>
                      <a:pt x="977" y="193"/>
                      <a:pt x="977" y="193"/>
                      <a:pt x="977" y="193"/>
                    </a:cubicBezTo>
                    <a:cubicBezTo>
                      <a:pt x="979" y="185"/>
                      <a:pt x="979" y="185"/>
                      <a:pt x="979" y="185"/>
                    </a:cubicBezTo>
                    <a:cubicBezTo>
                      <a:pt x="979" y="185"/>
                      <a:pt x="979" y="184"/>
                      <a:pt x="978" y="184"/>
                    </a:cubicBezTo>
                    <a:cubicBezTo>
                      <a:pt x="978" y="184"/>
                      <a:pt x="978" y="183"/>
                      <a:pt x="978" y="183"/>
                    </a:cubicBezTo>
                    <a:cubicBezTo>
                      <a:pt x="979" y="177"/>
                      <a:pt x="979" y="177"/>
                      <a:pt x="979" y="177"/>
                    </a:cubicBezTo>
                    <a:cubicBezTo>
                      <a:pt x="981" y="174"/>
                      <a:pt x="981" y="174"/>
                      <a:pt x="981" y="174"/>
                    </a:cubicBezTo>
                    <a:cubicBezTo>
                      <a:pt x="980" y="172"/>
                      <a:pt x="980" y="172"/>
                      <a:pt x="980" y="172"/>
                    </a:cubicBezTo>
                    <a:cubicBezTo>
                      <a:pt x="978" y="170"/>
                      <a:pt x="978" y="170"/>
                      <a:pt x="978" y="170"/>
                    </a:cubicBezTo>
                    <a:cubicBezTo>
                      <a:pt x="981" y="169"/>
                      <a:pt x="981" y="169"/>
                      <a:pt x="981" y="169"/>
                    </a:cubicBezTo>
                    <a:cubicBezTo>
                      <a:pt x="982" y="167"/>
                      <a:pt x="982" y="167"/>
                      <a:pt x="982" y="167"/>
                    </a:cubicBezTo>
                    <a:cubicBezTo>
                      <a:pt x="985" y="166"/>
                      <a:pt x="985" y="166"/>
                      <a:pt x="985" y="166"/>
                    </a:cubicBezTo>
                    <a:cubicBezTo>
                      <a:pt x="985" y="165"/>
                      <a:pt x="985" y="165"/>
                      <a:pt x="985" y="165"/>
                    </a:cubicBezTo>
                    <a:cubicBezTo>
                      <a:pt x="983" y="164"/>
                      <a:pt x="983" y="164"/>
                      <a:pt x="983" y="164"/>
                    </a:cubicBezTo>
                    <a:cubicBezTo>
                      <a:pt x="982" y="162"/>
                      <a:pt x="982" y="162"/>
                      <a:pt x="982" y="162"/>
                    </a:cubicBezTo>
                    <a:cubicBezTo>
                      <a:pt x="980" y="162"/>
                      <a:pt x="980" y="162"/>
                      <a:pt x="980" y="162"/>
                    </a:cubicBezTo>
                    <a:cubicBezTo>
                      <a:pt x="979" y="159"/>
                      <a:pt x="979" y="159"/>
                      <a:pt x="979" y="159"/>
                    </a:cubicBezTo>
                    <a:cubicBezTo>
                      <a:pt x="976" y="155"/>
                      <a:pt x="976" y="155"/>
                      <a:pt x="976" y="155"/>
                    </a:cubicBezTo>
                    <a:cubicBezTo>
                      <a:pt x="977" y="153"/>
                      <a:pt x="977" y="153"/>
                      <a:pt x="977" y="153"/>
                    </a:cubicBezTo>
                    <a:cubicBezTo>
                      <a:pt x="980" y="153"/>
                      <a:pt x="980" y="153"/>
                      <a:pt x="980" y="153"/>
                    </a:cubicBezTo>
                    <a:cubicBezTo>
                      <a:pt x="981" y="153"/>
                      <a:pt x="981" y="153"/>
                      <a:pt x="981" y="153"/>
                    </a:cubicBezTo>
                    <a:cubicBezTo>
                      <a:pt x="981" y="151"/>
                      <a:pt x="981" y="151"/>
                      <a:pt x="981" y="151"/>
                    </a:cubicBezTo>
                    <a:cubicBezTo>
                      <a:pt x="976" y="152"/>
                      <a:pt x="976" y="152"/>
                      <a:pt x="976" y="152"/>
                    </a:cubicBezTo>
                    <a:cubicBezTo>
                      <a:pt x="974" y="151"/>
                      <a:pt x="974" y="151"/>
                      <a:pt x="974" y="151"/>
                    </a:cubicBezTo>
                    <a:cubicBezTo>
                      <a:pt x="971" y="150"/>
                      <a:pt x="971" y="150"/>
                      <a:pt x="971" y="150"/>
                    </a:cubicBezTo>
                    <a:cubicBezTo>
                      <a:pt x="970" y="151"/>
                      <a:pt x="970" y="151"/>
                      <a:pt x="970" y="151"/>
                    </a:cubicBezTo>
                    <a:cubicBezTo>
                      <a:pt x="967" y="151"/>
                      <a:pt x="967" y="151"/>
                      <a:pt x="967" y="151"/>
                    </a:cubicBezTo>
                    <a:cubicBezTo>
                      <a:pt x="966" y="153"/>
                      <a:pt x="966" y="153"/>
                      <a:pt x="966" y="153"/>
                    </a:cubicBezTo>
                    <a:cubicBezTo>
                      <a:pt x="968" y="154"/>
                      <a:pt x="968" y="154"/>
                      <a:pt x="968" y="154"/>
                    </a:cubicBezTo>
                    <a:cubicBezTo>
                      <a:pt x="970" y="157"/>
                      <a:pt x="970" y="157"/>
                      <a:pt x="970" y="157"/>
                    </a:cubicBezTo>
                    <a:cubicBezTo>
                      <a:pt x="973" y="160"/>
                      <a:pt x="973" y="160"/>
                      <a:pt x="973" y="160"/>
                    </a:cubicBezTo>
                    <a:cubicBezTo>
                      <a:pt x="975" y="159"/>
                      <a:pt x="975" y="159"/>
                      <a:pt x="975" y="159"/>
                    </a:cubicBezTo>
                    <a:cubicBezTo>
                      <a:pt x="975" y="162"/>
                      <a:pt x="975" y="162"/>
                      <a:pt x="975" y="162"/>
                    </a:cubicBezTo>
                    <a:cubicBezTo>
                      <a:pt x="974" y="162"/>
                      <a:pt x="974" y="162"/>
                      <a:pt x="974" y="162"/>
                    </a:cubicBezTo>
                    <a:cubicBezTo>
                      <a:pt x="972" y="161"/>
                      <a:pt x="972" y="161"/>
                      <a:pt x="972" y="161"/>
                    </a:cubicBezTo>
                    <a:cubicBezTo>
                      <a:pt x="972" y="161"/>
                      <a:pt x="972" y="161"/>
                      <a:pt x="972" y="161"/>
                    </a:cubicBezTo>
                    <a:cubicBezTo>
                      <a:pt x="970" y="161"/>
                      <a:pt x="970" y="161"/>
                      <a:pt x="970" y="161"/>
                    </a:cubicBezTo>
                    <a:cubicBezTo>
                      <a:pt x="968" y="165"/>
                      <a:pt x="968" y="165"/>
                      <a:pt x="968" y="165"/>
                    </a:cubicBezTo>
                    <a:cubicBezTo>
                      <a:pt x="969" y="168"/>
                      <a:pt x="969" y="168"/>
                      <a:pt x="969" y="168"/>
                    </a:cubicBezTo>
                    <a:cubicBezTo>
                      <a:pt x="965" y="168"/>
                      <a:pt x="965" y="168"/>
                      <a:pt x="965" y="168"/>
                    </a:cubicBezTo>
                    <a:cubicBezTo>
                      <a:pt x="965" y="170"/>
                      <a:pt x="965" y="170"/>
                      <a:pt x="965" y="170"/>
                    </a:cubicBezTo>
                    <a:cubicBezTo>
                      <a:pt x="964" y="170"/>
                      <a:pt x="964" y="170"/>
                      <a:pt x="964" y="170"/>
                    </a:cubicBezTo>
                    <a:cubicBezTo>
                      <a:pt x="963" y="166"/>
                      <a:pt x="963" y="166"/>
                      <a:pt x="963" y="166"/>
                    </a:cubicBezTo>
                    <a:cubicBezTo>
                      <a:pt x="961" y="165"/>
                      <a:pt x="961" y="165"/>
                      <a:pt x="961" y="165"/>
                    </a:cubicBezTo>
                    <a:cubicBezTo>
                      <a:pt x="959" y="166"/>
                      <a:pt x="959" y="166"/>
                      <a:pt x="959" y="166"/>
                    </a:cubicBezTo>
                    <a:cubicBezTo>
                      <a:pt x="959" y="168"/>
                      <a:pt x="959" y="168"/>
                      <a:pt x="959" y="168"/>
                    </a:cubicBezTo>
                    <a:cubicBezTo>
                      <a:pt x="958" y="167"/>
                      <a:pt x="958" y="167"/>
                      <a:pt x="958" y="167"/>
                    </a:cubicBezTo>
                    <a:cubicBezTo>
                      <a:pt x="958" y="165"/>
                      <a:pt x="958" y="165"/>
                      <a:pt x="958" y="165"/>
                    </a:cubicBezTo>
                    <a:cubicBezTo>
                      <a:pt x="956" y="164"/>
                      <a:pt x="956" y="164"/>
                      <a:pt x="956" y="164"/>
                    </a:cubicBezTo>
                    <a:cubicBezTo>
                      <a:pt x="956" y="162"/>
                      <a:pt x="956" y="162"/>
                      <a:pt x="956" y="162"/>
                    </a:cubicBezTo>
                    <a:cubicBezTo>
                      <a:pt x="952" y="158"/>
                      <a:pt x="952" y="158"/>
                      <a:pt x="952" y="158"/>
                    </a:cubicBezTo>
                    <a:cubicBezTo>
                      <a:pt x="952" y="158"/>
                      <a:pt x="952" y="158"/>
                      <a:pt x="952" y="158"/>
                    </a:cubicBezTo>
                    <a:cubicBezTo>
                      <a:pt x="952" y="160"/>
                      <a:pt x="952" y="160"/>
                      <a:pt x="952" y="160"/>
                    </a:cubicBezTo>
                    <a:cubicBezTo>
                      <a:pt x="950" y="160"/>
                      <a:pt x="950" y="160"/>
                      <a:pt x="950" y="160"/>
                    </a:cubicBezTo>
                    <a:cubicBezTo>
                      <a:pt x="944" y="158"/>
                      <a:pt x="944" y="158"/>
                      <a:pt x="944" y="158"/>
                    </a:cubicBezTo>
                    <a:cubicBezTo>
                      <a:pt x="943" y="159"/>
                      <a:pt x="943" y="159"/>
                      <a:pt x="943" y="159"/>
                    </a:cubicBezTo>
                    <a:cubicBezTo>
                      <a:pt x="940" y="160"/>
                      <a:pt x="940" y="160"/>
                      <a:pt x="940" y="160"/>
                    </a:cubicBezTo>
                    <a:cubicBezTo>
                      <a:pt x="936" y="160"/>
                      <a:pt x="936" y="160"/>
                      <a:pt x="936" y="160"/>
                    </a:cubicBezTo>
                    <a:cubicBezTo>
                      <a:pt x="934" y="163"/>
                      <a:pt x="934" y="163"/>
                      <a:pt x="934" y="163"/>
                    </a:cubicBezTo>
                    <a:cubicBezTo>
                      <a:pt x="932" y="171"/>
                      <a:pt x="932" y="171"/>
                      <a:pt x="932" y="171"/>
                    </a:cubicBezTo>
                    <a:cubicBezTo>
                      <a:pt x="930" y="172"/>
                      <a:pt x="930" y="172"/>
                      <a:pt x="930" y="172"/>
                    </a:cubicBezTo>
                    <a:cubicBezTo>
                      <a:pt x="932" y="175"/>
                      <a:pt x="932" y="175"/>
                      <a:pt x="932" y="175"/>
                    </a:cubicBezTo>
                    <a:cubicBezTo>
                      <a:pt x="933" y="178"/>
                      <a:pt x="933" y="178"/>
                      <a:pt x="933" y="178"/>
                    </a:cubicBezTo>
                    <a:cubicBezTo>
                      <a:pt x="935" y="180"/>
                      <a:pt x="935" y="180"/>
                      <a:pt x="935" y="180"/>
                    </a:cubicBezTo>
                    <a:cubicBezTo>
                      <a:pt x="938" y="180"/>
                      <a:pt x="938" y="180"/>
                      <a:pt x="938" y="180"/>
                    </a:cubicBezTo>
                    <a:cubicBezTo>
                      <a:pt x="943" y="180"/>
                      <a:pt x="943" y="180"/>
                      <a:pt x="943" y="180"/>
                    </a:cubicBezTo>
                    <a:cubicBezTo>
                      <a:pt x="944" y="183"/>
                      <a:pt x="944" y="183"/>
                      <a:pt x="944" y="183"/>
                    </a:cubicBezTo>
                    <a:cubicBezTo>
                      <a:pt x="942" y="183"/>
                      <a:pt x="942" y="183"/>
                      <a:pt x="942" y="183"/>
                    </a:cubicBezTo>
                    <a:cubicBezTo>
                      <a:pt x="939" y="183"/>
                      <a:pt x="939" y="183"/>
                      <a:pt x="939" y="183"/>
                    </a:cubicBezTo>
                    <a:cubicBezTo>
                      <a:pt x="939" y="183"/>
                      <a:pt x="939" y="183"/>
                      <a:pt x="939" y="184"/>
                    </a:cubicBezTo>
                    <a:cubicBezTo>
                      <a:pt x="938" y="184"/>
                      <a:pt x="938" y="184"/>
                      <a:pt x="938" y="184"/>
                    </a:cubicBezTo>
                    <a:cubicBezTo>
                      <a:pt x="938" y="184"/>
                      <a:pt x="935" y="183"/>
                      <a:pt x="935" y="183"/>
                    </a:cubicBezTo>
                    <a:cubicBezTo>
                      <a:pt x="935" y="182"/>
                      <a:pt x="935" y="182"/>
                      <a:pt x="935" y="182"/>
                    </a:cubicBezTo>
                    <a:cubicBezTo>
                      <a:pt x="932" y="182"/>
                      <a:pt x="932" y="182"/>
                      <a:pt x="932" y="182"/>
                    </a:cubicBezTo>
                    <a:cubicBezTo>
                      <a:pt x="932" y="182"/>
                      <a:pt x="931" y="183"/>
                      <a:pt x="930" y="184"/>
                    </a:cubicBezTo>
                    <a:cubicBezTo>
                      <a:pt x="930" y="184"/>
                      <a:pt x="930" y="184"/>
                      <a:pt x="930" y="184"/>
                    </a:cubicBezTo>
                    <a:cubicBezTo>
                      <a:pt x="930" y="185"/>
                      <a:pt x="930" y="185"/>
                      <a:pt x="930" y="185"/>
                    </a:cubicBezTo>
                    <a:cubicBezTo>
                      <a:pt x="927" y="184"/>
                      <a:pt x="927" y="184"/>
                      <a:pt x="927" y="184"/>
                    </a:cubicBezTo>
                    <a:cubicBezTo>
                      <a:pt x="925" y="184"/>
                      <a:pt x="925" y="184"/>
                      <a:pt x="925" y="184"/>
                    </a:cubicBezTo>
                    <a:cubicBezTo>
                      <a:pt x="926" y="186"/>
                      <a:pt x="926" y="186"/>
                      <a:pt x="926" y="186"/>
                    </a:cubicBezTo>
                    <a:cubicBezTo>
                      <a:pt x="920" y="186"/>
                      <a:pt x="920" y="186"/>
                      <a:pt x="920" y="186"/>
                    </a:cubicBezTo>
                    <a:cubicBezTo>
                      <a:pt x="920" y="186"/>
                      <a:pt x="918" y="184"/>
                      <a:pt x="917" y="184"/>
                    </a:cubicBezTo>
                    <a:cubicBezTo>
                      <a:pt x="917" y="184"/>
                      <a:pt x="916" y="183"/>
                      <a:pt x="916" y="183"/>
                    </a:cubicBezTo>
                    <a:cubicBezTo>
                      <a:pt x="917" y="183"/>
                      <a:pt x="917" y="183"/>
                      <a:pt x="917" y="183"/>
                    </a:cubicBezTo>
                    <a:cubicBezTo>
                      <a:pt x="921" y="184"/>
                      <a:pt x="921" y="184"/>
                      <a:pt x="921" y="184"/>
                    </a:cubicBezTo>
                    <a:cubicBezTo>
                      <a:pt x="924" y="182"/>
                      <a:pt x="924" y="182"/>
                      <a:pt x="924" y="182"/>
                    </a:cubicBezTo>
                    <a:cubicBezTo>
                      <a:pt x="923" y="181"/>
                      <a:pt x="923" y="181"/>
                      <a:pt x="923" y="181"/>
                    </a:cubicBezTo>
                    <a:cubicBezTo>
                      <a:pt x="919" y="181"/>
                      <a:pt x="919" y="181"/>
                      <a:pt x="919" y="181"/>
                    </a:cubicBezTo>
                    <a:cubicBezTo>
                      <a:pt x="915" y="179"/>
                      <a:pt x="915" y="179"/>
                      <a:pt x="915" y="179"/>
                    </a:cubicBezTo>
                    <a:cubicBezTo>
                      <a:pt x="911" y="179"/>
                      <a:pt x="911" y="179"/>
                      <a:pt x="911" y="179"/>
                    </a:cubicBezTo>
                    <a:cubicBezTo>
                      <a:pt x="905" y="179"/>
                      <a:pt x="905" y="179"/>
                      <a:pt x="905" y="179"/>
                    </a:cubicBezTo>
                    <a:cubicBezTo>
                      <a:pt x="902" y="178"/>
                      <a:pt x="902" y="178"/>
                      <a:pt x="902" y="178"/>
                    </a:cubicBezTo>
                    <a:cubicBezTo>
                      <a:pt x="897" y="177"/>
                      <a:pt x="897" y="177"/>
                      <a:pt x="897" y="177"/>
                    </a:cubicBezTo>
                    <a:cubicBezTo>
                      <a:pt x="897" y="178"/>
                      <a:pt x="897" y="178"/>
                      <a:pt x="897" y="178"/>
                    </a:cubicBezTo>
                    <a:cubicBezTo>
                      <a:pt x="899" y="180"/>
                      <a:pt x="899" y="180"/>
                      <a:pt x="899" y="180"/>
                    </a:cubicBezTo>
                    <a:cubicBezTo>
                      <a:pt x="898" y="181"/>
                      <a:pt x="898" y="181"/>
                      <a:pt x="898" y="181"/>
                    </a:cubicBezTo>
                    <a:cubicBezTo>
                      <a:pt x="899" y="182"/>
                      <a:pt x="899" y="182"/>
                      <a:pt x="899" y="182"/>
                    </a:cubicBezTo>
                    <a:cubicBezTo>
                      <a:pt x="896" y="182"/>
                      <a:pt x="896" y="182"/>
                      <a:pt x="896" y="182"/>
                    </a:cubicBezTo>
                    <a:cubicBezTo>
                      <a:pt x="894" y="181"/>
                      <a:pt x="894" y="181"/>
                      <a:pt x="894" y="181"/>
                    </a:cubicBezTo>
                    <a:cubicBezTo>
                      <a:pt x="892" y="181"/>
                      <a:pt x="892" y="181"/>
                      <a:pt x="892" y="181"/>
                    </a:cubicBezTo>
                    <a:cubicBezTo>
                      <a:pt x="890" y="182"/>
                      <a:pt x="890" y="182"/>
                      <a:pt x="890" y="182"/>
                    </a:cubicBezTo>
                    <a:cubicBezTo>
                      <a:pt x="882" y="180"/>
                      <a:pt x="882" y="180"/>
                      <a:pt x="882" y="180"/>
                    </a:cubicBezTo>
                    <a:cubicBezTo>
                      <a:pt x="881" y="181"/>
                      <a:pt x="881" y="181"/>
                      <a:pt x="881" y="181"/>
                    </a:cubicBezTo>
                    <a:cubicBezTo>
                      <a:pt x="883" y="183"/>
                      <a:pt x="883" y="183"/>
                      <a:pt x="883" y="183"/>
                    </a:cubicBezTo>
                    <a:cubicBezTo>
                      <a:pt x="881" y="183"/>
                      <a:pt x="881" y="183"/>
                      <a:pt x="881" y="183"/>
                    </a:cubicBezTo>
                    <a:cubicBezTo>
                      <a:pt x="878" y="182"/>
                      <a:pt x="878" y="182"/>
                      <a:pt x="878" y="182"/>
                    </a:cubicBezTo>
                    <a:cubicBezTo>
                      <a:pt x="877" y="180"/>
                      <a:pt x="877" y="180"/>
                      <a:pt x="877" y="180"/>
                    </a:cubicBezTo>
                    <a:cubicBezTo>
                      <a:pt x="873" y="181"/>
                      <a:pt x="873" y="181"/>
                      <a:pt x="873" y="181"/>
                    </a:cubicBezTo>
                    <a:cubicBezTo>
                      <a:pt x="859" y="181"/>
                      <a:pt x="859" y="181"/>
                      <a:pt x="859" y="181"/>
                    </a:cubicBezTo>
                    <a:cubicBezTo>
                      <a:pt x="855" y="182"/>
                      <a:pt x="855" y="182"/>
                      <a:pt x="855" y="182"/>
                    </a:cubicBezTo>
                    <a:cubicBezTo>
                      <a:pt x="855" y="182"/>
                      <a:pt x="855" y="183"/>
                      <a:pt x="855" y="184"/>
                    </a:cubicBezTo>
                    <a:cubicBezTo>
                      <a:pt x="854" y="185"/>
                      <a:pt x="853" y="187"/>
                      <a:pt x="853" y="187"/>
                    </a:cubicBezTo>
                    <a:cubicBezTo>
                      <a:pt x="850" y="190"/>
                      <a:pt x="850" y="190"/>
                      <a:pt x="850" y="190"/>
                    </a:cubicBezTo>
                    <a:cubicBezTo>
                      <a:pt x="852" y="195"/>
                      <a:pt x="852" y="195"/>
                      <a:pt x="852" y="195"/>
                    </a:cubicBezTo>
                    <a:cubicBezTo>
                      <a:pt x="851" y="197"/>
                      <a:pt x="851" y="197"/>
                      <a:pt x="851" y="197"/>
                    </a:cubicBezTo>
                    <a:cubicBezTo>
                      <a:pt x="847" y="204"/>
                      <a:pt x="847" y="204"/>
                      <a:pt x="847" y="204"/>
                    </a:cubicBezTo>
                    <a:cubicBezTo>
                      <a:pt x="846" y="208"/>
                      <a:pt x="846" y="208"/>
                      <a:pt x="846" y="208"/>
                    </a:cubicBezTo>
                    <a:cubicBezTo>
                      <a:pt x="844" y="214"/>
                      <a:pt x="844" y="214"/>
                      <a:pt x="844" y="214"/>
                    </a:cubicBezTo>
                    <a:cubicBezTo>
                      <a:pt x="841" y="216"/>
                      <a:pt x="841" y="216"/>
                      <a:pt x="841" y="216"/>
                    </a:cubicBezTo>
                    <a:cubicBezTo>
                      <a:pt x="841" y="218"/>
                      <a:pt x="841" y="218"/>
                      <a:pt x="841" y="218"/>
                    </a:cubicBezTo>
                    <a:cubicBezTo>
                      <a:pt x="840" y="220"/>
                      <a:pt x="840" y="220"/>
                      <a:pt x="840" y="220"/>
                    </a:cubicBezTo>
                    <a:cubicBezTo>
                      <a:pt x="838" y="221"/>
                      <a:pt x="838" y="221"/>
                      <a:pt x="838" y="221"/>
                    </a:cubicBezTo>
                    <a:cubicBezTo>
                      <a:pt x="838" y="222"/>
                      <a:pt x="838" y="222"/>
                      <a:pt x="838" y="222"/>
                    </a:cubicBezTo>
                    <a:cubicBezTo>
                      <a:pt x="844" y="225"/>
                      <a:pt x="844" y="225"/>
                      <a:pt x="844" y="225"/>
                    </a:cubicBezTo>
                    <a:cubicBezTo>
                      <a:pt x="848" y="225"/>
                      <a:pt x="848" y="225"/>
                      <a:pt x="848" y="225"/>
                    </a:cubicBezTo>
                    <a:cubicBezTo>
                      <a:pt x="850" y="224"/>
                      <a:pt x="850" y="224"/>
                      <a:pt x="850" y="224"/>
                    </a:cubicBezTo>
                    <a:cubicBezTo>
                      <a:pt x="853" y="225"/>
                      <a:pt x="853" y="225"/>
                      <a:pt x="853" y="225"/>
                    </a:cubicBezTo>
                    <a:cubicBezTo>
                      <a:pt x="853" y="226"/>
                      <a:pt x="853" y="226"/>
                      <a:pt x="853" y="226"/>
                    </a:cubicBezTo>
                    <a:cubicBezTo>
                      <a:pt x="857" y="231"/>
                      <a:pt x="857" y="231"/>
                      <a:pt x="857" y="231"/>
                    </a:cubicBezTo>
                    <a:cubicBezTo>
                      <a:pt x="860" y="231"/>
                      <a:pt x="860" y="231"/>
                      <a:pt x="860" y="231"/>
                    </a:cubicBezTo>
                    <a:cubicBezTo>
                      <a:pt x="860" y="230"/>
                      <a:pt x="860" y="230"/>
                      <a:pt x="860" y="230"/>
                    </a:cubicBezTo>
                    <a:cubicBezTo>
                      <a:pt x="864" y="231"/>
                      <a:pt x="864" y="231"/>
                      <a:pt x="864" y="231"/>
                    </a:cubicBezTo>
                    <a:cubicBezTo>
                      <a:pt x="864" y="233"/>
                      <a:pt x="864" y="233"/>
                      <a:pt x="864" y="233"/>
                    </a:cubicBezTo>
                    <a:cubicBezTo>
                      <a:pt x="862" y="234"/>
                      <a:pt x="862" y="234"/>
                      <a:pt x="862" y="234"/>
                    </a:cubicBezTo>
                    <a:cubicBezTo>
                      <a:pt x="868" y="234"/>
                      <a:pt x="868" y="234"/>
                      <a:pt x="868" y="234"/>
                    </a:cubicBezTo>
                    <a:cubicBezTo>
                      <a:pt x="869" y="233"/>
                      <a:pt x="869" y="233"/>
                      <a:pt x="869" y="233"/>
                    </a:cubicBezTo>
                    <a:cubicBezTo>
                      <a:pt x="870" y="234"/>
                      <a:pt x="870" y="234"/>
                      <a:pt x="870" y="234"/>
                    </a:cubicBezTo>
                    <a:cubicBezTo>
                      <a:pt x="873" y="234"/>
                      <a:pt x="873" y="234"/>
                      <a:pt x="873" y="234"/>
                    </a:cubicBezTo>
                    <a:cubicBezTo>
                      <a:pt x="872" y="232"/>
                      <a:pt x="872" y="232"/>
                      <a:pt x="872" y="232"/>
                    </a:cubicBezTo>
                    <a:cubicBezTo>
                      <a:pt x="869" y="231"/>
                      <a:pt x="869" y="231"/>
                      <a:pt x="869" y="231"/>
                    </a:cubicBezTo>
                    <a:cubicBezTo>
                      <a:pt x="871" y="230"/>
                      <a:pt x="871" y="230"/>
                      <a:pt x="871" y="230"/>
                    </a:cubicBezTo>
                    <a:cubicBezTo>
                      <a:pt x="868" y="227"/>
                      <a:pt x="868" y="227"/>
                      <a:pt x="868" y="227"/>
                    </a:cubicBezTo>
                    <a:cubicBezTo>
                      <a:pt x="875" y="228"/>
                      <a:pt x="875" y="228"/>
                      <a:pt x="875" y="228"/>
                    </a:cubicBezTo>
                    <a:cubicBezTo>
                      <a:pt x="876" y="227"/>
                      <a:pt x="876" y="227"/>
                      <a:pt x="876" y="227"/>
                    </a:cubicBezTo>
                    <a:cubicBezTo>
                      <a:pt x="882" y="230"/>
                      <a:pt x="882" y="230"/>
                      <a:pt x="882" y="230"/>
                    </a:cubicBezTo>
                    <a:cubicBezTo>
                      <a:pt x="883" y="233"/>
                      <a:pt x="883" y="233"/>
                      <a:pt x="883" y="233"/>
                    </a:cubicBezTo>
                    <a:cubicBezTo>
                      <a:pt x="891" y="236"/>
                      <a:pt x="891" y="236"/>
                      <a:pt x="891" y="236"/>
                    </a:cubicBezTo>
                    <a:cubicBezTo>
                      <a:pt x="894" y="237"/>
                      <a:pt x="894" y="237"/>
                      <a:pt x="894" y="237"/>
                    </a:cubicBezTo>
                    <a:cubicBezTo>
                      <a:pt x="896" y="238"/>
                      <a:pt x="896" y="238"/>
                      <a:pt x="896" y="238"/>
                    </a:cubicBezTo>
                    <a:cubicBezTo>
                      <a:pt x="898" y="240"/>
                      <a:pt x="898" y="240"/>
                      <a:pt x="898" y="240"/>
                    </a:cubicBezTo>
                    <a:cubicBezTo>
                      <a:pt x="894" y="240"/>
                      <a:pt x="894" y="240"/>
                      <a:pt x="894" y="240"/>
                    </a:cubicBezTo>
                    <a:cubicBezTo>
                      <a:pt x="895" y="241"/>
                      <a:pt x="895" y="241"/>
                      <a:pt x="895" y="241"/>
                    </a:cubicBezTo>
                    <a:cubicBezTo>
                      <a:pt x="899" y="242"/>
                      <a:pt x="899" y="242"/>
                      <a:pt x="899" y="242"/>
                    </a:cubicBezTo>
                    <a:cubicBezTo>
                      <a:pt x="901" y="246"/>
                      <a:pt x="901" y="246"/>
                      <a:pt x="901" y="246"/>
                    </a:cubicBezTo>
                    <a:cubicBezTo>
                      <a:pt x="904" y="246"/>
                      <a:pt x="904" y="246"/>
                      <a:pt x="904" y="246"/>
                    </a:cubicBezTo>
                    <a:cubicBezTo>
                      <a:pt x="904" y="254"/>
                      <a:pt x="904" y="254"/>
                      <a:pt x="904" y="254"/>
                    </a:cubicBezTo>
                    <a:cubicBezTo>
                      <a:pt x="906" y="259"/>
                      <a:pt x="906" y="259"/>
                      <a:pt x="906" y="259"/>
                    </a:cubicBezTo>
                    <a:cubicBezTo>
                      <a:pt x="913" y="267"/>
                      <a:pt x="913" y="267"/>
                      <a:pt x="913" y="267"/>
                    </a:cubicBezTo>
                    <a:cubicBezTo>
                      <a:pt x="914" y="270"/>
                      <a:pt x="914" y="270"/>
                      <a:pt x="914" y="270"/>
                    </a:cubicBezTo>
                    <a:cubicBezTo>
                      <a:pt x="916" y="272"/>
                      <a:pt x="916" y="272"/>
                      <a:pt x="916" y="272"/>
                    </a:cubicBezTo>
                    <a:cubicBezTo>
                      <a:pt x="917" y="276"/>
                      <a:pt x="917" y="276"/>
                      <a:pt x="917" y="276"/>
                    </a:cubicBezTo>
                    <a:cubicBezTo>
                      <a:pt x="919" y="280"/>
                      <a:pt x="919" y="280"/>
                      <a:pt x="919" y="280"/>
                    </a:cubicBezTo>
                    <a:cubicBezTo>
                      <a:pt x="920" y="283"/>
                      <a:pt x="920" y="283"/>
                      <a:pt x="920" y="283"/>
                    </a:cubicBezTo>
                    <a:cubicBezTo>
                      <a:pt x="918" y="290"/>
                      <a:pt x="918" y="290"/>
                      <a:pt x="918" y="290"/>
                    </a:cubicBezTo>
                    <a:cubicBezTo>
                      <a:pt x="919" y="299"/>
                      <a:pt x="919" y="299"/>
                      <a:pt x="919" y="299"/>
                    </a:cubicBezTo>
                    <a:cubicBezTo>
                      <a:pt x="919" y="303"/>
                      <a:pt x="919" y="303"/>
                      <a:pt x="919" y="303"/>
                    </a:cubicBezTo>
                    <a:cubicBezTo>
                      <a:pt x="918" y="310"/>
                      <a:pt x="918" y="310"/>
                      <a:pt x="918" y="310"/>
                    </a:cubicBezTo>
                    <a:cubicBezTo>
                      <a:pt x="916" y="315"/>
                      <a:pt x="916" y="315"/>
                      <a:pt x="916" y="315"/>
                    </a:cubicBezTo>
                    <a:cubicBezTo>
                      <a:pt x="914" y="321"/>
                      <a:pt x="914" y="321"/>
                      <a:pt x="914" y="321"/>
                    </a:cubicBezTo>
                    <a:cubicBezTo>
                      <a:pt x="913" y="322"/>
                      <a:pt x="913" y="322"/>
                      <a:pt x="913" y="322"/>
                    </a:cubicBezTo>
                    <a:cubicBezTo>
                      <a:pt x="911" y="328"/>
                      <a:pt x="911" y="328"/>
                      <a:pt x="911" y="328"/>
                    </a:cubicBezTo>
                    <a:cubicBezTo>
                      <a:pt x="909" y="332"/>
                      <a:pt x="909" y="332"/>
                      <a:pt x="909" y="332"/>
                    </a:cubicBezTo>
                    <a:cubicBezTo>
                      <a:pt x="905" y="336"/>
                      <a:pt x="905" y="336"/>
                      <a:pt x="905" y="336"/>
                    </a:cubicBezTo>
                    <a:cubicBezTo>
                      <a:pt x="900" y="337"/>
                      <a:pt x="900" y="337"/>
                      <a:pt x="900" y="337"/>
                    </a:cubicBezTo>
                    <a:cubicBezTo>
                      <a:pt x="897" y="336"/>
                      <a:pt x="897" y="336"/>
                      <a:pt x="897" y="336"/>
                    </a:cubicBezTo>
                    <a:cubicBezTo>
                      <a:pt x="892" y="336"/>
                      <a:pt x="892" y="336"/>
                      <a:pt x="892" y="336"/>
                    </a:cubicBezTo>
                    <a:cubicBezTo>
                      <a:pt x="890" y="333"/>
                      <a:pt x="890" y="333"/>
                      <a:pt x="890" y="333"/>
                    </a:cubicBezTo>
                    <a:cubicBezTo>
                      <a:pt x="889" y="333"/>
                      <a:pt x="889" y="333"/>
                      <a:pt x="889" y="333"/>
                    </a:cubicBezTo>
                    <a:cubicBezTo>
                      <a:pt x="885" y="333"/>
                      <a:pt x="885" y="333"/>
                      <a:pt x="885" y="333"/>
                    </a:cubicBezTo>
                    <a:cubicBezTo>
                      <a:pt x="885" y="335"/>
                      <a:pt x="885" y="335"/>
                      <a:pt x="885" y="335"/>
                    </a:cubicBezTo>
                    <a:cubicBezTo>
                      <a:pt x="884" y="335"/>
                      <a:pt x="884" y="335"/>
                      <a:pt x="884" y="335"/>
                    </a:cubicBezTo>
                    <a:cubicBezTo>
                      <a:pt x="884" y="338"/>
                      <a:pt x="884" y="338"/>
                      <a:pt x="884" y="338"/>
                    </a:cubicBezTo>
                    <a:cubicBezTo>
                      <a:pt x="882" y="338"/>
                      <a:pt x="882" y="338"/>
                      <a:pt x="882" y="338"/>
                    </a:cubicBezTo>
                    <a:cubicBezTo>
                      <a:pt x="883" y="340"/>
                      <a:pt x="883" y="340"/>
                      <a:pt x="883" y="340"/>
                    </a:cubicBezTo>
                    <a:cubicBezTo>
                      <a:pt x="880" y="340"/>
                      <a:pt x="880" y="340"/>
                      <a:pt x="880" y="340"/>
                    </a:cubicBezTo>
                    <a:cubicBezTo>
                      <a:pt x="879" y="338"/>
                      <a:pt x="879" y="338"/>
                      <a:pt x="879" y="338"/>
                    </a:cubicBezTo>
                    <a:cubicBezTo>
                      <a:pt x="881" y="335"/>
                      <a:pt x="881" y="335"/>
                      <a:pt x="881" y="335"/>
                    </a:cubicBezTo>
                    <a:cubicBezTo>
                      <a:pt x="879" y="326"/>
                      <a:pt x="879" y="326"/>
                      <a:pt x="879" y="326"/>
                    </a:cubicBezTo>
                    <a:cubicBezTo>
                      <a:pt x="873" y="319"/>
                      <a:pt x="873" y="319"/>
                      <a:pt x="873" y="319"/>
                    </a:cubicBezTo>
                    <a:cubicBezTo>
                      <a:pt x="871" y="315"/>
                      <a:pt x="871" y="315"/>
                      <a:pt x="871" y="315"/>
                    </a:cubicBezTo>
                    <a:cubicBezTo>
                      <a:pt x="874" y="315"/>
                      <a:pt x="874" y="315"/>
                      <a:pt x="874" y="315"/>
                    </a:cubicBezTo>
                    <a:cubicBezTo>
                      <a:pt x="876" y="314"/>
                      <a:pt x="876" y="314"/>
                      <a:pt x="876" y="314"/>
                    </a:cubicBezTo>
                    <a:cubicBezTo>
                      <a:pt x="882" y="315"/>
                      <a:pt x="882" y="315"/>
                      <a:pt x="882" y="315"/>
                    </a:cubicBezTo>
                    <a:cubicBezTo>
                      <a:pt x="886" y="316"/>
                      <a:pt x="886" y="316"/>
                      <a:pt x="886" y="316"/>
                    </a:cubicBezTo>
                    <a:cubicBezTo>
                      <a:pt x="887" y="312"/>
                      <a:pt x="887" y="312"/>
                      <a:pt x="887" y="312"/>
                    </a:cubicBezTo>
                    <a:cubicBezTo>
                      <a:pt x="886" y="305"/>
                      <a:pt x="886" y="305"/>
                      <a:pt x="886" y="305"/>
                    </a:cubicBezTo>
                    <a:cubicBezTo>
                      <a:pt x="883" y="300"/>
                      <a:pt x="883" y="300"/>
                      <a:pt x="883" y="300"/>
                    </a:cubicBezTo>
                    <a:cubicBezTo>
                      <a:pt x="882" y="295"/>
                      <a:pt x="882" y="295"/>
                      <a:pt x="882" y="295"/>
                    </a:cubicBezTo>
                    <a:cubicBezTo>
                      <a:pt x="884" y="293"/>
                      <a:pt x="884" y="293"/>
                      <a:pt x="884" y="293"/>
                    </a:cubicBezTo>
                    <a:cubicBezTo>
                      <a:pt x="880" y="286"/>
                      <a:pt x="880" y="286"/>
                      <a:pt x="880" y="286"/>
                    </a:cubicBezTo>
                    <a:cubicBezTo>
                      <a:pt x="877" y="283"/>
                      <a:pt x="877" y="283"/>
                      <a:pt x="877" y="283"/>
                    </a:cubicBezTo>
                    <a:cubicBezTo>
                      <a:pt x="869" y="286"/>
                      <a:pt x="869" y="286"/>
                      <a:pt x="869" y="286"/>
                    </a:cubicBezTo>
                    <a:cubicBezTo>
                      <a:pt x="866" y="289"/>
                      <a:pt x="866" y="289"/>
                      <a:pt x="866" y="289"/>
                    </a:cubicBezTo>
                    <a:cubicBezTo>
                      <a:pt x="858" y="290"/>
                      <a:pt x="858" y="290"/>
                      <a:pt x="858" y="290"/>
                    </a:cubicBezTo>
                    <a:cubicBezTo>
                      <a:pt x="848" y="286"/>
                      <a:pt x="848" y="286"/>
                      <a:pt x="848" y="286"/>
                    </a:cubicBezTo>
                    <a:cubicBezTo>
                      <a:pt x="843" y="278"/>
                      <a:pt x="843" y="278"/>
                      <a:pt x="843" y="278"/>
                    </a:cubicBezTo>
                    <a:cubicBezTo>
                      <a:pt x="832" y="273"/>
                      <a:pt x="832" y="273"/>
                      <a:pt x="832" y="273"/>
                    </a:cubicBezTo>
                    <a:cubicBezTo>
                      <a:pt x="825" y="271"/>
                      <a:pt x="825" y="271"/>
                      <a:pt x="825" y="271"/>
                    </a:cubicBezTo>
                    <a:cubicBezTo>
                      <a:pt x="818" y="271"/>
                      <a:pt x="818" y="271"/>
                      <a:pt x="818" y="271"/>
                    </a:cubicBezTo>
                    <a:cubicBezTo>
                      <a:pt x="813" y="266"/>
                      <a:pt x="813" y="266"/>
                      <a:pt x="813" y="266"/>
                    </a:cubicBezTo>
                    <a:cubicBezTo>
                      <a:pt x="806" y="261"/>
                      <a:pt x="806" y="261"/>
                      <a:pt x="806" y="261"/>
                    </a:cubicBezTo>
                    <a:cubicBezTo>
                      <a:pt x="795" y="252"/>
                      <a:pt x="795" y="252"/>
                      <a:pt x="795" y="252"/>
                    </a:cubicBezTo>
                    <a:cubicBezTo>
                      <a:pt x="793" y="247"/>
                      <a:pt x="793" y="247"/>
                      <a:pt x="793" y="247"/>
                    </a:cubicBezTo>
                    <a:cubicBezTo>
                      <a:pt x="783" y="241"/>
                      <a:pt x="783" y="241"/>
                      <a:pt x="783" y="241"/>
                    </a:cubicBezTo>
                    <a:cubicBezTo>
                      <a:pt x="777" y="237"/>
                      <a:pt x="777" y="237"/>
                      <a:pt x="777" y="237"/>
                    </a:cubicBezTo>
                    <a:cubicBezTo>
                      <a:pt x="775" y="238"/>
                      <a:pt x="775" y="238"/>
                      <a:pt x="775" y="238"/>
                    </a:cubicBezTo>
                    <a:cubicBezTo>
                      <a:pt x="758" y="236"/>
                      <a:pt x="758" y="236"/>
                      <a:pt x="758" y="236"/>
                    </a:cubicBezTo>
                    <a:cubicBezTo>
                      <a:pt x="750" y="238"/>
                      <a:pt x="750" y="238"/>
                      <a:pt x="750" y="238"/>
                    </a:cubicBezTo>
                    <a:cubicBezTo>
                      <a:pt x="745" y="238"/>
                      <a:pt x="745" y="238"/>
                      <a:pt x="745" y="238"/>
                    </a:cubicBezTo>
                    <a:cubicBezTo>
                      <a:pt x="744" y="243"/>
                      <a:pt x="744" y="243"/>
                      <a:pt x="744" y="243"/>
                    </a:cubicBezTo>
                    <a:cubicBezTo>
                      <a:pt x="749" y="244"/>
                      <a:pt x="749" y="244"/>
                      <a:pt x="749" y="244"/>
                    </a:cubicBezTo>
                    <a:cubicBezTo>
                      <a:pt x="751" y="250"/>
                      <a:pt x="751" y="250"/>
                      <a:pt x="751" y="250"/>
                    </a:cubicBezTo>
                    <a:cubicBezTo>
                      <a:pt x="749" y="252"/>
                      <a:pt x="749" y="252"/>
                      <a:pt x="749" y="252"/>
                    </a:cubicBezTo>
                    <a:cubicBezTo>
                      <a:pt x="750" y="265"/>
                      <a:pt x="750" y="265"/>
                      <a:pt x="750" y="265"/>
                    </a:cubicBezTo>
                    <a:cubicBezTo>
                      <a:pt x="752" y="267"/>
                      <a:pt x="752" y="267"/>
                      <a:pt x="752" y="267"/>
                    </a:cubicBezTo>
                    <a:cubicBezTo>
                      <a:pt x="745" y="270"/>
                      <a:pt x="745" y="270"/>
                      <a:pt x="745" y="270"/>
                    </a:cubicBezTo>
                    <a:cubicBezTo>
                      <a:pt x="734" y="270"/>
                      <a:pt x="734" y="270"/>
                      <a:pt x="734" y="270"/>
                    </a:cubicBezTo>
                    <a:cubicBezTo>
                      <a:pt x="730" y="267"/>
                      <a:pt x="730" y="267"/>
                      <a:pt x="730" y="267"/>
                    </a:cubicBezTo>
                    <a:cubicBezTo>
                      <a:pt x="726" y="269"/>
                      <a:pt x="726" y="269"/>
                      <a:pt x="726" y="269"/>
                    </a:cubicBezTo>
                    <a:cubicBezTo>
                      <a:pt x="721" y="269"/>
                      <a:pt x="721" y="269"/>
                      <a:pt x="721" y="269"/>
                    </a:cubicBezTo>
                    <a:cubicBezTo>
                      <a:pt x="717" y="266"/>
                      <a:pt x="717" y="266"/>
                      <a:pt x="717" y="266"/>
                    </a:cubicBezTo>
                    <a:cubicBezTo>
                      <a:pt x="706" y="269"/>
                      <a:pt x="706" y="269"/>
                      <a:pt x="706" y="269"/>
                    </a:cubicBezTo>
                    <a:cubicBezTo>
                      <a:pt x="705" y="272"/>
                      <a:pt x="705" y="272"/>
                      <a:pt x="705" y="272"/>
                    </a:cubicBezTo>
                    <a:cubicBezTo>
                      <a:pt x="695" y="274"/>
                      <a:pt x="695" y="274"/>
                      <a:pt x="695" y="274"/>
                    </a:cubicBezTo>
                    <a:cubicBezTo>
                      <a:pt x="692" y="276"/>
                      <a:pt x="692" y="276"/>
                      <a:pt x="692" y="276"/>
                    </a:cubicBezTo>
                    <a:cubicBezTo>
                      <a:pt x="683" y="275"/>
                      <a:pt x="683" y="275"/>
                      <a:pt x="683" y="275"/>
                    </a:cubicBezTo>
                    <a:cubicBezTo>
                      <a:pt x="674" y="275"/>
                      <a:pt x="674" y="275"/>
                      <a:pt x="674" y="275"/>
                    </a:cubicBezTo>
                    <a:cubicBezTo>
                      <a:pt x="669" y="272"/>
                      <a:pt x="669" y="272"/>
                      <a:pt x="669" y="272"/>
                    </a:cubicBezTo>
                    <a:cubicBezTo>
                      <a:pt x="667" y="267"/>
                      <a:pt x="667" y="267"/>
                      <a:pt x="667" y="267"/>
                    </a:cubicBezTo>
                    <a:cubicBezTo>
                      <a:pt x="659" y="267"/>
                      <a:pt x="659" y="267"/>
                      <a:pt x="659" y="267"/>
                    </a:cubicBezTo>
                    <a:cubicBezTo>
                      <a:pt x="656" y="265"/>
                      <a:pt x="656" y="265"/>
                      <a:pt x="656" y="265"/>
                    </a:cubicBezTo>
                    <a:cubicBezTo>
                      <a:pt x="645" y="265"/>
                      <a:pt x="645" y="265"/>
                      <a:pt x="645" y="265"/>
                    </a:cubicBezTo>
                    <a:cubicBezTo>
                      <a:pt x="642" y="267"/>
                      <a:pt x="642" y="267"/>
                      <a:pt x="642" y="267"/>
                    </a:cubicBezTo>
                    <a:cubicBezTo>
                      <a:pt x="631" y="265"/>
                      <a:pt x="631" y="265"/>
                      <a:pt x="631" y="265"/>
                    </a:cubicBezTo>
                    <a:cubicBezTo>
                      <a:pt x="628" y="266"/>
                      <a:pt x="628" y="266"/>
                      <a:pt x="628" y="266"/>
                    </a:cubicBezTo>
                    <a:cubicBezTo>
                      <a:pt x="620" y="261"/>
                      <a:pt x="620" y="261"/>
                      <a:pt x="620" y="261"/>
                    </a:cubicBezTo>
                    <a:cubicBezTo>
                      <a:pt x="620" y="258"/>
                      <a:pt x="620" y="258"/>
                      <a:pt x="620" y="258"/>
                    </a:cubicBezTo>
                    <a:cubicBezTo>
                      <a:pt x="614" y="252"/>
                      <a:pt x="614" y="252"/>
                      <a:pt x="614" y="252"/>
                    </a:cubicBezTo>
                    <a:cubicBezTo>
                      <a:pt x="608" y="252"/>
                      <a:pt x="608" y="252"/>
                      <a:pt x="608" y="252"/>
                    </a:cubicBezTo>
                    <a:cubicBezTo>
                      <a:pt x="604" y="249"/>
                      <a:pt x="604" y="249"/>
                      <a:pt x="604" y="249"/>
                    </a:cubicBezTo>
                    <a:cubicBezTo>
                      <a:pt x="596" y="250"/>
                      <a:pt x="596" y="250"/>
                      <a:pt x="596" y="250"/>
                    </a:cubicBezTo>
                    <a:cubicBezTo>
                      <a:pt x="587" y="247"/>
                      <a:pt x="587" y="247"/>
                      <a:pt x="587" y="247"/>
                    </a:cubicBezTo>
                    <a:cubicBezTo>
                      <a:pt x="587" y="251"/>
                      <a:pt x="587" y="251"/>
                      <a:pt x="587" y="251"/>
                    </a:cubicBezTo>
                    <a:cubicBezTo>
                      <a:pt x="586" y="252"/>
                      <a:pt x="586" y="252"/>
                      <a:pt x="586" y="252"/>
                    </a:cubicBezTo>
                    <a:cubicBezTo>
                      <a:pt x="585" y="258"/>
                      <a:pt x="585" y="258"/>
                      <a:pt x="585" y="258"/>
                    </a:cubicBezTo>
                    <a:cubicBezTo>
                      <a:pt x="588" y="262"/>
                      <a:pt x="588" y="262"/>
                      <a:pt x="588" y="262"/>
                    </a:cubicBezTo>
                    <a:cubicBezTo>
                      <a:pt x="592" y="263"/>
                      <a:pt x="592" y="263"/>
                      <a:pt x="592" y="263"/>
                    </a:cubicBezTo>
                    <a:cubicBezTo>
                      <a:pt x="592" y="267"/>
                      <a:pt x="592" y="267"/>
                      <a:pt x="592" y="267"/>
                    </a:cubicBezTo>
                    <a:cubicBezTo>
                      <a:pt x="588" y="270"/>
                      <a:pt x="588" y="270"/>
                      <a:pt x="588" y="270"/>
                    </a:cubicBezTo>
                    <a:cubicBezTo>
                      <a:pt x="585" y="269"/>
                      <a:pt x="585" y="269"/>
                      <a:pt x="585" y="269"/>
                    </a:cubicBezTo>
                    <a:cubicBezTo>
                      <a:pt x="575" y="268"/>
                      <a:pt x="575" y="268"/>
                      <a:pt x="575" y="268"/>
                    </a:cubicBezTo>
                    <a:cubicBezTo>
                      <a:pt x="571" y="269"/>
                      <a:pt x="571" y="269"/>
                      <a:pt x="571" y="269"/>
                    </a:cubicBezTo>
                    <a:cubicBezTo>
                      <a:pt x="563" y="266"/>
                      <a:pt x="563" y="266"/>
                      <a:pt x="563" y="266"/>
                    </a:cubicBezTo>
                    <a:cubicBezTo>
                      <a:pt x="560" y="262"/>
                      <a:pt x="560" y="262"/>
                      <a:pt x="560" y="262"/>
                    </a:cubicBezTo>
                    <a:cubicBezTo>
                      <a:pt x="551" y="262"/>
                      <a:pt x="551" y="262"/>
                      <a:pt x="551" y="262"/>
                    </a:cubicBezTo>
                    <a:cubicBezTo>
                      <a:pt x="546" y="261"/>
                      <a:pt x="546" y="261"/>
                      <a:pt x="546" y="261"/>
                    </a:cubicBezTo>
                    <a:cubicBezTo>
                      <a:pt x="540" y="264"/>
                      <a:pt x="540" y="264"/>
                      <a:pt x="540" y="264"/>
                    </a:cubicBezTo>
                    <a:cubicBezTo>
                      <a:pt x="537" y="264"/>
                      <a:pt x="537" y="264"/>
                      <a:pt x="537" y="264"/>
                    </a:cubicBezTo>
                    <a:cubicBezTo>
                      <a:pt x="531" y="268"/>
                      <a:pt x="531" y="268"/>
                      <a:pt x="531" y="268"/>
                    </a:cubicBezTo>
                    <a:cubicBezTo>
                      <a:pt x="529" y="272"/>
                      <a:pt x="529" y="272"/>
                      <a:pt x="529" y="272"/>
                    </a:cubicBezTo>
                    <a:cubicBezTo>
                      <a:pt x="522" y="274"/>
                      <a:pt x="522" y="274"/>
                      <a:pt x="522" y="274"/>
                    </a:cubicBezTo>
                    <a:cubicBezTo>
                      <a:pt x="518" y="276"/>
                      <a:pt x="518" y="276"/>
                      <a:pt x="518" y="276"/>
                    </a:cubicBezTo>
                    <a:cubicBezTo>
                      <a:pt x="513" y="276"/>
                      <a:pt x="513" y="276"/>
                      <a:pt x="513" y="276"/>
                    </a:cubicBezTo>
                    <a:cubicBezTo>
                      <a:pt x="507" y="273"/>
                      <a:pt x="507" y="273"/>
                      <a:pt x="507" y="273"/>
                    </a:cubicBezTo>
                    <a:cubicBezTo>
                      <a:pt x="506" y="270"/>
                      <a:pt x="506" y="270"/>
                      <a:pt x="506" y="270"/>
                    </a:cubicBezTo>
                    <a:cubicBezTo>
                      <a:pt x="503" y="272"/>
                      <a:pt x="503" y="272"/>
                      <a:pt x="503" y="272"/>
                    </a:cubicBezTo>
                    <a:cubicBezTo>
                      <a:pt x="499" y="272"/>
                      <a:pt x="499" y="272"/>
                      <a:pt x="499" y="272"/>
                    </a:cubicBezTo>
                    <a:cubicBezTo>
                      <a:pt x="493" y="267"/>
                      <a:pt x="493" y="267"/>
                      <a:pt x="493" y="267"/>
                    </a:cubicBezTo>
                    <a:cubicBezTo>
                      <a:pt x="488" y="266"/>
                      <a:pt x="488" y="266"/>
                      <a:pt x="488" y="266"/>
                    </a:cubicBezTo>
                    <a:cubicBezTo>
                      <a:pt x="483" y="261"/>
                      <a:pt x="483" y="261"/>
                      <a:pt x="483" y="261"/>
                    </a:cubicBezTo>
                    <a:cubicBezTo>
                      <a:pt x="476" y="258"/>
                      <a:pt x="476" y="258"/>
                      <a:pt x="476" y="258"/>
                    </a:cubicBezTo>
                    <a:cubicBezTo>
                      <a:pt x="473" y="261"/>
                      <a:pt x="473" y="261"/>
                      <a:pt x="473" y="261"/>
                    </a:cubicBezTo>
                    <a:cubicBezTo>
                      <a:pt x="464" y="261"/>
                      <a:pt x="464" y="261"/>
                      <a:pt x="464" y="261"/>
                    </a:cubicBezTo>
                    <a:cubicBezTo>
                      <a:pt x="464" y="260"/>
                      <a:pt x="464" y="260"/>
                      <a:pt x="464" y="260"/>
                    </a:cubicBezTo>
                    <a:cubicBezTo>
                      <a:pt x="461" y="259"/>
                      <a:pt x="461" y="259"/>
                      <a:pt x="461" y="259"/>
                    </a:cubicBezTo>
                    <a:cubicBezTo>
                      <a:pt x="458" y="256"/>
                      <a:pt x="458" y="256"/>
                      <a:pt x="458" y="256"/>
                    </a:cubicBezTo>
                    <a:cubicBezTo>
                      <a:pt x="455" y="256"/>
                      <a:pt x="455" y="256"/>
                      <a:pt x="455" y="256"/>
                    </a:cubicBezTo>
                    <a:cubicBezTo>
                      <a:pt x="453" y="261"/>
                      <a:pt x="453" y="261"/>
                      <a:pt x="453" y="261"/>
                    </a:cubicBezTo>
                    <a:cubicBezTo>
                      <a:pt x="427" y="237"/>
                      <a:pt x="427" y="237"/>
                      <a:pt x="427" y="237"/>
                    </a:cubicBezTo>
                    <a:cubicBezTo>
                      <a:pt x="415" y="231"/>
                      <a:pt x="415" y="231"/>
                      <a:pt x="415" y="231"/>
                    </a:cubicBezTo>
                    <a:cubicBezTo>
                      <a:pt x="416" y="228"/>
                      <a:pt x="416" y="228"/>
                      <a:pt x="416" y="228"/>
                    </a:cubicBezTo>
                    <a:cubicBezTo>
                      <a:pt x="407" y="229"/>
                      <a:pt x="407" y="229"/>
                      <a:pt x="407" y="229"/>
                    </a:cubicBezTo>
                    <a:cubicBezTo>
                      <a:pt x="402" y="231"/>
                      <a:pt x="402" y="231"/>
                      <a:pt x="402" y="231"/>
                    </a:cubicBezTo>
                    <a:cubicBezTo>
                      <a:pt x="400" y="233"/>
                      <a:pt x="400" y="233"/>
                      <a:pt x="400" y="233"/>
                    </a:cubicBezTo>
                    <a:cubicBezTo>
                      <a:pt x="397" y="232"/>
                      <a:pt x="397" y="232"/>
                      <a:pt x="397" y="232"/>
                    </a:cubicBezTo>
                    <a:cubicBezTo>
                      <a:pt x="393" y="233"/>
                      <a:pt x="393" y="233"/>
                      <a:pt x="393" y="233"/>
                    </a:cubicBezTo>
                    <a:cubicBezTo>
                      <a:pt x="393" y="230"/>
                      <a:pt x="393" y="230"/>
                      <a:pt x="393" y="230"/>
                    </a:cubicBezTo>
                    <a:cubicBezTo>
                      <a:pt x="387" y="229"/>
                      <a:pt x="387" y="229"/>
                      <a:pt x="387" y="229"/>
                    </a:cubicBezTo>
                    <a:cubicBezTo>
                      <a:pt x="382" y="227"/>
                      <a:pt x="382" y="227"/>
                      <a:pt x="382" y="227"/>
                    </a:cubicBezTo>
                    <a:cubicBezTo>
                      <a:pt x="374" y="228"/>
                      <a:pt x="374" y="228"/>
                      <a:pt x="374" y="228"/>
                    </a:cubicBezTo>
                    <a:cubicBezTo>
                      <a:pt x="373" y="225"/>
                      <a:pt x="373" y="225"/>
                      <a:pt x="373" y="225"/>
                    </a:cubicBezTo>
                    <a:cubicBezTo>
                      <a:pt x="371" y="223"/>
                      <a:pt x="371" y="223"/>
                      <a:pt x="371" y="223"/>
                    </a:cubicBezTo>
                    <a:cubicBezTo>
                      <a:pt x="369" y="219"/>
                      <a:pt x="369" y="219"/>
                      <a:pt x="369" y="219"/>
                    </a:cubicBezTo>
                    <a:cubicBezTo>
                      <a:pt x="353" y="216"/>
                      <a:pt x="353" y="216"/>
                      <a:pt x="353" y="216"/>
                    </a:cubicBezTo>
                    <a:cubicBezTo>
                      <a:pt x="351" y="217"/>
                      <a:pt x="351" y="217"/>
                      <a:pt x="351" y="217"/>
                    </a:cubicBezTo>
                    <a:cubicBezTo>
                      <a:pt x="352" y="221"/>
                      <a:pt x="352" y="221"/>
                      <a:pt x="352" y="221"/>
                    </a:cubicBezTo>
                    <a:cubicBezTo>
                      <a:pt x="337" y="224"/>
                      <a:pt x="337" y="224"/>
                      <a:pt x="337" y="224"/>
                    </a:cubicBezTo>
                    <a:cubicBezTo>
                      <a:pt x="332" y="225"/>
                      <a:pt x="332" y="225"/>
                      <a:pt x="332" y="225"/>
                    </a:cubicBezTo>
                    <a:cubicBezTo>
                      <a:pt x="330" y="228"/>
                      <a:pt x="330" y="228"/>
                      <a:pt x="330" y="228"/>
                    </a:cubicBezTo>
                    <a:cubicBezTo>
                      <a:pt x="318" y="229"/>
                      <a:pt x="318" y="229"/>
                      <a:pt x="318" y="229"/>
                    </a:cubicBezTo>
                    <a:cubicBezTo>
                      <a:pt x="311" y="230"/>
                      <a:pt x="311" y="230"/>
                      <a:pt x="311" y="230"/>
                    </a:cubicBezTo>
                    <a:cubicBezTo>
                      <a:pt x="307" y="230"/>
                      <a:pt x="307" y="230"/>
                      <a:pt x="307" y="230"/>
                    </a:cubicBezTo>
                    <a:cubicBezTo>
                      <a:pt x="303" y="230"/>
                      <a:pt x="303" y="230"/>
                      <a:pt x="303" y="230"/>
                    </a:cubicBezTo>
                    <a:cubicBezTo>
                      <a:pt x="302" y="234"/>
                      <a:pt x="302" y="234"/>
                      <a:pt x="302" y="234"/>
                    </a:cubicBezTo>
                    <a:cubicBezTo>
                      <a:pt x="306" y="235"/>
                      <a:pt x="306" y="235"/>
                      <a:pt x="306" y="235"/>
                    </a:cubicBezTo>
                    <a:cubicBezTo>
                      <a:pt x="307" y="237"/>
                      <a:pt x="307" y="237"/>
                      <a:pt x="307" y="237"/>
                    </a:cubicBezTo>
                    <a:cubicBezTo>
                      <a:pt x="310" y="238"/>
                      <a:pt x="310" y="238"/>
                      <a:pt x="310" y="238"/>
                    </a:cubicBezTo>
                    <a:cubicBezTo>
                      <a:pt x="310" y="240"/>
                      <a:pt x="310" y="240"/>
                      <a:pt x="310" y="240"/>
                    </a:cubicBezTo>
                    <a:cubicBezTo>
                      <a:pt x="306" y="240"/>
                      <a:pt x="306" y="240"/>
                      <a:pt x="306" y="240"/>
                    </a:cubicBezTo>
                    <a:cubicBezTo>
                      <a:pt x="303" y="243"/>
                      <a:pt x="303" y="243"/>
                      <a:pt x="303" y="243"/>
                    </a:cubicBezTo>
                    <a:cubicBezTo>
                      <a:pt x="304" y="246"/>
                      <a:pt x="304" y="246"/>
                      <a:pt x="304" y="246"/>
                    </a:cubicBezTo>
                    <a:cubicBezTo>
                      <a:pt x="302" y="249"/>
                      <a:pt x="302" y="249"/>
                      <a:pt x="302" y="249"/>
                    </a:cubicBezTo>
                    <a:cubicBezTo>
                      <a:pt x="305" y="253"/>
                      <a:pt x="305" y="253"/>
                      <a:pt x="305" y="253"/>
                    </a:cubicBezTo>
                    <a:cubicBezTo>
                      <a:pt x="312" y="254"/>
                      <a:pt x="312" y="254"/>
                      <a:pt x="312" y="254"/>
                    </a:cubicBezTo>
                    <a:cubicBezTo>
                      <a:pt x="313" y="259"/>
                      <a:pt x="313" y="259"/>
                      <a:pt x="313" y="259"/>
                    </a:cubicBezTo>
                    <a:cubicBezTo>
                      <a:pt x="308" y="261"/>
                      <a:pt x="308" y="261"/>
                      <a:pt x="308" y="261"/>
                    </a:cubicBezTo>
                    <a:cubicBezTo>
                      <a:pt x="304" y="259"/>
                      <a:pt x="304" y="259"/>
                      <a:pt x="304" y="259"/>
                    </a:cubicBezTo>
                    <a:cubicBezTo>
                      <a:pt x="301" y="262"/>
                      <a:pt x="301" y="262"/>
                      <a:pt x="301" y="262"/>
                    </a:cubicBezTo>
                    <a:cubicBezTo>
                      <a:pt x="293" y="260"/>
                      <a:pt x="293" y="260"/>
                      <a:pt x="293" y="260"/>
                    </a:cubicBezTo>
                    <a:cubicBezTo>
                      <a:pt x="290" y="257"/>
                      <a:pt x="290" y="257"/>
                      <a:pt x="290" y="257"/>
                    </a:cubicBezTo>
                    <a:cubicBezTo>
                      <a:pt x="285" y="257"/>
                      <a:pt x="285" y="257"/>
                      <a:pt x="285" y="257"/>
                    </a:cubicBezTo>
                    <a:cubicBezTo>
                      <a:pt x="283" y="258"/>
                      <a:pt x="283" y="258"/>
                      <a:pt x="283" y="258"/>
                    </a:cubicBezTo>
                    <a:cubicBezTo>
                      <a:pt x="276" y="258"/>
                      <a:pt x="276" y="258"/>
                      <a:pt x="276" y="258"/>
                    </a:cubicBezTo>
                    <a:cubicBezTo>
                      <a:pt x="272" y="262"/>
                      <a:pt x="272" y="262"/>
                      <a:pt x="272" y="262"/>
                    </a:cubicBezTo>
                    <a:cubicBezTo>
                      <a:pt x="263" y="258"/>
                      <a:pt x="263" y="258"/>
                      <a:pt x="263" y="258"/>
                    </a:cubicBezTo>
                    <a:cubicBezTo>
                      <a:pt x="264" y="262"/>
                      <a:pt x="264" y="262"/>
                      <a:pt x="264" y="262"/>
                    </a:cubicBezTo>
                    <a:cubicBezTo>
                      <a:pt x="261" y="262"/>
                      <a:pt x="261" y="262"/>
                      <a:pt x="261" y="262"/>
                    </a:cubicBezTo>
                    <a:cubicBezTo>
                      <a:pt x="260" y="258"/>
                      <a:pt x="260" y="258"/>
                      <a:pt x="260" y="258"/>
                    </a:cubicBezTo>
                    <a:cubicBezTo>
                      <a:pt x="255" y="255"/>
                      <a:pt x="255" y="255"/>
                      <a:pt x="255" y="255"/>
                    </a:cubicBezTo>
                    <a:cubicBezTo>
                      <a:pt x="252" y="254"/>
                      <a:pt x="252" y="254"/>
                      <a:pt x="252" y="254"/>
                    </a:cubicBezTo>
                    <a:cubicBezTo>
                      <a:pt x="246" y="254"/>
                      <a:pt x="246" y="254"/>
                      <a:pt x="246" y="254"/>
                    </a:cubicBezTo>
                    <a:cubicBezTo>
                      <a:pt x="242" y="253"/>
                      <a:pt x="242" y="253"/>
                      <a:pt x="242" y="253"/>
                    </a:cubicBezTo>
                    <a:cubicBezTo>
                      <a:pt x="236" y="253"/>
                      <a:pt x="236" y="253"/>
                      <a:pt x="236" y="253"/>
                    </a:cubicBezTo>
                    <a:cubicBezTo>
                      <a:pt x="235" y="252"/>
                      <a:pt x="235" y="252"/>
                      <a:pt x="235" y="252"/>
                    </a:cubicBezTo>
                    <a:cubicBezTo>
                      <a:pt x="230" y="254"/>
                      <a:pt x="230" y="254"/>
                      <a:pt x="230" y="254"/>
                    </a:cubicBezTo>
                    <a:cubicBezTo>
                      <a:pt x="223" y="256"/>
                      <a:pt x="223" y="256"/>
                      <a:pt x="223" y="256"/>
                    </a:cubicBezTo>
                    <a:cubicBezTo>
                      <a:pt x="222" y="259"/>
                      <a:pt x="222" y="259"/>
                      <a:pt x="222" y="259"/>
                    </a:cubicBezTo>
                    <a:cubicBezTo>
                      <a:pt x="218" y="261"/>
                      <a:pt x="218" y="261"/>
                      <a:pt x="218" y="261"/>
                    </a:cubicBezTo>
                    <a:cubicBezTo>
                      <a:pt x="221" y="268"/>
                      <a:pt x="221" y="268"/>
                      <a:pt x="221" y="268"/>
                    </a:cubicBezTo>
                    <a:cubicBezTo>
                      <a:pt x="217" y="270"/>
                      <a:pt x="217" y="270"/>
                      <a:pt x="217" y="270"/>
                    </a:cubicBezTo>
                    <a:cubicBezTo>
                      <a:pt x="211" y="263"/>
                      <a:pt x="211" y="263"/>
                      <a:pt x="211" y="263"/>
                    </a:cubicBezTo>
                    <a:cubicBezTo>
                      <a:pt x="207" y="268"/>
                      <a:pt x="207" y="268"/>
                      <a:pt x="207" y="268"/>
                    </a:cubicBezTo>
                    <a:cubicBezTo>
                      <a:pt x="206" y="272"/>
                      <a:pt x="206" y="272"/>
                      <a:pt x="206" y="272"/>
                    </a:cubicBezTo>
                    <a:cubicBezTo>
                      <a:pt x="208" y="276"/>
                      <a:pt x="208" y="276"/>
                      <a:pt x="208" y="276"/>
                    </a:cubicBezTo>
                    <a:cubicBezTo>
                      <a:pt x="206" y="283"/>
                      <a:pt x="206" y="283"/>
                      <a:pt x="206" y="283"/>
                    </a:cubicBezTo>
                    <a:cubicBezTo>
                      <a:pt x="210" y="285"/>
                      <a:pt x="210" y="285"/>
                      <a:pt x="210" y="285"/>
                    </a:cubicBezTo>
                    <a:cubicBezTo>
                      <a:pt x="213" y="289"/>
                      <a:pt x="213" y="289"/>
                      <a:pt x="213" y="289"/>
                    </a:cubicBezTo>
                    <a:cubicBezTo>
                      <a:pt x="218" y="290"/>
                      <a:pt x="218" y="290"/>
                      <a:pt x="218" y="290"/>
                    </a:cubicBezTo>
                    <a:cubicBezTo>
                      <a:pt x="227" y="300"/>
                      <a:pt x="227" y="300"/>
                      <a:pt x="227" y="300"/>
                    </a:cubicBezTo>
                    <a:cubicBezTo>
                      <a:pt x="225" y="300"/>
                      <a:pt x="225" y="300"/>
                      <a:pt x="225" y="300"/>
                    </a:cubicBezTo>
                    <a:cubicBezTo>
                      <a:pt x="225" y="303"/>
                      <a:pt x="225" y="303"/>
                      <a:pt x="225" y="303"/>
                    </a:cubicBezTo>
                    <a:cubicBezTo>
                      <a:pt x="230" y="305"/>
                      <a:pt x="230" y="305"/>
                      <a:pt x="230" y="305"/>
                    </a:cubicBezTo>
                    <a:cubicBezTo>
                      <a:pt x="228" y="307"/>
                      <a:pt x="228" y="307"/>
                      <a:pt x="228" y="307"/>
                    </a:cubicBezTo>
                    <a:cubicBezTo>
                      <a:pt x="224" y="309"/>
                      <a:pt x="224" y="309"/>
                      <a:pt x="224" y="309"/>
                    </a:cubicBezTo>
                    <a:cubicBezTo>
                      <a:pt x="222" y="311"/>
                      <a:pt x="222" y="311"/>
                      <a:pt x="222" y="311"/>
                    </a:cubicBezTo>
                    <a:cubicBezTo>
                      <a:pt x="219" y="310"/>
                      <a:pt x="219" y="310"/>
                      <a:pt x="219" y="310"/>
                    </a:cubicBezTo>
                    <a:cubicBezTo>
                      <a:pt x="217" y="317"/>
                      <a:pt x="217" y="317"/>
                      <a:pt x="217" y="317"/>
                    </a:cubicBezTo>
                    <a:cubicBezTo>
                      <a:pt x="216" y="319"/>
                      <a:pt x="216" y="319"/>
                      <a:pt x="216" y="319"/>
                    </a:cubicBezTo>
                    <a:cubicBezTo>
                      <a:pt x="216" y="321"/>
                      <a:pt x="216" y="321"/>
                      <a:pt x="216" y="321"/>
                    </a:cubicBezTo>
                    <a:cubicBezTo>
                      <a:pt x="221" y="325"/>
                      <a:pt x="221" y="325"/>
                      <a:pt x="221" y="325"/>
                    </a:cubicBezTo>
                    <a:cubicBezTo>
                      <a:pt x="222" y="329"/>
                      <a:pt x="222" y="329"/>
                      <a:pt x="222" y="329"/>
                    </a:cubicBezTo>
                    <a:cubicBezTo>
                      <a:pt x="222" y="327"/>
                      <a:pt x="222" y="327"/>
                      <a:pt x="222" y="327"/>
                    </a:cubicBezTo>
                    <a:cubicBezTo>
                      <a:pt x="223" y="334"/>
                      <a:pt x="223" y="334"/>
                      <a:pt x="223" y="334"/>
                    </a:cubicBezTo>
                    <a:cubicBezTo>
                      <a:pt x="230" y="342"/>
                      <a:pt x="230" y="342"/>
                      <a:pt x="230" y="342"/>
                    </a:cubicBezTo>
                    <a:cubicBezTo>
                      <a:pt x="231" y="345"/>
                      <a:pt x="231" y="345"/>
                      <a:pt x="231" y="345"/>
                    </a:cubicBezTo>
                    <a:cubicBezTo>
                      <a:pt x="234" y="347"/>
                      <a:pt x="234" y="347"/>
                      <a:pt x="234" y="347"/>
                    </a:cubicBezTo>
                    <a:cubicBezTo>
                      <a:pt x="233" y="350"/>
                      <a:pt x="233" y="350"/>
                      <a:pt x="233" y="350"/>
                    </a:cubicBezTo>
                    <a:cubicBezTo>
                      <a:pt x="231" y="350"/>
                      <a:pt x="231" y="350"/>
                      <a:pt x="231" y="350"/>
                    </a:cubicBezTo>
                    <a:cubicBezTo>
                      <a:pt x="229" y="352"/>
                      <a:pt x="229" y="352"/>
                      <a:pt x="229" y="352"/>
                    </a:cubicBezTo>
                    <a:cubicBezTo>
                      <a:pt x="226" y="352"/>
                      <a:pt x="226" y="352"/>
                      <a:pt x="226" y="352"/>
                    </a:cubicBezTo>
                    <a:cubicBezTo>
                      <a:pt x="221" y="347"/>
                      <a:pt x="221" y="347"/>
                      <a:pt x="221" y="347"/>
                    </a:cubicBezTo>
                    <a:cubicBezTo>
                      <a:pt x="217" y="346"/>
                      <a:pt x="217" y="346"/>
                      <a:pt x="217" y="346"/>
                    </a:cubicBezTo>
                    <a:cubicBezTo>
                      <a:pt x="210" y="342"/>
                      <a:pt x="210" y="342"/>
                      <a:pt x="210" y="342"/>
                    </a:cubicBezTo>
                    <a:cubicBezTo>
                      <a:pt x="210" y="340"/>
                      <a:pt x="210" y="340"/>
                      <a:pt x="210" y="340"/>
                    </a:cubicBezTo>
                    <a:cubicBezTo>
                      <a:pt x="208" y="339"/>
                      <a:pt x="208" y="339"/>
                      <a:pt x="208" y="339"/>
                    </a:cubicBezTo>
                    <a:cubicBezTo>
                      <a:pt x="206" y="338"/>
                      <a:pt x="206" y="338"/>
                      <a:pt x="206" y="338"/>
                    </a:cubicBezTo>
                    <a:cubicBezTo>
                      <a:pt x="200" y="338"/>
                      <a:pt x="200" y="338"/>
                      <a:pt x="200" y="338"/>
                    </a:cubicBezTo>
                    <a:cubicBezTo>
                      <a:pt x="196" y="339"/>
                      <a:pt x="196" y="339"/>
                      <a:pt x="196" y="339"/>
                    </a:cubicBezTo>
                    <a:cubicBezTo>
                      <a:pt x="194" y="337"/>
                      <a:pt x="194" y="337"/>
                      <a:pt x="194" y="337"/>
                    </a:cubicBezTo>
                    <a:cubicBezTo>
                      <a:pt x="190" y="336"/>
                      <a:pt x="190" y="336"/>
                      <a:pt x="190" y="336"/>
                    </a:cubicBezTo>
                    <a:cubicBezTo>
                      <a:pt x="187" y="334"/>
                      <a:pt x="187" y="334"/>
                      <a:pt x="187" y="334"/>
                    </a:cubicBezTo>
                    <a:cubicBezTo>
                      <a:pt x="183" y="333"/>
                      <a:pt x="183" y="333"/>
                      <a:pt x="183" y="333"/>
                    </a:cubicBezTo>
                    <a:cubicBezTo>
                      <a:pt x="177" y="333"/>
                      <a:pt x="177" y="333"/>
                      <a:pt x="177" y="333"/>
                    </a:cubicBezTo>
                    <a:cubicBezTo>
                      <a:pt x="170" y="330"/>
                      <a:pt x="170" y="330"/>
                      <a:pt x="170" y="330"/>
                    </a:cubicBezTo>
                    <a:cubicBezTo>
                      <a:pt x="166" y="330"/>
                      <a:pt x="166" y="330"/>
                      <a:pt x="166" y="330"/>
                    </a:cubicBezTo>
                    <a:cubicBezTo>
                      <a:pt x="164" y="330"/>
                      <a:pt x="164" y="330"/>
                      <a:pt x="164" y="330"/>
                    </a:cubicBezTo>
                    <a:cubicBezTo>
                      <a:pt x="163" y="329"/>
                      <a:pt x="163" y="329"/>
                      <a:pt x="163" y="329"/>
                    </a:cubicBezTo>
                    <a:cubicBezTo>
                      <a:pt x="151" y="321"/>
                      <a:pt x="151" y="321"/>
                      <a:pt x="151" y="321"/>
                    </a:cubicBezTo>
                    <a:cubicBezTo>
                      <a:pt x="141" y="317"/>
                      <a:pt x="141" y="317"/>
                      <a:pt x="141" y="317"/>
                    </a:cubicBezTo>
                    <a:cubicBezTo>
                      <a:pt x="137" y="315"/>
                      <a:pt x="137" y="315"/>
                      <a:pt x="137" y="315"/>
                    </a:cubicBezTo>
                    <a:cubicBezTo>
                      <a:pt x="137" y="313"/>
                      <a:pt x="137" y="313"/>
                      <a:pt x="137" y="313"/>
                    </a:cubicBezTo>
                    <a:cubicBezTo>
                      <a:pt x="143" y="312"/>
                      <a:pt x="143" y="312"/>
                      <a:pt x="143" y="312"/>
                    </a:cubicBezTo>
                    <a:cubicBezTo>
                      <a:pt x="142" y="308"/>
                      <a:pt x="142" y="308"/>
                      <a:pt x="142" y="308"/>
                    </a:cubicBezTo>
                    <a:cubicBezTo>
                      <a:pt x="147" y="305"/>
                      <a:pt x="147" y="305"/>
                      <a:pt x="147" y="305"/>
                    </a:cubicBezTo>
                    <a:cubicBezTo>
                      <a:pt x="143" y="303"/>
                      <a:pt x="143" y="303"/>
                      <a:pt x="143" y="303"/>
                    </a:cubicBezTo>
                    <a:cubicBezTo>
                      <a:pt x="142" y="301"/>
                      <a:pt x="142" y="301"/>
                      <a:pt x="142" y="301"/>
                    </a:cubicBezTo>
                    <a:cubicBezTo>
                      <a:pt x="147" y="300"/>
                      <a:pt x="147" y="300"/>
                      <a:pt x="147" y="300"/>
                    </a:cubicBezTo>
                    <a:cubicBezTo>
                      <a:pt x="148" y="299"/>
                      <a:pt x="148" y="299"/>
                      <a:pt x="148" y="299"/>
                    </a:cubicBezTo>
                    <a:cubicBezTo>
                      <a:pt x="152" y="296"/>
                      <a:pt x="152" y="296"/>
                      <a:pt x="152" y="296"/>
                    </a:cubicBezTo>
                    <a:cubicBezTo>
                      <a:pt x="151" y="294"/>
                      <a:pt x="151" y="294"/>
                      <a:pt x="151" y="294"/>
                    </a:cubicBezTo>
                    <a:cubicBezTo>
                      <a:pt x="150" y="293"/>
                      <a:pt x="150" y="293"/>
                      <a:pt x="150" y="293"/>
                    </a:cubicBezTo>
                    <a:cubicBezTo>
                      <a:pt x="148" y="295"/>
                      <a:pt x="148" y="295"/>
                      <a:pt x="148" y="295"/>
                    </a:cubicBezTo>
                    <a:cubicBezTo>
                      <a:pt x="146" y="295"/>
                      <a:pt x="146" y="295"/>
                      <a:pt x="146" y="295"/>
                    </a:cubicBezTo>
                    <a:cubicBezTo>
                      <a:pt x="145" y="293"/>
                      <a:pt x="145" y="293"/>
                      <a:pt x="145" y="293"/>
                    </a:cubicBezTo>
                    <a:cubicBezTo>
                      <a:pt x="147" y="289"/>
                      <a:pt x="147" y="289"/>
                      <a:pt x="147" y="289"/>
                    </a:cubicBezTo>
                    <a:cubicBezTo>
                      <a:pt x="150" y="288"/>
                      <a:pt x="150" y="288"/>
                      <a:pt x="150" y="288"/>
                    </a:cubicBezTo>
                    <a:cubicBezTo>
                      <a:pt x="155" y="288"/>
                      <a:pt x="155" y="288"/>
                      <a:pt x="155" y="288"/>
                    </a:cubicBezTo>
                    <a:cubicBezTo>
                      <a:pt x="157" y="285"/>
                      <a:pt x="157" y="285"/>
                      <a:pt x="157" y="285"/>
                    </a:cubicBezTo>
                    <a:cubicBezTo>
                      <a:pt x="153" y="281"/>
                      <a:pt x="153" y="281"/>
                      <a:pt x="153" y="281"/>
                    </a:cubicBezTo>
                    <a:cubicBezTo>
                      <a:pt x="154" y="280"/>
                      <a:pt x="154" y="280"/>
                      <a:pt x="154" y="280"/>
                    </a:cubicBezTo>
                    <a:cubicBezTo>
                      <a:pt x="155" y="279"/>
                      <a:pt x="155" y="279"/>
                      <a:pt x="155" y="279"/>
                    </a:cubicBezTo>
                    <a:cubicBezTo>
                      <a:pt x="155" y="277"/>
                      <a:pt x="155" y="277"/>
                      <a:pt x="155" y="277"/>
                    </a:cubicBezTo>
                    <a:cubicBezTo>
                      <a:pt x="157" y="272"/>
                      <a:pt x="157" y="272"/>
                      <a:pt x="157" y="272"/>
                    </a:cubicBezTo>
                    <a:cubicBezTo>
                      <a:pt x="152" y="271"/>
                      <a:pt x="152" y="271"/>
                      <a:pt x="152" y="271"/>
                    </a:cubicBezTo>
                    <a:cubicBezTo>
                      <a:pt x="143" y="267"/>
                      <a:pt x="143" y="267"/>
                      <a:pt x="143" y="267"/>
                    </a:cubicBezTo>
                    <a:cubicBezTo>
                      <a:pt x="141" y="267"/>
                      <a:pt x="141" y="267"/>
                      <a:pt x="141" y="267"/>
                    </a:cubicBezTo>
                    <a:cubicBezTo>
                      <a:pt x="134" y="262"/>
                      <a:pt x="134" y="262"/>
                      <a:pt x="134" y="262"/>
                    </a:cubicBezTo>
                    <a:cubicBezTo>
                      <a:pt x="130" y="265"/>
                      <a:pt x="130" y="265"/>
                      <a:pt x="130" y="265"/>
                    </a:cubicBezTo>
                    <a:cubicBezTo>
                      <a:pt x="121" y="263"/>
                      <a:pt x="121" y="263"/>
                      <a:pt x="121" y="263"/>
                    </a:cubicBezTo>
                    <a:cubicBezTo>
                      <a:pt x="119" y="261"/>
                      <a:pt x="119" y="261"/>
                      <a:pt x="119" y="261"/>
                    </a:cubicBezTo>
                    <a:cubicBezTo>
                      <a:pt x="115" y="256"/>
                      <a:pt x="115" y="256"/>
                      <a:pt x="115" y="256"/>
                    </a:cubicBezTo>
                    <a:cubicBezTo>
                      <a:pt x="109" y="256"/>
                      <a:pt x="109" y="256"/>
                      <a:pt x="109" y="256"/>
                    </a:cubicBezTo>
                    <a:cubicBezTo>
                      <a:pt x="108" y="252"/>
                      <a:pt x="108" y="252"/>
                      <a:pt x="108" y="252"/>
                    </a:cubicBezTo>
                    <a:cubicBezTo>
                      <a:pt x="110" y="250"/>
                      <a:pt x="110" y="250"/>
                      <a:pt x="110" y="250"/>
                    </a:cubicBezTo>
                    <a:cubicBezTo>
                      <a:pt x="106" y="245"/>
                      <a:pt x="106" y="245"/>
                      <a:pt x="106" y="245"/>
                    </a:cubicBezTo>
                    <a:cubicBezTo>
                      <a:pt x="99" y="246"/>
                      <a:pt x="99" y="246"/>
                      <a:pt x="99" y="246"/>
                    </a:cubicBezTo>
                    <a:cubicBezTo>
                      <a:pt x="93" y="246"/>
                      <a:pt x="93" y="246"/>
                      <a:pt x="93" y="246"/>
                    </a:cubicBezTo>
                    <a:cubicBezTo>
                      <a:pt x="93" y="247"/>
                      <a:pt x="93" y="247"/>
                      <a:pt x="93" y="247"/>
                    </a:cubicBezTo>
                    <a:cubicBezTo>
                      <a:pt x="89" y="247"/>
                      <a:pt x="89" y="247"/>
                      <a:pt x="89" y="247"/>
                    </a:cubicBezTo>
                    <a:cubicBezTo>
                      <a:pt x="87" y="242"/>
                      <a:pt x="87" y="242"/>
                      <a:pt x="87" y="242"/>
                    </a:cubicBezTo>
                    <a:cubicBezTo>
                      <a:pt x="85" y="239"/>
                      <a:pt x="85" y="239"/>
                      <a:pt x="85" y="239"/>
                    </a:cubicBezTo>
                    <a:cubicBezTo>
                      <a:pt x="87" y="237"/>
                      <a:pt x="87" y="237"/>
                      <a:pt x="87" y="237"/>
                    </a:cubicBezTo>
                    <a:cubicBezTo>
                      <a:pt x="89" y="239"/>
                      <a:pt x="89" y="239"/>
                      <a:pt x="89" y="239"/>
                    </a:cubicBezTo>
                    <a:cubicBezTo>
                      <a:pt x="93" y="238"/>
                      <a:pt x="93" y="238"/>
                      <a:pt x="93" y="238"/>
                    </a:cubicBezTo>
                    <a:cubicBezTo>
                      <a:pt x="95" y="236"/>
                      <a:pt x="95" y="236"/>
                      <a:pt x="95" y="236"/>
                    </a:cubicBezTo>
                    <a:cubicBezTo>
                      <a:pt x="88" y="232"/>
                      <a:pt x="88" y="232"/>
                      <a:pt x="88" y="232"/>
                    </a:cubicBezTo>
                    <a:cubicBezTo>
                      <a:pt x="88" y="230"/>
                      <a:pt x="88" y="230"/>
                      <a:pt x="88" y="230"/>
                    </a:cubicBezTo>
                    <a:cubicBezTo>
                      <a:pt x="83" y="226"/>
                      <a:pt x="83" y="226"/>
                      <a:pt x="83" y="226"/>
                    </a:cubicBezTo>
                    <a:cubicBezTo>
                      <a:pt x="83" y="224"/>
                      <a:pt x="83" y="224"/>
                      <a:pt x="83" y="224"/>
                    </a:cubicBezTo>
                    <a:cubicBezTo>
                      <a:pt x="80" y="222"/>
                      <a:pt x="80" y="222"/>
                      <a:pt x="80" y="222"/>
                    </a:cubicBezTo>
                    <a:cubicBezTo>
                      <a:pt x="80" y="215"/>
                      <a:pt x="80" y="215"/>
                      <a:pt x="80" y="215"/>
                    </a:cubicBezTo>
                    <a:cubicBezTo>
                      <a:pt x="72" y="213"/>
                      <a:pt x="72" y="213"/>
                      <a:pt x="72" y="213"/>
                    </a:cubicBezTo>
                    <a:cubicBezTo>
                      <a:pt x="69" y="213"/>
                      <a:pt x="69" y="213"/>
                      <a:pt x="69" y="213"/>
                    </a:cubicBezTo>
                    <a:cubicBezTo>
                      <a:pt x="68" y="212"/>
                      <a:pt x="68" y="212"/>
                      <a:pt x="68" y="212"/>
                    </a:cubicBezTo>
                    <a:cubicBezTo>
                      <a:pt x="60" y="209"/>
                      <a:pt x="60" y="209"/>
                      <a:pt x="60" y="209"/>
                    </a:cubicBezTo>
                    <a:cubicBezTo>
                      <a:pt x="58" y="205"/>
                      <a:pt x="58" y="205"/>
                      <a:pt x="58" y="205"/>
                    </a:cubicBezTo>
                    <a:cubicBezTo>
                      <a:pt x="55" y="202"/>
                      <a:pt x="55" y="202"/>
                      <a:pt x="55" y="202"/>
                    </a:cubicBezTo>
                    <a:cubicBezTo>
                      <a:pt x="55" y="199"/>
                      <a:pt x="55" y="199"/>
                      <a:pt x="55" y="199"/>
                    </a:cubicBezTo>
                    <a:cubicBezTo>
                      <a:pt x="51" y="196"/>
                      <a:pt x="51" y="196"/>
                      <a:pt x="51" y="196"/>
                    </a:cubicBezTo>
                    <a:cubicBezTo>
                      <a:pt x="52" y="193"/>
                      <a:pt x="52" y="193"/>
                      <a:pt x="52" y="193"/>
                    </a:cubicBezTo>
                    <a:cubicBezTo>
                      <a:pt x="53" y="194"/>
                      <a:pt x="53" y="194"/>
                      <a:pt x="53" y="194"/>
                    </a:cubicBezTo>
                    <a:cubicBezTo>
                      <a:pt x="53" y="195"/>
                      <a:pt x="53" y="195"/>
                      <a:pt x="53" y="195"/>
                    </a:cubicBezTo>
                    <a:cubicBezTo>
                      <a:pt x="55" y="195"/>
                      <a:pt x="55" y="195"/>
                      <a:pt x="55" y="195"/>
                    </a:cubicBezTo>
                    <a:cubicBezTo>
                      <a:pt x="56" y="194"/>
                      <a:pt x="56" y="194"/>
                      <a:pt x="56" y="194"/>
                    </a:cubicBezTo>
                    <a:cubicBezTo>
                      <a:pt x="55" y="192"/>
                      <a:pt x="55" y="192"/>
                      <a:pt x="55" y="192"/>
                    </a:cubicBezTo>
                    <a:cubicBezTo>
                      <a:pt x="54" y="191"/>
                      <a:pt x="54" y="191"/>
                      <a:pt x="54" y="191"/>
                    </a:cubicBezTo>
                    <a:cubicBezTo>
                      <a:pt x="53" y="191"/>
                      <a:pt x="53" y="191"/>
                      <a:pt x="53" y="191"/>
                    </a:cubicBezTo>
                    <a:cubicBezTo>
                      <a:pt x="52" y="189"/>
                      <a:pt x="52" y="189"/>
                      <a:pt x="52" y="189"/>
                    </a:cubicBezTo>
                    <a:cubicBezTo>
                      <a:pt x="54" y="187"/>
                      <a:pt x="54" y="187"/>
                      <a:pt x="54" y="187"/>
                    </a:cubicBezTo>
                    <a:cubicBezTo>
                      <a:pt x="54" y="185"/>
                      <a:pt x="54" y="185"/>
                      <a:pt x="54" y="185"/>
                    </a:cubicBezTo>
                    <a:cubicBezTo>
                      <a:pt x="55" y="183"/>
                      <a:pt x="55" y="183"/>
                      <a:pt x="55" y="183"/>
                    </a:cubicBezTo>
                    <a:cubicBezTo>
                      <a:pt x="54" y="183"/>
                      <a:pt x="54" y="183"/>
                      <a:pt x="54" y="183"/>
                    </a:cubicBezTo>
                    <a:cubicBezTo>
                      <a:pt x="54" y="180"/>
                      <a:pt x="54" y="180"/>
                      <a:pt x="54" y="180"/>
                    </a:cubicBezTo>
                    <a:cubicBezTo>
                      <a:pt x="54" y="180"/>
                      <a:pt x="54" y="180"/>
                      <a:pt x="54" y="180"/>
                    </a:cubicBezTo>
                    <a:cubicBezTo>
                      <a:pt x="54" y="178"/>
                      <a:pt x="54" y="178"/>
                      <a:pt x="54" y="178"/>
                    </a:cubicBezTo>
                    <a:cubicBezTo>
                      <a:pt x="56" y="179"/>
                      <a:pt x="56" y="179"/>
                      <a:pt x="56" y="179"/>
                    </a:cubicBezTo>
                    <a:cubicBezTo>
                      <a:pt x="57" y="178"/>
                      <a:pt x="57" y="178"/>
                      <a:pt x="57" y="178"/>
                    </a:cubicBezTo>
                    <a:cubicBezTo>
                      <a:pt x="58" y="177"/>
                      <a:pt x="58" y="177"/>
                      <a:pt x="58" y="177"/>
                    </a:cubicBezTo>
                    <a:cubicBezTo>
                      <a:pt x="59" y="178"/>
                      <a:pt x="59" y="178"/>
                      <a:pt x="59" y="178"/>
                    </a:cubicBezTo>
                    <a:cubicBezTo>
                      <a:pt x="60" y="178"/>
                      <a:pt x="60" y="178"/>
                      <a:pt x="60" y="178"/>
                    </a:cubicBezTo>
                    <a:cubicBezTo>
                      <a:pt x="61" y="176"/>
                      <a:pt x="61" y="176"/>
                      <a:pt x="61" y="176"/>
                    </a:cubicBezTo>
                    <a:cubicBezTo>
                      <a:pt x="67" y="177"/>
                      <a:pt x="67" y="177"/>
                      <a:pt x="67" y="177"/>
                    </a:cubicBezTo>
                    <a:cubicBezTo>
                      <a:pt x="70" y="177"/>
                      <a:pt x="70" y="177"/>
                      <a:pt x="70" y="177"/>
                    </a:cubicBezTo>
                    <a:cubicBezTo>
                      <a:pt x="70" y="175"/>
                      <a:pt x="70" y="175"/>
                      <a:pt x="70" y="175"/>
                    </a:cubicBezTo>
                    <a:cubicBezTo>
                      <a:pt x="67" y="175"/>
                      <a:pt x="67" y="175"/>
                      <a:pt x="67" y="175"/>
                    </a:cubicBezTo>
                    <a:cubicBezTo>
                      <a:pt x="67" y="173"/>
                      <a:pt x="67" y="173"/>
                      <a:pt x="67" y="173"/>
                    </a:cubicBezTo>
                    <a:cubicBezTo>
                      <a:pt x="64" y="173"/>
                      <a:pt x="64" y="173"/>
                      <a:pt x="64" y="173"/>
                    </a:cubicBezTo>
                    <a:cubicBezTo>
                      <a:pt x="61" y="174"/>
                      <a:pt x="61" y="174"/>
                      <a:pt x="61" y="174"/>
                    </a:cubicBezTo>
                    <a:cubicBezTo>
                      <a:pt x="57" y="172"/>
                      <a:pt x="57" y="172"/>
                      <a:pt x="57" y="172"/>
                    </a:cubicBezTo>
                    <a:cubicBezTo>
                      <a:pt x="57" y="171"/>
                      <a:pt x="57" y="171"/>
                      <a:pt x="57" y="171"/>
                    </a:cubicBezTo>
                    <a:cubicBezTo>
                      <a:pt x="59" y="171"/>
                      <a:pt x="59" y="171"/>
                      <a:pt x="59" y="171"/>
                    </a:cubicBezTo>
                    <a:cubicBezTo>
                      <a:pt x="58" y="169"/>
                      <a:pt x="58" y="169"/>
                      <a:pt x="58" y="169"/>
                    </a:cubicBezTo>
                    <a:cubicBezTo>
                      <a:pt x="54" y="171"/>
                      <a:pt x="54" y="171"/>
                      <a:pt x="54" y="171"/>
                    </a:cubicBezTo>
                    <a:cubicBezTo>
                      <a:pt x="51" y="171"/>
                      <a:pt x="51" y="171"/>
                      <a:pt x="51" y="171"/>
                    </a:cubicBezTo>
                    <a:cubicBezTo>
                      <a:pt x="54" y="168"/>
                      <a:pt x="54" y="168"/>
                      <a:pt x="54" y="168"/>
                    </a:cubicBezTo>
                    <a:cubicBezTo>
                      <a:pt x="57" y="166"/>
                      <a:pt x="57" y="166"/>
                      <a:pt x="57" y="166"/>
                    </a:cubicBezTo>
                    <a:cubicBezTo>
                      <a:pt x="61" y="163"/>
                      <a:pt x="61" y="163"/>
                      <a:pt x="61" y="163"/>
                    </a:cubicBezTo>
                    <a:cubicBezTo>
                      <a:pt x="67" y="155"/>
                      <a:pt x="67" y="155"/>
                      <a:pt x="67" y="155"/>
                    </a:cubicBezTo>
                    <a:cubicBezTo>
                      <a:pt x="71" y="150"/>
                      <a:pt x="71" y="150"/>
                      <a:pt x="71" y="150"/>
                    </a:cubicBezTo>
                    <a:cubicBezTo>
                      <a:pt x="72" y="147"/>
                      <a:pt x="72" y="147"/>
                      <a:pt x="72" y="147"/>
                    </a:cubicBezTo>
                    <a:cubicBezTo>
                      <a:pt x="63" y="141"/>
                      <a:pt x="63" y="141"/>
                      <a:pt x="63" y="141"/>
                    </a:cubicBezTo>
                    <a:cubicBezTo>
                      <a:pt x="64" y="137"/>
                      <a:pt x="64" y="137"/>
                      <a:pt x="64" y="137"/>
                    </a:cubicBezTo>
                    <a:cubicBezTo>
                      <a:pt x="61" y="135"/>
                      <a:pt x="61" y="135"/>
                      <a:pt x="61" y="135"/>
                    </a:cubicBezTo>
                    <a:cubicBezTo>
                      <a:pt x="60" y="131"/>
                      <a:pt x="60" y="131"/>
                      <a:pt x="60" y="131"/>
                    </a:cubicBezTo>
                    <a:cubicBezTo>
                      <a:pt x="58" y="131"/>
                      <a:pt x="58" y="131"/>
                      <a:pt x="58" y="131"/>
                    </a:cubicBezTo>
                    <a:cubicBezTo>
                      <a:pt x="59" y="127"/>
                      <a:pt x="59" y="127"/>
                      <a:pt x="59" y="127"/>
                    </a:cubicBezTo>
                    <a:cubicBezTo>
                      <a:pt x="58" y="126"/>
                      <a:pt x="58" y="126"/>
                      <a:pt x="58" y="126"/>
                    </a:cubicBezTo>
                    <a:cubicBezTo>
                      <a:pt x="60" y="122"/>
                      <a:pt x="60" y="122"/>
                      <a:pt x="60" y="122"/>
                    </a:cubicBezTo>
                    <a:cubicBezTo>
                      <a:pt x="51" y="113"/>
                      <a:pt x="51" y="113"/>
                      <a:pt x="51" y="113"/>
                    </a:cubicBezTo>
                    <a:cubicBezTo>
                      <a:pt x="55" y="109"/>
                      <a:pt x="55" y="109"/>
                      <a:pt x="55" y="109"/>
                    </a:cubicBezTo>
                    <a:cubicBezTo>
                      <a:pt x="54" y="106"/>
                      <a:pt x="54" y="106"/>
                      <a:pt x="54" y="106"/>
                    </a:cubicBezTo>
                    <a:cubicBezTo>
                      <a:pt x="50" y="104"/>
                      <a:pt x="50" y="104"/>
                      <a:pt x="50" y="104"/>
                    </a:cubicBezTo>
                    <a:cubicBezTo>
                      <a:pt x="47" y="104"/>
                      <a:pt x="47" y="104"/>
                      <a:pt x="47" y="104"/>
                    </a:cubicBezTo>
                    <a:cubicBezTo>
                      <a:pt x="45" y="100"/>
                      <a:pt x="45" y="100"/>
                      <a:pt x="45" y="100"/>
                    </a:cubicBezTo>
                    <a:cubicBezTo>
                      <a:pt x="46" y="97"/>
                      <a:pt x="46" y="97"/>
                      <a:pt x="46" y="97"/>
                    </a:cubicBezTo>
                    <a:cubicBezTo>
                      <a:pt x="47" y="96"/>
                      <a:pt x="47" y="96"/>
                      <a:pt x="47" y="96"/>
                    </a:cubicBezTo>
                    <a:cubicBezTo>
                      <a:pt x="50" y="95"/>
                      <a:pt x="50" y="95"/>
                      <a:pt x="50" y="95"/>
                    </a:cubicBezTo>
                    <a:cubicBezTo>
                      <a:pt x="51" y="94"/>
                      <a:pt x="51" y="94"/>
                      <a:pt x="51" y="94"/>
                    </a:cubicBezTo>
                    <a:cubicBezTo>
                      <a:pt x="54" y="93"/>
                      <a:pt x="54" y="93"/>
                      <a:pt x="54" y="93"/>
                    </a:cubicBezTo>
                    <a:cubicBezTo>
                      <a:pt x="55" y="91"/>
                      <a:pt x="55" y="91"/>
                      <a:pt x="55" y="91"/>
                    </a:cubicBezTo>
                    <a:cubicBezTo>
                      <a:pt x="57" y="93"/>
                      <a:pt x="57" y="93"/>
                      <a:pt x="57" y="93"/>
                    </a:cubicBezTo>
                    <a:cubicBezTo>
                      <a:pt x="58" y="92"/>
                      <a:pt x="58" y="92"/>
                      <a:pt x="58" y="92"/>
                    </a:cubicBezTo>
                    <a:cubicBezTo>
                      <a:pt x="59" y="90"/>
                      <a:pt x="59" y="90"/>
                      <a:pt x="59" y="90"/>
                    </a:cubicBezTo>
                    <a:cubicBezTo>
                      <a:pt x="63" y="90"/>
                      <a:pt x="63" y="90"/>
                      <a:pt x="63" y="90"/>
                    </a:cubicBezTo>
                    <a:cubicBezTo>
                      <a:pt x="65" y="88"/>
                      <a:pt x="65" y="88"/>
                      <a:pt x="65" y="88"/>
                    </a:cubicBezTo>
                    <a:cubicBezTo>
                      <a:pt x="69" y="90"/>
                      <a:pt x="69" y="90"/>
                      <a:pt x="69" y="90"/>
                    </a:cubicBezTo>
                    <a:cubicBezTo>
                      <a:pt x="73" y="90"/>
                      <a:pt x="73" y="90"/>
                      <a:pt x="73" y="90"/>
                    </a:cubicBezTo>
                    <a:cubicBezTo>
                      <a:pt x="72" y="91"/>
                      <a:pt x="72" y="91"/>
                      <a:pt x="72" y="91"/>
                    </a:cubicBezTo>
                    <a:cubicBezTo>
                      <a:pt x="68" y="91"/>
                      <a:pt x="68" y="91"/>
                      <a:pt x="68" y="91"/>
                    </a:cubicBezTo>
                    <a:cubicBezTo>
                      <a:pt x="68" y="92"/>
                      <a:pt x="68" y="92"/>
                      <a:pt x="68" y="92"/>
                    </a:cubicBezTo>
                    <a:cubicBezTo>
                      <a:pt x="74" y="93"/>
                      <a:pt x="74" y="93"/>
                      <a:pt x="74" y="93"/>
                    </a:cubicBezTo>
                    <a:cubicBezTo>
                      <a:pt x="75" y="98"/>
                      <a:pt x="75" y="98"/>
                      <a:pt x="75" y="98"/>
                    </a:cubicBezTo>
                    <a:cubicBezTo>
                      <a:pt x="76" y="98"/>
                      <a:pt x="76" y="98"/>
                      <a:pt x="76" y="98"/>
                    </a:cubicBezTo>
                    <a:cubicBezTo>
                      <a:pt x="77" y="93"/>
                      <a:pt x="77" y="93"/>
                      <a:pt x="77" y="93"/>
                    </a:cubicBezTo>
                    <a:cubicBezTo>
                      <a:pt x="81" y="93"/>
                      <a:pt x="81" y="93"/>
                      <a:pt x="81" y="93"/>
                    </a:cubicBezTo>
                    <a:cubicBezTo>
                      <a:pt x="86" y="95"/>
                      <a:pt x="86" y="95"/>
                      <a:pt x="86" y="95"/>
                    </a:cubicBezTo>
                    <a:cubicBezTo>
                      <a:pt x="97" y="96"/>
                      <a:pt x="97" y="96"/>
                      <a:pt x="97" y="96"/>
                    </a:cubicBezTo>
                    <a:cubicBezTo>
                      <a:pt x="110" y="102"/>
                      <a:pt x="110" y="102"/>
                      <a:pt x="110" y="102"/>
                    </a:cubicBezTo>
                    <a:cubicBezTo>
                      <a:pt x="116" y="104"/>
                      <a:pt x="116" y="104"/>
                      <a:pt x="116" y="104"/>
                    </a:cubicBezTo>
                    <a:cubicBezTo>
                      <a:pt x="118" y="104"/>
                      <a:pt x="118" y="104"/>
                      <a:pt x="118" y="104"/>
                    </a:cubicBezTo>
                    <a:cubicBezTo>
                      <a:pt x="123" y="107"/>
                      <a:pt x="123" y="107"/>
                      <a:pt x="123" y="107"/>
                    </a:cubicBezTo>
                    <a:cubicBezTo>
                      <a:pt x="127" y="107"/>
                      <a:pt x="127" y="107"/>
                      <a:pt x="127" y="107"/>
                    </a:cubicBezTo>
                    <a:cubicBezTo>
                      <a:pt x="129" y="111"/>
                      <a:pt x="129" y="111"/>
                      <a:pt x="129" y="111"/>
                    </a:cubicBezTo>
                    <a:cubicBezTo>
                      <a:pt x="131" y="111"/>
                      <a:pt x="131" y="111"/>
                      <a:pt x="131" y="111"/>
                    </a:cubicBezTo>
                    <a:cubicBezTo>
                      <a:pt x="131" y="114"/>
                      <a:pt x="131" y="114"/>
                      <a:pt x="131" y="114"/>
                    </a:cubicBezTo>
                    <a:cubicBezTo>
                      <a:pt x="126" y="117"/>
                      <a:pt x="126" y="117"/>
                      <a:pt x="126" y="117"/>
                    </a:cubicBezTo>
                    <a:cubicBezTo>
                      <a:pt x="124" y="119"/>
                      <a:pt x="124" y="119"/>
                      <a:pt x="124" y="119"/>
                    </a:cubicBezTo>
                    <a:cubicBezTo>
                      <a:pt x="114" y="121"/>
                      <a:pt x="114" y="121"/>
                      <a:pt x="114" y="121"/>
                    </a:cubicBezTo>
                    <a:cubicBezTo>
                      <a:pt x="110" y="121"/>
                      <a:pt x="110" y="121"/>
                      <a:pt x="110" y="121"/>
                    </a:cubicBezTo>
                    <a:cubicBezTo>
                      <a:pt x="101" y="119"/>
                      <a:pt x="101" y="119"/>
                      <a:pt x="101" y="119"/>
                    </a:cubicBezTo>
                    <a:cubicBezTo>
                      <a:pt x="94" y="118"/>
                      <a:pt x="94" y="118"/>
                      <a:pt x="94" y="118"/>
                    </a:cubicBezTo>
                    <a:cubicBezTo>
                      <a:pt x="88" y="116"/>
                      <a:pt x="88" y="116"/>
                      <a:pt x="88" y="116"/>
                    </a:cubicBezTo>
                    <a:cubicBezTo>
                      <a:pt x="84" y="116"/>
                      <a:pt x="84" y="116"/>
                      <a:pt x="84" y="116"/>
                    </a:cubicBezTo>
                    <a:cubicBezTo>
                      <a:pt x="81" y="115"/>
                      <a:pt x="81" y="115"/>
                      <a:pt x="81" y="115"/>
                    </a:cubicBezTo>
                    <a:cubicBezTo>
                      <a:pt x="76" y="113"/>
                      <a:pt x="76" y="113"/>
                      <a:pt x="76" y="113"/>
                    </a:cubicBezTo>
                    <a:cubicBezTo>
                      <a:pt x="73" y="112"/>
                      <a:pt x="73" y="112"/>
                      <a:pt x="73" y="112"/>
                    </a:cubicBezTo>
                    <a:cubicBezTo>
                      <a:pt x="76" y="116"/>
                      <a:pt x="76" y="116"/>
                      <a:pt x="76" y="116"/>
                    </a:cubicBezTo>
                    <a:cubicBezTo>
                      <a:pt x="80" y="118"/>
                      <a:pt x="80" y="118"/>
                      <a:pt x="80" y="118"/>
                    </a:cubicBezTo>
                    <a:cubicBezTo>
                      <a:pt x="82" y="119"/>
                      <a:pt x="82" y="119"/>
                      <a:pt x="82" y="119"/>
                    </a:cubicBezTo>
                    <a:cubicBezTo>
                      <a:pt x="86" y="119"/>
                      <a:pt x="86" y="119"/>
                      <a:pt x="86" y="119"/>
                    </a:cubicBezTo>
                    <a:cubicBezTo>
                      <a:pt x="92" y="124"/>
                      <a:pt x="92" y="124"/>
                      <a:pt x="92" y="124"/>
                    </a:cubicBezTo>
                    <a:cubicBezTo>
                      <a:pt x="90" y="128"/>
                      <a:pt x="90" y="128"/>
                      <a:pt x="90" y="128"/>
                    </a:cubicBezTo>
                    <a:cubicBezTo>
                      <a:pt x="93" y="132"/>
                      <a:pt x="93" y="132"/>
                      <a:pt x="93" y="132"/>
                    </a:cubicBezTo>
                    <a:cubicBezTo>
                      <a:pt x="92" y="133"/>
                      <a:pt x="92" y="133"/>
                      <a:pt x="92" y="133"/>
                    </a:cubicBezTo>
                    <a:cubicBezTo>
                      <a:pt x="92" y="134"/>
                      <a:pt x="92" y="134"/>
                      <a:pt x="92" y="134"/>
                    </a:cubicBezTo>
                    <a:cubicBezTo>
                      <a:pt x="97" y="136"/>
                      <a:pt x="97" y="136"/>
                      <a:pt x="97" y="136"/>
                    </a:cubicBezTo>
                    <a:cubicBezTo>
                      <a:pt x="99" y="136"/>
                      <a:pt x="99" y="136"/>
                      <a:pt x="99" y="136"/>
                    </a:cubicBezTo>
                    <a:cubicBezTo>
                      <a:pt x="102" y="138"/>
                      <a:pt x="102" y="138"/>
                      <a:pt x="102" y="138"/>
                    </a:cubicBezTo>
                    <a:cubicBezTo>
                      <a:pt x="103" y="140"/>
                      <a:pt x="103" y="140"/>
                      <a:pt x="103" y="140"/>
                    </a:cubicBezTo>
                    <a:cubicBezTo>
                      <a:pt x="109" y="140"/>
                      <a:pt x="109" y="140"/>
                      <a:pt x="109" y="140"/>
                    </a:cubicBezTo>
                    <a:cubicBezTo>
                      <a:pt x="111" y="140"/>
                      <a:pt x="111" y="140"/>
                      <a:pt x="111" y="140"/>
                    </a:cubicBezTo>
                    <a:cubicBezTo>
                      <a:pt x="116" y="139"/>
                      <a:pt x="116" y="139"/>
                      <a:pt x="116" y="139"/>
                    </a:cubicBezTo>
                    <a:cubicBezTo>
                      <a:pt x="113" y="135"/>
                      <a:pt x="113" y="135"/>
                      <a:pt x="113" y="135"/>
                    </a:cubicBezTo>
                    <a:cubicBezTo>
                      <a:pt x="108" y="135"/>
                      <a:pt x="108" y="135"/>
                      <a:pt x="108" y="135"/>
                    </a:cubicBezTo>
                    <a:cubicBezTo>
                      <a:pt x="106" y="133"/>
                      <a:pt x="106" y="133"/>
                      <a:pt x="106" y="133"/>
                    </a:cubicBezTo>
                    <a:cubicBezTo>
                      <a:pt x="103" y="131"/>
                      <a:pt x="103" y="131"/>
                      <a:pt x="103" y="131"/>
                    </a:cubicBezTo>
                    <a:cubicBezTo>
                      <a:pt x="105" y="130"/>
                      <a:pt x="105" y="130"/>
                      <a:pt x="105" y="130"/>
                    </a:cubicBezTo>
                    <a:cubicBezTo>
                      <a:pt x="105" y="129"/>
                      <a:pt x="105" y="129"/>
                      <a:pt x="105" y="129"/>
                    </a:cubicBezTo>
                    <a:cubicBezTo>
                      <a:pt x="109" y="129"/>
                      <a:pt x="109" y="129"/>
                      <a:pt x="109" y="129"/>
                    </a:cubicBezTo>
                    <a:cubicBezTo>
                      <a:pt x="113" y="131"/>
                      <a:pt x="113" y="131"/>
                      <a:pt x="113" y="131"/>
                    </a:cubicBezTo>
                    <a:cubicBezTo>
                      <a:pt x="114" y="134"/>
                      <a:pt x="114" y="134"/>
                      <a:pt x="114" y="134"/>
                    </a:cubicBezTo>
                    <a:cubicBezTo>
                      <a:pt x="116" y="132"/>
                      <a:pt x="116" y="132"/>
                      <a:pt x="116" y="132"/>
                    </a:cubicBezTo>
                    <a:cubicBezTo>
                      <a:pt x="122" y="133"/>
                      <a:pt x="122" y="133"/>
                      <a:pt x="122" y="133"/>
                    </a:cubicBezTo>
                    <a:cubicBezTo>
                      <a:pt x="125" y="134"/>
                      <a:pt x="125" y="134"/>
                      <a:pt x="125" y="134"/>
                    </a:cubicBezTo>
                    <a:cubicBezTo>
                      <a:pt x="128" y="134"/>
                      <a:pt x="128" y="134"/>
                      <a:pt x="128" y="134"/>
                    </a:cubicBezTo>
                    <a:cubicBezTo>
                      <a:pt x="131" y="136"/>
                      <a:pt x="131" y="136"/>
                      <a:pt x="131" y="136"/>
                    </a:cubicBezTo>
                    <a:cubicBezTo>
                      <a:pt x="134" y="137"/>
                      <a:pt x="134" y="137"/>
                      <a:pt x="134" y="137"/>
                    </a:cubicBezTo>
                    <a:cubicBezTo>
                      <a:pt x="135" y="134"/>
                      <a:pt x="135" y="134"/>
                      <a:pt x="135" y="134"/>
                    </a:cubicBezTo>
                    <a:cubicBezTo>
                      <a:pt x="132" y="134"/>
                      <a:pt x="132" y="134"/>
                      <a:pt x="132" y="134"/>
                    </a:cubicBezTo>
                    <a:cubicBezTo>
                      <a:pt x="130" y="133"/>
                      <a:pt x="130" y="133"/>
                      <a:pt x="130" y="133"/>
                    </a:cubicBezTo>
                    <a:cubicBezTo>
                      <a:pt x="129" y="130"/>
                      <a:pt x="129" y="130"/>
                      <a:pt x="129" y="130"/>
                    </a:cubicBezTo>
                    <a:cubicBezTo>
                      <a:pt x="125" y="128"/>
                      <a:pt x="125" y="128"/>
                      <a:pt x="125" y="128"/>
                    </a:cubicBezTo>
                    <a:cubicBezTo>
                      <a:pt x="124" y="125"/>
                      <a:pt x="124" y="125"/>
                      <a:pt x="124" y="125"/>
                    </a:cubicBezTo>
                    <a:cubicBezTo>
                      <a:pt x="127" y="124"/>
                      <a:pt x="127" y="124"/>
                      <a:pt x="127" y="124"/>
                    </a:cubicBezTo>
                    <a:cubicBezTo>
                      <a:pt x="129" y="122"/>
                      <a:pt x="129" y="122"/>
                      <a:pt x="129" y="122"/>
                    </a:cubicBezTo>
                    <a:cubicBezTo>
                      <a:pt x="134" y="120"/>
                      <a:pt x="134" y="120"/>
                      <a:pt x="134" y="120"/>
                    </a:cubicBezTo>
                    <a:cubicBezTo>
                      <a:pt x="137" y="117"/>
                      <a:pt x="137" y="117"/>
                      <a:pt x="137" y="117"/>
                    </a:cubicBezTo>
                    <a:cubicBezTo>
                      <a:pt x="141" y="119"/>
                      <a:pt x="141" y="119"/>
                      <a:pt x="141" y="119"/>
                    </a:cubicBezTo>
                    <a:cubicBezTo>
                      <a:pt x="145" y="119"/>
                      <a:pt x="145" y="119"/>
                      <a:pt x="145" y="119"/>
                    </a:cubicBezTo>
                    <a:cubicBezTo>
                      <a:pt x="148" y="121"/>
                      <a:pt x="148" y="121"/>
                      <a:pt x="148" y="121"/>
                    </a:cubicBezTo>
                    <a:cubicBezTo>
                      <a:pt x="149" y="121"/>
                      <a:pt x="149" y="121"/>
                      <a:pt x="149" y="121"/>
                    </a:cubicBezTo>
                    <a:cubicBezTo>
                      <a:pt x="152" y="123"/>
                      <a:pt x="152" y="123"/>
                      <a:pt x="152" y="123"/>
                    </a:cubicBezTo>
                    <a:cubicBezTo>
                      <a:pt x="150" y="119"/>
                      <a:pt x="150" y="119"/>
                      <a:pt x="150" y="119"/>
                    </a:cubicBezTo>
                    <a:cubicBezTo>
                      <a:pt x="150" y="115"/>
                      <a:pt x="150" y="115"/>
                      <a:pt x="150" y="115"/>
                    </a:cubicBezTo>
                    <a:cubicBezTo>
                      <a:pt x="150" y="113"/>
                      <a:pt x="150" y="113"/>
                      <a:pt x="150" y="113"/>
                    </a:cubicBezTo>
                    <a:cubicBezTo>
                      <a:pt x="146" y="112"/>
                      <a:pt x="146" y="112"/>
                      <a:pt x="146" y="112"/>
                    </a:cubicBezTo>
                    <a:cubicBezTo>
                      <a:pt x="147" y="106"/>
                      <a:pt x="147" y="106"/>
                      <a:pt x="147" y="106"/>
                    </a:cubicBezTo>
                    <a:cubicBezTo>
                      <a:pt x="143" y="101"/>
                      <a:pt x="143" y="101"/>
                      <a:pt x="143" y="101"/>
                    </a:cubicBezTo>
                    <a:cubicBezTo>
                      <a:pt x="138" y="98"/>
                      <a:pt x="138" y="98"/>
                      <a:pt x="138" y="98"/>
                    </a:cubicBezTo>
                    <a:cubicBezTo>
                      <a:pt x="138" y="97"/>
                      <a:pt x="138" y="97"/>
                      <a:pt x="138" y="97"/>
                    </a:cubicBezTo>
                    <a:cubicBezTo>
                      <a:pt x="144" y="99"/>
                      <a:pt x="144" y="99"/>
                      <a:pt x="144" y="99"/>
                    </a:cubicBezTo>
                    <a:cubicBezTo>
                      <a:pt x="156" y="100"/>
                      <a:pt x="156" y="100"/>
                      <a:pt x="156" y="100"/>
                    </a:cubicBezTo>
                    <a:cubicBezTo>
                      <a:pt x="157" y="102"/>
                      <a:pt x="157" y="102"/>
                      <a:pt x="157" y="102"/>
                    </a:cubicBezTo>
                    <a:cubicBezTo>
                      <a:pt x="161" y="104"/>
                      <a:pt x="161" y="104"/>
                      <a:pt x="161" y="104"/>
                    </a:cubicBezTo>
                    <a:cubicBezTo>
                      <a:pt x="161" y="105"/>
                      <a:pt x="161" y="105"/>
                      <a:pt x="161" y="105"/>
                    </a:cubicBezTo>
                    <a:cubicBezTo>
                      <a:pt x="155" y="107"/>
                      <a:pt x="155" y="107"/>
                      <a:pt x="155" y="107"/>
                    </a:cubicBezTo>
                    <a:cubicBezTo>
                      <a:pt x="153" y="109"/>
                      <a:pt x="153" y="109"/>
                      <a:pt x="153" y="109"/>
                    </a:cubicBezTo>
                    <a:cubicBezTo>
                      <a:pt x="153" y="110"/>
                      <a:pt x="153" y="110"/>
                      <a:pt x="153" y="110"/>
                    </a:cubicBezTo>
                    <a:cubicBezTo>
                      <a:pt x="156" y="111"/>
                      <a:pt x="156" y="111"/>
                      <a:pt x="156" y="111"/>
                    </a:cubicBezTo>
                    <a:cubicBezTo>
                      <a:pt x="158" y="114"/>
                      <a:pt x="158" y="114"/>
                      <a:pt x="158" y="114"/>
                    </a:cubicBezTo>
                    <a:cubicBezTo>
                      <a:pt x="163" y="115"/>
                      <a:pt x="163" y="115"/>
                      <a:pt x="163" y="115"/>
                    </a:cubicBezTo>
                    <a:cubicBezTo>
                      <a:pt x="164" y="115"/>
                      <a:pt x="164" y="115"/>
                      <a:pt x="164" y="115"/>
                    </a:cubicBezTo>
                    <a:cubicBezTo>
                      <a:pt x="166" y="115"/>
                      <a:pt x="166" y="115"/>
                      <a:pt x="166" y="115"/>
                    </a:cubicBezTo>
                    <a:cubicBezTo>
                      <a:pt x="170" y="114"/>
                      <a:pt x="170" y="114"/>
                      <a:pt x="170" y="114"/>
                    </a:cubicBezTo>
                    <a:cubicBezTo>
                      <a:pt x="172" y="114"/>
                      <a:pt x="172" y="114"/>
                      <a:pt x="172" y="114"/>
                    </a:cubicBezTo>
                    <a:cubicBezTo>
                      <a:pt x="173" y="109"/>
                      <a:pt x="173" y="109"/>
                      <a:pt x="173" y="109"/>
                    </a:cubicBezTo>
                    <a:cubicBezTo>
                      <a:pt x="177" y="109"/>
                      <a:pt x="177" y="109"/>
                      <a:pt x="177" y="109"/>
                    </a:cubicBezTo>
                    <a:cubicBezTo>
                      <a:pt x="177" y="107"/>
                      <a:pt x="177" y="107"/>
                      <a:pt x="177" y="107"/>
                    </a:cubicBezTo>
                    <a:cubicBezTo>
                      <a:pt x="180" y="107"/>
                      <a:pt x="180" y="107"/>
                      <a:pt x="180" y="107"/>
                    </a:cubicBezTo>
                    <a:cubicBezTo>
                      <a:pt x="188" y="102"/>
                      <a:pt x="188" y="102"/>
                      <a:pt x="188" y="102"/>
                    </a:cubicBezTo>
                    <a:cubicBezTo>
                      <a:pt x="190" y="102"/>
                      <a:pt x="190" y="102"/>
                      <a:pt x="190" y="102"/>
                    </a:cubicBezTo>
                    <a:cubicBezTo>
                      <a:pt x="194" y="102"/>
                      <a:pt x="194" y="102"/>
                      <a:pt x="194" y="102"/>
                    </a:cubicBezTo>
                    <a:cubicBezTo>
                      <a:pt x="197" y="101"/>
                      <a:pt x="197" y="101"/>
                      <a:pt x="197" y="101"/>
                    </a:cubicBezTo>
                    <a:cubicBezTo>
                      <a:pt x="197" y="102"/>
                      <a:pt x="197" y="102"/>
                      <a:pt x="197" y="102"/>
                    </a:cubicBezTo>
                    <a:cubicBezTo>
                      <a:pt x="198" y="102"/>
                      <a:pt x="198" y="102"/>
                      <a:pt x="198" y="102"/>
                    </a:cubicBezTo>
                    <a:cubicBezTo>
                      <a:pt x="200" y="101"/>
                      <a:pt x="200" y="101"/>
                      <a:pt x="200" y="101"/>
                    </a:cubicBezTo>
                    <a:cubicBezTo>
                      <a:pt x="198" y="99"/>
                      <a:pt x="198" y="99"/>
                      <a:pt x="198" y="99"/>
                    </a:cubicBezTo>
                    <a:cubicBezTo>
                      <a:pt x="203" y="97"/>
                      <a:pt x="203" y="97"/>
                      <a:pt x="203" y="97"/>
                    </a:cubicBezTo>
                    <a:cubicBezTo>
                      <a:pt x="204" y="98"/>
                      <a:pt x="204" y="98"/>
                      <a:pt x="204" y="98"/>
                    </a:cubicBezTo>
                    <a:cubicBezTo>
                      <a:pt x="205" y="96"/>
                      <a:pt x="205" y="96"/>
                      <a:pt x="205" y="96"/>
                    </a:cubicBezTo>
                    <a:cubicBezTo>
                      <a:pt x="209" y="96"/>
                      <a:pt x="209" y="96"/>
                      <a:pt x="209" y="96"/>
                    </a:cubicBezTo>
                    <a:cubicBezTo>
                      <a:pt x="206" y="98"/>
                      <a:pt x="206" y="98"/>
                      <a:pt x="206" y="98"/>
                    </a:cubicBezTo>
                    <a:cubicBezTo>
                      <a:pt x="206" y="100"/>
                      <a:pt x="206" y="100"/>
                      <a:pt x="206" y="100"/>
                    </a:cubicBezTo>
                    <a:cubicBezTo>
                      <a:pt x="205" y="101"/>
                      <a:pt x="205" y="101"/>
                      <a:pt x="205" y="101"/>
                    </a:cubicBezTo>
                    <a:cubicBezTo>
                      <a:pt x="203" y="103"/>
                      <a:pt x="203" y="103"/>
                      <a:pt x="203" y="103"/>
                    </a:cubicBezTo>
                    <a:cubicBezTo>
                      <a:pt x="205" y="103"/>
                      <a:pt x="205" y="103"/>
                      <a:pt x="205" y="103"/>
                    </a:cubicBezTo>
                    <a:cubicBezTo>
                      <a:pt x="204" y="105"/>
                      <a:pt x="204" y="105"/>
                      <a:pt x="204" y="105"/>
                    </a:cubicBezTo>
                    <a:cubicBezTo>
                      <a:pt x="200" y="106"/>
                      <a:pt x="200" y="106"/>
                      <a:pt x="200" y="106"/>
                    </a:cubicBezTo>
                    <a:cubicBezTo>
                      <a:pt x="198" y="109"/>
                      <a:pt x="198" y="109"/>
                      <a:pt x="198" y="109"/>
                    </a:cubicBezTo>
                    <a:cubicBezTo>
                      <a:pt x="201" y="113"/>
                      <a:pt x="201" y="113"/>
                      <a:pt x="201" y="113"/>
                    </a:cubicBezTo>
                    <a:cubicBezTo>
                      <a:pt x="200" y="108"/>
                      <a:pt x="200" y="108"/>
                      <a:pt x="200" y="108"/>
                    </a:cubicBezTo>
                    <a:cubicBezTo>
                      <a:pt x="204" y="107"/>
                      <a:pt x="204" y="107"/>
                      <a:pt x="204" y="107"/>
                    </a:cubicBezTo>
                    <a:cubicBezTo>
                      <a:pt x="206" y="106"/>
                      <a:pt x="206" y="106"/>
                      <a:pt x="206" y="106"/>
                    </a:cubicBezTo>
                    <a:cubicBezTo>
                      <a:pt x="209" y="105"/>
                      <a:pt x="209" y="105"/>
                      <a:pt x="209" y="105"/>
                    </a:cubicBezTo>
                    <a:cubicBezTo>
                      <a:pt x="211" y="101"/>
                      <a:pt x="211" y="101"/>
                      <a:pt x="211" y="101"/>
                    </a:cubicBezTo>
                    <a:cubicBezTo>
                      <a:pt x="213" y="101"/>
                      <a:pt x="213" y="101"/>
                      <a:pt x="213" y="101"/>
                    </a:cubicBezTo>
                    <a:cubicBezTo>
                      <a:pt x="215" y="102"/>
                      <a:pt x="215" y="102"/>
                      <a:pt x="215" y="102"/>
                    </a:cubicBezTo>
                    <a:cubicBezTo>
                      <a:pt x="216" y="100"/>
                      <a:pt x="216" y="100"/>
                      <a:pt x="216" y="100"/>
                    </a:cubicBezTo>
                    <a:cubicBezTo>
                      <a:pt x="225" y="99"/>
                      <a:pt x="225" y="99"/>
                      <a:pt x="225" y="99"/>
                    </a:cubicBezTo>
                    <a:cubicBezTo>
                      <a:pt x="228" y="101"/>
                      <a:pt x="228" y="101"/>
                      <a:pt x="228" y="101"/>
                    </a:cubicBezTo>
                    <a:cubicBezTo>
                      <a:pt x="232" y="98"/>
                      <a:pt x="232" y="98"/>
                      <a:pt x="232" y="98"/>
                    </a:cubicBezTo>
                    <a:cubicBezTo>
                      <a:pt x="237" y="97"/>
                      <a:pt x="237" y="97"/>
                      <a:pt x="237" y="97"/>
                    </a:cubicBezTo>
                    <a:cubicBezTo>
                      <a:pt x="240" y="99"/>
                      <a:pt x="240" y="99"/>
                      <a:pt x="240" y="99"/>
                    </a:cubicBezTo>
                    <a:cubicBezTo>
                      <a:pt x="240" y="101"/>
                      <a:pt x="240" y="101"/>
                      <a:pt x="240" y="101"/>
                    </a:cubicBezTo>
                    <a:cubicBezTo>
                      <a:pt x="246" y="102"/>
                      <a:pt x="246" y="102"/>
                      <a:pt x="246" y="102"/>
                    </a:cubicBezTo>
                    <a:cubicBezTo>
                      <a:pt x="245" y="99"/>
                      <a:pt x="245" y="99"/>
                      <a:pt x="245" y="99"/>
                    </a:cubicBezTo>
                    <a:cubicBezTo>
                      <a:pt x="250" y="100"/>
                      <a:pt x="250" y="100"/>
                      <a:pt x="250" y="100"/>
                    </a:cubicBezTo>
                    <a:cubicBezTo>
                      <a:pt x="251" y="98"/>
                      <a:pt x="251" y="98"/>
                      <a:pt x="251" y="98"/>
                    </a:cubicBezTo>
                    <a:cubicBezTo>
                      <a:pt x="249" y="95"/>
                      <a:pt x="249" y="95"/>
                      <a:pt x="249" y="95"/>
                    </a:cubicBezTo>
                    <a:cubicBezTo>
                      <a:pt x="243" y="91"/>
                      <a:pt x="243" y="91"/>
                      <a:pt x="243" y="91"/>
                    </a:cubicBezTo>
                    <a:cubicBezTo>
                      <a:pt x="243" y="90"/>
                      <a:pt x="243" y="90"/>
                      <a:pt x="243" y="90"/>
                    </a:cubicBezTo>
                    <a:cubicBezTo>
                      <a:pt x="246" y="90"/>
                      <a:pt x="246" y="90"/>
                      <a:pt x="246" y="90"/>
                    </a:cubicBezTo>
                    <a:cubicBezTo>
                      <a:pt x="246" y="89"/>
                      <a:pt x="246" y="89"/>
                      <a:pt x="246" y="89"/>
                    </a:cubicBezTo>
                    <a:cubicBezTo>
                      <a:pt x="249" y="89"/>
                      <a:pt x="249" y="89"/>
                      <a:pt x="249" y="89"/>
                    </a:cubicBezTo>
                    <a:cubicBezTo>
                      <a:pt x="253" y="90"/>
                      <a:pt x="253" y="90"/>
                      <a:pt x="253" y="90"/>
                    </a:cubicBezTo>
                    <a:cubicBezTo>
                      <a:pt x="261" y="90"/>
                      <a:pt x="261" y="90"/>
                      <a:pt x="261" y="90"/>
                    </a:cubicBezTo>
                    <a:cubicBezTo>
                      <a:pt x="265" y="90"/>
                      <a:pt x="265" y="90"/>
                      <a:pt x="265" y="90"/>
                    </a:cubicBezTo>
                    <a:cubicBezTo>
                      <a:pt x="273" y="93"/>
                      <a:pt x="273" y="93"/>
                      <a:pt x="273" y="93"/>
                    </a:cubicBezTo>
                    <a:cubicBezTo>
                      <a:pt x="276" y="94"/>
                      <a:pt x="276" y="94"/>
                      <a:pt x="276" y="94"/>
                    </a:cubicBezTo>
                    <a:cubicBezTo>
                      <a:pt x="283" y="96"/>
                      <a:pt x="283" y="96"/>
                      <a:pt x="283" y="96"/>
                    </a:cubicBezTo>
                    <a:cubicBezTo>
                      <a:pt x="291" y="98"/>
                      <a:pt x="291" y="98"/>
                      <a:pt x="291" y="98"/>
                    </a:cubicBezTo>
                    <a:cubicBezTo>
                      <a:pt x="298" y="102"/>
                      <a:pt x="298" y="102"/>
                      <a:pt x="298" y="102"/>
                    </a:cubicBezTo>
                    <a:cubicBezTo>
                      <a:pt x="299" y="104"/>
                      <a:pt x="299" y="104"/>
                      <a:pt x="299" y="104"/>
                    </a:cubicBezTo>
                    <a:cubicBezTo>
                      <a:pt x="300" y="104"/>
                      <a:pt x="300" y="104"/>
                      <a:pt x="300" y="104"/>
                    </a:cubicBezTo>
                    <a:cubicBezTo>
                      <a:pt x="303" y="98"/>
                      <a:pt x="303" y="98"/>
                      <a:pt x="303" y="98"/>
                    </a:cubicBezTo>
                    <a:cubicBezTo>
                      <a:pt x="302" y="98"/>
                      <a:pt x="302" y="98"/>
                      <a:pt x="302" y="98"/>
                    </a:cubicBezTo>
                    <a:cubicBezTo>
                      <a:pt x="299" y="98"/>
                      <a:pt x="299" y="98"/>
                      <a:pt x="299" y="98"/>
                    </a:cubicBezTo>
                    <a:cubicBezTo>
                      <a:pt x="294" y="95"/>
                      <a:pt x="294" y="95"/>
                      <a:pt x="294" y="95"/>
                    </a:cubicBezTo>
                    <a:cubicBezTo>
                      <a:pt x="294" y="92"/>
                      <a:pt x="294" y="92"/>
                      <a:pt x="294" y="92"/>
                    </a:cubicBezTo>
                    <a:cubicBezTo>
                      <a:pt x="287" y="92"/>
                      <a:pt x="287" y="92"/>
                      <a:pt x="287" y="92"/>
                    </a:cubicBezTo>
                    <a:cubicBezTo>
                      <a:pt x="286" y="93"/>
                      <a:pt x="286" y="93"/>
                      <a:pt x="286" y="93"/>
                    </a:cubicBezTo>
                    <a:cubicBezTo>
                      <a:pt x="284" y="90"/>
                      <a:pt x="284" y="90"/>
                      <a:pt x="284" y="90"/>
                    </a:cubicBezTo>
                    <a:cubicBezTo>
                      <a:pt x="284" y="88"/>
                      <a:pt x="284" y="88"/>
                      <a:pt x="284" y="88"/>
                    </a:cubicBezTo>
                    <a:cubicBezTo>
                      <a:pt x="285" y="88"/>
                      <a:pt x="285" y="88"/>
                      <a:pt x="285" y="88"/>
                    </a:cubicBezTo>
                    <a:cubicBezTo>
                      <a:pt x="283" y="85"/>
                      <a:pt x="283" y="85"/>
                      <a:pt x="283" y="85"/>
                    </a:cubicBezTo>
                    <a:cubicBezTo>
                      <a:pt x="280" y="82"/>
                      <a:pt x="280" y="82"/>
                      <a:pt x="280" y="82"/>
                    </a:cubicBezTo>
                    <a:cubicBezTo>
                      <a:pt x="278" y="81"/>
                      <a:pt x="278" y="81"/>
                      <a:pt x="278" y="81"/>
                    </a:cubicBezTo>
                    <a:cubicBezTo>
                      <a:pt x="277" y="80"/>
                      <a:pt x="277" y="80"/>
                      <a:pt x="277" y="80"/>
                    </a:cubicBezTo>
                    <a:cubicBezTo>
                      <a:pt x="279" y="77"/>
                      <a:pt x="279" y="77"/>
                      <a:pt x="279" y="77"/>
                    </a:cubicBezTo>
                    <a:cubicBezTo>
                      <a:pt x="285" y="75"/>
                      <a:pt x="285" y="75"/>
                      <a:pt x="285" y="75"/>
                    </a:cubicBezTo>
                    <a:cubicBezTo>
                      <a:pt x="284" y="67"/>
                      <a:pt x="284" y="67"/>
                      <a:pt x="284" y="67"/>
                    </a:cubicBezTo>
                    <a:cubicBezTo>
                      <a:pt x="286" y="64"/>
                      <a:pt x="286" y="64"/>
                      <a:pt x="286" y="64"/>
                    </a:cubicBezTo>
                    <a:cubicBezTo>
                      <a:pt x="290" y="65"/>
                      <a:pt x="290" y="65"/>
                      <a:pt x="290" y="65"/>
                    </a:cubicBezTo>
                    <a:cubicBezTo>
                      <a:pt x="300" y="64"/>
                      <a:pt x="300" y="64"/>
                      <a:pt x="300" y="64"/>
                    </a:cubicBezTo>
                    <a:cubicBezTo>
                      <a:pt x="302" y="64"/>
                      <a:pt x="302" y="64"/>
                      <a:pt x="302" y="64"/>
                    </a:cubicBezTo>
                    <a:cubicBezTo>
                      <a:pt x="308" y="66"/>
                      <a:pt x="308" y="66"/>
                      <a:pt x="308" y="66"/>
                    </a:cubicBezTo>
                    <a:cubicBezTo>
                      <a:pt x="307" y="67"/>
                      <a:pt x="307" y="67"/>
                      <a:pt x="307" y="67"/>
                    </a:cubicBezTo>
                    <a:cubicBezTo>
                      <a:pt x="309" y="70"/>
                      <a:pt x="309" y="70"/>
                      <a:pt x="309" y="70"/>
                    </a:cubicBezTo>
                    <a:cubicBezTo>
                      <a:pt x="308" y="72"/>
                      <a:pt x="308" y="72"/>
                      <a:pt x="308" y="72"/>
                    </a:cubicBezTo>
                    <a:cubicBezTo>
                      <a:pt x="308" y="76"/>
                      <a:pt x="308" y="76"/>
                      <a:pt x="308" y="76"/>
                    </a:cubicBezTo>
                    <a:cubicBezTo>
                      <a:pt x="312" y="79"/>
                      <a:pt x="312" y="79"/>
                      <a:pt x="312" y="79"/>
                    </a:cubicBezTo>
                    <a:cubicBezTo>
                      <a:pt x="315" y="79"/>
                      <a:pt x="315" y="79"/>
                      <a:pt x="315" y="79"/>
                    </a:cubicBezTo>
                    <a:cubicBezTo>
                      <a:pt x="318" y="84"/>
                      <a:pt x="318" y="84"/>
                      <a:pt x="318" y="84"/>
                    </a:cubicBezTo>
                    <a:cubicBezTo>
                      <a:pt x="318" y="86"/>
                      <a:pt x="318" y="86"/>
                      <a:pt x="318" y="86"/>
                    </a:cubicBezTo>
                    <a:cubicBezTo>
                      <a:pt x="319" y="86"/>
                      <a:pt x="319" y="86"/>
                      <a:pt x="319" y="86"/>
                    </a:cubicBezTo>
                    <a:cubicBezTo>
                      <a:pt x="321" y="90"/>
                      <a:pt x="321" y="90"/>
                      <a:pt x="321" y="90"/>
                    </a:cubicBezTo>
                    <a:cubicBezTo>
                      <a:pt x="324" y="94"/>
                      <a:pt x="324" y="94"/>
                      <a:pt x="324" y="94"/>
                    </a:cubicBezTo>
                    <a:cubicBezTo>
                      <a:pt x="325" y="97"/>
                      <a:pt x="325" y="97"/>
                      <a:pt x="325" y="97"/>
                    </a:cubicBezTo>
                    <a:cubicBezTo>
                      <a:pt x="328" y="99"/>
                      <a:pt x="328" y="99"/>
                      <a:pt x="328" y="99"/>
                    </a:cubicBezTo>
                    <a:cubicBezTo>
                      <a:pt x="331" y="100"/>
                      <a:pt x="331" y="100"/>
                      <a:pt x="331" y="100"/>
                    </a:cubicBezTo>
                    <a:cubicBezTo>
                      <a:pt x="330" y="102"/>
                      <a:pt x="330" y="102"/>
                      <a:pt x="330" y="102"/>
                    </a:cubicBezTo>
                    <a:cubicBezTo>
                      <a:pt x="332" y="106"/>
                      <a:pt x="332" y="106"/>
                      <a:pt x="332" y="106"/>
                    </a:cubicBezTo>
                    <a:cubicBezTo>
                      <a:pt x="329" y="110"/>
                      <a:pt x="329" y="110"/>
                      <a:pt x="329" y="110"/>
                    </a:cubicBezTo>
                    <a:cubicBezTo>
                      <a:pt x="330" y="111"/>
                      <a:pt x="330" y="111"/>
                      <a:pt x="330" y="111"/>
                    </a:cubicBezTo>
                    <a:cubicBezTo>
                      <a:pt x="329" y="114"/>
                      <a:pt x="329" y="114"/>
                      <a:pt x="329" y="114"/>
                    </a:cubicBezTo>
                    <a:cubicBezTo>
                      <a:pt x="326" y="115"/>
                      <a:pt x="326" y="115"/>
                      <a:pt x="326" y="115"/>
                    </a:cubicBezTo>
                    <a:cubicBezTo>
                      <a:pt x="322" y="116"/>
                      <a:pt x="322" y="116"/>
                      <a:pt x="322" y="116"/>
                    </a:cubicBezTo>
                    <a:cubicBezTo>
                      <a:pt x="318" y="116"/>
                      <a:pt x="318" y="116"/>
                      <a:pt x="318" y="116"/>
                    </a:cubicBezTo>
                    <a:cubicBezTo>
                      <a:pt x="314" y="115"/>
                      <a:pt x="314" y="115"/>
                      <a:pt x="314" y="115"/>
                    </a:cubicBezTo>
                    <a:cubicBezTo>
                      <a:pt x="308" y="115"/>
                      <a:pt x="308" y="115"/>
                      <a:pt x="308" y="115"/>
                    </a:cubicBezTo>
                    <a:cubicBezTo>
                      <a:pt x="302" y="116"/>
                      <a:pt x="302" y="116"/>
                      <a:pt x="302" y="116"/>
                    </a:cubicBezTo>
                    <a:cubicBezTo>
                      <a:pt x="304" y="116"/>
                      <a:pt x="304" y="116"/>
                      <a:pt x="304" y="116"/>
                    </a:cubicBezTo>
                    <a:cubicBezTo>
                      <a:pt x="310" y="116"/>
                      <a:pt x="310" y="116"/>
                      <a:pt x="310" y="116"/>
                    </a:cubicBezTo>
                    <a:cubicBezTo>
                      <a:pt x="313" y="116"/>
                      <a:pt x="313" y="116"/>
                      <a:pt x="313" y="116"/>
                    </a:cubicBezTo>
                    <a:cubicBezTo>
                      <a:pt x="316" y="118"/>
                      <a:pt x="316" y="118"/>
                      <a:pt x="316" y="118"/>
                    </a:cubicBezTo>
                    <a:cubicBezTo>
                      <a:pt x="325" y="119"/>
                      <a:pt x="325" y="119"/>
                      <a:pt x="325" y="119"/>
                    </a:cubicBezTo>
                    <a:cubicBezTo>
                      <a:pt x="328" y="119"/>
                      <a:pt x="328" y="119"/>
                      <a:pt x="328" y="119"/>
                    </a:cubicBezTo>
                    <a:cubicBezTo>
                      <a:pt x="332" y="120"/>
                      <a:pt x="332" y="120"/>
                      <a:pt x="332" y="120"/>
                    </a:cubicBezTo>
                    <a:cubicBezTo>
                      <a:pt x="334" y="119"/>
                      <a:pt x="334" y="119"/>
                      <a:pt x="334" y="119"/>
                    </a:cubicBezTo>
                    <a:cubicBezTo>
                      <a:pt x="334" y="117"/>
                      <a:pt x="334" y="117"/>
                      <a:pt x="334" y="117"/>
                    </a:cubicBezTo>
                    <a:cubicBezTo>
                      <a:pt x="341" y="113"/>
                      <a:pt x="341" y="113"/>
                      <a:pt x="341" y="113"/>
                    </a:cubicBezTo>
                    <a:cubicBezTo>
                      <a:pt x="340" y="110"/>
                      <a:pt x="340" y="110"/>
                      <a:pt x="340" y="110"/>
                    </a:cubicBezTo>
                    <a:cubicBezTo>
                      <a:pt x="343" y="105"/>
                      <a:pt x="343" y="105"/>
                      <a:pt x="343" y="105"/>
                    </a:cubicBezTo>
                    <a:cubicBezTo>
                      <a:pt x="338" y="102"/>
                      <a:pt x="338" y="102"/>
                      <a:pt x="338" y="102"/>
                    </a:cubicBezTo>
                    <a:cubicBezTo>
                      <a:pt x="338" y="98"/>
                      <a:pt x="338" y="98"/>
                      <a:pt x="338" y="98"/>
                    </a:cubicBezTo>
                    <a:cubicBezTo>
                      <a:pt x="347" y="96"/>
                      <a:pt x="347" y="96"/>
                      <a:pt x="347" y="96"/>
                    </a:cubicBezTo>
                    <a:cubicBezTo>
                      <a:pt x="355" y="100"/>
                      <a:pt x="355" y="100"/>
                      <a:pt x="355" y="100"/>
                    </a:cubicBezTo>
                    <a:cubicBezTo>
                      <a:pt x="359" y="107"/>
                      <a:pt x="359" y="107"/>
                      <a:pt x="359" y="107"/>
                    </a:cubicBezTo>
                    <a:cubicBezTo>
                      <a:pt x="363" y="108"/>
                      <a:pt x="363" y="108"/>
                      <a:pt x="363" y="108"/>
                    </a:cubicBezTo>
                    <a:cubicBezTo>
                      <a:pt x="360" y="105"/>
                      <a:pt x="360" y="105"/>
                      <a:pt x="360" y="105"/>
                    </a:cubicBezTo>
                    <a:cubicBezTo>
                      <a:pt x="359" y="103"/>
                      <a:pt x="359" y="103"/>
                      <a:pt x="359" y="103"/>
                    </a:cubicBezTo>
                    <a:cubicBezTo>
                      <a:pt x="362" y="102"/>
                      <a:pt x="362" y="102"/>
                      <a:pt x="362" y="102"/>
                    </a:cubicBezTo>
                    <a:cubicBezTo>
                      <a:pt x="356" y="97"/>
                      <a:pt x="356" y="97"/>
                      <a:pt x="356" y="97"/>
                    </a:cubicBezTo>
                    <a:cubicBezTo>
                      <a:pt x="350" y="96"/>
                      <a:pt x="350" y="96"/>
                      <a:pt x="350" y="96"/>
                    </a:cubicBezTo>
                    <a:cubicBezTo>
                      <a:pt x="349" y="95"/>
                      <a:pt x="349" y="95"/>
                      <a:pt x="349" y="95"/>
                    </a:cubicBezTo>
                    <a:cubicBezTo>
                      <a:pt x="340" y="93"/>
                      <a:pt x="340" y="93"/>
                      <a:pt x="340" y="93"/>
                    </a:cubicBezTo>
                    <a:cubicBezTo>
                      <a:pt x="338" y="95"/>
                      <a:pt x="338" y="95"/>
                      <a:pt x="338" y="95"/>
                    </a:cubicBezTo>
                    <a:cubicBezTo>
                      <a:pt x="334" y="94"/>
                      <a:pt x="334" y="94"/>
                      <a:pt x="334" y="94"/>
                    </a:cubicBezTo>
                    <a:cubicBezTo>
                      <a:pt x="331" y="95"/>
                      <a:pt x="331" y="95"/>
                      <a:pt x="331" y="95"/>
                    </a:cubicBezTo>
                    <a:cubicBezTo>
                      <a:pt x="329" y="92"/>
                      <a:pt x="329" y="92"/>
                      <a:pt x="329" y="92"/>
                    </a:cubicBezTo>
                    <a:cubicBezTo>
                      <a:pt x="327" y="90"/>
                      <a:pt x="327" y="90"/>
                      <a:pt x="327" y="90"/>
                    </a:cubicBezTo>
                    <a:cubicBezTo>
                      <a:pt x="326" y="86"/>
                      <a:pt x="326" y="86"/>
                      <a:pt x="326" y="86"/>
                    </a:cubicBezTo>
                    <a:cubicBezTo>
                      <a:pt x="326" y="82"/>
                      <a:pt x="326" y="82"/>
                      <a:pt x="326" y="82"/>
                    </a:cubicBezTo>
                    <a:cubicBezTo>
                      <a:pt x="319" y="78"/>
                      <a:pt x="319" y="78"/>
                      <a:pt x="319" y="78"/>
                    </a:cubicBezTo>
                    <a:cubicBezTo>
                      <a:pt x="315" y="77"/>
                      <a:pt x="315" y="77"/>
                      <a:pt x="315" y="77"/>
                    </a:cubicBezTo>
                    <a:cubicBezTo>
                      <a:pt x="317" y="76"/>
                      <a:pt x="317" y="76"/>
                      <a:pt x="317" y="76"/>
                    </a:cubicBezTo>
                    <a:cubicBezTo>
                      <a:pt x="318" y="73"/>
                      <a:pt x="318" y="73"/>
                      <a:pt x="318" y="73"/>
                    </a:cubicBezTo>
                    <a:cubicBezTo>
                      <a:pt x="322" y="71"/>
                      <a:pt x="322" y="71"/>
                      <a:pt x="322" y="71"/>
                    </a:cubicBezTo>
                    <a:cubicBezTo>
                      <a:pt x="322" y="69"/>
                      <a:pt x="322" y="69"/>
                      <a:pt x="322" y="69"/>
                    </a:cubicBezTo>
                    <a:cubicBezTo>
                      <a:pt x="320" y="64"/>
                      <a:pt x="320" y="64"/>
                      <a:pt x="320" y="64"/>
                    </a:cubicBezTo>
                    <a:cubicBezTo>
                      <a:pt x="323" y="66"/>
                      <a:pt x="323" y="66"/>
                      <a:pt x="323" y="66"/>
                    </a:cubicBezTo>
                    <a:cubicBezTo>
                      <a:pt x="326" y="70"/>
                      <a:pt x="326" y="70"/>
                      <a:pt x="326" y="70"/>
                    </a:cubicBezTo>
                    <a:cubicBezTo>
                      <a:pt x="327" y="73"/>
                      <a:pt x="327" y="73"/>
                      <a:pt x="327" y="73"/>
                    </a:cubicBezTo>
                    <a:cubicBezTo>
                      <a:pt x="328" y="74"/>
                      <a:pt x="328" y="74"/>
                      <a:pt x="328" y="74"/>
                    </a:cubicBezTo>
                    <a:cubicBezTo>
                      <a:pt x="329" y="77"/>
                      <a:pt x="329" y="77"/>
                      <a:pt x="329" y="77"/>
                    </a:cubicBezTo>
                    <a:cubicBezTo>
                      <a:pt x="339" y="79"/>
                      <a:pt x="339" y="79"/>
                      <a:pt x="339" y="79"/>
                    </a:cubicBezTo>
                    <a:cubicBezTo>
                      <a:pt x="345" y="79"/>
                      <a:pt x="345" y="79"/>
                      <a:pt x="345" y="79"/>
                    </a:cubicBezTo>
                    <a:cubicBezTo>
                      <a:pt x="349" y="80"/>
                      <a:pt x="349" y="80"/>
                      <a:pt x="349" y="80"/>
                    </a:cubicBezTo>
                    <a:cubicBezTo>
                      <a:pt x="352" y="80"/>
                      <a:pt x="352" y="80"/>
                      <a:pt x="352" y="80"/>
                    </a:cubicBezTo>
                    <a:cubicBezTo>
                      <a:pt x="348" y="78"/>
                      <a:pt x="348" y="78"/>
                      <a:pt x="348" y="78"/>
                    </a:cubicBezTo>
                    <a:cubicBezTo>
                      <a:pt x="342" y="77"/>
                      <a:pt x="342" y="77"/>
                      <a:pt x="342" y="77"/>
                    </a:cubicBezTo>
                    <a:cubicBezTo>
                      <a:pt x="336" y="76"/>
                      <a:pt x="336" y="76"/>
                      <a:pt x="336" y="76"/>
                    </a:cubicBezTo>
                    <a:cubicBezTo>
                      <a:pt x="330" y="72"/>
                      <a:pt x="330" y="72"/>
                      <a:pt x="330" y="72"/>
                    </a:cubicBezTo>
                    <a:cubicBezTo>
                      <a:pt x="336" y="71"/>
                      <a:pt x="336" y="71"/>
                      <a:pt x="336" y="71"/>
                    </a:cubicBezTo>
                    <a:cubicBezTo>
                      <a:pt x="341" y="73"/>
                      <a:pt x="341" y="73"/>
                      <a:pt x="341" y="73"/>
                    </a:cubicBezTo>
                    <a:cubicBezTo>
                      <a:pt x="344" y="73"/>
                      <a:pt x="344" y="73"/>
                      <a:pt x="344" y="73"/>
                    </a:cubicBezTo>
                    <a:cubicBezTo>
                      <a:pt x="344" y="71"/>
                      <a:pt x="344" y="71"/>
                      <a:pt x="344" y="71"/>
                    </a:cubicBezTo>
                    <a:cubicBezTo>
                      <a:pt x="339" y="71"/>
                      <a:pt x="339" y="71"/>
                      <a:pt x="339" y="71"/>
                    </a:cubicBezTo>
                    <a:cubicBezTo>
                      <a:pt x="341" y="69"/>
                      <a:pt x="341" y="69"/>
                      <a:pt x="341" y="69"/>
                    </a:cubicBezTo>
                    <a:cubicBezTo>
                      <a:pt x="348" y="68"/>
                      <a:pt x="348" y="68"/>
                      <a:pt x="348" y="68"/>
                    </a:cubicBezTo>
                    <a:cubicBezTo>
                      <a:pt x="353" y="70"/>
                      <a:pt x="353" y="70"/>
                      <a:pt x="353" y="70"/>
                    </a:cubicBezTo>
                    <a:cubicBezTo>
                      <a:pt x="357" y="70"/>
                      <a:pt x="357" y="70"/>
                      <a:pt x="357" y="70"/>
                    </a:cubicBezTo>
                    <a:cubicBezTo>
                      <a:pt x="362" y="73"/>
                      <a:pt x="362" y="73"/>
                      <a:pt x="362" y="73"/>
                    </a:cubicBezTo>
                    <a:cubicBezTo>
                      <a:pt x="366" y="74"/>
                      <a:pt x="366" y="74"/>
                      <a:pt x="366" y="74"/>
                    </a:cubicBezTo>
                    <a:cubicBezTo>
                      <a:pt x="374" y="75"/>
                      <a:pt x="374" y="75"/>
                      <a:pt x="374" y="75"/>
                    </a:cubicBezTo>
                    <a:cubicBezTo>
                      <a:pt x="375" y="76"/>
                      <a:pt x="375" y="76"/>
                      <a:pt x="375" y="76"/>
                    </a:cubicBezTo>
                    <a:cubicBezTo>
                      <a:pt x="372" y="77"/>
                      <a:pt x="372" y="77"/>
                      <a:pt x="372" y="77"/>
                    </a:cubicBezTo>
                    <a:cubicBezTo>
                      <a:pt x="375" y="81"/>
                      <a:pt x="375" y="81"/>
                      <a:pt x="375" y="81"/>
                    </a:cubicBezTo>
                    <a:cubicBezTo>
                      <a:pt x="375" y="84"/>
                      <a:pt x="375" y="84"/>
                      <a:pt x="375" y="84"/>
                    </a:cubicBezTo>
                    <a:cubicBezTo>
                      <a:pt x="377" y="84"/>
                      <a:pt x="377" y="84"/>
                      <a:pt x="377" y="84"/>
                    </a:cubicBezTo>
                    <a:cubicBezTo>
                      <a:pt x="378" y="81"/>
                      <a:pt x="378" y="81"/>
                      <a:pt x="378" y="81"/>
                    </a:cubicBezTo>
                    <a:cubicBezTo>
                      <a:pt x="380" y="82"/>
                      <a:pt x="380" y="82"/>
                      <a:pt x="380" y="82"/>
                    </a:cubicBezTo>
                    <a:cubicBezTo>
                      <a:pt x="381" y="86"/>
                      <a:pt x="381" y="86"/>
                      <a:pt x="381" y="86"/>
                    </a:cubicBezTo>
                    <a:cubicBezTo>
                      <a:pt x="385" y="88"/>
                      <a:pt x="385" y="88"/>
                      <a:pt x="385" y="88"/>
                    </a:cubicBezTo>
                    <a:cubicBezTo>
                      <a:pt x="390" y="90"/>
                      <a:pt x="390" y="90"/>
                      <a:pt x="390" y="90"/>
                    </a:cubicBezTo>
                    <a:cubicBezTo>
                      <a:pt x="386" y="87"/>
                      <a:pt x="386" y="87"/>
                      <a:pt x="386" y="87"/>
                    </a:cubicBezTo>
                    <a:cubicBezTo>
                      <a:pt x="382" y="86"/>
                      <a:pt x="382" y="86"/>
                      <a:pt x="382" y="86"/>
                    </a:cubicBezTo>
                    <a:cubicBezTo>
                      <a:pt x="386" y="85"/>
                      <a:pt x="386" y="85"/>
                      <a:pt x="386" y="85"/>
                    </a:cubicBezTo>
                    <a:cubicBezTo>
                      <a:pt x="386" y="83"/>
                      <a:pt x="386" y="83"/>
                      <a:pt x="386" y="83"/>
                    </a:cubicBezTo>
                    <a:cubicBezTo>
                      <a:pt x="379" y="79"/>
                      <a:pt x="379" y="79"/>
                      <a:pt x="379" y="79"/>
                    </a:cubicBezTo>
                    <a:cubicBezTo>
                      <a:pt x="378" y="75"/>
                      <a:pt x="378" y="75"/>
                      <a:pt x="378" y="75"/>
                    </a:cubicBezTo>
                    <a:cubicBezTo>
                      <a:pt x="374" y="73"/>
                      <a:pt x="374" y="73"/>
                      <a:pt x="374" y="73"/>
                    </a:cubicBezTo>
                    <a:cubicBezTo>
                      <a:pt x="370" y="73"/>
                      <a:pt x="370" y="73"/>
                      <a:pt x="370" y="73"/>
                    </a:cubicBezTo>
                    <a:cubicBezTo>
                      <a:pt x="366" y="70"/>
                      <a:pt x="366" y="70"/>
                      <a:pt x="366" y="70"/>
                    </a:cubicBezTo>
                    <a:cubicBezTo>
                      <a:pt x="359" y="69"/>
                      <a:pt x="359" y="69"/>
                      <a:pt x="359" y="69"/>
                    </a:cubicBezTo>
                    <a:cubicBezTo>
                      <a:pt x="355" y="67"/>
                      <a:pt x="355" y="67"/>
                      <a:pt x="355" y="67"/>
                    </a:cubicBezTo>
                    <a:cubicBezTo>
                      <a:pt x="355" y="65"/>
                      <a:pt x="355" y="65"/>
                      <a:pt x="355" y="65"/>
                    </a:cubicBezTo>
                    <a:cubicBezTo>
                      <a:pt x="350" y="60"/>
                      <a:pt x="350" y="60"/>
                      <a:pt x="350" y="60"/>
                    </a:cubicBezTo>
                    <a:cubicBezTo>
                      <a:pt x="354" y="58"/>
                      <a:pt x="354" y="58"/>
                      <a:pt x="354" y="58"/>
                    </a:cubicBezTo>
                    <a:cubicBezTo>
                      <a:pt x="364" y="58"/>
                      <a:pt x="364" y="58"/>
                      <a:pt x="364" y="58"/>
                    </a:cubicBezTo>
                    <a:cubicBezTo>
                      <a:pt x="374" y="57"/>
                      <a:pt x="374" y="57"/>
                      <a:pt x="374" y="57"/>
                    </a:cubicBezTo>
                    <a:cubicBezTo>
                      <a:pt x="378" y="58"/>
                      <a:pt x="378" y="58"/>
                      <a:pt x="378" y="58"/>
                    </a:cubicBezTo>
                    <a:cubicBezTo>
                      <a:pt x="380" y="57"/>
                      <a:pt x="380" y="57"/>
                      <a:pt x="380" y="57"/>
                    </a:cubicBezTo>
                    <a:cubicBezTo>
                      <a:pt x="386" y="57"/>
                      <a:pt x="386" y="57"/>
                      <a:pt x="386" y="57"/>
                    </a:cubicBezTo>
                    <a:cubicBezTo>
                      <a:pt x="383" y="55"/>
                      <a:pt x="383" y="55"/>
                      <a:pt x="383" y="55"/>
                    </a:cubicBezTo>
                    <a:cubicBezTo>
                      <a:pt x="379" y="54"/>
                      <a:pt x="379" y="54"/>
                      <a:pt x="379" y="54"/>
                    </a:cubicBezTo>
                    <a:cubicBezTo>
                      <a:pt x="377" y="53"/>
                      <a:pt x="377" y="53"/>
                      <a:pt x="377" y="53"/>
                    </a:cubicBezTo>
                    <a:cubicBezTo>
                      <a:pt x="378" y="52"/>
                      <a:pt x="378" y="52"/>
                      <a:pt x="378" y="52"/>
                    </a:cubicBezTo>
                    <a:cubicBezTo>
                      <a:pt x="381" y="52"/>
                      <a:pt x="381" y="52"/>
                      <a:pt x="381" y="52"/>
                    </a:cubicBezTo>
                    <a:cubicBezTo>
                      <a:pt x="380" y="51"/>
                      <a:pt x="380" y="51"/>
                      <a:pt x="380" y="51"/>
                    </a:cubicBezTo>
                    <a:cubicBezTo>
                      <a:pt x="376" y="50"/>
                      <a:pt x="376" y="50"/>
                      <a:pt x="376" y="50"/>
                    </a:cubicBezTo>
                    <a:cubicBezTo>
                      <a:pt x="377" y="49"/>
                      <a:pt x="377" y="49"/>
                      <a:pt x="377" y="49"/>
                    </a:cubicBezTo>
                    <a:cubicBezTo>
                      <a:pt x="381" y="48"/>
                      <a:pt x="381" y="48"/>
                      <a:pt x="381" y="48"/>
                    </a:cubicBezTo>
                    <a:cubicBezTo>
                      <a:pt x="378" y="47"/>
                      <a:pt x="378" y="47"/>
                      <a:pt x="378" y="47"/>
                    </a:cubicBezTo>
                    <a:cubicBezTo>
                      <a:pt x="383" y="47"/>
                      <a:pt x="383" y="47"/>
                      <a:pt x="383" y="47"/>
                    </a:cubicBezTo>
                    <a:cubicBezTo>
                      <a:pt x="388" y="44"/>
                      <a:pt x="388" y="44"/>
                      <a:pt x="388" y="44"/>
                    </a:cubicBezTo>
                    <a:cubicBezTo>
                      <a:pt x="391" y="45"/>
                      <a:pt x="391" y="45"/>
                      <a:pt x="391" y="45"/>
                    </a:cubicBezTo>
                    <a:cubicBezTo>
                      <a:pt x="396" y="43"/>
                      <a:pt x="396" y="43"/>
                      <a:pt x="396" y="43"/>
                    </a:cubicBezTo>
                    <a:cubicBezTo>
                      <a:pt x="401" y="43"/>
                      <a:pt x="401" y="43"/>
                      <a:pt x="401" y="43"/>
                    </a:cubicBezTo>
                    <a:cubicBezTo>
                      <a:pt x="408" y="43"/>
                      <a:pt x="408" y="43"/>
                      <a:pt x="408" y="43"/>
                    </a:cubicBezTo>
                    <a:cubicBezTo>
                      <a:pt x="412" y="42"/>
                      <a:pt x="412" y="42"/>
                      <a:pt x="412" y="42"/>
                    </a:cubicBezTo>
                    <a:cubicBezTo>
                      <a:pt x="409" y="41"/>
                      <a:pt x="409" y="41"/>
                      <a:pt x="409" y="41"/>
                    </a:cubicBezTo>
                    <a:cubicBezTo>
                      <a:pt x="406" y="41"/>
                      <a:pt x="406" y="41"/>
                      <a:pt x="406" y="41"/>
                    </a:cubicBezTo>
                    <a:cubicBezTo>
                      <a:pt x="405" y="40"/>
                      <a:pt x="405" y="40"/>
                      <a:pt x="405" y="40"/>
                    </a:cubicBezTo>
                    <a:cubicBezTo>
                      <a:pt x="408" y="39"/>
                      <a:pt x="408" y="39"/>
                      <a:pt x="408" y="39"/>
                    </a:cubicBezTo>
                    <a:cubicBezTo>
                      <a:pt x="409" y="39"/>
                      <a:pt x="409" y="39"/>
                      <a:pt x="409" y="39"/>
                    </a:cubicBezTo>
                    <a:cubicBezTo>
                      <a:pt x="414" y="40"/>
                      <a:pt x="414" y="40"/>
                      <a:pt x="414" y="40"/>
                    </a:cubicBezTo>
                    <a:cubicBezTo>
                      <a:pt x="419" y="39"/>
                      <a:pt x="419" y="39"/>
                      <a:pt x="419" y="39"/>
                    </a:cubicBezTo>
                    <a:cubicBezTo>
                      <a:pt x="423" y="40"/>
                      <a:pt x="423" y="40"/>
                      <a:pt x="423" y="40"/>
                    </a:cubicBezTo>
                    <a:cubicBezTo>
                      <a:pt x="423" y="42"/>
                      <a:pt x="423" y="42"/>
                      <a:pt x="423" y="42"/>
                    </a:cubicBezTo>
                    <a:cubicBezTo>
                      <a:pt x="426" y="41"/>
                      <a:pt x="426" y="41"/>
                      <a:pt x="426" y="41"/>
                    </a:cubicBezTo>
                    <a:cubicBezTo>
                      <a:pt x="427" y="42"/>
                      <a:pt x="427" y="42"/>
                      <a:pt x="427" y="42"/>
                    </a:cubicBezTo>
                    <a:cubicBezTo>
                      <a:pt x="431" y="41"/>
                      <a:pt x="431" y="41"/>
                      <a:pt x="431" y="41"/>
                    </a:cubicBezTo>
                    <a:cubicBezTo>
                      <a:pt x="433" y="41"/>
                      <a:pt x="433" y="41"/>
                      <a:pt x="433" y="41"/>
                    </a:cubicBezTo>
                    <a:cubicBezTo>
                      <a:pt x="435" y="40"/>
                      <a:pt x="435" y="40"/>
                      <a:pt x="435" y="40"/>
                    </a:cubicBezTo>
                    <a:cubicBezTo>
                      <a:pt x="442" y="40"/>
                      <a:pt x="442" y="40"/>
                      <a:pt x="442" y="40"/>
                    </a:cubicBezTo>
                    <a:cubicBezTo>
                      <a:pt x="445" y="41"/>
                      <a:pt x="445" y="41"/>
                      <a:pt x="445" y="41"/>
                    </a:cubicBezTo>
                    <a:cubicBezTo>
                      <a:pt x="448" y="45"/>
                      <a:pt x="448" y="45"/>
                      <a:pt x="448" y="45"/>
                    </a:cubicBezTo>
                    <a:cubicBezTo>
                      <a:pt x="456" y="48"/>
                      <a:pt x="456" y="48"/>
                      <a:pt x="456" y="48"/>
                    </a:cubicBezTo>
                    <a:cubicBezTo>
                      <a:pt x="459" y="51"/>
                      <a:pt x="459" y="51"/>
                      <a:pt x="459" y="51"/>
                    </a:cubicBezTo>
                    <a:cubicBezTo>
                      <a:pt x="457" y="54"/>
                      <a:pt x="457" y="54"/>
                      <a:pt x="457" y="54"/>
                    </a:cubicBezTo>
                    <a:cubicBezTo>
                      <a:pt x="462" y="54"/>
                      <a:pt x="462" y="54"/>
                      <a:pt x="462" y="54"/>
                    </a:cubicBezTo>
                    <a:cubicBezTo>
                      <a:pt x="467" y="55"/>
                      <a:pt x="467" y="55"/>
                      <a:pt x="467" y="55"/>
                    </a:cubicBezTo>
                    <a:cubicBezTo>
                      <a:pt x="470" y="56"/>
                      <a:pt x="470" y="56"/>
                      <a:pt x="470" y="56"/>
                    </a:cubicBezTo>
                    <a:cubicBezTo>
                      <a:pt x="468" y="53"/>
                      <a:pt x="468" y="53"/>
                      <a:pt x="468" y="53"/>
                    </a:cubicBezTo>
                    <a:cubicBezTo>
                      <a:pt x="484" y="49"/>
                      <a:pt x="484" y="49"/>
                      <a:pt x="484" y="49"/>
                    </a:cubicBezTo>
                    <a:cubicBezTo>
                      <a:pt x="479" y="48"/>
                      <a:pt x="479" y="48"/>
                      <a:pt x="479" y="48"/>
                    </a:cubicBezTo>
                    <a:cubicBezTo>
                      <a:pt x="477" y="49"/>
                      <a:pt x="477" y="49"/>
                      <a:pt x="477" y="49"/>
                    </a:cubicBezTo>
                    <a:cubicBezTo>
                      <a:pt x="461" y="50"/>
                      <a:pt x="461" y="50"/>
                      <a:pt x="461" y="50"/>
                    </a:cubicBezTo>
                    <a:cubicBezTo>
                      <a:pt x="457" y="47"/>
                      <a:pt x="457" y="47"/>
                      <a:pt x="457" y="47"/>
                    </a:cubicBezTo>
                    <a:cubicBezTo>
                      <a:pt x="448" y="44"/>
                      <a:pt x="448" y="44"/>
                      <a:pt x="448" y="44"/>
                    </a:cubicBezTo>
                    <a:cubicBezTo>
                      <a:pt x="445" y="40"/>
                      <a:pt x="445" y="40"/>
                      <a:pt x="445" y="40"/>
                    </a:cubicBezTo>
                    <a:cubicBezTo>
                      <a:pt x="437" y="37"/>
                      <a:pt x="437" y="37"/>
                      <a:pt x="437" y="37"/>
                    </a:cubicBezTo>
                    <a:cubicBezTo>
                      <a:pt x="441" y="38"/>
                      <a:pt x="441" y="38"/>
                      <a:pt x="441" y="38"/>
                    </a:cubicBezTo>
                    <a:cubicBezTo>
                      <a:pt x="449" y="37"/>
                      <a:pt x="449" y="37"/>
                      <a:pt x="449" y="37"/>
                    </a:cubicBezTo>
                    <a:cubicBezTo>
                      <a:pt x="451" y="38"/>
                      <a:pt x="451" y="38"/>
                      <a:pt x="451" y="38"/>
                    </a:cubicBezTo>
                    <a:cubicBezTo>
                      <a:pt x="459" y="39"/>
                      <a:pt x="459" y="39"/>
                      <a:pt x="459" y="39"/>
                    </a:cubicBezTo>
                    <a:cubicBezTo>
                      <a:pt x="450" y="36"/>
                      <a:pt x="450" y="36"/>
                      <a:pt x="450" y="36"/>
                    </a:cubicBezTo>
                    <a:cubicBezTo>
                      <a:pt x="447" y="34"/>
                      <a:pt x="447" y="34"/>
                      <a:pt x="447" y="34"/>
                    </a:cubicBezTo>
                    <a:cubicBezTo>
                      <a:pt x="447" y="32"/>
                      <a:pt x="447" y="32"/>
                      <a:pt x="447" y="32"/>
                    </a:cubicBezTo>
                    <a:cubicBezTo>
                      <a:pt x="449" y="31"/>
                      <a:pt x="449" y="31"/>
                      <a:pt x="449" y="31"/>
                    </a:cubicBezTo>
                    <a:cubicBezTo>
                      <a:pt x="452" y="28"/>
                      <a:pt x="452" y="28"/>
                      <a:pt x="452" y="28"/>
                    </a:cubicBezTo>
                    <a:cubicBezTo>
                      <a:pt x="454" y="28"/>
                      <a:pt x="454" y="28"/>
                      <a:pt x="454" y="28"/>
                    </a:cubicBezTo>
                    <a:cubicBezTo>
                      <a:pt x="456" y="27"/>
                      <a:pt x="456" y="27"/>
                      <a:pt x="456" y="27"/>
                    </a:cubicBezTo>
                    <a:cubicBezTo>
                      <a:pt x="466" y="29"/>
                      <a:pt x="466" y="29"/>
                      <a:pt x="466" y="29"/>
                    </a:cubicBezTo>
                    <a:cubicBezTo>
                      <a:pt x="469" y="29"/>
                      <a:pt x="469" y="29"/>
                      <a:pt x="469" y="29"/>
                    </a:cubicBezTo>
                    <a:cubicBezTo>
                      <a:pt x="470" y="30"/>
                      <a:pt x="470" y="30"/>
                      <a:pt x="470" y="30"/>
                    </a:cubicBezTo>
                    <a:cubicBezTo>
                      <a:pt x="464" y="33"/>
                      <a:pt x="464" y="33"/>
                      <a:pt x="464" y="33"/>
                    </a:cubicBezTo>
                    <a:cubicBezTo>
                      <a:pt x="467" y="33"/>
                      <a:pt x="467" y="33"/>
                      <a:pt x="467" y="33"/>
                    </a:cubicBezTo>
                    <a:cubicBezTo>
                      <a:pt x="470" y="32"/>
                      <a:pt x="470" y="32"/>
                      <a:pt x="470" y="32"/>
                    </a:cubicBezTo>
                    <a:cubicBezTo>
                      <a:pt x="473" y="33"/>
                      <a:pt x="473" y="33"/>
                      <a:pt x="473" y="33"/>
                    </a:cubicBezTo>
                    <a:cubicBezTo>
                      <a:pt x="478" y="33"/>
                      <a:pt x="478" y="33"/>
                      <a:pt x="478" y="33"/>
                    </a:cubicBezTo>
                    <a:cubicBezTo>
                      <a:pt x="481" y="33"/>
                      <a:pt x="481" y="33"/>
                      <a:pt x="481" y="33"/>
                    </a:cubicBezTo>
                    <a:cubicBezTo>
                      <a:pt x="478" y="36"/>
                      <a:pt x="478" y="36"/>
                      <a:pt x="478" y="36"/>
                    </a:cubicBezTo>
                    <a:cubicBezTo>
                      <a:pt x="484" y="36"/>
                      <a:pt x="484" y="36"/>
                      <a:pt x="484" y="36"/>
                    </a:cubicBezTo>
                    <a:cubicBezTo>
                      <a:pt x="488" y="35"/>
                      <a:pt x="488" y="35"/>
                      <a:pt x="488" y="35"/>
                    </a:cubicBezTo>
                    <a:cubicBezTo>
                      <a:pt x="493" y="36"/>
                      <a:pt x="493" y="36"/>
                      <a:pt x="493" y="36"/>
                    </a:cubicBezTo>
                    <a:cubicBezTo>
                      <a:pt x="498" y="35"/>
                      <a:pt x="498" y="35"/>
                      <a:pt x="498" y="35"/>
                    </a:cubicBezTo>
                    <a:cubicBezTo>
                      <a:pt x="501" y="34"/>
                      <a:pt x="501" y="34"/>
                      <a:pt x="501" y="34"/>
                    </a:cubicBezTo>
                    <a:cubicBezTo>
                      <a:pt x="509" y="36"/>
                      <a:pt x="509" y="36"/>
                      <a:pt x="509" y="36"/>
                    </a:cubicBezTo>
                    <a:cubicBezTo>
                      <a:pt x="517" y="38"/>
                      <a:pt x="517" y="38"/>
                      <a:pt x="517" y="38"/>
                    </a:cubicBezTo>
                    <a:cubicBezTo>
                      <a:pt x="521" y="42"/>
                      <a:pt x="521" y="42"/>
                      <a:pt x="521" y="42"/>
                    </a:cubicBezTo>
                    <a:cubicBezTo>
                      <a:pt x="522" y="40"/>
                      <a:pt x="522" y="40"/>
                      <a:pt x="522" y="40"/>
                    </a:cubicBezTo>
                    <a:cubicBezTo>
                      <a:pt x="527" y="41"/>
                      <a:pt x="527" y="41"/>
                      <a:pt x="527" y="41"/>
                    </a:cubicBezTo>
                    <a:cubicBezTo>
                      <a:pt x="530" y="42"/>
                      <a:pt x="530" y="42"/>
                      <a:pt x="530" y="42"/>
                    </a:cubicBezTo>
                    <a:cubicBezTo>
                      <a:pt x="530" y="44"/>
                      <a:pt x="530" y="44"/>
                      <a:pt x="530" y="44"/>
                    </a:cubicBezTo>
                    <a:cubicBezTo>
                      <a:pt x="527" y="43"/>
                      <a:pt x="527" y="43"/>
                      <a:pt x="527" y="43"/>
                    </a:cubicBezTo>
                    <a:cubicBezTo>
                      <a:pt x="523" y="42"/>
                      <a:pt x="523" y="42"/>
                      <a:pt x="523" y="42"/>
                    </a:cubicBezTo>
                    <a:cubicBezTo>
                      <a:pt x="524" y="44"/>
                      <a:pt x="524" y="44"/>
                      <a:pt x="524" y="44"/>
                    </a:cubicBezTo>
                    <a:cubicBezTo>
                      <a:pt x="527" y="45"/>
                      <a:pt x="527" y="45"/>
                      <a:pt x="527" y="45"/>
                    </a:cubicBezTo>
                    <a:cubicBezTo>
                      <a:pt x="532" y="45"/>
                      <a:pt x="532" y="45"/>
                      <a:pt x="532" y="45"/>
                    </a:cubicBezTo>
                    <a:cubicBezTo>
                      <a:pt x="532" y="48"/>
                      <a:pt x="532" y="48"/>
                      <a:pt x="532" y="48"/>
                    </a:cubicBezTo>
                    <a:cubicBezTo>
                      <a:pt x="528" y="49"/>
                      <a:pt x="528" y="49"/>
                      <a:pt x="528" y="49"/>
                    </a:cubicBezTo>
                    <a:cubicBezTo>
                      <a:pt x="527" y="51"/>
                      <a:pt x="527" y="51"/>
                      <a:pt x="527" y="51"/>
                    </a:cubicBezTo>
                    <a:cubicBezTo>
                      <a:pt x="524" y="51"/>
                      <a:pt x="524" y="51"/>
                      <a:pt x="524" y="51"/>
                    </a:cubicBezTo>
                    <a:cubicBezTo>
                      <a:pt x="517" y="54"/>
                      <a:pt x="517" y="54"/>
                      <a:pt x="517" y="54"/>
                    </a:cubicBezTo>
                    <a:cubicBezTo>
                      <a:pt x="514" y="56"/>
                      <a:pt x="514" y="56"/>
                      <a:pt x="514" y="56"/>
                    </a:cubicBezTo>
                    <a:cubicBezTo>
                      <a:pt x="509" y="58"/>
                      <a:pt x="509" y="58"/>
                      <a:pt x="509" y="58"/>
                    </a:cubicBezTo>
                    <a:cubicBezTo>
                      <a:pt x="507" y="59"/>
                      <a:pt x="507" y="59"/>
                      <a:pt x="507" y="59"/>
                    </a:cubicBezTo>
                    <a:cubicBezTo>
                      <a:pt x="506" y="61"/>
                      <a:pt x="506" y="61"/>
                      <a:pt x="506" y="61"/>
                    </a:cubicBezTo>
                    <a:cubicBezTo>
                      <a:pt x="505" y="62"/>
                      <a:pt x="505" y="62"/>
                      <a:pt x="505" y="62"/>
                    </a:cubicBezTo>
                    <a:cubicBezTo>
                      <a:pt x="502" y="66"/>
                      <a:pt x="502" y="66"/>
                      <a:pt x="502" y="66"/>
                    </a:cubicBezTo>
                    <a:cubicBezTo>
                      <a:pt x="497" y="68"/>
                      <a:pt x="497" y="68"/>
                      <a:pt x="497" y="68"/>
                    </a:cubicBezTo>
                    <a:cubicBezTo>
                      <a:pt x="494" y="69"/>
                      <a:pt x="494" y="69"/>
                      <a:pt x="494" y="69"/>
                    </a:cubicBezTo>
                    <a:cubicBezTo>
                      <a:pt x="499" y="68"/>
                      <a:pt x="499" y="68"/>
                      <a:pt x="499" y="68"/>
                    </a:cubicBezTo>
                    <a:cubicBezTo>
                      <a:pt x="503" y="67"/>
                      <a:pt x="503" y="67"/>
                      <a:pt x="503" y="67"/>
                    </a:cubicBezTo>
                    <a:cubicBezTo>
                      <a:pt x="508" y="65"/>
                      <a:pt x="508" y="65"/>
                      <a:pt x="508" y="65"/>
                    </a:cubicBezTo>
                    <a:cubicBezTo>
                      <a:pt x="506" y="63"/>
                      <a:pt x="506" y="63"/>
                      <a:pt x="506" y="63"/>
                    </a:cubicBezTo>
                    <a:cubicBezTo>
                      <a:pt x="508" y="62"/>
                      <a:pt x="508" y="62"/>
                      <a:pt x="508" y="62"/>
                    </a:cubicBezTo>
                    <a:cubicBezTo>
                      <a:pt x="512" y="63"/>
                      <a:pt x="512" y="63"/>
                      <a:pt x="512" y="63"/>
                    </a:cubicBezTo>
                    <a:cubicBezTo>
                      <a:pt x="517" y="62"/>
                      <a:pt x="517" y="62"/>
                      <a:pt x="517" y="62"/>
                    </a:cubicBezTo>
                    <a:cubicBezTo>
                      <a:pt x="521" y="60"/>
                      <a:pt x="521" y="60"/>
                      <a:pt x="521" y="60"/>
                    </a:cubicBezTo>
                    <a:cubicBezTo>
                      <a:pt x="525" y="60"/>
                      <a:pt x="525" y="60"/>
                      <a:pt x="525" y="60"/>
                    </a:cubicBezTo>
                    <a:cubicBezTo>
                      <a:pt x="527" y="58"/>
                      <a:pt x="527" y="58"/>
                      <a:pt x="527" y="58"/>
                    </a:cubicBezTo>
                    <a:cubicBezTo>
                      <a:pt x="526" y="57"/>
                      <a:pt x="526" y="57"/>
                      <a:pt x="526" y="57"/>
                    </a:cubicBezTo>
                    <a:cubicBezTo>
                      <a:pt x="522" y="58"/>
                      <a:pt x="522" y="58"/>
                      <a:pt x="522" y="58"/>
                    </a:cubicBezTo>
                    <a:cubicBezTo>
                      <a:pt x="521" y="56"/>
                      <a:pt x="521" y="56"/>
                      <a:pt x="521" y="56"/>
                    </a:cubicBezTo>
                    <a:cubicBezTo>
                      <a:pt x="527" y="56"/>
                      <a:pt x="527" y="56"/>
                      <a:pt x="527" y="56"/>
                    </a:cubicBezTo>
                    <a:cubicBezTo>
                      <a:pt x="530" y="55"/>
                      <a:pt x="530" y="55"/>
                      <a:pt x="530" y="55"/>
                    </a:cubicBezTo>
                    <a:cubicBezTo>
                      <a:pt x="530" y="57"/>
                      <a:pt x="530" y="57"/>
                      <a:pt x="530" y="57"/>
                    </a:cubicBezTo>
                    <a:cubicBezTo>
                      <a:pt x="537" y="59"/>
                      <a:pt x="537" y="59"/>
                      <a:pt x="537" y="59"/>
                    </a:cubicBezTo>
                    <a:cubicBezTo>
                      <a:pt x="541" y="59"/>
                      <a:pt x="541" y="59"/>
                      <a:pt x="541" y="59"/>
                    </a:cubicBezTo>
                    <a:cubicBezTo>
                      <a:pt x="538" y="56"/>
                      <a:pt x="538" y="56"/>
                      <a:pt x="538" y="56"/>
                    </a:cubicBezTo>
                    <a:cubicBezTo>
                      <a:pt x="543" y="57"/>
                      <a:pt x="543" y="57"/>
                      <a:pt x="543" y="57"/>
                    </a:cubicBezTo>
                    <a:cubicBezTo>
                      <a:pt x="548" y="61"/>
                      <a:pt x="548" y="61"/>
                      <a:pt x="548" y="61"/>
                    </a:cubicBezTo>
                    <a:cubicBezTo>
                      <a:pt x="552" y="64"/>
                      <a:pt x="552" y="64"/>
                      <a:pt x="552" y="64"/>
                    </a:cubicBezTo>
                    <a:cubicBezTo>
                      <a:pt x="549" y="59"/>
                      <a:pt x="549" y="59"/>
                      <a:pt x="549" y="59"/>
                    </a:cubicBezTo>
                    <a:cubicBezTo>
                      <a:pt x="555" y="58"/>
                      <a:pt x="555" y="58"/>
                      <a:pt x="555" y="58"/>
                    </a:cubicBezTo>
                    <a:cubicBezTo>
                      <a:pt x="557" y="58"/>
                      <a:pt x="557" y="58"/>
                      <a:pt x="557" y="58"/>
                    </a:cubicBezTo>
                    <a:cubicBezTo>
                      <a:pt x="576" y="58"/>
                      <a:pt x="576" y="58"/>
                      <a:pt x="576" y="58"/>
                    </a:cubicBezTo>
                    <a:cubicBezTo>
                      <a:pt x="577" y="59"/>
                      <a:pt x="577" y="59"/>
                      <a:pt x="577" y="59"/>
                    </a:cubicBezTo>
                    <a:cubicBezTo>
                      <a:pt x="576" y="60"/>
                      <a:pt x="576" y="60"/>
                      <a:pt x="576" y="60"/>
                    </a:cubicBezTo>
                    <a:cubicBezTo>
                      <a:pt x="577" y="61"/>
                      <a:pt x="577" y="61"/>
                      <a:pt x="577" y="61"/>
                    </a:cubicBezTo>
                    <a:cubicBezTo>
                      <a:pt x="586" y="62"/>
                      <a:pt x="586" y="62"/>
                      <a:pt x="586" y="62"/>
                    </a:cubicBezTo>
                    <a:cubicBezTo>
                      <a:pt x="589" y="61"/>
                      <a:pt x="589" y="61"/>
                      <a:pt x="589" y="61"/>
                    </a:cubicBezTo>
                    <a:cubicBezTo>
                      <a:pt x="592" y="63"/>
                      <a:pt x="592" y="63"/>
                      <a:pt x="592" y="63"/>
                    </a:cubicBezTo>
                    <a:cubicBezTo>
                      <a:pt x="600" y="63"/>
                      <a:pt x="600" y="63"/>
                      <a:pt x="600" y="63"/>
                    </a:cubicBezTo>
                    <a:cubicBezTo>
                      <a:pt x="606" y="63"/>
                      <a:pt x="606" y="63"/>
                      <a:pt x="606" y="63"/>
                    </a:cubicBezTo>
                    <a:cubicBezTo>
                      <a:pt x="609" y="64"/>
                      <a:pt x="609" y="64"/>
                      <a:pt x="609" y="64"/>
                    </a:cubicBezTo>
                    <a:cubicBezTo>
                      <a:pt x="611" y="63"/>
                      <a:pt x="611" y="63"/>
                      <a:pt x="611" y="63"/>
                    </a:cubicBezTo>
                    <a:cubicBezTo>
                      <a:pt x="605" y="59"/>
                      <a:pt x="605" y="59"/>
                      <a:pt x="605" y="59"/>
                    </a:cubicBezTo>
                    <a:cubicBezTo>
                      <a:pt x="607" y="58"/>
                      <a:pt x="607" y="58"/>
                      <a:pt x="607" y="58"/>
                    </a:cubicBezTo>
                    <a:cubicBezTo>
                      <a:pt x="607" y="56"/>
                      <a:pt x="607" y="56"/>
                      <a:pt x="607" y="56"/>
                    </a:cubicBezTo>
                    <a:cubicBezTo>
                      <a:pt x="618" y="59"/>
                      <a:pt x="618" y="59"/>
                      <a:pt x="618" y="59"/>
                    </a:cubicBezTo>
                    <a:cubicBezTo>
                      <a:pt x="620" y="57"/>
                      <a:pt x="620" y="57"/>
                      <a:pt x="620" y="57"/>
                    </a:cubicBezTo>
                    <a:cubicBezTo>
                      <a:pt x="625" y="58"/>
                      <a:pt x="625" y="58"/>
                      <a:pt x="625" y="58"/>
                    </a:cubicBezTo>
                    <a:cubicBezTo>
                      <a:pt x="630" y="58"/>
                      <a:pt x="630" y="58"/>
                      <a:pt x="630" y="58"/>
                    </a:cubicBezTo>
                    <a:cubicBezTo>
                      <a:pt x="636" y="59"/>
                      <a:pt x="636" y="59"/>
                      <a:pt x="636" y="59"/>
                    </a:cubicBezTo>
                    <a:cubicBezTo>
                      <a:pt x="639" y="61"/>
                      <a:pt x="639" y="61"/>
                      <a:pt x="639" y="61"/>
                    </a:cubicBezTo>
                    <a:cubicBezTo>
                      <a:pt x="643" y="62"/>
                      <a:pt x="643" y="62"/>
                      <a:pt x="643" y="62"/>
                    </a:cubicBezTo>
                    <a:cubicBezTo>
                      <a:pt x="646" y="64"/>
                      <a:pt x="646" y="64"/>
                      <a:pt x="646" y="64"/>
                    </a:cubicBezTo>
                    <a:cubicBezTo>
                      <a:pt x="647" y="67"/>
                      <a:pt x="647" y="67"/>
                      <a:pt x="647" y="67"/>
                    </a:cubicBezTo>
                    <a:cubicBezTo>
                      <a:pt x="652" y="69"/>
                      <a:pt x="652" y="69"/>
                      <a:pt x="652" y="69"/>
                    </a:cubicBezTo>
                    <a:cubicBezTo>
                      <a:pt x="652" y="71"/>
                      <a:pt x="652" y="71"/>
                      <a:pt x="652" y="71"/>
                    </a:cubicBezTo>
                    <a:cubicBezTo>
                      <a:pt x="650" y="72"/>
                      <a:pt x="650" y="72"/>
                      <a:pt x="650" y="72"/>
                    </a:cubicBezTo>
                    <a:cubicBezTo>
                      <a:pt x="654" y="75"/>
                      <a:pt x="654" y="75"/>
                      <a:pt x="654" y="75"/>
                    </a:cubicBezTo>
                    <a:cubicBezTo>
                      <a:pt x="657" y="75"/>
                      <a:pt x="657" y="75"/>
                      <a:pt x="657" y="75"/>
                    </a:cubicBezTo>
                    <a:cubicBezTo>
                      <a:pt x="664" y="77"/>
                      <a:pt x="664" y="77"/>
                      <a:pt x="664" y="77"/>
                    </a:cubicBezTo>
                    <a:cubicBezTo>
                      <a:pt x="673" y="80"/>
                      <a:pt x="673" y="80"/>
                      <a:pt x="673" y="80"/>
                    </a:cubicBezTo>
                    <a:cubicBezTo>
                      <a:pt x="679" y="82"/>
                      <a:pt x="679" y="82"/>
                      <a:pt x="679" y="82"/>
                    </a:cubicBezTo>
                    <a:cubicBezTo>
                      <a:pt x="678" y="78"/>
                      <a:pt x="678" y="78"/>
                      <a:pt x="678" y="78"/>
                    </a:cubicBezTo>
                    <a:cubicBezTo>
                      <a:pt x="676" y="76"/>
                      <a:pt x="676" y="76"/>
                      <a:pt x="676" y="76"/>
                    </a:cubicBezTo>
                    <a:cubicBezTo>
                      <a:pt x="676" y="72"/>
                      <a:pt x="676" y="72"/>
                      <a:pt x="676" y="72"/>
                    </a:cubicBezTo>
                    <a:cubicBezTo>
                      <a:pt x="679" y="75"/>
                      <a:pt x="679" y="75"/>
                      <a:pt x="679" y="75"/>
                    </a:cubicBezTo>
                    <a:cubicBezTo>
                      <a:pt x="685" y="76"/>
                      <a:pt x="685" y="76"/>
                      <a:pt x="685" y="76"/>
                    </a:cubicBezTo>
                    <a:cubicBezTo>
                      <a:pt x="690" y="77"/>
                      <a:pt x="690" y="77"/>
                      <a:pt x="690" y="77"/>
                    </a:cubicBezTo>
                    <a:cubicBezTo>
                      <a:pt x="695" y="77"/>
                      <a:pt x="695" y="77"/>
                      <a:pt x="695" y="77"/>
                    </a:cubicBezTo>
                    <a:cubicBezTo>
                      <a:pt x="702" y="78"/>
                      <a:pt x="702" y="78"/>
                      <a:pt x="702" y="78"/>
                    </a:cubicBezTo>
                    <a:cubicBezTo>
                      <a:pt x="701" y="76"/>
                      <a:pt x="701" y="76"/>
                      <a:pt x="701" y="76"/>
                    </a:cubicBezTo>
                    <a:cubicBezTo>
                      <a:pt x="694" y="75"/>
                      <a:pt x="694" y="75"/>
                      <a:pt x="694" y="75"/>
                    </a:cubicBezTo>
                    <a:cubicBezTo>
                      <a:pt x="695" y="73"/>
                      <a:pt x="695" y="73"/>
                      <a:pt x="695" y="73"/>
                    </a:cubicBezTo>
                    <a:cubicBezTo>
                      <a:pt x="698" y="74"/>
                      <a:pt x="698" y="74"/>
                      <a:pt x="698" y="74"/>
                    </a:cubicBezTo>
                    <a:cubicBezTo>
                      <a:pt x="704" y="75"/>
                      <a:pt x="704" y="75"/>
                      <a:pt x="704" y="75"/>
                    </a:cubicBezTo>
                    <a:cubicBezTo>
                      <a:pt x="710" y="77"/>
                      <a:pt x="710" y="77"/>
                      <a:pt x="710" y="77"/>
                    </a:cubicBezTo>
                    <a:cubicBezTo>
                      <a:pt x="716" y="79"/>
                      <a:pt x="716" y="79"/>
                      <a:pt x="716" y="79"/>
                    </a:cubicBezTo>
                    <a:cubicBezTo>
                      <a:pt x="718" y="78"/>
                      <a:pt x="718" y="78"/>
                      <a:pt x="718" y="78"/>
                    </a:cubicBezTo>
                    <a:cubicBezTo>
                      <a:pt x="720" y="77"/>
                      <a:pt x="720" y="77"/>
                      <a:pt x="720" y="77"/>
                    </a:cubicBezTo>
                    <a:cubicBezTo>
                      <a:pt x="726" y="77"/>
                      <a:pt x="726" y="77"/>
                      <a:pt x="726" y="77"/>
                    </a:cubicBezTo>
                    <a:cubicBezTo>
                      <a:pt x="722" y="74"/>
                      <a:pt x="722" y="74"/>
                      <a:pt x="722" y="74"/>
                    </a:cubicBezTo>
                    <a:cubicBezTo>
                      <a:pt x="718" y="72"/>
                      <a:pt x="718" y="72"/>
                      <a:pt x="718" y="72"/>
                    </a:cubicBezTo>
                    <a:cubicBezTo>
                      <a:pt x="719" y="71"/>
                      <a:pt x="719" y="71"/>
                      <a:pt x="719" y="71"/>
                    </a:cubicBezTo>
                    <a:cubicBezTo>
                      <a:pt x="719" y="68"/>
                      <a:pt x="719" y="68"/>
                      <a:pt x="719" y="68"/>
                    </a:cubicBezTo>
                    <a:cubicBezTo>
                      <a:pt x="719" y="66"/>
                      <a:pt x="719" y="66"/>
                      <a:pt x="719" y="66"/>
                    </a:cubicBezTo>
                    <a:cubicBezTo>
                      <a:pt x="717" y="65"/>
                      <a:pt x="717" y="65"/>
                      <a:pt x="717" y="65"/>
                    </a:cubicBezTo>
                    <a:cubicBezTo>
                      <a:pt x="719" y="64"/>
                      <a:pt x="719" y="64"/>
                      <a:pt x="719" y="64"/>
                    </a:cubicBezTo>
                    <a:cubicBezTo>
                      <a:pt x="724" y="66"/>
                      <a:pt x="724" y="66"/>
                      <a:pt x="724" y="66"/>
                    </a:cubicBezTo>
                    <a:cubicBezTo>
                      <a:pt x="734" y="66"/>
                      <a:pt x="734" y="66"/>
                      <a:pt x="734" y="66"/>
                    </a:cubicBezTo>
                    <a:cubicBezTo>
                      <a:pt x="744" y="67"/>
                      <a:pt x="744" y="67"/>
                      <a:pt x="744" y="67"/>
                    </a:cubicBezTo>
                    <a:cubicBezTo>
                      <a:pt x="750" y="67"/>
                      <a:pt x="750" y="67"/>
                      <a:pt x="750" y="67"/>
                    </a:cubicBezTo>
                    <a:cubicBezTo>
                      <a:pt x="744" y="68"/>
                      <a:pt x="744" y="68"/>
                      <a:pt x="744" y="68"/>
                    </a:cubicBezTo>
                    <a:cubicBezTo>
                      <a:pt x="744" y="71"/>
                      <a:pt x="744" y="71"/>
                      <a:pt x="744" y="71"/>
                    </a:cubicBezTo>
                    <a:cubicBezTo>
                      <a:pt x="751" y="70"/>
                      <a:pt x="751" y="70"/>
                      <a:pt x="751" y="70"/>
                    </a:cubicBezTo>
                    <a:cubicBezTo>
                      <a:pt x="755" y="70"/>
                      <a:pt x="755" y="70"/>
                      <a:pt x="755" y="70"/>
                    </a:cubicBezTo>
                    <a:cubicBezTo>
                      <a:pt x="757" y="70"/>
                      <a:pt x="757" y="70"/>
                      <a:pt x="757" y="70"/>
                    </a:cubicBezTo>
                    <a:cubicBezTo>
                      <a:pt x="758" y="71"/>
                      <a:pt x="758" y="71"/>
                      <a:pt x="758" y="71"/>
                    </a:cubicBezTo>
                    <a:cubicBezTo>
                      <a:pt x="756" y="71"/>
                      <a:pt x="756" y="71"/>
                      <a:pt x="756" y="71"/>
                    </a:cubicBezTo>
                    <a:cubicBezTo>
                      <a:pt x="754" y="72"/>
                      <a:pt x="754" y="72"/>
                      <a:pt x="754" y="72"/>
                    </a:cubicBezTo>
                    <a:cubicBezTo>
                      <a:pt x="754" y="73"/>
                      <a:pt x="754" y="73"/>
                      <a:pt x="754" y="73"/>
                    </a:cubicBezTo>
                    <a:cubicBezTo>
                      <a:pt x="758" y="75"/>
                      <a:pt x="758" y="75"/>
                      <a:pt x="758" y="75"/>
                    </a:cubicBezTo>
                    <a:cubicBezTo>
                      <a:pt x="760" y="74"/>
                      <a:pt x="760" y="74"/>
                      <a:pt x="760" y="74"/>
                    </a:cubicBezTo>
                    <a:cubicBezTo>
                      <a:pt x="760" y="69"/>
                      <a:pt x="760" y="69"/>
                      <a:pt x="760" y="69"/>
                    </a:cubicBezTo>
                    <a:cubicBezTo>
                      <a:pt x="770" y="69"/>
                      <a:pt x="770" y="69"/>
                      <a:pt x="770" y="69"/>
                    </a:cubicBezTo>
                    <a:cubicBezTo>
                      <a:pt x="776" y="72"/>
                      <a:pt x="776" y="72"/>
                      <a:pt x="776" y="72"/>
                    </a:cubicBezTo>
                    <a:cubicBezTo>
                      <a:pt x="776" y="71"/>
                      <a:pt x="776" y="71"/>
                      <a:pt x="776" y="71"/>
                    </a:cubicBezTo>
                    <a:cubicBezTo>
                      <a:pt x="782" y="72"/>
                      <a:pt x="782" y="72"/>
                      <a:pt x="782" y="72"/>
                    </a:cubicBezTo>
                    <a:cubicBezTo>
                      <a:pt x="782" y="73"/>
                      <a:pt x="782" y="73"/>
                      <a:pt x="782" y="73"/>
                    </a:cubicBezTo>
                    <a:cubicBezTo>
                      <a:pt x="779" y="73"/>
                      <a:pt x="779" y="73"/>
                      <a:pt x="779" y="73"/>
                    </a:cubicBezTo>
                    <a:cubicBezTo>
                      <a:pt x="779" y="75"/>
                      <a:pt x="779" y="75"/>
                      <a:pt x="779" y="75"/>
                    </a:cubicBezTo>
                    <a:cubicBezTo>
                      <a:pt x="786" y="75"/>
                      <a:pt x="786" y="75"/>
                      <a:pt x="786" y="75"/>
                    </a:cubicBezTo>
                    <a:cubicBezTo>
                      <a:pt x="790" y="76"/>
                      <a:pt x="790" y="76"/>
                      <a:pt x="790" y="76"/>
                    </a:cubicBezTo>
                    <a:cubicBezTo>
                      <a:pt x="796" y="76"/>
                      <a:pt x="796" y="76"/>
                      <a:pt x="796" y="76"/>
                    </a:cubicBezTo>
                    <a:cubicBezTo>
                      <a:pt x="800" y="76"/>
                      <a:pt x="800" y="76"/>
                      <a:pt x="800" y="76"/>
                    </a:cubicBezTo>
                    <a:cubicBezTo>
                      <a:pt x="805" y="78"/>
                      <a:pt x="805" y="78"/>
                      <a:pt x="805" y="78"/>
                    </a:cubicBezTo>
                    <a:cubicBezTo>
                      <a:pt x="806" y="81"/>
                      <a:pt x="806" y="81"/>
                      <a:pt x="806" y="81"/>
                    </a:cubicBezTo>
                    <a:cubicBezTo>
                      <a:pt x="812" y="81"/>
                      <a:pt x="812" y="81"/>
                      <a:pt x="812" y="81"/>
                    </a:cubicBezTo>
                    <a:cubicBezTo>
                      <a:pt x="819" y="81"/>
                      <a:pt x="819" y="81"/>
                      <a:pt x="819" y="81"/>
                    </a:cubicBezTo>
                    <a:cubicBezTo>
                      <a:pt x="822" y="80"/>
                      <a:pt x="822" y="80"/>
                      <a:pt x="822" y="80"/>
                    </a:cubicBezTo>
                    <a:cubicBezTo>
                      <a:pt x="830" y="80"/>
                      <a:pt x="830" y="80"/>
                      <a:pt x="830" y="80"/>
                    </a:cubicBezTo>
                    <a:cubicBezTo>
                      <a:pt x="832" y="80"/>
                      <a:pt x="832" y="80"/>
                      <a:pt x="832" y="80"/>
                    </a:cubicBezTo>
                    <a:cubicBezTo>
                      <a:pt x="837" y="80"/>
                      <a:pt x="837" y="80"/>
                      <a:pt x="837" y="80"/>
                    </a:cubicBezTo>
                    <a:cubicBezTo>
                      <a:pt x="839" y="80"/>
                      <a:pt x="839" y="80"/>
                      <a:pt x="839" y="80"/>
                    </a:cubicBezTo>
                    <a:cubicBezTo>
                      <a:pt x="848" y="80"/>
                      <a:pt x="848" y="80"/>
                      <a:pt x="848" y="80"/>
                    </a:cubicBezTo>
                    <a:cubicBezTo>
                      <a:pt x="857" y="83"/>
                      <a:pt x="857" y="83"/>
                      <a:pt x="857" y="83"/>
                    </a:cubicBezTo>
                    <a:cubicBezTo>
                      <a:pt x="861" y="84"/>
                      <a:pt x="861" y="84"/>
                      <a:pt x="861" y="84"/>
                    </a:cubicBezTo>
                    <a:cubicBezTo>
                      <a:pt x="864" y="87"/>
                      <a:pt x="864" y="87"/>
                      <a:pt x="864" y="87"/>
                    </a:cubicBezTo>
                    <a:cubicBezTo>
                      <a:pt x="866" y="90"/>
                      <a:pt x="866" y="90"/>
                      <a:pt x="866" y="90"/>
                    </a:cubicBezTo>
                    <a:cubicBezTo>
                      <a:pt x="872" y="92"/>
                      <a:pt x="872" y="92"/>
                      <a:pt x="872" y="92"/>
                    </a:cubicBezTo>
                    <a:cubicBezTo>
                      <a:pt x="876" y="94"/>
                      <a:pt x="876" y="94"/>
                      <a:pt x="876" y="94"/>
                    </a:cubicBezTo>
                    <a:cubicBezTo>
                      <a:pt x="883" y="96"/>
                      <a:pt x="883" y="96"/>
                      <a:pt x="883" y="96"/>
                    </a:cubicBezTo>
                    <a:cubicBezTo>
                      <a:pt x="887" y="98"/>
                      <a:pt x="887" y="98"/>
                      <a:pt x="887" y="98"/>
                    </a:cubicBezTo>
                    <a:cubicBezTo>
                      <a:pt x="888" y="98"/>
                      <a:pt x="888" y="98"/>
                      <a:pt x="888" y="98"/>
                    </a:cubicBezTo>
                    <a:cubicBezTo>
                      <a:pt x="883" y="95"/>
                      <a:pt x="883" y="95"/>
                      <a:pt x="883" y="95"/>
                    </a:cubicBezTo>
                    <a:cubicBezTo>
                      <a:pt x="883" y="91"/>
                      <a:pt x="883" y="91"/>
                      <a:pt x="883" y="91"/>
                    </a:cubicBezTo>
                    <a:cubicBezTo>
                      <a:pt x="890" y="90"/>
                      <a:pt x="890" y="90"/>
                      <a:pt x="890" y="90"/>
                    </a:cubicBezTo>
                    <a:cubicBezTo>
                      <a:pt x="892" y="89"/>
                      <a:pt x="892" y="89"/>
                      <a:pt x="892" y="89"/>
                    </a:cubicBezTo>
                    <a:cubicBezTo>
                      <a:pt x="898" y="91"/>
                      <a:pt x="898" y="91"/>
                      <a:pt x="898" y="91"/>
                    </a:cubicBezTo>
                    <a:cubicBezTo>
                      <a:pt x="904" y="91"/>
                      <a:pt x="904" y="91"/>
                      <a:pt x="904" y="91"/>
                    </a:cubicBezTo>
                    <a:cubicBezTo>
                      <a:pt x="914" y="92"/>
                      <a:pt x="914" y="92"/>
                      <a:pt x="914" y="92"/>
                    </a:cubicBezTo>
                    <a:cubicBezTo>
                      <a:pt x="916" y="90"/>
                      <a:pt x="916" y="90"/>
                      <a:pt x="916" y="90"/>
                    </a:cubicBezTo>
                    <a:cubicBezTo>
                      <a:pt x="917" y="91"/>
                      <a:pt x="917" y="91"/>
                      <a:pt x="917" y="91"/>
                    </a:cubicBezTo>
                    <a:cubicBezTo>
                      <a:pt x="921" y="92"/>
                      <a:pt x="921" y="92"/>
                      <a:pt x="921" y="92"/>
                    </a:cubicBezTo>
                    <a:cubicBezTo>
                      <a:pt x="925" y="95"/>
                      <a:pt x="925" y="95"/>
                      <a:pt x="925" y="95"/>
                    </a:cubicBezTo>
                    <a:cubicBezTo>
                      <a:pt x="934" y="95"/>
                      <a:pt x="934" y="95"/>
                      <a:pt x="934" y="95"/>
                    </a:cubicBezTo>
                    <a:cubicBezTo>
                      <a:pt x="938" y="98"/>
                      <a:pt x="938" y="98"/>
                      <a:pt x="938" y="98"/>
                    </a:cubicBezTo>
                    <a:cubicBezTo>
                      <a:pt x="944" y="98"/>
                      <a:pt x="944" y="98"/>
                      <a:pt x="944" y="98"/>
                    </a:cubicBezTo>
                    <a:cubicBezTo>
                      <a:pt x="945" y="97"/>
                      <a:pt x="945" y="97"/>
                      <a:pt x="945" y="97"/>
                    </a:cubicBezTo>
                    <a:cubicBezTo>
                      <a:pt x="936" y="91"/>
                      <a:pt x="936" y="91"/>
                      <a:pt x="936" y="91"/>
                    </a:cubicBezTo>
                    <a:cubicBezTo>
                      <a:pt x="933" y="91"/>
                      <a:pt x="933" y="91"/>
                      <a:pt x="933" y="91"/>
                    </a:cubicBezTo>
                    <a:cubicBezTo>
                      <a:pt x="931" y="88"/>
                      <a:pt x="931" y="88"/>
                      <a:pt x="931" y="88"/>
                    </a:cubicBezTo>
                    <a:cubicBezTo>
                      <a:pt x="928" y="87"/>
                      <a:pt x="928" y="87"/>
                      <a:pt x="928" y="87"/>
                    </a:cubicBezTo>
                    <a:cubicBezTo>
                      <a:pt x="929" y="86"/>
                      <a:pt x="929" y="86"/>
                      <a:pt x="929" y="86"/>
                    </a:cubicBezTo>
                    <a:cubicBezTo>
                      <a:pt x="943" y="89"/>
                      <a:pt x="943" y="89"/>
                      <a:pt x="943" y="89"/>
                    </a:cubicBezTo>
                    <a:cubicBezTo>
                      <a:pt x="947" y="88"/>
                      <a:pt x="947" y="88"/>
                      <a:pt x="947" y="88"/>
                    </a:cubicBezTo>
                    <a:cubicBezTo>
                      <a:pt x="953" y="89"/>
                      <a:pt x="953" y="89"/>
                      <a:pt x="953" y="89"/>
                    </a:cubicBezTo>
                    <a:cubicBezTo>
                      <a:pt x="962" y="89"/>
                      <a:pt x="962" y="89"/>
                      <a:pt x="962" y="89"/>
                    </a:cubicBezTo>
                    <a:cubicBezTo>
                      <a:pt x="971" y="90"/>
                      <a:pt x="971" y="90"/>
                      <a:pt x="971" y="90"/>
                    </a:cubicBezTo>
                    <a:cubicBezTo>
                      <a:pt x="985" y="92"/>
                      <a:pt x="985" y="92"/>
                      <a:pt x="985" y="92"/>
                    </a:cubicBezTo>
                    <a:cubicBezTo>
                      <a:pt x="990" y="93"/>
                      <a:pt x="990" y="93"/>
                      <a:pt x="990" y="93"/>
                    </a:cubicBezTo>
                    <a:cubicBezTo>
                      <a:pt x="1000" y="96"/>
                      <a:pt x="1000" y="96"/>
                      <a:pt x="1000" y="96"/>
                    </a:cubicBezTo>
                    <a:cubicBezTo>
                      <a:pt x="1006" y="97"/>
                      <a:pt x="1006" y="97"/>
                      <a:pt x="1006" y="97"/>
                    </a:cubicBezTo>
                    <a:cubicBezTo>
                      <a:pt x="1007" y="97"/>
                      <a:pt x="1007" y="97"/>
                      <a:pt x="1007" y="97"/>
                    </a:cubicBezTo>
                    <a:cubicBezTo>
                      <a:pt x="1016" y="100"/>
                      <a:pt x="1016" y="100"/>
                      <a:pt x="1016" y="100"/>
                    </a:cubicBezTo>
                    <a:cubicBezTo>
                      <a:pt x="1029" y="101"/>
                      <a:pt x="1029" y="101"/>
                      <a:pt x="1029" y="101"/>
                    </a:cubicBezTo>
                    <a:cubicBezTo>
                      <a:pt x="1034" y="104"/>
                      <a:pt x="1034" y="104"/>
                      <a:pt x="1034" y="104"/>
                    </a:cubicBezTo>
                    <a:cubicBezTo>
                      <a:pt x="1039" y="105"/>
                      <a:pt x="1039" y="105"/>
                      <a:pt x="1039" y="105"/>
                    </a:cubicBezTo>
                    <a:cubicBezTo>
                      <a:pt x="1042" y="105"/>
                      <a:pt x="1042" y="105"/>
                      <a:pt x="1042" y="105"/>
                    </a:cubicBezTo>
                    <a:cubicBezTo>
                      <a:pt x="1043" y="108"/>
                      <a:pt x="1043" y="108"/>
                      <a:pt x="1043" y="108"/>
                    </a:cubicBezTo>
                    <a:cubicBezTo>
                      <a:pt x="1045" y="108"/>
                      <a:pt x="1045" y="108"/>
                      <a:pt x="1045" y="108"/>
                    </a:cubicBezTo>
                    <a:cubicBezTo>
                      <a:pt x="1044" y="106"/>
                      <a:pt x="1044" y="106"/>
                      <a:pt x="1044" y="106"/>
                    </a:cubicBezTo>
                    <a:cubicBezTo>
                      <a:pt x="1049" y="107"/>
                      <a:pt x="1049" y="107"/>
                      <a:pt x="1049" y="107"/>
                    </a:cubicBezTo>
                    <a:cubicBezTo>
                      <a:pt x="1049" y="109"/>
                      <a:pt x="1049" y="109"/>
                      <a:pt x="1049" y="109"/>
                    </a:cubicBezTo>
                    <a:cubicBezTo>
                      <a:pt x="1050" y="108"/>
                      <a:pt x="1050" y="108"/>
                      <a:pt x="1050" y="108"/>
                    </a:cubicBezTo>
                    <a:cubicBezTo>
                      <a:pt x="1057" y="111"/>
                      <a:pt x="1057" y="111"/>
                      <a:pt x="1057" y="111"/>
                    </a:cubicBezTo>
                    <a:cubicBezTo>
                      <a:pt x="1060" y="113"/>
                      <a:pt x="1060" y="113"/>
                      <a:pt x="1060" y="113"/>
                    </a:cubicBezTo>
                    <a:cubicBezTo>
                      <a:pt x="1064" y="115"/>
                      <a:pt x="1064" y="115"/>
                      <a:pt x="1064" y="115"/>
                    </a:cubicBezTo>
                    <a:cubicBezTo>
                      <a:pt x="1066" y="118"/>
                      <a:pt x="1066" y="118"/>
                      <a:pt x="1066" y="118"/>
                    </a:cubicBezTo>
                    <a:cubicBezTo>
                      <a:pt x="1068" y="117"/>
                      <a:pt x="1068" y="117"/>
                      <a:pt x="1068" y="117"/>
                    </a:cubicBezTo>
                    <a:cubicBezTo>
                      <a:pt x="1073" y="120"/>
                      <a:pt x="1073" y="120"/>
                      <a:pt x="1073" y="120"/>
                    </a:cubicBezTo>
                    <a:cubicBezTo>
                      <a:pt x="1073" y="119"/>
                      <a:pt x="1073" y="119"/>
                      <a:pt x="1073" y="119"/>
                    </a:cubicBezTo>
                    <a:cubicBezTo>
                      <a:pt x="1075" y="119"/>
                      <a:pt x="1075" y="119"/>
                      <a:pt x="1075" y="119"/>
                    </a:cubicBezTo>
                    <a:cubicBezTo>
                      <a:pt x="1069" y="116"/>
                      <a:pt x="1069" y="116"/>
                      <a:pt x="1069" y="116"/>
                    </a:cubicBezTo>
                    <a:cubicBezTo>
                      <a:pt x="1068" y="115"/>
                      <a:pt x="1068" y="115"/>
                      <a:pt x="1068" y="115"/>
                    </a:cubicBezTo>
                    <a:cubicBezTo>
                      <a:pt x="1065" y="113"/>
                      <a:pt x="1065" y="113"/>
                      <a:pt x="1065" y="113"/>
                    </a:cubicBezTo>
                    <a:cubicBezTo>
                      <a:pt x="1061" y="112"/>
                      <a:pt x="1061" y="112"/>
                      <a:pt x="1061" y="112"/>
                    </a:cubicBezTo>
                    <a:cubicBezTo>
                      <a:pt x="1070" y="113"/>
                      <a:pt x="1070" y="113"/>
                      <a:pt x="1070" y="113"/>
                    </a:cubicBezTo>
                    <a:cubicBezTo>
                      <a:pt x="1073" y="115"/>
                      <a:pt x="1073" y="115"/>
                      <a:pt x="1073" y="115"/>
                    </a:cubicBezTo>
                    <a:cubicBezTo>
                      <a:pt x="1074" y="113"/>
                      <a:pt x="1074" y="113"/>
                      <a:pt x="1074" y="113"/>
                    </a:cubicBezTo>
                    <a:cubicBezTo>
                      <a:pt x="1077" y="114"/>
                      <a:pt x="1077" y="114"/>
                      <a:pt x="1077" y="114"/>
                    </a:cubicBezTo>
                    <a:cubicBezTo>
                      <a:pt x="1080" y="113"/>
                      <a:pt x="1080" y="113"/>
                      <a:pt x="1080" y="113"/>
                    </a:cubicBezTo>
                    <a:cubicBezTo>
                      <a:pt x="1090" y="117"/>
                      <a:pt x="1090" y="117"/>
                      <a:pt x="1090" y="117"/>
                    </a:cubicBezTo>
                    <a:cubicBezTo>
                      <a:pt x="1094" y="118"/>
                      <a:pt x="1094" y="118"/>
                      <a:pt x="1094" y="118"/>
                    </a:cubicBezTo>
                    <a:cubicBezTo>
                      <a:pt x="1097" y="119"/>
                      <a:pt x="1097" y="119"/>
                      <a:pt x="1097" y="119"/>
                    </a:cubicBezTo>
                    <a:cubicBezTo>
                      <a:pt x="1106" y="125"/>
                      <a:pt x="1106" y="125"/>
                      <a:pt x="1106" y="125"/>
                    </a:cubicBezTo>
                    <a:cubicBezTo>
                      <a:pt x="1101" y="124"/>
                      <a:pt x="1101" y="124"/>
                      <a:pt x="1101" y="124"/>
                    </a:cubicBezTo>
                    <a:cubicBezTo>
                      <a:pt x="1104" y="126"/>
                      <a:pt x="1104" y="126"/>
                      <a:pt x="1104" y="126"/>
                    </a:cubicBezTo>
                    <a:cubicBezTo>
                      <a:pt x="1097" y="126"/>
                      <a:pt x="1097" y="126"/>
                      <a:pt x="1097" y="126"/>
                    </a:cubicBezTo>
                    <a:cubicBezTo>
                      <a:pt x="1093" y="124"/>
                      <a:pt x="1093" y="124"/>
                      <a:pt x="1093" y="124"/>
                    </a:cubicBezTo>
                    <a:cubicBezTo>
                      <a:pt x="1097" y="129"/>
                      <a:pt x="1097" y="129"/>
                      <a:pt x="1097" y="129"/>
                    </a:cubicBezTo>
                    <a:cubicBezTo>
                      <a:pt x="1101" y="129"/>
                      <a:pt x="1101" y="129"/>
                      <a:pt x="1101" y="129"/>
                    </a:cubicBezTo>
                    <a:cubicBezTo>
                      <a:pt x="1101" y="131"/>
                      <a:pt x="1101" y="131"/>
                      <a:pt x="1101" y="131"/>
                    </a:cubicBezTo>
                    <a:cubicBezTo>
                      <a:pt x="1098" y="133"/>
                      <a:pt x="1098" y="133"/>
                      <a:pt x="1098" y="133"/>
                    </a:cubicBezTo>
                    <a:cubicBezTo>
                      <a:pt x="1102" y="133"/>
                      <a:pt x="1102" y="133"/>
                      <a:pt x="1102" y="133"/>
                    </a:cubicBezTo>
                    <a:cubicBezTo>
                      <a:pt x="1104" y="134"/>
                      <a:pt x="1104" y="134"/>
                      <a:pt x="1104" y="134"/>
                    </a:cubicBezTo>
                    <a:cubicBezTo>
                      <a:pt x="1106" y="134"/>
                      <a:pt x="1106" y="134"/>
                      <a:pt x="1106" y="134"/>
                    </a:cubicBezTo>
                    <a:cubicBezTo>
                      <a:pt x="1109" y="136"/>
                      <a:pt x="1109" y="136"/>
                      <a:pt x="1109" y="136"/>
                    </a:cubicBezTo>
                    <a:lnTo>
                      <a:pt x="1108" y="136"/>
                    </a:lnTo>
                    <a:close/>
                    <a:moveTo>
                      <a:pt x="203" y="107"/>
                    </a:moveTo>
                    <a:cubicBezTo>
                      <a:pt x="204" y="105"/>
                      <a:pt x="204" y="105"/>
                      <a:pt x="204" y="105"/>
                    </a:cubicBezTo>
                    <a:cubicBezTo>
                      <a:pt x="202" y="106"/>
                      <a:pt x="202" y="106"/>
                      <a:pt x="202" y="106"/>
                    </a:cubicBezTo>
                    <a:cubicBezTo>
                      <a:pt x="201" y="107"/>
                      <a:pt x="201" y="107"/>
                      <a:pt x="201" y="107"/>
                    </a:cubicBezTo>
                    <a:lnTo>
                      <a:pt x="203" y="107"/>
                    </a:lnTo>
                    <a:close/>
                    <a:moveTo>
                      <a:pt x="99" y="129"/>
                    </a:moveTo>
                    <a:cubicBezTo>
                      <a:pt x="100" y="128"/>
                      <a:pt x="100" y="128"/>
                      <a:pt x="100" y="128"/>
                    </a:cubicBezTo>
                    <a:cubicBezTo>
                      <a:pt x="98" y="128"/>
                      <a:pt x="98" y="128"/>
                      <a:pt x="98" y="128"/>
                    </a:cubicBezTo>
                    <a:cubicBezTo>
                      <a:pt x="97" y="128"/>
                      <a:pt x="97" y="128"/>
                      <a:pt x="97" y="128"/>
                    </a:cubicBezTo>
                    <a:cubicBezTo>
                      <a:pt x="98" y="130"/>
                      <a:pt x="98" y="130"/>
                      <a:pt x="98" y="130"/>
                    </a:cubicBezTo>
                    <a:lnTo>
                      <a:pt x="99" y="129"/>
                    </a:lnTo>
                    <a:close/>
                    <a:moveTo>
                      <a:pt x="179" y="97"/>
                    </a:moveTo>
                    <a:cubicBezTo>
                      <a:pt x="180" y="96"/>
                      <a:pt x="180" y="96"/>
                      <a:pt x="180" y="96"/>
                    </a:cubicBezTo>
                    <a:cubicBezTo>
                      <a:pt x="181" y="97"/>
                      <a:pt x="181" y="97"/>
                      <a:pt x="181" y="97"/>
                    </a:cubicBezTo>
                    <a:cubicBezTo>
                      <a:pt x="181" y="95"/>
                      <a:pt x="181" y="95"/>
                      <a:pt x="181" y="95"/>
                    </a:cubicBezTo>
                    <a:cubicBezTo>
                      <a:pt x="173" y="92"/>
                      <a:pt x="173" y="92"/>
                      <a:pt x="173" y="92"/>
                    </a:cubicBezTo>
                    <a:cubicBezTo>
                      <a:pt x="169" y="95"/>
                      <a:pt x="169" y="95"/>
                      <a:pt x="169" y="95"/>
                    </a:cubicBezTo>
                    <a:cubicBezTo>
                      <a:pt x="170" y="98"/>
                      <a:pt x="170" y="98"/>
                      <a:pt x="170" y="98"/>
                    </a:cubicBezTo>
                    <a:cubicBezTo>
                      <a:pt x="173" y="99"/>
                      <a:pt x="173" y="99"/>
                      <a:pt x="173" y="99"/>
                    </a:cubicBezTo>
                    <a:lnTo>
                      <a:pt x="179" y="97"/>
                    </a:lnTo>
                    <a:close/>
                    <a:moveTo>
                      <a:pt x="241" y="91"/>
                    </a:moveTo>
                    <a:cubicBezTo>
                      <a:pt x="243" y="89"/>
                      <a:pt x="243" y="89"/>
                      <a:pt x="243" y="89"/>
                    </a:cubicBezTo>
                    <a:cubicBezTo>
                      <a:pt x="242" y="88"/>
                      <a:pt x="242" y="88"/>
                      <a:pt x="242" y="88"/>
                    </a:cubicBezTo>
                    <a:cubicBezTo>
                      <a:pt x="240" y="86"/>
                      <a:pt x="240" y="86"/>
                      <a:pt x="240" y="86"/>
                    </a:cubicBezTo>
                    <a:cubicBezTo>
                      <a:pt x="236" y="85"/>
                      <a:pt x="236" y="85"/>
                      <a:pt x="236" y="85"/>
                    </a:cubicBezTo>
                    <a:cubicBezTo>
                      <a:pt x="233" y="83"/>
                      <a:pt x="233" y="83"/>
                      <a:pt x="233" y="83"/>
                    </a:cubicBezTo>
                    <a:cubicBezTo>
                      <a:pt x="229" y="84"/>
                      <a:pt x="229" y="84"/>
                      <a:pt x="229" y="84"/>
                    </a:cubicBezTo>
                    <a:cubicBezTo>
                      <a:pt x="229" y="85"/>
                      <a:pt x="229" y="85"/>
                      <a:pt x="229" y="85"/>
                    </a:cubicBezTo>
                    <a:cubicBezTo>
                      <a:pt x="232" y="89"/>
                      <a:pt x="232" y="89"/>
                      <a:pt x="232" y="89"/>
                    </a:cubicBezTo>
                    <a:cubicBezTo>
                      <a:pt x="236" y="89"/>
                      <a:pt x="236" y="89"/>
                      <a:pt x="236" y="89"/>
                    </a:cubicBezTo>
                    <a:cubicBezTo>
                      <a:pt x="235" y="88"/>
                      <a:pt x="235" y="88"/>
                      <a:pt x="235" y="88"/>
                    </a:cubicBezTo>
                    <a:cubicBezTo>
                      <a:pt x="237" y="89"/>
                      <a:pt x="237" y="89"/>
                      <a:pt x="237" y="89"/>
                    </a:cubicBezTo>
                    <a:cubicBezTo>
                      <a:pt x="239" y="91"/>
                      <a:pt x="239" y="91"/>
                      <a:pt x="239" y="91"/>
                    </a:cubicBezTo>
                    <a:lnTo>
                      <a:pt x="241" y="91"/>
                    </a:lnTo>
                    <a:close/>
                    <a:moveTo>
                      <a:pt x="240" y="95"/>
                    </a:moveTo>
                    <a:cubicBezTo>
                      <a:pt x="234" y="92"/>
                      <a:pt x="234" y="92"/>
                      <a:pt x="234" y="92"/>
                    </a:cubicBezTo>
                    <a:cubicBezTo>
                      <a:pt x="234" y="93"/>
                      <a:pt x="234" y="93"/>
                      <a:pt x="234" y="93"/>
                    </a:cubicBezTo>
                    <a:cubicBezTo>
                      <a:pt x="239" y="95"/>
                      <a:pt x="239" y="95"/>
                      <a:pt x="239" y="95"/>
                    </a:cubicBezTo>
                    <a:lnTo>
                      <a:pt x="240" y="95"/>
                    </a:lnTo>
                    <a:close/>
                    <a:moveTo>
                      <a:pt x="206" y="62"/>
                    </a:moveTo>
                    <a:cubicBezTo>
                      <a:pt x="202" y="61"/>
                      <a:pt x="202" y="61"/>
                      <a:pt x="202" y="61"/>
                    </a:cubicBezTo>
                    <a:cubicBezTo>
                      <a:pt x="198" y="61"/>
                      <a:pt x="198" y="61"/>
                      <a:pt x="198" y="61"/>
                    </a:cubicBezTo>
                    <a:cubicBezTo>
                      <a:pt x="195" y="60"/>
                      <a:pt x="195" y="60"/>
                      <a:pt x="195" y="60"/>
                    </a:cubicBezTo>
                    <a:cubicBezTo>
                      <a:pt x="192" y="61"/>
                      <a:pt x="192" y="61"/>
                      <a:pt x="192" y="61"/>
                    </a:cubicBezTo>
                    <a:cubicBezTo>
                      <a:pt x="190" y="61"/>
                      <a:pt x="190" y="61"/>
                      <a:pt x="190" y="61"/>
                    </a:cubicBezTo>
                    <a:cubicBezTo>
                      <a:pt x="185" y="65"/>
                      <a:pt x="185" y="65"/>
                      <a:pt x="185" y="65"/>
                    </a:cubicBezTo>
                    <a:cubicBezTo>
                      <a:pt x="187" y="68"/>
                      <a:pt x="187" y="68"/>
                      <a:pt x="187" y="68"/>
                    </a:cubicBezTo>
                    <a:cubicBezTo>
                      <a:pt x="186" y="71"/>
                      <a:pt x="186" y="71"/>
                      <a:pt x="186" y="71"/>
                    </a:cubicBezTo>
                    <a:cubicBezTo>
                      <a:pt x="182" y="71"/>
                      <a:pt x="182" y="71"/>
                      <a:pt x="182" y="71"/>
                    </a:cubicBezTo>
                    <a:cubicBezTo>
                      <a:pt x="182" y="72"/>
                      <a:pt x="182" y="72"/>
                      <a:pt x="182" y="72"/>
                    </a:cubicBezTo>
                    <a:cubicBezTo>
                      <a:pt x="184" y="75"/>
                      <a:pt x="184" y="75"/>
                      <a:pt x="184" y="75"/>
                    </a:cubicBezTo>
                    <a:cubicBezTo>
                      <a:pt x="188" y="75"/>
                      <a:pt x="188" y="75"/>
                      <a:pt x="188" y="75"/>
                    </a:cubicBezTo>
                    <a:cubicBezTo>
                      <a:pt x="189" y="74"/>
                      <a:pt x="189" y="74"/>
                      <a:pt x="189" y="74"/>
                    </a:cubicBezTo>
                    <a:cubicBezTo>
                      <a:pt x="191" y="75"/>
                      <a:pt x="191" y="75"/>
                      <a:pt x="191" y="75"/>
                    </a:cubicBezTo>
                    <a:cubicBezTo>
                      <a:pt x="195" y="75"/>
                      <a:pt x="195" y="75"/>
                      <a:pt x="195" y="75"/>
                    </a:cubicBezTo>
                    <a:cubicBezTo>
                      <a:pt x="196" y="77"/>
                      <a:pt x="196" y="77"/>
                      <a:pt x="196" y="77"/>
                    </a:cubicBezTo>
                    <a:cubicBezTo>
                      <a:pt x="199" y="78"/>
                      <a:pt x="199" y="78"/>
                      <a:pt x="199" y="78"/>
                    </a:cubicBezTo>
                    <a:cubicBezTo>
                      <a:pt x="199" y="79"/>
                      <a:pt x="199" y="79"/>
                      <a:pt x="199" y="79"/>
                    </a:cubicBezTo>
                    <a:cubicBezTo>
                      <a:pt x="198" y="80"/>
                      <a:pt x="198" y="80"/>
                      <a:pt x="198" y="80"/>
                    </a:cubicBezTo>
                    <a:cubicBezTo>
                      <a:pt x="201" y="82"/>
                      <a:pt x="201" y="82"/>
                      <a:pt x="201" y="82"/>
                    </a:cubicBezTo>
                    <a:cubicBezTo>
                      <a:pt x="205" y="82"/>
                      <a:pt x="205" y="82"/>
                      <a:pt x="205" y="82"/>
                    </a:cubicBezTo>
                    <a:cubicBezTo>
                      <a:pt x="207" y="83"/>
                      <a:pt x="207" y="83"/>
                      <a:pt x="207" y="83"/>
                    </a:cubicBezTo>
                    <a:cubicBezTo>
                      <a:pt x="208" y="82"/>
                      <a:pt x="208" y="82"/>
                      <a:pt x="208" y="82"/>
                    </a:cubicBezTo>
                    <a:cubicBezTo>
                      <a:pt x="210" y="82"/>
                      <a:pt x="210" y="82"/>
                      <a:pt x="210" y="82"/>
                    </a:cubicBezTo>
                    <a:cubicBezTo>
                      <a:pt x="211" y="83"/>
                      <a:pt x="211" y="83"/>
                      <a:pt x="211" y="83"/>
                    </a:cubicBezTo>
                    <a:cubicBezTo>
                      <a:pt x="216" y="83"/>
                      <a:pt x="216" y="83"/>
                      <a:pt x="216" y="83"/>
                    </a:cubicBezTo>
                    <a:cubicBezTo>
                      <a:pt x="216" y="82"/>
                      <a:pt x="216" y="82"/>
                      <a:pt x="216" y="82"/>
                    </a:cubicBezTo>
                    <a:cubicBezTo>
                      <a:pt x="220" y="83"/>
                      <a:pt x="220" y="83"/>
                      <a:pt x="220" y="83"/>
                    </a:cubicBezTo>
                    <a:cubicBezTo>
                      <a:pt x="221" y="82"/>
                      <a:pt x="221" y="82"/>
                      <a:pt x="221" y="82"/>
                    </a:cubicBezTo>
                    <a:cubicBezTo>
                      <a:pt x="213" y="78"/>
                      <a:pt x="213" y="78"/>
                      <a:pt x="213" y="78"/>
                    </a:cubicBezTo>
                    <a:cubicBezTo>
                      <a:pt x="208" y="74"/>
                      <a:pt x="208" y="74"/>
                      <a:pt x="208" y="74"/>
                    </a:cubicBezTo>
                    <a:cubicBezTo>
                      <a:pt x="204" y="67"/>
                      <a:pt x="204" y="67"/>
                      <a:pt x="204" y="67"/>
                    </a:cubicBezTo>
                    <a:cubicBezTo>
                      <a:pt x="204" y="64"/>
                      <a:pt x="204" y="64"/>
                      <a:pt x="204" y="64"/>
                    </a:cubicBezTo>
                    <a:lnTo>
                      <a:pt x="206" y="62"/>
                    </a:lnTo>
                    <a:close/>
                    <a:moveTo>
                      <a:pt x="192" y="79"/>
                    </a:moveTo>
                    <a:cubicBezTo>
                      <a:pt x="194" y="80"/>
                      <a:pt x="194" y="80"/>
                      <a:pt x="194" y="80"/>
                    </a:cubicBezTo>
                    <a:cubicBezTo>
                      <a:pt x="194" y="78"/>
                      <a:pt x="194" y="78"/>
                      <a:pt x="194" y="78"/>
                    </a:cubicBezTo>
                    <a:cubicBezTo>
                      <a:pt x="192" y="77"/>
                      <a:pt x="192" y="77"/>
                      <a:pt x="192" y="77"/>
                    </a:cubicBezTo>
                    <a:cubicBezTo>
                      <a:pt x="189" y="76"/>
                      <a:pt x="189" y="76"/>
                      <a:pt x="189" y="76"/>
                    </a:cubicBezTo>
                    <a:cubicBezTo>
                      <a:pt x="189" y="77"/>
                      <a:pt x="189" y="77"/>
                      <a:pt x="189" y="77"/>
                    </a:cubicBezTo>
                    <a:lnTo>
                      <a:pt x="192" y="79"/>
                    </a:lnTo>
                    <a:close/>
                    <a:moveTo>
                      <a:pt x="198" y="48"/>
                    </a:moveTo>
                    <a:cubicBezTo>
                      <a:pt x="196" y="47"/>
                      <a:pt x="196" y="47"/>
                      <a:pt x="196" y="47"/>
                    </a:cubicBezTo>
                    <a:cubicBezTo>
                      <a:pt x="194" y="47"/>
                      <a:pt x="194" y="47"/>
                      <a:pt x="194" y="47"/>
                    </a:cubicBezTo>
                    <a:cubicBezTo>
                      <a:pt x="194" y="48"/>
                      <a:pt x="194" y="48"/>
                      <a:pt x="194" y="48"/>
                    </a:cubicBezTo>
                    <a:cubicBezTo>
                      <a:pt x="196" y="49"/>
                      <a:pt x="196" y="49"/>
                      <a:pt x="196" y="49"/>
                    </a:cubicBezTo>
                    <a:cubicBezTo>
                      <a:pt x="197" y="51"/>
                      <a:pt x="197" y="51"/>
                      <a:pt x="197" y="51"/>
                    </a:cubicBezTo>
                    <a:cubicBezTo>
                      <a:pt x="199" y="52"/>
                      <a:pt x="199" y="52"/>
                      <a:pt x="199" y="52"/>
                    </a:cubicBezTo>
                    <a:cubicBezTo>
                      <a:pt x="196" y="53"/>
                      <a:pt x="196" y="53"/>
                      <a:pt x="196" y="53"/>
                    </a:cubicBezTo>
                    <a:cubicBezTo>
                      <a:pt x="198" y="55"/>
                      <a:pt x="198" y="55"/>
                      <a:pt x="198" y="55"/>
                    </a:cubicBezTo>
                    <a:cubicBezTo>
                      <a:pt x="195" y="55"/>
                      <a:pt x="195" y="55"/>
                      <a:pt x="195" y="55"/>
                    </a:cubicBezTo>
                    <a:cubicBezTo>
                      <a:pt x="194" y="56"/>
                      <a:pt x="194" y="56"/>
                      <a:pt x="194" y="56"/>
                    </a:cubicBezTo>
                    <a:cubicBezTo>
                      <a:pt x="188" y="58"/>
                      <a:pt x="188" y="58"/>
                      <a:pt x="188" y="58"/>
                    </a:cubicBezTo>
                    <a:cubicBezTo>
                      <a:pt x="191" y="60"/>
                      <a:pt x="191" y="60"/>
                      <a:pt x="191" y="60"/>
                    </a:cubicBezTo>
                    <a:cubicBezTo>
                      <a:pt x="196" y="58"/>
                      <a:pt x="196" y="58"/>
                      <a:pt x="196" y="58"/>
                    </a:cubicBezTo>
                    <a:cubicBezTo>
                      <a:pt x="198" y="60"/>
                      <a:pt x="198" y="60"/>
                      <a:pt x="198" y="60"/>
                    </a:cubicBezTo>
                    <a:cubicBezTo>
                      <a:pt x="201" y="59"/>
                      <a:pt x="201" y="59"/>
                      <a:pt x="201" y="59"/>
                    </a:cubicBezTo>
                    <a:cubicBezTo>
                      <a:pt x="208" y="61"/>
                      <a:pt x="208" y="61"/>
                      <a:pt x="208" y="61"/>
                    </a:cubicBezTo>
                    <a:cubicBezTo>
                      <a:pt x="210" y="59"/>
                      <a:pt x="210" y="59"/>
                      <a:pt x="210" y="59"/>
                    </a:cubicBezTo>
                    <a:cubicBezTo>
                      <a:pt x="212" y="59"/>
                      <a:pt x="212" y="59"/>
                      <a:pt x="212" y="59"/>
                    </a:cubicBezTo>
                    <a:cubicBezTo>
                      <a:pt x="213" y="58"/>
                      <a:pt x="213" y="58"/>
                      <a:pt x="213" y="58"/>
                    </a:cubicBezTo>
                    <a:cubicBezTo>
                      <a:pt x="209" y="54"/>
                      <a:pt x="209" y="54"/>
                      <a:pt x="209" y="54"/>
                    </a:cubicBezTo>
                    <a:cubicBezTo>
                      <a:pt x="214" y="56"/>
                      <a:pt x="214" y="56"/>
                      <a:pt x="214" y="56"/>
                    </a:cubicBezTo>
                    <a:cubicBezTo>
                      <a:pt x="214" y="55"/>
                      <a:pt x="214" y="55"/>
                      <a:pt x="214" y="55"/>
                    </a:cubicBezTo>
                    <a:cubicBezTo>
                      <a:pt x="214" y="55"/>
                      <a:pt x="214" y="55"/>
                      <a:pt x="214" y="55"/>
                    </a:cubicBezTo>
                    <a:cubicBezTo>
                      <a:pt x="217" y="53"/>
                      <a:pt x="217" y="53"/>
                      <a:pt x="217" y="53"/>
                    </a:cubicBezTo>
                    <a:cubicBezTo>
                      <a:pt x="217" y="51"/>
                      <a:pt x="217" y="51"/>
                      <a:pt x="217" y="51"/>
                    </a:cubicBezTo>
                    <a:cubicBezTo>
                      <a:pt x="221" y="51"/>
                      <a:pt x="221" y="51"/>
                      <a:pt x="221" y="51"/>
                    </a:cubicBezTo>
                    <a:cubicBezTo>
                      <a:pt x="224" y="49"/>
                      <a:pt x="224" y="49"/>
                      <a:pt x="224" y="49"/>
                    </a:cubicBezTo>
                    <a:cubicBezTo>
                      <a:pt x="223" y="48"/>
                      <a:pt x="223" y="48"/>
                      <a:pt x="223" y="48"/>
                    </a:cubicBezTo>
                    <a:cubicBezTo>
                      <a:pt x="228" y="47"/>
                      <a:pt x="228" y="47"/>
                      <a:pt x="228" y="47"/>
                    </a:cubicBezTo>
                    <a:cubicBezTo>
                      <a:pt x="232" y="45"/>
                      <a:pt x="232" y="45"/>
                      <a:pt x="232" y="45"/>
                    </a:cubicBezTo>
                    <a:cubicBezTo>
                      <a:pt x="236" y="44"/>
                      <a:pt x="236" y="44"/>
                      <a:pt x="236" y="44"/>
                    </a:cubicBezTo>
                    <a:cubicBezTo>
                      <a:pt x="238" y="42"/>
                      <a:pt x="238" y="42"/>
                      <a:pt x="238" y="42"/>
                    </a:cubicBezTo>
                    <a:cubicBezTo>
                      <a:pt x="240" y="43"/>
                      <a:pt x="240" y="43"/>
                      <a:pt x="240" y="43"/>
                    </a:cubicBezTo>
                    <a:cubicBezTo>
                      <a:pt x="251" y="41"/>
                      <a:pt x="251" y="41"/>
                      <a:pt x="251" y="41"/>
                    </a:cubicBezTo>
                    <a:cubicBezTo>
                      <a:pt x="262" y="39"/>
                      <a:pt x="262" y="39"/>
                      <a:pt x="262" y="39"/>
                    </a:cubicBezTo>
                    <a:cubicBezTo>
                      <a:pt x="264" y="36"/>
                      <a:pt x="264" y="36"/>
                      <a:pt x="264" y="36"/>
                    </a:cubicBezTo>
                    <a:cubicBezTo>
                      <a:pt x="261" y="34"/>
                      <a:pt x="261" y="34"/>
                      <a:pt x="261" y="34"/>
                    </a:cubicBezTo>
                    <a:cubicBezTo>
                      <a:pt x="258" y="34"/>
                      <a:pt x="258" y="34"/>
                      <a:pt x="258" y="34"/>
                    </a:cubicBezTo>
                    <a:cubicBezTo>
                      <a:pt x="256" y="33"/>
                      <a:pt x="256" y="33"/>
                      <a:pt x="256" y="33"/>
                    </a:cubicBezTo>
                    <a:cubicBezTo>
                      <a:pt x="248" y="35"/>
                      <a:pt x="248" y="35"/>
                      <a:pt x="248" y="35"/>
                    </a:cubicBezTo>
                    <a:cubicBezTo>
                      <a:pt x="246" y="37"/>
                      <a:pt x="246" y="37"/>
                      <a:pt x="246" y="37"/>
                    </a:cubicBezTo>
                    <a:cubicBezTo>
                      <a:pt x="241" y="39"/>
                      <a:pt x="241" y="39"/>
                      <a:pt x="241" y="39"/>
                    </a:cubicBezTo>
                    <a:cubicBezTo>
                      <a:pt x="236" y="38"/>
                      <a:pt x="236" y="38"/>
                      <a:pt x="236" y="38"/>
                    </a:cubicBezTo>
                    <a:cubicBezTo>
                      <a:pt x="232" y="39"/>
                      <a:pt x="232" y="39"/>
                      <a:pt x="232" y="39"/>
                    </a:cubicBezTo>
                    <a:cubicBezTo>
                      <a:pt x="223" y="39"/>
                      <a:pt x="223" y="39"/>
                      <a:pt x="223" y="39"/>
                    </a:cubicBezTo>
                    <a:cubicBezTo>
                      <a:pt x="221" y="40"/>
                      <a:pt x="221" y="40"/>
                      <a:pt x="221" y="40"/>
                    </a:cubicBezTo>
                    <a:cubicBezTo>
                      <a:pt x="217" y="40"/>
                      <a:pt x="217" y="40"/>
                      <a:pt x="217" y="40"/>
                    </a:cubicBezTo>
                    <a:cubicBezTo>
                      <a:pt x="215" y="42"/>
                      <a:pt x="215" y="42"/>
                      <a:pt x="215" y="42"/>
                    </a:cubicBezTo>
                    <a:cubicBezTo>
                      <a:pt x="212" y="41"/>
                      <a:pt x="212" y="41"/>
                      <a:pt x="212" y="41"/>
                    </a:cubicBezTo>
                    <a:cubicBezTo>
                      <a:pt x="209" y="43"/>
                      <a:pt x="209" y="43"/>
                      <a:pt x="209" y="43"/>
                    </a:cubicBezTo>
                    <a:cubicBezTo>
                      <a:pt x="206" y="44"/>
                      <a:pt x="206" y="44"/>
                      <a:pt x="206" y="44"/>
                    </a:cubicBezTo>
                    <a:cubicBezTo>
                      <a:pt x="206" y="46"/>
                      <a:pt x="206" y="46"/>
                      <a:pt x="206" y="46"/>
                    </a:cubicBezTo>
                    <a:cubicBezTo>
                      <a:pt x="202" y="46"/>
                      <a:pt x="202" y="46"/>
                      <a:pt x="202" y="46"/>
                    </a:cubicBezTo>
                    <a:lnTo>
                      <a:pt x="198" y="48"/>
                    </a:lnTo>
                    <a:close/>
                    <a:moveTo>
                      <a:pt x="151" y="8"/>
                    </a:moveTo>
                    <a:cubicBezTo>
                      <a:pt x="143" y="7"/>
                      <a:pt x="143" y="7"/>
                      <a:pt x="143" y="7"/>
                    </a:cubicBezTo>
                    <a:cubicBezTo>
                      <a:pt x="143" y="6"/>
                      <a:pt x="143" y="6"/>
                      <a:pt x="143" y="6"/>
                    </a:cubicBezTo>
                    <a:cubicBezTo>
                      <a:pt x="141" y="6"/>
                      <a:pt x="141" y="6"/>
                      <a:pt x="141" y="6"/>
                    </a:cubicBezTo>
                    <a:cubicBezTo>
                      <a:pt x="137" y="7"/>
                      <a:pt x="137" y="7"/>
                      <a:pt x="137" y="7"/>
                    </a:cubicBezTo>
                    <a:cubicBezTo>
                      <a:pt x="137" y="8"/>
                      <a:pt x="137" y="8"/>
                      <a:pt x="137" y="8"/>
                    </a:cubicBezTo>
                    <a:cubicBezTo>
                      <a:pt x="131" y="8"/>
                      <a:pt x="131" y="8"/>
                      <a:pt x="131" y="8"/>
                    </a:cubicBezTo>
                    <a:cubicBezTo>
                      <a:pt x="130" y="9"/>
                      <a:pt x="130" y="9"/>
                      <a:pt x="130" y="9"/>
                    </a:cubicBezTo>
                    <a:cubicBezTo>
                      <a:pt x="127" y="10"/>
                      <a:pt x="127" y="10"/>
                      <a:pt x="127" y="10"/>
                    </a:cubicBezTo>
                    <a:cubicBezTo>
                      <a:pt x="126" y="11"/>
                      <a:pt x="126" y="11"/>
                      <a:pt x="126" y="11"/>
                    </a:cubicBezTo>
                    <a:cubicBezTo>
                      <a:pt x="130" y="11"/>
                      <a:pt x="130" y="11"/>
                      <a:pt x="130" y="11"/>
                    </a:cubicBezTo>
                    <a:cubicBezTo>
                      <a:pt x="131" y="12"/>
                      <a:pt x="131" y="12"/>
                      <a:pt x="131" y="12"/>
                    </a:cubicBezTo>
                    <a:cubicBezTo>
                      <a:pt x="138" y="11"/>
                      <a:pt x="138" y="11"/>
                      <a:pt x="138" y="11"/>
                    </a:cubicBezTo>
                    <a:cubicBezTo>
                      <a:pt x="138" y="10"/>
                      <a:pt x="138" y="10"/>
                      <a:pt x="138" y="10"/>
                    </a:cubicBezTo>
                    <a:cubicBezTo>
                      <a:pt x="142" y="9"/>
                      <a:pt x="142" y="9"/>
                      <a:pt x="142" y="9"/>
                    </a:cubicBezTo>
                    <a:cubicBezTo>
                      <a:pt x="143" y="9"/>
                      <a:pt x="143" y="9"/>
                      <a:pt x="143" y="9"/>
                    </a:cubicBezTo>
                    <a:lnTo>
                      <a:pt x="151" y="8"/>
                    </a:lnTo>
                    <a:close/>
                    <a:moveTo>
                      <a:pt x="142" y="12"/>
                    </a:moveTo>
                    <a:cubicBezTo>
                      <a:pt x="143" y="10"/>
                      <a:pt x="143" y="10"/>
                      <a:pt x="143" y="10"/>
                    </a:cubicBezTo>
                    <a:cubicBezTo>
                      <a:pt x="144" y="11"/>
                      <a:pt x="144" y="11"/>
                      <a:pt x="144" y="11"/>
                    </a:cubicBezTo>
                    <a:cubicBezTo>
                      <a:pt x="144" y="12"/>
                      <a:pt x="144" y="12"/>
                      <a:pt x="144" y="12"/>
                    </a:cubicBezTo>
                    <a:lnTo>
                      <a:pt x="142" y="12"/>
                    </a:lnTo>
                    <a:close/>
                    <a:moveTo>
                      <a:pt x="146" y="13"/>
                    </a:moveTo>
                    <a:cubicBezTo>
                      <a:pt x="149" y="11"/>
                      <a:pt x="149" y="11"/>
                      <a:pt x="149" y="11"/>
                    </a:cubicBezTo>
                    <a:cubicBezTo>
                      <a:pt x="151" y="12"/>
                      <a:pt x="151" y="12"/>
                      <a:pt x="151" y="12"/>
                    </a:cubicBezTo>
                    <a:cubicBezTo>
                      <a:pt x="152" y="13"/>
                      <a:pt x="152" y="13"/>
                      <a:pt x="152" y="13"/>
                    </a:cubicBezTo>
                    <a:lnTo>
                      <a:pt x="146" y="13"/>
                    </a:lnTo>
                    <a:close/>
                    <a:moveTo>
                      <a:pt x="117" y="9"/>
                    </a:moveTo>
                    <a:cubicBezTo>
                      <a:pt x="114" y="8"/>
                      <a:pt x="114" y="8"/>
                      <a:pt x="114" y="8"/>
                    </a:cubicBezTo>
                    <a:cubicBezTo>
                      <a:pt x="115" y="8"/>
                      <a:pt x="115" y="8"/>
                      <a:pt x="115" y="8"/>
                    </a:cubicBezTo>
                    <a:cubicBezTo>
                      <a:pt x="123" y="8"/>
                      <a:pt x="123" y="8"/>
                      <a:pt x="123" y="8"/>
                    </a:cubicBezTo>
                    <a:cubicBezTo>
                      <a:pt x="126" y="6"/>
                      <a:pt x="126" y="6"/>
                      <a:pt x="126" y="6"/>
                    </a:cubicBezTo>
                    <a:cubicBezTo>
                      <a:pt x="131" y="6"/>
                      <a:pt x="131" y="6"/>
                      <a:pt x="131" y="6"/>
                    </a:cubicBezTo>
                    <a:cubicBezTo>
                      <a:pt x="134" y="7"/>
                      <a:pt x="134" y="7"/>
                      <a:pt x="134" y="7"/>
                    </a:cubicBezTo>
                    <a:cubicBezTo>
                      <a:pt x="129" y="7"/>
                      <a:pt x="129" y="7"/>
                      <a:pt x="129" y="7"/>
                    </a:cubicBezTo>
                    <a:cubicBezTo>
                      <a:pt x="126" y="8"/>
                      <a:pt x="126" y="8"/>
                      <a:pt x="126" y="8"/>
                    </a:cubicBezTo>
                    <a:cubicBezTo>
                      <a:pt x="123" y="9"/>
                      <a:pt x="123" y="9"/>
                      <a:pt x="123" y="9"/>
                    </a:cubicBezTo>
                    <a:cubicBezTo>
                      <a:pt x="122" y="10"/>
                      <a:pt x="122" y="10"/>
                      <a:pt x="122" y="10"/>
                    </a:cubicBezTo>
                    <a:lnTo>
                      <a:pt x="117" y="9"/>
                    </a:lnTo>
                    <a:close/>
                    <a:moveTo>
                      <a:pt x="162" y="12"/>
                    </a:moveTo>
                    <a:cubicBezTo>
                      <a:pt x="156" y="11"/>
                      <a:pt x="156" y="11"/>
                      <a:pt x="156" y="11"/>
                    </a:cubicBezTo>
                    <a:cubicBezTo>
                      <a:pt x="157" y="9"/>
                      <a:pt x="157" y="9"/>
                      <a:pt x="157" y="9"/>
                    </a:cubicBezTo>
                    <a:cubicBezTo>
                      <a:pt x="161" y="9"/>
                      <a:pt x="161" y="9"/>
                      <a:pt x="161" y="9"/>
                    </a:cubicBezTo>
                    <a:cubicBezTo>
                      <a:pt x="163" y="11"/>
                      <a:pt x="163" y="11"/>
                      <a:pt x="163" y="11"/>
                    </a:cubicBezTo>
                    <a:lnTo>
                      <a:pt x="162" y="12"/>
                    </a:lnTo>
                    <a:close/>
                    <a:moveTo>
                      <a:pt x="176" y="12"/>
                    </a:moveTo>
                    <a:cubicBezTo>
                      <a:pt x="175" y="10"/>
                      <a:pt x="175" y="10"/>
                      <a:pt x="175" y="10"/>
                    </a:cubicBezTo>
                    <a:cubicBezTo>
                      <a:pt x="180" y="9"/>
                      <a:pt x="180" y="9"/>
                      <a:pt x="180" y="9"/>
                    </a:cubicBezTo>
                    <a:cubicBezTo>
                      <a:pt x="182" y="11"/>
                      <a:pt x="182" y="11"/>
                      <a:pt x="182" y="11"/>
                    </a:cubicBezTo>
                    <a:cubicBezTo>
                      <a:pt x="182" y="12"/>
                      <a:pt x="182" y="12"/>
                      <a:pt x="182" y="12"/>
                    </a:cubicBezTo>
                    <a:lnTo>
                      <a:pt x="176" y="12"/>
                    </a:lnTo>
                    <a:close/>
                    <a:moveTo>
                      <a:pt x="183" y="11"/>
                    </a:moveTo>
                    <a:cubicBezTo>
                      <a:pt x="182" y="9"/>
                      <a:pt x="182" y="9"/>
                      <a:pt x="182" y="9"/>
                    </a:cubicBezTo>
                    <a:cubicBezTo>
                      <a:pt x="184" y="9"/>
                      <a:pt x="184" y="9"/>
                      <a:pt x="184" y="9"/>
                    </a:cubicBezTo>
                    <a:cubicBezTo>
                      <a:pt x="189" y="9"/>
                      <a:pt x="189" y="9"/>
                      <a:pt x="189" y="9"/>
                    </a:cubicBezTo>
                    <a:cubicBezTo>
                      <a:pt x="189" y="11"/>
                      <a:pt x="189" y="11"/>
                      <a:pt x="189" y="11"/>
                    </a:cubicBezTo>
                    <a:cubicBezTo>
                      <a:pt x="186" y="11"/>
                      <a:pt x="186" y="11"/>
                      <a:pt x="186" y="11"/>
                    </a:cubicBezTo>
                    <a:lnTo>
                      <a:pt x="183" y="11"/>
                    </a:lnTo>
                    <a:close/>
                    <a:moveTo>
                      <a:pt x="192" y="12"/>
                    </a:moveTo>
                    <a:cubicBezTo>
                      <a:pt x="193" y="11"/>
                      <a:pt x="193" y="11"/>
                      <a:pt x="193" y="11"/>
                    </a:cubicBezTo>
                    <a:cubicBezTo>
                      <a:pt x="195" y="11"/>
                      <a:pt x="195" y="11"/>
                      <a:pt x="195" y="11"/>
                    </a:cubicBezTo>
                    <a:cubicBezTo>
                      <a:pt x="196" y="12"/>
                      <a:pt x="196" y="12"/>
                      <a:pt x="196" y="12"/>
                    </a:cubicBezTo>
                    <a:cubicBezTo>
                      <a:pt x="195" y="13"/>
                      <a:pt x="195" y="13"/>
                      <a:pt x="195" y="13"/>
                    </a:cubicBezTo>
                    <a:lnTo>
                      <a:pt x="192" y="12"/>
                    </a:lnTo>
                    <a:close/>
                    <a:moveTo>
                      <a:pt x="193" y="7"/>
                    </a:moveTo>
                    <a:cubicBezTo>
                      <a:pt x="199" y="7"/>
                      <a:pt x="199" y="7"/>
                      <a:pt x="199" y="7"/>
                    </a:cubicBezTo>
                    <a:cubicBezTo>
                      <a:pt x="206" y="6"/>
                      <a:pt x="206" y="6"/>
                      <a:pt x="206" y="6"/>
                    </a:cubicBezTo>
                    <a:cubicBezTo>
                      <a:pt x="207" y="8"/>
                      <a:pt x="207" y="8"/>
                      <a:pt x="207" y="8"/>
                    </a:cubicBezTo>
                    <a:cubicBezTo>
                      <a:pt x="204" y="10"/>
                      <a:pt x="204" y="10"/>
                      <a:pt x="204" y="10"/>
                    </a:cubicBezTo>
                    <a:cubicBezTo>
                      <a:pt x="199" y="9"/>
                      <a:pt x="199" y="9"/>
                      <a:pt x="199" y="9"/>
                    </a:cubicBezTo>
                    <a:cubicBezTo>
                      <a:pt x="196" y="10"/>
                      <a:pt x="196" y="10"/>
                      <a:pt x="196" y="10"/>
                    </a:cubicBezTo>
                    <a:cubicBezTo>
                      <a:pt x="192" y="9"/>
                      <a:pt x="192" y="9"/>
                      <a:pt x="192" y="9"/>
                    </a:cubicBezTo>
                    <a:lnTo>
                      <a:pt x="193" y="7"/>
                    </a:lnTo>
                    <a:close/>
                    <a:moveTo>
                      <a:pt x="215" y="6"/>
                    </a:moveTo>
                    <a:cubicBezTo>
                      <a:pt x="216" y="4"/>
                      <a:pt x="216" y="4"/>
                      <a:pt x="216" y="4"/>
                    </a:cubicBezTo>
                    <a:cubicBezTo>
                      <a:pt x="221" y="4"/>
                      <a:pt x="221" y="4"/>
                      <a:pt x="221" y="4"/>
                    </a:cubicBezTo>
                    <a:cubicBezTo>
                      <a:pt x="222" y="7"/>
                      <a:pt x="222" y="7"/>
                      <a:pt x="222" y="7"/>
                    </a:cubicBezTo>
                    <a:cubicBezTo>
                      <a:pt x="216" y="8"/>
                      <a:pt x="216" y="8"/>
                      <a:pt x="216" y="8"/>
                    </a:cubicBezTo>
                    <a:cubicBezTo>
                      <a:pt x="212" y="8"/>
                      <a:pt x="212" y="8"/>
                      <a:pt x="212" y="8"/>
                    </a:cubicBezTo>
                    <a:cubicBezTo>
                      <a:pt x="208" y="7"/>
                      <a:pt x="208" y="7"/>
                      <a:pt x="208" y="7"/>
                    </a:cubicBezTo>
                    <a:cubicBezTo>
                      <a:pt x="208" y="6"/>
                      <a:pt x="208" y="6"/>
                      <a:pt x="208" y="6"/>
                    </a:cubicBezTo>
                    <a:lnTo>
                      <a:pt x="215" y="6"/>
                    </a:lnTo>
                    <a:close/>
                    <a:moveTo>
                      <a:pt x="206" y="2"/>
                    </a:moveTo>
                    <a:cubicBezTo>
                      <a:pt x="205" y="1"/>
                      <a:pt x="205" y="1"/>
                      <a:pt x="205" y="1"/>
                    </a:cubicBezTo>
                    <a:cubicBezTo>
                      <a:pt x="207" y="0"/>
                      <a:pt x="207" y="0"/>
                      <a:pt x="207" y="0"/>
                    </a:cubicBezTo>
                    <a:cubicBezTo>
                      <a:pt x="210" y="1"/>
                      <a:pt x="210" y="1"/>
                      <a:pt x="210" y="1"/>
                    </a:cubicBezTo>
                    <a:cubicBezTo>
                      <a:pt x="210" y="1"/>
                      <a:pt x="210" y="1"/>
                      <a:pt x="210" y="1"/>
                    </a:cubicBezTo>
                    <a:lnTo>
                      <a:pt x="206" y="2"/>
                    </a:lnTo>
                    <a:close/>
                    <a:moveTo>
                      <a:pt x="179" y="7"/>
                    </a:moveTo>
                    <a:cubicBezTo>
                      <a:pt x="178" y="8"/>
                      <a:pt x="178" y="8"/>
                      <a:pt x="178" y="8"/>
                    </a:cubicBezTo>
                    <a:cubicBezTo>
                      <a:pt x="177" y="7"/>
                      <a:pt x="177" y="7"/>
                      <a:pt x="177" y="7"/>
                    </a:cubicBezTo>
                    <a:cubicBezTo>
                      <a:pt x="174" y="6"/>
                      <a:pt x="174" y="6"/>
                      <a:pt x="174" y="6"/>
                    </a:cubicBezTo>
                    <a:cubicBezTo>
                      <a:pt x="170" y="5"/>
                      <a:pt x="170" y="5"/>
                      <a:pt x="170" y="5"/>
                    </a:cubicBezTo>
                    <a:cubicBezTo>
                      <a:pt x="171" y="4"/>
                      <a:pt x="171" y="4"/>
                      <a:pt x="171" y="4"/>
                    </a:cubicBezTo>
                    <a:cubicBezTo>
                      <a:pt x="174" y="4"/>
                      <a:pt x="174" y="4"/>
                      <a:pt x="174" y="4"/>
                    </a:cubicBezTo>
                    <a:cubicBezTo>
                      <a:pt x="178" y="5"/>
                      <a:pt x="178" y="5"/>
                      <a:pt x="178" y="5"/>
                    </a:cubicBezTo>
                    <a:lnTo>
                      <a:pt x="179" y="7"/>
                    </a:lnTo>
                    <a:close/>
                    <a:moveTo>
                      <a:pt x="171" y="8"/>
                    </a:moveTo>
                    <a:cubicBezTo>
                      <a:pt x="170" y="8"/>
                      <a:pt x="170" y="8"/>
                      <a:pt x="170" y="8"/>
                    </a:cubicBezTo>
                    <a:cubicBezTo>
                      <a:pt x="173" y="7"/>
                      <a:pt x="173" y="7"/>
                      <a:pt x="173" y="7"/>
                    </a:cubicBezTo>
                    <a:cubicBezTo>
                      <a:pt x="174" y="7"/>
                      <a:pt x="174" y="7"/>
                      <a:pt x="174" y="7"/>
                    </a:cubicBezTo>
                    <a:cubicBezTo>
                      <a:pt x="175" y="9"/>
                      <a:pt x="175" y="9"/>
                      <a:pt x="175" y="9"/>
                    </a:cubicBezTo>
                    <a:lnTo>
                      <a:pt x="171" y="8"/>
                    </a:lnTo>
                    <a:close/>
                    <a:moveTo>
                      <a:pt x="170" y="6"/>
                    </a:moveTo>
                    <a:cubicBezTo>
                      <a:pt x="170" y="6"/>
                      <a:pt x="170" y="6"/>
                      <a:pt x="170" y="6"/>
                    </a:cubicBezTo>
                    <a:cubicBezTo>
                      <a:pt x="168" y="7"/>
                      <a:pt x="168" y="7"/>
                      <a:pt x="168" y="7"/>
                    </a:cubicBezTo>
                    <a:cubicBezTo>
                      <a:pt x="166" y="6"/>
                      <a:pt x="166" y="6"/>
                      <a:pt x="166" y="6"/>
                    </a:cubicBezTo>
                    <a:cubicBezTo>
                      <a:pt x="166" y="5"/>
                      <a:pt x="166" y="5"/>
                      <a:pt x="166" y="5"/>
                    </a:cubicBezTo>
                    <a:cubicBezTo>
                      <a:pt x="168" y="5"/>
                      <a:pt x="168" y="5"/>
                      <a:pt x="168" y="5"/>
                    </a:cubicBezTo>
                    <a:lnTo>
                      <a:pt x="170" y="6"/>
                    </a:lnTo>
                    <a:close/>
                    <a:moveTo>
                      <a:pt x="179" y="6"/>
                    </a:moveTo>
                    <a:cubicBezTo>
                      <a:pt x="177" y="4"/>
                      <a:pt x="177" y="4"/>
                      <a:pt x="177" y="4"/>
                    </a:cubicBezTo>
                    <a:cubicBezTo>
                      <a:pt x="178" y="4"/>
                      <a:pt x="178" y="4"/>
                      <a:pt x="178" y="4"/>
                    </a:cubicBezTo>
                    <a:cubicBezTo>
                      <a:pt x="180" y="6"/>
                      <a:pt x="180" y="6"/>
                      <a:pt x="180" y="6"/>
                    </a:cubicBezTo>
                    <a:cubicBezTo>
                      <a:pt x="180" y="7"/>
                      <a:pt x="180" y="7"/>
                      <a:pt x="180" y="7"/>
                    </a:cubicBezTo>
                    <a:lnTo>
                      <a:pt x="179" y="6"/>
                    </a:lnTo>
                    <a:close/>
                    <a:moveTo>
                      <a:pt x="181" y="8"/>
                    </a:moveTo>
                    <a:cubicBezTo>
                      <a:pt x="181" y="7"/>
                      <a:pt x="181" y="7"/>
                      <a:pt x="181" y="7"/>
                    </a:cubicBezTo>
                    <a:cubicBezTo>
                      <a:pt x="184" y="6"/>
                      <a:pt x="184" y="6"/>
                      <a:pt x="184" y="6"/>
                    </a:cubicBezTo>
                    <a:cubicBezTo>
                      <a:pt x="185" y="7"/>
                      <a:pt x="185" y="7"/>
                      <a:pt x="185" y="7"/>
                    </a:cubicBezTo>
                    <a:cubicBezTo>
                      <a:pt x="185" y="8"/>
                      <a:pt x="185" y="8"/>
                      <a:pt x="185" y="8"/>
                    </a:cubicBezTo>
                    <a:lnTo>
                      <a:pt x="181" y="8"/>
                    </a:lnTo>
                    <a:close/>
                    <a:moveTo>
                      <a:pt x="176" y="3"/>
                    </a:moveTo>
                    <a:cubicBezTo>
                      <a:pt x="176" y="2"/>
                      <a:pt x="176" y="2"/>
                      <a:pt x="176" y="2"/>
                    </a:cubicBezTo>
                    <a:cubicBezTo>
                      <a:pt x="180" y="2"/>
                      <a:pt x="180" y="2"/>
                      <a:pt x="180" y="2"/>
                    </a:cubicBezTo>
                    <a:cubicBezTo>
                      <a:pt x="180" y="3"/>
                      <a:pt x="180" y="3"/>
                      <a:pt x="180" y="3"/>
                    </a:cubicBezTo>
                    <a:lnTo>
                      <a:pt x="176" y="3"/>
                    </a:lnTo>
                    <a:close/>
                    <a:moveTo>
                      <a:pt x="14" y="227"/>
                    </a:moveTo>
                    <a:cubicBezTo>
                      <a:pt x="20" y="226"/>
                      <a:pt x="20" y="226"/>
                      <a:pt x="20" y="226"/>
                    </a:cubicBezTo>
                    <a:cubicBezTo>
                      <a:pt x="20" y="223"/>
                      <a:pt x="20" y="223"/>
                      <a:pt x="20" y="223"/>
                    </a:cubicBezTo>
                    <a:cubicBezTo>
                      <a:pt x="18" y="221"/>
                      <a:pt x="18" y="221"/>
                      <a:pt x="18" y="221"/>
                    </a:cubicBezTo>
                    <a:cubicBezTo>
                      <a:pt x="12" y="220"/>
                      <a:pt x="12" y="220"/>
                      <a:pt x="12" y="220"/>
                    </a:cubicBezTo>
                    <a:cubicBezTo>
                      <a:pt x="11" y="219"/>
                      <a:pt x="11" y="219"/>
                      <a:pt x="11" y="219"/>
                    </a:cubicBezTo>
                    <a:cubicBezTo>
                      <a:pt x="9" y="220"/>
                      <a:pt x="9" y="220"/>
                      <a:pt x="9" y="220"/>
                    </a:cubicBezTo>
                    <a:cubicBezTo>
                      <a:pt x="10" y="222"/>
                      <a:pt x="10" y="222"/>
                      <a:pt x="10" y="222"/>
                    </a:cubicBezTo>
                    <a:cubicBezTo>
                      <a:pt x="7" y="222"/>
                      <a:pt x="7" y="222"/>
                      <a:pt x="7" y="222"/>
                    </a:cubicBezTo>
                    <a:cubicBezTo>
                      <a:pt x="5" y="221"/>
                      <a:pt x="5" y="221"/>
                      <a:pt x="5" y="221"/>
                    </a:cubicBezTo>
                    <a:cubicBezTo>
                      <a:pt x="7" y="219"/>
                      <a:pt x="7" y="219"/>
                      <a:pt x="7" y="219"/>
                    </a:cubicBezTo>
                    <a:cubicBezTo>
                      <a:pt x="8" y="215"/>
                      <a:pt x="8" y="215"/>
                      <a:pt x="8" y="215"/>
                    </a:cubicBezTo>
                    <a:cubicBezTo>
                      <a:pt x="6" y="219"/>
                      <a:pt x="6" y="219"/>
                      <a:pt x="6" y="219"/>
                    </a:cubicBezTo>
                    <a:cubicBezTo>
                      <a:pt x="4" y="221"/>
                      <a:pt x="4" y="221"/>
                      <a:pt x="4" y="221"/>
                    </a:cubicBezTo>
                    <a:cubicBezTo>
                      <a:pt x="0" y="222"/>
                      <a:pt x="0" y="222"/>
                      <a:pt x="0" y="222"/>
                    </a:cubicBezTo>
                    <a:cubicBezTo>
                      <a:pt x="0" y="223"/>
                      <a:pt x="0" y="223"/>
                      <a:pt x="0" y="223"/>
                    </a:cubicBezTo>
                    <a:cubicBezTo>
                      <a:pt x="3" y="223"/>
                      <a:pt x="3" y="223"/>
                      <a:pt x="3" y="223"/>
                    </a:cubicBezTo>
                    <a:cubicBezTo>
                      <a:pt x="5" y="225"/>
                      <a:pt x="5" y="225"/>
                      <a:pt x="5" y="225"/>
                    </a:cubicBezTo>
                    <a:cubicBezTo>
                      <a:pt x="2" y="225"/>
                      <a:pt x="2" y="225"/>
                      <a:pt x="2" y="225"/>
                    </a:cubicBezTo>
                    <a:cubicBezTo>
                      <a:pt x="1" y="226"/>
                      <a:pt x="1" y="226"/>
                      <a:pt x="1" y="226"/>
                    </a:cubicBezTo>
                    <a:cubicBezTo>
                      <a:pt x="7" y="227"/>
                      <a:pt x="7" y="227"/>
                      <a:pt x="7" y="227"/>
                    </a:cubicBezTo>
                    <a:lnTo>
                      <a:pt x="14" y="227"/>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51" name="Freeform 208"/>
              <p:cNvSpPr>
                <a:spLocks noEditPoints="1"/>
              </p:cNvSpPr>
              <p:nvPr/>
            </p:nvSpPr>
            <p:spPr bwMode="auto">
              <a:xfrm>
                <a:off x="4577955" y="1961464"/>
                <a:ext cx="10632" cy="8506"/>
              </a:xfrm>
              <a:custGeom>
                <a:avLst/>
                <a:gdLst>
                  <a:gd name="T0" fmla="*/ 4 w 10"/>
                  <a:gd name="T1" fmla="*/ 8 h 8"/>
                  <a:gd name="T2" fmla="*/ 4 w 10"/>
                  <a:gd name="T3" fmla="*/ 6 h 8"/>
                  <a:gd name="T4" fmla="*/ 8 w 10"/>
                  <a:gd name="T5" fmla="*/ 4 h 8"/>
                  <a:gd name="T6" fmla="*/ 10 w 10"/>
                  <a:gd name="T7" fmla="*/ 6 h 8"/>
                  <a:gd name="T8" fmla="*/ 8 w 10"/>
                  <a:gd name="T9" fmla="*/ 8 h 8"/>
                  <a:gd name="T10" fmla="*/ 4 w 10"/>
                  <a:gd name="T11" fmla="*/ 8 h 8"/>
                  <a:gd name="T12" fmla="*/ 2 w 10"/>
                  <a:gd name="T13" fmla="*/ 4 h 8"/>
                  <a:gd name="T14" fmla="*/ 4 w 10"/>
                  <a:gd name="T15" fmla="*/ 2 h 8"/>
                  <a:gd name="T16" fmla="*/ 0 w 10"/>
                  <a:gd name="T17" fmla="*/ 0 h 8"/>
                  <a:gd name="T18" fmla="*/ 0 w 10"/>
                  <a:gd name="T19" fmla="*/ 2 h 8"/>
                  <a:gd name="T20" fmla="*/ 2 w 10"/>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8">
                    <a:moveTo>
                      <a:pt x="4" y="8"/>
                    </a:moveTo>
                    <a:lnTo>
                      <a:pt x="4" y="6"/>
                    </a:lnTo>
                    <a:lnTo>
                      <a:pt x="8" y="4"/>
                    </a:lnTo>
                    <a:lnTo>
                      <a:pt x="10" y="6"/>
                    </a:lnTo>
                    <a:lnTo>
                      <a:pt x="8" y="8"/>
                    </a:lnTo>
                    <a:lnTo>
                      <a:pt x="4" y="8"/>
                    </a:lnTo>
                    <a:close/>
                    <a:moveTo>
                      <a:pt x="2" y="4"/>
                    </a:moveTo>
                    <a:lnTo>
                      <a:pt x="4" y="2"/>
                    </a:lnTo>
                    <a:lnTo>
                      <a:pt x="0" y="0"/>
                    </a:lnTo>
                    <a:lnTo>
                      <a:pt x="0" y="2"/>
                    </a:lnTo>
                    <a:lnTo>
                      <a:pt x="2" y="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52" name="Freeform 209"/>
              <p:cNvSpPr>
                <a:spLocks/>
              </p:cNvSpPr>
              <p:nvPr/>
            </p:nvSpPr>
            <p:spPr bwMode="auto">
              <a:xfrm>
                <a:off x="3199052" y="2373962"/>
                <a:ext cx="10632" cy="12758"/>
              </a:xfrm>
              <a:custGeom>
                <a:avLst/>
                <a:gdLst>
                  <a:gd name="T0" fmla="*/ 4 w 10"/>
                  <a:gd name="T1" fmla="*/ 4 h 12"/>
                  <a:gd name="T2" fmla="*/ 6 w 10"/>
                  <a:gd name="T3" fmla="*/ 4 h 12"/>
                  <a:gd name="T4" fmla="*/ 6 w 10"/>
                  <a:gd name="T5" fmla="*/ 2 h 12"/>
                  <a:gd name="T6" fmla="*/ 4 w 10"/>
                  <a:gd name="T7" fmla="*/ 2 h 12"/>
                  <a:gd name="T8" fmla="*/ 4 w 10"/>
                  <a:gd name="T9" fmla="*/ 0 h 12"/>
                  <a:gd name="T10" fmla="*/ 6 w 10"/>
                  <a:gd name="T11" fmla="*/ 0 h 12"/>
                  <a:gd name="T12" fmla="*/ 6 w 10"/>
                  <a:gd name="T13" fmla="*/ 0 h 12"/>
                  <a:gd name="T14" fmla="*/ 6 w 10"/>
                  <a:gd name="T15" fmla="*/ 0 h 12"/>
                  <a:gd name="T16" fmla="*/ 6 w 10"/>
                  <a:gd name="T17" fmla="*/ 2 h 12"/>
                  <a:gd name="T18" fmla="*/ 6 w 10"/>
                  <a:gd name="T19" fmla="*/ 2 h 12"/>
                  <a:gd name="T20" fmla="*/ 8 w 10"/>
                  <a:gd name="T21" fmla="*/ 2 h 12"/>
                  <a:gd name="T22" fmla="*/ 10 w 10"/>
                  <a:gd name="T23" fmla="*/ 4 h 12"/>
                  <a:gd name="T24" fmla="*/ 10 w 10"/>
                  <a:gd name="T25" fmla="*/ 4 h 12"/>
                  <a:gd name="T26" fmla="*/ 10 w 10"/>
                  <a:gd name="T27" fmla="*/ 6 h 12"/>
                  <a:gd name="T28" fmla="*/ 8 w 10"/>
                  <a:gd name="T29" fmla="*/ 6 h 12"/>
                  <a:gd name="T30" fmla="*/ 6 w 10"/>
                  <a:gd name="T31" fmla="*/ 6 h 12"/>
                  <a:gd name="T32" fmla="*/ 6 w 10"/>
                  <a:gd name="T33" fmla="*/ 6 h 12"/>
                  <a:gd name="T34" fmla="*/ 6 w 10"/>
                  <a:gd name="T35" fmla="*/ 6 h 12"/>
                  <a:gd name="T36" fmla="*/ 4 w 10"/>
                  <a:gd name="T37" fmla="*/ 4 h 12"/>
                  <a:gd name="T38" fmla="*/ 4 w 10"/>
                  <a:gd name="T39" fmla="*/ 6 h 12"/>
                  <a:gd name="T40" fmla="*/ 4 w 10"/>
                  <a:gd name="T41" fmla="*/ 4 h 12"/>
                  <a:gd name="T42" fmla="*/ 4 w 10"/>
                  <a:gd name="T43" fmla="*/ 6 h 12"/>
                  <a:gd name="T44" fmla="*/ 4 w 10"/>
                  <a:gd name="T45" fmla="*/ 8 h 12"/>
                  <a:gd name="T46" fmla="*/ 4 w 10"/>
                  <a:gd name="T47" fmla="*/ 12 h 12"/>
                  <a:gd name="T48" fmla="*/ 2 w 10"/>
                  <a:gd name="T49" fmla="*/ 12 h 12"/>
                  <a:gd name="T50" fmla="*/ 2 w 10"/>
                  <a:gd name="T51" fmla="*/ 10 h 12"/>
                  <a:gd name="T52" fmla="*/ 2 w 10"/>
                  <a:gd name="T53" fmla="*/ 10 h 12"/>
                  <a:gd name="T54" fmla="*/ 0 w 10"/>
                  <a:gd name="T55" fmla="*/ 6 h 12"/>
                  <a:gd name="T56" fmla="*/ 0 w 10"/>
                  <a:gd name="T57" fmla="*/ 6 h 12"/>
                  <a:gd name="T58" fmla="*/ 0 w 10"/>
                  <a:gd name="T59" fmla="*/ 4 h 12"/>
                  <a:gd name="T60" fmla="*/ 0 w 10"/>
                  <a:gd name="T61" fmla="*/ 4 h 12"/>
                  <a:gd name="T62" fmla="*/ 0 w 10"/>
                  <a:gd name="T63" fmla="*/ 2 h 12"/>
                  <a:gd name="T64" fmla="*/ 0 w 10"/>
                  <a:gd name="T65" fmla="*/ 2 h 12"/>
                  <a:gd name="T66" fmla="*/ 2 w 10"/>
                  <a:gd name="T67" fmla="*/ 2 h 12"/>
                  <a:gd name="T68" fmla="*/ 2 w 10"/>
                  <a:gd name="T69" fmla="*/ 4 h 12"/>
                  <a:gd name="T70" fmla="*/ 2 w 10"/>
                  <a:gd name="T71" fmla="*/ 4 h 12"/>
                  <a:gd name="T72" fmla="*/ 4 w 10"/>
                  <a:gd name="T73" fmla="*/ 4 h 12"/>
                  <a:gd name="T74" fmla="*/ 4 w 10"/>
                  <a:gd name="T75" fmla="*/ 4 h 12"/>
                  <a:gd name="T76" fmla="*/ 4 w 10"/>
                  <a:gd name="T77" fmla="*/ 4 h 12"/>
                  <a:gd name="T78" fmla="*/ 4 w 10"/>
                  <a:gd name="T79" fmla="*/ 4 h 12"/>
                  <a:gd name="T80" fmla="*/ 4 w 10"/>
                  <a:gd name="T81" fmla="*/ 4 h 12"/>
                  <a:gd name="T82" fmla="*/ 4 w 10"/>
                  <a:gd name="T83"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12">
                    <a:moveTo>
                      <a:pt x="4" y="4"/>
                    </a:moveTo>
                    <a:lnTo>
                      <a:pt x="6" y="4"/>
                    </a:lnTo>
                    <a:lnTo>
                      <a:pt x="6" y="2"/>
                    </a:lnTo>
                    <a:lnTo>
                      <a:pt x="4" y="2"/>
                    </a:lnTo>
                    <a:lnTo>
                      <a:pt x="4" y="0"/>
                    </a:lnTo>
                    <a:lnTo>
                      <a:pt x="6" y="0"/>
                    </a:lnTo>
                    <a:lnTo>
                      <a:pt x="6" y="0"/>
                    </a:lnTo>
                    <a:lnTo>
                      <a:pt x="6" y="0"/>
                    </a:lnTo>
                    <a:lnTo>
                      <a:pt x="6" y="2"/>
                    </a:lnTo>
                    <a:lnTo>
                      <a:pt x="6" y="2"/>
                    </a:lnTo>
                    <a:lnTo>
                      <a:pt x="8" y="2"/>
                    </a:lnTo>
                    <a:lnTo>
                      <a:pt x="10" y="4"/>
                    </a:lnTo>
                    <a:lnTo>
                      <a:pt x="10" y="4"/>
                    </a:lnTo>
                    <a:lnTo>
                      <a:pt x="10" y="6"/>
                    </a:lnTo>
                    <a:lnTo>
                      <a:pt x="8" y="6"/>
                    </a:lnTo>
                    <a:lnTo>
                      <a:pt x="6" y="6"/>
                    </a:lnTo>
                    <a:lnTo>
                      <a:pt x="6" y="6"/>
                    </a:lnTo>
                    <a:lnTo>
                      <a:pt x="6" y="6"/>
                    </a:lnTo>
                    <a:lnTo>
                      <a:pt x="4" y="4"/>
                    </a:lnTo>
                    <a:lnTo>
                      <a:pt x="4" y="6"/>
                    </a:lnTo>
                    <a:lnTo>
                      <a:pt x="4" y="4"/>
                    </a:lnTo>
                    <a:lnTo>
                      <a:pt x="4" y="6"/>
                    </a:lnTo>
                    <a:lnTo>
                      <a:pt x="4" y="8"/>
                    </a:lnTo>
                    <a:lnTo>
                      <a:pt x="4" y="12"/>
                    </a:lnTo>
                    <a:lnTo>
                      <a:pt x="2" y="12"/>
                    </a:lnTo>
                    <a:lnTo>
                      <a:pt x="2" y="10"/>
                    </a:lnTo>
                    <a:lnTo>
                      <a:pt x="2" y="10"/>
                    </a:lnTo>
                    <a:lnTo>
                      <a:pt x="0" y="6"/>
                    </a:lnTo>
                    <a:lnTo>
                      <a:pt x="0" y="6"/>
                    </a:lnTo>
                    <a:lnTo>
                      <a:pt x="0" y="4"/>
                    </a:lnTo>
                    <a:lnTo>
                      <a:pt x="0" y="4"/>
                    </a:lnTo>
                    <a:lnTo>
                      <a:pt x="0" y="2"/>
                    </a:lnTo>
                    <a:lnTo>
                      <a:pt x="0" y="2"/>
                    </a:lnTo>
                    <a:lnTo>
                      <a:pt x="2" y="2"/>
                    </a:lnTo>
                    <a:lnTo>
                      <a:pt x="2" y="4"/>
                    </a:lnTo>
                    <a:lnTo>
                      <a:pt x="2" y="4"/>
                    </a:lnTo>
                    <a:lnTo>
                      <a:pt x="4" y="4"/>
                    </a:lnTo>
                    <a:lnTo>
                      <a:pt x="4" y="4"/>
                    </a:lnTo>
                    <a:lnTo>
                      <a:pt x="4" y="4"/>
                    </a:lnTo>
                    <a:lnTo>
                      <a:pt x="4" y="4"/>
                    </a:lnTo>
                    <a:lnTo>
                      <a:pt x="4" y="4"/>
                    </a:lnTo>
                    <a:lnTo>
                      <a:pt x="4"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53" name="Freeform 187"/>
              <p:cNvSpPr>
                <a:spLocks noEditPoints="1"/>
              </p:cNvSpPr>
              <p:nvPr/>
            </p:nvSpPr>
            <p:spPr bwMode="auto">
              <a:xfrm>
                <a:off x="5595418" y="1607427"/>
                <a:ext cx="953673" cy="732532"/>
              </a:xfrm>
              <a:custGeom>
                <a:avLst/>
                <a:gdLst>
                  <a:gd name="T0" fmla="*/ 683 w 897"/>
                  <a:gd name="T1" fmla="*/ 689 h 689"/>
                  <a:gd name="T2" fmla="*/ 669 w 897"/>
                  <a:gd name="T3" fmla="*/ 656 h 689"/>
                  <a:gd name="T4" fmla="*/ 701 w 897"/>
                  <a:gd name="T5" fmla="*/ 652 h 689"/>
                  <a:gd name="T6" fmla="*/ 687 w 897"/>
                  <a:gd name="T7" fmla="*/ 628 h 689"/>
                  <a:gd name="T8" fmla="*/ 877 w 897"/>
                  <a:gd name="T9" fmla="*/ 94 h 689"/>
                  <a:gd name="T10" fmla="*/ 759 w 897"/>
                  <a:gd name="T11" fmla="*/ 70 h 689"/>
                  <a:gd name="T12" fmla="*/ 639 w 897"/>
                  <a:gd name="T13" fmla="*/ 0 h 689"/>
                  <a:gd name="T14" fmla="*/ 627 w 897"/>
                  <a:gd name="T15" fmla="*/ 62 h 689"/>
                  <a:gd name="T16" fmla="*/ 615 w 897"/>
                  <a:gd name="T17" fmla="*/ 104 h 689"/>
                  <a:gd name="T18" fmla="*/ 659 w 897"/>
                  <a:gd name="T19" fmla="*/ 128 h 689"/>
                  <a:gd name="T20" fmla="*/ 595 w 897"/>
                  <a:gd name="T21" fmla="*/ 161 h 689"/>
                  <a:gd name="T22" fmla="*/ 565 w 897"/>
                  <a:gd name="T23" fmla="*/ 205 h 689"/>
                  <a:gd name="T24" fmla="*/ 437 w 897"/>
                  <a:gd name="T25" fmla="*/ 213 h 689"/>
                  <a:gd name="T26" fmla="*/ 331 w 897"/>
                  <a:gd name="T27" fmla="*/ 197 h 689"/>
                  <a:gd name="T28" fmla="*/ 248 w 897"/>
                  <a:gd name="T29" fmla="*/ 159 h 689"/>
                  <a:gd name="T30" fmla="*/ 194 w 897"/>
                  <a:gd name="T31" fmla="*/ 104 h 689"/>
                  <a:gd name="T32" fmla="*/ 144 w 897"/>
                  <a:gd name="T33" fmla="*/ 94 h 689"/>
                  <a:gd name="T34" fmla="*/ 104 w 897"/>
                  <a:gd name="T35" fmla="*/ 155 h 689"/>
                  <a:gd name="T36" fmla="*/ 86 w 897"/>
                  <a:gd name="T37" fmla="*/ 205 h 689"/>
                  <a:gd name="T38" fmla="*/ 66 w 897"/>
                  <a:gd name="T39" fmla="*/ 237 h 689"/>
                  <a:gd name="T40" fmla="*/ 4 w 897"/>
                  <a:gd name="T41" fmla="*/ 257 h 689"/>
                  <a:gd name="T42" fmla="*/ 34 w 897"/>
                  <a:gd name="T43" fmla="*/ 299 h 689"/>
                  <a:gd name="T44" fmla="*/ 58 w 897"/>
                  <a:gd name="T45" fmla="*/ 341 h 689"/>
                  <a:gd name="T46" fmla="*/ 108 w 897"/>
                  <a:gd name="T47" fmla="*/ 375 h 689"/>
                  <a:gd name="T48" fmla="*/ 112 w 897"/>
                  <a:gd name="T49" fmla="*/ 409 h 689"/>
                  <a:gd name="T50" fmla="*/ 158 w 897"/>
                  <a:gd name="T51" fmla="*/ 448 h 689"/>
                  <a:gd name="T52" fmla="*/ 240 w 897"/>
                  <a:gd name="T53" fmla="*/ 488 h 689"/>
                  <a:gd name="T54" fmla="*/ 290 w 897"/>
                  <a:gd name="T55" fmla="*/ 500 h 689"/>
                  <a:gd name="T56" fmla="*/ 345 w 897"/>
                  <a:gd name="T57" fmla="*/ 496 h 689"/>
                  <a:gd name="T58" fmla="*/ 413 w 897"/>
                  <a:gd name="T59" fmla="*/ 468 h 689"/>
                  <a:gd name="T60" fmla="*/ 469 w 897"/>
                  <a:gd name="T61" fmla="*/ 506 h 689"/>
                  <a:gd name="T62" fmla="*/ 457 w 897"/>
                  <a:gd name="T63" fmla="*/ 566 h 689"/>
                  <a:gd name="T64" fmla="*/ 493 w 897"/>
                  <a:gd name="T65" fmla="*/ 594 h 689"/>
                  <a:gd name="T66" fmla="*/ 533 w 897"/>
                  <a:gd name="T67" fmla="*/ 626 h 689"/>
                  <a:gd name="T68" fmla="*/ 557 w 897"/>
                  <a:gd name="T69" fmla="*/ 604 h 689"/>
                  <a:gd name="T70" fmla="*/ 595 w 897"/>
                  <a:gd name="T71" fmla="*/ 584 h 689"/>
                  <a:gd name="T72" fmla="*/ 643 w 897"/>
                  <a:gd name="T73" fmla="*/ 622 h 689"/>
                  <a:gd name="T74" fmla="*/ 675 w 897"/>
                  <a:gd name="T75" fmla="*/ 622 h 689"/>
                  <a:gd name="T76" fmla="*/ 691 w 897"/>
                  <a:gd name="T77" fmla="*/ 640 h 689"/>
                  <a:gd name="T78" fmla="*/ 713 w 897"/>
                  <a:gd name="T79" fmla="*/ 620 h 689"/>
                  <a:gd name="T80" fmla="*/ 739 w 897"/>
                  <a:gd name="T81" fmla="*/ 600 h 689"/>
                  <a:gd name="T82" fmla="*/ 781 w 897"/>
                  <a:gd name="T83" fmla="*/ 598 h 689"/>
                  <a:gd name="T84" fmla="*/ 805 w 897"/>
                  <a:gd name="T85" fmla="*/ 564 h 689"/>
                  <a:gd name="T86" fmla="*/ 827 w 897"/>
                  <a:gd name="T87" fmla="*/ 540 h 689"/>
                  <a:gd name="T88" fmla="*/ 831 w 897"/>
                  <a:gd name="T89" fmla="*/ 520 h 689"/>
                  <a:gd name="T90" fmla="*/ 845 w 897"/>
                  <a:gd name="T91" fmla="*/ 482 h 689"/>
                  <a:gd name="T92" fmla="*/ 843 w 897"/>
                  <a:gd name="T93" fmla="*/ 462 h 689"/>
                  <a:gd name="T94" fmla="*/ 819 w 897"/>
                  <a:gd name="T95" fmla="*/ 448 h 689"/>
                  <a:gd name="T96" fmla="*/ 821 w 897"/>
                  <a:gd name="T97" fmla="*/ 418 h 689"/>
                  <a:gd name="T98" fmla="*/ 821 w 897"/>
                  <a:gd name="T99" fmla="*/ 415 h 689"/>
                  <a:gd name="T100" fmla="*/ 811 w 897"/>
                  <a:gd name="T101" fmla="*/ 401 h 689"/>
                  <a:gd name="T102" fmla="*/ 771 w 897"/>
                  <a:gd name="T103" fmla="*/ 355 h 689"/>
                  <a:gd name="T104" fmla="*/ 797 w 897"/>
                  <a:gd name="T105" fmla="*/ 317 h 689"/>
                  <a:gd name="T106" fmla="*/ 791 w 897"/>
                  <a:gd name="T107" fmla="*/ 303 h 689"/>
                  <a:gd name="T108" fmla="*/ 743 w 897"/>
                  <a:gd name="T109" fmla="*/ 303 h 689"/>
                  <a:gd name="T110" fmla="*/ 717 w 897"/>
                  <a:gd name="T111" fmla="*/ 275 h 689"/>
                  <a:gd name="T112" fmla="*/ 753 w 897"/>
                  <a:gd name="T113" fmla="*/ 239 h 689"/>
                  <a:gd name="T114" fmla="*/ 767 w 897"/>
                  <a:gd name="T115" fmla="*/ 269 h 689"/>
                  <a:gd name="T116" fmla="*/ 783 w 897"/>
                  <a:gd name="T117" fmla="*/ 273 h 689"/>
                  <a:gd name="T118" fmla="*/ 831 w 897"/>
                  <a:gd name="T119" fmla="*/ 227 h 689"/>
                  <a:gd name="T120" fmla="*/ 881 w 897"/>
                  <a:gd name="T121" fmla="*/ 205 h 689"/>
                  <a:gd name="T122" fmla="*/ 895 w 897"/>
                  <a:gd name="T123" fmla="*/ 161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7" h="689">
                    <a:moveTo>
                      <a:pt x="701" y="652"/>
                    </a:moveTo>
                    <a:lnTo>
                      <a:pt x="701" y="660"/>
                    </a:lnTo>
                    <a:lnTo>
                      <a:pt x="697" y="662"/>
                    </a:lnTo>
                    <a:lnTo>
                      <a:pt x="697" y="678"/>
                    </a:lnTo>
                    <a:lnTo>
                      <a:pt x="693" y="680"/>
                    </a:lnTo>
                    <a:lnTo>
                      <a:pt x="691" y="683"/>
                    </a:lnTo>
                    <a:lnTo>
                      <a:pt x="685" y="685"/>
                    </a:lnTo>
                    <a:lnTo>
                      <a:pt x="683" y="689"/>
                    </a:lnTo>
                    <a:lnTo>
                      <a:pt x="679" y="689"/>
                    </a:lnTo>
                    <a:lnTo>
                      <a:pt x="679" y="689"/>
                    </a:lnTo>
                    <a:lnTo>
                      <a:pt x="667" y="685"/>
                    </a:lnTo>
                    <a:lnTo>
                      <a:pt x="665" y="680"/>
                    </a:lnTo>
                    <a:lnTo>
                      <a:pt x="661" y="678"/>
                    </a:lnTo>
                    <a:lnTo>
                      <a:pt x="661" y="664"/>
                    </a:lnTo>
                    <a:lnTo>
                      <a:pt x="671" y="658"/>
                    </a:lnTo>
                    <a:lnTo>
                      <a:pt x="669" y="656"/>
                    </a:lnTo>
                    <a:lnTo>
                      <a:pt x="671" y="654"/>
                    </a:lnTo>
                    <a:lnTo>
                      <a:pt x="677" y="654"/>
                    </a:lnTo>
                    <a:lnTo>
                      <a:pt x="679" y="652"/>
                    </a:lnTo>
                    <a:lnTo>
                      <a:pt x="685" y="652"/>
                    </a:lnTo>
                    <a:lnTo>
                      <a:pt x="691" y="652"/>
                    </a:lnTo>
                    <a:lnTo>
                      <a:pt x="695" y="654"/>
                    </a:lnTo>
                    <a:lnTo>
                      <a:pt x="695" y="650"/>
                    </a:lnTo>
                    <a:lnTo>
                      <a:pt x="701" y="652"/>
                    </a:lnTo>
                    <a:close/>
                    <a:moveTo>
                      <a:pt x="847" y="448"/>
                    </a:moveTo>
                    <a:lnTo>
                      <a:pt x="853" y="452"/>
                    </a:lnTo>
                    <a:lnTo>
                      <a:pt x="853" y="450"/>
                    </a:lnTo>
                    <a:lnTo>
                      <a:pt x="851" y="448"/>
                    </a:lnTo>
                    <a:lnTo>
                      <a:pt x="847" y="448"/>
                    </a:lnTo>
                    <a:close/>
                    <a:moveTo>
                      <a:pt x="689" y="634"/>
                    </a:moveTo>
                    <a:lnTo>
                      <a:pt x="691" y="628"/>
                    </a:lnTo>
                    <a:lnTo>
                      <a:pt x="687" y="628"/>
                    </a:lnTo>
                    <a:lnTo>
                      <a:pt x="687" y="632"/>
                    </a:lnTo>
                    <a:lnTo>
                      <a:pt x="689" y="634"/>
                    </a:lnTo>
                    <a:close/>
                    <a:moveTo>
                      <a:pt x="895" y="139"/>
                    </a:moveTo>
                    <a:lnTo>
                      <a:pt x="889" y="128"/>
                    </a:lnTo>
                    <a:lnTo>
                      <a:pt x="887" y="118"/>
                    </a:lnTo>
                    <a:lnTo>
                      <a:pt x="891" y="114"/>
                    </a:lnTo>
                    <a:lnTo>
                      <a:pt x="883" y="100"/>
                    </a:lnTo>
                    <a:lnTo>
                      <a:pt x="877" y="94"/>
                    </a:lnTo>
                    <a:lnTo>
                      <a:pt x="861" y="100"/>
                    </a:lnTo>
                    <a:lnTo>
                      <a:pt x="855" y="106"/>
                    </a:lnTo>
                    <a:lnTo>
                      <a:pt x="839" y="108"/>
                    </a:lnTo>
                    <a:lnTo>
                      <a:pt x="819" y="100"/>
                    </a:lnTo>
                    <a:lnTo>
                      <a:pt x="809" y="84"/>
                    </a:lnTo>
                    <a:lnTo>
                      <a:pt x="787" y="74"/>
                    </a:lnTo>
                    <a:lnTo>
                      <a:pt x="773" y="70"/>
                    </a:lnTo>
                    <a:lnTo>
                      <a:pt x="759" y="70"/>
                    </a:lnTo>
                    <a:lnTo>
                      <a:pt x="749" y="60"/>
                    </a:lnTo>
                    <a:lnTo>
                      <a:pt x="735" y="50"/>
                    </a:lnTo>
                    <a:lnTo>
                      <a:pt x="713" y="32"/>
                    </a:lnTo>
                    <a:lnTo>
                      <a:pt x="709" y="22"/>
                    </a:lnTo>
                    <a:lnTo>
                      <a:pt x="689" y="10"/>
                    </a:lnTo>
                    <a:lnTo>
                      <a:pt x="677" y="2"/>
                    </a:lnTo>
                    <a:lnTo>
                      <a:pt x="673" y="4"/>
                    </a:lnTo>
                    <a:lnTo>
                      <a:pt x="639" y="0"/>
                    </a:lnTo>
                    <a:lnTo>
                      <a:pt x="623" y="4"/>
                    </a:lnTo>
                    <a:lnTo>
                      <a:pt x="613" y="4"/>
                    </a:lnTo>
                    <a:lnTo>
                      <a:pt x="611" y="14"/>
                    </a:lnTo>
                    <a:lnTo>
                      <a:pt x="621" y="16"/>
                    </a:lnTo>
                    <a:lnTo>
                      <a:pt x="625" y="28"/>
                    </a:lnTo>
                    <a:lnTo>
                      <a:pt x="621" y="32"/>
                    </a:lnTo>
                    <a:lnTo>
                      <a:pt x="623" y="58"/>
                    </a:lnTo>
                    <a:lnTo>
                      <a:pt x="627" y="62"/>
                    </a:lnTo>
                    <a:lnTo>
                      <a:pt x="613" y="68"/>
                    </a:lnTo>
                    <a:lnTo>
                      <a:pt x="591" y="68"/>
                    </a:lnTo>
                    <a:lnTo>
                      <a:pt x="591" y="80"/>
                    </a:lnTo>
                    <a:lnTo>
                      <a:pt x="589" y="90"/>
                    </a:lnTo>
                    <a:lnTo>
                      <a:pt x="593" y="96"/>
                    </a:lnTo>
                    <a:lnTo>
                      <a:pt x="593" y="104"/>
                    </a:lnTo>
                    <a:lnTo>
                      <a:pt x="599" y="108"/>
                    </a:lnTo>
                    <a:lnTo>
                      <a:pt x="615" y="104"/>
                    </a:lnTo>
                    <a:lnTo>
                      <a:pt x="623" y="108"/>
                    </a:lnTo>
                    <a:lnTo>
                      <a:pt x="629" y="100"/>
                    </a:lnTo>
                    <a:lnTo>
                      <a:pt x="645" y="104"/>
                    </a:lnTo>
                    <a:lnTo>
                      <a:pt x="649" y="108"/>
                    </a:lnTo>
                    <a:lnTo>
                      <a:pt x="657" y="112"/>
                    </a:lnTo>
                    <a:lnTo>
                      <a:pt x="671" y="122"/>
                    </a:lnTo>
                    <a:lnTo>
                      <a:pt x="673" y="132"/>
                    </a:lnTo>
                    <a:lnTo>
                      <a:pt x="659" y="128"/>
                    </a:lnTo>
                    <a:lnTo>
                      <a:pt x="649" y="128"/>
                    </a:lnTo>
                    <a:lnTo>
                      <a:pt x="639" y="134"/>
                    </a:lnTo>
                    <a:lnTo>
                      <a:pt x="627" y="139"/>
                    </a:lnTo>
                    <a:lnTo>
                      <a:pt x="629" y="147"/>
                    </a:lnTo>
                    <a:lnTo>
                      <a:pt x="623" y="153"/>
                    </a:lnTo>
                    <a:lnTo>
                      <a:pt x="607" y="153"/>
                    </a:lnTo>
                    <a:lnTo>
                      <a:pt x="603" y="159"/>
                    </a:lnTo>
                    <a:lnTo>
                      <a:pt x="595" y="161"/>
                    </a:lnTo>
                    <a:lnTo>
                      <a:pt x="575" y="155"/>
                    </a:lnTo>
                    <a:lnTo>
                      <a:pt x="567" y="157"/>
                    </a:lnTo>
                    <a:lnTo>
                      <a:pt x="565" y="167"/>
                    </a:lnTo>
                    <a:lnTo>
                      <a:pt x="569" y="177"/>
                    </a:lnTo>
                    <a:lnTo>
                      <a:pt x="577" y="181"/>
                    </a:lnTo>
                    <a:lnTo>
                      <a:pt x="577" y="187"/>
                    </a:lnTo>
                    <a:lnTo>
                      <a:pt x="569" y="193"/>
                    </a:lnTo>
                    <a:lnTo>
                      <a:pt x="565" y="205"/>
                    </a:lnTo>
                    <a:lnTo>
                      <a:pt x="553" y="211"/>
                    </a:lnTo>
                    <a:lnTo>
                      <a:pt x="539" y="209"/>
                    </a:lnTo>
                    <a:lnTo>
                      <a:pt x="509" y="213"/>
                    </a:lnTo>
                    <a:lnTo>
                      <a:pt x="489" y="227"/>
                    </a:lnTo>
                    <a:lnTo>
                      <a:pt x="479" y="225"/>
                    </a:lnTo>
                    <a:lnTo>
                      <a:pt x="477" y="221"/>
                    </a:lnTo>
                    <a:lnTo>
                      <a:pt x="467" y="223"/>
                    </a:lnTo>
                    <a:lnTo>
                      <a:pt x="437" y="213"/>
                    </a:lnTo>
                    <a:lnTo>
                      <a:pt x="431" y="207"/>
                    </a:lnTo>
                    <a:lnTo>
                      <a:pt x="405" y="203"/>
                    </a:lnTo>
                    <a:lnTo>
                      <a:pt x="391" y="207"/>
                    </a:lnTo>
                    <a:lnTo>
                      <a:pt x="369" y="203"/>
                    </a:lnTo>
                    <a:lnTo>
                      <a:pt x="363" y="207"/>
                    </a:lnTo>
                    <a:lnTo>
                      <a:pt x="345" y="205"/>
                    </a:lnTo>
                    <a:lnTo>
                      <a:pt x="341" y="199"/>
                    </a:lnTo>
                    <a:lnTo>
                      <a:pt x="331" y="197"/>
                    </a:lnTo>
                    <a:lnTo>
                      <a:pt x="327" y="185"/>
                    </a:lnTo>
                    <a:lnTo>
                      <a:pt x="319" y="179"/>
                    </a:lnTo>
                    <a:lnTo>
                      <a:pt x="317" y="177"/>
                    </a:lnTo>
                    <a:lnTo>
                      <a:pt x="307" y="175"/>
                    </a:lnTo>
                    <a:lnTo>
                      <a:pt x="290" y="169"/>
                    </a:lnTo>
                    <a:lnTo>
                      <a:pt x="278" y="161"/>
                    </a:lnTo>
                    <a:lnTo>
                      <a:pt x="270" y="159"/>
                    </a:lnTo>
                    <a:lnTo>
                      <a:pt x="248" y="159"/>
                    </a:lnTo>
                    <a:lnTo>
                      <a:pt x="236" y="157"/>
                    </a:lnTo>
                    <a:lnTo>
                      <a:pt x="230" y="153"/>
                    </a:lnTo>
                    <a:lnTo>
                      <a:pt x="232" y="143"/>
                    </a:lnTo>
                    <a:lnTo>
                      <a:pt x="228" y="128"/>
                    </a:lnTo>
                    <a:lnTo>
                      <a:pt x="220" y="122"/>
                    </a:lnTo>
                    <a:lnTo>
                      <a:pt x="210" y="108"/>
                    </a:lnTo>
                    <a:lnTo>
                      <a:pt x="202" y="108"/>
                    </a:lnTo>
                    <a:lnTo>
                      <a:pt x="194" y="104"/>
                    </a:lnTo>
                    <a:lnTo>
                      <a:pt x="186" y="104"/>
                    </a:lnTo>
                    <a:lnTo>
                      <a:pt x="176" y="98"/>
                    </a:lnTo>
                    <a:lnTo>
                      <a:pt x="168" y="96"/>
                    </a:lnTo>
                    <a:lnTo>
                      <a:pt x="158" y="88"/>
                    </a:lnTo>
                    <a:lnTo>
                      <a:pt x="158" y="80"/>
                    </a:lnTo>
                    <a:lnTo>
                      <a:pt x="148" y="80"/>
                    </a:lnTo>
                    <a:lnTo>
                      <a:pt x="142" y="86"/>
                    </a:lnTo>
                    <a:lnTo>
                      <a:pt x="144" y="94"/>
                    </a:lnTo>
                    <a:lnTo>
                      <a:pt x="134" y="98"/>
                    </a:lnTo>
                    <a:lnTo>
                      <a:pt x="134" y="106"/>
                    </a:lnTo>
                    <a:lnTo>
                      <a:pt x="140" y="120"/>
                    </a:lnTo>
                    <a:lnTo>
                      <a:pt x="134" y="124"/>
                    </a:lnTo>
                    <a:lnTo>
                      <a:pt x="124" y="122"/>
                    </a:lnTo>
                    <a:lnTo>
                      <a:pt x="100" y="120"/>
                    </a:lnTo>
                    <a:lnTo>
                      <a:pt x="100" y="143"/>
                    </a:lnTo>
                    <a:lnTo>
                      <a:pt x="104" y="155"/>
                    </a:lnTo>
                    <a:lnTo>
                      <a:pt x="104" y="159"/>
                    </a:lnTo>
                    <a:lnTo>
                      <a:pt x="84" y="157"/>
                    </a:lnTo>
                    <a:lnTo>
                      <a:pt x="68" y="157"/>
                    </a:lnTo>
                    <a:lnTo>
                      <a:pt x="66" y="159"/>
                    </a:lnTo>
                    <a:lnTo>
                      <a:pt x="74" y="163"/>
                    </a:lnTo>
                    <a:lnTo>
                      <a:pt x="76" y="173"/>
                    </a:lnTo>
                    <a:lnTo>
                      <a:pt x="88" y="199"/>
                    </a:lnTo>
                    <a:lnTo>
                      <a:pt x="86" y="205"/>
                    </a:lnTo>
                    <a:lnTo>
                      <a:pt x="88" y="213"/>
                    </a:lnTo>
                    <a:lnTo>
                      <a:pt x="90" y="213"/>
                    </a:lnTo>
                    <a:lnTo>
                      <a:pt x="90" y="217"/>
                    </a:lnTo>
                    <a:lnTo>
                      <a:pt x="86" y="219"/>
                    </a:lnTo>
                    <a:lnTo>
                      <a:pt x="82" y="223"/>
                    </a:lnTo>
                    <a:lnTo>
                      <a:pt x="78" y="223"/>
                    </a:lnTo>
                    <a:lnTo>
                      <a:pt x="68" y="231"/>
                    </a:lnTo>
                    <a:lnTo>
                      <a:pt x="66" y="237"/>
                    </a:lnTo>
                    <a:lnTo>
                      <a:pt x="44" y="239"/>
                    </a:lnTo>
                    <a:lnTo>
                      <a:pt x="44" y="249"/>
                    </a:lnTo>
                    <a:lnTo>
                      <a:pt x="42" y="251"/>
                    </a:lnTo>
                    <a:lnTo>
                      <a:pt x="30" y="251"/>
                    </a:lnTo>
                    <a:lnTo>
                      <a:pt x="26" y="247"/>
                    </a:lnTo>
                    <a:lnTo>
                      <a:pt x="16" y="251"/>
                    </a:lnTo>
                    <a:lnTo>
                      <a:pt x="12" y="255"/>
                    </a:lnTo>
                    <a:lnTo>
                      <a:pt x="4" y="257"/>
                    </a:lnTo>
                    <a:lnTo>
                      <a:pt x="0" y="269"/>
                    </a:lnTo>
                    <a:lnTo>
                      <a:pt x="8" y="277"/>
                    </a:lnTo>
                    <a:lnTo>
                      <a:pt x="8" y="283"/>
                    </a:lnTo>
                    <a:lnTo>
                      <a:pt x="12" y="285"/>
                    </a:lnTo>
                    <a:lnTo>
                      <a:pt x="16" y="281"/>
                    </a:lnTo>
                    <a:lnTo>
                      <a:pt x="26" y="287"/>
                    </a:lnTo>
                    <a:lnTo>
                      <a:pt x="32" y="295"/>
                    </a:lnTo>
                    <a:lnTo>
                      <a:pt x="34" y="299"/>
                    </a:lnTo>
                    <a:lnTo>
                      <a:pt x="34" y="305"/>
                    </a:lnTo>
                    <a:lnTo>
                      <a:pt x="34" y="309"/>
                    </a:lnTo>
                    <a:lnTo>
                      <a:pt x="28" y="313"/>
                    </a:lnTo>
                    <a:lnTo>
                      <a:pt x="30" y="317"/>
                    </a:lnTo>
                    <a:lnTo>
                      <a:pt x="40" y="317"/>
                    </a:lnTo>
                    <a:lnTo>
                      <a:pt x="48" y="325"/>
                    </a:lnTo>
                    <a:lnTo>
                      <a:pt x="54" y="331"/>
                    </a:lnTo>
                    <a:lnTo>
                      <a:pt x="58" y="341"/>
                    </a:lnTo>
                    <a:lnTo>
                      <a:pt x="66" y="341"/>
                    </a:lnTo>
                    <a:lnTo>
                      <a:pt x="74" y="345"/>
                    </a:lnTo>
                    <a:lnTo>
                      <a:pt x="80" y="345"/>
                    </a:lnTo>
                    <a:lnTo>
                      <a:pt x="84" y="347"/>
                    </a:lnTo>
                    <a:lnTo>
                      <a:pt x="88" y="347"/>
                    </a:lnTo>
                    <a:lnTo>
                      <a:pt x="96" y="357"/>
                    </a:lnTo>
                    <a:lnTo>
                      <a:pt x="108" y="367"/>
                    </a:lnTo>
                    <a:lnTo>
                      <a:pt x="108" y="375"/>
                    </a:lnTo>
                    <a:lnTo>
                      <a:pt x="114" y="381"/>
                    </a:lnTo>
                    <a:lnTo>
                      <a:pt x="118" y="387"/>
                    </a:lnTo>
                    <a:lnTo>
                      <a:pt x="124" y="391"/>
                    </a:lnTo>
                    <a:lnTo>
                      <a:pt x="130" y="397"/>
                    </a:lnTo>
                    <a:lnTo>
                      <a:pt x="130" y="405"/>
                    </a:lnTo>
                    <a:lnTo>
                      <a:pt x="124" y="409"/>
                    </a:lnTo>
                    <a:lnTo>
                      <a:pt x="116" y="405"/>
                    </a:lnTo>
                    <a:lnTo>
                      <a:pt x="112" y="409"/>
                    </a:lnTo>
                    <a:lnTo>
                      <a:pt x="110" y="413"/>
                    </a:lnTo>
                    <a:lnTo>
                      <a:pt x="114" y="415"/>
                    </a:lnTo>
                    <a:lnTo>
                      <a:pt x="120" y="430"/>
                    </a:lnTo>
                    <a:lnTo>
                      <a:pt x="126" y="432"/>
                    </a:lnTo>
                    <a:lnTo>
                      <a:pt x="132" y="436"/>
                    </a:lnTo>
                    <a:lnTo>
                      <a:pt x="140" y="440"/>
                    </a:lnTo>
                    <a:lnTo>
                      <a:pt x="148" y="446"/>
                    </a:lnTo>
                    <a:lnTo>
                      <a:pt x="158" y="448"/>
                    </a:lnTo>
                    <a:lnTo>
                      <a:pt x="166" y="450"/>
                    </a:lnTo>
                    <a:lnTo>
                      <a:pt x="176" y="450"/>
                    </a:lnTo>
                    <a:lnTo>
                      <a:pt x="188" y="454"/>
                    </a:lnTo>
                    <a:lnTo>
                      <a:pt x="204" y="470"/>
                    </a:lnTo>
                    <a:lnTo>
                      <a:pt x="214" y="468"/>
                    </a:lnTo>
                    <a:lnTo>
                      <a:pt x="218" y="478"/>
                    </a:lnTo>
                    <a:lnTo>
                      <a:pt x="234" y="482"/>
                    </a:lnTo>
                    <a:lnTo>
                      <a:pt x="240" y="488"/>
                    </a:lnTo>
                    <a:lnTo>
                      <a:pt x="244" y="490"/>
                    </a:lnTo>
                    <a:lnTo>
                      <a:pt x="252" y="494"/>
                    </a:lnTo>
                    <a:lnTo>
                      <a:pt x="256" y="496"/>
                    </a:lnTo>
                    <a:lnTo>
                      <a:pt x="262" y="498"/>
                    </a:lnTo>
                    <a:lnTo>
                      <a:pt x="268" y="498"/>
                    </a:lnTo>
                    <a:lnTo>
                      <a:pt x="276" y="500"/>
                    </a:lnTo>
                    <a:lnTo>
                      <a:pt x="282" y="500"/>
                    </a:lnTo>
                    <a:lnTo>
                      <a:pt x="290" y="500"/>
                    </a:lnTo>
                    <a:lnTo>
                      <a:pt x="294" y="494"/>
                    </a:lnTo>
                    <a:lnTo>
                      <a:pt x="300" y="494"/>
                    </a:lnTo>
                    <a:lnTo>
                      <a:pt x="300" y="506"/>
                    </a:lnTo>
                    <a:lnTo>
                      <a:pt x="307" y="506"/>
                    </a:lnTo>
                    <a:lnTo>
                      <a:pt x="309" y="496"/>
                    </a:lnTo>
                    <a:lnTo>
                      <a:pt x="323" y="490"/>
                    </a:lnTo>
                    <a:lnTo>
                      <a:pt x="335" y="496"/>
                    </a:lnTo>
                    <a:lnTo>
                      <a:pt x="345" y="496"/>
                    </a:lnTo>
                    <a:lnTo>
                      <a:pt x="347" y="500"/>
                    </a:lnTo>
                    <a:lnTo>
                      <a:pt x="365" y="498"/>
                    </a:lnTo>
                    <a:lnTo>
                      <a:pt x="367" y="490"/>
                    </a:lnTo>
                    <a:lnTo>
                      <a:pt x="375" y="480"/>
                    </a:lnTo>
                    <a:lnTo>
                      <a:pt x="387" y="478"/>
                    </a:lnTo>
                    <a:lnTo>
                      <a:pt x="389" y="472"/>
                    </a:lnTo>
                    <a:lnTo>
                      <a:pt x="405" y="474"/>
                    </a:lnTo>
                    <a:lnTo>
                      <a:pt x="413" y="468"/>
                    </a:lnTo>
                    <a:lnTo>
                      <a:pt x="419" y="468"/>
                    </a:lnTo>
                    <a:lnTo>
                      <a:pt x="425" y="478"/>
                    </a:lnTo>
                    <a:lnTo>
                      <a:pt x="425" y="484"/>
                    </a:lnTo>
                    <a:lnTo>
                      <a:pt x="445" y="490"/>
                    </a:lnTo>
                    <a:lnTo>
                      <a:pt x="449" y="488"/>
                    </a:lnTo>
                    <a:lnTo>
                      <a:pt x="457" y="492"/>
                    </a:lnTo>
                    <a:lnTo>
                      <a:pt x="461" y="504"/>
                    </a:lnTo>
                    <a:lnTo>
                      <a:pt x="469" y="506"/>
                    </a:lnTo>
                    <a:lnTo>
                      <a:pt x="471" y="516"/>
                    </a:lnTo>
                    <a:lnTo>
                      <a:pt x="471" y="520"/>
                    </a:lnTo>
                    <a:lnTo>
                      <a:pt x="473" y="530"/>
                    </a:lnTo>
                    <a:lnTo>
                      <a:pt x="471" y="532"/>
                    </a:lnTo>
                    <a:lnTo>
                      <a:pt x="473" y="538"/>
                    </a:lnTo>
                    <a:lnTo>
                      <a:pt x="463" y="550"/>
                    </a:lnTo>
                    <a:lnTo>
                      <a:pt x="457" y="560"/>
                    </a:lnTo>
                    <a:lnTo>
                      <a:pt x="457" y="566"/>
                    </a:lnTo>
                    <a:lnTo>
                      <a:pt x="461" y="570"/>
                    </a:lnTo>
                    <a:lnTo>
                      <a:pt x="461" y="576"/>
                    </a:lnTo>
                    <a:lnTo>
                      <a:pt x="465" y="576"/>
                    </a:lnTo>
                    <a:lnTo>
                      <a:pt x="471" y="574"/>
                    </a:lnTo>
                    <a:lnTo>
                      <a:pt x="483" y="572"/>
                    </a:lnTo>
                    <a:lnTo>
                      <a:pt x="481" y="580"/>
                    </a:lnTo>
                    <a:lnTo>
                      <a:pt x="487" y="592"/>
                    </a:lnTo>
                    <a:lnTo>
                      <a:pt x="493" y="594"/>
                    </a:lnTo>
                    <a:lnTo>
                      <a:pt x="493" y="600"/>
                    </a:lnTo>
                    <a:lnTo>
                      <a:pt x="495" y="604"/>
                    </a:lnTo>
                    <a:lnTo>
                      <a:pt x="493" y="610"/>
                    </a:lnTo>
                    <a:lnTo>
                      <a:pt x="505" y="614"/>
                    </a:lnTo>
                    <a:lnTo>
                      <a:pt x="509" y="618"/>
                    </a:lnTo>
                    <a:lnTo>
                      <a:pt x="515" y="618"/>
                    </a:lnTo>
                    <a:lnTo>
                      <a:pt x="527" y="620"/>
                    </a:lnTo>
                    <a:lnTo>
                      <a:pt x="533" y="626"/>
                    </a:lnTo>
                    <a:lnTo>
                      <a:pt x="541" y="626"/>
                    </a:lnTo>
                    <a:lnTo>
                      <a:pt x="539" y="618"/>
                    </a:lnTo>
                    <a:lnTo>
                      <a:pt x="535" y="610"/>
                    </a:lnTo>
                    <a:lnTo>
                      <a:pt x="535" y="606"/>
                    </a:lnTo>
                    <a:lnTo>
                      <a:pt x="543" y="606"/>
                    </a:lnTo>
                    <a:lnTo>
                      <a:pt x="547" y="602"/>
                    </a:lnTo>
                    <a:lnTo>
                      <a:pt x="551" y="602"/>
                    </a:lnTo>
                    <a:lnTo>
                      <a:pt x="557" y="604"/>
                    </a:lnTo>
                    <a:lnTo>
                      <a:pt x="561" y="600"/>
                    </a:lnTo>
                    <a:lnTo>
                      <a:pt x="567" y="602"/>
                    </a:lnTo>
                    <a:lnTo>
                      <a:pt x="573" y="602"/>
                    </a:lnTo>
                    <a:lnTo>
                      <a:pt x="577" y="598"/>
                    </a:lnTo>
                    <a:lnTo>
                      <a:pt x="581" y="598"/>
                    </a:lnTo>
                    <a:lnTo>
                      <a:pt x="587" y="594"/>
                    </a:lnTo>
                    <a:lnTo>
                      <a:pt x="591" y="590"/>
                    </a:lnTo>
                    <a:lnTo>
                      <a:pt x="595" y="584"/>
                    </a:lnTo>
                    <a:lnTo>
                      <a:pt x="601" y="586"/>
                    </a:lnTo>
                    <a:lnTo>
                      <a:pt x="607" y="594"/>
                    </a:lnTo>
                    <a:lnTo>
                      <a:pt x="621" y="596"/>
                    </a:lnTo>
                    <a:lnTo>
                      <a:pt x="619" y="606"/>
                    </a:lnTo>
                    <a:lnTo>
                      <a:pt x="623" y="612"/>
                    </a:lnTo>
                    <a:lnTo>
                      <a:pt x="629" y="614"/>
                    </a:lnTo>
                    <a:lnTo>
                      <a:pt x="641" y="618"/>
                    </a:lnTo>
                    <a:lnTo>
                      <a:pt x="643" y="622"/>
                    </a:lnTo>
                    <a:lnTo>
                      <a:pt x="647" y="622"/>
                    </a:lnTo>
                    <a:lnTo>
                      <a:pt x="653" y="620"/>
                    </a:lnTo>
                    <a:lnTo>
                      <a:pt x="657" y="622"/>
                    </a:lnTo>
                    <a:lnTo>
                      <a:pt x="661" y="620"/>
                    </a:lnTo>
                    <a:lnTo>
                      <a:pt x="665" y="622"/>
                    </a:lnTo>
                    <a:lnTo>
                      <a:pt x="671" y="620"/>
                    </a:lnTo>
                    <a:lnTo>
                      <a:pt x="671" y="618"/>
                    </a:lnTo>
                    <a:lnTo>
                      <a:pt x="675" y="622"/>
                    </a:lnTo>
                    <a:lnTo>
                      <a:pt x="671" y="626"/>
                    </a:lnTo>
                    <a:lnTo>
                      <a:pt x="673" y="636"/>
                    </a:lnTo>
                    <a:lnTo>
                      <a:pt x="679" y="644"/>
                    </a:lnTo>
                    <a:lnTo>
                      <a:pt x="681" y="648"/>
                    </a:lnTo>
                    <a:lnTo>
                      <a:pt x="683" y="648"/>
                    </a:lnTo>
                    <a:lnTo>
                      <a:pt x="687" y="648"/>
                    </a:lnTo>
                    <a:lnTo>
                      <a:pt x="691" y="644"/>
                    </a:lnTo>
                    <a:lnTo>
                      <a:pt x="691" y="640"/>
                    </a:lnTo>
                    <a:lnTo>
                      <a:pt x="685" y="636"/>
                    </a:lnTo>
                    <a:lnTo>
                      <a:pt x="685" y="630"/>
                    </a:lnTo>
                    <a:lnTo>
                      <a:pt x="687" y="628"/>
                    </a:lnTo>
                    <a:lnTo>
                      <a:pt x="687" y="624"/>
                    </a:lnTo>
                    <a:lnTo>
                      <a:pt x="695" y="624"/>
                    </a:lnTo>
                    <a:lnTo>
                      <a:pt x="699" y="622"/>
                    </a:lnTo>
                    <a:lnTo>
                      <a:pt x="711" y="622"/>
                    </a:lnTo>
                    <a:lnTo>
                      <a:pt x="713" y="620"/>
                    </a:lnTo>
                    <a:lnTo>
                      <a:pt x="717" y="618"/>
                    </a:lnTo>
                    <a:lnTo>
                      <a:pt x="725" y="618"/>
                    </a:lnTo>
                    <a:lnTo>
                      <a:pt x="729" y="614"/>
                    </a:lnTo>
                    <a:lnTo>
                      <a:pt x="733" y="614"/>
                    </a:lnTo>
                    <a:lnTo>
                      <a:pt x="739" y="610"/>
                    </a:lnTo>
                    <a:lnTo>
                      <a:pt x="739" y="604"/>
                    </a:lnTo>
                    <a:lnTo>
                      <a:pt x="733" y="600"/>
                    </a:lnTo>
                    <a:lnTo>
                      <a:pt x="739" y="600"/>
                    </a:lnTo>
                    <a:lnTo>
                      <a:pt x="737" y="596"/>
                    </a:lnTo>
                    <a:lnTo>
                      <a:pt x="739" y="596"/>
                    </a:lnTo>
                    <a:lnTo>
                      <a:pt x="743" y="604"/>
                    </a:lnTo>
                    <a:lnTo>
                      <a:pt x="753" y="606"/>
                    </a:lnTo>
                    <a:lnTo>
                      <a:pt x="757" y="600"/>
                    </a:lnTo>
                    <a:lnTo>
                      <a:pt x="765" y="598"/>
                    </a:lnTo>
                    <a:lnTo>
                      <a:pt x="769" y="602"/>
                    </a:lnTo>
                    <a:lnTo>
                      <a:pt x="781" y="598"/>
                    </a:lnTo>
                    <a:lnTo>
                      <a:pt x="787" y="592"/>
                    </a:lnTo>
                    <a:lnTo>
                      <a:pt x="787" y="586"/>
                    </a:lnTo>
                    <a:lnTo>
                      <a:pt x="789" y="582"/>
                    </a:lnTo>
                    <a:lnTo>
                      <a:pt x="797" y="580"/>
                    </a:lnTo>
                    <a:lnTo>
                      <a:pt x="797" y="578"/>
                    </a:lnTo>
                    <a:lnTo>
                      <a:pt x="801" y="576"/>
                    </a:lnTo>
                    <a:lnTo>
                      <a:pt x="807" y="568"/>
                    </a:lnTo>
                    <a:lnTo>
                      <a:pt x="805" y="564"/>
                    </a:lnTo>
                    <a:lnTo>
                      <a:pt x="807" y="560"/>
                    </a:lnTo>
                    <a:lnTo>
                      <a:pt x="811" y="562"/>
                    </a:lnTo>
                    <a:lnTo>
                      <a:pt x="815" y="560"/>
                    </a:lnTo>
                    <a:lnTo>
                      <a:pt x="815" y="556"/>
                    </a:lnTo>
                    <a:lnTo>
                      <a:pt x="823" y="552"/>
                    </a:lnTo>
                    <a:lnTo>
                      <a:pt x="825" y="550"/>
                    </a:lnTo>
                    <a:lnTo>
                      <a:pt x="823" y="546"/>
                    </a:lnTo>
                    <a:lnTo>
                      <a:pt x="827" y="540"/>
                    </a:lnTo>
                    <a:lnTo>
                      <a:pt x="829" y="534"/>
                    </a:lnTo>
                    <a:lnTo>
                      <a:pt x="825" y="532"/>
                    </a:lnTo>
                    <a:lnTo>
                      <a:pt x="825" y="524"/>
                    </a:lnTo>
                    <a:lnTo>
                      <a:pt x="823" y="522"/>
                    </a:lnTo>
                    <a:lnTo>
                      <a:pt x="823" y="518"/>
                    </a:lnTo>
                    <a:lnTo>
                      <a:pt x="827" y="518"/>
                    </a:lnTo>
                    <a:lnTo>
                      <a:pt x="827" y="522"/>
                    </a:lnTo>
                    <a:lnTo>
                      <a:pt x="831" y="520"/>
                    </a:lnTo>
                    <a:lnTo>
                      <a:pt x="833" y="514"/>
                    </a:lnTo>
                    <a:lnTo>
                      <a:pt x="837" y="512"/>
                    </a:lnTo>
                    <a:lnTo>
                      <a:pt x="837" y="500"/>
                    </a:lnTo>
                    <a:lnTo>
                      <a:pt x="843" y="488"/>
                    </a:lnTo>
                    <a:lnTo>
                      <a:pt x="845" y="494"/>
                    </a:lnTo>
                    <a:lnTo>
                      <a:pt x="849" y="492"/>
                    </a:lnTo>
                    <a:lnTo>
                      <a:pt x="847" y="484"/>
                    </a:lnTo>
                    <a:lnTo>
                      <a:pt x="845" y="482"/>
                    </a:lnTo>
                    <a:lnTo>
                      <a:pt x="847" y="478"/>
                    </a:lnTo>
                    <a:lnTo>
                      <a:pt x="847" y="474"/>
                    </a:lnTo>
                    <a:lnTo>
                      <a:pt x="843" y="470"/>
                    </a:lnTo>
                    <a:lnTo>
                      <a:pt x="847" y="468"/>
                    </a:lnTo>
                    <a:lnTo>
                      <a:pt x="849" y="470"/>
                    </a:lnTo>
                    <a:lnTo>
                      <a:pt x="849" y="460"/>
                    </a:lnTo>
                    <a:lnTo>
                      <a:pt x="849" y="460"/>
                    </a:lnTo>
                    <a:lnTo>
                      <a:pt x="843" y="462"/>
                    </a:lnTo>
                    <a:lnTo>
                      <a:pt x="847" y="456"/>
                    </a:lnTo>
                    <a:lnTo>
                      <a:pt x="849" y="454"/>
                    </a:lnTo>
                    <a:lnTo>
                      <a:pt x="849" y="452"/>
                    </a:lnTo>
                    <a:lnTo>
                      <a:pt x="843" y="454"/>
                    </a:lnTo>
                    <a:lnTo>
                      <a:pt x="839" y="450"/>
                    </a:lnTo>
                    <a:lnTo>
                      <a:pt x="833" y="450"/>
                    </a:lnTo>
                    <a:lnTo>
                      <a:pt x="829" y="450"/>
                    </a:lnTo>
                    <a:lnTo>
                      <a:pt x="819" y="448"/>
                    </a:lnTo>
                    <a:lnTo>
                      <a:pt x="821" y="446"/>
                    </a:lnTo>
                    <a:lnTo>
                      <a:pt x="827" y="446"/>
                    </a:lnTo>
                    <a:lnTo>
                      <a:pt x="829" y="442"/>
                    </a:lnTo>
                    <a:lnTo>
                      <a:pt x="839" y="438"/>
                    </a:lnTo>
                    <a:lnTo>
                      <a:pt x="837" y="432"/>
                    </a:lnTo>
                    <a:lnTo>
                      <a:pt x="829" y="424"/>
                    </a:lnTo>
                    <a:lnTo>
                      <a:pt x="821" y="422"/>
                    </a:lnTo>
                    <a:lnTo>
                      <a:pt x="821" y="418"/>
                    </a:lnTo>
                    <a:lnTo>
                      <a:pt x="819" y="418"/>
                    </a:lnTo>
                    <a:lnTo>
                      <a:pt x="815" y="420"/>
                    </a:lnTo>
                    <a:lnTo>
                      <a:pt x="813" y="413"/>
                    </a:lnTo>
                    <a:lnTo>
                      <a:pt x="807" y="413"/>
                    </a:lnTo>
                    <a:lnTo>
                      <a:pt x="807" y="413"/>
                    </a:lnTo>
                    <a:lnTo>
                      <a:pt x="813" y="411"/>
                    </a:lnTo>
                    <a:lnTo>
                      <a:pt x="817" y="413"/>
                    </a:lnTo>
                    <a:lnTo>
                      <a:pt x="821" y="415"/>
                    </a:lnTo>
                    <a:lnTo>
                      <a:pt x="829" y="418"/>
                    </a:lnTo>
                    <a:lnTo>
                      <a:pt x="829" y="420"/>
                    </a:lnTo>
                    <a:lnTo>
                      <a:pt x="837" y="422"/>
                    </a:lnTo>
                    <a:lnTo>
                      <a:pt x="837" y="418"/>
                    </a:lnTo>
                    <a:lnTo>
                      <a:pt x="829" y="411"/>
                    </a:lnTo>
                    <a:lnTo>
                      <a:pt x="823" y="409"/>
                    </a:lnTo>
                    <a:lnTo>
                      <a:pt x="817" y="405"/>
                    </a:lnTo>
                    <a:lnTo>
                      <a:pt x="811" y="401"/>
                    </a:lnTo>
                    <a:lnTo>
                      <a:pt x="809" y="393"/>
                    </a:lnTo>
                    <a:lnTo>
                      <a:pt x="803" y="389"/>
                    </a:lnTo>
                    <a:lnTo>
                      <a:pt x="801" y="381"/>
                    </a:lnTo>
                    <a:lnTo>
                      <a:pt x="799" y="379"/>
                    </a:lnTo>
                    <a:lnTo>
                      <a:pt x="793" y="369"/>
                    </a:lnTo>
                    <a:lnTo>
                      <a:pt x="781" y="365"/>
                    </a:lnTo>
                    <a:lnTo>
                      <a:pt x="771" y="359"/>
                    </a:lnTo>
                    <a:lnTo>
                      <a:pt x="771" y="355"/>
                    </a:lnTo>
                    <a:lnTo>
                      <a:pt x="773" y="343"/>
                    </a:lnTo>
                    <a:lnTo>
                      <a:pt x="777" y="339"/>
                    </a:lnTo>
                    <a:lnTo>
                      <a:pt x="783" y="333"/>
                    </a:lnTo>
                    <a:lnTo>
                      <a:pt x="785" y="325"/>
                    </a:lnTo>
                    <a:lnTo>
                      <a:pt x="783" y="321"/>
                    </a:lnTo>
                    <a:lnTo>
                      <a:pt x="787" y="321"/>
                    </a:lnTo>
                    <a:lnTo>
                      <a:pt x="795" y="319"/>
                    </a:lnTo>
                    <a:lnTo>
                      <a:pt x="797" y="317"/>
                    </a:lnTo>
                    <a:lnTo>
                      <a:pt x="799" y="313"/>
                    </a:lnTo>
                    <a:lnTo>
                      <a:pt x="803" y="313"/>
                    </a:lnTo>
                    <a:lnTo>
                      <a:pt x="803" y="309"/>
                    </a:lnTo>
                    <a:lnTo>
                      <a:pt x="805" y="305"/>
                    </a:lnTo>
                    <a:lnTo>
                      <a:pt x="805" y="301"/>
                    </a:lnTo>
                    <a:lnTo>
                      <a:pt x="799" y="303"/>
                    </a:lnTo>
                    <a:lnTo>
                      <a:pt x="795" y="301"/>
                    </a:lnTo>
                    <a:lnTo>
                      <a:pt x="791" y="303"/>
                    </a:lnTo>
                    <a:lnTo>
                      <a:pt x="783" y="301"/>
                    </a:lnTo>
                    <a:lnTo>
                      <a:pt x="777" y="299"/>
                    </a:lnTo>
                    <a:lnTo>
                      <a:pt x="771" y="297"/>
                    </a:lnTo>
                    <a:lnTo>
                      <a:pt x="767" y="299"/>
                    </a:lnTo>
                    <a:lnTo>
                      <a:pt x="761" y="303"/>
                    </a:lnTo>
                    <a:lnTo>
                      <a:pt x="761" y="307"/>
                    </a:lnTo>
                    <a:lnTo>
                      <a:pt x="749" y="307"/>
                    </a:lnTo>
                    <a:lnTo>
                      <a:pt x="743" y="303"/>
                    </a:lnTo>
                    <a:lnTo>
                      <a:pt x="743" y="297"/>
                    </a:lnTo>
                    <a:lnTo>
                      <a:pt x="741" y="293"/>
                    </a:lnTo>
                    <a:lnTo>
                      <a:pt x="737" y="293"/>
                    </a:lnTo>
                    <a:lnTo>
                      <a:pt x="733" y="291"/>
                    </a:lnTo>
                    <a:lnTo>
                      <a:pt x="727" y="293"/>
                    </a:lnTo>
                    <a:lnTo>
                      <a:pt x="719" y="289"/>
                    </a:lnTo>
                    <a:lnTo>
                      <a:pt x="715" y="285"/>
                    </a:lnTo>
                    <a:lnTo>
                      <a:pt x="717" y="275"/>
                    </a:lnTo>
                    <a:lnTo>
                      <a:pt x="719" y="273"/>
                    </a:lnTo>
                    <a:lnTo>
                      <a:pt x="727" y="277"/>
                    </a:lnTo>
                    <a:lnTo>
                      <a:pt x="733" y="275"/>
                    </a:lnTo>
                    <a:lnTo>
                      <a:pt x="735" y="271"/>
                    </a:lnTo>
                    <a:lnTo>
                      <a:pt x="737" y="261"/>
                    </a:lnTo>
                    <a:lnTo>
                      <a:pt x="749" y="251"/>
                    </a:lnTo>
                    <a:lnTo>
                      <a:pt x="749" y="241"/>
                    </a:lnTo>
                    <a:lnTo>
                      <a:pt x="753" y="239"/>
                    </a:lnTo>
                    <a:lnTo>
                      <a:pt x="757" y="239"/>
                    </a:lnTo>
                    <a:lnTo>
                      <a:pt x="761" y="237"/>
                    </a:lnTo>
                    <a:lnTo>
                      <a:pt x="763" y="239"/>
                    </a:lnTo>
                    <a:lnTo>
                      <a:pt x="775" y="249"/>
                    </a:lnTo>
                    <a:lnTo>
                      <a:pt x="775" y="253"/>
                    </a:lnTo>
                    <a:lnTo>
                      <a:pt x="773" y="259"/>
                    </a:lnTo>
                    <a:lnTo>
                      <a:pt x="767" y="259"/>
                    </a:lnTo>
                    <a:lnTo>
                      <a:pt x="767" y="269"/>
                    </a:lnTo>
                    <a:lnTo>
                      <a:pt x="771" y="271"/>
                    </a:lnTo>
                    <a:lnTo>
                      <a:pt x="775" y="267"/>
                    </a:lnTo>
                    <a:lnTo>
                      <a:pt x="775" y="269"/>
                    </a:lnTo>
                    <a:lnTo>
                      <a:pt x="771" y="275"/>
                    </a:lnTo>
                    <a:lnTo>
                      <a:pt x="769" y="279"/>
                    </a:lnTo>
                    <a:lnTo>
                      <a:pt x="771" y="283"/>
                    </a:lnTo>
                    <a:lnTo>
                      <a:pt x="777" y="277"/>
                    </a:lnTo>
                    <a:lnTo>
                      <a:pt x="783" y="273"/>
                    </a:lnTo>
                    <a:lnTo>
                      <a:pt x="785" y="267"/>
                    </a:lnTo>
                    <a:lnTo>
                      <a:pt x="795" y="263"/>
                    </a:lnTo>
                    <a:lnTo>
                      <a:pt x="797" y="259"/>
                    </a:lnTo>
                    <a:lnTo>
                      <a:pt x="805" y="259"/>
                    </a:lnTo>
                    <a:lnTo>
                      <a:pt x="811" y="259"/>
                    </a:lnTo>
                    <a:lnTo>
                      <a:pt x="817" y="251"/>
                    </a:lnTo>
                    <a:lnTo>
                      <a:pt x="829" y="241"/>
                    </a:lnTo>
                    <a:lnTo>
                      <a:pt x="831" y="227"/>
                    </a:lnTo>
                    <a:lnTo>
                      <a:pt x="835" y="223"/>
                    </a:lnTo>
                    <a:lnTo>
                      <a:pt x="847" y="227"/>
                    </a:lnTo>
                    <a:lnTo>
                      <a:pt x="853" y="227"/>
                    </a:lnTo>
                    <a:lnTo>
                      <a:pt x="853" y="219"/>
                    </a:lnTo>
                    <a:lnTo>
                      <a:pt x="863" y="217"/>
                    </a:lnTo>
                    <a:lnTo>
                      <a:pt x="869" y="201"/>
                    </a:lnTo>
                    <a:lnTo>
                      <a:pt x="877" y="203"/>
                    </a:lnTo>
                    <a:lnTo>
                      <a:pt x="881" y="205"/>
                    </a:lnTo>
                    <a:lnTo>
                      <a:pt x="885" y="199"/>
                    </a:lnTo>
                    <a:lnTo>
                      <a:pt x="881" y="181"/>
                    </a:lnTo>
                    <a:lnTo>
                      <a:pt x="869" y="167"/>
                    </a:lnTo>
                    <a:lnTo>
                      <a:pt x="865" y="159"/>
                    </a:lnTo>
                    <a:lnTo>
                      <a:pt x="871" y="159"/>
                    </a:lnTo>
                    <a:lnTo>
                      <a:pt x="875" y="157"/>
                    </a:lnTo>
                    <a:lnTo>
                      <a:pt x="887" y="159"/>
                    </a:lnTo>
                    <a:lnTo>
                      <a:pt x="895" y="161"/>
                    </a:lnTo>
                    <a:lnTo>
                      <a:pt x="897" y="153"/>
                    </a:lnTo>
                    <a:lnTo>
                      <a:pt x="895" y="13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54" name="Freeform 8"/>
              <p:cNvSpPr>
                <a:spLocks noEditPoints="1"/>
              </p:cNvSpPr>
              <p:nvPr/>
            </p:nvSpPr>
            <p:spPr bwMode="auto">
              <a:xfrm>
                <a:off x="2961916" y="2610008"/>
                <a:ext cx="721900" cy="821839"/>
              </a:xfrm>
              <a:custGeom>
                <a:avLst/>
                <a:gdLst>
                  <a:gd name="T0" fmla="*/ 324 w 339"/>
                  <a:gd name="T1" fmla="*/ 155 h 385"/>
                  <a:gd name="T2" fmla="*/ 309 w 339"/>
                  <a:gd name="T3" fmla="*/ 177 h 385"/>
                  <a:gd name="T4" fmla="*/ 306 w 339"/>
                  <a:gd name="T5" fmla="*/ 189 h 385"/>
                  <a:gd name="T6" fmla="*/ 305 w 339"/>
                  <a:gd name="T7" fmla="*/ 222 h 385"/>
                  <a:gd name="T8" fmla="*/ 298 w 339"/>
                  <a:gd name="T9" fmla="*/ 252 h 385"/>
                  <a:gd name="T10" fmla="*/ 285 w 339"/>
                  <a:gd name="T11" fmla="*/ 278 h 385"/>
                  <a:gd name="T12" fmla="*/ 271 w 339"/>
                  <a:gd name="T13" fmla="*/ 280 h 385"/>
                  <a:gd name="T14" fmla="*/ 264 w 339"/>
                  <a:gd name="T15" fmla="*/ 284 h 385"/>
                  <a:gd name="T16" fmla="*/ 250 w 339"/>
                  <a:gd name="T17" fmla="*/ 288 h 385"/>
                  <a:gd name="T18" fmla="*/ 233 w 339"/>
                  <a:gd name="T19" fmla="*/ 304 h 385"/>
                  <a:gd name="T20" fmla="*/ 234 w 339"/>
                  <a:gd name="T21" fmla="*/ 325 h 385"/>
                  <a:gd name="T22" fmla="*/ 225 w 339"/>
                  <a:gd name="T23" fmla="*/ 348 h 385"/>
                  <a:gd name="T24" fmla="*/ 212 w 339"/>
                  <a:gd name="T25" fmla="*/ 366 h 385"/>
                  <a:gd name="T26" fmla="*/ 222 w 339"/>
                  <a:gd name="T27" fmla="*/ 353 h 385"/>
                  <a:gd name="T28" fmla="*/ 212 w 339"/>
                  <a:gd name="T29" fmla="*/ 363 h 385"/>
                  <a:gd name="T30" fmla="*/ 203 w 339"/>
                  <a:gd name="T31" fmla="*/ 383 h 385"/>
                  <a:gd name="T32" fmla="*/ 204 w 339"/>
                  <a:gd name="T33" fmla="*/ 373 h 385"/>
                  <a:gd name="T34" fmla="*/ 172 w 339"/>
                  <a:gd name="T35" fmla="*/ 351 h 385"/>
                  <a:gd name="T36" fmla="*/ 190 w 339"/>
                  <a:gd name="T37" fmla="*/ 310 h 385"/>
                  <a:gd name="T38" fmla="*/ 172 w 339"/>
                  <a:gd name="T39" fmla="*/ 287 h 385"/>
                  <a:gd name="T40" fmla="*/ 145 w 339"/>
                  <a:gd name="T41" fmla="*/ 250 h 385"/>
                  <a:gd name="T42" fmla="*/ 133 w 339"/>
                  <a:gd name="T43" fmla="*/ 214 h 385"/>
                  <a:gd name="T44" fmla="*/ 112 w 339"/>
                  <a:gd name="T45" fmla="*/ 186 h 385"/>
                  <a:gd name="T46" fmla="*/ 78 w 339"/>
                  <a:gd name="T47" fmla="*/ 167 h 385"/>
                  <a:gd name="T48" fmla="*/ 50 w 339"/>
                  <a:gd name="T49" fmla="*/ 161 h 385"/>
                  <a:gd name="T50" fmla="*/ 30 w 339"/>
                  <a:gd name="T51" fmla="*/ 145 h 385"/>
                  <a:gd name="T52" fmla="*/ 0 w 339"/>
                  <a:gd name="T53" fmla="*/ 134 h 385"/>
                  <a:gd name="T54" fmla="*/ 26 w 339"/>
                  <a:gd name="T55" fmla="*/ 93 h 385"/>
                  <a:gd name="T56" fmla="*/ 35 w 339"/>
                  <a:gd name="T57" fmla="*/ 45 h 385"/>
                  <a:gd name="T58" fmla="*/ 50 w 339"/>
                  <a:gd name="T59" fmla="*/ 35 h 385"/>
                  <a:gd name="T60" fmla="*/ 71 w 339"/>
                  <a:gd name="T61" fmla="*/ 45 h 385"/>
                  <a:gd name="T62" fmla="*/ 82 w 339"/>
                  <a:gd name="T63" fmla="*/ 28 h 385"/>
                  <a:gd name="T64" fmla="*/ 96 w 339"/>
                  <a:gd name="T65" fmla="*/ 16 h 385"/>
                  <a:gd name="T66" fmla="*/ 120 w 339"/>
                  <a:gd name="T67" fmla="*/ 1 h 385"/>
                  <a:gd name="T68" fmla="*/ 118 w 339"/>
                  <a:gd name="T69" fmla="*/ 24 h 385"/>
                  <a:gd name="T70" fmla="*/ 135 w 339"/>
                  <a:gd name="T71" fmla="*/ 37 h 385"/>
                  <a:gd name="T72" fmla="*/ 154 w 339"/>
                  <a:gd name="T73" fmla="*/ 30 h 385"/>
                  <a:gd name="T74" fmla="*/ 177 w 339"/>
                  <a:gd name="T75" fmla="*/ 32 h 385"/>
                  <a:gd name="T76" fmla="*/ 194 w 339"/>
                  <a:gd name="T77" fmla="*/ 10 h 385"/>
                  <a:gd name="T78" fmla="*/ 204 w 339"/>
                  <a:gd name="T79" fmla="*/ 35 h 385"/>
                  <a:gd name="T80" fmla="*/ 197 w 339"/>
                  <a:gd name="T81" fmla="*/ 52 h 385"/>
                  <a:gd name="T82" fmla="*/ 180 w 339"/>
                  <a:gd name="T83" fmla="*/ 70 h 385"/>
                  <a:gd name="T84" fmla="*/ 197 w 339"/>
                  <a:gd name="T85" fmla="*/ 59 h 385"/>
                  <a:gd name="T86" fmla="*/ 216 w 339"/>
                  <a:gd name="T87" fmla="*/ 66 h 385"/>
                  <a:gd name="T88" fmla="*/ 205 w 339"/>
                  <a:gd name="T89" fmla="*/ 71 h 385"/>
                  <a:gd name="T90" fmla="*/ 212 w 339"/>
                  <a:gd name="T91" fmla="*/ 72 h 385"/>
                  <a:gd name="T92" fmla="*/ 228 w 339"/>
                  <a:gd name="T93" fmla="*/ 59 h 385"/>
                  <a:gd name="T94" fmla="*/ 246 w 339"/>
                  <a:gd name="T95" fmla="*/ 67 h 385"/>
                  <a:gd name="T96" fmla="*/ 255 w 339"/>
                  <a:gd name="T97" fmla="*/ 75 h 385"/>
                  <a:gd name="T98" fmla="*/ 266 w 339"/>
                  <a:gd name="T99" fmla="*/ 75 h 385"/>
                  <a:gd name="T100" fmla="*/ 286 w 339"/>
                  <a:gd name="T101" fmla="*/ 80 h 385"/>
                  <a:gd name="T102" fmla="*/ 306 w 339"/>
                  <a:gd name="T103" fmla="*/ 89 h 385"/>
                  <a:gd name="T104" fmla="*/ 325 w 339"/>
                  <a:gd name="T105" fmla="*/ 102 h 385"/>
                  <a:gd name="T106" fmla="*/ 338 w 339"/>
                  <a:gd name="T107" fmla="*/ 121 h 385"/>
                  <a:gd name="T108" fmla="*/ 203 w 339"/>
                  <a:gd name="T109" fmla="*/ 30 h 385"/>
                  <a:gd name="T110" fmla="*/ 211 w 339"/>
                  <a:gd name="T111" fmla="*/ 54 h 385"/>
                  <a:gd name="T112" fmla="*/ 203 w 339"/>
                  <a:gd name="T113" fmla="*/ 50 h 385"/>
                  <a:gd name="T114" fmla="*/ 205 w 339"/>
                  <a:gd name="T115" fmla="*/ 49 h 385"/>
                  <a:gd name="T116" fmla="*/ 198 w 339"/>
                  <a:gd name="T117" fmla="*/ 53 h 385"/>
                  <a:gd name="T118" fmla="*/ 255 w 339"/>
                  <a:gd name="T119" fmla="*/ 7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9" h="385">
                    <a:moveTo>
                      <a:pt x="339" y="125"/>
                    </a:moveTo>
                    <a:cubicBezTo>
                      <a:pt x="338" y="129"/>
                      <a:pt x="338" y="129"/>
                      <a:pt x="338" y="129"/>
                    </a:cubicBezTo>
                    <a:cubicBezTo>
                      <a:pt x="338" y="133"/>
                      <a:pt x="338" y="133"/>
                      <a:pt x="338" y="133"/>
                    </a:cubicBezTo>
                    <a:cubicBezTo>
                      <a:pt x="336" y="137"/>
                      <a:pt x="336" y="137"/>
                      <a:pt x="336" y="137"/>
                    </a:cubicBezTo>
                    <a:cubicBezTo>
                      <a:pt x="332" y="145"/>
                      <a:pt x="332" y="145"/>
                      <a:pt x="332" y="145"/>
                    </a:cubicBezTo>
                    <a:cubicBezTo>
                      <a:pt x="331" y="146"/>
                      <a:pt x="331" y="146"/>
                      <a:pt x="331" y="146"/>
                    </a:cubicBezTo>
                    <a:cubicBezTo>
                      <a:pt x="330" y="148"/>
                      <a:pt x="330" y="148"/>
                      <a:pt x="330" y="148"/>
                    </a:cubicBezTo>
                    <a:cubicBezTo>
                      <a:pt x="325" y="154"/>
                      <a:pt x="325" y="154"/>
                      <a:pt x="325" y="154"/>
                    </a:cubicBezTo>
                    <a:cubicBezTo>
                      <a:pt x="324" y="155"/>
                      <a:pt x="324" y="155"/>
                      <a:pt x="324" y="155"/>
                    </a:cubicBezTo>
                    <a:cubicBezTo>
                      <a:pt x="321" y="159"/>
                      <a:pt x="321" y="159"/>
                      <a:pt x="321" y="159"/>
                    </a:cubicBezTo>
                    <a:cubicBezTo>
                      <a:pt x="320" y="160"/>
                      <a:pt x="320" y="160"/>
                      <a:pt x="320" y="160"/>
                    </a:cubicBezTo>
                    <a:cubicBezTo>
                      <a:pt x="319" y="162"/>
                      <a:pt x="319" y="162"/>
                      <a:pt x="319" y="162"/>
                    </a:cubicBezTo>
                    <a:cubicBezTo>
                      <a:pt x="315" y="170"/>
                      <a:pt x="315" y="170"/>
                      <a:pt x="315" y="170"/>
                    </a:cubicBezTo>
                    <a:cubicBezTo>
                      <a:pt x="315" y="171"/>
                      <a:pt x="315" y="171"/>
                      <a:pt x="315" y="171"/>
                    </a:cubicBezTo>
                    <a:cubicBezTo>
                      <a:pt x="311" y="178"/>
                      <a:pt x="311" y="178"/>
                      <a:pt x="311" y="178"/>
                    </a:cubicBezTo>
                    <a:cubicBezTo>
                      <a:pt x="309" y="179"/>
                      <a:pt x="309" y="179"/>
                      <a:pt x="309" y="179"/>
                    </a:cubicBezTo>
                    <a:cubicBezTo>
                      <a:pt x="310" y="178"/>
                      <a:pt x="310" y="178"/>
                      <a:pt x="310" y="178"/>
                    </a:cubicBezTo>
                    <a:cubicBezTo>
                      <a:pt x="309" y="177"/>
                      <a:pt x="309" y="177"/>
                      <a:pt x="309" y="177"/>
                    </a:cubicBezTo>
                    <a:cubicBezTo>
                      <a:pt x="307" y="177"/>
                      <a:pt x="307" y="177"/>
                      <a:pt x="307" y="177"/>
                    </a:cubicBezTo>
                    <a:cubicBezTo>
                      <a:pt x="307" y="179"/>
                      <a:pt x="307" y="179"/>
                      <a:pt x="307" y="179"/>
                    </a:cubicBezTo>
                    <a:cubicBezTo>
                      <a:pt x="307" y="180"/>
                      <a:pt x="307" y="180"/>
                      <a:pt x="307" y="180"/>
                    </a:cubicBezTo>
                    <a:cubicBezTo>
                      <a:pt x="306" y="182"/>
                      <a:pt x="306" y="182"/>
                      <a:pt x="306" y="182"/>
                    </a:cubicBezTo>
                    <a:cubicBezTo>
                      <a:pt x="306" y="186"/>
                      <a:pt x="306" y="186"/>
                      <a:pt x="306" y="186"/>
                    </a:cubicBezTo>
                    <a:cubicBezTo>
                      <a:pt x="305" y="187"/>
                      <a:pt x="305" y="187"/>
                      <a:pt x="305" y="187"/>
                    </a:cubicBezTo>
                    <a:cubicBezTo>
                      <a:pt x="304" y="188"/>
                      <a:pt x="304" y="188"/>
                      <a:pt x="304" y="188"/>
                    </a:cubicBezTo>
                    <a:cubicBezTo>
                      <a:pt x="305" y="189"/>
                      <a:pt x="305" y="189"/>
                      <a:pt x="305" y="189"/>
                    </a:cubicBezTo>
                    <a:cubicBezTo>
                      <a:pt x="306" y="189"/>
                      <a:pt x="306" y="189"/>
                      <a:pt x="306" y="189"/>
                    </a:cubicBezTo>
                    <a:cubicBezTo>
                      <a:pt x="306" y="192"/>
                      <a:pt x="306" y="192"/>
                      <a:pt x="306" y="192"/>
                    </a:cubicBezTo>
                    <a:cubicBezTo>
                      <a:pt x="305" y="194"/>
                      <a:pt x="305" y="194"/>
                      <a:pt x="305" y="194"/>
                    </a:cubicBezTo>
                    <a:cubicBezTo>
                      <a:pt x="305" y="200"/>
                      <a:pt x="305" y="200"/>
                      <a:pt x="305" y="200"/>
                    </a:cubicBezTo>
                    <a:cubicBezTo>
                      <a:pt x="306" y="206"/>
                      <a:pt x="306" y="206"/>
                      <a:pt x="306" y="206"/>
                    </a:cubicBezTo>
                    <a:cubicBezTo>
                      <a:pt x="307" y="207"/>
                      <a:pt x="307" y="207"/>
                      <a:pt x="307" y="207"/>
                    </a:cubicBezTo>
                    <a:cubicBezTo>
                      <a:pt x="307" y="210"/>
                      <a:pt x="307" y="210"/>
                      <a:pt x="307" y="210"/>
                    </a:cubicBezTo>
                    <a:cubicBezTo>
                      <a:pt x="306" y="216"/>
                      <a:pt x="306" y="216"/>
                      <a:pt x="306" y="216"/>
                    </a:cubicBezTo>
                    <a:cubicBezTo>
                      <a:pt x="306" y="219"/>
                      <a:pt x="306" y="219"/>
                      <a:pt x="306" y="219"/>
                    </a:cubicBezTo>
                    <a:cubicBezTo>
                      <a:pt x="305" y="222"/>
                      <a:pt x="305" y="222"/>
                      <a:pt x="305" y="222"/>
                    </a:cubicBezTo>
                    <a:cubicBezTo>
                      <a:pt x="306" y="226"/>
                      <a:pt x="306" y="226"/>
                      <a:pt x="306" y="226"/>
                    </a:cubicBezTo>
                    <a:cubicBezTo>
                      <a:pt x="305" y="228"/>
                      <a:pt x="305" y="228"/>
                      <a:pt x="305" y="228"/>
                    </a:cubicBezTo>
                    <a:cubicBezTo>
                      <a:pt x="304" y="228"/>
                      <a:pt x="304" y="228"/>
                      <a:pt x="304" y="228"/>
                    </a:cubicBezTo>
                    <a:cubicBezTo>
                      <a:pt x="302" y="233"/>
                      <a:pt x="302" y="233"/>
                      <a:pt x="302" y="233"/>
                    </a:cubicBezTo>
                    <a:cubicBezTo>
                      <a:pt x="302" y="238"/>
                      <a:pt x="302" y="238"/>
                      <a:pt x="302" y="238"/>
                    </a:cubicBezTo>
                    <a:cubicBezTo>
                      <a:pt x="303" y="241"/>
                      <a:pt x="303" y="241"/>
                      <a:pt x="303" y="241"/>
                    </a:cubicBezTo>
                    <a:cubicBezTo>
                      <a:pt x="303" y="244"/>
                      <a:pt x="303" y="244"/>
                      <a:pt x="303" y="244"/>
                    </a:cubicBezTo>
                    <a:cubicBezTo>
                      <a:pt x="301" y="245"/>
                      <a:pt x="301" y="245"/>
                      <a:pt x="301" y="245"/>
                    </a:cubicBezTo>
                    <a:cubicBezTo>
                      <a:pt x="298" y="252"/>
                      <a:pt x="298" y="252"/>
                      <a:pt x="298" y="252"/>
                    </a:cubicBezTo>
                    <a:cubicBezTo>
                      <a:pt x="294" y="258"/>
                      <a:pt x="294" y="258"/>
                      <a:pt x="294" y="258"/>
                    </a:cubicBezTo>
                    <a:cubicBezTo>
                      <a:pt x="293" y="263"/>
                      <a:pt x="293" y="263"/>
                      <a:pt x="293" y="263"/>
                    </a:cubicBezTo>
                    <a:cubicBezTo>
                      <a:pt x="292" y="266"/>
                      <a:pt x="292" y="266"/>
                      <a:pt x="292" y="266"/>
                    </a:cubicBezTo>
                    <a:cubicBezTo>
                      <a:pt x="293" y="268"/>
                      <a:pt x="293" y="268"/>
                      <a:pt x="293" y="268"/>
                    </a:cubicBezTo>
                    <a:cubicBezTo>
                      <a:pt x="292" y="271"/>
                      <a:pt x="292" y="271"/>
                      <a:pt x="292" y="271"/>
                    </a:cubicBezTo>
                    <a:cubicBezTo>
                      <a:pt x="289" y="272"/>
                      <a:pt x="289" y="272"/>
                      <a:pt x="289" y="272"/>
                    </a:cubicBezTo>
                    <a:cubicBezTo>
                      <a:pt x="286" y="274"/>
                      <a:pt x="286" y="274"/>
                      <a:pt x="286" y="274"/>
                    </a:cubicBezTo>
                    <a:cubicBezTo>
                      <a:pt x="286" y="276"/>
                      <a:pt x="286" y="276"/>
                      <a:pt x="286" y="276"/>
                    </a:cubicBezTo>
                    <a:cubicBezTo>
                      <a:pt x="285" y="278"/>
                      <a:pt x="285" y="278"/>
                      <a:pt x="285" y="278"/>
                    </a:cubicBezTo>
                    <a:cubicBezTo>
                      <a:pt x="284" y="277"/>
                      <a:pt x="284" y="277"/>
                      <a:pt x="284" y="277"/>
                    </a:cubicBezTo>
                    <a:cubicBezTo>
                      <a:pt x="282" y="277"/>
                      <a:pt x="282" y="277"/>
                      <a:pt x="282" y="277"/>
                    </a:cubicBezTo>
                    <a:cubicBezTo>
                      <a:pt x="283" y="278"/>
                      <a:pt x="283" y="278"/>
                      <a:pt x="283" y="278"/>
                    </a:cubicBezTo>
                    <a:cubicBezTo>
                      <a:pt x="276" y="278"/>
                      <a:pt x="276" y="278"/>
                      <a:pt x="276" y="278"/>
                    </a:cubicBezTo>
                    <a:cubicBezTo>
                      <a:pt x="277" y="276"/>
                      <a:pt x="277" y="276"/>
                      <a:pt x="277" y="276"/>
                    </a:cubicBezTo>
                    <a:cubicBezTo>
                      <a:pt x="276" y="276"/>
                      <a:pt x="276" y="276"/>
                      <a:pt x="276" y="276"/>
                    </a:cubicBezTo>
                    <a:cubicBezTo>
                      <a:pt x="274" y="278"/>
                      <a:pt x="274" y="278"/>
                      <a:pt x="274" y="278"/>
                    </a:cubicBezTo>
                    <a:cubicBezTo>
                      <a:pt x="274" y="279"/>
                      <a:pt x="274" y="279"/>
                      <a:pt x="274" y="279"/>
                    </a:cubicBezTo>
                    <a:cubicBezTo>
                      <a:pt x="271" y="280"/>
                      <a:pt x="271" y="280"/>
                      <a:pt x="271" y="280"/>
                    </a:cubicBezTo>
                    <a:cubicBezTo>
                      <a:pt x="267" y="280"/>
                      <a:pt x="267" y="280"/>
                      <a:pt x="267" y="280"/>
                    </a:cubicBezTo>
                    <a:cubicBezTo>
                      <a:pt x="270" y="279"/>
                      <a:pt x="270" y="279"/>
                      <a:pt x="270" y="279"/>
                    </a:cubicBezTo>
                    <a:cubicBezTo>
                      <a:pt x="269" y="278"/>
                      <a:pt x="269" y="278"/>
                      <a:pt x="269" y="278"/>
                    </a:cubicBezTo>
                    <a:cubicBezTo>
                      <a:pt x="267" y="279"/>
                      <a:pt x="267" y="279"/>
                      <a:pt x="267" y="279"/>
                    </a:cubicBezTo>
                    <a:cubicBezTo>
                      <a:pt x="265" y="279"/>
                      <a:pt x="265" y="279"/>
                      <a:pt x="265" y="279"/>
                    </a:cubicBezTo>
                    <a:cubicBezTo>
                      <a:pt x="263" y="281"/>
                      <a:pt x="263" y="281"/>
                      <a:pt x="263" y="281"/>
                    </a:cubicBezTo>
                    <a:cubicBezTo>
                      <a:pt x="265" y="282"/>
                      <a:pt x="265" y="282"/>
                      <a:pt x="265" y="282"/>
                    </a:cubicBezTo>
                    <a:cubicBezTo>
                      <a:pt x="265" y="283"/>
                      <a:pt x="265" y="283"/>
                      <a:pt x="265" y="283"/>
                    </a:cubicBezTo>
                    <a:cubicBezTo>
                      <a:pt x="264" y="284"/>
                      <a:pt x="264" y="284"/>
                      <a:pt x="264" y="284"/>
                    </a:cubicBezTo>
                    <a:cubicBezTo>
                      <a:pt x="260" y="284"/>
                      <a:pt x="260" y="284"/>
                      <a:pt x="260" y="284"/>
                    </a:cubicBezTo>
                    <a:cubicBezTo>
                      <a:pt x="259" y="286"/>
                      <a:pt x="259" y="286"/>
                      <a:pt x="259" y="286"/>
                    </a:cubicBezTo>
                    <a:cubicBezTo>
                      <a:pt x="259" y="287"/>
                      <a:pt x="259" y="287"/>
                      <a:pt x="259" y="287"/>
                    </a:cubicBezTo>
                    <a:cubicBezTo>
                      <a:pt x="258" y="288"/>
                      <a:pt x="258" y="288"/>
                      <a:pt x="258" y="288"/>
                    </a:cubicBezTo>
                    <a:cubicBezTo>
                      <a:pt x="256" y="286"/>
                      <a:pt x="256" y="286"/>
                      <a:pt x="256" y="286"/>
                    </a:cubicBezTo>
                    <a:cubicBezTo>
                      <a:pt x="255" y="287"/>
                      <a:pt x="255" y="287"/>
                      <a:pt x="255" y="287"/>
                    </a:cubicBezTo>
                    <a:cubicBezTo>
                      <a:pt x="254" y="286"/>
                      <a:pt x="254" y="286"/>
                      <a:pt x="254" y="286"/>
                    </a:cubicBezTo>
                    <a:cubicBezTo>
                      <a:pt x="251" y="287"/>
                      <a:pt x="251" y="287"/>
                      <a:pt x="251" y="287"/>
                    </a:cubicBezTo>
                    <a:cubicBezTo>
                      <a:pt x="250" y="288"/>
                      <a:pt x="250" y="288"/>
                      <a:pt x="250" y="288"/>
                    </a:cubicBezTo>
                    <a:cubicBezTo>
                      <a:pt x="247" y="289"/>
                      <a:pt x="247" y="289"/>
                      <a:pt x="247" y="289"/>
                    </a:cubicBezTo>
                    <a:cubicBezTo>
                      <a:pt x="244" y="293"/>
                      <a:pt x="244" y="293"/>
                      <a:pt x="244" y="293"/>
                    </a:cubicBezTo>
                    <a:cubicBezTo>
                      <a:pt x="242" y="294"/>
                      <a:pt x="242" y="294"/>
                      <a:pt x="242" y="294"/>
                    </a:cubicBezTo>
                    <a:cubicBezTo>
                      <a:pt x="241" y="296"/>
                      <a:pt x="241" y="296"/>
                      <a:pt x="241" y="296"/>
                    </a:cubicBezTo>
                    <a:cubicBezTo>
                      <a:pt x="238" y="299"/>
                      <a:pt x="238" y="299"/>
                      <a:pt x="238" y="299"/>
                    </a:cubicBezTo>
                    <a:cubicBezTo>
                      <a:pt x="237" y="301"/>
                      <a:pt x="237" y="301"/>
                      <a:pt x="237" y="301"/>
                    </a:cubicBezTo>
                    <a:cubicBezTo>
                      <a:pt x="235" y="303"/>
                      <a:pt x="235" y="303"/>
                      <a:pt x="235" y="303"/>
                    </a:cubicBezTo>
                    <a:cubicBezTo>
                      <a:pt x="234" y="302"/>
                      <a:pt x="234" y="302"/>
                      <a:pt x="234" y="302"/>
                    </a:cubicBezTo>
                    <a:cubicBezTo>
                      <a:pt x="233" y="304"/>
                      <a:pt x="233" y="304"/>
                      <a:pt x="233" y="304"/>
                    </a:cubicBezTo>
                    <a:cubicBezTo>
                      <a:pt x="232" y="304"/>
                      <a:pt x="232" y="304"/>
                      <a:pt x="232" y="304"/>
                    </a:cubicBezTo>
                    <a:cubicBezTo>
                      <a:pt x="233" y="305"/>
                      <a:pt x="233" y="305"/>
                      <a:pt x="233" y="305"/>
                    </a:cubicBezTo>
                    <a:cubicBezTo>
                      <a:pt x="233" y="306"/>
                      <a:pt x="233" y="306"/>
                      <a:pt x="233" y="306"/>
                    </a:cubicBezTo>
                    <a:cubicBezTo>
                      <a:pt x="232" y="311"/>
                      <a:pt x="232" y="311"/>
                      <a:pt x="232" y="311"/>
                    </a:cubicBezTo>
                    <a:cubicBezTo>
                      <a:pt x="232" y="312"/>
                      <a:pt x="232" y="312"/>
                      <a:pt x="232" y="312"/>
                    </a:cubicBezTo>
                    <a:cubicBezTo>
                      <a:pt x="233" y="315"/>
                      <a:pt x="233" y="315"/>
                      <a:pt x="233" y="315"/>
                    </a:cubicBezTo>
                    <a:cubicBezTo>
                      <a:pt x="234" y="319"/>
                      <a:pt x="234" y="319"/>
                      <a:pt x="234" y="319"/>
                    </a:cubicBezTo>
                    <a:cubicBezTo>
                      <a:pt x="235" y="323"/>
                      <a:pt x="235" y="323"/>
                      <a:pt x="235" y="323"/>
                    </a:cubicBezTo>
                    <a:cubicBezTo>
                      <a:pt x="234" y="325"/>
                      <a:pt x="234" y="325"/>
                      <a:pt x="234" y="325"/>
                    </a:cubicBezTo>
                    <a:cubicBezTo>
                      <a:pt x="235" y="328"/>
                      <a:pt x="235" y="328"/>
                      <a:pt x="235" y="328"/>
                    </a:cubicBezTo>
                    <a:cubicBezTo>
                      <a:pt x="234" y="332"/>
                      <a:pt x="234" y="332"/>
                      <a:pt x="234" y="332"/>
                    </a:cubicBezTo>
                    <a:cubicBezTo>
                      <a:pt x="234" y="333"/>
                      <a:pt x="234" y="333"/>
                      <a:pt x="234" y="333"/>
                    </a:cubicBezTo>
                    <a:cubicBezTo>
                      <a:pt x="234" y="335"/>
                      <a:pt x="234" y="335"/>
                      <a:pt x="234" y="335"/>
                    </a:cubicBezTo>
                    <a:cubicBezTo>
                      <a:pt x="233" y="337"/>
                      <a:pt x="233" y="337"/>
                      <a:pt x="233" y="337"/>
                    </a:cubicBezTo>
                    <a:cubicBezTo>
                      <a:pt x="229" y="340"/>
                      <a:pt x="229" y="340"/>
                      <a:pt x="229" y="340"/>
                    </a:cubicBezTo>
                    <a:cubicBezTo>
                      <a:pt x="226" y="344"/>
                      <a:pt x="226" y="344"/>
                      <a:pt x="226" y="344"/>
                    </a:cubicBezTo>
                    <a:cubicBezTo>
                      <a:pt x="225" y="347"/>
                      <a:pt x="225" y="347"/>
                      <a:pt x="225" y="347"/>
                    </a:cubicBezTo>
                    <a:cubicBezTo>
                      <a:pt x="225" y="348"/>
                      <a:pt x="225" y="348"/>
                      <a:pt x="225" y="348"/>
                    </a:cubicBezTo>
                    <a:cubicBezTo>
                      <a:pt x="224" y="354"/>
                      <a:pt x="224" y="354"/>
                      <a:pt x="224" y="354"/>
                    </a:cubicBezTo>
                    <a:cubicBezTo>
                      <a:pt x="221" y="361"/>
                      <a:pt x="221" y="361"/>
                      <a:pt x="221" y="361"/>
                    </a:cubicBezTo>
                    <a:cubicBezTo>
                      <a:pt x="218" y="365"/>
                      <a:pt x="218" y="365"/>
                      <a:pt x="218" y="365"/>
                    </a:cubicBezTo>
                    <a:cubicBezTo>
                      <a:pt x="216" y="366"/>
                      <a:pt x="216" y="366"/>
                      <a:pt x="216" y="366"/>
                    </a:cubicBezTo>
                    <a:cubicBezTo>
                      <a:pt x="215" y="367"/>
                      <a:pt x="215" y="367"/>
                      <a:pt x="215" y="367"/>
                    </a:cubicBezTo>
                    <a:cubicBezTo>
                      <a:pt x="213" y="369"/>
                      <a:pt x="213" y="369"/>
                      <a:pt x="213" y="369"/>
                    </a:cubicBezTo>
                    <a:cubicBezTo>
                      <a:pt x="212" y="367"/>
                      <a:pt x="212" y="367"/>
                      <a:pt x="212" y="367"/>
                    </a:cubicBezTo>
                    <a:cubicBezTo>
                      <a:pt x="212" y="366"/>
                      <a:pt x="212" y="366"/>
                      <a:pt x="212" y="366"/>
                    </a:cubicBezTo>
                    <a:cubicBezTo>
                      <a:pt x="212" y="366"/>
                      <a:pt x="212" y="366"/>
                      <a:pt x="212" y="366"/>
                    </a:cubicBezTo>
                    <a:cubicBezTo>
                      <a:pt x="214" y="365"/>
                      <a:pt x="214" y="365"/>
                      <a:pt x="214" y="365"/>
                    </a:cubicBezTo>
                    <a:cubicBezTo>
                      <a:pt x="215" y="365"/>
                      <a:pt x="215" y="365"/>
                      <a:pt x="215" y="365"/>
                    </a:cubicBezTo>
                    <a:cubicBezTo>
                      <a:pt x="216" y="364"/>
                      <a:pt x="216" y="364"/>
                      <a:pt x="216" y="364"/>
                    </a:cubicBezTo>
                    <a:cubicBezTo>
                      <a:pt x="217" y="363"/>
                      <a:pt x="217" y="363"/>
                      <a:pt x="217" y="363"/>
                    </a:cubicBezTo>
                    <a:cubicBezTo>
                      <a:pt x="218" y="362"/>
                      <a:pt x="218" y="362"/>
                      <a:pt x="218" y="362"/>
                    </a:cubicBezTo>
                    <a:cubicBezTo>
                      <a:pt x="218" y="360"/>
                      <a:pt x="218" y="360"/>
                      <a:pt x="218" y="360"/>
                    </a:cubicBezTo>
                    <a:cubicBezTo>
                      <a:pt x="220" y="358"/>
                      <a:pt x="220" y="358"/>
                      <a:pt x="220" y="358"/>
                    </a:cubicBezTo>
                    <a:cubicBezTo>
                      <a:pt x="220" y="355"/>
                      <a:pt x="220" y="355"/>
                      <a:pt x="220" y="355"/>
                    </a:cubicBezTo>
                    <a:cubicBezTo>
                      <a:pt x="222" y="353"/>
                      <a:pt x="222" y="353"/>
                      <a:pt x="222" y="353"/>
                    </a:cubicBezTo>
                    <a:cubicBezTo>
                      <a:pt x="222" y="351"/>
                      <a:pt x="222" y="351"/>
                      <a:pt x="222" y="351"/>
                    </a:cubicBezTo>
                    <a:cubicBezTo>
                      <a:pt x="221" y="351"/>
                      <a:pt x="221" y="351"/>
                      <a:pt x="221" y="351"/>
                    </a:cubicBezTo>
                    <a:cubicBezTo>
                      <a:pt x="219" y="352"/>
                      <a:pt x="219" y="352"/>
                      <a:pt x="219" y="352"/>
                    </a:cubicBezTo>
                    <a:cubicBezTo>
                      <a:pt x="217" y="351"/>
                      <a:pt x="217" y="351"/>
                      <a:pt x="217" y="351"/>
                    </a:cubicBezTo>
                    <a:cubicBezTo>
                      <a:pt x="215" y="350"/>
                      <a:pt x="215" y="350"/>
                      <a:pt x="215" y="350"/>
                    </a:cubicBezTo>
                    <a:cubicBezTo>
                      <a:pt x="216" y="352"/>
                      <a:pt x="216" y="352"/>
                      <a:pt x="216" y="352"/>
                    </a:cubicBezTo>
                    <a:cubicBezTo>
                      <a:pt x="215" y="356"/>
                      <a:pt x="215" y="356"/>
                      <a:pt x="215" y="356"/>
                    </a:cubicBezTo>
                    <a:cubicBezTo>
                      <a:pt x="214" y="360"/>
                      <a:pt x="214" y="360"/>
                      <a:pt x="214" y="360"/>
                    </a:cubicBezTo>
                    <a:cubicBezTo>
                      <a:pt x="212" y="363"/>
                      <a:pt x="212" y="363"/>
                      <a:pt x="212" y="363"/>
                    </a:cubicBezTo>
                    <a:cubicBezTo>
                      <a:pt x="210" y="366"/>
                      <a:pt x="210" y="366"/>
                      <a:pt x="210" y="366"/>
                    </a:cubicBezTo>
                    <a:cubicBezTo>
                      <a:pt x="211" y="367"/>
                      <a:pt x="211" y="367"/>
                      <a:pt x="211" y="367"/>
                    </a:cubicBezTo>
                    <a:cubicBezTo>
                      <a:pt x="212" y="369"/>
                      <a:pt x="212" y="369"/>
                      <a:pt x="212" y="369"/>
                    </a:cubicBezTo>
                    <a:cubicBezTo>
                      <a:pt x="211" y="372"/>
                      <a:pt x="211" y="372"/>
                      <a:pt x="211" y="372"/>
                    </a:cubicBezTo>
                    <a:cubicBezTo>
                      <a:pt x="210" y="375"/>
                      <a:pt x="210" y="375"/>
                      <a:pt x="210" y="375"/>
                    </a:cubicBezTo>
                    <a:cubicBezTo>
                      <a:pt x="208" y="381"/>
                      <a:pt x="208" y="381"/>
                      <a:pt x="208" y="381"/>
                    </a:cubicBezTo>
                    <a:cubicBezTo>
                      <a:pt x="207" y="384"/>
                      <a:pt x="207" y="384"/>
                      <a:pt x="207" y="384"/>
                    </a:cubicBezTo>
                    <a:cubicBezTo>
                      <a:pt x="205" y="385"/>
                      <a:pt x="205" y="385"/>
                      <a:pt x="205" y="385"/>
                    </a:cubicBezTo>
                    <a:cubicBezTo>
                      <a:pt x="203" y="383"/>
                      <a:pt x="203" y="383"/>
                      <a:pt x="203" y="383"/>
                    </a:cubicBezTo>
                    <a:cubicBezTo>
                      <a:pt x="204" y="383"/>
                      <a:pt x="204" y="383"/>
                      <a:pt x="204" y="383"/>
                    </a:cubicBezTo>
                    <a:cubicBezTo>
                      <a:pt x="204" y="381"/>
                      <a:pt x="204" y="381"/>
                      <a:pt x="204" y="381"/>
                    </a:cubicBezTo>
                    <a:cubicBezTo>
                      <a:pt x="204" y="379"/>
                      <a:pt x="204" y="379"/>
                      <a:pt x="204" y="379"/>
                    </a:cubicBezTo>
                    <a:cubicBezTo>
                      <a:pt x="206" y="377"/>
                      <a:pt x="206" y="377"/>
                      <a:pt x="206" y="377"/>
                    </a:cubicBezTo>
                    <a:cubicBezTo>
                      <a:pt x="207" y="377"/>
                      <a:pt x="207" y="377"/>
                      <a:pt x="207" y="377"/>
                    </a:cubicBezTo>
                    <a:cubicBezTo>
                      <a:pt x="209" y="373"/>
                      <a:pt x="209" y="373"/>
                      <a:pt x="209" y="373"/>
                    </a:cubicBezTo>
                    <a:cubicBezTo>
                      <a:pt x="208" y="370"/>
                      <a:pt x="208" y="370"/>
                      <a:pt x="208" y="370"/>
                    </a:cubicBezTo>
                    <a:cubicBezTo>
                      <a:pt x="208" y="367"/>
                      <a:pt x="208" y="367"/>
                      <a:pt x="208" y="367"/>
                    </a:cubicBezTo>
                    <a:cubicBezTo>
                      <a:pt x="204" y="373"/>
                      <a:pt x="204" y="373"/>
                      <a:pt x="204" y="373"/>
                    </a:cubicBezTo>
                    <a:cubicBezTo>
                      <a:pt x="204" y="374"/>
                      <a:pt x="204" y="374"/>
                      <a:pt x="204" y="374"/>
                    </a:cubicBezTo>
                    <a:cubicBezTo>
                      <a:pt x="200" y="371"/>
                      <a:pt x="200" y="371"/>
                      <a:pt x="200" y="371"/>
                    </a:cubicBezTo>
                    <a:cubicBezTo>
                      <a:pt x="198" y="368"/>
                      <a:pt x="198" y="368"/>
                      <a:pt x="198" y="368"/>
                    </a:cubicBezTo>
                    <a:cubicBezTo>
                      <a:pt x="189" y="361"/>
                      <a:pt x="189" y="361"/>
                      <a:pt x="189" y="361"/>
                    </a:cubicBezTo>
                    <a:cubicBezTo>
                      <a:pt x="185" y="360"/>
                      <a:pt x="185" y="360"/>
                      <a:pt x="185" y="360"/>
                    </a:cubicBezTo>
                    <a:cubicBezTo>
                      <a:pt x="180" y="357"/>
                      <a:pt x="180" y="357"/>
                      <a:pt x="180" y="357"/>
                    </a:cubicBezTo>
                    <a:cubicBezTo>
                      <a:pt x="177" y="358"/>
                      <a:pt x="177" y="358"/>
                      <a:pt x="177" y="358"/>
                    </a:cubicBezTo>
                    <a:cubicBezTo>
                      <a:pt x="176" y="355"/>
                      <a:pt x="176" y="355"/>
                      <a:pt x="176" y="355"/>
                    </a:cubicBezTo>
                    <a:cubicBezTo>
                      <a:pt x="172" y="351"/>
                      <a:pt x="172" y="351"/>
                      <a:pt x="172" y="351"/>
                    </a:cubicBezTo>
                    <a:cubicBezTo>
                      <a:pt x="168" y="350"/>
                      <a:pt x="168" y="350"/>
                      <a:pt x="168" y="350"/>
                    </a:cubicBezTo>
                    <a:cubicBezTo>
                      <a:pt x="164" y="350"/>
                      <a:pt x="164" y="350"/>
                      <a:pt x="164" y="350"/>
                    </a:cubicBezTo>
                    <a:cubicBezTo>
                      <a:pt x="165" y="348"/>
                      <a:pt x="165" y="348"/>
                      <a:pt x="165" y="348"/>
                    </a:cubicBezTo>
                    <a:cubicBezTo>
                      <a:pt x="170" y="342"/>
                      <a:pt x="170" y="342"/>
                      <a:pt x="170" y="342"/>
                    </a:cubicBezTo>
                    <a:cubicBezTo>
                      <a:pt x="174" y="333"/>
                      <a:pt x="174" y="333"/>
                      <a:pt x="174" y="333"/>
                    </a:cubicBezTo>
                    <a:cubicBezTo>
                      <a:pt x="182" y="324"/>
                      <a:pt x="182" y="324"/>
                      <a:pt x="182" y="324"/>
                    </a:cubicBezTo>
                    <a:cubicBezTo>
                      <a:pt x="190" y="320"/>
                      <a:pt x="190" y="320"/>
                      <a:pt x="190" y="320"/>
                    </a:cubicBezTo>
                    <a:cubicBezTo>
                      <a:pt x="189" y="314"/>
                      <a:pt x="189" y="314"/>
                      <a:pt x="189" y="314"/>
                    </a:cubicBezTo>
                    <a:cubicBezTo>
                      <a:pt x="190" y="310"/>
                      <a:pt x="190" y="310"/>
                      <a:pt x="190" y="310"/>
                    </a:cubicBezTo>
                    <a:cubicBezTo>
                      <a:pt x="185" y="304"/>
                      <a:pt x="185" y="304"/>
                      <a:pt x="185" y="304"/>
                    </a:cubicBezTo>
                    <a:cubicBezTo>
                      <a:pt x="182" y="305"/>
                      <a:pt x="182" y="305"/>
                      <a:pt x="182" y="305"/>
                    </a:cubicBezTo>
                    <a:cubicBezTo>
                      <a:pt x="181" y="304"/>
                      <a:pt x="181" y="304"/>
                      <a:pt x="181" y="304"/>
                    </a:cubicBezTo>
                    <a:cubicBezTo>
                      <a:pt x="182" y="300"/>
                      <a:pt x="182" y="300"/>
                      <a:pt x="182" y="300"/>
                    </a:cubicBezTo>
                    <a:cubicBezTo>
                      <a:pt x="182" y="294"/>
                      <a:pt x="182" y="294"/>
                      <a:pt x="182" y="294"/>
                    </a:cubicBezTo>
                    <a:cubicBezTo>
                      <a:pt x="183" y="288"/>
                      <a:pt x="183" y="288"/>
                      <a:pt x="183" y="288"/>
                    </a:cubicBezTo>
                    <a:cubicBezTo>
                      <a:pt x="180" y="286"/>
                      <a:pt x="180" y="286"/>
                      <a:pt x="180" y="286"/>
                    </a:cubicBezTo>
                    <a:cubicBezTo>
                      <a:pt x="177" y="287"/>
                      <a:pt x="177" y="287"/>
                      <a:pt x="177" y="287"/>
                    </a:cubicBezTo>
                    <a:cubicBezTo>
                      <a:pt x="172" y="287"/>
                      <a:pt x="172" y="287"/>
                      <a:pt x="172" y="287"/>
                    </a:cubicBezTo>
                    <a:cubicBezTo>
                      <a:pt x="169" y="272"/>
                      <a:pt x="169" y="272"/>
                      <a:pt x="169" y="272"/>
                    </a:cubicBezTo>
                    <a:cubicBezTo>
                      <a:pt x="166" y="270"/>
                      <a:pt x="166" y="270"/>
                      <a:pt x="166" y="270"/>
                    </a:cubicBezTo>
                    <a:cubicBezTo>
                      <a:pt x="164" y="269"/>
                      <a:pt x="164" y="269"/>
                      <a:pt x="164" y="269"/>
                    </a:cubicBezTo>
                    <a:cubicBezTo>
                      <a:pt x="159" y="270"/>
                      <a:pt x="159" y="270"/>
                      <a:pt x="159" y="270"/>
                    </a:cubicBezTo>
                    <a:cubicBezTo>
                      <a:pt x="155" y="270"/>
                      <a:pt x="155" y="270"/>
                      <a:pt x="155" y="270"/>
                    </a:cubicBezTo>
                    <a:cubicBezTo>
                      <a:pt x="151" y="269"/>
                      <a:pt x="151" y="269"/>
                      <a:pt x="151" y="269"/>
                    </a:cubicBezTo>
                    <a:cubicBezTo>
                      <a:pt x="149" y="267"/>
                      <a:pt x="149" y="267"/>
                      <a:pt x="149" y="267"/>
                    </a:cubicBezTo>
                    <a:cubicBezTo>
                      <a:pt x="149" y="258"/>
                      <a:pt x="149" y="258"/>
                      <a:pt x="149" y="258"/>
                    </a:cubicBezTo>
                    <a:cubicBezTo>
                      <a:pt x="145" y="250"/>
                      <a:pt x="145" y="250"/>
                      <a:pt x="145" y="250"/>
                    </a:cubicBezTo>
                    <a:cubicBezTo>
                      <a:pt x="146" y="248"/>
                      <a:pt x="146" y="248"/>
                      <a:pt x="146" y="248"/>
                    </a:cubicBezTo>
                    <a:cubicBezTo>
                      <a:pt x="145" y="245"/>
                      <a:pt x="145" y="245"/>
                      <a:pt x="145" y="245"/>
                    </a:cubicBezTo>
                    <a:cubicBezTo>
                      <a:pt x="149" y="228"/>
                      <a:pt x="149" y="228"/>
                      <a:pt x="149" y="228"/>
                    </a:cubicBezTo>
                    <a:cubicBezTo>
                      <a:pt x="144" y="221"/>
                      <a:pt x="144" y="221"/>
                      <a:pt x="144" y="221"/>
                    </a:cubicBezTo>
                    <a:cubicBezTo>
                      <a:pt x="141" y="221"/>
                      <a:pt x="141" y="221"/>
                      <a:pt x="141" y="221"/>
                    </a:cubicBezTo>
                    <a:cubicBezTo>
                      <a:pt x="141" y="216"/>
                      <a:pt x="141" y="216"/>
                      <a:pt x="141" y="216"/>
                    </a:cubicBezTo>
                    <a:cubicBezTo>
                      <a:pt x="141" y="213"/>
                      <a:pt x="141" y="213"/>
                      <a:pt x="141" y="213"/>
                    </a:cubicBezTo>
                    <a:cubicBezTo>
                      <a:pt x="137" y="212"/>
                      <a:pt x="137" y="212"/>
                      <a:pt x="137" y="212"/>
                    </a:cubicBezTo>
                    <a:cubicBezTo>
                      <a:pt x="133" y="214"/>
                      <a:pt x="133" y="214"/>
                      <a:pt x="133" y="214"/>
                    </a:cubicBezTo>
                    <a:cubicBezTo>
                      <a:pt x="127" y="214"/>
                      <a:pt x="127" y="214"/>
                      <a:pt x="127" y="214"/>
                    </a:cubicBezTo>
                    <a:cubicBezTo>
                      <a:pt x="123" y="212"/>
                      <a:pt x="123" y="212"/>
                      <a:pt x="123" y="212"/>
                    </a:cubicBezTo>
                    <a:cubicBezTo>
                      <a:pt x="120" y="204"/>
                      <a:pt x="120" y="204"/>
                      <a:pt x="120" y="204"/>
                    </a:cubicBezTo>
                    <a:cubicBezTo>
                      <a:pt x="122" y="202"/>
                      <a:pt x="122" y="202"/>
                      <a:pt x="122" y="202"/>
                    </a:cubicBezTo>
                    <a:cubicBezTo>
                      <a:pt x="121" y="194"/>
                      <a:pt x="121" y="194"/>
                      <a:pt x="121" y="194"/>
                    </a:cubicBezTo>
                    <a:cubicBezTo>
                      <a:pt x="120" y="187"/>
                      <a:pt x="120" y="187"/>
                      <a:pt x="120" y="187"/>
                    </a:cubicBezTo>
                    <a:cubicBezTo>
                      <a:pt x="116" y="186"/>
                      <a:pt x="116" y="186"/>
                      <a:pt x="116" y="186"/>
                    </a:cubicBezTo>
                    <a:cubicBezTo>
                      <a:pt x="114" y="185"/>
                      <a:pt x="114" y="185"/>
                      <a:pt x="114" y="185"/>
                    </a:cubicBezTo>
                    <a:cubicBezTo>
                      <a:pt x="112" y="186"/>
                      <a:pt x="112" y="186"/>
                      <a:pt x="112" y="186"/>
                    </a:cubicBezTo>
                    <a:cubicBezTo>
                      <a:pt x="108" y="185"/>
                      <a:pt x="108" y="185"/>
                      <a:pt x="108" y="185"/>
                    </a:cubicBezTo>
                    <a:cubicBezTo>
                      <a:pt x="105" y="182"/>
                      <a:pt x="105" y="182"/>
                      <a:pt x="105" y="182"/>
                    </a:cubicBezTo>
                    <a:cubicBezTo>
                      <a:pt x="97" y="178"/>
                      <a:pt x="97" y="178"/>
                      <a:pt x="97" y="178"/>
                    </a:cubicBezTo>
                    <a:cubicBezTo>
                      <a:pt x="96" y="178"/>
                      <a:pt x="96" y="178"/>
                      <a:pt x="96" y="178"/>
                    </a:cubicBezTo>
                    <a:cubicBezTo>
                      <a:pt x="92" y="176"/>
                      <a:pt x="92" y="176"/>
                      <a:pt x="92" y="176"/>
                    </a:cubicBezTo>
                    <a:cubicBezTo>
                      <a:pt x="86" y="175"/>
                      <a:pt x="86" y="175"/>
                      <a:pt x="86" y="175"/>
                    </a:cubicBezTo>
                    <a:cubicBezTo>
                      <a:pt x="81" y="172"/>
                      <a:pt x="81" y="172"/>
                      <a:pt x="81" y="172"/>
                    </a:cubicBezTo>
                    <a:cubicBezTo>
                      <a:pt x="80" y="171"/>
                      <a:pt x="80" y="171"/>
                      <a:pt x="80" y="171"/>
                    </a:cubicBezTo>
                    <a:cubicBezTo>
                      <a:pt x="78" y="167"/>
                      <a:pt x="78" y="167"/>
                      <a:pt x="78" y="167"/>
                    </a:cubicBezTo>
                    <a:cubicBezTo>
                      <a:pt x="76" y="164"/>
                      <a:pt x="76" y="164"/>
                      <a:pt x="76" y="164"/>
                    </a:cubicBezTo>
                    <a:cubicBezTo>
                      <a:pt x="76" y="160"/>
                      <a:pt x="76" y="160"/>
                      <a:pt x="76" y="160"/>
                    </a:cubicBezTo>
                    <a:cubicBezTo>
                      <a:pt x="75" y="156"/>
                      <a:pt x="75" y="156"/>
                      <a:pt x="75" y="156"/>
                    </a:cubicBezTo>
                    <a:cubicBezTo>
                      <a:pt x="74" y="149"/>
                      <a:pt x="74" y="149"/>
                      <a:pt x="74" y="149"/>
                    </a:cubicBezTo>
                    <a:cubicBezTo>
                      <a:pt x="67" y="149"/>
                      <a:pt x="67" y="149"/>
                      <a:pt x="67" y="149"/>
                    </a:cubicBezTo>
                    <a:cubicBezTo>
                      <a:pt x="63" y="154"/>
                      <a:pt x="63" y="154"/>
                      <a:pt x="63" y="154"/>
                    </a:cubicBezTo>
                    <a:cubicBezTo>
                      <a:pt x="56" y="155"/>
                      <a:pt x="56" y="155"/>
                      <a:pt x="56" y="155"/>
                    </a:cubicBezTo>
                    <a:cubicBezTo>
                      <a:pt x="50" y="159"/>
                      <a:pt x="50" y="159"/>
                      <a:pt x="50" y="159"/>
                    </a:cubicBezTo>
                    <a:cubicBezTo>
                      <a:pt x="50" y="161"/>
                      <a:pt x="50" y="161"/>
                      <a:pt x="50" y="161"/>
                    </a:cubicBezTo>
                    <a:cubicBezTo>
                      <a:pt x="48" y="161"/>
                      <a:pt x="48" y="161"/>
                      <a:pt x="48" y="161"/>
                    </a:cubicBezTo>
                    <a:cubicBezTo>
                      <a:pt x="45" y="159"/>
                      <a:pt x="45" y="159"/>
                      <a:pt x="45" y="159"/>
                    </a:cubicBezTo>
                    <a:cubicBezTo>
                      <a:pt x="40" y="159"/>
                      <a:pt x="40" y="159"/>
                      <a:pt x="40" y="159"/>
                    </a:cubicBezTo>
                    <a:cubicBezTo>
                      <a:pt x="36" y="159"/>
                      <a:pt x="36" y="159"/>
                      <a:pt x="36" y="159"/>
                    </a:cubicBezTo>
                    <a:cubicBezTo>
                      <a:pt x="34" y="160"/>
                      <a:pt x="34" y="160"/>
                      <a:pt x="34" y="160"/>
                    </a:cubicBezTo>
                    <a:cubicBezTo>
                      <a:pt x="31" y="160"/>
                      <a:pt x="31" y="160"/>
                      <a:pt x="31" y="160"/>
                    </a:cubicBezTo>
                    <a:cubicBezTo>
                      <a:pt x="30" y="149"/>
                      <a:pt x="30" y="149"/>
                      <a:pt x="30" y="149"/>
                    </a:cubicBezTo>
                    <a:cubicBezTo>
                      <a:pt x="31" y="146"/>
                      <a:pt x="31" y="146"/>
                      <a:pt x="31" y="146"/>
                    </a:cubicBezTo>
                    <a:cubicBezTo>
                      <a:pt x="30" y="145"/>
                      <a:pt x="30" y="145"/>
                      <a:pt x="30" y="145"/>
                    </a:cubicBezTo>
                    <a:cubicBezTo>
                      <a:pt x="29" y="146"/>
                      <a:pt x="29" y="146"/>
                      <a:pt x="29" y="146"/>
                    </a:cubicBezTo>
                    <a:cubicBezTo>
                      <a:pt x="25" y="147"/>
                      <a:pt x="25" y="147"/>
                      <a:pt x="25" y="147"/>
                    </a:cubicBezTo>
                    <a:cubicBezTo>
                      <a:pt x="22" y="151"/>
                      <a:pt x="22" y="151"/>
                      <a:pt x="22" y="151"/>
                    </a:cubicBezTo>
                    <a:cubicBezTo>
                      <a:pt x="17" y="151"/>
                      <a:pt x="17" y="151"/>
                      <a:pt x="17" y="151"/>
                    </a:cubicBezTo>
                    <a:cubicBezTo>
                      <a:pt x="13" y="146"/>
                      <a:pt x="13" y="146"/>
                      <a:pt x="13" y="146"/>
                    </a:cubicBezTo>
                    <a:cubicBezTo>
                      <a:pt x="7" y="145"/>
                      <a:pt x="7" y="145"/>
                      <a:pt x="7" y="145"/>
                    </a:cubicBezTo>
                    <a:cubicBezTo>
                      <a:pt x="8" y="140"/>
                      <a:pt x="8" y="140"/>
                      <a:pt x="8" y="140"/>
                    </a:cubicBezTo>
                    <a:cubicBezTo>
                      <a:pt x="1" y="137"/>
                      <a:pt x="1" y="137"/>
                      <a:pt x="1" y="137"/>
                    </a:cubicBezTo>
                    <a:cubicBezTo>
                      <a:pt x="0" y="134"/>
                      <a:pt x="0" y="134"/>
                      <a:pt x="0" y="134"/>
                    </a:cubicBezTo>
                    <a:cubicBezTo>
                      <a:pt x="1" y="122"/>
                      <a:pt x="1" y="122"/>
                      <a:pt x="1" y="122"/>
                    </a:cubicBezTo>
                    <a:cubicBezTo>
                      <a:pt x="1" y="120"/>
                      <a:pt x="1" y="120"/>
                      <a:pt x="1" y="120"/>
                    </a:cubicBezTo>
                    <a:cubicBezTo>
                      <a:pt x="7" y="116"/>
                      <a:pt x="7" y="116"/>
                      <a:pt x="7" y="116"/>
                    </a:cubicBezTo>
                    <a:cubicBezTo>
                      <a:pt x="7" y="111"/>
                      <a:pt x="7" y="111"/>
                      <a:pt x="7" y="111"/>
                    </a:cubicBezTo>
                    <a:cubicBezTo>
                      <a:pt x="9" y="107"/>
                      <a:pt x="9" y="107"/>
                      <a:pt x="9" y="107"/>
                    </a:cubicBezTo>
                    <a:cubicBezTo>
                      <a:pt x="10" y="102"/>
                      <a:pt x="10" y="102"/>
                      <a:pt x="10" y="102"/>
                    </a:cubicBezTo>
                    <a:cubicBezTo>
                      <a:pt x="18" y="96"/>
                      <a:pt x="18" y="96"/>
                      <a:pt x="18" y="96"/>
                    </a:cubicBezTo>
                    <a:cubicBezTo>
                      <a:pt x="23" y="95"/>
                      <a:pt x="23" y="95"/>
                      <a:pt x="23" y="95"/>
                    </a:cubicBezTo>
                    <a:cubicBezTo>
                      <a:pt x="26" y="93"/>
                      <a:pt x="26" y="93"/>
                      <a:pt x="26" y="93"/>
                    </a:cubicBezTo>
                    <a:cubicBezTo>
                      <a:pt x="29" y="91"/>
                      <a:pt x="29" y="91"/>
                      <a:pt x="29" y="91"/>
                    </a:cubicBezTo>
                    <a:cubicBezTo>
                      <a:pt x="29" y="89"/>
                      <a:pt x="29" y="89"/>
                      <a:pt x="29" y="89"/>
                    </a:cubicBezTo>
                    <a:cubicBezTo>
                      <a:pt x="34" y="91"/>
                      <a:pt x="34" y="91"/>
                      <a:pt x="34" y="91"/>
                    </a:cubicBezTo>
                    <a:cubicBezTo>
                      <a:pt x="38" y="63"/>
                      <a:pt x="38" y="63"/>
                      <a:pt x="38" y="63"/>
                    </a:cubicBezTo>
                    <a:cubicBezTo>
                      <a:pt x="36" y="61"/>
                      <a:pt x="36" y="61"/>
                      <a:pt x="36" y="61"/>
                    </a:cubicBezTo>
                    <a:cubicBezTo>
                      <a:pt x="35" y="59"/>
                      <a:pt x="35" y="59"/>
                      <a:pt x="35" y="59"/>
                    </a:cubicBezTo>
                    <a:cubicBezTo>
                      <a:pt x="32" y="57"/>
                      <a:pt x="32" y="57"/>
                      <a:pt x="32" y="57"/>
                    </a:cubicBezTo>
                    <a:cubicBezTo>
                      <a:pt x="32" y="46"/>
                      <a:pt x="32" y="46"/>
                      <a:pt x="32" y="46"/>
                    </a:cubicBezTo>
                    <a:cubicBezTo>
                      <a:pt x="35" y="45"/>
                      <a:pt x="35" y="45"/>
                      <a:pt x="35" y="45"/>
                    </a:cubicBezTo>
                    <a:cubicBezTo>
                      <a:pt x="38" y="46"/>
                      <a:pt x="38" y="46"/>
                      <a:pt x="38" y="46"/>
                    </a:cubicBezTo>
                    <a:cubicBezTo>
                      <a:pt x="39" y="43"/>
                      <a:pt x="39" y="43"/>
                      <a:pt x="39" y="43"/>
                    </a:cubicBezTo>
                    <a:cubicBezTo>
                      <a:pt x="37" y="42"/>
                      <a:pt x="37" y="42"/>
                      <a:pt x="37" y="42"/>
                    </a:cubicBezTo>
                    <a:cubicBezTo>
                      <a:pt x="34" y="42"/>
                      <a:pt x="34" y="42"/>
                      <a:pt x="34" y="42"/>
                    </a:cubicBezTo>
                    <a:cubicBezTo>
                      <a:pt x="34" y="35"/>
                      <a:pt x="34" y="35"/>
                      <a:pt x="34" y="35"/>
                    </a:cubicBezTo>
                    <a:cubicBezTo>
                      <a:pt x="47" y="35"/>
                      <a:pt x="47" y="35"/>
                      <a:pt x="47" y="35"/>
                    </a:cubicBezTo>
                    <a:cubicBezTo>
                      <a:pt x="48" y="34"/>
                      <a:pt x="48" y="34"/>
                      <a:pt x="48" y="34"/>
                    </a:cubicBezTo>
                    <a:cubicBezTo>
                      <a:pt x="50" y="34"/>
                      <a:pt x="50" y="34"/>
                      <a:pt x="50" y="34"/>
                    </a:cubicBezTo>
                    <a:cubicBezTo>
                      <a:pt x="50" y="35"/>
                      <a:pt x="50" y="35"/>
                      <a:pt x="50" y="35"/>
                    </a:cubicBezTo>
                    <a:cubicBezTo>
                      <a:pt x="51" y="35"/>
                      <a:pt x="51" y="35"/>
                      <a:pt x="51" y="35"/>
                    </a:cubicBezTo>
                    <a:cubicBezTo>
                      <a:pt x="52" y="32"/>
                      <a:pt x="52" y="32"/>
                      <a:pt x="52" y="32"/>
                    </a:cubicBezTo>
                    <a:cubicBezTo>
                      <a:pt x="54" y="32"/>
                      <a:pt x="54" y="32"/>
                      <a:pt x="54" y="32"/>
                    </a:cubicBezTo>
                    <a:cubicBezTo>
                      <a:pt x="56" y="35"/>
                      <a:pt x="56" y="35"/>
                      <a:pt x="56" y="35"/>
                    </a:cubicBezTo>
                    <a:cubicBezTo>
                      <a:pt x="57" y="41"/>
                      <a:pt x="57" y="41"/>
                      <a:pt x="57" y="41"/>
                    </a:cubicBezTo>
                    <a:cubicBezTo>
                      <a:pt x="59" y="40"/>
                      <a:pt x="59" y="40"/>
                      <a:pt x="59" y="40"/>
                    </a:cubicBezTo>
                    <a:cubicBezTo>
                      <a:pt x="62" y="43"/>
                      <a:pt x="62" y="43"/>
                      <a:pt x="62" y="43"/>
                    </a:cubicBezTo>
                    <a:cubicBezTo>
                      <a:pt x="65" y="45"/>
                      <a:pt x="65" y="45"/>
                      <a:pt x="65" y="45"/>
                    </a:cubicBezTo>
                    <a:cubicBezTo>
                      <a:pt x="71" y="45"/>
                      <a:pt x="71" y="45"/>
                      <a:pt x="71" y="45"/>
                    </a:cubicBezTo>
                    <a:cubicBezTo>
                      <a:pt x="77" y="41"/>
                      <a:pt x="77" y="41"/>
                      <a:pt x="77" y="41"/>
                    </a:cubicBezTo>
                    <a:cubicBezTo>
                      <a:pt x="80" y="38"/>
                      <a:pt x="80" y="38"/>
                      <a:pt x="80" y="38"/>
                    </a:cubicBezTo>
                    <a:cubicBezTo>
                      <a:pt x="82" y="39"/>
                      <a:pt x="82" y="39"/>
                      <a:pt x="82" y="39"/>
                    </a:cubicBezTo>
                    <a:cubicBezTo>
                      <a:pt x="82" y="35"/>
                      <a:pt x="82" y="35"/>
                      <a:pt x="82" y="35"/>
                    </a:cubicBezTo>
                    <a:cubicBezTo>
                      <a:pt x="86" y="34"/>
                      <a:pt x="86" y="34"/>
                      <a:pt x="86" y="34"/>
                    </a:cubicBezTo>
                    <a:cubicBezTo>
                      <a:pt x="88" y="31"/>
                      <a:pt x="88" y="31"/>
                      <a:pt x="88" y="31"/>
                    </a:cubicBezTo>
                    <a:cubicBezTo>
                      <a:pt x="90" y="30"/>
                      <a:pt x="90" y="30"/>
                      <a:pt x="90" y="30"/>
                    </a:cubicBezTo>
                    <a:cubicBezTo>
                      <a:pt x="90" y="29"/>
                      <a:pt x="90" y="29"/>
                      <a:pt x="90" y="29"/>
                    </a:cubicBezTo>
                    <a:cubicBezTo>
                      <a:pt x="82" y="28"/>
                      <a:pt x="82" y="28"/>
                      <a:pt x="82" y="28"/>
                    </a:cubicBezTo>
                    <a:cubicBezTo>
                      <a:pt x="82" y="22"/>
                      <a:pt x="82" y="22"/>
                      <a:pt x="82" y="22"/>
                    </a:cubicBezTo>
                    <a:cubicBezTo>
                      <a:pt x="84" y="21"/>
                      <a:pt x="84" y="21"/>
                      <a:pt x="84" y="21"/>
                    </a:cubicBezTo>
                    <a:cubicBezTo>
                      <a:pt x="83" y="16"/>
                      <a:pt x="83" y="16"/>
                      <a:pt x="83" y="16"/>
                    </a:cubicBezTo>
                    <a:cubicBezTo>
                      <a:pt x="80" y="13"/>
                      <a:pt x="80" y="13"/>
                      <a:pt x="80" y="13"/>
                    </a:cubicBezTo>
                    <a:cubicBezTo>
                      <a:pt x="81" y="12"/>
                      <a:pt x="81" y="12"/>
                      <a:pt x="81" y="12"/>
                    </a:cubicBezTo>
                    <a:cubicBezTo>
                      <a:pt x="89" y="15"/>
                      <a:pt x="89" y="15"/>
                      <a:pt x="89" y="15"/>
                    </a:cubicBezTo>
                    <a:cubicBezTo>
                      <a:pt x="91" y="15"/>
                      <a:pt x="91" y="15"/>
                      <a:pt x="91" y="15"/>
                    </a:cubicBezTo>
                    <a:cubicBezTo>
                      <a:pt x="92" y="16"/>
                      <a:pt x="92" y="16"/>
                      <a:pt x="92" y="16"/>
                    </a:cubicBezTo>
                    <a:cubicBezTo>
                      <a:pt x="96" y="16"/>
                      <a:pt x="96" y="16"/>
                      <a:pt x="96" y="16"/>
                    </a:cubicBezTo>
                    <a:cubicBezTo>
                      <a:pt x="96" y="14"/>
                      <a:pt x="96" y="14"/>
                      <a:pt x="96" y="14"/>
                    </a:cubicBezTo>
                    <a:cubicBezTo>
                      <a:pt x="106" y="12"/>
                      <a:pt x="106" y="12"/>
                      <a:pt x="106" y="12"/>
                    </a:cubicBezTo>
                    <a:cubicBezTo>
                      <a:pt x="110" y="9"/>
                      <a:pt x="110" y="9"/>
                      <a:pt x="110" y="9"/>
                    </a:cubicBezTo>
                    <a:cubicBezTo>
                      <a:pt x="112" y="9"/>
                      <a:pt x="112" y="9"/>
                      <a:pt x="112" y="9"/>
                    </a:cubicBezTo>
                    <a:cubicBezTo>
                      <a:pt x="114" y="6"/>
                      <a:pt x="114" y="6"/>
                      <a:pt x="114" y="6"/>
                    </a:cubicBezTo>
                    <a:cubicBezTo>
                      <a:pt x="114" y="0"/>
                      <a:pt x="114" y="0"/>
                      <a:pt x="114" y="0"/>
                    </a:cubicBezTo>
                    <a:cubicBezTo>
                      <a:pt x="116" y="0"/>
                      <a:pt x="116" y="0"/>
                      <a:pt x="116" y="0"/>
                    </a:cubicBezTo>
                    <a:cubicBezTo>
                      <a:pt x="118" y="1"/>
                      <a:pt x="118" y="1"/>
                      <a:pt x="118" y="1"/>
                    </a:cubicBezTo>
                    <a:cubicBezTo>
                      <a:pt x="120" y="1"/>
                      <a:pt x="120" y="1"/>
                      <a:pt x="120" y="1"/>
                    </a:cubicBezTo>
                    <a:cubicBezTo>
                      <a:pt x="120" y="3"/>
                      <a:pt x="120" y="3"/>
                      <a:pt x="120" y="3"/>
                    </a:cubicBezTo>
                    <a:cubicBezTo>
                      <a:pt x="118" y="6"/>
                      <a:pt x="118" y="6"/>
                      <a:pt x="118" y="6"/>
                    </a:cubicBezTo>
                    <a:cubicBezTo>
                      <a:pt x="120" y="9"/>
                      <a:pt x="120" y="9"/>
                      <a:pt x="120" y="9"/>
                    </a:cubicBezTo>
                    <a:cubicBezTo>
                      <a:pt x="122" y="9"/>
                      <a:pt x="122" y="9"/>
                      <a:pt x="122" y="9"/>
                    </a:cubicBezTo>
                    <a:cubicBezTo>
                      <a:pt x="125" y="13"/>
                      <a:pt x="125" y="13"/>
                      <a:pt x="125" y="13"/>
                    </a:cubicBezTo>
                    <a:cubicBezTo>
                      <a:pt x="123" y="15"/>
                      <a:pt x="123" y="15"/>
                      <a:pt x="123" y="15"/>
                    </a:cubicBezTo>
                    <a:cubicBezTo>
                      <a:pt x="120" y="17"/>
                      <a:pt x="120" y="17"/>
                      <a:pt x="120" y="17"/>
                    </a:cubicBezTo>
                    <a:cubicBezTo>
                      <a:pt x="120" y="21"/>
                      <a:pt x="120" y="21"/>
                      <a:pt x="120" y="21"/>
                    </a:cubicBezTo>
                    <a:cubicBezTo>
                      <a:pt x="118" y="24"/>
                      <a:pt x="118" y="24"/>
                      <a:pt x="118" y="24"/>
                    </a:cubicBezTo>
                    <a:cubicBezTo>
                      <a:pt x="119" y="29"/>
                      <a:pt x="119" y="29"/>
                      <a:pt x="119" y="29"/>
                    </a:cubicBezTo>
                    <a:cubicBezTo>
                      <a:pt x="121" y="30"/>
                      <a:pt x="121" y="30"/>
                      <a:pt x="121" y="30"/>
                    </a:cubicBezTo>
                    <a:cubicBezTo>
                      <a:pt x="121" y="34"/>
                      <a:pt x="121" y="34"/>
                      <a:pt x="121" y="34"/>
                    </a:cubicBezTo>
                    <a:cubicBezTo>
                      <a:pt x="126" y="38"/>
                      <a:pt x="126" y="38"/>
                      <a:pt x="126" y="38"/>
                    </a:cubicBezTo>
                    <a:cubicBezTo>
                      <a:pt x="127" y="40"/>
                      <a:pt x="127" y="40"/>
                      <a:pt x="127" y="40"/>
                    </a:cubicBezTo>
                    <a:cubicBezTo>
                      <a:pt x="130" y="42"/>
                      <a:pt x="130" y="42"/>
                      <a:pt x="130" y="42"/>
                    </a:cubicBezTo>
                    <a:cubicBezTo>
                      <a:pt x="132" y="42"/>
                      <a:pt x="132" y="42"/>
                      <a:pt x="132" y="42"/>
                    </a:cubicBezTo>
                    <a:cubicBezTo>
                      <a:pt x="132" y="39"/>
                      <a:pt x="132" y="39"/>
                      <a:pt x="132" y="39"/>
                    </a:cubicBezTo>
                    <a:cubicBezTo>
                      <a:pt x="135" y="37"/>
                      <a:pt x="135" y="37"/>
                      <a:pt x="135" y="37"/>
                    </a:cubicBezTo>
                    <a:cubicBezTo>
                      <a:pt x="137" y="36"/>
                      <a:pt x="137" y="36"/>
                      <a:pt x="137" y="36"/>
                    </a:cubicBezTo>
                    <a:cubicBezTo>
                      <a:pt x="139" y="35"/>
                      <a:pt x="139" y="35"/>
                      <a:pt x="139" y="35"/>
                    </a:cubicBezTo>
                    <a:cubicBezTo>
                      <a:pt x="140" y="35"/>
                      <a:pt x="140" y="35"/>
                      <a:pt x="140" y="35"/>
                    </a:cubicBezTo>
                    <a:cubicBezTo>
                      <a:pt x="143" y="34"/>
                      <a:pt x="143" y="34"/>
                      <a:pt x="143" y="34"/>
                    </a:cubicBezTo>
                    <a:cubicBezTo>
                      <a:pt x="145" y="34"/>
                      <a:pt x="145" y="34"/>
                      <a:pt x="145" y="34"/>
                    </a:cubicBezTo>
                    <a:cubicBezTo>
                      <a:pt x="148" y="33"/>
                      <a:pt x="148" y="33"/>
                      <a:pt x="148" y="33"/>
                    </a:cubicBezTo>
                    <a:cubicBezTo>
                      <a:pt x="154" y="34"/>
                      <a:pt x="154" y="34"/>
                      <a:pt x="154" y="34"/>
                    </a:cubicBezTo>
                    <a:cubicBezTo>
                      <a:pt x="155" y="32"/>
                      <a:pt x="155" y="32"/>
                      <a:pt x="155" y="32"/>
                    </a:cubicBezTo>
                    <a:cubicBezTo>
                      <a:pt x="154" y="30"/>
                      <a:pt x="154" y="30"/>
                      <a:pt x="154" y="30"/>
                    </a:cubicBezTo>
                    <a:cubicBezTo>
                      <a:pt x="155" y="28"/>
                      <a:pt x="155" y="28"/>
                      <a:pt x="155" y="28"/>
                    </a:cubicBezTo>
                    <a:cubicBezTo>
                      <a:pt x="158" y="29"/>
                      <a:pt x="158" y="29"/>
                      <a:pt x="158" y="29"/>
                    </a:cubicBezTo>
                    <a:cubicBezTo>
                      <a:pt x="163" y="28"/>
                      <a:pt x="163" y="28"/>
                      <a:pt x="163" y="28"/>
                    </a:cubicBezTo>
                    <a:cubicBezTo>
                      <a:pt x="165" y="28"/>
                      <a:pt x="165" y="28"/>
                      <a:pt x="165" y="28"/>
                    </a:cubicBezTo>
                    <a:cubicBezTo>
                      <a:pt x="167" y="31"/>
                      <a:pt x="167" y="31"/>
                      <a:pt x="167" y="31"/>
                    </a:cubicBezTo>
                    <a:cubicBezTo>
                      <a:pt x="172" y="32"/>
                      <a:pt x="172" y="32"/>
                      <a:pt x="172" y="32"/>
                    </a:cubicBezTo>
                    <a:cubicBezTo>
                      <a:pt x="173" y="31"/>
                      <a:pt x="173" y="31"/>
                      <a:pt x="173" y="31"/>
                    </a:cubicBezTo>
                    <a:cubicBezTo>
                      <a:pt x="177" y="30"/>
                      <a:pt x="177" y="30"/>
                      <a:pt x="177" y="30"/>
                    </a:cubicBezTo>
                    <a:cubicBezTo>
                      <a:pt x="177" y="32"/>
                      <a:pt x="177" y="32"/>
                      <a:pt x="177" y="32"/>
                    </a:cubicBezTo>
                    <a:cubicBezTo>
                      <a:pt x="178" y="32"/>
                      <a:pt x="178" y="32"/>
                      <a:pt x="178" y="32"/>
                    </a:cubicBezTo>
                    <a:cubicBezTo>
                      <a:pt x="181" y="31"/>
                      <a:pt x="181" y="31"/>
                      <a:pt x="181" y="31"/>
                    </a:cubicBezTo>
                    <a:cubicBezTo>
                      <a:pt x="184" y="26"/>
                      <a:pt x="184" y="26"/>
                      <a:pt x="184" y="26"/>
                    </a:cubicBezTo>
                    <a:cubicBezTo>
                      <a:pt x="186" y="20"/>
                      <a:pt x="186" y="20"/>
                      <a:pt x="186" y="20"/>
                    </a:cubicBezTo>
                    <a:cubicBezTo>
                      <a:pt x="189" y="16"/>
                      <a:pt x="189" y="16"/>
                      <a:pt x="189" y="16"/>
                    </a:cubicBezTo>
                    <a:cubicBezTo>
                      <a:pt x="193" y="13"/>
                      <a:pt x="193" y="13"/>
                      <a:pt x="193" y="13"/>
                    </a:cubicBezTo>
                    <a:cubicBezTo>
                      <a:pt x="193" y="11"/>
                      <a:pt x="193" y="11"/>
                      <a:pt x="193" y="11"/>
                    </a:cubicBezTo>
                    <a:cubicBezTo>
                      <a:pt x="193" y="10"/>
                      <a:pt x="193" y="10"/>
                      <a:pt x="193" y="10"/>
                    </a:cubicBezTo>
                    <a:cubicBezTo>
                      <a:pt x="194" y="10"/>
                      <a:pt x="194" y="10"/>
                      <a:pt x="194" y="10"/>
                    </a:cubicBezTo>
                    <a:cubicBezTo>
                      <a:pt x="196" y="13"/>
                      <a:pt x="196" y="13"/>
                      <a:pt x="196" y="13"/>
                    </a:cubicBezTo>
                    <a:cubicBezTo>
                      <a:pt x="196" y="15"/>
                      <a:pt x="196" y="15"/>
                      <a:pt x="196" y="15"/>
                    </a:cubicBezTo>
                    <a:cubicBezTo>
                      <a:pt x="197" y="16"/>
                      <a:pt x="197" y="16"/>
                      <a:pt x="197" y="16"/>
                    </a:cubicBezTo>
                    <a:cubicBezTo>
                      <a:pt x="197" y="21"/>
                      <a:pt x="197" y="21"/>
                      <a:pt x="197" y="21"/>
                    </a:cubicBezTo>
                    <a:cubicBezTo>
                      <a:pt x="198" y="25"/>
                      <a:pt x="198" y="25"/>
                      <a:pt x="198" y="25"/>
                    </a:cubicBezTo>
                    <a:cubicBezTo>
                      <a:pt x="200" y="27"/>
                      <a:pt x="200" y="27"/>
                      <a:pt x="200" y="27"/>
                    </a:cubicBezTo>
                    <a:cubicBezTo>
                      <a:pt x="200" y="30"/>
                      <a:pt x="200" y="30"/>
                      <a:pt x="200" y="30"/>
                    </a:cubicBezTo>
                    <a:cubicBezTo>
                      <a:pt x="202" y="33"/>
                      <a:pt x="202" y="33"/>
                      <a:pt x="202" y="33"/>
                    </a:cubicBezTo>
                    <a:cubicBezTo>
                      <a:pt x="204" y="35"/>
                      <a:pt x="204" y="35"/>
                      <a:pt x="204" y="35"/>
                    </a:cubicBezTo>
                    <a:cubicBezTo>
                      <a:pt x="205" y="36"/>
                      <a:pt x="205" y="36"/>
                      <a:pt x="205" y="36"/>
                    </a:cubicBezTo>
                    <a:cubicBezTo>
                      <a:pt x="205" y="38"/>
                      <a:pt x="205" y="38"/>
                      <a:pt x="205" y="38"/>
                    </a:cubicBezTo>
                    <a:cubicBezTo>
                      <a:pt x="207" y="39"/>
                      <a:pt x="207" y="39"/>
                      <a:pt x="207" y="39"/>
                    </a:cubicBezTo>
                    <a:cubicBezTo>
                      <a:pt x="206" y="41"/>
                      <a:pt x="206" y="41"/>
                      <a:pt x="206" y="41"/>
                    </a:cubicBezTo>
                    <a:cubicBezTo>
                      <a:pt x="206" y="42"/>
                      <a:pt x="206" y="42"/>
                      <a:pt x="206" y="42"/>
                    </a:cubicBezTo>
                    <a:cubicBezTo>
                      <a:pt x="205" y="44"/>
                      <a:pt x="205" y="44"/>
                      <a:pt x="205" y="44"/>
                    </a:cubicBezTo>
                    <a:cubicBezTo>
                      <a:pt x="202" y="46"/>
                      <a:pt x="202" y="46"/>
                      <a:pt x="202" y="46"/>
                    </a:cubicBezTo>
                    <a:cubicBezTo>
                      <a:pt x="200" y="49"/>
                      <a:pt x="200" y="49"/>
                      <a:pt x="200" y="49"/>
                    </a:cubicBezTo>
                    <a:cubicBezTo>
                      <a:pt x="197" y="52"/>
                      <a:pt x="197" y="52"/>
                      <a:pt x="197" y="52"/>
                    </a:cubicBezTo>
                    <a:cubicBezTo>
                      <a:pt x="195" y="54"/>
                      <a:pt x="195" y="54"/>
                      <a:pt x="195" y="54"/>
                    </a:cubicBezTo>
                    <a:cubicBezTo>
                      <a:pt x="193" y="59"/>
                      <a:pt x="193" y="59"/>
                      <a:pt x="193" y="59"/>
                    </a:cubicBezTo>
                    <a:cubicBezTo>
                      <a:pt x="192" y="61"/>
                      <a:pt x="192" y="61"/>
                      <a:pt x="192" y="61"/>
                    </a:cubicBezTo>
                    <a:cubicBezTo>
                      <a:pt x="189" y="65"/>
                      <a:pt x="189" y="65"/>
                      <a:pt x="189" y="65"/>
                    </a:cubicBezTo>
                    <a:cubicBezTo>
                      <a:pt x="187" y="66"/>
                      <a:pt x="187" y="66"/>
                      <a:pt x="187" y="66"/>
                    </a:cubicBezTo>
                    <a:cubicBezTo>
                      <a:pt x="184" y="67"/>
                      <a:pt x="184" y="67"/>
                      <a:pt x="184" y="67"/>
                    </a:cubicBezTo>
                    <a:cubicBezTo>
                      <a:pt x="180" y="68"/>
                      <a:pt x="180" y="68"/>
                      <a:pt x="180" y="68"/>
                    </a:cubicBezTo>
                    <a:cubicBezTo>
                      <a:pt x="176" y="70"/>
                      <a:pt x="176" y="70"/>
                      <a:pt x="176" y="70"/>
                    </a:cubicBezTo>
                    <a:cubicBezTo>
                      <a:pt x="180" y="70"/>
                      <a:pt x="180" y="70"/>
                      <a:pt x="180" y="70"/>
                    </a:cubicBezTo>
                    <a:cubicBezTo>
                      <a:pt x="182" y="68"/>
                      <a:pt x="182" y="68"/>
                      <a:pt x="182" y="68"/>
                    </a:cubicBezTo>
                    <a:cubicBezTo>
                      <a:pt x="187" y="68"/>
                      <a:pt x="187" y="68"/>
                      <a:pt x="187" y="68"/>
                    </a:cubicBezTo>
                    <a:cubicBezTo>
                      <a:pt x="187" y="73"/>
                      <a:pt x="187" y="73"/>
                      <a:pt x="187" y="73"/>
                    </a:cubicBezTo>
                    <a:cubicBezTo>
                      <a:pt x="187" y="73"/>
                      <a:pt x="187" y="76"/>
                      <a:pt x="187" y="75"/>
                    </a:cubicBezTo>
                    <a:cubicBezTo>
                      <a:pt x="188" y="73"/>
                      <a:pt x="189" y="68"/>
                      <a:pt x="189" y="68"/>
                    </a:cubicBezTo>
                    <a:cubicBezTo>
                      <a:pt x="191" y="67"/>
                      <a:pt x="191" y="67"/>
                      <a:pt x="191" y="67"/>
                    </a:cubicBezTo>
                    <a:cubicBezTo>
                      <a:pt x="195" y="64"/>
                      <a:pt x="195" y="64"/>
                      <a:pt x="195" y="64"/>
                    </a:cubicBezTo>
                    <a:cubicBezTo>
                      <a:pt x="197" y="63"/>
                      <a:pt x="197" y="63"/>
                      <a:pt x="197" y="63"/>
                    </a:cubicBezTo>
                    <a:cubicBezTo>
                      <a:pt x="197" y="59"/>
                      <a:pt x="197" y="59"/>
                      <a:pt x="197" y="59"/>
                    </a:cubicBezTo>
                    <a:cubicBezTo>
                      <a:pt x="199" y="56"/>
                      <a:pt x="199" y="56"/>
                      <a:pt x="199" y="56"/>
                    </a:cubicBezTo>
                    <a:cubicBezTo>
                      <a:pt x="202" y="54"/>
                      <a:pt x="202" y="54"/>
                      <a:pt x="202" y="54"/>
                    </a:cubicBezTo>
                    <a:cubicBezTo>
                      <a:pt x="207" y="55"/>
                      <a:pt x="207" y="55"/>
                      <a:pt x="207" y="55"/>
                    </a:cubicBezTo>
                    <a:cubicBezTo>
                      <a:pt x="211" y="55"/>
                      <a:pt x="211" y="55"/>
                      <a:pt x="211" y="55"/>
                    </a:cubicBezTo>
                    <a:cubicBezTo>
                      <a:pt x="213" y="55"/>
                      <a:pt x="213" y="55"/>
                      <a:pt x="213" y="55"/>
                    </a:cubicBezTo>
                    <a:cubicBezTo>
                      <a:pt x="219" y="55"/>
                      <a:pt x="219" y="55"/>
                      <a:pt x="219" y="55"/>
                    </a:cubicBezTo>
                    <a:cubicBezTo>
                      <a:pt x="219" y="59"/>
                      <a:pt x="219" y="59"/>
                      <a:pt x="219" y="59"/>
                    </a:cubicBezTo>
                    <a:cubicBezTo>
                      <a:pt x="216" y="62"/>
                      <a:pt x="216" y="62"/>
                      <a:pt x="216" y="62"/>
                    </a:cubicBezTo>
                    <a:cubicBezTo>
                      <a:pt x="216" y="66"/>
                      <a:pt x="216" y="66"/>
                      <a:pt x="216" y="66"/>
                    </a:cubicBezTo>
                    <a:cubicBezTo>
                      <a:pt x="212" y="69"/>
                      <a:pt x="212" y="69"/>
                      <a:pt x="212" y="69"/>
                    </a:cubicBezTo>
                    <a:cubicBezTo>
                      <a:pt x="211" y="70"/>
                      <a:pt x="211" y="70"/>
                      <a:pt x="211" y="70"/>
                    </a:cubicBezTo>
                    <a:cubicBezTo>
                      <a:pt x="203" y="70"/>
                      <a:pt x="203" y="70"/>
                      <a:pt x="203" y="70"/>
                    </a:cubicBezTo>
                    <a:cubicBezTo>
                      <a:pt x="200" y="69"/>
                      <a:pt x="200" y="69"/>
                      <a:pt x="200" y="69"/>
                    </a:cubicBezTo>
                    <a:cubicBezTo>
                      <a:pt x="198" y="70"/>
                      <a:pt x="198" y="70"/>
                      <a:pt x="198" y="70"/>
                    </a:cubicBezTo>
                    <a:cubicBezTo>
                      <a:pt x="198" y="72"/>
                      <a:pt x="198" y="72"/>
                      <a:pt x="198" y="72"/>
                    </a:cubicBezTo>
                    <a:cubicBezTo>
                      <a:pt x="200" y="71"/>
                      <a:pt x="200" y="71"/>
                      <a:pt x="200" y="71"/>
                    </a:cubicBezTo>
                    <a:cubicBezTo>
                      <a:pt x="203" y="71"/>
                      <a:pt x="203" y="71"/>
                      <a:pt x="203" y="71"/>
                    </a:cubicBezTo>
                    <a:cubicBezTo>
                      <a:pt x="205" y="71"/>
                      <a:pt x="205" y="71"/>
                      <a:pt x="205" y="71"/>
                    </a:cubicBezTo>
                    <a:cubicBezTo>
                      <a:pt x="211" y="71"/>
                      <a:pt x="211" y="71"/>
                      <a:pt x="211" y="71"/>
                    </a:cubicBezTo>
                    <a:cubicBezTo>
                      <a:pt x="211" y="72"/>
                      <a:pt x="211" y="72"/>
                      <a:pt x="211" y="72"/>
                    </a:cubicBezTo>
                    <a:cubicBezTo>
                      <a:pt x="210" y="76"/>
                      <a:pt x="210" y="76"/>
                      <a:pt x="210" y="76"/>
                    </a:cubicBezTo>
                    <a:cubicBezTo>
                      <a:pt x="208" y="79"/>
                      <a:pt x="208" y="79"/>
                      <a:pt x="208" y="79"/>
                    </a:cubicBezTo>
                    <a:cubicBezTo>
                      <a:pt x="208" y="81"/>
                      <a:pt x="208" y="81"/>
                      <a:pt x="208" y="81"/>
                    </a:cubicBezTo>
                    <a:cubicBezTo>
                      <a:pt x="209" y="83"/>
                      <a:pt x="209" y="83"/>
                      <a:pt x="209" y="83"/>
                    </a:cubicBezTo>
                    <a:cubicBezTo>
                      <a:pt x="210" y="79"/>
                      <a:pt x="210" y="79"/>
                      <a:pt x="210" y="79"/>
                    </a:cubicBezTo>
                    <a:cubicBezTo>
                      <a:pt x="211" y="76"/>
                      <a:pt x="211" y="76"/>
                      <a:pt x="211" y="76"/>
                    </a:cubicBezTo>
                    <a:cubicBezTo>
                      <a:pt x="212" y="72"/>
                      <a:pt x="212" y="72"/>
                      <a:pt x="212" y="72"/>
                    </a:cubicBezTo>
                    <a:cubicBezTo>
                      <a:pt x="213" y="70"/>
                      <a:pt x="213" y="70"/>
                      <a:pt x="213" y="70"/>
                    </a:cubicBezTo>
                    <a:cubicBezTo>
                      <a:pt x="215" y="69"/>
                      <a:pt x="215" y="69"/>
                      <a:pt x="215" y="69"/>
                    </a:cubicBezTo>
                    <a:cubicBezTo>
                      <a:pt x="217" y="67"/>
                      <a:pt x="217" y="67"/>
                      <a:pt x="217" y="67"/>
                    </a:cubicBezTo>
                    <a:cubicBezTo>
                      <a:pt x="218" y="67"/>
                      <a:pt x="218" y="67"/>
                      <a:pt x="218" y="67"/>
                    </a:cubicBezTo>
                    <a:cubicBezTo>
                      <a:pt x="219" y="66"/>
                      <a:pt x="219" y="66"/>
                      <a:pt x="219" y="66"/>
                    </a:cubicBezTo>
                    <a:cubicBezTo>
                      <a:pt x="219" y="64"/>
                      <a:pt x="219" y="64"/>
                      <a:pt x="219" y="64"/>
                    </a:cubicBezTo>
                    <a:cubicBezTo>
                      <a:pt x="222" y="59"/>
                      <a:pt x="222" y="59"/>
                      <a:pt x="222" y="59"/>
                    </a:cubicBezTo>
                    <a:cubicBezTo>
                      <a:pt x="225" y="58"/>
                      <a:pt x="225" y="58"/>
                      <a:pt x="225" y="58"/>
                    </a:cubicBezTo>
                    <a:cubicBezTo>
                      <a:pt x="228" y="59"/>
                      <a:pt x="228" y="59"/>
                      <a:pt x="228" y="59"/>
                    </a:cubicBezTo>
                    <a:cubicBezTo>
                      <a:pt x="234" y="60"/>
                      <a:pt x="234" y="60"/>
                      <a:pt x="234" y="60"/>
                    </a:cubicBezTo>
                    <a:cubicBezTo>
                      <a:pt x="235" y="61"/>
                      <a:pt x="235" y="61"/>
                      <a:pt x="235" y="61"/>
                    </a:cubicBezTo>
                    <a:cubicBezTo>
                      <a:pt x="238" y="61"/>
                      <a:pt x="238" y="61"/>
                      <a:pt x="238" y="61"/>
                    </a:cubicBezTo>
                    <a:cubicBezTo>
                      <a:pt x="238" y="62"/>
                      <a:pt x="238" y="62"/>
                      <a:pt x="238" y="62"/>
                    </a:cubicBezTo>
                    <a:cubicBezTo>
                      <a:pt x="240" y="63"/>
                      <a:pt x="240" y="63"/>
                      <a:pt x="240" y="63"/>
                    </a:cubicBezTo>
                    <a:cubicBezTo>
                      <a:pt x="244" y="64"/>
                      <a:pt x="244" y="64"/>
                      <a:pt x="244" y="64"/>
                    </a:cubicBezTo>
                    <a:cubicBezTo>
                      <a:pt x="244" y="65"/>
                      <a:pt x="244" y="65"/>
                      <a:pt x="244" y="65"/>
                    </a:cubicBezTo>
                    <a:cubicBezTo>
                      <a:pt x="246" y="65"/>
                      <a:pt x="246" y="65"/>
                      <a:pt x="246" y="65"/>
                    </a:cubicBezTo>
                    <a:cubicBezTo>
                      <a:pt x="246" y="67"/>
                      <a:pt x="246" y="67"/>
                      <a:pt x="246" y="67"/>
                    </a:cubicBezTo>
                    <a:cubicBezTo>
                      <a:pt x="247" y="68"/>
                      <a:pt x="247" y="68"/>
                      <a:pt x="247" y="68"/>
                    </a:cubicBezTo>
                    <a:cubicBezTo>
                      <a:pt x="248" y="66"/>
                      <a:pt x="248" y="66"/>
                      <a:pt x="248" y="66"/>
                    </a:cubicBezTo>
                    <a:cubicBezTo>
                      <a:pt x="250" y="66"/>
                      <a:pt x="250" y="66"/>
                      <a:pt x="250" y="66"/>
                    </a:cubicBezTo>
                    <a:cubicBezTo>
                      <a:pt x="251" y="68"/>
                      <a:pt x="251" y="68"/>
                      <a:pt x="251" y="68"/>
                    </a:cubicBezTo>
                    <a:cubicBezTo>
                      <a:pt x="253" y="69"/>
                      <a:pt x="253" y="69"/>
                      <a:pt x="253" y="69"/>
                    </a:cubicBezTo>
                    <a:cubicBezTo>
                      <a:pt x="253" y="72"/>
                      <a:pt x="253" y="72"/>
                      <a:pt x="253" y="72"/>
                    </a:cubicBezTo>
                    <a:cubicBezTo>
                      <a:pt x="252" y="74"/>
                      <a:pt x="252" y="74"/>
                      <a:pt x="252" y="74"/>
                    </a:cubicBezTo>
                    <a:cubicBezTo>
                      <a:pt x="254" y="74"/>
                      <a:pt x="254" y="74"/>
                      <a:pt x="254" y="74"/>
                    </a:cubicBezTo>
                    <a:cubicBezTo>
                      <a:pt x="255" y="75"/>
                      <a:pt x="255" y="75"/>
                      <a:pt x="255" y="75"/>
                    </a:cubicBezTo>
                    <a:cubicBezTo>
                      <a:pt x="253" y="76"/>
                      <a:pt x="253" y="76"/>
                      <a:pt x="253" y="76"/>
                    </a:cubicBezTo>
                    <a:cubicBezTo>
                      <a:pt x="253" y="79"/>
                      <a:pt x="253" y="79"/>
                      <a:pt x="253" y="79"/>
                    </a:cubicBezTo>
                    <a:cubicBezTo>
                      <a:pt x="256" y="78"/>
                      <a:pt x="256" y="78"/>
                      <a:pt x="256" y="78"/>
                    </a:cubicBezTo>
                    <a:cubicBezTo>
                      <a:pt x="256" y="79"/>
                      <a:pt x="256" y="79"/>
                      <a:pt x="256" y="79"/>
                    </a:cubicBezTo>
                    <a:cubicBezTo>
                      <a:pt x="258" y="78"/>
                      <a:pt x="258" y="78"/>
                      <a:pt x="258" y="78"/>
                    </a:cubicBezTo>
                    <a:cubicBezTo>
                      <a:pt x="261" y="77"/>
                      <a:pt x="261" y="77"/>
                      <a:pt x="261" y="77"/>
                    </a:cubicBezTo>
                    <a:cubicBezTo>
                      <a:pt x="263" y="77"/>
                      <a:pt x="263" y="77"/>
                      <a:pt x="263" y="77"/>
                    </a:cubicBezTo>
                    <a:cubicBezTo>
                      <a:pt x="263" y="75"/>
                      <a:pt x="263" y="75"/>
                      <a:pt x="263" y="75"/>
                    </a:cubicBezTo>
                    <a:cubicBezTo>
                      <a:pt x="266" y="75"/>
                      <a:pt x="266" y="75"/>
                      <a:pt x="266" y="75"/>
                    </a:cubicBezTo>
                    <a:cubicBezTo>
                      <a:pt x="267" y="77"/>
                      <a:pt x="267" y="77"/>
                      <a:pt x="267" y="77"/>
                    </a:cubicBezTo>
                    <a:cubicBezTo>
                      <a:pt x="271" y="78"/>
                      <a:pt x="271" y="78"/>
                      <a:pt x="271" y="78"/>
                    </a:cubicBezTo>
                    <a:cubicBezTo>
                      <a:pt x="272" y="78"/>
                      <a:pt x="272" y="78"/>
                      <a:pt x="272" y="78"/>
                    </a:cubicBezTo>
                    <a:cubicBezTo>
                      <a:pt x="276" y="78"/>
                      <a:pt x="276" y="78"/>
                      <a:pt x="276" y="78"/>
                    </a:cubicBezTo>
                    <a:cubicBezTo>
                      <a:pt x="277" y="78"/>
                      <a:pt x="277" y="78"/>
                      <a:pt x="277" y="78"/>
                    </a:cubicBezTo>
                    <a:cubicBezTo>
                      <a:pt x="281" y="79"/>
                      <a:pt x="281" y="79"/>
                      <a:pt x="281" y="79"/>
                    </a:cubicBezTo>
                    <a:cubicBezTo>
                      <a:pt x="282" y="80"/>
                      <a:pt x="282" y="80"/>
                      <a:pt x="282" y="80"/>
                    </a:cubicBezTo>
                    <a:cubicBezTo>
                      <a:pt x="284" y="79"/>
                      <a:pt x="284" y="79"/>
                      <a:pt x="284" y="79"/>
                    </a:cubicBezTo>
                    <a:cubicBezTo>
                      <a:pt x="286" y="80"/>
                      <a:pt x="286" y="80"/>
                      <a:pt x="286" y="80"/>
                    </a:cubicBezTo>
                    <a:cubicBezTo>
                      <a:pt x="288" y="79"/>
                      <a:pt x="288" y="79"/>
                      <a:pt x="288" y="79"/>
                    </a:cubicBezTo>
                    <a:cubicBezTo>
                      <a:pt x="289" y="79"/>
                      <a:pt x="289" y="79"/>
                      <a:pt x="289" y="79"/>
                    </a:cubicBezTo>
                    <a:cubicBezTo>
                      <a:pt x="292" y="79"/>
                      <a:pt x="292" y="79"/>
                      <a:pt x="292" y="79"/>
                    </a:cubicBezTo>
                    <a:cubicBezTo>
                      <a:pt x="294" y="81"/>
                      <a:pt x="294" y="81"/>
                      <a:pt x="294" y="81"/>
                    </a:cubicBezTo>
                    <a:cubicBezTo>
                      <a:pt x="296" y="82"/>
                      <a:pt x="296" y="82"/>
                      <a:pt x="296" y="82"/>
                    </a:cubicBezTo>
                    <a:cubicBezTo>
                      <a:pt x="298" y="84"/>
                      <a:pt x="298" y="84"/>
                      <a:pt x="298" y="84"/>
                    </a:cubicBezTo>
                    <a:cubicBezTo>
                      <a:pt x="302" y="85"/>
                      <a:pt x="302" y="85"/>
                      <a:pt x="302" y="85"/>
                    </a:cubicBezTo>
                    <a:cubicBezTo>
                      <a:pt x="304" y="87"/>
                      <a:pt x="304" y="87"/>
                      <a:pt x="304" y="87"/>
                    </a:cubicBezTo>
                    <a:cubicBezTo>
                      <a:pt x="306" y="89"/>
                      <a:pt x="306" y="89"/>
                      <a:pt x="306" y="89"/>
                    </a:cubicBezTo>
                    <a:cubicBezTo>
                      <a:pt x="308" y="90"/>
                      <a:pt x="308" y="90"/>
                      <a:pt x="308" y="90"/>
                    </a:cubicBezTo>
                    <a:cubicBezTo>
                      <a:pt x="309" y="93"/>
                      <a:pt x="309" y="93"/>
                      <a:pt x="309" y="93"/>
                    </a:cubicBezTo>
                    <a:cubicBezTo>
                      <a:pt x="310" y="94"/>
                      <a:pt x="310" y="94"/>
                      <a:pt x="310" y="94"/>
                    </a:cubicBezTo>
                    <a:cubicBezTo>
                      <a:pt x="312" y="95"/>
                      <a:pt x="312" y="95"/>
                      <a:pt x="312" y="95"/>
                    </a:cubicBezTo>
                    <a:cubicBezTo>
                      <a:pt x="317" y="97"/>
                      <a:pt x="317" y="97"/>
                      <a:pt x="317" y="97"/>
                    </a:cubicBezTo>
                    <a:cubicBezTo>
                      <a:pt x="318" y="100"/>
                      <a:pt x="318" y="100"/>
                      <a:pt x="318" y="100"/>
                    </a:cubicBezTo>
                    <a:cubicBezTo>
                      <a:pt x="320" y="100"/>
                      <a:pt x="320" y="100"/>
                      <a:pt x="320" y="100"/>
                    </a:cubicBezTo>
                    <a:cubicBezTo>
                      <a:pt x="323" y="102"/>
                      <a:pt x="323" y="102"/>
                      <a:pt x="323" y="102"/>
                    </a:cubicBezTo>
                    <a:cubicBezTo>
                      <a:pt x="325" y="102"/>
                      <a:pt x="325" y="102"/>
                      <a:pt x="325" y="102"/>
                    </a:cubicBezTo>
                    <a:cubicBezTo>
                      <a:pt x="327" y="102"/>
                      <a:pt x="327" y="102"/>
                      <a:pt x="327" y="102"/>
                    </a:cubicBezTo>
                    <a:cubicBezTo>
                      <a:pt x="330" y="102"/>
                      <a:pt x="330" y="102"/>
                      <a:pt x="330" y="102"/>
                    </a:cubicBezTo>
                    <a:cubicBezTo>
                      <a:pt x="332" y="102"/>
                      <a:pt x="332" y="102"/>
                      <a:pt x="332" y="102"/>
                    </a:cubicBezTo>
                    <a:cubicBezTo>
                      <a:pt x="335" y="106"/>
                      <a:pt x="335" y="106"/>
                      <a:pt x="335" y="106"/>
                    </a:cubicBezTo>
                    <a:cubicBezTo>
                      <a:pt x="335" y="108"/>
                      <a:pt x="335" y="108"/>
                      <a:pt x="335" y="108"/>
                    </a:cubicBezTo>
                    <a:cubicBezTo>
                      <a:pt x="336" y="112"/>
                      <a:pt x="336" y="112"/>
                      <a:pt x="336" y="112"/>
                    </a:cubicBezTo>
                    <a:cubicBezTo>
                      <a:pt x="336" y="114"/>
                      <a:pt x="336" y="114"/>
                      <a:pt x="336" y="114"/>
                    </a:cubicBezTo>
                    <a:cubicBezTo>
                      <a:pt x="337" y="118"/>
                      <a:pt x="337" y="118"/>
                      <a:pt x="337" y="118"/>
                    </a:cubicBezTo>
                    <a:cubicBezTo>
                      <a:pt x="338" y="121"/>
                      <a:pt x="338" y="121"/>
                      <a:pt x="338" y="121"/>
                    </a:cubicBezTo>
                    <a:cubicBezTo>
                      <a:pt x="339" y="121"/>
                      <a:pt x="339" y="121"/>
                      <a:pt x="339" y="121"/>
                    </a:cubicBezTo>
                    <a:lnTo>
                      <a:pt x="339" y="125"/>
                    </a:lnTo>
                    <a:close/>
                    <a:moveTo>
                      <a:pt x="235" y="326"/>
                    </a:moveTo>
                    <a:cubicBezTo>
                      <a:pt x="235" y="325"/>
                      <a:pt x="235" y="325"/>
                      <a:pt x="235" y="325"/>
                    </a:cubicBezTo>
                    <a:cubicBezTo>
                      <a:pt x="236" y="322"/>
                      <a:pt x="236" y="322"/>
                      <a:pt x="236" y="322"/>
                    </a:cubicBezTo>
                    <a:cubicBezTo>
                      <a:pt x="236" y="324"/>
                      <a:pt x="236" y="324"/>
                      <a:pt x="236" y="324"/>
                    </a:cubicBezTo>
                    <a:cubicBezTo>
                      <a:pt x="236" y="326"/>
                      <a:pt x="236" y="326"/>
                      <a:pt x="236" y="326"/>
                    </a:cubicBezTo>
                    <a:lnTo>
                      <a:pt x="235" y="326"/>
                    </a:lnTo>
                    <a:close/>
                    <a:moveTo>
                      <a:pt x="203" y="30"/>
                    </a:moveTo>
                    <a:cubicBezTo>
                      <a:pt x="202" y="30"/>
                      <a:pt x="202" y="30"/>
                      <a:pt x="202" y="30"/>
                    </a:cubicBezTo>
                    <a:cubicBezTo>
                      <a:pt x="202" y="32"/>
                      <a:pt x="202" y="32"/>
                      <a:pt x="202" y="32"/>
                    </a:cubicBezTo>
                    <a:cubicBezTo>
                      <a:pt x="204" y="33"/>
                      <a:pt x="204" y="33"/>
                      <a:pt x="204" y="33"/>
                    </a:cubicBezTo>
                    <a:lnTo>
                      <a:pt x="203" y="30"/>
                    </a:lnTo>
                    <a:close/>
                    <a:moveTo>
                      <a:pt x="211" y="54"/>
                    </a:moveTo>
                    <a:cubicBezTo>
                      <a:pt x="209" y="54"/>
                      <a:pt x="209" y="54"/>
                      <a:pt x="209" y="54"/>
                    </a:cubicBezTo>
                    <a:cubicBezTo>
                      <a:pt x="208" y="53"/>
                      <a:pt x="208" y="53"/>
                      <a:pt x="208" y="53"/>
                    </a:cubicBezTo>
                    <a:cubicBezTo>
                      <a:pt x="211" y="52"/>
                      <a:pt x="211" y="52"/>
                      <a:pt x="211" y="52"/>
                    </a:cubicBezTo>
                    <a:lnTo>
                      <a:pt x="211" y="54"/>
                    </a:lnTo>
                    <a:close/>
                    <a:moveTo>
                      <a:pt x="206" y="53"/>
                    </a:moveTo>
                    <a:cubicBezTo>
                      <a:pt x="204" y="53"/>
                      <a:pt x="204" y="53"/>
                      <a:pt x="204" y="53"/>
                    </a:cubicBezTo>
                    <a:cubicBezTo>
                      <a:pt x="204" y="52"/>
                      <a:pt x="204" y="52"/>
                      <a:pt x="204" y="52"/>
                    </a:cubicBezTo>
                    <a:cubicBezTo>
                      <a:pt x="205" y="51"/>
                      <a:pt x="205" y="51"/>
                      <a:pt x="205" y="51"/>
                    </a:cubicBezTo>
                    <a:cubicBezTo>
                      <a:pt x="208" y="52"/>
                      <a:pt x="208" y="52"/>
                      <a:pt x="208" y="52"/>
                    </a:cubicBezTo>
                    <a:cubicBezTo>
                      <a:pt x="209" y="51"/>
                      <a:pt x="209" y="51"/>
                      <a:pt x="209" y="51"/>
                    </a:cubicBezTo>
                    <a:lnTo>
                      <a:pt x="206" y="53"/>
                    </a:lnTo>
                    <a:close/>
                    <a:moveTo>
                      <a:pt x="203" y="50"/>
                    </a:moveTo>
                    <a:cubicBezTo>
                      <a:pt x="203" y="50"/>
                      <a:pt x="203" y="50"/>
                      <a:pt x="203" y="50"/>
                    </a:cubicBezTo>
                    <a:cubicBezTo>
                      <a:pt x="204" y="47"/>
                      <a:pt x="204" y="47"/>
                      <a:pt x="204" y="47"/>
                    </a:cubicBezTo>
                    <a:cubicBezTo>
                      <a:pt x="205" y="47"/>
                      <a:pt x="205" y="47"/>
                      <a:pt x="205" y="47"/>
                    </a:cubicBezTo>
                    <a:cubicBezTo>
                      <a:pt x="205" y="48"/>
                      <a:pt x="205" y="48"/>
                      <a:pt x="205" y="48"/>
                    </a:cubicBezTo>
                    <a:lnTo>
                      <a:pt x="203" y="50"/>
                    </a:lnTo>
                    <a:close/>
                    <a:moveTo>
                      <a:pt x="205" y="49"/>
                    </a:moveTo>
                    <a:cubicBezTo>
                      <a:pt x="205" y="47"/>
                      <a:pt x="205" y="47"/>
                      <a:pt x="205" y="47"/>
                    </a:cubicBezTo>
                    <a:cubicBezTo>
                      <a:pt x="207" y="47"/>
                      <a:pt x="207" y="47"/>
                      <a:pt x="207" y="47"/>
                    </a:cubicBezTo>
                    <a:cubicBezTo>
                      <a:pt x="208" y="48"/>
                      <a:pt x="208" y="48"/>
                      <a:pt x="208" y="48"/>
                    </a:cubicBezTo>
                    <a:lnTo>
                      <a:pt x="205" y="49"/>
                    </a:lnTo>
                    <a:close/>
                    <a:moveTo>
                      <a:pt x="193" y="61"/>
                    </a:moveTo>
                    <a:cubicBezTo>
                      <a:pt x="194" y="58"/>
                      <a:pt x="194" y="58"/>
                      <a:pt x="194" y="58"/>
                    </a:cubicBezTo>
                    <a:cubicBezTo>
                      <a:pt x="196" y="58"/>
                      <a:pt x="196" y="58"/>
                      <a:pt x="196" y="58"/>
                    </a:cubicBezTo>
                    <a:cubicBezTo>
                      <a:pt x="194" y="62"/>
                      <a:pt x="194" y="62"/>
                      <a:pt x="194" y="62"/>
                    </a:cubicBezTo>
                    <a:cubicBezTo>
                      <a:pt x="194" y="64"/>
                      <a:pt x="194" y="64"/>
                      <a:pt x="194" y="64"/>
                    </a:cubicBezTo>
                    <a:cubicBezTo>
                      <a:pt x="191" y="65"/>
                      <a:pt x="191" y="65"/>
                      <a:pt x="191" y="65"/>
                    </a:cubicBezTo>
                    <a:lnTo>
                      <a:pt x="193" y="61"/>
                    </a:lnTo>
                    <a:close/>
                    <a:moveTo>
                      <a:pt x="197" y="55"/>
                    </a:moveTo>
                    <a:cubicBezTo>
                      <a:pt x="198" y="53"/>
                      <a:pt x="198" y="53"/>
                      <a:pt x="198" y="53"/>
                    </a:cubicBezTo>
                    <a:cubicBezTo>
                      <a:pt x="200" y="53"/>
                      <a:pt x="200" y="53"/>
                      <a:pt x="200" y="53"/>
                    </a:cubicBezTo>
                    <a:cubicBezTo>
                      <a:pt x="200" y="55"/>
                      <a:pt x="200" y="55"/>
                      <a:pt x="200" y="55"/>
                    </a:cubicBezTo>
                    <a:cubicBezTo>
                      <a:pt x="198" y="55"/>
                      <a:pt x="198" y="55"/>
                      <a:pt x="198" y="55"/>
                    </a:cubicBezTo>
                    <a:lnTo>
                      <a:pt x="197" y="55"/>
                    </a:lnTo>
                    <a:close/>
                    <a:moveTo>
                      <a:pt x="255" y="77"/>
                    </a:moveTo>
                    <a:cubicBezTo>
                      <a:pt x="256" y="76"/>
                      <a:pt x="256" y="76"/>
                      <a:pt x="256" y="76"/>
                    </a:cubicBezTo>
                    <a:cubicBezTo>
                      <a:pt x="258" y="76"/>
                      <a:pt x="258" y="76"/>
                      <a:pt x="258" y="76"/>
                    </a:cubicBezTo>
                    <a:cubicBezTo>
                      <a:pt x="257" y="77"/>
                      <a:pt x="257" y="77"/>
                      <a:pt x="257" y="77"/>
                    </a:cubicBezTo>
                    <a:lnTo>
                      <a:pt x="255" y="77"/>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55" name="Oval 125"/>
              <p:cNvSpPr>
                <a:spLocks noChangeAspect="1" noChangeArrowheads="1"/>
              </p:cNvSpPr>
              <p:nvPr/>
            </p:nvSpPr>
            <p:spPr bwMode="auto">
              <a:xfrm rot="230875">
                <a:off x="2587163" y="2038700"/>
                <a:ext cx="54542" cy="5454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256" name="R2U2_SourceNote"/>
              <p:cNvSpPr txBox="1">
                <a:spLocks noChangeArrowheads="1"/>
              </p:cNvSpPr>
              <p:nvPr>
                <p:custDataLst>
                  <p:tags r:id="rId18"/>
                </p:custDataLst>
              </p:nvPr>
            </p:nvSpPr>
            <p:spPr bwMode="auto">
              <a:xfrm>
                <a:off x="2678372" y="2009341"/>
                <a:ext cx="394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Dallas</a:t>
                </a:r>
              </a:p>
            </p:txBody>
          </p:sp>
          <p:sp>
            <p:nvSpPr>
              <p:cNvPr id="1257" name="Freeform 432"/>
              <p:cNvSpPr>
                <a:spLocks noEditPoints="1"/>
              </p:cNvSpPr>
              <p:nvPr/>
            </p:nvSpPr>
            <p:spPr bwMode="auto">
              <a:xfrm>
                <a:off x="5557142" y="1946609"/>
                <a:ext cx="511390" cy="636927"/>
              </a:xfrm>
              <a:custGeom>
                <a:avLst/>
                <a:gdLst>
                  <a:gd name="T0" fmla="*/ 443 w 481"/>
                  <a:gd name="T1" fmla="*/ 459 h 599"/>
                  <a:gd name="T2" fmla="*/ 443 w 481"/>
                  <a:gd name="T3" fmla="*/ 473 h 599"/>
                  <a:gd name="T4" fmla="*/ 437 w 481"/>
                  <a:gd name="T5" fmla="*/ 517 h 599"/>
                  <a:gd name="T6" fmla="*/ 439 w 481"/>
                  <a:gd name="T7" fmla="*/ 505 h 599"/>
                  <a:gd name="T8" fmla="*/ 449 w 481"/>
                  <a:gd name="T9" fmla="*/ 150 h 599"/>
                  <a:gd name="T10" fmla="*/ 401 w 481"/>
                  <a:gd name="T11" fmla="*/ 180 h 599"/>
                  <a:gd name="T12" fmla="*/ 379 w 481"/>
                  <a:gd name="T13" fmla="*/ 202 h 599"/>
                  <a:gd name="T14" fmla="*/ 336 w 481"/>
                  <a:gd name="T15" fmla="*/ 188 h 599"/>
                  <a:gd name="T16" fmla="*/ 326 w 481"/>
                  <a:gd name="T17" fmla="*/ 212 h 599"/>
                  <a:gd name="T18" fmla="*/ 262 w 481"/>
                  <a:gd name="T19" fmla="*/ 188 h 599"/>
                  <a:gd name="T20" fmla="*/ 188 w 481"/>
                  <a:gd name="T21" fmla="*/ 158 h 599"/>
                  <a:gd name="T22" fmla="*/ 168 w 481"/>
                  <a:gd name="T23" fmla="*/ 118 h 599"/>
                  <a:gd name="T24" fmla="*/ 148 w 481"/>
                  <a:gd name="T25" fmla="*/ 92 h 599"/>
                  <a:gd name="T26" fmla="*/ 166 w 481"/>
                  <a:gd name="T27" fmla="*/ 80 h 599"/>
                  <a:gd name="T28" fmla="*/ 164 w 481"/>
                  <a:gd name="T29" fmla="*/ 50 h 599"/>
                  <a:gd name="T30" fmla="*/ 124 w 481"/>
                  <a:gd name="T31" fmla="*/ 30 h 599"/>
                  <a:gd name="T32" fmla="*/ 102 w 481"/>
                  <a:gd name="T33" fmla="*/ 16 h 599"/>
                  <a:gd name="T34" fmla="*/ 66 w 481"/>
                  <a:gd name="T35" fmla="*/ 0 h 599"/>
                  <a:gd name="T36" fmla="*/ 48 w 481"/>
                  <a:gd name="T37" fmla="*/ 6 h 599"/>
                  <a:gd name="T38" fmla="*/ 50 w 481"/>
                  <a:gd name="T39" fmla="*/ 20 h 599"/>
                  <a:gd name="T40" fmla="*/ 70 w 481"/>
                  <a:gd name="T41" fmla="*/ 26 h 599"/>
                  <a:gd name="T42" fmla="*/ 72 w 481"/>
                  <a:gd name="T43" fmla="*/ 38 h 599"/>
                  <a:gd name="T44" fmla="*/ 68 w 481"/>
                  <a:gd name="T45" fmla="*/ 54 h 599"/>
                  <a:gd name="T46" fmla="*/ 98 w 481"/>
                  <a:gd name="T47" fmla="*/ 94 h 599"/>
                  <a:gd name="T48" fmla="*/ 72 w 481"/>
                  <a:gd name="T49" fmla="*/ 144 h 599"/>
                  <a:gd name="T50" fmla="*/ 28 w 481"/>
                  <a:gd name="T51" fmla="*/ 178 h 599"/>
                  <a:gd name="T52" fmla="*/ 38 w 481"/>
                  <a:gd name="T53" fmla="*/ 226 h 599"/>
                  <a:gd name="T54" fmla="*/ 16 w 481"/>
                  <a:gd name="T55" fmla="*/ 252 h 599"/>
                  <a:gd name="T56" fmla="*/ 16 w 481"/>
                  <a:gd name="T57" fmla="*/ 279 h 599"/>
                  <a:gd name="T58" fmla="*/ 36 w 481"/>
                  <a:gd name="T59" fmla="*/ 285 h 599"/>
                  <a:gd name="T60" fmla="*/ 16 w 481"/>
                  <a:gd name="T61" fmla="*/ 291 h 599"/>
                  <a:gd name="T62" fmla="*/ 64 w 481"/>
                  <a:gd name="T63" fmla="*/ 317 h 599"/>
                  <a:gd name="T64" fmla="*/ 80 w 481"/>
                  <a:gd name="T65" fmla="*/ 291 h 599"/>
                  <a:gd name="T66" fmla="*/ 86 w 481"/>
                  <a:gd name="T67" fmla="*/ 323 h 599"/>
                  <a:gd name="T68" fmla="*/ 102 w 481"/>
                  <a:gd name="T69" fmla="*/ 417 h 599"/>
                  <a:gd name="T70" fmla="*/ 134 w 481"/>
                  <a:gd name="T71" fmla="*/ 483 h 599"/>
                  <a:gd name="T72" fmla="*/ 162 w 481"/>
                  <a:gd name="T73" fmla="*/ 545 h 599"/>
                  <a:gd name="T74" fmla="*/ 192 w 481"/>
                  <a:gd name="T75" fmla="*/ 559 h 599"/>
                  <a:gd name="T76" fmla="*/ 208 w 481"/>
                  <a:gd name="T77" fmla="*/ 531 h 599"/>
                  <a:gd name="T78" fmla="*/ 216 w 481"/>
                  <a:gd name="T79" fmla="*/ 495 h 599"/>
                  <a:gd name="T80" fmla="*/ 218 w 481"/>
                  <a:gd name="T81" fmla="*/ 423 h 599"/>
                  <a:gd name="T82" fmla="*/ 248 w 481"/>
                  <a:gd name="T83" fmla="*/ 407 h 599"/>
                  <a:gd name="T84" fmla="*/ 284 w 481"/>
                  <a:gd name="T85" fmla="*/ 369 h 599"/>
                  <a:gd name="T86" fmla="*/ 304 w 481"/>
                  <a:gd name="T87" fmla="*/ 341 h 599"/>
                  <a:gd name="T88" fmla="*/ 326 w 481"/>
                  <a:gd name="T89" fmla="*/ 315 h 599"/>
                  <a:gd name="T90" fmla="*/ 343 w 481"/>
                  <a:gd name="T91" fmla="*/ 295 h 599"/>
                  <a:gd name="T92" fmla="*/ 361 w 481"/>
                  <a:gd name="T93" fmla="*/ 301 h 599"/>
                  <a:gd name="T94" fmla="*/ 338 w 481"/>
                  <a:gd name="T95" fmla="*/ 248 h 599"/>
                  <a:gd name="T96" fmla="*/ 332 w 481"/>
                  <a:gd name="T97" fmla="*/ 216 h 599"/>
                  <a:gd name="T98" fmla="*/ 359 w 481"/>
                  <a:gd name="T99" fmla="*/ 216 h 599"/>
                  <a:gd name="T100" fmla="*/ 403 w 481"/>
                  <a:gd name="T101" fmla="*/ 248 h 599"/>
                  <a:gd name="T102" fmla="*/ 401 w 481"/>
                  <a:gd name="T103" fmla="*/ 277 h 599"/>
                  <a:gd name="T104" fmla="*/ 427 w 481"/>
                  <a:gd name="T105" fmla="*/ 299 h 599"/>
                  <a:gd name="T106" fmla="*/ 439 w 481"/>
                  <a:gd name="T107" fmla="*/ 258 h 599"/>
                  <a:gd name="T108" fmla="*/ 467 w 481"/>
                  <a:gd name="T109" fmla="*/ 192 h 599"/>
                  <a:gd name="T110" fmla="*/ 461 w 481"/>
                  <a:gd name="T111" fmla="*/ 567 h 599"/>
                  <a:gd name="T112" fmla="*/ 467 w 481"/>
                  <a:gd name="T113" fmla="*/ 599 h 599"/>
                  <a:gd name="T114" fmla="*/ 459 w 481"/>
                  <a:gd name="T115" fmla="*/ 57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1" h="599">
                    <a:moveTo>
                      <a:pt x="443" y="459"/>
                    </a:moveTo>
                    <a:lnTo>
                      <a:pt x="445" y="459"/>
                    </a:lnTo>
                    <a:lnTo>
                      <a:pt x="445" y="469"/>
                    </a:lnTo>
                    <a:lnTo>
                      <a:pt x="439" y="471"/>
                    </a:lnTo>
                    <a:lnTo>
                      <a:pt x="439" y="465"/>
                    </a:lnTo>
                    <a:lnTo>
                      <a:pt x="443" y="459"/>
                    </a:lnTo>
                    <a:close/>
                    <a:moveTo>
                      <a:pt x="437" y="475"/>
                    </a:moveTo>
                    <a:lnTo>
                      <a:pt x="439" y="483"/>
                    </a:lnTo>
                    <a:lnTo>
                      <a:pt x="443" y="491"/>
                    </a:lnTo>
                    <a:lnTo>
                      <a:pt x="443" y="483"/>
                    </a:lnTo>
                    <a:lnTo>
                      <a:pt x="443" y="477"/>
                    </a:lnTo>
                    <a:lnTo>
                      <a:pt x="443" y="473"/>
                    </a:lnTo>
                    <a:lnTo>
                      <a:pt x="437" y="475"/>
                    </a:lnTo>
                    <a:close/>
                    <a:moveTo>
                      <a:pt x="437" y="517"/>
                    </a:moveTo>
                    <a:lnTo>
                      <a:pt x="439" y="521"/>
                    </a:lnTo>
                    <a:lnTo>
                      <a:pt x="443" y="521"/>
                    </a:lnTo>
                    <a:lnTo>
                      <a:pt x="441" y="515"/>
                    </a:lnTo>
                    <a:lnTo>
                      <a:pt x="437" y="517"/>
                    </a:lnTo>
                    <a:close/>
                    <a:moveTo>
                      <a:pt x="441" y="505"/>
                    </a:moveTo>
                    <a:lnTo>
                      <a:pt x="441" y="499"/>
                    </a:lnTo>
                    <a:lnTo>
                      <a:pt x="441" y="493"/>
                    </a:lnTo>
                    <a:lnTo>
                      <a:pt x="439" y="491"/>
                    </a:lnTo>
                    <a:lnTo>
                      <a:pt x="437" y="497"/>
                    </a:lnTo>
                    <a:lnTo>
                      <a:pt x="439" y="505"/>
                    </a:lnTo>
                    <a:lnTo>
                      <a:pt x="441" y="505"/>
                    </a:lnTo>
                    <a:close/>
                    <a:moveTo>
                      <a:pt x="481" y="172"/>
                    </a:moveTo>
                    <a:lnTo>
                      <a:pt x="461" y="166"/>
                    </a:lnTo>
                    <a:lnTo>
                      <a:pt x="461" y="160"/>
                    </a:lnTo>
                    <a:lnTo>
                      <a:pt x="455" y="150"/>
                    </a:lnTo>
                    <a:lnTo>
                      <a:pt x="449" y="150"/>
                    </a:lnTo>
                    <a:lnTo>
                      <a:pt x="441" y="156"/>
                    </a:lnTo>
                    <a:lnTo>
                      <a:pt x="425" y="154"/>
                    </a:lnTo>
                    <a:lnTo>
                      <a:pt x="423" y="160"/>
                    </a:lnTo>
                    <a:lnTo>
                      <a:pt x="411" y="162"/>
                    </a:lnTo>
                    <a:lnTo>
                      <a:pt x="403" y="172"/>
                    </a:lnTo>
                    <a:lnTo>
                      <a:pt x="401" y="180"/>
                    </a:lnTo>
                    <a:lnTo>
                      <a:pt x="383" y="182"/>
                    </a:lnTo>
                    <a:lnTo>
                      <a:pt x="385" y="186"/>
                    </a:lnTo>
                    <a:lnTo>
                      <a:pt x="393" y="188"/>
                    </a:lnTo>
                    <a:lnTo>
                      <a:pt x="395" y="196"/>
                    </a:lnTo>
                    <a:lnTo>
                      <a:pt x="393" y="202"/>
                    </a:lnTo>
                    <a:lnTo>
                      <a:pt x="379" y="202"/>
                    </a:lnTo>
                    <a:lnTo>
                      <a:pt x="367" y="202"/>
                    </a:lnTo>
                    <a:lnTo>
                      <a:pt x="361" y="204"/>
                    </a:lnTo>
                    <a:lnTo>
                      <a:pt x="343" y="198"/>
                    </a:lnTo>
                    <a:lnTo>
                      <a:pt x="340" y="190"/>
                    </a:lnTo>
                    <a:lnTo>
                      <a:pt x="343" y="188"/>
                    </a:lnTo>
                    <a:lnTo>
                      <a:pt x="336" y="188"/>
                    </a:lnTo>
                    <a:lnTo>
                      <a:pt x="336" y="176"/>
                    </a:lnTo>
                    <a:lnTo>
                      <a:pt x="330" y="176"/>
                    </a:lnTo>
                    <a:lnTo>
                      <a:pt x="326" y="182"/>
                    </a:lnTo>
                    <a:lnTo>
                      <a:pt x="324" y="194"/>
                    </a:lnTo>
                    <a:lnTo>
                      <a:pt x="328" y="204"/>
                    </a:lnTo>
                    <a:lnTo>
                      <a:pt x="326" y="212"/>
                    </a:lnTo>
                    <a:lnTo>
                      <a:pt x="298" y="210"/>
                    </a:lnTo>
                    <a:lnTo>
                      <a:pt x="294" y="206"/>
                    </a:lnTo>
                    <a:lnTo>
                      <a:pt x="286" y="202"/>
                    </a:lnTo>
                    <a:lnTo>
                      <a:pt x="278" y="202"/>
                    </a:lnTo>
                    <a:lnTo>
                      <a:pt x="272" y="198"/>
                    </a:lnTo>
                    <a:lnTo>
                      <a:pt x="262" y="188"/>
                    </a:lnTo>
                    <a:lnTo>
                      <a:pt x="234" y="186"/>
                    </a:lnTo>
                    <a:lnTo>
                      <a:pt x="214" y="176"/>
                    </a:lnTo>
                    <a:lnTo>
                      <a:pt x="208" y="176"/>
                    </a:lnTo>
                    <a:lnTo>
                      <a:pt x="198" y="164"/>
                    </a:lnTo>
                    <a:lnTo>
                      <a:pt x="194" y="164"/>
                    </a:lnTo>
                    <a:lnTo>
                      <a:pt x="188" y="158"/>
                    </a:lnTo>
                    <a:lnTo>
                      <a:pt x="190" y="148"/>
                    </a:lnTo>
                    <a:lnTo>
                      <a:pt x="194" y="140"/>
                    </a:lnTo>
                    <a:lnTo>
                      <a:pt x="194" y="130"/>
                    </a:lnTo>
                    <a:lnTo>
                      <a:pt x="184" y="128"/>
                    </a:lnTo>
                    <a:lnTo>
                      <a:pt x="176" y="122"/>
                    </a:lnTo>
                    <a:lnTo>
                      <a:pt x="168" y="118"/>
                    </a:lnTo>
                    <a:lnTo>
                      <a:pt x="162" y="114"/>
                    </a:lnTo>
                    <a:lnTo>
                      <a:pt x="156" y="112"/>
                    </a:lnTo>
                    <a:lnTo>
                      <a:pt x="150" y="98"/>
                    </a:lnTo>
                    <a:lnTo>
                      <a:pt x="146" y="96"/>
                    </a:lnTo>
                    <a:lnTo>
                      <a:pt x="148" y="92"/>
                    </a:lnTo>
                    <a:lnTo>
                      <a:pt x="148" y="92"/>
                    </a:lnTo>
                    <a:lnTo>
                      <a:pt x="152" y="88"/>
                    </a:lnTo>
                    <a:lnTo>
                      <a:pt x="160" y="92"/>
                    </a:lnTo>
                    <a:lnTo>
                      <a:pt x="166" y="88"/>
                    </a:lnTo>
                    <a:lnTo>
                      <a:pt x="166" y="80"/>
                    </a:lnTo>
                    <a:lnTo>
                      <a:pt x="166" y="80"/>
                    </a:lnTo>
                    <a:lnTo>
                      <a:pt x="166" y="80"/>
                    </a:lnTo>
                    <a:lnTo>
                      <a:pt x="166" y="80"/>
                    </a:lnTo>
                    <a:lnTo>
                      <a:pt x="164" y="72"/>
                    </a:lnTo>
                    <a:lnTo>
                      <a:pt x="160" y="64"/>
                    </a:lnTo>
                    <a:lnTo>
                      <a:pt x="156" y="60"/>
                    </a:lnTo>
                    <a:lnTo>
                      <a:pt x="158" y="56"/>
                    </a:lnTo>
                    <a:lnTo>
                      <a:pt x="164" y="50"/>
                    </a:lnTo>
                    <a:lnTo>
                      <a:pt x="164" y="30"/>
                    </a:lnTo>
                    <a:lnTo>
                      <a:pt x="154" y="24"/>
                    </a:lnTo>
                    <a:lnTo>
                      <a:pt x="144" y="22"/>
                    </a:lnTo>
                    <a:lnTo>
                      <a:pt x="132" y="26"/>
                    </a:lnTo>
                    <a:lnTo>
                      <a:pt x="126" y="32"/>
                    </a:lnTo>
                    <a:lnTo>
                      <a:pt x="124" y="30"/>
                    </a:lnTo>
                    <a:lnTo>
                      <a:pt x="124" y="32"/>
                    </a:lnTo>
                    <a:lnTo>
                      <a:pt x="116" y="28"/>
                    </a:lnTo>
                    <a:lnTo>
                      <a:pt x="116" y="28"/>
                    </a:lnTo>
                    <a:lnTo>
                      <a:pt x="116" y="26"/>
                    </a:lnTo>
                    <a:lnTo>
                      <a:pt x="104" y="20"/>
                    </a:lnTo>
                    <a:lnTo>
                      <a:pt x="102" y="16"/>
                    </a:lnTo>
                    <a:lnTo>
                      <a:pt x="90" y="14"/>
                    </a:lnTo>
                    <a:lnTo>
                      <a:pt x="90" y="14"/>
                    </a:lnTo>
                    <a:lnTo>
                      <a:pt x="82" y="8"/>
                    </a:lnTo>
                    <a:lnTo>
                      <a:pt x="80" y="4"/>
                    </a:lnTo>
                    <a:lnTo>
                      <a:pt x="76" y="0"/>
                    </a:lnTo>
                    <a:lnTo>
                      <a:pt x="66" y="0"/>
                    </a:lnTo>
                    <a:lnTo>
                      <a:pt x="60" y="2"/>
                    </a:lnTo>
                    <a:lnTo>
                      <a:pt x="58" y="2"/>
                    </a:lnTo>
                    <a:lnTo>
                      <a:pt x="58" y="2"/>
                    </a:lnTo>
                    <a:lnTo>
                      <a:pt x="60" y="8"/>
                    </a:lnTo>
                    <a:lnTo>
                      <a:pt x="54" y="8"/>
                    </a:lnTo>
                    <a:lnTo>
                      <a:pt x="48" y="6"/>
                    </a:lnTo>
                    <a:lnTo>
                      <a:pt x="48" y="8"/>
                    </a:lnTo>
                    <a:lnTo>
                      <a:pt x="44" y="12"/>
                    </a:lnTo>
                    <a:lnTo>
                      <a:pt x="44" y="16"/>
                    </a:lnTo>
                    <a:lnTo>
                      <a:pt x="44" y="20"/>
                    </a:lnTo>
                    <a:lnTo>
                      <a:pt x="50" y="20"/>
                    </a:lnTo>
                    <a:lnTo>
                      <a:pt x="50" y="20"/>
                    </a:lnTo>
                    <a:lnTo>
                      <a:pt x="50" y="22"/>
                    </a:lnTo>
                    <a:lnTo>
                      <a:pt x="56" y="24"/>
                    </a:lnTo>
                    <a:lnTo>
                      <a:pt x="58" y="24"/>
                    </a:lnTo>
                    <a:lnTo>
                      <a:pt x="60" y="28"/>
                    </a:lnTo>
                    <a:lnTo>
                      <a:pt x="64" y="28"/>
                    </a:lnTo>
                    <a:lnTo>
                      <a:pt x="70" y="26"/>
                    </a:lnTo>
                    <a:lnTo>
                      <a:pt x="72" y="26"/>
                    </a:lnTo>
                    <a:lnTo>
                      <a:pt x="74" y="28"/>
                    </a:lnTo>
                    <a:lnTo>
                      <a:pt x="72" y="30"/>
                    </a:lnTo>
                    <a:lnTo>
                      <a:pt x="70" y="32"/>
                    </a:lnTo>
                    <a:lnTo>
                      <a:pt x="70" y="36"/>
                    </a:lnTo>
                    <a:lnTo>
                      <a:pt x="72" y="38"/>
                    </a:lnTo>
                    <a:lnTo>
                      <a:pt x="76" y="38"/>
                    </a:lnTo>
                    <a:lnTo>
                      <a:pt x="80" y="40"/>
                    </a:lnTo>
                    <a:lnTo>
                      <a:pt x="80" y="44"/>
                    </a:lnTo>
                    <a:lnTo>
                      <a:pt x="76" y="46"/>
                    </a:lnTo>
                    <a:lnTo>
                      <a:pt x="72" y="50"/>
                    </a:lnTo>
                    <a:lnTo>
                      <a:pt x="68" y="54"/>
                    </a:lnTo>
                    <a:lnTo>
                      <a:pt x="70" y="54"/>
                    </a:lnTo>
                    <a:lnTo>
                      <a:pt x="68" y="54"/>
                    </a:lnTo>
                    <a:lnTo>
                      <a:pt x="82" y="84"/>
                    </a:lnTo>
                    <a:lnTo>
                      <a:pt x="90" y="88"/>
                    </a:lnTo>
                    <a:lnTo>
                      <a:pt x="98" y="90"/>
                    </a:lnTo>
                    <a:lnTo>
                      <a:pt x="98" y="94"/>
                    </a:lnTo>
                    <a:lnTo>
                      <a:pt x="88" y="100"/>
                    </a:lnTo>
                    <a:lnTo>
                      <a:pt x="86" y="106"/>
                    </a:lnTo>
                    <a:lnTo>
                      <a:pt x="90" y="120"/>
                    </a:lnTo>
                    <a:lnTo>
                      <a:pt x="80" y="130"/>
                    </a:lnTo>
                    <a:lnTo>
                      <a:pt x="80" y="136"/>
                    </a:lnTo>
                    <a:lnTo>
                      <a:pt x="72" y="144"/>
                    </a:lnTo>
                    <a:lnTo>
                      <a:pt x="72" y="152"/>
                    </a:lnTo>
                    <a:lnTo>
                      <a:pt x="58" y="164"/>
                    </a:lnTo>
                    <a:lnTo>
                      <a:pt x="52" y="172"/>
                    </a:lnTo>
                    <a:lnTo>
                      <a:pt x="52" y="178"/>
                    </a:lnTo>
                    <a:lnTo>
                      <a:pt x="34" y="182"/>
                    </a:lnTo>
                    <a:lnTo>
                      <a:pt x="28" y="178"/>
                    </a:lnTo>
                    <a:lnTo>
                      <a:pt x="20" y="188"/>
                    </a:lnTo>
                    <a:lnTo>
                      <a:pt x="14" y="196"/>
                    </a:lnTo>
                    <a:lnTo>
                      <a:pt x="16" y="206"/>
                    </a:lnTo>
                    <a:lnTo>
                      <a:pt x="26" y="208"/>
                    </a:lnTo>
                    <a:lnTo>
                      <a:pt x="32" y="224"/>
                    </a:lnTo>
                    <a:lnTo>
                      <a:pt x="38" y="226"/>
                    </a:lnTo>
                    <a:lnTo>
                      <a:pt x="40" y="232"/>
                    </a:lnTo>
                    <a:lnTo>
                      <a:pt x="50" y="246"/>
                    </a:lnTo>
                    <a:lnTo>
                      <a:pt x="50" y="248"/>
                    </a:lnTo>
                    <a:lnTo>
                      <a:pt x="40" y="250"/>
                    </a:lnTo>
                    <a:lnTo>
                      <a:pt x="30" y="256"/>
                    </a:lnTo>
                    <a:lnTo>
                      <a:pt x="16" y="252"/>
                    </a:lnTo>
                    <a:lnTo>
                      <a:pt x="10" y="256"/>
                    </a:lnTo>
                    <a:lnTo>
                      <a:pt x="6" y="258"/>
                    </a:lnTo>
                    <a:lnTo>
                      <a:pt x="0" y="264"/>
                    </a:lnTo>
                    <a:lnTo>
                      <a:pt x="2" y="267"/>
                    </a:lnTo>
                    <a:lnTo>
                      <a:pt x="10" y="271"/>
                    </a:lnTo>
                    <a:lnTo>
                      <a:pt x="16" y="279"/>
                    </a:lnTo>
                    <a:lnTo>
                      <a:pt x="30" y="281"/>
                    </a:lnTo>
                    <a:lnTo>
                      <a:pt x="38" y="277"/>
                    </a:lnTo>
                    <a:lnTo>
                      <a:pt x="40" y="273"/>
                    </a:lnTo>
                    <a:lnTo>
                      <a:pt x="42" y="273"/>
                    </a:lnTo>
                    <a:lnTo>
                      <a:pt x="40" y="279"/>
                    </a:lnTo>
                    <a:lnTo>
                      <a:pt x="36" y="285"/>
                    </a:lnTo>
                    <a:lnTo>
                      <a:pt x="32" y="287"/>
                    </a:lnTo>
                    <a:lnTo>
                      <a:pt x="26" y="293"/>
                    </a:lnTo>
                    <a:lnTo>
                      <a:pt x="22" y="291"/>
                    </a:lnTo>
                    <a:lnTo>
                      <a:pt x="20" y="289"/>
                    </a:lnTo>
                    <a:lnTo>
                      <a:pt x="18" y="289"/>
                    </a:lnTo>
                    <a:lnTo>
                      <a:pt x="16" y="291"/>
                    </a:lnTo>
                    <a:lnTo>
                      <a:pt x="20" y="297"/>
                    </a:lnTo>
                    <a:lnTo>
                      <a:pt x="36" y="313"/>
                    </a:lnTo>
                    <a:lnTo>
                      <a:pt x="40" y="315"/>
                    </a:lnTo>
                    <a:lnTo>
                      <a:pt x="42" y="317"/>
                    </a:lnTo>
                    <a:lnTo>
                      <a:pt x="52" y="319"/>
                    </a:lnTo>
                    <a:lnTo>
                      <a:pt x="64" y="317"/>
                    </a:lnTo>
                    <a:lnTo>
                      <a:pt x="70" y="315"/>
                    </a:lnTo>
                    <a:lnTo>
                      <a:pt x="72" y="307"/>
                    </a:lnTo>
                    <a:lnTo>
                      <a:pt x="72" y="301"/>
                    </a:lnTo>
                    <a:lnTo>
                      <a:pt x="70" y="295"/>
                    </a:lnTo>
                    <a:lnTo>
                      <a:pt x="72" y="289"/>
                    </a:lnTo>
                    <a:lnTo>
                      <a:pt x="80" y="291"/>
                    </a:lnTo>
                    <a:lnTo>
                      <a:pt x="76" y="293"/>
                    </a:lnTo>
                    <a:lnTo>
                      <a:pt x="78" y="303"/>
                    </a:lnTo>
                    <a:lnTo>
                      <a:pt x="80" y="305"/>
                    </a:lnTo>
                    <a:lnTo>
                      <a:pt x="80" y="313"/>
                    </a:lnTo>
                    <a:lnTo>
                      <a:pt x="84" y="313"/>
                    </a:lnTo>
                    <a:lnTo>
                      <a:pt x="86" y="323"/>
                    </a:lnTo>
                    <a:lnTo>
                      <a:pt x="84" y="335"/>
                    </a:lnTo>
                    <a:lnTo>
                      <a:pt x="90" y="353"/>
                    </a:lnTo>
                    <a:lnTo>
                      <a:pt x="88" y="365"/>
                    </a:lnTo>
                    <a:lnTo>
                      <a:pt x="96" y="383"/>
                    </a:lnTo>
                    <a:lnTo>
                      <a:pt x="98" y="403"/>
                    </a:lnTo>
                    <a:lnTo>
                      <a:pt x="102" y="417"/>
                    </a:lnTo>
                    <a:lnTo>
                      <a:pt x="114" y="435"/>
                    </a:lnTo>
                    <a:lnTo>
                      <a:pt x="114" y="439"/>
                    </a:lnTo>
                    <a:lnTo>
                      <a:pt x="124" y="445"/>
                    </a:lnTo>
                    <a:lnTo>
                      <a:pt x="130" y="459"/>
                    </a:lnTo>
                    <a:lnTo>
                      <a:pt x="130" y="469"/>
                    </a:lnTo>
                    <a:lnTo>
                      <a:pt x="134" y="483"/>
                    </a:lnTo>
                    <a:lnTo>
                      <a:pt x="148" y="501"/>
                    </a:lnTo>
                    <a:lnTo>
                      <a:pt x="152" y="511"/>
                    </a:lnTo>
                    <a:lnTo>
                      <a:pt x="156" y="525"/>
                    </a:lnTo>
                    <a:lnTo>
                      <a:pt x="158" y="527"/>
                    </a:lnTo>
                    <a:lnTo>
                      <a:pt x="160" y="529"/>
                    </a:lnTo>
                    <a:lnTo>
                      <a:pt x="162" y="545"/>
                    </a:lnTo>
                    <a:lnTo>
                      <a:pt x="168" y="559"/>
                    </a:lnTo>
                    <a:lnTo>
                      <a:pt x="174" y="565"/>
                    </a:lnTo>
                    <a:lnTo>
                      <a:pt x="174" y="567"/>
                    </a:lnTo>
                    <a:lnTo>
                      <a:pt x="184" y="569"/>
                    </a:lnTo>
                    <a:lnTo>
                      <a:pt x="192" y="563"/>
                    </a:lnTo>
                    <a:lnTo>
                      <a:pt x="192" y="559"/>
                    </a:lnTo>
                    <a:lnTo>
                      <a:pt x="196" y="551"/>
                    </a:lnTo>
                    <a:lnTo>
                      <a:pt x="204" y="547"/>
                    </a:lnTo>
                    <a:lnTo>
                      <a:pt x="208" y="547"/>
                    </a:lnTo>
                    <a:lnTo>
                      <a:pt x="204" y="543"/>
                    </a:lnTo>
                    <a:lnTo>
                      <a:pt x="204" y="539"/>
                    </a:lnTo>
                    <a:lnTo>
                      <a:pt x="208" y="531"/>
                    </a:lnTo>
                    <a:lnTo>
                      <a:pt x="210" y="527"/>
                    </a:lnTo>
                    <a:lnTo>
                      <a:pt x="214" y="525"/>
                    </a:lnTo>
                    <a:lnTo>
                      <a:pt x="216" y="527"/>
                    </a:lnTo>
                    <a:lnTo>
                      <a:pt x="220" y="525"/>
                    </a:lnTo>
                    <a:lnTo>
                      <a:pt x="218" y="507"/>
                    </a:lnTo>
                    <a:lnTo>
                      <a:pt x="216" y="495"/>
                    </a:lnTo>
                    <a:lnTo>
                      <a:pt x="224" y="481"/>
                    </a:lnTo>
                    <a:lnTo>
                      <a:pt x="224" y="469"/>
                    </a:lnTo>
                    <a:lnTo>
                      <a:pt x="222" y="457"/>
                    </a:lnTo>
                    <a:lnTo>
                      <a:pt x="222" y="445"/>
                    </a:lnTo>
                    <a:lnTo>
                      <a:pt x="218" y="435"/>
                    </a:lnTo>
                    <a:lnTo>
                      <a:pt x="218" y="423"/>
                    </a:lnTo>
                    <a:lnTo>
                      <a:pt x="222" y="419"/>
                    </a:lnTo>
                    <a:lnTo>
                      <a:pt x="230" y="419"/>
                    </a:lnTo>
                    <a:lnTo>
                      <a:pt x="230" y="421"/>
                    </a:lnTo>
                    <a:lnTo>
                      <a:pt x="236" y="415"/>
                    </a:lnTo>
                    <a:lnTo>
                      <a:pt x="238" y="409"/>
                    </a:lnTo>
                    <a:lnTo>
                      <a:pt x="248" y="407"/>
                    </a:lnTo>
                    <a:lnTo>
                      <a:pt x="254" y="403"/>
                    </a:lnTo>
                    <a:lnTo>
                      <a:pt x="254" y="399"/>
                    </a:lnTo>
                    <a:lnTo>
                      <a:pt x="254" y="393"/>
                    </a:lnTo>
                    <a:lnTo>
                      <a:pt x="264" y="385"/>
                    </a:lnTo>
                    <a:lnTo>
                      <a:pt x="280" y="375"/>
                    </a:lnTo>
                    <a:lnTo>
                      <a:pt x="284" y="369"/>
                    </a:lnTo>
                    <a:lnTo>
                      <a:pt x="288" y="359"/>
                    </a:lnTo>
                    <a:lnTo>
                      <a:pt x="292" y="351"/>
                    </a:lnTo>
                    <a:lnTo>
                      <a:pt x="304" y="347"/>
                    </a:lnTo>
                    <a:lnTo>
                      <a:pt x="298" y="347"/>
                    </a:lnTo>
                    <a:lnTo>
                      <a:pt x="300" y="343"/>
                    </a:lnTo>
                    <a:lnTo>
                      <a:pt x="304" y="341"/>
                    </a:lnTo>
                    <a:lnTo>
                      <a:pt x="306" y="345"/>
                    </a:lnTo>
                    <a:lnTo>
                      <a:pt x="318" y="339"/>
                    </a:lnTo>
                    <a:lnTo>
                      <a:pt x="322" y="331"/>
                    </a:lnTo>
                    <a:lnTo>
                      <a:pt x="324" y="325"/>
                    </a:lnTo>
                    <a:lnTo>
                      <a:pt x="330" y="319"/>
                    </a:lnTo>
                    <a:lnTo>
                      <a:pt x="326" y="315"/>
                    </a:lnTo>
                    <a:lnTo>
                      <a:pt x="326" y="305"/>
                    </a:lnTo>
                    <a:lnTo>
                      <a:pt x="334" y="303"/>
                    </a:lnTo>
                    <a:lnTo>
                      <a:pt x="338" y="299"/>
                    </a:lnTo>
                    <a:lnTo>
                      <a:pt x="338" y="291"/>
                    </a:lnTo>
                    <a:lnTo>
                      <a:pt x="340" y="289"/>
                    </a:lnTo>
                    <a:lnTo>
                      <a:pt x="343" y="295"/>
                    </a:lnTo>
                    <a:lnTo>
                      <a:pt x="343" y="303"/>
                    </a:lnTo>
                    <a:lnTo>
                      <a:pt x="347" y="303"/>
                    </a:lnTo>
                    <a:lnTo>
                      <a:pt x="349" y="299"/>
                    </a:lnTo>
                    <a:lnTo>
                      <a:pt x="351" y="303"/>
                    </a:lnTo>
                    <a:lnTo>
                      <a:pt x="357" y="303"/>
                    </a:lnTo>
                    <a:lnTo>
                      <a:pt x="361" y="301"/>
                    </a:lnTo>
                    <a:lnTo>
                      <a:pt x="357" y="289"/>
                    </a:lnTo>
                    <a:lnTo>
                      <a:pt x="355" y="285"/>
                    </a:lnTo>
                    <a:lnTo>
                      <a:pt x="355" y="277"/>
                    </a:lnTo>
                    <a:lnTo>
                      <a:pt x="347" y="262"/>
                    </a:lnTo>
                    <a:lnTo>
                      <a:pt x="349" y="254"/>
                    </a:lnTo>
                    <a:lnTo>
                      <a:pt x="338" y="248"/>
                    </a:lnTo>
                    <a:lnTo>
                      <a:pt x="338" y="244"/>
                    </a:lnTo>
                    <a:lnTo>
                      <a:pt x="345" y="242"/>
                    </a:lnTo>
                    <a:lnTo>
                      <a:pt x="345" y="236"/>
                    </a:lnTo>
                    <a:lnTo>
                      <a:pt x="349" y="234"/>
                    </a:lnTo>
                    <a:lnTo>
                      <a:pt x="334" y="224"/>
                    </a:lnTo>
                    <a:lnTo>
                      <a:pt x="332" y="216"/>
                    </a:lnTo>
                    <a:lnTo>
                      <a:pt x="336" y="212"/>
                    </a:lnTo>
                    <a:lnTo>
                      <a:pt x="336" y="206"/>
                    </a:lnTo>
                    <a:lnTo>
                      <a:pt x="345" y="212"/>
                    </a:lnTo>
                    <a:lnTo>
                      <a:pt x="349" y="210"/>
                    </a:lnTo>
                    <a:lnTo>
                      <a:pt x="355" y="218"/>
                    </a:lnTo>
                    <a:lnTo>
                      <a:pt x="359" y="216"/>
                    </a:lnTo>
                    <a:lnTo>
                      <a:pt x="363" y="216"/>
                    </a:lnTo>
                    <a:lnTo>
                      <a:pt x="363" y="230"/>
                    </a:lnTo>
                    <a:lnTo>
                      <a:pt x="381" y="234"/>
                    </a:lnTo>
                    <a:lnTo>
                      <a:pt x="403" y="232"/>
                    </a:lnTo>
                    <a:lnTo>
                      <a:pt x="409" y="238"/>
                    </a:lnTo>
                    <a:lnTo>
                      <a:pt x="403" y="248"/>
                    </a:lnTo>
                    <a:lnTo>
                      <a:pt x="393" y="252"/>
                    </a:lnTo>
                    <a:lnTo>
                      <a:pt x="387" y="267"/>
                    </a:lnTo>
                    <a:lnTo>
                      <a:pt x="393" y="275"/>
                    </a:lnTo>
                    <a:lnTo>
                      <a:pt x="395" y="273"/>
                    </a:lnTo>
                    <a:lnTo>
                      <a:pt x="399" y="277"/>
                    </a:lnTo>
                    <a:lnTo>
                      <a:pt x="401" y="277"/>
                    </a:lnTo>
                    <a:lnTo>
                      <a:pt x="403" y="262"/>
                    </a:lnTo>
                    <a:lnTo>
                      <a:pt x="409" y="262"/>
                    </a:lnTo>
                    <a:lnTo>
                      <a:pt x="411" y="275"/>
                    </a:lnTo>
                    <a:lnTo>
                      <a:pt x="419" y="285"/>
                    </a:lnTo>
                    <a:lnTo>
                      <a:pt x="419" y="297"/>
                    </a:lnTo>
                    <a:lnTo>
                      <a:pt x="427" y="299"/>
                    </a:lnTo>
                    <a:lnTo>
                      <a:pt x="427" y="279"/>
                    </a:lnTo>
                    <a:lnTo>
                      <a:pt x="431" y="277"/>
                    </a:lnTo>
                    <a:lnTo>
                      <a:pt x="431" y="267"/>
                    </a:lnTo>
                    <a:lnTo>
                      <a:pt x="427" y="256"/>
                    </a:lnTo>
                    <a:lnTo>
                      <a:pt x="433" y="258"/>
                    </a:lnTo>
                    <a:lnTo>
                      <a:pt x="439" y="258"/>
                    </a:lnTo>
                    <a:lnTo>
                      <a:pt x="447" y="236"/>
                    </a:lnTo>
                    <a:lnTo>
                      <a:pt x="445" y="230"/>
                    </a:lnTo>
                    <a:lnTo>
                      <a:pt x="451" y="218"/>
                    </a:lnTo>
                    <a:lnTo>
                      <a:pt x="449" y="208"/>
                    </a:lnTo>
                    <a:lnTo>
                      <a:pt x="455" y="202"/>
                    </a:lnTo>
                    <a:lnTo>
                      <a:pt x="467" y="192"/>
                    </a:lnTo>
                    <a:lnTo>
                      <a:pt x="475" y="194"/>
                    </a:lnTo>
                    <a:lnTo>
                      <a:pt x="475" y="186"/>
                    </a:lnTo>
                    <a:lnTo>
                      <a:pt x="481" y="172"/>
                    </a:lnTo>
                    <a:close/>
                    <a:moveTo>
                      <a:pt x="465" y="573"/>
                    </a:moveTo>
                    <a:lnTo>
                      <a:pt x="463" y="567"/>
                    </a:lnTo>
                    <a:lnTo>
                      <a:pt x="461" y="567"/>
                    </a:lnTo>
                    <a:lnTo>
                      <a:pt x="463" y="575"/>
                    </a:lnTo>
                    <a:lnTo>
                      <a:pt x="465" y="573"/>
                    </a:lnTo>
                    <a:close/>
                    <a:moveTo>
                      <a:pt x="463" y="589"/>
                    </a:moveTo>
                    <a:lnTo>
                      <a:pt x="461" y="593"/>
                    </a:lnTo>
                    <a:lnTo>
                      <a:pt x="463" y="595"/>
                    </a:lnTo>
                    <a:lnTo>
                      <a:pt x="467" y="599"/>
                    </a:lnTo>
                    <a:lnTo>
                      <a:pt x="469" y="597"/>
                    </a:lnTo>
                    <a:lnTo>
                      <a:pt x="467" y="589"/>
                    </a:lnTo>
                    <a:lnTo>
                      <a:pt x="463" y="589"/>
                    </a:lnTo>
                    <a:close/>
                    <a:moveTo>
                      <a:pt x="459" y="571"/>
                    </a:moveTo>
                    <a:lnTo>
                      <a:pt x="457" y="573"/>
                    </a:lnTo>
                    <a:lnTo>
                      <a:pt x="459" y="577"/>
                    </a:lnTo>
                    <a:lnTo>
                      <a:pt x="461" y="575"/>
                    </a:lnTo>
                    <a:lnTo>
                      <a:pt x="459" y="571"/>
                    </a:lnTo>
                    <a:close/>
                  </a:path>
                </a:pathLst>
              </a:custGeom>
              <a:solidFill>
                <a:schemeClr val="accent3"/>
              </a:solidFill>
              <a:ln w="6350" cap="flat">
                <a:solidFill>
                  <a:schemeClr val="accent1"/>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1019" name="Group 1018"/>
            <p:cNvGrpSpPr/>
            <p:nvPr/>
          </p:nvGrpSpPr>
          <p:grpSpPr>
            <a:xfrm>
              <a:off x="1728419" y="1442293"/>
              <a:ext cx="5474852" cy="1821753"/>
              <a:chOff x="711201" y="2521725"/>
              <a:chExt cx="7342869" cy="2443341"/>
            </a:xfrm>
          </p:grpSpPr>
          <p:sp>
            <p:nvSpPr>
              <p:cNvPr id="1022" name="Oval 125"/>
              <p:cNvSpPr>
                <a:spLocks noChangeAspect="1" noChangeArrowheads="1"/>
              </p:cNvSpPr>
              <p:nvPr/>
            </p:nvSpPr>
            <p:spPr bwMode="auto">
              <a:xfrm rot="230875">
                <a:off x="2189026" y="3025112"/>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23" name="Oval 125"/>
              <p:cNvSpPr>
                <a:spLocks noChangeAspect="1" noChangeArrowheads="1"/>
              </p:cNvSpPr>
              <p:nvPr/>
            </p:nvSpPr>
            <p:spPr bwMode="auto">
              <a:xfrm rot="230875">
                <a:off x="2512633" y="3059875"/>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24" name="Oval 125"/>
              <p:cNvSpPr>
                <a:spLocks noChangeAspect="1" noChangeArrowheads="1"/>
              </p:cNvSpPr>
              <p:nvPr/>
            </p:nvSpPr>
            <p:spPr bwMode="auto">
              <a:xfrm rot="230875">
                <a:off x="1378532" y="3247561"/>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25" name="Oval 125"/>
              <p:cNvSpPr>
                <a:spLocks noChangeAspect="1" noChangeArrowheads="1"/>
              </p:cNvSpPr>
              <p:nvPr/>
            </p:nvSpPr>
            <p:spPr bwMode="auto">
              <a:xfrm rot="230875">
                <a:off x="4163073" y="2748394"/>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26" name="Oval 125"/>
              <p:cNvSpPr>
                <a:spLocks noChangeAspect="1" noChangeArrowheads="1"/>
              </p:cNvSpPr>
              <p:nvPr/>
            </p:nvSpPr>
            <p:spPr bwMode="auto">
              <a:xfrm rot="230875">
                <a:off x="4310357" y="2726920"/>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27" name="Oval 125"/>
              <p:cNvSpPr>
                <a:spLocks noChangeAspect="1" noChangeArrowheads="1"/>
              </p:cNvSpPr>
              <p:nvPr/>
            </p:nvSpPr>
            <p:spPr bwMode="auto">
              <a:xfrm rot="230875">
                <a:off x="4395762" y="2781763"/>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28" name="Oval 125"/>
              <p:cNvSpPr>
                <a:spLocks noChangeAspect="1" noChangeArrowheads="1"/>
              </p:cNvSpPr>
              <p:nvPr/>
            </p:nvSpPr>
            <p:spPr bwMode="auto">
              <a:xfrm rot="230875">
                <a:off x="4238589" y="2855591"/>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29" name="Oval 125"/>
              <p:cNvSpPr>
                <a:spLocks noChangeAspect="1" noChangeArrowheads="1"/>
              </p:cNvSpPr>
              <p:nvPr/>
            </p:nvSpPr>
            <p:spPr bwMode="auto">
              <a:xfrm rot="230875">
                <a:off x="4098408" y="3067284"/>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30" name="Oval 125"/>
              <p:cNvSpPr>
                <a:spLocks noChangeAspect="1" noChangeArrowheads="1"/>
              </p:cNvSpPr>
              <p:nvPr/>
            </p:nvSpPr>
            <p:spPr bwMode="auto">
              <a:xfrm rot="230875">
                <a:off x="4367158" y="2874388"/>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31" name="Oval 125"/>
              <p:cNvSpPr>
                <a:spLocks noChangeAspect="1" noChangeArrowheads="1"/>
              </p:cNvSpPr>
              <p:nvPr/>
            </p:nvSpPr>
            <p:spPr bwMode="auto">
              <a:xfrm rot="230875">
                <a:off x="4403036" y="2914911"/>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32" name="Oval 125"/>
              <p:cNvSpPr>
                <a:spLocks noChangeAspect="1" noChangeArrowheads="1"/>
              </p:cNvSpPr>
              <p:nvPr/>
            </p:nvSpPr>
            <p:spPr bwMode="auto">
              <a:xfrm rot="230875">
                <a:off x="4522714" y="2854647"/>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33" name="Oval 125"/>
              <p:cNvSpPr>
                <a:spLocks noChangeAspect="1" noChangeArrowheads="1"/>
              </p:cNvSpPr>
              <p:nvPr/>
            </p:nvSpPr>
            <p:spPr bwMode="auto">
              <a:xfrm rot="230875">
                <a:off x="4960169" y="2614256"/>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34" name="Oval 125"/>
              <p:cNvSpPr>
                <a:spLocks noChangeAspect="1" noChangeArrowheads="1"/>
              </p:cNvSpPr>
              <p:nvPr/>
            </p:nvSpPr>
            <p:spPr bwMode="auto">
              <a:xfrm rot="230875">
                <a:off x="3091895" y="4855169"/>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35" name="Oval 125"/>
              <p:cNvSpPr>
                <a:spLocks noChangeAspect="1" noChangeArrowheads="1"/>
              </p:cNvSpPr>
              <p:nvPr/>
            </p:nvSpPr>
            <p:spPr bwMode="auto">
              <a:xfrm rot="230875">
                <a:off x="5945627" y="3686551"/>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36" name="Oval 125"/>
              <p:cNvSpPr>
                <a:spLocks noChangeAspect="1" noChangeArrowheads="1"/>
              </p:cNvSpPr>
              <p:nvPr/>
            </p:nvSpPr>
            <p:spPr bwMode="auto">
              <a:xfrm rot="230875">
                <a:off x="6838969" y="3054330"/>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37" name="Oval 125"/>
              <p:cNvSpPr>
                <a:spLocks noChangeAspect="1" noChangeArrowheads="1"/>
              </p:cNvSpPr>
              <p:nvPr/>
            </p:nvSpPr>
            <p:spPr bwMode="auto">
              <a:xfrm rot="230875">
                <a:off x="7422924" y="3202297"/>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38" name="R2U2_SourceNote"/>
              <p:cNvSpPr txBox="1">
                <a:spLocks noChangeArrowheads="1"/>
              </p:cNvSpPr>
              <p:nvPr>
                <p:custDataLst>
                  <p:tags r:id="rId2"/>
                </p:custDataLst>
              </p:nvPr>
            </p:nvSpPr>
            <p:spPr bwMode="auto">
              <a:xfrm>
                <a:off x="3188839" y="4820589"/>
                <a:ext cx="793743" cy="144477"/>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São Paulo</a:t>
                </a:r>
              </a:p>
            </p:txBody>
          </p:sp>
          <p:sp>
            <p:nvSpPr>
              <p:cNvPr id="1039" name="R2U2_SourceNote"/>
              <p:cNvSpPr txBox="1">
                <a:spLocks noChangeArrowheads="1"/>
              </p:cNvSpPr>
              <p:nvPr>
                <p:custDataLst>
                  <p:tags r:id="rId3"/>
                </p:custDataLst>
              </p:nvPr>
            </p:nvSpPr>
            <p:spPr bwMode="auto">
              <a:xfrm>
                <a:off x="711201" y="3134234"/>
                <a:ext cx="631561" cy="28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Los Angeles</a:t>
                </a:r>
              </a:p>
            </p:txBody>
          </p:sp>
          <p:sp>
            <p:nvSpPr>
              <p:cNvPr id="1040" name="R2U2_SourceNote"/>
              <p:cNvSpPr txBox="1">
                <a:spLocks noChangeArrowheads="1"/>
              </p:cNvSpPr>
              <p:nvPr>
                <p:custDataLst>
                  <p:tags r:id="rId4"/>
                </p:custDataLst>
              </p:nvPr>
            </p:nvSpPr>
            <p:spPr bwMode="auto">
              <a:xfrm>
                <a:off x="2613679" y="3044144"/>
                <a:ext cx="72010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New York</a:t>
                </a:r>
              </a:p>
            </p:txBody>
          </p:sp>
          <p:sp>
            <p:nvSpPr>
              <p:cNvPr id="1041" name="R2U2_SourceNote"/>
              <p:cNvSpPr txBox="1">
                <a:spLocks noChangeArrowheads="1"/>
              </p:cNvSpPr>
              <p:nvPr>
                <p:custDataLst>
                  <p:tags r:id="rId5"/>
                </p:custDataLst>
              </p:nvPr>
            </p:nvSpPr>
            <p:spPr bwMode="auto">
              <a:xfrm>
                <a:off x="1623551" y="2979232"/>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Chicago</a:t>
                </a:r>
              </a:p>
            </p:txBody>
          </p:sp>
          <p:sp>
            <p:nvSpPr>
              <p:cNvPr id="1042" name="R2U2_SourceNote"/>
              <p:cNvSpPr txBox="1">
                <a:spLocks noChangeArrowheads="1"/>
              </p:cNvSpPr>
              <p:nvPr>
                <p:custDataLst>
                  <p:tags r:id="rId6"/>
                </p:custDataLst>
              </p:nvPr>
            </p:nvSpPr>
            <p:spPr bwMode="auto">
              <a:xfrm>
                <a:off x="5053840" y="2541985"/>
                <a:ext cx="510105"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Moscow</a:t>
                </a:r>
              </a:p>
            </p:txBody>
          </p:sp>
          <p:sp>
            <p:nvSpPr>
              <p:cNvPr id="1043" name="R2U2_SourceNote"/>
              <p:cNvSpPr txBox="1">
                <a:spLocks noChangeArrowheads="1"/>
              </p:cNvSpPr>
              <p:nvPr>
                <p:custDataLst>
                  <p:tags r:id="rId7"/>
                </p:custDataLst>
              </p:nvPr>
            </p:nvSpPr>
            <p:spPr bwMode="auto">
              <a:xfrm>
                <a:off x="5312982" y="3740290"/>
                <a:ext cx="616417"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Mumbai</a:t>
                </a:r>
              </a:p>
            </p:txBody>
          </p:sp>
          <p:sp>
            <p:nvSpPr>
              <p:cNvPr id="1044" name="R2U2_SourceNote"/>
              <p:cNvSpPr txBox="1">
                <a:spLocks noChangeArrowheads="1"/>
              </p:cNvSpPr>
              <p:nvPr>
                <p:custDataLst>
                  <p:tags r:id="rId8"/>
                </p:custDataLst>
              </p:nvPr>
            </p:nvSpPr>
            <p:spPr bwMode="auto">
              <a:xfrm>
                <a:off x="6277836" y="3045979"/>
                <a:ext cx="528521" cy="144477"/>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defPPr>
                  <a:defRPr lang="de-DE"/>
                </a:defPPr>
                <a:lvl1pPr marL="0" indent="0" defTabSz="855663" eaLnBrk="1" hangingPunct="1">
                  <a:tabLst>
                    <a:tab pos="114300" algn="l"/>
                  </a:tabLst>
                  <a:defRPr sz="900" i="1">
                    <a:solidFill>
                      <a:srgbClr val="000000"/>
                    </a:solidFill>
                    <a:latin typeface="Arial Narrow" pitchFamily="34" charset="0"/>
                    <a:cs typeface="Arial" charset="0"/>
                  </a:defRPr>
                </a:lvl1pPr>
                <a:lvl2pPr marL="742950" indent="-285750" defTabSz="855663" eaLnBrk="0" hangingPunct="0">
                  <a:tabLst>
                    <a:tab pos="114300" algn="l"/>
                  </a:tabLst>
                  <a:defRPr sz="1000">
                    <a:latin typeface="Garamond" pitchFamily="18" charset="0"/>
                  </a:defRPr>
                </a:lvl2pPr>
                <a:lvl3pPr marL="1143000" indent="-228600" defTabSz="855663" eaLnBrk="0" hangingPunct="0">
                  <a:tabLst>
                    <a:tab pos="114300" algn="l"/>
                  </a:tabLst>
                  <a:defRPr sz="1000">
                    <a:latin typeface="Garamond" pitchFamily="18" charset="0"/>
                  </a:defRPr>
                </a:lvl3pPr>
                <a:lvl4pPr marL="1600200" indent="-228600" defTabSz="855663" eaLnBrk="0" hangingPunct="0">
                  <a:tabLst>
                    <a:tab pos="114300" algn="l"/>
                  </a:tabLst>
                  <a:defRPr sz="1000">
                    <a:latin typeface="Garamond" pitchFamily="18" charset="0"/>
                  </a:defRPr>
                </a:lvl4pPr>
                <a:lvl5pPr marL="2057400" indent="-228600" defTabSz="855663" eaLnBrk="0" hangingPunct="0">
                  <a:tabLst>
                    <a:tab pos="114300" algn="l"/>
                  </a:tabLst>
                  <a:defRPr sz="1000">
                    <a:latin typeface="Garamond" pitchFamily="18" charset="0"/>
                  </a:defRPr>
                </a:lvl5pPr>
                <a:lvl6pPr marL="2514600" indent="-228600" defTabSz="855663" eaLnBrk="0" fontAlgn="base" hangingPunct="0">
                  <a:spcBef>
                    <a:spcPct val="0"/>
                  </a:spcBef>
                  <a:spcAft>
                    <a:spcPct val="0"/>
                  </a:spcAft>
                  <a:tabLst>
                    <a:tab pos="114300" algn="l"/>
                  </a:tabLst>
                  <a:defRPr sz="1000">
                    <a:latin typeface="Garamond" pitchFamily="18" charset="0"/>
                  </a:defRPr>
                </a:lvl6pPr>
                <a:lvl7pPr marL="2971800" indent="-228600" defTabSz="855663" eaLnBrk="0" fontAlgn="base" hangingPunct="0">
                  <a:spcBef>
                    <a:spcPct val="0"/>
                  </a:spcBef>
                  <a:spcAft>
                    <a:spcPct val="0"/>
                  </a:spcAft>
                  <a:tabLst>
                    <a:tab pos="114300" algn="l"/>
                  </a:tabLst>
                  <a:defRPr sz="1000">
                    <a:latin typeface="Garamond" pitchFamily="18" charset="0"/>
                  </a:defRPr>
                </a:lvl7pPr>
                <a:lvl8pPr marL="3429000" indent="-228600" defTabSz="855663" eaLnBrk="0" fontAlgn="base" hangingPunct="0">
                  <a:spcBef>
                    <a:spcPct val="0"/>
                  </a:spcBef>
                  <a:spcAft>
                    <a:spcPct val="0"/>
                  </a:spcAft>
                  <a:tabLst>
                    <a:tab pos="114300" algn="l"/>
                  </a:tabLst>
                  <a:defRPr sz="1000">
                    <a:latin typeface="Garamond" pitchFamily="18" charset="0"/>
                  </a:defRPr>
                </a:lvl8pPr>
                <a:lvl9pPr marL="3886200" indent="-228600" defTabSz="855663" eaLnBrk="0" fontAlgn="base" hangingPunct="0">
                  <a:spcBef>
                    <a:spcPct val="0"/>
                  </a:spcBef>
                  <a:spcAft>
                    <a:spcPct val="0"/>
                  </a:spcAft>
                  <a:tabLst>
                    <a:tab pos="114300" algn="l"/>
                  </a:tabLst>
                  <a:defRPr sz="1000">
                    <a:latin typeface="Garamond" pitchFamily="18" charset="0"/>
                  </a:defRPr>
                </a:lvl9pPr>
              </a:lstStyle>
              <a:p>
                <a:pPr algn="r" fontAlgn="auto">
                  <a:spcBef>
                    <a:spcPts val="0"/>
                  </a:spcBef>
                  <a:spcAft>
                    <a:spcPts val="0"/>
                  </a:spcAft>
                </a:pPr>
                <a:r>
                  <a:rPr lang="en-US" sz="700" b="1" i="0" dirty="0">
                    <a:latin typeface="Tahoma" panose="020B0604030504040204" pitchFamily="34" charset="0"/>
                    <a:ea typeface="Tahoma" panose="020B0604030504040204" pitchFamily="34" charset="0"/>
                    <a:cs typeface="Tahoma" panose="020B0604030504040204" pitchFamily="34" charset="0"/>
                  </a:rPr>
                  <a:t>Beijing</a:t>
                </a:r>
              </a:p>
            </p:txBody>
          </p:sp>
          <p:sp>
            <p:nvSpPr>
              <p:cNvPr id="1045" name="R2U2_SourceNote"/>
              <p:cNvSpPr txBox="1">
                <a:spLocks noChangeArrowheads="1"/>
              </p:cNvSpPr>
              <p:nvPr>
                <p:custDataLst>
                  <p:tags r:id="rId9"/>
                </p:custDataLst>
              </p:nvPr>
            </p:nvSpPr>
            <p:spPr bwMode="auto">
              <a:xfrm>
                <a:off x="7525549" y="3145044"/>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Tokyo</a:t>
                </a:r>
              </a:p>
            </p:txBody>
          </p:sp>
          <p:sp>
            <p:nvSpPr>
              <p:cNvPr id="1046" name="R2U2_SourceNote"/>
              <p:cNvSpPr txBox="1">
                <a:spLocks noChangeArrowheads="1"/>
              </p:cNvSpPr>
              <p:nvPr>
                <p:custDataLst>
                  <p:tags r:id="rId10"/>
                </p:custDataLst>
              </p:nvPr>
            </p:nvSpPr>
            <p:spPr bwMode="auto">
              <a:xfrm>
                <a:off x="3539547" y="3034510"/>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Madrid</a:t>
                </a:r>
              </a:p>
            </p:txBody>
          </p:sp>
          <p:sp>
            <p:nvSpPr>
              <p:cNvPr id="1047" name="R2U2_SourceNote"/>
              <p:cNvSpPr txBox="1">
                <a:spLocks noChangeArrowheads="1"/>
              </p:cNvSpPr>
              <p:nvPr>
                <p:custDataLst>
                  <p:tags r:id="rId11"/>
                </p:custDataLst>
              </p:nvPr>
            </p:nvSpPr>
            <p:spPr bwMode="auto">
              <a:xfrm>
                <a:off x="3617267" y="2665450"/>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London</a:t>
                </a:r>
              </a:p>
            </p:txBody>
          </p:sp>
          <p:sp>
            <p:nvSpPr>
              <p:cNvPr id="1048" name="R2U2_SourceNote"/>
              <p:cNvSpPr txBox="1">
                <a:spLocks noChangeArrowheads="1"/>
              </p:cNvSpPr>
              <p:nvPr>
                <p:custDataLst>
                  <p:tags r:id="rId12"/>
                </p:custDataLst>
              </p:nvPr>
            </p:nvSpPr>
            <p:spPr bwMode="auto">
              <a:xfrm>
                <a:off x="3982157" y="2521725"/>
                <a:ext cx="782839"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Amsterdam</a:t>
                </a:r>
              </a:p>
            </p:txBody>
          </p:sp>
          <p:sp>
            <p:nvSpPr>
              <p:cNvPr id="1049" name="R2U2_SourceNote"/>
              <p:cNvSpPr txBox="1">
                <a:spLocks noChangeArrowheads="1"/>
              </p:cNvSpPr>
              <p:nvPr>
                <p:custDataLst>
                  <p:tags r:id="rId13"/>
                </p:custDataLst>
              </p:nvPr>
            </p:nvSpPr>
            <p:spPr bwMode="auto">
              <a:xfrm>
                <a:off x="3684304" y="2796984"/>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Paris</a:t>
                </a:r>
              </a:p>
            </p:txBody>
          </p:sp>
          <p:sp>
            <p:nvSpPr>
              <p:cNvPr id="1050" name="R2U2_SourceNote"/>
              <p:cNvSpPr txBox="1">
                <a:spLocks noChangeArrowheads="1"/>
              </p:cNvSpPr>
              <p:nvPr>
                <p:custDataLst>
                  <p:tags r:id="rId14"/>
                </p:custDataLst>
              </p:nvPr>
            </p:nvSpPr>
            <p:spPr bwMode="auto">
              <a:xfrm>
                <a:off x="4417990" y="2628268"/>
                <a:ext cx="746195"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Frankfurt</a:t>
                </a:r>
              </a:p>
            </p:txBody>
          </p:sp>
          <p:sp>
            <p:nvSpPr>
              <p:cNvPr id="1051" name="R2U2_SourceNote"/>
              <p:cNvSpPr txBox="1">
                <a:spLocks noChangeArrowheads="1"/>
              </p:cNvSpPr>
              <p:nvPr>
                <p:custDataLst>
                  <p:tags r:id="rId15"/>
                </p:custDataLst>
              </p:nvPr>
            </p:nvSpPr>
            <p:spPr bwMode="auto">
              <a:xfrm>
                <a:off x="4613347" y="2857703"/>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Vienna</a:t>
                </a:r>
              </a:p>
            </p:txBody>
          </p:sp>
          <p:sp>
            <p:nvSpPr>
              <p:cNvPr id="1052" name="R2U2_SourceNote"/>
              <p:cNvSpPr txBox="1">
                <a:spLocks noChangeArrowheads="1"/>
              </p:cNvSpPr>
              <p:nvPr>
                <p:custDataLst>
                  <p:tags r:id="rId16"/>
                </p:custDataLst>
              </p:nvPr>
            </p:nvSpPr>
            <p:spPr bwMode="auto">
              <a:xfrm>
                <a:off x="4411577" y="2977267"/>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Milan</a:t>
                </a:r>
              </a:p>
            </p:txBody>
          </p:sp>
          <p:sp>
            <p:nvSpPr>
              <p:cNvPr id="1053" name="R2U2_SourceNote"/>
              <p:cNvSpPr txBox="1">
                <a:spLocks noChangeArrowheads="1"/>
              </p:cNvSpPr>
              <p:nvPr>
                <p:custDataLst>
                  <p:tags r:id="rId17"/>
                </p:custDataLst>
              </p:nvPr>
            </p:nvSpPr>
            <p:spPr bwMode="auto">
              <a:xfrm>
                <a:off x="3828425" y="2912521"/>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Zurich</a:t>
                </a:r>
              </a:p>
            </p:txBody>
          </p:sp>
        </p:grpSp>
        <p:sp>
          <p:nvSpPr>
            <p:cNvPr id="1020" name="Oval 125"/>
            <p:cNvSpPr>
              <a:spLocks noChangeAspect="1" noChangeArrowheads="1"/>
            </p:cNvSpPr>
            <p:nvPr/>
          </p:nvSpPr>
          <p:spPr bwMode="auto">
            <a:xfrm rot="230875">
              <a:off x="4511034" y="1673834"/>
              <a:ext cx="54542" cy="5454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1021" name="R2U2_SourceNote"/>
            <p:cNvSpPr txBox="1">
              <a:spLocks noChangeArrowheads="1"/>
            </p:cNvSpPr>
            <p:nvPr>
              <p:custDataLst>
                <p:tags r:id="rId1"/>
              </p:custDataLst>
            </p:nvPr>
          </p:nvSpPr>
          <p:spPr bwMode="auto">
            <a:xfrm>
              <a:off x="4552002" y="1600346"/>
              <a:ext cx="394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Munich</a:t>
              </a:r>
            </a:p>
          </p:txBody>
        </p:sp>
      </p:grpSp>
      <p:sp>
        <p:nvSpPr>
          <p:cNvPr id="1258" name="Rectangle 1257"/>
          <p:cNvSpPr/>
          <p:nvPr/>
        </p:nvSpPr>
        <p:spPr>
          <a:xfrm>
            <a:off x="342900" y="3003251"/>
            <a:ext cx="8453508" cy="1536902"/>
          </a:xfrm>
          <a:prstGeom prst="rect">
            <a:avLst/>
          </a:prstGeom>
          <a:gradFill flip="none" rotWithShape="1">
            <a:gsLst>
              <a:gs pos="3000">
                <a:schemeClr val="bg1"/>
              </a:gs>
              <a:gs pos="100000">
                <a:schemeClr val="bg1">
                  <a:alpha val="0"/>
                </a:schemeClr>
              </a:gs>
            </a:gsLst>
            <a:lin ang="16200000" scaled="1"/>
            <a:tileRect/>
          </a:gra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aphicFrame>
        <p:nvGraphicFramePr>
          <p:cNvPr id="1259" name="Table 1258"/>
          <p:cNvGraphicFramePr>
            <a:graphicFrameLocks noGrp="1"/>
          </p:cNvGraphicFramePr>
          <p:nvPr>
            <p:extLst>
              <p:ext uri="{D42A27DB-BD31-4B8C-83A1-F6EECF244321}">
                <p14:modId xmlns:p14="http://schemas.microsoft.com/office/powerpoint/2010/main" val="3364650623"/>
              </p:ext>
            </p:extLst>
          </p:nvPr>
        </p:nvGraphicFramePr>
        <p:xfrm>
          <a:off x="342899" y="4608421"/>
          <a:ext cx="2572590" cy="256032"/>
        </p:xfrm>
        <a:graphic>
          <a:graphicData uri="http://schemas.openxmlformats.org/drawingml/2006/table">
            <a:tbl>
              <a:tblPr firstRow="1" bandRow="1">
                <a:tableStyleId>{5C22544A-7EE6-4342-B048-85BDC9FD1C3A}</a:tableStyleId>
              </a:tblPr>
              <a:tblGrid>
                <a:gridCol w="257259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Client Type</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260" name="Table 1259"/>
          <p:cNvGraphicFramePr>
            <a:graphicFrameLocks noGrp="1"/>
          </p:cNvGraphicFramePr>
          <p:nvPr>
            <p:extLst>
              <p:ext uri="{D42A27DB-BD31-4B8C-83A1-F6EECF244321}">
                <p14:modId xmlns:p14="http://schemas.microsoft.com/office/powerpoint/2010/main" val="3686195947"/>
              </p:ext>
            </p:extLst>
          </p:nvPr>
        </p:nvGraphicFramePr>
        <p:xfrm>
          <a:off x="3278821" y="4608421"/>
          <a:ext cx="2572590" cy="256032"/>
        </p:xfrm>
        <a:graphic>
          <a:graphicData uri="http://schemas.openxmlformats.org/drawingml/2006/table">
            <a:tbl>
              <a:tblPr firstRow="1" bandRow="1">
                <a:tableStyleId>{5C22544A-7EE6-4342-B048-85BDC9FD1C3A}</a:tableStyleId>
              </a:tblPr>
              <a:tblGrid>
                <a:gridCol w="257259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Transaction Type</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261" name="Table 1260"/>
          <p:cNvGraphicFramePr>
            <a:graphicFrameLocks noGrp="1"/>
          </p:cNvGraphicFramePr>
          <p:nvPr>
            <p:extLst>
              <p:ext uri="{D42A27DB-BD31-4B8C-83A1-F6EECF244321}">
                <p14:modId xmlns:p14="http://schemas.microsoft.com/office/powerpoint/2010/main" val="1340815437"/>
              </p:ext>
            </p:extLst>
          </p:nvPr>
        </p:nvGraphicFramePr>
        <p:xfrm>
          <a:off x="6218873" y="4608421"/>
          <a:ext cx="2572590" cy="256032"/>
        </p:xfrm>
        <a:graphic>
          <a:graphicData uri="http://schemas.openxmlformats.org/drawingml/2006/table">
            <a:tbl>
              <a:tblPr firstRow="1" bandRow="1">
                <a:tableStyleId>{5C22544A-7EE6-4342-B048-85BDC9FD1C3A}</a:tableStyleId>
              </a:tblPr>
              <a:tblGrid>
                <a:gridCol w="257259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Buyer</a:t>
                      </a:r>
                      <a:r>
                        <a:rPr lang="en-US" sz="1050" b="1" i="0" u="none" baseline="0" dirty="0">
                          <a:solidFill>
                            <a:srgbClr val="000000"/>
                          </a:solidFill>
                          <a:latin typeface="+mn-lt"/>
                        </a:rPr>
                        <a:t> Type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1262" name="Rectangle 1261"/>
          <p:cNvSpPr>
            <a:spLocks/>
          </p:cNvSpPr>
          <p:nvPr/>
        </p:nvSpPr>
        <p:spPr>
          <a:xfrm>
            <a:off x="338643" y="1064249"/>
            <a:ext cx="1600200" cy="1011501"/>
          </a:xfrm>
          <a:prstGeom prst="rect">
            <a:avLst/>
          </a:prstGeom>
          <a:noFill/>
        </p:spPr>
        <p:txBody>
          <a:bodyPr wrap="none" lIns="0" tIns="0" rIns="0" bIns="0">
            <a:noAutofit/>
          </a:bodyPr>
          <a:lstStyle/>
          <a:p>
            <a:pPr defTabSz="817563">
              <a:lnSpc>
                <a:spcPct val="85000"/>
              </a:lnSpc>
            </a:pPr>
            <a:r>
              <a:rPr lang="en-US" sz="4400" b="1" dirty="0">
                <a:cs typeface="Tahoma" panose="020B0604030504040204" pitchFamily="34" charset="0"/>
              </a:rPr>
              <a:t>190+</a:t>
            </a:r>
            <a:br>
              <a:rPr lang="en-US" sz="3600" b="1" dirty="0">
                <a:cs typeface="Tahoma" panose="020B0604030504040204" pitchFamily="34" charset="0"/>
              </a:rPr>
            </a:br>
            <a:r>
              <a:rPr lang="en-US" sz="1400" dirty="0">
                <a:cs typeface="Tahoma" panose="020B0604030504040204" pitchFamily="34" charset="0"/>
              </a:rPr>
              <a:t>Bankers in North </a:t>
            </a:r>
            <a:br>
              <a:rPr lang="en-US" sz="1400" dirty="0">
                <a:cs typeface="Tahoma" panose="020B0604030504040204" pitchFamily="34" charset="0"/>
              </a:rPr>
            </a:br>
            <a:r>
              <a:rPr lang="en-US" sz="1400" dirty="0">
                <a:cs typeface="Tahoma" panose="020B0604030504040204" pitchFamily="34" charset="0"/>
              </a:rPr>
              <a:t>and South America</a:t>
            </a:r>
          </a:p>
        </p:txBody>
      </p:sp>
      <p:sp>
        <p:nvSpPr>
          <p:cNvPr id="1263" name="Rectangle 1262"/>
          <p:cNvSpPr>
            <a:spLocks/>
          </p:cNvSpPr>
          <p:nvPr/>
        </p:nvSpPr>
        <p:spPr>
          <a:xfrm>
            <a:off x="7196208" y="1051262"/>
            <a:ext cx="1600200" cy="1011501"/>
          </a:xfrm>
          <a:prstGeom prst="rect">
            <a:avLst/>
          </a:prstGeom>
          <a:noFill/>
        </p:spPr>
        <p:txBody>
          <a:bodyPr wrap="none" lIns="0" tIns="0" rIns="0" bIns="0">
            <a:noAutofit/>
          </a:bodyPr>
          <a:lstStyle/>
          <a:p>
            <a:pPr defTabSz="817563">
              <a:lnSpc>
                <a:spcPct val="85000"/>
              </a:lnSpc>
            </a:pPr>
            <a:r>
              <a:rPr lang="en-US" sz="4400" b="1" dirty="0">
                <a:cs typeface="Tahoma" panose="020B0604030504040204" pitchFamily="34" charset="0"/>
              </a:rPr>
              <a:t>165+</a:t>
            </a:r>
          </a:p>
          <a:p>
            <a:pPr defTabSz="817563">
              <a:lnSpc>
                <a:spcPct val="85000"/>
              </a:lnSpc>
            </a:pPr>
            <a:r>
              <a:rPr lang="en-US" sz="1400" dirty="0">
                <a:cs typeface="Tahoma" panose="020B0604030504040204" pitchFamily="34" charset="0"/>
              </a:rPr>
              <a:t>Bankers in Europe </a:t>
            </a:r>
            <a:br>
              <a:rPr lang="en-US" sz="1400" dirty="0">
                <a:cs typeface="Tahoma" panose="020B0604030504040204" pitchFamily="34" charset="0"/>
              </a:rPr>
            </a:br>
            <a:r>
              <a:rPr lang="en-US" sz="1400" dirty="0">
                <a:cs typeface="Tahoma" panose="020B0604030504040204" pitchFamily="34" charset="0"/>
              </a:rPr>
              <a:t>and Asia</a:t>
            </a:r>
          </a:p>
        </p:txBody>
      </p:sp>
      <p:sp>
        <p:nvSpPr>
          <p:cNvPr id="1264" name="Text Box 23"/>
          <p:cNvSpPr txBox="1">
            <a:spLocks noChangeArrowheads="1"/>
          </p:cNvSpPr>
          <p:nvPr/>
        </p:nvSpPr>
        <p:spPr bwMode="auto">
          <a:xfrm>
            <a:off x="330397" y="2955685"/>
            <a:ext cx="2688336" cy="1444624"/>
          </a:xfrm>
          <a:prstGeom prst="rect">
            <a:avLst/>
          </a:prstGeom>
          <a:noFill/>
          <a:ln w="9525">
            <a:noFill/>
            <a:miter lim="800000"/>
            <a:headEnd/>
            <a:tailEnd/>
          </a:ln>
          <a:effectLst/>
          <a:extLst>
            <a:ext uri="{909E8E84-426E-40DD-AFC4-6F175D3DCCD1}">
              <a14:hiddenFill xmlns:a14="http://schemas.microsoft.com/office/drawing/2010/main">
                <a:solidFill>
                  <a:scrgbClr r="0" g="0" b="0"/>
                </a:solidFill>
              </a14:hiddenFill>
            </a:ext>
          </a:extLst>
        </p:spPr>
        <p:txBody>
          <a:bodyPr wrap="square" lIns="0" tIns="0" rIns="0" bIns="0" anchor="t" anchorCtr="0"/>
          <a:lstStyle>
            <a:defPPr>
              <a:defRPr lang="de-DE"/>
            </a:defPPr>
            <a:lvl1pPr algn="ctr" defTabSz="765175">
              <a:buClr>
                <a:srgbClr val="000080"/>
              </a:buClr>
              <a:buFont typeface="Wingdings" pitchFamily="2" charset="2"/>
              <a:buNone/>
              <a:defRPr sz="900" b="1">
                <a:solidFill>
                  <a:srgbClr val="000000"/>
                </a:solidFill>
                <a:latin typeface="Arial" charset="0"/>
              </a:defRPr>
            </a:lvl1pPr>
          </a:lstStyle>
          <a:p>
            <a:pPr marL="173038" indent="-173038" algn="l">
              <a:spcBef>
                <a:spcPts val="400"/>
              </a:spcBef>
            </a:pPr>
            <a:r>
              <a:rPr lang="en-US" sz="1200" dirty="0">
                <a:solidFill>
                  <a:schemeClr val="tx1"/>
                </a:solidFill>
                <a:latin typeface="Tahoma"/>
                <a:cs typeface="Tahoma" panose="020B0604030504040204" pitchFamily="34" charset="0"/>
              </a:rPr>
              <a:t>The Lincoln Difference</a:t>
            </a:r>
          </a:p>
          <a:p>
            <a:pPr marL="173038" indent="-173038" algn="l">
              <a:spcBef>
                <a:spcPts val="400"/>
              </a:spcBef>
              <a:buClr>
                <a:srgbClr val="07325F"/>
              </a:buClr>
              <a:buSzPct val="100000"/>
              <a:buFont typeface="Wingdings"/>
              <a:buChar char="§"/>
            </a:pPr>
            <a:r>
              <a:rPr lang="en-US" sz="1000" b="0" dirty="0">
                <a:solidFill>
                  <a:schemeClr val="tx1"/>
                </a:solidFill>
                <a:latin typeface="Tahoma"/>
                <a:cs typeface="Tahoma" panose="020B0604030504040204" pitchFamily="34" charset="0"/>
              </a:rPr>
              <a:t>Globally integrated investment bank</a:t>
            </a:r>
          </a:p>
          <a:p>
            <a:pPr marL="173038" indent="-173038" algn="l">
              <a:spcBef>
                <a:spcPts val="400"/>
              </a:spcBef>
              <a:buClr>
                <a:srgbClr val="07325F"/>
              </a:buClr>
              <a:buSzPct val="100000"/>
              <a:buFont typeface="Wingdings"/>
              <a:buChar char="§"/>
            </a:pPr>
            <a:r>
              <a:rPr lang="en-US" sz="1000" b="0" dirty="0">
                <a:solidFill>
                  <a:schemeClr val="tx1"/>
                </a:solidFill>
                <a:latin typeface="Tahoma"/>
                <a:cs typeface="Tahoma" panose="020B0604030504040204" pitchFamily="34" charset="0"/>
              </a:rPr>
              <a:t>Middle market focus</a:t>
            </a:r>
          </a:p>
          <a:p>
            <a:pPr marL="173038" indent="-173038" algn="l">
              <a:spcBef>
                <a:spcPts val="400"/>
              </a:spcBef>
              <a:buClr>
                <a:srgbClr val="07325F"/>
              </a:buClr>
              <a:buSzPct val="100000"/>
              <a:buFont typeface="Wingdings"/>
              <a:buChar char="§"/>
            </a:pPr>
            <a:r>
              <a:rPr lang="en-US" sz="1000" b="0" dirty="0">
                <a:solidFill>
                  <a:schemeClr val="tx1"/>
                </a:solidFill>
                <a:latin typeface="Tahoma"/>
                <a:cs typeface="Tahoma" panose="020B0604030504040204" pitchFamily="34" charset="0"/>
              </a:rPr>
              <a:t>Strategy</a:t>
            </a:r>
          </a:p>
          <a:p>
            <a:pPr marL="344488" lvl="1" indent="-171450">
              <a:spcBef>
                <a:spcPts val="400"/>
              </a:spcBef>
              <a:buClr>
                <a:srgbClr val="07325F"/>
              </a:buClr>
              <a:buSzPct val="100000"/>
              <a:buFont typeface="Arial"/>
              <a:buChar char="-"/>
            </a:pPr>
            <a:r>
              <a:rPr lang="en-US" sz="1000" dirty="0">
                <a:latin typeface="Tahoma"/>
                <a:cs typeface="Tahoma" panose="020B0604030504040204" pitchFamily="34" charset="0"/>
              </a:rPr>
              <a:t>Industry expertise</a:t>
            </a:r>
          </a:p>
          <a:p>
            <a:pPr marL="344488" lvl="1" indent="-171450">
              <a:spcBef>
                <a:spcPts val="400"/>
              </a:spcBef>
              <a:buClr>
                <a:srgbClr val="07325F"/>
              </a:buClr>
              <a:buSzPct val="100000"/>
              <a:buFont typeface="Arial"/>
              <a:buChar char="-"/>
            </a:pPr>
            <a:r>
              <a:rPr lang="en-US" sz="1000" dirty="0">
                <a:latin typeface="Tahoma"/>
                <a:cs typeface="Tahoma" panose="020B0604030504040204" pitchFamily="34" charset="0"/>
              </a:rPr>
              <a:t>Global footprint / reach</a:t>
            </a:r>
          </a:p>
          <a:p>
            <a:pPr marL="344488" lvl="1" indent="-171450">
              <a:spcBef>
                <a:spcPts val="400"/>
              </a:spcBef>
              <a:buClr>
                <a:srgbClr val="07325F"/>
              </a:buClr>
              <a:buSzPct val="100000"/>
              <a:buFont typeface="Arial"/>
              <a:buChar char="-"/>
            </a:pPr>
            <a:r>
              <a:rPr lang="en-US" sz="1000" dirty="0">
                <a:latin typeface="Tahoma"/>
                <a:cs typeface="Tahoma" panose="020B0604030504040204" pitchFamily="34" charset="0"/>
              </a:rPr>
              <a:t>Unsurpassed execution</a:t>
            </a:r>
          </a:p>
          <a:p>
            <a:pPr marL="344488" lvl="1" indent="-171450">
              <a:spcBef>
                <a:spcPts val="400"/>
              </a:spcBef>
              <a:buClr>
                <a:srgbClr val="07325F"/>
              </a:buClr>
              <a:buSzPct val="100000"/>
              <a:buFont typeface="Arial"/>
              <a:buChar char="-"/>
            </a:pPr>
            <a:r>
              <a:rPr lang="en-US" sz="1000" dirty="0">
                <a:latin typeface="Tahoma"/>
                <a:cs typeface="Tahoma" panose="020B0604030504040204" pitchFamily="34" charset="0"/>
              </a:rPr>
              <a:t>Senior commitment</a:t>
            </a:r>
          </a:p>
        </p:txBody>
      </p:sp>
      <p:sp>
        <p:nvSpPr>
          <p:cNvPr id="1265" name="Text Box 23"/>
          <p:cNvSpPr txBox="1">
            <a:spLocks noChangeArrowheads="1"/>
          </p:cNvSpPr>
          <p:nvPr/>
        </p:nvSpPr>
        <p:spPr bwMode="auto">
          <a:xfrm>
            <a:off x="6217778" y="3654520"/>
            <a:ext cx="2585901" cy="1147151"/>
          </a:xfrm>
          <a:prstGeom prst="rect">
            <a:avLst/>
          </a:prstGeom>
          <a:noFill/>
          <a:ln w="9525">
            <a:noFill/>
            <a:miter lim="800000"/>
            <a:headEnd/>
            <a:tailEnd/>
          </a:ln>
          <a:effectLst/>
          <a:extLst>
            <a:ext uri="{909E8E84-426E-40DD-AFC4-6F175D3DCCD1}">
              <a14:hiddenFill xmlns:a14="http://schemas.microsoft.com/office/drawing/2010/main">
                <a:solidFill>
                  <a:scrgbClr r="0" g="0" b="0"/>
                </a:solidFill>
              </a14:hiddenFill>
            </a:ext>
          </a:extLst>
        </p:spPr>
        <p:txBody>
          <a:bodyPr wrap="square" lIns="0" tIns="0" rIns="0" bIns="0" anchor="t" anchorCtr="0"/>
          <a:lstStyle>
            <a:defPPr>
              <a:defRPr lang="de-DE"/>
            </a:defPPr>
            <a:lvl1pPr algn="ctr" defTabSz="765175">
              <a:buClr>
                <a:srgbClr val="000080"/>
              </a:buClr>
              <a:buFont typeface="Wingdings" pitchFamily="2" charset="2"/>
              <a:buNone/>
              <a:defRPr sz="900" b="1">
                <a:solidFill>
                  <a:srgbClr val="000000"/>
                </a:solidFill>
                <a:latin typeface="Arial" charset="0"/>
              </a:defRPr>
            </a:lvl1pPr>
          </a:lstStyle>
          <a:p>
            <a:pPr marL="173038" indent="-173038" algn="l">
              <a:spcBef>
                <a:spcPts val="400"/>
              </a:spcBef>
            </a:pPr>
            <a:r>
              <a:rPr lang="en-US" sz="1200" dirty="0">
                <a:solidFill>
                  <a:schemeClr val="tx1"/>
                </a:solidFill>
                <a:latin typeface="Tahoma"/>
                <a:cs typeface="Tahoma" panose="020B0604030504040204" pitchFamily="34" charset="0"/>
              </a:rPr>
              <a:t>2016 Summary </a:t>
            </a:r>
          </a:p>
          <a:p>
            <a:pPr marL="173038" indent="-173038" algn="l">
              <a:spcBef>
                <a:spcPts val="400"/>
              </a:spcBef>
              <a:buClr>
                <a:srgbClr val="07325F"/>
              </a:buClr>
              <a:buSzPct val="100000"/>
              <a:buFont typeface="Wingdings"/>
              <a:buChar char="§"/>
            </a:pPr>
            <a:r>
              <a:rPr lang="en-US" sz="1000" b="0" dirty="0">
                <a:solidFill>
                  <a:schemeClr val="tx1"/>
                </a:solidFill>
                <a:latin typeface="Tahoma"/>
                <a:cs typeface="Tahoma" panose="020B0604030504040204" pitchFamily="34" charset="0"/>
              </a:rPr>
              <a:t>Transactions: 160+ worldwide</a:t>
            </a:r>
          </a:p>
          <a:p>
            <a:pPr marL="173038" indent="-173038" algn="l">
              <a:spcBef>
                <a:spcPts val="400"/>
              </a:spcBef>
              <a:buClr>
                <a:srgbClr val="07325F"/>
              </a:buClr>
              <a:buSzPct val="100000"/>
              <a:buFont typeface="Wingdings"/>
              <a:buChar char="§"/>
            </a:pPr>
            <a:r>
              <a:rPr lang="en-US" sz="1000" b="0" dirty="0">
                <a:solidFill>
                  <a:schemeClr val="tx1"/>
                </a:solidFill>
                <a:latin typeface="Tahoma"/>
                <a:cs typeface="Tahoma" panose="020B0604030504040204" pitchFamily="34" charset="0"/>
              </a:rPr>
              <a:t>Strategic acquirers: 59% of deals</a:t>
            </a:r>
          </a:p>
          <a:p>
            <a:pPr marL="173038" indent="-173038" algn="l">
              <a:spcBef>
                <a:spcPts val="400"/>
              </a:spcBef>
              <a:buClr>
                <a:srgbClr val="07325F"/>
              </a:buClr>
              <a:buSzPct val="100000"/>
              <a:buFont typeface="Wingdings"/>
              <a:buChar char="§"/>
            </a:pPr>
            <a:r>
              <a:rPr lang="en-US" sz="1000" b="0" dirty="0">
                <a:solidFill>
                  <a:schemeClr val="tx1"/>
                </a:solidFill>
                <a:latin typeface="Tahoma"/>
                <a:cs typeface="Tahoma" panose="020B0604030504040204" pitchFamily="34" charset="0"/>
              </a:rPr>
              <a:t>Cross-border outcomes: 36% of deals</a:t>
            </a:r>
          </a:p>
        </p:txBody>
      </p:sp>
      <p:sp>
        <p:nvSpPr>
          <p:cNvPr id="4" name="Oval 3"/>
          <p:cNvSpPr/>
          <p:nvPr/>
        </p:nvSpPr>
        <p:spPr>
          <a:xfrm>
            <a:off x="1968352" y="5295987"/>
            <a:ext cx="989910" cy="223395"/>
          </a:xfrm>
          <a:prstGeom prst="ellipse">
            <a:avLst/>
          </a:prstGeom>
          <a:noFill/>
          <a:ln w="12700">
            <a:solidFill>
              <a:srgbClr val="07325F"/>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60" name="Oval 259"/>
          <p:cNvSpPr/>
          <p:nvPr/>
        </p:nvSpPr>
        <p:spPr>
          <a:xfrm>
            <a:off x="4792615" y="5156247"/>
            <a:ext cx="766860" cy="223395"/>
          </a:xfrm>
          <a:prstGeom prst="ellipse">
            <a:avLst/>
          </a:prstGeom>
          <a:noFill/>
          <a:ln w="12700">
            <a:solidFill>
              <a:srgbClr val="07325F"/>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61" name="Oval 260"/>
          <p:cNvSpPr/>
          <p:nvPr/>
        </p:nvSpPr>
        <p:spPr>
          <a:xfrm>
            <a:off x="7637096" y="5044167"/>
            <a:ext cx="1317570" cy="223395"/>
          </a:xfrm>
          <a:prstGeom prst="ellipse">
            <a:avLst/>
          </a:prstGeom>
          <a:noFill/>
          <a:ln w="12700">
            <a:solidFill>
              <a:srgbClr val="07325F"/>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62" name="Oval 261"/>
          <p:cNvSpPr/>
          <p:nvPr/>
        </p:nvSpPr>
        <p:spPr>
          <a:xfrm>
            <a:off x="7637096" y="5286663"/>
            <a:ext cx="1317570" cy="223395"/>
          </a:xfrm>
          <a:prstGeom prst="ellipse">
            <a:avLst/>
          </a:prstGeom>
          <a:noFill/>
          <a:ln w="12700">
            <a:solidFill>
              <a:srgbClr val="07325F"/>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2"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6</a:t>
            </a:r>
          </a:p>
        </p:txBody>
      </p:sp>
    </p:spTree>
    <p:extLst>
      <p:ext uri="{BB962C8B-B14F-4D97-AF65-F5344CB8AC3E}">
        <p14:creationId xmlns:p14="http://schemas.microsoft.com/office/powerpoint/2010/main" val="2111612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p:cNvSpPr/>
          <p:nvPr/>
        </p:nvSpPr>
        <p:spPr>
          <a:xfrm>
            <a:off x="5464122" y="5864294"/>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7620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pic>
        <p:nvPicPr>
          <p:cNvPr id="152" name="Picture 5" descr="H:\Williams Lea\Libraries\LI Overview Standard Slides\_Archive\Images\Aerospace &amp; Defense_sized.jpg"/>
          <p:cNvPicPr>
            <a:picLocks noChangeAspect="1" noChangeArrowheads="1"/>
          </p:cNvPicPr>
          <p:nvPr/>
        </p:nvPicPr>
        <p:blipFill rotWithShape="1">
          <a:blip r:embed="rId2" cstate="print">
            <a:grayscl/>
            <a:extLst>
              <a:ext uri="{28A0092B-C50C-407E-A947-70E740481C1C}">
                <a14:useLocalDpi xmlns:a14="http://schemas.microsoft.com/office/drawing/2010/main"/>
              </a:ext>
            </a:extLst>
          </a:blip>
          <a:srcRect t="-1" b="-724"/>
          <a:stretch/>
        </p:blipFill>
        <p:spPr bwMode="auto">
          <a:xfrm>
            <a:off x="340372" y="4607511"/>
            <a:ext cx="1627572" cy="535196"/>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6" descr="H:\Williams Lea\Libraries\LI Overview Standard Slides\_Archive\Images\Automotive &amp; Truck_sized.jpg"/>
          <p:cNvPicPr>
            <a:picLocks noChangeAspect="1" noChangeArrowheads="1"/>
          </p:cNvPicPr>
          <p:nvPr/>
        </p:nvPicPr>
        <p:blipFill rotWithShape="1">
          <a:blip r:embed="rId3" cstate="print">
            <a:grayscl/>
            <a:extLst>
              <a:ext uri="{28A0092B-C50C-407E-A947-70E740481C1C}">
                <a14:useLocalDpi xmlns:a14="http://schemas.microsoft.com/office/drawing/2010/main"/>
              </a:ext>
            </a:extLst>
          </a:blip>
          <a:srcRect/>
          <a:stretch/>
        </p:blipFill>
        <p:spPr bwMode="auto">
          <a:xfrm flipH="1">
            <a:off x="2047867" y="4607898"/>
            <a:ext cx="1627572" cy="530960"/>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8" descr="H:\Williams Lea\Libraries\LI Overview Standard Slides\_Archive\Images\Business Services_sized.jpg"/>
          <p:cNvPicPr>
            <a:picLocks noChangeAspect="1" noChangeArrowheads="1"/>
          </p:cNvPicPr>
          <p:nvPr/>
        </p:nvPicPr>
        <p:blipFill rotWithShape="1">
          <a:blip r:embed="rId4" cstate="print">
            <a:grayscl/>
            <a:extLst>
              <a:ext uri="{28A0092B-C50C-407E-A947-70E740481C1C}">
                <a14:useLocalDpi xmlns:a14="http://schemas.microsoft.com/office/drawing/2010/main"/>
              </a:ext>
            </a:extLst>
          </a:blip>
          <a:srcRect/>
          <a:stretch/>
        </p:blipFill>
        <p:spPr bwMode="auto">
          <a:xfrm>
            <a:off x="5462856" y="4608561"/>
            <a:ext cx="1627573" cy="527915"/>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7" descr="H:\Williams Lea\Libraries\LI Overview Standard Slides\_Archive\Images\Building &amp; Infrastructure_sized.jpg"/>
          <p:cNvPicPr>
            <a:picLocks noChangeAspect="1" noChangeArrowheads="1"/>
          </p:cNvPicPr>
          <p:nvPr/>
        </p:nvPicPr>
        <p:blipFill rotWithShape="1">
          <a:blip r:embed="rId5" cstate="print">
            <a:grayscl/>
            <a:extLst>
              <a:ext uri="{28A0092B-C50C-407E-A947-70E740481C1C}">
                <a14:useLocalDpi xmlns:a14="http://schemas.microsoft.com/office/drawing/2010/main"/>
              </a:ext>
            </a:extLst>
          </a:blip>
          <a:srcRect b="-75"/>
          <a:stretch/>
        </p:blipFill>
        <p:spPr bwMode="auto">
          <a:xfrm>
            <a:off x="3755362" y="4609011"/>
            <a:ext cx="1627572" cy="529847"/>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9" descr="H:\Williams Lea\Libraries\LI Overview Standard Slides\_Archive\Images\Chemicals_sized.jpg"/>
          <p:cNvPicPr>
            <a:picLocks noChangeAspect="1" noChangeArrowheads="1"/>
          </p:cNvPicPr>
          <p:nvPr/>
        </p:nvPicPr>
        <p:blipFill rotWithShape="1">
          <a:blip r:embed="rId6" cstate="print">
            <a:grayscl/>
            <a:extLst>
              <a:ext uri="{28A0092B-C50C-407E-A947-70E740481C1C}">
                <a14:useLocalDpi xmlns:a14="http://schemas.microsoft.com/office/drawing/2010/main"/>
              </a:ext>
            </a:extLst>
          </a:blip>
          <a:srcRect/>
          <a:stretch/>
        </p:blipFill>
        <p:spPr bwMode="auto">
          <a:xfrm>
            <a:off x="7170352" y="4609011"/>
            <a:ext cx="1627573" cy="52746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 descr="H:\Williams Lea\Libraries\LI Overview Standard Slides\_Archive\Images\Industrials_sized.jpg"/>
          <p:cNvPicPr>
            <a:picLocks noChangeAspect="1" noChangeArrowheads="1"/>
          </p:cNvPicPr>
          <p:nvPr/>
        </p:nvPicPr>
        <p:blipFill rotWithShape="1">
          <a:blip r:embed="rId7" cstate="print">
            <a:grayscl/>
            <a:extLst>
              <a:ext uri="{28A0092B-C50C-407E-A947-70E740481C1C}">
                <a14:useLocalDpi xmlns:a14="http://schemas.microsoft.com/office/drawing/2010/main"/>
              </a:ext>
            </a:extLst>
          </a:blip>
          <a:srcRect/>
          <a:stretch/>
        </p:blipFill>
        <p:spPr bwMode="auto">
          <a:xfrm>
            <a:off x="3755363" y="5868792"/>
            <a:ext cx="1627571" cy="532014"/>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 descr="\\lp.com\data\Libraries\Photos\Technology &amp; Media\Blues.jpg"/>
          <p:cNvPicPr>
            <a:picLocks noChangeAspect="1" noChangeArrowheads="1"/>
          </p:cNvPicPr>
          <p:nvPr/>
        </p:nvPicPr>
        <p:blipFill rotWithShape="1">
          <a:blip r:embed="rId8" cstate="print">
            <a:grayscl/>
            <a:extLst>
              <a:ext uri="{28A0092B-C50C-407E-A947-70E740481C1C}">
                <a14:useLocalDpi xmlns:a14="http://schemas.microsoft.com/office/drawing/2010/main"/>
              </a:ext>
            </a:extLst>
          </a:blip>
          <a:srcRect t="34586" b="32912"/>
          <a:stretch/>
        </p:blipFill>
        <p:spPr bwMode="auto">
          <a:xfrm>
            <a:off x="7170353" y="5870454"/>
            <a:ext cx="1627632" cy="53035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11" descr="H:\Williams Lea\Libraries\LI Overview Standard Slides\_Archive\Images\Distribution_sized.jpg"/>
          <p:cNvPicPr>
            <a:picLocks noChangeAspect="1" noChangeArrowheads="1"/>
          </p:cNvPicPr>
          <p:nvPr/>
        </p:nvPicPr>
        <p:blipFill rotWithShape="1">
          <a:blip r:embed="rId9" cstate="print">
            <a:grayscl/>
            <a:extLst>
              <a:ext uri="{28A0092B-C50C-407E-A947-70E740481C1C}">
                <a14:useLocalDpi xmlns:a14="http://schemas.microsoft.com/office/drawing/2010/main"/>
              </a:ext>
            </a:extLst>
          </a:blip>
          <a:srcRect/>
          <a:stretch/>
        </p:blipFill>
        <p:spPr bwMode="auto">
          <a:xfrm>
            <a:off x="2050776" y="5238486"/>
            <a:ext cx="1624663" cy="5313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10" cstate="print">
            <a:grayscl/>
            <a:extLst>
              <a:ext uri="{28A0092B-C50C-407E-A947-70E740481C1C}">
                <a14:useLocalDpi xmlns:a14="http://schemas.microsoft.com/office/drawing/2010/main"/>
              </a:ext>
            </a:extLst>
          </a:blip>
          <a:srcRect/>
          <a:stretch>
            <a:fillRect/>
          </a:stretch>
        </p:blipFill>
        <p:spPr bwMode="auto">
          <a:xfrm>
            <a:off x="343547" y="5869460"/>
            <a:ext cx="1622425"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 name="Picture 10" descr="H:\Williams Lea\Libraries\LI Overview Standard Slides\_Archive\Images\Consumer_sized.jpg"/>
          <p:cNvPicPr>
            <a:picLocks noChangeAspect="1" noChangeArrowheads="1"/>
          </p:cNvPicPr>
          <p:nvPr/>
        </p:nvPicPr>
        <p:blipFill rotWithShape="1">
          <a:blip r:embed="rId11" cstate="print">
            <a:grayscl/>
            <a:extLst>
              <a:ext uri="{28A0092B-C50C-407E-A947-70E740481C1C}">
                <a14:useLocalDpi xmlns:a14="http://schemas.microsoft.com/office/drawing/2010/main"/>
              </a:ext>
            </a:extLst>
          </a:blip>
          <a:srcRect/>
          <a:stretch/>
        </p:blipFill>
        <p:spPr bwMode="auto">
          <a:xfrm flipH="1">
            <a:off x="343547" y="5240410"/>
            <a:ext cx="1624397" cy="531347"/>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16" descr="H:\Williams Lea\Libraries\LI Overview Standard Slides\_Archive\Images\Electronics_sized.jpg"/>
          <p:cNvPicPr>
            <a:picLocks noChangeAspect="1" noChangeArrowheads="1"/>
          </p:cNvPicPr>
          <p:nvPr/>
        </p:nvPicPr>
        <p:blipFill rotWithShape="1">
          <a:blip r:embed="rId12" cstate="print">
            <a:grayscl/>
            <a:extLst>
              <a:ext uri="{28A0092B-C50C-407E-A947-70E740481C1C}">
                <a14:useLocalDpi xmlns:a14="http://schemas.microsoft.com/office/drawing/2010/main"/>
              </a:ext>
            </a:extLst>
          </a:blip>
          <a:srcRect/>
          <a:stretch/>
        </p:blipFill>
        <p:spPr bwMode="auto">
          <a:xfrm>
            <a:off x="3755363" y="5238152"/>
            <a:ext cx="1627572" cy="531346"/>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15" descr="H:\Williams Lea\Libraries\LI Overview Standard Slides\_Archive\Images\Healthcare_sized.jpg"/>
          <p:cNvPicPr>
            <a:picLocks noChangeAspect="1" noChangeArrowheads="1"/>
          </p:cNvPicPr>
          <p:nvPr/>
        </p:nvPicPr>
        <p:blipFill rotWithShape="1">
          <a:blip r:embed="rId13" cstate="print">
            <a:grayscl/>
            <a:extLst>
              <a:ext uri="{28A0092B-C50C-407E-A947-70E740481C1C}">
                <a14:useLocalDpi xmlns:a14="http://schemas.microsoft.com/office/drawing/2010/main"/>
              </a:ext>
            </a:extLst>
          </a:blip>
          <a:srcRect/>
          <a:stretch/>
        </p:blipFill>
        <p:spPr bwMode="auto">
          <a:xfrm>
            <a:off x="2047868" y="5869460"/>
            <a:ext cx="1627572" cy="531346"/>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13" descr="H:\Williams Lea\Libraries\LI Overview Standard Slides\_Archive\Images\Energy &amp; Power_sized.jpg"/>
          <p:cNvPicPr>
            <a:picLocks noChangeAspect="1" noChangeArrowheads="1"/>
          </p:cNvPicPr>
          <p:nvPr/>
        </p:nvPicPr>
        <p:blipFill rotWithShape="1">
          <a:blip r:embed="rId14" cstate="print">
            <a:grayscl/>
            <a:extLst>
              <a:ext uri="{28A0092B-C50C-407E-A947-70E740481C1C}">
                <a14:useLocalDpi xmlns:a14="http://schemas.microsoft.com/office/drawing/2010/main"/>
              </a:ext>
            </a:extLst>
          </a:blip>
          <a:srcRect b="-431"/>
          <a:stretch/>
        </p:blipFill>
        <p:spPr bwMode="auto">
          <a:xfrm>
            <a:off x="5462857" y="5236961"/>
            <a:ext cx="1627572" cy="531347"/>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14" descr="H:\Williams Lea\Libraries\LI Overview Standard Slides\_Archive\Images\Financial Institutions_sized.jpg"/>
          <p:cNvPicPr>
            <a:picLocks noChangeAspect="1" noChangeArrowheads="1"/>
          </p:cNvPicPr>
          <p:nvPr/>
        </p:nvPicPr>
        <p:blipFill rotWithShape="1">
          <a:blip r:embed="rId15" cstate="print">
            <a:grayscl/>
            <a:extLst>
              <a:ext uri="{28A0092B-C50C-407E-A947-70E740481C1C}">
                <a14:useLocalDpi xmlns:a14="http://schemas.microsoft.com/office/drawing/2010/main"/>
              </a:ext>
            </a:extLst>
          </a:blip>
          <a:srcRect b="-52"/>
          <a:stretch/>
        </p:blipFill>
        <p:spPr bwMode="auto">
          <a:xfrm>
            <a:off x="7170352" y="5237593"/>
            <a:ext cx="1624397" cy="531346"/>
          </a:xfrm>
          <a:prstGeom prst="rect">
            <a:avLst/>
          </a:prstGeom>
          <a:noFill/>
          <a:extLst>
            <a:ext uri="{909E8E84-426E-40DD-AFC4-6F175D3DCCD1}">
              <a14:hiddenFill xmlns:a14="http://schemas.microsoft.com/office/drawing/2010/main">
                <a:solidFill>
                  <a:srgbClr val="FFFFFF"/>
                </a:solidFill>
              </a14:hiddenFill>
            </a:ext>
          </a:extLst>
        </p:spPr>
      </p:pic>
      <p:sp>
        <p:nvSpPr>
          <p:cNvPr id="130" name="Rectangle 129"/>
          <p:cNvSpPr/>
          <p:nvPr/>
        </p:nvSpPr>
        <p:spPr>
          <a:xfrm>
            <a:off x="340372" y="4607511"/>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3" name="Rectangle 132"/>
          <p:cNvSpPr/>
          <p:nvPr/>
        </p:nvSpPr>
        <p:spPr>
          <a:xfrm>
            <a:off x="2047867" y="4607511"/>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4" name="Rectangle 133"/>
          <p:cNvSpPr/>
          <p:nvPr/>
        </p:nvSpPr>
        <p:spPr>
          <a:xfrm>
            <a:off x="5464122" y="4607511"/>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5" name="Rectangle 134"/>
          <p:cNvSpPr/>
          <p:nvPr/>
        </p:nvSpPr>
        <p:spPr>
          <a:xfrm>
            <a:off x="3756627" y="4607511"/>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6" name="Rectangle 135"/>
          <p:cNvSpPr/>
          <p:nvPr/>
        </p:nvSpPr>
        <p:spPr>
          <a:xfrm>
            <a:off x="7167177" y="4607511"/>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7" name="Rectangle 136"/>
          <p:cNvSpPr/>
          <p:nvPr/>
        </p:nvSpPr>
        <p:spPr>
          <a:xfrm>
            <a:off x="3756627" y="5864294"/>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8" name="Rectangle 137"/>
          <p:cNvSpPr/>
          <p:nvPr/>
        </p:nvSpPr>
        <p:spPr>
          <a:xfrm>
            <a:off x="7167177" y="5870454"/>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39" name="Rectangle 138"/>
          <p:cNvSpPr/>
          <p:nvPr/>
        </p:nvSpPr>
        <p:spPr>
          <a:xfrm>
            <a:off x="2047867" y="5244485"/>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0" name="Rectangle 139"/>
          <p:cNvSpPr/>
          <p:nvPr/>
        </p:nvSpPr>
        <p:spPr>
          <a:xfrm>
            <a:off x="340372" y="5864294"/>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1" name="Rectangle 140"/>
          <p:cNvSpPr/>
          <p:nvPr/>
        </p:nvSpPr>
        <p:spPr>
          <a:xfrm>
            <a:off x="340372" y="5244485"/>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2" name="Rectangle 141"/>
          <p:cNvSpPr/>
          <p:nvPr/>
        </p:nvSpPr>
        <p:spPr>
          <a:xfrm>
            <a:off x="3756627" y="5244485"/>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3" name="Rectangle 142"/>
          <p:cNvSpPr/>
          <p:nvPr/>
        </p:nvSpPr>
        <p:spPr>
          <a:xfrm>
            <a:off x="2047867" y="5869056"/>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4" name="Rectangle 143"/>
          <p:cNvSpPr/>
          <p:nvPr/>
        </p:nvSpPr>
        <p:spPr>
          <a:xfrm>
            <a:off x="5464121" y="5244485"/>
            <a:ext cx="1625399"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45" name="Rectangle 144"/>
          <p:cNvSpPr/>
          <p:nvPr/>
        </p:nvSpPr>
        <p:spPr>
          <a:xfrm>
            <a:off x="7167177" y="5244485"/>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aphicFrame>
        <p:nvGraphicFramePr>
          <p:cNvPr id="128" name="Chart 127"/>
          <p:cNvGraphicFramePr/>
          <p:nvPr>
            <p:extLst/>
          </p:nvPr>
        </p:nvGraphicFramePr>
        <p:xfrm>
          <a:off x="4800009" y="1383351"/>
          <a:ext cx="4041648" cy="1989800"/>
        </p:xfrm>
        <a:graphic>
          <a:graphicData uri="http://schemas.openxmlformats.org/drawingml/2006/chart">
            <c:chart xmlns:c="http://schemas.openxmlformats.org/drawingml/2006/chart" xmlns:r="http://schemas.openxmlformats.org/officeDocument/2006/relationships" r:id="rId16"/>
          </a:graphicData>
        </a:graphic>
      </p:graphicFrame>
      <p:sp>
        <p:nvSpPr>
          <p:cNvPr id="2" name="Title 1"/>
          <p:cNvSpPr>
            <a:spLocks noGrp="1"/>
          </p:cNvSpPr>
          <p:nvPr>
            <p:ph type="title"/>
          </p:nvPr>
        </p:nvSpPr>
        <p:spPr/>
        <p:txBody>
          <a:bodyPr/>
          <a:lstStyle/>
          <a:p>
            <a:r>
              <a:rPr lang="en-US" dirty="0"/>
              <a:t>International, Integrated Platform Drives Results</a:t>
            </a:r>
          </a:p>
        </p:txBody>
      </p:sp>
      <p:graphicFrame>
        <p:nvGraphicFramePr>
          <p:cNvPr id="11" name="Table 10"/>
          <p:cNvGraphicFramePr>
            <a:graphicFrameLocks noGrp="1"/>
          </p:cNvGraphicFramePr>
          <p:nvPr>
            <p:extLst>
              <p:ext uri="{D42A27DB-BD31-4B8C-83A1-F6EECF244321}">
                <p14:modId xmlns:p14="http://schemas.microsoft.com/office/powerpoint/2010/main" val="2451220100"/>
              </p:ext>
            </p:extLst>
          </p:nvPr>
        </p:nvGraphicFramePr>
        <p:xfrm>
          <a:off x="4840256" y="1081079"/>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Global M&amp;A Transaction Growth</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7" name="TextBox 6"/>
          <p:cNvSpPr txBox="1"/>
          <p:nvPr/>
        </p:nvSpPr>
        <p:spPr>
          <a:xfrm>
            <a:off x="4837021" y="3421785"/>
            <a:ext cx="4041648" cy="130805"/>
          </a:xfrm>
          <a:prstGeom prst="rect">
            <a:avLst/>
          </a:prstGeom>
          <a:noFill/>
        </p:spPr>
        <p:txBody>
          <a:bodyPr vert="horz" wrap="square" lIns="0" tIns="22860" rIns="0" bIns="0" rtlCol="0" anchor="t">
            <a:noAutofit/>
          </a:bodyPr>
          <a:lstStyle/>
          <a:p>
            <a:r>
              <a:rPr lang="en-US" sz="700" i="1" dirty="0"/>
              <a:t>Note: Includes M&amp;A advisory transactions; excludes capital raise transactions and restructuring transactions as well as valuations and other advisory assignments</a:t>
            </a:r>
          </a:p>
        </p:txBody>
      </p:sp>
      <p:graphicFrame>
        <p:nvGraphicFramePr>
          <p:cNvPr id="14" name="Table 13"/>
          <p:cNvGraphicFramePr>
            <a:graphicFrameLocks noGrp="1"/>
          </p:cNvGraphicFramePr>
          <p:nvPr>
            <p:extLst>
              <p:ext uri="{D42A27DB-BD31-4B8C-83A1-F6EECF244321}">
                <p14:modId xmlns:p14="http://schemas.microsoft.com/office/powerpoint/2010/main" val="1565293615"/>
              </p:ext>
            </p:extLst>
          </p:nvPr>
        </p:nvGraphicFramePr>
        <p:xfrm>
          <a:off x="342901" y="3941002"/>
          <a:ext cx="8458200" cy="256032"/>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Industry Groups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28" name="Rectangle 20"/>
          <p:cNvSpPr>
            <a:spLocks noChangeArrowheads="1"/>
          </p:cNvSpPr>
          <p:nvPr/>
        </p:nvSpPr>
        <p:spPr bwMode="auto">
          <a:xfrm>
            <a:off x="342901" y="4321070"/>
            <a:ext cx="3067050" cy="1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p>
            <a:pPr defTabSz="817563"/>
            <a:r>
              <a:rPr lang="en-US" sz="1400" b="1" dirty="0">
                <a:solidFill>
                  <a:srgbClr val="07325F"/>
                </a:solidFill>
              </a:rPr>
              <a:t>Industry Expertise Drives Results</a:t>
            </a:r>
          </a:p>
        </p:txBody>
      </p:sp>
      <p:sp>
        <p:nvSpPr>
          <p:cNvPr id="155" name="Freeform 6"/>
          <p:cNvSpPr>
            <a:spLocks/>
          </p:cNvSpPr>
          <p:nvPr/>
        </p:nvSpPr>
        <p:spPr bwMode="auto">
          <a:xfrm rot="5400000">
            <a:off x="1715680" y="4608646"/>
            <a:ext cx="212041" cy="254569"/>
          </a:xfrm>
          <a:custGeom>
            <a:avLst/>
            <a:gdLst>
              <a:gd name="T0" fmla="*/ 74 w 150"/>
              <a:gd name="T1" fmla="*/ 0 h 180"/>
              <a:gd name="T2" fmla="*/ 66 w 150"/>
              <a:gd name="T3" fmla="*/ 37 h 180"/>
              <a:gd name="T4" fmla="*/ 66 w 150"/>
              <a:gd name="T5" fmla="*/ 53 h 180"/>
              <a:gd name="T6" fmla="*/ 0 w 150"/>
              <a:gd name="T7" fmla="*/ 110 h 180"/>
              <a:gd name="T8" fmla="*/ 0 w 150"/>
              <a:gd name="T9" fmla="*/ 124 h 180"/>
              <a:gd name="T10" fmla="*/ 46 w 150"/>
              <a:gd name="T11" fmla="*/ 96 h 180"/>
              <a:gd name="T12" fmla="*/ 66 w 150"/>
              <a:gd name="T13" fmla="*/ 89 h 180"/>
              <a:gd name="T14" fmla="*/ 66 w 150"/>
              <a:gd name="T15" fmla="*/ 119 h 180"/>
              <a:gd name="T16" fmla="*/ 68 w 150"/>
              <a:gd name="T17" fmla="*/ 149 h 180"/>
              <a:gd name="T18" fmla="*/ 48 w 150"/>
              <a:gd name="T19" fmla="*/ 168 h 180"/>
              <a:gd name="T20" fmla="*/ 48 w 150"/>
              <a:gd name="T21" fmla="*/ 180 h 180"/>
              <a:gd name="T22" fmla="*/ 73 w 150"/>
              <a:gd name="T23" fmla="*/ 170 h 180"/>
              <a:gd name="T24" fmla="*/ 77 w 150"/>
              <a:gd name="T25" fmla="*/ 170 h 180"/>
              <a:gd name="T26" fmla="*/ 103 w 150"/>
              <a:gd name="T27" fmla="*/ 180 h 180"/>
              <a:gd name="T28" fmla="*/ 103 w 150"/>
              <a:gd name="T29" fmla="*/ 168 h 180"/>
              <a:gd name="T30" fmla="*/ 83 w 150"/>
              <a:gd name="T31" fmla="*/ 149 h 180"/>
              <a:gd name="T32" fmla="*/ 85 w 150"/>
              <a:gd name="T33" fmla="*/ 119 h 180"/>
              <a:gd name="T34" fmla="*/ 85 w 150"/>
              <a:gd name="T35" fmla="*/ 89 h 180"/>
              <a:gd name="T36" fmla="*/ 103 w 150"/>
              <a:gd name="T37" fmla="*/ 96 h 180"/>
              <a:gd name="T38" fmla="*/ 150 w 150"/>
              <a:gd name="T39" fmla="*/ 124 h 180"/>
              <a:gd name="T40" fmla="*/ 150 w 150"/>
              <a:gd name="T41" fmla="*/ 110 h 180"/>
              <a:gd name="T42" fmla="*/ 85 w 150"/>
              <a:gd name="T43" fmla="*/ 53 h 180"/>
              <a:gd name="T44" fmla="*/ 85 w 150"/>
              <a:gd name="T45" fmla="*/ 37 h 180"/>
              <a:gd name="T46" fmla="*/ 76 w 150"/>
              <a:gd name="T47" fmla="*/ 0 h 180"/>
              <a:gd name="T48" fmla="*/ 74 w 150"/>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80">
                <a:moveTo>
                  <a:pt x="74" y="0"/>
                </a:moveTo>
                <a:cubicBezTo>
                  <a:pt x="70" y="2"/>
                  <a:pt x="67" y="18"/>
                  <a:pt x="66" y="37"/>
                </a:cubicBezTo>
                <a:cubicBezTo>
                  <a:pt x="66" y="53"/>
                  <a:pt x="66" y="53"/>
                  <a:pt x="66" y="53"/>
                </a:cubicBezTo>
                <a:cubicBezTo>
                  <a:pt x="0" y="110"/>
                  <a:pt x="0" y="110"/>
                  <a:pt x="0" y="110"/>
                </a:cubicBezTo>
                <a:cubicBezTo>
                  <a:pt x="0" y="124"/>
                  <a:pt x="0" y="124"/>
                  <a:pt x="0" y="124"/>
                </a:cubicBezTo>
                <a:cubicBezTo>
                  <a:pt x="46" y="96"/>
                  <a:pt x="46" y="96"/>
                  <a:pt x="46" y="96"/>
                </a:cubicBezTo>
                <a:cubicBezTo>
                  <a:pt x="66" y="89"/>
                  <a:pt x="66" y="89"/>
                  <a:pt x="66" y="89"/>
                </a:cubicBezTo>
                <a:cubicBezTo>
                  <a:pt x="66" y="119"/>
                  <a:pt x="66" y="119"/>
                  <a:pt x="66" y="119"/>
                </a:cubicBezTo>
                <a:cubicBezTo>
                  <a:pt x="68" y="149"/>
                  <a:pt x="68" y="149"/>
                  <a:pt x="68" y="149"/>
                </a:cubicBezTo>
                <a:cubicBezTo>
                  <a:pt x="48" y="168"/>
                  <a:pt x="48" y="168"/>
                  <a:pt x="48" y="168"/>
                </a:cubicBezTo>
                <a:cubicBezTo>
                  <a:pt x="48" y="180"/>
                  <a:pt x="48" y="180"/>
                  <a:pt x="48" y="180"/>
                </a:cubicBezTo>
                <a:cubicBezTo>
                  <a:pt x="73" y="170"/>
                  <a:pt x="73" y="170"/>
                  <a:pt x="73" y="170"/>
                </a:cubicBezTo>
                <a:cubicBezTo>
                  <a:pt x="77" y="170"/>
                  <a:pt x="77" y="170"/>
                  <a:pt x="77" y="170"/>
                </a:cubicBezTo>
                <a:cubicBezTo>
                  <a:pt x="103" y="180"/>
                  <a:pt x="103" y="180"/>
                  <a:pt x="103" y="180"/>
                </a:cubicBezTo>
                <a:cubicBezTo>
                  <a:pt x="103" y="168"/>
                  <a:pt x="103" y="168"/>
                  <a:pt x="103" y="168"/>
                </a:cubicBezTo>
                <a:cubicBezTo>
                  <a:pt x="83" y="149"/>
                  <a:pt x="83" y="149"/>
                  <a:pt x="83" y="149"/>
                </a:cubicBezTo>
                <a:cubicBezTo>
                  <a:pt x="85" y="119"/>
                  <a:pt x="85" y="119"/>
                  <a:pt x="85" y="119"/>
                </a:cubicBezTo>
                <a:cubicBezTo>
                  <a:pt x="85" y="89"/>
                  <a:pt x="85" y="89"/>
                  <a:pt x="85" y="89"/>
                </a:cubicBezTo>
                <a:cubicBezTo>
                  <a:pt x="103" y="96"/>
                  <a:pt x="103" y="96"/>
                  <a:pt x="103" y="96"/>
                </a:cubicBezTo>
                <a:cubicBezTo>
                  <a:pt x="150" y="124"/>
                  <a:pt x="150" y="124"/>
                  <a:pt x="150" y="124"/>
                </a:cubicBezTo>
                <a:cubicBezTo>
                  <a:pt x="150" y="110"/>
                  <a:pt x="150" y="110"/>
                  <a:pt x="150" y="110"/>
                </a:cubicBezTo>
                <a:cubicBezTo>
                  <a:pt x="85" y="53"/>
                  <a:pt x="85" y="53"/>
                  <a:pt x="85" y="53"/>
                </a:cubicBezTo>
                <a:cubicBezTo>
                  <a:pt x="85" y="37"/>
                  <a:pt x="85" y="37"/>
                  <a:pt x="85" y="37"/>
                </a:cubicBezTo>
                <a:cubicBezTo>
                  <a:pt x="84" y="18"/>
                  <a:pt x="81" y="2"/>
                  <a:pt x="76" y="0"/>
                </a:cubicBezTo>
                <a:cubicBezTo>
                  <a:pt x="76" y="0"/>
                  <a:pt x="75" y="0"/>
                  <a:pt x="74" y="0"/>
                </a:cubicBezTo>
              </a:path>
            </a:pathLst>
          </a:custGeom>
          <a:solidFill>
            <a:schemeClr val="bg1"/>
          </a:solidFill>
          <a:ln>
            <a:noFill/>
          </a:ln>
          <a:effectLst>
            <a:outerShdw blurRad="50800" dist="38100" dir="2700000" algn="tl" rotWithShape="0">
              <a:prstClr val="black">
                <a:alpha val="40000"/>
              </a:prstClr>
            </a:outerShdw>
          </a:effectLst>
          <a:extLst/>
        </p:spPr>
        <p:txBody>
          <a:bodyPr vert="horz" wrap="square" lIns="0" tIns="0" rIns="0" bIns="0" numCol="1" anchor="t" anchorCtr="0" compatLnSpc="1">
            <a:prstTxWarp prst="textNoShape">
              <a:avLst/>
            </a:prstTxWarp>
          </a:bodyPr>
          <a:lstStyle/>
          <a:p>
            <a:endParaRPr lang="en-US" sz="1000" dirty="0"/>
          </a:p>
        </p:txBody>
      </p:sp>
      <p:sp>
        <p:nvSpPr>
          <p:cNvPr id="174" name="Rectangle 173"/>
          <p:cNvSpPr/>
          <p:nvPr/>
        </p:nvSpPr>
        <p:spPr>
          <a:xfrm>
            <a:off x="400050" y="4989234"/>
            <a:ext cx="1541316"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Aerospace &amp; Defense</a:t>
            </a:r>
          </a:p>
        </p:txBody>
      </p:sp>
      <p:sp>
        <p:nvSpPr>
          <p:cNvPr id="178" name="Rectangle 177"/>
          <p:cNvSpPr/>
          <p:nvPr/>
        </p:nvSpPr>
        <p:spPr>
          <a:xfrm>
            <a:off x="2090738" y="4992593"/>
            <a:ext cx="1561840"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Automotive &amp; Truck</a:t>
            </a:r>
          </a:p>
        </p:txBody>
      </p:sp>
      <p:grpSp>
        <p:nvGrpSpPr>
          <p:cNvPr id="180" name="Group 179"/>
          <p:cNvGrpSpPr/>
          <p:nvPr/>
        </p:nvGrpSpPr>
        <p:grpSpPr>
          <a:xfrm>
            <a:off x="3387653" y="4637382"/>
            <a:ext cx="251593" cy="183438"/>
            <a:chOff x="12958519" y="1692986"/>
            <a:chExt cx="251593" cy="183438"/>
          </a:xfrm>
          <a:effectLst>
            <a:outerShdw blurRad="50800" dist="38100" dir="2700000" algn="tl" rotWithShape="0">
              <a:prstClr val="black">
                <a:alpha val="40000"/>
              </a:prstClr>
            </a:outerShdw>
          </a:effectLst>
        </p:grpSpPr>
        <p:sp>
          <p:nvSpPr>
            <p:cNvPr id="181" name="Rectangle 9"/>
            <p:cNvSpPr>
              <a:spLocks noChangeArrowheads="1"/>
            </p:cNvSpPr>
            <p:nvPr/>
          </p:nvSpPr>
          <p:spPr bwMode="auto">
            <a:xfrm>
              <a:off x="13128181" y="1783617"/>
              <a:ext cx="81931" cy="22476"/>
            </a:xfrm>
            <a:prstGeom prst="rect">
              <a:avLst/>
            </a:pr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2" name="Freeform 10"/>
            <p:cNvSpPr>
              <a:spLocks noEditPoints="1"/>
            </p:cNvSpPr>
            <p:nvPr/>
          </p:nvSpPr>
          <p:spPr bwMode="auto">
            <a:xfrm>
              <a:off x="13128181" y="1692986"/>
              <a:ext cx="78306" cy="84106"/>
            </a:xfrm>
            <a:custGeom>
              <a:avLst/>
              <a:gdLst>
                <a:gd name="T0" fmla="*/ 0 w 108"/>
                <a:gd name="T1" fmla="*/ 0 h 116"/>
                <a:gd name="T2" fmla="*/ 0 w 108"/>
                <a:gd name="T3" fmla="*/ 116 h 116"/>
                <a:gd name="T4" fmla="*/ 108 w 108"/>
                <a:gd name="T5" fmla="*/ 116 h 116"/>
                <a:gd name="T6" fmla="*/ 66 w 108"/>
                <a:gd name="T7" fmla="*/ 0 h 116"/>
                <a:gd name="T8" fmla="*/ 0 w 108"/>
                <a:gd name="T9" fmla="*/ 0 h 116"/>
                <a:gd name="T10" fmla="*/ 9 w 108"/>
                <a:gd name="T11" fmla="*/ 14 h 116"/>
                <a:gd name="T12" fmla="*/ 61 w 108"/>
                <a:gd name="T13" fmla="*/ 14 h 116"/>
                <a:gd name="T14" fmla="*/ 94 w 108"/>
                <a:gd name="T15" fmla="*/ 104 h 116"/>
                <a:gd name="T16" fmla="*/ 9 w 108"/>
                <a:gd name="T17" fmla="*/ 104 h 116"/>
                <a:gd name="T18" fmla="*/ 9 w 108"/>
                <a:gd name="T19" fmla="*/ 14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16">
                  <a:moveTo>
                    <a:pt x="0" y="0"/>
                  </a:moveTo>
                  <a:lnTo>
                    <a:pt x="0" y="116"/>
                  </a:lnTo>
                  <a:lnTo>
                    <a:pt x="108" y="116"/>
                  </a:lnTo>
                  <a:lnTo>
                    <a:pt x="66" y="0"/>
                  </a:lnTo>
                  <a:lnTo>
                    <a:pt x="0" y="0"/>
                  </a:lnTo>
                  <a:close/>
                  <a:moveTo>
                    <a:pt x="9" y="14"/>
                  </a:moveTo>
                  <a:lnTo>
                    <a:pt x="61" y="14"/>
                  </a:lnTo>
                  <a:lnTo>
                    <a:pt x="94" y="104"/>
                  </a:lnTo>
                  <a:lnTo>
                    <a:pt x="9" y="104"/>
                  </a:lnTo>
                  <a:lnTo>
                    <a:pt x="9" y="14"/>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3" name="Freeform 11"/>
            <p:cNvSpPr>
              <a:spLocks noEditPoints="1"/>
            </p:cNvSpPr>
            <p:nvPr/>
          </p:nvSpPr>
          <p:spPr bwMode="auto">
            <a:xfrm>
              <a:off x="12959969" y="1811169"/>
              <a:ext cx="250143" cy="65255"/>
            </a:xfrm>
            <a:custGeom>
              <a:avLst/>
              <a:gdLst>
                <a:gd name="T0" fmla="*/ 0 w 146"/>
                <a:gd name="T1" fmla="*/ 13 h 38"/>
                <a:gd name="T2" fmla="*/ 19 w 146"/>
                <a:gd name="T3" fmla="*/ 13 h 38"/>
                <a:gd name="T4" fmla="*/ 18 w 146"/>
                <a:gd name="T5" fmla="*/ 19 h 38"/>
                <a:gd name="T6" fmla="*/ 37 w 146"/>
                <a:gd name="T7" fmla="*/ 38 h 38"/>
                <a:gd name="T8" fmla="*/ 56 w 146"/>
                <a:gd name="T9" fmla="*/ 19 h 38"/>
                <a:gd name="T10" fmla="*/ 54 w 146"/>
                <a:gd name="T11" fmla="*/ 13 h 38"/>
                <a:gd name="T12" fmla="*/ 99 w 146"/>
                <a:gd name="T13" fmla="*/ 13 h 38"/>
                <a:gd name="T14" fmla="*/ 97 w 146"/>
                <a:gd name="T15" fmla="*/ 19 h 38"/>
                <a:gd name="T16" fmla="*/ 116 w 146"/>
                <a:gd name="T17" fmla="*/ 38 h 38"/>
                <a:gd name="T18" fmla="*/ 135 w 146"/>
                <a:gd name="T19" fmla="*/ 19 h 38"/>
                <a:gd name="T20" fmla="*/ 134 w 146"/>
                <a:gd name="T21" fmla="*/ 13 h 38"/>
                <a:gd name="T22" fmla="*/ 144 w 146"/>
                <a:gd name="T23" fmla="*/ 13 h 38"/>
                <a:gd name="T24" fmla="*/ 146 w 146"/>
                <a:gd name="T25" fmla="*/ 0 h 38"/>
                <a:gd name="T26" fmla="*/ 0 w 146"/>
                <a:gd name="T27" fmla="*/ 0 h 38"/>
                <a:gd name="T28" fmla="*/ 0 w 146"/>
                <a:gd name="T29" fmla="*/ 13 h 38"/>
                <a:gd name="T30" fmla="*/ 104 w 146"/>
                <a:gd name="T31" fmla="*/ 13 h 38"/>
                <a:gd name="T32" fmla="*/ 116 w 146"/>
                <a:gd name="T33" fmla="*/ 6 h 38"/>
                <a:gd name="T34" fmla="*/ 128 w 146"/>
                <a:gd name="T35" fmla="*/ 13 h 38"/>
                <a:gd name="T36" fmla="*/ 130 w 146"/>
                <a:gd name="T37" fmla="*/ 19 h 38"/>
                <a:gd name="T38" fmla="*/ 116 w 146"/>
                <a:gd name="T39" fmla="*/ 33 h 38"/>
                <a:gd name="T40" fmla="*/ 102 w 146"/>
                <a:gd name="T41" fmla="*/ 19 h 38"/>
                <a:gd name="T42" fmla="*/ 104 w 146"/>
                <a:gd name="T43" fmla="*/ 13 h 38"/>
                <a:gd name="T44" fmla="*/ 25 w 146"/>
                <a:gd name="T45" fmla="*/ 13 h 38"/>
                <a:gd name="T46" fmla="*/ 37 w 146"/>
                <a:gd name="T47" fmla="*/ 6 h 38"/>
                <a:gd name="T48" fmla="*/ 49 w 146"/>
                <a:gd name="T49" fmla="*/ 13 h 38"/>
                <a:gd name="T50" fmla="*/ 51 w 146"/>
                <a:gd name="T51" fmla="*/ 19 h 38"/>
                <a:gd name="T52" fmla="*/ 37 w 146"/>
                <a:gd name="T53" fmla="*/ 33 h 38"/>
                <a:gd name="T54" fmla="*/ 23 w 146"/>
                <a:gd name="T55" fmla="*/ 19 h 38"/>
                <a:gd name="T56" fmla="*/ 25 w 146"/>
                <a:gd name="T57" fmla="*/ 1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38">
                  <a:moveTo>
                    <a:pt x="0" y="13"/>
                  </a:moveTo>
                  <a:cubicBezTo>
                    <a:pt x="19" y="13"/>
                    <a:pt x="19" y="13"/>
                    <a:pt x="19" y="13"/>
                  </a:cubicBezTo>
                  <a:cubicBezTo>
                    <a:pt x="19" y="15"/>
                    <a:pt x="18" y="17"/>
                    <a:pt x="18" y="19"/>
                  </a:cubicBezTo>
                  <a:cubicBezTo>
                    <a:pt x="18" y="30"/>
                    <a:pt x="26" y="38"/>
                    <a:pt x="37" y="38"/>
                  </a:cubicBezTo>
                  <a:cubicBezTo>
                    <a:pt x="47" y="38"/>
                    <a:pt x="56" y="30"/>
                    <a:pt x="56" y="19"/>
                  </a:cubicBezTo>
                  <a:cubicBezTo>
                    <a:pt x="56" y="17"/>
                    <a:pt x="55" y="15"/>
                    <a:pt x="54" y="13"/>
                  </a:cubicBezTo>
                  <a:cubicBezTo>
                    <a:pt x="99" y="13"/>
                    <a:pt x="99" y="13"/>
                    <a:pt x="99" y="13"/>
                  </a:cubicBezTo>
                  <a:cubicBezTo>
                    <a:pt x="98" y="15"/>
                    <a:pt x="97" y="17"/>
                    <a:pt x="97" y="19"/>
                  </a:cubicBezTo>
                  <a:cubicBezTo>
                    <a:pt x="97" y="30"/>
                    <a:pt x="106" y="38"/>
                    <a:pt x="116" y="38"/>
                  </a:cubicBezTo>
                  <a:cubicBezTo>
                    <a:pt x="127" y="38"/>
                    <a:pt x="135" y="30"/>
                    <a:pt x="135" y="19"/>
                  </a:cubicBezTo>
                  <a:cubicBezTo>
                    <a:pt x="135" y="17"/>
                    <a:pt x="135" y="15"/>
                    <a:pt x="134" y="13"/>
                  </a:cubicBezTo>
                  <a:cubicBezTo>
                    <a:pt x="144" y="13"/>
                    <a:pt x="144" y="13"/>
                    <a:pt x="144" y="13"/>
                  </a:cubicBezTo>
                  <a:cubicBezTo>
                    <a:pt x="146" y="0"/>
                    <a:pt x="146" y="0"/>
                    <a:pt x="146" y="0"/>
                  </a:cubicBezTo>
                  <a:cubicBezTo>
                    <a:pt x="0" y="0"/>
                    <a:pt x="0" y="0"/>
                    <a:pt x="0" y="0"/>
                  </a:cubicBezTo>
                  <a:lnTo>
                    <a:pt x="0" y="13"/>
                  </a:lnTo>
                  <a:close/>
                  <a:moveTo>
                    <a:pt x="104" y="13"/>
                  </a:moveTo>
                  <a:cubicBezTo>
                    <a:pt x="107" y="9"/>
                    <a:pt x="111" y="6"/>
                    <a:pt x="116" y="6"/>
                  </a:cubicBezTo>
                  <a:cubicBezTo>
                    <a:pt x="121" y="6"/>
                    <a:pt x="126" y="9"/>
                    <a:pt x="128" y="13"/>
                  </a:cubicBezTo>
                  <a:cubicBezTo>
                    <a:pt x="129" y="15"/>
                    <a:pt x="130" y="17"/>
                    <a:pt x="130" y="19"/>
                  </a:cubicBezTo>
                  <a:cubicBezTo>
                    <a:pt x="130" y="27"/>
                    <a:pt x="124" y="33"/>
                    <a:pt x="116" y="33"/>
                  </a:cubicBezTo>
                  <a:cubicBezTo>
                    <a:pt x="109" y="33"/>
                    <a:pt x="102" y="27"/>
                    <a:pt x="102" y="19"/>
                  </a:cubicBezTo>
                  <a:cubicBezTo>
                    <a:pt x="102" y="17"/>
                    <a:pt x="103" y="15"/>
                    <a:pt x="104" y="13"/>
                  </a:cubicBezTo>
                  <a:close/>
                  <a:moveTo>
                    <a:pt x="25" y="13"/>
                  </a:moveTo>
                  <a:cubicBezTo>
                    <a:pt x="27" y="9"/>
                    <a:pt x="32" y="6"/>
                    <a:pt x="37" y="6"/>
                  </a:cubicBezTo>
                  <a:cubicBezTo>
                    <a:pt x="42" y="6"/>
                    <a:pt x="46" y="9"/>
                    <a:pt x="49" y="13"/>
                  </a:cubicBezTo>
                  <a:cubicBezTo>
                    <a:pt x="50" y="15"/>
                    <a:pt x="51" y="17"/>
                    <a:pt x="51" y="19"/>
                  </a:cubicBezTo>
                  <a:cubicBezTo>
                    <a:pt x="51" y="27"/>
                    <a:pt x="44" y="33"/>
                    <a:pt x="37" y="33"/>
                  </a:cubicBezTo>
                  <a:cubicBezTo>
                    <a:pt x="29" y="33"/>
                    <a:pt x="23" y="27"/>
                    <a:pt x="23" y="19"/>
                  </a:cubicBezTo>
                  <a:cubicBezTo>
                    <a:pt x="23" y="17"/>
                    <a:pt x="24" y="15"/>
                    <a:pt x="25" y="13"/>
                  </a:cubicBez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dirty="0"/>
            </a:p>
          </p:txBody>
        </p:sp>
        <p:sp>
          <p:nvSpPr>
            <p:cNvPr id="184" name="Freeform 12"/>
            <p:cNvSpPr>
              <a:spLocks/>
            </p:cNvSpPr>
            <p:nvPr/>
          </p:nvSpPr>
          <p:spPr bwMode="auto">
            <a:xfrm>
              <a:off x="12958519" y="1696611"/>
              <a:ext cx="163862" cy="109483"/>
            </a:xfrm>
            <a:custGeom>
              <a:avLst/>
              <a:gdLst>
                <a:gd name="T0" fmla="*/ 16 w 226"/>
                <a:gd name="T1" fmla="*/ 57 h 151"/>
                <a:gd name="T2" fmla="*/ 106 w 226"/>
                <a:gd name="T3" fmla="*/ 0 h 151"/>
                <a:gd name="T4" fmla="*/ 208 w 226"/>
                <a:gd name="T5" fmla="*/ 50 h 151"/>
                <a:gd name="T6" fmla="*/ 210 w 226"/>
                <a:gd name="T7" fmla="*/ 57 h 151"/>
                <a:gd name="T8" fmla="*/ 226 w 226"/>
                <a:gd name="T9" fmla="*/ 57 h 151"/>
                <a:gd name="T10" fmla="*/ 226 w 226"/>
                <a:gd name="T11" fmla="*/ 151 h 151"/>
                <a:gd name="T12" fmla="*/ 0 w 226"/>
                <a:gd name="T13" fmla="*/ 151 h 151"/>
                <a:gd name="T14" fmla="*/ 0 w 226"/>
                <a:gd name="T15" fmla="*/ 57 h 151"/>
                <a:gd name="T16" fmla="*/ 16 w 226"/>
                <a:gd name="T17" fmla="*/ 5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51">
                  <a:moveTo>
                    <a:pt x="16" y="57"/>
                  </a:moveTo>
                  <a:lnTo>
                    <a:pt x="106" y="0"/>
                  </a:lnTo>
                  <a:lnTo>
                    <a:pt x="208" y="50"/>
                  </a:lnTo>
                  <a:lnTo>
                    <a:pt x="210" y="57"/>
                  </a:lnTo>
                  <a:lnTo>
                    <a:pt x="226" y="57"/>
                  </a:lnTo>
                  <a:lnTo>
                    <a:pt x="226" y="151"/>
                  </a:lnTo>
                  <a:lnTo>
                    <a:pt x="0" y="151"/>
                  </a:lnTo>
                  <a:lnTo>
                    <a:pt x="0" y="57"/>
                  </a:lnTo>
                  <a:lnTo>
                    <a:pt x="16" y="57"/>
                  </a:lnTo>
                  <a:close/>
                </a:path>
              </a:pathLst>
            </a:custGeom>
            <a:solidFill>
              <a:schemeClr val="bg1"/>
            </a:solidFill>
            <a:ln>
              <a:noFill/>
            </a:ln>
            <a:effectLst/>
          </p:spPr>
          <p:txBody>
            <a:bodyPr vert="horz" wrap="square" lIns="91440" tIns="45720" rIns="91440" bIns="45720" numCol="1" anchor="t" anchorCtr="0" compatLnSpc="1">
              <a:prstTxWarp prst="textNoShape">
                <a:avLst/>
              </a:prstTxWarp>
            </a:bodyPr>
            <a:lstStyle/>
            <a:p>
              <a:endParaRPr lang="en-US" dirty="0"/>
            </a:p>
          </p:txBody>
        </p:sp>
      </p:grpSp>
      <p:sp>
        <p:nvSpPr>
          <p:cNvPr id="188" name="Freeform 62"/>
          <p:cNvSpPr>
            <a:spLocks noEditPoints="1"/>
          </p:cNvSpPr>
          <p:nvPr/>
        </p:nvSpPr>
        <p:spPr bwMode="auto">
          <a:xfrm>
            <a:off x="6730407" y="4614803"/>
            <a:ext cx="343655" cy="195530"/>
          </a:xfrm>
          <a:custGeom>
            <a:avLst/>
            <a:gdLst>
              <a:gd name="T0" fmla="*/ 94 w 1081"/>
              <a:gd name="T1" fmla="*/ 18 h 494"/>
              <a:gd name="T2" fmla="*/ 170 w 1081"/>
              <a:gd name="T3" fmla="*/ 34 h 494"/>
              <a:gd name="T4" fmla="*/ 249 w 1081"/>
              <a:gd name="T5" fmla="*/ 91 h 494"/>
              <a:gd name="T6" fmla="*/ 151 w 1081"/>
              <a:gd name="T7" fmla="*/ 271 h 494"/>
              <a:gd name="T8" fmla="*/ 8 w 1081"/>
              <a:gd name="T9" fmla="*/ 206 h 494"/>
              <a:gd name="T10" fmla="*/ 1081 w 1081"/>
              <a:gd name="T11" fmla="*/ 192 h 494"/>
              <a:gd name="T12" fmla="*/ 982 w 1081"/>
              <a:gd name="T13" fmla="*/ 10 h 494"/>
              <a:gd name="T14" fmla="*/ 911 w 1081"/>
              <a:gd name="T15" fmla="*/ 34 h 494"/>
              <a:gd name="T16" fmla="*/ 833 w 1081"/>
              <a:gd name="T17" fmla="*/ 94 h 494"/>
              <a:gd name="T18" fmla="*/ 945 w 1081"/>
              <a:gd name="T19" fmla="*/ 275 h 494"/>
              <a:gd name="T20" fmla="*/ 1081 w 1081"/>
              <a:gd name="T21" fmla="*/ 198 h 494"/>
              <a:gd name="T22" fmla="*/ 442 w 1081"/>
              <a:gd name="T23" fmla="*/ 84 h 494"/>
              <a:gd name="T24" fmla="*/ 315 w 1081"/>
              <a:gd name="T25" fmla="*/ 112 h 494"/>
              <a:gd name="T26" fmla="*/ 271 w 1081"/>
              <a:gd name="T27" fmla="*/ 106 h 494"/>
              <a:gd name="T28" fmla="*/ 184 w 1081"/>
              <a:gd name="T29" fmla="*/ 280 h 494"/>
              <a:gd name="T30" fmla="*/ 313 w 1081"/>
              <a:gd name="T31" fmla="*/ 305 h 494"/>
              <a:gd name="T32" fmla="*/ 417 w 1081"/>
              <a:gd name="T33" fmla="*/ 345 h 494"/>
              <a:gd name="T34" fmla="*/ 447 w 1081"/>
              <a:gd name="T35" fmla="*/ 331 h 494"/>
              <a:gd name="T36" fmla="*/ 497 w 1081"/>
              <a:gd name="T37" fmla="*/ 366 h 494"/>
              <a:gd name="T38" fmla="*/ 586 w 1081"/>
              <a:gd name="T39" fmla="*/ 437 h 494"/>
              <a:gd name="T40" fmla="*/ 656 w 1081"/>
              <a:gd name="T41" fmla="*/ 435 h 494"/>
              <a:gd name="T42" fmla="*/ 516 w 1081"/>
              <a:gd name="T43" fmla="*/ 310 h 494"/>
              <a:gd name="T44" fmla="*/ 528 w 1081"/>
              <a:gd name="T45" fmla="*/ 302 h 494"/>
              <a:gd name="T46" fmla="*/ 698 w 1081"/>
              <a:gd name="T47" fmla="*/ 430 h 494"/>
              <a:gd name="T48" fmla="*/ 709 w 1081"/>
              <a:gd name="T49" fmla="*/ 373 h 494"/>
              <a:gd name="T50" fmla="*/ 558 w 1081"/>
              <a:gd name="T51" fmla="*/ 247 h 494"/>
              <a:gd name="T52" fmla="*/ 735 w 1081"/>
              <a:gd name="T53" fmla="*/ 377 h 494"/>
              <a:gd name="T54" fmla="*/ 798 w 1081"/>
              <a:gd name="T55" fmla="*/ 365 h 494"/>
              <a:gd name="T56" fmla="*/ 569 w 1081"/>
              <a:gd name="T57" fmla="*/ 175 h 494"/>
              <a:gd name="T58" fmla="*/ 441 w 1081"/>
              <a:gd name="T59" fmla="*/ 221 h 494"/>
              <a:gd name="T60" fmla="*/ 367 w 1081"/>
              <a:gd name="T61" fmla="*/ 170 h 494"/>
              <a:gd name="T62" fmla="*/ 469 w 1081"/>
              <a:gd name="T63" fmla="*/ 87 h 494"/>
              <a:gd name="T64" fmla="*/ 390 w 1081"/>
              <a:gd name="T65" fmla="*/ 204 h 494"/>
              <a:gd name="T66" fmla="*/ 559 w 1081"/>
              <a:gd name="T67" fmla="*/ 157 h 494"/>
              <a:gd name="T68" fmla="*/ 626 w 1081"/>
              <a:gd name="T69" fmla="*/ 202 h 494"/>
              <a:gd name="T70" fmla="*/ 897 w 1081"/>
              <a:gd name="T71" fmla="*/ 281 h 494"/>
              <a:gd name="T72" fmla="*/ 810 w 1081"/>
              <a:gd name="T73" fmla="*/ 105 h 494"/>
              <a:gd name="T74" fmla="*/ 740 w 1081"/>
              <a:gd name="T75" fmla="*/ 115 h 494"/>
              <a:gd name="T76" fmla="*/ 503 w 1081"/>
              <a:gd name="T77" fmla="*/ 83 h 494"/>
              <a:gd name="T78" fmla="*/ 387 w 1081"/>
              <a:gd name="T79" fmla="*/ 163 h 494"/>
              <a:gd name="T80" fmla="*/ 482 w 1081"/>
              <a:gd name="T81" fmla="*/ 393 h 494"/>
              <a:gd name="T82" fmla="*/ 471 w 1081"/>
              <a:gd name="T83" fmla="*/ 482 h 494"/>
              <a:gd name="T84" fmla="*/ 535 w 1081"/>
              <a:gd name="T85" fmla="*/ 410 h 494"/>
              <a:gd name="T86" fmla="*/ 444 w 1081"/>
              <a:gd name="T87" fmla="*/ 341 h 494"/>
              <a:gd name="T88" fmla="*/ 401 w 1081"/>
              <a:gd name="T89" fmla="*/ 419 h 494"/>
              <a:gd name="T90" fmla="*/ 455 w 1081"/>
              <a:gd name="T91" fmla="*/ 435 h 494"/>
              <a:gd name="T92" fmla="*/ 444 w 1081"/>
              <a:gd name="T93" fmla="*/ 341 h 494"/>
              <a:gd name="T94" fmla="*/ 354 w 1081"/>
              <a:gd name="T95" fmla="*/ 346 h 494"/>
              <a:gd name="T96" fmla="*/ 367 w 1081"/>
              <a:gd name="T97" fmla="*/ 418 h 494"/>
              <a:gd name="T98" fmla="*/ 408 w 1081"/>
              <a:gd name="T99" fmla="*/ 356 h 494"/>
              <a:gd name="T100" fmla="*/ 339 w 1081"/>
              <a:gd name="T101" fmla="*/ 351 h 494"/>
              <a:gd name="T102" fmla="*/ 281 w 1081"/>
              <a:gd name="T103" fmla="*/ 349 h 494"/>
              <a:gd name="T104" fmla="*/ 537 w 1081"/>
              <a:gd name="T105" fmla="*/ 487 h 494"/>
              <a:gd name="T106" fmla="*/ 563 w 1081"/>
              <a:gd name="T107" fmla="*/ 488 h 494"/>
              <a:gd name="T108" fmla="*/ 543 w 1081"/>
              <a:gd name="T109" fmla="*/ 42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1" h="494">
                <a:moveTo>
                  <a:pt x="0" y="191"/>
                </a:moveTo>
                <a:cubicBezTo>
                  <a:pt x="0" y="191"/>
                  <a:pt x="1" y="190"/>
                  <a:pt x="1" y="190"/>
                </a:cubicBezTo>
                <a:cubicBezTo>
                  <a:pt x="32" y="132"/>
                  <a:pt x="63" y="75"/>
                  <a:pt x="94" y="18"/>
                </a:cubicBezTo>
                <a:cubicBezTo>
                  <a:pt x="96" y="15"/>
                  <a:pt x="98" y="12"/>
                  <a:pt x="99" y="9"/>
                </a:cubicBezTo>
                <a:cubicBezTo>
                  <a:pt x="102" y="4"/>
                  <a:pt x="109" y="1"/>
                  <a:pt x="115" y="4"/>
                </a:cubicBezTo>
                <a:cubicBezTo>
                  <a:pt x="134" y="14"/>
                  <a:pt x="152" y="24"/>
                  <a:pt x="170" y="34"/>
                </a:cubicBezTo>
                <a:cubicBezTo>
                  <a:pt x="195" y="47"/>
                  <a:pt x="219" y="61"/>
                  <a:pt x="243" y="74"/>
                </a:cubicBezTo>
                <a:cubicBezTo>
                  <a:pt x="243" y="74"/>
                  <a:pt x="244" y="74"/>
                  <a:pt x="244" y="75"/>
                </a:cubicBezTo>
                <a:cubicBezTo>
                  <a:pt x="251" y="79"/>
                  <a:pt x="253" y="84"/>
                  <a:pt x="249" y="91"/>
                </a:cubicBezTo>
                <a:cubicBezTo>
                  <a:pt x="240" y="109"/>
                  <a:pt x="230" y="126"/>
                  <a:pt x="220" y="144"/>
                </a:cubicBezTo>
                <a:cubicBezTo>
                  <a:pt x="198" y="186"/>
                  <a:pt x="175" y="227"/>
                  <a:pt x="152" y="269"/>
                </a:cubicBezTo>
                <a:cubicBezTo>
                  <a:pt x="152" y="269"/>
                  <a:pt x="152" y="270"/>
                  <a:pt x="151" y="271"/>
                </a:cubicBezTo>
                <a:cubicBezTo>
                  <a:pt x="148" y="277"/>
                  <a:pt x="142" y="279"/>
                  <a:pt x="136" y="275"/>
                </a:cubicBezTo>
                <a:cubicBezTo>
                  <a:pt x="128" y="271"/>
                  <a:pt x="121" y="267"/>
                  <a:pt x="114" y="263"/>
                </a:cubicBezTo>
                <a:cubicBezTo>
                  <a:pt x="79" y="244"/>
                  <a:pt x="43" y="225"/>
                  <a:pt x="8" y="206"/>
                </a:cubicBezTo>
                <a:cubicBezTo>
                  <a:pt x="5" y="204"/>
                  <a:pt x="2" y="201"/>
                  <a:pt x="0" y="198"/>
                </a:cubicBezTo>
                <a:cubicBezTo>
                  <a:pt x="0" y="196"/>
                  <a:pt x="0" y="193"/>
                  <a:pt x="0" y="191"/>
                </a:cubicBezTo>
                <a:close/>
                <a:moveTo>
                  <a:pt x="1081" y="192"/>
                </a:moveTo>
                <a:cubicBezTo>
                  <a:pt x="1080" y="190"/>
                  <a:pt x="1080" y="189"/>
                  <a:pt x="1079" y="187"/>
                </a:cubicBezTo>
                <a:cubicBezTo>
                  <a:pt x="1056" y="146"/>
                  <a:pt x="1034" y="104"/>
                  <a:pt x="1011" y="63"/>
                </a:cubicBezTo>
                <a:cubicBezTo>
                  <a:pt x="1001" y="45"/>
                  <a:pt x="992" y="28"/>
                  <a:pt x="982" y="10"/>
                </a:cubicBezTo>
                <a:cubicBezTo>
                  <a:pt x="982" y="10"/>
                  <a:pt x="982" y="10"/>
                  <a:pt x="982" y="9"/>
                </a:cubicBezTo>
                <a:cubicBezTo>
                  <a:pt x="979" y="4"/>
                  <a:pt x="973" y="0"/>
                  <a:pt x="965" y="4"/>
                </a:cubicBezTo>
                <a:cubicBezTo>
                  <a:pt x="947" y="14"/>
                  <a:pt x="929" y="24"/>
                  <a:pt x="911" y="34"/>
                </a:cubicBezTo>
                <a:cubicBezTo>
                  <a:pt x="886" y="47"/>
                  <a:pt x="862" y="61"/>
                  <a:pt x="837" y="74"/>
                </a:cubicBezTo>
                <a:cubicBezTo>
                  <a:pt x="830" y="78"/>
                  <a:pt x="827" y="84"/>
                  <a:pt x="832" y="92"/>
                </a:cubicBezTo>
                <a:cubicBezTo>
                  <a:pt x="832" y="92"/>
                  <a:pt x="833" y="93"/>
                  <a:pt x="833" y="94"/>
                </a:cubicBezTo>
                <a:cubicBezTo>
                  <a:pt x="861" y="145"/>
                  <a:pt x="889" y="196"/>
                  <a:pt x="916" y="247"/>
                </a:cubicBezTo>
                <a:cubicBezTo>
                  <a:pt x="921" y="255"/>
                  <a:pt x="925" y="263"/>
                  <a:pt x="929" y="271"/>
                </a:cubicBezTo>
                <a:cubicBezTo>
                  <a:pt x="933" y="277"/>
                  <a:pt x="939" y="278"/>
                  <a:pt x="945" y="275"/>
                </a:cubicBezTo>
                <a:cubicBezTo>
                  <a:pt x="946" y="275"/>
                  <a:pt x="946" y="275"/>
                  <a:pt x="946" y="275"/>
                </a:cubicBezTo>
                <a:cubicBezTo>
                  <a:pt x="988" y="252"/>
                  <a:pt x="1030" y="229"/>
                  <a:pt x="1071" y="207"/>
                </a:cubicBezTo>
                <a:cubicBezTo>
                  <a:pt x="1075" y="204"/>
                  <a:pt x="1079" y="202"/>
                  <a:pt x="1081" y="198"/>
                </a:cubicBezTo>
                <a:cubicBezTo>
                  <a:pt x="1081" y="196"/>
                  <a:pt x="1081" y="194"/>
                  <a:pt x="1081" y="192"/>
                </a:cubicBezTo>
                <a:close/>
                <a:moveTo>
                  <a:pt x="462" y="83"/>
                </a:moveTo>
                <a:cubicBezTo>
                  <a:pt x="455" y="82"/>
                  <a:pt x="449" y="81"/>
                  <a:pt x="442" y="84"/>
                </a:cubicBezTo>
                <a:cubicBezTo>
                  <a:pt x="409" y="94"/>
                  <a:pt x="375" y="105"/>
                  <a:pt x="341" y="116"/>
                </a:cubicBezTo>
                <a:cubicBezTo>
                  <a:pt x="336" y="118"/>
                  <a:pt x="330" y="118"/>
                  <a:pt x="324" y="115"/>
                </a:cubicBezTo>
                <a:cubicBezTo>
                  <a:pt x="321" y="114"/>
                  <a:pt x="318" y="113"/>
                  <a:pt x="315" y="112"/>
                </a:cubicBezTo>
                <a:cubicBezTo>
                  <a:pt x="304" y="108"/>
                  <a:pt x="294" y="104"/>
                  <a:pt x="283" y="100"/>
                </a:cubicBezTo>
                <a:cubicBezTo>
                  <a:pt x="278" y="98"/>
                  <a:pt x="275" y="99"/>
                  <a:pt x="272" y="104"/>
                </a:cubicBezTo>
                <a:cubicBezTo>
                  <a:pt x="272" y="104"/>
                  <a:pt x="271" y="105"/>
                  <a:pt x="271" y="106"/>
                </a:cubicBezTo>
                <a:cubicBezTo>
                  <a:pt x="252" y="140"/>
                  <a:pt x="233" y="174"/>
                  <a:pt x="213" y="209"/>
                </a:cubicBezTo>
                <a:cubicBezTo>
                  <a:pt x="203" y="229"/>
                  <a:pt x="192" y="248"/>
                  <a:pt x="181" y="268"/>
                </a:cubicBezTo>
                <a:cubicBezTo>
                  <a:pt x="178" y="273"/>
                  <a:pt x="179" y="277"/>
                  <a:pt x="184" y="280"/>
                </a:cubicBezTo>
                <a:cubicBezTo>
                  <a:pt x="212" y="296"/>
                  <a:pt x="240" y="312"/>
                  <a:pt x="268" y="328"/>
                </a:cubicBezTo>
                <a:cubicBezTo>
                  <a:pt x="270" y="330"/>
                  <a:pt x="273" y="330"/>
                  <a:pt x="275" y="332"/>
                </a:cubicBezTo>
                <a:cubicBezTo>
                  <a:pt x="282" y="315"/>
                  <a:pt x="294" y="305"/>
                  <a:pt x="313" y="305"/>
                </a:cubicBezTo>
                <a:cubicBezTo>
                  <a:pt x="331" y="306"/>
                  <a:pt x="343" y="316"/>
                  <a:pt x="349" y="333"/>
                </a:cubicBezTo>
                <a:cubicBezTo>
                  <a:pt x="359" y="321"/>
                  <a:pt x="372" y="315"/>
                  <a:pt x="387" y="318"/>
                </a:cubicBezTo>
                <a:cubicBezTo>
                  <a:pt x="403" y="321"/>
                  <a:pt x="412" y="331"/>
                  <a:pt x="417" y="345"/>
                </a:cubicBezTo>
                <a:cubicBezTo>
                  <a:pt x="418" y="345"/>
                  <a:pt x="418" y="345"/>
                  <a:pt x="418" y="345"/>
                </a:cubicBezTo>
                <a:cubicBezTo>
                  <a:pt x="419" y="344"/>
                  <a:pt x="420" y="343"/>
                  <a:pt x="421" y="342"/>
                </a:cubicBezTo>
                <a:cubicBezTo>
                  <a:pt x="428" y="335"/>
                  <a:pt x="437" y="331"/>
                  <a:pt x="447" y="331"/>
                </a:cubicBezTo>
                <a:cubicBezTo>
                  <a:pt x="463" y="331"/>
                  <a:pt x="475" y="338"/>
                  <a:pt x="482" y="352"/>
                </a:cubicBezTo>
                <a:cubicBezTo>
                  <a:pt x="483" y="354"/>
                  <a:pt x="484" y="355"/>
                  <a:pt x="485" y="356"/>
                </a:cubicBezTo>
                <a:cubicBezTo>
                  <a:pt x="489" y="360"/>
                  <a:pt x="493" y="363"/>
                  <a:pt x="497" y="366"/>
                </a:cubicBezTo>
                <a:cubicBezTo>
                  <a:pt x="510" y="363"/>
                  <a:pt x="522" y="365"/>
                  <a:pt x="532" y="373"/>
                </a:cubicBezTo>
                <a:cubicBezTo>
                  <a:pt x="543" y="381"/>
                  <a:pt x="547" y="392"/>
                  <a:pt x="547" y="405"/>
                </a:cubicBezTo>
                <a:cubicBezTo>
                  <a:pt x="560" y="416"/>
                  <a:pt x="573" y="426"/>
                  <a:pt x="586" y="437"/>
                </a:cubicBezTo>
                <a:cubicBezTo>
                  <a:pt x="595" y="443"/>
                  <a:pt x="603" y="451"/>
                  <a:pt x="612" y="457"/>
                </a:cubicBezTo>
                <a:cubicBezTo>
                  <a:pt x="621" y="463"/>
                  <a:pt x="631" y="464"/>
                  <a:pt x="640" y="459"/>
                </a:cubicBezTo>
                <a:cubicBezTo>
                  <a:pt x="650" y="454"/>
                  <a:pt x="655" y="446"/>
                  <a:pt x="656" y="435"/>
                </a:cubicBezTo>
                <a:cubicBezTo>
                  <a:pt x="656" y="425"/>
                  <a:pt x="652" y="418"/>
                  <a:pt x="644" y="412"/>
                </a:cubicBezTo>
                <a:cubicBezTo>
                  <a:pt x="602" y="379"/>
                  <a:pt x="561" y="346"/>
                  <a:pt x="519" y="313"/>
                </a:cubicBezTo>
                <a:cubicBezTo>
                  <a:pt x="518" y="312"/>
                  <a:pt x="517" y="311"/>
                  <a:pt x="516" y="310"/>
                </a:cubicBezTo>
                <a:cubicBezTo>
                  <a:pt x="513" y="307"/>
                  <a:pt x="513" y="303"/>
                  <a:pt x="515" y="301"/>
                </a:cubicBezTo>
                <a:cubicBezTo>
                  <a:pt x="517" y="298"/>
                  <a:pt x="521" y="297"/>
                  <a:pt x="524" y="299"/>
                </a:cubicBezTo>
                <a:cubicBezTo>
                  <a:pt x="526" y="300"/>
                  <a:pt x="527" y="301"/>
                  <a:pt x="528" y="302"/>
                </a:cubicBezTo>
                <a:cubicBezTo>
                  <a:pt x="559" y="326"/>
                  <a:pt x="589" y="350"/>
                  <a:pt x="619" y="374"/>
                </a:cubicBezTo>
                <a:cubicBezTo>
                  <a:pt x="640" y="390"/>
                  <a:pt x="661" y="407"/>
                  <a:pt x="682" y="423"/>
                </a:cubicBezTo>
                <a:cubicBezTo>
                  <a:pt x="687" y="427"/>
                  <a:pt x="692" y="429"/>
                  <a:pt x="698" y="430"/>
                </a:cubicBezTo>
                <a:cubicBezTo>
                  <a:pt x="710" y="430"/>
                  <a:pt x="721" y="423"/>
                  <a:pt x="726" y="412"/>
                </a:cubicBezTo>
                <a:cubicBezTo>
                  <a:pt x="730" y="400"/>
                  <a:pt x="727" y="388"/>
                  <a:pt x="717" y="380"/>
                </a:cubicBezTo>
                <a:cubicBezTo>
                  <a:pt x="714" y="378"/>
                  <a:pt x="711" y="376"/>
                  <a:pt x="709" y="373"/>
                </a:cubicBezTo>
                <a:cubicBezTo>
                  <a:pt x="660" y="335"/>
                  <a:pt x="611" y="297"/>
                  <a:pt x="562" y="258"/>
                </a:cubicBezTo>
                <a:cubicBezTo>
                  <a:pt x="561" y="257"/>
                  <a:pt x="560" y="256"/>
                  <a:pt x="558" y="255"/>
                </a:cubicBezTo>
                <a:cubicBezTo>
                  <a:pt x="556" y="252"/>
                  <a:pt x="556" y="249"/>
                  <a:pt x="558" y="247"/>
                </a:cubicBezTo>
                <a:cubicBezTo>
                  <a:pt x="559" y="244"/>
                  <a:pt x="561" y="244"/>
                  <a:pt x="565" y="243"/>
                </a:cubicBezTo>
                <a:cubicBezTo>
                  <a:pt x="566" y="244"/>
                  <a:pt x="569" y="246"/>
                  <a:pt x="571" y="248"/>
                </a:cubicBezTo>
                <a:cubicBezTo>
                  <a:pt x="626" y="291"/>
                  <a:pt x="681" y="334"/>
                  <a:pt x="735" y="377"/>
                </a:cubicBezTo>
                <a:cubicBezTo>
                  <a:pt x="742" y="382"/>
                  <a:pt x="748" y="388"/>
                  <a:pt x="755" y="393"/>
                </a:cubicBezTo>
                <a:cubicBezTo>
                  <a:pt x="765" y="399"/>
                  <a:pt x="776" y="399"/>
                  <a:pt x="785" y="393"/>
                </a:cubicBezTo>
                <a:cubicBezTo>
                  <a:pt x="795" y="387"/>
                  <a:pt x="800" y="377"/>
                  <a:pt x="798" y="365"/>
                </a:cubicBezTo>
                <a:cubicBezTo>
                  <a:pt x="797" y="358"/>
                  <a:pt x="793" y="352"/>
                  <a:pt x="787" y="347"/>
                </a:cubicBezTo>
                <a:cubicBezTo>
                  <a:pt x="736" y="307"/>
                  <a:pt x="684" y="266"/>
                  <a:pt x="633" y="225"/>
                </a:cubicBezTo>
                <a:cubicBezTo>
                  <a:pt x="612" y="209"/>
                  <a:pt x="591" y="192"/>
                  <a:pt x="569" y="175"/>
                </a:cubicBezTo>
                <a:cubicBezTo>
                  <a:pt x="564" y="171"/>
                  <a:pt x="559" y="170"/>
                  <a:pt x="553" y="173"/>
                </a:cubicBezTo>
                <a:cubicBezTo>
                  <a:pt x="542" y="178"/>
                  <a:pt x="531" y="183"/>
                  <a:pt x="519" y="188"/>
                </a:cubicBezTo>
                <a:cubicBezTo>
                  <a:pt x="493" y="199"/>
                  <a:pt x="467" y="210"/>
                  <a:pt x="441" y="221"/>
                </a:cubicBezTo>
                <a:cubicBezTo>
                  <a:pt x="430" y="226"/>
                  <a:pt x="417" y="227"/>
                  <a:pt x="405" y="224"/>
                </a:cubicBezTo>
                <a:cubicBezTo>
                  <a:pt x="390" y="221"/>
                  <a:pt x="378" y="213"/>
                  <a:pt x="370" y="199"/>
                </a:cubicBezTo>
                <a:cubicBezTo>
                  <a:pt x="365" y="190"/>
                  <a:pt x="363" y="180"/>
                  <a:pt x="367" y="170"/>
                </a:cubicBezTo>
                <a:cubicBezTo>
                  <a:pt x="370" y="161"/>
                  <a:pt x="375" y="155"/>
                  <a:pt x="383" y="150"/>
                </a:cubicBezTo>
                <a:cubicBezTo>
                  <a:pt x="410" y="130"/>
                  <a:pt x="438" y="110"/>
                  <a:pt x="465" y="90"/>
                </a:cubicBezTo>
                <a:cubicBezTo>
                  <a:pt x="466" y="89"/>
                  <a:pt x="468" y="88"/>
                  <a:pt x="469" y="87"/>
                </a:cubicBezTo>
                <a:cubicBezTo>
                  <a:pt x="467" y="83"/>
                  <a:pt x="464" y="84"/>
                  <a:pt x="462" y="83"/>
                </a:cubicBezTo>
                <a:close/>
                <a:moveTo>
                  <a:pt x="378" y="183"/>
                </a:moveTo>
                <a:cubicBezTo>
                  <a:pt x="379" y="192"/>
                  <a:pt x="384" y="199"/>
                  <a:pt x="390" y="204"/>
                </a:cubicBezTo>
                <a:cubicBezTo>
                  <a:pt x="404" y="214"/>
                  <a:pt x="420" y="216"/>
                  <a:pt x="435" y="209"/>
                </a:cubicBezTo>
                <a:cubicBezTo>
                  <a:pt x="464" y="197"/>
                  <a:pt x="492" y="185"/>
                  <a:pt x="520" y="173"/>
                </a:cubicBezTo>
                <a:cubicBezTo>
                  <a:pt x="533" y="168"/>
                  <a:pt x="546" y="163"/>
                  <a:pt x="559" y="157"/>
                </a:cubicBezTo>
                <a:cubicBezTo>
                  <a:pt x="564" y="155"/>
                  <a:pt x="568" y="156"/>
                  <a:pt x="572" y="159"/>
                </a:cubicBezTo>
                <a:cubicBezTo>
                  <a:pt x="573" y="160"/>
                  <a:pt x="574" y="160"/>
                  <a:pt x="575" y="161"/>
                </a:cubicBezTo>
                <a:cubicBezTo>
                  <a:pt x="592" y="175"/>
                  <a:pt x="609" y="188"/>
                  <a:pt x="626" y="202"/>
                </a:cubicBezTo>
                <a:cubicBezTo>
                  <a:pt x="684" y="248"/>
                  <a:pt x="742" y="294"/>
                  <a:pt x="800" y="340"/>
                </a:cubicBezTo>
                <a:cubicBezTo>
                  <a:pt x="805" y="344"/>
                  <a:pt x="810" y="345"/>
                  <a:pt x="816" y="340"/>
                </a:cubicBezTo>
                <a:cubicBezTo>
                  <a:pt x="843" y="321"/>
                  <a:pt x="870" y="301"/>
                  <a:pt x="897" y="281"/>
                </a:cubicBezTo>
                <a:cubicBezTo>
                  <a:pt x="902" y="278"/>
                  <a:pt x="904" y="273"/>
                  <a:pt x="900" y="268"/>
                </a:cubicBezTo>
                <a:cubicBezTo>
                  <a:pt x="895" y="259"/>
                  <a:pt x="891" y="251"/>
                  <a:pt x="886" y="243"/>
                </a:cubicBezTo>
                <a:cubicBezTo>
                  <a:pt x="861" y="197"/>
                  <a:pt x="835" y="151"/>
                  <a:pt x="810" y="105"/>
                </a:cubicBezTo>
                <a:cubicBezTo>
                  <a:pt x="806" y="99"/>
                  <a:pt x="803" y="98"/>
                  <a:pt x="797" y="100"/>
                </a:cubicBezTo>
                <a:cubicBezTo>
                  <a:pt x="783" y="105"/>
                  <a:pt x="770" y="110"/>
                  <a:pt x="757" y="115"/>
                </a:cubicBezTo>
                <a:cubicBezTo>
                  <a:pt x="751" y="118"/>
                  <a:pt x="746" y="118"/>
                  <a:pt x="740" y="115"/>
                </a:cubicBezTo>
                <a:cubicBezTo>
                  <a:pt x="698" y="94"/>
                  <a:pt x="657" y="74"/>
                  <a:pt x="615" y="54"/>
                </a:cubicBezTo>
                <a:cubicBezTo>
                  <a:pt x="609" y="51"/>
                  <a:pt x="603" y="51"/>
                  <a:pt x="596" y="53"/>
                </a:cubicBezTo>
                <a:cubicBezTo>
                  <a:pt x="565" y="63"/>
                  <a:pt x="534" y="73"/>
                  <a:pt x="503" y="83"/>
                </a:cubicBezTo>
                <a:cubicBezTo>
                  <a:pt x="495" y="86"/>
                  <a:pt x="487" y="90"/>
                  <a:pt x="481" y="95"/>
                </a:cubicBezTo>
                <a:cubicBezTo>
                  <a:pt x="455" y="113"/>
                  <a:pt x="429" y="132"/>
                  <a:pt x="404" y="151"/>
                </a:cubicBezTo>
                <a:cubicBezTo>
                  <a:pt x="398" y="155"/>
                  <a:pt x="392" y="158"/>
                  <a:pt x="387" y="163"/>
                </a:cubicBezTo>
                <a:cubicBezTo>
                  <a:pt x="381" y="167"/>
                  <a:pt x="378" y="173"/>
                  <a:pt x="378" y="181"/>
                </a:cubicBezTo>
                <a:cubicBezTo>
                  <a:pt x="378" y="182"/>
                  <a:pt x="378" y="183"/>
                  <a:pt x="378" y="183"/>
                </a:cubicBezTo>
                <a:close/>
                <a:moveTo>
                  <a:pt x="482" y="393"/>
                </a:moveTo>
                <a:cubicBezTo>
                  <a:pt x="479" y="401"/>
                  <a:pt x="477" y="408"/>
                  <a:pt x="474" y="416"/>
                </a:cubicBezTo>
                <a:cubicBezTo>
                  <a:pt x="470" y="428"/>
                  <a:pt x="466" y="440"/>
                  <a:pt x="462" y="452"/>
                </a:cubicBezTo>
                <a:cubicBezTo>
                  <a:pt x="458" y="463"/>
                  <a:pt x="462" y="474"/>
                  <a:pt x="471" y="482"/>
                </a:cubicBezTo>
                <a:cubicBezTo>
                  <a:pt x="486" y="494"/>
                  <a:pt x="507" y="488"/>
                  <a:pt x="514" y="471"/>
                </a:cubicBezTo>
                <a:cubicBezTo>
                  <a:pt x="516" y="466"/>
                  <a:pt x="518" y="462"/>
                  <a:pt x="519" y="457"/>
                </a:cubicBezTo>
                <a:cubicBezTo>
                  <a:pt x="525" y="442"/>
                  <a:pt x="530" y="426"/>
                  <a:pt x="535" y="410"/>
                </a:cubicBezTo>
                <a:cubicBezTo>
                  <a:pt x="541" y="392"/>
                  <a:pt x="527" y="375"/>
                  <a:pt x="508" y="375"/>
                </a:cubicBezTo>
                <a:cubicBezTo>
                  <a:pt x="496" y="375"/>
                  <a:pt x="486" y="382"/>
                  <a:pt x="482" y="393"/>
                </a:cubicBezTo>
                <a:close/>
                <a:moveTo>
                  <a:pt x="444" y="341"/>
                </a:moveTo>
                <a:cubicBezTo>
                  <a:pt x="433" y="343"/>
                  <a:pt x="425" y="349"/>
                  <a:pt x="422" y="359"/>
                </a:cubicBezTo>
                <a:cubicBezTo>
                  <a:pt x="418" y="370"/>
                  <a:pt x="414" y="381"/>
                  <a:pt x="410" y="392"/>
                </a:cubicBezTo>
                <a:cubicBezTo>
                  <a:pt x="407" y="401"/>
                  <a:pt x="404" y="410"/>
                  <a:pt x="401" y="419"/>
                </a:cubicBezTo>
                <a:cubicBezTo>
                  <a:pt x="398" y="430"/>
                  <a:pt x="401" y="439"/>
                  <a:pt x="409" y="447"/>
                </a:cubicBezTo>
                <a:cubicBezTo>
                  <a:pt x="417" y="454"/>
                  <a:pt x="427" y="456"/>
                  <a:pt x="437" y="453"/>
                </a:cubicBezTo>
                <a:cubicBezTo>
                  <a:pt x="446" y="450"/>
                  <a:pt x="452" y="444"/>
                  <a:pt x="455" y="435"/>
                </a:cubicBezTo>
                <a:cubicBezTo>
                  <a:pt x="461" y="416"/>
                  <a:pt x="468" y="397"/>
                  <a:pt x="474" y="378"/>
                </a:cubicBezTo>
                <a:cubicBezTo>
                  <a:pt x="475" y="375"/>
                  <a:pt x="476" y="372"/>
                  <a:pt x="476" y="369"/>
                </a:cubicBezTo>
                <a:cubicBezTo>
                  <a:pt x="476" y="352"/>
                  <a:pt x="461" y="339"/>
                  <a:pt x="444" y="341"/>
                </a:cubicBezTo>
                <a:close/>
                <a:moveTo>
                  <a:pt x="407" y="349"/>
                </a:moveTo>
                <a:cubicBezTo>
                  <a:pt x="405" y="337"/>
                  <a:pt x="394" y="328"/>
                  <a:pt x="382" y="327"/>
                </a:cubicBezTo>
                <a:cubicBezTo>
                  <a:pt x="369" y="327"/>
                  <a:pt x="358" y="334"/>
                  <a:pt x="354" y="346"/>
                </a:cubicBezTo>
                <a:cubicBezTo>
                  <a:pt x="352" y="351"/>
                  <a:pt x="350" y="356"/>
                  <a:pt x="349" y="361"/>
                </a:cubicBezTo>
                <a:cubicBezTo>
                  <a:pt x="346" y="369"/>
                  <a:pt x="343" y="376"/>
                  <a:pt x="341" y="384"/>
                </a:cubicBezTo>
                <a:cubicBezTo>
                  <a:pt x="337" y="401"/>
                  <a:pt x="350" y="417"/>
                  <a:pt x="367" y="418"/>
                </a:cubicBezTo>
                <a:cubicBezTo>
                  <a:pt x="380" y="418"/>
                  <a:pt x="390" y="411"/>
                  <a:pt x="395" y="399"/>
                </a:cubicBezTo>
                <a:cubicBezTo>
                  <a:pt x="399" y="388"/>
                  <a:pt x="403" y="376"/>
                  <a:pt x="407" y="364"/>
                </a:cubicBezTo>
                <a:cubicBezTo>
                  <a:pt x="408" y="361"/>
                  <a:pt x="408" y="358"/>
                  <a:pt x="408" y="356"/>
                </a:cubicBezTo>
                <a:cubicBezTo>
                  <a:pt x="408" y="353"/>
                  <a:pt x="408" y="351"/>
                  <a:pt x="407" y="349"/>
                </a:cubicBezTo>
                <a:close/>
                <a:moveTo>
                  <a:pt x="333" y="367"/>
                </a:moveTo>
                <a:cubicBezTo>
                  <a:pt x="335" y="362"/>
                  <a:pt x="337" y="356"/>
                  <a:pt x="339" y="351"/>
                </a:cubicBezTo>
                <a:cubicBezTo>
                  <a:pt x="343" y="337"/>
                  <a:pt x="335" y="322"/>
                  <a:pt x="321" y="317"/>
                </a:cubicBezTo>
                <a:cubicBezTo>
                  <a:pt x="308" y="312"/>
                  <a:pt x="292" y="318"/>
                  <a:pt x="286" y="332"/>
                </a:cubicBezTo>
                <a:cubicBezTo>
                  <a:pt x="284" y="337"/>
                  <a:pt x="282" y="343"/>
                  <a:pt x="281" y="349"/>
                </a:cubicBezTo>
                <a:cubicBezTo>
                  <a:pt x="276" y="366"/>
                  <a:pt x="289" y="383"/>
                  <a:pt x="307" y="384"/>
                </a:cubicBezTo>
                <a:cubicBezTo>
                  <a:pt x="318" y="384"/>
                  <a:pt x="329" y="377"/>
                  <a:pt x="333" y="367"/>
                </a:cubicBezTo>
                <a:close/>
                <a:moveTo>
                  <a:pt x="537" y="487"/>
                </a:moveTo>
                <a:cubicBezTo>
                  <a:pt x="539" y="489"/>
                  <a:pt x="542" y="489"/>
                  <a:pt x="546" y="489"/>
                </a:cubicBezTo>
                <a:cubicBezTo>
                  <a:pt x="550" y="489"/>
                  <a:pt x="554" y="489"/>
                  <a:pt x="558" y="489"/>
                </a:cubicBezTo>
                <a:cubicBezTo>
                  <a:pt x="560" y="489"/>
                  <a:pt x="562" y="489"/>
                  <a:pt x="563" y="488"/>
                </a:cubicBezTo>
                <a:cubicBezTo>
                  <a:pt x="582" y="478"/>
                  <a:pt x="585" y="454"/>
                  <a:pt x="569" y="442"/>
                </a:cubicBezTo>
                <a:cubicBezTo>
                  <a:pt x="563" y="437"/>
                  <a:pt x="557" y="432"/>
                  <a:pt x="551" y="427"/>
                </a:cubicBezTo>
                <a:cubicBezTo>
                  <a:pt x="548" y="425"/>
                  <a:pt x="546" y="423"/>
                  <a:pt x="543" y="420"/>
                </a:cubicBezTo>
                <a:cubicBezTo>
                  <a:pt x="536" y="439"/>
                  <a:pt x="530" y="458"/>
                  <a:pt x="523" y="476"/>
                </a:cubicBezTo>
                <a:cubicBezTo>
                  <a:pt x="528" y="480"/>
                  <a:pt x="532" y="483"/>
                  <a:pt x="537" y="48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189" name="Rectangle 188"/>
          <p:cNvSpPr/>
          <p:nvPr/>
        </p:nvSpPr>
        <p:spPr>
          <a:xfrm>
            <a:off x="5486399" y="4996736"/>
            <a:ext cx="1580261"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Business Services</a:t>
            </a:r>
          </a:p>
        </p:txBody>
      </p:sp>
      <p:grpSp>
        <p:nvGrpSpPr>
          <p:cNvPr id="193" name="Group 192"/>
          <p:cNvGrpSpPr/>
          <p:nvPr/>
        </p:nvGrpSpPr>
        <p:grpSpPr>
          <a:xfrm>
            <a:off x="5143881" y="4626784"/>
            <a:ext cx="197354" cy="223450"/>
            <a:chOff x="10970783" y="2294593"/>
            <a:chExt cx="197354" cy="223450"/>
          </a:xfrm>
          <a:effectLst>
            <a:outerShdw blurRad="50800" dist="38100" dir="2700000" algn="tl" rotWithShape="0">
              <a:prstClr val="black">
                <a:alpha val="40000"/>
              </a:prstClr>
            </a:outerShdw>
          </a:effectLst>
        </p:grpSpPr>
        <p:sp>
          <p:nvSpPr>
            <p:cNvPr id="195" name="Rectangle 19"/>
            <p:cNvSpPr>
              <a:spLocks noChangeArrowheads="1"/>
            </p:cNvSpPr>
            <p:nvPr/>
          </p:nvSpPr>
          <p:spPr bwMode="auto">
            <a:xfrm>
              <a:off x="11093925" y="2416104"/>
              <a:ext cx="20388" cy="101939"/>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196" name="Freeform 20"/>
            <p:cNvSpPr>
              <a:spLocks noEditPoints="1"/>
            </p:cNvSpPr>
            <p:nvPr/>
          </p:nvSpPr>
          <p:spPr bwMode="auto">
            <a:xfrm>
              <a:off x="11120022" y="2392047"/>
              <a:ext cx="48115" cy="125996"/>
            </a:xfrm>
            <a:custGeom>
              <a:avLst/>
              <a:gdLst>
                <a:gd name="T0" fmla="*/ 0 w 118"/>
                <a:gd name="T1" fmla="*/ 0 h 309"/>
                <a:gd name="T2" fmla="*/ 0 w 118"/>
                <a:gd name="T3" fmla="*/ 309 h 309"/>
                <a:gd name="T4" fmla="*/ 54 w 118"/>
                <a:gd name="T5" fmla="*/ 309 h 309"/>
                <a:gd name="T6" fmla="*/ 118 w 118"/>
                <a:gd name="T7" fmla="*/ 309 h 309"/>
                <a:gd name="T8" fmla="*/ 118 w 118"/>
                <a:gd name="T9" fmla="*/ 0 h 309"/>
                <a:gd name="T10" fmla="*/ 0 w 118"/>
                <a:gd name="T11" fmla="*/ 0 h 309"/>
                <a:gd name="T12" fmla="*/ 33 w 118"/>
                <a:gd name="T13" fmla="*/ 290 h 309"/>
                <a:gd name="T14" fmla="*/ 19 w 118"/>
                <a:gd name="T15" fmla="*/ 290 h 309"/>
                <a:gd name="T16" fmla="*/ 19 w 118"/>
                <a:gd name="T17" fmla="*/ 264 h 309"/>
                <a:gd name="T18" fmla="*/ 33 w 118"/>
                <a:gd name="T19" fmla="*/ 264 h 309"/>
                <a:gd name="T20" fmla="*/ 33 w 118"/>
                <a:gd name="T21" fmla="*/ 290 h 309"/>
                <a:gd name="T22" fmla="*/ 33 w 118"/>
                <a:gd name="T23" fmla="*/ 168 h 309"/>
                <a:gd name="T24" fmla="*/ 19 w 118"/>
                <a:gd name="T25" fmla="*/ 168 h 309"/>
                <a:gd name="T26" fmla="*/ 19 w 118"/>
                <a:gd name="T27" fmla="*/ 139 h 309"/>
                <a:gd name="T28" fmla="*/ 33 w 118"/>
                <a:gd name="T29" fmla="*/ 139 h 309"/>
                <a:gd name="T30" fmla="*/ 33 w 118"/>
                <a:gd name="T31" fmla="*/ 168 h 309"/>
                <a:gd name="T32" fmla="*/ 33 w 118"/>
                <a:gd name="T33" fmla="*/ 42 h 309"/>
                <a:gd name="T34" fmla="*/ 19 w 118"/>
                <a:gd name="T35" fmla="*/ 42 h 309"/>
                <a:gd name="T36" fmla="*/ 19 w 118"/>
                <a:gd name="T37" fmla="*/ 14 h 309"/>
                <a:gd name="T38" fmla="*/ 33 w 118"/>
                <a:gd name="T39" fmla="*/ 14 h 309"/>
                <a:gd name="T40" fmla="*/ 33 w 118"/>
                <a:gd name="T41" fmla="*/ 42 h 309"/>
                <a:gd name="T42" fmla="*/ 64 w 118"/>
                <a:gd name="T43" fmla="*/ 290 h 309"/>
                <a:gd name="T44" fmla="*/ 52 w 118"/>
                <a:gd name="T45" fmla="*/ 290 h 309"/>
                <a:gd name="T46" fmla="*/ 52 w 118"/>
                <a:gd name="T47" fmla="*/ 264 h 309"/>
                <a:gd name="T48" fmla="*/ 64 w 118"/>
                <a:gd name="T49" fmla="*/ 264 h 309"/>
                <a:gd name="T50" fmla="*/ 64 w 118"/>
                <a:gd name="T51" fmla="*/ 290 h 309"/>
                <a:gd name="T52" fmla="*/ 64 w 118"/>
                <a:gd name="T53" fmla="*/ 229 h 309"/>
                <a:gd name="T54" fmla="*/ 52 w 118"/>
                <a:gd name="T55" fmla="*/ 229 h 309"/>
                <a:gd name="T56" fmla="*/ 52 w 118"/>
                <a:gd name="T57" fmla="*/ 203 h 309"/>
                <a:gd name="T58" fmla="*/ 64 w 118"/>
                <a:gd name="T59" fmla="*/ 203 h 309"/>
                <a:gd name="T60" fmla="*/ 64 w 118"/>
                <a:gd name="T61" fmla="*/ 229 h 309"/>
                <a:gd name="T62" fmla="*/ 64 w 118"/>
                <a:gd name="T63" fmla="*/ 168 h 309"/>
                <a:gd name="T64" fmla="*/ 52 w 118"/>
                <a:gd name="T65" fmla="*/ 168 h 309"/>
                <a:gd name="T66" fmla="*/ 52 w 118"/>
                <a:gd name="T67" fmla="*/ 139 h 309"/>
                <a:gd name="T68" fmla="*/ 64 w 118"/>
                <a:gd name="T69" fmla="*/ 139 h 309"/>
                <a:gd name="T70" fmla="*/ 64 w 118"/>
                <a:gd name="T71" fmla="*/ 168 h 309"/>
                <a:gd name="T72" fmla="*/ 64 w 118"/>
                <a:gd name="T73" fmla="*/ 104 h 309"/>
                <a:gd name="T74" fmla="*/ 52 w 118"/>
                <a:gd name="T75" fmla="*/ 104 h 309"/>
                <a:gd name="T76" fmla="*/ 52 w 118"/>
                <a:gd name="T77" fmla="*/ 78 h 309"/>
                <a:gd name="T78" fmla="*/ 64 w 118"/>
                <a:gd name="T79" fmla="*/ 78 h 309"/>
                <a:gd name="T80" fmla="*/ 64 w 118"/>
                <a:gd name="T81" fmla="*/ 104 h 309"/>
                <a:gd name="T82" fmla="*/ 97 w 118"/>
                <a:gd name="T83" fmla="*/ 290 h 309"/>
                <a:gd name="T84" fmla="*/ 83 w 118"/>
                <a:gd name="T85" fmla="*/ 290 h 309"/>
                <a:gd name="T86" fmla="*/ 83 w 118"/>
                <a:gd name="T87" fmla="*/ 264 h 309"/>
                <a:gd name="T88" fmla="*/ 97 w 118"/>
                <a:gd name="T89" fmla="*/ 264 h 309"/>
                <a:gd name="T90" fmla="*/ 97 w 118"/>
                <a:gd name="T91" fmla="*/ 290 h 309"/>
                <a:gd name="T92" fmla="*/ 97 w 118"/>
                <a:gd name="T93" fmla="*/ 229 h 309"/>
                <a:gd name="T94" fmla="*/ 83 w 118"/>
                <a:gd name="T95" fmla="*/ 229 h 309"/>
                <a:gd name="T96" fmla="*/ 83 w 118"/>
                <a:gd name="T97" fmla="*/ 203 h 309"/>
                <a:gd name="T98" fmla="*/ 97 w 118"/>
                <a:gd name="T99" fmla="*/ 203 h 309"/>
                <a:gd name="T100" fmla="*/ 97 w 118"/>
                <a:gd name="T101" fmla="*/ 229 h 309"/>
                <a:gd name="T102" fmla="*/ 97 w 118"/>
                <a:gd name="T103" fmla="*/ 168 h 309"/>
                <a:gd name="T104" fmla="*/ 83 w 118"/>
                <a:gd name="T105" fmla="*/ 168 h 309"/>
                <a:gd name="T106" fmla="*/ 83 w 118"/>
                <a:gd name="T107" fmla="*/ 139 h 309"/>
                <a:gd name="T108" fmla="*/ 97 w 118"/>
                <a:gd name="T109" fmla="*/ 139 h 309"/>
                <a:gd name="T110" fmla="*/ 97 w 118"/>
                <a:gd name="T111" fmla="*/ 168 h 309"/>
                <a:gd name="T112" fmla="*/ 97 w 118"/>
                <a:gd name="T113" fmla="*/ 42 h 309"/>
                <a:gd name="T114" fmla="*/ 83 w 118"/>
                <a:gd name="T115" fmla="*/ 42 h 309"/>
                <a:gd name="T116" fmla="*/ 83 w 118"/>
                <a:gd name="T117" fmla="*/ 14 h 309"/>
                <a:gd name="T118" fmla="*/ 97 w 118"/>
                <a:gd name="T119" fmla="*/ 14 h 309"/>
                <a:gd name="T120" fmla="*/ 97 w 118"/>
                <a:gd name="T121" fmla="*/ 4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8" h="309">
                  <a:moveTo>
                    <a:pt x="0" y="0"/>
                  </a:moveTo>
                  <a:lnTo>
                    <a:pt x="0" y="309"/>
                  </a:lnTo>
                  <a:lnTo>
                    <a:pt x="54" y="309"/>
                  </a:lnTo>
                  <a:lnTo>
                    <a:pt x="118" y="309"/>
                  </a:lnTo>
                  <a:lnTo>
                    <a:pt x="118" y="0"/>
                  </a:lnTo>
                  <a:lnTo>
                    <a:pt x="0" y="0"/>
                  </a:lnTo>
                  <a:close/>
                  <a:moveTo>
                    <a:pt x="33" y="290"/>
                  </a:moveTo>
                  <a:lnTo>
                    <a:pt x="19" y="290"/>
                  </a:lnTo>
                  <a:lnTo>
                    <a:pt x="19" y="264"/>
                  </a:lnTo>
                  <a:lnTo>
                    <a:pt x="33" y="264"/>
                  </a:lnTo>
                  <a:lnTo>
                    <a:pt x="33" y="290"/>
                  </a:lnTo>
                  <a:close/>
                  <a:moveTo>
                    <a:pt x="33" y="168"/>
                  </a:moveTo>
                  <a:lnTo>
                    <a:pt x="19" y="168"/>
                  </a:lnTo>
                  <a:lnTo>
                    <a:pt x="19" y="139"/>
                  </a:lnTo>
                  <a:lnTo>
                    <a:pt x="33" y="139"/>
                  </a:lnTo>
                  <a:lnTo>
                    <a:pt x="33" y="168"/>
                  </a:lnTo>
                  <a:close/>
                  <a:moveTo>
                    <a:pt x="33" y="42"/>
                  </a:moveTo>
                  <a:lnTo>
                    <a:pt x="19" y="42"/>
                  </a:lnTo>
                  <a:lnTo>
                    <a:pt x="19" y="14"/>
                  </a:lnTo>
                  <a:lnTo>
                    <a:pt x="33" y="14"/>
                  </a:lnTo>
                  <a:lnTo>
                    <a:pt x="33" y="42"/>
                  </a:lnTo>
                  <a:close/>
                  <a:moveTo>
                    <a:pt x="64" y="290"/>
                  </a:moveTo>
                  <a:lnTo>
                    <a:pt x="52" y="290"/>
                  </a:lnTo>
                  <a:lnTo>
                    <a:pt x="52" y="264"/>
                  </a:lnTo>
                  <a:lnTo>
                    <a:pt x="64" y="264"/>
                  </a:lnTo>
                  <a:lnTo>
                    <a:pt x="64" y="290"/>
                  </a:lnTo>
                  <a:close/>
                  <a:moveTo>
                    <a:pt x="64" y="229"/>
                  </a:moveTo>
                  <a:lnTo>
                    <a:pt x="52" y="229"/>
                  </a:lnTo>
                  <a:lnTo>
                    <a:pt x="52" y="203"/>
                  </a:lnTo>
                  <a:lnTo>
                    <a:pt x="64" y="203"/>
                  </a:lnTo>
                  <a:lnTo>
                    <a:pt x="64" y="229"/>
                  </a:lnTo>
                  <a:close/>
                  <a:moveTo>
                    <a:pt x="64" y="168"/>
                  </a:moveTo>
                  <a:lnTo>
                    <a:pt x="52" y="168"/>
                  </a:lnTo>
                  <a:lnTo>
                    <a:pt x="52" y="139"/>
                  </a:lnTo>
                  <a:lnTo>
                    <a:pt x="64" y="139"/>
                  </a:lnTo>
                  <a:lnTo>
                    <a:pt x="64" y="168"/>
                  </a:lnTo>
                  <a:close/>
                  <a:moveTo>
                    <a:pt x="64" y="104"/>
                  </a:moveTo>
                  <a:lnTo>
                    <a:pt x="52" y="104"/>
                  </a:lnTo>
                  <a:lnTo>
                    <a:pt x="52" y="78"/>
                  </a:lnTo>
                  <a:lnTo>
                    <a:pt x="64" y="78"/>
                  </a:lnTo>
                  <a:lnTo>
                    <a:pt x="64" y="104"/>
                  </a:lnTo>
                  <a:close/>
                  <a:moveTo>
                    <a:pt x="97" y="290"/>
                  </a:moveTo>
                  <a:lnTo>
                    <a:pt x="83" y="290"/>
                  </a:lnTo>
                  <a:lnTo>
                    <a:pt x="83" y="264"/>
                  </a:lnTo>
                  <a:lnTo>
                    <a:pt x="97" y="264"/>
                  </a:lnTo>
                  <a:lnTo>
                    <a:pt x="97" y="290"/>
                  </a:lnTo>
                  <a:close/>
                  <a:moveTo>
                    <a:pt x="97" y="229"/>
                  </a:moveTo>
                  <a:lnTo>
                    <a:pt x="83" y="229"/>
                  </a:lnTo>
                  <a:lnTo>
                    <a:pt x="83" y="203"/>
                  </a:lnTo>
                  <a:lnTo>
                    <a:pt x="97" y="203"/>
                  </a:lnTo>
                  <a:lnTo>
                    <a:pt x="97" y="229"/>
                  </a:lnTo>
                  <a:close/>
                  <a:moveTo>
                    <a:pt x="97" y="168"/>
                  </a:moveTo>
                  <a:lnTo>
                    <a:pt x="83" y="168"/>
                  </a:lnTo>
                  <a:lnTo>
                    <a:pt x="83" y="139"/>
                  </a:lnTo>
                  <a:lnTo>
                    <a:pt x="97" y="139"/>
                  </a:lnTo>
                  <a:lnTo>
                    <a:pt x="97" y="168"/>
                  </a:lnTo>
                  <a:close/>
                  <a:moveTo>
                    <a:pt x="97" y="42"/>
                  </a:moveTo>
                  <a:lnTo>
                    <a:pt x="83" y="42"/>
                  </a:lnTo>
                  <a:lnTo>
                    <a:pt x="83" y="14"/>
                  </a:lnTo>
                  <a:lnTo>
                    <a:pt x="97" y="14"/>
                  </a:lnTo>
                  <a:lnTo>
                    <a:pt x="97" y="42"/>
                  </a:ln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197" name="Rectangle 21"/>
            <p:cNvSpPr>
              <a:spLocks noChangeArrowheads="1"/>
            </p:cNvSpPr>
            <p:nvPr/>
          </p:nvSpPr>
          <p:spPr bwMode="auto">
            <a:xfrm>
              <a:off x="10970783" y="2453617"/>
              <a:ext cx="35475" cy="64425"/>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198" name="Freeform 22"/>
            <p:cNvSpPr>
              <a:spLocks noEditPoints="1"/>
            </p:cNvSpPr>
            <p:nvPr/>
          </p:nvSpPr>
          <p:spPr bwMode="auto">
            <a:xfrm>
              <a:off x="11011967" y="2373697"/>
              <a:ext cx="76251" cy="144345"/>
            </a:xfrm>
            <a:custGeom>
              <a:avLst/>
              <a:gdLst>
                <a:gd name="T0" fmla="*/ 0 w 187"/>
                <a:gd name="T1" fmla="*/ 354 h 354"/>
                <a:gd name="T2" fmla="*/ 102 w 187"/>
                <a:gd name="T3" fmla="*/ 354 h 354"/>
                <a:gd name="T4" fmla="*/ 187 w 187"/>
                <a:gd name="T5" fmla="*/ 354 h 354"/>
                <a:gd name="T6" fmla="*/ 187 w 187"/>
                <a:gd name="T7" fmla="*/ 0 h 354"/>
                <a:gd name="T8" fmla="*/ 0 w 187"/>
                <a:gd name="T9" fmla="*/ 0 h 354"/>
                <a:gd name="T10" fmla="*/ 0 w 187"/>
                <a:gd name="T11" fmla="*/ 354 h 354"/>
                <a:gd name="T12" fmla="*/ 152 w 187"/>
                <a:gd name="T13" fmla="*/ 26 h 354"/>
                <a:gd name="T14" fmla="*/ 168 w 187"/>
                <a:gd name="T15" fmla="*/ 26 h 354"/>
                <a:gd name="T16" fmla="*/ 168 w 187"/>
                <a:gd name="T17" fmla="*/ 64 h 354"/>
                <a:gd name="T18" fmla="*/ 152 w 187"/>
                <a:gd name="T19" fmla="*/ 64 h 354"/>
                <a:gd name="T20" fmla="*/ 152 w 187"/>
                <a:gd name="T21" fmla="*/ 26 h 354"/>
                <a:gd name="T22" fmla="*/ 152 w 187"/>
                <a:gd name="T23" fmla="*/ 113 h 354"/>
                <a:gd name="T24" fmla="*/ 168 w 187"/>
                <a:gd name="T25" fmla="*/ 113 h 354"/>
                <a:gd name="T26" fmla="*/ 168 w 187"/>
                <a:gd name="T27" fmla="*/ 151 h 354"/>
                <a:gd name="T28" fmla="*/ 152 w 187"/>
                <a:gd name="T29" fmla="*/ 151 h 354"/>
                <a:gd name="T30" fmla="*/ 152 w 187"/>
                <a:gd name="T31" fmla="*/ 113 h 354"/>
                <a:gd name="T32" fmla="*/ 152 w 187"/>
                <a:gd name="T33" fmla="*/ 201 h 354"/>
                <a:gd name="T34" fmla="*/ 168 w 187"/>
                <a:gd name="T35" fmla="*/ 201 h 354"/>
                <a:gd name="T36" fmla="*/ 168 w 187"/>
                <a:gd name="T37" fmla="*/ 239 h 354"/>
                <a:gd name="T38" fmla="*/ 152 w 187"/>
                <a:gd name="T39" fmla="*/ 239 h 354"/>
                <a:gd name="T40" fmla="*/ 152 w 187"/>
                <a:gd name="T41" fmla="*/ 201 h 354"/>
                <a:gd name="T42" fmla="*/ 152 w 187"/>
                <a:gd name="T43" fmla="*/ 286 h 354"/>
                <a:gd name="T44" fmla="*/ 168 w 187"/>
                <a:gd name="T45" fmla="*/ 286 h 354"/>
                <a:gd name="T46" fmla="*/ 168 w 187"/>
                <a:gd name="T47" fmla="*/ 324 h 354"/>
                <a:gd name="T48" fmla="*/ 152 w 187"/>
                <a:gd name="T49" fmla="*/ 324 h 354"/>
                <a:gd name="T50" fmla="*/ 152 w 187"/>
                <a:gd name="T51" fmla="*/ 286 h 354"/>
                <a:gd name="T52" fmla="*/ 111 w 187"/>
                <a:gd name="T53" fmla="*/ 26 h 354"/>
                <a:gd name="T54" fmla="*/ 128 w 187"/>
                <a:gd name="T55" fmla="*/ 26 h 354"/>
                <a:gd name="T56" fmla="*/ 128 w 187"/>
                <a:gd name="T57" fmla="*/ 64 h 354"/>
                <a:gd name="T58" fmla="*/ 111 w 187"/>
                <a:gd name="T59" fmla="*/ 64 h 354"/>
                <a:gd name="T60" fmla="*/ 111 w 187"/>
                <a:gd name="T61" fmla="*/ 26 h 354"/>
                <a:gd name="T62" fmla="*/ 111 w 187"/>
                <a:gd name="T63" fmla="*/ 201 h 354"/>
                <a:gd name="T64" fmla="*/ 128 w 187"/>
                <a:gd name="T65" fmla="*/ 201 h 354"/>
                <a:gd name="T66" fmla="*/ 128 w 187"/>
                <a:gd name="T67" fmla="*/ 239 h 354"/>
                <a:gd name="T68" fmla="*/ 111 w 187"/>
                <a:gd name="T69" fmla="*/ 239 h 354"/>
                <a:gd name="T70" fmla="*/ 111 w 187"/>
                <a:gd name="T71" fmla="*/ 201 h 354"/>
                <a:gd name="T72" fmla="*/ 69 w 187"/>
                <a:gd name="T73" fmla="*/ 113 h 354"/>
                <a:gd name="T74" fmla="*/ 85 w 187"/>
                <a:gd name="T75" fmla="*/ 113 h 354"/>
                <a:gd name="T76" fmla="*/ 85 w 187"/>
                <a:gd name="T77" fmla="*/ 151 h 354"/>
                <a:gd name="T78" fmla="*/ 69 w 187"/>
                <a:gd name="T79" fmla="*/ 151 h 354"/>
                <a:gd name="T80" fmla="*/ 69 w 187"/>
                <a:gd name="T81" fmla="*/ 113 h 354"/>
                <a:gd name="T82" fmla="*/ 69 w 187"/>
                <a:gd name="T83" fmla="*/ 286 h 354"/>
                <a:gd name="T84" fmla="*/ 85 w 187"/>
                <a:gd name="T85" fmla="*/ 286 h 354"/>
                <a:gd name="T86" fmla="*/ 85 w 187"/>
                <a:gd name="T87" fmla="*/ 324 h 354"/>
                <a:gd name="T88" fmla="*/ 69 w 187"/>
                <a:gd name="T89" fmla="*/ 324 h 354"/>
                <a:gd name="T90" fmla="*/ 69 w 187"/>
                <a:gd name="T91" fmla="*/ 286 h 354"/>
                <a:gd name="T92" fmla="*/ 29 w 187"/>
                <a:gd name="T93" fmla="*/ 113 h 354"/>
                <a:gd name="T94" fmla="*/ 45 w 187"/>
                <a:gd name="T95" fmla="*/ 113 h 354"/>
                <a:gd name="T96" fmla="*/ 45 w 187"/>
                <a:gd name="T97" fmla="*/ 151 h 354"/>
                <a:gd name="T98" fmla="*/ 29 w 187"/>
                <a:gd name="T99" fmla="*/ 151 h 354"/>
                <a:gd name="T100" fmla="*/ 29 w 187"/>
                <a:gd name="T101" fmla="*/ 113 h 354"/>
                <a:gd name="T102" fmla="*/ 29 w 187"/>
                <a:gd name="T103" fmla="*/ 201 h 354"/>
                <a:gd name="T104" fmla="*/ 45 w 187"/>
                <a:gd name="T105" fmla="*/ 201 h 354"/>
                <a:gd name="T106" fmla="*/ 45 w 187"/>
                <a:gd name="T107" fmla="*/ 239 h 354"/>
                <a:gd name="T108" fmla="*/ 29 w 187"/>
                <a:gd name="T109" fmla="*/ 239 h 354"/>
                <a:gd name="T110" fmla="*/ 29 w 187"/>
                <a:gd name="T111" fmla="*/ 20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354">
                  <a:moveTo>
                    <a:pt x="0" y="354"/>
                  </a:moveTo>
                  <a:lnTo>
                    <a:pt x="102" y="354"/>
                  </a:lnTo>
                  <a:lnTo>
                    <a:pt x="187" y="354"/>
                  </a:lnTo>
                  <a:lnTo>
                    <a:pt x="187" y="0"/>
                  </a:lnTo>
                  <a:lnTo>
                    <a:pt x="0" y="0"/>
                  </a:lnTo>
                  <a:lnTo>
                    <a:pt x="0" y="354"/>
                  </a:lnTo>
                  <a:close/>
                  <a:moveTo>
                    <a:pt x="152" y="26"/>
                  </a:moveTo>
                  <a:lnTo>
                    <a:pt x="168" y="26"/>
                  </a:lnTo>
                  <a:lnTo>
                    <a:pt x="168" y="64"/>
                  </a:lnTo>
                  <a:lnTo>
                    <a:pt x="152" y="64"/>
                  </a:lnTo>
                  <a:lnTo>
                    <a:pt x="152" y="26"/>
                  </a:lnTo>
                  <a:close/>
                  <a:moveTo>
                    <a:pt x="152" y="113"/>
                  </a:moveTo>
                  <a:lnTo>
                    <a:pt x="168" y="113"/>
                  </a:lnTo>
                  <a:lnTo>
                    <a:pt x="168" y="151"/>
                  </a:lnTo>
                  <a:lnTo>
                    <a:pt x="152" y="151"/>
                  </a:lnTo>
                  <a:lnTo>
                    <a:pt x="152" y="113"/>
                  </a:lnTo>
                  <a:close/>
                  <a:moveTo>
                    <a:pt x="152" y="201"/>
                  </a:moveTo>
                  <a:lnTo>
                    <a:pt x="168" y="201"/>
                  </a:lnTo>
                  <a:lnTo>
                    <a:pt x="168" y="239"/>
                  </a:lnTo>
                  <a:lnTo>
                    <a:pt x="152" y="239"/>
                  </a:lnTo>
                  <a:lnTo>
                    <a:pt x="152" y="201"/>
                  </a:lnTo>
                  <a:close/>
                  <a:moveTo>
                    <a:pt x="152" y="286"/>
                  </a:moveTo>
                  <a:lnTo>
                    <a:pt x="168" y="286"/>
                  </a:lnTo>
                  <a:lnTo>
                    <a:pt x="168" y="324"/>
                  </a:lnTo>
                  <a:lnTo>
                    <a:pt x="152" y="324"/>
                  </a:lnTo>
                  <a:lnTo>
                    <a:pt x="152" y="286"/>
                  </a:lnTo>
                  <a:close/>
                  <a:moveTo>
                    <a:pt x="111" y="26"/>
                  </a:moveTo>
                  <a:lnTo>
                    <a:pt x="128" y="26"/>
                  </a:lnTo>
                  <a:lnTo>
                    <a:pt x="128" y="64"/>
                  </a:lnTo>
                  <a:lnTo>
                    <a:pt x="111" y="64"/>
                  </a:lnTo>
                  <a:lnTo>
                    <a:pt x="111" y="26"/>
                  </a:lnTo>
                  <a:close/>
                  <a:moveTo>
                    <a:pt x="111" y="201"/>
                  </a:moveTo>
                  <a:lnTo>
                    <a:pt x="128" y="201"/>
                  </a:lnTo>
                  <a:lnTo>
                    <a:pt x="128" y="239"/>
                  </a:lnTo>
                  <a:lnTo>
                    <a:pt x="111" y="239"/>
                  </a:lnTo>
                  <a:lnTo>
                    <a:pt x="111" y="201"/>
                  </a:lnTo>
                  <a:close/>
                  <a:moveTo>
                    <a:pt x="69" y="113"/>
                  </a:moveTo>
                  <a:lnTo>
                    <a:pt x="85" y="113"/>
                  </a:lnTo>
                  <a:lnTo>
                    <a:pt x="85" y="151"/>
                  </a:lnTo>
                  <a:lnTo>
                    <a:pt x="69" y="151"/>
                  </a:lnTo>
                  <a:lnTo>
                    <a:pt x="69" y="113"/>
                  </a:lnTo>
                  <a:close/>
                  <a:moveTo>
                    <a:pt x="69" y="286"/>
                  </a:moveTo>
                  <a:lnTo>
                    <a:pt x="85" y="286"/>
                  </a:lnTo>
                  <a:lnTo>
                    <a:pt x="85" y="324"/>
                  </a:lnTo>
                  <a:lnTo>
                    <a:pt x="69" y="324"/>
                  </a:lnTo>
                  <a:lnTo>
                    <a:pt x="69" y="286"/>
                  </a:lnTo>
                  <a:close/>
                  <a:moveTo>
                    <a:pt x="29" y="113"/>
                  </a:moveTo>
                  <a:lnTo>
                    <a:pt x="45" y="113"/>
                  </a:lnTo>
                  <a:lnTo>
                    <a:pt x="45" y="151"/>
                  </a:lnTo>
                  <a:lnTo>
                    <a:pt x="29" y="151"/>
                  </a:lnTo>
                  <a:lnTo>
                    <a:pt x="29" y="113"/>
                  </a:lnTo>
                  <a:close/>
                  <a:moveTo>
                    <a:pt x="29" y="201"/>
                  </a:moveTo>
                  <a:lnTo>
                    <a:pt x="45" y="201"/>
                  </a:lnTo>
                  <a:lnTo>
                    <a:pt x="45" y="239"/>
                  </a:lnTo>
                  <a:lnTo>
                    <a:pt x="29" y="239"/>
                  </a:lnTo>
                  <a:lnTo>
                    <a:pt x="29" y="201"/>
                  </a:ln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199" name="Rectangle 23"/>
            <p:cNvSpPr>
              <a:spLocks noChangeArrowheads="1"/>
            </p:cNvSpPr>
            <p:nvPr/>
          </p:nvSpPr>
          <p:spPr bwMode="auto">
            <a:xfrm>
              <a:off x="11025422" y="2326398"/>
              <a:ext cx="49339" cy="44445"/>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00" name="Rectangle 24"/>
            <p:cNvSpPr>
              <a:spLocks noChangeArrowheads="1"/>
            </p:cNvSpPr>
            <p:nvPr/>
          </p:nvSpPr>
          <p:spPr bwMode="auto">
            <a:xfrm>
              <a:off x="11040102" y="2294593"/>
              <a:ext cx="19165" cy="28951"/>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grpSp>
      <p:sp>
        <p:nvSpPr>
          <p:cNvPr id="194" name="Rectangle 193"/>
          <p:cNvSpPr/>
          <p:nvPr/>
        </p:nvSpPr>
        <p:spPr>
          <a:xfrm>
            <a:off x="3833813" y="4992593"/>
            <a:ext cx="1527525"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Building &amp; Infrastructure</a:t>
            </a:r>
          </a:p>
        </p:txBody>
      </p:sp>
      <p:pic>
        <p:nvPicPr>
          <p:cNvPr id="204" name="Picture 203"/>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8624080" y="4629818"/>
            <a:ext cx="152913" cy="225916"/>
          </a:xfrm>
          <a:prstGeom prst="rect">
            <a:avLst/>
          </a:prstGeom>
          <a:effectLst>
            <a:outerShdw blurRad="50800" dist="38100" dir="2700000" algn="tl" rotWithShape="0">
              <a:prstClr val="black">
                <a:alpha val="40000"/>
              </a:prstClr>
            </a:outerShdw>
          </a:effectLst>
        </p:spPr>
      </p:pic>
      <p:sp>
        <p:nvSpPr>
          <p:cNvPr id="205" name="Rectangle 204"/>
          <p:cNvSpPr/>
          <p:nvPr/>
        </p:nvSpPr>
        <p:spPr>
          <a:xfrm>
            <a:off x="7224713" y="4989234"/>
            <a:ext cx="1547176"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Chemicals</a:t>
            </a:r>
          </a:p>
        </p:txBody>
      </p:sp>
      <p:grpSp>
        <p:nvGrpSpPr>
          <p:cNvPr id="209" name="Group 208"/>
          <p:cNvGrpSpPr/>
          <p:nvPr/>
        </p:nvGrpSpPr>
        <p:grpSpPr>
          <a:xfrm>
            <a:off x="5123009" y="5915577"/>
            <a:ext cx="248706" cy="200428"/>
            <a:chOff x="573088" y="1860551"/>
            <a:chExt cx="1079500" cy="869950"/>
          </a:xfrm>
          <a:solidFill>
            <a:schemeClr val="bg1"/>
          </a:solidFill>
          <a:effectLst>
            <a:outerShdw blurRad="50800" dist="38100" dir="2700000" algn="tl" rotWithShape="0">
              <a:prstClr val="black">
                <a:alpha val="40000"/>
              </a:prstClr>
            </a:outerShdw>
          </a:effectLst>
        </p:grpSpPr>
        <p:sp>
          <p:nvSpPr>
            <p:cNvPr id="211" name="Freeform 7"/>
            <p:cNvSpPr>
              <a:spLocks noEditPoints="1"/>
            </p:cNvSpPr>
            <p:nvPr/>
          </p:nvSpPr>
          <p:spPr bwMode="auto">
            <a:xfrm>
              <a:off x="903288" y="1860551"/>
              <a:ext cx="749300" cy="168275"/>
            </a:xfrm>
            <a:custGeom>
              <a:avLst/>
              <a:gdLst>
                <a:gd name="T0" fmla="*/ 151 w 200"/>
                <a:gd name="T1" fmla="*/ 4 h 45"/>
                <a:gd name="T2" fmla="*/ 151 w 200"/>
                <a:gd name="T3" fmla="*/ 6 h 45"/>
                <a:gd name="T4" fmla="*/ 107 w 200"/>
                <a:gd name="T5" fmla="*/ 4 h 45"/>
                <a:gd name="T6" fmla="*/ 108 w 200"/>
                <a:gd name="T7" fmla="*/ 6 h 45"/>
                <a:gd name="T8" fmla="*/ 64 w 200"/>
                <a:gd name="T9" fmla="*/ 4 h 45"/>
                <a:gd name="T10" fmla="*/ 65 w 200"/>
                <a:gd name="T11" fmla="*/ 9 h 45"/>
                <a:gd name="T12" fmla="*/ 49 w 200"/>
                <a:gd name="T13" fmla="*/ 9 h 45"/>
                <a:gd name="T14" fmla="*/ 21 w 200"/>
                <a:gd name="T15" fmla="*/ 11 h 45"/>
                <a:gd name="T16" fmla="*/ 7 w 200"/>
                <a:gd name="T17" fmla="*/ 31 h 45"/>
                <a:gd name="T18" fmla="*/ 7 w 200"/>
                <a:gd name="T19" fmla="*/ 42 h 45"/>
                <a:gd name="T20" fmla="*/ 23 w 200"/>
                <a:gd name="T21" fmla="*/ 43 h 45"/>
                <a:gd name="T22" fmla="*/ 37 w 200"/>
                <a:gd name="T23" fmla="*/ 27 h 45"/>
                <a:gd name="T24" fmla="*/ 43 w 200"/>
                <a:gd name="T25" fmla="*/ 27 h 45"/>
                <a:gd name="T26" fmla="*/ 48 w 200"/>
                <a:gd name="T27" fmla="*/ 27 h 45"/>
                <a:gd name="T28" fmla="*/ 50 w 200"/>
                <a:gd name="T29" fmla="*/ 31 h 45"/>
                <a:gd name="T30" fmla="*/ 50 w 200"/>
                <a:gd name="T31" fmla="*/ 42 h 45"/>
                <a:gd name="T32" fmla="*/ 66 w 200"/>
                <a:gd name="T33" fmla="*/ 43 h 45"/>
                <a:gd name="T34" fmla="*/ 80 w 200"/>
                <a:gd name="T35" fmla="*/ 27 h 45"/>
                <a:gd name="T36" fmla="*/ 86 w 200"/>
                <a:gd name="T37" fmla="*/ 27 h 45"/>
                <a:gd name="T38" fmla="*/ 91 w 200"/>
                <a:gd name="T39" fmla="*/ 27 h 45"/>
                <a:gd name="T40" fmla="*/ 93 w 200"/>
                <a:gd name="T41" fmla="*/ 31 h 45"/>
                <a:gd name="T42" fmla="*/ 93 w 200"/>
                <a:gd name="T43" fmla="*/ 42 h 45"/>
                <a:gd name="T44" fmla="*/ 109 w 200"/>
                <a:gd name="T45" fmla="*/ 43 h 45"/>
                <a:gd name="T46" fmla="*/ 123 w 200"/>
                <a:gd name="T47" fmla="*/ 27 h 45"/>
                <a:gd name="T48" fmla="*/ 129 w 200"/>
                <a:gd name="T49" fmla="*/ 27 h 45"/>
                <a:gd name="T50" fmla="*/ 154 w 200"/>
                <a:gd name="T51" fmla="*/ 19 h 45"/>
                <a:gd name="T52" fmla="*/ 200 w 200"/>
                <a:gd name="T53" fmla="*/ 8 h 45"/>
                <a:gd name="T54" fmla="*/ 151 w 200"/>
                <a:gd name="T55" fmla="*/ 4 h 45"/>
                <a:gd name="T56" fmla="*/ 81 w 200"/>
                <a:gd name="T57" fmla="*/ 12 h 45"/>
                <a:gd name="T58" fmla="*/ 108 w 200"/>
                <a:gd name="T59" fmla="*/ 8 h 45"/>
                <a:gd name="T60" fmla="*/ 108 w 200"/>
                <a:gd name="T61" fmla="*/ 9 h 45"/>
                <a:gd name="T62" fmla="*/ 93 w 200"/>
                <a:gd name="T63" fmla="*/ 9 h 45"/>
                <a:gd name="T64" fmla="*/ 81 w 200"/>
                <a:gd name="T65" fmla="*/ 12 h 45"/>
                <a:gd name="T66" fmla="*/ 136 w 200"/>
                <a:gd name="T67" fmla="*/ 9 h 45"/>
                <a:gd name="T68" fmla="*/ 125 w 200"/>
                <a:gd name="T69" fmla="*/ 12 h 45"/>
                <a:gd name="T70" fmla="*/ 151 w 200"/>
                <a:gd name="T71" fmla="*/ 8 h 45"/>
                <a:gd name="T72" fmla="*/ 152 w 200"/>
                <a:gd name="T73" fmla="*/ 9 h 45"/>
                <a:gd name="T74" fmla="*/ 136 w 200"/>
                <a:gd name="T75"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45">
                  <a:moveTo>
                    <a:pt x="151" y="4"/>
                  </a:moveTo>
                  <a:cubicBezTo>
                    <a:pt x="151" y="4"/>
                    <a:pt x="151" y="5"/>
                    <a:pt x="151" y="6"/>
                  </a:cubicBezTo>
                  <a:cubicBezTo>
                    <a:pt x="138" y="2"/>
                    <a:pt x="122" y="1"/>
                    <a:pt x="107" y="4"/>
                  </a:cubicBezTo>
                  <a:cubicBezTo>
                    <a:pt x="107" y="4"/>
                    <a:pt x="107" y="5"/>
                    <a:pt x="108" y="6"/>
                  </a:cubicBezTo>
                  <a:cubicBezTo>
                    <a:pt x="95" y="2"/>
                    <a:pt x="79" y="1"/>
                    <a:pt x="64" y="4"/>
                  </a:cubicBezTo>
                  <a:cubicBezTo>
                    <a:pt x="64" y="6"/>
                    <a:pt x="64" y="7"/>
                    <a:pt x="65" y="9"/>
                  </a:cubicBezTo>
                  <a:cubicBezTo>
                    <a:pt x="60" y="10"/>
                    <a:pt x="55" y="11"/>
                    <a:pt x="49" y="9"/>
                  </a:cubicBezTo>
                  <a:cubicBezTo>
                    <a:pt x="41" y="13"/>
                    <a:pt x="30" y="14"/>
                    <a:pt x="21" y="11"/>
                  </a:cubicBezTo>
                  <a:cubicBezTo>
                    <a:pt x="6" y="11"/>
                    <a:pt x="0" y="19"/>
                    <a:pt x="7" y="31"/>
                  </a:cubicBezTo>
                  <a:cubicBezTo>
                    <a:pt x="8" y="35"/>
                    <a:pt x="8" y="38"/>
                    <a:pt x="7" y="42"/>
                  </a:cubicBezTo>
                  <a:cubicBezTo>
                    <a:pt x="11" y="44"/>
                    <a:pt x="18" y="45"/>
                    <a:pt x="23" y="43"/>
                  </a:cubicBezTo>
                  <a:cubicBezTo>
                    <a:pt x="21" y="36"/>
                    <a:pt x="27" y="29"/>
                    <a:pt x="37" y="27"/>
                  </a:cubicBezTo>
                  <a:cubicBezTo>
                    <a:pt x="39" y="27"/>
                    <a:pt x="41" y="27"/>
                    <a:pt x="43" y="27"/>
                  </a:cubicBezTo>
                  <a:cubicBezTo>
                    <a:pt x="44" y="27"/>
                    <a:pt x="46" y="27"/>
                    <a:pt x="48" y="27"/>
                  </a:cubicBezTo>
                  <a:cubicBezTo>
                    <a:pt x="49" y="28"/>
                    <a:pt x="49" y="30"/>
                    <a:pt x="50" y="31"/>
                  </a:cubicBezTo>
                  <a:cubicBezTo>
                    <a:pt x="51" y="35"/>
                    <a:pt x="51" y="38"/>
                    <a:pt x="50" y="42"/>
                  </a:cubicBezTo>
                  <a:cubicBezTo>
                    <a:pt x="55" y="44"/>
                    <a:pt x="61" y="45"/>
                    <a:pt x="66" y="43"/>
                  </a:cubicBezTo>
                  <a:cubicBezTo>
                    <a:pt x="64" y="36"/>
                    <a:pt x="70" y="29"/>
                    <a:pt x="80" y="27"/>
                  </a:cubicBezTo>
                  <a:cubicBezTo>
                    <a:pt x="82" y="27"/>
                    <a:pt x="84" y="27"/>
                    <a:pt x="86" y="27"/>
                  </a:cubicBezTo>
                  <a:cubicBezTo>
                    <a:pt x="88" y="27"/>
                    <a:pt x="89" y="27"/>
                    <a:pt x="91" y="27"/>
                  </a:cubicBezTo>
                  <a:cubicBezTo>
                    <a:pt x="92" y="28"/>
                    <a:pt x="92" y="30"/>
                    <a:pt x="93" y="31"/>
                  </a:cubicBezTo>
                  <a:cubicBezTo>
                    <a:pt x="94" y="35"/>
                    <a:pt x="94" y="38"/>
                    <a:pt x="93" y="42"/>
                  </a:cubicBezTo>
                  <a:cubicBezTo>
                    <a:pt x="98" y="44"/>
                    <a:pt x="104" y="45"/>
                    <a:pt x="109" y="43"/>
                  </a:cubicBezTo>
                  <a:cubicBezTo>
                    <a:pt x="107" y="36"/>
                    <a:pt x="113" y="29"/>
                    <a:pt x="123" y="27"/>
                  </a:cubicBezTo>
                  <a:cubicBezTo>
                    <a:pt x="125" y="27"/>
                    <a:pt x="127" y="27"/>
                    <a:pt x="129" y="27"/>
                  </a:cubicBezTo>
                  <a:cubicBezTo>
                    <a:pt x="139" y="28"/>
                    <a:pt x="149" y="25"/>
                    <a:pt x="154" y="19"/>
                  </a:cubicBezTo>
                  <a:cubicBezTo>
                    <a:pt x="166" y="11"/>
                    <a:pt x="182" y="7"/>
                    <a:pt x="200" y="8"/>
                  </a:cubicBezTo>
                  <a:cubicBezTo>
                    <a:pt x="186" y="2"/>
                    <a:pt x="167" y="0"/>
                    <a:pt x="151" y="4"/>
                  </a:cubicBezTo>
                  <a:close/>
                  <a:moveTo>
                    <a:pt x="81" y="12"/>
                  </a:moveTo>
                  <a:cubicBezTo>
                    <a:pt x="89" y="9"/>
                    <a:pt x="98" y="8"/>
                    <a:pt x="108" y="8"/>
                  </a:cubicBezTo>
                  <a:cubicBezTo>
                    <a:pt x="108" y="8"/>
                    <a:pt x="108" y="9"/>
                    <a:pt x="108" y="9"/>
                  </a:cubicBezTo>
                  <a:cubicBezTo>
                    <a:pt x="104" y="10"/>
                    <a:pt x="98" y="11"/>
                    <a:pt x="93" y="9"/>
                  </a:cubicBezTo>
                  <a:cubicBezTo>
                    <a:pt x="89" y="11"/>
                    <a:pt x="85" y="12"/>
                    <a:pt x="81" y="12"/>
                  </a:cubicBezTo>
                  <a:close/>
                  <a:moveTo>
                    <a:pt x="136" y="9"/>
                  </a:moveTo>
                  <a:cubicBezTo>
                    <a:pt x="132" y="11"/>
                    <a:pt x="129" y="12"/>
                    <a:pt x="125" y="12"/>
                  </a:cubicBezTo>
                  <a:cubicBezTo>
                    <a:pt x="133" y="9"/>
                    <a:pt x="142" y="8"/>
                    <a:pt x="151" y="8"/>
                  </a:cubicBezTo>
                  <a:cubicBezTo>
                    <a:pt x="151" y="8"/>
                    <a:pt x="151" y="9"/>
                    <a:pt x="152" y="9"/>
                  </a:cubicBezTo>
                  <a:cubicBezTo>
                    <a:pt x="147" y="10"/>
                    <a:pt x="141" y="11"/>
                    <a:pt x="136" y="9"/>
                  </a:cubicBezTo>
                  <a:close/>
                </a:path>
              </a:pathLst>
            </a:custGeom>
            <a:grp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000" dirty="0"/>
            </a:p>
          </p:txBody>
        </p:sp>
        <p:sp>
          <p:nvSpPr>
            <p:cNvPr id="212" name="Freeform 8"/>
            <p:cNvSpPr>
              <a:spLocks noEditPoints="1"/>
            </p:cNvSpPr>
            <p:nvPr/>
          </p:nvSpPr>
          <p:spPr bwMode="auto">
            <a:xfrm>
              <a:off x="573088" y="2014538"/>
              <a:ext cx="862012" cy="715963"/>
            </a:xfrm>
            <a:custGeom>
              <a:avLst/>
              <a:gdLst>
                <a:gd name="T0" fmla="*/ 205 w 230"/>
                <a:gd name="T1" fmla="*/ 124 h 191"/>
                <a:gd name="T2" fmla="*/ 201 w 230"/>
                <a:gd name="T3" fmla="*/ 0 h 191"/>
                <a:gd name="T4" fmla="*/ 191 w 230"/>
                <a:gd name="T5" fmla="*/ 3 h 191"/>
                <a:gd name="T6" fmla="*/ 180 w 230"/>
                <a:gd name="T7" fmla="*/ 0 h 191"/>
                <a:gd name="T8" fmla="*/ 176 w 230"/>
                <a:gd name="T9" fmla="*/ 124 h 191"/>
                <a:gd name="T10" fmla="*/ 158 w 230"/>
                <a:gd name="T11" fmla="*/ 124 h 191"/>
                <a:gd name="T12" fmla="*/ 155 w 230"/>
                <a:gd name="T13" fmla="*/ 0 h 191"/>
                <a:gd name="T14" fmla="*/ 144 w 230"/>
                <a:gd name="T15" fmla="*/ 3 h 191"/>
                <a:gd name="T16" fmla="*/ 133 w 230"/>
                <a:gd name="T17" fmla="*/ 0 h 191"/>
                <a:gd name="T18" fmla="*/ 129 w 230"/>
                <a:gd name="T19" fmla="*/ 124 h 191"/>
                <a:gd name="T20" fmla="*/ 115 w 230"/>
                <a:gd name="T21" fmla="*/ 124 h 191"/>
                <a:gd name="T22" fmla="*/ 111 w 230"/>
                <a:gd name="T23" fmla="*/ 0 h 191"/>
                <a:gd name="T24" fmla="*/ 100 w 230"/>
                <a:gd name="T25" fmla="*/ 3 h 191"/>
                <a:gd name="T26" fmla="*/ 90 w 230"/>
                <a:gd name="T27" fmla="*/ 0 h 191"/>
                <a:gd name="T28" fmla="*/ 86 w 230"/>
                <a:gd name="T29" fmla="*/ 124 h 191"/>
                <a:gd name="T30" fmla="*/ 0 w 230"/>
                <a:gd name="T31" fmla="*/ 124 h 191"/>
                <a:gd name="T32" fmla="*/ 0 w 230"/>
                <a:gd name="T33" fmla="*/ 132 h 191"/>
                <a:gd name="T34" fmla="*/ 7 w 230"/>
                <a:gd name="T35" fmla="*/ 132 h 191"/>
                <a:gd name="T36" fmla="*/ 7 w 230"/>
                <a:gd name="T37" fmla="*/ 191 h 191"/>
                <a:gd name="T38" fmla="*/ 223 w 230"/>
                <a:gd name="T39" fmla="*/ 191 h 191"/>
                <a:gd name="T40" fmla="*/ 223 w 230"/>
                <a:gd name="T41" fmla="*/ 132 h 191"/>
                <a:gd name="T42" fmla="*/ 230 w 230"/>
                <a:gd name="T43" fmla="*/ 132 h 191"/>
                <a:gd name="T44" fmla="*/ 230 w 230"/>
                <a:gd name="T45" fmla="*/ 124 h 191"/>
                <a:gd name="T46" fmla="*/ 205 w 230"/>
                <a:gd name="T47" fmla="*/ 124 h 191"/>
                <a:gd name="T48" fmla="*/ 36 w 230"/>
                <a:gd name="T49" fmla="*/ 154 h 191"/>
                <a:gd name="T50" fmla="*/ 14 w 230"/>
                <a:gd name="T51" fmla="*/ 154 h 191"/>
                <a:gd name="T52" fmla="*/ 14 w 230"/>
                <a:gd name="T53" fmla="*/ 147 h 191"/>
                <a:gd name="T54" fmla="*/ 36 w 230"/>
                <a:gd name="T55" fmla="*/ 147 h 191"/>
                <a:gd name="T56" fmla="*/ 36 w 230"/>
                <a:gd name="T57" fmla="*/ 154 h 191"/>
                <a:gd name="T58" fmla="*/ 68 w 230"/>
                <a:gd name="T59" fmla="*/ 154 h 191"/>
                <a:gd name="T60" fmla="*/ 47 w 230"/>
                <a:gd name="T61" fmla="*/ 154 h 191"/>
                <a:gd name="T62" fmla="*/ 47 w 230"/>
                <a:gd name="T63" fmla="*/ 147 h 191"/>
                <a:gd name="T64" fmla="*/ 68 w 230"/>
                <a:gd name="T65" fmla="*/ 147 h 191"/>
                <a:gd name="T66" fmla="*/ 68 w 230"/>
                <a:gd name="T67" fmla="*/ 154 h 191"/>
                <a:gd name="T68" fmla="*/ 97 w 230"/>
                <a:gd name="T69" fmla="*/ 154 h 191"/>
                <a:gd name="T70" fmla="*/ 75 w 230"/>
                <a:gd name="T71" fmla="*/ 154 h 191"/>
                <a:gd name="T72" fmla="*/ 75 w 230"/>
                <a:gd name="T73" fmla="*/ 147 h 191"/>
                <a:gd name="T74" fmla="*/ 97 w 230"/>
                <a:gd name="T75" fmla="*/ 147 h 191"/>
                <a:gd name="T76" fmla="*/ 97 w 230"/>
                <a:gd name="T77" fmla="*/ 154 h 191"/>
                <a:gd name="T78" fmla="*/ 126 w 230"/>
                <a:gd name="T79" fmla="*/ 154 h 191"/>
                <a:gd name="T80" fmla="*/ 104 w 230"/>
                <a:gd name="T81" fmla="*/ 154 h 191"/>
                <a:gd name="T82" fmla="*/ 104 w 230"/>
                <a:gd name="T83" fmla="*/ 147 h 191"/>
                <a:gd name="T84" fmla="*/ 126 w 230"/>
                <a:gd name="T85" fmla="*/ 147 h 191"/>
                <a:gd name="T86" fmla="*/ 126 w 230"/>
                <a:gd name="T87" fmla="*/ 154 h 191"/>
                <a:gd name="T88" fmla="*/ 155 w 230"/>
                <a:gd name="T89" fmla="*/ 154 h 191"/>
                <a:gd name="T90" fmla="*/ 133 w 230"/>
                <a:gd name="T91" fmla="*/ 154 h 191"/>
                <a:gd name="T92" fmla="*/ 133 w 230"/>
                <a:gd name="T93" fmla="*/ 147 h 191"/>
                <a:gd name="T94" fmla="*/ 155 w 230"/>
                <a:gd name="T95" fmla="*/ 147 h 191"/>
                <a:gd name="T96" fmla="*/ 155 w 230"/>
                <a:gd name="T97" fmla="*/ 154 h 191"/>
                <a:gd name="T98" fmla="*/ 183 w 230"/>
                <a:gd name="T99" fmla="*/ 154 h 191"/>
                <a:gd name="T100" fmla="*/ 162 w 230"/>
                <a:gd name="T101" fmla="*/ 154 h 191"/>
                <a:gd name="T102" fmla="*/ 162 w 230"/>
                <a:gd name="T103" fmla="*/ 147 h 191"/>
                <a:gd name="T104" fmla="*/ 183 w 230"/>
                <a:gd name="T105" fmla="*/ 147 h 191"/>
                <a:gd name="T106" fmla="*/ 183 w 230"/>
                <a:gd name="T107" fmla="*/ 154 h 191"/>
                <a:gd name="T108" fmla="*/ 212 w 230"/>
                <a:gd name="T109" fmla="*/ 154 h 191"/>
                <a:gd name="T110" fmla="*/ 191 w 230"/>
                <a:gd name="T111" fmla="*/ 154 h 191"/>
                <a:gd name="T112" fmla="*/ 191 w 230"/>
                <a:gd name="T113" fmla="*/ 147 h 191"/>
                <a:gd name="T114" fmla="*/ 212 w 230"/>
                <a:gd name="T115" fmla="*/ 147 h 191"/>
                <a:gd name="T116" fmla="*/ 212 w 230"/>
                <a:gd name="T117"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 h="191">
                  <a:moveTo>
                    <a:pt x="205" y="124"/>
                  </a:moveTo>
                  <a:cubicBezTo>
                    <a:pt x="201" y="0"/>
                    <a:pt x="201" y="0"/>
                    <a:pt x="201" y="0"/>
                  </a:cubicBezTo>
                  <a:cubicBezTo>
                    <a:pt x="201" y="2"/>
                    <a:pt x="196" y="3"/>
                    <a:pt x="191" y="3"/>
                  </a:cubicBezTo>
                  <a:cubicBezTo>
                    <a:pt x="185" y="3"/>
                    <a:pt x="180" y="2"/>
                    <a:pt x="180" y="0"/>
                  </a:cubicBezTo>
                  <a:cubicBezTo>
                    <a:pt x="176" y="124"/>
                    <a:pt x="176" y="124"/>
                    <a:pt x="176" y="124"/>
                  </a:cubicBezTo>
                  <a:cubicBezTo>
                    <a:pt x="158" y="124"/>
                    <a:pt x="158" y="124"/>
                    <a:pt x="158" y="124"/>
                  </a:cubicBezTo>
                  <a:cubicBezTo>
                    <a:pt x="155" y="0"/>
                    <a:pt x="155" y="0"/>
                    <a:pt x="155" y="0"/>
                  </a:cubicBezTo>
                  <a:cubicBezTo>
                    <a:pt x="155" y="2"/>
                    <a:pt x="150" y="3"/>
                    <a:pt x="144" y="3"/>
                  </a:cubicBezTo>
                  <a:cubicBezTo>
                    <a:pt x="138" y="3"/>
                    <a:pt x="133" y="2"/>
                    <a:pt x="133" y="0"/>
                  </a:cubicBezTo>
                  <a:cubicBezTo>
                    <a:pt x="129" y="124"/>
                    <a:pt x="129" y="124"/>
                    <a:pt x="129" y="124"/>
                  </a:cubicBezTo>
                  <a:cubicBezTo>
                    <a:pt x="115" y="124"/>
                    <a:pt x="115" y="124"/>
                    <a:pt x="115" y="124"/>
                  </a:cubicBezTo>
                  <a:cubicBezTo>
                    <a:pt x="111" y="0"/>
                    <a:pt x="111" y="0"/>
                    <a:pt x="111" y="0"/>
                  </a:cubicBezTo>
                  <a:cubicBezTo>
                    <a:pt x="111" y="2"/>
                    <a:pt x="107" y="3"/>
                    <a:pt x="100" y="3"/>
                  </a:cubicBezTo>
                  <a:cubicBezTo>
                    <a:pt x="95" y="3"/>
                    <a:pt x="90" y="2"/>
                    <a:pt x="90" y="0"/>
                  </a:cubicBezTo>
                  <a:cubicBezTo>
                    <a:pt x="86" y="124"/>
                    <a:pt x="86" y="124"/>
                    <a:pt x="86" y="124"/>
                  </a:cubicBezTo>
                  <a:cubicBezTo>
                    <a:pt x="0" y="124"/>
                    <a:pt x="0" y="124"/>
                    <a:pt x="0" y="124"/>
                  </a:cubicBezTo>
                  <a:cubicBezTo>
                    <a:pt x="0" y="132"/>
                    <a:pt x="0" y="132"/>
                    <a:pt x="0" y="132"/>
                  </a:cubicBezTo>
                  <a:cubicBezTo>
                    <a:pt x="7" y="132"/>
                    <a:pt x="7" y="132"/>
                    <a:pt x="7" y="132"/>
                  </a:cubicBezTo>
                  <a:cubicBezTo>
                    <a:pt x="7" y="191"/>
                    <a:pt x="7" y="191"/>
                    <a:pt x="7" y="191"/>
                  </a:cubicBezTo>
                  <a:cubicBezTo>
                    <a:pt x="223" y="191"/>
                    <a:pt x="223" y="191"/>
                    <a:pt x="223" y="191"/>
                  </a:cubicBezTo>
                  <a:cubicBezTo>
                    <a:pt x="223" y="132"/>
                    <a:pt x="223" y="132"/>
                    <a:pt x="223" y="132"/>
                  </a:cubicBezTo>
                  <a:cubicBezTo>
                    <a:pt x="230" y="132"/>
                    <a:pt x="230" y="132"/>
                    <a:pt x="230" y="132"/>
                  </a:cubicBezTo>
                  <a:cubicBezTo>
                    <a:pt x="230" y="124"/>
                    <a:pt x="230" y="124"/>
                    <a:pt x="230" y="124"/>
                  </a:cubicBezTo>
                  <a:lnTo>
                    <a:pt x="205" y="124"/>
                  </a:lnTo>
                  <a:close/>
                  <a:moveTo>
                    <a:pt x="36" y="154"/>
                  </a:moveTo>
                  <a:cubicBezTo>
                    <a:pt x="14" y="154"/>
                    <a:pt x="14" y="154"/>
                    <a:pt x="14" y="154"/>
                  </a:cubicBezTo>
                  <a:cubicBezTo>
                    <a:pt x="14" y="147"/>
                    <a:pt x="14" y="147"/>
                    <a:pt x="14" y="147"/>
                  </a:cubicBezTo>
                  <a:cubicBezTo>
                    <a:pt x="36" y="147"/>
                    <a:pt x="36" y="147"/>
                    <a:pt x="36" y="147"/>
                  </a:cubicBezTo>
                  <a:lnTo>
                    <a:pt x="36" y="154"/>
                  </a:lnTo>
                  <a:close/>
                  <a:moveTo>
                    <a:pt x="68" y="154"/>
                  </a:moveTo>
                  <a:cubicBezTo>
                    <a:pt x="47" y="154"/>
                    <a:pt x="47" y="154"/>
                    <a:pt x="47" y="154"/>
                  </a:cubicBezTo>
                  <a:cubicBezTo>
                    <a:pt x="47" y="147"/>
                    <a:pt x="47" y="147"/>
                    <a:pt x="47" y="147"/>
                  </a:cubicBezTo>
                  <a:cubicBezTo>
                    <a:pt x="68" y="147"/>
                    <a:pt x="68" y="147"/>
                    <a:pt x="68" y="147"/>
                  </a:cubicBezTo>
                  <a:lnTo>
                    <a:pt x="68" y="154"/>
                  </a:lnTo>
                  <a:close/>
                  <a:moveTo>
                    <a:pt x="97" y="154"/>
                  </a:moveTo>
                  <a:cubicBezTo>
                    <a:pt x="75" y="154"/>
                    <a:pt x="75" y="154"/>
                    <a:pt x="75" y="154"/>
                  </a:cubicBezTo>
                  <a:cubicBezTo>
                    <a:pt x="75" y="147"/>
                    <a:pt x="75" y="147"/>
                    <a:pt x="75" y="147"/>
                  </a:cubicBezTo>
                  <a:cubicBezTo>
                    <a:pt x="97" y="147"/>
                    <a:pt x="97" y="147"/>
                    <a:pt x="97" y="147"/>
                  </a:cubicBezTo>
                  <a:lnTo>
                    <a:pt x="97" y="154"/>
                  </a:lnTo>
                  <a:close/>
                  <a:moveTo>
                    <a:pt x="126" y="154"/>
                  </a:moveTo>
                  <a:cubicBezTo>
                    <a:pt x="104" y="154"/>
                    <a:pt x="104" y="154"/>
                    <a:pt x="104" y="154"/>
                  </a:cubicBezTo>
                  <a:cubicBezTo>
                    <a:pt x="104" y="147"/>
                    <a:pt x="104" y="147"/>
                    <a:pt x="104" y="147"/>
                  </a:cubicBezTo>
                  <a:cubicBezTo>
                    <a:pt x="126" y="147"/>
                    <a:pt x="126" y="147"/>
                    <a:pt x="126" y="147"/>
                  </a:cubicBezTo>
                  <a:lnTo>
                    <a:pt x="126" y="154"/>
                  </a:lnTo>
                  <a:close/>
                  <a:moveTo>
                    <a:pt x="155" y="154"/>
                  </a:moveTo>
                  <a:cubicBezTo>
                    <a:pt x="133" y="154"/>
                    <a:pt x="133" y="154"/>
                    <a:pt x="133" y="154"/>
                  </a:cubicBezTo>
                  <a:cubicBezTo>
                    <a:pt x="133" y="147"/>
                    <a:pt x="133" y="147"/>
                    <a:pt x="133" y="147"/>
                  </a:cubicBezTo>
                  <a:cubicBezTo>
                    <a:pt x="155" y="147"/>
                    <a:pt x="155" y="147"/>
                    <a:pt x="155" y="147"/>
                  </a:cubicBezTo>
                  <a:lnTo>
                    <a:pt x="155" y="154"/>
                  </a:lnTo>
                  <a:close/>
                  <a:moveTo>
                    <a:pt x="183" y="154"/>
                  </a:moveTo>
                  <a:cubicBezTo>
                    <a:pt x="162" y="154"/>
                    <a:pt x="162" y="154"/>
                    <a:pt x="162" y="154"/>
                  </a:cubicBezTo>
                  <a:cubicBezTo>
                    <a:pt x="162" y="147"/>
                    <a:pt x="162" y="147"/>
                    <a:pt x="162" y="147"/>
                  </a:cubicBezTo>
                  <a:cubicBezTo>
                    <a:pt x="183" y="147"/>
                    <a:pt x="183" y="147"/>
                    <a:pt x="183" y="147"/>
                  </a:cubicBezTo>
                  <a:lnTo>
                    <a:pt x="183" y="154"/>
                  </a:lnTo>
                  <a:close/>
                  <a:moveTo>
                    <a:pt x="212" y="154"/>
                  </a:moveTo>
                  <a:cubicBezTo>
                    <a:pt x="191" y="154"/>
                    <a:pt x="191" y="154"/>
                    <a:pt x="191" y="154"/>
                  </a:cubicBezTo>
                  <a:cubicBezTo>
                    <a:pt x="191" y="147"/>
                    <a:pt x="191" y="147"/>
                    <a:pt x="191" y="147"/>
                  </a:cubicBezTo>
                  <a:cubicBezTo>
                    <a:pt x="212" y="147"/>
                    <a:pt x="212" y="147"/>
                    <a:pt x="212" y="147"/>
                  </a:cubicBezTo>
                  <a:lnTo>
                    <a:pt x="212" y="154"/>
                  </a:lnTo>
                  <a:close/>
                </a:path>
              </a:pathLst>
            </a:custGeom>
            <a:grp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000" dirty="0"/>
            </a:p>
          </p:txBody>
        </p:sp>
      </p:grpSp>
      <p:sp>
        <p:nvSpPr>
          <p:cNvPr id="210" name="Rectangle 209"/>
          <p:cNvSpPr/>
          <p:nvPr/>
        </p:nvSpPr>
        <p:spPr>
          <a:xfrm>
            <a:off x="4546288" y="6262767"/>
            <a:ext cx="813786"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Industrials</a:t>
            </a:r>
          </a:p>
        </p:txBody>
      </p:sp>
      <p:grpSp>
        <p:nvGrpSpPr>
          <p:cNvPr id="216" name="Group 215"/>
          <p:cNvGrpSpPr/>
          <p:nvPr/>
        </p:nvGrpSpPr>
        <p:grpSpPr>
          <a:xfrm>
            <a:off x="8525755" y="5914443"/>
            <a:ext cx="231572" cy="230112"/>
            <a:chOff x="6453190" y="5264058"/>
            <a:chExt cx="231572" cy="230112"/>
          </a:xfrm>
          <a:effectLst>
            <a:outerShdw blurRad="50800" dist="38100" dir="2700000" algn="tl" rotWithShape="0">
              <a:prstClr val="black">
                <a:alpha val="40000"/>
              </a:prstClr>
            </a:outerShdw>
          </a:effectLst>
        </p:grpSpPr>
        <p:sp>
          <p:nvSpPr>
            <p:cNvPr id="218" name="Freeform 12"/>
            <p:cNvSpPr>
              <a:spLocks noEditPoints="1"/>
            </p:cNvSpPr>
            <p:nvPr/>
          </p:nvSpPr>
          <p:spPr bwMode="auto">
            <a:xfrm>
              <a:off x="6453190" y="5264058"/>
              <a:ext cx="224267" cy="178245"/>
            </a:xfrm>
            <a:custGeom>
              <a:avLst/>
              <a:gdLst>
                <a:gd name="T0" fmla="*/ 11 w 130"/>
                <a:gd name="T1" fmla="*/ 94 h 103"/>
                <a:gd name="T2" fmla="*/ 11 w 130"/>
                <a:gd name="T3" fmla="*/ 20 h 103"/>
                <a:gd name="T4" fmla="*/ 122 w 130"/>
                <a:gd name="T5" fmla="*/ 20 h 103"/>
                <a:gd name="T6" fmla="*/ 122 w 130"/>
                <a:gd name="T7" fmla="*/ 42 h 103"/>
                <a:gd name="T8" fmla="*/ 130 w 130"/>
                <a:gd name="T9" fmla="*/ 51 h 103"/>
                <a:gd name="T10" fmla="*/ 130 w 130"/>
                <a:gd name="T11" fmla="*/ 2 h 103"/>
                <a:gd name="T12" fmla="*/ 128 w 130"/>
                <a:gd name="T13" fmla="*/ 0 h 103"/>
                <a:gd name="T14" fmla="*/ 3 w 130"/>
                <a:gd name="T15" fmla="*/ 0 h 103"/>
                <a:gd name="T16" fmla="*/ 0 w 130"/>
                <a:gd name="T17" fmla="*/ 2 h 103"/>
                <a:gd name="T18" fmla="*/ 0 w 130"/>
                <a:gd name="T19" fmla="*/ 101 h 103"/>
                <a:gd name="T20" fmla="*/ 3 w 130"/>
                <a:gd name="T21" fmla="*/ 103 h 103"/>
                <a:gd name="T22" fmla="*/ 34 w 130"/>
                <a:gd name="T23" fmla="*/ 103 h 103"/>
                <a:gd name="T24" fmla="*/ 32 w 130"/>
                <a:gd name="T25" fmla="*/ 94 h 103"/>
                <a:gd name="T26" fmla="*/ 11 w 130"/>
                <a:gd name="T27" fmla="*/ 94 h 103"/>
                <a:gd name="T28" fmla="*/ 107 w 130"/>
                <a:gd name="T29" fmla="*/ 3 h 103"/>
                <a:gd name="T30" fmla="*/ 119 w 130"/>
                <a:gd name="T31" fmla="*/ 3 h 103"/>
                <a:gd name="T32" fmla="*/ 119 w 130"/>
                <a:gd name="T33" fmla="*/ 15 h 103"/>
                <a:gd name="T34" fmla="*/ 107 w 130"/>
                <a:gd name="T35" fmla="*/ 15 h 103"/>
                <a:gd name="T36" fmla="*/ 107 w 130"/>
                <a:gd name="T37" fmla="*/ 3 h 103"/>
                <a:gd name="T38" fmla="*/ 89 w 130"/>
                <a:gd name="T39" fmla="*/ 3 h 103"/>
                <a:gd name="T40" fmla="*/ 101 w 130"/>
                <a:gd name="T41" fmla="*/ 3 h 103"/>
                <a:gd name="T42" fmla="*/ 101 w 130"/>
                <a:gd name="T43" fmla="*/ 15 h 103"/>
                <a:gd name="T44" fmla="*/ 89 w 130"/>
                <a:gd name="T45" fmla="*/ 15 h 103"/>
                <a:gd name="T46" fmla="*/ 89 w 130"/>
                <a:gd name="T47"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03">
                  <a:moveTo>
                    <a:pt x="11" y="94"/>
                  </a:moveTo>
                  <a:cubicBezTo>
                    <a:pt x="11" y="20"/>
                    <a:pt x="11" y="20"/>
                    <a:pt x="11" y="20"/>
                  </a:cubicBezTo>
                  <a:cubicBezTo>
                    <a:pt x="122" y="20"/>
                    <a:pt x="122" y="20"/>
                    <a:pt x="122" y="20"/>
                  </a:cubicBezTo>
                  <a:cubicBezTo>
                    <a:pt x="122" y="42"/>
                    <a:pt x="122" y="42"/>
                    <a:pt x="122" y="42"/>
                  </a:cubicBezTo>
                  <a:cubicBezTo>
                    <a:pt x="125" y="45"/>
                    <a:pt x="128" y="48"/>
                    <a:pt x="130" y="51"/>
                  </a:cubicBezTo>
                  <a:cubicBezTo>
                    <a:pt x="130" y="2"/>
                    <a:pt x="130" y="2"/>
                    <a:pt x="130" y="2"/>
                  </a:cubicBezTo>
                  <a:cubicBezTo>
                    <a:pt x="130" y="1"/>
                    <a:pt x="129" y="0"/>
                    <a:pt x="128" y="0"/>
                  </a:cubicBezTo>
                  <a:cubicBezTo>
                    <a:pt x="3" y="0"/>
                    <a:pt x="3" y="0"/>
                    <a:pt x="3" y="0"/>
                  </a:cubicBezTo>
                  <a:cubicBezTo>
                    <a:pt x="1" y="0"/>
                    <a:pt x="0" y="1"/>
                    <a:pt x="0" y="2"/>
                  </a:cubicBezTo>
                  <a:cubicBezTo>
                    <a:pt x="0" y="101"/>
                    <a:pt x="0" y="101"/>
                    <a:pt x="0" y="101"/>
                  </a:cubicBezTo>
                  <a:cubicBezTo>
                    <a:pt x="0" y="102"/>
                    <a:pt x="1" y="103"/>
                    <a:pt x="3" y="103"/>
                  </a:cubicBezTo>
                  <a:cubicBezTo>
                    <a:pt x="34" y="103"/>
                    <a:pt x="34" y="103"/>
                    <a:pt x="34" y="103"/>
                  </a:cubicBezTo>
                  <a:cubicBezTo>
                    <a:pt x="33" y="100"/>
                    <a:pt x="32" y="97"/>
                    <a:pt x="32" y="94"/>
                  </a:cubicBezTo>
                  <a:lnTo>
                    <a:pt x="11" y="94"/>
                  </a:lnTo>
                  <a:close/>
                  <a:moveTo>
                    <a:pt x="107" y="3"/>
                  </a:moveTo>
                  <a:cubicBezTo>
                    <a:pt x="119" y="3"/>
                    <a:pt x="119" y="3"/>
                    <a:pt x="119" y="3"/>
                  </a:cubicBezTo>
                  <a:cubicBezTo>
                    <a:pt x="119" y="15"/>
                    <a:pt x="119" y="15"/>
                    <a:pt x="119" y="15"/>
                  </a:cubicBezTo>
                  <a:cubicBezTo>
                    <a:pt x="107" y="15"/>
                    <a:pt x="107" y="15"/>
                    <a:pt x="107" y="15"/>
                  </a:cubicBezTo>
                  <a:lnTo>
                    <a:pt x="107" y="3"/>
                  </a:lnTo>
                  <a:close/>
                  <a:moveTo>
                    <a:pt x="89" y="3"/>
                  </a:moveTo>
                  <a:cubicBezTo>
                    <a:pt x="101" y="3"/>
                    <a:pt x="101" y="3"/>
                    <a:pt x="101" y="3"/>
                  </a:cubicBezTo>
                  <a:cubicBezTo>
                    <a:pt x="101" y="15"/>
                    <a:pt x="101" y="15"/>
                    <a:pt x="101" y="15"/>
                  </a:cubicBezTo>
                  <a:cubicBezTo>
                    <a:pt x="89" y="15"/>
                    <a:pt x="89" y="15"/>
                    <a:pt x="89" y="15"/>
                  </a:cubicBezTo>
                  <a:lnTo>
                    <a:pt x="89" y="3"/>
                  </a:lnTo>
                  <a:close/>
                </a:path>
              </a:pathLst>
            </a:custGeom>
            <a:solidFill>
              <a:schemeClr val="bg1"/>
            </a:solid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000" dirty="0">
                <a:solidFill>
                  <a:schemeClr val="bg1"/>
                </a:solidFill>
              </a:endParaRPr>
            </a:p>
          </p:txBody>
        </p:sp>
        <p:sp>
          <p:nvSpPr>
            <p:cNvPr id="219" name="Freeform 13"/>
            <p:cNvSpPr>
              <a:spLocks noEditPoints="1"/>
            </p:cNvSpPr>
            <p:nvPr/>
          </p:nvSpPr>
          <p:spPr bwMode="auto">
            <a:xfrm>
              <a:off x="6517475" y="5324691"/>
              <a:ext cx="167287" cy="169479"/>
            </a:xfrm>
            <a:custGeom>
              <a:avLst/>
              <a:gdLst>
                <a:gd name="T0" fmla="*/ 69 w 97"/>
                <a:gd name="T1" fmla="*/ 81 h 98"/>
                <a:gd name="T2" fmla="*/ 51 w 97"/>
                <a:gd name="T3" fmla="*/ 98 h 98"/>
                <a:gd name="T4" fmla="*/ 46 w 97"/>
                <a:gd name="T5" fmla="*/ 98 h 98"/>
                <a:gd name="T6" fmla="*/ 28 w 97"/>
                <a:gd name="T7" fmla="*/ 81 h 98"/>
                <a:gd name="T8" fmla="*/ 46 w 97"/>
                <a:gd name="T9" fmla="*/ 98 h 98"/>
                <a:gd name="T10" fmla="*/ 11 w 97"/>
                <a:gd name="T11" fmla="*/ 81 h 98"/>
                <a:gd name="T12" fmla="*/ 30 w 97"/>
                <a:gd name="T13" fmla="*/ 94 h 98"/>
                <a:gd name="T14" fmla="*/ 75 w 97"/>
                <a:gd name="T15" fmla="*/ 81 h 98"/>
                <a:gd name="T16" fmla="*/ 67 w 97"/>
                <a:gd name="T17" fmla="*/ 94 h 98"/>
                <a:gd name="T18" fmla="*/ 80 w 97"/>
                <a:gd name="T19" fmla="*/ 52 h 98"/>
                <a:gd name="T20" fmla="*/ 89 w 97"/>
                <a:gd name="T21" fmla="*/ 75 h 98"/>
                <a:gd name="T22" fmla="*/ 51 w 97"/>
                <a:gd name="T23" fmla="*/ 75 h 98"/>
                <a:gd name="T24" fmla="*/ 75 w 97"/>
                <a:gd name="T25" fmla="*/ 52 h 98"/>
                <a:gd name="T26" fmla="*/ 51 w 97"/>
                <a:gd name="T27" fmla="*/ 75 h 98"/>
                <a:gd name="T28" fmla="*/ 22 w 97"/>
                <a:gd name="T29" fmla="*/ 52 h 98"/>
                <a:gd name="T30" fmla="*/ 46 w 97"/>
                <a:gd name="T31" fmla="*/ 75 h 98"/>
                <a:gd name="T32" fmla="*/ 7 w 97"/>
                <a:gd name="T33" fmla="*/ 75 h 98"/>
                <a:gd name="T34" fmla="*/ 17 w 97"/>
                <a:gd name="T35" fmla="*/ 52 h 98"/>
                <a:gd name="T36" fmla="*/ 7 w 97"/>
                <a:gd name="T37" fmla="*/ 75 h 98"/>
                <a:gd name="T38" fmla="*/ 77 w 97"/>
                <a:gd name="T39" fmla="*/ 23 h 98"/>
                <a:gd name="T40" fmla="*/ 97 w 97"/>
                <a:gd name="T41" fmla="*/ 46 h 98"/>
                <a:gd name="T42" fmla="*/ 51 w 97"/>
                <a:gd name="T43" fmla="*/ 46 h 98"/>
                <a:gd name="T44" fmla="*/ 71 w 97"/>
                <a:gd name="T45" fmla="*/ 23 h 98"/>
                <a:gd name="T46" fmla="*/ 51 w 97"/>
                <a:gd name="T47" fmla="*/ 46 h 98"/>
                <a:gd name="T48" fmla="*/ 26 w 97"/>
                <a:gd name="T49" fmla="*/ 23 h 98"/>
                <a:gd name="T50" fmla="*/ 46 w 97"/>
                <a:gd name="T51" fmla="*/ 46 h 98"/>
                <a:gd name="T52" fmla="*/ 0 w 97"/>
                <a:gd name="T53" fmla="*/ 46 h 98"/>
                <a:gd name="T54" fmla="*/ 20 w 97"/>
                <a:gd name="T55" fmla="*/ 23 h 98"/>
                <a:gd name="T56" fmla="*/ 0 w 97"/>
                <a:gd name="T57" fmla="*/ 46 h 98"/>
                <a:gd name="T58" fmla="*/ 67 w 97"/>
                <a:gd name="T59" fmla="*/ 4 h 98"/>
                <a:gd name="T60" fmla="*/ 75 w 97"/>
                <a:gd name="T61" fmla="*/ 17 h 98"/>
                <a:gd name="T62" fmla="*/ 51 w 97"/>
                <a:gd name="T63" fmla="*/ 0 h 98"/>
                <a:gd name="T64" fmla="*/ 69 w 97"/>
                <a:gd name="T65" fmla="*/ 17 h 98"/>
                <a:gd name="T66" fmla="*/ 28 w 97"/>
                <a:gd name="T67" fmla="*/ 17 h 98"/>
                <a:gd name="T68" fmla="*/ 46 w 97"/>
                <a:gd name="T69" fmla="*/ 0 h 98"/>
                <a:gd name="T70" fmla="*/ 28 w 97"/>
                <a:gd name="T71" fmla="*/ 17 h 98"/>
                <a:gd name="T72" fmla="*/ 30 w 97"/>
                <a:gd name="T73" fmla="*/ 4 h 98"/>
                <a:gd name="T74" fmla="*/ 11 w 97"/>
                <a:gd name="T75" fmla="*/ 1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8">
                  <a:moveTo>
                    <a:pt x="51" y="81"/>
                  </a:moveTo>
                  <a:cubicBezTo>
                    <a:pt x="69" y="81"/>
                    <a:pt x="69" y="81"/>
                    <a:pt x="69" y="81"/>
                  </a:cubicBezTo>
                  <a:cubicBezTo>
                    <a:pt x="65" y="89"/>
                    <a:pt x="60" y="95"/>
                    <a:pt x="55" y="97"/>
                  </a:cubicBezTo>
                  <a:cubicBezTo>
                    <a:pt x="54" y="97"/>
                    <a:pt x="52" y="97"/>
                    <a:pt x="51" y="98"/>
                  </a:cubicBezTo>
                  <a:lnTo>
                    <a:pt x="51" y="81"/>
                  </a:lnTo>
                  <a:close/>
                  <a:moveTo>
                    <a:pt x="46" y="98"/>
                  </a:moveTo>
                  <a:cubicBezTo>
                    <a:pt x="44" y="97"/>
                    <a:pt x="43" y="97"/>
                    <a:pt x="42" y="97"/>
                  </a:cubicBezTo>
                  <a:cubicBezTo>
                    <a:pt x="37" y="95"/>
                    <a:pt x="32" y="89"/>
                    <a:pt x="28" y="81"/>
                  </a:cubicBezTo>
                  <a:cubicBezTo>
                    <a:pt x="46" y="81"/>
                    <a:pt x="46" y="81"/>
                    <a:pt x="46" y="81"/>
                  </a:cubicBezTo>
                  <a:lnTo>
                    <a:pt x="46" y="98"/>
                  </a:lnTo>
                  <a:close/>
                  <a:moveTo>
                    <a:pt x="30" y="94"/>
                  </a:moveTo>
                  <a:cubicBezTo>
                    <a:pt x="23" y="91"/>
                    <a:pt x="16" y="86"/>
                    <a:pt x="11" y="81"/>
                  </a:cubicBezTo>
                  <a:cubicBezTo>
                    <a:pt x="22" y="81"/>
                    <a:pt x="22" y="81"/>
                    <a:pt x="22" y="81"/>
                  </a:cubicBezTo>
                  <a:cubicBezTo>
                    <a:pt x="24" y="86"/>
                    <a:pt x="27" y="90"/>
                    <a:pt x="30" y="94"/>
                  </a:cubicBezTo>
                  <a:close/>
                  <a:moveTo>
                    <a:pt x="67" y="94"/>
                  </a:moveTo>
                  <a:cubicBezTo>
                    <a:pt x="70" y="90"/>
                    <a:pt x="73" y="86"/>
                    <a:pt x="75" y="81"/>
                  </a:cubicBezTo>
                  <a:cubicBezTo>
                    <a:pt x="85" y="81"/>
                    <a:pt x="85" y="81"/>
                    <a:pt x="85" y="81"/>
                  </a:cubicBezTo>
                  <a:cubicBezTo>
                    <a:pt x="81" y="86"/>
                    <a:pt x="74" y="91"/>
                    <a:pt x="67" y="94"/>
                  </a:cubicBezTo>
                  <a:close/>
                  <a:moveTo>
                    <a:pt x="77" y="75"/>
                  </a:moveTo>
                  <a:cubicBezTo>
                    <a:pt x="79" y="68"/>
                    <a:pt x="80" y="60"/>
                    <a:pt x="80" y="52"/>
                  </a:cubicBezTo>
                  <a:cubicBezTo>
                    <a:pt x="97" y="52"/>
                    <a:pt x="97" y="52"/>
                    <a:pt x="97" y="52"/>
                  </a:cubicBezTo>
                  <a:cubicBezTo>
                    <a:pt x="97" y="60"/>
                    <a:pt x="94" y="68"/>
                    <a:pt x="89" y="75"/>
                  </a:cubicBezTo>
                  <a:lnTo>
                    <a:pt x="77" y="75"/>
                  </a:lnTo>
                  <a:close/>
                  <a:moveTo>
                    <a:pt x="51" y="75"/>
                  </a:moveTo>
                  <a:cubicBezTo>
                    <a:pt x="51" y="52"/>
                    <a:pt x="51" y="52"/>
                    <a:pt x="51" y="52"/>
                  </a:cubicBezTo>
                  <a:cubicBezTo>
                    <a:pt x="75" y="52"/>
                    <a:pt x="75" y="52"/>
                    <a:pt x="75" y="52"/>
                  </a:cubicBezTo>
                  <a:cubicBezTo>
                    <a:pt x="75" y="60"/>
                    <a:pt x="73" y="68"/>
                    <a:pt x="71" y="75"/>
                  </a:cubicBezTo>
                  <a:lnTo>
                    <a:pt x="51" y="75"/>
                  </a:lnTo>
                  <a:close/>
                  <a:moveTo>
                    <a:pt x="26" y="75"/>
                  </a:moveTo>
                  <a:cubicBezTo>
                    <a:pt x="24" y="68"/>
                    <a:pt x="22" y="60"/>
                    <a:pt x="22" y="52"/>
                  </a:cubicBezTo>
                  <a:cubicBezTo>
                    <a:pt x="46" y="52"/>
                    <a:pt x="46" y="52"/>
                    <a:pt x="46" y="52"/>
                  </a:cubicBezTo>
                  <a:cubicBezTo>
                    <a:pt x="46" y="75"/>
                    <a:pt x="46" y="75"/>
                    <a:pt x="46" y="75"/>
                  </a:cubicBezTo>
                  <a:lnTo>
                    <a:pt x="26" y="75"/>
                  </a:lnTo>
                  <a:close/>
                  <a:moveTo>
                    <a:pt x="7" y="75"/>
                  </a:moveTo>
                  <a:cubicBezTo>
                    <a:pt x="3" y="68"/>
                    <a:pt x="0" y="60"/>
                    <a:pt x="0" y="52"/>
                  </a:cubicBezTo>
                  <a:cubicBezTo>
                    <a:pt x="17" y="52"/>
                    <a:pt x="17" y="52"/>
                    <a:pt x="17" y="52"/>
                  </a:cubicBezTo>
                  <a:cubicBezTo>
                    <a:pt x="17" y="60"/>
                    <a:pt x="18" y="68"/>
                    <a:pt x="20" y="75"/>
                  </a:cubicBezTo>
                  <a:lnTo>
                    <a:pt x="7" y="75"/>
                  </a:lnTo>
                  <a:close/>
                  <a:moveTo>
                    <a:pt x="80" y="46"/>
                  </a:moveTo>
                  <a:cubicBezTo>
                    <a:pt x="80" y="38"/>
                    <a:pt x="79" y="30"/>
                    <a:pt x="77" y="23"/>
                  </a:cubicBezTo>
                  <a:cubicBezTo>
                    <a:pt x="90" y="23"/>
                    <a:pt x="90" y="23"/>
                    <a:pt x="90" y="23"/>
                  </a:cubicBezTo>
                  <a:cubicBezTo>
                    <a:pt x="94" y="29"/>
                    <a:pt x="97" y="38"/>
                    <a:pt x="97" y="46"/>
                  </a:cubicBezTo>
                  <a:lnTo>
                    <a:pt x="80" y="46"/>
                  </a:lnTo>
                  <a:close/>
                  <a:moveTo>
                    <a:pt x="51" y="46"/>
                  </a:moveTo>
                  <a:cubicBezTo>
                    <a:pt x="51" y="23"/>
                    <a:pt x="51" y="23"/>
                    <a:pt x="51" y="23"/>
                  </a:cubicBezTo>
                  <a:cubicBezTo>
                    <a:pt x="71" y="23"/>
                    <a:pt x="71" y="23"/>
                    <a:pt x="71" y="23"/>
                  </a:cubicBezTo>
                  <a:cubicBezTo>
                    <a:pt x="73" y="30"/>
                    <a:pt x="75" y="38"/>
                    <a:pt x="75" y="46"/>
                  </a:cubicBezTo>
                  <a:lnTo>
                    <a:pt x="51" y="46"/>
                  </a:lnTo>
                  <a:close/>
                  <a:moveTo>
                    <a:pt x="22" y="46"/>
                  </a:moveTo>
                  <a:cubicBezTo>
                    <a:pt x="22" y="38"/>
                    <a:pt x="24" y="30"/>
                    <a:pt x="26" y="23"/>
                  </a:cubicBezTo>
                  <a:cubicBezTo>
                    <a:pt x="46" y="23"/>
                    <a:pt x="46" y="23"/>
                    <a:pt x="46" y="23"/>
                  </a:cubicBezTo>
                  <a:cubicBezTo>
                    <a:pt x="46" y="46"/>
                    <a:pt x="46" y="46"/>
                    <a:pt x="46" y="46"/>
                  </a:cubicBezTo>
                  <a:lnTo>
                    <a:pt x="22" y="46"/>
                  </a:lnTo>
                  <a:close/>
                  <a:moveTo>
                    <a:pt x="0" y="46"/>
                  </a:moveTo>
                  <a:cubicBezTo>
                    <a:pt x="0" y="38"/>
                    <a:pt x="3" y="29"/>
                    <a:pt x="7" y="22"/>
                  </a:cubicBezTo>
                  <a:cubicBezTo>
                    <a:pt x="20" y="23"/>
                    <a:pt x="20" y="23"/>
                    <a:pt x="20" y="23"/>
                  </a:cubicBezTo>
                  <a:cubicBezTo>
                    <a:pt x="18" y="30"/>
                    <a:pt x="17" y="38"/>
                    <a:pt x="17" y="46"/>
                  </a:cubicBezTo>
                  <a:lnTo>
                    <a:pt x="0" y="46"/>
                  </a:lnTo>
                  <a:close/>
                  <a:moveTo>
                    <a:pt x="75" y="17"/>
                  </a:moveTo>
                  <a:cubicBezTo>
                    <a:pt x="73" y="12"/>
                    <a:pt x="70" y="8"/>
                    <a:pt x="67" y="4"/>
                  </a:cubicBezTo>
                  <a:cubicBezTo>
                    <a:pt x="74" y="7"/>
                    <a:pt x="81" y="11"/>
                    <a:pt x="86" y="17"/>
                  </a:cubicBezTo>
                  <a:lnTo>
                    <a:pt x="75" y="17"/>
                  </a:lnTo>
                  <a:close/>
                  <a:moveTo>
                    <a:pt x="51" y="17"/>
                  </a:moveTo>
                  <a:cubicBezTo>
                    <a:pt x="51" y="0"/>
                    <a:pt x="51" y="0"/>
                    <a:pt x="51" y="0"/>
                  </a:cubicBezTo>
                  <a:cubicBezTo>
                    <a:pt x="52" y="0"/>
                    <a:pt x="54" y="0"/>
                    <a:pt x="55" y="0"/>
                  </a:cubicBezTo>
                  <a:cubicBezTo>
                    <a:pt x="60" y="3"/>
                    <a:pt x="65" y="9"/>
                    <a:pt x="69" y="17"/>
                  </a:cubicBezTo>
                  <a:lnTo>
                    <a:pt x="51" y="17"/>
                  </a:lnTo>
                  <a:close/>
                  <a:moveTo>
                    <a:pt x="28" y="17"/>
                  </a:moveTo>
                  <a:cubicBezTo>
                    <a:pt x="32" y="9"/>
                    <a:pt x="37" y="3"/>
                    <a:pt x="42" y="0"/>
                  </a:cubicBezTo>
                  <a:cubicBezTo>
                    <a:pt x="43" y="0"/>
                    <a:pt x="44" y="0"/>
                    <a:pt x="46" y="0"/>
                  </a:cubicBezTo>
                  <a:cubicBezTo>
                    <a:pt x="46" y="17"/>
                    <a:pt x="46" y="17"/>
                    <a:pt x="46" y="17"/>
                  </a:cubicBezTo>
                  <a:lnTo>
                    <a:pt x="28" y="17"/>
                  </a:lnTo>
                  <a:close/>
                  <a:moveTo>
                    <a:pt x="11" y="17"/>
                  </a:moveTo>
                  <a:cubicBezTo>
                    <a:pt x="16" y="11"/>
                    <a:pt x="23" y="7"/>
                    <a:pt x="30" y="4"/>
                  </a:cubicBezTo>
                  <a:cubicBezTo>
                    <a:pt x="27" y="7"/>
                    <a:pt x="24" y="12"/>
                    <a:pt x="22" y="17"/>
                  </a:cubicBezTo>
                  <a:lnTo>
                    <a:pt x="11" y="17"/>
                  </a:lnTo>
                  <a:close/>
                </a:path>
              </a:pathLst>
            </a:custGeom>
            <a:solidFill>
              <a:schemeClr val="bg1"/>
            </a:solid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000" dirty="0">
                <a:solidFill>
                  <a:schemeClr val="bg1"/>
                </a:solidFill>
              </a:endParaRPr>
            </a:p>
          </p:txBody>
        </p:sp>
      </p:grpSp>
      <p:sp>
        <p:nvSpPr>
          <p:cNvPr id="217" name="Rectangle 216"/>
          <p:cNvSpPr/>
          <p:nvPr/>
        </p:nvSpPr>
        <p:spPr>
          <a:xfrm>
            <a:off x="7711439" y="6263621"/>
            <a:ext cx="1063625"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Technology &amp; Media</a:t>
            </a:r>
          </a:p>
        </p:txBody>
      </p:sp>
      <p:grpSp>
        <p:nvGrpSpPr>
          <p:cNvPr id="223" name="Group 222"/>
          <p:cNvGrpSpPr/>
          <p:nvPr/>
        </p:nvGrpSpPr>
        <p:grpSpPr>
          <a:xfrm>
            <a:off x="3430682" y="5283204"/>
            <a:ext cx="181026" cy="225916"/>
            <a:chOff x="7181850" y="5427663"/>
            <a:chExt cx="787401" cy="982663"/>
          </a:xfrm>
          <a:solidFill>
            <a:schemeClr val="bg1"/>
          </a:solidFill>
          <a:effectLst>
            <a:outerShdw blurRad="50800" dist="38100" dir="2700000" algn="tl" rotWithShape="0">
              <a:prstClr val="black">
                <a:alpha val="40000"/>
              </a:prstClr>
            </a:outerShdw>
          </a:effectLst>
        </p:grpSpPr>
        <p:sp>
          <p:nvSpPr>
            <p:cNvPr id="225" name="Freeform 10"/>
            <p:cNvSpPr>
              <a:spLocks/>
            </p:cNvSpPr>
            <p:nvPr/>
          </p:nvSpPr>
          <p:spPr bwMode="auto">
            <a:xfrm>
              <a:off x="7234238" y="5427663"/>
              <a:ext cx="735013" cy="982663"/>
            </a:xfrm>
            <a:custGeom>
              <a:avLst/>
              <a:gdLst>
                <a:gd name="T0" fmla="*/ 160 w 196"/>
                <a:gd name="T1" fmla="*/ 0 h 262"/>
                <a:gd name="T2" fmla="*/ 93 w 196"/>
                <a:gd name="T3" fmla="*/ 0 h 262"/>
                <a:gd name="T4" fmla="*/ 57 w 196"/>
                <a:gd name="T5" fmla="*/ 36 h 262"/>
                <a:gd name="T6" fmla="*/ 59 w 196"/>
                <a:gd name="T7" fmla="*/ 59 h 262"/>
                <a:gd name="T8" fmla="*/ 66 w 196"/>
                <a:gd name="T9" fmla="*/ 67 h 262"/>
                <a:gd name="T10" fmla="*/ 74 w 196"/>
                <a:gd name="T11" fmla="*/ 59 h 262"/>
                <a:gd name="T12" fmla="*/ 76 w 196"/>
                <a:gd name="T13" fmla="*/ 36 h 262"/>
                <a:gd name="T14" fmla="*/ 93 w 196"/>
                <a:gd name="T15" fmla="*/ 19 h 262"/>
                <a:gd name="T16" fmla="*/ 160 w 196"/>
                <a:gd name="T17" fmla="*/ 19 h 262"/>
                <a:gd name="T18" fmla="*/ 177 w 196"/>
                <a:gd name="T19" fmla="*/ 36 h 262"/>
                <a:gd name="T20" fmla="*/ 177 w 196"/>
                <a:gd name="T21" fmla="*/ 141 h 262"/>
                <a:gd name="T22" fmla="*/ 160 w 196"/>
                <a:gd name="T23" fmla="*/ 158 h 262"/>
                <a:gd name="T24" fmla="*/ 90 w 196"/>
                <a:gd name="T25" fmla="*/ 158 h 262"/>
                <a:gd name="T26" fmla="*/ 87 w 196"/>
                <a:gd name="T27" fmla="*/ 158 h 262"/>
                <a:gd name="T28" fmla="*/ 85 w 196"/>
                <a:gd name="T29" fmla="*/ 158 h 262"/>
                <a:gd name="T30" fmla="*/ 90 w 196"/>
                <a:gd name="T31" fmla="*/ 152 h 262"/>
                <a:gd name="T32" fmla="*/ 91 w 196"/>
                <a:gd name="T33" fmla="*/ 143 h 262"/>
                <a:gd name="T34" fmla="*/ 90 w 196"/>
                <a:gd name="T35" fmla="*/ 142 h 262"/>
                <a:gd name="T36" fmla="*/ 80 w 196"/>
                <a:gd name="T37" fmla="*/ 142 h 262"/>
                <a:gd name="T38" fmla="*/ 58 w 196"/>
                <a:gd name="T39" fmla="*/ 161 h 262"/>
                <a:gd name="T40" fmla="*/ 57 w 196"/>
                <a:gd name="T41" fmla="*/ 173 h 262"/>
                <a:gd name="T42" fmla="*/ 79 w 196"/>
                <a:gd name="T43" fmla="*/ 194 h 262"/>
                <a:gd name="T44" fmla="*/ 89 w 196"/>
                <a:gd name="T45" fmla="*/ 194 h 262"/>
                <a:gd name="T46" fmla="*/ 90 w 196"/>
                <a:gd name="T47" fmla="*/ 185 h 262"/>
                <a:gd name="T48" fmla="*/ 85 w 196"/>
                <a:gd name="T49" fmla="*/ 178 h 262"/>
                <a:gd name="T50" fmla="*/ 103 w 196"/>
                <a:gd name="T51" fmla="*/ 178 h 262"/>
                <a:gd name="T52" fmla="*/ 120 w 196"/>
                <a:gd name="T53" fmla="*/ 178 h 262"/>
                <a:gd name="T54" fmla="*/ 120 w 196"/>
                <a:gd name="T55" fmla="*/ 230 h 262"/>
                <a:gd name="T56" fmla="*/ 107 w 196"/>
                <a:gd name="T57" fmla="*/ 243 h 262"/>
                <a:gd name="T58" fmla="*/ 33 w 196"/>
                <a:gd name="T59" fmla="*/ 243 h 262"/>
                <a:gd name="T60" fmla="*/ 19 w 196"/>
                <a:gd name="T61" fmla="*/ 230 h 262"/>
                <a:gd name="T62" fmla="*/ 19 w 196"/>
                <a:gd name="T63" fmla="*/ 118 h 262"/>
                <a:gd name="T64" fmla="*/ 33 w 196"/>
                <a:gd name="T65" fmla="*/ 105 h 262"/>
                <a:gd name="T66" fmla="*/ 101 w 196"/>
                <a:gd name="T67" fmla="*/ 105 h 262"/>
                <a:gd name="T68" fmla="*/ 101 w 196"/>
                <a:gd name="T69" fmla="*/ 105 h 262"/>
                <a:gd name="T70" fmla="*/ 112 w 196"/>
                <a:gd name="T71" fmla="*/ 105 h 262"/>
                <a:gd name="T72" fmla="*/ 107 w 196"/>
                <a:gd name="T73" fmla="*/ 111 h 262"/>
                <a:gd name="T74" fmla="*/ 107 w 196"/>
                <a:gd name="T75" fmla="*/ 120 h 262"/>
                <a:gd name="T76" fmla="*/ 108 w 196"/>
                <a:gd name="T77" fmla="*/ 121 h 262"/>
                <a:gd name="T78" fmla="*/ 117 w 196"/>
                <a:gd name="T79" fmla="*/ 121 h 262"/>
                <a:gd name="T80" fmla="*/ 140 w 196"/>
                <a:gd name="T81" fmla="*/ 102 h 262"/>
                <a:gd name="T82" fmla="*/ 140 w 196"/>
                <a:gd name="T83" fmla="*/ 90 h 262"/>
                <a:gd name="T84" fmla="*/ 118 w 196"/>
                <a:gd name="T85" fmla="*/ 69 h 262"/>
                <a:gd name="T86" fmla="*/ 108 w 196"/>
                <a:gd name="T87" fmla="*/ 69 h 262"/>
                <a:gd name="T88" fmla="*/ 107 w 196"/>
                <a:gd name="T89" fmla="*/ 78 h 262"/>
                <a:gd name="T90" fmla="*/ 112 w 196"/>
                <a:gd name="T91" fmla="*/ 85 h 262"/>
                <a:gd name="T92" fmla="*/ 101 w 196"/>
                <a:gd name="T93" fmla="*/ 86 h 262"/>
                <a:gd name="T94" fmla="*/ 101 w 196"/>
                <a:gd name="T95" fmla="*/ 85 h 262"/>
                <a:gd name="T96" fmla="*/ 33 w 196"/>
                <a:gd name="T97" fmla="*/ 85 h 262"/>
                <a:gd name="T98" fmla="*/ 0 w 196"/>
                <a:gd name="T99" fmla="*/ 118 h 262"/>
                <a:gd name="T100" fmla="*/ 0 w 196"/>
                <a:gd name="T101" fmla="*/ 230 h 262"/>
                <a:gd name="T102" fmla="*/ 33 w 196"/>
                <a:gd name="T103" fmla="*/ 262 h 262"/>
                <a:gd name="T104" fmla="*/ 107 w 196"/>
                <a:gd name="T105" fmla="*/ 262 h 262"/>
                <a:gd name="T106" fmla="*/ 140 w 196"/>
                <a:gd name="T107" fmla="*/ 230 h 262"/>
                <a:gd name="T108" fmla="*/ 140 w 196"/>
                <a:gd name="T109" fmla="*/ 178 h 262"/>
                <a:gd name="T110" fmla="*/ 160 w 196"/>
                <a:gd name="T111" fmla="*/ 178 h 262"/>
                <a:gd name="T112" fmla="*/ 196 w 196"/>
                <a:gd name="T113" fmla="*/ 141 h 262"/>
                <a:gd name="T114" fmla="*/ 196 w 196"/>
                <a:gd name="T115" fmla="*/ 36 h 262"/>
                <a:gd name="T116" fmla="*/ 160 w 196"/>
                <a:gd name="T11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262">
                  <a:moveTo>
                    <a:pt x="160" y="0"/>
                  </a:moveTo>
                  <a:cubicBezTo>
                    <a:pt x="93" y="0"/>
                    <a:pt x="93" y="0"/>
                    <a:pt x="93" y="0"/>
                  </a:cubicBezTo>
                  <a:cubicBezTo>
                    <a:pt x="73" y="0"/>
                    <a:pt x="57" y="16"/>
                    <a:pt x="57" y="36"/>
                  </a:cubicBezTo>
                  <a:cubicBezTo>
                    <a:pt x="59" y="59"/>
                    <a:pt x="59" y="59"/>
                    <a:pt x="59" y="59"/>
                  </a:cubicBezTo>
                  <a:cubicBezTo>
                    <a:pt x="59" y="63"/>
                    <a:pt x="62" y="67"/>
                    <a:pt x="66" y="67"/>
                  </a:cubicBezTo>
                  <a:cubicBezTo>
                    <a:pt x="71" y="67"/>
                    <a:pt x="74" y="63"/>
                    <a:pt x="74" y="59"/>
                  </a:cubicBezTo>
                  <a:cubicBezTo>
                    <a:pt x="76" y="36"/>
                    <a:pt x="76" y="36"/>
                    <a:pt x="76" y="36"/>
                  </a:cubicBezTo>
                  <a:cubicBezTo>
                    <a:pt x="76" y="27"/>
                    <a:pt x="84" y="19"/>
                    <a:pt x="93" y="19"/>
                  </a:cubicBezTo>
                  <a:cubicBezTo>
                    <a:pt x="160" y="19"/>
                    <a:pt x="160" y="19"/>
                    <a:pt x="160" y="19"/>
                  </a:cubicBezTo>
                  <a:cubicBezTo>
                    <a:pt x="169" y="19"/>
                    <a:pt x="177" y="27"/>
                    <a:pt x="177" y="36"/>
                  </a:cubicBezTo>
                  <a:cubicBezTo>
                    <a:pt x="177" y="141"/>
                    <a:pt x="177" y="141"/>
                    <a:pt x="177" y="141"/>
                  </a:cubicBezTo>
                  <a:cubicBezTo>
                    <a:pt x="177" y="151"/>
                    <a:pt x="169" y="158"/>
                    <a:pt x="160" y="158"/>
                  </a:cubicBezTo>
                  <a:cubicBezTo>
                    <a:pt x="90" y="158"/>
                    <a:pt x="90" y="158"/>
                    <a:pt x="90" y="158"/>
                  </a:cubicBezTo>
                  <a:cubicBezTo>
                    <a:pt x="89" y="158"/>
                    <a:pt x="88" y="158"/>
                    <a:pt x="87" y="158"/>
                  </a:cubicBezTo>
                  <a:cubicBezTo>
                    <a:pt x="85" y="158"/>
                    <a:pt x="85" y="158"/>
                    <a:pt x="85" y="158"/>
                  </a:cubicBezTo>
                  <a:cubicBezTo>
                    <a:pt x="87" y="156"/>
                    <a:pt x="90" y="152"/>
                    <a:pt x="90" y="152"/>
                  </a:cubicBezTo>
                  <a:cubicBezTo>
                    <a:pt x="92" y="149"/>
                    <a:pt x="92" y="146"/>
                    <a:pt x="91" y="143"/>
                  </a:cubicBezTo>
                  <a:cubicBezTo>
                    <a:pt x="90" y="143"/>
                    <a:pt x="90" y="142"/>
                    <a:pt x="90" y="142"/>
                  </a:cubicBezTo>
                  <a:cubicBezTo>
                    <a:pt x="87" y="139"/>
                    <a:pt x="83" y="139"/>
                    <a:pt x="80" y="142"/>
                  </a:cubicBezTo>
                  <a:cubicBezTo>
                    <a:pt x="80" y="142"/>
                    <a:pt x="64" y="155"/>
                    <a:pt x="58" y="161"/>
                  </a:cubicBezTo>
                  <a:cubicBezTo>
                    <a:pt x="51" y="168"/>
                    <a:pt x="57" y="173"/>
                    <a:pt x="57" y="173"/>
                  </a:cubicBezTo>
                  <a:cubicBezTo>
                    <a:pt x="79" y="194"/>
                    <a:pt x="79" y="194"/>
                    <a:pt x="79" y="194"/>
                  </a:cubicBezTo>
                  <a:cubicBezTo>
                    <a:pt x="82" y="196"/>
                    <a:pt x="86" y="196"/>
                    <a:pt x="89" y="194"/>
                  </a:cubicBezTo>
                  <a:cubicBezTo>
                    <a:pt x="91" y="191"/>
                    <a:pt x="92" y="188"/>
                    <a:pt x="90" y="185"/>
                  </a:cubicBezTo>
                  <a:cubicBezTo>
                    <a:pt x="90" y="185"/>
                    <a:pt x="87" y="181"/>
                    <a:pt x="85" y="178"/>
                  </a:cubicBezTo>
                  <a:cubicBezTo>
                    <a:pt x="103" y="178"/>
                    <a:pt x="103" y="178"/>
                    <a:pt x="103" y="178"/>
                  </a:cubicBezTo>
                  <a:cubicBezTo>
                    <a:pt x="120" y="178"/>
                    <a:pt x="120" y="178"/>
                    <a:pt x="120" y="178"/>
                  </a:cubicBezTo>
                  <a:cubicBezTo>
                    <a:pt x="120" y="230"/>
                    <a:pt x="120" y="230"/>
                    <a:pt x="120" y="230"/>
                  </a:cubicBezTo>
                  <a:cubicBezTo>
                    <a:pt x="120" y="237"/>
                    <a:pt x="114" y="243"/>
                    <a:pt x="107" y="243"/>
                  </a:cubicBezTo>
                  <a:cubicBezTo>
                    <a:pt x="33" y="243"/>
                    <a:pt x="33" y="243"/>
                    <a:pt x="33" y="243"/>
                  </a:cubicBezTo>
                  <a:cubicBezTo>
                    <a:pt x="25" y="243"/>
                    <a:pt x="19" y="237"/>
                    <a:pt x="19" y="230"/>
                  </a:cubicBezTo>
                  <a:cubicBezTo>
                    <a:pt x="19" y="118"/>
                    <a:pt x="19" y="118"/>
                    <a:pt x="19" y="118"/>
                  </a:cubicBezTo>
                  <a:cubicBezTo>
                    <a:pt x="19" y="111"/>
                    <a:pt x="25" y="105"/>
                    <a:pt x="33" y="105"/>
                  </a:cubicBezTo>
                  <a:cubicBezTo>
                    <a:pt x="101" y="105"/>
                    <a:pt x="101" y="105"/>
                    <a:pt x="101" y="105"/>
                  </a:cubicBezTo>
                  <a:cubicBezTo>
                    <a:pt x="101" y="105"/>
                    <a:pt x="101" y="105"/>
                    <a:pt x="101" y="105"/>
                  </a:cubicBezTo>
                  <a:cubicBezTo>
                    <a:pt x="112" y="105"/>
                    <a:pt x="112" y="105"/>
                    <a:pt x="112" y="105"/>
                  </a:cubicBezTo>
                  <a:cubicBezTo>
                    <a:pt x="111" y="107"/>
                    <a:pt x="107" y="111"/>
                    <a:pt x="107" y="111"/>
                  </a:cubicBezTo>
                  <a:cubicBezTo>
                    <a:pt x="105" y="114"/>
                    <a:pt x="105" y="117"/>
                    <a:pt x="107" y="120"/>
                  </a:cubicBezTo>
                  <a:cubicBezTo>
                    <a:pt x="107" y="120"/>
                    <a:pt x="107" y="121"/>
                    <a:pt x="108" y="121"/>
                  </a:cubicBezTo>
                  <a:cubicBezTo>
                    <a:pt x="110" y="124"/>
                    <a:pt x="115" y="124"/>
                    <a:pt x="117" y="121"/>
                  </a:cubicBezTo>
                  <a:cubicBezTo>
                    <a:pt x="117" y="121"/>
                    <a:pt x="133" y="108"/>
                    <a:pt x="140" y="102"/>
                  </a:cubicBezTo>
                  <a:cubicBezTo>
                    <a:pt x="146" y="95"/>
                    <a:pt x="140" y="90"/>
                    <a:pt x="140" y="90"/>
                  </a:cubicBezTo>
                  <a:cubicBezTo>
                    <a:pt x="118" y="69"/>
                    <a:pt x="118" y="69"/>
                    <a:pt x="118" y="69"/>
                  </a:cubicBezTo>
                  <a:cubicBezTo>
                    <a:pt x="115" y="67"/>
                    <a:pt x="111" y="67"/>
                    <a:pt x="108" y="69"/>
                  </a:cubicBezTo>
                  <a:cubicBezTo>
                    <a:pt x="106" y="72"/>
                    <a:pt x="106" y="75"/>
                    <a:pt x="107" y="78"/>
                  </a:cubicBezTo>
                  <a:cubicBezTo>
                    <a:pt x="107" y="78"/>
                    <a:pt x="110" y="83"/>
                    <a:pt x="112" y="85"/>
                  </a:cubicBezTo>
                  <a:cubicBezTo>
                    <a:pt x="101" y="86"/>
                    <a:pt x="101" y="86"/>
                    <a:pt x="101" y="86"/>
                  </a:cubicBezTo>
                  <a:cubicBezTo>
                    <a:pt x="101" y="85"/>
                    <a:pt x="101" y="85"/>
                    <a:pt x="101" y="85"/>
                  </a:cubicBezTo>
                  <a:cubicBezTo>
                    <a:pt x="33" y="85"/>
                    <a:pt x="33" y="85"/>
                    <a:pt x="33" y="85"/>
                  </a:cubicBezTo>
                  <a:cubicBezTo>
                    <a:pt x="15" y="85"/>
                    <a:pt x="0" y="100"/>
                    <a:pt x="0" y="118"/>
                  </a:cubicBezTo>
                  <a:cubicBezTo>
                    <a:pt x="0" y="230"/>
                    <a:pt x="0" y="230"/>
                    <a:pt x="0" y="230"/>
                  </a:cubicBezTo>
                  <a:cubicBezTo>
                    <a:pt x="0" y="248"/>
                    <a:pt x="15" y="262"/>
                    <a:pt x="33" y="262"/>
                  </a:cubicBezTo>
                  <a:cubicBezTo>
                    <a:pt x="107" y="262"/>
                    <a:pt x="107" y="262"/>
                    <a:pt x="107" y="262"/>
                  </a:cubicBezTo>
                  <a:cubicBezTo>
                    <a:pt x="125" y="262"/>
                    <a:pt x="139" y="248"/>
                    <a:pt x="140" y="230"/>
                  </a:cubicBezTo>
                  <a:cubicBezTo>
                    <a:pt x="140" y="178"/>
                    <a:pt x="140" y="178"/>
                    <a:pt x="140" y="178"/>
                  </a:cubicBezTo>
                  <a:cubicBezTo>
                    <a:pt x="160" y="178"/>
                    <a:pt x="160" y="178"/>
                    <a:pt x="160" y="178"/>
                  </a:cubicBezTo>
                  <a:cubicBezTo>
                    <a:pt x="180" y="177"/>
                    <a:pt x="196" y="161"/>
                    <a:pt x="196" y="141"/>
                  </a:cubicBezTo>
                  <a:cubicBezTo>
                    <a:pt x="196" y="36"/>
                    <a:pt x="196" y="36"/>
                    <a:pt x="196" y="36"/>
                  </a:cubicBezTo>
                  <a:cubicBezTo>
                    <a:pt x="196" y="16"/>
                    <a:pt x="180" y="0"/>
                    <a:pt x="160" y="0"/>
                  </a:cubicBezTo>
                  <a:close/>
                </a:path>
              </a:pathLst>
            </a:custGeom>
            <a:grp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226" name="Freeform 11"/>
            <p:cNvSpPr>
              <a:spLocks/>
            </p:cNvSpPr>
            <p:nvPr/>
          </p:nvSpPr>
          <p:spPr bwMode="auto">
            <a:xfrm>
              <a:off x="7181850" y="5449888"/>
              <a:ext cx="201613" cy="244475"/>
            </a:xfrm>
            <a:custGeom>
              <a:avLst/>
              <a:gdLst>
                <a:gd name="T0" fmla="*/ 20 w 54"/>
                <a:gd name="T1" fmla="*/ 59 h 65"/>
                <a:gd name="T2" fmla="*/ 27 w 54"/>
                <a:gd name="T3" fmla="*/ 65 h 65"/>
                <a:gd name="T4" fmla="*/ 35 w 54"/>
                <a:gd name="T5" fmla="*/ 59 h 65"/>
                <a:gd name="T6" fmla="*/ 36 w 54"/>
                <a:gd name="T7" fmla="*/ 33 h 65"/>
                <a:gd name="T8" fmla="*/ 43 w 54"/>
                <a:gd name="T9" fmla="*/ 37 h 65"/>
                <a:gd name="T10" fmla="*/ 51 w 54"/>
                <a:gd name="T11" fmla="*/ 38 h 65"/>
                <a:gd name="T12" fmla="*/ 52 w 54"/>
                <a:gd name="T13" fmla="*/ 37 h 65"/>
                <a:gd name="T14" fmla="*/ 52 w 54"/>
                <a:gd name="T15" fmla="*/ 28 h 65"/>
                <a:gd name="T16" fmla="*/ 34 w 54"/>
                <a:gd name="T17" fmla="*/ 7 h 65"/>
                <a:gd name="T18" fmla="*/ 22 w 54"/>
                <a:gd name="T19" fmla="*/ 6 h 65"/>
                <a:gd name="T20" fmla="*/ 3 w 54"/>
                <a:gd name="T21" fmla="*/ 27 h 65"/>
                <a:gd name="T22" fmla="*/ 3 w 54"/>
                <a:gd name="T23" fmla="*/ 37 h 65"/>
                <a:gd name="T24" fmla="*/ 11 w 54"/>
                <a:gd name="T25" fmla="*/ 38 h 65"/>
                <a:gd name="T26" fmla="*/ 18 w 54"/>
                <a:gd name="T27" fmla="*/ 33 h 65"/>
                <a:gd name="T28" fmla="*/ 20 w 54"/>
                <a:gd name="T29"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65">
                  <a:moveTo>
                    <a:pt x="20" y="59"/>
                  </a:moveTo>
                  <a:cubicBezTo>
                    <a:pt x="20" y="61"/>
                    <a:pt x="21" y="65"/>
                    <a:pt x="27" y="65"/>
                  </a:cubicBezTo>
                  <a:cubicBezTo>
                    <a:pt x="34" y="65"/>
                    <a:pt x="35" y="59"/>
                    <a:pt x="35" y="59"/>
                  </a:cubicBezTo>
                  <a:cubicBezTo>
                    <a:pt x="36" y="33"/>
                    <a:pt x="36" y="33"/>
                    <a:pt x="36" y="33"/>
                  </a:cubicBezTo>
                  <a:cubicBezTo>
                    <a:pt x="39" y="34"/>
                    <a:pt x="43" y="37"/>
                    <a:pt x="43" y="37"/>
                  </a:cubicBezTo>
                  <a:cubicBezTo>
                    <a:pt x="45" y="40"/>
                    <a:pt x="48" y="40"/>
                    <a:pt x="51" y="38"/>
                  </a:cubicBezTo>
                  <a:cubicBezTo>
                    <a:pt x="51" y="38"/>
                    <a:pt x="52" y="38"/>
                    <a:pt x="52" y="37"/>
                  </a:cubicBezTo>
                  <a:cubicBezTo>
                    <a:pt x="54" y="35"/>
                    <a:pt x="54" y="31"/>
                    <a:pt x="52" y="28"/>
                  </a:cubicBezTo>
                  <a:cubicBezTo>
                    <a:pt x="52" y="28"/>
                    <a:pt x="40" y="13"/>
                    <a:pt x="34" y="7"/>
                  </a:cubicBezTo>
                  <a:cubicBezTo>
                    <a:pt x="27" y="0"/>
                    <a:pt x="22" y="6"/>
                    <a:pt x="22" y="6"/>
                  </a:cubicBezTo>
                  <a:cubicBezTo>
                    <a:pt x="3" y="27"/>
                    <a:pt x="3" y="27"/>
                    <a:pt x="3" y="27"/>
                  </a:cubicBezTo>
                  <a:cubicBezTo>
                    <a:pt x="0" y="30"/>
                    <a:pt x="0" y="34"/>
                    <a:pt x="3" y="37"/>
                  </a:cubicBezTo>
                  <a:cubicBezTo>
                    <a:pt x="5" y="39"/>
                    <a:pt x="8" y="39"/>
                    <a:pt x="11" y="38"/>
                  </a:cubicBezTo>
                  <a:cubicBezTo>
                    <a:pt x="11" y="37"/>
                    <a:pt x="15" y="35"/>
                    <a:pt x="18" y="33"/>
                  </a:cubicBezTo>
                  <a:lnTo>
                    <a:pt x="20" y="59"/>
                  </a:lnTo>
                  <a:close/>
                </a:path>
              </a:pathLst>
            </a:custGeom>
            <a:grp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sp>
        <p:nvSpPr>
          <p:cNvPr id="224" name="Rectangle 223"/>
          <p:cNvSpPr/>
          <p:nvPr/>
        </p:nvSpPr>
        <p:spPr>
          <a:xfrm>
            <a:off x="2901081" y="5628649"/>
            <a:ext cx="751499"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Distribution</a:t>
            </a:r>
          </a:p>
        </p:txBody>
      </p:sp>
      <p:grpSp>
        <p:nvGrpSpPr>
          <p:cNvPr id="230" name="Group 229"/>
          <p:cNvGrpSpPr/>
          <p:nvPr/>
        </p:nvGrpSpPr>
        <p:grpSpPr>
          <a:xfrm>
            <a:off x="1542179" y="5914420"/>
            <a:ext cx="395413" cy="173430"/>
            <a:chOff x="10783405" y="4741129"/>
            <a:chExt cx="395413" cy="173430"/>
          </a:xfrm>
        </p:grpSpPr>
        <p:pic>
          <p:nvPicPr>
            <p:cNvPr id="232" name="Picture 231"/>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1001052" y="4741129"/>
              <a:ext cx="177766" cy="173430"/>
            </a:xfrm>
            <a:prstGeom prst="rect">
              <a:avLst/>
            </a:prstGeom>
            <a:effectLst>
              <a:outerShdw blurRad="50800" dist="38100" dir="2700000" algn="tl" rotWithShape="0">
                <a:prstClr val="black">
                  <a:alpha val="40000"/>
                </a:prstClr>
              </a:outerShdw>
            </a:effectLst>
          </p:spPr>
        </p:pic>
        <p:pic>
          <p:nvPicPr>
            <p:cNvPr id="233" name="Picture 232"/>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0783405" y="4741129"/>
              <a:ext cx="204744" cy="173430"/>
            </a:xfrm>
            <a:prstGeom prst="rect">
              <a:avLst/>
            </a:prstGeom>
            <a:effectLst>
              <a:outerShdw blurRad="50800" dist="38100" dir="2700000" algn="tl" rotWithShape="0">
                <a:prstClr val="black">
                  <a:alpha val="40000"/>
                </a:prstClr>
              </a:outerShdw>
            </a:effectLst>
          </p:spPr>
        </p:pic>
      </p:grpSp>
      <p:sp>
        <p:nvSpPr>
          <p:cNvPr id="231" name="Rectangle 230"/>
          <p:cNvSpPr/>
          <p:nvPr/>
        </p:nvSpPr>
        <p:spPr>
          <a:xfrm>
            <a:off x="922020" y="6247288"/>
            <a:ext cx="1023064"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Food &amp; Beverage</a:t>
            </a:r>
          </a:p>
        </p:txBody>
      </p:sp>
      <p:grpSp>
        <p:nvGrpSpPr>
          <p:cNvPr id="237" name="Group 236"/>
          <p:cNvGrpSpPr/>
          <p:nvPr/>
        </p:nvGrpSpPr>
        <p:grpSpPr>
          <a:xfrm>
            <a:off x="1668102" y="5279858"/>
            <a:ext cx="269490" cy="222609"/>
            <a:chOff x="12948860" y="2907849"/>
            <a:chExt cx="269490" cy="222609"/>
          </a:xfrm>
        </p:grpSpPr>
        <p:sp>
          <p:nvSpPr>
            <p:cNvPr id="239" name="Freeform 11"/>
            <p:cNvSpPr>
              <a:spLocks noEditPoints="1"/>
            </p:cNvSpPr>
            <p:nvPr/>
          </p:nvSpPr>
          <p:spPr bwMode="auto">
            <a:xfrm>
              <a:off x="13135699" y="2907851"/>
              <a:ext cx="82651" cy="222607"/>
            </a:xfrm>
            <a:custGeom>
              <a:avLst/>
              <a:gdLst>
                <a:gd name="T0" fmla="*/ 496 w 677"/>
                <a:gd name="T1" fmla="*/ 350 h 1822"/>
                <a:gd name="T2" fmla="*/ 674 w 677"/>
                <a:gd name="T3" fmla="*/ 539 h 1822"/>
                <a:gd name="T4" fmla="*/ 677 w 677"/>
                <a:gd name="T5" fmla="*/ 984 h 1822"/>
                <a:gd name="T6" fmla="*/ 624 w 677"/>
                <a:gd name="T7" fmla="*/ 1051 h 1822"/>
                <a:gd name="T8" fmla="*/ 570 w 677"/>
                <a:gd name="T9" fmla="*/ 986 h 1822"/>
                <a:gd name="T10" fmla="*/ 567 w 677"/>
                <a:gd name="T11" fmla="*/ 550 h 1822"/>
                <a:gd name="T12" fmla="*/ 516 w 677"/>
                <a:gd name="T13" fmla="*/ 551 h 1822"/>
                <a:gd name="T14" fmla="*/ 524 w 677"/>
                <a:gd name="T15" fmla="*/ 1734 h 1822"/>
                <a:gd name="T16" fmla="*/ 448 w 677"/>
                <a:gd name="T17" fmla="*/ 1817 h 1822"/>
                <a:gd name="T18" fmla="*/ 371 w 677"/>
                <a:gd name="T19" fmla="*/ 1737 h 1822"/>
                <a:gd name="T20" fmla="*/ 367 w 677"/>
                <a:gd name="T21" fmla="*/ 1050 h 1822"/>
                <a:gd name="T22" fmla="*/ 316 w 677"/>
                <a:gd name="T23" fmla="*/ 1051 h 1822"/>
                <a:gd name="T24" fmla="*/ 320 w 677"/>
                <a:gd name="T25" fmla="*/ 1738 h 1822"/>
                <a:gd name="T26" fmla="*/ 244 w 677"/>
                <a:gd name="T27" fmla="*/ 1821 h 1822"/>
                <a:gd name="T28" fmla="*/ 167 w 677"/>
                <a:gd name="T29" fmla="*/ 1740 h 1822"/>
                <a:gd name="T30" fmla="*/ 160 w 677"/>
                <a:gd name="T31" fmla="*/ 557 h 1822"/>
                <a:gd name="T32" fmla="*/ 108 w 677"/>
                <a:gd name="T33" fmla="*/ 558 h 1822"/>
                <a:gd name="T34" fmla="*/ 111 w 677"/>
                <a:gd name="T35" fmla="*/ 994 h 1822"/>
                <a:gd name="T36" fmla="*/ 58 w 677"/>
                <a:gd name="T37" fmla="*/ 1060 h 1822"/>
                <a:gd name="T38" fmla="*/ 4 w 677"/>
                <a:gd name="T39" fmla="*/ 996 h 1822"/>
                <a:gd name="T40" fmla="*/ 1 w 677"/>
                <a:gd name="T41" fmla="*/ 548 h 1822"/>
                <a:gd name="T42" fmla="*/ 174 w 677"/>
                <a:gd name="T43" fmla="*/ 355 h 1822"/>
                <a:gd name="T44" fmla="*/ 496 w 677"/>
                <a:gd name="T45" fmla="*/ 350 h 1822"/>
                <a:gd name="T46" fmla="*/ 466 w 677"/>
                <a:gd name="T47" fmla="*/ 140 h 1822"/>
                <a:gd name="T48" fmla="*/ 334 w 677"/>
                <a:gd name="T49" fmla="*/ 1 h 1822"/>
                <a:gd name="T50" fmla="*/ 203 w 677"/>
                <a:gd name="T51" fmla="*/ 144 h 1822"/>
                <a:gd name="T52" fmla="*/ 335 w 677"/>
                <a:gd name="T53" fmla="*/ 282 h 1822"/>
                <a:gd name="T54" fmla="*/ 466 w 677"/>
                <a:gd name="T55" fmla="*/ 14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7" h="1822">
                  <a:moveTo>
                    <a:pt x="496" y="350"/>
                  </a:moveTo>
                  <a:cubicBezTo>
                    <a:pt x="602" y="348"/>
                    <a:pt x="673" y="442"/>
                    <a:pt x="674" y="539"/>
                  </a:cubicBezTo>
                  <a:cubicBezTo>
                    <a:pt x="677" y="984"/>
                    <a:pt x="677" y="984"/>
                    <a:pt x="677" y="984"/>
                  </a:cubicBezTo>
                  <a:cubicBezTo>
                    <a:pt x="677" y="1028"/>
                    <a:pt x="651" y="1050"/>
                    <a:pt x="624" y="1051"/>
                  </a:cubicBezTo>
                  <a:cubicBezTo>
                    <a:pt x="597" y="1051"/>
                    <a:pt x="570" y="1030"/>
                    <a:pt x="570" y="986"/>
                  </a:cubicBezTo>
                  <a:cubicBezTo>
                    <a:pt x="567" y="550"/>
                    <a:pt x="567" y="550"/>
                    <a:pt x="567" y="550"/>
                  </a:cubicBezTo>
                  <a:cubicBezTo>
                    <a:pt x="516" y="551"/>
                    <a:pt x="516" y="551"/>
                    <a:pt x="516" y="551"/>
                  </a:cubicBezTo>
                  <a:cubicBezTo>
                    <a:pt x="524" y="1734"/>
                    <a:pt x="524" y="1734"/>
                    <a:pt x="524" y="1734"/>
                  </a:cubicBezTo>
                  <a:cubicBezTo>
                    <a:pt x="524" y="1779"/>
                    <a:pt x="490" y="1816"/>
                    <a:pt x="448" y="1817"/>
                  </a:cubicBezTo>
                  <a:cubicBezTo>
                    <a:pt x="406" y="1818"/>
                    <a:pt x="372" y="1782"/>
                    <a:pt x="371" y="1737"/>
                  </a:cubicBezTo>
                  <a:cubicBezTo>
                    <a:pt x="367" y="1050"/>
                    <a:pt x="367" y="1050"/>
                    <a:pt x="367" y="1050"/>
                  </a:cubicBezTo>
                  <a:cubicBezTo>
                    <a:pt x="316" y="1051"/>
                    <a:pt x="316" y="1051"/>
                    <a:pt x="316" y="1051"/>
                  </a:cubicBezTo>
                  <a:cubicBezTo>
                    <a:pt x="320" y="1738"/>
                    <a:pt x="320" y="1738"/>
                    <a:pt x="320" y="1738"/>
                  </a:cubicBezTo>
                  <a:cubicBezTo>
                    <a:pt x="320" y="1783"/>
                    <a:pt x="286" y="1820"/>
                    <a:pt x="244" y="1821"/>
                  </a:cubicBezTo>
                  <a:cubicBezTo>
                    <a:pt x="202" y="1822"/>
                    <a:pt x="168" y="1786"/>
                    <a:pt x="167" y="1740"/>
                  </a:cubicBezTo>
                  <a:cubicBezTo>
                    <a:pt x="160" y="557"/>
                    <a:pt x="160" y="557"/>
                    <a:pt x="160" y="557"/>
                  </a:cubicBezTo>
                  <a:cubicBezTo>
                    <a:pt x="108" y="558"/>
                    <a:pt x="108" y="558"/>
                    <a:pt x="108" y="558"/>
                  </a:cubicBezTo>
                  <a:cubicBezTo>
                    <a:pt x="111" y="994"/>
                    <a:pt x="111" y="994"/>
                    <a:pt x="111" y="994"/>
                  </a:cubicBezTo>
                  <a:cubicBezTo>
                    <a:pt x="111" y="1037"/>
                    <a:pt x="85" y="1060"/>
                    <a:pt x="58" y="1060"/>
                  </a:cubicBezTo>
                  <a:cubicBezTo>
                    <a:pt x="31" y="1061"/>
                    <a:pt x="4" y="1039"/>
                    <a:pt x="4" y="996"/>
                  </a:cubicBezTo>
                  <a:cubicBezTo>
                    <a:pt x="1" y="548"/>
                    <a:pt x="1" y="548"/>
                    <a:pt x="1" y="548"/>
                  </a:cubicBezTo>
                  <a:cubicBezTo>
                    <a:pt x="0" y="443"/>
                    <a:pt x="77" y="357"/>
                    <a:pt x="174" y="355"/>
                  </a:cubicBezTo>
                  <a:lnTo>
                    <a:pt x="496" y="350"/>
                  </a:lnTo>
                  <a:close/>
                  <a:moveTo>
                    <a:pt x="466" y="140"/>
                  </a:moveTo>
                  <a:cubicBezTo>
                    <a:pt x="465" y="62"/>
                    <a:pt x="406" y="0"/>
                    <a:pt x="334" y="1"/>
                  </a:cubicBezTo>
                  <a:cubicBezTo>
                    <a:pt x="261" y="3"/>
                    <a:pt x="203" y="67"/>
                    <a:pt x="203" y="144"/>
                  </a:cubicBezTo>
                  <a:cubicBezTo>
                    <a:pt x="204" y="222"/>
                    <a:pt x="263" y="283"/>
                    <a:pt x="335" y="282"/>
                  </a:cubicBezTo>
                  <a:cubicBezTo>
                    <a:pt x="408" y="281"/>
                    <a:pt x="466" y="217"/>
                    <a:pt x="466" y="140"/>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40" name="Freeform 11"/>
            <p:cNvSpPr>
              <a:spLocks noEditPoints="1"/>
            </p:cNvSpPr>
            <p:nvPr/>
          </p:nvSpPr>
          <p:spPr bwMode="auto">
            <a:xfrm>
              <a:off x="13043371" y="2907850"/>
              <a:ext cx="82651" cy="222607"/>
            </a:xfrm>
            <a:custGeom>
              <a:avLst/>
              <a:gdLst>
                <a:gd name="T0" fmla="*/ 496 w 677"/>
                <a:gd name="T1" fmla="*/ 350 h 1822"/>
                <a:gd name="T2" fmla="*/ 674 w 677"/>
                <a:gd name="T3" fmla="*/ 539 h 1822"/>
                <a:gd name="T4" fmla="*/ 677 w 677"/>
                <a:gd name="T5" fmla="*/ 984 h 1822"/>
                <a:gd name="T6" fmla="*/ 624 w 677"/>
                <a:gd name="T7" fmla="*/ 1051 h 1822"/>
                <a:gd name="T8" fmla="*/ 570 w 677"/>
                <a:gd name="T9" fmla="*/ 986 h 1822"/>
                <a:gd name="T10" fmla="*/ 567 w 677"/>
                <a:gd name="T11" fmla="*/ 550 h 1822"/>
                <a:gd name="T12" fmla="*/ 516 w 677"/>
                <a:gd name="T13" fmla="*/ 551 h 1822"/>
                <a:gd name="T14" fmla="*/ 524 w 677"/>
                <a:gd name="T15" fmla="*/ 1734 h 1822"/>
                <a:gd name="T16" fmla="*/ 448 w 677"/>
                <a:gd name="T17" fmla="*/ 1817 h 1822"/>
                <a:gd name="T18" fmla="*/ 371 w 677"/>
                <a:gd name="T19" fmla="*/ 1737 h 1822"/>
                <a:gd name="T20" fmla="*/ 367 w 677"/>
                <a:gd name="T21" fmla="*/ 1050 h 1822"/>
                <a:gd name="T22" fmla="*/ 316 w 677"/>
                <a:gd name="T23" fmla="*/ 1051 h 1822"/>
                <a:gd name="T24" fmla="*/ 320 w 677"/>
                <a:gd name="T25" fmla="*/ 1738 h 1822"/>
                <a:gd name="T26" fmla="*/ 244 w 677"/>
                <a:gd name="T27" fmla="*/ 1821 h 1822"/>
                <a:gd name="T28" fmla="*/ 167 w 677"/>
                <a:gd name="T29" fmla="*/ 1740 h 1822"/>
                <a:gd name="T30" fmla="*/ 160 w 677"/>
                <a:gd name="T31" fmla="*/ 557 h 1822"/>
                <a:gd name="T32" fmla="*/ 108 w 677"/>
                <a:gd name="T33" fmla="*/ 558 h 1822"/>
                <a:gd name="T34" fmla="*/ 111 w 677"/>
                <a:gd name="T35" fmla="*/ 994 h 1822"/>
                <a:gd name="T36" fmla="*/ 58 w 677"/>
                <a:gd name="T37" fmla="*/ 1060 h 1822"/>
                <a:gd name="T38" fmla="*/ 4 w 677"/>
                <a:gd name="T39" fmla="*/ 996 h 1822"/>
                <a:gd name="T40" fmla="*/ 1 w 677"/>
                <a:gd name="T41" fmla="*/ 548 h 1822"/>
                <a:gd name="T42" fmla="*/ 174 w 677"/>
                <a:gd name="T43" fmla="*/ 355 h 1822"/>
                <a:gd name="T44" fmla="*/ 496 w 677"/>
                <a:gd name="T45" fmla="*/ 350 h 1822"/>
                <a:gd name="T46" fmla="*/ 466 w 677"/>
                <a:gd name="T47" fmla="*/ 140 h 1822"/>
                <a:gd name="T48" fmla="*/ 334 w 677"/>
                <a:gd name="T49" fmla="*/ 1 h 1822"/>
                <a:gd name="T50" fmla="*/ 203 w 677"/>
                <a:gd name="T51" fmla="*/ 144 h 1822"/>
                <a:gd name="T52" fmla="*/ 335 w 677"/>
                <a:gd name="T53" fmla="*/ 282 h 1822"/>
                <a:gd name="T54" fmla="*/ 466 w 677"/>
                <a:gd name="T55" fmla="*/ 14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7" h="1822">
                  <a:moveTo>
                    <a:pt x="496" y="350"/>
                  </a:moveTo>
                  <a:cubicBezTo>
                    <a:pt x="602" y="348"/>
                    <a:pt x="673" y="442"/>
                    <a:pt x="674" y="539"/>
                  </a:cubicBezTo>
                  <a:cubicBezTo>
                    <a:pt x="677" y="984"/>
                    <a:pt x="677" y="984"/>
                    <a:pt x="677" y="984"/>
                  </a:cubicBezTo>
                  <a:cubicBezTo>
                    <a:pt x="677" y="1028"/>
                    <a:pt x="651" y="1050"/>
                    <a:pt x="624" y="1051"/>
                  </a:cubicBezTo>
                  <a:cubicBezTo>
                    <a:pt x="597" y="1051"/>
                    <a:pt x="570" y="1030"/>
                    <a:pt x="570" y="986"/>
                  </a:cubicBezTo>
                  <a:cubicBezTo>
                    <a:pt x="567" y="550"/>
                    <a:pt x="567" y="550"/>
                    <a:pt x="567" y="550"/>
                  </a:cubicBezTo>
                  <a:cubicBezTo>
                    <a:pt x="516" y="551"/>
                    <a:pt x="516" y="551"/>
                    <a:pt x="516" y="551"/>
                  </a:cubicBezTo>
                  <a:cubicBezTo>
                    <a:pt x="524" y="1734"/>
                    <a:pt x="524" y="1734"/>
                    <a:pt x="524" y="1734"/>
                  </a:cubicBezTo>
                  <a:cubicBezTo>
                    <a:pt x="524" y="1779"/>
                    <a:pt x="490" y="1816"/>
                    <a:pt x="448" y="1817"/>
                  </a:cubicBezTo>
                  <a:cubicBezTo>
                    <a:pt x="406" y="1818"/>
                    <a:pt x="372" y="1782"/>
                    <a:pt x="371" y="1737"/>
                  </a:cubicBezTo>
                  <a:cubicBezTo>
                    <a:pt x="367" y="1050"/>
                    <a:pt x="367" y="1050"/>
                    <a:pt x="367" y="1050"/>
                  </a:cubicBezTo>
                  <a:cubicBezTo>
                    <a:pt x="316" y="1051"/>
                    <a:pt x="316" y="1051"/>
                    <a:pt x="316" y="1051"/>
                  </a:cubicBezTo>
                  <a:cubicBezTo>
                    <a:pt x="320" y="1738"/>
                    <a:pt x="320" y="1738"/>
                    <a:pt x="320" y="1738"/>
                  </a:cubicBezTo>
                  <a:cubicBezTo>
                    <a:pt x="320" y="1783"/>
                    <a:pt x="286" y="1820"/>
                    <a:pt x="244" y="1821"/>
                  </a:cubicBezTo>
                  <a:cubicBezTo>
                    <a:pt x="202" y="1822"/>
                    <a:pt x="168" y="1786"/>
                    <a:pt x="167" y="1740"/>
                  </a:cubicBezTo>
                  <a:cubicBezTo>
                    <a:pt x="160" y="557"/>
                    <a:pt x="160" y="557"/>
                    <a:pt x="160" y="557"/>
                  </a:cubicBezTo>
                  <a:cubicBezTo>
                    <a:pt x="108" y="558"/>
                    <a:pt x="108" y="558"/>
                    <a:pt x="108" y="558"/>
                  </a:cubicBezTo>
                  <a:cubicBezTo>
                    <a:pt x="111" y="994"/>
                    <a:pt x="111" y="994"/>
                    <a:pt x="111" y="994"/>
                  </a:cubicBezTo>
                  <a:cubicBezTo>
                    <a:pt x="111" y="1037"/>
                    <a:pt x="85" y="1060"/>
                    <a:pt x="58" y="1060"/>
                  </a:cubicBezTo>
                  <a:cubicBezTo>
                    <a:pt x="31" y="1061"/>
                    <a:pt x="4" y="1039"/>
                    <a:pt x="4" y="996"/>
                  </a:cubicBezTo>
                  <a:cubicBezTo>
                    <a:pt x="1" y="548"/>
                    <a:pt x="1" y="548"/>
                    <a:pt x="1" y="548"/>
                  </a:cubicBezTo>
                  <a:cubicBezTo>
                    <a:pt x="0" y="443"/>
                    <a:pt x="77" y="357"/>
                    <a:pt x="174" y="355"/>
                  </a:cubicBezTo>
                  <a:lnTo>
                    <a:pt x="496" y="350"/>
                  </a:lnTo>
                  <a:close/>
                  <a:moveTo>
                    <a:pt x="466" y="140"/>
                  </a:moveTo>
                  <a:cubicBezTo>
                    <a:pt x="465" y="62"/>
                    <a:pt x="406" y="0"/>
                    <a:pt x="334" y="1"/>
                  </a:cubicBezTo>
                  <a:cubicBezTo>
                    <a:pt x="261" y="3"/>
                    <a:pt x="203" y="67"/>
                    <a:pt x="203" y="144"/>
                  </a:cubicBezTo>
                  <a:cubicBezTo>
                    <a:pt x="204" y="222"/>
                    <a:pt x="263" y="283"/>
                    <a:pt x="335" y="282"/>
                  </a:cubicBezTo>
                  <a:cubicBezTo>
                    <a:pt x="408" y="281"/>
                    <a:pt x="466" y="217"/>
                    <a:pt x="466" y="140"/>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41" name="Freeform 11"/>
            <p:cNvSpPr>
              <a:spLocks noEditPoints="1"/>
            </p:cNvSpPr>
            <p:nvPr/>
          </p:nvSpPr>
          <p:spPr bwMode="auto">
            <a:xfrm>
              <a:off x="12948860" y="2907849"/>
              <a:ext cx="82651" cy="222607"/>
            </a:xfrm>
            <a:custGeom>
              <a:avLst/>
              <a:gdLst>
                <a:gd name="T0" fmla="*/ 496 w 677"/>
                <a:gd name="T1" fmla="*/ 350 h 1822"/>
                <a:gd name="T2" fmla="*/ 674 w 677"/>
                <a:gd name="T3" fmla="*/ 539 h 1822"/>
                <a:gd name="T4" fmla="*/ 677 w 677"/>
                <a:gd name="T5" fmla="*/ 984 h 1822"/>
                <a:gd name="T6" fmla="*/ 624 w 677"/>
                <a:gd name="T7" fmla="*/ 1051 h 1822"/>
                <a:gd name="T8" fmla="*/ 570 w 677"/>
                <a:gd name="T9" fmla="*/ 986 h 1822"/>
                <a:gd name="T10" fmla="*/ 567 w 677"/>
                <a:gd name="T11" fmla="*/ 550 h 1822"/>
                <a:gd name="T12" fmla="*/ 516 w 677"/>
                <a:gd name="T13" fmla="*/ 551 h 1822"/>
                <a:gd name="T14" fmla="*/ 524 w 677"/>
                <a:gd name="T15" fmla="*/ 1734 h 1822"/>
                <a:gd name="T16" fmla="*/ 448 w 677"/>
                <a:gd name="T17" fmla="*/ 1817 h 1822"/>
                <a:gd name="T18" fmla="*/ 371 w 677"/>
                <a:gd name="T19" fmla="*/ 1737 h 1822"/>
                <a:gd name="T20" fmla="*/ 367 w 677"/>
                <a:gd name="T21" fmla="*/ 1050 h 1822"/>
                <a:gd name="T22" fmla="*/ 316 w 677"/>
                <a:gd name="T23" fmla="*/ 1051 h 1822"/>
                <a:gd name="T24" fmla="*/ 320 w 677"/>
                <a:gd name="T25" fmla="*/ 1738 h 1822"/>
                <a:gd name="T26" fmla="*/ 244 w 677"/>
                <a:gd name="T27" fmla="*/ 1821 h 1822"/>
                <a:gd name="T28" fmla="*/ 167 w 677"/>
                <a:gd name="T29" fmla="*/ 1740 h 1822"/>
                <a:gd name="T30" fmla="*/ 160 w 677"/>
                <a:gd name="T31" fmla="*/ 557 h 1822"/>
                <a:gd name="T32" fmla="*/ 108 w 677"/>
                <a:gd name="T33" fmla="*/ 558 h 1822"/>
                <a:gd name="T34" fmla="*/ 111 w 677"/>
                <a:gd name="T35" fmla="*/ 994 h 1822"/>
                <a:gd name="T36" fmla="*/ 58 w 677"/>
                <a:gd name="T37" fmla="*/ 1060 h 1822"/>
                <a:gd name="T38" fmla="*/ 4 w 677"/>
                <a:gd name="T39" fmla="*/ 996 h 1822"/>
                <a:gd name="T40" fmla="*/ 1 w 677"/>
                <a:gd name="T41" fmla="*/ 548 h 1822"/>
                <a:gd name="T42" fmla="*/ 174 w 677"/>
                <a:gd name="T43" fmla="*/ 355 h 1822"/>
                <a:gd name="T44" fmla="*/ 496 w 677"/>
                <a:gd name="T45" fmla="*/ 350 h 1822"/>
                <a:gd name="T46" fmla="*/ 466 w 677"/>
                <a:gd name="T47" fmla="*/ 140 h 1822"/>
                <a:gd name="T48" fmla="*/ 334 w 677"/>
                <a:gd name="T49" fmla="*/ 1 h 1822"/>
                <a:gd name="T50" fmla="*/ 203 w 677"/>
                <a:gd name="T51" fmla="*/ 144 h 1822"/>
                <a:gd name="T52" fmla="*/ 335 w 677"/>
                <a:gd name="T53" fmla="*/ 282 h 1822"/>
                <a:gd name="T54" fmla="*/ 466 w 677"/>
                <a:gd name="T55" fmla="*/ 14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7" h="1822">
                  <a:moveTo>
                    <a:pt x="496" y="350"/>
                  </a:moveTo>
                  <a:cubicBezTo>
                    <a:pt x="602" y="348"/>
                    <a:pt x="673" y="442"/>
                    <a:pt x="674" y="539"/>
                  </a:cubicBezTo>
                  <a:cubicBezTo>
                    <a:pt x="677" y="984"/>
                    <a:pt x="677" y="984"/>
                    <a:pt x="677" y="984"/>
                  </a:cubicBezTo>
                  <a:cubicBezTo>
                    <a:pt x="677" y="1028"/>
                    <a:pt x="651" y="1050"/>
                    <a:pt x="624" y="1051"/>
                  </a:cubicBezTo>
                  <a:cubicBezTo>
                    <a:pt x="597" y="1051"/>
                    <a:pt x="570" y="1030"/>
                    <a:pt x="570" y="986"/>
                  </a:cubicBezTo>
                  <a:cubicBezTo>
                    <a:pt x="567" y="550"/>
                    <a:pt x="567" y="550"/>
                    <a:pt x="567" y="550"/>
                  </a:cubicBezTo>
                  <a:cubicBezTo>
                    <a:pt x="516" y="551"/>
                    <a:pt x="516" y="551"/>
                    <a:pt x="516" y="551"/>
                  </a:cubicBezTo>
                  <a:cubicBezTo>
                    <a:pt x="524" y="1734"/>
                    <a:pt x="524" y="1734"/>
                    <a:pt x="524" y="1734"/>
                  </a:cubicBezTo>
                  <a:cubicBezTo>
                    <a:pt x="524" y="1779"/>
                    <a:pt x="490" y="1816"/>
                    <a:pt x="448" y="1817"/>
                  </a:cubicBezTo>
                  <a:cubicBezTo>
                    <a:pt x="406" y="1818"/>
                    <a:pt x="372" y="1782"/>
                    <a:pt x="371" y="1737"/>
                  </a:cubicBezTo>
                  <a:cubicBezTo>
                    <a:pt x="367" y="1050"/>
                    <a:pt x="367" y="1050"/>
                    <a:pt x="367" y="1050"/>
                  </a:cubicBezTo>
                  <a:cubicBezTo>
                    <a:pt x="316" y="1051"/>
                    <a:pt x="316" y="1051"/>
                    <a:pt x="316" y="1051"/>
                  </a:cubicBezTo>
                  <a:cubicBezTo>
                    <a:pt x="320" y="1738"/>
                    <a:pt x="320" y="1738"/>
                    <a:pt x="320" y="1738"/>
                  </a:cubicBezTo>
                  <a:cubicBezTo>
                    <a:pt x="320" y="1783"/>
                    <a:pt x="286" y="1820"/>
                    <a:pt x="244" y="1821"/>
                  </a:cubicBezTo>
                  <a:cubicBezTo>
                    <a:pt x="202" y="1822"/>
                    <a:pt x="168" y="1786"/>
                    <a:pt x="167" y="1740"/>
                  </a:cubicBezTo>
                  <a:cubicBezTo>
                    <a:pt x="160" y="557"/>
                    <a:pt x="160" y="557"/>
                    <a:pt x="160" y="557"/>
                  </a:cubicBezTo>
                  <a:cubicBezTo>
                    <a:pt x="108" y="558"/>
                    <a:pt x="108" y="558"/>
                    <a:pt x="108" y="558"/>
                  </a:cubicBezTo>
                  <a:cubicBezTo>
                    <a:pt x="111" y="994"/>
                    <a:pt x="111" y="994"/>
                    <a:pt x="111" y="994"/>
                  </a:cubicBezTo>
                  <a:cubicBezTo>
                    <a:pt x="111" y="1037"/>
                    <a:pt x="85" y="1060"/>
                    <a:pt x="58" y="1060"/>
                  </a:cubicBezTo>
                  <a:cubicBezTo>
                    <a:pt x="31" y="1061"/>
                    <a:pt x="4" y="1039"/>
                    <a:pt x="4" y="996"/>
                  </a:cubicBezTo>
                  <a:cubicBezTo>
                    <a:pt x="1" y="548"/>
                    <a:pt x="1" y="548"/>
                    <a:pt x="1" y="548"/>
                  </a:cubicBezTo>
                  <a:cubicBezTo>
                    <a:pt x="0" y="443"/>
                    <a:pt x="77" y="357"/>
                    <a:pt x="174" y="355"/>
                  </a:cubicBezTo>
                  <a:lnTo>
                    <a:pt x="496" y="350"/>
                  </a:lnTo>
                  <a:close/>
                  <a:moveTo>
                    <a:pt x="466" y="140"/>
                  </a:moveTo>
                  <a:cubicBezTo>
                    <a:pt x="465" y="62"/>
                    <a:pt x="406" y="0"/>
                    <a:pt x="334" y="1"/>
                  </a:cubicBezTo>
                  <a:cubicBezTo>
                    <a:pt x="261" y="3"/>
                    <a:pt x="203" y="67"/>
                    <a:pt x="203" y="144"/>
                  </a:cubicBezTo>
                  <a:cubicBezTo>
                    <a:pt x="204" y="222"/>
                    <a:pt x="263" y="283"/>
                    <a:pt x="335" y="282"/>
                  </a:cubicBezTo>
                  <a:cubicBezTo>
                    <a:pt x="408" y="281"/>
                    <a:pt x="466" y="217"/>
                    <a:pt x="466" y="140"/>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grpSp>
      <p:sp>
        <p:nvSpPr>
          <p:cNvPr id="238" name="Rectangle 237"/>
          <p:cNvSpPr/>
          <p:nvPr/>
        </p:nvSpPr>
        <p:spPr>
          <a:xfrm>
            <a:off x="1193302" y="5628649"/>
            <a:ext cx="748064"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Consumer</a:t>
            </a:r>
          </a:p>
        </p:txBody>
      </p:sp>
      <p:sp>
        <p:nvSpPr>
          <p:cNvPr id="245" name="Freeform 25"/>
          <p:cNvSpPr>
            <a:spLocks noEditPoints="1"/>
          </p:cNvSpPr>
          <p:nvPr/>
        </p:nvSpPr>
        <p:spPr bwMode="auto">
          <a:xfrm>
            <a:off x="5104462" y="5284895"/>
            <a:ext cx="233835" cy="221188"/>
          </a:xfrm>
          <a:custGeom>
            <a:avLst/>
            <a:gdLst>
              <a:gd name="T0" fmla="*/ 0 w 135"/>
              <a:gd name="T1" fmla="*/ 13 h 133"/>
              <a:gd name="T2" fmla="*/ 30 w 135"/>
              <a:gd name="T3" fmla="*/ 133 h 133"/>
              <a:gd name="T4" fmla="*/ 30 w 135"/>
              <a:gd name="T5" fmla="*/ 0 h 133"/>
              <a:gd name="T6" fmla="*/ 14 w 135"/>
              <a:gd name="T7" fmla="*/ 122 h 133"/>
              <a:gd name="T8" fmla="*/ 14 w 135"/>
              <a:gd name="T9" fmla="*/ 113 h 133"/>
              <a:gd name="T10" fmla="*/ 22 w 135"/>
              <a:gd name="T11" fmla="*/ 120 h 133"/>
              <a:gd name="T12" fmla="*/ 14 w 135"/>
              <a:gd name="T13" fmla="*/ 111 h 133"/>
              <a:gd name="T14" fmla="*/ 14 w 135"/>
              <a:gd name="T15" fmla="*/ 103 h 133"/>
              <a:gd name="T16" fmla="*/ 22 w 135"/>
              <a:gd name="T17" fmla="*/ 109 h 133"/>
              <a:gd name="T18" fmla="*/ 14 w 135"/>
              <a:gd name="T19" fmla="*/ 100 h 133"/>
              <a:gd name="T20" fmla="*/ 14 w 135"/>
              <a:gd name="T21" fmla="*/ 92 h 133"/>
              <a:gd name="T22" fmla="*/ 22 w 135"/>
              <a:gd name="T23" fmla="*/ 98 h 133"/>
              <a:gd name="T24" fmla="*/ 14 w 135"/>
              <a:gd name="T25" fmla="*/ 89 h 133"/>
              <a:gd name="T26" fmla="*/ 14 w 135"/>
              <a:gd name="T27" fmla="*/ 81 h 133"/>
              <a:gd name="T28" fmla="*/ 22 w 135"/>
              <a:gd name="T29" fmla="*/ 88 h 133"/>
              <a:gd name="T30" fmla="*/ 27 w 135"/>
              <a:gd name="T31" fmla="*/ 122 h 133"/>
              <a:gd name="T32" fmla="*/ 27 w 135"/>
              <a:gd name="T33" fmla="*/ 113 h 133"/>
              <a:gd name="T34" fmla="*/ 35 w 135"/>
              <a:gd name="T35" fmla="*/ 120 h 133"/>
              <a:gd name="T36" fmla="*/ 27 w 135"/>
              <a:gd name="T37" fmla="*/ 111 h 133"/>
              <a:gd name="T38" fmla="*/ 27 w 135"/>
              <a:gd name="T39" fmla="*/ 103 h 133"/>
              <a:gd name="T40" fmla="*/ 35 w 135"/>
              <a:gd name="T41" fmla="*/ 109 h 133"/>
              <a:gd name="T42" fmla="*/ 27 w 135"/>
              <a:gd name="T43" fmla="*/ 100 h 133"/>
              <a:gd name="T44" fmla="*/ 27 w 135"/>
              <a:gd name="T45" fmla="*/ 92 h 133"/>
              <a:gd name="T46" fmla="*/ 35 w 135"/>
              <a:gd name="T47" fmla="*/ 98 h 133"/>
              <a:gd name="T48" fmla="*/ 27 w 135"/>
              <a:gd name="T49" fmla="*/ 89 h 133"/>
              <a:gd name="T50" fmla="*/ 27 w 135"/>
              <a:gd name="T51" fmla="*/ 81 h 133"/>
              <a:gd name="T52" fmla="*/ 35 w 135"/>
              <a:gd name="T53" fmla="*/ 88 h 133"/>
              <a:gd name="T54" fmla="*/ 26 w 135"/>
              <a:gd name="T55" fmla="*/ 78 h 133"/>
              <a:gd name="T56" fmla="*/ 26 w 135"/>
              <a:gd name="T57" fmla="*/ 65 h 133"/>
              <a:gd name="T58" fmla="*/ 37 w 135"/>
              <a:gd name="T59" fmla="*/ 76 h 133"/>
              <a:gd name="T60" fmla="*/ 41 w 135"/>
              <a:gd name="T61" fmla="*/ 122 h 133"/>
              <a:gd name="T62" fmla="*/ 41 w 135"/>
              <a:gd name="T63" fmla="*/ 113 h 133"/>
              <a:gd name="T64" fmla="*/ 48 w 135"/>
              <a:gd name="T65" fmla="*/ 120 h 133"/>
              <a:gd name="T66" fmla="*/ 41 w 135"/>
              <a:gd name="T67" fmla="*/ 111 h 133"/>
              <a:gd name="T68" fmla="*/ 41 w 135"/>
              <a:gd name="T69" fmla="*/ 103 h 133"/>
              <a:gd name="T70" fmla="*/ 48 w 135"/>
              <a:gd name="T71" fmla="*/ 109 h 133"/>
              <a:gd name="T72" fmla="*/ 41 w 135"/>
              <a:gd name="T73" fmla="*/ 100 h 133"/>
              <a:gd name="T74" fmla="*/ 41 w 135"/>
              <a:gd name="T75" fmla="*/ 92 h 133"/>
              <a:gd name="T76" fmla="*/ 48 w 135"/>
              <a:gd name="T77" fmla="*/ 98 h 133"/>
              <a:gd name="T78" fmla="*/ 41 w 135"/>
              <a:gd name="T79" fmla="*/ 89 h 133"/>
              <a:gd name="T80" fmla="*/ 41 w 135"/>
              <a:gd name="T81" fmla="*/ 81 h 133"/>
              <a:gd name="T82" fmla="*/ 48 w 135"/>
              <a:gd name="T83" fmla="*/ 88 h 133"/>
              <a:gd name="T84" fmla="*/ 13 w 135"/>
              <a:gd name="T85" fmla="*/ 62 h 133"/>
              <a:gd name="T86" fmla="*/ 13 w 135"/>
              <a:gd name="T87" fmla="*/ 13 h 133"/>
              <a:gd name="T88" fmla="*/ 53 w 135"/>
              <a:gd name="T89" fmla="*/ 57 h 133"/>
              <a:gd name="T90" fmla="*/ 96 w 135"/>
              <a:gd name="T91" fmla="*/ 103 h 133"/>
              <a:gd name="T92" fmla="*/ 93 w 135"/>
              <a:gd name="T93" fmla="*/ 95 h 133"/>
              <a:gd name="T94" fmla="*/ 91 w 135"/>
              <a:gd name="T95" fmla="*/ 31 h 133"/>
              <a:gd name="T96" fmla="*/ 117 w 135"/>
              <a:gd name="T97" fmla="*/ 67 h 133"/>
              <a:gd name="T98" fmla="*/ 110 w 135"/>
              <a:gd name="T99" fmla="*/ 117 h 133"/>
              <a:gd name="T100" fmla="*/ 106 w 135"/>
              <a:gd name="T101" fmla="*/ 108 h 133"/>
              <a:gd name="T102" fmla="*/ 104 w 135"/>
              <a:gd name="T103" fmla="*/ 18 h 133"/>
              <a:gd name="T104" fmla="*/ 135 w 135"/>
              <a:gd name="T105" fmla="*/ 67 h 133"/>
              <a:gd name="T106" fmla="*/ 71 w 135"/>
              <a:gd name="T107" fmla="*/ 76 h 133"/>
              <a:gd name="T108" fmla="*/ 71 w 135"/>
              <a:gd name="T109" fmla="*/ 58 h 133"/>
              <a:gd name="T110" fmla="*/ 98 w 135"/>
              <a:gd name="T111" fmla="*/ 67 h 133"/>
              <a:gd name="T112" fmla="*/ 79 w 135"/>
              <a:gd name="T113" fmla="*/ 88 h 133"/>
              <a:gd name="T114" fmla="*/ 79 w 135"/>
              <a:gd name="T115" fmla="*/ 53 h 133"/>
              <a:gd name="T116" fmla="*/ 84 w 135"/>
              <a:gd name="T117"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133">
                <a:moveTo>
                  <a:pt x="30" y="0"/>
                </a:moveTo>
                <a:cubicBezTo>
                  <a:pt x="23" y="0"/>
                  <a:pt x="17" y="0"/>
                  <a:pt x="12" y="2"/>
                </a:cubicBezTo>
                <a:cubicBezTo>
                  <a:pt x="3" y="5"/>
                  <a:pt x="0" y="10"/>
                  <a:pt x="0" y="13"/>
                </a:cubicBezTo>
                <a:cubicBezTo>
                  <a:pt x="0" y="119"/>
                  <a:pt x="0" y="119"/>
                  <a:pt x="0" y="119"/>
                </a:cubicBezTo>
                <a:cubicBezTo>
                  <a:pt x="0" y="123"/>
                  <a:pt x="2" y="127"/>
                  <a:pt x="11" y="130"/>
                </a:cubicBezTo>
                <a:cubicBezTo>
                  <a:pt x="16" y="132"/>
                  <a:pt x="22" y="133"/>
                  <a:pt x="30" y="133"/>
                </a:cubicBezTo>
                <a:cubicBezTo>
                  <a:pt x="35" y="133"/>
                  <a:pt x="61" y="132"/>
                  <a:pt x="61" y="120"/>
                </a:cubicBezTo>
                <a:cubicBezTo>
                  <a:pt x="61" y="14"/>
                  <a:pt x="61" y="14"/>
                  <a:pt x="61" y="14"/>
                </a:cubicBezTo>
                <a:cubicBezTo>
                  <a:pt x="61" y="1"/>
                  <a:pt x="36" y="0"/>
                  <a:pt x="30" y="0"/>
                </a:cubicBezTo>
                <a:close/>
                <a:moveTo>
                  <a:pt x="22" y="120"/>
                </a:moveTo>
                <a:cubicBezTo>
                  <a:pt x="22" y="121"/>
                  <a:pt x="21" y="122"/>
                  <a:pt x="21" y="122"/>
                </a:cubicBezTo>
                <a:cubicBezTo>
                  <a:pt x="14" y="122"/>
                  <a:pt x="14" y="122"/>
                  <a:pt x="14" y="122"/>
                </a:cubicBezTo>
                <a:cubicBezTo>
                  <a:pt x="13" y="122"/>
                  <a:pt x="13" y="121"/>
                  <a:pt x="13" y="120"/>
                </a:cubicBezTo>
                <a:cubicBezTo>
                  <a:pt x="13" y="115"/>
                  <a:pt x="13" y="115"/>
                  <a:pt x="13" y="115"/>
                </a:cubicBezTo>
                <a:cubicBezTo>
                  <a:pt x="13" y="114"/>
                  <a:pt x="13" y="113"/>
                  <a:pt x="14" y="113"/>
                </a:cubicBezTo>
                <a:cubicBezTo>
                  <a:pt x="21" y="113"/>
                  <a:pt x="21" y="113"/>
                  <a:pt x="21" y="113"/>
                </a:cubicBezTo>
                <a:cubicBezTo>
                  <a:pt x="21" y="113"/>
                  <a:pt x="22" y="114"/>
                  <a:pt x="22" y="115"/>
                </a:cubicBezTo>
                <a:lnTo>
                  <a:pt x="22" y="120"/>
                </a:lnTo>
                <a:close/>
                <a:moveTo>
                  <a:pt x="22" y="109"/>
                </a:moveTo>
                <a:cubicBezTo>
                  <a:pt x="22" y="110"/>
                  <a:pt x="21" y="111"/>
                  <a:pt x="21" y="111"/>
                </a:cubicBezTo>
                <a:cubicBezTo>
                  <a:pt x="14" y="111"/>
                  <a:pt x="14" y="111"/>
                  <a:pt x="14" y="111"/>
                </a:cubicBezTo>
                <a:cubicBezTo>
                  <a:pt x="13" y="111"/>
                  <a:pt x="13" y="110"/>
                  <a:pt x="13" y="109"/>
                </a:cubicBezTo>
                <a:cubicBezTo>
                  <a:pt x="13" y="104"/>
                  <a:pt x="13" y="104"/>
                  <a:pt x="13" y="104"/>
                </a:cubicBezTo>
                <a:cubicBezTo>
                  <a:pt x="13" y="103"/>
                  <a:pt x="13" y="103"/>
                  <a:pt x="14" y="103"/>
                </a:cubicBezTo>
                <a:cubicBezTo>
                  <a:pt x="21" y="103"/>
                  <a:pt x="21" y="103"/>
                  <a:pt x="21" y="103"/>
                </a:cubicBezTo>
                <a:cubicBezTo>
                  <a:pt x="21" y="103"/>
                  <a:pt x="22" y="103"/>
                  <a:pt x="22" y="104"/>
                </a:cubicBezTo>
                <a:lnTo>
                  <a:pt x="22" y="109"/>
                </a:lnTo>
                <a:close/>
                <a:moveTo>
                  <a:pt x="22" y="98"/>
                </a:moveTo>
                <a:cubicBezTo>
                  <a:pt x="22" y="99"/>
                  <a:pt x="21" y="100"/>
                  <a:pt x="21" y="100"/>
                </a:cubicBezTo>
                <a:cubicBezTo>
                  <a:pt x="14" y="100"/>
                  <a:pt x="14" y="100"/>
                  <a:pt x="14" y="100"/>
                </a:cubicBezTo>
                <a:cubicBezTo>
                  <a:pt x="13" y="100"/>
                  <a:pt x="13" y="99"/>
                  <a:pt x="13" y="98"/>
                </a:cubicBezTo>
                <a:cubicBezTo>
                  <a:pt x="13" y="93"/>
                  <a:pt x="13" y="93"/>
                  <a:pt x="13" y="93"/>
                </a:cubicBezTo>
                <a:cubicBezTo>
                  <a:pt x="13" y="92"/>
                  <a:pt x="13" y="92"/>
                  <a:pt x="14" y="92"/>
                </a:cubicBezTo>
                <a:cubicBezTo>
                  <a:pt x="21" y="92"/>
                  <a:pt x="21" y="92"/>
                  <a:pt x="21" y="92"/>
                </a:cubicBezTo>
                <a:cubicBezTo>
                  <a:pt x="21" y="92"/>
                  <a:pt x="22" y="92"/>
                  <a:pt x="22" y="93"/>
                </a:cubicBezTo>
                <a:lnTo>
                  <a:pt x="22" y="98"/>
                </a:lnTo>
                <a:close/>
                <a:moveTo>
                  <a:pt x="22" y="88"/>
                </a:moveTo>
                <a:cubicBezTo>
                  <a:pt x="22" y="88"/>
                  <a:pt x="21" y="89"/>
                  <a:pt x="21" y="89"/>
                </a:cubicBezTo>
                <a:cubicBezTo>
                  <a:pt x="14" y="89"/>
                  <a:pt x="14" y="89"/>
                  <a:pt x="14" y="89"/>
                </a:cubicBezTo>
                <a:cubicBezTo>
                  <a:pt x="13" y="89"/>
                  <a:pt x="13" y="88"/>
                  <a:pt x="13" y="88"/>
                </a:cubicBezTo>
                <a:cubicBezTo>
                  <a:pt x="13" y="82"/>
                  <a:pt x="13" y="82"/>
                  <a:pt x="13" y="82"/>
                </a:cubicBezTo>
                <a:cubicBezTo>
                  <a:pt x="13" y="81"/>
                  <a:pt x="13" y="81"/>
                  <a:pt x="14" y="81"/>
                </a:cubicBezTo>
                <a:cubicBezTo>
                  <a:pt x="21" y="81"/>
                  <a:pt x="21" y="81"/>
                  <a:pt x="21" y="81"/>
                </a:cubicBezTo>
                <a:cubicBezTo>
                  <a:pt x="21" y="81"/>
                  <a:pt x="22" y="81"/>
                  <a:pt x="22" y="82"/>
                </a:cubicBezTo>
                <a:lnTo>
                  <a:pt x="22" y="88"/>
                </a:lnTo>
                <a:close/>
                <a:moveTo>
                  <a:pt x="35" y="120"/>
                </a:moveTo>
                <a:cubicBezTo>
                  <a:pt x="35" y="121"/>
                  <a:pt x="35" y="122"/>
                  <a:pt x="34" y="122"/>
                </a:cubicBezTo>
                <a:cubicBezTo>
                  <a:pt x="27" y="122"/>
                  <a:pt x="27" y="122"/>
                  <a:pt x="27" y="122"/>
                </a:cubicBezTo>
                <a:cubicBezTo>
                  <a:pt x="27" y="122"/>
                  <a:pt x="26" y="121"/>
                  <a:pt x="26" y="120"/>
                </a:cubicBezTo>
                <a:cubicBezTo>
                  <a:pt x="26" y="115"/>
                  <a:pt x="26" y="115"/>
                  <a:pt x="26" y="115"/>
                </a:cubicBezTo>
                <a:cubicBezTo>
                  <a:pt x="26" y="114"/>
                  <a:pt x="27" y="113"/>
                  <a:pt x="27" y="113"/>
                </a:cubicBezTo>
                <a:cubicBezTo>
                  <a:pt x="34" y="113"/>
                  <a:pt x="34" y="113"/>
                  <a:pt x="34" y="113"/>
                </a:cubicBezTo>
                <a:cubicBezTo>
                  <a:pt x="35" y="113"/>
                  <a:pt x="35" y="114"/>
                  <a:pt x="35" y="115"/>
                </a:cubicBezTo>
                <a:lnTo>
                  <a:pt x="35" y="120"/>
                </a:lnTo>
                <a:close/>
                <a:moveTo>
                  <a:pt x="35" y="109"/>
                </a:moveTo>
                <a:cubicBezTo>
                  <a:pt x="35" y="110"/>
                  <a:pt x="35" y="111"/>
                  <a:pt x="34" y="111"/>
                </a:cubicBezTo>
                <a:cubicBezTo>
                  <a:pt x="27" y="111"/>
                  <a:pt x="27" y="111"/>
                  <a:pt x="27" y="111"/>
                </a:cubicBezTo>
                <a:cubicBezTo>
                  <a:pt x="27" y="111"/>
                  <a:pt x="26" y="110"/>
                  <a:pt x="26" y="109"/>
                </a:cubicBezTo>
                <a:cubicBezTo>
                  <a:pt x="26" y="104"/>
                  <a:pt x="26" y="104"/>
                  <a:pt x="26" y="104"/>
                </a:cubicBezTo>
                <a:cubicBezTo>
                  <a:pt x="26" y="103"/>
                  <a:pt x="27" y="103"/>
                  <a:pt x="27" y="103"/>
                </a:cubicBezTo>
                <a:cubicBezTo>
                  <a:pt x="34" y="103"/>
                  <a:pt x="34" y="103"/>
                  <a:pt x="34" y="103"/>
                </a:cubicBezTo>
                <a:cubicBezTo>
                  <a:pt x="35" y="103"/>
                  <a:pt x="35" y="103"/>
                  <a:pt x="35" y="104"/>
                </a:cubicBezTo>
                <a:lnTo>
                  <a:pt x="35" y="109"/>
                </a:lnTo>
                <a:close/>
                <a:moveTo>
                  <a:pt x="35" y="98"/>
                </a:moveTo>
                <a:cubicBezTo>
                  <a:pt x="35" y="99"/>
                  <a:pt x="35" y="100"/>
                  <a:pt x="34" y="100"/>
                </a:cubicBezTo>
                <a:cubicBezTo>
                  <a:pt x="27" y="100"/>
                  <a:pt x="27" y="100"/>
                  <a:pt x="27" y="100"/>
                </a:cubicBezTo>
                <a:cubicBezTo>
                  <a:pt x="27" y="100"/>
                  <a:pt x="26" y="99"/>
                  <a:pt x="26" y="98"/>
                </a:cubicBezTo>
                <a:cubicBezTo>
                  <a:pt x="26" y="93"/>
                  <a:pt x="26" y="93"/>
                  <a:pt x="26" y="93"/>
                </a:cubicBezTo>
                <a:cubicBezTo>
                  <a:pt x="26" y="92"/>
                  <a:pt x="27" y="92"/>
                  <a:pt x="27" y="92"/>
                </a:cubicBezTo>
                <a:cubicBezTo>
                  <a:pt x="34" y="92"/>
                  <a:pt x="34" y="92"/>
                  <a:pt x="34" y="92"/>
                </a:cubicBezTo>
                <a:cubicBezTo>
                  <a:pt x="35" y="92"/>
                  <a:pt x="35" y="92"/>
                  <a:pt x="35" y="93"/>
                </a:cubicBezTo>
                <a:lnTo>
                  <a:pt x="35" y="98"/>
                </a:lnTo>
                <a:close/>
                <a:moveTo>
                  <a:pt x="35" y="88"/>
                </a:moveTo>
                <a:cubicBezTo>
                  <a:pt x="35" y="88"/>
                  <a:pt x="35" y="89"/>
                  <a:pt x="34" y="89"/>
                </a:cubicBezTo>
                <a:cubicBezTo>
                  <a:pt x="27" y="89"/>
                  <a:pt x="27" y="89"/>
                  <a:pt x="27" y="89"/>
                </a:cubicBezTo>
                <a:cubicBezTo>
                  <a:pt x="27" y="89"/>
                  <a:pt x="26" y="88"/>
                  <a:pt x="26" y="88"/>
                </a:cubicBezTo>
                <a:cubicBezTo>
                  <a:pt x="26" y="82"/>
                  <a:pt x="26" y="82"/>
                  <a:pt x="26" y="82"/>
                </a:cubicBezTo>
                <a:cubicBezTo>
                  <a:pt x="26" y="81"/>
                  <a:pt x="27" y="81"/>
                  <a:pt x="27" y="81"/>
                </a:cubicBezTo>
                <a:cubicBezTo>
                  <a:pt x="34" y="81"/>
                  <a:pt x="34" y="81"/>
                  <a:pt x="34" y="81"/>
                </a:cubicBezTo>
                <a:cubicBezTo>
                  <a:pt x="35" y="81"/>
                  <a:pt x="35" y="81"/>
                  <a:pt x="35" y="82"/>
                </a:cubicBezTo>
                <a:lnTo>
                  <a:pt x="35" y="88"/>
                </a:lnTo>
                <a:close/>
                <a:moveTo>
                  <a:pt x="37" y="76"/>
                </a:moveTo>
                <a:cubicBezTo>
                  <a:pt x="37" y="77"/>
                  <a:pt x="36" y="78"/>
                  <a:pt x="35" y="78"/>
                </a:cubicBezTo>
                <a:cubicBezTo>
                  <a:pt x="26" y="78"/>
                  <a:pt x="26" y="78"/>
                  <a:pt x="26" y="78"/>
                </a:cubicBezTo>
                <a:cubicBezTo>
                  <a:pt x="25" y="78"/>
                  <a:pt x="24" y="77"/>
                  <a:pt x="24" y="76"/>
                </a:cubicBezTo>
                <a:cubicBezTo>
                  <a:pt x="24" y="67"/>
                  <a:pt x="24" y="67"/>
                  <a:pt x="24" y="67"/>
                </a:cubicBezTo>
                <a:cubicBezTo>
                  <a:pt x="24" y="66"/>
                  <a:pt x="25" y="65"/>
                  <a:pt x="26" y="65"/>
                </a:cubicBezTo>
                <a:cubicBezTo>
                  <a:pt x="35" y="65"/>
                  <a:pt x="35" y="65"/>
                  <a:pt x="35" y="65"/>
                </a:cubicBezTo>
                <a:cubicBezTo>
                  <a:pt x="36" y="65"/>
                  <a:pt x="37" y="66"/>
                  <a:pt x="37" y="67"/>
                </a:cubicBezTo>
                <a:lnTo>
                  <a:pt x="37" y="76"/>
                </a:lnTo>
                <a:close/>
                <a:moveTo>
                  <a:pt x="48" y="120"/>
                </a:moveTo>
                <a:cubicBezTo>
                  <a:pt x="48" y="121"/>
                  <a:pt x="48" y="122"/>
                  <a:pt x="47" y="122"/>
                </a:cubicBezTo>
                <a:cubicBezTo>
                  <a:pt x="41" y="122"/>
                  <a:pt x="41" y="122"/>
                  <a:pt x="41" y="122"/>
                </a:cubicBezTo>
                <a:cubicBezTo>
                  <a:pt x="40" y="122"/>
                  <a:pt x="39" y="121"/>
                  <a:pt x="39" y="120"/>
                </a:cubicBezTo>
                <a:cubicBezTo>
                  <a:pt x="39" y="115"/>
                  <a:pt x="39" y="115"/>
                  <a:pt x="39" y="115"/>
                </a:cubicBezTo>
                <a:cubicBezTo>
                  <a:pt x="39" y="114"/>
                  <a:pt x="40" y="113"/>
                  <a:pt x="41" y="113"/>
                </a:cubicBezTo>
                <a:cubicBezTo>
                  <a:pt x="47" y="113"/>
                  <a:pt x="47" y="113"/>
                  <a:pt x="47" y="113"/>
                </a:cubicBezTo>
                <a:cubicBezTo>
                  <a:pt x="48" y="113"/>
                  <a:pt x="48" y="114"/>
                  <a:pt x="48" y="115"/>
                </a:cubicBezTo>
                <a:lnTo>
                  <a:pt x="48" y="120"/>
                </a:lnTo>
                <a:close/>
                <a:moveTo>
                  <a:pt x="48" y="109"/>
                </a:moveTo>
                <a:cubicBezTo>
                  <a:pt x="48" y="110"/>
                  <a:pt x="48" y="111"/>
                  <a:pt x="47" y="111"/>
                </a:cubicBezTo>
                <a:cubicBezTo>
                  <a:pt x="41" y="111"/>
                  <a:pt x="41" y="111"/>
                  <a:pt x="41" y="111"/>
                </a:cubicBezTo>
                <a:cubicBezTo>
                  <a:pt x="40" y="111"/>
                  <a:pt x="39" y="110"/>
                  <a:pt x="39" y="109"/>
                </a:cubicBezTo>
                <a:cubicBezTo>
                  <a:pt x="39" y="104"/>
                  <a:pt x="39" y="104"/>
                  <a:pt x="39" y="104"/>
                </a:cubicBezTo>
                <a:cubicBezTo>
                  <a:pt x="39" y="103"/>
                  <a:pt x="40" y="103"/>
                  <a:pt x="41" y="103"/>
                </a:cubicBezTo>
                <a:cubicBezTo>
                  <a:pt x="47" y="103"/>
                  <a:pt x="47" y="103"/>
                  <a:pt x="47" y="103"/>
                </a:cubicBezTo>
                <a:cubicBezTo>
                  <a:pt x="48" y="103"/>
                  <a:pt x="48" y="103"/>
                  <a:pt x="48" y="104"/>
                </a:cubicBezTo>
                <a:lnTo>
                  <a:pt x="48" y="109"/>
                </a:lnTo>
                <a:close/>
                <a:moveTo>
                  <a:pt x="48" y="98"/>
                </a:moveTo>
                <a:cubicBezTo>
                  <a:pt x="48" y="99"/>
                  <a:pt x="48" y="100"/>
                  <a:pt x="47" y="100"/>
                </a:cubicBezTo>
                <a:cubicBezTo>
                  <a:pt x="41" y="100"/>
                  <a:pt x="41" y="100"/>
                  <a:pt x="41" y="100"/>
                </a:cubicBezTo>
                <a:cubicBezTo>
                  <a:pt x="40" y="100"/>
                  <a:pt x="39" y="99"/>
                  <a:pt x="39" y="98"/>
                </a:cubicBezTo>
                <a:cubicBezTo>
                  <a:pt x="39" y="93"/>
                  <a:pt x="39" y="93"/>
                  <a:pt x="39" y="93"/>
                </a:cubicBezTo>
                <a:cubicBezTo>
                  <a:pt x="39" y="92"/>
                  <a:pt x="40" y="92"/>
                  <a:pt x="41" y="92"/>
                </a:cubicBezTo>
                <a:cubicBezTo>
                  <a:pt x="47" y="92"/>
                  <a:pt x="47" y="92"/>
                  <a:pt x="47" y="92"/>
                </a:cubicBezTo>
                <a:cubicBezTo>
                  <a:pt x="48" y="92"/>
                  <a:pt x="48" y="92"/>
                  <a:pt x="48" y="93"/>
                </a:cubicBezTo>
                <a:lnTo>
                  <a:pt x="48" y="98"/>
                </a:lnTo>
                <a:close/>
                <a:moveTo>
                  <a:pt x="48" y="88"/>
                </a:moveTo>
                <a:cubicBezTo>
                  <a:pt x="48" y="88"/>
                  <a:pt x="48" y="89"/>
                  <a:pt x="47" y="89"/>
                </a:cubicBezTo>
                <a:cubicBezTo>
                  <a:pt x="41" y="89"/>
                  <a:pt x="41" y="89"/>
                  <a:pt x="41" y="89"/>
                </a:cubicBezTo>
                <a:cubicBezTo>
                  <a:pt x="40" y="89"/>
                  <a:pt x="39" y="88"/>
                  <a:pt x="39" y="88"/>
                </a:cubicBezTo>
                <a:cubicBezTo>
                  <a:pt x="39" y="82"/>
                  <a:pt x="39" y="82"/>
                  <a:pt x="39" y="82"/>
                </a:cubicBezTo>
                <a:cubicBezTo>
                  <a:pt x="39" y="81"/>
                  <a:pt x="40" y="81"/>
                  <a:pt x="41" y="81"/>
                </a:cubicBezTo>
                <a:cubicBezTo>
                  <a:pt x="47" y="81"/>
                  <a:pt x="47" y="81"/>
                  <a:pt x="47" y="81"/>
                </a:cubicBezTo>
                <a:cubicBezTo>
                  <a:pt x="48" y="81"/>
                  <a:pt x="48" y="81"/>
                  <a:pt x="48" y="82"/>
                </a:cubicBezTo>
                <a:lnTo>
                  <a:pt x="48" y="88"/>
                </a:lnTo>
                <a:close/>
                <a:moveTo>
                  <a:pt x="53" y="57"/>
                </a:moveTo>
                <a:cubicBezTo>
                  <a:pt x="53" y="60"/>
                  <a:pt x="51" y="62"/>
                  <a:pt x="48" y="62"/>
                </a:cubicBezTo>
                <a:cubicBezTo>
                  <a:pt x="13" y="62"/>
                  <a:pt x="13" y="62"/>
                  <a:pt x="13" y="62"/>
                </a:cubicBezTo>
                <a:cubicBezTo>
                  <a:pt x="10" y="62"/>
                  <a:pt x="8" y="60"/>
                  <a:pt x="8" y="57"/>
                </a:cubicBezTo>
                <a:cubicBezTo>
                  <a:pt x="8" y="18"/>
                  <a:pt x="8" y="18"/>
                  <a:pt x="8" y="18"/>
                </a:cubicBezTo>
                <a:cubicBezTo>
                  <a:pt x="8" y="16"/>
                  <a:pt x="10" y="13"/>
                  <a:pt x="13" y="13"/>
                </a:cubicBezTo>
                <a:cubicBezTo>
                  <a:pt x="48" y="13"/>
                  <a:pt x="48" y="13"/>
                  <a:pt x="48" y="13"/>
                </a:cubicBezTo>
                <a:cubicBezTo>
                  <a:pt x="51" y="13"/>
                  <a:pt x="53" y="16"/>
                  <a:pt x="53" y="18"/>
                </a:cubicBezTo>
                <a:lnTo>
                  <a:pt x="53" y="57"/>
                </a:lnTo>
                <a:close/>
                <a:moveTo>
                  <a:pt x="117" y="67"/>
                </a:moveTo>
                <a:cubicBezTo>
                  <a:pt x="117" y="81"/>
                  <a:pt x="110" y="94"/>
                  <a:pt x="99" y="102"/>
                </a:cubicBezTo>
                <a:cubicBezTo>
                  <a:pt x="98" y="103"/>
                  <a:pt x="97" y="103"/>
                  <a:pt x="96" y="103"/>
                </a:cubicBezTo>
                <a:cubicBezTo>
                  <a:pt x="95" y="103"/>
                  <a:pt x="93" y="103"/>
                  <a:pt x="92" y="101"/>
                </a:cubicBezTo>
                <a:cubicBezTo>
                  <a:pt x="91" y="100"/>
                  <a:pt x="91" y="99"/>
                  <a:pt x="91" y="98"/>
                </a:cubicBezTo>
                <a:cubicBezTo>
                  <a:pt x="91" y="97"/>
                  <a:pt x="92" y="95"/>
                  <a:pt x="93" y="95"/>
                </a:cubicBezTo>
                <a:cubicBezTo>
                  <a:pt x="102" y="88"/>
                  <a:pt x="107" y="78"/>
                  <a:pt x="107" y="67"/>
                </a:cubicBezTo>
                <a:cubicBezTo>
                  <a:pt x="107" y="56"/>
                  <a:pt x="101" y="45"/>
                  <a:pt x="92" y="38"/>
                </a:cubicBezTo>
                <a:cubicBezTo>
                  <a:pt x="90" y="37"/>
                  <a:pt x="89" y="34"/>
                  <a:pt x="91" y="31"/>
                </a:cubicBezTo>
                <a:cubicBezTo>
                  <a:pt x="92" y="30"/>
                  <a:pt x="93" y="29"/>
                  <a:pt x="95" y="29"/>
                </a:cubicBezTo>
                <a:cubicBezTo>
                  <a:pt x="96" y="29"/>
                  <a:pt x="97" y="30"/>
                  <a:pt x="98" y="30"/>
                </a:cubicBezTo>
                <a:cubicBezTo>
                  <a:pt x="110" y="39"/>
                  <a:pt x="117" y="52"/>
                  <a:pt x="117" y="67"/>
                </a:cubicBezTo>
                <a:close/>
                <a:moveTo>
                  <a:pt x="135" y="67"/>
                </a:moveTo>
                <a:cubicBezTo>
                  <a:pt x="135" y="86"/>
                  <a:pt x="127" y="103"/>
                  <a:pt x="113" y="115"/>
                </a:cubicBezTo>
                <a:cubicBezTo>
                  <a:pt x="112" y="116"/>
                  <a:pt x="111" y="117"/>
                  <a:pt x="110" y="117"/>
                </a:cubicBezTo>
                <a:cubicBezTo>
                  <a:pt x="108" y="117"/>
                  <a:pt x="107" y="116"/>
                  <a:pt x="106" y="115"/>
                </a:cubicBezTo>
                <a:cubicBezTo>
                  <a:pt x="105" y="114"/>
                  <a:pt x="104" y="112"/>
                  <a:pt x="105" y="111"/>
                </a:cubicBezTo>
                <a:cubicBezTo>
                  <a:pt x="105" y="110"/>
                  <a:pt x="105" y="109"/>
                  <a:pt x="106" y="108"/>
                </a:cubicBezTo>
                <a:cubicBezTo>
                  <a:pt x="118" y="98"/>
                  <a:pt x="125" y="83"/>
                  <a:pt x="125" y="67"/>
                </a:cubicBezTo>
                <a:cubicBezTo>
                  <a:pt x="125" y="50"/>
                  <a:pt x="118" y="35"/>
                  <a:pt x="105" y="25"/>
                </a:cubicBezTo>
                <a:cubicBezTo>
                  <a:pt x="103" y="23"/>
                  <a:pt x="103" y="20"/>
                  <a:pt x="104" y="18"/>
                </a:cubicBezTo>
                <a:cubicBezTo>
                  <a:pt x="105" y="17"/>
                  <a:pt x="107" y="16"/>
                  <a:pt x="108" y="16"/>
                </a:cubicBezTo>
                <a:cubicBezTo>
                  <a:pt x="109" y="16"/>
                  <a:pt x="110" y="16"/>
                  <a:pt x="111" y="17"/>
                </a:cubicBezTo>
                <a:cubicBezTo>
                  <a:pt x="126" y="29"/>
                  <a:pt x="135" y="47"/>
                  <a:pt x="135" y="67"/>
                </a:cubicBezTo>
                <a:close/>
                <a:moveTo>
                  <a:pt x="80" y="67"/>
                </a:moveTo>
                <a:cubicBezTo>
                  <a:pt x="80" y="69"/>
                  <a:pt x="79" y="72"/>
                  <a:pt x="78" y="73"/>
                </a:cubicBezTo>
                <a:cubicBezTo>
                  <a:pt x="76" y="75"/>
                  <a:pt x="74" y="76"/>
                  <a:pt x="71" y="76"/>
                </a:cubicBezTo>
                <a:cubicBezTo>
                  <a:pt x="69" y="76"/>
                  <a:pt x="66" y="75"/>
                  <a:pt x="65" y="73"/>
                </a:cubicBezTo>
                <a:cubicBezTo>
                  <a:pt x="61" y="70"/>
                  <a:pt x="61" y="64"/>
                  <a:pt x="65" y="60"/>
                </a:cubicBezTo>
                <a:cubicBezTo>
                  <a:pt x="66" y="59"/>
                  <a:pt x="69" y="58"/>
                  <a:pt x="71" y="58"/>
                </a:cubicBezTo>
                <a:cubicBezTo>
                  <a:pt x="73" y="58"/>
                  <a:pt x="76" y="59"/>
                  <a:pt x="78" y="60"/>
                </a:cubicBezTo>
                <a:cubicBezTo>
                  <a:pt x="79" y="62"/>
                  <a:pt x="80" y="64"/>
                  <a:pt x="80" y="67"/>
                </a:cubicBezTo>
                <a:close/>
                <a:moveTo>
                  <a:pt x="98" y="67"/>
                </a:moveTo>
                <a:cubicBezTo>
                  <a:pt x="98" y="76"/>
                  <a:pt x="93" y="84"/>
                  <a:pt x="86" y="89"/>
                </a:cubicBezTo>
                <a:cubicBezTo>
                  <a:pt x="85" y="90"/>
                  <a:pt x="84" y="90"/>
                  <a:pt x="83" y="90"/>
                </a:cubicBezTo>
                <a:cubicBezTo>
                  <a:pt x="81" y="90"/>
                  <a:pt x="80" y="89"/>
                  <a:pt x="79" y="88"/>
                </a:cubicBezTo>
                <a:cubicBezTo>
                  <a:pt x="77" y="85"/>
                  <a:pt x="78" y="82"/>
                  <a:pt x="80" y="81"/>
                </a:cubicBezTo>
                <a:cubicBezTo>
                  <a:pt x="85" y="78"/>
                  <a:pt x="88" y="73"/>
                  <a:pt x="88" y="67"/>
                </a:cubicBezTo>
                <a:cubicBezTo>
                  <a:pt x="88" y="61"/>
                  <a:pt x="85" y="55"/>
                  <a:pt x="79" y="53"/>
                </a:cubicBezTo>
                <a:cubicBezTo>
                  <a:pt x="77" y="51"/>
                  <a:pt x="76" y="48"/>
                  <a:pt x="77" y="46"/>
                </a:cubicBezTo>
                <a:cubicBezTo>
                  <a:pt x="78" y="44"/>
                  <a:pt x="80" y="43"/>
                  <a:pt x="82" y="43"/>
                </a:cubicBezTo>
                <a:cubicBezTo>
                  <a:pt x="83" y="43"/>
                  <a:pt x="83" y="43"/>
                  <a:pt x="84" y="44"/>
                </a:cubicBezTo>
                <a:cubicBezTo>
                  <a:pt x="93" y="48"/>
                  <a:pt x="98" y="57"/>
                  <a:pt x="98" y="67"/>
                </a:cubicBezTo>
                <a:close/>
              </a:path>
            </a:pathLst>
          </a:custGeom>
          <a:solidFill>
            <a:schemeClr val="bg1"/>
          </a:solidFill>
          <a:ln>
            <a:noFill/>
          </a:ln>
          <a:effectLst>
            <a:outerShdw blurRad="50800" dist="38100" dir="2700000" algn="tl" rotWithShape="0">
              <a:prstClr val="black">
                <a:alpha val="40000"/>
              </a:prstClr>
            </a:outerShdw>
          </a:effectLst>
          <a:extLst/>
        </p:spPr>
        <p:txBody>
          <a:bodyPr vert="horz" wrap="square" lIns="0" tIns="0" rIns="0" bIns="0" numCol="1" anchor="t" anchorCtr="0" compatLnSpc="1">
            <a:prstTxWarp prst="textNoShape">
              <a:avLst/>
            </a:prstTxWarp>
          </a:bodyPr>
          <a:lstStyle/>
          <a:p>
            <a:endParaRPr lang="en-US" dirty="0"/>
          </a:p>
        </p:txBody>
      </p:sp>
      <p:sp>
        <p:nvSpPr>
          <p:cNvPr id="246" name="Rectangle 245"/>
          <p:cNvSpPr/>
          <p:nvPr/>
        </p:nvSpPr>
        <p:spPr>
          <a:xfrm>
            <a:off x="4711171" y="5624697"/>
            <a:ext cx="648903"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Electronics</a:t>
            </a:r>
          </a:p>
        </p:txBody>
      </p:sp>
      <p:sp>
        <p:nvSpPr>
          <p:cNvPr id="250" name="Freeform 6"/>
          <p:cNvSpPr>
            <a:spLocks/>
          </p:cNvSpPr>
          <p:nvPr/>
        </p:nvSpPr>
        <p:spPr bwMode="auto">
          <a:xfrm>
            <a:off x="3396030" y="5870333"/>
            <a:ext cx="284383" cy="244694"/>
          </a:xfrm>
          <a:custGeom>
            <a:avLst/>
            <a:gdLst>
              <a:gd name="T0" fmla="*/ 143 w 311"/>
              <a:gd name="T1" fmla="*/ 70 h 267"/>
              <a:gd name="T2" fmla="*/ 29 w 311"/>
              <a:gd name="T3" fmla="*/ 150 h 267"/>
              <a:gd name="T4" fmla="*/ 61 w 311"/>
              <a:gd name="T5" fmla="*/ 150 h 267"/>
              <a:gd name="T6" fmla="*/ 74 w 311"/>
              <a:gd name="T7" fmla="*/ 131 h 267"/>
              <a:gd name="T8" fmla="*/ 87 w 311"/>
              <a:gd name="T9" fmla="*/ 151 h 267"/>
              <a:gd name="T10" fmla="*/ 106 w 311"/>
              <a:gd name="T11" fmla="*/ 65 h 267"/>
              <a:gd name="T12" fmla="*/ 129 w 311"/>
              <a:gd name="T13" fmla="*/ 178 h 267"/>
              <a:gd name="T14" fmla="*/ 150 w 311"/>
              <a:gd name="T15" fmla="*/ 101 h 267"/>
              <a:gd name="T16" fmla="*/ 161 w 311"/>
              <a:gd name="T17" fmla="*/ 155 h 267"/>
              <a:gd name="T18" fmla="*/ 169 w 311"/>
              <a:gd name="T19" fmla="*/ 142 h 267"/>
              <a:gd name="T20" fmla="*/ 191 w 311"/>
              <a:gd name="T21" fmla="*/ 142 h 267"/>
              <a:gd name="T22" fmla="*/ 201 w 311"/>
              <a:gd name="T23" fmla="*/ 135 h 267"/>
              <a:gd name="T24" fmla="*/ 213 w 311"/>
              <a:gd name="T25" fmla="*/ 146 h 267"/>
              <a:gd name="T26" fmla="*/ 201 w 311"/>
              <a:gd name="T27" fmla="*/ 158 h 267"/>
              <a:gd name="T28" fmla="*/ 191 w 311"/>
              <a:gd name="T29" fmla="*/ 151 h 267"/>
              <a:gd name="T30" fmla="*/ 175 w 311"/>
              <a:gd name="T31" fmla="*/ 151 h 267"/>
              <a:gd name="T32" fmla="*/ 157 w 311"/>
              <a:gd name="T33" fmla="*/ 181 h 267"/>
              <a:gd name="T34" fmla="*/ 149 w 311"/>
              <a:gd name="T35" fmla="*/ 142 h 267"/>
              <a:gd name="T36" fmla="*/ 127 w 311"/>
              <a:gd name="T37" fmla="*/ 220 h 267"/>
              <a:gd name="T38" fmla="*/ 105 w 311"/>
              <a:gd name="T39" fmla="*/ 112 h 267"/>
              <a:gd name="T40" fmla="*/ 91 w 311"/>
              <a:gd name="T41" fmla="*/ 175 h 267"/>
              <a:gd name="T42" fmla="*/ 74 w 311"/>
              <a:gd name="T43" fmla="*/ 149 h 267"/>
              <a:gd name="T44" fmla="*/ 66 w 311"/>
              <a:gd name="T45" fmla="*/ 160 h 267"/>
              <a:gd name="T46" fmla="*/ 33 w 311"/>
              <a:gd name="T47" fmla="*/ 160 h 267"/>
              <a:gd name="T48" fmla="*/ 52 w 311"/>
              <a:gd name="T49" fmla="*/ 184 h 267"/>
              <a:gd name="T50" fmla="*/ 143 w 311"/>
              <a:gd name="T51" fmla="*/ 267 h 267"/>
              <a:gd name="T52" fmla="*/ 235 w 311"/>
              <a:gd name="T53" fmla="*/ 184 h 267"/>
              <a:gd name="T54" fmla="*/ 143 w 311"/>
              <a:gd name="T55" fmla="*/ 7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67">
                <a:moveTo>
                  <a:pt x="143" y="70"/>
                </a:moveTo>
                <a:cubicBezTo>
                  <a:pt x="73" y="10"/>
                  <a:pt x="0" y="81"/>
                  <a:pt x="29" y="150"/>
                </a:cubicBezTo>
                <a:cubicBezTo>
                  <a:pt x="61" y="150"/>
                  <a:pt x="61" y="150"/>
                  <a:pt x="61" y="150"/>
                </a:cubicBezTo>
                <a:cubicBezTo>
                  <a:pt x="74" y="131"/>
                  <a:pt x="74" y="131"/>
                  <a:pt x="74" y="131"/>
                </a:cubicBezTo>
                <a:cubicBezTo>
                  <a:pt x="87" y="151"/>
                  <a:pt x="87" y="151"/>
                  <a:pt x="87" y="151"/>
                </a:cubicBezTo>
                <a:cubicBezTo>
                  <a:pt x="106" y="65"/>
                  <a:pt x="106" y="65"/>
                  <a:pt x="106" y="65"/>
                </a:cubicBezTo>
                <a:cubicBezTo>
                  <a:pt x="129" y="178"/>
                  <a:pt x="129" y="178"/>
                  <a:pt x="129" y="178"/>
                </a:cubicBezTo>
                <a:cubicBezTo>
                  <a:pt x="150" y="101"/>
                  <a:pt x="150" y="101"/>
                  <a:pt x="150" y="101"/>
                </a:cubicBezTo>
                <a:cubicBezTo>
                  <a:pt x="161" y="155"/>
                  <a:pt x="161" y="155"/>
                  <a:pt x="161" y="155"/>
                </a:cubicBezTo>
                <a:cubicBezTo>
                  <a:pt x="169" y="142"/>
                  <a:pt x="169" y="142"/>
                  <a:pt x="169" y="142"/>
                </a:cubicBezTo>
                <a:cubicBezTo>
                  <a:pt x="191" y="142"/>
                  <a:pt x="191" y="142"/>
                  <a:pt x="191" y="142"/>
                </a:cubicBezTo>
                <a:cubicBezTo>
                  <a:pt x="192" y="137"/>
                  <a:pt x="197" y="135"/>
                  <a:pt x="201" y="135"/>
                </a:cubicBezTo>
                <a:cubicBezTo>
                  <a:pt x="208" y="135"/>
                  <a:pt x="213" y="140"/>
                  <a:pt x="213" y="146"/>
                </a:cubicBezTo>
                <a:cubicBezTo>
                  <a:pt x="213" y="153"/>
                  <a:pt x="208" y="158"/>
                  <a:pt x="201" y="158"/>
                </a:cubicBezTo>
                <a:cubicBezTo>
                  <a:pt x="197" y="158"/>
                  <a:pt x="192" y="155"/>
                  <a:pt x="191" y="151"/>
                </a:cubicBezTo>
                <a:cubicBezTo>
                  <a:pt x="175" y="151"/>
                  <a:pt x="175" y="151"/>
                  <a:pt x="175" y="151"/>
                </a:cubicBezTo>
                <a:cubicBezTo>
                  <a:pt x="157" y="181"/>
                  <a:pt x="157" y="181"/>
                  <a:pt x="157" y="181"/>
                </a:cubicBezTo>
                <a:cubicBezTo>
                  <a:pt x="149" y="142"/>
                  <a:pt x="149" y="142"/>
                  <a:pt x="149" y="142"/>
                </a:cubicBezTo>
                <a:cubicBezTo>
                  <a:pt x="127" y="220"/>
                  <a:pt x="127" y="220"/>
                  <a:pt x="127" y="220"/>
                </a:cubicBezTo>
                <a:cubicBezTo>
                  <a:pt x="105" y="112"/>
                  <a:pt x="105" y="112"/>
                  <a:pt x="105" y="112"/>
                </a:cubicBezTo>
                <a:cubicBezTo>
                  <a:pt x="91" y="175"/>
                  <a:pt x="91" y="175"/>
                  <a:pt x="91" y="175"/>
                </a:cubicBezTo>
                <a:cubicBezTo>
                  <a:pt x="74" y="149"/>
                  <a:pt x="74" y="149"/>
                  <a:pt x="74" y="149"/>
                </a:cubicBezTo>
                <a:cubicBezTo>
                  <a:pt x="66" y="160"/>
                  <a:pt x="66" y="160"/>
                  <a:pt x="66" y="160"/>
                </a:cubicBezTo>
                <a:cubicBezTo>
                  <a:pt x="33" y="160"/>
                  <a:pt x="33" y="160"/>
                  <a:pt x="33" y="160"/>
                </a:cubicBezTo>
                <a:cubicBezTo>
                  <a:pt x="38" y="168"/>
                  <a:pt x="44" y="176"/>
                  <a:pt x="52" y="184"/>
                </a:cubicBezTo>
                <a:cubicBezTo>
                  <a:pt x="80" y="213"/>
                  <a:pt x="143" y="267"/>
                  <a:pt x="143" y="267"/>
                </a:cubicBezTo>
                <a:cubicBezTo>
                  <a:pt x="143" y="267"/>
                  <a:pt x="206" y="213"/>
                  <a:pt x="235" y="184"/>
                </a:cubicBezTo>
                <a:cubicBezTo>
                  <a:pt x="311" y="108"/>
                  <a:pt x="225" y="0"/>
                  <a:pt x="143" y="70"/>
                </a:cubicBezTo>
              </a:path>
            </a:pathLst>
          </a:custGeom>
          <a:solidFill>
            <a:schemeClr val="bg1"/>
          </a:solidFill>
          <a:ln>
            <a:noFill/>
          </a:ln>
          <a:effectLst>
            <a:outerShdw blurRad="50800" dist="38100" dir="2700000" algn="tl" rotWithShape="0">
              <a:prstClr val="black">
                <a:alpha val="40000"/>
              </a:prstClr>
            </a:outerShdw>
          </a:effectLst>
          <a:extLst/>
        </p:spPr>
        <p:txBody>
          <a:bodyPr vert="horz" wrap="square" lIns="0" tIns="0" rIns="0" bIns="0" numCol="1" anchor="t" anchorCtr="0" compatLnSpc="1">
            <a:prstTxWarp prst="textNoShape">
              <a:avLst/>
            </a:prstTxWarp>
          </a:bodyPr>
          <a:lstStyle/>
          <a:p>
            <a:endParaRPr lang="en-US" sz="1000" dirty="0"/>
          </a:p>
        </p:txBody>
      </p:sp>
      <p:sp>
        <p:nvSpPr>
          <p:cNvPr id="251" name="Rectangle 250"/>
          <p:cNvSpPr/>
          <p:nvPr/>
        </p:nvSpPr>
        <p:spPr>
          <a:xfrm>
            <a:off x="2901081" y="6262767"/>
            <a:ext cx="751497"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Healthcare</a:t>
            </a:r>
          </a:p>
        </p:txBody>
      </p:sp>
      <p:sp>
        <p:nvSpPr>
          <p:cNvPr id="255" name="Freeform 57"/>
          <p:cNvSpPr>
            <a:spLocks/>
          </p:cNvSpPr>
          <p:nvPr/>
        </p:nvSpPr>
        <p:spPr bwMode="auto">
          <a:xfrm rot="5400000">
            <a:off x="6842411" y="5291668"/>
            <a:ext cx="222447" cy="218505"/>
          </a:xfrm>
          <a:custGeom>
            <a:avLst/>
            <a:gdLst>
              <a:gd name="T0" fmla="*/ 1458 w 2343"/>
              <a:gd name="T1" fmla="*/ 1337 h 2017"/>
              <a:gd name="T2" fmla="*/ 1402 w 2343"/>
              <a:gd name="T3" fmla="*/ 1395 h 2017"/>
              <a:gd name="T4" fmla="*/ 1311 w 2343"/>
              <a:gd name="T5" fmla="*/ 1355 h 2017"/>
              <a:gd name="T6" fmla="*/ 1317 w 2343"/>
              <a:gd name="T7" fmla="*/ 1315 h 2017"/>
              <a:gd name="T8" fmla="*/ 1211 w 2343"/>
              <a:gd name="T9" fmla="*/ 1185 h 2017"/>
              <a:gd name="T10" fmla="*/ 1224 w 2343"/>
              <a:gd name="T11" fmla="*/ 1087 h 2017"/>
              <a:gd name="T12" fmla="*/ 1306 w 2343"/>
              <a:gd name="T13" fmla="*/ 1065 h 2017"/>
              <a:gd name="T14" fmla="*/ 1240 w 2343"/>
              <a:gd name="T15" fmla="*/ 23 h 2017"/>
              <a:gd name="T16" fmla="*/ 1135 w 2343"/>
              <a:gd name="T17" fmla="*/ 26 h 2017"/>
              <a:gd name="T18" fmla="*/ 1055 w 2343"/>
              <a:gd name="T19" fmla="*/ 1070 h 2017"/>
              <a:gd name="T20" fmla="*/ 1134 w 2343"/>
              <a:gd name="T21" fmla="*/ 1088 h 2017"/>
              <a:gd name="T22" fmla="*/ 1144 w 2343"/>
              <a:gd name="T23" fmla="*/ 1184 h 2017"/>
              <a:gd name="T24" fmla="*/ 1037 w 2343"/>
              <a:gd name="T25" fmla="*/ 1320 h 2017"/>
              <a:gd name="T26" fmla="*/ 1043 w 2343"/>
              <a:gd name="T27" fmla="*/ 1354 h 2017"/>
              <a:gd name="T28" fmla="*/ 950 w 2343"/>
              <a:gd name="T29" fmla="*/ 1393 h 2017"/>
              <a:gd name="T30" fmla="*/ 890 w 2343"/>
              <a:gd name="T31" fmla="*/ 1334 h 2017"/>
              <a:gd name="T32" fmla="*/ 0 w 2343"/>
              <a:gd name="T33" fmla="*/ 1911 h 2017"/>
              <a:gd name="T34" fmla="*/ 54 w 2343"/>
              <a:gd name="T35" fmla="*/ 1998 h 2017"/>
              <a:gd name="T36" fmla="*/ 1019 w 2343"/>
              <a:gd name="T37" fmla="*/ 1544 h 2017"/>
              <a:gd name="T38" fmla="*/ 996 w 2343"/>
              <a:gd name="T39" fmla="*/ 1468 h 2017"/>
              <a:gd name="T40" fmla="*/ 1077 w 2343"/>
              <a:gd name="T41" fmla="*/ 1412 h 2017"/>
              <a:gd name="T42" fmla="*/ 1180 w 2343"/>
              <a:gd name="T43" fmla="*/ 1454 h 2017"/>
              <a:gd name="T44" fmla="*/ 1278 w 2343"/>
              <a:gd name="T45" fmla="*/ 1412 h 2017"/>
              <a:gd name="T46" fmla="*/ 1358 w 2343"/>
              <a:gd name="T47" fmla="*/ 1472 h 2017"/>
              <a:gd name="T48" fmla="*/ 1336 w 2343"/>
              <a:gd name="T49" fmla="*/ 1552 h 2017"/>
              <a:gd name="T50" fmla="*/ 2293 w 2343"/>
              <a:gd name="T51" fmla="*/ 2017 h 2017"/>
              <a:gd name="T52" fmla="*/ 2343 w 2343"/>
              <a:gd name="T53" fmla="*/ 1927 h 2017"/>
              <a:gd name="T54" fmla="*/ 1458 w 2343"/>
              <a:gd name="T55" fmla="*/ 1337 h 2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43" h="2017">
                <a:moveTo>
                  <a:pt x="1458" y="1337"/>
                </a:moveTo>
                <a:cubicBezTo>
                  <a:pt x="1458" y="1337"/>
                  <a:pt x="1431" y="1357"/>
                  <a:pt x="1402" y="1395"/>
                </a:cubicBezTo>
                <a:cubicBezTo>
                  <a:pt x="1311" y="1355"/>
                  <a:pt x="1311" y="1355"/>
                  <a:pt x="1311" y="1355"/>
                </a:cubicBezTo>
                <a:cubicBezTo>
                  <a:pt x="1315" y="1342"/>
                  <a:pt x="1318" y="1329"/>
                  <a:pt x="1317" y="1315"/>
                </a:cubicBezTo>
                <a:cubicBezTo>
                  <a:pt x="1316" y="1251"/>
                  <a:pt x="1271" y="1199"/>
                  <a:pt x="1211" y="1185"/>
                </a:cubicBezTo>
                <a:cubicBezTo>
                  <a:pt x="1224" y="1087"/>
                  <a:pt x="1224" y="1087"/>
                  <a:pt x="1224" y="1087"/>
                </a:cubicBezTo>
                <a:cubicBezTo>
                  <a:pt x="1250" y="1083"/>
                  <a:pt x="1278" y="1077"/>
                  <a:pt x="1306" y="1065"/>
                </a:cubicBezTo>
                <a:cubicBezTo>
                  <a:pt x="1240" y="23"/>
                  <a:pt x="1240" y="23"/>
                  <a:pt x="1240" y="23"/>
                </a:cubicBezTo>
                <a:cubicBezTo>
                  <a:pt x="1240" y="23"/>
                  <a:pt x="1183" y="0"/>
                  <a:pt x="1135" y="26"/>
                </a:cubicBezTo>
                <a:cubicBezTo>
                  <a:pt x="1055" y="1070"/>
                  <a:pt x="1055" y="1070"/>
                  <a:pt x="1055" y="1070"/>
                </a:cubicBezTo>
                <a:cubicBezTo>
                  <a:pt x="1055" y="1070"/>
                  <a:pt x="1086" y="1083"/>
                  <a:pt x="1134" y="1088"/>
                </a:cubicBezTo>
                <a:cubicBezTo>
                  <a:pt x="1144" y="1184"/>
                  <a:pt x="1144" y="1184"/>
                  <a:pt x="1144" y="1184"/>
                </a:cubicBezTo>
                <a:cubicBezTo>
                  <a:pt x="1082" y="1199"/>
                  <a:pt x="1036" y="1255"/>
                  <a:pt x="1037" y="1320"/>
                </a:cubicBezTo>
                <a:cubicBezTo>
                  <a:pt x="1037" y="1332"/>
                  <a:pt x="1040" y="1343"/>
                  <a:pt x="1043" y="1354"/>
                </a:cubicBezTo>
                <a:cubicBezTo>
                  <a:pt x="950" y="1393"/>
                  <a:pt x="950" y="1393"/>
                  <a:pt x="950" y="1393"/>
                </a:cubicBezTo>
                <a:cubicBezTo>
                  <a:pt x="934" y="1372"/>
                  <a:pt x="914" y="1353"/>
                  <a:pt x="890" y="1334"/>
                </a:cubicBezTo>
                <a:cubicBezTo>
                  <a:pt x="0" y="1911"/>
                  <a:pt x="0" y="1911"/>
                  <a:pt x="0" y="1911"/>
                </a:cubicBezTo>
                <a:cubicBezTo>
                  <a:pt x="0" y="1911"/>
                  <a:pt x="7" y="1970"/>
                  <a:pt x="54" y="1998"/>
                </a:cubicBezTo>
                <a:cubicBezTo>
                  <a:pt x="1019" y="1544"/>
                  <a:pt x="1019" y="1544"/>
                  <a:pt x="1019" y="1544"/>
                </a:cubicBezTo>
                <a:cubicBezTo>
                  <a:pt x="1019" y="1544"/>
                  <a:pt x="1015" y="1512"/>
                  <a:pt x="996" y="1468"/>
                </a:cubicBezTo>
                <a:cubicBezTo>
                  <a:pt x="1077" y="1412"/>
                  <a:pt x="1077" y="1412"/>
                  <a:pt x="1077" y="1412"/>
                </a:cubicBezTo>
                <a:cubicBezTo>
                  <a:pt x="1103" y="1438"/>
                  <a:pt x="1139" y="1455"/>
                  <a:pt x="1180" y="1454"/>
                </a:cubicBezTo>
                <a:cubicBezTo>
                  <a:pt x="1218" y="1453"/>
                  <a:pt x="1253" y="1437"/>
                  <a:pt x="1278" y="1412"/>
                </a:cubicBezTo>
                <a:cubicBezTo>
                  <a:pt x="1358" y="1472"/>
                  <a:pt x="1358" y="1472"/>
                  <a:pt x="1358" y="1472"/>
                </a:cubicBezTo>
                <a:cubicBezTo>
                  <a:pt x="1348" y="1496"/>
                  <a:pt x="1340" y="1522"/>
                  <a:pt x="1336" y="1552"/>
                </a:cubicBezTo>
                <a:cubicBezTo>
                  <a:pt x="2293" y="2017"/>
                  <a:pt x="2293" y="2017"/>
                  <a:pt x="2293" y="2017"/>
                </a:cubicBezTo>
                <a:cubicBezTo>
                  <a:pt x="2293" y="2017"/>
                  <a:pt x="2341" y="1980"/>
                  <a:pt x="2343" y="1927"/>
                </a:cubicBezTo>
                <a:lnTo>
                  <a:pt x="1458" y="1337"/>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0" tIns="0" rIns="0" bIns="0" numCol="1" anchor="t" anchorCtr="0" compatLnSpc="1">
            <a:prstTxWarp prst="textNoShape">
              <a:avLst/>
            </a:prstTxWarp>
          </a:bodyPr>
          <a:lstStyle/>
          <a:p>
            <a:endParaRPr lang="en-US" dirty="0"/>
          </a:p>
        </p:txBody>
      </p:sp>
      <p:sp>
        <p:nvSpPr>
          <p:cNvPr id="256" name="Rectangle 255"/>
          <p:cNvSpPr/>
          <p:nvPr/>
        </p:nvSpPr>
        <p:spPr>
          <a:xfrm>
            <a:off x="6138954" y="5622337"/>
            <a:ext cx="929880"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Energy &amp; Power</a:t>
            </a:r>
          </a:p>
        </p:txBody>
      </p:sp>
      <p:grpSp>
        <p:nvGrpSpPr>
          <p:cNvPr id="260" name="Group 259"/>
          <p:cNvGrpSpPr/>
          <p:nvPr/>
        </p:nvGrpSpPr>
        <p:grpSpPr>
          <a:xfrm>
            <a:off x="8542409" y="5269490"/>
            <a:ext cx="234584" cy="212812"/>
            <a:chOff x="12975965" y="4114650"/>
            <a:chExt cx="234584" cy="212812"/>
          </a:xfrm>
          <a:effectLst>
            <a:outerShdw blurRad="50800" dist="38100" dir="2700000" algn="tl" rotWithShape="0">
              <a:prstClr val="black">
                <a:alpha val="40000"/>
              </a:prstClr>
            </a:outerShdw>
          </a:effectLst>
        </p:grpSpPr>
        <p:sp>
          <p:nvSpPr>
            <p:cNvPr id="262" name="Freeform 18"/>
            <p:cNvSpPr>
              <a:spLocks/>
            </p:cNvSpPr>
            <p:nvPr/>
          </p:nvSpPr>
          <p:spPr bwMode="auto">
            <a:xfrm>
              <a:off x="13076401" y="4220002"/>
              <a:ext cx="31255" cy="56890"/>
            </a:xfrm>
            <a:custGeom>
              <a:avLst/>
              <a:gdLst>
                <a:gd name="T0" fmla="*/ 16 w 38"/>
                <a:gd name="T1" fmla="*/ 63 h 69"/>
                <a:gd name="T2" fmla="*/ 0 w 38"/>
                <a:gd name="T3" fmla="*/ 48 h 69"/>
                <a:gd name="T4" fmla="*/ 0 w 38"/>
                <a:gd name="T5" fmla="*/ 45 h 69"/>
                <a:gd name="T6" fmla="*/ 13 w 38"/>
                <a:gd name="T7" fmla="*/ 45 h 69"/>
                <a:gd name="T8" fmla="*/ 13 w 38"/>
                <a:gd name="T9" fmla="*/ 47 h 69"/>
                <a:gd name="T10" fmla="*/ 19 w 38"/>
                <a:gd name="T11" fmla="*/ 54 h 69"/>
                <a:gd name="T12" fmla="*/ 25 w 38"/>
                <a:gd name="T13" fmla="*/ 47 h 69"/>
                <a:gd name="T14" fmla="*/ 0 w 38"/>
                <a:gd name="T15" fmla="*/ 22 h 69"/>
                <a:gd name="T16" fmla="*/ 16 w 38"/>
                <a:gd name="T17" fmla="*/ 6 h 69"/>
                <a:gd name="T18" fmla="*/ 16 w 38"/>
                <a:gd name="T19" fmla="*/ 0 h 69"/>
                <a:gd name="T20" fmla="*/ 22 w 38"/>
                <a:gd name="T21" fmla="*/ 0 h 69"/>
                <a:gd name="T22" fmla="*/ 22 w 38"/>
                <a:gd name="T23" fmla="*/ 6 h 69"/>
                <a:gd name="T24" fmla="*/ 37 w 38"/>
                <a:gd name="T25" fmla="*/ 21 h 69"/>
                <a:gd name="T26" fmla="*/ 37 w 38"/>
                <a:gd name="T27" fmla="*/ 22 h 69"/>
                <a:gd name="T28" fmla="*/ 24 w 38"/>
                <a:gd name="T29" fmla="*/ 22 h 69"/>
                <a:gd name="T30" fmla="*/ 23 w 38"/>
                <a:gd name="T31" fmla="*/ 16 h 69"/>
                <a:gd name="T32" fmla="*/ 19 w 38"/>
                <a:gd name="T33" fmla="*/ 15 h 69"/>
                <a:gd name="T34" fmla="*/ 14 w 38"/>
                <a:gd name="T35" fmla="*/ 20 h 69"/>
                <a:gd name="T36" fmla="*/ 38 w 38"/>
                <a:gd name="T37" fmla="*/ 45 h 69"/>
                <a:gd name="T38" fmla="*/ 22 w 38"/>
                <a:gd name="T39" fmla="*/ 63 h 69"/>
                <a:gd name="T40" fmla="*/ 22 w 38"/>
                <a:gd name="T41" fmla="*/ 69 h 69"/>
                <a:gd name="T42" fmla="*/ 16 w 38"/>
                <a:gd name="T43" fmla="*/ 69 h 69"/>
                <a:gd name="T44" fmla="*/ 16 w 38"/>
                <a:gd name="T45"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69">
                  <a:moveTo>
                    <a:pt x="16" y="63"/>
                  </a:moveTo>
                  <a:cubicBezTo>
                    <a:pt x="7" y="62"/>
                    <a:pt x="0" y="59"/>
                    <a:pt x="0" y="48"/>
                  </a:cubicBezTo>
                  <a:cubicBezTo>
                    <a:pt x="0" y="45"/>
                    <a:pt x="0" y="45"/>
                    <a:pt x="0" y="45"/>
                  </a:cubicBezTo>
                  <a:cubicBezTo>
                    <a:pt x="13" y="45"/>
                    <a:pt x="13" y="45"/>
                    <a:pt x="13" y="45"/>
                  </a:cubicBezTo>
                  <a:cubicBezTo>
                    <a:pt x="13" y="47"/>
                    <a:pt x="13" y="47"/>
                    <a:pt x="13" y="47"/>
                  </a:cubicBezTo>
                  <a:cubicBezTo>
                    <a:pt x="13" y="51"/>
                    <a:pt x="14" y="54"/>
                    <a:pt x="19" y="54"/>
                  </a:cubicBezTo>
                  <a:cubicBezTo>
                    <a:pt x="23" y="54"/>
                    <a:pt x="25" y="50"/>
                    <a:pt x="25" y="47"/>
                  </a:cubicBezTo>
                  <a:cubicBezTo>
                    <a:pt x="25" y="36"/>
                    <a:pt x="0" y="42"/>
                    <a:pt x="0" y="22"/>
                  </a:cubicBezTo>
                  <a:cubicBezTo>
                    <a:pt x="0" y="13"/>
                    <a:pt x="5" y="7"/>
                    <a:pt x="16" y="6"/>
                  </a:cubicBezTo>
                  <a:cubicBezTo>
                    <a:pt x="16" y="0"/>
                    <a:pt x="16" y="0"/>
                    <a:pt x="16" y="0"/>
                  </a:cubicBezTo>
                  <a:cubicBezTo>
                    <a:pt x="22" y="0"/>
                    <a:pt x="22" y="0"/>
                    <a:pt x="22" y="0"/>
                  </a:cubicBezTo>
                  <a:cubicBezTo>
                    <a:pt x="22" y="6"/>
                    <a:pt x="22" y="6"/>
                    <a:pt x="22" y="6"/>
                  </a:cubicBezTo>
                  <a:cubicBezTo>
                    <a:pt x="33" y="7"/>
                    <a:pt x="37" y="13"/>
                    <a:pt x="37" y="21"/>
                  </a:cubicBezTo>
                  <a:cubicBezTo>
                    <a:pt x="37" y="22"/>
                    <a:pt x="37" y="22"/>
                    <a:pt x="37" y="22"/>
                  </a:cubicBezTo>
                  <a:cubicBezTo>
                    <a:pt x="24" y="22"/>
                    <a:pt x="24" y="22"/>
                    <a:pt x="24" y="22"/>
                  </a:cubicBezTo>
                  <a:cubicBezTo>
                    <a:pt x="24" y="20"/>
                    <a:pt x="24" y="18"/>
                    <a:pt x="23" y="16"/>
                  </a:cubicBezTo>
                  <a:cubicBezTo>
                    <a:pt x="22" y="15"/>
                    <a:pt x="21" y="15"/>
                    <a:pt x="19" y="15"/>
                  </a:cubicBezTo>
                  <a:cubicBezTo>
                    <a:pt x="16" y="15"/>
                    <a:pt x="14" y="16"/>
                    <a:pt x="14" y="20"/>
                  </a:cubicBezTo>
                  <a:cubicBezTo>
                    <a:pt x="14" y="32"/>
                    <a:pt x="38" y="26"/>
                    <a:pt x="38" y="45"/>
                  </a:cubicBezTo>
                  <a:cubicBezTo>
                    <a:pt x="38" y="57"/>
                    <a:pt x="32" y="62"/>
                    <a:pt x="22" y="63"/>
                  </a:cubicBezTo>
                  <a:cubicBezTo>
                    <a:pt x="22" y="69"/>
                    <a:pt x="22" y="69"/>
                    <a:pt x="22" y="69"/>
                  </a:cubicBezTo>
                  <a:cubicBezTo>
                    <a:pt x="16" y="69"/>
                    <a:pt x="16" y="69"/>
                    <a:pt x="16" y="69"/>
                  </a:cubicBezTo>
                  <a:lnTo>
                    <a:pt x="16" y="63"/>
                  </a:ln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63" name="Freeform 19"/>
            <p:cNvSpPr>
              <a:spLocks/>
            </p:cNvSpPr>
            <p:nvPr/>
          </p:nvSpPr>
          <p:spPr bwMode="auto">
            <a:xfrm>
              <a:off x="13050765" y="4159249"/>
              <a:ext cx="85335" cy="29850"/>
            </a:xfrm>
            <a:custGeom>
              <a:avLst/>
              <a:gdLst>
                <a:gd name="T0" fmla="*/ 0 w 243"/>
                <a:gd name="T1" fmla="*/ 85 h 85"/>
                <a:gd name="T2" fmla="*/ 243 w 243"/>
                <a:gd name="T3" fmla="*/ 85 h 85"/>
                <a:gd name="T4" fmla="*/ 120 w 243"/>
                <a:gd name="T5" fmla="*/ 0 h 85"/>
                <a:gd name="T6" fmla="*/ 0 w 243"/>
                <a:gd name="T7" fmla="*/ 85 h 85"/>
              </a:gdLst>
              <a:ahLst/>
              <a:cxnLst>
                <a:cxn ang="0">
                  <a:pos x="T0" y="T1"/>
                </a:cxn>
                <a:cxn ang="0">
                  <a:pos x="T2" y="T3"/>
                </a:cxn>
                <a:cxn ang="0">
                  <a:pos x="T4" y="T5"/>
                </a:cxn>
                <a:cxn ang="0">
                  <a:pos x="T6" y="T7"/>
                </a:cxn>
              </a:cxnLst>
              <a:rect l="0" t="0" r="r" b="b"/>
              <a:pathLst>
                <a:path w="243" h="85">
                  <a:moveTo>
                    <a:pt x="0" y="85"/>
                  </a:moveTo>
                  <a:lnTo>
                    <a:pt x="243" y="85"/>
                  </a:lnTo>
                  <a:lnTo>
                    <a:pt x="120" y="0"/>
                  </a:lnTo>
                  <a:lnTo>
                    <a:pt x="0" y="85"/>
                  </a:ln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64" name="Freeform 20"/>
            <p:cNvSpPr>
              <a:spLocks/>
            </p:cNvSpPr>
            <p:nvPr/>
          </p:nvSpPr>
          <p:spPr bwMode="auto">
            <a:xfrm>
              <a:off x="12979126" y="4114650"/>
              <a:ext cx="228263" cy="74449"/>
            </a:xfrm>
            <a:custGeom>
              <a:avLst/>
              <a:gdLst>
                <a:gd name="T0" fmla="*/ 274 w 275"/>
                <a:gd name="T1" fmla="*/ 89 h 90"/>
                <a:gd name="T2" fmla="*/ 149 w 275"/>
                <a:gd name="T3" fmla="*/ 3 h 90"/>
                <a:gd name="T4" fmla="*/ 137 w 275"/>
                <a:gd name="T5" fmla="*/ 0 h 90"/>
                <a:gd name="T6" fmla="*/ 126 w 275"/>
                <a:gd name="T7" fmla="*/ 3 h 90"/>
                <a:gd name="T8" fmla="*/ 1 w 275"/>
                <a:gd name="T9" fmla="*/ 89 h 90"/>
                <a:gd name="T10" fmla="*/ 0 w 275"/>
                <a:gd name="T11" fmla="*/ 90 h 90"/>
                <a:gd name="T12" fmla="*/ 47 w 275"/>
                <a:gd name="T13" fmla="*/ 90 h 90"/>
                <a:gd name="T14" fmla="*/ 137 w 275"/>
                <a:gd name="T15" fmla="*/ 28 h 90"/>
                <a:gd name="T16" fmla="*/ 228 w 275"/>
                <a:gd name="T17" fmla="*/ 90 h 90"/>
                <a:gd name="T18" fmla="*/ 275 w 275"/>
                <a:gd name="T19" fmla="*/ 90 h 90"/>
                <a:gd name="T20" fmla="*/ 274 w 275"/>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90">
                  <a:moveTo>
                    <a:pt x="274" y="89"/>
                  </a:moveTo>
                  <a:cubicBezTo>
                    <a:pt x="149" y="3"/>
                    <a:pt x="149" y="3"/>
                    <a:pt x="149" y="3"/>
                  </a:cubicBezTo>
                  <a:cubicBezTo>
                    <a:pt x="146" y="1"/>
                    <a:pt x="142" y="0"/>
                    <a:pt x="137" y="0"/>
                  </a:cubicBezTo>
                  <a:cubicBezTo>
                    <a:pt x="133" y="0"/>
                    <a:pt x="129" y="1"/>
                    <a:pt x="126" y="3"/>
                  </a:cubicBezTo>
                  <a:cubicBezTo>
                    <a:pt x="1" y="89"/>
                    <a:pt x="1" y="89"/>
                    <a:pt x="1" y="89"/>
                  </a:cubicBezTo>
                  <a:cubicBezTo>
                    <a:pt x="1" y="90"/>
                    <a:pt x="0" y="90"/>
                    <a:pt x="0" y="90"/>
                  </a:cubicBezTo>
                  <a:cubicBezTo>
                    <a:pt x="47" y="90"/>
                    <a:pt x="47" y="90"/>
                    <a:pt x="47" y="90"/>
                  </a:cubicBezTo>
                  <a:cubicBezTo>
                    <a:pt x="137" y="28"/>
                    <a:pt x="137" y="28"/>
                    <a:pt x="137" y="28"/>
                  </a:cubicBezTo>
                  <a:cubicBezTo>
                    <a:pt x="228" y="90"/>
                    <a:pt x="228" y="90"/>
                    <a:pt x="228" y="90"/>
                  </a:cubicBezTo>
                  <a:cubicBezTo>
                    <a:pt x="275" y="90"/>
                    <a:pt x="275" y="90"/>
                    <a:pt x="275" y="90"/>
                  </a:cubicBezTo>
                  <a:cubicBezTo>
                    <a:pt x="274" y="90"/>
                    <a:pt x="274" y="90"/>
                    <a:pt x="274" y="89"/>
                  </a:cubicBez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65" name="Rectangle 21"/>
            <p:cNvSpPr>
              <a:spLocks noChangeArrowheads="1"/>
            </p:cNvSpPr>
            <p:nvPr/>
          </p:nvSpPr>
          <p:spPr bwMode="auto">
            <a:xfrm>
              <a:off x="12995982" y="4198230"/>
              <a:ext cx="194901" cy="18261"/>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66" name="Rectangle 22"/>
            <p:cNvSpPr>
              <a:spLocks noChangeArrowheads="1"/>
            </p:cNvSpPr>
            <p:nvPr/>
          </p:nvSpPr>
          <p:spPr bwMode="auto">
            <a:xfrm>
              <a:off x="12995982" y="4283565"/>
              <a:ext cx="194901" cy="19315"/>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67" name="Rectangle 23"/>
            <p:cNvSpPr>
              <a:spLocks noChangeArrowheads="1"/>
            </p:cNvSpPr>
            <p:nvPr/>
          </p:nvSpPr>
          <p:spPr bwMode="auto">
            <a:xfrm>
              <a:off x="12975965" y="4308499"/>
              <a:ext cx="234584" cy="18963"/>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68" name="Rectangle 24"/>
            <p:cNvSpPr>
              <a:spLocks noChangeArrowheads="1"/>
            </p:cNvSpPr>
            <p:nvPr/>
          </p:nvSpPr>
          <p:spPr bwMode="auto">
            <a:xfrm>
              <a:off x="13005113" y="4223866"/>
              <a:ext cx="33010" cy="54783"/>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69" name="Rectangle 25"/>
            <p:cNvSpPr>
              <a:spLocks noChangeArrowheads="1"/>
            </p:cNvSpPr>
            <p:nvPr/>
          </p:nvSpPr>
          <p:spPr bwMode="auto">
            <a:xfrm>
              <a:off x="13148391" y="4223866"/>
              <a:ext cx="33362" cy="54783"/>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grpSp>
      <p:sp>
        <p:nvSpPr>
          <p:cNvPr id="261" name="Rectangle 260"/>
          <p:cNvSpPr/>
          <p:nvPr/>
        </p:nvSpPr>
        <p:spPr>
          <a:xfrm>
            <a:off x="7581899" y="5617876"/>
            <a:ext cx="1189989"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Financial Institutions</a:t>
            </a:r>
          </a:p>
        </p:txBody>
      </p:sp>
      <p:pic>
        <p:nvPicPr>
          <p:cNvPr id="271" name="Picture 3" descr="H:\Williams Lea\Libraries\LI Overview Standard Slides\_Archive\Images\Packaging_sized.jpg"/>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a:stretch/>
        </p:blipFill>
        <p:spPr bwMode="auto">
          <a:xfrm>
            <a:off x="5462857" y="5868792"/>
            <a:ext cx="1627572" cy="532014"/>
          </a:xfrm>
          <a:prstGeom prst="rect">
            <a:avLst/>
          </a:prstGeom>
          <a:noFill/>
          <a:extLst>
            <a:ext uri="{909E8E84-426E-40DD-AFC4-6F175D3DCCD1}">
              <a14:hiddenFill xmlns:a14="http://schemas.microsoft.com/office/drawing/2010/main">
                <a:solidFill>
                  <a:srgbClr val="FFFFFF"/>
                </a:solidFill>
              </a14:hiddenFill>
            </a:ext>
          </a:extLst>
        </p:spPr>
      </p:pic>
      <p:grpSp>
        <p:nvGrpSpPr>
          <p:cNvPr id="273" name="Group 272"/>
          <p:cNvGrpSpPr/>
          <p:nvPr/>
        </p:nvGrpSpPr>
        <p:grpSpPr>
          <a:xfrm>
            <a:off x="6782486" y="5907299"/>
            <a:ext cx="280180" cy="200108"/>
            <a:chOff x="12937503" y="5335797"/>
            <a:chExt cx="280180" cy="200108"/>
          </a:xfrm>
          <a:effectLst>
            <a:outerShdw blurRad="50800" dist="38100" dir="2700000" algn="tl" rotWithShape="0">
              <a:prstClr val="black">
                <a:alpha val="40000"/>
              </a:prstClr>
            </a:outerShdw>
          </a:effectLst>
        </p:grpSpPr>
        <p:sp>
          <p:nvSpPr>
            <p:cNvPr id="275" name="Freeform 6"/>
            <p:cNvSpPr>
              <a:spLocks/>
            </p:cNvSpPr>
            <p:nvPr/>
          </p:nvSpPr>
          <p:spPr bwMode="auto">
            <a:xfrm>
              <a:off x="13055636" y="5335797"/>
              <a:ext cx="162047" cy="66358"/>
            </a:xfrm>
            <a:custGeom>
              <a:avLst/>
              <a:gdLst>
                <a:gd name="T0" fmla="*/ 786 w 786"/>
                <a:gd name="T1" fmla="*/ 194 h 385"/>
                <a:gd name="T2" fmla="*/ 582 w 786"/>
                <a:gd name="T3" fmla="*/ 385 h 385"/>
                <a:gd name="T4" fmla="*/ 0 w 786"/>
                <a:gd name="T5" fmla="*/ 191 h 385"/>
                <a:gd name="T6" fmla="*/ 204 w 786"/>
                <a:gd name="T7" fmla="*/ 0 h 385"/>
                <a:gd name="T8" fmla="*/ 786 w 786"/>
                <a:gd name="T9" fmla="*/ 194 h 385"/>
              </a:gdLst>
              <a:ahLst/>
              <a:cxnLst>
                <a:cxn ang="0">
                  <a:pos x="T0" y="T1"/>
                </a:cxn>
                <a:cxn ang="0">
                  <a:pos x="T2" y="T3"/>
                </a:cxn>
                <a:cxn ang="0">
                  <a:pos x="T4" y="T5"/>
                </a:cxn>
                <a:cxn ang="0">
                  <a:pos x="T6" y="T7"/>
                </a:cxn>
                <a:cxn ang="0">
                  <a:pos x="T8" y="T9"/>
                </a:cxn>
              </a:cxnLst>
              <a:rect l="0" t="0" r="r" b="b"/>
              <a:pathLst>
                <a:path w="786" h="385">
                  <a:moveTo>
                    <a:pt x="786" y="194"/>
                  </a:moveTo>
                  <a:lnTo>
                    <a:pt x="582" y="385"/>
                  </a:lnTo>
                  <a:lnTo>
                    <a:pt x="0" y="191"/>
                  </a:lnTo>
                  <a:lnTo>
                    <a:pt x="204" y="0"/>
                  </a:lnTo>
                  <a:lnTo>
                    <a:pt x="786" y="194"/>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276" name="Freeform 7"/>
            <p:cNvSpPr>
              <a:spLocks/>
            </p:cNvSpPr>
            <p:nvPr/>
          </p:nvSpPr>
          <p:spPr bwMode="auto">
            <a:xfrm>
              <a:off x="13055636" y="5368717"/>
              <a:ext cx="119989" cy="133750"/>
            </a:xfrm>
            <a:custGeom>
              <a:avLst/>
              <a:gdLst>
                <a:gd name="T0" fmla="*/ 0 w 582"/>
                <a:gd name="T1" fmla="*/ 0 h 776"/>
                <a:gd name="T2" fmla="*/ 0 w 582"/>
                <a:gd name="T3" fmla="*/ 583 h 776"/>
                <a:gd name="T4" fmla="*/ 582 w 582"/>
                <a:gd name="T5" fmla="*/ 776 h 776"/>
                <a:gd name="T6" fmla="*/ 582 w 582"/>
                <a:gd name="T7" fmla="*/ 194 h 776"/>
                <a:gd name="T8" fmla="*/ 0 w 582"/>
                <a:gd name="T9" fmla="*/ 0 h 776"/>
              </a:gdLst>
              <a:ahLst/>
              <a:cxnLst>
                <a:cxn ang="0">
                  <a:pos x="T0" y="T1"/>
                </a:cxn>
                <a:cxn ang="0">
                  <a:pos x="T2" y="T3"/>
                </a:cxn>
                <a:cxn ang="0">
                  <a:pos x="T4" y="T5"/>
                </a:cxn>
                <a:cxn ang="0">
                  <a:pos x="T6" y="T7"/>
                </a:cxn>
                <a:cxn ang="0">
                  <a:pos x="T8" y="T9"/>
                </a:cxn>
              </a:cxnLst>
              <a:rect l="0" t="0" r="r" b="b"/>
              <a:pathLst>
                <a:path w="582" h="776">
                  <a:moveTo>
                    <a:pt x="0" y="0"/>
                  </a:moveTo>
                  <a:lnTo>
                    <a:pt x="0" y="583"/>
                  </a:lnTo>
                  <a:lnTo>
                    <a:pt x="582" y="776"/>
                  </a:lnTo>
                  <a:lnTo>
                    <a:pt x="582" y="194"/>
                  </a:lnTo>
                  <a:lnTo>
                    <a:pt x="0" y="0"/>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277" name="Freeform 8"/>
            <p:cNvSpPr>
              <a:spLocks/>
            </p:cNvSpPr>
            <p:nvPr/>
          </p:nvSpPr>
          <p:spPr bwMode="auto">
            <a:xfrm>
              <a:off x="12975850" y="5368717"/>
              <a:ext cx="79786" cy="133750"/>
            </a:xfrm>
            <a:custGeom>
              <a:avLst/>
              <a:gdLst>
                <a:gd name="T0" fmla="*/ 387 w 387"/>
                <a:gd name="T1" fmla="*/ 583 h 776"/>
                <a:gd name="T2" fmla="*/ 0 w 387"/>
                <a:gd name="T3" fmla="*/ 776 h 776"/>
                <a:gd name="T4" fmla="*/ 0 w 387"/>
                <a:gd name="T5" fmla="*/ 194 h 776"/>
                <a:gd name="T6" fmla="*/ 387 w 387"/>
                <a:gd name="T7" fmla="*/ 0 h 776"/>
                <a:gd name="T8" fmla="*/ 387 w 387"/>
                <a:gd name="T9" fmla="*/ 583 h 776"/>
              </a:gdLst>
              <a:ahLst/>
              <a:cxnLst>
                <a:cxn ang="0">
                  <a:pos x="T0" y="T1"/>
                </a:cxn>
                <a:cxn ang="0">
                  <a:pos x="T2" y="T3"/>
                </a:cxn>
                <a:cxn ang="0">
                  <a:pos x="T4" y="T5"/>
                </a:cxn>
                <a:cxn ang="0">
                  <a:pos x="T6" y="T7"/>
                </a:cxn>
                <a:cxn ang="0">
                  <a:pos x="T8" y="T9"/>
                </a:cxn>
              </a:cxnLst>
              <a:rect l="0" t="0" r="r" b="b"/>
              <a:pathLst>
                <a:path w="387" h="776">
                  <a:moveTo>
                    <a:pt x="387" y="583"/>
                  </a:moveTo>
                  <a:lnTo>
                    <a:pt x="0" y="776"/>
                  </a:lnTo>
                  <a:lnTo>
                    <a:pt x="0" y="194"/>
                  </a:lnTo>
                  <a:lnTo>
                    <a:pt x="387" y="0"/>
                  </a:lnTo>
                  <a:lnTo>
                    <a:pt x="387" y="583"/>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278" name="Freeform 9"/>
            <p:cNvSpPr>
              <a:spLocks/>
            </p:cNvSpPr>
            <p:nvPr/>
          </p:nvSpPr>
          <p:spPr bwMode="auto">
            <a:xfrm>
              <a:off x="12959563" y="5339417"/>
              <a:ext cx="96074" cy="62738"/>
            </a:xfrm>
            <a:custGeom>
              <a:avLst/>
              <a:gdLst>
                <a:gd name="T0" fmla="*/ 0 w 466"/>
                <a:gd name="T1" fmla="*/ 195 h 364"/>
                <a:gd name="T2" fmla="*/ 388 w 466"/>
                <a:gd name="T3" fmla="*/ 0 h 364"/>
                <a:gd name="T4" fmla="*/ 466 w 466"/>
                <a:gd name="T5" fmla="*/ 170 h 364"/>
                <a:gd name="T6" fmla="*/ 79 w 466"/>
                <a:gd name="T7" fmla="*/ 364 h 364"/>
                <a:gd name="T8" fmla="*/ 0 w 466"/>
                <a:gd name="T9" fmla="*/ 195 h 364"/>
              </a:gdLst>
              <a:ahLst/>
              <a:cxnLst>
                <a:cxn ang="0">
                  <a:pos x="T0" y="T1"/>
                </a:cxn>
                <a:cxn ang="0">
                  <a:pos x="T2" y="T3"/>
                </a:cxn>
                <a:cxn ang="0">
                  <a:pos x="T4" y="T5"/>
                </a:cxn>
                <a:cxn ang="0">
                  <a:pos x="T6" y="T7"/>
                </a:cxn>
                <a:cxn ang="0">
                  <a:pos x="T8" y="T9"/>
                </a:cxn>
              </a:cxnLst>
              <a:rect l="0" t="0" r="r" b="b"/>
              <a:pathLst>
                <a:path w="466" h="364">
                  <a:moveTo>
                    <a:pt x="0" y="195"/>
                  </a:moveTo>
                  <a:lnTo>
                    <a:pt x="388" y="0"/>
                  </a:lnTo>
                  <a:lnTo>
                    <a:pt x="466" y="170"/>
                  </a:lnTo>
                  <a:lnTo>
                    <a:pt x="79" y="364"/>
                  </a:lnTo>
                  <a:lnTo>
                    <a:pt x="0" y="195"/>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279" name="Freeform 10"/>
            <p:cNvSpPr>
              <a:spLocks/>
            </p:cNvSpPr>
            <p:nvPr/>
          </p:nvSpPr>
          <p:spPr bwMode="auto">
            <a:xfrm>
              <a:off x="12975850" y="5469202"/>
              <a:ext cx="199775" cy="66703"/>
            </a:xfrm>
            <a:custGeom>
              <a:avLst/>
              <a:gdLst>
                <a:gd name="T0" fmla="*/ 0 w 969"/>
                <a:gd name="T1" fmla="*/ 193 h 387"/>
                <a:gd name="T2" fmla="*/ 387 w 969"/>
                <a:gd name="T3" fmla="*/ 0 h 387"/>
                <a:gd name="T4" fmla="*/ 969 w 969"/>
                <a:gd name="T5" fmla="*/ 193 h 387"/>
                <a:gd name="T6" fmla="*/ 582 w 969"/>
                <a:gd name="T7" fmla="*/ 387 h 387"/>
                <a:gd name="T8" fmla="*/ 0 w 969"/>
                <a:gd name="T9" fmla="*/ 193 h 387"/>
              </a:gdLst>
              <a:ahLst/>
              <a:cxnLst>
                <a:cxn ang="0">
                  <a:pos x="T0" y="T1"/>
                </a:cxn>
                <a:cxn ang="0">
                  <a:pos x="T2" y="T3"/>
                </a:cxn>
                <a:cxn ang="0">
                  <a:pos x="T4" y="T5"/>
                </a:cxn>
                <a:cxn ang="0">
                  <a:pos x="T6" y="T7"/>
                </a:cxn>
                <a:cxn ang="0">
                  <a:pos x="T8" y="T9"/>
                </a:cxn>
              </a:cxnLst>
              <a:rect l="0" t="0" r="r" b="b"/>
              <a:pathLst>
                <a:path w="969" h="387">
                  <a:moveTo>
                    <a:pt x="0" y="193"/>
                  </a:moveTo>
                  <a:lnTo>
                    <a:pt x="387" y="0"/>
                  </a:lnTo>
                  <a:lnTo>
                    <a:pt x="969" y="193"/>
                  </a:lnTo>
                  <a:lnTo>
                    <a:pt x="582" y="387"/>
                  </a:lnTo>
                  <a:lnTo>
                    <a:pt x="0" y="193"/>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280" name="Freeform 11"/>
            <p:cNvSpPr>
              <a:spLocks/>
            </p:cNvSpPr>
            <p:nvPr/>
          </p:nvSpPr>
          <p:spPr bwMode="auto">
            <a:xfrm>
              <a:off x="13095839" y="5402155"/>
              <a:ext cx="79786" cy="133750"/>
            </a:xfrm>
            <a:custGeom>
              <a:avLst/>
              <a:gdLst>
                <a:gd name="T0" fmla="*/ 0 w 387"/>
                <a:gd name="T1" fmla="*/ 194 h 776"/>
                <a:gd name="T2" fmla="*/ 0 w 387"/>
                <a:gd name="T3" fmla="*/ 776 h 776"/>
                <a:gd name="T4" fmla="*/ 387 w 387"/>
                <a:gd name="T5" fmla="*/ 582 h 776"/>
                <a:gd name="T6" fmla="*/ 387 w 387"/>
                <a:gd name="T7" fmla="*/ 0 h 776"/>
                <a:gd name="T8" fmla="*/ 0 w 387"/>
                <a:gd name="T9" fmla="*/ 194 h 776"/>
              </a:gdLst>
              <a:ahLst/>
              <a:cxnLst>
                <a:cxn ang="0">
                  <a:pos x="T0" y="T1"/>
                </a:cxn>
                <a:cxn ang="0">
                  <a:pos x="T2" y="T3"/>
                </a:cxn>
                <a:cxn ang="0">
                  <a:pos x="T4" y="T5"/>
                </a:cxn>
                <a:cxn ang="0">
                  <a:pos x="T6" y="T7"/>
                </a:cxn>
                <a:cxn ang="0">
                  <a:pos x="T8" y="T9"/>
                </a:cxn>
              </a:cxnLst>
              <a:rect l="0" t="0" r="r" b="b"/>
              <a:pathLst>
                <a:path w="387" h="776">
                  <a:moveTo>
                    <a:pt x="0" y="194"/>
                  </a:moveTo>
                  <a:lnTo>
                    <a:pt x="0" y="776"/>
                  </a:lnTo>
                  <a:lnTo>
                    <a:pt x="387" y="582"/>
                  </a:lnTo>
                  <a:lnTo>
                    <a:pt x="387" y="0"/>
                  </a:lnTo>
                  <a:lnTo>
                    <a:pt x="0" y="194"/>
                  </a:lnTo>
                  <a:close/>
                </a:path>
              </a:pathLst>
            </a:custGeom>
            <a:solidFill>
              <a:schemeClr val="bg1"/>
            </a:solidFill>
            <a:ln w="3175">
              <a:solidFill>
                <a:schemeClr val="bg2"/>
              </a:solidFill>
              <a:round/>
              <a:headEnd/>
              <a:tailEnd/>
            </a:ln>
            <a:effectLst/>
          </p:spPr>
          <p:txBody>
            <a:bodyPr vert="horz" wrap="square" lIns="0" tIns="0" rIns="0" bIns="0" numCol="1" anchor="t" anchorCtr="0" compatLnSpc="1">
              <a:prstTxWarp prst="textNoShape">
                <a:avLst/>
              </a:prstTxWarp>
            </a:bodyPr>
            <a:lstStyle/>
            <a:p>
              <a:endParaRPr lang="en-US" dirty="0"/>
            </a:p>
          </p:txBody>
        </p:sp>
        <p:sp>
          <p:nvSpPr>
            <p:cNvPr id="281" name="Freeform 12"/>
            <p:cNvSpPr>
              <a:spLocks/>
            </p:cNvSpPr>
            <p:nvPr/>
          </p:nvSpPr>
          <p:spPr bwMode="auto">
            <a:xfrm>
              <a:off x="13095839" y="5402155"/>
              <a:ext cx="79786" cy="133750"/>
            </a:xfrm>
            <a:custGeom>
              <a:avLst/>
              <a:gdLst>
                <a:gd name="T0" fmla="*/ 0 w 387"/>
                <a:gd name="T1" fmla="*/ 194 h 776"/>
                <a:gd name="T2" fmla="*/ 0 w 387"/>
                <a:gd name="T3" fmla="*/ 776 h 776"/>
                <a:gd name="T4" fmla="*/ 387 w 387"/>
                <a:gd name="T5" fmla="*/ 582 h 776"/>
                <a:gd name="T6" fmla="*/ 387 w 387"/>
                <a:gd name="T7" fmla="*/ 0 h 776"/>
                <a:gd name="T8" fmla="*/ 0 w 387"/>
                <a:gd name="T9" fmla="*/ 194 h 776"/>
              </a:gdLst>
              <a:ahLst/>
              <a:cxnLst>
                <a:cxn ang="0">
                  <a:pos x="T0" y="T1"/>
                </a:cxn>
                <a:cxn ang="0">
                  <a:pos x="T2" y="T3"/>
                </a:cxn>
                <a:cxn ang="0">
                  <a:pos x="T4" y="T5"/>
                </a:cxn>
                <a:cxn ang="0">
                  <a:pos x="T6" y="T7"/>
                </a:cxn>
                <a:cxn ang="0">
                  <a:pos x="T8" y="T9"/>
                </a:cxn>
              </a:cxnLst>
              <a:rect l="0" t="0" r="r" b="b"/>
              <a:pathLst>
                <a:path w="387" h="776">
                  <a:moveTo>
                    <a:pt x="0" y="194"/>
                  </a:moveTo>
                  <a:lnTo>
                    <a:pt x="0" y="776"/>
                  </a:lnTo>
                  <a:lnTo>
                    <a:pt x="387" y="582"/>
                  </a:lnTo>
                  <a:lnTo>
                    <a:pt x="387" y="0"/>
                  </a:lnTo>
                  <a:lnTo>
                    <a:pt x="0" y="194"/>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282" name="Freeform 13"/>
            <p:cNvSpPr>
              <a:spLocks/>
            </p:cNvSpPr>
            <p:nvPr/>
          </p:nvSpPr>
          <p:spPr bwMode="auto">
            <a:xfrm>
              <a:off x="12975850" y="5402155"/>
              <a:ext cx="119989" cy="133750"/>
            </a:xfrm>
            <a:custGeom>
              <a:avLst/>
              <a:gdLst>
                <a:gd name="T0" fmla="*/ 0 w 582"/>
                <a:gd name="T1" fmla="*/ 0 h 776"/>
                <a:gd name="T2" fmla="*/ 0 w 582"/>
                <a:gd name="T3" fmla="*/ 582 h 776"/>
                <a:gd name="T4" fmla="*/ 582 w 582"/>
                <a:gd name="T5" fmla="*/ 776 h 776"/>
                <a:gd name="T6" fmla="*/ 582 w 582"/>
                <a:gd name="T7" fmla="*/ 194 h 776"/>
                <a:gd name="T8" fmla="*/ 0 w 582"/>
                <a:gd name="T9" fmla="*/ 0 h 776"/>
              </a:gdLst>
              <a:ahLst/>
              <a:cxnLst>
                <a:cxn ang="0">
                  <a:pos x="T0" y="T1"/>
                </a:cxn>
                <a:cxn ang="0">
                  <a:pos x="T2" y="T3"/>
                </a:cxn>
                <a:cxn ang="0">
                  <a:pos x="T4" y="T5"/>
                </a:cxn>
                <a:cxn ang="0">
                  <a:pos x="T6" y="T7"/>
                </a:cxn>
                <a:cxn ang="0">
                  <a:pos x="T8" y="T9"/>
                </a:cxn>
              </a:cxnLst>
              <a:rect l="0" t="0" r="r" b="b"/>
              <a:pathLst>
                <a:path w="582" h="776">
                  <a:moveTo>
                    <a:pt x="0" y="0"/>
                  </a:moveTo>
                  <a:lnTo>
                    <a:pt x="0" y="582"/>
                  </a:lnTo>
                  <a:lnTo>
                    <a:pt x="582" y="776"/>
                  </a:lnTo>
                  <a:lnTo>
                    <a:pt x="582" y="194"/>
                  </a:lnTo>
                  <a:lnTo>
                    <a:pt x="0" y="0"/>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283" name="Freeform 14"/>
            <p:cNvSpPr>
              <a:spLocks/>
            </p:cNvSpPr>
            <p:nvPr/>
          </p:nvSpPr>
          <p:spPr bwMode="auto">
            <a:xfrm>
              <a:off x="13095839" y="5402155"/>
              <a:ext cx="96074" cy="62566"/>
            </a:xfrm>
            <a:custGeom>
              <a:avLst/>
              <a:gdLst>
                <a:gd name="T0" fmla="*/ 0 w 466"/>
                <a:gd name="T1" fmla="*/ 194 h 363"/>
                <a:gd name="T2" fmla="*/ 387 w 466"/>
                <a:gd name="T3" fmla="*/ 0 h 363"/>
                <a:gd name="T4" fmla="*/ 466 w 466"/>
                <a:gd name="T5" fmla="*/ 169 h 363"/>
                <a:gd name="T6" fmla="*/ 78 w 466"/>
                <a:gd name="T7" fmla="*/ 363 h 363"/>
                <a:gd name="T8" fmla="*/ 0 w 466"/>
                <a:gd name="T9" fmla="*/ 194 h 363"/>
              </a:gdLst>
              <a:ahLst/>
              <a:cxnLst>
                <a:cxn ang="0">
                  <a:pos x="T0" y="T1"/>
                </a:cxn>
                <a:cxn ang="0">
                  <a:pos x="T2" y="T3"/>
                </a:cxn>
                <a:cxn ang="0">
                  <a:pos x="T4" y="T5"/>
                </a:cxn>
                <a:cxn ang="0">
                  <a:pos x="T6" y="T7"/>
                </a:cxn>
                <a:cxn ang="0">
                  <a:pos x="T8" y="T9"/>
                </a:cxn>
              </a:cxnLst>
              <a:rect l="0" t="0" r="r" b="b"/>
              <a:pathLst>
                <a:path w="466" h="363">
                  <a:moveTo>
                    <a:pt x="0" y="194"/>
                  </a:moveTo>
                  <a:lnTo>
                    <a:pt x="387" y="0"/>
                  </a:lnTo>
                  <a:lnTo>
                    <a:pt x="466" y="169"/>
                  </a:lnTo>
                  <a:lnTo>
                    <a:pt x="78" y="363"/>
                  </a:lnTo>
                  <a:lnTo>
                    <a:pt x="0" y="194"/>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284" name="Freeform 15"/>
            <p:cNvSpPr>
              <a:spLocks/>
            </p:cNvSpPr>
            <p:nvPr/>
          </p:nvSpPr>
          <p:spPr bwMode="auto">
            <a:xfrm>
              <a:off x="12937503" y="5402155"/>
              <a:ext cx="158336" cy="80147"/>
            </a:xfrm>
            <a:custGeom>
              <a:avLst/>
              <a:gdLst>
                <a:gd name="T0" fmla="*/ 768 w 768"/>
                <a:gd name="T1" fmla="*/ 194 h 465"/>
                <a:gd name="T2" fmla="*/ 582 w 768"/>
                <a:gd name="T3" fmla="*/ 465 h 465"/>
                <a:gd name="T4" fmla="*/ 0 w 768"/>
                <a:gd name="T5" fmla="*/ 271 h 465"/>
                <a:gd name="T6" fmla="*/ 186 w 768"/>
                <a:gd name="T7" fmla="*/ 0 h 465"/>
                <a:gd name="T8" fmla="*/ 768 w 768"/>
                <a:gd name="T9" fmla="*/ 194 h 465"/>
              </a:gdLst>
              <a:ahLst/>
              <a:cxnLst>
                <a:cxn ang="0">
                  <a:pos x="T0" y="T1"/>
                </a:cxn>
                <a:cxn ang="0">
                  <a:pos x="T2" y="T3"/>
                </a:cxn>
                <a:cxn ang="0">
                  <a:pos x="T4" y="T5"/>
                </a:cxn>
                <a:cxn ang="0">
                  <a:pos x="T6" y="T7"/>
                </a:cxn>
                <a:cxn ang="0">
                  <a:pos x="T8" y="T9"/>
                </a:cxn>
              </a:cxnLst>
              <a:rect l="0" t="0" r="r" b="b"/>
              <a:pathLst>
                <a:path w="768" h="465">
                  <a:moveTo>
                    <a:pt x="768" y="194"/>
                  </a:moveTo>
                  <a:lnTo>
                    <a:pt x="582" y="465"/>
                  </a:lnTo>
                  <a:lnTo>
                    <a:pt x="0" y="271"/>
                  </a:lnTo>
                  <a:lnTo>
                    <a:pt x="186" y="0"/>
                  </a:lnTo>
                  <a:lnTo>
                    <a:pt x="768" y="194"/>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grpSp>
      <p:sp>
        <p:nvSpPr>
          <p:cNvPr id="274" name="Rectangle 273"/>
          <p:cNvSpPr/>
          <p:nvPr/>
        </p:nvSpPr>
        <p:spPr>
          <a:xfrm>
            <a:off x="6408420" y="6255533"/>
            <a:ext cx="670184"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Packaging</a:t>
            </a:r>
          </a:p>
        </p:txBody>
      </p:sp>
      <p:graphicFrame>
        <p:nvGraphicFramePr>
          <p:cNvPr id="129" name="Table 128"/>
          <p:cNvGraphicFramePr>
            <a:graphicFrameLocks noGrp="1"/>
          </p:cNvGraphicFramePr>
          <p:nvPr>
            <p:extLst>
              <p:ext uri="{D42A27DB-BD31-4B8C-83A1-F6EECF244321}">
                <p14:modId xmlns:p14="http://schemas.microsoft.com/office/powerpoint/2010/main" val="318897426"/>
              </p:ext>
            </p:extLst>
          </p:nvPr>
        </p:nvGraphicFramePr>
        <p:xfrm>
          <a:off x="342902" y="1081079"/>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1" i="0" u="none" dirty="0">
                          <a:solidFill>
                            <a:srgbClr val="000000"/>
                          </a:solidFill>
                          <a:latin typeface="+mn-lt"/>
                        </a:rPr>
                        <a:t>Lincoln is a Global Leader</a:t>
                      </a:r>
                      <a:r>
                        <a:rPr lang="en-US" sz="1050" b="1" i="0" u="none" baseline="0" dirty="0">
                          <a:solidFill>
                            <a:srgbClr val="000000"/>
                          </a:solidFill>
                          <a:latin typeface="+mn-lt"/>
                        </a:rPr>
                        <a:t> in M&amp;A Execution</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31" name="Table 130"/>
          <p:cNvGraphicFramePr>
            <a:graphicFrameLocks noGrp="1"/>
          </p:cNvGraphicFramePr>
          <p:nvPr>
            <p:extLst>
              <p:ext uri="{D42A27DB-BD31-4B8C-83A1-F6EECF244321}">
                <p14:modId xmlns:p14="http://schemas.microsoft.com/office/powerpoint/2010/main" val="1953266415"/>
              </p:ext>
            </p:extLst>
          </p:nvPr>
        </p:nvGraphicFramePr>
        <p:xfrm>
          <a:off x="342904" y="1379280"/>
          <a:ext cx="3948109" cy="2130136"/>
        </p:xfrm>
        <a:graphic>
          <a:graphicData uri="http://schemas.openxmlformats.org/drawingml/2006/table">
            <a:tbl>
              <a:tblPr firstRow="1" bandRow="1">
                <a:tableStyleId>{5C22544A-7EE6-4342-B048-85BDC9FD1C3A}</a:tableStyleId>
              </a:tblPr>
              <a:tblGrid>
                <a:gridCol w="611238">
                  <a:extLst>
                    <a:ext uri="{9D8B030D-6E8A-4147-A177-3AD203B41FA5}">
                      <a16:colId xmlns:a16="http://schemas.microsoft.com/office/drawing/2014/main" val="20000"/>
                    </a:ext>
                  </a:extLst>
                </a:gridCol>
                <a:gridCol w="2636492">
                  <a:extLst>
                    <a:ext uri="{9D8B030D-6E8A-4147-A177-3AD203B41FA5}">
                      <a16:colId xmlns:a16="http://schemas.microsoft.com/office/drawing/2014/main" val="20001"/>
                    </a:ext>
                  </a:extLst>
                </a:gridCol>
                <a:gridCol w="700379">
                  <a:extLst>
                    <a:ext uri="{9D8B030D-6E8A-4147-A177-3AD203B41FA5}">
                      <a16:colId xmlns:a16="http://schemas.microsoft.com/office/drawing/2014/main" val="20002"/>
                    </a:ext>
                  </a:extLst>
                </a:gridCol>
              </a:tblGrid>
              <a:tr h="185512">
                <a:tc>
                  <a:txBody>
                    <a:bodyPr/>
                    <a:lstStyle/>
                    <a:p>
                      <a:pPr algn="l"/>
                      <a:r>
                        <a:rPr lang="en-US" sz="800" b="1" i="0" u="none" dirty="0">
                          <a:solidFill>
                            <a:srgbClr val="FFFFFF"/>
                          </a:solidFill>
                          <a:latin typeface="Tahoma"/>
                        </a:rPr>
                        <a:t>Rank</a:t>
                      </a: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solidFill>
                      <a:srgbClr val="07325F"/>
                    </a:solidFill>
                  </a:tcPr>
                </a:tc>
                <a:tc>
                  <a:txBody>
                    <a:bodyPr/>
                    <a:lstStyle/>
                    <a:p>
                      <a:pPr algn="l"/>
                      <a:r>
                        <a:rPr lang="en-US" sz="800" b="1" i="0" u="none" dirty="0">
                          <a:solidFill>
                            <a:srgbClr val="FFFFFF"/>
                          </a:solidFill>
                          <a:latin typeface="Tahoma"/>
                        </a:rPr>
                        <a:t>Investment Bank</a:t>
                      </a: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solidFill>
                      <a:srgbClr val="07325F"/>
                    </a:solidFill>
                  </a:tcPr>
                </a:tc>
                <a:tc>
                  <a:txBody>
                    <a:bodyPr/>
                    <a:lstStyle/>
                    <a:p>
                      <a:pPr algn="l"/>
                      <a:r>
                        <a:rPr lang="en-US" sz="800" b="1" i="0" u="none" dirty="0">
                          <a:solidFill>
                            <a:srgbClr val="FFFFFF"/>
                          </a:solidFill>
                          <a:latin typeface="Tahoma"/>
                        </a:rPr>
                        <a:t># of Deals</a:t>
                      </a: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solidFill>
                      <a:srgbClr val="07325F"/>
                    </a:solidFill>
                  </a:tcPr>
                </a:tc>
                <a:extLst>
                  <a:ext uri="{0D108BD9-81ED-4DB2-BD59-A6C34878D82A}">
                    <a16:rowId xmlns:a16="http://schemas.microsoft.com/office/drawing/2014/main" val="10000"/>
                  </a:ext>
                </a:extLst>
              </a:tr>
              <a:tr h="150676">
                <a:tc>
                  <a:txBody>
                    <a:bodyPr/>
                    <a:lstStyle/>
                    <a:p>
                      <a:pPr marL="0" algn="l" defTabSz="914400" rtl="0" eaLnBrk="1" latinLnBrk="0" hangingPunct="1"/>
                      <a:r>
                        <a:rPr lang="en-US" sz="800" b="1" i="0" u="none" kern="1200" dirty="0">
                          <a:solidFill>
                            <a:srgbClr val="000000"/>
                          </a:solidFill>
                          <a:latin typeface="Tahoma"/>
                          <a:ea typeface="+mn-ea"/>
                          <a:cs typeface="+mn-cs"/>
                        </a:rPr>
                        <a:t>#1</a:t>
                      </a:r>
                    </a:p>
                  </a:txBody>
                  <a:tcPr marL="45720" marR="27432" marT="27432" marB="27432" anchor="ctr">
                    <a:lnL w="12700" cmpd="sng">
                      <a:noFill/>
                    </a:lnL>
                    <a:lnR w="12700" cmpd="sng">
                      <a:noFill/>
                    </a:lnR>
                    <a:lnT w="12700" cap="flat" cmpd="sng" algn="ctr">
                      <a:solidFill>
                        <a:schemeClr val="bg1">
                          <a:lumMod val="75000"/>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14400" rtl="0" eaLnBrk="1" fontAlgn="b" latinLnBrk="0" hangingPunct="1"/>
                      <a:r>
                        <a:rPr lang="en-US" sz="800" b="1" i="0" u="none" kern="1200" dirty="0">
                          <a:solidFill>
                            <a:srgbClr val="000000"/>
                          </a:solidFill>
                          <a:latin typeface="Tahoma"/>
                          <a:ea typeface="+mn-ea"/>
                          <a:cs typeface="+mn-cs"/>
                        </a:rPr>
                        <a:t>Lincoln International</a:t>
                      </a:r>
                    </a:p>
                  </a:txBody>
                  <a:tcPr marL="45720" marR="27432" marT="27432" marB="27432" anchor="ctr">
                    <a:lnL w="12700" cmpd="sng">
                      <a:noFill/>
                    </a:lnL>
                    <a:lnR w="12700" cmpd="sng">
                      <a:noFill/>
                    </a:lnR>
                    <a:lnT w="12700" cap="flat" cmpd="sng" algn="ctr">
                      <a:solidFill>
                        <a:schemeClr val="bg1">
                          <a:lumMod val="75000"/>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14400" rtl="0" eaLnBrk="1" fontAlgn="b" latinLnBrk="0" hangingPunct="1"/>
                      <a:r>
                        <a:rPr lang="en-US" sz="800" b="1" i="0" u="none" kern="1200" dirty="0">
                          <a:solidFill>
                            <a:srgbClr val="000000"/>
                          </a:solidFill>
                          <a:latin typeface="Tahoma"/>
                          <a:ea typeface="+mn-ea"/>
                          <a:cs typeface="+mn-cs"/>
                        </a:rPr>
                        <a:t>233</a:t>
                      </a:r>
                    </a:p>
                  </a:txBody>
                  <a:tcPr marL="45720" marR="27432" marT="27432" marB="27432" anchor="ctr">
                    <a:lnL w="12700" cmpd="sng">
                      <a:noFill/>
                    </a:lnL>
                    <a:lnR w="12700" cmpd="sng">
                      <a:noFill/>
                    </a:lnR>
                    <a:lnT w="12700" cap="flat" cmpd="sng" algn="ctr">
                      <a:solidFill>
                        <a:schemeClr val="bg1">
                          <a:lumMod val="75000"/>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150676">
                <a:tc>
                  <a:txBody>
                    <a:bodyPr/>
                    <a:lstStyle/>
                    <a:p>
                      <a:pPr algn="l"/>
                      <a:r>
                        <a:rPr lang="en-US" sz="800" b="0" i="0" u="none" dirty="0">
                          <a:solidFill>
                            <a:srgbClr val="000000"/>
                          </a:solidFill>
                          <a:latin typeface="Tahoma"/>
                        </a:rPr>
                        <a:t>#2</a:t>
                      </a:r>
                    </a:p>
                  </a:txBody>
                  <a:tcPr marL="45720" marR="27432" marT="27432" marB="27432" anchor="ctr">
                    <a:lnL w="12700" cmpd="sng">
                      <a:noFill/>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00" b="0" i="0" u="none" strike="noStrike" kern="1200" baseline="0" dirty="0">
                          <a:solidFill>
                            <a:srgbClr val="000000"/>
                          </a:solidFill>
                          <a:effectLst/>
                          <a:latin typeface="+mn-lt"/>
                          <a:ea typeface="+mn-ea"/>
                          <a:cs typeface="+mn-cs"/>
                        </a:rPr>
                        <a:t>William Blair &amp; Company</a:t>
                      </a:r>
                    </a:p>
                  </a:txBody>
                  <a:tcPr marL="45720" marR="27432"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baseline="0" dirty="0">
                          <a:solidFill>
                            <a:srgbClr val="000000"/>
                          </a:solidFill>
                          <a:effectLst/>
                          <a:latin typeface="Tahoma"/>
                        </a:rPr>
                        <a:t>199</a:t>
                      </a:r>
                    </a:p>
                  </a:txBody>
                  <a:tcPr marL="45720" marR="27432"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50676">
                <a:tc>
                  <a:txBody>
                    <a:bodyPr/>
                    <a:lstStyle/>
                    <a:p>
                      <a:pPr algn="l"/>
                      <a:r>
                        <a:rPr lang="en-US" sz="800" b="0" i="0" u="none" dirty="0">
                          <a:solidFill>
                            <a:srgbClr val="000000"/>
                          </a:solidFill>
                          <a:latin typeface="Tahoma"/>
                        </a:rPr>
                        <a:t>#3</a:t>
                      </a:r>
                    </a:p>
                  </a:txBody>
                  <a:tcPr marL="45720" marR="27432" marT="27432" marB="27432" anchor="ctr">
                    <a:lnL w="12700" cmpd="sng">
                      <a:noFill/>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baseline="0" dirty="0">
                          <a:solidFill>
                            <a:srgbClr val="000000"/>
                          </a:solidFill>
                          <a:effectLst/>
                          <a:latin typeface="Tahoma"/>
                        </a:rPr>
                        <a:t>Rothschild</a:t>
                      </a:r>
                    </a:p>
                  </a:txBody>
                  <a:tcPr marL="45720" marR="27432"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183</a:t>
                      </a:r>
                    </a:p>
                  </a:txBody>
                  <a:tcPr marL="45720" marR="27432"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50676">
                <a:tc>
                  <a:txBody>
                    <a:bodyPr/>
                    <a:lstStyle/>
                    <a:p>
                      <a:pPr algn="l"/>
                      <a:r>
                        <a:rPr lang="en-US" sz="800" b="0" i="0" u="none" dirty="0">
                          <a:solidFill>
                            <a:srgbClr val="000000"/>
                          </a:solidFill>
                          <a:latin typeface="Tahoma"/>
                        </a:rPr>
                        <a:t>#4</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baseline="0" dirty="0">
                          <a:solidFill>
                            <a:srgbClr val="000000"/>
                          </a:solidFill>
                          <a:effectLst/>
                          <a:latin typeface="+mn-lt"/>
                        </a:rPr>
                        <a:t>Houlihan Lokey</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178</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50676">
                <a:tc>
                  <a:txBody>
                    <a:bodyPr/>
                    <a:lstStyle/>
                    <a:p>
                      <a:pPr algn="l"/>
                      <a:r>
                        <a:rPr lang="en-US" sz="800" b="0" i="0" u="none" dirty="0">
                          <a:solidFill>
                            <a:srgbClr val="000000"/>
                          </a:solidFill>
                          <a:latin typeface="Tahoma"/>
                        </a:rPr>
                        <a:t>#5</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Harris Williams &amp; Co</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171</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50676">
                <a:tc>
                  <a:txBody>
                    <a:bodyPr/>
                    <a:lstStyle/>
                    <a:p>
                      <a:pPr algn="l"/>
                      <a:r>
                        <a:rPr lang="en-US" sz="800" b="0" i="0" u="none" dirty="0">
                          <a:solidFill>
                            <a:srgbClr val="000000"/>
                          </a:solidFill>
                          <a:latin typeface="Tahoma"/>
                        </a:rPr>
                        <a:t>#6</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Robert W. Baird &amp; Co. Incorporated</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155</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50676">
                <a:tc>
                  <a:txBody>
                    <a:bodyPr/>
                    <a:lstStyle/>
                    <a:p>
                      <a:pPr algn="l"/>
                      <a:r>
                        <a:rPr lang="en-US" sz="800" b="0" i="0" u="none" dirty="0">
                          <a:solidFill>
                            <a:srgbClr val="000000"/>
                          </a:solidFill>
                          <a:latin typeface="Tahoma"/>
                        </a:rPr>
                        <a:t>#7</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Lazard</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148</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50676">
                <a:tc>
                  <a:txBody>
                    <a:bodyPr/>
                    <a:lstStyle/>
                    <a:p>
                      <a:pPr algn="l"/>
                      <a:r>
                        <a:rPr lang="en-US" sz="800" b="0" i="0" u="none" dirty="0">
                          <a:solidFill>
                            <a:srgbClr val="000000"/>
                          </a:solidFill>
                          <a:latin typeface="Tahoma"/>
                        </a:rPr>
                        <a:t>#8</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Jefferies LLC</a:t>
                      </a:r>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141</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50676">
                <a:tc>
                  <a:txBody>
                    <a:bodyPr/>
                    <a:lstStyle/>
                    <a:p>
                      <a:pPr algn="l"/>
                      <a:r>
                        <a:rPr lang="en-US" sz="800" b="0" i="0" u="none" dirty="0">
                          <a:solidFill>
                            <a:srgbClr val="000000"/>
                          </a:solidFill>
                          <a:latin typeface="Tahoma"/>
                        </a:rPr>
                        <a:t>#9</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00" b="0" i="0" u="none" strike="noStrike" kern="1200" baseline="0" dirty="0">
                          <a:solidFill>
                            <a:srgbClr val="000000"/>
                          </a:solidFill>
                          <a:effectLst/>
                          <a:latin typeface="+mn-lt"/>
                          <a:ea typeface="+mn-ea"/>
                          <a:cs typeface="+mn-cs"/>
                        </a:rPr>
                        <a:t>PwC</a:t>
                      </a:r>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139</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150676">
                <a:tc>
                  <a:txBody>
                    <a:bodyPr/>
                    <a:lstStyle/>
                    <a:p>
                      <a:pPr algn="l"/>
                      <a:r>
                        <a:rPr lang="en-US" sz="800" b="0" i="0" u="none" dirty="0">
                          <a:solidFill>
                            <a:srgbClr val="000000"/>
                          </a:solidFill>
                          <a:latin typeface="Tahoma"/>
                        </a:rPr>
                        <a:t>#10</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Piper Jaffray &amp; Co.</a:t>
                      </a:r>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118</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50676">
                <a:tc>
                  <a:txBody>
                    <a:bodyPr/>
                    <a:lstStyle/>
                    <a:p>
                      <a:pPr algn="l"/>
                      <a:endParaRPr lang="en-US" sz="800" b="0" i="0" u="none" dirty="0">
                        <a:solidFill>
                          <a:srgbClr val="000000"/>
                        </a:solidFill>
                        <a:latin typeface="Tahoma"/>
                      </a:endParaRP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
        <p:nvSpPr>
          <p:cNvPr id="132" name="TextBox 131"/>
          <p:cNvSpPr txBox="1"/>
          <p:nvPr/>
        </p:nvSpPr>
        <p:spPr>
          <a:xfrm>
            <a:off x="342904" y="3421785"/>
            <a:ext cx="3971520" cy="130805"/>
          </a:xfrm>
          <a:prstGeom prst="rect">
            <a:avLst/>
          </a:prstGeom>
          <a:noFill/>
        </p:spPr>
        <p:txBody>
          <a:bodyPr vert="horz" wrap="square" lIns="0" tIns="22860" rIns="0" bIns="0" rtlCol="0" anchor="t">
            <a:noAutofit/>
          </a:bodyPr>
          <a:lstStyle/>
          <a:p>
            <a:r>
              <a:rPr lang="en-US" sz="700" i="1" dirty="0"/>
              <a:t>Source: Mergermarket; represents all sell-side private equity exits with EV &lt;$500 million announced globally from 2012 – 2016 as recorded by Mergermarket</a:t>
            </a:r>
          </a:p>
        </p:txBody>
      </p:sp>
      <p:sp>
        <p:nvSpPr>
          <p:cNvPr id="3"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7</a:t>
            </a:r>
          </a:p>
        </p:txBody>
      </p:sp>
    </p:spTree>
    <p:extLst>
      <p:ext uri="{BB962C8B-B14F-4D97-AF65-F5344CB8AC3E}">
        <p14:creationId xmlns:p14="http://schemas.microsoft.com/office/powerpoint/2010/main" val="2524642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 name="Group 265"/>
          <p:cNvGrpSpPr/>
          <p:nvPr/>
        </p:nvGrpSpPr>
        <p:grpSpPr>
          <a:xfrm>
            <a:off x="1705394" y="2570223"/>
            <a:ext cx="5736915" cy="2835644"/>
            <a:chOff x="1728419" y="1080089"/>
            <a:chExt cx="5687164" cy="2811053"/>
          </a:xfrm>
        </p:grpSpPr>
        <p:grpSp>
          <p:nvGrpSpPr>
            <p:cNvPr id="267" name="Group 266"/>
            <p:cNvGrpSpPr/>
            <p:nvPr/>
          </p:nvGrpSpPr>
          <p:grpSpPr>
            <a:xfrm>
              <a:off x="1797733" y="1080089"/>
              <a:ext cx="5617850" cy="2811053"/>
              <a:chOff x="1797733" y="1080089"/>
              <a:chExt cx="5617850" cy="2811053"/>
            </a:xfrm>
          </p:grpSpPr>
          <p:sp>
            <p:nvSpPr>
              <p:cNvPr id="305" name="Freeform 166"/>
              <p:cNvSpPr>
                <a:spLocks/>
              </p:cNvSpPr>
              <p:nvPr/>
            </p:nvSpPr>
            <p:spPr bwMode="auto">
              <a:xfrm>
                <a:off x="5918623" y="2128387"/>
                <a:ext cx="58475" cy="34022"/>
              </a:xfrm>
              <a:custGeom>
                <a:avLst/>
                <a:gdLst>
                  <a:gd name="T0" fmla="*/ 3 w 55"/>
                  <a:gd name="T1" fmla="*/ 26 h 32"/>
                  <a:gd name="T2" fmla="*/ 21 w 55"/>
                  <a:gd name="T3" fmla="*/ 32 h 32"/>
                  <a:gd name="T4" fmla="*/ 27 w 55"/>
                  <a:gd name="T5" fmla="*/ 30 h 32"/>
                  <a:gd name="T6" fmla="*/ 39 w 55"/>
                  <a:gd name="T7" fmla="*/ 30 h 32"/>
                  <a:gd name="T8" fmla="*/ 53 w 55"/>
                  <a:gd name="T9" fmla="*/ 30 h 32"/>
                  <a:gd name="T10" fmla="*/ 55 w 55"/>
                  <a:gd name="T11" fmla="*/ 24 h 32"/>
                  <a:gd name="T12" fmla="*/ 53 w 55"/>
                  <a:gd name="T13" fmla="*/ 16 h 32"/>
                  <a:gd name="T14" fmla="*/ 45 w 55"/>
                  <a:gd name="T15" fmla="*/ 14 h 32"/>
                  <a:gd name="T16" fmla="*/ 43 w 55"/>
                  <a:gd name="T17" fmla="*/ 10 h 32"/>
                  <a:gd name="T18" fmla="*/ 41 w 55"/>
                  <a:gd name="T19" fmla="*/ 6 h 32"/>
                  <a:gd name="T20" fmla="*/ 31 w 55"/>
                  <a:gd name="T21" fmla="*/ 6 h 32"/>
                  <a:gd name="T22" fmla="*/ 19 w 55"/>
                  <a:gd name="T23" fmla="*/ 0 h 32"/>
                  <a:gd name="T24" fmla="*/ 5 w 55"/>
                  <a:gd name="T25" fmla="*/ 6 h 32"/>
                  <a:gd name="T26" fmla="*/ 3 w 55"/>
                  <a:gd name="T27" fmla="*/ 16 h 32"/>
                  <a:gd name="T28" fmla="*/ 0 w 55"/>
                  <a:gd name="T29" fmla="*/ 18 h 32"/>
                  <a:gd name="T30" fmla="*/ 3 w 55"/>
                  <a:gd name="T31"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32">
                    <a:moveTo>
                      <a:pt x="3" y="26"/>
                    </a:moveTo>
                    <a:lnTo>
                      <a:pt x="21" y="32"/>
                    </a:lnTo>
                    <a:lnTo>
                      <a:pt x="27" y="30"/>
                    </a:lnTo>
                    <a:lnTo>
                      <a:pt x="39" y="30"/>
                    </a:lnTo>
                    <a:lnTo>
                      <a:pt x="53" y="30"/>
                    </a:lnTo>
                    <a:lnTo>
                      <a:pt x="55" y="24"/>
                    </a:lnTo>
                    <a:lnTo>
                      <a:pt x="53" y="16"/>
                    </a:lnTo>
                    <a:lnTo>
                      <a:pt x="45" y="14"/>
                    </a:lnTo>
                    <a:lnTo>
                      <a:pt x="43" y="10"/>
                    </a:lnTo>
                    <a:lnTo>
                      <a:pt x="41" y="6"/>
                    </a:lnTo>
                    <a:lnTo>
                      <a:pt x="31" y="6"/>
                    </a:lnTo>
                    <a:lnTo>
                      <a:pt x="19" y="0"/>
                    </a:lnTo>
                    <a:lnTo>
                      <a:pt x="5" y="6"/>
                    </a:lnTo>
                    <a:lnTo>
                      <a:pt x="3" y="16"/>
                    </a:lnTo>
                    <a:lnTo>
                      <a:pt x="0" y="18"/>
                    </a:lnTo>
                    <a:lnTo>
                      <a:pt x="3"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06" name="Freeform 167"/>
              <p:cNvSpPr>
                <a:spLocks noEditPoints="1"/>
              </p:cNvSpPr>
              <p:nvPr/>
            </p:nvSpPr>
            <p:spPr bwMode="auto">
              <a:xfrm>
                <a:off x="5998362" y="2126260"/>
                <a:ext cx="157351" cy="383809"/>
              </a:xfrm>
              <a:custGeom>
                <a:avLst/>
                <a:gdLst>
                  <a:gd name="T0" fmla="*/ 26 w 148"/>
                  <a:gd name="T1" fmla="*/ 184 h 361"/>
                  <a:gd name="T2" fmla="*/ 30 w 148"/>
                  <a:gd name="T3" fmla="*/ 188 h 361"/>
                  <a:gd name="T4" fmla="*/ 124 w 148"/>
                  <a:gd name="T5" fmla="*/ 311 h 361"/>
                  <a:gd name="T6" fmla="*/ 120 w 148"/>
                  <a:gd name="T7" fmla="*/ 313 h 361"/>
                  <a:gd name="T8" fmla="*/ 124 w 148"/>
                  <a:gd name="T9" fmla="*/ 321 h 361"/>
                  <a:gd name="T10" fmla="*/ 124 w 148"/>
                  <a:gd name="T11" fmla="*/ 323 h 361"/>
                  <a:gd name="T12" fmla="*/ 124 w 148"/>
                  <a:gd name="T13" fmla="*/ 325 h 361"/>
                  <a:gd name="T14" fmla="*/ 124 w 148"/>
                  <a:gd name="T15" fmla="*/ 329 h 361"/>
                  <a:gd name="T16" fmla="*/ 118 w 148"/>
                  <a:gd name="T17" fmla="*/ 325 h 361"/>
                  <a:gd name="T18" fmla="*/ 122 w 148"/>
                  <a:gd name="T19" fmla="*/ 331 h 361"/>
                  <a:gd name="T20" fmla="*/ 120 w 148"/>
                  <a:gd name="T21" fmla="*/ 345 h 361"/>
                  <a:gd name="T22" fmla="*/ 140 w 148"/>
                  <a:gd name="T23" fmla="*/ 343 h 361"/>
                  <a:gd name="T24" fmla="*/ 134 w 148"/>
                  <a:gd name="T25" fmla="*/ 301 h 361"/>
                  <a:gd name="T26" fmla="*/ 124 w 148"/>
                  <a:gd name="T27" fmla="*/ 275 h 361"/>
                  <a:gd name="T28" fmla="*/ 120 w 148"/>
                  <a:gd name="T29" fmla="*/ 257 h 361"/>
                  <a:gd name="T30" fmla="*/ 124 w 148"/>
                  <a:gd name="T31" fmla="*/ 243 h 361"/>
                  <a:gd name="T32" fmla="*/ 116 w 148"/>
                  <a:gd name="T33" fmla="*/ 229 h 361"/>
                  <a:gd name="T34" fmla="*/ 102 w 148"/>
                  <a:gd name="T35" fmla="*/ 199 h 361"/>
                  <a:gd name="T36" fmla="*/ 98 w 148"/>
                  <a:gd name="T37" fmla="*/ 180 h 361"/>
                  <a:gd name="T38" fmla="*/ 124 w 148"/>
                  <a:gd name="T39" fmla="*/ 166 h 361"/>
                  <a:gd name="T40" fmla="*/ 138 w 148"/>
                  <a:gd name="T41" fmla="*/ 150 h 361"/>
                  <a:gd name="T42" fmla="*/ 148 w 148"/>
                  <a:gd name="T43" fmla="*/ 132 h 361"/>
                  <a:gd name="T44" fmla="*/ 126 w 148"/>
                  <a:gd name="T45" fmla="*/ 126 h 361"/>
                  <a:gd name="T46" fmla="*/ 114 w 148"/>
                  <a:gd name="T47" fmla="*/ 112 h 361"/>
                  <a:gd name="T48" fmla="*/ 102 w 148"/>
                  <a:gd name="T49" fmla="*/ 92 h 361"/>
                  <a:gd name="T50" fmla="*/ 86 w 148"/>
                  <a:gd name="T51" fmla="*/ 88 h 361"/>
                  <a:gd name="T52" fmla="*/ 78 w 148"/>
                  <a:gd name="T53" fmla="*/ 78 h 361"/>
                  <a:gd name="T54" fmla="*/ 94 w 148"/>
                  <a:gd name="T55" fmla="*/ 50 h 361"/>
                  <a:gd name="T56" fmla="*/ 92 w 148"/>
                  <a:gd name="T57" fmla="*/ 32 h 361"/>
                  <a:gd name="T58" fmla="*/ 82 w 148"/>
                  <a:gd name="T59" fmla="*/ 16 h 361"/>
                  <a:gd name="T60" fmla="*/ 66 w 148"/>
                  <a:gd name="T61" fmla="*/ 2 h 361"/>
                  <a:gd name="T62" fmla="*/ 52 w 148"/>
                  <a:gd name="T63" fmla="*/ 22 h 361"/>
                  <a:gd name="T64" fmla="*/ 36 w 148"/>
                  <a:gd name="T65" fmla="*/ 48 h 361"/>
                  <a:gd name="T66" fmla="*/ 24 w 148"/>
                  <a:gd name="T67" fmla="*/ 88 h 361"/>
                  <a:gd name="T68" fmla="*/ 16 w 148"/>
                  <a:gd name="T69" fmla="*/ 96 h 361"/>
                  <a:gd name="T70" fmla="*/ 12 w 148"/>
                  <a:gd name="T71" fmla="*/ 128 h 361"/>
                  <a:gd name="T72" fmla="*/ 2 w 148"/>
                  <a:gd name="T73" fmla="*/ 140 h 361"/>
                  <a:gd name="T74" fmla="*/ 4 w 148"/>
                  <a:gd name="T75" fmla="*/ 148 h 361"/>
                  <a:gd name="T76" fmla="*/ 14 w 148"/>
                  <a:gd name="T77" fmla="*/ 158 h 361"/>
                  <a:gd name="T78" fmla="*/ 28 w 148"/>
                  <a:gd name="T79" fmla="*/ 166 h 361"/>
                  <a:gd name="T80" fmla="*/ 28 w 148"/>
                  <a:gd name="T81" fmla="*/ 172 h 361"/>
                  <a:gd name="T82" fmla="*/ 26 w 148"/>
                  <a:gd name="T83" fmla="*/ 178 h 361"/>
                  <a:gd name="T84" fmla="*/ 34 w 148"/>
                  <a:gd name="T85" fmla="*/ 182 h 361"/>
                  <a:gd name="T86" fmla="*/ 38 w 148"/>
                  <a:gd name="T87" fmla="*/ 180 h 361"/>
                  <a:gd name="T88" fmla="*/ 44 w 148"/>
                  <a:gd name="T89" fmla="*/ 203 h 361"/>
                  <a:gd name="T90" fmla="*/ 46 w 148"/>
                  <a:gd name="T91" fmla="*/ 231 h 361"/>
                  <a:gd name="T92" fmla="*/ 50 w 148"/>
                  <a:gd name="T93" fmla="*/ 239 h 361"/>
                  <a:gd name="T94" fmla="*/ 56 w 148"/>
                  <a:gd name="T95" fmla="*/ 249 h 361"/>
                  <a:gd name="T96" fmla="*/ 68 w 148"/>
                  <a:gd name="T97" fmla="*/ 247 h 361"/>
                  <a:gd name="T98" fmla="*/ 78 w 148"/>
                  <a:gd name="T99" fmla="*/ 235 h 361"/>
                  <a:gd name="T100" fmla="*/ 86 w 148"/>
                  <a:gd name="T101" fmla="*/ 227 h 361"/>
                  <a:gd name="T102" fmla="*/ 88 w 148"/>
                  <a:gd name="T103" fmla="*/ 215 h 361"/>
                  <a:gd name="T104" fmla="*/ 98 w 148"/>
                  <a:gd name="T105" fmla="*/ 235 h 361"/>
                  <a:gd name="T106" fmla="*/ 108 w 148"/>
                  <a:gd name="T107" fmla="*/ 257 h 361"/>
                  <a:gd name="T108" fmla="*/ 116 w 148"/>
                  <a:gd name="T109" fmla="*/ 283 h 361"/>
                  <a:gd name="T110" fmla="*/ 122 w 148"/>
                  <a:gd name="T111" fmla="*/ 297 h 361"/>
                  <a:gd name="T112" fmla="*/ 126 w 148"/>
                  <a:gd name="T113" fmla="*/ 315 h 361"/>
                  <a:gd name="T114" fmla="*/ 130 w 148"/>
                  <a:gd name="T115" fmla="*/ 331 h 361"/>
                  <a:gd name="T116" fmla="*/ 126 w 148"/>
                  <a:gd name="T117" fmla="*/ 349 h 361"/>
                  <a:gd name="T118" fmla="*/ 136 w 148"/>
                  <a:gd name="T119" fmla="*/ 345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8" h="361">
                    <a:moveTo>
                      <a:pt x="30" y="188"/>
                    </a:moveTo>
                    <a:lnTo>
                      <a:pt x="26" y="186"/>
                    </a:lnTo>
                    <a:lnTo>
                      <a:pt x="26" y="184"/>
                    </a:lnTo>
                    <a:lnTo>
                      <a:pt x="30" y="184"/>
                    </a:lnTo>
                    <a:lnTo>
                      <a:pt x="32" y="186"/>
                    </a:lnTo>
                    <a:lnTo>
                      <a:pt x="30" y="188"/>
                    </a:lnTo>
                    <a:close/>
                    <a:moveTo>
                      <a:pt x="120" y="315"/>
                    </a:moveTo>
                    <a:lnTo>
                      <a:pt x="122" y="315"/>
                    </a:lnTo>
                    <a:lnTo>
                      <a:pt x="124" y="311"/>
                    </a:lnTo>
                    <a:lnTo>
                      <a:pt x="122" y="311"/>
                    </a:lnTo>
                    <a:lnTo>
                      <a:pt x="120" y="311"/>
                    </a:lnTo>
                    <a:lnTo>
                      <a:pt x="120" y="313"/>
                    </a:lnTo>
                    <a:lnTo>
                      <a:pt x="120" y="315"/>
                    </a:lnTo>
                    <a:close/>
                    <a:moveTo>
                      <a:pt x="124" y="323"/>
                    </a:moveTo>
                    <a:lnTo>
                      <a:pt x="124" y="321"/>
                    </a:lnTo>
                    <a:lnTo>
                      <a:pt x="122" y="317"/>
                    </a:lnTo>
                    <a:lnTo>
                      <a:pt x="120" y="319"/>
                    </a:lnTo>
                    <a:lnTo>
                      <a:pt x="124" y="323"/>
                    </a:lnTo>
                    <a:close/>
                    <a:moveTo>
                      <a:pt x="124" y="329"/>
                    </a:moveTo>
                    <a:lnTo>
                      <a:pt x="126" y="329"/>
                    </a:lnTo>
                    <a:lnTo>
                      <a:pt x="124" y="325"/>
                    </a:lnTo>
                    <a:lnTo>
                      <a:pt x="122" y="325"/>
                    </a:lnTo>
                    <a:lnTo>
                      <a:pt x="122" y="327"/>
                    </a:lnTo>
                    <a:lnTo>
                      <a:pt x="124" y="329"/>
                    </a:lnTo>
                    <a:close/>
                    <a:moveTo>
                      <a:pt x="122" y="331"/>
                    </a:moveTo>
                    <a:lnTo>
                      <a:pt x="120" y="327"/>
                    </a:lnTo>
                    <a:lnTo>
                      <a:pt x="118" y="325"/>
                    </a:lnTo>
                    <a:lnTo>
                      <a:pt x="118" y="329"/>
                    </a:lnTo>
                    <a:lnTo>
                      <a:pt x="120" y="335"/>
                    </a:lnTo>
                    <a:lnTo>
                      <a:pt x="122" y="331"/>
                    </a:lnTo>
                    <a:close/>
                    <a:moveTo>
                      <a:pt x="122" y="343"/>
                    </a:moveTo>
                    <a:lnTo>
                      <a:pt x="120" y="343"/>
                    </a:lnTo>
                    <a:lnTo>
                      <a:pt x="120" y="345"/>
                    </a:lnTo>
                    <a:lnTo>
                      <a:pt x="124" y="347"/>
                    </a:lnTo>
                    <a:lnTo>
                      <a:pt x="122" y="343"/>
                    </a:lnTo>
                    <a:close/>
                    <a:moveTo>
                      <a:pt x="140" y="343"/>
                    </a:moveTo>
                    <a:lnTo>
                      <a:pt x="144" y="319"/>
                    </a:lnTo>
                    <a:lnTo>
                      <a:pt x="136" y="309"/>
                    </a:lnTo>
                    <a:lnTo>
                      <a:pt x="134" y="301"/>
                    </a:lnTo>
                    <a:lnTo>
                      <a:pt x="136" y="293"/>
                    </a:lnTo>
                    <a:lnTo>
                      <a:pt x="132" y="283"/>
                    </a:lnTo>
                    <a:lnTo>
                      <a:pt x="124" y="275"/>
                    </a:lnTo>
                    <a:lnTo>
                      <a:pt x="116" y="267"/>
                    </a:lnTo>
                    <a:lnTo>
                      <a:pt x="116" y="261"/>
                    </a:lnTo>
                    <a:lnTo>
                      <a:pt x="120" y="257"/>
                    </a:lnTo>
                    <a:lnTo>
                      <a:pt x="118" y="251"/>
                    </a:lnTo>
                    <a:lnTo>
                      <a:pt x="120" y="245"/>
                    </a:lnTo>
                    <a:lnTo>
                      <a:pt x="124" y="243"/>
                    </a:lnTo>
                    <a:lnTo>
                      <a:pt x="124" y="239"/>
                    </a:lnTo>
                    <a:lnTo>
                      <a:pt x="118" y="237"/>
                    </a:lnTo>
                    <a:lnTo>
                      <a:pt x="116" y="229"/>
                    </a:lnTo>
                    <a:lnTo>
                      <a:pt x="104" y="209"/>
                    </a:lnTo>
                    <a:lnTo>
                      <a:pt x="104" y="203"/>
                    </a:lnTo>
                    <a:lnTo>
                      <a:pt x="102" y="199"/>
                    </a:lnTo>
                    <a:lnTo>
                      <a:pt x="98" y="195"/>
                    </a:lnTo>
                    <a:lnTo>
                      <a:pt x="100" y="190"/>
                    </a:lnTo>
                    <a:lnTo>
                      <a:pt x="98" y="180"/>
                    </a:lnTo>
                    <a:lnTo>
                      <a:pt x="102" y="170"/>
                    </a:lnTo>
                    <a:lnTo>
                      <a:pt x="112" y="172"/>
                    </a:lnTo>
                    <a:lnTo>
                      <a:pt x="124" y="166"/>
                    </a:lnTo>
                    <a:lnTo>
                      <a:pt x="130" y="158"/>
                    </a:lnTo>
                    <a:lnTo>
                      <a:pt x="134" y="156"/>
                    </a:lnTo>
                    <a:lnTo>
                      <a:pt x="138" y="150"/>
                    </a:lnTo>
                    <a:lnTo>
                      <a:pt x="144" y="146"/>
                    </a:lnTo>
                    <a:lnTo>
                      <a:pt x="144" y="138"/>
                    </a:lnTo>
                    <a:lnTo>
                      <a:pt x="148" y="132"/>
                    </a:lnTo>
                    <a:lnTo>
                      <a:pt x="136" y="130"/>
                    </a:lnTo>
                    <a:lnTo>
                      <a:pt x="130" y="130"/>
                    </a:lnTo>
                    <a:lnTo>
                      <a:pt x="126" y="126"/>
                    </a:lnTo>
                    <a:lnTo>
                      <a:pt x="114" y="122"/>
                    </a:lnTo>
                    <a:lnTo>
                      <a:pt x="116" y="116"/>
                    </a:lnTo>
                    <a:lnTo>
                      <a:pt x="114" y="112"/>
                    </a:lnTo>
                    <a:lnTo>
                      <a:pt x="114" y="106"/>
                    </a:lnTo>
                    <a:lnTo>
                      <a:pt x="108" y="104"/>
                    </a:lnTo>
                    <a:lnTo>
                      <a:pt x="102" y="92"/>
                    </a:lnTo>
                    <a:lnTo>
                      <a:pt x="104" y="84"/>
                    </a:lnTo>
                    <a:lnTo>
                      <a:pt x="92" y="86"/>
                    </a:lnTo>
                    <a:lnTo>
                      <a:pt x="86" y="88"/>
                    </a:lnTo>
                    <a:lnTo>
                      <a:pt x="82" y="88"/>
                    </a:lnTo>
                    <a:lnTo>
                      <a:pt x="82" y="82"/>
                    </a:lnTo>
                    <a:lnTo>
                      <a:pt x="78" y="78"/>
                    </a:lnTo>
                    <a:lnTo>
                      <a:pt x="78" y="72"/>
                    </a:lnTo>
                    <a:lnTo>
                      <a:pt x="84" y="62"/>
                    </a:lnTo>
                    <a:lnTo>
                      <a:pt x="94" y="50"/>
                    </a:lnTo>
                    <a:lnTo>
                      <a:pt x="92" y="44"/>
                    </a:lnTo>
                    <a:lnTo>
                      <a:pt x="94" y="42"/>
                    </a:lnTo>
                    <a:lnTo>
                      <a:pt x="92" y="32"/>
                    </a:lnTo>
                    <a:lnTo>
                      <a:pt x="92" y="28"/>
                    </a:lnTo>
                    <a:lnTo>
                      <a:pt x="90" y="18"/>
                    </a:lnTo>
                    <a:lnTo>
                      <a:pt x="82" y="16"/>
                    </a:lnTo>
                    <a:lnTo>
                      <a:pt x="78" y="4"/>
                    </a:lnTo>
                    <a:lnTo>
                      <a:pt x="70" y="0"/>
                    </a:lnTo>
                    <a:lnTo>
                      <a:pt x="66" y="2"/>
                    </a:lnTo>
                    <a:lnTo>
                      <a:pt x="60" y="16"/>
                    </a:lnTo>
                    <a:lnTo>
                      <a:pt x="60" y="24"/>
                    </a:lnTo>
                    <a:lnTo>
                      <a:pt x="52" y="22"/>
                    </a:lnTo>
                    <a:lnTo>
                      <a:pt x="40" y="32"/>
                    </a:lnTo>
                    <a:lnTo>
                      <a:pt x="34" y="38"/>
                    </a:lnTo>
                    <a:lnTo>
                      <a:pt x="36" y="48"/>
                    </a:lnTo>
                    <a:lnTo>
                      <a:pt x="30" y="60"/>
                    </a:lnTo>
                    <a:lnTo>
                      <a:pt x="32" y="66"/>
                    </a:lnTo>
                    <a:lnTo>
                      <a:pt x="24" y="88"/>
                    </a:lnTo>
                    <a:lnTo>
                      <a:pt x="18" y="88"/>
                    </a:lnTo>
                    <a:lnTo>
                      <a:pt x="12" y="86"/>
                    </a:lnTo>
                    <a:lnTo>
                      <a:pt x="16" y="96"/>
                    </a:lnTo>
                    <a:lnTo>
                      <a:pt x="16" y="106"/>
                    </a:lnTo>
                    <a:lnTo>
                      <a:pt x="12" y="108"/>
                    </a:lnTo>
                    <a:lnTo>
                      <a:pt x="12" y="128"/>
                    </a:lnTo>
                    <a:lnTo>
                      <a:pt x="4" y="126"/>
                    </a:lnTo>
                    <a:lnTo>
                      <a:pt x="6" y="140"/>
                    </a:lnTo>
                    <a:lnTo>
                      <a:pt x="2" y="140"/>
                    </a:lnTo>
                    <a:lnTo>
                      <a:pt x="0" y="142"/>
                    </a:lnTo>
                    <a:lnTo>
                      <a:pt x="2" y="146"/>
                    </a:lnTo>
                    <a:lnTo>
                      <a:pt x="4" y="148"/>
                    </a:lnTo>
                    <a:lnTo>
                      <a:pt x="8" y="154"/>
                    </a:lnTo>
                    <a:lnTo>
                      <a:pt x="12" y="160"/>
                    </a:lnTo>
                    <a:lnTo>
                      <a:pt x="14" y="158"/>
                    </a:lnTo>
                    <a:lnTo>
                      <a:pt x="20" y="164"/>
                    </a:lnTo>
                    <a:lnTo>
                      <a:pt x="22" y="168"/>
                    </a:lnTo>
                    <a:lnTo>
                      <a:pt x="28" y="166"/>
                    </a:lnTo>
                    <a:lnTo>
                      <a:pt x="30" y="170"/>
                    </a:lnTo>
                    <a:lnTo>
                      <a:pt x="32" y="174"/>
                    </a:lnTo>
                    <a:lnTo>
                      <a:pt x="28" y="172"/>
                    </a:lnTo>
                    <a:lnTo>
                      <a:pt x="28" y="174"/>
                    </a:lnTo>
                    <a:lnTo>
                      <a:pt x="32" y="178"/>
                    </a:lnTo>
                    <a:lnTo>
                      <a:pt x="26" y="178"/>
                    </a:lnTo>
                    <a:lnTo>
                      <a:pt x="26" y="180"/>
                    </a:lnTo>
                    <a:lnTo>
                      <a:pt x="34" y="184"/>
                    </a:lnTo>
                    <a:lnTo>
                      <a:pt x="34" y="182"/>
                    </a:lnTo>
                    <a:lnTo>
                      <a:pt x="34" y="180"/>
                    </a:lnTo>
                    <a:lnTo>
                      <a:pt x="36" y="178"/>
                    </a:lnTo>
                    <a:lnTo>
                      <a:pt x="38" y="180"/>
                    </a:lnTo>
                    <a:lnTo>
                      <a:pt x="38" y="188"/>
                    </a:lnTo>
                    <a:lnTo>
                      <a:pt x="42" y="199"/>
                    </a:lnTo>
                    <a:lnTo>
                      <a:pt x="44" y="203"/>
                    </a:lnTo>
                    <a:lnTo>
                      <a:pt x="44" y="213"/>
                    </a:lnTo>
                    <a:lnTo>
                      <a:pt x="46" y="219"/>
                    </a:lnTo>
                    <a:lnTo>
                      <a:pt x="46" y="231"/>
                    </a:lnTo>
                    <a:lnTo>
                      <a:pt x="44" y="235"/>
                    </a:lnTo>
                    <a:lnTo>
                      <a:pt x="46" y="245"/>
                    </a:lnTo>
                    <a:lnTo>
                      <a:pt x="50" y="239"/>
                    </a:lnTo>
                    <a:lnTo>
                      <a:pt x="50" y="247"/>
                    </a:lnTo>
                    <a:lnTo>
                      <a:pt x="52" y="247"/>
                    </a:lnTo>
                    <a:lnTo>
                      <a:pt x="56" y="249"/>
                    </a:lnTo>
                    <a:lnTo>
                      <a:pt x="60" y="247"/>
                    </a:lnTo>
                    <a:lnTo>
                      <a:pt x="64" y="247"/>
                    </a:lnTo>
                    <a:lnTo>
                      <a:pt x="68" y="247"/>
                    </a:lnTo>
                    <a:lnTo>
                      <a:pt x="72" y="241"/>
                    </a:lnTo>
                    <a:lnTo>
                      <a:pt x="74" y="237"/>
                    </a:lnTo>
                    <a:lnTo>
                      <a:pt x="78" y="235"/>
                    </a:lnTo>
                    <a:lnTo>
                      <a:pt x="78" y="233"/>
                    </a:lnTo>
                    <a:lnTo>
                      <a:pt x="82" y="231"/>
                    </a:lnTo>
                    <a:lnTo>
                      <a:pt x="86" y="227"/>
                    </a:lnTo>
                    <a:lnTo>
                      <a:pt x="86" y="221"/>
                    </a:lnTo>
                    <a:lnTo>
                      <a:pt x="86" y="219"/>
                    </a:lnTo>
                    <a:lnTo>
                      <a:pt x="88" y="215"/>
                    </a:lnTo>
                    <a:lnTo>
                      <a:pt x="90" y="221"/>
                    </a:lnTo>
                    <a:lnTo>
                      <a:pt x="94" y="221"/>
                    </a:lnTo>
                    <a:lnTo>
                      <a:pt x="98" y="235"/>
                    </a:lnTo>
                    <a:lnTo>
                      <a:pt x="102" y="241"/>
                    </a:lnTo>
                    <a:lnTo>
                      <a:pt x="106" y="241"/>
                    </a:lnTo>
                    <a:lnTo>
                      <a:pt x="108" y="257"/>
                    </a:lnTo>
                    <a:lnTo>
                      <a:pt x="110" y="269"/>
                    </a:lnTo>
                    <a:lnTo>
                      <a:pt x="112" y="277"/>
                    </a:lnTo>
                    <a:lnTo>
                      <a:pt x="116" y="283"/>
                    </a:lnTo>
                    <a:lnTo>
                      <a:pt x="116" y="293"/>
                    </a:lnTo>
                    <a:lnTo>
                      <a:pt x="118" y="287"/>
                    </a:lnTo>
                    <a:lnTo>
                      <a:pt x="122" y="297"/>
                    </a:lnTo>
                    <a:lnTo>
                      <a:pt x="128" y="303"/>
                    </a:lnTo>
                    <a:lnTo>
                      <a:pt x="130" y="311"/>
                    </a:lnTo>
                    <a:lnTo>
                      <a:pt x="126" y="315"/>
                    </a:lnTo>
                    <a:lnTo>
                      <a:pt x="126" y="325"/>
                    </a:lnTo>
                    <a:lnTo>
                      <a:pt x="130" y="327"/>
                    </a:lnTo>
                    <a:lnTo>
                      <a:pt x="130" y="331"/>
                    </a:lnTo>
                    <a:lnTo>
                      <a:pt x="128" y="335"/>
                    </a:lnTo>
                    <a:lnTo>
                      <a:pt x="130" y="343"/>
                    </a:lnTo>
                    <a:lnTo>
                      <a:pt x="126" y="349"/>
                    </a:lnTo>
                    <a:lnTo>
                      <a:pt x="130" y="361"/>
                    </a:lnTo>
                    <a:lnTo>
                      <a:pt x="132" y="357"/>
                    </a:lnTo>
                    <a:lnTo>
                      <a:pt x="136" y="345"/>
                    </a:lnTo>
                    <a:lnTo>
                      <a:pt x="140" y="34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07" name="Freeform 164"/>
              <p:cNvSpPr>
                <a:spLocks/>
              </p:cNvSpPr>
              <p:nvPr/>
            </p:nvSpPr>
            <p:spPr bwMode="auto">
              <a:xfrm>
                <a:off x="5757020" y="2083734"/>
                <a:ext cx="148845" cy="87181"/>
              </a:xfrm>
              <a:custGeom>
                <a:avLst/>
                <a:gdLst>
                  <a:gd name="T0" fmla="*/ 2 w 140"/>
                  <a:gd name="T1" fmla="*/ 18 h 82"/>
                  <a:gd name="T2" fmla="*/ 0 w 140"/>
                  <a:gd name="T3" fmla="*/ 28 h 82"/>
                  <a:gd name="T4" fmla="*/ 6 w 140"/>
                  <a:gd name="T5" fmla="*/ 34 h 82"/>
                  <a:gd name="T6" fmla="*/ 10 w 140"/>
                  <a:gd name="T7" fmla="*/ 34 h 82"/>
                  <a:gd name="T8" fmla="*/ 20 w 140"/>
                  <a:gd name="T9" fmla="*/ 46 h 82"/>
                  <a:gd name="T10" fmla="*/ 26 w 140"/>
                  <a:gd name="T11" fmla="*/ 46 h 82"/>
                  <a:gd name="T12" fmla="*/ 46 w 140"/>
                  <a:gd name="T13" fmla="*/ 56 h 82"/>
                  <a:gd name="T14" fmla="*/ 74 w 140"/>
                  <a:gd name="T15" fmla="*/ 58 h 82"/>
                  <a:gd name="T16" fmla="*/ 84 w 140"/>
                  <a:gd name="T17" fmla="*/ 68 h 82"/>
                  <a:gd name="T18" fmla="*/ 90 w 140"/>
                  <a:gd name="T19" fmla="*/ 72 h 82"/>
                  <a:gd name="T20" fmla="*/ 98 w 140"/>
                  <a:gd name="T21" fmla="*/ 72 h 82"/>
                  <a:gd name="T22" fmla="*/ 106 w 140"/>
                  <a:gd name="T23" fmla="*/ 76 h 82"/>
                  <a:gd name="T24" fmla="*/ 110 w 140"/>
                  <a:gd name="T25" fmla="*/ 80 h 82"/>
                  <a:gd name="T26" fmla="*/ 138 w 140"/>
                  <a:gd name="T27" fmla="*/ 82 h 82"/>
                  <a:gd name="T28" fmla="*/ 140 w 140"/>
                  <a:gd name="T29" fmla="*/ 74 h 82"/>
                  <a:gd name="T30" fmla="*/ 136 w 140"/>
                  <a:gd name="T31" fmla="*/ 64 h 82"/>
                  <a:gd name="T32" fmla="*/ 138 w 140"/>
                  <a:gd name="T33" fmla="*/ 52 h 82"/>
                  <a:gd name="T34" fmla="*/ 130 w 140"/>
                  <a:gd name="T35" fmla="*/ 52 h 82"/>
                  <a:gd name="T36" fmla="*/ 124 w 140"/>
                  <a:gd name="T37" fmla="*/ 52 h 82"/>
                  <a:gd name="T38" fmla="*/ 116 w 140"/>
                  <a:gd name="T39" fmla="*/ 50 h 82"/>
                  <a:gd name="T40" fmla="*/ 110 w 140"/>
                  <a:gd name="T41" fmla="*/ 50 h 82"/>
                  <a:gd name="T42" fmla="*/ 104 w 140"/>
                  <a:gd name="T43" fmla="*/ 48 h 82"/>
                  <a:gd name="T44" fmla="*/ 100 w 140"/>
                  <a:gd name="T45" fmla="*/ 46 h 82"/>
                  <a:gd name="T46" fmla="*/ 92 w 140"/>
                  <a:gd name="T47" fmla="*/ 42 h 82"/>
                  <a:gd name="T48" fmla="*/ 88 w 140"/>
                  <a:gd name="T49" fmla="*/ 40 h 82"/>
                  <a:gd name="T50" fmla="*/ 82 w 140"/>
                  <a:gd name="T51" fmla="*/ 34 h 82"/>
                  <a:gd name="T52" fmla="*/ 66 w 140"/>
                  <a:gd name="T53" fmla="*/ 30 h 82"/>
                  <a:gd name="T54" fmla="*/ 62 w 140"/>
                  <a:gd name="T55" fmla="*/ 20 h 82"/>
                  <a:gd name="T56" fmla="*/ 52 w 140"/>
                  <a:gd name="T57" fmla="*/ 22 h 82"/>
                  <a:gd name="T58" fmla="*/ 36 w 140"/>
                  <a:gd name="T59" fmla="*/ 6 h 82"/>
                  <a:gd name="T60" fmla="*/ 24 w 140"/>
                  <a:gd name="T61" fmla="*/ 2 h 82"/>
                  <a:gd name="T62" fmla="*/ 14 w 140"/>
                  <a:gd name="T63" fmla="*/ 2 h 82"/>
                  <a:gd name="T64" fmla="*/ 6 w 140"/>
                  <a:gd name="T65" fmla="*/ 0 h 82"/>
                  <a:gd name="T66" fmla="*/ 6 w 140"/>
                  <a:gd name="T67" fmla="*/ 10 h 82"/>
                  <a:gd name="T68" fmla="*/ 2 w 140"/>
                  <a:gd name="T69" fmla="*/ 1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0" h="82">
                    <a:moveTo>
                      <a:pt x="2" y="18"/>
                    </a:moveTo>
                    <a:lnTo>
                      <a:pt x="0" y="28"/>
                    </a:lnTo>
                    <a:lnTo>
                      <a:pt x="6" y="34"/>
                    </a:lnTo>
                    <a:lnTo>
                      <a:pt x="10" y="34"/>
                    </a:lnTo>
                    <a:lnTo>
                      <a:pt x="20" y="46"/>
                    </a:lnTo>
                    <a:lnTo>
                      <a:pt x="26" y="46"/>
                    </a:lnTo>
                    <a:lnTo>
                      <a:pt x="46" y="56"/>
                    </a:lnTo>
                    <a:lnTo>
                      <a:pt x="74" y="58"/>
                    </a:lnTo>
                    <a:lnTo>
                      <a:pt x="84" y="68"/>
                    </a:lnTo>
                    <a:lnTo>
                      <a:pt x="90" y="72"/>
                    </a:lnTo>
                    <a:lnTo>
                      <a:pt x="98" y="72"/>
                    </a:lnTo>
                    <a:lnTo>
                      <a:pt x="106" y="76"/>
                    </a:lnTo>
                    <a:lnTo>
                      <a:pt x="110" y="80"/>
                    </a:lnTo>
                    <a:lnTo>
                      <a:pt x="138" y="82"/>
                    </a:lnTo>
                    <a:lnTo>
                      <a:pt x="140" y="74"/>
                    </a:lnTo>
                    <a:lnTo>
                      <a:pt x="136" y="64"/>
                    </a:lnTo>
                    <a:lnTo>
                      <a:pt x="138" y="52"/>
                    </a:lnTo>
                    <a:lnTo>
                      <a:pt x="130" y="52"/>
                    </a:lnTo>
                    <a:lnTo>
                      <a:pt x="124" y="52"/>
                    </a:lnTo>
                    <a:lnTo>
                      <a:pt x="116" y="50"/>
                    </a:lnTo>
                    <a:lnTo>
                      <a:pt x="110" y="50"/>
                    </a:lnTo>
                    <a:lnTo>
                      <a:pt x="104" y="48"/>
                    </a:lnTo>
                    <a:lnTo>
                      <a:pt x="100" y="46"/>
                    </a:lnTo>
                    <a:lnTo>
                      <a:pt x="92" y="42"/>
                    </a:lnTo>
                    <a:lnTo>
                      <a:pt x="88" y="40"/>
                    </a:lnTo>
                    <a:lnTo>
                      <a:pt x="82" y="34"/>
                    </a:lnTo>
                    <a:lnTo>
                      <a:pt x="66" y="30"/>
                    </a:lnTo>
                    <a:lnTo>
                      <a:pt x="62" y="20"/>
                    </a:lnTo>
                    <a:lnTo>
                      <a:pt x="52" y="22"/>
                    </a:lnTo>
                    <a:lnTo>
                      <a:pt x="36" y="6"/>
                    </a:lnTo>
                    <a:lnTo>
                      <a:pt x="24" y="2"/>
                    </a:lnTo>
                    <a:lnTo>
                      <a:pt x="14" y="2"/>
                    </a:lnTo>
                    <a:lnTo>
                      <a:pt x="6" y="0"/>
                    </a:lnTo>
                    <a:lnTo>
                      <a:pt x="6" y="10"/>
                    </a:lnTo>
                    <a:lnTo>
                      <a:pt x="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08" name="Freeform 165"/>
              <p:cNvSpPr>
                <a:spLocks noEditPoints="1"/>
              </p:cNvSpPr>
              <p:nvPr/>
            </p:nvSpPr>
            <p:spPr bwMode="auto">
              <a:xfrm>
                <a:off x="5910118" y="2164535"/>
                <a:ext cx="94623" cy="119076"/>
              </a:xfrm>
              <a:custGeom>
                <a:avLst/>
                <a:gdLst>
                  <a:gd name="T0" fmla="*/ 51 w 89"/>
                  <a:gd name="T1" fmla="*/ 74 h 112"/>
                  <a:gd name="T2" fmla="*/ 57 w 89"/>
                  <a:gd name="T3" fmla="*/ 76 h 112"/>
                  <a:gd name="T4" fmla="*/ 53 w 89"/>
                  <a:gd name="T5" fmla="*/ 78 h 112"/>
                  <a:gd name="T6" fmla="*/ 89 w 89"/>
                  <a:gd name="T7" fmla="*/ 104 h 112"/>
                  <a:gd name="T8" fmla="*/ 87 w 89"/>
                  <a:gd name="T9" fmla="*/ 78 h 112"/>
                  <a:gd name="T10" fmla="*/ 77 w 89"/>
                  <a:gd name="T11" fmla="*/ 56 h 112"/>
                  <a:gd name="T12" fmla="*/ 69 w 89"/>
                  <a:gd name="T13" fmla="*/ 70 h 112"/>
                  <a:gd name="T14" fmla="*/ 63 w 89"/>
                  <a:gd name="T15" fmla="*/ 66 h 112"/>
                  <a:gd name="T16" fmla="*/ 55 w 89"/>
                  <a:gd name="T17" fmla="*/ 60 h 112"/>
                  <a:gd name="T18" fmla="*/ 71 w 89"/>
                  <a:gd name="T19" fmla="*/ 42 h 112"/>
                  <a:gd name="T20" fmla="*/ 71 w 89"/>
                  <a:gd name="T21" fmla="*/ 26 h 112"/>
                  <a:gd name="T22" fmla="*/ 31 w 89"/>
                  <a:gd name="T23" fmla="*/ 24 h 112"/>
                  <a:gd name="T24" fmla="*/ 27 w 89"/>
                  <a:gd name="T25" fmla="*/ 10 h 112"/>
                  <a:gd name="T26" fmla="*/ 17 w 89"/>
                  <a:gd name="T27" fmla="*/ 4 h 112"/>
                  <a:gd name="T28" fmla="*/ 4 w 89"/>
                  <a:gd name="T29" fmla="*/ 0 h 112"/>
                  <a:gd name="T30" fmla="*/ 0 w 89"/>
                  <a:gd name="T31" fmla="*/ 10 h 112"/>
                  <a:gd name="T32" fmla="*/ 17 w 89"/>
                  <a:gd name="T33" fmla="*/ 28 h 112"/>
                  <a:gd name="T34" fmla="*/ 13 w 89"/>
                  <a:gd name="T35" fmla="*/ 36 h 112"/>
                  <a:gd name="T36" fmla="*/ 6 w 89"/>
                  <a:gd name="T37" fmla="*/ 42 h 112"/>
                  <a:gd name="T38" fmla="*/ 15 w 89"/>
                  <a:gd name="T39" fmla="*/ 56 h 112"/>
                  <a:gd name="T40" fmla="*/ 23 w 89"/>
                  <a:gd name="T41" fmla="*/ 78 h 112"/>
                  <a:gd name="T42" fmla="*/ 29 w 89"/>
                  <a:gd name="T43" fmla="*/ 94 h 112"/>
                  <a:gd name="T44" fmla="*/ 35 w 89"/>
                  <a:gd name="T45" fmla="*/ 92 h 112"/>
                  <a:gd name="T46" fmla="*/ 41 w 89"/>
                  <a:gd name="T47" fmla="*/ 90 h 112"/>
                  <a:gd name="T48" fmla="*/ 47 w 89"/>
                  <a:gd name="T49" fmla="*/ 92 h 112"/>
                  <a:gd name="T50" fmla="*/ 51 w 89"/>
                  <a:gd name="T51" fmla="*/ 86 h 112"/>
                  <a:gd name="T52" fmla="*/ 47 w 89"/>
                  <a:gd name="T53" fmla="*/ 74 h 112"/>
                  <a:gd name="T54" fmla="*/ 49 w 89"/>
                  <a:gd name="T55" fmla="*/ 68 h 112"/>
                  <a:gd name="T56" fmla="*/ 53 w 89"/>
                  <a:gd name="T57" fmla="*/ 70 h 112"/>
                  <a:gd name="T58" fmla="*/ 63 w 89"/>
                  <a:gd name="T59" fmla="*/ 74 h 112"/>
                  <a:gd name="T60" fmla="*/ 71 w 89"/>
                  <a:gd name="T61" fmla="*/ 80 h 112"/>
                  <a:gd name="T62" fmla="*/ 75 w 89"/>
                  <a:gd name="T63" fmla="*/ 92 h 112"/>
                  <a:gd name="T64" fmla="*/ 79 w 89"/>
                  <a:gd name="T65" fmla="*/ 104 h 112"/>
                  <a:gd name="T66" fmla="*/ 85 w 89"/>
                  <a:gd name="T67" fmla="*/ 110 h 112"/>
                  <a:gd name="T68" fmla="*/ 85 w 89"/>
                  <a:gd name="T69"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9" h="112">
                    <a:moveTo>
                      <a:pt x="53" y="78"/>
                    </a:moveTo>
                    <a:lnTo>
                      <a:pt x="51" y="74"/>
                    </a:lnTo>
                    <a:lnTo>
                      <a:pt x="53" y="74"/>
                    </a:lnTo>
                    <a:lnTo>
                      <a:pt x="57" y="76"/>
                    </a:lnTo>
                    <a:lnTo>
                      <a:pt x="55" y="78"/>
                    </a:lnTo>
                    <a:lnTo>
                      <a:pt x="53" y="78"/>
                    </a:lnTo>
                    <a:close/>
                    <a:moveTo>
                      <a:pt x="85" y="104"/>
                    </a:moveTo>
                    <a:lnTo>
                      <a:pt x="89" y="104"/>
                    </a:lnTo>
                    <a:lnTo>
                      <a:pt x="87" y="90"/>
                    </a:lnTo>
                    <a:lnTo>
                      <a:pt x="87" y="78"/>
                    </a:lnTo>
                    <a:lnTo>
                      <a:pt x="79" y="68"/>
                    </a:lnTo>
                    <a:lnTo>
                      <a:pt x="77" y="56"/>
                    </a:lnTo>
                    <a:lnTo>
                      <a:pt x="71" y="56"/>
                    </a:lnTo>
                    <a:lnTo>
                      <a:pt x="69" y="70"/>
                    </a:lnTo>
                    <a:lnTo>
                      <a:pt x="67" y="70"/>
                    </a:lnTo>
                    <a:lnTo>
                      <a:pt x="63" y="66"/>
                    </a:lnTo>
                    <a:lnTo>
                      <a:pt x="61" y="68"/>
                    </a:lnTo>
                    <a:lnTo>
                      <a:pt x="55" y="60"/>
                    </a:lnTo>
                    <a:lnTo>
                      <a:pt x="61" y="46"/>
                    </a:lnTo>
                    <a:lnTo>
                      <a:pt x="71" y="42"/>
                    </a:lnTo>
                    <a:lnTo>
                      <a:pt x="77" y="32"/>
                    </a:lnTo>
                    <a:lnTo>
                      <a:pt x="71" y="26"/>
                    </a:lnTo>
                    <a:lnTo>
                      <a:pt x="49" y="28"/>
                    </a:lnTo>
                    <a:lnTo>
                      <a:pt x="31" y="24"/>
                    </a:lnTo>
                    <a:lnTo>
                      <a:pt x="31" y="10"/>
                    </a:lnTo>
                    <a:lnTo>
                      <a:pt x="27" y="10"/>
                    </a:lnTo>
                    <a:lnTo>
                      <a:pt x="23" y="12"/>
                    </a:lnTo>
                    <a:lnTo>
                      <a:pt x="17" y="4"/>
                    </a:lnTo>
                    <a:lnTo>
                      <a:pt x="13" y="6"/>
                    </a:lnTo>
                    <a:lnTo>
                      <a:pt x="4" y="0"/>
                    </a:lnTo>
                    <a:lnTo>
                      <a:pt x="4" y="6"/>
                    </a:lnTo>
                    <a:lnTo>
                      <a:pt x="0" y="10"/>
                    </a:lnTo>
                    <a:lnTo>
                      <a:pt x="2" y="18"/>
                    </a:lnTo>
                    <a:lnTo>
                      <a:pt x="17" y="28"/>
                    </a:lnTo>
                    <a:lnTo>
                      <a:pt x="13" y="30"/>
                    </a:lnTo>
                    <a:lnTo>
                      <a:pt x="13" y="36"/>
                    </a:lnTo>
                    <a:lnTo>
                      <a:pt x="6" y="38"/>
                    </a:lnTo>
                    <a:lnTo>
                      <a:pt x="6" y="42"/>
                    </a:lnTo>
                    <a:lnTo>
                      <a:pt x="17" y="48"/>
                    </a:lnTo>
                    <a:lnTo>
                      <a:pt x="15" y="56"/>
                    </a:lnTo>
                    <a:lnTo>
                      <a:pt x="23" y="70"/>
                    </a:lnTo>
                    <a:lnTo>
                      <a:pt x="23" y="78"/>
                    </a:lnTo>
                    <a:lnTo>
                      <a:pt x="25" y="82"/>
                    </a:lnTo>
                    <a:lnTo>
                      <a:pt x="29" y="94"/>
                    </a:lnTo>
                    <a:lnTo>
                      <a:pt x="31" y="94"/>
                    </a:lnTo>
                    <a:lnTo>
                      <a:pt x="35" y="92"/>
                    </a:lnTo>
                    <a:lnTo>
                      <a:pt x="39" y="92"/>
                    </a:lnTo>
                    <a:lnTo>
                      <a:pt x="41" y="90"/>
                    </a:lnTo>
                    <a:lnTo>
                      <a:pt x="43" y="90"/>
                    </a:lnTo>
                    <a:lnTo>
                      <a:pt x="47" y="92"/>
                    </a:lnTo>
                    <a:lnTo>
                      <a:pt x="47" y="88"/>
                    </a:lnTo>
                    <a:lnTo>
                      <a:pt x="51" y="86"/>
                    </a:lnTo>
                    <a:lnTo>
                      <a:pt x="49" y="80"/>
                    </a:lnTo>
                    <a:lnTo>
                      <a:pt x="47" y="74"/>
                    </a:lnTo>
                    <a:lnTo>
                      <a:pt x="49" y="70"/>
                    </a:lnTo>
                    <a:lnTo>
                      <a:pt x="49" y="68"/>
                    </a:lnTo>
                    <a:lnTo>
                      <a:pt x="49" y="64"/>
                    </a:lnTo>
                    <a:lnTo>
                      <a:pt x="53" y="70"/>
                    </a:lnTo>
                    <a:lnTo>
                      <a:pt x="59" y="74"/>
                    </a:lnTo>
                    <a:lnTo>
                      <a:pt x="63" y="74"/>
                    </a:lnTo>
                    <a:lnTo>
                      <a:pt x="67" y="72"/>
                    </a:lnTo>
                    <a:lnTo>
                      <a:pt x="71" y="80"/>
                    </a:lnTo>
                    <a:lnTo>
                      <a:pt x="73" y="82"/>
                    </a:lnTo>
                    <a:lnTo>
                      <a:pt x="75" y="92"/>
                    </a:lnTo>
                    <a:lnTo>
                      <a:pt x="75" y="96"/>
                    </a:lnTo>
                    <a:lnTo>
                      <a:pt x="79" y="104"/>
                    </a:lnTo>
                    <a:lnTo>
                      <a:pt x="83" y="112"/>
                    </a:lnTo>
                    <a:lnTo>
                      <a:pt x="85" y="110"/>
                    </a:lnTo>
                    <a:lnTo>
                      <a:pt x="83" y="106"/>
                    </a:lnTo>
                    <a:lnTo>
                      <a:pt x="85" y="10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09" name="Freeform 10"/>
              <p:cNvSpPr>
                <a:spLocks noEditPoints="1"/>
              </p:cNvSpPr>
              <p:nvPr/>
            </p:nvSpPr>
            <p:spPr bwMode="auto">
              <a:xfrm>
                <a:off x="3085245" y="3183063"/>
                <a:ext cx="283869" cy="688942"/>
              </a:xfrm>
              <a:custGeom>
                <a:avLst/>
                <a:gdLst>
                  <a:gd name="T0" fmla="*/ 181 w 267"/>
                  <a:gd name="T1" fmla="*/ 345 h 648"/>
                  <a:gd name="T2" fmla="*/ 265 w 267"/>
                  <a:gd name="T3" fmla="*/ 644 h 648"/>
                  <a:gd name="T4" fmla="*/ 251 w 267"/>
                  <a:gd name="T5" fmla="*/ 642 h 648"/>
                  <a:gd name="T6" fmla="*/ 209 w 267"/>
                  <a:gd name="T7" fmla="*/ 170 h 648"/>
                  <a:gd name="T8" fmla="*/ 213 w 267"/>
                  <a:gd name="T9" fmla="*/ 216 h 648"/>
                  <a:gd name="T10" fmla="*/ 211 w 267"/>
                  <a:gd name="T11" fmla="*/ 248 h 648"/>
                  <a:gd name="T12" fmla="*/ 239 w 267"/>
                  <a:gd name="T13" fmla="*/ 265 h 648"/>
                  <a:gd name="T14" fmla="*/ 251 w 267"/>
                  <a:gd name="T15" fmla="*/ 287 h 648"/>
                  <a:gd name="T16" fmla="*/ 249 w 267"/>
                  <a:gd name="T17" fmla="*/ 309 h 648"/>
                  <a:gd name="T18" fmla="*/ 211 w 267"/>
                  <a:gd name="T19" fmla="*/ 335 h 648"/>
                  <a:gd name="T20" fmla="*/ 175 w 267"/>
                  <a:gd name="T21" fmla="*/ 333 h 648"/>
                  <a:gd name="T22" fmla="*/ 179 w 267"/>
                  <a:gd name="T23" fmla="*/ 345 h 648"/>
                  <a:gd name="T24" fmla="*/ 183 w 267"/>
                  <a:gd name="T25" fmla="*/ 371 h 648"/>
                  <a:gd name="T26" fmla="*/ 157 w 267"/>
                  <a:gd name="T27" fmla="*/ 375 h 648"/>
                  <a:gd name="T28" fmla="*/ 141 w 267"/>
                  <a:gd name="T29" fmla="*/ 379 h 648"/>
                  <a:gd name="T30" fmla="*/ 157 w 267"/>
                  <a:gd name="T31" fmla="*/ 405 h 648"/>
                  <a:gd name="T32" fmla="*/ 167 w 267"/>
                  <a:gd name="T33" fmla="*/ 397 h 648"/>
                  <a:gd name="T34" fmla="*/ 167 w 267"/>
                  <a:gd name="T35" fmla="*/ 413 h 648"/>
                  <a:gd name="T36" fmla="*/ 155 w 267"/>
                  <a:gd name="T37" fmla="*/ 411 h 648"/>
                  <a:gd name="T38" fmla="*/ 157 w 267"/>
                  <a:gd name="T39" fmla="*/ 423 h 648"/>
                  <a:gd name="T40" fmla="*/ 161 w 267"/>
                  <a:gd name="T41" fmla="*/ 447 h 648"/>
                  <a:gd name="T42" fmla="*/ 155 w 267"/>
                  <a:gd name="T43" fmla="*/ 455 h 648"/>
                  <a:gd name="T44" fmla="*/ 135 w 267"/>
                  <a:gd name="T45" fmla="*/ 479 h 648"/>
                  <a:gd name="T46" fmla="*/ 171 w 267"/>
                  <a:gd name="T47" fmla="*/ 495 h 648"/>
                  <a:gd name="T48" fmla="*/ 175 w 267"/>
                  <a:gd name="T49" fmla="*/ 513 h 648"/>
                  <a:gd name="T50" fmla="*/ 159 w 267"/>
                  <a:gd name="T51" fmla="*/ 540 h 648"/>
                  <a:gd name="T52" fmla="*/ 161 w 267"/>
                  <a:gd name="T53" fmla="*/ 554 h 648"/>
                  <a:gd name="T54" fmla="*/ 151 w 267"/>
                  <a:gd name="T55" fmla="*/ 570 h 648"/>
                  <a:gd name="T56" fmla="*/ 173 w 267"/>
                  <a:gd name="T57" fmla="*/ 590 h 648"/>
                  <a:gd name="T58" fmla="*/ 115 w 267"/>
                  <a:gd name="T59" fmla="*/ 584 h 648"/>
                  <a:gd name="T60" fmla="*/ 91 w 267"/>
                  <a:gd name="T61" fmla="*/ 566 h 648"/>
                  <a:gd name="T62" fmla="*/ 77 w 267"/>
                  <a:gd name="T63" fmla="*/ 497 h 648"/>
                  <a:gd name="T64" fmla="*/ 71 w 267"/>
                  <a:gd name="T65" fmla="*/ 447 h 648"/>
                  <a:gd name="T66" fmla="*/ 43 w 267"/>
                  <a:gd name="T67" fmla="*/ 417 h 648"/>
                  <a:gd name="T68" fmla="*/ 29 w 267"/>
                  <a:gd name="T69" fmla="*/ 355 h 648"/>
                  <a:gd name="T70" fmla="*/ 29 w 267"/>
                  <a:gd name="T71" fmla="*/ 325 h 648"/>
                  <a:gd name="T72" fmla="*/ 25 w 267"/>
                  <a:gd name="T73" fmla="*/ 283 h 648"/>
                  <a:gd name="T74" fmla="*/ 20 w 267"/>
                  <a:gd name="T75" fmla="*/ 232 h 648"/>
                  <a:gd name="T76" fmla="*/ 2 w 267"/>
                  <a:gd name="T77" fmla="*/ 192 h 648"/>
                  <a:gd name="T78" fmla="*/ 2 w 267"/>
                  <a:gd name="T79" fmla="*/ 128 h 648"/>
                  <a:gd name="T80" fmla="*/ 16 w 267"/>
                  <a:gd name="T81" fmla="*/ 94 h 648"/>
                  <a:gd name="T82" fmla="*/ 12 w 267"/>
                  <a:gd name="T83" fmla="*/ 62 h 648"/>
                  <a:gd name="T84" fmla="*/ 27 w 267"/>
                  <a:gd name="T85" fmla="*/ 20 h 648"/>
                  <a:gd name="T86" fmla="*/ 45 w 267"/>
                  <a:gd name="T87" fmla="*/ 0 h 648"/>
                  <a:gd name="T88" fmla="*/ 77 w 267"/>
                  <a:gd name="T89" fmla="*/ 18 h 648"/>
                  <a:gd name="T90" fmla="*/ 111 w 267"/>
                  <a:gd name="T91" fmla="*/ 18 h 648"/>
                  <a:gd name="T92" fmla="*/ 165 w 267"/>
                  <a:gd name="T93" fmla="*/ 52 h 648"/>
                  <a:gd name="T94" fmla="*/ 183 w 267"/>
                  <a:gd name="T95" fmla="*/ 108 h 648"/>
                  <a:gd name="T96" fmla="*/ 241 w 267"/>
                  <a:gd name="T97" fmla="*/ 96 h 648"/>
                  <a:gd name="T98" fmla="*/ 265 w 267"/>
                  <a:gd name="T99" fmla="*/ 84 h 648"/>
                  <a:gd name="T100" fmla="*/ 225 w 267"/>
                  <a:gd name="T101" fmla="*/ 148 h 648"/>
                  <a:gd name="T102" fmla="*/ 243 w 267"/>
                  <a:gd name="T103" fmla="*/ 642 h 648"/>
                  <a:gd name="T104" fmla="*/ 217 w 267"/>
                  <a:gd name="T105" fmla="*/ 644 h 648"/>
                  <a:gd name="T106" fmla="*/ 173 w 267"/>
                  <a:gd name="T107" fmla="*/ 600 h 648"/>
                  <a:gd name="T108" fmla="*/ 187 w 267"/>
                  <a:gd name="T109" fmla="*/ 614 h 648"/>
                  <a:gd name="T110" fmla="*/ 209 w 267"/>
                  <a:gd name="T111" fmla="*/ 62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7" h="648">
                    <a:moveTo>
                      <a:pt x="179" y="343"/>
                    </a:moveTo>
                    <a:lnTo>
                      <a:pt x="179" y="341"/>
                    </a:lnTo>
                    <a:lnTo>
                      <a:pt x="183" y="341"/>
                    </a:lnTo>
                    <a:lnTo>
                      <a:pt x="183" y="345"/>
                    </a:lnTo>
                    <a:lnTo>
                      <a:pt x="181" y="345"/>
                    </a:lnTo>
                    <a:lnTo>
                      <a:pt x="181" y="343"/>
                    </a:lnTo>
                    <a:lnTo>
                      <a:pt x="179" y="343"/>
                    </a:lnTo>
                    <a:close/>
                    <a:moveTo>
                      <a:pt x="255" y="644"/>
                    </a:moveTo>
                    <a:lnTo>
                      <a:pt x="257" y="642"/>
                    </a:lnTo>
                    <a:lnTo>
                      <a:pt x="265" y="644"/>
                    </a:lnTo>
                    <a:lnTo>
                      <a:pt x="267" y="642"/>
                    </a:lnTo>
                    <a:lnTo>
                      <a:pt x="265" y="640"/>
                    </a:lnTo>
                    <a:lnTo>
                      <a:pt x="255" y="642"/>
                    </a:lnTo>
                    <a:lnTo>
                      <a:pt x="253" y="642"/>
                    </a:lnTo>
                    <a:lnTo>
                      <a:pt x="251" y="642"/>
                    </a:lnTo>
                    <a:lnTo>
                      <a:pt x="251" y="642"/>
                    </a:lnTo>
                    <a:lnTo>
                      <a:pt x="251" y="644"/>
                    </a:lnTo>
                    <a:lnTo>
                      <a:pt x="255" y="644"/>
                    </a:lnTo>
                    <a:close/>
                    <a:moveTo>
                      <a:pt x="213" y="164"/>
                    </a:moveTo>
                    <a:lnTo>
                      <a:pt x="209" y="170"/>
                    </a:lnTo>
                    <a:lnTo>
                      <a:pt x="213" y="184"/>
                    </a:lnTo>
                    <a:lnTo>
                      <a:pt x="209" y="196"/>
                    </a:lnTo>
                    <a:lnTo>
                      <a:pt x="209" y="200"/>
                    </a:lnTo>
                    <a:lnTo>
                      <a:pt x="209" y="210"/>
                    </a:lnTo>
                    <a:lnTo>
                      <a:pt x="213" y="216"/>
                    </a:lnTo>
                    <a:lnTo>
                      <a:pt x="209" y="222"/>
                    </a:lnTo>
                    <a:lnTo>
                      <a:pt x="207" y="230"/>
                    </a:lnTo>
                    <a:lnTo>
                      <a:pt x="211" y="240"/>
                    </a:lnTo>
                    <a:lnTo>
                      <a:pt x="211" y="244"/>
                    </a:lnTo>
                    <a:lnTo>
                      <a:pt x="211" y="248"/>
                    </a:lnTo>
                    <a:lnTo>
                      <a:pt x="215" y="252"/>
                    </a:lnTo>
                    <a:lnTo>
                      <a:pt x="221" y="252"/>
                    </a:lnTo>
                    <a:lnTo>
                      <a:pt x="231" y="261"/>
                    </a:lnTo>
                    <a:lnTo>
                      <a:pt x="235" y="265"/>
                    </a:lnTo>
                    <a:lnTo>
                      <a:pt x="239" y="265"/>
                    </a:lnTo>
                    <a:lnTo>
                      <a:pt x="241" y="269"/>
                    </a:lnTo>
                    <a:lnTo>
                      <a:pt x="239" y="279"/>
                    </a:lnTo>
                    <a:lnTo>
                      <a:pt x="241" y="283"/>
                    </a:lnTo>
                    <a:lnTo>
                      <a:pt x="247" y="287"/>
                    </a:lnTo>
                    <a:lnTo>
                      <a:pt x="251" y="287"/>
                    </a:lnTo>
                    <a:lnTo>
                      <a:pt x="251" y="289"/>
                    </a:lnTo>
                    <a:lnTo>
                      <a:pt x="255" y="293"/>
                    </a:lnTo>
                    <a:lnTo>
                      <a:pt x="255" y="297"/>
                    </a:lnTo>
                    <a:lnTo>
                      <a:pt x="251" y="305"/>
                    </a:lnTo>
                    <a:lnTo>
                      <a:pt x="249" y="309"/>
                    </a:lnTo>
                    <a:lnTo>
                      <a:pt x="243" y="321"/>
                    </a:lnTo>
                    <a:lnTo>
                      <a:pt x="239" y="325"/>
                    </a:lnTo>
                    <a:lnTo>
                      <a:pt x="229" y="329"/>
                    </a:lnTo>
                    <a:lnTo>
                      <a:pt x="221" y="335"/>
                    </a:lnTo>
                    <a:lnTo>
                      <a:pt x="211" y="335"/>
                    </a:lnTo>
                    <a:lnTo>
                      <a:pt x="199" y="339"/>
                    </a:lnTo>
                    <a:lnTo>
                      <a:pt x="191" y="339"/>
                    </a:lnTo>
                    <a:lnTo>
                      <a:pt x="185" y="337"/>
                    </a:lnTo>
                    <a:lnTo>
                      <a:pt x="181" y="337"/>
                    </a:lnTo>
                    <a:lnTo>
                      <a:pt x="175" y="333"/>
                    </a:lnTo>
                    <a:lnTo>
                      <a:pt x="173" y="333"/>
                    </a:lnTo>
                    <a:lnTo>
                      <a:pt x="175" y="337"/>
                    </a:lnTo>
                    <a:lnTo>
                      <a:pt x="175" y="343"/>
                    </a:lnTo>
                    <a:lnTo>
                      <a:pt x="177" y="347"/>
                    </a:lnTo>
                    <a:lnTo>
                      <a:pt x="179" y="345"/>
                    </a:lnTo>
                    <a:lnTo>
                      <a:pt x="181" y="349"/>
                    </a:lnTo>
                    <a:lnTo>
                      <a:pt x="179" y="353"/>
                    </a:lnTo>
                    <a:lnTo>
                      <a:pt x="179" y="363"/>
                    </a:lnTo>
                    <a:lnTo>
                      <a:pt x="183" y="367"/>
                    </a:lnTo>
                    <a:lnTo>
                      <a:pt x="183" y="371"/>
                    </a:lnTo>
                    <a:lnTo>
                      <a:pt x="177" y="377"/>
                    </a:lnTo>
                    <a:lnTo>
                      <a:pt x="175" y="379"/>
                    </a:lnTo>
                    <a:lnTo>
                      <a:pt x="167" y="379"/>
                    </a:lnTo>
                    <a:lnTo>
                      <a:pt x="161" y="379"/>
                    </a:lnTo>
                    <a:lnTo>
                      <a:pt x="157" y="375"/>
                    </a:lnTo>
                    <a:lnTo>
                      <a:pt x="145" y="373"/>
                    </a:lnTo>
                    <a:lnTo>
                      <a:pt x="145" y="371"/>
                    </a:lnTo>
                    <a:lnTo>
                      <a:pt x="141" y="371"/>
                    </a:lnTo>
                    <a:lnTo>
                      <a:pt x="141" y="373"/>
                    </a:lnTo>
                    <a:lnTo>
                      <a:pt x="141" y="379"/>
                    </a:lnTo>
                    <a:lnTo>
                      <a:pt x="145" y="387"/>
                    </a:lnTo>
                    <a:lnTo>
                      <a:pt x="147" y="395"/>
                    </a:lnTo>
                    <a:lnTo>
                      <a:pt x="149" y="399"/>
                    </a:lnTo>
                    <a:lnTo>
                      <a:pt x="157" y="401"/>
                    </a:lnTo>
                    <a:lnTo>
                      <a:pt x="157" y="405"/>
                    </a:lnTo>
                    <a:lnTo>
                      <a:pt x="165" y="405"/>
                    </a:lnTo>
                    <a:lnTo>
                      <a:pt x="165" y="401"/>
                    </a:lnTo>
                    <a:lnTo>
                      <a:pt x="161" y="401"/>
                    </a:lnTo>
                    <a:lnTo>
                      <a:pt x="165" y="399"/>
                    </a:lnTo>
                    <a:lnTo>
                      <a:pt x="167" y="397"/>
                    </a:lnTo>
                    <a:lnTo>
                      <a:pt x="169" y="397"/>
                    </a:lnTo>
                    <a:lnTo>
                      <a:pt x="173" y="403"/>
                    </a:lnTo>
                    <a:lnTo>
                      <a:pt x="173" y="409"/>
                    </a:lnTo>
                    <a:lnTo>
                      <a:pt x="173" y="411"/>
                    </a:lnTo>
                    <a:lnTo>
                      <a:pt x="167" y="413"/>
                    </a:lnTo>
                    <a:lnTo>
                      <a:pt x="167" y="407"/>
                    </a:lnTo>
                    <a:lnTo>
                      <a:pt x="165" y="407"/>
                    </a:lnTo>
                    <a:lnTo>
                      <a:pt x="159" y="407"/>
                    </a:lnTo>
                    <a:lnTo>
                      <a:pt x="157" y="409"/>
                    </a:lnTo>
                    <a:lnTo>
                      <a:pt x="155" y="411"/>
                    </a:lnTo>
                    <a:lnTo>
                      <a:pt x="155" y="413"/>
                    </a:lnTo>
                    <a:lnTo>
                      <a:pt x="163" y="413"/>
                    </a:lnTo>
                    <a:lnTo>
                      <a:pt x="167" y="413"/>
                    </a:lnTo>
                    <a:lnTo>
                      <a:pt x="161" y="421"/>
                    </a:lnTo>
                    <a:lnTo>
                      <a:pt x="157" y="423"/>
                    </a:lnTo>
                    <a:lnTo>
                      <a:pt x="157" y="425"/>
                    </a:lnTo>
                    <a:lnTo>
                      <a:pt x="155" y="429"/>
                    </a:lnTo>
                    <a:lnTo>
                      <a:pt x="155" y="433"/>
                    </a:lnTo>
                    <a:lnTo>
                      <a:pt x="161" y="441"/>
                    </a:lnTo>
                    <a:lnTo>
                      <a:pt x="161" y="447"/>
                    </a:lnTo>
                    <a:lnTo>
                      <a:pt x="157" y="449"/>
                    </a:lnTo>
                    <a:lnTo>
                      <a:pt x="157" y="451"/>
                    </a:lnTo>
                    <a:lnTo>
                      <a:pt x="159" y="453"/>
                    </a:lnTo>
                    <a:lnTo>
                      <a:pt x="159" y="457"/>
                    </a:lnTo>
                    <a:lnTo>
                      <a:pt x="155" y="455"/>
                    </a:lnTo>
                    <a:lnTo>
                      <a:pt x="149" y="457"/>
                    </a:lnTo>
                    <a:lnTo>
                      <a:pt x="149" y="459"/>
                    </a:lnTo>
                    <a:lnTo>
                      <a:pt x="145" y="459"/>
                    </a:lnTo>
                    <a:lnTo>
                      <a:pt x="135" y="469"/>
                    </a:lnTo>
                    <a:lnTo>
                      <a:pt x="135" y="479"/>
                    </a:lnTo>
                    <a:lnTo>
                      <a:pt x="141" y="485"/>
                    </a:lnTo>
                    <a:lnTo>
                      <a:pt x="147" y="487"/>
                    </a:lnTo>
                    <a:lnTo>
                      <a:pt x="157" y="493"/>
                    </a:lnTo>
                    <a:lnTo>
                      <a:pt x="163" y="495"/>
                    </a:lnTo>
                    <a:lnTo>
                      <a:pt x="171" y="495"/>
                    </a:lnTo>
                    <a:lnTo>
                      <a:pt x="171" y="497"/>
                    </a:lnTo>
                    <a:lnTo>
                      <a:pt x="173" y="503"/>
                    </a:lnTo>
                    <a:lnTo>
                      <a:pt x="173" y="507"/>
                    </a:lnTo>
                    <a:lnTo>
                      <a:pt x="175" y="509"/>
                    </a:lnTo>
                    <a:lnTo>
                      <a:pt x="175" y="513"/>
                    </a:lnTo>
                    <a:lnTo>
                      <a:pt x="173" y="513"/>
                    </a:lnTo>
                    <a:lnTo>
                      <a:pt x="169" y="521"/>
                    </a:lnTo>
                    <a:lnTo>
                      <a:pt x="163" y="526"/>
                    </a:lnTo>
                    <a:lnTo>
                      <a:pt x="159" y="532"/>
                    </a:lnTo>
                    <a:lnTo>
                      <a:pt x="159" y="540"/>
                    </a:lnTo>
                    <a:lnTo>
                      <a:pt x="161" y="538"/>
                    </a:lnTo>
                    <a:lnTo>
                      <a:pt x="163" y="542"/>
                    </a:lnTo>
                    <a:lnTo>
                      <a:pt x="163" y="544"/>
                    </a:lnTo>
                    <a:lnTo>
                      <a:pt x="163" y="546"/>
                    </a:lnTo>
                    <a:lnTo>
                      <a:pt x="161" y="554"/>
                    </a:lnTo>
                    <a:lnTo>
                      <a:pt x="155" y="554"/>
                    </a:lnTo>
                    <a:lnTo>
                      <a:pt x="151" y="560"/>
                    </a:lnTo>
                    <a:lnTo>
                      <a:pt x="151" y="566"/>
                    </a:lnTo>
                    <a:lnTo>
                      <a:pt x="149" y="570"/>
                    </a:lnTo>
                    <a:lnTo>
                      <a:pt x="151" y="570"/>
                    </a:lnTo>
                    <a:lnTo>
                      <a:pt x="159" y="580"/>
                    </a:lnTo>
                    <a:lnTo>
                      <a:pt x="155" y="580"/>
                    </a:lnTo>
                    <a:lnTo>
                      <a:pt x="161" y="582"/>
                    </a:lnTo>
                    <a:lnTo>
                      <a:pt x="167" y="588"/>
                    </a:lnTo>
                    <a:lnTo>
                      <a:pt x="173" y="590"/>
                    </a:lnTo>
                    <a:lnTo>
                      <a:pt x="175" y="592"/>
                    </a:lnTo>
                    <a:lnTo>
                      <a:pt x="161" y="588"/>
                    </a:lnTo>
                    <a:lnTo>
                      <a:pt x="151" y="590"/>
                    </a:lnTo>
                    <a:lnTo>
                      <a:pt x="121" y="590"/>
                    </a:lnTo>
                    <a:lnTo>
                      <a:pt x="115" y="584"/>
                    </a:lnTo>
                    <a:lnTo>
                      <a:pt x="109" y="580"/>
                    </a:lnTo>
                    <a:lnTo>
                      <a:pt x="109" y="578"/>
                    </a:lnTo>
                    <a:lnTo>
                      <a:pt x="109" y="572"/>
                    </a:lnTo>
                    <a:lnTo>
                      <a:pt x="101" y="564"/>
                    </a:lnTo>
                    <a:lnTo>
                      <a:pt x="91" y="566"/>
                    </a:lnTo>
                    <a:lnTo>
                      <a:pt x="73" y="542"/>
                    </a:lnTo>
                    <a:lnTo>
                      <a:pt x="83" y="530"/>
                    </a:lnTo>
                    <a:lnTo>
                      <a:pt x="79" y="511"/>
                    </a:lnTo>
                    <a:lnTo>
                      <a:pt x="75" y="507"/>
                    </a:lnTo>
                    <a:lnTo>
                      <a:pt x="77" y="497"/>
                    </a:lnTo>
                    <a:lnTo>
                      <a:pt x="75" y="483"/>
                    </a:lnTo>
                    <a:lnTo>
                      <a:pt x="73" y="471"/>
                    </a:lnTo>
                    <a:lnTo>
                      <a:pt x="69" y="467"/>
                    </a:lnTo>
                    <a:lnTo>
                      <a:pt x="71" y="463"/>
                    </a:lnTo>
                    <a:lnTo>
                      <a:pt x="71" y="447"/>
                    </a:lnTo>
                    <a:lnTo>
                      <a:pt x="59" y="439"/>
                    </a:lnTo>
                    <a:lnTo>
                      <a:pt x="53" y="429"/>
                    </a:lnTo>
                    <a:lnTo>
                      <a:pt x="49" y="421"/>
                    </a:lnTo>
                    <a:lnTo>
                      <a:pt x="49" y="417"/>
                    </a:lnTo>
                    <a:lnTo>
                      <a:pt x="43" y="417"/>
                    </a:lnTo>
                    <a:lnTo>
                      <a:pt x="39" y="401"/>
                    </a:lnTo>
                    <a:lnTo>
                      <a:pt x="39" y="391"/>
                    </a:lnTo>
                    <a:lnTo>
                      <a:pt x="33" y="381"/>
                    </a:lnTo>
                    <a:lnTo>
                      <a:pt x="29" y="363"/>
                    </a:lnTo>
                    <a:lnTo>
                      <a:pt x="29" y="355"/>
                    </a:lnTo>
                    <a:lnTo>
                      <a:pt x="27" y="349"/>
                    </a:lnTo>
                    <a:lnTo>
                      <a:pt x="29" y="341"/>
                    </a:lnTo>
                    <a:lnTo>
                      <a:pt x="27" y="335"/>
                    </a:lnTo>
                    <a:lnTo>
                      <a:pt x="33" y="329"/>
                    </a:lnTo>
                    <a:lnTo>
                      <a:pt x="29" y="325"/>
                    </a:lnTo>
                    <a:lnTo>
                      <a:pt x="22" y="311"/>
                    </a:lnTo>
                    <a:lnTo>
                      <a:pt x="20" y="305"/>
                    </a:lnTo>
                    <a:lnTo>
                      <a:pt x="16" y="295"/>
                    </a:lnTo>
                    <a:lnTo>
                      <a:pt x="18" y="289"/>
                    </a:lnTo>
                    <a:lnTo>
                      <a:pt x="25" y="283"/>
                    </a:lnTo>
                    <a:lnTo>
                      <a:pt x="22" y="273"/>
                    </a:lnTo>
                    <a:lnTo>
                      <a:pt x="18" y="265"/>
                    </a:lnTo>
                    <a:lnTo>
                      <a:pt x="20" y="244"/>
                    </a:lnTo>
                    <a:lnTo>
                      <a:pt x="22" y="242"/>
                    </a:lnTo>
                    <a:lnTo>
                      <a:pt x="20" y="232"/>
                    </a:lnTo>
                    <a:lnTo>
                      <a:pt x="20" y="222"/>
                    </a:lnTo>
                    <a:lnTo>
                      <a:pt x="16" y="222"/>
                    </a:lnTo>
                    <a:lnTo>
                      <a:pt x="12" y="212"/>
                    </a:lnTo>
                    <a:lnTo>
                      <a:pt x="6" y="202"/>
                    </a:lnTo>
                    <a:lnTo>
                      <a:pt x="2" y="192"/>
                    </a:lnTo>
                    <a:lnTo>
                      <a:pt x="2" y="170"/>
                    </a:lnTo>
                    <a:lnTo>
                      <a:pt x="4" y="160"/>
                    </a:lnTo>
                    <a:lnTo>
                      <a:pt x="0" y="146"/>
                    </a:lnTo>
                    <a:lnTo>
                      <a:pt x="2" y="140"/>
                    </a:lnTo>
                    <a:lnTo>
                      <a:pt x="2" y="128"/>
                    </a:lnTo>
                    <a:lnTo>
                      <a:pt x="10" y="122"/>
                    </a:lnTo>
                    <a:lnTo>
                      <a:pt x="12" y="104"/>
                    </a:lnTo>
                    <a:lnTo>
                      <a:pt x="18" y="102"/>
                    </a:lnTo>
                    <a:lnTo>
                      <a:pt x="20" y="100"/>
                    </a:lnTo>
                    <a:lnTo>
                      <a:pt x="16" y="94"/>
                    </a:lnTo>
                    <a:lnTo>
                      <a:pt x="14" y="88"/>
                    </a:lnTo>
                    <a:lnTo>
                      <a:pt x="16" y="84"/>
                    </a:lnTo>
                    <a:lnTo>
                      <a:pt x="10" y="76"/>
                    </a:lnTo>
                    <a:lnTo>
                      <a:pt x="12" y="68"/>
                    </a:lnTo>
                    <a:lnTo>
                      <a:pt x="12" y="62"/>
                    </a:lnTo>
                    <a:lnTo>
                      <a:pt x="8" y="58"/>
                    </a:lnTo>
                    <a:lnTo>
                      <a:pt x="12" y="52"/>
                    </a:lnTo>
                    <a:lnTo>
                      <a:pt x="29" y="44"/>
                    </a:lnTo>
                    <a:lnTo>
                      <a:pt x="31" y="24"/>
                    </a:lnTo>
                    <a:lnTo>
                      <a:pt x="27" y="20"/>
                    </a:lnTo>
                    <a:lnTo>
                      <a:pt x="29" y="16"/>
                    </a:lnTo>
                    <a:lnTo>
                      <a:pt x="35" y="8"/>
                    </a:lnTo>
                    <a:lnTo>
                      <a:pt x="37" y="4"/>
                    </a:lnTo>
                    <a:lnTo>
                      <a:pt x="39" y="0"/>
                    </a:lnTo>
                    <a:lnTo>
                      <a:pt x="45" y="0"/>
                    </a:lnTo>
                    <a:lnTo>
                      <a:pt x="51" y="4"/>
                    </a:lnTo>
                    <a:lnTo>
                      <a:pt x="59" y="2"/>
                    </a:lnTo>
                    <a:lnTo>
                      <a:pt x="69" y="6"/>
                    </a:lnTo>
                    <a:lnTo>
                      <a:pt x="73" y="16"/>
                    </a:lnTo>
                    <a:lnTo>
                      <a:pt x="77" y="18"/>
                    </a:lnTo>
                    <a:lnTo>
                      <a:pt x="81" y="2"/>
                    </a:lnTo>
                    <a:lnTo>
                      <a:pt x="91" y="2"/>
                    </a:lnTo>
                    <a:lnTo>
                      <a:pt x="99" y="2"/>
                    </a:lnTo>
                    <a:lnTo>
                      <a:pt x="105" y="8"/>
                    </a:lnTo>
                    <a:lnTo>
                      <a:pt x="111" y="18"/>
                    </a:lnTo>
                    <a:lnTo>
                      <a:pt x="121" y="24"/>
                    </a:lnTo>
                    <a:lnTo>
                      <a:pt x="129" y="34"/>
                    </a:lnTo>
                    <a:lnTo>
                      <a:pt x="145" y="44"/>
                    </a:lnTo>
                    <a:lnTo>
                      <a:pt x="155" y="46"/>
                    </a:lnTo>
                    <a:lnTo>
                      <a:pt x="165" y="52"/>
                    </a:lnTo>
                    <a:lnTo>
                      <a:pt x="177" y="58"/>
                    </a:lnTo>
                    <a:lnTo>
                      <a:pt x="189" y="62"/>
                    </a:lnTo>
                    <a:lnTo>
                      <a:pt x="199" y="70"/>
                    </a:lnTo>
                    <a:lnTo>
                      <a:pt x="185" y="100"/>
                    </a:lnTo>
                    <a:lnTo>
                      <a:pt x="183" y="108"/>
                    </a:lnTo>
                    <a:lnTo>
                      <a:pt x="193" y="106"/>
                    </a:lnTo>
                    <a:lnTo>
                      <a:pt x="215" y="110"/>
                    </a:lnTo>
                    <a:lnTo>
                      <a:pt x="225" y="106"/>
                    </a:lnTo>
                    <a:lnTo>
                      <a:pt x="235" y="108"/>
                    </a:lnTo>
                    <a:lnTo>
                      <a:pt x="241" y="96"/>
                    </a:lnTo>
                    <a:lnTo>
                      <a:pt x="249" y="90"/>
                    </a:lnTo>
                    <a:lnTo>
                      <a:pt x="247" y="80"/>
                    </a:lnTo>
                    <a:lnTo>
                      <a:pt x="249" y="74"/>
                    </a:lnTo>
                    <a:lnTo>
                      <a:pt x="255" y="72"/>
                    </a:lnTo>
                    <a:lnTo>
                      <a:pt x="265" y="84"/>
                    </a:lnTo>
                    <a:lnTo>
                      <a:pt x="263" y="92"/>
                    </a:lnTo>
                    <a:lnTo>
                      <a:pt x="265" y="104"/>
                    </a:lnTo>
                    <a:lnTo>
                      <a:pt x="249" y="112"/>
                    </a:lnTo>
                    <a:lnTo>
                      <a:pt x="233" y="130"/>
                    </a:lnTo>
                    <a:lnTo>
                      <a:pt x="225" y="148"/>
                    </a:lnTo>
                    <a:lnTo>
                      <a:pt x="215" y="160"/>
                    </a:lnTo>
                    <a:lnTo>
                      <a:pt x="213" y="164"/>
                    </a:lnTo>
                    <a:close/>
                    <a:moveTo>
                      <a:pt x="241" y="640"/>
                    </a:moveTo>
                    <a:lnTo>
                      <a:pt x="243" y="640"/>
                    </a:lnTo>
                    <a:lnTo>
                      <a:pt x="243" y="642"/>
                    </a:lnTo>
                    <a:lnTo>
                      <a:pt x="241" y="646"/>
                    </a:lnTo>
                    <a:lnTo>
                      <a:pt x="235" y="646"/>
                    </a:lnTo>
                    <a:lnTo>
                      <a:pt x="231" y="648"/>
                    </a:lnTo>
                    <a:lnTo>
                      <a:pt x="227" y="646"/>
                    </a:lnTo>
                    <a:lnTo>
                      <a:pt x="217" y="644"/>
                    </a:lnTo>
                    <a:lnTo>
                      <a:pt x="211" y="644"/>
                    </a:lnTo>
                    <a:lnTo>
                      <a:pt x="201" y="644"/>
                    </a:lnTo>
                    <a:lnTo>
                      <a:pt x="195" y="642"/>
                    </a:lnTo>
                    <a:lnTo>
                      <a:pt x="171" y="600"/>
                    </a:lnTo>
                    <a:lnTo>
                      <a:pt x="173" y="600"/>
                    </a:lnTo>
                    <a:lnTo>
                      <a:pt x="181" y="604"/>
                    </a:lnTo>
                    <a:lnTo>
                      <a:pt x="183" y="610"/>
                    </a:lnTo>
                    <a:lnTo>
                      <a:pt x="181" y="610"/>
                    </a:lnTo>
                    <a:lnTo>
                      <a:pt x="181" y="612"/>
                    </a:lnTo>
                    <a:lnTo>
                      <a:pt x="187" y="614"/>
                    </a:lnTo>
                    <a:lnTo>
                      <a:pt x="187" y="616"/>
                    </a:lnTo>
                    <a:lnTo>
                      <a:pt x="193" y="620"/>
                    </a:lnTo>
                    <a:lnTo>
                      <a:pt x="199" y="624"/>
                    </a:lnTo>
                    <a:lnTo>
                      <a:pt x="203" y="626"/>
                    </a:lnTo>
                    <a:lnTo>
                      <a:pt x="209" y="628"/>
                    </a:lnTo>
                    <a:lnTo>
                      <a:pt x="219" y="634"/>
                    </a:lnTo>
                    <a:lnTo>
                      <a:pt x="225" y="636"/>
                    </a:lnTo>
                    <a:lnTo>
                      <a:pt x="231" y="638"/>
                    </a:lnTo>
                    <a:lnTo>
                      <a:pt x="241" y="64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0" name="Freeform 13"/>
              <p:cNvSpPr>
                <a:spLocks/>
              </p:cNvSpPr>
              <p:nvPr/>
            </p:nvSpPr>
            <p:spPr bwMode="auto">
              <a:xfrm>
                <a:off x="3254291" y="2595124"/>
                <a:ext cx="76549" cy="88244"/>
              </a:xfrm>
              <a:custGeom>
                <a:avLst/>
                <a:gdLst>
                  <a:gd name="T0" fmla="*/ 12 w 72"/>
                  <a:gd name="T1" fmla="*/ 19 h 83"/>
                  <a:gd name="T2" fmla="*/ 6 w 72"/>
                  <a:gd name="T3" fmla="*/ 25 h 83"/>
                  <a:gd name="T4" fmla="*/ 6 w 72"/>
                  <a:gd name="T5" fmla="*/ 31 h 83"/>
                  <a:gd name="T6" fmla="*/ 0 w 72"/>
                  <a:gd name="T7" fmla="*/ 39 h 83"/>
                  <a:gd name="T8" fmla="*/ 6 w 72"/>
                  <a:gd name="T9" fmla="*/ 49 h 83"/>
                  <a:gd name="T10" fmla="*/ 12 w 72"/>
                  <a:gd name="T11" fmla="*/ 51 h 83"/>
                  <a:gd name="T12" fmla="*/ 12 w 72"/>
                  <a:gd name="T13" fmla="*/ 59 h 83"/>
                  <a:gd name="T14" fmla="*/ 14 w 72"/>
                  <a:gd name="T15" fmla="*/ 63 h 83"/>
                  <a:gd name="T16" fmla="*/ 18 w 72"/>
                  <a:gd name="T17" fmla="*/ 75 h 83"/>
                  <a:gd name="T18" fmla="*/ 22 w 72"/>
                  <a:gd name="T19" fmla="*/ 81 h 83"/>
                  <a:gd name="T20" fmla="*/ 34 w 72"/>
                  <a:gd name="T21" fmla="*/ 83 h 83"/>
                  <a:gd name="T22" fmla="*/ 36 w 72"/>
                  <a:gd name="T23" fmla="*/ 79 h 83"/>
                  <a:gd name="T24" fmla="*/ 34 w 72"/>
                  <a:gd name="T25" fmla="*/ 75 h 83"/>
                  <a:gd name="T26" fmla="*/ 36 w 72"/>
                  <a:gd name="T27" fmla="*/ 71 h 83"/>
                  <a:gd name="T28" fmla="*/ 42 w 72"/>
                  <a:gd name="T29" fmla="*/ 73 h 83"/>
                  <a:gd name="T30" fmla="*/ 52 w 72"/>
                  <a:gd name="T31" fmla="*/ 71 h 83"/>
                  <a:gd name="T32" fmla="*/ 56 w 72"/>
                  <a:gd name="T33" fmla="*/ 71 h 83"/>
                  <a:gd name="T34" fmla="*/ 62 w 72"/>
                  <a:gd name="T35" fmla="*/ 69 h 83"/>
                  <a:gd name="T36" fmla="*/ 64 w 72"/>
                  <a:gd name="T37" fmla="*/ 59 h 83"/>
                  <a:gd name="T38" fmla="*/ 70 w 72"/>
                  <a:gd name="T39" fmla="*/ 51 h 83"/>
                  <a:gd name="T40" fmla="*/ 64 w 72"/>
                  <a:gd name="T41" fmla="*/ 43 h 83"/>
                  <a:gd name="T42" fmla="*/ 62 w 72"/>
                  <a:gd name="T43" fmla="*/ 29 h 83"/>
                  <a:gd name="T44" fmla="*/ 62 w 72"/>
                  <a:gd name="T45" fmla="*/ 21 h 83"/>
                  <a:gd name="T46" fmla="*/ 70 w 72"/>
                  <a:gd name="T47" fmla="*/ 14 h 83"/>
                  <a:gd name="T48" fmla="*/ 72 w 72"/>
                  <a:gd name="T49" fmla="*/ 8 h 83"/>
                  <a:gd name="T50" fmla="*/ 72 w 72"/>
                  <a:gd name="T51" fmla="*/ 8 h 83"/>
                  <a:gd name="T52" fmla="*/ 66 w 72"/>
                  <a:gd name="T53" fmla="*/ 4 h 83"/>
                  <a:gd name="T54" fmla="*/ 62 w 72"/>
                  <a:gd name="T55" fmla="*/ 4 h 83"/>
                  <a:gd name="T56" fmla="*/ 56 w 72"/>
                  <a:gd name="T57" fmla="*/ 0 h 83"/>
                  <a:gd name="T58" fmla="*/ 52 w 72"/>
                  <a:gd name="T59" fmla="*/ 0 h 83"/>
                  <a:gd name="T60" fmla="*/ 50 w 72"/>
                  <a:gd name="T61" fmla="*/ 2 h 83"/>
                  <a:gd name="T62" fmla="*/ 46 w 72"/>
                  <a:gd name="T63" fmla="*/ 2 h 83"/>
                  <a:gd name="T64" fmla="*/ 36 w 72"/>
                  <a:gd name="T65" fmla="*/ 6 h 83"/>
                  <a:gd name="T66" fmla="*/ 32 w 72"/>
                  <a:gd name="T67" fmla="*/ 4 h 83"/>
                  <a:gd name="T68" fmla="*/ 30 w 72"/>
                  <a:gd name="T69" fmla="*/ 4 h 83"/>
                  <a:gd name="T70" fmla="*/ 22 w 72"/>
                  <a:gd name="T71" fmla="*/ 2 h 83"/>
                  <a:gd name="T72" fmla="*/ 18 w 72"/>
                  <a:gd name="T73" fmla="*/ 2 h 83"/>
                  <a:gd name="T74" fmla="*/ 16 w 72"/>
                  <a:gd name="T75" fmla="*/ 8 h 83"/>
                  <a:gd name="T76" fmla="*/ 14 w 72"/>
                  <a:gd name="T77" fmla="*/ 14 h 83"/>
                  <a:gd name="T78" fmla="*/ 12 w 72"/>
                  <a:gd name="T79" fmla="*/ 1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83">
                    <a:moveTo>
                      <a:pt x="12" y="19"/>
                    </a:moveTo>
                    <a:lnTo>
                      <a:pt x="6" y="25"/>
                    </a:lnTo>
                    <a:lnTo>
                      <a:pt x="6" y="31"/>
                    </a:lnTo>
                    <a:lnTo>
                      <a:pt x="0" y="39"/>
                    </a:lnTo>
                    <a:lnTo>
                      <a:pt x="6" y="49"/>
                    </a:lnTo>
                    <a:lnTo>
                      <a:pt x="12" y="51"/>
                    </a:lnTo>
                    <a:lnTo>
                      <a:pt x="12" y="59"/>
                    </a:lnTo>
                    <a:lnTo>
                      <a:pt x="14" y="63"/>
                    </a:lnTo>
                    <a:lnTo>
                      <a:pt x="18" y="75"/>
                    </a:lnTo>
                    <a:lnTo>
                      <a:pt x="22" y="81"/>
                    </a:lnTo>
                    <a:lnTo>
                      <a:pt x="34" y="83"/>
                    </a:lnTo>
                    <a:lnTo>
                      <a:pt x="36" y="79"/>
                    </a:lnTo>
                    <a:lnTo>
                      <a:pt x="34" y="75"/>
                    </a:lnTo>
                    <a:lnTo>
                      <a:pt x="36" y="71"/>
                    </a:lnTo>
                    <a:lnTo>
                      <a:pt x="42" y="73"/>
                    </a:lnTo>
                    <a:lnTo>
                      <a:pt x="52" y="71"/>
                    </a:lnTo>
                    <a:lnTo>
                      <a:pt x="56" y="71"/>
                    </a:lnTo>
                    <a:lnTo>
                      <a:pt x="62" y="69"/>
                    </a:lnTo>
                    <a:lnTo>
                      <a:pt x="64" y="59"/>
                    </a:lnTo>
                    <a:lnTo>
                      <a:pt x="70" y="51"/>
                    </a:lnTo>
                    <a:lnTo>
                      <a:pt x="64" y="43"/>
                    </a:lnTo>
                    <a:lnTo>
                      <a:pt x="62" y="29"/>
                    </a:lnTo>
                    <a:lnTo>
                      <a:pt x="62" y="21"/>
                    </a:lnTo>
                    <a:lnTo>
                      <a:pt x="70" y="14"/>
                    </a:lnTo>
                    <a:lnTo>
                      <a:pt x="72" y="8"/>
                    </a:lnTo>
                    <a:lnTo>
                      <a:pt x="72" y="8"/>
                    </a:lnTo>
                    <a:lnTo>
                      <a:pt x="66" y="4"/>
                    </a:lnTo>
                    <a:lnTo>
                      <a:pt x="62" y="4"/>
                    </a:lnTo>
                    <a:lnTo>
                      <a:pt x="56" y="0"/>
                    </a:lnTo>
                    <a:lnTo>
                      <a:pt x="52" y="0"/>
                    </a:lnTo>
                    <a:lnTo>
                      <a:pt x="50" y="2"/>
                    </a:lnTo>
                    <a:lnTo>
                      <a:pt x="46" y="2"/>
                    </a:lnTo>
                    <a:lnTo>
                      <a:pt x="36" y="6"/>
                    </a:lnTo>
                    <a:lnTo>
                      <a:pt x="32" y="4"/>
                    </a:lnTo>
                    <a:lnTo>
                      <a:pt x="30" y="4"/>
                    </a:lnTo>
                    <a:lnTo>
                      <a:pt x="22" y="2"/>
                    </a:lnTo>
                    <a:lnTo>
                      <a:pt x="18" y="2"/>
                    </a:lnTo>
                    <a:lnTo>
                      <a:pt x="16" y="8"/>
                    </a:lnTo>
                    <a:lnTo>
                      <a:pt x="14" y="14"/>
                    </a:lnTo>
                    <a:lnTo>
                      <a:pt x="12" y="1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1" name="Freeform 14"/>
              <p:cNvSpPr>
                <a:spLocks/>
              </p:cNvSpPr>
              <p:nvPr/>
            </p:nvSpPr>
            <p:spPr bwMode="auto">
              <a:xfrm>
                <a:off x="3192627" y="2544091"/>
                <a:ext cx="85054" cy="156288"/>
              </a:xfrm>
              <a:custGeom>
                <a:avLst/>
                <a:gdLst>
                  <a:gd name="T0" fmla="*/ 14 w 80"/>
                  <a:gd name="T1" fmla="*/ 22 h 147"/>
                  <a:gd name="T2" fmla="*/ 20 w 80"/>
                  <a:gd name="T3" fmla="*/ 28 h 147"/>
                  <a:gd name="T4" fmla="*/ 12 w 80"/>
                  <a:gd name="T5" fmla="*/ 36 h 147"/>
                  <a:gd name="T6" fmla="*/ 4 w 80"/>
                  <a:gd name="T7" fmla="*/ 44 h 147"/>
                  <a:gd name="T8" fmla="*/ 12 w 80"/>
                  <a:gd name="T9" fmla="*/ 62 h 147"/>
                  <a:gd name="T10" fmla="*/ 20 w 80"/>
                  <a:gd name="T11" fmla="*/ 64 h 147"/>
                  <a:gd name="T12" fmla="*/ 24 w 80"/>
                  <a:gd name="T13" fmla="*/ 69 h 147"/>
                  <a:gd name="T14" fmla="*/ 24 w 80"/>
                  <a:gd name="T15" fmla="*/ 81 h 147"/>
                  <a:gd name="T16" fmla="*/ 34 w 80"/>
                  <a:gd name="T17" fmla="*/ 89 h 147"/>
                  <a:gd name="T18" fmla="*/ 24 w 80"/>
                  <a:gd name="T19" fmla="*/ 97 h 147"/>
                  <a:gd name="T20" fmla="*/ 20 w 80"/>
                  <a:gd name="T21" fmla="*/ 111 h 147"/>
                  <a:gd name="T22" fmla="*/ 26 w 80"/>
                  <a:gd name="T23" fmla="*/ 123 h 147"/>
                  <a:gd name="T24" fmla="*/ 36 w 80"/>
                  <a:gd name="T25" fmla="*/ 139 h 147"/>
                  <a:gd name="T26" fmla="*/ 44 w 80"/>
                  <a:gd name="T27" fmla="*/ 147 h 147"/>
                  <a:gd name="T28" fmla="*/ 48 w 80"/>
                  <a:gd name="T29" fmla="*/ 141 h 147"/>
                  <a:gd name="T30" fmla="*/ 58 w 80"/>
                  <a:gd name="T31" fmla="*/ 135 h 147"/>
                  <a:gd name="T32" fmla="*/ 64 w 80"/>
                  <a:gd name="T33" fmla="*/ 133 h 147"/>
                  <a:gd name="T34" fmla="*/ 74 w 80"/>
                  <a:gd name="T35" fmla="*/ 131 h 147"/>
                  <a:gd name="T36" fmla="*/ 76 w 80"/>
                  <a:gd name="T37" fmla="*/ 123 h 147"/>
                  <a:gd name="T38" fmla="*/ 70 w 80"/>
                  <a:gd name="T39" fmla="*/ 107 h 147"/>
                  <a:gd name="T40" fmla="*/ 64 w 80"/>
                  <a:gd name="T41" fmla="*/ 97 h 147"/>
                  <a:gd name="T42" fmla="*/ 64 w 80"/>
                  <a:gd name="T43" fmla="*/ 79 h 147"/>
                  <a:gd name="T44" fmla="*/ 70 w 80"/>
                  <a:gd name="T45" fmla="*/ 67 h 147"/>
                  <a:gd name="T46" fmla="*/ 74 w 80"/>
                  <a:gd name="T47" fmla="*/ 56 h 147"/>
                  <a:gd name="T48" fmla="*/ 72 w 80"/>
                  <a:gd name="T49" fmla="*/ 42 h 147"/>
                  <a:gd name="T50" fmla="*/ 62 w 80"/>
                  <a:gd name="T51" fmla="*/ 34 h 147"/>
                  <a:gd name="T52" fmla="*/ 52 w 80"/>
                  <a:gd name="T53" fmla="*/ 34 h 147"/>
                  <a:gd name="T54" fmla="*/ 50 w 80"/>
                  <a:gd name="T55" fmla="*/ 32 h 147"/>
                  <a:gd name="T56" fmla="*/ 48 w 80"/>
                  <a:gd name="T57" fmla="*/ 20 h 147"/>
                  <a:gd name="T58" fmla="*/ 38 w 80"/>
                  <a:gd name="T59" fmla="*/ 6 h 147"/>
                  <a:gd name="T60" fmla="*/ 28 w 80"/>
                  <a:gd name="T61" fmla="*/ 0 h 147"/>
                  <a:gd name="T62" fmla="*/ 18 w 80"/>
                  <a:gd name="T63" fmla="*/ 1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147">
                    <a:moveTo>
                      <a:pt x="18" y="14"/>
                    </a:moveTo>
                    <a:lnTo>
                      <a:pt x="14" y="22"/>
                    </a:lnTo>
                    <a:lnTo>
                      <a:pt x="16" y="28"/>
                    </a:lnTo>
                    <a:lnTo>
                      <a:pt x="20" y="28"/>
                    </a:lnTo>
                    <a:lnTo>
                      <a:pt x="18" y="32"/>
                    </a:lnTo>
                    <a:lnTo>
                      <a:pt x="12" y="36"/>
                    </a:lnTo>
                    <a:lnTo>
                      <a:pt x="6" y="36"/>
                    </a:lnTo>
                    <a:lnTo>
                      <a:pt x="4" y="44"/>
                    </a:lnTo>
                    <a:lnTo>
                      <a:pt x="0" y="48"/>
                    </a:lnTo>
                    <a:lnTo>
                      <a:pt x="12" y="62"/>
                    </a:lnTo>
                    <a:lnTo>
                      <a:pt x="16" y="62"/>
                    </a:lnTo>
                    <a:lnTo>
                      <a:pt x="20" y="64"/>
                    </a:lnTo>
                    <a:lnTo>
                      <a:pt x="24" y="64"/>
                    </a:lnTo>
                    <a:lnTo>
                      <a:pt x="24" y="69"/>
                    </a:lnTo>
                    <a:lnTo>
                      <a:pt x="20" y="75"/>
                    </a:lnTo>
                    <a:lnTo>
                      <a:pt x="24" y="81"/>
                    </a:lnTo>
                    <a:lnTo>
                      <a:pt x="28" y="81"/>
                    </a:lnTo>
                    <a:lnTo>
                      <a:pt x="34" y="89"/>
                    </a:lnTo>
                    <a:lnTo>
                      <a:pt x="30" y="93"/>
                    </a:lnTo>
                    <a:lnTo>
                      <a:pt x="24" y="97"/>
                    </a:lnTo>
                    <a:lnTo>
                      <a:pt x="24" y="105"/>
                    </a:lnTo>
                    <a:lnTo>
                      <a:pt x="20" y="111"/>
                    </a:lnTo>
                    <a:lnTo>
                      <a:pt x="22" y="121"/>
                    </a:lnTo>
                    <a:lnTo>
                      <a:pt x="26" y="123"/>
                    </a:lnTo>
                    <a:lnTo>
                      <a:pt x="26" y="131"/>
                    </a:lnTo>
                    <a:lnTo>
                      <a:pt x="36" y="139"/>
                    </a:lnTo>
                    <a:lnTo>
                      <a:pt x="38" y="143"/>
                    </a:lnTo>
                    <a:lnTo>
                      <a:pt x="44" y="147"/>
                    </a:lnTo>
                    <a:lnTo>
                      <a:pt x="48" y="147"/>
                    </a:lnTo>
                    <a:lnTo>
                      <a:pt x="48" y="141"/>
                    </a:lnTo>
                    <a:lnTo>
                      <a:pt x="54" y="137"/>
                    </a:lnTo>
                    <a:lnTo>
                      <a:pt x="58" y="135"/>
                    </a:lnTo>
                    <a:lnTo>
                      <a:pt x="62" y="133"/>
                    </a:lnTo>
                    <a:lnTo>
                      <a:pt x="64" y="133"/>
                    </a:lnTo>
                    <a:lnTo>
                      <a:pt x="70" y="131"/>
                    </a:lnTo>
                    <a:lnTo>
                      <a:pt x="74" y="131"/>
                    </a:lnTo>
                    <a:lnTo>
                      <a:pt x="80" y="129"/>
                    </a:lnTo>
                    <a:lnTo>
                      <a:pt x="76" y="123"/>
                    </a:lnTo>
                    <a:lnTo>
                      <a:pt x="72" y="111"/>
                    </a:lnTo>
                    <a:lnTo>
                      <a:pt x="70" y="107"/>
                    </a:lnTo>
                    <a:lnTo>
                      <a:pt x="70" y="99"/>
                    </a:lnTo>
                    <a:lnTo>
                      <a:pt x="64" y="97"/>
                    </a:lnTo>
                    <a:lnTo>
                      <a:pt x="58" y="87"/>
                    </a:lnTo>
                    <a:lnTo>
                      <a:pt x="64" y="79"/>
                    </a:lnTo>
                    <a:lnTo>
                      <a:pt x="64" y="73"/>
                    </a:lnTo>
                    <a:lnTo>
                      <a:pt x="70" y="67"/>
                    </a:lnTo>
                    <a:lnTo>
                      <a:pt x="72" y="62"/>
                    </a:lnTo>
                    <a:lnTo>
                      <a:pt x="74" y="56"/>
                    </a:lnTo>
                    <a:lnTo>
                      <a:pt x="74" y="48"/>
                    </a:lnTo>
                    <a:lnTo>
                      <a:pt x="72" y="42"/>
                    </a:lnTo>
                    <a:lnTo>
                      <a:pt x="68" y="40"/>
                    </a:lnTo>
                    <a:lnTo>
                      <a:pt x="62" y="34"/>
                    </a:lnTo>
                    <a:lnTo>
                      <a:pt x="56" y="32"/>
                    </a:lnTo>
                    <a:lnTo>
                      <a:pt x="52" y="34"/>
                    </a:lnTo>
                    <a:lnTo>
                      <a:pt x="50" y="40"/>
                    </a:lnTo>
                    <a:lnTo>
                      <a:pt x="50" y="32"/>
                    </a:lnTo>
                    <a:lnTo>
                      <a:pt x="52" y="28"/>
                    </a:lnTo>
                    <a:lnTo>
                      <a:pt x="48" y="20"/>
                    </a:lnTo>
                    <a:lnTo>
                      <a:pt x="42" y="10"/>
                    </a:lnTo>
                    <a:lnTo>
                      <a:pt x="38" y="6"/>
                    </a:lnTo>
                    <a:lnTo>
                      <a:pt x="30" y="2"/>
                    </a:lnTo>
                    <a:lnTo>
                      <a:pt x="28" y="0"/>
                    </a:lnTo>
                    <a:lnTo>
                      <a:pt x="26" y="8"/>
                    </a:lnTo>
                    <a:lnTo>
                      <a:pt x="18"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2" name="Freeform 15"/>
              <p:cNvSpPr>
                <a:spLocks/>
              </p:cNvSpPr>
              <p:nvPr/>
            </p:nvSpPr>
            <p:spPr bwMode="auto">
              <a:xfrm>
                <a:off x="3313829" y="2603629"/>
                <a:ext cx="59538" cy="75486"/>
              </a:xfrm>
              <a:custGeom>
                <a:avLst/>
                <a:gdLst>
                  <a:gd name="T0" fmla="*/ 6 w 56"/>
                  <a:gd name="T1" fmla="*/ 13 h 71"/>
                  <a:gd name="T2" fmla="*/ 6 w 56"/>
                  <a:gd name="T3" fmla="*/ 21 h 71"/>
                  <a:gd name="T4" fmla="*/ 8 w 56"/>
                  <a:gd name="T5" fmla="*/ 35 h 71"/>
                  <a:gd name="T6" fmla="*/ 14 w 56"/>
                  <a:gd name="T7" fmla="*/ 43 h 71"/>
                  <a:gd name="T8" fmla="*/ 8 w 56"/>
                  <a:gd name="T9" fmla="*/ 51 h 71"/>
                  <a:gd name="T10" fmla="*/ 6 w 56"/>
                  <a:gd name="T11" fmla="*/ 61 h 71"/>
                  <a:gd name="T12" fmla="*/ 0 w 56"/>
                  <a:gd name="T13" fmla="*/ 63 h 71"/>
                  <a:gd name="T14" fmla="*/ 4 w 56"/>
                  <a:gd name="T15" fmla="*/ 69 h 71"/>
                  <a:gd name="T16" fmla="*/ 14 w 56"/>
                  <a:gd name="T17" fmla="*/ 71 h 71"/>
                  <a:gd name="T18" fmla="*/ 16 w 56"/>
                  <a:gd name="T19" fmla="*/ 69 h 71"/>
                  <a:gd name="T20" fmla="*/ 24 w 56"/>
                  <a:gd name="T21" fmla="*/ 67 h 71"/>
                  <a:gd name="T22" fmla="*/ 24 w 56"/>
                  <a:gd name="T23" fmla="*/ 71 h 71"/>
                  <a:gd name="T24" fmla="*/ 26 w 56"/>
                  <a:gd name="T25" fmla="*/ 71 h 71"/>
                  <a:gd name="T26" fmla="*/ 32 w 56"/>
                  <a:gd name="T27" fmla="*/ 69 h 71"/>
                  <a:gd name="T28" fmla="*/ 38 w 56"/>
                  <a:gd name="T29" fmla="*/ 59 h 71"/>
                  <a:gd name="T30" fmla="*/ 42 w 56"/>
                  <a:gd name="T31" fmla="*/ 47 h 71"/>
                  <a:gd name="T32" fmla="*/ 48 w 56"/>
                  <a:gd name="T33" fmla="*/ 39 h 71"/>
                  <a:gd name="T34" fmla="*/ 56 w 56"/>
                  <a:gd name="T35" fmla="*/ 33 h 71"/>
                  <a:gd name="T36" fmla="*/ 56 w 56"/>
                  <a:gd name="T37" fmla="*/ 29 h 71"/>
                  <a:gd name="T38" fmla="*/ 54 w 56"/>
                  <a:gd name="T39" fmla="*/ 27 h 71"/>
                  <a:gd name="T40" fmla="*/ 52 w 56"/>
                  <a:gd name="T41" fmla="*/ 25 h 71"/>
                  <a:gd name="T42" fmla="*/ 50 w 56"/>
                  <a:gd name="T43" fmla="*/ 25 h 71"/>
                  <a:gd name="T44" fmla="*/ 46 w 56"/>
                  <a:gd name="T45" fmla="*/ 21 h 71"/>
                  <a:gd name="T46" fmla="*/ 46 w 56"/>
                  <a:gd name="T47" fmla="*/ 19 h 71"/>
                  <a:gd name="T48" fmla="*/ 44 w 56"/>
                  <a:gd name="T49" fmla="*/ 17 h 71"/>
                  <a:gd name="T50" fmla="*/ 40 w 56"/>
                  <a:gd name="T51" fmla="*/ 15 h 71"/>
                  <a:gd name="T52" fmla="*/ 38 w 56"/>
                  <a:gd name="T53" fmla="*/ 11 h 71"/>
                  <a:gd name="T54" fmla="*/ 34 w 56"/>
                  <a:gd name="T55" fmla="*/ 4 h 71"/>
                  <a:gd name="T56" fmla="*/ 28 w 56"/>
                  <a:gd name="T57" fmla="*/ 4 h 71"/>
                  <a:gd name="T58" fmla="*/ 22 w 56"/>
                  <a:gd name="T59" fmla="*/ 2 h 71"/>
                  <a:gd name="T60" fmla="*/ 18 w 56"/>
                  <a:gd name="T61" fmla="*/ 0 h 71"/>
                  <a:gd name="T62" fmla="*/ 16 w 56"/>
                  <a:gd name="T63" fmla="*/ 0 h 71"/>
                  <a:gd name="T64" fmla="*/ 14 w 56"/>
                  <a:gd name="T65" fmla="*/ 6 h 71"/>
                  <a:gd name="T66" fmla="*/ 6 w 56"/>
                  <a:gd name="T67" fmla="*/ 13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 h="71">
                    <a:moveTo>
                      <a:pt x="6" y="13"/>
                    </a:moveTo>
                    <a:lnTo>
                      <a:pt x="6" y="21"/>
                    </a:lnTo>
                    <a:lnTo>
                      <a:pt x="8" y="35"/>
                    </a:lnTo>
                    <a:lnTo>
                      <a:pt x="14" y="43"/>
                    </a:lnTo>
                    <a:lnTo>
                      <a:pt x="8" y="51"/>
                    </a:lnTo>
                    <a:lnTo>
                      <a:pt x="6" y="61"/>
                    </a:lnTo>
                    <a:lnTo>
                      <a:pt x="0" y="63"/>
                    </a:lnTo>
                    <a:lnTo>
                      <a:pt x="4" y="69"/>
                    </a:lnTo>
                    <a:lnTo>
                      <a:pt x="14" y="71"/>
                    </a:lnTo>
                    <a:lnTo>
                      <a:pt x="16" y="69"/>
                    </a:lnTo>
                    <a:lnTo>
                      <a:pt x="24" y="67"/>
                    </a:lnTo>
                    <a:lnTo>
                      <a:pt x="24" y="71"/>
                    </a:lnTo>
                    <a:lnTo>
                      <a:pt x="26" y="71"/>
                    </a:lnTo>
                    <a:lnTo>
                      <a:pt x="32" y="69"/>
                    </a:lnTo>
                    <a:lnTo>
                      <a:pt x="38" y="59"/>
                    </a:lnTo>
                    <a:lnTo>
                      <a:pt x="42" y="47"/>
                    </a:lnTo>
                    <a:lnTo>
                      <a:pt x="48" y="39"/>
                    </a:lnTo>
                    <a:lnTo>
                      <a:pt x="56" y="33"/>
                    </a:lnTo>
                    <a:lnTo>
                      <a:pt x="56" y="29"/>
                    </a:lnTo>
                    <a:lnTo>
                      <a:pt x="54" y="27"/>
                    </a:lnTo>
                    <a:lnTo>
                      <a:pt x="52" y="25"/>
                    </a:lnTo>
                    <a:lnTo>
                      <a:pt x="50" y="25"/>
                    </a:lnTo>
                    <a:lnTo>
                      <a:pt x="46" y="21"/>
                    </a:lnTo>
                    <a:lnTo>
                      <a:pt x="46" y="19"/>
                    </a:lnTo>
                    <a:lnTo>
                      <a:pt x="44" y="17"/>
                    </a:lnTo>
                    <a:lnTo>
                      <a:pt x="40" y="15"/>
                    </a:lnTo>
                    <a:lnTo>
                      <a:pt x="38" y="11"/>
                    </a:lnTo>
                    <a:lnTo>
                      <a:pt x="34" y="4"/>
                    </a:lnTo>
                    <a:lnTo>
                      <a:pt x="28" y="4"/>
                    </a:lnTo>
                    <a:lnTo>
                      <a:pt x="22" y="2"/>
                    </a:lnTo>
                    <a:lnTo>
                      <a:pt x="18" y="0"/>
                    </a:lnTo>
                    <a:lnTo>
                      <a:pt x="16" y="0"/>
                    </a:lnTo>
                    <a:lnTo>
                      <a:pt x="14" y="6"/>
                    </a:lnTo>
                    <a:lnTo>
                      <a:pt x="6" y="1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3" name="Freeform 16"/>
              <p:cNvSpPr>
                <a:spLocks/>
              </p:cNvSpPr>
              <p:nvPr/>
            </p:nvSpPr>
            <p:spPr bwMode="auto">
              <a:xfrm>
                <a:off x="3196879" y="3128841"/>
                <a:ext cx="155224" cy="171172"/>
              </a:xfrm>
              <a:custGeom>
                <a:avLst/>
                <a:gdLst>
                  <a:gd name="T0" fmla="*/ 52 w 146"/>
                  <a:gd name="T1" fmla="*/ 0 h 161"/>
                  <a:gd name="T2" fmla="*/ 36 w 146"/>
                  <a:gd name="T3" fmla="*/ 0 h 161"/>
                  <a:gd name="T4" fmla="*/ 10 w 146"/>
                  <a:gd name="T5" fmla="*/ 6 h 161"/>
                  <a:gd name="T6" fmla="*/ 0 w 146"/>
                  <a:gd name="T7" fmla="*/ 24 h 161"/>
                  <a:gd name="T8" fmla="*/ 2 w 146"/>
                  <a:gd name="T9" fmla="*/ 32 h 161"/>
                  <a:gd name="T10" fmla="*/ 0 w 146"/>
                  <a:gd name="T11" fmla="*/ 59 h 161"/>
                  <a:gd name="T12" fmla="*/ 6 w 146"/>
                  <a:gd name="T13" fmla="*/ 69 h 161"/>
                  <a:gd name="T14" fmla="*/ 16 w 146"/>
                  <a:gd name="T15" fmla="*/ 75 h 161"/>
                  <a:gd name="T16" fmla="*/ 24 w 146"/>
                  <a:gd name="T17" fmla="*/ 85 h 161"/>
                  <a:gd name="T18" fmla="*/ 40 w 146"/>
                  <a:gd name="T19" fmla="*/ 95 h 161"/>
                  <a:gd name="T20" fmla="*/ 50 w 146"/>
                  <a:gd name="T21" fmla="*/ 97 h 161"/>
                  <a:gd name="T22" fmla="*/ 60 w 146"/>
                  <a:gd name="T23" fmla="*/ 103 h 161"/>
                  <a:gd name="T24" fmla="*/ 72 w 146"/>
                  <a:gd name="T25" fmla="*/ 109 h 161"/>
                  <a:gd name="T26" fmla="*/ 84 w 146"/>
                  <a:gd name="T27" fmla="*/ 113 h 161"/>
                  <a:gd name="T28" fmla="*/ 94 w 146"/>
                  <a:gd name="T29" fmla="*/ 121 h 161"/>
                  <a:gd name="T30" fmla="*/ 80 w 146"/>
                  <a:gd name="T31" fmla="*/ 151 h 161"/>
                  <a:gd name="T32" fmla="*/ 78 w 146"/>
                  <a:gd name="T33" fmla="*/ 159 h 161"/>
                  <a:gd name="T34" fmla="*/ 88 w 146"/>
                  <a:gd name="T35" fmla="*/ 157 h 161"/>
                  <a:gd name="T36" fmla="*/ 110 w 146"/>
                  <a:gd name="T37" fmla="*/ 161 h 161"/>
                  <a:gd name="T38" fmla="*/ 120 w 146"/>
                  <a:gd name="T39" fmla="*/ 157 h 161"/>
                  <a:gd name="T40" fmla="*/ 130 w 146"/>
                  <a:gd name="T41" fmla="*/ 159 h 161"/>
                  <a:gd name="T42" fmla="*/ 136 w 146"/>
                  <a:gd name="T43" fmla="*/ 147 h 161"/>
                  <a:gd name="T44" fmla="*/ 144 w 146"/>
                  <a:gd name="T45" fmla="*/ 141 h 161"/>
                  <a:gd name="T46" fmla="*/ 142 w 146"/>
                  <a:gd name="T47" fmla="*/ 131 h 161"/>
                  <a:gd name="T48" fmla="*/ 144 w 146"/>
                  <a:gd name="T49" fmla="*/ 125 h 161"/>
                  <a:gd name="T50" fmla="*/ 142 w 146"/>
                  <a:gd name="T51" fmla="*/ 123 h 161"/>
                  <a:gd name="T52" fmla="*/ 144 w 146"/>
                  <a:gd name="T53" fmla="*/ 115 h 161"/>
                  <a:gd name="T54" fmla="*/ 144 w 146"/>
                  <a:gd name="T55" fmla="*/ 103 h 161"/>
                  <a:gd name="T56" fmla="*/ 146 w 146"/>
                  <a:gd name="T57" fmla="*/ 91 h 161"/>
                  <a:gd name="T58" fmla="*/ 140 w 146"/>
                  <a:gd name="T59" fmla="*/ 87 h 161"/>
                  <a:gd name="T60" fmla="*/ 134 w 146"/>
                  <a:gd name="T61" fmla="*/ 89 h 161"/>
                  <a:gd name="T62" fmla="*/ 124 w 146"/>
                  <a:gd name="T63" fmla="*/ 89 h 161"/>
                  <a:gd name="T64" fmla="*/ 118 w 146"/>
                  <a:gd name="T65" fmla="*/ 59 h 161"/>
                  <a:gd name="T66" fmla="*/ 112 w 146"/>
                  <a:gd name="T67" fmla="*/ 55 h 161"/>
                  <a:gd name="T68" fmla="*/ 108 w 146"/>
                  <a:gd name="T69" fmla="*/ 53 h 161"/>
                  <a:gd name="T70" fmla="*/ 98 w 146"/>
                  <a:gd name="T71" fmla="*/ 55 h 161"/>
                  <a:gd name="T72" fmla="*/ 90 w 146"/>
                  <a:gd name="T73" fmla="*/ 55 h 161"/>
                  <a:gd name="T74" fmla="*/ 82 w 146"/>
                  <a:gd name="T75" fmla="*/ 53 h 161"/>
                  <a:gd name="T76" fmla="*/ 78 w 146"/>
                  <a:gd name="T77" fmla="*/ 49 h 161"/>
                  <a:gd name="T78" fmla="*/ 78 w 146"/>
                  <a:gd name="T79" fmla="*/ 30 h 161"/>
                  <a:gd name="T80" fmla="*/ 70 w 146"/>
                  <a:gd name="T81" fmla="*/ 14 h 161"/>
                  <a:gd name="T82" fmla="*/ 68 w 146"/>
                  <a:gd name="T83" fmla="*/ 8 h 161"/>
                  <a:gd name="T84" fmla="*/ 52 w 146"/>
                  <a:gd name="T8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6" h="161">
                    <a:moveTo>
                      <a:pt x="52" y="0"/>
                    </a:moveTo>
                    <a:lnTo>
                      <a:pt x="36" y="0"/>
                    </a:lnTo>
                    <a:lnTo>
                      <a:pt x="10" y="6"/>
                    </a:lnTo>
                    <a:lnTo>
                      <a:pt x="0" y="24"/>
                    </a:lnTo>
                    <a:lnTo>
                      <a:pt x="2" y="32"/>
                    </a:lnTo>
                    <a:lnTo>
                      <a:pt x="0" y="59"/>
                    </a:lnTo>
                    <a:lnTo>
                      <a:pt x="6" y="69"/>
                    </a:lnTo>
                    <a:lnTo>
                      <a:pt x="16" y="75"/>
                    </a:lnTo>
                    <a:lnTo>
                      <a:pt x="24" y="85"/>
                    </a:lnTo>
                    <a:lnTo>
                      <a:pt x="40" y="95"/>
                    </a:lnTo>
                    <a:lnTo>
                      <a:pt x="50" y="97"/>
                    </a:lnTo>
                    <a:lnTo>
                      <a:pt x="60" y="103"/>
                    </a:lnTo>
                    <a:lnTo>
                      <a:pt x="72" y="109"/>
                    </a:lnTo>
                    <a:lnTo>
                      <a:pt x="84" y="113"/>
                    </a:lnTo>
                    <a:lnTo>
                      <a:pt x="94" y="121"/>
                    </a:lnTo>
                    <a:lnTo>
                      <a:pt x="80" y="151"/>
                    </a:lnTo>
                    <a:lnTo>
                      <a:pt x="78" y="159"/>
                    </a:lnTo>
                    <a:lnTo>
                      <a:pt x="88" y="157"/>
                    </a:lnTo>
                    <a:lnTo>
                      <a:pt x="110" y="161"/>
                    </a:lnTo>
                    <a:lnTo>
                      <a:pt x="120" y="157"/>
                    </a:lnTo>
                    <a:lnTo>
                      <a:pt x="130" y="159"/>
                    </a:lnTo>
                    <a:lnTo>
                      <a:pt x="136" y="147"/>
                    </a:lnTo>
                    <a:lnTo>
                      <a:pt x="144" y="141"/>
                    </a:lnTo>
                    <a:lnTo>
                      <a:pt x="142" y="131"/>
                    </a:lnTo>
                    <a:lnTo>
                      <a:pt x="144" y="125"/>
                    </a:lnTo>
                    <a:lnTo>
                      <a:pt x="142" y="123"/>
                    </a:lnTo>
                    <a:lnTo>
                      <a:pt x="144" y="115"/>
                    </a:lnTo>
                    <a:lnTo>
                      <a:pt x="144" y="103"/>
                    </a:lnTo>
                    <a:lnTo>
                      <a:pt x="146" y="91"/>
                    </a:lnTo>
                    <a:lnTo>
                      <a:pt x="140" y="87"/>
                    </a:lnTo>
                    <a:lnTo>
                      <a:pt x="134" y="89"/>
                    </a:lnTo>
                    <a:lnTo>
                      <a:pt x="124" y="89"/>
                    </a:lnTo>
                    <a:lnTo>
                      <a:pt x="118" y="59"/>
                    </a:lnTo>
                    <a:lnTo>
                      <a:pt x="112" y="55"/>
                    </a:lnTo>
                    <a:lnTo>
                      <a:pt x="108" y="53"/>
                    </a:lnTo>
                    <a:lnTo>
                      <a:pt x="98" y="55"/>
                    </a:lnTo>
                    <a:lnTo>
                      <a:pt x="90" y="55"/>
                    </a:lnTo>
                    <a:lnTo>
                      <a:pt x="82" y="53"/>
                    </a:lnTo>
                    <a:lnTo>
                      <a:pt x="78" y="49"/>
                    </a:lnTo>
                    <a:lnTo>
                      <a:pt x="78" y="30"/>
                    </a:lnTo>
                    <a:lnTo>
                      <a:pt x="70" y="14"/>
                    </a:lnTo>
                    <a:lnTo>
                      <a:pt x="68" y="8"/>
                    </a:lnTo>
                    <a:lnTo>
                      <a:pt x="52"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4" name="Freeform 18"/>
              <p:cNvSpPr>
                <a:spLocks/>
              </p:cNvSpPr>
              <p:nvPr/>
            </p:nvSpPr>
            <p:spPr bwMode="auto">
              <a:xfrm>
                <a:off x="2866230" y="2459036"/>
                <a:ext cx="221142" cy="345534"/>
              </a:xfrm>
              <a:custGeom>
                <a:avLst/>
                <a:gdLst>
                  <a:gd name="T0" fmla="*/ 192 w 208"/>
                  <a:gd name="T1" fmla="*/ 193 h 325"/>
                  <a:gd name="T2" fmla="*/ 196 w 208"/>
                  <a:gd name="T3" fmla="*/ 173 h 325"/>
                  <a:gd name="T4" fmla="*/ 194 w 208"/>
                  <a:gd name="T5" fmla="*/ 163 h 325"/>
                  <a:gd name="T6" fmla="*/ 202 w 208"/>
                  <a:gd name="T7" fmla="*/ 130 h 325"/>
                  <a:gd name="T8" fmla="*/ 166 w 208"/>
                  <a:gd name="T9" fmla="*/ 124 h 325"/>
                  <a:gd name="T10" fmla="*/ 148 w 208"/>
                  <a:gd name="T11" fmla="*/ 106 h 325"/>
                  <a:gd name="T12" fmla="*/ 122 w 208"/>
                  <a:gd name="T13" fmla="*/ 106 h 325"/>
                  <a:gd name="T14" fmla="*/ 114 w 208"/>
                  <a:gd name="T15" fmla="*/ 66 h 325"/>
                  <a:gd name="T16" fmla="*/ 110 w 208"/>
                  <a:gd name="T17" fmla="*/ 56 h 325"/>
                  <a:gd name="T18" fmla="*/ 128 w 208"/>
                  <a:gd name="T19" fmla="*/ 16 h 325"/>
                  <a:gd name="T20" fmla="*/ 144 w 208"/>
                  <a:gd name="T21" fmla="*/ 2 h 325"/>
                  <a:gd name="T22" fmla="*/ 134 w 208"/>
                  <a:gd name="T23" fmla="*/ 2 h 325"/>
                  <a:gd name="T24" fmla="*/ 124 w 208"/>
                  <a:gd name="T25" fmla="*/ 16 h 325"/>
                  <a:gd name="T26" fmla="*/ 104 w 208"/>
                  <a:gd name="T27" fmla="*/ 24 h 325"/>
                  <a:gd name="T28" fmla="*/ 90 w 208"/>
                  <a:gd name="T29" fmla="*/ 28 h 325"/>
                  <a:gd name="T30" fmla="*/ 86 w 208"/>
                  <a:gd name="T31" fmla="*/ 28 h 325"/>
                  <a:gd name="T32" fmla="*/ 72 w 208"/>
                  <a:gd name="T33" fmla="*/ 32 h 325"/>
                  <a:gd name="T34" fmla="*/ 62 w 208"/>
                  <a:gd name="T35" fmla="*/ 54 h 325"/>
                  <a:gd name="T36" fmla="*/ 60 w 208"/>
                  <a:gd name="T37" fmla="*/ 62 h 325"/>
                  <a:gd name="T38" fmla="*/ 48 w 208"/>
                  <a:gd name="T39" fmla="*/ 72 h 325"/>
                  <a:gd name="T40" fmla="*/ 44 w 208"/>
                  <a:gd name="T41" fmla="*/ 84 h 325"/>
                  <a:gd name="T42" fmla="*/ 40 w 208"/>
                  <a:gd name="T43" fmla="*/ 92 h 325"/>
                  <a:gd name="T44" fmla="*/ 38 w 208"/>
                  <a:gd name="T45" fmla="*/ 84 h 325"/>
                  <a:gd name="T46" fmla="*/ 30 w 208"/>
                  <a:gd name="T47" fmla="*/ 80 h 325"/>
                  <a:gd name="T48" fmla="*/ 28 w 208"/>
                  <a:gd name="T49" fmla="*/ 96 h 325"/>
                  <a:gd name="T50" fmla="*/ 28 w 208"/>
                  <a:gd name="T51" fmla="*/ 114 h 325"/>
                  <a:gd name="T52" fmla="*/ 34 w 208"/>
                  <a:gd name="T53" fmla="*/ 132 h 325"/>
                  <a:gd name="T54" fmla="*/ 28 w 208"/>
                  <a:gd name="T55" fmla="*/ 142 h 325"/>
                  <a:gd name="T56" fmla="*/ 30 w 208"/>
                  <a:gd name="T57" fmla="*/ 155 h 325"/>
                  <a:gd name="T58" fmla="*/ 26 w 208"/>
                  <a:gd name="T59" fmla="*/ 169 h 325"/>
                  <a:gd name="T60" fmla="*/ 34 w 208"/>
                  <a:gd name="T61" fmla="*/ 167 h 325"/>
                  <a:gd name="T62" fmla="*/ 28 w 208"/>
                  <a:gd name="T63" fmla="*/ 183 h 325"/>
                  <a:gd name="T64" fmla="*/ 14 w 208"/>
                  <a:gd name="T65" fmla="*/ 199 h 325"/>
                  <a:gd name="T66" fmla="*/ 4 w 208"/>
                  <a:gd name="T67" fmla="*/ 203 h 325"/>
                  <a:gd name="T68" fmla="*/ 2 w 208"/>
                  <a:gd name="T69" fmla="*/ 215 h 325"/>
                  <a:gd name="T70" fmla="*/ 0 w 208"/>
                  <a:gd name="T71" fmla="*/ 221 h 325"/>
                  <a:gd name="T72" fmla="*/ 14 w 208"/>
                  <a:gd name="T73" fmla="*/ 229 h 325"/>
                  <a:gd name="T74" fmla="*/ 30 w 208"/>
                  <a:gd name="T75" fmla="*/ 241 h 325"/>
                  <a:gd name="T76" fmla="*/ 46 w 208"/>
                  <a:gd name="T77" fmla="*/ 239 h 325"/>
                  <a:gd name="T78" fmla="*/ 64 w 208"/>
                  <a:gd name="T79" fmla="*/ 251 h 325"/>
                  <a:gd name="T80" fmla="*/ 78 w 208"/>
                  <a:gd name="T81" fmla="*/ 263 h 325"/>
                  <a:gd name="T82" fmla="*/ 92 w 208"/>
                  <a:gd name="T83" fmla="*/ 275 h 325"/>
                  <a:gd name="T84" fmla="*/ 100 w 208"/>
                  <a:gd name="T85" fmla="*/ 287 h 325"/>
                  <a:gd name="T86" fmla="*/ 114 w 208"/>
                  <a:gd name="T87" fmla="*/ 293 h 325"/>
                  <a:gd name="T88" fmla="*/ 132 w 208"/>
                  <a:gd name="T89" fmla="*/ 293 h 325"/>
                  <a:gd name="T90" fmla="*/ 156 w 208"/>
                  <a:gd name="T91" fmla="*/ 299 h 325"/>
                  <a:gd name="T92" fmla="*/ 166 w 208"/>
                  <a:gd name="T93" fmla="*/ 269 h 325"/>
                  <a:gd name="T94" fmla="*/ 154 w 208"/>
                  <a:gd name="T95" fmla="*/ 257 h 325"/>
                  <a:gd name="T96" fmla="*/ 166 w 208"/>
                  <a:gd name="T97" fmla="*/ 235 h 325"/>
                  <a:gd name="T98" fmla="*/ 158 w 208"/>
                  <a:gd name="T99" fmla="*/ 227 h 325"/>
                  <a:gd name="T100" fmla="*/ 186 w 208"/>
                  <a:gd name="T101" fmla="*/ 211 h 325"/>
                  <a:gd name="T102" fmla="*/ 192 w 208"/>
                  <a:gd name="T103" fmla="*/ 213 h 325"/>
                  <a:gd name="T104" fmla="*/ 202 w 208"/>
                  <a:gd name="T105" fmla="*/ 213 h 325"/>
                  <a:gd name="T106" fmla="*/ 204 w 208"/>
                  <a:gd name="T107" fmla="*/ 2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 h="325">
                    <a:moveTo>
                      <a:pt x="204" y="207"/>
                    </a:moveTo>
                    <a:lnTo>
                      <a:pt x="200" y="201"/>
                    </a:lnTo>
                    <a:lnTo>
                      <a:pt x="192" y="193"/>
                    </a:lnTo>
                    <a:lnTo>
                      <a:pt x="202" y="183"/>
                    </a:lnTo>
                    <a:lnTo>
                      <a:pt x="200" y="173"/>
                    </a:lnTo>
                    <a:lnTo>
                      <a:pt x="196" y="173"/>
                    </a:lnTo>
                    <a:lnTo>
                      <a:pt x="196" y="171"/>
                    </a:lnTo>
                    <a:lnTo>
                      <a:pt x="196" y="169"/>
                    </a:lnTo>
                    <a:lnTo>
                      <a:pt x="194" y="163"/>
                    </a:lnTo>
                    <a:lnTo>
                      <a:pt x="196" y="147"/>
                    </a:lnTo>
                    <a:lnTo>
                      <a:pt x="196" y="142"/>
                    </a:lnTo>
                    <a:lnTo>
                      <a:pt x="202" y="130"/>
                    </a:lnTo>
                    <a:lnTo>
                      <a:pt x="202" y="124"/>
                    </a:lnTo>
                    <a:lnTo>
                      <a:pt x="198" y="124"/>
                    </a:lnTo>
                    <a:lnTo>
                      <a:pt x="166" y="124"/>
                    </a:lnTo>
                    <a:lnTo>
                      <a:pt x="158" y="110"/>
                    </a:lnTo>
                    <a:lnTo>
                      <a:pt x="154" y="110"/>
                    </a:lnTo>
                    <a:lnTo>
                      <a:pt x="148" y="106"/>
                    </a:lnTo>
                    <a:lnTo>
                      <a:pt x="140" y="108"/>
                    </a:lnTo>
                    <a:lnTo>
                      <a:pt x="134" y="106"/>
                    </a:lnTo>
                    <a:lnTo>
                      <a:pt x="122" y="106"/>
                    </a:lnTo>
                    <a:lnTo>
                      <a:pt x="118" y="100"/>
                    </a:lnTo>
                    <a:lnTo>
                      <a:pt x="120" y="82"/>
                    </a:lnTo>
                    <a:lnTo>
                      <a:pt x="114" y="66"/>
                    </a:lnTo>
                    <a:lnTo>
                      <a:pt x="104" y="68"/>
                    </a:lnTo>
                    <a:lnTo>
                      <a:pt x="104" y="62"/>
                    </a:lnTo>
                    <a:lnTo>
                      <a:pt x="110" y="56"/>
                    </a:lnTo>
                    <a:lnTo>
                      <a:pt x="112" y="40"/>
                    </a:lnTo>
                    <a:lnTo>
                      <a:pt x="124" y="28"/>
                    </a:lnTo>
                    <a:lnTo>
                      <a:pt x="128" y="16"/>
                    </a:lnTo>
                    <a:lnTo>
                      <a:pt x="142" y="12"/>
                    </a:lnTo>
                    <a:lnTo>
                      <a:pt x="146" y="10"/>
                    </a:lnTo>
                    <a:lnTo>
                      <a:pt x="144" y="2"/>
                    </a:lnTo>
                    <a:lnTo>
                      <a:pt x="140" y="0"/>
                    </a:lnTo>
                    <a:lnTo>
                      <a:pt x="136" y="0"/>
                    </a:lnTo>
                    <a:lnTo>
                      <a:pt x="134" y="2"/>
                    </a:lnTo>
                    <a:lnTo>
                      <a:pt x="128" y="6"/>
                    </a:lnTo>
                    <a:lnTo>
                      <a:pt x="128" y="10"/>
                    </a:lnTo>
                    <a:lnTo>
                      <a:pt x="124" y="16"/>
                    </a:lnTo>
                    <a:lnTo>
                      <a:pt x="118" y="16"/>
                    </a:lnTo>
                    <a:lnTo>
                      <a:pt x="112" y="20"/>
                    </a:lnTo>
                    <a:lnTo>
                      <a:pt x="104" y="24"/>
                    </a:lnTo>
                    <a:lnTo>
                      <a:pt x="94" y="22"/>
                    </a:lnTo>
                    <a:lnTo>
                      <a:pt x="90" y="24"/>
                    </a:lnTo>
                    <a:lnTo>
                      <a:pt x="90" y="28"/>
                    </a:lnTo>
                    <a:lnTo>
                      <a:pt x="88" y="32"/>
                    </a:lnTo>
                    <a:lnTo>
                      <a:pt x="86" y="30"/>
                    </a:lnTo>
                    <a:lnTo>
                      <a:pt x="86" y="28"/>
                    </a:lnTo>
                    <a:lnTo>
                      <a:pt x="80" y="28"/>
                    </a:lnTo>
                    <a:lnTo>
                      <a:pt x="78" y="32"/>
                    </a:lnTo>
                    <a:lnTo>
                      <a:pt x="72" y="32"/>
                    </a:lnTo>
                    <a:lnTo>
                      <a:pt x="68" y="36"/>
                    </a:lnTo>
                    <a:lnTo>
                      <a:pt x="64" y="42"/>
                    </a:lnTo>
                    <a:lnTo>
                      <a:pt x="62" y="54"/>
                    </a:lnTo>
                    <a:lnTo>
                      <a:pt x="64" y="60"/>
                    </a:lnTo>
                    <a:lnTo>
                      <a:pt x="62" y="62"/>
                    </a:lnTo>
                    <a:lnTo>
                      <a:pt x="60" y="62"/>
                    </a:lnTo>
                    <a:lnTo>
                      <a:pt x="54" y="64"/>
                    </a:lnTo>
                    <a:lnTo>
                      <a:pt x="52" y="68"/>
                    </a:lnTo>
                    <a:lnTo>
                      <a:pt x="48" y="72"/>
                    </a:lnTo>
                    <a:lnTo>
                      <a:pt x="42" y="78"/>
                    </a:lnTo>
                    <a:lnTo>
                      <a:pt x="42" y="80"/>
                    </a:lnTo>
                    <a:lnTo>
                      <a:pt x="44" y="84"/>
                    </a:lnTo>
                    <a:lnTo>
                      <a:pt x="44" y="88"/>
                    </a:lnTo>
                    <a:lnTo>
                      <a:pt x="42" y="90"/>
                    </a:lnTo>
                    <a:lnTo>
                      <a:pt x="40" y="92"/>
                    </a:lnTo>
                    <a:lnTo>
                      <a:pt x="40" y="88"/>
                    </a:lnTo>
                    <a:lnTo>
                      <a:pt x="42" y="88"/>
                    </a:lnTo>
                    <a:lnTo>
                      <a:pt x="38" y="84"/>
                    </a:lnTo>
                    <a:lnTo>
                      <a:pt x="34" y="78"/>
                    </a:lnTo>
                    <a:lnTo>
                      <a:pt x="32" y="76"/>
                    </a:lnTo>
                    <a:lnTo>
                      <a:pt x="30" y="80"/>
                    </a:lnTo>
                    <a:lnTo>
                      <a:pt x="34" y="86"/>
                    </a:lnTo>
                    <a:lnTo>
                      <a:pt x="32" y="96"/>
                    </a:lnTo>
                    <a:lnTo>
                      <a:pt x="28" y="96"/>
                    </a:lnTo>
                    <a:lnTo>
                      <a:pt x="22" y="102"/>
                    </a:lnTo>
                    <a:lnTo>
                      <a:pt x="26" y="108"/>
                    </a:lnTo>
                    <a:lnTo>
                      <a:pt x="28" y="114"/>
                    </a:lnTo>
                    <a:lnTo>
                      <a:pt x="32" y="116"/>
                    </a:lnTo>
                    <a:lnTo>
                      <a:pt x="30" y="126"/>
                    </a:lnTo>
                    <a:lnTo>
                      <a:pt x="34" y="132"/>
                    </a:lnTo>
                    <a:lnTo>
                      <a:pt x="32" y="136"/>
                    </a:lnTo>
                    <a:lnTo>
                      <a:pt x="28" y="138"/>
                    </a:lnTo>
                    <a:lnTo>
                      <a:pt x="28" y="142"/>
                    </a:lnTo>
                    <a:lnTo>
                      <a:pt x="28" y="144"/>
                    </a:lnTo>
                    <a:lnTo>
                      <a:pt x="28" y="151"/>
                    </a:lnTo>
                    <a:lnTo>
                      <a:pt x="30" y="155"/>
                    </a:lnTo>
                    <a:lnTo>
                      <a:pt x="30" y="161"/>
                    </a:lnTo>
                    <a:lnTo>
                      <a:pt x="26" y="165"/>
                    </a:lnTo>
                    <a:lnTo>
                      <a:pt x="26" y="169"/>
                    </a:lnTo>
                    <a:lnTo>
                      <a:pt x="30" y="171"/>
                    </a:lnTo>
                    <a:lnTo>
                      <a:pt x="32" y="169"/>
                    </a:lnTo>
                    <a:lnTo>
                      <a:pt x="34" y="167"/>
                    </a:lnTo>
                    <a:lnTo>
                      <a:pt x="34" y="173"/>
                    </a:lnTo>
                    <a:lnTo>
                      <a:pt x="30" y="175"/>
                    </a:lnTo>
                    <a:lnTo>
                      <a:pt x="28" y="183"/>
                    </a:lnTo>
                    <a:lnTo>
                      <a:pt x="24" y="191"/>
                    </a:lnTo>
                    <a:lnTo>
                      <a:pt x="20" y="195"/>
                    </a:lnTo>
                    <a:lnTo>
                      <a:pt x="14" y="199"/>
                    </a:lnTo>
                    <a:lnTo>
                      <a:pt x="10" y="197"/>
                    </a:lnTo>
                    <a:lnTo>
                      <a:pt x="8" y="197"/>
                    </a:lnTo>
                    <a:lnTo>
                      <a:pt x="4" y="203"/>
                    </a:lnTo>
                    <a:lnTo>
                      <a:pt x="6" y="207"/>
                    </a:lnTo>
                    <a:lnTo>
                      <a:pt x="6" y="215"/>
                    </a:lnTo>
                    <a:lnTo>
                      <a:pt x="2" y="215"/>
                    </a:lnTo>
                    <a:lnTo>
                      <a:pt x="0" y="215"/>
                    </a:lnTo>
                    <a:lnTo>
                      <a:pt x="0" y="219"/>
                    </a:lnTo>
                    <a:lnTo>
                      <a:pt x="0" y="221"/>
                    </a:lnTo>
                    <a:lnTo>
                      <a:pt x="6" y="223"/>
                    </a:lnTo>
                    <a:lnTo>
                      <a:pt x="10" y="225"/>
                    </a:lnTo>
                    <a:lnTo>
                      <a:pt x="14" y="229"/>
                    </a:lnTo>
                    <a:lnTo>
                      <a:pt x="22" y="231"/>
                    </a:lnTo>
                    <a:lnTo>
                      <a:pt x="26" y="241"/>
                    </a:lnTo>
                    <a:lnTo>
                      <a:pt x="30" y="241"/>
                    </a:lnTo>
                    <a:lnTo>
                      <a:pt x="32" y="241"/>
                    </a:lnTo>
                    <a:lnTo>
                      <a:pt x="40" y="241"/>
                    </a:lnTo>
                    <a:lnTo>
                      <a:pt x="46" y="239"/>
                    </a:lnTo>
                    <a:lnTo>
                      <a:pt x="50" y="243"/>
                    </a:lnTo>
                    <a:lnTo>
                      <a:pt x="60" y="247"/>
                    </a:lnTo>
                    <a:lnTo>
                      <a:pt x="64" y="251"/>
                    </a:lnTo>
                    <a:lnTo>
                      <a:pt x="68" y="251"/>
                    </a:lnTo>
                    <a:lnTo>
                      <a:pt x="74" y="255"/>
                    </a:lnTo>
                    <a:lnTo>
                      <a:pt x="78" y="263"/>
                    </a:lnTo>
                    <a:lnTo>
                      <a:pt x="80" y="267"/>
                    </a:lnTo>
                    <a:lnTo>
                      <a:pt x="84" y="269"/>
                    </a:lnTo>
                    <a:lnTo>
                      <a:pt x="92" y="275"/>
                    </a:lnTo>
                    <a:lnTo>
                      <a:pt x="94" y="279"/>
                    </a:lnTo>
                    <a:lnTo>
                      <a:pt x="100" y="281"/>
                    </a:lnTo>
                    <a:lnTo>
                      <a:pt x="100" y="287"/>
                    </a:lnTo>
                    <a:lnTo>
                      <a:pt x="98" y="289"/>
                    </a:lnTo>
                    <a:lnTo>
                      <a:pt x="100" y="291"/>
                    </a:lnTo>
                    <a:lnTo>
                      <a:pt x="114" y="293"/>
                    </a:lnTo>
                    <a:lnTo>
                      <a:pt x="120" y="293"/>
                    </a:lnTo>
                    <a:lnTo>
                      <a:pt x="126" y="289"/>
                    </a:lnTo>
                    <a:lnTo>
                      <a:pt x="132" y="293"/>
                    </a:lnTo>
                    <a:lnTo>
                      <a:pt x="138" y="291"/>
                    </a:lnTo>
                    <a:lnTo>
                      <a:pt x="146" y="291"/>
                    </a:lnTo>
                    <a:lnTo>
                      <a:pt x="156" y="299"/>
                    </a:lnTo>
                    <a:lnTo>
                      <a:pt x="148" y="321"/>
                    </a:lnTo>
                    <a:lnTo>
                      <a:pt x="158" y="325"/>
                    </a:lnTo>
                    <a:lnTo>
                      <a:pt x="166" y="269"/>
                    </a:lnTo>
                    <a:lnTo>
                      <a:pt x="162" y="265"/>
                    </a:lnTo>
                    <a:lnTo>
                      <a:pt x="160" y="261"/>
                    </a:lnTo>
                    <a:lnTo>
                      <a:pt x="154" y="257"/>
                    </a:lnTo>
                    <a:lnTo>
                      <a:pt x="154" y="235"/>
                    </a:lnTo>
                    <a:lnTo>
                      <a:pt x="160" y="233"/>
                    </a:lnTo>
                    <a:lnTo>
                      <a:pt x="166" y="235"/>
                    </a:lnTo>
                    <a:lnTo>
                      <a:pt x="168" y="229"/>
                    </a:lnTo>
                    <a:lnTo>
                      <a:pt x="164" y="227"/>
                    </a:lnTo>
                    <a:lnTo>
                      <a:pt x="158" y="227"/>
                    </a:lnTo>
                    <a:lnTo>
                      <a:pt x="158" y="213"/>
                    </a:lnTo>
                    <a:lnTo>
                      <a:pt x="184" y="213"/>
                    </a:lnTo>
                    <a:lnTo>
                      <a:pt x="186" y="211"/>
                    </a:lnTo>
                    <a:lnTo>
                      <a:pt x="190" y="211"/>
                    </a:lnTo>
                    <a:lnTo>
                      <a:pt x="190" y="213"/>
                    </a:lnTo>
                    <a:lnTo>
                      <a:pt x="192" y="213"/>
                    </a:lnTo>
                    <a:lnTo>
                      <a:pt x="194" y="207"/>
                    </a:lnTo>
                    <a:lnTo>
                      <a:pt x="198" y="207"/>
                    </a:lnTo>
                    <a:lnTo>
                      <a:pt x="202" y="213"/>
                    </a:lnTo>
                    <a:lnTo>
                      <a:pt x="204" y="225"/>
                    </a:lnTo>
                    <a:lnTo>
                      <a:pt x="208" y="223"/>
                    </a:lnTo>
                    <a:lnTo>
                      <a:pt x="204" y="20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5" name="Freeform 19"/>
              <p:cNvSpPr>
                <a:spLocks noEditPoints="1"/>
              </p:cNvSpPr>
              <p:nvPr/>
            </p:nvSpPr>
            <p:spPr bwMode="auto">
              <a:xfrm>
                <a:off x="2976801" y="2465416"/>
                <a:ext cx="245595" cy="241342"/>
              </a:xfrm>
              <a:custGeom>
                <a:avLst/>
                <a:gdLst>
                  <a:gd name="T0" fmla="*/ 167 w 231"/>
                  <a:gd name="T1" fmla="*/ 24 h 227"/>
                  <a:gd name="T2" fmla="*/ 157 w 231"/>
                  <a:gd name="T3" fmla="*/ 24 h 227"/>
                  <a:gd name="T4" fmla="*/ 161 w 231"/>
                  <a:gd name="T5" fmla="*/ 24 h 227"/>
                  <a:gd name="T6" fmla="*/ 167 w 231"/>
                  <a:gd name="T7" fmla="*/ 22 h 227"/>
                  <a:gd name="T8" fmla="*/ 6 w 231"/>
                  <a:gd name="T9" fmla="*/ 50 h 227"/>
                  <a:gd name="T10" fmla="*/ 10 w 231"/>
                  <a:gd name="T11" fmla="*/ 60 h 227"/>
                  <a:gd name="T12" fmla="*/ 18 w 231"/>
                  <a:gd name="T13" fmla="*/ 100 h 227"/>
                  <a:gd name="T14" fmla="*/ 44 w 231"/>
                  <a:gd name="T15" fmla="*/ 100 h 227"/>
                  <a:gd name="T16" fmla="*/ 62 w 231"/>
                  <a:gd name="T17" fmla="*/ 118 h 227"/>
                  <a:gd name="T18" fmla="*/ 98 w 231"/>
                  <a:gd name="T19" fmla="*/ 124 h 227"/>
                  <a:gd name="T20" fmla="*/ 90 w 231"/>
                  <a:gd name="T21" fmla="*/ 157 h 227"/>
                  <a:gd name="T22" fmla="*/ 92 w 231"/>
                  <a:gd name="T23" fmla="*/ 167 h 227"/>
                  <a:gd name="T24" fmla="*/ 88 w 231"/>
                  <a:gd name="T25" fmla="*/ 187 h 227"/>
                  <a:gd name="T26" fmla="*/ 104 w 231"/>
                  <a:gd name="T27" fmla="*/ 217 h 227"/>
                  <a:gd name="T28" fmla="*/ 129 w 231"/>
                  <a:gd name="T29" fmla="*/ 227 h 227"/>
                  <a:gd name="T30" fmla="*/ 151 w 231"/>
                  <a:gd name="T31" fmla="*/ 215 h 227"/>
                  <a:gd name="T32" fmla="*/ 163 w 231"/>
                  <a:gd name="T33" fmla="*/ 199 h 227"/>
                  <a:gd name="T34" fmla="*/ 151 w 231"/>
                  <a:gd name="T35" fmla="*/ 193 h 227"/>
                  <a:gd name="T36" fmla="*/ 153 w 231"/>
                  <a:gd name="T37" fmla="*/ 169 h 227"/>
                  <a:gd name="T38" fmla="*/ 165 w 231"/>
                  <a:gd name="T39" fmla="*/ 167 h 227"/>
                  <a:gd name="T40" fmla="*/ 179 w 231"/>
                  <a:gd name="T41" fmla="*/ 169 h 227"/>
                  <a:gd name="T42" fmla="*/ 207 w 231"/>
                  <a:gd name="T43" fmla="*/ 155 h 227"/>
                  <a:gd name="T44" fmla="*/ 215 w 231"/>
                  <a:gd name="T45" fmla="*/ 136 h 227"/>
                  <a:gd name="T46" fmla="*/ 209 w 231"/>
                  <a:gd name="T47" fmla="*/ 110 h 227"/>
                  <a:gd name="T48" fmla="*/ 223 w 231"/>
                  <a:gd name="T49" fmla="*/ 102 h 227"/>
                  <a:gd name="T50" fmla="*/ 221 w 231"/>
                  <a:gd name="T51" fmla="*/ 88 h 227"/>
                  <a:gd name="T52" fmla="*/ 225 w 231"/>
                  <a:gd name="T53" fmla="*/ 70 h 227"/>
                  <a:gd name="T54" fmla="*/ 213 w 231"/>
                  <a:gd name="T55" fmla="*/ 72 h 227"/>
                  <a:gd name="T56" fmla="*/ 217 w 231"/>
                  <a:gd name="T57" fmla="*/ 58 h 227"/>
                  <a:gd name="T58" fmla="*/ 209 w 231"/>
                  <a:gd name="T59" fmla="*/ 50 h 227"/>
                  <a:gd name="T60" fmla="*/ 199 w 231"/>
                  <a:gd name="T61" fmla="*/ 48 h 227"/>
                  <a:gd name="T62" fmla="*/ 189 w 231"/>
                  <a:gd name="T63" fmla="*/ 40 h 227"/>
                  <a:gd name="T64" fmla="*/ 183 w 231"/>
                  <a:gd name="T65" fmla="*/ 34 h 227"/>
                  <a:gd name="T66" fmla="*/ 199 w 231"/>
                  <a:gd name="T67" fmla="*/ 30 h 227"/>
                  <a:gd name="T68" fmla="*/ 185 w 231"/>
                  <a:gd name="T69" fmla="*/ 30 h 227"/>
                  <a:gd name="T70" fmla="*/ 169 w 231"/>
                  <a:gd name="T71" fmla="*/ 30 h 227"/>
                  <a:gd name="T72" fmla="*/ 165 w 231"/>
                  <a:gd name="T73" fmla="*/ 32 h 227"/>
                  <a:gd name="T74" fmla="*/ 165 w 231"/>
                  <a:gd name="T75" fmla="*/ 36 h 227"/>
                  <a:gd name="T76" fmla="*/ 153 w 231"/>
                  <a:gd name="T77" fmla="*/ 38 h 227"/>
                  <a:gd name="T78" fmla="*/ 137 w 231"/>
                  <a:gd name="T79" fmla="*/ 40 h 227"/>
                  <a:gd name="T80" fmla="*/ 127 w 231"/>
                  <a:gd name="T81" fmla="*/ 32 h 227"/>
                  <a:gd name="T82" fmla="*/ 102 w 231"/>
                  <a:gd name="T83" fmla="*/ 34 h 227"/>
                  <a:gd name="T84" fmla="*/ 90 w 231"/>
                  <a:gd name="T85" fmla="*/ 30 h 227"/>
                  <a:gd name="T86" fmla="*/ 86 w 231"/>
                  <a:gd name="T87" fmla="*/ 20 h 227"/>
                  <a:gd name="T88" fmla="*/ 72 w 231"/>
                  <a:gd name="T89" fmla="*/ 14 h 227"/>
                  <a:gd name="T90" fmla="*/ 64 w 231"/>
                  <a:gd name="T91" fmla="*/ 4 h 227"/>
                  <a:gd name="T92" fmla="*/ 54 w 231"/>
                  <a:gd name="T93" fmla="*/ 6 h 227"/>
                  <a:gd name="T94" fmla="*/ 64 w 231"/>
                  <a:gd name="T95" fmla="*/ 10 h 227"/>
                  <a:gd name="T96" fmla="*/ 58 w 231"/>
                  <a:gd name="T97" fmla="*/ 14 h 227"/>
                  <a:gd name="T98" fmla="*/ 48 w 231"/>
                  <a:gd name="T99" fmla="*/ 20 h 227"/>
                  <a:gd name="T100" fmla="*/ 36 w 231"/>
                  <a:gd name="T101" fmla="*/ 22 h 227"/>
                  <a:gd name="T102" fmla="*/ 34 w 231"/>
                  <a:gd name="T103" fmla="*/ 36 h 227"/>
                  <a:gd name="T104" fmla="*/ 38 w 231"/>
                  <a:gd name="T105" fmla="*/ 56 h 227"/>
                  <a:gd name="T106" fmla="*/ 26 w 231"/>
                  <a:gd name="T107" fmla="*/ 58 h 227"/>
                  <a:gd name="T108" fmla="*/ 26 w 231"/>
                  <a:gd name="T109" fmla="*/ 40 h 227"/>
                  <a:gd name="T110" fmla="*/ 34 w 231"/>
                  <a:gd name="T111" fmla="*/ 28 h 227"/>
                  <a:gd name="T112" fmla="*/ 32 w 231"/>
                  <a:gd name="T113" fmla="*/ 22 h 227"/>
                  <a:gd name="T114" fmla="*/ 32 w 231"/>
                  <a:gd name="T115" fmla="*/ 12 h 227"/>
                  <a:gd name="T116" fmla="*/ 24 w 231"/>
                  <a:gd name="T117" fmla="*/ 1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1" h="227">
                    <a:moveTo>
                      <a:pt x="167" y="22"/>
                    </a:moveTo>
                    <a:lnTo>
                      <a:pt x="167" y="22"/>
                    </a:lnTo>
                    <a:lnTo>
                      <a:pt x="167" y="24"/>
                    </a:lnTo>
                    <a:lnTo>
                      <a:pt x="163" y="26"/>
                    </a:lnTo>
                    <a:lnTo>
                      <a:pt x="157" y="26"/>
                    </a:lnTo>
                    <a:lnTo>
                      <a:pt x="157" y="24"/>
                    </a:lnTo>
                    <a:lnTo>
                      <a:pt x="159" y="22"/>
                    </a:lnTo>
                    <a:lnTo>
                      <a:pt x="159" y="24"/>
                    </a:lnTo>
                    <a:lnTo>
                      <a:pt x="161" y="24"/>
                    </a:lnTo>
                    <a:lnTo>
                      <a:pt x="163" y="24"/>
                    </a:lnTo>
                    <a:lnTo>
                      <a:pt x="163" y="22"/>
                    </a:lnTo>
                    <a:lnTo>
                      <a:pt x="167" y="22"/>
                    </a:lnTo>
                    <a:close/>
                    <a:moveTo>
                      <a:pt x="20" y="22"/>
                    </a:moveTo>
                    <a:lnTo>
                      <a:pt x="8" y="34"/>
                    </a:lnTo>
                    <a:lnTo>
                      <a:pt x="6" y="50"/>
                    </a:lnTo>
                    <a:lnTo>
                      <a:pt x="0" y="56"/>
                    </a:lnTo>
                    <a:lnTo>
                      <a:pt x="0" y="62"/>
                    </a:lnTo>
                    <a:lnTo>
                      <a:pt x="10" y="60"/>
                    </a:lnTo>
                    <a:lnTo>
                      <a:pt x="16" y="76"/>
                    </a:lnTo>
                    <a:lnTo>
                      <a:pt x="14" y="94"/>
                    </a:lnTo>
                    <a:lnTo>
                      <a:pt x="18" y="100"/>
                    </a:lnTo>
                    <a:lnTo>
                      <a:pt x="30" y="100"/>
                    </a:lnTo>
                    <a:lnTo>
                      <a:pt x="36" y="102"/>
                    </a:lnTo>
                    <a:lnTo>
                      <a:pt x="44" y="100"/>
                    </a:lnTo>
                    <a:lnTo>
                      <a:pt x="50" y="104"/>
                    </a:lnTo>
                    <a:lnTo>
                      <a:pt x="54" y="104"/>
                    </a:lnTo>
                    <a:lnTo>
                      <a:pt x="62" y="118"/>
                    </a:lnTo>
                    <a:lnTo>
                      <a:pt x="94" y="118"/>
                    </a:lnTo>
                    <a:lnTo>
                      <a:pt x="98" y="118"/>
                    </a:lnTo>
                    <a:lnTo>
                      <a:pt x="98" y="124"/>
                    </a:lnTo>
                    <a:lnTo>
                      <a:pt x="92" y="136"/>
                    </a:lnTo>
                    <a:lnTo>
                      <a:pt x="92" y="141"/>
                    </a:lnTo>
                    <a:lnTo>
                      <a:pt x="90" y="157"/>
                    </a:lnTo>
                    <a:lnTo>
                      <a:pt x="92" y="163"/>
                    </a:lnTo>
                    <a:lnTo>
                      <a:pt x="92" y="165"/>
                    </a:lnTo>
                    <a:lnTo>
                      <a:pt x="92" y="167"/>
                    </a:lnTo>
                    <a:lnTo>
                      <a:pt x="96" y="167"/>
                    </a:lnTo>
                    <a:lnTo>
                      <a:pt x="98" y="177"/>
                    </a:lnTo>
                    <a:lnTo>
                      <a:pt x="88" y="187"/>
                    </a:lnTo>
                    <a:lnTo>
                      <a:pt x="96" y="195"/>
                    </a:lnTo>
                    <a:lnTo>
                      <a:pt x="100" y="201"/>
                    </a:lnTo>
                    <a:lnTo>
                      <a:pt x="104" y="217"/>
                    </a:lnTo>
                    <a:lnTo>
                      <a:pt x="110" y="223"/>
                    </a:lnTo>
                    <a:lnTo>
                      <a:pt x="116" y="227"/>
                    </a:lnTo>
                    <a:lnTo>
                      <a:pt x="129" y="227"/>
                    </a:lnTo>
                    <a:lnTo>
                      <a:pt x="141" y="219"/>
                    </a:lnTo>
                    <a:lnTo>
                      <a:pt x="147" y="213"/>
                    </a:lnTo>
                    <a:lnTo>
                      <a:pt x="151" y="215"/>
                    </a:lnTo>
                    <a:lnTo>
                      <a:pt x="151" y="207"/>
                    </a:lnTo>
                    <a:lnTo>
                      <a:pt x="159" y="205"/>
                    </a:lnTo>
                    <a:lnTo>
                      <a:pt x="163" y="199"/>
                    </a:lnTo>
                    <a:lnTo>
                      <a:pt x="167" y="197"/>
                    </a:lnTo>
                    <a:lnTo>
                      <a:pt x="167" y="195"/>
                    </a:lnTo>
                    <a:lnTo>
                      <a:pt x="151" y="193"/>
                    </a:lnTo>
                    <a:lnTo>
                      <a:pt x="151" y="181"/>
                    </a:lnTo>
                    <a:lnTo>
                      <a:pt x="155" y="179"/>
                    </a:lnTo>
                    <a:lnTo>
                      <a:pt x="153" y="169"/>
                    </a:lnTo>
                    <a:lnTo>
                      <a:pt x="147" y="163"/>
                    </a:lnTo>
                    <a:lnTo>
                      <a:pt x="149" y="161"/>
                    </a:lnTo>
                    <a:lnTo>
                      <a:pt x="165" y="167"/>
                    </a:lnTo>
                    <a:lnTo>
                      <a:pt x="169" y="167"/>
                    </a:lnTo>
                    <a:lnTo>
                      <a:pt x="171" y="169"/>
                    </a:lnTo>
                    <a:lnTo>
                      <a:pt x="179" y="169"/>
                    </a:lnTo>
                    <a:lnTo>
                      <a:pt x="179" y="165"/>
                    </a:lnTo>
                    <a:lnTo>
                      <a:pt x="199" y="161"/>
                    </a:lnTo>
                    <a:lnTo>
                      <a:pt x="207" y="155"/>
                    </a:lnTo>
                    <a:lnTo>
                      <a:pt x="211" y="155"/>
                    </a:lnTo>
                    <a:lnTo>
                      <a:pt x="215" y="149"/>
                    </a:lnTo>
                    <a:lnTo>
                      <a:pt x="215" y="136"/>
                    </a:lnTo>
                    <a:lnTo>
                      <a:pt x="203" y="122"/>
                    </a:lnTo>
                    <a:lnTo>
                      <a:pt x="207" y="118"/>
                    </a:lnTo>
                    <a:lnTo>
                      <a:pt x="209" y="110"/>
                    </a:lnTo>
                    <a:lnTo>
                      <a:pt x="215" y="110"/>
                    </a:lnTo>
                    <a:lnTo>
                      <a:pt x="221" y="106"/>
                    </a:lnTo>
                    <a:lnTo>
                      <a:pt x="223" y="102"/>
                    </a:lnTo>
                    <a:lnTo>
                      <a:pt x="219" y="102"/>
                    </a:lnTo>
                    <a:lnTo>
                      <a:pt x="217" y="96"/>
                    </a:lnTo>
                    <a:lnTo>
                      <a:pt x="221" y="88"/>
                    </a:lnTo>
                    <a:lnTo>
                      <a:pt x="229" y="82"/>
                    </a:lnTo>
                    <a:lnTo>
                      <a:pt x="231" y="74"/>
                    </a:lnTo>
                    <a:lnTo>
                      <a:pt x="225" y="70"/>
                    </a:lnTo>
                    <a:lnTo>
                      <a:pt x="223" y="72"/>
                    </a:lnTo>
                    <a:lnTo>
                      <a:pt x="213" y="72"/>
                    </a:lnTo>
                    <a:lnTo>
                      <a:pt x="213" y="72"/>
                    </a:lnTo>
                    <a:lnTo>
                      <a:pt x="217" y="68"/>
                    </a:lnTo>
                    <a:lnTo>
                      <a:pt x="215" y="60"/>
                    </a:lnTo>
                    <a:lnTo>
                      <a:pt x="217" y="58"/>
                    </a:lnTo>
                    <a:lnTo>
                      <a:pt x="215" y="54"/>
                    </a:lnTo>
                    <a:lnTo>
                      <a:pt x="211" y="52"/>
                    </a:lnTo>
                    <a:lnTo>
                      <a:pt x="209" y="50"/>
                    </a:lnTo>
                    <a:lnTo>
                      <a:pt x="205" y="46"/>
                    </a:lnTo>
                    <a:lnTo>
                      <a:pt x="203" y="48"/>
                    </a:lnTo>
                    <a:lnTo>
                      <a:pt x="199" y="48"/>
                    </a:lnTo>
                    <a:lnTo>
                      <a:pt x="197" y="44"/>
                    </a:lnTo>
                    <a:lnTo>
                      <a:pt x="191" y="44"/>
                    </a:lnTo>
                    <a:lnTo>
                      <a:pt x="189" y="40"/>
                    </a:lnTo>
                    <a:lnTo>
                      <a:pt x="187" y="38"/>
                    </a:lnTo>
                    <a:lnTo>
                      <a:pt x="185" y="36"/>
                    </a:lnTo>
                    <a:lnTo>
                      <a:pt x="183" y="34"/>
                    </a:lnTo>
                    <a:lnTo>
                      <a:pt x="189" y="32"/>
                    </a:lnTo>
                    <a:lnTo>
                      <a:pt x="191" y="34"/>
                    </a:lnTo>
                    <a:lnTo>
                      <a:pt x="199" y="30"/>
                    </a:lnTo>
                    <a:lnTo>
                      <a:pt x="195" y="30"/>
                    </a:lnTo>
                    <a:lnTo>
                      <a:pt x="189" y="30"/>
                    </a:lnTo>
                    <a:lnTo>
                      <a:pt x="185" y="30"/>
                    </a:lnTo>
                    <a:lnTo>
                      <a:pt x="179" y="30"/>
                    </a:lnTo>
                    <a:lnTo>
                      <a:pt x="175" y="30"/>
                    </a:lnTo>
                    <a:lnTo>
                      <a:pt x="169" y="30"/>
                    </a:lnTo>
                    <a:lnTo>
                      <a:pt x="161" y="30"/>
                    </a:lnTo>
                    <a:lnTo>
                      <a:pt x="159" y="32"/>
                    </a:lnTo>
                    <a:lnTo>
                      <a:pt x="165" y="32"/>
                    </a:lnTo>
                    <a:lnTo>
                      <a:pt x="171" y="34"/>
                    </a:lnTo>
                    <a:lnTo>
                      <a:pt x="171" y="34"/>
                    </a:lnTo>
                    <a:lnTo>
                      <a:pt x="165" y="36"/>
                    </a:lnTo>
                    <a:lnTo>
                      <a:pt x="161" y="34"/>
                    </a:lnTo>
                    <a:lnTo>
                      <a:pt x="155" y="36"/>
                    </a:lnTo>
                    <a:lnTo>
                      <a:pt x="153" y="38"/>
                    </a:lnTo>
                    <a:lnTo>
                      <a:pt x="145" y="40"/>
                    </a:lnTo>
                    <a:lnTo>
                      <a:pt x="139" y="42"/>
                    </a:lnTo>
                    <a:lnTo>
                      <a:pt x="137" y="40"/>
                    </a:lnTo>
                    <a:lnTo>
                      <a:pt x="127" y="36"/>
                    </a:lnTo>
                    <a:lnTo>
                      <a:pt x="124" y="34"/>
                    </a:lnTo>
                    <a:lnTo>
                      <a:pt x="127" y="32"/>
                    </a:lnTo>
                    <a:lnTo>
                      <a:pt x="118" y="30"/>
                    </a:lnTo>
                    <a:lnTo>
                      <a:pt x="110" y="32"/>
                    </a:lnTo>
                    <a:lnTo>
                      <a:pt x="102" y="34"/>
                    </a:lnTo>
                    <a:lnTo>
                      <a:pt x="96" y="34"/>
                    </a:lnTo>
                    <a:lnTo>
                      <a:pt x="90" y="34"/>
                    </a:lnTo>
                    <a:lnTo>
                      <a:pt x="90" y="30"/>
                    </a:lnTo>
                    <a:lnTo>
                      <a:pt x="90" y="28"/>
                    </a:lnTo>
                    <a:lnTo>
                      <a:pt x="90" y="24"/>
                    </a:lnTo>
                    <a:lnTo>
                      <a:pt x="86" y="20"/>
                    </a:lnTo>
                    <a:lnTo>
                      <a:pt x="82" y="16"/>
                    </a:lnTo>
                    <a:lnTo>
                      <a:pt x="76" y="14"/>
                    </a:lnTo>
                    <a:lnTo>
                      <a:pt x="72" y="14"/>
                    </a:lnTo>
                    <a:lnTo>
                      <a:pt x="66" y="14"/>
                    </a:lnTo>
                    <a:lnTo>
                      <a:pt x="66" y="8"/>
                    </a:lnTo>
                    <a:lnTo>
                      <a:pt x="64" y="4"/>
                    </a:lnTo>
                    <a:lnTo>
                      <a:pt x="60" y="0"/>
                    </a:lnTo>
                    <a:lnTo>
                      <a:pt x="56" y="2"/>
                    </a:lnTo>
                    <a:lnTo>
                      <a:pt x="54" y="6"/>
                    </a:lnTo>
                    <a:lnTo>
                      <a:pt x="56" y="10"/>
                    </a:lnTo>
                    <a:lnTo>
                      <a:pt x="62" y="12"/>
                    </a:lnTo>
                    <a:lnTo>
                      <a:pt x="64" y="10"/>
                    </a:lnTo>
                    <a:lnTo>
                      <a:pt x="64" y="14"/>
                    </a:lnTo>
                    <a:lnTo>
                      <a:pt x="64" y="16"/>
                    </a:lnTo>
                    <a:lnTo>
                      <a:pt x="58" y="14"/>
                    </a:lnTo>
                    <a:lnTo>
                      <a:pt x="54" y="18"/>
                    </a:lnTo>
                    <a:lnTo>
                      <a:pt x="50" y="18"/>
                    </a:lnTo>
                    <a:lnTo>
                      <a:pt x="48" y="20"/>
                    </a:lnTo>
                    <a:lnTo>
                      <a:pt x="42" y="20"/>
                    </a:lnTo>
                    <a:lnTo>
                      <a:pt x="40" y="24"/>
                    </a:lnTo>
                    <a:lnTo>
                      <a:pt x="36" y="22"/>
                    </a:lnTo>
                    <a:lnTo>
                      <a:pt x="36" y="28"/>
                    </a:lnTo>
                    <a:lnTo>
                      <a:pt x="34" y="30"/>
                    </a:lnTo>
                    <a:lnTo>
                      <a:pt x="34" y="36"/>
                    </a:lnTo>
                    <a:lnTo>
                      <a:pt x="34" y="44"/>
                    </a:lnTo>
                    <a:lnTo>
                      <a:pt x="38" y="48"/>
                    </a:lnTo>
                    <a:lnTo>
                      <a:pt x="38" y="56"/>
                    </a:lnTo>
                    <a:lnTo>
                      <a:pt x="32" y="60"/>
                    </a:lnTo>
                    <a:lnTo>
                      <a:pt x="28" y="62"/>
                    </a:lnTo>
                    <a:lnTo>
                      <a:pt x="26" y="58"/>
                    </a:lnTo>
                    <a:lnTo>
                      <a:pt x="24" y="52"/>
                    </a:lnTo>
                    <a:lnTo>
                      <a:pt x="20" y="48"/>
                    </a:lnTo>
                    <a:lnTo>
                      <a:pt x="26" y="40"/>
                    </a:lnTo>
                    <a:lnTo>
                      <a:pt x="28" y="32"/>
                    </a:lnTo>
                    <a:lnTo>
                      <a:pt x="32" y="30"/>
                    </a:lnTo>
                    <a:lnTo>
                      <a:pt x="34" y="28"/>
                    </a:lnTo>
                    <a:lnTo>
                      <a:pt x="32" y="24"/>
                    </a:lnTo>
                    <a:lnTo>
                      <a:pt x="34" y="24"/>
                    </a:lnTo>
                    <a:lnTo>
                      <a:pt x="32" y="22"/>
                    </a:lnTo>
                    <a:lnTo>
                      <a:pt x="26" y="18"/>
                    </a:lnTo>
                    <a:lnTo>
                      <a:pt x="26" y="12"/>
                    </a:lnTo>
                    <a:lnTo>
                      <a:pt x="32" y="12"/>
                    </a:lnTo>
                    <a:lnTo>
                      <a:pt x="36" y="8"/>
                    </a:lnTo>
                    <a:lnTo>
                      <a:pt x="38" y="6"/>
                    </a:lnTo>
                    <a:lnTo>
                      <a:pt x="24" y="10"/>
                    </a:lnTo>
                    <a:lnTo>
                      <a:pt x="20"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6" name="Freeform 20"/>
              <p:cNvSpPr>
                <a:spLocks/>
              </p:cNvSpPr>
              <p:nvPr/>
            </p:nvSpPr>
            <p:spPr bwMode="auto">
              <a:xfrm>
                <a:off x="3307450" y="3357425"/>
                <a:ext cx="91434" cy="97812"/>
              </a:xfrm>
              <a:custGeom>
                <a:avLst/>
                <a:gdLst>
                  <a:gd name="T0" fmla="*/ 80 w 86"/>
                  <a:gd name="T1" fmla="*/ 66 h 92"/>
                  <a:gd name="T2" fmla="*/ 78 w 86"/>
                  <a:gd name="T3" fmla="*/ 60 h 92"/>
                  <a:gd name="T4" fmla="*/ 84 w 86"/>
                  <a:gd name="T5" fmla="*/ 48 h 92"/>
                  <a:gd name="T6" fmla="*/ 76 w 86"/>
                  <a:gd name="T7" fmla="*/ 42 h 92"/>
                  <a:gd name="T8" fmla="*/ 72 w 86"/>
                  <a:gd name="T9" fmla="*/ 36 h 92"/>
                  <a:gd name="T10" fmla="*/ 54 w 86"/>
                  <a:gd name="T11" fmla="*/ 22 h 92"/>
                  <a:gd name="T12" fmla="*/ 46 w 86"/>
                  <a:gd name="T13" fmla="*/ 20 h 92"/>
                  <a:gd name="T14" fmla="*/ 36 w 86"/>
                  <a:gd name="T15" fmla="*/ 14 h 92"/>
                  <a:gd name="T16" fmla="*/ 30 w 86"/>
                  <a:gd name="T17" fmla="*/ 16 h 92"/>
                  <a:gd name="T18" fmla="*/ 28 w 86"/>
                  <a:gd name="T19" fmla="*/ 10 h 92"/>
                  <a:gd name="T20" fmla="*/ 20 w 86"/>
                  <a:gd name="T21" fmla="*/ 2 h 92"/>
                  <a:gd name="T22" fmla="*/ 12 w 86"/>
                  <a:gd name="T23" fmla="*/ 0 h 92"/>
                  <a:gd name="T24" fmla="*/ 4 w 86"/>
                  <a:gd name="T25" fmla="*/ 0 h 92"/>
                  <a:gd name="T26" fmla="*/ 0 w 86"/>
                  <a:gd name="T27" fmla="*/ 6 h 92"/>
                  <a:gd name="T28" fmla="*/ 4 w 86"/>
                  <a:gd name="T29" fmla="*/ 20 h 92"/>
                  <a:gd name="T30" fmla="*/ 0 w 86"/>
                  <a:gd name="T31" fmla="*/ 32 h 92"/>
                  <a:gd name="T32" fmla="*/ 0 w 86"/>
                  <a:gd name="T33" fmla="*/ 36 h 92"/>
                  <a:gd name="T34" fmla="*/ 0 w 86"/>
                  <a:gd name="T35" fmla="*/ 46 h 92"/>
                  <a:gd name="T36" fmla="*/ 4 w 86"/>
                  <a:gd name="T37" fmla="*/ 52 h 92"/>
                  <a:gd name="T38" fmla="*/ 2 w 86"/>
                  <a:gd name="T39" fmla="*/ 60 h 92"/>
                  <a:gd name="T40" fmla="*/ 2 w 86"/>
                  <a:gd name="T41" fmla="*/ 70 h 92"/>
                  <a:gd name="T42" fmla="*/ 6 w 86"/>
                  <a:gd name="T43" fmla="*/ 78 h 92"/>
                  <a:gd name="T44" fmla="*/ 8 w 86"/>
                  <a:gd name="T45" fmla="*/ 80 h 92"/>
                  <a:gd name="T46" fmla="*/ 16 w 86"/>
                  <a:gd name="T47" fmla="*/ 84 h 92"/>
                  <a:gd name="T48" fmla="*/ 20 w 86"/>
                  <a:gd name="T49" fmla="*/ 84 h 92"/>
                  <a:gd name="T50" fmla="*/ 30 w 86"/>
                  <a:gd name="T51" fmla="*/ 86 h 92"/>
                  <a:gd name="T52" fmla="*/ 36 w 86"/>
                  <a:gd name="T53" fmla="*/ 90 h 92"/>
                  <a:gd name="T54" fmla="*/ 50 w 86"/>
                  <a:gd name="T55" fmla="*/ 90 h 92"/>
                  <a:gd name="T56" fmla="*/ 58 w 86"/>
                  <a:gd name="T57" fmla="*/ 92 h 92"/>
                  <a:gd name="T58" fmla="*/ 62 w 86"/>
                  <a:gd name="T59" fmla="*/ 92 h 92"/>
                  <a:gd name="T60" fmla="*/ 68 w 86"/>
                  <a:gd name="T61" fmla="*/ 92 h 92"/>
                  <a:gd name="T62" fmla="*/ 72 w 86"/>
                  <a:gd name="T63" fmla="*/ 90 h 92"/>
                  <a:gd name="T64" fmla="*/ 80 w 86"/>
                  <a:gd name="T65" fmla="*/ 84 h 92"/>
                  <a:gd name="T66" fmla="*/ 82 w 86"/>
                  <a:gd name="T67" fmla="*/ 80 h 92"/>
                  <a:gd name="T68" fmla="*/ 84 w 86"/>
                  <a:gd name="T69" fmla="*/ 78 h 92"/>
                  <a:gd name="T70" fmla="*/ 86 w 86"/>
                  <a:gd name="T71" fmla="*/ 70 h 92"/>
                  <a:gd name="T72" fmla="*/ 82 w 86"/>
                  <a:gd name="T73" fmla="*/ 66 h 92"/>
                  <a:gd name="T74" fmla="*/ 80 w 86"/>
                  <a:gd name="T75" fmla="*/ 6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92">
                    <a:moveTo>
                      <a:pt x="80" y="66"/>
                    </a:moveTo>
                    <a:lnTo>
                      <a:pt x="78" y="60"/>
                    </a:lnTo>
                    <a:lnTo>
                      <a:pt x="84" y="48"/>
                    </a:lnTo>
                    <a:lnTo>
                      <a:pt x="76" y="42"/>
                    </a:lnTo>
                    <a:lnTo>
                      <a:pt x="72" y="36"/>
                    </a:lnTo>
                    <a:lnTo>
                      <a:pt x="54" y="22"/>
                    </a:lnTo>
                    <a:lnTo>
                      <a:pt x="46" y="20"/>
                    </a:lnTo>
                    <a:lnTo>
                      <a:pt x="36" y="14"/>
                    </a:lnTo>
                    <a:lnTo>
                      <a:pt x="30" y="16"/>
                    </a:lnTo>
                    <a:lnTo>
                      <a:pt x="28" y="10"/>
                    </a:lnTo>
                    <a:lnTo>
                      <a:pt x="20" y="2"/>
                    </a:lnTo>
                    <a:lnTo>
                      <a:pt x="12" y="0"/>
                    </a:lnTo>
                    <a:lnTo>
                      <a:pt x="4" y="0"/>
                    </a:lnTo>
                    <a:lnTo>
                      <a:pt x="0" y="6"/>
                    </a:lnTo>
                    <a:lnTo>
                      <a:pt x="4" y="20"/>
                    </a:lnTo>
                    <a:lnTo>
                      <a:pt x="0" y="32"/>
                    </a:lnTo>
                    <a:lnTo>
                      <a:pt x="0" y="36"/>
                    </a:lnTo>
                    <a:lnTo>
                      <a:pt x="0" y="46"/>
                    </a:lnTo>
                    <a:lnTo>
                      <a:pt x="4" y="52"/>
                    </a:lnTo>
                    <a:lnTo>
                      <a:pt x="2" y="60"/>
                    </a:lnTo>
                    <a:lnTo>
                      <a:pt x="2" y="70"/>
                    </a:lnTo>
                    <a:lnTo>
                      <a:pt x="6" y="78"/>
                    </a:lnTo>
                    <a:lnTo>
                      <a:pt x="8" y="80"/>
                    </a:lnTo>
                    <a:lnTo>
                      <a:pt x="16" y="84"/>
                    </a:lnTo>
                    <a:lnTo>
                      <a:pt x="20" y="84"/>
                    </a:lnTo>
                    <a:lnTo>
                      <a:pt x="30" y="86"/>
                    </a:lnTo>
                    <a:lnTo>
                      <a:pt x="36" y="90"/>
                    </a:lnTo>
                    <a:lnTo>
                      <a:pt x="50" y="90"/>
                    </a:lnTo>
                    <a:lnTo>
                      <a:pt x="58" y="92"/>
                    </a:lnTo>
                    <a:lnTo>
                      <a:pt x="62" y="92"/>
                    </a:lnTo>
                    <a:lnTo>
                      <a:pt x="68" y="92"/>
                    </a:lnTo>
                    <a:lnTo>
                      <a:pt x="72" y="90"/>
                    </a:lnTo>
                    <a:lnTo>
                      <a:pt x="80" y="84"/>
                    </a:lnTo>
                    <a:lnTo>
                      <a:pt x="82" y="80"/>
                    </a:lnTo>
                    <a:lnTo>
                      <a:pt x="84" y="78"/>
                    </a:lnTo>
                    <a:lnTo>
                      <a:pt x="86" y="70"/>
                    </a:lnTo>
                    <a:lnTo>
                      <a:pt x="82" y="66"/>
                    </a:lnTo>
                    <a:lnTo>
                      <a:pt x="80" y="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7" name="Freeform 21"/>
              <p:cNvSpPr>
                <a:spLocks/>
              </p:cNvSpPr>
              <p:nvPr/>
            </p:nvSpPr>
            <p:spPr bwMode="auto">
              <a:xfrm>
                <a:off x="3046971" y="2928963"/>
                <a:ext cx="232836" cy="277490"/>
              </a:xfrm>
              <a:custGeom>
                <a:avLst/>
                <a:gdLst>
                  <a:gd name="T0" fmla="*/ 106 w 109"/>
                  <a:gd name="T1" fmla="*/ 99 h 130"/>
                  <a:gd name="T2" fmla="*/ 104 w 109"/>
                  <a:gd name="T3" fmla="*/ 98 h 130"/>
                  <a:gd name="T4" fmla="*/ 88 w 109"/>
                  <a:gd name="T5" fmla="*/ 94 h 130"/>
                  <a:gd name="T6" fmla="*/ 70 w 109"/>
                  <a:gd name="T7" fmla="*/ 106 h 130"/>
                  <a:gd name="T8" fmla="*/ 70 w 109"/>
                  <a:gd name="T9" fmla="*/ 123 h 130"/>
                  <a:gd name="T10" fmla="*/ 63 w 109"/>
                  <a:gd name="T11" fmla="*/ 120 h 130"/>
                  <a:gd name="T12" fmla="*/ 56 w 109"/>
                  <a:gd name="T13" fmla="*/ 128 h 130"/>
                  <a:gd name="T14" fmla="*/ 52 w 109"/>
                  <a:gd name="T15" fmla="*/ 122 h 130"/>
                  <a:gd name="T16" fmla="*/ 43 w 109"/>
                  <a:gd name="T17" fmla="*/ 121 h 130"/>
                  <a:gd name="T18" fmla="*/ 37 w 109"/>
                  <a:gd name="T19" fmla="*/ 119 h 130"/>
                  <a:gd name="T20" fmla="*/ 35 w 109"/>
                  <a:gd name="T21" fmla="*/ 123 h 130"/>
                  <a:gd name="T22" fmla="*/ 31 w 109"/>
                  <a:gd name="T23" fmla="*/ 129 h 130"/>
                  <a:gd name="T24" fmla="*/ 25 w 109"/>
                  <a:gd name="T25" fmla="*/ 123 h 130"/>
                  <a:gd name="T26" fmla="*/ 17 w 109"/>
                  <a:gd name="T27" fmla="*/ 108 h 130"/>
                  <a:gd name="T28" fmla="*/ 17 w 109"/>
                  <a:gd name="T29" fmla="*/ 100 h 130"/>
                  <a:gd name="T30" fmla="*/ 17 w 109"/>
                  <a:gd name="T31" fmla="*/ 95 h 130"/>
                  <a:gd name="T32" fmla="*/ 10 w 109"/>
                  <a:gd name="T33" fmla="*/ 80 h 130"/>
                  <a:gd name="T34" fmla="*/ 10 w 109"/>
                  <a:gd name="T35" fmla="*/ 65 h 130"/>
                  <a:gd name="T36" fmla="*/ 13 w 109"/>
                  <a:gd name="T37" fmla="*/ 65 h 130"/>
                  <a:gd name="T38" fmla="*/ 11 w 109"/>
                  <a:gd name="T39" fmla="*/ 63 h 130"/>
                  <a:gd name="T40" fmla="*/ 13 w 109"/>
                  <a:gd name="T41" fmla="*/ 61 h 130"/>
                  <a:gd name="T42" fmla="*/ 10 w 109"/>
                  <a:gd name="T43" fmla="*/ 60 h 130"/>
                  <a:gd name="T44" fmla="*/ 6 w 109"/>
                  <a:gd name="T45" fmla="*/ 55 h 130"/>
                  <a:gd name="T46" fmla="*/ 5 w 109"/>
                  <a:gd name="T47" fmla="*/ 50 h 130"/>
                  <a:gd name="T48" fmla="*/ 7 w 109"/>
                  <a:gd name="T49" fmla="*/ 38 h 130"/>
                  <a:gd name="T50" fmla="*/ 8 w 109"/>
                  <a:gd name="T51" fmla="*/ 31 h 130"/>
                  <a:gd name="T52" fmla="*/ 0 w 109"/>
                  <a:gd name="T53" fmla="*/ 10 h 130"/>
                  <a:gd name="T54" fmla="*/ 8 w 109"/>
                  <a:gd name="T55" fmla="*/ 12 h 130"/>
                  <a:gd name="T56" fmla="*/ 10 w 109"/>
                  <a:gd name="T57" fmla="*/ 10 h 130"/>
                  <a:gd name="T58" fmla="*/ 23 w 109"/>
                  <a:gd name="T59" fmla="*/ 5 h 130"/>
                  <a:gd name="T60" fmla="*/ 34 w 109"/>
                  <a:gd name="T61" fmla="*/ 0 h 130"/>
                  <a:gd name="T62" fmla="*/ 36 w 109"/>
                  <a:gd name="T63" fmla="*/ 11 h 130"/>
                  <a:gd name="T64" fmla="*/ 38 w 109"/>
                  <a:gd name="T65" fmla="*/ 18 h 130"/>
                  <a:gd name="T66" fmla="*/ 41 w 109"/>
                  <a:gd name="T67" fmla="*/ 23 h 130"/>
                  <a:gd name="T68" fmla="*/ 52 w 109"/>
                  <a:gd name="T69" fmla="*/ 27 h 130"/>
                  <a:gd name="T70" fmla="*/ 57 w 109"/>
                  <a:gd name="T71" fmla="*/ 29 h 130"/>
                  <a:gd name="T72" fmla="*/ 68 w 109"/>
                  <a:gd name="T73" fmla="*/ 36 h 130"/>
                  <a:gd name="T74" fmla="*/ 74 w 109"/>
                  <a:gd name="T75" fmla="*/ 36 h 130"/>
                  <a:gd name="T76" fmla="*/ 80 w 109"/>
                  <a:gd name="T77" fmla="*/ 38 h 130"/>
                  <a:gd name="T78" fmla="*/ 82 w 109"/>
                  <a:gd name="T79" fmla="*/ 53 h 130"/>
                  <a:gd name="T80" fmla="*/ 83 w 109"/>
                  <a:gd name="T81" fmla="*/ 63 h 130"/>
                  <a:gd name="T82" fmla="*/ 93 w 109"/>
                  <a:gd name="T83" fmla="*/ 65 h 130"/>
                  <a:gd name="T84" fmla="*/ 101 w 109"/>
                  <a:gd name="T85" fmla="*/ 64 h 130"/>
                  <a:gd name="T86" fmla="*/ 101 w 109"/>
                  <a:gd name="T87" fmla="*/ 72 h 130"/>
                  <a:gd name="T88" fmla="*/ 109 w 109"/>
                  <a:gd name="T89" fmla="*/ 7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 h="130">
                    <a:moveTo>
                      <a:pt x="105" y="96"/>
                    </a:moveTo>
                    <a:cubicBezTo>
                      <a:pt x="106" y="99"/>
                      <a:pt x="106" y="99"/>
                      <a:pt x="106" y="99"/>
                    </a:cubicBezTo>
                    <a:cubicBezTo>
                      <a:pt x="105" y="101"/>
                      <a:pt x="105" y="101"/>
                      <a:pt x="105" y="101"/>
                    </a:cubicBezTo>
                    <a:cubicBezTo>
                      <a:pt x="104" y="98"/>
                      <a:pt x="104" y="98"/>
                      <a:pt x="104" y="98"/>
                    </a:cubicBezTo>
                    <a:cubicBezTo>
                      <a:pt x="96" y="94"/>
                      <a:pt x="96" y="94"/>
                      <a:pt x="96" y="94"/>
                    </a:cubicBezTo>
                    <a:cubicBezTo>
                      <a:pt x="88" y="94"/>
                      <a:pt x="88" y="94"/>
                      <a:pt x="88" y="94"/>
                    </a:cubicBezTo>
                    <a:cubicBezTo>
                      <a:pt x="75" y="97"/>
                      <a:pt x="75" y="97"/>
                      <a:pt x="75" y="97"/>
                    </a:cubicBezTo>
                    <a:cubicBezTo>
                      <a:pt x="70" y="106"/>
                      <a:pt x="70" y="106"/>
                      <a:pt x="70" y="106"/>
                    </a:cubicBezTo>
                    <a:cubicBezTo>
                      <a:pt x="71" y="110"/>
                      <a:pt x="71" y="110"/>
                      <a:pt x="71" y="110"/>
                    </a:cubicBezTo>
                    <a:cubicBezTo>
                      <a:pt x="70" y="123"/>
                      <a:pt x="70" y="123"/>
                      <a:pt x="70" y="123"/>
                    </a:cubicBezTo>
                    <a:cubicBezTo>
                      <a:pt x="67" y="120"/>
                      <a:pt x="67" y="120"/>
                      <a:pt x="67" y="120"/>
                    </a:cubicBezTo>
                    <a:cubicBezTo>
                      <a:pt x="63" y="120"/>
                      <a:pt x="63" y="120"/>
                      <a:pt x="63" y="120"/>
                    </a:cubicBezTo>
                    <a:cubicBezTo>
                      <a:pt x="58" y="120"/>
                      <a:pt x="58" y="120"/>
                      <a:pt x="58" y="120"/>
                    </a:cubicBezTo>
                    <a:cubicBezTo>
                      <a:pt x="56" y="128"/>
                      <a:pt x="56" y="128"/>
                      <a:pt x="56" y="128"/>
                    </a:cubicBezTo>
                    <a:cubicBezTo>
                      <a:pt x="54" y="127"/>
                      <a:pt x="54" y="127"/>
                      <a:pt x="54" y="127"/>
                    </a:cubicBezTo>
                    <a:cubicBezTo>
                      <a:pt x="52" y="122"/>
                      <a:pt x="52" y="122"/>
                      <a:pt x="52" y="122"/>
                    </a:cubicBezTo>
                    <a:cubicBezTo>
                      <a:pt x="47" y="120"/>
                      <a:pt x="47" y="120"/>
                      <a:pt x="47" y="120"/>
                    </a:cubicBezTo>
                    <a:cubicBezTo>
                      <a:pt x="43" y="121"/>
                      <a:pt x="43" y="121"/>
                      <a:pt x="43" y="121"/>
                    </a:cubicBezTo>
                    <a:cubicBezTo>
                      <a:pt x="40" y="119"/>
                      <a:pt x="40" y="119"/>
                      <a:pt x="40" y="119"/>
                    </a:cubicBezTo>
                    <a:cubicBezTo>
                      <a:pt x="37" y="119"/>
                      <a:pt x="37" y="119"/>
                      <a:pt x="37" y="119"/>
                    </a:cubicBezTo>
                    <a:cubicBezTo>
                      <a:pt x="36" y="121"/>
                      <a:pt x="36" y="121"/>
                      <a:pt x="36" y="121"/>
                    </a:cubicBezTo>
                    <a:cubicBezTo>
                      <a:pt x="35" y="123"/>
                      <a:pt x="35" y="123"/>
                      <a:pt x="35" y="123"/>
                    </a:cubicBezTo>
                    <a:cubicBezTo>
                      <a:pt x="32" y="127"/>
                      <a:pt x="32" y="127"/>
                      <a:pt x="32" y="127"/>
                    </a:cubicBezTo>
                    <a:cubicBezTo>
                      <a:pt x="31" y="129"/>
                      <a:pt x="31" y="129"/>
                      <a:pt x="31" y="129"/>
                    </a:cubicBezTo>
                    <a:cubicBezTo>
                      <a:pt x="26" y="130"/>
                      <a:pt x="26" y="130"/>
                      <a:pt x="26" y="130"/>
                    </a:cubicBezTo>
                    <a:cubicBezTo>
                      <a:pt x="25" y="123"/>
                      <a:pt x="25" y="123"/>
                      <a:pt x="25" y="123"/>
                    </a:cubicBezTo>
                    <a:cubicBezTo>
                      <a:pt x="20" y="111"/>
                      <a:pt x="20" y="111"/>
                      <a:pt x="20" y="111"/>
                    </a:cubicBezTo>
                    <a:cubicBezTo>
                      <a:pt x="17" y="108"/>
                      <a:pt x="17" y="108"/>
                      <a:pt x="17" y="108"/>
                    </a:cubicBezTo>
                    <a:cubicBezTo>
                      <a:pt x="15" y="102"/>
                      <a:pt x="15" y="102"/>
                      <a:pt x="15" y="102"/>
                    </a:cubicBezTo>
                    <a:cubicBezTo>
                      <a:pt x="17" y="100"/>
                      <a:pt x="17" y="100"/>
                      <a:pt x="17" y="100"/>
                    </a:cubicBezTo>
                    <a:cubicBezTo>
                      <a:pt x="15" y="97"/>
                      <a:pt x="15" y="97"/>
                      <a:pt x="15" y="97"/>
                    </a:cubicBezTo>
                    <a:cubicBezTo>
                      <a:pt x="17" y="95"/>
                      <a:pt x="17" y="95"/>
                      <a:pt x="17" y="95"/>
                    </a:cubicBezTo>
                    <a:cubicBezTo>
                      <a:pt x="12" y="91"/>
                      <a:pt x="12" y="91"/>
                      <a:pt x="12" y="91"/>
                    </a:cubicBezTo>
                    <a:cubicBezTo>
                      <a:pt x="10" y="80"/>
                      <a:pt x="10" y="80"/>
                      <a:pt x="10" y="80"/>
                    </a:cubicBezTo>
                    <a:cubicBezTo>
                      <a:pt x="6" y="77"/>
                      <a:pt x="6" y="77"/>
                      <a:pt x="6" y="77"/>
                    </a:cubicBezTo>
                    <a:cubicBezTo>
                      <a:pt x="10" y="65"/>
                      <a:pt x="10" y="65"/>
                      <a:pt x="10" y="65"/>
                    </a:cubicBezTo>
                    <a:cubicBezTo>
                      <a:pt x="10" y="66"/>
                      <a:pt x="10" y="66"/>
                      <a:pt x="10" y="66"/>
                    </a:cubicBezTo>
                    <a:cubicBezTo>
                      <a:pt x="13" y="65"/>
                      <a:pt x="13" y="65"/>
                      <a:pt x="13" y="65"/>
                    </a:cubicBezTo>
                    <a:cubicBezTo>
                      <a:pt x="14" y="63"/>
                      <a:pt x="14" y="63"/>
                      <a:pt x="14" y="63"/>
                    </a:cubicBezTo>
                    <a:cubicBezTo>
                      <a:pt x="11" y="63"/>
                      <a:pt x="11" y="63"/>
                      <a:pt x="11" y="63"/>
                    </a:cubicBezTo>
                    <a:cubicBezTo>
                      <a:pt x="11" y="62"/>
                      <a:pt x="11" y="62"/>
                      <a:pt x="11" y="62"/>
                    </a:cubicBezTo>
                    <a:cubicBezTo>
                      <a:pt x="13" y="61"/>
                      <a:pt x="13" y="61"/>
                      <a:pt x="13" y="61"/>
                    </a:cubicBezTo>
                    <a:cubicBezTo>
                      <a:pt x="12" y="60"/>
                      <a:pt x="12" y="60"/>
                      <a:pt x="12" y="60"/>
                    </a:cubicBezTo>
                    <a:cubicBezTo>
                      <a:pt x="10" y="60"/>
                      <a:pt x="10" y="60"/>
                      <a:pt x="10" y="60"/>
                    </a:cubicBezTo>
                    <a:cubicBezTo>
                      <a:pt x="9" y="59"/>
                      <a:pt x="7" y="56"/>
                      <a:pt x="7" y="56"/>
                    </a:cubicBezTo>
                    <a:cubicBezTo>
                      <a:pt x="6" y="55"/>
                      <a:pt x="6" y="55"/>
                      <a:pt x="6" y="55"/>
                    </a:cubicBezTo>
                    <a:cubicBezTo>
                      <a:pt x="6" y="53"/>
                      <a:pt x="6" y="53"/>
                      <a:pt x="6" y="53"/>
                    </a:cubicBezTo>
                    <a:cubicBezTo>
                      <a:pt x="5" y="50"/>
                      <a:pt x="5" y="50"/>
                      <a:pt x="5" y="50"/>
                    </a:cubicBezTo>
                    <a:cubicBezTo>
                      <a:pt x="8" y="43"/>
                      <a:pt x="8" y="43"/>
                      <a:pt x="8" y="43"/>
                    </a:cubicBezTo>
                    <a:cubicBezTo>
                      <a:pt x="7" y="38"/>
                      <a:pt x="7" y="38"/>
                      <a:pt x="7" y="38"/>
                    </a:cubicBezTo>
                    <a:cubicBezTo>
                      <a:pt x="8" y="36"/>
                      <a:pt x="8" y="36"/>
                      <a:pt x="8" y="36"/>
                    </a:cubicBezTo>
                    <a:cubicBezTo>
                      <a:pt x="8" y="31"/>
                      <a:pt x="8" y="31"/>
                      <a:pt x="8" y="31"/>
                    </a:cubicBezTo>
                    <a:cubicBezTo>
                      <a:pt x="10" y="25"/>
                      <a:pt x="10" y="25"/>
                      <a:pt x="10" y="25"/>
                    </a:cubicBezTo>
                    <a:cubicBezTo>
                      <a:pt x="0" y="10"/>
                      <a:pt x="0" y="10"/>
                      <a:pt x="0" y="10"/>
                    </a:cubicBezTo>
                    <a:cubicBezTo>
                      <a:pt x="5" y="10"/>
                      <a:pt x="5" y="10"/>
                      <a:pt x="5" y="10"/>
                    </a:cubicBezTo>
                    <a:cubicBezTo>
                      <a:pt x="8" y="12"/>
                      <a:pt x="8" y="12"/>
                      <a:pt x="8" y="12"/>
                    </a:cubicBezTo>
                    <a:cubicBezTo>
                      <a:pt x="10" y="12"/>
                      <a:pt x="10" y="12"/>
                      <a:pt x="10" y="12"/>
                    </a:cubicBezTo>
                    <a:cubicBezTo>
                      <a:pt x="10" y="10"/>
                      <a:pt x="10" y="10"/>
                      <a:pt x="10" y="10"/>
                    </a:cubicBezTo>
                    <a:cubicBezTo>
                      <a:pt x="16" y="6"/>
                      <a:pt x="16" y="6"/>
                      <a:pt x="16" y="6"/>
                    </a:cubicBezTo>
                    <a:cubicBezTo>
                      <a:pt x="23" y="5"/>
                      <a:pt x="23" y="5"/>
                      <a:pt x="23" y="5"/>
                    </a:cubicBezTo>
                    <a:cubicBezTo>
                      <a:pt x="27" y="0"/>
                      <a:pt x="27" y="0"/>
                      <a:pt x="27" y="0"/>
                    </a:cubicBezTo>
                    <a:cubicBezTo>
                      <a:pt x="34" y="0"/>
                      <a:pt x="34" y="0"/>
                      <a:pt x="34" y="0"/>
                    </a:cubicBezTo>
                    <a:cubicBezTo>
                      <a:pt x="35" y="7"/>
                      <a:pt x="35" y="7"/>
                      <a:pt x="35" y="7"/>
                    </a:cubicBezTo>
                    <a:cubicBezTo>
                      <a:pt x="36" y="11"/>
                      <a:pt x="36" y="11"/>
                      <a:pt x="36" y="11"/>
                    </a:cubicBezTo>
                    <a:cubicBezTo>
                      <a:pt x="36" y="15"/>
                      <a:pt x="36" y="15"/>
                      <a:pt x="36" y="15"/>
                    </a:cubicBezTo>
                    <a:cubicBezTo>
                      <a:pt x="38" y="18"/>
                      <a:pt x="38" y="18"/>
                      <a:pt x="38" y="18"/>
                    </a:cubicBezTo>
                    <a:cubicBezTo>
                      <a:pt x="40" y="22"/>
                      <a:pt x="40" y="22"/>
                      <a:pt x="40" y="22"/>
                    </a:cubicBezTo>
                    <a:cubicBezTo>
                      <a:pt x="41" y="23"/>
                      <a:pt x="41" y="23"/>
                      <a:pt x="41" y="23"/>
                    </a:cubicBezTo>
                    <a:cubicBezTo>
                      <a:pt x="46" y="26"/>
                      <a:pt x="46" y="26"/>
                      <a:pt x="46" y="26"/>
                    </a:cubicBezTo>
                    <a:cubicBezTo>
                      <a:pt x="52" y="27"/>
                      <a:pt x="52" y="27"/>
                      <a:pt x="52" y="27"/>
                    </a:cubicBezTo>
                    <a:cubicBezTo>
                      <a:pt x="56" y="29"/>
                      <a:pt x="56" y="29"/>
                      <a:pt x="56" y="29"/>
                    </a:cubicBezTo>
                    <a:cubicBezTo>
                      <a:pt x="57" y="29"/>
                      <a:pt x="57" y="29"/>
                      <a:pt x="57" y="29"/>
                    </a:cubicBezTo>
                    <a:cubicBezTo>
                      <a:pt x="65" y="33"/>
                      <a:pt x="65" y="33"/>
                      <a:pt x="65" y="33"/>
                    </a:cubicBezTo>
                    <a:cubicBezTo>
                      <a:pt x="68" y="36"/>
                      <a:pt x="68" y="36"/>
                      <a:pt x="68" y="36"/>
                    </a:cubicBezTo>
                    <a:cubicBezTo>
                      <a:pt x="72" y="37"/>
                      <a:pt x="72" y="37"/>
                      <a:pt x="72" y="37"/>
                    </a:cubicBezTo>
                    <a:cubicBezTo>
                      <a:pt x="74" y="36"/>
                      <a:pt x="74" y="36"/>
                      <a:pt x="74" y="36"/>
                    </a:cubicBezTo>
                    <a:cubicBezTo>
                      <a:pt x="76" y="37"/>
                      <a:pt x="76" y="37"/>
                      <a:pt x="76" y="37"/>
                    </a:cubicBezTo>
                    <a:cubicBezTo>
                      <a:pt x="80" y="38"/>
                      <a:pt x="80" y="38"/>
                      <a:pt x="80" y="38"/>
                    </a:cubicBezTo>
                    <a:cubicBezTo>
                      <a:pt x="81" y="45"/>
                      <a:pt x="81" y="45"/>
                      <a:pt x="81" y="45"/>
                    </a:cubicBezTo>
                    <a:cubicBezTo>
                      <a:pt x="82" y="53"/>
                      <a:pt x="82" y="53"/>
                      <a:pt x="82" y="53"/>
                    </a:cubicBezTo>
                    <a:cubicBezTo>
                      <a:pt x="80" y="55"/>
                      <a:pt x="80" y="55"/>
                      <a:pt x="80" y="55"/>
                    </a:cubicBezTo>
                    <a:cubicBezTo>
                      <a:pt x="83" y="63"/>
                      <a:pt x="83" y="63"/>
                      <a:pt x="83" y="63"/>
                    </a:cubicBezTo>
                    <a:cubicBezTo>
                      <a:pt x="87" y="65"/>
                      <a:pt x="87" y="65"/>
                      <a:pt x="87" y="65"/>
                    </a:cubicBezTo>
                    <a:cubicBezTo>
                      <a:pt x="93" y="65"/>
                      <a:pt x="93" y="65"/>
                      <a:pt x="93" y="65"/>
                    </a:cubicBezTo>
                    <a:cubicBezTo>
                      <a:pt x="97" y="63"/>
                      <a:pt x="97" y="63"/>
                      <a:pt x="97" y="63"/>
                    </a:cubicBezTo>
                    <a:cubicBezTo>
                      <a:pt x="101" y="64"/>
                      <a:pt x="101" y="64"/>
                      <a:pt x="101" y="64"/>
                    </a:cubicBezTo>
                    <a:cubicBezTo>
                      <a:pt x="101" y="67"/>
                      <a:pt x="101" y="67"/>
                      <a:pt x="101" y="67"/>
                    </a:cubicBezTo>
                    <a:cubicBezTo>
                      <a:pt x="101" y="72"/>
                      <a:pt x="101" y="72"/>
                      <a:pt x="101" y="72"/>
                    </a:cubicBezTo>
                    <a:cubicBezTo>
                      <a:pt x="104" y="72"/>
                      <a:pt x="104" y="72"/>
                      <a:pt x="104" y="72"/>
                    </a:cubicBezTo>
                    <a:cubicBezTo>
                      <a:pt x="109" y="79"/>
                      <a:pt x="109" y="79"/>
                      <a:pt x="109" y="79"/>
                    </a:cubicBezTo>
                    <a:lnTo>
                      <a:pt x="105"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8" name="Freeform 22"/>
              <p:cNvSpPr>
                <a:spLocks/>
              </p:cNvSpPr>
              <p:nvPr/>
            </p:nvSpPr>
            <p:spPr bwMode="auto">
              <a:xfrm>
                <a:off x="2823703" y="2725895"/>
                <a:ext cx="244532" cy="381682"/>
              </a:xfrm>
              <a:custGeom>
                <a:avLst/>
                <a:gdLst>
                  <a:gd name="T0" fmla="*/ 230 w 230"/>
                  <a:gd name="T1" fmla="*/ 319 h 359"/>
                  <a:gd name="T2" fmla="*/ 228 w 230"/>
                  <a:gd name="T3" fmla="*/ 317 h 359"/>
                  <a:gd name="T4" fmla="*/ 218 w 230"/>
                  <a:gd name="T5" fmla="*/ 309 h 359"/>
                  <a:gd name="T6" fmla="*/ 214 w 230"/>
                  <a:gd name="T7" fmla="*/ 303 h 359"/>
                  <a:gd name="T8" fmla="*/ 220 w 230"/>
                  <a:gd name="T9" fmla="*/ 297 h 359"/>
                  <a:gd name="T10" fmla="*/ 220 w 230"/>
                  <a:gd name="T11" fmla="*/ 291 h 359"/>
                  <a:gd name="T12" fmla="*/ 226 w 230"/>
                  <a:gd name="T13" fmla="*/ 263 h 359"/>
                  <a:gd name="T14" fmla="*/ 210 w 230"/>
                  <a:gd name="T15" fmla="*/ 211 h 359"/>
                  <a:gd name="T16" fmla="*/ 192 w 230"/>
                  <a:gd name="T17" fmla="*/ 213 h 359"/>
                  <a:gd name="T18" fmla="*/ 190 w 230"/>
                  <a:gd name="T19" fmla="*/ 183 h 359"/>
                  <a:gd name="T20" fmla="*/ 174 w 230"/>
                  <a:gd name="T21" fmla="*/ 195 h 359"/>
                  <a:gd name="T22" fmla="*/ 144 w 230"/>
                  <a:gd name="T23" fmla="*/ 183 h 359"/>
                  <a:gd name="T24" fmla="*/ 130 w 230"/>
                  <a:gd name="T25" fmla="*/ 161 h 359"/>
                  <a:gd name="T26" fmla="*/ 144 w 230"/>
                  <a:gd name="T27" fmla="*/ 124 h 359"/>
                  <a:gd name="T28" fmla="*/ 150 w 230"/>
                  <a:gd name="T29" fmla="*/ 96 h 359"/>
                  <a:gd name="T30" fmla="*/ 182 w 230"/>
                  <a:gd name="T31" fmla="*/ 78 h 359"/>
                  <a:gd name="T32" fmla="*/ 196 w 230"/>
                  <a:gd name="T33" fmla="*/ 48 h 359"/>
                  <a:gd name="T34" fmla="*/ 172 w 230"/>
                  <a:gd name="T35" fmla="*/ 42 h 359"/>
                  <a:gd name="T36" fmla="*/ 154 w 230"/>
                  <a:gd name="T37" fmla="*/ 42 h 359"/>
                  <a:gd name="T38" fmla="*/ 140 w 230"/>
                  <a:gd name="T39" fmla="*/ 36 h 359"/>
                  <a:gd name="T40" fmla="*/ 132 w 230"/>
                  <a:gd name="T41" fmla="*/ 24 h 359"/>
                  <a:gd name="T42" fmla="*/ 118 w 230"/>
                  <a:gd name="T43" fmla="*/ 12 h 359"/>
                  <a:gd name="T44" fmla="*/ 104 w 230"/>
                  <a:gd name="T45" fmla="*/ 0 h 359"/>
                  <a:gd name="T46" fmla="*/ 102 w 230"/>
                  <a:gd name="T47" fmla="*/ 10 h 359"/>
                  <a:gd name="T48" fmla="*/ 98 w 230"/>
                  <a:gd name="T49" fmla="*/ 28 h 359"/>
                  <a:gd name="T50" fmla="*/ 54 w 230"/>
                  <a:gd name="T51" fmla="*/ 60 h 359"/>
                  <a:gd name="T52" fmla="*/ 50 w 230"/>
                  <a:gd name="T53" fmla="*/ 84 h 359"/>
                  <a:gd name="T54" fmla="*/ 32 w 230"/>
                  <a:gd name="T55" fmla="*/ 82 h 359"/>
                  <a:gd name="T56" fmla="*/ 14 w 230"/>
                  <a:gd name="T57" fmla="*/ 78 h 359"/>
                  <a:gd name="T58" fmla="*/ 18 w 230"/>
                  <a:gd name="T59" fmla="*/ 62 h 359"/>
                  <a:gd name="T60" fmla="*/ 0 w 230"/>
                  <a:gd name="T61" fmla="*/ 78 h 359"/>
                  <a:gd name="T62" fmla="*/ 4 w 230"/>
                  <a:gd name="T63" fmla="*/ 100 h 359"/>
                  <a:gd name="T64" fmla="*/ 8 w 230"/>
                  <a:gd name="T65" fmla="*/ 108 h 359"/>
                  <a:gd name="T66" fmla="*/ 10 w 230"/>
                  <a:gd name="T67" fmla="*/ 120 h 359"/>
                  <a:gd name="T68" fmla="*/ 36 w 230"/>
                  <a:gd name="T69" fmla="*/ 138 h 359"/>
                  <a:gd name="T70" fmla="*/ 52 w 230"/>
                  <a:gd name="T71" fmla="*/ 177 h 359"/>
                  <a:gd name="T72" fmla="*/ 70 w 230"/>
                  <a:gd name="T73" fmla="*/ 213 h 359"/>
                  <a:gd name="T74" fmla="*/ 82 w 230"/>
                  <a:gd name="T75" fmla="*/ 237 h 359"/>
                  <a:gd name="T76" fmla="*/ 100 w 230"/>
                  <a:gd name="T77" fmla="*/ 269 h 359"/>
                  <a:gd name="T78" fmla="*/ 102 w 230"/>
                  <a:gd name="T79" fmla="*/ 281 h 359"/>
                  <a:gd name="T80" fmla="*/ 122 w 230"/>
                  <a:gd name="T81" fmla="*/ 301 h 359"/>
                  <a:gd name="T82" fmla="*/ 150 w 230"/>
                  <a:gd name="T83" fmla="*/ 317 h 359"/>
                  <a:gd name="T84" fmla="*/ 188 w 230"/>
                  <a:gd name="T85" fmla="*/ 341 h 359"/>
                  <a:gd name="T86" fmla="*/ 200 w 230"/>
                  <a:gd name="T87" fmla="*/ 353 h 359"/>
                  <a:gd name="T88" fmla="*/ 218 w 230"/>
                  <a:gd name="T89" fmla="*/ 355 h 359"/>
                  <a:gd name="T90" fmla="*/ 230 w 230"/>
                  <a:gd name="T91" fmla="*/ 32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0" h="359">
                    <a:moveTo>
                      <a:pt x="230" y="321"/>
                    </a:moveTo>
                    <a:lnTo>
                      <a:pt x="228" y="321"/>
                    </a:lnTo>
                    <a:lnTo>
                      <a:pt x="230" y="319"/>
                    </a:lnTo>
                    <a:lnTo>
                      <a:pt x="230" y="319"/>
                    </a:lnTo>
                    <a:lnTo>
                      <a:pt x="228" y="315"/>
                    </a:lnTo>
                    <a:lnTo>
                      <a:pt x="228" y="317"/>
                    </a:lnTo>
                    <a:lnTo>
                      <a:pt x="224" y="315"/>
                    </a:lnTo>
                    <a:lnTo>
                      <a:pt x="218" y="307"/>
                    </a:lnTo>
                    <a:lnTo>
                      <a:pt x="218" y="309"/>
                    </a:lnTo>
                    <a:lnTo>
                      <a:pt x="216" y="311"/>
                    </a:lnTo>
                    <a:lnTo>
                      <a:pt x="212" y="309"/>
                    </a:lnTo>
                    <a:lnTo>
                      <a:pt x="214" y="303"/>
                    </a:lnTo>
                    <a:lnTo>
                      <a:pt x="216" y="301"/>
                    </a:lnTo>
                    <a:lnTo>
                      <a:pt x="216" y="299"/>
                    </a:lnTo>
                    <a:lnTo>
                      <a:pt x="220" y="297"/>
                    </a:lnTo>
                    <a:lnTo>
                      <a:pt x="222" y="301"/>
                    </a:lnTo>
                    <a:lnTo>
                      <a:pt x="222" y="297"/>
                    </a:lnTo>
                    <a:lnTo>
                      <a:pt x="220" y="291"/>
                    </a:lnTo>
                    <a:lnTo>
                      <a:pt x="226" y="277"/>
                    </a:lnTo>
                    <a:lnTo>
                      <a:pt x="224" y="267"/>
                    </a:lnTo>
                    <a:lnTo>
                      <a:pt x="226" y="263"/>
                    </a:lnTo>
                    <a:lnTo>
                      <a:pt x="226" y="253"/>
                    </a:lnTo>
                    <a:lnTo>
                      <a:pt x="230" y="241"/>
                    </a:lnTo>
                    <a:lnTo>
                      <a:pt x="210" y="211"/>
                    </a:lnTo>
                    <a:lnTo>
                      <a:pt x="202" y="211"/>
                    </a:lnTo>
                    <a:lnTo>
                      <a:pt x="198" y="213"/>
                    </a:lnTo>
                    <a:lnTo>
                      <a:pt x="192" y="213"/>
                    </a:lnTo>
                    <a:lnTo>
                      <a:pt x="190" y="191"/>
                    </a:lnTo>
                    <a:lnTo>
                      <a:pt x="192" y="185"/>
                    </a:lnTo>
                    <a:lnTo>
                      <a:pt x="190" y="183"/>
                    </a:lnTo>
                    <a:lnTo>
                      <a:pt x="188" y="185"/>
                    </a:lnTo>
                    <a:lnTo>
                      <a:pt x="180" y="187"/>
                    </a:lnTo>
                    <a:lnTo>
                      <a:pt x="174" y="195"/>
                    </a:lnTo>
                    <a:lnTo>
                      <a:pt x="164" y="195"/>
                    </a:lnTo>
                    <a:lnTo>
                      <a:pt x="156" y="185"/>
                    </a:lnTo>
                    <a:lnTo>
                      <a:pt x="144" y="183"/>
                    </a:lnTo>
                    <a:lnTo>
                      <a:pt x="146" y="173"/>
                    </a:lnTo>
                    <a:lnTo>
                      <a:pt x="132" y="167"/>
                    </a:lnTo>
                    <a:lnTo>
                      <a:pt x="130" y="161"/>
                    </a:lnTo>
                    <a:lnTo>
                      <a:pt x="132" y="136"/>
                    </a:lnTo>
                    <a:lnTo>
                      <a:pt x="132" y="132"/>
                    </a:lnTo>
                    <a:lnTo>
                      <a:pt x="144" y="124"/>
                    </a:lnTo>
                    <a:lnTo>
                      <a:pt x="144" y="114"/>
                    </a:lnTo>
                    <a:lnTo>
                      <a:pt x="148" y="106"/>
                    </a:lnTo>
                    <a:lnTo>
                      <a:pt x="150" y="96"/>
                    </a:lnTo>
                    <a:lnTo>
                      <a:pt x="166" y="84"/>
                    </a:lnTo>
                    <a:lnTo>
                      <a:pt x="176" y="82"/>
                    </a:lnTo>
                    <a:lnTo>
                      <a:pt x="182" y="78"/>
                    </a:lnTo>
                    <a:lnTo>
                      <a:pt x="188" y="74"/>
                    </a:lnTo>
                    <a:lnTo>
                      <a:pt x="188" y="70"/>
                    </a:lnTo>
                    <a:lnTo>
                      <a:pt x="196" y="48"/>
                    </a:lnTo>
                    <a:lnTo>
                      <a:pt x="186" y="40"/>
                    </a:lnTo>
                    <a:lnTo>
                      <a:pt x="178" y="40"/>
                    </a:lnTo>
                    <a:lnTo>
                      <a:pt x="172" y="42"/>
                    </a:lnTo>
                    <a:lnTo>
                      <a:pt x="166" y="38"/>
                    </a:lnTo>
                    <a:lnTo>
                      <a:pt x="160" y="42"/>
                    </a:lnTo>
                    <a:lnTo>
                      <a:pt x="154" y="42"/>
                    </a:lnTo>
                    <a:lnTo>
                      <a:pt x="140" y="40"/>
                    </a:lnTo>
                    <a:lnTo>
                      <a:pt x="138" y="38"/>
                    </a:lnTo>
                    <a:lnTo>
                      <a:pt x="140" y="36"/>
                    </a:lnTo>
                    <a:lnTo>
                      <a:pt x="140" y="30"/>
                    </a:lnTo>
                    <a:lnTo>
                      <a:pt x="134" y="28"/>
                    </a:lnTo>
                    <a:lnTo>
                      <a:pt x="132" y="24"/>
                    </a:lnTo>
                    <a:lnTo>
                      <a:pt x="124" y="18"/>
                    </a:lnTo>
                    <a:lnTo>
                      <a:pt x="120" y="16"/>
                    </a:lnTo>
                    <a:lnTo>
                      <a:pt x="118" y="12"/>
                    </a:lnTo>
                    <a:lnTo>
                      <a:pt x="114" y="4"/>
                    </a:lnTo>
                    <a:lnTo>
                      <a:pt x="108" y="0"/>
                    </a:lnTo>
                    <a:lnTo>
                      <a:pt x="104" y="0"/>
                    </a:lnTo>
                    <a:lnTo>
                      <a:pt x="102" y="2"/>
                    </a:lnTo>
                    <a:lnTo>
                      <a:pt x="104" y="6"/>
                    </a:lnTo>
                    <a:lnTo>
                      <a:pt x="102" y="10"/>
                    </a:lnTo>
                    <a:lnTo>
                      <a:pt x="104" y="12"/>
                    </a:lnTo>
                    <a:lnTo>
                      <a:pt x="100" y="20"/>
                    </a:lnTo>
                    <a:lnTo>
                      <a:pt x="98" y="28"/>
                    </a:lnTo>
                    <a:lnTo>
                      <a:pt x="82" y="46"/>
                    </a:lnTo>
                    <a:lnTo>
                      <a:pt x="68" y="54"/>
                    </a:lnTo>
                    <a:lnTo>
                      <a:pt x="54" y="60"/>
                    </a:lnTo>
                    <a:lnTo>
                      <a:pt x="50" y="66"/>
                    </a:lnTo>
                    <a:lnTo>
                      <a:pt x="50" y="74"/>
                    </a:lnTo>
                    <a:lnTo>
                      <a:pt x="50" y="84"/>
                    </a:lnTo>
                    <a:lnTo>
                      <a:pt x="40" y="94"/>
                    </a:lnTo>
                    <a:lnTo>
                      <a:pt x="34" y="92"/>
                    </a:lnTo>
                    <a:lnTo>
                      <a:pt x="32" y="82"/>
                    </a:lnTo>
                    <a:lnTo>
                      <a:pt x="24" y="80"/>
                    </a:lnTo>
                    <a:lnTo>
                      <a:pt x="16" y="82"/>
                    </a:lnTo>
                    <a:lnTo>
                      <a:pt x="14" y="78"/>
                    </a:lnTo>
                    <a:lnTo>
                      <a:pt x="16" y="74"/>
                    </a:lnTo>
                    <a:lnTo>
                      <a:pt x="20" y="72"/>
                    </a:lnTo>
                    <a:lnTo>
                      <a:pt x="18" y="62"/>
                    </a:lnTo>
                    <a:lnTo>
                      <a:pt x="8" y="70"/>
                    </a:lnTo>
                    <a:lnTo>
                      <a:pt x="6" y="74"/>
                    </a:lnTo>
                    <a:lnTo>
                      <a:pt x="0" y="78"/>
                    </a:lnTo>
                    <a:lnTo>
                      <a:pt x="0" y="86"/>
                    </a:lnTo>
                    <a:lnTo>
                      <a:pt x="4" y="94"/>
                    </a:lnTo>
                    <a:lnTo>
                      <a:pt x="4" y="100"/>
                    </a:lnTo>
                    <a:lnTo>
                      <a:pt x="8" y="102"/>
                    </a:lnTo>
                    <a:lnTo>
                      <a:pt x="10" y="106"/>
                    </a:lnTo>
                    <a:lnTo>
                      <a:pt x="8" y="108"/>
                    </a:lnTo>
                    <a:lnTo>
                      <a:pt x="4" y="110"/>
                    </a:lnTo>
                    <a:lnTo>
                      <a:pt x="4" y="116"/>
                    </a:lnTo>
                    <a:lnTo>
                      <a:pt x="10" y="120"/>
                    </a:lnTo>
                    <a:lnTo>
                      <a:pt x="16" y="126"/>
                    </a:lnTo>
                    <a:lnTo>
                      <a:pt x="24" y="126"/>
                    </a:lnTo>
                    <a:lnTo>
                      <a:pt x="36" y="138"/>
                    </a:lnTo>
                    <a:lnTo>
                      <a:pt x="38" y="146"/>
                    </a:lnTo>
                    <a:lnTo>
                      <a:pt x="46" y="161"/>
                    </a:lnTo>
                    <a:lnTo>
                      <a:pt x="52" y="177"/>
                    </a:lnTo>
                    <a:lnTo>
                      <a:pt x="58" y="193"/>
                    </a:lnTo>
                    <a:lnTo>
                      <a:pt x="64" y="201"/>
                    </a:lnTo>
                    <a:lnTo>
                      <a:pt x="70" y="213"/>
                    </a:lnTo>
                    <a:lnTo>
                      <a:pt x="70" y="219"/>
                    </a:lnTo>
                    <a:lnTo>
                      <a:pt x="78" y="227"/>
                    </a:lnTo>
                    <a:lnTo>
                      <a:pt x="82" y="237"/>
                    </a:lnTo>
                    <a:lnTo>
                      <a:pt x="90" y="249"/>
                    </a:lnTo>
                    <a:lnTo>
                      <a:pt x="100" y="263"/>
                    </a:lnTo>
                    <a:lnTo>
                      <a:pt x="100" y="269"/>
                    </a:lnTo>
                    <a:lnTo>
                      <a:pt x="98" y="271"/>
                    </a:lnTo>
                    <a:lnTo>
                      <a:pt x="98" y="279"/>
                    </a:lnTo>
                    <a:lnTo>
                      <a:pt x="102" y="281"/>
                    </a:lnTo>
                    <a:lnTo>
                      <a:pt x="114" y="293"/>
                    </a:lnTo>
                    <a:lnTo>
                      <a:pt x="118" y="297"/>
                    </a:lnTo>
                    <a:lnTo>
                      <a:pt x="122" y="301"/>
                    </a:lnTo>
                    <a:lnTo>
                      <a:pt x="134" y="305"/>
                    </a:lnTo>
                    <a:lnTo>
                      <a:pt x="142" y="313"/>
                    </a:lnTo>
                    <a:lnTo>
                      <a:pt x="150" y="317"/>
                    </a:lnTo>
                    <a:lnTo>
                      <a:pt x="158" y="323"/>
                    </a:lnTo>
                    <a:lnTo>
                      <a:pt x="174" y="329"/>
                    </a:lnTo>
                    <a:lnTo>
                      <a:pt x="188" y="341"/>
                    </a:lnTo>
                    <a:lnTo>
                      <a:pt x="190" y="347"/>
                    </a:lnTo>
                    <a:lnTo>
                      <a:pt x="196" y="353"/>
                    </a:lnTo>
                    <a:lnTo>
                      <a:pt x="200" y="353"/>
                    </a:lnTo>
                    <a:lnTo>
                      <a:pt x="204" y="357"/>
                    </a:lnTo>
                    <a:lnTo>
                      <a:pt x="208" y="359"/>
                    </a:lnTo>
                    <a:lnTo>
                      <a:pt x="218" y="355"/>
                    </a:lnTo>
                    <a:lnTo>
                      <a:pt x="216" y="347"/>
                    </a:lnTo>
                    <a:lnTo>
                      <a:pt x="222" y="345"/>
                    </a:lnTo>
                    <a:lnTo>
                      <a:pt x="230" y="32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19" name="Freeform 49"/>
              <p:cNvSpPr>
                <a:spLocks noEditPoints="1"/>
              </p:cNvSpPr>
              <p:nvPr/>
            </p:nvSpPr>
            <p:spPr bwMode="auto">
              <a:xfrm>
                <a:off x="2272975" y="2031638"/>
                <a:ext cx="484811" cy="382745"/>
              </a:xfrm>
              <a:custGeom>
                <a:avLst/>
                <a:gdLst>
                  <a:gd name="T0" fmla="*/ 452 w 456"/>
                  <a:gd name="T1" fmla="*/ 247 h 360"/>
                  <a:gd name="T2" fmla="*/ 54 w 456"/>
                  <a:gd name="T3" fmla="*/ 79 h 360"/>
                  <a:gd name="T4" fmla="*/ 40 w 456"/>
                  <a:gd name="T5" fmla="*/ 65 h 360"/>
                  <a:gd name="T6" fmla="*/ 42 w 456"/>
                  <a:gd name="T7" fmla="*/ 69 h 360"/>
                  <a:gd name="T8" fmla="*/ 0 w 456"/>
                  <a:gd name="T9" fmla="*/ 93 h 360"/>
                  <a:gd name="T10" fmla="*/ 430 w 456"/>
                  <a:gd name="T11" fmla="*/ 223 h 360"/>
                  <a:gd name="T12" fmla="*/ 392 w 456"/>
                  <a:gd name="T13" fmla="*/ 233 h 360"/>
                  <a:gd name="T14" fmla="*/ 372 w 456"/>
                  <a:gd name="T15" fmla="*/ 271 h 360"/>
                  <a:gd name="T16" fmla="*/ 370 w 456"/>
                  <a:gd name="T17" fmla="*/ 281 h 360"/>
                  <a:gd name="T18" fmla="*/ 356 w 456"/>
                  <a:gd name="T19" fmla="*/ 279 h 360"/>
                  <a:gd name="T20" fmla="*/ 344 w 456"/>
                  <a:gd name="T21" fmla="*/ 281 h 360"/>
                  <a:gd name="T22" fmla="*/ 316 w 456"/>
                  <a:gd name="T23" fmla="*/ 288 h 360"/>
                  <a:gd name="T24" fmla="*/ 286 w 456"/>
                  <a:gd name="T25" fmla="*/ 263 h 360"/>
                  <a:gd name="T26" fmla="*/ 272 w 456"/>
                  <a:gd name="T27" fmla="*/ 231 h 360"/>
                  <a:gd name="T28" fmla="*/ 276 w 456"/>
                  <a:gd name="T29" fmla="*/ 227 h 360"/>
                  <a:gd name="T30" fmla="*/ 270 w 456"/>
                  <a:gd name="T31" fmla="*/ 201 h 360"/>
                  <a:gd name="T32" fmla="*/ 278 w 456"/>
                  <a:gd name="T33" fmla="*/ 161 h 360"/>
                  <a:gd name="T34" fmla="*/ 286 w 456"/>
                  <a:gd name="T35" fmla="*/ 151 h 360"/>
                  <a:gd name="T36" fmla="*/ 262 w 456"/>
                  <a:gd name="T37" fmla="*/ 123 h 360"/>
                  <a:gd name="T38" fmla="*/ 246 w 456"/>
                  <a:gd name="T39" fmla="*/ 65 h 360"/>
                  <a:gd name="T40" fmla="*/ 212 w 456"/>
                  <a:gd name="T41" fmla="*/ 75 h 360"/>
                  <a:gd name="T42" fmla="*/ 178 w 456"/>
                  <a:gd name="T43" fmla="*/ 31 h 360"/>
                  <a:gd name="T44" fmla="*/ 40 w 456"/>
                  <a:gd name="T45" fmla="*/ 4 h 360"/>
                  <a:gd name="T46" fmla="*/ 4 w 456"/>
                  <a:gd name="T47" fmla="*/ 14 h 360"/>
                  <a:gd name="T48" fmla="*/ 4 w 456"/>
                  <a:gd name="T49" fmla="*/ 51 h 360"/>
                  <a:gd name="T50" fmla="*/ 22 w 456"/>
                  <a:gd name="T51" fmla="*/ 87 h 360"/>
                  <a:gd name="T52" fmla="*/ 22 w 456"/>
                  <a:gd name="T53" fmla="*/ 101 h 360"/>
                  <a:gd name="T54" fmla="*/ 4 w 456"/>
                  <a:gd name="T55" fmla="*/ 101 h 360"/>
                  <a:gd name="T56" fmla="*/ 22 w 456"/>
                  <a:gd name="T57" fmla="*/ 119 h 360"/>
                  <a:gd name="T58" fmla="*/ 34 w 456"/>
                  <a:gd name="T59" fmla="*/ 117 h 360"/>
                  <a:gd name="T60" fmla="*/ 42 w 456"/>
                  <a:gd name="T61" fmla="*/ 141 h 360"/>
                  <a:gd name="T62" fmla="*/ 40 w 456"/>
                  <a:gd name="T63" fmla="*/ 159 h 360"/>
                  <a:gd name="T64" fmla="*/ 64 w 456"/>
                  <a:gd name="T65" fmla="*/ 191 h 360"/>
                  <a:gd name="T66" fmla="*/ 78 w 456"/>
                  <a:gd name="T67" fmla="*/ 185 h 360"/>
                  <a:gd name="T68" fmla="*/ 68 w 456"/>
                  <a:gd name="T69" fmla="*/ 169 h 360"/>
                  <a:gd name="T70" fmla="*/ 58 w 456"/>
                  <a:gd name="T71" fmla="*/ 137 h 360"/>
                  <a:gd name="T72" fmla="*/ 54 w 456"/>
                  <a:gd name="T73" fmla="*/ 121 h 360"/>
                  <a:gd name="T74" fmla="*/ 42 w 456"/>
                  <a:gd name="T75" fmla="*/ 99 h 360"/>
                  <a:gd name="T76" fmla="*/ 30 w 456"/>
                  <a:gd name="T77" fmla="*/ 63 h 360"/>
                  <a:gd name="T78" fmla="*/ 30 w 456"/>
                  <a:gd name="T79" fmla="*/ 27 h 360"/>
                  <a:gd name="T80" fmla="*/ 50 w 456"/>
                  <a:gd name="T81" fmla="*/ 27 h 360"/>
                  <a:gd name="T82" fmla="*/ 52 w 456"/>
                  <a:gd name="T83" fmla="*/ 41 h 360"/>
                  <a:gd name="T84" fmla="*/ 62 w 456"/>
                  <a:gd name="T85" fmla="*/ 79 h 360"/>
                  <a:gd name="T86" fmla="*/ 74 w 456"/>
                  <a:gd name="T87" fmla="*/ 97 h 360"/>
                  <a:gd name="T88" fmla="*/ 80 w 456"/>
                  <a:gd name="T89" fmla="*/ 111 h 360"/>
                  <a:gd name="T90" fmla="*/ 92 w 456"/>
                  <a:gd name="T91" fmla="*/ 125 h 360"/>
                  <a:gd name="T92" fmla="*/ 90 w 456"/>
                  <a:gd name="T93" fmla="*/ 141 h 360"/>
                  <a:gd name="T94" fmla="*/ 104 w 456"/>
                  <a:gd name="T95" fmla="*/ 153 h 360"/>
                  <a:gd name="T96" fmla="*/ 134 w 456"/>
                  <a:gd name="T97" fmla="*/ 195 h 360"/>
                  <a:gd name="T98" fmla="*/ 134 w 456"/>
                  <a:gd name="T99" fmla="*/ 235 h 360"/>
                  <a:gd name="T100" fmla="*/ 148 w 456"/>
                  <a:gd name="T101" fmla="*/ 265 h 360"/>
                  <a:gd name="T102" fmla="*/ 192 w 456"/>
                  <a:gd name="T103" fmla="*/ 298 h 360"/>
                  <a:gd name="T104" fmla="*/ 246 w 456"/>
                  <a:gd name="T105" fmla="*/ 326 h 360"/>
                  <a:gd name="T106" fmla="*/ 282 w 456"/>
                  <a:gd name="T107" fmla="*/ 336 h 360"/>
                  <a:gd name="T108" fmla="*/ 304 w 456"/>
                  <a:gd name="T109" fmla="*/ 330 h 360"/>
                  <a:gd name="T110" fmla="*/ 344 w 456"/>
                  <a:gd name="T111" fmla="*/ 360 h 360"/>
                  <a:gd name="T112" fmla="*/ 370 w 456"/>
                  <a:gd name="T113" fmla="*/ 316 h 360"/>
                  <a:gd name="T114" fmla="*/ 406 w 456"/>
                  <a:gd name="T115" fmla="*/ 296 h 360"/>
                  <a:gd name="T116" fmla="*/ 422 w 456"/>
                  <a:gd name="T117" fmla="*/ 284 h 360"/>
                  <a:gd name="T118" fmla="*/ 430 w 456"/>
                  <a:gd name="T119" fmla="*/ 288 h 360"/>
                  <a:gd name="T120" fmla="*/ 438 w 456"/>
                  <a:gd name="T121" fmla="*/ 263 h 360"/>
                  <a:gd name="T122" fmla="*/ 450 w 456"/>
                  <a:gd name="T123" fmla="*/ 24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6" h="360">
                    <a:moveTo>
                      <a:pt x="448" y="247"/>
                    </a:moveTo>
                    <a:lnTo>
                      <a:pt x="450" y="245"/>
                    </a:lnTo>
                    <a:lnTo>
                      <a:pt x="452" y="243"/>
                    </a:lnTo>
                    <a:lnTo>
                      <a:pt x="454" y="243"/>
                    </a:lnTo>
                    <a:lnTo>
                      <a:pt x="452" y="247"/>
                    </a:lnTo>
                    <a:lnTo>
                      <a:pt x="450" y="249"/>
                    </a:lnTo>
                    <a:lnTo>
                      <a:pt x="448" y="247"/>
                    </a:lnTo>
                    <a:close/>
                    <a:moveTo>
                      <a:pt x="52" y="75"/>
                    </a:moveTo>
                    <a:lnTo>
                      <a:pt x="50" y="79"/>
                    </a:lnTo>
                    <a:lnTo>
                      <a:pt x="54" y="79"/>
                    </a:lnTo>
                    <a:lnTo>
                      <a:pt x="54" y="75"/>
                    </a:lnTo>
                    <a:lnTo>
                      <a:pt x="54" y="73"/>
                    </a:lnTo>
                    <a:lnTo>
                      <a:pt x="52" y="75"/>
                    </a:lnTo>
                    <a:close/>
                    <a:moveTo>
                      <a:pt x="42" y="69"/>
                    </a:moveTo>
                    <a:lnTo>
                      <a:pt x="40" y="65"/>
                    </a:lnTo>
                    <a:lnTo>
                      <a:pt x="38" y="63"/>
                    </a:lnTo>
                    <a:lnTo>
                      <a:pt x="36" y="65"/>
                    </a:lnTo>
                    <a:lnTo>
                      <a:pt x="36" y="71"/>
                    </a:lnTo>
                    <a:lnTo>
                      <a:pt x="42" y="75"/>
                    </a:lnTo>
                    <a:lnTo>
                      <a:pt x="42" y="69"/>
                    </a:lnTo>
                    <a:close/>
                    <a:moveTo>
                      <a:pt x="4" y="93"/>
                    </a:moveTo>
                    <a:lnTo>
                      <a:pt x="4" y="89"/>
                    </a:lnTo>
                    <a:lnTo>
                      <a:pt x="2" y="87"/>
                    </a:lnTo>
                    <a:lnTo>
                      <a:pt x="0" y="91"/>
                    </a:lnTo>
                    <a:lnTo>
                      <a:pt x="0" y="93"/>
                    </a:lnTo>
                    <a:lnTo>
                      <a:pt x="4" y="93"/>
                    </a:lnTo>
                    <a:close/>
                    <a:moveTo>
                      <a:pt x="452" y="225"/>
                    </a:moveTo>
                    <a:lnTo>
                      <a:pt x="448" y="223"/>
                    </a:lnTo>
                    <a:lnTo>
                      <a:pt x="434" y="221"/>
                    </a:lnTo>
                    <a:lnTo>
                      <a:pt x="430" y="223"/>
                    </a:lnTo>
                    <a:lnTo>
                      <a:pt x="424" y="223"/>
                    </a:lnTo>
                    <a:lnTo>
                      <a:pt x="422" y="225"/>
                    </a:lnTo>
                    <a:lnTo>
                      <a:pt x="400" y="227"/>
                    </a:lnTo>
                    <a:lnTo>
                      <a:pt x="394" y="231"/>
                    </a:lnTo>
                    <a:lnTo>
                      <a:pt x="392" y="233"/>
                    </a:lnTo>
                    <a:lnTo>
                      <a:pt x="388" y="249"/>
                    </a:lnTo>
                    <a:lnTo>
                      <a:pt x="388" y="253"/>
                    </a:lnTo>
                    <a:lnTo>
                      <a:pt x="386" y="255"/>
                    </a:lnTo>
                    <a:lnTo>
                      <a:pt x="382" y="267"/>
                    </a:lnTo>
                    <a:lnTo>
                      <a:pt x="372" y="271"/>
                    </a:lnTo>
                    <a:lnTo>
                      <a:pt x="368" y="273"/>
                    </a:lnTo>
                    <a:lnTo>
                      <a:pt x="366" y="275"/>
                    </a:lnTo>
                    <a:lnTo>
                      <a:pt x="370" y="275"/>
                    </a:lnTo>
                    <a:lnTo>
                      <a:pt x="372" y="277"/>
                    </a:lnTo>
                    <a:lnTo>
                      <a:pt x="370" y="281"/>
                    </a:lnTo>
                    <a:lnTo>
                      <a:pt x="366" y="281"/>
                    </a:lnTo>
                    <a:lnTo>
                      <a:pt x="364" y="284"/>
                    </a:lnTo>
                    <a:lnTo>
                      <a:pt x="362" y="281"/>
                    </a:lnTo>
                    <a:lnTo>
                      <a:pt x="356" y="281"/>
                    </a:lnTo>
                    <a:lnTo>
                      <a:pt x="356" y="279"/>
                    </a:lnTo>
                    <a:lnTo>
                      <a:pt x="364" y="277"/>
                    </a:lnTo>
                    <a:lnTo>
                      <a:pt x="362" y="277"/>
                    </a:lnTo>
                    <a:lnTo>
                      <a:pt x="352" y="277"/>
                    </a:lnTo>
                    <a:lnTo>
                      <a:pt x="348" y="277"/>
                    </a:lnTo>
                    <a:lnTo>
                      <a:pt x="344" y="281"/>
                    </a:lnTo>
                    <a:lnTo>
                      <a:pt x="338" y="281"/>
                    </a:lnTo>
                    <a:lnTo>
                      <a:pt x="338" y="284"/>
                    </a:lnTo>
                    <a:lnTo>
                      <a:pt x="330" y="284"/>
                    </a:lnTo>
                    <a:lnTo>
                      <a:pt x="326" y="288"/>
                    </a:lnTo>
                    <a:lnTo>
                      <a:pt x="316" y="288"/>
                    </a:lnTo>
                    <a:lnTo>
                      <a:pt x="312" y="281"/>
                    </a:lnTo>
                    <a:lnTo>
                      <a:pt x="306" y="279"/>
                    </a:lnTo>
                    <a:lnTo>
                      <a:pt x="294" y="277"/>
                    </a:lnTo>
                    <a:lnTo>
                      <a:pt x="290" y="269"/>
                    </a:lnTo>
                    <a:lnTo>
                      <a:pt x="286" y="263"/>
                    </a:lnTo>
                    <a:lnTo>
                      <a:pt x="286" y="257"/>
                    </a:lnTo>
                    <a:lnTo>
                      <a:pt x="282" y="251"/>
                    </a:lnTo>
                    <a:lnTo>
                      <a:pt x="276" y="243"/>
                    </a:lnTo>
                    <a:lnTo>
                      <a:pt x="274" y="235"/>
                    </a:lnTo>
                    <a:lnTo>
                      <a:pt x="272" y="231"/>
                    </a:lnTo>
                    <a:lnTo>
                      <a:pt x="272" y="225"/>
                    </a:lnTo>
                    <a:lnTo>
                      <a:pt x="270" y="223"/>
                    </a:lnTo>
                    <a:lnTo>
                      <a:pt x="270" y="217"/>
                    </a:lnTo>
                    <a:lnTo>
                      <a:pt x="274" y="221"/>
                    </a:lnTo>
                    <a:lnTo>
                      <a:pt x="276" y="227"/>
                    </a:lnTo>
                    <a:lnTo>
                      <a:pt x="276" y="219"/>
                    </a:lnTo>
                    <a:lnTo>
                      <a:pt x="274" y="217"/>
                    </a:lnTo>
                    <a:lnTo>
                      <a:pt x="272" y="213"/>
                    </a:lnTo>
                    <a:lnTo>
                      <a:pt x="272" y="207"/>
                    </a:lnTo>
                    <a:lnTo>
                      <a:pt x="270" y="201"/>
                    </a:lnTo>
                    <a:lnTo>
                      <a:pt x="272" y="193"/>
                    </a:lnTo>
                    <a:lnTo>
                      <a:pt x="274" y="185"/>
                    </a:lnTo>
                    <a:lnTo>
                      <a:pt x="276" y="175"/>
                    </a:lnTo>
                    <a:lnTo>
                      <a:pt x="278" y="171"/>
                    </a:lnTo>
                    <a:lnTo>
                      <a:pt x="278" y="161"/>
                    </a:lnTo>
                    <a:lnTo>
                      <a:pt x="280" y="155"/>
                    </a:lnTo>
                    <a:lnTo>
                      <a:pt x="280" y="151"/>
                    </a:lnTo>
                    <a:lnTo>
                      <a:pt x="284" y="147"/>
                    </a:lnTo>
                    <a:lnTo>
                      <a:pt x="286" y="149"/>
                    </a:lnTo>
                    <a:lnTo>
                      <a:pt x="286" y="151"/>
                    </a:lnTo>
                    <a:lnTo>
                      <a:pt x="294" y="137"/>
                    </a:lnTo>
                    <a:lnTo>
                      <a:pt x="286" y="135"/>
                    </a:lnTo>
                    <a:lnTo>
                      <a:pt x="276" y="133"/>
                    </a:lnTo>
                    <a:lnTo>
                      <a:pt x="268" y="129"/>
                    </a:lnTo>
                    <a:lnTo>
                      <a:pt x="262" y="123"/>
                    </a:lnTo>
                    <a:lnTo>
                      <a:pt x="262" y="117"/>
                    </a:lnTo>
                    <a:lnTo>
                      <a:pt x="260" y="103"/>
                    </a:lnTo>
                    <a:lnTo>
                      <a:pt x="252" y="91"/>
                    </a:lnTo>
                    <a:lnTo>
                      <a:pt x="250" y="69"/>
                    </a:lnTo>
                    <a:lnTo>
                      <a:pt x="246" y="65"/>
                    </a:lnTo>
                    <a:lnTo>
                      <a:pt x="246" y="61"/>
                    </a:lnTo>
                    <a:lnTo>
                      <a:pt x="230" y="59"/>
                    </a:lnTo>
                    <a:lnTo>
                      <a:pt x="222" y="63"/>
                    </a:lnTo>
                    <a:lnTo>
                      <a:pt x="218" y="71"/>
                    </a:lnTo>
                    <a:lnTo>
                      <a:pt x="212" y="75"/>
                    </a:lnTo>
                    <a:lnTo>
                      <a:pt x="204" y="71"/>
                    </a:lnTo>
                    <a:lnTo>
                      <a:pt x="190" y="65"/>
                    </a:lnTo>
                    <a:lnTo>
                      <a:pt x="188" y="53"/>
                    </a:lnTo>
                    <a:lnTo>
                      <a:pt x="188" y="47"/>
                    </a:lnTo>
                    <a:lnTo>
                      <a:pt x="178" y="31"/>
                    </a:lnTo>
                    <a:lnTo>
                      <a:pt x="172" y="21"/>
                    </a:lnTo>
                    <a:lnTo>
                      <a:pt x="146" y="21"/>
                    </a:lnTo>
                    <a:lnTo>
                      <a:pt x="140" y="29"/>
                    </a:lnTo>
                    <a:lnTo>
                      <a:pt x="90" y="29"/>
                    </a:lnTo>
                    <a:lnTo>
                      <a:pt x="40" y="4"/>
                    </a:lnTo>
                    <a:lnTo>
                      <a:pt x="38" y="0"/>
                    </a:lnTo>
                    <a:lnTo>
                      <a:pt x="0" y="2"/>
                    </a:lnTo>
                    <a:lnTo>
                      <a:pt x="0" y="4"/>
                    </a:lnTo>
                    <a:lnTo>
                      <a:pt x="2" y="10"/>
                    </a:lnTo>
                    <a:lnTo>
                      <a:pt x="4" y="14"/>
                    </a:lnTo>
                    <a:lnTo>
                      <a:pt x="2" y="21"/>
                    </a:lnTo>
                    <a:lnTo>
                      <a:pt x="0" y="33"/>
                    </a:lnTo>
                    <a:lnTo>
                      <a:pt x="2" y="41"/>
                    </a:lnTo>
                    <a:lnTo>
                      <a:pt x="2" y="47"/>
                    </a:lnTo>
                    <a:lnTo>
                      <a:pt x="4" y="51"/>
                    </a:lnTo>
                    <a:lnTo>
                      <a:pt x="2" y="57"/>
                    </a:lnTo>
                    <a:lnTo>
                      <a:pt x="2" y="61"/>
                    </a:lnTo>
                    <a:lnTo>
                      <a:pt x="14" y="73"/>
                    </a:lnTo>
                    <a:lnTo>
                      <a:pt x="18" y="79"/>
                    </a:lnTo>
                    <a:lnTo>
                      <a:pt x="22" y="87"/>
                    </a:lnTo>
                    <a:lnTo>
                      <a:pt x="20" y="91"/>
                    </a:lnTo>
                    <a:lnTo>
                      <a:pt x="16" y="93"/>
                    </a:lnTo>
                    <a:lnTo>
                      <a:pt x="18" y="97"/>
                    </a:lnTo>
                    <a:lnTo>
                      <a:pt x="20" y="99"/>
                    </a:lnTo>
                    <a:lnTo>
                      <a:pt x="22" y="101"/>
                    </a:lnTo>
                    <a:lnTo>
                      <a:pt x="16" y="101"/>
                    </a:lnTo>
                    <a:lnTo>
                      <a:pt x="12" y="99"/>
                    </a:lnTo>
                    <a:lnTo>
                      <a:pt x="2" y="97"/>
                    </a:lnTo>
                    <a:lnTo>
                      <a:pt x="2" y="99"/>
                    </a:lnTo>
                    <a:lnTo>
                      <a:pt x="4" y="101"/>
                    </a:lnTo>
                    <a:lnTo>
                      <a:pt x="12" y="109"/>
                    </a:lnTo>
                    <a:lnTo>
                      <a:pt x="14" y="111"/>
                    </a:lnTo>
                    <a:lnTo>
                      <a:pt x="16" y="113"/>
                    </a:lnTo>
                    <a:lnTo>
                      <a:pt x="20" y="113"/>
                    </a:lnTo>
                    <a:lnTo>
                      <a:pt x="22" y="119"/>
                    </a:lnTo>
                    <a:lnTo>
                      <a:pt x="24" y="121"/>
                    </a:lnTo>
                    <a:lnTo>
                      <a:pt x="26" y="117"/>
                    </a:lnTo>
                    <a:lnTo>
                      <a:pt x="30" y="117"/>
                    </a:lnTo>
                    <a:lnTo>
                      <a:pt x="32" y="113"/>
                    </a:lnTo>
                    <a:lnTo>
                      <a:pt x="34" y="117"/>
                    </a:lnTo>
                    <a:lnTo>
                      <a:pt x="30" y="119"/>
                    </a:lnTo>
                    <a:lnTo>
                      <a:pt x="34" y="121"/>
                    </a:lnTo>
                    <a:lnTo>
                      <a:pt x="36" y="125"/>
                    </a:lnTo>
                    <a:lnTo>
                      <a:pt x="40" y="127"/>
                    </a:lnTo>
                    <a:lnTo>
                      <a:pt x="42" y="141"/>
                    </a:lnTo>
                    <a:lnTo>
                      <a:pt x="42" y="147"/>
                    </a:lnTo>
                    <a:lnTo>
                      <a:pt x="40" y="149"/>
                    </a:lnTo>
                    <a:lnTo>
                      <a:pt x="36" y="153"/>
                    </a:lnTo>
                    <a:lnTo>
                      <a:pt x="40" y="157"/>
                    </a:lnTo>
                    <a:lnTo>
                      <a:pt x="40" y="159"/>
                    </a:lnTo>
                    <a:lnTo>
                      <a:pt x="42" y="163"/>
                    </a:lnTo>
                    <a:lnTo>
                      <a:pt x="56" y="171"/>
                    </a:lnTo>
                    <a:lnTo>
                      <a:pt x="56" y="175"/>
                    </a:lnTo>
                    <a:lnTo>
                      <a:pt x="64" y="179"/>
                    </a:lnTo>
                    <a:lnTo>
                      <a:pt x="64" y="191"/>
                    </a:lnTo>
                    <a:lnTo>
                      <a:pt x="66" y="197"/>
                    </a:lnTo>
                    <a:lnTo>
                      <a:pt x="70" y="193"/>
                    </a:lnTo>
                    <a:lnTo>
                      <a:pt x="72" y="193"/>
                    </a:lnTo>
                    <a:lnTo>
                      <a:pt x="78" y="189"/>
                    </a:lnTo>
                    <a:lnTo>
                      <a:pt x="78" y="185"/>
                    </a:lnTo>
                    <a:lnTo>
                      <a:pt x="76" y="181"/>
                    </a:lnTo>
                    <a:lnTo>
                      <a:pt x="72" y="179"/>
                    </a:lnTo>
                    <a:lnTo>
                      <a:pt x="72" y="173"/>
                    </a:lnTo>
                    <a:lnTo>
                      <a:pt x="68" y="165"/>
                    </a:lnTo>
                    <a:lnTo>
                      <a:pt x="68" y="169"/>
                    </a:lnTo>
                    <a:lnTo>
                      <a:pt x="66" y="169"/>
                    </a:lnTo>
                    <a:lnTo>
                      <a:pt x="62" y="163"/>
                    </a:lnTo>
                    <a:lnTo>
                      <a:pt x="64" y="157"/>
                    </a:lnTo>
                    <a:lnTo>
                      <a:pt x="58" y="143"/>
                    </a:lnTo>
                    <a:lnTo>
                      <a:pt x="58" y="137"/>
                    </a:lnTo>
                    <a:lnTo>
                      <a:pt x="60" y="131"/>
                    </a:lnTo>
                    <a:lnTo>
                      <a:pt x="58" y="123"/>
                    </a:lnTo>
                    <a:lnTo>
                      <a:pt x="56" y="117"/>
                    </a:lnTo>
                    <a:lnTo>
                      <a:pt x="54" y="119"/>
                    </a:lnTo>
                    <a:lnTo>
                      <a:pt x="54" y="121"/>
                    </a:lnTo>
                    <a:lnTo>
                      <a:pt x="52" y="121"/>
                    </a:lnTo>
                    <a:lnTo>
                      <a:pt x="50" y="113"/>
                    </a:lnTo>
                    <a:lnTo>
                      <a:pt x="50" y="111"/>
                    </a:lnTo>
                    <a:lnTo>
                      <a:pt x="48" y="101"/>
                    </a:lnTo>
                    <a:lnTo>
                      <a:pt x="42" y="99"/>
                    </a:lnTo>
                    <a:lnTo>
                      <a:pt x="42" y="87"/>
                    </a:lnTo>
                    <a:lnTo>
                      <a:pt x="36" y="77"/>
                    </a:lnTo>
                    <a:lnTo>
                      <a:pt x="34" y="77"/>
                    </a:lnTo>
                    <a:lnTo>
                      <a:pt x="34" y="71"/>
                    </a:lnTo>
                    <a:lnTo>
                      <a:pt x="30" y="63"/>
                    </a:lnTo>
                    <a:lnTo>
                      <a:pt x="26" y="59"/>
                    </a:lnTo>
                    <a:lnTo>
                      <a:pt x="24" y="55"/>
                    </a:lnTo>
                    <a:lnTo>
                      <a:pt x="26" y="43"/>
                    </a:lnTo>
                    <a:lnTo>
                      <a:pt x="26" y="37"/>
                    </a:lnTo>
                    <a:lnTo>
                      <a:pt x="30" y="27"/>
                    </a:lnTo>
                    <a:lnTo>
                      <a:pt x="34" y="23"/>
                    </a:lnTo>
                    <a:lnTo>
                      <a:pt x="42" y="29"/>
                    </a:lnTo>
                    <a:lnTo>
                      <a:pt x="44" y="25"/>
                    </a:lnTo>
                    <a:lnTo>
                      <a:pt x="48" y="25"/>
                    </a:lnTo>
                    <a:lnTo>
                      <a:pt x="50" y="27"/>
                    </a:lnTo>
                    <a:lnTo>
                      <a:pt x="48" y="29"/>
                    </a:lnTo>
                    <a:lnTo>
                      <a:pt x="50" y="33"/>
                    </a:lnTo>
                    <a:lnTo>
                      <a:pt x="54" y="33"/>
                    </a:lnTo>
                    <a:lnTo>
                      <a:pt x="54" y="37"/>
                    </a:lnTo>
                    <a:lnTo>
                      <a:pt x="52" y="41"/>
                    </a:lnTo>
                    <a:lnTo>
                      <a:pt x="54" y="51"/>
                    </a:lnTo>
                    <a:lnTo>
                      <a:pt x="54" y="57"/>
                    </a:lnTo>
                    <a:lnTo>
                      <a:pt x="58" y="65"/>
                    </a:lnTo>
                    <a:lnTo>
                      <a:pt x="56" y="75"/>
                    </a:lnTo>
                    <a:lnTo>
                      <a:pt x="62" y="79"/>
                    </a:lnTo>
                    <a:lnTo>
                      <a:pt x="64" y="85"/>
                    </a:lnTo>
                    <a:lnTo>
                      <a:pt x="66" y="87"/>
                    </a:lnTo>
                    <a:lnTo>
                      <a:pt x="66" y="91"/>
                    </a:lnTo>
                    <a:lnTo>
                      <a:pt x="70" y="93"/>
                    </a:lnTo>
                    <a:lnTo>
                      <a:pt x="74" y="97"/>
                    </a:lnTo>
                    <a:lnTo>
                      <a:pt x="80" y="95"/>
                    </a:lnTo>
                    <a:lnTo>
                      <a:pt x="80" y="97"/>
                    </a:lnTo>
                    <a:lnTo>
                      <a:pt x="76" y="101"/>
                    </a:lnTo>
                    <a:lnTo>
                      <a:pt x="76" y="107"/>
                    </a:lnTo>
                    <a:lnTo>
                      <a:pt x="80" y="111"/>
                    </a:lnTo>
                    <a:lnTo>
                      <a:pt x="86" y="111"/>
                    </a:lnTo>
                    <a:lnTo>
                      <a:pt x="86" y="117"/>
                    </a:lnTo>
                    <a:lnTo>
                      <a:pt x="90" y="119"/>
                    </a:lnTo>
                    <a:lnTo>
                      <a:pt x="92" y="119"/>
                    </a:lnTo>
                    <a:lnTo>
                      <a:pt x="92" y="125"/>
                    </a:lnTo>
                    <a:lnTo>
                      <a:pt x="94" y="127"/>
                    </a:lnTo>
                    <a:lnTo>
                      <a:pt x="94" y="131"/>
                    </a:lnTo>
                    <a:lnTo>
                      <a:pt x="92" y="131"/>
                    </a:lnTo>
                    <a:lnTo>
                      <a:pt x="90" y="133"/>
                    </a:lnTo>
                    <a:lnTo>
                      <a:pt x="90" y="141"/>
                    </a:lnTo>
                    <a:lnTo>
                      <a:pt x="92" y="139"/>
                    </a:lnTo>
                    <a:lnTo>
                      <a:pt x="98" y="141"/>
                    </a:lnTo>
                    <a:lnTo>
                      <a:pt x="98" y="145"/>
                    </a:lnTo>
                    <a:lnTo>
                      <a:pt x="106" y="151"/>
                    </a:lnTo>
                    <a:lnTo>
                      <a:pt x="104" y="153"/>
                    </a:lnTo>
                    <a:lnTo>
                      <a:pt x="108" y="161"/>
                    </a:lnTo>
                    <a:lnTo>
                      <a:pt x="116" y="163"/>
                    </a:lnTo>
                    <a:lnTo>
                      <a:pt x="114" y="167"/>
                    </a:lnTo>
                    <a:lnTo>
                      <a:pt x="126" y="185"/>
                    </a:lnTo>
                    <a:lnTo>
                      <a:pt x="134" y="195"/>
                    </a:lnTo>
                    <a:lnTo>
                      <a:pt x="140" y="207"/>
                    </a:lnTo>
                    <a:lnTo>
                      <a:pt x="140" y="215"/>
                    </a:lnTo>
                    <a:lnTo>
                      <a:pt x="142" y="221"/>
                    </a:lnTo>
                    <a:lnTo>
                      <a:pt x="142" y="227"/>
                    </a:lnTo>
                    <a:lnTo>
                      <a:pt x="134" y="235"/>
                    </a:lnTo>
                    <a:lnTo>
                      <a:pt x="138" y="239"/>
                    </a:lnTo>
                    <a:lnTo>
                      <a:pt x="138" y="241"/>
                    </a:lnTo>
                    <a:lnTo>
                      <a:pt x="128" y="245"/>
                    </a:lnTo>
                    <a:lnTo>
                      <a:pt x="140" y="263"/>
                    </a:lnTo>
                    <a:lnTo>
                      <a:pt x="148" y="265"/>
                    </a:lnTo>
                    <a:lnTo>
                      <a:pt x="156" y="271"/>
                    </a:lnTo>
                    <a:lnTo>
                      <a:pt x="162" y="284"/>
                    </a:lnTo>
                    <a:lnTo>
                      <a:pt x="180" y="292"/>
                    </a:lnTo>
                    <a:lnTo>
                      <a:pt x="186" y="292"/>
                    </a:lnTo>
                    <a:lnTo>
                      <a:pt x="192" y="298"/>
                    </a:lnTo>
                    <a:lnTo>
                      <a:pt x="214" y="314"/>
                    </a:lnTo>
                    <a:lnTo>
                      <a:pt x="222" y="318"/>
                    </a:lnTo>
                    <a:lnTo>
                      <a:pt x="236" y="320"/>
                    </a:lnTo>
                    <a:lnTo>
                      <a:pt x="242" y="324"/>
                    </a:lnTo>
                    <a:lnTo>
                      <a:pt x="246" y="326"/>
                    </a:lnTo>
                    <a:lnTo>
                      <a:pt x="252" y="332"/>
                    </a:lnTo>
                    <a:lnTo>
                      <a:pt x="258" y="334"/>
                    </a:lnTo>
                    <a:lnTo>
                      <a:pt x="270" y="338"/>
                    </a:lnTo>
                    <a:lnTo>
                      <a:pt x="278" y="338"/>
                    </a:lnTo>
                    <a:lnTo>
                      <a:pt x="282" y="336"/>
                    </a:lnTo>
                    <a:lnTo>
                      <a:pt x="296" y="330"/>
                    </a:lnTo>
                    <a:lnTo>
                      <a:pt x="302" y="328"/>
                    </a:lnTo>
                    <a:lnTo>
                      <a:pt x="300" y="326"/>
                    </a:lnTo>
                    <a:lnTo>
                      <a:pt x="306" y="328"/>
                    </a:lnTo>
                    <a:lnTo>
                      <a:pt x="304" y="330"/>
                    </a:lnTo>
                    <a:lnTo>
                      <a:pt x="316" y="332"/>
                    </a:lnTo>
                    <a:lnTo>
                      <a:pt x="320" y="334"/>
                    </a:lnTo>
                    <a:lnTo>
                      <a:pt x="328" y="342"/>
                    </a:lnTo>
                    <a:lnTo>
                      <a:pt x="332" y="346"/>
                    </a:lnTo>
                    <a:lnTo>
                      <a:pt x="344" y="360"/>
                    </a:lnTo>
                    <a:lnTo>
                      <a:pt x="344" y="350"/>
                    </a:lnTo>
                    <a:lnTo>
                      <a:pt x="356" y="332"/>
                    </a:lnTo>
                    <a:lnTo>
                      <a:pt x="376" y="332"/>
                    </a:lnTo>
                    <a:lnTo>
                      <a:pt x="378" y="326"/>
                    </a:lnTo>
                    <a:lnTo>
                      <a:pt x="370" y="316"/>
                    </a:lnTo>
                    <a:lnTo>
                      <a:pt x="364" y="310"/>
                    </a:lnTo>
                    <a:lnTo>
                      <a:pt x="370" y="310"/>
                    </a:lnTo>
                    <a:lnTo>
                      <a:pt x="372" y="300"/>
                    </a:lnTo>
                    <a:lnTo>
                      <a:pt x="402" y="300"/>
                    </a:lnTo>
                    <a:lnTo>
                      <a:pt x="406" y="296"/>
                    </a:lnTo>
                    <a:lnTo>
                      <a:pt x="410" y="294"/>
                    </a:lnTo>
                    <a:lnTo>
                      <a:pt x="414" y="292"/>
                    </a:lnTo>
                    <a:lnTo>
                      <a:pt x="416" y="288"/>
                    </a:lnTo>
                    <a:lnTo>
                      <a:pt x="420" y="288"/>
                    </a:lnTo>
                    <a:lnTo>
                      <a:pt x="422" y="284"/>
                    </a:lnTo>
                    <a:lnTo>
                      <a:pt x="426" y="275"/>
                    </a:lnTo>
                    <a:lnTo>
                      <a:pt x="428" y="279"/>
                    </a:lnTo>
                    <a:lnTo>
                      <a:pt x="428" y="281"/>
                    </a:lnTo>
                    <a:lnTo>
                      <a:pt x="428" y="284"/>
                    </a:lnTo>
                    <a:lnTo>
                      <a:pt x="430" y="288"/>
                    </a:lnTo>
                    <a:lnTo>
                      <a:pt x="440" y="265"/>
                    </a:lnTo>
                    <a:lnTo>
                      <a:pt x="438" y="267"/>
                    </a:lnTo>
                    <a:lnTo>
                      <a:pt x="438" y="265"/>
                    </a:lnTo>
                    <a:lnTo>
                      <a:pt x="440" y="261"/>
                    </a:lnTo>
                    <a:lnTo>
                      <a:pt x="438" y="263"/>
                    </a:lnTo>
                    <a:lnTo>
                      <a:pt x="438" y="261"/>
                    </a:lnTo>
                    <a:lnTo>
                      <a:pt x="442" y="255"/>
                    </a:lnTo>
                    <a:lnTo>
                      <a:pt x="442" y="249"/>
                    </a:lnTo>
                    <a:lnTo>
                      <a:pt x="446" y="243"/>
                    </a:lnTo>
                    <a:lnTo>
                      <a:pt x="450" y="241"/>
                    </a:lnTo>
                    <a:lnTo>
                      <a:pt x="456" y="233"/>
                    </a:lnTo>
                    <a:lnTo>
                      <a:pt x="456" y="227"/>
                    </a:lnTo>
                    <a:lnTo>
                      <a:pt x="452" y="22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0" name="Freeform 203"/>
              <p:cNvSpPr>
                <a:spLocks noEditPoints="1"/>
              </p:cNvSpPr>
              <p:nvPr/>
            </p:nvSpPr>
            <p:spPr bwMode="auto">
              <a:xfrm>
                <a:off x="4773577" y="1836012"/>
                <a:ext cx="337028" cy="131834"/>
              </a:xfrm>
              <a:custGeom>
                <a:avLst/>
                <a:gdLst>
                  <a:gd name="T0" fmla="*/ 4 w 317"/>
                  <a:gd name="T1" fmla="*/ 38 h 124"/>
                  <a:gd name="T2" fmla="*/ 184 w 317"/>
                  <a:gd name="T3" fmla="*/ 116 h 124"/>
                  <a:gd name="T4" fmla="*/ 188 w 317"/>
                  <a:gd name="T5" fmla="*/ 108 h 124"/>
                  <a:gd name="T6" fmla="*/ 209 w 317"/>
                  <a:gd name="T7" fmla="*/ 108 h 124"/>
                  <a:gd name="T8" fmla="*/ 251 w 317"/>
                  <a:gd name="T9" fmla="*/ 102 h 124"/>
                  <a:gd name="T10" fmla="*/ 285 w 317"/>
                  <a:gd name="T11" fmla="*/ 94 h 124"/>
                  <a:gd name="T12" fmla="*/ 309 w 317"/>
                  <a:gd name="T13" fmla="*/ 100 h 124"/>
                  <a:gd name="T14" fmla="*/ 305 w 317"/>
                  <a:gd name="T15" fmla="*/ 70 h 124"/>
                  <a:gd name="T16" fmla="*/ 311 w 317"/>
                  <a:gd name="T17" fmla="*/ 50 h 124"/>
                  <a:gd name="T18" fmla="*/ 305 w 317"/>
                  <a:gd name="T19" fmla="*/ 42 h 124"/>
                  <a:gd name="T20" fmla="*/ 287 w 317"/>
                  <a:gd name="T21" fmla="*/ 26 h 124"/>
                  <a:gd name="T22" fmla="*/ 277 w 317"/>
                  <a:gd name="T23" fmla="*/ 16 h 124"/>
                  <a:gd name="T24" fmla="*/ 267 w 317"/>
                  <a:gd name="T25" fmla="*/ 14 h 124"/>
                  <a:gd name="T26" fmla="*/ 245 w 317"/>
                  <a:gd name="T27" fmla="*/ 20 h 124"/>
                  <a:gd name="T28" fmla="*/ 213 w 317"/>
                  <a:gd name="T29" fmla="*/ 24 h 124"/>
                  <a:gd name="T30" fmla="*/ 178 w 317"/>
                  <a:gd name="T31" fmla="*/ 18 h 124"/>
                  <a:gd name="T32" fmla="*/ 162 w 317"/>
                  <a:gd name="T33" fmla="*/ 10 h 124"/>
                  <a:gd name="T34" fmla="*/ 144 w 317"/>
                  <a:gd name="T35" fmla="*/ 0 h 124"/>
                  <a:gd name="T36" fmla="*/ 130 w 317"/>
                  <a:gd name="T37" fmla="*/ 4 h 124"/>
                  <a:gd name="T38" fmla="*/ 112 w 317"/>
                  <a:gd name="T39" fmla="*/ 6 h 124"/>
                  <a:gd name="T40" fmla="*/ 88 w 317"/>
                  <a:gd name="T41" fmla="*/ 20 h 124"/>
                  <a:gd name="T42" fmla="*/ 54 w 317"/>
                  <a:gd name="T43" fmla="*/ 18 h 124"/>
                  <a:gd name="T44" fmla="*/ 60 w 317"/>
                  <a:gd name="T45" fmla="*/ 26 h 124"/>
                  <a:gd name="T46" fmla="*/ 50 w 317"/>
                  <a:gd name="T47" fmla="*/ 36 h 124"/>
                  <a:gd name="T48" fmla="*/ 34 w 317"/>
                  <a:gd name="T49" fmla="*/ 34 h 124"/>
                  <a:gd name="T50" fmla="*/ 28 w 317"/>
                  <a:gd name="T51" fmla="*/ 34 h 124"/>
                  <a:gd name="T52" fmla="*/ 8 w 317"/>
                  <a:gd name="T53" fmla="*/ 46 h 124"/>
                  <a:gd name="T54" fmla="*/ 20 w 317"/>
                  <a:gd name="T55" fmla="*/ 52 h 124"/>
                  <a:gd name="T56" fmla="*/ 22 w 317"/>
                  <a:gd name="T57" fmla="*/ 64 h 124"/>
                  <a:gd name="T58" fmla="*/ 18 w 317"/>
                  <a:gd name="T59" fmla="*/ 74 h 124"/>
                  <a:gd name="T60" fmla="*/ 14 w 317"/>
                  <a:gd name="T61" fmla="*/ 74 h 124"/>
                  <a:gd name="T62" fmla="*/ 18 w 317"/>
                  <a:gd name="T63" fmla="*/ 80 h 124"/>
                  <a:gd name="T64" fmla="*/ 22 w 317"/>
                  <a:gd name="T65" fmla="*/ 86 h 124"/>
                  <a:gd name="T66" fmla="*/ 30 w 317"/>
                  <a:gd name="T67" fmla="*/ 94 h 124"/>
                  <a:gd name="T68" fmla="*/ 32 w 317"/>
                  <a:gd name="T69" fmla="*/ 100 h 124"/>
                  <a:gd name="T70" fmla="*/ 44 w 317"/>
                  <a:gd name="T71" fmla="*/ 106 h 124"/>
                  <a:gd name="T72" fmla="*/ 40 w 317"/>
                  <a:gd name="T73" fmla="*/ 108 h 124"/>
                  <a:gd name="T74" fmla="*/ 58 w 317"/>
                  <a:gd name="T75" fmla="*/ 110 h 124"/>
                  <a:gd name="T76" fmla="*/ 70 w 317"/>
                  <a:gd name="T77" fmla="*/ 118 h 124"/>
                  <a:gd name="T78" fmla="*/ 84 w 317"/>
                  <a:gd name="T79" fmla="*/ 106 h 124"/>
                  <a:gd name="T80" fmla="*/ 118 w 317"/>
                  <a:gd name="T81" fmla="*/ 118 h 124"/>
                  <a:gd name="T82" fmla="*/ 144 w 317"/>
                  <a:gd name="T83" fmla="*/ 116 h 124"/>
                  <a:gd name="T84" fmla="*/ 168 w 317"/>
                  <a:gd name="T85" fmla="*/ 112 h 124"/>
                  <a:gd name="T86" fmla="*/ 174 w 317"/>
                  <a:gd name="T87" fmla="*/ 110 h 124"/>
                  <a:gd name="T88" fmla="*/ 180 w 317"/>
                  <a:gd name="T89" fmla="*/ 122 h 124"/>
                  <a:gd name="T90" fmla="*/ 40 w 317"/>
                  <a:gd name="T91" fmla="*/ 14 h 124"/>
                  <a:gd name="T92" fmla="*/ 28 w 317"/>
                  <a:gd name="T93" fmla="*/ 4 h 124"/>
                  <a:gd name="T94" fmla="*/ 8 w 317"/>
                  <a:gd name="T95" fmla="*/ 6 h 124"/>
                  <a:gd name="T96" fmla="*/ 12 w 317"/>
                  <a:gd name="T97" fmla="*/ 16 h 124"/>
                  <a:gd name="T98" fmla="*/ 4 w 317"/>
                  <a:gd name="T99" fmla="*/ 28 h 124"/>
                  <a:gd name="T100" fmla="*/ 8 w 317"/>
                  <a:gd name="T101" fmla="*/ 38 h 124"/>
                  <a:gd name="T102" fmla="*/ 16 w 317"/>
                  <a:gd name="T103" fmla="*/ 34 h 124"/>
                  <a:gd name="T104" fmla="*/ 34 w 317"/>
                  <a:gd name="T105" fmla="*/ 24 h 124"/>
                  <a:gd name="T106" fmla="*/ 52 w 317"/>
                  <a:gd name="T10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7" h="124">
                    <a:moveTo>
                      <a:pt x="0" y="40"/>
                    </a:moveTo>
                    <a:lnTo>
                      <a:pt x="2" y="38"/>
                    </a:lnTo>
                    <a:lnTo>
                      <a:pt x="4" y="38"/>
                    </a:lnTo>
                    <a:lnTo>
                      <a:pt x="4" y="40"/>
                    </a:lnTo>
                    <a:lnTo>
                      <a:pt x="0" y="40"/>
                    </a:lnTo>
                    <a:close/>
                    <a:moveTo>
                      <a:pt x="184" y="116"/>
                    </a:moveTo>
                    <a:lnTo>
                      <a:pt x="184" y="114"/>
                    </a:lnTo>
                    <a:lnTo>
                      <a:pt x="184" y="108"/>
                    </a:lnTo>
                    <a:lnTo>
                      <a:pt x="188" y="108"/>
                    </a:lnTo>
                    <a:lnTo>
                      <a:pt x="192" y="110"/>
                    </a:lnTo>
                    <a:lnTo>
                      <a:pt x="201" y="112"/>
                    </a:lnTo>
                    <a:lnTo>
                      <a:pt x="209" y="108"/>
                    </a:lnTo>
                    <a:lnTo>
                      <a:pt x="215" y="106"/>
                    </a:lnTo>
                    <a:lnTo>
                      <a:pt x="231" y="110"/>
                    </a:lnTo>
                    <a:lnTo>
                      <a:pt x="251" y="102"/>
                    </a:lnTo>
                    <a:lnTo>
                      <a:pt x="273" y="98"/>
                    </a:lnTo>
                    <a:lnTo>
                      <a:pt x="275" y="100"/>
                    </a:lnTo>
                    <a:lnTo>
                      <a:pt x="285" y="94"/>
                    </a:lnTo>
                    <a:lnTo>
                      <a:pt x="295" y="96"/>
                    </a:lnTo>
                    <a:lnTo>
                      <a:pt x="305" y="96"/>
                    </a:lnTo>
                    <a:lnTo>
                      <a:pt x="309" y="100"/>
                    </a:lnTo>
                    <a:lnTo>
                      <a:pt x="317" y="96"/>
                    </a:lnTo>
                    <a:lnTo>
                      <a:pt x="307" y="84"/>
                    </a:lnTo>
                    <a:lnTo>
                      <a:pt x="305" y="70"/>
                    </a:lnTo>
                    <a:lnTo>
                      <a:pt x="301" y="56"/>
                    </a:lnTo>
                    <a:lnTo>
                      <a:pt x="307" y="52"/>
                    </a:lnTo>
                    <a:lnTo>
                      <a:pt x="311" y="50"/>
                    </a:lnTo>
                    <a:lnTo>
                      <a:pt x="311" y="48"/>
                    </a:lnTo>
                    <a:lnTo>
                      <a:pt x="307" y="46"/>
                    </a:lnTo>
                    <a:lnTo>
                      <a:pt x="305" y="42"/>
                    </a:lnTo>
                    <a:lnTo>
                      <a:pt x="295" y="42"/>
                    </a:lnTo>
                    <a:lnTo>
                      <a:pt x="289" y="38"/>
                    </a:lnTo>
                    <a:lnTo>
                      <a:pt x="287" y="26"/>
                    </a:lnTo>
                    <a:lnTo>
                      <a:pt x="285" y="22"/>
                    </a:lnTo>
                    <a:lnTo>
                      <a:pt x="283" y="20"/>
                    </a:lnTo>
                    <a:lnTo>
                      <a:pt x="277" y="16"/>
                    </a:lnTo>
                    <a:lnTo>
                      <a:pt x="273" y="12"/>
                    </a:lnTo>
                    <a:lnTo>
                      <a:pt x="269" y="12"/>
                    </a:lnTo>
                    <a:lnTo>
                      <a:pt x="267" y="14"/>
                    </a:lnTo>
                    <a:lnTo>
                      <a:pt x="255" y="14"/>
                    </a:lnTo>
                    <a:lnTo>
                      <a:pt x="255" y="14"/>
                    </a:lnTo>
                    <a:lnTo>
                      <a:pt x="245" y="20"/>
                    </a:lnTo>
                    <a:lnTo>
                      <a:pt x="231" y="24"/>
                    </a:lnTo>
                    <a:lnTo>
                      <a:pt x="223" y="22"/>
                    </a:lnTo>
                    <a:lnTo>
                      <a:pt x="213" y="24"/>
                    </a:lnTo>
                    <a:lnTo>
                      <a:pt x="196" y="24"/>
                    </a:lnTo>
                    <a:lnTo>
                      <a:pt x="192" y="22"/>
                    </a:lnTo>
                    <a:lnTo>
                      <a:pt x="178" y="18"/>
                    </a:lnTo>
                    <a:lnTo>
                      <a:pt x="168" y="20"/>
                    </a:lnTo>
                    <a:lnTo>
                      <a:pt x="166" y="12"/>
                    </a:lnTo>
                    <a:lnTo>
                      <a:pt x="162" y="10"/>
                    </a:lnTo>
                    <a:lnTo>
                      <a:pt x="154" y="10"/>
                    </a:lnTo>
                    <a:lnTo>
                      <a:pt x="150" y="4"/>
                    </a:lnTo>
                    <a:lnTo>
                      <a:pt x="144" y="0"/>
                    </a:lnTo>
                    <a:lnTo>
                      <a:pt x="140" y="4"/>
                    </a:lnTo>
                    <a:lnTo>
                      <a:pt x="136" y="4"/>
                    </a:lnTo>
                    <a:lnTo>
                      <a:pt x="130" y="4"/>
                    </a:lnTo>
                    <a:lnTo>
                      <a:pt x="124" y="4"/>
                    </a:lnTo>
                    <a:lnTo>
                      <a:pt x="118" y="4"/>
                    </a:lnTo>
                    <a:lnTo>
                      <a:pt x="112" y="6"/>
                    </a:lnTo>
                    <a:lnTo>
                      <a:pt x="102" y="8"/>
                    </a:lnTo>
                    <a:lnTo>
                      <a:pt x="92" y="14"/>
                    </a:lnTo>
                    <a:lnTo>
                      <a:pt x="88" y="20"/>
                    </a:lnTo>
                    <a:lnTo>
                      <a:pt x="76" y="20"/>
                    </a:lnTo>
                    <a:lnTo>
                      <a:pt x="64" y="20"/>
                    </a:lnTo>
                    <a:lnTo>
                      <a:pt x="54" y="18"/>
                    </a:lnTo>
                    <a:lnTo>
                      <a:pt x="52" y="22"/>
                    </a:lnTo>
                    <a:lnTo>
                      <a:pt x="52" y="24"/>
                    </a:lnTo>
                    <a:lnTo>
                      <a:pt x="60" y="26"/>
                    </a:lnTo>
                    <a:lnTo>
                      <a:pt x="62" y="30"/>
                    </a:lnTo>
                    <a:lnTo>
                      <a:pt x="52" y="32"/>
                    </a:lnTo>
                    <a:lnTo>
                      <a:pt x="50" y="36"/>
                    </a:lnTo>
                    <a:lnTo>
                      <a:pt x="38" y="36"/>
                    </a:lnTo>
                    <a:lnTo>
                      <a:pt x="38" y="34"/>
                    </a:lnTo>
                    <a:lnTo>
                      <a:pt x="34" y="34"/>
                    </a:lnTo>
                    <a:lnTo>
                      <a:pt x="34" y="38"/>
                    </a:lnTo>
                    <a:lnTo>
                      <a:pt x="30" y="38"/>
                    </a:lnTo>
                    <a:lnTo>
                      <a:pt x="28" y="34"/>
                    </a:lnTo>
                    <a:lnTo>
                      <a:pt x="16" y="36"/>
                    </a:lnTo>
                    <a:lnTo>
                      <a:pt x="12" y="42"/>
                    </a:lnTo>
                    <a:lnTo>
                      <a:pt x="8" y="46"/>
                    </a:lnTo>
                    <a:lnTo>
                      <a:pt x="8" y="52"/>
                    </a:lnTo>
                    <a:lnTo>
                      <a:pt x="20" y="50"/>
                    </a:lnTo>
                    <a:lnTo>
                      <a:pt x="20" y="52"/>
                    </a:lnTo>
                    <a:lnTo>
                      <a:pt x="16" y="56"/>
                    </a:lnTo>
                    <a:lnTo>
                      <a:pt x="20" y="58"/>
                    </a:lnTo>
                    <a:lnTo>
                      <a:pt x="22" y="64"/>
                    </a:lnTo>
                    <a:lnTo>
                      <a:pt x="18" y="68"/>
                    </a:lnTo>
                    <a:lnTo>
                      <a:pt x="20" y="72"/>
                    </a:lnTo>
                    <a:lnTo>
                      <a:pt x="18" y="74"/>
                    </a:lnTo>
                    <a:lnTo>
                      <a:pt x="14" y="70"/>
                    </a:lnTo>
                    <a:lnTo>
                      <a:pt x="12" y="70"/>
                    </a:lnTo>
                    <a:lnTo>
                      <a:pt x="14" y="74"/>
                    </a:lnTo>
                    <a:lnTo>
                      <a:pt x="12" y="74"/>
                    </a:lnTo>
                    <a:lnTo>
                      <a:pt x="12" y="76"/>
                    </a:lnTo>
                    <a:lnTo>
                      <a:pt x="18" y="80"/>
                    </a:lnTo>
                    <a:lnTo>
                      <a:pt x="20" y="80"/>
                    </a:lnTo>
                    <a:lnTo>
                      <a:pt x="22" y="82"/>
                    </a:lnTo>
                    <a:lnTo>
                      <a:pt x="22" y="86"/>
                    </a:lnTo>
                    <a:lnTo>
                      <a:pt x="24" y="88"/>
                    </a:lnTo>
                    <a:lnTo>
                      <a:pt x="26" y="88"/>
                    </a:lnTo>
                    <a:lnTo>
                      <a:pt x="30" y="94"/>
                    </a:lnTo>
                    <a:lnTo>
                      <a:pt x="36" y="96"/>
                    </a:lnTo>
                    <a:lnTo>
                      <a:pt x="38" y="98"/>
                    </a:lnTo>
                    <a:lnTo>
                      <a:pt x="32" y="100"/>
                    </a:lnTo>
                    <a:lnTo>
                      <a:pt x="32" y="102"/>
                    </a:lnTo>
                    <a:lnTo>
                      <a:pt x="44" y="102"/>
                    </a:lnTo>
                    <a:lnTo>
                      <a:pt x="44" y="106"/>
                    </a:lnTo>
                    <a:lnTo>
                      <a:pt x="34" y="106"/>
                    </a:lnTo>
                    <a:lnTo>
                      <a:pt x="34" y="110"/>
                    </a:lnTo>
                    <a:lnTo>
                      <a:pt x="40" y="108"/>
                    </a:lnTo>
                    <a:lnTo>
                      <a:pt x="44" y="114"/>
                    </a:lnTo>
                    <a:lnTo>
                      <a:pt x="44" y="108"/>
                    </a:lnTo>
                    <a:lnTo>
                      <a:pt x="58" y="110"/>
                    </a:lnTo>
                    <a:lnTo>
                      <a:pt x="60" y="110"/>
                    </a:lnTo>
                    <a:lnTo>
                      <a:pt x="62" y="114"/>
                    </a:lnTo>
                    <a:lnTo>
                      <a:pt x="70" y="118"/>
                    </a:lnTo>
                    <a:lnTo>
                      <a:pt x="78" y="116"/>
                    </a:lnTo>
                    <a:lnTo>
                      <a:pt x="86" y="116"/>
                    </a:lnTo>
                    <a:lnTo>
                      <a:pt x="84" y="106"/>
                    </a:lnTo>
                    <a:lnTo>
                      <a:pt x="96" y="104"/>
                    </a:lnTo>
                    <a:lnTo>
                      <a:pt x="110" y="110"/>
                    </a:lnTo>
                    <a:lnTo>
                      <a:pt x="118" y="118"/>
                    </a:lnTo>
                    <a:lnTo>
                      <a:pt x="128" y="118"/>
                    </a:lnTo>
                    <a:lnTo>
                      <a:pt x="134" y="120"/>
                    </a:lnTo>
                    <a:lnTo>
                      <a:pt x="144" y="116"/>
                    </a:lnTo>
                    <a:lnTo>
                      <a:pt x="148" y="110"/>
                    </a:lnTo>
                    <a:lnTo>
                      <a:pt x="164" y="112"/>
                    </a:lnTo>
                    <a:lnTo>
                      <a:pt x="168" y="112"/>
                    </a:lnTo>
                    <a:lnTo>
                      <a:pt x="168" y="108"/>
                    </a:lnTo>
                    <a:lnTo>
                      <a:pt x="172" y="106"/>
                    </a:lnTo>
                    <a:lnTo>
                      <a:pt x="174" y="110"/>
                    </a:lnTo>
                    <a:lnTo>
                      <a:pt x="170" y="116"/>
                    </a:lnTo>
                    <a:lnTo>
                      <a:pt x="174" y="124"/>
                    </a:lnTo>
                    <a:lnTo>
                      <a:pt x="180" y="122"/>
                    </a:lnTo>
                    <a:lnTo>
                      <a:pt x="184" y="116"/>
                    </a:lnTo>
                    <a:close/>
                    <a:moveTo>
                      <a:pt x="48" y="16"/>
                    </a:moveTo>
                    <a:lnTo>
                      <a:pt x="40" y="14"/>
                    </a:lnTo>
                    <a:lnTo>
                      <a:pt x="36" y="2"/>
                    </a:lnTo>
                    <a:lnTo>
                      <a:pt x="32" y="4"/>
                    </a:lnTo>
                    <a:lnTo>
                      <a:pt x="28" y="4"/>
                    </a:lnTo>
                    <a:lnTo>
                      <a:pt x="24" y="2"/>
                    </a:lnTo>
                    <a:lnTo>
                      <a:pt x="16" y="6"/>
                    </a:lnTo>
                    <a:lnTo>
                      <a:pt x="8" y="6"/>
                    </a:lnTo>
                    <a:lnTo>
                      <a:pt x="6" y="10"/>
                    </a:lnTo>
                    <a:lnTo>
                      <a:pt x="10" y="12"/>
                    </a:lnTo>
                    <a:lnTo>
                      <a:pt x="12" y="16"/>
                    </a:lnTo>
                    <a:lnTo>
                      <a:pt x="8" y="20"/>
                    </a:lnTo>
                    <a:lnTo>
                      <a:pt x="8" y="26"/>
                    </a:lnTo>
                    <a:lnTo>
                      <a:pt x="4" y="28"/>
                    </a:lnTo>
                    <a:lnTo>
                      <a:pt x="6" y="32"/>
                    </a:lnTo>
                    <a:lnTo>
                      <a:pt x="18" y="30"/>
                    </a:lnTo>
                    <a:lnTo>
                      <a:pt x="8" y="38"/>
                    </a:lnTo>
                    <a:lnTo>
                      <a:pt x="6" y="44"/>
                    </a:lnTo>
                    <a:lnTo>
                      <a:pt x="10" y="40"/>
                    </a:lnTo>
                    <a:lnTo>
                      <a:pt x="16" y="34"/>
                    </a:lnTo>
                    <a:lnTo>
                      <a:pt x="24" y="28"/>
                    </a:lnTo>
                    <a:lnTo>
                      <a:pt x="30" y="22"/>
                    </a:lnTo>
                    <a:lnTo>
                      <a:pt x="34" y="24"/>
                    </a:lnTo>
                    <a:lnTo>
                      <a:pt x="44" y="22"/>
                    </a:lnTo>
                    <a:lnTo>
                      <a:pt x="50" y="22"/>
                    </a:lnTo>
                    <a:lnTo>
                      <a:pt x="52" y="22"/>
                    </a:lnTo>
                    <a:lnTo>
                      <a:pt x="52" y="18"/>
                    </a:lnTo>
                    <a:lnTo>
                      <a:pt x="48" y="1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1" name="Freeform 204"/>
              <p:cNvSpPr>
                <a:spLocks noEditPoints="1"/>
              </p:cNvSpPr>
              <p:nvPr/>
            </p:nvSpPr>
            <p:spPr bwMode="auto">
              <a:xfrm>
                <a:off x="4669385" y="1846644"/>
                <a:ext cx="153098" cy="140340"/>
              </a:xfrm>
              <a:custGeom>
                <a:avLst/>
                <a:gdLst>
                  <a:gd name="T0" fmla="*/ 72 w 144"/>
                  <a:gd name="T1" fmla="*/ 60 h 132"/>
                  <a:gd name="T2" fmla="*/ 86 w 144"/>
                  <a:gd name="T3" fmla="*/ 72 h 132"/>
                  <a:gd name="T4" fmla="*/ 58 w 144"/>
                  <a:gd name="T5" fmla="*/ 56 h 132"/>
                  <a:gd name="T6" fmla="*/ 86 w 144"/>
                  <a:gd name="T7" fmla="*/ 76 h 132"/>
                  <a:gd name="T8" fmla="*/ 104 w 144"/>
                  <a:gd name="T9" fmla="*/ 90 h 132"/>
                  <a:gd name="T10" fmla="*/ 94 w 144"/>
                  <a:gd name="T11" fmla="*/ 94 h 132"/>
                  <a:gd name="T12" fmla="*/ 92 w 144"/>
                  <a:gd name="T13" fmla="*/ 92 h 132"/>
                  <a:gd name="T14" fmla="*/ 84 w 144"/>
                  <a:gd name="T15" fmla="*/ 88 h 132"/>
                  <a:gd name="T16" fmla="*/ 86 w 144"/>
                  <a:gd name="T17" fmla="*/ 98 h 132"/>
                  <a:gd name="T18" fmla="*/ 70 w 144"/>
                  <a:gd name="T19" fmla="*/ 86 h 132"/>
                  <a:gd name="T20" fmla="*/ 50 w 144"/>
                  <a:gd name="T21" fmla="*/ 70 h 132"/>
                  <a:gd name="T22" fmla="*/ 28 w 144"/>
                  <a:gd name="T23" fmla="*/ 74 h 132"/>
                  <a:gd name="T24" fmla="*/ 38 w 144"/>
                  <a:gd name="T25" fmla="*/ 96 h 132"/>
                  <a:gd name="T26" fmla="*/ 50 w 144"/>
                  <a:gd name="T27" fmla="*/ 104 h 132"/>
                  <a:gd name="T28" fmla="*/ 60 w 144"/>
                  <a:gd name="T29" fmla="*/ 94 h 132"/>
                  <a:gd name="T30" fmla="*/ 54 w 144"/>
                  <a:gd name="T31" fmla="*/ 82 h 132"/>
                  <a:gd name="T32" fmla="*/ 142 w 144"/>
                  <a:gd name="T33" fmla="*/ 106 h 132"/>
                  <a:gd name="T34" fmla="*/ 144 w 144"/>
                  <a:gd name="T35" fmla="*/ 104 h 132"/>
                  <a:gd name="T36" fmla="*/ 126 w 144"/>
                  <a:gd name="T37" fmla="*/ 94 h 132"/>
                  <a:gd name="T38" fmla="*/ 120 w 144"/>
                  <a:gd name="T39" fmla="*/ 86 h 132"/>
                  <a:gd name="T40" fmla="*/ 104 w 144"/>
                  <a:gd name="T41" fmla="*/ 98 h 132"/>
                  <a:gd name="T42" fmla="*/ 106 w 144"/>
                  <a:gd name="T43" fmla="*/ 94 h 132"/>
                  <a:gd name="T44" fmla="*/ 108 w 144"/>
                  <a:gd name="T45" fmla="*/ 50 h 132"/>
                  <a:gd name="T46" fmla="*/ 106 w 144"/>
                  <a:gd name="T47" fmla="*/ 44 h 132"/>
                  <a:gd name="T48" fmla="*/ 104 w 144"/>
                  <a:gd name="T49" fmla="*/ 50 h 132"/>
                  <a:gd name="T50" fmla="*/ 102 w 144"/>
                  <a:gd name="T51" fmla="*/ 60 h 132"/>
                  <a:gd name="T52" fmla="*/ 84 w 144"/>
                  <a:gd name="T53" fmla="*/ 56 h 132"/>
                  <a:gd name="T54" fmla="*/ 82 w 144"/>
                  <a:gd name="T55" fmla="*/ 58 h 132"/>
                  <a:gd name="T56" fmla="*/ 92 w 144"/>
                  <a:gd name="T57" fmla="*/ 34 h 132"/>
                  <a:gd name="T58" fmla="*/ 84 w 144"/>
                  <a:gd name="T59" fmla="*/ 22 h 132"/>
                  <a:gd name="T60" fmla="*/ 84 w 144"/>
                  <a:gd name="T61" fmla="*/ 22 h 132"/>
                  <a:gd name="T62" fmla="*/ 58 w 144"/>
                  <a:gd name="T63" fmla="*/ 106 h 132"/>
                  <a:gd name="T64" fmla="*/ 16 w 144"/>
                  <a:gd name="T65" fmla="*/ 76 h 132"/>
                  <a:gd name="T66" fmla="*/ 18 w 144"/>
                  <a:gd name="T67" fmla="*/ 66 h 132"/>
                  <a:gd name="T68" fmla="*/ 18 w 144"/>
                  <a:gd name="T69" fmla="*/ 70 h 132"/>
                  <a:gd name="T70" fmla="*/ 16 w 144"/>
                  <a:gd name="T71" fmla="*/ 56 h 132"/>
                  <a:gd name="T72" fmla="*/ 4 w 144"/>
                  <a:gd name="T73" fmla="*/ 40 h 132"/>
                  <a:gd name="T74" fmla="*/ 6 w 144"/>
                  <a:gd name="T75" fmla="*/ 44 h 132"/>
                  <a:gd name="T76" fmla="*/ 130 w 144"/>
                  <a:gd name="T77" fmla="*/ 118 h 132"/>
                  <a:gd name="T78" fmla="*/ 134 w 144"/>
                  <a:gd name="T79" fmla="*/ 122 h 132"/>
                  <a:gd name="T80" fmla="*/ 88 w 144"/>
                  <a:gd name="T81" fmla="*/ 122 h 132"/>
                  <a:gd name="T82" fmla="*/ 72 w 144"/>
                  <a:gd name="T83" fmla="*/ 118 h 132"/>
                  <a:gd name="T84" fmla="*/ 82 w 144"/>
                  <a:gd name="T85" fmla="*/ 128 h 132"/>
                  <a:gd name="T86" fmla="*/ 112 w 144"/>
                  <a:gd name="T87" fmla="*/ 132 h 132"/>
                  <a:gd name="T88" fmla="*/ 106 w 144"/>
                  <a:gd name="T89" fmla="*/ 10 h 132"/>
                  <a:gd name="T90" fmla="*/ 104 w 144"/>
                  <a:gd name="T91" fmla="*/ 2 h 132"/>
                  <a:gd name="T92" fmla="*/ 54 w 144"/>
                  <a:gd name="T93" fmla="*/ 6 h 132"/>
                  <a:gd name="T94" fmla="*/ 20 w 144"/>
                  <a:gd name="T95" fmla="*/ 28 h 132"/>
                  <a:gd name="T96" fmla="*/ 14 w 144"/>
                  <a:gd name="T97" fmla="*/ 46 h 132"/>
                  <a:gd name="T98" fmla="*/ 26 w 144"/>
                  <a:gd name="T99" fmla="*/ 64 h 132"/>
                  <a:gd name="T100" fmla="*/ 64 w 144"/>
                  <a:gd name="T101" fmla="*/ 74 h 132"/>
                  <a:gd name="T102" fmla="*/ 60 w 144"/>
                  <a:gd name="T103" fmla="*/ 60 h 132"/>
                  <a:gd name="T104" fmla="*/ 54 w 144"/>
                  <a:gd name="T105" fmla="*/ 50 h 132"/>
                  <a:gd name="T106" fmla="*/ 56 w 144"/>
                  <a:gd name="T107" fmla="*/ 42 h 132"/>
                  <a:gd name="T108" fmla="*/ 62 w 144"/>
                  <a:gd name="T109" fmla="*/ 32 h 132"/>
                  <a:gd name="T110" fmla="*/ 72 w 144"/>
                  <a:gd name="T111" fmla="*/ 32 h 132"/>
                  <a:gd name="T112" fmla="*/ 78 w 144"/>
                  <a:gd name="T113" fmla="*/ 30 h 132"/>
                  <a:gd name="T114" fmla="*/ 90 w 144"/>
                  <a:gd name="T115" fmla="*/ 1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4" h="132">
                    <a:moveTo>
                      <a:pt x="58" y="56"/>
                    </a:moveTo>
                    <a:lnTo>
                      <a:pt x="60" y="52"/>
                    </a:lnTo>
                    <a:lnTo>
                      <a:pt x="66" y="58"/>
                    </a:lnTo>
                    <a:lnTo>
                      <a:pt x="72" y="60"/>
                    </a:lnTo>
                    <a:lnTo>
                      <a:pt x="78" y="64"/>
                    </a:lnTo>
                    <a:lnTo>
                      <a:pt x="80" y="68"/>
                    </a:lnTo>
                    <a:lnTo>
                      <a:pt x="84" y="70"/>
                    </a:lnTo>
                    <a:lnTo>
                      <a:pt x="86" y="72"/>
                    </a:lnTo>
                    <a:lnTo>
                      <a:pt x="84" y="74"/>
                    </a:lnTo>
                    <a:lnTo>
                      <a:pt x="76" y="70"/>
                    </a:lnTo>
                    <a:lnTo>
                      <a:pt x="64" y="62"/>
                    </a:lnTo>
                    <a:lnTo>
                      <a:pt x="58" y="56"/>
                    </a:lnTo>
                    <a:close/>
                    <a:moveTo>
                      <a:pt x="94" y="80"/>
                    </a:moveTo>
                    <a:lnTo>
                      <a:pt x="92" y="76"/>
                    </a:lnTo>
                    <a:lnTo>
                      <a:pt x="88" y="74"/>
                    </a:lnTo>
                    <a:lnTo>
                      <a:pt x="86" y="76"/>
                    </a:lnTo>
                    <a:lnTo>
                      <a:pt x="94" y="80"/>
                    </a:lnTo>
                    <a:close/>
                    <a:moveTo>
                      <a:pt x="100" y="94"/>
                    </a:moveTo>
                    <a:lnTo>
                      <a:pt x="102" y="94"/>
                    </a:lnTo>
                    <a:lnTo>
                      <a:pt x="104" y="90"/>
                    </a:lnTo>
                    <a:lnTo>
                      <a:pt x="100" y="88"/>
                    </a:lnTo>
                    <a:lnTo>
                      <a:pt x="100" y="92"/>
                    </a:lnTo>
                    <a:lnTo>
                      <a:pt x="100" y="94"/>
                    </a:lnTo>
                    <a:close/>
                    <a:moveTo>
                      <a:pt x="94" y="94"/>
                    </a:moveTo>
                    <a:lnTo>
                      <a:pt x="96" y="92"/>
                    </a:lnTo>
                    <a:lnTo>
                      <a:pt x="96" y="90"/>
                    </a:lnTo>
                    <a:lnTo>
                      <a:pt x="94" y="88"/>
                    </a:lnTo>
                    <a:lnTo>
                      <a:pt x="92" y="92"/>
                    </a:lnTo>
                    <a:lnTo>
                      <a:pt x="94" y="94"/>
                    </a:lnTo>
                    <a:close/>
                    <a:moveTo>
                      <a:pt x="86" y="92"/>
                    </a:moveTo>
                    <a:lnTo>
                      <a:pt x="86" y="88"/>
                    </a:lnTo>
                    <a:lnTo>
                      <a:pt x="84" y="88"/>
                    </a:lnTo>
                    <a:lnTo>
                      <a:pt x="82" y="92"/>
                    </a:lnTo>
                    <a:lnTo>
                      <a:pt x="86" y="92"/>
                    </a:lnTo>
                    <a:close/>
                    <a:moveTo>
                      <a:pt x="84" y="100"/>
                    </a:moveTo>
                    <a:lnTo>
                      <a:pt x="86" y="98"/>
                    </a:lnTo>
                    <a:lnTo>
                      <a:pt x="84" y="96"/>
                    </a:lnTo>
                    <a:lnTo>
                      <a:pt x="80" y="100"/>
                    </a:lnTo>
                    <a:lnTo>
                      <a:pt x="84" y="100"/>
                    </a:lnTo>
                    <a:close/>
                    <a:moveTo>
                      <a:pt x="70" y="86"/>
                    </a:moveTo>
                    <a:lnTo>
                      <a:pt x="66" y="80"/>
                    </a:lnTo>
                    <a:lnTo>
                      <a:pt x="64" y="80"/>
                    </a:lnTo>
                    <a:lnTo>
                      <a:pt x="58" y="76"/>
                    </a:lnTo>
                    <a:lnTo>
                      <a:pt x="50" y="70"/>
                    </a:lnTo>
                    <a:lnTo>
                      <a:pt x="36" y="66"/>
                    </a:lnTo>
                    <a:lnTo>
                      <a:pt x="36" y="66"/>
                    </a:lnTo>
                    <a:lnTo>
                      <a:pt x="30" y="68"/>
                    </a:lnTo>
                    <a:lnTo>
                      <a:pt x="28" y="74"/>
                    </a:lnTo>
                    <a:lnTo>
                      <a:pt x="36" y="82"/>
                    </a:lnTo>
                    <a:lnTo>
                      <a:pt x="32" y="88"/>
                    </a:lnTo>
                    <a:lnTo>
                      <a:pt x="36" y="96"/>
                    </a:lnTo>
                    <a:lnTo>
                      <a:pt x="38" y="96"/>
                    </a:lnTo>
                    <a:lnTo>
                      <a:pt x="40" y="92"/>
                    </a:lnTo>
                    <a:lnTo>
                      <a:pt x="44" y="92"/>
                    </a:lnTo>
                    <a:lnTo>
                      <a:pt x="48" y="98"/>
                    </a:lnTo>
                    <a:lnTo>
                      <a:pt x="50" y="104"/>
                    </a:lnTo>
                    <a:lnTo>
                      <a:pt x="52" y="98"/>
                    </a:lnTo>
                    <a:lnTo>
                      <a:pt x="56" y="98"/>
                    </a:lnTo>
                    <a:lnTo>
                      <a:pt x="60" y="102"/>
                    </a:lnTo>
                    <a:lnTo>
                      <a:pt x="60" y="94"/>
                    </a:lnTo>
                    <a:lnTo>
                      <a:pt x="54" y="86"/>
                    </a:lnTo>
                    <a:lnTo>
                      <a:pt x="50" y="84"/>
                    </a:lnTo>
                    <a:lnTo>
                      <a:pt x="50" y="82"/>
                    </a:lnTo>
                    <a:lnTo>
                      <a:pt x="54" y="82"/>
                    </a:lnTo>
                    <a:lnTo>
                      <a:pt x="62" y="86"/>
                    </a:lnTo>
                    <a:lnTo>
                      <a:pt x="70" y="86"/>
                    </a:lnTo>
                    <a:close/>
                    <a:moveTo>
                      <a:pt x="144" y="104"/>
                    </a:moveTo>
                    <a:lnTo>
                      <a:pt x="142" y="106"/>
                    </a:lnTo>
                    <a:lnTo>
                      <a:pt x="138" y="108"/>
                    </a:lnTo>
                    <a:lnTo>
                      <a:pt x="138" y="114"/>
                    </a:lnTo>
                    <a:lnTo>
                      <a:pt x="142" y="112"/>
                    </a:lnTo>
                    <a:lnTo>
                      <a:pt x="144" y="104"/>
                    </a:lnTo>
                    <a:close/>
                    <a:moveTo>
                      <a:pt x="124" y="98"/>
                    </a:moveTo>
                    <a:lnTo>
                      <a:pt x="126" y="96"/>
                    </a:lnTo>
                    <a:lnTo>
                      <a:pt x="130" y="94"/>
                    </a:lnTo>
                    <a:lnTo>
                      <a:pt x="126" y="94"/>
                    </a:lnTo>
                    <a:lnTo>
                      <a:pt x="124" y="94"/>
                    </a:lnTo>
                    <a:lnTo>
                      <a:pt x="124" y="98"/>
                    </a:lnTo>
                    <a:close/>
                    <a:moveTo>
                      <a:pt x="120" y="86"/>
                    </a:moveTo>
                    <a:lnTo>
                      <a:pt x="120" y="86"/>
                    </a:lnTo>
                    <a:lnTo>
                      <a:pt x="118" y="84"/>
                    </a:lnTo>
                    <a:lnTo>
                      <a:pt x="116" y="88"/>
                    </a:lnTo>
                    <a:lnTo>
                      <a:pt x="120" y="86"/>
                    </a:lnTo>
                    <a:close/>
                    <a:moveTo>
                      <a:pt x="104" y="98"/>
                    </a:moveTo>
                    <a:lnTo>
                      <a:pt x="108" y="96"/>
                    </a:lnTo>
                    <a:lnTo>
                      <a:pt x="110" y="92"/>
                    </a:lnTo>
                    <a:lnTo>
                      <a:pt x="108" y="92"/>
                    </a:lnTo>
                    <a:lnTo>
                      <a:pt x="106" y="94"/>
                    </a:lnTo>
                    <a:lnTo>
                      <a:pt x="104" y="98"/>
                    </a:lnTo>
                    <a:close/>
                    <a:moveTo>
                      <a:pt x="104" y="50"/>
                    </a:moveTo>
                    <a:lnTo>
                      <a:pt x="106" y="48"/>
                    </a:lnTo>
                    <a:lnTo>
                      <a:pt x="108" y="50"/>
                    </a:lnTo>
                    <a:lnTo>
                      <a:pt x="112" y="50"/>
                    </a:lnTo>
                    <a:lnTo>
                      <a:pt x="112" y="48"/>
                    </a:lnTo>
                    <a:lnTo>
                      <a:pt x="110" y="46"/>
                    </a:lnTo>
                    <a:lnTo>
                      <a:pt x="106" y="44"/>
                    </a:lnTo>
                    <a:lnTo>
                      <a:pt x="106" y="46"/>
                    </a:lnTo>
                    <a:lnTo>
                      <a:pt x="102" y="46"/>
                    </a:lnTo>
                    <a:lnTo>
                      <a:pt x="100" y="50"/>
                    </a:lnTo>
                    <a:lnTo>
                      <a:pt x="104" y="50"/>
                    </a:lnTo>
                    <a:close/>
                    <a:moveTo>
                      <a:pt x="104" y="66"/>
                    </a:moveTo>
                    <a:lnTo>
                      <a:pt x="106" y="62"/>
                    </a:lnTo>
                    <a:lnTo>
                      <a:pt x="106" y="60"/>
                    </a:lnTo>
                    <a:lnTo>
                      <a:pt x="102" y="60"/>
                    </a:lnTo>
                    <a:lnTo>
                      <a:pt x="102" y="62"/>
                    </a:lnTo>
                    <a:lnTo>
                      <a:pt x="104" y="66"/>
                    </a:lnTo>
                    <a:close/>
                    <a:moveTo>
                      <a:pt x="82" y="58"/>
                    </a:moveTo>
                    <a:lnTo>
                      <a:pt x="84" y="56"/>
                    </a:lnTo>
                    <a:lnTo>
                      <a:pt x="78" y="52"/>
                    </a:lnTo>
                    <a:lnTo>
                      <a:pt x="78" y="54"/>
                    </a:lnTo>
                    <a:lnTo>
                      <a:pt x="80" y="56"/>
                    </a:lnTo>
                    <a:lnTo>
                      <a:pt x="82" y="58"/>
                    </a:lnTo>
                    <a:close/>
                    <a:moveTo>
                      <a:pt x="92" y="36"/>
                    </a:moveTo>
                    <a:lnTo>
                      <a:pt x="96" y="32"/>
                    </a:lnTo>
                    <a:lnTo>
                      <a:pt x="94" y="30"/>
                    </a:lnTo>
                    <a:lnTo>
                      <a:pt x="92" y="34"/>
                    </a:lnTo>
                    <a:lnTo>
                      <a:pt x="86" y="32"/>
                    </a:lnTo>
                    <a:lnTo>
                      <a:pt x="88" y="38"/>
                    </a:lnTo>
                    <a:lnTo>
                      <a:pt x="92" y="36"/>
                    </a:lnTo>
                    <a:close/>
                    <a:moveTo>
                      <a:pt x="84" y="22"/>
                    </a:moveTo>
                    <a:lnTo>
                      <a:pt x="82" y="20"/>
                    </a:lnTo>
                    <a:lnTo>
                      <a:pt x="78" y="20"/>
                    </a:lnTo>
                    <a:lnTo>
                      <a:pt x="80" y="24"/>
                    </a:lnTo>
                    <a:lnTo>
                      <a:pt x="84" y="22"/>
                    </a:lnTo>
                    <a:close/>
                    <a:moveTo>
                      <a:pt x="60" y="110"/>
                    </a:moveTo>
                    <a:lnTo>
                      <a:pt x="60" y="106"/>
                    </a:lnTo>
                    <a:lnTo>
                      <a:pt x="60" y="104"/>
                    </a:lnTo>
                    <a:lnTo>
                      <a:pt x="58" y="106"/>
                    </a:lnTo>
                    <a:lnTo>
                      <a:pt x="58" y="110"/>
                    </a:lnTo>
                    <a:lnTo>
                      <a:pt x="60" y="110"/>
                    </a:lnTo>
                    <a:close/>
                    <a:moveTo>
                      <a:pt x="20" y="74"/>
                    </a:moveTo>
                    <a:lnTo>
                      <a:pt x="16" y="76"/>
                    </a:lnTo>
                    <a:lnTo>
                      <a:pt x="18" y="78"/>
                    </a:lnTo>
                    <a:lnTo>
                      <a:pt x="22" y="80"/>
                    </a:lnTo>
                    <a:lnTo>
                      <a:pt x="20" y="74"/>
                    </a:lnTo>
                    <a:close/>
                    <a:moveTo>
                      <a:pt x="18" y="66"/>
                    </a:moveTo>
                    <a:lnTo>
                      <a:pt x="16" y="64"/>
                    </a:lnTo>
                    <a:lnTo>
                      <a:pt x="14" y="66"/>
                    </a:lnTo>
                    <a:lnTo>
                      <a:pt x="14" y="68"/>
                    </a:lnTo>
                    <a:lnTo>
                      <a:pt x="18" y="70"/>
                    </a:lnTo>
                    <a:lnTo>
                      <a:pt x="20" y="68"/>
                    </a:lnTo>
                    <a:lnTo>
                      <a:pt x="18" y="66"/>
                    </a:lnTo>
                    <a:close/>
                    <a:moveTo>
                      <a:pt x="18" y="58"/>
                    </a:moveTo>
                    <a:lnTo>
                      <a:pt x="16" y="56"/>
                    </a:lnTo>
                    <a:lnTo>
                      <a:pt x="16" y="58"/>
                    </a:lnTo>
                    <a:lnTo>
                      <a:pt x="16" y="62"/>
                    </a:lnTo>
                    <a:lnTo>
                      <a:pt x="18" y="58"/>
                    </a:lnTo>
                    <a:close/>
                    <a:moveTo>
                      <a:pt x="4" y="40"/>
                    </a:moveTo>
                    <a:lnTo>
                      <a:pt x="6" y="38"/>
                    </a:lnTo>
                    <a:lnTo>
                      <a:pt x="2" y="38"/>
                    </a:lnTo>
                    <a:lnTo>
                      <a:pt x="0" y="40"/>
                    </a:lnTo>
                    <a:lnTo>
                      <a:pt x="6" y="44"/>
                    </a:lnTo>
                    <a:lnTo>
                      <a:pt x="8" y="46"/>
                    </a:lnTo>
                    <a:lnTo>
                      <a:pt x="4" y="40"/>
                    </a:lnTo>
                    <a:close/>
                    <a:moveTo>
                      <a:pt x="134" y="122"/>
                    </a:moveTo>
                    <a:lnTo>
                      <a:pt x="130" y="118"/>
                    </a:lnTo>
                    <a:lnTo>
                      <a:pt x="128" y="112"/>
                    </a:lnTo>
                    <a:lnTo>
                      <a:pt x="126" y="118"/>
                    </a:lnTo>
                    <a:lnTo>
                      <a:pt x="130" y="124"/>
                    </a:lnTo>
                    <a:lnTo>
                      <a:pt x="134" y="122"/>
                    </a:lnTo>
                    <a:close/>
                    <a:moveTo>
                      <a:pt x="106" y="126"/>
                    </a:moveTo>
                    <a:lnTo>
                      <a:pt x="104" y="124"/>
                    </a:lnTo>
                    <a:lnTo>
                      <a:pt x="98" y="124"/>
                    </a:lnTo>
                    <a:lnTo>
                      <a:pt x="88" y="122"/>
                    </a:lnTo>
                    <a:lnTo>
                      <a:pt x="86" y="124"/>
                    </a:lnTo>
                    <a:lnTo>
                      <a:pt x="80" y="120"/>
                    </a:lnTo>
                    <a:lnTo>
                      <a:pt x="74" y="120"/>
                    </a:lnTo>
                    <a:lnTo>
                      <a:pt x="72" y="118"/>
                    </a:lnTo>
                    <a:lnTo>
                      <a:pt x="68" y="120"/>
                    </a:lnTo>
                    <a:lnTo>
                      <a:pt x="68" y="126"/>
                    </a:lnTo>
                    <a:lnTo>
                      <a:pt x="76" y="128"/>
                    </a:lnTo>
                    <a:lnTo>
                      <a:pt x="82" y="128"/>
                    </a:lnTo>
                    <a:lnTo>
                      <a:pt x="88" y="128"/>
                    </a:lnTo>
                    <a:lnTo>
                      <a:pt x="92" y="132"/>
                    </a:lnTo>
                    <a:lnTo>
                      <a:pt x="106" y="130"/>
                    </a:lnTo>
                    <a:lnTo>
                      <a:pt x="112" y="132"/>
                    </a:lnTo>
                    <a:lnTo>
                      <a:pt x="116" y="130"/>
                    </a:lnTo>
                    <a:lnTo>
                      <a:pt x="114" y="126"/>
                    </a:lnTo>
                    <a:lnTo>
                      <a:pt x="106" y="126"/>
                    </a:lnTo>
                    <a:close/>
                    <a:moveTo>
                      <a:pt x="106" y="10"/>
                    </a:moveTo>
                    <a:lnTo>
                      <a:pt x="110" y="6"/>
                    </a:lnTo>
                    <a:lnTo>
                      <a:pt x="108" y="2"/>
                    </a:lnTo>
                    <a:lnTo>
                      <a:pt x="104" y="0"/>
                    </a:lnTo>
                    <a:lnTo>
                      <a:pt x="104" y="2"/>
                    </a:lnTo>
                    <a:lnTo>
                      <a:pt x="92" y="8"/>
                    </a:lnTo>
                    <a:lnTo>
                      <a:pt x="76" y="2"/>
                    </a:lnTo>
                    <a:lnTo>
                      <a:pt x="70" y="2"/>
                    </a:lnTo>
                    <a:lnTo>
                      <a:pt x="54" y="6"/>
                    </a:lnTo>
                    <a:lnTo>
                      <a:pt x="36" y="14"/>
                    </a:lnTo>
                    <a:lnTo>
                      <a:pt x="24" y="14"/>
                    </a:lnTo>
                    <a:lnTo>
                      <a:pt x="20" y="18"/>
                    </a:lnTo>
                    <a:lnTo>
                      <a:pt x="20" y="28"/>
                    </a:lnTo>
                    <a:lnTo>
                      <a:pt x="14" y="34"/>
                    </a:lnTo>
                    <a:lnTo>
                      <a:pt x="14" y="40"/>
                    </a:lnTo>
                    <a:lnTo>
                      <a:pt x="10" y="40"/>
                    </a:lnTo>
                    <a:lnTo>
                      <a:pt x="14" y="46"/>
                    </a:lnTo>
                    <a:lnTo>
                      <a:pt x="22" y="50"/>
                    </a:lnTo>
                    <a:lnTo>
                      <a:pt x="22" y="52"/>
                    </a:lnTo>
                    <a:lnTo>
                      <a:pt x="20" y="54"/>
                    </a:lnTo>
                    <a:lnTo>
                      <a:pt x="26" y="64"/>
                    </a:lnTo>
                    <a:lnTo>
                      <a:pt x="48" y="62"/>
                    </a:lnTo>
                    <a:lnTo>
                      <a:pt x="60" y="70"/>
                    </a:lnTo>
                    <a:lnTo>
                      <a:pt x="58" y="74"/>
                    </a:lnTo>
                    <a:lnTo>
                      <a:pt x="64" y="74"/>
                    </a:lnTo>
                    <a:lnTo>
                      <a:pt x="76" y="80"/>
                    </a:lnTo>
                    <a:lnTo>
                      <a:pt x="74" y="72"/>
                    </a:lnTo>
                    <a:lnTo>
                      <a:pt x="66" y="66"/>
                    </a:lnTo>
                    <a:lnTo>
                      <a:pt x="60" y="60"/>
                    </a:lnTo>
                    <a:lnTo>
                      <a:pt x="52" y="56"/>
                    </a:lnTo>
                    <a:lnTo>
                      <a:pt x="52" y="54"/>
                    </a:lnTo>
                    <a:lnTo>
                      <a:pt x="56" y="52"/>
                    </a:lnTo>
                    <a:lnTo>
                      <a:pt x="54" y="50"/>
                    </a:lnTo>
                    <a:lnTo>
                      <a:pt x="56" y="48"/>
                    </a:lnTo>
                    <a:lnTo>
                      <a:pt x="60" y="50"/>
                    </a:lnTo>
                    <a:lnTo>
                      <a:pt x="62" y="46"/>
                    </a:lnTo>
                    <a:lnTo>
                      <a:pt x="56" y="42"/>
                    </a:lnTo>
                    <a:lnTo>
                      <a:pt x="50" y="34"/>
                    </a:lnTo>
                    <a:lnTo>
                      <a:pt x="50" y="24"/>
                    </a:lnTo>
                    <a:lnTo>
                      <a:pt x="60" y="26"/>
                    </a:lnTo>
                    <a:lnTo>
                      <a:pt x="62" y="32"/>
                    </a:lnTo>
                    <a:lnTo>
                      <a:pt x="64" y="32"/>
                    </a:lnTo>
                    <a:lnTo>
                      <a:pt x="64" y="28"/>
                    </a:lnTo>
                    <a:lnTo>
                      <a:pt x="70" y="34"/>
                    </a:lnTo>
                    <a:lnTo>
                      <a:pt x="72" y="32"/>
                    </a:lnTo>
                    <a:lnTo>
                      <a:pt x="68" y="30"/>
                    </a:lnTo>
                    <a:lnTo>
                      <a:pt x="70" y="28"/>
                    </a:lnTo>
                    <a:lnTo>
                      <a:pt x="76" y="32"/>
                    </a:lnTo>
                    <a:lnTo>
                      <a:pt x="78" y="30"/>
                    </a:lnTo>
                    <a:lnTo>
                      <a:pt x="68" y="20"/>
                    </a:lnTo>
                    <a:lnTo>
                      <a:pt x="74" y="18"/>
                    </a:lnTo>
                    <a:lnTo>
                      <a:pt x="84" y="16"/>
                    </a:lnTo>
                    <a:lnTo>
                      <a:pt x="90" y="14"/>
                    </a:lnTo>
                    <a:lnTo>
                      <a:pt x="102" y="18"/>
                    </a:lnTo>
                    <a:lnTo>
                      <a:pt x="106" y="16"/>
                    </a:lnTo>
                    <a:lnTo>
                      <a:pt x="106" y="1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2" name="Freeform 88"/>
              <p:cNvSpPr>
                <a:spLocks/>
              </p:cNvSpPr>
              <p:nvPr/>
            </p:nvSpPr>
            <p:spPr bwMode="auto">
              <a:xfrm>
                <a:off x="4705533" y="1626565"/>
                <a:ext cx="290248" cy="164793"/>
              </a:xfrm>
              <a:custGeom>
                <a:avLst/>
                <a:gdLst>
                  <a:gd name="T0" fmla="*/ 118 w 273"/>
                  <a:gd name="T1" fmla="*/ 20 h 155"/>
                  <a:gd name="T2" fmla="*/ 104 w 273"/>
                  <a:gd name="T3" fmla="*/ 18 h 155"/>
                  <a:gd name="T4" fmla="*/ 92 w 273"/>
                  <a:gd name="T5" fmla="*/ 18 h 155"/>
                  <a:gd name="T6" fmla="*/ 82 w 273"/>
                  <a:gd name="T7" fmla="*/ 18 h 155"/>
                  <a:gd name="T8" fmla="*/ 66 w 273"/>
                  <a:gd name="T9" fmla="*/ 12 h 155"/>
                  <a:gd name="T10" fmla="*/ 46 w 273"/>
                  <a:gd name="T11" fmla="*/ 8 h 155"/>
                  <a:gd name="T12" fmla="*/ 26 w 273"/>
                  <a:gd name="T13" fmla="*/ 14 h 155"/>
                  <a:gd name="T14" fmla="*/ 20 w 273"/>
                  <a:gd name="T15" fmla="*/ 20 h 155"/>
                  <a:gd name="T16" fmla="*/ 24 w 273"/>
                  <a:gd name="T17" fmla="*/ 40 h 155"/>
                  <a:gd name="T18" fmla="*/ 4 w 273"/>
                  <a:gd name="T19" fmla="*/ 54 h 155"/>
                  <a:gd name="T20" fmla="*/ 4 w 273"/>
                  <a:gd name="T21" fmla="*/ 62 h 155"/>
                  <a:gd name="T22" fmla="*/ 0 w 273"/>
                  <a:gd name="T23" fmla="*/ 76 h 155"/>
                  <a:gd name="T24" fmla="*/ 20 w 273"/>
                  <a:gd name="T25" fmla="*/ 82 h 155"/>
                  <a:gd name="T26" fmla="*/ 36 w 273"/>
                  <a:gd name="T27" fmla="*/ 84 h 155"/>
                  <a:gd name="T28" fmla="*/ 48 w 273"/>
                  <a:gd name="T29" fmla="*/ 84 h 155"/>
                  <a:gd name="T30" fmla="*/ 60 w 273"/>
                  <a:gd name="T31" fmla="*/ 82 h 155"/>
                  <a:gd name="T32" fmla="*/ 68 w 273"/>
                  <a:gd name="T33" fmla="*/ 78 h 155"/>
                  <a:gd name="T34" fmla="*/ 90 w 273"/>
                  <a:gd name="T35" fmla="*/ 78 h 155"/>
                  <a:gd name="T36" fmla="*/ 106 w 273"/>
                  <a:gd name="T37" fmla="*/ 86 h 155"/>
                  <a:gd name="T38" fmla="*/ 122 w 273"/>
                  <a:gd name="T39" fmla="*/ 108 h 155"/>
                  <a:gd name="T40" fmla="*/ 120 w 273"/>
                  <a:gd name="T41" fmla="*/ 116 h 155"/>
                  <a:gd name="T42" fmla="*/ 108 w 273"/>
                  <a:gd name="T43" fmla="*/ 116 h 155"/>
                  <a:gd name="T44" fmla="*/ 100 w 273"/>
                  <a:gd name="T45" fmla="*/ 135 h 155"/>
                  <a:gd name="T46" fmla="*/ 98 w 273"/>
                  <a:gd name="T47" fmla="*/ 139 h 155"/>
                  <a:gd name="T48" fmla="*/ 110 w 273"/>
                  <a:gd name="T49" fmla="*/ 139 h 155"/>
                  <a:gd name="T50" fmla="*/ 122 w 273"/>
                  <a:gd name="T51" fmla="*/ 139 h 155"/>
                  <a:gd name="T52" fmla="*/ 118 w 273"/>
                  <a:gd name="T53" fmla="*/ 129 h 155"/>
                  <a:gd name="T54" fmla="*/ 128 w 273"/>
                  <a:gd name="T55" fmla="*/ 121 h 155"/>
                  <a:gd name="T56" fmla="*/ 152 w 273"/>
                  <a:gd name="T57" fmla="*/ 106 h 155"/>
                  <a:gd name="T58" fmla="*/ 150 w 273"/>
                  <a:gd name="T59" fmla="*/ 112 h 155"/>
                  <a:gd name="T60" fmla="*/ 148 w 273"/>
                  <a:gd name="T61" fmla="*/ 116 h 155"/>
                  <a:gd name="T62" fmla="*/ 174 w 273"/>
                  <a:gd name="T63" fmla="*/ 119 h 155"/>
                  <a:gd name="T64" fmla="*/ 168 w 273"/>
                  <a:gd name="T65" fmla="*/ 131 h 155"/>
                  <a:gd name="T66" fmla="*/ 170 w 273"/>
                  <a:gd name="T67" fmla="*/ 135 h 155"/>
                  <a:gd name="T68" fmla="*/ 182 w 273"/>
                  <a:gd name="T69" fmla="*/ 153 h 155"/>
                  <a:gd name="T70" fmla="*/ 198 w 273"/>
                  <a:gd name="T71" fmla="*/ 147 h 155"/>
                  <a:gd name="T72" fmla="*/ 210 w 273"/>
                  <a:gd name="T73" fmla="*/ 141 h 155"/>
                  <a:gd name="T74" fmla="*/ 226 w 273"/>
                  <a:gd name="T75" fmla="*/ 135 h 155"/>
                  <a:gd name="T76" fmla="*/ 212 w 273"/>
                  <a:gd name="T77" fmla="*/ 137 h 155"/>
                  <a:gd name="T78" fmla="*/ 198 w 273"/>
                  <a:gd name="T79" fmla="*/ 123 h 155"/>
                  <a:gd name="T80" fmla="*/ 202 w 273"/>
                  <a:gd name="T81" fmla="*/ 135 h 155"/>
                  <a:gd name="T82" fmla="*/ 184 w 273"/>
                  <a:gd name="T83" fmla="*/ 123 h 155"/>
                  <a:gd name="T84" fmla="*/ 184 w 273"/>
                  <a:gd name="T85" fmla="*/ 119 h 155"/>
                  <a:gd name="T86" fmla="*/ 200 w 273"/>
                  <a:gd name="T87" fmla="*/ 116 h 155"/>
                  <a:gd name="T88" fmla="*/ 208 w 273"/>
                  <a:gd name="T89" fmla="*/ 112 h 155"/>
                  <a:gd name="T90" fmla="*/ 238 w 273"/>
                  <a:gd name="T91" fmla="*/ 102 h 155"/>
                  <a:gd name="T92" fmla="*/ 248 w 273"/>
                  <a:gd name="T93" fmla="*/ 96 h 155"/>
                  <a:gd name="T94" fmla="*/ 258 w 273"/>
                  <a:gd name="T95" fmla="*/ 86 h 155"/>
                  <a:gd name="T96" fmla="*/ 273 w 273"/>
                  <a:gd name="T97" fmla="*/ 80 h 155"/>
                  <a:gd name="T98" fmla="*/ 267 w 273"/>
                  <a:gd name="T99" fmla="*/ 70 h 155"/>
                  <a:gd name="T100" fmla="*/ 269 w 273"/>
                  <a:gd name="T101" fmla="*/ 64 h 155"/>
                  <a:gd name="T102" fmla="*/ 263 w 273"/>
                  <a:gd name="T103" fmla="*/ 52 h 155"/>
                  <a:gd name="T104" fmla="*/ 240 w 273"/>
                  <a:gd name="T105" fmla="*/ 44 h 155"/>
                  <a:gd name="T106" fmla="*/ 218 w 273"/>
                  <a:gd name="T107" fmla="*/ 40 h 155"/>
                  <a:gd name="T108" fmla="*/ 196 w 273"/>
                  <a:gd name="T109" fmla="*/ 32 h 155"/>
                  <a:gd name="T110" fmla="*/ 176 w 273"/>
                  <a:gd name="T111" fmla="*/ 22 h 155"/>
                  <a:gd name="T112" fmla="*/ 178 w 273"/>
                  <a:gd name="T113" fmla="*/ 10 h 155"/>
                  <a:gd name="T114" fmla="*/ 156 w 273"/>
                  <a:gd name="T115" fmla="*/ 2 h 155"/>
                  <a:gd name="T116" fmla="*/ 144 w 273"/>
                  <a:gd name="T117" fmla="*/ 4 h 155"/>
                  <a:gd name="T118" fmla="*/ 124 w 273"/>
                  <a:gd name="T119" fmla="*/ 8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73" h="155">
                    <a:moveTo>
                      <a:pt x="118" y="18"/>
                    </a:moveTo>
                    <a:lnTo>
                      <a:pt x="118" y="20"/>
                    </a:lnTo>
                    <a:lnTo>
                      <a:pt x="112" y="18"/>
                    </a:lnTo>
                    <a:lnTo>
                      <a:pt x="104" y="18"/>
                    </a:lnTo>
                    <a:lnTo>
                      <a:pt x="98" y="16"/>
                    </a:lnTo>
                    <a:lnTo>
                      <a:pt x="92" y="18"/>
                    </a:lnTo>
                    <a:lnTo>
                      <a:pt x="86" y="16"/>
                    </a:lnTo>
                    <a:lnTo>
                      <a:pt x="82" y="18"/>
                    </a:lnTo>
                    <a:lnTo>
                      <a:pt x="76" y="14"/>
                    </a:lnTo>
                    <a:lnTo>
                      <a:pt x="66" y="12"/>
                    </a:lnTo>
                    <a:lnTo>
                      <a:pt x="54" y="12"/>
                    </a:lnTo>
                    <a:lnTo>
                      <a:pt x="46" y="8"/>
                    </a:lnTo>
                    <a:lnTo>
                      <a:pt x="28" y="10"/>
                    </a:lnTo>
                    <a:lnTo>
                      <a:pt x="26" y="14"/>
                    </a:lnTo>
                    <a:lnTo>
                      <a:pt x="20" y="16"/>
                    </a:lnTo>
                    <a:lnTo>
                      <a:pt x="20" y="20"/>
                    </a:lnTo>
                    <a:lnTo>
                      <a:pt x="26" y="34"/>
                    </a:lnTo>
                    <a:lnTo>
                      <a:pt x="24" y="40"/>
                    </a:lnTo>
                    <a:lnTo>
                      <a:pt x="16" y="40"/>
                    </a:lnTo>
                    <a:lnTo>
                      <a:pt x="4" y="54"/>
                    </a:lnTo>
                    <a:lnTo>
                      <a:pt x="4" y="58"/>
                    </a:lnTo>
                    <a:lnTo>
                      <a:pt x="4" y="62"/>
                    </a:lnTo>
                    <a:lnTo>
                      <a:pt x="2" y="68"/>
                    </a:lnTo>
                    <a:lnTo>
                      <a:pt x="0" y="76"/>
                    </a:lnTo>
                    <a:lnTo>
                      <a:pt x="10" y="84"/>
                    </a:lnTo>
                    <a:lnTo>
                      <a:pt x="20" y="82"/>
                    </a:lnTo>
                    <a:lnTo>
                      <a:pt x="24" y="84"/>
                    </a:lnTo>
                    <a:lnTo>
                      <a:pt x="36" y="84"/>
                    </a:lnTo>
                    <a:lnTo>
                      <a:pt x="44" y="88"/>
                    </a:lnTo>
                    <a:lnTo>
                      <a:pt x="48" y="84"/>
                    </a:lnTo>
                    <a:lnTo>
                      <a:pt x="58" y="84"/>
                    </a:lnTo>
                    <a:lnTo>
                      <a:pt x="60" y="82"/>
                    </a:lnTo>
                    <a:lnTo>
                      <a:pt x="68" y="80"/>
                    </a:lnTo>
                    <a:lnTo>
                      <a:pt x="68" y="78"/>
                    </a:lnTo>
                    <a:lnTo>
                      <a:pt x="80" y="74"/>
                    </a:lnTo>
                    <a:lnTo>
                      <a:pt x="90" y="78"/>
                    </a:lnTo>
                    <a:lnTo>
                      <a:pt x="96" y="80"/>
                    </a:lnTo>
                    <a:lnTo>
                      <a:pt x="106" y="86"/>
                    </a:lnTo>
                    <a:lnTo>
                      <a:pt x="114" y="102"/>
                    </a:lnTo>
                    <a:lnTo>
                      <a:pt x="122" y="108"/>
                    </a:lnTo>
                    <a:lnTo>
                      <a:pt x="124" y="112"/>
                    </a:lnTo>
                    <a:lnTo>
                      <a:pt x="120" y="116"/>
                    </a:lnTo>
                    <a:lnTo>
                      <a:pt x="110" y="114"/>
                    </a:lnTo>
                    <a:lnTo>
                      <a:pt x="108" y="116"/>
                    </a:lnTo>
                    <a:lnTo>
                      <a:pt x="108" y="121"/>
                    </a:lnTo>
                    <a:lnTo>
                      <a:pt x="100" y="135"/>
                    </a:lnTo>
                    <a:lnTo>
                      <a:pt x="94" y="135"/>
                    </a:lnTo>
                    <a:lnTo>
                      <a:pt x="98" y="139"/>
                    </a:lnTo>
                    <a:lnTo>
                      <a:pt x="104" y="137"/>
                    </a:lnTo>
                    <a:lnTo>
                      <a:pt x="110" y="139"/>
                    </a:lnTo>
                    <a:lnTo>
                      <a:pt x="116" y="137"/>
                    </a:lnTo>
                    <a:lnTo>
                      <a:pt x="122" y="139"/>
                    </a:lnTo>
                    <a:lnTo>
                      <a:pt x="118" y="133"/>
                    </a:lnTo>
                    <a:lnTo>
                      <a:pt x="118" y="129"/>
                    </a:lnTo>
                    <a:lnTo>
                      <a:pt x="122" y="129"/>
                    </a:lnTo>
                    <a:lnTo>
                      <a:pt x="128" y="121"/>
                    </a:lnTo>
                    <a:lnTo>
                      <a:pt x="130" y="110"/>
                    </a:lnTo>
                    <a:lnTo>
                      <a:pt x="152" y="106"/>
                    </a:lnTo>
                    <a:lnTo>
                      <a:pt x="160" y="110"/>
                    </a:lnTo>
                    <a:lnTo>
                      <a:pt x="150" y="112"/>
                    </a:lnTo>
                    <a:lnTo>
                      <a:pt x="154" y="114"/>
                    </a:lnTo>
                    <a:lnTo>
                      <a:pt x="148" y="116"/>
                    </a:lnTo>
                    <a:lnTo>
                      <a:pt x="170" y="123"/>
                    </a:lnTo>
                    <a:lnTo>
                      <a:pt x="174" y="119"/>
                    </a:lnTo>
                    <a:lnTo>
                      <a:pt x="182" y="125"/>
                    </a:lnTo>
                    <a:lnTo>
                      <a:pt x="168" y="131"/>
                    </a:lnTo>
                    <a:lnTo>
                      <a:pt x="164" y="135"/>
                    </a:lnTo>
                    <a:lnTo>
                      <a:pt x="170" y="135"/>
                    </a:lnTo>
                    <a:lnTo>
                      <a:pt x="182" y="141"/>
                    </a:lnTo>
                    <a:lnTo>
                      <a:pt x="182" y="153"/>
                    </a:lnTo>
                    <a:lnTo>
                      <a:pt x="190" y="155"/>
                    </a:lnTo>
                    <a:lnTo>
                      <a:pt x="198" y="147"/>
                    </a:lnTo>
                    <a:lnTo>
                      <a:pt x="206" y="147"/>
                    </a:lnTo>
                    <a:lnTo>
                      <a:pt x="210" y="141"/>
                    </a:lnTo>
                    <a:lnTo>
                      <a:pt x="224" y="141"/>
                    </a:lnTo>
                    <a:lnTo>
                      <a:pt x="226" y="135"/>
                    </a:lnTo>
                    <a:lnTo>
                      <a:pt x="216" y="135"/>
                    </a:lnTo>
                    <a:lnTo>
                      <a:pt x="212" y="137"/>
                    </a:lnTo>
                    <a:lnTo>
                      <a:pt x="200" y="121"/>
                    </a:lnTo>
                    <a:lnTo>
                      <a:pt x="198" y="123"/>
                    </a:lnTo>
                    <a:lnTo>
                      <a:pt x="208" y="137"/>
                    </a:lnTo>
                    <a:lnTo>
                      <a:pt x="202" y="135"/>
                    </a:lnTo>
                    <a:lnTo>
                      <a:pt x="196" y="125"/>
                    </a:lnTo>
                    <a:lnTo>
                      <a:pt x="184" y="123"/>
                    </a:lnTo>
                    <a:lnTo>
                      <a:pt x="182" y="119"/>
                    </a:lnTo>
                    <a:lnTo>
                      <a:pt x="184" y="119"/>
                    </a:lnTo>
                    <a:lnTo>
                      <a:pt x="194" y="121"/>
                    </a:lnTo>
                    <a:lnTo>
                      <a:pt x="200" y="116"/>
                    </a:lnTo>
                    <a:lnTo>
                      <a:pt x="202" y="110"/>
                    </a:lnTo>
                    <a:lnTo>
                      <a:pt x="208" y="112"/>
                    </a:lnTo>
                    <a:lnTo>
                      <a:pt x="230" y="106"/>
                    </a:lnTo>
                    <a:lnTo>
                      <a:pt x="238" y="102"/>
                    </a:lnTo>
                    <a:lnTo>
                      <a:pt x="250" y="100"/>
                    </a:lnTo>
                    <a:lnTo>
                      <a:pt x="248" y="96"/>
                    </a:lnTo>
                    <a:lnTo>
                      <a:pt x="252" y="88"/>
                    </a:lnTo>
                    <a:lnTo>
                      <a:pt x="258" y="86"/>
                    </a:lnTo>
                    <a:lnTo>
                      <a:pt x="269" y="86"/>
                    </a:lnTo>
                    <a:lnTo>
                      <a:pt x="273" y="80"/>
                    </a:lnTo>
                    <a:lnTo>
                      <a:pt x="265" y="72"/>
                    </a:lnTo>
                    <a:lnTo>
                      <a:pt x="267" y="70"/>
                    </a:lnTo>
                    <a:lnTo>
                      <a:pt x="269" y="68"/>
                    </a:lnTo>
                    <a:lnTo>
                      <a:pt x="269" y="64"/>
                    </a:lnTo>
                    <a:lnTo>
                      <a:pt x="273" y="54"/>
                    </a:lnTo>
                    <a:lnTo>
                      <a:pt x="263" y="52"/>
                    </a:lnTo>
                    <a:lnTo>
                      <a:pt x="244" y="44"/>
                    </a:lnTo>
                    <a:lnTo>
                      <a:pt x="240" y="44"/>
                    </a:lnTo>
                    <a:lnTo>
                      <a:pt x="226" y="34"/>
                    </a:lnTo>
                    <a:lnTo>
                      <a:pt x="218" y="40"/>
                    </a:lnTo>
                    <a:lnTo>
                      <a:pt x="200" y="36"/>
                    </a:lnTo>
                    <a:lnTo>
                      <a:pt x="196" y="32"/>
                    </a:lnTo>
                    <a:lnTo>
                      <a:pt x="188" y="22"/>
                    </a:lnTo>
                    <a:lnTo>
                      <a:pt x="176" y="22"/>
                    </a:lnTo>
                    <a:lnTo>
                      <a:pt x="174" y="14"/>
                    </a:lnTo>
                    <a:lnTo>
                      <a:pt x="178" y="10"/>
                    </a:lnTo>
                    <a:lnTo>
                      <a:pt x="170" y="0"/>
                    </a:lnTo>
                    <a:lnTo>
                      <a:pt x="156" y="2"/>
                    </a:lnTo>
                    <a:lnTo>
                      <a:pt x="144" y="2"/>
                    </a:lnTo>
                    <a:lnTo>
                      <a:pt x="144" y="4"/>
                    </a:lnTo>
                    <a:lnTo>
                      <a:pt x="136" y="4"/>
                    </a:lnTo>
                    <a:lnTo>
                      <a:pt x="124" y="8"/>
                    </a:lnTo>
                    <a:lnTo>
                      <a:pt x="118"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3" name="Freeform 7"/>
              <p:cNvSpPr>
                <a:spLocks noEditPoints="1"/>
              </p:cNvSpPr>
              <p:nvPr/>
            </p:nvSpPr>
            <p:spPr bwMode="auto">
              <a:xfrm>
                <a:off x="6170597" y="2575986"/>
                <a:ext cx="357229" cy="126519"/>
              </a:xfrm>
              <a:custGeom>
                <a:avLst/>
                <a:gdLst>
                  <a:gd name="T0" fmla="*/ 34 w 336"/>
                  <a:gd name="T1" fmla="*/ 16 h 119"/>
                  <a:gd name="T2" fmla="*/ 44 w 336"/>
                  <a:gd name="T3" fmla="*/ 26 h 119"/>
                  <a:gd name="T4" fmla="*/ 60 w 336"/>
                  <a:gd name="T5" fmla="*/ 51 h 119"/>
                  <a:gd name="T6" fmla="*/ 62 w 336"/>
                  <a:gd name="T7" fmla="*/ 81 h 119"/>
                  <a:gd name="T8" fmla="*/ 78 w 336"/>
                  <a:gd name="T9" fmla="*/ 107 h 119"/>
                  <a:gd name="T10" fmla="*/ 74 w 336"/>
                  <a:gd name="T11" fmla="*/ 107 h 119"/>
                  <a:gd name="T12" fmla="*/ 68 w 336"/>
                  <a:gd name="T13" fmla="*/ 111 h 119"/>
                  <a:gd name="T14" fmla="*/ 52 w 336"/>
                  <a:gd name="T15" fmla="*/ 101 h 119"/>
                  <a:gd name="T16" fmla="*/ 22 w 336"/>
                  <a:gd name="T17" fmla="*/ 81 h 119"/>
                  <a:gd name="T18" fmla="*/ 16 w 336"/>
                  <a:gd name="T19" fmla="*/ 71 h 119"/>
                  <a:gd name="T20" fmla="*/ 12 w 336"/>
                  <a:gd name="T21" fmla="*/ 53 h 119"/>
                  <a:gd name="T22" fmla="*/ 8 w 336"/>
                  <a:gd name="T23" fmla="*/ 34 h 119"/>
                  <a:gd name="T24" fmla="*/ 4 w 336"/>
                  <a:gd name="T25" fmla="*/ 6 h 119"/>
                  <a:gd name="T26" fmla="*/ 18 w 336"/>
                  <a:gd name="T27" fmla="*/ 16 h 119"/>
                  <a:gd name="T28" fmla="*/ 24 w 336"/>
                  <a:gd name="T29" fmla="*/ 22 h 119"/>
                  <a:gd name="T30" fmla="*/ 336 w 336"/>
                  <a:gd name="T31" fmla="*/ 30 h 119"/>
                  <a:gd name="T32" fmla="*/ 316 w 336"/>
                  <a:gd name="T33" fmla="*/ 39 h 119"/>
                  <a:gd name="T34" fmla="*/ 326 w 336"/>
                  <a:gd name="T35" fmla="*/ 51 h 119"/>
                  <a:gd name="T36" fmla="*/ 314 w 336"/>
                  <a:gd name="T37" fmla="*/ 57 h 119"/>
                  <a:gd name="T38" fmla="*/ 302 w 336"/>
                  <a:gd name="T39" fmla="*/ 53 h 119"/>
                  <a:gd name="T40" fmla="*/ 280 w 336"/>
                  <a:gd name="T41" fmla="*/ 51 h 119"/>
                  <a:gd name="T42" fmla="*/ 268 w 336"/>
                  <a:gd name="T43" fmla="*/ 83 h 119"/>
                  <a:gd name="T44" fmla="*/ 244 w 336"/>
                  <a:gd name="T45" fmla="*/ 113 h 119"/>
                  <a:gd name="T46" fmla="*/ 220 w 336"/>
                  <a:gd name="T47" fmla="*/ 109 h 119"/>
                  <a:gd name="T48" fmla="*/ 198 w 336"/>
                  <a:gd name="T49" fmla="*/ 117 h 119"/>
                  <a:gd name="T50" fmla="*/ 172 w 336"/>
                  <a:gd name="T51" fmla="*/ 107 h 119"/>
                  <a:gd name="T52" fmla="*/ 174 w 336"/>
                  <a:gd name="T53" fmla="*/ 103 h 119"/>
                  <a:gd name="T54" fmla="*/ 190 w 336"/>
                  <a:gd name="T55" fmla="*/ 103 h 119"/>
                  <a:gd name="T56" fmla="*/ 196 w 336"/>
                  <a:gd name="T57" fmla="*/ 103 h 119"/>
                  <a:gd name="T58" fmla="*/ 204 w 336"/>
                  <a:gd name="T59" fmla="*/ 83 h 119"/>
                  <a:gd name="T60" fmla="*/ 232 w 336"/>
                  <a:gd name="T61" fmla="*/ 71 h 119"/>
                  <a:gd name="T62" fmla="*/ 252 w 336"/>
                  <a:gd name="T63" fmla="*/ 53 h 119"/>
                  <a:gd name="T64" fmla="*/ 262 w 336"/>
                  <a:gd name="T65" fmla="*/ 45 h 119"/>
                  <a:gd name="T66" fmla="*/ 272 w 336"/>
                  <a:gd name="T67" fmla="*/ 39 h 119"/>
                  <a:gd name="T68" fmla="*/ 268 w 336"/>
                  <a:gd name="T69" fmla="*/ 34 h 119"/>
                  <a:gd name="T70" fmla="*/ 280 w 336"/>
                  <a:gd name="T71" fmla="*/ 16 h 119"/>
                  <a:gd name="T72" fmla="*/ 288 w 336"/>
                  <a:gd name="T73" fmla="*/ 0 h 119"/>
                  <a:gd name="T74" fmla="*/ 294 w 336"/>
                  <a:gd name="T75" fmla="*/ 2 h 119"/>
                  <a:gd name="T76" fmla="*/ 304 w 336"/>
                  <a:gd name="T77" fmla="*/ 6 h 119"/>
                  <a:gd name="T78" fmla="*/ 306 w 336"/>
                  <a:gd name="T79" fmla="*/ 16 h 119"/>
                  <a:gd name="T80" fmla="*/ 314 w 336"/>
                  <a:gd name="T81" fmla="*/ 22 h 119"/>
                  <a:gd name="T82" fmla="*/ 310 w 336"/>
                  <a:gd name="T83" fmla="*/ 28 h 119"/>
                  <a:gd name="T84" fmla="*/ 330 w 336"/>
                  <a:gd name="T85" fmla="*/ 3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6" h="119">
                    <a:moveTo>
                      <a:pt x="30" y="22"/>
                    </a:moveTo>
                    <a:lnTo>
                      <a:pt x="32" y="18"/>
                    </a:lnTo>
                    <a:lnTo>
                      <a:pt x="34" y="16"/>
                    </a:lnTo>
                    <a:lnTo>
                      <a:pt x="38" y="16"/>
                    </a:lnTo>
                    <a:lnTo>
                      <a:pt x="40" y="22"/>
                    </a:lnTo>
                    <a:lnTo>
                      <a:pt x="44" y="26"/>
                    </a:lnTo>
                    <a:lnTo>
                      <a:pt x="48" y="28"/>
                    </a:lnTo>
                    <a:lnTo>
                      <a:pt x="58" y="41"/>
                    </a:lnTo>
                    <a:lnTo>
                      <a:pt x="60" y="51"/>
                    </a:lnTo>
                    <a:lnTo>
                      <a:pt x="58" y="63"/>
                    </a:lnTo>
                    <a:lnTo>
                      <a:pt x="60" y="71"/>
                    </a:lnTo>
                    <a:lnTo>
                      <a:pt x="62" y="81"/>
                    </a:lnTo>
                    <a:lnTo>
                      <a:pt x="68" y="87"/>
                    </a:lnTo>
                    <a:lnTo>
                      <a:pt x="72" y="95"/>
                    </a:lnTo>
                    <a:lnTo>
                      <a:pt x="78" y="107"/>
                    </a:lnTo>
                    <a:lnTo>
                      <a:pt x="80" y="111"/>
                    </a:lnTo>
                    <a:lnTo>
                      <a:pt x="76" y="111"/>
                    </a:lnTo>
                    <a:lnTo>
                      <a:pt x="74" y="107"/>
                    </a:lnTo>
                    <a:lnTo>
                      <a:pt x="72" y="105"/>
                    </a:lnTo>
                    <a:lnTo>
                      <a:pt x="68" y="107"/>
                    </a:lnTo>
                    <a:lnTo>
                      <a:pt x="68" y="111"/>
                    </a:lnTo>
                    <a:lnTo>
                      <a:pt x="64" y="109"/>
                    </a:lnTo>
                    <a:lnTo>
                      <a:pt x="60" y="107"/>
                    </a:lnTo>
                    <a:lnTo>
                      <a:pt x="52" y="101"/>
                    </a:lnTo>
                    <a:lnTo>
                      <a:pt x="36" y="95"/>
                    </a:lnTo>
                    <a:lnTo>
                      <a:pt x="24" y="87"/>
                    </a:lnTo>
                    <a:lnTo>
                      <a:pt x="22" y="81"/>
                    </a:lnTo>
                    <a:lnTo>
                      <a:pt x="26" y="79"/>
                    </a:lnTo>
                    <a:lnTo>
                      <a:pt x="26" y="77"/>
                    </a:lnTo>
                    <a:lnTo>
                      <a:pt x="16" y="71"/>
                    </a:lnTo>
                    <a:lnTo>
                      <a:pt x="14" y="65"/>
                    </a:lnTo>
                    <a:lnTo>
                      <a:pt x="10" y="57"/>
                    </a:lnTo>
                    <a:lnTo>
                      <a:pt x="12" y="53"/>
                    </a:lnTo>
                    <a:lnTo>
                      <a:pt x="10" y="49"/>
                    </a:lnTo>
                    <a:lnTo>
                      <a:pt x="10" y="45"/>
                    </a:lnTo>
                    <a:lnTo>
                      <a:pt x="8" y="34"/>
                    </a:lnTo>
                    <a:lnTo>
                      <a:pt x="6" y="20"/>
                    </a:lnTo>
                    <a:lnTo>
                      <a:pt x="0" y="8"/>
                    </a:lnTo>
                    <a:lnTo>
                      <a:pt x="4" y="6"/>
                    </a:lnTo>
                    <a:lnTo>
                      <a:pt x="6" y="6"/>
                    </a:lnTo>
                    <a:lnTo>
                      <a:pt x="8" y="10"/>
                    </a:lnTo>
                    <a:lnTo>
                      <a:pt x="18" y="16"/>
                    </a:lnTo>
                    <a:lnTo>
                      <a:pt x="16" y="22"/>
                    </a:lnTo>
                    <a:lnTo>
                      <a:pt x="20" y="26"/>
                    </a:lnTo>
                    <a:lnTo>
                      <a:pt x="24" y="22"/>
                    </a:lnTo>
                    <a:lnTo>
                      <a:pt x="30" y="22"/>
                    </a:lnTo>
                    <a:close/>
                    <a:moveTo>
                      <a:pt x="330" y="30"/>
                    </a:moveTo>
                    <a:lnTo>
                      <a:pt x="336" y="30"/>
                    </a:lnTo>
                    <a:lnTo>
                      <a:pt x="336" y="37"/>
                    </a:lnTo>
                    <a:lnTo>
                      <a:pt x="326" y="41"/>
                    </a:lnTo>
                    <a:lnTo>
                      <a:pt x="316" y="39"/>
                    </a:lnTo>
                    <a:lnTo>
                      <a:pt x="314" y="43"/>
                    </a:lnTo>
                    <a:lnTo>
                      <a:pt x="320" y="49"/>
                    </a:lnTo>
                    <a:lnTo>
                      <a:pt x="326" y="51"/>
                    </a:lnTo>
                    <a:lnTo>
                      <a:pt x="328" y="55"/>
                    </a:lnTo>
                    <a:lnTo>
                      <a:pt x="320" y="55"/>
                    </a:lnTo>
                    <a:lnTo>
                      <a:pt x="314" y="57"/>
                    </a:lnTo>
                    <a:lnTo>
                      <a:pt x="310" y="57"/>
                    </a:lnTo>
                    <a:lnTo>
                      <a:pt x="306" y="57"/>
                    </a:lnTo>
                    <a:lnTo>
                      <a:pt x="302" y="53"/>
                    </a:lnTo>
                    <a:lnTo>
                      <a:pt x="294" y="55"/>
                    </a:lnTo>
                    <a:lnTo>
                      <a:pt x="288" y="53"/>
                    </a:lnTo>
                    <a:lnTo>
                      <a:pt x="280" y="51"/>
                    </a:lnTo>
                    <a:lnTo>
                      <a:pt x="274" y="61"/>
                    </a:lnTo>
                    <a:lnTo>
                      <a:pt x="276" y="73"/>
                    </a:lnTo>
                    <a:lnTo>
                      <a:pt x="268" y="83"/>
                    </a:lnTo>
                    <a:lnTo>
                      <a:pt x="264" y="93"/>
                    </a:lnTo>
                    <a:lnTo>
                      <a:pt x="258" y="107"/>
                    </a:lnTo>
                    <a:lnTo>
                      <a:pt x="244" y="113"/>
                    </a:lnTo>
                    <a:lnTo>
                      <a:pt x="232" y="109"/>
                    </a:lnTo>
                    <a:lnTo>
                      <a:pt x="230" y="107"/>
                    </a:lnTo>
                    <a:lnTo>
                      <a:pt x="220" y="109"/>
                    </a:lnTo>
                    <a:lnTo>
                      <a:pt x="216" y="115"/>
                    </a:lnTo>
                    <a:lnTo>
                      <a:pt x="208" y="119"/>
                    </a:lnTo>
                    <a:lnTo>
                      <a:pt x="198" y="117"/>
                    </a:lnTo>
                    <a:lnTo>
                      <a:pt x="188" y="119"/>
                    </a:lnTo>
                    <a:lnTo>
                      <a:pt x="182" y="115"/>
                    </a:lnTo>
                    <a:lnTo>
                      <a:pt x="172" y="107"/>
                    </a:lnTo>
                    <a:lnTo>
                      <a:pt x="170" y="99"/>
                    </a:lnTo>
                    <a:lnTo>
                      <a:pt x="172" y="99"/>
                    </a:lnTo>
                    <a:lnTo>
                      <a:pt x="174" y="103"/>
                    </a:lnTo>
                    <a:lnTo>
                      <a:pt x="182" y="103"/>
                    </a:lnTo>
                    <a:lnTo>
                      <a:pt x="184" y="103"/>
                    </a:lnTo>
                    <a:lnTo>
                      <a:pt x="190" y="103"/>
                    </a:lnTo>
                    <a:lnTo>
                      <a:pt x="192" y="107"/>
                    </a:lnTo>
                    <a:lnTo>
                      <a:pt x="198" y="107"/>
                    </a:lnTo>
                    <a:lnTo>
                      <a:pt x="196" y="103"/>
                    </a:lnTo>
                    <a:lnTo>
                      <a:pt x="198" y="99"/>
                    </a:lnTo>
                    <a:lnTo>
                      <a:pt x="200" y="93"/>
                    </a:lnTo>
                    <a:lnTo>
                      <a:pt x="204" y="83"/>
                    </a:lnTo>
                    <a:lnTo>
                      <a:pt x="208" y="81"/>
                    </a:lnTo>
                    <a:lnTo>
                      <a:pt x="222" y="77"/>
                    </a:lnTo>
                    <a:lnTo>
                      <a:pt x="232" y="71"/>
                    </a:lnTo>
                    <a:lnTo>
                      <a:pt x="244" y="59"/>
                    </a:lnTo>
                    <a:lnTo>
                      <a:pt x="246" y="51"/>
                    </a:lnTo>
                    <a:lnTo>
                      <a:pt x="252" y="53"/>
                    </a:lnTo>
                    <a:lnTo>
                      <a:pt x="258" y="57"/>
                    </a:lnTo>
                    <a:lnTo>
                      <a:pt x="262" y="55"/>
                    </a:lnTo>
                    <a:lnTo>
                      <a:pt x="262" y="45"/>
                    </a:lnTo>
                    <a:lnTo>
                      <a:pt x="268" y="51"/>
                    </a:lnTo>
                    <a:lnTo>
                      <a:pt x="272" y="49"/>
                    </a:lnTo>
                    <a:lnTo>
                      <a:pt x="272" y="39"/>
                    </a:lnTo>
                    <a:lnTo>
                      <a:pt x="268" y="39"/>
                    </a:lnTo>
                    <a:lnTo>
                      <a:pt x="270" y="34"/>
                    </a:lnTo>
                    <a:lnTo>
                      <a:pt x="268" y="34"/>
                    </a:lnTo>
                    <a:lnTo>
                      <a:pt x="270" y="28"/>
                    </a:lnTo>
                    <a:lnTo>
                      <a:pt x="276" y="26"/>
                    </a:lnTo>
                    <a:lnTo>
                      <a:pt x="280" y="16"/>
                    </a:lnTo>
                    <a:lnTo>
                      <a:pt x="282" y="14"/>
                    </a:lnTo>
                    <a:lnTo>
                      <a:pt x="286" y="0"/>
                    </a:lnTo>
                    <a:lnTo>
                      <a:pt x="288" y="0"/>
                    </a:lnTo>
                    <a:lnTo>
                      <a:pt x="288" y="8"/>
                    </a:lnTo>
                    <a:lnTo>
                      <a:pt x="294" y="4"/>
                    </a:lnTo>
                    <a:lnTo>
                      <a:pt x="294" y="2"/>
                    </a:lnTo>
                    <a:lnTo>
                      <a:pt x="298" y="2"/>
                    </a:lnTo>
                    <a:lnTo>
                      <a:pt x="300" y="6"/>
                    </a:lnTo>
                    <a:lnTo>
                      <a:pt x="304" y="6"/>
                    </a:lnTo>
                    <a:lnTo>
                      <a:pt x="306" y="10"/>
                    </a:lnTo>
                    <a:lnTo>
                      <a:pt x="304" y="14"/>
                    </a:lnTo>
                    <a:lnTo>
                      <a:pt x="306" y="16"/>
                    </a:lnTo>
                    <a:lnTo>
                      <a:pt x="308" y="22"/>
                    </a:lnTo>
                    <a:lnTo>
                      <a:pt x="314" y="20"/>
                    </a:lnTo>
                    <a:lnTo>
                      <a:pt x="314" y="22"/>
                    </a:lnTo>
                    <a:lnTo>
                      <a:pt x="312" y="24"/>
                    </a:lnTo>
                    <a:lnTo>
                      <a:pt x="308" y="26"/>
                    </a:lnTo>
                    <a:lnTo>
                      <a:pt x="310" y="28"/>
                    </a:lnTo>
                    <a:lnTo>
                      <a:pt x="316" y="28"/>
                    </a:lnTo>
                    <a:lnTo>
                      <a:pt x="322" y="24"/>
                    </a:lnTo>
                    <a:lnTo>
                      <a:pt x="330"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4" name="Freeform 9"/>
              <p:cNvSpPr>
                <a:spLocks noEditPoints="1"/>
              </p:cNvSpPr>
              <p:nvPr/>
            </p:nvSpPr>
            <p:spPr bwMode="auto">
              <a:xfrm>
                <a:off x="1797733" y="1268273"/>
                <a:ext cx="1441674" cy="926031"/>
              </a:xfrm>
              <a:custGeom>
                <a:avLst/>
                <a:gdLst>
                  <a:gd name="T0" fmla="*/ 609 w 677"/>
                  <a:gd name="T1" fmla="*/ 280 h 434"/>
                  <a:gd name="T2" fmla="*/ 216 w 677"/>
                  <a:gd name="T3" fmla="*/ 351 h 434"/>
                  <a:gd name="T4" fmla="*/ 252 w 677"/>
                  <a:gd name="T5" fmla="*/ 141 h 434"/>
                  <a:gd name="T6" fmla="*/ 248 w 677"/>
                  <a:gd name="T7" fmla="*/ 133 h 434"/>
                  <a:gd name="T8" fmla="*/ 245 w 677"/>
                  <a:gd name="T9" fmla="*/ 126 h 434"/>
                  <a:gd name="T10" fmla="*/ 238 w 677"/>
                  <a:gd name="T11" fmla="*/ 130 h 434"/>
                  <a:gd name="T12" fmla="*/ 246 w 677"/>
                  <a:gd name="T13" fmla="*/ 121 h 434"/>
                  <a:gd name="T14" fmla="*/ 239 w 677"/>
                  <a:gd name="T15" fmla="*/ 138 h 434"/>
                  <a:gd name="T16" fmla="*/ 103 w 677"/>
                  <a:gd name="T17" fmla="*/ 121 h 434"/>
                  <a:gd name="T18" fmla="*/ 110 w 677"/>
                  <a:gd name="T19" fmla="*/ 126 h 434"/>
                  <a:gd name="T20" fmla="*/ 95 w 677"/>
                  <a:gd name="T21" fmla="*/ 130 h 434"/>
                  <a:gd name="T22" fmla="*/ 37 w 677"/>
                  <a:gd name="T23" fmla="*/ 144 h 434"/>
                  <a:gd name="T24" fmla="*/ 259 w 677"/>
                  <a:gd name="T25" fmla="*/ 142 h 434"/>
                  <a:gd name="T26" fmla="*/ 256 w 677"/>
                  <a:gd name="T27" fmla="*/ 127 h 434"/>
                  <a:gd name="T28" fmla="*/ 244 w 677"/>
                  <a:gd name="T29" fmla="*/ 109 h 434"/>
                  <a:gd name="T30" fmla="*/ 222 w 677"/>
                  <a:gd name="T31" fmla="*/ 99 h 434"/>
                  <a:gd name="T32" fmla="*/ 188 w 677"/>
                  <a:gd name="T33" fmla="*/ 89 h 434"/>
                  <a:gd name="T34" fmla="*/ 145 w 677"/>
                  <a:gd name="T35" fmla="*/ 107 h 434"/>
                  <a:gd name="T36" fmla="*/ 156 w 677"/>
                  <a:gd name="T37" fmla="*/ 92 h 434"/>
                  <a:gd name="T38" fmla="*/ 95 w 677"/>
                  <a:gd name="T39" fmla="*/ 121 h 434"/>
                  <a:gd name="T40" fmla="*/ 36 w 677"/>
                  <a:gd name="T41" fmla="*/ 139 h 434"/>
                  <a:gd name="T42" fmla="*/ 6 w 677"/>
                  <a:gd name="T43" fmla="*/ 144 h 434"/>
                  <a:gd name="T44" fmla="*/ 87 w 677"/>
                  <a:gd name="T45" fmla="*/ 118 h 434"/>
                  <a:gd name="T46" fmla="*/ 68 w 677"/>
                  <a:gd name="T47" fmla="*/ 108 h 434"/>
                  <a:gd name="T48" fmla="*/ 74 w 677"/>
                  <a:gd name="T49" fmla="*/ 91 h 434"/>
                  <a:gd name="T50" fmla="*/ 109 w 677"/>
                  <a:gd name="T51" fmla="*/ 71 h 434"/>
                  <a:gd name="T52" fmla="*/ 107 w 677"/>
                  <a:gd name="T53" fmla="*/ 55 h 434"/>
                  <a:gd name="T54" fmla="*/ 156 w 677"/>
                  <a:gd name="T55" fmla="*/ 39 h 434"/>
                  <a:gd name="T56" fmla="*/ 159 w 677"/>
                  <a:gd name="T57" fmla="*/ 21 h 434"/>
                  <a:gd name="T58" fmla="*/ 258 w 677"/>
                  <a:gd name="T59" fmla="*/ 4 h 434"/>
                  <a:gd name="T60" fmla="*/ 296 w 677"/>
                  <a:gd name="T61" fmla="*/ 10 h 434"/>
                  <a:gd name="T62" fmla="*/ 261 w 677"/>
                  <a:gd name="T63" fmla="*/ 107 h 434"/>
                  <a:gd name="T64" fmla="*/ 638 w 677"/>
                  <a:gd name="T65" fmla="*/ 259 h 434"/>
                  <a:gd name="T66" fmla="*/ 628 w 677"/>
                  <a:gd name="T67" fmla="*/ 272 h 434"/>
                  <a:gd name="T68" fmla="*/ 590 w 677"/>
                  <a:gd name="T69" fmla="*/ 294 h 434"/>
                  <a:gd name="T70" fmla="*/ 582 w 677"/>
                  <a:gd name="T71" fmla="*/ 297 h 434"/>
                  <a:gd name="T72" fmla="*/ 576 w 677"/>
                  <a:gd name="T73" fmla="*/ 310 h 434"/>
                  <a:gd name="T74" fmla="*/ 567 w 677"/>
                  <a:gd name="T75" fmla="*/ 328 h 434"/>
                  <a:gd name="T76" fmla="*/ 552 w 677"/>
                  <a:gd name="T77" fmla="*/ 345 h 434"/>
                  <a:gd name="T78" fmla="*/ 514 w 677"/>
                  <a:gd name="T79" fmla="*/ 397 h 434"/>
                  <a:gd name="T80" fmla="*/ 502 w 677"/>
                  <a:gd name="T81" fmla="*/ 432 h 434"/>
                  <a:gd name="T82" fmla="*/ 495 w 677"/>
                  <a:gd name="T83" fmla="*/ 408 h 434"/>
                  <a:gd name="T84" fmla="*/ 476 w 677"/>
                  <a:gd name="T85" fmla="*/ 385 h 434"/>
                  <a:gd name="T86" fmla="*/ 447 w 677"/>
                  <a:gd name="T87" fmla="*/ 382 h 434"/>
                  <a:gd name="T88" fmla="*/ 446 w 677"/>
                  <a:gd name="T89" fmla="*/ 396 h 434"/>
                  <a:gd name="T90" fmla="*/ 423 w 677"/>
                  <a:gd name="T91" fmla="*/ 388 h 434"/>
                  <a:gd name="T92" fmla="*/ 382 w 677"/>
                  <a:gd name="T93" fmla="*/ 402 h 434"/>
                  <a:gd name="T94" fmla="*/ 353 w 677"/>
                  <a:gd name="T95" fmla="*/ 409 h 434"/>
                  <a:gd name="T96" fmla="*/ 242 w 677"/>
                  <a:gd name="T97" fmla="*/ 358 h 434"/>
                  <a:gd name="T98" fmla="*/ 204 w 677"/>
                  <a:gd name="T99" fmla="*/ 318 h 434"/>
                  <a:gd name="T100" fmla="*/ 200 w 677"/>
                  <a:gd name="T101" fmla="*/ 286 h 434"/>
                  <a:gd name="T102" fmla="*/ 244 w 677"/>
                  <a:gd name="T103" fmla="*/ 213 h 434"/>
                  <a:gd name="T104" fmla="*/ 263 w 677"/>
                  <a:gd name="T105" fmla="*/ 209 h 434"/>
                  <a:gd name="T106" fmla="*/ 499 w 677"/>
                  <a:gd name="T107" fmla="*/ 213 h 434"/>
                  <a:gd name="T108" fmla="*/ 525 w 677"/>
                  <a:gd name="T109" fmla="*/ 222 h 434"/>
                  <a:gd name="T110" fmla="*/ 525 w 677"/>
                  <a:gd name="T111" fmla="*/ 229 h 434"/>
                  <a:gd name="T112" fmla="*/ 506 w 677"/>
                  <a:gd name="T113" fmla="*/ 269 h 434"/>
                  <a:gd name="T114" fmla="*/ 546 w 677"/>
                  <a:gd name="T115" fmla="*/ 235 h 434"/>
                  <a:gd name="T116" fmla="*/ 540 w 677"/>
                  <a:gd name="T117" fmla="*/ 262 h 434"/>
                  <a:gd name="T118" fmla="*/ 574 w 677"/>
                  <a:gd name="T119" fmla="*/ 255 h 434"/>
                  <a:gd name="T120" fmla="*/ 669 w 677"/>
                  <a:gd name="T121" fmla="*/ 21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77" h="434">
                    <a:moveTo>
                      <a:pt x="372" y="414"/>
                    </a:moveTo>
                    <a:cubicBezTo>
                      <a:pt x="371" y="417"/>
                      <a:pt x="371" y="417"/>
                      <a:pt x="371" y="417"/>
                    </a:cubicBezTo>
                    <a:cubicBezTo>
                      <a:pt x="371" y="421"/>
                      <a:pt x="371" y="421"/>
                      <a:pt x="371" y="421"/>
                    </a:cubicBezTo>
                    <a:cubicBezTo>
                      <a:pt x="371" y="423"/>
                      <a:pt x="371" y="423"/>
                      <a:pt x="371" y="423"/>
                    </a:cubicBezTo>
                    <a:cubicBezTo>
                      <a:pt x="370" y="418"/>
                      <a:pt x="370" y="418"/>
                      <a:pt x="370" y="418"/>
                    </a:cubicBezTo>
                    <a:cubicBezTo>
                      <a:pt x="371" y="415"/>
                      <a:pt x="371" y="415"/>
                      <a:pt x="371" y="415"/>
                    </a:cubicBezTo>
                    <a:cubicBezTo>
                      <a:pt x="373" y="410"/>
                      <a:pt x="373" y="410"/>
                      <a:pt x="373" y="410"/>
                    </a:cubicBezTo>
                    <a:cubicBezTo>
                      <a:pt x="374" y="408"/>
                      <a:pt x="374" y="408"/>
                      <a:pt x="374" y="408"/>
                    </a:cubicBezTo>
                    <a:cubicBezTo>
                      <a:pt x="377" y="406"/>
                      <a:pt x="377" y="406"/>
                      <a:pt x="377" y="406"/>
                    </a:cubicBezTo>
                    <a:cubicBezTo>
                      <a:pt x="378" y="405"/>
                      <a:pt x="378" y="405"/>
                      <a:pt x="378" y="405"/>
                    </a:cubicBezTo>
                    <a:cubicBezTo>
                      <a:pt x="378" y="406"/>
                      <a:pt x="378" y="406"/>
                      <a:pt x="378" y="406"/>
                    </a:cubicBezTo>
                    <a:cubicBezTo>
                      <a:pt x="377" y="406"/>
                      <a:pt x="377" y="406"/>
                      <a:pt x="377" y="406"/>
                    </a:cubicBezTo>
                    <a:cubicBezTo>
                      <a:pt x="375" y="408"/>
                      <a:pt x="375" y="408"/>
                      <a:pt x="375" y="408"/>
                    </a:cubicBezTo>
                    <a:lnTo>
                      <a:pt x="372" y="414"/>
                    </a:lnTo>
                    <a:close/>
                    <a:moveTo>
                      <a:pt x="380" y="405"/>
                    </a:moveTo>
                    <a:cubicBezTo>
                      <a:pt x="380" y="405"/>
                      <a:pt x="380" y="405"/>
                      <a:pt x="380" y="405"/>
                    </a:cubicBezTo>
                    <a:cubicBezTo>
                      <a:pt x="385" y="402"/>
                      <a:pt x="385" y="402"/>
                      <a:pt x="385" y="402"/>
                    </a:cubicBezTo>
                    <a:lnTo>
                      <a:pt x="380" y="405"/>
                    </a:lnTo>
                    <a:close/>
                    <a:moveTo>
                      <a:pt x="609" y="280"/>
                    </a:moveTo>
                    <a:cubicBezTo>
                      <a:pt x="607" y="280"/>
                      <a:pt x="607" y="280"/>
                      <a:pt x="607" y="280"/>
                    </a:cubicBezTo>
                    <a:cubicBezTo>
                      <a:pt x="607" y="279"/>
                      <a:pt x="607" y="279"/>
                      <a:pt x="607" y="279"/>
                    </a:cubicBezTo>
                    <a:cubicBezTo>
                      <a:pt x="609" y="277"/>
                      <a:pt x="609" y="277"/>
                      <a:pt x="609" y="277"/>
                    </a:cubicBezTo>
                    <a:cubicBezTo>
                      <a:pt x="613" y="277"/>
                      <a:pt x="613" y="277"/>
                      <a:pt x="613" y="277"/>
                    </a:cubicBezTo>
                    <a:cubicBezTo>
                      <a:pt x="615" y="276"/>
                      <a:pt x="615" y="276"/>
                      <a:pt x="615" y="276"/>
                    </a:cubicBezTo>
                    <a:cubicBezTo>
                      <a:pt x="618" y="276"/>
                      <a:pt x="618" y="276"/>
                      <a:pt x="618" y="276"/>
                    </a:cubicBezTo>
                    <a:cubicBezTo>
                      <a:pt x="622" y="275"/>
                      <a:pt x="622" y="275"/>
                      <a:pt x="622" y="275"/>
                    </a:cubicBezTo>
                    <a:cubicBezTo>
                      <a:pt x="624" y="276"/>
                      <a:pt x="624" y="276"/>
                      <a:pt x="624" y="276"/>
                    </a:cubicBezTo>
                    <a:cubicBezTo>
                      <a:pt x="621" y="277"/>
                      <a:pt x="621" y="277"/>
                      <a:pt x="621" y="277"/>
                    </a:cubicBezTo>
                    <a:cubicBezTo>
                      <a:pt x="617" y="278"/>
                      <a:pt x="617" y="278"/>
                      <a:pt x="617" y="278"/>
                    </a:cubicBezTo>
                    <a:lnTo>
                      <a:pt x="609" y="280"/>
                    </a:lnTo>
                    <a:close/>
                    <a:moveTo>
                      <a:pt x="577" y="330"/>
                    </a:moveTo>
                    <a:cubicBezTo>
                      <a:pt x="576" y="332"/>
                      <a:pt x="576" y="332"/>
                      <a:pt x="576" y="332"/>
                    </a:cubicBezTo>
                    <a:cubicBezTo>
                      <a:pt x="574" y="333"/>
                      <a:pt x="574" y="333"/>
                      <a:pt x="574" y="333"/>
                    </a:cubicBezTo>
                    <a:cubicBezTo>
                      <a:pt x="576" y="331"/>
                      <a:pt x="576" y="331"/>
                      <a:pt x="576" y="331"/>
                    </a:cubicBezTo>
                    <a:lnTo>
                      <a:pt x="577" y="330"/>
                    </a:lnTo>
                    <a:close/>
                    <a:moveTo>
                      <a:pt x="215" y="352"/>
                    </a:moveTo>
                    <a:cubicBezTo>
                      <a:pt x="215" y="351"/>
                      <a:pt x="215" y="351"/>
                      <a:pt x="215" y="351"/>
                    </a:cubicBezTo>
                    <a:cubicBezTo>
                      <a:pt x="216" y="351"/>
                      <a:pt x="216" y="351"/>
                      <a:pt x="216" y="351"/>
                    </a:cubicBezTo>
                    <a:cubicBezTo>
                      <a:pt x="217" y="352"/>
                      <a:pt x="217" y="352"/>
                      <a:pt x="217" y="352"/>
                    </a:cubicBezTo>
                    <a:lnTo>
                      <a:pt x="215" y="352"/>
                    </a:lnTo>
                    <a:close/>
                    <a:moveTo>
                      <a:pt x="209" y="345"/>
                    </a:moveTo>
                    <a:cubicBezTo>
                      <a:pt x="208" y="346"/>
                      <a:pt x="208" y="346"/>
                      <a:pt x="208" y="346"/>
                    </a:cubicBezTo>
                    <a:cubicBezTo>
                      <a:pt x="206" y="346"/>
                      <a:pt x="206" y="346"/>
                      <a:pt x="206" y="346"/>
                    </a:cubicBezTo>
                    <a:cubicBezTo>
                      <a:pt x="207" y="345"/>
                      <a:pt x="207" y="345"/>
                      <a:pt x="207" y="345"/>
                    </a:cubicBezTo>
                    <a:lnTo>
                      <a:pt x="209" y="345"/>
                    </a:lnTo>
                    <a:close/>
                    <a:moveTo>
                      <a:pt x="205" y="345"/>
                    </a:moveTo>
                    <a:cubicBezTo>
                      <a:pt x="206" y="346"/>
                      <a:pt x="206" y="346"/>
                      <a:pt x="206" y="346"/>
                    </a:cubicBezTo>
                    <a:cubicBezTo>
                      <a:pt x="205" y="346"/>
                      <a:pt x="205" y="346"/>
                      <a:pt x="205" y="346"/>
                    </a:cubicBezTo>
                    <a:cubicBezTo>
                      <a:pt x="204" y="345"/>
                      <a:pt x="204" y="345"/>
                      <a:pt x="204" y="345"/>
                    </a:cubicBezTo>
                    <a:lnTo>
                      <a:pt x="205" y="345"/>
                    </a:lnTo>
                    <a:close/>
                    <a:moveTo>
                      <a:pt x="251" y="140"/>
                    </a:moveTo>
                    <a:cubicBezTo>
                      <a:pt x="252" y="139"/>
                      <a:pt x="252" y="139"/>
                      <a:pt x="252" y="139"/>
                    </a:cubicBezTo>
                    <a:cubicBezTo>
                      <a:pt x="255" y="136"/>
                      <a:pt x="255" y="136"/>
                      <a:pt x="255" y="136"/>
                    </a:cubicBezTo>
                    <a:cubicBezTo>
                      <a:pt x="258" y="136"/>
                      <a:pt x="258" y="136"/>
                      <a:pt x="258" y="136"/>
                    </a:cubicBezTo>
                    <a:cubicBezTo>
                      <a:pt x="257" y="137"/>
                      <a:pt x="257" y="137"/>
                      <a:pt x="257" y="137"/>
                    </a:cubicBezTo>
                    <a:cubicBezTo>
                      <a:pt x="254" y="139"/>
                      <a:pt x="254" y="139"/>
                      <a:pt x="254" y="139"/>
                    </a:cubicBezTo>
                    <a:cubicBezTo>
                      <a:pt x="252" y="141"/>
                      <a:pt x="252" y="141"/>
                      <a:pt x="252" y="141"/>
                    </a:cubicBezTo>
                    <a:lnTo>
                      <a:pt x="251" y="140"/>
                    </a:lnTo>
                    <a:close/>
                    <a:moveTo>
                      <a:pt x="242" y="144"/>
                    </a:moveTo>
                    <a:cubicBezTo>
                      <a:pt x="241" y="143"/>
                      <a:pt x="241" y="143"/>
                      <a:pt x="241" y="143"/>
                    </a:cubicBezTo>
                    <a:cubicBezTo>
                      <a:pt x="238" y="141"/>
                      <a:pt x="238" y="141"/>
                      <a:pt x="238" y="141"/>
                    </a:cubicBezTo>
                    <a:cubicBezTo>
                      <a:pt x="241" y="139"/>
                      <a:pt x="241" y="139"/>
                      <a:pt x="241" y="139"/>
                    </a:cubicBezTo>
                    <a:cubicBezTo>
                      <a:pt x="241" y="138"/>
                      <a:pt x="241" y="138"/>
                      <a:pt x="241" y="138"/>
                    </a:cubicBezTo>
                    <a:cubicBezTo>
                      <a:pt x="243" y="135"/>
                      <a:pt x="243" y="135"/>
                      <a:pt x="243" y="135"/>
                    </a:cubicBezTo>
                    <a:cubicBezTo>
                      <a:pt x="242" y="134"/>
                      <a:pt x="242" y="134"/>
                      <a:pt x="242" y="134"/>
                    </a:cubicBezTo>
                    <a:cubicBezTo>
                      <a:pt x="244" y="131"/>
                      <a:pt x="244" y="131"/>
                      <a:pt x="244" y="131"/>
                    </a:cubicBezTo>
                    <a:cubicBezTo>
                      <a:pt x="246" y="132"/>
                      <a:pt x="246" y="132"/>
                      <a:pt x="246" y="132"/>
                    </a:cubicBezTo>
                    <a:cubicBezTo>
                      <a:pt x="247" y="136"/>
                      <a:pt x="247" y="136"/>
                      <a:pt x="247" y="136"/>
                    </a:cubicBezTo>
                    <a:cubicBezTo>
                      <a:pt x="245" y="138"/>
                      <a:pt x="245" y="138"/>
                      <a:pt x="245" y="138"/>
                    </a:cubicBezTo>
                    <a:cubicBezTo>
                      <a:pt x="246" y="139"/>
                      <a:pt x="246" y="139"/>
                      <a:pt x="246" y="139"/>
                    </a:cubicBezTo>
                    <a:cubicBezTo>
                      <a:pt x="246" y="140"/>
                      <a:pt x="246" y="140"/>
                      <a:pt x="246" y="140"/>
                    </a:cubicBezTo>
                    <a:cubicBezTo>
                      <a:pt x="244" y="142"/>
                      <a:pt x="244" y="142"/>
                      <a:pt x="244" y="142"/>
                    </a:cubicBezTo>
                    <a:cubicBezTo>
                      <a:pt x="245" y="143"/>
                      <a:pt x="245" y="143"/>
                      <a:pt x="245" y="143"/>
                    </a:cubicBezTo>
                    <a:lnTo>
                      <a:pt x="242" y="144"/>
                    </a:lnTo>
                    <a:close/>
                    <a:moveTo>
                      <a:pt x="249" y="134"/>
                    </a:moveTo>
                    <a:cubicBezTo>
                      <a:pt x="248" y="133"/>
                      <a:pt x="248" y="133"/>
                      <a:pt x="248" y="133"/>
                    </a:cubicBezTo>
                    <a:cubicBezTo>
                      <a:pt x="249" y="131"/>
                      <a:pt x="249" y="131"/>
                      <a:pt x="249" y="131"/>
                    </a:cubicBezTo>
                    <a:cubicBezTo>
                      <a:pt x="250" y="131"/>
                      <a:pt x="250" y="131"/>
                      <a:pt x="250" y="131"/>
                    </a:cubicBezTo>
                    <a:cubicBezTo>
                      <a:pt x="251" y="132"/>
                      <a:pt x="251" y="132"/>
                      <a:pt x="251" y="132"/>
                    </a:cubicBezTo>
                    <a:cubicBezTo>
                      <a:pt x="251" y="133"/>
                      <a:pt x="251" y="133"/>
                      <a:pt x="251" y="133"/>
                    </a:cubicBezTo>
                    <a:lnTo>
                      <a:pt x="249" y="134"/>
                    </a:lnTo>
                    <a:close/>
                    <a:moveTo>
                      <a:pt x="253" y="130"/>
                    </a:moveTo>
                    <a:cubicBezTo>
                      <a:pt x="251" y="130"/>
                      <a:pt x="251" y="130"/>
                      <a:pt x="251" y="130"/>
                    </a:cubicBezTo>
                    <a:cubicBezTo>
                      <a:pt x="250" y="127"/>
                      <a:pt x="250" y="127"/>
                      <a:pt x="250" y="127"/>
                    </a:cubicBezTo>
                    <a:cubicBezTo>
                      <a:pt x="250" y="125"/>
                      <a:pt x="250" y="125"/>
                      <a:pt x="250" y="125"/>
                    </a:cubicBezTo>
                    <a:cubicBezTo>
                      <a:pt x="252" y="126"/>
                      <a:pt x="252" y="126"/>
                      <a:pt x="252" y="126"/>
                    </a:cubicBezTo>
                    <a:cubicBezTo>
                      <a:pt x="253" y="128"/>
                      <a:pt x="253" y="128"/>
                      <a:pt x="253" y="128"/>
                    </a:cubicBezTo>
                    <a:lnTo>
                      <a:pt x="253" y="130"/>
                    </a:lnTo>
                    <a:close/>
                    <a:moveTo>
                      <a:pt x="246" y="130"/>
                    </a:moveTo>
                    <a:cubicBezTo>
                      <a:pt x="246" y="127"/>
                      <a:pt x="246" y="127"/>
                      <a:pt x="246" y="127"/>
                    </a:cubicBezTo>
                    <a:cubicBezTo>
                      <a:pt x="247" y="125"/>
                      <a:pt x="247" y="125"/>
                      <a:pt x="247" y="125"/>
                    </a:cubicBezTo>
                    <a:cubicBezTo>
                      <a:pt x="249" y="126"/>
                      <a:pt x="249" y="126"/>
                      <a:pt x="249" y="126"/>
                    </a:cubicBezTo>
                    <a:cubicBezTo>
                      <a:pt x="248" y="130"/>
                      <a:pt x="248" y="130"/>
                      <a:pt x="248" y="130"/>
                    </a:cubicBezTo>
                    <a:lnTo>
                      <a:pt x="246" y="130"/>
                    </a:lnTo>
                    <a:close/>
                    <a:moveTo>
                      <a:pt x="245" y="126"/>
                    </a:moveTo>
                    <a:cubicBezTo>
                      <a:pt x="244" y="128"/>
                      <a:pt x="244" y="128"/>
                      <a:pt x="244" y="128"/>
                    </a:cubicBezTo>
                    <a:cubicBezTo>
                      <a:pt x="242" y="132"/>
                      <a:pt x="242" y="132"/>
                      <a:pt x="242" y="132"/>
                    </a:cubicBezTo>
                    <a:cubicBezTo>
                      <a:pt x="240" y="131"/>
                      <a:pt x="240" y="131"/>
                      <a:pt x="240" y="131"/>
                    </a:cubicBezTo>
                    <a:cubicBezTo>
                      <a:pt x="241" y="130"/>
                      <a:pt x="241" y="130"/>
                      <a:pt x="241" y="130"/>
                    </a:cubicBezTo>
                    <a:cubicBezTo>
                      <a:pt x="243" y="127"/>
                      <a:pt x="243" y="127"/>
                      <a:pt x="243" y="127"/>
                    </a:cubicBezTo>
                    <a:lnTo>
                      <a:pt x="245" y="126"/>
                    </a:lnTo>
                    <a:close/>
                    <a:moveTo>
                      <a:pt x="237" y="139"/>
                    </a:moveTo>
                    <a:cubicBezTo>
                      <a:pt x="236" y="140"/>
                      <a:pt x="236" y="140"/>
                      <a:pt x="236" y="140"/>
                    </a:cubicBezTo>
                    <a:cubicBezTo>
                      <a:pt x="237" y="144"/>
                      <a:pt x="237" y="144"/>
                      <a:pt x="237" y="144"/>
                    </a:cubicBezTo>
                    <a:cubicBezTo>
                      <a:pt x="236" y="145"/>
                      <a:pt x="236" y="145"/>
                      <a:pt x="236" y="145"/>
                    </a:cubicBezTo>
                    <a:cubicBezTo>
                      <a:pt x="234" y="141"/>
                      <a:pt x="234" y="141"/>
                      <a:pt x="234" y="141"/>
                    </a:cubicBezTo>
                    <a:cubicBezTo>
                      <a:pt x="236" y="138"/>
                      <a:pt x="236" y="138"/>
                      <a:pt x="236" y="138"/>
                    </a:cubicBezTo>
                    <a:lnTo>
                      <a:pt x="237" y="139"/>
                    </a:lnTo>
                    <a:close/>
                    <a:moveTo>
                      <a:pt x="245" y="123"/>
                    </a:moveTo>
                    <a:cubicBezTo>
                      <a:pt x="245" y="124"/>
                      <a:pt x="245" y="124"/>
                      <a:pt x="245" y="124"/>
                    </a:cubicBezTo>
                    <a:cubicBezTo>
                      <a:pt x="241" y="125"/>
                      <a:pt x="241" y="125"/>
                      <a:pt x="241" y="125"/>
                    </a:cubicBezTo>
                    <a:cubicBezTo>
                      <a:pt x="241" y="127"/>
                      <a:pt x="241" y="127"/>
                      <a:pt x="241" y="127"/>
                    </a:cubicBezTo>
                    <a:cubicBezTo>
                      <a:pt x="239" y="129"/>
                      <a:pt x="239" y="129"/>
                      <a:pt x="239" y="129"/>
                    </a:cubicBezTo>
                    <a:cubicBezTo>
                      <a:pt x="238" y="130"/>
                      <a:pt x="238" y="130"/>
                      <a:pt x="238" y="130"/>
                    </a:cubicBezTo>
                    <a:cubicBezTo>
                      <a:pt x="235" y="132"/>
                      <a:pt x="235" y="132"/>
                      <a:pt x="235" y="132"/>
                    </a:cubicBezTo>
                    <a:cubicBezTo>
                      <a:pt x="234" y="132"/>
                      <a:pt x="234" y="132"/>
                      <a:pt x="234" y="132"/>
                    </a:cubicBezTo>
                    <a:cubicBezTo>
                      <a:pt x="236" y="129"/>
                      <a:pt x="236" y="129"/>
                      <a:pt x="236" y="129"/>
                    </a:cubicBezTo>
                    <a:cubicBezTo>
                      <a:pt x="236" y="127"/>
                      <a:pt x="236" y="127"/>
                      <a:pt x="236" y="127"/>
                    </a:cubicBezTo>
                    <a:cubicBezTo>
                      <a:pt x="237" y="125"/>
                      <a:pt x="237" y="125"/>
                      <a:pt x="237" y="125"/>
                    </a:cubicBezTo>
                    <a:cubicBezTo>
                      <a:pt x="238" y="123"/>
                      <a:pt x="238" y="123"/>
                      <a:pt x="238" y="123"/>
                    </a:cubicBezTo>
                    <a:cubicBezTo>
                      <a:pt x="240" y="122"/>
                      <a:pt x="240" y="122"/>
                      <a:pt x="240" y="122"/>
                    </a:cubicBezTo>
                    <a:lnTo>
                      <a:pt x="245" y="123"/>
                    </a:lnTo>
                    <a:close/>
                    <a:moveTo>
                      <a:pt x="237" y="121"/>
                    </a:moveTo>
                    <a:cubicBezTo>
                      <a:pt x="237" y="117"/>
                      <a:pt x="237" y="117"/>
                      <a:pt x="237" y="117"/>
                    </a:cubicBezTo>
                    <a:cubicBezTo>
                      <a:pt x="238" y="117"/>
                      <a:pt x="238" y="117"/>
                      <a:pt x="238" y="117"/>
                    </a:cubicBezTo>
                    <a:cubicBezTo>
                      <a:pt x="240" y="116"/>
                      <a:pt x="240" y="116"/>
                      <a:pt x="240" y="116"/>
                    </a:cubicBezTo>
                    <a:cubicBezTo>
                      <a:pt x="241" y="116"/>
                      <a:pt x="241" y="116"/>
                      <a:pt x="241" y="116"/>
                    </a:cubicBezTo>
                    <a:cubicBezTo>
                      <a:pt x="245" y="115"/>
                      <a:pt x="245" y="115"/>
                      <a:pt x="245" y="115"/>
                    </a:cubicBezTo>
                    <a:cubicBezTo>
                      <a:pt x="248" y="117"/>
                      <a:pt x="248" y="117"/>
                      <a:pt x="248" y="117"/>
                    </a:cubicBezTo>
                    <a:cubicBezTo>
                      <a:pt x="247" y="119"/>
                      <a:pt x="247" y="119"/>
                      <a:pt x="247" y="119"/>
                    </a:cubicBezTo>
                    <a:cubicBezTo>
                      <a:pt x="242" y="117"/>
                      <a:pt x="242" y="117"/>
                      <a:pt x="242" y="117"/>
                    </a:cubicBezTo>
                    <a:cubicBezTo>
                      <a:pt x="246" y="120"/>
                      <a:pt x="246" y="120"/>
                      <a:pt x="246" y="120"/>
                    </a:cubicBezTo>
                    <a:cubicBezTo>
                      <a:pt x="246" y="121"/>
                      <a:pt x="246" y="121"/>
                      <a:pt x="246" y="121"/>
                    </a:cubicBezTo>
                    <a:cubicBezTo>
                      <a:pt x="241" y="121"/>
                      <a:pt x="241" y="121"/>
                      <a:pt x="241" y="121"/>
                    </a:cubicBezTo>
                    <a:lnTo>
                      <a:pt x="237" y="121"/>
                    </a:lnTo>
                    <a:close/>
                    <a:moveTo>
                      <a:pt x="248" y="123"/>
                    </a:moveTo>
                    <a:cubicBezTo>
                      <a:pt x="247" y="123"/>
                      <a:pt x="247" y="123"/>
                      <a:pt x="247" y="123"/>
                    </a:cubicBezTo>
                    <a:cubicBezTo>
                      <a:pt x="247" y="120"/>
                      <a:pt x="247" y="120"/>
                      <a:pt x="247" y="120"/>
                    </a:cubicBezTo>
                    <a:cubicBezTo>
                      <a:pt x="250" y="118"/>
                      <a:pt x="250" y="118"/>
                      <a:pt x="250" y="118"/>
                    </a:cubicBezTo>
                    <a:cubicBezTo>
                      <a:pt x="251" y="115"/>
                      <a:pt x="251" y="115"/>
                      <a:pt x="251" y="115"/>
                    </a:cubicBezTo>
                    <a:cubicBezTo>
                      <a:pt x="254" y="117"/>
                      <a:pt x="254" y="117"/>
                      <a:pt x="254" y="117"/>
                    </a:cubicBezTo>
                    <a:cubicBezTo>
                      <a:pt x="254" y="119"/>
                      <a:pt x="254" y="119"/>
                      <a:pt x="254" y="119"/>
                    </a:cubicBezTo>
                    <a:cubicBezTo>
                      <a:pt x="252" y="118"/>
                      <a:pt x="252" y="118"/>
                      <a:pt x="252" y="118"/>
                    </a:cubicBezTo>
                    <a:cubicBezTo>
                      <a:pt x="252" y="121"/>
                      <a:pt x="252" y="121"/>
                      <a:pt x="252" y="121"/>
                    </a:cubicBezTo>
                    <a:cubicBezTo>
                      <a:pt x="250" y="122"/>
                      <a:pt x="250" y="122"/>
                      <a:pt x="250" y="122"/>
                    </a:cubicBezTo>
                    <a:lnTo>
                      <a:pt x="248" y="123"/>
                    </a:lnTo>
                    <a:close/>
                    <a:moveTo>
                      <a:pt x="239" y="139"/>
                    </a:moveTo>
                    <a:cubicBezTo>
                      <a:pt x="237" y="135"/>
                      <a:pt x="237" y="135"/>
                      <a:pt x="237" y="135"/>
                    </a:cubicBezTo>
                    <a:cubicBezTo>
                      <a:pt x="240" y="132"/>
                      <a:pt x="240" y="132"/>
                      <a:pt x="240" y="132"/>
                    </a:cubicBezTo>
                    <a:cubicBezTo>
                      <a:pt x="239" y="135"/>
                      <a:pt x="239" y="135"/>
                      <a:pt x="239" y="135"/>
                    </a:cubicBezTo>
                    <a:cubicBezTo>
                      <a:pt x="240" y="137"/>
                      <a:pt x="240" y="137"/>
                      <a:pt x="240" y="137"/>
                    </a:cubicBezTo>
                    <a:cubicBezTo>
                      <a:pt x="239" y="138"/>
                      <a:pt x="239" y="138"/>
                      <a:pt x="239" y="138"/>
                    </a:cubicBezTo>
                    <a:lnTo>
                      <a:pt x="239" y="139"/>
                    </a:lnTo>
                    <a:close/>
                    <a:moveTo>
                      <a:pt x="178" y="100"/>
                    </a:moveTo>
                    <a:cubicBezTo>
                      <a:pt x="183" y="97"/>
                      <a:pt x="183" y="97"/>
                      <a:pt x="183" y="97"/>
                    </a:cubicBezTo>
                    <a:cubicBezTo>
                      <a:pt x="188" y="94"/>
                      <a:pt x="188" y="94"/>
                      <a:pt x="188" y="94"/>
                    </a:cubicBezTo>
                    <a:cubicBezTo>
                      <a:pt x="189" y="95"/>
                      <a:pt x="189" y="95"/>
                      <a:pt x="189" y="95"/>
                    </a:cubicBezTo>
                    <a:cubicBezTo>
                      <a:pt x="185" y="97"/>
                      <a:pt x="185" y="97"/>
                      <a:pt x="185" y="97"/>
                    </a:cubicBezTo>
                    <a:lnTo>
                      <a:pt x="178" y="100"/>
                    </a:lnTo>
                    <a:close/>
                    <a:moveTo>
                      <a:pt x="191" y="95"/>
                    </a:moveTo>
                    <a:cubicBezTo>
                      <a:pt x="192" y="93"/>
                      <a:pt x="192" y="93"/>
                      <a:pt x="192" y="93"/>
                    </a:cubicBezTo>
                    <a:cubicBezTo>
                      <a:pt x="194" y="93"/>
                      <a:pt x="194" y="93"/>
                      <a:pt x="194" y="93"/>
                    </a:cubicBezTo>
                    <a:cubicBezTo>
                      <a:pt x="195" y="93"/>
                      <a:pt x="195" y="93"/>
                      <a:pt x="195" y="93"/>
                    </a:cubicBezTo>
                    <a:cubicBezTo>
                      <a:pt x="195" y="95"/>
                      <a:pt x="195" y="95"/>
                      <a:pt x="195" y="95"/>
                    </a:cubicBezTo>
                    <a:lnTo>
                      <a:pt x="191" y="95"/>
                    </a:lnTo>
                    <a:close/>
                    <a:moveTo>
                      <a:pt x="100" y="129"/>
                    </a:moveTo>
                    <a:cubicBezTo>
                      <a:pt x="97" y="128"/>
                      <a:pt x="97" y="128"/>
                      <a:pt x="97" y="128"/>
                    </a:cubicBezTo>
                    <a:cubicBezTo>
                      <a:pt x="98" y="126"/>
                      <a:pt x="98" y="126"/>
                      <a:pt x="98" y="126"/>
                    </a:cubicBezTo>
                    <a:cubicBezTo>
                      <a:pt x="100" y="125"/>
                      <a:pt x="100" y="125"/>
                      <a:pt x="100" y="125"/>
                    </a:cubicBezTo>
                    <a:cubicBezTo>
                      <a:pt x="100" y="124"/>
                      <a:pt x="100" y="124"/>
                      <a:pt x="100" y="124"/>
                    </a:cubicBezTo>
                    <a:cubicBezTo>
                      <a:pt x="103" y="121"/>
                      <a:pt x="103" y="121"/>
                      <a:pt x="103" y="121"/>
                    </a:cubicBezTo>
                    <a:cubicBezTo>
                      <a:pt x="108" y="121"/>
                      <a:pt x="108" y="121"/>
                      <a:pt x="108" y="121"/>
                    </a:cubicBezTo>
                    <a:cubicBezTo>
                      <a:pt x="108" y="123"/>
                      <a:pt x="108" y="123"/>
                      <a:pt x="108" y="123"/>
                    </a:cubicBezTo>
                    <a:cubicBezTo>
                      <a:pt x="111" y="120"/>
                      <a:pt x="111" y="120"/>
                      <a:pt x="111" y="120"/>
                    </a:cubicBezTo>
                    <a:cubicBezTo>
                      <a:pt x="111" y="119"/>
                      <a:pt x="111" y="119"/>
                      <a:pt x="111" y="119"/>
                    </a:cubicBezTo>
                    <a:cubicBezTo>
                      <a:pt x="114" y="118"/>
                      <a:pt x="114" y="118"/>
                      <a:pt x="114" y="118"/>
                    </a:cubicBezTo>
                    <a:cubicBezTo>
                      <a:pt x="114" y="119"/>
                      <a:pt x="114" y="119"/>
                      <a:pt x="114" y="119"/>
                    </a:cubicBezTo>
                    <a:cubicBezTo>
                      <a:pt x="117" y="119"/>
                      <a:pt x="117" y="119"/>
                      <a:pt x="117" y="119"/>
                    </a:cubicBezTo>
                    <a:cubicBezTo>
                      <a:pt x="118" y="118"/>
                      <a:pt x="118" y="118"/>
                      <a:pt x="118" y="118"/>
                    </a:cubicBezTo>
                    <a:cubicBezTo>
                      <a:pt x="120" y="119"/>
                      <a:pt x="120" y="119"/>
                      <a:pt x="120" y="119"/>
                    </a:cubicBezTo>
                    <a:cubicBezTo>
                      <a:pt x="123" y="118"/>
                      <a:pt x="123" y="118"/>
                      <a:pt x="123" y="118"/>
                    </a:cubicBezTo>
                    <a:cubicBezTo>
                      <a:pt x="122" y="121"/>
                      <a:pt x="122" y="121"/>
                      <a:pt x="122" y="121"/>
                    </a:cubicBezTo>
                    <a:cubicBezTo>
                      <a:pt x="122" y="122"/>
                      <a:pt x="122" y="122"/>
                      <a:pt x="122" y="122"/>
                    </a:cubicBezTo>
                    <a:cubicBezTo>
                      <a:pt x="120" y="124"/>
                      <a:pt x="120" y="124"/>
                      <a:pt x="120" y="124"/>
                    </a:cubicBezTo>
                    <a:cubicBezTo>
                      <a:pt x="115" y="123"/>
                      <a:pt x="115" y="123"/>
                      <a:pt x="115" y="123"/>
                    </a:cubicBezTo>
                    <a:cubicBezTo>
                      <a:pt x="116" y="124"/>
                      <a:pt x="116" y="124"/>
                      <a:pt x="116" y="124"/>
                    </a:cubicBezTo>
                    <a:cubicBezTo>
                      <a:pt x="113" y="124"/>
                      <a:pt x="113" y="124"/>
                      <a:pt x="113" y="124"/>
                    </a:cubicBezTo>
                    <a:cubicBezTo>
                      <a:pt x="112" y="126"/>
                      <a:pt x="112" y="126"/>
                      <a:pt x="112" y="126"/>
                    </a:cubicBezTo>
                    <a:cubicBezTo>
                      <a:pt x="109" y="127"/>
                      <a:pt x="109" y="127"/>
                      <a:pt x="109" y="127"/>
                    </a:cubicBezTo>
                    <a:cubicBezTo>
                      <a:pt x="110" y="126"/>
                      <a:pt x="110" y="126"/>
                      <a:pt x="110" y="126"/>
                    </a:cubicBezTo>
                    <a:cubicBezTo>
                      <a:pt x="107" y="127"/>
                      <a:pt x="107" y="127"/>
                      <a:pt x="107" y="127"/>
                    </a:cubicBezTo>
                    <a:cubicBezTo>
                      <a:pt x="105" y="128"/>
                      <a:pt x="105" y="128"/>
                      <a:pt x="105" y="128"/>
                    </a:cubicBezTo>
                    <a:cubicBezTo>
                      <a:pt x="102" y="128"/>
                      <a:pt x="102" y="128"/>
                      <a:pt x="102" y="128"/>
                    </a:cubicBezTo>
                    <a:cubicBezTo>
                      <a:pt x="104" y="127"/>
                      <a:pt x="104" y="127"/>
                      <a:pt x="104" y="127"/>
                    </a:cubicBezTo>
                    <a:cubicBezTo>
                      <a:pt x="103" y="127"/>
                      <a:pt x="103" y="127"/>
                      <a:pt x="103" y="127"/>
                    </a:cubicBezTo>
                    <a:lnTo>
                      <a:pt x="100" y="129"/>
                    </a:lnTo>
                    <a:close/>
                    <a:moveTo>
                      <a:pt x="131" y="116"/>
                    </a:moveTo>
                    <a:cubicBezTo>
                      <a:pt x="130" y="117"/>
                      <a:pt x="130" y="117"/>
                      <a:pt x="130" y="117"/>
                    </a:cubicBezTo>
                    <a:cubicBezTo>
                      <a:pt x="128" y="117"/>
                      <a:pt x="128" y="117"/>
                      <a:pt x="128" y="117"/>
                    </a:cubicBezTo>
                    <a:cubicBezTo>
                      <a:pt x="122" y="117"/>
                      <a:pt x="122" y="117"/>
                      <a:pt x="122" y="117"/>
                    </a:cubicBezTo>
                    <a:cubicBezTo>
                      <a:pt x="120" y="117"/>
                      <a:pt x="120" y="117"/>
                      <a:pt x="120" y="117"/>
                    </a:cubicBezTo>
                    <a:cubicBezTo>
                      <a:pt x="125" y="116"/>
                      <a:pt x="125" y="116"/>
                      <a:pt x="125" y="116"/>
                    </a:cubicBezTo>
                    <a:cubicBezTo>
                      <a:pt x="126" y="114"/>
                      <a:pt x="126" y="114"/>
                      <a:pt x="126" y="114"/>
                    </a:cubicBezTo>
                    <a:cubicBezTo>
                      <a:pt x="130" y="113"/>
                      <a:pt x="130" y="113"/>
                      <a:pt x="130" y="113"/>
                    </a:cubicBezTo>
                    <a:cubicBezTo>
                      <a:pt x="129" y="114"/>
                      <a:pt x="129" y="114"/>
                      <a:pt x="129" y="114"/>
                    </a:cubicBezTo>
                    <a:lnTo>
                      <a:pt x="131" y="116"/>
                    </a:lnTo>
                    <a:close/>
                    <a:moveTo>
                      <a:pt x="92" y="131"/>
                    </a:moveTo>
                    <a:cubicBezTo>
                      <a:pt x="94" y="130"/>
                      <a:pt x="94" y="130"/>
                      <a:pt x="94" y="130"/>
                    </a:cubicBezTo>
                    <a:cubicBezTo>
                      <a:pt x="95" y="130"/>
                      <a:pt x="95" y="130"/>
                      <a:pt x="95" y="130"/>
                    </a:cubicBezTo>
                    <a:cubicBezTo>
                      <a:pt x="94" y="131"/>
                      <a:pt x="94" y="131"/>
                      <a:pt x="94" y="131"/>
                    </a:cubicBezTo>
                    <a:lnTo>
                      <a:pt x="92" y="131"/>
                    </a:lnTo>
                    <a:close/>
                    <a:moveTo>
                      <a:pt x="97" y="131"/>
                    </a:moveTo>
                    <a:cubicBezTo>
                      <a:pt x="99" y="130"/>
                      <a:pt x="99" y="130"/>
                      <a:pt x="99" y="130"/>
                    </a:cubicBezTo>
                    <a:cubicBezTo>
                      <a:pt x="100" y="131"/>
                      <a:pt x="100" y="131"/>
                      <a:pt x="100" y="131"/>
                    </a:cubicBezTo>
                    <a:cubicBezTo>
                      <a:pt x="99" y="132"/>
                      <a:pt x="99" y="132"/>
                      <a:pt x="99" y="132"/>
                    </a:cubicBezTo>
                    <a:lnTo>
                      <a:pt x="97" y="131"/>
                    </a:lnTo>
                    <a:close/>
                    <a:moveTo>
                      <a:pt x="80" y="137"/>
                    </a:moveTo>
                    <a:cubicBezTo>
                      <a:pt x="81" y="136"/>
                      <a:pt x="81" y="136"/>
                      <a:pt x="81" y="136"/>
                    </a:cubicBezTo>
                    <a:cubicBezTo>
                      <a:pt x="83" y="136"/>
                      <a:pt x="83" y="136"/>
                      <a:pt x="83" y="136"/>
                    </a:cubicBezTo>
                    <a:cubicBezTo>
                      <a:pt x="82" y="137"/>
                      <a:pt x="82" y="137"/>
                      <a:pt x="82" y="137"/>
                    </a:cubicBezTo>
                    <a:lnTo>
                      <a:pt x="80" y="137"/>
                    </a:lnTo>
                    <a:close/>
                    <a:moveTo>
                      <a:pt x="37" y="144"/>
                    </a:moveTo>
                    <a:cubicBezTo>
                      <a:pt x="41" y="143"/>
                      <a:pt x="41" y="143"/>
                      <a:pt x="41" y="143"/>
                    </a:cubicBezTo>
                    <a:cubicBezTo>
                      <a:pt x="41" y="142"/>
                      <a:pt x="41" y="142"/>
                      <a:pt x="41" y="142"/>
                    </a:cubicBezTo>
                    <a:cubicBezTo>
                      <a:pt x="43" y="141"/>
                      <a:pt x="43" y="141"/>
                      <a:pt x="43" y="141"/>
                    </a:cubicBezTo>
                    <a:cubicBezTo>
                      <a:pt x="43" y="142"/>
                      <a:pt x="43" y="142"/>
                      <a:pt x="43" y="142"/>
                    </a:cubicBezTo>
                    <a:cubicBezTo>
                      <a:pt x="42" y="143"/>
                      <a:pt x="42" y="143"/>
                      <a:pt x="42" y="143"/>
                    </a:cubicBezTo>
                    <a:lnTo>
                      <a:pt x="37" y="144"/>
                    </a:lnTo>
                    <a:close/>
                    <a:moveTo>
                      <a:pt x="15" y="149"/>
                    </a:moveTo>
                    <a:cubicBezTo>
                      <a:pt x="15" y="148"/>
                      <a:pt x="15" y="148"/>
                      <a:pt x="15" y="148"/>
                    </a:cubicBezTo>
                    <a:cubicBezTo>
                      <a:pt x="16" y="148"/>
                      <a:pt x="16" y="148"/>
                      <a:pt x="16" y="148"/>
                    </a:cubicBezTo>
                    <a:cubicBezTo>
                      <a:pt x="18" y="149"/>
                      <a:pt x="18" y="149"/>
                      <a:pt x="18" y="149"/>
                    </a:cubicBezTo>
                    <a:lnTo>
                      <a:pt x="15" y="149"/>
                    </a:lnTo>
                    <a:close/>
                    <a:moveTo>
                      <a:pt x="57" y="94"/>
                    </a:moveTo>
                    <a:cubicBezTo>
                      <a:pt x="57" y="95"/>
                      <a:pt x="57" y="95"/>
                      <a:pt x="57" y="95"/>
                    </a:cubicBezTo>
                    <a:cubicBezTo>
                      <a:pt x="53" y="99"/>
                      <a:pt x="53" y="99"/>
                      <a:pt x="53" y="99"/>
                    </a:cubicBezTo>
                    <a:cubicBezTo>
                      <a:pt x="48" y="99"/>
                      <a:pt x="48" y="99"/>
                      <a:pt x="48" y="99"/>
                    </a:cubicBezTo>
                    <a:cubicBezTo>
                      <a:pt x="47" y="101"/>
                      <a:pt x="47" y="101"/>
                      <a:pt x="47" y="101"/>
                    </a:cubicBezTo>
                    <a:cubicBezTo>
                      <a:pt x="46" y="98"/>
                      <a:pt x="46" y="98"/>
                      <a:pt x="46" y="98"/>
                    </a:cubicBezTo>
                    <a:cubicBezTo>
                      <a:pt x="45" y="97"/>
                      <a:pt x="45" y="97"/>
                      <a:pt x="45" y="97"/>
                    </a:cubicBezTo>
                    <a:cubicBezTo>
                      <a:pt x="46" y="96"/>
                      <a:pt x="46" y="96"/>
                      <a:pt x="46" y="96"/>
                    </a:cubicBezTo>
                    <a:cubicBezTo>
                      <a:pt x="51" y="96"/>
                      <a:pt x="51" y="96"/>
                      <a:pt x="51" y="96"/>
                    </a:cubicBezTo>
                    <a:lnTo>
                      <a:pt x="57" y="94"/>
                    </a:lnTo>
                    <a:close/>
                    <a:moveTo>
                      <a:pt x="266" y="134"/>
                    </a:moveTo>
                    <a:cubicBezTo>
                      <a:pt x="266" y="136"/>
                      <a:pt x="266" y="136"/>
                      <a:pt x="266" y="136"/>
                    </a:cubicBezTo>
                    <a:cubicBezTo>
                      <a:pt x="264" y="138"/>
                      <a:pt x="264" y="138"/>
                      <a:pt x="264" y="138"/>
                    </a:cubicBezTo>
                    <a:cubicBezTo>
                      <a:pt x="259" y="142"/>
                      <a:pt x="259" y="142"/>
                      <a:pt x="259" y="142"/>
                    </a:cubicBezTo>
                    <a:cubicBezTo>
                      <a:pt x="255" y="144"/>
                      <a:pt x="255" y="144"/>
                      <a:pt x="255" y="144"/>
                    </a:cubicBezTo>
                    <a:cubicBezTo>
                      <a:pt x="252" y="144"/>
                      <a:pt x="252" y="144"/>
                      <a:pt x="252" y="144"/>
                    </a:cubicBezTo>
                    <a:cubicBezTo>
                      <a:pt x="253" y="143"/>
                      <a:pt x="253" y="143"/>
                      <a:pt x="253" y="143"/>
                    </a:cubicBezTo>
                    <a:cubicBezTo>
                      <a:pt x="256" y="140"/>
                      <a:pt x="256" y="140"/>
                      <a:pt x="256" y="140"/>
                    </a:cubicBezTo>
                    <a:cubicBezTo>
                      <a:pt x="259" y="136"/>
                      <a:pt x="259" y="136"/>
                      <a:pt x="259" y="136"/>
                    </a:cubicBezTo>
                    <a:cubicBezTo>
                      <a:pt x="259" y="134"/>
                      <a:pt x="259" y="134"/>
                      <a:pt x="259" y="134"/>
                    </a:cubicBezTo>
                    <a:cubicBezTo>
                      <a:pt x="256" y="134"/>
                      <a:pt x="256" y="134"/>
                      <a:pt x="256" y="134"/>
                    </a:cubicBezTo>
                    <a:cubicBezTo>
                      <a:pt x="251" y="138"/>
                      <a:pt x="251" y="138"/>
                      <a:pt x="251" y="138"/>
                    </a:cubicBezTo>
                    <a:cubicBezTo>
                      <a:pt x="250" y="138"/>
                      <a:pt x="250" y="138"/>
                      <a:pt x="250" y="138"/>
                    </a:cubicBezTo>
                    <a:cubicBezTo>
                      <a:pt x="250" y="136"/>
                      <a:pt x="250" y="136"/>
                      <a:pt x="250" y="136"/>
                    </a:cubicBezTo>
                    <a:cubicBezTo>
                      <a:pt x="255" y="133"/>
                      <a:pt x="255" y="133"/>
                      <a:pt x="255" y="133"/>
                    </a:cubicBezTo>
                    <a:cubicBezTo>
                      <a:pt x="254" y="131"/>
                      <a:pt x="254" y="131"/>
                      <a:pt x="254" y="131"/>
                    </a:cubicBezTo>
                    <a:cubicBezTo>
                      <a:pt x="255" y="129"/>
                      <a:pt x="255" y="129"/>
                      <a:pt x="255" y="129"/>
                    </a:cubicBezTo>
                    <a:cubicBezTo>
                      <a:pt x="260" y="128"/>
                      <a:pt x="260" y="128"/>
                      <a:pt x="260" y="128"/>
                    </a:cubicBezTo>
                    <a:cubicBezTo>
                      <a:pt x="264" y="131"/>
                      <a:pt x="264" y="131"/>
                      <a:pt x="264" y="131"/>
                    </a:cubicBezTo>
                    <a:lnTo>
                      <a:pt x="266" y="134"/>
                    </a:lnTo>
                    <a:close/>
                    <a:moveTo>
                      <a:pt x="265" y="116"/>
                    </a:moveTo>
                    <a:cubicBezTo>
                      <a:pt x="260" y="128"/>
                      <a:pt x="260" y="128"/>
                      <a:pt x="260" y="128"/>
                    </a:cubicBezTo>
                    <a:cubicBezTo>
                      <a:pt x="256" y="127"/>
                      <a:pt x="256" y="127"/>
                      <a:pt x="256" y="127"/>
                    </a:cubicBezTo>
                    <a:cubicBezTo>
                      <a:pt x="254" y="125"/>
                      <a:pt x="254" y="125"/>
                      <a:pt x="254" y="125"/>
                    </a:cubicBezTo>
                    <a:cubicBezTo>
                      <a:pt x="252" y="124"/>
                      <a:pt x="252" y="124"/>
                      <a:pt x="252" y="124"/>
                    </a:cubicBezTo>
                    <a:cubicBezTo>
                      <a:pt x="255" y="121"/>
                      <a:pt x="255" y="121"/>
                      <a:pt x="255" y="121"/>
                    </a:cubicBezTo>
                    <a:cubicBezTo>
                      <a:pt x="257" y="120"/>
                      <a:pt x="257" y="120"/>
                      <a:pt x="257" y="120"/>
                    </a:cubicBezTo>
                    <a:cubicBezTo>
                      <a:pt x="258" y="119"/>
                      <a:pt x="258" y="119"/>
                      <a:pt x="258" y="119"/>
                    </a:cubicBezTo>
                    <a:cubicBezTo>
                      <a:pt x="260" y="117"/>
                      <a:pt x="260" y="117"/>
                      <a:pt x="260" y="117"/>
                    </a:cubicBezTo>
                    <a:cubicBezTo>
                      <a:pt x="256" y="117"/>
                      <a:pt x="256" y="117"/>
                      <a:pt x="256" y="117"/>
                    </a:cubicBezTo>
                    <a:cubicBezTo>
                      <a:pt x="255" y="114"/>
                      <a:pt x="255" y="114"/>
                      <a:pt x="255" y="114"/>
                    </a:cubicBezTo>
                    <a:cubicBezTo>
                      <a:pt x="256" y="109"/>
                      <a:pt x="256" y="109"/>
                      <a:pt x="256" y="109"/>
                    </a:cubicBezTo>
                    <a:cubicBezTo>
                      <a:pt x="257" y="106"/>
                      <a:pt x="257" y="106"/>
                      <a:pt x="257" y="106"/>
                    </a:cubicBezTo>
                    <a:cubicBezTo>
                      <a:pt x="256" y="107"/>
                      <a:pt x="256" y="107"/>
                      <a:pt x="256" y="107"/>
                    </a:cubicBezTo>
                    <a:cubicBezTo>
                      <a:pt x="253" y="112"/>
                      <a:pt x="253" y="112"/>
                      <a:pt x="253" y="112"/>
                    </a:cubicBezTo>
                    <a:cubicBezTo>
                      <a:pt x="251" y="114"/>
                      <a:pt x="251" y="114"/>
                      <a:pt x="251" y="114"/>
                    </a:cubicBezTo>
                    <a:cubicBezTo>
                      <a:pt x="249" y="114"/>
                      <a:pt x="249" y="114"/>
                      <a:pt x="249" y="114"/>
                    </a:cubicBezTo>
                    <a:cubicBezTo>
                      <a:pt x="247" y="114"/>
                      <a:pt x="247" y="114"/>
                      <a:pt x="247" y="114"/>
                    </a:cubicBezTo>
                    <a:cubicBezTo>
                      <a:pt x="246" y="114"/>
                      <a:pt x="246" y="114"/>
                      <a:pt x="246" y="114"/>
                    </a:cubicBezTo>
                    <a:cubicBezTo>
                      <a:pt x="249" y="109"/>
                      <a:pt x="249" y="109"/>
                      <a:pt x="249" y="109"/>
                    </a:cubicBezTo>
                    <a:cubicBezTo>
                      <a:pt x="247" y="111"/>
                      <a:pt x="247" y="111"/>
                      <a:pt x="247" y="111"/>
                    </a:cubicBezTo>
                    <a:cubicBezTo>
                      <a:pt x="244" y="109"/>
                      <a:pt x="244" y="109"/>
                      <a:pt x="244" y="109"/>
                    </a:cubicBezTo>
                    <a:cubicBezTo>
                      <a:pt x="242" y="110"/>
                      <a:pt x="242" y="110"/>
                      <a:pt x="242" y="110"/>
                    </a:cubicBezTo>
                    <a:cubicBezTo>
                      <a:pt x="244" y="111"/>
                      <a:pt x="244" y="111"/>
                      <a:pt x="244" y="111"/>
                    </a:cubicBezTo>
                    <a:cubicBezTo>
                      <a:pt x="244" y="114"/>
                      <a:pt x="244" y="114"/>
                      <a:pt x="244" y="114"/>
                    </a:cubicBezTo>
                    <a:cubicBezTo>
                      <a:pt x="240" y="114"/>
                      <a:pt x="240" y="114"/>
                      <a:pt x="240" y="114"/>
                    </a:cubicBezTo>
                    <a:cubicBezTo>
                      <a:pt x="238" y="116"/>
                      <a:pt x="238" y="116"/>
                      <a:pt x="238" y="116"/>
                    </a:cubicBezTo>
                    <a:cubicBezTo>
                      <a:pt x="237" y="114"/>
                      <a:pt x="237" y="114"/>
                      <a:pt x="237" y="114"/>
                    </a:cubicBezTo>
                    <a:cubicBezTo>
                      <a:pt x="234" y="113"/>
                      <a:pt x="234" y="113"/>
                      <a:pt x="234" y="113"/>
                    </a:cubicBezTo>
                    <a:cubicBezTo>
                      <a:pt x="234" y="110"/>
                      <a:pt x="234" y="110"/>
                      <a:pt x="234" y="110"/>
                    </a:cubicBezTo>
                    <a:cubicBezTo>
                      <a:pt x="231" y="107"/>
                      <a:pt x="231" y="107"/>
                      <a:pt x="231" y="107"/>
                    </a:cubicBezTo>
                    <a:cubicBezTo>
                      <a:pt x="231" y="106"/>
                      <a:pt x="231" y="106"/>
                      <a:pt x="231" y="106"/>
                    </a:cubicBezTo>
                    <a:cubicBezTo>
                      <a:pt x="227" y="106"/>
                      <a:pt x="227" y="106"/>
                      <a:pt x="227" y="106"/>
                    </a:cubicBezTo>
                    <a:cubicBezTo>
                      <a:pt x="227" y="104"/>
                      <a:pt x="227" y="104"/>
                      <a:pt x="227" y="104"/>
                    </a:cubicBezTo>
                    <a:cubicBezTo>
                      <a:pt x="233" y="102"/>
                      <a:pt x="233" y="102"/>
                      <a:pt x="233" y="102"/>
                    </a:cubicBezTo>
                    <a:cubicBezTo>
                      <a:pt x="236" y="99"/>
                      <a:pt x="236" y="99"/>
                      <a:pt x="236" y="99"/>
                    </a:cubicBezTo>
                    <a:cubicBezTo>
                      <a:pt x="233" y="99"/>
                      <a:pt x="233" y="99"/>
                      <a:pt x="233" y="99"/>
                    </a:cubicBezTo>
                    <a:cubicBezTo>
                      <a:pt x="232" y="101"/>
                      <a:pt x="232" y="101"/>
                      <a:pt x="232" y="101"/>
                    </a:cubicBezTo>
                    <a:cubicBezTo>
                      <a:pt x="229" y="101"/>
                      <a:pt x="229" y="101"/>
                      <a:pt x="229" y="101"/>
                    </a:cubicBezTo>
                    <a:cubicBezTo>
                      <a:pt x="226" y="103"/>
                      <a:pt x="226" y="103"/>
                      <a:pt x="226" y="103"/>
                    </a:cubicBezTo>
                    <a:cubicBezTo>
                      <a:pt x="222" y="99"/>
                      <a:pt x="222" y="99"/>
                      <a:pt x="222" y="99"/>
                    </a:cubicBezTo>
                    <a:cubicBezTo>
                      <a:pt x="223" y="98"/>
                      <a:pt x="223" y="98"/>
                      <a:pt x="223" y="98"/>
                    </a:cubicBezTo>
                    <a:cubicBezTo>
                      <a:pt x="220" y="98"/>
                      <a:pt x="220" y="98"/>
                      <a:pt x="220" y="98"/>
                    </a:cubicBezTo>
                    <a:cubicBezTo>
                      <a:pt x="218" y="97"/>
                      <a:pt x="218" y="97"/>
                      <a:pt x="218" y="97"/>
                    </a:cubicBezTo>
                    <a:cubicBezTo>
                      <a:pt x="213" y="96"/>
                      <a:pt x="213" y="96"/>
                      <a:pt x="213" y="96"/>
                    </a:cubicBezTo>
                    <a:cubicBezTo>
                      <a:pt x="206" y="97"/>
                      <a:pt x="206" y="97"/>
                      <a:pt x="206" y="97"/>
                    </a:cubicBezTo>
                    <a:cubicBezTo>
                      <a:pt x="204" y="95"/>
                      <a:pt x="204" y="95"/>
                      <a:pt x="204" y="95"/>
                    </a:cubicBezTo>
                    <a:cubicBezTo>
                      <a:pt x="206" y="92"/>
                      <a:pt x="206" y="92"/>
                      <a:pt x="206" y="92"/>
                    </a:cubicBezTo>
                    <a:cubicBezTo>
                      <a:pt x="202" y="94"/>
                      <a:pt x="202" y="94"/>
                      <a:pt x="202" y="94"/>
                    </a:cubicBezTo>
                    <a:cubicBezTo>
                      <a:pt x="201" y="93"/>
                      <a:pt x="201" y="93"/>
                      <a:pt x="201" y="93"/>
                    </a:cubicBezTo>
                    <a:cubicBezTo>
                      <a:pt x="202" y="91"/>
                      <a:pt x="202" y="91"/>
                      <a:pt x="202" y="91"/>
                    </a:cubicBezTo>
                    <a:cubicBezTo>
                      <a:pt x="198" y="90"/>
                      <a:pt x="198" y="90"/>
                      <a:pt x="198" y="90"/>
                    </a:cubicBezTo>
                    <a:cubicBezTo>
                      <a:pt x="200" y="88"/>
                      <a:pt x="200" y="88"/>
                      <a:pt x="200" y="88"/>
                    </a:cubicBezTo>
                    <a:cubicBezTo>
                      <a:pt x="204" y="86"/>
                      <a:pt x="204" y="86"/>
                      <a:pt x="204" y="86"/>
                    </a:cubicBezTo>
                    <a:cubicBezTo>
                      <a:pt x="200" y="87"/>
                      <a:pt x="200" y="87"/>
                      <a:pt x="200" y="87"/>
                    </a:cubicBezTo>
                    <a:cubicBezTo>
                      <a:pt x="195" y="88"/>
                      <a:pt x="195" y="88"/>
                      <a:pt x="195" y="88"/>
                    </a:cubicBezTo>
                    <a:cubicBezTo>
                      <a:pt x="194" y="87"/>
                      <a:pt x="194" y="87"/>
                      <a:pt x="194" y="87"/>
                    </a:cubicBezTo>
                    <a:cubicBezTo>
                      <a:pt x="191" y="88"/>
                      <a:pt x="191" y="88"/>
                      <a:pt x="191" y="88"/>
                    </a:cubicBezTo>
                    <a:cubicBezTo>
                      <a:pt x="189" y="87"/>
                      <a:pt x="189" y="87"/>
                      <a:pt x="189" y="87"/>
                    </a:cubicBezTo>
                    <a:cubicBezTo>
                      <a:pt x="188" y="89"/>
                      <a:pt x="188" y="89"/>
                      <a:pt x="188" y="89"/>
                    </a:cubicBezTo>
                    <a:cubicBezTo>
                      <a:pt x="185" y="89"/>
                      <a:pt x="185" y="89"/>
                      <a:pt x="185" y="89"/>
                    </a:cubicBezTo>
                    <a:cubicBezTo>
                      <a:pt x="184" y="89"/>
                      <a:pt x="184" y="89"/>
                      <a:pt x="184" y="89"/>
                    </a:cubicBezTo>
                    <a:cubicBezTo>
                      <a:pt x="187" y="91"/>
                      <a:pt x="187" y="91"/>
                      <a:pt x="187" y="91"/>
                    </a:cubicBezTo>
                    <a:cubicBezTo>
                      <a:pt x="184" y="92"/>
                      <a:pt x="184" y="92"/>
                      <a:pt x="184" y="92"/>
                    </a:cubicBezTo>
                    <a:cubicBezTo>
                      <a:pt x="185" y="92"/>
                      <a:pt x="185" y="92"/>
                      <a:pt x="185" y="92"/>
                    </a:cubicBezTo>
                    <a:cubicBezTo>
                      <a:pt x="184" y="94"/>
                      <a:pt x="184" y="94"/>
                      <a:pt x="184" y="94"/>
                    </a:cubicBezTo>
                    <a:cubicBezTo>
                      <a:pt x="181" y="95"/>
                      <a:pt x="181" y="95"/>
                      <a:pt x="181" y="95"/>
                    </a:cubicBezTo>
                    <a:cubicBezTo>
                      <a:pt x="179" y="98"/>
                      <a:pt x="179" y="98"/>
                      <a:pt x="179" y="98"/>
                    </a:cubicBezTo>
                    <a:cubicBezTo>
                      <a:pt x="177" y="98"/>
                      <a:pt x="177" y="98"/>
                      <a:pt x="177" y="98"/>
                    </a:cubicBezTo>
                    <a:cubicBezTo>
                      <a:pt x="174" y="98"/>
                      <a:pt x="174" y="98"/>
                      <a:pt x="174" y="98"/>
                    </a:cubicBezTo>
                    <a:cubicBezTo>
                      <a:pt x="170" y="98"/>
                      <a:pt x="170" y="98"/>
                      <a:pt x="170" y="98"/>
                    </a:cubicBezTo>
                    <a:cubicBezTo>
                      <a:pt x="166" y="99"/>
                      <a:pt x="166" y="99"/>
                      <a:pt x="166" y="99"/>
                    </a:cubicBezTo>
                    <a:cubicBezTo>
                      <a:pt x="165" y="101"/>
                      <a:pt x="165" y="101"/>
                      <a:pt x="165" y="101"/>
                    </a:cubicBezTo>
                    <a:cubicBezTo>
                      <a:pt x="162" y="101"/>
                      <a:pt x="162" y="101"/>
                      <a:pt x="162" y="101"/>
                    </a:cubicBezTo>
                    <a:cubicBezTo>
                      <a:pt x="157" y="104"/>
                      <a:pt x="157" y="104"/>
                      <a:pt x="157" y="104"/>
                    </a:cubicBezTo>
                    <a:cubicBezTo>
                      <a:pt x="155" y="103"/>
                      <a:pt x="155" y="103"/>
                      <a:pt x="155" y="103"/>
                    </a:cubicBezTo>
                    <a:cubicBezTo>
                      <a:pt x="152" y="105"/>
                      <a:pt x="152" y="105"/>
                      <a:pt x="152" y="105"/>
                    </a:cubicBezTo>
                    <a:cubicBezTo>
                      <a:pt x="147" y="107"/>
                      <a:pt x="147" y="107"/>
                      <a:pt x="147" y="107"/>
                    </a:cubicBezTo>
                    <a:cubicBezTo>
                      <a:pt x="145" y="107"/>
                      <a:pt x="145" y="107"/>
                      <a:pt x="145" y="107"/>
                    </a:cubicBezTo>
                    <a:cubicBezTo>
                      <a:pt x="140" y="107"/>
                      <a:pt x="140" y="107"/>
                      <a:pt x="140" y="107"/>
                    </a:cubicBezTo>
                    <a:cubicBezTo>
                      <a:pt x="141" y="106"/>
                      <a:pt x="141" y="106"/>
                      <a:pt x="141" y="106"/>
                    </a:cubicBezTo>
                    <a:cubicBezTo>
                      <a:pt x="144" y="104"/>
                      <a:pt x="144" y="104"/>
                      <a:pt x="144" y="104"/>
                    </a:cubicBezTo>
                    <a:cubicBezTo>
                      <a:pt x="148" y="103"/>
                      <a:pt x="148" y="103"/>
                      <a:pt x="148" y="103"/>
                    </a:cubicBezTo>
                    <a:cubicBezTo>
                      <a:pt x="153" y="100"/>
                      <a:pt x="153" y="100"/>
                      <a:pt x="153" y="100"/>
                    </a:cubicBezTo>
                    <a:cubicBezTo>
                      <a:pt x="147" y="101"/>
                      <a:pt x="147" y="101"/>
                      <a:pt x="147" y="101"/>
                    </a:cubicBezTo>
                    <a:cubicBezTo>
                      <a:pt x="150" y="99"/>
                      <a:pt x="150" y="99"/>
                      <a:pt x="150" y="99"/>
                    </a:cubicBezTo>
                    <a:cubicBezTo>
                      <a:pt x="153" y="97"/>
                      <a:pt x="153" y="97"/>
                      <a:pt x="153" y="97"/>
                    </a:cubicBezTo>
                    <a:cubicBezTo>
                      <a:pt x="161" y="93"/>
                      <a:pt x="161" y="93"/>
                      <a:pt x="161" y="93"/>
                    </a:cubicBezTo>
                    <a:cubicBezTo>
                      <a:pt x="164" y="90"/>
                      <a:pt x="164" y="90"/>
                      <a:pt x="164" y="90"/>
                    </a:cubicBezTo>
                    <a:cubicBezTo>
                      <a:pt x="176" y="86"/>
                      <a:pt x="176" y="86"/>
                      <a:pt x="176" y="86"/>
                    </a:cubicBezTo>
                    <a:cubicBezTo>
                      <a:pt x="176" y="88"/>
                      <a:pt x="176" y="88"/>
                      <a:pt x="176" y="88"/>
                    </a:cubicBezTo>
                    <a:cubicBezTo>
                      <a:pt x="180" y="87"/>
                      <a:pt x="180" y="87"/>
                      <a:pt x="180" y="87"/>
                    </a:cubicBezTo>
                    <a:cubicBezTo>
                      <a:pt x="180" y="86"/>
                      <a:pt x="180" y="86"/>
                      <a:pt x="180" y="86"/>
                    </a:cubicBezTo>
                    <a:cubicBezTo>
                      <a:pt x="185" y="83"/>
                      <a:pt x="185" y="83"/>
                      <a:pt x="185" y="83"/>
                    </a:cubicBezTo>
                    <a:cubicBezTo>
                      <a:pt x="179" y="84"/>
                      <a:pt x="179" y="84"/>
                      <a:pt x="179" y="84"/>
                    </a:cubicBezTo>
                    <a:cubicBezTo>
                      <a:pt x="177" y="84"/>
                      <a:pt x="177" y="84"/>
                      <a:pt x="177" y="84"/>
                    </a:cubicBezTo>
                    <a:cubicBezTo>
                      <a:pt x="162" y="89"/>
                      <a:pt x="162" y="89"/>
                      <a:pt x="162" y="89"/>
                    </a:cubicBezTo>
                    <a:cubicBezTo>
                      <a:pt x="156" y="92"/>
                      <a:pt x="156" y="92"/>
                      <a:pt x="156" y="92"/>
                    </a:cubicBezTo>
                    <a:cubicBezTo>
                      <a:pt x="154" y="95"/>
                      <a:pt x="154" y="95"/>
                      <a:pt x="154" y="95"/>
                    </a:cubicBezTo>
                    <a:cubicBezTo>
                      <a:pt x="151" y="95"/>
                      <a:pt x="151" y="95"/>
                      <a:pt x="151" y="95"/>
                    </a:cubicBezTo>
                    <a:cubicBezTo>
                      <a:pt x="148" y="95"/>
                      <a:pt x="148" y="95"/>
                      <a:pt x="148" y="95"/>
                    </a:cubicBezTo>
                    <a:cubicBezTo>
                      <a:pt x="147" y="98"/>
                      <a:pt x="147" y="98"/>
                      <a:pt x="147" y="98"/>
                    </a:cubicBezTo>
                    <a:cubicBezTo>
                      <a:pt x="137" y="102"/>
                      <a:pt x="137" y="102"/>
                      <a:pt x="137" y="102"/>
                    </a:cubicBezTo>
                    <a:cubicBezTo>
                      <a:pt x="136" y="101"/>
                      <a:pt x="136" y="101"/>
                      <a:pt x="136" y="101"/>
                    </a:cubicBezTo>
                    <a:cubicBezTo>
                      <a:pt x="131" y="104"/>
                      <a:pt x="131" y="104"/>
                      <a:pt x="131" y="104"/>
                    </a:cubicBezTo>
                    <a:cubicBezTo>
                      <a:pt x="128" y="105"/>
                      <a:pt x="128" y="105"/>
                      <a:pt x="128" y="105"/>
                    </a:cubicBezTo>
                    <a:cubicBezTo>
                      <a:pt x="124" y="108"/>
                      <a:pt x="124" y="108"/>
                      <a:pt x="124" y="108"/>
                    </a:cubicBezTo>
                    <a:cubicBezTo>
                      <a:pt x="127" y="108"/>
                      <a:pt x="127" y="108"/>
                      <a:pt x="127" y="108"/>
                    </a:cubicBezTo>
                    <a:cubicBezTo>
                      <a:pt x="127" y="110"/>
                      <a:pt x="127" y="110"/>
                      <a:pt x="127" y="110"/>
                    </a:cubicBezTo>
                    <a:cubicBezTo>
                      <a:pt x="125" y="112"/>
                      <a:pt x="125" y="112"/>
                      <a:pt x="125" y="112"/>
                    </a:cubicBezTo>
                    <a:cubicBezTo>
                      <a:pt x="121" y="112"/>
                      <a:pt x="121" y="112"/>
                      <a:pt x="121" y="112"/>
                    </a:cubicBezTo>
                    <a:cubicBezTo>
                      <a:pt x="114" y="116"/>
                      <a:pt x="114" y="116"/>
                      <a:pt x="114" y="116"/>
                    </a:cubicBezTo>
                    <a:cubicBezTo>
                      <a:pt x="109" y="117"/>
                      <a:pt x="109" y="117"/>
                      <a:pt x="109" y="117"/>
                    </a:cubicBezTo>
                    <a:cubicBezTo>
                      <a:pt x="101" y="121"/>
                      <a:pt x="101" y="121"/>
                      <a:pt x="101" y="121"/>
                    </a:cubicBezTo>
                    <a:cubicBezTo>
                      <a:pt x="99" y="121"/>
                      <a:pt x="99" y="121"/>
                      <a:pt x="99" y="121"/>
                    </a:cubicBezTo>
                    <a:cubicBezTo>
                      <a:pt x="95" y="122"/>
                      <a:pt x="95" y="122"/>
                      <a:pt x="95" y="122"/>
                    </a:cubicBezTo>
                    <a:cubicBezTo>
                      <a:pt x="95" y="121"/>
                      <a:pt x="95" y="121"/>
                      <a:pt x="95" y="121"/>
                    </a:cubicBezTo>
                    <a:cubicBezTo>
                      <a:pt x="96" y="120"/>
                      <a:pt x="96" y="120"/>
                      <a:pt x="96" y="120"/>
                    </a:cubicBezTo>
                    <a:cubicBezTo>
                      <a:pt x="93" y="118"/>
                      <a:pt x="93" y="118"/>
                      <a:pt x="93" y="118"/>
                    </a:cubicBezTo>
                    <a:cubicBezTo>
                      <a:pt x="92" y="120"/>
                      <a:pt x="92" y="120"/>
                      <a:pt x="92" y="120"/>
                    </a:cubicBezTo>
                    <a:cubicBezTo>
                      <a:pt x="93" y="122"/>
                      <a:pt x="93" y="122"/>
                      <a:pt x="93" y="122"/>
                    </a:cubicBezTo>
                    <a:cubicBezTo>
                      <a:pt x="89" y="124"/>
                      <a:pt x="89" y="124"/>
                      <a:pt x="89" y="124"/>
                    </a:cubicBezTo>
                    <a:cubicBezTo>
                      <a:pt x="87" y="126"/>
                      <a:pt x="87" y="126"/>
                      <a:pt x="87" y="126"/>
                    </a:cubicBezTo>
                    <a:cubicBezTo>
                      <a:pt x="78" y="129"/>
                      <a:pt x="78" y="129"/>
                      <a:pt x="78" y="129"/>
                    </a:cubicBezTo>
                    <a:cubicBezTo>
                      <a:pt x="77" y="129"/>
                      <a:pt x="77" y="129"/>
                      <a:pt x="77" y="129"/>
                    </a:cubicBezTo>
                    <a:cubicBezTo>
                      <a:pt x="73" y="131"/>
                      <a:pt x="73" y="131"/>
                      <a:pt x="73" y="131"/>
                    </a:cubicBezTo>
                    <a:cubicBezTo>
                      <a:pt x="69" y="131"/>
                      <a:pt x="69" y="131"/>
                      <a:pt x="69" y="131"/>
                    </a:cubicBezTo>
                    <a:cubicBezTo>
                      <a:pt x="65" y="132"/>
                      <a:pt x="65" y="132"/>
                      <a:pt x="65" y="132"/>
                    </a:cubicBezTo>
                    <a:cubicBezTo>
                      <a:pt x="62" y="135"/>
                      <a:pt x="62" y="135"/>
                      <a:pt x="62" y="135"/>
                    </a:cubicBezTo>
                    <a:cubicBezTo>
                      <a:pt x="55" y="136"/>
                      <a:pt x="55" y="136"/>
                      <a:pt x="55" y="136"/>
                    </a:cubicBezTo>
                    <a:cubicBezTo>
                      <a:pt x="51" y="137"/>
                      <a:pt x="51" y="137"/>
                      <a:pt x="51" y="137"/>
                    </a:cubicBezTo>
                    <a:cubicBezTo>
                      <a:pt x="48" y="137"/>
                      <a:pt x="48" y="137"/>
                      <a:pt x="48" y="137"/>
                    </a:cubicBezTo>
                    <a:cubicBezTo>
                      <a:pt x="46" y="138"/>
                      <a:pt x="46" y="138"/>
                      <a:pt x="46" y="138"/>
                    </a:cubicBezTo>
                    <a:cubicBezTo>
                      <a:pt x="39" y="140"/>
                      <a:pt x="39" y="140"/>
                      <a:pt x="39" y="140"/>
                    </a:cubicBezTo>
                    <a:cubicBezTo>
                      <a:pt x="36" y="140"/>
                      <a:pt x="36" y="140"/>
                      <a:pt x="36" y="140"/>
                    </a:cubicBezTo>
                    <a:cubicBezTo>
                      <a:pt x="36" y="139"/>
                      <a:pt x="36" y="139"/>
                      <a:pt x="36" y="139"/>
                    </a:cubicBezTo>
                    <a:cubicBezTo>
                      <a:pt x="37" y="138"/>
                      <a:pt x="37" y="138"/>
                      <a:pt x="37" y="138"/>
                    </a:cubicBezTo>
                    <a:cubicBezTo>
                      <a:pt x="36" y="138"/>
                      <a:pt x="36" y="138"/>
                      <a:pt x="36" y="138"/>
                    </a:cubicBezTo>
                    <a:cubicBezTo>
                      <a:pt x="32" y="141"/>
                      <a:pt x="32" y="141"/>
                      <a:pt x="32" y="141"/>
                    </a:cubicBezTo>
                    <a:cubicBezTo>
                      <a:pt x="30" y="141"/>
                      <a:pt x="30" y="141"/>
                      <a:pt x="30" y="141"/>
                    </a:cubicBezTo>
                    <a:cubicBezTo>
                      <a:pt x="29" y="142"/>
                      <a:pt x="29" y="142"/>
                      <a:pt x="29" y="142"/>
                    </a:cubicBezTo>
                    <a:cubicBezTo>
                      <a:pt x="27" y="142"/>
                      <a:pt x="27" y="142"/>
                      <a:pt x="27" y="142"/>
                    </a:cubicBezTo>
                    <a:cubicBezTo>
                      <a:pt x="25" y="142"/>
                      <a:pt x="25" y="142"/>
                      <a:pt x="25" y="142"/>
                    </a:cubicBezTo>
                    <a:cubicBezTo>
                      <a:pt x="24" y="142"/>
                      <a:pt x="24" y="142"/>
                      <a:pt x="24" y="142"/>
                    </a:cubicBezTo>
                    <a:cubicBezTo>
                      <a:pt x="22" y="143"/>
                      <a:pt x="22" y="143"/>
                      <a:pt x="22" y="143"/>
                    </a:cubicBezTo>
                    <a:cubicBezTo>
                      <a:pt x="20" y="143"/>
                      <a:pt x="20" y="143"/>
                      <a:pt x="20" y="143"/>
                    </a:cubicBezTo>
                    <a:cubicBezTo>
                      <a:pt x="19" y="144"/>
                      <a:pt x="19" y="144"/>
                      <a:pt x="19" y="144"/>
                    </a:cubicBezTo>
                    <a:cubicBezTo>
                      <a:pt x="14" y="146"/>
                      <a:pt x="14" y="146"/>
                      <a:pt x="14" y="146"/>
                    </a:cubicBezTo>
                    <a:cubicBezTo>
                      <a:pt x="8" y="147"/>
                      <a:pt x="8" y="147"/>
                      <a:pt x="8" y="147"/>
                    </a:cubicBezTo>
                    <a:cubicBezTo>
                      <a:pt x="3" y="149"/>
                      <a:pt x="3" y="149"/>
                      <a:pt x="3" y="149"/>
                    </a:cubicBezTo>
                    <a:cubicBezTo>
                      <a:pt x="0" y="149"/>
                      <a:pt x="0" y="149"/>
                      <a:pt x="0" y="149"/>
                    </a:cubicBezTo>
                    <a:cubicBezTo>
                      <a:pt x="0" y="148"/>
                      <a:pt x="0" y="148"/>
                      <a:pt x="0" y="148"/>
                    </a:cubicBezTo>
                    <a:cubicBezTo>
                      <a:pt x="1" y="147"/>
                      <a:pt x="1" y="147"/>
                      <a:pt x="1" y="147"/>
                    </a:cubicBezTo>
                    <a:cubicBezTo>
                      <a:pt x="3" y="147"/>
                      <a:pt x="3" y="147"/>
                      <a:pt x="3" y="147"/>
                    </a:cubicBezTo>
                    <a:cubicBezTo>
                      <a:pt x="6" y="144"/>
                      <a:pt x="6" y="144"/>
                      <a:pt x="6" y="144"/>
                    </a:cubicBezTo>
                    <a:cubicBezTo>
                      <a:pt x="9" y="144"/>
                      <a:pt x="9" y="144"/>
                      <a:pt x="9" y="144"/>
                    </a:cubicBezTo>
                    <a:cubicBezTo>
                      <a:pt x="12" y="144"/>
                      <a:pt x="12" y="144"/>
                      <a:pt x="12" y="144"/>
                    </a:cubicBezTo>
                    <a:cubicBezTo>
                      <a:pt x="17" y="143"/>
                      <a:pt x="17" y="143"/>
                      <a:pt x="17" y="143"/>
                    </a:cubicBezTo>
                    <a:cubicBezTo>
                      <a:pt x="19" y="142"/>
                      <a:pt x="19" y="142"/>
                      <a:pt x="19" y="142"/>
                    </a:cubicBezTo>
                    <a:cubicBezTo>
                      <a:pt x="22" y="140"/>
                      <a:pt x="22" y="140"/>
                      <a:pt x="22" y="140"/>
                    </a:cubicBezTo>
                    <a:cubicBezTo>
                      <a:pt x="25" y="140"/>
                      <a:pt x="25" y="140"/>
                      <a:pt x="25" y="140"/>
                    </a:cubicBezTo>
                    <a:cubicBezTo>
                      <a:pt x="30" y="138"/>
                      <a:pt x="30" y="138"/>
                      <a:pt x="30" y="138"/>
                    </a:cubicBezTo>
                    <a:cubicBezTo>
                      <a:pt x="32" y="137"/>
                      <a:pt x="32" y="137"/>
                      <a:pt x="32" y="137"/>
                    </a:cubicBezTo>
                    <a:cubicBezTo>
                      <a:pt x="41" y="135"/>
                      <a:pt x="41" y="135"/>
                      <a:pt x="41" y="135"/>
                    </a:cubicBezTo>
                    <a:cubicBezTo>
                      <a:pt x="43" y="136"/>
                      <a:pt x="43" y="136"/>
                      <a:pt x="43" y="136"/>
                    </a:cubicBezTo>
                    <a:cubicBezTo>
                      <a:pt x="47" y="136"/>
                      <a:pt x="47" y="136"/>
                      <a:pt x="47" y="136"/>
                    </a:cubicBezTo>
                    <a:cubicBezTo>
                      <a:pt x="49" y="133"/>
                      <a:pt x="49" y="133"/>
                      <a:pt x="49" y="133"/>
                    </a:cubicBezTo>
                    <a:cubicBezTo>
                      <a:pt x="55" y="130"/>
                      <a:pt x="55" y="130"/>
                      <a:pt x="55" y="130"/>
                    </a:cubicBezTo>
                    <a:cubicBezTo>
                      <a:pt x="63" y="129"/>
                      <a:pt x="63" y="129"/>
                      <a:pt x="63" y="129"/>
                    </a:cubicBezTo>
                    <a:cubicBezTo>
                      <a:pt x="65" y="128"/>
                      <a:pt x="65" y="128"/>
                      <a:pt x="65" y="128"/>
                    </a:cubicBezTo>
                    <a:cubicBezTo>
                      <a:pt x="68" y="128"/>
                      <a:pt x="68" y="128"/>
                      <a:pt x="68" y="128"/>
                    </a:cubicBezTo>
                    <a:cubicBezTo>
                      <a:pt x="70" y="127"/>
                      <a:pt x="70" y="127"/>
                      <a:pt x="70" y="127"/>
                    </a:cubicBezTo>
                    <a:cubicBezTo>
                      <a:pt x="82" y="122"/>
                      <a:pt x="82" y="122"/>
                      <a:pt x="82" y="122"/>
                    </a:cubicBezTo>
                    <a:cubicBezTo>
                      <a:pt x="87" y="118"/>
                      <a:pt x="87" y="118"/>
                      <a:pt x="87" y="118"/>
                    </a:cubicBezTo>
                    <a:cubicBezTo>
                      <a:pt x="91" y="116"/>
                      <a:pt x="91" y="116"/>
                      <a:pt x="91" y="116"/>
                    </a:cubicBezTo>
                    <a:cubicBezTo>
                      <a:pt x="92" y="114"/>
                      <a:pt x="92" y="114"/>
                      <a:pt x="92" y="114"/>
                    </a:cubicBezTo>
                    <a:cubicBezTo>
                      <a:pt x="103" y="108"/>
                      <a:pt x="103" y="108"/>
                      <a:pt x="103" y="108"/>
                    </a:cubicBezTo>
                    <a:cubicBezTo>
                      <a:pt x="94" y="111"/>
                      <a:pt x="94" y="111"/>
                      <a:pt x="94" y="111"/>
                    </a:cubicBezTo>
                    <a:cubicBezTo>
                      <a:pt x="91" y="110"/>
                      <a:pt x="91" y="110"/>
                      <a:pt x="91" y="110"/>
                    </a:cubicBezTo>
                    <a:cubicBezTo>
                      <a:pt x="91" y="109"/>
                      <a:pt x="91" y="109"/>
                      <a:pt x="91" y="109"/>
                    </a:cubicBezTo>
                    <a:cubicBezTo>
                      <a:pt x="86" y="111"/>
                      <a:pt x="86" y="111"/>
                      <a:pt x="86" y="111"/>
                    </a:cubicBezTo>
                    <a:cubicBezTo>
                      <a:pt x="83" y="114"/>
                      <a:pt x="83" y="114"/>
                      <a:pt x="83" y="114"/>
                    </a:cubicBezTo>
                    <a:cubicBezTo>
                      <a:pt x="82" y="114"/>
                      <a:pt x="82" y="114"/>
                      <a:pt x="82" y="114"/>
                    </a:cubicBezTo>
                    <a:cubicBezTo>
                      <a:pt x="83" y="109"/>
                      <a:pt x="83" y="109"/>
                      <a:pt x="83" y="109"/>
                    </a:cubicBezTo>
                    <a:cubicBezTo>
                      <a:pt x="80" y="109"/>
                      <a:pt x="80" y="109"/>
                      <a:pt x="80" y="109"/>
                    </a:cubicBezTo>
                    <a:cubicBezTo>
                      <a:pt x="80" y="108"/>
                      <a:pt x="80" y="108"/>
                      <a:pt x="80" y="108"/>
                    </a:cubicBezTo>
                    <a:cubicBezTo>
                      <a:pt x="74" y="109"/>
                      <a:pt x="74" y="109"/>
                      <a:pt x="74" y="109"/>
                    </a:cubicBezTo>
                    <a:cubicBezTo>
                      <a:pt x="70" y="110"/>
                      <a:pt x="70" y="110"/>
                      <a:pt x="70" y="110"/>
                    </a:cubicBezTo>
                    <a:cubicBezTo>
                      <a:pt x="68" y="111"/>
                      <a:pt x="68" y="111"/>
                      <a:pt x="68" y="111"/>
                    </a:cubicBezTo>
                    <a:cubicBezTo>
                      <a:pt x="63" y="113"/>
                      <a:pt x="63" y="113"/>
                      <a:pt x="63" y="113"/>
                    </a:cubicBezTo>
                    <a:cubicBezTo>
                      <a:pt x="62" y="111"/>
                      <a:pt x="62" y="111"/>
                      <a:pt x="62" y="111"/>
                    </a:cubicBezTo>
                    <a:cubicBezTo>
                      <a:pt x="66" y="110"/>
                      <a:pt x="66" y="110"/>
                      <a:pt x="66" y="110"/>
                    </a:cubicBezTo>
                    <a:cubicBezTo>
                      <a:pt x="68" y="108"/>
                      <a:pt x="68" y="108"/>
                      <a:pt x="68" y="108"/>
                    </a:cubicBezTo>
                    <a:cubicBezTo>
                      <a:pt x="71" y="106"/>
                      <a:pt x="71" y="106"/>
                      <a:pt x="71" y="106"/>
                    </a:cubicBezTo>
                    <a:cubicBezTo>
                      <a:pt x="70" y="106"/>
                      <a:pt x="70" y="106"/>
                      <a:pt x="70" y="106"/>
                    </a:cubicBezTo>
                    <a:cubicBezTo>
                      <a:pt x="70" y="105"/>
                      <a:pt x="70" y="105"/>
                      <a:pt x="70" y="105"/>
                    </a:cubicBezTo>
                    <a:cubicBezTo>
                      <a:pt x="76" y="103"/>
                      <a:pt x="76" y="103"/>
                      <a:pt x="76" y="103"/>
                    </a:cubicBezTo>
                    <a:cubicBezTo>
                      <a:pt x="78" y="99"/>
                      <a:pt x="78" y="99"/>
                      <a:pt x="78" y="99"/>
                    </a:cubicBezTo>
                    <a:cubicBezTo>
                      <a:pt x="79" y="97"/>
                      <a:pt x="79" y="97"/>
                      <a:pt x="79" y="97"/>
                    </a:cubicBezTo>
                    <a:cubicBezTo>
                      <a:pt x="78" y="97"/>
                      <a:pt x="78" y="97"/>
                      <a:pt x="78" y="97"/>
                    </a:cubicBezTo>
                    <a:cubicBezTo>
                      <a:pt x="75" y="99"/>
                      <a:pt x="75" y="99"/>
                      <a:pt x="75" y="99"/>
                    </a:cubicBezTo>
                    <a:cubicBezTo>
                      <a:pt x="73" y="98"/>
                      <a:pt x="73" y="98"/>
                      <a:pt x="73" y="98"/>
                    </a:cubicBezTo>
                    <a:cubicBezTo>
                      <a:pt x="68" y="100"/>
                      <a:pt x="68" y="100"/>
                      <a:pt x="68" y="100"/>
                    </a:cubicBezTo>
                    <a:cubicBezTo>
                      <a:pt x="62" y="100"/>
                      <a:pt x="62" y="100"/>
                      <a:pt x="62" y="100"/>
                    </a:cubicBezTo>
                    <a:cubicBezTo>
                      <a:pt x="65" y="99"/>
                      <a:pt x="65" y="99"/>
                      <a:pt x="65" y="99"/>
                    </a:cubicBezTo>
                    <a:cubicBezTo>
                      <a:pt x="65" y="95"/>
                      <a:pt x="65" y="95"/>
                      <a:pt x="65" y="95"/>
                    </a:cubicBezTo>
                    <a:cubicBezTo>
                      <a:pt x="63" y="95"/>
                      <a:pt x="63" y="95"/>
                      <a:pt x="63" y="95"/>
                    </a:cubicBezTo>
                    <a:cubicBezTo>
                      <a:pt x="64" y="92"/>
                      <a:pt x="64" y="92"/>
                      <a:pt x="64" y="92"/>
                    </a:cubicBezTo>
                    <a:cubicBezTo>
                      <a:pt x="68" y="91"/>
                      <a:pt x="68" y="91"/>
                      <a:pt x="68" y="91"/>
                    </a:cubicBezTo>
                    <a:cubicBezTo>
                      <a:pt x="71" y="89"/>
                      <a:pt x="71" y="89"/>
                      <a:pt x="71" y="89"/>
                    </a:cubicBezTo>
                    <a:cubicBezTo>
                      <a:pt x="72" y="89"/>
                      <a:pt x="72" y="89"/>
                      <a:pt x="72" y="89"/>
                    </a:cubicBezTo>
                    <a:cubicBezTo>
                      <a:pt x="74" y="91"/>
                      <a:pt x="74" y="91"/>
                      <a:pt x="74" y="91"/>
                    </a:cubicBezTo>
                    <a:cubicBezTo>
                      <a:pt x="76" y="91"/>
                      <a:pt x="76" y="91"/>
                      <a:pt x="76" y="91"/>
                    </a:cubicBezTo>
                    <a:cubicBezTo>
                      <a:pt x="79" y="91"/>
                      <a:pt x="79" y="91"/>
                      <a:pt x="79" y="91"/>
                    </a:cubicBezTo>
                    <a:cubicBezTo>
                      <a:pt x="80" y="89"/>
                      <a:pt x="80" y="89"/>
                      <a:pt x="80" y="89"/>
                    </a:cubicBezTo>
                    <a:cubicBezTo>
                      <a:pt x="79" y="89"/>
                      <a:pt x="79" y="89"/>
                      <a:pt x="79" y="89"/>
                    </a:cubicBezTo>
                    <a:cubicBezTo>
                      <a:pt x="76" y="89"/>
                      <a:pt x="76" y="89"/>
                      <a:pt x="76" y="89"/>
                    </a:cubicBezTo>
                    <a:cubicBezTo>
                      <a:pt x="73" y="88"/>
                      <a:pt x="73" y="88"/>
                      <a:pt x="73" y="88"/>
                    </a:cubicBezTo>
                    <a:cubicBezTo>
                      <a:pt x="70" y="87"/>
                      <a:pt x="70" y="87"/>
                      <a:pt x="70" y="87"/>
                    </a:cubicBezTo>
                    <a:cubicBezTo>
                      <a:pt x="70" y="85"/>
                      <a:pt x="70" y="85"/>
                      <a:pt x="70" y="85"/>
                    </a:cubicBezTo>
                    <a:cubicBezTo>
                      <a:pt x="73" y="81"/>
                      <a:pt x="73" y="81"/>
                      <a:pt x="73" y="81"/>
                    </a:cubicBezTo>
                    <a:cubicBezTo>
                      <a:pt x="76" y="81"/>
                      <a:pt x="76" y="81"/>
                      <a:pt x="76" y="81"/>
                    </a:cubicBezTo>
                    <a:cubicBezTo>
                      <a:pt x="79" y="79"/>
                      <a:pt x="79" y="79"/>
                      <a:pt x="79" y="79"/>
                    </a:cubicBezTo>
                    <a:cubicBezTo>
                      <a:pt x="89" y="75"/>
                      <a:pt x="89" y="75"/>
                      <a:pt x="89" y="75"/>
                    </a:cubicBezTo>
                    <a:cubicBezTo>
                      <a:pt x="93" y="74"/>
                      <a:pt x="93" y="74"/>
                      <a:pt x="93" y="74"/>
                    </a:cubicBezTo>
                    <a:cubicBezTo>
                      <a:pt x="94" y="72"/>
                      <a:pt x="94" y="72"/>
                      <a:pt x="94" y="72"/>
                    </a:cubicBezTo>
                    <a:cubicBezTo>
                      <a:pt x="98" y="71"/>
                      <a:pt x="98" y="71"/>
                      <a:pt x="98" y="71"/>
                    </a:cubicBezTo>
                    <a:cubicBezTo>
                      <a:pt x="100" y="70"/>
                      <a:pt x="100" y="70"/>
                      <a:pt x="100" y="70"/>
                    </a:cubicBezTo>
                    <a:cubicBezTo>
                      <a:pt x="103" y="69"/>
                      <a:pt x="103" y="69"/>
                      <a:pt x="103" y="69"/>
                    </a:cubicBezTo>
                    <a:cubicBezTo>
                      <a:pt x="106" y="71"/>
                      <a:pt x="106" y="71"/>
                      <a:pt x="106" y="71"/>
                    </a:cubicBezTo>
                    <a:cubicBezTo>
                      <a:pt x="109" y="71"/>
                      <a:pt x="109" y="71"/>
                      <a:pt x="109" y="71"/>
                    </a:cubicBezTo>
                    <a:cubicBezTo>
                      <a:pt x="117" y="68"/>
                      <a:pt x="117" y="68"/>
                      <a:pt x="117" y="68"/>
                    </a:cubicBezTo>
                    <a:cubicBezTo>
                      <a:pt x="117" y="67"/>
                      <a:pt x="117" y="67"/>
                      <a:pt x="117" y="67"/>
                    </a:cubicBezTo>
                    <a:cubicBezTo>
                      <a:pt x="121" y="68"/>
                      <a:pt x="121" y="68"/>
                      <a:pt x="121" y="68"/>
                    </a:cubicBezTo>
                    <a:cubicBezTo>
                      <a:pt x="127" y="67"/>
                      <a:pt x="127" y="67"/>
                      <a:pt x="127" y="67"/>
                    </a:cubicBezTo>
                    <a:cubicBezTo>
                      <a:pt x="132" y="64"/>
                      <a:pt x="132" y="64"/>
                      <a:pt x="132" y="64"/>
                    </a:cubicBezTo>
                    <a:cubicBezTo>
                      <a:pt x="134" y="59"/>
                      <a:pt x="134" y="59"/>
                      <a:pt x="134" y="59"/>
                    </a:cubicBezTo>
                    <a:cubicBezTo>
                      <a:pt x="138" y="59"/>
                      <a:pt x="138" y="59"/>
                      <a:pt x="138" y="59"/>
                    </a:cubicBezTo>
                    <a:cubicBezTo>
                      <a:pt x="142" y="56"/>
                      <a:pt x="142" y="56"/>
                      <a:pt x="142" y="56"/>
                    </a:cubicBezTo>
                    <a:cubicBezTo>
                      <a:pt x="141" y="55"/>
                      <a:pt x="141" y="55"/>
                      <a:pt x="141" y="55"/>
                    </a:cubicBezTo>
                    <a:cubicBezTo>
                      <a:pt x="133" y="57"/>
                      <a:pt x="133" y="57"/>
                      <a:pt x="133" y="57"/>
                    </a:cubicBezTo>
                    <a:cubicBezTo>
                      <a:pt x="124" y="61"/>
                      <a:pt x="124" y="61"/>
                      <a:pt x="124" y="61"/>
                    </a:cubicBezTo>
                    <a:cubicBezTo>
                      <a:pt x="125" y="58"/>
                      <a:pt x="125" y="58"/>
                      <a:pt x="125" y="58"/>
                    </a:cubicBezTo>
                    <a:cubicBezTo>
                      <a:pt x="123" y="60"/>
                      <a:pt x="123" y="60"/>
                      <a:pt x="123" y="60"/>
                    </a:cubicBezTo>
                    <a:cubicBezTo>
                      <a:pt x="118" y="59"/>
                      <a:pt x="118" y="59"/>
                      <a:pt x="118" y="59"/>
                    </a:cubicBezTo>
                    <a:cubicBezTo>
                      <a:pt x="114" y="59"/>
                      <a:pt x="114" y="59"/>
                      <a:pt x="114" y="59"/>
                    </a:cubicBezTo>
                    <a:cubicBezTo>
                      <a:pt x="112" y="59"/>
                      <a:pt x="112" y="59"/>
                      <a:pt x="112" y="59"/>
                    </a:cubicBezTo>
                    <a:cubicBezTo>
                      <a:pt x="105" y="58"/>
                      <a:pt x="105" y="58"/>
                      <a:pt x="105" y="58"/>
                    </a:cubicBezTo>
                    <a:cubicBezTo>
                      <a:pt x="105" y="57"/>
                      <a:pt x="105" y="57"/>
                      <a:pt x="105" y="57"/>
                    </a:cubicBezTo>
                    <a:cubicBezTo>
                      <a:pt x="107" y="55"/>
                      <a:pt x="107" y="55"/>
                      <a:pt x="107" y="55"/>
                    </a:cubicBezTo>
                    <a:cubicBezTo>
                      <a:pt x="109" y="53"/>
                      <a:pt x="109" y="53"/>
                      <a:pt x="109" y="53"/>
                    </a:cubicBezTo>
                    <a:cubicBezTo>
                      <a:pt x="113" y="51"/>
                      <a:pt x="113" y="51"/>
                      <a:pt x="113" y="51"/>
                    </a:cubicBezTo>
                    <a:cubicBezTo>
                      <a:pt x="113" y="50"/>
                      <a:pt x="113" y="50"/>
                      <a:pt x="113" y="50"/>
                    </a:cubicBezTo>
                    <a:cubicBezTo>
                      <a:pt x="109" y="50"/>
                      <a:pt x="109" y="50"/>
                      <a:pt x="109" y="50"/>
                    </a:cubicBezTo>
                    <a:cubicBezTo>
                      <a:pt x="106" y="48"/>
                      <a:pt x="106" y="48"/>
                      <a:pt x="106" y="48"/>
                    </a:cubicBezTo>
                    <a:cubicBezTo>
                      <a:pt x="107" y="47"/>
                      <a:pt x="107" y="47"/>
                      <a:pt x="107" y="47"/>
                    </a:cubicBezTo>
                    <a:cubicBezTo>
                      <a:pt x="115" y="46"/>
                      <a:pt x="115" y="46"/>
                      <a:pt x="115" y="46"/>
                    </a:cubicBezTo>
                    <a:cubicBezTo>
                      <a:pt x="126" y="44"/>
                      <a:pt x="126" y="44"/>
                      <a:pt x="126" y="44"/>
                    </a:cubicBezTo>
                    <a:cubicBezTo>
                      <a:pt x="127" y="44"/>
                      <a:pt x="127" y="44"/>
                      <a:pt x="127" y="44"/>
                    </a:cubicBezTo>
                    <a:cubicBezTo>
                      <a:pt x="129" y="43"/>
                      <a:pt x="129" y="43"/>
                      <a:pt x="129" y="43"/>
                    </a:cubicBezTo>
                    <a:cubicBezTo>
                      <a:pt x="138" y="41"/>
                      <a:pt x="138" y="41"/>
                      <a:pt x="138" y="41"/>
                    </a:cubicBezTo>
                    <a:cubicBezTo>
                      <a:pt x="144" y="41"/>
                      <a:pt x="144" y="41"/>
                      <a:pt x="144" y="41"/>
                    </a:cubicBezTo>
                    <a:cubicBezTo>
                      <a:pt x="143" y="42"/>
                      <a:pt x="143" y="42"/>
                      <a:pt x="143" y="42"/>
                    </a:cubicBezTo>
                    <a:cubicBezTo>
                      <a:pt x="139" y="44"/>
                      <a:pt x="139" y="44"/>
                      <a:pt x="139" y="44"/>
                    </a:cubicBezTo>
                    <a:cubicBezTo>
                      <a:pt x="145" y="44"/>
                      <a:pt x="145" y="44"/>
                      <a:pt x="145" y="44"/>
                    </a:cubicBezTo>
                    <a:cubicBezTo>
                      <a:pt x="149" y="45"/>
                      <a:pt x="149" y="45"/>
                      <a:pt x="149" y="45"/>
                    </a:cubicBezTo>
                    <a:cubicBezTo>
                      <a:pt x="152" y="44"/>
                      <a:pt x="152" y="44"/>
                      <a:pt x="152" y="44"/>
                    </a:cubicBezTo>
                    <a:cubicBezTo>
                      <a:pt x="155" y="42"/>
                      <a:pt x="155" y="42"/>
                      <a:pt x="155" y="42"/>
                    </a:cubicBezTo>
                    <a:cubicBezTo>
                      <a:pt x="156" y="39"/>
                      <a:pt x="156" y="39"/>
                      <a:pt x="156" y="39"/>
                    </a:cubicBezTo>
                    <a:cubicBezTo>
                      <a:pt x="158" y="38"/>
                      <a:pt x="158" y="38"/>
                      <a:pt x="158" y="38"/>
                    </a:cubicBezTo>
                    <a:cubicBezTo>
                      <a:pt x="157" y="43"/>
                      <a:pt x="157" y="43"/>
                      <a:pt x="157" y="43"/>
                    </a:cubicBezTo>
                    <a:cubicBezTo>
                      <a:pt x="158" y="43"/>
                      <a:pt x="158" y="43"/>
                      <a:pt x="158" y="43"/>
                    </a:cubicBezTo>
                    <a:cubicBezTo>
                      <a:pt x="160" y="41"/>
                      <a:pt x="160" y="41"/>
                      <a:pt x="160" y="41"/>
                    </a:cubicBezTo>
                    <a:cubicBezTo>
                      <a:pt x="164" y="41"/>
                      <a:pt x="164" y="41"/>
                      <a:pt x="164" y="41"/>
                    </a:cubicBezTo>
                    <a:cubicBezTo>
                      <a:pt x="171" y="41"/>
                      <a:pt x="171" y="41"/>
                      <a:pt x="171" y="41"/>
                    </a:cubicBezTo>
                    <a:cubicBezTo>
                      <a:pt x="171" y="40"/>
                      <a:pt x="171" y="40"/>
                      <a:pt x="171" y="40"/>
                    </a:cubicBezTo>
                    <a:cubicBezTo>
                      <a:pt x="163" y="40"/>
                      <a:pt x="163" y="40"/>
                      <a:pt x="163" y="40"/>
                    </a:cubicBezTo>
                    <a:cubicBezTo>
                      <a:pt x="160" y="40"/>
                      <a:pt x="160" y="40"/>
                      <a:pt x="160" y="40"/>
                    </a:cubicBezTo>
                    <a:cubicBezTo>
                      <a:pt x="162" y="38"/>
                      <a:pt x="162" y="38"/>
                      <a:pt x="162" y="38"/>
                    </a:cubicBezTo>
                    <a:cubicBezTo>
                      <a:pt x="160" y="38"/>
                      <a:pt x="160" y="38"/>
                      <a:pt x="160" y="38"/>
                    </a:cubicBezTo>
                    <a:cubicBezTo>
                      <a:pt x="158" y="37"/>
                      <a:pt x="158" y="37"/>
                      <a:pt x="158" y="37"/>
                    </a:cubicBezTo>
                    <a:cubicBezTo>
                      <a:pt x="153" y="37"/>
                      <a:pt x="153" y="37"/>
                      <a:pt x="153" y="37"/>
                    </a:cubicBezTo>
                    <a:cubicBezTo>
                      <a:pt x="151" y="36"/>
                      <a:pt x="151" y="36"/>
                      <a:pt x="151" y="36"/>
                    </a:cubicBezTo>
                    <a:cubicBezTo>
                      <a:pt x="153" y="34"/>
                      <a:pt x="153" y="34"/>
                      <a:pt x="153" y="34"/>
                    </a:cubicBezTo>
                    <a:cubicBezTo>
                      <a:pt x="153" y="29"/>
                      <a:pt x="153" y="29"/>
                      <a:pt x="153" y="29"/>
                    </a:cubicBezTo>
                    <a:cubicBezTo>
                      <a:pt x="150" y="25"/>
                      <a:pt x="150" y="25"/>
                      <a:pt x="150" y="25"/>
                    </a:cubicBezTo>
                    <a:cubicBezTo>
                      <a:pt x="152" y="25"/>
                      <a:pt x="152" y="25"/>
                      <a:pt x="152" y="25"/>
                    </a:cubicBezTo>
                    <a:cubicBezTo>
                      <a:pt x="159" y="21"/>
                      <a:pt x="159" y="21"/>
                      <a:pt x="159" y="21"/>
                    </a:cubicBezTo>
                    <a:cubicBezTo>
                      <a:pt x="166" y="21"/>
                      <a:pt x="166" y="21"/>
                      <a:pt x="166" y="21"/>
                    </a:cubicBezTo>
                    <a:cubicBezTo>
                      <a:pt x="173" y="21"/>
                      <a:pt x="173" y="21"/>
                      <a:pt x="173" y="21"/>
                    </a:cubicBezTo>
                    <a:cubicBezTo>
                      <a:pt x="181" y="18"/>
                      <a:pt x="181" y="18"/>
                      <a:pt x="181" y="18"/>
                    </a:cubicBezTo>
                    <a:cubicBezTo>
                      <a:pt x="187" y="16"/>
                      <a:pt x="187" y="16"/>
                      <a:pt x="187" y="16"/>
                    </a:cubicBezTo>
                    <a:cubicBezTo>
                      <a:pt x="188" y="15"/>
                      <a:pt x="188" y="15"/>
                      <a:pt x="188" y="15"/>
                    </a:cubicBezTo>
                    <a:cubicBezTo>
                      <a:pt x="198" y="11"/>
                      <a:pt x="198" y="11"/>
                      <a:pt x="198" y="11"/>
                    </a:cubicBezTo>
                    <a:cubicBezTo>
                      <a:pt x="205" y="9"/>
                      <a:pt x="205" y="9"/>
                      <a:pt x="205" y="9"/>
                    </a:cubicBezTo>
                    <a:cubicBezTo>
                      <a:pt x="209" y="9"/>
                      <a:pt x="209" y="9"/>
                      <a:pt x="209" y="9"/>
                    </a:cubicBezTo>
                    <a:cubicBezTo>
                      <a:pt x="219" y="6"/>
                      <a:pt x="219" y="6"/>
                      <a:pt x="219" y="6"/>
                    </a:cubicBezTo>
                    <a:cubicBezTo>
                      <a:pt x="223" y="6"/>
                      <a:pt x="223" y="6"/>
                      <a:pt x="223" y="6"/>
                    </a:cubicBezTo>
                    <a:cubicBezTo>
                      <a:pt x="229" y="3"/>
                      <a:pt x="229" y="3"/>
                      <a:pt x="229" y="3"/>
                    </a:cubicBezTo>
                    <a:cubicBezTo>
                      <a:pt x="230" y="4"/>
                      <a:pt x="230" y="4"/>
                      <a:pt x="230" y="4"/>
                    </a:cubicBezTo>
                    <a:cubicBezTo>
                      <a:pt x="237" y="5"/>
                      <a:pt x="237" y="5"/>
                      <a:pt x="237" y="5"/>
                    </a:cubicBezTo>
                    <a:cubicBezTo>
                      <a:pt x="243" y="3"/>
                      <a:pt x="243" y="3"/>
                      <a:pt x="243" y="3"/>
                    </a:cubicBezTo>
                    <a:cubicBezTo>
                      <a:pt x="249" y="2"/>
                      <a:pt x="249" y="2"/>
                      <a:pt x="249" y="2"/>
                    </a:cubicBezTo>
                    <a:cubicBezTo>
                      <a:pt x="251" y="0"/>
                      <a:pt x="251" y="0"/>
                      <a:pt x="251" y="0"/>
                    </a:cubicBezTo>
                    <a:cubicBezTo>
                      <a:pt x="255" y="2"/>
                      <a:pt x="255" y="2"/>
                      <a:pt x="255" y="2"/>
                    </a:cubicBezTo>
                    <a:cubicBezTo>
                      <a:pt x="258" y="3"/>
                      <a:pt x="258" y="3"/>
                      <a:pt x="258" y="3"/>
                    </a:cubicBezTo>
                    <a:cubicBezTo>
                      <a:pt x="258" y="4"/>
                      <a:pt x="258" y="4"/>
                      <a:pt x="258" y="4"/>
                    </a:cubicBezTo>
                    <a:cubicBezTo>
                      <a:pt x="257" y="6"/>
                      <a:pt x="257" y="6"/>
                      <a:pt x="257" y="6"/>
                    </a:cubicBezTo>
                    <a:cubicBezTo>
                      <a:pt x="257" y="7"/>
                      <a:pt x="257" y="7"/>
                      <a:pt x="257" y="7"/>
                    </a:cubicBezTo>
                    <a:cubicBezTo>
                      <a:pt x="260" y="7"/>
                      <a:pt x="260" y="7"/>
                      <a:pt x="260" y="7"/>
                    </a:cubicBezTo>
                    <a:cubicBezTo>
                      <a:pt x="262" y="7"/>
                      <a:pt x="262" y="7"/>
                      <a:pt x="262" y="7"/>
                    </a:cubicBezTo>
                    <a:cubicBezTo>
                      <a:pt x="263" y="6"/>
                      <a:pt x="263" y="6"/>
                      <a:pt x="263" y="6"/>
                    </a:cubicBezTo>
                    <a:cubicBezTo>
                      <a:pt x="261" y="5"/>
                      <a:pt x="261" y="5"/>
                      <a:pt x="261" y="5"/>
                    </a:cubicBezTo>
                    <a:cubicBezTo>
                      <a:pt x="262" y="4"/>
                      <a:pt x="262" y="4"/>
                      <a:pt x="262" y="4"/>
                    </a:cubicBezTo>
                    <a:cubicBezTo>
                      <a:pt x="272" y="5"/>
                      <a:pt x="272" y="5"/>
                      <a:pt x="272" y="5"/>
                    </a:cubicBezTo>
                    <a:cubicBezTo>
                      <a:pt x="268" y="7"/>
                      <a:pt x="268" y="7"/>
                      <a:pt x="268" y="7"/>
                    </a:cubicBezTo>
                    <a:cubicBezTo>
                      <a:pt x="271" y="7"/>
                      <a:pt x="271" y="7"/>
                      <a:pt x="271" y="7"/>
                    </a:cubicBezTo>
                    <a:cubicBezTo>
                      <a:pt x="273" y="9"/>
                      <a:pt x="273" y="9"/>
                      <a:pt x="273" y="9"/>
                    </a:cubicBezTo>
                    <a:cubicBezTo>
                      <a:pt x="274" y="9"/>
                      <a:pt x="274" y="9"/>
                      <a:pt x="274" y="9"/>
                    </a:cubicBezTo>
                    <a:cubicBezTo>
                      <a:pt x="277" y="8"/>
                      <a:pt x="277" y="8"/>
                      <a:pt x="277" y="8"/>
                    </a:cubicBezTo>
                    <a:cubicBezTo>
                      <a:pt x="283" y="7"/>
                      <a:pt x="283" y="7"/>
                      <a:pt x="283" y="7"/>
                    </a:cubicBezTo>
                    <a:cubicBezTo>
                      <a:pt x="287" y="7"/>
                      <a:pt x="287" y="7"/>
                      <a:pt x="287" y="7"/>
                    </a:cubicBezTo>
                    <a:cubicBezTo>
                      <a:pt x="285" y="9"/>
                      <a:pt x="285" y="9"/>
                      <a:pt x="285" y="9"/>
                    </a:cubicBezTo>
                    <a:cubicBezTo>
                      <a:pt x="289" y="7"/>
                      <a:pt x="289" y="7"/>
                      <a:pt x="289" y="7"/>
                    </a:cubicBezTo>
                    <a:cubicBezTo>
                      <a:pt x="292" y="10"/>
                      <a:pt x="292" y="10"/>
                      <a:pt x="292" y="10"/>
                    </a:cubicBezTo>
                    <a:cubicBezTo>
                      <a:pt x="296" y="10"/>
                      <a:pt x="296" y="10"/>
                      <a:pt x="296" y="10"/>
                    </a:cubicBezTo>
                    <a:cubicBezTo>
                      <a:pt x="300" y="10"/>
                      <a:pt x="300" y="10"/>
                      <a:pt x="300" y="10"/>
                    </a:cubicBezTo>
                    <a:cubicBezTo>
                      <a:pt x="305" y="11"/>
                      <a:pt x="305" y="11"/>
                      <a:pt x="305" y="11"/>
                    </a:cubicBezTo>
                    <a:cubicBezTo>
                      <a:pt x="305" y="12"/>
                      <a:pt x="305" y="12"/>
                      <a:pt x="305" y="12"/>
                    </a:cubicBezTo>
                    <a:cubicBezTo>
                      <a:pt x="313" y="12"/>
                      <a:pt x="313" y="12"/>
                      <a:pt x="313" y="12"/>
                    </a:cubicBezTo>
                    <a:cubicBezTo>
                      <a:pt x="315" y="10"/>
                      <a:pt x="315" y="10"/>
                      <a:pt x="315" y="10"/>
                    </a:cubicBezTo>
                    <a:cubicBezTo>
                      <a:pt x="319" y="11"/>
                      <a:pt x="319" y="11"/>
                      <a:pt x="319" y="11"/>
                    </a:cubicBezTo>
                    <a:cubicBezTo>
                      <a:pt x="325" y="13"/>
                      <a:pt x="325" y="13"/>
                      <a:pt x="325" y="13"/>
                    </a:cubicBezTo>
                    <a:cubicBezTo>
                      <a:pt x="328" y="14"/>
                      <a:pt x="328" y="14"/>
                      <a:pt x="328" y="14"/>
                    </a:cubicBezTo>
                    <a:cubicBezTo>
                      <a:pt x="328" y="14"/>
                      <a:pt x="265" y="65"/>
                      <a:pt x="230" y="95"/>
                    </a:cubicBezTo>
                    <a:cubicBezTo>
                      <a:pt x="234" y="97"/>
                      <a:pt x="234" y="97"/>
                      <a:pt x="234" y="97"/>
                    </a:cubicBezTo>
                    <a:cubicBezTo>
                      <a:pt x="239" y="94"/>
                      <a:pt x="239" y="94"/>
                      <a:pt x="239" y="94"/>
                    </a:cubicBezTo>
                    <a:cubicBezTo>
                      <a:pt x="243" y="96"/>
                      <a:pt x="243" y="96"/>
                      <a:pt x="243" y="96"/>
                    </a:cubicBezTo>
                    <a:cubicBezTo>
                      <a:pt x="240" y="102"/>
                      <a:pt x="240" y="102"/>
                      <a:pt x="240" y="102"/>
                    </a:cubicBezTo>
                    <a:cubicBezTo>
                      <a:pt x="242" y="107"/>
                      <a:pt x="242" y="107"/>
                      <a:pt x="242" y="107"/>
                    </a:cubicBezTo>
                    <a:cubicBezTo>
                      <a:pt x="252" y="105"/>
                      <a:pt x="252" y="105"/>
                      <a:pt x="252" y="105"/>
                    </a:cubicBezTo>
                    <a:cubicBezTo>
                      <a:pt x="257" y="102"/>
                      <a:pt x="257" y="102"/>
                      <a:pt x="257" y="102"/>
                    </a:cubicBezTo>
                    <a:cubicBezTo>
                      <a:pt x="263" y="101"/>
                      <a:pt x="263" y="101"/>
                      <a:pt x="263" y="101"/>
                    </a:cubicBezTo>
                    <a:cubicBezTo>
                      <a:pt x="264" y="104"/>
                      <a:pt x="264" y="104"/>
                      <a:pt x="264" y="104"/>
                    </a:cubicBezTo>
                    <a:cubicBezTo>
                      <a:pt x="261" y="107"/>
                      <a:pt x="261" y="107"/>
                      <a:pt x="261" y="107"/>
                    </a:cubicBezTo>
                    <a:cubicBezTo>
                      <a:pt x="263" y="109"/>
                      <a:pt x="263" y="109"/>
                      <a:pt x="263" y="109"/>
                    </a:cubicBezTo>
                    <a:cubicBezTo>
                      <a:pt x="262" y="112"/>
                      <a:pt x="262" y="112"/>
                      <a:pt x="262" y="112"/>
                    </a:cubicBezTo>
                    <a:lnTo>
                      <a:pt x="265" y="116"/>
                    </a:lnTo>
                    <a:close/>
                    <a:moveTo>
                      <a:pt x="673" y="235"/>
                    </a:moveTo>
                    <a:cubicBezTo>
                      <a:pt x="673" y="237"/>
                      <a:pt x="673" y="237"/>
                      <a:pt x="673" y="237"/>
                    </a:cubicBezTo>
                    <a:cubicBezTo>
                      <a:pt x="672" y="241"/>
                      <a:pt x="672" y="241"/>
                      <a:pt x="672" y="241"/>
                    </a:cubicBezTo>
                    <a:cubicBezTo>
                      <a:pt x="664" y="245"/>
                      <a:pt x="664" y="245"/>
                      <a:pt x="664" y="245"/>
                    </a:cubicBezTo>
                    <a:cubicBezTo>
                      <a:pt x="662" y="244"/>
                      <a:pt x="662" y="244"/>
                      <a:pt x="662" y="244"/>
                    </a:cubicBezTo>
                    <a:cubicBezTo>
                      <a:pt x="662" y="246"/>
                      <a:pt x="662" y="246"/>
                      <a:pt x="662" y="246"/>
                    </a:cubicBezTo>
                    <a:cubicBezTo>
                      <a:pt x="660" y="246"/>
                      <a:pt x="660" y="246"/>
                      <a:pt x="660" y="246"/>
                    </a:cubicBezTo>
                    <a:cubicBezTo>
                      <a:pt x="658" y="246"/>
                      <a:pt x="658" y="246"/>
                      <a:pt x="658" y="246"/>
                    </a:cubicBezTo>
                    <a:cubicBezTo>
                      <a:pt x="657" y="247"/>
                      <a:pt x="657" y="247"/>
                      <a:pt x="657" y="247"/>
                    </a:cubicBezTo>
                    <a:cubicBezTo>
                      <a:pt x="654" y="249"/>
                      <a:pt x="654" y="249"/>
                      <a:pt x="654" y="249"/>
                    </a:cubicBezTo>
                    <a:cubicBezTo>
                      <a:pt x="651" y="249"/>
                      <a:pt x="651" y="249"/>
                      <a:pt x="651" y="249"/>
                    </a:cubicBezTo>
                    <a:cubicBezTo>
                      <a:pt x="649" y="251"/>
                      <a:pt x="649" y="251"/>
                      <a:pt x="649" y="251"/>
                    </a:cubicBezTo>
                    <a:cubicBezTo>
                      <a:pt x="649" y="251"/>
                      <a:pt x="649" y="251"/>
                      <a:pt x="649" y="251"/>
                    </a:cubicBezTo>
                    <a:cubicBezTo>
                      <a:pt x="648" y="250"/>
                      <a:pt x="648" y="250"/>
                      <a:pt x="648" y="250"/>
                    </a:cubicBezTo>
                    <a:cubicBezTo>
                      <a:pt x="645" y="251"/>
                      <a:pt x="645" y="251"/>
                      <a:pt x="645" y="251"/>
                    </a:cubicBezTo>
                    <a:cubicBezTo>
                      <a:pt x="638" y="259"/>
                      <a:pt x="638" y="259"/>
                      <a:pt x="638" y="259"/>
                    </a:cubicBezTo>
                    <a:cubicBezTo>
                      <a:pt x="638" y="260"/>
                      <a:pt x="638" y="260"/>
                      <a:pt x="638" y="260"/>
                    </a:cubicBezTo>
                    <a:cubicBezTo>
                      <a:pt x="637" y="262"/>
                      <a:pt x="637" y="262"/>
                      <a:pt x="637" y="262"/>
                    </a:cubicBezTo>
                    <a:cubicBezTo>
                      <a:pt x="636" y="267"/>
                      <a:pt x="636" y="267"/>
                      <a:pt x="636" y="267"/>
                    </a:cubicBezTo>
                    <a:cubicBezTo>
                      <a:pt x="637" y="269"/>
                      <a:pt x="637" y="269"/>
                      <a:pt x="637" y="269"/>
                    </a:cubicBezTo>
                    <a:cubicBezTo>
                      <a:pt x="641" y="269"/>
                      <a:pt x="641" y="269"/>
                      <a:pt x="641" y="269"/>
                    </a:cubicBezTo>
                    <a:cubicBezTo>
                      <a:pt x="641" y="267"/>
                      <a:pt x="641" y="267"/>
                      <a:pt x="641" y="267"/>
                    </a:cubicBezTo>
                    <a:cubicBezTo>
                      <a:pt x="640" y="266"/>
                      <a:pt x="640" y="266"/>
                      <a:pt x="640" y="266"/>
                    </a:cubicBezTo>
                    <a:cubicBezTo>
                      <a:pt x="640" y="266"/>
                      <a:pt x="640" y="266"/>
                      <a:pt x="640" y="266"/>
                    </a:cubicBezTo>
                    <a:cubicBezTo>
                      <a:pt x="642" y="267"/>
                      <a:pt x="642" y="267"/>
                      <a:pt x="642" y="267"/>
                    </a:cubicBezTo>
                    <a:cubicBezTo>
                      <a:pt x="642" y="268"/>
                      <a:pt x="642" y="268"/>
                      <a:pt x="642" y="268"/>
                    </a:cubicBezTo>
                    <a:cubicBezTo>
                      <a:pt x="641" y="271"/>
                      <a:pt x="641" y="271"/>
                      <a:pt x="641" y="271"/>
                    </a:cubicBezTo>
                    <a:cubicBezTo>
                      <a:pt x="639" y="270"/>
                      <a:pt x="639" y="270"/>
                      <a:pt x="639" y="270"/>
                    </a:cubicBezTo>
                    <a:cubicBezTo>
                      <a:pt x="636" y="271"/>
                      <a:pt x="636" y="271"/>
                      <a:pt x="636" y="271"/>
                    </a:cubicBezTo>
                    <a:cubicBezTo>
                      <a:pt x="635" y="270"/>
                      <a:pt x="635" y="270"/>
                      <a:pt x="635" y="270"/>
                    </a:cubicBezTo>
                    <a:cubicBezTo>
                      <a:pt x="633" y="271"/>
                      <a:pt x="633" y="271"/>
                      <a:pt x="633" y="271"/>
                    </a:cubicBezTo>
                    <a:cubicBezTo>
                      <a:pt x="629" y="272"/>
                      <a:pt x="629" y="272"/>
                      <a:pt x="629" y="272"/>
                    </a:cubicBezTo>
                    <a:cubicBezTo>
                      <a:pt x="630" y="271"/>
                      <a:pt x="630" y="271"/>
                      <a:pt x="630" y="271"/>
                    </a:cubicBezTo>
                    <a:cubicBezTo>
                      <a:pt x="630" y="270"/>
                      <a:pt x="630" y="270"/>
                      <a:pt x="630" y="270"/>
                    </a:cubicBezTo>
                    <a:cubicBezTo>
                      <a:pt x="628" y="272"/>
                      <a:pt x="628" y="272"/>
                      <a:pt x="628" y="272"/>
                    </a:cubicBezTo>
                    <a:cubicBezTo>
                      <a:pt x="627" y="274"/>
                      <a:pt x="627" y="274"/>
                      <a:pt x="627" y="274"/>
                    </a:cubicBezTo>
                    <a:cubicBezTo>
                      <a:pt x="624" y="274"/>
                      <a:pt x="624" y="274"/>
                      <a:pt x="624" y="274"/>
                    </a:cubicBezTo>
                    <a:cubicBezTo>
                      <a:pt x="622" y="272"/>
                      <a:pt x="622" y="272"/>
                      <a:pt x="622" y="272"/>
                    </a:cubicBezTo>
                    <a:cubicBezTo>
                      <a:pt x="616" y="273"/>
                      <a:pt x="616" y="273"/>
                      <a:pt x="616" y="273"/>
                    </a:cubicBezTo>
                    <a:cubicBezTo>
                      <a:pt x="613" y="274"/>
                      <a:pt x="613" y="274"/>
                      <a:pt x="613" y="274"/>
                    </a:cubicBezTo>
                    <a:cubicBezTo>
                      <a:pt x="608" y="277"/>
                      <a:pt x="608" y="277"/>
                      <a:pt x="608" y="277"/>
                    </a:cubicBezTo>
                    <a:cubicBezTo>
                      <a:pt x="607" y="277"/>
                      <a:pt x="607" y="277"/>
                      <a:pt x="607" y="277"/>
                    </a:cubicBezTo>
                    <a:cubicBezTo>
                      <a:pt x="606" y="278"/>
                      <a:pt x="606" y="278"/>
                      <a:pt x="606" y="278"/>
                    </a:cubicBezTo>
                    <a:cubicBezTo>
                      <a:pt x="604" y="280"/>
                      <a:pt x="604" y="280"/>
                      <a:pt x="604" y="280"/>
                    </a:cubicBezTo>
                    <a:cubicBezTo>
                      <a:pt x="605" y="282"/>
                      <a:pt x="605" y="282"/>
                      <a:pt x="605" y="282"/>
                    </a:cubicBezTo>
                    <a:cubicBezTo>
                      <a:pt x="604" y="284"/>
                      <a:pt x="604" y="284"/>
                      <a:pt x="604" y="284"/>
                    </a:cubicBezTo>
                    <a:cubicBezTo>
                      <a:pt x="603" y="287"/>
                      <a:pt x="603" y="287"/>
                      <a:pt x="603" y="287"/>
                    </a:cubicBezTo>
                    <a:cubicBezTo>
                      <a:pt x="600" y="290"/>
                      <a:pt x="600" y="290"/>
                      <a:pt x="600" y="290"/>
                    </a:cubicBezTo>
                    <a:cubicBezTo>
                      <a:pt x="597" y="292"/>
                      <a:pt x="597" y="292"/>
                      <a:pt x="597" y="292"/>
                    </a:cubicBezTo>
                    <a:cubicBezTo>
                      <a:pt x="594" y="295"/>
                      <a:pt x="594" y="295"/>
                      <a:pt x="594" y="295"/>
                    </a:cubicBezTo>
                    <a:cubicBezTo>
                      <a:pt x="592" y="296"/>
                      <a:pt x="592" y="296"/>
                      <a:pt x="592" y="296"/>
                    </a:cubicBezTo>
                    <a:cubicBezTo>
                      <a:pt x="591" y="297"/>
                      <a:pt x="591" y="297"/>
                      <a:pt x="591" y="297"/>
                    </a:cubicBezTo>
                    <a:cubicBezTo>
                      <a:pt x="591" y="295"/>
                      <a:pt x="591" y="295"/>
                      <a:pt x="591" y="295"/>
                    </a:cubicBezTo>
                    <a:cubicBezTo>
                      <a:pt x="590" y="294"/>
                      <a:pt x="590" y="294"/>
                      <a:pt x="590" y="294"/>
                    </a:cubicBezTo>
                    <a:cubicBezTo>
                      <a:pt x="589" y="292"/>
                      <a:pt x="589" y="292"/>
                      <a:pt x="589" y="292"/>
                    </a:cubicBezTo>
                    <a:cubicBezTo>
                      <a:pt x="589" y="290"/>
                      <a:pt x="589" y="290"/>
                      <a:pt x="589" y="290"/>
                    </a:cubicBezTo>
                    <a:cubicBezTo>
                      <a:pt x="588" y="292"/>
                      <a:pt x="588" y="292"/>
                      <a:pt x="588" y="292"/>
                    </a:cubicBezTo>
                    <a:cubicBezTo>
                      <a:pt x="588" y="295"/>
                      <a:pt x="588" y="295"/>
                      <a:pt x="588" y="295"/>
                    </a:cubicBezTo>
                    <a:cubicBezTo>
                      <a:pt x="588" y="300"/>
                      <a:pt x="588" y="300"/>
                      <a:pt x="588" y="300"/>
                    </a:cubicBezTo>
                    <a:cubicBezTo>
                      <a:pt x="587" y="304"/>
                      <a:pt x="587" y="304"/>
                      <a:pt x="587" y="304"/>
                    </a:cubicBezTo>
                    <a:cubicBezTo>
                      <a:pt x="583" y="307"/>
                      <a:pt x="583" y="307"/>
                      <a:pt x="583" y="307"/>
                    </a:cubicBezTo>
                    <a:cubicBezTo>
                      <a:pt x="582" y="311"/>
                      <a:pt x="582" y="311"/>
                      <a:pt x="582" y="311"/>
                    </a:cubicBezTo>
                    <a:cubicBezTo>
                      <a:pt x="580" y="313"/>
                      <a:pt x="580" y="313"/>
                      <a:pt x="580" y="313"/>
                    </a:cubicBezTo>
                    <a:cubicBezTo>
                      <a:pt x="578" y="315"/>
                      <a:pt x="578" y="315"/>
                      <a:pt x="578" y="315"/>
                    </a:cubicBezTo>
                    <a:cubicBezTo>
                      <a:pt x="577" y="317"/>
                      <a:pt x="577" y="317"/>
                      <a:pt x="577" y="317"/>
                    </a:cubicBezTo>
                    <a:cubicBezTo>
                      <a:pt x="576" y="316"/>
                      <a:pt x="576" y="316"/>
                      <a:pt x="576" y="316"/>
                    </a:cubicBezTo>
                    <a:cubicBezTo>
                      <a:pt x="578" y="313"/>
                      <a:pt x="578" y="313"/>
                      <a:pt x="578" y="313"/>
                    </a:cubicBezTo>
                    <a:cubicBezTo>
                      <a:pt x="580" y="310"/>
                      <a:pt x="580" y="310"/>
                      <a:pt x="580" y="310"/>
                    </a:cubicBezTo>
                    <a:cubicBezTo>
                      <a:pt x="580" y="306"/>
                      <a:pt x="580" y="306"/>
                      <a:pt x="580" y="306"/>
                    </a:cubicBezTo>
                    <a:cubicBezTo>
                      <a:pt x="580" y="304"/>
                      <a:pt x="580" y="304"/>
                      <a:pt x="580" y="304"/>
                    </a:cubicBezTo>
                    <a:cubicBezTo>
                      <a:pt x="581" y="300"/>
                      <a:pt x="581" y="300"/>
                      <a:pt x="581" y="300"/>
                    </a:cubicBezTo>
                    <a:cubicBezTo>
                      <a:pt x="580" y="299"/>
                      <a:pt x="580" y="299"/>
                      <a:pt x="580" y="299"/>
                    </a:cubicBezTo>
                    <a:cubicBezTo>
                      <a:pt x="582" y="297"/>
                      <a:pt x="582" y="297"/>
                      <a:pt x="582" y="297"/>
                    </a:cubicBezTo>
                    <a:cubicBezTo>
                      <a:pt x="583" y="295"/>
                      <a:pt x="583" y="295"/>
                      <a:pt x="583" y="295"/>
                    </a:cubicBezTo>
                    <a:cubicBezTo>
                      <a:pt x="585" y="293"/>
                      <a:pt x="585" y="293"/>
                      <a:pt x="585" y="293"/>
                    </a:cubicBezTo>
                    <a:cubicBezTo>
                      <a:pt x="585" y="292"/>
                      <a:pt x="585" y="292"/>
                      <a:pt x="585" y="292"/>
                    </a:cubicBezTo>
                    <a:cubicBezTo>
                      <a:pt x="584" y="292"/>
                      <a:pt x="584" y="292"/>
                      <a:pt x="584" y="292"/>
                    </a:cubicBezTo>
                    <a:cubicBezTo>
                      <a:pt x="580" y="295"/>
                      <a:pt x="580" y="295"/>
                      <a:pt x="580" y="295"/>
                    </a:cubicBezTo>
                    <a:cubicBezTo>
                      <a:pt x="579" y="297"/>
                      <a:pt x="579" y="297"/>
                      <a:pt x="579" y="297"/>
                    </a:cubicBezTo>
                    <a:cubicBezTo>
                      <a:pt x="576" y="300"/>
                      <a:pt x="576" y="300"/>
                      <a:pt x="576" y="300"/>
                    </a:cubicBezTo>
                    <a:cubicBezTo>
                      <a:pt x="576" y="303"/>
                      <a:pt x="576" y="303"/>
                      <a:pt x="576" y="303"/>
                    </a:cubicBezTo>
                    <a:cubicBezTo>
                      <a:pt x="578" y="305"/>
                      <a:pt x="578" y="305"/>
                      <a:pt x="578" y="305"/>
                    </a:cubicBezTo>
                    <a:cubicBezTo>
                      <a:pt x="577" y="306"/>
                      <a:pt x="577" y="306"/>
                      <a:pt x="577" y="306"/>
                    </a:cubicBezTo>
                    <a:cubicBezTo>
                      <a:pt x="572" y="305"/>
                      <a:pt x="572" y="305"/>
                      <a:pt x="572" y="305"/>
                    </a:cubicBezTo>
                    <a:cubicBezTo>
                      <a:pt x="570" y="304"/>
                      <a:pt x="570" y="304"/>
                      <a:pt x="570" y="304"/>
                    </a:cubicBezTo>
                    <a:cubicBezTo>
                      <a:pt x="572" y="303"/>
                      <a:pt x="572" y="303"/>
                      <a:pt x="572" y="303"/>
                    </a:cubicBezTo>
                    <a:cubicBezTo>
                      <a:pt x="573" y="301"/>
                      <a:pt x="573" y="301"/>
                      <a:pt x="573" y="301"/>
                    </a:cubicBezTo>
                    <a:cubicBezTo>
                      <a:pt x="570" y="303"/>
                      <a:pt x="570" y="303"/>
                      <a:pt x="570" y="303"/>
                    </a:cubicBezTo>
                    <a:cubicBezTo>
                      <a:pt x="569" y="305"/>
                      <a:pt x="569" y="305"/>
                      <a:pt x="569" y="305"/>
                    </a:cubicBezTo>
                    <a:cubicBezTo>
                      <a:pt x="570" y="306"/>
                      <a:pt x="570" y="306"/>
                      <a:pt x="570" y="306"/>
                    </a:cubicBezTo>
                    <a:cubicBezTo>
                      <a:pt x="576" y="307"/>
                      <a:pt x="576" y="307"/>
                      <a:pt x="576" y="307"/>
                    </a:cubicBezTo>
                    <a:cubicBezTo>
                      <a:pt x="576" y="310"/>
                      <a:pt x="576" y="310"/>
                      <a:pt x="576" y="310"/>
                    </a:cubicBezTo>
                    <a:cubicBezTo>
                      <a:pt x="574" y="311"/>
                      <a:pt x="574" y="311"/>
                      <a:pt x="574" y="311"/>
                    </a:cubicBezTo>
                    <a:cubicBezTo>
                      <a:pt x="572" y="310"/>
                      <a:pt x="572" y="310"/>
                      <a:pt x="572" y="310"/>
                    </a:cubicBezTo>
                    <a:cubicBezTo>
                      <a:pt x="575" y="312"/>
                      <a:pt x="575" y="312"/>
                      <a:pt x="575" y="312"/>
                    </a:cubicBezTo>
                    <a:cubicBezTo>
                      <a:pt x="574" y="314"/>
                      <a:pt x="574" y="314"/>
                      <a:pt x="574" y="314"/>
                    </a:cubicBezTo>
                    <a:cubicBezTo>
                      <a:pt x="573" y="314"/>
                      <a:pt x="573" y="314"/>
                      <a:pt x="573" y="314"/>
                    </a:cubicBezTo>
                    <a:cubicBezTo>
                      <a:pt x="572" y="313"/>
                      <a:pt x="572" y="313"/>
                      <a:pt x="572" y="313"/>
                    </a:cubicBezTo>
                    <a:cubicBezTo>
                      <a:pt x="573" y="316"/>
                      <a:pt x="573" y="316"/>
                      <a:pt x="573" y="316"/>
                    </a:cubicBezTo>
                    <a:cubicBezTo>
                      <a:pt x="572" y="317"/>
                      <a:pt x="572" y="317"/>
                      <a:pt x="572" y="317"/>
                    </a:cubicBezTo>
                    <a:cubicBezTo>
                      <a:pt x="569" y="316"/>
                      <a:pt x="569" y="316"/>
                      <a:pt x="569" y="316"/>
                    </a:cubicBezTo>
                    <a:cubicBezTo>
                      <a:pt x="572" y="320"/>
                      <a:pt x="572" y="320"/>
                      <a:pt x="572" y="320"/>
                    </a:cubicBezTo>
                    <a:cubicBezTo>
                      <a:pt x="574" y="320"/>
                      <a:pt x="574" y="320"/>
                      <a:pt x="574" y="320"/>
                    </a:cubicBezTo>
                    <a:cubicBezTo>
                      <a:pt x="576" y="321"/>
                      <a:pt x="576" y="321"/>
                      <a:pt x="576" y="321"/>
                    </a:cubicBezTo>
                    <a:cubicBezTo>
                      <a:pt x="576" y="329"/>
                      <a:pt x="576" y="329"/>
                      <a:pt x="576" y="329"/>
                    </a:cubicBezTo>
                    <a:cubicBezTo>
                      <a:pt x="575" y="326"/>
                      <a:pt x="575" y="326"/>
                      <a:pt x="575" y="326"/>
                    </a:cubicBezTo>
                    <a:cubicBezTo>
                      <a:pt x="573" y="325"/>
                      <a:pt x="573" y="325"/>
                      <a:pt x="573" y="325"/>
                    </a:cubicBezTo>
                    <a:cubicBezTo>
                      <a:pt x="572" y="326"/>
                      <a:pt x="572" y="326"/>
                      <a:pt x="572" y="326"/>
                    </a:cubicBezTo>
                    <a:cubicBezTo>
                      <a:pt x="569" y="327"/>
                      <a:pt x="569" y="327"/>
                      <a:pt x="569" y="327"/>
                    </a:cubicBezTo>
                    <a:cubicBezTo>
                      <a:pt x="568" y="325"/>
                      <a:pt x="568" y="325"/>
                      <a:pt x="568" y="325"/>
                    </a:cubicBezTo>
                    <a:cubicBezTo>
                      <a:pt x="567" y="328"/>
                      <a:pt x="567" y="328"/>
                      <a:pt x="567" y="328"/>
                    </a:cubicBezTo>
                    <a:cubicBezTo>
                      <a:pt x="570" y="328"/>
                      <a:pt x="570" y="328"/>
                      <a:pt x="570" y="328"/>
                    </a:cubicBezTo>
                    <a:cubicBezTo>
                      <a:pt x="573" y="328"/>
                      <a:pt x="573" y="328"/>
                      <a:pt x="573" y="328"/>
                    </a:cubicBezTo>
                    <a:cubicBezTo>
                      <a:pt x="574" y="330"/>
                      <a:pt x="574" y="330"/>
                      <a:pt x="574" y="330"/>
                    </a:cubicBezTo>
                    <a:cubicBezTo>
                      <a:pt x="572" y="332"/>
                      <a:pt x="572" y="332"/>
                      <a:pt x="572" y="332"/>
                    </a:cubicBezTo>
                    <a:cubicBezTo>
                      <a:pt x="567" y="331"/>
                      <a:pt x="567" y="331"/>
                      <a:pt x="567" y="331"/>
                    </a:cubicBezTo>
                    <a:cubicBezTo>
                      <a:pt x="567" y="332"/>
                      <a:pt x="567" y="332"/>
                      <a:pt x="567" y="332"/>
                    </a:cubicBezTo>
                    <a:cubicBezTo>
                      <a:pt x="564" y="332"/>
                      <a:pt x="564" y="332"/>
                      <a:pt x="564" y="332"/>
                    </a:cubicBezTo>
                    <a:cubicBezTo>
                      <a:pt x="567" y="334"/>
                      <a:pt x="567" y="334"/>
                      <a:pt x="567" y="334"/>
                    </a:cubicBezTo>
                    <a:cubicBezTo>
                      <a:pt x="565" y="336"/>
                      <a:pt x="565" y="336"/>
                      <a:pt x="565" y="336"/>
                    </a:cubicBezTo>
                    <a:cubicBezTo>
                      <a:pt x="567" y="336"/>
                      <a:pt x="567" y="336"/>
                      <a:pt x="567" y="336"/>
                    </a:cubicBezTo>
                    <a:cubicBezTo>
                      <a:pt x="569" y="337"/>
                      <a:pt x="569" y="337"/>
                      <a:pt x="569" y="337"/>
                    </a:cubicBezTo>
                    <a:cubicBezTo>
                      <a:pt x="566" y="340"/>
                      <a:pt x="566" y="340"/>
                      <a:pt x="566" y="340"/>
                    </a:cubicBezTo>
                    <a:cubicBezTo>
                      <a:pt x="567" y="338"/>
                      <a:pt x="567" y="338"/>
                      <a:pt x="567" y="338"/>
                    </a:cubicBezTo>
                    <a:cubicBezTo>
                      <a:pt x="565" y="339"/>
                      <a:pt x="565" y="339"/>
                      <a:pt x="565" y="339"/>
                    </a:cubicBezTo>
                    <a:cubicBezTo>
                      <a:pt x="562" y="340"/>
                      <a:pt x="562" y="340"/>
                      <a:pt x="562" y="340"/>
                    </a:cubicBezTo>
                    <a:cubicBezTo>
                      <a:pt x="560" y="339"/>
                      <a:pt x="560" y="339"/>
                      <a:pt x="560" y="339"/>
                    </a:cubicBezTo>
                    <a:cubicBezTo>
                      <a:pt x="557" y="341"/>
                      <a:pt x="557" y="341"/>
                      <a:pt x="557" y="341"/>
                    </a:cubicBezTo>
                    <a:cubicBezTo>
                      <a:pt x="554" y="344"/>
                      <a:pt x="554" y="344"/>
                      <a:pt x="554" y="344"/>
                    </a:cubicBezTo>
                    <a:cubicBezTo>
                      <a:pt x="552" y="345"/>
                      <a:pt x="552" y="345"/>
                      <a:pt x="552" y="345"/>
                    </a:cubicBezTo>
                    <a:cubicBezTo>
                      <a:pt x="548" y="346"/>
                      <a:pt x="548" y="346"/>
                      <a:pt x="548" y="346"/>
                    </a:cubicBezTo>
                    <a:cubicBezTo>
                      <a:pt x="542" y="349"/>
                      <a:pt x="542" y="349"/>
                      <a:pt x="542" y="349"/>
                    </a:cubicBezTo>
                    <a:cubicBezTo>
                      <a:pt x="538" y="355"/>
                      <a:pt x="538" y="355"/>
                      <a:pt x="538" y="355"/>
                    </a:cubicBezTo>
                    <a:cubicBezTo>
                      <a:pt x="532" y="358"/>
                      <a:pt x="532" y="358"/>
                      <a:pt x="532" y="358"/>
                    </a:cubicBezTo>
                    <a:cubicBezTo>
                      <a:pt x="531" y="360"/>
                      <a:pt x="531" y="360"/>
                      <a:pt x="531" y="360"/>
                    </a:cubicBezTo>
                    <a:cubicBezTo>
                      <a:pt x="528" y="360"/>
                      <a:pt x="528" y="360"/>
                      <a:pt x="528" y="360"/>
                    </a:cubicBezTo>
                    <a:cubicBezTo>
                      <a:pt x="526" y="361"/>
                      <a:pt x="526" y="361"/>
                      <a:pt x="526" y="361"/>
                    </a:cubicBezTo>
                    <a:cubicBezTo>
                      <a:pt x="524" y="362"/>
                      <a:pt x="524" y="362"/>
                      <a:pt x="524" y="362"/>
                    </a:cubicBezTo>
                    <a:cubicBezTo>
                      <a:pt x="523" y="364"/>
                      <a:pt x="523" y="364"/>
                      <a:pt x="523" y="364"/>
                    </a:cubicBezTo>
                    <a:cubicBezTo>
                      <a:pt x="521" y="366"/>
                      <a:pt x="521" y="366"/>
                      <a:pt x="521" y="366"/>
                    </a:cubicBezTo>
                    <a:cubicBezTo>
                      <a:pt x="521" y="367"/>
                      <a:pt x="521" y="367"/>
                      <a:pt x="521" y="367"/>
                    </a:cubicBezTo>
                    <a:cubicBezTo>
                      <a:pt x="519" y="369"/>
                      <a:pt x="519" y="369"/>
                      <a:pt x="519" y="369"/>
                    </a:cubicBezTo>
                    <a:cubicBezTo>
                      <a:pt x="518" y="372"/>
                      <a:pt x="518" y="372"/>
                      <a:pt x="518" y="372"/>
                    </a:cubicBezTo>
                    <a:cubicBezTo>
                      <a:pt x="515" y="376"/>
                      <a:pt x="515" y="376"/>
                      <a:pt x="515" y="376"/>
                    </a:cubicBezTo>
                    <a:cubicBezTo>
                      <a:pt x="512" y="382"/>
                      <a:pt x="512" y="382"/>
                      <a:pt x="512" y="382"/>
                    </a:cubicBezTo>
                    <a:cubicBezTo>
                      <a:pt x="512" y="385"/>
                      <a:pt x="512" y="385"/>
                      <a:pt x="512" y="385"/>
                    </a:cubicBezTo>
                    <a:cubicBezTo>
                      <a:pt x="512" y="389"/>
                      <a:pt x="512" y="389"/>
                      <a:pt x="512" y="389"/>
                    </a:cubicBezTo>
                    <a:cubicBezTo>
                      <a:pt x="514" y="395"/>
                      <a:pt x="514" y="395"/>
                      <a:pt x="514" y="395"/>
                    </a:cubicBezTo>
                    <a:cubicBezTo>
                      <a:pt x="514" y="397"/>
                      <a:pt x="514" y="397"/>
                      <a:pt x="514" y="397"/>
                    </a:cubicBezTo>
                    <a:cubicBezTo>
                      <a:pt x="513" y="398"/>
                      <a:pt x="513" y="398"/>
                      <a:pt x="513" y="398"/>
                    </a:cubicBezTo>
                    <a:cubicBezTo>
                      <a:pt x="513" y="401"/>
                      <a:pt x="513" y="401"/>
                      <a:pt x="513" y="401"/>
                    </a:cubicBezTo>
                    <a:cubicBezTo>
                      <a:pt x="514" y="406"/>
                      <a:pt x="514" y="406"/>
                      <a:pt x="514" y="406"/>
                    </a:cubicBezTo>
                    <a:cubicBezTo>
                      <a:pt x="515" y="403"/>
                      <a:pt x="515" y="403"/>
                      <a:pt x="515" y="403"/>
                    </a:cubicBezTo>
                    <a:cubicBezTo>
                      <a:pt x="515" y="399"/>
                      <a:pt x="515" y="399"/>
                      <a:pt x="515" y="399"/>
                    </a:cubicBezTo>
                    <a:cubicBezTo>
                      <a:pt x="515" y="398"/>
                      <a:pt x="515" y="398"/>
                      <a:pt x="515" y="398"/>
                    </a:cubicBezTo>
                    <a:cubicBezTo>
                      <a:pt x="516" y="399"/>
                      <a:pt x="516" y="399"/>
                      <a:pt x="516" y="399"/>
                    </a:cubicBezTo>
                    <a:cubicBezTo>
                      <a:pt x="515" y="402"/>
                      <a:pt x="515" y="402"/>
                      <a:pt x="515" y="402"/>
                    </a:cubicBezTo>
                    <a:cubicBezTo>
                      <a:pt x="515" y="407"/>
                      <a:pt x="515" y="407"/>
                      <a:pt x="515" y="407"/>
                    </a:cubicBezTo>
                    <a:cubicBezTo>
                      <a:pt x="516" y="411"/>
                      <a:pt x="516" y="411"/>
                      <a:pt x="516" y="411"/>
                    </a:cubicBezTo>
                    <a:cubicBezTo>
                      <a:pt x="517" y="419"/>
                      <a:pt x="517" y="419"/>
                      <a:pt x="517" y="419"/>
                    </a:cubicBezTo>
                    <a:cubicBezTo>
                      <a:pt x="515" y="425"/>
                      <a:pt x="515" y="425"/>
                      <a:pt x="515" y="425"/>
                    </a:cubicBezTo>
                    <a:cubicBezTo>
                      <a:pt x="513" y="428"/>
                      <a:pt x="513" y="428"/>
                      <a:pt x="513" y="428"/>
                    </a:cubicBezTo>
                    <a:cubicBezTo>
                      <a:pt x="513" y="431"/>
                      <a:pt x="513" y="431"/>
                      <a:pt x="513" y="431"/>
                    </a:cubicBezTo>
                    <a:cubicBezTo>
                      <a:pt x="510" y="433"/>
                      <a:pt x="510" y="433"/>
                      <a:pt x="510" y="433"/>
                    </a:cubicBezTo>
                    <a:cubicBezTo>
                      <a:pt x="508" y="434"/>
                      <a:pt x="508" y="434"/>
                      <a:pt x="508" y="434"/>
                    </a:cubicBezTo>
                    <a:cubicBezTo>
                      <a:pt x="505" y="434"/>
                      <a:pt x="505" y="434"/>
                      <a:pt x="505" y="434"/>
                    </a:cubicBezTo>
                    <a:cubicBezTo>
                      <a:pt x="503" y="434"/>
                      <a:pt x="503" y="434"/>
                      <a:pt x="503" y="434"/>
                    </a:cubicBezTo>
                    <a:cubicBezTo>
                      <a:pt x="502" y="432"/>
                      <a:pt x="502" y="432"/>
                      <a:pt x="502" y="432"/>
                    </a:cubicBezTo>
                    <a:cubicBezTo>
                      <a:pt x="502" y="431"/>
                      <a:pt x="502" y="431"/>
                      <a:pt x="502" y="431"/>
                    </a:cubicBezTo>
                    <a:cubicBezTo>
                      <a:pt x="503" y="433"/>
                      <a:pt x="503" y="433"/>
                      <a:pt x="503" y="433"/>
                    </a:cubicBezTo>
                    <a:cubicBezTo>
                      <a:pt x="505" y="432"/>
                      <a:pt x="505" y="432"/>
                      <a:pt x="505" y="432"/>
                    </a:cubicBezTo>
                    <a:cubicBezTo>
                      <a:pt x="505" y="430"/>
                      <a:pt x="505" y="430"/>
                      <a:pt x="505" y="430"/>
                    </a:cubicBezTo>
                    <a:cubicBezTo>
                      <a:pt x="503" y="429"/>
                      <a:pt x="503" y="429"/>
                      <a:pt x="503" y="429"/>
                    </a:cubicBezTo>
                    <a:cubicBezTo>
                      <a:pt x="501" y="427"/>
                      <a:pt x="501" y="427"/>
                      <a:pt x="501" y="427"/>
                    </a:cubicBezTo>
                    <a:cubicBezTo>
                      <a:pt x="499" y="426"/>
                      <a:pt x="499" y="426"/>
                      <a:pt x="499" y="426"/>
                    </a:cubicBezTo>
                    <a:cubicBezTo>
                      <a:pt x="499" y="422"/>
                      <a:pt x="499" y="422"/>
                      <a:pt x="499" y="422"/>
                    </a:cubicBezTo>
                    <a:cubicBezTo>
                      <a:pt x="498" y="419"/>
                      <a:pt x="498" y="419"/>
                      <a:pt x="498" y="419"/>
                    </a:cubicBezTo>
                    <a:cubicBezTo>
                      <a:pt x="499" y="416"/>
                      <a:pt x="499" y="416"/>
                      <a:pt x="499" y="416"/>
                    </a:cubicBezTo>
                    <a:cubicBezTo>
                      <a:pt x="498" y="415"/>
                      <a:pt x="498" y="415"/>
                      <a:pt x="498" y="415"/>
                    </a:cubicBezTo>
                    <a:cubicBezTo>
                      <a:pt x="498" y="416"/>
                      <a:pt x="498" y="416"/>
                      <a:pt x="498" y="416"/>
                    </a:cubicBezTo>
                    <a:cubicBezTo>
                      <a:pt x="497" y="416"/>
                      <a:pt x="497" y="416"/>
                      <a:pt x="497" y="416"/>
                    </a:cubicBezTo>
                    <a:cubicBezTo>
                      <a:pt x="496" y="411"/>
                      <a:pt x="496" y="411"/>
                      <a:pt x="496" y="411"/>
                    </a:cubicBezTo>
                    <a:cubicBezTo>
                      <a:pt x="498" y="408"/>
                      <a:pt x="498" y="408"/>
                      <a:pt x="498" y="408"/>
                    </a:cubicBezTo>
                    <a:cubicBezTo>
                      <a:pt x="498" y="406"/>
                      <a:pt x="498" y="406"/>
                      <a:pt x="498" y="406"/>
                    </a:cubicBezTo>
                    <a:cubicBezTo>
                      <a:pt x="498" y="406"/>
                      <a:pt x="498" y="406"/>
                      <a:pt x="498" y="406"/>
                    </a:cubicBezTo>
                    <a:cubicBezTo>
                      <a:pt x="496" y="407"/>
                      <a:pt x="496" y="407"/>
                      <a:pt x="496" y="407"/>
                    </a:cubicBezTo>
                    <a:cubicBezTo>
                      <a:pt x="495" y="408"/>
                      <a:pt x="495" y="408"/>
                      <a:pt x="495" y="408"/>
                    </a:cubicBezTo>
                    <a:cubicBezTo>
                      <a:pt x="495" y="403"/>
                      <a:pt x="495" y="403"/>
                      <a:pt x="495" y="403"/>
                    </a:cubicBezTo>
                    <a:cubicBezTo>
                      <a:pt x="498" y="399"/>
                      <a:pt x="498" y="399"/>
                      <a:pt x="498" y="399"/>
                    </a:cubicBezTo>
                    <a:cubicBezTo>
                      <a:pt x="498" y="396"/>
                      <a:pt x="498" y="396"/>
                      <a:pt x="498" y="396"/>
                    </a:cubicBezTo>
                    <a:cubicBezTo>
                      <a:pt x="495" y="392"/>
                      <a:pt x="495" y="392"/>
                      <a:pt x="495" y="392"/>
                    </a:cubicBezTo>
                    <a:cubicBezTo>
                      <a:pt x="493" y="388"/>
                      <a:pt x="493" y="388"/>
                      <a:pt x="493" y="388"/>
                    </a:cubicBezTo>
                    <a:cubicBezTo>
                      <a:pt x="491" y="386"/>
                      <a:pt x="491" y="386"/>
                      <a:pt x="491" y="386"/>
                    </a:cubicBezTo>
                    <a:cubicBezTo>
                      <a:pt x="489" y="385"/>
                      <a:pt x="489" y="385"/>
                      <a:pt x="489" y="385"/>
                    </a:cubicBezTo>
                    <a:cubicBezTo>
                      <a:pt x="486" y="386"/>
                      <a:pt x="486" y="386"/>
                      <a:pt x="486" y="386"/>
                    </a:cubicBezTo>
                    <a:cubicBezTo>
                      <a:pt x="484" y="387"/>
                      <a:pt x="484" y="387"/>
                      <a:pt x="484" y="387"/>
                    </a:cubicBezTo>
                    <a:cubicBezTo>
                      <a:pt x="484" y="388"/>
                      <a:pt x="484" y="388"/>
                      <a:pt x="484" y="388"/>
                    </a:cubicBezTo>
                    <a:cubicBezTo>
                      <a:pt x="480" y="389"/>
                      <a:pt x="480" y="389"/>
                      <a:pt x="480" y="389"/>
                    </a:cubicBezTo>
                    <a:cubicBezTo>
                      <a:pt x="480" y="390"/>
                      <a:pt x="480" y="390"/>
                      <a:pt x="480" y="390"/>
                    </a:cubicBezTo>
                    <a:cubicBezTo>
                      <a:pt x="479" y="390"/>
                      <a:pt x="479" y="390"/>
                      <a:pt x="479" y="390"/>
                    </a:cubicBezTo>
                    <a:cubicBezTo>
                      <a:pt x="478" y="389"/>
                      <a:pt x="478" y="389"/>
                      <a:pt x="478" y="389"/>
                    </a:cubicBezTo>
                    <a:cubicBezTo>
                      <a:pt x="478" y="387"/>
                      <a:pt x="478" y="387"/>
                      <a:pt x="478" y="387"/>
                    </a:cubicBezTo>
                    <a:cubicBezTo>
                      <a:pt x="479" y="387"/>
                      <a:pt x="479" y="387"/>
                      <a:pt x="479" y="387"/>
                    </a:cubicBezTo>
                    <a:cubicBezTo>
                      <a:pt x="478" y="385"/>
                      <a:pt x="478" y="385"/>
                      <a:pt x="478" y="385"/>
                    </a:cubicBezTo>
                    <a:cubicBezTo>
                      <a:pt x="477" y="383"/>
                      <a:pt x="477" y="383"/>
                      <a:pt x="477" y="383"/>
                    </a:cubicBezTo>
                    <a:cubicBezTo>
                      <a:pt x="476" y="385"/>
                      <a:pt x="476" y="385"/>
                      <a:pt x="476" y="385"/>
                    </a:cubicBezTo>
                    <a:cubicBezTo>
                      <a:pt x="474" y="384"/>
                      <a:pt x="474" y="384"/>
                      <a:pt x="474" y="384"/>
                    </a:cubicBezTo>
                    <a:cubicBezTo>
                      <a:pt x="473" y="383"/>
                      <a:pt x="473" y="383"/>
                      <a:pt x="473" y="383"/>
                    </a:cubicBezTo>
                    <a:cubicBezTo>
                      <a:pt x="475" y="383"/>
                      <a:pt x="475" y="383"/>
                      <a:pt x="475" y="383"/>
                    </a:cubicBezTo>
                    <a:cubicBezTo>
                      <a:pt x="471" y="382"/>
                      <a:pt x="471" y="382"/>
                      <a:pt x="471" y="382"/>
                    </a:cubicBezTo>
                    <a:cubicBezTo>
                      <a:pt x="470" y="382"/>
                      <a:pt x="470" y="382"/>
                      <a:pt x="470" y="382"/>
                    </a:cubicBezTo>
                    <a:cubicBezTo>
                      <a:pt x="468" y="383"/>
                      <a:pt x="468" y="383"/>
                      <a:pt x="468" y="383"/>
                    </a:cubicBezTo>
                    <a:cubicBezTo>
                      <a:pt x="466" y="382"/>
                      <a:pt x="466" y="382"/>
                      <a:pt x="466" y="382"/>
                    </a:cubicBezTo>
                    <a:cubicBezTo>
                      <a:pt x="464" y="382"/>
                      <a:pt x="464" y="382"/>
                      <a:pt x="464" y="382"/>
                    </a:cubicBezTo>
                    <a:cubicBezTo>
                      <a:pt x="462" y="382"/>
                      <a:pt x="462" y="382"/>
                      <a:pt x="462" y="382"/>
                    </a:cubicBezTo>
                    <a:cubicBezTo>
                      <a:pt x="461" y="383"/>
                      <a:pt x="461" y="383"/>
                      <a:pt x="461" y="383"/>
                    </a:cubicBezTo>
                    <a:cubicBezTo>
                      <a:pt x="459" y="383"/>
                      <a:pt x="459" y="383"/>
                      <a:pt x="459" y="383"/>
                    </a:cubicBezTo>
                    <a:cubicBezTo>
                      <a:pt x="460" y="382"/>
                      <a:pt x="460" y="382"/>
                      <a:pt x="460" y="382"/>
                    </a:cubicBezTo>
                    <a:cubicBezTo>
                      <a:pt x="460" y="380"/>
                      <a:pt x="460" y="380"/>
                      <a:pt x="460" y="380"/>
                    </a:cubicBezTo>
                    <a:cubicBezTo>
                      <a:pt x="458" y="381"/>
                      <a:pt x="458" y="381"/>
                      <a:pt x="458" y="381"/>
                    </a:cubicBezTo>
                    <a:cubicBezTo>
                      <a:pt x="458" y="382"/>
                      <a:pt x="458" y="382"/>
                      <a:pt x="458" y="382"/>
                    </a:cubicBezTo>
                    <a:cubicBezTo>
                      <a:pt x="454" y="382"/>
                      <a:pt x="454" y="382"/>
                      <a:pt x="454" y="382"/>
                    </a:cubicBezTo>
                    <a:cubicBezTo>
                      <a:pt x="450" y="382"/>
                      <a:pt x="450" y="382"/>
                      <a:pt x="450" y="382"/>
                    </a:cubicBezTo>
                    <a:cubicBezTo>
                      <a:pt x="448" y="383"/>
                      <a:pt x="448" y="383"/>
                      <a:pt x="448" y="383"/>
                    </a:cubicBezTo>
                    <a:cubicBezTo>
                      <a:pt x="447" y="382"/>
                      <a:pt x="447" y="382"/>
                      <a:pt x="447" y="382"/>
                    </a:cubicBezTo>
                    <a:cubicBezTo>
                      <a:pt x="443" y="383"/>
                      <a:pt x="443" y="383"/>
                      <a:pt x="443" y="383"/>
                    </a:cubicBezTo>
                    <a:cubicBezTo>
                      <a:pt x="442" y="382"/>
                      <a:pt x="442" y="382"/>
                      <a:pt x="442" y="382"/>
                    </a:cubicBezTo>
                    <a:cubicBezTo>
                      <a:pt x="440" y="381"/>
                      <a:pt x="440" y="381"/>
                      <a:pt x="440" y="381"/>
                    </a:cubicBezTo>
                    <a:cubicBezTo>
                      <a:pt x="437" y="382"/>
                      <a:pt x="437" y="382"/>
                      <a:pt x="437" y="382"/>
                    </a:cubicBezTo>
                    <a:cubicBezTo>
                      <a:pt x="437" y="382"/>
                      <a:pt x="437" y="382"/>
                      <a:pt x="437" y="382"/>
                    </a:cubicBezTo>
                    <a:cubicBezTo>
                      <a:pt x="439" y="383"/>
                      <a:pt x="439" y="383"/>
                      <a:pt x="439" y="383"/>
                    </a:cubicBezTo>
                    <a:cubicBezTo>
                      <a:pt x="440" y="385"/>
                      <a:pt x="440" y="385"/>
                      <a:pt x="440" y="385"/>
                    </a:cubicBezTo>
                    <a:cubicBezTo>
                      <a:pt x="442" y="384"/>
                      <a:pt x="442" y="384"/>
                      <a:pt x="442" y="384"/>
                    </a:cubicBezTo>
                    <a:cubicBezTo>
                      <a:pt x="443" y="384"/>
                      <a:pt x="443" y="384"/>
                      <a:pt x="443" y="384"/>
                    </a:cubicBezTo>
                    <a:cubicBezTo>
                      <a:pt x="443" y="386"/>
                      <a:pt x="443" y="386"/>
                      <a:pt x="443" y="386"/>
                    </a:cubicBezTo>
                    <a:cubicBezTo>
                      <a:pt x="445" y="385"/>
                      <a:pt x="445" y="385"/>
                      <a:pt x="445" y="385"/>
                    </a:cubicBezTo>
                    <a:cubicBezTo>
                      <a:pt x="446" y="386"/>
                      <a:pt x="446" y="386"/>
                      <a:pt x="446" y="386"/>
                    </a:cubicBezTo>
                    <a:cubicBezTo>
                      <a:pt x="444" y="388"/>
                      <a:pt x="444" y="388"/>
                      <a:pt x="444" y="388"/>
                    </a:cubicBezTo>
                    <a:cubicBezTo>
                      <a:pt x="443" y="390"/>
                      <a:pt x="443" y="390"/>
                      <a:pt x="443" y="390"/>
                    </a:cubicBezTo>
                    <a:cubicBezTo>
                      <a:pt x="443" y="391"/>
                      <a:pt x="443" y="391"/>
                      <a:pt x="443" y="391"/>
                    </a:cubicBezTo>
                    <a:cubicBezTo>
                      <a:pt x="445" y="392"/>
                      <a:pt x="445" y="392"/>
                      <a:pt x="445" y="392"/>
                    </a:cubicBezTo>
                    <a:cubicBezTo>
                      <a:pt x="445" y="393"/>
                      <a:pt x="445" y="393"/>
                      <a:pt x="445" y="393"/>
                    </a:cubicBezTo>
                    <a:cubicBezTo>
                      <a:pt x="446" y="394"/>
                      <a:pt x="446" y="394"/>
                      <a:pt x="446" y="394"/>
                    </a:cubicBezTo>
                    <a:cubicBezTo>
                      <a:pt x="446" y="396"/>
                      <a:pt x="446" y="396"/>
                      <a:pt x="446" y="396"/>
                    </a:cubicBezTo>
                    <a:cubicBezTo>
                      <a:pt x="444" y="395"/>
                      <a:pt x="444" y="395"/>
                      <a:pt x="444" y="395"/>
                    </a:cubicBezTo>
                    <a:cubicBezTo>
                      <a:pt x="443" y="394"/>
                      <a:pt x="443" y="394"/>
                      <a:pt x="443" y="394"/>
                    </a:cubicBezTo>
                    <a:cubicBezTo>
                      <a:pt x="441" y="391"/>
                      <a:pt x="441" y="391"/>
                      <a:pt x="441" y="391"/>
                    </a:cubicBezTo>
                    <a:cubicBezTo>
                      <a:pt x="440" y="390"/>
                      <a:pt x="440" y="390"/>
                      <a:pt x="440" y="390"/>
                    </a:cubicBezTo>
                    <a:cubicBezTo>
                      <a:pt x="438" y="390"/>
                      <a:pt x="438" y="390"/>
                      <a:pt x="438" y="390"/>
                    </a:cubicBezTo>
                    <a:cubicBezTo>
                      <a:pt x="438" y="392"/>
                      <a:pt x="438" y="392"/>
                      <a:pt x="438" y="392"/>
                    </a:cubicBezTo>
                    <a:cubicBezTo>
                      <a:pt x="438" y="393"/>
                      <a:pt x="438" y="393"/>
                      <a:pt x="438" y="393"/>
                    </a:cubicBezTo>
                    <a:cubicBezTo>
                      <a:pt x="437" y="394"/>
                      <a:pt x="437" y="394"/>
                      <a:pt x="437" y="394"/>
                    </a:cubicBezTo>
                    <a:cubicBezTo>
                      <a:pt x="435" y="393"/>
                      <a:pt x="435" y="393"/>
                      <a:pt x="435" y="393"/>
                    </a:cubicBezTo>
                    <a:cubicBezTo>
                      <a:pt x="433" y="393"/>
                      <a:pt x="433" y="393"/>
                      <a:pt x="433" y="393"/>
                    </a:cubicBezTo>
                    <a:cubicBezTo>
                      <a:pt x="432" y="394"/>
                      <a:pt x="432" y="394"/>
                      <a:pt x="432" y="394"/>
                    </a:cubicBezTo>
                    <a:cubicBezTo>
                      <a:pt x="429" y="394"/>
                      <a:pt x="429" y="394"/>
                      <a:pt x="429" y="394"/>
                    </a:cubicBezTo>
                    <a:cubicBezTo>
                      <a:pt x="428" y="393"/>
                      <a:pt x="428" y="393"/>
                      <a:pt x="428" y="393"/>
                    </a:cubicBezTo>
                    <a:cubicBezTo>
                      <a:pt x="429" y="390"/>
                      <a:pt x="429" y="390"/>
                      <a:pt x="429" y="390"/>
                    </a:cubicBezTo>
                    <a:cubicBezTo>
                      <a:pt x="426" y="390"/>
                      <a:pt x="426" y="390"/>
                      <a:pt x="426" y="390"/>
                    </a:cubicBezTo>
                    <a:cubicBezTo>
                      <a:pt x="424" y="390"/>
                      <a:pt x="424" y="390"/>
                      <a:pt x="424" y="390"/>
                    </a:cubicBezTo>
                    <a:cubicBezTo>
                      <a:pt x="423" y="390"/>
                      <a:pt x="423" y="390"/>
                      <a:pt x="423" y="390"/>
                    </a:cubicBezTo>
                    <a:cubicBezTo>
                      <a:pt x="425" y="388"/>
                      <a:pt x="425" y="388"/>
                      <a:pt x="425" y="388"/>
                    </a:cubicBezTo>
                    <a:cubicBezTo>
                      <a:pt x="423" y="388"/>
                      <a:pt x="423" y="388"/>
                      <a:pt x="423" y="388"/>
                    </a:cubicBezTo>
                    <a:cubicBezTo>
                      <a:pt x="422" y="388"/>
                      <a:pt x="422" y="388"/>
                      <a:pt x="422" y="388"/>
                    </a:cubicBezTo>
                    <a:cubicBezTo>
                      <a:pt x="421" y="389"/>
                      <a:pt x="421" y="389"/>
                      <a:pt x="421" y="389"/>
                    </a:cubicBezTo>
                    <a:cubicBezTo>
                      <a:pt x="420" y="390"/>
                      <a:pt x="420" y="390"/>
                      <a:pt x="420" y="390"/>
                    </a:cubicBezTo>
                    <a:cubicBezTo>
                      <a:pt x="418" y="390"/>
                      <a:pt x="418" y="390"/>
                      <a:pt x="418" y="390"/>
                    </a:cubicBezTo>
                    <a:cubicBezTo>
                      <a:pt x="413" y="387"/>
                      <a:pt x="413" y="387"/>
                      <a:pt x="413" y="387"/>
                    </a:cubicBezTo>
                    <a:cubicBezTo>
                      <a:pt x="412" y="387"/>
                      <a:pt x="412" y="387"/>
                      <a:pt x="412" y="387"/>
                    </a:cubicBezTo>
                    <a:cubicBezTo>
                      <a:pt x="405" y="389"/>
                      <a:pt x="405" y="389"/>
                      <a:pt x="405" y="389"/>
                    </a:cubicBezTo>
                    <a:cubicBezTo>
                      <a:pt x="400" y="392"/>
                      <a:pt x="400" y="392"/>
                      <a:pt x="400" y="392"/>
                    </a:cubicBezTo>
                    <a:cubicBezTo>
                      <a:pt x="401" y="390"/>
                      <a:pt x="401" y="390"/>
                      <a:pt x="401" y="390"/>
                    </a:cubicBezTo>
                    <a:cubicBezTo>
                      <a:pt x="400" y="389"/>
                      <a:pt x="400" y="389"/>
                      <a:pt x="400" y="389"/>
                    </a:cubicBezTo>
                    <a:cubicBezTo>
                      <a:pt x="398" y="390"/>
                      <a:pt x="398" y="390"/>
                      <a:pt x="398" y="390"/>
                    </a:cubicBezTo>
                    <a:cubicBezTo>
                      <a:pt x="397" y="392"/>
                      <a:pt x="397" y="392"/>
                      <a:pt x="397" y="392"/>
                    </a:cubicBezTo>
                    <a:cubicBezTo>
                      <a:pt x="399" y="392"/>
                      <a:pt x="399" y="392"/>
                      <a:pt x="399" y="392"/>
                    </a:cubicBezTo>
                    <a:cubicBezTo>
                      <a:pt x="397" y="394"/>
                      <a:pt x="397" y="394"/>
                      <a:pt x="397" y="394"/>
                    </a:cubicBezTo>
                    <a:cubicBezTo>
                      <a:pt x="393" y="396"/>
                      <a:pt x="393" y="396"/>
                      <a:pt x="393" y="396"/>
                    </a:cubicBezTo>
                    <a:cubicBezTo>
                      <a:pt x="389" y="399"/>
                      <a:pt x="389" y="399"/>
                      <a:pt x="389" y="399"/>
                    </a:cubicBezTo>
                    <a:cubicBezTo>
                      <a:pt x="387" y="400"/>
                      <a:pt x="387" y="400"/>
                      <a:pt x="387" y="400"/>
                    </a:cubicBezTo>
                    <a:cubicBezTo>
                      <a:pt x="385" y="401"/>
                      <a:pt x="385" y="401"/>
                      <a:pt x="385" y="401"/>
                    </a:cubicBezTo>
                    <a:cubicBezTo>
                      <a:pt x="382" y="402"/>
                      <a:pt x="382" y="402"/>
                      <a:pt x="382" y="402"/>
                    </a:cubicBezTo>
                    <a:cubicBezTo>
                      <a:pt x="381" y="403"/>
                      <a:pt x="381" y="403"/>
                      <a:pt x="381" y="403"/>
                    </a:cubicBezTo>
                    <a:cubicBezTo>
                      <a:pt x="378" y="404"/>
                      <a:pt x="378" y="404"/>
                      <a:pt x="378" y="404"/>
                    </a:cubicBezTo>
                    <a:cubicBezTo>
                      <a:pt x="376" y="405"/>
                      <a:pt x="376" y="405"/>
                      <a:pt x="376" y="405"/>
                    </a:cubicBezTo>
                    <a:cubicBezTo>
                      <a:pt x="374" y="406"/>
                      <a:pt x="374" y="406"/>
                      <a:pt x="374" y="406"/>
                    </a:cubicBezTo>
                    <a:cubicBezTo>
                      <a:pt x="373" y="406"/>
                      <a:pt x="373" y="406"/>
                      <a:pt x="373" y="406"/>
                    </a:cubicBezTo>
                    <a:cubicBezTo>
                      <a:pt x="372" y="409"/>
                      <a:pt x="372" y="409"/>
                      <a:pt x="372" y="409"/>
                    </a:cubicBezTo>
                    <a:cubicBezTo>
                      <a:pt x="371" y="410"/>
                      <a:pt x="371" y="410"/>
                      <a:pt x="371" y="410"/>
                    </a:cubicBezTo>
                    <a:cubicBezTo>
                      <a:pt x="369" y="412"/>
                      <a:pt x="369" y="412"/>
                      <a:pt x="369" y="412"/>
                    </a:cubicBezTo>
                    <a:cubicBezTo>
                      <a:pt x="370" y="413"/>
                      <a:pt x="370" y="413"/>
                      <a:pt x="370" y="413"/>
                    </a:cubicBezTo>
                    <a:cubicBezTo>
                      <a:pt x="369" y="415"/>
                      <a:pt x="369" y="415"/>
                      <a:pt x="369" y="415"/>
                    </a:cubicBezTo>
                    <a:cubicBezTo>
                      <a:pt x="369" y="421"/>
                      <a:pt x="369" y="421"/>
                      <a:pt x="369" y="421"/>
                    </a:cubicBezTo>
                    <a:cubicBezTo>
                      <a:pt x="370" y="423"/>
                      <a:pt x="370" y="423"/>
                      <a:pt x="370" y="423"/>
                    </a:cubicBezTo>
                    <a:cubicBezTo>
                      <a:pt x="370" y="426"/>
                      <a:pt x="370" y="426"/>
                      <a:pt x="370" y="426"/>
                    </a:cubicBezTo>
                    <a:cubicBezTo>
                      <a:pt x="366" y="425"/>
                      <a:pt x="366" y="425"/>
                      <a:pt x="366" y="425"/>
                    </a:cubicBezTo>
                    <a:cubicBezTo>
                      <a:pt x="361" y="424"/>
                      <a:pt x="361" y="424"/>
                      <a:pt x="361" y="424"/>
                    </a:cubicBezTo>
                    <a:cubicBezTo>
                      <a:pt x="357" y="422"/>
                      <a:pt x="357" y="422"/>
                      <a:pt x="357" y="422"/>
                    </a:cubicBezTo>
                    <a:cubicBezTo>
                      <a:pt x="354" y="419"/>
                      <a:pt x="354" y="419"/>
                      <a:pt x="354" y="419"/>
                    </a:cubicBezTo>
                    <a:cubicBezTo>
                      <a:pt x="354" y="416"/>
                      <a:pt x="354" y="416"/>
                      <a:pt x="354" y="416"/>
                    </a:cubicBezTo>
                    <a:cubicBezTo>
                      <a:pt x="353" y="409"/>
                      <a:pt x="353" y="409"/>
                      <a:pt x="353" y="409"/>
                    </a:cubicBezTo>
                    <a:cubicBezTo>
                      <a:pt x="349" y="403"/>
                      <a:pt x="349" y="403"/>
                      <a:pt x="349" y="403"/>
                    </a:cubicBezTo>
                    <a:cubicBezTo>
                      <a:pt x="348" y="392"/>
                      <a:pt x="348" y="392"/>
                      <a:pt x="348" y="392"/>
                    </a:cubicBezTo>
                    <a:cubicBezTo>
                      <a:pt x="346" y="390"/>
                      <a:pt x="346" y="390"/>
                      <a:pt x="346" y="390"/>
                    </a:cubicBezTo>
                    <a:cubicBezTo>
                      <a:pt x="346" y="388"/>
                      <a:pt x="346" y="388"/>
                      <a:pt x="346" y="388"/>
                    </a:cubicBezTo>
                    <a:cubicBezTo>
                      <a:pt x="338" y="387"/>
                      <a:pt x="338" y="387"/>
                      <a:pt x="338" y="387"/>
                    </a:cubicBezTo>
                    <a:cubicBezTo>
                      <a:pt x="334" y="389"/>
                      <a:pt x="334" y="389"/>
                      <a:pt x="334" y="389"/>
                    </a:cubicBezTo>
                    <a:cubicBezTo>
                      <a:pt x="332" y="393"/>
                      <a:pt x="332" y="393"/>
                      <a:pt x="332" y="393"/>
                    </a:cubicBezTo>
                    <a:cubicBezTo>
                      <a:pt x="329" y="395"/>
                      <a:pt x="329" y="395"/>
                      <a:pt x="329" y="395"/>
                    </a:cubicBezTo>
                    <a:cubicBezTo>
                      <a:pt x="325" y="393"/>
                      <a:pt x="325" y="393"/>
                      <a:pt x="325" y="393"/>
                    </a:cubicBezTo>
                    <a:cubicBezTo>
                      <a:pt x="318" y="390"/>
                      <a:pt x="318" y="390"/>
                      <a:pt x="318" y="390"/>
                    </a:cubicBezTo>
                    <a:cubicBezTo>
                      <a:pt x="317" y="384"/>
                      <a:pt x="317" y="384"/>
                      <a:pt x="317" y="384"/>
                    </a:cubicBezTo>
                    <a:cubicBezTo>
                      <a:pt x="317" y="381"/>
                      <a:pt x="317" y="381"/>
                      <a:pt x="317" y="381"/>
                    </a:cubicBezTo>
                    <a:cubicBezTo>
                      <a:pt x="312" y="373"/>
                      <a:pt x="312" y="373"/>
                      <a:pt x="312" y="373"/>
                    </a:cubicBezTo>
                    <a:cubicBezTo>
                      <a:pt x="309" y="368"/>
                      <a:pt x="309" y="368"/>
                      <a:pt x="309" y="368"/>
                    </a:cubicBezTo>
                    <a:cubicBezTo>
                      <a:pt x="296" y="368"/>
                      <a:pt x="296" y="368"/>
                      <a:pt x="296" y="368"/>
                    </a:cubicBezTo>
                    <a:cubicBezTo>
                      <a:pt x="293" y="372"/>
                      <a:pt x="293" y="372"/>
                      <a:pt x="293" y="372"/>
                    </a:cubicBezTo>
                    <a:cubicBezTo>
                      <a:pt x="268" y="372"/>
                      <a:pt x="268" y="372"/>
                      <a:pt x="268" y="372"/>
                    </a:cubicBezTo>
                    <a:cubicBezTo>
                      <a:pt x="243" y="360"/>
                      <a:pt x="243" y="360"/>
                      <a:pt x="243" y="360"/>
                    </a:cubicBezTo>
                    <a:cubicBezTo>
                      <a:pt x="242" y="358"/>
                      <a:pt x="242" y="358"/>
                      <a:pt x="242" y="358"/>
                    </a:cubicBezTo>
                    <a:cubicBezTo>
                      <a:pt x="223" y="359"/>
                      <a:pt x="223" y="359"/>
                      <a:pt x="223" y="359"/>
                    </a:cubicBezTo>
                    <a:cubicBezTo>
                      <a:pt x="223" y="358"/>
                      <a:pt x="223" y="358"/>
                      <a:pt x="223" y="358"/>
                    </a:cubicBezTo>
                    <a:cubicBezTo>
                      <a:pt x="224" y="354"/>
                      <a:pt x="224" y="354"/>
                      <a:pt x="224" y="354"/>
                    </a:cubicBezTo>
                    <a:cubicBezTo>
                      <a:pt x="223" y="350"/>
                      <a:pt x="223" y="350"/>
                      <a:pt x="223" y="350"/>
                    </a:cubicBezTo>
                    <a:cubicBezTo>
                      <a:pt x="220" y="347"/>
                      <a:pt x="220" y="347"/>
                      <a:pt x="220" y="347"/>
                    </a:cubicBezTo>
                    <a:cubicBezTo>
                      <a:pt x="219" y="345"/>
                      <a:pt x="219" y="345"/>
                      <a:pt x="219" y="345"/>
                    </a:cubicBezTo>
                    <a:cubicBezTo>
                      <a:pt x="215" y="345"/>
                      <a:pt x="215" y="345"/>
                      <a:pt x="215" y="345"/>
                    </a:cubicBezTo>
                    <a:cubicBezTo>
                      <a:pt x="213" y="345"/>
                      <a:pt x="213" y="345"/>
                      <a:pt x="213" y="345"/>
                    </a:cubicBezTo>
                    <a:cubicBezTo>
                      <a:pt x="210" y="342"/>
                      <a:pt x="210" y="342"/>
                      <a:pt x="210" y="342"/>
                    </a:cubicBezTo>
                    <a:cubicBezTo>
                      <a:pt x="204" y="341"/>
                      <a:pt x="204" y="341"/>
                      <a:pt x="204" y="341"/>
                    </a:cubicBezTo>
                    <a:cubicBezTo>
                      <a:pt x="203" y="340"/>
                      <a:pt x="203" y="340"/>
                      <a:pt x="203" y="340"/>
                    </a:cubicBezTo>
                    <a:cubicBezTo>
                      <a:pt x="204" y="336"/>
                      <a:pt x="204" y="336"/>
                      <a:pt x="204" y="336"/>
                    </a:cubicBezTo>
                    <a:cubicBezTo>
                      <a:pt x="205" y="335"/>
                      <a:pt x="205" y="335"/>
                      <a:pt x="205" y="335"/>
                    </a:cubicBezTo>
                    <a:cubicBezTo>
                      <a:pt x="204" y="332"/>
                      <a:pt x="204" y="332"/>
                      <a:pt x="204" y="332"/>
                    </a:cubicBezTo>
                    <a:cubicBezTo>
                      <a:pt x="202" y="329"/>
                      <a:pt x="202" y="329"/>
                      <a:pt x="202" y="329"/>
                    </a:cubicBezTo>
                    <a:cubicBezTo>
                      <a:pt x="202" y="325"/>
                      <a:pt x="202" y="325"/>
                      <a:pt x="202" y="325"/>
                    </a:cubicBezTo>
                    <a:cubicBezTo>
                      <a:pt x="201" y="323"/>
                      <a:pt x="201" y="323"/>
                      <a:pt x="201" y="323"/>
                    </a:cubicBezTo>
                    <a:cubicBezTo>
                      <a:pt x="202" y="320"/>
                      <a:pt x="202" y="320"/>
                      <a:pt x="202" y="320"/>
                    </a:cubicBezTo>
                    <a:cubicBezTo>
                      <a:pt x="204" y="318"/>
                      <a:pt x="204" y="318"/>
                      <a:pt x="204" y="318"/>
                    </a:cubicBezTo>
                    <a:cubicBezTo>
                      <a:pt x="204" y="316"/>
                      <a:pt x="204" y="316"/>
                      <a:pt x="204" y="316"/>
                    </a:cubicBezTo>
                    <a:cubicBezTo>
                      <a:pt x="202" y="315"/>
                      <a:pt x="202" y="315"/>
                      <a:pt x="202" y="315"/>
                    </a:cubicBezTo>
                    <a:cubicBezTo>
                      <a:pt x="202" y="308"/>
                      <a:pt x="202" y="308"/>
                      <a:pt x="202" y="308"/>
                    </a:cubicBezTo>
                    <a:cubicBezTo>
                      <a:pt x="202" y="307"/>
                      <a:pt x="202" y="307"/>
                      <a:pt x="202" y="307"/>
                    </a:cubicBezTo>
                    <a:cubicBezTo>
                      <a:pt x="204" y="308"/>
                      <a:pt x="204" y="308"/>
                      <a:pt x="204" y="308"/>
                    </a:cubicBezTo>
                    <a:cubicBezTo>
                      <a:pt x="204" y="309"/>
                      <a:pt x="204" y="309"/>
                      <a:pt x="204" y="309"/>
                    </a:cubicBezTo>
                    <a:cubicBezTo>
                      <a:pt x="205" y="308"/>
                      <a:pt x="205" y="308"/>
                      <a:pt x="205" y="308"/>
                    </a:cubicBezTo>
                    <a:cubicBezTo>
                      <a:pt x="205" y="306"/>
                      <a:pt x="205" y="306"/>
                      <a:pt x="205" y="306"/>
                    </a:cubicBezTo>
                    <a:cubicBezTo>
                      <a:pt x="209" y="304"/>
                      <a:pt x="209" y="304"/>
                      <a:pt x="209" y="304"/>
                    </a:cubicBezTo>
                    <a:cubicBezTo>
                      <a:pt x="206" y="303"/>
                      <a:pt x="206" y="303"/>
                      <a:pt x="206" y="303"/>
                    </a:cubicBezTo>
                    <a:cubicBezTo>
                      <a:pt x="204" y="305"/>
                      <a:pt x="204" y="305"/>
                      <a:pt x="204" y="305"/>
                    </a:cubicBezTo>
                    <a:cubicBezTo>
                      <a:pt x="203" y="306"/>
                      <a:pt x="203" y="306"/>
                      <a:pt x="203" y="306"/>
                    </a:cubicBezTo>
                    <a:cubicBezTo>
                      <a:pt x="202" y="305"/>
                      <a:pt x="202" y="305"/>
                      <a:pt x="202" y="305"/>
                    </a:cubicBezTo>
                    <a:cubicBezTo>
                      <a:pt x="202" y="303"/>
                      <a:pt x="202" y="303"/>
                      <a:pt x="202" y="303"/>
                    </a:cubicBezTo>
                    <a:cubicBezTo>
                      <a:pt x="201" y="302"/>
                      <a:pt x="201" y="302"/>
                      <a:pt x="201" y="302"/>
                    </a:cubicBezTo>
                    <a:cubicBezTo>
                      <a:pt x="198" y="297"/>
                      <a:pt x="198" y="297"/>
                      <a:pt x="198" y="297"/>
                    </a:cubicBezTo>
                    <a:cubicBezTo>
                      <a:pt x="199" y="293"/>
                      <a:pt x="199" y="293"/>
                      <a:pt x="199" y="293"/>
                    </a:cubicBezTo>
                    <a:cubicBezTo>
                      <a:pt x="201" y="291"/>
                      <a:pt x="201" y="291"/>
                      <a:pt x="201" y="291"/>
                    </a:cubicBezTo>
                    <a:cubicBezTo>
                      <a:pt x="200" y="286"/>
                      <a:pt x="200" y="286"/>
                      <a:pt x="200" y="286"/>
                    </a:cubicBezTo>
                    <a:cubicBezTo>
                      <a:pt x="200" y="284"/>
                      <a:pt x="200" y="284"/>
                      <a:pt x="200" y="284"/>
                    </a:cubicBezTo>
                    <a:cubicBezTo>
                      <a:pt x="202" y="281"/>
                      <a:pt x="202" y="281"/>
                      <a:pt x="202" y="281"/>
                    </a:cubicBezTo>
                    <a:cubicBezTo>
                      <a:pt x="204" y="280"/>
                      <a:pt x="204" y="280"/>
                      <a:pt x="204" y="280"/>
                    </a:cubicBezTo>
                    <a:cubicBezTo>
                      <a:pt x="208" y="273"/>
                      <a:pt x="208" y="273"/>
                      <a:pt x="208" y="273"/>
                    </a:cubicBezTo>
                    <a:cubicBezTo>
                      <a:pt x="208" y="271"/>
                      <a:pt x="208" y="271"/>
                      <a:pt x="208" y="271"/>
                    </a:cubicBezTo>
                    <a:cubicBezTo>
                      <a:pt x="211" y="266"/>
                      <a:pt x="211" y="266"/>
                      <a:pt x="211" y="266"/>
                    </a:cubicBezTo>
                    <a:cubicBezTo>
                      <a:pt x="213" y="259"/>
                      <a:pt x="213" y="259"/>
                      <a:pt x="213" y="259"/>
                    </a:cubicBezTo>
                    <a:cubicBezTo>
                      <a:pt x="217" y="256"/>
                      <a:pt x="217" y="256"/>
                      <a:pt x="217" y="256"/>
                    </a:cubicBezTo>
                    <a:cubicBezTo>
                      <a:pt x="224" y="247"/>
                      <a:pt x="224" y="247"/>
                      <a:pt x="224" y="247"/>
                    </a:cubicBezTo>
                    <a:cubicBezTo>
                      <a:pt x="229" y="239"/>
                      <a:pt x="229" y="239"/>
                      <a:pt x="229" y="239"/>
                    </a:cubicBezTo>
                    <a:cubicBezTo>
                      <a:pt x="232" y="235"/>
                      <a:pt x="232" y="235"/>
                      <a:pt x="232" y="235"/>
                    </a:cubicBezTo>
                    <a:cubicBezTo>
                      <a:pt x="238" y="227"/>
                      <a:pt x="238" y="227"/>
                      <a:pt x="238" y="227"/>
                    </a:cubicBezTo>
                    <a:cubicBezTo>
                      <a:pt x="239" y="227"/>
                      <a:pt x="239" y="227"/>
                      <a:pt x="239" y="227"/>
                    </a:cubicBezTo>
                    <a:cubicBezTo>
                      <a:pt x="238" y="226"/>
                      <a:pt x="238" y="226"/>
                      <a:pt x="238" y="226"/>
                    </a:cubicBezTo>
                    <a:cubicBezTo>
                      <a:pt x="241" y="224"/>
                      <a:pt x="241" y="224"/>
                      <a:pt x="241" y="224"/>
                    </a:cubicBezTo>
                    <a:cubicBezTo>
                      <a:pt x="240" y="222"/>
                      <a:pt x="240" y="222"/>
                      <a:pt x="240" y="222"/>
                    </a:cubicBezTo>
                    <a:cubicBezTo>
                      <a:pt x="243" y="220"/>
                      <a:pt x="243" y="220"/>
                      <a:pt x="243" y="220"/>
                    </a:cubicBezTo>
                    <a:cubicBezTo>
                      <a:pt x="243" y="218"/>
                      <a:pt x="243" y="218"/>
                      <a:pt x="243" y="218"/>
                    </a:cubicBezTo>
                    <a:cubicBezTo>
                      <a:pt x="244" y="213"/>
                      <a:pt x="244" y="213"/>
                      <a:pt x="244" y="213"/>
                    </a:cubicBezTo>
                    <a:cubicBezTo>
                      <a:pt x="244" y="210"/>
                      <a:pt x="244" y="210"/>
                      <a:pt x="244" y="210"/>
                    </a:cubicBezTo>
                    <a:cubicBezTo>
                      <a:pt x="247" y="207"/>
                      <a:pt x="247" y="207"/>
                      <a:pt x="247" y="207"/>
                    </a:cubicBezTo>
                    <a:cubicBezTo>
                      <a:pt x="248" y="207"/>
                      <a:pt x="248" y="207"/>
                      <a:pt x="248" y="207"/>
                    </a:cubicBezTo>
                    <a:cubicBezTo>
                      <a:pt x="250" y="208"/>
                      <a:pt x="250" y="208"/>
                      <a:pt x="250" y="208"/>
                    </a:cubicBezTo>
                    <a:cubicBezTo>
                      <a:pt x="253" y="208"/>
                      <a:pt x="253" y="208"/>
                      <a:pt x="253" y="208"/>
                    </a:cubicBezTo>
                    <a:cubicBezTo>
                      <a:pt x="256" y="209"/>
                      <a:pt x="256" y="209"/>
                      <a:pt x="256" y="209"/>
                    </a:cubicBezTo>
                    <a:cubicBezTo>
                      <a:pt x="261" y="209"/>
                      <a:pt x="261" y="209"/>
                      <a:pt x="261" y="209"/>
                    </a:cubicBezTo>
                    <a:cubicBezTo>
                      <a:pt x="261" y="210"/>
                      <a:pt x="261" y="210"/>
                      <a:pt x="261" y="210"/>
                    </a:cubicBezTo>
                    <a:cubicBezTo>
                      <a:pt x="259" y="211"/>
                      <a:pt x="259" y="211"/>
                      <a:pt x="259" y="211"/>
                    </a:cubicBezTo>
                    <a:cubicBezTo>
                      <a:pt x="255" y="214"/>
                      <a:pt x="255" y="214"/>
                      <a:pt x="255" y="214"/>
                    </a:cubicBezTo>
                    <a:cubicBezTo>
                      <a:pt x="257" y="214"/>
                      <a:pt x="257" y="214"/>
                      <a:pt x="257" y="214"/>
                    </a:cubicBezTo>
                    <a:cubicBezTo>
                      <a:pt x="260" y="212"/>
                      <a:pt x="260" y="212"/>
                      <a:pt x="260" y="212"/>
                    </a:cubicBezTo>
                    <a:cubicBezTo>
                      <a:pt x="260" y="212"/>
                      <a:pt x="260" y="212"/>
                      <a:pt x="260" y="212"/>
                    </a:cubicBezTo>
                    <a:cubicBezTo>
                      <a:pt x="259" y="213"/>
                      <a:pt x="259" y="213"/>
                      <a:pt x="259" y="213"/>
                    </a:cubicBezTo>
                    <a:cubicBezTo>
                      <a:pt x="255" y="216"/>
                      <a:pt x="255" y="216"/>
                      <a:pt x="255" y="216"/>
                    </a:cubicBezTo>
                    <a:cubicBezTo>
                      <a:pt x="254" y="217"/>
                      <a:pt x="254" y="217"/>
                      <a:pt x="254" y="217"/>
                    </a:cubicBezTo>
                    <a:cubicBezTo>
                      <a:pt x="257" y="217"/>
                      <a:pt x="257" y="217"/>
                      <a:pt x="257" y="217"/>
                    </a:cubicBezTo>
                    <a:cubicBezTo>
                      <a:pt x="262" y="212"/>
                      <a:pt x="262" y="212"/>
                      <a:pt x="262" y="212"/>
                    </a:cubicBezTo>
                    <a:cubicBezTo>
                      <a:pt x="263" y="209"/>
                      <a:pt x="263" y="209"/>
                      <a:pt x="263" y="209"/>
                    </a:cubicBezTo>
                    <a:cubicBezTo>
                      <a:pt x="262" y="207"/>
                      <a:pt x="262" y="207"/>
                      <a:pt x="262" y="207"/>
                    </a:cubicBezTo>
                    <a:cubicBezTo>
                      <a:pt x="264" y="205"/>
                      <a:pt x="264" y="205"/>
                      <a:pt x="264" y="205"/>
                    </a:cubicBezTo>
                    <a:cubicBezTo>
                      <a:pt x="265" y="204"/>
                      <a:pt x="265" y="204"/>
                      <a:pt x="265" y="204"/>
                    </a:cubicBezTo>
                    <a:cubicBezTo>
                      <a:pt x="265" y="200"/>
                      <a:pt x="265" y="200"/>
                      <a:pt x="265" y="200"/>
                    </a:cubicBezTo>
                    <a:cubicBezTo>
                      <a:pt x="477" y="200"/>
                      <a:pt x="477" y="200"/>
                      <a:pt x="477" y="200"/>
                    </a:cubicBezTo>
                    <a:cubicBezTo>
                      <a:pt x="480" y="196"/>
                      <a:pt x="480" y="196"/>
                      <a:pt x="480" y="196"/>
                    </a:cubicBezTo>
                    <a:cubicBezTo>
                      <a:pt x="481" y="196"/>
                      <a:pt x="481" y="196"/>
                      <a:pt x="481" y="196"/>
                    </a:cubicBezTo>
                    <a:cubicBezTo>
                      <a:pt x="480" y="200"/>
                      <a:pt x="480" y="200"/>
                      <a:pt x="480" y="200"/>
                    </a:cubicBezTo>
                    <a:cubicBezTo>
                      <a:pt x="485" y="204"/>
                      <a:pt x="485" y="204"/>
                      <a:pt x="485" y="204"/>
                    </a:cubicBezTo>
                    <a:cubicBezTo>
                      <a:pt x="491" y="203"/>
                      <a:pt x="491" y="203"/>
                      <a:pt x="491" y="203"/>
                    </a:cubicBezTo>
                    <a:cubicBezTo>
                      <a:pt x="496" y="206"/>
                      <a:pt x="496" y="206"/>
                      <a:pt x="496" y="206"/>
                    </a:cubicBezTo>
                    <a:cubicBezTo>
                      <a:pt x="500" y="209"/>
                      <a:pt x="500" y="209"/>
                      <a:pt x="500" y="209"/>
                    </a:cubicBezTo>
                    <a:cubicBezTo>
                      <a:pt x="504" y="208"/>
                      <a:pt x="504" y="208"/>
                      <a:pt x="504" y="208"/>
                    </a:cubicBezTo>
                    <a:cubicBezTo>
                      <a:pt x="507" y="209"/>
                      <a:pt x="507" y="209"/>
                      <a:pt x="507" y="209"/>
                    </a:cubicBezTo>
                    <a:cubicBezTo>
                      <a:pt x="509" y="209"/>
                      <a:pt x="509" y="209"/>
                      <a:pt x="509" y="209"/>
                    </a:cubicBezTo>
                    <a:cubicBezTo>
                      <a:pt x="512" y="210"/>
                      <a:pt x="512" y="210"/>
                      <a:pt x="512" y="210"/>
                    </a:cubicBezTo>
                    <a:cubicBezTo>
                      <a:pt x="509" y="211"/>
                      <a:pt x="509" y="211"/>
                      <a:pt x="509" y="211"/>
                    </a:cubicBezTo>
                    <a:cubicBezTo>
                      <a:pt x="504" y="212"/>
                      <a:pt x="504" y="212"/>
                      <a:pt x="504" y="212"/>
                    </a:cubicBezTo>
                    <a:cubicBezTo>
                      <a:pt x="499" y="213"/>
                      <a:pt x="499" y="213"/>
                      <a:pt x="499" y="213"/>
                    </a:cubicBezTo>
                    <a:cubicBezTo>
                      <a:pt x="497" y="216"/>
                      <a:pt x="497" y="216"/>
                      <a:pt x="497" y="216"/>
                    </a:cubicBezTo>
                    <a:cubicBezTo>
                      <a:pt x="490" y="219"/>
                      <a:pt x="490" y="219"/>
                      <a:pt x="490" y="219"/>
                    </a:cubicBezTo>
                    <a:cubicBezTo>
                      <a:pt x="490" y="220"/>
                      <a:pt x="490" y="220"/>
                      <a:pt x="490" y="220"/>
                    </a:cubicBezTo>
                    <a:cubicBezTo>
                      <a:pt x="494" y="220"/>
                      <a:pt x="494" y="220"/>
                      <a:pt x="494" y="220"/>
                    </a:cubicBezTo>
                    <a:cubicBezTo>
                      <a:pt x="498" y="219"/>
                      <a:pt x="498" y="219"/>
                      <a:pt x="498" y="219"/>
                    </a:cubicBezTo>
                    <a:cubicBezTo>
                      <a:pt x="499" y="222"/>
                      <a:pt x="499" y="222"/>
                      <a:pt x="499" y="222"/>
                    </a:cubicBezTo>
                    <a:cubicBezTo>
                      <a:pt x="501" y="222"/>
                      <a:pt x="501" y="222"/>
                      <a:pt x="501" y="222"/>
                    </a:cubicBezTo>
                    <a:cubicBezTo>
                      <a:pt x="504" y="222"/>
                      <a:pt x="504" y="222"/>
                      <a:pt x="504" y="222"/>
                    </a:cubicBezTo>
                    <a:cubicBezTo>
                      <a:pt x="508" y="219"/>
                      <a:pt x="508" y="219"/>
                      <a:pt x="508" y="219"/>
                    </a:cubicBezTo>
                    <a:cubicBezTo>
                      <a:pt x="513" y="218"/>
                      <a:pt x="513" y="218"/>
                      <a:pt x="513" y="218"/>
                    </a:cubicBezTo>
                    <a:cubicBezTo>
                      <a:pt x="515" y="217"/>
                      <a:pt x="515" y="217"/>
                      <a:pt x="515" y="217"/>
                    </a:cubicBezTo>
                    <a:cubicBezTo>
                      <a:pt x="522" y="213"/>
                      <a:pt x="522" y="213"/>
                      <a:pt x="522" y="213"/>
                    </a:cubicBezTo>
                    <a:cubicBezTo>
                      <a:pt x="525" y="213"/>
                      <a:pt x="525" y="213"/>
                      <a:pt x="525" y="213"/>
                    </a:cubicBezTo>
                    <a:cubicBezTo>
                      <a:pt x="524" y="214"/>
                      <a:pt x="524" y="214"/>
                      <a:pt x="524" y="214"/>
                    </a:cubicBezTo>
                    <a:cubicBezTo>
                      <a:pt x="523" y="215"/>
                      <a:pt x="523" y="215"/>
                      <a:pt x="523" y="215"/>
                    </a:cubicBezTo>
                    <a:cubicBezTo>
                      <a:pt x="518" y="217"/>
                      <a:pt x="518" y="217"/>
                      <a:pt x="518" y="217"/>
                    </a:cubicBezTo>
                    <a:cubicBezTo>
                      <a:pt x="518" y="219"/>
                      <a:pt x="518" y="219"/>
                      <a:pt x="518" y="219"/>
                    </a:cubicBezTo>
                    <a:cubicBezTo>
                      <a:pt x="523" y="219"/>
                      <a:pt x="523" y="219"/>
                      <a:pt x="523" y="219"/>
                    </a:cubicBezTo>
                    <a:cubicBezTo>
                      <a:pt x="525" y="222"/>
                      <a:pt x="525" y="222"/>
                      <a:pt x="525" y="222"/>
                    </a:cubicBezTo>
                    <a:cubicBezTo>
                      <a:pt x="527" y="222"/>
                      <a:pt x="527" y="222"/>
                      <a:pt x="527" y="222"/>
                    </a:cubicBezTo>
                    <a:cubicBezTo>
                      <a:pt x="530" y="222"/>
                      <a:pt x="530" y="222"/>
                      <a:pt x="530" y="222"/>
                    </a:cubicBezTo>
                    <a:cubicBezTo>
                      <a:pt x="535" y="220"/>
                      <a:pt x="535" y="220"/>
                      <a:pt x="535" y="220"/>
                    </a:cubicBezTo>
                    <a:cubicBezTo>
                      <a:pt x="539" y="221"/>
                      <a:pt x="539" y="221"/>
                      <a:pt x="539" y="221"/>
                    </a:cubicBezTo>
                    <a:cubicBezTo>
                      <a:pt x="543" y="220"/>
                      <a:pt x="543" y="220"/>
                      <a:pt x="543" y="220"/>
                    </a:cubicBezTo>
                    <a:cubicBezTo>
                      <a:pt x="543" y="220"/>
                      <a:pt x="543" y="220"/>
                      <a:pt x="543" y="220"/>
                    </a:cubicBezTo>
                    <a:cubicBezTo>
                      <a:pt x="542" y="223"/>
                      <a:pt x="542" y="223"/>
                      <a:pt x="542" y="223"/>
                    </a:cubicBezTo>
                    <a:cubicBezTo>
                      <a:pt x="542" y="224"/>
                      <a:pt x="542" y="224"/>
                      <a:pt x="542" y="224"/>
                    </a:cubicBezTo>
                    <a:cubicBezTo>
                      <a:pt x="545" y="224"/>
                      <a:pt x="545" y="224"/>
                      <a:pt x="545" y="224"/>
                    </a:cubicBezTo>
                    <a:cubicBezTo>
                      <a:pt x="546" y="226"/>
                      <a:pt x="546" y="226"/>
                      <a:pt x="546" y="226"/>
                    </a:cubicBezTo>
                    <a:cubicBezTo>
                      <a:pt x="547" y="228"/>
                      <a:pt x="547" y="228"/>
                      <a:pt x="547" y="228"/>
                    </a:cubicBezTo>
                    <a:cubicBezTo>
                      <a:pt x="543" y="228"/>
                      <a:pt x="543" y="228"/>
                      <a:pt x="543" y="228"/>
                    </a:cubicBezTo>
                    <a:cubicBezTo>
                      <a:pt x="542" y="228"/>
                      <a:pt x="542" y="228"/>
                      <a:pt x="542" y="228"/>
                    </a:cubicBezTo>
                    <a:cubicBezTo>
                      <a:pt x="540" y="229"/>
                      <a:pt x="540" y="229"/>
                      <a:pt x="540" y="229"/>
                    </a:cubicBezTo>
                    <a:cubicBezTo>
                      <a:pt x="538" y="228"/>
                      <a:pt x="538" y="228"/>
                      <a:pt x="538" y="228"/>
                    </a:cubicBezTo>
                    <a:cubicBezTo>
                      <a:pt x="535" y="227"/>
                      <a:pt x="535" y="227"/>
                      <a:pt x="535" y="227"/>
                    </a:cubicBezTo>
                    <a:cubicBezTo>
                      <a:pt x="533" y="229"/>
                      <a:pt x="533" y="229"/>
                      <a:pt x="533" y="229"/>
                    </a:cubicBezTo>
                    <a:cubicBezTo>
                      <a:pt x="527" y="229"/>
                      <a:pt x="527" y="229"/>
                      <a:pt x="527" y="229"/>
                    </a:cubicBezTo>
                    <a:cubicBezTo>
                      <a:pt x="525" y="229"/>
                      <a:pt x="525" y="229"/>
                      <a:pt x="525" y="229"/>
                    </a:cubicBezTo>
                    <a:cubicBezTo>
                      <a:pt x="524" y="229"/>
                      <a:pt x="524" y="229"/>
                      <a:pt x="524" y="229"/>
                    </a:cubicBezTo>
                    <a:cubicBezTo>
                      <a:pt x="521" y="229"/>
                      <a:pt x="521" y="229"/>
                      <a:pt x="521" y="229"/>
                    </a:cubicBezTo>
                    <a:cubicBezTo>
                      <a:pt x="519" y="233"/>
                      <a:pt x="519" y="233"/>
                      <a:pt x="519" y="233"/>
                    </a:cubicBezTo>
                    <a:cubicBezTo>
                      <a:pt x="513" y="238"/>
                      <a:pt x="513" y="238"/>
                      <a:pt x="513" y="238"/>
                    </a:cubicBezTo>
                    <a:cubicBezTo>
                      <a:pt x="511" y="241"/>
                      <a:pt x="511" y="241"/>
                      <a:pt x="511" y="241"/>
                    </a:cubicBezTo>
                    <a:cubicBezTo>
                      <a:pt x="511" y="242"/>
                      <a:pt x="511" y="242"/>
                      <a:pt x="511" y="242"/>
                    </a:cubicBezTo>
                    <a:cubicBezTo>
                      <a:pt x="515" y="239"/>
                      <a:pt x="515" y="239"/>
                      <a:pt x="515" y="239"/>
                    </a:cubicBezTo>
                    <a:cubicBezTo>
                      <a:pt x="519" y="235"/>
                      <a:pt x="519" y="235"/>
                      <a:pt x="519" y="235"/>
                    </a:cubicBezTo>
                    <a:cubicBezTo>
                      <a:pt x="521" y="234"/>
                      <a:pt x="521" y="234"/>
                      <a:pt x="521" y="234"/>
                    </a:cubicBezTo>
                    <a:cubicBezTo>
                      <a:pt x="522" y="234"/>
                      <a:pt x="522" y="234"/>
                      <a:pt x="522" y="234"/>
                    </a:cubicBezTo>
                    <a:cubicBezTo>
                      <a:pt x="521" y="236"/>
                      <a:pt x="521" y="236"/>
                      <a:pt x="521" y="236"/>
                    </a:cubicBezTo>
                    <a:cubicBezTo>
                      <a:pt x="518" y="238"/>
                      <a:pt x="518" y="238"/>
                      <a:pt x="518" y="238"/>
                    </a:cubicBezTo>
                    <a:cubicBezTo>
                      <a:pt x="513" y="243"/>
                      <a:pt x="513" y="243"/>
                      <a:pt x="513" y="243"/>
                    </a:cubicBezTo>
                    <a:cubicBezTo>
                      <a:pt x="509" y="248"/>
                      <a:pt x="509" y="248"/>
                      <a:pt x="509" y="248"/>
                    </a:cubicBezTo>
                    <a:cubicBezTo>
                      <a:pt x="505" y="255"/>
                      <a:pt x="505" y="255"/>
                      <a:pt x="505" y="255"/>
                    </a:cubicBezTo>
                    <a:cubicBezTo>
                      <a:pt x="501" y="265"/>
                      <a:pt x="501" y="265"/>
                      <a:pt x="501" y="265"/>
                    </a:cubicBezTo>
                    <a:cubicBezTo>
                      <a:pt x="502" y="269"/>
                      <a:pt x="502" y="269"/>
                      <a:pt x="502" y="269"/>
                    </a:cubicBezTo>
                    <a:cubicBezTo>
                      <a:pt x="503" y="269"/>
                      <a:pt x="503" y="269"/>
                      <a:pt x="503" y="269"/>
                    </a:cubicBezTo>
                    <a:cubicBezTo>
                      <a:pt x="506" y="269"/>
                      <a:pt x="506" y="269"/>
                      <a:pt x="506" y="269"/>
                    </a:cubicBezTo>
                    <a:cubicBezTo>
                      <a:pt x="509" y="266"/>
                      <a:pt x="509" y="266"/>
                      <a:pt x="509" y="266"/>
                    </a:cubicBezTo>
                    <a:cubicBezTo>
                      <a:pt x="514" y="262"/>
                      <a:pt x="514" y="262"/>
                      <a:pt x="514" y="262"/>
                    </a:cubicBezTo>
                    <a:cubicBezTo>
                      <a:pt x="515" y="260"/>
                      <a:pt x="515" y="260"/>
                      <a:pt x="515" y="260"/>
                    </a:cubicBezTo>
                    <a:cubicBezTo>
                      <a:pt x="516" y="257"/>
                      <a:pt x="516" y="257"/>
                      <a:pt x="516" y="257"/>
                    </a:cubicBezTo>
                    <a:cubicBezTo>
                      <a:pt x="517" y="254"/>
                      <a:pt x="517" y="254"/>
                      <a:pt x="517" y="254"/>
                    </a:cubicBezTo>
                    <a:cubicBezTo>
                      <a:pt x="520" y="247"/>
                      <a:pt x="520" y="247"/>
                      <a:pt x="520" y="247"/>
                    </a:cubicBezTo>
                    <a:cubicBezTo>
                      <a:pt x="521" y="245"/>
                      <a:pt x="521" y="245"/>
                      <a:pt x="521" y="245"/>
                    </a:cubicBezTo>
                    <a:cubicBezTo>
                      <a:pt x="527" y="239"/>
                      <a:pt x="527" y="239"/>
                      <a:pt x="527" y="239"/>
                    </a:cubicBezTo>
                    <a:cubicBezTo>
                      <a:pt x="528" y="238"/>
                      <a:pt x="528" y="238"/>
                      <a:pt x="528" y="238"/>
                    </a:cubicBezTo>
                    <a:cubicBezTo>
                      <a:pt x="530" y="237"/>
                      <a:pt x="530" y="237"/>
                      <a:pt x="530" y="237"/>
                    </a:cubicBezTo>
                    <a:cubicBezTo>
                      <a:pt x="530" y="239"/>
                      <a:pt x="530" y="239"/>
                      <a:pt x="530" y="239"/>
                    </a:cubicBezTo>
                    <a:cubicBezTo>
                      <a:pt x="530" y="240"/>
                      <a:pt x="530" y="240"/>
                      <a:pt x="530" y="240"/>
                    </a:cubicBezTo>
                    <a:cubicBezTo>
                      <a:pt x="532" y="239"/>
                      <a:pt x="532" y="239"/>
                      <a:pt x="532" y="239"/>
                    </a:cubicBezTo>
                    <a:cubicBezTo>
                      <a:pt x="534" y="235"/>
                      <a:pt x="534" y="235"/>
                      <a:pt x="534" y="235"/>
                    </a:cubicBezTo>
                    <a:cubicBezTo>
                      <a:pt x="537" y="234"/>
                      <a:pt x="537" y="234"/>
                      <a:pt x="537" y="234"/>
                    </a:cubicBezTo>
                    <a:cubicBezTo>
                      <a:pt x="536" y="233"/>
                      <a:pt x="536" y="233"/>
                      <a:pt x="536" y="233"/>
                    </a:cubicBezTo>
                    <a:cubicBezTo>
                      <a:pt x="538" y="230"/>
                      <a:pt x="538" y="230"/>
                      <a:pt x="538" y="230"/>
                    </a:cubicBezTo>
                    <a:cubicBezTo>
                      <a:pt x="541" y="230"/>
                      <a:pt x="541" y="230"/>
                      <a:pt x="541" y="230"/>
                    </a:cubicBezTo>
                    <a:cubicBezTo>
                      <a:pt x="546" y="235"/>
                      <a:pt x="546" y="235"/>
                      <a:pt x="546" y="235"/>
                    </a:cubicBezTo>
                    <a:cubicBezTo>
                      <a:pt x="548" y="235"/>
                      <a:pt x="548" y="235"/>
                      <a:pt x="548" y="235"/>
                    </a:cubicBezTo>
                    <a:cubicBezTo>
                      <a:pt x="547" y="240"/>
                      <a:pt x="547" y="240"/>
                      <a:pt x="547" y="240"/>
                    </a:cubicBezTo>
                    <a:cubicBezTo>
                      <a:pt x="547" y="243"/>
                      <a:pt x="547" y="243"/>
                      <a:pt x="547" y="243"/>
                    </a:cubicBezTo>
                    <a:cubicBezTo>
                      <a:pt x="543" y="246"/>
                      <a:pt x="543" y="246"/>
                      <a:pt x="543" y="246"/>
                    </a:cubicBezTo>
                    <a:cubicBezTo>
                      <a:pt x="540" y="247"/>
                      <a:pt x="540" y="247"/>
                      <a:pt x="540" y="247"/>
                    </a:cubicBezTo>
                    <a:cubicBezTo>
                      <a:pt x="539" y="249"/>
                      <a:pt x="539" y="249"/>
                      <a:pt x="539" y="249"/>
                    </a:cubicBezTo>
                    <a:cubicBezTo>
                      <a:pt x="539" y="250"/>
                      <a:pt x="539" y="250"/>
                      <a:pt x="539" y="250"/>
                    </a:cubicBezTo>
                    <a:cubicBezTo>
                      <a:pt x="540" y="250"/>
                      <a:pt x="540" y="250"/>
                      <a:pt x="540" y="250"/>
                    </a:cubicBezTo>
                    <a:cubicBezTo>
                      <a:pt x="542" y="249"/>
                      <a:pt x="542" y="249"/>
                      <a:pt x="542" y="249"/>
                    </a:cubicBezTo>
                    <a:cubicBezTo>
                      <a:pt x="547" y="247"/>
                      <a:pt x="547" y="247"/>
                      <a:pt x="547" y="247"/>
                    </a:cubicBezTo>
                    <a:cubicBezTo>
                      <a:pt x="548" y="247"/>
                      <a:pt x="548" y="247"/>
                      <a:pt x="548" y="247"/>
                    </a:cubicBezTo>
                    <a:cubicBezTo>
                      <a:pt x="548" y="250"/>
                      <a:pt x="548" y="250"/>
                      <a:pt x="548" y="250"/>
                    </a:cubicBezTo>
                    <a:cubicBezTo>
                      <a:pt x="547" y="255"/>
                      <a:pt x="547" y="255"/>
                      <a:pt x="547" y="255"/>
                    </a:cubicBezTo>
                    <a:cubicBezTo>
                      <a:pt x="547" y="256"/>
                      <a:pt x="547" y="256"/>
                      <a:pt x="547" y="256"/>
                    </a:cubicBezTo>
                    <a:cubicBezTo>
                      <a:pt x="547" y="257"/>
                      <a:pt x="547" y="257"/>
                      <a:pt x="547" y="257"/>
                    </a:cubicBezTo>
                    <a:cubicBezTo>
                      <a:pt x="545" y="259"/>
                      <a:pt x="545" y="259"/>
                      <a:pt x="545" y="259"/>
                    </a:cubicBezTo>
                    <a:cubicBezTo>
                      <a:pt x="545" y="259"/>
                      <a:pt x="545" y="259"/>
                      <a:pt x="545" y="259"/>
                    </a:cubicBezTo>
                    <a:cubicBezTo>
                      <a:pt x="542" y="259"/>
                      <a:pt x="542" y="259"/>
                      <a:pt x="542" y="259"/>
                    </a:cubicBezTo>
                    <a:cubicBezTo>
                      <a:pt x="540" y="262"/>
                      <a:pt x="540" y="262"/>
                      <a:pt x="540" y="262"/>
                    </a:cubicBezTo>
                    <a:cubicBezTo>
                      <a:pt x="541" y="263"/>
                      <a:pt x="541" y="263"/>
                      <a:pt x="541" y="263"/>
                    </a:cubicBezTo>
                    <a:cubicBezTo>
                      <a:pt x="540" y="263"/>
                      <a:pt x="540" y="263"/>
                      <a:pt x="540" y="263"/>
                    </a:cubicBezTo>
                    <a:cubicBezTo>
                      <a:pt x="538" y="264"/>
                      <a:pt x="538" y="264"/>
                      <a:pt x="538" y="264"/>
                    </a:cubicBezTo>
                    <a:cubicBezTo>
                      <a:pt x="537" y="266"/>
                      <a:pt x="537" y="266"/>
                      <a:pt x="537" y="266"/>
                    </a:cubicBezTo>
                    <a:cubicBezTo>
                      <a:pt x="535" y="266"/>
                      <a:pt x="535" y="266"/>
                      <a:pt x="535" y="266"/>
                    </a:cubicBezTo>
                    <a:cubicBezTo>
                      <a:pt x="533" y="267"/>
                      <a:pt x="533" y="267"/>
                      <a:pt x="533" y="267"/>
                    </a:cubicBezTo>
                    <a:cubicBezTo>
                      <a:pt x="534" y="269"/>
                      <a:pt x="534" y="269"/>
                      <a:pt x="534" y="269"/>
                    </a:cubicBezTo>
                    <a:cubicBezTo>
                      <a:pt x="536" y="269"/>
                      <a:pt x="536" y="269"/>
                      <a:pt x="536" y="269"/>
                    </a:cubicBezTo>
                    <a:cubicBezTo>
                      <a:pt x="537" y="270"/>
                      <a:pt x="537" y="270"/>
                      <a:pt x="537" y="270"/>
                    </a:cubicBezTo>
                    <a:cubicBezTo>
                      <a:pt x="541" y="270"/>
                      <a:pt x="541" y="270"/>
                      <a:pt x="541" y="270"/>
                    </a:cubicBezTo>
                    <a:cubicBezTo>
                      <a:pt x="544" y="270"/>
                      <a:pt x="544" y="270"/>
                      <a:pt x="544" y="270"/>
                    </a:cubicBezTo>
                    <a:cubicBezTo>
                      <a:pt x="547" y="270"/>
                      <a:pt x="547" y="270"/>
                      <a:pt x="547" y="270"/>
                    </a:cubicBezTo>
                    <a:cubicBezTo>
                      <a:pt x="555" y="266"/>
                      <a:pt x="555" y="266"/>
                      <a:pt x="555" y="266"/>
                    </a:cubicBezTo>
                    <a:cubicBezTo>
                      <a:pt x="565" y="263"/>
                      <a:pt x="565" y="263"/>
                      <a:pt x="565" y="263"/>
                    </a:cubicBezTo>
                    <a:cubicBezTo>
                      <a:pt x="573" y="260"/>
                      <a:pt x="573" y="260"/>
                      <a:pt x="573" y="260"/>
                    </a:cubicBezTo>
                    <a:cubicBezTo>
                      <a:pt x="573" y="258"/>
                      <a:pt x="573" y="258"/>
                      <a:pt x="573" y="258"/>
                    </a:cubicBezTo>
                    <a:cubicBezTo>
                      <a:pt x="573" y="258"/>
                      <a:pt x="573" y="258"/>
                      <a:pt x="573" y="258"/>
                    </a:cubicBezTo>
                    <a:cubicBezTo>
                      <a:pt x="574" y="255"/>
                      <a:pt x="574" y="255"/>
                      <a:pt x="574" y="255"/>
                    </a:cubicBezTo>
                    <a:cubicBezTo>
                      <a:pt x="574" y="255"/>
                      <a:pt x="574" y="255"/>
                      <a:pt x="574" y="255"/>
                    </a:cubicBezTo>
                    <a:cubicBezTo>
                      <a:pt x="576" y="254"/>
                      <a:pt x="576" y="254"/>
                      <a:pt x="576" y="254"/>
                    </a:cubicBezTo>
                    <a:cubicBezTo>
                      <a:pt x="581" y="253"/>
                      <a:pt x="581" y="253"/>
                      <a:pt x="581" y="253"/>
                    </a:cubicBezTo>
                    <a:cubicBezTo>
                      <a:pt x="584" y="254"/>
                      <a:pt x="584" y="254"/>
                      <a:pt x="584" y="254"/>
                    </a:cubicBezTo>
                    <a:cubicBezTo>
                      <a:pt x="588" y="254"/>
                      <a:pt x="588" y="254"/>
                      <a:pt x="588" y="254"/>
                    </a:cubicBezTo>
                    <a:cubicBezTo>
                      <a:pt x="597" y="252"/>
                      <a:pt x="597" y="252"/>
                      <a:pt x="597" y="252"/>
                    </a:cubicBezTo>
                    <a:cubicBezTo>
                      <a:pt x="599" y="250"/>
                      <a:pt x="599" y="250"/>
                      <a:pt x="599" y="250"/>
                    </a:cubicBezTo>
                    <a:cubicBezTo>
                      <a:pt x="600" y="247"/>
                      <a:pt x="600" y="247"/>
                      <a:pt x="600" y="247"/>
                    </a:cubicBezTo>
                    <a:cubicBezTo>
                      <a:pt x="606" y="243"/>
                      <a:pt x="606" y="243"/>
                      <a:pt x="606" y="243"/>
                    </a:cubicBezTo>
                    <a:cubicBezTo>
                      <a:pt x="612" y="239"/>
                      <a:pt x="612" y="239"/>
                      <a:pt x="612" y="239"/>
                    </a:cubicBezTo>
                    <a:cubicBezTo>
                      <a:pt x="639" y="239"/>
                      <a:pt x="639" y="239"/>
                      <a:pt x="639" y="239"/>
                    </a:cubicBezTo>
                    <a:cubicBezTo>
                      <a:pt x="641" y="237"/>
                      <a:pt x="641" y="237"/>
                      <a:pt x="641" y="237"/>
                    </a:cubicBezTo>
                    <a:cubicBezTo>
                      <a:pt x="644" y="235"/>
                      <a:pt x="644" y="235"/>
                      <a:pt x="644" y="235"/>
                    </a:cubicBezTo>
                    <a:cubicBezTo>
                      <a:pt x="647" y="235"/>
                      <a:pt x="647" y="235"/>
                      <a:pt x="647" y="235"/>
                    </a:cubicBezTo>
                    <a:cubicBezTo>
                      <a:pt x="650" y="232"/>
                      <a:pt x="650" y="232"/>
                      <a:pt x="650" y="232"/>
                    </a:cubicBezTo>
                    <a:cubicBezTo>
                      <a:pt x="655" y="226"/>
                      <a:pt x="655" y="226"/>
                      <a:pt x="655" y="226"/>
                    </a:cubicBezTo>
                    <a:cubicBezTo>
                      <a:pt x="658" y="224"/>
                      <a:pt x="658" y="224"/>
                      <a:pt x="658" y="224"/>
                    </a:cubicBezTo>
                    <a:cubicBezTo>
                      <a:pt x="661" y="219"/>
                      <a:pt x="661" y="219"/>
                      <a:pt x="661" y="219"/>
                    </a:cubicBezTo>
                    <a:cubicBezTo>
                      <a:pt x="667" y="216"/>
                      <a:pt x="667" y="216"/>
                      <a:pt x="667" y="216"/>
                    </a:cubicBezTo>
                    <a:cubicBezTo>
                      <a:pt x="669" y="218"/>
                      <a:pt x="669" y="218"/>
                      <a:pt x="669" y="218"/>
                    </a:cubicBezTo>
                    <a:cubicBezTo>
                      <a:pt x="674" y="215"/>
                      <a:pt x="674" y="215"/>
                      <a:pt x="674" y="215"/>
                    </a:cubicBezTo>
                    <a:cubicBezTo>
                      <a:pt x="677" y="218"/>
                      <a:pt x="677" y="218"/>
                      <a:pt x="677" y="218"/>
                    </a:cubicBezTo>
                    <a:cubicBezTo>
                      <a:pt x="672" y="229"/>
                      <a:pt x="672" y="229"/>
                      <a:pt x="672" y="229"/>
                    </a:cubicBezTo>
                    <a:cubicBezTo>
                      <a:pt x="673" y="230"/>
                      <a:pt x="673" y="230"/>
                      <a:pt x="673" y="230"/>
                    </a:cubicBezTo>
                    <a:lnTo>
                      <a:pt x="673" y="235"/>
                    </a:lnTo>
                    <a:close/>
                    <a:moveTo>
                      <a:pt x="520" y="208"/>
                    </a:moveTo>
                    <a:cubicBezTo>
                      <a:pt x="520" y="207"/>
                      <a:pt x="520" y="207"/>
                      <a:pt x="520" y="207"/>
                    </a:cubicBezTo>
                    <a:cubicBezTo>
                      <a:pt x="516" y="209"/>
                      <a:pt x="516" y="209"/>
                      <a:pt x="516" y="209"/>
                    </a:cubicBezTo>
                    <a:lnTo>
                      <a:pt x="520" y="20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5" name="Freeform 11"/>
              <p:cNvSpPr>
                <a:spLocks noEditPoints="1"/>
              </p:cNvSpPr>
              <p:nvPr/>
            </p:nvSpPr>
            <p:spPr bwMode="auto">
              <a:xfrm>
                <a:off x="3044844" y="3092692"/>
                <a:ext cx="285995" cy="798450"/>
              </a:xfrm>
              <a:custGeom>
                <a:avLst/>
                <a:gdLst>
                  <a:gd name="T0" fmla="*/ 137 w 269"/>
                  <a:gd name="T1" fmla="*/ 695 h 751"/>
                  <a:gd name="T2" fmla="*/ 163 w 269"/>
                  <a:gd name="T3" fmla="*/ 713 h 751"/>
                  <a:gd name="T4" fmla="*/ 145 w 269"/>
                  <a:gd name="T5" fmla="*/ 703 h 751"/>
                  <a:gd name="T6" fmla="*/ 177 w 269"/>
                  <a:gd name="T7" fmla="*/ 709 h 751"/>
                  <a:gd name="T8" fmla="*/ 247 w 269"/>
                  <a:gd name="T9" fmla="*/ 741 h 751"/>
                  <a:gd name="T10" fmla="*/ 217 w 269"/>
                  <a:gd name="T11" fmla="*/ 733 h 751"/>
                  <a:gd name="T12" fmla="*/ 229 w 269"/>
                  <a:gd name="T13" fmla="*/ 737 h 751"/>
                  <a:gd name="T14" fmla="*/ 223 w 269"/>
                  <a:gd name="T15" fmla="*/ 731 h 751"/>
                  <a:gd name="T16" fmla="*/ 199 w 269"/>
                  <a:gd name="T17" fmla="*/ 729 h 751"/>
                  <a:gd name="T18" fmla="*/ 87 w 269"/>
                  <a:gd name="T19" fmla="*/ 611 h 751"/>
                  <a:gd name="T20" fmla="*/ 81 w 269"/>
                  <a:gd name="T21" fmla="*/ 611 h 751"/>
                  <a:gd name="T22" fmla="*/ 81 w 269"/>
                  <a:gd name="T23" fmla="*/ 625 h 751"/>
                  <a:gd name="T24" fmla="*/ 77 w 269"/>
                  <a:gd name="T25" fmla="*/ 617 h 751"/>
                  <a:gd name="T26" fmla="*/ 67 w 269"/>
                  <a:gd name="T27" fmla="*/ 598 h 751"/>
                  <a:gd name="T28" fmla="*/ 91 w 269"/>
                  <a:gd name="T29" fmla="*/ 649 h 751"/>
                  <a:gd name="T30" fmla="*/ 111 w 269"/>
                  <a:gd name="T31" fmla="*/ 663 h 751"/>
                  <a:gd name="T32" fmla="*/ 119 w 269"/>
                  <a:gd name="T33" fmla="*/ 679 h 751"/>
                  <a:gd name="T34" fmla="*/ 58 w 269"/>
                  <a:gd name="T35" fmla="*/ 508 h 751"/>
                  <a:gd name="T36" fmla="*/ 48 w 269"/>
                  <a:gd name="T37" fmla="*/ 508 h 751"/>
                  <a:gd name="T38" fmla="*/ 71 w 269"/>
                  <a:gd name="T39" fmla="*/ 546 h 751"/>
                  <a:gd name="T40" fmla="*/ 65 w 269"/>
                  <a:gd name="T41" fmla="*/ 548 h 751"/>
                  <a:gd name="T42" fmla="*/ 63 w 269"/>
                  <a:gd name="T43" fmla="*/ 538 h 751"/>
                  <a:gd name="T44" fmla="*/ 65 w 269"/>
                  <a:gd name="T45" fmla="*/ 526 h 751"/>
                  <a:gd name="T46" fmla="*/ 56 w 269"/>
                  <a:gd name="T47" fmla="*/ 530 h 751"/>
                  <a:gd name="T48" fmla="*/ 58 w 269"/>
                  <a:gd name="T49" fmla="*/ 524 h 751"/>
                  <a:gd name="T50" fmla="*/ 121 w 269"/>
                  <a:gd name="T51" fmla="*/ 615 h 751"/>
                  <a:gd name="T52" fmla="*/ 87 w 269"/>
                  <a:gd name="T53" fmla="*/ 506 h 751"/>
                  <a:gd name="T54" fmla="*/ 71 w 269"/>
                  <a:gd name="T55" fmla="*/ 414 h 751"/>
                  <a:gd name="T56" fmla="*/ 58 w 269"/>
                  <a:gd name="T57" fmla="*/ 317 h 751"/>
                  <a:gd name="T58" fmla="*/ 48 w 269"/>
                  <a:gd name="T59" fmla="*/ 207 h 751"/>
                  <a:gd name="T60" fmla="*/ 50 w 269"/>
                  <a:gd name="T61" fmla="*/ 137 h 751"/>
                  <a:gd name="T62" fmla="*/ 36 w 269"/>
                  <a:gd name="T63" fmla="*/ 36 h 751"/>
                  <a:gd name="T64" fmla="*/ 12 w 269"/>
                  <a:gd name="T65" fmla="*/ 81 h 751"/>
                  <a:gd name="T66" fmla="*/ 14 w 269"/>
                  <a:gd name="T67" fmla="*/ 189 h 751"/>
                  <a:gd name="T68" fmla="*/ 28 w 269"/>
                  <a:gd name="T69" fmla="*/ 295 h 751"/>
                  <a:gd name="T70" fmla="*/ 26 w 269"/>
                  <a:gd name="T71" fmla="*/ 378 h 751"/>
                  <a:gd name="T72" fmla="*/ 36 w 269"/>
                  <a:gd name="T73" fmla="*/ 436 h 751"/>
                  <a:gd name="T74" fmla="*/ 58 w 269"/>
                  <a:gd name="T75" fmla="*/ 470 h 751"/>
                  <a:gd name="T76" fmla="*/ 73 w 269"/>
                  <a:gd name="T77" fmla="*/ 514 h 751"/>
                  <a:gd name="T78" fmla="*/ 77 w 269"/>
                  <a:gd name="T79" fmla="*/ 544 h 751"/>
                  <a:gd name="T80" fmla="*/ 77 w 269"/>
                  <a:gd name="T81" fmla="*/ 556 h 751"/>
                  <a:gd name="T82" fmla="*/ 54 w 269"/>
                  <a:gd name="T83" fmla="*/ 566 h 751"/>
                  <a:gd name="T84" fmla="*/ 75 w 269"/>
                  <a:gd name="T85" fmla="*/ 570 h 751"/>
                  <a:gd name="T86" fmla="*/ 95 w 269"/>
                  <a:gd name="T87" fmla="*/ 596 h 751"/>
                  <a:gd name="T88" fmla="*/ 105 w 269"/>
                  <a:gd name="T89" fmla="*/ 627 h 751"/>
                  <a:gd name="T90" fmla="*/ 109 w 269"/>
                  <a:gd name="T91" fmla="*/ 651 h 751"/>
                  <a:gd name="T92" fmla="*/ 127 w 269"/>
                  <a:gd name="T93" fmla="*/ 673 h 751"/>
                  <a:gd name="T94" fmla="*/ 143 w 269"/>
                  <a:gd name="T95" fmla="*/ 669 h 751"/>
                  <a:gd name="T96" fmla="*/ 149 w 269"/>
                  <a:gd name="T97" fmla="*/ 675 h 751"/>
                  <a:gd name="T98" fmla="*/ 155 w 269"/>
                  <a:gd name="T99" fmla="*/ 693 h 751"/>
                  <a:gd name="T100" fmla="*/ 155 w 269"/>
                  <a:gd name="T101" fmla="*/ 689 h 751"/>
                  <a:gd name="T102" fmla="*/ 173 w 269"/>
                  <a:gd name="T103" fmla="*/ 697 h 751"/>
                  <a:gd name="T104" fmla="*/ 197 w 269"/>
                  <a:gd name="T105" fmla="*/ 683 h 751"/>
                  <a:gd name="T106" fmla="*/ 197 w 269"/>
                  <a:gd name="T107" fmla="*/ 685 h 751"/>
                  <a:gd name="T108" fmla="*/ 207 w 269"/>
                  <a:gd name="T109" fmla="*/ 699 h 751"/>
                  <a:gd name="T110" fmla="*/ 213 w 269"/>
                  <a:gd name="T111" fmla="*/ 719 h 751"/>
                  <a:gd name="T112" fmla="*/ 193 w 269"/>
                  <a:gd name="T113" fmla="*/ 709 h 751"/>
                  <a:gd name="T114" fmla="*/ 197 w 269"/>
                  <a:gd name="T115" fmla="*/ 725 h 751"/>
                  <a:gd name="T116" fmla="*/ 257 w 269"/>
                  <a:gd name="T117" fmla="*/ 731 h 751"/>
                  <a:gd name="T118" fmla="*/ 261 w 269"/>
                  <a:gd name="T119" fmla="*/ 737 h 751"/>
                  <a:gd name="T120" fmla="*/ 259 w 269"/>
                  <a:gd name="T121" fmla="*/ 751 h 751"/>
                  <a:gd name="T122" fmla="*/ 257 w 269"/>
                  <a:gd name="T123" fmla="*/ 745 h 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9" h="751">
                    <a:moveTo>
                      <a:pt x="75" y="530"/>
                    </a:moveTo>
                    <a:lnTo>
                      <a:pt x="77" y="528"/>
                    </a:lnTo>
                    <a:lnTo>
                      <a:pt x="81" y="528"/>
                    </a:lnTo>
                    <a:lnTo>
                      <a:pt x="81" y="534"/>
                    </a:lnTo>
                    <a:lnTo>
                      <a:pt x="79" y="536"/>
                    </a:lnTo>
                    <a:lnTo>
                      <a:pt x="75" y="534"/>
                    </a:lnTo>
                    <a:lnTo>
                      <a:pt x="75" y="530"/>
                    </a:lnTo>
                    <a:close/>
                    <a:moveTo>
                      <a:pt x="131" y="693"/>
                    </a:moveTo>
                    <a:lnTo>
                      <a:pt x="135" y="695"/>
                    </a:lnTo>
                    <a:lnTo>
                      <a:pt x="135" y="699"/>
                    </a:lnTo>
                    <a:lnTo>
                      <a:pt x="137" y="695"/>
                    </a:lnTo>
                    <a:lnTo>
                      <a:pt x="141" y="695"/>
                    </a:lnTo>
                    <a:lnTo>
                      <a:pt x="145" y="697"/>
                    </a:lnTo>
                    <a:lnTo>
                      <a:pt x="153" y="697"/>
                    </a:lnTo>
                    <a:lnTo>
                      <a:pt x="143" y="691"/>
                    </a:lnTo>
                    <a:lnTo>
                      <a:pt x="131" y="689"/>
                    </a:lnTo>
                    <a:lnTo>
                      <a:pt x="125" y="687"/>
                    </a:lnTo>
                    <a:lnTo>
                      <a:pt x="123" y="687"/>
                    </a:lnTo>
                    <a:lnTo>
                      <a:pt x="127" y="689"/>
                    </a:lnTo>
                    <a:lnTo>
                      <a:pt x="131" y="693"/>
                    </a:lnTo>
                    <a:close/>
                    <a:moveTo>
                      <a:pt x="157" y="713"/>
                    </a:moveTo>
                    <a:lnTo>
                      <a:pt x="163" y="713"/>
                    </a:lnTo>
                    <a:lnTo>
                      <a:pt x="167" y="713"/>
                    </a:lnTo>
                    <a:lnTo>
                      <a:pt x="167" y="711"/>
                    </a:lnTo>
                    <a:lnTo>
                      <a:pt x="171" y="707"/>
                    </a:lnTo>
                    <a:lnTo>
                      <a:pt x="167" y="707"/>
                    </a:lnTo>
                    <a:lnTo>
                      <a:pt x="161" y="705"/>
                    </a:lnTo>
                    <a:lnTo>
                      <a:pt x="159" y="701"/>
                    </a:lnTo>
                    <a:lnTo>
                      <a:pt x="153" y="699"/>
                    </a:lnTo>
                    <a:lnTo>
                      <a:pt x="151" y="701"/>
                    </a:lnTo>
                    <a:lnTo>
                      <a:pt x="145" y="699"/>
                    </a:lnTo>
                    <a:lnTo>
                      <a:pt x="143" y="701"/>
                    </a:lnTo>
                    <a:lnTo>
                      <a:pt x="145" y="703"/>
                    </a:lnTo>
                    <a:lnTo>
                      <a:pt x="149" y="705"/>
                    </a:lnTo>
                    <a:lnTo>
                      <a:pt x="153" y="707"/>
                    </a:lnTo>
                    <a:lnTo>
                      <a:pt x="155" y="709"/>
                    </a:lnTo>
                    <a:lnTo>
                      <a:pt x="157" y="713"/>
                    </a:lnTo>
                    <a:close/>
                    <a:moveTo>
                      <a:pt x="187" y="715"/>
                    </a:moveTo>
                    <a:lnTo>
                      <a:pt x="189" y="713"/>
                    </a:lnTo>
                    <a:lnTo>
                      <a:pt x="187" y="711"/>
                    </a:lnTo>
                    <a:lnTo>
                      <a:pt x="185" y="711"/>
                    </a:lnTo>
                    <a:lnTo>
                      <a:pt x="181" y="709"/>
                    </a:lnTo>
                    <a:lnTo>
                      <a:pt x="179" y="711"/>
                    </a:lnTo>
                    <a:lnTo>
                      <a:pt x="177" y="709"/>
                    </a:lnTo>
                    <a:lnTo>
                      <a:pt x="173" y="709"/>
                    </a:lnTo>
                    <a:lnTo>
                      <a:pt x="171" y="711"/>
                    </a:lnTo>
                    <a:lnTo>
                      <a:pt x="173" y="713"/>
                    </a:lnTo>
                    <a:lnTo>
                      <a:pt x="173" y="717"/>
                    </a:lnTo>
                    <a:lnTo>
                      <a:pt x="177" y="719"/>
                    </a:lnTo>
                    <a:lnTo>
                      <a:pt x="179" y="717"/>
                    </a:lnTo>
                    <a:lnTo>
                      <a:pt x="187" y="715"/>
                    </a:lnTo>
                    <a:close/>
                    <a:moveTo>
                      <a:pt x="249" y="747"/>
                    </a:moveTo>
                    <a:lnTo>
                      <a:pt x="251" y="747"/>
                    </a:lnTo>
                    <a:lnTo>
                      <a:pt x="251" y="743"/>
                    </a:lnTo>
                    <a:lnTo>
                      <a:pt x="247" y="741"/>
                    </a:lnTo>
                    <a:lnTo>
                      <a:pt x="247" y="739"/>
                    </a:lnTo>
                    <a:lnTo>
                      <a:pt x="243" y="739"/>
                    </a:lnTo>
                    <a:lnTo>
                      <a:pt x="235" y="737"/>
                    </a:lnTo>
                    <a:lnTo>
                      <a:pt x="241" y="737"/>
                    </a:lnTo>
                    <a:lnTo>
                      <a:pt x="239" y="735"/>
                    </a:lnTo>
                    <a:lnTo>
                      <a:pt x="233" y="733"/>
                    </a:lnTo>
                    <a:lnTo>
                      <a:pt x="237" y="731"/>
                    </a:lnTo>
                    <a:lnTo>
                      <a:pt x="233" y="729"/>
                    </a:lnTo>
                    <a:lnTo>
                      <a:pt x="229" y="731"/>
                    </a:lnTo>
                    <a:lnTo>
                      <a:pt x="221" y="733"/>
                    </a:lnTo>
                    <a:lnTo>
                      <a:pt x="217" y="733"/>
                    </a:lnTo>
                    <a:lnTo>
                      <a:pt x="215" y="735"/>
                    </a:lnTo>
                    <a:lnTo>
                      <a:pt x="217" y="737"/>
                    </a:lnTo>
                    <a:lnTo>
                      <a:pt x="219" y="737"/>
                    </a:lnTo>
                    <a:lnTo>
                      <a:pt x="223" y="737"/>
                    </a:lnTo>
                    <a:lnTo>
                      <a:pt x="223" y="739"/>
                    </a:lnTo>
                    <a:lnTo>
                      <a:pt x="225" y="741"/>
                    </a:lnTo>
                    <a:lnTo>
                      <a:pt x="227" y="739"/>
                    </a:lnTo>
                    <a:lnTo>
                      <a:pt x="227" y="741"/>
                    </a:lnTo>
                    <a:lnTo>
                      <a:pt x="233" y="743"/>
                    </a:lnTo>
                    <a:lnTo>
                      <a:pt x="233" y="741"/>
                    </a:lnTo>
                    <a:lnTo>
                      <a:pt x="229" y="737"/>
                    </a:lnTo>
                    <a:lnTo>
                      <a:pt x="233" y="737"/>
                    </a:lnTo>
                    <a:lnTo>
                      <a:pt x="235" y="743"/>
                    </a:lnTo>
                    <a:lnTo>
                      <a:pt x="239" y="741"/>
                    </a:lnTo>
                    <a:lnTo>
                      <a:pt x="245" y="743"/>
                    </a:lnTo>
                    <a:lnTo>
                      <a:pt x="247" y="745"/>
                    </a:lnTo>
                    <a:lnTo>
                      <a:pt x="249" y="747"/>
                    </a:lnTo>
                    <a:close/>
                    <a:moveTo>
                      <a:pt x="223" y="731"/>
                    </a:moveTo>
                    <a:lnTo>
                      <a:pt x="217" y="729"/>
                    </a:lnTo>
                    <a:lnTo>
                      <a:pt x="213" y="729"/>
                    </a:lnTo>
                    <a:lnTo>
                      <a:pt x="213" y="733"/>
                    </a:lnTo>
                    <a:lnTo>
                      <a:pt x="223" y="731"/>
                    </a:lnTo>
                    <a:close/>
                    <a:moveTo>
                      <a:pt x="209" y="731"/>
                    </a:moveTo>
                    <a:lnTo>
                      <a:pt x="209" y="729"/>
                    </a:lnTo>
                    <a:lnTo>
                      <a:pt x="203" y="729"/>
                    </a:lnTo>
                    <a:lnTo>
                      <a:pt x="201" y="731"/>
                    </a:lnTo>
                    <a:lnTo>
                      <a:pt x="203" y="735"/>
                    </a:lnTo>
                    <a:lnTo>
                      <a:pt x="205" y="733"/>
                    </a:lnTo>
                    <a:lnTo>
                      <a:pt x="211" y="737"/>
                    </a:lnTo>
                    <a:lnTo>
                      <a:pt x="205" y="731"/>
                    </a:lnTo>
                    <a:lnTo>
                      <a:pt x="209" y="731"/>
                    </a:lnTo>
                    <a:close/>
                    <a:moveTo>
                      <a:pt x="197" y="731"/>
                    </a:moveTo>
                    <a:lnTo>
                      <a:pt x="199" y="729"/>
                    </a:lnTo>
                    <a:lnTo>
                      <a:pt x="197" y="727"/>
                    </a:lnTo>
                    <a:lnTo>
                      <a:pt x="193" y="727"/>
                    </a:lnTo>
                    <a:lnTo>
                      <a:pt x="193" y="729"/>
                    </a:lnTo>
                    <a:lnTo>
                      <a:pt x="197" y="731"/>
                    </a:lnTo>
                    <a:close/>
                    <a:moveTo>
                      <a:pt x="95" y="639"/>
                    </a:moveTo>
                    <a:lnTo>
                      <a:pt x="99" y="637"/>
                    </a:lnTo>
                    <a:lnTo>
                      <a:pt x="101" y="633"/>
                    </a:lnTo>
                    <a:lnTo>
                      <a:pt x="97" y="629"/>
                    </a:lnTo>
                    <a:lnTo>
                      <a:pt x="93" y="623"/>
                    </a:lnTo>
                    <a:lnTo>
                      <a:pt x="91" y="615"/>
                    </a:lnTo>
                    <a:lnTo>
                      <a:pt x="87" y="611"/>
                    </a:lnTo>
                    <a:lnTo>
                      <a:pt x="85" y="609"/>
                    </a:lnTo>
                    <a:lnTo>
                      <a:pt x="85" y="602"/>
                    </a:lnTo>
                    <a:lnTo>
                      <a:pt x="81" y="598"/>
                    </a:lnTo>
                    <a:lnTo>
                      <a:pt x="77" y="596"/>
                    </a:lnTo>
                    <a:lnTo>
                      <a:pt x="75" y="592"/>
                    </a:lnTo>
                    <a:lnTo>
                      <a:pt x="73" y="588"/>
                    </a:lnTo>
                    <a:lnTo>
                      <a:pt x="69" y="592"/>
                    </a:lnTo>
                    <a:lnTo>
                      <a:pt x="73" y="594"/>
                    </a:lnTo>
                    <a:lnTo>
                      <a:pt x="75" y="598"/>
                    </a:lnTo>
                    <a:lnTo>
                      <a:pt x="79" y="602"/>
                    </a:lnTo>
                    <a:lnTo>
                      <a:pt x="81" y="611"/>
                    </a:lnTo>
                    <a:lnTo>
                      <a:pt x="83" y="615"/>
                    </a:lnTo>
                    <a:lnTo>
                      <a:pt x="85" y="619"/>
                    </a:lnTo>
                    <a:lnTo>
                      <a:pt x="87" y="625"/>
                    </a:lnTo>
                    <a:lnTo>
                      <a:pt x="91" y="627"/>
                    </a:lnTo>
                    <a:lnTo>
                      <a:pt x="91" y="631"/>
                    </a:lnTo>
                    <a:lnTo>
                      <a:pt x="95" y="639"/>
                    </a:lnTo>
                    <a:close/>
                    <a:moveTo>
                      <a:pt x="89" y="635"/>
                    </a:moveTo>
                    <a:lnTo>
                      <a:pt x="89" y="627"/>
                    </a:lnTo>
                    <a:lnTo>
                      <a:pt x="85" y="623"/>
                    </a:lnTo>
                    <a:lnTo>
                      <a:pt x="81" y="623"/>
                    </a:lnTo>
                    <a:lnTo>
                      <a:pt x="81" y="625"/>
                    </a:lnTo>
                    <a:lnTo>
                      <a:pt x="85" y="629"/>
                    </a:lnTo>
                    <a:lnTo>
                      <a:pt x="89" y="635"/>
                    </a:lnTo>
                    <a:close/>
                    <a:moveTo>
                      <a:pt x="87" y="633"/>
                    </a:moveTo>
                    <a:lnTo>
                      <a:pt x="83" y="631"/>
                    </a:lnTo>
                    <a:lnTo>
                      <a:pt x="81" y="629"/>
                    </a:lnTo>
                    <a:lnTo>
                      <a:pt x="83" y="633"/>
                    </a:lnTo>
                    <a:lnTo>
                      <a:pt x="87" y="633"/>
                    </a:lnTo>
                    <a:close/>
                    <a:moveTo>
                      <a:pt x="83" y="619"/>
                    </a:moveTo>
                    <a:lnTo>
                      <a:pt x="81" y="615"/>
                    </a:lnTo>
                    <a:lnTo>
                      <a:pt x="79" y="615"/>
                    </a:lnTo>
                    <a:lnTo>
                      <a:pt x="77" y="617"/>
                    </a:lnTo>
                    <a:lnTo>
                      <a:pt x="83" y="619"/>
                    </a:lnTo>
                    <a:close/>
                    <a:moveTo>
                      <a:pt x="79" y="613"/>
                    </a:moveTo>
                    <a:lnTo>
                      <a:pt x="79" y="609"/>
                    </a:lnTo>
                    <a:lnTo>
                      <a:pt x="77" y="609"/>
                    </a:lnTo>
                    <a:lnTo>
                      <a:pt x="77" y="611"/>
                    </a:lnTo>
                    <a:lnTo>
                      <a:pt x="79" y="613"/>
                    </a:lnTo>
                    <a:close/>
                    <a:moveTo>
                      <a:pt x="73" y="611"/>
                    </a:moveTo>
                    <a:lnTo>
                      <a:pt x="77" y="606"/>
                    </a:lnTo>
                    <a:lnTo>
                      <a:pt x="75" y="602"/>
                    </a:lnTo>
                    <a:lnTo>
                      <a:pt x="71" y="596"/>
                    </a:lnTo>
                    <a:lnTo>
                      <a:pt x="67" y="598"/>
                    </a:lnTo>
                    <a:lnTo>
                      <a:pt x="71" y="602"/>
                    </a:lnTo>
                    <a:lnTo>
                      <a:pt x="73" y="611"/>
                    </a:lnTo>
                    <a:close/>
                    <a:moveTo>
                      <a:pt x="97" y="649"/>
                    </a:moveTo>
                    <a:lnTo>
                      <a:pt x="99" y="647"/>
                    </a:lnTo>
                    <a:lnTo>
                      <a:pt x="97" y="645"/>
                    </a:lnTo>
                    <a:lnTo>
                      <a:pt x="99" y="643"/>
                    </a:lnTo>
                    <a:lnTo>
                      <a:pt x="97" y="641"/>
                    </a:lnTo>
                    <a:lnTo>
                      <a:pt x="95" y="643"/>
                    </a:lnTo>
                    <a:lnTo>
                      <a:pt x="91" y="639"/>
                    </a:lnTo>
                    <a:lnTo>
                      <a:pt x="89" y="641"/>
                    </a:lnTo>
                    <a:lnTo>
                      <a:pt x="91" y="649"/>
                    </a:lnTo>
                    <a:lnTo>
                      <a:pt x="95" y="649"/>
                    </a:lnTo>
                    <a:lnTo>
                      <a:pt x="97" y="649"/>
                    </a:lnTo>
                    <a:close/>
                    <a:moveTo>
                      <a:pt x="111" y="663"/>
                    </a:moveTo>
                    <a:lnTo>
                      <a:pt x="113" y="661"/>
                    </a:lnTo>
                    <a:lnTo>
                      <a:pt x="111" y="657"/>
                    </a:lnTo>
                    <a:lnTo>
                      <a:pt x="107" y="653"/>
                    </a:lnTo>
                    <a:lnTo>
                      <a:pt x="105" y="649"/>
                    </a:lnTo>
                    <a:lnTo>
                      <a:pt x="103" y="649"/>
                    </a:lnTo>
                    <a:lnTo>
                      <a:pt x="99" y="651"/>
                    </a:lnTo>
                    <a:lnTo>
                      <a:pt x="105" y="655"/>
                    </a:lnTo>
                    <a:lnTo>
                      <a:pt x="111" y="663"/>
                    </a:lnTo>
                    <a:close/>
                    <a:moveTo>
                      <a:pt x="105" y="665"/>
                    </a:moveTo>
                    <a:lnTo>
                      <a:pt x="105" y="659"/>
                    </a:lnTo>
                    <a:lnTo>
                      <a:pt x="103" y="655"/>
                    </a:lnTo>
                    <a:lnTo>
                      <a:pt x="105" y="665"/>
                    </a:lnTo>
                    <a:lnTo>
                      <a:pt x="105" y="665"/>
                    </a:lnTo>
                    <a:close/>
                    <a:moveTo>
                      <a:pt x="119" y="679"/>
                    </a:moveTo>
                    <a:lnTo>
                      <a:pt x="121" y="675"/>
                    </a:lnTo>
                    <a:lnTo>
                      <a:pt x="119" y="673"/>
                    </a:lnTo>
                    <a:lnTo>
                      <a:pt x="115" y="675"/>
                    </a:lnTo>
                    <a:lnTo>
                      <a:pt x="115" y="677"/>
                    </a:lnTo>
                    <a:lnTo>
                      <a:pt x="119" y="679"/>
                    </a:lnTo>
                    <a:close/>
                    <a:moveTo>
                      <a:pt x="115" y="673"/>
                    </a:moveTo>
                    <a:lnTo>
                      <a:pt x="117" y="671"/>
                    </a:lnTo>
                    <a:lnTo>
                      <a:pt x="115" y="669"/>
                    </a:lnTo>
                    <a:lnTo>
                      <a:pt x="113" y="671"/>
                    </a:lnTo>
                    <a:lnTo>
                      <a:pt x="115" y="673"/>
                    </a:lnTo>
                    <a:close/>
                    <a:moveTo>
                      <a:pt x="115" y="667"/>
                    </a:moveTo>
                    <a:lnTo>
                      <a:pt x="107" y="667"/>
                    </a:lnTo>
                    <a:lnTo>
                      <a:pt x="107" y="669"/>
                    </a:lnTo>
                    <a:lnTo>
                      <a:pt x="115" y="667"/>
                    </a:lnTo>
                    <a:close/>
                    <a:moveTo>
                      <a:pt x="56" y="508"/>
                    </a:moveTo>
                    <a:lnTo>
                      <a:pt x="58" y="508"/>
                    </a:lnTo>
                    <a:lnTo>
                      <a:pt x="56" y="502"/>
                    </a:lnTo>
                    <a:lnTo>
                      <a:pt x="58" y="500"/>
                    </a:lnTo>
                    <a:lnTo>
                      <a:pt x="54" y="494"/>
                    </a:lnTo>
                    <a:lnTo>
                      <a:pt x="54" y="486"/>
                    </a:lnTo>
                    <a:lnTo>
                      <a:pt x="50" y="476"/>
                    </a:lnTo>
                    <a:lnTo>
                      <a:pt x="48" y="478"/>
                    </a:lnTo>
                    <a:lnTo>
                      <a:pt x="42" y="476"/>
                    </a:lnTo>
                    <a:lnTo>
                      <a:pt x="42" y="484"/>
                    </a:lnTo>
                    <a:lnTo>
                      <a:pt x="46" y="496"/>
                    </a:lnTo>
                    <a:lnTo>
                      <a:pt x="46" y="502"/>
                    </a:lnTo>
                    <a:lnTo>
                      <a:pt x="48" y="508"/>
                    </a:lnTo>
                    <a:lnTo>
                      <a:pt x="48" y="508"/>
                    </a:lnTo>
                    <a:lnTo>
                      <a:pt x="52" y="508"/>
                    </a:lnTo>
                    <a:lnTo>
                      <a:pt x="56" y="508"/>
                    </a:lnTo>
                    <a:close/>
                    <a:moveTo>
                      <a:pt x="75" y="556"/>
                    </a:moveTo>
                    <a:lnTo>
                      <a:pt x="73" y="550"/>
                    </a:lnTo>
                    <a:lnTo>
                      <a:pt x="73" y="552"/>
                    </a:lnTo>
                    <a:lnTo>
                      <a:pt x="73" y="556"/>
                    </a:lnTo>
                    <a:lnTo>
                      <a:pt x="75" y="556"/>
                    </a:lnTo>
                    <a:close/>
                    <a:moveTo>
                      <a:pt x="71" y="550"/>
                    </a:moveTo>
                    <a:lnTo>
                      <a:pt x="73" y="548"/>
                    </a:lnTo>
                    <a:lnTo>
                      <a:pt x="71" y="546"/>
                    </a:lnTo>
                    <a:lnTo>
                      <a:pt x="69" y="548"/>
                    </a:lnTo>
                    <a:lnTo>
                      <a:pt x="71" y="550"/>
                    </a:lnTo>
                    <a:close/>
                    <a:moveTo>
                      <a:pt x="69" y="546"/>
                    </a:moveTo>
                    <a:lnTo>
                      <a:pt x="71" y="544"/>
                    </a:lnTo>
                    <a:lnTo>
                      <a:pt x="71" y="540"/>
                    </a:lnTo>
                    <a:lnTo>
                      <a:pt x="69" y="540"/>
                    </a:lnTo>
                    <a:lnTo>
                      <a:pt x="67" y="542"/>
                    </a:lnTo>
                    <a:lnTo>
                      <a:pt x="69" y="546"/>
                    </a:lnTo>
                    <a:close/>
                    <a:moveTo>
                      <a:pt x="67" y="554"/>
                    </a:moveTo>
                    <a:lnTo>
                      <a:pt x="67" y="552"/>
                    </a:lnTo>
                    <a:lnTo>
                      <a:pt x="65" y="548"/>
                    </a:lnTo>
                    <a:lnTo>
                      <a:pt x="65" y="554"/>
                    </a:lnTo>
                    <a:lnTo>
                      <a:pt x="67" y="554"/>
                    </a:lnTo>
                    <a:close/>
                    <a:moveTo>
                      <a:pt x="63" y="544"/>
                    </a:moveTo>
                    <a:lnTo>
                      <a:pt x="63" y="542"/>
                    </a:lnTo>
                    <a:lnTo>
                      <a:pt x="60" y="542"/>
                    </a:lnTo>
                    <a:lnTo>
                      <a:pt x="63" y="544"/>
                    </a:lnTo>
                    <a:lnTo>
                      <a:pt x="63" y="544"/>
                    </a:lnTo>
                    <a:close/>
                    <a:moveTo>
                      <a:pt x="63" y="534"/>
                    </a:moveTo>
                    <a:lnTo>
                      <a:pt x="60" y="534"/>
                    </a:lnTo>
                    <a:lnTo>
                      <a:pt x="60" y="538"/>
                    </a:lnTo>
                    <a:lnTo>
                      <a:pt x="63" y="538"/>
                    </a:lnTo>
                    <a:lnTo>
                      <a:pt x="67" y="538"/>
                    </a:lnTo>
                    <a:lnTo>
                      <a:pt x="63" y="534"/>
                    </a:lnTo>
                    <a:close/>
                    <a:moveTo>
                      <a:pt x="58" y="526"/>
                    </a:moveTo>
                    <a:lnTo>
                      <a:pt x="54" y="522"/>
                    </a:lnTo>
                    <a:lnTo>
                      <a:pt x="54" y="524"/>
                    </a:lnTo>
                    <a:lnTo>
                      <a:pt x="56" y="528"/>
                    </a:lnTo>
                    <a:lnTo>
                      <a:pt x="58" y="526"/>
                    </a:lnTo>
                    <a:close/>
                    <a:moveTo>
                      <a:pt x="67" y="524"/>
                    </a:moveTo>
                    <a:lnTo>
                      <a:pt x="67" y="522"/>
                    </a:lnTo>
                    <a:lnTo>
                      <a:pt x="65" y="522"/>
                    </a:lnTo>
                    <a:lnTo>
                      <a:pt x="65" y="526"/>
                    </a:lnTo>
                    <a:lnTo>
                      <a:pt x="67" y="528"/>
                    </a:lnTo>
                    <a:lnTo>
                      <a:pt x="67" y="524"/>
                    </a:lnTo>
                    <a:close/>
                    <a:moveTo>
                      <a:pt x="48" y="516"/>
                    </a:moveTo>
                    <a:lnTo>
                      <a:pt x="46" y="512"/>
                    </a:lnTo>
                    <a:lnTo>
                      <a:pt x="44" y="514"/>
                    </a:lnTo>
                    <a:lnTo>
                      <a:pt x="44" y="516"/>
                    </a:lnTo>
                    <a:lnTo>
                      <a:pt x="48" y="516"/>
                    </a:lnTo>
                    <a:close/>
                    <a:moveTo>
                      <a:pt x="58" y="532"/>
                    </a:moveTo>
                    <a:lnTo>
                      <a:pt x="60" y="532"/>
                    </a:lnTo>
                    <a:lnTo>
                      <a:pt x="58" y="530"/>
                    </a:lnTo>
                    <a:lnTo>
                      <a:pt x="56" y="530"/>
                    </a:lnTo>
                    <a:lnTo>
                      <a:pt x="58" y="532"/>
                    </a:lnTo>
                    <a:close/>
                    <a:moveTo>
                      <a:pt x="69" y="534"/>
                    </a:moveTo>
                    <a:lnTo>
                      <a:pt x="73" y="538"/>
                    </a:lnTo>
                    <a:lnTo>
                      <a:pt x="69" y="530"/>
                    </a:lnTo>
                    <a:lnTo>
                      <a:pt x="65" y="532"/>
                    </a:lnTo>
                    <a:lnTo>
                      <a:pt x="65" y="534"/>
                    </a:lnTo>
                    <a:lnTo>
                      <a:pt x="69" y="534"/>
                    </a:lnTo>
                    <a:close/>
                    <a:moveTo>
                      <a:pt x="63" y="524"/>
                    </a:moveTo>
                    <a:lnTo>
                      <a:pt x="63" y="522"/>
                    </a:lnTo>
                    <a:lnTo>
                      <a:pt x="58" y="522"/>
                    </a:lnTo>
                    <a:lnTo>
                      <a:pt x="58" y="524"/>
                    </a:lnTo>
                    <a:lnTo>
                      <a:pt x="63" y="524"/>
                    </a:lnTo>
                    <a:close/>
                    <a:moveTo>
                      <a:pt x="189" y="675"/>
                    </a:moveTo>
                    <a:lnTo>
                      <a:pt x="159" y="675"/>
                    </a:lnTo>
                    <a:lnTo>
                      <a:pt x="153" y="669"/>
                    </a:lnTo>
                    <a:lnTo>
                      <a:pt x="147" y="665"/>
                    </a:lnTo>
                    <a:lnTo>
                      <a:pt x="147" y="663"/>
                    </a:lnTo>
                    <a:lnTo>
                      <a:pt x="147" y="657"/>
                    </a:lnTo>
                    <a:lnTo>
                      <a:pt x="139" y="649"/>
                    </a:lnTo>
                    <a:lnTo>
                      <a:pt x="129" y="651"/>
                    </a:lnTo>
                    <a:lnTo>
                      <a:pt x="111" y="627"/>
                    </a:lnTo>
                    <a:lnTo>
                      <a:pt x="121" y="615"/>
                    </a:lnTo>
                    <a:lnTo>
                      <a:pt x="117" y="596"/>
                    </a:lnTo>
                    <a:lnTo>
                      <a:pt x="113" y="592"/>
                    </a:lnTo>
                    <a:lnTo>
                      <a:pt x="115" y="582"/>
                    </a:lnTo>
                    <a:lnTo>
                      <a:pt x="113" y="568"/>
                    </a:lnTo>
                    <a:lnTo>
                      <a:pt x="111" y="556"/>
                    </a:lnTo>
                    <a:lnTo>
                      <a:pt x="107" y="552"/>
                    </a:lnTo>
                    <a:lnTo>
                      <a:pt x="109" y="548"/>
                    </a:lnTo>
                    <a:lnTo>
                      <a:pt x="109" y="532"/>
                    </a:lnTo>
                    <a:lnTo>
                      <a:pt x="97" y="524"/>
                    </a:lnTo>
                    <a:lnTo>
                      <a:pt x="91" y="514"/>
                    </a:lnTo>
                    <a:lnTo>
                      <a:pt x="87" y="506"/>
                    </a:lnTo>
                    <a:lnTo>
                      <a:pt x="87" y="502"/>
                    </a:lnTo>
                    <a:lnTo>
                      <a:pt x="81" y="502"/>
                    </a:lnTo>
                    <a:lnTo>
                      <a:pt x="77" y="486"/>
                    </a:lnTo>
                    <a:lnTo>
                      <a:pt x="77" y="476"/>
                    </a:lnTo>
                    <a:lnTo>
                      <a:pt x="71" y="466"/>
                    </a:lnTo>
                    <a:lnTo>
                      <a:pt x="67" y="448"/>
                    </a:lnTo>
                    <a:lnTo>
                      <a:pt x="67" y="440"/>
                    </a:lnTo>
                    <a:lnTo>
                      <a:pt x="65" y="434"/>
                    </a:lnTo>
                    <a:lnTo>
                      <a:pt x="67" y="426"/>
                    </a:lnTo>
                    <a:lnTo>
                      <a:pt x="65" y="420"/>
                    </a:lnTo>
                    <a:lnTo>
                      <a:pt x="71" y="414"/>
                    </a:lnTo>
                    <a:lnTo>
                      <a:pt x="67" y="410"/>
                    </a:lnTo>
                    <a:lnTo>
                      <a:pt x="60" y="396"/>
                    </a:lnTo>
                    <a:lnTo>
                      <a:pt x="58" y="390"/>
                    </a:lnTo>
                    <a:lnTo>
                      <a:pt x="54" y="380"/>
                    </a:lnTo>
                    <a:lnTo>
                      <a:pt x="56" y="374"/>
                    </a:lnTo>
                    <a:lnTo>
                      <a:pt x="63" y="368"/>
                    </a:lnTo>
                    <a:lnTo>
                      <a:pt x="60" y="358"/>
                    </a:lnTo>
                    <a:lnTo>
                      <a:pt x="56" y="350"/>
                    </a:lnTo>
                    <a:lnTo>
                      <a:pt x="58" y="329"/>
                    </a:lnTo>
                    <a:lnTo>
                      <a:pt x="60" y="327"/>
                    </a:lnTo>
                    <a:lnTo>
                      <a:pt x="58" y="317"/>
                    </a:lnTo>
                    <a:lnTo>
                      <a:pt x="58" y="307"/>
                    </a:lnTo>
                    <a:lnTo>
                      <a:pt x="54" y="307"/>
                    </a:lnTo>
                    <a:lnTo>
                      <a:pt x="50" y="297"/>
                    </a:lnTo>
                    <a:lnTo>
                      <a:pt x="44" y="287"/>
                    </a:lnTo>
                    <a:lnTo>
                      <a:pt x="40" y="277"/>
                    </a:lnTo>
                    <a:lnTo>
                      <a:pt x="40" y="255"/>
                    </a:lnTo>
                    <a:lnTo>
                      <a:pt x="42" y="245"/>
                    </a:lnTo>
                    <a:lnTo>
                      <a:pt x="38" y="231"/>
                    </a:lnTo>
                    <a:lnTo>
                      <a:pt x="40" y="225"/>
                    </a:lnTo>
                    <a:lnTo>
                      <a:pt x="40" y="213"/>
                    </a:lnTo>
                    <a:lnTo>
                      <a:pt x="48" y="207"/>
                    </a:lnTo>
                    <a:lnTo>
                      <a:pt x="50" y="189"/>
                    </a:lnTo>
                    <a:lnTo>
                      <a:pt x="56" y="187"/>
                    </a:lnTo>
                    <a:lnTo>
                      <a:pt x="58" y="185"/>
                    </a:lnTo>
                    <a:lnTo>
                      <a:pt x="54" y="179"/>
                    </a:lnTo>
                    <a:lnTo>
                      <a:pt x="52" y="173"/>
                    </a:lnTo>
                    <a:lnTo>
                      <a:pt x="54" y="169"/>
                    </a:lnTo>
                    <a:lnTo>
                      <a:pt x="48" y="161"/>
                    </a:lnTo>
                    <a:lnTo>
                      <a:pt x="50" y="153"/>
                    </a:lnTo>
                    <a:lnTo>
                      <a:pt x="50" y="147"/>
                    </a:lnTo>
                    <a:lnTo>
                      <a:pt x="46" y="143"/>
                    </a:lnTo>
                    <a:lnTo>
                      <a:pt x="50" y="137"/>
                    </a:lnTo>
                    <a:lnTo>
                      <a:pt x="67" y="129"/>
                    </a:lnTo>
                    <a:lnTo>
                      <a:pt x="69" y="109"/>
                    </a:lnTo>
                    <a:lnTo>
                      <a:pt x="65" y="105"/>
                    </a:lnTo>
                    <a:lnTo>
                      <a:pt x="54" y="107"/>
                    </a:lnTo>
                    <a:lnTo>
                      <a:pt x="52" y="93"/>
                    </a:lnTo>
                    <a:lnTo>
                      <a:pt x="42" y="68"/>
                    </a:lnTo>
                    <a:lnTo>
                      <a:pt x="36" y="62"/>
                    </a:lnTo>
                    <a:lnTo>
                      <a:pt x="32" y="50"/>
                    </a:lnTo>
                    <a:lnTo>
                      <a:pt x="36" y="46"/>
                    </a:lnTo>
                    <a:lnTo>
                      <a:pt x="32" y="40"/>
                    </a:lnTo>
                    <a:lnTo>
                      <a:pt x="36" y="36"/>
                    </a:lnTo>
                    <a:lnTo>
                      <a:pt x="26" y="28"/>
                    </a:lnTo>
                    <a:lnTo>
                      <a:pt x="22" y="6"/>
                    </a:lnTo>
                    <a:lnTo>
                      <a:pt x="14" y="0"/>
                    </a:lnTo>
                    <a:lnTo>
                      <a:pt x="8" y="2"/>
                    </a:lnTo>
                    <a:lnTo>
                      <a:pt x="10" y="10"/>
                    </a:lnTo>
                    <a:lnTo>
                      <a:pt x="0" y="14"/>
                    </a:lnTo>
                    <a:lnTo>
                      <a:pt x="4" y="30"/>
                    </a:lnTo>
                    <a:lnTo>
                      <a:pt x="8" y="50"/>
                    </a:lnTo>
                    <a:lnTo>
                      <a:pt x="8" y="60"/>
                    </a:lnTo>
                    <a:lnTo>
                      <a:pt x="12" y="74"/>
                    </a:lnTo>
                    <a:lnTo>
                      <a:pt x="12" y="81"/>
                    </a:lnTo>
                    <a:lnTo>
                      <a:pt x="12" y="107"/>
                    </a:lnTo>
                    <a:lnTo>
                      <a:pt x="10" y="109"/>
                    </a:lnTo>
                    <a:lnTo>
                      <a:pt x="8" y="117"/>
                    </a:lnTo>
                    <a:lnTo>
                      <a:pt x="12" y="119"/>
                    </a:lnTo>
                    <a:lnTo>
                      <a:pt x="12" y="143"/>
                    </a:lnTo>
                    <a:lnTo>
                      <a:pt x="14" y="145"/>
                    </a:lnTo>
                    <a:lnTo>
                      <a:pt x="18" y="153"/>
                    </a:lnTo>
                    <a:lnTo>
                      <a:pt x="12" y="161"/>
                    </a:lnTo>
                    <a:lnTo>
                      <a:pt x="14" y="165"/>
                    </a:lnTo>
                    <a:lnTo>
                      <a:pt x="16" y="177"/>
                    </a:lnTo>
                    <a:lnTo>
                      <a:pt x="14" y="189"/>
                    </a:lnTo>
                    <a:lnTo>
                      <a:pt x="16" y="195"/>
                    </a:lnTo>
                    <a:lnTo>
                      <a:pt x="14" y="203"/>
                    </a:lnTo>
                    <a:lnTo>
                      <a:pt x="16" y="213"/>
                    </a:lnTo>
                    <a:lnTo>
                      <a:pt x="12" y="223"/>
                    </a:lnTo>
                    <a:lnTo>
                      <a:pt x="14" y="233"/>
                    </a:lnTo>
                    <a:lnTo>
                      <a:pt x="16" y="233"/>
                    </a:lnTo>
                    <a:lnTo>
                      <a:pt x="18" y="247"/>
                    </a:lnTo>
                    <a:lnTo>
                      <a:pt x="14" y="251"/>
                    </a:lnTo>
                    <a:lnTo>
                      <a:pt x="12" y="257"/>
                    </a:lnTo>
                    <a:lnTo>
                      <a:pt x="22" y="277"/>
                    </a:lnTo>
                    <a:lnTo>
                      <a:pt x="28" y="295"/>
                    </a:lnTo>
                    <a:lnTo>
                      <a:pt x="26" y="299"/>
                    </a:lnTo>
                    <a:lnTo>
                      <a:pt x="24" y="307"/>
                    </a:lnTo>
                    <a:lnTo>
                      <a:pt x="30" y="317"/>
                    </a:lnTo>
                    <a:lnTo>
                      <a:pt x="28" y="325"/>
                    </a:lnTo>
                    <a:lnTo>
                      <a:pt x="28" y="329"/>
                    </a:lnTo>
                    <a:lnTo>
                      <a:pt x="28" y="339"/>
                    </a:lnTo>
                    <a:lnTo>
                      <a:pt x="28" y="348"/>
                    </a:lnTo>
                    <a:lnTo>
                      <a:pt x="24" y="358"/>
                    </a:lnTo>
                    <a:lnTo>
                      <a:pt x="26" y="360"/>
                    </a:lnTo>
                    <a:lnTo>
                      <a:pt x="26" y="370"/>
                    </a:lnTo>
                    <a:lnTo>
                      <a:pt x="26" y="378"/>
                    </a:lnTo>
                    <a:lnTo>
                      <a:pt x="22" y="376"/>
                    </a:lnTo>
                    <a:lnTo>
                      <a:pt x="22" y="378"/>
                    </a:lnTo>
                    <a:lnTo>
                      <a:pt x="26" y="386"/>
                    </a:lnTo>
                    <a:lnTo>
                      <a:pt x="24" y="390"/>
                    </a:lnTo>
                    <a:lnTo>
                      <a:pt x="18" y="388"/>
                    </a:lnTo>
                    <a:lnTo>
                      <a:pt x="20" y="398"/>
                    </a:lnTo>
                    <a:lnTo>
                      <a:pt x="22" y="400"/>
                    </a:lnTo>
                    <a:lnTo>
                      <a:pt x="24" y="402"/>
                    </a:lnTo>
                    <a:lnTo>
                      <a:pt x="30" y="416"/>
                    </a:lnTo>
                    <a:lnTo>
                      <a:pt x="36" y="426"/>
                    </a:lnTo>
                    <a:lnTo>
                      <a:pt x="36" y="436"/>
                    </a:lnTo>
                    <a:lnTo>
                      <a:pt x="38" y="440"/>
                    </a:lnTo>
                    <a:lnTo>
                      <a:pt x="34" y="440"/>
                    </a:lnTo>
                    <a:lnTo>
                      <a:pt x="34" y="444"/>
                    </a:lnTo>
                    <a:lnTo>
                      <a:pt x="38" y="456"/>
                    </a:lnTo>
                    <a:lnTo>
                      <a:pt x="38" y="462"/>
                    </a:lnTo>
                    <a:lnTo>
                      <a:pt x="44" y="470"/>
                    </a:lnTo>
                    <a:lnTo>
                      <a:pt x="46" y="472"/>
                    </a:lnTo>
                    <a:lnTo>
                      <a:pt x="48" y="474"/>
                    </a:lnTo>
                    <a:lnTo>
                      <a:pt x="54" y="474"/>
                    </a:lnTo>
                    <a:lnTo>
                      <a:pt x="56" y="470"/>
                    </a:lnTo>
                    <a:lnTo>
                      <a:pt x="58" y="470"/>
                    </a:lnTo>
                    <a:lnTo>
                      <a:pt x="63" y="472"/>
                    </a:lnTo>
                    <a:lnTo>
                      <a:pt x="65" y="474"/>
                    </a:lnTo>
                    <a:lnTo>
                      <a:pt x="63" y="480"/>
                    </a:lnTo>
                    <a:lnTo>
                      <a:pt x="67" y="484"/>
                    </a:lnTo>
                    <a:lnTo>
                      <a:pt x="69" y="484"/>
                    </a:lnTo>
                    <a:lnTo>
                      <a:pt x="69" y="490"/>
                    </a:lnTo>
                    <a:lnTo>
                      <a:pt x="67" y="496"/>
                    </a:lnTo>
                    <a:lnTo>
                      <a:pt x="71" y="498"/>
                    </a:lnTo>
                    <a:lnTo>
                      <a:pt x="71" y="502"/>
                    </a:lnTo>
                    <a:lnTo>
                      <a:pt x="71" y="508"/>
                    </a:lnTo>
                    <a:lnTo>
                      <a:pt x="73" y="514"/>
                    </a:lnTo>
                    <a:lnTo>
                      <a:pt x="75" y="518"/>
                    </a:lnTo>
                    <a:lnTo>
                      <a:pt x="71" y="522"/>
                    </a:lnTo>
                    <a:lnTo>
                      <a:pt x="75" y="526"/>
                    </a:lnTo>
                    <a:lnTo>
                      <a:pt x="81" y="526"/>
                    </a:lnTo>
                    <a:lnTo>
                      <a:pt x="83" y="526"/>
                    </a:lnTo>
                    <a:lnTo>
                      <a:pt x="85" y="526"/>
                    </a:lnTo>
                    <a:lnTo>
                      <a:pt x="83" y="532"/>
                    </a:lnTo>
                    <a:lnTo>
                      <a:pt x="87" y="534"/>
                    </a:lnTo>
                    <a:lnTo>
                      <a:pt x="83" y="538"/>
                    </a:lnTo>
                    <a:lnTo>
                      <a:pt x="77" y="540"/>
                    </a:lnTo>
                    <a:lnTo>
                      <a:pt x="77" y="544"/>
                    </a:lnTo>
                    <a:lnTo>
                      <a:pt x="85" y="548"/>
                    </a:lnTo>
                    <a:lnTo>
                      <a:pt x="85" y="548"/>
                    </a:lnTo>
                    <a:lnTo>
                      <a:pt x="81" y="550"/>
                    </a:lnTo>
                    <a:lnTo>
                      <a:pt x="81" y="552"/>
                    </a:lnTo>
                    <a:lnTo>
                      <a:pt x="83" y="556"/>
                    </a:lnTo>
                    <a:lnTo>
                      <a:pt x="85" y="560"/>
                    </a:lnTo>
                    <a:lnTo>
                      <a:pt x="83" y="570"/>
                    </a:lnTo>
                    <a:lnTo>
                      <a:pt x="81" y="572"/>
                    </a:lnTo>
                    <a:lnTo>
                      <a:pt x="81" y="562"/>
                    </a:lnTo>
                    <a:lnTo>
                      <a:pt x="79" y="556"/>
                    </a:lnTo>
                    <a:lnTo>
                      <a:pt x="77" y="556"/>
                    </a:lnTo>
                    <a:lnTo>
                      <a:pt x="77" y="558"/>
                    </a:lnTo>
                    <a:lnTo>
                      <a:pt x="75" y="560"/>
                    </a:lnTo>
                    <a:lnTo>
                      <a:pt x="69" y="558"/>
                    </a:lnTo>
                    <a:lnTo>
                      <a:pt x="65" y="558"/>
                    </a:lnTo>
                    <a:lnTo>
                      <a:pt x="60" y="556"/>
                    </a:lnTo>
                    <a:lnTo>
                      <a:pt x="56" y="558"/>
                    </a:lnTo>
                    <a:lnTo>
                      <a:pt x="58" y="560"/>
                    </a:lnTo>
                    <a:lnTo>
                      <a:pt x="60" y="562"/>
                    </a:lnTo>
                    <a:lnTo>
                      <a:pt x="60" y="564"/>
                    </a:lnTo>
                    <a:lnTo>
                      <a:pt x="58" y="564"/>
                    </a:lnTo>
                    <a:lnTo>
                      <a:pt x="54" y="566"/>
                    </a:lnTo>
                    <a:lnTo>
                      <a:pt x="54" y="570"/>
                    </a:lnTo>
                    <a:lnTo>
                      <a:pt x="58" y="576"/>
                    </a:lnTo>
                    <a:lnTo>
                      <a:pt x="60" y="576"/>
                    </a:lnTo>
                    <a:lnTo>
                      <a:pt x="63" y="574"/>
                    </a:lnTo>
                    <a:lnTo>
                      <a:pt x="60" y="574"/>
                    </a:lnTo>
                    <a:lnTo>
                      <a:pt x="58" y="572"/>
                    </a:lnTo>
                    <a:lnTo>
                      <a:pt x="58" y="570"/>
                    </a:lnTo>
                    <a:lnTo>
                      <a:pt x="63" y="570"/>
                    </a:lnTo>
                    <a:lnTo>
                      <a:pt x="67" y="574"/>
                    </a:lnTo>
                    <a:lnTo>
                      <a:pt x="71" y="574"/>
                    </a:lnTo>
                    <a:lnTo>
                      <a:pt x="75" y="570"/>
                    </a:lnTo>
                    <a:lnTo>
                      <a:pt x="81" y="578"/>
                    </a:lnTo>
                    <a:lnTo>
                      <a:pt x="83" y="578"/>
                    </a:lnTo>
                    <a:lnTo>
                      <a:pt x="85" y="582"/>
                    </a:lnTo>
                    <a:lnTo>
                      <a:pt x="81" y="582"/>
                    </a:lnTo>
                    <a:lnTo>
                      <a:pt x="77" y="586"/>
                    </a:lnTo>
                    <a:lnTo>
                      <a:pt x="85" y="588"/>
                    </a:lnTo>
                    <a:lnTo>
                      <a:pt x="81" y="592"/>
                    </a:lnTo>
                    <a:lnTo>
                      <a:pt x="81" y="596"/>
                    </a:lnTo>
                    <a:lnTo>
                      <a:pt x="87" y="598"/>
                    </a:lnTo>
                    <a:lnTo>
                      <a:pt x="91" y="600"/>
                    </a:lnTo>
                    <a:lnTo>
                      <a:pt x="95" y="596"/>
                    </a:lnTo>
                    <a:lnTo>
                      <a:pt x="97" y="596"/>
                    </a:lnTo>
                    <a:lnTo>
                      <a:pt x="99" y="600"/>
                    </a:lnTo>
                    <a:lnTo>
                      <a:pt x="95" y="600"/>
                    </a:lnTo>
                    <a:lnTo>
                      <a:pt x="95" y="602"/>
                    </a:lnTo>
                    <a:lnTo>
                      <a:pt x="89" y="604"/>
                    </a:lnTo>
                    <a:lnTo>
                      <a:pt x="89" y="611"/>
                    </a:lnTo>
                    <a:lnTo>
                      <a:pt x="97" y="625"/>
                    </a:lnTo>
                    <a:lnTo>
                      <a:pt x="101" y="627"/>
                    </a:lnTo>
                    <a:lnTo>
                      <a:pt x="101" y="627"/>
                    </a:lnTo>
                    <a:lnTo>
                      <a:pt x="105" y="619"/>
                    </a:lnTo>
                    <a:lnTo>
                      <a:pt x="105" y="627"/>
                    </a:lnTo>
                    <a:lnTo>
                      <a:pt x="109" y="629"/>
                    </a:lnTo>
                    <a:lnTo>
                      <a:pt x="105" y="631"/>
                    </a:lnTo>
                    <a:lnTo>
                      <a:pt x="101" y="635"/>
                    </a:lnTo>
                    <a:lnTo>
                      <a:pt x="101" y="637"/>
                    </a:lnTo>
                    <a:lnTo>
                      <a:pt x="101" y="641"/>
                    </a:lnTo>
                    <a:lnTo>
                      <a:pt x="105" y="643"/>
                    </a:lnTo>
                    <a:lnTo>
                      <a:pt x="109" y="643"/>
                    </a:lnTo>
                    <a:lnTo>
                      <a:pt x="113" y="645"/>
                    </a:lnTo>
                    <a:lnTo>
                      <a:pt x="111" y="645"/>
                    </a:lnTo>
                    <a:lnTo>
                      <a:pt x="107" y="647"/>
                    </a:lnTo>
                    <a:lnTo>
                      <a:pt x="109" y="651"/>
                    </a:lnTo>
                    <a:lnTo>
                      <a:pt x="115" y="651"/>
                    </a:lnTo>
                    <a:lnTo>
                      <a:pt x="117" y="647"/>
                    </a:lnTo>
                    <a:lnTo>
                      <a:pt x="117" y="653"/>
                    </a:lnTo>
                    <a:lnTo>
                      <a:pt x="113" y="653"/>
                    </a:lnTo>
                    <a:lnTo>
                      <a:pt x="113" y="655"/>
                    </a:lnTo>
                    <a:lnTo>
                      <a:pt x="117" y="659"/>
                    </a:lnTo>
                    <a:lnTo>
                      <a:pt x="121" y="659"/>
                    </a:lnTo>
                    <a:lnTo>
                      <a:pt x="129" y="665"/>
                    </a:lnTo>
                    <a:lnTo>
                      <a:pt x="129" y="671"/>
                    </a:lnTo>
                    <a:lnTo>
                      <a:pt x="125" y="667"/>
                    </a:lnTo>
                    <a:lnTo>
                      <a:pt x="127" y="673"/>
                    </a:lnTo>
                    <a:lnTo>
                      <a:pt x="121" y="665"/>
                    </a:lnTo>
                    <a:lnTo>
                      <a:pt x="119" y="663"/>
                    </a:lnTo>
                    <a:lnTo>
                      <a:pt x="125" y="675"/>
                    </a:lnTo>
                    <a:lnTo>
                      <a:pt x="129" y="679"/>
                    </a:lnTo>
                    <a:lnTo>
                      <a:pt x="131" y="677"/>
                    </a:lnTo>
                    <a:lnTo>
                      <a:pt x="133" y="675"/>
                    </a:lnTo>
                    <a:lnTo>
                      <a:pt x="133" y="673"/>
                    </a:lnTo>
                    <a:lnTo>
                      <a:pt x="139" y="673"/>
                    </a:lnTo>
                    <a:lnTo>
                      <a:pt x="139" y="669"/>
                    </a:lnTo>
                    <a:lnTo>
                      <a:pt x="137" y="665"/>
                    </a:lnTo>
                    <a:lnTo>
                      <a:pt x="143" y="669"/>
                    </a:lnTo>
                    <a:lnTo>
                      <a:pt x="145" y="669"/>
                    </a:lnTo>
                    <a:lnTo>
                      <a:pt x="139" y="663"/>
                    </a:lnTo>
                    <a:lnTo>
                      <a:pt x="137" y="659"/>
                    </a:lnTo>
                    <a:lnTo>
                      <a:pt x="139" y="659"/>
                    </a:lnTo>
                    <a:lnTo>
                      <a:pt x="139" y="663"/>
                    </a:lnTo>
                    <a:lnTo>
                      <a:pt x="147" y="667"/>
                    </a:lnTo>
                    <a:lnTo>
                      <a:pt x="149" y="673"/>
                    </a:lnTo>
                    <a:lnTo>
                      <a:pt x="153" y="675"/>
                    </a:lnTo>
                    <a:lnTo>
                      <a:pt x="153" y="679"/>
                    </a:lnTo>
                    <a:lnTo>
                      <a:pt x="151" y="679"/>
                    </a:lnTo>
                    <a:lnTo>
                      <a:pt x="149" y="675"/>
                    </a:lnTo>
                    <a:lnTo>
                      <a:pt x="143" y="677"/>
                    </a:lnTo>
                    <a:lnTo>
                      <a:pt x="139" y="675"/>
                    </a:lnTo>
                    <a:lnTo>
                      <a:pt x="137" y="677"/>
                    </a:lnTo>
                    <a:lnTo>
                      <a:pt x="139" y="683"/>
                    </a:lnTo>
                    <a:lnTo>
                      <a:pt x="135" y="683"/>
                    </a:lnTo>
                    <a:lnTo>
                      <a:pt x="135" y="685"/>
                    </a:lnTo>
                    <a:lnTo>
                      <a:pt x="141" y="687"/>
                    </a:lnTo>
                    <a:lnTo>
                      <a:pt x="141" y="687"/>
                    </a:lnTo>
                    <a:lnTo>
                      <a:pt x="147" y="689"/>
                    </a:lnTo>
                    <a:lnTo>
                      <a:pt x="151" y="689"/>
                    </a:lnTo>
                    <a:lnTo>
                      <a:pt x="155" y="693"/>
                    </a:lnTo>
                    <a:lnTo>
                      <a:pt x="149" y="693"/>
                    </a:lnTo>
                    <a:lnTo>
                      <a:pt x="161" y="699"/>
                    </a:lnTo>
                    <a:lnTo>
                      <a:pt x="163" y="697"/>
                    </a:lnTo>
                    <a:lnTo>
                      <a:pt x="161" y="695"/>
                    </a:lnTo>
                    <a:lnTo>
                      <a:pt x="161" y="691"/>
                    </a:lnTo>
                    <a:lnTo>
                      <a:pt x="165" y="693"/>
                    </a:lnTo>
                    <a:lnTo>
                      <a:pt x="173" y="687"/>
                    </a:lnTo>
                    <a:lnTo>
                      <a:pt x="171" y="685"/>
                    </a:lnTo>
                    <a:lnTo>
                      <a:pt x="165" y="687"/>
                    </a:lnTo>
                    <a:lnTo>
                      <a:pt x="161" y="687"/>
                    </a:lnTo>
                    <a:lnTo>
                      <a:pt x="155" y="689"/>
                    </a:lnTo>
                    <a:lnTo>
                      <a:pt x="151" y="683"/>
                    </a:lnTo>
                    <a:lnTo>
                      <a:pt x="151" y="683"/>
                    </a:lnTo>
                    <a:lnTo>
                      <a:pt x="155" y="683"/>
                    </a:lnTo>
                    <a:lnTo>
                      <a:pt x="169" y="683"/>
                    </a:lnTo>
                    <a:lnTo>
                      <a:pt x="171" y="679"/>
                    </a:lnTo>
                    <a:lnTo>
                      <a:pt x="173" y="679"/>
                    </a:lnTo>
                    <a:lnTo>
                      <a:pt x="173" y="685"/>
                    </a:lnTo>
                    <a:lnTo>
                      <a:pt x="177" y="687"/>
                    </a:lnTo>
                    <a:lnTo>
                      <a:pt x="177" y="691"/>
                    </a:lnTo>
                    <a:lnTo>
                      <a:pt x="173" y="693"/>
                    </a:lnTo>
                    <a:lnTo>
                      <a:pt x="173" y="697"/>
                    </a:lnTo>
                    <a:lnTo>
                      <a:pt x="167" y="697"/>
                    </a:lnTo>
                    <a:lnTo>
                      <a:pt x="165" y="701"/>
                    </a:lnTo>
                    <a:lnTo>
                      <a:pt x="167" y="705"/>
                    </a:lnTo>
                    <a:lnTo>
                      <a:pt x="177" y="705"/>
                    </a:lnTo>
                    <a:lnTo>
                      <a:pt x="185" y="707"/>
                    </a:lnTo>
                    <a:lnTo>
                      <a:pt x="187" y="705"/>
                    </a:lnTo>
                    <a:lnTo>
                      <a:pt x="183" y="697"/>
                    </a:lnTo>
                    <a:lnTo>
                      <a:pt x="181" y="687"/>
                    </a:lnTo>
                    <a:lnTo>
                      <a:pt x="187" y="685"/>
                    </a:lnTo>
                    <a:lnTo>
                      <a:pt x="189" y="683"/>
                    </a:lnTo>
                    <a:lnTo>
                      <a:pt x="197" y="683"/>
                    </a:lnTo>
                    <a:lnTo>
                      <a:pt x="199" y="677"/>
                    </a:lnTo>
                    <a:lnTo>
                      <a:pt x="199" y="675"/>
                    </a:lnTo>
                    <a:lnTo>
                      <a:pt x="205" y="679"/>
                    </a:lnTo>
                    <a:lnTo>
                      <a:pt x="211" y="677"/>
                    </a:lnTo>
                    <a:lnTo>
                      <a:pt x="213" y="677"/>
                    </a:lnTo>
                    <a:lnTo>
                      <a:pt x="199" y="673"/>
                    </a:lnTo>
                    <a:lnTo>
                      <a:pt x="189" y="675"/>
                    </a:lnTo>
                    <a:close/>
                    <a:moveTo>
                      <a:pt x="207" y="687"/>
                    </a:moveTo>
                    <a:lnTo>
                      <a:pt x="203" y="687"/>
                    </a:lnTo>
                    <a:lnTo>
                      <a:pt x="201" y="685"/>
                    </a:lnTo>
                    <a:lnTo>
                      <a:pt x="197" y="685"/>
                    </a:lnTo>
                    <a:lnTo>
                      <a:pt x="197" y="689"/>
                    </a:lnTo>
                    <a:lnTo>
                      <a:pt x="193" y="689"/>
                    </a:lnTo>
                    <a:lnTo>
                      <a:pt x="191" y="687"/>
                    </a:lnTo>
                    <a:lnTo>
                      <a:pt x="189" y="689"/>
                    </a:lnTo>
                    <a:lnTo>
                      <a:pt x="193" y="691"/>
                    </a:lnTo>
                    <a:lnTo>
                      <a:pt x="191" y="693"/>
                    </a:lnTo>
                    <a:lnTo>
                      <a:pt x="193" y="699"/>
                    </a:lnTo>
                    <a:lnTo>
                      <a:pt x="195" y="703"/>
                    </a:lnTo>
                    <a:lnTo>
                      <a:pt x="201" y="703"/>
                    </a:lnTo>
                    <a:lnTo>
                      <a:pt x="201" y="699"/>
                    </a:lnTo>
                    <a:lnTo>
                      <a:pt x="207" y="699"/>
                    </a:lnTo>
                    <a:lnTo>
                      <a:pt x="209" y="701"/>
                    </a:lnTo>
                    <a:lnTo>
                      <a:pt x="207" y="705"/>
                    </a:lnTo>
                    <a:lnTo>
                      <a:pt x="201" y="707"/>
                    </a:lnTo>
                    <a:lnTo>
                      <a:pt x="201" y="709"/>
                    </a:lnTo>
                    <a:lnTo>
                      <a:pt x="207" y="713"/>
                    </a:lnTo>
                    <a:lnTo>
                      <a:pt x="215" y="717"/>
                    </a:lnTo>
                    <a:lnTo>
                      <a:pt x="223" y="719"/>
                    </a:lnTo>
                    <a:lnTo>
                      <a:pt x="223" y="721"/>
                    </a:lnTo>
                    <a:lnTo>
                      <a:pt x="219" y="721"/>
                    </a:lnTo>
                    <a:lnTo>
                      <a:pt x="217" y="721"/>
                    </a:lnTo>
                    <a:lnTo>
                      <a:pt x="213" y="719"/>
                    </a:lnTo>
                    <a:lnTo>
                      <a:pt x="209" y="719"/>
                    </a:lnTo>
                    <a:lnTo>
                      <a:pt x="205" y="721"/>
                    </a:lnTo>
                    <a:lnTo>
                      <a:pt x="203" y="721"/>
                    </a:lnTo>
                    <a:lnTo>
                      <a:pt x="203" y="719"/>
                    </a:lnTo>
                    <a:lnTo>
                      <a:pt x="199" y="717"/>
                    </a:lnTo>
                    <a:lnTo>
                      <a:pt x="201" y="713"/>
                    </a:lnTo>
                    <a:lnTo>
                      <a:pt x="197" y="709"/>
                    </a:lnTo>
                    <a:lnTo>
                      <a:pt x="195" y="705"/>
                    </a:lnTo>
                    <a:lnTo>
                      <a:pt x="193" y="703"/>
                    </a:lnTo>
                    <a:lnTo>
                      <a:pt x="191" y="707"/>
                    </a:lnTo>
                    <a:lnTo>
                      <a:pt x="193" y="709"/>
                    </a:lnTo>
                    <a:lnTo>
                      <a:pt x="195" y="713"/>
                    </a:lnTo>
                    <a:lnTo>
                      <a:pt x="193" y="713"/>
                    </a:lnTo>
                    <a:lnTo>
                      <a:pt x="191" y="717"/>
                    </a:lnTo>
                    <a:lnTo>
                      <a:pt x="185" y="717"/>
                    </a:lnTo>
                    <a:lnTo>
                      <a:pt x="185" y="721"/>
                    </a:lnTo>
                    <a:lnTo>
                      <a:pt x="183" y="721"/>
                    </a:lnTo>
                    <a:lnTo>
                      <a:pt x="181" y="723"/>
                    </a:lnTo>
                    <a:lnTo>
                      <a:pt x="183" y="725"/>
                    </a:lnTo>
                    <a:lnTo>
                      <a:pt x="189" y="725"/>
                    </a:lnTo>
                    <a:lnTo>
                      <a:pt x="195" y="723"/>
                    </a:lnTo>
                    <a:lnTo>
                      <a:pt x="197" y="725"/>
                    </a:lnTo>
                    <a:lnTo>
                      <a:pt x="201" y="727"/>
                    </a:lnTo>
                    <a:lnTo>
                      <a:pt x="207" y="727"/>
                    </a:lnTo>
                    <a:lnTo>
                      <a:pt x="209" y="727"/>
                    </a:lnTo>
                    <a:lnTo>
                      <a:pt x="221" y="727"/>
                    </a:lnTo>
                    <a:lnTo>
                      <a:pt x="227" y="729"/>
                    </a:lnTo>
                    <a:lnTo>
                      <a:pt x="233" y="727"/>
                    </a:lnTo>
                    <a:lnTo>
                      <a:pt x="209" y="685"/>
                    </a:lnTo>
                    <a:lnTo>
                      <a:pt x="207" y="687"/>
                    </a:lnTo>
                    <a:close/>
                    <a:moveTo>
                      <a:pt x="257" y="737"/>
                    </a:moveTo>
                    <a:lnTo>
                      <a:pt x="257" y="735"/>
                    </a:lnTo>
                    <a:lnTo>
                      <a:pt x="257" y="731"/>
                    </a:lnTo>
                    <a:lnTo>
                      <a:pt x="243" y="731"/>
                    </a:lnTo>
                    <a:lnTo>
                      <a:pt x="243" y="733"/>
                    </a:lnTo>
                    <a:lnTo>
                      <a:pt x="247" y="737"/>
                    </a:lnTo>
                    <a:lnTo>
                      <a:pt x="251" y="737"/>
                    </a:lnTo>
                    <a:lnTo>
                      <a:pt x="253" y="735"/>
                    </a:lnTo>
                    <a:lnTo>
                      <a:pt x="257" y="737"/>
                    </a:lnTo>
                    <a:close/>
                    <a:moveTo>
                      <a:pt x="261" y="737"/>
                    </a:moveTo>
                    <a:lnTo>
                      <a:pt x="261" y="735"/>
                    </a:lnTo>
                    <a:lnTo>
                      <a:pt x="259" y="737"/>
                    </a:lnTo>
                    <a:lnTo>
                      <a:pt x="261" y="739"/>
                    </a:lnTo>
                    <a:lnTo>
                      <a:pt x="261" y="737"/>
                    </a:lnTo>
                    <a:close/>
                    <a:moveTo>
                      <a:pt x="267" y="737"/>
                    </a:moveTo>
                    <a:lnTo>
                      <a:pt x="269" y="735"/>
                    </a:lnTo>
                    <a:lnTo>
                      <a:pt x="263" y="735"/>
                    </a:lnTo>
                    <a:lnTo>
                      <a:pt x="265" y="737"/>
                    </a:lnTo>
                    <a:lnTo>
                      <a:pt x="267" y="737"/>
                    </a:lnTo>
                    <a:close/>
                    <a:moveTo>
                      <a:pt x="261" y="735"/>
                    </a:moveTo>
                    <a:lnTo>
                      <a:pt x="261" y="733"/>
                    </a:lnTo>
                    <a:lnTo>
                      <a:pt x="259" y="733"/>
                    </a:lnTo>
                    <a:lnTo>
                      <a:pt x="259" y="733"/>
                    </a:lnTo>
                    <a:lnTo>
                      <a:pt x="261" y="735"/>
                    </a:lnTo>
                    <a:close/>
                    <a:moveTo>
                      <a:pt x="259" y="751"/>
                    </a:moveTo>
                    <a:lnTo>
                      <a:pt x="259" y="749"/>
                    </a:lnTo>
                    <a:lnTo>
                      <a:pt x="255" y="749"/>
                    </a:lnTo>
                    <a:lnTo>
                      <a:pt x="253" y="749"/>
                    </a:lnTo>
                    <a:lnTo>
                      <a:pt x="259" y="751"/>
                    </a:lnTo>
                    <a:close/>
                    <a:moveTo>
                      <a:pt x="261" y="743"/>
                    </a:moveTo>
                    <a:lnTo>
                      <a:pt x="261" y="747"/>
                    </a:lnTo>
                    <a:lnTo>
                      <a:pt x="257" y="745"/>
                    </a:lnTo>
                    <a:lnTo>
                      <a:pt x="261" y="749"/>
                    </a:lnTo>
                    <a:lnTo>
                      <a:pt x="261" y="743"/>
                    </a:lnTo>
                    <a:close/>
                    <a:moveTo>
                      <a:pt x="255" y="745"/>
                    </a:moveTo>
                    <a:lnTo>
                      <a:pt x="257" y="745"/>
                    </a:lnTo>
                    <a:lnTo>
                      <a:pt x="253" y="743"/>
                    </a:lnTo>
                    <a:lnTo>
                      <a:pt x="255" y="745"/>
                    </a:lnTo>
                    <a:close/>
                    <a:moveTo>
                      <a:pt x="265" y="749"/>
                    </a:moveTo>
                    <a:lnTo>
                      <a:pt x="265" y="747"/>
                    </a:lnTo>
                    <a:lnTo>
                      <a:pt x="263" y="751"/>
                    </a:lnTo>
                    <a:lnTo>
                      <a:pt x="265" y="7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6" name="Freeform 12"/>
              <p:cNvSpPr>
                <a:spLocks noEditPoints="1"/>
              </p:cNvSpPr>
              <p:nvPr/>
            </p:nvSpPr>
            <p:spPr bwMode="auto">
              <a:xfrm>
                <a:off x="3375494" y="3793330"/>
                <a:ext cx="55286" cy="21264"/>
              </a:xfrm>
              <a:custGeom>
                <a:avLst/>
                <a:gdLst>
                  <a:gd name="T0" fmla="*/ 48 w 52"/>
                  <a:gd name="T1" fmla="*/ 10 h 20"/>
                  <a:gd name="T2" fmla="*/ 46 w 52"/>
                  <a:gd name="T3" fmla="*/ 12 h 20"/>
                  <a:gd name="T4" fmla="*/ 40 w 52"/>
                  <a:gd name="T5" fmla="*/ 14 h 20"/>
                  <a:gd name="T6" fmla="*/ 42 w 52"/>
                  <a:gd name="T7" fmla="*/ 16 h 20"/>
                  <a:gd name="T8" fmla="*/ 38 w 52"/>
                  <a:gd name="T9" fmla="*/ 16 h 20"/>
                  <a:gd name="T10" fmla="*/ 36 w 52"/>
                  <a:gd name="T11" fmla="*/ 16 h 20"/>
                  <a:gd name="T12" fmla="*/ 38 w 52"/>
                  <a:gd name="T13" fmla="*/ 18 h 20"/>
                  <a:gd name="T14" fmla="*/ 32 w 52"/>
                  <a:gd name="T15" fmla="*/ 16 h 20"/>
                  <a:gd name="T16" fmla="*/ 32 w 52"/>
                  <a:gd name="T17" fmla="*/ 18 h 20"/>
                  <a:gd name="T18" fmla="*/ 28 w 52"/>
                  <a:gd name="T19" fmla="*/ 20 h 20"/>
                  <a:gd name="T20" fmla="*/ 30 w 52"/>
                  <a:gd name="T21" fmla="*/ 14 h 20"/>
                  <a:gd name="T22" fmla="*/ 32 w 52"/>
                  <a:gd name="T23" fmla="*/ 10 h 20"/>
                  <a:gd name="T24" fmla="*/ 34 w 52"/>
                  <a:gd name="T25" fmla="*/ 4 h 20"/>
                  <a:gd name="T26" fmla="*/ 32 w 52"/>
                  <a:gd name="T27" fmla="*/ 0 h 20"/>
                  <a:gd name="T28" fmla="*/ 36 w 52"/>
                  <a:gd name="T29" fmla="*/ 2 h 20"/>
                  <a:gd name="T30" fmla="*/ 42 w 52"/>
                  <a:gd name="T31" fmla="*/ 0 h 20"/>
                  <a:gd name="T32" fmla="*/ 42 w 52"/>
                  <a:gd name="T33" fmla="*/ 4 h 20"/>
                  <a:gd name="T34" fmla="*/ 38 w 52"/>
                  <a:gd name="T35" fmla="*/ 4 h 20"/>
                  <a:gd name="T36" fmla="*/ 44 w 52"/>
                  <a:gd name="T37" fmla="*/ 8 h 20"/>
                  <a:gd name="T38" fmla="*/ 44 w 52"/>
                  <a:gd name="T39" fmla="*/ 6 h 20"/>
                  <a:gd name="T40" fmla="*/ 44 w 52"/>
                  <a:gd name="T41" fmla="*/ 4 h 20"/>
                  <a:gd name="T42" fmla="*/ 50 w 52"/>
                  <a:gd name="T43" fmla="*/ 4 h 20"/>
                  <a:gd name="T44" fmla="*/ 52 w 52"/>
                  <a:gd name="T45" fmla="*/ 6 h 20"/>
                  <a:gd name="T46" fmla="*/ 48 w 52"/>
                  <a:gd name="T47" fmla="*/ 10 h 20"/>
                  <a:gd name="T48" fmla="*/ 26 w 52"/>
                  <a:gd name="T49" fmla="*/ 4 h 20"/>
                  <a:gd name="T50" fmla="*/ 22 w 52"/>
                  <a:gd name="T51" fmla="*/ 2 h 20"/>
                  <a:gd name="T52" fmla="*/ 20 w 52"/>
                  <a:gd name="T53" fmla="*/ 6 h 20"/>
                  <a:gd name="T54" fmla="*/ 16 w 52"/>
                  <a:gd name="T55" fmla="*/ 6 h 20"/>
                  <a:gd name="T56" fmla="*/ 8 w 52"/>
                  <a:gd name="T57" fmla="*/ 2 h 20"/>
                  <a:gd name="T58" fmla="*/ 16 w 52"/>
                  <a:gd name="T59" fmla="*/ 8 h 20"/>
                  <a:gd name="T60" fmla="*/ 12 w 52"/>
                  <a:gd name="T61" fmla="*/ 10 h 20"/>
                  <a:gd name="T62" fmla="*/ 20 w 52"/>
                  <a:gd name="T63" fmla="*/ 10 h 20"/>
                  <a:gd name="T64" fmla="*/ 22 w 52"/>
                  <a:gd name="T65" fmla="*/ 10 h 20"/>
                  <a:gd name="T66" fmla="*/ 14 w 52"/>
                  <a:gd name="T67" fmla="*/ 12 h 20"/>
                  <a:gd name="T68" fmla="*/ 12 w 52"/>
                  <a:gd name="T69" fmla="*/ 14 h 20"/>
                  <a:gd name="T70" fmla="*/ 8 w 52"/>
                  <a:gd name="T71" fmla="*/ 16 h 20"/>
                  <a:gd name="T72" fmla="*/ 10 w 52"/>
                  <a:gd name="T73" fmla="*/ 18 h 20"/>
                  <a:gd name="T74" fmla="*/ 16 w 52"/>
                  <a:gd name="T75" fmla="*/ 20 h 20"/>
                  <a:gd name="T76" fmla="*/ 18 w 52"/>
                  <a:gd name="T77" fmla="*/ 18 h 20"/>
                  <a:gd name="T78" fmla="*/ 20 w 52"/>
                  <a:gd name="T79" fmla="*/ 14 h 20"/>
                  <a:gd name="T80" fmla="*/ 22 w 52"/>
                  <a:gd name="T81" fmla="*/ 14 h 20"/>
                  <a:gd name="T82" fmla="*/ 24 w 52"/>
                  <a:gd name="T83" fmla="*/ 14 h 20"/>
                  <a:gd name="T84" fmla="*/ 30 w 52"/>
                  <a:gd name="T85" fmla="*/ 6 h 20"/>
                  <a:gd name="T86" fmla="*/ 30 w 52"/>
                  <a:gd name="T87" fmla="*/ 4 h 20"/>
                  <a:gd name="T88" fmla="*/ 26 w 52"/>
                  <a:gd name="T89" fmla="*/ 4 h 20"/>
                  <a:gd name="T90" fmla="*/ 12 w 52"/>
                  <a:gd name="T91" fmla="*/ 0 h 20"/>
                  <a:gd name="T92" fmla="*/ 18 w 52"/>
                  <a:gd name="T93" fmla="*/ 2 h 20"/>
                  <a:gd name="T94" fmla="*/ 18 w 52"/>
                  <a:gd name="T95" fmla="*/ 0 h 20"/>
                  <a:gd name="T96" fmla="*/ 12 w 52"/>
                  <a:gd name="T97" fmla="*/ 0 h 20"/>
                  <a:gd name="T98" fmla="*/ 8 w 52"/>
                  <a:gd name="T99" fmla="*/ 14 h 20"/>
                  <a:gd name="T100" fmla="*/ 8 w 52"/>
                  <a:gd name="T101" fmla="*/ 12 h 20"/>
                  <a:gd name="T102" fmla="*/ 8 w 52"/>
                  <a:gd name="T103" fmla="*/ 10 h 20"/>
                  <a:gd name="T104" fmla="*/ 4 w 52"/>
                  <a:gd name="T105" fmla="*/ 10 h 20"/>
                  <a:gd name="T106" fmla="*/ 4 w 52"/>
                  <a:gd name="T107" fmla="*/ 12 h 20"/>
                  <a:gd name="T108" fmla="*/ 8 w 52"/>
                  <a:gd name="T109" fmla="*/ 14 h 20"/>
                  <a:gd name="T110" fmla="*/ 2 w 52"/>
                  <a:gd name="T111" fmla="*/ 10 h 20"/>
                  <a:gd name="T112" fmla="*/ 2 w 52"/>
                  <a:gd name="T113" fmla="*/ 8 h 20"/>
                  <a:gd name="T114" fmla="*/ 2 w 52"/>
                  <a:gd name="T115" fmla="*/ 6 h 20"/>
                  <a:gd name="T116" fmla="*/ 0 w 52"/>
                  <a:gd name="T117" fmla="*/ 6 h 20"/>
                  <a:gd name="T118" fmla="*/ 0 w 52"/>
                  <a:gd name="T119" fmla="*/ 8 h 20"/>
                  <a:gd name="T120" fmla="*/ 2 w 52"/>
                  <a:gd name="T121"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2" h="20">
                    <a:moveTo>
                      <a:pt x="48" y="10"/>
                    </a:moveTo>
                    <a:lnTo>
                      <a:pt x="46" y="12"/>
                    </a:lnTo>
                    <a:lnTo>
                      <a:pt x="40" y="14"/>
                    </a:lnTo>
                    <a:lnTo>
                      <a:pt x="42" y="16"/>
                    </a:lnTo>
                    <a:lnTo>
                      <a:pt x="38" y="16"/>
                    </a:lnTo>
                    <a:lnTo>
                      <a:pt x="36" y="16"/>
                    </a:lnTo>
                    <a:lnTo>
                      <a:pt x="38" y="18"/>
                    </a:lnTo>
                    <a:lnTo>
                      <a:pt x="32" y="16"/>
                    </a:lnTo>
                    <a:lnTo>
                      <a:pt x="32" y="18"/>
                    </a:lnTo>
                    <a:lnTo>
                      <a:pt x="28" y="20"/>
                    </a:lnTo>
                    <a:lnTo>
                      <a:pt x="30" y="14"/>
                    </a:lnTo>
                    <a:lnTo>
                      <a:pt x="32" y="10"/>
                    </a:lnTo>
                    <a:lnTo>
                      <a:pt x="34" y="4"/>
                    </a:lnTo>
                    <a:lnTo>
                      <a:pt x="32" y="0"/>
                    </a:lnTo>
                    <a:lnTo>
                      <a:pt x="36" y="2"/>
                    </a:lnTo>
                    <a:lnTo>
                      <a:pt x="42" y="0"/>
                    </a:lnTo>
                    <a:lnTo>
                      <a:pt x="42" y="4"/>
                    </a:lnTo>
                    <a:lnTo>
                      <a:pt x="38" y="4"/>
                    </a:lnTo>
                    <a:lnTo>
                      <a:pt x="44" y="8"/>
                    </a:lnTo>
                    <a:lnTo>
                      <a:pt x="44" y="6"/>
                    </a:lnTo>
                    <a:lnTo>
                      <a:pt x="44" y="4"/>
                    </a:lnTo>
                    <a:lnTo>
                      <a:pt x="50" y="4"/>
                    </a:lnTo>
                    <a:lnTo>
                      <a:pt x="52" y="6"/>
                    </a:lnTo>
                    <a:lnTo>
                      <a:pt x="48" y="10"/>
                    </a:lnTo>
                    <a:close/>
                    <a:moveTo>
                      <a:pt x="26" y="4"/>
                    </a:moveTo>
                    <a:lnTo>
                      <a:pt x="22" y="2"/>
                    </a:lnTo>
                    <a:lnTo>
                      <a:pt x="20" y="6"/>
                    </a:lnTo>
                    <a:lnTo>
                      <a:pt x="16" y="6"/>
                    </a:lnTo>
                    <a:lnTo>
                      <a:pt x="8" y="2"/>
                    </a:lnTo>
                    <a:lnTo>
                      <a:pt x="16" y="8"/>
                    </a:lnTo>
                    <a:lnTo>
                      <a:pt x="12" y="10"/>
                    </a:lnTo>
                    <a:lnTo>
                      <a:pt x="20" y="10"/>
                    </a:lnTo>
                    <a:lnTo>
                      <a:pt x="22" y="10"/>
                    </a:lnTo>
                    <a:lnTo>
                      <a:pt x="14" y="12"/>
                    </a:lnTo>
                    <a:lnTo>
                      <a:pt x="12" y="14"/>
                    </a:lnTo>
                    <a:lnTo>
                      <a:pt x="8" y="16"/>
                    </a:lnTo>
                    <a:lnTo>
                      <a:pt x="10" y="18"/>
                    </a:lnTo>
                    <a:lnTo>
                      <a:pt x="16" y="20"/>
                    </a:lnTo>
                    <a:lnTo>
                      <a:pt x="18" y="18"/>
                    </a:lnTo>
                    <a:lnTo>
                      <a:pt x="20" y="14"/>
                    </a:lnTo>
                    <a:lnTo>
                      <a:pt x="22" y="14"/>
                    </a:lnTo>
                    <a:lnTo>
                      <a:pt x="24" y="14"/>
                    </a:lnTo>
                    <a:lnTo>
                      <a:pt x="30" y="6"/>
                    </a:lnTo>
                    <a:lnTo>
                      <a:pt x="30" y="4"/>
                    </a:lnTo>
                    <a:lnTo>
                      <a:pt x="26" y="4"/>
                    </a:lnTo>
                    <a:close/>
                    <a:moveTo>
                      <a:pt x="12" y="0"/>
                    </a:moveTo>
                    <a:lnTo>
                      <a:pt x="18" y="2"/>
                    </a:lnTo>
                    <a:lnTo>
                      <a:pt x="18" y="0"/>
                    </a:lnTo>
                    <a:lnTo>
                      <a:pt x="12" y="0"/>
                    </a:lnTo>
                    <a:close/>
                    <a:moveTo>
                      <a:pt x="8" y="14"/>
                    </a:moveTo>
                    <a:lnTo>
                      <a:pt x="8" y="12"/>
                    </a:lnTo>
                    <a:lnTo>
                      <a:pt x="8" y="10"/>
                    </a:lnTo>
                    <a:lnTo>
                      <a:pt x="4" y="10"/>
                    </a:lnTo>
                    <a:lnTo>
                      <a:pt x="4" y="12"/>
                    </a:lnTo>
                    <a:lnTo>
                      <a:pt x="8" y="14"/>
                    </a:lnTo>
                    <a:close/>
                    <a:moveTo>
                      <a:pt x="2" y="10"/>
                    </a:moveTo>
                    <a:lnTo>
                      <a:pt x="2" y="8"/>
                    </a:lnTo>
                    <a:lnTo>
                      <a:pt x="2" y="6"/>
                    </a:lnTo>
                    <a:lnTo>
                      <a:pt x="0" y="6"/>
                    </a:lnTo>
                    <a:lnTo>
                      <a:pt x="0" y="8"/>
                    </a:lnTo>
                    <a:lnTo>
                      <a:pt x="2"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7" name="Freeform 17"/>
              <p:cNvSpPr>
                <a:spLocks noEditPoints="1"/>
              </p:cNvSpPr>
              <p:nvPr/>
            </p:nvSpPr>
            <p:spPr bwMode="auto">
              <a:xfrm>
                <a:off x="2628078" y="2693999"/>
                <a:ext cx="306196" cy="131834"/>
              </a:xfrm>
              <a:custGeom>
                <a:avLst/>
                <a:gdLst>
                  <a:gd name="T0" fmla="*/ 202 w 288"/>
                  <a:gd name="T1" fmla="*/ 86 h 124"/>
                  <a:gd name="T2" fmla="*/ 198 w 288"/>
                  <a:gd name="T3" fmla="*/ 82 h 124"/>
                  <a:gd name="T4" fmla="*/ 206 w 288"/>
                  <a:gd name="T5" fmla="*/ 80 h 124"/>
                  <a:gd name="T6" fmla="*/ 204 w 288"/>
                  <a:gd name="T7" fmla="*/ 82 h 124"/>
                  <a:gd name="T8" fmla="*/ 14 w 288"/>
                  <a:gd name="T9" fmla="*/ 48 h 124"/>
                  <a:gd name="T10" fmla="*/ 16 w 288"/>
                  <a:gd name="T11" fmla="*/ 40 h 124"/>
                  <a:gd name="T12" fmla="*/ 14 w 288"/>
                  <a:gd name="T13" fmla="*/ 34 h 124"/>
                  <a:gd name="T14" fmla="*/ 6 w 288"/>
                  <a:gd name="T15" fmla="*/ 26 h 124"/>
                  <a:gd name="T16" fmla="*/ 6 w 288"/>
                  <a:gd name="T17" fmla="*/ 30 h 124"/>
                  <a:gd name="T18" fmla="*/ 10 w 288"/>
                  <a:gd name="T19" fmla="*/ 40 h 124"/>
                  <a:gd name="T20" fmla="*/ 6 w 288"/>
                  <a:gd name="T21" fmla="*/ 44 h 124"/>
                  <a:gd name="T22" fmla="*/ 8 w 288"/>
                  <a:gd name="T23" fmla="*/ 50 h 124"/>
                  <a:gd name="T24" fmla="*/ 6 w 288"/>
                  <a:gd name="T25" fmla="*/ 36 h 124"/>
                  <a:gd name="T26" fmla="*/ 2 w 288"/>
                  <a:gd name="T27" fmla="*/ 32 h 124"/>
                  <a:gd name="T28" fmla="*/ 2 w 288"/>
                  <a:gd name="T29" fmla="*/ 36 h 124"/>
                  <a:gd name="T30" fmla="*/ 38 w 288"/>
                  <a:gd name="T31" fmla="*/ 52 h 124"/>
                  <a:gd name="T32" fmla="*/ 34 w 288"/>
                  <a:gd name="T33" fmla="*/ 52 h 124"/>
                  <a:gd name="T34" fmla="*/ 34 w 288"/>
                  <a:gd name="T35" fmla="*/ 54 h 124"/>
                  <a:gd name="T36" fmla="*/ 44 w 288"/>
                  <a:gd name="T37" fmla="*/ 44 h 124"/>
                  <a:gd name="T38" fmla="*/ 46 w 288"/>
                  <a:gd name="T39" fmla="*/ 40 h 124"/>
                  <a:gd name="T40" fmla="*/ 38 w 288"/>
                  <a:gd name="T41" fmla="*/ 42 h 124"/>
                  <a:gd name="T42" fmla="*/ 44 w 288"/>
                  <a:gd name="T43" fmla="*/ 44 h 124"/>
                  <a:gd name="T44" fmla="*/ 24 w 288"/>
                  <a:gd name="T45" fmla="*/ 34 h 124"/>
                  <a:gd name="T46" fmla="*/ 20 w 288"/>
                  <a:gd name="T47" fmla="*/ 38 h 124"/>
                  <a:gd name="T48" fmla="*/ 26 w 288"/>
                  <a:gd name="T49" fmla="*/ 40 h 124"/>
                  <a:gd name="T50" fmla="*/ 26 w 288"/>
                  <a:gd name="T51" fmla="*/ 36 h 124"/>
                  <a:gd name="T52" fmla="*/ 16 w 288"/>
                  <a:gd name="T53" fmla="*/ 28 h 124"/>
                  <a:gd name="T54" fmla="*/ 20 w 288"/>
                  <a:gd name="T55" fmla="*/ 34 h 124"/>
                  <a:gd name="T56" fmla="*/ 22 w 288"/>
                  <a:gd name="T57" fmla="*/ 32 h 124"/>
                  <a:gd name="T58" fmla="*/ 274 w 288"/>
                  <a:gd name="T59" fmla="*/ 22 h 124"/>
                  <a:gd name="T60" fmla="*/ 264 w 288"/>
                  <a:gd name="T61" fmla="*/ 20 h 124"/>
                  <a:gd name="T62" fmla="*/ 254 w 288"/>
                  <a:gd name="T63" fmla="*/ 20 h 124"/>
                  <a:gd name="T64" fmla="*/ 246 w 288"/>
                  <a:gd name="T65" fmla="*/ 10 h 124"/>
                  <a:gd name="T66" fmla="*/ 234 w 288"/>
                  <a:gd name="T67" fmla="*/ 4 h 124"/>
                  <a:gd name="T68" fmla="*/ 224 w 288"/>
                  <a:gd name="T69" fmla="*/ 0 h 124"/>
                  <a:gd name="T70" fmla="*/ 214 w 288"/>
                  <a:gd name="T71" fmla="*/ 6 h 124"/>
                  <a:gd name="T72" fmla="*/ 202 w 288"/>
                  <a:gd name="T73" fmla="*/ 12 h 124"/>
                  <a:gd name="T74" fmla="*/ 202 w 288"/>
                  <a:gd name="T75" fmla="*/ 24 h 124"/>
                  <a:gd name="T76" fmla="*/ 194 w 288"/>
                  <a:gd name="T77" fmla="*/ 40 h 124"/>
                  <a:gd name="T78" fmla="*/ 190 w 288"/>
                  <a:gd name="T79" fmla="*/ 52 h 124"/>
                  <a:gd name="T80" fmla="*/ 192 w 288"/>
                  <a:gd name="T81" fmla="*/ 68 h 124"/>
                  <a:gd name="T82" fmla="*/ 188 w 288"/>
                  <a:gd name="T83" fmla="*/ 72 h 124"/>
                  <a:gd name="T84" fmla="*/ 196 w 288"/>
                  <a:gd name="T85" fmla="*/ 78 h 124"/>
                  <a:gd name="T86" fmla="*/ 200 w 288"/>
                  <a:gd name="T87" fmla="*/ 76 h 124"/>
                  <a:gd name="T88" fmla="*/ 208 w 288"/>
                  <a:gd name="T89" fmla="*/ 70 h 124"/>
                  <a:gd name="T90" fmla="*/ 208 w 288"/>
                  <a:gd name="T91" fmla="*/ 78 h 124"/>
                  <a:gd name="T92" fmla="*/ 212 w 288"/>
                  <a:gd name="T93" fmla="*/ 74 h 124"/>
                  <a:gd name="T94" fmla="*/ 210 w 288"/>
                  <a:gd name="T95" fmla="*/ 88 h 124"/>
                  <a:gd name="T96" fmla="*/ 204 w 288"/>
                  <a:gd name="T97" fmla="*/ 102 h 124"/>
                  <a:gd name="T98" fmla="*/ 198 w 288"/>
                  <a:gd name="T99" fmla="*/ 108 h 124"/>
                  <a:gd name="T100" fmla="*/ 208 w 288"/>
                  <a:gd name="T101" fmla="*/ 110 h 124"/>
                  <a:gd name="T102" fmla="*/ 218 w 288"/>
                  <a:gd name="T103" fmla="*/ 122 h 124"/>
                  <a:gd name="T104" fmla="*/ 234 w 288"/>
                  <a:gd name="T105" fmla="*/ 114 h 124"/>
                  <a:gd name="T106" fmla="*/ 234 w 288"/>
                  <a:gd name="T107" fmla="*/ 96 h 124"/>
                  <a:gd name="T108" fmla="*/ 252 w 288"/>
                  <a:gd name="T109" fmla="*/ 84 h 124"/>
                  <a:gd name="T110" fmla="*/ 282 w 288"/>
                  <a:gd name="T111" fmla="*/ 58 h 124"/>
                  <a:gd name="T112" fmla="*/ 288 w 288"/>
                  <a:gd name="T113" fmla="*/ 42 h 124"/>
                  <a:gd name="T114" fmla="*/ 288 w 288"/>
                  <a:gd name="T115" fmla="*/ 36 h 124"/>
                  <a:gd name="T116" fmla="*/ 288 w 288"/>
                  <a:gd name="T117" fmla="*/ 30 h 124"/>
                  <a:gd name="T118" fmla="*/ 274 w 288"/>
                  <a:gd name="T119"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8" h="124">
                    <a:moveTo>
                      <a:pt x="204" y="82"/>
                    </a:moveTo>
                    <a:lnTo>
                      <a:pt x="202" y="86"/>
                    </a:lnTo>
                    <a:lnTo>
                      <a:pt x="198" y="86"/>
                    </a:lnTo>
                    <a:lnTo>
                      <a:pt x="198" y="82"/>
                    </a:lnTo>
                    <a:lnTo>
                      <a:pt x="204" y="78"/>
                    </a:lnTo>
                    <a:lnTo>
                      <a:pt x="206" y="80"/>
                    </a:lnTo>
                    <a:lnTo>
                      <a:pt x="208" y="82"/>
                    </a:lnTo>
                    <a:lnTo>
                      <a:pt x="204" y="82"/>
                    </a:lnTo>
                    <a:close/>
                    <a:moveTo>
                      <a:pt x="8" y="50"/>
                    </a:moveTo>
                    <a:lnTo>
                      <a:pt x="14" y="48"/>
                    </a:lnTo>
                    <a:lnTo>
                      <a:pt x="16" y="46"/>
                    </a:lnTo>
                    <a:lnTo>
                      <a:pt x="16" y="40"/>
                    </a:lnTo>
                    <a:lnTo>
                      <a:pt x="14" y="38"/>
                    </a:lnTo>
                    <a:lnTo>
                      <a:pt x="14" y="34"/>
                    </a:lnTo>
                    <a:lnTo>
                      <a:pt x="12" y="30"/>
                    </a:lnTo>
                    <a:lnTo>
                      <a:pt x="6" y="26"/>
                    </a:lnTo>
                    <a:lnTo>
                      <a:pt x="4" y="26"/>
                    </a:lnTo>
                    <a:lnTo>
                      <a:pt x="6" y="30"/>
                    </a:lnTo>
                    <a:lnTo>
                      <a:pt x="8" y="34"/>
                    </a:lnTo>
                    <a:lnTo>
                      <a:pt x="10" y="40"/>
                    </a:lnTo>
                    <a:lnTo>
                      <a:pt x="10" y="42"/>
                    </a:lnTo>
                    <a:lnTo>
                      <a:pt x="6" y="44"/>
                    </a:lnTo>
                    <a:lnTo>
                      <a:pt x="4" y="46"/>
                    </a:lnTo>
                    <a:lnTo>
                      <a:pt x="8" y="50"/>
                    </a:lnTo>
                    <a:close/>
                    <a:moveTo>
                      <a:pt x="4" y="38"/>
                    </a:moveTo>
                    <a:lnTo>
                      <a:pt x="6" y="36"/>
                    </a:lnTo>
                    <a:lnTo>
                      <a:pt x="6" y="32"/>
                    </a:lnTo>
                    <a:lnTo>
                      <a:pt x="2" y="32"/>
                    </a:lnTo>
                    <a:lnTo>
                      <a:pt x="0" y="34"/>
                    </a:lnTo>
                    <a:lnTo>
                      <a:pt x="2" y="36"/>
                    </a:lnTo>
                    <a:lnTo>
                      <a:pt x="4" y="38"/>
                    </a:lnTo>
                    <a:close/>
                    <a:moveTo>
                      <a:pt x="38" y="52"/>
                    </a:moveTo>
                    <a:lnTo>
                      <a:pt x="38" y="52"/>
                    </a:lnTo>
                    <a:lnTo>
                      <a:pt x="34" y="52"/>
                    </a:lnTo>
                    <a:lnTo>
                      <a:pt x="32" y="52"/>
                    </a:lnTo>
                    <a:lnTo>
                      <a:pt x="34" y="54"/>
                    </a:lnTo>
                    <a:lnTo>
                      <a:pt x="38" y="52"/>
                    </a:lnTo>
                    <a:close/>
                    <a:moveTo>
                      <a:pt x="44" y="44"/>
                    </a:moveTo>
                    <a:lnTo>
                      <a:pt x="44" y="42"/>
                    </a:lnTo>
                    <a:lnTo>
                      <a:pt x="46" y="40"/>
                    </a:lnTo>
                    <a:lnTo>
                      <a:pt x="42" y="40"/>
                    </a:lnTo>
                    <a:lnTo>
                      <a:pt x="38" y="42"/>
                    </a:lnTo>
                    <a:lnTo>
                      <a:pt x="38" y="46"/>
                    </a:lnTo>
                    <a:lnTo>
                      <a:pt x="44" y="44"/>
                    </a:lnTo>
                    <a:close/>
                    <a:moveTo>
                      <a:pt x="26" y="36"/>
                    </a:moveTo>
                    <a:lnTo>
                      <a:pt x="24" y="34"/>
                    </a:lnTo>
                    <a:lnTo>
                      <a:pt x="22" y="36"/>
                    </a:lnTo>
                    <a:lnTo>
                      <a:pt x="20" y="38"/>
                    </a:lnTo>
                    <a:lnTo>
                      <a:pt x="22" y="40"/>
                    </a:lnTo>
                    <a:lnTo>
                      <a:pt x="26" y="40"/>
                    </a:lnTo>
                    <a:lnTo>
                      <a:pt x="28" y="38"/>
                    </a:lnTo>
                    <a:lnTo>
                      <a:pt x="26" y="36"/>
                    </a:lnTo>
                    <a:close/>
                    <a:moveTo>
                      <a:pt x="18" y="30"/>
                    </a:moveTo>
                    <a:lnTo>
                      <a:pt x="16" y="28"/>
                    </a:lnTo>
                    <a:lnTo>
                      <a:pt x="16" y="30"/>
                    </a:lnTo>
                    <a:lnTo>
                      <a:pt x="20" y="34"/>
                    </a:lnTo>
                    <a:lnTo>
                      <a:pt x="20" y="34"/>
                    </a:lnTo>
                    <a:lnTo>
                      <a:pt x="22" y="32"/>
                    </a:lnTo>
                    <a:lnTo>
                      <a:pt x="18" y="30"/>
                    </a:lnTo>
                    <a:close/>
                    <a:moveTo>
                      <a:pt x="274" y="22"/>
                    </a:moveTo>
                    <a:lnTo>
                      <a:pt x="270" y="18"/>
                    </a:lnTo>
                    <a:lnTo>
                      <a:pt x="264" y="20"/>
                    </a:lnTo>
                    <a:lnTo>
                      <a:pt x="256" y="20"/>
                    </a:lnTo>
                    <a:lnTo>
                      <a:pt x="254" y="20"/>
                    </a:lnTo>
                    <a:lnTo>
                      <a:pt x="250" y="20"/>
                    </a:lnTo>
                    <a:lnTo>
                      <a:pt x="246" y="10"/>
                    </a:lnTo>
                    <a:lnTo>
                      <a:pt x="238" y="8"/>
                    </a:lnTo>
                    <a:lnTo>
                      <a:pt x="234" y="4"/>
                    </a:lnTo>
                    <a:lnTo>
                      <a:pt x="230" y="2"/>
                    </a:lnTo>
                    <a:lnTo>
                      <a:pt x="224" y="0"/>
                    </a:lnTo>
                    <a:lnTo>
                      <a:pt x="222" y="2"/>
                    </a:lnTo>
                    <a:lnTo>
                      <a:pt x="214" y="6"/>
                    </a:lnTo>
                    <a:lnTo>
                      <a:pt x="210" y="10"/>
                    </a:lnTo>
                    <a:lnTo>
                      <a:pt x="202" y="12"/>
                    </a:lnTo>
                    <a:lnTo>
                      <a:pt x="204" y="20"/>
                    </a:lnTo>
                    <a:lnTo>
                      <a:pt x="202" y="24"/>
                    </a:lnTo>
                    <a:lnTo>
                      <a:pt x="194" y="34"/>
                    </a:lnTo>
                    <a:lnTo>
                      <a:pt x="194" y="40"/>
                    </a:lnTo>
                    <a:lnTo>
                      <a:pt x="190" y="44"/>
                    </a:lnTo>
                    <a:lnTo>
                      <a:pt x="190" y="52"/>
                    </a:lnTo>
                    <a:lnTo>
                      <a:pt x="192" y="60"/>
                    </a:lnTo>
                    <a:lnTo>
                      <a:pt x="192" y="68"/>
                    </a:lnTo>
                    <a:lnTo>
                      <a:pt x="188" y="70"/>
                    </a:lnTo>
                    <a:lnTo>
                      <a:pt x="188" y="72"/>
                    </a:lnTo>
                    <a:lnTo>
                      <a:pt x="194" y="74"/>
                    </a:lnTo>
                    <a:lnTo>
                      <a:pt x="196" y="78"/>
                    </a:lnTo>
                    <a:lnTo>
                      <a:pt x="200" y="78"/>
                    </a:lnTo>
                    <a:lnTo>
                      <a:pt x="200" y="76"/>
                    </a:lnTo>
                    <a:lnTo>
                      <a:pt x="206" y="70"/>
                    </a:lnTo>
                    <a:lnTo>
                      <a:pt x="208" y="70"/>
                    </a:lnTo>
                    <a:lnTo>
                      <a:pt x="206" y="78"/>
                    </a:lnTo>
                    <a:lnTo>
                      <a:pt x="208" y="78"/>
                    </a:lnTo>
                    <a:lnTo>
                      <a:pt x="210" y="72"/>
                    </a:lnTo>
                    <a:lnTo>
                      <a:pt x="212" y="74"/>
                    </a:lnTo>
                    <a:lnTo>
                      <a:pt x="212" y="78"/>
                    </a:lnTo>
                    <a:lnTo>
                      <a:pt x="210" y="88"/>
                    </a:lnTo>
                    <a:lnTo>
                      <a:pt x="202" y="92"/>
                    </a:lnTo>
                    <a:lnTo>
                      <a:pt x="204" y="102"/>
                    </a:lnTo>
                    <a:lnTo>
                      <a:pt x="200" y="104"/>
                    </a:lnTo>
                    <a:lnTo>
                      <a:pt x="198" y="108"/>
                    </a:lnTo>
                    <a:lnTo>
                      <a:pt x="200" y="112"/>
                    </a:lnTo>
                    <a:lnTo>
                      <a:pt x="208" y="110"/>
                    </a:lnTo>
                    <a:lnTo>
                      <a:pt x="216" y="112"/>
                    </a:lnTo>
                    <a:lnTo>
                      <a:pt x="218" y="122"/>
                    </a:lnTo>
                    <a:lnTo>
                      <a:pt x="224" y="124"/>
                    </a:lnTo>
                    <a:lnTo>
                      <a:pt x="234" y="114"/>
                    </a:lnTo>
                    <a:lnTo>
                      <a:pt x="234" y="104"/>
                    </a:lnTo>
                    <a:lnTo>
                      <a:pt x="234" y="96"/>
                    </a:lnTo>
                    <a:lnTo>
                      <a:pt x="238" y="90"/>
                    </a:lnTo>
                    <a:lnTo>
                      <a:pt x="252" y="84"/>
                    </a:lnTo>
                    <a:lnTo>
                      <a:pt x="266" y="76"/>
                    </a:lnTo>
                    <a:lnTo>
                      <a:pt x="282" y="58"/>
                    </a:lnTo>
                    <a:lnTo>
                      <a:pt x="284" y="50"/>
                    </a:lnTo>
                    <a:lnTo>
                      <a:pt x="288" y="42"/>
                    </a:lnTo>
                    <a:lnTo>
                      <a:pt x="286" y="40"/>
                    </a:lnTo>
                    <a:lnTo>
                      <a:pt x="288" y="36"/>
                    </a:lnTo>
                    <a:lnTo>
                      <a:pt x="286" y="32"/>
                    </a:lnTo>
                    <a:lnTo>
                      <a:pt x="288" y="30"/>
                    </a:lnTo>
                    <a:lnTo>
                      <a:pt x="284" y="26"/>
                    </a:lnTo>
                    <a:lnTo>
                      <a:pt x="274"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8" name="Freeform 23"/>
              <p:cNvSpPr>
                <a:spLocks/>
              </p:cNvSpPr>
              <p:nvPr/>
            </p:nvSpPr>
            <p:spPr bwMode="auto">
              <a:xfrm>
                <a:off x="2698247" y="2335707"/>
                <a:ext cx="27642" cy="51033"/>
              </a:xfrm>
              <a:custGeom>
                <a:avLst/>
                <a:gdLst>
                  <a:gd name="T0" fmla="*/ 14 w 26"/>
                  <a:gd name="T1" fmla="*/ 6 h 48"/>
                  <a:gd name="T2" fmla="*/ 10 w 26"/>
                  <a:gd name="T3" fmla="*/ 8 h 48"/>
                  <a:gd name="T4" fmla="*/ 6 w 26"/>
                  <a:gd name="T5" fmla="*/ 10 h 48"/>
                  <a:gd name="T6" fmla="*/ 2 w 26"/>
                  <a:gd name="T7" fmla="*/ 14 h 48"/>
                  <a:gd name="T8" fmla="*/ 0 w 26"/>
                  <a:gd name="T9" fmla="*/ 48 h 48"/>
                  <a:gd name="T10" fmla="*/ 8 w 26"/>
                  <a:gd name="T11" fmla="*/ 48 h 48"/>
                  <a:gd name="T12" fmla="*/ 8 w 26"/>
                  <a:gd name="T13" fmla="*/ 46 h 48"/>
                  <a:gd name="T14" fmla="*/ 10 w 26"/>
                  <a:gd name="T15" fmla="*/ 42 h 48"/>
                  <a:gd name="T16" fmla="*/ 14 w 26"/>
                  <a:gd name="T17" fmla="*/ 40 h 48"/>
                  <a:gd name="T18" fmla="*/ 18 w 26"/>
                  <a:gd name="T19" fmla="*/ 34 h 48"/>
                  <a:gd name="T20" fmla="*/ 20 w 26"/>
                  <a:gd name="T21" fmla="*/ 28 h 48"/>
                  <a:gd name="T22" fmla="*/ 18 w 26"/>
                  <a:gd name="T23" fmla="*/ 22 h 48"/>
                  <a:gd name="T24" fmla="*/ 20 w 26"/>
                  <a:gd name="T25" fmla="*/ 18 h 48"/>
                  <a:gd name="T26" fmla="*/ 22 w 26"/>
                  <a:gd name="T27" fmla="*/ 10 h 48"/>
                  <a:gd name="T28" fmla="*/ 26 w 26"/>
                  <a:gd name="T29" fmla="*/ 2 h 48"/>
                  <a:gd name="T30" fmla="*/ 24 w 26"/>
                  <a:gd name="T31" fmla="*/ 0 h 48"/>
                  <a:gd name="T32" fmla="*/ 20 w 26"/>
                  <a:gd name="T33" fmla="*/ 2 h 48"/>
                  <a:gd name="T34" fmla="*/ 16 w 26"/>
                  <a:gd name="T35" fmla="*/ 2 h 48"/>
                  <a:gd name="T36" fmla="*/ 14 w 26"/>
                  <a:gd name="T37" fmla="*/ 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48">
                    <a:moveTo>
                      <a:pt x="14" y="6"/>
                    </a:moveTo>
                    <a:lnTo>
                      <a:pt x="10" y="8"/>
                    </a:lnTo>
                    <a:lnTo>
                      <a:pt x="6" y="10"/>
                    </a:lnTo>
                    <a:lnTo>
                      <a:pt x="2" y="14"/>
                    </a:lnTo>
                    <a:lnTo>
                      <a:pt x="0" y="48"/>
                    </a:lnTo>
                    <a:lnTo>
                      <a:pt x="8" y="48"/>
                    </a:lnTo>
                    <a:lnTo>
                      <a:pt x="8" y="46"/>
                    </a:lnTo>
                    <a:lnTo>
                      <a:pt x="10" y="42"/>
                    </a:lnTo>
                    <a:lnTo>
                      <a:pt x="14" y="40"/>
                    </a:lnTo>
                    <a:lnTo>
                      <a:pt x="18" y="34"/>
                    </a:lnTo>
                    <a:lnTo>
                      <a:pt x="20" y="28"/>
                    </a:lnTo>
                    <a:lnTo>
                      <a:pt x="18" y="22"/>
                    </a:lnTo>
                    <a:lnTo>
                      <a:pt x="20" y="18"/>
                    </a:lnTo>
                    <a:lnTo>
                      <a:pt x="22" y="10"/>
                    </a:lnTo>
                    <a:lnTo>
                      <a:pt x="26" y="2"/>
                    </a:lnTo>
                    <a:lnTo>
                      <a:pt x="24" y="0"/>
                    </a:lnTo>
                    <a:lnTo>
                      <a:pt x="20" y="2"/>
                    </a:lnTo>
                    <a:lnTo>
                      <a:pt x="16" y="2"/>
                    </a:lnTo>
                    <a:lnTo>
                      <a:pt x="14"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29" name="Freeform 24"/>
              <p:cNvSpPr>
                <a:spLocks/>
              </p:cNvSpPr>
              <p:nvPr/>
            </p:nvSpPr>
            <p:spPr bwMode="auto">
              <a:xfrm>
                <a:off x="4030414" y="1353328"/>
                <a:ext cx="149908" cy="57412"/>
              </a:xfrm>
              <a:custGeom>
                <a:avLst/>
                <a:gdLst>
                  <a:gd name="T0" fmla="*/ 127 w 141"/>
                  <a:gd name="T1" fmla="*/ 36 h 54"/>
                  <a:gd name="T2" fmla="*/ 137 w 141"/>
                  <a:gd name="T3" fmla="*/ 28 h 54"/>
                  <a:gd name="T4" fmla="*/ 133 w 141"/>
                  <a:gd name="T5" fmla="*/ 26 h 54"/>
                  <a:gd name="T6" fmla="*/ 139 w 141"/>
                  <a:gd name="T7" fmla="*/ 24 h 54"/>
                  <a:gd name="T8" fmla="*/ 141 w 141"/>
                  <a:gd name="T9" fmla="*/ 18 h 54"/>
                  <a:gd name="T10" fmla="*/ 125 w 141"/>
                  <a:gd name="T11" fmla="*/ 14 h 54"/>
                  <a:gd name="T12" fmla="*/ 131 w 141"/>
                  <a:gd name="T13" fmla="*/ 8 h 54"/>
                  <a:gd name="T14" fmla="*/ 127 w 141"/>
                  <a:gd name="T15" fmla="*/ 6 h 54"/>
                  <a:gd name="T16" fmla="*/ 123 w 141"/>
                  <a:gd name="T17" fmla="*/ 4 h 54"/>
                  <a:gd name="T18" fmla="*/ 115 w 141"/>
                  <a:gd name="T19" fmla="*/ 0 h 54"/>
                  <a:gd name="T20" fmla="*/ 109 w 141"/>
                  <a:gd name="T21" fmla="*/ 4 h 54"/>
                  <a:gd name="T22" fmla="*/ 101 w 141"/>
                  <a:gd name="T23" fmla="*/ 4 h 54"/>
                  <a:gd name="T24" fmla="*/ 91 w 141"/>
                  <a:gd name="T25" fmla="*/ 8 h 54"/>
                  <a:gd name="T26" fmla="*/ 85 w 141"/>
                  <a:gd name="T27" fmla="*/ 4 h 54"/>
                  <a:gd name="T28" fmla="*/ 87 w 141"/>
                  <a:gd name="T29" fmla="*/ 12 h 54"/>
                  <a:gd name="T30" fmla="*/ 83 w 141"/>
                  <a:gd name="T31" fmla="*/ 12 h 54"/>
                  <a:gd name="T32" fmla="*/ 71 w 141"/>
                  <a:gd name="T33" fmla="*/ 6 h 54"/>
                  <a:gd name="T34" fmla="*/ 65 w 141"/>
                  <a:gd name="T35" fmla="*/ 14 h 54"/>
                  <a:gd name="T36" fmla="*/ 55 w 141"/>
                  <a:gd name="T37" fmla="*/ 6 h 54"/>
                  <a:gd name="T38" fmla="*/ 49 w 141"/>
                  <a:gd name="T39" fmla="*/ 14 h 54"/>
                  <a:gd name="T40" fmla="*/ 47 w 141"/>
                  <a:gd name="T41" fmla="*/ 22 h 54"/>
                  <a:gd name="T42" fmla="*/ 43 w 141"/>
                  <a:gd name="T43" fmla="*/ 18 h 54"/>
                  <a:gd name="T44" fmla="*/ 45 w 141"/>
                  <a:gd name="T45" fmla="*/ 14 h 54"/>
                  <a:gd name="T46" fmla="*/ 39 w 141"/>
                  <a:gd name="T47" fmla="*/ 6 h 54"/>
                  <a:gd name="T48" fmla="*/ 33 w 141"/>
                  <a:gd name="T49" fmla="*/ 0 h 54"/>
                  <a:gd name="T50" fmla="*/ 25 w 141"/>
                  <a:gd name="T51" fmla="*/ 2 h 54"/>
                  <a:gd name="T52" fmla="*/ 33 w 141"/>
                  <a:gd name="T53" fmla="*/ 8 h 54"/>
                  <a:gd name="T54" fmla="*/ 27 w 141"/>
                  <a:gd name="T55" fmla="*/ 8 h 54"/>
                  <a:gd name="T56" fmla="*/ 19 w 141"/>
                  <a:gd name="T57" fmla="*/ 4 h 54"/>
                  <a:gd name="T58" fmla="*/ 12 w 141"/>
                  <a:gd name="T59" fmla="*/ 8 h 54"/>
                  <a:gd name="T60" fmla="*/ 10 w 141"/>
                  <a:gd name="T61" fmla="*/ 12 h 54"/>
                  <a:gd name="T62" fmla="*/ 6 w 141"/>
                  <a:gd name="T63" fmla="*/ 16 h 54"/>
                  <a:gd name="T64" fmla="*/ 0 w 141"/>
                  <a:gd name="T65" fmla="*/ 18 h 54"/>
                  <a:gd name="T66" fmla="*/ 6 w 141"/>
                  <a:gd name="T67" fmla="*/ 20 h 54"/>
                  <a:gd name="T68" fmla="*/ 21 w 141"/>
                  <a:gd name="T69" fmla="*/ 18 h 54"/>
                  <a:gd name="T70" fmla="*/ 29 w 141"/>
                  <a:gd name="T71" fmla="*/ 22 h 54"/>
                  <a:gd name="T72" fmla="*/ 37 w 141"/>
                  <a:gd name="T73" fmla="*/ 22 h 54"/>
                  <a:gd name="T74" fmla="*/ 25 w 141"/>
                  <a:gd name="T75" fmla="*/ 24 h 54"/>
                  <a:gd name="T76" fmla="*/ 6 w 141"/>
                  <a:gd name="T77" fmla="*/ 26 h 54"/>
                  <a:gd name="T78" fmla="*/ 6 w 141"/>
                  <a:gd name="T79" fmla="*/ 30 h 54"/>
                  <a:gd name="T80" fmla="*/ 25 w 141"/>
                  <a:gd name="T81" fmla="*/ 30 h 54"/>
                  <a:gd name="T82" fmla="*/ 29 w 141"/>
                  <a:gd name="T83" fmla="*/ 36 h 54"/>
                  <a:gd name="T84" fmla="*/ 33 w 141"/>
                  <a:gd name="T85" fmla="*/ 40 h 54"/>
                  <a:gd name="T86" fmla="*/ 21 w 141"/>
                  <a:gd name="T87" fmla="*/ 44 h 54"/>
                  <a:gd name="T88" fmla="*/ 17 w 141"/>
                  <a:gd name="T89" fmla="*/ 46 h 54"/>
                  <a:gd name="T90" fmla="*/ 37 w 141"/>
                  <a:gd name="T91" fmla="*/ 44 h 54"/>
                  <a:gd name="T92" fmla="*/ 39 w 141"/>
                  <a:gd name="T93" fmla="*/ 46 h 54"/>
                  <a:gd name="T94" fmla="*/ 45 w 141"/>
                  <a:gd name="T95" fmla="*/ 46 h 54"/>
                  <a:gd name="T96" fmla="*/ 51 w 141"/>
                  <a:gd name="T97" fmla="*/ 52 h 54"/>
                  <a:gd name="T98" fmla="*/ 69 w 141"/>
                  <a:gd name="T99" fmla="*/ 54 h 54"/>
                  <a:gd name="T100" fmla="*/ 77 w 141"/>
                  <a:gd name="T101" fmla="*/ 52 h 54"/>
                  <a:gd name="T102" fmla="*/ 95 w 141"/>
                  <a:gd name="T103" fmla="*/ 46 h 54"/>
                  <a:gd name="T104" fmla="*/ 115 w 141"/>
                  <a:gd name="T105" fmla="*/ 40 h 54"/>
                  <a:gd name="T106" fmla="*/ 123 w 141"/>
                  <a:gd name="T107" fmla="*/ 38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1" h="54">
                    <a:moveTo>
                      <a:pt x="123" y="38"/>
                    </a:moveTo>
                    <a:lnTo>
                      <a:pt x="127" y="36"/>
                    </a:lnTo>
                    <a:lnTo>
                      <a:pt x="127" y="34"/>
                    </a:lnTo>
                    <a:lnTo>
                      <a:pt x="137" y="28"/>
                    </a:lnTo>
                    <a:lnTo>
                      <a:pt x="137" y="26"/>
                    </a:lnTo>
                    <a:lnTo>
                      <a:pt x="133" y="26"/>
                    </a:lnTo>
                    <a:lnTo>
                      <a:pt x="133" y="24"/>
                    </a:lnTo>
                    <a:lnTo>
                      <a:pt x="139" y="24"/>
                    </a:lnTo>
                    <a:lnTo>
                      <a:pt x="139" y="22"/>
                    </a:lnTo>
                    <a:lnTo>
                      <a:pt x="141" y="18"/>
                    </a:lnTo>
                    <a:lnTo>
                      <a:pt x="133" y="14"/>
                    </a:lnTo>
                    <a:lnTo>
                      <a:pt x="125" y="14"/>
                    </a:lnTo>
                    <a:lnTo>
                      <a:pt x="131" y="10"/>
                    </a:lnTo>
                    <a:lnTo>
                      <a:pt x="131" y="8"/>
                    </a:lnTo>
                    <a:lnTo>
                      <a:pt x="127" y="8"/>
                    </a:lnTo>
                    <a:lnTo>
                      <a:pt x="127" y="6"/>
                    </a:lnTo>
                    <a:lnTo>
                      <a:pt x="131" y="2"/>
                    </a:lnTo>
                    <a:lnTo>
                      <a:pt x="123" y="4"/>
                    </a:lnTo>
                    <a:lnTo>
                      <a:pt x="121" y="0"/>
                    </a:lnTo>
                    <a:lnTo>
                      <a:pt x="115" y="0"/>
                    </a:lnTo>
                    <a:lnTo>
                      <a:pt x="109" y="0"/>
                    </a:lnTo>
                    <a:lnTo>
                      <a:pt x="109" y="4"/>
                    </a:lnTo>
                    <a:lnTo>
                      <a:pt x="107" y="6"/>
                    </a:lnTo>
                    <a:lnTo>
                      <a:pt x="101" y="4"/>
                    </a:lnTo>
                    <a:lnTo>
                      <a:pt x="95" y="8"/>
                    </a:lnTo>
                    <a:lnTo>
                      <a:pt x="91" y="8"/>
                    </a:lnTo>
                    <a:lnTo>
                      <a:pt x="89" y="6"/>
                    </a:lnTo>
                    <a:lnTo>
                      <a:pt x="85" y="4"/>
                    </a:lnTo>
                    <a:lnTo>
                      <a:pt x="85" y="8"/>
                    </a:lnTo>
                    <a:lnTo>
                      <a:pt x="87" y="12"/>
                    </a:lnTo>
                    <a:lnTo>
                      <a:pt x="85" y="16"/>
                    </a:lnTo>
                    <a:lnTo>
                      <a:pt x="83" y="12"/>
                    </a:lnTo>
                    <a:lnTo>
                      <a:pt x="79" y="4"/>
                    </a:lnTo>
                    <a:lnTo>
                      <a:pt x="71" y="6"/>
                    </a:lnTo>
                    <a:lnTo>
                      <a:pt x="69" y="14"/>
                    </a:lnTo>
                    <a:lnTo>
                      <a:pt x="65" y="14"/>
                    </a:lnTo>
                    <a:lnTo>
                      <a:pt x="59" y="6"/>
                    </a:lnTo>
                    <a:lnTo>
                      <a:pt x="55" y="6"/>
                    </a:lnTo>
                    <a:lnTo>
                      <a:pt x="55" y="16"/>
                    </a:lnTo>
                    <a:lnTo>
                      <a:pt x="49" y="14"/>
                    </a:lnTo>
                    <a:lnTo>
                      <a:pt x="47" y="18"/>
                    </a:lnTo>
                    <a:lnTo>
                      <a:pt x="47" y="22"/>
                    </a:lnTo>
                    <a:lnTo>
                      <a:pt x="43" y="22"/>
                    </a:lnTo>
                    <a:lnTo>
                      <a:pt x="43" y="18"/>
                    </a:lnTo>
                    <a:lnTo>
                      <a:pt x="39" y="14"/>
                    </a:lnTo>
                    <a:lnTo>
                      <a:pt x="45" y="14"/>
                    </a:lnTo>
                    <a:lnTo>
                      <a:pt x="43" y="6"/>
                    </a:lnTo>
                    <a:lnTo>
                      <a:pt x="39" y="6"/>
                    </a:lnTo>
                    <a:lnTo>
                      <a:pt x="35" y="2"/>
                    </a:lnTo>
                    <a:lnTo>
                      <a:pt x="33" y="0"/>
                    </a:lnTo>
                    <a:lnTo>
                      <a:pt x="25" y="0"/>
                    </a:lnTo>
                    <a:lnTo>
                      <a:pt x="25" y="2"/>
                    </a:lnTo>
                    <a:lnTo>
                      <a:pt x="33" y="4"/>
                    </a:lnTo>
                    <a:lnTo>
                      <a:pt x="33" y="8"/>
                    </a:lnTo>
                    <a:lnTo>
                      <a:pt x="31" y="10"/>
                    </a:lnTo>
                    <a:lnTo>
                      <a:pt x="27" y="8"/>
                    </a:lnTo>
                    <a:lnTo>
                      <a:pt x="23" y="8"/>
                    </a:lnTo>
                    <a:lnTo>
                      <a:pt x="19" y="4"/>
                    </a:lnTo>
                    <a:lnTo>
                      <a:pt x="14" y="4"/>
                    </a:lnTo>
                    <a:lnTo>
                      <a:pt x="12" y="8"/>
                    </a:lnTo>
                    <a:lnTo>
                      <a:pt x="17" y="14"/>
                    </a:lnTo>
                    <a:lnTo>
                      <a:pt x="10" y="12"/>
                    </a:lnTo>
                    <a:lnTo>
                      <a:pt x="6" y="14"/>
                    </a:lnTo>
                    <a:lnTo>
                      <a:pt x="6" y="16"/>
                    </a:lnTo>
                    <a:lnTo>
                      <a:pt x="2" y="16"/>
                    </a:lnTo>
                    <a:lnTo>
                      <a:pt x="0" y="18"/>
                    </a:lnTo>
                    <a:lnTo>
                      <a:pt x="6" y="18"/>
                    </a:lnTo>
                    <a:lnTo>
                      <a:pt x="6" y="20"/>
                    </a:lnTo>
                    <a:lnTo>
                      <a:pt x="10" y="20"/>
                    </a:lnTo>
                    <a:lnTo>
                      <a:pt x="21" y="18"/>
                    </a:lnTo>
                    <a:lnTo>
                      <a:pt x="33" y="16"/>
                    </a:lnTo>
                    <a:lnTo>
                      <a:pt x="29" y="22"/>
                    </a:lnTo>
                    <a:lnTo>
                      <a:pt x="37" y="22"/>
                    </a:lnTo>
                    <a:lnTo>
                      <a:pt x="37" y="22"/>
                    </a:lnTo>
                    <a:lnTo>
                      <a:pt x="29" y="24"/>
                    </a:lnTo>
                    <a:lnTo>
                      <a:pt x="25" y="24"/>
                    </a:lnTo>
                    <a:lnTo>
                      <a:pt x="10" y="28"/>
                    </a:lnTo>
                    <a:lnTo>
                      <a:pt x="6" y="26"/>
                    </a:lnTo>
                    <a:lnTo>
                      <a:pt x="4" y="28"/>
                    </a:lnTo>
                    <a:lnTo>
                      <a:pt x="6" y="30"/>
                    </a:lnTo>
                    <a:lnTo>
                      <a:pt x="10" y="30"/>
                    </a:lnTo>
                    <a:lnTo>
                      <a:pt x="25" y="30"/>
                    </a:lnTo>
                    <a:lnTo>
                      <a:pt x="25" y="34"/>
                    </a:lnTo>
                    <a:lnTo>
                      <a:pt x="29" y="36"/>
                    </a:lnTo>
                    <a:lnTo>
                      <a:pt x="27" y="38"/>
                    </a:lnTo>
                    <a:lnTo>
                      <a:pt x="33" y="40"/>
                    </a:lnTo>
                    <a:lnTo>
                      <a:pt x="29" y="42"/>
                    </a:lnTo>
                    <a:lnTo>
                      <a:pt x="21" y="44"/>
                    </a:lnTo>
                    <a:lnTo>
                      <a:pt x="17" y="42"/>
                    </a:lnTo>
                    <a:lnTo>
                      <a:pt x="17" y="46"/>
                    </a:lnTo>
                    <a:lnTo>
                      <a:pt x="23" y="46"/>
                    </a:lnTo>
                    <a:lnTo>
                      <a:pt x="37" y="44"/>
                    </a:lnTo>
                    <a:lnTo>
                      <a:pt x="39" y="42"/>
                    </a:lnTo>
                    <a:lnTo>
                      <a:pt x="39" y="46"/>
                    </a:lnTo>
                    <a:lnTo>
                      <a:pt x="41" y="48"/>
                    </a:lnTo>
                    <a:lnTo>
                      <a:pt x="45" y="46"/>
                    </a:lnTo>
                    <a:lnTo>
                      <a:pt x="43" y="52"/>
                    </a:lnTo>
                    <a:lnTo>
                      <a:pt x="51" y="52"/>
                    </a:lnTo>
                    <a:lnTo>
                      <a:pt x="61" y="54"/>
                    </a:lnTo>
                    <a:lnTo>
                      <a:pt x="69" y="54"/>
                    </a:lnTo>
                    <a:lnTo>
                      <a:pt x="75" y="54"/>
                    </a:lnTo>
                    <a:lnTo>
                      <a:pt x="77" y="52"/>
                    </a:lnTo>
                    <a:lnTo>
                      <a:pt x="83" y="50"/>
                    </a:lnTo>
                    <a:lnTo>
                      <a:pt x="95" y="46"/>
                    </a:lnTo>
                    <a:lnTo>
                      <a:pt x="111" y="40"/>
                    </a:lnTo>
                    <a:lnTo>
                      <a:pt x="115" y="40"/>
                    </a:lnTo>
                    <a:lnTo>
                      <a:pt x="119" y="38"/>
                    </a:lnTo>
                    <a:lnTo>
                      <a:pt x="123" y="3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0" name="Freeform 25"/>
              <p:cNvSpPr>
                <a:spLocks noEditPoints="1"/>
              </p:cNvSpPr>
              <p:nvPr/>
            </p:nvSpPr>
            <p:spPr bwMode="auto">
              <a:xfrm>
                <a:off x="3530718" y="1080089"/>
                <a:ext cx="732532" cy="397630"/>
              </a:xfrm>
              <a:custGeom>
                <a:avLst/>
                <a:gdLst>
                  <a:gd name="T0" fmla="*/ 637 w 689"/>
                  <a:gd name="T1" fmla="*/ 42 h 374"/>
                  <a:gd name="T2" fmla="*/ 605 w 689"/>
                  <a:gd name="T3" fmla="*/ 48 h 374"/>
                  <a:gd name="T4" fmla="*/ 579 w 689"/>
                  <a:gd name="T5" fmla="*/ 78 h 374"/>
                  <a:gd name="T6" fmla="*/ 561 w 689"/>
                  <a:gd name="T7" fmla="*/ 94 h 374"/>
                  <a:gd name="T8" fmla="*/ 571 w 689"/>
                  <a:gd name="T9" fmla="*/ 115 h 374"/>
                  <a:gd name="T10" fmla="*/ 575 w 689"/>
                  <a:gd name="T11" fmla="*/ 131 h 374"/>
                  <a:gd name="T12" fmla="*/ 543 w 689"/>
                  <a:gd name="T13" fmla="*/ 143 h 374"/>
                  <a:gd name="T14" fmla="*/ 472 w 689"/>
                  <a:gd name="T15" fmla="*/ 149 h 374"/>
                  <a:gd name="T16" fmla="*/ 491 w 689"/>
                  <a:gd name="T17" fmla="*/ 165 h 374"/>
                  <a:gd name="T18" fmla="*/ 527 w 689"/>
                  <a:gd name="T19" fmla="*/ 193 h 374"/>
                  <a:gd name="T20" fmla="*/ 454 w 689"/>
                  <a:gd name="T21" fmla="*/ 165 h 374"/>
                  <a:gd name="T22" fmla="*/ 436 w 689"/>
                  <a:gd name="T23" fmla="*/ 191 h 374"/>
                  <a:gd name="T24" fmla="*/ 523 w 689"/>
                  <a:gd name="T25" fmla="*/ 195 h 374"/>
                  <a:gd name="T26" fmla="*/ 416 w 689"/>
                  <a:gd name="T27" fmla="*/ 229 h 374"/>
                  <a:gd name="T28" fmla="*/ 328 w 689"/>
                  <a:gd name="T29" fmla="*/ 261 h 374"/>
                  <a:gd name="T30" fmla="*/ 260 w 689"/>
                  <a:gd name="T31" fmla="*/ 275 h 374"/>
                  <a:gd name="T32" fmla="*/ 246 w 689"/>
                  <a:gd name="T33" fmla="*/ 307 h 374"/>
                  <a:gd name="T34" fmla="*/ 196 w 689"/>
                  <a:gd name="T35" fmla="*/ 355 h 374"/>
                  <a:gd name="T36" fmla="*/ 126 w 689"/>
                  <a:gd name="T37" fmla="*/ 353 h 374"/>
                  <a:gd name="T38" fmla="*/ 106 w 689"/>
                  <a:gd name="T39" fmla="*/ 303 h 374"/>
                  <a:gd name="T40" fmla="*/ 106 w 689"/>
                  <a:gd name="T41" fmla="*/ 279 h 374"/>
                  <a:gd name="T42" fmla="*/ 92 w 689"/>
                  <a:gd name="T43" fmla="*/ 263 h 374"/>
                  <a:gd name="T44" fmla="*/ 148 w 689"/>
                  <a:gd name="T45" fmla="*/ 241 h 374"/>
                  <a:gd name="T46" fmla="*/ 124 w 689"/>
                  <a:gd name="T47" fmla="*/ 225 h 374"/>
                  <a:gd name="T48" fmla="*/ 164 w 689"/>
                  <a:gd name="T49" fmla="*/ 199 h 374"/>
                  <a:gd name="T50" fmla="*/ 164 w 689"/>
                  <a:gd name="T51" fmla="*/ 189 h 374"/>
                  <a:gd name="T52" fmla="*/ 156 w 689"/>
                  <a:gd name="T53" fmla="*/ 171 h 374"/>
                  <a:gd name="T54" fmla="*/ 120 w 689"/>
                  <a:gd name="T55" fmla="*/ 171 h 374"/>
                  <a:gd name="T56" fmla="*/ 140 w 689"/>
                  <a:gd name="T57" fmla="*/ 127 h 374"/>
                  <a:gd name="T58" fmla="*/ 92 w 689"/>
                  <a:gd name="T59" fmla="*/ 100 h 374"/>
                  <a:gd name="T60" fmla="*/ 56 w 689"/>
                  <a:gd name="T61" fmla="*/ 100 h 374"/>
                  <a:gd name="T62" fmla="*/ 30 w 689"/>
                  <a:gd name="T63" fmla="*/ 94 h 374"/>
                  <a:gd name="T64" fmla="*/ 64 w 689"/>
                  <a:gd name="T65" fmla="*/ 86 h 374"/>
                  <a:gd name="T66" fmla="*/ 24 w 689"/>
                  <a:gd name="T67" fmla="*/ 66 h 374"/>
                  <a:gd name="T68" fmla="*/ 120 w 689"/>
                  <a:gd name="T69" fmla="*/ 36 h 374"/>
                  <a:gd name="T70" fmla="*/ 194 w 689"/>
                  <a:gd name="T71" fmla="*/ 20 h 374"/>
                  <a:gd name="T72" fmla="*/ 304 w 689"/>
                  <a:gd name="T73" fmla="*/ 16 h 374"/>
                  <a:gd name="T74" fmla="*/ 370 w 689"/>
                  <a:gd name="T75" fmla="*/ 14 h 374"/>
                  <a:gd name="T76" fmla="*/ 404 w 689"/>
                  <a:gd name="T77" fmla="*/ 10 h 374"/>
                  <a:gd name="T78" fmla="*/ 525 w 689"/>
                  <a:gd name="T79" fmla="*/ 4 h 374"/>
                  <a:gd name="T80" fmla="*/ 507 w 689"/>
                  <a:gd name="T81" fmla="*/ 8 h 374"/>
                  <a:gd name="T82" fmla="*/ 571 w 689"/>
                  <a:gd name="T83" fmla="*/ 16 h 374"/>
                  <a:gd name="T84" fmla="*/ 533 w 689"/>
                  <a:gd name="T85" fmla="*/ 20 h 374"/>
                  <a:gd name="T86" fmla="*/ 561 w 689"/>
                  <a:gd name="T87" fmla="*/ 38 h 374"/>
                  <a:gd name="T88" fmla="*/ 673 w 689"/>
                  <a:gd name="T89" fmla="*/ 22 h 374"/>
                  <a:gd name="T90" fmla="*/ 406 w 689"/>
                  <a:gd name="T91" fmla="*/ 6 h 374"/>
                  <a:gd name="T92" fmla="*/ 48 w 689"/>
                  <a:gd name="T93" fmla="*/ 82 h 374"/>
                  <a:gd name="T94" fmla="*/ 128 w 689"/>
                  <a:gd name="T95" fmla="*/ 123 h 374"/>
                  <a:gd name="T96" fmla="*/ 134 w 689"/>
                  <a:gd name="T97" fmla="*/ 165 h 374"/>
                  <a:gd name="T98" fmla="*/ 152 w 689"/>
                  <a:gd name="T99" fmla="*/ 177 h 374"/>
                  <a:gd name="T100" fmla="*/ 162 w 689"/>
                  <a:gd name="T101" fmla="*/ 183 h 374"/>
                  <a:gd name="T102" fmla="*/ 124 w 689"/>
                  <a:gd name="T103" fmla="*/ 195 h 374"/>
                  <a:gd name="T104" fmla="*/ 118 w 689"/>
                  <a:gd name="T105" fmla="*/ 211 h 374"/>
                  <a:gd name="T106" fmla="*/ 180 w 689"/>
                  <a:gd name="T107" fmla="*/ 374 h 374"/>
                  <a:gd name="T108" fmla="*/ 454 w 689"/>
                  <a:gd name="T109" fmla="*/ 191 h 374"/>
                  <a:gd name="T110" fmla="*/ 511 w 689"/>
                  <a:gd name="T111" fmla="*/ 153 h 374"/>
                  <a:gd name="T112" fmla="*/ 503 w 689"/>
                  <a:gd name="T113" fmla="*/ 145 h 374"/>
                  <a:gd name="T114" fmla="*/ 599 w 689"/>
                  <a:gd name="T115" fmla="*/ 113 h 374"/>
                  <a:gd name="T116" fmla="*/ 589 w 689"/>
                  <a:gd name="T117" fmla="*/ 96 h 374"/>
                  <a:gd name="T118" fmla="*/ 615 w 689"/>
                  <a:gd name="T119" fmla="*/ 76 h 374"/>
                  <a:gd name="T120" fmla="*/ 601 w 689"/>
                  <a:gd name="T121" fmla="*/ 62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89" h="374">
                    <a:moveTo>
                      <a:pt x="659" y="30"/>
                    </a:moveTo>
                    <a:lnTo>
                      <a:pt x="659" y="32"/>
                    </a:lnTo>
                    <a:lnTo>
                      <a:pt x="647" y="34"/>
                    </a:lnTo>
                    <a:lnTo>
                      <a:pt x="633" y="36"/>
                    </a:lnTo>
                    <a:lnTo>
                      <a:pt x="627" y="34"/>
                    </a:lnTo>
                    <a:lnTo>
                      <a:pt x="623" y="36"/>
                    </a:lnTo>
                    <a:lnTo>
                      <a:pt x="611" y="36"/>
                    </a:lnTo>
                    <a:lnTo>
                      <a:pt x="599" y="36"/>
                    </a:lnTo>
                    <a:lnTo>
                      <a:pt x="591" y="38"/>
                    </a:lnTo>
                    <a:lnTo>
                      <a:pt x="591" y="38"/>
                    </a:lnTo>
                    <a:lnTo>
                      <a:pt x="607" y="38"/>
                    </a:lnTo>
                    <a:lnTo>
                      <a:pt x="621" y="38"/>
                    </a:lnTo>
                    <a:lnTo>
                      <a:pt x="633" y="38"/>
                    </a:lnTo>
                    <a:lnTo>
                      <a:pt x="643" y="38"/>
                    </a:lnTo>
                    <a:lnTo>
                      <a:pt x="637" y="42"/>
                    </a:lnTo>
                    <a:lnTo>
                      <a:pt x="629" y="42"/>
                    </a:lnTo>
                    <a:lnTo>
                      <a:pt x="617" y="42"/>
                    </a:lnTo>
                    <a:lnTo>
                      <a:pt x="603" y="40"/>
                    </a:lnTo>
                    <a:lnTo>
                      <a:pt x="593" y="44"/>
                    </a:lnTo>
                    <a:lnTo>
                      <a:pt x="593" y="48"/>
                    </a:lnTo>
                    <a:lnTo>
                      <a:pt x="599" y="46"/>
                    </a:lnTo>
                    <a:lnTo>
                      <a:pt x="603" y="42"/>
                    </a:lnTo>
                    <a:lnTo>
                      <a:pt x="609" y="44"/>
                    </a:lnTo>
                    <a:lnTo>
                      <a:pt x="615" y="46"/>
                    </a:lnTo>
                    <a:lnTo>
                      <a:pt x="623" y="44"/>
                    </a:lnTo>
                    <a:lnTo>
                      <a:pt x="627" y="44"/>
                    </a:lnTo>
                    <a:lnTo>
                      <a:pt x="625" y="46"/>
                    </a:lnTo>
                    <a:lnTo>
                      <a:pt x="619" y="48"/>
                    </a:lnTo>
                    <a:lnTo>
                      <a:pt x="611" y="48"/>
                    </a:lnTo>
                    <a:lnTo>
                      <a:pt x="605" y="48"/>
                    </a:lnTo>
                    <a:lnTo>
                      <a:pt x="599" y="52"/>
                    </a:lnTo>
                    <a:lnTo>
                      <a:pt x="593" y="60"/>
                    </a:lnTo>
                    <a:lnTo>
                      <a:pt x="581" y="62"/>
                    </a:lnTo>
                    <a:lnTo>
                      <a:pt x="581" y="66"/>
                    </a:lnTo>
                    <a:lnTo>
                      <a:pt x="575" y="70"/>
                    </a:lnTo>
                    <a:lnTo>
                      <a:pt x="569" y="78"/>
                    </a:lnTo>
                    <a:lnTo>
                      <a:pt x="571" y="78"/>
                    </a:lnTo>
                    <a:lnTo>
                      <a:pt x="579" y="74"/>
                    </a:lnTo>
                    <a:lnTo>
                      <a:pt x="581" y="70"/>
                    </a:lnTo>
                    <a:lnTo>
                      <a:pt x="587" y="74"/>
                    </a:lnTo>
                    <a:lnTo>
                      <a:pt x="595" y="76"/>
                    </a:lnTo>
                    <a:lnTo>
                      <a:pt x="597" y="78"/>
                    </a:lnTo>
                    <a:lnTo>
                      <a:pt x="595" y="80"/>
                    </a:lnTo>
                    <a:lnTo>
                      <a:pt x="587" y="78"/>
                    </a:lnTo>
                    <a:lnTo>
                      <a:pt x="579" y="78"/>
                    </a:lnTo>
                    <a:lnTo>
                      <a:pt x="577" y="80"/>
                    </a:lnTo>
                    <a:lnTo>
                      <a:pt x="585" y="82"/>
                    </a:lnTo>
                    <a:lnTo>
                      <a:pt x="587" y="84"/>
                    </a:lnTo>
                    <a:lnTo>
                      <a:pt x="595" y="84"/>
                    </a:lnTo>
                    <a:lnTo>
                      <a:pt x="597" y="82"/>
                    </a:lnTo>
                    <a:lnTo>
                      <a:pt x="605" y="84"/>
                    </a:lnTo>
                    <a:lnTo>
                      <a:pt x="605" y="88"/>
                    </a:lnTo>
                    <a:lnTo>
                      <a:pt x="597" y="92"/>
                    </a:lnTo>
                    <a:lnTo>
                      <a:pt x="595" y="90"/>
                    </a:lnTo>
                    <a:lnTo>
                      <a:pt x="579" y="90"/>
                    </a:lnTo>
                    <a:lnTo>
                      <a:pt x="569" y="88"/>
                    </a:lnTo>
                    <a:lnTo>
                      <a:pt x="563" y="90"/>
                    </a:lnTo>
                    <a:lnTo>
                      <a:pt x="565" y="92"/>
                    </a:lnTo>
                    <a:lnTo>
                      <a:pt x="567" y="94"/>
                    </a:lnTo>
                    <a:lnTo>
                      <a:pt x="561" y="94"/>
                    </a:lnTo>
                    <a:lnTo>
                      <a:pt x="555" y="90"/>
                    </a:lnTo>
                    <a:lnTo>
                      <a:pt x="555" y="94"/>
                    </a:lnTo>
                    <a:lnTo>
                      <a:pt x="551" y="96"/>
                    </a:lnTo>
                    <a:lnTo>
                      <a:pt x="559" y="96"/>
                    </a:lnTo>
                    <a:lnTo>
                      <a:pt x="561" y="100"/>
                    </a:lnTo>
                    <a:lnTo>
                      <a:pt x="567" y="100"/>
                    </a:lnTo>
                    <a:lnTo>
                      <a:pt x="579" y="100"/>
                    </a:lnTo>
                    <a:lnTo>
                      <a:pt x="581" y="100"/>
                    </a:lnTo>
                    <a:lnTo>
                      <a:pt x="575" y="103"/>
                    </a:lnTo>
                    <a:lnTo>
                      <a:pt x="561" y="107"/>
                    </a:lnTo>
                    <a:lnTo>
                      <a:pt x="577" y="105"/>
                    </a:lnTo>
                    <a:lnTo>
                      <a:pt x="583" y="107"/>
                    </a:lnTo>
                    <a:lnTo>
                      <a:pt x="581" y="115"/>
                    </a:lnTo>
                    <a:lnTo>
                      <a:pt x="577" y="117"/>
                    </a:lnTo>
                    <a:lnTo>
                      <a:pt x="571" y="115"/>
                    </a:lnTo>
                    <a:lnTo>
                      <a:pt x="569" y="115"/>
                    </a:lnTo>
                    <a:lnTo>
                      <a:pt x="561" y="113"/>
                    </a:lnTo>
                    <a:lnTo>
                      <a:pt x="551" y="111"/>
                    </a:lnTo>
                    <a:lnTo>
                      <a:pt x="547" y="111"/>
                    </a:lnTo>
                    <a:lnTo>
                      <a:pt x="555" y="115"/>
                    </a:lnTo>
                    <a:lnTo>
                      <a:pt x="555" y="117"/>
                    </a:lnTo>
                    <a:lnTo>
                      <a:pt x="545" y="117"/>
                    </a:lnTo>
                    <a:lnTo>
                      <a:pt x="553" y="121"/>
                    </a:lnTo>
                    <a:lnTo>
                      <a:pt x="565" y="119"/>
                    </a:lnTo>
                    <a:lnTo>
                      <a:pt x="565" y="121"/>
                    </a:lnTo>
                    <a:lnTo>
                      <a:pt x="561" y="125"/>
                    </a:lnTo>
                    <a:lnTo>
                      <a:pt x="567" y="125"/>
                    </a:lnTo>
                    <a:lnTo>
                      <a:pt x="577" y="125"/>
                    </a:lnTo>
                    <a:lnTo>
                      <a:pt x="577" y="129"/>
                    </a:lnTo>
                    <a:lnTo>
                      <a:pt x="575" y="131"/>
                    </a:lnTo>
                    <a:lnTo>
                      <a:pt x="567" y="131"/>
                    </a:lnTo>
                    <a:lnTo>
                      <a:pt x="563" y="127"/>
                    </a:lnTo>
                    <a:lnTo>
                      <a:pt x="553" y="127"/>
                    </a:lnTo>
                    <a:lnTo>
                      <a:pt x="547" y="125"/>
                    </a:lnTo>
                    <a:lnTo>
                      <a:pt x="545" y="129"/>
                    </a:lnTo>
                    <a:lnTo>
                      <a:pt x="543" y="129"/>
                    </a:lnTo>
                    <a:lnTo>
                      <a:pt x="541" y="133"/>
                    </a:lnTo>
                    <a:lnTo>
                      <a:pt x="543" y="135"/>
                    </a:lnTo>
                    <a:lnTo>
                      <a:pt x="545" y="139"/>
                    </a:lnTo>
                    <a:lnTo>
                      <a:pt x="547" y="133"/>
                    </a:lnTo>
                    <a:lnTo>
                      <a:pt x="553" y="135"/>
                    </a:lnTo>
                    <a:lnTo>
                      <a:pt x="561" y="137"/>
                    </a:lnTo>
                    <a:lnTo>
                      <a:pt x="559" y="143"/>
                    </a:lnTo>
                    <a:lnTo>
                      <a:pt x="551" y="143"/>
                    </a:lnTo>
                    <a:lnTo>
                      <a:pt x="543" y="143"/>
                    </a:lnTo>
                    <a:lnTo>
                      <a:pt x="537" y="147"/>
                    </a:lnTo>
                    <a:lnTo>
                      <a:pt x="519" y="143"/>
                    </a:lnTo>
                    <a:lnTo>
                      <a:pt x="519" y="141"/>
                    </a:lnTo>
                    <a:lnTo>
                      <a:pt x="535" y="141"/>
                    </a:lnTo>
                    <a:lnTo>
                      <a:pt x="517" y="137"/>
                    </a:lnTo>
                    <a:lnTo>
                      <a:pt x="513" y="141"/>
                    </a:lnTo>
                    <a:lnTo>
                      <a:pt x="501" y="139"/>
                    </a:lnTo>
                    <a:lnTo>
                      <a:pt x="509" y="143"/>
                    </a:lnTo>
                    <a:lnTo>
                      <a:pt x="499" y="145"/>
                    </a:lnTo>
                    <a:lnTo>
                      <a:pt x="499" y="147"/>
                    </a:lnTo>
                    <a:lnTo>
                      <a:pt x="491" y="147"/>
                    </a:lnTo>
                    <a:lnTo>
                      <a:pt x="487" y="147"/>
                    </a:lnTo>
                    <a:lnTo>
                      <a:pt x="476" y="147"/>
                    </a:lnTo>
                    <a:lnTo>
                      <a:pt x="478" y="147"/>
                    </a:lnTo>
                    <a:lnTo>
                      <a:pt x="472" y="149"/>
                    </a:lnTo>
                    <a:lnTo>
                      <a:pt x="478" y="149"/>
                    </a:lnTo>
                    <a:lnTo>
                      <a:pt x="489" y="149"/>
                    </a:lnTo>
                    <a:lnTo>
                      <a:pt x="499" y="151"/>
                    </a:lnTo>
                    <a:lnTo>
                      <a:pt x="495" y="153"/>
                    </a:lnTo>
                    <a:lnTo>
                      <a:pt x="480" y="153"/>
                    </a:lnTo>
                    <a:lnTo>
                      <a:pt x="474" y="153"/>
                    </a:lnTo>
                    <a:lnTo>
                      <a:pt x="478" y="153"/>
                    </a:lnTo>
                    <a:lnTo>
                      <a:pt x="480" y="157"/>
                    </a:lnTo>
                    <a:lnTo>
                      <a:pt x="493" y="153"/>
                    </a:lnTo>
                    <a:lnTo>
                      <a:pt x="501" y="155"/>
                    </a:lnTo>
                    <a:lnTo>
                      <a:pt x="501" y="157"/>
                    </a:lnTo>
                    <a:lnTo>
                      <a:pt x="482" y="159"/>
                    </a:lnTo>
                    <a:lnTo>
                      <a:pt x="482" y="161"/>
                    </a:lnTo>
                    <a:lnTo>
                      <a:pt x="491" y="163"/>
                    </a:lnTo>
                    <a:lnTo>
                      <a:pt x="491" y="165"/>
                    </a:lnTo>
                    <a:lnTo>
                      <a:pt x="499" y="161"/>
                    </a:lnTo>
                    <a:lnTo>
                      <a:pt x="507" y="161"/>
                    </a:lnTo>
                    <a:lnTo>
                      <a:pt x="519" y="167"/>
                    </a:lnTo>
                    <a:lnTo>
                      <a:pt x="525" y="169"/>
                    </a:lnTo>
                    <a:lnTo>
                      <a:pt x="521" y="173"/>
                    </a:lnTo>
                    <a:lnTo>
                      <a:pt x="531" y="171"/>
                    </a:lnTo>
                    <a:lnTo>
                      <a:pt x="527" y="173"/>
                    </a:lnTo>
                    <a:lnTo>
                      <a:pt x="529" y="177"/>
                    </a:lnTo>
                    <a:lnTo>
                      <a:pt x="533" y="177"/>
                    </a:lnTo>
                    <a:lnTo>
                      <a:pt x="533" y="179"/>
                    </a:lnTo>
                    <a:lnTo>
                      <a:pt x="529" y="179"/>
                    </a:lnTo>
                    <a:lnTo>
                      <a:pt x="535" y="185"/>
                    </a:lnTo>
                    <a:lnTo>
                      <a:pt x="539" y="189"/>
                    </a:lnTo>
                    <a:lnTo>
                      <a:pt x="531" y="191"/>
                    </a:lnTo>
                    <a:lnTo>
                      <a:pt x="527" y="193"/>
                    </a:lnTo>
                    <a:lnTo>
                      <a:pt x="521" y="191"/>
                    </a:lnTo>
                    <a:lnTo>
                      <a:pt x="525" y="183"/>
                    </a:lnTo>
                    <a:lnTo>
                      <a:pt x="517" y="187"/>
                    </a:lnTo>
                    <a:lnTo>
                      <a:pt x="517" y="193"/>
                    </a:lnTo>
                    <a:lnTo>
                      <a:pt x="507" y="191"/>
                    </a:lnTo>
                    <a:lnTo>
                      <a:pt x="505" y="189"/>
                    </a:lnTo>
                    <a:lnTo>
                      <a:pt x="501" y="185"/>
                    </a:lnTo>
                    <a:lnTo>
                      <a:pt x="503" y="181"/>
                    </a:lnTo>
                    <a:lnTo>
                      <a:pt x="499" y="177"/>
                    </a:lnTo>
                    <a:lnTo>
                      <a:pt x="491" y="177"/>
                    </a:lnTo>
                    <a:lnTo>
                      <a:pt x="487" y="173"/>
                    </a:lnTo>
                    <a:lnTo>
                      <a:pt x="474" y="173"/>
                    </a:lnTo>
                    <a:lnTo>
                      <a:pt x="470" y="173"/>
                    </a:lnTo>
                    <a:lnTo>
                      <a:pt x="460" y="167"/>
                    </a:lnTo>
                    <a:lnTo>
                      <a:pt x="454" y="165"/>
                    </a:lnTo>
                    <a:lnTo>
                      <a:pt x="456" y="167"/>
                    </a:lnTo>
                    <a:lnTo>
                      <a:pt x="460" y="171"/>
                    </a:lnTo>
                    <a:lnTo>
                      <a:pt x="454" y="173"/>
                    </a:lnTo>
                    <a:lnTo>
                      <a:pt x="462" y="173"/>
                    </a:lnTo>
                    <a:lnTo>
                      <a:pt x="466" y="175"/>
                    </a:lnTo>
                    <a:lnTo>
                      <a:pt x="482" y="175"/>
                    </a:lnTo>
                    <a:lnTo>
                      <a:pt x="487" y="179"/>
                    </a:lnTo>
                    <a:lnTo>
                      <a:pt x="478" y="183"/>
                    </a:lnTo>
                    <a:lnTo>
                      <a:pt x="464" y="183"/>
                    </a:lnTo>
                    <a:lnTo>
                      <a:pt x="458" y="181"/>
                    </a:lnTo>
                    <a:lnTo>
                      <a:pt x="458" y="183"/>
                    </a:lnTo>
                    <a:lnTo>
                      <a:pt x="450" y="183"/>
                    </a:lnTo>
                    <a:lnTo>
                      <a:pt x="454" y="185"/>
                    </a:lnTo>
                    <a:lnTo>
                      <a:pt x="448" y="191"/>
                    </a:lnTo>
                    <a:lnTo>
                      <a:pt x="436" y="191"/>
                    </a:lnTo>
                    <a:lnTo>
                      <a:pt x="436" y="193"/>
                    </a:lnTo>
                    <a:lnTo>
                      <a:pt x="446" y="193"/>
                    </a:lnTo>
                    <a:lnTo>
                      <a:pt x="452" y="193"/>
                    </a:lnTo>
                    <a:lnTo>
                      <a:pt x="452" y="195"/>
                    </a:lnTo>
                    <a:lnTo>
                      <a:pt x="442" y="197"/>
                    </a:lnTo>
                    <a:lnTo>
                      <a:pt x="442" y="199"/>
                    </a:lnTo>
                    <a:lnTo>
                      <a:pt x="452" y="197"/>
                    </a:lnTo>
                    <a:lnTo>
                      <a:pt x="456" y="199"/>
                    </a:lnTo>
                    <a:lnTo>
                      <a:pt x="460" y="197"/>
                    </a:lnTo>
                    <a:lnTo>
                      <a:pt x="470" y="197"/>
                    </a:lnTo>
                    <a:lnTo>
                      <a:pt x="482" y="193"/>
                    </a:lnTo>
                    <a:lnTo>
                      <a:pt x="484" y="195"/>
                    </a:lnTo>
                    <a:lnTo>
                      <a:pt x="499" y="197"/>
                    </a:lnTo>
                    <a:lnTo>
                      <a:pt x="513" y="199"/>
                    </a:lnTo>
                    <a:lnTo>
                      <a:pt x="523" y="195"/>
                    </a:lnTo>
                    <a:lnTo>
                      <a:pt x="517" y="201"/>
                    </a:lnTo>
                    <a:lnTo>
                      <a:pt x="503" y="203"/>
                    </a:lnTo>
                    <a:lnTo>
                      <a:pt x="501" y="205"/>
                    </a:lnTo>
                    <a:lnTo>
                      <a:pt x="491" y="205"/>
                    </a:lnTo>
                    <a:lnTo>
                      <a:pt x="493" y="207"/>
                    </a:lnTo>
                    <a:lnTo>
                      <a:pt x="484" y="209"/>
                    </a:lnTo>
                    <a:lnTo>
                      <a:pt x="484" y="211"/>
                    </a:lnTo>
                    <a:lnTo>
                      <a:pt x="478" y="211"/>
                    </a:lnTo>
                    <a:lnTo>
                      <a:pt x="480" y="213"/>
                    </a:lnTo>
                    <a:lnTo>
                      <a:pt x="472" y="215"/>
                    </a:lnTo>
                    <a:lnTo>
                      <a:pt x="466" y="219"/>
                    </a:lnTo>
                    <a:lnTo>
                      <a:pt x="454" y="223"/>
                    </a:lnTo>
                    <a:lnTo>
                      <a:pt x="440" y="223"/>
                    </a:lnTo>
                    <a:lnTo>
                      <a:pt x="426" y="227"/>
                    </a:lnTo>
                    <a:lnTo>
                      <a:pt x="416" y="229"/>
                    </a:lnTo>
                    <a:lnTo>
                      <a:pt x="412" y="229"/>
                    </a:lnTo>
                    <a:lnTo>
                      <a:pt x="406" y="229"/>
                    </a:lnTo>
                    <a:lnTo>
                      <a:pt x="398" y="231"/>
                    </a:lnTo>
                    <a:lnTo>
                      <a:pt x="390" y="231"/>
                    </a:lnTo>
                    <a:lnTo>
                      <a:pt x="384" y="225"/>
                    </a:lnTo>
                    <a:lnTo>
                      <a:pt x="382" y="225"/>
                    </a:lnTo>
                    <a:lnTo>
                      <a:pt x="386" y="229"/>
                    </a:lnTo>
                    <a:lnTo>
                      <a:pt x="384" y="235"/>
                    </a:lnTo>
                    <a:lnTo>
                      <a:pt x="374" y="237"/>
                    </a:lnTo>
                    <a:lnTo>
                      <a:pt x="366" y="239"/>
                    </a:lnTo>
                    <a:lnTo>
                      <a:pt x="358" y="249"/>
                    </a:lnTo>
                    <a:lnTo>
                      <a:pt x="350" y="255"/>
                    </a:lnTo>
                    <a:lnTo>
                      <a:pt x="344" y="255"/>
                    </a:lnTo>
                    <a:lnTo>
                      <a:pt x="338" y="261"/>
                    </a:lnTo>
                    <a:lnTo>
                      <a:pt x="328" y="261"/>
                    </a:lnTo>
                    <a:lnTo>
                      <a:pt x="324" y="263"/>
                    </a:lnTo>
                    <a:lnTo>
                      <a:pt x="322" y="267"/>
                    </a:lnTo>
                    <a:lnTo>
                      <a:pt x="314" y="265"/>
                    </a:lnTo>
                    <a:lnTo>
                      <a:pt x="308" y="267"/>
                    </a:lnTo>
                    <a:lnTo>
                      <a:pt x="304" y="265"/>
                    </a:lnTo>
                    <a:lnTo>
                      <a:pt x="304" y="263"/>
                    </a:lnTo>
                    <a:lnTo>
                      <a:pt x="308" y="261"/>
                    </a:lnTo>
                    <a:lnTo>
                      <a:pt x="300" y="259"/>
                    </a:lnTo>
                    <a:lnTo>
                      <a:pt x="296" y="265"/>
                    </a:lnTo>
                    <a:lnTo>
                      <a:pt x="290" y="267"/>
                    </a:lnTo>
                    <a:lnTo>
                      <a:pt x="290" y="269"/>
                    </a:lnTo>
                    <a:lnTo>
                      <a:pt x="288" y="273"/>
                    </a:lnTo>
                    <a:lnTo>
                      <a:pt x="278" y="273"/>
                    </a:lnTo>
                    <a:lnTo>
                      <a:pt x="274" y="273"/>
                    </a:lnTo>
                    <a:lnTo>
                      <a:pt x="260" y="275"/>
                    </a:lnTo>
                    <a:lnTo>
                      <a:pt x="268" y="277"/>
                    </a:lnTo>
                    <a:lnTo>
                      <a:pt x="268" y="279"/>
                    </a:lnTo>
                    <a:lnTo>
                      <a:pt x="260" y="283"/>
                    </a:lnTo>
                    <a:lnTo>
                      <a:pt x="248" y="279"/>
                    </a:lnTo>
                    <a:lnTo>
                      <a:pt x="246" y="287"/>
                    </a:lnTo>
                    <a:lnTo>
                      <a:pt x="252" y="291"/>
                    </a:lnTo>
                    <a:lnTo>
                      <a:pt x="250" y="285"/>
                    </a:lnTo>
                    <a:lnTo>
                      <a:pt x="252" y="285"/>
                    </a:lnTo>
                    <a:lnTo>
                      <a:pt x="254" y="293"/>
                    </a:lnTo>
                    <a:lnTo>
                      <a:pt x="252" y="293"/>
                    </a:lnTo>
                    <a:lnTo>
                      <a:pt x="238" y="295"/>
                    </a:lnTo>
                    <a:lnTo>
                      <a:pt x="236" y="297"/>
                    </a:lnTo>
                    <a:lnTo>
                      <a:pt x="242" y="297"/>
                    </a:lnTo>
                    <a:lnTo>
                      <a:pt x="248" y="299"/>
                    </a:lnTo>
                    <a:lnTo>
                      <a:pt x="246" y="307"/>
                    </a:lnTo>
                    <a:lnTo>
                      <a:pt x="234" y="307"/>
                    </a:lnTo>
                    <a:lnTo>
                      <a:pt x="238" y="309"/>
                    </a:lnTo>
                    <a:lnTo>
                      <a:pt x="240" y="311"/>
                    </a:lnTo>
                    <a:lnTo>
                      <a:pt x="228" y="311"/>
                    </a:lnTo>
                    <a:lnTo>
                      <a:pt x="230" y="317"/>
                    </a:lnTo>
                    <a:lnTo>
                      <a:pt x="222" y="319"/>
                    </a:lnTo>
                    <a:lnTo>
                      <a:pt x="226" y="321"/>
                    </a:lnTo>
                    <a:lnTo>
                      <a:pt x="216" y="323"/>
                    </a:lnTo>
                    <a:lnTo>
                      <a:pt x="208" y="327"/>
                    </a:lnTo>
                    <a:lnTo>
                      <a:pt x="210" y="329"/>
                    </a:lnTo>
                    <a:lnTo>
                      <a:pt x="210" y="339"/>
                    </a:lnTo>
                    <a:lnTo>
                      <a:pt x="200" y="347"/>
                    </a:lnTo>
                    <a:lnTo>
                      <a:pt x="200" y="349"/>
                    </a:lnTo>
                    <a:lnTo>
                      <a:pt x="192" y="351"/>
                    </a:lnTo>
                    <a:lnTo>
                      <a:pt x="196" y="355"/>
                    </a:lnTo>
                    <a:lnTo>
                      <a:pt x="186" y="359"/>
                    </a:lnTo>
                    <a:lnTo>
                      <a:pt x="190" y="361"/>
                    </a:lnTo>
                    <a:lnTo>
                      <a:pt x="184" y="365"/>
                    </a:lnTo>
                    <a:lnTo>
                      <a:pt x="174" y="365"/>
                    </a:lnTo>
                    <a:lnTo>
                      <a:pt x="170" y="372"/>
                    </a:lnTo>
                    <a:lnTo>
                      <a:pt x="162" y="370"/>
                    </a:lnTo>
                    <a:lnTo>
                      <a:pt x="164" y="361"/>
                    </a:lnTo>
                    <a:lnTo>
                      <a:pt x="158" y="361"/>
                    </a:lnTo>
                    <a:lnTo>
                      <a:pt x="156" y="357"/>
                    </a:lnTo>
                    <a:lnTo>
                      <a:pt x="156" y="353"/>
                    </a:lnTo>
                    <a:lnTo>
                      <a:pt x="144" y="357"/>
                    </a:lnTo>
                    <a:lnTo>
                      <a:pt x="140" y="359"/>
                    </a:lnTo>
                    <a:lnTo>
                      <a:pt x="134" y="357"/>
                    </a:lnTo>
                    <a:lnTo>
                      <a:pt x="126" y="357"/>
                    </a:lnTo>
                    <a:lnTo>
                      <a:pt x="126" y="353"/>
                    </a:lnTo>
                    <a:lnTo>
                      <a:pt x="122" y="351"/>
                    </a:lnTo>
                    <a:lnTo>
                      <a:pt x="122" y="345"/>
                    </a:lnTo>
                    <a:lnTo>
                      <a:pt x="112" y="343"/>
                    </a:lnTo>
                    <a:lnTo>
                      <a:pt x="112" y="341"/>
                    </a:lnTo>
                    <a:lnTo>
                      <a:pt x="116" y="337"/>
                    </a:lnTo>
                    <a:lnTo>
                      <a:pt x="112" y="333"/>
                    </a:lnTo>
                    <a:lnTo>
                      <a:pt x="108" y="333"/>
                    </a:lnTo>
                    <a:lnTo>
                      <a:pt x="106" y="327"/>
                    </a:lnTo>
                    <a:lnTo>
                      <a:pt x="112" y="319"/>
                    </a:lnTo>
                    <a:lnTo>
                      <a:pt x="104" y="317"/>
                    </a:lnTo>
                    <a:lnTo>
                      <a:pt x="108" y="313"/>
                    </a:lnTo>
                    <a:lnTo>
                      <a:pt x="104" y="313"/>
                    </a:lnTo>
                    <a:lnTo>
                      <a:pt x="108" y="309"/>
                    </a:lnTo>
                    <a:lnTo>
                      <a:pt x="102" y="307"/>
                    </a:lnTo>
                    <a:lnTo>
                      <a:pt x="106" y="303"/>
                    </a:lnTo>
                    <a:lnTo>
                      <a:pt x="122" y="301"/>
                    </a:lnTo>
                    <a:lnTo>
                      <a:pt x="122" y="299"/>
                    </a:lnTo>
                    <a:lnTo>
                      <a:pt x="120" y="299"/>
                    </a:lnTo>
                    <a:lnTo>
                      <a:pt x="116" y="299"/>
                    </a:lnTo>
                    <a:lnTo>
                      <a:pt x="104" y="299"/>
                    </a:lnTo>
                    <a:lnTo>
                      <a:pt x="114" y="295"/>
                    </a:lnTo>
                    <a:lnTo>
                      <a:pt x="120" y="289"/>
                    </a:lnTo>
                    <a:lnTo>
                      <a:pt x="128" y="295"/>
                    </a:lnTo>
                    <a:lnTo>
                      <a:pt x="122" y="287"/>
                    </a:lnTo>
                    <a:lnTo>
                      <a:pt x="114" y="287"/>
                    </a:lnTo>
                    <a:lnTo>
                      <a:pt x="106" y="293"/>
                    </a:lnTo>
                    <a:lnTo>
                      <a:pt x="98" y="297"/>
                    </a:lnTo>
                    <a:lnTo>
                      <a:pt x="102" y="285"/>
                    </a:lnTo>
                    <a:lnTo>
                      <a:pt x="106" y="285"/>
                    </a:lnTo>
                    <a:lnTo>
                      <a:pt x="106" y="279"/>
                    </a:lnTo>
                    <a:lnTo>
                      <a:pt x="118" y="273"/>
                    </a:lnTo>
                    <a:lnTo>
                      <a:pt x="128" y="275"/>
                    </a:lnTo>
                    <a:lnTo>
                      <a:pt x="118" y="271"/>
                    </a:lnTo>
                    <a:lnTo>
                      <a:pt x="106" y="275"/>
                    </a:lnTo>
                    <a:lnTo>
                      <a:pt x="102" y="273"/>
                    </a:lnTo>
                    <a:lnTo>
                      <a:pt x="98" y="271"/>
                    </a:lnTo>
                    <a:lnTo>
                      <a:pt x="110" y="267"/>
                    </a:lnTo>
                    <a:lnTo>
                      <a:pt x="98" y="267"/>
                    </a:lnTo>
                    <a:lnTo>
                      <a:pt x="124" y="257"/>
                    </a:lnTo>
                    <a:lnTo>
                      <a:pt x="140" y="251"/>
                    </a:lnTo>
                    <a:lnTo>
                      <a:pt x="140" y="249"/>
                    </a:lnTo>
                    <a:lnTo>
                      <a:pt x="134" y="251"/>
                    </a:lnTo>
                    <a:lnTo>
                      <a:pt x="120" y="257"/>
                    </a:lnTo>
                    <a:lnTo>
                      <a:pt x="96" y="265"/>
                    </a:lnTo>
                    <a:lnTo>
                      <a:pt x="92" y="263"/>
                    </a:lnTo>
                    <a:lnTo>
                      <a:pt x="96" y="259"/>
                    </a:lnTo>
                    <a:lnTo>
                      <a:pt x="104" y="257"/>
                    </a:lnTo>
                    <a:lnTo>
                      <a:pt x="114" y="253"/>
                    </a:lnTo>
                    <a:lnTo>
                      <a:pt x="116" y="251"/>
                    </a:lnTo>
                    <a:lnTo>
                      <a:pt x="102" y="251"/>
                    </a:lnTo>
                    <a:lnTo>
                      <a:pt x="102" y="249"/>
                    </a:lnTo>
                    <a:lnTo>
                      <a:pt x="124" y="243"/>
                    </a:lnTo>
                    <a:lnTo>
                      <a:pt x="102" y="247"/>
                    </a:lnTo>
                    <a:lnTo>
                      <a:pt x="102" y="243"/>
                    </a:lnTo>
                    <a:lnTo>
                      <a:pt x="108" y="241"/>
                    </a:lnTo>
                    <a:lnTo>
                      <a:pt x="122" y="237"/>
                    </a:lnTo>
                    <a:lnTo>
                      <a:pt x="130" y="241"/>
                    </a:lnTo>
                    <a:lnTo>
                      <a:pt x="136" y="239"/>
                    </a:lnTo>
                    <a:lnTo>
                      <a:pt x="148" y="241"/>
                    </a:lnTo>
                    <a:lnTo>
                      <a:pt x="148" y="241"/>
                    </a:lnTo>
                    <a:lnTo>
                      <a:pt x="140" y="239"/>
                    </a:lnTo>
                    <a:lnTo>
                      <a:pt x="134" y="237"/>
                    </a:lnTo>
                    <a:lnTo>
                      <a:pt x="124" y="235"/>
                    </a:lnTo>
                    <a:lnTo>
                      <a:pt x="106" y="239"/>
                    </a:lnTo>
                    <a:lnTo>
                      <a:pt x="106" y="235"/>
                    </a:lnTo>
                    <a:lnTo>
                      <a:pt x="122" y="231"/>
                    </a:lnTo>
                    <a:lnTo>
                      <a:pt x="132" y="233"/>
                    </a:lnTo>
                    <a:lnTo>
                      <a:pt x="142" y="235"/>
                    </a:lnTo>
                    <a:lnTo>
                      <a:pt x="150" y="235"/>
                    </a:lnTo>
                    <a:lnTo>
                      <a:pt x="150" y="235"/>
                    </a:lnTo>
                    <a:lnTo>
                      <a:pt x="142" y="231"/>
                    </a:lnTo>
                    <a:lnTo>
                      <a:pt x="134" y="229"/>
                    </a:lnTo>
                    <a:lnTo>
                      <a:pt x="124" y="229"/>
                    </a:lnTo>
                    <a:lnTo>
                      <a:pt x="118" y="229"/>
                    </a:lnTo>
                    <a:lnTo>
                      <a:pt x="124" y="225"/>
                    </a:lnTo>
                    <a:lnTo>
                      <a:pt x="134" y="225"/>
                    </a:lnTo>
                    <a:lnTo>
                      <a:pt x="142" y="227"/>
                    </a:lnTo>
                    <a:lnTo>
                      <a:pt x="148" y="225"/>
                    </a:lnTo>
                    <a:lnTo>
                      <a:pt x="152" y="221"/>
                    </a:lnTo>
                    <a:lnTo>
                      <a:pt x="152" y="221"/>
                    </a:lnTo>
                    <a:lnTo>
                      <a:pt x="154" y="219"/>
                    </a:lnTo>
                    <a:lnTo>
                      <a:pt x="150" y="217"/>
                    </a:lnTo>
                    <a:lnTo>
                      <a:pt x="152" y="213"/>
                    </a:lnTo>
                    <a:lnTo>
                      <a:pt x="158" y="207"/>
                    </a:lnTo>
                    <a:lnTo>
                      <a:pt x="164" y="207"/>
                    </a:lnTo>
                    <a:lnTo>
                      <a:pt x="166" y="203"/>
                    </a:lnTo>
                    <a:lnTo>
                      <a:pt x="166" y="201"/>
                    </a:lnTo>
                    <a:lnTo>
                      <a:pt x="170" y="199"/>
                    </a:lnTo>
                    <a:lnTo>
                      <a:pt x="170" y="197"/>
                    </a:lnTo>
                    <a:lnTo>
                      <a:pt x="164" y="199"/>
                    </a:lnTo>
                    <a:lnTo>
                      <a:pt x="164" y="197"/>
                    </a:lnTo>
                    <a:lnTo>
                      <a:pt x="158" y="197"/>
                    </a:lnTo>
                    <a:lnTo>
                      <a:pt x="154" y="197"/>
                    </a:lnTo>
                    <a:lnTo>
                      <a:pt x="148" y="197"/>
                    </a:lnTo>
                    <a:lnTo>
                      <a:pt x="142" y="195"/>
                    </a:lnTo>
                    <a:lnTo>
                      <a:pt x="132" y="193"/>
                    </a:lnTo>
                    <a:lnTo>
                      <a:pt x="124" y="189"/>
                    </a:lnTo>
                    <a:lnTo>
                      <a:pt x="124" y="187"/>
                    </a:lnTo>
                    <a:lnTo>
                      <a:pt x="130" y="185"/>
                    </a:lnTo>
                    <a:lnTo>
                      <a:pt x="146" y="185"/>
                    </a:lnTo>
                    <a:lnTo>
                      <a:pt x="154" y="191"/>
                    </a:lnTo>
                    <a:lnTo>
                      <a:pt x="162" y="193"/>
                    </a:lnTo>
                    <a:lnTo>
                      <a:pt x="170" y="193"/>
                    </a:lnTo>
                    <a:lnTo>
                      <a:pt x="170" y="189"/>
                    </a:lnTo>
                    <a:lnTo>
                      <a:pt x="164" y="189"/>
                    </a:lnTo>
                    <a:lnTo>
                      <a:pt x="166" y="187"/>
                    </a:lnTo>
                    <a:lnTo>
                      <a:pt x="170" y="185"/>
                    </a:lnTo>
                    <a:lnTo>
                      <a:pt x="172" y="185"/>
                    </a:lnTo>
                    <a:lnTo>
                      <a:pt x="166" y="183"/>
                    </a:lnTo>
                    <a:lnTo>
                      <a:pt x="168" y="179"/>
                    </a:lnTo>
                    <a:lnTo>
                      <a:pt x="162" y="179"/>
                    </a:lnTo>
                    <a:lnTo>
                      <a:pt x="162" y="177"/>
                    </a:lnTo>
                    <a:lnTo>
                      <a:pt x="170" y="175"/>
                    </a:lnTo>
                    <a:lnTo>
                      <a:pt x="170" y="175"/>
                    </a:lnTo>
                    <a:lnTo>
                      <a:pt x="168" y="173"/>
                    </a:lnTo>
                    <a:lnTo>
                      <a:pt x="170" y="169"/>
                    </a:lnTo>
                    <a:lnTo>
                      <a:pt x="162" y="173"/>
                    </a:lnTo>
                    <a:lnTo>
                      <a:pt x="154" y="175"/>
                    </a:lnTo>
                    <a:lnTo>
                      <a:pt x="154" y="175"/>
                    </a:lnTo>
                    <a:lnTo>
                      <a:pt x="156" y="171"/>
                    </a:lnTo>
                    <a:lnTo>
                      <a:pt x="158" y="165"/>
                    </a:lnTo>
                    <a:lnTo>
                      <a:pt x="154" y="169"/>
                    </a:lnTo>
                    <a:lnTo>
                      <a:pt x="150" y="169"/>
                    </a:lnTo>
                    <a:lnTo>
                      <a:pt x="150" y="165"/>
                    </a:lnTo>
                    <a:lnTo>
                      <a:pt x="148" y="163"/>
                    </a:lnTo>
                    <a:lnTo>
                      <a:pt x="150" y="165"/>
                    </a:lnTo>
                    <a:lnTo>
                      <a:pt x="148" y="169"/>
                    </a:lnTo>
                    <a:lnTo>
                      <a:pt x="144" y="169"/>
                    </a:lnTo>
                    <a:lnTo>
                      <a:pt x="138" y="173"/>
                    </a:lnTo>
                    <a:lnTo>
                      <a:pt x="140" y="175"/>
                    </a:lnTo>
                    <a:lnTo>
                      <a:pt x="138" y="175"/>
                    </a:lnTo>
                    <a:lnTo>
                      <a:pt x="128" y="177"/>
                    </a:lnTo>
                    <a:lnTo>
                      <a:pt x="120" y="173"/>
                    </a:lnTo>
                    <a:lnTo>
                      <a:pt x="118" y="173"/>
                    </a:lnTo>
                    <a:lnTo>
                      <a:pt x="120" y="171"/>
                    </a:lnTo>
                    <a:lnTo>
                      <a:pt x="132" y="169"/>
                    </a:lnTo>
                    <a:lnTo>
                      <a:pt x="138" y="165"/>
                    </a:lnTo>
                    <a:lnTo>
                      <a:pt x="140" y="159"/>
                    </a:lnTo>
                    <a:lnTo>
                      <a:pt x="142" y="157"/>
                    </a:lnTo>
                    <a:lnTo>
                      <a:pt x="140" y="155"/>
                    </a:lnTo>
                    <a:lnTo>
                      <a:pt x="144" y="153"/>
                    </a:lnTo>
                    <a:lnTo>
                      <a:pt x="144" y="149"/>
                    </a:lnTo>
                    <a:lnTo>
                      <a:pt x="140" y="147"/>
                    </a:lnTo>
                    <a:lnTo>
                      <a:pt x="140" y="143"/>
                    </a:lnTo>
                    <a:lnTo>
                      <a:pt x="138" y="141"/>
                    </a:lnTo>
                    <a:lnTo>
                      <a:pt x="142" y="137"/>
                    </a:lnTo>
                    <a:lnTo>
                      <a:pt x="140" y="135"/>
                    </a:lnTo>
                    <a:lnTo>
                      <a:pt x="140" y="129"/>
                    </a:lnTo>
                    <a:lnTo>
                      <a:pt x="138" y="129"/>
                    </a:lnTo>
                    <a:lnTo>
                      <a:pt x="140" y="127"/>
                    </a:lnTo>
                    <a:lnTo>
                      <a:pt x="138" y="123"/>
                    </a:lnTo>
                    <a:lnTo>
                      <a:pt x="138" y="119"/>
                    </a:lnTo>
                    <a:lnTo>
                      <a:pt x="132" y="117"/>
                    </a:lnTo>
                    <a:lnTo>
                      <a:pt x="130" y="115"/>
                    </a:lnTo>
                    <a:lnTo>
                      <a:pt x="126" y="113"/>
                    </a:lnTo>
                    <a:lnTo>
                      <a:pt x="130" y="111"/>
                    </a:lnTo>
                    <a:lnTo>
                      <a:pt x="132" y="109"/>
                    </a:lnTo>
                    <a:lnTo>
                      <a:pt x="124" y="107"/>
                    </a:lnTo>
                    <a:lnTo>
                      <a:pt x="122" y="107"/>
                    </a:lnTo>
                    <a:lnTo>
                      <a:pt x="116" y="107"/>
                    </a:lnTo>
                    <a:lnTo>
                      <a:pt x="114" y="105"/>
                    </a:lnTo>
                    <a:lnTo>
                      <a:pt x="114" y="103"/>
                    </a:lnTo>
                    <a:lnTo>
                      <a:pt x="110" y="103"/>
                    </a:lnTo>
                    <a:lnTo>
                      <a:pt x="104" y="103"/>
                    </a:lnTo>
                    <a:lnTo>
                      <a:pt x="92" y="100"/>
                    </a:lnTo>
                    <a:lnTo>
                      <a:pt x="86" y="100"/>
                    </a:lnTo>
                    <a:lnTo>
                      <a:pt x="86" y="98"/>
                    </a:lnTo>
                    <a:lnTo>
                      <a:pt x="82" y="98"/>
                    </a:lnTo>
                    <a:lnTo>
                      <a:pt x="78" y="100"/>
                    </a:lnTo>
                    <a:lnTo>
                      <a:pt x="72" y="105"/>
                    </a:lnTo>
                    <a:lnTo>
                      <a:pt x="72" y="103"/>
                    </a:lnTo>
                    <a:lnTo>
                      <a:pt x="72" y="98"/>
                    </a:lnTo>
                    <a:lnTo>
                      <a:pt x="70" y="98"/>
                    </a:lnTo>
                    <a:lnTo>
                      <a:pt x="68" y="100"/>
                    </a:lnTo>
                    <a:lnTo>
                      <a:pt x="62" y="103"/>
                    </a:lnTo>
                    <a:lnTo>
                      <a:pt x="60" y="105"/>
                    </a:lnTo>
                    <a:lnTo>
                      <a:pt x="58" y="105"/>
                    </a:lnTo>
                    <a:lnTo>
                      <a:pt x="56" y="103"/>
                    </a:lnTo>
                    <a:lnTo>
                      <a:pt x="50" y="103"/>
                    </a:lnTo>
                    <a:lnTo>
                      <a:pt x="56" y="100"/>
                    </a:lnTo>
                    <a:lnTo>
                      <a:pt x="56" y="98"/>
                    </a:lnTo>
                    <a:lnTo>
                      <a:pt x="48" y="98"/>
                    </a:lnTo>
                    <a:lnTo>
                      <a:pt x="46" y="103"/>
                    </a:lnTo>
                    <a:lnTo>
                      <a:pt x="40" y="98"/>
                    </a:lnTo>
                    <a:lnTo>
                      <a:pt x="36" y="100"/>
                    </a:lnTo>
                    <a:lnTo>
                      <a:pt x="36" y="103"/>
                    </a:lnTo>
                    <a:lnTo>
                      <a:pt x="40" y="105"/>
                    </a:lnTo>
                    <a:lnTo>
                      <a:pt x="42" y="105"/>
                    </a:lnTo>
                    <a:lnTo>
                      <a:pt x="24" y="103"/>
                    </a:lnTo>
                    <a:lnTo>
                      <a:pt x="22" y="103"/>
                    </a:lnTo>
                    <a:lnTo>
                      <a:pt x="18" y="103"/>
                    </a:lnTo>
                    <a:lnTo>
                      <a:pt x="12" y="98"/>
                    </a:lnTo>
                    <a:lnTo>
                      <a:pt x="10" y="96"/>
                    </a:lnTo>
                    <a:lnTo>
                      <a:pt x="20" y="96"/>
                    </a:lnTo>
                    <a:lnTo>
                      <a:pt x="30" y="94"/>
                    </a:lnTo>
                    <a:lnTo>
                      <a:pt x="30" y="94"/>
                    </a:lnTo>
                    <a:lnTo>
                      <a:pt x="22" y="94"/>
                    </a:lnTo>
                    <a:lnTo>
                      <a:pt x="16" y="94"/>
                    </a:lnTo>
                    <a:lnTo>
                      <a:pt x="14" y="92"/>
                    </a:lnTo>
                    <a:lnTo>
                      <a:pt x="20" y="88"/>
                    </a:lnTo>
                    <a:lnTo>
                      <a:pt x="16" y="88"/>
                    </a:lnTo>
                    <a:lnTo>
                      <a:pt x="10" y="92"/>
                    </a:lnTo>
                    <a:lnTo>
                      <a:pt x="4" y="92"/>
                    </a:lnTo>
                    <a:lnTo>
                      <a:pt x="0" y="90"/>
                    </a:lnTo>
                    <a:lnTo>
                      <a:pt x="0" y="88"/>
                    </a:lnTo>
                    <a:lnTo>
                      <a:pt x="16" y="84"/>
                    </a:lnTo>
                    <a:lnTo>
                      <a:pt x="30" y="86"/>
                    </a:lnTo>
                    <a:lnTo>
                      <a:pt x="40" y="86"/>
                    </a:lnTo>
                    <a:lnTo>
                      <a:pt x="54" y="88"/>
                    </a:lnTo>
                    <a:lnTo>
                      <a:pt x="64" y="86"/>
                    </a:lnTo>
                    <a:lnTo>
                      <a:pt x="66" y="84"/>
                    </a:lnTo>
                    <a:lnTo>
                      <a:pt x="54" y="82"/>
                    </a:lnTo>
                    <a:lnTo>
                      <a:pt x="66" y="80"/>
                    </a:lnTo>
                    <a:lnTo>
                      <a:pt x="64" y="78"/>
                    </a:lnTo>
                    <a:lnTo>
                      <a:pt x="58" y="76"/>
                    </a:lnTo>
                    <a:lnTo>
                      <a:pt x="52" y="78"/>
                    </a:lnTo>
                    <a:lnTo>
                      <a:pt x="42" y="80"/>
                    </a:lnTo>
                    <a:lnTo>
                      <a:pt x="32" y="80"/>
                    </a:lnTo>
                    <a:lnTo>
                      <a:pt x="24" y="78"/>
                    </a:lnTo>
                    <a:lnTo>
                      <a:pt x="24" y="76"/>
                    </a:lnTo>
                    <a:lnTo>
                      <a:pt x="14" y="78"/>
                    </a:lnTo>
                    <a:lnTo>
                      <a:pt x="0" y="72"/>
                    </a:lnTo>
                    <a:lnTo>
                      <a:pt x="4" y="68"/>
                    </a:lnTo>
                    <a:lnTo>
                      <a:pt x="20" y="64"/>
                    </a:lnTo>
                    <a:lnTo>
                      <a:pt x="24" y="66"/>
                    </a:lnTo>
                    <a:lnTo>
                      <a:pt x="48" y="62"/>
                    </a:lnTo>
                    <a:lnTo>
                      <a:pt x="50" y="60"/>
                    </a:lnTo>
                    <a:lnTo>
                      <a:pt x="72" y="58"/>
                    </a:lnTo>
                    <a:lnTo>
                      <a:pt x="82" y="58"/>
                    </a:lnTo>
                    <a:lnTo>
                      <a:pt x="94" y="54"/>
                    </a:lnTo>
                    <a:lnTo>
                      <a:pt x="106" y="52"/>
                    </a:lnTo>
                    <a:lnTo>
                      <a:pt x="110" y="46"/>
                    </a:lnTo>
                    <a:lnTo>
                      <a:pt x="120" y="46"/>
                    </a:lnTo>
                    <a:lnTo>
                      <a:pt x="126" y="42"/>
                    </a:lnTo>
                    <a:lnTo>
                      <a:pt x="112" y="44"/>
                    </a:lnTo>
                    <a:lnTo>
                      <a:pt x="106" y="44"/>
                    </a:lnTo>
                    <a:lnTo>
                      <a:pt x="94" y="44"/>
                    </a:lnTo>
                    <a:lnTo>
                      <a:pt x="90" y="44"/>
                    </a:lnTo>
                    <a:lnTo>
                      <a:pt x="100" y="38"/>
                    </a:lnTo>
                    <a:lnTo>
                      <a:pt x="120" y="36"/>
                    </a:lnTo>
                    <a:lnTo>
                      <a:pt x="128" y="32"/>
                    </a:lnTo>
                    <a:lnTo>
                      <a:pt x="140" y="32"/>
                    </a:lnTo>
                    <a:lnTo>
                      <a:pt x="144" y="36"/>
                    </a:lnTo>
                    <a:lnTo>
                      <a:pt x="146" y="30"/>
                    </a:lnTo>
                    <a:lnTo>
                      <a:pt x="164" y="30"/>
                    </a:lnTo>
                    <a:lnTo>
                      <a:pt x="170" y="24"/>
                    </a:lnTo>
                    <a:lnTo>
                      <a:pt x="172" y="22"/>
                    </a:lnTo>
                    <a:lnTo>
                      <a:pt x="188" y="22"/>
                    </a:lnTo>
                    <a:lnTo>
                      <a:pt x="192" y="24"/>
                    </a:lnTo>
                    <a:lnTo>
                      <a:pt x="210" y="28"/>
                    </a:lnTo>
                    <a:lnTo>
                      <a:pt x="214" y="30"/>
                    </a:lnTo>
                    <a:lnTo>
                      <a:pt x="216" y="28"/>
                    </a:lnTo>
                    <a:lnTo>
                      <a:pt x="210" y="26"/>
                    </a:lnTo>
                    <a:lnTo>
                      <a:pt x="192" y="20"/>
                    </a:lnTo>
                    <a:lnTo>
                      <a:pt x="194" y="20"/>
                    </a:lnTo>
                    <a:lnTo>
                      <a:pt x="218" y="16"/>
                    </a:lnTo>
                    <a:lnTo>
                      <a:pt x="240" y="16"/>
                    </a:lnTo>
                    <a:lnTo>
                      <a:pt x="254" y="16"/>
                    </a:lnTo>
                    <a:lnTo>
                      <a:pt x="252" y="22"/>
                    </a:lnTo>
                    <a:lnTo>
                      <a:pt x="250" y="26"/>
                    </a:lnTo>
                    <a:lnTo>
                      <a:pt x="258" y="20"/>
                    </a:lnTo>
                    <a:lnTo>
                      <a:pt x="262" y="18"/>
                    </a:lnTo>
                    <a:lnTo>
                      <a:pt x="270" y="20"/>
                    </a:lnTo>
                    <a:lnTo>
                      <a:pt x="276" y="24"/>
                    </a:lnTo>
                    <a:lnTo>
                      <a:pt x="282" y="22"/>
                    </a:lnTo>
                    <a:lnTo>
                      <a:pt x="292" y="22"/>
                    </a:lnTo>
                    <a:lnTo>
                      <a:pt x="282" y="16"/>
                    </a:lnTo>
                    <a:lnTo>
                      <a:pt x="282" y="14"/>
                    </a:lnTo>
                    <a:lnTo>
                      <a:pt x="294" y="14"/>
                    </a:lnTo>
                    <a:lnTo>
                      <a:pt x="304" y="16"/>
                    </a:lnTo>
                    <a:lnTo>
                      <a:pt x="308" y="14"/>
                    </a:lnTo>
                    <a:lnTo>
                      <a:pt x="320" y="18"/>
                    </a:lnTo>
                    <a:lnTo>
                      <a:pt x="330" y="18"/>
                    </a:lnTo>
                    <a:lnTo>
                      <a:pt x="332" y="20"/>
                    </a:lnTo>
                    <a:lnTo>
                      <a:pt x="338" y="22"/>
                    </a:lnTo>
                    <a:lnTo>
                      <a:pt x="344" y="22"/>
                    </a:lnTo>
                    <a:lnTo>
                      <a:pt x="336" y="16"/>
                    </a:lnTo>
                    <a:lnTo>
                      <a:pt x="322" y="14"/>
                    </a:lnTo>
                    <a:lnTo>
                      <a:pt x="324" y="12"/>
                    </a:lnTo>
                    <a:lnTo>
                      <a:pt x="340" y="14"/>
                    </a:lnTo>
                    <a:lnTo>
                      <a:pt x="350" y="18"/>
                    </a:lnTo>
                    <a:lnTo>
                      <a:pt x="358" y="16"/>
                    </a:lnTo>
                    <a:lnTo>
                      <a:pt x="348" y="14"/>
                    </a:lnTo>
                    <a:lnTo>
                      <a:pt x="352" y="12"/>
                    </a:lnTo>
                    <a:lnTo>
                      <a:pt x="370" y="14"/>
                    </a:lnTo>
                    <a:lnTo>
                      <a:pt x="374" y="14"/>
                    </a:lnTo>
                    <a:lnTo>
                      <a:pt x="392" y="16"/>
                    </a:lnTo>
                    <a:lnTo>
                      <a:pt x="390" y="14"/>
                    </a:lnTo>
                    <a:lnTo>
                      <a:pt x="382" y="12"/>
                    </a:lnTo>
                    <a:lnTo>
                      <a:pt x="372" y="12"/>
                    </a:lnTo>
                    <a:lnTo>
                      <a:pt x="360" y="12"/>
                    </a:lnTo>
                    <a:lnTo>
                      <a:pt x="350" y="10"/>
                    </a:lnTo>
                    <a:lnTo>
                      <a:pt x="350" y="6"/>
                    </a:lnTo>
                    <a:lnTo>
                      <a:pt x="354" y="6"/>
                    </a:lnTo>
                    <a:lnTo>
                      <a:pt x="362" y="8"/>
                    </a:lnTo>
                    <a:lnTo>
                      <a:pt x="368" y="8"/>
                    </a:lnTo>
                    <a:lnTo>
                      <a:pt x="370" y="6"/>
                    </a:lnTo>
                    <a:lnTo>
                      <a:pt x="380" y="6"/>
                    </a:lnTo>
                    <a:lnTo>
                      <a:pt x="390" y="8"/>
                    </a:lnTo>
                    <a:lnTo>
                      <a:pt x="404" y="10"/>
                    </a:lnTo>
                    <a:lnTo>
                      <a:pt x="408" y="10"/>
                    </a:lnTo>
                    <a:lnTo>
                      <a:pt x="408" y="8"/>
                    </a:lnTo>
                    <a:lnTo>
                      <a:pt x="412" y="10"/>
                    </a:lnTo>
                    <a:lnTo>
                      <a:pt x="420" y="8"/>
                    </a:lnTo>
                    <a:lnTo>
                      <a:pt x="410" y="4"/>
                    </a:lnTo>
                    <a:lnTo>
                      <a:pt x="418" y="4"/>
                    </a:lnTo>
                    <a:lnTo>
                      <a:pt x="422" y="2"/>
                    </a:lnTo>
                    <a:lnTo>
                      <a:pt x="432" y="4"/>
                    </a:lnTo>
                    <a:lnTo>
                      <a:pt x="434" y="2"/>
                    </a:lnTo>
                    <a:lnTo>
                      <a:pt x="454" y="2"/>
                    </a:lnTo>
                    <a:lnTo>
                      <a:pt x="460" y="2"/>
                    </a:lnTo>
                    <a:lnTo>
                      <a:pt x="474" y="0"/>
                    </a:lnTo>
                    <a:lnTo>
                      <a:pt x="503" y="2"/>
                    </a:lnTo>
                    <a:lnTo>
                      <a:pt x="513" y="2"/>
                    </a:lnTo>
                    <a:lnTo>
                      <a:pt x="525" y="4"/>
                    </a:lnTo>
                    <a:lnTo>
                      <a:pt x="531" y="4"/>
                    </a:lnTo>
                    <a:lnTo>
                      <a:pt x="515" y="6"/>
                    </a:lnTo>
                    <a:lnTo>
                      <a:pt x="501" y="6"/>
                    </a:lnTo>
                    <a:lnTo>
                      <a:pt x="489" y="6"/>
                    </a:lnTo>
                    <a:lnTo>
                      <a:pt x="474" y="6"/>
                    </a:lnTo>
                    <a:lnTo>
                      <a:pt x="466" y="6"/>
                    </a:lnTo>
                    <a:lnTo>
                      <a:pt x="462" y="6"/>
                    </a:lnTo>
                    <a:lnTo>
                      <a:pt x="444" y="8"/>
                    </a:lnTo>
                    <a:lnTo>
                      <a:pt x="440" y="12"/>
                    </a:lnTo>
                    <a:lnTo>
                      <a:pt x="454" y="12"/>
                    </a:lnTo>
                    <a:lnTo>
                      <a:pt x="456" y="12"/>
                    </a:lnTo>
                    <a:lnTo>
                      <a:pt x="472" y="10"/>
                    </a:lnTo>
                    <a:lnTo>
                      <a:pt x="478" y="10"/>
                    </a:lnTo>
                    <a:lnTo>
                      <a:pt x="493" y="8"/>
                    </a:lnTo>
                    <a:lnTo>
                      <a:pt x="507" y="8"/>
                    </a:lnTo>
                    <a:lnTo>
                      <a:pt x="521" y="8"/>
                    </a:lnTo>
                    <a:lnTo>
                      <a:pt x="529" y="8"/>
                    </a:lnTo>
                    <a:lnTo>
                      <a:pt x="547" y="6"/>
                    </a:lnTo>
                    <a:lnTo>
                      <a:pt x="555" y="4"/>
                    </a:lnTo>
                    <a:lnTo>
                      <a:pt x="557" y="6"/>
                    </a:lnTo>
                    <a:lnTo>
                      <a:pt x="551" y="10"/>
                    </a:lnTo>
                    <a:lnTo>
                      <a:pt x="561" y="10"/>
                    </a:lnTo>
                    <a:lnTo>
                      <a:pt x="567" y="12"/>
                    </a:lnTo>
                    <a:lnTo>
                      <a:pt x="571" y="10"/>
                    </a:lnTo>
                    <a:lnTo>
                      <a:pt x="581" y="10"/>
                    </a:lnTo>
                    <a:lnTo>
                      <a:pt x="593" y="10"/>
                    </a:lnTo>
                    <a:lnTo>
                      <a:pt x="593" y="14"/>
                    </a:lnTo>
                    <a:lnTo>
                      <a:pt x="583" y="14"/>
                    </a:lnTo>
                    <a:lnTo>
                      <a:pt x="579" y="16"/>
                    </a:lnTo>
                    <a:lnTo>
                      <a:pt x="571" y="16"/>
                    </a:lnTo>
                    <a:lnTo>
                      <a:pt x="555" y="16"/>
                    </a:lnTo>
                    <a:lnTo>
                      <a:pt x="543" y="16"/>
                    </a:lnTo>
                    <a:lnTo>
                      <a:pt x="523" y="16"/>
                    </a:lnTo>
                    <a:lnTo>
                      <a:pt x="503" y="16"/>
                    </a:lnTo>
                    <a:lnTo>
                      <a:pt x="493" y="16"/>
                    </a:lnTo>
                    <a:lnTo>
                      <a:pt x="487" y="16"/>
                    </a:lnTo>
                    <a:lnTo>
                      <a:pt x="482" y="18"/>
                    </a:lnTo>
                    <a:lnTo>
                      <a:pt x="462" y="22"/>
                    </a:lnTo>
                    <a:lnTo>
                      <a:pt x="462" y="24"/>
                    </a:lnTo>
                    <a:lnTo>
                      <a:pt x="468" y="26"/>
                    </a:lnTo>
                    <a:lnTo>
                      <a:pt x="484" y="22"/>
                    </a:lnTo>
                    <a:lnTo>
                      <a:pt x="495" y="22"/>
                    </a:lnTo>
                    <a:lnTo>
                      <a:pt x="501" y="22"/>
                    </a:lnTo>
                    <a:lnTo>
                      <a:pt x="505" y="20"/>
                    </a:lnTo>
                    <a:lnTo>
                      <a:pt x="533" y="20"/>
                    </a:lnTo>
                    <a:lnTo>
                      <a:pt x="545" y="20"/>
                    </a:lnTo>
                    <a:lnTo>
                      <a:pt x="531" y="24"/>
                    </a:lnTo>
                    <a:lnTo>
                      <a:pt x="523" y="26"/>
                    </a:lnTo>
                    <a:lnTo>
                      <a:pt x="525" y="28"/>
                    </a:lnTo>
                    <a:lnTo>
                      <a:pt x="541" y="26"/>
                    </a:lnTo>
                    <a:lnTo>
                      <a:pt x="557" y="22"/>
                    </a:lnTo>
                    <a:lnTo>
                      <a:pt x="559" y="22"/>
                    </a:lnTo>
                    <a:lnTo>
                      <a:pt x="577" y="20"/>
                    </a:lnTo>
                    <a:lnTo>
                      <a:pt x="581" y="22"/>
                    </a:lnTo>
                    <a:lnTo>
                      <a:pt x="579" y="24"/>
                    </a:lnTo>
                    <a:lnTo>
                      <a:pt x="561" y="30"/>
                    </a:lnTo>
                    <a:lnTo>
                      <a:pt x="557" y="34"/>
                    </a:lnTo>
                    <a:lnTo>
                      <a:pt x="545" y="40"/>
                    </a:lnTo>
                    <a:lnTo>
                      <a:pt x="555" y="38"/>
                    </a:lnTo>
                    <a:lnTo>
                      <a:pt x="561" y="38"/>
                    </a:lnTo>
                    <a:lnTo>
                      <a:pt x="569" y="34"/>
                    </a:lnTo>
                    <a:lnTo>
                      <a:pt x="571" y="32"/>
                    </a:lnTo>
                    <a:lnTo>
                      <a:pt x="577" y="30"/>
                    </a:lnTo>
                    <a:lnTo>
                      <a:pt x="593" y="26"/>
                    </a:lnTo>
                    <a:lnTo>
                      <a:pt x="599" y="24"/>
                    </a:lnTo>
                    <a:lnTo>
                      <a:pt x="601" y="24"/>
                    </a:lnTo>
                    <a:lnTo>
                      <a:pt x="601" y="26"/>
                    </a:lnTo>
                    <a:lnTo>
                      <a:pt x="613" y="26"/>
                    </a:lnTo>
                    <a:lnTo>
                      <a:pt x="625" y="26"/>
                    </a:lnTo>
                    <a:lnTo>
                      <a:pt x="627" y="26"/>
                    </a:lnTo>
                    <a:lnTo>
                      <a:pt x="635" y="24"/>
                    </a:lnTo>
                    <a:lnTo>
                      <a:pt x="643" y="20"/>
                    </a:lnTo>
                    <a:lnTo>
                      <a:pt x="657" y="22"/>
                    </a:lnTo>
                    <a:lnTo>
                      <a:pt x="661" y="20"/>
                    </a:lnTo>
                    <a:lnTo>
                      <a:pt x="673" y="22"/>
                    </a:lnTo>
                    <a:lnTo>
                      <a:pt x="681" y="22"/>
                    </a:lnTo>
                    <a:lnTo>
                      <a:pt x="689" y="24"/>
                    </a:lnTo>
                    <a:lnTo>
                      <a:pt x="685" y="26"/>
                    </a:lnTo>
                    <a:lnTo>
                      <a:pt x="673" y="28"/>
                    </a:lnTo>
                    <a:lnTo>
                      <a:pt x="665" y="30"/>
                    </a:lnTo>
                    <a:lnTo>
                      <a:pt x="659" y="30"/>
                    </a:lnTo>
                    <a:close/>
                    <a:moveTo>
                      <a:pt x="607" y="22"/>
                    </a:moveTo>
                    <a:lnTo>
                      <a:pt x="603" y="18"/>
                    </a:lnTo>
                    <a:lnTo>
                      <a:pt x="599" y="16"/>
                    </a:lnTo>
                    <a:lnTo>
                      <a:pt x="599" y="20"/>
                    </a:lnTo>
                    <a:lnTo>
                      <a:pt x="605" y="22"/>
                    </a:lnTo>
                    <a:lnTo>
                      <a:pt x="607" y="22"/>
                    </a:lnTo>
                    <a:close/>
                    <a:moveTo>
                      <a:pt x="404" y="4"/>
                    </a:moveTo>
                    <a:lnTo>
                      <a:pt x="402" y="6"/>
                    </a:lnTo>
                    <a:lnTo>
                      <a:pt x="406" y="6"/>
                    </a:lnTo>
                    <a:lnTo>
                      <a:pt x="408" y="4"/>
                    </a:lnTo>
                    <a:lnTo>
                      <a:pt x="404" y="4"/>
                    </a:lnTo>
                    <a:close/>
                    <a:moveTo>
                      <a:pt x="390" y="4"/>
                    </a:moveTo>
                    <a:lnTo>
                      <a:pt x="400" y="8"/>
                    </a:lnTo>
                    <a:lnTo>
                      <a:pt x="400" y="4"/>
                    </a:lnTo>
                    <a:lnTo>
                      <a:pt x="390" y="4"/>
                    </a:lnTo>
                    <a:close/>
                    <a:moveTo>
                      <a:pt x="332" y="10"/>
                    </a:moveTo>
                    <a:lnTo>
                      <a:pt x="346" y="12"/>
                    </a:lnTo>
                    <a:lnTo>
                      <a:pt x="342" y="10"/>
                    </a:lnTo>
                    <a:lnTo>
                      <a:pt x="334" y="8"/>
                    </a:lnTo>
                    <a:lnTo>
                      <a:pt x="332" y="10"/>
                    </a:lnTo>
                    <a:close/>
                    <a:moveTo>
                      <a:pt x="40" y="84"/>
                    </a:moveTo>
                    <a:lnTo>
                      <a:pt x="54" y="86"/>
                    </a:lnTo>
                    <a:lnTo>
                      <a:pt x="58" y="84"/>
                    </a:lnTo>
                    <a:lnTo>
                      <a:pt x="48" y="82"/>
                    </a:lnTo>
                    <a:lnTo>
                      <a:pt x="42" y="82"/>
                    </a:lnTo>
                    <a:lnTo>
                      <a:pt x="40" y="84"/>
                    </a:lnTo>
                    <a:close/>
                    <a:moveTo>
                      <a:pt x="4" y="82"/>
                    </a:moveTo>
                    <a:lnTo>
                      <a:pt x="6" y="84"/>
                    </a:lnTo>
                    <a:lnTo>
                      <a:pt x="14" y="82"/>
                    </a:lnTo>
                    <a:lnTo>
                      <a:pt x="12" y="82"/>
                    </a:lnTo>
                    <a:lnTo>
                      <a:pt x="10" y="82"/>
                    </a:lnTo>
                    <a:lnTo>
                      <a:pt x="8" y="82"/>
                    </a:lnTo>
                    <a:lnTo>
                      <a:pt x="4" y="82"/>
                    </a:lnTo>
                    <a:close/>
                    <a:moveTo>
                      <a:pt x="134" y="125"/>
                    </a:moveTo>
                    <a:lnTo>
                      <a:pt x="128" y="127"/>
                    </a:lnTo>
                    <a:lnTo>
                      <a:pt x="134" y="127"/>
                    </a:lnTo>
                    <a:lnTo>
                      <a:pt x="136" y="127"/>
                    </a:lnTo>
                    <a:lnTo>
                      <a:pt x="134" y="125"/>
                    </a:lnTo>
                    <a:close/>
                    <a:moveTo>
                      <a:pt x="128" y="123"/>
                    </a:moveTo>
                    <a:lnTo>
                      <a:pt x="134" y="123"/>
                    </a:lnTo>
                    <a:lnTo>
                      <a:pt x="132" y="121"/>
                    </a:lnTo>
                    <a:lnTo>
                      <a:pt x="128" y="123"/>
                    </a:lnTo>
                    <a:close/>
                    <a:moveTo>
                      <a:pt x="134" y="135"/>
                    </a:moveTo>
                    <a:lnTo>
                      <a:pt x="136" y="133"/>
                    </a:lnTo>
                    <a:lnTo>
                      <a:pt x="128" y="131"/>
                    </a:lnTo>
                    <a:lnTo>
                      <a:pt x="126" y="133"/>
                    </a:lnTo>
                    <a:lnTo>
                      <a:pt x="134" y="135"/>
                    </a:lnTo>
                    <a:close/>
                    <a:moveTo>
                      <a:pt x="132" y="139"/>
                    </a:moveTo>
                    <a:lnTo>
                      <a:pt x="134" y="137"/>
                    </a:lnTo>
                    <a:lnTo>
                      <a:pt x="130" y="137"/>
                    </a:lnTo>
                    <a:lnTo>
                      <a:pt x="124" y="139"/>
                    </a:lnTo>
                    <a:lnTo>
                      <a:pt x="132" y="139"/>
                    </a:lnTo>
                    <a:close/>
                    <a:moveTo>
                      <a:pt x="128" y="167"/>
                    </a:moveTo>
                    <a:lnTo>
                      <a:pt x="134" y="165"/>
                    </a:lnTo>
                    <a:lnTo>
                      <a:pt x="136" y="163"/>
                    </a:lnTo>
                    <a:lnTo>
                      <a:pt x="132" y="163"/>
                    </a:lnTo>
                    <a:lnTo>
                      <a:pt x="128" y="167"/>
                    </a:lnTo>
                    <a:close/>
                    <a:moveTo>
                      <a:pt x="134" y="157"/>
                    </a:moveTo>
                    <a:lnTo>
                      <a:pt x="136" y="155"/>
                    </a:lnTo>
                    <a:lnTo>
                      <a:pt x="136" y="153"/>
                    </a:lnTo>
                    <a:lnTo>
                      <a:pt x="134" y="153"/>
                    </a:lnTo>
                    <a:lnTo>
                      <a:pt x="134" y="157"/>
                    </a:lnTo>
                    <a:close/>
                    <a:moveTo>
                      <a:pt x="128" y="157"/>
                    </a:moveTo>
                    <a:lnTo>
                      <a:pt x="130" y="155"/>
                    </a:lnTo>
                    <a:lnTo>
                      <a:pt x="130" y="151"/>
                    </a:lnTo>
                    <a:lnTo>
                      <a:pt x="128" y="151"/>
                    </a:lnTo>
                    <a:lnTo>
                      <a:pt x="128" y="157"/>
                    </a:lnTo>
                    <a:close/>
                    <a:moveTo>
                      <a:pt x="152" y="179"/>
                    </a:moveTo>
                    <a:lnTo>
                      <a:pt x="152" y="177"/>
                    </a:lnTo>
                    <a:lnTo>
                      <a:pt x="152" y="175"/>
                    </a:lnTo>
                    <a:lnTo>
                      <a:pt x="148" y="177"/>
                    </a:lnTo>
                    <a:lnTo>
                      <a:pt x="148" y="179"/>
                    </a:lnTo>
                    <a:lnTo>
                      <a:pt x="152" y="179"/>
                    </a:lnTo>
                    <a:close/>
                    <a:moveTo>
                      <a:pt x="140" y="181"/>
                    </a:moveTo>
                    <a:lnTo>
                      <a:pt x="142" y="181"/>
                    </a:lnTo>
                    <a:lnTo>
                      <a:pt x="142" y="177"/>
                    </a:lnTo>
                    <a:lnTo>
                      <a:pt x="138" y="179"/>
                    </a:lnTo>
                    <a:lnTo>
                      <a:pt x="136" y="181"/>
                    </a:lnTo>
                    <a:lnTo>
                      <a:pt x="140" y="181"/>
                    </a:lnTo>
                    <a:close/>
                    <a:moveTo>
                      <a:pt x="162" y="183"/>
                    </a:moveTo>
                    <a:lnTo>
                      <a:pt x="162" y="181"/>
                    </a:lnTo>
                    <a:lnTo>
                      <a:pt x="160" y="179"/>
                    </a:lnTo>
                    <a:lnTo>
                      <a:pt x="156" y="181"/>
                    </a:lnTo>
                    <a:lnTo>
                      <a:pt x="162" y="183"/>
                    </a:lnTo>
                    <a:close/>
                    <a:moveTo>
                      <a:pt x="156" y="189"/>
                    </a:moveTo>
                    <a:lnTo>
                      <a:pt x="160" y="189"/>
                    </a:lnTo>
                    <a:lnTo>
                      <a:pt x="162" y="189"/>
                    </a:lnTo>
                    <a:lnTo>
                      <a:pt x="164" y="187"/>
                    </a:lnTo>
                    <a:lnTo>
                      <a:pt x="160" y="189"/>
                    </a:lnTo>
                    <a:lnTo>
                      <a:pt x="158" y="187"/>
                    </a:lnTo>
                    <a:lnTo>
                      <a:pt x="156" y="189"/>
                    </a:lnTo>
                    <a:lnTo>
                      <a:pt x="156" y="189"/>
                    </a:lnTo>
                    <a:close/>
                    <a:moveTo>
                      <a:pt x="156" y="205"/>
                    </a:moveTo>
                    <a:lnTo>
                      <a:pt x="160" y="205"/>
                    </a:lnTo>
                    <a:lnTo>
                      <a:pt x="162" y="201"/>
                    </a:lnTo>
                    <a:lnTo>
                      <a:pt x="162" y="201"/>
                    </a:lnTo>
                    <a:lnTo>
                      <a:pt x="156" y="205"/>
                    </a:lnTo>
                    <a:close/>
                    <a:moveTo>
                      <a:pt x="128" y="195"/>
                    </a:moveTo>
                    <a:lnTo>
                      <a:pt x="124" y="195"/>
                    </a:lnTo>
                    <a:lnTo>
                      <a:pt x="118" y="193"/>
                    </a:lnTo>
                    <a:lnTo>
                      <a:pt x="118" y="195"/>
                    </a:lnTo>
                    <a:lnTo>
                      <a:pt x="114" y="197"/>
                    </a:lnTo>
                    <a:lnTo>
                      <a:pt x="120" y="199"/>
                    </a:lnTo>
                    <a:lnTo>
                      <a:pt x="118" y="201"/>
                    </a:lnTo>
                    <a:lnTo>
                      <a:pt x="114" y="199"/>
                    </a:lnTo>
                    <a:lnTo>
                      <a:pt x="112" y="201"/>
                    </a:lnTo>
                    <a:lnTo>
                      <a:pt x="116" y="203"/>
                    </a:lnTo>
                    <a:lnTo>
                      <a:pt x="116" y="205"/>
                    </a:lnTo>
                    <a:lnTo>
                      <a:pt x="120" y="205"/>
                    </a:lnTo>
                    <a:lnTo>
                      <a:pt x="128" y="207"/>
                    </a:lnTo>
                    <a:lnTo>
                      <a:pt x="122" y="209"/>
                    </a:lnTo>
                    <a:lnTo>
                      <a:pt x="116" y="209"/>
                    </a:lnTo>
                    <a:lnTo>
                      <a:pt x="114" y="209"/>
                    </a:lnTo>
                    <a:lnTo>
                      <a:pt x="118" y="211"/>
                    </a:lnTo>
                    <a:lnTo>
                      <a:pt x="122" y="213"/>
                    </a:lnTo>
                    <a:lnTo>
                      <a:pt x="130" y="211"/>
                    </a:lnTo>
                    <a:lnTo>
                      <a:pt x="140" y="209"/>
                    </a:lnTo>
                    <a:lnTo>
                      <a:pt x="148" y="205"/>
                    </a:lnTo>
                    <a:lnTo>
                      <a:pt x="148" y="203"/>
                    </a:lnTo>
                    <a:lnTo>
                      <a:pt x="146" y="201"/>
                    </a:lnTo>
                    <a:lnTo>
                      <a:pt x="140" y="199"/>
                    </a:lnTo>
                    <a:lnTo>
                      <a:pt x="134" y="197"/>
                    </a:lnTo>
                    <a:lnTo>
                      <a:pt x="128" y="195"/>
                    </a:lnTo>
                    <a:close/>
                    <a:moveTo>
                      <a:pt x="180" y="374"/>
                    </a:moveTo>
                    <a:lnTo>
                      <a:pt x="184" y="372"/>
                    </a:lnTo>
                    <a:lnTo>
                      <a:pt x="184" y="370"/>
                    </a:lnTo>
                    <a:lnTo>
                      <a:pt x="176" y="368"/>
                    </a:lnTo>
                    <a:lnTo>
                      <a:pt x="172" y="372"/>
                    </a:lnTo>
                    <a:lnTo>
                      <a:pt x="180" y="374"/>
                    </a:lnTo>
                    <a:close/>
                    <a:moveTo>
                      <a:pt x="124" y="359"/>
                    </a:moveTo>
                    <a:lnTo>
                      <a:pt x="124" y="357"/>
                    </a:lnTo>
                    <a:lnTo>
                      <a:pt x="120" y="353"/>
                    </a:lnTo>
                    <a:lnTo>
                      <a:pt x="118" y="357"/>
                    </a:lnTo>
                    <a:lnTo>
                      <a:pt x="124" y="359"/>
                    </a:lnTo>
                    <a:close/>
                    <a:moveTo>
                      <a:pt x="304" y="271"/>
                    </a:moveTo>
                    <a:lnTo>
                      <a:pt x="304" y="269"/>
                    </a:lnTo>
                    <a:lnTo>
                      <a:pt x="300" y="267"/>
                    </a:lnTo>
                    <a:lnTo>
                      <a:pt x="296" y="269"/>
                    </a:lnTo>
                    <a:lnTo>
                      <a:pt x="296" y="273"/>
                    </a:lnTo>
                    <a:lnTo>
                      <a:pt x="300" y="275"/>
                    </a:lnTo>
                    <a:lnTo>
                      <a:pt x="304" y="271"/>
                    </a:lnTo>
                    <a:close/>
                    <a:moveTo>
                      <a:pt x="472" y="185"/>
                    </a:moveTo>
                    <a:lnTo>
                      <a:pt x="462" y="187"/>
                    </a:lnTo>
                    <a:lnTo>
                      <a:pt x="454" y="191"/>
                    </a:lnTo>
                    <a:lnTo>
                      <a:pt x="458" y="193"/>
                    </a:lnTo>
                    <a:lnTo>
                      <a:pt x="470" y="189"/>
                    </a:lnTo>
                    <a:lnTo>
                      <a:pt x="476" y="189"/>
                    </a:lnTo>
                    <a:lnTo>
                      <a:pt x="487" y="187"/>
                    </a:lnTo>
                    <a:lnTo>
                      <a:pt x="487" y="185"/>
                    </a:lnTo>
                    <a:lnTo>
                      <a:pt x="487" y="181"/>
                    </a:lnTo>
                    <a:lnTo>
                      <a:pt x="472" y="185"/>
                    </a:lnTo>
                    <a:close/>
                    <a:moveTo>
                      <a:pt x="521" y="163"/>
                    </a:moveTo>
                    <a:lnTo>
                      <a:pt x="533" y="165"/>
                    </a:lnTo>
                    <a:lnTo>
                      <a:pt x="533" y="163"/>
                    </a:lnTo>
                    <a:lnTo>
                      <a:pt x="527" y="161"/>
                    </a:lnTo>
                    <a:lnTo>
                      <a:pt x="527" y="161"/>
                    </a:lnTo>
                    <a:lnTo>
                      <a:pt x="535" y="159"/>
                    </a:lnTo>
                    <a:lnTo>
                      <a:pt x="527" y="157"/>
                    </a:lnTo>
                    <a:lnTo>
                      <a:pt x="511" y="153"/>
                    </a:lnTo>
                    <a:lnTo>
                      <a:pt x="507" y="155"/>
                    </a:lnTo>
                    <a:lnTo>
                      <a:pt x="507" y="157"/>
                    </a:lnTo>
                    <a:lnTo>
                      <a:pt x="509" y="159"/>
                    </a:lnTo>
                    <a:lnTo>
                      <a:pt x="521" y="163"/>
                    </a:lnTo>
                    <a:close/>
                    <a:moveTo>
                      <a:pt x="533" y="153"/>
                    </a:moveTo>
                    <a:lnTo>
                      <a:pt x="537" y="153"/>
                    </a:lnTo>
                    <a:lnTo>
                      <a:pt x="513" y="147"/>
                    </a:lnTo>
                    <a:lnTo>
                      <a:pt x="509" y="149"/>
                    </a:lnTo>
                    <a:lnTo>
                      <a:pt x="511" y="151"/>
                    </a:lnTo>
                    <a:lnTo>
                      <a:pt x="523" y="153"/>
                    </a:lnTo>
                    <a:lnTo>
                      <a:pt x="527" y="155"/>
                    </a:lnTo>
                    <a:lnTo>
                      <a:pt x="537" y="157"/>
                    </a:lnTo>
                    <a:lnTo>
                      <a:pt x="533" y="153"/>
                    </a:lnTo>
                    <a:close/>
                    <a:moveTo>
                      <a:pt x="511" y="145"/>
                    </a:moveTo>
                    <a:lnTo>
                      <a:pt x="503" y="145"/>
                    </a:lnTo>
                    <a:lnTo>
                      <a:pt x="501" y="147"/>
                    </a:lnTo>
                    <a:lnTo>
                      <a:pt x="505" y="149"/>
                    </a:lnTo>
                    <a:lnTo>
                      <a:pt x="511" y="145"/>
                    </a:lnTo>
                    <a:close/>
                    <a:moveTo>
                      <a:pt x="549" y="131"/>
                    </a:moveTo>
                    <a:lnTo>
                      <a:pt x="555" y="133"/>
                    </a:lnTo>
                    <a:lnTo>
                      <a:pt x="565" y="135"/>
                    </a:lnTo>
                    <a:lnTo>
                      <a:pt x="565" y="131"/>
                    </a:lnTo>
                    <a:lnTo>
                      <a:pt x="561" y="129"/>
                    </a:lnTo>
                    <a:lnTo>
                      <a:pt x="549" y="131"/>
                    </a:lnTo>
                    <a:close/>
                    <a:moveTo>
                      <a:pt x="597" y="121"/>
                    </a:moveTo>
                    <a:lnTo>
                      <a:pt x="601" y="123"/>
                    </a:lnTo>
                    <a:lnTo>
                      <a:pt x="603" y="117"/>
                    </a:lnTo>
                    <a:lnTo>
                      <a:pt x="599" y="119"/>
                    </a:lnTo>
                    <a:lnTo>
                      <a:pt x="595" y="117"/>
                    </a:lnTo>
                    <a:lnTo>
                      <a:pt x="599" y="113"/>
                    </a:lnTo>
                    <a:lnTo>
                      <a:pt x="597" y="111"/>
                    </a:lnTo>
                    <a:lnTo>
                      <a:pt x="595" y="113"/>
                    </a:lnTo>
                    <a:lnTo>
                      <a:pt x="587" y="113"/>
                    </a:lnTo>
                    <a:lnTo>
                      <a:pt x="587" y="117"/>
                    </a:lnTo>
                    <a:lnTo>
                      <a:pt x="585" y="119"/>
                    </a:lnTo>
                    <a:lnTo>
                      <a:pt x="585" y="121"/>
                    </a:lnTo>
                    <a:lnTo>
                      <a:pt x="591" y="121"/>
                    </a:lnTo>
                    <a:lnTo>
                      <a:pt x="593" y="119"/>
                    </a:lnTo>
                    <a:lnTo>
                      <a:pt x="597" y="121"/>
                    </a:lnTo>
                    <a:close/>
                    <a:moveTo>
                      <a:pt x="591" y="105"/>
                    </a:moveTo>
                    <a:lnTo>
                      <a:pt x="593" y="105"/>
                    </a:lnTo>
                    <a:lnTo>
                      <a:pt x="593" y="98"/>
                    </a:lnTo>
                    <a:lnTo>
                      <a:pt x="593" y="92"/>
                    </a:lnTo>
                    <a:lnTo>
                      <a:pt x="591" y="92"/>
                    </a:lnTo>
                    <a:lnTo>
                      <a:pt x="589" y="96"/>
                    </a:lnTo>
                    <a:lnTo>
                      <a:pt x="591" y="100"/>
                    </a:lnTo>
                    <a:lnTo>
                      <a:pt x="591" y="105"/>
                    </a:lnTo>
                    <a:close/>
                    <a:moveTo>
                      <a:pt x="575" y="121"/>
                    </a:moveTo>
                    <a:lnTo>
                      <a:pt x="569" y="119"/>
                    </a:lnTo>
                    <a:lnTo>
                      <a:pt x="567" y="121"/>
                    </a:lnTo>
                    <a:lnTo>
                      <a:pt x="569" y="123"/>
                    </a:lnTo>
                    <a:lnTo>
                      <a:pt x="573" y="123"/>
                    </a:lnTo>
                    <a:lnTo>
                      <a:pt x="575" y="121"/>
                    </a:lnTo>
                    <a:close/>
                    <a:moveTo>
                      <a:pt x="615" y="76"/>
                    </a:moveTo>
                    <a:lnTo>
                      <a:pt x="615" y="74"/>
                    </a:lnTo>
                    <a:lnTo>
                      <a:pt x="613" y="74"/>
                    </a:lnTo>
                    <a:lnTo>
                      <a:pt x="607" y="78"/>
                    </a:lnTo>
                    <a:lnTo>
                      <a:pt x="607" y="78"/>
                    </a:lnTo>
                    <a:lnTo>
                      <a:pt x="609" y="80"/>
                    </a:lnTo>
                    <a:lnTo>
                      <a:pt x="615" y="76"/>
                    </a:lnTo>
                    <a:close/>
                    <a:moveTo>
                      <a:pt x="623" y="56"/>
                    </a:moveTo>
                    <a:lnTo>
                      <a:pt x="617" y="56"/>
                    </a:lnTo>
                    <a:lnTo>
                      <a:pt x="615" y="58"/>
                    </a:lnTo>
                    <a:lnTo>
                      <a:pt x="615" y="62"/>
                    </a:lnTo>
                    <a:lnTo>
                      <a:pt x="621" y="58"/>
                    </a:lnTo>
                    <a:lnTo>
                      <a:pt x="623" y="56"/>
                    </a:lnTo>
                    <a:close/>
                    <a:moveTo>
                      <a:pt x="601" y="62"/>
                    </a:moveTo>
                    <a:lnTo>
                      <a:pt x="601" y="60"/>
                    </a:lnTo>
                    <a:lnTo>
                      <a:pt x="603" y="58"/>
                    </a:lnTo>
                    <a:lnTo>
                      <a:pt x="607" y="56"/>
                    </a:lnTo>
                    <a:lnTo>
                      <a:pt x="605" y="54"/>
                    </a:lnTo>
                    <a:lnTo>
                      <a:pt x="599" y="58"/>
                    </a:lnTo>
                    <a:lnTo>
                      <a:pt x="597" y="62"/>
                    </a:lnTo>
                    <a:lnTo>
                      <a:pt x="599" y="64"/>
                    </a:lnTo>
                    <a:lnTo>
                      <a:pt x="601" y="6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1" name="Freeform 26"/>
              <p:cNvSpPr>
                <a:spLocks noEditPoints="1"/>
              </p:cNvSpPr>
              <p:nvPr/>
            </p:nvSpPr>
            <p:spPr bwMode="auto">
              <a:xfrm>
                <a:off x="2915137" y="2158155"/>
                <a:ext cx="99939" cy="123329"/>
              </a:xfrm>
              <a:custGeom>
                <a:avLst/>
                <a:gdLst>
                  <a:gd name="T0" fmla="*/ 10 w 94"/>
                  <a:gd name="T1" fmla="*/ 56 h 116"/>
                  <a:gd name="T2" fmla="*/ 14 w 94"/>
                  <a:gd name="T3" fmla="*/ 62 h 116"/>
                  <a:gd name="T4" fmla="*/ 10 w 94"/>
                  <a:gd name="T5" fmla="*/ 64 h 116"/>
                  <a:gd name="T6" fmla="*/ 8 w 94"/>
                  <a:gd name="T7" fmla="*/ 50 h 116"/>
                  <a:gd name="T8" fmla="*/ 12 w 94"/>
                  <a:gd name="T9" fmla="*/ 52 h 116"/>
                  <a:gd name="T10" fmla="*/ 10 w 94"/>
                  <a:gd name="T11" fmla="*/ 40 h 116"/>
                  <a:gd name="T12" fmla="*/ 8 w 94"/>
                  <a:gd name="T13" fmla="*/ 34 h 116"/>
                  <a:gd name="T14" fmla="*/ 4 w 94"/>
                  <a:gd name="T15" fmla="*/ 44 h 116"/>
                  <a:gd name="T16" fmla="*/ 4 w 94"/>
                  <a:gd name="T17" fmla="*/ 6 h 116"/>
                  <a:gd name="T18" fmla="*/ 16 w 94"/>
                  <a:gd name="T19" fmla="*/ 4 h 116"/>
                  <a:gd name="T20" fmla="*/ 10 w 94"/>
                  <a:gd name="T21" fmla="*/ 0 h 116"/>
                  <a:gd name="T22" fmla="*/ 0 w 94"/>
                  <a:gd name="T23" fmla="*/ 2 h 116"/>
                  <a:gd name="T24" fmla="*/ 28 w 94"/>
                  <a:gd name="T25" fmla="*/ 6 h 116"/>
                  <a:gd name="T26" fmla="*/ 24 w 94"/>
                  <a:gd name="T27" fmla="*/ 18 h 116"/>
                  <a:gd name="T28" fmla="*/ 30 w 94"/>
                  <a:gd name="T29" fmla="*/ 6 h 116"/>
                  <a:gd name="T30" fmla="*/ 24 w 94"/>
                  <a:gd name="T31" fmla="*/ 0 h 116"/>
                  <a:gd name="T32" fmla="*/ 38 w 94"/>
                  <a:gd name="T33" fmla="*/ 34 h 116"/>
                  <a:gd name="T34" fmla="*/ 40 w 94"/>
                  <a:gd name="T35" fmla="*/ 40 h 116"/>
                  <a:gd name="T36" fmla="*/ 32 w 94"/>
                  <a:gd name="T37" fmla="*/ 28 h 116"/>
                  <a:gd name="T38" fmla="*/ 38 w 94"/>
                  <a:gd name="T39" fmla="*/ 34 h 116"/>
                  <a:gd name="T40" fmla="*/ 58 w 94"/>
                  <a:gd name="T41" fmla="*/ 74 h 116"/>
                  <a:gd name="T42" fmla="*/ 60 w 94"/>
                  <a:gd name="T43" fmla="*/ 76 h 116"/>
                  <a:gd name="T44" fmla="*/ 54 w 94"/>
                  <a:gd name="T45" fmla="*/ 68 h 116"/>
                  <a:gd name="T46" fmla="*/ 52 w 94"/>
                  <a:gd name="T47" fmla="*/ 74 h 116"/>
                  <a:gd name="T48" fmla="*/ 48 w 94"/>
                  <a:gd name="T49" fmla="*/ 40 h 116"/>
                  <a:gd name="T50" fmla="*/ 52 w 94"/>
                  <a:gd name="T51" fmla="*/ 48 h 116"/>
                  <a:gd name="T52" fmla="*/ 54 w 94"/>
                  <a:gd name="T53" fmla="*/ 50 h 116"/>
                  <a:gd name="T54" fmla="*/ 40 w 94"/>
                  <a:gd name="T55" fmla="*/ 64 h 116"/>
                  <a:gd name="T56" fmla="*/ 48 w 94"/>
                  <a:gd name="T57" fmla="*/ 68 h 116"/>
                  <a:gd name="T58" fmla="*/ 36 w 94"/>
                  <a:gd name="T59" fmla="*/ 52 h 116"/>
                  <a:gd name="T60" fmla="*/ 38 w 94"/>
                  <a:gd name="T61" fmla="*/ 56 h 116"/>
                  <a:gd name="T62" fmla="*/ 68 w 94"/>
                  <a:gd name="T63" fmla="*/ 78 h 116"/>
                  <a:gd name="T64" fmla="*/ 66 w 94"/>
                  <a:gd name="T65" fmla="*/ 90 h 116"/>
                  <a:gd name="T66" fmla="*/ 74 w 94"/>
                  <a:gd name="T67" fmla="*/ 82 h 116"/>
                  <a:gd name="T68" fmla="*/ 70 w 94"/>
                  <a:gd name="T69" fmla="*/ 76 h 116"/>
                  <a:gd name="T70" fmla="*/ 64 w 94"/>
                  <a:gd name="T71" fmla="*/ 82 h 116"/>
                  <a:gd name="T72" fmla="*/ 84 w 94"/>
                  <a:gd name="T73" fmla="*/ 114 h 116"/>
                  <a:gd name="T74" fmla="*/ 82 w 94"/>
                  <a:gd name="T75" fmla="*/ 110 h 116"/>
                  <a:gd name="T76" fmla="*/ 72 w 94"/>
                  <a:gd name="T77" fmla="*/ 114 h 116"/>
                  <a:gd name="T78" fmla="*/ 84 w 94"/>
                  <a:gd name="T79" fmla="*/ 114 h 116"/>
                  <a:gd name="T80" fmla="*/ 90 w 94"/>
                  <a:gd name="T81" fmla="*/ 86 h 116"/>
                  <a:gd name="T82" fmla="*/ 94 w 94"/>
                  <a:gd name="T83" fmla="*/ 86 h 116"/>
                  <a:gd name="T84" fmla="*/ 84 w 94"/>
                  <a:gd name="T85" fmla="*/ 8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 h="116">
                    <a:moveTo>
                      <a:pt x="10" y="56"/>
                    </a:moveTo>
                    <a:lnTo>
                      <a:pt x="10" y="56"/>
                    </a:lnTo>
                    <a:lnTo>
                      <a:pt x="12" y="56"/>
                    </a:lnTo>
                    <a:lnTo>
                      <a:pt x="14" y="62"/>
                    </a:lnTo>
                    <a:lnTo>
                      <a:pt x="14" y="64"/>
                    </a:lnTo>
                    <a:lnTo>
                      <a:pt x="10" y="64"/>
                    </a:lnTo>
                    <a:lnTo>
                      <a:pt x="10" y="56"/>
                    </a:lnTo>
                    <a:close/>
                    <a:moveTo>
                      <a:pt x="8" y="50"/>
                    </a:moveTo>
                    <a:lnTo>
                      <a:pt x="8" y="52"/>
                    </a:lnTo>
                    <a:lnTo>
                      <a:pt x="12" y="52"/>
                    </a:lnTo>
                    <a:lnTo>
                      <a:pt x="14" y="46"/>
                    </a:lnTo>
                    <a:lnTo>
                      <a:pt x="10" y="40"/>
                    </a:lnTo>
                    <a:lnTo>
                      <a:pt x="12" y="36"/>
                    </a:lnTo>
                    <a:lnTo>
                      <a:pt x="8" y="34"/>
                    </a:lnTo>
                    <a:lnTo>
                      <a:pt x="8" y="40"/>
                    </a:lnTo>
                    <a:lnTo>
                      <a:pt x="4" y="44"/>
                    </a:lnTo>
                    <a:lnTo>
                      <a:pt x="8" y="50"/>
                    </a:lnTo>
                    <a:close/>
                    <a:moveTo>
                      <a:pt x="4" y="6"/>
                    </a:moveTo>
                    <a:lnTo>
                      <a:pt x="10" y="4"/>
                    </a:lnTo>
                    <a:lnTo>
                      <a:pt x="16" y="4"/>
                    </a:lnTo>
                    <a:lnTo>
                      <a:pt x="16" y="2"/>
                    </a:lnTo>
                    <a:lnTo>
                      <a:pt x="10" y="0"/>
                    </a:lnTo>
                    <a:lnTo>
                      <a:pt x="6" y="2"/>
                    </a:lnTo>
                    <a:lnTo>
                      <a:pt x="0" y="2"/>
                    </a:lnTo>
                    <a:lnTo>
                      <a:pt x="4" y="6"/>
                    </a:lnTo>
                    <a:close/>
                    <a:moveTo>
                      <a:pt x="28" y="6"/>
                    </a:moveTo>
                    <a:lnTo>
                      <a:pt x="28" y="14"/>
                    </a:lnTo>
                    <a:lnTo>
                      <a:pt x="24" y="18"/>
                    </a:lnTo>
                    <a:lnTo>
                      <a:pt x="30" y="16"/>
                    </a:lnTo>
                    <a:lnTo>
                      <a:pt x="30" y="6"/>
                    </a:lnTo>
                    <a:lnTo>
                      <a:pt x="30" y="2"/>
                    </a:lnTo>
                    <a:lnTo>
                      <a:pt x="24" y="0"/>
                    </a:lnTo>
                    <a:lnTo>
                      <a:pt x="28" y="6"/>
                    </a:lnTo>
                    <a:close/>
                    <a:moveTo>
                      <a:pt x="38" y="34"/>
                    </a:moveTo>
                    <a:lnTo>
                      <a:pt x="38" y="40"/>
                    </a:lnTo>
                    <a:lnTo>
                      <a:pt x="40" y="40"/>
                    </a:lnTo>
                    <a:lnTo>
                      <a:pt x="40" y="34"/>
                    </a:lnTo>
                    <a:lnTo>
                      <a:pt x="32" y="28"/>
                    </a:lnTo>
                    <a:lnTo>
                      <a:pt x="32" y="30"/>
                    </a:lnTo>
                    <a:lnTo>
                      <a:pt x="38" y="34"/>
                    </a:lnTo>
                    <a:close/>
                    <a:moveTo>
                      <a:pt x="52" y="74"/>
                    </a:moveTo>
                    <a:lnTo>
                      <a:pt x="58" y="74"/>
                    </a:lnTo>
                    <a:lnTo>
                      <a:pt x="60" y="78"/>
                    </a:lnTo>
                    <a:lnTo>
                      <a:pt x="60" y="76"/>
                    </a:lnTo>
                    <a:lnTo>
                      <a:pt x="58" y="72"/>
                    </a:lnTo>
                    <a:lnTo>
                      <a:pt x="54" y="68"/>
                    </a:lnTo>
                    <a:lnTo>
                      <a:pt x="54" y="70"/>
                    </a:lnTo>
                    <a:lnTo>
                      <a:pt x="52" y="74"/>
                    </a:lnTo>
                    <a:close/>
                    <a:moveTo>
                      <a:pt x="54" y="50"/>
                    </a:moveTo>
                    <a:lnTo>
                      <a:pt x="48" y="40"/>
                    </a:lnTo>
                    <a:lnTo>
                      <a:pt x="46" y="40"/>
                    </a:lnTo>
                    <a:lnTo>
                      <a:pt x="52" y="48"/>
                    </a:lnTo>
                    <a:lnTo>
                      <a:pt x="50" y="50"/>
                    </a:lnTo>
                    <a:lnTo>
                      <a:pt x="54" y="50"/>
                    </a:lnTo>
                    <a:close/>
                    <a:moveTo>
                      <a:pt x="42" y="62"/>
                    </a:moveTo>
                    <a:lnTo>
                      <a:pt x="40" y="64"/>
                    </a:lnTo>
                    <a:lnTo>
                      <a:pt x="42" y="66"/>
                    </a:lnTo>
                    <a:lnTo>
                      <a:pt x="48" y="68"/>
                    </a:lnTo>
                    <a:lnTo>
                      <a:pt x="42" y="62"/>
                    </a:lnTo>
                    <a:close/>
                    <a:moveTo>
                      <a:pt x="36" y="52"/>
                    </a:moveTo>
                    <a:lnTo>
                      <a:pt x="34" y="54"/>
                    </a:lnTo>
                    <a:lnTo>
                      <a:pt x="38" y="56"/>
                    </a:lnTo>
                    <a:lnTo>
                      <a:pt x="36" y="52"/>
                    </a:lnTo>
                    <a:close/>
                    <a:moveTo>
                      <a:pt x="68" y="78"/>
                    </a:moveTo>
                    <a:lnTo>
                      <a:pt x="72" y="80"/>
                    </a:lnTo>
                    <a:lnTo>
                      <a:pt x="66" y="90"/>
                    </a:lnTo>
                    <a:lnTo>
                      <a:pt x="68" y="92"/>
                    </a:lnTo>
                    <a:lnTo>
                      <a:pt x="74" y="82"/>
                    </a:lnTo>
                    <a:lnTo>
                      <a:pt x="74" y="78"/>
                    </a:lnTo>
                    <a:lnTo>
                      <a:pt x="70" y="76"/>
                    </a:lnTo>
                    <a:lnTo>
                      <a:pt x="66" y="78"/>
                    </a:lnTo>
                    <a:lnTo>
                      <a:pt x="64" y="82"/>
                    </a:lnTo>
                    <a:lnTo>
                      <a:pt x="68" y="78"/>
                    </a:lnTo>
                    <a:close/>
                    <a:moveTo>
                      <a:pt x="84" y="114"/>
                    </a:moveTo>
                    <a:lnTo>
                      <a:pt x="86" y="106"/>
                    </a:lnTo>
                    <a:lnTo>
                      <a:pt x="82" y="110"/>
                    </a:lnTo>
                    <a:lnTo>
                      <a:pt x="80" y="110"/>
                    </a:lnTo>
                    <a:lnTo>
                      <a:pt x="72" y="114"/>
                    </a:lnTo>
                    <a:lnTo>
                      <a:pt x="72" y="116"/>
                    </a:lnTo>
                    <a:lnTo>
                      <a:pt x="84" y="114"/>
                    </a:lnTo>
                    <a:close/>
                    <a:moveTo>
                      <a:pt x="84" y="86"/>
                    </a:moveTo>
                    <a:lnTo>
                      <a:pt x="90" y="86"/>
                    </a:lnTo>
                    <a:lnTo>
                      <a:pt x="94" y="86"/>
                    </a:lnTo>
                    <a:lnTo>
                      <a:pt x="94" y="86"/>
                    </a:lnTo>
                    <a:lnTo>
                      <a:pt x="88" y="84"/>
                    </a:lnTo>
                    <a:lnTo>
                      <a:pt x="84" y="8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2" name="Freeform 27"/>
              <p:cNvSpPr>
                <a:spLocks/>
              </p:cNvSpPr>
              <p:nvPr/>
            </p:nvSpPr>
            <p:spPr bwMode="auto">
              <a:xfrm>
                <a:off x="3029961" y="2262347"/>
                <a:ext cx="8506" cy="6379"/>
              </a:xfrm>
              <a:custGeom>
                <a:avLst/>
                <a:gdLst>
                  <a:gd name="T0" fmla="*/ 0 w 8"/>
                  <a:gd name="T1" fmla="*/ 0 h 6"/>
                  <a:gd name="T2" fmla="*/ 4 w 8"/>
                  <a:gd name="T3" fmla="*/ 0 h 6"/>
                  <a:gd name="T4" fmla="*/ 8 w 8"/>
                  <a:gd name="T5" fmla="*/ 4 h 6"/>
                  <a:gd name="T6" fmla="*/ 4 w 8"/>
                  <a:gd name="T7" fmla="*/ 6 h 6"/>
                  <a:gd name="T8" fmla="*/ 4 w 8"/>
                  <a:gd name="T9" fmla="*/ 4 h 6"/>
                  <a:gd name="T10" fmla="*/ 0 w 8"/>
                  <a:gd name="T11" fmla="*/ 0 h 6"/>
                </a:gdLst>
                <a:ahLst/>
                <a:cxnLst>
                  <a:cxn ang="0">
                    <a:pos x="T0" y="T1"/>
                  </a:cxn>
                  <a:cxn ang="0">
                    <a:pos x="T2" y="T3"/>
                  </a:cxn>
                  <a:cxn ang="0">
                    <a:pos x="T4" y="T5"/>
                  </a:cxn>
                  <a:cxn ang="0">
                    <a:pos x="T6" y="T7"/>
                  </a:cxn>
                  <a:cxn ang="0">
                    <a:pos x="T8" y="T9"/>
                  </a:cxn>
                  <a:cxn ang="0">
                    <a:pos x="T10" y="T11"/>
                  </a:cxn>
                </a:cxnLst>
                <a:rect l="0" t="0" r="r" b="b"/>
                <a:pathLst>
                  <a:path w="8" h="6">
                    <a:moveTo>
                      <a:pt x="0" y="0"/>
                    </a:moveTo>
                    <a:lnTo>
                      <a:pt x="4" y="0"/>
                    </a:lnTo>
                    <a:lnTo>
                      <a:pt x="8" y="4"/>
                    </a:lnTo>
                    <a:lnTo>
                      <a:pt x="4" y="6"/>
                    </a:lnTo>
                    <a:lnTo>
                      <a:pt x="4" y="4"/>
                    </a:lnTo>
                    <a:lnTo>
                      <a:pt x="0"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3" name="Freeform 28"/>
              <p:cNvSpPr>
                <a:spLocks noEditPoints="1"/>
              </p:cNvSpPr>
              <p:nvPr/>
            </p:nvSpPr>
            <p:spPr bwMode="auto">
              <a:xfrm>
                <a:off x="2791807" y="2232578"/>
                <a:ext cx="189246" cy="72296"/>
              </a:xfrm>
              <a:custGeom>
                <a:avLst/>
                <a:gdLst>
                  <a:gd name="T0" fmla="*/ 178 w 178"/>
                  <a:gd name="T1" fmla="*/ 60 h 68"/>
                  <a:gd name="T2" fmla="*/ 168 w 178"/>
                  <a:gd name="T3" fmla="*/ 62 h 68"/>
                  <a:gd name="T4" fmla="*/ 150 w 178"/>
                  <a:gd name="T5" fmla="*/ 66 h 68"/>
                  <a:gd name="T6" fmla="*/ 132 w 178"/>
                  <a:gd name="T7" fmla="*/ 66 h 68"/>
                  <a:gd name="T8" fmla="*/ 118 w 178"/>
                  <a:gd name="T9" fmla="*/ 66 h 68"/>
                  <a:gd name="T10" fmla="*/ 128 w 178"/>
                  <a:gd name="T11" fmla="*/ 52 h 68"/>
                  <a:gd name="T12" fmla="*/ 110 w 178"/>
                  <a:gd name="T13" fmla="*/ 46 h 68"/>
                  <a:gd name="T14" fmla="*/ 106 w 178"/>
                  <a:gd name="T15" fmla="*/ 32 h 68"/>
                  <a:gd name="T16" fmla="*/ 90 w 178"/>
                  <a:gd name="T17" fmla="*/ 32 h 68"/>
                  <a:gd name="T18" fmla="*/ 76 w 178"/>
                  <a:gd name="T19" fmla="*/ 26 h 68"/>
                  <a:gd name="T20" fmla="*/ 70 w 178"/>
                  <a:gd name="T21" fmla="*/ 22 h 68"/>
                  <a:gd name="T22" fmla="*/ 62 w 178"/>
                  <a:gd name="T23" fmla="*/ 20 h 68"/>
                  <a:gd name="T24" fmla="*/ 48 w 178"/>
                  <a:gd name="T25" fmla="*/ 20 h 68"/>
                  <a:gd name="T26" fmla="*/ 56 w 178"/>
                  <a:gd name="T27" fmla="*/ 16 h 68"/>
                  <a:gd name="T28" fmla="*/ 46 w 178"/>
                  <a:gd name="T29" fmla="*/ 10 h 68"/>
                  <a:gd name="T30" fmla="*/ 28 w 178"/>
                  <a:gd name="T31" fmla="*/ 20 h 68"/>
                  <a:gd name="T32" fmla="*/ 16 w 178"/>
                  <a:gd name="T33" fmla="*/ 24 h 68"/>
                  <a:gd name="T34" fmla="*/ 10 w 178"/>
                  <a:gd name="T35" fmla="*/ 28 h 68"/>
                  <a:gd name="T36" fmla="*/ 2 w 178"/>
                  <a:gd name="T37" fmla="*/ 28 h 68"/>
                  <a:gd name="T38" fmla="*/ 6 w 178"/>
                  <a:gd name="T39" fmla="*/ 24 h 68"/>
                  <a:gd name="T40" fmla="*/ 10 w 178"/>
                  <a:gd name="T41" fmla="*/ 22 h 68"/>
                  <a:gd name="T42" fmla="*/ 10 w 178"/>
                  <a:gd name="T43" fmla="*/ 16 h 68"/>
                  <a:gd name="T44" fmla="*/ 16 w 178"/>
                  <a:gd name="T45" fmla="*/ 8 h 68"/>
                  <a:gd name="T46" fmla="*/ 32 w 178"/>
                  <a:gd name="T47" fmla="*/ 4 h 68"/>
                  <a:gd name="T48" fmla="*/ 46 w 178"/>
                  <a:gd name="T49" fmla="*/ 2 h 68"/>
                  <a:gd name="T50" fmla="*/ 54 w 178"/>
                  <a:gd name="T51" fmla="*/ 2 h 68"/>
                  <a:gd name="T52" fmla="*/ 68 w 178"/>
                  <a:gd name="T53" fmla="*/ 2 h 68"/>
                  <a:gd name="T54" fmla="*/ 80 w 178"/>
                  <a:gd name="T55" fmla="*/ 6 h 68"/>
                  <a:gd name="T56" fmla="*/ 90 w 178"/>
                  <a:gd name="T57" fmla="*/ 10 h 68"/>
                  <a:gd name="T58" fmla="*/ 100 w 178"/>
                  <a:gd name="T59" fmla="*/ 16 h 68"/>
                  <a:gd name="T60" fmla="*/ 114 w 178"/>
                  <a:gd name="T61" fmla="*/ 20 h 68"/>
                  <a:gd name="T62" fmla="*/ 120 w 178"/>
                  <a:gd name="T63" fmla="*/ 26 h 68"/>
                  <a:gd name="T64" fmla="*/ 126 w 178"/>
                  <a:gd name="T65" fmla="*/ 24 h 68"/>
                  <a:gd name="T66" fmla="*/ 132 w 178"/>
                  <a:gd name="T67" fmla="*/ 28 h 68"/>
                  <a:gd name="T68" fmla="*/ 138 w 178"/>
                  <a:gd name="T69" fmla="*/ 34 h 68"/>
                  <a:gd name="T70" fmla="*/ 148 w 178"/>
                  <a:gd name="T71" fmla="*/ 42 h 68"/>
                  <a:gd name="T72" fmla="*/ 156 w 178"/>
                  <a:gd name="T73" fmla="*/ 44 h 68"/>
                  <a:gd name="T74" fmla="*/ 156 w 178"/>
                  <a:gd name="T75" fmla="*/ 50 h 68"/>
                  <a:gd name="T76" fmla="*/ 168 w 178"/>
                  <a:gd name="T77" fmla="*/ 52 h 68"/>
                  <a:gd name="T78" fmla="*/ 178 w 178"/>
                  <a:gd name="T79" fmla="*/ 58 h 68"/>
                  <a:gd name="T80" fmla="*/ 32 w 178"/>
                  <a:gd name="T81" fmla="*/ 36 h 68"/>
                  <a:gd name="T82" fmla="*/ 38 w 178"/>
                  <a:gd name="T83" fmla="*/ 30 h 68"/>
                  <a:gd name="T84" fmla="*/ 30 w 178"/>
                  <a:gd name="T85" fmla="*/ 28 h 68"/>
                  <a:gd name="T86" fmla="*/ 28 w 178"/>
                  <a:gd name="T87" fmla="*/ 34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8" h="68">
                    <a:moveTo>
                      <a:pt x="178" y="58"/>
                    </a:moveTo>
                    <a:lnTo>
                      <a:pt x="178" y="60"/>
                    </a:lnTo>
                    <a:lnTo>
                      <a:pt x="174" y="62"/>
                    </a:lnTo>
                    <a:lnTo>
                      <a:pt x="168" y="62"/>
                    </a:lnTo>
                    <a:lnTo>
                      <a:pt x="160" y="66"/>
                    </a:lnTo>
                    <a:lnTo>
                      <a:pt x="150" y="66"/>
                    </a:lnTo>
                    <a:lnTo>
                      <a:pt x="136" y="64"/>
                    </a:lnTo>
                    <a:lnTo>
                      <a:pt x="132" y="66"/>
                    </a:lnTo>
                    <a:lnTo>
                      <a:pt x="118" y="68"/>
                    </a:lnTo>
                    <a:lnTo>
                      <a:pt x="118" y="66"/>
                    </a:lnTo>
                    <a:lnTo>
                      <a:pt x="126" y="56"/>
                    </a:lnTo>
                    <a:lnTo>
                      <a:pt x="128" y="52"/>
                    </a:lnTo>
                    <a:lnTo>
                      <a:pt x="116" y="52"/>
                    </a:lnTo>
                    <a:lnTo>
                      <a:pt x="110" y="46"/>
                    </a:lnTo>
                    <a:lnTo>
                      <a:pt x="108" y="44"/>
                    </a:lnTo>
                    <a:lnTo>
                      <a:pt x="106" y="32"/>
                    </a:lnTo>
                    <a:lnTo>
                      <a:pt x="102" y="30"/>
                    </a:lnTo>
                    <a:lnTo>
                      <a:pt x="90" y="32"/>
                    </a:lnTo>
                    <a:lnTo>
                      <a:pt x="84" y="30"/>
                    </a:lnTo>
                    <a:lnTo>
                      <a:pt x="76" y="26"/>
                    </a:lnTo>
                    <a:lnTo>
                      <a:pt x="76" y="22"/>
                    </a:lnTo>
                    <a:lnTo>
                      <a:pt x="70" y="22"/>
                    </a:lnTo>
                    <a:lnTo>
                      <a:pt x="66" y="22"/>
                    </a:lnTo>
                    <a:lnTo>
                      <a:pt x="62" y="20"/>
                    </a:lnTo>
                    <a:lnTo>
                      <a:pt x="54" y="22"/>
                    </a:lnTo>
                    <a:lnTo>
                      <a:pt x="48" y="20"/>
                    </a:lnTo>
                    <a:lnTo>
                      <a:pt x="46" y="18"/>
                    </a:lnTo>
                    <a:lnTo>
                      <a:pt x="56" y="16"/>
                    </a:lnTo>
                    <a:lnTo>
                      <a:pt x="54" y="12"/>
                    </a:lnTo>
                    <a:lnTo>
                      <a:pt x="46" y="10"/>
                    </a:lnTo>
                    <a:lnTo>
                      <a:pt x="38" y="12"/>
                    </a:lnTo>
                    <a:lnTo>
                      <a:pt x="28" y="20"/>
                    </a:lnTo>
                    <a:lnTo>
                      <a:pt x="20" y="22"/>
                    </a:lnTo>
                    <a:lnTo>
                      <a:pt x="16" y="24"/>
                    </a:lnTo>
                    <a:lnTo>
                      <a:pt x="14" y="26"/>
                    </a:lnTo>
                    <a:lnTo>
                      <a:pt x="10" y="28"/>
                    </a:lnTo>
                    <a:lnTo>
                      <a:pt x="6" y="26"/>
                    </a:lnTo>
                    <a:lnTo>
                      <a:pt x="2" y="28"/>
                    </a:lnTo>
                    <a:lnTo>
                      <a:pt x="0" y="26"/>
                    </a:lnTo>
                    <a:lnTo>
                      <a:pt x="6" y="24"/>
                    </a:lnTo>
                    <a:lnTo>
                      <a:pt x="10" y="24"/>
                    </a:lnTo>
                    <a:lnTo>
                      <a:pt x="10" y="22"/>
                    </a:lnTo>
                    <a:lnTo>
                      <a:pt x="8" y="20"/>
                    </a:lnTo>
                    <a:lnTo>
                      <a:pt x="10" y="16"/>
                    </a:lnTo>
                    <a:lnTo>
                      <a:pt x="14" y="12"/>
                    </a:lnTo>
                    <a:lnTo>
                      <a:pt x="16" y="8"/>
                    </a:lnTo>
                    <a:lnTo>
                      <a:pt x="24" y="6"/>
                    </a:lnTo>
                    <a:lnTo>
                      <a:pt x="32" y="4"/>
                    </a:lnTo>
                    <a:lnTo>
                      <a:pt x="38" y="4"/>
                    </a:lnTo>
                    <a:lnTo>
                      <a:pt x="46" y="2"/>
                    </a:lnTo>
                    <a:lnTo>
                      <a:pt x="52" y="2"/>
                    </a:lnTo>
                    <a:lnTo>
                      <a:pt x="54" y="2"/>
                    </a:lnTo>
                    <a:lnTo>
                      <a:pt x="62" y="0"/>
                    </a:lnTo>
                    <a:lnTo>
                      <a:pt x="68" y="2"/>
                    </a:lnTo>
                    <a:lnTo>
                      <a:pt x="72" y="0"/>
                    </a:lnTo>
                    <a:lnTo>
                      <a:pt x="80" y="6"/>
                    </a:lnTo>
                    <a:lnTo>
                      <a:pt x="84" y="4"/>
                    </a:lnTo>
                    <a:lnTo>
                      <a:pt x="90" y="10"/>
                    </a:lnTo>
                    <a:lnTo>
                      <a:pt x="94" y="14"/>
                    </a:lnTo>
                    <a:lnTo>
                      <a:pt x="100" y="16"/>
                    </a:lnTo>
                    <a:lnTo>
                      <a:pt x="110" y="18"/>
                    </a:lnTo>
                    <a:lnTo>
                      <a:pt x="114" y="20"/>
                    </a:lnTo>
                    <a:lnTo>
                      <a:pt x="118" y="28"/>
                    </a:lnTo>
                    <a:lnTo>
                      <a:pt x="120" y="26"/>
                    </a:lnTo>
                    <a:lnTo>
                      <a:pt x="120" y="22"/>
                    </a:lnTo>
                    <a:lnTo>
                      <a:pt x="126" y="24"/>
                    </a:lnTo>
                    <a:lnTo>
                      <a:pt x="126" y="28"/>
                    </a:lnTo>
                    <a:lnTo>
                      <a:pt x="132" y="28"/>
                    </a:lnTo>
                    <a:lnTo>
                      <a:pt x="134" y="32"/>
                    </a:lnTo>
                    <a:lnTo>
                      <a:pt x="138" y="34"/>
                    </a:lnTo>
                    <a:lnTo>
                      <a:pt x="144" y="38"/>
                    </a:lnTo>
                    <a:lnTo>
                      <a:pt x="148" y="42"/>
                    </a:lnTo>
                    <a:lnTo>
                      <a:pt x="154" y="42"/>
                    </a:lnTo>
                    <a:lnTo>
                      <a:pt x="156" y="44"/>
                    </a:lnTo>
                    <a:lnTo>
                      <a:pt x="154" y="50"/>
                    </a:lnTo>
                    <a:lnTo>
                      <a:pt x="156" y="50"/>
                    </a:lnTo>
                    <a:lnTo>
                      <a:pt x="164" y="48"/>
                    </a:lnTo>
                    <a:lnTo>
                      <a:pt x="168" y="52"/>
                    </a:lnTo>
                    <a:lnTo>
                      <a:pt x="172" y="52"/>
                    </a:lnTo>
                    <a:lnTo>
                      <a:pt x="178" y="58"/>
                    </a:lnTo>
                    <a:close/>
                    <a:moveTo>
                      <a:pt x="28" y="34"/>
                    </a:moveTo>
                    <a:lnTo>
                      <a:pt x="32" y="36"/>
                    </a:lnTo>
                    <a:lnTo>
                      <a:pt x="36" y="34"/>
                    </a:lnTo>
                    <a:lnTo>
                      <a:pt x="38" y="30"/>
                    </a:lnTo>
                    <a:lnTo>
                      <a:pt x="34" y="26"/>
                    </a:lnTo>
                    <a:lnTo>
                      <a:pt x="30" y="28"/>
                    </a:lnTo>
                    <a:lnTo>
                      <a:pt x="32" y="32"/>
                    </a:lnTo>
                    <a:lnTo>
                      <a:pt x="28"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4" name="Freeform 29"/>
              <p:cNvSpPr>
                <a:spLocks/>
              </p:cNvSpPr>
              <p:nvPr/>
            </p:nvSpPr>
            <p:spPr bwMode="auto">
              <a:xfrm>
                <a:off x="2842840" y="2313379"/>
                <a:ext cx="6379" cy="2126"/>
              </a:xfrm>
              <a:custGeom>
                <a:avLst/>
                <a:gdLst>
                  <a:gd name="T0" fmla="*/ 0 w 6"/>
                  <a:gd name="T1" fmla="*/ 2 h 2"/>
                  <a:gd name="T2" fmla="*/ 2 w 6"/>
                  <a:gd name="T3" fmla="*/ 2 h 2"/>
                  <a:gd name="T4" fmla="*/ 6 w 6"/>
                  <a:gd name="T5" fmla="*/ 2 h 2"/>
                  <a:gd name="T6" fmla="*/ 6 w 6"/>
                  <a:gd name="T7" fmla="*/ 0 h 2"/>
                  <a:gd name="T8" fmla="*/ 0 w 6"/>
                  <a:gd name="T9" fmla="*/ 2 h 2"/>
                </a:gdLst>
                <a:ahLst/>
                <a:cxnLst>
                  <a:cxn ang="0">
                    <a:pos x="T0" y="T1"/>
                  </a:cxn>
                  <a:cxn ang="0">
                    <a:pos x="T2" y="T3"/>
                  </a:cxn>
                  <a:cxn ang="0">
                    <a:pos x="T4" y="T5"/>
                  </a:cxn>
                  <a:cxn ang="0">
                    <a:pos x="T6" y="T7"/>
                  </a:cxn>
                  <a:cxn ang="0">
                    <a:pos x="T8" y="T9"/>
                  </a:cxn>
                </a:cxnLst>
                <a:rect l="0" t="0" r="r" b="b"/>
                <a:pathLst>
                  <a:path w="6" h="2">
                    <a:moveTo>
                      <a:pt x="0" y="2"/>
                    </a:moveTo>
                    <a:lnTo>
                      <a:pt x="2" y="2"/>
                    </a:lnTo>
                    <a:lnTo>
                      <a:pt x="6" y="2"/>
                    </a:lnTo>
                    <a:lnTo>
                      <a:pt x="6" y="0"/>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5" name="Freeform 30"/>
              <p:cNvSpPr>
                <a:spLocks/>
              </p:cNvSpPr>
              <p:nvPr/>
            </p:nvSpPr>
            <p:spPr bwMode="auto">
              <a:xfrm>
                <a:off x="2898126" y="2328264"/>
                <a:ext cx="42528" cy="18074"/>
              </a:xfrm>
              <a:custGeom>
                <a:avLst/>
                <a:gdLst>
                  <a:gd name="T0" fmla="*/ 12 w 40"/>
                  <a:gd name="T1" fmla="*/ 15 h 17"/>
                  <a:gd name="T2" fmla="*/ 8 w 40"/>
                  <a:gd name="T3" fmla="*/ 11 h 17"/>
                  <a:gd name="T4" fmla="*/ 0 w 40"/>
                  <a:gd name="T5" fmla="*/ 9 h 17"/>
                  <a:gd name="T6" fmla="*/ 2 w 40"/>
                  <a:gd name="T7" fmla="*/ 7 h 17"/>
                  <a:gd name="T8" fmla="*/ 4 w 40"/>
                  <a:gd name="T9" fmla="*/ 2 h 17"/>
                  <a:gd name="T10" fmla="*/ 12 w 40"/>
                  <a:gd name="T11" fmla="*/ 0 h 17"/>
                  <a:gd name="T12" fmla="*/ 20 w 40"/>
                  <a:gd name="T13" fmla="*/ 2 h 17"/>
                  <a:gd name="T14" fmla="*/ 26 w 40"/>
                  <a:gd name="T15" fmla="*/ 2 h 17"/>
                  <a:gd name="T16" fmla="*/ 28 w 40"/>
                  <a:gd name="T17" fmla="*/ 5 h 17"/>
                  <a:gd name="T18" fmla="*/ 32 w 40"/>
                  <a:gd name="T19" fmla="*/ 7 h 17"/>
                  <a:gd name="T20" fmla="*/ 38 w 40"/>
                  <a:gd name="T21" fmla="*/ 9 h 17"/>
                  <a:gd name="T22" fmla="*/ 40 w 40"/>
                  <a:gd name="T23" fmla="*/ 13 h 17"/>
                  <a:gd name="T24" fmla="*/ 38 w 40"/>
                  <a:gd name="T25" fmla="*/ 15 h 17"/>
                  <a:gd name="T26" fmla="*/ 28 w 40"/>
                  <a:gd name="T27" fmla="*/ 13 h 17"/>
                  <a:gd name="T28" fmla="*/ 26 w 40"/>
                  <a:gd name="T29" fmla="*/ 15 h 17"/>
                  <a:gd name="T30" fmla="*/ 22 w 40"/>
                  <a:gd name="T31" fmla="*/ 15 h 17"/>
                  <a:gd name="T32" fmla="*/ 20 w 40"/>
                  <a:gd name="T33" fmla="*/ 17 h 17"/>
                  <a:gd name="T34" fmla="*/ 18 w 40"/>
                  <a:gd name="T35" fmla="*/ 15 h 17"/>
                  <a:gd name="T36" fmla="*/ 12 w 40"/>
                  <a:gd name="T37"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17">
                    <a:moveTo>
                      <a:pt x="12" y="15"/>
                    </a:moveTo>
                    <a:lnTo>
                      <a:pt x="8" y="11"/>
                    </a:lnTo>
                    <a:lnTo>
                      <a:pt x="0" y="9"/>
                    </a:lnTo>
                    <a:lnTo>
                      <a:pt x="2" y="7"/>
                    </a:lnTo>
                    <a:lnTo>
                      <a:pt x="4" y="2"/>
                    </a:lnTo>
                    <a:lnTo>
                      <a:pt x="12" y="0"/>
                    </a:lnTo>
                    <a:lnTo>
                      <a:pt x="20" y="2"/>
                    </a:lnTo>
                    <a:lnTo>
                      <a:pt x="26" y="2"/>
                    </a:lnTo>
                    <a:lnTo>
                      <a:pt x="28" y="5"/>
                    </a:lnTo>
                    <a:lnTo>
                      <a:pt x="32" y="7"/>
                    </a:lnTo>
                    <a:lnTo>
                      <a:pt x="38" y="9"/>
                    </a:lnTo>
                    <a:lnTo>
                      <a:pt x="40" y="13"/>
                    </a:lnTo>
                    <a:lnTo>
                      <a:pt x="38" y="15"/>
                    </a:lnTo>
                    <a:lnTo>
                      <a:pt x="28" y="13"/>
                    </a:lnTo>
                    <a:lnTo>
                      <a:pt x="26" y="15"/>
                    </a:lnTo>
                    <a:lnTo>
                      <a:pt x="22" y="15"/>
                    </a:lnTo>
                    <a:lnTo>
                      <a:pt x="20" y="17"/>
                    </a:lnTo>
                    <a:lnTo>
                      <a:pt x="18" y="15"/>
                    </a:lnTo>
                    <a:lnTo>
                      <a:pt x="12" y="1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6" name="Freeform 31"/>
              <p:cNvSpPr>
                <a:spLocks noEditPoints="1"/>
              </p:cNvSpPr>
              <p:nvPr/>
            </p:nvSpPr>
            <p:spPr bwMode="auto">
              <a:xfrm>
                <a:off x="3102256" y="2326138"/>
                <a:ext cx="43590" cy="13821"/>
              </a:xfrm>
              <a:custGeom>
                <a:avLst/>
                <a:gdLst>
                  <a:gd name="T0" fmla="*/ 2 w 41"/>
                  <a:gd name="T1" fmla="*/ 11 h 13"/>
                  <a:gd name="T2" fmla="*/ 2 w 41"/>
                  <a:gd name="T3" fmla="*/ 9 h 13"/>
                  <a:gd name="T4" fmla="*/ 0 w 41"/>
                  <a:gd name="T5" fmla="*/ 7 h 13"/>
                  <a:gd name="T6" fmla="*/ 4 w 41"/>
                  <a:gd name="T7" fmla="*/ 0 h 13"/>
                  <a:gd name="T8" fmla="*/ 9 w 41"/>
                  <a:gd name="T9" fmla="*/ 2 h 13"/>
                  <a:gd name="T10" fmla="*/ 13 w 41"/>
                  <a:gd name="T11" fmla="*/ 2 h 13"/>
                  <a:gd name="T12" fmla="*/ 27 w 41"/>
                  <a:gd name="T13" fmla="*/ 2 h 13"/>
                  <a:gd name="T14" fmla="*/ 31 w 41"/>
                  <a:gd name="T15" fmla="*/ 2 h 13"/>
                  <a:gd name="T16" fmla="*/ 31 w 41"/>
                  <a:gd name="T17" fmla="*/ 4 h 13"/>
                  <a:gd name="T18" fmla="*/ 29 w 41"/>
                  <a:gd name="T19" fmla="*/ 7 h 13"/>
                  <a:gd name="T20" fmla="*/ 27 w 41"/>
                  <a:gd name="T21" fmla="*/ 11 h 13"/>
                  <a:gd name="T22" fmla="*/ 25 w 41"/>
                  <a:gd name="T23" fmla="*/ 13 h 13"/>
                  <a:gd name="T24" fmla="*/ 19 w 41"/>
                  <a:gd name="T25" fmla="*/ 11 h 13"/>
                  <a:gd name="T26" fmla="*/ 15 w 41"/>
                  <a:gd name="T27" fmla="*/ 11 h 13"/>
                  <a:gd name="T28" fmla="*/ 11 w 41"/>
                  <a:gd name="T29" fmla="*/ 11 h 13"/>
                  <a:gd name="T30" fmla="*/ 2 w 41"/>
                  <a:gd name="T31" fmla="*/ 11 h 13"/>
                  <a:gd name="T32" fmla="*/ 39 w 41"/>
                  <a:gd name="T33" fmla="*/ 11 h 13"/>
                  <a:gd name="T34" fmla="*/ 41 w 41"/>
                  <a:gd name="T35" fmla="*/ 11 h 13"/>
                  <a:gd name="T36" fmla="*/ 39 w 41"/>
                  <a:gd name="T37" fmla="*/ 9 h 13"/>
                  <a:gd name="T38" fmla="*/ 35 w 41"/>
                  <a:gd name="T39" fmla="*/ 9 h 13"/>
                  <a:gd name="T40" fmla="*/ 35 w 41"/>
                  <a:gd name="T41" fmla="*/ 9 h 13"/>
                  <a:gd name="T42" fmla="*/ 39 w 41"/>
                  <a:gd name="T43" fmla="*/ 1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 h="13">
                    <a:moveTo>
                      <a:pt x="2" y="11"/>
                    </a:moveTo>
                    <a:lnTo>
                      <a:pt x="2" y="9"/>
                    </a:lnTo>
                    <a:lnTo>
                      <a:pt x="0" y="7"/>
                    </a:lnTo>
                    <a:lnTo>
                      <a:pt x="4" y="0"/>
                    </a:lnTo>
                    <a:lnTo>
                      <a:pt x="9" y="2"/>
                    </a:lnTo>
                    <a:lnTo>
                      <a:pt x="13" y="2"/>
                    </a:lnTo>
                    <a:lnTo>
                      <a:pt x="27" y="2"/>
                    </a:lnTo>
                    <a:lnTo>
                      <a:pt x="31" y="2"/>
                    </a:lnTo>
                    <a:lnTo>
                      <a:pt x="31" y="4"/>
                    </a:lnTo>
                    <a:lnTo>
                      <a:pt x="29" y="7"/>
                    </a:lnTo>
                    <a:lnTo>
                      <a:pt x="27" y="11"/>
                    </a:lnTo>
                    <a:lnTo>
                      <a:pt x="25" y="13"/>
                    </a:lnTo>
                    <a:lnTo>
                      <a:pt x="19" y="11"/>
                    </a:lnTo>
                    <a:lnTo>
                      <a:pt x="15" y="11"/>
                    </a:lnTo>
                    <a:lnTo>
                      <a:pt x="11" y="11"/>
                    </a:lnTo>
                    <a:lnTo>
                      <a:pt x="2" y="11"/>
                    </a:lnTo>
                    <a:close/>
                    <a:moveTo>
                      <a:pt x="39" y="11"/>
                    </a:moveTo>
                    <a:lnTo>
                      <a:pt x="41" y="11"/>
                    </a:lnTo>
                    <a:lnTo>
                      <a:pt x="39" y="9"/>
                    </a:lnTo>
                    <a:lnTo>
                      <a:pt x="35" y="9"/>
                    </a:lnTo>
                    <a:lnTo>
                      <a:pt x="35" y="9"/>
                    </a:lnTo>
                    <a:lnTo>
                      <a:pt x="39" y="1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7" name="Freeform 32"/>
              <p:cNvSpPr>
                <a:spLocks noEditPoints="1"/>
              </p:cNvSpPr>
              <p:nvPr/>
            </p:nvSpPr>
            <p:spPr bwMode="auto">
              <a:xfrm>
                <a:off x="3199006" y="2348464"/>
                <a:ext cx="4253" cy="17011"/>
              </a:xfrm>
              <a:custGeom>
                <a:avLst/>
                <a:gdLst>
                  <a:gd name="T0" fmla="*/ 0 w 4"/>
                  <a:gd name="T1" fmla="*/ 16 h 16"/>
                  <a:gd name="T2" fmla="*/ 0 w 4"/>
                  <a:gd name="T3" fmla="*/ 14 h 16"/>
                  <a:gd name="T4" fmla="*/ 2 w 4"/>
                  <a:gd name="T5" fmla="*/ 12 h 16"/>
                  <a:gd name="T6" fmla="*/ 4 w 4"/>
                  <a:gd name="T7" fmla="*/ 14 h 16"/>
                  <a:gd name="T8" fmla="*/ 4 w 4"/>
                  <a:gd name="T9" fmla="*/ 14 h 16"/>
                  <a:gd name="T10" fmla="*/ 0 w 4"/>
                  <a:gd name="T11" fmla="*/ 16 h 16"/>
                  <a:gd name="T12" fmla="*/ 2 w 4"/>
                  <a:gd name="T13" fmla="*/ 4 h 16"/>
                  <a:gd name="T14" fmla="*/ 4 w 4"/>
                  <a:gd name="T15" fmla="*/ 4 h 16"/>
                  <a:gd name="T16" fmla="*/ 4 w 4"/>
                  <a:gd name="T17" fmla="*/ 2 h 16"/>
                  <a:gd name="T18" fmla="*/ 2 w 4"/>
                  <a:gd name="T19" fmla="*/ 0 h 16"/>
                  <a:gd name="T20" fmla="*/ 0 w 4"/>
                  <a:gd name="T21" fmla="*/ 2 h 16"/>
                  <a:gd name="T22" fmla="*/ 2 w 4"/>
                  <a:gd name="T23"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 h="16">
                    <a:moveTo>
                      <a:pt x="0" y="16"/>
                    </a:moveTo>
                    <a:lnTo>
                      <a:pt x="0" y="14"/>
                    </a:lnTo>
                    <a:lnTo>
                      <a:pt x="2" y="12"/>
                    </a:lnTo>
                    <a:lnTo>
                      <a:pt x="4" y="14"/>
                    </a:lnTo>
                    <a:lnTo>
                      <a:pt x="4" y="14"/>
                    </a:lnTo>
                    <a:lnTo>
                      <a:pt x="0" y="16"/>
                    </a:lnTo>
                    <a:close/>
                    <a:moveTo>
                      <a:pt x="2" y="4"/>
                    </a:moveTo>
                    <a:lnTo>
                      <a:pt x="4" y="4"/>
                    </a:lnTo>
                    <a:lnTo>
                      <a:pt x="4" y="2"/>
                    </a:lnTo>
                    <a:lnTo>
                      <a:pt x="2" y="0"/>
                    </a:lnTo>
                    <a:lnTo>
                      <a:pt x="0" y="2"/>
                    </a:lnTo>
                    <a:lnTo>
                      <a:pt x="2"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8" name="Freeform 33"/>
              <p:cNvSpPr>
                <a:spLocks/>
              </p:cNvSpPr>
              <p:nvPr/>
            </p:nvSpPr>
            <p:spPr bwMode="auto">
              <a:xfrm>
                <a:off x="3190500" y="2369729"/>
                <a:ext cx="2126" cy="2126"/>
              </a:xfrm>
              <a:custGeom>
                <a:avLst/>
                <a:gdLst>
                  <a:gd name="T0" fmla="*/ 0 w 2"/>
                  <a:gd name="T1" fmla="*/ 2 h 2"/>
                  <a:gd name="T2" fmla="*/ 0 w 2"/>
                  <a:gd name="T3" fmla="*/ 0 h 2"/>
                  <a:gd name="T4" fmla="*/ 2 w 2"/>
                  <a:gd name="T5" fmla="*/ 0 h 2"/>
                  <a:gd name="T6" fmla="*/ 2 w 2"/>
                  <a:gd name="T7" fmla="*/ 0 h 2"/>
                  <a:gd name="T8" fmla="*/ 2 w 2"/>
                  <a:gd name="T9" fmla="*/ 2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0" y="0"/>
                    </a:lnTo>
                    <a:lnTo>
                      <a:pt x="2" y="0"/>
                    </a:lnTo>
                    <a:lnTo>
                      <a:pt x="2" y="0"/>
                    </a:lnTo>
                    <a:lnTo>
                      <a:pt x="2" y="2"/>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39" name="Freeform 34"/>
              <p:cNvSpPr>
                <a:spLocks/>
              </p:cNvSpPr>
              <p:nvPr/>
            </p:nvSpPr>
            <p:spPr bwMode="auto">
              <a:xfrm>
                <a:off x="3175616" y="2337833"/>
                <a:ext cx="4253" cy="4253"/>
              </a:xfrm>
              <a:custGeom>
                <a:avLst/>
                <a:gdLst>
                  <a:gd name="T0" fmla="*/ 2 w 4"/>
                  <a:gd name="T1" fmla="*/ 2 h 4"/>
                  <a:gd name="T2" fmla="*/ 4 w 4"/>
                  <a:gd name="T3" fmla="*/ 4 h 4"/>
                  <a:gd name="T4" fmla="*/ 2 w 4"/>
                  <a:gd name="T5" fmla="*/ 4 h 4"/>
                  <a:gd name="T6" fmla="*/ 0 w 4"/>
                  <a:gd name="T7" fmla="*/ 4 h 4"/>
                  <a:gd name="T8" fmla="*/ 0 w 4"/>
                  <a:gd name="T9" fmla="*/ 2 h 4"/>
                  <a:gd name="T10" fmla="*/ 2 w 4"/>
                  <a:gd name="T11" fmla="*/ 0 h 4"/>
                  <a:gd name="T12" fmla="*/ 2 w 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2" y="2"/>
                    </a:moveTo>
                    <a:lnTo>
                      <a:pt x="4" y="4"/>
                    </a:lnTo>
                    <a:lnTo>
                      <a:pt x="2" y="4"/>
                    </a:lnTo>
                    <a:lnTo>
                      <a:pt x="0" y="4"/>
                    </a:lnTo>
                    <a:lnTo>
                      <a:pt x="0" y="2"/>
                    </a:lnTo>
                    <a:lnTo>
                      <a:pt x="2" y="0"/>
                    </a:lnTo>
                    <a:lnTo>
                      <a:pt x="2"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0" name="Freeform 35"/>
              <p:cNvSpPr>
                <a:spLocks/>
              </p:cNvSpPr>
              <p:nvPr/>
            </p:nvSpPr>
            <p:spPr bwMode="auto">
              <a:xfrm>
                <a:off x="3201132" y="2395245"/>
                <a:ext cx="4253" cy="8506"/>
              </a:xfrm>
              <a:custGeom>
                <a:avLst/>
                <a:gdLst>
                  <a:gd name="T0" fmla="*/ 2 w 4"/>
                  <a:gd name="T1" fmla="*/ 8 h 8"/>
                  <a:gd name="T2" fmla="*/ 2 w 4"/>
                  <a:gd name="T3" fmla="*/ 6 h 8"/>
                  <a:gd name="T4" fmla="*/ 0 w 4"/>
                  <a:gd name="T5" fmla="*/ 4 h 8"/>
                  <a:gd name="T6" fmla="*/ 0 w 4"/>
                  <a:gd name="T7" fmla="*/ 0 h 8"/>
                  <a:gd name="T8" fmla="*/ 4 w 4"/>
                  <a:gd name="T9" fmla="*/ 0 h 8"/>
                  <a:gd name="T10" fmla="*/ 4 w 4"/>
                  <a:gd name="T11" fmla="*/ 2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lnTo>
                      <a:pt x="2" y="6"/>
                    </a:lnTo>
                    <a:lnTo>
                      <a:pt x="0" y="4"/>
                    </a:lnTo>
                    <a:lnTo>
                      <a:pt x="0" y="0"/>
                    </a:lnTo>
                    <a:lnTo>
                      <a:pt x="4" y="0"/>
                    </a:lnTo>
                    <a:lnTo>
                      <a:pt x="4" y="2"/>
                    </a:lnTo>
                    <a:lnTo>
                      <a:pt x="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1" name="Freeform 36"/>
              <p:cNvSpPr>
                <a:spLocks/>
              </p:cNvSpPr>
              <p:nvPr/>
            </p:nvSpPr>
            <p:spPr bwMode="auto">
              <a:xfrm>
                <a:off x="3209638" y="2408003"/>
                <a:ext cx="8506" cy="12758"/>
              </a:xfrm>
              <a:custGeom>
                <a:avLst/>
                <a:gdLst>
                  <a:gd name="T0" fmla="*/ 8 w 8"/>
                  <a:gd name="T1" fmla="*/ 12 h 12"/>
                  <a:gd name="T2" fmla="*/ 6 w 8"/>
                  <a:gd name="T3" fmla="*/ 12 h 12"/>
                  <a:gd name="T4" fmla="*/ 2 w 8"/>
                  <a:gd name="T5" fmla="*/ 8 h 12"/>
                  <a:gd name="T6" fmla="*/ 2 w 8"/>
                  <a:gd name="T7" fmla="*/ 8 h 12"/>
                  <a:gd name="T8" fmla="*/ 2 w 8"/>
                  <a:gd name="T9" fmla="*/ 8 h 12"/>
                  <a:gd name="T10" fmla="*/ 0 w 8"/>
                  <a:gd name="T11" fmla="*/ 6 h 12"/>
                  <a:gd name="T12" fmla="*/ 0 w 8"/>
                  <a:gd name="T13" fmla="*/ 2 h 12"/>
                  <a:gd name="T14" fmla="*/ 4 w 8"/>
                  <a:gd name="T15" fmla="*/ 0 h 12"/>
                  <a:gd name="T16" fmla="*/ 6 w 8"/>
                  <a:gd name="T17" fmla="*/ 4 h 12"/>
                  <a:gd name="T18" fmla="*/ 8 w 8"/>
                  <a:gd name="T19" fmla="*/ 4 h 12"/>
                  <a:gd name="T20" fmla="*/ 6 w 8"/>
                  <a:gd name="T21" fmla="*/ 6 h 12"/>
                  <a:gd name="T22" fmla="*/ 8 w 8"/>
                  <a:gd name="T23"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12">
                    <a:moveTo>
                      <a:pt x="8" y="12"/>
                    </a:moveTo>
                    <a:lnTo>
                      <a:pt x="6" y="12"/>
                    </a:lnTo>
                    <a:lnTo>
                      <a:pt x="2" y="8"/>
                    </a:lnTo>
                    <a:lnTo>
                      <a:pt x="2" y="8"/>
                    </a:lnTo>
                    <a:lnTo>
                      <a:pt x="2" y="8"/>
                    </a:lnTo>
                    <a:lnTo>
                      <a:pt x="0" y="6"/>
                    </a:lnTo>
                    <a:lnTo>
                      <a:pt x="0" y="2"/>
                    </a:lnTo>
                    <a:lnTo>
                      <a:pt x="4" y="0"/>
                    </a:lnTo>
                    <a:lnTo>
                      <a:pt x="6" y="4"/>
                    </a:lnTo>
                    <a:lnTo>
                      <a:pt x="8" y="4"/>
                    </a:lnTo>
                    <a:lnTo>
                      <a:pt x="6" y="6"/>
                    </a:lnTo>
                    <a:lnTo>
                      <a:pt x="8"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2" name="Freeform 37"/>
              <p:cNvSpPr>
                <a:spLocks/>
              </p:cNvSpPr>
              <p:nvPr/>
            </p:nvSpPr>
            <p:spPr bwMode="auto">
              <a:xfrm>
                <a:off x="3207511" y="2422887"/>
                <a:ext cx="6379" cy="10632"/>
              </a:xfrm>
              <a:custGeom>
                <a:avLst/>
                <a:gdLst>
                  <a:gd name="T0" fmla="*/ 6 w 6"/>
                  <a:gd name="T1" fmla="*/ 8 h 10"/>
                  <a:gd name="T2" fmla="*/ 4 w 6"/>
                  <a:gd name="T3" fmla="*/ 10 h 10"/>
                  <a:gd name="T4" fmla="*/ 2 w 6"/>
                  <a:gd name="T5" fmla="*/ 10 h 10"/>
                  <a:gd name="T6" fmla="*/ 0 w 6"/>
                  <a:gd name="T7" fmla="*/ 8 h 10"/>
                  <a:gd name="T8" fmla="*/ 4 w 6"/>
                  <a:gd name="T9" fmla="*/ 0 h 10"/>
                  <a:gd name="T10" fmla="*/ 6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6" y="8"/>
                    </a:moveTo>
                    <a:lnTo>
                      <a:pt x="4" y="10"/>
                    </a:lnTo>
                    <a:lnTo>
                      <a:pt x="2" y="10"/>
                    </a:lnTo>
                    <a:lnTo>
                      <a:pt x="0" y="8"/>
                    </a:lnTo>
                    <a:lnTo>
                      <a:pt x="4" y="0"/>
                    </a:lnTo>
                    <a:lnTo>
                      <a:pt x="6"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3" name="Freeform 38"/>
              <p:cNvSpPr>
                <a:spLocks/>
              </p:cNvSpPr>
              <p:nvPr/>
            </p:nvSpPr>
            <p:spPr bwMode="auto">
              <a:xfrm>
                <a:off x="3228774" y="2437772"/>
                <a:ext cx="6379" cy="8506"/>
              </a:xfrm>
              <a:custGeom>
                <a:avLst/>
                <a:gdLst>
                  <a:gd name="T0" fmla="*/ 4 w 6"/>
                  <a:gd name="T1" fmla="*/ 8 h 8"/>
                  <a:gd name="T2" fmla="*/ 2 w 6"/>
                  <a:gd name="T3" fmla="*/ 6 h 8"/>
                  <a:gd name="T4" fmla="*/ 0 w 6"/>
                  <a:gd name="T5" fmla="*/ 4 h 8"/>
                  <a:gd name="T6" fmla="*/ 2 w 6"/>
                  <a:gd name="T7" fmla="*/ 0 h 8"/>
                  <a:gd name="T8" fmla="*/ 4 w 6"/>
                  <a:gd name="T9" fmla="*/ 0 h 8"/>
                  <a:gd name="T10" fmla="*/ 4 w 6"/>
                  <a:gd name="T11" fmla="*/ 2 h 8"/>
                  <a:gd name="T12" fmla="*/ 4 w 6"/>
                  <a:gd name="T13" fmla="*/ 4 h 8"/>
                  <a:gd name="T14" fmla="*/ 6 w 6"/>
                  <a:gd name="T15" fmla="*/ 6 h 8"/>
                  <a:gd name="T16" fmla="*/ 4 w 6"/>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8">
                    <a:moveTo>
                      <a:pt x="4" y="8"/>
                    </a:moveTo>
                    <a:lnTo>
                      <a:pt x="2" y="6"/>
                    </a:lnTo>
                    <a:lnTo>
                      <a:pt x="0" y="4"/>
                    </a:lnTo>
                    <a:lnTo>
                      <a:pt x="2" y="0"/>
                    </a:lnTo>
                    <a:lnTo>
                      <a:pt x="4" y="0"/>
                    </a:lnTo>
                    <a:lnTo>
                      <a:pt x="4" y="2"/>
                    </a:lnTo>
                    <a:lnTo>
                      <a:pt x="4" y="4"/>
                    </a:lnTo>
                    <a:lnTo>
                      <a:pt x="6" y="6"/>
                    </a:lnTo>
                    <a:lnTo>
                      <a:pt x="4"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4" name="Freeform 39"/>
              <p:cNvSpPr>
                <a:spLocks/>
              </p:cNvSpPr>
              <p:nvPr/>
            </p:nvSpPr>
            <p:spPr bwMode="auto">
              <a:xfrm>
                <a:off x="3203258" y="2437772"/>
                <a:ext cx="4253" cy="6379"/>
              </a:xfrm>
              <a:custGeom>
                <a:avLst/>
                <a:gdLst>
                  <a:gd name="T0" fmla="*/ 0 w 4"/>
                  <a:gd name="T1" fmla="*/ 6 h 6"/>
                  <a:gd name="T2" fmla="*/ 0 w 4"/>
                  <a:gd name="T3" fmla="*/ 6 h 6"/>
                  <a:gd name="T4" fmla="*/ 2 w 4"/>
                  <a:gd name="T5" fmla="*/ 2 h 6"/>
                  <a:gd name="T6" fmla="*/ 4 w 4"/>
                  <a:gd name="T7" fmla="*/ 0 h 6"/>
                  <a:gd name="T8" fmla="*/ 4 w 4"/>
                  <a:gd name="T9" fmla="*/ 4 h 6"/>
                  <a:gd name="T10" fmla="*/ 4 w 4"/>
                  <a:gd name="T11" fmla="*/ 6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0" y="6"/>
                    </a:lnTo>
                    <a:lnTo>
                      <a:pt x="2" y="2"/>
                    </a:lnTo>
                    <a:lnTo>
                      <a:pt x="4" y="0"/>
                    </a:lnTo>
                    <a:lnTo>
                      <a:pt x="4" y="4"/>
                    </a:lnTo>
                    <a:lnTo>
                      <a:pt x="4" y="6"/>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5" name="Freeform 40"/>
              <p:cNvSpPr>
                <a:spLocks/>
              </p:cNvSpPr>
              <p:nvPr/>
            </p:nvSpPr>
            <p:spPr bwMode="auto">
              <a:xfrm>
                <a:off x="3194753" y="2463288"/>
                <a:ext cx="4253" cy="6379"/>
              </a:xfrm>
              <a:custGeom>
                <a:avLst/>
                <a:gdLst>
                  <a:gd name="T0" fmla="*/ 0 w 4"/>
                  <a:gd name="T1" fmla="*/ 6 h 6"/>
                  <a:gd name="T2" fmla="*/ 0 w 4"/>
                  <a:gd name="T3" fmla="*/ 6 h 6"/>
                  <a:gd name="T4" fmla="*/ 0 w 4"/>
                  <a:gd name="T5" fmla="*/ 2 h 6"/>
                  <a:gd name="T6" fmla="*/ 2 w 4"/>
                  <a:gd name="T7" fmla="*/ 0 h 6"/>
                  <a:gd name="T8" fmla="*/ 4 w 4"/>
                  <a:gd name="T9" fmla="*/ 0 h 6"/>
                  <a:gd name="T10" fmla="*/ 2 w 4"/>
                  <a:gd name="T11" fmla="*/ 4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0" y="6"/>
                    </a:lnTo>
                    <a:lnTo>
                      <a:pt x="0" y="2"/>
                    </a:lnTo>
                    <a:lnTo>
                      <a:pt x="2" y="0"/>
                    </a:lnTo>
                    <a:lnTo>
                      <a:pt x="4" y="0"/>
                    </a:lnTo>
                    <a:lnTo>
                      <a:pt x="2" y="4"/>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6" name="Freeform 41"/>
              <p:cNvSpPr>
                <a:spLocks/>
              </p:cNvSpPr>
              <p:nvPr/>
            </p:nvSpPr>
            <p:spPr bwMode="auto">
              <a:xfrm>
                <a:off x="3036339" y="2459035"/>
                <a:ext cx="6379" cy="4253"/>
              </a:xfrm>
              <a:custGeom>
                <a:avLst/>
                <a:gdLst>
                  <a:gd name="T0" fmla="*/ 0 w 6"/>
                  <a:gd name="T1" fmla="*/ 2 h 4"/>
                  <a:gd name="T2" fmla="*/ 4 w 6"/>
                  <a:gd name="T3" fmla="*/ 4 h 4"/>
                  <a:gd name="T4" fmla="*/ 6 w 6"/>
                  <a:gd name="T5" fmla="*/ 2 h 4"/>
                  <a:gd name="T6" fmla="*/ 2 w 6"/>
                  <a:gd name="T7" fmla="*/ 0 h 4"/>
                  <a:gd name="T8" fmla="*/ 0 w 6"/>
                  <a:gd name="T9" fmla="*/ 2 h 4"/>
                </a:gdLst>
                <a:ahLst/>
                <a:cxnLst>
                  <a:cxn ang="0">
                    <a:pos x="T0" y="T1"/>
                  </a:cxn>
                  <a:cxn ang="0">
                    <a:pos x="T2" y="T3"/>
                  </a:cxn>
                  <a:cxn ang="0">
                    <a:pos x="T4" y="T5"/>
                  </a:cxn>
                  <a:cxn ang="0">
                    <a:pos x="T6" y="T7"/>
                  </a:cxn>
                  <a:cxn ang="0">
                    <a:pos x="T8" y="T9"/>
                  </a:cxn>
                </a:cxnLst>
                <a:rect l="0" t="0" r="r" b="b"/>
                <a:pathLst>
                  <a:path w="6" h="4">
                    <a:moveTo>
                      <a:pt x="0" y="2"/>
                    </a:moveTo>
                    <a:lnTo>
                      <a:pt x="4" y="4"/>
                    </a:lnTo>
                    <a:lnTo>
                      <a:pt x="6" y="2"/>
                    </a:lnTo>
                    <a:lnTo>
                      <a:pt x="2" y="0"/>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7" name="Freeform 42"/>
              <p:cNvSpPr>
                <a:spLocks/>
              </p:cNvSpPr>
              <p:nvPr/>
            </p:nvSpPr>
            <p:spPr bwMode="auto">
              <a:xfrm>
                <a:off x="3053350" y="2465415"/>
                <a:ext cx="6379" cy="4253"/>
              </a:xfrm>
              <a:custGeom>
                <a:avLst/>
                <a:gdLst>
                  <a:gd name="T0" fmla="*/ 0 w 6"/>
                  <a:gd name="T1" fmla="*/ 0 h 4"/>
                  <a:gd name="T2" fmla="*/ 0 w 6"/>
                  <a:gd name="T3" fmla="*/ 0 h 4"/>
                  <a:gd name="T4" fmla="*/ 0 w 6"/>
                  <a:gd name="T5" fmla="*/ 2 h 4"/>
                  <a:gd name="T6" fmla="*/ 6 w 6"/>
                  <a:gd name="T7" fmla="*/ 4 h 4"/>
                  <a:gd name="T8" fmla="*/ 6 w 6"/>
                  <a:gd name="T9" fmla="*/ 4 h 4"/>
                  <a:gd name="T10" fmla="*/ 6 w 6"/>
                  <a:gd name="T11" fmla="*/ 2 h 4"/>
                  <a:gd name="T12" fmla="*/ 0 w 6"/>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 h="4">
                    <a:moveTo>
                      <a:pt x="0" y="0"/>
                    </a:moveTo>
                    <a:lnTo>
                      <a:pt x="0" y="0"/>
                    </a:lnTo>
                    <a:lnTo>
                      <a:pt x="0" y="2"/>
                    </a:lnTo>
                    <a:lnTo>
                      <a:pt x="6" y="4"/>
                    </a:lnTo>
                    <a:lnTo>
                      <a:pt x="6" y="4"/>
                    </a:lnTo>
                    <a:lnTo>
                      <a:pt x="6" y="2"/>
                    </a:lnTo>
                    <a:lnTo>
                      <a:pt x="0"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8" name="Freeform 43"/>
              <p:cNvSpPr>
                <a:spLocks/>
              </p:cNvSpPr>
              <p:nvPr/>
            </p:nvSpPr>
            <p:spPr bwMode="auto">
              <a:xfrm>
                <a:off x="3066108" y="2467541"/>
                <a:ext cx="4253" cy="4253"/>
              </a:xfrm>
              <a:custGeom>
                <a:avLst/>
                <a:gdLst>
                  <a:gd name="T0" fmla="*/ 2 w 4"/>
                  <a:gd name="T1" fmla="*/ 0 h 4"/>
                  <a:gd name="T2" fmla="*/ 0 w 4"/>
                  <a:gd name="T3" fmla="*/ 0 h 4"/>
                  <a:gd name="T4" fmla="*/ 2 w 4"/>
                  <a:gd name="T5" fmla="*/ 2 h 4"/>
                  <a:gd name="T6" fmla="*/ 2 w 4"/>
                  <a:gd name="T7" fmla="*/ 4 h 4"/>
                  <a:gd name="T8" fmla="*/ 4 w 4"/>
                  <a:gd name="T9" fmla="*/ 2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lnTo>
                      <a:pt x="0" y="0"/>
                    </a:lnTo>
                    <a:lnTo>
                      <a:pt x="2" y="2"/>
                    </a:lnTo>
                    <a:lnTo>
                      <a:pt x="2" y="4"/>
                    </a:lnTo>
                    <a:lnTo>
                      <a:pt x="4" y="2"/>
                    </a:lnTo>
                    <a:lnTo>
                      <a:pt x="2"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49" name="Freeform 44"/>
              <p:cNvSpPr>
                <a:spLocks noEditPoints="1"/>
              </p:cNvSpPr>
              <p:nvPr/>
            </p:nvSpPr>
            <p:spPr bwMode="auto">
              <a:xfrm>
                <a:off x="3145846" y="2328264"/>
                <a:ext cx="23390" cy="18074"/>
              </a:xfrm>
              <a:custGeom>
                <a:avLst/>
                <a:gdLst>
                  <a:gd name="T0" fmla="*/ 2 w 22"/>
                  <a:gd name="T1" fmla="*/ 17 h 17"/>
                  <a:gd name="T2" fmla="*/ 0 w 22"/>
                  <a:gd name="T3" fmla="*/ 17 h 17"/>
                  <a:gd name="T4" fmla="*/ 0 w 22"/>
                  <a:gd name="T5" fmla="*/ 15 h 17"/>
                  <a:gd name="T6" fmla="*/ 6 w 22"/>
                  <a:gd name="T7" fmla="*/ 17 h 17"/>
                  <a:gd name="T8" fmla="*/ 4 w 22"/>
                  <a:gd name="T9" fmla="*/ 17 h 17"/>
                  <a:gd name="T10" fmla="*/ 2 w 22"/>
                  <a:gd name="T11" fmla="*/ 17 h 17"/>
                  <a:gd name="T12" fmla="*/ 22 w 22"/>
                  <a:gd name="T13" fmla="*/ 2 h 17"/>
                  <a:gd name="T14" fmla="*/ 20 w 22"/>
                  <a:gd name="T15" fmla="*/ 0 h 17"/>
                  <a:gd name="T16" fmla="*/ 16 w 22"/>
                  <a:gd name="T17" fmla="*/ 2 h 17"/>
                  <a:gd name="T18" fmla="*/ 22 w 22"/>
                  <a:gd name="T19"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7">
                    <a:moveTo>
                      <a:pt x="2" y="17"/>
                    </a:moveTo>
                    <a:lnTo>
                      <a:pt x="0" y="17"/>
                    </a:lnTo>
                    <a:lnTo>
                      <a:pt x="0" y="15"/>
                    </a:lnTo>
                    <a:lnTo>
                      <a:pt x="6" y="17"/>
                    </a:lnTo>
                    <a:lnTo>
                      <a:pt x="4" y="17"/>
                    </a:lnTo>
                    <a:lnTo>
                      <a:pt x="2" y="17"/>
                    </a:lnTo>
                    <a:close/>
                    <a:moveTo>
                      <a:pt x="22" y="2"/>
                    </a:moveTo>
                    <a:lnTo>
                      <a:pt x="20" y="0"/>
                    </a:lnTo>
                    <a:lnTo>
                      <a:pt x="16" y="2"/>
                    </a:lnTo>
                    <a:lnTo>
                      <a:pt x="22"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0" name="Freeform 45"/>
              <p:cNvSpPr>
                <a:spLocks/>
              </p:cNvSpPr>
              <p:nvPr/>
            </p:nvSpPr>
            <p:spPr bwMode="auto">
              <a:xfrm>
                <a:off x="3169237" y="2324012"/>
                <a:ext cx="8506" cy="4253"/>
              </a:xfrm>
              <a:custGeom>
                <a:avLst/>
                <a:gdLst>
                  <a:gd name="T0" fmla="*/ 0 w 8"/>
                  <a:gd name="T1" fmla="*/ 4 h 4"/>
                  <a:gd name="T2" fmla="*/ 2 w 8"/>
                  <a:gd name="T3" fmla="*/ 4 h 4"/>
                  <a:gd name="T4" fmla="*/ 8 w 8"/>
                  <a:gd name="T5" fmla="*/ 2 h 4"/>
                  <a:gd name="T6" fmla="*/ 6 w 8"/>
                  <a:gd name="T7" fmla="*/ 0 h 4"/>
                  <a:gd name="T8" fmla="*/ 0 w 8"/>
                  <a:gd name="T9" fmla="*/ 4 h 4"/>
                </a:gdLst>
                <a:ahLst/>
                <a:cxnLst>
                  <a:cxn ang="0">
                    <a:pos x="T0" y="T1"/>
                  </a:cxn>
                  <a:cxn ang="0">
                    <a:pos x="T2" y="T3"/>
                  </a:cxn>
                  <a:cxn ang="0">
                    <a:pos x="T4" y="T5"/>
                  </a:cxn>
                  <a:cxn ang="0">
                    <a:pos x="T6" y="T7"/>
                  </a:cxn>
                  <a:cxn ang="0">
                    <a:pos x="T8" y="T9"/>
                  </a:cxn>
                </a:cxnLst>
                <a:rect l="0" t="0" r="r" b="b"/>
                <a:pathLst>
                  <a:path w="8" h="4">
                    <a:moveTo>
                      <a:pt x="0" y="4"/>
                    </a:moveTo>
                    <a:lnTo>
                      <a:pt x="2" y="4"/>
                    </a:lnTo>
                    <a:lnTo>
                      <a:pt x="8" y="2"/>
                    </a:lnTo>
                    <a:lnTo>
                      <a:pt x="6" y="0"/>
                    </a:lnTo>
                    <a:lnTo>
                      <a:pt x="0"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1" name="Freeform 46"/>
              <p:cNvSpPr>
                <a:spLocks/>
              </p:cNvSpPr>
              <p:nvPr/>
            </p:nvSpPr>
            <p:spPr bwMode="auto">
              <a:xfrm>
                <a:off x="2674858" y="2414383"/>
                <a:ext cx="44653" cy="29769"/>
              </a:xfrm>
              <a:custGeom>
                <a:avLst/>
                <a:gdLst>
                  <a:gd name="T0" fmla="*/ 38 w 42"/>
                  <a:gd name="T1" fmla="*/ 14 h 28"/>
                  <a:gd name="T2" fmla="*/ 36 w 42"/>
                  <a:gd name="T3" fmla="*/ 14 h 28"/>
                  <a:gd name="T4" fmla="*/ 32 w 42"/>
                  <a:gd name="T5" fmla="*/ 12 h 28"/>
                  <a:gd name="T6" fmla="*/ 30 w 42"/>
                  <a:gd name="T7" fmla="*/ 10 h 28"/>
                  <a:gd name="T8" fmla="*/ 26 w 42"/>
                  <a:gd name="T9" fmla="*/ 6 h 28"/>
                  <a:gd name="T10" fmla="*/ 22 w 42"/>
                  <a:gd name="T11" fmla="*/ 2 h 28"/>
                  <a:gd name="T12" fmla="*/ 18 w 42"/>
                  <a:gd name="T13" fmla="*/ 0 h 28"/>
                  <a:gd name="T14" fmla="*/ 14 w 42"/>
                  <a:gd name="T15" fmla="*/ 2 h 28"/>
                  <a:gd name="T16" fmla="*/ 10 w 42"/>
                  <a:gd name="T17" fmla="*/ 4 h 28"/>
                  <a:gd name="T18" fmla="*/ 8 w 42"/>
                  <a:gd name="T19" fmla="*/ 12 h 28"/>
                  <a:gd name="T20" fmla="*/ 2 w 42"/>
                  <a:gd name="T21" fmla="*/ 14 h 28"/>
                  <a:gd name="T22" fmla="*/ 0 w 42"/>
                  <a:gd name="T23" fmla="*/ 16 h 28"/>
                  <a:gd name="T24" fmla="*/ 2 w 42"/>
                  <a:gd name="T25" fmla="*/ 18 h 28"/>
                  <a:gd name="T26" fmla="*/ 6 w 42"/>
                  <a:gd name="T27" fmla="*/ 18 h 28"/>
                  <a:gd name="T28" fmla="*/ 6 w 42"/>
                  <a:gd name="T29" fmla="*/ 20 h 28"/>
                  <a:gd name="T30" fmla="*/ 8 w 42"/>
                  <a:gd name="T31" fmla="*/ 20 h 28"/>
                  <a:gd name="T32" fmla="*/ 16 w 42"/>
                  <a:gd name="T33" fmla="*/ 22 h 28"/>
                  <a:gd name="T34" fmla="*/ 20 w 42"/>
                  <a:gd name="T35" fmla="*/ 24 h 28"/>
                  <a:gd name="T36" fmla="*/ 28 w 42"/>
                  <a:gd name="T37" fmla="*/ 26 h 28"/>
                  <a:gd name="T38" fmla="*/ 28 w 42"/>
                  <a:gd name="T39" fmla="*/ 28 h 28"/>
                  <a:gd name="T40" fmla="*/ 38 w 42"/>
                  <a:gd name="T41" fmla="*/ 28 h 28"/>
                  <a:gd name="T42" fmla="*/ 40 w 42"/>
                  <a:gd name="T43" fmla="*/ 26 h 28"/>
                  <a:gd name="T44" fmla="*/ 40 w 42"/>
                  <a:gd name="T45" fmla="*/ 24 h 28"/>
                  <a:gd name="T46" fmla="*/ 42 w 42"/>
                  <a:gd name="T47" fmla="*/ 24 h 28"/>
                  <a:gd name="T48" fmla="*/ 42 w 42"/>
                  <a:gd name="T49" fmla="*/ 14 h 28"/>
                  <a:gd name="T50" fmla="*/ 38 w 42"/>
                  <a:gd name="T51" fmla="*/ 1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 h="28">
                    <a:moveTo>
                      <a:pt x="38" y="14"/>
                    </a:moveTo>
                    <a:lnTo>
                      <a:pt x="36" y="14"/>
                    </a:lnTo>
                    <a:lnTo>
                      <a:pt x="32" y="12"/>
                    </a:lnTo>
                    <a:lnTo>
                      <a:pt x="30" y="10"/>
                    </a:lnTo>
                    <a:lnTo>
                      <a:pt x="26" y="6"/>
                    </a:lnTo>
                    <a:lnTo>
                      <a:pt x="22" y="2"/>
                    </a:lnTo>
                    <a:lnTo>
                      <a:pt x="18" y="0"/>
                    </a:lnTo>
                    <a:lnTo>
                      <a:pt x="14" y="2"/>
                    </a:lnTo>
                    <a:lnTo>
                      <a:pt x="10" y="4"/>
                    </a:lnTo>
                    <a:lnTo>
                      <a:pt x="8" y="12"/>
                    </a:lnTo>
                    <a:lnTo>
                      <a:pt x="2" y="14"/>
                    </a:lnTo>
                    <a:lnTo>
                      <a:pt x="0" y="16"/>
                    </a:lnTo>
                    <a:lnTo>
                      <a:pt x="2" y="18"/>
                    </a:lnTo>
                    <a:lnTo>
                      <a:pt x="6" y="18"/>
                    </a:lnTo>
                    <a:lnTo>
                      <a:pt x="6" y="20"/>
                    </a:lnTo>
                    <a:lnTo>
                      <a:pt x="8" y="20"/>
                    </a:lnTo>
                    <a:lnTo>
                      <a:pt x="16" y="22"/>
                    </a:lnTo>
                    <a:lnTo>
                      <a:pt x="20" y="24"/>
                    </a:lnTo>
                    <a:lnTo>
                      <a:pt x="28" y="26"/>
                    </a:lnTo>
                    <a:lnTo>
                      <a:pt x="28" y="28"/>
                    </a:lnTo>
                    <a:lnTo>
                      <a:pt x="38" y="28"/>
                    </a:lnTo>
                    <a:lnTo>
                      <a:pt x="40" y="26"/>
                    </a:lnTo>
                    <a:lnTo>
                      <a:pt x="40" y="24"/>
                    </a:lnTo>
                    <a:lnTo>
                      <a:pt x="42" y="24"/>
                    </a:lnTo>
                    <a:lnTo>
                      <a:pt x="42" y="14"/>
                    </a:lnTo>
                    <a:lnTo>
                      <a:pt x="38" y="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2" name="Freeform 47"/>
              <p:cNvSpPr>
                <a:spLocks/>
              </p:cNvSpPr>
              <p:nvPr/>
            </p:nvSpPr>
            <p:spPr bwMode="auto">
              <a:xfrm>
                <a:off x="2638709" y="2350591"/>
                <a:ext cx="76549" cy="80802"/>
              </a:xfrm>
              <a:custGeom>
                <a:avLst/>
                <a:gdLst>
                  <a:gd name="T0" fmla="*/ 42 w 72"/>
                  <a:gd name="T1" fmla="*/ 72 h 76"/>
                  <a:gd name="T2" fmla="*/ 44 w 72"/>
                  <a:gd name="T3" fmla="*/ 64 h 76"/>
                  <a:gd name="T4" fmla="*/ 48 w 72"/>
                  <a:gd name="T5" fmla="*/ 62 h 76"/>
                  <a:gd name="T6" fmla="*/ 52 w 72"/>
                  <a:gd name="T7" fmla="*/ 60 h 76"/>
                  <a:gd name="T8" fmla="*/ 56 w 72"/>
                  <a:gd name="T9" fmla="*/ 52 h 76"/>
                  <a:gd name="T10" fmla="*/ 70 w 72"/>
                  <a:gd name="T11" fmla="*/ 42 h 76"/>
                  <a:gd name="T12" fmla="*/ 72 w 72"/>
                  <a:gd name="T13" fmla="*/ 38 h 76"/>
                  <a:gd name="T14" fmla="*/ 68 w 72"/>
                  <a:gd name="T15" fmla="*/ 36 h 76"/>
                  <a:gd name="T16" fmla="*/ 66 w 72"/>
                  <a:gd name="T17" fmla="*/ 34 h 76"/>
                  <a:gd name="T18" fmla="*/ 64 w 72"/>
                  <a:gd name="T19" fmla="*/ 34 h 76"/>
                  <a:gd name="T20" fmla="*/ 56 w 72"/>
                  <a:gd name="T21" fmla="*/ 34 h 76"/>
                  <a:gd name="T22" fmla="*/ 58 w 72"/>
                  <a:gd name="T23" fmla="*/ 0 h 76"/>
                  <a:gd name="T24" fmla="*/ 28 w 72"/>
                  <a:gd name="T25" fmla="*/ 0 h 76"/>
                  <a:gd name="T26" fmla="*/ 26 w 72"/>
                  <a:gd name="T27" fmla="*/ 10 h 76"/>
                  <a:gd name="T28" fmla="*/ 20 w 72"/>
                  <a:gd name="T29" fmla="*/ 10 h 76"/>
                  <a:gd name="T30" fmla="*/ 26 w 72"/>
                  <a:gd name="T31" fmla="*/ 16 h 76"/>
                  <a:gd name="T32" fmla="*/ 34 w 72"/>
                  <a:gd name="T33" fmla="*/ 26 h 76"/>
                  <a:gd name="T34" fmla="*/ 32 w 72"/>
                  <a:gd name="T35" fmla="*/ 32 h 76"/>
                  <a:gd name="T36" fmla="*/ 12 w 72"/>
                  <a:gd name="T37" fmla="*/ 32 h 76"/>
                  <a:gd name="T38" fmla="*/ 0 w 72"/>
                  <a:gd name="T39" fmla="*/ 50 h 76"/>
                  <a:gd name="T40" fmla="*/ 0 w 72"/>
                  <a:gd name="T41" fmla="*/ 60 h 76"/>
                  <a:gd name="T42" fmla="*/ 4 w 72"/>
                  <a:gd name="T43" fmla="*/ 64 h 76"/>
                  <a:gd name="T44" fmla="*/ 14 w 72"/>
                  <a:gd name="T45" fmla="*/ 70 h 76"/>
                  <a:gd name="T46" fmla="*/ 16 w 72"/>
                  <a:gd name="T47" fmla="*/ 74 h 76"/>
                  <a:gd name="T48" fmla="*/ 20 w 72"/>
                  <a:gd name="T49" fmla="*/ 74 h 76"/>
                  <a:gd name="T50" fmla="*/ 22 w 72"/>
                  <a:gd name="T51" fmla="*/ 72 h 76"/>
                  <a:gd name="T52" fmla="*/ 26 w 72"/>
                  <a:gd name="T53" fmla="*/ 72 h 76"/>
                  <a:gd name="T54" fmla="*/ 34 w 72"/>
                  <a:gd name="T55" fmla="*/ 76 h 76"/>
                  <a:gd name="T56" fmla="*/ 36 w 72"/>
                  <a:gd name="T57" fmla="*/ 74 h 76"/>
                  <a:gd name="T58" fmla="*/ 42 w 72"/>
                  <a:gd name="T59" fmla="*/ 7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76">
                    <a:moveTo>
                      <a:pt x="42" y="72"/>
                    </a:moveTo>
                    <a:lnTo>
                      <a:pt x="44" y="64"/>
                    </a:lnTo>
                    <a:lnTo>
                      <a:pt x="48" y="62"/>
                    </a:lnTo>
                    <a:lnTo>
                      <a:pt x="52" y="60"/>
                    </a:lnTo>
                    <a:lnTo>
                      <a:pt x="56" y="52"/>
                    </a:lnTo>
                    <a:lnTo>
                      <a:pt x="70" y="42"/>
                    </a:lnTo>
                    <a:lnTo>
                      <a:pt x="72" y="38"/>
                    </a:lnTo>
                    <a:lnTo>
                      <a:pt x="68" y="36"/>
                    </a:lnTo>
                    <a:lnTo>
                      <a:pt x="66" y="34"/>
                    </a:lnTo>
                    <a:lnTo>
                      <a:pt x="64" y="34"/>
                    </a:lnTo>
                    <a:lnTo>
                      <a:pt x="56" y="34"/>
                    </a:lnTo>
                    <a:lnTo>
                      <a:pt x="58" y="0"/>
                    </a:lnTo>
                    <a:lnTo>
                      <a:pt x="28" y="0"/>
                    </a:lnTo>
                    <a:lnTo>
                      <a:pt x="26" y="10"/>
                    </a:lnTo>
                    <a:lnTo>
                      <a:pt x="20" y="10"/>
                    </a:lnTo>
                    <a:lnTo>
                      <a:pt x="26" y="16"/>
                    </a:lnTo>
                    <a:lnTo>
                      <a:pt x="34" y="26"/>
                    </a:lnTo>
                    <a:lnTo>
                      <a:pt x="32" y="32"/>
                    </a:lnTo>
                    <a:lnTo>
                      <a:pt x="12" y="32"/>
                    </a:lnTo>
                    <a:lnTo>
                      <a:pt x="0" y="50"/>
                    </a:lnTo>
                    <a:lnTo>
                      <a:pt x="0" y="60"/>
                    </a:lnTo>
                    <a:lnTo>
                      <a:pt x="4" y="64"/>
                    </a:lnTo>
                    <a:lnTo>
                      <a:pt x="14" y="70"/>
                    </a:lnTo>
                    <a:lnTo>
                      <a:pt x="16" y="74"/>
                    </a:lnTo>
                    <a:lnTo>
                      <a:pt x="20" y="74"/>
                    </a:lnTo>
                    <a:lnTo>
                      <a:pt x="22" y="72"/>
                    </a:lnTo>
                    <a:lnTo>
                      <a:pt x="26" y="72"/>
                    </a:lnTo>
                    <a:lnTo>
                      <a:pt x="34" y="76"/>
                    </a:lnTo>
                    <a:lnTo>
                      <a:pt x="36" y="74"/>
                    </a:lnTo>
                    <a:lnTo>
                      <a:pt x="42" y="7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3" name="Freeform 48"/>
              <p:cNvSpPr>
                <a:spLocks/>
              </p:cNvSpPr>
              <p:nvPr/>
            </p:nvSpPr>
            <p:spPr bwMode="auto">
              <a:xfrm>
                <a:off x="2693995" y="2384612"/>
                <a:ext cx="110571" cy="63791"/>
              </a:xfrm>
              <a:custGeom>
                <a:avLst/>
                <a:gdLst>
                  <a:gd name="T0" fmla="*/ 36 w 104"/>
                  <a:gd name="T1" fmla="*/ 56 h 60"/>
                  <a:gd name="T2" fmla="*/ 40 w 104"/>
                  <a:gd name="T3" fmla="*/ 54 h 60"/>
                  <a:gd name="T4" fmla="*/ 42 w 104"/>
                  <a:gd name="T5" fmla="*/ 46 h 60"/>
                  <a:gd name="T6" fmla="*/ 48 w 104"/>
                  <a:gd name="T7" fmla="*/ 44 h 60"/>
                  <a:gd name="T8" fmla="*/ 50 w 104"/>
                  <a:gd name="T9" fmla="*/ 40 h 60"/>
                  <a:gd name="T10" fmla="*/ 52 w 104"/>
                  <a:gd name="T11" fmla="*/ 40 h 60"/>
                  <a:gd name="T12" fmla="*/ 56 w 104"/>
                  <a:gd name="T13" fmla="*/ 42 h 60"/>
                  <a:gd name="T14" fmla="*/ 58 w 104"/>
                  <a:gd name="T15" fmla="*/ 40 h 60"/>
                  <a:gd name="T16" fmla="*/ 62 w 104"/>
                  <a:gd name="T17" fmla="*/ 40 h 60"/>
                  <a:gd name="T18" fmla="*/ 64 w 104"/>
                  <a:gd name="T19" fmla="*/ 36 h 60"/>
                  <a:gd name="T20" fmla="*/ 68 w 104"/>
                  <a:gd name="T21" fmla="*/ 34 h 60"/>
                  <a:gd name="T22" fmla="*/ 70 w 104"/>
                  <a:gd name="T23" fmla="*/ 28 h 60"/>
                  <a:gd name="T24" fmla="*/ 76 w 104"/>
                  <a:gd name="T25" fmla="*/ 24 h 60"/>
                  <a:gd name="T26" fmla="*/ 78 w 104"/>
                  <a:gd name="T27" fmla="*/ 26 h 60"/>
                  <a:gd name="T28" fmla="*/ 80 w 104"/>
                  <a:gd name="T29" fmla="*/ 28 h 60"/>
                  <a:gd name="T30" fmla="*/ 84 w 104"/>
                  <a:gd name="T31" fmla="*/ 28 h 60"/>
                  <a:gd name="T32" fmla="*/ 88 w 104"/>
                  <a:gd name="T33" fmla="*/ 26 h 60"/>
                  <a:gd name="T34" fmla="*/ 92 w 104"/>
                  <a:gd name="T35" fmla="*/ 26 h 60"/>
                  <a:gd name="T36" fmla="*/ 94 w 104"/>
                  <a:gd name="T37" fmla="*/ 22 h 60"/>
                  <a:gd name="T38" fmla="*/ 98 w 104"/>
                  <a:gd name="T39" fmla="*/ 20 h 60"/>
                  <a:gd name="T40" fmla="*/ 104 w 104"/>
                  <a:gd name="T41" fmla="*/ 20 h 60"/>
                  <a:gd name="T42" fmla="*/ 100 w 104"/>
                  <a:gd name="T43" fmla="*/ 12 h 60"/>
                  <a:gd name="T44" fmla="*/ 96 w 104"/>
                  <a:gd name="T45" fmla="*/ 12 h 60"/>
                  <a:gd name="T46" fmla="*/ 96 w 104"/>
                  <a:gd name="T47" fmla="*/ 14 h 60"/>
                  <a:gd name="T48" fmla="*/ 90 w 104"/>
                  <a:gd name="T49" fmla="*/ 10 h 60"/>
                  <a:gd name="T50" fmla="*/ 90 w 104"/>
                  <a:gd name="T51" fmla="*/ 8 h 60"/>
                  <a:gd name="T52" fmla="*/ 96 w 104"/>
                  <a:gd name="T53" fmla="*/ 8 h 60"/>
                  <a:gd name="T54" fmla="*/ 90 w 104"/>
                  <a:gd name="T55" fmla="*/ 4 h 60"/>
                  <a:gd name="T56" fmla="*/ 80 w 104"/>
                  <a:gd name="T57" fmla="*/ 2 h 60"/>
                  <a:gd name="T58" fmla="*/ 68 w 104"/>
                  <a:gd name="T59" fmla="*/ 2 h 60"/>
                  <a:gd name="T60" fmla="*/ 62 w 104"/>
                  <a:gd name="T61" fmla="*/ 0 h 60"/>
                  <a:gd name="T62" fmla="*/ 58 w 104"/>
                  <a:gd name="T63" fmla="*/ 4 h 60"/>
                  <a:gd name="T64" fmla="*/ 52 w 104"/>
                  <a:gd name="T65" fmla="*/ 4 h 60"/>
                  <a:gd name="T66" fmla="*/ 50 w 104"/>
                  <a:gd name="T67" fmla="*/ 6 h 60"/>
                  <a:gd name="T68" fmla="*/ 42 w 104"/>
                  <a:gd name="T69" fmla="*/ 6 h 60"/>
                  <a:gd name="T70" fmla="*/ 34 w 104"/>
                  <a:gd name="T71" fmla="*/ 4 h 60"/>
                  <a:gd name="T72" fmla="*/ 30 w 104"/>
                  <a:gd name="T73" fmla="*/ 2 h 60"/>
                  <a:gd name="T74" fmla="*/ 26 w 104"/>
                  <a:gd name="T75" fmla="*/ 6 h 60"/>
                  <a:gd name="T76" fmla="*/ 20 w 104"/>
                  <a:gd name="T77" fmla="*/ 6 h 60"/>
                  <a:gd name="T78" fmla="*/ 18 w 104"/>
                  <a:gd name="T79" fmla="*/ 10 h 60"/>
                  <a:gd name="T80" fmla="*/ 4 w 104"/>
                  <a:gd name="T81" fmla="*/ 20 h 60"/>
                  <a:gd name="T82" fmla="*/ 0 w 104"/>
                  <a:gd name="T83" fmla="*/ 28 h 60"/>
                  <a:gd name="T84" fmla="*/ 4 w 104"/>
                  <a:gd name="T85" fmla="*/ 30 h 60"/>
                  <a:gd name="T86" fmla="*/ 8 w 104"/>
                  <a:gd name="T87" fmla="*/ 34 h 60"/>
                  <a:gd name="T88" fmla="*/ 12 w 104"/>
                  <a:gd name="T89" fmla="*/ 38 h 60"/>
                  <a:gd name="T90" fmla="*/ 14 w 104"/>
                  <a:gd name="T91" fmla="*/ 40 h 60"/>
                  <a:gd name="T92" fmla="*/ 18 w 104"/>
                  <a:gd name="T93" fmla="*/ 42 h 60"/>
                  <a:gd name="T94" fmla="*/ 20 w 104"/>
                  <a:gd name="T95" fmla="*/ 42 h 60"/>
                  <a:gd name="T96" fmla="*/ 24 w 104"/>
                  <a:gd name="T97" fmla="*/ 42 h 60"/>
                  <a:gd name="T98" fmla="*/ 24 w 104"/>
                  <a:gd name="T99" fmla="*/ 52 h 60"/>
                  <a:gd name="T100" fmla="*/ 30 w 104"/>
                  <a:gd name="T101" fmla="*/ 52 h 60"/>
                  <a:gd name="T102" fmla="*/ 28 w 104"/>
                  <a:gd name="T103" fmla="*/ 56 h 60"/>
                  <a:gd name="T104" fmla="*/ 30 w 104"/>
                  <a:gd name="T105" fmla="*/ 60 h 60"/>
                  <a:gd name="T106" fmla="*/ 34 w 104"/>
                  <a:gd name="T107" fmla="*/ 60 h 60"/>
                  <a:gd name="T108" fmla="*/ 36 w 104"/>
                  <a:gd name="T109"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60">
                    <a:moveTo>
                      <a:pt x="36" y="56"/>
                    </a:moveTo>
                    <a:lnTo>
                      <a:pt x="40" y="54"/>
                    </a:lnTo>
                    <a:lnTo>
                      <a:pt x="42" y="46"/>
                    </a:lnTo>
                    <a:lnTo>
                      <a:pt x="48" y="44"/>
                    </a:lnTo>
                    <a:lnTo>
                      <a:pt x="50" y="40"/>
                    </a:lnTo>
                    <a:lnTo>
                      <a:pt x="52" y="40"/>
                    </a:lnTo>
                    <a:lnTo>
                      <a:pt x="56" y="42"/>
                    </a:lnTo>
                    <a:lnTo>
                      <a:pt x="58" y="40"/>
                    </a:lnTo>
                    <a:lnTo>
                      <a:pt x="62" y="40"/>
                    </a:lnTo>
                    <a:lnTo>
                      <a:pt x="64" y="36"/>
                    </a:lnTo>
                    <a:lnTo>
                      <a:pt x="68" y="34"/>
                    </a:lnTo>
                    <a:lnTo>
                      <a:pt x="70" y="28"/>
                    </a:lnTo>
                    <a:lnTo>
                      <a:pt x="76" y="24"/>
                    </a:lnTo>
                    <a:lnTo>
                      <a:pt x="78" y="26"/>
                    </a:lnTo>
                    <a:lnTo>
                      <a:pt x="80" y="28"/>
                    </a:lnTo>
                    <a:lnTo>
                      <a:pt x="84" y="28"/>
                    </a:lnTo>
                    <a:lnTo>
                      <a:pt x="88" y="26"/>
                    </a:lnTo>
                    <a:lnTo>
                      <a:pt x="92" y="26"/>
                    </a:lnTo>
                    <a:lnTo>
                      <a:pt x="94" y="22"/>
                    </a:lnTo>
                    <a:lnTo>
                      <a:pt x="98" y="20"/>
                    </a:lnTo>
                    <a:lnTo>
                      <a:pt x="104" y="20"/>
                    </a:lnTo>
                    <a:lnTo>
                      <a:pt x="100" y="12"/>
                    </a:lnTo>
                    <a:lnTo>
                      <a:pt x="96" y="12"/>
                    </a:lnTo>
                    <a:lnTo>
                      <a:pt x="96" y="14"/>
                    </a:lnTo>
                    <a:lnTo>
                      <a:pt x="90" y="10"/>
                    </a:lnTo>
                    <a:lnTo>
                      <a:pt x="90" y="8"/>
                    </a:lnTo>
                    <a:lnTo>
                      <a:pt x="96" y="8"/>
                    </a:lnTo>
                    <a:lnTo>
                      <a:pt x="90" y="4"/>
                    </a:lnTo>
                    <a:lnTo>
                      <a:pt x="80" y="2"/>
                    </a:lnTo>
                    <a:lnTo>
                      <a:pt x="68" y="2"/>
                    </a:lnTo>
                    <a:lnTo>
                      <a:pt x="62" y="0"/>
                    </a:lnTo>
                    <a:lnTo>
                      <a:pt x="58" y="4"/>
                    </a:lnTo>
                    <a:lnTo>
                      <a:pt x="52" y="4"/>
                    </a:lnTo>
                    <a:lnTo>
                      <a:pt x="50" y="6"/>
                    </a:lnTo>
                    <a:lnTo>
                      <a:pt x="42" y="6"/>
                    </a:lnTo>
                    <a:lnTo>
                      <a:pt x="34" y="4"/>
                    </a:lnTo>
                    <a:lnTo>
                      <a:pt x="30" y="2"/>
                    </a:lnTo>
                    <a:lnTo>
                      <a:pt x="26" y="6"/>
                    </a:lnTo>
                    <a:lnTo>
                      <a:pt x="20" y="6"/>
                    </a:lnTo>
                    <a:lnTo>
                      <a:pt x="18" y="10"/>
                    </a:lnTo>
                    <a:lnTo>
                      <a:pt x="4" y="20"/>
                    </a:lnTo>
                    <a:lnTo>
                      <a:pt x="0" y="28"/>
                    </a:lnTo>
                    <a:lnTo>
                      <a:pt x="4" y="30"/>
                    </a:lnTo>
                    <a:lnTo>
                      <a:pt x="8" y="34"/>
                    </a:lnTo>
                    <a:lnTo>
                      <a:pt x="12" y="38"/>
                    </a:lnTo>
                    <a:lnTo>
                      <a:pt x="14" y="40"/>
                    </a:lnTo>
                    <a:lnTo>
                      <a:pt x="18" y="42"/>
                    </a:lnTo>
                    <a:lnTo>
                      <a:pt x="20" y="42"/>
                    </a:lnTo>
                    <a:lnTo>
                      <a:pt x="24" y="42"/>
                    </a:lnTo>
                    <a:lnTo>
                      <a:pt x="24" y="52"/>
                    </a:lnTo>
                    <a:lnTo>
                      <a:pt x="30" y="52"/>
                    </a:lnTo>
                    <a:lnTo>
                      <a:pt x="28" y="56"/>
                    </a:lnTo>
                    <a:lnTo>
                      <a:pt x="30" y="60"/>
                    </a:lnTo>
                    <a:lnTo>
                      <a:pt x="34" y="60"/>
                    </a:lnTo>
                    <a:lnTo>
                      <a:pt x="36" y="5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4" name="Freeform 50"/>
              <p:cNvSpPr>
                <a:spLocks/>
              </p:cNvSpPr>
              <p:nvPr/>
            </p:nvSpPr>
            <p:spPr bwMode="auto">
              <a:xfrm>
                <a:off x="2745028" y="2484552"/>
                <a:ext cx="63791" cy="68044"/>
              </a:xfrm>
              <a:custGeom>
                <a:avLst/>
                <a:gdLst>
                  <a:gd name="T0" fmla="*/ 52 w 60"/>
                  <a:gd name="T1" fmla="*/ 58 h 64"/>
                  <a:gd name="T2" fmla="*/ 52 w 60"/>
                  <a:gd name="T3" fmla="*/ 52 h 64"/>
                  <a:gd name="T4" fmla="*/ 56 w 60"/>
                  <a:gd name="T5" fmla="*/ 50 h 64"/>
                  <a:gd name="T6" fmla="*/ 56 w 60"/>
                  <a:gd name="T7" fmla="*/ 48 h 64"/>
                  <a:gd name="T8" fmla="*/ 54 w 60"/>
                  <a:gd name="T9" fmla="*/ 44 h 64"/>
                  <a:gd name="T10" fmla="*/ 54 w 60"/>
                  <a:gd name="T11" fmla="*/ 38 h 64"/>
                  <a:gd name="T12" fmla="*/ 54 w 60"/>
                  <a:gd name="T13" fmla="*/ 36 h 64"/>
                  <a:gd name="T14" fmla="*/ 58 w 60"/>
                  <a:gd name="T15" fmla="*/ 38 h 64"/>
                  <a:gd name="T16" fmla="*/ 60 w 60"/>
                  <a:gd name="T17" fmla="*/ 36 h 64"/>
                  <a:gd name="T18" fmla="*/ 56 w 60"/>
                  <a:gd name="T19" fmla="*/ 32 h 64"/>
                  <a:gd name="T20" fmla="*/ 46 w 60"/>
                  <a:gd name="T21" fmla="*/ 22 h 64"/>
                  <a:gd name="T22" fmla="*/ 42 w 60"/>
                  <a:gd name="T23" fmla="*/ 18 h 64"/>
                  <a:gd name="T24" fmla="*/ 42 w 60"/>
                  <a:gd name="T25" fmla="*/ 12 h 64"/>
                  <a:gd name="T26" fmla="*/ 40 w 60"/>
                  <a:gd name="T27" fmla="*/ 8 h 64"/>
                  <a:gd name="T28" fmla="*/ 36 w 60"/>
                  <a:gd name="T29" fmla="*/ 12 h 64"/>
                  <a:gd name="T30" fmla="*/ 30 w 60"/>
                  <a:gd name="T31" fmla="*/ 12 h 64"/>
                  <a:gd name="T32" fmla="*/ 30 w 60"/>
                  <a:gd name="T33" fmla="*/ 10 h 64"/>
                  <a:gd name="T34" fmla="*/ 26 w 60"/>
                  <a:gd name="T35" fmla="*/ 6 h 64"/>
                  <a:gd name="T36" fmla="*/ 22 w 60"/>
                  <a:gd name="T37" fmla="*/ 6 h 64"/>
                  <a:gd name="T38" fmla="*/ 18 w 60"/>
                  <a:gd name="T39" fmla="*/ 6 h 64"/>
                  <a:gd name="T40" fmla="*/ 10 w 60"/>
                  <a:gd name="T41" fmla="*/ 2 h 64"/>
                  <a:gd name="T42" fmla="*/ 4 w 60"/>
                  <a:gd name="T43" fmla="*/ 0 h 64"/>
                  <a:gd name="T44" fmla="*/ 0 w 60"/>
                  <a:gd name="T45" fmla="*/ 6 h 64"/>
                  <a:gd name="T46" fmla="*/ 4 w 60"/>
                  <a:gd name="T47" fmla="*/ 10 h 64"/>
                  <a:gd name="T48" fmla="*/ 4 w 60"/>
                  <a:gd name="T49" fmla="*/ 16 h 64"/>
                  <a:gd name="T50" fmla="*/ 2 w 60"/>
                  <a:gd name="T51" fmla="*/ 18 h 64"/>
                  <a:gd name="T52" fmla="*/ 0 w 60"/>
                  <a:gd name="T53" fmla="*/ 24 h 64"/>
                  <a:gd name="T54" fmla="*/ 4 w 60"/>
                  <a:gd name="T55" fmla="*/ 28 h 64"/>
                  <a:gd name="T56" fmla="*/ 8 w 60"/>
                  <a:gd name="T57" fmla="*/ 28 h 64"/>
                  <a:gd name="T58" fmla="*/ 12 w 60"/>
                  <a:gd name="T59" fmla="*/ 32 h 64"/>
                  <a:gd name="T60" fmla="*/ 14 w 60"/>
                  <a:gd name="T61" fmla="*/ 32 h 64"/>
                  <a:gd name="T62" fmla="*/ 14 w 60"/>
                  <a:gd name="T63" fmla="*/ 30 h 64"/>
                  <a:gd name="T64" fmla="*/ 16 w 60"/>
                  <a:gd name="T65" fmla="*/ 30 h 64"/>
                  <a:gd name="T66" fmla="*/ 14 w 60"/>
                  <a:gd name="T67" fmla="*/ 24 h 64"/>
                  <a:gd name="T68" fmla="*/ 14 w 60"/>
                  <a:gd name="T69" fmla="*/ 22 h 64"/>
                  <a:gd name="T70" fmla="*/ 16 w 60"/>
                  <a:gd name="T71" fmla="*/ 22 h 64"/>
                  <a:gd name="T72" fmla="*/ 18 w 60"/>
                  <a:gd name="T73" fmla="*/ 24 h 64"/>
                  <a:gd name="T74" fmla="*/ 22 w 60"/>
                  <a:gd name="T75" fmla="*/ 28 h 64"/>
                  <a:gd name="T76" fmla="*/ 20 w 60"/>
                  <a:gd name="T77" fmla="*/ 30 h 64"/>
                  <a:gd name="T78" fmla="*/ 22 w 60"/>
                  <a:gd name="T79" fmla="*/ 34 h 64"/>
                  <a:gd name="T80" fmla="*/ 28 w 60"/>
                  <a:gd name="T81" fmla="*/ 36 h 64"/>
                  <a:gd name="T82" fmla="*/ 34 w 60"/>
                  <a:gd name="T83" fmla="*/ 40 h 64"/>
                  <a:gd name="T84" fmla="*/ 38 w 60"/>
                  <a:gd name="T85" fmla="*/ 40 h 64"/>
                  <a:gd name="T86" fmla="*/ 40 w 60"/>
                  <a:gd name="T87" fmla="*/ 42 h 64"/>
                  <a:gd name="T88" fmla="*/ 40 w 60"/>
                  <a:gd name="T89" fmla="*/ 48 h 64"/>
                  <a:gd name="T90" fmla="*/ 36 w 60"/>
                  <a:gd name="T91" fmla="*/ 50 h 64"/>
                  <a:gd name="T92" fmla="*/ 38 w 60"/>
                  <a:gd name="T93" fmla="*/ 56 h 64"/>
                  <a:gd name="T94" fmla="*/ 42 w 60"/>
                  <a:gd name="T95" fmla="*/ 58 h 64"/>
                  <a:gd name="T96" fmla="*/ 42 w 60"/>
                  <a:gd name="T97" fmla="*/ 56 h 64"/>
                  <a:gd name="T98" fmla="*/ 42 w 60"/>
                  <a:gd name="T99" fmla="*/ 54 h 64"/>
                  <a:gd name="T100" fmla="*/ 42 w 60"/>
                  <a:gd name="T101" fmla="*/ 52 h 64"/>
                  <a:gd name="T102" fmla="*/ 46 w 60"/>
                  <a:gd name="T103" fmla="*/ 54 h 64"/>
                  <a:gd name="T104" fmla="*/ 46 w 60"/>
                  <a:gd name="T105" fmla="*/ 56 h 64"/>
                  <a:gd name="T106" fmla="*/ 48 w 60"/>
                  <a:gd name="T107" fmla="*/ 60 h 64"/>
                  <a:gd name="T108" fmla="*/ 50 w 60"/>
                  <a:gd name="T109" fmla="*/ 64 h 64"/>
                  <a:gd name="T110" fmla="*/ 50 w 60"/>
                  <a:gd name="T111" fmla="*/ 64 h 64"/>
                  <a:gd name="T112" fmla="*/ 52 w 60"/>
                  <a:gd name="T113" fmla="*/ 62 h 64"/>
                  <a:gd name="T114" fmla="*/ 50 w 60"/>
                  <a:gd name="T115" fmla="*/ 60 h 64"/>
                  <a:gd name="T116" fmla="*/ 52 w 60"/>
                  <a:gd name="T117"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 h="64">
                    <a:moveTo>
                      <a:pt x="52" y="58"/>
                    </a:moveTo>
                    <a:lnTo>
                      <a:pt x="52" y="52"/>
                    </a:lnTo>
                    <a:lnTo>
                      <a:pt x="56" y="50"/>
                    </a:lnTo>
                    <a:lnTo>
                      <a:pt x="56" y="48"/>
                    </a:lnTo>
                    <a:lnTo>
                      <a:pt x="54" y="44"/>
                    </a:lnTo>
                    <a:lnTo>
                      <a:pt x="54" y="38"/>
                    </a:lnTo>
                    <a:lnTo>
                      <a:pt x="54" y="36"/>
                    </a:lnTo>
                    <a:lnTo>
                      <a:pt x="58" y="38"/>
                    </a:lnTo>
                    <a:lnTo>
                      <a:pt x="60" y="36"/>
                    </a:lnTo>
                    <a:lnTo>
                      <a:pt x="56" y="32"/>
                    </a:lnTo>
                    <a:lnTo>
                      <a:pt x="46" y="22"/>
                    </a:lnTo>
                    <a:lnTo>
                      <a:pt x="42" y="18"/>
                    </a:lnTo>
                    <a:lnTo>
                      <a:pt x="42" y="12"/>
                    </a:lnTo>
                    <a:lnTo>
                      <a:pt x="40" y="8"/>
                    </a:lnTo>
                    <a:lnTo>
                      <a:pt x="36" y="12"/>
                    </a:lnTo>
                    <a:lnTo>
                      <a:pt x="30" y="12"/>
                    </a:lnTo>
                    <a:lnTo>
                      <a:pt x="30" y="10"/>
                    </a:lnTo>
                    <a:lnTo>
                      <a:pt x="26" y="6"/>
                    </a:lnTo>
                    <a:lnTo>
                      <a:pt x="22" y="6"/>
                    </a:lnTo>
                    <a:lnTo>
                      <a:pt x="18" y="6"/>
                    </a:lnTo>
                    <a:lnTo>
                      <a:pt x="10" y="2"/>
                    </a:lnTo>
                    <a:lnTo>
                      <a:pt x="4" y="0"/>
                    </a:lnTo>
                    <a:lnTo>
                      <a:pt x="0" y="6"/>
                    </a:lnTo>
                    <a:lnTo>
                      <a:pt x="4" y="10"/>
                    </a:lnTo>
                    <a:lnTo>
                      <a:pt x="4" y="16"/>
                    </a:lnTo>
                    <a:lnTo>
                      <a:pt x="2" y="18"/>
                    </a:lnTo>
                    <a:lnTo>
                      <a:pt x="0" y="24"/>
                    </a:lnTo>
                    <a:lnTo>
                      <a:pt x="4" y="28"/>
                    </a:lnTo>
                    <a:lnTo>
                      <a:pt x="8" y="28"/>
                    </a:lnTo>
                    <a:lnTo>
                      <a:pt x="12" y="32"/>
                    </a:lnTo>
                    <a:lnTo>
                      <a:pt x="14" y="32"/>
                    </a:lnTo>
                    <a:lnTo>
                      <a:pt x="14" y="30"/>
                    </a:lnTo>
                    <a:lnTo>
                      <a:pt x="16" y="30"/>
                    </a:lnTo>
                    <a:lnTo>
                      <a:pt x="14" y="24"/>
                    </a:lnTo>
                    <a:lnTo>
                      <a:pt x="14" y="22"/>
                    </a:lnTo>
                    <a:lnTo>
                      <a:pt x="16" y="22"/>
                    </a:lnTo>
                    <a:lnTo>
                      <a:pt x="18" y="24"/>
                    </a:lnTo>
                    <a:lnTo>
                      <a:pt x="22" y="28"/>
                    </a:lnTo>
                    <a:lnTo>
                      <a:pt x="20" y="30"/>
                    </a:lnTo>
                    <a:lnTo>
                      <a:pt x="22" y="34"/>
                    </a:lnTo>
                    <a:lnTo>
                      <a:pt x="28" y="36"/>
                    </a:lnTo>
                    <a:lnTo>
                      <a:pt x="34" y="40"/>
                    </a:lnTo>
                    <a:lnTo>
                      <a:pt x="38" y="40"/>
                    </a:lnTo>
                    <a:lnTo>
                      <a:pt x="40" y="42"/>
                    </a:lnTo>
                    <a:lnTo>
                      <a:pt x="40" y="48"/>
                    </a:lnTo>
                    <a:lnTo>
                      <a:pt x="36" y="50"/>
                    </a:lnTo>
                    <a:lnTo>
                      <a:pt x="38" y="56"/>
                    </a:lnTo>
                    <a:lnTo>
                      <a:pt x="42" y="58"/>
                    </a:lnTo>
                    <a:lnTo>
                      <a:pt x="42" y="56"/>
                    </a:lnTo>
                    <a:lnTo>
                      <a:pt x="42" y="54"/>
                    </a:lnTo>
                    <a:lnTo>
                      <a:pt x="42" y="52"/>
                    </a:lnTo>
                    <a:lnTo>
                      <a:pt x="46" y="54"/>
                    </a:lnTo>
                    <a:lnTo>
                      <a:pt x="46" y="56"/>
                    </a:lnTo>
                    <a:lnTo>
                      <a:pt x="48" y="60"/>
                    </a:lnTo>
                    <a:lnTo>
                      <a:pt x="50" y="64"/>
                    </a:lnTo>
                    <a:lnTo>
                      <a:pt x="50" y="64"/>
                    </a:lnTo>
                    <a:lnTo>
                      <a:pt x="52" y="62"/>
                    </a:lnTo>
                    <a:lnTo>
                      <a:pt x="50" y="60"/>
                    </a:lnTo>
                    <a:lnTo>
                      <a:pt x="52"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5" name="Freeform 51"/>
              <p:cNvSpPr>
                <a:spLocks noEditPoints="1"/>
              </p:cNvSpPr>
              <p:nvPr/>
            </p:nvSpPr>
            <p:spPr bwMode="auto">
              <a:xfrm>
                <a:off x="2970422" y="2302748"/>
                <a:ext cx="55286" cy="35085"/>
              </a:xfrm>
              <a:custGeom>
                <a:avLst/>
                <a:gdLst>
                  <a:gd name="T0" fmla="*/ 32 w 52"/>
                  <a:gd name="T1" fmla="*/ 20 h 33"/>
                  <a:gd name="T2" fmla="*/ 30 w 52"/>
                  <a:gd name="T3" fmla="*/ 16 h 33"/>
                  <a:gd name="T4" fmla="*/ 24 w 52"/>
                  <a:gd name="T5" fmla="*/ 14 h 33"/>
                  <a:gd name="T6" fmla="*/ 22 w 52"/>
                  <a:gd name="T7" fmla="*/ 16 h 33"/>
                  <a:gd name="T8" fmla="*/ 28 w 52"/>
                  <a:gd name="T9" fmla="*/ 18 h 33"/>
                  <a:gd name="T10" fmla="*/ 32 w 52"/>
                  <a:gd name="T11" fmla="*/ 20 h 33"/>
                  <a:gd name="T12" fmla="*/ 50 w 52"/>
                  <a:gd name="T13" fmla="*/ 18 h 33"/>
                  <a:gd name="T14" fmla="*/ 50 w 52"/>
                  <a:gd name="T15" fmla="*/ 14 h 33"/>
                  <a:gd name="T16" fmla="*/ 52 w 52"/>
                  <a:gd name="T17" fmla="*/ 12 h 33"/>
                  <a:gd name="T18" fmla="*/ 52 w 52"/>
                  <a:gd name="T19" fmla="*/ 6 h 33"/>
                  <a:gd name="T20" fmla="*/ 50 w 52"/>
                  <a:gd name="T21" fmla="*/ 2 h 33"/>
                  <a:gd name="T22" fmla="*/ 44 w 52"/>
                  <a:gd name="T23" fmla="*/ 2 h 33"/>
                  <a:gd name="T24" fmla="*/ 38 w 52"/>
                  <a:gd name="T25" fmla="*/ 0 h 33"/>
                  <a:gd name="T26" fmla="*/ 30 w 52"/>
                  <a:gd name="T27" fmla="*/ 0 h 33"/>
                  <a:gd name="T28" fmla="*/ 24 w 52"/>
                  <a:gd name="T29" fmla="*/ 0 h 33"/>
                  <a:gd name="T30" fmla="*/ 22 w 52"/>
                  <a:gd name="T31" fmla="*/ 4 h 33"/>
                  <a:gd name="T32" fmla="*/ 24 w 52"/>
                  <a:gd name="T33" fmla="*/ 6 h 33"/>
                  <a:gd name="T34" fmla="*/ 30 w 52"/>
                  <a:gd name="T35" fmla="*/ 6 h 33"/>
                  <a:gd name="T36" fmla="*/ 32 w 52"/>
                  <a:gd name="T37" fmla="*/ 14 h 33"/>
                  <a:gd name="T38" fmla="*/ 34 w 52"/>
                  <a:gd name="T39" fmla="*/ 18 h 33"/>
                  <a:gd name="T40" fmla="*/ 38 w 52"/>
                  <a:gd name="T41" fmla="*/ 20 h 33"/>
                  <a:gd name="T42" fmla="*/ 38 w 52"/>
                  <a:gd name="T43" fmla="*/ 22 h 33"/>
                  <a:gd name="T44" fmla="*/ 36 w 52"/>
                  <a:gd name="T45" fmla="*/ 24 h 33"/>
                  <a:gd name="T46" fmla="*/ 24 w 52"/>
                  <a:gd name="T47" fmla="*/ 24 h 33"/>
                  <a:gd name="T48" fmla="*/ 20 w 52"/>
                  <a:gd name="T49" fmla="*/ 24 h 33"/>
                  <a:gd name="T50" fmla="*/ 10 w 52"/>
                  <a:gd name="T51" fmla="*/ 22 h 33"/>
                  <a:gd name="T52" fmla="*/ 6 w 52"/>
                  <a:gd name="T53" fmla="*/ 20 h 33"/>
                  <a:gd name="T54" fmla="*/ 0 w 52"/>
                  <a:gd name="T55" fmla="*/ 22 h 33"/>
                  <a:gd name="T56" fmla="*/ 2 w 52"/>
                  <a:gd name="T57" fmla="*/ 26 h 33"/>
                  <a:gd name="T58" fmla="*/ 10 w 52"/>
                  <a:gd name="T59" fmla="*/ 31 h 33"/>
                  <a:gd name="T60" fmla="*/ 12 w 52"/>
                  <a:gd name="T61" fmla="*/ 33 h 33"/>
                  <a:gd name="T62" fmla="*/ 14 w 52"/>
                  <a:gd name="T63" fmla="*/ 31 h 33"/>
                  <a:gd name="T64" fmla="*/ 20 w 52"/>
                  <a:gd name="T65" fmla="*/ 29 h 33"/>
                  <a:gd name="T66" fmla="*/ 28 w 52"/>
                  <a:gd name="T67" fmla="*/ 31 h 33"/>
                  <a:gd name="T68" fmla="*/ 36 w 52"/>
                  <a:gd name="T69" fmla="*/ 31 h 33"/>
                  <a:gd name="T70" fmla="*/ 40 w 52"/>
                  <a:gd name="T71" fmla="*/ 29 h 33"/>
                  <a:gd name="T72" fmla="*/ 50 w 52"/>
                  <a:gd name="T73" fmla="*/ 31 h 33"/>
                  <a:gd name="T74" fmla="*/ 48 w 52"/>
                  <a:gd name="T75" fmla="*/ 24 h 33"/>
                  <a:gd name="T76" fmla="*/ 50 w 52"/>
                  <a:gd name="T77" fmla="*/ 18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33">
                    <a:moveTo>
                      <a:pt x="32" y="20"/>
                    </a:moveTo>
                    <a:lnTo>
                      <a:pt x="30" y="16"/>
                    </a:lnTo>
                    <a:lnTo>
                      <a:pt x="24" y="14"/>
                    </a:lnTo>
                    <a:lnTo>
                      <a:pt x="22" y="16"/>
                    </a:lnTo>
                    <a:lnTo>
                      <a:pt x="28" y="18"/>
                    </a:lnTo>
                    <a:lnTo>
                      <a:pt x="32" y="20"/>
                    </a:lnTo>
                    <a:close/>
                    <a:moveTo>
                      <a:pt x="50" y="18"/>
                    </a:moveTo>
                    <a:lnTo>
                      <a:pt x="50" y="14"/>
                    </a:lnTo>
                    <a:lnTo>
                      <a:pt x="52" y="12"/>
                    </a:lnTo>
                    <a:lnTo>
                      <a:pt x="52" y="6"/>
                    </a:lnTo>
                    <a:lnTo>
                      <a:pt x="50" y="2"/>
                    </a:lnTo>
                    <a:lnTo>
                      <a:pt x="44" y="2"/>
                    </a:lnTo>
                    <a:lnTo>
                      <a:pt x="38" y="0"/>
                    </a:lnTo>
                    <a:lnTo>
                      <a:pt x="30" y="0"/>
                    </a:lnTo>
                    <a:lnTo>
                      <a:pt x="24" y="0"/>
                    </a:lnTo>
                    <a:lnTo>
                      <a:pt x="22" y="4"/>
                    </a:lnTo>
                    <a:lnTo>
                      <a:pt x="24" y="6"/>
                    </a:lnTo>
                    <a:lnTo>
                      <a:pt x="30" y="6"/>
                    </a:lnTo>
                    <a:lnTo>
                      <a:pt x="32" y="14"/>
                    </a:lnTo>
                    <a:lnTo>
                      <a:pt x="34" y="18"/>
                    </a:lnTo>
                    <a:lnTo>
                      <a:pt x="38" y="20"/>
                    </a:lnTo>
                    <a:lnTo>
                      <a:pt x="38" y="22"/>
                    </a:lnTo>
                    <a:lnTo>
                      <a:pt x="36" y="24"/>
                    </a:lnTo>
                    <a:lnTo>
                      <a:pt x="24" y="24"/>
                    </a:lnTo>
                    <a:lnTo>
                      <a:pt x="20" y="24"/>
                    </a:lnTo>
                    <a:lnTo>
                      <a:pt x="10" y="22"/>
                    </a:lnTo>
                    <a:lnTo>
                      <a:pt x="6" y="20"/>
                    </a:lnTo>
                    <a:lnTo>
                      <a:pt x="0" y="22"/>
                    </a:lnTo>
                    <a:lnTo>
                      <a:pt x="2" y="26"/>
                    </a:lnTo>
                    <a:lnTo>
                      <a:pt x="10" y="31"/>
                    </a:lnTo>
                    <a:lnTo>
                      <a:pt x="12" y="33"/>
                    </a:lnTo>
                    <a:lnTo>
                      <a:pt x="14" y="31"/>
                    </a:lnTo>
                    <a:lnTo>
                      <a:pt x="20" y="29"/>
                    </a:lnTo>
                    <a:lnTo>
                      <a:pt x="28" y="31"/>
                    </a:lnTo>
                    <a:lnTo>
                      <a:pt x="36" y="31"/>
                    </a:lnTo>
                    <a:lnTo>
                      <a:pt x="40" y="29"/>
                    </a:lnTo>
                    <a:lnTo>
                      <a:pt x="50" y="31"/>
                    </a:lnTo>
                    <a:lnTo>
                      <a:pt x="48" y="24"/>
                    </a:lnTo>
                    <a:lnTo>
                      <a:pt x="50"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6" name="Freeform 52"/>
              <p:cNvSpPr>
                <a:spLocks/>
              </p:cNvSpPr>
              <p:nvPr/>
            </p:nvSpPr>
            <p:spPr bwMode="auto">
              <a:xfrm>
                <a:off x="3021455" y="2302748"/>
                <a:ext cx="65917" cy="41464"/>
              </a:xfrm>
              <a:custGeom>
                <a:avLst/>
                <a:gdLst>
                  <a:gd name="T0" fmla="*/ 22 w 62"/>
                  <a:gd name="T1" fmla="*/ 31 h 39"/>
                  <a:gd name="T2" fmla="*/ 28 w 62"/>
                  <a:gd name="T3" fmla="*/ 29 h 39"/>
                  <a:gd name="T4" fmla="*/ 32 w 62"/>
                  <a:gd name="T5" fmla="*/ 24 h 39"/>
                  <a:gd name="T6" fmla="*/ 36 w 62"/>
                  <a:gd name="T7" fmla="*/ 24 h 39"/>
                  <a:gd name="T8" fmla="*/ 38 w 62"/>
                  <a:gd name="T9" fmla="*/ 26 h 39"/>
                  <a:gd name="T10" fmla="*/ 44 w 62"/>
                  <a:gd name="T11" fmla="*/ 24 h 39"/>
                  <a:gd name="T12" fmla="*/ 52 w 62"/>
                  <a:gd name="T13" fmla="*/ 26 h 39"/>
                  <a:gd name="T14" fmla="*/ 52 w 62"/>
                  <a:gd name="T15" fmla="*/ 31 h 39"/>
                  <a:gd name="T16" fmla="*/ 54 w 62"/>
                  <a:gd name="T17" fmla="*/ 31 h 39"/>
                  <a:gd name="T18" fmla="*/ 54 w 62"/>
                  <a:gd name="T19" fmla="*/ 29 h 39"/>
                  <a:gd name="T20" fmla="*/ 58 w 62"/>
                  <a:gd name="T21" fmla="*/ 26 h 39"/>
                  <a:gd name="T22" fmla="*/ 62 w 62"/>
                  <a:gd name="T23" fmla="*/ 22 h 39"/>
                  <a:gd name="T24" fmla="*/ 58 w 62"/>
                  <a:gd name="T25" fmla="*/ 18 h 39"/>
                  <a:gd name="T26" fmla="*/ 52 w 62"/>
                  <a:gd name="T27" fmla="*/ 14 h 39"/>
                  <a:gd name="T28" fmla="*/ 46 w 62"/>
                  <a:gd name="T29" fmla="*/ 14 h 39"/>
                  <a:gd name="T30" fmla="*/ 44 w 62"/>
                  <a:gd name="T31" fmla="*/ 14 h 39"/>
                  <a:gd name="T32" fmla="*/ 42 w 62"/>
                  <a:gd name="T33" fmla="*/ 12 h 39"/>
                  <a:gd name="T34" fmla="*/ 36 w 62"/>
                  <a:gd name="T35" fmla="*/ 12 h 39"/>
                  <a:gd name="T36" fmla="*/ 38 w 62"/>
                  <a:gd name="T37" fmla="*/ 10 h 39"/>
                  <a:gd name="T38" fmla="*/ 44 w 62"/>
                  <a:gd name="T39" fmla="*/ 8 h 39"/>
                  <a:gd name="T40" fmla="*/ 44 w 62"/>
                  <a:gd name="T41" fmla="*/ 6 h 39"/>
                  <a:gd name="T42" fmla="*/ 36 w 62"/>
                  <a:gd name="T43" fmla="*/ 8 h 39"/>
                  <a:gd name="T44" fmla="*/ 34 w 62"/>
                  <a:gd name="T45" fmla="*/ 2 h 39"/>
                  <a:gd name="T46" fmla="*/ 30 w 62"/>
                  <a:gd name="T47" fmla="*/ 4 h 39"/>
                  <a:gd name="T48" fmla="*/ 20 w 62"/>
                  <a:gd name="T49" fmla="*/ 0 h 39"/>
                  <a:gd name="T50" fmla="*/ 8 w 62"/>
                  <a:gd name="T51" fmla="*/ 0 h 39"/>
                  <a:gd name="T52" fmla="*/ 4 w 62"/>
                  <a:gd name="T53" fmla="*/ 0 h 39"/>
                  <a:gd name="T54" fmla="*/ 2 w 62"/>
                  <a:gd name="T55" fmla="*/ 2 h 39"/>
                  <a:gd name="T56" fmla="*/ 4 w 62"/>
                  <a:gd name="T57" fmla="*/ 6 h 39"/>
                  <a:gd name="T58" fmla="*/ 4 w 62"/>
                  <a:gd name="T59" fmla="*/ 12 h 39"/>
                  <a:gd name="T60" fmla="*/ 2 w 62"/>
                  <a:gd name="T61" fmla="*/ 14 h 39"/>
                  <a:gd name="T62" fmla="*/ 2 w 62"/>
                  <a:gd name="T63" fmla="*/ 18 h 39"/>
                  <a:gd name="T64" fmla="*/ 0 w 62"/>
                  <a:gd name="T65" fmla="*/ 24 h 39"/>
                  <a:gd name="T66" fmla="*/ 2 w 62"/>
                  <a:gd name="T67" fmla="*/ 31 h 39"/>
                  <a:gd name="T68" fmla="*/ 2 w 62"/>
                  <a:gd name="T69" fmla="*/ 37 h 39"/>
                  <a:gd name="T70" fmla="*/ 2 w 62"/>
                  <a:gd name="T71" fmla="*/ 37 h 39"/>
                  <a:gd name="T72" fmla="*/ 8 w 62"/>
                  <a:gd name="T73" fmla="*/ 39 h 39"/>
                  <a:gd name="T74" fmla="*/ 10 w 62"/>
                  <a:gd name="T75" fmla="*/ 33 h 39"/>
                  <a:gd name="T76" fmla="*/ 10 w 62"/>
                  <a:gd name="T77" fmla="*/ 29 h 39"/>
                  <a:gd name="T78" fmla="*/ 14 w 62"/>
                  <a:gd name="T79" fmla="*/ 29 h 39"/>
                  <a:gd name="T80" fmla="*/ 20 w 62"/>
                  <a:gd name="T81" fmla="*/ 26 h 39"/>
                  <a:gd name="T82" fmla="*/ 20 w 62"/>
                  <a:gd name="T83" fmla="*/ 31 h 39"/>
                  <a:gd name="T84" fmla="*/ 22 w 62"/>
                  <a:gd name="T85"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2" h="39">
                    <a:moveTo>
                      <a:pt x="22" y="31"/>
                    </a:moveTo>
                    <a:lnTo>
                      <a:pt x="28" y="29"/>
                    </a:lnTo>
                    <a:lnTo>
                      <a:pt x="32" y="24"/>
                    </a:lnTo>
                    <a:lnTo>
                      <a:pt x="36" y="24"/>
                    </a:lnTo>
                    <a:lnTo>
                      <a:pt x="38" y="26"/>
                    </a:lnTo>
                    <a:lnTo>
                      <a:pt x="44" y="24"/>
                    </a:lnTo>
                    <a:lnTo>
                      <a:pt x="52" y="26"/>
                    </a:lnTo>
                    <a:lnTo>
                      <a:pt x="52" y="31"/>
                    </a:lnTo>
                    <a:lnTo>
                      <a:pt x="54" y="31"/>
                    </a:lnTo>
                    <a:lnTo>
                      <a:pt x="54" y="29"/>
                    </a:lnTo>
                    <a:lnTo>
                      <a:pt x="58" y="26"/>
                    </a:lnTo>
                    <a:lnTo>
                      <a:pt x="62" y="22"/>
                    </a:lnTo>
                    <a:lnTo>
                      <a:pt x="58" y="18"/>
                    </a:lnTo>
                    <a:lnTo>
                      <a:pt x="52" y="14"/>
                    </a:lnTo>
                    <a:lnTo>
                      <a:pt x="46" y="14"/>
                    </a:lnTo>
                    <a:lnTo>
                      <a:pt x="44" y="14"/>
                    </a:lnTo>
                    <a:lnTo>
                      <a:pt x="42" y="12"/>
                    </a:lnTo>
                    <a:lnTo>
                      <a:pt x="36" y="12"/>
                    </a:lnTo>
                    <a:lnTo>
                      <a:pt x="38" y="10"/>
                    </a:lnTo>
                    <a:lnTo>
                      <a:pt x="44" y="8"/>
                    </a:lnTo>
                    <a:lnTo>
                      <a:pt x="44" y="6"/>
                    </a:lnTo>
                    <a:lnTo>
                      <a:pt x="36" y="8"/>
                    </a:lnTo>
                    <a:lnTo>
                      <a:pt x="34" y="2"/>
                    </a:lnTo>
                    <a:lnTo>
                      <a:pt x="30" y="4"/>
                    </a:lnTo>
                    <a:lnTo>
                      <a:pt x="20" y="0"/>
                    </a:lnTo>
                    <a:lnTo>
                      <a:pt x="8" y="0"/>
                    </a:lnTo>
                    <a:lnTo>
                      <a:pt x="4" y="0"/>
                    </a:lnTo>
                    <a:lnTo>
                      <a:pt x="2" y="2"/>
                    </a:lnTo>
                    <a:lnTo>
                      <a:pt x="4" y="6"/>
                    </a:lnTo>
                    <a:lnTo>
                      <a:pt x="4" y="12"/>
                    </a:lnTo>
                    <a:lnTo>
                      <a:pt x="2" y="14"/>
                    </a:lnTo>
                    <a:lnTo>
                      <a:pt x="2" y="18"/>
                    </a:lnTo>
                    <a:lnTo>
                      <a:pt x="0" y="24"/>
                    </a:lnTo>
                    <a:lnTo>
                      <a:pt x="2" y="31"/>
                    </a:lnTo>
                    <a:lnTo>
                      <a:pt x="2" y="37"/>
                    </a:lnTo>
                    <a:lnTo>
                      <a:pt x="2" y="37"/>
                    </a:lnTo>
                    <a:lnTo>
                      <a:pt x="8" y="39"/>
                    </a:lnTo>
                    <a:lnTo>
                      <a:pt x="10" y="33"/>
                    </a:lnTo>
                    <a:lnTo>
                      <a:pt x="10" y="29"/>
                    </a:lnTo>
                    <a:lnTo>
                      <a:pt x="14" y="29"/>
                    </a:lnTo>
                    <a:lnTo>
                      <a:pt x="20" y="26"/>
                    </a:lnTo>
                    <a:lnTo>
                      <a:pt x="20" y="31"/>
                    </a:lnTo>
                    <a:lnTo>
                      <a:pt x="22" y="3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7" name="Freeform 53"/>
              <p:cNvSpPr>
                <a:spLocks noEditPoints="1"/>
              </p:cNvSpPr>
              <p:nvPr/>
            </p:nvSpPr>
            <p:spPr bwMode="auto">
              <a:xfrm>
                <a:off x="2798187" y="2516447"/>
                <a:ext cx="104192" cy="55286"/>
              </a:xfrm>
              <a:custGeom>
                <a:avLst/>
                <a:gdLst>
                  <a:gd name="T0" fmla="*/ 16 w 98"/>
                  <a:gd name="T1" fmla="*/ 8 h 52"/>
                  <a:gd name="T2" fmla="*/ 18 w 98"/>
                  <a:gd name="T3" fmla="*/ 12 h 52"/>
                  <a:gd name="T4" fmla="*/ 28 w 98"/>
                  <a:gd name="T5" fmla="*/ 46 h 52"/>
                  <a:gd name="T6" fmla="*/ 30 w 98"/>
                  <a:gd name="T7" fmla="*/ 42 h 52"/>
                  <a:gd name="T8" fmla="*/ 28 w 98"/>
                  <a:gd name="T9" fmla="*/ 46 h 52"/>
                  <a:gd name="T10" fmla="*/ 24 w 98"/>
                  <a:gd name="T11" fmla="*/ 48 h 52"/>
                  <a:gd name="T12" fmla="*/ 22 w 98"/>
                  <a:gd name="T13" fmla="*/ 44 h 52"/>
                  <a:gd name="T14" fmla="*/ 20 w 98"/>
                  <a:gd name="T15" fmla="*/ 50 h 52"/>
                  <a:gd name="T16" fmla="*/ 54 w 98"/>
                  <a:gd name="T17" fmla="*/ 18 h 52"/>
                  <a:gd name="T18" fmla="*/ 56 w 98"/>
                  <a:gd name="T19" fmla="*/ 12 h 52"/>
                  <a:gd name="T20" fmla="*/ 54 w 98"/>
                  <a:gd name="T21" fmla="*/ 10 h 52"/>
                  <a:gd name="T22" fmla="*/ 52 w 98"/>
                  <a:gd name="T23" fmla="*/ 10 h 52"/>
                  <a:gd name="T24" fmla="*/ 40 w 98"/>
                  <a:gd name="T25" fmla="*/ 14 h 52"/>
                  <a:gd name="T26" fmla="*/ 26 w 98"/>
                  <a:gd name="T27" fmla="*/ 18 h 52"/>
                  <a:gd name="T28" fmla="*/ 20 w 98"/>
                  <a:gd name="T29" fmla="*/ 10 h 52"/>
                  <a:gd name="T30" fmla="*/ 20 w 98"/>
                  <a:gd name="T31" fmla="*/ 16 h 52"/>
                  <a:gd name="T32" fmla="*/ 12 w 98"/>
                  <a:gd name="T33" fmla="*/ 10 h 52"/>
                  <a:gd name="T34" fmla="*/ 14 w 98"/>
                  <a:gd name="T35" fmla="*/ 10 h 52"/>
                  <a:gd name="T36" fmla="*/ 8 w 98"/>
                  <a:gd name="T37" fmla="*/ 8 h 52"/>
                  <a:gd name="T38" fmla="*/ 4 w 98"/>
                  <a:gd name="T39" fmla="*/ 8 h 52"/>
                  <a:gd name="T40" fmla="*/ 6 w 98"/>
                  <a:gd name="T41" fmla="*/ 18 h 52"/>
                  <a:gd name="T42" fmla="*/ 2 w 98"/>
                  <a:gd name="T43" fmla="*/ 22 h 52"/>
                  <a:gd name="T44" fmla="*/ 0 w 98"/>
                  <a:gd name="T45" fmla="*/ 30 h 52"/>
                  <a:gd name="T46" fmla="*/ 12 w 98"/>
                  <a:gd name="T47" fmla="*/ 30 h 52"/>
                  <a:gd name="T48" fmla="*/ 14 w 98"/>
                  <a:gd name="T49" fmla="*/ 34 h 52"/>
                  <a:gd name="T50" fmla="*/ 22 w 98"/>
                  <a:gd name="T51" fmla="*/ 32 h 52"/>
                  <a:gd name="T52" fmla="*/ 26 w 98"/>
                  <a:gd name="T53" fmla="*/ 42 h 52"/>
                  <a:gd name="T54" fmla="*/ 30 w 98"/>
                  <a:gd name="T55" fmla="*/ 38 h 52"/>
                  <a:gd name="T56" fmla="*/ 32 w 98"/>
                  <a:gd name="T57" fmla="*/ 40 h 52"/>
                  <a:gd name="T58" fmla="*/ 34 w 98"/>
                  <a:gd name="T59" fmla="*/ 46 h 52"/>
                  <a:gd name="T60" fmla="*/ 38 w 98"/>
                  <a:gd name="T61" fmla="*/ 52 h 52"/>
                  <a:gd name="T62" fmla="*/ 50 w 98"/>
                  <a:gd name="T63" fmla="*/ 46 h 52"/>
                  <a:gd name="T64" fmla="*/ 46 w 98"/>
                  <a:gd name="T65" fmla="*/ 40 h 52"/>
                  <a:gd name="T66" fmla="*/ 44 w 98"/>
                  <a:gd name="T67" fmla="*/ 36 h 52"/>
                  <a:gd name="T68" fmla="*/ 44 w 98"/>
                  <a:gd name="T69" fmla="*/ 30 h 52"/>
                  <a:gd name="T70" fmla="*/ 56 w 98"/>
                  <a:gd name="T71" fmla="*/ 24 h 52"/>
                  <a:gd name="T72" fmla="*/ 54 w 98"/>
                  <a:gd name="T73" fmla="*/ 20 h 52"/>
                  <a:gd name="T74" fmla="*/ 96 w 98"/>
                  <a:gd name="T75" fmla="*/ 42 h 52"/>
                  <a:gd name="T76" fmla="*/ 94 w 98"/>
                  <a:gd name="T77" fmla="*/ 26 h 52"/>
                  <a:gd name="T78" fmla="*/ 92 w 98"/>
                  <a:gd name="T79" fmla="*/ 18 h 52"/>
                  <a:gd name="T80" fmla="*/ 84 w 98"/>
                  <a:gd name="T81" fmla="*/ 10 h 52"/>
                  <a:gd name="T82" fmla="*/ 76 w 98"/>
                  <a:gd name="T83" fmla="*/ 6 h 52"/>
                  <a:gd name="T84" fmla="*/ 70 w 98"/>
                  <a:gd name="T85" fmla="*/ 6 h 52"/>
                  <a:gd name="T86" fmla="*/ 60 w 98"/>
                  <a:gd name="T87" fmla="*/ 0 h 52"/>
                  <a:gd name="T88" fmla="*/ 56 w 98"/>
                  <a:gd name="T89" fmla="*/ 6 h 52"/>
                  <a:gd name="T90" fmla="*/ 56 w 98"/>
                  <a:gd name="T91" fmla="*/ 12 h 52"/>
                  <a:gd name="T92" fmla="*/ 64 w 98"/>
                  <a:gd name="T93" fmla="*/ 14 h 52"/>
                  <a:gd name="T94" fmla="*/ 72 w 98"/>
                  <a:gd name="T95" fmla="*/ 18 h 52"/>
                  <a:gd name="T96" fmla="*/ 78 w 98"/>
                  <a:gd name="T97" fmla="*/ 24 h 52"/>
                  <a:gd name="T98" fmla="*/ 86 w 98"/>
                  <a:gd name="T99" fmla="*/ 22 h 52"/>
                  <a:gd name="T100" fmla="*/ 88 w 98"/>
                  <a:gd name="T101" fmla="*/ 30 h 52"/>
                  <a:gd name="T102" fmla="*/ 82 w 98"/>
                  <a:gd name="T103" fmla="*/ 34 h 52"/>
                  <a:gd name="T104" fmla="*/ 82 w 98"/>
                  <a:gd name="T105" fmla="*/ 44 h 52"/>
                  <a:gd name="T106" fmla="*/ 92 w 98"/>
                  <a:gd name="T107"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 h="52">
                    <a:moveTo>
                      <a:pt x="16" y="10"/>
                    </a:moveTo>
                    <a:lnTo>
                      <a:pt x="16" y="8"/>
                    </a:lnTo>
                    <a:lnTo>
                      <a:pt x="18" y="10"/>
                    </a:lnTo>
                    <a:lnTo>
                      <a:pt x="18" y="12"/>
                    </a:lnTo>
                    <a:lnTo>
                      <a:pt x="16" y="10"/>
                    </a:lnTo>
                    <a:close/>
                    <a:moveTo>
                      <a:pt x="28" y="46"/>
                    </a:moveTo>
                    <a:lnTo>
                      <a:pt x="30" y="44"/>
                    </a:lnTo>
                    <a:lnTo>
                      <a:pt x="30" y="42"/>
                    </a:lnTo>
                    <a:lnTo>
                      <a:pt x="26" y="44"/>
                    </a:lnTo>
                    <a:lnTo>
                      <a:pt x="28" y="46"/>
                    </a:lnTo>
                    <a:close/>
                    <a:moveTo>
                      <a:pt x="26" y="50"/>
                    </a:moveTo>
                    <a:lnTo>
                      <a:pt x="24" y="48"/>
                    </a:lnTo>
                    <a:lnTo>
                      <a:pt x="24" y="46"/>
                    </a:lnTo>
                    <a:lnTo>
                      <a:pt x="22" y="44"/>
                    </a:lnTo>
                    <a:lnTo>
                      <a:pt x="20" y="46"/>
                    </a:lnTo>
                    <a:lnTo>
                      <a:pt x="20" y="50"/>
                    </a:lnTo>
                    <a:lnTo>
                      <a:pt x="26" y="50"/>
                    </a:lnTo>
                    <a:close/>
                    <a:moveTo>
                      <a:pt x="54" y="18"/>
                    </a:moveTo>
                    <a:lnTo>
                      <a:pt x="60" y="16"/>
                    </a:lnTo>
                    <a:lnTo>
                      <a:pt x="56" y="12"/>
                    </a:lnTo>
                    <a:lnTo>
                      <a:pt x="56" y="12"/>
                    </a:lnTo>
                    <a:lnTo>
                      <a:pt x="54" y="10"/>
                    </a:lnTo>
                    <a:lnTo>
                      <a:pt x="54" y="8"/>
                    </a:lnTo>
                    <a:lnTo>
                      <a:pt x="52" y="10"/>
                    </a:lnTo>
                    <a:lnTo>
                      <a:pt x="46" y="12"/>
                    </a:lnTo>
                    <a:lnTo>
                      <a:pt x="40" y="14"/>
                    </a:lnTo>
                    <a:lnTo>
                      <a:pt x="36" y="18"/>
                    </a:lnTo>
                    <a:lnTo>
                      <a:pt x="26" y="18"/>
                    </a:lnTo>
                    <a:lnTo>
                      <a:pt x="24" y="14"/>
                    </a:lnTo>
                    <a:lnTo>
                      <a:pt x="20" y="10"/>
                    </a:lnTo>
                    <a:lnTo>
                      <a:pt x="18" y="14"/>
                    </a:lnTo>
                    <a:lnTo>
                      <a:pt x="20" y="16"/>
                    </a:lnTo>
                    <a:lnTo>
                      <a:pt x="12" y="14"/>
                    </a:lnTo>
                    <a:lnTo>
                      <a:pt x="12" y="10"/>
                    </a:lnTo>
                    <a:lnTo>
                      <a:pt x="14" y="10"/>
                    </a:lnTo>
                    <a:lnTo>
                      <a:pt x="14" y="10"/>
                    </a:lnTo>
                    <a:lnTo>
                      <a:pt x="10" y="6"/>
                    </a:lnTo>
                    <a:lnTo>
                      <a:pt x="8" y="8"/>
                    </a:lnTo>
                    <a:lnTo>
                      <a:pt x="4" y="6"/>
                    </a:lnTo>
                    <a:lnTo>
                      <a:pt x="4" y="8"/>
                    </a:lnTo>
                    <a:lnTo>
                      <a:pt x="4" y="14"/>
                    </a:lnTo>
                    <a:lnTo>
                      <a:pt x="6" y="18"/>
                    </a:lnTo>
                    <a:lnTo>
                      <a:pt x="6" y="20"/>
                    </a:lnTo>
                    <a:lnTo>
                      <a:pt x="2" y="22"/>
                    </a:lnTo>
                    <a:lnTo>
                      <a:pt x="2" y="28"/>
                    </a:lnTo>
                    <a:lnTo>
                      <a:pt x="0" y="30"/>
                    </a:lnTo>
                    <a:lnTo>
                      <a:pt x="2" y="32"/>
                    </a:lnTo>
                    <a:lnTo>
                      <a:pt x="12" y="30"/>
                    </a:lnTo>
                    <a:lnTo>
                      <a:pt x="12" y="34"/>
                    </a:lnTo>
                    <a:lnTo>
                      <a:pt x="14" y="34"/>
                    </a:lnTo>
                    <a:lnTo>
                      <a:pt x="16" y="32"/>
                    </a:lnTo>
                    <a:lnTo>
                      <a:pt x="22" y="32"/>
                    </a:lnTo>
                    <a:lnTo>
                      <a:pt x="22" y="34"/>
                    </a:lnTo>
                    <a:lnTo>
                      <a:pt x="26" y="42"/>
                    </a:lnTo>
                    <a:lnTo>
                      <a:pt x="28" y="42"/>
                    </a:lnTo>
                    <a:lnTo>
                      <a:pt x="30" y="38"/>
                    </a:lnTo>
                    <a:lnTo>
                      <a:pt x="34" y="38"/>
                    </a:lnTo>
                    <a:lnTo>
                      <a:pt x="32" y="40"/>
                    </a:lnTo>
                    <a:lnTo>
                      <a:pt x="32" y="42"/>
                    </a:lnTo>
                    <a:lnTo>
                      <a:pt x="34" y="46"/>
                    </a:lnTo>
                    <a:lnTo>
                      <a:pt x="34" y="52"/>
                    </a:lnTo>
                    <a:lnTo>
                      <a:pt x="38" y="52"/>
                    </a:lnTo>
                    <a:lnTo>
                      <a:pt x="42" y="52"/>
                    </a:lnTo>
                    <a:lnTo>
                      <a:pt x="50" y="46"/>
                    </a:lnTo>
                    <a:lnTo>
                      <a:pt x="50" y="44"/>
                    </a:lnTo>
                    <a:lnTo>
                      <a:pt x="46" y="40"/>
                    </a:lnTo>
                    <a:lnTo>
                      <a:pt x="46" y="36"/>
                    </a:lnTo>
                    <a:lnTo>
                      <a:pt x="44" y="36"/>
                    </a:lnTo>
                    <a:lnTo>
                      <a:pt x="42" y="32"/>
                    </a:lnTo>
                    <a:lnTo>
                      <a:pt x="44" y="30"/>
                    </a:lnTo>
                    <a:lnTo>
                      <a:pt x="50" y="30"/>
                    </a:lnTo>
                    <a:lnTo>
                      <a:pt x="56" y="24"/>
                    </a:lnTo>
                    <a:lnTo>
                      <a:pt x="56" y="22"/>
                    </a:lnTo>
                    <a:lnTo>
                      <a:pt x="54" y="20"/>
                    </a:lnTo>
                    <a:lnTo>
                      <a:pt x="54" y="18"/>
                    </a:lnTo>
                    <a:close/>
                    <a:moveTo>
                      <a:pt x="96" y="42"/>
                    </a:moveTo>
                    <a:lnTo>
                      <a:pt x="98" y="32"/>
                    </a:lnTo>
                    <a:lnTo>
                      <a:pt x="94" y="26"/>
                    </a:lnTo>
                    <a:lnTo>
                      <a:pt x="96" y="22"/>
                    </a:lnTo>
                    <a:lnTo>
                      <a:pt x="92" y="18"/>
                    </a:lnTo>
                    <a:lnTo>
                      <a:pt x="90" y="14"/>
                    </a:lnTo>
                    <a:lnTo>
                      <a:pt x="84" y="10"/>
                    </a:lnTo>
                    <a:lnTo>
                      <a:pt x="78" y="6"/>
                    </a:lnTo>
                    <a:lnTo>
                      <a:pt x="76" y="6"/>
                    </a:lnTo>
                    <a:lnTo>
                      <a:pt x="72" y="6"/>
                    </a:lnTo>
                    <a:lnTo>
                      <a:pt x="70" y="6"/>
                    </a:lnTo>
                    <a:lnTo>
                      <a:pt x="68" y="2"/>
                    </a:lnTo>
                    <a:lnTo>
                      <a:pt x="60" y="0"/>
                    </a:lnTo>
                    <a:lnTo>
                      <a:pt x="58" y="4"/>
                    </a:lnTo>
                    <a:lnTo>
                      <a:pt x="56" y="6"/>
                    </a:lnTo>
                    <a:lnTo>
                      <a:pt x="56" y="12"/>
                    </a:lnTo>
                    <a:lnTo>
                      <a:pt x="56" y="12"/>
                    </a:lnTo>
                    <a:lnTo>
                      <a:pt x="60" y="16"/>
                    </a:lnTo>
                    <a:lnTo>
                      <a:pt x="64" y="14"/>
                    </a:lnTo>
                    <a:lnTo>
                      <a:pt x="70" y="16"/>
                    </a:lnTo>
                    <a:lnTo>
                      <a:pt x="72" y="18"/>
                    </a:lnTo>
                    <a:lnTo>
                      <a:pt x="78" y="22"/>
                    </a:lnTo>
                    <a:lnTo>
                      <a:pt x="78" y="24"/>
                    </a:lnTo>
                    <a:lnTo>
                      <a:pt x="82" y="26"/>
                    </a:lnTo>
                    <a:lnTo>
                      <a:pt x="86" y="22"/>
                    </a:lnTo>
                    <a:lnTo>
                      <a:pt x="86" y="26"/>
                    </a:lnTo>
                    <a:lnTo>
                      <a:pt x="88" y="30"/>
                    </a:lnTo>
                    <a:lnTo>
                      <a:pt x="82" y="30"/>
                    </a:lnTo>
                    <a:lnTo>
                      <a:pt x="82" y="34"/>
                    </a:lnTo>
                    <a:lnTo>
                      <a:pt x="80" y="34"/>
                    </a:lnTo>
                    <a:lnTo>
                      <a:pt x="82" y="44"/>
                    </a:lnTo>
                    <a:lnTo>
                      <a:pt x="86" y="48"/>
                    </a:lnTo>
                    <a:lnTo>
                      <a:pt x="92" y="42"/>
                    </a:lnTo>
                    <a:lnTo>
                      <a:pt x="96" y="4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8" name="Freeform 54"/>
              <p:cNvSpPr>
                <a:spLocks noEditPoints="1"/>
              </p:cNvSpPr>
              <p:nvPr/>
            </p:nvSpPr>
            <p:spPr bwMode="auto">
              <a:xfrm>
                <a:off x="3179868" y="2352717"/>
                <a:ext cx="6379" cy="8506"/>
              </a:xfrm>
              <a:custGeom>
                <a:avLst/>
                <a:gdLst>
                  <a:gd name="T0" fmla="*/ 4 w 6"/>
                  <a:gd name="T1" fmla="*/ 4 h 8"/>
                  <a:gd name="T2" fmla="*/ 4 w 6"/>
                  <a:gd name="T3" fmla="*/ 4 h 8"/>
                  <a:gd name="T4" fmla="*/ 2 w 6"/>
                  <a:gd name="T5" fmla="*/ 4 h 8"/>
                  <a:gd name="T6" fmla="*/ 2 w 6"/>
                  <a:gd name="T7" fmla="*/ 4 h 8"/>
                  <a:gd name="T8" fmla="*/ 2 w 6"/>
                  <a:gd name="T9" fmla="*/ 4 h 8"/>
                  <a:gd name="T10" fmla="*/ 0 w 6"/>
                  <a:gd name="T11" fmla="*/ 4 h 8"/>
                  <a:gd name="T12" fmla="*/ 0 w 6"/>
                  <a:gd name="T13" fmla="*/ 2 h 8"/>
                  <a:gd name="T14" fmla="*/ 0 w 6"/>
                  <a:gd name="T15" fmla="*/ 2 h 8"/>
                  <a:gd name="T16" fmla="*/ 0 w 6"/>
                  <a:gd name="T17" fmla="*/ 0 h 8"/>
                  <a:gd name="T18" fmla="*/ 2 w 6"/>
                  <a:gd name="T19" fmla="*/ 0 h 8"/>
                  <a:gd name="T20" fmla="*/ 2 w 6"/>
                  <a:gd name="T21" fmla="*/ 2 h 8"/>
                  <a:gd name="T22" fmla="*/ 2 w 6"/>
                  <a:gd name="T23" fmla="*/ 4 h 8"/>
                  <a:gd name="T24" fmla="*/ 4 w 6"/>
                  <a:gd name="T25" fmla="*/ 4 h 8"/>
                  <a:gd name="T26" fmla="*/ 6 w 6"/>
                  <a:gd name="T27" fmla="*/ 6 h 8"/>
                  <a:gd name="T28" fmla="*/ 6 w 6"/>
                  <a:gd name="T29" fmla="*/ 6 h 8"/>
                  <a:gd name="T30" fmla="*/ 4 w 6"/>
                  <a:gd name="T31" fmla="*/ 4 h 8"/>
                  <a:gd name="T32" fmla="*/ 4 w 6"/>
                  <a:gd name="T33" fmla="*/ 4 h 8"/>
                  <a:gd name="T34" fmla="*/ 4 w 6"/>
                  <a:gd name="T35" fmla="*/ 6 h 8"/>
                  <a:gd name="T36" fmla="*/ 4 w 6"/>
                  <a:gd name="T37" fmla="*/ 6 h 8"/>
                  <a:gd name="T38" fmla="*/ 4 w 6"/>
                  <a:gd name="T39" fmla="*/ 6 h 8"/>
                  <a:gd name="T40" fmla="*/ 4 w 6"/>
                  <a:gd name="T41" fmla="*/ 6 h 8"/>
                  <a:gd name="T42" fmla="*/ 4 w 6"/>
                  <a:gd name="T43" fmla="*/ 8 h 8"/>
                  <a:gd name="T44" fmla="*/ 4 w 6"/>
                  <a:gd name="T45" fmla="*/ 8 h 8"/>
                  <a:gd name="T46" fmla="*/ 6 w 6"/>
                  <a:gd name="T47" fmla="*/ 8 h 8"/>
                  <a:gd name="T48" fmla="*/ 6 w 6"/>
                  <a:gd name="T49" fmla="*/ 8 h 8"/>
                  <a:gd name="T50" fmla="*/ 6 w 6"/>
                  <a:gd name="T51" fmla="*/ 6 h 8"/>
                  <a:gd name="T52" fmla="*/ 6 w 6"/>
                  <a:gd name="T53" fmla="*/ 6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 h="8">
                    <a:moveTo>
                      <a:pt x="4" y="4"/>
                    </a:moveTo>
                    <a:lnTo>
                      <a:pt x="4" y="4"/>
                    </a:lnTo>
                    <a:lnTo>
                      <a:pt x="2" y="4"/>
                    </a:lnTo>
                    <a:lnTo>
                      <a:pt x="2" y="4"/>
                    </a:lnTo>
                    <a:lnTo>
                      <a:pt x="2" y="4"/>
                    </a:lnTo>
                    <a:lnTo>
                      <a:pt x="0" y="4"/>
                    </a:lnTo>
                    <a:lnTo>
                      <a:pt x="0" y="2"/>
                    </a:lnTo>
                    <a:lnTo>
                      <a:pt x="0" y="2"/>
                    </a:lnTo>
                    <a:lnTo>
                      <a:pt x="0" y="0"/>
                    </a:lnTo>
                    <a:lnTo>
                      <a:pt x="2" y="0"/>
                    </a:lnTo>
                    <a:lnTo>
                      <a:pt x="2" y="2"/>
                    </a:lnTo>
                    <a:lnTo>
                      <a:pt x="2" y="4"/>
                    </a:lnTo>
                    <a:lnTo>
                      <a:pt x="4" y="4"/>
                    </a:lnTo>
                    <a:close/>
                    <a:moveTo>
                      <a:pt x="6" y="6"/>
                    </a:moveTo>
                    <a:lnTo>
                      <a:pt x="6" y="6"/>
                    </a:lnTo>
                    <a:lnTo>
                      <a:pt x="4" y="4"/>
                    </a:lnTo>
                    <a:lnTo>
                      <a:pt x="4" y="4"/>
                    </a:lnTo>
                    <a:lnTo>
                      <a:pt x="4" y="6"/>
                    </a:lnTo>
                    <a:lnTo>
                      <a:pt x="4" y="6"/>
                    </a:lnTo>
                    <a:lnTo>
                      <a:pt x="4" y="6"/>
                    </a:lnTo>
                    <a:lnTo>
                      <a:pt x="4" y="6"/>
                    </a:lnTo>
                    <a:lnTo>
                      <a:pt x="4" y="8"/>
                    </a:lnTo>
                    <a:lnTo>
                      <a:pt x="4" y="8"/>
                    </a:lnTo>
                    <a:lnTo>
                      <a:pt x="6" y="8"/>
                    </a:lnTo>
                    <a:lnTo>
                      <a:pt x="6" y="8"/>
                    </a:lnTo>
                    <a:lnTo>
                      <a:pt x="6" y="6"/>
                    </a:lnTo>
                    <a:lnTo>
                      <a:pt x="6"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59" name="Freeform 55"/>
              <p:cNvSpPr>
                <a:spLocks noEditPoints="1"/>
              </p:cNvSpPr>
              <p:nvPr/>
            </p:nvSpPr>
            <p:spPr bwMode="auto">
              <a:xfrm>
                <a:off x="3190500" y="2482426"/>
                <a:ext cx="23390" cy="27642"/>
              </a:xfrm>
              <a:custGeom>
                <a:avLst/>
                <a:gdLst>
                  <a:gd name="T0" fmla="*/ 22 w 22"/>
                  <a:gd name="T1" fmla="*/ 0 h 26"/>
                  <a:gd name="T2" fmla="*/ 18 w 22"/>
                  <a:gd name="T3" fmla="*/ 4 h 26"/>
                  <a:gd name="T4" fmla="*/ 16 w 22"/>
                  <a:gd name="T5" fmla="*/ 4 h 26"/>
                  <a:gd name="T6" fmla="*/ 18 w 22"/>
                  <a:gd name="T7" fmla="*/ 2 h 26"/>
                  <a:gd name="T8" fmla="*/ 22 w 22"/>
                  <a:gd name="T9" fmla="*/ 0 h 26"/>
                  <a:gd name="T10" fmla="*/ 22 w 22"/>
                  <a:gd name="T11" fmla="*/ 0 h 26"/>
                  <a:gd name="T12" fmla="*/ 4 w 22"/>
                  <a:gd name="T13" fmla="*/ 26 h 26"/>
                  <a:gd name="T14" fmla="*/ 10 w 22"/>
                  <a:gd name="T15" fmla="*/ 24 h 26"/>
                  <a:gd name="T16" fmla="*/ 14 w 22"/>
                  <a:gd name="T17" fmla="*/ 24 h 26"/>
                  <a:gd name="T18" fmla="*/ 14 w 22"/>
                  <a:gd name="T19" fmla="*/ 20 h 26"/>
                  <a:gd name="T20" fmla="*/ 14 w 22"/>
                  <a:gd name="T21" fmla="*/ 18 h 26"/>
                  <a:gd name="T22" fmla="*/ 14 w 22"/>
                  <a:gd name="T23" fmla="*/ 14 h 26"/>
                  <a:gd name="T24" fmla="*/ 16 w 22"/>
                  <a:gd name="T25" fmla="*/ 10 h 26"/>
                  <a:gd name="T26" fmla="*/ 8 w 22"/>
                  <a:gd name="T27" fmla="*/ 12 h 26"/>
                  <a:gd name="T28" fmla="*/ 2 w 22"/>
                  <a:gd name="T29" fmla="*/ 14 h 26"/>
                  <a:gd name="T30" fmla="*/ 6 w 22"/>
                  <a:gd name="T31" fmla="*/ 14 h 26"/>
                  <a:gd name="T32" fmla="*/ 6 w 22"/>
                  <a:gd name="T33" fmla="*/ 16 h 26"/>
                  <a:gd name="T34" fmla="*/ 6 w 22"/>
                  <a:gd name="T35" fmla="*/ 18 h 26"/>
                  <a:gd name="T36" fmla="*/ 6 w 22"/>
                  <a:gd name="T37" fmla="*/ 20 h 26"/>
                  <a:gd name="T38" fmla="*/ 6 w 22"/>
                  <a:gd name="T39" fmla="*/ 22 h 26"/>
                  <a:gd name="T40" fmla="*/ 4 w 22"/>
                  <a:gd name="T41" fmla="*/ 22 h 26"/>
                  <a:gd name="T42" fmla="*/ 4 w 22"/>
                  <a:gd name="T43" fmla="*/ 24 h 26"/>
                  <a:gd name="T44" fmla="*/ 0 w 22"/>
                  <a:gd name="T45" fmla="*/ 26 h 26"/>
                  <a:gd name="T46" fmla="*/ 0 w 22"/>
                  <a:gd name="T47" fmla="*/ 26 h 26"/>
                  <a:gd name="T48" fmla="*/ 4 w 22"/>
                  <a:gd name="T49"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 h="26">
                    <a:moveTo>
                      <a:pt x="22" y="0"/>
                    </a:moveTo>
                    <a:lnTo>
                      <a:pt x="18" y="4"/>
                    </a:lnTo>
                    <a:lnTo>
                      <a:pt x="16" y="4"/>
                    </a:lnTo>
                    <a:lnTo>
                      <a:pt x="18" y="2"/>
                    </a:lnTo>
                    <a:lnTo>
                      <a:pt x="22" y="0"/>
                    </a:lnTo>
                    <a:lnTo>
                      <a:pt x="22" y="0"/>
                    </a:lnTo>
                    <a:close/>
                    <a:moveTo>
                      <a:pt x="4" y="26"/>
                    </a:moveTo>
                    <a:lnTo>
                      <a:pt x="10" y="24"/>
                    </a:lnTo>
                    <a:lnTo>
                      <a:pt x="14" y="24"/>
                    </a:lnTo>
                    <a:lnTo>
                      <a:pt x="14" y="20"/>
                    </a:lnTo>
                    <a:lnTo>
                      <a:pt x="14" y="18"/>
                    </a:lnTo>
                    <a:lnTo>
                      <a:pt x="14" y="14"/>
                    </a:lnTo>
                    <a:lnTo>
                      <a:pt x="16" y="10"/>
                    </a:lnTo>
                    <a:lnTo>
                      <a:pt x="8" y="12"/>
                    </a:lnTo>
                    <a:lnTo>
                      <a:pt x="2" y="14"/>
                    </a:lnTo>
                    <a:lnTo>
                      <a:pt x="6" y="14"/>
                    </a:lnTo>
                    <a:lnTo>
                      <a:pt x="6" y="16"/>
                    </a:lnTo>
                    <a:lnTo>
                      <a:pt x="6" y="18"/>
                    </a:lnTo>
                    <a:lnTo>
                      <a:pt x="6" y="20"/>
                    </a:lnTo>
                    <a:lnTo>
                      <a:pt x="6" y="22"/>
                    </a:lnTo>
                    <a:lnTo>
                      <a:pt x="4" y="22"/>
                    </a:lnTo>
                    <a:lnTo>
                      <a:pt x="4" y="24"/>
                    </a:lnTo>
                    <a:lnTo>
                      <a:pt x="0" y="26"/>
                    </a:lnTo>
                    <a:lnTo>
                      <a:pt x="0" y="26"/>
                    </a:lnTo>
                    <a:lnTo>
                      <a:pt x="4"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78" name="Freeform 56"/>
              <p:cNvSpPr>
                <a:spLocks noEditPoints="1"/>
              </p:cNvSpPr>
              <p:nvPr/>
            </p:nvSpPr>
            <p:spPr bwMode="auto">
              <a:xfrm>
                <a:off x="2719511" y="2405876"/>
                <a:ext cx="85054" cy="91434"/>
              </a:xfrm>
              <a:custGeom>
                <a:avLst/>
                <a:gdLst>
                  <a:gd name="T0" fmla="*/ 28 w 80"/>
                  <a:gd name="T1" fmla="*/ 74 h 86"/>
                  <a:gd name="T2" fmla="*/ 18 w 80"/>
                  <a:gd name="T3" fmla="*/ 64 h 86"/>
                  <a:gd name="T4" fmla="*/ 0 w 80"/>
                  <a:gd name="T5" fmla="*/ 42 h 86"/>
                  <a:gd name="T6" fmla="*/ 6 w 80"/>
                  <a:gd name="T7" fmla="*/ 40 h 86"/>
                  <a:gd name="T8" fmla="*/ 12 w 80"/>
                  <a:gd name="T9" fmla="*/ 36 h 86"/>
                  <a:gd name="T10" fmla="*/ 18 w 80"/>
                  <a:gd name="T11" fmla="*/ 26 h 86"/>
                  <a:gd name="T12" fmla="*/ 26 w 80"/>
                  <a:gd name="T13" fmla="*/ 20 h 86"/>
                  <a:gd name="T14" fmla="*/ 32 w 80"/>
                  <a:gd name="T15" fmla="*/ 22 h 86"/>
                  <a:gd name="T16" fmla="*/ 38 w 80"/>
                  <a:gd name="T17" fmla="*/ 20 h 86"/>
                  <a:gd name="T18" fmla="*/ 44 w 80"/>
                  <a:gd name="T19" fmla="*/ 14 h 86"/>
                  <a:gd name="T20" fmla="*/ 52 w 80"/>
                  <a:gd name="T21" fmla="*/ 4 h 86"/>
                  <a:gd name="T22" fmla="*/ 56 w 80"/>
                  <a:gd name="T23" fmla="*/ 8 h 86"/>
                  <a:gd name="T24" fmla="*/ 64 w 80"/>
                  <a:gd name="T25" fmla="*/ 6 h 86"/>
                  <a:gd name="T26" fmla="*/ 70 w 80"/>
                  <a:gd name="T27" fmla="*/ 2 h 86"/>
                  <a:gd name="T28" fmla="*/ 80 w 80"/>
                  <a:gd name="T29" fmla="*/ 0 h 86"/>
                  <a:gd name="T30" fmla="*/ 80 w 80"/>
                  <a:gd name="T31" fmla="*/ 10 h 86"/>
                  <a:gd name="T32" fmla="*/ 70 w 80"/>
                  <a:gd name="T33" fmla="*/ 28 h 86"/>
                  <a:gd name="T34" fmla="*/ 68 w 80"/>
                  <a:gd name="T35" fmla="*/ 52 h 86"/>
                  <a:gd name="T36" fmla="*/ 66 w 80"/>
                  <a:gd name="T37" fmla="*/ 48 h 86"/>
                  <a:gd name="T38" fmla="*/ 66 w 80"/>
                  <a:gd name="T39" fmla="*/ 44 h 86"/>
                  <a:gd name="T40" fmla="*/ 66 w 80"/>
                  <a:gd name="T41" fmla="*/ 56 h 86"/>
                  <a:gd name="T42" fmla="*/ 66 w 80"/>
                  <a:gd name="T43" fmla="*/ 64 h 86"/>
                  <a:gd name="T44" fmla="*/ 62 w 80"/>
                  <a:gd name="T45" fmla="*/ 74 h 86"/>
                  <a:gd name="T46" fmla="*/ 60 w 80"/>
                  <a:gd name="T47" fmla="*/ 86 h 86"/>
                  <a:gd name="T48" fmla="*/ 54 w 80"/>
                  <a:gd name="T49" fmla="*/ 84 h 86"/>
                  <a:gd name="T50" fmla="*/ 46 w 80"/>
                  <a:gd name="T51" fmla="*/ 80 h 86"/>
                  <a:gd name="T52" fmla="*/ 34 w 80"/>
                  <a:gd name="T53" fmla="*/ 76 h 86"/>
                  <a:gd name="T54" fmla="*/ 22 w 80"/>
                  <a:gd name="T55" fmla="*/ 58 h 86"/>
                  <a:gd name="T56" fmla="*/ 16 w 80"/>
                  <a:gd name="T57" fmla="*/ 50 h 86"/>
                  <a:gd name="T58" fmla="*/ 20 w 80"/>
                  <a:gd name="T59" fmla="*/ 58 h 86"/>
                  <a:gd name="T60" fmla="*/ 34 w 80"/>
                  <a:gd name="T61" fmla="*/ 74 h 86"/>
                  <a:gd name="T62" fmla="*/ 44 w 80"/>
                  <a:gd name="T63" fmla="*/ 78 h 86"/>
                  <a:gd name="T64" fmla="*/ 32 w 80"/>
                  <a:gd name="T65" fmla="*/ 56 h 86"/>
                  <a:gd name="T66" fmla="*/ 28 w 80"/>
                  <a:gd name="T67"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 h="86">
                    <a:moveTo>
                      <a:pt x="34" y="76"/>
                    </a:moveTo>
                    <a:lnTo>
                      <a:pt x="28" y="74"/>
                    </a:lnTo>
                    <a:lnTo>
                      <a:pt x="20" y="68"/>
                    </a:lnTo>
                    <a:lnTo>
                      <a:pt x="18" y="64"/>
                    </a:lnTo>
                    <a:lnTo>
                      <a:pt x="2" y="46"/>
                    </a:lnTo>
                    <a:lnTo>
                      <a:pt x="0" y="42"/>
                    </a:lnTo>
                    <a:lnTo>
                      <a:pt x="0" y="40"/>
                    </a:lnTo>
                    <a:lnTo>
                      <a:pt x="6" y="40"/>
                    </a:lnTo>
                    <a:lnTo>
                      <a:pt x="10" y="40"/>
                    </a:lnTo>
                    <a:lnTo>
                      <a:pt x="12" y="36"/>
                    </a:lnTo>
                    <a:lnTo>
                      <a:pt x="16" y="34"/>
                    </a:lnTo>
                    <a:lnTo>
                      <a:pt x="18" y="26"/>
                    </a:lnTo>
                    <a:lnTo>
                      <a:pt x="24" y="24"/>
                    </a:lnTo>
                    <a:lnTo>
                      <a:pt x="26" y="20"/>
                    </a:lnTo>
                    <a:lnTo>
                      <a:pt x="28" y="20"/>
                    </a:lnTo>
                    <a:lnTo>
                      <a:pt x="32" y="22"/>
                    </a:lnTo>
                    <a:lnTo>
                      <a:pt x="34" y="20"/>
                    </a:lnTo>
                    <a:lnTo>
                      <a:pt x="38" y="20"/>
                    </a:lnTo>
                    <a:lnTo>
                      <a:pt x="40" y="16"/>
                    </a:lnTo>
                    <a:lnTo>
                      <a:pt x="44" y="14"/>
                    </a:lnTo>
                    <a:lnTo>
                      <a:pt x="46" y="8"/>
                    </a:lnTo>
                    <a:lnTo>
                      <a:pt x="52" y="4"/>
                    </a:lnTo>
                    <a:lnTo>
                      <a:pt x="54" y="6"/>
                    </a:lnTo>
                    <a:lnTo>
                      <a:pt x="56" y="8"/>
                    </a:lnTo>
                    <a:lnTo>
                      <a:pt x="60" y="8"/>
                    </a:lnTo>
                    <a:lnTo>
                      <a:pt x="64" y="6"/>
                    </a:lnTo>
                    <a:lnTo>
                      <a:pt x="68" y="6"/>
                    </a:lnTo>
                    <a:lnTo>
                      <a:pt x="70" y="2"/>
                    </a:lnTo>
                    <a:lnTo>
                      <a:pt x="74" y="0"/>
                    </a:lnTo>
                    <a:lnTo>
                      <a:pt x="80" y="0"/>
                    </a:lnTo>
                    <a:lnTo>
                      <a:pt x="78" y="4"/>
                    </a:lnTo>
                    <a:lnTo>
                      <a:pt x="80" y="10"/>
                    </a:lnTo>
                    <a:lnTo>
                      <a:pt x="76" y="18"/>
                    </a:lnTo>
                    <a:lnTo>
                      <a:pt x="70" y="28"/>
                    </a:lnTo>
                    <a:lnTo>
                      <a:pt x="68" y="42"/>
                    </a:lnTo>
                    <a:lnTo>
                      <a:pt x="68" y="52"/>
                    </a:lnTo>
                    <a:lnTo>
                      <a:pt x="66" y="52"/>
                    </a:lnTo>
                    <a:lnTo>
                      <a:pt x="66" y="48"/>
                    </a:lnTo>
                    <a:lnTo>
                      <a:pt x="66" y="46"/>
                    </a:lnTo>
                    <a:lnTo>
                      <a:pt x="66" y="44"/>
                    </a:lnTo>
                    <a:lnTo>
                      <a:pt x="64" y="50"/>
                    </a:lnTo>
                    <a:lnTo>
                      <a:pt x="66" y="56"/>
                    </a:lnTo>
                    <a:lnTo>
                      <a:pt x="62" y="60"/>
                    </a:lnTo>
                    <a:lnTo>
                      <a:pt x="66" y="64"/>
                    </a:lnTo>
                    <a:lnTo>
                      <a:pt x="66" y="66"/>
                    </a:lnTo>
                    <a:lnTo>
                      <a:pt x="62" y="74"/>
                    </a:lnTo>
                    <a:lnTo>
                      <a:pt x="64" y="82"/>
                    </a:lnTo>
                    <a:lnTo>
                      <a:pt x="60" y="86"/>
                    </a:lnTo>
                    <a:lnTo>
                      <a:pt x="54" y="86"/>
                    </a:lnTo>
                    <a:lnTo>
                      <a:pt x="54" y="84"/>
                    </a:lnTo>
                    <a:lnTo>
                      <a:pt x="50" y="80"/>
                    </a:lnTo>
                    <a:lnTo>
                      <a:pt x="46" y="80"/>
                    </a:lnTo>
                    <a:lnTo>
                      <a:pt x="42" y="80"/>
                    </a:lnTo>
                    <a:lnTo>
                      <a:pt x="34" y="76"/>
                    </a:lnTo>
                    <a:close/>
                    <a:moveTo>
                      <a:pt x="20" y="58"/>
                    </a:moveTo>
                    <a:lnTo>
                      <a:pt x="22" y="58"/>
                    </a:lnTo>
                    <a:lnTo>
                      <a:pt x="24" y="54"/>
                    </a:lnTo>
                    <a:lnTo>
                      <a:pt x="16" y="50"/>
                    </a:lnTo>
                    <a:lnTo>
                      <a:pt x="14" y="54"/>
                    </a:lnTo>
                    <a:lnTo>
                      <a:pt x="20" y="58"/>
                    </a:lnTo>
                    <a:close/>
                    <a:moveTo>
                      <a:pt x="30" y="72"/>
                    </a:moveTo>
                    <a:lnTo>
                      <a:pt x="34" y="74"/>
                    </a:lnTo>
                    <a:lnTo>
                      <a:pt x="40" y="78"/>
                    </a:lnTo>
                    <a:lnTo>
                      <a:pt x="44" y="78"/>
                    </a:lnTo>
                    <a:lnTo>
                      <a:pt x="46" y="74"/>
                    </a:lnTo>
                    <a:lnTo>
                      <a:pt x="32" y="56"/>
                    </a:lnTo>
                    <a:lnTo>
                      <a:pt x="26" y="56"/>
                    </a:lnTo>
                    <a:lnTo>
                      <a:pt x="28" y="68"/>
                    </a:lnTo>
                    <a:lnTo>
                      <a:pt x="30" y="7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79" name="Freeform 57"/>
              <p:cNvSpPr>
                <a:spLocks/>
              </p:cNvSpPr>
              <p:nvPr/>
            </p:nvSpPr>
            <p:spPr bwMode="auto">
              <a:xfrm>
                <a:off x="3422274" y="1732882"/>
                <a:ext cx="4253" cy="8506"/>
              </a:xfrm>
              <a:custGeom>
                <a:avLst/>
                <a:gdLst>
                  <a:gd name="T0" fmla="*/ 4 w 4"/>
                  <a:gd name="T1" fmla="*/ 0 h 8"/>
                  <a:gd name="T2" fmla="*/ 2 w 4"/>
                  <a:gd name="T3" fmla="*/ 4 h 8"/>
                  <a:gd name="T4" fmla="*/ 4 w 4"/>
                  <a:gd name="T5" fmla="*/ 6 h 8"/>
                  <a:gd name="T6" fmla="*/ 2 w 4"/>
                  <a:gd name="T7" fmla="*/ 8 h 8"/>
                  <a:gd name="T8" fmla="*/ 0 w 4"/>
                  <a:gd name="T9" fmla="*/ 4 h 8"/>
                  <a:gd name="T10" fmla="*/ 2 w 4"/>
                  <a:gd name="T11" fmla="*/ 0 h 8"/>
                  <a:gd name="T12" fmla="*/ 4 w 4"/>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4" y="0"/>
                    </a:moveTo>
                    <a:lnTo>
                      <a:pt x="2" y="4"/>
                    </a:lnTo>
                    <a:lnTo>
                      <a:pt x="4" y="6"/>
                    </a:lnTo>
                    <a:lnTo>
                      <a:pt x="2" y="8"/>
                    </a:lnTo>
                    <a:lnTo>
                      <a:pt x="0" y="4"/>
                    </a:lnTo>
                    <a:lnTo>
                      <a:pt x="2" y="0"/>
                    </a:lnTo>
                    <a:lnTo>
                      <a:pt x="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89" name="Freeform 58"/>
              <p:cNvSpPr>
                <a:spLocks noEditPoints="1"/>
              </p:cNvSpPr>
              <p:nvPr/>
            </p:nvSpPr>
            <p:spPr bwMode="auto">
              <a:xfrm>
                <a:off x="2275101" y="1086468"/>
                <a:ext cx="1449116" cy="749543"/>
              </a:xfrm>
              <a:custGeom>
                <a:avLst/>
                <a:gdLst>
                  <a:gd name="T0" fmla="*/ 379 w 681"/>
                  <a:gd name="T1" fmla="*/ 99 h 351"/>
                  <a:gd name="T2" fmla="*/ 332 w 681"/>
                  <a:gd name="T3" fmla="*/ 81 h 351"/>
                  <a:gd name="T4" fmla="*/ 271 w 681"/>
                  <a:gd name="T5" fmla="*/ 84 h 351"/>
                  <a:gd name="T6" fmla="*/ 319 w 681"/>
                  <a:gd name="T7" fmla="*/ 100 h 351"/>
                  <a:gd name="T8" fmla="*/ 375 w 681"/>
                  <a:gd name="T9" fmla="*/ 78 h 351"/>
                  <a:gd name="T10" fmla="*/ 319 w 681"/>
                  <a:gd name="T11" fmla="*/ 50 h 351"/>
                  <a:gd name="T12" fmla="*/ 381 w 681"/>
                  <a:gd name="T13" fmla="*/ 51 h 351"/>
                  <a:gd name="T14" fmla="*/ 357 w 681"/>
                  <a:gd name="T15" fmla="*/ 36 h 351"/>
                  <a:gd name="T16" fmla="*/ 331 w 681"/>
                  <a:gd name="T17" fmla="*/ 44 h 351"/>
                  <a:gd name="T18" fmla="*/ 373 w 681"/>
                  <a:gd name="T19" fmla="*/ 35 h 351"/>
                  <a:gd name="T20" fmla="*/ 463 w 681"/>
                  <a:gd name="T21" fmla="*/ 29 h 351"/>
                  <a:gd name="T22" fmla="*/ 484 w 681"/>
                  <a:gd name="T23" fmla="*/ 24 h 351"/>
                  <a:gd name="T24" fmla="*/ 510 w 681"/>
                  <a:gd name="T25" fmla="*/ 11 h 351"/>
                  <a:gd name="T26" fmla="*/ 270 w 681"/>
                  <a:gd name="T27" fmla="*/ 75 h 351"/>
                  <a:gd name="T28" fmla="*/ 453 w 681"/>
                  <a:gd name="T29" fmla="*/ 56 h 351"/>
                  <a:gd name="T30" fmla="*/ 454 w 681"/>
                  <a:gd name="T31" fmla="*/ 41 h 351"/>
                  <a:gd name="T32" fmla="*/ 447 w 681"/>
                  <a:gd name="T33" fmla="*/ 50 h 351"/>
                  <a:gd name="T34" fmla="*/ 410 w 681"/>
                  <a:gd name="T35" fmla="*/ 46 h 351"/>
                  <a:gd name="T36" fmla="*/ 444 w 681"/>
                  <a:gd name="T37" fmla="*/ 59 h 351"/>
                  <a:gd name="T38" fmla="*/ 405 w 681"/>
                  <a:gd name="T39" fmla="*/ 150 h 351"/>
                  <a:gd name="T40" fmla="*/ 383 w 681"/>
                  <a:gd name="T41" fmla="*/ 258 h 351"/>
                  <a:gd name="T42" fmla="*/ 377 w 681"/>
                  <a:gd name="T43" fmla="*/ 249 h 351"/>
                  <a:gd name="T44" fmla="*/ 547 w 681"/>
                  <a:gd name="T45" fmla="*/ 276 h 351"/>
                  <a:gd name="T46" fmla="*/ 547 w 681"/>
                  <a:gd name="T47" fmla="*/ 299 h 351"/>
                  <a:gd name="T48" fmla="*/ 641 w 681"/>
                  <a:gd name="T49" fmla="*/ 1 h 351"/>
                  <a:gd name="T50" fmla="*/ 541 w 681"/>
                  <a:gd name="T51" fmla="*/ 6 h 351"/>
                  <a:gd name="T52" fmla="*/ 573 w 681"/>
                  <a:gd name="T53" fmla="*/ 16 h 351"/>
                  <a:gd name="T54" fmla="*/ 507 w 681"/>
                  <a:gd name="T55" fmla="*/ 35 h 351"/>
                  <a:gd name="T56" fmla="*/ 544 w 681"/>
                  <a:gd name="T57" fmla="*/ 42 h 351"/>
                  <a:gd name="T58" fmla="*/ 611 w 681"/>
                  <a:gd name="T59" fmla="*/ 20 h 351"/>
                  <a:gd name="T60" fmla="*/ 488 w 681"/>
                  <a:gd name="T61" fmla="*/ 106 h 351"/>
                  <a:gd name="T62" fmla="*/ 553 w 681"/>
                  <a:gd name="T63" fmla="*/ 97 h 351"/>
                  <a:gd name="T64" fmla="*/ 535 w 681"/>
                  <a:gd name="T65" fmla="*/ 78 h 351"/>
                  <a:gd name="T66" fmla="*/ 478 w 681"/>
                  <a:gd name="T67" fmla="*/ 76 h 351"/>
                  <a:gd name="T68" fmla="*/ 446 w 681"/>
                  <a:gd name="T69" fmla="*/ 94 h 351"/>
                  <a:gd name="T70" fmla="*/ 518 w 681"/>
                  <a:gd name="T71" fmla="*/ 109 h 351"/>
                  <a:gd name="T72" fmla="*/ 502 w 681"/>
                  <a:gd name="T73" fmla="*/ 155 h 351"/>
                  <a:gd name="T74" fmla="*/ 552 w 681"/>
                  <a:gd name="T75" fmla="*/ 152 h 351"/>
                  <a:gd name="T76" fmla="*/ 499 w 681"/>
                  <a:gd name="T77" fmla="*/ 99 h 351"/>
                  <a:gd name="T78" fmla="*/ 23 w 681"/>
                  <a:gd name="T79" fmla="*/ 244 h 351"/>
                  <a:gd name="T80" fmla="*/ 3 w 681"/>
                  <a:gd name="T81" fmla="*/ 243 h 351"/>
                  <a:gd name="T82" fmla="*/ 506 w 681"/>
                  <a:gd name="T83" fmla="*/ 310 h 351"/>
                  <a:gd name="T84" fmla="*/ 540 w 681"/>
                  <a:gd name="T85" fmla="*/ 262 h 351"/>
                  <a:gd name="T86" fmla="*/ 552 w 681"/>
                  <a:gd name="T87" fmla="*/ 230 h 351"/>
                  <a:gd name="T88" fmla="*/ 526 w 681"/>
                  <a:gd name="T89" fmla="*/ 186 h 351"/>
                  <a:gd name="T90" fmla="*/ 492 w 681"/>
                  <a:gd name="T91" fmla="*/ 167 h 351"/>
                  <a:gd name="T92" fmla="*/ 398 w 681"/>
                  <a:gd name="T93" fmla="*/ 238 h 351"/>
                  <a:gd name="T94" fmla="*/ 326 w 681"/>
                  <a:gd name="T95" fmla="*/ 194 h 351"/>
                  <a:gd name="T96" fmla="*/ 402 w 681"/>
                  <a:gd name="T97" fmla="*/ 131 h 351"/>
                  <a:gd name="T98" fmla="*/ 457 w 681"/>
                  <a:gd name="T99" fmla="*/ 98 h 351"/>
                  <a:gd name="T100" fmla="*/ 417 w 681"/>
                  <a:gd name="T101" fmla="*/ 90 h 351"/>
                  <a:gd name="T102" fmla="*/ 377 w 681"/>
                  <a:gd name="T103" fmla="*/ 118 h 351"/>
                  <a:gd name="T104" fmla="*/ 289 w 681"/>
                  <a:gd name="T105" fmla="*/ 123 h 351"/>
                  <a:gd name="T106" fmla="*/ 199 w 681"/>
                  <a:gd name="T107" fmla="*/ 102 h 351"/>
                  <a:gd name="T108" fmla="*/ 137 w 681"/>
                  <a:gd name="T109" fmla="*/ 107 h 351"/>
                  <a:gd name="T110" fmla="*/ 28 w 681"/>
                  <a:gd name="T111" fmla="*/ 242 h 351"/>
                  <a:gd name="T112" fmla="*/ 36 w 681"/>
                  <a:gd name="T113" fmla="*/ 274 h 351"/>
                  <a:gd name="T114" fmla="*/ 324 w 681"/>
                  <a:gd name="T115" fmla="*/ 310 h 351"/>
                  <a:gd name="T116" fmla="*/ 349 w 681"/>
                  <a:gd name="T117" fmla="*/ 343 h 351"/>
                  <a:gd name="T118" fmla="*/ 473 w 681"/>
                  <a:gd name="T119" fmla="*/ 323 h 351"/>
                  <a:gd name="T120" fmla="*/ 485 w 681"/>
                  <a:gd name="T121" fmla="*/ 290 h 351"/>
                  <a:gd name="T122" fmla="*/ 480 w 681"/>
                  <a:gd name="T123" fmla="*/ 295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1" h="351">
                    <a:moveTo>
                      <a:pt x="338" y="108"/>
                    </a:moveTo>
                    <a:cubicBezTo>
                      <a:pt x="340" y="107"/>
                      <a:pt x="340" y="107"/>
                      <a:pt x="340" y="107"/>
                    </a:cubicBezTo>
                    <a:cubicBezTo>
                      <a:pt x="342" y="107"/>
                      <a:pt x="342" y="107"/>
                      <a:pt x="342" y="107"/>
                    </a:cubicBezTo>
                    <a:cubicBezTo>
                      <a:pt x="341" y="109"/>
                      <a:pt x="341" y="109"/>
                      <a:pt x="341" y="109"/>
                    </a:cubicBezTo>
                    <a:lnTo>
                      <a:pt x="338" y="108"/>
                    </a:lnTo>
                    <a:close/>
                    <a:moveTo>
                      <a:pt x="354" y="107"/>
                    </a:moveTo>
                    <a:cubicBezTo>
                      <a:pt x="354" y="105"/>
                      <a:pt x="354" y="105"/>
                      <a:pt x="354" y="105"/>
                    </a:cubicBezTo>
                    <a:cubicBezTo>
                      <a:pt x="353" y="105"/>
                      <a:pt x="353" y="105"/>
                      <a:pt x="353" y="105"/>
                    </a:cubicBezTo>
                    <a:cubicBezTo>
                      <a:pt x="351" y="107"/>
                      <a:pt x="351" y="107"/>
                      <a:pt x="351" y="107"/>
                    </a:cubicBezTo>
                    <a:lnTo>
                      <a:pt x="354" y="107"/>
                    </a:lnTo>
                    <a:close/>
                    <a:moveTo>
                      <a:pt x="365" y="65"/>
                    </a:moveTo>
                    <a:cubicBezTo>
                      <a:pt x="361" y="66"/>
                      <a:pt x="361" y="66"/>
                      <a:pt x="361" y="66"/>
                    </a:cubicBezTo>
                    <a:cubicBezTo>
                      <a:pt x="356" y="66"/>
                      <a:pt x="356" y="66"/>
                      <a:pt x="356" y="66"/>
                    </a:cubicBezTo>
                    <a:cubicBezTo>
                      <a:pt x="353" y="67"/>
                      <a:pt x="353" y="67"/>
                      <a:pt x="353" y="67"/>
                    </a:cubicBezTo>
                    <a:cubicBezTo>
                      <a:pt x="355" y="68"/>
                      <a:pt x="355" y="68"/>
                      <a:pt x="355" y="68"/>
                    </a:cubicBezTo>
                    <a:cubicBezTo>
                      <a:pt x="357" y="70"/>
                      <a:pt x="357" y="70"/>
                      <a:pt x="357" y="70"/>
                    </a:cubicBezTo>
                    <a:cubicBezTo>
                      <a:pt x="359" y="73"/>
                      <a:pt x="359" y="73"/>
                      <a:pt x="359" y="73"/>
                    </a:cubicBezTo>
                    <a:cubicBezTo>
                      <a:pt x="363" y="69"/>
                      <a:pt x="363" y="69"/>
                      <a:pt x="363" y="69"/>
                    </a:cubicBezTo>
                    <a:cubicBezTo>
                      <a:pt x="366" y="69"/>
                      <a:pt x="366" y="69"/>
                      <a:pt x="366" y="69"/>
                    </a:cubicBezTo>
                    <a:cubicBezTo>
                      <a:pt x="368" y="67"/>
                      <a:pt x="368" y="67"/>
                      <a:pt x="368" y="67"/>
                    </a:cubicBezTo>
                    <a:cubicBezTo>
                      <a:pt x="368" y="66"/>
                      <a:pt x="368" y="66"/>
                      <a:pt x="368" y="66"/>
                    </a:cubicBezTo>
                    <a:lnTo>
                      <a:pt x="365" y="65"/>
                    </a:lnTo>
                    <a:close/>
                    <a:moveTo>
                      <a:pt x="369" y="92"/>
                    </a:moveTo>
                    <a:cubicBezTo>
                      <a:pt x="369" y="91"/>
                      <a:pt x="369" y="91"/>
                      <a:pt x="369" y="91"/>
                    </a:cubicBezTo>
                    <a:cubicBezTo>
                      <a:pt x="367" y="91"/>
                      <a:pt x="367" y="91"/>
                      <a:pt x="367" y="91"/>
                    </a:cubicBezTo>
                    <a:cubicBezTo>
                      <a:pt x="367" y="92"/>
                      <a:pt x="367" y="92"/>
                      <a:pt x="367" y="92"/>
                    </a:cubicBezTo>
                    <a:lnTo>
                      <a:pt x="369" y="92"/>
                    </a:lnTo>
                    <a:close/>
                    <a:moveTo>
                      <a:pt x="402" y="48"/>
                    </a:moveTo>
                    <a:cubicBezTo>
                      <a:pt x="402" y="47"/>
                      <a:pt x="402" y="47"/>
                      <a:pt x="402" y="47"/>
                    </a:cubicBezTo>
                    <a:cubicBezTo>
                      <a:pt x="396" y="47"/>
                      <a:pt x="396" y="47"/>
                      <a:pt x="396" y="47"/>
                    </a:cubicBezTo>
                    <a:cubicBezTo>
                      <a:pt x="393" y="47"/>
                      <a:pt x="393" y="47"/>
                      <a:pt x="393" y="47"/>
                    </a:cubicBezTo>
                    <a:cubicBezTo>
                      <a:pt x="397" y="48"/>
                      <a:pt x="397" y="48"/>
                      <a:pt x="397" y="48"/>
                    </a:cubicBezTo>
                    <a:lnTo>
                      <a:pt x="402" y="48"/>
                    </a:lnTo>
                    <a:close/>
                    <a:moveTo>
                      <a:pt x="362" y="105"/>
                    </a:moveTo>
                    <a:cubicBezTo>
                      <a:pt x="364" y="106"/>
                      <a:pt x="364" y="106"/>
                      <a:pt x="364" y="106"/>
                    </a:cubicBezTo>
                    <a:cubicBezTo>
                      <a:pt x="366" y="107"/>
                      <a:pt x="366" y="107"/>
                      <a:pt x="366" y="107"/>
                    </a:cubicBezTo>
                    <a:cubicBezTo>
                      <a:pt x="371" y="109"/>
                      <a:pt x="371" y="109"/>
                      <a:pt x="371" y="109"/>
                    </a:cubicBezTo>
                    <a:cubicBezTo>
                      <a:pt x="374" y="109"/>
                      <a:pt x="374" y="109"/>
                      <a:pt x="374" y="109"/>
                    </a:cubicBezTo>
                    <a:cubicBezTo>
                      <a:pt x="384" y="106"/>
                      <a:pt x="384" y="106"/>
                      <a:pt x="384" y="106"/>
                    </a:cubicBezTo>
                    <a:cubicBezTo>
                      <a:pt x="384" y="105"/>
                      <a:pt x="384" y="105"/>
                      <a:pt x="384" y="105"/>
                    </a:cubicBezTo>
                    <a:cubicBezTo>
                      <a:pt x="381" y="105"/>
                      <a:pt x="381" y="105"/>
                      <a:pt x="381" y="105"/>
                    </a:cubicBezTo>
                    <a:cubicBezTo>
                      <a:pt x="381" y="101"/>
                      <a:pt x="381" y="101"/>
                      <a:pt x="381" y="101"/>
                    </a:cubicBezTo>
                    <a:cubicBezTo>
                      <a:pt x="379" y="99"/>
                      <a:pt x="379" y="99"/>
                      <a:pt x="379" y="99"/>
                    </a:cubicBezTo>
                    <a:cubicBezTo>
                      <a:pt x="378" y="97"/>
                      <a:pt x="378" y="97"/>
                      <a:pt x="378" y="97"/>
                    </a:cubicBezTo>
                    <a:cubicBezTo>
                      <a:pt x="373" y="98"/>
                      <a:pt x="373" y="98"/>
                      <a:pt x="373" y="98"/>
                    </a:cubicBezTo>
                    <a:cubicBezTo>
                      <a:pt x="375" y="100"/>
                      <a:pt x="375" y="100"/>
                      <a:pt x="375" y="100"/>
                    </a:cubicBezTo>
                    <a:cubicBezTo>
                      <a:pt x="370" y="100"/>
                      <a:pt x="370" y="100"/>
                      <a:pt x="370" y="100"/>
                    </a:cubicBezTo>
                    <a:cubicBezTo>
                      <a:pt x="369" y="102"/>
                      <a:pt x="369" y="102"/>
                      <a:pt x="369" y="102"/>
                    </a:cubicBezTo>
                    <a:cubicBezTo>
                      <a:pt x="363" y="104"/>
                      <a:pt x="363" y="104"/>
                      <a:pt x="363" y="104"/>
                    </a:cubicBezTo>
                    <a:cubicBezTo>
                      <a:pt x="360" y="104"/>
                      <a:pt x="360" y="104"/>
                      <a:pt x="360" y="104"/>
                    </a:cubicBezTo>
                    <a:cubicBezTo>
                      <a:pt x="358" y="105"/>
                      <a:pt x="358" y="105"/>
                      <a:pt x="358" y="105"/>
                    </a:cubicBezTo>
                    <a:cubicBezTo>
                      <a:pt x="360" y="106"/>
                      <a:pt x="360" y="106"/>
                      <a:pt x="360" y="106"/>
                    </a:cubicBezTo>
                    <a:lnTo>
                      <a:pt x="362" y="105"/>
                    </a:lnTo>
                    <a:close/>
                    <a:moveTo>
                      <a:pt x="403" y="44"/>
                    </a:moveTo>
                    <a:cubicBezTo>
                      <a:pt x="400" y="43"/>
                      <a:pt x="400" y="43"/>
                      <a:pt x="400" y="43"/>
                    </a:cubicBezTo>
                    <a:cubicBezTo>
                      <a:pt x="398" y="44"/>
                      <a:pt x="398" y="44"/>
                      <a:pt x="398" y="44"/>
                    </a:cubicBezTo>
                    <a:cubicBezTo>
                      <a:pt x="395" y="45"/>
                      <a:pt x="395" y="45"/>
                      <a:pt x="395" y="45"/>
                    </a:cubicBezTo>
                    <a:cubicBezTo>
                      <a:pt x="402" y="46"/>
                      <a:pt x="402" y="46"/>
                      <a:pt x="402" y="46"/>
                    </a:cubicBezTo>
                    <a:lnTo>
                      <a:pt x="403" y="44"/>
                    </a:lnTo>
                    <a:close/>
                    <a:moveTo>
                      <a:pt x="356" y="98"/>
                    </a:moveTo>
                    <a:cubicBezTo>
                      <a:pt x="360" y="96"/>
                      <a:pt x="360" y="96"/>
                      <a:pt x="360" y="96"/>
                    </a:cubicBezTo>
                    <a:cubicBezTo>
                      <a:pt x="361" y="94"/>
                      <a:pt x="361" y="94"/>
                      <a:pt x="361" y="94"/>
                    </a:cubicBezTo>
                    <a:cubicBezTo>
                      <a:pt x="359" y="94"/>
                      <a:pt x="359" y="94"/>
                      <a:pt x="359" y="94"/>
                    </a:cubicBezTo>
                    <a:cubicBezTo>
                      <a:pt x="357" y="93"/>
                      <a:pt x="357" y="93"/>
                      <a:pt x="357" y="93"/>
                    </a:cubicBezTo>
                    <a:cubicBezTo>
                      <a:pt x="356" y="93"/>
                      <a:pt x="356" y="93"/>
                      <a:pt x="356" y="93"/>
                    </a:cubicBezTo>
                    <a:cubicBezTo>
                      <a:pt x="354" y="91"/>
                      <a:pt x="354" y="91"/>
                      <a:pt x="354" y="91"/>
                    </a:cubicBezTo>
                    <a:cubicBezTo>
                      <a:pt x="351" y="90"/>
                      <a:pt x="351" y="90"/>
                      <a:pt x="351" y="90"/>
                    </a:cubicBezTo>
                    <a:cubicBezTo>
                      <a:pt x="349" y="89"/>
                      <a:pt x="349" y="89"/>
                      <a:pt x="349" y="89"/>
                    </a:cubicBezTo>
                    <a:cubicBezTo>
                      <a:pt x="346" y="86"/>
                      <a:pt x="346" y="86"/>
                      <a:pt x="346" y="86"/>
                    </a:cubicBezTo>
                    <a:cubicBezTo>
                      <a:pt x="352" y="83"/>
                      <a:pt x="352" y="83"/>
                      <a:pt x="352" y="83"/>
                    </a:cubicBezTo>
                    <a:cubicBezTo>
                      <a:pt x="352" y="81"/>
                      <a:pt x="352" y="81"/>
                      <a:pt x="352" y="81"/>
                    </a:cubicBezTo>
                    <a:cubicBezTo>
                      <a:pt x="351" y="80"/>
                      <a:pt x="351" y="80"/>
                      <a:pt x="351" y="80"/>
                    </a:cubicBezTo>
                    <a:cubicBezTo>
                      <a:pt x="354" y="77"/>
                      <a:pt x="354" y="77"/>
                      <a:pt x="354" y="77"/>
                    </a:cubicBezTo>
                    <a:cubicBezTo>
                      <a:pt x="356" y="74"/>
                      <a:pt x="356" y="74"/>
                      <a:pt x="356" y="74"/>
                    </a:cubicBezTo>
                    <a:cubicBezTo>
                      <a:pt x="356" y="71"/>
                      <a:pt x="356" y="71"/>
                      <a:pt x="356" y="71"/>
                    </a:cubicBezTo>
                    <a:cubicBezTo>
                      <a:pt x="354" y="69"/>
                      <a:pt x="354" y="69"/>
                      <a:pt x="354" y="69"/>
                    </a:cubicBezTo>
                    <a:cubicBezTo>
                      <a:pt x="351" y="69"/>
                      <a:pt x="351" y="69"/>
                      <a:pt x="351" y="69"/>
                    </a:cubicBezTo>
                    <a:cubicBezTo>
                      <a:pt x="349" y="69"/>
                      <a:pt x="349" y="69"/>
                      <a:pt x="349" y="69"/>
                    </a:cubicBezTo>
                    <a:cubicBezTo>
                      <a:pt x="347" y="68"/>
                      <a:pt x="347" y="68"/>
                      <a:pt x="347" y="68"/>
                    </a:cubicBezTo>
                    <a:cubicBezTo>
                      <a:pt x="344" y="69"/>
                      <a:pt x="344" y="69"/>
                      <a:pt x="344" y="69"/>
                    </a:cubicBezTo>
                    <a:cubicBezTo>
                      <a:pt x="344" y="70"/>
                      <a:pt x="344" y="70"/>
                      <a:pt x="344" y="70"/>
                    </a:cubicBezTo>
                    <a:cubicBezTo>
                      <a:pt x="343" y="70"/>
                      <a:pt x="343" y="70"/>
                      <a:pt x="343" y="70"/>
                    </a:cubicBezTo>
                    <a:cubicBezTo>
                      <a:pt x="337" y="77"/>
                      <a:pt x="337" y="77"/>
                      <a:pt x="337" y="77"/>
                    </a:cubicBezTo>
                    <a:cubicBezTo>
                      <a:pt x="336" y="80"/>
                      <a:pt x="336" y="80"/>
                      <a:pt x="336" y="80"/>
                    </a:cubicBezTo>
                    <a:cubicBezTo>
                      <a:pt x="338" y="81"/>
                      <a:pt x="338" y="81"/>
                      <a:pt x="338" y="81"/>
                    </a:cubicBezTo>
                    <a:cubicBezTo>
                      <a:pt x="332" y="81"/>
                      <a:pt x="332" y="81"/>
                      <a:pt x="332" y="81"/>
                    </a:cubicBezTo>
                    <a:cubicBezTo>
                      <a:pt x="329" y="83"/>
                      <a:pt x="329" y="83"/>
                      <a:pt x="329" y="83"/>
                    </a:cubicBezTo>
                    <a:cubicBezTo>
                      <a:pt x="330" y="80"/>
                      <a:pt x="330" y="80"/>
                      <a:pt x="330" y="80"/>
                    </a:cubicBezTo>
                    <a:cubicBezTo>
                      <a:pt x="332" y="79"/>
                      <a:pt x="332" y="79"/>
                      <a:pt x="332" y="79"/>
                    </a:cubicBezTo>
                    <a:cubicBezTo>
                      <a:pt x="331" y="77"/>
                      <a:pt x="331" y="77"/>
                      <a:pt x="331" y="77"/>
                    </a:cubicBezTo>
                    <a:cubicBezTo>
                      <a:pt x="333" y="75"/>
                      <a:pt x="333" y="75"/>
                      <a:pt x="333" y="75"/>
                    </a:cubicBezTo>
                    <a:cubicBezTo>
                      <a:pt x="335" y="74"/>
                      <a:pt x="335" y="74"/>
                      <a:pt x="335" y="74"/>
                    </a:cubicBezTo>
                    <a:cubicBezTo>
                      <a:pt x="334" y="73"/>
                      <a:pt x="334" y="73"/>
                      <a:pt x="334" y="73"/>
                    </a:cubicBezTo>
                    <a:cubicBezTo>
                      <a:pt x="331" y="71"/>
                      <a:pt x="331" y="71"/>
                      <a:pt x="331" y="71"/>
                    </a:cubicBezTo>
                    <a:cubicBezTo>
                      <a:pt x="328" y="71"/>
                      <a:pt x="328" y="71"/>
                      <a:pt x="328" y="71"/>
                    </a:cubicBezTo>
                    <a:cubicBezTo>
                      <a:pt x="327" y="73"/>
                      <a:pt x="327" y="73"/>
                      <a:pt x="327" y="73"/>
                    </a:cubicBezTo>
                    <a:cubicBezTo>
                      <a:pt x="328" y="74"/>
                      <a:pt x="328" y="74"/>
                      <a:pt x="328" y="74"/>
                    </a:cubicBezTo>
                    <a:cubicBezTo>
                      <a:pt x="325" y="75"/>
                      <a:pt x="325" y="75"/>
                      <a:pt x="325" y="75"/>
                    </a:cubicBezTo>
                    <a:cubicBezTo>
                      <a:pt x="323" y="75"/>
                      <a:pt x="323" y="75"/>
                      <a:pt x="323" y="75"/>
                    </a:cubicBezTo>
                    <a:cubicBezTo>
                      <a:pt x="320" y="76"/>
                      <a:pt x="320" y="76"/>
                      <a:pt x="320" y="76"/>
                    </a:cubicBezTo>
                    <a:cubicBezTo>
                      <a:pt x="316" y="77"/>
                      <a:pt x="316" y="77"/>
                      <a:pt x="316" y="77"/>
                    </a:cubicBezTo>
                    <a:cubicBezTo>
                      <a:pt x="314" y="77"/>
                      <a:pt x="314" y="77"/>
                      <a:pt x="314" y="77"/>
                    </a:cubicBezTo>
                    <a:cubicBezTo>
                      <a:pt x="311" y="78"/>
                      <a:pt x="311" y="78"/>
                      <a:pt x="311" y="78"/>
                    </a:cubicBezTo>
                    <a:cubicBezTo>
                      <a:pt x="311" y="77"/>
                      <a:pt x="311" y="77"/>
                      <a:pt x="311" y="77"/>
                    </a:cubicBezTo>
                    <a:cubicBezTo>
                      <a:pt x="319" y="74"/>
                      <a:pt x="319" y="74"/>
                      <a:pt x="319" y="74"/>
                    </a:cubicBezTo>
                    <a:cubicBezTo>
                      <a:pt x="320" y="73"/>
                      <a:pt x="320" y="73"/>
                      <a:pt x="320" y="73"/>
                    </a:cubicBezTo>
                    <a:cubicBezTo>
                      <a:pt x="313" y="71"/>
                      <a:pt x="313" y="71"/>
                      <a:pt x="313" y="71"/>
                    </a:cubicBezTo>
                    <a:cubicBezTo>
                      <a:pt x="307" y="74"/>
                      <a:pt x="307" y="74"/>
                      <a:pt x="307" y="74"/>
                    </a:cubicBezTo>
                    <a:cubicBezTo>
                      <a:pt x="306" y="75"/>
                      <a:pt x="306" y="75"/>
                      <a:pt x="306" y="75"/>
                    </a:cubicBezTo>
                    <a:cubicBezTo>
                      <a:pt x="302" y="74"/>
                      <a:pt x="302" y="74"/>
                      <a:pt x="302" y="74"/>
                    </a:cubicBezTo>
                    <a:cubicBezTo>
                      <a:pt x="298" y="75"/>
                      <a:pt x="298" y="75"/>
                      <a:pt x="298" y="75"/>
                    </a:cubicBezTo>
                    <a:cubicBezTo>
                      <a:pt x="302" y="73"/>
                      <a:pt x="302" y="73"/>
                      <a:pt x="302" y="73"/>
                    </a:cubicBezTo>
                    <a:cubicBezTo>
                      <a:pt x="305" y="72"/>
                      <a:pt x="305" y="72"/>
                      <a:pt x="305" y="72"/>
                    </a:cubicBezTo>
                    <a:cubicBezTo>
                      <a:pt x="308" y="70"/>
                      <a:pt x="308" y="70"/>
                      <a:pt x="308" y="70"/>
                    </a:cubicBezTo>
                    <a:cubicBezTo>
                      <a:pt x="308" y="69"/>
                      <a:pt x="308" y="69"/>
                      <a:pt x="308" y="69"/>
                    </a:cubicBezTo>
                    <a:cubicBezTo>
                      <a:pt x="307" y="68"/>
                      <a:pt x="307" y="68"/>
                      <a:pt x="307" y="68"/>
                    </a:cubicBezTo>
                    <a:cubicBezTo>
                      <a:pt x="300" y="69"/>
                      <a:pt x="300" y="69"/>
                      <a:pt x="300" y="69"/>
                    </a:cubicBezTo>
                    <a:cubicBezTo>
                      <a:pt x="295" y="70"/>
                      <a:pt x="295" y="70"/>
                      <a:pt x="295" y="70"/>
                    </a:cubicBezTo>
                    <a:cubicBezTo>
                      <a:pt x="288" y="71"/>
                      <a:pt x="288" y="71"/>
                      <a:pt x="288" y="71"/>
                    </a:cubicBezTo>
                    <a:cubicBezTo>
                      <a:pt x="280" y="74"/>
                      <a:pt x="280" y="74"/>
                      <a:pt x="280" y="74"/>
                    </a:cubicBezTo>
                    <a:cubicBezTo>
                      <a:pt x="277" y="74"/>
                      <a:pt x="277" y="74"/>
                      <a:pt x="277" y="74"/>
                    </a:cubicBezTo>
                    <a:cubicBezTo>
                      <a:pt x="273" y="76"/>
                      <a:pt x="273" y="76"/>
                      <a:pt x="273" y="76"/>
                    </a:cubicBezTo>
                    <a:cubicBezTo>
                      <a:pt x="274" y="78"/>
                      <a:pt x="274" y="78"/>
                      <a:pt x="274" y="78"/>
                    </a:cubicBezTo>
                    <a:cubicBezTo>
                      <a:pt x="263" y="81"/>
                      <a:pt x="263" y="81"/>
                      <a:pt x="263" y="81"/>
                    </a:cubicBezTo>
                    <a:cubicBezTo>
                      <a:pt x="262" y="82"/>
                      <a:pt x="262" y="82"/>
                      <a:pt x="262" y="82"/>
                    </a:cubicBezTo>
                    <a:cubicBezTo>
                      <a:pt x="262" y="83"/>
                      <a:pt x="262" y="83"/>
                      <a:pt x="262" y="83"/>
                    </a:cubicBezTo>
                    <a:cubicBezTo>
                      <a:pt x="266" y="83"/>
                      <a:pt x="266" y="83"/>
                      <a:pt x="266" y="83"/>
                    </a:cubicBezTo>
                    <a:cubicBezTo>
                      <a:pt x="268" y="83"/>
                      <a:pt x="268" y="83"/>
                      <a:pt x="268" y="83"/>
                    </a:cubicBezTo>
                    <a:cubicBezTo>
                      <a:pt x="271" y="84"/>
                      <a:pt x="271" y="84"/>
                      <a:pt x="271" y="84"/>
                    </a:cubicBezTo>
                    <a:cubicBezTo>
                      <a:pt x="281" y="83"/>
                      <a:pt x="281" y="83"/>
                      <a:pt x="281" y="83"/>
                    </a:cubicBezTo>
                    <a:cubicBezTo>
                      <a:pt x="284" y="84"/>
                      <a:pt x="284" y="84"/>
                      <a:pt x="284" y="84"/>
                    </a:cubicBezTo>
                    <a:cubicBezTo>
                      <a:pt x="280" y="85"/>
                      <a:pt x="280" y="85"/>
                      <a:pt x="280" y="85"/>
                    </a:cubicBezTo>
                    <a:cubicBezTo>
                      <a:pt x="271" y="86"/>
                      <a:pt x="271" y="86"/>
                      <a:pt x="271" y="86"/>
                    </a:cubicBezTo>
                    <a:cubicBezTo>
                      <a:pt x="266" y="86"/>
                      <a:pt x="266" y="86"/>
                      <a:pt x="266" y="86"/>
                    </a:cubicBezTo>
                    <a:cubicBezTo>
                      <a:pt x="260" y="88"/>
                      <a:pt x="260" y="88"/>
                      <a:pt x="260" y="88"/>
                    </a:cubicBezTo>
                    <a:cubicBezTo>
                      <a:pt x="260" y="90"/>
                      <a:pt x="260" y="90"/>
                      <a:pt x="260" y="90"/>
                    </a:cubicBezTo>
                    <a:cubicBezTo>
                      <a:pt x="263" y="91"/>
                      <a:pt x="263" y="91"/>
                      <a:pt x="263" y="91"/>
                    </a:cubicBezTo>
                    <a:cubicBezTo>
                      <a:pt x="267" y="90"/>
                      <a:pt x="267" y="90"/>
                      <a:pt x="267" y="90"/>
                    </a:cubicBezTo>
                    <a:cubicBezTo>
                      <a:pt x="270" y="91"/>
                      <a:pt x="270" y="91"/>
                      <a:pt x="270" y="91"/>
                    </a:cubicBezTo>
                    <a:cubicBezTo>
                      <a:pt x="276" y="91"/>
                      <a:pt x="276" y="91"/>
                      <a:pt x="276" y="91"/>
                    </a:cubicBezTo>
                    <a:cubicBezTo>
                      <a:pt x="280" y="90"/>
                      <a:pt x="280" y="90"/>
                      <a:pt x="280" y="90"/>
                    </a:cubicBezTo>
                    <a:cubicBezTo>
                      <a:pt x="285" y="90"/>
                      <a:pt x="285" y="90"/>
                      <a:pt x="285" y="90"/>
                    </a:cubicBezTo>
                    <a:cubicBezTo>
                      <a:pt x="293" y="92"/>
                      <a:pt x="293" y="92"/>
                      <a:pt x="293" y="92"/>
                    </a:cubicBezTo>
                    <a:cubicBezTo>
                      <a:pt x="296" y="93"/>
                      <a:pt x="296" y="93"/>
                      <a:pt x="296" y="93"/>
                    </a:cubicBezTo>
                    <a:cubicBezTo>
                      <a:pt x="293" y="93"/>
                      <a:pt x="293" y="93"/>
                      <a:pt x="293" y="93"/>
                    </a:cubicBezTo>
                    <a:cubicBezTo>
                      <a:pt x="294" y="94"/>
                      <a:pt x="294" y="94"/>
                      <a:pt x="294" y="94"/>
                    </a:cubicBezTo>
                    <a:cubicBezTo>
                      <a:pt x="285" y="93"/>
                      <a:pt x="285" y="93"/>
                      <a:pt x="285" y="93"/>
                    </a:cubicBezTo>
                    <a:cubicBezTo>
                      <a:pt x="274" y="93"/>
                      <a:pt x="274" y="93"/>
                      <a:pt x="274" y="93"/>
                    </a:cubicBezTo>
                    <a:cubicBezTo>
                      <a:pt x="272" y="94"/>
                      <a:pt x="272" y="94"/>
                      <a:pt x="272" y="94"/>
                    </a:cubicBezTo>
                    <a:cubicBezTo>
                      <a:pt x="260" y="95"/>
                      <a:pt x="260" y="95"/>
                      <a:pt x="260" y="95"/>
                    </a:cubicBezTo>
                    <a:cubicBezTo>
                      <a:pt x="255" y="96"/>
                      <a:pt x="255" y="96"/>
                      <a:pt x="255" y="96"/>
                    </a:cubicBezTo>
                    <a:cubicBezTo>
                      <a:pt x="255" y="98"/>
                      <a:pt x="255" y="98"/>
                      <a:pt x="255" y="98"/>
                    </a:cubicBezTo>
                    <a:cubicBezTo>
                      <a:pt x="256" y="99"/>
                      <a:pt x="256" y="99"/>
                      <a:pt x="256" y="99"/>
                    </a:cubicBezTo>
                    <a:cubicBezTo>
                      <a:pt x="255" y="101"/>
                      <a:pt x="255" y="101"/>
                      <a:pt x="255" y="101"/>
                    </a:cubicBezTo>
                    <a:cubicBezTo>
                      <a:pt x="260" y="102"/>
                      <a:pt x="260" y="102"/>
                      <a:pt x="260" y="102"/>
                    </a:cubicBezTo>
                    <a:cubicBezTo>
                      <a:pt x="268" y="102"/>
                      <a:pt x="268" y="102"/>
                      <a:pt x="268" y="102"/>
                    </a:cubicBezTo>
                    <a:cubicBezTo>
                      <a:pt x="271" y="102"/>
                      <a:pt x="271" y="102"/>
                      <a:pt x="271" y="102"/>
                    </a:cubicBezTo>
                    <a:cubicBezTo>
                      <a:pt x="271" y="103"/>
                      <a:pt x="271" y="103"/>
                      <a:pt x="271" y="103"/>
                    </a:cubicBezTo>
                    <a:cubicBezTo>
                      <a:pt x="269" y="106"/>
                      <a:pt x="269" y="106"/>
                      <a:pt x="269" y="106"/>
                    </a:cubicBezTo>
                    <a:cubicBezTo>
                      <a:pt x="270" y="108"/>
                      <a:pt x="270" y="108"/>
                      <a:pt x="270" y="108"/>
                    </a:cubicBezTo>
                    <a:cubicBezTo>
                      <a:pt x="279" y="108"/>
                      <a:pt x="279" y="108"/>
                      <a:pt x="279" y="108"/>
                    </a:cubicBezTo>
                    <a:cubicBezTo>
                      <a:pt x="282" y="107"/>
                      <a:pt x="282" y="107"/>
                      <a:pt x="282" y="107"/>
                    </a:cubicBezTo>
                    <a:cubicBezTo>
                      <a:pt x="284" y="108"/>
                      <a:pt x="284" y="108"/>
                      <a:pt x="284" y="108"/>
                    </a:cubicBezTo>
                    <a:cubicBezTo>
                      <a:pt x="287" y="107"/>
                      <a:pt x="287" y="107"/>
                      <a:pt x="287" y="107"/>
                    </a:cubicBezTo>
                    <a:cubicBezTo>
                      <a:pt x="290" y="108"/>
                      <a:pt x="290" y="108"/>
                      <a:pt x="290" y="108"/>
                    </a:cubicBezTo>
                    <a:cubicBezTo>
                      <a:pt x="295" y="106"/>
                      <a:pt x="295" y="106"/>
                      <a:pt x="295" y="106"/>
                    </a:cubicBezTo>
                    <a:cubicBezTo>
                      <a:pt x="297" y="106"/>
                      <a:pt x="297" y="106"/>
                      <a:pt x="297" y="106"/>
                    </a:cubicBezTo>
                    <a:cubicBezTo>
                      <a:pt x="302" y="105"/>
                      <a:pt x="302" y="105"/>
                      <a:pt x="302" y="105"/>
                    </a:cubicBezTo>
                    <a:cubicBezTo>
                      <a:pt x="307" y="104"/>
                      <a:pt x="307" y="104"/>
                      <a:pt x="307" y="104"/>
                    </a:cubicBezTo>
                    <a:cubicBezTo>
                      <a:pt x="309" y="104"/>
                      <a:pt x="309" y="104"/>
                      <a:pt x="309" y="104"/>
                    </a:cubicBezTo>
                    <a:cubicBezTo>
                      <a:pt x="318" y="100"/>
                      <a:pt x="318" y="100"/>
                      <a:pt x="318" y="100"/>
                    </a:cubicBezTo>
                    <a:cubicBezTo>
                      <a:pt x="319" y="100"/>
                      <a:pt x="319" y="100"/>
                      <a:pt x="319" y="100"/>
                    </a:cubicBezTo>
                    <a:cubicBezTo>
                      <a:pt x="319" y="101"/>
                      <a:pt x="319" y="101"/>
                      <a:pt x="319" y="101"/>
                    </a:cubicBezTo>
                    <a:cubicBezTo>
                      <a:pt x="319" y="103"/>
                      <a:pt x="319" y="103"/>
                      <a:pt x="319" y="103"/>
                    </a:cubicBezTo>
                    <a:cubicBezTo>
                      <a:pt x="322" y="103"/>
                      <a:pt x="322" y="103"/>
                      <a:pt x="322" y="103"/>
                    </a:cubicBezTo>
                    <a:cubicBezTo>
                      <a:pt x="324" y="103"/>
                      <a:pt x="324" y="103"/>
                      <a:pt x="324" y="103"/>
                    </a:cubicBezTo>
                    <a:cubicBezTo>
                      <a:pt x="323" y="105"/>
                      <a:pt x="323" y="105"/>
                      <a:pt x="323" y="105"/>
                    </a:cubicBezTo>
                    <a:cubicBezTo>
                      <a:pt x="327" y="105"/>
                      <a:pt x="327" y="105"/>
                      <a:pt x="327" y="105"/>
                    </a:cubicBezTo>
                    <a:cubicBezTo>
                      <a:pt x="332" y="106"/>
                      <a:pt x="332" y="106"/>
                      <a:pt x="332" y="106"/>
                    </a:cubicBezTo>
                    <a:cubicBezTo>
                      <a:pt x="335" y="105"/>
                      <a:pt x="335" y="105"/>
                      <a:pt x="335" y="105"/>
                    </a:cubicBezTo>
                    <a:cubicBezTo>
                      <a:pt x="339" y="105"/>
                      <a:pt x="339" y="105"/>
                      <a:pt x="339" y="105"/>
                    </a:cubicBezTo>
                    <a:cubicBezTo>
                      <a:pt x="343" y="105"/>
                      <a:pt x="343" y="105"/>
                      <a:pt x="343" y="105"/>
                    </a:cubicBezTo>
                    <a:cubicBezTo>
                      <a:pt x="345" y="103"/>
                      <a:pt x="345" y="103"/>
                      <a:pt x="345" y="103"/>
                    </a:cubicBezTo>
                    <a:cubicBezTo>
                      <a:pt x="348" y="103"/>
                      <a:pt x="348" y="103"/>
                      <a:pt x="348" y="103"/>
                    </a:cubicBezTo>
                    <a:cubicBezTo>
                      <a:pt x="345" y="102"/>
                      <a:pt x="345" y="102"/>
                      <a:pt x="345" y="102"/>
                    </a:cubicBezTo>
                    <a:cubicBezTo>
                      <a:pt x="347" y="100"/>
                      <a:pt x="347" y="100"/>
                      <a:pt x="347" y="100"/>
                    </a:cubicBezTo>
                    <a:cubicBezTo>
                      <a:pt x="346" y="100"/>
                      <a:pt x="346" y="100"/>
                      <a:pt x="346" y="100"/>
                    </a:cubicBezTo>
                    <a:cubicBezTo>
                      <a:pt x="343" y="101"/>
                      <a:pt x="343" y="101"/>
                      <a:pt x="343" y="101"/>
                    </a:cubicBezTo>
                    <a:cubicBezTo>
                      <a:pt x="341" y="102"/>
                      <a:pt x="341" y="102"/>
                      <a:pt x="341" y="102"/>
                    </a:cubicBezTo>
                    <a:cubicBezTo>
                      <a:pt x="338" y="103"/>
                      <a:pt x="338" y="103"/>
                      <a:pt x="338" y="103"/>
                    </a:cubicBezTo>
                    <a:cubicBezTo>
                      <a:pt x="341" y="100"/>
                      <a:pt x="341" y="100"/>
                      <a:pt x="341" y="100"/>
                    </a:cubicBezTo>
                    <a:cubicBezTo>
                      <a:pt x="341" y="98"/>
                      <a:pt x="341" y="98"/>
                      <a:pt x="341" y="98"/>
                    </a:cubicBezTo>
                    <a:cubicBezTo>
                      <a:pt x="343" y="99"/>
                      <a:pt x="343" y="99"/>
                      <a:pt x="343" y="99"/>
                    </a:cubicBezTo>
                    <a:cubicBezTo>
                      <a:pt x="346" y="98"/>
                      <a:pt x="346" y="98"/>
                      <a:pt x="346" y="98"/>
                    </a:cubicBezTo>
                    <a:cubicBezTo>
                      <a:pt x="348" y="97"/>
                      <a:pt x="348" y="97"/>
                      <a:pt x="348" y="97"/>
                    </a:cubicBezTo>
                    <a:cubicBezTo>
                      <a:pt x="350" y="97"/>
                      <a:pt x="350" y="97"/>
                      <a:pt x="350" y="97"/>
                    </a:cubicBezTo>
                    <a:cubicBezTo>
                      <a:pt x="351" y="98"/>
                      <a:pt x="351" y="98"/>
                      <a:pt x="351" y="98"/>
                    </a:cubicBezTo>
                    <a:cubicBezTo>
                      <a:pt x="354" y="97"/>
                      <a:pt x="354" y="97"/>
                      <a:pt x="354" y="97"/>
                    </a:cubicBezTo>
                    <a:cubicBezTo>
                      <a:pt x="354" y="98"/>
                      <a:pt x="354" y="98"/>
                      <a:pt x="354" y="98"/>
                    </a:cubicBezTo>
                    <a:lnTo>
                      <a:pt x="356" y="98"/>
                    </a:lnTo>
                    <a:close/>
                    <a:moveTo>
                      <a:pt x="388" y="99"/>
                    </a:moveTo>
                    <a:cubicBezTo>
                      <a:pt x="386" y="99"/>
                      <a:pt x="386" y="99"/>
                      <a:pt x="386" y="99"/>
                    </a:cubicBezTo>
                    <a:cubicBezTo>
                      <a:pt x="385" y="101"/>
                      <a:pt x="385" y="101"/>
                      <a:pt x="385" y="101"/>
                    </a:cubicBezTo>
                    <a:cubicBezTo>
                      <a:pt x="388" y="100"/>
                      <a:pt x="388" y="100"/>
                      <a:pt x="388" y="100"/>
                    </a:cubicBezTo>
                    <a:lnTo>
                      <a:pt x="388" y="99"/>
                    </a:lnTo>
                    <a:close/>
                    <a:moveTo>
                      <a:pt x="392" y="69"/>
                    </a:moveTo>
                    <a:cubicBezTo>
                      <a:pt x="391" y="70"/>
                      <a:pt x="391" y="70"/>
                      <a:pt x="391" y="70"/>
                    </a:cubicBezTo>
                    <a:cubicBezTo>
                      <a:pt x="388" y="73"/>
                      <a:pt x="388" y="73"/>
                      <a:pt x="388" y="73"/>
                    </a:cubicBezTo>
                    <a:cubicBezTo>
                      <a:pt x="384" y="74"/>
                      <a:pt x="384" y="74"/>
                      <a:pt x="384" y="74"/>
                    </a:cubicBezTo>
                    <a:cubicBezTo>
                      <a:pt x="381" y="74"/>
                      <a:pt x="381" y="74"/>
                      <a:pt x="381" y="74"/>
                    </a:cubicBezTo>
                    <a:cubicBezTo>
                      <a:pt x="379" y="72"/>
                      <a:pt x="379" y="72"/>
                      <a:pt x="379" y="72"/>
                    </a:cubicBezTo>
                    <a:cubicBezTo>
                      <a:pt x="373" y="74"/>
                      <a:pt x="373" y="74"/>
                      <a:pt x="373" y="74"/>
                    </a:cubicBezTo>
                    <a:cubicBezTo>
                      <a:pt x="373" y="76"/>
                      <a:pt x="373" y="76"/>
                      <a:pt x="373" y="76"/>
                    </a:cubicBezTo>
                    <a:cubicBezTo>
                      <a:pt x="375" y="77"/>
                      <a:pt x="375" y="77"/>
                      <a:pt x="375" y="77"/>
                    </a:cubicBezTo>
                    <a:cubicBezTo>
                      <a:pt x="375" y="78"/>
                      <a:pt x="375" y="78"/>
                      <a:pt x="375" y="78"/>
                    </a:cubicBezTo>
                    <a:cubicBezTo>
                      <a:pt x="377" y="78"/>
                      <a:pt x="377" y="78"/>
                      <a:pt x="377" y="78"/>
                    </a:cubicBezTo>
                    <a:cubicBezTo>
                      <a:pt x="380" y="80"/>
                      <a:pt x="380" y="80"/>
                      <a:pt x="380" y="80"/>
                    </a:cubicBezTo>
                    <a:cubicBezTo>
                      <a:pt x="382" y="84"/>
                      <a:pt x="382" y="84"/>
                      <a:pt x="382" y="84"/>
                    </a:cubicBezTo>
                    <a:cubicBezTo>
                      <a:pt x="384" y="84"/>
                      <a:pt x="384" y="84"/>
                      <a:pt x="384" y="84"/>
                    </a:cubicBezTo>
                    <a:cubicBezTo>
                      <a:pt x="384" y="85"/>
                      <a:pt x="384" y="85"/>
                      <a:pt x="384" y="85"/>
                    </a:cubicBezTo>
                    <a:cubicBezTo>
                      <a:pt x="390" y="83"/>
                      <a:pt x="390" y="83"/>
                      <a:pt x="390" y="83"/>
                    </a:cubicBezTo>
                    <a:cubicBezTo>
                      <a:pt x="390" y="81"/>
                      <a:pt x="390" y="81"/>
                      <a:pt x="390" y="81"/>
                    </a:cubicBezTo>
                    <a:cubicBezTo>
                      <a:pt x="392" y="83"/>
                      <a:pt x="392" y="83"/>
                      <a:pt x="392" y="83"/>
                    </a:cubicBezTo>
                    <a:cubicBezTo>
                      <a:pt x="398" y="82"/>
                      <a:pt x="398" y="82"/>
                      <a:pt x="398" y="82"/>
                    </a:cubicBezTo>
                    <a:cubicBezTo>
                      <a:pt x="401" y="81"/>
                      <a:pt x="401" y="81"/>
                      <a:pt x="401" y="81"/>
                    </a:cubicBezTo>
                    <a:cubicBezTo>
                      <a:pt x="403" y="78"/>
                      <a:pt x="403" y="78"/>
                      <a:pt x="403" y="78"/>
                    </a:cubicBezTo>
                    <a:cubicBezTo>
                      <a:pt x="408" y="76"/>
                      <a:pt x="408" y="76"/>
                      <a:pt x="408" y="76"/>
                    </a:cubicBezTo>
                    <a:cubicBezTo>
                      <a:pt x="408" y="75"/>
                      <a:pt x="408" y="75"/>
                      <a:pt x="408" y="75"/>
                    </a:cubicBezTo>
                    <a:cubicBezTo>
                      <a:pt x="403" y="75"/>
                      <a:pt x="403" y="75"/>
                      <a:pt x="403" y="75"/>
                    </a:cubicBezTo>
                    <a:cubicBezTo>
                      <a:pt x="406" y="73"/>
                      <a:pt x="406" y="73"/>
                      <a:pt x="406" y="73"/>
                    </a:cubicBezTo>
                    <a:cubicBezTo>
                      <a:pt x="405" y="71"/>
                      <a:pt x="405" y="71"/>
                      <a:pt x="405" y="71"/>
                    </a:cubicBezTo>
                    <a:cubicBezTo>
                      <a:pt x="399" y="71"/>
                      <a:pt x="399" y="71"/>
                      <a:pt x="399" y="71"/>
                    </a:cubicBezTo>
                    <a:cubicBezTo>
                      <a:pt x="409" y="68"/>
                      <a:pt x="409" y="68"/>
                      <a:pt x="409" y="68"/>
                    </a:cubicBezTo>
                    <a:cubicBezTo>
                      <a:pt x="413" y="66"/>
                      <a:pt x="413" y="66"/>
                      <a:pt x="413" y="66"/>
                    </a:cubicBezTo>
                    <a:cubicBezTo>
                      <a:pt x="414" y="65"/>
                      <a:pt x="414" y="65"/>
                      <a:pt x="414" y="65"/>
                    </a:cubicBezTo>
                    <a:cubicBezTo>
                      <a:pt x="413" y="64"/>
                      <a:pt x="413" y="64"/>
                      <a:pt x="413" y="64"/>
                    </a:cubicBezTo>
                    <a:cubicBezTo>
                      <a:pt x="409" y="66"/>
                      <a:pt x="409" y="66"/>
                      <a:pt x="409" y="66"/>
                    </a:cubicBezTo>
                    <a:cubicBezTo>
                      <a:pt x="402" y="66"/>
                      <a:pt x="402" y="66"/>
                      <a:pt x="402" y="66"/>
                    </a:cubicBezTo>
                    <a:cubicBezTo>
                      <a:pt x="399" y="65"/>
                      <a:pt x="399" y="65"/>
                      <a:pt x="399" y="65"/>
                    </a:cubicBezTo>
                    <a:cubicBezTo>
                      <a:pt x="392" y="65"/>
                      <a:pt x="392" y="65"/>
                      <a:pt x="392" y="65"/>
                    </a:cubicBezTo>
                    <a:cubicBezTo>
                      <a:pt x="390" y="66"/>
                      <a:pt x="390" y="66"/>
                      <a:pt x="390" y="66"/>
                    </a:cubicBezTo>
                    <a:cubicBezTo>
                      <a:pt x="392" y="67"/>
                      <a:pt x="392" y="67"/>
                      <a:pt x="392" y="67"/>
                    </a:cubicBezTo>
                    <a:lnTo>
                      <a:pt x="392" y="69"/>
                    </a:lnTo>
                    <a:close/>
                    <a:moveTo>
                      <a:pt x="344" y="46"/>
                    </a:moveTo>
                    <a:cubicBezTo>
                      <a:pt x="342" y="47"/>
                      <a:pt x="342" y="47"/>
                      <a:pt x="342" y="47"/>
                    </a:cubicBezTo>
                    <a:cubicBezTo>
                      <a:pt x="339" y="47"/>
                      <a:pt x="339" y="47"/>
                      <a:pt x="339" y="47"/>
                    </a:cubicBezTo>
                    <a:cubicBezTo>
                      <a:pt x="342" y="45"/>
                      <a:pt x="342" y="45"/>
                      <a:pt x="342" y="45"/>
                    </a:cubicBezTo>
                    <a:cubicBezTo>
                      <a:pt x="339" y="45"/>
                      <a:pt x="339" y="45"/>
                      <a:pt x="339" y="45"/>
                    </a:cubicBezTo>
                    <a:cubicBezTo>
                      <a:pt x="330" y="46"/>
                      <a:pt x="330" y="46"/>
                      <a:pt x="330" y="46"/>
                    </a:cubicBezTo>
                    <a:cubicBezTo>
                      <a:pt x="332" y="46"/>
                      <a:pt x="332" y="46"/>
                      <a:pt x="332" y="46"/>
                    </a:cubicBezTo>
                    <a:cubicBezTo>
                      <a:pt x="332" y="47"/>
                      <a:pt x="332" y="47"/>
                      <a:pt x="332" y="47"/>
                    </a:cubicBezTo>
                    <a:cubicBezTo>
                      <a:pt x="328" y="47"/>
                      <a:pt x="328" y="47"/>
                      <a:pt x="328" y="47"/>
                    </a:cubicBezTo>
                    <a:cubicBezTo>
                      <a:pt x="323" y="48"/>
                      <a:pt x="323" y="48"/>
                      <a:pt x="323" y="48"/>
                    </a:cubicBezTo>
                    <a:cubicBezTo>
                      <a:pt x="320" y="49"/>
                      <a:pt x="320" y="49"/>
                      <a:pt x="320" y="49"/>
                    </a:cubicBezTo>
                    <a:cubicBezTo>
                      <a:pt x="323" y="50"/>
                      <a:pt x="323" y="50"/>
                      <a:pt x="323" y="50"/>
                    </a:cubicBezTo>
                    <a:cubicBezTo>
                      <a:pt x="327" y="50"/>
                      <a:pt x="327" y="50"/>
                      <a:pt x="327" y="50"/>
                    </a:cubicBezTo>
                    <a:cubicBezTo>
                      <a:pt x="323" y="51"/>
                      <a:pt x="323" y="51"/>
                      <a:pt x="323" y="51"/>
                    </a:cubicBezTo>
                    <a:cubicBezTo>
                      <a:pt x="319" y="50"/>
                      <a:pt x="319" y="50"/>
                      <a:pt x="319" y="50"/>
                    </a:cubicBezTo>
                    <a:cubicBezTo>
                      <a:pt x="316" y="50"/>
                      <a:pt x="316" y="50"/>
                      <a:pt x="316" y="50"/>
                    </a:cubicBezTo>
                    <a:cubicBezTo>
                      <a:pt x="314" y="52"/>
                      <a:pt x="314" y="52"/>
                      <a:pt x="314" y="52"/>
                    </a:cubicBezTo>
                    <a:cubicBezTo>
                      <a:pt x="315" y="52"/>
                      <a:pt x="315" y="52"/>
                      <a:pt x="315" y="52"/>
                    </a:cubicBezTo>
                    <a:cubicBezTo>
                      <a:pt x="319" y="52"/>
                      <a:pt x="319" y="52"/>
                      <a:pt x="319" y="52"/>
                    </a:cubicBezTo>
                    <a:cubicBezTo>
                      <a:pt x="318" y="53"/>
                      <a:pt x="318" y="53"/>
                      <a:pt x="318" y="53"/>
                    </a:cubicBezTo>
                    <a:cubicBezTo>
                      <a:pt x="309" y="53"/>
                      <a:pt x="309" y="53"/>
                      <a:pt x="309" y="53"/>
                    </a:cubicBezTo>
                    <a:cubicBezTo>
                      <a:pt x="307" y="55"/>
                      <a:pt x="307" y="55"/>
                      <a:pt x="307" y="55"/>
                    </a:cubicBezTo>
                    <a:cubicBezTo>
                      <a:pt x="310" y="55"/>
                      <a:pt x="310" y="55"/>
                      <a:pt x="310" y="55"/>
                    </a:cubicBezTo>
                    <a:cubicBezTo>
                      <a:pt x="312" y="56"/>
                      <a:pt x="312" y="56"/>
                      <a:pt x="312" y="56"/>
                    </a:cubicBezTo>
                    <a:cubicBezTo>
                      <a:pt x="314" y="55"/>
                      <a:pt x="314" y="55"/>
                      <a:pt x="314" y="55"/>
                    </a:cubicBezTo>
                    <a:cubicBezTo>
                      <a:pt x="315" y="56"/>
                      <a:pt x="315" y="56"/>
                      <a:pt x="315" y="56"/>
                    </a:cubicBezTo>
                    <a:cubicBezTo>
                      <a:pt x="318" y="56"/>
                      <a:pt x="318" y="56"/>
                      <a:pt x="318" y="56"/>
                    </a:cubicBezTo>
                    <a:cubicBezTo>
                      <a:pt x="320" y="55"/>
                      <a:pt x="320" y="55"/>
                      <a:pt x="320" y="55"/>
                    </a:cubicBezTo>
                    <a:cubicBezTo>
                      <a:pt x="322" y="55"/>
                      <a:pt x="322" y="55"/>
                      <a:pt x="322" y="55"/>
                    </a:cubicBezTo>
                    <a:cubicBezTo>
                      <a:pt x="325" y="55"/>
                      <a:pt x="325" y="55"/>
                      <a:pt x="325" y="55"/>
                    </a:cubicBezTo>
                    <a:cubicBezTo>
                      <a:pt x="329" y="53"/>
                      <a:pt x="329" y="53"/>
                      <a:pt x="329" y="53"/>
                    </a:cubicBezTo>
                    <a:cubicBezTo>
                      <a:pt x="332" y="54"/>
                      <a:pt x="332" y="54"/>
                      <a:pt x="332" y="54"/>
                    </a:cubicBezTo>
                    <a:cubicBezTo>
                      <a:pt x="334" y="55"/>
                      <a:pt x="334" y="55"/>
                      <a:pt x="334" y="55"/>
                    </a:cubicBezTo>
                    <a:cubicBezTo>
                      <a:pt x="340" y="55"/>
                      <a:pt x="340" y="55"/>
                      <a:pt x="340" y="55"/>
                    </a:cubicBezTo>
                    <a:cubicBezTo>
                      <a:pt x="345" y="54"/>
                      <a:pt x="345" y="54"/>
                      <a:pt x="345" y="54"/>
                    </a:cubicBezTo>
                    <a:cubicBezTo>
                      <a:pt x="342" y="56"/>
                      <a:pt x="342" y="56"/>
                      <a:pt x="342" y="56"/>
                    </a:cubicBezTo>
                    <a:cubicBezTo>
                      <a:pt x="337" y="56"/>
                      <a:pt x="337" y="56"/>
                      <a:pt x="337" y="56"/>
                    </a:cubicBezTo>
                    <a:cubicBezTo>
                      <a:pt x="332" y="57"/>
                      <a:pt x="332" y="57"/>
                      <a:pt x="332" y="57"/>
                    </a:cubicBezTo>
                    <a:cubicBezTo>
                      <a:pt x="328" y="58"/>
                      <a:pt x="328" y="58"/>
                      <a:pt x="328" y="58"/>
                    </a:cubicBezTo>
                    <a:cubicBezTo>
                      <a:pt x="324" y="58"/>
                      <a:pt x="324" y="58"/>
                      <a:pt x="324" y="58"/>
                    </a:cubicBezTo>
                    <a:cubicBezTo>
                      <a:pt x="321" y="59"/>
                      <a:pt x="321" y="59"/>
                      <a:pt x="321" y="59"/>
                    </a:cubicBezTo>
                    <a:cubicBezTo>
                      <a:pt x="321" y="60"/>
                      <a:pt x="321" y="60"/>
                      <a:pt x="321" y="60"/>
                    </a:cubicBezTo>
                    <a:cubicBezTo>
                      <a:pt x="328" y="61"/>
                      <a:pt x="328" y="61"/>
                      <a:pt x="328" y="61"/>
                    </a:cubicBezTo>
                    <a:cubicBezTo>
                      <a:pt x="336" y="60"/>
                      <a:pt x="336" y="60"/>
                      <a:pt x="336" y="60"/>
                    </a:cubicBezTo>
                    <a:cubicBezTo>
                      <a:pt x="341" y="59"/>
                      <a:pt x="341" y="59"/>
                      <a:pt x="341" y="59"/>
                    </a:cubicBezTo>
                    <a:cubicBezTo>
                      <a:pt x="346" y="58"/>
                      <a:pt x="346" y="58"/>
                      <a:pt x="346" y="58"/>
                    </a:cubicBezTo>
                    <a:cubicBezTo>
                      <a:pt x="349" y="57"/>
                      <a:pt x="349" y="57"/>
                      <a:pt x="349" y="57"/>
                    </a:cubicBezTo>
                    <a:cubicBezTo>
                      <a:pt x="351" y="58"/>
                      <a:pt x="351" y="58"/>
                      <a:pt x="351" y="58"/>
                    </a:cubicBezTo>
                    <a:cubicBezTo>
                      <a:pt x="352" y="57"/>
                      <a:pt x="352" y="57"/>
                      <a:pt x="352" y="57"/>
                    </a:cubicBezTo>
                    <a:cubicBezTo>
                      <a:pt x="356" y="56"/>
                      <a:pt x="356" y="56"/>
                      <a:pt x="356" y="56"/>
                    </a:cubicBezTo>
                    <a:cubicBezTo>
                      <a:pt x="357" y="57"/>
                      <a:pt x="357" y="57"/>
                      <a:pt x="357" y="57"/>
                    </a:cubicBezTo>
                    <a:cubicBezTo>
                      <a:pt x="361" y="56"/>
                      <a:pt x="361" y="56"/>
                      <a:pt x="361" y="56"/>
                    </a:cubicBezTo>
                    <a:cubicBezTo>
                      <a:pt x="363" y="55"/>
                      <a:pt x="363" y="55"/>
                      <a:pt x="363" y="55"/>
                    </a:cubicBezTo>
                    <a:cubicBezTo>
                      <a:pt x="363" y="56"/>
                      <a:pt x="363" y="56"/>
                      <a:pt x="363" y="56"/>
                    </a:cubicBezTo>
                    <a:cubicBezTo>
                      <a:pt x="368" y="56"/>
                      <a:pt x="368" y="56"/>
                      <a:pt x="368" y="56"/>
                    </a:cubicBezTo>
                    <a:cubicBezTo>
                      <a:pt x="373" y="55"/>
                      <a:pt x="373" y="55"/>
                      <a:pt x="373" y="55"/>
                    </a:cubicBezTo>
                    <a:cubicBezTo>
                      <a:pt x="377" y="54"/>
                      <a:pt x="377" y="54"/>
                      <a:pt x="377" y="54"/>
                    </a:cubicBezTo>
                    <a:cubicBezTo>
                      <a:pt x="381" y="51"/>
                      <a:pt x="381" y="51"/>
                      <a:pt x="381" y="51"/>
                    </a:cubicBezTo>
                    <a:cubicBezTo>
                      <a:pt x="384" y="49"/>
                      <a:pt x="384" y="49"/>
                      <a:pt x="384" y="49"/>
                    </a:cubicBezTo>
                    <a:cubicBezTo>
                      <a:pt x="382" y="48"/>
                      <a:pt x="382" y="48"/>
                      <a:pt x="382" y="48"/>
                    </a:cubicBezTo>
                    <a:cubicBezTo>
                      <a:pt x="378" y="49"/>
                      <a:pt x="378" y="49"/>
                      <a:pt x="378" y="49"/>
                    </a:cubicBezTo>
                    <a:cubicBezTo>
                      <a:pt x="374" y="51"/>
                      <a:pt x="374" y="51"/>
                      <a:pt x="374" y="51"/>
                    </a:cubicBezTo>
                    <a:cubicBezTo>
                      <a:pt x="374" y="49"/>
                      <a:pt x="374" y="49"/>
                      <a:pt x="374" y="49"/>
                    </a:cubicBezTo>
                    <a:cubicBezTo>
                      <a:pt x="373" y="49"/>
                      <a:pt x="373" y="49"/>
                      <a:pt x="373" y="49"/>
                    </a:cubicBezTo>
                    <a:cubicBezTo>
                      <a:pt x="368" y="50"/>
                      <a:pt x="368" y="50"/>
                      <a:pt x="368" y="50"/>
                    </a:cubicBezTo>
                    <a:cubicBezTo>
                      <a:pt x="371" y="48"/>
                      <a:pt x="371" y="48"/>
                      <a:pt x="371" y="48"/>
                    </a:cubicBezTo>
                    <a:cubicBezTo>
                      <a:pt x="374" y="47"/>
                      <a:pt x="374" y="47"/>
                      <a:pt x="374" y="47"/>
                    </a:cubicBezTo>
                    <a:cubicBezTo>
                      <a:pt x="374" y="44"/>
                      <a:pt x="374" y="44"/>
                      <a:pt x="374" y="44"/>
                    </a:cubicBezTo>
                    <a:cubicBezTo>
                      <a:pt x="376" y="43"/>
                      <a:pt x="376" y="43"/>
                      <a:pt x="376" y="43"/>
                    </a:cubicBezTo>
                    <a:cubicBezTo>
                      <a:pt x="376" y="42"/>
                      <a:pt x="376" y="42"/>
                      <a:pt x="376" y="42"/>
                    </a:cubicBezTo>
                    <a:cubicBezTo>
                      <a:pt x="374" y="41"/>
                      <a:pt x="374" y="41"/>
                      <a:pt x="374" y="41"/>
                    </a:cubicBezTo>
                    <a:cubicBezTo>
                      <a:pt x="371" y="43"/>
                      <a:pt x="371" y="43"/>
                      <a:pt x="371" y="43"/>
                    </a:cubicBezTo>
                    <a:cubicBezTo>
                      <a:pt x="362" y="45"/>
                      <a:pt x="362" y="45"/>
                      <a:pt x="362" y="45"/>
                    </a:cubicBezTo>
                    <a:cubicBezTo>
                      <a:pt x="362" y="47"/>
                      <a:pt x="362" y="47"/>
                      <a:pt x="362" y="47"/>
                    </a:cubicBezTo>
                    <a:cubicBezTo>
                      <a:pt x="364" y="48"/>
                      <a:pt x="364" y="48"/>
                      <a:pt x="364" y="48"/>
                    </a:cubicBezTo>
                    <a:cubicBezTo>
                      <a:pt x="360" y="49"/>
                      <a:pt x="360" y="49"/>
                      <a:pt x="360" y="49"/>
                    </a:cubicBezTo>
                    <a:cubicBezTo>
                      <a:pt x="362" y="50"/>
                      <a:pt x="362" y="50"/>
                      <a:pt x="362" y="50"/>
                    </a:cubicBezTo>
                    <a:cubicBezTo>
                      <a:pt x="361" y="52"/>
                      <a:pt x="361" y="52"/>
                      <a:pt x="361" y="52"/>
                    </a:cubicBezTo>
                    <a:cubicBezTo>
                      <a:pt x="354" y="52"/>
                      <a:pt x="354" y="52"/>
                      <a:pt x="354" y="52"/>
                    </a:cubicBezTo>
                    <a:cubicBezTo>
                      <a:pt x="352" y="51"/>
                      <a:pt x="352" y="51"/>
                      <a:pt x="352" y="51"/>
                    </a:cubicBezTo>
                    <a:cubicBezTo>
                      <a:pt x="349" y="49"/>
                      <a:pt x="349" y="49"/>
                      <a:pt x="349" y="49"/>
                    </a:cubicBezTo>
                    <a:cubicBezTo>
                      <a:pt x="348" y="47"/>
                      <a:pt x="348" y="47"/>
                      <a:pt x="348" y="47"/>
                    </a:cubicBezTo>
                    <a:lnTo>
                      <a:pt x="344" y="46"/>
                    </a:lnTo>
                    <a:close/>
                    <a:moveTo>
                      <a:pt x="316" y="47"/>
                    </a:moveTo>
                    <a:cubicBezTo>
                      <a:pt x="306" y="50"/>
                      <a:pt x="306" y="50"/>
                      <a:pt x="306" y="50"/>
                    </a:cubicBezTo>
                    <a:cubicBezTo>
                      <a:pt x="302" y="51"/>
                      <a:pt x="302" y="51"/>
                      <a:pt x="302" y="51"/>
                    </a:cubicBezTo>
                    <a:cubicBezTo>
                      <a:pt x="302" y="52"/>
                      <a:pt x="302" y="52"/>
                      <a:pt x="302" y="52"/>
                    </a:cubicBezTo>
                    <a:cubicBezTo>
                      <a:pt x="303" y="53"/>
                      <a:pt x="303" y="53"/>
                      <a:pt x="303" y="53"/>
                    </a:cubicBezTo>
                    <a:cubicBezTo>
                      <a:pt x="306" y="53"/>
                      <a:pt x="306" y="53"/>
                      <a:pt x="306" y="53"/>
                    </a:cubicBezTo>
                    <a:cubicBezTo>
                      <a:pt x="317" y="48"/>
                      <a:pt x="317" y="48"/>
                      <a:pt x="317" y="48"/>
                    </a:cubicBezTo>
                    <a:lnTo>
                      <a:pt x="316" y="47"/>
                    </a:lnTo>
                    <a:close/>
                    <a:moveTo>
                      <a:pt x="405" y="41"/>
                    </a:moveTo>
                    <a:cubicBezTo>
                      <a:pt x="405" y="39"/>
                      <a:pt x="405" y="39"/>
                      <a:pt x="405" y="39"/>
                    </a:cubicBezTo>
                    <a:cubicBezTo>
                      <a:pt x="403" y="38"/>
                      <a:pt x="403" y="38"/>
                      <a:pt x="403" y="38"/>
                    </a:cubicBezTo>
                    <a:cubicBezTo>
                      <a:pt x="402" y="35"/>
                      <a:pt x="402" y="35"/>
                      <a:pt x="402" y="35"/>
                    </a:cubicBezTo>
                    <a:cubicBezTo>
                      <a:pt x="400" y="35"/>
                      <a:pt x="400" y="35"/>
                      <a:pt x="400" y="35"/>
                    </a:cubicBezTo>
                    <a:cubicBezTo>
                      <a:pt x="400" y="36"/>
                      <a:pt x="400" y="36"/>
                      <a:pt x="400" y="36"/>
                    </a:cubicBezTo>
                    <a:cubicBezTo>
                      <a:pt x="401" y="39"/>
                      <a:pt x="401" y="39"/>
                      <a:pt x="401" y="39"/>
                    </a:cubicBezTo>
                    <a:lnTo>
                      <a:pt x="405" y="41"/>
                    </a:lnTo>
                    <a:close/>
                    <a:moveTo>
                      <a:pt x="354" y="37"/>
                    </a:moveTo>
                    <a:cubicBezTo>
                      <a:pt x="357" y="36"/>
                      <a:pt x="357" y="36"/>
                      <a:pt x="357" y="36"/>
                    </a:cubicBezTo>
                    <a:cubicBezTo>
                      <a:pt x="357" y="34"/>
                      <a:pt x="357" y="34"/>
                      <a:pt x="357" y="34"/>
                    </a:cubicBezTo>
                    <a:cubicBezTo>
                      <a:pt x="353" y="34"/>
                      <a:pt x="353" y="34"/>
                      <a:pt x="353" y="34"/>
                    </a:cubicBezTo>
                    <a:cubicBezTo>
                      <a:pt x="352" y="35"/>
                      <a:pt x="352" y="35"/>
                      <a:pt x="352" y="35"/>
                    </a:cubicBezTo>
                    <a:cubicBezTo>
                      <a:pt x="353" y="35"/>
                      <a:pt x="353" y="35"/>
                      <a:pt x="353" y="35"/>
                    </a:cubicBezTo>
                    <a:lnTo>
                      <a:pt x="354" y="37"/>
                    </a:lnTo>
                    <a:close/>
                    <a:moveTo>
                      <a:pt x="383" y="99"/>
                    </a:moveTo>
                    <a:cubicBezTo>
                      <a:pt x="383" y="102"/>
                      <a:pt x="383" y="102"/>
                      <a:pt x="383" y="102"/>
                    </a:cubicBezTo>
                    <a:cubicBezTo>
                      <a:pt x="384" y="101"/>
                      <a:pt x="384" y="101"/>
                      <a:pt x="384" y="101"/>
                    </a:cubicBezTo>
                    <a:cubicBezTo>
                      <a:pt x="384" y="98"/>
                      <a:pt x="384" y="98"/>
                      <a:pt x="384" y="98"/>
                    </a:cubicBezTo>
                    <a:lnTo>
                      <a:pt x="383" y="99"/>
                    </a:lnTo>
                    <a:close/>
                    <a:moveTo>
                      <a:pt x="344" y="44"/>
                    </a:moveTo>
                    <a:cubicBezTo>
                      <a:pt x="348" y="43"/>
                      <a:pt x="348" y="43"/>
                      <a:pt x="348" y="43"/>
                    </a:cubicBezTo>
                    <a:cubicBezTo>
                      <a:pt x="347" y="42"/>
                      <a:pt x="347" y="42"/>
                      <a:pt x="347" y="42"/>
                    </a:cubicBezTo>
                    <a:cubicBezTo>
                      <a:pt x="344" y="42"/>
                      <a:pt x="344" y="42"/>
                      <a:pt x="344" y="42"/>
                    </a:cubicBezTo>
                    <a:cubicBezTo>
                      <a:pt x="341" y="43"/>
                      <a:pt x="341" y="43"/>
                      <a:pt x="341" y="43"/>
                    </a:cubicBezTo>
                    <a:lnTo>
                      <a:pt x="344" y="44"/>
                    </a:lnTo>
                    <a:close/>
                    <a:moveTo>
                      <a:pt x="292" y="48"/>
                    </a:moveTo>
                    <a:cubicBezTo>
                      <a:pt x="293" y="51"/>
                      <a:pt x="293" y="51"/>
                      <a:pt x="293" y="51"/>
                    </a:cubicBezTo>
                    <a:cubicBezTo>
                      <a:pt x="295" y="50"/>
                      <a:pt x="295" y="50"/>
                      <a:pt x="295" y="50"/>
                    </a:cubicBezTo>
                    <a:cubicBezTo>
                      <a:pt x="296" y="49"/>
                      <a:pt x="296" y="49"/>
                      <a:pt x="296" y="49"/>
                    </a:cubicBezTo>
                    <a:cubicBezTo>
                      <a:pt x="297" y="48"/>
                      <a:pt x="297" y="48"/>
                      <a:pt x="297" y="48"/>
                    </a:cubicBezTo>
                    <a:cubicBezTo>
                      <a:pt x="300" y="47"/>
                      <a:pt x="300" y="47"/>
                      <a:pt x="300" y="47"/>
                    </a:cubicBezTo>
                    <a:cubicBezTo>
                      <a:pt x="298" y="50"/>
                      <a:pt x="298" y="50"/>
                      <a:pt x="298" y="50"/>
                    </a:cubicBezTo>
                    <a:cubicBezTo>
                      <a:pt x="299" y="51"/>
                      <a:pt x="299" y="51"/>
                      <a:pt x="299" y="51"/>
                    </a:cubicBezTo>
                    <a:cubicBezTo>
                      <a:pt x="303" y="49"/>
                      <a:pt x="303" y="49"/>
                      <a:pt x="303" y="49"/>
                    </a:cubicBezTo>
                    <a:cubicBezTo>
                      <a:pt x="306" y="47"/>
                      <a:pt x="306" y="47"/>
                      <a:pt x="306" y="47"/>
                    </a:cubicBezTo>
                    <a:cubicBezTo>
                      <a:pt x="309" y="46"/>
                      <a:pt x="309" y="46"/>
                      <a:pt x="309" y="46"/>
                    </a:cubicBezTo>
                    <a:cubicBezTo>
                      <a:pt x="309" y="47"/>
                      <a:pt x="309" y="47"/>
                      <a:pt x="309" y="47"/>
                    </a:cubicBezTo>
                    <a:cubicBezTo>
                      <a:pt x="313" y="47"/>
                      <a:pt x="313" y="47"/>
                      <a:pt x="313" y="47"/>
                    </a:cubicBezTo>
                    <a:cubicBezTo>
                      <a:pt x="312" y="45"/>
                      <a:pt x="312" y="45"/>
                      <a:pt x="312" y="45"/>
                    </a:cubicBezTo>
                    <a:cubicBezTo>
                      <a:pt x="316" y="45"/>
                      <a:pt x="316" y="45"/>
                      <a:pt x="316" y="45"/>
                    </a:cubicBezTo>
                    <a:cubicBezTo>
                      <a:pt x="317" y="44"/>
                      <a:pt x="317" y="44"/>
                      <a:pt x="317" y="44"/>
                    </a:cubicBezTo>
                    <a:cubicBezTo>
                      <a:pt x="322" y="42"/>
                      <a:pt x="322" y="42"/>
                      <a:pt x="322" y="42"/>
                    </a:cubicBezTo>
                    <a:cubicBezTo>
                      <a:pt x="322" y="42"/>
                      <a:pt x="322" y="42"/>
                      <a:pt x="322" y="42"/>
                    </a:cubicBezTo>
                    <a:cubicBezTo>
                      <a:pt x="322" y="44"/>
                      <a:pt x="322" y="44"/>
                      <a:pt x="322" y="44"/>
                    </a:cubicBezTo>
                    <a:cubicBezTo>
                      <a:pt x="321" y="44"/>
                      <a:pt x="321" y="44"/>
                      <a:pt x="321" y="44"/>
                    </a:cubicBezTo>
                    <a:cubicBezTo>
                      <a:pt x="318" y="45"/>
                      <a:pt x="318" y="45"/>
                      <a:pt x="318" y="45"/>
                    </a:cubicBezTo>
                    <a:cubicBezTo>
                      <a:pt x="317" y="47"/>
                      <a:pt x="317" y="47"/>
                      <a:pt x="317" y="47"/>
                    </a:cubicBezTo>
                    <a:cubicBezTo>
                      <a:pt x="321" y="47"/>
                      <a:pt x="321" y="47"/>
                      <a:pt x="321" y="47"/>
                    </a:cubicBezTo>
                    <a:cubicBezTo>
                      <a:pt x="325" y="44"/>
                      <a:pt x="325" y="44"/>
                      <a:pt x="325" y="44"/>
                    </a:cubicBezTo>
                    <a:cubicBezTo>
                      <a:pt x="327" y="44"/>
                      <a:pt x="327" y="44"/>
                      <a:pt x="327" y="44"/>
                    </a:cubicBezTo>
                    <a:cubicBezTo>
                      <a:pt x="330" y="44"/>
                      <a:pt x="330" y="44"/>
                      <a:pt x="330" y="44"/>
                    </a:cubicBezTo>
                    <a:cubicBezTo>
                      <a:pt x="331" y="44"/>
                      <a:pt x="331" y="44"/>
                      <a:pt x="331" y="44"/>
                    </a:cubicBezTo>
                    <a:cubicBezTo>
                      <a:pt x="332" y="42"/>
                      <a:pt x="332" y="42"/>
                      <a:pt x="332" y="42"/>
                    </a:cubicBezTo>
                    <a:cubicBezTo>
                      <a:pt x="334" y="43"/>
                      <a:pt x="334" y="43"/>
                      <a:pt x="334" y="43"/>
                    </a:cubicBezTo>
                    <a:cubicBezTo>
                      <a:pt x="335" y="42"/>
                      <a:pt x="335" y="42"/>
                      <a:pt x="335" y="42"/>
                    </a:cubicBezTo>
                    <a:cubicBezTo>
                      <a:pt x="336" y="41"/>
                      <a:pt x="336" y="41"/>
                      <a:pt x="336" y="41"/>
                    </a:cubicBezTo>
                    <a:cubicBezTo>
                      <a:pt x="341" y="40"/>
                      <a:pt x="341" y="40"/>
                      <a:pt x="341" y="40"/>
                    </a:cubicBezTo>
                    <a:cubicBezTo>
                      <a:pt x="342" y="38"/>
                      <a:pt x="342" y="38"/>
                      <a:pt x="342" y="38"/>
                    </a:cubicBezTo>
                    <a:cubicBezTo>
                      <a:pt x="339" y="37"/>
                      <a:pt x="339" y="37"/>
                      <a:pt x="339" y="37"/>
                    </a:cubicBezTo>
                    <a:cubicBezTo>
                      <a:pt x="335" y="38"/>
                      <a:pt x="335" y="38"/>
                      <a:pt x="335" y="38"/>
                    </a:cubicBezTo>
                    <a:cubicBezTo>
                      <a:pt x="334" y="39"/>
                      <a:pt x="334" y="39"/>
                      <a:pt x="334" y="39"/>
                    </a:cubicBezTo>
                    <a:cubicBezTo>
                      <a:pt x="332" y="39"/>
                      <a:pt x="332" y="39"/>
                      <a:pt x="332" y="39"/>
                    </a:cubicBezTo>
                    <a:cubicBezTo>
                      <a:pt x="330" y="38"/>
                      <a:pt x="330" y="38"/>
                      <a:pt x="330" y="38"/>
                    </a:cubicBezTo>
                    <a:cubicBezTo>
                      <a:pt x="320" y="39"/>
                      <a:pt x="320" y="39"/>
                      <a:pt x="320" y="39"/>
                    </a:cubicBezTo>
                    <a:cubicBezTo>
                      <a:pt x="317" y="40"/>
                      <a:pt x="317" y="40"/>
                      <a:pt x="317" y="40"/>
                    </a:cubicBezTo>
                    <a:cubicBezTo>
                      <a:pt x="310" y="42"/>
                      <a:pt x="310" y="42"/>
                      <a:pt x="310" y="42"/>
                    </a:cubicBezTo>
                    <a:cubicBezTo>
                      <a:pt x="300" y="45"/>
                      <a:pt x="300" y="45"/>
                      <a:pt x="300" y="45"/>
                    </a:cubicBezTo>
                    <a:cubicBezTo>
                      <a:pt x="298" y="45"/>
                      <a:pt x="298" y="45"/>
                      <a:pt x="298" y="45"/>
                    </a:cubicBezTo>
                    <a:cubicBezTo>
                      <a:pt x="297" y="46"/>
                      <a:pt x="297" y="46"/>
                      <a:pt x="297" y="46"/>
                    </a:cubicBezTo>
                    <a:cubicBezTo>
                      <a:pt x="294" y="45"/>
                      <a:pt x="294" y="45"/>
                      <a:pt x="294" y="45"/>
                    </a:cubicBezTo>
                    <a:cubicBezTo>
                      <a:pt x="288" y="48"/>
                      <a:pt x="288" y="48"/>
                      <a:pt x="288" y="48"/>
                    </a:cubicBezTo>
                    <a:cubicBezTo>
                      <a:pt x="285" y="50"/>
                      <a:pt x="285" y="50"/>
                      <a:pt x="285" y="50"/>
                    </a:cubicBezTo>
                    <a:cubicBezTo>
                      <a:pt x="287" y="51"/>
                      <a:pt x="287" y="51"/>
                      <a:pt x="287" y="51"/>
                    </a:cubicBezTo>
                    <a:lnTo>
                      <a:pt x="292" y="48"/>
                    </a:lnTo>
                    <a:close/>
                    <a:moveTo>
                      <a:pt x="382" y="54"/>
                    </a:moveTo>
                    <a:cubicBezTo>
                      <a:pt x="381" y="55"/>
                      <a:pt x="381" y="55"/>
                      <a:pt x="381" y="55"/>
                    </a:cubicBezTo>
                    <a:cubicBezTo>
                      <a:pt x="382" y="56"/>
                      <a:pt x="382" y="56"/>
                      <a:pt x="382" y="56"/>
                    </a:cubicBezTo>
                    <a:cubicBezTo>
                      <a:pt x="385" y="56"/>
                      <a:pt x="385" y="56"/>
                      <a:pt x="385" y="56"/>
                    </a:cubicBezTo>
                    <a:cubicBezTo>
                      <a:pt x="388" y="55"/>
                      <a:pt x="388" y="55"/>
                      <a:pt x="388" y="55"/>
                    </a:cubicBezTo>
                    <a:cubicBezTo>
                      <a:pt x="388" y="53"/>
                      <a:pt x="388" y="53"/>
                      <a:pt x="388" y="53"/>
                    </a:cubicBezTo>
                    <a:cubicBezTo>
                      <a:pt x="387" y="53"/>
                      <a:pt x="387" y="53"/>
                      <a:pt x="387" y="53"/>
                    </a:cubicBezTo>
                    <a:lnTo>
                      <a:pt x="382" y="54"/>
                    </a:lnTo>
                    <a:close/>
                    <a:moveTo>
                      <a:pt x="389" y="69"/>
                    </a:moveTo>
                    <a:cubicBezTo>
                      <a:pt x="390" y="69"/>
                      <a:pt x="390" y="69"/>
                      <a:pt x="390" y="69"/>
                    </a:cubicBezTo>
                    <a:cubicBezTo>
                      <a:pt x="391" y="68"/>
                      <a:pt x="391" y="68"/>
                      <a:pt x="391" y="68"/>
                    </a:cubicBezTo>
                    <a:cubicBezTo>
                      <a:pt x="388" y="66"/>
                      <a:pt x="388" y="66"/>
                      <a:pt x="388" y="66"/>
                    </a:cubicBezTo>
                    <a:cubicBezTo>
                      <a:pt x="386" y="68"/>
                      <a:pt x="386" y="68"/>
                      <a:pt x="386" y="68"/>
                    </a:cubicBezTo>
                    <a:lnTo>
                      <a:pt x="389" y="69"/>
                    </a:lnTo>
                    <a:close/>
                    <a:moveTo>
                      <a:pt x="363" y="39"/>
                    </a:moveTo>
                    <a:cubicBezTo>
                      <a:pt x="366" y="38"/>
                      <a:pt x="366" y="38"/>
                      <a:pt x="366" y="38"/>
                    </a:cubicBezTo>
                    <a:cubicBezTo>
                      <a:pt x="370" y="38"/>
                      <a:pt x="370" y="38"/>
                      <a:pt x="370" y="38"/>
                    </a:cubicBezTo>
                    <a:cubicBezTo>
                      <a:pt x="373" y="38"/>
                      <a:pt x="373" y="38"/>
                      <a:pt x="373" y="38"/>
                    </a:cubicBezTo>
                    <a:cubicBezTo>
                      <a:pt x="375" y="37"/>
                      <a:pt x="375" y="37"/>
                      <a:pt x="375" y="37"/>
                    </a:cubicBezTo>
                    <a:cubicBezTo>
                      <a:pt x="372" y="36"/>
                      <a:pt x="372" y="36"/>
                      <a:pt x="372" y="36"/>
                    </a:cubicBezTo>
                    <a:cubicBezTo>
                      <a:pt x="373" y="35"/>
                      <a:pt x="373" y="35"/>
                      <a:pt x="373" y="35"/>
                    </a:cubicBezTo>
                    <a:cubicBezTo>
                      <a:pt x="378" y="34"/>
                      <a:pt x="378" y="34"/>
                      <a:pt x="378" y="34"/>
                    </a:cubicBezTo>
                    <a:cubicBezTo>
                      <a:pt x="382" y="34"/>
                      <a:pt x="382" y="34"/>
                      <a:pt x="382" y="34"/>
                    </a:cubicBezTo>
                    <a:cubicBezTo>
                      <a:pt x="376" y="33"/>
                      <a:pt x="376" y="33"/>
                      <a:pt x="376" y="33"/>
                    </a:cubicBezTo>
                    <a:cubicBezTo>
                      <a:pt x="368" y="34"/>
                      <a:pt x="368" y="34"/>
                      <a:pt x="368" y="34"/>
                    </a:cubicBezTo>
                    <a:cubicBezTo>
                      <a:pt x="359" y="36"/>
                      <a:pt x="359" y="36"/>
                      <a:pt x="359" y="36"/>
                    </a:cubicBezTo>
                    <a:cubicBezTo>
                      <a:pt x="358" y="37"/>
                      <a:pt x="358" y="37"/>
                      <a:pt x="358" y="37"/>
                    </a:cubicBezTo>
                    <a:cubicBezTo>
                      <a:pt x="360" y="40"/>
                      <a:pt x="360" y="40"/>
                      <a:pt x="360" y="40"/>
                    </a:cubicBezTo>
                    <a:lnTo>
                      <a:pt x="363" y="39"/>
                    </a:lnTo>
                    <a:close/>
                    <a:moveTo>
                      <a:pt x="375" y="31"/>
                    </a:moveTo>
                    <a:cubicBezTo>
                      <a:pt x="378" y="31"/>
                      <a:pt x="378" y="31"/>
                      <a:pt x="378" y="31"/>
                    </a:cubicBezTo>
                    <a:cubicBezTo>
                      <a:pt x="379" y="31"/>
                      <a:pt x="379" y="31"/>
                      <a:pt x="379" y="31"/>
                    </a:cubicBezTo>
                    <a:cubicBezTo>
                      <a:pt x="381" y="32"/>
                      <a:pt x="381" y="32"/>
                      <a:pt x="381" y="32"/>
                    </a:cubicBezTo>
                    <a:cubicBezTo>
                      <a:pt x="385" y="32"/>
                      <a:pt x="385" y="32"/>
                      <a:pt x="385" y="32"/>
                    </a:cubicBezTo>
                    <a:cubicBezTo>
                      <a:pt x="388" y="30"/>
                      <a:pt x="388" y="30"/>
                      <a:pt x="388" y="30"/>
                    </a:cubicBezTo>
                    <a:cubicBezTo>
                      <a:pt x="388" y="28"/>
                      <a:pt x="388" y="28"/>
                      <a:pt x="388" y="28"/>
                    </a:cubicBezTo>
                    <a:cubicBezTo>
                      <a:pt x="382" y="29"/>
                      <a:pt x="382" y="29"/>
                      <a:pt x="382" y="29"/>
                    </a:cubicBezTo>
                    <a:cubicBezTo>
                      <a:pt x="379" y="30"/>
                      <a:pt x="379" y="30"/>
                      <a:pt x="379" y="30"/>
                    </a:cubicBezTo>
                    <a:cubicBezTo>
                      <a:pt x="370" y="30"/>
                      <a:pt x="370" y="30"/>
                      <a:pt x="370" y="30"/>
                    </a:cubicBezTo>
                    <a:cubicBezTo>
                      <a:pt x="368" y="31"/>
                      <a:pt x="368" y="31"/>
                      <a:pt x="368" y="31"/>
                    </a:cubicBezTo>
                    <a:cubicBezTo>
                      <a:pt x="367" y="32"/>
                      <a:pt x="367" y="32"/>
                      <a:pt x="367" y="32"/>
                    </a:cubicBezTo>
                    <a:cubicBezTo>
                      <a:pt x="374" y="31"/>
                      <a:pt x="374" y="31"/>
                      <a:pt x="374" y="31"/>
                    </a:cubicBezTo>
                    <a:lnTo>
                      <a:pt x="375" y="31"/>
                    </a:lnTo>
                    <a:close/>
                    <a:moveTo>
                      <a:pt x="482" y="40"/>
                    </a:moveTo>
                    <a:cubicBezTo>
                      <a:pt x="485" y="40"/>
                      <a:pt x="485" y="40"/>
                      <a:pt x="485" y="40"/>
                    </a:cubicBezTo>
                    <a:cubicBezTo>
                      <a:pt x="486" y="39"/>
                      <a:pt x="486" y="39"/>
                      <a:pt x="486" y="39"/>
                    </a:cubicBezTo>
                    <a:cubicBezTo>
                      <a:pt x="486" y="38"/>
                      <a:pt x="486" y="38"/>
                      <a:pt x="486" y="38"/>
                    </a:cubicBezTo>
                    <a:cubicBezTo>
                      <a:pt x="484" y="38"/>
                      <a:pt x="484" y="38"/>
                      <a:pt x="484" y="38"/>
                    </a:cubicBezTo>
                    <a:cubicBezTo>
                      <a:pt x="481" y="39"/>
                      <a:pt x="481" y="39"/>
                      <a:pt x="481" y="39"/>
                    </a:cubicBezTo>
                    <a:lnTo>
                      <a:pt x="482" y="40"/>
                    </a:lnTo>
                    <a:close/>
                    <a:moveTo>
                      <a:pt x="466" y="20"/>
                    </a:moveTo>
                    <a:cubicBezTo>
                      <a:pt x="462" y="19"/>
                      <a:pt x="462" y="19"/>
                      <a:pt x="462" y="19"/>
                    </a:cubicBezTo>
                    <a:cubicBezTo>
                      <a:pt x="459" y="20"/>
                      <a:pt x="459" y="20"/>
                      <a:pt x="459" y="20"/>
                    </a:cubicBezTo>
                    <a:cubicBezTo>
                      <a:pt x="462" y="22"/>
                      <a:pt x="462" y="22"/>
                      <a:pt x="462" y="22"/>
                    </a:cubicBezTo>
                    <a:lnTo>
                      <a:pt x="466" y="20"/>
                    </a:lnTo>
                    <a:close/>
                    <a:moveTo>
                      <a:pt x="452" y="34"/>
                    </a:moveTo>
                    <a:cubicBezTo>
                      <a:pt x="454" y="36"/>
                      <a:pt x="454" y="36"/>
                      <a:pt x="454" y="36"/>
                    </a:cubicBezTo>
                    <a:cubicBezTo>
                      <a:pt x="460" y="35"/>
                      <a:pt x="460" y="35"/>
                      <a:pt x="460" y="35"/>
                    </a:cubicBezTo>
                    <a:cubicBezTo>
                      <a:pt x="464" y="34"/>
                      <a:pt x="464" y="34"/>
                      <a:pt x="464" y="34"/>
                    </a:cubicBezTo>
                    <a:cubicBezTo>
                      <a:pt x="466" y="33"/>
                      <a:pt x="466" y="33"/>
                      <a:pt x="466" y="33"/>
                    </a:cubicBezTo>
                    <a:cubicBezTo>
                      <a:pt x="468" y="31"/>
                      <a:pt x="468" y="31"/>
                      <a:pt x="468" y="31"/>
                    </a:cubicBezTo>
                    <a:cubicBezTo>
                      <a:pt x="467" y="30"/>
                      <a:pt x="467" y="30"/>
                      <a:pt x="467" y="30"/>
                    </a:cubicBezTo>
                    <a:cubicBezTo>
                      <a:pt x="464" y="30"/>
                      <a:pt x="464" y="30"/>
                      <a:pt x="464" y="30"/>
                    </a:cubicBezTo>
                    <a:cubicBezTo>
                      <a:pt x="463" y="29"/>
                      <a:pt x="463" y="29"/>
                      <a:pt x="463" y="29"/>
                    </a:cubicBezTo>
                    <a:cubicBezTo>
                      <a:pt x="456" y="28"/>
                      <a:pt x="456" y="28"/>
                      <a:pt x="456" y="28"/>
                    </a:cubicBezTo>
                    <a:cubicBezTo>
                      <a:pt x="451" y="30"/>
                      <a:pt x="451" y="30"/>
                      <a:pt x="451" y="30"/>
                    </a:cubicBezTo>
                    <a:cubicBezTo>
                      <a:pt x="451" y="32"/>
                      <a:pt x="451" y="32"/>
                      <a:pt x="451" y="32"/>
                    </a:cubicBezTo>
                    <a:cubicBezTo>
                      <a:pt x="454" y="33"/>
                      <a:pt x="454" y="33"/>
                      <a:pt x="454" y="33"/>
                    </a:cubicBezTo>
                    <a:lnTo>
                      <a:pt x="452" y="34"/>
                    </a:lnTo>
                    <a:close/>
                    <a:moveTo>
                      <a:pt x="396" y="49"/>
                    </a:moveTo>
                    <a:cubicBezTo>
                      <a:pt x="396" y="50"/>
                      <a:pt x="396" y="50"/>
                      <a:pt x="396" y="50"/>
                    </a:cubicBezTo>
                    <a:cubicBezTo>
                      <a:pt x="400" y="49"/>
                      <a:pt x="400" y="49"/>
                      <a:pt x="400" y="49"/>
                    </a:cubicBezTo>
                    <a:lnTo>
                      <a:pt x="396" y="49"/>
                    </a:lnTo>
                    <a:close/>
                    <a:moveTo>
                      <a:pt x="457" y="37"/>
                    </a:moveTo>
                    <a:cubicBezTo>
                      <a:pt x="453" y="37"/>
                      <a:pt x="453" y="37"/>
                      <a:pt x="453" y="37"/>
                    </a:cubicBezTo>
                    <a:cubicBezTo>
                      <a:pt x="452" y="38"/>
                      <a:pt x="452" y="38"/>
                      <a:pt x="452" y="38"/>
                    </a:cubicBezTo>
                    <a:cubicBezTo>
                      <a:pt x="461" y="38"/>
                      <a:pt x="461" y="38"/>
                      <a:pt x="461" y="38"/>
                    </a:cubicBezTo>
                    <a:cubicBezTo>
                      <a:pt x="467" y="39"/>
                      <a:pt x="467" y="39"/>
                      <a:pt x="467" y="39"/>
                    </a:cubicBezTo>
                    <a:cubicBezTo>
                      <a:pt x="470" y="37"/>
                      <a:pt x="470" y="37"/>
                      <a:pt x="470" y="37"/>
                    </a:cubicBezTo>
                    <a:cubicBezTo>
                      <a:pt x="470" y="36"/>
                      <a:pt x="470" y="36"/>
                      <a:pt x="470" y="36"/>
                    </a:cubicBezTo>
                    <a:cubicBezTo>
                      <a:pt x="462" y="37"/>
                      <a:pt x="462" y="37"/>
                      <a:pt x="462" y="37"/>
                    </a:cubicBezTo>
                    <a:lnTo>
                      <a:pt x="457" y="37"/>
                    </a:lnTo>
                    <a:close/>
                    <a:moveTo>
                      <a:pt x="536" y="48"/>
                    </a:moveTo>
                    <a:cubicBezTo>
                      <a:pt x="530" y="50"/>
                      <a:pt x="530" y="50"/>
                      <a:pt x="530" y="50"/>
                    </a:cubicBezTo>
                    <a:cubicBezTo>
                      <a:pt x="530" y="51"/>
                      <a:pt x="530" y="51"/>
                      <a:pt x="530" y="51"/>
                    </a:cubicBezTo>
                    <a:cubicBezTo>
                      <a:pt x="535" y="50"/>
                      <a:pt x="535" y="50"/>
                      <a:pt x="535" y="50"/>
                    </a:cubicBezTo>
                    <a:lnTo>
                      <a:pt x="536" y="48"/>
                    </a:lnTo>
                    <a:close/>
                    <a:moveTo>
                      <a:pt x="528" y="66"/>
                    </a:moveTo>
                    <a:cubicBezTo>
                      <a:pt x="520" y="67"/>
                      <a:pt x="520" y="67"/>
                      <a:pt x="520" y="67"/>
                    </a:cubicBezTo>
                    <a:cubicBezTo>
                      <a:pt x="513" y="65"/>
                      <a:pt x="513" y="65"/>
                      <a:pt x="513" y="65"/>
                    </a:cubicBezTo>
                    <a:cubicBezTo>
                      <a:pt x="508" y="68"/>
                      <a:pt x="508" y="68"/>
                      <a:pt x="508" y="68"/>
                    </a:cubicBezTo>
                    <a:cubicBezTo>
                      <a:pt x="507" y="69"/>
                      <a:pt x="507" y="69"/>
                      <a:pt x="507" y="69"/>
                    </a:cubicBezTo>
                    <a:cubicBezTo>
                      <a:pt x="510" y="70"/>
                      <a:pt x="510" y="70"/>
                      <a:pt x="510" y="70"/>
                    </a:cubicBezTo>
                    <a:cubicBezTo>
                      <a:pt x="508" y="72"/>
                      <a:pt x="508" y="72"/>
                      <a:pt x="508" y="72"/>
                    </a:cubicBezTo>
                    <a:cubicBezTo>
                      <a:pt x="510" y="74"/>
                      <a:pt x="510" y="74"/>
                      <a:pt x="510" y="74"/>
                    </a:cubicBezTo>
                    <a:cubicBezTo>
                      <a:pt x="513" y="74"/>
                      <a:pt x="513" y="74"/>
                      <a:pt x="513" y="74"/>
                    </a:cubicBezTo>
                    <a:cubicBezTo>
                      <a:pt x="519" y="72"/>
                      <a:pt x="519" y="72"/>
                      <a:pt x="519" y="72"/>
                    </a:cubicBezTo>
                    <a:cubicBezTo>
                      <a:pt x="526" y="72"/>
                      <a:pt x="526" y="72"/>
                      <a:pt x="526" y="72"/>
                    </a:cubicBezTo>
                    <a:cubicBezTo>
                      <a:pt x="532" y="73"/>
                      <a:pt x="532" y="73"/>
                      <a:pt x="532" y="73"/>
                    </a:cubicBezTo>
                    <a:cubicBezTo>
                      <a:pt x="533" y="72"/>
                      <a:pt x="533" y="72"/>
                      <a:pt x="533" y="72"/>
                    </a:cubicBezTo>
                    <a:cubicBezTo>
                      <a:pt x="533" y="71"/>
                      <a:pt x="533" y="71"/>
                      <a:pt x="533" y="71"/>
                    </a:cubicBezTo>
                    <a:cubicBezTo>
                      <a:pt x="532" y="69"/>
                      <a:pt x="532" y="69"/>
                      <a:pt x="532" y="69"/>
                    </a:cubicBezTo>
                    <a:cubicBezTo>
                      <a:pt x="529" y="68"/>
                      <a:pt x="529" y="68"/>
                      <a:pt x="529" y="68"/>
                    </a:cubicBezTo>
                    <a:lnTo>
                      <a:pt x="528" y="66"/>
                    </a:lnTo>
                    <a:close/>
                    <a:moveTo>
                      <a:pt x="478" y="23"/>
                    </a:moveTo>
                    <a:cubicBezTo>
                      <a:pt x="479" y="24"/>
                      <a:pt x="479" y="24"/>
                      <a:pt x="479" y="24"/>
                    </a:cubicBezTo>
                    <a:cubicBezTo>
                      <a:pt x="484" y="24"/>
                      <a:pt x="484" y="24"/>
                      <a:pt x="484" y="24"/>
                    </a:cubicBezTo>
                    <a:cubicBezTo>
                      <a:pt x="488" y="23"/>
                      <a:pt x="488" y="23"/>
                      <a:pt x="488" y="23"/>
                    </a:cubicBezTo>
                    <a:cubicBezTo>
                      <a:pt x="486" y="24"/>
                      <a:pt x="486" y="24"/>
                      <a:pt x="486" y="24"/>
                    </a:cubicBezTo>
                    <a:cubicBezTo>
                      <a:pt x="491" y="23"/>
                      <a:pt x="491" y="23"/>
                      <a:pt x="491" y="23"/>
                    </a:cubicBezTo>
                    <a:cubicBezTo>
                      <a:pt x="495" y="24"/>
                      <a:pt x="495" y="24"/>
                      <a:pt x="495" y="24"/>
                    </a:cubicBezTo>
                    <a:cubicBezTo>
                      <a:pt x="502" y="25"/>
                      <a:pt x="502" y="25"/>
                      <a:pt x="502" y="25"/>
                    </a:cubicBezTo>
                    <a:cubicBezTo>
                      <a:pt x="495" y="25"/>
                      <a:pt x="495" y="25"/>
                      <a:pt x="495" y="25"/>
                    </a:cubicBezTo>
                    <a:cubicBezTo>
                      <a:pt x="490" y="26"/>
                      <a:pt x="490" y="26"/>
                      <a:pt x="490" y="26"/>
                    </a:cubicBezTo>
                    <a:cubicBezTo>
                      <a:pt x="481" y="28"/>
                      <a:pt x="481" y="28"/>
                      <a:pt x="481" y="28"/>
                    </a:cubicBezTo>
                    <a:cubicBezTo>
                      <a:pt x="481" y="30"/>
                      <a:pt x="481" y="30"/>
                      <a:pt x="481" y="30"/>
                    </a:cubicBezTo>
                    <a:cubicBezTo>
                      <a:pt x="484" y="29"/>
                      <a:pt x="484" y="29"/>
                      <a:pt x="484" y="29"/>
                    </a:cubicBezTo>
                    <a:cubicBezTo>
                      <a:pt x="485" y="30"/>
                      <a:pt x="485" y="30"/>
                      <a:pt x="485" y="30"/>
                    </a:cubicBezTo>
                    <a:cubicBezTo>
                      <a:pt x="487" y="31"/>
                      <a:pt x="487" y="31"/>
                      <a:pt x="487" y="31"/>
                    </a:cubicBezTo>
                    <a:cubicBezTo>
                      <a:pt x="481" y="31"/>
                      <a:pt x="481" y="31"/>
                      <a:pt x="481" y="31"/>
                    </a:cubicBezTo>
                    <a:cubicBezTo>
                      <a:pt x="483" y="33"/>
                      <a:pt x="483" y="33"/>
                      <a:pt x="483" y="33"/>
                    </a:cubicBezTo>
                    <a:cubicBezTo>
                      <a:pt x="489" y="33"/>
                      <a:pt x="489" y="33"/>
                      <a:pt x="489" y="33"/>
                    </a:cubicBezTo>
                    <a:cubicBezTo>
                      <a:pt x="492" y="33"/>
                      <a:pt x="492" y="33"/>
                      <a:pt x="492" y="33"/>
                    </a:cubicBezTo>
                    <a:cubicBezTo>
                      <a:pt x="493" y="32"/>
                      <a:pt x="493" y="32"/>
                      <a:pt x="493" y="32"/>
                    </a:cubicBezTo>
                    <a:cubicBezTo>
                      <a:pt x="496" y="32"/>
                      <a:pt x="496" y="32"/>
                      <a:pt x="496" y="32"/>
                    </a:cubicBezTo>
                    <a:cubicBezTo>
                      <a:pt x="497" y="30"/>
                      <a:pt x="497" y="30"/>
                      <a:pt x="497" y="30"/>
                    </a:cubicBezTo>
                    <a:cubicBezTo>
                      <a:pt x="500" y="32"/>
                      <a:pt x="500" y="32"/>
                      <a:pt x="500" y="32"/>
                    </a:cubicBezTo>
                    <a:cubicBezTo>
                      <a:pt x="503" y="32"/>
                      <a:pt x="503" y="32"/>
                      <a:pt x="503" y="32"/>
                    </a:cubicBezTo>
                    <a:cubicBezTo>
                      <a:pt x="504" y="30"/>
                      <a:pt x="504" y="30"/>
                      <a:pt x="504" y="30"/>
                    </a:cubicBezTo>
                    <a:cubicBezTo>
                      <a:pt x="505" y="32"/>
                      <a:pt x="505" y="32"/>
                      <a:pt x="505" y="32"/>
                    </a:cubicBezTo>
                    <a:cubicBezTo>
                      <a:pt x="507" y="31"/>
                      <a:pt x="507" y="31"/>
                      <a:pt x="507" y="31"/>
                    </a:cubicBezTo>
                    <a:cubicBezTo>
                      <a:pt x="509" y="28"/>
                      <a:pt x="509" y="28"/>
                      <a:pt x="509" y="28"/>
                    </a:cubicBezTo>
                    <a:cubicBezTo>
                      <a:pt x="511" y="26"/>
                      <a:pt x="511" y="26"/>
                      <a:pt x="511" y="26"/>
                    </a:cubicBezTo>
                    <a:cubicBezTo>
                      <a:pt x="510" y="29"/>
                      <a:pt x="510" y="29"/>
                      <a:pt x="510" y="29"/>
                    </a:cubicBezTo>
                    <a:cubicBezTo>
                      <a:pt x="517" y="27"/>
                      <a:pt x="517" y="27"/>
                      <a:pt x="517" y="27"/>
                    </a:cubicBezTo>
                    <a:cubicBezTo>
                      <a:pt x="522" y="25"/>
                      <a:pt x="522" y="25"/>
                      <a:pt x="522" y="25"/>
                    </a:cubicBezTo>
                    <a:cubicBezTo>
                      <a:pt x="531" y="24"/>
                      <a:pt x="531" y="24"/>
                      <a:pt x="531" y="24"/>
                    </a:cubicBezTo>
                    <a:cubicBezTo>
                      <a:pt x="530" y="23"/>
                      <a:pt x="530" y="23"/>
                      <a:pt x="530" y="23"/>
                    </a:cubicBezTo>
                    <a:cubicBezTo>
                      <a:pt x="526" y="22"/>
                      <a:pt x="526" y="22"/>
                      <a:pt x="526" y="22"/>
                    </a:cubicBezTo>
                    <a:cubicBezTo>
                      <a:pt x="521" y="22"/>
                      <a:pt x="521" y="22"/>
                      <a:pt x="521" y="22"/>
                    </a:cubicBezTo>
                    <a:cubicBezTo>
                      <a:pt x="526" y="20"/>
                      <a:pt x="526" y="20"/>
                      <a:pt x="526" y="20"/>
                    </a:cubicBezTo>
                    <a:cubicBezTo>
                      <a:pt x="528" y="17"/>
                      <a:pt x="528" y="17"/>
                      <a:pt x="528" y="17"/>
                    </a:cubicBezTo>
                    <a:cubicBezTo>
                      <a:pt x="524" y="17"/>
                      <a:pt x="524" y="17"/>
                      <a:pt x="524" y="17"/>
                    </a:cubicBezTo>
                    <a:cubicBezTo>
                      <a:pt x="521" y="18"/>
                      <a:pt x="521" y="18"/>
                      <a:pt x="521" y="18"/>
                    </a:cubicBezTo>
                    <a:cubicBezTo>
                      <a:pt x="520" y="18"/>
                      <a:pt x="520" y="18"/>
                      <a:pt x="520" y="18"/>
                    </a:cubicBezTo>
                    <a:cubicBezTo>
                      <a:pt x="520" y="16"/>
                      <a:pt x="520" y="16"/>
                      <a:pt x="520" y="16"/>
                    </a:cubicBezTo>
                    <a:cubicBezTo>
                      <a:pt x="517" y="17"/>
                      <a:pt x="517" y="17"/>
                      <a:pt x="517" y="17"/>
                    </a:cubicBezTo>
                    <a:cubicBezTo>
                      <a:pt x="514" y="16"/>
                      <a:pt x="514" y="16"/>
                      <a:pt x="514" y="16"/>
                    </a:cubicBezTo>
                    <a:cubicBezTo>
                      <a:pt x="513" y="12"/>
                      <a:pt x="513" y="12"/>
                      <a:pt x="513" y="12"/>
                    </a:cubicBezTo>
                    <a:cubicBezTo>
                      <a:pt x="510" y="11"/>
                      <a:pt x="510" y="11"/>
                      <a:pt x="510" y="11"/>
                    </a:cubicBezTo>
                    <a:cubicBezTo>
                      <a:pt x="501" y="11"/>
                      <a:pt x="501" y="11"/>
                      <a:pt x="501" y="11"/>
                    </a:cubicBezTo>
                    <a:cubicBezTo>
                      <a:pt x="500" y="12"/>
                      <a:pt x="500" y="12"/>
                      <a:pt x="500" y="12"/>
                    </a:cubicBezTo>
                    <a:cubicBezTo>
                      <a:pt x="506" y="12"/>
                      <a:pt x="506" y="12"/>
                      <a:pt x="506" y="12"/>
                    </a:cubicBezTo>
                    <a:cubicBezTo>
                      <a:pt x="499" y="13"/>
                      <a:pt x="499" y="13"/>
                      <a:pt x="499" y="13"/>
                    </a:cubicBezTo>
                    <a:cubicBezTo>
                      <a:pt x="496" y="13"/>
                      <a:pt x="496" y="13"/>
                      <a:pt x="496" y="13"/>
                    </a:cubicBezTo>
                    <a:cubicBezTo>
                      <a:pt x="491" y="14"/>
                      <a:pt x="491" y="14"/>
                      <a:pt x="491" y="14"/>
                    </a:cubicBezTo>
                    <a:cubicBezTo>
                      <a:pt x="496" y="16"/>
                      <a:pt x="496" y="16"/>
                      <a:pt x="496" y="16"/>
                    </a:cubicBezTo>
                    <a:cubicBezTo>
                      <a:pt x="489" y="16"/>
                      <a:pt x="489" y="16"/>
                      <a:pt x="489" y="16"/>
                    </a:cubicBezTo>
                    <a:cubicBezTo>
                      <a:pt x="486" y="16"/>
                      <a:pt x="486" y="16"/>
                      <a:pt x="486" y="16"/>
                    </a:cubicBezTo>
                    <a:cubicBezTo>
                      <a:pt x="481" y="18"/>
                      <a:pt x="481" y="18"/>
                      <a:pt x="481" y="18"/>
                    </a:cubicBezTo>
                    <a:cubicBezTo>
                      <a:pt x="486" y="18"/>
                      <a:pt x="486" y="18"/>
                      <a:pt x="486" y="18"/>
                    </a:cubicBezTo>
                    <a:cubicBezTo>
                      <a:pt x="489" y="19"/>
                      <a:pt x="489" y="19"/>
                      <a:pt x="489" y="19"/>
                    </a:cubicBezTo>
                    <a:cubicBezTo>
                      <a:pt x="489" y="20"/>
                      <a:pt x="489" y="20"/>
                      <a:pt x="489" y="20"/>
                    </a:cubicBezTo>
                    <a:cubicBezTo>
                      <a:pt x="479" y="19"/>
                      <a:pt x="479" y="19"/>
                      <a:pt x="479" y="19"/>
                    </a:cubicBezTo>
                    <a:cubicBezTo>
                      <a:pt x="478" y="21"/>
                      <a:pt x="478" y="21"/>
                      <a:pt x="478" y="21"/>
                    </a:cubicBezTo>
                    <a:cubicBezTo>
                      <a:pt x="486" y="22"/>
                      <a:pt x="486" y="22"/>
                      <a:pt x="486" y="22"/>
                    </a:cubicBezTo>
                    <a:lnTo>
                      <a:pt x="478" y="23"/>
                    </a:lnTo>
                    <a:close/>
                    <a:moveTo>
                      <a:pt x="478" y="46"/>
                    </a:moveTo>
                    <a:cubicBezTo>
                      <a:pt x="480" y="47"/>
                      <a:pt x="480" y="47"/>
                      <a:pt x="480" y="47"/>
                    </a:cubicBezTo>
                    <a:cubicBezTo>
                      <a:pt x="480" y="45"/>
                      <a:pt x="480" y="45"/>
                      <a:pt x="480" y="45"/>
                    </a:cubicBezTo>
                    <a:cubicBezTo>
                      <a:pt x="479" y="44"/>
                      <a:pt x="479" y="44"/>
                      <a:pt x="479" y="44"/>
                    </a:cubicBezTo>
                    <a:cubicBezTo>
                      <a:pt x="478" y="45"/>
                      <a:pt x="478" y="45"/>
                      <a:pt x="478" y="45"/>
                    </a:cubicBezTo>
                    <a:lnTo>
                      <a:pt x="478" y="46"/>
                    </a:lnTo>
                    <a:close/>
                    <a:moveTo>
                      <a:pt x="535" y="26"/>
                    </a:moveTo>
                    <a:cubicBezTo>
                      <a:pt x="532" y="26"/>
                      <a:pt x="532" y="26"/>
                      <a:pt x="532" y="26"/>
                    </a:cubicBezTo>
                    <a:cubicBezTo>
                      <a:pt x="530" y="26"/>
                      <a:pt x="530" y="26"/>
                      <a:pt x="530" y="26"/>
                    </a:cubicBezTo>
                    <a:cubicBezTo>
                      <a:pt x="534" y="27"/>
                      <a:pt x="534" y="27"/>
                      <a:pt x="534" y="27"/>
                    </a:cubicBezTo>
                    <a:lnTo>
                      <a:pt x="535" y="26"/>
                    </a:lnTo>
                    <a:close/>
                    <a:moveTo>
                      <a:pt x="232" y="81"/>
                    </a:moveTo>
                    <a:cubicBezTo>
                      <a:pt x="232" y="84"/>
                      <a:pt x="232" y="84"/>
                      <a:pt x="232" y="84"/>
                    </a:cubicBezTo>
                    <a:cubicBezTo>
                      <a:pt x="231" y="87"/>
                      <a:pt x="231" y="87"/>
                      <a:pt x="231" y="87"/>
                    </a:cubicBezTo>
                    <a:cubicBezTo>
                      <a:pt x="232" y="88"/>
                      <a:pt x="232" y="88"/>
                      <a:pt x="232" y="88"/>
                    </a:cubicBezTo>
                    <a:cubicBezTo>
                      <a:pt x="242" y="85"/>
                      <a:pt x="242" y="85"/>
                      <a:pt x="242" y="85"/>
                    </a:cubicBezTo>
                    <a:cubicBezTo>
                      <a:pt x="243" y="84"/>
                      <a:pt x="243" y="84"/>
                      <a:pt x="243" y="84"/>
                    </a:cubicBezTo>
                    <a:cubicBezTo>
                      <a:pt x="245" y="85"/>
                      <a:pt x="245" y="85"/>
                      <a:pt x="245" y="85"/>
                    </a:cubicBezTo>
                    <a:cubicBezTo>
                      <a:pt x="250" y="84"/>
                      <a:pt x="250" y="84"/>
                      <a:pt x="250" y="84"/>
                    </a:cubicBezTo>
                    <a:cubicBezTo>
                      <a:pt x="253" y="82"/>
                      <a:pt x="253" y="82"/>
                      <a:pt x="253" y="82"/>
                    </a:cubicBezTo>
                    <a:cubicBezTo>
                      <a:pt x="255" y="80"/>
                      <a:pt x="255" y="80"/>
                      <a:pt x="255" y="80"/>
                    </a:cubicBezTo>
                    <a:cubicBezTo>
                      <a:pt x="258" y="79"/>
                      <a:pt x="258" y="79"/>
                      <a:pt x="258" y="79"/>
                    </a:cubicBezTo>
                    <a:cubicBezTo>
                      <a:pt x="262" y="78"/>
                      <a:pt x="262" y="78"/>
                      <a:pt x="262" y="78"/>
                    </a:cubicBezTo>
                    <a:cubicBezTo>
                      <a:pt x="263" y="78"/>
                      <a:pt x="263" y="78"/>
                      <a:pt x="263" y="78"/>
                    </a:cubicBezTo>
                    <a:cubicBezTo>
                      <a:pt x="268" y="76"/>
                      <a:pt x="268" y="76"/>
                      <a:pt x="268" y="76"/>
                    </a:cubicBezTo>
                    <a:cubicBezTo>
                      <a:pt x="270" y="75"/>
                      <a:pt x="270" y="75"/>
                      <a:pt x="270" y="75"/>
                    </a:cubicBezTo>
                    <a:cubicBezTo>
                      <a:pt x="275" y="73"/>
                      <a:pt x="275" y="73"/>
                      <a:pt x="275" y="73"/>
                    </a:cubicBezTo>
                    <a:cubicBezTo>
                      <a:pt x="280" y="72"/>
                      <a:pt x="280" y="72"/>
                      <a:pt x="280" y="72"/>
                    </a:cubicBezTo>
                    <a:cubicBezTo>
                      <a:pt x="290" y="69"/>
                      <a:pt x="290" y="69"/>
                      <a:pt x="290" y="69"/>
                    </a:cubicBezTo>
                    <a:cubicBezTo>
                      <a:pt x="296" y="68"/>
                      <a:pt x="296" y="68"/>
                      <a:pt x="296" y="68"/>
                    </a:cubicBezTo>
                    <a:cubicBezTo>
                      <a:pt x="300" y="68"/>
                      <a:pt x="300" y="68"/>
                      <a:pt x="300" y="68"/>
                    </a:cubicBezTo>
                    <a:cubicBezTo>
                      <a:pt x="303" y="67"/>
                      <a:pt x="303" y="67"/>
                      <a:pt x="303" y="67"/>
                    </a:cubicBezTo>
                    <a:cubicBezTo>
                      <a:pt x="303" y="66"/>
                      <a:pt x="303" y="66"/>
                      <a:pt x="303" y="66"/>
                    </a:cubicBezTo>
                    <a:cubicBezTo>
                      <a:pt x="299" y="64"/>
                      <a:pt x="299" y="64"/>
                      <a:pt x="299" y="64"/>
                    </a:cubicBezTo>
                    <a:cubicBezTo>
                      <a:pt x="299" y="63"/>
                      <a:pt x="299" y="63"/>
                      <a:pt x="299" y="63"/>
                    </a:cubicBezTo>
                    <a:cubicBezTo>
                      <a:pt x="295" y="61"/>
                      <a:pt x="295" y="61"/>
                      <a:pt x="295" y="61"/>
                    </a:cubicBezTo>
                    <a:cubicBezTo>
                      <a:pt x="291" y="62"/>
                      <a:pt x="291" y="62"/>
                      <a:pt x="291" y="62"/>
                    </a:cubicBezTo>
                    <a:cubicBezTo>
                      <a:pt x="287" y="63"/>
                      <a:pt x="287" y="63"/>
                      <a:pt x="287" y="63"/>
                    </a:cubicBezTo>
                    <a:cubicBezTo>
                      <a:pt x="287" y="62"/>
                      <a:pt x="287" y="62"/>
                      <a:pt x="287" y="62"/>
                    </a:cubicBezTo>
                    <a:cubicBezTo>
                      <a:pt x="286" y="62"/>
                      <a:pt x="286" y="62"/>
                      <a:pt x="286" y="62"/>
                    </a:cubicBezTo>
                    <a:cubicBezTo>
                      <a:pt x="282" y="63"/>
                      <a:pt x="282" y="63"/>
                      <a:pt x="282" y="63"/>
                    </a:cubicBezTo>
                    <a:cubicBezTo>
                      <a:pt x="283" y="62"/>
                      <a:pt x="283" y="62"/>
                      <a:pt x="283" y="62"/>
                    </a:cubicBezTo>
                    <a:cubicBezTo>
                      <a:pt x="280" y="61"/>
                      <a:pt x="280" y="61"/>
                      <a:pt x="280" y="61"/>
                    </a:cubicBezTo>
                    <a:cubicBezTo>
                      <a:pt x="278" y="60"/>
                      <a:pt x="278" y="60"/>
                      <a:pt x="278" y="60"/>
                    </a:cubicBezTo>
                    <a:cubicBezTo>
                      <a:pt x="273" y="60"/>
                      <a:pt x="273" y="60"/>
                      <a:pt x="273" y="60"/>
                    </a:cubicBezTo>
                    <a:cubicBezTo>
                      <a:pt x="268" y="61"/>
                      <a:pt x="268" y="61"/>
                      <a:pt x="268" y="61"/>
                    </a:cubicBezTo>
                    <a:cubicBezTo>
                      <a:pt x="256" y="61"/>
                      <a:pt x="256" y="61"/>
                      <a:pt x="256" y="61"/>
                    </a:cubicBezTo>
                    <a:cubicBezTo>
                      <a:pt x="255" y="62"/>
                      <a:pt x="255" y="62"/>
                      <a:pt x="255" y="62"/>
                    </a:cubicBezTo>
                    <a:cubicBezTo>
                      <a:pt x="255" y="63"/>
                      <a:pt x="255" y="63"/>
                      <a:pt x="255" y="63"/>
                    </a:cubicBezTo>
                    <a:cubicBezTo>
                      <a:pt x="254" y="65"/>
                      <a:pt x="254" y="65"/>
                      <a:pt x="254" y="65"/>
                    </a:cubicBezTo>
                    <a:cubicBezTo>
                      <a:pt x="251" y="67"/>
                      <a:pt x="251" y="67"/>
                      <a:pt x="251" y="67"/>
                    </a:cubicBezTo>
                    <a:cubicBezTo>
                      <a:pt x="242" y="71"/>
                      <a:pt x="242" y="71"/>
                      <a:pt x="242" y="71"/>
                    </a:cubicBezTo>
                    <a:cubicBezTo>
                      <a:pt x="242" y="72"/>
                      <a:pt x="242" y="72"/>
                      <a:pt x="242" y="72"/>
                    </a:cubicBezTo>
                    <a:cubicBezTo>
                      <a:pt x="240" y="73"/>
                      <a:pt x="240" y="73"/>
                      <a:pt x="240" y="73"/>
                    </a:cubicBezTo>
                    <a:cubicBezTo>
                      <a:pt x="234" y="75"/>
                      <a:pt x="234" y="75"/>
                      <a:pt x="234" y="75"/>
                    </a:cubicBezTo>
                    <a:cubicBezTo>
                      <a:pt x="230" y="77"/>
                      <a:pt x="230" y="77"/>
                      <a:pt x="230" y="77"/>
                    </a:cubicBezTo>
                    <a:cubicBezTo>
                      <a:pt x="227" y="79"/>
                      <a:pt x="227" y="79"/>
                      <a:pt x="227" y="79"/>
                    </a:cubicBezTo>
                    <a:cubicBezTo>
                      <a:pt x="223" y="80"/>
                      <a:pt x="223" y="80"/>
                      <a:pt x="223" y="80"/>
                    </a:cubicBezTo>
                    <a:cubicBezTo>
                      <a:pt x="229" y="80"/>
                      <a:pt x="229" y="80"/>
                      <a:pt x="229" y="80"/>
                    </a:cubicBezTo>
                    <a:lnTo>
                      <a:pt x="232" y="81"/>
                    </a:lnTo>
                    <a:close/>
                    <a:moveTo>
                      <a:pt x="443" y="43"/>
                    </a:moveTo>
                    <a:cubicBezTo>
                      <a:pt x="440" y="44"/>
                      <a:pt x="440" y="44"/>
                      <a:pt x="440" y="44"/>
                    </a:cubicBezTo>
                    <a:cubicBezTo>
                      <a:pt x="444" y="45"/>
                      <a:pt x="444" y="45"/>
                      <a:pt x="444" y="45"/>
                    </a:cubicBezTo>
                    <a:cubicBezTo>
                      <a:pt x="447" y="46"/>
                      <a:pt x="447" y="46"/>
                      <a:pt x="447" y="46"/>
                    </a:cubicBezTo>
                    <a:cubicBezTo>
                      <a:pt x="456" y="47"/>
                      <a:pt x="456" y="47"/>
                      <a:pt x="456" y="47"/>
                    </a:cubicBezTo>
                    <a:cubicBezTo>
                      <a:pt x="459" y="46"/>
                      <a:pt x="459" y="46"/>
                      <a:pt x="459" y="46"/>
                    </a:cubicBezTo>
                    <a:cubicBezTo>
                      <a:pt x="459" y="50"/>
                      <a:pt x="459" y="50"/>
                      <a:pt x="459" y="50"/>
                    </a:cubicBezTo>
                    <a:cubicBezTo>
                      <a:pt x="455" y="53"/>
                      <a:pt x="455" y="53"/>
                      <a:pt x="455" y="53"/>
                    </a:cubicBezTo>
                    <a:cubicBezTo>
                      <a:pt x="453" y="56"/>
                      <a:pt x="453" y="56"/>
                      <a:pt x="453" y="56"/>
                    </a:cubicBezTo>
                    <a:cubicBezTo>
                      <a:pt x="452" y="58"/>
                      <a:pt x="452" y="58"/>
                      <a:pt x="452" y="58"/>
                    </a:cubicBezTo>
                    <a:cubicBezTo>
                      <a:pt x="455" y="58"/>
                      <a:pt x="455" y="58"/>
                      <a:pt x="455" y="58"/>
                    </a:cubicBezTo>
                    <a:cubicBezTo>
                      <a:pt x="460" y="57"/>
                      <a:pt x="460" y="57"/>
                      <a:pt x="460" y="57"/>
                    </a:cubicBezTo>
                    <a:cubicBezTo>
                      <a:pt x="459" y="59"/>
                      <a:pt x="459" y="59"/>
                      <a:pt x="459" y="59"/>
                    </a:cubicBezTo>
                    <a:cubicBezTo>
                      <a:pt x="462" y="60"/>
                      <a:pt x="462" y="60"/>
                      <a:pt x="462" y="60"/>
                    </a:cubicBezTo>
                    <a:cubicBezTo>
                      <a:pt x="467" y="59"/>
                      <a:pt x="467" y="59"/>
                      <a:pt x="467" y="59"/>
                    </a:cubicBezTo>
                    <a:cubicBezTo>
                      <a:pt x="470" y="58"/>
                      <a:pt x="470" y="58"/>
                      <a:pt x="470" y="58"/>
                    </a:cubicBezTo>
                    <a:cubicBezTo>
                      <a:pt x="470" y="60"/>
                      <a:pt x="470" y="60"/>
                      <a:pt x="470" y="60"/>
                    </a:cubicBezTo>
                    <a:cubicBezTo>
                      <a:pt x="480" y="61"/>
                      <a:pt x="480" y="61"/>
                      <a:pt x="480" y="61"/>
                    </a:cubicBezTo>
                    <a:cubicBezTo>
                      <a:pt x="481" y="60"/>
                      <a:pt x="481" y="60"/>
                      <a:pt x="481" y="60"/>
                    </a:cubicBezTo>
                    <a:cubicBezTo>
                      <a:pt x="486" y="60"/>
                      <a:pt x="486" y="60"/>
                      <a:pt x="486" y="60"/>
                    </a:cubicBezTo>
                    <a:cubicBezTo>
                      <a:pt x="491" y="59"/>
                      <a:pt x="491" y="59"/>
                      <a:pt x="491" y="59"/>
                    </a:cubicBezTo>
                    <a:cubicBezTo>
                      <a:pt x="500" y="60"/>
                      <a:pt x="500" y="60"/>
                      <a:pt x="500" y="60"/>
                    </a:cubicBezTo>
                    <a:cubicBezTo>
                      <a:pt x="503" y="58"/>
                      <a:pt x="503" y="58"/>
                      <a:pt x="503" y="58"/>
                    </a:cubicBezTo>
                    <a:cubicBezTo>
                      <a:pt x="503" y="60"/>
                      <a:pt x="503" y="60"/>
                      <a:pt x="503" y="60"/>
                    </a:cubicBezTo>
                    <a:cubicBezTo>
                      <a:pt x="513" y="59"/>
                      <a:pt x="513" y="59"/>
                      <a:pt x="513" y="59"/>
                    </a:cubicBezTo>
                    <a:cubicBezTo>
                      <a:pt x="520" y="59"/>
                      <a:pt x="520" y="59"/>
                      <a:pt x="520" y="59"/>
                    </a:cubicBezTo>
                    <a:cubicBezTo>
                      <a:pt x="521" y="57"/>
                      <a:pt x="521" y="57"/>
                      <a:pt x="521" y="57"/>
                    </a:cubicBezTo>
                    <a:cubicBezTo>
                      <a:pt x="527" y="54"/>
                      <a:pt x="527" y="54"/>
                      <a:pt x="527" y="54"/>
                    </a:cubicBezTo>
                    <a:cubicBezTo>
                      <a:pt x="528" y="51"/>
                      <a:pt x="528" y="51"/>
                      <a:pt x="528" y="51"/>
                    </a:cubicBezTo>
                    <a:cubicBezTo>
                      <a:pt x="525" y="51"/>
                      <a:pt x="525" y="51"/>
                      <a:pt x="525" y="51"/>
                    </a:cubicBezTo>
                    <a:cubicBezTo>
                      <a:pt x="521" y="49"/>
                      <a:pt x="521" y="49"/>
                      <a:pt x="521" y="49"/>
                    </a:cubicBezTo>
                    <a:cubicBezTo>
                      <a:pt x="507" y="49"/>
                      <a:pt x="507" y="49"/>
                      <a:pt x="507" y="49"/>
                    </a:cubicBezTo>
                    <a:cubicBezTo>
                      <a:pt x="496" y="52"/>
                      <a:pt x="496" y="52"/>
                      <a:pt x="496" y="52"/>
                    </a:cubicBezTo>
                    <a:cubicBezTo>
                      <a:pt x="490" y="53"/>
                      <a:pt x="490" y="53"/>
                      <a:pt x="490" y="53"/>
                    </a:cubicBezTo>
                    <a:cubicBezTo>
                      <a:pt x="485" y="52"/>
                      <a:pt x="485" y="52"/>
                      <a:pt x="485" y="52"/>
                    </a:cubicBezTo>
                    <a:cubicBezTo>
                      <a:pt x="479" y="54"/>
                      <a:pt x="479" y="54"/>
                      <a:pt x="479" y="54"/>
                    </a:cubicBezTo>
                    <a:cubicBezTo>
                      <a:pt x="474" y="52"/>
                      <a:pt x="474" y="52"/>
                      <a:pt x="474" y="52"/>
                    </a:cubicBezTo>
                    <a:cubicBezTo>
                      <a:pt x="474" y="50"/>
                      <a:pt x="474" y="50"/>
                      <a:pt x="474" y="50"/>
                    </a:cubicBezTo>
                    <a:cubicBezTo>
                      <a:pt x="468" y="49"/>
                      <a:pt x="468" y="49"/>
                      <a:pt x="468" y="49"/>
                    </a:cubicBezTo>
                    <a:cubicBezTo>
                      <a:pt x="470" y="48"/>
                      <a:pt x="470" y="48"/>
                      <a:pt x="470" y="48"/>
                    </a:cubicBezTo>
                    <a:cubicBezTo>
                      <a:pt x="468" y="46"/>
                      <a:pt x="468" y="46"/>
                      <a:pt x="468" y="46"/>
                    </a:cubicBezTo>
                    <a:cubicBezTo>
                      <a:pt x="476" y="48"/>
                      <a:pt x="476" y="48"/>
                      <a:pt x="476" y="48"/>
                    </a:cubicBezTo>
                    <a:cubicBezTo>
                      <a:pt x="476" y="46"/>
                      <a:pt x="476" y="46"/>
                      <a:pt x="476" y="46"/>
                    </a:cubicBezTo>
                    <a:cubicBezTo>
                      <a:pt x="471" y="45"/>
                      <a:pt x="471" y="45"/>
                      <a:pt x="471" y="45"/>
                    </a:cubicBezTo>
                    <a:cubicBezTo>
                      <a:pt x="475" y="45"/>
                      <a:pt x="475" y="45"/>
                      <a:pt x="475" y="45"/>
                    </a:cubicBezTo>
                    <a:cubicBezTo>
                      <a:pt x="475" y="44"/>
                      <a:pt x="475" y="44"/>
                      <a:pt x="475" y="44"/>
                    </a:cubicBezTo>
                    <a:cubicBezTo>
                      <a:pt x="470" y="43"/>
                      <a:pt x="470" y="43"/>
                      <a:pt x="470" y="43"/>
                    </a:cubicBezTo>
                    <a:cubicBezTo>
                      <a:pt x="464" y="45"/>
                      <a:pt x="464" y="45"/>
                      <a:pt x="464" y="45"/>
                    </a:cubicBezTo>
                    <a:cubicBezTo>
                      <a:pt x="462" y="44"/>
                      <a:pt x="462" y="44"/>
                      <a:pt x="462" y="44"/>
                    </a:cubicBezTo>
                    <a:cubicBezTo>
                      <a:pt x="462" y="42"/>
                      <a:pt x="462" y="42"/>
                      <a:pt x="462" y="42"/>
                    </a:cubicBezTo>
                    <a:cubicBezTo>
                      <a:pt x="459" y="41"/>
                      <a:pt x="459" y="41"/>
                      <a:pt x="459" y="41"/>
                    </a:cubicBezTo>
                    <a:cubicBezTo>
                      <a:pt x="454" y="41"/>
                      <a:pt x="454" y="41"/>
                      <a:pt x="454" y="41"/>
                    </a:cubicBezTo>
                    <a:cubicBezTo>
                      <a:pt x="448" y="40"/>
                      <a:pt x="448" y="40"/>
                      <a:pt x="448" y="40"/>
                    </a:cubicBezTo>
                    <a:cubicBezTo>
                      <a:pt x="441" y="41"/>
                      <a:pt x="441" y="41"/>
                      <a:pt x="441" y="41"/>
                    </a:cubicBezTo>
                    <a:lnTo>
                      <a:pt x="443" y="43"/>
                    </a:lnTo>
                    <a:close/>
                    <a:moveTo>
                      <a:pt x="423" y="35"/>
                    </a:moveTo>
                    <a:cubicBezTo>
                      <a:pt x="421" y="36"/>
                      <a:pt x="421" y="36"/>
                      <a:pt x="421" y="36"/>
                    </a:cubicBezTo>
                    <a:cubicBezTo>
                      <a:pt x="423" y="36"/>
                      <a:pt x="423" y="36"/>
                      <a:pt x="423" y="36"/>
                    </a:cubicBezTo>
                    <a:cubicBezTo>
                      <a:pt x="429" y="35"/>
                      <a:pt x="429" y="35"/>
                      <a:pt x="429" y="35"/>
                    </a:cubicBezTo>
                    <a:cubicBezTo>
                      <a:pt x="428" y="34"/>
                      <a:pt x="428" y="34"/>
                      <a:pt x="428" y="34"/>
                    </a:cubicBezTo>
                    <a:lnTo>
                      <a:pt x="423" y="35"/>
                    </a:lnTo>
                    <a:close/>
                    <a:moveTo>
                      <a:pt x="417" y="32"/>
                    </a:moveTo>
                    <a:cubicBezTo>
                      <a:pt x="421" y="31"/>
                      <a:pt x="421" y="31"/>
                      <a:pt x="421" y="31"/>
                    </a:cubicBezTo>
                    <a:cubicBezTo>
                      <a:pt x="424" y="32"/>
                      <a:pt x="424" y="32"/>
                      <a:pt x="424" y="32"/>
                    </a:cubicBezTo>
                    <a:cubicBezTo>
                      <a:pt x="428" y="33"/>
                      <a:pt x="428" y="33"/>
                      <a:pt x="428" y="33"/>
                    </a:cubicBezTo>
                    <a:cubicBezTo>
                      <a:pt x="431" y="33"/>
                      <a:pt x="431" y="33"/>
                      <a:pt x="431" y="33"/>
                    </a:cubicBezTo>
                    <a:cubicBezTo>
                      <a:pt x="432" y="33"/>
                      <a:pt x="432" y="33"/>
                      <a:pt x="432" y="33"/>
                    </a:cubicBezTo>
                    <a:cubicBezTo>
                      <a:pt x="432" y="35"/>
                      <a:pt x="432" y="35"/>
                      <a:pt x="432" y="35"/>
                    </a:cubicBezTo>
                    <a:cubicBezTo>
                      <a:pt x="435" y="35"/>
                      <a:pt x="435" y="35"/>
                      <a:pt x="435" y="35"/>
                    </a:cubicBezTo>
                    <a:cubicBezTo>
                      <a:pt x="440" y="35"/>
                      <a:pt x="440" y="35"/>
                      <a:pt x="440" y="35"/>
                    </a:cubicBezTo>
                    <a:cubicBezTo>
                      <a:pt x="442" y="33"/>
                      <a:pt x="442" y="33"/>
                      <a:pt x="442" y="33"/>
                    </a:cubicBezTo>
                    <a:cubicBezTo>
                      <a:pt x="440" y="31"/>
                      <a:pt x="440" y="31"/>
                      <a:pt x="440" y="31"/>
                    </a:cubicBezTo>
                    <a:cubicBezTo>
                      <a:pt x="442" y="30"/>
                      <a:pt x="442" y="30"/>
                      <a:pt x="442" y="30"/>
                    </a:cubicBezTo>
                    <a:cubicBezTo>
                      <a:pt x="442" y="28"/>
                      <a:pt x="442" y="28"/>
                      <a:pt x="442" y="28"/>
                    </a:cubicBezTo>
                    <a:cubicBezTo>
                      <a:pt x="439" y="28"/>
                      <a:pt x="439" y="28"/>
                      <a:pt x="439" y="28"/>
                    </a:cubicBezTo>
                    <a:cubicBezTo>
                      <a:pt x="437" y="26"/>
                      <a:pt x="437" y="26"/>
                      <a:pt x="437" y="26"/>
                    </a:cubicBezTo>
                    <a:cubicBezTo>
                      <a:pt x="431" y="27"/>
                      <a:pt x="431" y="27"/>
                      <a:pt x="431" y="27"/>
                    </a:cubicBezTo>
                    <a:cubicBezTo>
                      <a:pt x="432" y="26"/>
                      <a:pt x="432" y="26"/>
                      <a:pt x="432" y="26"/>
                    </a:cubicBezTo>
                    <a:cubicBezTo>
                      <a:pt x="432" y="25"/>
                      <a:pt x="432" y="25"/>
                      <a:pt x="432" y="25"/>
                    </a:cubicBezTo>
                    <a:cubicBezTo>
                      <a:pt x="427" y="24"/>
                      <a:pt x="427" y="24"/>
                      <a:pt x="427" y="24"/>
                    </a:cubicBezTo>
                    <a:cubicBezTo>
                      <a:pt x="421" y="25"/>
                      <a:pt x="421" y="25"/>
                      <a:pt x="421" y="25"/>
                    </a:cubicBezTo>
                    <a:cubicBezTo>
                      <a:pt x="420" y="24"/>
                      <a:pt x="420" y="24"/>
                      <a:pt x="420" y="24"/>
                    </a:cubicBezTo>
                    <a:cubicBezTo>
                      <a:pt x="417" y="26"/>
                      <a:pt x="417" y="26"/>
                      <a:pt x="417" y="26"/>
                    </a:cubicBezTo>
                    <a:cubicBezTo>
                      <a:pt x="417" y="28"/>
                      <a:pt x="417" y="28"/>
                      <a:pt x="417" y="28"/>
                    </a:cubicBezTo>
                    <a:cubicBezTo>
                      <a:pt x="422" y="28"/>
                      <a:pt x="422" y="28"/>
                      <a:pt x="422" y="28"/>
                    </a:cubicBezTo>
                    <a:cubicBezTo>
                      <a:pt x="423" y="28"/>
                      <a:pt x="423" y="28"/>
                      <a:pt x="423" y="28"/>
                    </a:cubicBezTo>
                    <a:cubicBezTo>
                      <a:pt x="421" y="30"/>
                      <a:pt x="421" y="30"/>
                      <a:pt x="421" y="30"/>
                    </a:cubicBezTo>
                    <a:cubicBezTo>
                      <a:pt x="415" y="30"/>
                      <a:pt x="415" y="30"/>
                      <a:pt x="415" y="30"/>
                    </a:cubicBezTo>
                    <a:cubicBezTo>
                      <a:pt x="413" y="31"/>
                      <a:pt x="413" y="31"/>
                      <a:pt x="413" y="31"/>
                    </a:cubicBezTo>
                    <a:cubicBezTo>
                      <a:pt x="414" y="32"/>
                      <a:pt x="414" y="32"/>
                      <a:pt x="414" y="32"/>
                    </a:cubicBezTo>
                    <a:lnTo>
                      <a:pt x="417" y="32"/>
                    </a:lnTo>
                    <a:close/>
                    <a:moveTo>
                      <a:pt x="448" y="49"/>
                    </a:moveTo>
                    <a:cubicBezTo>
                      <a:pt x="447" y="48"/>
                      <a:pt x="447" y="48"/>
                      <a:pt x="447" y="48"/>
                    </a:cubicBezTo>
                    <a:cubicBezTo>
                      <a:pt x="445" y="50"/>
                      <a:pt x="445" y="50"/>
                      <a:pt x="445" y="50"/>
                    </a:cubicBezTo>
                    <a:cubicBezTo>
                      <a:pt x="447" y="50"/>
                      <a:pt x="447" y="50"/>
                      <a:pt x="447" y="50"/>
                    </a:cubicBezTo>
                    <a:lnTo>
                      <a:pt x="448" y="49"/>
                    </a:lnTo>
                    <a:close/>
                    <a:moveTo>
                      <a:pt x="404" y="64"/>
                    </a:moveTo>
                    <a:cubicBezTo>
                      <a:pt x="411" y="64"/>
                      <a:pt x="411" y="64"/>
                      <a:pt x="411" y="64"/>
                    </a:cubicBezTo>
                    <a:cubicBezTo>
                      <a:pt x="413" y="62"/>
                      <a:pt x="413" y="62"/>
                      <a:pt x="413" y="62"/>
                    </a:cubicBezTo>
                    <a:cubicBezTo>
                      <a:pt x="411" y="62"/>
                      <a:pt x="411" y="62"/>
                      <a:pt x="411" y="62"/>
                    </a:cubicBezTo>
                    <a:lnTo>
                      <a:pt x="404" y="64"/>
                    </a:lnTo>
                    <a:close/>
                    <a:moveTo>
                      <a:pt x="404" y="49"/>
                    </a:moveTo>
                    <a:cubicBezTo>
                      <a:pt x="398" y="51"/>
                      <a:pt x="398" y="51"/>
                      <a:pt x="398" y="51"/>
                    </a:cubicBezTo>
                    <a:cubicBezTo>
                      <a:pt x="398" y="52"/>
                      <a:pt x="398" y="52"/>
                      <a:pt x="398" y="52"/>
                    </a:cubicBezTo>
                    <a:cubicBezTo>
                      <a:pt x="404" y="52"/>
                      <a:pt x="404" y="52"/>
                      <a:pt x="404" y="52"/>
                    </a:cubicBezTo>
                    <a:cubicBezTo>
                      <a:pt x="409" y="51"/>
                      <a:pt x="409" y="51"/>
                      <a:pt x="409" y="51"/>
                    </a:cubicBezTo>
                    <a:cubicBezTo>
                      <a:pt x="415" y="51"/>
                      <a:pt x="415" y="51"/>
                      <a:pt x="415" y="51"/>
                    </a:cubicBezTo>
                    <a:cubicBezTo>
                      <a:pt x="419" y="51"/>
                      <a:pt x="419" y="51"/>
                      <a:pt x="419" y="51"/>
                    </a:cubicBezTo>
                    <a:cubicBezTo>
                      <a:pt x="411" y="52"/>
                      <a:pt x="411" y="52"/>
                      <a:pt x="411" y="52"/>
                    </a:cubicBezTo>
                    <a:cubicBezTo>
                      <a:pt x="406" y="55"/>
                      <a:pt x="406" y="55"/>
                      <a:pt x="406" y="55"/>
                    </a:cubicBezTo>
                    <a:cubicBezTo>
                      <a:pt x="406" y="56"/>
                      <a:pt x="406" y="56"/>
                      <a:pt x="406" y="56"/>
                    </a:cubicBezTo>
                    <a:cubicBezTo>
                      <a:pt x="409" y="56"/>
                      <a:pt x="409" y="56"/>
                      <a:pt x="409" y="56"/>
                    </a:cubicBezTo>
                    <a:cubicBezTo>
                      <a:pt x="411" y="55"/>
                      <a:pt x="411" y="55"/>
                      <a:pt x="411" y="55"/>
                    </a:cubicBezTo>
                    <a:cubicBezTo>
                      <a:pt x="413" y="56"/>
                      <a:pt x="413" y="56"/>
                      <a:pt x="413" y="56"/>
                    </a:cubicBezTo>
                    <a:cubicBezTo>
                      <a:pt x="420" y="55"/>
                      <a:pt x="420" y="55"/>
                      <a:pt x="420" y="55"/>
                    </a:cubicBezTo>
                    <a:cubicBezTo>
                      <a:pt x="425" y="52"/>
                      <a:pt x="425" y="52"/>
                      <a:pt x="425" y="52"/>
                    </a:cubicBezTo>
                    <a:cubicBezTo>
                      <a:pt x="429" y="53"/>
                      <a:pt x="429" y="53"/>
                      <a:pt x="429" y="53"/>
                    </a:cubicBezTo>
                    <a:cubicBezTo>
                      <a:pt x="433" y="52"/>
                      <a:pt x="433" y="52"/>
                      <a:pt x="433" y="52"/>
                    </a:cubicBezTo>
                    <a:cubicBezTo>
                      <a:pt x="434" y="51"/>
                      <a:pt x="434" y="51"/>
                      <a:pt x="434" y="51"/>
                    </a:cubicBezTo>
                    <a:cubicBezTo>
                      <a:pt x="429" y="51"/>
                      <a:pt x="429" y="51"/>
                      <a:pt x="429" y="51"/>
                    </a:cubicBezTo>
                    <a:cubicBezTo>
                      <a:pt x="428" y="50"/>
                      <a:pt x="428" y="50"/>
                      <a:pt x="428" y="50"/>
                    </a:cubicBezTo>
                    <a:cubicBezTo>
                      <a:pt x="430" y="49"/>
                      <a:pt x="430" y="49"/>
                      <a:pt x="430" y="49"/>
                    </a:cubicBezTo>
                    <a:cubicBezTo>
                      <a:pt x="434" y="45"/>
                      <a:pt x="434" y="45"/>
                      <a:pt x="434" y="45"/>
                    </a:cubicBezTo>
                    <a:cubicBezTo>
                      <a:pt x="433" y="43"/>
                      <a:pt x="433" y="43"/>
                      <a:pt x="433" y="43"/>
                    </a:cubicBezTo>
                    <a:cubicBezTo>
                      <a:pt x="431" y="43"/>
                      <a:pt x="431" y="43"/>
                      <a:pt x="431" y="43"/>
                    </a:cubicBezTo>
                    <a:cubicBezTo>
                      <a:pt x="429" y="45"/>
                      <a:pt x="429" y="45"/>
                      <a:pt x="429" y="45"/>
                    </a:cubicBezTo>
                    <a:cubicBezTo>
                      <a:pt x="426" y="45"/>
                      <a:pt x="426" y="45"/>
                      <a:pt x="426" y="45"/>
                    </a:cubicBezTo>
                    <a:cubicBezTo>
                      <a:pt x="426" y="43"/>
                      <a:pt x="426" y="43"/>
                      <a:pt x="426" y="43"/>
                    </a:cubicBezTo>
                    <a:cubicBezTo>
                      <a:pt x="420" y="43"/>
                      <a:pt x="420" y="43"/>
                      <a:pt x="420" y="43"/>
                    </a:cubicBezTo>
                    <a:cubicBezTo>
                      <a:pt x="418" y="44"/>
                      <a:pt x="418" y="44"/>
                      <a:pt x="418" y="44"/>
                    </a:cubicBezTo>
                    <a:cubicBezTo>
                      <a:pt x="421" y="46"/>
                      <a:pt x="421" y="46"/>
                      <a:pt x="421" y="46"/>
                    </a:cubicBezTo>
                    <a:cubicBezTo>
                      <a:pt x="417" y="45"/>
                      <a:pt x="417" y="45"/>
                      <a:pt x="417" y="45"/>
                    </a:cubicBezTo>
                    <a:cubicBezTo>
                      <a:pt x="416" y="46"/>
                      <a:pt x="416" y="46"/>
                      <a:pt x="416" y="46"/>
                    </a:cubicBezTo>
                    <a:cubicBezTo>
                      <a:pt x="419" y="48"/>
                      <a:pt x="419" y="48"/>
                      <a:pt x="419" y="48"/>
                    </a:cubicBezTo>
                    <a:cubicBezTo>
                      <a:pt x="416" y="48"/>
                      <a:pt x="416" y="48"/>
                      <a:pt x="416" y="48"/>
                    </a:cubicBezTo>
                    <a:cubicBezTo>
                      <a:pt x="414" y="46"/>
                      <a:pt x="414" y="46"/>
                      <a:pt x="414" y="46"/>
                    </a:cubicBezTo>
                    <a:cubicBezTo>
                      <a:pt x="414" y="45"/>
                      <a:pt x="414" y="45"/>
                      <a:pt x="414" y="45"/>
                    </a:cubicBezTo>
                    <a:cubicBezTo>
                      <a:pt x="410" y="46"/>
                      <a:pt x="410" y="46"/>
                      <a:pt x="410" y="46"/>
                    </a:cubicBezTo>
                    <a:cubicBezTo>
                      <a:pt x="408" y="48"/>
                      <a:pt x="408" y="48"/>
                      <a:pt x="408" y="48"/>
                    </a:cubicBezTo>
                    <a:cubicBezTo>
                      <a:pt x="409" y="50"/>
                      <a:pt x="409" y="50"/>
                      <a:pt x="409" y="50"/>
                    </a:cubicBezTo>
                    <a:lnTo>
                      <a:pt x="404" y="49"/>
                    </a:lnTo>
                    <a:close/>
                    <a:moveTo>
                      <a:pt x="417" y="59"/>
                    </a:moveTo>
                    <a:cubicBezTo>
                      <a:pt x="415" y="60"/>
                      <a:pt x="415" y="60"/>
                      <a:pt x="415" y="60"/>
                    </a:cubicBezTo>
                    <a:cubicBezTo>
                      <a:pt x="418" y="60"/>
                      <a:pt x="418" y="60"/>
                      <a:pt x="418" y="60"/>
                    </a:cubicBezTo>
                    <a:cubicBezTo>
                      <a:pt x="418" y="59"/>
                      <a:pt x="418" y="59"/>
                      <a:pt x="418" y="59"/>
                    </a:cubicBezTo>
                    <a:lnTo>
                      <a:pt x="417" y="59"/>
                    </a:lnTo>
                    <a:close/>
                    <a:moveTo>
                      <a:pt x="431" y="115"/>
                    </a:moveTo>
                    <a:cubicBezTo>
                      <a:pt x="433" y="113"/>
                      <a:pt x="433" y="113"/>
                      <a:pt x="433" y="113"/>
                    </a:cubicBezTo>
                    <a:cubicBezTo>
                      <a:pt x="434" y="110"/>
                      <a:pt x="434" y="110"/>
                      <a:pt x="434" y="110"/>
                    </a:cubicBezTo>
                    <a:cubicBezTo>
                      <a:pt x="432" y="111"/>
                      <a:pt x="432" y="111"/>
                      <a:pt x="432" y="111"/>
                    </a:cubicBezTo>
                    <a:cubicBezTo>
                      <a:pt x="430" y="114"/>
                      <a:pt x="430" y="114"/>
                      <a:pt x="430" y="114"/>
                    </a:cubicBezTo>
                    <a:lnTo>
                      <a:pt x="431" y="115"/>
                    </a:lnTo>
                    <a:close/>
                    <a:moveTo>
                      <a:pt x="452" y="66"/>
                    </a:moveTo>
                    <a:cubicBezTo>
                      <a:pt x="457" y="64"/>
                      <a:pt x="457" y="64"/>
                      <a:pt x="457" y="64"/>
                    </a:cubicBezTo>
                    <a:cubicBezTo>
                      <a:pt x="448" y="63"/>
                      <a:pt x="448" y="63"/>
                      <a:pt x="448" y="63"/>
                    </a:cubicBezTo>
                    <a:cubicBezTo>
                      <a:pt x="445" y="64"/>
                      <a:pt x="445" y="64"/>
                      <a:pt x="445" y="64"/>
                    </a:cubicBezTo>
                    <a:cubicBezTo>
                      <a:pt x="441" y="62"/>
                      <a:pt x="441" y="62"/>
                      <a:pt x="441" y="62"/>
                    </a:cubicBezTo>
                    <a:cubicBezTo>
                      <a:pt x="437" y="62"/>
                      <a:pt x="437" y="62"/>
                      <a:pt x="437" y="62"/>
                    </a:cubicBezTo>
                    <a:cubicBezTo>
                      <a:pt x="426" y="64"/>
                      <a:pt x="426" y="64"/>
                      <a:pt x="426" y="64"/>
                    </a:cubicBezTo>
                    <a:cubicBezTo>
                      <a:pt x="426" y="66"/>
                      <a:pt x="426" y="66"/>
                      <a:pt x="426" y="66"/>
                    </a:cubicBezTo>
                    <a:cubicBezTo>
                      <a:pt x="422" y="65"/>
                      <a:pt x="422" y="65"/>
                      <a:pt x="422" y="65"/>
                    </a:cubicBezTo>
                    <a:cubicBezTo>
                      <a:pt x="414" y="73"/>
                      <a:pt x="414" y="73"/>
                      <a:pt x="414" y="73"/>
                    </a:cubicBezTo>
                    <a:cubicBezTo>
                      <a:pt x="415" y="75"/>
                      <a:pt x="415" y="75"/>
                      <a:pt x="415" y="75"/>
                    </a:cubicBezTo>
                    <a:cubicBezTo>
                      <a:pt x="412" y="78"/>
                      <a:pt x="412" y="78"/>
                      <a:pt x="412" y="78"/>
                    </a:cubicBezTo>
                    <a:cubicBezTo>
                      <a:pt x="412" y="79"/>
                      <a:pt x="412" y="79"/>
                      <a:pt x="412" y="79"/>
                    </a:cubicBezTo>
                    <a:cubicBezTo>
                      <a:pt x="417" y="79"/>
                      <a:pt x="417" y="79"/>
                      <a:pt x="417" y="79"/>
                    </a:cubicBezTo>
                    <a:cubicBezTo>
                      <a:pt x="425" y="76"/>
                      <a:pt x="425" y="76"/>
                      <a:pt x="425" y="76"/>
                    </a:cubicBezTo>
                    <a:cubicBezTo>
                      <a:pt x="425" y="74"/>
                      <a:pt x="425" y="74"/>
                      <a:pt x="425" y="74"/>
                    </a:cubicBezTo>
                    <a:cubicBezTo>
                      <a:pt x="423" y="73"/>
                      <a:pt x="423" y="73"/>
                      <a:pt x="423" y="73"/>
                    </a:cubicBezTo>
                    <a:cubicBezTo>
                      <a:pt x="429" y="72"/>
                      <a:pt x="429" y="72"/>
                      <a:pt x="429" y="72"/>
                    </a:cubicBezTo>
                    <a:cubicBezTo>
                      <a:pt x="436" y="73"/>
                      <a:pt x="436" y="73"/>
                      <a:pt x="436" y="73"/>
                    </a:cubicBezTo>
                    <a:lnTo>
                      <a:pt x="452" y="66"/>
                    </a:lnTo>
                    <a:close/>
                    <a:moveTo>
                      <a:pt x="435" y="53"/>
                    </a:moveTo>
                    <a:cubicBezTo>
                      <a:pt x="433" y="54"/>
                      <a:pt x="433" y="54"/>
                      <a:pt x="433" y="54"/>
                    </a:cubicBezTo>
                    <a:cubicBezTo>
                      <a:pt x="428" y="56"/>
                      <a:pt x="428" y="56"/>
                      <a:pt x="428" y="56"/>
                    </a:cubicBezTo>
                    <a:cubicBezTo>
                      <a:pt x="429" y="58"/>
                      <a:pt x="429" y="58"/>
                      <a:pt x="429" y="58"/>
                    </a:cubicBezTo>
                    <a:cubicBezTo>
                      <a:pt x="429" y="59"/>
                      <a:pt x="429" y="59"/>
                      <a:pt x="429" y="59"/>
                    </a:cubicBezTo>
                    <a:cubicBezTo>
                      <a:pt x="434" y="58"/>
                      <a:pt x="434" y="58"/>
                      <a:pt x="434" y="58"/>
                    </a:cubicBezTo>
                    <a:cubicBezTo>
                      <a:pt x="435" y="59"/>
                      <a:pt x="435" y="59"/>
                      <a:pt x="435" y="59"/>
                    </a:cubicBezTo>
                    <a:cubicBezTo>
                      <a:pt x="439" y="59"/>
                      <a:pt x="439" y="59"/>
                      <a:pt x="439" y="59"/>
                    </a:cubicBezTo>
                    <a:cubicBezTo>
                      <a:pt x="444" y="59"/>
                      <a:pt x="444" y="59"/>
                      <a:pt x="444" y="59"/>
                    </a:cubicBezTo>
                    <a:cubicBezTo>
                      <a:pt x="446" y="57"/>
                      <a:pt x="446" y="57"/>
                      <a:pt x="446" y="57"/>
                    </a:cubicBezTo>
                    <a:cubicBezTo>
                      <a:pt x="446" y="56"/>
                      <a:pt x="446" y="56"/>
                      <a:pt x="446" y="56"/>
                    </a:cubicBezTo>
                    <a:cubicBezTo>
                      <a:pt x="449" y="54"/>
                      <a:pt x="449" y="54"/>
                      <a:pt x="449" y="54"/>
                    </a:cubicBezTo>
                    <a:cubicBezTo>
                      <a:pt x="446" y="52"/>
                      <a:pt x="446" y="52"/>
                      <a:pt x="446" y="52"/>
                    </a:cubicBezTo>
                    <a:cubicBezTo>
                      <a:pt x="442" y="51"/>
                      <a:pt x="442" y="51"/>
                      <a:pt x="442" y="51"/>
                    </a:cubicBezTo>
                    <a:lnTo>
                      <a:pt x="435" y="53"/>
                    </a:lnTo>
                    <a:close/>
                    <a:moveTo>
                      <a:pt x="522" y="58"/>
                    </a:moveTo>
                    <a:cubicBezTo>
                      <a:pt x="522" y="59"/>
                      <a:pt x="522" y="59"/>
                      <a:pt x="522" y="59"/>
                    </a:cubicBezTo>
                    <a:cubicBezTo>
                      <a:pt x="524" y="59"/>
                      <a:pt x="524" y="59"/>
                      <a:pt x="524" y="59"/>
                    </a:cubicBezTo>
                    <a:cubicBezTo>
                      <a:pt x="524" y="57"/>
                      <a:pt x="524" y="57"/>
                      <a:pt x="524" y="57"/>
                    </a:cubicBezTo>
                    <a:lnTo>
                      <a:pt x="522" y="58"/>
                    </a:lnTo>
                    <a:close/>
                    <a:moveTo>
                      <a:pt x="440" y="133"/>
                    </a:moveTo>
                    <a:cubicBezTo>
                      <a:pt x="441" y="131"/>
                      <a:pt x="441" y="131"/>
                      <a:pt x="441" y="131"/>
                    </a:cubicBezTo>
                    <a:cubicBezTo>
                      <a:pt x="439" y="131"/>
                      <a:pt x="439" y="131"/>
                      <a:pt x="439" y="131"/>
                    </a:cubicBezTo>
                    <a:cubicBezTo>
                      <a:pt x="437" y="130"/>
                      <a:pt x="437" y="130"/>
                      <a:pt x="437" y="130"/>
                    </a:cubicBezTo>
                    <a:cubicBezTo>
                      <a:pt x="435" y="129"/>
                      <a:pt x="435" y="129"/>
                      <a:pt x="435" y="129"/>
                    </a:cubicBezTo>
                    <a:cubicBezTo>
                      <a:pt x="435" y="131"/>
                      <a:pt x="435" y="131"/>
                      <a:pt x="435" y="131"/>
                    </a:cubicBezTo>
                    <a:cubicBezTo>
                      <a:pt x="434" y="132"/>
                      <a:pt x="434" y="132"/>
                      <a:pt x="434" y="132"/>
                    </a:cubicBezTo>
                    <a:cubicBezTo>
                      <a:pt x="438" y="133"/>
                      <a:pt x="438" y="133"/>
                      <a:pt x="438" y="133"/>
                    </a:cubicBezTo>
                    <a:lnTo>
                      <a:pt x="440" y="133"/>
                    </a:lnTo>
                    <a:close/>
                    <a:moveTo>
                      <a:pt x="445" y="147"/>
                    </a:moveTo>
                    <a:cubicBezTo>
                      <a:pt x="444" y="147"/>
                      <a:pt x="444" y="147"/>
                      <a:pt x="444" y="147"/>
                    </a:cubicBezTo>
                    <a:cubicBezTo>
                      <a:pt x="442" y="146"/>
                      <a:pt x="442" y="146"/>
                      <a:pt x="442" y="146"/>
                    </a:cubicBezTo>
                    <a:cubicBezTo>
                      <a:pt x="438" y="147"/>
                      <a:pt x="438" y="147"/>
                      <a:pt x="438" y="147"/>
                    </a:cubicBezTo>
                    <a:cubicBezTo>
                      <a:pt x="441" y="145"/>
                      <a:pt x="441" y="145"/>
                      <a:pt x="441" y="145"/>
                    </a:cubicBezTo>
                    <a:cubicBezTo>
                      <a:pt x="441" y="142"/>
                      <a:pt x="441" y="142"/>
                      <a:pt x="441" y="142"/>
                    </a:cubicBezTo>
                    <a:cubicBezTo>
                      <a:pt x="439" y="140"/>
                      <a:pt x="439" y="140"/>
                      <a:pt x="439" y="140"/>
                    </a:cubicBezTo>
                    <a:cubicBezTo>
                      <a:pt x="435" y="139"/>
                      <a:pt x="435" y="139"/>
                      <a:pt x="435" y="139"/>
                    </a:cubicBezTo>
                    <a:cubicBezTo>
                      <a:pt x="433" y="137"/>
                      <a:pt x="433" y="137"/>
                      <a:pt x="433" y="137"/>
                    </a:cubicBezTo>
                    <a:cubicBezTo>
                      <a:pt x="430" y="136"/>
                      <a:pt x="430" y="136"/>
                      <a:pt x="430" y="136"/>
                    </a:cubicBezTo>
                    <a:cubicBezTo>
                      <a:pt x="428" y="135"/>
                      <a:pt x="428" y="135"/>
                      <a:pt x="428" y="135"/>
                    </a:cubicBezTo>
                    <a:cubicBezTo>
                      <a:pt x="425" y="137"/>
                      <a:pt x="425" y="137"/>
                      <a:pt x="425" y="137"/>
                    </a:cubicBezTo>
                    <a:cubicBezTo>
                      <a:pt x="426" y="134"/>
                      <a:pt x="426" y="134"/>
                      <a:pt x="426" y="134"/>
                    </a:cubicBezTo>
                    <a:cubicBezTo>
                      <a:pt x="426" y="133"/>
                      <a:pt x="426" y="133"/>
                      <a:pt x="426" y="133"/>
                    </a:cubicBezTo>
                    <a:cubicBezTo>
                      <a:pt x="426" y="131"/>
                      <a:pt x="426" y="131"/>
                      <a:pt x="426" y="131"/>
                    </a:cubicBezTo>
                    <a:cubicBezTo>
                      <a:pt x="419" y="133"/>
                      <a:pt x="419" y="133"/>
                      <a:pt x="419" y="133"/>
                    </a:cubicBezTo>
                    <a:cubicBezTo>
                      <a:pt x="417" y="137"/>
                      <a:pt x="417" y="137"/>
                      <a:pt x="417" y="137"/>
                    </a:cubicBezTo>
                    <a:cubicBezTo>
                      <a:pt x="412" y="142"/>
                      <a:pt x="412" y="142"/>
                      <a:pt x="412" y="142"/>
                    </a:cubicBezTo>
                    <a:cubicBezTo>
                      <a:pt x="411" y="145"/>
                      <a:pt x="411" y="145"/>
                      <a:pt x="411" y="145"/>
                    </a:cubicBezTo>
                    <a:cubicBezTo>
                      <a:pt x="404" y="148"/>
                      <a:pt x="404" y="148"/>
                      <a:pt x="404" y="148"/>
                    </a:cubicBezTo>
                    <a:cubicBezTo>
                      <a:pt x="400" y="151"/>
                      <a:pt x="400" y="151"/>
                      <a:pt x="400" y="151"/>
                    </a:cubicBezTo>
                    <a:cubicBezTo>
                      <a:pt x="402" y="151"/>
                      <a:pt x="402" y="151"/>
                      <a:pt x="402" y="151"/>
                    </a:cubicBezTo>
                    <a:cubicBezTo>
                      <a:pt x="405" y="150"/>
                      <a:pt x="405" y="150"/>
                      <a:pt x="405" y="150"/>
                    </a:cubicBezTo>
                    <a:cubicBezTo>
                      <a:pt x="410" y="150"/>
                      <a:pt x="410" y="150"/>
                      <a:pt x="410" y="150"/>
                    </a:cubicBezTo>
                    <a:cubicBezTo>
                      <a:pt x="407" y="155"/>
                      <a:pt x="407" y="155"/>
                      <a:pt x="407" y="155"/>
                    </a:cubicBezTo>
                    <a:cubicBezTo>
                      <a:pt x="411" y="155"/>
                      <a:pt x="411" y="155"/>
                      <a:pt x="411" y="155"/>
                    </a:cubicBezTo>
                    <a:cubicBezTo>
                      <a:pt x="414" y="153"/>
                      <a:pt x="414" y="153"/>
                      <a:pt x="414" y="153"/>
                    </a:cubicBezTo>
                    <a:cubicBezTo>
                      <a:pt x="418" y="150"/>
                      <a:pt x="418" y="150"/>
                      <a:pt x="418" y="150"/>
                    </a:cubicBezTo>
                    <a:cubicBezTo>
                      <a:pt x="425" y="148"/>
                      <a:pt x="425" y="148"/>
                      <a:pt x="425" y="148"/>
                    </a:cubicBezTo>
                    <a:cubicBezTo>
                      <a:pt x="426" y="146"/>
                      <a:pt x="426" y="146"/>
                      <a:pt x="426" y="146"/>
                    </a:cubicBezTo>
                    <a:cubicBezTo>
                      <a:pt x="430" y="146"/>
                      <a:pt x="430" y="146"/>
                      <a:pt x="430" y="146"/>
                    </a:cubicBezTo>
                    <a:cubicBezTo>
                      <a:pt x="429" y="148"/>
                      <a:pt x="429" y="148"/>
                      <a:pt x="429" y="148"/>
                    </a:cubicBezTo>
                    <a:cubicBezTo>
                      <a:pt x="432" y="148"/>
                      <a:pt x="432" y="148"/>
                      <a:pt x="432" y="148"/>
                    </a:cubicBezTo>
                    <a:cubicBezTo>
                      <a:pt x="432" y="150"/>
                      <a:pt x="432" y="150"/>
                      <a:pt x="432" y="150"/>
                    </a:cubicBezTo>
                    <a:cubicBezTo>
                      <a:pt x="437" y="150"/>
                      <a:pt x="437" y="150"/>
                      <a:pt x="437" y="150"/>
                    </a:cubicBezTo>
                    <a:cubicBezTo>
                      <a:pt x="438" y="151"/>
                      <a:pt x="438" y="151"/>
                      <a:pt x="438" y="151"/>
                    </a:cubicBezTo>
                    <a:cubicBezTo>
                      <a:pt x="442" y="151"/>
                      <a:pt x="442" y="151"/>
                      <a:pt x="442" y="151"/>
                    </a:cubicBezTo>
                    <a:cubicBezTo>
                      <a:pt x="447" y="150"/>
                      <a:pt x="447" y="150"/>
                      <a:pt x="447" y="150"/>
                    </a:cubicBezTo>
                    <a:lnTo>
                      <a:pt x="445" y="147"/>
                    </a:lnTo>
                    <a:close/>
                    <a:moveTo>
                      <a:pt x="540" y="170"/>
                    </a:moveTo>
                    <a:cubicBezTo>
                      <a:pt x="540" y="168"/>
                      <a:pt x="540" y="168"/>
                      <a:pt x="540" y="168"/>
                    </a:cubicBezTo>
                    <a:cubicBezTo>
                      <a:pt x="538" y="167"/>
                      <a:pt x="538" y="167"/>
                      <a:pt x="538" y="167"/>
                    </a:cubicBezTo>
                    <a:cubicBezTo>
                      <a:pt x="536" y="168"/>
                      <a:pt x="536" y="168"/>
                      <a:pt x="536" y="168"/>
                    </a:cubicBezTo>
                    <a:cubicBezTo>
                      <a:pt x="537" y="171"/>
                      <a:pt x="537" y="171"/>
                      <a:pt x="537" y="171"/>
                    </a:cubicBezTo>
                    <a:lnTo>
                      <a:pt x="540" y="170"/>
                    </a:lnTo>
                    <a:close/>
                    <a:moveTo>
                      <a:pt x="513" y="177"/>
                    </a:moveTo>
                    <a:cubicBezTo>
                      <a:pt x="513" y="176"/>
                      <a:pt x="513" y="176"/>
                      <a:pt x="513" y="176"/>
                    </a:cubicBezTo>
                    <a:cubicBezTo>
                      <a:pt x="511" y="176"/>
                      <a:pt x="511" y="176"/>
                      <a:pt x="511" y="176"/>
                    </a:cubicBezTo>
                    <a:cubicBezTo>
                      <a:pt x="508" y="180"/>
                      <a:pt x="508" y="180"/>
                      <a:pt x="508" y="180"/>
                    </a:cubicBezTo>
                    <a:cubicBezTo>
                      <a:pt x="511" y="180"/>
                      <a:pt x="511" y="180"/>
                      <a:pt x="511" y="180"/>
                    </a:cubicBezTo>
                    <a:lnTo>
                      <a:pt x="513" y="177"/>
                    </a:lnTo>
                    <a:close/>
                    <a:moveTo>
                      <a:pt x="431" y="128"/>
                    </a:moveTo>
                    <a:cubicBezTo>
                      <a:pt x="429" y="131"/>
                      <a:pt x="429" y="131"/>
                      <a:pt x="429" y="131"/>
                    </a:cubicBezTo>
                    <a:cubicBezTo>
                      <a:pt x="429" y="133"/>
                      <a:pt x="429" y="133"/>
                      <a:pt x="429" y="133"/>
                    </a:cubicBezTo>
                    <a:cubicBezTo>
                      <a:pt x="430" y="133"/>
                      <a:pt x="430" y="133"/>
                      <a:pt x="430" y="133"/>
                    </a:cubicBezTo>
                    <a:lnTo>
                      <a:pt x="431" y="128"/>
                    </a:lnTo>
                    <a:close/>
                    <a:moveTo>
                      <a:pt x="483" y="158"/>
                    </a:moveTo>
                    <a:cubicBezTo>
                      <a:pt x="478" y="158"/>
                      <a:pt x="478" y="158"/>
                      <a:pt x="478" y="158"/>
                    </a:cubicBezTo>
                    <a:cubicBezTo>
                      <a:pt x="480" y="160"/>
                      <a:pt x="480" y="160"/>
                      <a:pt x="480" y="160"/>
                    </a:cubicBezTo>
                    <a:cubicBezTo>
                      <a:pt x="483" y="160"/>
                      <a:pt x="483" y="160"/>
                      <a:pt x="483" y="160"/>
                    </a:cubicBezTo>
                    <a:lnTo>
                      <a:pt x="483" y="158"/>
                    </a:lnTo>
                    <a:close/>
                    <a:moveTo>
                      <a:pt x="383" y="258"/>
                    </a:moveTo>
                    <a:cubicBezTo>
                      <a:pt x="386" y="257"/>
                      <a:pt x="386" y="257"/>
                      <a:pt x="386" y="257"/>
                    </a:cubicBezTo>
                    <a:cubicBezTo>
                      <a:pt x="387" y="256"/>
                      <a:pt x="387" y="256"/>
                      <a:pt x="387" y="256"/>
                    </a:cubicBezTo>
                    <a:cubicBezTo>
                      <a:pt x="383" y="256"/>
                      <a:pt x="383" y="256"/>
                      <a:pt x="383" y="256"/>
                    </a:cubicBezTo>
                    <a:lnTo>
                      <a:pt x="383" y="258"/>
                    </a:lnTo>
                    <a:close/>
                    <a:moveTo>
                      <a:pt x="436" y="164"/>
                    </a:moveTo>
                    <a:cubicBezTo>
                      <a:pt x="435" y="166"/>
                      <a:pt x="435" y="166"/>
                      <a:pt x="435" y="166"/>
                    </a:cubicBezTo>
                    <a:cubicBezTo>
                      <a:pt x="436" y="167"/>
                      <a:pt x="436" y="167"/>
                      <a:pt x="436" y="167"/>
                    </a:cubicBezTo>
                    <a:cubicBezTo>
                      <a:pt x="439" y="166"/>
                      <a:pt x="439" y="166"/>
                      <a:pt x="439" y="166"/>
                    </a:cubicBezTo>
                    <a:cubicBezTo>
                      <a:pt x="443" y="163"/>
                      <a:pt x="443" y="163"/>
                      <a:pt x="443" y="163"/>
                    </a:cubicBezTo>
                    <a:cubicBezTo>
                      <a:pt x="444" y="162"/>
                      <a:pt x="444" y="162"/>
                      <a:pt x="444" y="162"/>
                    </a:cubicBezTo>
                    <a:cubicBezTo>
                      <a:pt x="443" y="161"/>
                      <a:pt x="443" y="161"/>
                      <a:pt x="443" y="161"/>
                    </a:cubicBezTo>
                    <a:cubicBezTo>
                      <a:pt x="441" y="161"/>
                      <a:pt x="441" y="161"/>
                      <a:pt x="441" y="161"/>
                    </a:cubicBezTo>
                    <a:lnTo>
                      <a:pt x="436" y="164"/>
                    </a:lnTo>
                    <a:close/>
                    <a:moveTo>
                      <a:pt x="408" y="213"/>
                    </a:moveTo>
                    <a:cubicBezTo>
                      <a:pt x="407" y="215"/>
                      <a:pt x="407" y="215"/>
                      <a:pt x="407" y="215"/>
                    </a:cubicBezTo>
                    <a:cubicBezTo>
                      <a:pt x="402" y="215"/>
                      <a:pt x="402" y="215"/>
                      <a:pt x="402" y="215"/>
                    </a:cubicBezTo>
                    <a:cubicBezTo>
                      <a:pt x="401" y="217"/>
                      <a:pt x="401" y="217"/>
                      <a:pt x="401" y="217"/>
                    </a:cubicBezTo>
                    <a:cubicBezTo>
                      <a:pt x="408" y="215"/>
                      <a:pt x="408" y="215"/>
                      <a:pt x="408" y="215"/>
                    </a:cubicBezTo>
                    <a:lnTo>
                      <a:pt x="408" y="213"/>
                    </a:lnTo>
                    <a:close/>
                    <a:moveTo>
                      <a:pt x="422" y="157"/>
                    </a:moveTo>
                    <a:cubicBezTo>
                      <a:pt x="421" y="157"/>
                      <a:pt x="421" y="157"/>
                      <a:pt x="421" y="157"/>
                    </a:cubicBezTo>
                    <a:cubicBezTo>
                      <a:pt x="418" y="158"/>
                      <a:pt x="418" y="158"/>
                      <a:pt x="418" y="158"/>
                    </a:cubicBezTo>
                    <a:cubicBezTo>
                      <a:pt x="414" y="161"/>
                      <a:pt x="414" y="161"/>
                      <a:pt x="414" y="161"/>
                    </a:cubicBezTo>
                    <a:cubicBezTo>
                      <a:pt x="412" y="164"/>
                      <a:pt x="412" y="164"/>
                      <a:pt x="412" y="164"/>
                    </a:cubicBezTo>
                    <a:cubicBezTo>
                      <a:pt x="416" y="163"/>
                      <a:pt x="416" y="163"/>
                      <a:pt x="416" y="163"/>
                    </a:cubicBezTo>
                    <a:cubicBezTo>
                      <a:pt x="418" y="163"/>
                      <a:pt x="418" y="163"/>
                      <a:pt x="418" y="163"/>
                    </a:cubicBezTo>
                    <a:cubicBezTo>
                      <a:pt x="421" y="162"/>
                      <a:pt x="421" y="162"/>
                      <a:pt x="421" y="162"/>
                    </a:cubicBezTo>
                    <a:cubicBezTo>
                      <a:pt x="424" y="160"/>
                      <a:pt x="424" y="160"/>
                      <a:pt x="424" y="160"/>
                    </a:cubicBezTo>
                    <a:cubicBezTo>
                      <a:pt x="430" y="158"/>
                      <a:pt x="430" y="158"/>
                      <a:pt x="430" y="158"/>
                    </a:cubicBezTo>
                    <a:cubicBezTo>
                      <a:pt x="430" y="157"/>
                      <a:pt x="430" y="157"/>
                      <a:pt x="430" y="157"/>
                    </a:cubicBezTo>
                    <a:cubicBezTo>
                      <a:pt x="427" y="156"/>
                      <a:pt x="427" y="156"/>
                      <a:pt x="427" y="156"/>
                    </a:cubicBezTo>
                    <a:lnTo>
                      <a:pt x="422" y="157"/>
                    </a:lnTo>
                    <a:close/>
                    <a:moveTo>
                      <a:pt x="412" y="217"/>
                    </a:moveTo>
                    <a:cubicBezTo>
                      <a:pt x="412" y="214"/>
                      <a:pt x="412" y="214"/>
                      <a:pt x="412" y="214"/>
                    </a:cubicBezTo>
                    <a:cubicBezTo>
                      <a:pt x="410" y="213"/>
                      <a:pt x="410" y="213"/>
                      <a:pt x="410" y="213"/>
                    </a:cubicBezTo>
                    <a:cubicBezTo>
                      <a:pt x="409" y="215"/>
                      <a:pt x="409" y="215"/>
                      <a:pt x="409" y="215"/>
                    </a:cubicBezTo>
                    <a:cubicBezTo>
                      <a:pt x="404" y="218"/>
                      <a:pt x="404" y="218"/>
                      <a:pt x="404" y="218"/>
                    </a:cubicBezTo>
                    <a:cubicBezTo>
                      <a:pt x="402" y="220"/>
                      <a:pt x="402" y="220"/>
                      <a:pt x="402" y="220"/>
                    </a:cubicBezTo>
                    <a:cubicBezTo>
                      <a:pt x="402" y="221"/>
                      <a:pt x="402" y="221"/>
                      <a:pt x="402" y="221"/>
                    </a:cubicBezTo>
                    <a:cubicBezTo>
                      <a:pt x="405" y="219"/>
                      <a:pt x="405" y="219"/>
                      <a:pt x="405" y="219"/>
                    </a:cubicBezTo>
                    <a:cubicBezTo>
                      <a:pt x="408" y="218"/>
                      <a:pt x="408" y="218"/>
                      <a:pt x="408" y="218"/>
                    </a:cubicBezTo>
                    <a:cubicBezTo>
                      <a:pt x="411" y="217"/>
                      <a:pt x="411" y="217"/>
                      <a:pt x="411" y="217"/>
                    </a:cubicBezTo>
                    <a:cubicBezTo>
                      <a:pt x="409" y="222"/>
                      <a:pt x="409" y="222"/>
                      <a:pt x="409" y="222"/>
                    </a:cubicBezTo>
                    <a:lnTo>
                      <a:pt x="412" y="217"/>
                    </a:lnTo>
                    <a:close/>
                    <a:moveTo>
                      <a:pt x="372" y="247"/>
                    </a:moveTo>
                    <a:cubicBezTo>
                      <a:pt x="373" y="248"/>
                      <a:pt x="373" y="248"/>
                      <a:pt x="373" y="248"/>
                    </a:cubicBezTo>
                    <a:cubicBezTo>
                      <a:pt x="377" y="249"/>
                      <a:pt x="377" y="249"/>
                      <a:pt x="377" y="249"/>
                    </a:cubicBezTo>
                    <a:cubicBezTo>
                      <a:pt x="378" y="251"/>
                      <a:pt x="378" y="251"/>
                      <a:pt x="378" y="251"/>
                    </a:cubicBezTo>
                    <a:cubicBezTo>
                      <a:pt x="380" y="249"/>
                      <a:pt x="380" y="249"/>
                      <a:pt x="380" y="249"/>
                    </a:cubicBezTo>
                    <a:cubicBezTo>
                      <a:pt x="380" y="247"/>
                      <a:pt x="380" y="247"/>
                      <a:pt x="380" y="247"/>
                    </a:cubicBezTo>
                    <a:cubicBezTo>
                      <a:pt x="379" y="245"/>
                      <a:pt x="379" y="245"/>
                      <a:pt x="379" y="245"/>
                    </a:cubicBezTo>
                    <a:cubicBezTo>
                      <a:pt x="374" y="245"/>
                      <a:pt x="374" y="245"/>
                      <a:pt x="374" y="245"/>
                    </a:cubicBezTo>
                    <a:lnTo>
                      <a:pt x="372" y="247"/>
                    </a:lnTo>
                    <a:close/>
                    <a:moveTo>
                      <a:pt x="486" y="109"/>
                    </a:moveTo>
                    <a:cubicBezTo>
                      <a:pt x="487" y="109"/>
                      <a:pt x="487" y="109"/>
                      <a:pt x="487" y="109"/>
                    </a:cubicBezTo>
                    <a:cubicBezTo>
                      <a:pt x="489" y="108"/>
                      <a:pt x="489" y="108"/>
                      <a:pt x="489" y="108"/>
                    </a:cubicBezTo>
                    <a:cubicBezTo>
                      <a:pt x="487" y="107"/>
                      <a:pt x="487" y="107"/>
                      <a:pt x="487" y="107"/>
                    </a:cubicBezTo>
                    <a:lnTo>
                      <a:pt x="486" y="109"/>
                    </a:lnTo>
                    <a:close/>
                    <a:moveTo>
                      <a:pt x="512" y="115"/>
                    </a:moveTo>
                    <a:cubicBezTo>
                      <a:pt x="515" y="115"/>
                      <a:pt x="515" y="115"/>
                      <a:pt x="515" y="115"/>
                    </a:cubicBezTo>
                    <a:cubicBezTo>
                      <a:pt x="516" y="113"/>
                      <a:pt x="516" y="113"/>
                      <a:pt x="516" y="113"/>
                    </a:cubicBezTo>
                    <a:cubicBezTo>
                      <a:pt x="515" y="112"/>
                      <a:pt x="515" y="112"/>
                      <a:pt x="515" y="112"/>
                    </a:cubicBezTo>
                    <a:cubicBezTo>
                      <a:pt x="513" y="111"/>
                      <a:pt x="513" y="111"/>
                      <a:pt x="513" y="111"/>
                    </a:cubicBezTo>
                    <a:cubicBezTo>
                      <a:pt x="509" y="112"/>
                      <a:pt x="509" y="112"/>
                      <a:pt x="509" y="112"/>
                    </a:cubicBezTo>
                    <a:cubicBezTo>
                      <a:pt x="509" y="115"/>
                      <a:pt x="509" y="115"/>
                      <a:pt x="509" y="115"/>
                    </a:cubicBezTo>
                    <a:lnTo>
                      <a:pt x="512" y="115"/>
                    </a:lnTo>
                    <a:close/>
                    <a:moveTo>
                      <a:pt x="567" y="291"/>
                    </a:moveTo>
                    <a:cubicBezTo>
                      <a:pt x="571" y="288"/>
                      <a:pt x="571" y="288"/>
                      <a:pt x="571" y="288"/>
                    </a:cubicBezTo>
                    <a:cubicBezTo>
                      <a:pt x="568" y="288"/>
                      <a:pt x="568" y="288"/>
                      <a:pt x="568" y="288"/>
                    </a:cubicBezTo>
                    <a:cubicBezTo>
                      <a:pt x="564" y="290"/>
                      <a:pt x="564" y="290"/>
                      <a:pt x="564" y="290"/>
                    </a:cubicBezTo>
                    <a:cubicBezTo>
                      <a:pt x="561" y="290"/>
                      <a:pt x="561" y="290"/>
                      <a:pt x="561" y="290"/>
                    </a:cubicBezTo>
                    <a:cubicBezTo>
                      <a:pt x="565" y="288"/>
                      <a:pt x="565" y="288"/>
                      <a:pt x="565" y="288"/>
                    </a:cubicBezTo>
                    <a:cubicBezTo>
                      <a:pt x="560" y="287"/>
                      <a:pt x="560" y="287"/>
                      <a:pt x="560" y="287"/>
                    </a:cubicBezTo>
                    <a:cubicBezTo>
                      <a:pt x="556" y="287"/>
                      <a:pt x="556" y="287"/>
                      <a:pt x="556" y="287"/>
                    </a:cubicBezTo>
                    <a:cubicBezTo>
                      <a:pt x="560" y="285"/>
                      <a:pt x="560" y="285"/>
                      <a:pt x="560" y="285"/>
                    </a:cubicBezTo>
                    <a:cubicBezTo>
                      <a:pt x="564" y="286"/>
                      <a:pt x="564" y="286"/>
                      <a:pt x="564" y="286"/>
                    </a:cubicBezTo>
                    <a:cubicBezTo>
                      <a:pt x="569" y="283"/>
                      <a:pt x="569" y="283"/>
                      <a:pt x="569" y="283"/>
                    </a:cubicBezTo>
                    <a:cubicBezTo>
                      <a:pt x="568" y="281"/>
                      <a:pt x="568" y="281"/>
                      <a:pt x="568" y="281"/>
                    </a:cubicBezTo>
                    <a:cubicBezTo>
                      <a:pt x="563" y="280"/>
                      <a:pt x="563" y="280"/>
                      <a:pt x="563" y="280"/>
                    </a:cubicBezTo>
                    <a:cubicBezTo>
                      <a:pt x="562" y="279"/>
                      <a:pt x="562" y="279"/>
                      <a:pt x="562" y="279"/>
                    </a:cubicBezTo>
                    <a:cubicBezTo>
                      <a:pt x="560" y="280"/>
                      <a:pt x="560" y="280"/>
                      <a:pt x="560" y="280"/>
                    </a:cubicBezTo>
                    <a:cubicBezTo>
                      <a:pt x="556" y="282"/>
                      <a:pt x="556" y="282"/>
                      <a:pt x="556" y="282"/>
                    </a:cubicBezTo>
                    <a:cubicBezTo>
                      <a:pt x="556" y="280"/>
                      <a:pt x="556" y="280"/>
                      <a:pt x="556" y="280"/>
                    </a:cubicBezTo>
                    <a:cubicBezTo>
                      <a:pt x="553" y="279"/>
                      <a:pt x="553" y="279"/>
                      <a:pt x="553" y="279"/>
                    </a:cubicBezTo>
                    <a:cubicBezTo>
                      <a:pt x="552" y="278"/>
                      <a:pt x="552" y="278"/>
                      <a:pt x="552" y="278"/>
                    </a:cubicBezTo>
                    <a:cubicBezTo>
                      <a:pt x="556" y="275"/>
                      <a:pt x="556" y="275"/>
                      <a:pt x="556" y="275"/>
                    </a:cubicBezTo>
                    <a:cubicBezTo>
                      <a:pt x="553" y="275"/>
                      <a:pt x="553" y="275"/>
                      <a:pt x="553" y="275"/>
                    </a:cubicBezTo>
                    <a:cubicBezTo>
                      <a:pt x="552" y="274"/>
                      <a:pt x="552" y="274"/>
                      <a:pt x="552" y="274"/>
                    </a:cubicBezTo>
                    <a:cubicBezTo>
                      <a:pt x="546" y="277"/>
                      <a:pt x="546" y="277"/>
                      <a:pt x="546" y="277"/>
                    </a:cubicBezTo>
                    <a:cubicBezTo>
                      <a:pt x="547" y="276"/>
                      <a:pt x="547" y="276"/>
                      <a:pt x="547" y="276"/>
                    </a:cubicBezTo>
                    <a:cubicBezTo>
                      <a:pt x="553" y="270"/>
                      <a:pt x="553" y="270"/>
                      <a:pt x="553" y="270"/>
                    </a:cubicBezTo>
                    <a:cubicBezTo>
                      <a:pt x="555" y="267"/>
                      <a:pt x="555" y="267"/>
                      <a:pt x="555" y="267"/>
                    </a:cubicBezTo>
                    <a:cubicBezTo>
                      <a:pt x="556" y="266"/>
                      <a:pt x="556" y="266"/>
                      <a:pt x="556" y="266"/>
                    </a:cubicBezTo>
                    <a:cubicBezTo>
                      <a:pt x="559" y="265"/>
                      <a:pt x="559" y="265"/>
                      <a:pt x="559" y="265"/>
                    </a:cubicBezTo>
                    <a:cubicBezTo>
                      <a:pt x="557" y="263"/>
                      <a:pt x="557" y="263"/>
                      <a:pt x="557" y="263"/>
                    </a:cubicBezTo>
                    <a:cubicBezTo>
                      <a:pt x="561" y="262"/>
                      <a:pt x="561" y="262"/>
                      <a:pt x="561" y="262"/>
                    </a:cubicBezTo>
                    <a:cubicBezTo>
                      <a:pt x="563" y="261"/>
                      <a:pt x="563" y="261"/>
                      <a:pt x="563" y="261"/>
                    </a:cubicBezTo>
                    <a:cubicBezTo>
                      <a:pt x="563" y="259"/>
                      <a:pt x="563" y="259"/>
                      <a:pt x="563" y="259"/>
                    </a:cubicBezTo>
                    <a:cubicBezTo>
                      <a:pt x="561" y="260"/>
                      <a:pt x="561" y="260"/>
                      <a:pt x="561" y="260"/>
                    </a:cubicBezTo>
                    <a:cubicBezTo>
                      <a:pt x="555" y="261"/>
                      <a:pt x="555" y="261"/>
                      <a:pt x="555" y="261"/>
                    </a:cubicBezTo>
                    <a:cubicBezTo>
                      <a:pt x="550" y="264"/>
                      <a:pt x="550" y="264"/>
                      <a:pt x="550" y="264"/>
                    </a:cubicBezTo>
                    <a:cubicBezTo>
                      <a:pt x="547" y="267"/>
                      <a:pt x="547" y="267"/>
                      <a:pt x="547" y="267"/>
                    </a:cubicBezTo>
                    <a:cubicBezTo>
                      <a:pt x="545" y="270"/>
                      <a:pt x="545" y="270"/>
                      <a:pt x="545" y="270"/>
                    </a:cubicBezTo>
                    <a:cubicBezTo>
                      <a:pt x="542" y="273"/>
                      <a:pt x="542" y="273"/>
                      <a:pt x="542" y="273"/>
                    </a:cubicBezTo>
                    <a:cubicBezTo>
                      <a:pt x="541" y="276"/>
                      <a:pt x="541" y="276"/>
                      <a:pt x="541" y="276"/>
                    </a:cubicBezTo>
                    <a:cubicBezTo>
                      <a:pt x="537" y="279"/>
                      <a:pt x="537" y="279"/>
                      <a:pt x="537" y="279"/>
                    </a:cubicBezTo>
                    <a:cubicBezTo>
                      <a:pt x="533" y="281"/>
                      <a:pt x="533" y="281"/>
                      <a:pt x="533" y="281"/>
                    </a:cubicBezTo>
                    <a:cubicBezTo>
                      <a:pt x="534" y="282"/>
                      <a:pt x="534" y="282"/>
                      <a:pt x="534" y="282"/>
                    </a:cubicBezTo>
                    <a:cubicBezTo>
                      <a:pt x="536" y="282"/>
                      <a:pt x="536" y="282"/>
                      <a:pt x="536" y="282"/>
                    </a:cubicBezTo>
                    <a:cubicBezTo>
                      <a:pt x="535" y="284"/>
                      <a:pt x="535" y="284"/>
                      <a:pt x="535" y="284"/>
                    </a:cubicBezTo>
                    <a:cubicBezTo>
                      <a:pt x="531" y="283"/>
                      <a:pt x="531" y="283"/>
                      <a:pt x="531" y="283"/>
                    </a:cubicBezTo>
                    <a:cubicBezTo>
                      <a:pt x="529" y="287"/>
                      <a:pt x="529" y="287"/>
                      <a:pt x="529" y="287"/>
                    </a:cubicBezTo>
                    <a:cubicBezTo>
                      <a:pt x="526" y="286"/>
                      <a:pt x="526" y="286"/>
                      <a:pt x="526" y="286"/>
                    </a:cubicBezTo>
                    <a:cubicBezTo>
                      <a:pt x="523" y="288"/>
                      <a:pt x="523" y="288"/>
                      <a:pt x="523" y="288"/>
                    </a:cubicBezTo>
                    <a:cubicBezTo>
                      <a:pt x="524" y="289"/>
                      <a:pt x="524" y="289"/>
                      <a:pt x="524" y="289"/>
                    </a:cubicBezTo>
                    <a:cubicBezTo>
                      <a:pt x="528" y="288"/>
                      <a:pt x="528" y="288"/>
                      <a:pt x="528" y="288"/>
                    </a:cubicBezTo>
                    <a:cubicBezTo>
                      <a:pt x="531" y="289"/>
                      <a:pt x="531" y="289"/>
                      <a:pt x="531" y="289"/>
                    </a:cubicBezTo>
                    <a:cubicBezTo>
                      <a:pt x="520" y="295"/>
                      <a:pt x="520" y="295"/>
                      <a:pt x="520" y="295"/>
                    </a:cubicBezTo>
                    <a:cubicBezTo>
                      <a:pt x="519" y="296"/>
                      <a:pt x="519" y="296"/>
                      <a:pt x="519" y="296"/>
                    </a:cubicBezTo>
                    <a:cubicBezTo>
                      <a:pt x="521" y="299"/>
                      <a:pt x="521" y="299"/>
                      <a:pt x="521" y="299"/>
                    </a:cubicBezTo>
                    <a:cubicBezTo>
                      <a:pt x="526" y="298"/>
                      <a:pt x="526" y="298"/>
                      <a:pt x="526" y="298"/>
                    </a:cubicBezTo>
                    <a:cubicBezTo>
                      <a:pt x="527" y="296"/>
                      <a:pt x="527" y="296"/>
                      <a:pt x="527" y="296"/>
                    </a:cubicBezTo>
                    <a:cubicBezTo>
                      <a:pt x="529" y="298"/>
                      <a:pt x="529" y="298"/>
                      <a:pt x="529" y="298"/>
                    </a:cubicBezTo>
                    <a:cubicBezTo>
                      <a:pt x="532" y="298"/>
                      <a:pt x="532" y="298"/>
                      <a:pt x="532" y="298"/>
                    </a:cubicBezTo>
                    <a:cubicBezTo>
                      <a:pt x="535" y="297"/>
                      <a:pt x="535" y="297"/>
                      <a:pt x="535" y="297"/>
                    </a:cubicBezTo>
                    <a:cubicBezTo>
                      <a:pt x="537" y="297"/>
                      <a:pt x="537" y="297"/>
                      <a:pt x="537" y="297"/>
                    </a:cubicBezTo>
                    <a:cubicBezTo>
                      <a:pt x="540" y="297"/>
                      <a:pt x="540" y="297"/>
                      <a:pt x="540" y="297"/>
                    </a:cubicBezTo>
                    <a:cubicBezTo>
                      <a:pt x="542" y="298"/>
                      <a:pt x="542" y="298"/>
                      <a:pt x="542" y="298"/>
                    </a:cubicBezTo>
                    <a:cubicBezTo>
                      <a:pt x="543" y="296"/>
                      <a:pt x="543" y="296"/>
                      <a:pt x="543" y="296"/>
                    </a:cubicBezTo>
                    <a:cubicBezTo>
                      <a:pt x="547" y="296"/>
                      <a:pt x="547" y="296"/>
                      <a:pt x="547" y="296"/>
                    </a:cubicBezTo>
                    <a:cubicBezTo>
                      <a:pt x="547" y="298"/>
                      <a:pt x="547" y="298"/>
                      <a:pt x="547" y="298"/>
                    </a:cubicBezTo>
                    <a:cubicBezTo>
                      <a:pt x="543" y="299"/>
                      <a:pt x="543" y="299"/>
                      <a:pt x="543" y="299"/>
                    </a:cubicBezTo>
                    <a:cubicBezTo>
                      <a:pt x="547" y="299"/>
                      <a:pt x="547" y="299"/>
                      <a:pt x="547" y="299"/>
                    </a:cubicBezTo>
                    <a:cubicBezTo>
                      <a:pt x="550" y="297"/>
                      <a:pt x="550" y="297"/>
                      <a:pt x="550" y="297"/>
                    </a:cubicBezTo>
                    <a:cubicBezTo>
                      <a:pt x="553" y="296"/>
                      <a:pt x="553" y="296"/>
                      <a:pt x="553" y="296"/>
                    </a:cubicBezTo>
                    <a:cubicBezTo>
                      <a:pt x="552" y="298"/>
                      <a:pt x="552" y="298"/>
                      <a:pt x="552" y="298"/>
                    </a:cubicBezTo>
                    <a:cubicBezTo>
                      <a:pt x="549" y="300"/>
                      <a:pt x="549" y="300"/>
                      <a:pt x="549" y="300"/>
                    </a:cubicBezTo>
                    <a:cubicBezTo>
                      <a:pt x="547" y="303"/>
                      <a:pt x="547" y="303"/>
                      <a:pt x="547" y="303"/>
                    </a:cubicBezTo>
                    <a:cubicBezTo>
                      <a:pt x="542" y="304"/>
                      <a:pt x="542" y="304"/>
                      <a:pt x="542" y="304"/>
                    </a:cubicBezTo>
                    <a:cubicBezTo>
                      <a:pt x="543" y="305"/>
                      <a:pt x="543" y="305"/>
                      <a:pt x="543" y="305"/>
                    </a:cubicBezTo>
                    <a:cubicBezTo>
                      <a:pt x="547" y="305"/>
                      <a:pt x="547" y="305"/>
                      <a:pt x="547" y="305"/>
                    </a:cubicBezTo>
                    <a:cubicBezTo>
                      <a:pt x="550" y="303"/>
                      <a:pt x="550" y="303"/>
                      <a:pt x="550" y="303"/>
                    </a:cubicBezTo>
                    <a:cubicBezTo>
                      <a:pt x="550" y="301"/>
                      <a:pt x="550" y="301"/>
                      <a:pt x="550" y="301"/>
                    </a:cubicBezTo>
                    <a:cubicBezTo>
                      <a:pt x="557" y="299"/>
                      <a:pt x="557" y="299"/>
                      <a:pt x="557" y="299"/>
                    </a:cubicBezTo>
                    <a:cubicBezTo>
                      <a:pt x="559" y="296"/>
                      <a:pt x="559" y="296"/>
                      <a:pt x="559" y="296"/>
                    </a:cubicBezTo>
                    <a:cubicBezTo>
                      <a:pt x="561" y="298"/>
                      <a:pt x="561" y="298"/>
                      <a:pt x="561" y="298"/>
                    </a:cubicBezTo>
                    <a:cubicBezTo>
                      <a:pt x="561" y="300"/>
                      <a:pt x="561" y="300"/>
                      <a:pt x="561" y="300"/>
                    </a:cubicBezTo>
                    <a:cubicBezTo>
                      <a:pt x="557" y="304"/>
                      <a:pt x="557" y="304"/>
                      <a:pt x="557" y="304"/>
                    </a:cubicBezTo>
                    <a:cubicBezTo>
                      <a:pt x="555" y="306"/>
                      <a:pt x="555" y="306"/>
                      <a:pt x="555" y="306"/>
                    </a:cubicBezTo>
                    <a:cubicBezTo>
                      <a:pt x="557" y="306"/>
                      <a:pt x="557" y="306"/>
                      <a:pt x="557" y="306"/>
                    </a:cubicBezTo>
                    <a:cubicBezTo>
                      <a:pt x="561" y="304"/>
                      <a:pt x="561" y="304"/>
                      <a:pt x="561" y="304"/>
                    </a:cubicBezTo>
                    <a:cubicBezTo>
                      <a:pt x="561" y="305"/>
                      <a:pt x="561" y="305"/>
                      <a:pt x="561" y="305"/>
                    </a:cubicBezTo>
                    <a:cubicBezTo>
                      <a:pt x="561" y="307"/>
                      <a:pt x="561" y="307"/>
                      <a:pt x="561" y="307"/>
                    </a:cubicBezTo>
                    <a:cubicBezTo>
                      <a:pt x="564" y="307"/>
                      <a:pt x="564" y="307"/>
                      <a:pt x="564" y="307"/>
                    </a:cubicBezTo>
                    <a:cubicBezTo>
                      <a:pt x="567" y="302"/>
                      <a:pt x="567" y="302"/>
                      <a:pt x="567" y="302"/>
                    </a:cubicBezTo>
                    <a:cubicBezTo>
                      <a:pt x="570" y="299"/>
                      <a:pt x="570" y="299"/>
                      <a:pt x="570" y="299"/>
                    </a:cubicBezTo>
                    <a:cubicBezTo>
                      <a:pt x="570" y="296"/>
                      <a:pt x="570" y="296"/>
                      <a:pt x="570" y="296"/>
                    </a:cubicBezTo>
                    <a:cubicBezTo>
                      <a:pt x="566" y="299"/>
                      <a:pt x="566" y="299"/>
                      <a:pt x="566" y="299"/>
                    </a:cubicBezTo>
                    <a:cubicBezTo>
                      <a:pt x="567" y="296"/>
                      <a:pt x="567" y="296"/>
                      <a:pt x="567" y="296"/>
                    </a:cubicBezTo>
                    <a:cubicBezTo>
                      <a:pt x="570" y="293"/>
                      <a:pt x="570" y="293"/>
                      <a:pt x="570" y="293"/>
                    </a:cubicBezTo>
                    <a:cubicBezTo>
                      <a:pt x="568" y="293"/>
                      <a:pt x="568" y="293"/>
                      <a:pt x="568" y="293"/>
                    </a:cubicBezTo>
                    <a:cubicBezTo>
                      <a:pt x="564" y="296"/>
                      <a:pt x="564" y="296"/>
                      <a:pt x="564" y="296"/>
                    </a:cubicBezTo>
                    <a:cubicBezTo>
                      <a:pt x="563" y="296"/>
                      <a:pt x="563" y="296"/>
                      <a:pt x="563" y="296"/>
                    </a:cubicBezTo>
                    <a:cubicBezTo>
                      <a:pt x="562" y="294"/>
                      <a:pt x="562" y="294"/>
                      <a:pt x="562" y="294"/>
                    </a:cubicBezTo>
                    <a:cubicBezTo>
                      <a:pt x="562" y="292"/>
                      <a:pt x="562" y="292"/>
                      <a:pt x="562" y="292"/>
                    </a:cubicBezTo>
                    <a:lnTo>
                      <a:pt x="567" y="291"/>
                    </a:lnTo>
                    <a:close/>
                    <a:moveTo>
                      <a:pt x="671" y="4"/>
                    </a:moveTo>
                    <a:cubicBezTo>
                      <a:pt x="670" y="2"/>
                      <a:pt x="670" y="2"/>
                      <a:pt x="670" y="2"/>
                    </a:cubicBezTo>
                    <a:cubicBezTo>
                      <a:pt x="667" y="2"/>
                      <a:pt x="667" y="2"/>
                      <a:pt x="667" y="2"/>
                    </a:cubicBezTo>
                    <a:cubicBezTo>
                      <a:pt x="665" y="1"/>
                      <a:pt x="665" y="1"/>
                      <a:pt x="665" y="1"/>
                    </a:cubicBezTo>
                    <a:cubicBezTo>
                      <a:pt x="659" y="3"/>
                      <a:pt x="659" y="3"/>
                      <a:pt x="659" y="3"/>
                    </a:cubicBezTo>
                    <a:cubicBezTo>
                      <a:pt x="649" y="3"/>
                      <a:pt x="649" y="3"/>
                      <a:pt x="649" y="3"/>
                    </a:cubicBezTo>
                    <a:cubicBezTo>
                      <a:pt x="641" y="3"/>
                      <a:pt x="641" y="3"/>
                      <a:pt x="641" y="3"/>
                    </a:cubicBezTo>
                    <a:cubicBezTo>
                      <a:pt x="654" y="2"/>
                      <a:pt x="654" y="2"/>
                      <a:pt x="654" y="2"/>
                    </a:cubicBezTo>
                    <a:cubicBezTo>
                      <a:pt x="653" y="1"/>
                      <a:pt x="653" y="1"/>
                      <a:pt x="653" y="1"/>
                    </a:cubicBezTo>
                    <a:cubicBezTo>
                      <a:pt x="641" y="1"/>
                      <a:pt x="641" y="1"/>
                      <a:pt x="641" y="1"/>
                    </a:cubicBezTo>
                    <a:cubicBezTo>
                      <a:pt x="639" y="0"/>
                      <a:pt x="639" y="0"/>
                      <a:pt x="639" y="0"/>
                    </a:cubicBezTo>
                    <a:cubicBezTo>
                      <a:pt x="632" y="0"/>
                      <a:pt x="632" y="0"/>
                      <a:pt x="632" y="0"/>
                    </a:cubicBezTo>
                    <a:cubicBezTo>
                      <a:pt x="628" y="1"/>
                      <a:pt x="628" y="1"/>
                      <a:pt x="628" y="1"/>
                    </a:cubicBezTo>
                    <a:cubicBezTo>
                      <a:pt x="627" y="1"/>
                      <a:pt x="627" y="1"/>
                      <a:pt x="627" y="1"/>
                    </a:cubicBezTo>
                    <a:cubicBezTo>
                      <a:pt x="618" y="1"/>
                      <a:pt x="618" y="1"/>
                      <a:pt x="618" y="1"/>
                    </a:cubicBezTo>
                    <a:cubicBezTo>
                      <a:pt x="617" y="2"/>
                      <a:pt x="617" y="2"/>
                      <a:pt x="617" y="2"/>
                    </a:cubicBezTo>
                    <a:cubicBezTo>
                      <a:pt x="614" y="2"/>
                      <a:pt x="614" y="2"/>
                      <a:pt x="614" y="2"/>
                    </a:cubicBezTo>
                    <a:cubicBezTo>
                      <a:pt x="613" y="1"/>
                      <a:pt x="613" y="1"/>
                      <a:pt x="613" y="1"/>
                    </a:cubicBezTo>
                    <a:cubicBezTo>
                      <a:pt x="601" y="1"/>
                      <a:pt x="601" y="1"/>
                      <a:pt x="601" y="1"/>
                    </a:cubicBezTo>
                    <a:cubicBezTo>
                      <a:pt x="599" y="1"/>
                      <a:pt x="599" y="1"/>
                      <a:pt x="599" y="1"/>
                    </a:cubicBezTo>
                    <a:cubicBezTo>
                      <a:pt x="603" y="3"/>
                      <a:pt x="603" y="3"/>
                      <a:pt x="603" y="3"/>
                    </a:cubicBezTo>
                    <a:cubicBezTo>
                      <a:pt x="604" y="3"/>
                      <a:pt x="604" y="3"/>
                      <a:pt x="604" y="3"/>
                    </a:cubicBezTo>
                    <a:cubicBezTo>
                      <a:pt x="605" y="3"/>
                      <a:pt x="605" y="3"/>
                      <a:pt x="605" y="3"/>
                    </a:cubicBezTo>
                    <a:cubicBezTo>
                      <a:pt x="604" y="4"/>
                      <a:pt x="604" y="4"/>
                      <a:pt x="604" y="4"/>
                    </a:cubicBezTo>
                    <a:cubicBezTo>
                      <a:pt x="602" y="4"/>
                      <a:pt x="602" y="4"/>
                      <a:pt x="602" y="4"/>
                    </a:cubicBezTo>
                    <a:cubicBezTo>
                      <a:pt x="597" y="2"/>
                      <a:pt x="597" y="2"/>
                      <a:pt x="597" y="2"/>
                    </a:cubicBezTo>
                    <a:cubicBezTo>
                      <a:pt x="592" y="1"/>
                      <a:pt x="592" y="1"/>
                      <a:pt x="592" y="1"/>
                    </a:cubicBezTo>
                    <a:cubicBezTo>
                      <a:pt x="591" y="2"/>
                      <a:pt x="591" y="2"/>
                      <a:pt x="591" y="2"/>
                    </a:cubicBezTo>
                    <a:cubicBezTo>
                      <a:pt x="587" y="1"/>
                      <a:pt x="587" y="1"/>
                      <a:pt x="587" y="1"/>
                    </a:cubicBezTo>
                    <a:cubicBezTo>
                      <a:pt x="582" y="1"/>
                      <a:pt x="582" y="1"/>
                      <a:pt x="582" y="1"/>
                    </a:cubicBezTo>
                    <a:cubicBezTo>
                      <a:pt x="582" y="2"/>
                      <a:pt x="582" y="2"/>
                      <a:pt x="582" y="2"/>
                    </a:cubicBezTo>
                    <a:cubicBezTo>
                      <a:pt x="585" y="3"/>
                      <a:pt x="585" y="3"/>
                      <a:pt x="585" y="3"/>
                    </a:cubicBezTo>
                    <a:cubicBezTo>
                      <a:pt x="582" y="3"/>
                      <a:pt x="582" y="3"/>
                      <a:pt x="582" y="3"/>
                    </a:cubicBezTo>
                    <a:cubicBezTo>
                      <a:pt x="580" y="2"/>
                      <a:pt x="580" y="2"/>
                      <a:pt x="580" y="2"/>
                    </a:cubicBezTo>
                    <a:cubicBezTo>
                      <a:pt x="578" y="2"/>
                      <a:pt x="578" y="2"/>
                      <a:pt x="578" y="2"/>
                    </a:cubicBezTo>
                    <a:cubicBezTo>
                      <a:pt x="577" y="4"/>
                      <a:pt x="577" y="4"/>
                      <a:pt x="577" y="4"/>
                    </a:cubicBezTo>
                    <a:cubicBezTo>
                      <a:pt x="572" y="3"/>
                      <a:pt x="572" y="3"/>
                      <a:pt x="572" y="3"/>
                    </a:cubicBezTo>
                    <a:cubicBezTo>
                      <a:pt x="567" y="4"/>
                      <a:pt x="567" y="4"/>
                      <a:pt x="567" y="4"/>
                    </a:cubicBezTo>
                    <a:cubicBezTo>
                      <a:pt x="568" y="5"/>
                      <a:pt x="568" y="5"/>
                      <a:pt x="568" y="5"/>
                    </a:cubicBezTo>
                    <a:cubicBezTo>
                      <a:pt x="577" y="7"/>
                      <a:pt x="577" y="7"/>
                      <a:pt x="577" y="7"/>
                    </a:cubicBezTo>
                    <a:cubicBezTo>
                      <a:pt x="577" y="8"/>
                      <a:pt x="577" y="8"/>
                      <a:pt x="577" y="8"/>
                    </a:cubicBezTo>
                    <a:cubicBezTo>
                      <a:pt x="568" y="7"/>
                      <a:pt x="568" y="7"/>
                      <a:pt x="568" y="7"/>
                    </a:cubicBezTo>
                    <a:cubicBezTo>
                      <a:pt x="562" y="7"/>
                      <a:pt x="562" y="7"/>
                      <a:pt x="562" y="7"/>
                    </a:cubicBezTo>
                    <a:cubicBezTo>
                      <a:pt x="563" y="5"/>
                      <a:pt x="563" y="5"/>
                      <a:pt x="563" y="5"/>
                    </a:cubicBezTo>
                    <a:cubicBezTo>
                      <a:pt x="559" y="4"/>
                      <a:pt x="559" y="4"/>
                      <a:pt x="559" y="4"/>
                    </a:cubicBezTo>
                    <a:cubicBezTo>
                      <a:pt x="550" y="4"/>
                      <a:pt x="550" y="4"/>
                      <a:pt x="550" y="4"/>
                    </a:cubicBezTo>
                    <a:cubicBezTo>
                      <a:pt x="549" y="6"/>
                      <a:pt x="549" y="6"/>
                      <a:pt x="549" y="6"/>
                    </a:cubicBezTo>
                    <a:cubicBezTo>
                      <a:pt x="551" y="7"/>
                      <a:pt x="551" y="7"/>
                      <a:pt x="551" y="7"/>
                    </a:cubicBezTo>
                    <a:cubicBezTo>
                      <a:pt x="554" y="7"/>
                      <a:pt x="554" y="7"/>
                      <a:pt x="554" y="7"/>
                    </a:cubicBezTo>
                    <a:cubicBezTo>
                      <a:pt x="548" y="7"/>
                      <a:pt x="548" y="7"/>
                      <a:pt x="548" y="7"/>
                    </a:cubicBezTo>
                    <a:cubicBezTo>
                      <a:pt x="545" y="6"/>
                      <a:pt x="545" y="6"/>
                      <a:pt x="545" y="6"/>
                    </a:cubicBezTo>
                    <a:cubicBezTo>
                      <a:pt x="542" y="7"/>
                      <a:pt x="542" y="7"/>
                      <a:pt x="542" y="7"/>
                    </a:cubicBezTo>
                    <a:cubicBezTo>
                      <a:pt x="541" y="6"/>
                      <a:pt x="541" y="6"/>
                      <a:pt x="541" y="6"/>
                    </a:cubicBezTo>
                    <a:cubicBezTo>
                      <a:pt x="534" y="6"/>
                      <a:pt x="534" y="6"/>
                      <a:pt x="534" y="6"/>
                    </a:cubicBezTo>
                    <a:cubicBezTo>
                      <a:pt x="529" y="8"/>
                      <a:pt x="529" y="8"/>
                      <a:pt x="529" y="8"/>
                    </a:cubicBezTo>
                    <a:cubicBezTo>
                      <a:pt x="525" y="8"/>
                      <a:pt x="525" y="8"/>
                      <a:pt x="525" y="8"/>
                    </a:cubicBezTo>
                    <a:cubicBezTo>
                      <a:pt x="520" y="8"/>
                      <a:pt x="520" y="8"/>
                      <a:pt x="520" y="8"/>
                    </a:cubicBezTo>
                    <a:cubicBezTo>
                      <a:pt x="517" y="9"/>
                      <a:pt x="517" y="9"/>
                      <a:pt x="517" y="9"/>
                    </a:cubicBezTo>
                    <a:cubicBezTo>
                      <a:pt x="525" y="9"/>
                      <a:pt x="525" y="9"/>
                      <a:pt x="525" y="9"/>
                    </a:cubicBezTo>
                    <a:cubicBezTo>
                      <a:pt x="528" y="10"/>
                      <a:pt x="528" y="10"/>
                      <a:pt x="528" y="10"/>
                    </a:cubicBezTo>
                    <a:cubicBezTo>
                      <a:pt x="535" y="9"/>
                      <a:pt x="535" y="9"/>
                      <a:pt x="535" y="9"/>
                    </a:cubicBezTo>
                    <a:cubicBezTo>
                      <a:pt x="540" y="10"/>
                      <a:pt x="540" y="10"/>
                      <a:pt x="540" y="10"/>
                    </a:cubicBezTo>
                    <a:cubicBezTo>
                      <a:pt x="533" y="10"/>
                      <a:pt x="533" y="10"/>
                      <a:pt x="533" y="10"/>
                    </a:cubicBezTo>
                    <a:cubicBezTo>
                      <a:pt x="529" y="11"/>
                      <a:pt x="529" y="11"/>
                      <a:pt x="529" y="11"/>
                    </a:cubicBezTo>
                    <a:cubicBezTo>
                      <a:pt x="523" y="10"/>
                      <a:pt x="523" y="10"/>
                      <a:pt x="523" y="10"/>
                    </a:cubicBezTo>
                    <a:cubicBezTo>
                      <a:pt x="522" y="12"/>
                      <a:pt x="522" y="12"/>
                      <a:pt x="522" y="12"/>
                    </a:cubicBezTo>
                    <a:cubicBezTo>
                      <a:pt x="527" y="12"/>
                      <a:pt x="527" y="12"/>
                      <a:pt x="527" y="12"/>
                    </a:cubicBezTo>
                    <a:cubicBezTo>
                      <a:pt x="524" y="14"/>
                      <a:pt x="524" y="14"/>
                      <a:pt x="524" y="14"/>
                    </a:cubicBezTo>
                    <a:cubicBezTo>
                      <a:pt x="529" y="13"/>
                      <a:pt x="529" y="13"/>
                      <a:pt x="529" y="13"/>
                    </a:cubicBezTo>
                    <a:cubicBezTo>
                      <a:pt x="536" y="13"/>
                      <a:pt x="536" y="13"/>
                      <a:pt x="536" y="13"/>
                    </a:cubicBezTo>
                    <a:cubicBezTo>
                      <a:pt x="548" y="11"/>
                      <a:pt x="548" y="11"/>
                      <a:pt x="548" y="11"/>
                    </a:cubicBezTo>
                    <a:cubicBezTo>
                      <a:pt x="539" y="13"/>
                      <a:pt x="539" y="13"/>
                      <a:pt x="539" y="13"/>
                    </a:cubicBezTo>
                    <a:cubicBezTo>
                      <a:pt x="536" y="14"/>
                      <a:pt x="536" y="14"/>
                      <a:pt x="536" y="14"/>
                    </a:cubicBezTo>
                    <a:cubicBezTo>
                      <a:pt x="525" y="14"/>
                      <a:pt x="525" y="14"/>
                      <a:pt x="525" y="14"/>
                    </a:cubicBezTo>
                    <a:cubicBezTo>
                      <a:pt x="527" y="16"/>
                      <a:pt x="527" y="16"/>
                      <a:pt x="527" y="16"/>
                    </a:cubicBezTo>
                    <a:cubicBezTo>
                      <a:pt x="535" y="15"/>
                      <a:pt x="535" y="15"/>
                      <a:pt x="535" y="15"/>
                    </a:cubicBezTo>
                    <a:cubicBezTo>
                      <a:pt x="550" y="11"/>
                      <a:pt x="550" y="11"/>
                      <a:pt x="550" y="11"/>
                    </a:cubicBezTo>
                    <a:cubicBezTo>
                      <a:pt x="549" y="13"/>
                      <a:pt x="549" y="13"/>
                      <a:pt x="549" y="13"/>
                    </a:cubicBezTo>
                    <a:cubicBezTo>
                      <a:pt x="560" y="13"/>
                      <a:pt x="560" y="13"/>
                      <a:pt x="560" y="13"/>
                    </a:cubicBezTo>
                    <a:cubicBezTo>
                      <a:pt x="548" y="13"/>
                      <a:pt x="548" y="13"/>
                      <a:pt x="548" y="13"/>
                    </a:cubicBezTo>
                    <a:cubicBezTo>
                      <a:pt x="538" y="16"/>
                      <a:pt x="538" y="16"/>
                      <a:pt x="538" y="16"/>
                    </a:cubicBezTo>
                    <a:cubicBezTo>
                      <a:pt x="542" y="17"/>
                      <a:pt x="542" y="17"/>
                      <a:pt x="542" y="17"/>
                    </a:cubicBezTo>
                    <a:cubicBezTo>
                      <a:pt x="546" y="17"/>
                      <a:pt x="546" y="17"/>
                      <a:pt x="546" y="17"/>
                    </a:cubicBezTo>
                    <a:cubicBezTo>
                      <a:pt x="549" y="16"/>
                      <a:pt x="549" y="16"/>
                      <a:pt x="549" y="16"/>
                    </a:cubicBezTo>
                    <a:cubicBezTo>
                      <a:pt x="556" y="15"/>
                      <a:pt x="556" y="15"/>
                      <a:pt x="556" y="15"/>
                    </a:cubicBezTo>
                    <a:cubicBezTo>
                      <a:pt x="551" y="17"/>
                      <a:pt x="551" y="17"/>
                      <a:pt x="551" y="17"/>
                    </a:cubicBezTo>
                    <a:cubicBezTo>
                      <a:pt x="554" y="17"/>
                      <a:pt x="554" y="17"/>
                      <a:pt x="554" y="17"/>
                    </a:cubicBezTo>
                    <a:cubicBezTo>
                      <a:pt x="562" y="16"/>
                      <a:pt x="562" y="16"/>
                      <a:pt x="562" y="16"/>
                    </a:cubicBezTo>
                    <a:cubicBezTo>
                      <a:pt x="572" y="14"/>
                      <a:pt x="572" y="14"/>
                      <a:pt x="572" y="14"/>
                    </a:cubicBezTo>
                    <a:cubicBezTo>
                      <a:pt x="575" y="12"/>
                      <a:pt x="575" y="12"/>
                      <a:pt x="575" y="12"/>
                    </a:cubicBezTo>
                    <a:cubicBezTo>
                      <a:pt x="588" y="10"/>
                      <a:pt x="588" y="10"/>
                      <a:pt x="588" y="10"/>
                    </a:cubicBezTo>
                    <a:cubicBezTo>
                      <a:pt x="576" y="13"/>
                      <a:pt x="576" y="13"/>
                      <a:pt x="576" y="13"/>
                    </a:cubicBezTo>
                    <a:cubicBezTo>
                      <a:pt x="575" y="14"/>
                      <a:pt x="575" y="14"/>
                      <a:pt x="575" y="14"/>
                    </a:cubicBezTo>
                    <a:cubicBezTo>
                      <a:pt x="596" y="14"/>
                      <a:pt x="596" y="14"/>
                      <a:pt x="596" y="14"/>
                    </a:cubicBezTo>
                    <a:cubicBezTo>
                      <a:pt x="576" y="16"/>
                      <a:pt x="576" y="16"/>
                      <a:pt x="576" y="16"/>
                    </a:cubicBezTo>
                    <a:cubicBezTo>
                      <a:pt x="573" y="16"/>
                      <a:pt x="573" y="16"/>
                      <a:pt x="573" y="16"/>
                    </a:cubicBezTo>
                    <a:cubicBezTo>
                      <a:pt x="562" y="17"/>
                      <a:pt x="562" y="17"/>
                      <a:pt x="562" y="17"/>
                    </a:cubicBezTo>
                    <a:cubicBezTo>
                      <a:pt x="553" y="18"/>
                      <a:pt x="553" y="18"/>
                      <a:pt x="553" y="18"/>
                    </a:cubicBezTo>
                    <a:cubicBezTo>
                      <a:pt x="550" y="18"/>
                      <a:pt x="550" y="18"/>
                      <a:pt x="550" y="18"/>
                    </a:cubicBezTo>
                    <a:cubicBezTo>
                      <a:pt x="553" y="21"/>
                      <a:pt x="553" y="21"/>
                      <a:pt x="553" y="21"/>
                    </a:cubicBezTo>
                    <a:cubicBezTo>
                      <a:pt x="557" y="22"/>
                      <a:pt x="557" y="22"/>
                      <a:pt x="557" y="22"/>
                    </a:cubicBezTo>
                    <a:cubicBezTo>
                      <a:pt x="564" y="22"/>
                      <a:pt x="564" y="22"/>
                      <a:pt x="564" y="22"/>
                    </a:cubicBezTo>
                    <a:cubicBezTo>
                      <a:pt x="552" y="23"/>
                      <a:pt x="552" y="23"/>
                      <a:pt x="552" y="23"/>
                    </a:cubicBezTo>
                    <a:cubicBezTo>
                      <a:pt x="549" y="20"/>
                      <a:pt x="549" y="20"/>
                      <a:pt x="549" y="20"/>
                    </a:cubicBezTo>
                    <a:cubicBezTo>
                      <a:pt x="545" y="19"/>
                      <a:pt x="545" y="19"/>
                      <a:pt x="545" y="19"/>
                    </a:cubicBezTo>
                    <a:cubicBezTo>
                      <a:pt x="532" y="18"/>
                      <a:pt x="532" y="18"/>
                      <a:pt x="532" y="18"/>
                    </a:cubicBezTo>
                    <a:cubicBezTo>
                      <a:pt x="534" y="20"/>
                      <a:pt x="534" y="20"/>
                      <a:pt x="534" y="20"/>
                    </a:cubicBezTo>
                    <a:cubicBezTo>
                      <a:pt x="532" y="20"/>
                      <a:pt x="532" y="20"/>
                      <a:pt x="532" y="20"/>
                    </a:cubicBezTo>
                    <a:cubicBezTo>
                      <a:pt x="532" y="22"/>
                      <a:pt x="532" y="22"/>
                      <a:pt x="532" y="22"/>
                    </a:cubicBezTo>
                    <a:cubicBezTo>
                      <a:pt x="536" y="24"/>
                      <a:pt x="536" y="24"/>
                      <a:pt x="536" y="24"/>
                    </a:cubicBezTo>
                    <a:cubicBezTo>
                      <a:pt x="539" y="27"/>
                      <a:pt x="539" y="27"/>
                      <a:pt x="539" y="27"/>
                    </a:cubicBezTo>
                    <a:cubicBezTo>
                      <a:pt x="545" y="28"/>
                      <a:pt x="545" y="28"/>
                      <a:pt x="545" y="28"/>
                    </a:cubicBezTo>
                    <a:cubicBezTo>
                      <a:pt x="538" y="28"/>
                      <a:pt x="538" y="28"/>
                      <a:pt x="538" y="28"/>
                    </a:cubicBezTo>
                    <a:cubicBezTo>
                      <a:pt x="539" y="30"/>
                      <a:pt x="539" y="30"/>
                      <a:pt x="539" y="30"/>
                    </a:cubicBezTo>
                    <a:cubicBezTo>
                      <a:pt x="534" y="28"/>
                      <a:pt x="534" y="28"/>
                      <a:pt x="534" y="28"/>
                    </a:cubicBezTo>
                    <a:cubicBezTo>
                      <a:pt x="529" y="28"/>
                      <a:pt x="529" y="28"/>
                      <a:pt x="529" y="28"/>
                    </a:cubicBezTo>
                    <a:cubicBezTo>
                      <a:pt x="525" y="27"/>
                      <a:pt x="525" y="27"/>
                      <a:pt x="525" y="27"/>
                    </a:cubicBezTo>
                    <a:cubicBezTo>
                      <a:pt x="521" y="28"/>
                      <a:pt x="521" y="28"/>
                      <a:pt x="521" y="28"/>
                    </a:cubicBezTo>
                    <a:cubicBezTo>
                      <a:pt x="517" y="28"/>
                      <a:pt x="517" y="28"/>
                      <a:pt x="517" y="28"/>
                    </a:cubicBezTo>
                    <a:cubicBezTo>
                      <a:pt x="512" y="30"/>
                      <a:pt x="512" y="30"/>
                      <a:pt x="512" y="30"/>
                    </a:cubicBezTo>
                    <a:cubicBezTo>
                      <a:pt x="508" y="32"/>
                      <a:pt x="508" y="32"/>
                      <a:pt x="508" y="32"/>
                    </a:cubicBezTo>
                    <a:cubicBezTo>
                      <a:pt x="507" y="33"/>
                      <a:pt x="507" y="33"/>
                      <a:pt x="507" y="33"/>
                    </a:cubicBezTo>
                    <a:cubicBezTo>
                      <a:pt x="513" y="33"/>
                      <a:pt x="513" y="33"/>
                      <a:pt x="513" y="33"/>
                    </a:cubicBezTo>
                    <a:cubicBezTo>
                      <a:pt x="517" y="32"/>
                      <a:pt x="517" y="32"/>
                      <a:pt x="517" y="32"/>
                    </a:cubicBezTo>
                    <a:cubicBezTo>
                      <a:pt x="519" y="32"/>
                      <a:pt x="519" y="32"/>
                      <a:pt x="519" y="32"/>
                    </a:cubicBezTo>
                    <a:cubicBezTo>
                      <a:pt x="524" y="30"/>
                      <a:pt x="524" y="30"/>
                      <a:pt x="524" y="30"/>
                    </a:cubicBezTo>
                    <a:cubicBezTo>
                      <a:pt x="522" y="32"/>
                      <a:pt x="522" y="32"/>
                      <a:pt x="522" y="32"/>
                    </a:cubicBezTo>
                    <a:cubicBezTo>
                      <a:pt x="525" y="33"/>
                      <a:pt x="525" y="33"/>
                      <a:pt x="525" y="33"/>
                    </a:cubicBezTo>
                    <a:cubicBezTo>
                      <a:pt x="517" y="34"/>
                      <a:pt x="517" y="34"/>
                      <a:pt x="517" y="34"/>
                    </a:cubicBezTo>
                    <a:cubicBezTo>
                      <a:pt x="516" y="36"/>
                      <a:pt x="516" y="36"/>
                      <a:pt x="516" y="36"/>
                    </a:cubicBezTo>
                    <a:cubicBezTo>
                      <a:pt x="517" y="38"/>
                      <a:pt x="517" y="38"/>
                      <a:pt x="517" y="38"/>
                    </a:cubicBezTo>
                    <a:cubicBezTo>
                      <a:pt x="523" y="38"/>
                      <a:pt x="523" y="38"/>
                      <a:pt x="523" y="38"/>
                    </a:cubicBezTo>
                    <a:cubicBezTo>
                      <a:pt x="534" y="33"/>
                      <a:pt x="534" y="33"/>
                      <a:pt x="534" y="33"/>
                    </a:cubicBezTo>
                    <a:cubicBezTo>
                      <a:pt x="524" y="39"/>
                      <a:pt x="524" y="39"/>
                      <a:pt x="524" y="39"/>
                    </a:cubicBezTo>
                    <a:cubicBezTo>
                      <a:pt x="517" y="39"/>
                      <a:pt x="517" y="39"/>
                      <a:pt x="517" y="39"/>
                    </a:cubicBezTo>
                    <a:cubicBezTo>
                      <a:pt x="516" y="40"/>
                      <a:pt x="516" y="40"/>
                      <a:pt x="516" y="40"/>
                    </a:cubicBezTo>
                    <a:cubicBezTo>
                      <a:pt x="511" y="38"/>
                      <a:pt x="511" y="38"/>
                      <a:pt x="511" y="38"/>
                    </a:cubicBezTo>
                    <a:cubicBezTo>
                      <a:pt x="510" y="35"/>
                      <a:pt x="510" y="35"/>
                      <a:pt x="510" y="35"/>
                    </a:cubicBezTo>
                    <a:cubicBezTo>
                      <a:pt x="507" y="35"/>
                      <a:pt x="507" y="35"/>
                      <a:pt x="507" y="35"/>
                    </a:cubicBezTo>
                    <a:cubicBezTo>
                      <a:pt x="499" y="36"/>
                      <a:pt x="499" y="36"/>
                      <a:pt x="499" y="36"/>
                    </a:cubicBezTo>
                    <a:cubicBezTo>
                      <a:pt x="498" y="37"/>
                      <a:pt x="498" y="37"/>
                      <a:pt x="498" y="37"/>
                    </a:cubicBezTo>
                    <a:cubicBezTo>
                      <a:pt x="499" y="39"/>
                      <a:pt x="499" y="39"/>
                      <a:pt x="499" y="39"/>
                    </a:cubicBezTo>
                    <a:cubicBezTo>
                      <a:pt x="503" y="39"/>
                      <a:pt x="503" y="39"/>
                      <a:pt x="503" y="39"/>
                    </a:cubicBezTo>
                    <a:cubicBezTo>
                      <a:pt x="502" y="40"/>
                      <a:pt x="502" y="40"/>
                      <a:pt x="502" y="40"/>
                    </a:cubicBezTo>
                    <a:cubicBezTo>
                      <a:pt x="492" y="41"/>
                      <a:pt x="492" y="41"/>
                      <a:pt x="492" y="41"/>
                    </a:cubicBezTo>
                    <a:cubicBezTo>
                      <a:pt x="488" y="42"/>
                      <a:pt x="488" y="42"/>
                      <a:pt x="488" y="42"/>
                    </a:cubicBezTo>
                    <a:cubicBezTo>
                      <a:pt x="484" y="42"/>
                      <a:pt x="484" y="42"/>
                      <a:pt x="484" y="42"/>
                    </a:cubicBezTo>
                    <a:cubicBezTo>
                      <a:pt x="482" y="44"/>
                      <a:pt x="482" y="44"/>
                      <a:pt x="482" y="44"/>
                    </a:cubicBezTo>
                    <a:cubicBezTo>
                      <a:pt x="482" y="46"/>
                      <a:pt x="482" y="46"/>
                      <a:pt x="482" y="46"/>
                    </a:cubicBezTo>
                    <a:cubicBezTo>
                      <a:pt x="484" y="46"/>
                      <a:pt x="484" y="46"/>
                      <a:pt x="484" y="46"/>
                    </a:cubicBezTo>
                    <a:cubicBezTo>
                      <a:pt x="487" y="44"/>
                      <a:pt x="487" y="44"/>
                      <a:pt x="487" y="44"/>
                    </a:cubicBezTo>
                    <a:cubicBezTo>
                      <a:pt x="486" y="46"/>
                      <a:pt x="486" y="46"/>
                      <a:pt x="486" y="46"/>
                    </a:cubicBezTo>
                    <a:cubicBezTo>
                      <a:pt x="489" y="47"/>
                      <a:pt x="489" y="47"/>
                      <a:pt x="489" y="47"/>
                    </a:cubicBezTo>
                    <a:cubicBezTo>
                      <a:pt x="491" y="45"/>
                      <a:pt x="491" y="45"/>
                      <a:pt x="491" y="45"/>
                    </a:cubicBezTo>
                    <a:cubicBezTo>
                      <a:pt x="492" y="46"/>
                      <a:pt x="492" y="46"/>
                      <a:pt x="492" y="46"/>
                    </a:cubicBezTo>
                    <a:cubicBezTo>
                      <a:pt x="495" y="46"/>
                      <a:pt x="495" y="46"/>
                      <a:pt x="495" y="46"/>
                    </a:cubicBezTo>
                    <a:cubicBezTo>
                      <a:pt x="498" y="45"/>
                      <a:pt x="498" y="45"/>
                      <a:pt x="498" y="45"/>
                    </a:cubicBezTo>
                    <a:cubicBezTo>
                      <a:pt x="498" y="46"/>
                      <a:pt x="498" y="46"/>
                      <a:pt x="498" y="46"/>
                    </a:cubicBezTo>
                    <a:cubicBezTo>
                      <a:pt x="504" y="48"/>
                      <a:pt x="504" y="48"/>
                      <a:pt x="504" y="48"/>
                    </a:cubicBezTo>
                    <a:cubicBezTo>
                      <a:pt x="506" y="47"/>
                      <a:pt x="506" y="47"/>
                      <a:pt x="506" y="47"/>
                    </a:cubicBezTo>
                    <a:cubicBezTo>
                      <a:pt x="505" y="46"/>
                      <a:pt x="505" y="46"/>
                      <a:pt x="505" y="46"/>
                    </a:cubicBezTo>
                    <a:cubicBezTo>
                      <a:pt x="507" y="46"/>
                      <a:pt x="507" y="46"/>
                      <a:pt x="507" y="46"/>
                    </a:cubicBezTo>
                    <a:cubicBezTo>
                      <a:pt x="510" y="46"/>
                      <a:pt x="510" y="46"/>
                      <a:pt x="510" y="46"/>
                    </a:cubicBezTo>
                    <a:cubicBezTo>
                      <a:pt x="512" y="44"/>
                      <a:pt x="512" y="44"/>
                      <a:pt x="512" y="44"/>
                    </a:cubicBezTo>
                    <a:cubicBezTo>
                      <a:pt x="512" y="46"/>
                      <a:pt x="512" y="46"/>
                      <a:pt x="512" y="46"/>
                    </a:cubicBezTo>
                    <a:cubicBezTo>
                      <a:pt x="516" y="46"/>
                      <a:pt x="516" y="46"/>
                      <a:pt x="516" y="46"/>
                    </a:cubicBezTo>
                    <a:cubicBezTo>
                      <a:pt x="517" y="44"/>
                      <a:pt x="517" y="44"/>
                      <a:pt x="517" y="44"/>
                    </a:cubicBezTo>
                    <a:cubicBezTo>
                      <a:pt x="519" y="44"/>
                      <a:pt x="519" y="44"/>
                      <a:pt x="519" y="44"/>
                    </a:cubicBezTo>
                    <a:cubicBezTo>
                      <a:pt x="518" y="46"/>
                      <a:pt x="518" y="46"/>
                      <a:pt x="518" y="46"/>
                    </a:cubicBezTo>
                    <a:cubicBezTo>
                      <a:pt x="523" y="46"/>
                      <a:pt x="523" y="46"/>
                      <a:pt x="523" y="46"/>
                    </a:cubicBezTo>
                    <a:cubicBezTo>
                      <a:pt x="523" y="44"/>
                      <a:pt x="523" y="44"/>
                      <a:pt x="523" y="44"/>
                    </a:cubicBezTo>
                    <a:cubicBezTo>
                      <a:pt x="524" y="45"/>
                      <a:pt x="524" y="45"/>
                      <a:pt x="524" y="45"/>
                    </a:cubicBezTo>
                    <a:cubicBezTo>
                      <a:pt x="528" y="46"/>
                      <a:pt x="528" y="46"/>
                      <a:pt x="528" y="46"/>
                    </a:cubicBezTo>
                    <a:cubicBezTo>
                      <a:pt x="526" y="47"/>
                      <a:pt x="526" y="47"/>
                      <a:pt x="526" y="47"/>
                    </a:cubicBezTo>
                    <a:cubicBezTo>
                      <a:pt x="532" y="47"/>
                      <a:pt x="532" y="47"/>
                      <a:pt x="532" y="47"/>
                    </a:cubicBezTo>
                    <a:cubicBezTo>
                      <a:pt x="537" y="46"/>
                      <a:pt x="537" y="46"/>
                      <a:pt x="537" y="46"/>
                    </a:cubicBezTo>
                    <a:cubicBezTo>
                      <a:pt x="541" y="46"/>
                      <a:pt x="541" y="46"/>
                      <a:pt x="541" y="46"/>
                    </a:cubicBezTo>
                    <a:cubicBezTo>
                      <a:pt x="541" y="46"/>
                      <a:pt x="541" y="46"/>
                      <a:pt x="541" y="46"/>
                    </a:cubicBezTo>
                    <a:cubicBezTo>
                      <a:pt x="544" y="46"/>
                      <a:pt x="544" y="46"/>
                      <a:pt x="544" y="46"/>
                    </a:cubicBezTo>
                    <a:cubicBezTo>
                      <a:pt x="550" y="43"/>
                      <a:pt x="550" y="43"/>
                      <a:pt x="550" y="43"/>
                    </a:cubicBezTo>
                    <a:cubicBezTo>
                      <a:pt x="550" y="41"/>
                      <a:pt x="550" y="41"/>
                      <a:pt x="550" y="41"/>
                    </a:cubicBezTo>
                    <a:cubicBezTo>
                      <a:pt x="544" y="42"/>
                      <a:pt x="544" y="42"/>
                      <a:pt x="544" y="42"/>
                    </a:cubicBezTo>
                    <a:cubicBezTo>
                      <a:pt x="546" y="40"/>
                      <a:pt x="546" y="40"/>
                      <a:pt x="546" y="40"/>
                    </a:cubicBezTo>
                    <a:cubicBezTo>
                      <a:pt x="544" y="40"/>
                      <a:pt x="544" y="40"/>
                      <a:pt x="544" y="40"/>
                    </a:cubicBezTo>
                    <a:cubicBezTo>
                      <a:pt x="539" y="41"/>
                      <a:pt x="539" y="41"/>
                      <a:pt x="539" y="41"/>
                    </a:cubicBezTo>
                    <a:cubicBezTo>
                      <a:pt x="538" y="40"/>
                      <a:pt x="538" y="40"/>
                      <a:pt x="538" y="40"/>
                    </a:cubicBezTo>
                    <a:cubicBezTo>
                      <a:pt x="530" y="40"/>
                      <a:pt x="530" y="40"/>
                      <a:pt x="530" y="40"/>
                    </a:cubicBezTo>
                    <a:cubicBezTo>
                      <a:pt x="530" y="39"/>
                      <a:pt x="530" y="39"/>
                      <a:pt x="530" y="39"/>
                    </a:cubicBezTo>
                    <a:cubicBezTo>
                      <a:pt x="533" y="39"/>
                      <a:pt x="533" y="39"/>
                      <a:pt x="533" y="39"/>
                    </a:cubicBezTo>
                    <a:cubicBezTo>
                      <a:pt x="534" y="37"/>
                      <a:pt x="534" y="37"/>
                      <a:pt x="534" y="37"/>
                    </a:cubicBezTo>
                    <a:cubicBezTo>
                      <a:pt x="536" y="38"/>
                      <a:pt x="536" y="38"/>
                      <a:pt x="536" y="38"/>
                    </a:cubicBezTo>
                    <a:cubicBezTo>
                      <a:pt x="543" y="39"/>
                      <a:pt x="543" y="39"/>
                      <a:pt x="543" y="39"/>
                    </a:cubicBezTo>
                    <a:cubicBezTo>
                      <a:pt x="554" y="38"/>
                      <a:pt x="554" y="38"/>
                      <a:pt x="554" y="38"/>
                    </a:cubicBezTo>
                    <a:cubicBezTo>
                      <a:pt x="556" y="35"/>
                      <a:pt x="556" y="35"/>
                      <a:pt x="556" y="35"/>
                    </a:cubicBezTo>
                    <a:cubicBezTo>
                      <a:pt x="560" y="34"/>
                      <a:pt x="560" y="34"/>
                      <a:pt x="560" y="34"/>
                    </a:cubicBezTo>
                    <a:cubicBezTo>
                      <a:pt x="566" y="35"/>
                      <a:pt x="566" y="35"/>
                      <a:pt x="566" y="35"/>
                    </a:cubicBezTo>
                    <a:cubicBezTo>
                      <a:pt x="570" y="34"/>
                      <a:pt x="570" y="34"/>
                      <a:pt x="570" y="34"/>
                    </a:cubicBezTo>
                    <a:cubicBezTo>
                      <a:pt x="573" y="33"/>
                      <a:pt x="573" y="33"/>
                      <a:pt x="573" y="33"/>
                    </a:cubicBezTo>
                    <a:cubicBezTo>
                      <a:pt x="567" y="33"/>
                      <a:pt x="567" y="33"/>
                      <a:pt x="567" y="33"/>
                    </a:cubicBezTo>
                    <a:cubicBezTo>
                      <a:pt x="573" y="32"/>
                      <a:pt x="573" y="32"/>
                      <a:pt x="573" y="32"/>
                    </a:cubicBezTo>
                    <a:cubicBezTo>
                      <a:pt x="575" y="32"/>
                      <a:pt x="575" y="32"/>
                      <a:pt x="575" y="32"/>
                    </a:cubicBezTo>
                    <a:cubicBezTo>
                      <a:pt x="575" y="31"/>
                      <a:pt x="575" y="31"/>
                      <a:pt x="575" y="31"/>
                    </a:cubicBezTo>
                    <a:cubicBezTo>
                      <a:pt x="572" y="30"/>
                      <a:pt x="572" y="30"/>
                      <a:pt x="572" y="30"/>
                    </a:cubicBezTo>
                    <a:cubicBezTo>
                      <a:pt x="580" y="29"/>
                      <a:pt x="580" y="29"/>
                      <a:pt x="580" y="29"/>
                    </a:cubicBezTo>
                    <a:cubicBezTo>
                      <a:pt x="581" y="28"/>
                      <a:pt x="581" y="28"/>
                      <a:pt x="581" y="28"/>
                    </a:cubicBezTo>
                    <a:cubicBezTo>
                      <a:pt x="577" y="27"/>
                      <a:pt x="577" y="27"/>
                      <a:pt x="577" y="27"/>
                    </a:cubicBezTo>
                    <a:cubicBezTo>
                      <a:pt x="574" y="26"/>
                      <a:pt x="574" y="26"/>
                      <a:pt x="574" y="26"/>
                    </a:cubicBezTo>
                    <a:cubicBezTo>
                      <a:pt x="569" y="27"/>
                      <a:pt x="569" y="27"/>
                      <a:pt x="569" y="27"/>
                    </a:cubicBezTo>
                    <a:cubicBezTo>
                      <a:pt x="571" y="26"/>
                      <a:pt x="571" y="26"/>
                      <a:pt x="571" y="26"/>
                    </a:cubicBezTo>
                    <a:cubicBezTo>
                      <a:pt x="577" y="26"/>
                      <a:pt x="577" y="26"/>
                      <a:pt x="577" y="26"/>
                    </a:cubicBezTo>
                    <a:cubicBezTo>
                      <a:pt x="582" y="27"/>
                      <a:pt x="582" y="27"/>
                      <a:pt x="582" y="27"/>
                    </a:cubicBezTo>
                    <a:cubicBezTo>
                      <a:pt x="588" y="27"/>
                      <a:pt x="588" y="27"/>
                      <a:pt x="588" y="27"/>
                    </a:cubicBezTo>
                    <a:cubicBezTo>
                      <a:pt x="587" y="26"/>
                      <a:pt x="587" y="26"/>
                      <a:pt x="587" y="26"/>
                    </a:cubicBezTo>
                    <a:cubicBezTo>
                      <a:pt x="580" y="24"/>
                      <a:pt x="580" y="24"/>
                      <a:pt x="580" y="24"/>
                    </a:cubicBezTo>
                    <a:cubicBezTo>
                      <a:pt x="576" y="24"/>
                      <a:pt x="576" y="24"/>
                      <a:pt x="576" y="24"/>
                    </a:cubicBezTo>
                    <a:cubicBezTo>
                      <a:pt x="579" y="24"/>
                      <a:pt x="579" y="24"/>
                      <a:pt x="579" y="24"/>
                    </a:cubicBezTo>
                    <a:cubicBezTo>
                      <a:pt x="586" y="24"/>
                      <a:pt x="586" y="24"/>
                      <a:pt x="586" y="24"/>
                    </a:cubicBezTo>
                    <a:cubicBezTo>
                      <a:pt x="591" y="24"/>
                      <a:pt x="591" y="24"/>
                      <a:pt x="591" y="24"/>
                    </a:cubicBezTo>
                    <a:cubicBezTo>
                      <a:pt x="596" y="23"/>
                      <a:pt x="596" y="23"/>
                      <a:pt x="596" y="23"/>
                    </a:cubicBezTo>
                    <a:cubicBezTo>
                      <a:pt x="596" y="22"/>
                      <a:pt x="596" y="22"/>
                      <a:pt x="596" y="22"/>
                    </a:cubicBezTo>
                    <a:cubicBezTo>
                      <a:pt x="589" y="21"/>
                      <a:pt x="589" y="21"/>
                      <a:pt x="589" y="21"/>
                    </a:cubicBezTo>
                    <a:cubicBezTo>
                      <a:pt x="598" y="21"/>
                      <a:pt x="598" y="21"/>
                      <a:pt x="598" y="21"/>
                    </a:cubicBezTo>
                    <a:cubicBezTo>
                      <a:pt x="599" y="22"/>
                      <a:pt x="599" y="22"/>
                      <a:pt x="599" y="22"/>
                    </a:cubicBezTo>
                    <a:cubicBezTo>
                      <a:pt x="607" y="22"/>
                      <a:pt x="607" y="22"/>
                      <a:pt x="607" y="22"/>
                    </a:cubicBezTo>
                    <a:cubicBezTo>
                      <a:pt x="611" y="20"/>
                      <a:pt x="611" y="20"/>
                      <a:pt x="611" y="20"/>
                    </a:cubicBezTo>
                    <a:cubicBezTo>
                      <a:pt x="606" y="20"/>
                      <a:pt x="606" y="20"/>
                      <a:pt x="606" y="20"/>
                    </a:cubicBezTo>
                    <a:cubicBezTo>
                      <a:pt x="609" y="19"/>
                      <a:pt x="609" y="19"/>
                      <a:pt x="609" y="19"/>
                    </a:cubicBezTo>
                    <a:cubicBezTo>
                      <a:pt x="617" y="18"/>
                      <a:pt x="617" y="18"/>
                      <a:pt x="617" y="18"/>
                    </a:cubicBezTo>
                    <a:cubicBezTo>
                      <a:pt x="617" y="17"/>
                      <a:pt x="617" y="17"/>
                      <a:pt x="617" y="17"/>
                    </a:cubicBezTo>
                    <a:cubicBezTo>
                      <a:pt x="621" y="18"/>
                      <a:pt x="621" y="18"/>
                      <a:pt x="621" y="18"/>
                    </a:cubicBezTo>
                    <a:cubicBezTo>
                      <a:pt x="628" y="16"/>
                      <a:pt x="628" y="16"/>
                      <a:pt x="628" y="16"/>
                    </a:cubicBezTo>
                    <a:cubicBezTo>
                      <a:pt x="637" y="14"/>
                      <a:pt x="637" y="14"/>
                      <a:pt x="637" y="14"/>
                    </a:cubicBezTo>
                    <a:cubicBezTo>
                      <a:pt x="646" y="12"/>
                      <a:pt x="646" y="12"/>
                      <a:pt x="646" y="12"/>
                    </a:cubicBezTo>
                    <a:cubicBezTo>
                      <a:pt x="651" y="12"/>
                      <a:pt x="651" y="12"/>
                      <a:pt x="651" y="12"/>
                    </a:cubicBezTo>
                    <a:cubicBezTo>
                      <a:pt x="656" y="10"/>
                      <a:pt x="656" y="10"/>
                      <a:pt x="656" y="10"/>
                    </a:cubicBezTo>
                    <a:cubicBezTo>
                      <a:pt x="651" y="10"/>
                      <a:pt x="651" y="10"/>
                      <a:pt x="651" y="10"/>
                    </a:cubicBezTo>
                    <a:cubicBezTo>
                      <a:pt x="647" y="11"/>
                      <a:pt x="647" y="11"/>
                      <a:pt x="647" y="11"/>
                    </a:cubicBezTo>
                    <a:cubicBezTo>
                      <a:pt x="643" y="11"/>
                      <a:pt x="643" y="11"/>
                      <a:pt x="643" y="11"/>
                    </a:cubicBezTo>
                    <a:cubicBezTo>
                      <a:pt x="634" y="12"/>
                      <a:pt x="634" y="12"/>
                      <a:pt x="634" y="12"/>
                    </a:cubicBezTo>
                    <a:cubicBezTo>
                      <a:pt x="627" y="12"/>
                      <a:pt x="627" y="12"/>
                      <a:pt x="627" y="12"/>
                    </a:cubicBezTo>
                    <a:cubicBezTo>
                      <a:pt x="622" y="12"/>
                      <a:pt x="622" y="12"/>
                      <a:pt x="622" y="12"/>
                    </a:cubicBezTo>
                    <a:cubicBezTo>
                      <a:pt x="631" y="11"/>
                      <a:pt x="631" y="11"/>
                      <a:pt x="631" y="11"/>
                    </a:cubicBezTo>
                    <a:cubicBezTo>
                      <a:pt x="636" y="10"/>
                      <a:pt x="636" y="10"/>
                      <a:pt x="636" y="10"/>
                    </a:cubicBezTo>
                    <a:cubicBezTo>
                      <a:pt x="635" y="9"/>
                      <a:pt x="635" y="9"/>
                      <a:pt x="635" y="9"/>
                    </a:cubicBezTo>
                    <a:cubicBezTo>
                      <a:pt x="639" y="9"/>
                      <a:pt x="639" y="9"/>
                      <a:pt x="639" y="9"/>
                    </a:cubicBezTo>
                    <a:cubicBezTo>
                      <a:pt x="649" y="9"/>
                      <a:pt x="649" y="9"/>
                      <a:pt x="649" y="9"/>
                    </a:cubicBezTo>
                    <a:cubicBezTo>
                      <a:pt x="651" y="9"/>
                      <a:pt x="651" y="9"/>
                      <a:pt x="651" y="9"/>
                    </a:cubicBezTo>
                    <a:cubicBezTo>
                      <a:pt x="659" y="9"/>
                      <a:pt x="659" y="9"/>
                      <a:pt x="659" y="9"/>
                    </a:cubicBezTo>
                    <a:cubicBezTo>
                      <a:pt x="670" y="8"/>
                      <a:pt x="670" y="8"/>
                      <a:pt x="670" y="8"/>
                    </a:cubicBezTo>
                    <a:cubicBezTo>
                      <a:pt x="672" y="6"/>
                      <a:pt x="672" y="6"/>
                      <a:pt x="672" y="6"/>
                    </a:cubicBezTo>
                    <a:cubicBezTo>
                      <a:pt x="680" y="5"/>
                      <a:pt x="680" y="5"/>
                      <a:pt x="680" y="5"/>
                    </a:cubicBezTo>
                    <a:cubicBezTo>
                      <a:pt x="681" y="4"/>
                      <a:pt x="681" y="4"/>
                      <a:pt x="681" y="4"/>
                    </a:cubicBezTo>
                    <a:lnTo>
                      <a:pt x="671" y="4"/>
                    </a:lnTo>
                    <a:close/>
                    <a:moveTo>
                      <a:pt x="511" y="109"/>
                    </a:moveTo>
                    <a:cubicBezTo>
                      <a:pt x="512" y="107"/>
                      <a:pt x="512" y="107"/>
                      <a:pt x="512" y="107"/>
                    </a:cubicBezTo>
                    <a:cubicBezTo>
                      <a:pt x="510" y="107"/>
                      <a:pt x="510" y="107"/>
                      <a:pt x="510" y="107"/>
                    </a:cubicBezTo>
                    <a:cubicBezTo>
                      <a:pt x="509" y="108"/>
                      <a:pt x="509" y="108"/>
                      <a:pt x="509" y="108"/>
                    </a:cubicBezTo>
                    <a:cubicBezTo>
                      <a:pt x="510" y="110"/>
                      <a:pt x="510" y="110"/>
                      <a:pt x="510" y="110"/>
                    </a:cubicBezTo>
                    <a:lnTo>
                      <a:pt x="511" y="109"/>
                    </a:lnTo>
                    <a:close/>
                    <a:moveTo>
                      <a:pt x="483" y="112"/>
                    </a:moveTo>
                    <a:cubicBezTo>
                      <a:pt x="485" y="112"/>
                      <a:pt x="485" y="112"/>
                      <a:pt x="485" y="112"/>
                    </a:cubicBezTo>
                    <a:cubicBezTo>
                      <a:pt x="485" y="110"/>
                      <a:pt x="485" y="110"/>
                      <a:pt x="485" y="110"/>
                    </a:cubicBezTo>
                    <a:cubicBezTo>
                      <a:pt x="483" y="110"/>
                      <a:pt x="483" y="110"/>
                      <a:pt x="483" y="110"/>
                    </a:cubicBezTo>
                    <a:lnTo>
                      <a:pt x="483" y="112"/>
                    </a:lnTo>
                    <a:close/>
                    <a:moveTo>
                      <a:pt x="489" y="103"/>
                    </a:moveTo>
                    <a:cubicBezTo>
                      <a:pt x="485" y="104"/>
                      <a:pt x="485" y="104"/>
                      <a:pt x="485" y="104"/>
                    </a:cubicBezTo>
                    <a:cubicBezTo>
                      <a:pt x="484" y="106"/>
                      <a:pt x="484" y="106"/>
                      <a:pt x="484" y="106"/>
                    </a:cubicBezTo>
                    <a:cubicBezTo>
                      <a:pt x="488" y="106"/>
                      <a:pt x="488" y="106"/>
                      <a:pt x="488" y="106"/>
                    </a:cubicBezTo>
                    <a:cubicBezTo>
                      <a:pt x="491" y="103"/>
                      <a:pt x="491" y="103"/>
                      <a:pt x="491" y="103"/>
                    </a:cubicBezTo>
                    <a:cubicBezTo>
                      <a:pt x="495" y="102"/>
                      <a:pt x="495" y="102"/>
                      <a:pt x="495" y="102"/>
                    </a:cubicBezTo>
                    <a:cubicBezTo>
                      <a:pt x="495" y="101"/>
                      <a:pt x="495" y="101"/>
                      <a:pt x="495" y="101"/>
                    </a:cubicBezTo>
                    <a:cubicBezTo>
                      <a:pt x="493" y="100"/>
                      <a:pt x="493" y="100"/>
                      <a:pt x="493" y="100"/>
                    </a:cubicBezTo>
                    <a:lnTo>
                      <a:pt x="489" y="103"/>
                    </a:lnTo>
                    <a:close/>
                    <a:moveTo>
                      <a:pt x="490" y="119"/>
                    </a:moveTo>
                    <a:cubicBezTo>
                      <a:pt x="497" y="119"/>
                      <a:pt x="497" y="119"/>
                      <a:pt x="497" y="119"/>
                    </a:cubicBezTo>
                    <a:cubicBezTo>
                      <a:pt x="505" y="117"/>
                      <a:pt x="505" y="117"/>
                      <a:pt x="505" y="117"/>
                    </a:cubicBezTo>
                    <a:cubicBezTo>
                      <a:pt x="508" y="112"/>
                      <a:pt x="508" y="112"/>
                      <a:pt x="508" y="112"/>
                    </a:cubicBezTo>
                    <a:cubicBezTo>
                      <a:pt x="506" y="110"/>
                      <a:pt x="506" y="110"/>
                      <a:pt x="506" y="110"/>
                    </a:cubicBezTo>
                    <a:cubicBezTo>
                      <a:pt x="503" y="110"/>
                      <a:pt x="503" y="110"/>
                      <a:pt x="503" y="110"/>
                    </a:cubicBezTo>
                    <a:cubicBezTo>
                      <a:pt x="501" y="110"/>
                      <a:pt x="501" y="110"/>
                      <a:pt x="501" y="110"/>
                    </a:cubicBezTo>
                    <a:cubicBezTo>
                      <a:pt x="495" y="112"/>
                      <a:pt x="495" y="112"/>
                      <a:pt x="495" y="112"/>
                    </a:cubicBezTo>
                    <a:cubicBezTo>
                      <a:pt x="490" y="116"/>
                      <a:pt x="490" y="116"/>
                      <a:pt x="490" y="116"/>
                    </a:cubicBezTo>
                    <a:lnTo>
                      <a:pt x="490" y="119"/>
                    </a:lnTo>
                    <a:close/>
                    <a:moveTo>
                      <a:pt x="580" y="122"/>
                    </a:moveTo>
                    <a:cubicBezTo>
                      <a:pt x="579" y="120"/>
                      <a:pt x="579" y="120"/>
                      <a:pt x="579" y="120"/>
                    </a:cubicBezTo>
                    <a:cubicBezTo>
                      <a:pt x="575" y="121"/>
                      <a:pt x="575" y="121"/>
                      <a:pt x="575" y="121"/>
                    </a:cubicBezTo>
                    <a:cubicBezTo>
                      <a:pt x="576" y="119"/>
                      <a:pt x="576" y="119"/>
                      <a:pt x="576" y="119"/>
                    </a:cubicBezTo>
                    <a:cubicBezTo>
                      <a:pt x="570" y="119"/>
                      <a:pt x="570" y="119"/>
                      <a:pt x="570" y="119"/>
                    </a:cubicBezTo>
                    <a:cubicBezTo>
                      <a:pt x="574" y="117"/>
                      <a:pt x="574" y="117"/>
                      <a:pt x="574" y="117"/>
                    </a:cubicBezTo>
                    <a:cubicBezTo>
                      <a:pt x="573" y="115"/>
                      <a:pt x="573" y="115"/>
                      <a:pt x="573" y="115"/>
                    </a:cubicBezTo>
                    <a:cubicBezTo>
                      <a:pt x="570" y="114"/>
                      <a:pt x="570" y="114"/>
                      <a:pt x="570" y="114"/>
                    </a:cubicBezTo>
                    <a:cubicBezTo>
                      <a:pt x="570" y="113"/>
                      <a:pt x="570" y="113"/>
                      <a:pt x="570" y="113"/>
                    </a:cubicBezTo>
                    <a:cubicBezTo>
                      <a:pt x="563" y="113"/>
                      <a:pt x="563" y="113"/>
                      <a:pt x="563" y="113"/>
                    </a:cubicBezTo>
                    <a:cubicBezTo>
                      <a:pt x="563" y="111"/>
                      <a:pt x="563" y="111"/>
                      <a:pt x="563" y="111"/>
                    </a:cubicBezTo>
                    <a:cubicBezTo>
                      <a:pt x="559" y="110"/>
                      <a:pt x="559" y="110"/>
                      <a:pt x="559" y="110"/>
                    </a:cubicBezTo>
                    <a:cubicBezTo>
                      <a:pt x="552" y="108"/>
                      <a:pt x="552" y="108"/>
                      <a:pt x="552" y="108"/>
                    </a:cubicBezTo>
                    <a:cubicBezTo>
                      <a:pt x="559" y="107"/>
                      <a:pt x="559" y="107"/>
                      <a:pt x="559" y="107"/>
                    </a:cubicBezTo>
                    <a:cubicBezTo>
                      <a:pt x="559" y="105"/>
                      <a:pt x="559" y="105"/>
                      <a:pt x="559" y="105"/>
                    </a:cubicBezTo>
                    <a:cubicBezTo>
                      <a:pt x="557" y="104"/>
                      <a:pt x="557" y="104"/>
                      <a:pt x="557" y="104"/>
                    </a:cubicBezTo>
                    <a:cubicBezTo>
                      <a:pt x="556" y="101"/>
                      <a:pt x="556" y="101"/>
                      <a:pt x="556" y="101"/>
                    </a:cubicBezTo>
                    <a:cubicBezTo>
                      <a:pt x="562" y="102"/>
                      <a:pt x="562" y="102"/>
                      <a:pt x="562" y="102"/>
                    </a:cubicBezTo>
                    <a:cubicBezTo>
                      <a:pt x="569" y="102"/>
                      <a:pt x="569" y="102"/>
                      <a:pt x="569" y="102"/>
                    </a:cubicBezTo>
                    <a:cubicBezTo>
                      <a:pt x="569" y="100"/>
                      <a:pt x="569" y="100"/>
                      <a:pt x="569" y="100"/>
                    </a:cubicBezTo>
                    <a:cubicBezTo>
                      <a:pt x="562" y="100"/>
                      <a:pt x="562" y="100"/>
                      <a:pt x="562" y="100"/>
                    </a:cubicBezTo>
                    <a:cubicBezTo>
                      <a:pt x="559" y="99"/>
                      <a:pt x="559" y="99"/>
                      <a:pt x="559" y="99"/>
                    </a:cubicBezTo>
                    <a:cubicBezTo>
                      <a:pt x="568" y="97"/>
                      <a:pt x="568" y="97"/>
                      <a:pt x="568" y="97"/>
                    </a:cubicBezTo>
                    <a:cubicBezTo>
                      <a:pt x="568" y="96"/>
                      <a:pt x="568" y="96"/>
                      <a:pt x="568" y="96"/>
                    </a:cubicBezTo>
                    <a:cubicBezTo>
                      <a:pt x="565" y="94"/>
                      <a:pt x="565" y="94"/>
                      <a:pt x="565" y="94"/>
                    </a:cubicBezTo>
                    <a:cubicBezTo>
                      <a:pt x="561" y="96"/>
                      <a:pt x="561" y="96"/>
                      <a:pt x="561" y="96"/>
                    </a:cubicBezTo>
                    <a:cubicBezTo>
                      <a:pt x="559" y="97"/>
                      <a:pt x="559" y="97"/>
                      <a:pt x="559" y="97"/>
                    </a:cubicBezTo>
                    <a:cubicBezTo>
                      <a:pt x="553" y="97"/>
                      <a:pt x="553" y="97"/>
                      <a:pt x="553" y="97"/>
                    </a:cubicBezTo>
                    <a:cubicBezTo>
                      <a:pt x="556" y="97"/>
                      <a:pt x="556" y="97"/>
                      <a:pt x="556" y="97"/>
                    </a:cubicBezTo>
                    <a:cubicBezTo>
                      <a:pt x="556" y="96"/>
                      <a:pt x="556" y="96"/>
                      <a:pt x="556" y="96"/>
                    </a:cubicBezTo>
                    <a:cubicBezTo>
                      <a:pt x="551" y="95"/>
                      <a:pt x="551" y="95"/>
                      <a:pt x="551" y="95"/>
                    </a:cubicBezTo>
                    <a:cubicBezTo>
                      <a:pt x="558" y="94"/>
                      <a:pt x="558" y="94"/>
                      <a:pt x="558" y="94"/>
                    </a:cubicBezTo>
                    <a:cubicBezTo>
                      <a:pt x="562" y="91"/>
                      <a:pt x="562" y="91"/>
                      <a:pt x="562" y="91"/>
                    </a:cubicBezTo>
                    <a:cubicBezTo>
                      <a:pt x="560" y="90"/>
                      <a:pt x="560" y="90"/>
                      <a:pt x="560" y="90"/>
                    </a:cubicBezTo>
                    <a:cubicBezTo>
                      <a:pt x="556" y="93"/>
                      <a:pt x="556" y="93"/>
                      <a:pt x="556" y="93"/>
                    </a:cubicBezTo>
                    <a:cubicBezTo>
                      <a:pt x="551" y="94"/>
                      <a:pt x="551" y="94"/>
                      <a:pt x="551" y="94"/>
                    </a:cubicBezTo>
                    <a:cubicBezTo>
                      <a:pt x="554" y="91"/>
                      <a:pt x="554" y="91"/>
                      <a:pt x="554" y="91"/>
                    </a:cubicBezTo>
                    <a:cubicBezTo>
                      <a:pt x="551" y="92"/>
                      <a:pt x="551" y="92"/>
                      <a:pt x="551" y="92"/>
                    </a:cubicBezTo>
                    <a:cubicBezTo>
                      <a:pt x="555" y="89"/>
                      <a:pt x="555" y="89"/>
                      <a:pt x="555" y="89"/>
                    </a:cubicBezTo>
                    <a:cubicBezTo>
                      <a:pt x="555" y="87"/>
                      <a:pt x="555" y="87"/>
                      <a:pt x="555" y="87"/>
                    </a:cubicBezTo>
                    <a:cubicBezTo>
                      <a:pt x="550" y="89"/>
                      <a:pt x="550" y="89"/>
                      <a:pt x="550" y="89"/>
                    </a:cubicBezTo>
                    <a:cubicBezTo>
                      <a:pt x="548" y="91"/>
                      <a:pt x="548" y="91"/>
                      <a:pt x="548" y="91"/>
                    </a:cubicBezTo>
                    <a:cubicBezTo>
                      <a:pt x="543" y="95"/>
                      <a:pt x="543" y="95"/>
                      <a:pt x="543" y="95"/>
                    </a:cubicBezTo>
                    <a:cubicBezTo>
                      <a:pt x="546" y="91"/>
                      <a:pt x="546" y="91"/>
                      <a:pt x="546" y="91"/>
                    </a:cubicBezTo>
                    <a:cubicBezTo>
                      <a:pt x="541" y="94"/>
                      <a:pt x="541" y="94"/>
                      <a:pt x="541" y="94"/>
                    </a:cubicBezTo>
                    <a:cubicBezTo>
                      <a:pt x="546" y="89"/>
                      <a:pt x="546" y="89"/>
                      <a:pt x="546" y="89"/>
                    </a:cubicBezTo>
                    <a:cubicBezTo>
                      <a:pt x="540" y="90"/>
                      <a:pt x="540" y="90"/>
                      <a:pt x="540" y="90"/>
                    </a:cubicBezTo>
                    <a:cubicBezTo>
                      <a:pt x="547" y="87"/>
                      <a:pt x="547" y="87"/>
                      <a:pt x="547" y="87"/>
                    </a:cubicBezTo>
                    <a:cubicBezTo>
                      <a:pt x="550" y="88"/>
                      <a:pt x="550" y="88"/>
                      <a:pt x="550" y="88"/>
                    </a:cubicBezTo>
                    <a:cubicBezTo>
                      <a:pt x="553" y="85"/>
                      <a:pt x="553" y="85"/>
                      <a:pt x="553" y="85"/>
                    </a:cubicBezTo>
                    <a:cubicBezTo>
                      <a:pt x="553" y="84"/>
                      <a:pt x="553" y="84"/>
                      <a:pt x="553" y="84"/>
                    </a:cubicBezTo>
                    <a:cubicBezTo>
                      <a:pt x="550" y="83"/>
                      <a:pt x="550" y="83"/>
                      <a:pt x="550" y="83"/>
                    </a:cubicBezTo>
                    <a:cubicBezTo>
                      <a:pt x="548" y="83"/>
                      <a:pt x="548" y="83"/>
                      <a:pt x="548" y="83"/>
                    </a:cubicBezTo>
                    <a:cubicBezTo>
                      <a:pt x="548" y="81"/>
                      <a:pt x="548" y="81"/>
                      <a:pt x="548" y="81"/>
                    </a:cubicBezTo>
                    <a:cubicBezTo>
                      <a:pt x="542" y="82"/>
                      <a:pt x="542" y="82"/>
                      <a:pt x="542" y="82"/>
                    </a:cubicBezTo>
                    <a:cubicBezTo>
                      <a:pt x="540" y="85"/>
                      <a:pt x="540" y="85"/>
                      <a:pt x="540" y="85"/>
                    </a:cubicBezTo>
                    <a:cubicBezTo>
                      <a:pt x="537" y="84"/>
                      <a:pt x="537" y="84"/>
                      <a:pt x="537" y="84"/>
                    </a:cubicBezTo>
                    <a:cubicBezTo>
                      <a:pt x="536" y="86"/>
                      <a:pt x="536" y="86"/>
                      <a:pt x="536" y="86"/>
                    </a:cubicBezTo>
                    <a:cubicBezTo>
                      <a:pt x="535" y="85"/>
                      <a:pt x="535" y="85"/>
                      <a:pt x="535" y="85"/>
                    </a:cubicBezTo>
                    <a:cubicBezTo>
                      <a:pt x="536" y="83"/>
                      <a:pt x="536" y="83"/>
                      <a:pt x="536" y="83"/>
                    </a:cubicBezTo>
                    <a:cubicBezTo>
                      <a:pt x="532" y="84"/>
                      <a:pt x="532" y="84"/>
                      <a:pt x="532" y="84"/>
                    </a:cubicBezTo>
                    <a:cubicBezTo>
                      <a:pt x="529" y="85"/>
                      <a:pt x="529" y="85"/>
                      <a:pt x="529" y="85"/>
                    </a:cubicBezTo>
                    <a:cubicBezTo>
                      <a:pt x="530" y="83"/>
                      <a:pt x="530" y="83"/>
                      <a:pt x="530" y="83"/>
                    </a:cubicBezTo>
                    <a:cubicBezTo>
                      <a:pt x="537" y="80"/>
                      <a:pt x="537" y="80"/>
                      <a:pt x="537" y="80"/>
                    </a:cubicBezTo>
                    <a:cubicBezTo>
                      <a:pt x="537" y="79"/>
                      <a:pt x="537" y="79"/>
                      <a:pt x="537" y="79"/>
                    </a:cubicBezTo>
                    <a:cubicBezTo>
                      <a:pt x="532" y="79"/>
                      <a:pt x="532" y="79"/>
                      <a:pt x="532" y="79"/>
                    </a:cubicBezTo>
                    <a:cubicBezTo>
                      <a:pt x="530" y="80"/>
                      <a:pt x="530" y="80"/>
                      <a:pt x="530" y="80"/>
                    </a:cubicBezTo>
                    <a:cubicBezTo>
                      <a:pt x="525" y="83"/>
                      <a:pt x="525" y="83"/>
                      <a:pt x="525" y="83"/>
                    </a:cubicBezTo>
                    <a:cubicBezTo>
                      <a:pt x="524" y="82"/>
                      <a:pt x="524" y="82"/>
                      <a:pt x="524" y="82"/>
                    </a:cubicBezTo>
                    <a:cubicBezTo>
                      <a:pt x="528" y="79"/>
                      <a:pt x="528" y="79"/>
                      <a:pt x="528" y="79"/>
                    </a:cubicBezTo>
                    <a:cubicBezTo>
                      <a:pt x="535" y="78"/>
                      <a:pt x="535" y="78"/>
                      <a:pt x="535" y="78"/>
                    </a:cubicBezTo>
                    <a:cubicBezTo>
                      <a:pt x="535" y="76"/>
                      <a:pt x="535" y="76"/>
                      <a:pt x="535" y="76"/>
                    </a:cubicBezTo>
                    <a:cubicBezTo>
                      <a:pt x="532" y="75"/>
                      <a:pt x="532" y="75"/>
                      <a:pt x="532" y="75"/>
                    </a:cubicBezTo>
                    <a:cubicBezTo>
                      <a:pt x="528" y="75"/>
                      <a:pt x="528" y="75"/>
                      <a:pt x="528" y="75"/>
                    </a:cubicBezTo>
                    <a:cubicBezTo>
                      <a:pt x="523" y="74"/>
                      <a:pt x="523" y="74"/>
                      <a:pt x="523" y="74"/>
                    </a:cubicBezTo>
                    <a:cubicBezTo>
                      <a:pt x="517" y="75"/>
                      <a:pt x="517" y="75"/>
                      <a:pt x="517" y="75"/>
                    </a:cubicBezTo>
                    <a:cubicBezTo>
                      <a:pt x="516" y="76"/>
                      <a:pt x="516" y="76"/>
                      <a:pt x="516" y="76"/>
                    </a:cubicBezTo>
                    <a:cubicBezTo>
                      <a:pt x="521" y="78"/>
                      <a:pt x="521" y="78"/>
                      <a:pt x="521" y="78"/>
                    </a:cubicBezTo>
                    <a:cubicBezTo>
                      <a:pt x="518" y="79"/>
                      <a:pt x="518" y="79"/>
                      <a:pt x="518" y="79"/>
                    </a:cubicBezTo>
                    <a:cubicBezTo>
                      <a:pt x="514" y="77"/>
                      <a:pt x="514" y="77"/>
                      <a:pt x="514" y="77"/>
                    </a:cubicBezTo>
                    <a:cubicBezTo>
                      <a:pt x="515" y="81"/>
                      <a:pt x="515" y="81"/>
                      <a:pt x="515" y="81"/>
                    </a:cubicBezTo>
                    <a:cubicBezTo>
                      <a:pt x="512" y="82"/>
                      <a:pt x="512" y="82"/>
                      <a:pt x="512" y="82"/>
                    </a:cubicBezTo>
                    <a:cubicBezTo>
                      <a:pt x="512" y="78"/>
                      <a:pt x="512" y="78"/>
                      <a:pt x="512" y="78"/>
                    </a:cubicBezTo>
                    <a:cubicBezTo>
                      <a:pt x="510" y="77"/>
                      <a:pt x="510" y="77"/>
                      <a:pt x="510" y="77"/>
                    </a:cubicBezTo>
                    <a:cubicBezTo>
                      <a:pt x="510" y="80"/>
                      <a:pt x="510" y="80"/>
                      <a:pt x="510" y="80"/>
                    </a:cubicBezTo>
                    <a:cubicBezTo>
                      <a:pt x="508" y="80"/>
                      <a:pt x="508" y="80"/>
                      <a:pt x="508" y="80"/>
                    </a:cubicBezTo>
                    <a:cubicBezTo>
                      <a:pt x="509" y="77"/>
                      <a:pt x="509" y="77"/>
                      <a:pt x="509" y="77"/>
                    </a:cubicBezTo>
                    <a:cubicBezTo>
                      <a:pt x="508" y="76"/>
                      <a:pt x="508" y="76"/>
                      <a:pt x="508" y="76"/>
                    </a:cubicBezTo>
                    <a:cubicBezTo>
                      <a:pt x="505" y="76"/>
                      <a:pt x="505" y="76"/>
                      <a:pt x="505" y="76"/>
                    </a:cubicBezTo>
                    <a:cubicBezTo>
                      <a:pt x="504" y="78"/>
                      <a:pt x="504" y="78"/>
                      <a:pt x="504" y="78"/>
                    </a:cubicBezTo>
                    <a:cubicBezTo>
                      <a:pt x="502" y="78"/>
                      <a:pt x="502" y="78"/>
                      <a:pt x="502" y="78"/>
                    </a:cubicBezTo>
                    <a:cubicBezTo>
                      <a:pt x="500" y="80"/>
                      <a:pt x="500" y="80"/>
                      <a:pt x="500" y="80"/>
                    </a:cubicBezTo>
                    <a:cubicBezTo>
                      <a:pt x="497" y="81"/>
                      <a:pt x="497" y="81"/>
                      <a:pt x="497" y="81"/>
                    </a:cubicBezTo>
                    <a:cubicBezTo>
                      <a:pt x="493" y="80"/>
                      <a:pt x="493" y="80"/>
                      <a:pt x="493" y="80"/>
                    </a:cubicBezTo>
                    <a:cubicBezTo>
                      <a:pt x="496" y="79"/>
                      <a:pt x="496" y="79"/>
                      <a:pt x="496" y="79"/>
                    </a:cubicBezTo>
                    <a:cubicBezTo>
                      <a:pt x="498" y="78"/>
                      <a:pt x="498" y="78"/>
                      <a:pt x="498" y="78"/>
                    </a:cubicBezTo>
                    <a:cubicBezTo>
                      <a:pt x="500" y="77"/>
                      <a:pt x="500" y="77"/>
                      <a:pt x="500" y="77"/>
                    </a:cubicBezTo>
                    <a:cubicBezTo>
                      <a:pt x="502" y="75"/>
                      <a:pt x="502" y="75"/>
                      <a:pt x="502" y="75"/>
                    </a:cubicBezTo>
                    <a:cubicBezTo>
                      <a:pt x="506" y="74"/>
                      <a:pt x="506" y="74"/>
                      <a:pt x="506" y="74"/>
                    </a:cubicBezTo>
                    <a:cubicBezTo>
                      <a:pt x="507" y="70"/>
                      <a:pt x="507" y="70"/>
                      <a:pt x="507" y="70"/>
                    </a:cubicBezTo>
                    <a:cubicBezTo>
                      <a:pt x="505" y="69"/>
                      <a:pt x="505" y="69"/>
                      <a:pt x="505" y="69"/>
                    </a:cubicBezTo>
                    <a:cubicBezTo>
                      <a:pt x="507" y="66"/>
                      <a:pt x="507" y="66"/>
                      <a:pt x="507" y="66"/>
                    </a:cubicBezTo>
                    <a:cubicBezTo>
                      <a:pt x="499" y="66"/>
                      <a:pt x="499" y="66"/>
                      <a:pt x="499" y="66"/>
                    </a:cubicBezTo>
                    <a:cubicBezTo>
                      <a:pt x="493" y="67"/>
                      <a:pt x="493" y="67"/>
                      <a:pt x="493" y="67"/>
                    </a:cubicBezTo>
                    <a:cubicBezTo>
                      <a:pt x="491" y="68"/>
                      <a:pt x="491" y="68"/>
                      <a:pt x="491" y="68"/>
                    </a:cubicBezTo>
                    <a:cubicBezTo>
                      <a:pt x="484" y="69"/>
                      <a:pt x="484" y="69"/>
                      <a:pt x="484" y="69"/>
                    </a:cubicBezTo>
                    <a:cubicBezTo>
                      <a:pt x="482" y="69"/>
                      <a:pt x="482" y="69"/>
                      <a:pt x="482" y="69"/>
                    </a:cubicBezTo>
                    <a:cubicBezTo>
                      <a:pt x="484" y="71"/>
                      <a:pt x="484" y="71"/>
                      <a:pt x="484" y="71"/>
                    </a:cubicBezTo>
                    <a:cubicBezTo>
                      <a:pt x="479" y="71"/>
                      <a:pt x="479" y="71"/>
                      <a:pt x="479" y="71"/>
                    </a:cubicBezTo>
                    <a:cubicBezTo>
                      <a:pt x="482" y="74"/>
                      <a:pt x="482" y="74"/>
                      <a:pt x="482" y="74"/>
                    </a:cubicBezTo>
                    <a:cubicBezTo>
                      <a:pt x="477" y="72"/>
                      <a:pt x="477" y="72"/>
                      <a:pt x="477" y="72"/>
                    </a:cubicBezTo>
                    <a:cubicBezTo>
                      <a:pt x="475" y="72"/>
                      <a:pt x="475" y="72"/>
                      <a:pt x="475" y="72"/>
                    </a:cubicBezTo>
                    <a:cubicBezTo>
                      <a:pt x="474" y="76"/>
                      <a:pt x="474" y="76"/>
                      <a:pt x="474" y="76"/>
                    </a:cubicBezTo>
                    <a:cubicBezTo>
                      <a:pt x="478" y="76"/>
                      <a:pt x="478" y="76"/>
                      <a:pt x="478" y="76"/>
                    </a:cubicBezTo>
                    <a:cubicBezTo>
                      <a:pt x="476" y="77"/>
                      <a:pt x="476" y="77"/>
                      <a:pt x="476" y="77"/>
                    </a:cubicBezTo>
                    <a:cubicBezTo>
                      <a:pt x="477" y="79"/>
                      <a:pt x="477" y="79"/>
                      <a:pt x="477" y="79"/>
                    </a:cubicBezTo>
                    <a:cubicBezTo>
                      <a:pt x="474" y="79"/>
                      <a:pt x="474" y="79"/>
                      <a:pt x="474" y="79"/>
                    </a:cubicBezTo>
                    <a:cubicBezTo>
                      <a:pt x="473" y="77"/>
                      <a:pt x="473" y="77"/>
                      <a:pt x="473" y="77"/>
                    </a:cubicBezTo>
                    <a:cubicBezTo>
                      <a:pt x="470" y="78"/>
                      <a:pt x="470" y="78"/>
                      <a:pt x="470" y="78"/>
                    </a:cubicBezTo>
                    <a:cubicBezTo>
                      <a:pt x="469" y="81"/>
                      <a:pt x="469" y="81"/>
                      <a:pt x="469" y="81"/>
                    </a:cubicBezTo>
                    <a:cubicBezTo>
                      <a:pt x="471" y="82"/>
                      <a:pt x="471" y="82"/>
                      <a:pt x="471" y="82"/>
                    </a:cubicBezTo>
                    <a:cubicBezTo>
                      <a:pt x="470" y="84"/>
                      <a:pt x="470" y="84"/>
                      <a:pt x="470" y="84"/>
                    </a:cubicBezTo>
                    <a:cubicBezTo>
                      <a:pt x="468" y="85"/>
                      <a:pt x="468" y="85"/>
                      <a:pt x="468" y="85"/>
                    </a:cubicBezTo>
                    <a:cubicBezTo>
                      <a:pt x="465" y="88"/>
                      <a:pt x="465" y="88"/>
                      <a:pt x="465" y="88"/>
                    </a:cubicBezTo>
                    <a:cubicBezTo>
                      <a:pt x="465" y="86"/>
                      <a:pt x="465" y="86"/>
                      <a:pt x="465" y="86"/>
                    </a:cubicBezTo>
                    <a:cubicBezTo>
                      <a:pt x="457" y="88"/>
                      <a:pt x="457" y="88"/>
                      <a:pt x="457" y="88"/>
                    </a:cubicBezTo>
                    <a:cubicBezTo>
                      <a:pt x="460" y="86"/>
                      <a:pt x="460" y="86"/>
                      <a:pt x="460" y="86"/>
                    </a:cubicBezTo>
                    <a:cubicBezTo>
                      <a:pt x="465" y="84"/>
                      <a:pt x="465" y="84"/>
                      <a:pt x="465" y="84"/>
                    </a:cubicBezTo>
                    <a:cubicBezTo>
                      <a:pt x="466" y="83"/>
                      <a:pt x="466" y="83"/>
                      <a:pt x="466" y="83"/>
                    </a:cubicBezTo>
                    <a:cubicBezTo>
                      <a:pt x="464" y="80"/>
                      <a:pt x="464" y="80"/>
                      <a:pt x="464" y="80"/>
                    </a:cubicBezTo>
                    <a:cubicBezTo>
                      <a:pt x="467" y="77"/>
                      <a:pt x="467" y="77"/>
                      <a:pt x="467" y="77"/>
                    </a:cubicBezTo>
                    <a:cubicBezTo>
                      <a:pt x="467" y="74"/>
                      <a:pt x="467" y="74"/>
                      <a:pt x="467" y="74"/>
                    </a:cubicBezTo>
                    <a:cubicBezTo>
                      <a:pt x="476" y="69"/>
                      <a:pt x="476" y="69"/>
                      <a:pt x="476" y="69"/>
                    </a:cubicBezTo>
                    <a:cubicBezTo>
                      <a:pt x="484" y="66"/>
                      <a:pt x="484" y="66"/>
                      <a:pt x="484" y="66"/>
                    </a:cubicBezTo>
                    <a:cubicBezTo>
                      <a:pt x="485" y="65"/>
                      <a:pt x="485" y="65"/>
                      <a:pt x="485" y="65"/>
                    </a:cubicBezTo>
                    <a:cubicBezTo>
                      <a:pt x="478" y="65"/>
                      <a:pt x="478" y="65"/>
                      <a:pt x="478" y="65"/>
                    </a:cubicBezTo>
                    <a:cubicBezTo>
                      <a:pt x="466" y="67"/>
                      <a:pt x="466" y="67"/>
                      <a:pt x="466" y="67"/>
                    </a:cubicBezTo>
                    <a:cubicBezTo>
                      <a:pt x="456" y="71"/>
                      <a:pt x="456" y="71"/>
                      <a:pt x="456" y="71"/>
                    </a:cubicBezTo>
                    <a:cubicBezTo>
                      <a:pt x="453" y="73"/>
                      <a:pt x="453" y="73"/>
                      <a:pt x="453" y="73"/>
                    </a:cubicBezTo>
                    <a:cubicBezTo>
                      <a:pt x="446" y="76"/>
                      <a:pt x="446" y="76"/>
                      <a:pt x="446" y="76"/>
                    </a:cubicBezTo>
                    <a:cubicBezTo>
                      <a:pt x="445" y="78"/>
                      <a:pt x="445" y="78"/>
                      <a:pt x="445" y="78"/>
                    </a:cubicBezTo>
                    <a:cubicBezTo>
                      <a:pt x="441" y="82"/>
                      <a:pt x="441" y="82"/>
                      <a:pt x="441" y="82"/>
                    </a:cubicBezTo>
                    <a:cubicBezTo>
                      <a:pt x="438" y="85"/>
                      <a:pt x="438" y="85"/>
                      <a:pt x="438" y="85"/>
                    </a:cubicBezTo>
                    <a:cubicBezTo>
                      <a:pt x="440" y="85"/>
                      <a:pt x="440" y="85"/>
                      <a:pt x="440" y="85"/>
                    </a:cubicBezTo>
                    <a:cubicBezTo>
                      <a:pt x="445" y="85"/>
                      <a:pt x="445" y="85"/>
                      <a:pt x="445" y="85"/>
                    </a:cubicBezTo>
                    <a:cubicBezTo>
                      <a:pt x="447" y="86"/>
                      <a:pt x="447" y="86"/>
                      <a:pt x="447" y="86"/>
                    </a:cubicBezTo>
                    <a:cubicBezTo>
                      <a:pt x="448" y="85"/>
                      <a:pt x="448" y="85"/>
                      <a:pt x="448" y="85"/>
                    </a:cubicBezTo>
                    <a:cubicBezTo>
                      <a:pt x="449" y="87"/>
                      <a:pt x="449" y="87"/>
                      <a:pt x="449" y="87"/>
                    </a:cubicBezTo>
                    <a:cubicBezTo>
                      <a:pt x="452" y="88"/>
                      <a:pt x="452" y="88"/>
                      <a:pt x="452" y="88"/>
                    </a:cubicBezTo>
                    <a:cubicBezTo>
                      <a:pt x="447" y="89"/>
                      <a:pt x="447" y="89"/>
                      <a:pt x="447" y="89"/>
                    </a:cubicBezTo>
                    <a:cubicBezTo>
                      <a:pt x="445" y="90"/>
                      <a:pt x="445" y="90"/>
                      <a:pt x="445" y="90"/>
                    </a:cubicBezTo>
                    <a:cubicBezTo>
                      <a:pt x="445" y="87"/>
                      <a:pt x="445" y="87"/>
                      <a:pt x="445" y="87"/>
                    </a:cubicBezTo>
                    <a:cubicBezTo>
                      <a:pt x="438" y="86"/>
                      <a:pt x="438" y="86"/>
                      <a:pt x="438" y="86"/>
                    </a:cubicBezTo>
                    <a:cubicBezTo>
                      <a:pt x="437" y="89"/>
                      <a:pt x="437" y="89"/>
                      <a:pt x="437" y="89"/>
                    </a:cubicBezTo>
                    <a:cubicBezTo>
                      <a:pt x="438" y="91"/>
                      <a:pt x="438" y="91"/>
                      <a:pt x="438" y="91"/>
                    </a:cubicBezTo>
                    <a:cubicBezTo>
                      <a:pt x="441" y="94"/>
                      <a:pt x="441" y="94"/>
                      <a:pt x="441" y="94"/>
                    </a:cubicBezTo>
                    <a:cubicBezTo>
                      <a:pt x="446" y="94"/>
                      <a:pt x="446" y="94"/>
                      <a:pt x="446" y="94"/>
                    </a:cubicBezTo>
                    <a:cubicBezTo>
                      <a:pt x="447" y="93"/>
                      <a:pt x="447" y="93"/>
                      <a:pt x="447" y="93"/>
                    </a:cubicBezTo>
                    <a:cubicBezTo>
                      <a:pt x="449" y="94"/>
                      <a:pt x="449" y="94"/>
                      <a:pt x="449" y="94"/>
                    </a:cubicBezTo>
                    <a:cubicBezTo>
                      <a:pt x="452" y="93"/>
                      <a:pt x="452" y="93"/>
                      <a:pt x="452" y="93"/>
                    </a:cubicBezTo>
                    <a:cubicBezTo>
                      <a:pt x="451" y="94"/>
                      <a:pt x="451" y="94"/>
                      <a:pt x="451" y="94"/>
                    </a:cubicBezTo>
                    <a:cubicBezTo>
                      <a:pt x="453" y="96"/>
                      <a:pt x="453" y="96"/>
                      <a:pt x="453" y="96"/>
                    </a:cubicBezTo>
                    <a:cubicBezTo>
                      <a:pt x="454" y="95"/>
                      <a:pt x="454" y="95"/>
                      <a:pt x="454" y="95"/>
                    </a:cubicBezTo>
                    <a:cubicBezTo>
                      <a:pt x="459" y="96"/>
                      <a:pt x="459" y="96"/>
                      <a:pt x="459" y="96"/>
                    </a:cubicBezTo>
                    <a:cubicBezTo>
                      <a:pt x="461" y="95"/>
                      <a:pt x="461" y="95"/>
                      <a:pt x="461" y="95"/>
                    </a:cubicBezTo>
                    <a:cubicBezTo>
                      <a:pt x="462" y="96"/>
                      <a:pt x="462" y="96"/>
                      <a:pt x="462" y="96"/>
                    </a:cubicBezTo>
                    <a:cubicBezTo>
                      <a:pt x="464" y="96"/>
                      <a:pt x="464" y="96"/>
                      <a:pt x="464" y="96"/>
                    </a:cubicBezTo>
                    <a:cubicBezTo>
                      <a:pt x="470" y="96"/>
                      <a:pt x="470" y="96"/>
                      <a:pt x="470" y="96"/>
                    </a:cubicBezTo>
                    <a:cubicBezTo>
                      <a:pt x="474" y="97"/>
                      <a:pt x="474" y="97"/>
                      <a:pt x="474" y="97"/>
                    </a:cubicBezTo>
                    <a:cubicBezTo>
                      <a:pt x="477" y="96"/>
                      <a:pt x="477" y="96"/>
                      <a:pt x="477" y="96"/>
                    </a:cubicBezTo>
                    <a:cubicBezTo>
                      <a:pt x="482" y="98"/>
                      <a:pt x="482" y="98"/>
                      <a:pt x="482" y="98"/>
                    </a:cubicBezTo>
                    <a:cubicBezTo>
                      <a:pt x="480" y="95"/>
                      <a:pt x="480" y="95"/>
                      <a:pt x="480" y="95"/>
                    </a:cubicBezTo>
                    <a:cubicBezTo>
                      <a:pt x="484" y="96"/>
                      <a:pt x="484" y="96"/>
                      <a:pt x="484" y="96"/>
                    </a:cubicBezTo>
                    <a:cubicBezTo>
                      <a:pt x="489" y="96"/>
                      <a:pt x="489" y="96"/>
                      <a:pt x="489" y="96"/>
                    </a:cubicBezTo>
                    <a:cubicBezTo>
                      <a:pt x="490" y="98"/>
                      <a:pt x="490" y="98"/>
                      <a:pt x="490" y="98"/>
                    </a:cubicBezTo>
                    <a:cubicBezTo>
                      <a:pt x="496" y="97"/>
                      <a:pt x="496" y="97"/>
                      <a:pt x="496" y="97"/>
                    </a:cubicBezTo>
                    <a:cubicBezTo>
                      <a:pt x="498" y="95"/>
                      <a:pt x="498" y="95"/>
                      <a:pt x="498" y="95"/>
                    </a:cubicBezTo>
                    <a:cubicBezTo>
                      <a:pt x="495" y="93"/>
                      <a:pt x="495" y="93"/>
                      <a:pt x="495" y="93"/>
                    </a:cubicBezTo>
                    <a:cubicBezTo>
                      <a:pt x="498" y="93"/>
                      <a:pt x="498" y="93"/>
                      <a:pt x="498" y="93"/>
                    </a:cubicBezTo>
                    <a:cubicBezTo>
                      <a:pt x="501" y="94"/>
                      <a:pt x="501" y="94"/>
                      <a:pt x="501" y="94"/>
                    </a:cubicBezTo>
                    <a:cubicBezTo>
                      <a:pt x="504" y="95"/>
                      <a:pt x="504" y="95"/>
                      <a:pt x="504" y="95"/>
                    </a:cubicBezTo>
                    <a:cubicBezTo>
                      <a:pt x="502" y="98"/>
                      <a:pt x="502" y="98"/>
                      <a:pt x="502" y="98"/>
                    </a:cubicBezTo>
                    <a:cubicBezTo>
                      <a:pt x="505" y="97"/>
                      <a:pt x="505" y="97"/>
                      <a:pt x="505" y="97"/>
                    </a:cubicBezTo>
                    <a:cubicBezTo>
                      <a:pt x="505" y="99"/>
                      <a:pt x="505" y="99"/>
                      <a:pt x="505" y="99"/>
                    </a:cubicBezTo>
                    <a:cubicBezTo>
                      <a:pt x="510" y="98"/>
                      <a:pt x="510" y="98"/>
                      <a:pt x="510" y="98"/>
                    </a:cubicBezTo>
                    <a:cubicBezTo>
                      <a:pt x="508" y="100"/>
                      <a:pt x="508" y="100"/>
                      <a:pt x="508" y="100"/>
                    </a:cubicBezTo>
                    <a:cubicBezTo>
                      <a:pt x="508" y="101"/>
                      <a:pt x="508" y="101"/>
                      <a:pt x="508" y="101"/>
                    </a:cubicBezTo>
                    <a:cubicBezTo>
                      <a:pt x="510" y="101"/>
                      <a:pt x="510" y="101"/>
                      <a:pt x="510" y="101"/>
                    </a:cubicBezTo>
                    <a:cubicBezTo>
                      <a:pt x="510" y="103"/>
                      <a:pt x="510" y="103"/>
                      <a:pt x="510" y="103"/>
                    </a:cubicBezTo>
                    <a:cubicBezTo>
                      <a:pt x="505" y="104"/>
                      <a:pt x="505" y="104"/>
                      <a:pt x="505" y="104"/>
                    </a:cubicBezTo>
                    <a:cubicBezTo>
                      <a:pt x="503" y="105"/>
                      <a:pt x="503" y="105"/>
                      <a:pt x="503" y="105"/>
                    </a:cubicBezTo>
                    <a:cubicBezTo>
                      <a:pt x="501" y="107"/>
                      <a:pt x="501" y="107"/>
                      <a:pt x="501" y="107"/>
                    </a:cubicBezTo>
                    <a:cubicBezTo>
                      <a:pt x="509" y="106"/>
                      <a:pt x="509" y="106"/>
                      <a:pt x="509" y="106"/>
                    </a:cubicBezTo>
                    <a:cubicBezTo>
                      <a:pt x="511" y="104"/>
                      <a:pt x="511" y="104"/>
                      <a:pt x="511" y="104"/>
                    </a:cubicBezTo>
                    <a:cubicBezTo>
                      <a:pt x="514" y="105"/>
                      <a:pt x="514" y="105"/>
                      <a:pt x="514" y="105"/>
                    </a:cubicBezTo>
                    <a:cubicBezTo>
                      <a:pt x="515" y="109"/>
                      <a:pt x="515" y="109"/>
                      <a:pt x="515" y="109"/>
                    </a:cubicBezTo>
                    <a:cubicBezTo>
                      <a:pt x="517" y="109"/>
                      <a:pt x="517" y="109"/>
                      <a:pt x="517" y="109"/>
                    </a:cubicBezTo>
                    <a:cubicBezTo>
                      <a:pt x="518" y="107"/>
                      <a:pt x="518" y="107"/>
                      <a:pt x="518" y="107"/>
                    </a:cubicBezTo>
                    <a:cubicBezTo>
                      <a:pt x="519" y="108"/>
                      <a:pt x="519" y="108"/>
                      <a:pt x="519" y="108"/>
                    </a:cubicBezTo>
                    <a:cubicBezTo>
                      <a:pt x="518" y="109"/>
                      <a:pt x="518" y="109"/>
                      <a:pt x="518" y="109"/>
                    </a:cubicBezTo>
                    <a:cubicBezTo>
                      <a:pt x="519" y="110"/>
                      <a:pt x="519" y="110"/>
                      <a:pt x="519" y="110"/>
                    </a:cubicBezTo>
                    <a:cubicBezTo>
                      <a:pt x="523" y="110"/>
                      <a:pt x="523" y="110"/>
                      <a:pt x="523" y="110"/>
                    </a:cubicBezTo>
                    <a:cubicBezTo>
                      <a:pt x="520" y="113"/>
                      <a:pt x="520" y="113"/>
                      <a:pt x="520" y="113"/>
                    </a:cubicBezTo>
                    <a:cubicBezTo>
                      <a:pt x="522" y="116"/>
                      <a:pt x="522" y="116"/>
                      <a:pt x="522" y="116"/>
                    </a:cubicBezTo>
                    <a:cubicBezTo>
                      <a:pt x="521" y="119"/>
                      <a:pt x="521" y="119"/>
                      <a:pt x="521" y="119"/>
                    </a:cubicBezTo>
                    <a:cubicBezTo>
                      <a:pt x="516" y="120"/>
                      <a:pt x="516" y="120"/>
                      <a:pt x="516" y="120"/>
                    </a:cubicBezTo>
                    <a:cubicBezTo>
                      <a:pt x="509" y="125"/>
                      <a:pt x="509" y="125"/>
                      <a:pt x="509" y="125"/>
                    </a:cubicBezTo>
                    <a:cubicBezTo>
                      <a:pt x="500" y="129"/>
                      <a:pt x="500" y="129"/>
                      <a:pt x="500" y="129"/>
                    </a:cubicBezTo>
                    <a:cubicBezTo>
                      <a:pt x="500" y="131"/>
                      <a:pt x="500" y="131"/>
                      <a:pt x="500" y="131"/>
                    </a:cubicBezTo>
                    <a:cubicBezTo>
                      <a:pt x="502" y="132"/>
                      <a:pt x="502" y="132"/>
                      <a:pt x="502" y="132"/>
                    </a:cubicBezTo>
                    <a:cubicBezTo>
                      <a:pt x="502" y="134"/>
                      <a:pt x="502" y="134"/>
                      <a:pt x="502" y="134"/>
                    </a:cubicBezTo>
                    <a:cubicBezTo>
                      <a:pt x="498" y="134"/>
                      <a:pt x="498" y="134"/>
                      <a:pt x="498" y="134"/>
                    </a:cubicBezTo>
                    <a:cubicBezTo>
                      <a:pt x="493" y="134"/>
                      <a:pt x="493" y="134"/>
                      <a:pt x="493" y="134"/>
                    </a:cubicBezTo>
                    <a:cubicBezTo>
                      <a:pt x="490" y="135"/>
                      <a:pt x="490" y="135"/>
                      <a:pt x="490" y="135"/>
                    </a:cubicBezTo>
                    <a:cubicBezTo>
                      <a:pt x="487" y="135"/>
                      <a:pt x="487" y="135"/>
                      <a:pt x="487" y="135"/>
                    </a:cubicBezTo>
                    <a:cubicBezTo>
                      <a:pt x="486" y="137"/>
                      <a:pt x="486" y="137"/>
                      <a:pt x="486" y="137"/>
                    </a:cubicBezTo>
                    <a:cubicBezTo>
                      <a:pt x="482" y="135"/>
                      <a:pt x="482" y="135"/>
                      <a:pt x="482" y="135"/>
                    </a:cubicBezTo>
                    <a:cubicBezTo>
                      <a:pt x="475" y="135"/>
                      <a:pt x="475" y="135"/>
                      <a:pt x="475" y="135"/>
                    </a:cubicBezTo>
                    <a:cubicBezTo>
                      <a:pt x="473" y="137"/>
                      <a:pt x="473" y="137"/>
                      <a:pt x="473" y="137"/>
                    </a:cubicBezTo>
                    <a:cubicBezTo>
                      <a:pt x="470" y="137"/>
                      <a:pt x="470" y="137"/>
                      <a:pt x="470" y="137"/>
                    </a:cubicBezTo>
                    <a:cubicBezTo>
                      <a:pt x="467" y="139"/>
                      <a:pt x="467" y="139"/>
                      <a:pt x="467" y="139"/>
                    </a:cubicBezTo>
                    <a:cubicBezTo>
                      <a:pt x="466" y="143"/>
                      <a:pt x="466" y="143"/>
                      <a:pt x="466" y="143"/>
                    </a:cubicBezTo>
                    <a:cubicBezTo>
                      <a:pt x="467" y="144"/>
                      <a:pt x="467" y="144"/>
                      <a:pt x="467" y="144"/>
                    </a:cubicBezTo>
                    <a:cubicBezTo>
                      <a:pt x="470" y="143"/>
                      <a:pt x="470" y="143"/>
                      <a:pt x="470" y="143"/>
                    </a:cubicBezTo>
                    <a:cubicBezTo>
                      <a:pt x="472" y="145"/>
                      <a:pt x="472" y="145"/>
                      <a:pt x="472" y="145"/>
                    </a:cubicBezTo>
                    <a:cubicBezTo>
                      <a:pt x="480" y="143"/>
                      <a:pt x="480" y="143"/>
                      <a:pt x="480" y="143"/>
                    </a:cubicBezTo>
                    <a:cubicBezTo>
                      <a:pt x="482" y="143"/>
                      <a:pt x="482" y="143"/>
                      <a:pt x="482" y="143"/>
                    </a:cubicBezTo>
                    <a:cubicBezTo>
                      <a:pt x="483" y="141"/>
                      <a:pt x="483" y="141"/>
                      <a:pt x="483" y="141"/>
                    </a:cubicBezTo>
                    <a:cubicBezTo>
                      <a:pt x="486" y="143"/>
                      <a:pt x="486" y="143"/>
                      <a:pt x="486" y="143"/>
                    </a:cubicBezTo>
                    <a:cubicBezTo>
                      <a:pt x="490" y="142"/>
                      <a:pt x="490" y="142"/>
                      <a:pt x="490" y="142"/>
                    </a:cubicBezTo>
                    <a:cubicBezTo>
                      <a:pt x="489" y="139"/>
                      <a:pt x="489" y="139"/>
                      <a:pt x="489" y="139"/>
                    </a:cubicBezTo>
                    <a:cubicBezTo>
                      <a:pt x="492" y="142"/>
                      <a:pt x="492" y="142"/>
                      <a:pt x="492" y="142"/>
                    </a:cubicBezTo>
                    <a:cubicBezTo>
                      <a:pt x="493" y="140"/>
                      <a:pt x="493" y="140"/>
                      <a:pt x="493" y="140"/>
                    </a:cubicBezTo>
                    <a:cubicBezTo>
                      <a:pt x="494" y="144"/>
                      <a:pt x="494" y="144"/>
                      <a:pt x="494" y="144"/>
                    </a:cubicBezTo>
                    <a:cubicBezTo>
                      <a:pt x="497" y="141"/>
                      <a:pt x="497" y="141"/>
                      <a:pt x="497" y="141"/>
                    </a:cubicBezTo>
                    <a:cubicBezTo>
                      <a:pt x="498" y="142"/>
                      <a:pt x="498" y="142"/>
                      <a:pt x="498" y="142"/>
                    </a:cubicBezTo>
                    <a:cubicBezTo>
                      <a:pt x="497" y="145"/>
                      <a:pt x="497" y="145"/>
                      <a:pt x="497" y="145"/>
                    </a:cubicBezTo>
                    <a:cubicBezTo>
                      <a:pt x="499" y="147"/>
                      <a:pt x="499" y="147"/>
                      <a:pt x="499" y="147"/>
                    </a:cubicBezTo>
                    <a:cubicBezTo>
                      <a:pt x="499" y="150"/>
                      <a:pt x="499" y="150"/>
                      <a:pt x="499" y="150"/>
                    </a:cubicBezTo>
                    <a:cubicBezTo>
                      <a:pt x="502" y="150"/>
                      <a:pt x="502" y="150"/>
                      <a:pt x="502" y="150"/>
                    </a:cubicBezTo>
                    <a:cubicBezTo>
                      <a:pt x="505" y="150"/>
                      <a:pt x="505" y="150"/>
                      <a:pt x="505" y="150"/>
                    </a:cubicBezTo>
                    <a:cubicBezTo>
                      <a:pt x="502" y="153"/>
                      <a:pt x="502" y="153"/>
                      <a:pt x="502" y="153"/>
                    </a:cubicBezTo>
                    <a:cubicBezTo>
                      <a:pt x="502" y="155"/>
                      <a:pt x="502" y="155"/>
                      <a:pt x="502" y="155"/>
                    </a:cubicBezTo>
                    <a:cubicBezTo>
                      <a:pt x="504" y="156"/>
                      <a:pt x="504" y="156"/>
                      <a:pt x="504" y="156"/>
                    </a:cubicBezTo>
                    <a:cubicBezTo>
                      <a:pt x="504" y="157"/>
                      <a:pt x="504" y="157"/>
                      <a:pt x="504" y="157"/>
                    </a:cubicBezTo>
                    <a:cubicBezTo>
                      <a:pt x="507" y="159"/>
                      <a:pt x="507" y="159"/>
                      <a:pt x="507" y="159"/>
                    </a:cubicBezTo>
                    <a:cubicBezTo>
                      <a:pt x="509" y="158"/>
                      <a:pt x="509" y="158"/>
                      <a:pt x="509" y="158"/>
                    </a:cubicBezTo>
                    <a:cubicBezTo>
                      <a:pt x="511" y="158"/>
                      <a:pt x="511" y="158"/>
                      <a:pt x="511" y="158"/>
                    </a:cubicBezTo>
                    <a:cubicBezTo>
                      <a:pt x="512" y="159"/>
                      <a:pt x="512" y="159"/>
                      <a:pt x="512" y="159"/>
                    </a:cubicBezTo>
                    <a:cubicBezTo>
                      <a:pt x="517" y="162"/>
                      <a:pt x="517" y="162"/>
                      <a:pt x="517" y="162"/>
                    </a:cubicBezTo>
                    <a:cubicBezTo>
                      <a:pt x="526" y="162"/>
                      <a:pt x="526" y="162"/>
                      <a:pt x="526" y="162"/>
                    </a:cubicBezTo>
                    <a:cubicBezTo>
                      <a:pt x="531" y="166"/>
                      <a:pt x="531" y="166"/>
                      <a:pt x="531" y="166"/>
                    </a:cubicBezTo>
                    <a:cubicBezTo>
                      <a:pt x="534" y="166"/>
                      <a:pt x="534" y="166"/>
                      <a:pt x="534" y="166"/>
                    </a:cubicBezTo>
                    <a:cubicBezTo>
                      <a:pt x="533" y="165"/>
                      <a:pt x="533" y="165"/>
                      <a:pt x="533" y="165"/>
                    </a:cubicBezTo>
                    <a:cubicBezTo>
                      <a:pt x="533" y="163"/>
                      <a:pt x="533" y="163"/>
                      <a:pt x="533" y="163"/>
                    </a:cubicBezTo>
                    <a:cubicBezTo>
                      <a:pt x="536" y="163"/>
                      <a:pt x="536" y="163"/>
                      <a:pt x="536" y="163"/>
                    </a:cubicBezTo>
                    <a:cubicBezTo>
                      <a:pt x="533" y="161"/>
                      <a:pt x="533" y="161"/>
                      <a:pt x="533" y="161"/>
                    </a:cubicBezTo>
                    <a:cubicBezTo>
                      <a:pt x="532" y="158"/>
                      <a:pt x="532" y="158"/>
                      <a:pt x="532" y="158"/>
                    </a:cubicBezTo>
                    <a:cubicBezTo>
                      <a:pt x="530" y="158"/>
                      <a:pt x="530" y="158"/>
                      <a:pt x="530" y="158"/>
                    </a:cubicBezTo>
                    <a:cubicBezTo>
                      <a:pt x="527" y="156"/>
                      <a:pt x="527" y="156"/>
                      <a:pt x="527" y="156"/>
                    </a:cubicBezTo>
                    <a:cubicBezTo>
                      <a:pt x="526" y="153"/>
                      <a:pt x="526" y="153"/>
                      <a:pt x="526" y="153"/>
                    </a:cubicBezTo>
                    <a:cubicBezTo>
                      <a:pt x="525" y="154"/>
                      <a:pt x="525" y="154"/>
                      <a:pt x="525" y="154"/>
                    </a:cubicBezTo>
                    <a:cubicBezTo>
                      <a:pt x="524" y="152"/>
                      <a:pt x="524" y="152"/>
                      <a:pt x="524" y="152"/>
                    </a:cubicBezTo>
                    <a:cubicBezTo>
                      <a:pt x="522" y="150"/>
                      <a:pt x="522" y="150"/>
                      <a:pt x="522" y="150"/>
                    </a:cubicBezTo>
                    <a:cubicBezTo>
                      <a:pt x="527" y="150"/>
                      <a:pt x="527" y="150"/>
                      <a:pt x="527" y="150"/>
                    </a:cubicBezTo>
                    <a:cubicBezTo>
                      <a:pt x="528" y="152"/>
                      <a:pt x="528" y="152"/>
                      <a:pt x="528" y="152"/>
                    </a:cubicBezTo>
                    <a:cubicBezTo>
                      <a:pt x="531" y="150"/>
                      <a:pt x="531" y="150"/>
                      <a:pt x="531" y="150"/>
                    </a:cubicBezTo>
                    <a:cubicBezTo>
                      <a:pt x="532" y="152"/>
                      <a:pt x="532" y="152"/>
                      <a:pt x="532" y="152"/>
                    </a:cubicBezTo>
                    <a:cubicBezTo>
                      <a:pt x="533" y="155"/>
                      <a:pt x="533" y="155"/>
                      <a:pt x="533" y="155"/>
                    </a:cubicBezTo>
                    <a:cubicBezTo>
                      <a:pt x="535" y="152"/>
                      <a:pt x="535" y="152"/>
                      <a:pt x="535" y="152"/>
                    </a:cubicBezTo>
                    <a:cubicBezTo>
                      <a:pt x="535" y="155"/>
                      <a:pt x="535" y="155"/>
                      <a:pt x="535" y="155"/>
                    </a:cubicBezTo>
                    <a:cubicBezTo>
                      <a:pt x="537" y="156"/>
                      <a:pt x="537" y="156"/>
                      <a:pt x="537" y="156"/>
                    </a:cubicBezTo>
                    <a:cubicBezTo>
                      <a:pt x="540" y="157"/>
                      <a:pt x="540" y="157"/>
                      <a:pt x="540" y="157"/>
                    </a:cubicBezTo>
                    <a:cubicBezTo>
                      <a:pt x="543" y="159"/>
                      <a:pt x="543" y="159"/>
                      <a:pt x="543" y="159"/>
                    </a:cubicBezTo>
                    <a:cubicBezTo>
                      <a:pt x="543" y="162"/>
                      <a:pt x="543" y="162"/>
                      <a:pt x="543" y="162"/>
                    </a:cubicBezTo>
                    <a:cubicBezTo>
                      <a:pt x="545" y="161"/>
                      <a:pt x="545" y="161"/>
                      <a:pt x="545" y="161"/>
                    </a:cubicBezTo>
                    <a:cubicBezTo>
                      <a:pt x="545" y="158"/>
                      <a:pt x="545" y="158"/>
                      <a:pt x="545" y="158"/>
                    </a:cubicBezTo>
                    <a:cubicBezTo>
                      <a:pt x="546" y="157"/>
                      <a:pt x="546" y="157"/>
                      <a:pt x="546" y="157"/>
                    </a:cubicBezTo>
                    <a:cubicBezTo>
                      <a:pt x="547" y="159"/>
                      <a:pt x="547" y="159"/>
                      <a:pt x="547" y="159"/>
                    </a:cubicBezTo>
                    <a:cubicBezTo>
                      <a:pt x="548" y="158"/>
                      <a:pt x="548" y="158"/>
                      <a:pt x="548" y="158"/>
                    </a:cubicBezTo>
                    <a:cubicBezTo>
                      <a:pt x="547" y="156"/>
                      <a:pt x="547" y="156"/>
                      <a:pt x="547" y="156"/>
                    </a:cubicBezTo>
                    <a:cubicBezTo>
                      <a:pt x="547" y="152"/>
                      <a:pt x="547" y="152"/>
                      <a:pt x="547" y="152"/>
                    </a:cubicBezTo>
                    <a:cubicBezTo>
                      <a:pt x="548" y="150"/>
                      <a:pt x="548" y="150"/>
                      <a:pt x="548" y="150"/>
                    </a:cubicBezTo>
                    <a:cubicBezTo>
                      <a:pt x="550" y="153"/>
                      <a:pt x="550" y="153"/>
                      <a:pt x="550" y="153"/>
                    </a:cubicBezTo>
                    <a:cubicBezTo>
                      <a:pt x="551" y="151"/>
                      <a:pt x="551" y="151"/>
                      <a:pt x="551" y="151"/>
                    </a:cubicBezTo>
                    <a:cubicBezTo>
                      <a:pt x="552" y="152"/>
                      <a:pt x="552" y="152"/>
                      <a:pt x="552" y="152"/>
                    </a:cubicBezTo>
                    <a:cubicBezTo>
                      <a:pt x="552" y="148"/>
                      <a:pt x="552" y="148"/>
                      <a:pt x="552" y="148"/>
                    </a:cubicBezTo>
                    <a:cubicBezTo>
                      <a:pt x="550" y="146"/>
                      <a:pt x="550" y="146"/>
                      <a:pt x="550" y="146"/>
                    </a:cubicBezTo>
                    <a:cubicBezTo>
                      <a:pt x="553" y="145"/>
                      <a:pt x="553" y="145"/>
                      <a:pt x="553" y="145"/>
                    </a:cubicBezTo>
                    <a:cubicBezTo>
                      <a:pt x="551" y="142"/>
                      <a:pt x="551" y="142"/>
                      <a:pt x="551" y="142"/>
                    </a:cubicBezTo>
                    <a:cubicBezTo>
                      <a:pt x="553" y="141"/>
                      <a:pt x="553" y="141"/>
                      <a:pt x="553" y="141"/>
                    </a:cubicBezTo>
                    <a:cubicBezTo>
                      <a:pt x="549" y="141"/>
                      <a:pt x="549" y="141"/>
                      <a:pt x="549" y="141"/>
                    </a:cubicBezTo>
                    <a:cubicBezTo>
                      <a:pt x="549" y="139"/>
                      <a:pt x="549" y="139"/>
                      <a:pt x="549" y="139"/>
                    </a:cubicBezTo>
                    <a:cubicBezTo>
                      <a:pt x="546" y="138"/>
                      <a:pt x="546" y="138"/>
                      <a:pt x="546" y="138"/>
                    </a:cubicBezTo>
                    <a:cubicBezTo>
                      <a:pt x="543" y="138"/>
                      <a:pt x="543" y="138"/>
                      <a:pt x="543" y="138"/>
                    </a:cubicBezTo>
                    <a:cubicBezTo>
                      <a:pt x="543" y="133"/>
                      <a:pt x="543" y="133"/>
                      <a:pt x="543" y="133"/>
                    </a:cubicBezTo>
                    <a:cubicBezTo>
                      <a:pt x="540" y="132"/>
                      <a:pt x="540" y="132"/>
                      <a:pt x="540" y="132"/>
                    </a:cubicBezTo>
                    <a:cubicBezTo>
                      <a:pt x="540" y="129"/>
                      <a:pt x="540" y="129"/>
                      <a:pt x="540" y="129"/>
                    </a:cubicBezTo>
                    <a:cubicBezTo>
                      <a:pt x="541" y="127"/>
                      <a:pt x="541" y="127"/>
                      <a:pt x="541" y="127"/>
                    </a:cubicBezTo>
                    <a:cubicBezTo>
                      <a:pt x="543" y="130"/>
                      <a:pt x="543" y="130"/>
                      <a:pt x="543" y="130"/>
                    </a:cubicBezTo>
                    <a:cubicBezTo>
                      <a:pt x="546" y="128"/>
                      <a:pt x="546" y="128"/>
                      <a:pt x="546" y="128"/>
                    </a:cubicBezTo>
                    <a:cubicBezTo>
                      <a:pt x="546" y="125"/>
                      <a:pt x="546" y="125"/>
                      <a:pt x="546" y="125"/>
                    </a:cubicBezTo>
                    <a:cubicBezTo>
                      <a:pt x="548" y="126"/>
                      <a:pt x="548" y="126"/>
                      <a:pt x="548" y="126"/>
                    </a:cubicBezTo>
                    <a:cubicBezTo>
                      <a:pt x="552" y="124"/>
                      <a:pt x="552" y="124"/>
                      <a:pt x="552" y="124"/>
                    </a:cubicBezTo>
                    <a:cubicBezTo>
                      <a:pt x="552" y="127"/>
                      <a:pt x="552" y="127"/>
                      <a:pt x="552" y="127"/>
                    </a:cubicBezTo>
                    <a:cubicBezTo>
                      <a:pt x="555" y="128"/>
                      <a:pt x="555" y="128"/>
                      <a:pt x="555" y="128"/>
                    </a:cubicBezTo>
                    <a:cubicBezTo>
                      <a:pt x="560" y="126"/>
                      <a:pt x="560" y="126"/>
                      <a:pt x="560" y="126"/>
                    </a:cubicBezTo>
                    <a:cubicBezTo>
                      <a:pt x="556" y="130"/>
                      <a:pt x="556" y="130"/>
                      <a:pt x="556" y="130"/>
                    </a:cubicBezTo>
                    <a:cubicBezTo>
                      <a:pt x="565" y="127"/>
                      <a:pt x="565" y="127"/>
                      <a:pt x="565" y="127"/>
                    </a:cubicBezTo>
                    <a:cubicBezTo>
                      <a:pt x="557" y="131"/>
                      <a:pt x="557" y="131"/>
                      <a:pt x="557" y="131"/>
                    </a:cubicBezTo>
                    <a:cubicBezTo>
                      <a:pt x="559" y="132"/>
                      <a:pt x="559" y="132"/>
                      <a:pt x="559" y="132"/>
                    </a:cubicBezTo>
                    <a:cubicBezTo>
                      <a:pt x="557" y="133"/>
                      <a:pt x="557" y="133"/>
                      <a:pt x="557" y="133"/>
                    </a:cubicBezTo>
                    <a:cubicBezTo>
                      <a:pt x="559" y="137"/>
                      <a:pt x="559" y="137"/>
                      <a:pt x="559" y="137"/>
                    </a:cubicBezTo>
                    <a:cubicBezTo>
                      <a:pt x="561" y="136"/>
                      <a:pt x="561" y="136"/>
                      <a:pt x="561" y="136"/>
                    </a:cubicBezTo>
                    <a:cubicBezTo>
                      <a:pt x="562" y="138"/>
                      <a:pt x="562" y="138"/>
                      <a:pt x="562" y="138"/>
                    </a:cubicBezTo>
                    <a:cubicBezTo>
                      <a:pt x="565" y="138"/>
                      <a:pt x="565" y="138"/>
                      <a:pt x="565" y="138"/>
                    </a:cubicBezTo>
                    <a:cubicBezTo>
                      <a:pt x="566" y="135"/>
                      <a:pt x="566" y="135"/>
                      <a:pt x="566" y="135"/>
                    </a:cubicBezTo>
                    <a:cubicBezTo>
                      <a:pt x="568" y="132"/>
                      <a:pt x="568" y="132"/>
                      <a:pt x="568" y="132"/>
                    </a:cubicBezTo>
                    <a:cubicBezTo>
                      <a:pt x="571" y="133"/>
                      <a:pt x="571" y="133"/>
                      <a:pt x="571" y="133"/>
                    </a:cubicBezTo>
                    <a:cubicBezTo>
                      <a:pt x="576" y="131"/>
                      <a:pt x="576" y="131"/>
                      <a:pt x="576" y="131"/>
                    </a:cubicBezTo>
                    <a:cubicBezTo>
                      <a:pt x="579" y="128"/>
                      <a:pt x="579" y="128"/>
                      <a:pt x="579" y="128"/>
                    </a:cubicBezTo>
                    <a:cubicBezTo>
                      <a:pt x="575" y="128"/>
                      <a:pt x="575" y="128"/>
                      <a:pt x="575" y="128"/>
                    </a:cubicBezTo>
                    <a:cubicBezTo>
                      <a:pt x="578" y="127"/>
                      <a:pt x="578" y="127"/>
                      <a:pt x="578" y="127"/>
                    </a:cubicBezTo>
                    <a:cubicBezTo>
                      <a:pt x="584" y="126"/>
                      <a:pt x="584" y="126"/>
                      <a:pt x="584" y="126"/>
                    </a:cubicBezTo>
                    <a:cubicBezTo>
                      <a:pt x="584" y="124"/>
                      <a:pt x="584" y="124"/>
                      <a:pt x="584" y="124"/>
                    </a:cubicBezTo>
                    <a:cubicBezTo>
                      <a:pt x="588" y="123"/>
                      <a:pt x="588" y="123"/>
                      <a:pt x="588" y="123"/>
                    </a:cubicBezTo>
                    <a:cubicBezTo>
                      <a:pt x="584" y="121"/>
                      <a:pt x="584" y="121"/>
                      <a:pt x="584" y="121"/>
                    </a:cubicBezTo>
                    <a:lnTo>
                      <a:pt x="580" y="122"/>
                    </a:lnTo>
                    <a:close/>
                    <a:moveTo>
                      <a:pt x="499" y="99"/>
                    </a:moveTo>
                    <a:cubicBezTo>
                      <a:pt x="499" y="98"/>
                      <a:pt x="499" y="98"/>
                      <a:pt x="499" y="98"/>
                    </a:cubicBezTo>
                    <a:cubicBezTo>
                      <a:pt x="495" y="99"/>
                      <a:pt x="495" y="99"/>
                      <a:pt x="495" y="99"/>
                    </a:cubicBezTo>
                    <a:cubicBezTo>
                      <a:pt x="497" y="100"/>
                      <a:pt x="497" y="100"/>
                      <a:pt x="497" y="100"/>
                    </a:cubicBezTo>
                    <a:lnTo>
                      <a:pt x="499" y="99"/>
                    </a:lnTo>
                    <a:close/>
                    <a:moveTo>
                      <a:pt x="504" y="284"/>
                    </a:moveTo>
                    <a:cubicBezTo>
                      <a:pt x="507" y="284"/>
                      <a:pt x="507" y="284"/>
                      <a:pt x="507" y="284"/>
                    </a:cubicBezTo>
                    <a:cubicBezTo>
                      <a:pt x="507" y="281"/>
                      <a:pt x="507" y="281"/>
                      <a:pt x="507" y="281"/>
                    </a:cubicBezTo>
                    <a:cubicBezTo>
                      <a:pt x="504" y="280"/>
                      <a:pt x="504" y="280"/>
                      <a:pt x="504" y="280"/>
                    </a:cubicBezTo>
                    <a:cubicBezTo>
                      <a:pt x="503" y="279"/>
                      <a:pt x="503" y="279"/>
                      <a:pt x="503" y="279"/>
                    </a:cubicBezTo>
                    <a:cubicBezTo>
                      <a:pt x="499" y="278"/>
                      <a:pt x="499" y="278"/>
                      <a:pt x="499" y="278"/>
                    </a:cubicBezTo>
                    <a:cubicBezTo>
                      <a:pt x="495" y="276"/>
                      <a:pt x="495" y="276"/>
                      <a:pt x="495" y="276"/>
                    </a:cubicBezTo>
                    <a:cubicBezTo>
                      <a:pt x="489" y="276"/>
                      <a:pt x="489" y="276"/>
                      <a:pt x="489" y="276"/>
                    </a:cubicBezTo>
                    <a:cubicBezTo>
                      <a:pt x="489" y="277"/>
                      <a:pt x="489" y="277"/>
                      <a:pt x="489" y="277"/>
                    </a:cubicBezTo>
                    <a:cubicBezTo>
                      <a:pt x="493" y="279"/>
                      <a:pt x="493" y="279"/>
                      <a:pt x="493" y="279"/>
                    </a:cubicBezTo>
                    <a:cubicBezTo>
                      <a:pt x="495" y="281"/>
                      <a:pt x="495" y="281"/>
                      <a:pt x="495" y="281"/>
                    </a:cubicBezTo>
                    <a:cubicBezTo>
                      <a:pt x="499" y="283"/>
                      <a:pt x="499" y="283"/>
                      <a:pt x="499" y="283"/>
                    </a:cubicBezTo>
                    <a:lnTo>
                      <a:pt x="504" y="284"/>
                    </a:lnTo>
                    <a:close/>
                    <a:moveTo>
                      <a:pt x="26" y="248"/>
                    </a:moveTo>
                    <a:cubicBezTo>
                      <a:pt x="24" y="252"/>
                      <a:pt x="24" y="252"/>
                      <a:pt x="24" y="252"/>
                    </a:cubicBezTo>
                    <a:cubicBezTo>
                      <a:pt x="27" y="248"/>
                      <a:pt x="27" y="248"/>
                      <a:pt x="27" y="248"/>
                    </a:cubicBezTo>
                    <a:cubicBezTo>
                      <a:pt x="27" y="248"/>
                      <a:pt x="27" y="248"/>
                      <a:pt x="27" y="248"/>
                    </a:cubicBezTo>
                    <a:lnTo>
                      <a:pt x="26" y="248"/>
                    </a:lnTo>
                    <a:close/>
                    <a:moveTo>
                      <a:pt x="338" y="316"/>
                    </a:moveTo>
                    <a:cubicBezTo>
                      <a:pt x="337" y="313"/>
                      <a:pt x="337" y="313"/>
                      <a:pt x="337" y="313"/>
                    </a:cubicBezTo>
                    <a:cubicBezTo>
                      <a:pt x="336" y="314"/>
                      <a:pt x="336" y="314"/>
                      <a:pt x="336" y="314"/>
                    </a:cubicBezTo>
                    <a:cubicBezTo>
                      <a:pt x="333" y="313"/>
                      <a:pt x="333" y="313"/>
                      <a:pt x="333" y="313"/>
                    </a:cubicBezTo>
                    <a:cubicBezTo>
                      <a:pt x="325" y="313"/>
                      <a:pt x="325" y="313"/>
                      <a:pt x="325" y="313"/>
                    </a:cubicBezTo>
                    <a:cubicBezTo>
                      <a:pt x="325" y="314"/>
                      <a:pt x="325" y="314"/>
                      <a:pt x="325" y="314"/>
                    </a:cubicBezTo>
                    <a:cubicBezTo>
                      <a:pt x="337" y="318"/>
                      <a:pt x="337" y="318"/>
                      <a:pt x="337" y="318"/>
                    </a:cubicBezTo>
                    <a:lnTo>
                      <a:pt x="338" y="316"/>
                    </a:lnTo>
                    <a:close/>
                    <a:moveTo>
                      <a:pt x="21" y="236"/>
                    </a:moveTo>
                    <a:cubicBezTo>
                      <a:pt x="21" y="239"/>
                      <a:pt x="21" y="239"/>
                      <a:pt x="21" y="239"/>
                    </a:cubicBezTo>
                    <a:cubicBezTo>
                      <a:pt x="23" y="236"/>
                      <a:pt x="23" y="236"/>
                      <a:pt x="23" y="236"/>
                    </a:cubicBezTo>
                    <a:lnTo>
                      <a:pt x="21" y="236"/>
                    </a:lnTo>
                    <a:close/>
                    <a:moveTo>
                      <a:pt x="27" y="255"/>
                    </a:moveTo>
                    <a:cubicBezTo>
                      <a:pt x="28" y="252"/>
                      <a:pt x="28" y="252"/>
                      <a:pt x="28" y="252"/>
                    </a:cubicBezTo>
                    <a:cubicBezTo>
                      <a:pt x="25" y="255"/>
                      <a:pt x="25" y="255"/>
                      <a:pt x="25" y="255"/>
                    </a:cubicBezTo>
                    <a:cubicBezTo>
                      <a:pt x="24" y="257"/>
                      <a:pt x="24" y="257"/>
                      <a:pt x="24" y="257"/>
                    </a:cubicBezTo>
                    <a:lnTo>
                      <a:pt x="27" y="255"/>
                    </a:lnTo>
                    <a:close/>
                    <a:moveTo>
                      <a:pt x="24" y="235"/>
                    </a:moveTo>
                    <a:cubicBezTo>
                      <a:pt x="24" y="235"/>
                      <a:pt x="24" y="235"/>
                      <a:pt x="24" y="235"/>
                    </a:cubicBezTo>
                    <a:cubicBezTo>
                      <a:pt x="23" y="240"/>
                      <a:pt x="23" y="240"/>
                      <a:pt x="23" y="240"/>
                    </a:cubicBezTo>
                    <a:cubicBezTo>
                      <a:pt x="23" y="244"/>
                      <a:pt x="23" y="244"/>
                      <a:pt x="23" y="244"/>
                    </a:cubicBezTo>
                    <a:cubicBezTo>
                      <a:pt x="24" y="247"/>
                      <a:pt x="24" y="247"/>
                      <a:pt x="24" y="247"/>
                    </a:cubicBezTo>
                    <a:cubicBezTo>
                      <a:pt x="26" y="245"/>
                      <a:pt x="26" y="245"/>
                      <a:pt x="26" y="245"/>
                    </a:cubicBezTo>
                    <a:cubicBezTo>
                      <a:pt x="26" y="243"/>
                      <a:pt x="26" y="243"/>
                      <a:pt x="26" y="243"/>
                    </a:cubicBezTo>
                    <a:cubicBezTo>
                      <a:pt x="25" y="241"/>
                      <a:pt x="25" y="241"/>
                      <a:pt x="25" y="241"/>
                    </a:cubicBezTo>
                    <a:lnTo>
                      <a:pt x="24" y="235"/>
                    </a:lnTo>
                    <a:close/>
                    <a:moveTo>
                      <a:pt x="21" y="246"/>
                    </a:moveTo>
                    <a:cubicBezTo>
                      <a:pt x="21" y="241"/>
                      <a:pt x="21" y="241"/>
                      <a:pt x="21" y="241"/>
                    </a:cubicBezTo>
                    <a:cubicBezTo>
                      <a:pt x="20" y="242"/>
                      <a:pt x="20" y="242"/>
                      <a:pt x="20" y="242"/>
                    </a:cubicBezTo>
                    <a:lnTo>
                      <a:pt x="21" y="246"/>
                    </a:lnTo>
                    <a:close/>
                    <a:moveTo>
                      <a:pt x="117" y="100"/>
                    </a:moveTo>
                    <a:cubicBezTo>
                      <a:pt x="117" y="99"/>
                      <a:pt x="117" y="99"/>
                      <a:pt x="117" y="99"/>
                    </a:cubicBezTo>
                    <a:cubicBezTo>
                      <a:pt x="116" y="99"/>
                      <a:pt x="116" y="99"/>
                      <a:pt x="116" y="99"/>
                    </a:cubicBezTo>
                    <a:cubicBezTo>
                      <a:pt x="115" y="99"/>
                      <a:pt x="115" y="99"/>
                      <a:pt x="115" y="99"/>
                    </a:cubicBezTo>
                    <a:cubicBezTo>
                      <a:pt x="115" y="100"/>
                      <a:pt x="115" y="100"/>
                      <a:pt x="115" y="100"/>
                    </a:cubicBezTo>
                    <a:lnTo>
                      <a:pt x="117" y="100"/>
                    </a:lnTo>
                    <a:close/>
                    <a:moveTo>
                      <a:pt x="1" y="247"/>
                    </a:moveTo>
                    <a:cubicBezTo>
                      <a:pt x="0" y="249"/>
                      <a:pt x="0" y="249"/>
                      <a:pt x="0" y="249"/>
                    </a:cubicBezTo>
                    <a:cubicBezTo>
                      <a:pt x="1" y="253"/>
                      <a:pt x="1" y="253"/>
                      <a:pt x="1" y="253"/>
                    </a:cubicBezTo>
                    <a:cubicBezTo>
                      <a:pt x="2" y="254"/>
                      <a:pt x="2" y="254"/>
                      <a:pt x="2" y="254"/>
                    </a:cubicBezTo>
                    <a:cubicBezTo>
                      <a:pt x="2" y="255"/>
                      <a:pt x="2" y="255"/>
                      <a:pt x="2" y="255"/>
                    </a:cubicBezTo>
                    <a:cubicBezTo>
                      <a:pt x="3" y="256"/>
                      <a:pt x="3" y="256"/>
                      <a:pt x="3" y="256"/>
                    </a:cubicBezTo>
                    <a:cubicBezTo>
                      <a:pt x="5" y="254"/>
                      <a:pt x="5" y="254"/>
                      <a:pt x="5" y="254"/>
                    </a:cubicBezTo>
                    <a:cubicBezTo>
                      <a:pt x="3" y="251"/>
                      <a:pt x="3" y="251"/>
                      <a:pt x="3" y="251"/>
                    </a:cubicBezTo>
                    <a:cubicBezTo>
                      <a:pt x="3" y="250"/>
                      <a:pt x="3" y="250"/>
                      <a:pt x="3" y="250"/>
                    </a:cubicBezTo>
                    <a:cubicBezTo>
                      <a:pt x="5" y="250"/>
                      <a:pt x="5" y="250"/>
                      <a:pt x="5" y="250"/>
                    </a:cubicBezTo>
                    <a:cubicBezTo>
                      <a:pt x="6" y="249"/>
                      <a:pt x="6" y="249"/>
                      <a:pt x="6" y="249"/>
                    </a:cubicBezTo>
                    <a:cubicBezTo>
                      <a:pt x="4" y="248"/>
                      <a:pt x="4" y="248"/>
                      <a:pt x="4" y="248"/>
                    </a:cubicBezTo>
                    <a:cubicBezTo>
                      <a:pt x="6" y="248"/>
                      <a:pt x="6" y="248"/>
                      <a:pt x="6" y="248"/>
                    </a:cubicBezTo>
                    <a:cubicBezTo>
                      <a:pt x="7" y="245"/>
                      <a:pt x="7" y="245"/>
                      <a:pt x="7" y="245"/>
                    </a:cubicBezTo>
                    <a:cubicBezTo>
                      <a:pt x="3" y="247"/>
                      <a:pt x="3" y="247"/>
                      <a:pt x="3" y="247"/>
                    </a:cubicBezTo>
                    <a:lnTo>
                      <a:pt x="1" y="247"/>
                    </a:lnTo>
                    <a:close/>
                    <a:moveTo>
                      <a:pt x="13" y="236"/>
                    </a:moveTo>
                    <a:cubicBezTo>
                      <a:pt x="9" y="239"/>
                      <a:pt x="9" y="239"/>
                      <a:pt x="9" y="239"/>
                    </a:cubicBezTo>
                    <a:cubicBezTo>
                      <a:pt x="6" y="240"/>
                      <a:pt x="6" y="240"/>
                      <a:pt x="6" y="240"/>
                    </a:cubicBezTo>
                    <a:cubicBezTo>
                      <a:pt x="6" y="239"/>
                      <a:pt x="6" y="239"/>
                      <a:pt x="6" y="239"/>
                    </a:cubicBezTo>
                    <a:cubicBezTo>
                      <a:pt x="10" y="238"/>
                      <a:pt x="10" y="238"/>
                      <a:pt x="10" y="238"/>
                    </a:cubicBezTo>
                    <a:cubicBezTo>
                      <a:pt x="11" y="236"/>
                      <a:pt x="11" y="236"/>
                      <a:pt x="11" y="236"/>
                    </a:cubicBezTo>
                    <a:cubicBezTo>
                      <a:pt x="9" y="236"/>
                      <a:pt x="9" y="236"/>
                      <a:pt x="9" y="236"/>
                    </a:cubicBezTo>
                    <a:cubicBezTo>
                      <a:pt x="7" y="235"/>
                      <a:pt x="7" y="235"/>
                      <a:pt x="7" y="235"/>
                    </a:cubicBezTo>
                    <a:cubicBezTo>
                      <a:pt x="5" y="237"/>
                      <a:pt x="5" y="237"/>
                      <a:pt x="5" y="237"/>
                    </a:cubicBezTo>
                    <a:cubicBezTo>
                      <a:pt x="5" y="238"/>
                      <a:pt x="5" y="238"/>
                      <a:pt x="5" y="238"/>
                    </a:cubicBezTo>
                    <a:cubicBezTo>
                      <a:pt x="2" y="242"/>
                      <a:pt x="2" y="242"/>
                      <a:pt x="2" y="242"/>
                    </a:cubicBezTo>
                    <a:cubicBezTo>
                      <a:pt x="3" y="243"/>
                      <a:pt x="3" y="243"/>
                      <a:pt x="3" y="243"/>
                    </a:cubicBezTo>
                    <a:cubicBezTo>
                      <a:pt x="0" y="243"/>
                      <a:pt x="0" y="243"/>
                      <a:pt x="0" y="243"/>
                    </a:cubicBezTo>
                    <a:cubicBezTo>
                      <a:pt x="1" y="246"/>
                      <a:pt x="1" y="246"/>
                      <a:pt x="1" y="246"/>
                    </a:cubicBezTo>
                    <a:cubicBezTo>
                      <a:pt x="5" y="245"/>
                      <a:pt x="5" y="245"/>
                      <a:pt x="5" y="245"/>
                    </a:cubicBezTo>
                    <a:cubicBezTo>
                      <a:pt x="6" y="244"/>
                      <a:pt x="6" y="244"/>
                      <a:pt x="6" y="244"/>
                    </a:cubicBezTo>
                    <a:cubicBezTo>
                      <a:pt x="12" y="239"/>
                      <a:pt x="12" y="239"/>
                      <a:pt x="12" y="239"/>
                    </a:cubicBezTo>
                    <a:cubicBezTo>
                      <a:pt x="15" y="236"/>
                      <a:pt x="15" y="236"/>
                      <a:pt x="15" y="236"/>
                    </a:cubicBezTo>
                    <a:lnTo>
                      <a:pt x="13" y="236"/>
                    </a:lnTo>
                    <a:close/>
                    <a:moveTo>
                      <a:pt x="30" y="282"/>
                    </a:moveTo>
                    <a:cubicBezTo>
                      <a:pt x="30" y="281"/>
                      <a:pt x="30" y="281"/>
                      <a:pt x="30" y="281"/>
                    </a:cubicBezTo>
                    <a:cubicBezTo>
                      <a:pt x="32" y="280"/>
                      <a:pt x="32" y="280"/>
                      <a:pt x="32" y="280"/>
                    </a:cubicBezTo>
                    <a:cubicBezTo>
                      <a:pt x="31" y="277"/>
                      <a:pt x="31" y="277"/>
                      <a:pt x="31" y="277"/>
                    </a:cubicBezTo>
                    <a:cubicBezTo>
                      <a:pt x="32" y="274"/>
                      <a:pt x="32" y="274"/>
                      <a:pt x="32" y="274"/>
                    </a:cubicBezTo>
                    <a:cubicBezTo>
                      <a:pt x="31" y="273"/>
                      <a:pt x="31" y="273"/>
                      <a:pt x="31" y="273"/>
                    </a:cubicBezTo>
                    <a:cubicBezTo>
                      <a:pt x="28" y="273"/>
                      <a:pt x="28" y="273"/>
                      <a:pt x="28" y="273"/>
                    </a:cubicBezTo>
                    <a:cubicBezTo>
                      <a:pt x="24" y="272"/>
                      <a:pt x="24" y="272"/>
                      <a:pt x="24" y="272"/>
                    </a:cubicBezTo>
                    <a:cubicBezTo>
                      <a:pt x="23" y="269"/>
                      <a:pt x="23" y="269"/>
                      <a:pt x="23" y="269"/>
                    </a:cubicBezTo>
                    <a:cubicBezTo>
                      <a:pt x="19" y="268"/>
                      <a:pt x="19" y="268"/>
                      <a:pt x="19" y="268"/>
                    </a:cubicBezTo>
                    <a:cubicBezTo>
                      <a:pt x="18" y="267"/>
                      <a:pt x="18" y="267"/>
                      <a:pt x="18" y="267"/>
                    </a:cubicBezTo>
                    <a:cubicBezTo>
                      <a:pt x="13" y="267"/>
                      <a:pt x="13" y="267"/>
                      <a:pt x="13" y="267"/>
                    </a:cubicBezTo>
                    <a:cubicBezTo>
                      <a:pt x="13" y="269"/>
                      <a:pt x="13" y="269"/>
                      <a:pt x="13" y="269"/>
                    </a:cubicBezTo>
                    <a:cubicBezTo>
                      <a:pt x="14" y="271"/>
                      <a:pt x="14" y="271"/>
                      <a:pt x="14" y="271"/>
                    </a:cubicBezTo>
                    <a:cubicBezTo>
                      <a:pt x="14" y="273"/>
                      <a:pt x="14" y="273"/>
                      <a:pt x="14" y="273"/>
                    </a:cubicBezTo>
                    <a:cubicBezTo>
                      <a:pt x="17" y="274"/>
                      <a:pt x="17" y="274"/>
                      <a:pt x="17" y="274"/>
                    </a:cubicBezTo>
                    <a:cubicBezTo>
                      <a:pt x="16" y="275"/>
                      <a:pt x="16" y="275"/>
                      <a:pt x="16" y="275"/>
                    </a:cubicBezTo>
                    <a:cubicBezTo>
                      <a:pt x="17" y="277"/>
                      <a:pt x="17" y="277"/>
                      <a:pt x="17" y="277"/>
                    </a:cubicBezTo>
                    <a:cubicBezTo>
                      <a:pt x="17" y="279"/>
                      <a:pt x="17" y="279"/>
                      <a:pt x="17" y="279"/>
                    </a:cubicBezTo>
                    <a:cubicBezTo>
                      <a:pt x="21" y="280"/>
                      <a:pt x="21" y="280"/>
                      <a:pt x="21" y="280"/>
                    </a:cubicBezTo>
                    <a:cubicBezTo>
                      <a:pt x="19" y="281"/>
                      <a:pt x="19" y="281"/>
                      <a:pt x="19" y="281"/>
                    </a:cubicBezTo>
                    <a:cubicBezTo>
                      <a:pt x="19" y="284"/>
                      <a:pt x="19" y="284"/>
                      <a:pt x="19" y="284"/>
                    </a:cubicBezTo>
                    <a:cubicBezTo>
                      <a:pt x="20" y="286"/>
                      <a:pt x="20" y="286"/>
                      <a:pt x="20" y="286"/>
                    </a:cubicBezTo>
                    <a:cubicBezTo>
                      <a:pt x="25" y="285"/>
                      <a:pt x="25" y="285"/>
                      <a:pt x="25" y="285"/>
                    </a:cubicBezTo>
                    <a:cubicBezTo>
                      <a:pt x="26" y="283"/>
                      <a:pt x="26" y="283"/>
                      <a:pt x="26" y="283"/>
                    </a:cubicBezTo>
                    <a:cubicBezTo>
                      <a:pt x="27" y="285"/>
                      <a:pt x="27" y="285"/>
                      <a:pt x="27" y="285"/>
                    </a:cubicBezTo>
                    <a:cubicBezTo>
                      <a:pt x="23" y="288"/>
                      <a:pt x="23" y="288"/>
                      <a:pt x="23" y="288"/>
                    </a:cubicBezTo>
                    <a:cubicBezTo>
                      <a:pt x="27" y="291"/>
                      <a:pt x="27" y="291"/>
                      <a:pt x="27" y="291"/>
                    </a:cubicBezTo>
                    <a:cubicBezTo>
                      <a:pt x="33" y="291"/>
                      <a:pt x="33" y="291"/>
                      <a:pt x="33" y="291"/>
                    </a:cubicBezTo>
                    <a:cubicBezTo>
                      <a:pt x="34" y="290"/>
                      <a:pt x="34" y="290"/>
                      <a:pt x="34" y="290"/>
                    </a:cubicBezTo>
                    <a:cubicBezTo>
                      <a:pt x="34" y="288"/>
                      <a:pt x="34" y="288"/>
                      <a:pt x="34" y="288"/>
                    </a:cubicBezTo>
                    <a:cubicBezTo>
                      <a:pt x="34" y="287"/>
                      <a:pt x="34" y="287"/>
                      <a:pt x="34" y="287"/>
                    </a:cubicBezTo>
                    <a:cubicBezTo>
                      <a:pt x="35" y="284"/>
                      <a:pt x="35" y="284"/>
                      <a:pt x="35" y="284"/>
                    </a:cubicBezTo>
                    <a:cubicBezTo>
                      <a:pt x="34" y="282"/>
                      <a:pt x="34" y="282"/>
                      <a:pt x="34" y="282"/>
                    </a:cubicBezTo>
                    <a:lnTo>
                      <a:pt x="30" y="282"/>
                    </a:lnTo>
                    <a:close/>
                    <a:moveTo>
                      <a:pt x="506" y="310"/>
                    </a:moveTo>
                    <a:cubicBezTo>
                      <a:pt x="506" y="309"/>
                      <a:pt x="506" y="309"/>
                      <a:pt x="506" y="309"/>
                    </a:cubicBezTo>
                    <a:cubicBezTo>
                      <a:pt x="509" y="307"/>
                      <a:pt x="509" y="307"/>
                      <a:pt x="509" y="307"/>
                    </a:cubicBezTo>
                    <a:cubicBezTo>
                      <a:pt x="509" y="305"/>
                      <a:pt x="509" y="305"/>
                      <a:pt x="509" y="305"/>
                    </a:cubicBezTo>
                    <a:cubicBezTo>
                      <a:pt x="507" y="304"/>
                      <a:pt x="507" y="304"/>
                      <a:pt x="507" y="304"/>
                    </a:cubicBezTo>
                    <a:cubicBezTo>
                      <a:pt x="500" y="311"/>
                      <a:pt x="500" y="311"/>
                      <a:pt x="500" y="311"/>
                    </a:cubicBezTo>
                    <a:cubicBezTo>
                      <a:pt x="498" y="313"/>
                      <a:pt x="498" y="313"/>
                      <a:pt x="498" y="313"/>
                    </a:cubicBezTo>
                    <a:cubicBezTo>
                      <a:pt x="499" y="316"/>
                      <a:pt x="499" y="316"/>
                      <a:pt x="499" y="316"/>
                    </a:cubicBezTo>
                    <a:cubicBezTo>
                      <a:pt x="499" y="317"/>
                      <a:pt x="499" y="317"/>
                      <a:pt x="499" y="317"/>
                    </a:cubicBezTo>
                    <a:cubicBezTo>
                      <a:pt x="502" y="316"/>
                      <a:pt x="502" y="316"/>
                      <a:pt x="502" y="316"/>
                    </a:cubicBezTo>
                    <a:cubicBezTo>
                      <a:pt x="504" y="317"/>
                      <a:pt x="504" y="317"/>
                      <a:pt x="504" y="317"/>
                    </a:cubicBezTo>
                    <a:cubicBezTo>
                      <a:pt x="507" y="317"/>
                      <a:pt x="507" y="317"/>
                      <a:pt x="507" y="317"/>
                    </a:cubicBezTo>
                    <a:cubicBezTo>
                      <a:pt x="508" y="315"/>
                      <a:pt x="508" y="315"/>
                      <a:pt x="508" y="315"/>
                    </a:cubicBezTo>
                    <a:cubicBezTo>
                      <a:pt x="511" y="314"/>
                      <a:pt x="511" y="314"/>
                      <a:pt x="511" y="314"/>
                    </a:cubicBezTo>
                    <a:cubicBezTo>
                      <a:pt x="510" y="311"/>
                      <a:pt x="510" y="311"/>
                      <a:pt x="510" y="311"/>
                    </a:cubicBezTo>
                    <a:lnTo>
                      <a:pt x="506" y="310"/>
                    </a:lnTo>
                    <a:close/>
                    <a:moveTo>
                      <a:pt x="499" y="301"/>
                    </a:moveTo>
                    <a:cubicBezTo>
                      <a:pt x="500" y="302"/>
                      <a:pt x="500" y="302"/>
                      <a:pt x="500" y="302"/>
                    </a:cubicBezTo>
                    <a:cubicBezTo>
                      <a:pt x="500" y="301"/>
                      <a:pt x="500" y="301"/>
                      <a:pt x="500" y="301"/>
                    </a:cubicBezTo>
                    <a:cubicBezTo>
                      <a:pt x="503" y="297"/>
                      <a:pt x="503" y="297"/>
                      <a:pt x="503" y="297"/>
                    </a:cubicBezTo>
                    <a:cubicBezTo>
                      <a:pt x="499" y="300"/>
                      <a:pt x="499" y="300"/>
                      <a:pt x="499" y="300"/>
                    </a:cubicBezTo>
                    <a:lnTo>
                      <a:pt x="499" y="301"/>
                    </a:lnTo>
                    <a:close/>
                    <a:moveTo>
                      <a:pt x="147" y="100"/>
                    </a:moveTo>
                    <a:cubicBezTo>
                      <a:pt x="146" y="98"/>
                      <a:pt x="146" y="98"/>
                      <a:pt x="146" y="98"/>
                    </a:cubicBezTo>
                    <a:cubicBezTo>
                      <a:pt x="140" y="100"/>
                      <a:pt x="140" y="100"/>
                      <a:pt x="140" y="100"/>
                    </a:cubicBezTo>
                    <a:cubicBezTo>
                      <a:pt x="137" y="104"/>
                      <a:pt x="137" y="104"/>
                      <a:pt x="137" y="104"/>
                    </a:cubicBezTo>
                    <a:cubicBezTo>
                      <a:pt x="141" y="101"/>
                      <a:pt x="141" y="101"/>
                      <a:pt x="141" y="101"/>
                    </a:cubicBezTo>
                    <a:lnTo>
                      <a:pt x="147" y="100"/>
                    </a:lnTo>
                    <a:close/>
                    <a:moveTo>
                      <a:pt x="463" y="148"/>
                    </a:moveTo>
                    <a:cubicBezTo>
                      <a:pt x="465" y="148"/>
                      <a:pt x="465" y="148"/>
                      <a:pt x="465" y="148"/>
                    </a:cubicBezTo>
                    <a:cubicBezTo>
                      <a:pt x="467" y="147"/>
                      <a:pt x="467" y="147"/>
                      <a:pt x="467" y="147"/>
                    </a:cubicBezTo>
                    <a:cubicBezTo>
                      <a:pt x="466" y="147"/>
                      <a:pt x="466" y="147"/>
                      <a:pt x="466" y="147"/>
                    </a:cubicBezTo>
                    <a:lnTo>
                      <a:pt x="463" y="148"/>
                    </a:lnTo>
                    <a:close/>
                    <a:moveTo>
                      <a:pt x="469" y="153"/>
                    </a:moveTo>
                    <a:cubicBezTo>
                      <a:pt x="468" y="151"/>
                      <a:pt x="468" y="151"/>
                      <a:pt x="468" y="151"/>
                    </a:cubicBezTo>
                    <a:cubicBezTo>
                      <a:pt x="465" y="151"/>
                      <a:pt x="465" y="151"/>
                      <a:pt x="465" y="151"/>
                    </a:cubicBezTo>
                    <a:cubicBezTo>
                      <a:pt x="467" y="153"/>
                      <a:pt x="467" y="153"/>
                      <a:pt x="467" y="153"/>
                    </a:cubicBezTo>
                    <a:lnTo>
                      <a:pt x="469" y="153"/>
                    </a:lnTo>
                    <a:close/>
                    <a:moveTo>
                      <a:pt x="525" y="271"/>
                    </a:moveTo>
                    <a:cubicBezTo>
                      <a:pt x="527" y="270"/>
                      <a:pt x="527" y="270"/>
                      <a:pt x="527" y="270"/>
                    </a:cubicBezTo>
                    <a:cubicBezTo>
                      <a:pt x="532" y="268"/>
                      <a:pt x="532" y="268"/>
                      <a:pt x="532" y="268"/>
                    </a:cubicBezTo>
                    <a:cubicBezTo>
                      <a:pt x="533" y="269"/>
                      <a:pt x="533" y="269"/>
                      <a:pt x="533" y="269"/>
                    </a:cubicBezTo>
                    <a:cubicBezTo>
                      <a:pt x="534" y="266"/>
                      <a:pt x="534" y="266"/>
                      <a:pt x="534" y="266"/>
                    </a:cubicBezTo>
                    <a:cubicBezTo>
                      <a:pt x="540" y="262"/>
                      <a:pt x="540" y="262"/>
                      <a:pt x="540" y="262"/>
                    </a:cubicBezTo>
                    <a:cubicBezTo>
                      <a:pt x="542" y="262"/>
                      <a:pt x="542" y="262"/>
                      <a:pt x="542" y="262"/>
                    </a:cubicBezTo>
                    <a:cubicBezTo>
                      <a:pt x="545" y="261"/>
                      <a:pt x="545" y="261"/>
                      <a:pt x="545" y="261"/>
                    </a:cubicBezTo>
                    <a:cubicBezTo>
                      <a:pt x="552" y="261"/>
                      <a:pt x="552" y="261"/>
                      <a:pt x="552" y="261"/>
                    </a:cubicBezTo>
                    <a:cubicBezTo>
                      <a:pt x="553" y="260"/>
                      <a:pt x="553" y="260"/>
                      <a:pt x="553" y="260"/>
                    </a:cubicBezTo>
                    <a:cubicBezTo>
                      <a:pt x="559" y="257"/>
                      <a:pt x="559" y="257"/>
                      <a:pt x="559" y="257"/>
                    </a:cubicBezTo>
                    <a:cubicBezTo>
                      <a:pt x="562" y="255"/>
                      <a:pt x="562" y="255"/>
                      <a:pt x="562" y="255"/>
                    </a:cubicBezTo>
                    <a:cubicBezTo>
                      <a:pt x="562" y="253"/>
                      <a:pt x="562" y="253"/>
                      <a:pt x="562" y="253"/>
                    </a:cubicBezTo>
                    <a:cubicBezTo>
                      <a:pt x="559" y="251"/>
                      <a:pt x="559" y="251"/>
                      <a:pt x="559" y="251"/>
                    </a:cubicBezTo>
                    <a:cubicBezTo>
                      <a:pt x="562" y="251"/>
                      <a:pt x="562" y="251"/>
                      <a:pt x="562" y="251"/>
                    </a:cubicBezTo>
                    <a:cubicBezTo>
                      <a:pt x="562" y="249"/>
                      <a:pt x="562" y="249"/>
                      <a:pt x="562" y="249"/>
                    </a:cubicBezTo>
                    <a:cubicBezTo>
                      <a:pt x="564" y="248"/>
                      <a:pt x="564" y="248"/>
                      <a:pt x="564" y="248"/>
                    </a:cubicBezTo>
                    <a:cubicBezTo>
                      <a:pt x="564" y="246"/>
                      <a:pt x="564" y="246"/>
                      <a:pt x="564" y="246"/>
                    </a:cubicBezTo>
                    <a:cubicBezTo>
                      <a:pt x="565" y="246"/>
                      <a:pt x="565" y="246"/>
                      <a:pt x="565" y="246"/>
                    </a:cubicBezTo>
                    <a:cubicBezTo>
                      <a:pt x="566" y="242"/>
                      <a:pt x="566" y="242"/>
                      <a:pt x="566" y="242"/>
                    </a:cubicBezTo>
                    <a:cubicBezTo>
                      <a:pt x="563" y="239"/>
                      <a:pt x="563" y="239"/>
                      <a:pt x="563" y="239"/>
                    </a:cubicBezTo>
                    <a:cubicBezTo>
                      <a:pt x="559" y="239"/>
                      <a:pt x="559" y="239"/>
                      <a:pt x="559" y="239"/>
                    </a:cubicBezTo>
                    <a:cubicBezTo>
                      <a:pt x="557" y="242"/>
                      <a:pt x="557" y="242"/>
                      <a:pt x="557" y="242"/>
                    </a:cubicBezTo>
                    <a:cubicBezTo>
                      <a:pt x="556" y="243"/>
                      <a:pt x="556" y="243"/>
                      <a:pt x="556" y="243"/>
                    </a:cubicBezTo>
                    <a:cubicBezTo>
                      <a:pt x="556" y="241"/>
                      <a:pt x="556" y="241"/>
                      <a:pt x="556" y="241"/>
                    </a:cubicBezTo>
                    <a:cubicBezTo>
                      <a:pt x="558" y="238"/>
                      <a:pt x="558" y="238"/>
                      <a:pt x="558" y="238"/>
                    </a:cubicBezTo>
                    <a:cubicBezTo>
                      <a:pt x="558" y="235"/>
                      <a:pt x="558" y="235"/>
                      <a:pt x="558" y="235"/>
                    </a:cubicBezTo>
                    <a:cubicBezTo>
                      <a:pt x="554" y="235"/>
                      <a:pt x="554" y="235"/>
                      <a:pt x="554" y="235"/>
                    </a:cubicBezTo>
                    <a:cubicBezTo>
                      <a:pt x="553" y="236"/>
                      <a:pt x="553" y="236"/>
                      <a:pt x="553" y="236"/>
                    </a:cubicBezTo>
                    <a:cubicBezTo>
                      <a:pt x="549" y="237"/>
                      <a:pt x="549" y="237"/>
                      <a:pt x="549" y="237"/>
                    </a:cubicBezTo>
                    <a:cubicBezTo>
                      <a:pt x="548" y="238"/>
                      <a:pt x="548" y="238"/>
                      <a:pt x="548" y="238"/>
                    </a:cubicBezTo>
                    <a:cubicBezTo>
                      <a:pt x="541" y="241"/>
                      <a:pt x="541" y="241"/>
                      <a:pt x="541" y="241"/>
                    </a:cubicBezTo>
                    <a:cubicBezTo>
                      <a:pt x="537" y="242"/>
                      <a:pt x="537" y="242"/>
                      <a:pt x="537" y="242"/>
                    </a:cubicBezTo>
                    <a:cubicBezTo>
                      <a:pt x="535" y="243"/>
                      <a:pt x="535" y="243"/>
                      <a:pt x="535" y="243"/>
                    </a:cubicBezTo>
                    <a:cubicBezTo>
                      <a:pt x="531" y="244"/>
                      <a:pt x="531" y="244"/>
                      <a:pt x="531" y="244"/>
                    </a:cubicBezTo>
                    <a:cubicBezTo>
                      <a:pt x="534" y="242"/>
                      <a:pt x="534" y="242"/>
                      <a:pt x="534" y="242"/>
                    </a:cubicBezTo>
                    <a:cubicBezTo>
                      <a:pt x="531" y="240"/>
                      <a:pt x="531" y="240"/>
                      <a:pt x="531" y="240"/>
                    </a:cubicBezTo>
                    <a:cubicBezTo>
                      <a:pt x="536" y="241"/>
                      <a:pt x="536" y="241"/>
                      <a:pt x="536" y="241"/>
                    </a:cubicBezTo>
                    <a:cubicBezTo>
                      <a:pt x="537" y="240"/>
                      <a:pt x="537" y="240"/>
                      <a:pt x="537" y="240"/>
                    </a:cubicBezTo>
                    <a:cubicBezTo>
                      <a:pt x="540" y="240"/>
                      <a:pt x="540" y="240"/>
                      <a:pt x="540" y="240"/>
                    </a:cubicBezTo>
                    <a:cubicBezTo>
                      <a:pt x="546" y="237"/>
                      <a:pt x="546" y="237"/>
                      <a:pt x="546" y="237"/>
                    </a:cubicBezTo>
                    <a:cubicBezTo>
                      <a:pt x="543" y="237"/>
                      <a:pt x="543" y="237"/>
                      <a:pt x="543" y="237"/>
                    </a:cubicBezTo>
                    <a:cubicBezTo>
                      <a:pt x="547" y="235"/>
                      <a:pt x="547" y="235"/>
                      <a:pt x="547" y="235"/>
                    </a:cubicBezTo>
                    <a:cubicBezTo>
                      <a:pt x="558" y="233"/>
                      <a:pt x="558" y="233"/>
                      <a:pt x="558" y="233"/>
                    </a:cubicBezTo>
                    <a:cubicBezTo>
                      <a:pt x="560" y="231"/>
                      <a:pt x="560" y="231"/>
                      <a:pt x="560" y="231"/>
                    </a:cubicBezTo>
                    <a:cubicBezTo>
                      <a:pt x="557" y="231"/>
                      <a:pt x="557" y="231"/>
                      <a:pt x="557" y="231"/>
                    </a:cubicBezTo>
                    <a:cubicBezTo>
                      <a:pt x="557" y="229"/>
                      <a:pt x="557" y="229"/>
                      <a:pt x="557" y="229"/>
                    </a:cubicBezTo>
                    <a:cubicBezTo>
                      <a:pt x="555" y="229"/>
                      <a:pt x="555" y="229"/>
                      <a:pt x="555" y="229"/>
                    </a:cubicBezTo>
                    <a:cubicBezTo>
                      <a:pt x="552" y="230"/>
                      <a:pt x="552" y="230"/>
                      <a:pt x="552" y="230"/>
                    </a:cubicBezTo>
                    <a:cubicBezTo>
                      <a:pt x="550" y="228"/>
                      <a:pt x="550" y="228"/>
                      <a:pt x="550" y="228"/>
                    </a:cubicBezTo>
                    <a:cubicBezTo>
                      <a:pt x="550" y="227"/>
                      <a:pt x="550" y="227"/>
                      <a:pt x="550" y="227"/>
                    </a:cubicBezTo>
                    <a:cubicBezTo>
                      <a:pt x="544" y="227"/>
                      <a:pt x="544" y="227"/>
                      <a:pt x="544" y="227"/>
                    </a:cubicBezTo>
                    <a:cubicBezTo>
                      <a:pt x="545" y="225"/>
                      <a:pt x="545" y="225"/>
                      <a:pt x="545" y="225"/>
                    </a:cubicBezTo>
                    <a:cubicBezTo>
                      <a:pt x="540" y="226"/>
                      <a:pt x="540" y="226"/>
                      <a:pt x="540" y="226"/>
                    </a:cubicBezTo>
                    <a:cubicBezTo>
                      <a:pt x="542" y="223"/>
                      <a:pt x="542" y="223"/>
                      <a:pt x="542" y="223"/>
                    </a:cubicBezTo>
                    <a:cubicBezTo>
                      <a:pt x="542" y="221"/>
                      <a:pt x="542" y="221"/>
                      <a:pt x="542" y="221"/>
                    </a:cubicBezTo>
                    <a:cubicBezTo>
                      <a:pt x="540" y="220"/>
                      <a:pt x="540" y="220"/>
                      <a:pt x="540" y="220"/>
                    </a:cubicBezTo>
                    <a:cubicBezTo>
                      <a:pt x="537" y="219"/>
                      <a:pt x="537" y="219"/>
                      <a:pt x="537" y="219"/>
                    </a:cubicBezTo>
                    <a:cubicBezTo>
                      <a:pt x="536" y="217"/>
                      <a:pt x="536" y="217"/>
                      <a:pt x="536" y="217"/>
                    </a:cubicBezTo>
                    <a:cubicBezTo>
                      <a:pt x="536" y="217"/>
                      <a:pt x="536" y="217"/>
                      <a:pt x="536" y="217"/>
                    </a:cubicBezTo>
                    <a:cubicBezTo>
                      <a:pt x="537" y="216"/>
                      <a:pt x="537" y="215"/>
                      <a:pt x="537" y="215"/>
                    </a:cubicBezTo>
                    <a:cubicBezTo>
                      <a:pt x="534" y="215"/>
                      <a:pt x="534" y="215"/>
                      <a:pt x="534" y="215"/>
                    </a:cubicBezTo>
                    <a:cubicBezTo>
                      <a:pt x="535" y="213"/>
                      <a:pt x="535" y="213"/>
                      <a:pt x="535" y="213"/>
                    </a:cubicBezTo>
                    <a:cubicBezTo>
                      <a:pt x="533" y="212"/>
                      <a:pt x="533" y="212"/>
                      <a:pt x="533" y="212"/>
                    </a:cubicBezTo>
                    <a:cubicBezTo>
                      <a:pt x="537" y="212"/>
                      <a:pt x="537" y="212"/>
                      <a:pt x="537" y="212"/>
                    </a:cubicBezTo>
                    <a:cubicBezTo>
                      <a:pt x="541" y="210"/>
                      <a:pt x="541" y="210"/>
                      <a:pt x="541" y="210"/>
                    </a:cubicBezTo>
                    <a:cubicBezTo>
                      <a:pt x="541" y="208"/>
                      <a:pt x="541" y="208"/>
                      <a:pt x="541" y="208"/>
                    </a:cubicBezTo>
                    <a:cubicBezTo>
                      <a:pt x="539" y="206"/>
                      <a:pt x="539" y="206"/>
                      <a:pt x="539" y="206"/>
                    </a:cubicBezTo>
                    <a:cubicBezTo>
                      <a:pt x="536" y="204"/>
                      <a:pt x="536" y="204"/>
                      <a:pt x="536" y="204"/>
                    </a:cubicBezTo>
                    <a:cubicBezTo>
                      <a:pt x="540" y="204"/>
                      <a:pt x="540" y="204"/>
                      <a:pt x="540" y="204"/>
                    </a:cubicBezTo>
                    <a:cubicBezTo>
                      <a:pt x="541" y="202"/>
                      <a:pt x="541" y="202"/>
                      <a:pt x="541" y="202"/>
                    </a:cubicBezTo>
                    <a:cubicBezTo>
                      <a:pt x="538" y="201"/>
                      <a:pt x="538" y="201"/>
                      <a:pt x="538" y="201"/>
                    </a:cubicBezTo>
                    <a:cubicBezTo>
                      <a:pt x="540" y="200"/>
                      <a:pt x="540" y="200"/>
                      <a:pt x="540" y="200"/>
                    </a:cubicBezTo>
                    <a:cubicBezTo>
                      <a:pt x="540" y="199"/>
                      <a:pt x="540" y="199"/>
                      <a:pt x="540" y="199"/>
                    </a:cubicBezTo>
                    <a:cubicBezTo>
                      <a:pt x="532" y="200"/>
                      <a:pt x="532" y="200"/>
                      <a:pt x="532" y="200"/>
                    </a:cubicBezTo>
                    <a:cubicBezTo>
                      <a:pt x="539" y="197"/>
                      <a:pt x="539" y="197"/>
                      <a:pt x="539" y="197"/>
                    </a:cubicBezTo>
                    <a:cubicBezTo>
                      <a:pt x="540" y="196"/>
                      <a:pt x="540" y="196"/>
                      <a:pt x="540" y="196"/>
                    </a:cubicBezTo>
                    <a:cubicBezTo>
                      <a:pt x="533" y="196"/>
                      <a:pt x="533" y="196"/>
                      <a:pt x="533" y="196"/>
                    </a:cubicBezTo>
                    <a:cubicBezTo>
                      <a:pt x="538" y="194"/>
                      <a:pt x="538" y="194"/>
                      <a:pt x="538" y="194"/>
                    </a:cubicBezTo>
                    <a:cubicBezTo>
                      <a:pt x="537" y="192"/>
                      <a:pt x="537" y="192"/>
                      <a:pt x="537" y="192"/>
                    </a:cubicBezTo>
                    <a:cubicBezTo>
                      <a:pt x="533" y="191"/>
                      <a:pt x="533" y="191"/>
                      <a:pt x="533" y="191"/>
                    </a:cubicBezTo>
                    <a:cubicBezTo>
                      <a:pt x="537" y="190"/>
                      <a:pt x="537" y="190"/>
                      <a:pt x="537" y="190"/>
                    </a:cubicBezTo>
                    <a:cubicBezTo>
                      <a:pt x="536" y="188"/>
                      <a:pt x="536" y="188"/>
                      <a:pt x="536" y="188"/>
                    </a:cubicBezTo>
                    <a:cubicBezTo>
                      <a:pt x="535" y="186"/>
                      <a:pt x="535" y="186"/>
                      <a:pt x="535" y="186"/>
                    </a:cubicBezTo>
                    <a:cubicBezTo>
                      <a:pt x="536" y="184"/>
                      <a:pt x="536" y="184"/>
                      <a:pt x="536" y="184"/>
                    </a:cubicBezTo>
                    <a:cubicBezTo>
                      <a:pt x="534" y="183"/>
                      <a:pt x="534" y="183"/>
                      <a:pt x="534" y="183"/>
                    </a:cubicBezTo>
                    <a:cubicBezTo>
                      <a:pt x="536" y="179"/>
                      <a:pt x="536" y="179"/>
                      <a:pt x="536" y="179"/>
                    </a:cubicBezTo>
                    <a:cubicBezTo>
                      <a:pt x="535" y="177"/>
                      <a:pt x="535" y="177"/>
                      <a:pt x="535" y="177"/>
                    </a:cubicBezTo>
                    <a:cubicBezTo>
                      <a:pt x="533" y="179"/>
                      <a:pt x="533" y="179"/>
                      <a:pt x="533" y="179"/>
                    </a:cubicBezTo>
                    <a:cubicBezTo>
                      <a:pt x="530" y="183"/>
                      <a:pt x="530" y="183"/>
                      <a:pt x="530" y="183"/>
                    </a:cubicBezTo>
                    <a:cubicBezTo>
                      <a:pt x="527" y="184"/>
                      <a:pt x="527" y="184"/>
                      <a:pt x="527" y="184"/>
                    </a:cubicBezTo>
                    <a:cubicBezTo>
                      <a:pt x="526" y="186"/>
                      <a:pt x="526" y="186"/>
                      <a:pt x="526" y="186"/>
                    </a:cubicBezTo>
                    <a:cubicBezTo>
                      <a:pt x="527" y="187"/>
                      <a:pt x="527" y="187"/>
                      <a:pt x="527" y="187"/>
                    </a:cubicBezTo>
                    <a:cubicBezTo>
                      <a:pt x="524" y="188"/>
                      <a:pt x="524" y="188"/>
                      <a:pt x="524" y="188"/>
                    </a:cubicBezTo>
                    <a:cubicBezTo>
                      <a:pt x="522" y="190"/>
                      <a:pt x="522" y="190"/>
                      <a:pt x="522" y="190"/>
                    </a:cubicBezTo>
                    <a:cubicBezTo>
                      <a:pt x="523" y="191"/>
                      <a:pt x="523" y="191"/>
                      <a:pt x="523" y="191"/>
                    </a:cubicBezTo>
                    <a:cubicBezTo>
                      <a:pt x="518" y="191"/>
                      <a:pt x="518" y="191"/>
                      <a:pt x="518" y="191"/>
                    </a:cubicBezTo>
                    <a:cubicBezTo>
                      <a:pt x="519" y="194"/>
                      <a:pt x="519" y="194"/>
                      <a:pt x="519" y="194"/>
                    </a:cubicBezTo>
                    <a:cubicBezTo>
                      <a:pt x="518" y="194"/>
                      <a:pt x="518" y="194"/>
                      <a:pt x="518" y="194"/>
                    </a:cubicBezTo>
                    <a:cubicBezTo>
                      <a:pt x="517" y="195"/>
                      <a:pt x="517" y="195"/>
                      <a:pt x="517" y="195"/>
                    </a:cubicBezTo>
                    <a:cubicBezTo>
                      <a:pt x="515" y="198"/>
                      <a:pt x="515" y="198"/>
                      <a:pt x="515" y="198"/>
                    </a:cubicBezTo>
                    <a:cubicBezTo>
                      <a:pt x="516" y="195"/>
                      <a:pt x="516" y="195"/>
                      <a:pt x="516" y="195"/>
                    </a:cubicBezTo>
                    <a:cubicBezTo>
                      <a:pt x="515" y="193"/>
                      <a:pt x="515" y="193"/>
                      <a:pt x="515" y="193"/>
                    </a:cubicBezTo>
                    <a:cubicBezTo>
                      <a:pt x="513" y="194"/>
                      <a:pt x="513" y="194"/>
                      <a:pt x="513" y="194"/>
                    </a:cubicBezTo>
                    <a:cubicBezTo>
                      <a:pt x="511" y="196"/>
                      <a:pt x="511" y="196"/>
                      <a:pt x="511" y="196"/>
                    </a:cubicBezTo>
                    <a:cubicBezTo>
                      <a:pt x="506" y="198"/>
                      <a:pt x="506" y="198"/>
                      <a:pt x="506" y="198"/>
                    </a:cubicBezTo>
                    <a:cubicBezTo>
                      <a:pt x="506" y="198"/>
                      <a:pt x="504" y="199"/>
                      <a:pt x="503" y="199"/>
                    </a:cubicBezTo>
                    <a:cubicBezTo>
                      <a:pt x="502" y="200"/>
                      <a:pt x="503" y="197"/>
                      <a:pt x="503" y="197"/>
                    </a:cubicBezTo>
                    <a:cubicBezTo>
                      <a:pt x="502" y="196"/>
                      <a:pt x="502" y="196"/>
                      <a:pt x="502" y="196"/>
                    </a:cubicBezTo>
                    <a:cubicBezTo>
                      <a:pt x="500" y="199"/>
                      <a:pt x="500" y="199"/>
                      <a:pt x="500" y="199"/>
                    </a:cubicBezTo>
                    <a:cubicBezTo>
                      <a:pt x="500" y="195"/>
                      <a:pt x="500" y="195"/>
                      <a:pt x="500" y="195"/>
                    </a:cubicBezTo>
                    <a:cubicBezTo>
                      <a:pt x="498" y="200"/>
                      <a:pt x="498" y="200"/>
                      <a:pt x="498" y="200"/>
                    </a:cubicBezTo>
                    <a:cubicBezTo>
                      <a:pt x="494" y="201"/>
                      <a:pt x="494" y="201"/>
                      <a:pt x="494" y="201"/>
                    </a:cubicBezTo>
                    <a:cubicBezTo>
                      <a:pt x="499" y="197"/>
                      <a:pt x="499" y="197"/>
                      <a:pt x="499" y="197"/>
                    </a:cubicBezTo>
                    <a:cubicBezTo>
                      <a:pt x="499" y="193"/>
                      <a:pt x="499" y="193"/>
                      <a:pt x="499" y="193"/>
                    </a:cubicBezTo>
                    <a:cubicBezTo>
                      <a:pt x="494" y="193"/>
                      <a:pt x="494" y="193"/>
                      <a:pt x="494" y="193"/>
                    </a:cubicBezTo>
                    <a:cubicBezTo>
                      <a:pt x="490" y="194"/>
                      <a:pt x="490" y="194"/>
                      <a:pt x="490" y="194"/>
                    </a:cubicBezTo>
                    <a:cubicBezTo>
                      <a:pt x="492" y="193"/>
                      <a:pt x="492" y="193"/>
                      <a:pt x="492" y="193"/>
                    </a:cubicBezTo>
                    <a:cubicBezTo>
                      <a:pt x="494" y="190"/>
                      <a:pt x="494" y="190"/>
                      <a:pt x="494" y="190"/>
                    </a:cubicBezTo>
                    <a:cubicBezTo>
                      <a:pt x="496" y="188"/>
                      <a:pt x="496" y="188"/>
                      <a:pt x="496" y="188"/>
                    </a:cubicBezTo>
                    <a:cubicBezTo>
                      <a:pt x="494" y="187"/>
                      <a:pt x="494" y="187"/>
                      <a:pt x="494" y="187"/>
                    </a:cubicBezTo>
                    <a:cubicBezTo>
                      <a:pt x="495" y="182"/>
                      <a:pt x="495" y="182"/>
                      <a:pt x="495" y="182"/>
                    </a:cubicBezTo>
                    <a:cubicBezTo>
                      <a:pt x="497" y="180"/>
                      <a:pt x="497" y="180"/>
                      <a:pt x="497" y="180"/>
                    </a:cubicBezTo>
                    <a:cubicBezTo>
                      <a:pt x="498" y="181"/>
                      <a:pt x="498" y="181"/>
                      <a:pt x="498" y="181"/>
                    </a:cubicBezTo>
                    <a:cubicBezTo>
                      <a:pt x="500" y="177"/>
                      <a:pt x="500" y="177"/>
                      <a:pt x="500" y="177"/>
                    </a:cubicBezTo>
                    <a:cubicBezTo>
                      <a:pt x="504" y="175"/>
                      <a:pt x="504" y="175"/>
                      <a:pt x="504" y="175"/>
                    </a:cubicBezTo>
                    <a:cubicBezTo>
                      <a:pt x="504" y="172"/>
                      <a:pt x="504" y="172"/>
                      <a:pt x="504" y="172"/>
                    </a:cubicBezTo>
                    <a:cubicBezTo>
                      <a:pt x="502" y="174"/>
                      <a:pt x="502" y="174"/>
                      <a:pt x="502" y="174"/>
                    </a:cubicBezTo>
                    <a:cubicBezTo>
                      <a:pt x="500" y="174"/>
                      <a:pt x="500" y="174"/>
                      <a:pt x="500" y="174"/>
                    </a:cubicBezTo>
                    <a:cubicBezTo>
                      <a:pt x="499" y="172"/>
                      <a:pt x="499" y="172"/>
                      <a:pt x="499" y="172"/>
                    </a:cubicBezTo>
                    <a:cubicBezTo>
                      <a:pt x="497" y="172"/>
                      <a:pt x="497" y="172"/>
                      <a:pt x="497" y="172"/>
                    </a:cubicBezTo>
                    <a:cubicBezTo>
                      <a:pt x="493" y="170"/>
                      <a:pt x="493" y="170"/>
                      <a:pt x="493" y="170"/>
                    </a:cubicBezTo>
                    <a:cubicBezTo>
                      <a:pt x="491" y="170"/>
                      <a:pt x="491" y="170"/>
                      <a:pt x="491" y="170"/>
                    </a:cubicBezTo>
                    <a:cubicBezTo>
                      <a:pt x="490" y="168"/>
                      <a:pt x="490" y="168"/>
                      <a:pt x="490" y="168"/>
                    </a:cubicBezTo>
                    <a:cubicBezTo>
                      <a:pt x="492" y="167"/>
                      <a:pt x="492" y="167"/>
                      <a:pt x="492" y="167"/>
                    </a:cubicBezTo>
                    <a:cubicBezTo>
                      <a:pt x="491" y="166"/>
                      <a:pt x="491" y="166"/>
                      <a:pt x="491" y="166"/>
                    </a:cubicBezTo>
                    <a:cubicBezTo>
                      <a:pt x="487" y="166"/>
                      <a:pt x="487" y="166"/>
                      <a:pt x="487" y="166"/>
                    </a:cubicBezTo>
                    <a:cubicBezTo>
                      <a:pt x="488" y="165"/>
                      <a:pt x="488" y="165"/>
                      <a:pt x="488" y="165"/>
                    </a:cubicBezTo>
                    <a:cubicBezTo>
                      <a:pt x="484" y="161"/>
                      <a:pt x="484" y="161"/>
                      <a:pt x="484" y="161"/>
                    </a:cubicBezTo>
                    <a:cubicBezTo>
                      <a:pt x="480" y="162"/>
                      <a:pt x="480" y="162"/>
                      <a:pt x="480" y="162"/>
                    </a:cubicBezTo>
                    <a:cubicBezTo>
                      <a:pt x="476" y="162"/>
                      <a:pt x="476" y="162"/>
                      <a:pt x="476" y="162"/>
                    </a:cubicBezTo>
                    <a:cubicBezTo>
                      <a:pt x="475" y="163"/>
                      <a:pt x="475" y="163"/>
                      <a:pt x="475" y="163"/>
                    </a:cubicBezTo>
                    <a:cubicBezTo>
                      <a:pt x="471" y="161"/>
                      <a:pt x="471" y="161"/>
                      <a:pt x="471" y="161"/>
                    </a:cubicBezTo>
                    <a:cubicBezTo>
                      <a:pt x="469" y="162"/>
                      <a:pt x="469" y="162"/>
                      <a:pt x="469" y="162"/>
                    </a:cubicBezTo>
                    <a:cubicBezTo>
                      <a:pt x="467" y="161"/>
                      <a:pt x="467" y="161"/>
                      <a:pt x="467" y="161"/>
                    </a:cubicBezTo>
                    <a:cubicBezTo>
                      <a:pt x="465" y="160"/>
                      <a:pt x="465" y="160"/>
                      <a:pt x="465" y="160"/>
                    </a:cubicBezTo>
                    <a:cubicBezTo>
                      <a:pt x="464" y="159"/>
                      <a:pt x="464" y="159"/>
                      <a:pt x="464" y="159"/>
                    </a:cubicBezTo>
                    <a:cubicBezTo>
                      <a:pt x="458" y="159"/>
                      <a:pt x="458" y="159"/>
                      <a:pt x="458" y="159"/>
                    </a:cubicBezTo>
                    <a:cubicBezTo>
                      <a:pt x="456" y="161"/>
                      <a:pt x="456" y="161"/>
                      <a:pt x="456" y="161"/>
                    </a:cubicBezTo>
                    <a:cubicBezTo>
                      <a:pt x="452" y="162"/>
                      <a:pt x="452" y="162"/>
                      <a:pt x="452" y="162"/>
                    </a:cubicBezTo>
                    <a:cubicBezTo>
                      <a:pt x="450" y="167"/>
                      <a:pt x="450" y="167"/>
                      <a:pt x="450" y="167"/>
                    </a:cubicBezTo>
                    <a:cubicBezTo>
                      <a:pt x="452" y="168"/>
                      <a:pt x="452" y="168"/>
                      <a:pt x="452" y="168"/>
                    </a:cubicBezTo>
                    <a:cubicBezTo>
                      <a:pt x="450" y="169"/>
                      <a:pt x="450" y="169"/>
                      <a:pt x="450" y="169"/>
                    </a:cubicBezTo>
                    <a:cubicBezTo>
                      <a:pt x="447" y="172"/>
                      <a:pt x="447" y="172"/>
                      <a:pt x="447" y="172"/>
                    </a:cubicBezTo>
                    <a:cubicBezTo>
                      <a:pt x="444" y="175"/>
                      <a:pt x="444" y="175"/>
                      <a:pt x="444" y="175"/>
                    </a:cubicBezTo>
                    <a:cubicBezTo>
                      <a:pt x="446" y="175"/>
                      <a:pt x="446" y="175"/>
                      <a:pt x="446" y="175"/>
                    </a:cubicBezTo>
                    <a:cubicBezTo>
                      <a:pt x="445" y="176"/>
                      <a:pt x="445" y="176"/>
                      <a:pt x="445" y="176"/>
                    </a:cubicBezTo>
                    <a:cubicBezTo>
                      <a:pt x="446" y="178"/>
                      <a:pt x="446" y="178"/>
                      <a:pt x="446" y="178"/>
                    </a:cubicBezTo>
                    <a:cubicBezTo>
                      <a:pt x="444" y="179"/>
                      <a:pt x="444" y="179"/>
                      <a:pt x="444" y="179"/>
                    </a:cubicBezTo>
                    <a:cubicBezTo>
                      <a:pt x="444" y="182"/>
                      <a:pt x="444" y="182"/>
                      <a:pt x="444" y="182"/>
                    </a:cubicBezTo>
                    <a:cubicBezTo>
                      <a:pt x="442" y="185"/>
                      <a:pt x="442" y="185"/>
                      <a:pt x="442" y="185"/>
                    </a:cubicBezTo>
                    <a:cubicBezTo>
                      <a:pt x="440" y="185"/>
                      <a:pt x="440" y="185"/>
                      <a:pt x="440" y="185"/>
                    </a:cubicBezTo>
                    <a:cubicBezTo>
                      <a:pt x="437" y="189"/>
                      <a:pt x="437" y="189"/>
                      <a:pt x="437" y="189"/>
                    </a:cubicBezTo>
                    <a:cubicBezTo>
                      <a:pt x="431" y="192"/>
                      <a:pt x="431" y="192"/>
                      <a:pt x="431" y="192"/>
                    </a:cubicBezTo>
                    <a:cubicBezTo>
                      <a:pt x="429" y="195"/>
                      <a:pt x="429" y="195"/>
                      <a:pt x="429" y="195"/>
                    </a:cubicBezTo>
                    <a:cubicBezTo>
                      <a:pt x="430" y="198"/>
                      <a:pt x="430" y="198"/>
                      <a:pt x="430" y="198"/>
                    </a:cubicBezTo>
                    <a:cubicBezTo>
                      <a:pt x="432" y="199"/>
                      <a:pt x="432" y="199"/>
                      <a:pt x="432" y="199"/>
                    </a:cubicBezTo>
                    <a:cubicBezTo>
                      <a:pt x="434" y="202"/>
                      <a:pt x="434" y="202"/>
                      <a:pt x="434" y="202"/>
                    </a:cubicBezTo>
                    <a:cubicBezTo>
                      <a:pt x="433" y="209"/>
                      <a:pt x="433" y="209"/>
                      <a:pt x="433" y="209"/>
                    </a:cubicBezTo>
                    <a:cubicBezTo>
                      <a:pt x="433" y="209"/>
                      <a:pt x="429" y="215"/>
                      <a:pt x="428" y="217"/>
                    </a:cubicBezTo>
                    <a:cubicBezTo>
                      <a:pt x="427" y="217"/>
                      <a:pt x="427" y="217"/>
                      <a:pt x="427" y="217"/>
                    </a:cubicBezTo>
                    <a:cubicBezTo>
                      <a:pt x="421" y="222"/>
                      <a:pt x="421" y="222"/>
                      <a:pt x="421" y="222"/>
                    </a:cubicBezTo>
                    <a:cubicBezTo>
                      <a:pt x="412" y="228"/>
                      <a:pt x="412" y="228"/>
                      <a:pt x="412" y="228"/>
                    </a:cubicBezTo>
                    <a:cubicBezTo>
                      <a:pt x="402" y="231"/>
                      <a:pt x="402" y="231"/>
                      <a:pt x="402" y="231"/>
                    </a:cubicBezTo>
                    <a:cubicBezTo>
                      <a:pt x="398" y="232"/>
                      <a:pt x="398" y="232"/>
                      <a:pt x="398" y="232"/>
                    </a:cubicBezTo>
                    <a:cubicBezTo>
                      <a:pt x="398" y="235"/>
                      <a:pt x="398" y="235"/>
                      <a:pt x="398" y="235"/>
                    </a:cubicBezTo>
                    <a:cubicBezTo>
                      <a:pt x="399" y="236"/>
                      <a:pt x="399" y="236"/>
                      <a:pt x="399" y="236"/>
                    </a:cubicBezTo>
                    <a:cubicBezTo>
                      <a:pt x="398" y="238"/>
                      <a:pt x="398" y="238"/>
                      <a:pt x="398" y="238"/>
                    </a:cubicBezTo>
                    <a:cubicBezTo>
                      <a:pt x="398" y="240"/>
                      <a:pt x="398" y="240"/>
                      <a:pt x="398" y="240"/>
                    </a:cubicBezTo>
                    <a:cubicBezTo>
                      <a:pt x="395" y="244"/>
                      <a:pt x="395" y="244"/>
                      <a:pt x="395" y="244"/>
                    </a:cubicBezTo>
                    <a:cubicBezTo>
                      <a:pt x="394" y="250"/>
                      <a:pt x="394" y="250"/>
                      <a:pt x="394" y="250"/>
                    </a:cubicBezTo>
                    <a:cubicBezTo>
                      <a:pt x="393" y="253"/>
                      <a:pt x="393" y="253"/>
                      <a:pt x="393" y="253"/>
                    </a:cubicBezTo>
                    <a:cubicBezTo>
                      <a:pt x="388" y="259"/>
                      <a:pt x="388" y="259"/>
                      <a:pt x="388" y="259"/>
                    </a:cubicBezTo>
                    <a:cubicBezTo>
                      <a:pt x="387" y="262"/>
                      <a:pt x="387" y="262"/>
                      <a:pt x="387" y="262"/>
                    </a:cubicBezTo>
                    <a:cubicBezTo>
                      <a:pt x="387" y="266"/>
                      <a:pt x="387" y="266"/>
                      <a:pt x="387" y="266"/>
                    </a:cubicBezTo>
                    <a:cubicBezTo>
                      <a:pt x="386" y="265"/>
                      <a:pt x="386" y="265"/>
                      <a:pt x="386" y="265"/>
                    </a:cubicBezTo>
                    <a:cubicBezTo>
                      <a:pt x="385" y="260"/>
                      <a:pt x="385" y="260"/>
                      <a:pt x="385" y="260"/>
                    </a:cubicBezTo>
                    <a:cubicBezTo>
                      <a:pt x="380" y="264"/>
                      <a:pt x="380" y="264"/>
                      <a:pt x="380" y="264"/>
                    </a:cubicBezTo>
                    <a:cubicBezTo>
                      <a:pt x="380" y="267"/>
                      <a:pt x="380" y="267"/>
                      <a:pt x="380" y="267"/>
                    </a:cubicBezTo>
                    <a:cubicBezTo>
                      <a:pt x="378" y="265"/>
                      <a:pt x="378" y="265"/>
                      <a:pt x="378" y="265"/>
                    </a:cubicBezTo>
                    <a:cubicBezTo>
                      <a:pt x="375" y="264"/>
                      <a:pt x="375" y="264"/>
                      <a:pt x="375" y="264"/>
                    </a:cubicBezTo>
                    <a:cubicBezTo>
                      <a:pt x="371" y="265"/>
                      <a:pt x="371" y="265"/>
                      <a:pt x="371" y="265"/>
                    </a:cubicBezTo>
                    <a:cubicBezTo>
                      <a:pt x="375" y="262"/>
                      <a:pt x="375" y="262"/>
                      <a:pt x="375" y="262"/>
                    </a:cubicBezTo>
                    <a:cubicBezTo>
                      <a:pt x="376" y="258"/>
                      <a:pt x="376" y="258"/>
                      <a:pt x="376" y="258"/>
                    </a:cubicBezTo>
                    <a:cubicBezTo>
                      <a:pt x="373" y="255"/>
                      <a:pt x="373" y="255"/>
                      <a:pt x="373" y="255"/>
                    </a:cubicBezTo>
                    <a:cubicBezTo>
                      <a:pt x="372" y="252"/>
                      <a:pt x="372" y="252"/>
                      <a:pt x="372" y="252"/>
                    </a:cubicBezTo>
                    <a:cubicBezTo>
                      <a:pt x="369" y="246"/>
                      <a:pt x="369" y="246"/>
                      <a:pt x="369" y="246"/>
                    </a:cubicBezTo>
                    <a:cubicBezTo>
                      <a:pt x="373" y="244"/>
                      <a:pt x="373" y="244"/>
                      <a:pt x="373" y="244"/>
                    </a:cubicBezTo>
                    <a:cubicBezTo>
                      <a:pt x="373" y="241"/>
                      <a:pt x="373" y="241"/>
                      <a:pt x="373" y="241"/>
                    </a:cubicBezTo>
                    <a:cubicBezTo>
                      <a:pt x="376" y="239"/>
                      <a:pt x="376" y="239"/>
                      <a:pt x="376" y="239"/>
                    </a:cubicBezTo>
                    <a:cubicBezTo>
                      <a:pt x="378" y="233"/>
                      <a:pt x="378" y="233"/>
                      <a:pt x="378" y="233"/>
                    </a:cubicBezTo>
                    <a:cubicBezTo>
                      <a:pt x="381" y="231"/>
                      <a:pt x="381" y="231"/>
                      <a:pt x="381" y="231"/>
                    </a:cubicBezTo>
                    <a:cubicBezTo>
                      <a:pt x="381" y="228"/>
                      <a:pt x="381" y="228"/>
                      <a:pt x="381" y="228"/>
                    </a:cubicBezTo>
                    <a:cubicBezTo>
                      <a:pt x="375" y="227"/>
                      <a:pt x="375" y="227"/>
                      <a:pt x="375" y="227"/>
                    </a:cubicBezTo>
                    <a:cubicBezTo>
                      <a:pt x="367" y="227"/>
                      <a:pt x="367" y="227"/>
                      <a:pt x="367" y="227"/>
                    </a:cubicBezTo>
                    <a:cubicBezTo>
                      <a:pt x="363" y="227"/>
                      <a:pt x="363" y="227"/>
                      <a:pt x="363" y="227"/>
                    </a:cubicBezTo>
                    <a:cubicBezTo>
                      <a:pt x="361" y="227"/>
                      <a:pt x="361" y="227"/>
                      <a:pt x="361" y="227"/>
                    </a:cubicBezTo>
                    <a:cubicBezTo>
                      <a:pt x="359" y="223"/>
                      <a:pt x="359" y="223"/>
                      <a:pt x="359" y="223"/>
                    </a:cubicBezTo>
                    <a:cubicBezTo>
                      <a:pt x="347" y="219"/>
                      <a:pt x="347" y="219"/>
                      <a:pt x="347" y="219"/>
                    </a:cubicBezTo>
                    <a:cubicBezTo>
                      <a:pt x="347" y="219"/>
                      <a:pt x="346" y="218"/>
                      <a:pt x="346" y="217"/>
                    </a:cubicBezTo>
                    <a:cubicBezTo>
                      <a:pt x="346" y="216"/>
                      <a:pt x="346" y="216"/>
                      <a:pt x="346" y="216"/>
                    </a:cubicBezTo>
                    <a:cubicBezTo>
                      <a:pt x="344" y="215"/>
                      <a:pt x="344" y="215"/>
                      <a:pt x="344" y="215"/>
                    </a:cubicBezTo>
                    <a:cubicBezTo>
                      <a:pt x="342" y="211"/>
                      <a:pt x="342" y="211"/>
                      <a:pt x="342" y="211"/>
                    </a:cubicBezTo>
                    <a:cubicBezTo>
                      <a:pt x="337" y="210"/>
                      <a:pt x="337" y="210"/>
                      <a:pt x="337" y="210"/>
                    </a:cubicBezTo>
                    <a:cubicBezTo>
                      <a:pt x="335" y="208"/>
                      <a:pt x="335" y="208"/>
                      <a:pt x="335" y="208"/>
                    </a:cubicBezTo>
                    <a:cubicBezTo>
                      <a:pt x="333" y="207"/>
                      <a:pt x="333" y="207"/>
                      <a:pt x="333" y="207"/>
                    </a:cubicBezTo>
                    <a:cubicBezTo>
                      <a:pt x="321" y="210"/>
                      <a:pt x="321" y="210"/>
                      <a:pt x="321" y="210"/>
                    </a:cubicBezTo>
                    <a:cubicBezTo>
                      <a:pt x="323" y="207"/>
                      <a:pt x="323" y="207"/>
                      <a:pt x="323" y="207"/>
                    </a:cubicBezTo>
                    <a:cubicBezTo>
                      <a:pt x="323" y="204"/>
                      <a:pt x="323" y="204"/>
                      <a:pt x="323" y="204"/>
                    </a:cubicBezTo>
                    <a:cubicBezTo>
                      <a:pt x="325" y="200"/>
                      <a:pt x="325" y="200"/>
                      <a:pt x="325" y="200"/>
                    </a:cubicBezTo>
                    <a:cubicBezTo>
                      <a:pt x="326" y="194"/>
                      <a:pt x="326" y="194"/>
                      <a:pt x="326" y="194"/>
                    </a:cubicBezTo>
                    <a:cubicBezTo>
                      <a:pt x="322" y="194"/>
                      <a:pt x="322" y="194"/>
                      <a:pt x="322" y="194"/>
                    </a:cubicBezTo>
                    <a:cubicBezTo>
                      <a:pt x="318" y="194"/>
                      <a:pt x="318" y="194"/>
                      <a:pt x="318" y="194"/>
                    </a:cubicBezTo>
                    <a:cubicBezTo>
                      <a:pt x="317" y="192"/>
                      <a:pt x="317" y="192"/>
                      <a:pt x="317" y="192"/>
                    </a:cubicBezTo>
                    <a:cubicBezTo>
                      <a:pt x="320" y="189"/>
                      <a:pt x="320" y="189"/>
                      <a:pt x="320" y="189"/>
                    </a:cubicBezTo>
                    <a:cubicBezTo>
                      <a:pt x="326" y="182"/>
                      <a:pt x="326" y="182"/>
                      <a:pt x="326" y="182"/>
                    </a:cubicBezTo>
                    <a:cubicBezTo>
                      <a:pt x="328" y="178"/>
                      <a:pt x="328" y="178"/>
                      <a:pt x="328" y="178"/>
                    </a:cubicBezTo>
                    <a:cubicBezTo>
                      <a:pt x="337" y="173"/>
                      <a:pt x="337" y="173"/>
                      <a:pt x="337" y="173"/>
                    </a:cubicBezTo>
                    <a:cubicBezTo>
                      <a:pt x="339" y="171"/>
                      <a:pt x="339" y="171"/>
                      <a:pt x="339" y="171"/>
                    </a:cubicBezTo>
                    <a:cubicBezTo>
                      <a:pt x="346" y="167"/>
                      <a:pt x="346" y="167"/>
                      <a:pt x="346" y="167"/>
                    </a:cubicBezTo>
                    <a:cubicBezTo>
                      <a:pt x="345" y="165"/>
                      <a:pt x="345" y="165"/>
                      <a:pt x="345" y="165"/>
                    </a:cubicBezTo>
                    <a:cubicBezTo>
                      <a:pt x="348" y="166"/>
                      <a:pt x="348" y="166"/>
                      <a:pt x="348" y="166"/>
                    </a:cubicBezTo>
                    <a:cubicBezTo>
                      <a:pt x="349" y="164"/>
                      <a:pt x="349" y="164"/>
                      <a:pt x="349" y="164"/>
                    </a:cubicBezTo>
                    <a:cubicBezTo>
                      <a:pt x="354" y="162"/>
                      <a:pt x="354" y="162"/>
                      <a:pt x="354" y="162"/>
                    </a:cubicBezTo>
                    <a:cubicBezTo>
                      <a:pt x="357" y="160"/>
                      <a:pt x="357" y="160"/>
                      <a:pt x="357" y="160"/>
                    </a:cubicBezTo>
                    <a:cubicBezTo>
                      <a:pt x="361" y="160"/>
                      <a:pt x="361" y="160"/>
                      <a:pt x="361" y="160"/>
                    </a:cubicBezTo>
                    <a:cubicBezTo>
                      <a:pt x="359" y="157"/>
                      <a:pt x="359" y="157"/>
                      <a:pt x="359" y="157"/>
                    </a:cubicBezTo>
                    <a:cubicBezTo>
                      <a:pt x="361" y="157"/>
                      <a:pt x="361" y="157"/>
                      <a:pt x="361" y="157"/>
                    </a:cubicBezTo>
                    <a:cubicBezTo>
                      <a:pt x="368" y="158"/>
                      <a:pt x="368" y="158"/>
                      <a:pt x="368" y="158"/>
                    </a:cubicBezTo>
                    <a:cubicBezTo>
                      <a:pt x="369" y="157"/>
                      <a:pt x="369" y="157"/>
                      <a:pt x="369" y="157"/>
                    </a:cubicBezTo>
                    <a:cubicBezTo>
                      <a:pt x="372" y="155"/>
                      <a:pt x="372" y="155"/>
                      <a:pt x="372" y="155"/>
                    </a:cubicBezTo>
                    <a:cubicBezTo>
                      <a:pt x="373" y="153"/>
                      <a:pt x="373" y="153"/>
                      <a:pt x="373" y="153"/>
                    </a:cubicBezTo>
                    <a:cubicBezTo>
                      <a:pt x="370" y="151"/>
                      <a:pt x="370" y="151"/>
                      <a:pt x="370" y="151"/>
                    </a:cubicBezTo>
                    <a:cubicBezTo>
                      <a:pt x="366" y="150"/>
                      <a:pt x="366" y="150"/>
                      <a:pt x="366" y="150"/>
                    </a:cubicBezTo>
                    <a:cubicBezTo>
                      <a:pt x="359" y="147"/>
                      <a:pt x="359" y="147"/>
                      <a:pt x="359" y="147"/>
                    </a:cubicBezTo>
                    <a:cubicBezTo>
                      <a:pt x="361" y="146"/>
                      <a:pt x="361" y="146"/>
                      <a:pt x="361" y="146"/>
                    </a:cubicBezTo>
                    <a:cubicBezTo>
                      <a:pt x="362" y="147"/>
                      <a:pt x="362" y="147"/>
                      <a:pt x="362" y="147"/>
                    </a:cubicBezTo>
                    <a:cubicBezTo>
                      <a:pt x="366" y="149"/>
                      <a:pt x="366" y="149"/>
                      <a:pt x="366" y="149"/>
                    </a:cubicBezTo>
                    <a:cubicBezTo>
                      <a:pt x="373" y="149"/>
                      <a:pt x="373" y="149"/>
                      <a:pt x="373" y="149"/>
                    </a:cubicBezTo>
                    <a:cubicBezTo>
                      <a:pt x="375" y="150"/>
                      <a:pt x="375" y="150"/>
                      <a:pt x="375" y="150"/>
                    </a:cubicBezTo>
                    <a:cubicBezTo>
                      <a:pt x="382" y="149"/>
                      <a:pt x="382" y="149"/>
                      <a:pt x="382" y="149"/>
                    </a:cubicBezTo>
                    <a:cubicBezTo>
                      <a:pt x="386" y="145"/>
                      <a:pt x="386" y="145"/>
                      <a:pt x="386" y="145"/>
                    </a:cubicBezTo>
                    <a:cubicBezTo>
                      <a:pt x="388" y="147"/>
                      <a:pt x="388" y="147"/>
                      <a:pt x="388" y="147"/>
                    </a:cubicBezTo>
                    <a:cubicBezTo>
                      <a:pt x="392" y="147"/>
                      <a:pt x="392" y="147"/>
                      <a:pt x="392" y="147"/>
                    </a:cubicBezTo>
                    <a:cubicBezTo>
                      <a:pt x="395" y="145"/>
                      <a:pt x="395" y="145"/>
                      <a:pt x="395" y="145"/>
                    </a:cubicBezTo>
                    <a:cubicBezTo>
                      <a:pt x="406" y="141"/>
                      <a:pt x="406" y="141"/>
                      <a:pt x="406" y="141"/>
                    </a:cubicBezTo>
                    <a:cubicBezTo>
                      <a:pt x="409" y="138"/>
                      <a:pt x="409" y="138"/>
                      <a:pt x="409" y="138"/>
                    </a:cubicBezTo>
                    <a:cubicBezTo>
                      <a:pt x="411" y="136"/>
                      <a:pt x="411" y="136"/>
                      <a:pt x="411" y="136"/>
                    </a:cubicBezTo>
                    <a:cubicBezTo>
                      <a:pt x="407" y="136"/>
                      <a:pt x="407" y="136"/>
                      <a:pt x="407" y="136"/>
                    </a:cubicBezTo>
                    <a:cubicBezTo>
                      <a:pt x="399" y="135"/>
                      <a:pt x="399" y="135"/>
                      <a:pt x="399" y="135"/>
                    </a:cubicBezTo>
                    <a:cubicBezTo>
                      <a:pt x="397" y="133"/>
                      <a:pt x="397" y="133"/>
                      <a:pt x="397" y="133"/>
                    </a:cubicBezTo>
                    <a:cubicBezTo>
                      <a:pt x="394" y="131"/>
                      <a:pt x="394" y="131"/>
                      <a:pt x="394" y="131"/>
                    </a:cubicBezTo>
                    <a:cubicBezTo>
                      <a:pt x="397" y="131"/>
                      <a:pt x="397" y="131"/>
                      <a:pt x="397" y="131"/>
                    </a:cubicBezTo>
                    <a:cubicBezTo>
                      <a:pt x="402" y="131"/>
                      <a:pt x="402" y="131"/>
                      <a:pt x="402" y="131"/>
                    </a:cubicBezTo>
                    <a:cubicBezTo>
                      <a:pt x="408" y="135"/>
                      <a:pt x="408" y="135"/>
                      <a:pt x="408" y="135"/>
                    </a:cubicBezTo>
                    <a:cubicBezTo>
                      <a:pt x="411" y="135"/>
                      <a:pt x="411" y="135"/>
                      <a:pt x="411" y="135"/>
                    </a:cubicBezTo>
                    <a:cubicBezTo>
                      <a:pt x="414" y="134"/>
                      <a:pt x="414" y="134"/>
                      <a:pt x="414" y="134"/>
                    </a:cubicBezTo>
                    <a:cubicBezTo>
                      <a:pt x="425" y="128"/>
                      <a:pt x="425" y="128"/>
                      <a:pt x="425" y="128"/>
                    </a:cubicBezTo>
                    <a:cubicBezTo>
                      <a:pt x="425" y="127"/>
                      <a:pt x="425" y="127"/>
                      <a:pt x="425" y="127"/>
                    </a:cubicBezTo>
                    <a:cubicBezTo>
                      <a:pt x="422" y="126"/>
                      <a:pt x="422" y="126"/>
                      <a:pt x="422" y="126"/>
                    </a:cubicBezTo>
                    <a:cubicBezTo>
                      <a:pt x="425" y="124"/>
                      <a:pt x="425" y="124"/>
                      <a:pt x="425" y="124"/>
                    </a:cubicBezTo>
                    <a:cubicBezTo>
                      <a:pt x="432" y="126"/>
                      <a:pt x="432" y="126"/>
                      <a:pt x="432" y="126"/>
                    </a:cubicBezTo>
                    <a:cubicBezTo>
                      <a:pt x="432" y="128"/>
                      <a:pt x="432" y="128"/>
                      <a:pt x="432" y="128"/>
                    </a:cubicBezTo>
                    <a:cubicBezTo>
                      <a:pt x="436" y="127"/>
                      <a:pt x="436" y="127"/>
                      <a:pt x="436" y="127"/>
                    </a:cubicBezTo>
                    <a:cubicBezTo>
                      <a:pt x="441" y="128"/>
                      <a:pt x="441" y="128"/>
                      <a:pt x="441" y="128"/>
                    </a:cubicBezTo>
                    <a:cubicBezTo>
                      <a:pt x="440" y="126"/>
                      <a:pt x="440" y="126"/>
                      <a:pt x="440" y="126"/>
                    </a:cubicBezTo>
                    <a:cubicBezTo>
                      <a:pt x="438" y="123"/>
                      <a:pt x="438" y="123"/>
                      <a:pt x="438" y="123"/>
                    </a:cubicBezTo>
                    <a:cubicBezTo>
                      <a:pt x="435" y="124"/>
                      <a:pt x="435" y="124"/>
                      <a:pt x="435" y="124"/>
                    </a:cubicBezTo>
                    <a:cubicBezTo>
                      <a:pt x="434" y="122"/>
                      <a:pt x="434" y="122"/>
                      <a:pt x="434" y="122"/>
                    </a:cubicBezTo>
                    <a:cubicBezTo>
                      <a:pt x="439" y="121"/>
                      <a:pt x="439" y="121"/>
                      <a:pt x="439" y="121"/>
                    </a:cubicBezTo>
                    <a:cubicBezTo>
                      <a:pt x="442" y="124"/>
                      <a:pt x="442" y="124"/>
                      <a:pt x="442" y="124"/>
                    </a:cubicBezTo>
                    <a:cubicBezTo>
                      <a:pt x="443" y="126"/>
                      <a:pt x="443" y="126"/>
                      <a:pt x="443" y="126"/>
                    </a:cubicBezTo>
                    <a:cubicBezTo>
                      <a:pt x="454" y="123"/>
                      <a:pt x="454" y="123"/>
                      <a:pt x="454" y="123"/>
                    </a:cubicBezTo>
                    <a:cubicBezTo>
                      <a:pt x="455" y="121"/>
                      <a:pt x="455" y="121"/>
                      <a:pt x="455" y="121"/>
                    </a:cubicBezTo>
                    <a:cubicBezTo>
                      <a:pt x="459" y="121"/>
                      <a:pt x="459" y="121"/>
                      <a:pt x="459" y="121"/>
                    </a:cubicBezTo>
                    <a:cubicBezTo>
                      <a:pt x="463" y="116"/>
                      <a:pt x="463" y="116"/>
                      <a:pt x="463" y="116"/>
                    </a:cubicBezTo>
                    <a:cubicBezTo>
                      <a:pt x="462" y="113"/>
                      <a:pt x="462" y="113"/>
                      <a:pt x="462" y="113"/>
                    </a:cubicBezTo>
                    <a:cubicBezTo>
                      <a:pt x="462" y="111"/>
                      <a:pt x="462" y="111"/>
                      <a:pt x="462" y="111"/>
                    </a:cubicBezTo>
                    <a:cubicBezTo>
                      <a:pt x="461" y="110"/>
                      <a:pt x="461" y="110"/>
                      <a:pt x="461" y="110"/>
                    </a:cubicBezTo>
                    <a:cubicBezTo>
                      <a:pt x="463" y="106"/>
                      <a:pt x="463" y="106"/>
                      <a:pt x="463" y="106"/>
                    </a:cubicBezTo>
                    <a:cubicBezTo>
                      <a:pt x="463" y="108"/>
                      <a:pt x="463" y="108"/>
                      <a:pt x="463" y="108"/>
                    </a:cubicBezTo>
                    <a:cubicBezTo>
                      <a:pt x="465" y="110"/>
                      <a:pt x="465" y="110"/>
                      <a:pt x="465" y="110"/>
                    </a:cubicBezTo>
                    <a:cubicBezTo>
                      <a:pt x="471" y="108"/>
                      <a:pt x="471" y="108"/>
                      <a:pt x="471" y="108"/>
                    </a:cubicBezTo>
                    <a:cubicBezTo>
                      <a:pt x="471" y="107"/>
                      <a:pt x="471" y="107"/>
                      <a:pt x="471" y="107"/>
                    </a:cubicBezTo>
                    <a:cubicBezTo>
                      <a:pt x="469" y="107"/>
                      <a:pt x="469" y="107"/>
                      <a:pt x="469" y="107"/>
                    </a:cubicBezTo>
                    <a:cubicBezTo>
                      <a:pt x="466" y="108"/>
                      <a:pt x="466" y="108"/>
                      <a:pt x="466" y="108"/>
                    </a:cubicBezTo>
                    <a:cubicBezTo>
                      <a:pt x="465" y="107"/>
                      <a:pt x="465" y="107"/>
                      <a:pt x="465" y="107"/>
                    </a:cubicBezTo>
                    <a:cubicBezTo>
                      <a:pt x="466" y="106"/>
                      <a:pt x="466" y="106"/>
                      <a:pt x="466" y="106"/>
                    </a:cubicBezTo>
                    <a:cubicBezTo>
                      <a:pt x="474" y="104"/>
                      <a:pt x="474" y="104"/>
                      <a:pt x="474" y="104"/>
                    </a:cubicBezTo>
                    <a:cubicBezTo>
                      <a:pt x="475" y="102"/>
                      <a:pt x="475" y="102"/>
                      <a:pt x="475" y="102"/>
                    </a:cubicBezTo>
                    <a:cubicBezTo>
                      <a:pt x="474" y="101"/>
                      <a:pt x="474" y="101"/>
                      <a:pt x="474" y="101"/>
                    </a:cubicBezTo>
                    <a:cubicBezTo>
                      <a:pt x="474" y="100"/>
                      <a:pt x="474" y="100"/>
                      <a:pt x="474" y="100"/>
                    </a:cubicBezTo>
                    <a:cubicBezTo>
                      <a:pt x="469" y="100"/>
                      <a:pt x="469" y="100"/>
                      <a:pt x="469" y="100"/>
                    </a:cubicBezTo>
                    <a:cubicBezTo>
                      <a:pt x="468" y="99"/>
                      <a:pt x="468" y="99"/>
                      <a:pt x="468" y="99"/>
                    </a:cubicBezTo>
                    <a:cubicBezTo>
                      <a:pt x="464" y="98"/>
                      <a:pt x="464" y="98"/>
                      <a:pt x="464" y="98"/>
                    </a:cubicBezTo>
                    <a:cubicBezTo>
                      <a:pt x="460" y="98"/>
                      <a:pt x="460" y="98"/>
                      <a:pt x="460" y="98"/>
                    </a:cubicBezTo>
                    <a:cubicBezTo>
                      <a:pt x="457" y="98"/>
                      <a:pt x="457" y="98"/>
                      <a:pt x="457" y="98"/>
                    </a:cubicBezTo>
                    <a:cubicBezTo>
                      <a:pt x="454" y="98"/>
                      <a:pt x="454" y="98"/>
                      <a:pt x="454" y="98"/>
                    </a:cubicBezTo>
                    <a:cubicBezTo>
                      <a:pt x="451" y="101"/>
                      <a:pt x="451" y="101"/>
                      <a:pt x="451" y="101"/>
                    </a:cubicBezTo>
                    <a:cubicBezTo>
                      <a:pt x="451" y="103"/>
                      <a:pt x="451" y="103"/>
                      <a:pt x="451" y="103"/>
                    </a:cubicBezTo>
                    <a:cubicBezTo>
                      <a:pt x="452" y="104"/>
                      <a:pt x="452" y="104"/>
                      <a:pt x="452" y="104"/>
                    </a:cubicBezTo>
                    <a:cubicBezTo>
                      <a:pt x="449" y="106"/>
                      <a:pt x="449" y="106"/>
                      <a:pt x="449" y="106"/>
                    </a:cubicBezTo>
                    <a:cubicBezTo>
                      <a:pt x="446" y="106"/>
                      <a:pt x="446" y="106"/>
                      <a:pt x="446" y="106"/>
                    </a:cubicBezTo>
                    <a:cubicBezTo>
                      <a:pt x="444" y="107"/>
                      <a:pt x="444" y="107"/>
                      <a:pt x="444" y="107"/>
                    </a:cubicBezTo>
                    <a:cubicBezTo>
                      <a:pt x="439" y="112"/>
                      <a:pt x="439" y="112"/>
                      <a:pt x="439" y="112"/>
                    </a:cubicBezTo>
                    <a:cubicBezTo>
                      <a:pt x="433" y="115"/>
                      <a:pt x="433" y="115"/>
                      <a:pt x="433" y="115"/>
                    </a:cubicBezTo>
                    <a:cubicBezTo>
                      <a:pt x="432" y="116"/>
                      <a:pt x="432" y="116"/>
                      <a:pt x="432" y="116"/>
                    </a:cubicBezTo>
                    <a:cubicBezTo>
                      <a:pt x="431" y="117"/>
                      <a:pt x="431" y="117"/>
                      <a:pt x="431" y="117"/>
                    </a:cubicBezTo>
                    <a:cubicBezTo>
                      <a:pt x="428" y="118"/>
                      <a:pt x="428" y="118"/>
                      <a:pt x="428" y="118"/>
                    </a:cubicBezTo>
                    <a:cubicBezTo>
                      <a:pt x="426" y="118"/>
                      <a:pt x="426" y="118"/>
                      <a:pt x="426" y="118"/>
                    </a:cubicBezTo>
                    <a:cubicBezTo>
                      <a:pt x="423" y="119"/>
                      <a:pt x="423" y="119"/>
                      <a:pt x="423" y="119"/>
                    </a:cubicBezTo>
                    <a:cubicBezTo>
                      <a:pt x="423" y="118"/>
                      <a:pt x="423" y="118"/>
                      <a:pt x="423" y="118"/>
                    </a:cubicBezTo>
                    <a:cubicBezTo>
                      <a:pt x="423" y="114"/>
                      <a:pt x="423" y="114"/>
                      <a:pt x="423" y="114"/>
                    </a:cubicBezTo>
                    <a:cubicBezTo>
                      <a:pt x="425" y="111"/>
                      <a:pt x="425" y="111"/>
                      <a:pt x="425" y="111"/>
                    </a:cubicBezTo>
                    <a:cubicBezTo>
                      <a:pt x="425" y="110"/>
                      <a:pt x="425" y="110"/>
                      <a:pt x="425" y="110"/>
                    </a:cubicBezTo>
                    <a:cubicBezTo>
                      <a:pt x="427" y="110"/>
                      <a:pt x="427" y="110"/>
                      <a:pt x="427" y="110"/>
                    </a:cubicBezTo>
                    <a:cubicBezTo>
                      <a:pt x="431" y="106"/>
                      <a:pt x="431" y="106"/>
                      <a:pt x="431" y="106"/>
                    </a:cubicBezTo>
                    <a:cubicBezTo>
                      <a:pt x="429" y="105"/>
                      <a:pt x="429" y="105"/>
                      <a:pt x="429" y="105"/>
                    </a:cubicBezTo>
                    <a:cubicBezTo>
                      <a:pt x="428" y="102"/>
                      <a:pt x="428" y="102"/>
                      <a:pt x="428" y="102"/>
                    </a:cubicBezTo>
                    <a:cubicBezTo>
                      <a:pt x="427" y="101"/>
                      <a:pt x="427" y="101"/>
                      <a:pt x="427" y="101"/>
                    </a:cubicBezTo>
                    <a:cubicBezTo>
                      <a:pt x="422" y="103"/>
                      <a:pt x="422" y="103"/>
                      <a:pt x="422" y="103"/>
                    </a:cubicBezTo>
                    <a:cubicBezTo>
                      <a:pt x="418" y="107"/>
                      <a:pt x="418" y="107"/>
                      <a:pt x="418" y="107"/>
                    </a:cubicBezTo>
                    <a:cubicBezTo>
                      <a:pt x="414" y="110"/>
                      <a:pt x="414" y="110"/>
                      <a:pt x="414" y="110"/>
                    </a:cubicBezTo>
                    <a:cubicBezTo>
                      <a:pt x="412" y="111"/>
                      <a:pt x="412" y="111"/>
                      <a:pt x="412" y="111"/>
                    </a:cubicBezTo>
                    <a:cubicBezTo>
                      <a:pt x="413" y="108"/>
                      <a:pt x="413" y="108"/>
                      <a:pt x="413" y="108"/>
                    </a:cubicBezTo>
                    <a:cubicBezTo>
                      <a:pt x="415" y="106"/>
                      <a:pt x="415" y="106"/>
                      <a:pt x="415" y="106"/>
                    </a:cubicBezTo>
                    <a:cubicBezTo>
                      <a:pt x="416" y="103"/>
                      <a:pt x="416" y="103"/>
                      <a:pt x="416" y="103"/>
                    </a:cubicBezTo>
                    <a:cubicBezTo>
                      <a:pt x="417" y="101"/>
                      <a:pt x="417" y="101"/>
                      <a:pt x="417" y="101"/>
                    </a:cubicBezTo>
                    <a:cubicBezTo>
                      <a:pt x="419" y="102"/>
                      <a:pt x="419" y="102"/>
                      <a:pt x="419" y="102"/>
                    </a:cubicBezTo>
                    <a:cubicBezTo>
                      <a:pt x="419" y="101"/>
                      <a:pt x="419" y="101"/>
                      <a:pt x="419" y="101"/>
                    </a:cubicBezTo>
                    <a:cubicBezTo>
                      <a:pt x="417" y="99"/>
                      <a:pt x="417" y="99"/>
                      <a:pt x="417" y="99"/>
                    </a:cubicBezTo>
                    <a:cubicBezTo>
                      <a:pt x="412" y="100"/>
                      <a:pt x="412" y="100"/>
                      <a:pt x="412" y="100"/>
                    </a:cubicBezTo>
                    <a:cubicBezTo>
                      <a:pt x="409" y="98"/>
                      <a:pt x="409" y="98"/>
                      <a:pt x="409" y="98"/>
                    </a:cubicBezTo>
                    <a:cubicBezTo>
                      <a:pt x="413" y="96"/>
                      <a:pt x="413" y="96"/>
                      <a:pt x="413" y="96"/>
                    </a:cubicBezTo>
                    <a:cubicBezTo>
                      <a:pt x="412" y="95"/>
                      <a:pt x="412" y="95"/>
                      <a:pt x="412" y="95"/>
                    </a:cubicBezTo>
                    <a:cubicBezTo>
                      <a:pt x="414" y="94"/>
                      <a:pt x="414" y="94"/>
                      <a:pt x="414" y="94"/>
                    </a:cubicBezTo>
                    <a:cubicBezTo>
                      <a:pt x="415" y="95"/>
                      <a:pt x="415" y="95"/>
                      <a:pt x="415" y="95"/>
                    </a:cubicBezTo>
                    <a:cubicBezTo>
                      <a:pt x="420" y="94"/>
                      <a:pt x="420" y="94"/>
                      <a:pt x="420" y="94"/>
                    </a:cubicBezTo>
                    <a:cubicBezTo>
                      <a:pt x="418" y="93"/>
                      <a:pt x="418" y="93"/>
                      <a:pt x="418" y="93"/>
                    </a:cubicBezTo>
                    <a:cubicBezTo>
                      <a:pt x="417" y="90"/>
                      <a:pt x="417" y="90"/>
                      <a:pt x="417" y="90"/>
                    </a:cubicBezTo>
                    <a:cubicBezTo>
                      <a:pt x="415" y="89"/>
                      <a:pt x="415" y="89"/>
                      <a:pt x="415" y="89"/>
                    </a:cubicBezTo>
                    <a:cubicBezTo>
                      <a:pt x="418" y="86"/>
                      <a:pt x="418" y="86"/>
                      <a:pt x="418" y="86"/>
                    </a:cubicBezTo>
                    <a:cubicBezTo>
                      <a:pt x="419" y="84"/>
                      <a:pt x="419" y="84"/>
                      <a:pt x="419" y="84"/>
                    </a:cubicBezTo>
                    <a:cubicBezTo>
                      <a:pt x="418" y="84"/>
                      <a:pt x="418" y="84"/>
                      <a:pt x="418" y="84"/>
                    </a:cubicBezTo>
                    <a:cubicBezTo>
                      <a:pt x="416" y="81"/>
                      <a:pt x="416" y="81"/>
                      <a:pt x="416" y="81"/>
                    </a:cubicBezTo>
                    <a:cubicBezTo>
                      <a:pt x="415" y="83"/>
                      <a:pt x="415" y="83"/>
                      <a:pt x="415" y="83"/>
                    </a:cubicBezTo>
                    <a:cubicBezTo>
                      <a:pt x="413" y="84"/>
                      <a:pt x="413" y="84"/>
                      <a:pt x="413" y="84"/>
                    </a:cubicBezTo>
                    <a:cubicBezTo>
                      <a:pt x="413" y="81"/>
                      <a:pt x="413" y="81"/>
                      <a:pt x="413" y="81"/>
                    </a:cubicBezTo>
                    <a:cubicBezTo>
                      <a:pt x="411" y="80"/>
                      <a:pt x="411" y="80"/>
                      <a:pt x="411" y="80"/>
                    </a:cubicBezTo>
                    <a:cubicBezTo>
                      <a:pt x="409" y="81"/>
                      <a:pt x="409" y="81"/>
                      <a:pt x="409" y="81"/>
                    </a:cubicBezTo>
                    <a:cubicBezTo>
                      <a:pt x="403" y="83"/>
                      <a:pt x="403" y="83"/>
                      <a:pt x="403" y="83"/>
                    </a:cubicBezTo>
                    <a:cubicBezTo>
                      <a:pt x="405" y="84"/>
                      <a:pt x="405" y="84"/>
                      <a:pt x="405" y="84"/>
                    </a:cubicBezTo>
                    <a:cubicBezTo>
                      <a:pt x="402" y="86"/>
                      <a:pt x="402" y="86"/>
                      <a:pt x="402" y="86"/>
                    </a:cubicBezTo>
                    <a:cubicBezTo>
                      <a:pt x="401" y="85"/>
                      <a:pt x="401" y="85"/>
                      <a:pt x="401" y="85"/>
                    </a:cubicBezTo>
                    <a:cubicBezTo>
                      <a:pt x="397" y="86"/>
                      <a:pt x="397" y="86"/>
                      <a:pt x="397" y="86"/>
                    </a:cubicBezTo>
                    <a:cubicBezTo>
                      <a:pt x="394" y="89"/>
                      <a:pt x="394" y="89"/>
                      <a:pt x="394" y="89"/>
                    </a:cubicBezTo>
                    <a:cubicBezTo>
                      <a:pt x="396" y="89"/>
                      <a:pt x="396" y="89"/>
                      <a:pt x="396" y="89"/>
                    </a:cubicBezTo>
                    <a:cubicBezTo>
                      <a:pt x="395" y="91"/>
                      <a:pt x="395" y="91"/>
                      <a:pt x="395" y="91"/>
                    </a:cubicBezTo>
                    <a:cubicBezTo>
                      <a:pt x="392" y="91"/>
                      <a:pt x="392" y="91"/>
                      <a:pt x="392" y="91"/>
                    </a:cubicBezTo>
                    <a:cubicBezTo>
                      <a:pt x="387" y="95"/>
                      <a:pt x="387" y="95"/>
                      <a:pt x="387" y="95"/>
                    </a:cubicBezTo>
                    <a:cubicBezTo>
                      <a:pt x="386" y="98"/>
                      <a:pt x="386" y="98"/>
                      <a:pt x="386" y="98"/>
                    </a:cubicBezTo>
                    <a:cubicBezTo>
                      <a:pt x="389" y="98"/>
                      <a:pt x="389" y="98"/>
                      <a:pt x="389" y="98"/>
                    </a:cubicBezTo>
                    <a:cubicBezTo>
                      <a:pt x="390" y="99"/>
                      <a:pt x="390" y="99"/>
                      <a:pt x="390" y="99"/>
                    </a:cubicBezTo>
                    <a:cubicBezTo>
                      <a:pt x="392" y="99"/>
                      <a:pt x="392" y="99"/>
                      <a:pt x="392" y="99"/>
                    </a:cubicBezTo>
                    <a:cubicBezTo>
                      <a:pt x="395" y="98"/>
                      <a:pt x="395" y="98"/>
                      <a:pt x="395" y="98"/>
                    </a:cubicBezTo>
                    <a:cubicBezTo>
                      <a:pt x="397" y="100"/>
                      <a:pt x="397" y="100"/>
                      <a:pt x="397" y="100"/>
                    </a:cubicBezTo>
                    <a:cubicBezTo>
                      <a:pt x="393" y="104"/>
                      <a:pt x="393" y="104"/>
                      <a:pt x="393" y="104"/>
                    </a:cubicBezTo>
                    <a:cubicBezTo>
                      <a:pt x="392" y="104"/>
                      <a:pt x="392" y="104"/>
                      <a:pt x="392" y="104"/>
                    </a:cubicBezTo>
                    <a:cubicBezTo>
                      <a:pt x="388" y="106"/>
                      <a:pt x="388" y="106"/>
                      <a:pt x="388" y="106"/>
                    </a:cubicBezTo>
                    <a:cubicBezTo>
                      <a:pt x="388" y="107"/>
                      <a:pt x="388" y="107"/>
                      <a:pt x="388" y="107"/>
                    </a:cubicBezTo>
                    <a:cubicBezTo>
                      <a:pt x="392" y="107"/>
                      <a:pt x="392" y="107"/>
                      <a:pt x="392" y="107"/>
                    </a:cubicBezTo>
                    <a:cubicBezTo>
                      <a:pt x="393" y="105"/>
                      <a:pt x="393" y="105"/>
                      <a:pt x="393" y="105"/>
                    </a:cubicBezTo>
                    <a:cubicBezTo>
                      <a:pt x="395" y="104"/>
                      <a:pt x="395" y="104"/>
                      <a:pt x="395" y="104"/>
                    </a:cubicBezTo>
                    <a:cubicBezTo>
                      <a:pt x="395" y="106"/>
                      <a:pt x="395" y="106"/>
                      <a:pt x="395" y="106"/>
                    </a:cubicBezTo>
                    <a:cubicBezTo>
                      <a:pt x="394" y="108"/>
                      <a:pt x="394" y="108"/>
                      <a:pt x="394" y="108"/>
                    </a:cubicBezTo>
                    <a:cubicBezTo>
                      <a:pt x="385" y="111"/>
                      <a:pt x="385" y="111"/>
                      <a:pt x="385" y="111"/>
                    </a:cubicBezTo>
                    <a:cubicBezTo>
                      <a:pt x="383" y="111"/>
                      <a:pt x="383" y="111"/>
                      <a:pt x="383" y="111"/>
                    </a:cubicBezTo>
                    <a:cubicBezTo>
                      <a:pt x="382" y="112"/>
                      <a:pt x="382" y="112"/>
                      <a:pt x="382" y="112"/>
                    </a:cubicBezTo>
                    <a:cubicBezTo>
                      <a:pt x="379" y="112"/>
                      <a:pt x="379" y="112"/>
                      <a:pt x="379" y="112"/>
                    </a:cubicBezTo>
                    <a:cubicBezTo>
                      <a:pt x="376" y="113"/>
                      <a:pt x="376" y="113"/>
                      <a:pt x="376" y="113"/>
                    </a:cubicBezTo>
                    <a:cubicBezTo>
                      <a:pt x="374" y="114"/>
                      <a:pt x="374" y="114"/>
                      <a:pt x="374" y="114"/>
                    </a:cubicBezTo>
                    <a:cubicBezTo>
                      <a:pt x="374" y="116"/>
                      <a:pt x="374" y="116"/>
                      <a:pt x="374" y="116"/>
                    </a:cubicBezTo>
                    <a:cubicBezTo>
                      <a:pt x="377" y="118"/>
                      <a:pt x="377" y="118"/>
                      <a:pt x="377" y="118"/>
                    </a:cubicBezTo>
                    <a:cubicBezTo>
                      <a:pt x="374" y="119"/>
                      <a:pt x="374" y="119"/>
                      <a:pt x="374" y="119"/>
                    </a:cubicBezTo>
                    <a:cubicBezTo>
                      <a:pt x="373" y="120"/>
                      <a:pt x="373" y="120"/>
                      <a:pt x="373" y="120"/>
                    </a:cubicBezTo>
                    <a:cubicBezTo>
                      <a:pt x="370" y="122"/>
                      <a:pt x="370" y="122"/>
                      <a:pt x="370" y="122"/>
                    </a:cubicBezTo>
                    <a:cubicBezTo>
                      <a:pt x="365" y="122"/>
                      <a:pt x="365" y="122"/>
                      <a:pt x="365" y="122"/>
                    </a:cubicBezTo>
                    <a:cubicBezTo>
                      <a:pt x="370" y="121"/>
                      <a:pt x="370" y="121"/>
                      <a:pt x="370" y="121"/>
                    </a:cubicBezTo>
                    <a:cubicBezTo>
                      <a:pt x="372" y="119"/>
                      <a:pt x="372" y="119"/>
                      <a:pt x="372" y="119"/>
                    </a:cubicBezTo>
                    <a:cubicBezTo>
                      <a:pt x="369" y="118"/>
                      <a:pt x="369" y="118"/>
                      <a:pt x="369" y="118"/>
                    </a:cubicBezTo>
                    <a:cubicBezTo>
                      <a:pt x="369" y="116"/>
                      <a:pt x="369" y="116"/>
                      <a:pt x="369" y="116"/>
                    </a:cubicBezTo>
                    <a:cubicBezTo>
                      <a:pt x="371" y="115"/>
                      <a:pt x="371" y="115"/>
                      <a:pt x="371" y="115"/>
                    </a:cubicBezTo>
                    <a:cubicBezTo>
                      <a:pt x="376" y="111"/>
                      <a:pt x="376" y="111"/>
                      <a:pt x="376" y="111"/>
                    </a:cubicBezTo>
                    <a:cubicBezTo>
                      <a:pt x="370" y="112"/>
                      <a:pt x="370" y="112"/>
                      <a:pt x="370" y="112"/>
                    </a:cubicBezTo>
                    <a:cubicBezTo>
                      <a:pt x="369" y="109"/>
                      <a:pt x="369" y="109"/>
                      <a:pt x="369" y="109"/>
                    </a:cubicBezTo>
                    <a:cubicBezTo>
                      <a:pt x="366" y="109"/>
                      <a:pt x="366" y="109"/>
                      <a:pt x="366" y="109"/>
                    </a:cubicBezTo>
                    <a:cubicBezTo>
                      <a:pt x="361" y="110"/>
                      <a:pt x="361" y="110"/>
                      <a:pt x="361" y="110"/>
                    </a:cubicBezTo>
                    <a:cubicBezTo>
                      <a:pt x="359" y="112"/>
                      <a:pt x="359" y="112"/>
                      <a:pt x="359" y="112"/>
                    </a:cubicBezTo>
                    <a:cubicBezTo>
                      <a:pt x="362" y="113"/>
                      <a:pt x="362" y="113"/>
                      <a:pt x="362" y="113"/>
                    </a:cubicBezTo>
                    <a:cubicBezTo>
                      <a:pt x="363" y="115"/>
                      <a:pt x="363" y="115"/>
                      <a:pt x="363" y="115"/>
                    </a:cubicBezTo>
                    <a:cubicBezTo>
                      <a:pt x="361" y="116"/>
                      <a:pt x="361" y="116"/>
                      <a:pt x="361" y="116"/>
                    </a:cubicBezTo>
                    <a:cubicBezTo>
                      <a:pt x="357" y="114"/>
                      <a:pt x="357" y="114"/>
                      <a:pt x="357" y="114"/>
                    </a:cubicBezTo>
                    <a:cubicBezTo>
                      <a:pt x="354" y="115"/>
                      <a:pt x="354" y="115"/>
                      <a:pt x="354" y="115"/>
                    </a:cubicBezTo>
                    <a:cubicBezTo>
                      <a:pt x="350" y="114"/>
                      <a:pt x="350" y="114"/>
                      <a:pt x="350" y="114"/>
                    </a:cubicBezTo>
                    <a:cubicBezTo>
                      <a:pt x="330" y="114"/>
                      <a:pt x="330" y="114"/>
                      <a:pt x="330" y="114"/>
                    </a:cubicBezTo>
                    <a:cubicBezTo>
                      <a:pt x="329" y="112"/>
                      <a:pt x="329" y="112"/>
                      <a:pt x="329" y="112"/>
                    </a:cubicBezTo>
                    <a:cubicBezTo>
                      <a:pt x="322" y="112"/>
                      <a:pt x="322" y="112"/>
                      <a:pt x="322" y="112"/>
                    </a:cubicBezTo>
                    <a:cubicBezTo>
                      <a:pt x="319" y="110"/>
                      <a:pt x="319" y="110"/>
                      <a:pt x="319" y="110"/>
                    </a:cubicBezTo>
                    <a:cubicBezTo>
                      <a:pt x="320" y="108"/>
                      <a:pt x="320" y="108"/>
                      <a:pt x="320" y="108"/>
                    </a:cubicBezTo>
                    <a:cubicBezTo>
                      <a:pt x="320" y="106"/>
                      <a:pt x="320" y="106"/>
                      <a:pt x="320" y="106"/>
                    </a:cubicBezTo>
                    <a:cubicBezTo>
                      <a:pt x="317" y="105"/>
                      <a:pt x="317" y="105"/>
                      <a:pt x="317" y="105"/>
                    </a:cubicBezTo>
                    <a:cubicBezTo>
                      <a:pt x="308" y="108"/>
                      <a:pt x="308" y="108"/>
                      <a:pt x="308" y="108"/>
                    </a:cubicBezTo>
                    <a:cubicBezTo>
                      <a:pt x="300" y="108"/>
                      <a:pt x="300" y="108"/>
                      <a:pt x="300" y="108"/>
                    </a:cubicBezTo>
                    <a:cubicBezTo>
                      <a:pt x="296" y="111"/>
                      <a:pt x="296" y="111"/>
                      <a:pt x="296" y="111"/>
                    </a:cubicBezTo>
                    <a:cubicBezTo>
                      <a:pt x="300" y="111"/>
                      <a:pt x="300" y="111"/>
                      <a:pt x="300" y="111"/>
                    </a:cubicBezTo>
                    <a:cubicBezTo>
                      <a:pt x="305" y="110"/>
                      <a:pt x="305" y="110"/>
                      <a:pt x="305" y="110"/>
                    </a:cubicBezTo>
                    <a:cubicBezTo>
                      <a:pt x="309" y="110"/>
                      <a:pt x="309" y="110"/>
                      <a:pt x="309" y="110"/>
                    </a:cubicBezTo>
                    <a:cubicBezTo>
                      <a:pt x="317" y="107"/>
                      <a:pt x="317" y="107"/>
                      <a:pt x="317" y="107"/>
                    </a:cubicBezTo>
                    <a:cubicBezTo>
                      <a:pt x="316" y="109"/>
                      <a:pt x="316" y="109"/>
                      <a:pt x="316" y="109"/>
                    </a:cubicBezTo>
                    <a:cubicBezTo>
                      <a:pt x="309" y="112"/>
                      <a:pt x="309" y="112"/>
                      <a:pt x="309" y="112"/>
                    </a:cubicBezTo>
                    <a:cubicBezTo>
                      <a:pt x="302" y="112"/>
                      <a:pt x="302" y="112"/>
                      <a:pt x="302" y="112"/>
                    </a:cubicBezTo>
                    <a:cubicBezTo>
                      <a:pt x="296" y="114"/>
                      <a:pt x="296" y="114"/>
                      <a:pt x="296" y="114"/>
                    </a:cubicBezTo>
                    <a:cubicBezTo>
                      <a:pt x="297" y="117"/>
                      <a:pt x="297" y="117"/>
                      <a:pt x="297" y="117"/>
                    </a:cubicBezTo>
                    <a:cubicBezTo>
                      <a:pt x="295" y="118"/>
                      <a:pt x="295" y="118"/>
                      <a:pt x="295" y="118"/>
                    </a:cubicBezTo>
                    <a:cubicBezTo>
                      <a:pt x="294" y="121"/>
                      <a:pt x="294" y="121"/>
                      <a:pt x="294" y="121"/>
                    </a:cubicBezTo>
                    <a:cubicBezTo>
                      <a:pt x="289" y="123"/>
                      <a:pt x="289" y="123"/>
                      <a:pt x="289" y="123"/>
                    </a:cubicBezTo>
                    <a:cubicBezTo>
                      <a:pt x="288" y="126"/>
                      <a:pt x="288" y="126"/>
                      <a:pt x="288" y="126"/>
                    </a:cubicBezTo>
                    <a:cubicBezTo>
                      <a:pt x="288" y="123"/>
                      <a:pt x="288" y="123"/>
                      <a:pt x="288" y="123"/>
                    </a:cubicBezTo>
                    <a:cubicBezTo>
                      <a:pt x="288" y="120"/>
                      <a:pt x="288" y="120"/>
                      <a:pt x="288" y="120"/>
                    </a:cubicBezTo>
                    <a:cubicBezTo>
                      <a:pt x="292" y="120"/>
                      <a:pt x="292" y="120"/>
                      <a:pt x="292" y="120"/>
                    </a:cubicBezTo>
                    <a:cubicBezTo>
                      <a:pt x="293" y="116"/>
                      <a:pt x="293" y="116"/>
                      <a:pt x="293" y="116"/>
                    </a:cubicBezTo>
                    <a:cubicBezTo>
                      <a:pt x="291" y="116"/>
                      <a:pt x="291" y="116"/>
                      <a:pt x="291" y="116"/>
                    </a:cubicBezTo>
                    <a:cubicBezTo>
                      <a:pt x="289" y="117"/>
                      <a:pt x="289" y="117"/>
                      <a:pt x="289" y="117"/>
                    </a:cubicBezTo>
                    <a:cubicBezTo>
                      <a:pt x="289" y="115"/>
                      <a:pt x="289" y="115"/>
                      <a:pt x="289" y="115"/>
                    </a:cubicBezTo>
                    <a:cubicBezTo>
                      <a:pt x="286" y="115"/>
                      <a:pt x="286" y="115"/>
                      <a:pt x="286" y="115"/>
                    </a:cubicBezTo>
                    <a:cubicBezTo>
                      <a:pt x="284" y="113"/>
                      <a:pt x="284" y="113"/>
                      <a:pt x="284" y="113"/>
                    </a:cubicBezTo>
                    <a:cubicBezTo>
                      <a:pt x="280" y="114"/>
                      <a:pt x="280" y="114"/>
                      <a:pt x="280" y="114"/>
                    </a:cubicBezTo>
                    <a:cubicBezTo>
                      <a:pt x="273" y="115"/>
                      <a:pt x="273" y="115"/>
                      <a:pt x="273" y="115"/>
                    </a:cubicBezTo>
                    <a:cubicBezTo>
                      <a:pt x="269" y="115"/>
                      <a:pt x="269" y="115"/>
                      <a:pt x="269" y="115"/>
                    </a:cubicBezTo>
                    <a:cubicBezTo>
                      <a:pt x="261" y="115"/>
                      <a:pt x="261" y="115"/>
                      <a:pt x="261" y="115"/>
                    </a:cubicBezTo>
                    <a:cubicBezTo>
                      <a:pt x="255" y="115"/>
                      <a:pt x="255" y="115"/>
                      <a:pt x="255" y="115"/>
                    </a:cubicBezTo>
                    <a:cubicBezTo>
                      <a:pt x="250" y="113"/>
                      <a:pt x="250" y="113"/>
                      <a:pt x="250" y="113"/>
                    </a:cubicBezTo>
                    <a:cubicBezTo>
                      <a:pt x="257" y="111"/>
                      <a:pt x="257" y="111"/>
                      <a:pt x="257" y="111"/>
                    </a:cubicBezTo>
                    <a:cubicBezTo>
                      <a:pt x="260" y="110"/>
                      <a:pt x="260" y="110"/>
                      <a:pt x="260" y="110"/>
                    </a:cubicBezTo>
                    <a:cubicBezTo>
                      <a:pt x="262" y="110"/>
                      <a:pt x="262" y="110"/>
                      <a:pt x="262" y="110"/>
                    </a:cubicBezTo>
                    <a:cubicBezTo>
                      <a:pt x="261" y="106"/>
                      <a:pt x="261" y="106"/>
                      <a:pt x="261" y="106"/>
                    </a:cubicBezTo>
                    <a:cubicBezTo>
                      <a:pt x="258" y="104"/>
                      <a:pt x="258" y="104"/>
                      <a:pt x="258" y="104"/>
                    </a:cubicBezTo>
                    <a:cubicBezTo>
                      <a:pt x="255" y="105"/>
                      <a:pt x="255" y="105"/>
                      <a:pt x="255" y="105"/>
                    </a:cubicBezTo>
                    <a:cubicBezTo>
                      <a:pt x="254" y="105"/>
                      <a:pt x="254" y="105"/>
                      <a:pt x="254" y="105"/>
                    </a:cubicBezTo>
                    <a:cubicBezTo>
                      <a:pt x="253" y="106"/>
                      <a:pt x="253" y="106"/>
                      <a:pt x="253" y="106"/>
                    </a:cubicBezTo>
                    <a:cubicBezTo>
                      <a:pt x="242" y="104"/>
                      <a:pt x="242" y="104"/>
                      <a:pt x="242" y="104"/>
                    </a:cubicBezTo>
                    <a:cubicBezTo>
                      <a:pt x="240" y="103"/>
                      <a:pt x="240" y="103"/>
                      <a:pt x="240" y="103"/>
                    </a:cubicBezTo>
                    <a:cubicBezTo>
                      <a:pt x="235" y="102"/>
                      <a:pt x="235" y="102"/>
                      <a:pt x="235" y="102"/>
                    </a:cubicBezTo>
                    <a:cubicBezTo>
                      <a:pt x="231" y="101"/>
                      <a:pt x="231" y="101"/>
                      <a:pt x="231" y="101"/>
                    </a:cubicBezTo>
                    <a:cubicBezTo>
                      <a:pt x="228" y="98"/>
                      <a:pt x="228" y="98"/>
                      <a:pt x="228" y="98"/>
                    </a:cubicBezTo>
                    <a:cubicBezTo>
                      <a:pt x="221" y="98"/>
                      <a:pt x="221" y="98"/>
                      <a:pt x="221" y="98"/>
                    </a:cubicBezTo>
                    <a:cubicBezTo>
                      <a:pt x="218" y="97"/>
                      <a:pt x="218" y="97"/>
                      <a:pt x="218" y="97"/>
                    </a:cubicBezTo>
                    <a:cubicBezTo>
                      <a:pt x="215" y="100"/>
                      <a:pt x="215" y="100"/>
                      <a:pt x="215" y="100"/>
                    </a:cubicBezTo>
                    <a:cubicBezTo>
                      <a:pt x="212" y="102"/>
                      <a:pt x="212" y="102"/>
                      <a:pt x="212" y="102"/>
                    </a:cubicBezTo>
                    <a:cubicBezTo>
                      <a:pt x="207" y="102"/>
                      <a:pt x="207" y="102"/>
                      <a:pt x="207" y="102"/>
                    </a:cubicBezTo>
                    <a:cubicBezTo>
                      <a:pt x="204" y="101"/>
                      <a:pt x="204" y="101"/>
                      <a:pt x="204" y="101"/>
                    </a:cubicBezTo>
                    <a:cubicBezTo>
                      <a:pt x="211" y="98"/>
                      <a:pt x="211" y="98"/>
                      <a:pt x="211" y="98"/>
                    </a:cubicBezTo>
                    <a:cubicBezTo>
                      <a:pt x="210" y="98"/>
                      <a:pt x="210" y="98"/>
                      <a:pt x="210" y="98"/>
                    </a:cubicBezTo>
                    <a:cubicBezTo>
                      <a:pt x="213" y="95"/>
                      <a:pt x="213" y="95"/>
                      <a:pt x="213" y="95"/>
                    </a:cubicBezTo>
                    <a:cubicBezTo>
                      <a:pt x="209" y="96"/>
                      <a:pt x="209" y="96"/>
                      <a:pt x="209" y="96"/>
                    </a:cubicBezTo>
                    <a:cubicBezTo>
                      <a:pt x="208" y="96"/>
                      <a:pt x="208" y="96"/>
                      <a:pt x="208" y="96"/>
                    </a:cubicBezTo>
                    <a:cubicBezTo>
                      <a:pt x="206" y="98"/>
                      <a:pt x="206" y="98"/>
                      <a:pt x="206" y="98"/>
                    </a:cubicBezTo>
                    <a:cubicBezTo>
                      <a:pt x="203" y="99"/>
                      <a:pt x="203" y="99"/>
                      <a:pt x="203" y="99"/>
                    </a:cubicBezTo>
                    <a:cubicBezTo>
                      <a:pt x="199" y="102"/>
                      <a:pt x="199" y="102"/>
                      <a:pt x="199" y="102"/>
                    </a:cubicBezTo>
                    <a:cubicBezTo>
                      <a:pt x="196" y="100"/>
                      <a:pt x="196" y="100"/>
                      <a:pt x="196" y="100"/>
                    </a:cubicBezTo>
                    <a:cubicBezTo>
                      <a:pt x="195" y="98"/>
                      <a:pt x="195" y="98"/>
                      <a:pt x="195" y="98"/>
                    </a:cubicBezTo>
                    <a:cubicBezTo>
                      <a:pt x="196" y="95"/>
                      <a:pt x="196" y="95"/>
                      <a:pt x="196" y="95"/>
                    </a:cubicBezTo>
                    <a:cubicBezTo>
                      <a:pt x="195" y="91"/>
                      <a:pt x="195" y="91"/>
                      <a:pt x="195" y="91"/>
                    </a:cubicBezTo>
                    <a:cubicBezTo>
                      <a:pt x="194" y="92"/>
                      <a:pt x="194" y="92"/>
                      <a:pt x="194" y="92"/>
                    </a:cubicBezTo>
                    <a:cubicBezTo>
                      <a:pt x="192" y="94"/>
                      <a:pt x="192" y="94"/>
                      <a:pt x="192" y="94"/>
                    </a:cubicBezTo>
                    <a:cubicBezTo>
                      <a:pt x="192" y="94"/>
                      <a:pt x="192" y="94"/>
                      <a:pt x="192" y="94"/>
                    </a:cubicBezTo>
                    <a:cubicBezTo>
                      <a:pt x="189" y="95"/>
                      <a:pt x="189" y="95"/>
                      <a:pt x="189" y="95"/>
                    </a:cubicBezTo>
                    <a:cubicBezTo>
                      <a:pt x="188" y="96"/>
                      <a:pt x="188" y="96"/>
                      <a:pt x="188" y="96"/>
                    </a:cubicBezTo>
                    <a:cubicBezTo>
                      <a:pt x="181" y="98"/>
                      <a:pt x="181" y="98"/>
                      <a:pt x="181" y="98"/>
                    </a:cubicBezTo>
                    <a:cubicBezTo>
                      <a:pt x="179" y="98"/>
                      <a:pt x="179" y="98"/>
                      <a:pt x="179" y="98"/>
                    </a:cubicBezTo>
                    <a:cubicBezTo>
                      <a:pt x="172" y="99"/>
                      <a:pt x="172" y="99"/>
                      <a:pt x="172" y="99"/>
                    </a:cubicBezTo>
                    <a:cubicBezTo>
                      <a:pt x="167" y="100"/>
                      <a:pt x="167" y="100"/>
                      <a:pt x="167" y="100"/>
                    </a:cubicBezTo>
                    <a:cubicBezTo>
                      <a:pt x="163" y="102"/>
                      <a:pt x="163" y="102"/>
                      <a:pt x="163" y="102"/>
                    </a:cubicBezTo>
                    <a:cubicBezTo>
                      <a:pt x="158" y="102"/>
                      <a:pt x="158" y="102"/>
                      <a:pt x="158" y="102"/>
                    </a:cubicBezTo>
                    <a:cubicBezTo>
                      <a:pt x="152" y="104"/>
                      <a:pt x="152" y="104"/>
                      <a:pt x="152" y="104"/>
                    </a:cubicBezTo>
                    <a:cubicBezTo>
                      <a:pt x="150" y="106"/>
                      <a:pt x="150" y="106"/>
                      <a:pt x="150" y="106"/>
                    </a:cubicBezTo>
                    <a:cubicBezTo>
                      <a:pt x="146" y="106"/>
                      <a:pt x="146" y="106"/>
                      <a:pt x="146" y="106"/>
                    </a:cubicBezTo>
                    <a:cubicBezTo>
                      <a:pt x="144" y="108"/>
                      <a:pt x="144" y="108"/>
                      <a:pt x="144" y="108"/>
                    </a:cubicBezTo>
                    <a:cubicBezTo>
                      <a:pt x="146" y="105"/>
                      <a:pt x="146" y="105"/>
                      <a:pt x="146" y="105"/>
                    </a:cubicBezTo>
                    <a:cubicBezTo>
                      <a:pt x="149" y="104"/>
                      <a:pt x="149" y="104"/>
                      <a:pt x="149" y="104"/>
                    </a:cubicBezTo>
                    <a:cubicBezTo>
                      <a:pt x="152" y="103"/>
                      <a:pt x="152" y="103"/>
                      <a:pt x="152" y="103"/>
                    </a:cubicBezTo>
                    <a:cubicBezTo>
                      <a:pt x="155" y="102"/>
                      <a:pt x="155" y="102"/>
                      <a:pt x="155" y="102"/>
                    </a:cubicBezTo>
                    <a:cubicBezTo>
                      <a:pt x="159" y="100"/>
                      <a:pt x="159" y="100"/>
                      <a:pt x="159" y="100"/>
                    </a:cubicBezTo>
                    <a:cubicBezTo>
                      <a:pt x="162" y="99"/>
                      <a:pt x="162" y="99"/>
                      <a:pt x="162" y="99"/>
                    </a:cubicBezTo>
                    <a:cubicBezTo>
                      <a:pt x="166" y="99"/>
                      <a:pt x="166" y="99"/>
                      <a:pt x="166" y="99"/>
                    </a:cubicBezTo>
                    <a:cubicBezTo>
                      <a:pt x="170" y="98"/>
                      <a:pt x="170" y="98"/>
                      <a:pt x="170" y="98"/>
                    </a:cubicBezTo>
                    <a:cubicBezTo>
                      <a:pt x="173" y="98"/>
                      <a:pt x="173" y="98"/>
                      <a:pt x="173" y="98"/>
                    </a:cubicBezTo>
                    <a:cubicBezTo>
                      <a:pt x="179" y="97"/>
                      <a:pt x="179" y="97"/>
                      <a:pt x="179" y="97"/>
                    </a:cubicBezTo>
                    <a:cubicBezTo>
                      <a:pt x="182" y="95"/>
                      <a:pt x="182" y="95"/>
                      <a:pt x="182" y="95"/>
                    </a:cubicBezTo>
                    <a:cubicBezTo>
                      <a:pt x="182" y="94"/>
                      <a:pt x="182" y="94"/>
                      <a:pt x="182" y="94"/>
                    </a:cubicBezTo>
                    <a:cubicBezTo>
                      <a:pt x="180" y="95"/>
                      <a:pt x="180" y="95"/>
                      <a:pt x="180" y="95"/>
                    </a:cubicBezTo>
                    <a:cubicBezTo>
                      <a:pt x="178" y="95"/>
                      <a:pt x="178" y="95"/>
                      <a:pt x="178" y="95"/>
                    </a:cubicBezTo>
                    <a:cubicBezTo>
                      <a:pt x="173" y="95"/>
                      <a:pt x="173" y="95"/>
                      <a:pt x="173" y="95"/>
                    </a:cubicBezTo>
                    <a:cubicBezTo>
                      <a:pt x="170" y="97"/>
                      <a:pt x="170" y="97"/>
                      <a:pt x="170" y="97"/>
                    </a:cubicBezTo>
                    <a:cubicBezTo>
                      <a:pt x="162" y="98"/>
                      <a:pt x="162" y="98"/>
                      <a:pt x="162" y="98"/>
                    </a:cubicBezTo>
                    <a:cubicBezTo>
                      <a:pt x="158" y="99"/>
                      <a:pt x="158" y="99"/>
                      <a:pt x="158" y="99"/>
                    </a:cubicBezTo>
                    <a:cubicBezTo>
                      <a:pt x="153" y="101"/>
                      <a:pt x="153" y="101"/>
                      <a:pt x="153" y="101"/>
                    </a:cubicBezTo>
                    <a:cubicBezTo>
                      <a:pt x="148" y="102"/>
                      <a:pt x="148" y="102"/>
                      <a:pt x="148" y="102"/>
                    </a:cubicBezTo>
                    <a:cubicBezTo>
                      <a:pt x="144" y="102"/>
                      <a:pt x="144" y="102"/>
                      <a:pt x="144" y="102"/>
                    </a:cubicBezTo>
                    <a:cubicBezTo>
                      <a:pt x="141" y="103"/>
                      <a:pt x="141" y="103"/>
                      <a:pt x="141" y="103"/>
                    </a:cubicBezTo>
                    <a:cubicBezTo>
                      <a:pt x="138" y="105"/>
                      <a:pt x="138" y="105"/>
                      <a:pt x="138" y="105"/>
                    </a:cubicBezTo>
                    <a:cubicBezTo>
                      <a:pt x="137" y="107"/>
                      <a:pt x="137" y="107"/>
                      <a:pt x="137" y="107"/>
                    </a:cubicBezTo>
                    <a:cubicBezTo>
                      <a:pt x="136" y="109"/>
                      <a:pt x="136" y="109"/>
                      <a:pt x="136" y="109"/>
                    </a:cubicBezTo>
                    <a:cubicBezTo>
                      <a:pt x="136" y="106"/>
                      <a:pt x="136" y="106"/>
                      <a:pt x="136" y="106"/>
                    </a:cubicBezTo>
                    <a:cubicBezTo>
                      <a:pt x="134" y="104"/>
                      <a:pt x="134" y="104"/>
                      <a:pt x="134" y="104"/>
                    </a:cubicBezTo>
                    <a:cubicBezTo>
                      <a:pt x="134" y="103"/>
                      <a:pt x="134" y="103"/>
                      <a:pt x="134" y="103"/>
                    </a:cubicBezTo>
                    <a:cubicBezTo>
                      <a:pt x="132" y="103"/>
                      <a:pt x="132" y="103"/>
                      <a:pt x="132" y="103"/>
                    </a:cubicBezTo>
                    <a:cubicBezTo>
                      <a:pt x="131" y="105"/>
                      <a:pt x="131" y="105"/>
                      <a:pt x="131" y="105"/>
                    </a:cubicBezTo>
                    <a:cubicBezTo>
                      <a:pt x="131" y="107"/>
                      <a:pt x="131" y="107"/>
                      <a:pt x="131" y="107"/>
                    </a:cubicBezTo>
                    <a:cubicBezTo>
                      <a:pt x="130" y="105"/>
                      <a:pt x="130" y="105"/>
                      <a:pt x="130" y="105"/>
                    </a:cubicBezTo>
                    <a:cubicBezTo>
                      <a:pt x="127" y="105"/>
                      <a:pt x="127" y="105"/>
                      <a:pt x="127" y="105"/>
                    </a:cubicBezTo>
                    <a:cubicBezTo>
                      <a:pt x="124" y="105"/>
                      <a:pt x="124" y="105"/>
                      <a:pt x="124" y="105"/>
                    </a:cubicBezTo>
                    <a:cubicBezTo>
                      <a:pt x="117" y="104"/>
                      <a:pt x="117" y="104"/>
                      <a:pt x="117" y="104"/>
                    </a:cubicBezTo>
                    <a:cubicBezTo>
                      <a:pt x="116" y="103"/>
                      <a:pt x="116" y="103"/>
                      <a:pt x="116" y="103"/>
                    </a:cubicBezTo>
                    <a:cubicBezTo>
                      <a:pt x="113" y="100"/>
                      <a:pt x="113" y="100"/>
                      <a:pt x="113" y="100"/>
                    </a:cubicBezTo>
                    <a:cubicBezTo>
                      <a:pt x="110" y="99"/>
                      <a:pt x="110" y="99"/>
                      <a:pt x="110" y="99"/>
                    </a:cubicBezTo>
                    <a:cubicBezTo>
                      <a:pt x="104" y="99"/>
                      <a:pt x="104" y="99"/>
                      <a:pt x="104" y="99"/>
                    </a:cubicBezTo>
                    <a:cubicBezTo>
                      <a:pt x="104" y="99"/>
                      <a:pt x="41" y="150"/>
                      <a:pt x="6" y="180"/>
                    </a:cubicBezTo>
                    <a:cubicBezTo>
                      <a:pt x="10" y="182"/>
                      <a:pt x="10" y="182"/>
                      <a:pt x="10" y="182"/>
                    </a:cubicBezTo>
                    <a:cubicBezTo>
                      <a:pt x="15" y="179"/>
                      <a:pt x="15" y="179"/>
                      <a:pt x="15" y="179"/>
                    </a:cubicBezTo>
                    <a:cubicBezTo>
                      <a:pt x="19" y="181"/>
                      <a:pt x="19" y="181"/>
                      <a:pt x="19" y="181"/>
                    </a:cubicBezTo>
                    <a:cubicBezTo>
                      <a:pt x="16" y="187"/>
                      <a:pt x="16" y="187"/>
                      <a:pt x="16" y="187"/>
                    </a:cubicBezTo>
                    <a:cubicBezTo>
                      <a:pt x="18" y="192"/>
                      <a:pt x="18" y="192"/>
                      <a:pt x="18" y="192"/>
                    </a:cubicBezTo>
                    <a:cubicBezTo>
                      <a:pt x="28" y="190"/>
                      <a:pt x="28" y="190"/>
                      <a:pt x="28" y="190"/>
                    </a:cubicBezTo>
                    <a:cubicBezTo>
                      <a:pt x="33" y="187"/>
                      <a:pt x="33" y="187"/>
                      <a:pt x="33" y="187"/>
                    </a:cubicBezTo>
                    <a:cubicBezTo>
                      <a:pt x="39" y="186"/>
                      <a:pt x="39" y="186"/>
                      <a:pt x="39" y="186"/>
                    </a:cubicBezTo>
                    <a:cubicBezTo>
                      <a:pt x="40" y="189"/>
                      <a:pt x="40" y="189"/>
                      <a:pt x="40" y="189"/>
                    </a:cubicBezTo>
                    <a:cubicBezTo>
                      <a:pt x="37" y="192"/>
                      <a:pt x="37" y="192"/>
                      <a:pt x="37" y="192"/>
                    </a:cubicBezTo>
                    <a:cubicBezTo>
                      <a:pt x="39" y="194"/>
                      <a:pt x="39" y="194"/>
                      <a:pt x="39" y="194"/>
                    </a:cubicBezTo>
                    <a:cubicBezTo>
                      <a:pt x="38" y="197"/>
                      <a:pt x="38" y="197"/>
                      <a:pt x="38" y="197"/>
                    </a:cubicBezTo>
                    <a:cubicBezTo>
                      <a:pt x="41" y="201"/>
                      <a:pt x="41" y="201"/>
                      <a:pt x="41" y="201"/>
                    </a:cubicBezTo>
                    <a:cubicBezTo>
                      <a:pt x="36" y="213"/>
                      <a:pt x="36" y="213"/>
                      <a:pt x="36" y="213"/>
                    </a:cubicBezTo>
                    <a:cubicBezTo>
                      <a:pt x="40" y="216"/>
                      <a:pt x="40" y="216"/>
                      <a:pt x="40" y="216"/>
                    </a:cubicBezTo>
                    <a:cubicBezTo>
                      <a:pt x="40" y="216"/>
                      <a:pt x="40" y="216"/>
                      <a:pt x="41" y="217"/>
                    </a:cubicBezTo>
                    <a:cubicBezTo>
                      <a:pt x="42" y="218"/>
                      <a:pt x="42" y="219"/>
                      <a:pt x="42" y="219"/>
                    </a:cubicBezTo>
                    <a:cubicBezTo>
                      <a:pt x="42" y="221"/>
                      <a:pt x="42" y="221"/>
                      <a:pt x="42" y="221"/>
                    </a:cubicBezTo>
                    <a:cubicBezTo>
                      <a:pt x="41" y="224"/>
                      <a:pt x="41" y="224"/>
                      <a:pt x="41" y="224"/>
                    </a:cubicBezTo>
                    <a:cubicBezTo>
                      <a:pt x="38" y="227"/>
                      <a:pt x="38" y="227"/>
                      <a:pt x="38" y="227"/>
                    </a:cubicBezTo>
                    <a:cubicBezTo>
                      <a:pt x="41" y="227"/>
                      <a:pt x="41" y="227"/>
                      <a:pt x="41" y="227"/>
                    </a:cubicBezTo>
                    <a:cubicBezTo>
                      <a:pt x="35" y="228"/>
                      <a:pt x="35" y="228"/>
                      <a:pt x="35" y="228"/>
                    </a:cubicBezTo>
                    <a:cubicBezTo>
                      <a:pt x="32" y="231"/>
                      <a:pt x="32" y="231"/>
                      <a:pt x="32" y="231"/>
                    </a:cubicBezTo>
                    <a:cubicBezTo>
                      <a:pt x="30" y="235"/>
                      <a:pt x="30" y="235"/>
                      <a:pt x="30" y="235"/>
                    </a:cubicBezTo>
                    <a:cubicBezTo>
                      <a:pt x="26" y="237"/>
                      <a:pt x="26" y="237"/>
                      <a:pt x="26" y="237"/>
                    </a:cubicBezTo>
                    <a:cubicBezTo>
                      <a:pt x="26" y="241"/>
                      <a:pt x="26" y="241"/>
                      <a:pt x="26" y="241"/>
                    </a:cubicBezTo>
                    <a:cubicBezTo>
                      <a:pt x="28" y="242"/>
                      <a:pt x="28" y="242"/>
                      <a:pt x="28" y="242"/>
                    </a:cubicBezTo>
                    <a:cubicBezTo>
                      <a:pt x="31" y="241"/>
                      <a:pt x="31" y="241"/>
                      <a:pt x="31" y="241"/>
                    </a:cubicBezTo>
                    <a:cubicBezTo>
                      <a:pt x="37" y="237"/>
                      <a:pt x="37" y="237"/>
                      <a:pt x="37" y="237"/>
                    </a:cubicBezTo>
                    <a:cubicBezTo>
                      <a:pt x="37" y="238"/>
                      <a:pt x="37" y="238"/>
                      <a:pt x="37" y="238"/>
                    </a:cubicBezTo>
                    <a:cubicBezTo>
                      <a:pt x="32" y="242"/>
                      <a:pt x="32" y="242"/>
                      <a:pt x="32" y="242"/>
                    </a:cubicBezTo>
                    <a:cubicBezTo>
                      <a:pt x="37" y="243"/>
                      <a:pt x="37" y="243"/>
                      <a:pt x="37" y="243"/>
                    </a:cubicBezTo>
                    <a:cubicBezTo>
                      <a:pt x="31" y="243"/>
                      <a:pt x="31" y="243"/>
                      <a:pt x="31" y="243"/>
                    </a:cubicBezTo>
                    <a:cubicBezTo>
                      <a:pt x="30" y="244"/>
                      <a:pt x="30" y="244"/>
                      <a:pt x="30" y="244"/>
                    </a:cubicBezTo>
                    <a:cubicBezTo>
                      <a:pt x="28" y="245"/>
                      <a:pt x="28" y="245"/>
                      <a:pt x="28" y="245"/>
                    </a:cubicBezTo>
                    <a:cubicBezTo>
                      <a:pt x="27" y="246"/>
                      <a:pt x="27" y="246"/>
                      <a:pt x="27" y="246"/>
                    </a:cubicBezTo>
                    <a:cubicBezTo>
                      <a:pt x="29" y="247"/>
                      <a:pt x="29" y="247"/>
                      <a:pt x="29" y="247"/>
                    </a:cubicBezTo>
                    <a:cubicBezTo>
                      <a:pt x="30" y="248"/>
                      <a:pt x="30" y="248"/>
                      <a:pt x="30" y="248"/>
                    </a:cubicBezTo>
                    <a:cubicBezTo>
                      <a:pt x="32" y="248"/>
                      <a:pt x="32" y="248"/>
                      <a:pt x="32" y="248"/>
                    </a:cubicBezTo>
                    <a:cubicBezTo>
                      <a:pt x="30" y="252"/>
                      <a:pt x="30" y="252"/>
                      <a:pt x="30" y="252"/>
                    </a:cubicBezTo>
                    <a:cubicBezTo>
                      <a:pt x="28" y="254"/>
                      <a:pt x="28" y="254"/>
                      <a:pt x="28" y="254"/>
                    </a:cubicBezTo>
                    <a:cubicBezTo>
                      <a:pt x="32" y="254"/>
                      <a:pt x="32" y="254"/>
                      <a:pt x="32" y="254"/>
                    </a:cubicBezTo>
                    <a:cubicBezTo>
                      <a:pt x="36" y="251"/>
                      <a:pt x="36" y="251"/>
                      <a:pt x="36" y="251"/>
                    </a:cubicBezTo>
                    <a:cubicBezTo>
                      <a:pt x="37" y="252"/>
                      <a:pt x="37" y="252"/>
                      <a:pt x="37" y="252"/>
                    </a:cubicBezTo>
                    <a:cubicBezTo>
                      <a:pt x="35" y="256"/>
                      <a:pt x="35" y="256"/>
                      <a:pt x="35" y="256"/>
                    </a:cubicBezTo>
                    <a:cubicBezTo>
                      <a:pt x="35" y="254"/>
                      <a:pt x="35" y="254"/>
                      <a:pt x="35" y="254"/>
                    </a:cubicBezTo>
                    <a:cubicBezTo>
                      <a:pt x="26" y="257"/>
                      <a:pt x="26" y="257"/>
                      <a:pt x="26" y="257"/>
                    </a:cubicBezTo>
                    <a:cubicBezTo>
                      <a:pt x="25" y="259"/>
                      <a:pt x="25" y="259"/>
                      <a:pt x="25" y="259"/>
                    </a:cubicBezTo>
                    <a:cubicBezTo>
                      <a:pt x="29" y="259"/>
                      <a:pt x="29" y="259"/>
                      <a:pt x="29" y="259"/>
                    </a:cubicBezTo>
                    <a:cubicBezTo>
                      <a:pt x="34" y="258"/>
                      <a:pt x="34" y="258"/>
                      <a:pt x="34" y="258"/>
                    </a:cubicBezTo>
                    <a:cubicBezTo>
                      <a:pt x="33" y="260"/>
                      <a:pt x="33" y="260"/>
                      <a:pt x="33" y="260"/>
                    </a:cubicBezTo>
                    <a:cubicBezTo>
                      <a:pt x="27" y="260"/>
                      <a:pt x="27" y="260"/>
                      <a:pt x="27" y="260"/>
                    </a:cubicBezTo>
                    <a:cubicBezTo>
                      <a:pt x="25" y="261"/>
                      <a:pt x="25" y="261"/>
                      <a:pt x="25" y="261"/>
                    </a:cubicBezTo>
                    <a:cubicBezTo>
                      <a:pt x="26" y="263"/>
                      <a:pt x="26" y="263"/>
                      <a:pt x="26" y="263"/>
                    </a:cubicBezTo>
                    <a:cubicBezTo>
                      <a:pt x="24" y="264"/>
                      <a:pt x="24" y="264"/>
                      <a:pt x="24" y="264"/>
                    </a:cubicBezTo>
                    <a:cubicBezTo>
                      <a:pt x="28" y="265"/>
                      <a:pt x="28" y="265"/>
                      <a:pt x="28" y="265"/>
                    </a:cubicBezTo>
                    <a:cubicBezTo>
                      <a:pt x="25" y="266"/>
                      <a:pt x="25" y="266"/>
                      <a:pt x="25" y="266"/>
                    </a:cubicBezTo>
                    <a:cubicBezTo>
                      <a:pt x="26" y="268"/>
                      <a:pt x="26" y="268"/>
                      <a:pt x="26" y="268"/>
                    </a:cubicBezTo>
                    <a:cubicBezTo>
                      <a:pt x="29" y="268"/>
                      <a:pt x="29" y="268"/>
                      <a:pt x="29" y="268"/>
                    </a:cubicBezTo>
                    <a:cubicBezTo>
                      <a:pt x="30" y="271"/>
                      <a:pt x="30" y="271"/>
                      <a:pt x="30" y="271"/>
                    </a:cubicBezTo>
                    <a:cubicBezTo>
                      <a:pt x="32" y="271"/>
                      <a:pt x="32" y="271"/>
                      <a:pt x="32" y="271"/>
                    </a:cubicBezTo>
                    <a:cubicBezTo>
                      <a:pt x="32" y="269"/>
                      <a:pt x="32" y="269"/>
                      <a:pt x="32" y="269"/>
                    </a:cubicBezTo>
                    <a:cubicBezTo>
                      <a:pt x="36" y="266"/>
                      <a:pt x="36" y="266"/>
                      <a:pt x="36" y="266"/>
                    </a:cubicBezTo>
                    <a:cubicBezTo>
                      <a:pt x="34" y="269"/>
                      <a:pt x="34" y="269"/>
                      <a:pt x="34" y="269"/>
                    </a:cubicBezTo>
                    <a:cubicBezTo>
                      <a:pt x="33" y="271"/>
                      <a:pt x="33" y="271"/>
                      <a:pt x="33" y="271"/>
                    </a:cubicBezTo>
                    <a:cubicBezTo>
                      <a:pt x="36" y="271"/>
                      <a:pt x="36" y="271"/>
                      <a:pt x="36" y="271"/>
                    </a:cubicBezTo>
                    <a:cubicBezTo>
                      <a:pt x="40" y="267"/>
                      <a:pt x="40" y="267"/>
                      <a:pt x="40" y="267"/>
                    </a:cubicBezTo>
                    <a:cubicBezTo>
                      <a:pt x="38" y="271"/>
                      <a:pt x="38" y="271"/>
                      <a:pt x="38" y="271"/>
                    </a:cubicBezTo>
                    <a:cubicBezTo>
                      <a:pt x="41" y="272"/>
                      <a:pt x="41" y="272"/>
                      <a:pt x="41" y="272"/>
                    </a:cubicBezTo>
                    <a:cubicBezTo>
                      <a:pt x="36" y="274"/>
                      <a:pt x="36" y="274"/>
                      <a:pt x="36" y="274"/>
                    </a:cubicBezTo>
                    <a:cubicBezTo>
                      <a:pt x="34" y="277"/>
                      <a:pt x="34" y="277"/>
                      <a:pt x="34" y="277"/>
                    </a:cubicBezTo>
                    <a:cubicBezTo>
                      <a:pt x="34" y="279"/>
                      <a:pt x="34" y="279"/>
                      <a:pt x="34" y="279"/>
                    </a:cubicBezTo>
                    <a:cubicBezTo>
                      <a:pt x="36" y="280"/>
                      <a:pt x="36" y="280"/>
                      <a:pt x="36" y="280"/>
                    </a:cubicBezTo>
                    <a:cubicBezTo>
                      <a:pt x="38" y="279"/>
                      <a:pt x="38" y="279"/>
                      <a:pt x="38" y="279"/>
                    </a:cubicBezTo>
                    <a:cubicBezTo>
                      <a:pt x="41" y="281"/>
                      <a:pt x="41" y="281"/>
                      <a:pt x="41" y="281"/>
                    </a:cubicBezTo>
                    <a:cubicBezTo>
                      <a:pt x="43" y="280"/>
                      <a:pt x="43" y="280"/>
                      <a:pt x="43" y="280"/>
                    </a:cubicBezTo>
                    <a:cubicBezTo>
                      <a:pt x="42" y="283"/>
                      <a:pt x="42" y="283"/>
                      <a:pt x="42" y="283"/>
                    </a:cubicBezTo>
                    <a:cubicBezTo>
                      <a:pt x="44" y="285"/>
                      <a:pt x="44" y="285"/>
                      <a:pt x="44" y="285"/>
                    </a:cubicBezTo>
                    <a:cubicBezTo>
                      <a:pt x="41" y="285"/>
                      <a:pt x="41" y="285"/>
                      <a:pt x="41" y="285"/>
                    </a:cubicBezTo>
                    <a:cubicBezTo>
                      <a:pt x="253" y="285"/>
                      <a:pt x="253" y="285"/>
                      <a:pt x="253" y="285"/>
                    </a:cubicBezTo>
                    <a:cubicBezTo>
                      <a:pt x="256" y="281"/>
                      <a:pt x="256" y="281"/>
                      <a:pt x="256" y="281"/>
                    </a:cubicBezTo>
                    <a:cubicBezTo>
                      <a:pt x="257" y="281"/>
                      <a:pt x="257" y="281"/>
                      <a:pt x="257" y="281"/>
                    </a:cubicBezTo>
                    <a:cubicBezTo>
                      <a:pt x="256" y="285"/>
                      <a:pt x="256" y="285"/>
                      <a:pt x="256" y="285"/>
                    </a:cubicBezTo>
                    <a:cubicBezTo>
                      <a:pt x="261" y="289"/>
                      <a:pt x="261" y="289"/>
                      <a:pt x="261" y="289"/>
                    </a:cubicBezTo>
                    <a:cubicBezTo>
                      <a:pt x="267" y="288"/>
                      <a:pt x="267" y="288"/>
                      <a:pt x="267" y="288"/>
                    </a:cubicBezTo>
                    <a:cubicBezTo>
                      <a:pt x="272" y="291"/>
                      <a:pt x="272" y="291"/>
                      <a:pt x="272" y="291"/>
                    </a:cubicBezTo>
                    <a:cubicBezTo>
                      <a:pt x="276" y="294"/>
                      <a:pt x="276" y="294"/>
                      <a:pt x="276" y="294"/>
                    </a:cubicBezTo>
                    <a:cubicBezTo>
                      <a:pt x="280" y="293"/>
                      <a:pt x="280" y="293"/>
                      <a:pt x="280" y="293"/>
                    </a:cubicBezTo>
                    <a:cubicBezTo>
                      <a:pt x="283" y="294"/>
                      <a:pt x="283" y="294"/>
                      <a:pt x="283" y="294"/>
                    </a:cubicBezTo>
                    <a:cubicBezTo>
                      <a:pt x="285" y="294"/>
                      <a:pt x="285" y="294"/>
                      <a:pt x="285" y="294"/>
                    </a:cubicBezTo>
                    <a:cubicBezTo>
                      <a:pt x="288" y="295"/>
                      <a:pt x="288" y="295"/>
                      <a:pt x="288" y="295"/>
                    </a:cubicBezTo>
                    <a:cubicBezTo>
                      <a:pt x="289" y="294"/>
                      <a:pt x="289" y="294"/>
                      <a:pt x="289" y="294"/>
                    </a:cubicBezTo>
                    <a:cubicBezTo>
                      <a:pt x="293" y="292"/>
                      <a:pt x="293" y="292"/>
                      <a:pt x="293" y="292"/>
                    </a:cubicBezTo>
                    <a:cubicBezTo>
                      <a:pt x="295" y="290"/>
                      <a:pt x="295" y="290"/>
                      <a:pt x="295" y="290"/>
                    </a:cubicBezTo>
                    <a:cubicBezTo>
                      <a:pt x="297" y="290"/>
                      <a:pt x="297" y="290"/>
                      <a:pt x="297" y="290"/>
                    </a:cubicBezTo>
                    <a:cubicBezTo>
                      <a:pt x="300" y="289"/>
                      <a:pt x="300" y="289"/>
                      <a:pt x="300" y="289"/>
                    </a:cubicBezTo>
                    <a:cubicBezTo>
                      <a:pt x="303" y="286"/>
                      <a:pt x="303" y="286"/>
                      <a:pt x="303" y="286"/>
                    </a:cubicBezTo>
                    <a:cubicBezTo>
                      <a:pt x="307" y="286"/>
                      <a:pt x="307" y="286"/>
                      <a:pt x="307" y="286"/>
                    </a:cubicBezTo>
                    <a:cubicBezTo>
                      <a:pt x="309" y="287"/>
                      <a:pt x="309" y="287"/>
                      <a:pt x="309" y="287"/>
                    </a:cubicBezTo>
                    <a:cubicBezTo>
                      <a:pt x="313" y="287"/>
                      <a:pt x="313" y="287"/>
                      <a:pt x="313" y="287"/>
                    </a:cubicBezTo>
                    <a:cubicBezTo>
                      <a:pt x="317" y="287"/>
                      <a:pt x="317" y="287"/>
                      <a:pt x="317" y="287"/>
                    </a:cubicBezTo>
                    <a:cubicBezTo>
                      <a:pt x="317" y="288"/>
                      <a:pt x="317" y="288"/>
                      <a:pt x="317" y="288"/>
                    </a:cubicBezTo>
                    <a:cubicBezTo>
                      <a:pt x="317" y="290"/>
                      <a:pt x="317" y="290"/>
                      <a:pt x="317" y="290"/>
                    </a:cubicBezTo>
                    <a:cubicBezTo>
                      <a:pt x="320" y="296"/>
                      <a:pt x="320" y="296"/>
                      <a:pt x="320" y="296"/>
                    </a:cubicBezTo>
                    <a:cubicBezTo>
                      <a:pt x="323" y="296"/>
                      <a:pt x="323" y="296"/>
                      <a:pt x="323" y="296"/>
                    </a:cubicBezTo>
                    <a:cubicBezTo>
                      <a:pt x="324" y="296"/>
                      <a:pt x="324" y="296"/>
                      <a:pt x="324" y="296"/>
                    </a:cubicBezTo>
                    <a:cubicBezTo>
                      <a:pt x="323" y="298"/>
                      <a:pt x="323" y="298"/>
                      <a:pt x="323" y="298"/>
                    </a:cubicBezTo>
                    <a:cubicBezTo>
                      <a:pt x="324" y="300"/>
                      <a:pt x="324" y="300"/>
                      <a:pt x="324" y="300"/>
                    </a:cubicBezTo>
                    <a:cubicBezTo>
                      <a:pt x="322" y="303"/>
                      <a:pt x="322" y="303"/>
                      <a:pt x="322" y="303"/>
                    </a:cubicBezTo>
                    <a:cubicBezTo>
                      <a:pt x="322" y="305"/>
                      <a:pt x="322" y="305"/>
                      <a:pt x="322" y="305"/>
                    </a:cubicBezTo>
                    <a:cubicBezTo>
                      <a:pt x="323" y="305"/>
                      <a:pt x="323" y="305"/>
                      <a:pt x="323" y="305"/>
                    </a:cubicBezTo>
                    <a:cubicBezTo>
                      <a:pt x="323" y="307"/>
                      <a:pt x="323" y="307"/>
                      <a:pt x="323" y="307"/>
                    </a:cubicBezTo>
                    <a:cubicBezTo>
                      <a:pt x="324" y="310"/>
                      <a:pt x="324" y="310"/>
                      <a:pt x="324" y="310"/>
                    </a:cubicBezTo>
                    <a:cubicBezTo>
                      <a:pt x="328" y="311"/>
                      <a:pt x="328" y="311"/>
                      <a:pt x="328" y="311"/>
                    </a:cubicBezTo>
                    <a:cubicBezTo>
                      <a:pt x="336" y="311"/>
                      <a:pt x="336" y="311"/>
                      <a:pt x="336" y="311"/>
                    </a:cubicBezTo>
                    <a:cubicBezTo>
                      <a:pt x="342" y="313"/>
                      <a:pt x="342" y="313"/>
                      <a:pt x="342" y="313"/>
                    </a:cubicBezTo>
                    <a:cubicBezTo>
                      <a:pt x="348" y="315"/>
                      <a:pt x="348" y="315"/>
                      <a:pt x="348" y="315"/>
                    </a:cubicBezTo>
                    <a:cubicBezTo>
                      <a:pt x="348" y="318"/>
                      <a:pt x="348" y="318"/>
                      <a:pt x="348" y="318"/>
                    </a:cubicBezTo>
                    <a:cubicBezTo>
                      <a:pt x="351" y="320"/>
                      <a:pt x="351" y="320"/>
                      <a:pt x="351" y="320"/>
                    </a:cubicBezTo>
                    <a:cubicBezTo>
                      <a:pt x="350" y="322"/>
                      <a:pt x="350" y="322"/>
                      <a:pt x="350" y="322"/>
                    </a:cubicBezTo>
                    <a:cubicBezTo>
                      <a:pt x="350" y="325"/>
                      <a:pt x="350" y="325"/>
                      <a:pt x="350" y="325"/>
                    </a:cubicBezTo>
                    <a:cubicBezTo>
                      <a:pt x="348" y="326"/>
                      <a:pt x="348" y="326"/>
                      <a:pt x="348" y="326"/>
                    </a:cubicBezTo>
                    <a:cubicBezTo>
                      <a:pt x="347" y="327"/>
                      <a:pt x="347" y="327"/>
                      <a:pt x="347" y="327"/>
                    </a:cubicBezTo>
                    <a:cubicBezTo>
                      <a:pt x="346" y="327"/>
                      <a:pt x="346" y="327"/>
                      <a:pt x="346" y="327"/>
                    </a:cubicBezTo>
                    <a:cubicBezTo>
                      <a:pt x="343" y="325"/>
                      <a:pt x="343" y="325"/>
                      <a:pt x="343" y="325"/>
                    </a:cubicBezTo>
                    <a:cubicBezTo>
                      <a:pt x="339" y="323"/>
                      <a:pt x="339" y="323"/>
                      <a:pt x="339" y="323"/>
                    </a:cubicBezTo>
                    <a:cubicBezTo>
                      <a:pt x="339" y="321"/>
                      <a:pt x="339" y="321"/>
                      <a:pt x="339" y="321"/>
                    </a:cubicBezTo>
                    <a:cubicBezTo>
                      <a:pt x="337" y="321"/>
                      <a:pt x="337" y="321"/>
                      <a:pt x="337" y="321"/>
                    </a:cubicBezTo>
                    <a:cubicBezTo>
                      <a:pt x="337" y="328"/>
                      <a:pt x="337" y="328"/>
                      <a:pt x="337" y="328"/>
                    </a:cubicBezTo>
                    <a:cubicBezTo>
                      <a:pt x="332" y="331"/>
                      <a:pt x="332" y="331"/>
                      <a:pt x="332" y="331"/>
                    </a:cubicBezTo>
                    <a:cubicBezTo>
                      <a:pt x="332" y="335"/>
                      <a:pt x="332" y="335"/>
                      <a:pt x="332" y="335"/>
                    </a:cubicBezTo>
                    <a:cubicBezTo>
                      <a:pt x="329" y="339"/>
                      <a:pt x="329" y="339"/>
                      <a:pt x="329" y="339"/>
                    </a:cubicBezTo>
                    <a:cubicBezTo>
                      <a:pt x="325" y="341"/>
                      <a:pt x="325" y="341"/>
                      <a:pt x="325" y="341"/>
                    </a:cubicBezTo>
                    <a:cubicBezTo>
                      <a:pt x="323" y="342"/>
                      <a:pt x="323" y="342"/>
                      <a:pt x="323" y="342"/>
                    </a:cubicBezTo>
                    <a:cubicBezTo>
                      <a:pt x="323" y="341"/>
                      <a:pt x="323" y="341"/>
                      <a:pt x="323" y="341"/>
                    </a:cubicBezTo>
                    <a:cubicBezTo>
                      <a:pt x="323" y="342"/>
                      <a:pt x="323" y="342"/>
                      <a:pt x="323" y="342"/>
                    </a:cubicBezTo>
                    <a:cubicBezTo>
                      <a:pt x="321" y="344"/>
                      <a:pt x="321" y="344"/>
                      <a:pt x="321" y="344"/>
                    </a:cubicBezTo>
                    <a:cubicBezTo>
                      <a:pt x="322" y="345"/>
                      <a:pt x="322" y="345"/>
                      <a:pt x="322" y="345"/>
                    </a:cubicBezTo>
                    <a:cubicBezTo>
                      <a:pt x="322" y="347"/>
                      <a:pt x="322" y="347"/>
                      <a:pt x="322" y="347"/>
                    </a:cubicBezTo>
                    <a:cubicBezTo>
                      <a:pt x="320" y="348"/>
                      <a:pt x="320" y="348"/>
                      <a:pt x="320" y="348"/>
                    </a:cubicBezTo>
                    <a:cubicBezTo>
                      <a:pt x="317" y="348"/>
                      <a:pt x="317" y="348"/>
                      <a:pt x="317" y="348"/>
                    </a:cubicBezTo>
                    <a:cubicBezTo>
                      <a:pt x="317" y="348"/>
                      <a:pt x="317" y="348"/>
                      <a:pt x="317" y="348"/>
                    </a:cubicBezTo>
                    <a:cubicBezTo>
                      <a:pt x="316" y="348"/>
                      <a:pt x="316" y="348"/>
                      <a:pt x="316" y="348"/>
                    </a:cubicBezTo>
                    <a:cubicBezTo>
                      <a:pt x="314" y="349"/>
                      <a:pt x="314" y="349"/>
                      <a:pt x="314" y="349"/>
                    </a:cubicBezTo>
                    <a:cubicBezTo>
                      <a:pt x="313" y="351"/>
                      <a:pt x="313" y="351"/>
                      <a:pt x="313" y="351"/>
                    </a:cubicBezTo>
                    <a:cubicBezTo>
                      <a:pt x="316" y="350"/>
                      <a:pt x="316" y="350"/>
                      <a:pt x="316" y="350"/>
                    </a:cubicBezTo>
                    <a:cubicBezTo>
                      <a:pt x="319" y="350"/>
                      <a:pt x="319" y="350"/>
                      <a:pt x="319" y="350"/>
                    </a:cubicBezTo>
                    <a:cubicBezTo>
                      <a:pt x="322" y="349"/>
                      <a:pt x="322" y="349"/>
                      <a:pt x="322" y="349"/>
                    </a:cubicBezTo>
                    <a:cubicBezTo>
                      <a:pt x="324" y="349"/>
                      <a:pt x="324" y="349"/>
                      <a:pt x="324" y="349"/>
                    </a:cubicBezTo>
                    <a:cubicBezTo>
                      <a:pt x="327" y="346"/>
                      <a:pt x="327" y="346"/>
                      <a:pt x="327" y="346"/>
                    </a:cubicBezTo>
                    <a:cubicBezTo>
                      <a:pt x="332" y="344"/>
                      <a:pt x="332" y="344"/>
                      <a:pt x="332" y="344"/>
                    </a:cubicBezTo>
                    <a:cubicBezTo>
                      <a:pt x="337" y="345"/>
                      <a:pt x="337" y="345"/>
                      <a:pt x="337" y="345"/>
                    </a:cubicBezTo>
                    <a:cubicBezTo>
                      <a:pt x="338" y="344"/>
                      <a:pt x="338" y="344"/>
                      <a:pt x="338" y="344"/>
                    </a:cubicBezTo>
                    <a:cubicBezTo>
                      <a:pt x="342" y="343"/>
                      <a:pt x="342" y="343"/>
                      <a:pt x="342" y="343"/>
                    </a:cubicBezTo>
                    <a:cubicBezTo>
                      <a:pt x="346" y="343"/>
                      <a:pt x="346" y="343"/>
                      <a:pt x="346" y="343"/>
                    </a:cubicBezTo>
                    <a:cubicBezTo>
                      <a:pt x="349" y="343"/>
                      <a:pt x="349" y="343"/>
                      <a:pt x="349" y="343"/>
                    </a:cubicBezTo>
                    <a:cubicBezTo>
                      <a:pt x="350" y="340"/>
                      <a:pt x="350" y="340"/>
                      <a:pt x="350" y="340"/>
                    </a:cubicBezTo>
                    <a:cubicBezTo>
                      <a:pt x="345" y="340"/>
                      <a:pt x="345" y="340"/>
                      <a:pt x="345" y="340"/>
                    </a:cubicBezTo>
                    <a:cubicBezTo>
                      <a:pt x="344" y="339"/>
                      <a:pt x="344" y="339"/>
                      <a:pt x="344" y="339"/>
                    </a:cubicBezTo>
                    <a:cubicBezTo>
                      <a:pt x="347" y="336"/>
                      <a:pt x="347" y="336"/>
                      <a:pt x="347" y="336"/>
                    </a:cubicBezTo>
                    <a:cubicBezTo>
                      <a:pt x="349" y="335"/>
                      <a:pt x="349" y="335"/>
                      <a:pt x="349" y="335"/>
                    </a:cubicBezTo>
                    <a:cubicBezTo>
                      <a:pt x="354" y="334"/>
                      <a:pt x="354" y="334"/>
                      <a:pt x="354" y="334"/>
                    </a:cubicBezTo>
                    <a:cubicBezTo>
                      <a:pt x="364" y="332"/>
                      <a:pt x="364" y="332"/>
                      <a:pt x="364" y="332"/>
                    </a:cubicBezTo>
                    <a:cubicBezTo>
                      <a:pt x="367" y="333"/>
                      <a:pt x="367" y="333"/>
                      <a:pt x="367" y="333"/>
                    </a:cubicBezTo>
                    <a:cubicBezTo>
                      <a:pt x="370" y="332"/>
                      <a:pt x="370" y="332"/>
                      <a:pt x="370" y="332"/>
                    </a:cubicBezTo>
                    <a:cubicBezTo>
                      <a:pt x="373" y="331"/>
                      <a:pt x="373" y="331"/>
                      <a:pt x="373" y="331"/>
                    </a:cubicBezTo>
                    <a:cubicBezTo>
                      <a:pt x="382" y="328"/>
                      <a:pt x="382" y="328"/>
                      <a:pt x="382" y="328"/>
                    </a:cubicBezTo>
                    <a:cubicBezTo>
                      <a:pt x="388" y="324"/>
                      <a:pt x="388" y="324"/>
                      <a:pt x="388" y="324"/>
                    </a:cubicBezTo>
                    <a:cubicBezTo>
                      <a:pt x="415" y="324"/>
                      <a:pt x="415" y="324"/>
                      <a:pt x="415" y="324"/>
                    </a:cubicBezTo>
                    <a:cubicBezTo>
                      <a:pt x="417" y="322"/>
                      <a:pt x="417" y="322"/>
                      <a:pt x="417" y="322"/>
                    </a:cubicBezTo>
                    <a:cubicBezTo>
                      <a:pt x="420" y="320"/>
                      <a:pt x="420" y="320"/>
                      <a:pt x="420" y="320"/>
                    </a:cubicBezTo>
                    <a:cubicBezTo>
                      <a:pt x="423" y="320"/>
                      <a:pt x="423" y="320"/>
                      <a:pt x="423" y="320"/>
                    </a:cubicBezTo>
                    <a:cubicBezTo>
                      <a:pt x="426" y="317"/>
                      <a:pt x="426" y="317"/>
                      <a:pt x="426" y="317"/>
                    </a:cubicBezTo>
                    <a:cubicBezTo>
                      <a:pt x="431" y="311"/>
                      <a:pt x="431" y="311"/>
                      <a:pt x="431" y="311"/>
                    </a:cubicBezTo>
                    <a:cubicBezTo>
                      <a:pt x="434" y="309"/>
                      <a:pt x="434" y="309"/>
                      <a:pt x="434" y="309"/>
                    </a:cubicBezTo>
                    <a:cubicBezTo>
                      <a:pt x="437" y="304"/>
                      <a:pt x="437" y="304"/>
                      <a:pt x="437" y="304"/>
                    </a:cubicBezTo>
                    <a:cubicBezTo>
                      <a:pt x="443" y="301"/>
                      <a:pt x="443" y="301"/>
                      <a:pt x="443" y="301"/>
                    </a:cubicBezTo>
                    <a:cubicBezTo>
                      <a:pt x="445" y="303"/>
                      <a:pt x="445" y="303"/>
                      <a:pt x="445" y="303"/>
                    </a:cubicBezTo>
                    <a:cubicBezTo>
                      <a:pt x="450" y="300"/>
                      <a:pt x="450" y="300"/>
                      <a:pt x="450" y="300"/>
                    </a:cubicBezTo>
                    <a:cubicBezTo>
                      <a:pt x="453" y="303"/>
                      <a:pt x="453" y="303"/>
                      <a:pt x="453" y="303"/>
                    </a:cubicBezTo>
                    <a:cubicBezTo>
                      <a:pt x="448" y="314"/>
                      <a:pt x="448" y="314"/>
                      <a:pt x="448" y="314"/>
                    </a:cubicBezTo>
                    <a:cubicBezTo>
                      <a:pt x="449" y="315"/>
                      <a:pt x="449" y="315"/>
                      <a:pt x="449" y="315"/>
                    </a:cubicBezTo>
                    <a:cubicBezTo>
                      <a:pt x="449" y="320"/>
                      <a:pt x="449" y="320"/>
                      <a:pt x="449" y="320"/>
                    </a:cubicBezTo>
                    <a:cubicBezTo>
                      <a:pt x="449" y="322"/>
                      <a:pt x="449" y="322"/>
                      <a:pt x="449" y="322"/>
                    </a:cubicBezTo>
                    <a:cubicBezTo>
                      <a:pt x="451" y="323"/>
                      <a:pt x="451" y="323"/>
                      <a:pt x="451" y="323"/>
                    </a:cubicBezTo>
                    <a:cubicBezTo>
                      <a:pt x="457" y="322"/>
                      <a:pt x="457" y="322"/>
                      <a:pt x="457" y="322"/>
                    </a:cubicBezTo>
                    <a:cubicBezTo>
                      <a:pt x="458" y="320"/>
                      <a:pt x="458" y="320"/>
                      <a:pt x="458" y="320"/>
                    </a:cubicBezTo>
                    <a:cubicBezTo>
                      <a:pt x="460" y="318"/>
                      <a:pt x="460" y="318"/>
                      <a:pt x="460" y="318"/>
                    </a:cubicBezTo>
                    <a:cubicBezTo>
                      <a:pt x="461" y="322"/>
                      <a:pt x="461" y="322"/>
                      <a:pt x="461" y="322"/>
                    </a:cubicBezTo>
                    <a:cubicBezTo>
                      <a:pt x="463" y="322"/>
                      <a:pt x="463" y="322"/>
                      <a:pt x="463" y="322"/>
                    </a:cubicBezTo>
                    <a:cubicBezTo>
                      <a:pt x="468" y="318"/>
                      <a:pt x="468" y="318"/>
                      <a:pt x="468" y="318"/>
                    </a:cubicBezTo>
                    <a:cubicBezTo>
                      <a:pt x="471" y="317"/>
                      <a:pt x="471" y="317"/>
                      <a:pt x="471" y="317"/>
                    </a:cubicBezTo>
                    <a:cubicBezTo>
                      <a:pt x="474" y="315"/>
                      <a:pt x="474" y="315"/>
                      <a:pt x="474" y="315"/>
                    </a:cubicBezTo>
                    <a:cubicBezTo>
                      <a:pt x="475" y="316"/>
                      <a:pt x="475" y="316"/>
                      <a:pt x="475" y="316"/>
                    </a:cubicBezTo>
                    <a:cubicBezTo>
                      <a:pt x="470" y="320"/>
                      <a:pt x="470" y="320"/>
                      <a:pt x="470" y="320"/>
                    </a:cubicBezTo>
                    <a:cubicBezTo>
                      <a:pt x="478" y="320"/>
                      <a:pt x="478" y="320"/>
                      <a:pt x="478" y="320"/>
                    </a:cubicBezTo>
                    <a:cubicBezTo>
                      <a:pt x="479" y="321"/>
                      <a:pt x="479" y="321"/>
                      <a:pt x="479" y="321"/>
                    </a:cubicBezTo>
                    <a:cubicBezTo>
                      <a:pt x="474" y="322"/>
                      <a:pt x="474" y="322"/>
                      <a:pt x="474" y="322"/>
                    </a:cubicBezTo>
                    <a:cubicBezTo>
                      <a:pt x="473" y="323"/>
                      <a:pt x="473" y="323"/>
                      <a:pt x="473" y="323"/>
                    </a:cubicBezTo>
                    <a:cubicBezTo>
                      <a:pt x="471" y="322"/>
                      <a:pt x="471" y="322"/>
                      <a:pt x="471" y="322"/>
                    </a:cubicBezTo>
                    <a:cubicBezTo>
                      <a:pt x="466" y="323"/>
                      <a:pt x="466" y="323"/>
                      <a:pt x="466" y="323"/>
                    </a:cubicBezTo>
                    <a:cubicBezTo>
                      <a:pt x="456" y="327"/>
                      <a:pt x="456" y="327"/>
                      <a:pt x="456" y="327"/>
                    </a:cubicBezTo>
                    <a:cubicBezTo>
                      <a:pt x="453" y="331"/>
                      <a:pt x="453" y="331"/>
                      <a:pt x="453" y="331"/>
                    </a:cubicBezTo>
                    <a:cubicBezTo>
                      <a:pt x="453" y="334"/>
                      <a:pt x="453" y="334"/>
                      <a:pt x="453" y="334"/>
                    </a:cubicBezTo>
                    <a:cubicBezTo>
                      <a:pt x="456" y="334"/>
                      <a:pt x="456" y="334"/>
                      <a:pt x="456" y="334"/>
                    </a:cubicBezTo>
                    <a:cubicBezTo>
                      <a:pt x="456" y="336"/>
                      <a:pt x="456" y="336"/>
                      <a:pt x="456" y="336"/>
                    </a:cubicBezTo>
                    <a:cubicBezTo>
                      <a:pt x="458" y="338"/>
                      <a:pt x="458" y="338"/>
                      <a:pt x="458" y="338"/>
                    </a:cubicBezTo>
                    <a:cubicBezTo>
                      <a:pt x="460" y="337"/>
                      <a:pt x="460" y="337"/>
                      <a:pt x="460" y="337"/>
                    </a:cubicBezTo>
                    <a:cubicBezTo>
                      <a:pt x="461" y="334"/>
                      <a:pt x="461" y="334"/>
                      <a:pt x="461" y="334"/>
                    </a:cubicBezTo>
                    <a:cubicBezTo>
                      <a:pt x="462" y="334"/>
                      <a:pt x="462" y="334"/>
                      <a:pt x="462" y="334"/>
                    </a:cubicBezTo>
                    <a:cubicBezTo>
                      <a:pt x="468" y="329"/>
                      <a:pt x="468" y="329"/>
                      <a:pt x="468" y="329"/>
                    </a:cubicBezTo>
                    <a:cubicBezTo>
                      <a:pt x="469" y="328"/>
                      <a:pt x="469" y="328"/>
                      <a:pt x="469" y="328"/>
                    </a:cubicBezTo>
                    <a:cubicBezTo>
                      <a:pt x="473" y="327"/>
                      <a:pt x="473" y="327"/>
                      <a:pt x="473" y="327"/>
                    </a:cubicBezTo>
                    <a:cubicBezTo>
                      <a:pt x="475" y="328"/>
                      <a:pt x="475" y="328"/>
                      <a:pt x="475" y="328"/>
                    </a:cubicBezTo>
                    <a:cubicBezTo>
                      <a:pt x="479" y="327"/>
                      <a:pt x="479" y="327"/>
                      <a:pt x="479" y="327"/>
                    </a:cubicBezTo>
                    <a:cubicBezTo>
                      <a:pt x="489" y="323"/>
                      <a:pt x="489" y="323"/>
                      <a:pt x="489" y="323"/>
                    </a:cubicBezTo>
                    <a:cubicBezTo>
                      <a:pt x="494" y="321"/>
                      <a:pt x="494" y="321"/>
                      <a:pt x="494" y="321"/>
                    </a:cubicBezTo>
                    <a:cubicBezTo>
                      <a:pt x="498" y="320"/>
                      <a:pt x="498" y="320"/>
                      <a:pt x="498" y="320"/>
                    </a:cubicBezTo>
                    <a:cubicBezTo>
                      <a:pt x="498" y="319"/>
                      <a:pt x="498" y="319"/>
                      <a:pt x="498" y="319"/>
                    </a:cubicBezTo>
                    <a:cubicBezTo>
                      <a:pt x="496" y="317"/>
                      <a:pt x="496" y="317"/>
                      <a:pt x="496" y="317"/>
                    </a:cubicBezTo>
                    <a:cubicBezTo>
                      <a:pt x="494" y="317"/>
                      <a:pt x="494" y="317"/>
                      <a:pt x="494" y="317"/>
                    </a:cubicBezTo>
                    <a:cubicBezTo>
                      <a:pt x="492" y="315"/>
                      <a:pt x="492" y="315"/>
                      <a:pt x="492" y="315"/>
                    </a:cubicBezTo>
                    <a:cubicBezTo>
                      <a:pt x="487" y="317"/>
                      <a:pt x="487" y="317"/>
                      <a:pt x="487" y="317"/>
                    </a:cubicBezTo>
                    <a:cubicBezTo>
                      <a:pt x="486" y="315"/>
                      <a:pt x="486" y="315"/>
                      <a:pt x="486" y="315"/>
                    </a:cubicBezTo>
                    <a:cubicBezTo>
                      <a:pt x="480" y="315"/>
                      <a:pt x="480" y="315"/>
                      <a:pt x="480" y="315"/>
                    </a:cubicBezTo>
                    <a:cubicBezTo>
                      <a:pt x="478" y="314"/>
                      <a:pt x="478" y="314"/>
                      <a:pt x="478" y="314"/>
                    </a:cubicBezTo>
                    <a:cubicBezTo>
                      <a:pt x="480" y="312"/>
                      <a:pt x="480" y="312"/>
                      <a:pt x="480" y="312"/>
                    </a:cubicBezTo>
                    <a:cubicBezTo>
                      <a:pt x="474" y="311"/>
                      <a:pt x="474" y="311"/>
                      <a:pt x="474" y="311"/>
                    </a:cubicBezTo>
                    <a:cubicBezTo>
                      <a:pt x="473" y="308"/>
                      <a:pt x="473" y="308"/>
                      <a:pt x="473" y="308"/>
                    </a:cubicBezTo>
                    <a:cubicBezTo>
                      <a:pt x="474" y="304"/>
                      <a:pt x="474" y="304"/>
                      <a:pt x="474" y="304"/>
                    </a:cubicBezTo>
                    <a:cubicBezTo>
                      <a:pt x="470" y="304"/>
                      <a:pt x="470" y="304"/>
                      <a:pt x="470" y="304"/>
                    </a:cubicBezTo>
                    <a:cubicBezTo>
                      <a:pt x="475" y="301"/>
                      <a:pt x="475" y="301"/>
                      <a:pt x="475" y="301"/>
                    </a:cubicBezTo>
                    <a:cubicBezTo>
                      <a:pt x="478" y="298"/>
                      <a:pt x="478" y="298"/>
                      <a:pt x="478" y="298"/>
                    </a:cubicBezTo>
                    <a:cubicBezTo>
                      <a:pt x="478" y="296"/>
                      <a:pt x="478" y="296"/>
                      <a:pt x="478" y="296"/>
                    </a:cubicBezTo>
                    <a:cubicBezTo>
                      <a:pt x="474" y="296"/>
                      <a:pt x="474" y="296"/>
                      <a:pt x="474" y="296"/>
                    </a:cubicBezTo>
                    <a:cubicBezTo>
                      <a:pt x="470" y="298"/>
                      <a:pt x="470" y="298"/>
                      <a:pt x="470" y="298"/>
                    </a:cubicBezTo>
                    <a:cubicBezTo>
                      <a:pt x="470" y="295"/>
                      <a:pt x="470" y="295"/>
                      <a:pt x="470" y="295"/>
                    </a:cubicBezTo>
                    <a:cubicBezTo>
                      <a:pt x="464" y="294"/>
                      <a:pt x="464" y="294"/>
                      <a:pt x="464" y="294"/>
                    </a:cubicBezTo>
                    <a:cubicBezTo>
                      <a:pt x="470" y="293"/>
                      <a:pt x="470" y="293"/>
                      <a:pt x="470" y="293"/>
                    </a:cubicBezTo>
                    <a:cubicBezTo>
                      <a:pt x="472" y="292"/>
                      <a:pt x="472" y="292"/>
                      <a:pt x="472" y="292"/>
                    </a:cubicBezTo>
                    <a:cubicBezTo>
                      <a:pt x="476" y="294"/>
                      <a:pt x="476" y="294"/>
                      <a:pt x="476" y="294"/>
                    </a:cubicBezTo>
                    <a:cubicBezTo>
                      <a:pt x="485" y="290"/>
                      <a:pt x="485" y="290"/>
                      <a:pt x="485" y="290"/>
                    </a:cubicBezTo>
                    <a:cubicBezTo>
                      <a:pt x="486" y="289"/>
                      <a:pt x="486" y="289"/>
                      <a:pt x="486" y="289"/>
                    </a:cubicBezTo>
                    <a:cubicBezTo>
                      <a:pt x="485" y="287"/>
                      <a:pt x="485" y="287"/>
                      <a:pt x="485" y="287"/>
                    </a:cubicBezTo>
                    <a:cubicBezTo>
                      <a:pt x="486" y="287"/>
                      <a:pt x="486" y="287"/>
                      <a:pt x="486" y="287"/>
                    </a:cubicBezTo>
                    <a:cubicBezTo>
                      <a:pt x="486" y="284"/>
                      <a:pt x="486" y="284"/>
                      <a:pt x="486" y="284"/>
                    </a:cubicBezTo>
                    <a:cubicBezTo>
                      <a:pt x="481" y="281"/>
                      <a:pt x="481" y="281"/>
                      <a:pt x="481" y="281"/>
                    </a:cubicBezTo>
                    <a:cubicBezTo>
                      <a:pt x="474" y="282"/>
                      <a:pt x="474" y="282"/>
                      <a:pt x="474" y="282"/>
                    </a:cubicBezTo>
                    <a:cubicBezTo>
                      <a:pt x="466" y="285"/>
                      <a:pt x="466" y="285"/>
                      <a:pt x="466" y="285"/>
                    </a:cubicBezTo>
                    <a:cubicBezTo>
                      <a:pt x="458" y="288"/>
                      <a:pt x="458" y="288"/>
                      <a:pt x="458" y="288"/>
                    </a:cubicBezTo>
                    <a:cubicBezTo>
                      <a:pt x="448" y="292"/>
                      <a:pt x="448" y="292"/>
                      <a:pt x="448" y="292"/>
                    </a:cubicBezTo>
                    <a:cubicBezTo>
                      <a:pt x="442" y="296"/>
                      <a:pt x="442" y="296"/>
                      <a:pt x="442" y="296"/>
                    </a:cubicBezTo>
                    <a:cubicBezTo>
                      <a:pt x="437" y="300"/>
                      <a:pt x="437" y="300"/>
                      <a:pt x="437" y="300"/>
                    </a:cubicBezTo>
                    <a:cubicBezTo>
                      <a:pt x="432" y="304"/>
                      <a:pt x="432" y="304"/>
                      <a:pt x="432" y="304"/>
                    </a:cubicBezTo>
                    <a:cubicBezTo>
                      <a:pt x="427" y="306"/>
                      <a:pt x="427" y="306"/>
                      <a:pt x="427" y="306"/>
                    </a:cubicBezTo>
                    <a:cubicBezTo>
                      <a:pt x="422" y="306"/>
                      <a:pt x="422" y="306"/>
                      <a:pt x="422" y="306"/>
                    </a:cubicBezTo>
                    <a:cubicBezTo>
                      <a:pt x="428" y="304"/>
                      <a:pt x="428" y="304"/>
                      <a:pt x="428" y="304"/>
                    </a:cubicBezTo>
                    <a:cubicBezTo>
                      <a:pt x="433" y="301"/>
                      <a:pt x="433" y="301"/>
                      <a:pt x="433" y="301"/>
                    </a:cubicBezTo>
                    <a:cubicBezTo>
                      <a:pt x="436" y="298"/>
                      <a:pt x="436" y="298"/>
                      <a:pt x="436" y="298"/>
                    </a:cubicBezTo>
                    <a:cubicBezTo>
                      <a:pt x="441" y="295"/>
                      <a:pt x="441" y="295"/>
                      <a:pt x="441" y="295"/>
                    </a:cubicBezTo>
                    <a:cubicBezTo>
                      <a:pt x="443" y="293"/>
                      <a:pt x="443" y="293"/>
                      <a:pt x="443" y="293"/>
                    </a:cubicBezTo>
                    <a:cubicBezTo>
                      <a:pt x="446" y="290"/>
                      <a:pt x="446" y="290"/>
                      <a:pt x="446" y="290"/>
                    </a:cubicBezTo>
                    <a:cubicBezTo>
                      <a:pt x="452" y="286"/>
                      <a:pt x="452" y="286"/>
                      <a:pt x="452" y="286"/>
                    </a:cubicBezTo>
                    <a:cubicBezTo>
                      <a:pt x="457" y="284"/>
                      <a:pt x="457" y="284"/>
                      <a:pt x="457" y="284"/>
                    </a:cubicBezTo>
                    <a:cubicBezTo>
                      <a:pt x="459" y="282"/>
                      <a:pt x="459" y="282"/>
                      <a:pt x="459" y="282"/>
                    </a:cubicBezTo>
                    <a:cubicBezTo>
                      <a:pt x="466" y="280"/>
                      <a:pt x="466" y="280"/>
                      <a:pt x="466" y="280"/>
                    </a:cubicBezTo>
                    <a:cubicBezTo>
                      <a:pt x="468" y="277"/>
                      <a:pt x="468" y="277"/>
                      <a:pt x="468" y="277"/>
                    </a:cubicBezTo>
                    <a:cubicBezTo>
                      <a:pt x="476" y="273"/>
                      <a:pt x="476" y="273"/>
                      <a:pt x="476" y="273"/>
                    </a:cubicBezTo>
                    <a:cubicBezTo>
                      <a:pt x="479" y="273"/>
                      <a:pt x="479" y="273"/>
                      <a:pt x="479" y="273"/>
                    </a:cubicBezTo>
                    <a:cubicBezTo>
                      <a:pt x="484" y="272"/>
                      <a:pt x="484" y="272"/>
                      <a:pt x="484" y="272"/>
                    </a:cubicBezTo>
                    <a:cubicBezTo>
                      <a:pt x="495" y="272"/>
                      <a:pt x="495" y="272"/>
                      <a:pt x="495" y="272"/>
                    </a:cubicBezTo>
                    <a:cubicBezTo>
                      <a:pt x="497" y="274"/>
                      <a:pt x="497" y="274"/>
                      <a:pt x="497" y="274"/>
                    </a:cubicBezTo>
                    <a:cubicBezTo>
                      <a:pt x="499" y="273"/>
                      <a:pt x="499" y="273"/>
                      <a:pt x="499" y="273"/>
                    </a:cubicBezTo>
                    <a:cubicBezTo>
                      <a:pt x="508" y="272"/>
                      <a:pt x="508" y="272"/>
                      <a:pt x="508" y="272"/>
                    </a:cubicBezTo>
                    <a:cubicBezTo>
                      <a:pt x="510" y="274"/>
                      <a:pt x="510" y="274"/>
                      <a:pt x="510" y="274"/>
                    </a:cubicBezTo>
                    <a:cubicBezTo>
                      <a:pt x="517" y="272"/>
                      <a:pt x="517" y="272"/>
                      <a:pt x="517" y="272"/>
                    </a:cubicBezTo>
                    <a:cubicBezTo>
                      <a:pt x="524" y="272"/>
                      <a:pt x="524" y="272"/>
                      <a:pt x="524" y="272"/>
                    </a:cubicBezTo>
                    <a:lnTo>
                      <a:pt x="525" y="271"/>
                    </a:lnTo>
                    <a:close/>
                    <a:moveTo>
                      <a:pt x="457" y="154"/>
                    </a:moveTo>
                    <a:cubicBezTo>
                      <a:pt x="458" y="156"/>
                      <a:pt x="458" y="156"/>
                      <a:pt x="458" y="156"/>
                    </a:cubicBezTo>
                    <a:cubicBezTo>
                      <a:pt x="462" y="153"/>
                      <a:pt x="462" y="153"/>
                      <a:pt x="462" y="153"/>
                    </a:cubicBezTo>
                    <a:cubicBezTo>
                      <a:pt x="462" y="152"/>
                      <a:pt x="462" y="152"/>
                      <a:pt x="462" y="152"/>
                    </a:cubicBezTo>
                    <a:cubicBezTo>
                      <a:pt x="457" y="152"/>
                      <a:pt x="457" y="152"/>
                      <a:pt x="457" y="152"/>
                    </a:cubicBezTo>
                    <a:lnTo>
                      <a:pt x="457" y="154"/>
                    </a:lnTo>
                    <a:close/>
                    <a:moveTo>
                      <a:pt x="480" y="295"/>
                    </a:moveTo>
                    <a:cubicBezTo>
                      <a:pt x="479" y="296"/>
                      <a:pt x="479" y="296"/>
                      <a:pt x="479" y="296"/>
                    </a:cubicBezTo>
                    <a:cubicBezTo>
                      <a:pt x="480" y="296"/>
                      <a:pt x="480" y="296"/>
                      <a:pt x="480" y="296"/>
                    </a:cubicBezTo>
                    <a:cubicBezTo>
                      <a:pt x="481" y="294"/>
                      <a:pt x="481" y="294"/>
                      <a:pt x="481" y="294"/>
                    </a:cubicBezTo>
                    <a:lnTo>
                      <a:pt x="480" y="295"/>
                    </a:lnTo>
                    <a:close/>
                    <a:moveTo>
                      <a:pt x="500" y="334"/>
                    </a:moveTo>
                    <a:cubicBezTo>
                      <a:pt x="501" y="334"/>
                      <a:pt x="501" y="334"/>
                      <a:pt x="501" y="334"/>
                    </a:cubicBezTo>
                    <a:cubicBezTo>
                      <a:pt x="503" y="334"/>
                      <a:pt x="503" y="334"/>
                      <a:pt x="503" y="334"/>
                    </a:cubicBezTo>
                    <a:cubicBezTo>
                      <a:pt x="505" y="332"/>
                      <a:pt x="505" y="332"/>
                      <a:pt x="505" y="332"/>
                    </a:cubicBezTo>
                    <a:cubicBezTo>
                      <a:pt x="503" y="333"/>
                      <a:pt x="503" y="333"/>
                      <a:pt x="503" y="333"/>
                    </a:cubicBezTo>
                    <a:lnTo>
                      <a:pt x="500" y="334"/>
                    </a:lnTo>
                    <a:close/>
                    <a:moveTo>
                      <a:pt x="479" y="308"/>
                    </a:moveTo>
                    <a:cubicBezTo>
                      <a:pt x="481" y="310"/>
                      <a:pt x="481" y="310"/>
                      <a:pt x="481" y="310"/>
                    </a:cubicBezTo>
                    <a:cubicBezTo>
                      <a:pt x="484" y="312"/>
                      <a:pt x="484" y="312"/>
                      <a:pt x="484" y="312"/>
                    </a:cubicBezTo>
                    <a:cubicBezTo>
                      <a:pt x="486" y="311"/>
                      <a:pt x="486" y="311"/>
                      <a:pt x="486" y="311"/>
                    </a:cubicBezTo>
                    <a:cubicBezTo>
                      <a:pt x="487" y="313"/>
                      <a:pt x="487" y="313"/>
                      <a:pt x="487" y="313"/>
                    </a:cubicBezTo>
                    <a:cubicBezTo>
                      <a:pt x="490" y="313"/>
                      <a:pt x="490" y="313"/>
                      <a:pt x="490" y="313"/>
                    </a:cubicBezTo>
                    <a:cubicBezTo>
                      <a:pt x="491" y="311"/>
                      <a:pt x="491" y="311"/>
                      <a:pt x="491" y="311"/>
                    </a:cubicBezTo>
                    <a:cubicBezTo>
                      <a:pt x="495" y="309"/>
                      <a:pt x="495" y="309"/>
                      <a:pt x="495" y="309"/>
                    </a:cubicBezTo>
                    <a:cubicBezTo>
                      <a:pt x="489" y="309"/>
                      <a:pt x="489" y="309"/>
                      <a:pt x="489" y="309"/>
                    </a:cubicBezTo>
                    <a:cubicBezTo>
                      <a:pt x="486" y="310"/>
                      <a:pt x="486" y="310"/>
                      <a:pt x="486" y="310"/>
                    </a:cubicBezTo>
                    <a:cubicBezTo>
                      <a:pt x="483" y="308"/>
                      <a:pt x="483" y="308"/>
                      <a:pt x="483" y="308"/>
                    </a:cubicBezTo>
                    <a:cubicBezTo>
                      <a:pt x="481" y="307"/>
                      <a:pt x="481" y="307"/>
                      <a:pt x="481" y="307"/>
                    </a:cubicBezTo>
                    <a:cubicBezTo>
                      <a:pt x="482" y="304"/>
                      <a:pt x="482" y="304"/>
                      <a:pt x="482" y="304"/>
                    </a:cubicBezTo>
                    <a:cubicBezTo>
                      <a:pt x="479" y="306"/>
                      <a:pt x="479" y="306"/>
                      <a:pt x="479" y="306"/>
                    </a:cubicBezTo>
                    <a:lnTo>
                      <a:pt x="479" y="30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397" name="Freeform 59"/>
              <p:cNvSpPr>
                <a:spLocks/>
              </p:cNvSpPr>
              <p:nvPr/>
            </p:nvSpPr>
            <p:spPr bwMode="auto">
              <a:xfrm>
                <a:off x="4186701" y="1567026"/>
                <a:ext cx="72296" cy="76549"/>
              </a:xfrm>
              <a:custGeom>
                <a:avLst/>
                <a:gdLst>
                  <a:gd name="T0" fmla="*/ 2 w 68"/>
                  <a:gd name="T1" fmla="*/ 64 h 72"/>
                  <a:gd name="T2" fmla="*/ 4 w 68"/>
                  <a:gd name="T3" fmla="*/ 68 h 72"/>
                  <a:gd name="T4" fmla="*/ 12 w 68"/>
                  <a:gd name="T5" fmla="*/ 66 h 72"/>
                  <a:gd name="T6" fmla="*/ 8 w 68"/>
                  <a:gd name="T7" fmla="*/ 70 h 72"/>
                  <a:gd name="T8" fmla="*/ 12 w 68"/>
                  <a:gd name="T9" fmla="*/ 68 h 72"/>
                  <a:gd name="T10" fmla="*/ 12 w 68"/>
                  <a:gd name="T11" fmla="*/ 72 h 72"/>
                  <a:gd name="T12" fmla="*/ 30 w 68"/>
                  <a:gd name="T13" fmla="*/ 70 h 72"/>
                  <a:gd name="T14" fmla="*/ 32 w 68"/>
                  <a:gd name="T15" fmla="*/ 64 h 72"/>
                  <a:gd name="T16" fmla="*/ 38 w 68"/>
                  <a:gd name="T17" fmla="*/ 64 h 72"/>
                  <a:gd name="T18" fmla="*/ 50 w 68"/>
                  <a:gd name="T19" fmla="*/ 60 h 72"/>
                  <a:gd name="T20" fmla="*/ 52 w 68"/>
                  <a:gd name="T21" fmla="*/ 58 h 72"/>
                  <a:gd name="T22" fmla="*/ 62 w 68"/>
                  <a:gd name="T23" fmla="*/ 58 h 72"/>
                  <a:gd name="T24" fmla="*/ 68 w 68"/>
                  <a:gd name="T25" fmla="*/ 48 h 72"/>
                  <a:gd name="T26" fmla="*/ 68 w 68"/>
                  <a:gd name="T27" fmla="*/ 36 h 72"/>
                  <a:gd name="T28" fmla="*/ 66 w 68"/>
                  <a:gd name="T29" fmla="*/ 26 h 72"/>
                  <a:gd name="T30" fmla="*/ 68 w 68"/>
                  <a:gd name="T31" fmla="*/ 24 h 72"/>
                  <a:gd name="T32" fmla="*/ 60 w 68"/>
                  <a:gd name="T33" fmla="*/ 24 h 72"/>
                  <a:gd name="T34" fmla="*/ 58 w 68"/>
                  <a:gd name="T35" fmla="*/ 18 h 72"/>
                  <a:gd name="T36" fmla="*/ 54 w 68"/>
                  <a:gd name="T37" fmla="*/ 20 h 72"/>
                  <a:gd name="T38" fmla="*/ 52 w 68"/>
                  <a:gd name="T39" fmla="*/ 24 h 72"/>
                  <a:gd name="T40" fmla="*/ 42 w 68"/>
                  <a:gd name="T41" fmla="*/ 20 h 72"/>
                  <a:gd name="T42" fmla="*/ 44 w 68"/>
                  <a:gd name="T43" fmla="*/ 16 h 72"/>
                  <a:gd name="T44" fmla="*/ 50 w 68"/>
                  <a:gd name="T45" fmla="*/ 12 h 72"/>
                  <a:gd name="T46" fmla="*/ 52 w 68"/>
                  <a:gd name="T47" fmla="*/ 6 h 72"/>
                  <a:gd name="T48" fmla="*/ 62 w 68"/>
                  <a:gd name="T49" fmla="*/ 4 h 72"/>
                  <a:gd name="T50" fmla="*/ 58 w 68"/>
                  <a:gd name="T51" fmla="*/ 0 h 72"/>
                  <a:gd name="T52" fmla="*/ 52 w 68"/>
                  <a:gd name="T53" fmla="*/ 0 h 72"/>
                  <a:gd name="T54" fmla="*/ 50 w 68"/>
                  <a:gd name="T55" fmla="*/ 2 h 72"/>
                  <a:gd name="T56" fmla="*/ 40 w 68"/>
                  <a:gd name="T57" fmla="*/ 4 h 72"/>
                  <a:gd name="T58" fmla="*/ 38 w 68"/>
                  <a:gd name="T59" fmla="*/ 8 h 72"/>
                  <a:gd name="T60" fmla="*/ 32 w 68"/>
                  <a:gd name="T61" fmla="*/ 12 h 72"/>
                  <a:gd name="T62" fmla="*/ 38 w 68"/>
                  <a:gd name="T63" fmla="*/ 14 h 72"/>
                  <a:gd name="T64" fmla="*/ 36 w 68"/>
                  <a:gd name="T65" fmla="*/ 18 h 72"/>
                  <a:gd name="T66" fmla="*/ 34 w 68"/>
                  <a:gd name="T67" fmla="*/ 22 h 72"/>
                  <a:gd name="T68" fmla="*/ 14 w 68"/>
                  <a:gd name="T69" fmla="*/ 20 h 72"/>
                  <a:gd name="T70" fmla="*/ 12 w 68"/>
                  <a:gd name="T71" fmla="*/ 26 h 72"/>
                  <a:gd name="T72" fmla="*/ 14 w 68"/>
                  <a:gd name="T73" fmla="*/ 28 h 72"/>
                  <a:gd name="T74" fmla="*/ 8 w 68"/>
                  <a:gd name="T75" fmla="*/ 32 h 72"/>
                  <a:gd name="T76" fmla="*/ 10 w 68"/>
                  <a:gd name="T77" fmla="*/ 36 h 72"/>
                  <a:gd name="T78" fmla="*/ 16 w 68"/>
                  <a:gd name="T79" fmla="*/ 36 h 72"/>
                  <a:gd name="T80" fmla="*/ 20 w 68"/>
                  <a:gd name="T81" fmla="*/ 34 h 72"/>
                  <a:gd name="T82" fmla="*/ 24 w 68"/>
                  <a:gd name="T83" fmla="*/ 40 h 72"/>
                  <a:gd name="T84" fmla="*/ 18 w 68"/>
                  <a:gd name="T85" fmla="*/ 42 h 72"/>
                  <a:gd name="T86" fmla="*/ 18 w 68"/>
                  <a:gd name="T87" fmla="*/ 46 h 72"/>
                  <a:gd name="T88" fmla="*/ 10 w 68"/>
                  <a:gd name="T89" fmla="*/ 52 h 72"/>
                  <a:gd name="T90" fmla="*/ 24 w 68"/>
                  <a:gd name="T91" fmla="*/ 50 h 72"/>
                  <a:gd name="T92" fmla="*/ 24 w 68"/>
                  <a:gd name="T93" fmla="*/ 52 h 72"/>
                  <a:gd name="T94" fmla="*/ 10 w 68"/>
                  <a:gd name="T95" fmla="*/ 54 h 72"/>
                  <a:gd name="T96" fmla="*/ 10 w 68"/>
                  <a:gd name="T97" fmla="*/ 58 h 72"/>
                  <a:gd name="T98" fmla="*/ 4 w 68"/>
                  <a:gd name="T99" fmla="*/ 58 h 72"/>
                  <a:gd name="T100" fmla="*/ 0 w 68"/>
                  <a:gd name="T101" fmla="*/ 62 h 72"/>
                  <a:gd name="T102" fmla="*/ 6 w 68"/>
                  <a:gd name="T103" fmla="*/ 62 h 72"/>
                  <a:gd name="T104" fmla="*/ 2 w 68"/>
                  <a:gd name="T10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 h="72">
                    <a:moveTo>
                      <a:pt x="2" y="64"/>
                    </a:moveTo>
                    <a:lnTo>
                      <a:pt x="4" y="68"/>
                    </a:lnTo>
                    <a:lnTo>
                      <a:pt x="12" y="66"/>
                    </a:lnTo>
                    <a:lnTo>
                      <a:pt x="8" y="70"/>
                    </a:lnTo>
                    <a:lnTo>
                      <a:pt x="12" y="68"/>
                    </a:lnTo>
                    <a:lnTo>
                      <a:pt x="12" y="72"/>
                    </a:lnTo>
                    <a:lnTo>
                      <a:pt x="30" y="70"/>
                    </a:lnTo>
                    <a:lnTo>
                      <a:pt x="32" y="64"/>
                    </a:lnTo>
                    <a:lnTo>
                      <a:pt x="38" y="64"/>
                    </a:lnTo>
                    <a:lnTo>
                      <a:pt x="50" y="60"/>
                    </a:lnTo>
                    <a:lnTo>
                      <a:pt x="52" y="58"/>
                    </a:lnTo>
                    <a:lnTo>
                      <a:pt x="62" y="58"/>
                    </a:lnTo>
                    <a:lnTo>
                      <a:pt x="68" y="48"/>
                    </a:lnTo>
                    <a:lnTo>
                      <a:pt x="68" y="36"/>
                    </a:lnTo>
                    <a:lnTo>
                      <a:pt x="66" y="26"/>
                    </a:lnTo>
                    <a:lnTo>
                      <a:pt x="68" y="24"/>
                    </a:lnTo>
                    <a:lnTo>
                      <a:pt x="60" y="24"/>
                    </a:lnTo>
                    <a:lnTo>
                      <a:pt x="58" y="18"/>
                    </a:lnTo>
                    <a:lnTo>
                      <a:pt x="54" y="20"/>
                    </a:lnTo>
                    <a:lnTo>
                      <a:pt x="52" y="24"/>
                    </a:lnTo>
                    <a:lnTo>
                      <a:pt x="42" y="20"/>
                    </a:lnTo>
                    <a:lnTo>
                      <a:pt x="44" y="16"/>
                    </a:lnTo>
                    <a:lnTo>
                      <a:pt x="50" y="12"/>
                    </a:lnTo>
                    <a:lnTo>
                      <a:pt x="52" y="6"/>
                    </a:lnTo>
                    <a:lnTo>
                      <a:pt x="62" y="4"/>
                    </a:lnTo>
                    <a:lnTo>
                      <a:pt x="58" y="0"/>
                    </a:lnTo>
                    <a:lnTo>
                      <a:pt x="52" y="0"/>
                    </a:lnTo>
                    <a:lnTo>
                      <a:pt x="50" y="2"/>
                    </a:lnTo>
                    <a:lnTo>
                      <a:pt x="40" y="4"/>
                    </a:lnTo>
                    <a:lnTo>
                      <a:pt x="38" y="8"/>
                    </a:lnTo>
                    <a:lnTo>
                      <a:pt x="32" y="12"/>
                    </a:lnTo>
                    <a:lnTo>
                      <a:pt x="38" y="14"/>
                    </a:lnTo>
                    <a:lnTo>
                      <a:pt x="36" y="18"/>
                    </a:lnTo>
                    <a:lnTo>
                      <a:pt x="34" y="22"/>
                    </a:lnTo>
                    <a:lnTo>
                      <a:pt x="14" y="20"/>
                    </a:lnTo>
                    <a:lnTo>
                      <a:pt x="12" y="26"/>
                    </a:lnTo>
                    <a:lnTo>
                      <a:pt x="14" y="28"/>
                    </a:lnTo>
                    <a:lnTo>
                      <a:pt x="8" y="32"/>
                    </a:lnTo>
                    <a:lnTo>
                      <a:pt x="10" y="36"/>
                    </a:lnTo>
                    <a:lnTo>
                      <a:pt x="16" y="36"/>
                    </a:lnTo>
                    <a:lnTo>
                      <a:pt x="20" y="34"/>
                    </a:lnTo>
                    <a:lnTo>
                      <a:pt x="24" y="40"/>
                    </a:lnTo>
                    <a:lnTo>
                      <a:pt x="18" y="42"/>
                    </a:lnTo>
                    <a:lnTo>
                      <a:pt x="18" y="46"/>
                    </a:lnTo>
                    <a:lnTo>
                      <a:pt x="10" y="52"/>
                    </a:lnTo>
                    <a:lnTo>
                      <a:pt x="24" y="50"/>
                    </a:lnTo>
                    <a:lnTo>
                      <a:pt x="24" y="52"/>
                    </a:lnTo>
                    <a:lnTo>
                      <a:pt x="10" y="54"/>
                    </a:lnTo>
                    <a:lnTo>
                      <a:pt x="10" y="58"/>
                    </a:lnTo>
                    <a:lnTo>
                      <a:pt x="4" y="58"/>
                    </a:lnTo>
                    <a:lnTo>
                      <a:pt x="0" y="62"/>
                    </a:lnTo>
                    <a:lnTo>
                      <a:pt x="6" y="62"/>
                    </a:lnTo>
                    <a:lnTo>
                      <a:pt x="2" y="6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59" name="Freeform 60"/>
              <p:cNvSpPr>
                <a:spLocks noEditPoints="1"/>
              </p:cNvSpPr>
              <p:nvPr/>
            </p:nvSpPr>
            <p:spPr bwMode="auto">
              <a:xfrm>
                <a:off x="4271756" y="1652081"/>
                <a:ext cx="231773" cy="200941"/>
              </a:xfrm>
              <a:custGeom>
                <a:avLst/>
                <a:gdLst>
                  <a:gd name="T0" fmla="*/ 46 w 218"/>
                  <a:gd name="T1" fmla="*/ 92 h 189"/>
                  <a:gd name="T2" fmla="*/ 214 w 218"/>
                  <a:gd name="T3" fmla="*/ 187 h 189"/>
                  <a:gd name="T4" fmla="*/ 218 w 218"/>
                  <a:gd name="T5" fmla="*/ 173 h 189"/>
                  <a:gd name="T6" fmla="*/ 216 w 218"/>
                  <a:gd name="T7" fmla="*/ 155 h 189"/>
                  <a:gd name="T8" fmla="*/ 214 w 218"/>
                  <a:gd name="T9" fmla="*/ 161 h 189"/>
                  <a:gd name="T10" fmla="*/ 206 w 218"/>
                  <a:gd name="T11" fmla="*/ 165 h 189"/>
                  <a:gd name="T12" fmla="*/ 206 w 218"/>
                  <a:gd name="T13" fmla="*/ 179 h 189"/>
                  <a:gd name="T14" fmla="*/ 212 w 218"/>
                  <a:gd name="T15" fmla="*/ 189 h 189"/>
                  <a:gd name="T16" fmla="*/ 176 w 218"/>
                  <a:gd name="T17" fmla="*/ 133 h 189"/>
                  <a:gd name="T18" fmla="*/ 180 w 218"/>
                  <a:gd name="T19" fmla="*/ 113 h 189"/>
                  <a:gd name="T20" fmla="*/ 176 w 218"/>
                  <a:gd name="T21" fmla="*/ 90 h 189"/>
                  <a:gd name="T22" fmla="*/ 164 w 218"/>
                  <a:gd name="T23" fmla="*/ 90 h 189"/>
                  <a:gd name="T24" fmla="*/ 178 w 218"/>
                  <a:gd name="T25" fmla="*/ 76 h 189"/>
                  <a:gd name="T26" fmla="*/ 188 w 218"/>
                  <a:gd name="T27" fmla="*/ 68 h 189"/>
                  <a:gd name="T28" fmla="*/ 196 w 218"/>
                  <a:gd name="T29" fmla="*/ 42 h 189"/>
                  <a:gd name="T30" fmla="*/ 170 w 218"/>
                  <a:gd name="T31" fmla="*/ 32 h 189"/>
                  <a:gd name="T32" fmla="*/ 158 w 218"/>
                  <a:gd name="T33" fmla="*/ 30 h 189"/>
                  <a:gd name="T34" fmla="*/ 144 w 218"/>
                  <a:gd name="T35" fmla="*/ 22 h 189"/>
                  <a:gd name="T36" fmla="*/ 126 w 218"/>
                  <a:gd name="T37" fmla="*/ 12 h 189"/>
                  <a:gd name="T38" fmla="*/ 114 w 218"/>
                  <a:gd name="T39" fmla="*/ 0 h 189"/>
                  <a:gd name="T40" fmla="*/ 98 w 218"/>
                  <a:gd name="T41" fmla="*/ 8 h 189"/>
                  <a:gd name="T42" fmla="*/ 98 w 218"/>
                  <a:gd name="T43" fmla="*/ 18 h 189"/>
                  <a:gd name="T44" fmla="*/ 78 w 218"/>
                  <a:gd name="T45" fmla="*/ 26 h 189"/>
                  <a:gd name="T46" fmla="*/ 80 w 218"/>
                  <a:gd name="T47" fmla="*/ 32 h 189"/>
                  <a:gd name="T48" fmla="*/ 64 w 218"/>
                  <a:gd name="T49" fmla="*/ 34 h 189"/>
                  <a:gd name="T50" fmla="*/ 54 w 218"/>
                  <a:gd name="T51" fmla="*/ 26 h 189"/>
                  <a:gd name="T52" fmla="*/ 44 w 218"/>
                  <a:gd name="T53" fmla="*/ 26 h 189"/>
                  <a:gd name="T54" fmla="*/ 50 w 218"/>
                  <a:gd name="T55" fmla="*/ 40 h 189"/>
                  <a:gd name="T56" fmla="*/ 44 w 218"/>
                  <a:gd name="T57" fmla="*/ 46 h 189"/>
                  <a:gd name="T58" fmla="*/ 32 w 218"/>
                  <a:gd name="T59" fmla="*/ 48 h 189"/>
                  <a:gd name="T60" fmla="*/ 18 w 218"/>
                  <a:gd name="T61" fmla="*/ 46 h 189"/>
                  <a:gd name="T62" fmla="*/ 2 w 218"/>
                  <a:gd name="T63" fmla="*/ 48 h 189"/>
                  <a:gd name="T64" fmla="*/ 4 w 218"/>
                  <a:gd name="T65" fmla="*/ 52 h 189"/>
                  <a:gd name="T66" fmla="*/ 2 w 218"/>
                  <a:gd name="T67" fmla="*/ 56 h 189"/>
                  <a:gd name="T68" fmla="*/ 6 w 218"/>
                  <a:gd name="T69" fmla="*/ 58 h 189"/>
                  <a:gd name="T70" fmla="*/ 4 w 218"/>
                  <a:gd name="T71" fmla="*/ 60 h 189"/>
                  <a:gd name="T72" fmla="*/ 18 w 218"/>
                  <a:gd name="T73" fmla="*/ 66 h 189"/>
                  <a:gd name="T74" fmla="*/ 28 w 218"/>
                  <a:gd name="T75" fmla="*/ 68 h 189"/>
                  <a:gd name="T76" fmla="*/ 36 w 218"/>
                  <a:gd name="T77" fmla="*/ 74 h 189"/>
                  <a:gd name="T78" fmla="*/ 44 w 218"/>
                  <a:gd name="T79" fmla="*/ 76 h 189"/>
                  <a:gd name="T80" fmla="*/ 38 w 218"/>
                  <a:gd name="T81" fmla="*/ 80 h 189"/>
                  <a:gd name="T82" fmla="*/ 48 w 218"/>
                  <a:gd name="T83" fmla="*/ 90 h 189"/>
                  <a:gd name="T84" fmla="*/ 54 w 218"/>
                  <a:gd name="T85" fmla="*/ 99 h 189"/>
                  <a:gd name="T86" fmla="*/ 52 w 218"/>
                  <a:gd name="T87" fmla="*/ 105 h 189"/>
                  <a:gd name="T88" fmla="*/ 60 w 218"/>
                  <a:gd name="T89" fmla="*/ 119 h 189"/>
                  <a:gd name="T90" fmla="*/ 52 w 218"/>
                  <a:gd name="T91" fmla="*/ 107 h 189"/>
                  <a:gd name="T92" fmla="*/ 50 w 218"/>
                  <a:gd name="T93" fmla="*/ 123 h 189"/>
                  <a:gd name="T94" fmla="*/ 50 w 218"/>
                  <a:gd name="T95" fmla="*/ 125 h 189"/>
                  <a:gd name="T96" fmla="*/ 44 w 218"/>
                  <a:gd name="T97" fmla="*/ 145 h 189"/>
                  <a:gd name="T98" fmla="*/ 46 w 218"/>
                  <a:gd name="T99" fmla="*/ 155 h 189"/>
                  <a:gd name="T100" fmla="*/ 74 w 218"/>
                  <a:gd name="T101" fmla="*/ 163 h 189"/>
                  <a:gd name="T102" fmla="*/ 94 w 218"/>
                  <a:gd name="T103" fmla="*/ 163 h 189"/>
                  <a:gd name="T104" fmla="*/ 108 w 218"/>
                  <a:gd name="T105" fmla="*/ 171 h 189"/>
                  <a:gd name="T106" fmla="*/ 118 w 218"/>
                  <a:gd name="T107" fmla="*/ 151 h 189"/>
                  <a:gd name="T108" fmla="*/ 138 w 218"/>
                  <a:gd name="T109" fmla="*/ 149 h 189"/>
                  <a:gd name="T110" fmla="*/ 152 w 218"/>
                  <a:gd name="T111" fmla="*/ 151 h 189"/>
                  <a:gd name="T112" fmla="*/ 166 w 218"/>
                  <a:gd name="T113" fmla="*/ 155 h 189"/>
                  <a:gd name="T114" fmla="*/ 172 w 218"/>
                  <a:gd name="T115" fmla="*/ 153 h 189"/>
                  <a:gd name="T116" fmla="*/ 182 w 218"/>
                  <a:gd name="T117" fmla="*/ 143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8" h="189">
                    <a:moveTo>
                      <a:pt x="50" y="95"/>
                    </a:moveTo>
                    <a:lnTo>
                      <a:pt x="46" y="92"/>
                    </a:lnTo>
                    <a:lnTo>
                      <a:pt x="46" y="92"/>
                    </a:lnTo>
                    <a:lnTo>
                      <a:pt x="50" y="95"/>
                    </a:lnTo>
                    <a:close/>
                    <a:moveTo>
                      <a:pt x="212" y="189"/>
                    </a:moveTo>
                    <a:lnTo>
                      <a:pt x="214" y="187"/>
                    </a:lnTo>
                    <a:lnTo>
                      <a:pt x="216" y="183"/>
                    </a:lnTo>
                    <a:lnTo>
                      <a:pt x="216" y="179"/>
                    </a:lnTo>
                    <a:lnTo>
                      <a:pt x="218" y="173"/>
                    </a:lnTo>
                    <a:lnTo>
                      <a:pt x="218" y="165"/>
                    </a:lnTo>
                    <a:lnTo>
                      <a:pt x="216" y="161"/>
                    </a:lnTo>
                    <a:lnTo>
                      <a:pt x="216" y="155"/>
                    </a:lnTo>
                    <a:lnTo>
                      <a:pt x="216" y="155"/>
                    </a:lnTo>
                    <a:lnTo>
                      <a:pt x="214" y="157"/>
                    </a:lnTo>
                    <a:lnTo>
                      <a:pt x="214" y="161"/>
                    </a:lnTo>
                    <a:lnTo>
                      <a:pt x="212" y="161"/>
                    </a:lnTo>
                    <a:lnTo>
                      <a:pt x="210" y="165"/>
                    </a:lnTo>
                    <a:lnTo>
                      <a:pt x="206" y="165"/>
                    </a:lnTo>
                    <a:lnTo>
                      <a:pt x="204" y="169"/>
                    </a:lnTo>
                    <a:lnTo>
                      <a:pt x="204" y="177"/>
                    </a:lnTo>
                    <a:lnTo>
                      <a:pt x="206" y="179"/>
                    </a:lnTo>
                    <a:lnTo>
                      <a:pt x="206" y="185"/>
                    </a:lnTo>
                    <a:lnTo>
                      <a:pt x="210" y="187"/>
                    </a:lnTo>
                    <a:lnTo>
                      <a:pt x="212" y="189"/>
                    </a:lnTo>
                    <a:close/>
                    <a:moveTo>
                      <a:pt x="186" y="133"/>
                    </a:moveTo>
                    <a:lnTo>
                      <a:pt x="180" y="133"/>
                    </a:lnTo>
                    <a:lnTo>
                      <a:pt x="176" y="133"/>
                    </a:lnTo>
                    <a:lnTo>
                      <a:pt x="176" y="125"/>
                    </a:lnTo>
                    <a:lnTo>
                      <a:pt x="174" y="119"/>
                    </a:lnTo>
                    <a:lnTo>
                      <a:pt x="180" y="113"/>
                    </a:lnTo>
                    <a:lnTo>
                      <a:pt x="176" y="105"/>
                    </a:lnTo>
                    <a:lnTo>
                      <a:pt x="178" y="99"/>
                    </a:lnTo>
                    <a:lnTo>
                      <a:pt x="176" y="90"/>
                    </a:lnTo>
                    <a:lnTo>
                      <a:pt x="170" y="90"/>
                    </a:lnTo>
                    <a:lnTo>
                      <a:pt x="166" y="92"/>
                    </a:lnTo>
                    <a:lnTo>
                      <a:pt x="164" y="90"/>
                    </a:lnTo>
                    <a:lnTo>
                      <a:pt x="170" y="86"/>
                    </a:lnTo>
                    <a:lnTo>
                      <a:pt x="172" y="80"/>
                    </a:lnTo>
                    <a:lnTo>
                      <a:pt x="178" y="76"/>
                    </a:lnTo>
                    <a:lnTo>
                      <a:pt x="180" y="70"/>
                    </a:lnTo>
                    <a:lnTo>
                      <a:pt x="186" y="70"/>
                    </a:lnTo>
                    <a:lnTo>
                      <a:pt x="188" y="68"/>
                    </a:lnTo>
                    <a:lnTo>
                      <a:pt x="188" y="60"/>
                    </a:lnTo>
                    <a:lnTo>
                      <a:pt x="190" y="52"/>
                    </a:lnTo>
                    <a:lnTo>
                      <a:pt x="196" y="42"/>
                    </a:lnTo>
                    <a:lnTo>
                      <a:pt x="186" y="38"/>
                    </a:lnTo>
                    <a:lnTo>
                      <a:pt x="180" y="38"/>
                    </a:lnTo>
                    <a:lnTo>
                      <a:pt x="170" y="32"/>
                    </a:lnTo>
                    <a:lnTo>
                      <a:pt x="164" y="32"/>
                    </a:lnTo>
                    <a:lnTo>
                      <a:pt x="162" y="30"/>
                    </a:lnTo>
                    <a:lnTo>
                      <a:pt x="158" y="30"/>
                    </a:lnTo>
                    <a:lnTo>
                      <a:pt x="148" y="24"/>
                    </a:lnTo>
                    <a:lnTo>
                      <a:pt x="146" y="18"/>
                    </a:lnTo>
                    <a:lnTo>
                      <a:pt x="144" y="22"/>
                    </a:lnTo>
                    <a:lnTo>
                      <a:pt x="140" y="22"/>
                    </a:lnTo>
                    <a:lnTo>
                      <a:pt x="136" y="16"/>
                    </a:lnTo>
                    <a:lnTo>
                      <a:pt x="126" y="12"/>
                    </a:lnTo>
                    <a:lnTo>
                      <a:pt x="122" y="8"/>
                    </a:lnTo>
                    <a:lnTo>
                      <a:pt x="116" y="6"/>
                    </a:lnTo>
                    <a:lnTo>
                      <a:pt x="114" y="0"/>
                    </a:lnTo>
                    <a:lnTo>
                      <a:pt x="104" y="2"/>
                    </a:lnTo>
                    <a:lnTo>
                      <a:pt x="100" y="4"/>
                    </a:lnTo>
                    <a:lnTo>
                      <a:pt x="98" y="8"/>
                    </a:lnTo>
                    <a:lnTo>
                      <a:pt x="100" y="12"/>
                    </a:lnTo>
                    <a:lnTo>
                      <a:pt x="98" y="18"/>
                    </a:lnTo>
                    <a:lnTo>
                      <a:pt x="98" y="18"/>
                    </a:lnTo>
                    <a:lnTo>
                      <a:pt x="92" y="20"/>
                    </a:lnTo>
                    <a:lnTo>
                      <a:pt x="86" y="24"/>
                    </a:lnTo>
                    <a:lnTo>
                      <a:pt x="78" y="26"/>
                    </a:lnTo>
                    <a:lnTo>
                      <a:pt x="76" y="28"/>
                    </a:lnTo>
                    <a:lnTo>
                      <a:pt x="76" y="30"/>
                    </a:lnTo>
                    <a:lnTo>
                      <a:pt x="80" y="32"/>
                    </a:lnTo>
                    <a:lnTo>
                      <a:pt x="76" y="32"/>
                    </a:lnTo>
                    <a:lnTo>
                      <a:pt x="72" y="34"/>
                    </a:lnTo>
                    <a:lnTo>
                      <a:pt x="64" y="34"/>
                    </a:lnTo>
                    <a:lnTo>
                      <a:pt x="58" y="32"/>
                    </a:lnTo>
                    <a:lnTo>
                      <a:pt x="56" y="32"/>
                    </a:lnTo>
                    <a:lnTo>
                      <a:pt x="54" y="26"/>
                    </a:lnTo>
                    <a:lnTo>
                      <a:pt x="50" y="28"/>
                    </a:lnTo>
                    <a:lnTo>
                      <a:pt x="44" y="26"/>
                    </a:lnTo>
                    <a:lnTo>
                      <a:pt x="44" y="26"/>
                    </a:lnTo>
                    <a:lnTo>
                      <a:pt x="44" y="28"/>
                    </a:lnTo>
                    <a:lnTo>
                      <a:pt x="46" y="32"/>
                    </a:lnTo>
                    <a:lnTo>
                      <a:pt x="50" y="40"/>
                    </a:lnTo>
                    <a:lnTo>
                      <a:pt x="50" y="46"/>
                    </a:lnTo>
                    <a:lnTo>
                      <a:pt x="48" y="48"/>
                    </a:lnTo>
                    <a:lnTo>
                      <a:pt x="44" y="46"/>
                    </a:lnTo>
                    <a:lnTo>
                      <a:pt x="40" y="48"/>
                    </a:lnTo>
                    <a:lnTo>
                      <a:pt x="38" y="48"/>
                    </a:lnTo>
                    <a:lnTo>
                      <a:pt x="32" y="48"/>
                    </a:lnTo>
                    <a:lnTo>
                      <a:pt x="24" y="42"/>
                    </a:lnTo>
                    <a:lnTo>
                      <a:pt x="20" y="44"/>
                    </a:lnTo>
                    <a:lnTo>
                      <a:pt x="18" y="46"/>
                    </a:lnTo>
                    <a:lnTo>
                      <a:pt x="14" y="48"/>
                    </a:lnTo>
                    <a:lnTo>
                      <a:pt x="12" y="46"/>
                    </a:lnTo>
                    <a:lnTo>
                      <a:pt x="2" y="48"/>
                    </a:lnTo>
                    <a:lnTo>
                      <a:pt x="0" y="52"/>
                    </a:lnTo>
                    <a:lnTo>
                      <a:pt x="0" y="52"/>
                    </a:lnTo>
                    <a:lnTo>
                      <a:pt x="4" y="52"/>
                    </a:lnTo>
                    <a:lnTo>
                      <a:pt x="6" y="56"/>
                    </a:lnTo>
                    <a:lnTo>
                      <a:pt x="2" y="54"/>
                    </a:lnTo>
                    <a:lnTo>
                      <a:pt x="2" y="56"/>
                    </a:lnTo>
                    <a:lnTo>
                      <a:pt x="2" y="56"/>
                    </a:lnTo>
                    <a:lnTo>
                      <a:pt x="6" y="56"/>
                    </a:lnTo>
                    <a:lnTo>
                      <a:pt x="6" y="58"/>
                    </a:lnTo>
                    <a:lnTo>
                      <a:pt x="0" y="58"/>
                    </a:lnTo>
                    <a:lnTo>
                      <a:pt x="0" y="58"/>
                    </a:lnTo>
                    <a:lnTo>
                      <a:pt x="4" y="60"/>
                    </a:lnTo>
                    <a:lnTo>
                      <a:pt x="6" y="64"/>
                    </a:lnTo>
                    <a:lnTo>
                      <a:pt x="10" y="62"/>
                    </a:lnTo>
                    <a:lnTo>
                      <a:pt x="18" y="66"/>
                    </a:lnTo>
                    <a:lnTo>
                      <a:pt x="22" y="64"/>
                    </a:lnTo>
                    <a:lnTo>
                      <a:pt x="26" y="68"/>
                    </a:lnTo>
                    <a:lnTo>
                      <a:pt x="28" y="68"/>
                    </a:lnTo>
                    <a:lnTo>
                      <a:pt x="34" y="70"/>
                    </a:lnTo>
                    <a:lnTo>
                      <a:pt x="34" y="72"/>
                    </a:lnTo>
                    <a:lnTo>
                      <a:pt x="36" y="74"/>
                    </a:lnTo>
                    <a:lnTo>
                      <a:pt x="38" y="72"/>
                    </a:lnTo>
                    <a:lnTo>
                      <a:pt x="40" y="74"/>
                    </a:lnTo>
                    <a:lnTo>
                      <a:pt x="44" y="76"/>
                    </a:lnTo>
                    <a:lnTo>
                      <a:pt x="38" y="76"/>
                    </a:lnTo>
                    <a:lnTo>
                      <a:pt x="38" y="78"/>
                    </a:lnTo>
                    <a:lnTo>
                      <a:pt x="38" y="80"/>
                    </a:lnTo>
                    <a:lnTo>
                      <a:pt x="40" y="84"/>
                    </a:lnTo>
                    <a:lnTo>
                      <a:pt x="44" y="88"/>
                    </a:lnTo>
                    <a:lnTo>
                      <a:pt x="48" y="90"/>
                    </a:lnTo>
                    <a:lnTo>
                      <a:pt x="52" y="92"/>
                    </a:lnTo>
                    <a:lnTo>
                      <a:pt x="52" y="95"/>
                    </a:lnTo>
                    <a:lnTo>
                      <a:pt x="54" y="99"/>
                    </a:lnTo>
                    <a:lnTo>
                      <a:pt x="50" y="101"/>
                    </a:lnTo>
                    <a:lnTo>
                      <a:pt x="50" y="103"/>
                    </a:lnTo>
                    <a:lnTo>
                      <a:pt x="52" y="105"/>
                    </a:lnTo>
                    <a:lnTo>
                      <a:pt x="56" y="107"/>
                    </a:lnTo>
                    <a:lnTo>
                      <a:pt x="60" y="119"/>
                    </a:lnTo>
                    <a:lnTo>
                      <a:pt x="60" y="119"/>
                    </a:lnTo>
                    <a:lnTo>
                      <a:pt x="56" y="111"/>
                    </a:lnTo>
                    <a:lnTo>
                      <a:pt x="54" y="109"/>
                    </a:lnTo>
                    <a:lnTo>
                      <a:pt x="52" y="107"/>
                    </a:lnTo>
                    <a:lnTo>
                      <a:pt x="52" y="107"/>
                    </a:lnTo>
                    <a:lnTo>
                      <a:pt x="50" y="117"/>
                    </a:lnTo>
                    <a:lnTo>
                      <a:pt x="50" y="123"/>
                    </a:lnTo>
                    <a:lnTo>
                      <a:pt x="52" y="125"/>
                    </a:lnTo>
                    <a:lnTo>
                      <a:pt x="50" y="127"/>
                    </a:lnTo>
                    <a:lnTo>
                      <a:pt x="50" y="125"/>
                    </a:lnTo>
                    <a:lnTo>
                      <a:pt x="48" y="129"/>
                    </a:lnTo>
                    <a:lnTo>
                      <a:pt x="48" y="137"/>
                    </a:lnTo>
                    <a:lnTo>
                      <a:pt x="44" y="145"/>
                    </a:lnTo>
                    <a:lnTo>
                      <a:pt x="40" y="151"/>
                    </a:lnTo>
                    <a:lnTo>
                      <a:pt x="44" y="153"/>
                    </a:lnTo>
                    <a:lnTo>
                      <a:pt x="46" y="155"/>
                    </a:lnTo>
                    <a:lnTo>
                      <a:pt x="56" y="159"/>
                    </a:lnTo>
                    <a:lnTo>
                      <a:pt x="62" y="161"/>
                    </a:lnTo>
                    <a:lnTo>
                      <a:pt x="74" y="163"/>
                    </a:lnTo>
                    <a:lnTo>
                      <a:pt x="80" y="159"/>
                    </a:lnTo>
                    <a:lnTo>
                      <a:pt x="90" y="163"/>
                    </a:lnTo>
                    <a:lnTo>
                      <a:pt x="94" y="163"/>
                    </a:lnTo>
                    <a:lnTo>
                      <a:pt x="96" y="165"/>
                    </a:lnTo>
                    <a:lnTo>
                      <a:pt x="96" y="167"/>
                    </a:lnTo>
                    <a:lnTo>
                      <a:pt x="108" y="171"/>
                    </a:lnTo>
                    <a:lnTo>
                      <a:pt x="116" y="167"/>
                    </a:lnTo>
                    <a:lnTo>
                      <a:pt x="114" y="157"/>
                    </a:lnTo>
                    <a:lnTo>
                      <a:pt x="118" y="151"/>
                    </a:lnTo>
                    <a:lnTo>
                      <a:pt x="124" y="151"/>
                    </a:lnTo>
                    <a:lnTo>
                      <a:pt x="132" y="147"/>
                    </a:lnTo>
                    <a:lnTo>
                      <a:pt x="138" y="149"/>
                    </a:lnTo>
                    <a:lnTo>
                      <a:pt x="144" y="149"/>
                    </a:lnTo>
                    <a:lnTo>
                      <a:pt x="148" y="149"/>
                    </a:lnTo>
                    <a:lnTo>
                      <a:pt x="152" y="151"/>
                    </a:lnTo>
                    <a:lnTo>
                      <a:pt x="156" y="153"/>
                    </a:lnTo>
                    <a:lnTo>
                      <a:pt x="158" y="155"/>
                    </a:lnTo>
                    <a:lnTo>
                      <a:pt x="166" y="155"/>
                    </a:lnTo>
                    <a:lnTo>
                      <a:pt x="166" y="157"/>
                    </a:lnTo>
                    <a:lnTo>
                      <a:pt x="168" y="155"/>
                    </a:lnTo>
                    <a:lnTo>
                      <a:pt x="172" y="153"/>
                    </a:lnTo>
                    <a:lnTo>
                      <a:pt x="172" y="149"/>
                    </a:lnTo>
                    <a:lnTo>
                      <a:pt x="180" y="145"/>
                    </a:lnTo>
                    <a:lnTo>
                      <a:pt x="182" y="143"/>
                    </a:lnTo>
                    <a:lnTo>
                      <a:pt x="186" y="139"/>
                    </a:lnTo>
                    <a:lnTo>
                      <a:pt x="186" y="133"/>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0" name="Freeform 61"/>
              <p:cNvSpPr>
                <a:spLocks noEditPoints="1"/>
              </p:cNvSpPr>
              <p:nvPr/>
            </p:nvSpPr>
            <p:spPr bwMode="auto">
              <a:xfrm>
                <a:off x="4231355" y="1461771"/>
                <a:ext cx="148845" cy="211573"/>
              </a:xfrm>
              <a:custGeom>
                <a:avLst/>
                <a:gdLst>
                  <a:gd name="T0" fmla="*/ 42 w 140"/>
                  <a:gd name="T1" fmla="*/ 107 h 199"/>
                  <a:gd name="T2" fmla="*/ 56 w 140"/>
                  <a:gd name="T3" fmla="*/ 107 h 199"/>
                  <a:gd name="T4" fmla="*/ 66 w 140"/>
                  <a:gd name="T5" fmla="*/ 111 h 199"/>
                  <a:gd name="T6" fmla="*/ 74 w 140"/>
                  <a:gd name="T7" fmla="*/ 125 h 199"/>
                  <a:gd name="T8" fmla="*/ 60 w 140"/>
                  <a:gd name="T9" fmla="*/ 137 h 199"/>
                  <a:gd name="T10" fmla="*/ 54 w 140"/>
                  <a:gd name="T11" fmla="*/ 145 h 199"/>
                  <a:gd name="T12" fmla="*/ 38 w 140"/>
                  <a:gd name="T13" fmla="*/ 163 h 199"/>
                  <a:gd name="T14" fmla="*/ 54 w 140"/>
                  <a:gd name="T15" fmla="*/ 167 h 199"/>
                  <a:gd name="T16" fmla="*/ 70 w 140"/>
                  <a:gd name="T17" fmla="*/ 173 h 199"/>
                  <a:gd name="T18" fmla="*/ 50 w 140"/>
                  <a:gd name="T19" fmla="*/ 181 h 199"/>
                  <a:gd name="T20" fmla="*/ 26 w 140"/>
                  <a:gd name="T21" fmla="*/ 197 h 199"/>
                  <a:gd name="T22" fmla="*/ 50 w 140"/>
                  <a:gd name="T23" fmla="*/ 193 h 199"/>
                  <a:gd name="T24" fmla="*/ 68 w 140"/>
                  <a:gd name="T25" fmla="*/ 185 h 199"/>
                  <a:gd name="T26" fmla="*/ 92 w 140"/>
                  <a:gd name="T27" fmla="*/ 183 h 199"/>
                  <a:gd name="T28" fmla="*/ 126 w 140"/>
                  <a:gd name="T29" fmla="*/ 181 h 199"/>
                  <a:gd name="T30" fmla="*/ 126 w 140"/>
                  <a:gd name="T31" fmla="*/ 173 h 199"/>
                  <a:gd name="T32" fmla="*/ 132 w 140"/>
                  <a:gd name="T33" fmla="*/ 165 h 199"/>
                  <a:gd name="T34" fmla="*/ 140 w 140"/>
                  <a:gd name="T35" fmla="*/ 147 h 199"/>
                  <a:gd name="T36" fmla="*/ 116 w 140"/>
                  <a:gd name="T37" fmla="*/ 143 h 199"/>
                  <a:gd name="T38" fmla="*/ 118 w 140"/>
                  <a:gd name="T39" fmla="*/ 131 h 199"/>
                  <a:gd name="T40" fmla="*/ 100 w 140"/>
                  <a:gd name="T41" fmla="*/ 111 h 199"/>
                  <a:gd name="T42" fmla="*/ 82 w 140"/>
                  <a:gd name="T43" fmla="*/ 87 h 199"/>
                  <a:gd name="T44" fmla="*/ 82 w 140"/>
                  <a:gd name="T45" fmla="*/ 77 h 199"/>
                  <a:gd name="T46" fmla="*/ 90 w 140"/>
                  <a:gd name="T47" fmla="*/ 57 h 199"/>
                  <a:gd name="T48" fmla="*/ 66 w 140"/>
                  <a:gd name="T49" fmla="*/ 53 h 199"/>
                  <a:gd name="T50" fmla="*/ 76 w 140"/>
                  <a:gd name="T51" fmla="*/ 39 h 199"/>
                  <a:gd name="T52" fmla="*/ 48 w 140"/>
                  <a:gd name="T53" fmla="*/ 47 h 199"/>
                  <a:gd name="T54" fmla="*/ 42 w 140"/>
                  <a:gd name="T55" fmla="*/ 61 h 199"/>
                  <a:gd name="T56" fmla="*/ 46 w 140"/>
                  <a:gd name="T57" fmla="*/ 73 h 199"/>
                  <a:gd name="T58" fmla="*/ 36 w 140"/>
                  <a:gd name="T59" fmla="*/ 101 h 199"/>
                  <a:gd name="T60" fmla="*/ 46 w 140"/>
                  <a:gd name="T61" fmla="*/ 83 h 199"/>
                  <a:gd name="T62" fmla="*/ 52 w 140"/>
                  <a:gd name="T63" fmla="*/ 97 h 199"/>
                  <a:gd name="T64" fmla="*/ 50 w 140"/>
                  <a:gd name="T65" fmla="*/ 139 h 199"/>
                  <a:gd name="T66" fmla="*/ 24 w 140"/>
                  <a:gd name="T67" fmla="*/ 45 h 199"/>
                  <a:gd name="T68" fmla="*/ 28 w 140"/>
                  <a:gd name="T69" fmla="*/ 51 h 199"/>
                  <a:gd name="T70" fmla="*/ 16 w 140"/>
                  <a:gd name="T71" fmla="*/ 59 h 199"/>
                  <a:gd name="T72" fmla="*/ 14 w 140"/>
                  <a:gd name="T73" fmla="*/ 57 h 199"/>
                  <a:gd name="T74" fmla="*/ 14 w 140"/>
                  <a:gd name="T75" fmla="*/ 65 h 199"/>
                  <a:gd name="T76" fmla="*/ 12 w 140"/>
                  <a:gd name="T77" fmla="*/ 71 h 199"/>
                  <a:gd name="T78" fmla="*/ 44 w 140"/>
                  <a:gd name="T79" fmla="*/ 93 h 199"/>
                  <a:gd name="T80" fmla="*/ 32 w 140"/>
                  <a:gd name="T81" fmla="*/ 87 h 199"/>
                  <a:gd name="T82" fmla="*/ 32 w 140"/>
                  <a:gd name="T83" fmla="*/ 91 h 199"/>
                  <a:gd name="T84" fmla="*/ 38 w 140"/>
                  <a:gd name="T85" fmla="*/ 81 h 199"/>
                  <a:gd name="T86" fmla="*/ 30 w 140"/>
                  <a:gd name="T87" fmla="*/ 81 h 199"/>
                  <a:gd name="T88" fmla="*/ 32 w 140"/>
                  <a:gd name="T89" fmla="*/ 57 h 199"/>
                  <a:gd name="T90" fmla="*/ 34 w 140"/>
                  <a:gd name="T91" fmla="*/ 67 h 199"/>
                  <a:gd name="T92" fmla="*/ 78 w 140"/>
                  <a:gd name="T93" fmla="*/ 31 h 199"/>
                  <a:gd name="T94" fmla="*/ 106 w 140"/>
                  <a:gd name="T95" fmla="*/ 17 h 199"/>
                  <a:gd name="T96" fmla="*/ 102 w 140"/>
                  <a:gd name="T97" fmla="*/ 9 h 199"/>
                  <a:gd name="T98" fmla="*/ 116 w 140"/>
                  <a:gd name="T99" fmla="*/ 0 h 199"/>
                  <a:gd name="T100" fmla="*/ 8 w 140"/>
                  <a:gd name="T101" fmla="*/ 111 h 199"/>
                  <a:gd name="T102" fmla="*/ 12 w 140"/>
                  <a:gd name="T103" fmla="*/ 119 h 199"/>
                  <a:gd name="T104" fmla="*/ 36 w 140"/>
                  <a:gd name="T105" fmla="*/ 117 h 199"/>
                  <a:gd name="T106" fmla="*/ 10 w 140"/>
                  <a:gd name="T107" fmla="*/ 10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99">
                    <a:moveTo>
                      <a:pt x="52" y="97"/>
                    </a:moveTo>
                    <a:lnTo>
                      <a:pt x="46" y="103"/>
                    </a:lnTo>
                    <a:lnTo>
                      <a:pt x="46" y="107"/>
                    </a:lnTo>
                    <a:lnTo>
                      <a:pt x="42" y="107"/>
                    </a:lnTo>
                    <a:lnTo>
                      <a:pt x="48" y="113"/>
                    </a:lnTo>
                    <a:lnTo>
                      <a:pt x="48" y="109"/>
                    </a:lnTo>
                    <a:lnTo>
                      <a:pt x="54" y="109"/>
                    </a:lnTo>
                    <a:lnTo>
                      <a:pt x="56" y="107"/>
                    </a:lnTo>
                    <a:lnTo>
                      <a:pt x="60" y="109"/>
                    </a:lnTo>
                    <a:lnTo>
                      <a:pt x="66" y="105"/>
                    </a:lnTo>
                    <a:lnTo>
                      <a:pt x="70" y="107"/>
                    </a:lnTo>
                    <a:lnTo>
                      <a:pt x="66" y="111"/>
                    </a:lnTo>
                    <a:lnTo>
                      <a:pt x="66" y="115"/>
                    </a:lnTo>
                    <a:lnTo>
                      <a:pt x="70" y="121"/>
                    </a:lnTo>
                    <a:lnTo>
                      <a:pt x="74" y="121"/>
                    </a:lnTo>
                    <a:lnTo>
                      <a:pt x="74" y="125"/>
                    </a:lnTo>
                    <a:lnTo>
                      <a:pt x="72" y="129"/>
                    </a:lnTo>
                    <a:lnTo>
                      <a:pt x="72" y="135"/>
                    </a:lnTo>
                    <a:lnTo>
                      <a:pt x="68" y="139"/>
                    </a:lnTo>
                    <a:lnTo>
                      <a:pt x="60" y="137"/>
                    </a:lnTo>
                    <a:lnTo>
                      <a:pt x="54" y="139"/>
                    </a:lnTo>
                    <a:lnTo>
                      <a:pt x="46" y="147"/>
                    </a:lnTo>
                    <a:lnTo>
                      <a:pt x="50" y="145"/>
                    </a:lnTo>
                    <a:lnTo>
                      <a:pt x="54" y="145"/>
                    </a:lnTo>
                    <a:lnTo>
                      <a:pt x="54" y="151"/>
                    </a:lnTo>
                    <a:lnTo>
                      <a:pt x="48" y="159"/>
                    </a:lnTo>
                    <a:lnTo>
                      <a:pt x="38" y="163"/>
                    </a:lnTo>
                    <a:lnTo>
                      <a:pt x="38" y="163"/>
                    </a:lnTo>
                    <a:lnTo>
                      <a:pt x="40" y="167"/>
                    </a:lnTo>
                    <a:lnTo>
                      <a:pt x="48" y="167"/>
                    </a:lnTo>
                    <a:lnTo>
                      <a:pt x="50" y="169"/>
                    </a:lnTo>
                    <a:lnTo>
                      <a:pt x="54" y="167"/>
                    </a:lnTo>
                    <a:lnTo>
                      <a:pt x="60" y="173"/>
                    </a:lnTo>
                    <a:lnTo>
                      <a:pt x="70" y="169"/>
                    </a:lnTo>
                    <a:lnTo>
                      <a:pt x="76" y="167"/>
                    </a:lnTo>
                    <a:lnTo>
                      <a:pt x="70" y="173"/>
                    </a:lnTo>
                    <a:lnTo>
                      <a:pt x="68" y="177"/>
                    </a:lnTo>
                    <a:lnTo>
                      <a:pt x="58" y="175"/>
                    </a:lnTo>
                    <a:lnTo>
                      <a:pt x="52" y="177"/>
                    </a:lnTo>
                    <a:lnTo>
                      <a:pt x="50" y="181"/>
                    </a:lnTo>
                    <a:lnTo>
                      <a:pt x="46" y="183"/>
                    </a:lnTo>
                    <a:lnTo>
                      <a:pt x="40" y="189"/>
                    </a:lnTo>
                    <a:lnTo>
                      <a:pt x="32" y="195"/>
                    </a:lnTo>
                    <a:lnTo>
                      <a:pt x="26" y="197"/>
                    </a:lnTo>
                    <a:lnTo>
                      <a:pt x="26" y="199"/>
                    </a:lnTo>
                    <a:lnTo>
                      <a:pt x="34" y="199"/>
                    </a:lnTo>
                    <a:lnTo>
                      <a:pt x="36" y="197"/>
                    </a:lnTo>
                    <a:lnTo>
                      <a:pt x="50" y="193"/>
                    </a:lnTo>
                    <a:lnTo>
                      <a:pt x="56" y="195"/>
                    </a:lnTo>
                    <a:lnTo>
                      <a:pt x="60" y="193"/>
                    </a:lnTo>
                    <a:lnTo>
                      <a:pt x="62" y="187"/>
                    </a:lnTo>
                    <a:lnTo>
                      <a:pt x="68" y="185"/>
                    </a:lnTo>
                    <a:lnTo>
                      <a:pt x="76" y="187"/>
                    </a:lnTo>
                    <a:lnTo>
                      <a:pt x="80" y="187"/>
                    </a:lnTo>
                    <a:lnTo>
                      <a:pt x="88" y="187"/>
                    </a:lnTo>
                    <a:lnTo>
                      <a:pt x="92" y="183"/>
                    </a:lnTo>
                    <a:lnTo>
                      <a:pt x="98" y="183"/>
                    </a:lnTo>
                    <a:lnTo>
                      <a:pt x="108" y="183"/>
                    </a:lnTo>
                    <a:lnTo>
                      <a:pt x="118" y="185"/>
                    </a:lnTo>
                    <a:lnTo>
                      <a:pt x="126" y="181"/>
                    </a:lnTo>
                    <a:lnTo>
                      <a:pt x="130" y="179"/>
                    </a:lnTo>
                    <a:lnTo>
                      <a:pt x="136" y="177"/>
                    </a:lnTo>
                    <a:lnTo>
                      <a:pt x="136" y="173"/>
                    </a:lnTo>
                    <a:lnTo>
                      <a:pt x="126" y="173"/>
                    </a:lnTo>
                    <a:lnTo>
                      <a:pt x="122" y="171"/>
                    </a:lnTo>
                    <a:lnTo>
                      <a:pt x="126" y="169"/>
                    </a:lnTo>
                    <a:lnTo>
                      <a:pt x="126" y="167"/>
                    </a:lnTo>
                    <a:lnTo>
                      <a:pt x="132" y="165"/>
                    </a:lnTo>
                    <a:lnTo>
                      <a:pt x="132" y="163"/>
                    </a:lnTo>
                    <a:lnTo>
                      <a:pt x="136" y="163"/>
                    </a:lnTo>
                    <a:lnTo>
                      <a:pt x="140" y="155"/>
                    </a:lnTo>
                    <a:lnTo>
                      <a:pt x="140" y="147"/>
                    </a:lnTo>
                    <a:lnTo>
                      <a:pt x="126" y="143"/>
                    </a:lnTo>
                    <a:lnTo>
                      <a:pt x="118" y="147"/>
                    </a:lnTo>
                    <a:lnTo>
                      <a:pt x="116" y="145"/>
                    </a:lnTo>
                    <a:lnTo>
                      <a:pt x="116" y="143"/>
                    </a:lnTo>
                    <a:lnTo>
                      <a:pt x="122" y="139"/>
                    </a:lnTo>
                    <a:lnTo>
                      <a:pt x="118" y="133"/>
                    </a:lnTo>
                    <a:lnTo>
                      <a:pt x="110" y="129"/>
                    </a:lnTo>
                    <a:lnTo>
                      <a:pt x="118" y="131"/>
                    </a:lnTo>
                    <a:lnTo>
                      <a:pt x="114" y="125"/>
                    </a:lnTo>
                    <a:lnTo>
                      <a:pt x="116" y="119"/>
                    </a:lnTo>
                    <a:lnTo>
                      <a:pt x="106" y="113"/>
                    </a:lnTo>
                    <a:lnTo>
                      <a:pt x="100" y="111"/>
                    </a:lnTo>
                    <a:lnTo>
                      <a:pt x="96" y="99"/>
                    </a:lnTo>
                    <a:lnTo>
                      <a:pt x="94" y="93"/>
                    </a:lnTo>
                    <a:lnTo>
                      <a:pt x="90" y="91"/>
                    </a:lnTo>
                    <a:lnTo>
                      <a:pt x="82" y="87"/>
                    </a:lnTo>
                    <a:lnTo>
                      <a:pt x="74" y="87"/>
                    </a:lnTo>
                    <a:lnTo>
                      <a:pt x="68" y="85"/>
                    </a:lnTo>
                    <a:lnTo>
                      <a:pt x="80" y="83"/>
                    </a:lnTo>
                    <a:lnTo>
                      <a:pt x="82" y="77"/>
                    </a:lnTo>
                    <a:lnTo>
                      <a:pt x="92" y="65"/>
                    </a:lnTo>
                    <a:lnTo>
                      <a:pt x="96" y="59"/>
                    </a:lnTo>
                    <a:lnTo>
                      <a:pt x="94" y="57"/>
                    </a:lnTo>
                    <a:lnTo>
                      <a:pt x="90" y="57"/>
                    </a:lnTo>
                    <a:lnTo>
                      <a:pt x="72" y="55"/>
                    </a:lnTo>
                    <a:lnTo>
                      <a:pt x="66" y="57"/>
                    </a:lnTo>
                    <a:lnTo>
                      <a:pt x="60" y="59"/>
                    </a:lnTo>
                    <a:lnTo>
                      <a:pt x="66" y="53"/>
                    </a:lnTo>
                    <a:lnTo>
                      <a:pt x="62" y="51"/>
                    </a:lnTo>
                    <a:lnTo>
                      <a:pt x="68" y="49"/>
                    </a:lnTo>
                    <a:lnTo>
                      <a:pt x="78" y="43"/>
                    </a:lnTo>
                    <a:lnTo>
                      <a:pt x="76" y="39"/>
                    </a:lnTo>
                    <a:lnTo>
                      <a:pt x="68" y="41"/>
                    </a:lnTo>
                    <a:lnTo>
                      <a:pt x="52" y="41"/>
                    </a:lnTo>
                    <a:lnTo>
                      <a:pt x="50" y="45"/>
                    </a:lnTo>
                    <a:lnTo>
                      <a:pt x="48" y="47"/>
                    </a:lnTo>
                    <a:lnTo>
                      <a:pt x="48" y="51"/>
                    </a:lnTo>
                    <a:lnTo>
                      <a:pt x="42" y="53"/>
                    </a:lnTo>
                    <a:lnTo>
                      <a:pt x="38" y="61"/>
                    </a:lnTo>
                    <a:lnTo>
                      <a:pt x="42" y="61"/>
                    </a:lnTo>
                    <a:lnTo>
                      <a:pt x="42" y="65"/>
                    </a:lnTo>
                    <a:lnTo>
                      <a:pt x="38" y="69"/>
                    </a:lnTo>
                    <a:lnTo>
                      <a:pt x="38" y="77"/>
                    </a:lnTo>
                    <a:lnTo>
                      <a:pt x="46" y="73"/>
                    </a:lnTo>
                    <a:lnTo>
                      <a:pt x="44" y="77"/>
                    </a:lnTo>
                    <a:lnTo>
                      <a:pt x="38" y="85"/>
                    </a:lnTo>
                    <a:lnTo>
                      <a:pt x="36" y="95"/>
                    </a:lnTo>
                    <a:lnTo>
                      <a:pt x="36" y="101"/>
                    </a:lnTo>
                    <a:lnTo>
                      <a:pt x="40" y="99"/>
                    </a:lnTo>
                    <a:lnTo>
                      <a:pt x="40" y="93"/>
                    </a:lnTo>
                    <a:lnTo>
                      <a:pt x="44" y="87"/>
                    </a:lnTo>
                    <a:lnTo>
                      <a:pt x="46" y="83"/>
                    </a:lnTo>
                    <a:lnTo>
                      <a:pt x="46" y="89"/>
                    </a:lnTo>
                    <a:lnTo>
                      <a:pt x="50" y="89"/>
                    </a:lnTo>
                    <a:lnTo>
                      <a:pt x="48" y="91"/>
                    </a:lnTo>
                    <a:lnTo>
                      <a:pt x="52" y="97"/>
                    </a:lnTo>
                    <a:close/>
                    <a:moveTo>
                      <a:pt x="54" y="137"/>
                    </a:moveTo>
                    <a:lnTo>
                      <a:pt x="52" y="135"/>
                    </a:lnTo>
                    <a:lnTo>
                      <a:pt x="48" y="137"/>
                    </a:lnTo>
                    <a:lnTo>
                      <a:pt x="50" y="139"/>
                    </a:lnTo>
                    <a:lnTo>
                      <a:pt x="52" y="139"/>
                    </a:lnTo>
                    <a:lnTo>
                      <a:pt x="54" y="137"/>
                    </a:lnTo>
                    <a:close/>
                    <a:moveTo>
                      <a:pt x="26" y="43"/>
                    </a:moveTo>
                    <a:lnTo>
                      <a:pt x="24" y="45"/>
                    </a:lnTo>
                    <a:lnTo>
                      <a:pt x="20" y="47"/>
                    </a:lnTo>
                    <a:lnTo>
                      <a:pt x="22" y="49"/>
                    </a:lnTo>
                    <a:lnTo>
                      <a:pt x="22" y="55"/>
                    </a:lnTo>
                    <a:lnTo>
                      <a:pt x="28" y="51"/>
                    </a:lnTo>
                    <a:lnTo>
                      <a:pt x="30" y="51"/>
                    </a:lnTo>
                    <a:lnTo>
                      <a:pt x="34" y="41"/>
                    </a:lnTo>
                    <a:lnTo>
                      <a:pt x="26" y="43"/>
                    </a:lnTo>
                    <a:close/>
                    <a:moveTo>
                      <a:pt x="16" y="59"/>
                    </a:moveTo>
                    <a:lnTo>
                      <a:pt x="16" y="61"/>
                    </a:lnTo>
                    <a:lnTo>
                      <a:pt x="18" y="61"/>
                    </a:lnTo>
                    <a:lnTo>
                      <a:pt x="18" y="57"/>
                    </a:lnTo>
                    <a:lnTo>
                      <a:pt x="14" y="57"/>
                    </a:lnTo>
                    <a:lnTo>
                      <a:pt x="16" y="59"/>
                    </a:lnTo>
                    <a:close/>
                    <a:moveTo>
                      <a:pt x="16" y="67"/>
                    </a:moveTo>
                    <a:lnTo>
                      <a:pt x="16" y="63"/>
                    </a:lnTo>
                    <a:lnTo>
                      <a:pt x="14" y="65"/>
                    </a:lnTo>
                    <a:lnTo>
                      <a:pt x="16" y="67"/>
                    </a:lnTo>
                    <a:close/>
                    <a:moveTo>
                      <a:pt x="16" y="69"/>
                    </a:moveTo>
                    <a:lnTo>
                      <a:pt x="14" y="67"/>
                    </a:lnTo>
                    <a:lnTo>
                      <a:pt x="12" y="71"/>
                    </a:lnTo>
                    <a:lnTo>
                      <a:pt x="16" y="69"/>
                    </a:lnTo>
                    <a:close/>
                    <a:moveTo>
                      <a:pt x="46" y="97"/>
                    </a:moveTo>
                    <a:lnTo>
                      <a:pt x="46" y="95"/>
                    </a:lnTo>
                    <a:lnTo>
                      <a:pt x="44" y="93"/>
                    </a:lnTo>
                    <a:lnTo>
                      <a:pt x="42" y="95"/>
                    </a:lnTo>
                    <a:lnTo>
                      <a:pt x="42" y="97"/>
                    </a:lnTo>
                    <a:lnTo>
                      <a:pt x="46" y="97"/>
                    </a:lnTo>
                    <a:close/>
                    <a:moveTo>
                      <a:pt x="32" y="87"/>
                    </a:moveTo>
                    <a:lnTo>
                      <a:pt x="26" y="89"/>
                    </a:lnTo>
                    <a:lnTo>
                      <a:pt x="26" y="91"/>
                    </a:lnTo>
                    <a:lnTo>
                      <a:pt x="30" y="93"/>
                    </a:lnTo>
                    <a:lnTo>
                      <a:pt x="32" y="91"/>
                    </a:lnTo>
                    <a:lnTo>
                      <a:pt x="34" y="87"/>
                    </a:lnTo>
                    <a:lnTo>
                      <a:pt x="38" y="83"/>
                    </a:lnTo>
                    <a:lnTo>
                      <a:pt x="32" y="87"/>
                    </a:lnTo>
                    <a:close/>
                    <a:moveTo>
                      <a:pt x="38" y="81"/>
                    </a:moveTo>
                    <a:lnTo>
                      <a:pt x="34" y="77"/>
                    </a:lnTo>
                    <a:lnTo>
                      <a:pt x="32" y="77"/>
                    </a:lnTo>
                    <a:lnTo>
                      <a:pt x="32" y="79"/>
                    </a:lnTo>
                    <a:lnTo>
                      <a:pt x="30" y="81"/>
                    </a:lnTo>
                    <a:lnTo>
                      <a:pt x="38" y="81"/>
                    </a:lnTo>
                    <a:close/>
                    <a:moveTo>
                      <a:pt x="38" y="65"/>
                    </a:moveTo>
                    <a:lnTo>
                      <a:pt x="34" y="63"/>
                    </a:lnTo>
                    <a:lnTo>
                      <a:pt x="32" y="57"/>
                    </a:lnTo>
                    <a:lnTo>
                      <a:pt x="30" y="59"/>
                    </a:lnTo>
                    <a:lnTo>
                      <a:pt x="24" y="59"/>
                    </a:lnTo>
                    <a:lnTo>
                      <a:pt x="30" y="67"/>
                    </a:lnTo>
                    <a:lnTo>
                      <a:pt x="34" y="67"/>
                    </a:lnTo>
                    <a:lnTo>
                      <a:pt x="38" y="65"/>
                    </a:lnTo>
                    <a:close/>
                    <a:moveTo>
                      <a:pt x="82" y="33"/>
                    </a:moveTo>
                    <a:lnTo>
                      <a:pt x="82" y="29"/>
                    </a:lnTo>
                    <a:lnTo>
                      <a:pt x="78" y="31"/>
                    </a:lnTo>
                    <a:lnTo>
                      <a:pt x="76" y="33"/>
                    </a:lnTo>
                    <a:lnTo>
                      <a:pt x="82" y="33"/>
                    </a:lnTo>
                    <a:close/>
                    <a:moveTo>
                      <a:pt x="106" y="13"/>
                    </a:moveTo>
                    <a:lnTo>
                      <a:pt x="106" y="17"/>
                    </a:lnTo>
                    <a:lnTo>
                      <a:pt x="112" y="6"/>
                    </a:lnTo>
                    <a:lnTo>
                      <a:pt x="110" y="4"/>
                    </a:lnTo>
                    <a:lnTo>
                      <a:pt x="106" y="9"/>
                    </a:lnTo>
                    <a:lnTo>
                      <a:pt x="102" y="9"/>
                    </a:lnTo>
                    <a:lnTo>
                      <a:pt x="102" y="11"/>
                    </a:lnTo>
                    <a:lnTo>
                      <a:pt x="106" y="13"/>
                    </a:lnTo>
                    <a:close/>
                    <a:moveTo>
                      <a:pt x="114" y="4"/>
                    </a:moveTo>
                    <a:lnTo>
                      <a:pt x="116" y="0"/>
                    </a:lnTo>
                    <a:lnTo>
                      <a:pt x="114" y="0"/>
                    </a:lnTo>
                    <a:lnTo>
                      <a:pt x="112" y="2"/>
                    </a:lnTo>
                    <a:lnTo>
                      <a:pt x="114" y="4"/>
                    </a:lnTo>
                    <a:close/>
                    <a:moveTo>
                      <a:pt x="8" y="111"/>
                    </a:moveTo>
                    <a:lnTo>
                      <a:pt x="2" y="115"/>
                    </a:lnTo>
                    <a:lnTo>
                      <a:pt x="0" y="119"/>
                    </a:lnTo>
                    <a:lnTo>
                      <a:pt x="10" y="123"/>
                    </a:lnTo>
                    <a:lnTo>
                      <a:pt x="12" y="119"/>
                    </a:lnTo>
                    <a:lnTo>
                      <a:pt x="16" y="117"/>
                    </a:lnTo>
                    <a:lnTo>
                      <a:pt x="18" y="123"/>
                    </a:lnTo>
                    <a:lnTo>
                      <a:pt x="26" y="123"/>
                    </a:lnTo>
                    <a:lnTo>
                      <a:pt x="36" y="117"/>
                    </a:lnTo>
                    <a:lnTo>
                      <a:pt x="36" y="111"/>
                    </a:lnTo>
                    <a:lnTo>
                      <a:pt x="28" y="101"/>
                    </a:lnTo>
                    <a:lnTo>
                      <a:pt x="20" y="103"/>
                    </a:lnTo>
                    <a:lnTo>
                      <a:pt x="10" y="105"/>
                    </a:lnTo>
                    <a:lnTo>
                      <a:pt x="8" y="111"/>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1" name="Freeform 62"/>
              <p:cNvSpPr>
                <a:spLocks/>
              </p:cNvSpPr>
              <p:nvPr/>
            </p:nvSpPr>
            <p:spPr bwMode="auto">
              <a:xfrm>
                <a:off x="4280261" y="1584037"/>
                <a:ext cx="8506" cy="8506"/>
              </a:xfrm>
              <a:custGeom>
                <a:avLst/>
                <a:gdLst>
                  <a:gd name="T0" fmla="*/ 0 w 8"/>
                  <a:gd name="T1" fmla="*/ 8 h 8"/>
                  <a:gd name="T2" fmla="*/ 8 w 8"/>
                  <a:gd name="T3" fmla="*/ 6 h 8"/>
                  <a:gd name="T4" fmla="*/ 8 w 8"/>
                  <a:gd name="T5" fmla="*/ 2 h 8"/>
                  <a:gd name="T6" fmla="*/ 6 w 8"/>
                  <a:gd name="T7" fmla="*/ 0 h 8"/>
                  <a:gd name="T8" fmla="*/ 2 w 8"/>
                  <a:gd name="T9" fmla="*/ 4 h 8"/>
                  <a:gd name="T10" fmla="*/ 0 w 8"/>
                  <a:gd name="T11" fmla="*/ 8 h 8"/>
                </a:gdLst>
                <a:ahLst/>
                <a:cxnLst>
                  <a:cxn ang="0">
                    <a:pos x="T0" y="T1"/>
                  </a:cxn>
                  <a:cxn ang="0">
                    <a:pos x="T2" y="T3"/>
                  </a:cxn>
                  <a:cxn ang="0">
                    <a:pos x="T4" y="T5"/>
                  </a:cxn>
                  <a:cxn ang="0">
                    <a:pos x="T6" y="T7"/>
                  </a:cxn>
                  <a:cxn ang="0">
                    <a:pos x="T8" y="T9"/>
                  </a:cxn>
                  <a:cxn ang="0">
                    <a:pos x="T10" y="T11"/>
                  </a:cxn>
                </a:cxnLst>
                <a:rect l="0" t="0" r="r" b="b"/>
                <a:pathLst>
                  <a:path w="8" h="8">
                    <a:moveTo>
                      <a:pt x="0" y="8"/>
                    </a:moveTo>
                    <a:lnTo>
                      <a:pt x="8" y="6"/>
                    </a:lnTo>
                    <a:lnTo>
                      <a:pt x="8" y="2"/>
                    </a:lnTo>
                    <a:lnTo>
                      <a:pt x="6" y="0"/>
                    </a:lnTo>
                    <a:lnTo>
                      <a:pt x="2" y="4"/>
                    </a:lnTo>
                    <a:lnTo>
                      <a:pt x="0" y="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2" name="Freeform 63"/>
              <p:cNvSpPr>
                <a:spLocks noEditPoints="1"/>
              </p:cNvSpPr>
              <p:nvPr/>
            </p:nvSpPr>
            <p:spPr bwMode="auto">
              <a:xfrm>
                <a:off x="4254745" y="1432002"/>
                <a:ext cx="333839" cy="156288"/>
              </a:xfrm>
              <a:custGeom>
                <a:avLst/>
                <a:gdLst>
                  <a:gd name="T0" fmla="*/ 12 w 314"/>
                  <a:gd name="T1" fmla="*/ 8 h 147"/>
                  <a:gd name="T2" fmla="*/ 14 w 314"/>
                  <a:gd name="T3" fmla="*/ 4 h 147"/>
                  <a:gd name="T4" fmla="*/ 12 w 314"/>
                  <a:gd name="T5" fmla="*/ 0 h 147"/>
                  <a:gd name="T6" fmla="*/ 14 w 314"/>
                  <a:gd name="T7" fmla="*/ 10 h 147"/>
                  <a:gd name="T8" fmla="*/ 14 w 314"/>
                  <a:gd name="T9" fmla="*/ 16 h 147"/>
                  <a:gd name="T10" fmla="*/ 10 w 314"/>
                  <a:gd name="T11" fmla="*/ 16 h 147"/>
                  <a:gd name="T12" fmla="*/ 4 w 314"/>
                  <a:gd name="T13" fmla="*/ 2 h 147"/>
                  <a:gd name="T14" fmla="*/ 220 w 314"/>
                  <a:gd name="T15" fmla="*/ 99 h 147"/>
                  <a:gd name="T16" fmla="*/ 234 w 314"/>
                  <a:gd name="T17" fmla="*/ 97 h 147"/>
                  <a:gd name="T18" fmla="*/ 244 w 314"/>
                  <a:gd name="T19" fmla="*/ 91 h 147"/>
                  <a:gd name="T20" fmla="*/ 246 w 314"/>
                  <a:gd name="T21" fmla="*/ 81 h 147"/>
                  <a:gd name="T22" fmla="*/ 234 w 314"/>
                  <a:gd name="T23" fmla="*/ 93 h 147"/>
                  <a:gd name="T24" fmla="*/ 218 w 314"/>
                  <a:gd name="T25" fmla="*/ 99 h 147"/>
                  <a:gd name="T26" fmla="*/ 220 w 314"/>
                  <a:gd name="T27" fmla="*/ 99 h 147"/>
                  <a:gd name="T28" fmla="*/ 222 w 314"/>
                  <a:gd name="T29" fmla="*/ 99 h 147"/>
                  <a:gd name="T30" fmla="*/ 248 w 314"/>
                  <a:gd name="T31" fmla="*/ 129 h 147"/>
                  <a:gd name="T32" fmla="*/ 242 w 314"/>
                  <a:gd name="T33" fmla="*/ 123 h 147"/>
                  <a:gd name="T34" fmla="*/ 240 w 314"/>
                  <a:gd name="T35" fmla="*/ 131 h 147"/>
                  <a:gd name="T36" fmla="*/ 262 w 314"/>
                  <a:gd name="T37" fmla="*/ 141 h 147"/>
                  <a:gd name="T38" fmla="*/ 252 w 314"/>
                  <a:gd name="T39" fmla="*/ 135 h 147"/>
                  <a:gd name="T40" fmla="*/ 262 w 314"/>
                  <a:gd name="T41" fmla="*/ 141 h 147"/>
                  <a:gd name="T42" fmla="*/ 256 w 314"/>
                  <a:gd name="T43" fmla="*/ 143 h 147"/>
                  <a:gd name="T44" fmla="*/ 256 w 314"/>
                  <a:gd name="T45" fmla="*/ 147 h 147"/>
                  <a:gd name="T46" fmla="*/ 246 w 314"/>
                  <a:gd name="T47" fmla="*/ 137 h 147"/>
                  <a:gd name="T48" fmla="*/ 252 w 314"/>
                  <a:gd name="T49" fmla="*/ 131 h 147"/>
                  <a:gd name="T50" fmla="*/ 238 w 314"/>
                  <a:gd name="T51" fmla="*/ 133 h 147"/>
                  <a:gd name="T52" fmla="*/ 238 w 314"/>
                  <a:gd name="T53" fmla="*/ 135 h 147"/>
                  <a:gd name="T54" fmla="*/ 266 w 314"/>
                  <a:gd name="T55" fmla="*/ 137 h 147"/>
                  <a:gd name="T56" fmla="*/ 262 w 314"/>
                  <a:gd name="T57" fmla="*/ 137 h 147"/>
                  <a:gd name="T58" fmla="*/ 272 w 314"/>
                  <a:gd name="T59" fmla="*/ 137 h 147"/>
                  <a:gd name="T60" fmla="*/ 270 w 314"/>
                  <a:gd name="T61" fmla="*/ 133 h 147"/>
                  <a:gd name="T62" fmla="*/ 272 w 314"/>
                  <a:gd name="T63" fmla="*/ 137 h 147"/>
                  <a:gd name="T64" fmla="*/ 272 w 314"/>
                  <a:gd name="T65" fmla="*/ 123 h 147"/>
                  <a:gd name="T66" fmla="*/ 270 w 314"/>
                  <a:gd name="T67" fmla="*/ 113 h 147"/>
                  <a:gd name="T68" fmla="*/ 264 w 314"/>
                  <a:gd name="T69" fmla="*/ 123 h 147"/>
                  <a:gd name="T70" fmla="*/ 264 w 314"/>
                  <a:gd name="T71" fmla="*/ 117 h 147"/>
                  <a:gd name="T72" fmla="*/ 256 w 314"/>
                  <a:gd name="T73" fmla="*/ 121 h 147"/>
                  <a:gd name="T74" fmla="*/ 254 w 314"/>
                  <a:gd name="T75" fmla="*/ 123 h 147"/>
                  <a:gd name="T76" fmla="*/ 258 w 314"/>
                  <a:gd name="T77" fmla="*/ 129 h 147"/>
                  <a:gd name="T78" fmla="*/ 266 w 314"/>
                  <a:gd name="T79" fmla="*/ 135 h 147"/>
                  <a:gd name="T80" fmla="*/ 252 w 314"/>
                  <a:gd name="T81" fmla="*/ 95 h 147"/>
                  <a:gd name="T82" fmla="*/ 254 w 314"/>
                  <a:gd name="T83" fmla="*/ 91 h 147"/>
                  <a:gd name="T84" fmla="*/ 252 w 314"/>
                  <a:gd name="T85" fmla="*/ 95 h 147"/>
                  <a:gd name="T86" fmla="*/ 308 w 314"/>
                  <a:gd name="T87" fmla="*/ 129 h 147"/>
                  <a:gd name="T88" fmla="*/ 314 w 314"/>
                  <a:gd name="T89" fmla="*/ 137 h 147"/>
                  <a:gd name="T90" fmla="*/ 236 w 314"/>
                  <a:gd name="T91" fmla="*/ 133 h 147"/>
                  <a:gd name="T92" fmla="*/ 236 w 314"/>
                  <a:gd name="T93" fmla="*/ 127 h 147"/>
                  <a:gd name="T94" fmla="*/ 238 w 314"/>
                  <a:gd name="T95" fmla="*/ 119 h 147"/>
                  <a:gd name="T96" fmla="*/ 246 w 314"/>
                  <a:gd name="T97" fmla="*/ 113 h 147"/>
                  <a:gd name="T98" fmla="*/ 250 w 314"/>
                  <a:gd name="T99" fmla="*/ 105 h 147"/>
                  <a:gd name="T100" fmla="*/ 240 w 314"/>
                  <a:gd name="T101" fmla="*/ 101 h 147"/>
                  <a:gd name="T102" fmla="*/ 236 w 314"/>
                  <a:gd name="T103" fmla="*/ 97 h 147"/>
                  <a:gd name="T104" fmla="*/ 232 w 314"/>
                  <a:gd name="T105" fmla="*/ 101 h 147"/>
                  <a:gd name="T106" fmla="*/ 230 w 314"/>
                  <a:gd name="T107" fmla="*/ 101 h 147"/>
                  <a:gd name="T108" fmla="*/ 224 w 314"/>
                  <a:gd name="T109" fmla="*/ 105 h 147"/>
                  <a:gd name="T110" fmla="*/ 216 w 314"/>
                  <a:gd name="T111" fmla="*/ 103 h 147"/>
                  <a:gd name="T112" fmla="*/ 216 w 314"/>
                  <a:gd name="T113" fmla="*/ 113 h 147"/>
                  <a:gd name="T114" fmla="*/ 216 w 314"/>
                  <a:gd name="T115" fmla="*/ 115 h 147"/>
                  <a:gd name="T116" fmla="*/ 220 w 314"/>
                  <a:gd name="T117" fmla="*/ 123 h 147"/>
                  <a:gd name="T118" fmla="*/ 230 w 314"/>
                  <a:gd name="T119" fmla="*/ 1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4" h="147">
                    <a:moveTo>
                      <a:pt x="10" y="2"/>
                    </a:moveTo>
                    <a:lnTo>
                      <a:pt x="14" y="8"/>
                    </a:lnTo>
                    <a:lnTo>
                      <a:pt x="12" y="8"/>
                    </a:lnTo>
                    <a:lnTo>
                      <a:pt x="8" y="2"/>
                    </a:lnTo>
                    <a:lnTo>
                      <a:pt x="10" y="2"/>
                    </a:lnTo>
                    <a:close/>
                    <a:moveTo>
                      <a:pt x="14" y="4"/>
                    </a:moveTo>
                    <a:lnTo>
                      <a:pt x="16" y="4"/>
                    </a:lnTo>
                    <a:lnTo>
                      <a:pt x="14" y="0"/>
                    </a:lnTo>
                    <a:lnTo>
                      <a:pt x="12" y="0"/>
                    </a:lnTo>
                    <a:lnTo>
                      <a:pt x="14" y="4"/>
                    </a:lnTo>
                    <a:close/>
                    <a:moveTo>
                      <a:pt x="16" y="12"/>
                    </a:moveTo>
                    <a:lnTo>
                      <a:pt x="14" y="10"/>
                    </a:lnTo>
                    <a:lnTo>
                      <a:pt x="12" y="12"/>
                    </a:lnTo>
                    <a:lnTo>
                      <a:pt x="16" y="12"/>
                    </a:lnTo>
                    <a:close/>
                    <a:moveTo>
                      <a:pt x="14" y="16"/>
                    </a:moveTo>
                    <a:lnTo>
                      <a:pt x="10" y="12"/>
                    </a:lnTo>
                    <a:lnTo>
                      <a:pt x="8" y="14"/>
                    </a:lnTo>
                    <a:lnTo>
                      <a:pt x="10" y="16"/>
                    </a:lnTo>
                    <a:lnTo>
                      <a:pt x="14" y="16"/>
                    </a:lnTo>
                    <a:close/>
                    <a:moveTo>
                      <a:pt x="6" y="6"/>
                    </a:moveTo>
                    <a:lnTo>
                      <a:pt x="4" y="2"/>
                    </a:lnTo>
                    <a:lnTo>
                      <a:pt x="0" y="2"/>
                    </a:lnTo>
                    <a:lnTo>
                      <a:pt x="6" y="6"/>
                    </a:lnTo>
                    <a:close/>
                    <a:moveTo>
                      <a:pt x="220" y="99"/>
                    </a:moveTo>
                    <a:lnTo>
                      <a:pt x="222" y="97"/>
                    </a:lnTo>
                    <a:lnTo>
                      <a:pt x="230" y="97"/>
                    </a:lnTo>
                    <a:lnTo>
                      <a:pt x="234" y="97"/>
                    </a:lnTo>
                    <a:lnTo>
                      <a:pt x="238" y="95"/>
                    </a:lnTo>
                    <a:lnTo>
                      <a:pt x="242" y="95"/>
                    </a:lnTo>
                    <a:lnTo>
                      <a:pt x="244" y="91"/>
                    </a:lnTo>
                    <a:lnTo>
                      <a:pt x="244" y="89"/>
                    </a:lnTo>
                    <a:lnTo>
                      <a:pt x="244" y="87"/>
                    </a:lnTo>
                    <a:lnTo>
                      <a:pt x="246" y="81"/>
                    </a:lnTo>
                    <a:lnTo>
                      <a:pt x="240" y="85"/>
                    </a:lnTo>
                    <a:lnTo>
                      <a:pt x="236" y="89"/>
                    </a:lnTo>
                    <a:lnTo>
                      <a:pt x="234" y="93"/>
                    </a:lnTo>
                    <a:lnTo>
                      <a:pt x="226" y="93"/>
                    </a:lnTo>
                    <a:lnTo>
                      <a:pt x="222" y="93"/>
                    </a:lnTo>
                    <a:lnTo>
                      <a:pt x="218" y="99"/>
                    </a:lnTo>
                    <a:lnTo>
                      <a:pt x="218" y="101"/>
                    </a:lnTo>
                    <a:lnTo>
                      <a:pt x="220" y="103"/>
                    </a:lnTo>
                    <a:lnTo>
                      <a:pt x="220" y="99"/>
                    </a:lnTo>
                    <a:close/>
                    <a:moveTo>
                      <a:pt x="224" y="99"/>
                    </a:moveTo>
                    <a:lnTo>
                      <a:pt x="224" y="97"/>
                    </a:lnTo>
                    <a:lnTo>
                      <a:pt x="222" y="99"/>
                    </a:lnTo>
                    <a:lnTo>
                      <a:pt x="222" y="101"/>
                    </a:lnTo>
                    <a:lnTo>
                      <a:pt x="224" y="99"/>
                    </a:lnTo>
                    <a:close/>
                    <a:moveTo>
                      <a:pt x="248" y="129"/>
                    </a:moveTo>
                    <a:lnTo>
                      <a:pt x="248" y="127"/>
                    </a:lnTo>
                    <a:lnTo>
                      <a:pt x="246" y="127"/>
                    </a:lnTo>
                    <a:lnTo>
                      <a:pt x="242" y="123"/>
                    </a:lnTo>
                    <a:lnTo>
                      <a:pt x="238" y="125"/>
                    </a:lnTo>
                    <a:lnTo>
                      <a:pt x="238" y="127"/>
                    </a:lnTo>
                    <a:lnTo>
                      <a:pt x="240" y="131"/>
                    </a:lnTo>
                    <a:lnTo>
                      <a:pt x="246" y="133"/>
                    </a:lnTo>
                    <a:lnTo>
                      <a:pt x="248" y="129"/>
                    </a:lnTo>
                    <a:close/>
                    <a:moveTo>
                      <a:pt x="262" y="141"/>
                    </a:moveTo>
                    <a:lnTo>
                      <a:pt x="262" y="139"/>
                    </a:lnTo>
                    <a:lnTo>
                      <a:pt x="260" y="137"/>
                    </a:lnTo>
                    <a:lnTo>
                      <a:pt x="252" y="135"/>
                    </a:lnTo>
                    <a:lnTo>
                      <a:pt x="252" y="137"/>
                    </a:lnTo>
                    <a:lnTo>
                      <a:pt x="256" y="141"/>
                    </a:lnTo>
                    <a:lnTo>
                      <a:pt x="262" y="141"/>
                    </a:lnTo>
                    <a:close/>
                    <a:moveTo>
                      <a:pt x="256" y="147"/>
                    </a:moveTo>
                    <a:lnTo>
                      <a:pt x="256" y="145"/>
                    </a:lnTo>
                    <a:lnTo>
                      <a:pt x="256" y="143"/>
                    </a:lnTo>
                    <a:lnTo>
                      <a:pt x="254" y="145"/>
                    </a:lnTo>
                    <a:lnTo>
                      <a:pt x="254" y="147"/>
                    </a:lnTo>
                    <a:lnTo>
                      <a:pt x="256" y="147"/>
                    </a:lnTo>
                    <a:close/>
                    <a:moveTo>
                      <a:pt x="252" y="131"/>
                    </a:moveTo>
                    <a:lnTo>
                      <a:pt x="250" y="133"/>
                    </a:lnTo>
                    <a:lnTo>
                      <a:pt x="246" y="137"/>
                    </a:lnTo>
                    <a:lnTo>
                      <a:pt x="248" y="139"/>
                    </a:lnTo>
                    <a:lnTo>
                      <a:pt x="250" y="135"/>
                    </a:lnTo>
                    <a:lnTo>
                      <a:pt x="252" y="131"/>
                    </a:lnTo>
                    <a:close/>
                    <a:moveTo>
                      <a:pt x="238" y="135"/>
                    </a:moveTo>
                    <a:lnTo>
                      <a:pt x="240" y="133"/>
                    </a:lnTo>
                    <a:lnTo>
                      <a:pt x="238" y="133"/>
                    </a:lnTo>
                    <a:lnTo>
                      <a:pt x="238" y="131"/>
                    </a:lnTo>
                    <a:lnTo>
                      <a:pt x="238" y="135"/>
                    </a:lnTo>
                    <a:lnTo>
                      <a:pt x="238" y="135"/>
                    </a:lnTo>
                    <a:close/>
                    <a:moveTo>
                      <a:pt x="266" y="141"/>
                    </a:moveTo>
                    <a:lnTo>
                      <a:pt x="266" y="137"/>
                    </a:lnTo>
                    <a:lnTo>
                      <a:pt x="266" y="137"/>
                    </a:lnTo>
                    <a:lnTo>
                      <a:pt x="264" y="137"/>
                    </a:lnTo>
                    <a:lnTo>
                      <a:pt x="262" y="137"/>
                    </a:lnTo>
                    <a:lnTo>
                      <a:pt x="262" y="137"/>
                    </a:lnTo>
                    <a:lnTo>
                      <a:pt x="264" y="141"/>
                    </a:lnTo>
                    <a:lnTo>
                      <a:pt x="266" y="141"/>
                    </a:lnTo>
                    <a:close/>
                    <a:moveTo>
                      <a:pt x="272" y="137"/>
                    </a:moveTo>
                    <a:lnTo>
                      <a:pt x="274" y="137"/>
                    </a:lnTo>
                    <a:lnTo>
                      <a:pt x="274" y="135"/>
                    </a:lnTo>
                    <a:lnTo>
                      <a:pt x="270" y="133"/>
                    </a:lnTo>
                    <a:lnTo>
                      <a:pt x="268" y="135"/>
                    </a:lnTo>
                    <a:lnTo>
                      <a:pt x="270" y="137"/>
                    </a:lnTo>
                    <a:lnTo>
                      <a:pt x="272" y="137"/>
                    </a:lnTo>
                    <a:close/>
                    <a:moveTo>
                      <a:pt x="272" y="129"/>
                    </a:moveTo>
                    <a:lnTo>
                      <a:pt x="274" y="127"/>
                    </a:lnTo>
                    <a:lnTo>
                      <a:pt x="272" y="123"/>
                    </a:lnTo>
                    <a:lnTo>
                      <a:pt x="276" y="121"/>
                    </a:lnTo>
                    <a:lnTo>
                      <a:pt x="272" y="115"/>
                    </a:lnTo>
                    <a:lnTo>
                      <a:pt x="270" y="113"/>
                    </a:lnTo>
                    <a:lnTo>
                      <a:pt x="266" y="115"/>
                    </a:lnTo>
                    <a:lnTo>
                      <a:pt x="266" y="119"/>
                    </a:lnTo>
                    <a:lnTo>
                      <a:pt x="264" y="123"/>
                    </a:lnTo>
                    <a:lnTo>
                      <a:pt x="262" y="123"/>
                    </a:lnTo>
                    <a:lnTo>
                      <a:pt x="260" y="119"/>
                    </a:lnTo>
                    <a:lnTo>
                      <a:pt x="264" y="117"/>
                    </a:lnTo>
                    <a:lnTo>
                      <a:pt x="256" y="115"/>
                    </a:lnTo>
                    <a:lnTo>
                      <a:pt x="258" y="119"/>
                    </a:lnTo>
                    <a:lnTo>
                      <a:pt x="256" y="121"/>
                    </a:lnTo>
                    <a:lnTo>
                      <a:pt x="250" y="119"/>
                    </a:lnTo>
                    <a:lnTo>
                      <a:pt x="250" y="121"/>
                    </a:lnTo>
                    <a:lnTo>
                      <a:pt x="254" y="123"/>
                    </a:lnTo>
                    <a:lnTo>
                      <a:pt x="254" y="129"/>
                    </a:lnTo>
                    <a:lnTo>
                      <a:pt x="256" y="131"/>
                    </a:lnTo>
                    <a:lnTo>
                      <a:pt x="258" y="129"/>
                    </a:lnTo>
                    <a:lnTo>
                      <a:pt x="262" y="131"/>
                    </a:lnTo>
                    <a:lnTo>
                      <a:pt x="264" y="135"/>
                    </a:lnTo>
                    <a:lnTo>
                      <a:pt x="266" y="135"/>
                    </a:lnTo>
                    <a:lnTo>
                      <a:pt x="268" y="131"/>
                    </a:lnTo>
                    <a:lnTo>
                      <a:pt x="272" y="129"/>
                    </a:lnTo>
                    <a:close/>
                    <a:moveTo>
                      <a:pt x="252" y="95"/>
                    </a:moveTo>
                    <a:lnTo>
                      <a:pt x="252" y="93"/>
                    </a:lnTo>
                    <a:lnTo>
                      <a:pt x="254" y="91"/>
                    </a:lnTo>
                    <a:lnTo>
                      <a:pt x="254" y="91"/>
                    </a:lnTo>
                    <a:lnTo>
                      <a:pt x="250" y="91"/>
                    </a:lnTo>
                    <a:lnTo>
                      <a:pt x="248" y="93"/>
                    </a:lnTo>
                    <a:lnTo>
                      <a:pt x="252" y="95"/>
                    </a:lnTo>
                    <a:close/>
                    <a:moveTo>
                      <a:pt x="314" y="137"/>
                    </a:moveTo>
                    <a:lnTo>
                      <a:pt x="314" y="131"/>
                    </a:lnTo>
                    <a:lnTo>
                      <a:pt x="308" y="129"/>
                    </a:lnTo>
                    <a:lnTo>
                      <a:pt x="306" y="131"/>
                    </a:lnTo>
                    <a:lnTo>
                      <a:pt x="308" y="135"/>
                    </a:lnTo>
                    <a:lnTo>
                      <a:pt x="314" y="137"/>
                    </a:lnTo>
                    <a:close/>
                    <a:moveTo>
                      <a:pt x="234" y="135"/>
                    </a:moveTo>
                    <a:lnTo>
                      <a:pt x="236" y="135"/>
                    </a:lnTo>
                    <a:lnTo>
                      <a:pt x="236" y="133"/>
                    </a:lnTo>
                    <a:lnTo>
                      <a:pt x="234" y="133"/>
                    </a:lnTo>
                    <a:lnTo>
                      <a:pt x="234" y="131"/>
                    </a:lnTo>
                    <a:lnTo>
                      <a:pt x="236" y="127"/>
                    </a:lnTo>
                    <a:lnTo>
                      <a:pt x="236" y="125"/>
                    </a:lnTo>
                    <a:lnTo>
                      <a:pt x="238" y="123"/>
                    </a:lnTo>
                    <a:lnTo>
                      <a:pt x="238" y="119"/>
                    </a:lnTo>
                    <a:lnTo>
                      <a:pt x="240" y="119"/>
                    </a:lnTo>
                    <a:lnTo>
                      <a:pt x="242" y="113"/>
                    </a:lnTo>
                    <a:lnTo>
                      <a:pt x="246" y="113"/>
                    </a:lnTo>
                    <a:lnTo>
                      <a:pt x="248" y="113"/>
                    </a:lnTo>
                    <a:lnTo>
                      <a:pt x="250" y="109"/>
                    </a:lnTo>
                    <a:lnTo>
                      <a:pt x="250" y="105"/>
                    </a:lnTo>
                    <a:lnTo>
                      <a:pt x="246" y="105"/>
                    </a:lnTo>
                    <a:lnTo>
                      <a:pt x="242" y="105"/>
                    </a:lnTo>
                    <a:lnTo>
                      <a:pt x="240" y="101"/>
                    </a:lnTo>
                    <a:lnTo>
                      <a:pt x="242" y="97"/>
                    </a:lnTo>
                    <a:lnTo>
                      <a:pt x="238" y="97"/>
                    </a:lnTo>
                    <a:lnTo>
                      <a:pt x="236" y="97"/>
                    </a:lnTo>
                    <a:lnTo>
                      <a:pt x="230" y="97"/>
                    </a:lnTo>
                    <a:lnTo>
                      <a:pt x="230" y="97"/>
                    </a:lnTo>
                    <a:lnTo>
                      <a:pt x="232" y="101"/>
                    </a:lnTo>
                    <a:lnTo>
                      <a:pt x="232" y="105"/>
                    </a:lnTo>
                    <a:lnTo>
                      <a:pt x="230" y="103"/>
                    </a:lnTo>
                    <a:lnTo>
                      <a:pt x="230" y="101"/>
                    </a:lnTo>
                    <a:lnTo>
                      <a:pt x="228" y="101"/>
                    </a:lnTo>
                    <a:lnTo>
                      <a:pt x="224" y="101"/>
                    </a:lnTo>
                    <a:lnTo>
                      <a:pt x="224" y="105"/>
                    </a:lnTo>
                    <a:lnTo>
                      <a:pt x="222" y="107"/>
                    </a:lnTo>
                    <a:lnTo>
                      <a:pt x="218" y="103"/>
                    </a:lnTo>
                    <a:lnTo>
                      <a:pt x="216" y="103"/>
                    </a:lnTo>
                    <a:lnTo>
                      <a:pt x="216" y="105"/>
                    </a:lnTo>
                    <a:lnTo>
                      <a:pt x="216" y="113"/>
                    </a:lnTo>
                    <a:lnTo>
                      <a:pt x="216" y="113"/>
                    </a:lnTo>
                    <a:lnTo>
                      <a:pt x="218" y="115"/>
                    </a:lnTo>
                    <a:lnTo>
                      <a:pt x="216" y="117"/>
                    </a:lnTo>
                    <a:lnTo>
                      <a:pt x="216" y="115"/>
                    </a:lnTo>
                    <a:lnTo>
                      <a:pt x="214" y="121"/>
                    </a:lnTo>
                    <a:lnTo>
                      <a:pt x="216" y="123"/>
                    </a:lnTo>
                    <a:lnTo>
                      <a:pt x="220" y="123"/>
                    </a:lnTo>
                    <a:lnTo>
                      <a:pt x="222" y="129"/>
                    </a:lnTo>
                    <a:lnTo>
                      <a:pt x="222" y="135"/>
                    </a:lnTo>
                    <a:lnTo>
                      <a:pt x="230" y="137"/>
                    </a:lnTo>
                    <a:lnTo>
                      <a:pt x="234" y="135"/>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3" name="Freeform 64"/>
              <p:cNvSpPr>
                <a:spLocks noEditPoints="1"/>
              </p:cNvSpPr>
              <p:nvPr/>
            </p:nvSpPr>
            <p:spPr bwMode="auto">
              <a:xfrm>
                <a:off x="4261124" y="1122617"/>
                <a:ext cx="525211" cy="391251"/>
              </a:xfrm>
              <a:custGeom>
                <a:avLst/>
                <a:gdLst>
                  <a:gd name="T0" fmla="*/ 6 w 494"/>
                  <a:gd name="T1" fmla="*/ 143 h 368"/>
                  <a:gd name="T2" fmla="*/ 172 w 494"/>
                  <a:gd name="T3" fmla="*/ 293 h 368"/>
                  <a:gd name="T4" fmla="*/ 218 w 494"/>
                  <a:gd name="T5" fmla="*/ 269 h 368"/>
                  <a:gd name="T6" fmla="*/ 262 w 494"/>
                  <a:gd name="T7" fmla="*/ 237 h 368"/>
                  <a:gd name="T8" fmla="*/ 296 w 494"/>
                  <a:gd name="T9" fmla="*/ 187 h 368"/>
                  <a:gd name="T10" fmla="*/ 324 w 494"/>
                  <a:gd name="T11" fmla="*/ 167 h 368"/>
                  <a:gd name="T12" fmla="*/ 294 w 494"/>
                  <a:gd name="T13" fmla="*/ 187 h 368"/>
                  <a:gd name="T14" fmla="*/ 298 w 494"/>
                  <a:gd name="T15" fmla="*/ 177 h 368"/>
                  <a:gd name="T16" fmla="*/ 308 w 494"/>
                  <a:gd name="T17" fmla="*/ 173 h 368"/>
                  <a:gd name="T18" fmla="*/ 268 w 494"/>
                  <a:gd name="T19" fmla="*/ 195 h 368"/>
                  <a:gd name="T20" fmla="*/ 294 w 494"/>
                  <a:gd name="T21" fmla="*/ 201 h 368"/>
                  <a:gd name="T22" fmla="*/ 394 w 494"/>
                  <a:gd name="T23" fmla="*/ 153 h 368"/>
                  <a:gd name="T24" fmla="*/ 398 w 494"/>
                  <a:gd name="T25" fmla="*/ 145 h 368"/>
                  <a:gd name="T26" fmla="*/ 428 w 494"/>
                  <a:gd name="T27" fmla="*/ 24 h 368"/>
                  <a:gd name="T28" fmla="*/ 406 w 494"/>
                  <a:gd name="T29" fmla="*/ 10 h 368"/>
                  <a:gd name="T30" fmla="*/ 362 w 494"/>
                  <a:gd name="T31" fmla="*/ 10 h 368"/>
                  <a:gd name="T32" fmla="*/ 358 w 494"/>
                  <a:gd name="T33" fmla="*/ 2 h 368"/>
                  <a:gd name="T34" fmla="*/ 404 w 494"/>
                  <a:gd name="T35" fmla="*/ 4 h 368"/>
                  <a:gd name="T36" fmla="*/ 318 w 494"/>
                  <a:gd name="T37" fmla="*/ 44 h 368"/>
                  <a:gd name="T38" fmla="*/ 282 w 494"/>
                  <a:gd name="T39" fmla="*/ 42 h 368"/>
                  <a:gd name="T40" fmla="*/ 274 w 494"/>
                  <a:gd name="T41" fmla="*/ 34 h 368"/>
                  <a:gd name="T42" fmla="*/ 280 w 494"/>
                  <a:gd name="T43" fmla="*/ 28 h 368"/>
                  <a:gd name="T44" fmla="*/ 250 w 494"/>
                  <a:gd name="T45" fmla="*/ 8 h 368"/>
                  <a:gd name="T46" fmla="*/ 282 w 494"/>
                  <a:gd name="T47" fmla="*/ 8 h 368"/>
                  <a:gd name="T48" fmla="*/ 320 w 494"/>
                  <a:gd name="T49" fmla="*/ 12 h 368"/>
                  <a:gd name="T50" fmla="*/ 360 w 494"/>
                  <a:gd name="T51" fmla="*/ 26 h 368"/>
                  <a:gd name="T52" fmla="*/ 388 w 494"/>
                  <a:gd name="T53" fmla="*/ 38 h 368"/>
                  <a:gd name="T54" fmla="*/ 358 w 494"/>
                  <a:gd name="T55" fmla="*/ 38 h 368"/>
                  <a:gd name="T56" fmla="*/ 412 w 494"/>
                  <a:gd name="T57" fmla="*/ 56 h 368"/>
                  <a:gd name="T58" fmla="*/ 344 w 494"/>
                  <a:gd name="T59" fmla="*/ 155 h 368"/>
                  <a:gd name="T60" fmla="*/ 352 w 494"/>
                  <a:gd name="T61" fmla="*/ 145 h 368"/>
                  <a:gd name="T62" fmla="*/ 246 w 494"/>
                  <a:gd name="T63" fmla="*/ 346 h 368"/>
                  <a:gd name="T64" fmla="*/ 200 w 494"/>
                  <a:gd name="T65" fmla="*/ 368 h 368"/>
                  <a:gd name="T66" fmla="*/ 180 w 494"/>
                  <a:gd name="T67" fmla="*/ 342 h 368"/>
                  <a:gd name="T68" fmla="*/ 178 w 494"/>
                  <a:gd name="T69" fmla="*/ 334 h 368"/>
                  <a:gd name="T70" fmla="*/ 182 w 494"/>
                  <a:gd name="T71" fmla="*/ 313 h 368"/>
                  <a:gd name="T72" fmla="*/ 172 w 494"/>
                  <a:gd name="T73" fmla="*/ 311 h 368"/>
                  <a:gd name="T74" fmla="*/ 176 w 494"/>
                  <a:gd name="T75" fmla="*/ 303 h 368"/>
                  <a:gd name="T76" fmla="*/ 192 w 494"/>
                  <a:gd name="T77" fmla="*/ 291 h 368"/>
                  <a:gd name="T78" fmla="*/ 212 w 494"/>
                  <a:gd name="T79" fmla="*/ 279 h 368"/>
                  <a:gd name="T80" fmla="*/ 238 w 494"/>
                  <a:gd name="T81" fmla="*/ 273 h 368"/>
                  <a:gd name="T82" fmla="*/ 236 w 494"/>
                  <a:gd name="T83" fmla="*/ 269 h 368"/>
                  <a:gd name="T84" fmla="*/ 254 w 494"/>
                  <a:gd name="T85" fmla="*/ 247 h 368"/>
                  <a:gd name="T86" fmla="*/ 272 w 494"/>
                  <a:gd name="T87" fmla="*/ 229 h 368"/>
                  <a:gd name="T88" fmla="*/ 282 w 494"/>
                  <a:gd name="T89" fmla="*/ 209 h 368"/>
                  <a:gd name="T90" fmla="*/ 308 w 494"/>
                  <a:gd name="T91" fmla="*/ 193 h 368"/>
                  <a:gd name="T92" fmla="*/ 326 w 494"/>
                  <a:gd name="T93" fmla="*/ 175 h 368"/>
                  <a:gd name="T94" fmla="*/ 346 w 494"/>
                  <a:gd name="T95" fmla="*/ 157 h 368"/>
                  <a:gd name="T96" fmla="*/ 358 w 494"/>
                  <a:gd name="T97" fmla="*/ 159 h 368"/>
                  <a:gd name="T98" fmla="*/ 374 w 494"/>
                  <a:gd name="T99" fmla="*/ 155 h 368"/>
                  <a:gd name="T100" fmla="*/ 404 w 494"/>
                  <a:gd name="T101" fmla="*/ 151 h 368"/>
                  <a:gd name="T102" fmla="*/ 428 w 494"/>
                  <a:gd name="T103" fmla="*/ 143 h 368"/>
                  <a:gd name="T104" fmla="*/ 448 w 494"/>
                  <a:gd name="T105" fmla="*/ 145 h 368"/>
                  <a:gd name="T106" fmla="*/ 470 w 494"/>
                  <a:gd name="T107" fmla="*/ 145 h 368"/>
                  <a:gd name="T108" fmla="*/ 478 w 494"/>
                  <a:gd name="T109" fmla="*/ 161 h 368"/>
                  <a:gd name="T110" fmla="*/ 478 w 494"/>
                  <a:gd name="T111" fmla="*/ 171 h 368"/>
                  <a:gd name="T112" fmla="*/ 446 w 494"/>
                  <a:gd name="T113" fmla="*/ 159 h 368"/>
                  <a:gd name="T114" fmla="*/ 388 w 494"/>
                  <a:gd name="T115" fmla="*/ 181 h 368"/>
                  <a:gd name="T116" fmla="*/ 344 w 494"/>
                  <a:gd name="T117" fmla="*/ 181 h 368"/>
                  <a:gd name="T118" fmla="*/ 300 w 494"/>
                  <a:gd name="T119" fmla="*/ 219 h 368"/>
                  <a:gd name="T120" fmla="*/ 260 w 494"/>
                  <a:gd name="T121" fmla="*/ 267 h 368"/>
                  <a:gd name="T122" fmla="*/ 254 w 494"/>
                  <a:gd name="T123" fmla="*/ 34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4" h="368">
                    <a:moveTo>
                      <a:pt x="0" y="147"/>
                    </a:moveTo>
                    <a:lnTo>
                      <a:pt x="6" y="141"/>
                    </a:lnTo>
                    <a:lnTo>
                      <a:pt x="8" y="141"/>
                    </a:lnTo>
                    <a:lnTo>
                      <a:pt x="10" y="137"/>
                    </a:lnTo>
                    <a:lnTo>
                      <a:pt x="16" y="135"/>
                    </a:lnTo>
                    <a:lnTo>
                      <a:pt x="16" y="139"/>
                    </a:lnTo>
                    <a:lnTo>
                      <a:pt x="10" y="141"/>
                    </a:lnTo>
                    <a:lnTo>
                      <a:pt x="6" y="143"/>
                    </a:lnTo>
                    <a:lnTo>
                      <a:pt x="0" y="147"/>
                    </a:lnTo>
                    <a:close/>
                    <a:moveTo>
                      <a:pt x="174" y="346"/>
                    </a:moveTo>
                    <a:lnTo>
                      <a:pt x="174" y="342"/>
                    </a:lnTo>
                    <a:lnTo>
                      <a:pt x="172" y="340"/>
                    </a:lnTo>
                    <a:lnTo>
                      <a:pt x="172" y="346"/>
                    </a:lnTo>
                    <a:lnTo>
                      <a:pt x="174" y="346"/>
                    </a:lnTo>
                    <a:close/>
                    <a:moveTo>
                      <a:pt x="170" y="293"/>
                    </a:moveTo>
                    <a:lnTo>
                      <a:pt x="172" y="293"/>
                    </a:lnTo>
                    <a:lnTo>
                      <a:pt x="170" y="297"/>
                    </a:lnTo>
                    <a:lnTo>
                      <a:pt x="168" y="295"/>
                    </a:lnTo>
                    <a:lnTo>
                      <a:pt x="170" y="293"/>
                    </a:lnTo>
                    <a:close/>
                    <a:moveTo>
                      <a:pt x="222" y="265"/>
                    </a:moveTo>
                    <a:lnTo>
                      <a:pt x="226" y="267"/>
                    </a:lnTo>
                    <a:lnTo>
                      <a:pt x="224" y="267"/>
                    </a:lnTo>
                    <a:lnTo>
                      <a:pt x="222" y="267"/>
                    </a:lnTo>
                    <a:lnTo>
                      <a:pt x="218" y="269"/>
                    </a:lnTo>
                    <a:lnTo>
                      <a:pt x="216" y="269"/>
                    </a:lnTo>
                    <a:lnTo>
                      <a:pt x="218" y="265"/>
                    </a:lnTo>
                    <a:lnTo>
                      <a:pt x="222" y="265"/>
                    </a:lnTo>
                    <a:close/>
                    <a:moveTo>
                      <a:pt x="262" y="237"/>
                    </a:moveTo>
                    <a:lnTo>
                      <a:pt x="264" y="235"/>
                    </a:lnTo>
                    <a:lnTo>
                      <a:pt x="266" y="239"/>
                    </a:lnTo>
                    <a:lnTo>
                      <a:pt x="266" y="239"/>
                    </a:lnTo>
                    <a:lnTo>
                      <a:pt x="262" y="237"/>
                    </a:lnTo>
                    <a:close/>
                    <a:moveTo>
                      <a:pt x="306" y="179"/>
                    </a:moveTo>
                    <a:lnTo>
                      <a:pt x="314" y="177"/>
                    </a:lnTo>
                    <a:lnTo>
                      <a:pt x="316" y="177"/>
                    </a:lnTo>
                    <a:lnTo>
                      <a:pt x="316" y="177"/>
                    </a:lnTo>
                    <a:lnTo>
                      <a:pt x="314" y="183"/>
                    </a:lnTo>
                    <a:lnTo>
                      <a:pt x="308" y="183"/>
                    </a:lnTo>
                    <a:lnTo>
                      <a:pt x="308" y="185"/>
                    </a:lnTo>
                    <a:lnTo>
                      <a:pt x="296" y="187"/>
                    </a:lnTo>
                    <a:lnTo>
                      <a:pt x="296" y="183"/>
                    </a:lnTo>
                    <a:lnTo>
                      <a:pt x="300" y="181"/>
                    </a:lnTo>
                    <a:lnTo>
                      <a:pt x="304" y="175"/>
                    </a:lnTo>
                    <a:lnTo>
                      <a:pt x="306" y="175"/>
                    </a:lnTo>
                    <a:lnTo>
                      <a:pt x="306" y="179"/>
                    </a:lnTo>
                    <a:close/>
                    <a:moveTo>
                      <a:pt x="320" y="171"/>
                    </a:moveTo>
                    <a:lnTo>
                      <a:pt x="320" y="167"/>
                    </a:lnTo>
                    <a:lnTo>
                      <a:pt x="324" y="167"/>
                    </a:lnTo>
                    <a:lnTo>
                      <a:pt x="326" y="165"/>
                    </a:lnTo>
                    <a:lnTo>
                      <a:pt x="328" y="163"/>
                    </a:lnTo>
                    <a:lnTo>
                      <a:pt x="330" y="167"/>
                    </a:lnTo>
                    <a:lnTo>
                      <a:pt x="328" y="171"/>
                    </a:lnTo>
                    <a:lnTo>
                      <a:pt x="322" y="173"/>
                    </a:lnTo>
                    <a:lnTo>
                      <a:pt x="320" y="171"/>
                    </a:lnTo>
                    <a:close/>
                    <a:moveTo>
                      <a:pt x="294" y="185"/>
                    </a:moveTo>
                    <a:lnTo>
                      <a:pt x="294" y="187"/>
                    </a:lnTo>
                    <a:lnTo>
                      <a:pt x="288" y="189"/>
                    </a:lnTo>
                    <a:lnTo>
                      <a:pt x="286" y="185"/>
                    </a:lnTo>
                    <a:lnTo>
                      <a:pt x="294" y="185"/>
                    </a:lnTo>
                    <a:close/>
                    <a:moveTo>
                      <a:pt x="290" y="179"/>
                    </a:moveTo>
                    <a:lnTo>
                      <a:pt x="294" y="175"/>
                    </a:lnTo>
                    <a:lnTo>
                      <a:pt x="296" y="173"/>
                    </a:lnTo>
                    <a:lnTo>
                      <a:pt x="296" y="177"/>
                    </a:lnTo>
                    <a:lnTo>
                      <a:pt x="298" y="177"/>
                    </a:lnTo>
                    <a:lnTo>
                      <a:pt x="296" y="179"/>
                    </a:lnTo>
                    <a:lnTo>
                      <a:pt x="292" y="181"/>
                    </a:lnTo>
                    <a:lnTo>
                      <a:pt x="290" y="179"/>
                    </a:lnTo>
                    <a:close/>
                    <a:moveTo>
                      <a:pt x="300" y="175"/>
                    </a:moveTo>
                    <a:lnTo>
                      <a:pt x="300" y="173"/>
                    </a:lnTo>
                    <a:lnTo>
                      <a:pt x="308" y="167"/>
                    </a:lnTo>
                    <a:lnTo>
                      <a:pt x="310" y="171"/>
                    </a:lnTo>
                    <a:lnTo>
                      <a:pt x="308" y="173"/>
                    </a:lnTo>
                    <a:lnTo>
                      <a:pt x="300" y="175"/>
                    </a:lnTo>
                    <a:close/>
                    <a:moveTo>
                      <a:pt x="282" y="187"/>
                    </a:moveTo>
                    <a:lnTo>
                      <a:pt x="282" y="189"/>
                    </a:lnTo>
                    <a:lnTo>
                      <a:pt x="276" y="191"/>
                    </a:lnTo>
                    <a:lnTo>
                      <a:pt x="274" y="189"/>
                    </a:lnTo>
                    <a:lnTo>
                      <a:pt x="280" y="185"/>
                    </a:lnTo>
                    <a:lnTo>
                      <a:pt x="282" y="187"/>
                    </a:lnTo>
                    <a:close/>
                    <a:moveTo>
                      <a:pt x="268" y="195"/>
                    </a:moveTo>
                    <a:lnTo>
                      <a:pt x="268" y="191"/>
                    </a:lnTo>
                    <a:lnTo>
                      <a:pt x="272" y="191"/>
                    </a:lnTo>
                    <a:lnTo>
                      <a:pt x="272" y="191"/>
                    </a:lnTo>
                    <a:lnTo>
                      <a:pt x="268" y="195"/>
                    </a:lnTo>
                    <a:close/>
                    <a:moveTo>
                      <a:pt x="294" y="195"/>
                    </a:moveTo>
                    <a:lnTo>
                      <a:pt x="300" y="195"/>
                    </a:lnTo>
                    <a:lnTo>
                      <a:pt x="300" y="197"/>
                    </a:lnTo>
                    <a:lnTo>
                      <a:pt x="294" y="201"/>
                    </a:lnTo>
                    <a:lnTo>
                      <a:pt x="296" y="197"/>
                    </a:lnTo>
                    <a:lnTo>
                      <a:pt x="294" y="195"/>
                    </a:lnTo>
                    <a:close/>
                    <a:moveTo>
                      <a:pt x="386" y="153"/>
                    </a:moveTo>
                    <a:lnTo>
                      <a:pt x="388" y="151"/>
                    </a:lnTo>
                    <a:lnTo>
                      <a:pt x="392" y="153"/>
                    </a:lnTo>
                    <a:lnTo>
                      <a:pt x="390" y="153"/>
                    </a:lnTo>
                    <a:lnTo>
                      <a:pt x="386" y="153"/>
                    </a:lnTo>
                    <a:close/>
                    <a:moveTo>
                      <a:pt x="394" y="153"/>
                    </a:moveTo>
                    <a:lnTo>
                      <a:pt x="394" y="149"/>
                    </a:lnTo>
                    <a:lnTo>
                      <a:pt x="398" y="147"/>
                    </a:lnTo>
                    <a:lnTo>
                      <a:pt x="398" y="151"/>
                    </a:lnTo>
                    <a:lnTo>
                      <a:pt x="394" y="153"/>
                    </a:lnTo>
                    <a:close/>
                    <a:moveTo>
                      <a:pt x="398" y="145"/>
                    </a:moveTo>
                    <a:lnTo>
                      <a:pt x="390" y="149"/>
                    </a:lnTo>
                    <a:lnTo>
                      <a:pt x="384" y="147"/>
                    </a:lnTo>
                    <a:lnTo>
                      <a:pt x="398" y="145"/>
                    </a:lnTo>
                    <a:close/>
                    <a:moveTo>
                      <a:pt x="464" y="4"/>
                    </a:moveTo>
                    <a:lnTo>
                      <a:pt x="474" y="2"/>
                    </a:lnTo>
                    <a:lnTo>
                      <a:pt x="482" y="2"/>
                    </a:lnTo>
                    <a:lnTo>
                      <a:pt x="482" y="4"/>
                    </a:lnTo>
                    <a:lnTo>
                      <a:pt x="464" y="4"/>
                    </a:lnTo>
                    <a:close/>
                    <a:moveTo>
                      <a:pt x="446" y="24"/>
                    </a:moveTo>
                    <a:lnTo>
                      <a:pt x="438" y="22"/>
                    </a:lnTo>
                    <a:lnTo>
                      <a:pt x="428" y="24"/>
                    </a:lnTo>
                    <a:lnTo>
                      <a:pt x="428" y="22"/>
                    </a:lnTo>
                    <a:lnTo>
                      <a:pt x="440" y="20"/>
                    </a:lnTo>
                    <a:lnTo>
                      <a:pt x="446" y="22"/>
                    </a:lnTo>
                    <a:lnTo>
                      <a:pt x="448" y="22"/>
                    </a:lnTo>
                    <a:lnTo>
                      <a:pt x="446" y="24"/>
                    </a:lnTo>
                    <a:close/>
                    <a:moveTo>
                      <a:pt x="416" y="6"/>
                    </a:moveTo>
                    <a:lnTo>
                      <a:pt x="416" y="8"/>
                    </a:lnTo>
                    <a:lnTo>
                      <a:pt x="406" y="10"/>
                    </a:lnTo>
                    <a:lnTo>
                      <a:pt x="402" y="14"/>
                    </a:lnTo>
                    <a:lnTo>
                      <a:pt x="390" y="14"/>
                    </a:lnTo>
                    <a:lnTo>
                      <a:pt x="382" y="18"/>
                    </a:lnTo>
                    <a:lnTo>
                      <a:pt x="368" y="14"/>
                    </a:lnTo>
                    <a:lnTo>
                      <a:pt x="350" y="16"/>
                    </a:lnTo>
                    <a:lnTo>
                      <a:pt x="342" y="12"/>
                    </a:lnTo>
                    <a:lnTo>
                      <a:pt x="352" y="10"/>
                    </a:lnTo>
                    <a:lnTo>
                      <a:pt x="362" y="10"/>
                    </a:lnTo>
                    <a:lnTo>
                      <a:pt x="358" y="8"/>
                    </a:lnTo>
                    <a:lnTo>
                      <a:pt x="334" y="10"/>
                    </a:lnTo>
                    <a:lnTo>
                      <a:pt x="324" y="6"/>
                    </a:lnTo>
                    <a:lnTo>
                      <a:pt x="316" y="4"/>
                    </a:lnTo>
                    <a:lnTo>
                      <a:pt x="320" y="2"/>
                    </a:lnTo>
                    <a:lnTo>
                      <a:pt x="336" y="4"/>
                    </a:lnTo>
                    <a:lnTo>
                      <a:pt x="336" y="0"/>
                    </a:lnTo>
                    <a:lnTo>
                      <a:pt x="358" y="2"/>
                    </a:lnTo>
                    <a:lnTo>
                      <a:pt x="364" y="4"/>
                    </a:lnTo>
                    <a:lnTo>
                      <a:pt x="366" y="2"/>
                    </a:lnTo>
                    <a:lnTo>
                      <a:pt x="374" y="2"/>
                    </a:lnTo>
                    <a:lnTo>
                      <a:pt x="378" y="2"/>
                    </a:lnTo>
                    <a:lnTo>
                      <a:pt x="386" y="2"/>
                    </a:lnTo>
                    <a:lnTo>
                      <a:pt x="390" y="2"/>
                    </a:lnTo>
                    <a:lnTo>
                      <a:pt x="398" y="2"/>
                    </a:lnTo>
                    <a:lnTo>
                      <a:pt x="404" y="4"/>
                    </a:lnTo>
                    <a:lnTo>
                      <a:pt x="416" y="6"/>
                    </a:lnTo>
                    <a:close/>
                    <a:moveTo>
                      <a:pt x="354" y="26"/>
                    </a:moveTo>
                    <a:lnTo>
                      <a:pt x="342" y="26"/>
                    </a:lnTo>
                    <a:lnTo>
                      <a:pt x="334" y="28"/>
                    </a:lnTo>
                    <a:lnTo>
                      <a:pt x="332" y="32"/>
                    </a:lnTo>
                    <a:lnTo>
                      <a:pt x="326" y="34"/>
                    </a:lnTo>
                    <a:lnTo>
                      <a:pt x="324" y="42"/>
                    </a:lnTo>
                    <a:lnTo>
                      <a:pt x="318" y="44"/>
                    </a:lnTo>
                    <a:lnTo>
                      <a:pt x="312" y="56"/>
                    </a:lnTo>
                    <a:lnTo>
                      <a:pt x="304" y="56"/>
                    </a:lnTo>
                    <a:lnTo>
                      <a:pt x="296" y="52"/>
                    </a:lnTo>
                    <a:lnTo>
                      <a:pt x="302" y="50"/>
                    </a:lnTo>
                    <a:lnTo>
                      <a:pt x="298" y="48"/>
                    </a:lnTo>
                    <a:lnTo>
                      <a:pt x="284" y="46"/>
                    </a:lnTo>
                    <a:lnTo>
                      <a:pt x="276" y="42"/>
                    </a:lnTo>
                    <a:lnTo>
                      <a:pt x="282" y="42"/>
                    </a:lnTo>
                    <a:lnTo>
                      <a:pt x="284" y="42"/>
                    </a:lnTo>
                    <a:lnTo>
                      <a:pt x="300" y="42"/>
                    </a:lnTo>
                    <a:lnTo>
                      <a:pt x="296" y="40"/>
                    </a:lnTo>
                    <a:lnTo>
                      <a:pt x="308" y="38"/>
                    </a:lnTo>
                    <a:lnTo>
                      <a:pt x="310" y="36"/>
                    </a:lnTo>
                    <a:lnTo>
                      <a:pt x="288" y="40"/>
                    </a:lnTo>
                    <a:lnTo>
                      <a:pt x="274" y="40"/>
                    </a:lnTo>
                    <a:lnTo>
                      <a:pt x="274" y="34"/>
                    </a:lnTo>
                    <a:lnTo>
                      <a:pt x="288" y="32"/>
                    </a:lnTo>
                    <a:lnTo>
                      <a:pt x="306" y="30"/>
                    </a:lnTo>
                    <a:lnTo>
                      <a:pt x="310" y="28"/>
                    </a:lnTo>
                    <a:lnTo>
                      <a:pt x="306" y="28"/>
                    </a:lnTo>
                    <a:lnTo>
                      <a:pt x="306" y="24"/>
                    </a:lnTo>
                    <a:lnTo>
                      <a:pt x="292" y="28"/>
                    </a:lnTo>
                    <a:lnTo>
                      <a:pt x="284" y="24"/>
                    </a:lnTo>
                    <a:lnTo>
                      <a:pt x="280" y="28"/>
                    </a:lnTo>
                    <a:lnTo>
                      <a:pt x="266" y="30"/>
                    </a:lnTo>
                    <a:lnTo>
                      <a:pt x="250" y="24"/>
                    </a:lnTo>
                    <a:lnTo>
                      <a:pt x="250" y="22"/>
                    </a:lnTo>
                    <a:lnTo>
                      <a:pt x="256" y="20"/>
                    </a:lnTo>
                    <a:lnTo>
                      <a:pt x="252" y="16"/>
                    </a:lnTo>
                    <a:lnTo>
                      <a:pt x="242" y="16"/>
                    </a:lnTo>
                    <a:lnTo>
                      <a:pt x="240" y="12"/>
                    </a:lnTo>
                    <a:lnTo>
                      <a:pt x="250" y="8"/>
                    </a:lnTo>
                    <a:lnTo>
                      <a:pt x="252" y="10"/>
                    </a:lnTo>
                    <a:lnTo>
                      <a:pt x="258" y="6"/>
                    </a:lnTo>
                    <a:lnTo>
                      <a:pt x="272" y="6"/>
                    </a:lnTo>
                    <a:lnTo>
                      <a:pt x="266" y="10"/>
                    </a:lnTo>
                    <a:lnTo>
                      <a:pt x="270" y="14"/>
                    </a:lnTo>
                    <a:lnTo>
                      <a:pt x="276" y="16"/>
                    </a:lnTo>
                    <a:lnTo>
                      <a:pt x="274" y="12"/>
                    </a:lnTo>
                    <a:lnTo>
                      <a:pt x="282" y="8"/>
                    </a:lnTo>
                    <a:lnTo>
                      <a:pt x="290" y="16"/>
                    </a:lnTo>
                    <a:lnTo>
                      <a:pt x="294" y="18"/>
                    </a:lnTo>
                    <a:lnTo>
                      <a:pt x="298" y="22"/>
                    </a:lnTo>
                    <a:lnTo>
                      <a:pt x="296" y="12"/>
                    </a:lnTo>
                    <a:lnTo>
                      <a:pt x="296" y="4"/>
                    </a:lnTo>
                    <a:lnTo>
                      <a:pt x="306" y="8"/>
                    </a:lnTo>
                    <a:lnTo>
                      <a:pt x="316" y="8"/>
                    </a:lnTo>
                    <a:lnTo>
                      <a:pt x="320" y="12"/>
                    </a:lnTo>
                    <a:lnTo>
                      <a:pt x="320" y="12"/>
                    </a:lnTo>
                    <a:lnTo>
                      <a:pt x="326" y="16"/>
                    </a:lnTo>
                    <a:lnTo>
                      <a:pt x="332" y="16"/>
                    </a:lnTo>
                    <a:lnTo>
                      <a:pt x="354" y="22"/>
                    </a:lnTo>
                    <a:lnTo>
                      <a:pt x="354" y="26"/>
                    </a:lnTo>
                    <a:close/>
                    <a:moveTo>
                      <a:pt x="352" y="32"/>
                    </a:moveTo>
                    <a:lnTo>
                      <a:pt x="350" y="32"/>
                    </a:lnTo>
                    <a:lnTo>
                      <a:pt x="360" y="26"/>
                    </a:lnTo>
                    <a:lnTo>
                      <a:pt x="370" y="24"/>
                    </a:lnTo>
                    <a:lnTo>
                      <a:pt x="368" y="28"/>
                    </a:lnTo>
                    <a:lnTo>
                      <a:pt x="352" y="32"/>
                    </a:lnTo>
                    <a:close/>
                    <a:moveTo>
                      <a:pt x="358" y="38"/>
                    </a:moveTo>
                    <a:lnTo>
                      <a:pt x="358" y="34"/>
                    </a:lnTo>
                    <a:lnTo>
                      <a:pt x="376" y="30"/>
                    </a:lnTo>
                    <a:lnTo>
                      <a:pt x="378" y="36"/>
                    </a:lnTo>
                    <a:lnTo>
                      <a:pt x="388" y="38"/>
                    </a:lnTo>
                    <a:lnTo>
                      <a:pt x="394" y="36"/>
                    </a:lnTo>
                    <a:lnTo>
                      <a:pt x="398" y="38"/>
                    </a:lnTo>
                    <a:lnTo>
                      <a:pt x="384" y="46"/>
                    </a:lnTo>
                    <a:lnTo>
                      <a:pt x="376" y="46"/>
                    </a:lnTo>
                    <a:lnTo>
                      <a:pt x="376" y="42"/>
                    </a:lnTo>
                    <a:lnTo>
                      <a:pt x="370" y="42"/>
                    </a:lnTo>
                    <a:lnTo>
                      <a:pt x="352" y="42"/>
                    </a:lnTo>
                    <a:lnTo>
                      <a:pt x="358" y="38"/>
                    </a:lnTo>
                    <a:close/>
                    <a:moveTo>
                      <a:pt x="238" y="22"/>
                    </a:moveTo>
                    <a:lnTo>
                      <a:pt x="254" y="30"/>
                    </a:lnTo>
                    <a:lnTo>
                      <a:pt x="252" y="32"/>
                    </a:lnTo>
                    <a:lnTo>
                      <a:pt x="242" y="28"/>
                    </a:lnTo>
                    <a:lnTo>
                      <a:pt x="238" y="22"/>
                    </a:lnTo>
                    <a:close/>
                    <a:moveTo>
                      <a:pt x="404" y="58"/>
                    </a:moveTo>
                    <a:lnTo>
                      <a:pt x="412" y="52"/>
                    </a:lnTo>
                    <a:lnTo>
                      <a:pt x="412" y="56"/>
                    </a:lnTo>
                    <a:lnTo>
                      <a:pt x="404" y="58"/>
                    </a:lnTo>
                    <a:close/>
                    <a:moveTo>
                      <a:pt x="340" y="155"/>
                    </a:moveTo>
                    <a:lnTo>
                      <a:pt x="340" y="161"/>
                    </a:lnTo>
                    <a:lnTo>
                      <a:pt x="334" y="163"/>
                    </a:lnTo>
                    <a:lnTo>
                      <a:pt x="332" y="159"/>
                    </a:lnTo>
                    <a:lnTo>
                      <a:pt x="340" y="155"/>
                    </a:lnTo>
                    <a:close/>
                    <a:moveTo>
                      <a:pt x="348" y="155"/>
                    </a:moveTo>
                    <a:lnTo>
                      <a:pt x="344" y="155"/>
                    </a:lnTo>
                    <a:lnTo>
                      <a:pt x="342" y="151"/>
                    </a:lnTo>
                    <a:lnTo>
                      <a:pt x="344" y="149"/>
                    </a:lnTo>
                    <a:lnTo>
                      <a:pt x="348" y="155"/>
                    </a:lnTo>
                    <a:close/>
                    <a:moveTo>
                      <a:pt x="352" y="145"/>
                    </a:moveTo>
                    <a:lnTo>
                      <a:pt x="352" y="151"/>
                    </a:lnTo>
                    <a:lnTo>
                      <a:pt x="348" y="151"/>
                    </a:lnTo>
                    <a:lnTo>
                      <a:pt x="348" y="145"/>
                    </a:lnTo>
                    <a:lnTo>
                      <a:pt x="352" y="145"/>
                    </a:lnTo>
                    <a:close/>
                    <a:moveTo>
                      <a:pt x="356" y="153"/>
                    </a:moveTo>
                    <a:lnTo>
                      <a:pt x="360" y="147"/>
                    </a:lnTo>
                    <a:lnTo>
                      <a:pt x="364" y="149"/>
                    </a:lnTo>
                    <a:lnTo>
                      <a:pt x="362" y="151"/>
                    </a:lnTo>
                    <a:lnTo>
                      <a:pt x="356" y="153"/>
                    </a:lnTo>
                    <a:close/>
                    <a:moveTo>
                      <a:pt x="254" y="350"/>
                    </a:moveTo>
                    <a:lnTo>
                      <a:pt x="250" y="354"/>
                    </a:lnTo>
                    <a:lnTo>
                      <a:pt x="246" y="346"/>
                    </a:lnTo>
                    <a:lnTo>
                      <a:pt x="242" y="340"/>
                    </a:lnTo>
                    <a:lnTo>
                      <a:pt x="238" y="340"/>
                    </a:lnTo>
                    <a:lnTo>
                      <a:pt x="240" y="346"/>
                    </a:lnTo>
                    <a:lnTo>
                      <a:pt x="236" y="350"/>
                    </a:lnTo>
                    <a:lnTo>
                      <a:pt x="228" y="352"/>
                    </a:lnTo>
                    <a:lnTo>
                      <a:pt x="222" y="360"/>
                    </a:lnTo>
                    <a:lnTo>
                      <a:pt x="212" y="366"/>
                    </a:lnTo>
                    <a:lnTo>
                      <a:pt x="200" y="368"/>
                    </a:lnTo>
                    <a:lnTo>
                      <a:pt x="192" y="368"/>
                    </a:lnTo>
                    <a:lnTo>
                      <a:pt x="182" y="362"/>
                    </a:lnTo>
                    <a:lnTo>
                      <a:pt x="174" y="358"/>
                    </a:lnTo>
                    <a:lnTo>
                      <a:pt x="174" y="354"/>
                    </a:lnTo>
                    <a:lnTo>
                      <a:pt x="180" y="352"/>
                    </a:lnTo>
                    <a:lnTo>
                      <a:pt x="180" y="346"/>
                    </a:lnTo>
                    <a:lnTo>
                      <a:pt x="182" y="346"/>
                    </a:lnTo>
                    <a:lnTo>
                      <a:pt x="180" y="342"/>
                    </a:lnTo>
                    <a:lnTo>
                      <a:pt x="176" y="344"/>
                    </a:lnTo>
                    <a:lnTo>
                      <a:pt x="176" y="338"/>
                    </a:lnTo>
                    <a:lnTo>
                      <a:pt x="184" y="332"/>
                    </a:lnTo>
                    <a:lnTo>
                      <a:pt x="184" y="330"/>
                    </a:lnTo>
                    <a:lnTo>
                      <a:pt x="188" y="325"/>
                    </a:lnTo>
                    <a:lnTo>
                      <a:pt x="186" y="325"/>
                    </a:lnTo>
                    <a:lnTo>
                      <a:pt x="180" y="330"/>
                    </a:lnTo>
                    <a:lnTo>
                      <a:pt x="178" y="334"/>
                    </a:lnTo>
                    <a:lnTo>
                      <a:pt x="174" y="334"/>
                    </a:lnTo>
                    <a:lnTo>
                      <a:pt x="172" y="334"/>
                    </a:lnTo>
                    <a:lnTo>
                      <a:pt x="170" y="330"/>
                    </a:lnTo>
                    <a:lnTo>
                      <a:pt x="174" y="328"/>
                    </a:lnTo>
                    <a:lnTo>
                      <a:pt x="172" y="323"/>
                    </a:lnTo>
                    <a:lnTo>
                      <a:pt x="170" y="317"/>
                    </a:lnTo>
                    <a:lnTo>
                      <a:pt x="172" y="315"/>
                    </a:lnTo>
                    <a:lnTo>
                      <a:pt x="182" y="313"/>
                    </a:lnTo>
                    <a:lnTo>
                      <a:pt x="186" y="315"/>
                    </a:lnTo>
                    <a:lnTo>
                      <a:pt x="194" y="315"/>
                    </a:lnTo>
                    <a:lnTo>
                      <a:pt x="198" y="315"/>
                    </a:lnTo>
                    <a:lnTo>
                      <a:pt x="202" y="311"/>
                    </a:lnTo>
                    <a:lnTo>
                      <a:pt x="192" y="313"/>
                    </a:lnTo>
                    <a:lnTo>
                      <a:pt x="188" y="311"/>
                    </a:lnTo>
                    <a:lnTo>
                      <a:pt x="182" y="311"/>
                    </a:lnTo>
                    <a:lnTo>
                      <a:pt x="172" y="311"/>
                    </a:lnTo>
                    <a:lnTo>
                      <a:pt x="170" y="311"/>
                    </a:lnTo>
                    <a:lnTo>
                      <a:pt x="172" y="307"/>
                    </a:lnTo>
                    <a:lnTo>
                      <a:pt x="168" y="303"/>
                    </a:lnTo>
                    <a:lnTo>
                      <a:pt x="168" y="301"/>
                    </a:lnTo>
                    <a:lnTo>
                      <a:pt x="170" y="299"/>
                    </a:lnTo>
                    <a:lnTo>
                      <a:pt x="172" y="301"/>
                    </a:lnTo>
                    <a:lnTo>
                      <a:pt x="176" y="301"/>
                    </a:lnTo>
                    <a:lnTo>
                      <a:pt x="176" y="303"/>
                    </a:lnTo>
                    <a:lnTo>
                      <a:pt x="178" y="297"/>
                    </a:lnTo>
                    <a:lnTo>
                      <a:pt x="176" y="299"/>
                    </a:lnTo>
                    <a:lnTo>
                      <a:pt x="172" y="297"/>
                    </a:lnTo>
                    <a:lnTo>
                      <a:pt x="174" y="293"/>
                    </a:lnTo>
                    <a:lnTo>
                      <a:pt x="180" y="291"/>
                    </a:lnTo>
                    <a:lnTo>
                      <a:pt x="182" y="293"/>
                    </a:lnTo>
                    <a:lnTo>
                      <a:pt x="186" y="291"/>
                    </a:lnTo>
                    <a:lnTo>
                      <a:pt x="192" y="291"/>
                    </a:lnTo>
                    <a:lnTo>
                      <a:pt x="188" y="289"/>
                    </a:lnTo>
                    <a:lnTo>
                      <a:pt x="190" y="285"/>
                    </a:lnTo>
                    <a:lnTo>
                      <a:pt x="200" y="285"/>
                    </a:lnTo>
                    <a:lnTo>
                      <a:pt x="196" y="281"/>
                    </a:lnTo>
                    <a:lnTo>
                      <a:pt x="198" y="279"/>
                    </a:lnTo>
                    <a:lnTo>
                      <a:pt x="206" y="279"/>
                    </a:lnTo>
                    <a:lnTo>
                      <a:pt x="212" y="279"/>
                    </a:lnTo>
                    <a:lnTo>
                      <a:pt x="212" y="279"/>
                    </a:lnTo>
                    <a:lnTo>
                      <a:pt x="212" y="277"/>
                    </a:lnTo>
                    <a:lnTo>
                      <a:pt x="220" y="277"/>
                    </a:lnTo>
                    <a:lnTo>
                      <a:pt x="220" y="271"/>
                    </a:lnTo>
                    <a:lnTo>
                      <a:pt x="224" y="269"/>
                    </a:lnTo>
                    <a:lnTo>
                      <a:pt x="228" y="271"/>
                    </a:lnTo>
                    <a:lnTo>
                      <a:pt x="228" y="269"/>
                    </a:lnTo>
                    <a:lnTo>
                      <a:pt x="232" y="269"/>
                    </a:lnTo>
                    <a:lnTo>
                      <a:pt x="238" y="273"/>
                    </a:lnTo>
                    <a:lnTo>
                      <a:pt x="240" y="269"/>
                    </a:lnTo>
                    <a:lnTo>
                      <a:pt x="246" y="265"/>
                    </a:lnTo>
                    <a:lnTo>
                      <a:pt x="248" y="261"/>
                    </a:lnTo>
                    <a:lnTo>
                      <a:pt x="250" y="259"/>
                    </a:lnTo>
                    <a:lnTo>
                      <a:pt x="248" y="259"/>
                    </a:lnTo>
                    <a:lnTo>
                      <a:pt x="242" y="263"/>
                    </a:lnTo>
                    <a:lnTo>
                      <a:pt x="240" y="267"/>
                    </a:lnTo>
                    <a:lnTo>
                      <a:pt x="236" y="269"/>
                    </a:lnTo>
                    <a:lnTo>
                      <a:pt x="232" y="267"/>
                    </a:lnTo>
                    <a:lnTo>
                      <a:pt x="232" y="263"/>
                    </a:lnTo>
                    <a:lnTo>
                      <a:pt x="236" y="257"/>
                    </a:lnTo>
                    <a:lnTo>
                      <a:pt x="244" y="253"/>
                    </a:lnTo>
                    <a:lnTo>
                      <a:pt x="246" y="251"/>
                    </a:lnTo>
                    <a:lnTo>
                      <a:pt x="250" y="253"/>
                    </a:lnTo>
                    <a:lnTo>
                      <a:pt x="254" y="251"/>
                    </a:lnTo>
                    <a:lnTo>
                      <a:pt x="254" y="247"/>
                    </a:lnTo>
                    <a:lnTo>
                      <a:pt x="252" y="247"/>
                    </a:lnTo>
                    <a:lnTo>
                      <a:pt x="254" y="243"/>
                    </a:lnTo>
                    <a:lnTo>
                      <a:pt x="262" y="241"/>
                    </a:lnTo>
                    <a:lnTo>
                      <a:pt x="266" y="243"/>
                    </a:lnTo>
                    <a:lnTo>
                      <a:pt x="270" y="239"/>
                    </a:lnTo>
                    <a:lnTo>
                      <a:pt x="268" y="237"/>
                    </a:lnTo>
                    <a:lnTo>
                      <a:pt x="268" y="231"/>
                    </a:lnTo>
                    <a:lnTo>
                      <a:pt x="272" y="229"/>
                    </a:lnTo>
                    <a:lnTo>
                      <a:pt x="270" y="225"/>
                    </a:lnTo>
                    <a:lnTo>
                      <a:pt x="272" y="223"/>
                    </a:lnTo>
                    <a:lnTo>
                      <a:pt x="278" y="223"/>
                    </a:lnTo>
                    <a:lnTo>
                      <a:pt x="282" y="221"/>
                    </a:lnTo>
                    <a:lnTo>
                      <a:pt x="272" y="219"/>
                    </a:lnTo>
                    <a:lnTo>
                      <a:pt x="274" y="217"/>
                    </a:lnTo>
                    <a:lnTo>
                      <a:pt x="280" y="215"/>
                    </a:lnTo>
                    <a:lnTo>
                      <a:pt x="282" y="209"/>
                    </a:lnTo>
                    <a:lnTo>
                      <a:pt x="290" y="207"/>
                    </a:lnTo>
                    <a:lnTo>
                      <a:pt x="300" y="207"/>
                    </a:lnTo>
                    <a:lnTo>
                      <a:pt x="298" y="205"/>
                    </a:lnTo>
                    <a:lnTo>
                      <a:pt x="294" y="205"/>
                    </a:lnTo>
                    <a:lnTo>
                      <a:pt x="298" y="201"/>
                    </a:lnTo>
                    <a:lnTo>
                      <a:pt x="302" y="199"/>
                    </a:lnTo>
                    <a:lnTo>
                      <a:pt x="304" y="195"/>
                    </a:lnTo>
                    <a:lnTo>
                      <a:pt x="308" y="193"/>
                    </a:lnTo>
                    <a:lnTo>
                      <a:pt x="310" y="191"/>
                    </a:lnTo>
                    <a:lnTo>
                      <a:pt x="314" y="187"/>
                    </a:lnTo>
                    <a:lnTo>
                      <a:pt x="324" y="187"/>
                    </a:lnTo>
                    <a:lnTo>
                      <a:pt x="326" y="185"/>
                    </a:lnTo>
                    <a:lnTo>
                      <a:pt x="316" y="183"/>
                    </a:lnTo>
                    <a:lnTo>
                      <a:pt x="320" y="181"/>
                    </a:lnTo>
                    <a:lnTo>
                      <a:pt x="324" y="179"/>
                    </a:lnTo>
                    <a:lnTo>
                      <a:pt x="326" y="175"/>
                    </a:lnTo>
                    <a:lnTo>
                      <a:pt x="332" y="173"/>
                    </a:lnTo>
                    <a:lnTo>
                      <a:pt x="332" y="167"/>
                    </a:lnTo>
                    <a:lnTo>
                      <a:pt x="334" y="167"/>
                    </a:lnTo>
                    <a:lnTo>
                      <a:pt x="340" y="169"/>
                    </a:lnTo>
                    <a:lnTo>
                      <a:pt x="342" y="169"/>
                    </a:lnTo>
                    <a:lnTo>
                      <a:pt x="340" y="163"/>
                    </a:lnTo>
                    <a:lnTo>
                      <a:pt x="342" y="161"/>
                    </a:lnTo>
                    <a:lnTo>
                      <a:pt x="346" y="157"/>
                    </a:lnTo>
                    <a:lnTo>
                      <a:pt x="348" y="161"/>
                    </a:lnTo>
                    <a:lnTo>
                      <a:pt x="350" y="163"/>
                    </a:lnTo>
                    <a:lnTo>
                      <a:pt x="352" y="157"/>
                    </a:lnTo>
                    <a:lnTo>
                      <a:pt x="354" y="157"/>
                    </a:lnTo>
                    <a:lnTo>
                      <a:pt x="352" y="163"/>
                    </a:lnTo>
                    <a:lnTo>
                      <a:pt x="354" y="167"/>
                    </a:lnTo>
                    <a:lnTo>
                      <a:pt x="354" y="163"/>
                    </a:lnTo>
                    <a:lnTo>
                      <a:pt x="358" y="159"/>
                    </a:lnTo>
                    <a:lnTo>
                      <a:pt x="362" y="163"/>
                    </a:lnTo>
                    <a:lnTo>
                      <a:pt x="358" y="167"/>
                    </a:lnTo>
                    <a:lnTo>
                      <a:pt x="362" y="165"/>
                    </a:lnTo>
                    <a:lnTo>
                      <a:pt x="366" y="161"/>
                    </a:lnTo>
                    <a:lnTo>
                      <a:pt x="374" y="159"/>
                    </a:lnTo>
                    <a:lnTo>
                      <a:pt x="382" y="167"/>
                    </a:lnTo>
                    <a:lnTo>
                      <a:pt x="380" y="157"/>
                    </a:lnTo>
                    <a:lnTo>
                      <a:pt x="374" y="155"/>
                    </a:lnTo>
                    <a:lnTo>
                      <a:pt x="374" y="153"/>
                    </a:lnTo>
                    <a:lnTo>
                      <a:pt x="382" y="151"/>
                    </a:lnTo>
                    <a:lnTo>
                      <a:pt x="386" y="155"/>
                    </a:lnTo>
                    <a:lnTo>
                      <a:pt x="392" y="155"/>
                    </a:lnTo>
                    <a:lnTo>
                      <a:pt x="396" y="157"/>
                    </a:lnTo>
                    <a:lnTo>
                      <a:pt x="398" y="157"/>
                    </a:lnTo>
                    <a:lnTo>
                      <a:pt x="398" y="153"/>
                    </a:lnTo>
                    <a:lnTo>
                      <a:pt x="404" y="151"/>
                    </a:lnTo>
                    <a:lnTo>
                      <a:pt x="406" y="151"/>
                    </a:lnTo>
                    <a:lnTo>
                      <a:pt x="408" y="147"/>
                    </a:lnTo>
                    <a:lnTo>
                      <a:pt x="412" y="147"/>
                    </a:lnTo>
                    <a:lnTo>
                      <a:pt x="410" y="143"/>
                    </a:lnTo>
                    <a:lnTo>
                      <a:pt x="414" y="141"/>
                    </a:lnTo>
                    <a:lnTo>
                      <a:pt x="420" y="143"/>
                    </a:lnTo>
                    <a:lnTo>
                      <a:pt x="424" y="143"/>
                    </a:lnTo>
                    <a:lnTo>
                      <a:pt x="428" y="143"/>
                    </a:lnTo>
                    <a:lnTo>
                      <a:pt x="424" y="147"/>
                    </a:lnTo>
                    <a:lnTo>
                      <a:pt x="418" y="155"/>
                    </a:lnTo>
                    <a:lnTo>
                      <a:pt x="422" y="157"/>
                    </a:lnTo>
                    <a:lnTo>
                      <a:pt x="434" y="143"/>
                    </a:lnTo>
                    <a:lnTo>
                      <a:pt x="438" y="143"/>
                    </a:lnTo>
                    <a:lnTo>
                      <a:pt x="438" y="151"/>
                    </a:lnTo>
                    <a:lnTo>
                      <a:pt x="442" y="151"/>
                    </a:lnTo>
                    <a:lnTo>
                      <a:pt x="448" y="145"/>
                    </a:lnTo>
                    <a:lnTo>
                      <a:pt x="448" y="141"/>
                    </a:lnTo>
                    <a:lnTo>
                      <a:pt x="452" y="139"/>
                    </a:lnTo>
                    <a:lnTo>
                      <a:pt x="460" y="145"/>
                    </a:lnTo>
                    <a:lnTo>
                      <a:pt x="454" y="147"/>
                    </a:lnTo>
                    <a:lnTo>
                      <a:pt x="454" y="149"/>
                    </a:lnTo>
                    <a:lnTo>
                      <a:pt x="460" y="151"/>
                    </a:lnTo>
                    <a:lnTo>
                      <a:pt x="462" y="145"/>
                    </a:lnTo>
                    <a:lnTo>
                      <a:pt x="470" y="145"/>
                    </a:lnTo>
                    <a:lnTo>
                      <a:pt x="472" y="147"/>
                    </a:lnTo>
                    <a:lnTo>
                      <a:pt x="482" y="147"/>
                    </a:lnTo>
                    <a:lnTo>
                      <a:pt x="492" y="151"/>
                    </a:lnTo>
                    <a:lnTo>
                      <a:pt x="492" y="153"/>
                    </a:lnTo>
                    <a:lnTo>
                      <a:pt x="480" y="159"/>
                    </a:lnTo>
                    <a:lnTo>
                      <a:pt x="464" y="157"/>
                    </a:lnTo>
                    <a:lnTo>
                      <a:pt x="464" y="157"/>
                    </a:lnTo>
                    <a:lnTo>
                      <a:pt x="478" y="161"/>
                    </a:lnTo>
                    <a:lnTo>
                      <a:pt x="480" y="163"/>
                    </a:lnTo>
                    <a:lnTo>
                      <a:pt x="484" y="163"/>
                    </a:lnTo>
                    <a:lnTo>
                      <a:pt x="494" y="163"/>
                    </a:lnTo>
                    <a:lnTo>
                      <a:pt x="492" y="167"/>
                    </a:lnTo>
                    <a:lnTo>
                      <a:pt x="490" y="169"/>
                    </a:lnTo>
                    <a:lnTo>
                      <a:pt x="486" y="165"/>
                    </a:lnTo>
                    <a:lnTo>
                      <a:pt x="484" y="169"/>
                    </a:lnTo>
                    <a:lnTo>
                      <a:pt x="478" y="171"/>
                    </a:lnTo>
                    <a:lnTo>
                      <a:pt x="476" y="173"/>
                    </a:lnTo>
                    <a:lnTo>
                      <a:pt x="470" y="175"/>
                    </a:lnTo>
                    <a:lnTo>
                      <a:pt x="470" y="171"/>
                    </a:lnTo>
                    <a:lnTo>
                      <a:pt x="474" y="167"/>
                    </a:lnTo>
                    <a:lnTo>
                      <a:pt x="472" y="163"/>
                    </a:lnTo>
                    <a:lnTo>
                      <a:pt x="460" y="161"/>
                    </a:lnTo>
                    <a:lnTo>
                      <a:pt x="454" y="157"/>
                    </a:lnTo>
                    <a:lnTo>
                      <a:pt x="446" y="159"/>
                    </a:lnTo>
                    <a:lnTo>
                      <a:pt x="438" y="159"/>
                    </a:lnTo>
                    <a:lnTo>
                      <a:pt x="428" y="165"/>
                    </a:lnTo>
                    <a:lnTo>
                      <a:pt x="430" y="175"/>
                    </a:lnTo>
                    <a:lnTo>
                      <a:pt x="426" y="177"/>
                    </a:lnTo>
                    <a:lnTo>
                      <a:pt x="422" y="183"/>
                    </a:lnTo>
                    <a:lnTo>
                      <a:pt x="406" y="179"/>
                    </a:lnTo>
                    <a:lnTo>
                      <a:pt x="404" y="181"/>
                    </a:lnTo>
                    <a:lnTo>
                      <a:pt x="388" y="181"/>
                    </a:lnTo>
                    <a:lnTo>
                      <a:pt x="374" y="167"/>
                    </a:lnTo>
                    <a:lnTo>
                      <a:pt x="370" y="169"/>
                    </a:lnTo>
                    <a:lnTo>
                      <a:pt x="370" y="173"/>
                    </a:lnTo>
                    <a:lnTo>
                      <a:pt x="368" y="173"/>
                    </a:lnTo>
                    <a:lnTo>
                      <a:pt x="362" y="173"/>
                    </a:lnTo>
                    <a:lnTo>
                      <a:pt x="358" y="185"/>
                    </a:lnTo>
                    <a:lnTo>
                      <a:pt x="352" y="185"/>
                    </a:lnTo>
                    <a:lnTo>
                      <a:pt x="344" y="181"/>
                    </a:lnTo>
                    <a:lnTo>
                      <a:pt x="334" y="183"/>
                    </a:lnTo>
                    <a:lnTo>
                      <a:pt x="336" y="189"/>
                    </a:lnTo>
                    <a:lnTo>
                      <a:pt x="332" y="193"/>
                    </a:lnTo>
                    <a:lnTo>
                      <a:pt x="326" y="191"/>
                    </a:lnTo>
                    <a:lnTo>
                      <a:pt x="318" y="193"/>
                    </a:lnTo>
                    <a:lnTo>
                      <a:pt x="312" y="203"/>
                    </a:lnTo>
                    <a:lnTo>
                      <a:pt x="312" y="207"/>
                    </a:lnTo>
                    <a:lnTo>
                      <a:pt x="300" y="219"/>
                    </a:lnTo>
                    <a:lnTo>
                      <a:pt x="300" y="221"/>
                    </a:lnTo>
                    <a:lnTo>
                      <a:pt x="290" y="223"/>
                    </a:lnTo>
                    <a:lnTo>
                      <a:pt x="288" y="235"/>
                    </a:lnTo>
                    <a:lnTo>
                      <a:pt x="282" y="249"/>
                    </a:lnTo>
                    <a:lnTo>
                      <a:pt x="286" y="253"/>
                    </a:lnTo>
                    <a:lnTo>
                      <a:pt x="284" y="257"/>
                    </a:lnTo>
                    <a:lnTo>
                      <a:pt x="270" y="259"/>
                    </a:lnTo>
                    <a:lnTo>
                      <a:pt x="260" y="267"/>
                    </a:lnTo>
                    <a:lnTo>
                      <a:pt x="258" y="279"/>
                    </a:lnTo>
                    <a:lnTo>
                      <a:pt x="260" y="297"/>
                    </a:lnTo>
                    <a:lnTo>
                      <a:pt x="266" y="307"/>
                    </a:lnTo>
                    <a:lnTo>
                      <a:pt x="262" y="311"/>
                    </a:lnTo>
                    <a:lnTo>
                      <a:pt x="266" y="319"/>
                    </a:lnTo>
                    <a:lnTo>
                      <a:pt x="262" y="332"/>
                    </a:lnTo>
                    <a:lnTo>
                      <a:pt x="256" y="334"/>
                    </a:lnTo>
                    <a:lnTo>
                      <a:pt x="254" y="340"/>
                    </a:lnTo>
                    <a:lnTo>
                      <a:pt x="254" y="35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4" name="Freeform 65"/>
              <p:cNvSpPr>
                <a:spLocks noEditPoints="1"/>
              </p:cNvSpPr>
              <p:nvPr/>
            </p:nvSpPr>
            <p:spPr bwMode="auto">
              <a:xfrm>
                <a:off x="4526919" y="1306547"/>
                <a:ext cx="176488" cy="262606"/>
              </a:xfrm>
              <a:custGeom>
                <a:avLst/>
                <a:gdLst>
                  <a:gd name="T0" fmla="*/ 80 w 166"/>
                  <a:gd name="T1" fmla="*/ 219 h 247"/>
                  <a:gd name="T2" fmla="*/ 74 w 166"/>
                  <a:gd name="T3" fmla="*/ 223 h 247"/>
                  <a:gd name="T4" fmla="*/ 80 w 166"/>
                  <a:gd name="T5" fmla="*/ 209 h 247"/>
                  <a:gd name="T6" fmla="*/ 102 w 166"/>
                  <a:gd name="T7" fmla="*/ 217 h 247"/>
                  <a:gd name="T8" fmla="*/ 106 w 166"/>
                  <a:gd name="T9" fmla="*/ 203 h 247"/>
                  <a:gd name="T10" fmla="*/ 108 w 166"/>
                  <a:gd name="T11" fmla="*/ 199 h 247"/>
                  <a:gd name="T12" fmla="*/ 98 w 166"/>
                  <a:gd name="T13" fmla="*/ 209 h 247"/>
                  <a:gd name="T14" fmla="*/ 98 w 166"/>
                  <a:gd name="T15" fmla="*/ 217 h 247"/>
                  <a:gd name="T16" fmla="*/ 114 w 166"/>
                  <a:gd name="T17" fmla="*/ 199 h 247"/>
                  <a:gd name="T18" fmla="*/ 110 w 166"/>
                  <a:gd name="T19" fmla="*/ 199 h 247"/>
                  <a:gd name="T20" fmla="*/ 114 w 166"/>
                  <a:gd name="T21" fmla="*/ 199 h 247"/>
                  <a:gd name="T22" fmla="*/ 162 w 166"/>
                  <a:gd name="T23" fmla="*/ 40 h 247"/>
                  <a:gd name="T24" fmla="*/ 158 w 166"/>
                  <a:gd name="T25" fmla="*/ 32 h 247"/>
                  <a:gd name="T26" fmla="*/ 156 w 166"/>
                  <a:gd name="T27" fmla="*/ 20 h 247"/>
                  <a:gd name="T28" fmla="*/ 136 w 166"/>
                  <a:gd name="T29" fmla="*/ 12 h 247"/>
                  <a:gd name="T30" fmla="*/ 118 w 166"/>
                  <a:gd name="T31" fmla="*/ 0 h 247"/>
                  <a:gd name="T32" fmla="*/ 108 w 166"/>
                  <a:gd name="T33" fmla="*/ 12 h 247"/>
                  <a:gd name="T34" fmla="*/ 94 w 166"/>
                  <a:gd name="T35" fmla="*/ 8 h 247"/>
                  <a:gd name="T36" fmla="*/ 86 w 166"/>
                  <a:gd name="T37" fmla="*/ 16 h 247"/>
                  <a:gd name="T38" fmla="*/ 76 w 166"/>
                  <a:gd name="T39" fmla="*/ 18 h 247"/>
                  <a:gd name="T40" fmla="*/ 62 w 166"/>
                  <a:gd name="T41" fmla="*/ 30 h 247"/>
                  <a:gd name="T42" fmla="*/ 50 w 166"/>
                  <a:gd name="T43" fmla="*/ 46 h 247"/>
                  <a:gd name="T44" fmla="*/ 40 w 166"/>
                  <a:gd name="T45" fmla="*/ 50 h 247"/>
                  <a:gd name="T46" fmla="*/ 32 w 166"/>
                  <a:gd name="T47" fmla="*/ 76 h 247"/>
                  <a:gd name="T48" fmla="*/ 34 w 166"/>
                  <a:gd name="T49" fmla="*/ 84 h 247"/>
                  <a:gd name="T50" fmla="*/ 10 w 166"/>
                  <a:gd name="T51" fmla="*/ 94 h 247"/>
                  <a:gd name="T52" fmla="*/ 10 w 166"/>
                  <a:gd name="T53" fmla="*/ 124 h 247"/>
                  <a:gd name="T54" fmla="*/ 12 w 166"/>
                  <a:gd name="T55" fmla="*/ 138 h 247"/>
                  <a:gd name="T56" fmla="*/ 12 w 166"/>
                  <a:gd name="T57" fmla="*/ 159 h 247"/>
                  <a:gd name="T58" fmla="*/ 4 w 166"/>
                  <a:gd name="T59" fmla="*/ 167 h 247"/>
                  <a:gd name="T60" fmla="*/ 0 w 166"/>
                  <a:gd name="T61" fmla="*/ 181 h 247"/>
                  <a:gd name="T62" fmla="*/ 6 w 166"/>
                  <a:gd name="T63" fmla="*/ 197 h 247"/>
                  <a:gd name="T64" fmla="*/ 8 w 166"/>
                  <a:gd name="T65" fmla="*/ 209 h 247"/>
                  <a:gd name="T66" fmla="*/ 24 w 166"/>
                  <a:gd name="T67" fmla="*/ 221 h 247"/>
                  <a:gd name="T68" fmla="*/ 20 w 166"/>
                  <a:gd name="T69" fmla="*/ 227 h 247"/>
                  <a:gd name="T70" fmla="*/ 18 w 166"/>
                  <a:gd name="T71" fmla="*/ 229 h 247"/>
                  <a:gd name="T72" fmla="*/ 24 w 166"/>
                  <a:gd name="T73" fmla="*/ 239 h 247"/>
                  <a:gd name="T74" fmla="*/ 38 w 166"/>
                  <a:gd name="T75" fmla="*/ 245 h 247"/>
                  <a:gd name="T76" fmla="*/ 46 w 166"/>
                  <a:gd name="T77" fmla="*/ 241 h 247"/>
                  <a:gd name="T78" fmla="*/ 50 w 166"/>
                  <a:gd name="T79" fmla="*/ 231 h 247"/>
                  <a:gd name="T80" fmla="*/ 64 w 166"/>
                  <a:gd name="T81" fmla="*/ 229 h 247"/>
                  <a:gd name="T82" fmla="*/ 74 w 166"/>
                  <a:gd name="T83" fmla="*/ 207 h 247"/>
                  <a:gd name="T84" fmla="*/ 78 w 166"/>
                  <a:gd name="T85" fmla="*/ 189 h 247"/>
                  <a:gd name="T86" fmla="*/ 94 w 166"/>
                  <a:gd name="T87" fmla="*/ 179 h 247"/>
                  <a:gd name="T88" fmla="*/ 96 w 166"/>
                  <a:gd name="T89" fmla="*/ 173 h 247"/>
                  <a:gd name="T90" fmla="*/ 80 w 166"/>
                  <a:gd name="T91" fmla="*/ 171 h 247"/>
                  <a:gd name="T92" fmla="*/ 76 w 166"/>
                  <a:gd name="T93" fmla="*/ 167 h 247"/>
                  <a:gd name="T94" fmla="*/ 88 w 166"/>
                  <a:gd name="T95" fmla="*/ 169 h 247"/>
                  <a:gd name="T96" fmla="*/ 102 w 166"/>
                  <a:gd name="T97" fmla="*/ 169 h 247"/>
                  <a:gd name="T98" fmla="*/ 100 w 166"/>
                  <a:gd name="T99" fmla="*/ 155 h 247"/>
                  <a:gd name="T100" fmla="*/ 86 w 166"/>
                  <a:gd name="T101" fmla="*/ 150 h 247"/>
                  <a:gd name="T102" fmla="*/ 82 w 166"/>
                  <a:gd name="T103" fmla="*/ 132 h 247"/>
                  <a:gd name="T104" fmla="*/ 84 w 166"/>
                  <a:gd name="T105" fmla="*/ 122 h 247"/>
                  <a:gd name="T106" fmla="*/ 82 w 166"/>
                  <a:gd name="T107" fmla="*/ 114 h 247"/>
                  <a:gd name="T108" fmla="*/ 94 w 166"/>
                  <a:gd name="T109" fmla="*/ 106 h 247"/>
                  <a:gd name="T110" fmla="*/ 106 w 166"/>
                  <a:gd name="T111" fmla="*/ 98 h 247"/>
                  <a:gd name="T112" fmla="*/ 126 w 166"/>
                  <a:gd name="T113" fmla="*/ 88 h 247"/>
                  <a:gd name="T114" fmla="*/ 136 w 166"/>
                  <a:gd name="T115" fmla="*/ 80 h 247"/>
                  <a:gd name="T116" fmla="*/ 130 w 166"/>
                  <a:gd name="T117" fmla="*/ 72 h 247"/>
                  <a:gd name="T118" fmla="*/ 132 w 166"/>
                  <a:gd name="T119" fmla="*/ 64 h 247"/>
                  <a:gd name="T120" fmla="*/ 144 w 166"/>
                  <a:gd name="T121" fmla="*/ 62 h 247"/>
                  <a:gd name="T122" fmla="*/ 152 w 166"/>
                  <a:gd name="T123" fmla="*/ 58 h 247"/>
                  <a:gd name="T124" fmla="*/ 166 w 166"/>
                  <a:gd name="T125" fmla="*/ 5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 h="247">
                    <a:moveTo>
                      <a:pt x="84" y="209"/>
                    </a:moveTo>
                    <a:lnTo>
                      <a:pt x="80" y="219"/>
                    </a:lnTo>
                    <a:lnTo>
                      <a:pt x="74" y="229"/>
                    </a:lnTo>
                    <a:lnTo>
                      <a:pt x="74" y="223"/>
                    </a:lnTo>
                    <a:lnTo>
                      <a:pt x="78" y="217"/>
                    </a:lnTo>
                    <a:lnTo>
                      <a:pt x="80" y="209"/>
                    </a:lnTo>
                    <a:lnTo>
                      <a:pt x="84" y="209"/>
                    </a:lnTo>
                    <a:close/>
                    <a:moveTo>
                      <a:pt x="102" y="217"/>
                    </a:moveTo>
                    <a:lnTo>
                      <a:pt x="106" y="211"/>
                    </a:lnTo>
                    <a:lnTo>
                      <a:pt x="106" y="203"/>
                    </a:lnTo>
                    <a:lnTo>
                      <a:pt x="110" y="201"/>
                    </a:lnTo>
                    <a:lnTo>
                      <a:pt x="108" y="199"/>
                    </a:lnTo>
                    <a:lnTo>
                      <a:pt x="100" y="203"/>
                    </a:lnTo>
                    <a:lnTo>
                      <a:pt x="98" y="209"/>
                    </a:lnTo>
                    <a:lnTo>
                      <a:pt x="100" y="215"/>
                    </a:lnTo>
                    <a:lnTo>
                      <a:pt x="98" y="217"/>
                    </a:lnTo>
                    <a:lnTo>
                      <a:pt x="102" y="217"/>
                    </a:lnTo>
                    <a:close/>
                    <a:moveTo>
                      <a:pt x="114" y="199"/>
                    </a:moveTo>
                    <a:lnTo>
                      <a:pt x="114" y="197"/>
                    </a:lnTo>
                    <a:lnTo>
                      <a:pt x="110" y="199"/>
                    </a:lnTo>
                    <a:lnTo>
                      <a:pt x="110" y="201"/>
                    </a:lnTo>
                    <a:lnTo>
                      <a:pt x="114" y="199"/>
                    </a:lnTo>
                    <a:close/>
                    <a:moveTo>
                      <a:pt x="160" y="48"/>
                    </a:moveTo>
                    <a:lnTo>
                      <a:pt x="162" y="40"/>
                    </a:lnTo>
                    <a:lnTo>
                      <a:pt x="156" y="34"/>
                    </a:lnTo>
                    <a:lnTo>
                      <a:pt x="158" y="32"/>
                    </a:lnTo>
                    <a:lnTo>
                      <a:pt x="154" y="28"/>
                    </a:lnTo>
                    <a:lnTo>
                      <a:pt x="156" y="20"/>
                    </a:lnTo>
                    <a:lnTo>
                      <a:pt x="144" y="14"/>
                    </a:lnTo>
                    <a:lnTo>
                      <a:pt x="136" y="12"/>
                    </a:lnTo>
                    <a:lnTo>
                      <a:pt x="124" y="6"/>
                    </a:lnTo>
                    <a:lnTo>
                      <a:pt x="118" y="0"/>
                    </a:lnTo>
                    <a:lnTo>
                      <a:pt x="112" y="0"/>
                    </a:lnTo>
                    <a:lnTo>
                      <a:pt x="108" y="12"/>
                    </a:lnTo>
                    <a:lnTo>
                      <a:pt x="102" y="12"/>
                    </a:lnTo>
                    <a:lnTo>
                      <a:pt x="94" y="8"/>
                    </a:lnTo>
                    <a:lnTo>
                      <a:pt x="84" y="10"/>
                    </a:lnTo>
                    <a:lnTo>
                      <a:pt x="86" y="16"/>
                    </a:lnTo>
                    <a:lnTo>
                      <a:pt x="82" y="20"/>
                    </a:lnTo>
                    <a:lnTo>
                      <a:pt x="76" y="18"/>
                    </a:lnTo>
                    <a:lnTo>
                      <a:pt x="68" y="20"/>
                    </a:lnTo>
                    <a:lnTo>
                      <a:pt x="62" y="30"/>
                    </a:lnTo>
                    <a:lnTo>
                      <a:pt x="62" y="34"/>
                    </a:lnTo>
                    <a:lnTo>
                      <a:pt x="50" y="46"/>
                    </a:lnTo>
                    <a:lnTo>
                      <a:pt x="50" y="48"/>
                    </a:lnTo>
                    <a:lnTo>
                      <a:pt x="40" y="50"/>
                    </a:lnTo>
                    <a:lnTo>
                      <a:pt x="38" y="62"/>
                    </a:lnTo>
                    <a:lnTo>
                      <a:pt x="32" y="76"/>
                    </a:lnTo>
                    <a:lnTo>
                      <a:pt x="36" y="80"/>
                    </a:lnTo>
                    <a:lnTo>
                      <a:pt x="34" y="84"/>
                    </a:lnTo>
                    <a:lnTo>
                      <a:pt x="20" y="86"/>
                    </a:lnTo>
                    <a:lnTo>
                      <a:pt x="10" y="94"/>
                    </a:lnTo>
                    <a:lnTo>
                      <a:pt x="8" y="106"/>
                    </a:lnTo>
                    <a:lnTo>
                      <a:pt x="10" y="124"/>
                    </a:lnTo>
                    <a:lnTo>
                      <a:pt x="16" y="134"/>
                    </a:lnTo>
                    <a:lnTo>
                      <a:pt x="12" y="138"/>
                    </a:lnTo>
                    <a:lnTo>
                      <a:pt x="16" y="146"/>
                    </a:lnTo>
                    <a:lnTo>
                      <a:pt x="12" y="159"/>
                    </a:lnTo>
                    <a:lnTo>
                      <a:pt x="6" y="161"/>
                    </a:lnTo>
                    <a:lnTo>
                      <a:pt x="4" y="167"/>
                    </a:lnTo>
                    <a:lnTo>
                      <a:pt x="4" y="177"/>
                    </a:lnTo>
                    <a:lnTo>
                      <a:pt x="0" y="181"/>
                    </a:lnTo>
                    <a:lnTo>
                      <a:pt x="2" y="193"/>
                    </a:lnTo>
                    <a:lnTo>
                      <a:pt x="6" y="197"/>
                    </a:lnTo>
                    <a:lnTo>
                      <a:pt x="6" y="203"/>
                    </a:lnTo>
                    <a:lnTo>
                      <a:pt x="8" y="209"/>
                    </a:lnTo>
                    <a:lnTo>
                      <a:pt x="12" y="209"/>
                    </a:lnTo>
                    <a:lnTo>
                      <a:pt x="24" y="221"/>
                    </a:lnTo>
                    <a:lnTo>
                      <a:pt x="24" y="225"/>
                    </a:lnTo>
                    <a:lnTo>
                      <a:pt x="20" y="227"/>
                    </a:lnTo>
                    <a:lnTo>
                      <a:pt x="22" y="229"/>
                    </a:lnTo>
                    <a:lnTo>
                      <a:pt x="18" y="229"/>
                    </a:lnTo>
                    <a:lnTo>
                      <a:pt x="20" y="231"/>
                    </a:lnTo>
                    <a:lnTo>
                      <a:pt x="24" y="239"/>
                    </a:lnTo>
                    <a:lnTo>
                      <a:pt x="24" y="247"/>
                    </a:lnTo>
                    <a:lnTo>
                      <a:pt x="38" y="245"/>
                    </a:lnTo>
                    <a:lnTo>
                      <a:pt x="44" y="245"/>
                    </a:lnTo>
                    <a:lnTo>
                      <a:pt x="46" y="241"/>
                    </a:lnTo>
                    <a:lnTo>
                      <a:pt x="42" y="237"/>
                    </a:lnTo>
                    <a:lnTo>
                      <a:pt x="50" y="231"/>
                    </a:lnTo>
                    <a:lnTo>
                      <a:pt x="52" y="229"/>
                    </a:lnTo>
                    <a:lnTo>
                      <a:pt x="64" y="229"/>
                    </a:lnTo>
                    <a:lnTo>
                      <a:pt x="74" y="219"/>
                    </a:lnTo>
                    <a:lnTo>
                      <a:pt x="74" y="207"/>
                    </a:lnTo>
                    <a:lnTo>
                      <a:pt x="78" y="199"/>
                    </a:lnTo>
                    <a:lnTo>
                      <a:pt x="78" y="189"/>
                    </a:lnTo>
                    <a:lnTo>
                      <a:pt x="86" y="181"/>
                    </a:lnTo>
                    <a:lnTo>
                      <a:pt x="94" y="179"/>
                    </a:lnTo>
                    <a:lnTo>
                      <a:pt x="92" y="175"/>
                    </a:lnTo>
                    <a:lnTo>
                      <a:pt x="96" y="173"/>
                    </a:lnTo>
                    <a:lnTo>
                      <a:pt x="90" y="173"/>
                    </a:lnTo>
                    <a:lnTo>
                      <a:pt x="80" y="171"/>
                    </a:lnTo>
                    <a:lnTo>
                      <a:pt x="70" y="169"/>
                    </a:lnTo>
                    <a:lnTo>
                      <a:pt x="76" y="167"/>
                    </a:lnTo>
                    <a:lnTo>
                      <a:pt x="82" y="169"/>
                    </a:lnTo>
                    <a:lnTo>
                      <a:pt x="88" y="169"/>
                    </a:lnTo>
                    <a:lnTo>
                      <a:pt x="96" y="171"/>
                    </a:lnTo>
                    <a:lnTo>
                      <a:pt x="102" y="169"/>
                    </a:lnTo>
                    <a:lnTo>
                      <a:pt x="108" y="163"/>
                    </a:lnTo>
                    <a:lnTo>
                      <a:pt x="100" y="155"/>
                    </a:lnTo>
                    <a:lnTo>
                      <a:pt x="92" y="152"/>
                    </a:lnTo>
                    <a:lnTo>
                      <a:pt x="86" y="150"/>
                    </a:lnTo>
                    <a:lnTo>
                      <a:pt x="78" y="136"/>
                    </a:lnTo>
                    <a:lnTo>
                      <a:pt x="82" y="132"/>
                    </a:lnTo>
                    <a:lnTo>
                      <a:pt x="84" y="130"/>
                    </a:lnTo>
                    <a:lnTo>
                      <a:pt x="84" y="122"/>
                    </a:lnTo>
                    <a:lnTo>
                      <a:pt x="86" y="120"/>
                    </a:lnTo>
                    <a:lnTo>
                      <a:pt x="82" y="114"/>
                    </a:lnTo>
                    <a:lnTo>
                      <a:pt x="90" y="112"/>
                    </a:lnTo>
                    <a:lnTo>
                      <a:pt x="94" y="106"/>
                    </a:lnTo>
                    <a:lnTo>
                      <a:pt x="104" y="100"/>
                    </a:lnTo>
                    <a:lnTo>
                      <a:pt x="106" y="98"/>
                    </a:lnTo>
                    <a:lnTo>
                      <a:pt x="120" y="94"/>
                    </a:lnTo>
                    <a:lnTo>
                      <a:pt x="126" y="88"/>
                    </a:lnTo>
                    <a:lnTo>
                      <a:pt x="128" y="84"/>
                    </a:lnTo>
                    <a:lnTo>
                      <a:pt x="136" y="80"/>
                    </a:lnTo>
                    <a:lnTo>
                      <a:pt x="132" y="76"/>
                    </a:lnTo>
                    <a:lnTo>
                      <a:pt x="130" y="72"/>
                    </a:lnTo>
                    <a:lnTo>
                      <a:pt x="132" y="70"/>
                    </a:lnTo>
                    <a:lnTo>
                      <a:pt x="132" y="64"/>
                    </a:lnTo>
                    <a:lnTo>
                      <a:pt x="138" y="62"/>
                    </a:lnTo>
                    <a:lnTo>
                      <a:pt x="144" y="62"/>
                    </a:lnTo>
                    <a:lnTo>
                      <a:pt x="144" y="58"/>
                    </a:lnTo>
                    <a:lnTo>
                      <a:pt x="152" y="58"/>
                    </a:lnTo>
                    <a:lnTo>
                      <a:pt x="166" y="56"/>
                    </a:lnTo>
                    <a:lnTo>
                      <a:pt x="166" y="52"/>
                    </a:lnTo>
                    <a:lnTo>
                      <a:pt x="160" y="4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5" name="Freeform 66"/>
              <p:cNvSpPr>
                <a:spLocks/>
              </p:cNvSpPr>
              <p:nvPr/>
            </p:nvSpPr>
            <p:spPr bwMode="auto">
              <a:xfrm>
                <a:off x="4403590" y="1605301"/>
                <a:ext cx="63791" cy="55286"/>
              </a:xfrm>
              <a:custGeom>
                <a:avLst/>
                <a:gdLst>
                  <a:gd name="T0" fmla="*/ 16 w 60"/>
                  <a:gd name="T1" fmla="*/ 42 h 52"/>
                  <a:gd name="T2" fmla="*/ 20 w 60"/>
                  <a:gd name="T3" fmla="*/ 38 h 52"/>
                  <a:gd name="T4" fmla="*/ 26 w 60"/>
                  <a:gd name="T5" fmla="*/ 38 h 52"/>
                  <a:gd name="T6" fmla="*/ 28 w 60"/>
                  <a:gd name="T7" fmla="*/ 40 h 52"/>
                  <a:gd name="T8" fmla="*/ 40 w 60"/>
                  <a:gd name="T9" fmla="*/ 42 h 52"/>
                  <a:gd name="T10" fmla="*/ 36 w 60"/>
                  <a:gd name="T11" fmla="*/ 48 h 52"/>
                  <a:gd name="T12" fmla="*/ 38 w 60"/>
                  <a:gd name="T13" fmla="*/ 50 h 52"/>
                  <a:gd name="T14" fmla="*/ 42 w 60"/>
                  <a:gd name="T15" fmla="*/ 52 h 52"/>
                  <a:gd name="T16" fmla="*/ 44 w 60"/>
                  <a:gd name="T17" fmla="*/ 42 h 52"/>
                  <a:gd name="T18" fmla="*/ 46 w 60"/>
                  <a:gd name="T19" fmla="*/ 38 h 52"/>
                  <a:gd name="T20" fmla="*/ 42 w 60"/>
                  <a:gd name="T21" fmla="*/ 30 h 52"/>
                  <a:gd name="T22" fmla="*/ 50 w 60"/>
                  <a:gd name="T23" fmla="*/ 30 h 52"/>
                  <a:gd name="T24" fmla="*/ 58 w 60"/>
                  <a:gd name="T25" fmla="*/ 20 h 52"/>
                  <a:gd name="T26" fmla="*/ 56 w 60"/>
                  <a:gd name="T27" fmla="*/ 16 h 52"/>
                  <a:gd name="T28" fmla="*/ 58 w 60"/>
                  <a:gd name="T29" fmla="*/ 14 h 52"/>
                  <a:gd name="T30" fmla="*/ 60 w 60"/>
                  <a:gd name="T31" fmla="*/ 6 h 52"/>
                  <a:gd name="T32" fmla="*/ 60 w 60"/>
                  <a:gd name="T33" fmla="*/ 4 h 52"/>
                  <a:gd name="T34" fmla="*/ 56 w 60"/>
                  <a:gd name="T35" fmla="*/ 0 h 52"/>
                  <a:gd name="T36" fmla="*/ 48 w 60"/>
                  <a:gd name="T37" fmla="*/ 0 h 52"/>
                  <a:gd name="T38" fmla="*/ 44 w 60"/>
                  <a:gd name="T39" fmla="*/ 0 h 52"/>
                  <a:gd name="T40" fmla="*/ 40 w 60"/>
                  <a:gd name="T41" fmla="*/ 0 h 52"/>
                  <a:gd name="T42" fmla="*/ 36 w 60"/>
                  <a:gd name="T43" fmla="*/ 2 h 52"/>
                  <a:gd name="T44" fmla="*/ 34 w 60"/>
                  <a:gd name="T45" fmla="*/ 6 h 52"/>
                  <a:gd name="T46" fmla="*/ 34 w 60"/>
                  <a:gd name="T47" fmla="*/ 12 h 52"/>
                  <a:gd name="T48" fmla="*/ 40 w 60"/>
                  <a:gd name="T49" fmla="*/ 12 h 52"/>
                  <a:gd name="T50" fmla="*/ 42 w 60"/>
                  <a:gd name="T51" fmla="*/ 14 h 52"/>
                  <a:gd name="T52" fmla="*/ 36 w 60"/>
                  <a:gd name="T53" fmla="*/ 20 h 52"/>
                  <a:gd name="T54" fmla="*/ 32 w 60"/>
                  <a:gd name="T55" fmla="*/ 22 h 52"/>
                  <a:gd name="T56" fmla="*/ 30 w 60"/>
                  <a:gd name="T57" fmla="*/ 22 h 52"/>
                  <a:gd name="T58" fmla="*/ 30 w 60"/>
                  <a:gd name="T59" fmla="*/ 20 h 52"/>
                  <a:gd name="T60" fmla="*/ 30 w 60"/>
                  <a:gd name="T61" fmla="*/ 16 h 52"/>
                  <a:gd name="T62" fmla="*/ 32 w 60"/>
                  <a:gd name="T63" fmla="*/ 14 h 52"/>
                  <a:gd name="T64" fmla="*/ 32 w 60"/>
                  <a:gd name="T65" fmla="*/ 12 h 52"/>
                  <a:gd name="T66" fmla="*/ 30 w 60"/>
                  <a:gd name="T67" fmla="*/ 12 h 52"/>
                  <a:gd name="T68" fmla="*/ 28 w 60"/>
                  <a:gd name="T69" fmla="*/ 10 h 52"/>
                  <a:gd name="T70" fmla="*/ 26 w 60"/>
                  <a:gd name="T71" fmla="*/ 8 h 52"/>
                  <a:gd name="T72" fmla="*/ 24 w 60"/>
                  <a:gd name="T73" fmla="*/ 10 h 52"/>
                  <a:gd name="T74" fmla="*/ 22 w 60"/>
                  <a:gd name="T75" fmla="*/ 16 h 52"/>
                  <a:gd name="T76" fmla="*/ 18 w 60"/>
                  <a:gd name="T77" fmla="*/ 20 h 52"/>
                  <a:gd name="T78" fmla="*/ 14 w 60"/>
                  <a:gd name="T79" fmla="*/ 28 h 52"/>
                  <a:gd name="T80" fmla="*/ 8 w 60"/>
                  <a:gd name="T81" fmla="*/ 32 h 52"/>
                  <a:gd name="T82" fmla="*/ 8 w 60"/>
                  <a:gd name="T83" fmla="*/ 36 h 52"/>
                  <a:gd name="T84" fmla="*/ 12 w 60"/>
                  <a:gd name="T85" fmla="*/ 38 h 52"/>
                  <a:gd name="T86" fmla="*/ 12 w 60"/>
                  <a:gd name="T87" fmla="*/ 34 h 52"/>
                  <a:gd name="T88" fmla="*/ 14 w 60"/>
                  <a:gd name="T89" fmla="*/ 30 h 52"/>
                  <a:gd name="T90" fmla="*/ 16 w 60"/>
                  <a:gd name="T91" fmla="*/ 30 h 52"/>
                  <a:gd name="T92" fmla="*/ 20 w 60"/>
                  <a:gd name="T93" fmla="*/ 30 h 52"/>
                  <a:gd name="T94" fmla="*/ 24 w 60"/>
                  <a:gd name="T95" fmla="*/ 30 h 52"/>
                  <a:gd name="T96" fmla="*/ 24 w 60"/>
                  <a:gd name="T97" fmla="*/ 32 h 52"/>
                  <a:gd name="T98" fmla="*/ 16 w 60"/>
                  <a:gd name="T99" fmla="*/ 34 h 52"/>
                  <a:gd name="T100" fmla="*/ 14 w 60"/>
                  <a:gd name="T101" fmla="*/ 36 h 52"/>
                  <a:gd name="T102" fmla="*/ 16 w 60"/>
                  <a:gd name="T103" fmla="*/ 38 h 52"/>
                  <a:gd name="T104" fmla="*/ 16 w 60"/>
                  <a:gd name="T105" fmla="*/ 38 h 52"/>
                  <a:gd name="T106" fmla="*/ 12 w 60"/>
                  <a:gd name="T107" fmla="*/ 38 h 52"/>
                  <a:gd name="T108" fmla="*/ 10 w 60"/>
                  <a:gd name="T109" fmla="*/ 38 h 52"/>
                  <a:gd name="T110" fmla="*/ 8 w 60"/>
                  <a:gd name="T111" fmla="*/ 38 h 52"/>
                  <a:gd name="T112" fmla="*/ 6 w 60"/>
                  <a:gd name="T113" fmla="*/ 36 h 52"/>
                  <a:gd name="T114" fmla="*/ 4 w 60"/>
                  <a:gd name="T115" fmla="*/ 38 h 52"/>
                  <a:gd name="T116" fmla="*/ 0 w 60"/>
                  <a:gd name="T117" fmla="*/ 38 h 52"/>
                  <a:gd name="T118" fmla="*/ 8 w 60"/>
                  <a:gd name="T119" fmla="*/ 42 h 52"/>
                  <a:gd name="T120" fmla="*/ 16 w 60"/>
                  <a:gd name="T121"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52">
                    <a:moveTo>
                      <a:pt x="16" y="42"/>
                    </a:moveTo>
                    <a:lnTo>
                      <a:pt x="20" y="38"/>
                    </a:lnTo>
                    <a:lnTo>
                      <a:pt x="26" y="38"/>
                    </a:lnTo>
                    <a:lnTo>
                      <a:pt x="28" y="40"/>
                    </a:lnTo>
                    <a:lnTo>
                      <a:pt x="40" y="42"/>
                    </a:lnTo>
                    <a:lnTo>
                      <a:pt x="36" y="48"/>
                    </a:lnTo>
                    <a:lnTo>
                      <a:pt x="38" y="50"/>
                    </a:lnTo>
                    <a:lnTo>
                      <a:pt x="42" y="52"/>
                    </a:lnTo>
                    <a:lnTo>
                      <a:pt x="44" y="42"/>
                    </a:lnTo>
                    <a:lnTo>
                      <a:pt x="46" y="38"/>
                    </a:lnTo>
                    <a:lnTo>
                      <a:pt x="42" y="30"/>
                    </a:lnTo>
                    <a:lnTo>
                      <a:pt x="50" y="30"/>
                    </a:lnTo>
                    <a:lnTo>
                      <a:pt x="58" y="20"/>
                    </a:lnTo>
                    <a:lnTo>
                      <a:pt x="56" y="16"/>
                    </a:lnTo>
                    <a:lnTo>
                      <a:pt x="58" y="14"/>
                    </a:lnTo>
                    <a:lnTo>
                      <a:pt x="60" y="6"/>
                    </a:lnTo>
                    <a:lnTo>
                      <a:pt x="60" y="4"/>
                    </a:lnTo>
                    <a:lnTo>
                      <a:pt x="56" y="0"/>
                    </a:lnTo>
                    <a:lnTo>
                      <a:pt x="48" y="0"/>
                    </a:lnTo>
                    <a:lnTo>
                      <a:pt x="44" y="0"/>
                    </a:lnTo>
                    <a:lnTo>
                      <a:pt x="40" y="0"/>
                    </a:lnTo>
                    <a:lnTo>
                      <a:pt x="36" y="2"/>
                    </a:lnTo>
                    <a:lnTo>
                      <a:pt x="34" y="6"/>
                    </a:lnTo>
                    <a:lnTo>
                      <a:pt x="34" y="12"/>
                    </a:lnTo>
                    <a:lnTo>
                      <a:pt x="40" y="12"/>
                    </a:lnTo>
                    <a:lnTo>
                      <a:pt x="42" y="14"/>
                    </a:lnTo>
                    <a:lnTo>
                      <a:pt x="36" y="20"/>
                    </a:lnTo>
                    <a:lnTo>
                      <a:pt x="32" y="22"/>
                    </a:lnTo>
                    <a:lnTo>
                      <a:pt x="30" y="22"/>
                    </a:lnTo>
                    <a:lnTo>
                      <a:pt x="30" y="20"/>
                    </a:lnTo>
                    <a:lnTo>
                      <a:pt x="30" y="16"/>
                    </a:lnTo>
                    <a:lnTo>
                      <a:pt x="32" y="14"/>
                    </a:lnTo>
                    <a:lnTo>
                      <a:pt x="32" y="12"/>
                    </a:lnTo>
                    <a:lnTo>
                      <a:pt x="30" y="12"/>
                    </a:lnTo>
                    <a:lnTo>
                      <a:pt x="28" y="10"/>
                    </a:lnTo>
                    <a:lnTo>
                      <a:pt x="26" y="8"/>
                    </a:lnTo>
                    <a:lnTo>
                      <a:pt x="24" y="10"/>
                    </a:lnTo>
                    <a:lnTo>
                      <a:pt x="22" y="16"/>
                    </a:lnTo>
                    <a:lnTo>
                      <a:pt x="18" y="20"/>
                    </a:lnTo>
                    <a:lnTo>
                      <a:pt x="14" y="28"/>
                    </a:lnTo>
                    <a:lnTo>
                      <a:pt x="8" y="32"/>
                    </a:lnTo>
                    <a:lnTo>
                      <a:pt x="8" y="36"/>
                    </a:lnTo>
                    <a:lnTo>
                      <a:pt x="12" y="38"/>
                    </a:lnTo>
                    <a:lnTo>
                      <a:pt x="12" y="34"/>
                    </a:lnTo>
                    <a:lnTo>
                      <a:pt x="14" y="30"/>
                    </a:lnTo>
                    <a:lnTo>
                      <a:pt x="16" y="30"/>
                    </a:lnTo>
                    <a:lnTo>
                      <a:pt x="20" y="30"/>
                    </a:lnTo>
                    <a:lnTo>
                      <a:pt x="24" y="30"/>
                    </a:lnTo>
                    <a:lnTo>
                      <a:pt x="24" y="32"/>
                    </a:lnTo>
                    <a:lnTo>
                      <a:pt x="16" y="34"/>
                    </a:lnTo>
                    <a:lnTo>
                      <a:pt x="14" y="36"/>
                    </a:lnTo>
                    <a:lnTo>
                      <a:pt x="16" y="38"/>
                    </a:lnTo>
                    <a:lnTo>
                      <a:pt x="16" y="38"/>
                    </a:lnTo>
                    <a:lnTo>
                      <a:pt x="12" y="38"/>
                    </a:lnTo>
                    <a:lnTo>
                      <a:pt x="10" y="38"/>
                    </a:lnTo>
                    <a:lnTo>
                      <a:pt x="8" y="38"/>
                    </a:lnTo>
                    <a:lnTo>
                      <a:pt x="6" y="36"/>
                    </a:lnTo>
                    <a:lnTo>
                      <a:pt x="4" y="38"/>
                    </a:lnTo>
                    <a:lnTo>
                      <a:pt x="0" y="38"/>
                    </a:lnTo>
                    <a:lnTo>
                      <a:pt x="8" y="42"/>
                    </a:lnTo>
                    <a:lnTo>
                      <a:pt x="16" y="4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6" name="Freeform 67"/>
              <p:cNvSpPr>
                <a:spLocks/>
              </p:cNvSpPr>
              <p:nvPr/>
            </p:nvSpPr>
            <p:spPr bwMode="auto">
              <a:xfrm>
                <a:off x="4392958" y="1645701"/>
                <a:ext cx="59538" cy="38275"/>
              </a:xfrm>
              <a:custGeom>
                <a:avLst/>
                <a:gdLst>
                  <a:gd name="T0" fmla="*/ 8 w 56"/>
                  <a:gd name="T1" fmla="*/ 14 h 36"/>
                  <a:gd name="T2" fmla="*/ 12 w 56"/>
                  <a:gd name="T3" fmla="*/ 18 h 36"/>
                  <a:gd name="T4" fmla="*/ 22 w 56"/>
                  <a:gd name="T5" fmla="*/ 22 h 36"/>
                  <a:gd name="T6" fmla="*/ 26 w 56"/>
                  <a:gd name="T7" fmla="*/ 28 h 36"/>
                  <a:gd name="T8" fmla="*/ 30 w 56"/>
                  <a:gd name="T9" fmla="*/ 28 h 36"/>
                  <a:gd name="T10" fmla="*/ 32 w 56"/>
                  <a:gd name="T11" fmla="*/ 24 h 36"/>
                  <a:gd name="T12" fmla="*/ 34 w 56"/>
                  <a:gd name="T13" fmla="*/ 30 h 36"/>
                  <a:gd name="T14" fmla="*/ 44 w 56"/>
                  <a:gd name="T15" fmla="*/ 36 h 36"/>
                  <a:gd name="T16" fmla="*/ 48 w 56"/>
                  <a:gd name="T17" fmla="*/ 36 h 36"/>
                  <a:gd name="T18" fmla="*/ 48 w 56"/>
                  <a:gd name="T19" fmla="*/ 30 h 36"/>
                  <a:gd name="T20" fmla="*/ 52 w 56"/>
                  <a:gd name="T21" fmla="*/ 24 h 36"/>
                  <a:gd name="T22" fmla="*/ 56 w 56"/>
                  <a:gd name="T23" fmla="*/ 20 h 36"/>
                  <a:gd name="T24" fmla="*/ 54 w 56"/>
                  <a:gd name="T25" fmla="*/ 16 h 36"/>
                  <a:gd name="T26" fmla="*/ 52 w 56"/>
                  <a:gd name="T27" fmla="*/ 14 h 36"/>
                  <a:gd name="T28" fmla="*/ 48 w 56"/>
                  <a:gd name="T29" fmla="*/ 12 h 36"/>
                  <a:gd name="T30" fmla="*/ 46 w 56"/>
                  <a:gd name="T31" fmla="*/ 10 h 36"/>
                  <a:gd name="T32" fmla="*/ 50 w 56"/>
                  <a:gd name="T33" fmla="*/ 4 h 36"/>
                  <a:gd name="T34" fmla="*/ 38 w 56"/>
                  <a:gd name="T35" fmla="*/ 2 h 36"/>
                  <a:gd name="T36" fmla="*/ 36 w 56"/>
                  <a:gd name="T37" fmla="*/ 0 h 36"/>
                  <a:gd name="T38" fmla="*/ 30 w 56"/>
                  <a:gd name="T39" fmla="*/ 0 h 36"/>
                  <a:gd name="T40" fmla="*/ 26 w 56"/>
                  <a:gd name="T41" fmla="*/ 4 h 36"/>
                  <a:gd name="T42" fmla="*/ 18 w 56"/>
                  <a:gd name="T43" fmla="*/ 4 h 36"/>
                  <a:gd name="T44" fmla="*/ 10 w 56"/>
                  <a:gd name="T45" fmla="*/ 0 h 36"/>
                  <a:gd name="T46" fmla="*/ 0 w 56"/>
                  <a:gd name="T47" fmla="*/ 6 h 36"/>
                  <a:gd name="T48" fmla="*/ 2 w 56"/>
                  <a:gd name="T49" fmla="*/ 12 h 36"/>
                  <a:gd name="T50" fmla="*/ 8 w 56"/>
                  <a:gd name="T51"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6" h="36">
                    <a:moveTo>
                      <a:pt x="8" y="14"/>
                    </a:moveTo>
                    <a:lnTo>
                      <a:pt x="12" y="18"/>
                    </a:lnTo>
                    <a:lnTo>
                      <a:pt x="22" y="22"/>
                    </a:lnTo>
                    <a:lnTo>
                      <a:pt x="26" y="28"/>
                    </a:lnTo>
                    <a:lnTo>
                      <a:pt x="30" y="28"/>
                    </a:lnTo>
                    <a:lnTo>
                      <a:pt x="32" y="24"/>
                    </a:lnTo>
                    <a:lnTo>
                      <a:pt x="34" y="30"/>
                    </a:lnTo>
                    <a:lnTo>
                      <a:pt x="44" y="36"/>
                    </a:lnTo>
                    <a:lnTo>
                      <a:pt x="48" y="36"/>
                    </a:lnTo>
                    <a:lnTo>
                      <a:pt x="48" y="30"/>
                    </a:lnTo>
                    <a:lnTo>
                      <a:pt x="52" y="24"/>
                    </a:lnTo>
                    <a:lnTo>
                      <a:pt x="56" y="20"/>
                    </a:lnTo>
                    <a:lnTo>
                      <a:pt x="54" y="16"/>
                    </a:lnTo>
                    <a:lnTo>
                      <a:pt x="52" y="14"/>
                    </a:lnTo>
                    <a:lnTo>
                      <a:pt x="48" y="12"/>
                    </a:lnTo>
                    <a:lnTo>
                      <a:pt x="46" y="10"/>
                    </a:lnTo>
                    <a:lnTo>
                      <a:pt x="50" y="4"/>
                    </a:lnTo>
                    <a:lnTo>
                      <a:pt x="38" y="2"/>
                    </a:lnTo>
                    <a:lnTo>
                      <a:pt x="36" y="0"/>
                    </a:lnTo>
                    <a:lnTo>
                      <a:pt x="30" y="0"/>
                    </a:lnTo>
                    <a:lnTo>
                      <a:pt x="26" y="4"/>
                    </a:lnTo>
                    <a:lnTo>
                      <a:pt x="18" y="4"/>
                    </a:lnTo>
                    <a:lnTo>
                      <a:pt x="10" y="0"/>
                    </a:lnTo>
                    <a:lnTo>
                      <a:pt x="0" y="6"/>
                    </a:lnTo>
                    <a:lnTo>
                      <a:pt x="2" y="12"/>
                    </a:lnTo>
                    <a:lnTo>
                      <a:pt x="8" y="1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7" name="Freeform 68"/>
              <p:cNvSpPr>
                <a:spLocks noEditPoints="1"/>
              </p:cNvSpPr>
              <p:nvPr/>
            </p:nvSpPr>
            <p:spPr bwMode="auto">
              <a:xfrm>
                <a:off x="4448243" y="1569153"/>
                <a:ext cx="138214" cy="159477"/>
              </a:xfrm>
              <a:custGeom>
                <a:avLst/>
                <a:gdLst>
                  <a:gd name="T0" fmla="*/ 112 w 130"/>
                  <a:gd name="T1" fmla="*/ 20 h 150"/>
                  <a:gd name="T2" fmla="*/ 118 w 130"/>
                  <a:gd name="T3" fmla="*/ 26 h 150"/>
                  <a:gd name="T4" fmla="*/ 110 w 130"/>
                  <a:gd name="T5" fmla="*/ 16 h 150"/>
                  <a:gd name="T6" fmla="*/ 104 w 130"/>
                  <a:gd name="T7" fmla="*/ 12 h 150"/>
                  <a:gd name="T8" fmla="*/ 106 w 130"/>
                  <a:gd name="T9" fmla="*/ 14 h 150"/>
                  <a:gd name="T10" fmla="*/ 100 w 130"/>
                  <a:gd name="T11" fmla="*/ 16 h 150"/>
                  <a:gd name="T12" fmla="*/ 110 w 130"/>
                  <a:gd name="T13" fmla="*/ 16 h 150"/>
                  <a:gd name="T14" fmla="*/ 122 w 130"/>
                  <a:gd name="T15" fmla="*/ 52 h 150"/>
                  <a:gd name="T16" fmla="*/ 118 w 130"/>
                  <a:gd name="T17" fmla="*/ 30 h 150"/>
                  <a:gd name="T18" fmla="*/ 108 w 130"/>
                  <a:gd name="T19" fmla="*/ 22 h 150"/>
                  <a:gd name="T20" fmla="*/ 92 w 130"/>
                  <a:gd name="T21" fmla="*/ 16 h 150"/>
                  <a:gd name="T22" fmla="*/ 76 w 130"/>
                  <a:gd name="T23" fmla="*/ 26 h 150"/>
                  <a:gd name="T24" fmla="*/ 68 w 130"/>
                  <a:gd name="T25" fmla="*/ 24 h 150"/>
                  <a:gd name="T26" fmla="*/ 70 w 130"/>
                  <a:gd name="T27" fmla="*/ 18 h 150"/>
                  <a:gd name="T28" fmla="*/ 60 w 130"/>
                  <a:gd name="T29" fmla="*/ 16 h 150"/>
                  <a:gd name="T30" fmla="*/ 56 w 130"/>
                  <a:gd name="T31" fmla="*/ 12 h 150"/>
                  <a:gd name="T32" fmla="*/ 48 w 130"/>
                  <a:gd name="T33" fmla="*/ 8 h 150"/>
                  <a:gd name="T34" fmla="*/ 38 w 130"/>
                  <a:gd name="T35" fmla="*/ 0 h 150"/>
                  <a:gd name="T36" fmla="*/ 36 w 130"/>
                  <a:gd name="T37" fmla="*/ 12 h 150"/>
                  <a:gd name="T38" fmla="*/ 40 w 130"/>
                  <a:gd name="T39" fmla="*/ 10 h 150"/>
                  <a:gd name="T40" fmla="*/ 40 w 130"/>
                  <a:gd name="T41" fmla="*/ 18 h 150"/>
                  <a:gd name="T42" fmla="*/ 48 w 130"/>
                  <a:gd name="T43" fmla="*/ 24 h 150"/>
                  <a:gd name="T44" fmla="*/ 40 w 130"/>
                  <a:gd name="T45" fmla="*/ 26 h 150"/>
                  <a:gd name="T46" fmla="*/ 34 w 130"/>
                  <a:gd name="T47" fmla="*/ 32 h 150"/>
                  <a:gd name="T48" fmla="*/ 20 w 130"/>
                  <a:gd name="T49" fmla="*/ 28 h 150"/>
                  <a:gd name="T50" fmla="*/ 18 w 130"/>
                  <a:gd name="T51" fmla="*/ 36 h 150"/>
                  <a:gd name="T52" fmla="*/ 16 w 130"/>
                  <a:gd name="T53" fmla="*/ 48 h 150"/>
                  <a:gd name="T54" fmla="*/ 8 w 130"/>
                  <a:gd name="T55" fmla="*/ 64 h 150"/>
                  <a:gd name="T56" fmla="*/ 2 w 130"/>
                  <a:gd name="T57" fmla="*/ 76 h 150"/>
                  <a:gd name="T58" fmla="*/ 4 w 130"/>
                  <a:gd name="T59" fmla="*/ 92 h 150"/>
                  <a:gd name="T60" fmla="*/ 6 w 130"/>
                  <a:gd name="T61" fmla="*/ 104 h 150"/>
                  <a:gd name="T62" fmla="*/ 20 w 130"/>
                  <a:gd name="T63" fmla="*/ 116 h 150"/>
                  <a:gd name="T64" fmla="*/ 22 w 130"/>
                  <a:gd name="T65" fmla="*/ 138 h 150"/>
                  <a:gd name="T66" fmla="*/ 30 w 130"/>
                  <a:gd name="T67" fmla="*/ 146 h 150"/>
                  <a:gd name="T68" fmla="*/ 54 w 130"/>
                  <a:gd name="T69" fmla="*/ 150 h 150"/>
                  <a:gd name="T70" fmla="*/ 70 w 130"/>
                  <a:gd name="T71" fmla="*/ 148 h 150"/>
                  <a:gd name="T72" fmla="*/ 88 w 130"/>
                  <a:gd name="T73" fmla="*/ 144 h 150"/>
                  <a:gd name="T74" fmla="*/ 100 w 130"/>
                  <a:gd name="T75" fmla="*/ 142 h 150"/>
                  <a:gd name="T76" fmla="*/ 116 w 130"/>
                  <a:gd name="T77" fmla="*/ 126 h 150"/>
                  <a:gd name="T78" fmla="*/ 100 w 130"/>
                  <a:gd name="T79" fmla="*/ 112 h 150"/>
                  <a:gd name="T80" fmla="*/ 92 w 130"/>
                  <a:gd name="T81" fmla="*/ 100 h 150"/>
                  <a:gd name="T82" fmla="*/ 118 w 130"/>
                  <a:gd name="T83" fmla="*/ 84 h 150"/>
                  <a:gd name="T84" fmla="*/ 130 w 130"/>
                  <a:gd name="T85" fmla="*/ 7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0" h="150">
                    <a:moveTo>
                      <a:pt x="120" y="26"/>
                    </a:moveTo>
                    <a:lnTo>
                      <a:pt x="118" y="24"/>
                    </a:lnTo>
                    <a:lnTo>
                      <a:pt x="112" y="20"/>
                    </a:lnTo>
                    <a:lnTo>
                      <a:pt x="110" y="22"/>
                    </a:lnTo>
                    <a:lnTo>
                      <a:pt x="114" y="26"/>
                    </a:lnTo>
                    <a:lnTo>
                      <a:pt x="118" y="26"/>
                    </a:lnTo>
                    <a:lnTo>
                      <a:pt x="120" y="26"/>
                    </a:lnTo>
                    <a:lnTo>
                      <a:pt x="120" y="26"/>
                    </a:lnTo>
                    <a:close/>
                    <a:moveTo>
                      <a:pt x="110" y="16"/>
                    </a:moveTo>
                    <a:lnTo>
                      <a:pt x="108" y="14"/>
                    </a:lnTo>
                    <a:lnTo>
                      <a:pt x="104" y="10"/>
                    </a:lnTo>
                    <a:lnTo>
                      <a:pt x="104" y="12"/>
                    </a:lnTo>
                    <a:lnTo>
                      <a:pt x="106" y="12"/>
                    </a:lnTo>
                    <a:lnTo>
                      <a:pt x="106" y="14"/>
                    </a:lnTo>
                    <a:lnTo>
                      <a:pt x="106" y="14"/>
                    </a:lnTo>
                    <a:lnTo>
                      <a:pt x="104" y="14"/>
                    </a:lnTo>
                    <a:lnTo>
                      <a:pt x="100" y="14"/>
                    </a:lnTo>
                    <a:lnTo>
                      <a:pt x="100" y="16"/>
                    </a:lnTo>
                    <a:lnTo>
                      <a:pt x="104" y="18"/>
                    </a:lnTo>
                    <a:lnTo>
                      <a:pt x="108" y="18"/>
                    </a:lnTo>
                    <a:lnTo>
                      <a:pt x="110" y="16"/>
                    </a:lnTo>
                    <a:close/>
                    <a:moveTo>
                      <a:pt x="124" y="64"/>
                    </a:moveTo>
                    <a:lnTo>
                      <a:pt x="126" y="58"/>
                    </a:lnTo>
                    <a:lnTo>
                      <a:pt x="122" y="52"/>
                    </a:lnTo>
                    <a:lnTo>
                      <a:pt x="116" y="44"/>
                    </a:lnTo>
                    <a:lnTo>
                      <a:pt x="120" y="38"/>
                    </a:lnTo>
                    <a:lnTo>
                      <a:pt x="118" y="30"/>
                    </a:lnTo>
                    <a:lnTo>
                      <a:pt x="112" y="30"/>
                    </a:lnTo>
                    <a:lnTo>
                      <a:pt x="110" y="24"/>
                    </a:lnTo>
                    <a:lnTo>
                      <a:pt x="108" y="22"/>
                    </a:lnTo>
                    <a:lnTo>
                      <a:pt x="102" y="20"/>
                    </a:lnTo>
                    <a:lnTo>
                      <a:pt x="98" y="16"/>
                    </a:lnTo>
                    <a:lnTo>
                      <a:pt x="92" y="16"/>
                    </a:lnTo>
                    <a:lnTo>
                      <a:pt x="88" y="20"/>
                    </a:lnTo>
                    <a:lnTo>
                      <a:pt x="78" y="22"/>
                    </a:lnTo>
                    <a:lnTo>
                      <a:pt x="76" y="26"/>
                    </a:lnTo>
                    <a:lnTo>
                      <a:pt x="70" y="24"/>
                    </a:lnTo>
                    <a:lnTo>
                      <a:pt x="68" y="26"/>
                    </a:lnTo>
                    <a:lnTo>
                      <a:pt x="68" y="24"/>
                    </a:lnTo>
                    <a:lnTo>
                      <a:pt x="70" y="22"/>
                    </a:lnTo>
                    <a:lnTo>
                      <a:pt x="70" y="18"/>
                    </a:lnTo>
                    <a:lnTo>
                      <a:pt x="70" y="18"/>
                    </a:lnTo>
                    <a:lnTo>
                      <a:pt x="68" y="18"/>
                    </a:lnTo>
                    <a:lnTo>
                      <a:pt x="62" y="16"/>
                    </a:lnTo>
                    <a:lnTo>
                      <a:pt x="60" y="16"/>
                    </a:lnTo>
                    <a:lnTo>
                      <a:pt x="56" y="16"/>
                    </a:lnTo>
                    <a:lnTo>
                      <a:pt x="56" y="14"/>
                    </a:lnTo>
                    <a:lnTo>
                      <a:pt x="56" y="12"/>
                    </a:lnTo>
                    <a:lnTo>
                      <a:pt x="56" y="8"/>
                    </a:lnTo>
                    <a:lnTo>
                      <a:pt x="52" y="6"/>
                    </a:lnTo>
                    <a:lnTo>
                      <a:pt x="48" y="8"/>
                    </a:lnTo>
                    <a:lnTo>
                      <a:pt x="40" y="6"/>
                    </a:lnTo>
                    <a:lnTo>
                      <a:pt x="38" y="6"/>
                    </a:lnTo>
                    <a:lnTo>
                      <a:pt x="38" y="0"/>
                    </a:lnTo>
                    <a:lnTo>
                      <a:pt x="34" y="4"/>
                    </a:lnTo>
                    <a:lnTo>
                      <a:pt x="36" y="12"/>
                    </a:lnTo>
                    <a:lnTo>
                      <a:pt x="36" y="12"/>
                    </a:lnTo>
                    <a:lnTo>
                      <a:pt x="36" y="10"/>
                    </a:lnTo>
                    <a:lnTo>
                      <a:pt x="40" y="8"/>
                    </a:lnTo>
                    <a:lnTo>
                      <a:pt x="40" y="10"/>
                    </a:lnTo>
                    <a:lnTo>
                      <a:pt x="44" y="14"/>
                    </a:lnTo>
                    <a:lnTo>
                      <a:pt x="40" y="16"/>
                    </a:lnTo>
                    <a:lnTo>
                      <a:pt x="40" y="18"/>
                    </a:lnTo>
                    <a:lnTo>
                      <a:pt x="42" y="20"/>
                    </a:lnTo>
                    <a:lnTo>
                      <a:pt x="44" y="24"/>
                    </a:lnTo>
                    <a:lnTo>
                      <a:pt x="48" y="24"/>
                    </a:lnTo>
                    <a:lnTo>
                      <a:pt x="50" y="26"/>
                    </a:lnTo>
                    <a:lnTo>
                      <a:pt x="44" y="26"/>
                    </a:lnTo>
                    <a:lnTo>
                      <a:pt x="40" y="26"/>
                    </a:lnTo>
                    <a:lnTo>
                      <a:pt x="38" y="26"/>
                    </a:lnTo>
                    <a:lnTo>
                      <a:pt x="36" y="32"/>
                    </a:lnTo>
                    <a:lnTo>
                      <a:pt x="34" y="32"/>
                    </a:lnTo>
                    <a:lnTo>
                      <a:pt x="32" y="34"/>
                    </a:lnTo>
                    <a:lnTo>
                      <a:pt x="32" y="28"/>
                    </a:lnTo>
                    <a:lnTo>
                      <a:pt x="20" y="28"/>
                    </a:lnTo>
                    <a:lnTo>
                      <a:pt x="16" y="32"/>
                    </a:lnTo>
                    <a:lnTo>
                      <a:pt x="20" y="34"/>
                    </a:lnTo>
                    <a:lnTo>
                      <a:pt x="18" y="36"/>
                    </a:lnTo>
                    <a:lnTo>
                      <a:pt x="18" y="38"/>
                    </a:lnTo>
                    <a:lnTo>
                      <a:pt x="18" y="40"/>
                    </a:lnTo>
                    <a:lnTo>
                      <a:pt x="16" y="48"/>
                    </a:lnTo>
                    <a:lnTo>
                      <a:pt x="14" y="50"/>
                    </a:lnTo>
                    <a:lnTo>
                      <a:pt x="16" y="54"/>
                    </a:lnTo>
                    <a:lnTo>
                      <a:pt x="8" y="64"/>
                    </a:lnTo>
                    <a:lnTo>
                      <a:pt x="0" y="64"/>
                    </a:lnTo>
                    <a:lnTo>
                      <a:pt x="4" y="72"/>
                    </a:lnTo>
                    <a:lnTo>
                      <a:pt x="2" y="76"/>
                    </a:lnTo>
                    <a:lnTo>
                      <a:pt x="0" y="86"/>
                    </a:lnTo>
                    <a:lnTo>
                      <a:pt x="2" y="88"/>
                    </a:lnTo>
                    <a:lnTo>
                      <a:pt x="4" y="92"/>
                    </a:lnTo>
                    <a:lnTo>
                      <a:pt x="0" y="96"/>
                    </a:lnTo>
                    <a:lnTo>
                      <a:pt x="2" y="102"/>
                    </a:lnTo>
                    <a:lnTo>
                      <a:pt x="6" y="104"/>
                    </a:lnTo>
                    <a:lnTo>
                      <a:pt x="4" y="110"/>
                    </a:lnTo>
                    <a:lnTo>
                      <a:pt x="14" y="116"/>
                    </a:lnTo>
                    <a:lnTo>
                      <a:pt x="20" y="116"/>
                    </a:lnTo>
                    <a:lnTo>
                      <a:pt x="30" y="120"/>
                    </a:lnTo>
                    <a:lnTo>
                      <a:pt x="24" y="130"/>
                    </a:lnTo>
                    <a:lnTo>
                      <a:pt x="22" y="138"/>
                    </a:lnTo>
                    <a:lnTo>
                      <a:pt x="22" y="146"/>
                    </a:lnTo>
                    <a:lnTo>
                      <a:pt x="28" y="148"/>
                    </a:lnTo>
                    <a:lnTo>
                      <a:pt x="30" y="146"/>
                    </a:lnTo>
                    <a:lnTo>
                      <a:pt x="34" y="144"/>
                    </a:lnTo>
                    <a:lnTo>
                      <a:pt x="46" y="144"/>
                    </a:lnTo>
                    <a:lnTo>
                      <a:pt x="54" y="150"/>
                    </a:lnTo>
                    <a:lnTo>
                      <a:pt x="60" y="150"/>
                    </a:lnTo>
                    <a:lnTo>
                      <a:pt x="62" y="148"/>
                    </a:lnTo>
                    <a:lnTo>
                      <a:pt x="70" y="148"/>
                    </a:lnTo>
                    <a:lnTo>
                      <a:pt x="76" y="148"/>
                    </a:lnTo>
                    <a:lnTo>
                      <a:pt x="86" y="146"/>
                    </a:lnTo>
                    <a:lnTo>
                      <a:pt x="88" y="144"/>
                    </a:lnTo>
                    <a:lnTo>
                      <a:pt x="96" y="144"/>
                    </a:lnTo>
                    <a:lnTo>
                      <a:pt x="100" y="146"/>
                    </a:lnTo>
                    <a:lnTo>
                      <a:pt x="100" y="142"/>
                    </a:lnTo>
                    <a:lnTo>
                      <a:pt x="102" y="140"/>
                    </a:lnTo>
                    <a:lnTo>
                      <a:pt x="98" y="134"/>
                    </a:lnTo>
                    <a:lnTo>
                      <a:pt x="116" y="126"/>
                    </a:lnTo>
                    <a:lnTo>
                      <a:pt x="112" y="120"/>
                    </a:lnTo>
                    <a:lnTo>
                      <a:pt x="106" y="118"/>
                    </a:lnTo>
                    <a:lnTo>
                      <a:pt x="100" y="112"/>
                    </a:lnTo>
                    <a:lnTo>
                      <a:pt x="96" y="110"/>
                    </a:lnTo>
                    <a:lnTo>
                      <a:pt x="92" y="104"/>
                    </a:lnTo>
                    <a:lnTo>
                      <a:pt x="92" y="100"/>
                    </a:lnTo>
                    <a:lnTo>
                      <a:pt x="88" y="94"/>
                    </a:lnTo>
                    <a:lnTo>
                      <a:pt x="106" y="86"/>
                    </a:lnTo>
                    <a:lnTo>
                      <a:pt x="118" y="84"/>
                    </a:lnTo>
                    <a:lnTo>
                      <a:pt x="120" y="80"/>
                    </a:lnTo>
                    <a:lnTo>
                      <a:pt x="128" y="82"/>
                    </a:lnTo>
                    <a:lnTo>
                      <a:pt x="130" y="72"/>
                    </a:lnTo>
                    <a:lnTo>
                      <a:pt x="124" y="6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8" name="Freeform 69"/>
              <p:cNvSpPr>
                <a:spLocks/>
              </p:cNvSpPr>
              <p:nvPr/>
            </p:nvSpPr>
            <p:spPr bwMode="auto">
              <a:xfrm>
                <a:off x="4443990" y="1671218"/>
                <a:ext cx="10632" cy="14884"/>
              </a:xfrm>
              <a:custGeom>
                <a:avLst/>
                <a:gdLst>
                  <a:gd name="T0" fmla="*/ 6 w 10"/>
                  <a:gd name="T1" fmla="*/ 6 h 14"/>
                  <a:gd name="T2" fmla="*/ 4 w 10"/>
                  <a:gd name="T3" fmla="*/ 0 h 14"/>
                  <a:gd name="T4" fmla="*/ 0 w 10"/>
                  <a:gd name="T5" fmla="*/ 6 h 14"/>
                  <a:gd name="T6" fmla="*/ 0 w 10"/>
                  <a:gd name="T7" fmla="*/ 12 h 14"/>
                  <a:gd name="T8" fmla="*/ 2 w 10"/>
                  <a:gd name="T9" fmla="*/ 14 h 14"/>
                  <a:gd name="T10" fmla="*/ 8 w 10"/>
                  <a:gd name="T11" fmla="*/ 14 h 14"/>
                  <a:gd name="T12" fmla="*/ 10 w 10"/>
                  <a:gd name="T13" fmla="*/ 8 h 14"/>
                  <a:gd name="T14" fmla="*/ 6 w 10"/>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4">
                    <a:moveTo>
                      <a:pt x="6" y="6"/>
                    </a:moveTo>
                    <a:lnTo>
                      <a:pt x="4" y="0"/>
                    </a:lnTo>
                    <a:lnTo>
                      <a:pt x="0" y="6"/>
                    </a:lnTo>
                    <a:lnTo>
                      <a:pt x="0" y="12"/>
                    </a:lnTo>
                    <a:lnTo>
                      <a:pt x="2" y="14"/>
                    </a:lnTo>
                    <a:lnTo>
                      <a:pt x="8" y="14"/>
                    </a:lnTo>
                    <a:lnTo>
                      <a:pt x="10" y="8"/>
                    </a:lnTo>
                    <a:lnTo>
                      <a:pt x="6" y="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69" name="Freeform 70"/>
              <p:cNvSpPr>
                <a:spLocks noEditPoints="1"/>
              </p:cNvSpPr>
              <p:nvPr/>
            </p:nvSpPr>
            <p:spPr bwMode="auto">
              <a:xfrm>
                <a:off x="3843294" y="1838137"/>
                <a:ext cx="392314" cy="197752"/>
              </a:xfrm>
              <a:custGeom>
                <a:avLst/>
                <a:gdLst>
                  <a:gd name="T0" fmla="*/ 184 w 369"/>
                  <a:gd name="T1" fmla="*/ 186 h 186"/>
                  <a:gd name="T2" fmla="*/ 178 w 369"/>
                  <a:gd name="T3" fmla="*/ 182 h 186"/>
                  <a:gd name="T4" fmla="*/ 18 w 369"/>
                  <a:gd name="T5" fmla="*/ 68 h 186"/>
                  <a:gd name="T6" fmla="*/ 12 w 369"/>
                  <a:gd name="T7" fmla="*/ 62 h 186"/>
                  <a:gd name="T8" fmla="*/ 18 w 369"/>
                  <a:gd name="T9" fmla="*/ 68 h 186"/>
                  <a:gd name="T10" fmla="*/ 28 w 369"/>
                  <a:gd name="T11" fmla="*/ 62 h 186"/>
                  <a:gd name="T12" fmla="*/ 22 w 369"/>
                  <a:gd name="T13" fmla="*/ 64 h 186"/>
                  <a:gd name="T14" fmla="*/ 46 w 369"/>
                  <a:gd name="T15" fmla="*/ 80 h 186"/>
                  <a:gd name="T16" fmla="*/ 48 w 369"/>
                  <a:gd name="T17" fmla="*/ 84 h 186"/>
                  <a:gd name="T18" fmla="*/ 56 w 369"/>
                  <a:gd name="T19" fmla="*/ 80 h 186"/>
                  <a:gd name="T20" fmla="*/ 46 w 369"/>
                  <a:gd name="T21" fmla="*/ 80 h 186"/>
                  <a:gd name="T22" fmla="*/ 56 w 369"/>
                  <a:gd name="T23" fmla="*/ 102 h 186"/>
                  <a:gd name="T24" fmla="*/ 54 w 369"/>
                  <a:gd name="T25" fmla="*/ 102 h 186"/>
                  <a:gd name="T26" fmla="*/ 10 w 369"/>
                  <a:gd name="T27" fmla="*/ 70 h 186"/>
                  <a:gd name="T28" fmla="*/ 6 w 369"/>
                  <a:gd name="T29" fmla="*/ 68 h 186"/>
                  <a:gd name="T30" fmla="*/ 10 w 369"/>
                  <a:gd name="T31" fmla="*/ 70 h 186"/>
                  <a:gd name="T32" fmla="*/ 2 w 369"/>
                  <a:gd name="T33" fmla="*/ 68 h 186"/>
                  <a:gd name="T34" fmla="*/ 0 w 369"/>
                  <a:gd name="T35" fmla="*/ 66 h 186"/>
                  <a:gd name="T36" fmla="*/ 351 w 369"/>
                  <a:gd name="T37" fmla="*/ 78 h 186"/>
                  <a:gd name="T38" fmla="*/ 353 w 369"/>
                  <a:gd name="T39" fmla="*/ 60 h 186"/>
                  <a:gd name="T40" fmla="*/ 357 w 369"/>
                  <a:gd name="T41" fmla="*/ 44 h 186"/>
                  <a:gd name="T42" fmla="*/ 359 w 369"/>
                  <a:gd name="T43" fmla="*/ 22 h 186"/>
                  <a:gd name="T44" fmla="*/ 367 w 369"/>
                  <a:gd name="T45" fmla="*/ 8 h 186"/>
                  <a:gd name="T46" fmla="*/ 355 w 369"/>
                  <a:gd name="T47" fmla="*/ 2 h 186"/>
                  <a:gd name="T48" fmla="*/ 339 w 369"/>
                  <a:gd name="T49" fmla="*/ 6 h 186"/>
                  <a:gd name="T50" fmla="*/ 335 w 369"/>
                  <a:gd name="T51" fmla="*/ 0 h 186"/>
                  <a:gd name="T52" fmla="*/ 329 w 369"/>
                  <a:gd name="T53" fmla="*/ 14 h 186"/>
                  <a:gd name="T54" fmla="*/ 329 w 369"/>
                  <a:gd name="T55" fmla="*/ 30 h 186"/>
                  <a:gd name="T56" fmla="*/ 325 w 369"/>
                  <a:gd name="T57" fmla="*/ 42 h 186"/>
                  <a:gd name="T58" fmla="*/ 317 w 369"/>
                  <a:gd name="T59" fmla="*/ 60 h 186"/>
                  <a:gd name="T60" fmla="*/ 313 w 369"/>
                  <a:gd name="T61" fmla="*/ 66 h 186"/>
                  <a:gd name="T62" fmla="*/ 321 w 369"/>
                  <a:gd name="T63" fmla="*/ 62 h 186"/>
                  <a:gd name="T64" fmla="*/ 321 w 369"/>
                  <a:gd name="T65" fmla="*/ 64 h 186"/>
                  <a:gd name="T66" fmla="*/ 319 w 369"/>
                  <a:gd name="T67" fmla="*/ 72 h 186"/>
                  <a:gd name="T68" fmla="*/ 325 w 369"/>
                  <a:gd name="T69" fmla="*/ 70 h 186"/>
                  <a:gd name="T70" fmla="*/ 323 w 369"/>
                  <a:gd name="T71" fmla="*/ 74 h 186"/>
                  <a:gd name="T72" fmla="*/ 323 w 369"/>
                  <a:gd name="T73" fmla="*/ 92 h 186"/>
                  <a:gd name="T74" fmla="*/ 321 w 369"/>
                  <a:gd name="T75" fmla="*/ 100 h 186"/>
                  <a:gd name="T76" fmla="*/ 325 w 369"/>
                  <a:gd name="T77" fmla="*/ 98 h 186"/>
                  <a:gd name="T78" fmla="*/ 333 w 369"/>
                  <a:gd name="T79" fmla="*/ 98 h 186"/>
                  <a:gd name="T80" fmla="*/ 337 w 369"/>
                  <a:gd name="T81" fmla="*/ 100 h 186"/>
                  <a:gd name="T82" fmla="*/ 343 w 369"/>
                  <a:gd name="T8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69" h="186">
                    <a:moveTo>
                      <a:pt x="188" y="182"/>
                    </a:moveTo>
                    <a:lnTo>
                      <a:pt x="184" y="186"/>
                    </a:lnTo>
                    <a:lnTo>
                      <a:pt x="180" y="186"/>
                    </a:lnTo>
                    <a:lnTo>
                      <a:pt x="178" y="182"/>
                    </a:lnTo>
                    <a:lnTo>
                      <a:pt x="188" y="182"/>
                    </a:lnTo>
                    <a:close/>
                    <a:moveTo>
                      <a:pt x="18" y="68"/>
                    </a:moveTo>
                    <a:lnTo>
                      <a:pt x="20" y="66"/>
                    </a:lnTo>
                    <a:lnTo>
                      <a:pt x="12" y="62"/>
                    </a:lnTo>
                    <a:lnTo>
                      <a:pt x="10" y="64"/>
                    </a:lnTo>
                    <a:lnTo>
                      <a:pt x="18" y="68"/>
                    </a:lnTo>
                    <a:close/>
                    <a:moveTo>
                      <a:pt x="30" y="64"/>
                    </a:moveTo>
                    <a:lnTo>
                      <a:pt x="28" y="62"/>
                    </a:lnTo>
                    <a:lnTo>
                      <a:pt x="24" y="60"/>
                    </a:lnTo>
                    <a:lnTo>
                      <a:pt x="22" y="64"/>
                    </a:lnTo>
                    <a:lnTo>
                      <a:pt x="30" y="64"/>
                    </a:lnTo>
                    <a:close/>
                    <a:moveTo>
                      <a:pt x="46" y="80"/>
                    </a:moveTo>
                    <a:lnTo>
                      <a:pt x="46" y="82"/>
                    </a:lnTo>
                    <a:lnTo>
                      <a:pt x="48" y="84"/>
                    </a:lnTo>
                    <a:lnTo>
                      <a:pt x="56" y="84"/>
                    </a:lnTo>
                    <a:lnTo>
                      <a:pt x="56" y="80"/>
                    </a:lnTo>
                    <a:lnTo>
                      <a:pt x="52" y="82"/>
                    </a:lnTo>
                    <a:lnTo>
                      <a:pt x="46" y="80"/>
                    </a:lnTo>
                    <a:close/>
                    <a:moveTo>
                      <a:pt x="56" y="102"/>
                    </a:moveTo>
                    <a:lnTo>
                      <a:pt x="56" y="102"/>
                    </a:lnTo>
                    <a:lnTo>
                      <a:pt x="54" y="100"/>
                    </a:lnTo>
                    <a:lnTo>
                      <a:pt x="54" y="102"/>
                    </a:lnTo>
                    <a:lnTo>
                      <a:pt x="56" y="102"/>
                    </a:lnTo>
                    <a:close/>
                    <a:moveTo>
                      <a:pt x="10" y="70"/>
                    </a:moveTo>
                    <a:lnTo>
                      <a:pt x="12" y="70"/>
                    </a:lnTo>
                    <a:lnTo>
                      <a:pt x="6" y="68"/>
                    </a:lnTo>
                    <a:lnTo>
                      <a:pt x="6" y="70"/>
                    </a:lnTo>
                    <a:lnTo>
                      <a:pt x="10" y="70"/>
                    </a:lnTo>
                    <a:close/>
                    <a:moveTo>
                      <a:pt x="0" y="68"/>
                    </a:moveTo>
                    <a:lnTo>
                      <a:pt x="2" y="68"/>
                    </a:lnTo>
                    <a:lnTo>
                      <a:pt x="2" y="66"/>
                    </a:lnTo>
                    <a:lnTo>
                      <a:pt x="0" y="66"/>
                    </a:lnTo>
                    <a:lnTo>
                      <a:pt x="0" y="68"/>
                    </a:lnTo>
                    <a:close/>
                    <a:moveTo>
                      <a:pt x="351" y="78"/>
                    </a:moveTo>
                    <a:lnTo>
                      <a:pt x="349" y="72"/>
                    </a:lnTo>
                    <a:lnTo>
                      <a:pt x="353" y="60"/>
                    </a:lnTo>
                    <a:lnTo>
                      <a:pt x="347" y="48"/>
                    </a:lnTo>
                    <a:lnTo>
                      <a:pt x="357" y="44"/>
                    </a:lnTo>
                    <a:lnTo>
                      <a:pt x="355" y="36"/>
                    </a:lnTo>
                    <a:lnTo>
                      <a:pt x="359" y="22"/>
                    </a:lnTo>
                    <a:lnTo>
                      <a:pt x="369" y="12"/>
                    </a:lnTo>
                    <a:lnTo>
                      <a:pt x="367" y="8"/>
                    </a:lnTo>
                    <a:lnTo>
                      <a:pt x="365" y="2"/>
                    </a:lnTo>
                    <a:lnTo>
                      <a:pt x="355" y="2"/>
                    </a:lnTo>
                    <a:lnTo>
                      <a:pt x="351" y="4"/>
                    </a:lnTo>
                    <a:lnTo>
                      <a:pt x="339" y="6"/>
                    </a:lnTo>
                    <a:lnTo>
                      <a:pt x="339" y="0"/>
                    </a:lnTo>
                    <a:lnTo>
                      <a:pt x="335" y="0"/>
                    </a:lnTo>
                    <a:lnTo>
                      <a:pt x="329" y="4"/>
                    </a:lnTo>
                    <a:lnTo>
                      <a:pt x="329" y="14"/>
                    </a:lnTo>
                    <a:lnTo>
                      <a:pt x="331" y="20"/>
                    </a:lnTo>
                    <a:lnTo>
                      <a:pt x="329" y="30"/>
                    </a:lnTo>
                    <a:lnTo>
                      <a:pt x="325" y="36"/>
                    </a:lnTo>
                    <a:lnTo>
                      <a:pt x="325" y="42"/>
                    </a:lnTo>
                    <a:lnTo>
                      <a:pt x="317" y="54"/>
                    </a:lnTo>
                    <a:lnTo>
                      <a:pt x="317" y="60"/>
                    </a:lnTo>
                    <a:lnTo>
                      <a:pt x="315" y="62"/>
                    </a:lnTo>
                    <a:lnTo>
                      <a:pt x="313" y="66"/>
                    </a:lnTo>
                    <a:lnTo>
                      <a:pt x="317" y="68"/>
                    </a:lnTo>
                    <a:lnTo>
                      <a:pt x="321" y="62"/>
                    </a:lnTo>
                    <a:lnTo>
                      <a:pt x="323" y="60"/>
                    </a:lnTo>
                    <a:lnTo>
                      <a:pt x="321" y="64"/>
                    </a:lnTo>
                    <a:lnTo>
                      <a:pt x="319" y="68"/>
                    </a:lnTo>
                    <a:lnTo>
                      <a:pt x="319" y="72"/>
                    </a:lnTo>
                    <a:lnTo>
                      <a:pt x="321" y="72"/>
                    </a:lnTo>
                    <a:lnTo>
                      <a:pt x="325" y="70"/>
                    </a:lnTo>
                    <a:lnTo>
                      <a:pt x="325" y="72"/>
                    </a:lnTo>
                    <a:lnTo>
                      <a:pt x="323" y="74"/>
                    </a:lnTo>
                    <a:lnTo>
                      <a:pt x="323" y="82"/>
                    </a:lnTo>
                    <a:lnTo>
                      <a:pt x="323" y="92"/>
                    </a:lnTo>
                    <a:lnTo>
                      <a:pt x="321" y="100"/>
                    </a:lnTo>
                    <a:lnTo>
                      <a:pt x="321" y="100"/>
                    </a:lnTo>
                    <a:lnTo>
                      <a:pt x="321" y="100"/>
                    </a:lnTo>
                    <a:lnTo>
                      <a:pt x="325" y="98"/>
                    </a:lnTo>
                    <a:lnTo>
                      <a:pt x="329" y="98"/>
                    </a:lnTo>
                    <a:lnTo>
                      <a:pt x="333" y="98"/>
                    </a:lnTo>
                    <a:lnTo>
                      <a:pt x="335" y="100"/>
                    </a:lnTo>
                    <a:lnTo>
                      <a:pt x="337" y="100"/>
                    </a:lnTo>
                    <a:lnTo>
                      <a:pt x="345" y="96"/>
                    </a:lnTo>
                    <a:lnTo>
                      <a:pt x="343" y="88"/>
                    </a:lnTo>
                    <a:lnTo>
                      <a:pt x="351" y="7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0" name="Freeform 71"/>
              <p:cNvSpPr>
                <a:spLocks noEditPoints="1"/>
              </p:cNvSpPr>
              <p:nvPr/>
            </p:nvSpPr>
            <p:spPr bwMode="auto">
              <a:xfrm>
                <a:off x="4011276" y="1804116"/>
                <a:ext cx="402945" cy="337028"/>
              </a:xfrm>
              <a:custGeom>
                <a:avLst/>
                <a:gdLst>
                  <a:gd name="T0" fmla="*/ 61 w 379"/>
                  <a:gd name="T1" fmla="*/ 309 h 317"/>
                  <a:gd name="T2" fmla="*/ 69 w 379"/>
                  <a:gd name="T3" fmla="*/ 291 h 317"/>
                  <a:gd name="T4" fmla="*/ 79 w 379"/>
                  <a:gd name="T5" fmla="*/ 283 h 317"/>
                  <a:gd name="T6" fmla="*/ 39 w 379"/>
                  <a:gd name="T7" fmla="*/ 313 h 317"/>
                  <a:gd name="T8" fmla="*/ 41 w 379"/>
                  <a:gd name="T9" fmla="*/ 307 h 317"/>
                  <a:gd name="T10" fmla="*/ 24 w 379"/>
                  <a:gd name="T11" fmla="*/ 311 h 317"/>
                  <a:gd name="T12" fmla="*/ 8 w 379"/>
                  <a:gd name="T13" fmla="*/ 293 h 317"/>
                  <a:gd name="T14" fmla="*/ 6 w 379"/>
                  <a:gd name="T15" fmla="*/ 301 h 317"/>
                  <a:gd name="T16" fmla="*/ 4 w 379"/>
                  <a:gd name="T17" fmla="*/ 317 h 317"/>
                  <a:gd name="T18" fmla="*/ 14 w 379"/>
                  <a:gd name="T19" fmla="*/ 307 h 317"/>
                  <a:gd name="T20" fmla="*/ 16 w 379"/>
                  <a:gd name="T21" fmla="*/ 307 h 317"/>
                  <a:gd name="T22" fmla="*/ 331 w 379"/>
                  <a:gd name="T23" fmla="*/ 96 h 317"/>
                  <a:gd name="T24" fmla="*/ 329 w 379"/>
                  <a:gd name="T25" fmla="*/ 90 h 317"/>
                  <a:gd name="T26" fmla="*/ 355 w 379"/>
                  <a:gd name="T27" fmla="*/ 86 h 317"/>
                  <a:gd name="T28" fmla="*/ 349 w 379"/>
                  <a:gd name="T29" fmla="*/ 84 h 317"/>
                  <a:gd name="T30" fmla="*/ 353 w 379"/>
                  <a:gd name="T31" fmla="*/ 78 h 317"/>
                  <a:gd name="T32" fmla="*/ 361 w 379"/>
                  <a:gd name="T33" fmla="*/ 76 h 317"/>
                  <a:gd name="T34" fmla="*/ 363 w 379"/>
                  <a:gd name="T35" fmla="*/ 80 h 317"/>
                  <a:gd name="T36" fmla="*/ 355 w 379"/>
                  <a:gd name="T37" fmla="*/ 86 h 317"/>
                  <a:gd name="T38" fmla="*/ 371 w 379"/>
                  <a:gd name="T39" fmla="*/ 74 h 317"/>
                  <a:gd name="T40" fmla="*/ 377 w 379"/>
                  <a:gd name="T41" fmla="*/ 72 h 317"/>
                  <a:gd name="T42" fmla="*/ 353 w 379"/>
                  <a:gd name="T43" fmla="*/ 28 h 317"/>
                  <a:gd name="T44" fmla="*/ 365 w 379"/>
                  <a:gd name="T45" fmla="*/ 28 h 317"/>
                  <a:gd name="T46" fmla="*/ 361 w 379"/>
                  <a:gd name="T47" fmla="*/ 36 h 317"/>
                  <a:gd name="T48" fmla="*/ 331 w 379"/>
                  <a:gd name="T49" fmla="*/ 52 h 317"/>
                  <a:gd name="T50" fmla="*/ 323 w 379"/>
                  <a:gd name="T51" fmla="*/ 58 h 317"/>
                  <a:gd name="T52" fmla="*/ 311 w 379"/>
                  <a:gd name="T53" fmla="*/ 72 h 317"/>
                  <a:gd name="T54" fmla="*/ 303 w 379"/>
                  <a:gd name="T55" fmla="*/ 88 h 317"/>
                  <a:gd name="T56" fmla="*/ 311 w 379"/>
                  <a:gd name="T57" fmla="*/ 98 h 317"/>
                  <a:gd name="T58" fmla="*/ 295 w 379"/>
                  <a:gd name="T59" fmla="*/ 114 h 317"/>
                  <a:gd name="T60" fmla="*/ 295 w 379"/>
                  <a:gd name="T61" fmla="*/ 120 h 317"/>
                  <a:gd name="T62" fmla="*/ 281 w 379"/>
                  <a:gd name="T63" fmla="*/ 124 h 317"/>
                  <a:gd name="T64" fmla="*/ 267 w 379"/>
                  <a:gd name="T65" fmla="*/ 136 h 317"/>
                  <a:gd name="T66" fmla="*/ 251 w 379"/>
                  <a:gd name="T67" fmla="*/ 138 h 317"/>
                  <a:gd name="T68" fmla="*/ 231 w 379"/>
                  <a:gd name="T69" fmla="*/ 142 h 317"/>
                  <a:gd name="T70" fmla="*/ 217 w 379"/>
                  <a:gd name="T71" fmla="*/ 152 h 317"/>
                  <a:gd name="T72" fmla="*/ 207 w 379"/>
                  <a:gd name="T73" fmla="*/ 146 h 317"/>
                  <a:gd name="T74" fmla="*/ 203 w 379"/>
                  <a:gd name="T75" fmla="*/ 134 h 317"/>
                  <a:gd name="T76" fmla="*/ 185 w 379"/>
                  <a:gd name="T77" fmla="*/ 120 h 317"/>
                  <a:gd name="T78" fmla="*/ 195 w 379"/>
                  <a:gd name="T79" fmla="*/ 92 h 317"/>
                  <a:gd name="T80" fmla="*/ 197 w 379"/>
                  <a:gd name="T81" fmla="*/ 68 h 317"/>
                  <a:gd name="T82" fmla="*/ 209 w 379"/>
                  <a:gd name="T83" fmla="*/ 40 h 317"/>
                  <a:gd name="T84" fmla="*/ 193 w 379"/>
                  <a:gd name="T85" fmla="*/ 36 h 317"/>
                  <a:gd name="T86" fmla="*/ 177 w 379"/>
                  <a:gd name="T87" fmla="*/ 32 h 317"/>
                  <a:gd name="T88" fmla="*/ 173 w 379"/>
                  <a:gd name="T89" fmla="*/ 24 h 317"/>
                  <a:gd name="T90" fmla="*/ 167 w 379"/>
                  <a:gd name="T91" fmla="*/ 14 h 317"/>
                  <a:gd name="T92" fmla="*/ 183 w 379"/>
                  <a:gd name="T93" fmla="*/ 4 h 317"/>
                  <a:gd name="T94" fmla="*/ 197 w 379"/>
                  <a:gd name="T95" fmla="*/ 0 h 317"/>
                  <a:gd name="T96" fmla="*/ 217 w 379"/>
                  <a:gd name="T97" fmla="*/ 4 h 317"/>
                  <a:gd name="T98" fmla="*/ 231 w 379"/>
                  <a:gd name="T99" fmla="*/ 4 h 317"/>
                  <a:gd name="T100" fmla="*/ 251 w 379"/>
                  <a:gd name="T101" fmla="*/ 4 h 317"/>
                  <a:gd name="T102" fmla="*/ 267 w 379"/>
                  <a:gd name="T103" fmla="*/ 8 h 317"/>
                  <a:gd name="T104" fmla="*/ 289 w 379"/>
                  <a:gd name="T105" fmla="*/ 10 h 317"/>
                  <a:gd name="T106" fmla="*/ 307 w 379"/>
                  <a:gd name="T107" fmla="*/ 18 h 317"/>
                  <a:gd name="T108" fmla="*/ 335 w 379"/>
                  <a:gd name="T109" fmla="*/ 20 h 317"/>
                  <a:gd name="T110" fmla="*/ 353 w 379"/>
                  <a:gd name="T111" fmla="*/ 28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9" h="317">
                    <a:moveTo>
                      <a:pt x="69" y="299"/>
                    </a:moveTo>
                    <a:lnTo>
                      <a:pt x="67" y="305"/>
                    </a:lnTo>
                    <a:lnTo>
                      <a:pt x="61" y="309"/>
                    </a:lnTo>
                    <a:lnTo>
                      <a:pt x="65" y="299"/>
                    </a:lnTo>
                    <a:lnTo>
                      <a:pt x="69" y="299"/>
                    </a:lnTo>
                    <a:close/>
                    <a:moveTo>
                      <a:pt x="69" y="291"/>
                    </a:moveTo>
                    <a:lnTo>
                      <a:pt x="73" y="293"/>
                    </a:lnTo>
                    <a:lnTo>
                      <a:pt x="79" y="287"/>
                    </a:lnTo>
                    <a:lnTo>
                      <a:pt x="79" y="283"/>
                    </a:lnTo>
                    <a:lnTo>
                      <a:pt x="69" y="291"/>
                    </a:lnTo>
                    <a:close/>
                    <a:moveTo>
                      <a:pt x="41" y="307"/>
                    </a:moveTo>
                    <a:lnTo>
                      <a:pt x="39" y="313"/>
                    </a:lnTo>
                    <a:lnTo>
                      <a:pt x="45" y="315"/>
                    </a:lnTo>
                    <a:lnTo>
                      <a:pt x="47" y="305"/>
                    </a:lnTo>
                    <a:lnTo>
                      <a:pt x="41" y="307"/>
                    </a:lnTo>
                    <a:close/>
                    <a:moveTo>
                      <a:pt x="30" y="299"/>
                    </a:moveTo>
                    <a:lnTo>
                      <a:pt x="18" y="305"/>
                    </a:lnTo>
                    <a:lnTo>
                      <a:pt x="24" y="311"/>
                    </a:lnTo>
                    <a:lnTo>
                      <a:pt x="35" y="301"/>
                    </a:lnTo>
                    <a:lnTo>
                      <a:pt x="30" y="299"/>
                    </a:lnTo>
                    <a:close/>
                    <a:moveTo>
                      <a:pt x="8" y="293"/>
                    </a:moveTo>
                    <a:lnTo>
                      <a:pt x="4" y="291"/>
                    </a:lnTo>
                    <a:lnTo>
                      <a:pt x="2" y="293"/>
                    </a:lnTo>
                    <a:lnTo>
                      <a:pt x="6" y="301"/>
                    </a:lnTo>
                    <a:lnTo>
                      <a:pt x="8" y="293"/>
                    </a:lnTo>
                    <a:close/>
                    <a:moveTo>
                      <a:pt x="0" y="317"/>
                    </a:moveTo>
                    <a:lnTo>
                      <a:pt x="4" y="317"/>
                    </a:lnTo>
                    <a:lnTo>
                      <a:pt x="4" y="313"/>
                    </a:lnTo>
                    <a:lnTo>
                      <a:pt x="0" y="317"/>
                    </a:lnTo>
                    <a:close/>
                    <a:moveTo>
                      <a:pt x="14" y="307"/>
                    </a:moveTo>
                    <a:lnTo>
                      <a:pt x="14" y="309"/>
                    </a:lnTo>
                    <a:lnTo>
                      <a:pt x="16" y="309"/>
                    </a:lnTo>
                    <a:lnTo>
                      <a:pt x="16" y="307"/>
                    </a:lnTo>
                    <a:lnTo>
                      <a:pt x="14" y="307"/>
                    </a:lnTo>
                    <a:close/>
                    <a:moveTo>
                      <a:pt x="327" y="96"/>
                    </a:moveTo>
                    <a:lnTo>
                      <a:pt x="331" y="96"/>
                    </a:lnTo>
                    <a:lnTo>
                      <a:pt x="335" y="94"/>
                    </a:lnTo>
                    <a:lnTo>
                      <a:pt x="335" y="90"/>
                    </a:lnTo>
                    <a:lnTo>
                      <a:pt x="329" y="90"/>
                    </a:lnTo>
                    <a:lnTo>
                      <a:pt x="329" y="92"/>
                    </a:lnTo>
                    <a:lnTo>
                      <a:pt x="327" y="96"/>
                    </a:lnTo>
                    <a:close/>
                    <a:moveTo>
                      <a:pt x="355" y="86"/>
                    </a:moveTo>
                    <a:lnTo>
                      <a:pt x="353" y="82"/>
                    </a:lnTo>
                    <a:lnTo>
                      <a:pt x="351" y="82"/>
                    </a:lnTo>
                    <a:lnTo>
                      <a:pt x="349" y="84"/>
                    </a:lnTo>
                    <a:lnTo>
                      <a:pt x="347" y="82"/>
                    </a:lnTo>
                    <a:lnTo>
                      <a:pt x="347" y="78"/>
                    </a:lnTo>
                    <a:lnTo>
                      <a:pt x="353" y="78"/>
                    </a:lnTo>
                    <a:lnTo>
                      <a:pt x="359" y="74"/>
                    </a:lnTo>
                    <a:lnTo>
                      <a:pt x="361" y="74"/>
                    </a:lnTo>
                    <a:lnTo>
                      <a:pt x="361" y="76"/>
                    </a:lnTo>
                    <a:lnTo>
                      <a:pt x="365" y="78"/>
                    </a:lnTo>
                    <a:lnTo>
                      <a:pt x="365" y="78"/>
                    </a:lnTo>
                    <a:lnTo>
                      <a:pt x="363" y="80"/>
                    </a:lnTo>
                    <a:lnTo>
                      <a:pt x="361" y="84"/>
                    </a:lnTo>
                    <a:lnTo>
                      <a:pt x="359" y="86"/>
                    </a:lnTo>
                    <a:lnTo>
                      <a:pt x="355" y="86"/>
                    </a:lnTo>
                    <a:close/>
                    <a:moveTo>
                      <a:pt x="377" y="78"/>
                    </a:moveTo>
                    <a:lnTo>
                      <a:pt x="375" y="76"/>
                    </a:lnTo>
                    <a:lnTo>
                      <a:pt x="371" y="74"/>
                    </a:lnTo>
                    <a:lnTo>
                      <a:pt x="371" y="72"/>
                    </a:lnTo>
                    <a:lnTo>
                      <a:pt x="375" y="70"/>
                    </a:lnTo>
                    <a:lnTo>
                      <a:pt x="377" y="72"/>
                    </a:lnTo>
                    <a:lnTo>
                      <a:pt x="379" y="74"/>
                    </a:lnTo>
                    <a:lnTo>
                      <a:pt x="377" y="78"/>
                    </a:lnTo>
                    <a:close/>
                    <a:moveTo>
                      <a:pt x="353" y="28"/>
                    </a:moveTo>
                    <a:lnTo>
                      <a:pt x="361" y="24"/>
                    </a:lnTo>
                    <a:lnTo>
                      <a:pt x="365" y="26"/>
                    </a:lnTo>
                    <a:lnTo>
                      <a:pt x="365" y="28"/>
                    </a:lnTo>
                    <a:lnTo>
                      <a:pt x="361" y="28"/>
                    </a:lnTo>
                    <a:lnTo>
                      <a:pt x="363" y="34"/>
                    </a:lnTo>
                    <a:lnTo>
                      <a:pt x="361" y="36"/>
                    </a:lnTo>
                    <a:lnTo>
                      <a:pt x="349" y="42"/>
                    </a:lnTo>
                    <a:lnTo>
                      <a:pt x="345" y="46"/>
                    </a:lnTo>
                    <a:lnTo>
                      <a:pt x="331" y="52"/>
                    </a:lnTo>
                    <a:lnTo>
                      <a:pt x="327" y="52"/>
                    </a:lnTo>
                    <a:lnTo>
                      <a:pt x="323" y="56"/>
                    </a:lnTo>
                    <a:lnTo>
                      <a:pt x="323" y="58"/>
                    </a:lnTo>
                    <a:lnTo>
                      <a:pt x="319" y="62"/>
                    </a:lnTo>
                    <a:lnTo>
                      <a:pt x="315" y="68"/>
                    </a:lnTo>
                    <a:lnTo>
                      <a:pt x="311" y="72"/>
                    </a:lnTo>
                    <a:lnTo>
                      <a:pt x="305" y="78"/>
                    </a:lnTo>
                    <a:lnTo>
                      <a:pt x="303" y="82"/>
                    </a:lnTo>
                    <a:lnTo>
                      <a:pt x="303" y="88"/>
                    </a:lnTo>
                    <a:lnTo>
                      <a:pt x="309" y="94"/>
                    </a:lnTo>
                    <a:lnTo>
                      <a:pt x="311" y="96"/>
                    </a:lnTo>
                    <a:lnTo>
                      <a:pt x="311" y="98"/>
                    </a:lnTo>
                    <a:lnTo>
                      <a:pt x="305" y="102"/>
                    </a:lnTo>
                    <a:lnTo>
                      <a:pt x="303" y="104"/>
                    </a:lnTo>
                    <a:lnTo>
                      <a:pt x="295" y="114"/>
                    </a:lnTo>
                    <a:lnTo>
                      <a:pt x="295" y="118"/>
                    </a:lnTo>
                    <a:lnTo>
                      <a:pt x="297" y="118"/>
                    </a:lnTo>
                    <a:lnTo>
                      <a:pt x="295" y="120"/>
                    </a:lnTo>
                    <a:lnTo>
                      <a:pt x="291" y="120"/>
                    </a:lnTo>
                    <a:lnTo>
                      <a:pt x="285" y="120"/>
                    </a:lnTo>
                    <a:lnTo>
                      <a:pt x="281" y="124"/>
                    </a:lnTo>
                    <a:lnTo>
                      <a:pt x="275" y="134"/>
                    </a:lnTo>
                    <a:lnTo>
                      <a:pt x="271" y="138"/>
                    </a:lnTo>
                    <a:lnTo>
                      <a:pt x="267" y="136"/>
                    </a:lnTo>
                    <a:lnTo>
                      <a:pt x="263" y="138"/>
                    </a:lnTo>
                    <a:lnTo>
                      <a:pt x="259" y="136"/>
                    </a:lnTo>
                    <a:lnTo>
                      <a:pt x="251" y="138"/>
                    </a:lnTo>
                    <a:lnTo>
                      <a:pt x="243" y="136"/>
                    </a:lnTo>
                    <a:lnTo>
                      <a:pt x="235" y="138"/>
                    </a:lnTo>
                    <a:lnTo>
                      <a:pt x="231" y="142"/>
                    </a:lnTo>
                    <a:lnTo>
                      <a:pt x="225" y="142"/>
                    </a:lnTo>
                    <a:lnTo>
                      <a:pt x="221" y="146"/>
                    </a:lnTo>
                    <a:lnTo>
                      <a:pt x="217" y="152"/>
                    </a:lnTo>
                    <a:lnTo>
                      <a:pt x="213" y="152"/>
                    </a:lnTo>
                    <a:lnTo>
                      <a:pt x="211" y="148"/>
                    </a:lnTo>
                    <a:lnTo>
                      <a:pt x="207" y="146"/>
                    </a:lnTo>
                    <a:lnTo>
                      <a:pt x="205" y="140"/>
                    </a:lnTo>
                    <a:lnTo>
                      <a:pt x="203" y="138"/>
                    </a:lnTo>
                    <a:lnTo>
                      <a:pt x="203" y="134"/>
                    </a:lnTo>
                    <a:lnTo>
                      <a:pt x="195" y="128"/>
                    </a:lnTo>
                    <a:lnTo>
                      <a:pt x="187" y="128"/>
                    </a:lnTo>
                    <a:lnTo>
                      <a:pt x="185" y="120"/>
                    </a:lnTo>
                    <a:lnTo>
                      <a:pt x="193" y="110"/>
                    </a:lnTo>
                    <a:lnTo>
                      <a:pt x="191" y="104"/>
                    </a:lnTo>
                    <a:lnTo>
                      <a:pt x="195" y="92"/>
                    </a:lnTo>
                    <a:lnTo>
                      <a:pt x="189" y="80"/>
                    </a:lnTo>
                    <a:lnTo>
                      <a:pt x="199" y="76"/>
                    </a:lnTo>
                    <a:lnTo>
                      <a:pt x="197" y="68"/>
                    </a:lnTo>
                    <a:lnTo>
                      <a:pt x="201" y="54"/>
                    </a:lnTo>
                    <a:lnTo>
                      <a:pt x="211" y="44"/>
                    </a:lnTo>
                    <a:lnTo>
                      <a:pt x="209" y="40"/>
                    </a:lnTo>
                    <a:lnTo>
                      <a:pt x="207" y="34"/>
                    </a:lnTo>
                    <a:lnTo>
                      <a:pt x="197" y="34"/>
                    </a:lnTo>
                    <a:lnTo>
                      <a:pt x="193" y="36"/>
                    </a:lnTo>
                    <a:lnTo>
                      <a:pt x="181" y="38"/>
                    </a:lnTo>
                    <a:lnTo>
                      <a:pt x="181" y="32"/>
                    </a:lnTo>
                    <a:lnTo>
                      <a:pt x="177" y="32"/>
                    </a:lnTo>
                    <a:lnTo>
                      <a:pt x="171" y="36"/>
                    </a:lnTo>
                    <a:lnTo>
                      <a:pt x="171" y="30"/>
                    </a:lnTo>
                    <a:lnTo>
                      <a:pt x="173" y="24"/>
                    </a:lnTo>
                    <a:lnTo>
                      <a:pt x="169" y="20"/>
                    </a:lnTo>
                    <a:lnTo>
                      <a:pt x="167" y="16"/>
                    </a:lnTo>
                    <a:lnTo>
                      <a:pt x="167" y="14"/>
                    </a:lnTo>
                    <a:lnTo>
                      <a:pt x="171" y="8"/>
                    </a:lnTo>
                    <a:lnTo>
                      <a:pt x="179" y="8"/>
                    </a:lnTo>
                    <a:lnTo>
                      <a:pt x="183" y="4"/>
                    </a:lnTo>
                    <a:lnTo>
                      <a:pt x="183" y="2"/>
                    </a:lnTo>
                    <a:lnTo>
                      <a:pt x="191" y="0"/>
                    </a:lnTo>
                    <a:lnTo>
                      <a:pt x="197" y="0"/>
                    </a:lnTo>
                    <a:lnTo>
                      <a:pt x="199" y="2"/>
                    </a:lnTo>
                    <a:lnTo>
                      <a:pt x="209" y="4"/>
                    </a:lnTo>
                    <a:lnTo>
                      <a:pt x="217" y="4"/>
                    </a:lnTo>
                    <a:lnTo>
                      <a:pt x="221" y="2"/>
                    </a:lnTo>
                    <a:lnTo>
                      <a:pt x="223" y="2"/>
                    </a:lnTo>
                    <a:lnTo>
                      <a:pt x="231" y="4"/>
                    </a:lnTo>
                    <a:lnTo>
                      <a:pt x="235" y="6"/>
                    </a:lnTo>
                    <a:lnTo>
                      <a:pt x="247" y="6"/>
                    </a:lnTo>
                    <a:lnTo>
                      <a:pt x="251" y="4"/>
                    </a:lnTo>
                    <a:lnTo>
                      <a:pt x="257" y="4"/>
                    </a:lnTo>
                    <a:lnTo>
                      <a:pt x="261" y="6"/>
                    </a:lnTo>
                    <a:lnTo>
                      <a:pt x="267" y="8"/>
                    </a:lnTo>
                    <a:lnTo>
                      <a:pt x="275" y="8"/>
                    </a:lnTo>
                    <a:lnTo>
                      <a:pt x="285" y="8"/>
                    </a:lnTo>
                    <a:lnTo>
                      <a:pt x="289" y="10"/>
                    </a:lnTo>
                    <a:lnTo>
                      <a:pt x="291" y="12"/>
                    </a:lnTo>
                    <a:lnTo>
                      <a:pt x="301" y="16"/>
                    </a:lnTo>
                    <a:lnTo>
                      <a:pt x="307" y="18"/>
                    </a:lnTo>
                    <a:lnTo>
                      <a:pt x="319" y="20"/>
                    </a:lnTo>
                    <a:lnTo>
                      <a:pt x="325" y="16"/>
                    </a:lnTo>
                    <a:lnTo>
                      <a:pt x="335" y="20"/>
                    </a:lnTo>
                    <a:lnTo>
                      <a:pt x="335" y="24"/>
                    </a:lnTo>
                    <a:lnTo>
                      <a:pt x="341" y="24"/>
                    </a:lnTo>
                    <a:lnTo>
                      <a:pt x="353" y="2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1" name="Freeform 72"/>
              <p:cNvSpPr>
                <a:spLocks/>
              </p:cNvSpPr>
              <p:nvPr/>
            </p:nvSpPr>
            <p:spPr bwMode="auto">
              <a:xfrm>
                <a:off x="4367442" y="1825379"/>
                <a:ext cx="6379" cy="4253"/>
              </a:xfrm>
              <a:custGeom>
                <a:avLst/>
                <a:gdLst>
                  <a:gd name="T0" fmla="*/ 6 w 6"/>
                  <a:gd name="T1" fmla="*/ 4 h 4"/>
                  <a:gd name="T2" fmla="*/ 6 w 6"/>
                  <a:gd name="T3" fmla="*/ 2 h 4"/>
                  <a:gd name="T4" fmla="*/ 4 w 6"/>
                  <a:gd name="T5" fmla="*/ 0 h 4"/>
                  <a:gd name="T6" fmla="*/ 0 w 6"/>
                  <a:gd name="T7" fmla="*/ 0 h 4"/>
                  <a:gd name="T8" fmla="*/ 0 w 6"/>
                  <a:gd name="T9" fmla="*/ 4 h 4"/>
                  <a:gd name="T10" fmla="*/ 6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6" y="4"/>
                    </a:moveTo>
                    <a:lnTo>
                      <a:pt x="6" y="2"/>
                    </a:lnTo>
                    <a:lnTo>
                      <a:pt x="4" y="0"/>
                    </a:lnTo>
                    <a:lnTo>
                      <a:pt x="0" y="0"/>
                    </a:lnTo>
                    <a:lnTo>
                      <a:pt x="0" y="4"/>
                    </a:lnTo>
                    <a:lnTo>
                      <a:pt x="6" y="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2" name="Freeform 73"/>
              <p:cNvSpPr>
                <a:spLocks/>
              </p:cNvSpPr>
              <p:nvPr/>
            </p:nvSpPr>
            <p:spPr bwMode="auto">
              <a:xfrm>
                <a:off x="4446117" y="1722251"/>
                <a:ext cx="68044" cy="37211"/>
              </a:xfrm>
              <a:custGeom>
                <a:avLst/>
                <a:gdLst>
                  <a:gd name="T0" fmla="*/ 56 w 64"/>
                  <a:gd name="T1" fmla="*/ 12 h 35"/>
                  <a:gd name="T2" fmla="*/ 54 w 64"/>
                  <a:gd name="T3" fmla="*/ 10 h 35"/>
                  <a:gd name="T4" fmla="*/ 54 w 64"/>
                  <a:gd name="T5" fmla="*/ 8 h 35"/>
                  <a:gd name="T6" fmla="*/ 56 w 64"/>
                  <a:gd name="T7" fmla="*/ 6 h 35"/>
                  <a:gd name="T8" fmla="*/ 48 w 64"/>
                  <a:gd name="T9" fmla="*/ 0 h 35"/>
                  <a:gd name="T10" fmla="*/ 36 w 64"/>
                  <a:gd name="T11" fmla="*/ 0 h 35"/>
                  <a:gd name="T12" fmla="*/ 32 w 64"/>
                  <a:gd name="T13" fmla="*/ 2 h 35"/>
                  <a:gd name="T14" fmla="*/ 30 w 64"/>
                  <a:gd name="T15" fmla="*/ 4 h 35"/>
                  <a:gd name="T16" fmla="*/ 24 w 64"/>
                  <a:gd name="T17" fmla="*/ 2 h 35"/>
                  <a:gd name="T18" fmla="*/ 22 w 64"/>
                  <a:gd name="T19" fmla="*/ 4 h 35"/>
                  <a:gd name="T20" fmla="*/ 16 w 64"/>
                  <a:gd name="T21" fmla="*/ 4 h 35"/>
                  <a:gd name="T22" fmla="*/ 14 w 64"/>
                  <a:gd name="T23" fmla="*/ 10 h 35"/>
                  <a:gd name="T24" fmla="*/ 8 w 64"/>
                  <a:gd name="T25" fmla="*/ 14 h 35"/>
                  <a:gd name="T26" fmla="*/ 6 w 64"/>
                  <a:gd name="T27" fmla="*/ 20 h 35"/>
                  <a:gd name="T28" fmla="*/ 0 w 64"/>
                  <a:gd name="T29" fmla="*/ 24 h 35"/>
                  <a:gd name="T30" fmla="*/ 2 w 64"/>
                  <a:gd name="T31" fmla="*/ 26 h 35"/>
                  <a:gd name="T32" fmla="*/ 6 w 64"/>
                  <a:gd name="T33" fmla="*/ 24 h 35"/>
                  <a:gd name="T34" fmla="*/ 12 w 64"/>
                  <a:gd name="T35" fmla="*/ 24 h 35"/>
                  <a:gd name="T36" fmla="*/ 14 w 64"/>
                  <a:gd name="T37" fmla="*/ 33 h 35"/>
                  <a:gd name="T38" fmla="*/ 22 w 64"/>
                  <a:gd name="T39" fmla="*/ 33 h 35"/>
                  <a:gd name="T40" fmla="*/ 28 w 64"/>
                  <a:gd name="T41" fmla="*/ 33 h 35"/>
                  <a:gd name="T42" fmla="*/ 30 w 64"/>
                  <a:gd name="T43" fmla="*/ 29 h 35"/>
                  <a:gd name="T44" fmla="*/ 36 w 64"/>
                  <a:gd name="T45" fmla="*/ 26 h 35"/>
                  <a:gd name="T46" fmla="*/ 40 w 64"/>
                  <a:gd name="T47" fmla="*/ 29 h 35"/>
                  <a:gd name="T48" fmla="*/ 44 w 64"/>
                  <a:gd name="T49" fmla="*/ 29 h 35"/>
                  <a:gd name="T50" fmla="*/ 44 w 64"/>
                  <a:gd name="T51" fmla="*/ 35 h 35"/>
                  <a:gd name="T52" fmla="*/ 46 w 64"/>
                  <a:gd name="T53" fmla="*/ 35 h 35"/>
                  <a:gd name="T54" fmla="*/ 46 w 64"/>
                  <a:gd name="T55" fmla="*/ 29 h 35"/>
                  <a:gd name="T56" fmla="*/ 52 w 64"/>
                  <a:gd name="T57" fmla="*/ 24 h 35"/>
                  <a:gd name="T58" fmla="*/ 58 w 64"/>
                  <a:gd name="T59" fmla="*/ 26 h 35"/>
                  <a:gd name="T60" fmla="*/ 60 w 64"/>
                  <a:gd name="T61" fmla="*/ 22 h 35"/>
                  <a:gd name="T62" fmla="*/ 62 w 64"/>
                  <a:gd name="T63" fmla="*/ 22 h 35"/>
                  <a:gd name="T64" fmla="*/ 64 w 64"/>
                  <a:gd name="T65" fmla="*/ 14 h 35"/>
                  <a:gd name="T66" fmla="*/ 60 w 64"/>
                  <a:gd name="T67" fmla="*/ 16 h 35"/>
                  <a:gd name="T68" fmla="*/ 56 w 64"/>
                  <a:gd name="T69"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35">
                    <a:moveTo>
                      <a:pt x="56" y="12"/>
                    </a:moveTo>
                    <a:lnTo>
                      <a:pt x="54" y="10"/>
                    </a:lnTo>
                    <a:lnTo>
                      <a:pt x="54" y="8"/>
                    </a:lnTo>
                    <a:lnTo>
                      <a:pt x="56" y="6"/>
                    </a:lnTo>
                    <a:lnTo>
                      <a:pt x="48" y="0"/>
                    </a:lnTo>
                    <a:lnTo>
                      <a:pt x="36" y="0"/>
                    </a:lnTo>
                    <a:lnTo>
                      <a:pt x="32" y="2"/>
                    </a:lnTo>
                    <a:lnTo>
                      <a:pt x="30" y="4"/>
                    </a:lnTo>
                    <a:lnTo>
                      <a:pt x="24" y="2"/>
                    </a:lnTo>
                    <a:lnTo>
                      <a:pt x="22" y="4"/>
                    </a:lnTo>
                    <a:lnTo>
                      <a:pt x="16" y="4"/>
                    </a:lnTo>
                    <a:lnTo>
                      <a:pt x="14" y="10"/>
                    </a:lnTo>
                    <a:lnTo>
                      <a:pt x="8" y="14"/>
                    </a:lnTo>
                    <a:lnTo>
                      <a:pt x="6" y="20"/>
                    </a:lnTo>
                    <a:lnTo>
                      <a:pt x="0" y="24"/>
                    </a:lnTo>
                    <a:lnTo>
                      <a:pt x="2" y="26"/>
                    </a:lnTo>
                    <a:lnTo>
                      <a:pt x="6" y="24"/>
                    </a:lnTo>
                    <a:lnTo>
                      <a:pt x="12" y="24"/>
                    </a:lnTo>
                    <a:lnTo>
                      <a:pt x="14" y="33"/>
                    </a:lnTo>
                    <a:lnTo>
                      <a:pt x="22" y="33"/>
                    </a:lnTo>
                    <a:lnTo>
                      <a:pt x="28" y="33"/>
                    </a:lnTo>
                    <a:lnTo>
                      <a:pt x="30" y="29"/>
                    </a:lnTo>
                    <a:lnTo>
                      <a:pt x="36" y="26"/>
                    </a:lnTo>
                    <a:lnTo>
                      <a:pt x="40" y="29"/>
                    </a:lnTo>
                    <a:lnTo>
                      <a:pt x="44" y="29"/>
                    </a:lnTo>
                    <a:lnTo>
                      <a:pt x="44" y="35"/>
                    </a:lnTo>
                    <a:lnTo>
                      <a:pt x="46" y="35"/>
                    </a:lnTo>
                    <a:lnTo>
                      <a:pt x="46" y="29"/>
                    </a:lnTo>
                    <a:lnTo>
                      <a:pt x="52" y="24"/>
                    </a:lnTo>
                    <a:lnTo>
                      <a:pt x="58" y="26"/>
                    </a:lnTo>
                    <a:lnTo>
                      <a:pt x="60" y="22"/>
                    </a:lnTo>
                    <a:lnTo>
                      <a:pt x="62" y="22"/>
                    </a:lnTo>
                    <a:lnTo>
                      <a:pt x="64" y="14"/>
                    </a:lnTo>
                    <a:lnTo>
                      <a:pt x="60" y="16"/>
                    </a:lnTo>
                    <a:lnTo>
                      <a:pt x="56" y="1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3" name="Freeform 74"/>
              <p:cNvSpPr>
                <a:spLocks/>
              </p:cNvSpPr>
              <p:nvPr/>
            </p:nvSpPr>
            <p:spPr bwMode="auto">
              <a:xfrm>
                <a:off x="4503529" y="1696734"/>
                <a:ext cx="119076" cy="51033"/>
              </a:xfrm>
              <a:custGeom>
                <a:avLst/>
                <a:gdLst>
                  <a:gd name="T0" fmla="*/ 80 w 112"/>
                  <a:gd name="T1" fmla="*/ 44 h 48"/>
                  <a:gd name="T2" fmla="*/ 94 w 112"/>
                  <a:gd name="T3" fmla="*/ 42 h 48"/>
                  <a:gd name="T4" fmla="*/ 96 w 112"/>
                  <a:gd name="T5" fmla="*/ 42 h 48"/>
                  <a:gd name="T6" fmla="*/ 98 w 112"/>
                  <a:gd name="T7" fmla="*/ 40 h 48"/>
                  <a:gd name="T8" fmla="*/ 102 w 112"/>
                  <a:gd name="T9" fmla="*/ 36 h 48"/>
                  <a:gd name="T10" fmla="*/ 104 w 112"/>
                  <a:gd name="T11" fmla="*/ 28 h 48"/>
                  <a:gd name="T12" fmla="*/ 112 w 112"/>
                  <a:gd name="T13" fmla="*/ 24 h 48"/>
                  <a:gd name="T14" fmla="*/ 112 w 112"/>
                  <a:gd name="T15" fmla="*/ 18 h 48"/>
                  <a:gd name="T16" fmla="*/ 108 w 112"/>
                  <a:gd name="T17" fmla="*/ 10 h 48"/>
                  <a:gd name="T18" fmla="*/ 108 w 112"/>
                  <a:gd name="T19" fmla="*/ 4 h 48"/>
                  <a:gd name="T20" fmla="*/ 102 w 112"/>
                  <a:gd name="T21" fmla="*/ 2 h 48"/>
                  <a:gd name="T22" fmla="*/ 98 w 112"/>
                  <a:gd name="T23" fmla="*/ 2 h 48"/>
                  <a:gd name="T24" fmla="*/ 82 w 112"/>
                  <a:gd name="T25" fmla="*/ 0 h 48"/>
                  <a:gd name="T26" fmla="*/ 78 w 112"/>
                  <a:gd name="T27" fmla="*/ 4 h 48"/>
                  <a:gd name="T28" fmla="*/ 74 w 112"/>
                  <a:gd name="T29" fmla="*/ 6 h 48"/>
                  <a:gd name="T30" fmla="*/ 64 w 112"/>
                  <a:gd name="T31" fmla="*/ 6 h 48"/>
                  <a:gd name="T32" fmla="*/ 46 w 112"/>
                  <a:gd name="T33" fmla="*/ 14 h 48"/>
                  <a:gd name="T34" fmla="*/ 50 w 112"/>
                  <a:gd name="T35" fmla="*/ 20 h 48"/>
                  <a:gd name="T36" fmla="*/ 48 w 112"/>
                  <a:gd name="T37" fmla="*/ 22 h 48"/>
                  <a:gd name="T38" fmla="*/ 48 w 112"/>
                  <a:gd name="T39" fmla="*/ 26 h 48"/>
                  <a:gd name="T40" fmla="*/ 44 w 112"/>
                  <a:gd name="T41" fmla="*/ 24 h 48"/>
                  <a:gd name="T42" fmla="*/ 36 w 112"/>
                  <a:gd name="T43" fmla="*/ 24 h 48"/>
                  <a:gd name="T44" fmla="*/ 34 w 112"/>
                  <a:gd name="T45" fmla="*/ 26 h 48"/>
                  <a:gd name="T46" fmla="*/ 24 w 112"/>
                  <a:gd name="T47" fmla="*/ 28 h 48"/>
                  <a:gd name="T48" fmla="*/ 18 w 112"/>
                  <a:gd name="T49" fmla="*/ 28 h 48"/>
                  <a:gd name="T50" fmla="*/ 10 w 112"/>
                  <a:gd name="T51" fmla="*/ 28 h 48"/>
                  <a:gd name="T52" fmla="*/ 8 w 112"/>
                  <a:gd name="T53" fmla="*/ 30 h 48"/>
                  <a:gd name="T54" fmla="*/ 2 w 112"/>
                  <a:gd name="T55" fmla="*/ 30 h 48"/>
                  <a:gd name="T56" fmla="*/ 0 w 112"/>
                  <a:gd name="T57" fmla="*/ 32 h 48"/>
                  <a:gd name="T58" fmla="*/ 0 w 112"/>
                  <a:gd name="T59" fmla="*/ 34 h 48"/>
                  <a:gd name="T60" fmla="*/ 2 w 112"/>
                  <a:gd name="T61" fmla="*/ 36 h 48"/>
                  <a:gd name="T62" fmla="*/ 6 w 112"/>
                  <a:gd name="T63" fmla="*/ 40 h 48"/>
                  <a:gd name="T64" fmla="*/ 10 w 112"/>
                  <a:gd name="T65" fmla="*/ 38 h 48"/>
                  <a:gd name="T66" fmla="*/ 18 w 112"/>
                  <a:gd name="T67" fmla="*/ 42 h 48"/>
                  <a:gd name="T68" fmla="*/ 22 w 112"/>
                  <a:gd name="T69" fmla="*/ 38 h 48"/>
                  <a:gd name="T70" fmla="*/ 36 w 112"/>
                  <a:gd name="T71" fmla="*/ 38 h 48"/>
                  <a:gd name="T72" fmla="*/ 42 w 112"/>
                  <a:gd name="T73" fmla="*/ 44 h 48"/>
                  <a:gd name="T74" fmla="*/ 62 w 112"/>
                  <a:gd name="T75" fmla="*/ 48 h 48"/>
                  <a:gd name="T76" fmla="*/ 74 w 112"/>
                  <a:gd name="T77" fmla="*/ 48 h 48"/>
                  <a:gd name="T78" fmla="*/ 80 w 112"/>
                  <a:gd name="T79"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48">
                    <a:moveTo>
                      <a:pt x="80" y="44"/>
                    </a:moveTo>
                    <a:lnTo>
                      <a:pt x="94" y="42"/>
                    </a:lnTo>
                    <a:lnTo>
                      <a:pt x="96" y="42"/>
                    </a:lnTo>
                    <a:lnTo>
                      <a:pt x="98" y="40"/>
                    </a:lnTo>
                    <a:lnTo>
                      <a:pt x="102" y="36"/>
                    </a:lnTo>
                    <a:lnTo>
                      <a:pt x="104" y="28"/>
                    </a:lnTo>
                    <a:lnTo>
                      <a:pt x="112" y="24"/>
                    </a:lnTo>
                    <a:lnTo>
                      <a:pt x="112" y="18"/>
                    </a:lnTo>
                    <a:lnTo>
                      <a:pt x="108" y="10"/>
                    </a:lnTo>
                    <a:lnTo>
                      <a:pt x="108" y="4"/>
                    </a:lnTo>
                    <a:lnTo>
                      <a:pt x="102" y="2"/>
                    </a:lnTo>
                    <a:lnTo>
                      <a:pt x="98" y="2"/>
                    </a:lnTo>
                    <a:lnTo>
                      <a:pt x="82" y="0"/>
                    </a:lnTo>
                    <a:lnTo>
                      <a:pt x="78" y="4"/>
                    </a:lnTo>
                    <a:lnTo>
                      <a:pt x="74" y="6"/>
                    </a:lnTo>
                    <a:lnTo>
                      <a:pt x="64" y="6"/>
                    </a:lnTo>
                    <a:lnTo>
                      <a:pt x="46" y="14"/>
                    </a:lnTo>
                    <a:lnTo>
                      <a:pt x="50" y="20"/>
                    </a:lnTo>
                    <a:lnTo>
                      <a:pt x="48" y="22"/>
                    </a:lnTo>
                    <a:lnTo>
                      <a:pt x="48" y="26"/>
                    </a:lnTo>
                    <a:lnTo>
                      <a:pt x="44" y="24"/>
                    </a:lnTo>
                    <a:lnTo>
                      <a:pt x="36" y="24"/>
                    </a:lnTo>
                    <a:lnTo>
                      <a:pt x="34" y="26"/>
                    </a:lnTo>
                    <a:lnTo>
                      <a:pt x="24" y="28"/>
                    </a:lnTo>
                    <a:lnTo>
                      <a:pt x="18" y="28"/>
                    </a:lnTo>
                    <a:lnTo>
                      <a:pt x="10" y="28"/>
                    </a:lnTo>
                    <a:lnTo>
                      <a:pt x="8" y="30"/>
                    </a:lnTo>
                    <a:lnTo>
                      <a:pt x="2" y="30"/>
                    </a:lnTo>
                    <a:lnTo>
                      <a:pt x="0" y="32"/>
                    </a:lnTo>
                    <a:lnTo>
                      <a:pt x="0" y="34"/>
                    </a:lnTo>
                    <a:lnTo>
                      <a:pt x="2" y="36"/>
                    </a:lnTo>
                    <a:lnTo>
                      <a:pt x="6" y="40"/>
                    </a:lnTo>
                    <a:lnTo>
                      <a:pt x="10" y="38"/>
                    </a:lnTo>
                    <a:lnTo>
                      <a:pt x="18" y="42"/>
                    </a:lnTo>
                    <a:lnTo>
                      <a:pt x="22" y="38"/>
                    </a:lnTo>
                    <a:lnTo>
                      <a:pt x="36" y="38"/>
                    </a:lnTo>
                    <a:lnTo>
                      <a:pt x="42" y="44"/>
                    </a:lnTo>
                    <a:lnTo>
                      <a:pt x="62" y="48"/>
                    </a:lnTo>
                    <a:lnTo>
                      <a:pt x="74" y="48"/>
                    </a:lnTo>
                    <a:lnTo>
                      <a:pt x="80" y="4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4" name="Freeform 75"/>
              <p:cNvSpPr>
                <a:spLocks/>
              </p:cNvSpPr>
              <p:nvPr/>
            </p:nvSpPr>
            <p:spPr bwMode="auto">
              <a:xfrm>
                <a:off x="4541804" y="1654207"/>
                <a:ext cx="108445" cy="48906"/>
              </a:xfrm>
              <a:custGeom>
                <a:avLst/>
                <a:gdLst>
                  <a:gd name="T0" fmla="*/ 42 w 102"/>
                  <a:gd name="T1" fmla="*/ 44 h 46"/>
                  <a:gd name="T2" fmla="*/ 46 w 102"/>
                  <a:gd name="T3" fmla="*/ 40 h 46"/>
                  <a:gd name="T4" fmla="*/ 62 w 102"/>
                  <a:gd name="T5" fmla="*/ 42 h 46"/>
                  <a:gd name="T6" fmla="*/ 66 w 102"/>
                  <a:gd name="T7" fmla="*/ 42 h 46"/>
                  <a:gd name="T8" fmla="*/ 72 w 102"/>
                  <a:gd name="T9" fmla="*/ 44 h 46"/>
                  <a:gd name="T10" fmla="*/ 76 w 102"/>
                  <a:gd name="T11" fmla="*/ 42 h 46"/>
                  <a:gd name="T12" fmla="*/ 84 w 102"/>
                  <a:gd name="T13" fmla="*/ 42 h 46"/>
                  <a:gd name="T14" fmla="*/ 92 w 102"/>
                  <a:gd name="T15" fmla="*/ 32 h 46"/>
                  <a:gd name="T16" fmla="*/ 102 w 102"/>
                  <a:gd name="T17" fmla="*/ 30 h 46"/>
                  <a:gd name="T18" fmla="*/ 102 w 102"/>
                  <a:gd name="T19" fmla="*/ 28 h 46"/>
                  <a:gd name="T20" fmla="*/ 96 w 102"/>
                  <a:gd name="T21" fmla="*/ 20 h 46"/>
                  <a:gd name="T22" fmla="*/ 84 w 102"/>
                  <a:gd name="T23" fmla="*/ 16 h 46"/>
                  <a:gd name="T24" fmla="*/ 84 w 102"/>
                  <a:gd name="T25" fmla="*/ 14 h 46"/>
                  <a:gd name="T26" fmla="*/ 72 w 102"/>
                  <a:gd name="T27" fmla="*/ 12 h 46"/>
                  <a:gd name="T28" fmla="*/ 68 w 102"/>
                  <a:gd name="T29" fmla="*/ 16 h 46"/>
                  <a:gd name="T30" fmla="*/ 58 w 102"/>
                  <a:gd name="T31" fmla="*/ 6 h 46"/>
                  <a:gd name="T32" fmla="*/ 48 w 102"/>
                  <a:gd name="T33" fmla="*/ 4 h 46"/>
                  <a:gd name="T34" fmla="*/ 46 w 102"/>
                  <a:gd name="T35" fmla="*/ 2 h 46"/>
                  <a:gd name="T36" fmla="*/ 40 w 102"/>
                  <a:gd name="T37" fmla="*/ 2 h 46"/>
                  <a:gd name="T38" fmla="*/ 32 w 102"/>
                  <a:gd name="T39" fmla="*/ 0 h 46"/>
                  <a:gd name="T40" fmla="*/ 30 w 102"/>
                  <a:gd name="T41" fmla="*/ 4 h 46"/>
                  <a:gd name="T42" fmla="*/ 18 w 102"/>
                  <a:gd name="T43" fmla="*/ 6 h 46"/>
                  <a:gd name="T44" fmla="*/ 0 w 102"/>
                  <a:gd name="T45" fmla="*/ 14 h 46"/>
                  <a:gd name="T46" fmla="*/ 4 w 102"/>
                  <a:gd name="T47" fmla="*/ 20 h 46"/>
                  <a:gd name="T48" fmla="*/ 4 w 102"/>
                  <a:gd name="T49" fmla="*/ 24 h 46"/>
                  <a:gd name="T50" fmla="*/ 8 w 102"/>
                  <a:gd name="T51" fmla="*/ 30 h 46"/>
                  <a:gd name="T52" fmla="*/ 12 w 102"/>
                  <a:gd name="T53" fmla="*/ 32 h 46"/>
                  <a:gd name="T54" fmla="*/ 18 w 102"/>
                  <a:gd name="T55" fmla="*/ 38 h 46"/>
                  <a:gd name="T56" fmla="*/ 24 w 102"/>
                  <a:gd name="T57" fmla="*/ 40 h 46"/>
                  <a:gd name="T58" fmla="*/ 28 w 102"/>
                  <a:gd name="T59" fmla="*/ 46 h 46"/>
                  <a:gd name="T60" fmla="*/ 38 w 102"/>
                  <a:gd name="T61" fmla="*/ 46 h 46"/>
                  <a:gd name="T62" fmla="*/ 42 w 102"/>
                  <a:gd name="T63"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46">
                    <a:moveTo>
                      <a:pt x="42" y="44"/>
                    </a:moveTo>
                    <a:lnTo>
                      <a:pt x="46" y="40"/>
                    </a:lnTo>
                    <a:lnTo>
                      <a:pt x="62" y="42"/>
                    </a:lnTo>
                    <a:lnTo>
                      <a:pt x="66" y="42"/>
                    </a:lnTo>
                    <a:lnTo>
                      <a:pt x="72" y="44"/>
                    </a:lnTo>
                    <a:lnTo>
                      <a:pt x="76" y="42"/>
                    </a:lnTo>
                    <a:lnTo>
                      <a:pt x="84" y="42"/>
                    </a:lnTo>
                    <a:lnTo>
                      <a:pt x="92" y="32"/>
                    </a:lnTo>
                    <a:lnTo>
                      <a:pt x="102" y="30"/>
                    </a:lnTo>
                    <a:lnTo>
                      <a:pt x="102" y="28"/>
                    </a:lnTo>
                    <a:lnTo>
                      <a:pt x="96" y="20"/>
                    </a:lnTo>
                    <a:lnTo>
                      <a:pt x="84" y="16"/>
                    </a:lnTo>
                    <a:lnTo>
                      <a:pt x="84" y="14"/>
                    </a:lnTo>
                    <a:lnTo>
                      <a:pt x="72" y="12"/>
                    </a:lnTo>
                    <a:lnTo>
                      <a:pt x="68" y="16"/>
                    </a:lnTo>
                    <a:lnTo>
                      <a:pt x="58" y="6"/>
                    </a:lnTo>
                    <a:lnTo>
                      <a:pt x="48" y="4"/>
                    </a:lnTo>
                    <a:lnTo>
                      <a:pt x="46" y="2"/>
                    </a:lnTo>
                    <a:lnTo>
                      <a:pt x="40" y="2"/>
                    </a:lnTo>
                    <a:lnTo>
                      <a:pt x="32" y="0"/>
                    </a:lnTo>
                    <a:lnTo>
                      <a:pt x="30" y="4"/>
                    </a:lnTo>
                    <a:lnTo>
                      <a:pt x="18" y="6"/>
                    </a:lnTo>
                    <a:lnTo>
                      <a:pt x="0" y="14"/>
                    </a:lnTo>
                    <a:lnTo>
                      <a:pt x="4" y="20"/>
                    </a:lnTo>
                    <a:lnTo>
                      <a:pt x="4" y="24"/>
                    </a:lnTo>
                    <a:lnTo>
                      <a:pt x="8" y="30"/>
                    </a:lnTo>
                    <a:lnTo>
                      <a:pt x="12" y="32"/>
                    </a:lnTo>
                    <a:lnTo>
                      <a:pt x="18" y="38"/>
                    </a:lnTo>
                    <a:lnTo>
                      <a:pt x="24" y="40"/>
                    </a:lnTo>
                    <a:lnTo>
                      <a:pt x="28" y="46"/>
                    </a:lnTo>
                    <a:lnTo>
                      <a:pt x="38" y="46"/>
                    </a:lnTo>
                    <a:lnTo>
                      <a:pt x="42" y="4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5" name="Freeform 76"/>
              <p:cNvSpPr>
                <a:spLocks/>
              </p:cNvSpPr>
              <p:nvPr/>
            </p:nvSpPr>
            <p:spPr bwMode="auto">
              <a:xfrm>
                <a:off x="4571572" y="1577659"/>
                <a:ext cx="161604" cy="114823"/>
              </a:xfrm>
              <a:custGeom>
                <a:avLst/>
                <a:gdLst>
                  <a:gd name="T0" fmla="*/ 6 w 152"/>
                  <a:gd name="T1" fmla="*/ 44 h 108"/>
                  <a:gd name="T2" fmla="*/ 8 w 152"/>
                  <a:gd name="T3" fmla="*/ 56 h 108"/>
                  <a:gd name="T4" fmla="*/ 12 w 152"/>
                  <a:gd name="T5" fmla="*/ 74 h 108"/>
                  <a:gd name="T6" fmla="*/ 20 w 152"/>
                  <a:gd name="T7" fmla="*/ 76 h 108"/>
                  <a:gd name="T8" fmla="*/ 40 w 152"/>
                  <a:gd name="T9" fmla="*/ 88 h 108"/>
                  <a:gd name="T10" fmla="*/ 56 w 152"/>
                  <a:gd name="T11" fmla="*/ 86 h 108"/>
                  <a:gd name="T12" fmla="*/ 68 w 152"/>
                  <a:gd name="T13" fmla="*/ 92 h 108"/>
                  <a:gd name="T14" fmla="*/ 74 w 152"/>
                  <a:gd name="T15" fmla="*/ 102 h 108"/>
                  <a:gd name="T16" fmla="*/ 86 w 152"/>
                  <a:gd name="T17" fmla="*/ 102 h 108"/>
                  <a:gd name="T18" fmla="*/ 100 w 152"/>
                  <a:gd name="T19" fmla="*/ 102 h 108"/>
                  <a:gd name="T20" fmla="*/ 120 w 152"/>
                  <a:gd name="T21" fmla="*/ 102 h 108"/>
                  <a:gd name="T22" fmla="*/ 130 w 152"/>
                  <a:gd name="T23" fmla="*/ 108 h 108"/>
                  <a:gd name="T24" fmla="*/ 130 w 152"/>
                  <a:gd name="T25" fmla="*/ 100 h 108"/>
                  <a:gd name="T26" fmla="*/ 150 w 152"/>
                  <a:gd name="T27" fmla="*/ 86 h 108"/>
                  <a:gd name="T28" fmla="*/ 146 w 152"/>
                  <a:gd name="T29" fmla="*/ 66 h 108"/>
                  <a:gd name="T30" fmla="*/ 144 w 152"/>
                  <a:gd name="T31" fmla="*/ 52 h 108"/>
                  <a:gd name="T32" fmla="*/ 142 w 152"/>
                  <a:gd name="T33" fmla="*/ 38 h 108"/>
                  <a:gd name="T34" fmla="*/ 134 w 152"/>
                  <a:gd name="T35" fmla="*/ 22 h 108"/>
                  <a:gd name="T36" fmla="*/ 124 w 152"/>
                  <a:gd name="T37" fmla="*/ 8 h 108"/>
                  <a:gd name="T38" fmla="*/ 98 w 152"/>
                  <a:gd name="T39" fmla="*/ 10 h 108"/>
                  <a:gd name="T40" fmla="*/ 80 w 152"/>
                  <a:gd name="T41" fmla="*/ 14 h 108"/>
                  <a:gd name="T42" fmla="*/ 76 w 152"/>
                  <a:gd name="T43" fmla="*/ 12 h 108"/>
                  <a:gd name="T44" fmla="*/ 84 w 152"/>
                  <a:gd name="T45" fmla="*/ 6 h 108"/>
                  <a:gd name="T46" fmla="*/ 70 w 152"/>
                  <a:gd name="T47" fmla="*/ 12 h 108"/>
                  <a:gd name="T48" fmla="*/ 64 w 152"/>
                  <a:gd name="T49" fmla="*/ 4 h 108"/>
                  <a:gd name="T50" fmla="*/ 66 w 152"/>
                  <a:gd name="T51" fmla="*/ 2 h 108"/>
                  <a:gd name="T52" fmla="*/ 54 w 152"/>
                  <a:gd name="T53" fmla="*/ 0 h 108"/>
                  <a:gd name="T54" fmla="*/ 34 w 152"/>
                  <a:gd name="T55" fmla="*/ 6 h 108"/>
                  <a:gd name="T56" fmla="*/ 20 w 152"/>
                  <a:gd name="T57" fmla="*/ 12 h 108"/>
                  <a:gd name="T58" fmla="*/ 8 w 152"/>
                  <a:gd name="T59" fmla="*/ 16 h 108"/>
                  <a:gd name="T60" fmla="*/ 6 w 152"/>
                  <a:gd name="T61" fmla="*/ 20 h 108"/>
                  <a:gd name="T62" fmla="*/ 4 w 152"/>
                  <a:gd name="T63" fmla="*/ 3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2" h="108">
                    <a:moveTo>
                      <a:pt x="0" y="36"/>
                    </a:moveTo>
                    <a:lnTo>
                      <a:pt x="6" y="44"/>
                    </a:lnTo>
                    <a:lnTo>
                      <a:pt x="10" y="50"/>
                    </a:lnTo>
                    <a:lnTo>
                      <a:pt x="8" y="56"/>
                    </a:lnTo>
                    <a:lnTo>
                      <a:pt x="14" y="64"/>
                    </a:lnTo>
                    <a:lnTo>
                      <a:pt x="12" y="74"/>
                    </a:lnTo>
                    <a:lnTo>
                      <a:pt x="18" y="74"/>
                    </a:lnTo>
                    <a:lnTo>
                      <a:pt x="20" y="76"/>
                    </a:lnTo>
                    <a:lnTo>
                      <a:pt x="30" y="78"/>
                    </a:lnTo>
                    <a:lnTo>
                      <a:pt x="40" y="88"/>
                    </a:lnTo>
                    <a:lnTo>
                      <a:pt x="44" y="84"/>
                    </a:lnTo>
                    <a:lnTo>
                      <a:pt x="56" y="86"/>
                    </a:lnTo>
                    <a:lnTo>
                      <a:pt x="56" y="88"/>
                    </a:lnTo>
                    <a:lnTo>
                      <a:pt x="68" y="92"/>
                    </a:lnTo>
                    <a:lnTo>
                      <a:pt x="74" y="100"/>
                    </a:lnTo>
                    <a:lnTo>
                      <a:pt x="74" y="102"/>
                    </a:lnTo>
                    <a:lnTo>
                      <a:pt x="84" y="100"/>
                    </a:lnTo>
                    <a:lnTo>
                      <a:pt x="86" y="102"/>
                    </a:lnTo>
                    <a:lnTo>
                      <a:pt x="92" y="104"/>
                    </a:lnTo>
                    <a:lnTo>
                      <a:pt x="100" y="102"/>
                    </a:lnTo>
                    <a:lnTo>
                      <a:pt x="110" y="102"/>
                    </a:lnTo>
                    <a:lnTo>
                      <a:pt x="120" y="102"/>
                    </a:lnTo>
                    <a:lnTo>
                      <a:pt x="122" y="106"/>
                    </a:lnTo>
                    <a:lnTo>
                      <a:pt x="130" y="108"/>
                    </a:lnTo>
                    <a:lnTo>
                      <a:pt x="130" y="104"/>
                    </a:lnTo>
                    <a:lnTo>
                      <a:pt x="130" y="100"/>
                    </a:lnTo>
                    <a:lnTo>
                      <a:pt x="142" y="86"/>
                    </a:lnTo>
                    <a:lnTo>
                      <a:pt x="150" y="86"/>
                    </a:lnTo>
                    <a:lnTo>
                      <a:pt x="152" y="80"/>
                    </a:lnTo>
                    <a:lnTo>
                      <a:pt x="146" y="66"/>
                    </a:lnTo>
                    <a:lnTo>
                      <a:pt x="146" y="62"/>
                    </a:lnTo>
                    <a:lnTo>
                      <a:pt x="144" y="52"/>
                    </a:lnTo>
                    <a:lnTo>
                      <a:pt x="138" y="50"/>
                    </a:lnTo>
                    <a:lnTo>
                      <a:pt x="142" y="38"/>
                    </a:lnTo>
                    <a:lnTo>
                      <a:pt x="142" y="28"/>
                    </a:lnTo>
                    <a:lnTo>
                      <a:pt x="134" y="22"/>
                    </a:lnTo>
                    <a:lnTo>
                      <a:pt x="134" y="16"/>
                    </a:lnTo>
                    <a:lnTo>
                      <a:pt x="124" y="8"/>
                    </a:lnTo>
                    <a:lnTo>
                      <a:pt x="112" y="10"/>
                    </a:lnTo>
                    <a:lnTo>
                      <a:pt x="98" y="10"/>
                    </a:lnTo>
                    <a:lnTo>
                      <a:pt x="86" y="8"/>
                    </a:lnTo>
                    <a:lnTo>
                      <a:pt x="80" y="14"/>
                    </a:lnTo>
                    <a:lnTo>
                      <a:pt x="78" y="16"/>
                    </a:lnTo>
                    <a:lnTo>
                      <a:pt x="76" y="12"/>
                    </a:lnTo>
                    <a:lnTo>
                      <a:pt x="86" y="6"/>
                    </a:lnTo>
                    <a:lnTo>
                      <a:pt x="84" y="6"/>
                    </a:lnTo>
                    <a:lnTo>
                      <a:pt x="78" y="10"/>
                    </a:lnTo>
                    <a:lnTo>
                      <a:pt x="70" y="12"/>
                    </a:lnTo>
                    <a:lnTo>
                      <a:pt x="66" y="10"/>
                    </a:lnTo>
                    <a:lnTo>
                      <a:pt x="64" y="4"/>
                    </a:lnTo>
                    <a:lnTo>
                      <a:pt x="68" y="6"/>
                    </a:lnTo>
                    <a:lnTo>
                      <a:pt x="66" y="2"/>
                    </a:lnTo>
                    <a:lnTo>
                      <a:pt x="64" y="2"/>
                    </a:lnTo>
                    <a:lnTo>
                      <a:pt x="54" y="0"/>
                    </a:lnTo>
                    <a:lnTo>
                      <a:pt x="44" y="6"/>
                    </a:lnTo>
                    <a:lnTo>
                      <a:pt x="34" y="6"/>
                    </a:lnTo>
                    <a:lnTo>
                      <a:pt x="30" y="10"/>
                    </a:lnTo>
                    <a:lnTo>
                      <a:pt x="20" y="12"/>
                    </a:lnTo>
                    <a:lnTo>
                      <a:pt x="18" y="14"/>
                    </a:lnTo>
                    <a:lnTo>
                      <a:pt x="8" y="16"/>
                    </a:lnTo>
                    <a:lnTo>
                      <a:pt x="4" y="18"/>
                    </a:lnTo>
                    <a:lnTo>
                      <a:pt x="6" y="20"/>
                    </a:lnTo>
                    <a:lnTo>
                      <a:pt x="2" y="22"/>
                    </a:lnTo>
                    <a:lnTo>
                      <a:pt x="4" y="30"/>
                    </a:lnTo>
                    <a:lnTo>
                      <a:pt x="0" y="3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6" name="Freeform 77"/>
              <p:cNvSpPr>
                <a:spLocks/>
              </p:cNvSpPr>
              <p:nvPr/>
            </p:nvSpPr>
            <p:spPr bwMode="auto">
              <a:xfrm>
                <a:off x="4618352" y="1683976"/>
                <a:ext cx="91434" cy="38275"/>
              </a:xfrm>
              <a:custGeom>
                <a:avLst/>
                <a:gdLst>
                  <a:gd name="T0" fmla="*/ 12 w 86"/>
                  <a:gd name="T1" fmla="*/ 14 h 36"/>
                  <a:gd name="T2" fmla="*/ 4 w 86"/>
                  <a:gd name="T3" fmla="*/ 14 h 36"/>
                  <a:gd name="T4" fmla="*/ 0 w 86"/>
                  <a:gd name="T5" fmla="*/ 16 h 36"/>
                  <a:gd name="T6" fmla="*/ 0 w 86"/>
                  <a:gd name="T7" fmla="*/ 22 h 36"/>
                  <a:gd name="T8" fmla="*/ 4 w 86"/>
                  <a:gd name="T9" fmla="*/ 30 h 36"/>
                  <a:gd name="T10" fmla="*/ 10 w 86"/>
                  <a:gd name="T11" fmla="*/ 30 h 36"/>
                  <a:gd name="T12" fmla="*/ 14 w 86"/>
                  <a:gd name="T13" fmla="*/ 36 h 36"/>
                  <a:gd name="T14" fmla="*/ 30 w 86"/>
                  <a:gd name="T15" fmla="*/ 36 h 36"/>
                  <a:gd name="T16" fmla="*/ 32 w 86"/>
                  <a:gd name="T17" fmla="*/ 30 h 36"/>
                  <a:gd name="T18" fmla="*/ 42 w 86"/>
                  <a:gd name="T19" fmla="*/ 26 h 36"/>
                  <a:gd name="T20" fmla="*/ 52 w 86"/>
                  <a:gd name="T21" fmla="*/ 28 h 36"/>
                  <a:gd name="T22" fmla="*/ 58 w 86"/>
                  <a:gd name="T23" fmla="*/ 18 h 36"/>
                  <a:gd name="T24" fmla="*/ 64 w 86"/>
                  <a:gd name="T25" fmla="*/ 20 h 36"/>
                  <a:gd name="T26" fmla="*/ 72 w 86"/>
                  <a:gd name="T27" fmla="*/ 18 h 36"/>
                  <a:gd name="T28" fmla="*/ 74 w 86"/>
                  <a:gd name="T29" fmla="*/ 22 h 36"/>
                  <a:gd name="T30" fmla="*/ 82 w 86"/>
                  <a:gd name="T31" fmla="*/ 22 h 36"/>
                  <a:gd name="T32" fmla="*/ 84 w 86"/>
                  <a:gd name="T33" fmla="*/ 14 h 36"/>
                  <a:gd name="T34" fmla="*/ 86 w 86"/>
                  <a:gd name="T35" fmla="*/ 8 h 36"/>
                  <a:gd name="T36" fmla="*/ 78 w 86"/>
                  <a:gd name="T37" fmla="*/ 6 h 36"/>
                  <a:gd name="T38" fmla="*/ 76 w 86"/>
                  <a:gd name="T39" fmla="*/ 2 h 36"/>
                  <a:gd name="T40" fmla="*/ 66 w 86"/>
                  <a:gd name="T41" fmla="*/ 2 h 36"/>
                  <a:gd name="T42" fmla="*/ 56 w 86"/>
                  <a:gd name="T43" fmla="*/ 2 h 36"/>
                  <a:gd name="T44" fmla="*/ 48 w 86"/>
                  <a:gd name="T45" fmla="*/ 4 h 36"/>
                  <a:gd name="T46" fmla="*/ 42 w 86"/>
                  <a:gd name="T47" fmla="*/ 2 h 36"/>
                  <a:gd name="T48" fmla="*/ 40 w 86"/>
                  <a:gd name="T49" fmla="*/ 0 h 36"/>
                  <a:gd name="T50" fmla="*/ 30 w 86"/>
                  <a:gd name="T51" fmla="*/ 2 h 36"/>
                  <a:gd name="T52" fmla="*/ 20 w 86"/>
                  <a:gd name="T53" fmla="*/ 4 h 36"/>
                  <a:gd name="T54" fmla="*/ 12 w 86"/>
                  <a:gd name="T55" fmla="*/ 1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36">
                    <a:moveTo>
                      <a:pt x="12" y="14"/>
                    </a:moveTo>
                    <a:lnTo>
                      <a:pt x="4" y="14"/>
                    </a:lnTo>
                    <a:lnTo>
                      <a:pt x="0" y="16"/>
                    </a:lnTo>
                    <a:lnTo>
                      <a:pt x="0" y="22"/>
                    </a:lnTo>
                    <a:lnTo>
                      <a:pt x="4" y="30"/>
                    </a:lnTo>
                    <a:lnTo>
                      <a:pt x="10" y="30"/>
                    </a:lnTo>
                    <a:lnTo>
                      <a:pt x="14" y="36"/>
                    </a:lnTo>
                    <a:lnTo>
                      <a:pt x="30" y="36"/>
                    </a:lnTo>
                    <a:lnTo>
                      <a:pt x="32" y="30"/>
                    </a:lnTo>
                    <a:lnTo>
                      <a:pt x="42" y="26"/>
                    </a:lnTo>
                    <a:lnTo>
                      <a:pt x="52" y="28"/>
                    </a:lnTo>
                    <a:lnTo>
                      <a:pt x="58" y="18"/>
                    </a:lnTo>
                    <a:lnTo>
                      <a:pt x="64" y="20"/>
                    </a:lnTo>
                    <a:lnTo>
                      <a:pt x="72" y="18"/>
                    </a:lnTo>
                    <a:lnTo>
                      <a:pt x="74" y="22"/>
                    </a:lnTo>
                    <a:lnTo>
                      <a:pt x="82" y="22"/>
                    </a:lnTo>
                    <a:lnTo>
                      <a:pt x="84" y="14"/>
                    </a:lnTo>
                    <a:lnTo>
                      <a:pt x="86" y="8"/>
                    </a:lnTo>
                    <a:lnTo>
                      <a:pt x="78" y="6"/>
                    </a:lnTo>
                    <a:lnTo>
                      <a:pt x="76" y="2"/>
                    </a:lnTo>
                    <a:lnTo>
                      <a:pt x="66" y="2"/>
                    </a:lnTo>
                    <a:lnTo>
                      <a:pt x="56" y="2"/>
                    </a:lnTo>
                    <a:lnTo>
                      <a:pt x="48" y="4"/>
                    </a:lnTo>
                    <a:lnTo>
                      <a:pt x="42" y="2"/>
                    </a:lnTo>
                    <a:lnTo>
                      <a:pt x="40" y="0"/>
                    </a:lnTo>
                    <a:lnTo>
                      <a:pt x="30" y="2"/>
                    </a:lnTo>
                    <a:lnTo>
                      <a:pt x="20" y="4"/>
                    </a:lnTo>
                    <a:lnTo>
                      <a:pt x="12" y="1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7" name="Freeform 78"/>
              <p:cNvSpPr>
                <a:spLocks/>
              </p:cNvSpPr>
              <p:nvPr/>
            </p:nvSpPr>
            <p:spPr bwMode="auto">
              <a:xfrm>
                <a:off x="4607721" y="1703113"/>
                <a:ext cx="108445" cy="60601"/>
              </a:xfrm>
              <a:custGeom>
                <a:avLst/>
                <a:gdLst>
                  <a:gd name="T0" fmla="*/ 64 w 102"/>
                  <a:gd name="T1" fmla="*/ 49 h 57"/>
                  <a:gd name="T2" fmla="*/ 76 w 102"/>
                  <a:gd name="T3" fmla="*/ 47 h 57"/>
                  <a:gd name="T4" fmla="*/ 82 w 102"/>
                  <a:gd name="T5" fmla="*/ 36 h 57"/>
                  <a:gd name="T6" fmla="*/ 94 w 102"/>
                  <a:gd name="T7" fmla="*/ 18 h 57"/>
                  <a:gd name="T8" fmla="*/ 98 w 102"/>
                  <a:gd name="T9" fmla="*/ 16 h 57"/>
                  <a:gd name="T10" fmla="*/ 102 w 102"/>
                  <a:gd name="T11" fmla="*/ 12 h 57"/>
                  <a:gd name="T12" fmla="*/ 92 w 102"/>
                  <a:gd name="T13" fmla="*/ 4 h 57"/>
                  <a:gd name="T14" fmla="*/ 84 w 102"/>
                  <a:gd name="T15" fmla="*/ 4 h 57"/>
                  <a:gd name="T16" fmla="*/ 82 w 102"/>
                  <a:gd name="T17" fmla="*/ 0 h 57"/>
                  <a:gd name="T18" fmla="*/ 74 w 102"/>
                  <a:gd name="T19" fmla="*/ 2 h 57"/>
                  <a:gd name="T20" fmla="*/ 68 w 102"/>
                  <a:gd name="T21" fmla="*/ 0 h 57"/>
                  <a:gd name="T22" fmla="*/ 62 w 102"/>
                  <a:gd name="T23" fmla="*/ 10 h 57"/>
                  <a:gd name="T24" fmla="*/ 52 w 102"/>
                  <a:gd name="T25" fmla="*/ 8 h 57"/>
                  <a:gd name="T26" fmla="*/ 42 w 102"/>
                  <a:gd name="T27" fmla="*/ 12 h 57"/>
                  <a:gd name="T28" fmla="*/ 40 w 102"/>
                  <a:gd name="T29" fmla="*/ 18 h 57"/>
                  <a:gd name="T30" fmla="*/ 24 w 102"/>
                  <a:gd name="T31" fmla="*/ 18 h 57"/>
                  <a:gd name="T32" fmla="*/ 20 w 102"/>
                  <a:gd name="T33" fmla="*/ 12 h 57"/>
                  <a:gd name="T34" fmla="*/ 14 w 102"/>
                  <a:gd name="T35" fmla="*/ 12 h 57"/>
                  <a:gd name="T36" fmla="*/ 14 w 102"/>
                  <a:gd name="T37" fmla="*/ 18 h 57"/>
                  <a:gd name="T38" fmla="*/ 6 w 102"/>
                  <a:gd name="T39" fmla="*/ 22 h 57"/>
                  <a:gd name="T40" fmla="*/ 4 w 102"/>
                  <a:gd name="T41" fmla="*/ 30 h 57"/>
                  <a:gd name="T42" fmla="*/ 0 w 102"/>
                  <a:gd name="T43" fmla="*/ 34 h 57"/>
                  <a:gd name="T44" fmla="*/ 4 w 102"/>
                  <a:gd name="T45" fmla="*/ 40 h 57"/>
                  <a:gd name="T46" fmla="*/ 14 w 102"/>
                  <a:gd name="T47" fmla="*/ 47 h 57"/>
                  <a:gd name="T48" fmla="*/ 20 w 102"/>
                  <a:gd name="T49" fmla="*/ 55 h 57"/>
                  <a:gd name="T50" fmla="*/ 36 w 102"/>
                  <a:gd name="T51" fmla="*/ 57 h 57"/>
                  <a:gd name="T52" fmla="*/ 42 w 102"/>
                  <a:gd name="T53" fmla="*/ 55 h 57"/>
                  <a:gd name="T54" fmla="*/ 54 w 102"/>
                  <a:gd name="T55" fmla="*/ 49 h 57"/>
                  <a:gd name="T56" fmla="*/ 64 w 102"/>
                  <a:gd name="T57" fmla="*/ 49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57">
                    <a:moveTo>
                      <a:pt x="64" y="49"/>
                    </a:moveTo>
                    <a:lnTo>
                      <a:pt x="76" y="47"/>
                    </a:lnTo>
                    <a:lnTo>
                      <a:pt x="82" y="36"/>
                    </a:lnTo>
                    <a:lnTo>
                      <a:pt x="94" y="18"/>
                    </a:lnTo>
                    <a:lnTo>
                      <a:pt x="98" y="16"/>
                    </a:lnTo>
                    <a:lnTo>
                      <a:pt x="102" y="12"/>
                    </a:lnTo>
                    <a:lnTo>
                      <a:pt x="92" y="4"/>
                    </a:lnTo>
                    <a:lnTo>
                      <a:pt x="84" y="4"/>
                    </a:lnTo>
                    <a:lnTo>
                      <a:pt x="82" y="0"/>
                    </a:lnTo>
                    <a:lnTo>
                      <a:pt x="74" y="2"/>
                    </a:lnTo>
                    <a:lnTo>
                      <a:pt x="68" y="0"/>
                    </a:lnTo>
                    <a:lnTo>
                      <a:pt x="62" y="10"/>
                    </a:lnTo>
                    <a:lnTo>
                      <a:pt x="52" y="8"/>
                    </a:lnTo>
                    <a:lnTo>
                      <a:pt x="42" y="12"/>
                    </a:lnTo>
                    <a:lnTo>
                      <a:pt x="40" y="18"/>
                    </a:lnTo>
                    <a:lnTo>
                      <a:pt x="24" y="18"/>
                    </a:lnTo>
                    <a:lnTo>
                      <a:pt x="20" y="12"/>
                    </a:lnTo>
                    <a:lnTo>
                      <a:pt x="14" y="12"/>
                    </a:lnTo>
                    <a:lnTo>
                      <a:pt x="14" y="18"/>
                    </a:lnTo>
                    <a:lnTo>
                      <a:pt x="6" y="22"/>
                    </a:lnTo>
                    <a:lnTo>
                      <a:pt x="4" y="30"/>
                    </a:lnTo>
                    <a:lnTo>
                      <a:pt x="0" y="34"/>
                    </a:lnTo>
                    <a:lnTo>
                      <a:pt x="4" y="40"/>
                    </a:lnTo>
                    <a:lnTo>
                      <a:pt x="14" y="47"/>
                    </a:lnTo>
                    <a:lnTo>
                      <a:pt x="20" y="55"/>
                    </a:lnTo>
                    <a:lnTo>
                      <a:pt x="36" y="57"/>
                    </a:lnTo>
                    <a:lnTo>
                      <a:pt x="42" y="55"/>
                    </a:lnTo>
                    <a:lnTo>
                      <a:pt x="54" y="49"/>
                    </a:lnTo>
                    <a:lnTo>
                      <a:pt x="64" y="4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8" name="Freeform 79"/>
              <p:cNvSpPr>
                <a:spLocks/>
              </p:cNvSpPr>
              <p:nvPr/>
            </p:nvSpPr>
            <p:spPr bwMode="auto">
              <a:xfrm>
                <a:off x="4565193" y="1739262"/>
                <a:ext cx="46780" cy="28706"/>
              </a:xfrm>
              <a:custGeom>
                <a:avLst/>
                <a:gdLst>
                  <a:gd name="T0" fmla="*/ 38 w 44"/>
                  <a:gd name="T1" fmla="*/ 2 h 27"/>
                  <a:gd name="T2" fmla="*/ 36 w 44"/>
                  <a:gd name="T3" fmla="*/ 2 h 27"/>
                  <a:gd name="T4" fmla="*/ 22 w 44"/>
                  <a:gd name="T5" fmla="*/ 4 h 27"/>
                  <a:gd name="T6" fmla="*/ 16 w 44"/>
                  <a:gd name="T7" fmla="*/ 8 h 27"/>
                  <a:gd name="T8" fmla="*/ 4 w 44"/>
                  <a:gd name="T9" fmla="*/ 8 h 27"/>
                  <a:gd name="T10" fmla="*/ 0 w 44"/>
                  <a:gd name="T11" fmla="*/ 13 h 27"/>
                  <a:gd name="T12" fmla="*/ 4 w 44"/>
                  <a:gd name="T13" fmla="*/ 23 h 27"/>
                  <a:gd name="T14" fmla="*/ 4 w 44"/>
                  <a:gd name="T15" fmla="*/ 27 h 27"/>
                  <a:gd name="T16" fmla="*/ 14 w 44"/>
                  <a:gd name="T17" fmla="*/ 27 h 27"/>
                  <a:gd name="T18" fmla="*/ 20 w 44"/>
                  <a:gd name="T19" fmla="*/ 27 h 27"/>
                  <a:gd name="T20" fmla="*/ 28 w 44"/>
                  <a:gd name="T21" fmla="*/ 27 h 27"/>
                  <a:gd name="T22" fmla="*/ 28 w 44"/>
                  <a:gd name="T23" fmla="*/ 23 h 27"/>
                  <a:gd name="T24" fmla="*/ 34 w 44"/>
                  <a:gd name="T25" fmla="*/ 19 h 27"/>
                  <a:gd name="T26" fmla="*/ 32 w 44"/>
                  <a:gd name="T27" fmla="*/ 13 h 27"/>
                  <a:gd name="T28" fmla="*/ 42 w 44"/>
                  <a:gd name="T29" fmla="*/ 8 h 27"/>
                  <a:gd name="T30" fmla="*/ 44 w 44"/>
                  <a:gd name="T31" fmla="*/ 6 h 27"/>
                  <a:gd name="T32" fmla="*/ 40 w 44"/>
                  <a:gd name="T33" fmla="*/ 0 h 27"/>
                  <a:gd name="T34" fmla="*/ 38 w 44"/>
                  <a:gd name="T35" fmla="*/ 2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4" h="27">
                    <a:moveTo>
                      <a:pt x="38" y="2"/>
                    </a:moveTo>
                    <a:lnTo>
                      <a:pt x="36" y="2"/>
                    </a:lnTo>
                    <a:lnTo>
                      <a:pt x="22" y="4"/>
                    </a:lnTo>
                    <a:lnTo>
                      <a:pt x="16" y="8"/>
                    </a:lnTo>
                    <a:lnTo>
                      <a:pt x="4" y="8"/>
                    </a:lnTo>
                    <a:lnTo>
                      <a:pt x="0" y="13"/>
                    </a:lnTo>
                    <a:lnTo>
                      <a:pt x="4" y="23"/>
                    </a:lnTo>
                    <a:lnTo>
                      <a:pt x="4" y="27"/>
                    </a:lnTo>
                    <a:lnTo>
                      <a:pt x="14" y="27"/>
                    </a:lnTo>
                    <a:lnTo>
                      <a:pt x="20" y="27"/>
                    </a:lnTo>
                    <a:lnTo>
                      <a:pt x="28" y="27"/>
                    </a:lnTo>
                    <a:lnTo>
                      <a:pt x="28" y="23"/>
                    </a:lnTo>
                    <a:lnTo>
                      <a:pt x="34" y="19"/>
                    </a:lnTo>
                    <a:lnTo>
                      <a:pt x="32" y="13"/>
                    </a:lnTo>
                    <a:lnTo>
                      <a:pt x="42" y="8"/>
                    </a:lnTo>
                    <a:lnTo>
                      <a:pt x="44" y="6"/>
                    </a:lnTo>
                    <a:lnTo>
                      <a:pt x="40" y="0"/>
                    </a:lnTo>
                    <a:lnTo>
                      <a:pt x="38" y="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79" name="Freeform 80"/>
              <p:cNvSpPr>
                <a:spLocks noEditPoints="1"/>
              </p:cNvSpPr>
              <p:nvPr/>
            </p:nvSpPr>
            <p:spPr bwMode="auto">
              <a:xfrm>
                <a:off x="4565193" y="1745640"/>
                <a:ext cx="93560" cy="83991"/>
              </a:xfrm>
              <a:custGeom>
                <a:avLst/>
                <a:gdLst>
                  <a:gd name="T0" fmla="*/ 22 w 88"/>
                  <a:gd name="T1" fmla="*/ 41 h 79"/>
                  <a:gd name="T2" fmla="*/ 28 w 88"/>
                  <a:gd name="T3" fmla="*/ 45 h 79"/>
                  <a:gd name="T4" fmla="*/ 26 w 88"/>
                  <a:gd name="T5" fmla="*/ 53 h 79"/>
                  <a:gd name="T6" fmla="*/ 22 w 88"/>
                  <a:gd name="T7" fmla="*/ 47 h 79"/>
                  <a:gd name="T8" fmla="*/ 22 w 88"/>
                  <a:gd name="T9" fmla="*/ 49 h 79"/>
                  <a:gd name="T10" fmla="*/ 16 w 88"/>
                  <a:gd name="T11" fmla="*/ 35 h 79"/>
                  <a:gd name="T12" fmla="*/ 12 w 88"/>
                  <a:gd name="T13" fmla="*/ 29 h 79"/>
                  <a:gd name="T14" fmla="*/ 16 w 88"/>
                  <a:gd name="T15" fmla="*/ 41 h 79"/>
                  <a:gd name="T16" fmla="*/ 20 w 88"/>
                  <a:gd name="T17" fmla="*/ 35 h 79"/>
                  <a:gd name="T18" fmla="*/ 22 w 88"/>
                  <a:gd name="T19" fmla="*/ 33 h 79"/>
                  <a:gd name="T20" fmla="*/ 16 w 88"/>
                  <a:gd name="T21" fmla="*/ 31 h 79"/>
                  <a:gd name="T22" fmla="*/ 50 w 88"/>
                  <a:gd name="T23" fmla="*/ 67 h 79"/>
                  <a:gd name="T24" fmla="*/ 50 w 88"/>
                  <a:gd name="T25" fmla="*/ 65 h 79"/>
                  <a:gd name="T26" fmla="*/ 46 w 88"/>
                  <a:gd name="T27" fmla="*/ 65 h 79"/>
                  <a:gd name="T28" fmla="*/ 50 w 88"/>
                  <a:gd name="T29" fmla="*/ 71 h 79"/>
                  <a:gd name="T30" fmla="*/ 58 w 88"/>
                  <a:gd name="T31" fmla="*/ 71 h 79"/>
                  <a:gd name="T32" fmla="*/ 54 w 88"/>
                  <a:gd name="T33" fmla="*/ 69 h 79"/>
                  <a:gd name="T34" fmla="*/ 50 w 88"/>
                  <a:gd name="T35" fmla="*/ 71 h 79"/>
                  <a:gd name="T36" fmla="*/ 56 w 88"/>
                  <a:gd name="T37" fmla="*/ 75 h 79"/>
                  <a:gd name="T38" fmla="*/ 62 w 88"/>
                  <a:gd name="T39" fmla="*/ 75 h 79"/>
                  <a:gd name="T40" fmla="*/ 74 w 88"/>
                  <a:gd name="T41" fmla="*/ 75 h 79"/>
                  <a:gd name="T42" fmla="*/ 68 w 88"/>
                  <a:gd name="T43" fmla="*/ 73 h 79"/>
                  <a:gd name="T44" fmla="*/ 62 w 88"/>
                  <a:gd name="T45" fmla="*/ 73 h 79"/>
                  <a:gd name="T46" fmla="*/ 74 w 88"/>
                  <a:gd name="T47" fmla="*/ 77 h 79"/>
                  <a:gd name="T48" fmla="*/ 78 w 88"/>
                  <a:gd name="T49" fmla="*/ 75 h 79"/>
                  <a:gd name="T50" fmla="*/ 56 w 88"/>
                  <a:gd name="T51" fmla="*/ 59 h 79"/>
                  <a:gd name="T52" fmla="*/ 38 w 88"/>
                  <a:gd name="T53" fmla="*/ 35 h 79"/>
                  <a:gd name="T54" fmla="*/ 36 w 88"/>
                  <a:gd name="T55" fmla="*/ 27 h 79"/>
                  <a:gd name="T56" fmla="*/ 42 w 88"/>
                  <a:gd name="T57" fmla="*/ 31 h 79"/>
                  <a:gd name="T58" fmla="*/ 54 w 88"/>
                  <a:gd name="T59" fmla="*/ 27 h 79"/>
                  <a:gd name="T60" fmla="*/ 66 w 88"/>
                  <a:gd name="T61" fmla="*/ 29 h 79"/>
                  <a:gd name="T62" fmla="*/ 80 w 88"/>
                  <a:gd name="T63" fmla="*/ 31 h 79"/>
                  <a:gd name="T64" fmla="*/ 88 w 88"/>
                  <a:gd name="T65" fmla="*/ 25 h 79"/>
                  <a:gd name="T66" fmla="*/ 76 w 88"/>
                  <a:gd name="T67" fmla="*/ 17 h 79"/>
                  <a:gd name="T68" fmla="*/ 54 w 88"/>
                  <a:gd name="T69" fmla="*/ 7 h 79"/>
                  <a:gd name="T70" fmla="*/ 42 w 88"/>
                  <a:gd name="T71" fmla="*/ 2 h 79"/>
                  <a:gd name="T72" fmla="*/ 34 w 88"/>
                  <a:gd name="T73" fmla="*/ 13 h 79"/>
                  <a:gd name="T74" fmla="*/ 28 w 88"/>
                  <a:gd name="T75" fmla="*/ 21 h 79"/>
                  <a:gd name="T76" fmla="*/ 14 w 88"/>
                  <a:gd name="T77" fmla="*/ 21 h 79"/>
                  <a:gd name="T78" fmla="*/ 2 w 88"/>
                  <a:gd name="T79" fmla="*/ 21 h 79"/>
                  <a:gd name="T80" fmla="*/ 0 w 88"/>
                  <a:gd name="T81" fmla="*/ 27 h 79"/>
                  <a:gd name="T82" fmla="*/ 4 w 88"/>
                  <a:gd name="T83" fmla="*/ 35 h 79"/>
                  <a:gd name="T84" fmla="*/ 8 w 88"/>
                  <a:gd name="T85" fmla="*/ 33 h 79"/>
                  <a:gd name="T86" fmla="*/ 12 w 88"/>
                  <a:gd name="T87" fmla="*/ 25 h 79"/>
                  <a:gd name="T88" fmla="*/ 16 w 88"/>
                  <a:gd name="T89" fmla="*/ 27 h 79"/>
                  <a:gd name="T90" fmla="*/ 24 w 88"/>
                  <a:gd name="T91" fmla="*/ 31 h 79"/>
                  <a:gd name="T92" fmla="*/ 28 w 88"/>
                  <a:gd name="T93" fmla="*/ 41 h 79"/>
                  <a:gd name="T94" fmla="*/ 28 w 88"/>
                  <a:gd name="T95" fmla="*/ 47 h 79"/>
                  <a:gd name="T96" fmla="*/ 40 w 88"/>
                  <a:gd name="T97" fmla="*/ 59 h 79"/>
                  <a:gd name="T98" fmla="*/ 48 w 88"/>
                  <a:gd name="T99" fmla="*/ 61 h 79"/>
                  <a:gd name="T100" fmla="*/ 58 w 88"/>
                  <a:gd name="T101" fmla="*/ 67 h 79"/>
                  <a:gd name="T102" fmla="*/ 64 w 88"/>
                  <a:gd name="T103" fmla="*/ 69 h 79"/>
                  <a:gd name="T104" fmla="*/ 56 w 88"/>
                  <a:gd name="T105"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8" h="79">
                    <a:moveTo>
                      <a:pt x="22" y="43"/>
                    </a:moveTo>
                    <a:lnTo>
                      <a:pt x="22" y="41"/>
                    </a:lnTo>
                    <a:lnTo>
                      <a:pt x="24" y="41"/>
                    </a:lnTo>
                    <a:lnTo>
                      <a:pt x="28" y="45"/>
                    </a:lnTo>
                    <a:lnTo>
                      <a:pt x="22" y="43"/>
                    </a:lnTo>
                    <a:close/>
                    <a:moveTo>
                      <a:pt x="26" y="53"/>
                    </a:moveTo>
                    <a:lnTo>
                      <a:pt x="28" y="53"/>
                    </a:lnTo>
                    <a:lnTo>
                      <a:pt x="22" y="47"/>
                    </a:lnTo>
                    <a:lnTo>
                      <a:pt x="22" y="47"/>
                    </a:lnTo>
                    <a:lnTo>
                      <a:pt x="22" y="49"/>
                    </a:lnTo>
                    <a:lnTo>
                      <a:pt x="26" y="53"/>
                    </a:lnTo>
                    <a:close/>
                    <a:moveTo>
                      <a:pt x="16" y="35"/>
                    </a:moveTo>
                    <a:lnTo>
                      <a:pt x="14" y="29"/>
                    </a:lnTo>
                    <a:lnTo>
                      <a:pt x="12" y="29"/>
                    </a:lnTo>
                    <a:lnTo>
                      <a:pt x="12" y="37"/>
                    </a:lnTo>
                    <a:lnTo>
                      <a:pt x="16" y="41"/>
                    </a:lnTo>
                    <a:lnTo>
                      <a:pt x="16" y="35"/>
                    </a:lnTo>
                    <a:close/>
                    <a:moveTo>
                      <a:pt x="20" y="35"/>
                    </a:moveTo>
                    <a:lnTo>
                      <a:pt x="24" y="37"/>
                    </a:lnTo>
                    <a:lnTo>
                      <a:pt x="22" y="33"/>
                    </a:lnTo>
                    <a:lnTo>
                      <a:pt x="18" y="29"/>
                    </a:lnTo>
                    <a:lnTo>
                      <a:pt x="16" y="31"/>
                    </a:lnTo>
                    <a:lnTo>
                      <a:pt x="20" y="35"/>
                    </a:lnTo>
                    <a:close/>
                    <a:moveTo>
                      <a:pt x="50" y="67"/>
                    </a:moveTo>
                    <a:lnTo>
                      <a:pt x="52" y="65"/>
                    </a:lnTo>
                    <a:lnTo>
                      <a:pt x="50" y="65"/>
                    </a:lnTo>
                    <a:lnTo>
                      <a:pt x="48" y="65"/>
                    </a:lnTo>
                    <a:lnTo>
                      <a:pt x="46" y="65"/>
                    </a:lnTo>
                    <a:lnTo>
                      <a:pt x="50" y="67"/>
                    </a:lnTo>
                    <a:close/>
                    <a:moveTo>
                      <a:pt x="50" y="71"/>
                    </a:moveTo>
                    <a:lnTo>
                      <a:pt x="54" y="71"/>
                    </a:lnTo>
                    <a:lnTo>
                      <a:pt x="58" y="71"/>
                    </a:lnTo>
                    <a:lnTo>
                      <a:pt x="58" y="69"/>
                    </a:lnTo>
                    <a:lnTo>
                      <a:pt x="54" y="69"/>
                    </a:lnTo>
                    <a:lnTo>
                      <a:pt x="48" y="69"/>
                    </a:lnTo>
                    <a:lnTo>
                      <a:pt x="50" y="71"/>
                    </a:lnTo>
                    <a:close/>
                    <a:moveTo>
                      <a:pt x="60" y="75"/>
                    </a:moveTo>
                    <a:lnTo>
                      <a:pt x="56" y="75"/>
                    </a:lnTo>
                    <a:lnTo>
                      <a:pt x="60" y="75"/>
                    </a:lnTo>
                    <a:lnTo>
                      <a:pt x="62" y="75"/>
                    </a:lnTo>
                    <a:lnTo>
                      <a:pt x="60" y="75"/>
                    </a:lnTo>
                    <a:close/>
                    <a:moveTo>
                      <a:pt x="74" y="75"/>
                    </a:moveTo>
                    <a:lnTo>
                      <a:pt x="64" y="69"/>
                    </a:lnTo>
                    <a:lnTo>
                      <a:pt x="68" y="73"/>
                    </a:lnTo>
                    <a:lnTo>
                      <a:pt x="62" y="71"/>
                    </a:lnTo>
                    <a:lnTo>
                      <a:pt x="62" y="73"/>
                    </a:lnTo>
                    <a:lnTo>
                      <a:pt x="70" y="75"/>
                    </a:lnTo>
                    <a:lnTo>
                      <a:pt x="74" y="77"/>
                    </a:lnTo>
                    <a:lnTo>
                      <a:pt x="78" y="79"/>
                    </a:lnTo>
                    <a:lnTo>
                      <a:pt x="78" y="75"/>
                    </a:lnTo>
                    <a:lnTo>
                      <a:pt x="74" y="75"/>
                    </a:lnTo>
                    <a:close/>
                    <a:moveTo>
                      <a:pt x="56" y="59"/>
                    </a:moveTo>
                    <a:lnTo>
                      <a:pt x="40" y="43"/>
                    </a:lnTo>
                    <a:lnTo>
                      <a:pt x="38" y="35"/>
                    </a:lnTo>
                    <a:lnTo>
                      <a:pt x="36" y="33"/>
                    </a:lnTo>
                    <a:lnTo>
                      <a:pt x="36" y="27"/>
                    </a:lnTo>
                    <a:lnTo>
                      <a:pt x="38" y="27"/>
                    </a:lnTo>
                    <a:lnTo>
                      <a:pt x="42" y="31"/>
                    </a:lnTo>
                    <a:lnTo>
                      <a:pt x="48" y="27"/>
                    </a:lnTo>
                    <a:lnTo>
                      <a:pt x="54" y="27"/>
                    </a:lnTo>
                    <a:lnTo>
                      <a:pt x="58" y="29"/>
                    </a:lnTo>
                    <a:lnTo>
                      <a:pt x="66" y="29"/>
                    </a:lnTo>
                    <a:lnTo>
                      <a:pt x="74" y="29"/>
                    </a:lnTo>
                    <a:lnTo>
                      <a:pt x="80" y="31"/>
                    </a:lnTo>
                    <a:lnTo>
                      <a:pt x="88" y="31"/>
                    </a:lnTo>
                    <a:lnTo>
                      <a:pt x="88" y="25"/>
                    </a:lnTo>
                    <a:lnTo>
                      <a:pt x="82" y="15"/>
                    </a:lnTo>
                    <a:lnTo>
                      <a:pt x="76" y="17"/>
                    </a:lnTo>
                    <a:lnTo>
                      <a:pt x="60" y="15"/>
                    </a:lnTo>
                    <a:lnTo>
                      <a:pt x="54" y="7"/>
                    </a:lnTo>
                    <a:lnTo>
                      <a:pt x="44" y="0"/>
                    </a:lnTo>
                    <a:lnTo>
                      <a:pt x="42" y="2"/>
                    </a:lnTo>
                    <a:lnTo>
                      <a:pt x="32" y="7"/>
                    </a:lnTo>
                    <a:lnTo>
                      <a:pt x="34" y="13"/>
                    </a:lnTo>
                    <a:lnTo>
                      <a:pt x="28" y="17"/>
                    </a:lnTo>
                    <a:lnTo>
                      <a:pt x="28" y="21"/>
                    </a:lnTo>
                    <a:lnTo>
                      <a:pt x="20" y="21"/>
                    </a:lnTo>
                    <a:lnTo>
                      <a:pt x="14" y="21"/>
                    </a:lnTo>
                    <a:lnTo>
                      <a:pt x="4" y="21"/>
                    </a:lnTo>
                    <a:lnTo>
                      <a:pt x="2" y="21"/>
                    </a:lnTo>
                    <a:lnTo>
                      <a:pt x="0" y="23"/>
                    </a:lnTo>
                    <a:lnTo>
                      <a:pt x="0" y="27"/>
                    </a:lnTo>
                    <a:lnTo>
                      <a:pt x="2" y="31"/>
                    </a:lnTo>
                    <a:lnTo>
                      <a:pt x="4" y="35"/>
                    </a:lnTo>
                    <a:lnTo>
                      <a:pt x="8" y="35"/>
                    </a:lnTo>
                    <a:lnTo>
                      <a:pt x="8" y="33"/>
                    </a:lnTo>
                    <a:lnTo>
                      <a:pt x="10" y="31"/>
                    </a:lnTo>
                    <a:lnTo>
                      <a:pt x="12" y="25"/>
                    </a:lnTo>
                    <a:lnTo>
                      <a:pt x="14" y="25"/>
                    </a:lnTo>
                    <a:lnTo>
                      <a:pt x="16" y="27"/>
                    </a:lnTo>
                    <a:lnTo>
                      <a:pt x="20" y="29"/>
                    </a:lnTo>
                    <a:lnTo>
                      <a:pt x="24" y="31"/>
                    </a:lnTo>
                    <a:lnTo>
                      <a:pt x="26" y="35"/>
                    </a:lnTo>
                    <a:lnTo>
                      <a:pt x="28" y="41"/>
                    </a:lnTo>
                    <a:lnTo>
                      <a:pt x="30" y="45"/>
                    </a:lnTo>
                    <a:lnTo>
                      <a:pt x="28" y="47"/>
                    </a:lnTo>
                    <a:lnTo>
                      <a:pt x="34" y="53"/>
                    </a:lnTo>
                    <a:lnTo>
                      <a:pt x="40" y="59"/>
                    </a:lnTo>
                    <a:lnTo>
                      <a:pt x="44" y="63"/>
                    </a:lnTo>
                    <a:lnTo>
                      <a:pt x="48" y="61"/>
                    </a:lnTo>
                    <a:lnTo>
                      <a:pt x="52" y="63"/>
                    </a:lnTo>
                    <a:lnTo>
                      <a:pt x="58" y="67"/>
                    </a:lnTo>
                    <a:lnTo>
                      <a:pt x="60" y="69"/>
                    </a:lnTo>
                    <a:lnTo>
                      <a:pt x="64" y="69"/>
                    </a:lnTo>
                    <a:lnTo>
                      <a:pt x="62" y="63"/>
                    </a:lnTo>
                    <a:lnTo>
                      <a:pt x="56" y="5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0" name="Freeform 81"/>
              <p:cNvSpPr>
                <a:spLocks/>
              </p:cNvSpPr>
              <p:nvPr/>
            </p:nvSpPr>
            <p:spPr bwMode="auto">
              <a:xfrm>
                <a:off x="4603468" y="1774347"/>
                <a:ext cx="61664" cy="51033"/>
              </a:xfrm>
              <a:custGeom>
                <a:avLst/>
                <a:gdLst>
                  <a:gd name="T0" fmla="*/ 42 w 58"/>
                  <a:gd name="T1" fmla="*/ 48 h 48"/>
                  <a:gd name="T2" fmla="*/ 48 w 58"/>
                  <a:gd name="T3" fmla="*/ 40 h 48"/>
                  <a:gd name="T4" fmla="*/ 52 w 58"/>
                  <a:gd name="T5" fmla="*/ 38 h 48"/>
                  <a:gd name="T6" fmla="*/ 52 w 58"/>
                  <a:gd name="T7" fmla="*/ 34 h 48"/>
                  <a:gd name="T8" fmla="*/ 56 w 58"/>
                  <a:gd name="T9" fmla="*/ 32 h 48"/>
                  <a:gd name="T10" fmla="*/ 58 w 58"/>
                  <a:gd name="T11" fmla="*/ 24 h 48"/>
                  <a:gd name="T12" fmla="*/ 54 w 58"/>
                  <a:gd name="T13" fmla="*/ 14 h 48"/>
                  <a:gd name="T14" fmla="*/ 52 w 58"/>
                  <a:gd name="T15" fmla="*/ 4 h 48"/>
                  <a:gd name="T16" fmla="*/ 44 w 58"/>
                  <a:gd name="T17" fmla="*/ 4 h 48"/>
                  <a:gd name="T18" fmla="*/ 38 w 58"/>
                  <a:gd name="T19" fmla="*/ 2 h 48"/>
                  <a:gd name="T20" fmla="*/ 30 w 58"/>
                  <a:gd name="T21" fmla="*/ 2 h 48"/>
                  <a:gd name="T22" fmla="*/ 22 w 58"/>
                  <a:gd name="T23" fmla="*/ 2 h 48"/>
                  <a:gd name="T24" fmla="*/ 18 w 58"/>
                  <a:gd name="T25" fmla="*/ 0 h 48"/>
                  <a:gd name="T26" fmla="*/ 12 w 58"/>
                  <a:gd name="T27" fmla="*/ 0 h 48"/>
                  <a:gd name="T28" fmla="*/ 6 w 58"/>
                  <a:gd name="T29" fmla="*/ 4 h 48"/>
                  <a:gd name="T30" fmla="*/ 2 w 58"/>
                  <a:gd name="T31" fmla="*/ 0 h 48"/>
                  <a:gd name="T32" fmla="*/ 0 w 58"/>
                  <a:gd name="T33" fmla="*/ 0 h 48"/>
                  <a:gd name="T34" fmla="*/ 0 w 58"/>
                  <a:gd name="T35" fmla="*/ 6 h 48"/>
                  <a:gd name="T36" fmla="*/ 2 w 58"/>
                  <a:gd name="T37" fmla="*/ 8 h 48"/>
                  <a:gd name="T38" fmla="*/ 4 w 58"/>
                  <a:gd name="T39" fmla="*/ 16 h 48"/>
                  <a:gd name="T40" fmla="*/ 20 w 58"/>
                  <a:gd name="T41" fmla="*/ 32 h 48"/>
                  <a:gd name="T42" fmla="*/ 26 w 58"/>
                  <a:gd name="T43" fmla="*/ 36 h 48"/>
                  <a:gd name="T44" fmla="*/ 28 w 58"/>
                  <a:gd name="T45" fmla="*/ 42 h 48"/>
                  <a:gd name="T46" fmla="*/ 38 w 58"/>
                  <a:gd name="T47" fmla="*/ 48 h 48"/>
                  <a:gd name="T48" fmla="*/ 42 w 58"/>
                  <a:gd name="T4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48">
                    <a:moveTo>
                      <a:pt x="42" y="48"/>
                    </a:moveTo>
                    <a:lnTo>
                      <a:pt x="48" y="40"/>
                    </a:lnTo>
                    <a:lnTo>
                      <a:pt x="52" y="38"/>
                    </a:lnTo>
                    <a:lnTo>
                      <a:pt x="52" y="34"/>
                    </a:lnTo>
                    <a:lnTo>
                      <a:pt x="56" y="32"/>
                    </a:lnTo>
                    <a:lnTo>
                      <a:pt x="58" y="24"/>
                    </a:lnTo>
                    <a:lnTo>
                      <a:pt x="54" y="14"/>
                    </a:lnTo>
                    <a:lnTo>
                      <a:pt x="52" y="4"/>
                    </a:lnTo>
                    <a:lnTo>
                      <a:pt x="44" y="4"/>
                    </a:lnTo>
                    <a:lnTo>
                      <a:pt x="38" y="2"/>
                    </a:lnTo>
                    <a:lnTo>
                      <a:pt x="30" y="2"/>
                    </a:lnTo>
                    <a:lnTo>
                      <a:pt x="22" y="2"/>
                    </a:lnTo>
                    <a:lnTo>
                      <a:pt x="18" y="0"/>
                    </a:lnTo>
                    <a:lnTo>
                      <a:pt x="12" y="0"/>
                    </a:lnTo>
                    <a:lnTo>
                      <a:pt x="6" y="4"/>
                    </a:lnTo>
                    <a:lnTo>
                      <a:pt x="2" y="0"/>
                    </a:lnTo>
                    <a:lnTo>
                      <a:pt x="0" y="0"/>
                    </a:lnTo>
                    <a:lnTo>
                      <a:pt x="0" y="6"/>
                    </a:lnTo>
                    <a:lnTo>
                      <a:pt x="2" y="8"/>
                    </a:lnTo>
                    <a:lnTo>
                      <a:pt x="4" y="16"/>
                    </a:lnTo>
                    <a:lnTo>
                      <a:pt x="20" y="32"/>
                    </a:lnTo>
                    <a:lnTo>
                      <a:pt x="26" y="36"/>
                    </a:lnTo>
                    <a:lnTo>
                      <a:pt x="28" y="42"/>
                    </a:lnTo>
                    <a:lnTo>
                      <a:pt x="38" y="48"/>
                    </a:lnTo>
                    <a:lnTo>
                      <a:pt x="42" y="4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1" name="Freeform 82"/>
              <p:cNvSpPr>
                <a:spLocks/>
              </p:cNvSpPr>
              <p:nvPr/>
            </p:nvSpPr>
            <p:spPr bwMode="auto">
              <a:xfrm>
                <a:off x="4648122" y="1808369"/>
                <a:ext cx="31895" cy="31895"/>
              </a:xfrm>
              <a:custGeom>
                <a:avLst/>
                <a:gdLst>
                  <a:gd name="T0" fmla="*/ 20 w 30"/>
                  <a:gd name="T1" fmla="*/ 18 h 30"/>
                  <a:gd name="T2" fmla="*/ 24 w 30"/>
                  <a:gd name="T3" fmla="*/ 20 h 30"/>
                  <a:gd name="T4" fmla="*/ 30 w 30"/>
                  <a:gd name="T5" fmla="*/ 20 h 30"/>
                  <a:gd name="T6" fmla="*/ 30 w 30"/>
                  <a:gd name="T7" fmla="*/ 16 h 30"/>
                  <a:gd name="T8" fmla="*/ 24 w 30"/>
                  <a:gd name="T9" fmla="*/ 6 h 30"/>
                  <a:gd name="T10" fmla="*/ 14 w 30"/>
                  <a:gd name="T11" fmla="*/ 0 h 30"/>
                  <a:gd name="T12" fmla="*/ 10 w 30"/>
                  <a:gd name="T13" fmla="*/ 2 h 30"/>
                  <a:gd name="T14" fmla="*/ 10 w 30"/>
                  <a:gd name="T15" fmla="*/ 6 h 30"/>
                  <a:gd name="T16" fmla="*/ 6 w 30"/>
                  <a:gd name="T17" fmla="*/ 8 h 30"/>
                  <a:gd name="T18" fmla="*/ 0 w 30"/>
                  <a:gd name="T19" fmla="*/ 16 h 30"/>
                  <a:gd name="T20" fmla="*/ 0 w 30"/>
                  <a:gd name="T21" fmla="*/ 20 h 30"/>
                  <a:gd name="T22" fmla="*/ 8 w 30"/>
                  <a:gd name="T23" fmla="*/ 24 h 30"/>
                  <a:gd name="T24" fmla="*/ 14 w 30"/>
                  <a:gd name="T25" fmla="*/ 30 h 30"/>
                  <a:gd name="T26" fmla="*/ 16 w 30"/>
                  <a:gd name="T27" fmla="*/ 26 h 30"/>
                  <a:gd name="T28" fmla="*/ 20 w 30"/>
                  <a:gd name="T29" fmla="*/ 1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0">
                    <a:moveTo>
                      <a:pt x="20" y="18"/>
                    </a:moveTo>
                    <a:lnTo>
                      <a:pt x="24" y="20"/>
                    </a:lnTo>
                    <a:lnTo>
                      <a:pt x="30" y="20"/>
                    </a:lnTo>
                    <a:lnTo>
                      <a:pt x="30" y="16"/>
                    </a:lnTo>
                    <a:lnTo>
                      <a:pt x="24" y="6"/>
                    </a:lnTo>
                    <a:lnTo>
                      <a:pt x="14" y="0"/>
                    </a:lnTo>
                    <a:lnTo>
                      <a:pt x="10" y="2"/>
                    </a:lnTo>
                    <a:lnTo>
                      <a:pt x="10" y="6"/>
                    </a:lnTo>
                    <a:lnTo>
                      <a:pt x="6" y="8"/>
                    </a:lnTo>
                    <a:lnTo>
                      <a:pt x="0" y="16"/>
                    </a:lnTo>
                    <a:lnTo>
                      <a:pt x="0" y="20"/>
                    </a:lnTo>
                    <a:lnTo>
                      <a:pt x="8" y="24"/>
                    </a:lnTo>
                    <a:lnTo>
                      <a:pt x="14" y="30"/>
                    </a:lnTo>
                    <a:lnTo>
                      <a:pt x="16" y="26"/>
                    </a:lnTo>
                    <a:lnTo>
                      <a:pt x="20" y="1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2" name="Freeform 83"/>
              <p:cNvSpPr>
                <a:spLocks/>
              </p:cNvSpPr>
              <p:nvPr/>
            </p:nvSpPr>
            <p:spPr bwMode="auto">
              <a:xfrm>
                <a:off x="4663006" y="1827506"/>
                <a:ext cx="27642" cy="61664"/>
              </a:xfrm>
              <a:custGeom>
                <a:avLst/>
                <a:gdLst>
                  <a:gd name="T0" fmla="*/ 20 w 26"/>
                  <a:gd name="T1" fmla="*/ 52 h 58"/>
                  <a:gd name="T2" fmla="*/ 26 w 26"/>
                  <a:gd name="T3" fmla="*/ 46 h 58"/>
                  <a:gd name="T4" fmla="*/ 26 w 26"/>
                  <a:gd name="T5" fmla="*/ 36 h 58"/>
                  <a:gd name="T6" fmla="*/ 20 w 26"/>
                  <a:gd name="T7" fmla="*/ 28 h 58"/>
                  <a:gd name="T8" fmla="*/ 20 w 26"/>
                  <a:gd name="T9" fmla="*/ 22 h 58"/>
                  <a:gd name="T10" fmla="*/ 22 w 26"/>
                  <a:gd name="T11" fmla="*/ 12 h 58"/>
                  <a:gd name="T12" fmla="*/ 16 w 26"/>
                  <a:gd name="T13" fmla="*/ 2 h 58"/>
                  <a:gd name="T14" fmla="*/ 10 w 26"/>
                  <a:gd name="T15" fmla="*/ 2 h 58"/>
                  <a:gd name="T16" fmla="*/ 6 w 26"/>
                  <a:gd name="T17" fmla="*/ 0 h 58"/>
                  <a:gd name="T18" fmla="*/ 2 w 26"/>
                  <a:gd name="T19" fmla="*/ 8 h 58"/>
                  <a:gd name="T20" fmla="*/ 0 w 26"/>
                  <a:gd name="T21" fmla="*/ 12 h 58"/>
                  <a:gd name="T22" fmla="*/ 2 w 26"/>
                  <a:gd name="T23" fmla="*/ 20 h 58"/>
                  <a:gd name="T24" fmla="*/ 4 w 26"/>
                  <a:gd name="T25" fmla="*/ 32 h 58"/>
                  <a:gd name="T26" fmla="*/ 2 w 26"/>
                  <a:gd name="T27" fmla="*/ 40 h 58"/>
                  <a:gd name="T28" fmla="*/ 8 w 26"/>
                  <a:gd name="T29" fmla="*/ 50 h 58"/>
                  <a:gd name="T30" fmla="*/ 14 w 26"/>
                  <a:gd name="T31" fmla="*/ 56 h 58"/>
                  <a:gd name="T32" fmla="*/ 16 w 26"/>
                  <a:gd name="T33" fmla="*/ 58 h 58"/>
                  <a:gd name="T34" fmla="*/ 20 w 26"/>
                  <a:gd name="T35" fmla="*/ 58 h 58"/>
                  <a:gd name="T36" fmla="*/ 20 w 26"/>
                  <a:gd name="T37" fmla="*/ 5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58">
                    <a:moveTo>
                      <a:pt x="20" y="52"/>
                    </a:moveTo>
                    <a:lnTo>
                      <a:pt x="26" y="46"/>
                    </a:lnTo>
                    <a:lnTo>
                      <a:pt x="26" y="36"/>
                    </a:lnTo>
                    <a:lnTo>
                      <a:pt x="20" y="28"/>
                    </a:lnTo>
                    <a:lnTo>
                      <a:pt x="20" y="22"/>
                    </a:lnTo>
                    <a:lnTo>
                      <a:pt x="22" y="12"/>
                    </a:lnTo>
                    <a:lnTo>
                      <a:pt x="16" y="2"/>
                    </a:lnTo>
                    <a:lnTo>
                      <a:pt x="10" y="2"/>
                    </a:lnTo>
                    <a:lnTo>
                      <a:pt x="6" y="0"/>
                    </a:lnTo>
                    <a:lnTo>
                      <a:pt x="2" y="8"/>
                    </a:lnTo>
                    <a:lnTo>
                      <a:pt x="0" y="12"/>
                    </a:lnTo>
                    <a:lnTo>
                      <a:pt x="2" y="20"/>
                    </a:lnTo>
                    <a:lnTo>
                      <a:pt x="4" y="32"/>
                    </a:lnTo>
                    <a:lnTo>
                      <a:pt x="2" y="40"/>
                    </a:lnTo>
                    <a:lnTo>
                      <a:pt x="8" y="50"/>
                    </a:lnTo>
                    <a:lnTo>
                      <a:pt x="14" y="56"/>
                    </a:lnTo>
                    <a:lnTo>
                      <a:pt x="16" y="58"/>
                    </a:lnTo>
                    <a:lnTo>
                      <a:pt x="20" y="58"/>
                    </a:lnTo>
                    <a:lnTo>
                      <a:pt x="20" y="5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3" name="Freeform 84"/>
              <p:cNvSpPr>
                <a:spLocks/>
              </p:cNvSpPr>
              <p:nvPr/>
            </p:nvSpPr>
            <p:spPr bwMode="auto">
              <a:xfrm>
                <a:off x="4684269" y="1833884"/>
                <a:ext cx="42528" cy="31895"/>
              </a:xfrm>
              <a:custGeom>
                <a:avLst/>
                <a:gdLst>
                  <a:gd name="T0" fmla="*/ 30 w 40"/>
                  <a:gd name="T1" fmla="*/ 0 h 30"/>
                  <a:gd name="T2" fmla="*/ 20 w 40"/>
                  <a:gd name="T3" fmla="*/ 0 h 30"/>
                  <a:gd name="T4" fmla="*/ 12 w 40"/>
                  <a:gd name="T5" fmla="*/ 4 h 30"/>
                  <a:gd name="T6" fmla="*/ 8 w 40"/>
                  <a:gd name="T7" fmla="*/ 4 h 30"/>
                  <a:gd name="T8" fmla="*/ 2 w 40"/>
                  <a:gd name="T9" fmla="*/ 6 h 30"/>
                  <a:gd name="T10" fmla="*/ 0 w 40"/>
                  <a:gd name="T11" fmla="*/ 16 h 30"/>
                  <a:gd name="T12" fmla="*/ 0 w 40"/>
                  <a:gd name="T13" fmla="*/ 22 h 30"/>
                  <a:gd name="T14" fmla="*/ 6 w 40"/>
                  <a:gd name="T15" fmla="*/ 30 h 30"/>
                  <a:gd name="T16" fmla="*/ 10 w 40"/>
                  <a:gd name="T17" fmla="*/ 26 h 30"/>
                  <a:gd name="T18" fmla="*/ 22 w 40"/>
                  <a:gd name="T19" fmla="*/ 26 h 30"/>
                  <a:gd name="T20" fmla="*/ 40 w 40"/>
                  <a:gd name="T21" fmla="*/ 18 h 30"/>
                  <a:gd name="T22" fmla="*/ 38 w 40"/>
                  <a:gd name="T23" fmla="*/ 6 h 30"/>
                  <a:gd name="T24" fmla="*/ 30 w 40"/>
                  <a:gd name="T25"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30">
                    <a:moveTo>
                      <a:pt x="30" y="0"/>
                    </a:moveTo>
                    <a:lnTo>
                      <a:pt x="20" y="0"/>
                    </a:lnTo>
                    <a:lnTo>
                      <a:pt x="12" y="4"/>
                    </a:lnTo>
                    <a:lnTo>
                      <a:pt x="8" y="4"/>
                    </a:lnTo>
                    <a:lnTo>
                      <a:pt x="2" y="6"/>
                    </a:lnTo>
                    <a:lnTo>
                      <a:pt x="0" y="16"/>
                    </a:lnTo>
                    <a:lnTo>
                      <a:pt x="0" y="22"/>
                    </a:lnTo>
                    <a:lnTo>
                      <a:pt x="6" y="30"/>
                    </a:lnTo>
                    <a:lnTo>
                      <a:pt x="10" y="26"/>
                    </a:lnTo>
                    <a:lnTo>
                      <a:pt x="22" y="26"/>
                    </a:lnTo>
                    <a:lnTo>
                      <a:pt x="40" y="18"/>
                    </a:lnTo>
                    <a:lnTo>
                      <a:pt x="38" y="6"/>
                    </a:lnTo>
                    <a:lnTo>
                      <a:pt x="30" y="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4" name="Freeform 85"/>
              <p:cNvSpPr>
                <a:spLocks/>
              </p:cNvSpPr>
              <p:nvPr/>
            </p:nvSpPr>
            <p:spPr bwMode="auto">
              <a:xfrm>
                <a:off x="4711913" y="1793484"/>
                <a:ext cx="102065" cy="61664"/>
              </a:xfrm>
              <a:custGeom>
                <a:avLst/>
                <a:gdLst>
                  <a:gd name="T0" fmla="*/ 74 w 96"/>
                  <a:gd name="T1" fmla="*/ 2 h 58"/>
                  <a:gd name="T2" fmla="*/ 64 w 96"/>
                  <a:gd name="T3" fmla="*/ 4 h 58"/>
                  <a:gd name="T4" fmla="*/ 52 w 96"/>
                  <a:gd name="T5" fmla="*/ 8 h 58"/>
                  <a:gd name="T6" fmla="*/ 36 w 96"/>
                  <a:gd name="T7" fmla="*/ 8 h 58"/>
                  <a:gd name="T8" fmla="*/ 24 w 96"/>
                  <a:gd name="T9" fmla="*/ 8 h 58"/>
                  <a:gd name="T10" fmla="*/ 8 w 96"/>
                  <a:gd name="T11" fmla="*/ 8 h 58"/>
                  <a:gd name="T12" fmla="*/ 4 w 96"/>
                  <a:gd name="T13" fmla="*/ 6 h 58"/>
                  <a:gd name="T14" fmla="*/ 4 w 96"/>
                  <a:gd name="T15" fmla="*/ 0 h 58"/>
                  <a:gd name="T16" fmla="*/ 0 w 96"/>
                  <a:gd name="T17" fmla="*/ 4 h 58"/>
                  <a:gd name="T18" fmla="*/ 0 w 96"/>
                  <a:gd name="T19" fmla="*/ 16 h 58"/>
                  <a:gd name="T20" fmla="*/ 10 w 96"/>
                  <a:gd name="T21" fmla="*/ 22 h 58"/>
                  <a:gd name="T22" fmla="*/ 8 w 96"/>
                  <a:gd name="T23" fmla="*/ 26 h 58"/>
                  <a:gd name="T24" fmla="*/ 4 w 96"/>
                  <a:gd name="T25" fmla="*/ 28 h 58"/>
                  <a:gd name="T26" fmla="*/ 4 w 96"/>
                  <a:gd name="T27" fmla="*/ 38 h 58"/>
                  <a:gd name="T28" fmla="*/ 12 w 96"/>
                  <a:gd name="T29" fmla="*/ 44 h 58"/>
                  <a:gd name="T30" fmla="*/ 14 w 96"/>
                  <a:gd name="T31" fmla="*/ 56 h 58"/>
                  <a:gd name="T32" fmla="*/ 30 w 96"/>
                  <a:gd name="T33" fmla="*/ 52 h 58"/>
                  <a:gd name="T34" fmla="*/ 36 w 96"/>
                  <a:gd name="T35" fmla="*/ 52 h 58"/>
                  <a:gd name="T36" fmla="*/ 52 w 96"/>
                  <a:gd name="T37" fmla="*/ 58 h 58"/>
                  <a:gd name="T38" fmla="*/ 64 w 96"/>
                  <a:gd name="T39" fmla="*/ 52 h 58"/>
                  <a:gd name="T40" fmla="*/ 64 w 96"/>
                  <a:gd name="T41" fmla="*/ 50 h 58"/>
                  <a:gd name="T42" fmla="*/ 66 w 96"/>
                  <a:gd name="T43" fmla="*/ 46 h 58"/>
                  <a:gd name="T44" fmla="*/ 74 w 96"/>
                  <a:gd name="T45" fmla="*/ 46 h 58"/>
                  <a:gd name="T46" fmla="*/ 82 w 96"/>
                  <a:gd name="T47" fmla="*/ 42 h 58"/>
                  <a:gd name="T48" fmla="*/ 86 w 96"/>
                  <a:gd name="T49" fmla="*/ 44 h 58"/>
                  <a:gd name="T50" fmla="*/ 90 w 96"/>
                  <a:gd name="T51" fmla="*/ 44 h 58"/>
                  <a:gd name="T52" fmla="*/ 94 w 96"/>
                  <a:gd name="T53" fmla="*/ 42 h 58"/>
                  <a:gd name="T54" fmla="*/ 86 w 96"/>
                  <a:gd name="T55" fmla="*/ 34 h 58"/>
                  <a:gd name="T56" fmla="*/ 90 w 96"/>
                  <a:gd name="T57" fmla="*/ 30 h 58"/>
                  <a:gd name="T58" fmla="*/ 92 w 96"/>
                  <a:gd name="T59" fmla="*/ 16 h 58"/>
                  <a:gd name="T60" fmla="*/ 96 w 96"/>
                  <a:gd name="T61" fmla="*/ 8 h 58"/>
                  <a:gd name="T62" fmla="*/ 90 w 96"/>
                  <a:gd name="T63" fmla="*/ 6 h 58"/>
                  <a:gd name="T64" fmla="*/ 74 w 96"/>
                  <a:gd name="T65" fmla="*/ 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6" h="58">
                    <a:moveTo>
                      <a:pt x="74" y="2"/>
                    </a:moveTo>
                    <a:lnTo>
                      <a:pt x="64" y="4"/>
                    </a:lnTo>
                    <a:lnTo>
                      <a:pt x="52" y="8"/>
                    </a:lnTo>
                    <a:lnTo>
                      <a:pt x="36" y="8"/>
                    </a:lnTo>
                    <a:lnTo>
                      <a:pt x="24" y="8"/>
                    </a:lnTo>
                    <a:lnTo>
                      <a:pt x="8" y="8"/>
                    </a:lnTo>
                    <a:lnTo>
                      <a:pt x="4" y="6"/>
                    </a:lnTo>
                    <a:lnTo>
                      <a:pt x="4" y="0"/>
                    </a:lnTo>
                    <a:lnTo>
                      <a:pt x="0" y="4"/>
                    </a:lnTo>
                    <a:lnTo>
                      <a:pt x="0" y="16"/>
                    </a:lnTo>
                    <a:lnTo>
                      <a:pt x="10" y="22"/>
                    </a:lnTo>
                    <a:lnTo>
                      <a:pt x="8" y="26"/>
                    </a:lnTo>
                    <a:lnTo>
                      <a:pt x="4" y="28"/>
                    </a:lnTo>
                    <a:lnTo>
                      <a:pt x="4" y="38"/>
                    </a:lnTo>
                    <a:lnTo>
                      <a:pt x="12" y="44"/>
                    </a:lnTo>
                    <a:lnTo>
                      <a:pt x="14" y="56"/>
                    </a:lnTo>
                    <a:lnTo>
                      <a:pt x="30" y="52"/>
                    </a:lnTo>
                    <a:lnTo>
                      <a:pt x="36" y="52"/>
                    </a:lnTo>
                    <a:lnTo>
                      <a:pt x="52" y="58"/>
                    </a:lnTo>
                    <a:lnTo>
                      <a:pt x="64" y="52"/>
                    </a:lnTo>
                    <a:lnTo>
                      <a:pt x="64" y="50"/>
                    </a:lnTo>
                    <a:lnTo>
                      <a:pt x="66" y="46"/>
                    </a:lnTo>
                    <a:lnTo>
                      <a:pt x="74" y="46"/>
                    </a:lnTo>
                    <a:lnTo>
                      <a:pt x="82" y="42"/>
                    </a:lnTo>
                    <a:lnTo>
                      <a:pt x="86" y="44"/>
                    </a:lnTo>
                    <a:lnTo>
                      <a:pt x="90" y="44"/>
                    </a:lnTo>
                    <a:lnTo>
                      <a:pt x="94" y="42"/>
                    </a:lnTo>
                    <a:lnTo>
                      <a:pt x="86" y="34"/>
                    </a:lnTo>
                    <a:lnTo>
                      <a:pt x="90" y="30"/>
                    </a:lnTo>
                    <a:lnTo>
                      <a:pt x="92" y="16"/>
                    </a:lnTo>
                    <a:lnTo>
                      <a:pt x="96" y="8"/>
                    </a:lnTo>
                    <a:lnTo>
                      <a:pt x="90" y="6"/>
                    </a:lnTo>
                    <a:lnTo>
                      <a:pt x="74" y="2"/>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5" name="Freeform 86"/>
              <p:cNvSpPr>
                <a:spLocks/>
              </p:cNvSpPr>
              <p:nvPr/>
            </p:nvSpPr>
            <p:spPr bwMode="auto">
              <a:xfrm>
                <a:off x="4675764" y="1711619"/>
                <a:ext cx="159477" cy="90371"/>
              </a:xfrm>
              <a:custGeom>
                <a:avLst/>
                <a:gdLst>
                  <a:gd name="T0" fmla="*/ 138 w 150"/>
                  <a:gd name="T1" fmla="*/ 59 h 85"/>
                  <a:gd name="T2" fmla="*/ 132 w 150"/>
                  <a:gd name="T3" fmla="*/ 57 h 85"/>
                  <a:gd name="T4" fmla="*/ 126 w 150"/>
                  <a:gd name="T5" fmla="*/ 59 h 85"/>
                  <a:gd name="T6" fmla="*/ 122 w 150"/>
                  <a:gd name="T7" fmla="*/ 55 h 85"/>
                  <a:gd name="T8" fmla="*/ 122 w 150"/>
                  <a:gd name="T9" fmla="*/ 45 h 85"/>
                  <a:gd name="T10" fmla="*/ 124 w 150"/>
                  <a:gd name="T11" fmla="*/ 32 h 85"/>
                  <a:gd name="T12" fmla="*/ 120 w 150"/>
                  <a:gd name="T13" fmla="*/ 22 h 85"/>
                  <a:gd name="T14" fmla="*/ 112 w 150"/>
                  <a:gd name="T15" fmla="*/ 18 h 85"/>
                  <a:gd name="T16" fmla="*/ 106 w 150"/>
                  <a:gd name="T17" fmla="*/ 10 h 85"/>
                  <a:gd name="T18" fmla="*/ 102 w 150"/>
                  <a:gd name="T19" fmla="*/ 4 h 85"/>
                  <a:gd name="T20" fmla="*/ 96 w 150"/>
                  <a:gd name="T21" fmla="*/ 0 h 85"/>
                  <a:gd name="T22" fmla="*/ 88 w 150"/>
                  <a:gd name="T23" fmla="*/ 2 h 85"/>
                  <a:gd name="T24" fmla="*/ 86 w 150"/>
                  <a:gd name="T25" fmla="*/ 4 h 85"/>
                  <a:gd name="T26" fmla="*/ 76 w 150"/>
                  <a:gd name="T27" fmla="*/ 4 h 85"/>
                  <a:gd name="T28" fmla="*/ 72 w 150"/>
                  <a:gd name="T29" fmla="*/ 8 h 85"/>
                  <a:gd name="T30" fmla="*/ 64 w 150"/>
                  <a:gd name="T31" fmla="*/ 4 h 85"/>
                  <a:gd name="T32" fmla="*/ 52 w 150"/>
                  <a:gd name="T33" fmla="*/ 4 h 85"/>
                  <a:gd name="T34" fmla="*/ 48 w 150"/>
                  <a:gd name="T35" fmla="*/ 2 h 85"/>
                  <a:gd name="T36" fmla="*/ 38 w 150"/>
                  <a:gd name="T37" fmla="*/ 4 h 85"/>
                  <a:gd name="T38" fmla="*/ 34 w 150"/>
                  <a:gd name="T39" fmla="*/ 8 h 85"/>
                  <a:gd name="T40" fmla="*/ 30 w 150"/>
                  <a:gd name="T41" fmla="*/ 10 h 85"/>
                  <a:gd name="T42" fmla="*/ 18 w 150"/>
                  <a:gd name="T43" fmla="*/ 28 h 85"/>
                  <a:gd name="T44" fmla="*/ 12 w 150"/>
                  <a:gd name="T45" fmla="*/ 39 h 85"/>
                  <a:gd name="T46" fmla="*/ 0 w 150"/>
                  <a:gd name="T47" fmla="*/ 41 h 85"/>
                  <a:gd name="T48" fmla="*/ 8 w 150"/>
                  <a:gd name="T49" fmla="*/ 49 h 85"/>
                  <a:gd name="T50" fmla="*/ 10 w 150"/>
                  <a:gd name="T51" fmla="*/ 55 h 85"/>
                  <a:gd name="T52" fmla="*/ 20 w 150"/>
                  <a:gd name="T53" fmla="*/ 61 h 85"/>
                  <a:gd name="T54" fmla="*/ 22 w 150"/>
                  <a:gd name="T55" fmla="*/ 65 h 85"/>
                  <a:gd name="T56" fmla="*/ 32 w 150"/>
                  <a:gd name="T57" fmla="*/ 71 h 85"/>
                  <a:gd name="T58" fmla="*/ 34 w 150"/>
                  <a:gd name="T59" fmla="*/ 69 h 85"/>
                  <a:gd name="T60" fmla="*/ 40 w 150"/>
                  <a:gd name="T61" fmla="*/ 71 h 85"/>
                  <a:gd name="T62" fmla="*/ 36 w 150"/>
                  <a:gd name="T63" fmla="*/ 73 h 85"/>
                  <a:gd name="T64" fmla="*/ 38 w 150"/>
                  <a:gd name="T65" fmla="*/ 77 h 85"/>
                  <a:gd name="T66" fmla="*/ 38 w 150"/>
                  <a:gd name="T67" fmla="*/ 83 h 85"/>
                  <a:gd name="T68" fmla="*/ 42 w 150"/>
                  <a:gd name="T69" fmla="*/ 85 h 85"/>
                  <a:gd name="T70" fmla="*/ 58 w 150"/>
                  <a:gd name="T71" fmla="*/ 85 h 85"/>
                  <a:gd name="T72" fmla="*/ 70 w 150"/>
                  <a:gd name="T73" fmla="*/ 85 h 85"/>
                  <a:gd name="T74" fmla="*/ 86 w 150"/>
                  <a:gd name="T75" fmla="*/ 85 h 85"/>
                  <a:gd name="T76" fmla="*/ 98 w 150"/>
                  <a:gd name="T77" fmla="*/ 81 h 85"/>
                  <a:gd name="T78" fmla="*/ 108 w 150"/>
                  <a:gd name="T79" fmla="*/ 79 h 85"/>
                  <a:gd name="T80" fmla="*/ 124 w 150"/>
                  <a:gd name="T81" fmla="*/ 83 h 85"/>
                  <a:gd name="T82" fmla="*/ 130 w 150"/>
                  <a:gd name="T83" fmla="*/ 85 h 85"/>
                  <a:gd name="T84" fmla="*/ 132 w 150"/>
                  <a:gd name="T85" fmla="*/ 83 h 85"/>
                  <a:gd name="T86" fmla="*/ 136 w 150"/>
                  <a:gd name="T87" fmla="*/ 73 h 85"/>
                  <a:gd name="T88" fmla="*/ 132 w 150"/>
                  <a:gd name="T89" fmla="*/ 71 h 85"/>
                  <a:gd name="T90" fmla="*/ 136 w 150"/>
                  <a:gd name="T91" fmla="*/ 63 h 85"/>
                  <a:gd name="T92" fmla="*/ 140 w 150"/>
                  <a:gd name="T93" fmla="*/ 67 h 85"/>
                  <a:gd name="T94" fmla="*/ 136 w 150"/>
                  <a:gd name="T95" fmla="*/ 73 h 85"/>
                  <a:gd name="T96" fmla="*/ 140 w 150"/>
                  <a:gd name="T97" fmla="*/ 71 h 85"/>
                  <a:gd name="T98" fmla="*/ 148 w 150"/>
                  <a:gd name="T99" fmla="*/ 65 h 85"/>
                  <a:gd name="T100" fmla="*/ 150 w 150"/>
                  <a:gd name="T101" fmla="*/ 59 h 85"/>
                  <a:gd name="T102" fmla="*/ 144 w 150"/>
                  <a:gd name="T103" fmla="*/ 57 h 85"/>
                  <a:gd name="T104" fmla="*/ 138 w 150"/>
                  <a:gd name="T105" fmla="*/ 5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0" h="85">
                    <a:moveTo>
                      <a:pt x="138" y="59"/>
                    </a:moveTo>
                    <a:lnTo>
                      <a:pt x="132" y="57"/>
                    </a:lnTo>
                    <a:lnTo>
                      <a:pt x="126" y="59"/>
                    </a:lnTo>
                    <a:lnTo>
                      <a:pt x="122" y="55"/>
                    </a:lnTo>
                    <a:lnTo>
                      <a:pt x="122" y="45"/>
                    </a:lnTo>
                    <a:lnTo>
                      <a:pt x="124" y="32"/>
                    </a:lnTo>
                    <a:lnTo>
                      <a:pt x="120" y="22"/>
                    </a:lnTo>
                    <a:lnTo>
                      <a:pt x="112" y="18"/>
                    </a:lnTo>
                    <a:lnTo>
                      <a:pt x="106" y="10"/>
                    </a:lnTo>
                    <a:lnTo>
                      <a:pt x="102" y="4"/>
                    </a:lnTo>
                    <a:lnTo>
                      <a:pt x="96" y="0"/>
                    </a:lnTo>
                    <a:lnTo>
                      <a:pt x="88" y="2"/>
                    </a:lnTo>
                    <a:lnTo>
                      <a:pt x="86" y="4"/>
                    </a:lnTo>
                    <a:lnTo>
                      <a:pt x="76" y="4"/>
                    </a:lnTo>
                    <a:lnTo>
                      <a:pt x="72" y="8"/>
                    </a:lnTo>
                    <a:lnTo>
                      <a:pt x="64" y="4"/>
                    </a:lnTo>
                    <a:lnTo>
                      <a:pt x="52" y="4"/>
                    </a:lnTo>
                    <a:lnTo>
                      <a:pt x="48" y="2"/>
                    </a:lnTo>
                    <a:lnTo>
                      <a:pt x="38" y="4"/>
                    </a:lnTo>
                    <a:lnTo>
                      <a:pt x="34" y="8"/>
                    </a:lnTo>
                    <a:lnTo>
                      <a:pt x="30" y="10"/>
                    </a:lnTo>
                    <a:lnTo>
                      <a:pt x="18" y="28"/>
                    </a:lnTo>
                    <a:lnTo>
                      <a:pt x="12" y="39"/>
                    </a:lnTo>
                    <a:lnTo>
                      <a:pt x="0" y="41"/>
                    </a:lnTo>
                    <a:lnTo>
                      <a:pt x="8" y="49"/>
                    </a:lnTo>
                    <a:lnTo>
                      <a:pt x="10" y="55"/>
                    </a:lnTo>
                    <a:lnTo>
                      <a:pt x="20" y="61"/>
                    </a:lnTo>
                    <a:lnTo>
                      <a:pt x="22" y="65"/>
                    </a:lnTo>
                    <a:lnTo>
                      <a:pt x="32" y="71"/>
                    </a:lnTo>
                    <a:lnTo>
                      <a:pt x="34" y="69"/>
                    </a:lnTo>
                    <a:lnTo>
                      <a:pt x="40" y="71"/>
                    </a:lnTo>
                    <a:lnTo>
                      <a:pt x="36" y="73"/>
                    </a:lnTo>
                    <a:lnTo>
                      <a:pt x="38" y="77"/>
                    </a:lnTo>
                    <a:lnTo>
                      <a:pt x="38" y="83"/>
                    </a:lnTo>
                    <a:lnTo>
                      <a:pt x="42" y="85"/>
                    </a:lnTo>
                    <a:lnTo>
                      <a:pt x="58" y="85"/>
                    </a:lnTo>
                    <a:lnTo>
                      <a:pt x="70" y="85"/>
                    </a:lnTo>
                    <a:lnTo>
                      <a:pt x="86" y="85"/>
                    </a:lnTo>
                    <a:lnTo>
                      <a:pt x="98" y="81"/>
                    </a:lnTo>
                    <a:lnTo>
                      <a:pt x="108" y="79"/>
                    </a:lnTo>
                    <a:lnTo>
                      <a:pt x="124" y="83"/>
                    </a:lnTo>
                    <a:lnTo>
                      <a:pt x="130" y="85"/>
                    </a:lnTo>
                    <a:lnTo>
                      <a:pt x="132" y="83"/>
                    </a:lnTo>
                    <a:lnTo>
                      <a:pt x="136" y="73"/>
                    </a:lnTo>
                    <a:lnTo>
                      <a:pt x="132" y="71"/>
                    </a:lnTo>
                    <a:lnTo>
                      <a:pt x="136" y="63"/>
                    </a:lnTo>
                    <a:lnTo>
                      <a:pt x="140" y="67"/>
                    </a:lnTo>
                    <a:lnTo>
                      <a:pt x="136" y="73"/>
                    </a:lnTo>
                    <a:lnTo>
                      <a:pt x="140" y="71"/>
                    </a:lnTo>
                    <a:lnTo>
                      <a:pt x="148" y="65"/>
                    </a:lnTo>
                    <a:lnTo>
                      <a:pt x="150" y="59"/>
                    </a:lnTo>
                    <a:lnTo>
                      <a:pt x="144" y="57"/>
                    </a:lnTo>
                    <a:lnTo>
                      <a:pt x="138" y="5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6" name="Freeform 87"/>
              <p:cNvSpPr>
                <a:spLocks/>
              </p:cNvSpPr>
              <p:nvPr/>
            </p:nvSpPr>
            <p:spPr bwMode="auto">
              <a:xfrm>
                <a:off x="4777830" y="1705241"/>
                <a:ext cx="59538" cy="64854"/>
              </a:xfrm>
              <a:custGeom>
                <a:avLst/>
                <a:gdLst>
                  <a:gd name="T0" fmla="*/ 10 w 56"/>
                  <a:gd name="T1" fmla="*/ 16 h 61"/>
                  <a:gd name="T2" fmla="*/ 16 w 56"/>
                  <a:gd name="T3" fmla="*/ 24 h 61"/>
                  <a:gd name="T4" fmla="*/ 24 w 56"/>
                  <a:gd name="T5" fmla="*/ 28 h 61"/>
                  <a:gd name="T6" fmla="*/ 28 w 56"/>
                  <a:gd name="T7" fmla="*/ 38 h 61"/>
                  <a:gd name="T8" fmla="*/ 26 w 56"/>
                  <a:gd name="T9" fmla="*/ 51 h 61"/>
                  <a:gd name="T10" fmla="*/ 26 w 56"/>
                  <a:gd name="T11" fmla="*/ 61 h 61"/>
                  <a:gd name="T12" fmla="*/ 32 w 56"/>
                  <a:gd name="T13" fmla="*/ 61 h 61"/>
                  <a:gd name="T14" fmla="*/ 40 w 56"/>
                  <a:gd name="T15" fmla="*/ 47 h 61"/>
                  <a:gd name="T16" fmla="*/ 40 w 56"/>
                  <a:gd name="T17" fmla="*/ 42 h 61"/>
                  <a:gd name="T18" fmla="*/ 42 w 56"/>
                  <a:gd name="T19" fmla="*/ 40 h 61"/>
                  <a:gd name="T20" fmla="*/ 52 w 56"/>
                  <a:gd name="T21" fmla="*/ 42 h 61"/>
                  <a:gd name="T22" fmla="*/ 56 w 56"/>
                  <a:gd name="T23" fmla="*/ 38 h 61"/>
                  <a:gd name="T24" fmla="*/ 54 w 56"/>
                  <a:gd name="T25" fmla="*/ 34 h 61"/>
                  <a:gd name="T26" fmla="*/ 46 w 56"/>
                  <a:gd name="T27" fmla="*/ 28 h 61"/>
                  <a:gd name="T28" fmla="*/ 38 w 56"/>
                  <a:gd name="T29" fmla="*/ 12 h 61"/>
                  <a:gd name="T30" fmla="*/ 28 w 56"/>
                  <a:gd name="T31" fmla="*/ 6 h 61"/>
                  <a:gd name="T32" fmla="*/ 22 w 56"/>
                  <a:gd name="T33" fmla="*/ 4 h 61"/>
                  <a:gd name="T34" fmla="*/ 12 w 56"/>
                  <a:gd name="T35" fmla="*/ 0 h 61"/>
                  <a:gd name="T36" fmla="*/ 0 w 56"/>
                  <a:gd name="T37" fmla="*/ 4 h 61"/>
                  <a:gd name="T38" fmla="*/ 0 w 56"/>
                  <a:gd name="T39" fmla="*/ 6 h 61"/>
                  <a:gd name="T40" fmla="*/ 6 w 56"/>
                  <a:gd name="T41" fmla="*/ 10 h 61"/>
                  <a:gd name="T42" fmla="*/ 10 w 56"/>
                  <a:gd name="T43" fmla="*/ 1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1">
                    <a:moveTo>
                      <a:pt x="10" y="16"/>
                    </a:moveTo>
                    <a:lnTo>
                      <a:pt x="16" y="24"/>
                    </a:lnTo>
                    <a:lnTo>
                      <a:pt x="24" y="28"/>
                    </a:lnTo>
                    <a:lnTo>
                      <a:pt x="28" y="38"/>
                    </a:lnTo>
                    <a:lnTo>
                      <a:pt x="26" y="51"/>
                    </a:lnTo>
                    <a:lnTo>
                      <a:pt x="26" y="61"/>
                    </a:lnTo>
                    <a:lnTo>
                      <a:pt x="32" y="61"/>
                    </a:lnTo>
                    <a:lnTo>
                      <a:pt x="40" y="47"/>
                    </a:lnTo>
                    <a:lnTo>
                      <a:pt x="40" y="42"/>
                    </a:lnTo>
                    <a:lnTo>
                      <a:pt x="42" y="40"/>
                    </a:lnTo>
                    <a:lnTo>
                      <a:pt x="52" y="42"/>
                    </a:lnTo>
                    <a:lnTo>
                      <a:pt x="56" y="38"/>
                    </a:lnTo>
                    <a:lnTo>
                      <a:pt x="54" y="34"/>
                    </a:lnTo>
                    <a:lnTo>
                      <a:pt x="46" y="28"/>
                    </a:lnTo>
                    <a:lnTo>
                      <a:pt x="38" y="12"/>
                    </a:lnTo>
                    <a:lnTo>
                      <a:pt x="28" y="6"/>
                    </a:lnTo>
                    <a:lnTo>
                      <a:pt x="22" y="4"/>
                    </a:lnTo>
                    <a:lnTo>
                      <a:pt x="12" y="0"/>
                    </a:lnTo>
                    <a:lnTo>
                      <a:pt x="0" y="4"/>
                    </a:lnTo>
                    <a:lnTo>
                      <a:pt x="0" y="6"/>
                    </a:lnTo>
                    <a:lnTo>
                      <a:pt x="6" y="10"/>
                    </a:lnTo>
                    <a:lnTo>
                      <a:pt x="10" y="16"/>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7" name="Freeform 89"/>
              <p:cNvSpPr>
                <a:spLocks/>
              </p:cNvSpPr>
              <p:nvPr/>
            </p:nvSpPr>
            <p:spPr bwMode="auto">
              <a:xfrm>
                <a:off x="4714039" y="1550015"/>
                <a:ext cx="148845" cy="97812"/>
              </a:xfrm>
              <a:custGeom>
                <a:avLst/>
                <a:gdLst>
                  <a:gd name="T0" fmla="*/ 52 w 140"/>
                  <a:gd name="T1" fmla="*/ 10 h 92"/>
                  <a:gd name="T2" fmla="*/ 50 w 140"/>
                  <a:gd name="T3" fmla="*/ 12 h 92"/>
                  <a:gd name="T4" fmla="*/ 46 w 140"/>
                  <a:gd name="T5" fmla="*/ 20 h 92"/>
                  <a:gd name="T6" fmla="*/ 36 w 140"/>
                  <a:gd name="T7" fmla="*/ 26 h 92"/>
                  <a:gd name="T8" fmla="*/ 34 w 140"/>
                  <a:gd name="T9" fmla="*/ 32 h 92"/>
                  <a:gd name="T10" fmla="*/ 34 w 140"/>
                  <a:gd name="T11" fmla="*/ 36 h 92"/>
                  <a:gd name="T12" fmla="*/ 24 w 140"/>
                  <a:gd name="T13" fmla="*/ 38 h 92"/>
                  <a:gd name="T14" fmla="*/ 20 w 140"/>
                  <a:gd name="T15" fmla="*/ 42 h 92"/>
                  <a:gd name="T16" fmla="*/ 12 w 140"/>
                  <a:gd name="T17" fmla="*/ 42 h 92"/>
                  <a:gd name="T18" fmla="*/ 8 w 140"/>
                  <a:gd name="T19" fmla="*/ 44 h 92"/>
                  <a:gd name="T20" fmla="*/ 0 w 140"/>
                  <a:gd name="T21" fmla="*/ 42 h 92"/>
                  <a:gd name="T22" fmla="*/ 0 w 140"/>
                  <a:gd name="T23" fmla="*/ 48 h 92"/>
                  <a:gd name="T24" fmla="*/ 8 w 140"/>
                  <a:gd name="T25" fmla="*/ 54 h 92"/>
                  <a:gd name="T26" fmla="*/ 8 w 140"/>
                  <a:gd name="T27" fmla="*/ 64 h 92"/>
                  <a:gd name="T28" fmla="*/ 4 w 140"/>
                  <a:gd name="T29" fmla="*/ 76 h 92"/>
                  <a:gd name="T30" fmla="*/ 10 w 140"/>
                  <a:gd name="T31" fmla="*/ 78 h 92"/>
                  <a:gd name="T32" fmla="*/ 12 w 140"/>
                  <a:gd name="T33" fmla="*/ 88 h 92"/>
                  <a:gd name="T34" fmla="*/ 18 w 140"/>
                  <a:gd name="T35" fmla="*/ 86 h 92"/>
                  <a:gd name="T36" fmla="*/ 20 w 140"/>
                  <a:gd name="T37" fmla="*/ 82 h 92"/>
                  <a:gd name="T38" fmla="*/ 38 w 140"/>
                  <a:gd name="T39" fmla="*/ 80 h 92"/>
                  <a:gd name="T40" fmla="*/ 46 w 140"/>
                  <a:gd name="T41" fmla="*/ 84 h 92"/>
                  <a:gd name="T42" fmla="*/ 58 w 140"/>
                  <a:gd name="T43" fmla="*/ 84 h 92"/>
                  <a:gd name="T44" fmla="*/ 68 w 140"/>
                  <a:gd name="T45" fmla="*/ 86 h 92"/>
                  <a:gd name="T46" fmla="*/ 74 w 140"/>
                  <a:gd name="T47" fmla="*/ 90 h 92"/>
                  <a:gd name="T48" fmla="*/ 78 w 140"/>
                  <a:gd name="T49" fmla="*/ 88 h 92"/>
                  <a:gd name="T50" fmla="*/ 84 w 140"/>
                  <a:gd name="T51" fmla="*/ 90 h 92"/>
                  <a:gd name="T52" fmla="*/ 90 w 140"/>
                  <a:gd name="T53" fmla="*/ 88 h 92"/>
                  <a:gd name="T54" fmla="*/ 96 w 140"/>
                  <a:gd name="T55" fmla="*/ 90 h 92"/>
                  <a:gd name="T56" fmla="*/ 104 w 140"/>
                  <a:gd name="T57" fmla="*/ 90 h 92"/>
                  <a:gd name="T58" fmla="*/ 110 w 140"/>
                  <a:gd name="T59" fmla="*/ 92 h 92"/>
                  <a:gd name="T60" fmla="*/ 110 w 140"/>
                  <a:gd name="T61" fmla="*/ 90 h 92"/>
                  <a:gd name="T62" fmla="*/ 116 w 140"/>
                  <a:gd name="T63" fmla="*/ 80 h 92"/>
                  <a:gd name="T64" fmla="*/ 128 w 140"/>
                  <a:gd name="T65" fmla="*/ 76 h 92"/>
                  <a:gd name="T66" fmla="*/ 124 w 140"/>
                  <a:gd name="T67" fmla="*/ 66 h 92"/>
                  <a:gd name="T68" fmla="*/ 120 w 140"/>
                  <a:gd name="T69" fmla="*/ 60 h 92"/>
                  <a:gd name="T70" fmla="*/ 124 w 140"/>
                  <a:gd name="T71" fmla="*/ 56 h 92"/>
                  <a:gd name="T72" fmla="*/ 128 w 140"/>
                  <a:gd name="T73" fmla="*/ 60 h 92"/>
                  <a:gd name="T74" fmla="*/ 136 w 140"/>
                  <a:gd name="T75" fmla="*/ 58 h 92"/>
                  <a:gd name="T76" fmla="*/ 140 w 140"/>
                  <a:gd name="T77" fmla="*/ 54 h 92"/>
                  <a:gd name="T78" fmla="*/ 126 w 140"/>
                  <a:gd name="T79" fmla="*/ 46 h 92"/>
                  <a:gd name="T80" fmla="*/ 126 w 140"/>
                  <a:gd name="T81" fmla="*/ 42 h 92"/>
                  <a:gd name="T82" fmla="*/ 116 w 140"/>
                  <a:gd name="T83" fmla="*/ 34 h 92"/>
                  <a:gd name="T84" fmla="*/ 116 w 140"/>
                  <a:gd name="T85" fmla="*/ 30 h 92"/>
                  <a:gd name="T86" fmla="*/ 110 w 140"/>
                  <a:gd name="T87" fmla="*/ 26 h 92"/>
                  <a:gd name="T88" fmla="*/ 110 w 140"/>
                  <a:gd name="T89" fmla="*/ 12 h 92"/>
                  <a:gd name="T90" fmla="*/ 94 w 140"/>
                  <a:gd name="T91" fmla="*/ 8 h 92"/>
                  <a:gd name="T92" fmla="*/ 88 w 140"/>
                  <a:gd name="T93" fmla="*/ 8 h 92"/>
                  <a:gd name="T94" fmla="*/ 86 w 140"/>
                  <a:gd name="T95" fmla="*/ 6 h 92"/>
                  <a:gd name="T96" fmla="*/ 70 w 140"/>
                  <a:gd name="T97" fmla="*/ 0 h 92"/>
                  <a:gd name="T98" fmla="*/ 60 w 140"/>
                  <a:gd name="T99" fmla="*/ 8 h 92"/>
                  <a:gd name="T100" fmla="*/ 52 w 140"/>
                  <a:gd name="T101" fmla="*/ 1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0" h="92">
                    <a:moveTo>
                      <a:pt x="52" y="10"/>
                    </a:moveTo>
                    <a:lnTo>
                      <a:pt x="50" y="12"/>
                    </a:lnTo>
                    <a:lnTo>
                      <a:pt x="46" y="20"/>
                    </a:lnTo>
                    <a:lnTo>
                      <a:pt x="36" y="26"/>
                    </a:lnTo>
                    <a:lnTo>
                      <a:pt x="34" y="32"/>
                    </a:lnTo>
                    <a:lnTo>
                      <a:pt x="34" y="36"/>
                    </a:lnTo>
                    <a:lnTo>
                      <a:pt x="24" y="38"/>
                    </a:lnTo>
                    <a:lnTo>
                      <a:pt x="20" y="42"/>
                    </a:lnTo>
                    <a:lnTo>
                      <a:pt x="12" y="42"/>
                    </a:lnTo>
                    <a:lnTo>
                      <a:pt x="8" y="44"/>
                    </a:lnTo>
                    <a:lnTo>
                      <a:pt x="0" y="42"/>
                    </a:lnTo>
                    <a:lnTo>
                      <a:pt x="0" y="48"/>
                    </a:lnTo>
                    <a:lnTo>
                      <a:pt x="8" y="54"/>
                    </a:lnTo>
                    <a:lnTo>
                      <a:pt x="8" y="64"/>
                    </a:lnTo>
                    <a:lnTo>
                      <a:pt x="4" y="76"/>
                    </a:lnTo>
                    <a:lnTo>
                      <a:pt x="10" y="78"/>
                    </a:lnTo>
                    <a:lnTo>
                      <a:pt x="12" y="88"/>
                    </a:lnTo>
                    <a:lnTo>
                      <a:pt x="18" y="86"/>
                    </a:lnTo>
                    <a:lnTo>
                      <a:pt x="20" y="82"/>
                    </a:lnTo>
                    <a:lnTo>
                      <a:pt x="38" y="80"/>
                    </a:lnTo>
                    <a:lnTo>
                      <a:pt x="46" y="84"/>
                    </a:lnTo>
                    <a:lnTo>
                      <a:pt x="58" y="84"/>
                    </a:lnTo>
                    <a:lnTo>
                      <a:pt x="68" y="86"/>
                    </a:lnTo>
                    <a:lnTo>
                      <a:pt x="74" y="90"/>
                    </a:lnTo>
                    <a:lnTo>
                      <a:pt x="78" y="88"/>
                    </a:lnTo>
                    <a:lnTo>
                      <a:pt x="84" y="90"/>
                    </a:lnTo>
                    <a:lnTo>
                      <a:pt x="90" y="88"/>
                    </a:lnTo>
                    <a:lnTo>
                      <a:pt x="96" y="90"/>
                    </a:lnTo>
                    <a:lnTo>
                      <a:pt x="104" y="90"/>
                    </a:lnTo>
                    <a:lnTo>
                      <a:pt x="110" y="92"/>
                    </a:lnTo>
                    <a:lnTo>
                      <a:pt x="110" y="90"/>
                    </a:lnTo>
                    <a:lnTo>
                      <a:pt x="116" y="80"/>
                    </a:lnTo>
                    <a:lnTo>
                      <a:pt x="128" y="76"/>
                    </a:lnTo>
                    <a:lnTo>
                      <a:pt x="124" y="66"/>
                    </a:lnTo>
                    <a:lnTo>
                      <a:pt x="120" y="60"/>
                    </a:lnTo>
                    <a:lnTo>
                      <a:pt x="124" y="56"/>
                    </a:lnTo>
                    <a:lnTo>
                      <a:pt x="128" y="60"/>
                    </a:lnTo>
                    <a:lnTo>
                      <a:pt x="136" y="58"/>
                    </a:lnTo>
                    <a:lnTo>
                      <a:pt x="140" y="54"/>
                    </a:lnTo>
                    <a:lnTo>
                      <a:pt x="126" y="46"/>
                    </a:lnTo>
                    <a:lnTo>
                      <a:pt x="126" y="42"/>
                    </a:lnTo>
                    <a:lnTo>
                      <a:pt x="116" y="34"/>
                    </a:lnTo>
                    <a:lnTo>
                      <a:pt x="116" y="30"/>
                    </a:lnTo>
                    <a:lnTo>
                      <a:pt x="110" y="26"/>
                    </a:lnTo>
                    <a:lnTo>
                      <a:pt x="110" y="12"/>
                    </a:lnTo>
                    <a:lnTo>
                      <a:pt x="94" y="8"/>
                    </a:lnTo>
                    <a:lnTo>
                      <a:pt x="88" y="8"/>
                    </a:lnTo>
                    <a:lnTo>
                      <a:pt x="86" y="6"/>
                    </a:lnTo>
                    <a:lnTo>
                      <a:pt x="70" y="0"/>
                    </a:lnTo>
                    <a:lnTo>
                      <a:pt x="60" y="8"/>
                    </a:lnTo>
                    <a:lnTo>
                      <a:pt x="52" y="1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8" name="Freeform 90"/>
              <p:cNvSpPr>
                <a:spLocks/>
              </p:cNvSpPr>
              <p:nvPr/>
            </p:nvSpPr>
            <p:spPr bwMode="auto">
              <a:xfrm>
                <a:off x="4896906" y="1972098"/>
                <a:ext cx="40401" cy="23390"/>
              </a:xfrm>
              <a:custGeom>
                <a:avLst/>
                <a:gdLst>
                  <a:gd name="T0" fmla="*/ 38 w 38"/>
                  <a:gd name="T1" fmla="*/ 2 h 22"/>
                  <a:gd name="T2" fmla="*/ 38 w 38"/>
                  <a:gd name="T3" fmla="*/ 0 h 22"/>
                  <a:gd name="T4" fmla="*/ 34 w 38"/>
                  <a:gd name="T5" fmla="*/ 2 h 22"/>
                  <a:gd name="T6" fmla="*/ 30 w 38"/>
                  <a:gd name="T7" fmla="*/ 4 h 22"/>
                  <a:gd name="T8" fmla="*/ 24 w 38"/>
                  <a:gd name="T9" fmla="*/ 6 h 22"/>
                  <a:gd name="T10" fmla="*/ 20 w 38"/>
                  <a:gd name="T11" fmla="*/ 6 h 22"/>
                  <a:gd name="T12" fmla="*/ 8 w 38"/>
                  <a:gd name="T13" fmla="*/ 6 h 22"/>
                  <a:gd name="T14" fmla="*/ 4 w 38"/>
                  <a:gd name="T15" fmla="*/ 10 h 22"/>
                  <a:gd name="T16" fmla="*/ 0 w 38"/>
                  <a:gd name="T17" fmla="*/ 10 h 22"/>
                  <a:gd name="T18" fmla="*/ 0 w 38"/>
                  <a:gd name="T19" fmla="*/ 12 h 22"/>
                  <a:gd name="T20" fmla="*/ 0 w 38"/>
                  <a:gd name="T21" fmla="*/ 14 h 22"/>
                  <a:gd name="T22" fmla="*/ 4 w 38"/>
                  <a:gd name="T23" fmla="*/ 18 h 22"/>
                  <a:gd name="T24" fmla="*/ 8 w 38"/>
                  <a:gd name="T25" fmla="*/ 18 h 22"/>
                  <a:gd name="T26" fmla="*/ 10 w 38"/>
                  <a:gd name="T27" fmla="*/ 22 h 22"/>
                  <a:gd name="T28" fmla="*/ 12 w 38"/>
                  <a:gd name="T29" fmla="*/ 22 h 22"/>
                  <a:gd name="T30" fmla="*/ 14 w 38"/>
                  <a:gd name="T31" fmla="*/ 18 h 22"/>
                  <a:gd name="T32" fmla="*/ 20 w 38"/>
                  <a:gd name="T33" fmla="*/ 16 h 22"/>
                  <a:gd name="T34" fmla="*/ 22 w 38"/>
                  <a:gd name="T35" fmla="*/ 16 h 22"/>
                  <a:gd name="T36" fmla="*/ 30 w 38"/>
                  <a:gd name="T37" fmla="*/ 14 h 22"/>
                  <a:gd name="T38" fmla="*/ 30 w 38"/>
                  <a:gd name="T39" fmla="*/ 12 h 22"/>
                  <a:gd name="T40" fmla="*/ 28 w 38"/>
                  <a:gd name="T41" fmla="*/ 12 h 22"/>
                  <a:gd name="T42" fmla="*/ 26 w 38"/>
                  <a:gd name="T43" fmla="*/ 10 h 22"/>
                  <a:gd name="T44" fmla="*/ 28 w 38"/>
                  <a:gd name="T45" fmla="*/ 6 h 22"/>
                  <a:gd name="T46" fmla="*/ 38 w 38"/>
                  <a:gd name="T47"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22">
                    <a:moveTo>
                      <a:pt x="38" y="2"/>
                    </a:moveTo>
                    <a:lnTo>
                      <a:pt x="38" y="0"/>
                    </a:lnTo>
                    <a:lnTo>
                      <a:pt x="34" y="2"/>
                    </a:lnTo>
                    <a:lnTo>
                      <a:pt x="30" y="4"/>
                    </a:lnTo>
                    <a:lnTo>
                      <a:pt x="24" y="6"/>
                    </a:lnTo>
                    <a:lnTo>
                      <a:pt x="20" y="6"/>
                    </a:lnTo>
                    <a:lnTo>
                      <a:pt x="8" y="6"/>
                    </a:lnTo>
                    <a:lnTo>
                      <a:pt x="4" y="10"/>
                    </a:lnTo>
                    <a:lnTo>
                      <a:pt x="0" y="10"/>
                    </a:lnTo>
                    <a:lnTo>
                      <a:pt x="0" y="12"/>
                    </a:lnTo>
                    <a:lnTo>
                      <a:pt x="0" y="14"/>
                    </a:lnTo>
                    <a:lnTo>
                      <a:pt x="4" y="18"/>
                    </a:lnTo>
                    <a:lnTo>
                      <a:pt x="8" y="18"/>
                    </a:lnTo>
                    <a:lnTo>
                      <a:pt x="10" y="22"/>
                    </a:lnTo>
                    <a:lnTo>
                      <a:pt x="12" y="22"/>
                    </a:lnTo>
                    <a:lnTo>
                      <a:pt x="14" y="18"/>
                    </a:lnTo>
                    <a:lnTo>
                      <a:pt x="20" y="16"/>
                    </a:lnTo>
                    <a:lnTo>
                      <a:pt x="22" y="16"/>
                    </a:lnTo>
                    <a:lnTo>
                      <a:pt x="30" y="14"/>
                    </a:lnTo>
                    <a:lnTo>
                      <a:pt x="30" y="12"/>
                    </a:lnTo>
                    <a:lnTo>
                      <a:pt x="28" y="12"/>
                    </a:lnTo>
                    <a:lnTo>
                      <a:pt x="26" y="10"/>
                    </a:lnTo>
                    <a:lnTo>
                      <a:pt x="28" y="6"/>
                    </a:lnTo>
                    <a:lnTo>
                      <a:pt x="38"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89" name="Freeform 91"/>
              <p:cNvSpPr>
                <a:spLocks/>
              </p:cNvSpPr>
              <p:nvPr/>
            </p:nvSpPr>
            <p:spPr bwMode="auto">
              <a:xfrm>
                <a:off x="4093141" y="1965719"/>
                <a:ext cx="219015" cy="177552"/>
              </a:xfrm>
              <a:custGeom>
                <a:avLst/>
                <a:gdLst>
                  <a:gd name="T0" fmla="*/ 78 w 206"/>
                  <a:gd name="T1" fmla="*/ 147 h 167"/>
                  <a:gd name="T2" fmla="*/ 102 w 206"/>
                  <a:gd name="T3" fmla="*/ 129 h 167"/>
                  <a:gd name="T4" fmla="*/ 112 w 206"/>
                  <a:gd name="T5" fmla="*/ 129 h 167"/>
                  <a:gd name="T6" fmla="*/ 116 w 206"/>
                  <a:gd name="T7" fmla="*/ 125 h 167"/>
                  <a:gd name="T8" fmla="*/ 124 w 206"/>
                  <a:gd name="T9" fmla="*/ 127 h 167"/>
                  <a:gd name="T10" fmla="*/ 136 w 206"/>
                  <a:gd name="T11" fmla="*/ 121 h 167"/>
                  <a:gd name="T12" fmla="*/ 146 w 206"/>
                  <a:gd name="T13" fmla="*/ 111 h 167"/>
                  <a:gd name="T14" fmla="*/ 164 w 206"/>
                  <a:gd name="T15" fmla="*/ 107 h 167"/>
                  <a:gd name="T16" fmla="*/ 166 w 206"/>
                  <a:gd name="T17" fmla="*/ 101 h 167"/>
                  <a:gd name="T18" fmla="*/ 162 w 206"/>
                  <a:gd name="T19" fmla="*/ 97 h 167"/>
                  <a:gd name="T20" fmla="*/ 166 w 206"/>
                  <a:gd name="T21" fmla="*/ 89 h 167"/>
                  <a:gd name="T22" fmla="*/ 176 w 206"/>
                  <a:gd name="T23" fmla="*/ 87 h 167"/>
                  <a:gd name="T24" fmla="*/ 178 w 206"/>
                  <a:gd name="T25" fmla="*/ 83 h 167"/>
                  <a:gd name="T26" fmla="*/ 202 w 206"/>
                  <a:gd name="T27" fmla="*/ 81 h 167"/>
                  <a:gd name="T28" fmla="*/ 206 w 206"/>
                  <a:gd name="T29" fmla="*/ 72 h 167"/>
                  <a:gd name="T30" fmla="*/ 206 w 206"/>
                  <a:gd name="T31" fmla="*/ 70 h 167"/>
                  <a:gd name="T32" fmla="*/ 202 w 206"/>
                  <a:gd name="T33" fmla="*/ 70 h 167"/>
                  <a:gd name="T34" fmla="*/ 198 w 206"/>
                  <a:gd name="T35" fmla="*/ 62 h 167"/>
                  <a:gd name="T36" fmla="*/ 200 w 206"/>
                  <a:gd name="T37" fmla="*/ 52 h 167"/>
                  <a:gd name="T38" fmla="*/ 198 w 206"/>
                  <a:gd name="T39" fmla="*/ 50 h 167"/>
                  <a:gd name="T40" fmla="*/ 200 w 206"/>
                  <a:gd name="T41" fmla="*/ 36 h 167"/>
                  <a:gd name="T42" fmla="*/ 200 w 206"/>
                  <a:gd name="T43" fmla="*/ 26 h 167"/>
                  <a:gd name="T44" fmla="*/ 194 w 206"/>
                  <a:gd name="T45" fmla="*/ 20 h 167"/>
                  <a:gd name="T46" fmla="*/ 182 w 206"/>
                  <a:gd name="T47" fmla="*/ 16 h 167"/>
                  <a:gd name="T48" fmla="*/ 178 w 206"/>
                  <a:gd name="T49" fmla="*/ 14 h 167"/>
                  <a:gd name="T50" fmla="*/ 174 w 206"/>
                  <a:gd name="T51" fmla="*/ 16 h 167"/>
                  <a:gd name="T52" fmla="*/ 152 w 206"/>
                  <a:gd name="T53" fmla="*/ 14 h 167"/>
                  <a:gd name="T54" fmla="*/ 144 w 206"/>
                  <a:gd name="T55" fmla="*/ 6 h 167"/>
                  <a:gd name="T56" fmla="*/ 146 w 206"/>
                  <a:gd name="T57" fmla="*/ 4 h 167"/>
                  <a:gd name="T58" fmla="*/ 144 w 206"/>
                  <a:gd name="T59" fmla="*/ 0 h 167"/>
                  <a:gd name="T60" fmla="*/ 138 w 206"/>
                  <a:gd name="T61" fmla="*/ 4 h 167"/>
                  <a:gd name="T62" fmla="*/ 132 w 206"/>
                  <a:gd name="T63" fmla="*/ 4 h 167"/>
                  <a:gd name="T64" fmla="*/ 126 w 206"/>
                  <a:gd name="T65" fmla="*/ 14 h 167"/>
                  <a:gd name="T66" fmla="*/ 114 w 206"/>
                  <a:gd name="T67" fmla="*/ 38 h 167"/>
                  <a:gd name="T68" fmla="*/ 108 w 206"/>
                  <a:gd name="T69" fmla="*/ 44 h 167"/>
                  <a:gd name="T70" fmla="*/ 90 w 206"/>
                  <a:gd name="T71" fmla="*/ 52 h 167"/>
                  <a:gd name="T72" fmla="*/ 84 w 206"/>
                  <a:gd name="T73" fmla="*/ 54 h 167"/>
                  <a:gd name="T74" fmla="*/ 80 w 206"/>
                  <a:gd name="T75" fmla="*/ 60 h 167"/>
                  <a:gd name="T76" fmla="*/ 72 w 206"/>
                  <a:gd name="T77" fmla="*/ 68 h 167"/>
                  <a:gd name="T78" fmla="*/ 70 w 206"/>
                  <a:gd name="T79" fmla="*/ 74 h 167"/>
                  <a:gd name="T80" fmla="*/ 62 w 206"/>
                  <a:gd name="T81" fmla="*/ 89 h 167"/>
                  <a:gd name="T82" fmla="*/ 62 w 206"/>
                  <a:gd name="T83" fmla="*/ 99 h 167"/>
                  <a:gd name="T84" fmla="*/ 66 w 206"/>
                  <a:gd name="T85" fmla="*/ 107 h 167"/>
                  <a:gd name="T86" fmla="*/ 62 w 206"/>
                  <a:gd name="T87" fmla="*/ 117 h 167"/>
                  <a:gd name="T88" fmla="*/ 54 w 206"/>
                  <a:gd name="T89" fmla="*/ 129 h 167"/>
                  <a:gd name="T90" fmla="*/ 44 w 206"/>
                  <a:gd name="T91" fmla="*/ 139 h 167"/>
                  <a:gd name="T92" fmla="*/ 34 w 206"/>
                  <a:gd name="T93" fmla="*/ 145 h 167"/>
                  <a:gd name="T94" fmla="*/ 28 w 206"/>
                  <a:gd name="T95" fmla="*/ 151 h 167"/>
                  <a:gd name="T96" fmla="*/ 6 w 206"/>
                  <a:gd name="T97" fmla="*/ 161 h 167"/>
                  <a:gd name="T98" fmla="*/ 0 w 206"/>
                  <a:gd name="T99" fmla="*/ 167 h 167"/>
                  <a:gd name="T100" fmla="*/ 78 w 206"/>
                  <a:gd name="T101" fmla="*/ 167 h 167"/>
                  <a:gd name="T102" fmla="*/ 78 w 206"/>
                  <a:gd name="T103"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6" h="167">
                    <a:moveTo>
                      <a:pt x="78" y="147"/>
                    </a:moveTo>
                    <a:lnTo>
                      <a:pt x="102" y="129"/>
                    </a:lnTo>
                    <a:lnTo>
                      <a:pt x="112" y="129"/>
                    </a:lnTo>
                    <a:lnTo>
                      <a:pt x="116" y="125"/>
                    </a:lnTo>
                    <a:lnTo>
                      <a:pt x="124" y="127"/>
                    </a:lnTo>
                    <a:lnTo>
                      <a:pt x="136" y="121"/>
                    </a:lnTo>
                    <a:lnTo>
                      <a:pt x="146" y="111"/>
                    </a:lnTo>
                    <a:lnTo>
                      <a:pt x="164" y="107"/>
                    </a:lnTo>
                    <a:lnTo>
                      <a:pt x="166" y="101"/>
                    </a:lnTo>
                    <a:lnTo>
                      <a:pt x="162" y="97"/>
                    </a:lnTo>
                    <a:lnTo>
                      <a:pt x="166" y="89"/>
                    </a:lnTo>
                    <a:lnTo>
                      <a:pt x="176" y="87"/>
                    </a:lnTo>
                    <a:lnTo>
                      <a:pt x="178" y="83"/>
                    </a:lnTo>
                    <a:lnTo>
                      <a:pt x="202" y="81"/>
                    </a:lnTo>
                    <a:lnTo>
                      <a:pt x="206" y="72"/>
                    </a:lnTo>
                    <a:lnTo>
                      <a:pt x="206" y="70"/>
                    </a:lnTo>
                    <a:lnTo>
                      <a:pt x="202" y="70"/>
                    </a:lnTo>
                    <a:lnTo>
                      <a:pt x="198" y="62"/>
                    </a:lnTo>
                    <a:lnTo>
                      <a:pt x="200" y="52"/>
                    </a:lnTo>
                    <a:lnTo>
                      <a:pt x="198" y="50"/>
                    </a:lnTo>
                    <a:lnTo>
                      <a:pt x="200" y="36"/>
                    </a:lnTo>
                    <a:lnTo>
                      <a:pt x="200" y="26"/>
                    </a:lnTo>
                    <a:lnTo>
                      <a:pt x="194" y="20"/>
                    </a:lnTo>
                    <a:lnTo>
                      <a:pt x="182" y="16"/>
                    </a:lnTo>
                    <a:lnTo>
                      <a:pt x="178" y="14"/>
                    </a:lnTo>
                    <a:lnTo>
                      <a:pt x="174" y="16"/>
                    </a:lnTo>
                    <a:lnTo>
                      <a:pt x="152" y="14"/>
                    </a:lnTo>
                    <a:lnTo>
                      <a:pt x="144" y="6"/>
                    </a:lnTo>
                    <a:lnTo>
                      <a:pt x="146" y="4"/>
                    </a:lnTo>
                    <a:lnTo>
                      <a:pt x="144" y="0"/>
                    </a:lnTo>
                    <a:lnTo>
                      <a:pt x="138" y="4"/>
                    </a:lnTo>
                    <a:lnTo>
                      <a:pt x="132" y="4"/>
                    </a:lnTo>
                    <a:lnTo>
                      <a:pt x="126" y="14"/>
                    </a:lnTo>
                    <a:lnTo>
                      <a:pt x="114" y="38"/>
                    </a:lnTo>
                    <a:lnTo>
                      <a:pt x="108" y="44"/>
                    </a:lnTo>
                    <a:lnTo>
                      <a:pt x="90" y="52"/>
                    </a:lnTo>
                    <a:lnTo>
                      <a:pt x="84" y="54"/>
                    </a:lnTo>
                    <a:lnTo>
                      <a:pt x="80" y="60"/>
                    </a:lnTo>
                    <a:lnTo>
                      <a:pt x="72" y="68"/>
                    </a:lnTo>
                    <a:lnTo>
                      <a:pt x="70" y="74"/>
                    </a:lnTo>
                    <a:lnTo>
                      <a:pt x="62" y="89"/>
                    </a:lnTo>
                    <a:lnTo>
                      <a:pt x="62" y="99"/>
                    </a:lnTo>
                    <a:lnTo>
                      <a:pt x="66" y="107"/>
                    </a:lnTo>
                    <a:lnTo>
                      <a:pt x="62" y="117"/>
                    </a:lnTo>
                    <a:lnTo>
                      <a:pt x="54" y="129"/>
                    </a:lnTo>
                    <a:lnTo>
                      <a:pt x="44" y="139"/>
                    </a:lnTo>
                    <a:lnTo>
                      <a:pt x="34" y="145"/>
                    </a:lnTo>
                    <a:lnTo>
                      <a:pt x="28" y="151"/>
                    </a:lnTo>
                    <a:lnTo>
                      <a:pt x="6" y="161"/>
                    </a:lnTo>
                    <a:lnTo>
                      <a:pt x="0" y="167"/>
                    </a:lnTo>
                    <a:lnTo>
                      <a:pt x="78" y="167"/>
                    </a:lnTo>
                    <a:lnTo>
                      <a:pt x="78" y="14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0" name="Freeform 92"/>
              <p:cNvSpPr>
                <a:spLocks/>
              </p:cNvSpPr>
              <p:nvPr/>
            </p:nvSpPr>
            <p:spPr bwMode="auto">
              <a:xfrm>
                <a:off x="4021908" y="2143270"/>
                <a:ext cx="154161" cy="131834"/>
              </a:xfrm>
              <a:custGeom>
                <a:avLst/>
                <a:gdLst>
                  <a:gd name="T0" fmla="*/ 63 w 145"/>
                  <a:gd name="T1" fmla="*/ 122 h 124"/>
                  <a:gd name="T2" fmla="*/ 63 w 145"/>
                  <a:gd name="T3" fmla="*/ 94 h 124"/>
                  <a:gd name="T4" fmla="*/ 73 w 145"/>
                  <a:gd name="T5" fmla="*/ 86 h 124"/>
                  <a:gd name="T6" fmla="*/ 85 w 145"/>
                  <a:gd name="T7" fmla="*/ 84 h 124"/>
                  <a:gd name="T8" fmla="*/ 89 w 145"/>
                  <a:gd name="T9" fmla="*/ 32 h 124"/>
                  <a:gd name="T10" fmla="*/ 145 w 145"/>
                  <a:gd name="T11" fmla="*/ 32 h 124"/>
                  <a:gd name="T12" fmla="*/ 145 w 145"/>
                  <a:gd name="T13" fmla="*/ 6 h 124"/>
                  <a:gd name="T14" fmla="*/ 145 w 145"/>
                  <a:gd name="T15" fmla="*/ 0 h 124"/>
                  <a:gd name="T16" fmla="*/ 67 w 145"/>
                  <a:gd name="T17" fmla="*/ 0 h 124"/>
                  <a:gd name="T18" fmla="*/ 57 w 145"/>
                  <a:gd name="T19" fmla="*/ 20 h 124"/>
                  <a:gd name="T20" fmla="*/ 45 w 145"/>
                  <a:gd name="T21" fmla="*/ 26 h 124"/>
                  <a:gd name="T22" fmla="*/ 43 w 145"/>
                  <a:gd name="T23" fmla="*/ 34 h 124"/>
                  <a:gd name="T24" fmla="*/ 39 w 145"/>
                  <a:gd name="T25" fmla="*/ 44 h 124"/>
                  <a:gd name="T26" fmla="*/ 39 w 145"/>
                  <a:gd name="T27" fmla="*/ 56 h 124"/>
                  <a:gd name="T28" fmla="*/ 20 w 145"/>
                  <a:gd name="T29" fmla="*/ 70 h 124"/>
                  <a:gd name="T30" fmla="*/ 20 w 145"/>
                  <a:gd name="T31" fmla="*/ 78 h 124"/>
                  <a:gd name="T32" fmla="*/ 14 w 145"/>
                  <a:gd name="T33" fmla="*/ 86 h 124"/>
                  <a:gd name="T34" fmla="*/ 14 w 145"/>
                  <a:gd name="T35" fmla="*/ 90 h 124"/>
                  <a:gd name="T36" fmla="*/ 8 w 145"/>
                  <a:gd name="T37" fmla="*/ 100 h 124"/>
                  <a:gd name="T38" fmla="*/ 2 w 145"/>
                  <a:gd name="T39" fmla="*/ 104 h 124"/>
                  <a:gd name="T40" fmla="*/ 0 w 145"/>
                  <a:gd name="T41" fmla="*/ 124 h 124"/>
                  <a:gd name="T42" fmla="*/ 2 w 145"/>
                  <a:gd name="T43" fmla="*/ 124 h 124"/>
                  <a:gd name="T44" fmla="*/ 6 w 145"/>
                  <a:gd name="T45" fmla="*/ 122 h 124"/>
                  <a:gd name="T46" fmla="*/ 63 w 145"/>
                  <a:gd name="T47" fmla="*/ 1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5" h="124">
                    <a:moveTo>
                      <a:pt x="63" y="122"/>
                    </a:moveTo>
                    <a:lnTo>
                      <a:pt x="63" y="94"/>
                    </a:lnTo>
                    <a:lnTo>
                      <a:pt x="73" y="86"/>
                    </a:lnTo>
                    <a:lnTo>
                      <a:pt x="85" y="84"/>
                    </a:lnTo>
                    <a:lnTo>
                      <a:pt x="89" y="32"/>
                    </a:lnTo>
                    <a:lnTo>
                      <a:pt x="145" y="32"/>
                    </a:lnTo>
                    <a:lnTo>
                      <a:pt x="145" y="6"/>
                    </a:lnTo>
                    <a:lnTo>
                      <a:pt x="145" y="0"/>
                    </a:lnTo>
                    <a:lnTo>
                      <a:pt x="67" y="0"/>
                    </a:lnTo>
                    <a:lnTo>
                      <a:pt x="57" y="20"/>
                    </a:lnTo>
                    <a:lnTo>
                      <a:pt x="45" y="26"/>
                    </a:lnTo>
                    <a:lnTo>
                      <a:pt x="43" y="34"/>
                    </a:lnTo>
                    <a:lnTo>
                      <a:pt x="39" y="44"/>
                    </a:lnTo>
                    <a:lnTo>
                      <a:pt x="39" y="56"/>
                    </a:lnTo>
                    <a:lnTo>
                      <a:pt x="20" y="70"/>
                    </a:lnTo>
                    <a:lnTo>
                      <a:pt x="20" y="78"/>
                    </a:lnTo>
                    <a:lnTo>
                      <a:pt x="14" y="86"/>
                    </a:lnTo>
                    <a:lnTo>
                      <a:pt x="14" y="90"/>
                    </a:lnTo>
                    <a:lnTo>
                      <a:pt x="8" y="100"/>
                    </a:lnTo>
                    <a:lnTo>
                      <a:pt x="2" y="104"/>
                    </a:lnTo>
                    <a:lnTo>
                      <a:pt x="0" y="124"/>
                    </a:lnTo>
                    <a:lnTo>
                      <a:pt x="2" y="124"/>
                    </a:lnTo>
                    <a:lnTo>
                      <a:pt x="6" y="122"/>
                    </a:lnTo>
                    <a:lnTo>
                      <a:pt x="63" y="1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1" name="Freeform 93"/>
              <p:cNvSpPr>
                <a:spLocks/>
              </p:cNvSpPr>
              <p:nvPr/>
            </p:nvSpPr>
            <p:spPr bwMode="auto">
              <a:xfrm>
                <a:off x="4007023" y="2369729"/>
                <a:ext cx="107381" cy="91434"/>
              </a:xfrm>
              <a:custGeom>
                <a:avLst/>
                <a:gdLst>
                  <a:gd name="T0" fmla="*/ 41 w 101"/>
                  <a:gd name="T1" fmla="*/ 80 h 86"/>
                  <a:gd name="T2" fmla="*/ 51 w 101"/>
                  <a:gd name="T3" fmla="*/ 82 h 86"/>
                  <a:gd name="T4" fmla="*/ 63 w 101"/>
                  <a:gd name="T5" fmla="*/ 80 h 86"/>
                  <a:gd name="T6" fmla="*/ 71 w 101"/>
                  <a:gd name="T7" fmla="*/ 82 h 86"/>
                  <a:gd name="T8" fmla="*/ 83 w 101"/>
                  <a:gd name="T9" fmla="*/ 86 h 86"/>
                  <a:gd name="T10" fmla="*/ 89 w 101"/>
                  <a:gd name="T11" fmla="*/ 86 h 86"/>
                  <a:gd name="T12" fmla="*/ 99 w 101"/>
                  <a:gd name="T13" fmla="*/ 84 h 86"/>
                  <a:gd name="T14" fmla="*/ 101 w 101"/>
                  <a:gd name="T15" fmla="*/ 74 h 86"/>
                  <a:gd name="T16" fmla="*/ 97 w 101"/>
                  <a:gd name="T17" fmla="*/ 66 h 86"/>
                  <a:gd name="T18" fmla="*/ 93 w 101"/>
                  <a:gd name="T19" fmla="*/ 66 h 86"/>
                  <a:gd name="T20" fmla="*/ 93 w 101"/>
                  <a:gd name="T21" fmla="*/ 54 h 86"/>
                  <a:gd name="T22" fmla="*/ 91 w 101"/>
                  <a:gd name="T23" fmla="*/ 44 h 86"/>
                  <a:gd name="T24" fmla="*/ 79 w 101"/>
                  <a:gd name="T25" fmla="*/ 40 h 86"/>
                  <a:gd name="T26" fmla="*/ 77 w 101"/>
                  <a:gd name="T27" fmla="*/ 28 h 86"/>
                  <a:gd name="T28" fmla="*/ 75 w 101"/>
                  <a:gd name="T29" fmla="*/ 26 h 86"/>
                  <a:gd name="T30" fmla="*/ 69 w 101"/>
                  <a:gd name="T31" fmla="*/ 12 h 86"/>
                  <a:gd name="T32" fmla="*/ 61 w 101"/>
                  <a:gd name="T33" fmla="*/ 10 h 86"/>
                  <a:gd name="T34" fmla="*/ 55 w 101"/>
                  <a:gd name="T35" fmla="*/ 2 h 86"/>
                  <a:gd name="T36" fmla="*/ 41 w 101"/>
                  <a:gd name="T37" fmla="*/ 0 h 86"/>
                  <a:gd name="T38" fmla="*/ 30 w 101"/>
                  <a:gd name="T39" fmla="*/ 4 h 86"/>
                  <a:gd name="T40" fmla="*/ 24 w 101"/>
                  <a:gd name="T41" fmla="*/ 4 h 86"/>
                  <a:gd name="T42" fmla="*/ 18 w 101"/>
                  <a:gd name="T43" fmla="*/ 6 h 86"/>
                  <a:gd name="T44" fmla="*/ 16 w 101"/>
                  <a:gd name="T45" fmla="*/ 16 h 86"/>
                  <a:gd name="T46" fmla="*/ 12 w 101"/>
                  <a:gd name="T47" fmla="*/ 32 h 86"/>
                  <a:gd name="T48" fmla="*/ 6 w 101"/>
                  <a:gd name="T49" fmla="*/ 36 h 86"/>
                  <a:gd name="T50" fmla="*/ 0 w 101"/>
                  <a:gd name="T51" fmla="*/ 38 h 86"/>
                  <a:gd name="T52" fmla="*/ 0 w 101"/>
                  <a:gd name="T53" fmla="*/ 42 h 86"/>
                  <a:gd name="T54" fmla="*/ 10 w 101"/>
                  <a:gd name="T55" fmla="*/ 44 h 86"/>
                  <a:gd name="T56" fmla="*/ 14 w 101"/>
                  <a:gd name="T57" fmla="*/ 56 h 86"/>
                  <a:gd name="T58" fmla="*/ 14 w 101"/>
                  <a:gd name="T59" fmla="*/ 60 h 86"/>
                  <a:gd name="T60" fmla="*/ 36 w 101"/>
                  <a:gd name="T61" fmla="*/ 60 h 86"/>
                  <a:gd name="T62" fmla="*/ 41 w 101"/>
                  <a:gd name="T63" fmla="*/ 56 h 86"/>
                  <a:gd name="T64" fmla="*/ 53 w 101"/>
                  <a:gd name="T65" fmla="*/ 60 h 86"/>
                  <a:gd name="T66" fmla="*/ 65 w 101"/>
                  <a:gd name="T67" fmla="*/ 62 h 86"/>
                  <a:gd name="T68" fmla="*/ 65 w 101"/>
                  <a:gd name="T69" fmla="*/ 64 h 86"/>
                  <a:gd name="T70" fmla="*/ 61 w 101"/>
                  <a:gd name="T71" fmla="*/ 68 h 86"/>
                  <a:gd name="T72" fmla="*/ 53 w 101"/>
                  <a:gd name="T73" fmla="*/ 64 h 86"/>
                  <a:gd name="T74" fmla="*/ 47 w 101"/>
                  <a:gd name="T75" fmla="*/ 64 h 86"/>
                  <a:gd name="T76" fmla="*/ 43 w 101"/>
                  <a:gd name="T77" fmla="*/ 62 h 86"/>
                  <a:gd name="T78" fmla="*/ 41 w 101"/>
                  <a:gd name="T79" fmla="*/ 66 h 86"/>
                  <a:gd name="T80" fmla="*/ 32 w 101"/>
                  <a:gd name="T81" fmla="*/ 66 h 86"/>
                  <a:gd name="T82" fmla="*/ 30 w 101"/>
                  <a:gd name="T83" fmla="*/ 68 h 86"/>
                  <a:gd name="T84" fmla="*/ 10 w 101"/>
                  <a:gd name="T85" fmla="*/ 72 h 86"/>
                  <a:gd name="T86" fmla="*/ 10 w 101"/>
                  <a:gd name="T87" fmla="*/ 80 h 86"/>
                  <a:gd name="T88" fmla="*/ 12 w 101"/>
                  <a:gd name="T89" fmla="*/ 86 h 86"/>
                  <a:gd name="T90" fmla="*/ 30 w 101"/>
                  <a:gd name="T91" fmla="*/ 86 h 86"/>
                  <a:gd name="T92" fmla="*/ 41 w 101"/>
                  <a:gd name="T93" fmla="*/ 8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1" h="86">
                    <a:moveTo>
                      <a:pt x="41" y="80"/>
                    </a:moveTo>
                    <a:lnTo>
                      <a:pt x="51" y="82"/>
                    </a:lnTo>
                    <a:lnTo>
                      <a:pt x="63" y="80"/>
                    </a:lnTo>
                    <a:lnTo>
                      <a:pt x="71" y="82"/>
                    </a:lnTo>
                    <a:lnTo>
                      <a:pt x="83" y="86"/>
                    </a:lnTo>
                    <a:lnTo>
                      <a:pt x="89" y="86"/>
                    </a:lnTo>
                    <a:lnTo>
                      <a:pt x="99" y="84"/>
                    </a:lnTo>
                    <a:lnTo>
                      <a:pt x="101" y="74"/>
                    </a:lnTo>
                    <a:lnTo>
                      <a:pt x="97" y="66"/>
                    </a:lnTo>
                    <a:lnTo>
                      <a:pt x="93" y="66"/>
                    </a:lnTo>
                    <a:lnTo>
                      <a:pt x="93" y="54"/>
                    </a:lnTo>
                    <a:lnTo>
                      <a:pt x="91" y="44"/>
                    </a:lnTo>
                    <a:lnTo>
                      <a:pt x="79" y="40"/>
                    </a:lnTo>
                    <a:lnTo>
                      <a:pt x="77" y="28"/>
                    </a:lnTo>
                    <a:lnTo>
                      <a:pt x="75" y="26"/>
                    </a:lnTo>
                    <a:lnTo>
                      <a:pt x="69" y="12"/>
                    </a:lnTo>
                    <a:lnTo>
                      <a:pt x="61" y="10"/>
                    </a:lnTo>
                    <a:lnTo>
                      <a:pt x="55" y="2"/>
                    </a:lnTo>
                    <a:lnTo>
                      <a:pt x="41" y="0"/>
                    </a:lnTo>
                    <a:lnTo>
                      <a:pt x="30" y="4"/>
                    </a:lnTo>
                    <a:lnTo>
                      <a:pt x="24" y="4"/>
                    </a:lnTo>
                    <a:lnTo>
                      <a:pt x="18" y="6"/>
                    </a:lnTo>
                    <a:lnTo>
                      <a:pt x="16" y="16"/>
                    </a:lnTo>
                    <a:lnTo>
                      <a:pt x="12" y="32"/>
                    </a:lnTo>
                    <a:lnTo>
                      <a:pt x="6" y="36"/>
                    </a:lnTo>
                    <a:lnTo>
                      <a:pt x="0" y="38"/>
                    </a:lnTo>
                    <a:lnTo>
                      <a:pt x="0" y="42"/>
                    </a:lnTo>
                    <a:lnTo>
                      <a:pt x="10" y="44"/>
                    </a:lnTo>
                    <a:lnTo>
                      <a:pt x="14" y="56"/>
                    </a:lnTo>
                    <a:lnTo>
                      <a:pt x="14" y="60"/>
                    </a:lnTo>
                    <a:lnTo>
                      <a:pt x="36" y="60"/>
                    </a:lnTo>
                    <a:lnTo>
                      <a:pt x="41" y="56"/>
                    </a:lnTo>
                    <a:lnTo>
                      <a:pt x="53" y="60"/>
                    </a:lnTo>
                    <a:lnTo>
                      <a:pt x="65" y="62"/>
                    </a:lnTo>
                    <a:lnTo>
                      <a:pt x="65" y="64"/>
                    </a:lnTo>
                    <a:lnTo>
                      <a:pt x="61" y="68"/>
                    </a:lnTo>
                    <a:lnTo>
                      <a:pt x="53" y="64"/>
                    </a:lnTo>
                    <a:lnTo>
                      <a:pt x="47" y="64"/>
                    </a:lnTo>
                    <a:lnTo>
                      <a:pt x="43" y="62"/>
                    </a:lnTo>
                    <a:lnTo>
                      <a:pt x="41" y="66"/>
                    </a:lnTo>
                    <a:lnTo>
                      <a:pt x="32" y="66"/>
                    </a:lnTo>
                    <a:lnTo>
                      <a:pt x="30" y="68"/>
                    </a:lnTo>
                    <a:lnTo>
                      <a:pt x="10" y="72"/>
                    </a:lnTo>
                    <a:lnTo>
                      <a:pt x="10" y="80"/>
                    </a:lnTo>
                    <a:lnTo>
                      <a:pt x="12" y="86"/>
                    </a:lnTo>
                    <a:lnTo>
                      <a:pt x="30" y="86"/>
                    </a:lnTo>
                    <a:lnTo>
                      <a:pt x="41" y="8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2" name="Freeform 94"/>
              <p:cNvSpPr>
                <a:spLocks/>
              </p:cNvSpPr>
              <p:nvPr/>
            </p:nvSpPr>
            <p:spPr bwMode="auto">
              <a:xfrm>
                <a:off x="4017655" y="2429267"/>
                <a:ext cx="58475" cy="17011"/>
              </a:xfrm>
              <a:custGeom>
                <a:avLst/>
                <a:gdLst>
                  <a:gd name="T0" fmla="*/ 22 w 55"/>
                  <a:gd name="T1" fmla="*/ 10 h 16"/>
                  <a:gd name="T2" fmla="*/ 31 w 55"/>
                  <a:gd name="T3" fmla="*/ 10 h 16"/>
                  <a:gd name="T4" fmla="*/ 33 w 55"/>
                  <a:gd name="T5" fmla="*/ 6 h 16"/>
                  <a:gd name="T6" fmla="*/ 37 w 55"/>
                  <a:gd name="T7" fmla="*/ 8 h 16"/>
                  <a:gd name="T8" fmla="*/ 43 w 55"/>
                  <a:gd name="T9" fmla="*/ 8 h 16"/>
                  <a:gd name="T10" fmla="*/ 51 w 55"/>
                  <a:gd name="T11" fmla="*/ 12 h 16"/>
                  <a:gd name="T12" fmla="*/ 55 w 55"/>
                  <a:gd name="T13" fmla="*/ 8 h 16"/>
                  <a:gd name="T14" fmla="*/ 55 w 55"/>
                  <a:gd name="T15" fmla="*/ 6 h 16"/>
                  <a:gd name="T16" fmla="*/ 43 w 55"/>
                  <a:gd name="T17" fmla="*/ 4 h 16"/>
                  <a:gd name="T18" fmla="*/ 31 w 55"/>
                  <a:gd name="T19" fmla="*/ 0 h 16"/>
                  <a:gd name="T20" fmla="*/ 26 w 55"/>
                  <a:gd name="T21" fmla="*/ 4 h 16"/>
                  <a:gd name="T22" fmla="*/ 4 w 55"/>
                  <a:gd name="T23" fmla="*/ 4 h 16"/>
                  <a:gd name="T24" fmla="*/ 6 w 55"/>
                  <a:gd name="T25" fmla="*/ 10 h 16"/>
                  <a:gd name="T26" fmla="*/ 2 w 55"/>
                  <a:gd name="T27" fmla="*/ 8 h 16"/>
                  <a:gd name="T28" fmla="*/ 0 w 55"/>
                  <a:gd name="T29" fmla="*/ 10 h 16"/>
                  <a:gd name="T30" fmla="*/ 0 w 55"/>
                  <a:gd name="T31" fmla="*/ 16 h 16"/>
                  <a:gd name="T32" fmla="*/ 20 w 55"/>
                  <a:gd name="T33" fmla="*/ 12 h 16"/>
                  <a:gd name="T34" fmla="*/ 22 w 55"/>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16">
                    <a:moveTo>
                      <a:pt x="22" y="10"/>
                    </a:moveTo>
                    <a:lnTo>
                      <a:pt x="31" y="10"/>
                    </a:lnTo>
                    <a:lnTo>
                      <a:pt x="33" y="6"/>
                    </a:lnTo>
                    <a:lnTo>
                      <a:pt x="37" y="8"/>
                    </a:lnTo>
                    <a:lnTo>
                      <a:pt x="43" y="8"/>
                    </a:lnTo>
                    <a:lnTo>
                      <a:pt x="51" y="12"/>
                    </a:lnTo>
                    <a:lnTo>
                      <a:pt x="55" y="8"/>
                    </a:lnTo>
                    <a:lnTo>
                      <a:pt x="55" y="6"/>
                    </a:lnTo>
                    <a:lnTo>
                      <a:pt x="43" y="4"/>
                    </a:lnTo>
                    <a:lnTo>
                      <a:pt x="31" y="0"/>
                    </a:lnTo>
                    <a:lnTo>
                      <a:pt x="26" y="4"/>
                    </a:lnTo>
                    <a:lnTo>
                      <a:pt x="4" y="4"/>
                    </a:lnTo>
                    <a:lnTo>
                      <a:pt x="6" y="10"/>
                    </a:lnTo>
                    <a:lnTo>
                      <a:pt x="2" y="8"/>
                    </a:lnTo>
                    <a:lnTo>
                      <a:pt x="0" y="10"/>
                    </a:lnTo>
                    <a:lnTo>
                      <a:pt x="0" y="16"/>
                    </a:lnTo>
                    <a:lnTo>
                      <a:pt x="20" y="12"/>
                    </a:lnTo>
                    <a:lnTo>
                      <a:pt x="22" y="1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3" name="Freeform 95"/>
              <p:cNvSpPr>
                <a:spLocks noEditPoints="1"/>
              </p:cNvSpPr>
              <p:nvPr/>
            </p:nvSpPr>
            <p:spPr bwMode="auto">
              <a:xfrm>
                <a:off x="4019781" y="2454783"/>
                <a:ext cx="56349" cy="36148"/>
              </a:xfrm>
              <a:custGeom>
                <a:avLst/>
                <a:gdLst>
                  <a:gd name="T0" fmla="*/ 12 w 53"/>
                  <a:gd name="T1" fmla="*/ 24 h 34"/>
                  <a:gd name="T2" fmla="*/ 12 w 53"/>
                  <a:gd name="T3" fmla="*/ 24 h 34"/>
                  <a:gd name="T4" fmla="*/ 14 w 53"/>
                  <a:gd name="T5" fmla="*/ 22 h 34"/>
                  <a:gd name="T6" fmla="*/ 16 w 53"/>
                  <a:gd name="T7" fmla="*/ 24 h 34"/>
                  <a:gd name="T8" fmla="*/ 14 w 53"/>
                  <a:gd name="T9" fmla="*/ 26 h 34"/>
                  <a:gd name="T10" fmla="*/ 12 w 53"/>
                  <a:gd name="T11" fmla="*/ 24 h 34"/>
                  <a:gd name="T12" fmla="*/ 12 w 53"/>
                  <a:gd name="T13" fmla="*/ 32 h 34"/>
                  <a:gd name="T14" fmla="*/ 14 w 53"/>
                  <a:gd name="T15" fmla="*/ 30 h 34"/>
                  <a:gd name="T16" fmla="*/ 14 w 53"/>
                  <a:gd name="T17" fmla="*/ 30 h 34"/>
                  <a:gd name="T18" fmla="*/ 12 w 53"/>
                  <a:gd name="T19" fmla="*/ 28 h 34"/>
                  <a:gd name="T20" fmla="*/ 10 w 53"/>
                  <a:gd name="T21" fmla="*/ 30 h 34"/>
                  <a:gd name="T22" fmla="*/ 12 w 53"/>
                  <a:gd name="T23" fmla="*/ 32 h 34"/>
                  <a:gd name="T24" fmla="*/ 8 w 53"/>
                  <a:gd name="T25" fmla="*/ 20 h 34"/>
                  <a:gd name="T26" fmla="*/ 10 w 53"/>
                  <a:gd name="T27" fmla="*/ 20 h 34"/>
                  <a:gd name="T28" fmla="*/ 8 w 53"/>
                  <a:gd name="T29" fmla="*/ 18 h 34"/>
                  <a:gd name="T30" fmla="*/ 8 w 53"/>
                  <a:gd name="T31" fmla="*/ 20 h 34"/>
                  <a:gd name="T32" fmla="*/ 8 w 53"/>
                  <a:gd name="T33" fmla="*/ 20 h 34"/>
                  <a:gd name="T34" fmla="*/ 43 w 53"/>
                  <a:gd name="T35" fmla="*/ 20 h 34"/>
                  <a:gd name="T36" fmla="*/ 53 w 53"/>
                  <a:gd name="T37" fmla="*/ 16 h 34"/>
                  <a:gd name="T38" fmla="*/ 51 w 53"/>
                  <a:gd name="T39" fmla="*/ 10 h 34"/>
                  <a:gd name="T40" fmla="*/ 53 w 53"/>
                  <a:gd name="T41" fmla="*/ 6 h 34"/>
                  <a:gd name="T42" fmla="*/ 51 w 53"/>
                  <a:gd name="T43" fmla="*/ 0 h 34"/>
                  <a:gd name="T44" fmla="*/ 39 w 53"/>
                  <a:gd name="T45" fmla="*/ 2 h 34"/>
                  <a:gd name="T46" fmla="*/ 29 w 53"/>
                  <a:gd name="T47" fmla="*/ 0 h 34"/>
                  <a:gd name="T48" fmla="*/ 18 w 53"/>
                  <a:gd name="T49" fmla="*/ 6 h 34"/>
                  <a:gd name="T50" fmla="*/ 0 w 53"/>
                  <a:gd name="T51" fmla="*/ 6 h 34"/>
                  <a:gd name="T52" fmla="*/ 4 w 53"/>
                  <a:gd name="T53" fmla="*/ 12 h 34"/>
                  <a:gd name="T54" fmla="*/ 8 w 53"/>
                  <a:gd name="T55" fmla="*/ 14 h 34"/>
                  <a:gd name="T56" fmla="*/ 20 w 53"/>
                  <a:gd name="T57" fmla="*/ 14 h 34"/>
                  <a:gd name="T58" fmla="*/ 29 w 53"/>
                  <a:gd name="T59" fmla="*/ 14 h 34"/>
                  <a:gd name="T60" fmla="*/ 27 w 53"/>
                  <a:gd name="T61" fmla="*/ 16 h 34"/>
                  <a:gd name="T62" fmla="*/ 20 w 53"/>
                  <a:gd name="T63" fmla="*/ 16 h 34"/>
                  <a:gd name="T64" fmla="*/ 16 w 53"/>
                  <a:gd name="T65" fmla="*/ 20 h 34"/>
                  <a:gd name="T66" fmla="*/ 22 w 53"/>
                  <a:gd name="T67" fmla="*/ 24 h 34"/>
                  <a:gd name="T68" fmla="*/ 24 w 53"/>
                  <a:gd name="T69" fmla="*/ 30 h 34"/>
                  <a:gd name="T70" fmla="*/ 29 w 53"/>
                  <a:gd name="T71" fmla="*/ 34 h 34"/>
                  <a:gd name="T72" fmla="*/ 35 w 53"/>
                  <a:gd name="T73" fmla="*/ 28 h 34"/>
                  <a:gd name="T74" fmla="*/ 43 w 53"/>
                  <a:gd name="T75" fmla="*/ 2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3" h="34">
                    <a:moveTo>
                      <a:pt x="12" y="24"/>
                    </a:moveTo>
                    <a:lnTo>
                      <a:pt x="12" y="24"/>
                    </a:lnTo>
                    <a:lnTo>
                      <a:pt x="14" y="22"/>
                    </a:lnTo>
                    <a:lnTo>
                      <a:pt x="16" y="24"/>
                    </a:lnTo>
                    <a:lnTo>
                      <a:pt x="14" y="26"/>
                    </a:lnTo>
                    <a:lnTo>
                      <a:pt x="12" y="24"/>
                    </a:lnTo>
                    <a:close/>
                    <a:moveTo>
                      <a:pt x="12" y="32"/>
                    </a:moveTo>
                    <a:lnTo>
                      <a:pt x="14" y="30"/>
                    </a:lnTo>
                    <a:lnTo>
                      <a:pt x="14" y="30"/>
                    </a:lnTo>
                    <a:lnTo>
                      <a:pt x="12" y="28"/>
                    </a:lnTo>
                    <a:lnTo>
                      <a:pt x="10" y="30"/>
                    </a:lnTo>
                    <a:lnTo>
                      <a:pt x="12" y="32"/>
                    </a:lnTo>
                    <a:close/>
                    <a:moveTo>
                      <a:pt x="8" y="20"/>
                    </a:moveTo>
                    <a:lnTo>
                      <a:pt x="10" y="20"/>
                    </a:lnTo>
                    <a:lnTo>
                      <a:pt x="8" y="18"/>
                    </a:lnTo>
                    <a:lnTo>
                      <a:pt x="8" y="20"/>
                    </a:lnTo>
                    <a:lnTo>
                      <a:pt x="8" y="20"/>
                    </a:lnTo>
                    <a:close/>
                    <a:moveTo>
                      <a:pt x="43" y="20"/>
                    </a:moveTo>
                    <a:lnTo>
                      <a:pt x="53" y="16"/>
                    </a:lnTo>
                    <a:lnTo>
                      <a:pt x="51" y="10"/>
                    </a:lnTo>
                    <a:lnTo>
                      <a:pt x="53" y="6"/>
                    </a:lnTo>
                    <a:lnTo>
                      <a:pt x="51" y="0"/>
                    </a:lnTo>
                    <a:lnTo>
                      <a:pt x="39" y="2"/>
                    </a:lnTo>
                    <a:lnTo>
                      <a:pt x="29" y="0"/>
                    </a:lnTo>
                    <a:lnTo>
                      <a:pt x="18" y="6"/>
                    </a:lnTo>
                    <a:lnTo>
                      <a:pt x="0" y="6"/>
                    </a:lnTo>
                    <a:lnTo>
                      <a:pt x="4" y="12"/>
                    </a:lnTo>
                    <a:lnTo>
                      <a:pt x="8" y="14"/>
                    </a:lnTo>
                    <a:lnTo>
                      <a:pt x="20" y="14"/>
                    </a:lnTo>
                    <a:lnTo>
                      <a:pt x="29" y="14"/>
                    </a:lnTo>
                    <a:lnTo>
                      <a:pt x="27" y="16"/>
                    </a:lnTo>
                    <a:lnTo>
                      <a:pt x="20" y="16"/>
                    </a:lnTo>
                    <a:lnTo>
                      <a:pt x="16" y="20"/>
                    </a:lnTo>
                    <a:lnTo>
                      <a:pt x="22" y="24"/>
                    </a:lnTo>
                    <a:lnTo>
                      <a:pt x="24" y="30"/>
                    </a:lnTo>
                    <a:lnTo>
                      <a:pt x="29" y="34"/>
                    </a:lnTo>
                    <a:lnTo>
                      <a:pt x="35" y="28"/>
                    </a:lnTo>
                    <a:lnTo>
                      <a:pt x="43" y="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4" name="Freeform 96"/>
              <p:cNvSpPr>
                <a:spLocks noEditPoints="1"/>
              </p:cNvSpPr>
              <p:nvPr/>
            </p:nvSpPr>
            <p:spPr bwMode="auto">
              <a:xfrm>
                <a:off x="3866683" y="2361223"/>
                <a:ext cx="48906" cy="48906"/>
              </a:xfrm>
              <a:custGeom>
                <a:avLst/>
                <a:gdLst>
                  <a:gd name="T0" fmla="*/ 30 w 46"/>
                  <a:gd name="T1" fmla="*/ 44 h 46"/>
                  <a:gd name="T2" fmla="*/ 24 w 46"/>
                  <a:gd name="T3" fmla="*/ 40 h 46"/>
                  <a:gd name="T4" fmla="*/ 24 w 46"/>
                  <a:gd name="T5" fmla="*/ 36 h 46"/>
                  <a:gd name="T6" fmla="*/ 30 w 46"/>
                  <a:gd name="T7" fmla="*/ 40 h 46"/>
                  <a:gd name="T8" fmla="*/ 30 w 46"/>
                  <a:gd name="T9" fmla="*/ 44 h 46"/>
                  <a:gd name="T10" fmla="*/ 34 w 46"/>
                  <a:gd name="T11" fmla="*/ 38 h 46"/>
                  <a:gd name="T12" fmla="*/ 36 w 46"/>
                  <a:gd name="T13" fmla="*/ 36 h 46"/>
                  <a:gd name="T14" fmla="*/ 34 w 46"/>
                  <a:gd name="T15" fmla="*/ 32 h 46"/>
                  <a:gd name="T16" fmla="*/ 32 w 46"/>
                  <a:gd name="T17" fmla="*/ 32 h 46"/>
                  <a:gd name="T18" fmla="*/ 32 w 46"/>
                  <a:gd name="T19" fmla="*/ 38 h 46"/>
                  <a:gd name="T20" fmla="*/ 34 w 46"/>
                  <a:gd name="T21" fmla="*/ 38 h 46"/>
                  <a:gd name="T22" fmla="*/ 44 w 46"/>
                  <a:gd name="T23" fmla="*/ 22 h 46"/>
                  <a:gd name="T24" fmla="*/ 46 w 46"/>
                  <a:gd name="T25" fmla="*/ 20 h 46"/>
                  <a:gd name="T26" fmla="*/ 44 w 46"/>
                  <a:gd name="T27" fmla="*/ 18 h 46"/>
                  <a:gd name="T28" fmla="*/ 42 w 46"/>
                  <a:gd name="T29" fmla="*/ 18 h 46"/>
                  <a:gd name="T30" fmla="*/ 42 w 46"/>
                  <a:gd name="T31" fmla="*/ 22 h 46"/>
                  <a:gd name="T32" fmla="*/ 44 w 46"/>
                  <a:gd name="T33" fmla="*/ 22 h 46"/>
                  <a:gd name="T34" fmla="*/ 42 w 46"/>
                  <a:gd name="T35" fmla="*/ 12 h 46"/>
                  <a:gd name="T36" fmla="*/ 42 w 46"/>
                  <a:gd name="T37" fmla="*/ 8 h 46"/>
                  <a:gd name="T38" fmla="*/ 42 w 46"/>
                  <a:gd name="T39" fmla="*/ 6 h 46"/>
                  <a:gd name="T40" fmla="*/ 40 w 46"/>
                  <a:gd name="T41" fmla="*/ 8 h 46"/>
                  <a:gd name="T42" fmla="*/ 40 w 46"/>
                  <a:gd name="T43" fmla="*/ 12 h 46"/>
                  <a:gd name="T44" fmla="*/ 42 w 46"/>
                  <a:gd name="T45" fmla="*/ 12 h 46"/>
                  <a:gd name="T46" fmla="*/ 24 w 46"/>
                  <a:gd name="T47" fmla="*/ 12 h 46"/>
                  <a:gd name="T48" fmla="*/ 24 w 46"/>
                  <a:gd name="T49" fmla="*/ 12 h 46"/>
                  <a:gd name="T50" fmla="*/ 18 w 46"/>
                  <a:gd name="T51" fmla="*/ 10 h 46"/>
                  <a:gd name="T52" fmla="*/ 16 w 46"/>
                  <a:gd name="T53" fmla="*/ 10 h 46"/>
                  <a:gd name="T54" fmla="*/ 18 w 46"/>
                  <a:gd name="T55" fmla="*/ 14 h 46"/>
                  <a:gd name="T56" fmla="*/ 24 w 46"/>
                  <a:gd name="T57" fmla="*/ 12 h 46"/>
                  <a:gd name="T58" fmla="*/ 10 w 46"/>
                  <a:gd name="T59" fmla="*/ 6 h 46"/>
                  <a:gd name="T60" fmla="*/ 8 w 46"/>
                  <a:gd name="T61" fmla="*/ 4 h 46"/>
                  <a:gd name="T62" fmla="*/ 6 w 46"/>
                  <a:gd name="T63" fmla="*/ 6 h 46"/>
                  <a:gd name="T64" fmla="*/ 6 w 46"/>
                  <a:gd name="T65" fmla="*/ 8 h 46"/>
                  <a:gd name="T66" fmla="*/ 10 w 46"/>
                  <a:gd name="T67" fmla="*/ 6 h 46"/>
                  <a:gd name="T68" fmla="*/ 2 w 46"/>
                  <a:gd name="T69" fmla="*/ 4 h 46"/>
                  <a:gd name="T70" fmla="*/ 6 w 46"/>
                  <a:gd name="T71" fmla="*/ 2 h 46"/>
                  <a:gd name="T72" fmla="*/ 4 w 46"/>
                  <a:gd name="T73" fmla="*/ 0 h 46"/>
                  <a:gd name="T74" fmla="*/ 0 w 46"/>
                  <a:gd name="T75" fmla="*/ 0 h 46"/>
                  <a:gd name="T76" fmla="*/ 0 w 46"/>
                  <a:gd name="T77" fmla="*/ 2 h 46"/>
                  <a:gd name="T78" fmla="*/ 2 w 46"/>
                  <a:gd name="T79" fmla="*/ 4 h 46"/>
                  <a:gd name="T80" fmla="*/ 8 w 46"/>
                  <a:gd name="T81" fmla="*/ 46 h 46"/>
                  <a:gd name="T82" fmla="*/ 8 w 46"/>
                  <a:gd name="T83" fmla="*/ 46 h 46"/>
                  <a:gd name="T84" fmla="*/ 6 w 46"/>
                  <a:gd name="T85" fmla="*/ 46 h 46"/>
                  <a:gd name="T86" fmla="*/ 6 w 46"/>
                  <a:gd name="T87" fmla="*/ 46 h 46"/>
                  <a:gd name="T88" fmla="*/ 8 w 46"/>
                  <a:gd name="T8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 h="46">
                    <a:moveTo>
                      <a:pt x="30" y="44"/>
                    </a:moveTo>
                    <a:lnTo>
                      <a:pt x="24" y="40"/>
                    </a:lnTo>
                    <a:lnTo>
                      <a:pt x="24" y="36"/>
                    </a:lnTo>
                    <a:lnTo>
                      <a:pt x="30" y="40"/>
                    </a:lnTo>
                    <a:lnTo>
                      <a:pt x="30" y="44"/>
                    </a:lnTo>
                    <a:close/>
                    <a:moveTo>
                      <a:pt x="34" y="38"/>
                    </a:moveTo>
                    <a:lnTo>
                      <a:pt x="36" y="36"/>
                    </a:lnTo>
                    <a:lnTo>
                      <a:pt x="34" y="32"/>
                    </a:lnTo>
                    <a:lnTo>
                      <a:pt x="32" y="32"/>
                    </a:lnTo>
                    <a:lnTo>
                      <a:pt x="32" y="38"/>
                    </a:lnTo>
                    <a:lnTo>
                      <a:pt x="34" y="38"/>
                    </a:lnTo>
                    <a:close/>
                    <a:moveTo>
                      <a:pt x="44" y="22"/>
                    </a:moveTo>
                    <a:lnTo>
                      <a:pt x="46" y="20"/>
                    </a:lnTo>
                    <a:lnTo>
                      <a:pt x="44" y="18"/>
                    </a:lnTo>
                    <a:lnTo>
                      <a:pt x="42" y="18"/>
                    </a:lnTo>
                    <a:lnTo>
                      <a:pt x="42" y="22"/>
                    </a:lnTo>
                    <a:lnTo>
                      <a:pt x="44" y="22"/>
                    </a:lnTo>
                    <a:close/>
                    <a:moveTo>
                      <a:pt x="42" y="12"/>
                    </a:moveTo>
                    <a:lnTo>
                      <a:pt x="42" y="8"/>
                    </a:lnTo>
                    <a:lnTo>
                      <a:pt x="42" y="6"/>
                    </a:lnTo>
                    <a:lnTo>
                      <a:pt x="40" y="8"/>
                    </a:lnTo>
                    <a:lnTo>
                      <a:pt x="40" y="12"/>
                    </a:lnTo>
                    <a:lnTo>
                      <a:pt x="42" y="12"/>
                    </a:lnTo>
                    <a:close/>
                    <a:moveTo>
                      <a:pt x="24" y="12"/>
                    </a:moveTo>
                    <a:lnTo>
                      <a:pt x="24" y="12"/>
                    </a:lnTo>
                    <a:lnTo>
                      <a:pt x="18" y="10"/>
                    </a:lnTo>
                    <a:lnTo>
                      <a:pt x="16" y="10"/>
                    </a:lnTo>
                    <a:lnTo>
                      <a:pt x="18" y="14"/>
                    </a:lnTo>
                    <a:lnTo>
                      <a:pt x="24" y="12"/>
                    </a:lnTo>
                    <a:close/>
                    <a:moveTo>
                      <a:pt x="10" y="6"/>
                    </a:moveTo>
                    <a:lnTo>
                      <a:pt x="8" y="4"/>
                    </a:lnTo>
                    <a:lnTo>
                      <a:pt x="6" y="6"/>
                    </a:lnTo>
                    <a:lnTo>
                      <a:pt x="6" y="8"/>
                    </a:lnTo>
                    <a:lnTo>
                      <a:pt x="10" y="6"/>
                    </a:lnTo>
                    <a:close/>
                    <a:moveTo>
                      <a:pt x="2" y="4"/>
                    </a:moveTo>
                    <a:lnTo>
                      <a:pt x="6" y="2"/>
                    </a:lnTo>
                    <a:lnTo>
                      <a:pt x="4" y="0"/>
                    </a:lnTo>
                    <a:lnTo>
                      <a:pt x="0" y="0"/>
                    </a:lnTo>
                    <a:lnTo>
                      <a:pt x="0" y="2"/>
                    </a:lnTo>
                    <a:lnTo>
                      <a:pt x="2" y="4"/>
                    </a:lnTo>
                    <a:close/>
                    <a:moveTo>
                      <a:pt x="8" y="46"/>
                    </a:moveTo>
                    <a:lnTo>
                      <a:pt x="8" y="46"/>
                    </a:lnTo>
                    <a:lnTo>
                      <a:pt x="6" y="46"/>
                    </a:lnTo>
                    <a:lnTo>
                      <a:pt x="6" y="46"/>
                    </a:lnTo>
                    <a:lnTo>
                      <a:pt x="8" y="4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5" name="Freeform 97"/>
              <p:cNvSpPr>
                <a:spLocks noEditPoints="1"/>
              </p:cNvSpPr>
              <p:nvPr/>
            </p:nvSpPr>
            <p:spPr bwMode="auto">
              <a:xfrm>
                <a:off x="4080383" y="2510068"/>
                <a:ext cx="53159" cy="70170"/>
              </a:xfrm>
              <a:custGeom>
                <a:avLst/>
                <a:gdLst>
                  <a:gd name="T0" fmla="*/ 10 w 50"/>
                  <a:gd name="T1" fmla="*/ 54 h 66"/>
                  <a:gd name="T2" fmla="*/ 14 w 50"/>
                  <a:gd name="T3" fmla="*/ 50 h 66"/>
                  <a:gd name="T4" fmla="*/ 14 w 50"/>
                  <a:gd name="T5" fmla="*/ 54 h 66"/>
                  <a:gd name="T6" fmla="*/ 10 w 50"/>
                  <a:gd name="T7" fmla="*/ 54 h 66"/>
                  <a:gd name="T8" fmla="*/ 44 w 50"/>
                  <a:gd name="T9" fmla="*/ 44 h 66"/>
                  <a:gd name="T10" fmla="*/ 50 w 50"/>
                  <a:gd name="T11" fmla="*/ 40 h 66"/>
                  <a:gd name="T12" fmla="*/ 48 w 50"/>
                  <a:gd name="T13" fmla="*/ 34 h 66"/>
                  <a:gd name="T14" fmla="*/ 46 w 50"/>
                  <a:gd name="T15" fmla="*/ 36 h 66"/>
                  <a:gd name="T16" fmla="*/ 44 w 50"/>
                  <a:gd name="T17" fmla="*/ 32 h 66"/>
                  <a:gd name="T18" fmla="*/ 50 w 50"/>
                  <a:gd name="T19" fmla="*/ 26 h 66"/>
                  <a:gd name="T20" fmla="*/ 44 w 50"/>
                  <a:gd name="T21" fmla="*/ 18 h 66"/>
                  <a:gd name="T22" fmla="*/ 46 w 50"/>
                  <a:gd name="T23" fmla="*/ 12 h 66"/>
                  <a:gd name="T24" fmla="*/ 40 w 50"/>
                  <a:gd name="T25" fmla="*/ 8 h 66"/>
                  <a:gd name="T26" fmla="*/ 38 w 50"/>
                  <a:gd name="T27" fmla="*/ 0 h 66"/>
                  <a:gd name="T28" fmla="*/ 26 w 50"/>
                  <a:gd name="T29" fmla="*/ 0 h 66"/>
                  <a:gd name="T30" fmla="*/ 20 w 50"/>
                  <a:gd name="T31" fmla="*/ 4 h 66"/>
                  <a:gd name="T32" fmla="*/ 18 w 50"/>
                  <a:gd name="T33" fmla="*/ 4 h 66"/>
                  <a:gd name="T34" fmla="*/ 14 w 50"/>
                  <a:gd name="T35" fmla="*/ 6 h 66"/>
                  <a:gd name="T36" fmla="*/ 8 w 50"/>
                  <a:gd name="T37" fmla="*/ 16 h 66"/>
                  <a:gd name="T38" fmla="*/ 4 w 50"/>
                  <a:gd name="T39" fmla="*/ 18 h 66"/>
                  <a:gd name="T40" fmla="*/ 0 w 50"/>
                  <a:gd name="T41" fmla="*/ 28 h 66"/>
                  <a:gd name="T42" fmla="*/ 2 w 50"/>
                  <a:gd name="T43" fmla="*/ 30 h 66"/>
                  <a:gd name="T44" fmla="*/ 6 w 50"/>
                  <a:gd name="T45" fmla="*/ 36 h 66"/>
                  <a:gd name="T46" fmla="*/ 8 w 50"/>
                  <a:gd name="T47" fmla="*/ 44 h 66"/>
                  <a:gd name="T48" fmla="*/ 16 w 50"/>
                  <a:gd name="T49" fmla="*/ 48 h 66"/>
                  <a:gd name="T50" fmla="*/ 18 w 50"/>
                  <a:gd name="T51" fmla="*/ 52 h 66"/>
                  <a:gd name="T52" fmla="*/ 18 w 50"/>
                  <a:gd name="T53" fmla="*/ 56 h 66"/>
                  <a:gd name="T54" fmla="*/ 32 w 50"/>
                  <a:gd name="T55" fmla="*/ 62 h 66"/>
                  <a:gd name="T56" fmla="*/ 34 w 50"/>
                  <a:gd name="T57" fmla="*/ 66 h 66"/>
                  <a:gd name="T58" fmla="*/ 34 w 50"/>
                  <a:gd name="T59" fmla="*/ 56 h 66"/>
                  <a:gd name="T60" fmla="*/ 44 w 50"/>
                  <a:gd name="T61"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0" h="66">
                    <a:moveTo>
                      <a:pt x="10" y="54"/>
                    </a:moveTo>
                    <a:lnTo>
                      <a:pt x="14" y="50"/>
                    </a:lnTo>
                    <a:lnTo>
                      <a:pt x="14" y="54"/>
                    </a:lnTo>
                    <a:lnTo>
                      <a:pt x="10" y="54"/>
                    </a:lnTo>
                    <a:close/>
                    <a:moveTo>
                      <a:pt x="44" y="44"/>
                    </a:moveTo>
                    <a:lnTo>
                      <a:pt x="50" y="40"/>
                    </a:lnTo>
                    <a:lnTo>
                      <a:pt x="48" y="34"/>
                    </a:lnTo>
                    <a:lnTo>
                      <a:pt x="46" y="36"/>
                    </a:lnTo>
                    <a:lnTo>
                      <a:pt x="44" y="32"/>
                    </a:lnTo>
                    <a:lnTo>
                      <a:pt x="50" y="26"/>
                    </a:lnTo>
                    <a:lnTo>
                      <a:pt x="44" y="18"/>
                    </a:lnTo>
                    <a:lnTo>
                      <a:pt x="46" y="12"/>
                    </a:lnTo>
                    <a:lnTo>
                      <a:pt x="40" y="8"/>
                    </a:lnTo>
                    <a:lnTo>
                      <a:pt x="38" y="0"/>
                    </a:lnTo>
                    <a:lnTo>
                      <a:pt x="26" y="0"/>
                    </a:lnTo>
                    <a:lnTo>
                      <a:pt x="20" y="4"/>
                    </a:lnTo>
                    <a:lnTo>
                      <a:pt x="18" y="4"/>
                    </a:lnTo>
                    <a:lnTo>
                      <a:pt x="14" y="6"/>
                    </a:lnTo>
                    <a:lnTo>
                      <a:pt x="8" y="16"/>
                    </a:lnTo>
                    <a:lnTo>
                      <a:pt x="4" y="18"/>
                    </a:lnTo>
                    <a:lnTo>
                      <a:pt x="0" y="28"/>
                    </a:lnTo>
                    <a:lnTo>
                      <a:pt x="2" y="30"/>
                    </a:lnTo>
                    <a:lnTo>
                      <a:pt x="6" y="36"/>
                    </a:lnTo>
                    <a:lnTo>
                      <a:pt x="8" y="44"/>
                    </a:lnTo>
                    <a:lnTo>
                      <a:pt x="16" y="48"/>
                    </a:lnTo>
                    <a:lnTo>
                      <a:pt x="18" y="52"/>
                    </a:lnTo>
                    <a:lnTo>
                      <a:pt x="18" y="56"/>
                    </a:lnTo>
                    <a:lnTo>
                      <a:pt x="32" y="62"/>
                    </a:lnTo>
                    <a:lnTo>
                      <a:pt x="34" y="66"/>
                    </a:lnTo>
                    <a:lnTo>
                      <a:pt x="34" y="56"/>
                    </a:lnTo>
                    <a:lnTo>
                      <a:pt x="44" y="4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6" name="Freeform 98"/>
              <p:cNvSpPr>
                <a:spLocks/>
              </p:cNvSpPr>
              <p:nvPr/>
            </p:nvSpPr>
            <p:spPr bwMode="auto">
              <a:xfrm>
                <a:off x="4050613" y="2454783"/>
                <a:ext cx="136087" cy="114823"/>
              </a:xfrm>
              <a:custGeom>
                <a:avLst/>
                <a:gdLst>
                  <a:gd name="T0" fmla="*/ 42 w 128"/>
                  <a:gd name="T1" fmla="*/ 58 h 108"/>
                  <a:gd name="T2" fmla="*/ 46 w 128"/>
                  <a:gd name="T3" fmla="*/ 56 h 108"/>
                  <a:gd name="T4" fmla="*/ 48 w 128"/>
                  <a:gd name="T5" fmla="*/ 56 h 108"/>
                  <a:gd name="T6" fmla="*/ 54 w 128"/>
                  <a:gd name="T7" fmla="*/ 52 h 108"/>
                  <a:gd name="T8" fmla="*/ 66 w 128"/>
                  <a:gd name="T9" fmla="*/ 52 h 108"/>
                  <a:gd name="T10" fmla="*/ 68 w 128"/>
                  <a:gd name="T11" fmla="*/ 60 h 108"/>
                  <a:gd name="T12" fmla="*/ 74 w 128"/>
                  <a:gd name="T13" fmla="*/ 64 h 108"/>
                  <a:gd name="T14" fmla="*/ 72 w 128"/>
                  <a:gd name="T15" fmla="*/ 70 h 108"/>
                  <a:gd name="T16" fmla="*/ 78 w 128"/>
                  <a:gd name="T17" fmla="*/ 78 h 108"/>
                  <a:gd name="T18" fmla="*/ 72 w 128"/>
                  <a:gd name="T19" fmla="*/ 84 h 108"/>
                  <a:gd name="T20" fmla="*/ 74 w 128"/>
                  <a:gd name="T21" fmla="*/ 88 h 108"/>
                  <a:gd name="T22" fmla="*/ 76 w 128"/>
                  <a:gd name="T23" fmla="*/ 86 h 108"/>
                  <a:gd name="T24" fmla="*/ 84 w 128"/>
                  <a:gd name="T25" fmla="*/ 84 h 108"/>
                  <a:gd name="T26" fmla="*/ 92 w 128"/>
                  <a:gd name="T27" fmla="*/ 80 h 108"/>
                  <a:gd name="T28" fmla="*/ 98 w 128"/>
                  <a:gd name="T29" fmla="*/ 96 h 108"/>
                  <a:gd name="T30" fmla="*/ 94 w 128"/>
                  <a:gd name="T31" fmla="*/ 104 h 108"/>
                  <a:gd name="T32" fmla="*/ 100 w 128"/>
                  <a:gd name="T33" fmla="*/ 108 h 108"/>
                  <a:gd name="T34" fmla="*/ 110 w 128"/>
                  <a:gd name="T35" fmla="*/ 100 h 108"/>
                  <a:gd name="T36" fmla="*/ 114 w 128"/>
                  <a:gd name="T37" fmla="*/ 102 h 108"/>
                  <a:gd name="T38" fmla="*/ 122 w 128"/>
                  <a:gd name="T39" fmla="*/ 90 h 108"/>
                  <a:gd name="T40" fmla="*/ 120 w 128"/>
                  <a:gd name="T41" fmla="*/ 86 h 108"/>
                  <a:gd name="T42" fmla="*/ 124 w 128"/>
                  <a:gd name="T43" fmla="*/ 84 h 108"/>
                  <a:gd name="T44" fmla="*/ 128 w 128"/>
                  <a:gd name="T45" fmla="*/ 80 h 108"/>
                  <a:gd name="T46" fmla="*/ 122 w 128"/>
                  <a:gd name="T47" fmla="*/ 76 h 108"/>
                  <a:gd name="T48" fmla="*/ 124 w 128"/>
                  <a:gd name="T49" fmla="*/ 72 h 108"/>
                  <a:gd name="T50" fmla="*/ 118 w 128"/>
                  <a:gd name="T51" fmla="*/ 56 h 108"/>
                  <a:gd name="T52" fmla="*/ 122 w 128"/>
                  <a:gd name="T53" fmla="*/ 48 h 108"/>
                  <a:gd name="T54" fmla="*/ 114 w 128"/>
                  <a:gd name="T55" fmla="*/ 42 h 108"/>
                  <a:gd name="T56" fmla="*/ 114 w 128"/>
                  <a:gd name="T57" fmla="*/ 32 h 108"/>
                  <a:gd name="T58" fmla="*/ 110 w 128"/>
                  <a:gd name="T59" fmla="*/ 34 h 108"/>
                  <a:gd name="T60" fmla="*/ 110 w 128"/>
                  <a:gd name="T61" fmla="*/ 30 h 108"/>
                  <a:gd name="T62" fmla="*/ 114 w 128"/>
                  <a:gd name="T63" fmla="*/ 24 h 108"/>
                  <a:gd name="T64" fmla="*/ 108 w 128"/>
                  <a:gd name="T65" fmla="*/ 18 h 108"/>
                  <a:gd name="T66" fmla="*/ 108 w 128"/>
                  <a:gd name="T67" fmla="*/ 10 h 108"/>
                  <a:gd name="T68" fmla="*/ 98 w 128"/>
                  <a:gd name="T69" fmla="*/ 4 h 108"/>
                  <a:gd name="T70" fmla="*/ 92 w 128"/>
                  <a:gd name="T71" fmla="*/ 10 h 108"/>
                  <a:gd name="T72" fmla="*/ 84 w 128"/>
                  <a:gd name="T73" fmla="*/ 8 h 108"/>
                  <a:gd name="T74" fmla="*/ 76 w 128"/>
                  <a:gd name="T75" fmla="*/ 14 h 108"/>
                  <a:gd name="T76" fmla="*/ 70 w 128"/>
                  <a:gd name="T77" fmla="*/ 8 h 108"/>
                  <a:gd name="T78" fmla="*/ 62 w 128"/>
                  <a:gd name="T79" fmla="*/ 10 h 108"/>
                  <a:gd name="T80" fmla="*/ 58 w 128"/>
                  <a:gd name="T81" fmla="*/ 4 h 108"/>
                  <a:gd name="T82" fmla="*/ 48 w 128"/>
                  <a:gd name="T83" fmla="*/ 6 h 108"/>
                  <a:gd name="T84" fmla="*/ 42 w 128"/>
                  <a:gd name="T85" fmla="*/ 6 h 108"/>
                  <a:gd name="T86" fmla="*/ 30 w 128"/>
                  <a:gd name="T87" fmla="*/ 2 h 108"/>
                  <a:gd name="T88" fmla="*/ 22 w 128"/>
                  <a:gd name="T89" fmla="*/ 0 h 108"/>
                  <a:gd name="T90" fmla="*/ 24 w 128"/>
                  <a:gd name="T91" fmla="*/ 6 h 108"/>
                  <a:gd name="T92" fmla="*/ 22 w 128"/>
                  <a:gd name="T93" fmla="*/ 10 h 108"/>
                  <a:gd name="T94" fmla="*/ 24 w 128"/>
                  <a:gd name="T95" fmla="*/ 16 h 108"/>
                  <a:gd name="T96" fmla="*/ 14 w 128"/>
                  <a:gd name="T97" fmla="*/ 20 h 108"/>
                  <a:gd name="T98" fmla="*/ 6 w 128"/>
                  <a:gd name="T99" fmla="*/ 28 h 108"/>
                  <a:gd name="T100" fmla="*/ 0 w 128"/>
                  <a:gd name="T101" fmla="*/ 34 h 108"/>
                  <a:gd name="T102" fmla="*/ 6 w 128"/>
                  <a:gd name="T103" fmla="*/ 34 h 108"/>
                  <a:gd name="T104" fmla="*/ 16 w 128"/>
                  <a:gd name="T105" fmla="*/ 46 h 108"/>
                  <a:gd name="T106" fmla="*/ 24 w 128"/>
                  <a:gd name="T107" fmla="*/ 62 h 108"/>
                  <a:gd name="T108" fmla="*/ 32 w 128"/>
                  <a:gd name="T109" fmla="*/ 70 h 108"/>
                  <a:gd name="T110" fmla="*/ 36 w 128"/>
                  <a:gd name="T111" fmla="*/ 68 h 108"/>
                  <a:gd name="T112" fmla="*/ 42 w 128"/>
                  <a:gd name="T113" fmla="*/ 5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8" h="108">
                    <a:moveTo>
                      <a:pt x="42" y="58"/>
                    </a:moveTo>
                    <a:lnTo>
                      <a:pt x="46" y="56"/>
                    </a:lnTo>
                    <a:lnTo>
                      <a:pt x="48" y="56"/>
                    </a:lnTo>
                    <a:lnTo>
                      <a:pt x="54" y="52"/>
                    </a:lnTo>
                    <a:lnTo>
                      <a:pt x="66" y="52"/>
                    </a:lnTo>
                    <a:lnTo>
                      <a:pt x="68" y="60"/>
                    </a:lnTo>
                    <a:lnTo>
                      <a:pt x="74" y="64"/>
                    </a:lnTo>
                    <a:lnTo>
                      <a:pt x="72" y="70"/>
                    </a:lnTo>
                    <a:lnTo>
                      <a:pt x="78" y="78"/>
                    </a:lnTo>
                    <a:lnTo>
                      <a:pt x="72" y="84"/>
                    </a:lnTo>
                    <a:lnTo>
                      <a:pt x="74" y="88"/>
                    </a:lnTo>
                    <a:lnTo>
                      <a:pt x="76" y="86"/>
                    </a:lnTo>
                    <a:lnTo>
                      <a:pt x="84" y="84"/>
                    </a:lnTo>
                    <a:lnTo>
                      <a:pt x="92" y="80"/>
                    </a:lnTo>
                    <a:lnTo>
                      <a:pt x="98" y="96"/>
                    </a:lnTo>
                    <a:lnTo>
                      <a:pt x="94" y="104"/>
                    </a:lnTo>
                    <a:lnTo>
                      <a:pt x="100" y="108"/>
                    </a:lnTo>
                    <a:lnTo>
                      <a:pt x="110" y="100"/>
                    </a:lnTo>
                    <a:lnTo>
                      <a:pt x="114" y="102"/>
                    </a:lnTo>
                    <a:lnTo>
                      <a:pt x="122" y="90"/>
                    </a:lnTo>
                    <a:lnTo>
                      <a:pt x="120" y="86"/>
                    </a:lnTo>
                    <a:lnTo>
                      <a:pt x="124" y="84"/>
                    </a:lnTo>
                    <a:lnTo>
                      <a:pt x="128" y="80"/>
                    </a:lnTo>
                    <a:lnTo>
                      <a:pt x="122" y="76"/>
                    </a:lnTo>
                    <a:lnTo>
                      <a:pt x="124" y="72"/>
                    </a:lnTo>
                    <a:lnTo>
                      <a:pt x="118" y="56"/>
                    </a:lnTo>
                    <a:lnTo>
                      <a:pt x="122" y="48"/>
                    </a:lnTo>
                    <a:lnTo>
                      <a:pt x="114" y="42"/>
                    </a:lnTo>
                    <a:lnTo>
                      <a:pt x="114" y="32"/>
                    </a:lnTo>
                    <a:lnTo>
                      <a:pt x="110" y="34"/>
                    </a:lnTo>
                    <a:lnTo>
                      <a:pt x="110" y="30"/>
                    </a:lnTo>
                    <a:lnTo>
                      <a:pt x="114" y="24"/>
                    </a:lnTo>
                    <a:lnTo>
                      <a:pt x="108" y="18"/>
                    </a:lnTo>
                    <a:lnTo>
                      <a:pt x="108" y="10"/>
                    </a:lnTo>
                    <a:lnTo>
                      <a:pt x="98" y="4"/>
                    </a:lnTo>
                    <a:lnTo>
                      <a:pt x="92" y="10"/>
                    </a:lnTo>
                    <a:lnTo>
                      <a:pt x="84" y="8"/>
                    </a:lnTo>
                    <a:lnTo>
                      <a:pt x="76" y="14"/>
                    </a:lnTo>
                    <a:lnTo>
                      <a:pt x="70" y="8"/>
                    </a:lnTo>
                    <a:lnTo>
                      <a:pt x="62" y="10"/>
                    </a:lnTo>
                    <a:lnTo>
                      <a:pt x="58" y="4"/>
                    </a:lnTo>
                    <a:lnTo>
                      <a:pt x="48" y="6"/>
                    </a:lnTo>
                    <a:lnTo>
                      <a:pt x="42" y="6"/>
                    </a:lnTo>
                    <a:lnTo>
                      <a:pt x="30" y="2"/>
                    </a:lnTo>
                    <a:lnTo>
                      <a:pt x="22" y="0"/>
                    </a:lnTo>
                    <a:lnTo>
                      <a:pt x="24" y="6"/>
                    </a:lnTo>
                    <a:lnTo>
                      <a:pt x="22" y="10"/>
                    </a:lnTo>
                    <a:lnTo>
                      <a:pt x="24" y="16"/>
                    </a:lnTo>
                    <a:lnTo>
                      <a:pt x="14" y="20"/>
                    </a:lnTo>
                    <a:lnTo>
                      <a:pt x="6" y="28"/>
                    </a:lnTo>
                    <a:lnTo>
                      <a:pt x="0" y="34"/>
                    </a:lnTo>
                    <a:lnTo>
                      <a:pt x="6" y="34"/>
                    </a:lnTo>
                    <a:lnTo>
                      <a:pt x="16" y="46"/>
                    </a:lnTo>
                    <a:lnTo>
                      <a:pt x="24" y="62"/>
                    </a:lnTo>
                    <a:lnTo>
                      <a:pt x="32" y="70"/>
                    </a:lnTo>
                    <a:lnTo>
                      <a:pt x="36" y="68"/>
                    </a:lnTo>
                    <a:lnTo>
                      <a:pt x="42"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7" name="Freeform 99"/>
              <p:cNvSpPr>
                <a:spLocks/>
              </p:cNvSpPr>
              <p:nvPr/>
            </p:nvSpPr>
            <p:spPr bwMode="auto">
              <a:xfrm>
                <a:off x="4116531" y="2539837"/>
                <a:ext cx="74423" cy="90371"/>
              </a:xfrm>
              <a:custGeom>
                <a:avLst/>
                <a:gdLst>
                  <a:gd name="T0" fmla="*/ 70 w 70"/>
                  <a:gd name="T1" fmla="*/ 68 h 85"/>
                  <a:gd name="T2" fmla="*/ 70 w 70"/>
                  <a:gd name="T3" fmla="*/ 58 h 85"/>
                  <a:gd name="T4" fmla="*/ 62 w 70"/>
                  <a:gd name="T5" fmla="*/ 54 h 85"/>
                  <a:gd name="T6" fmla="*/ 60 w 70"/>
                  <a:gd name="T7" fmla="*/ 48 h 85"/>
                  <a:gd name="T8" fmla="*/ 52 w 70"/>
                  <a:gd name="T9" fmla="*/ 46 h 85"/>
                  <a:gd name="T10" fmla="*/ 48 w 70"/>
                  <a:gd name="T11" fmla="*/ 42 h 85"/>
                  <a:gd name="T12" fmla="*/ 54 w 70"/>
                  <a:gd name="T13" fmla="*/ 36 h 85"/>
                  <a:gd name="T14" fmla="*/ 52 w 70"/>
                  <a:gd name="T15" fmla="*/ 22 h 85"/>
                  <a:gd name="T16" fmla="*/ 48 w 70"/>
                  <a:gd name="T17" fmla="*/ 20 h 85"/>
                  <a:gd name="T18" fmla="*/ 38 w 70"/>
                  <a:gd name="T19" fmla="*/ 28 h 85"/>
                  <a:gd name="T20" fmla="*/ 32 w 70"/>
                  <a:gd name="T21" fmla="*/ 24 h 85"/>
                  <a:gd name="T22" fmla="*/ 36 w 70"/>
                  <a:gd name="T23" fmla="*/ 16 h 85"/>
                  <a:gd name="T24" fmla="*/ 30 w 70"/>
                  <a:gd name="T25" fmla="*/ 0 h 85"/>
                  <a:gd name="T26" fmla="*/ 22 w 70"/>
                  <a:gd name="T27" fmla="*/ 4 h 85"/>
                  <a:gd name="T28" fmla="*/ 14 w 70"/>
                  <a:gd name="T29" fmla="*/ 6 h 85"/>
                  <a:gd name="T30" fmla="*/ 16 w 70"/>
                  <a:gd name="T31" fmla="*/ 12 h 85"/>
                  <a:gd name="T32" fmla="*/ 10 w 70"/>
                  <a:gd name="T33" fmla="*/ 16 h 85"/>
                  <a:gd name="T34" fmla="*/ 0 w 70"/>
                  <a:gd name="T35" fmla="*/ 28 h 85"/>
                  <a:gd name="T36" fmla="*/ 0 w 70"/>
                  <a:gd name="T37" fmla="*/ 38 h 85"/>
                  <a:gd name="T38" fmla="*/ 10 w 70"/>
                  <a:gd name="T39" fmla="*/ 44 h 85"/>
                  <a:gd name="T40" fmla="*/ 18 w 70"/>
                  <a:gd name="T41" fmla="*/ 50 h 85"/>
                  <a:gd name="T42" fmla="*/ 32 w 70"/>
                  <a:gd name="T43" fmla="*/ 66 h 85"/>
                  <a:gd name="T44" fmla="*/ 42 w 70"/>
                  <a:gd name="T45" fmla="*/ 75 h 85"/>
                  <a:gd name="T46" fmla="*/ 58 w 70"/>
                  <a:gd name="T47" fmla="*/ 83 h 85"/>
                  <a:gd name="T48" fmla="*/ 64 w 70"/>
                  <a:gd name="T49" fmla="*/ 85 h 85"/>
                  <a:gd name="T50" fmla="*/ 66 w 70"/>
                  <a:gd name="T51" fmla="*/ 73 h 85"/>
                  <a:gd name="T52" fmla="*/ 70 w 70"/>
                  <a:gd name="T53" fmla="*/ 6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85">
                    <a:moveTo>
                      <a:pt x="70" y="68"/>
                    </a:moveTo>
                    <a:lnTo>
                      <a:pt x="70" y="58"/>
                    </a:lnTo>
                    <a:lnTo>
                      <a:pt x="62" y="54"/>
                    </a:lnTo>
                    <a:lnTo>
                      <a:pt x="60" y="48"/>
                    </a:lnTo>
                    <a:lnTo>
                      <a:pt x="52" y="46"/>
                    </a:lnTo>
                    <a:lnTo>
                      <a:pt x="48" y="42"/>
                    </a:lnTo>
                    <a:lnTo>
                      <a:pt x="54" y="36"/>
                    </a:lnTo>
                    <a:lnTo>
                      <a:pt x="52" y="22"/>
                    </a:lnTo>
                    <a:lnTo>
                      <a:pt x="48" y="20"/>
                    </a:lnTo>
                    <a:lnTo>
                      <a:pt x="38" y="28"/>
                    </a:lnTo>
                    <a:lnTo>
                      <a:pt x="32" y="24"/>
                    </a:lnTo>
                    <a:lnTo>
                      <a:pt x="36" y="16"/>
                    </a:lnTo>
                    <a:lnTo>
                      <a:pt x="30" y="0"/>
                    </a:lnTo>
                    <a:lnTo>
                      <a:pt x="22" y="4"/>
                    </a:lnTo>
                    <a:lnTo>
                      <a:pt x="14" y="6"/>
                    </a:lnTo>
                    <a:lnTo>
                      <a:pt x="16" y="12"/>
                    </a:lnTo>
                    <a:lnTo>
                      <a:pt x="10" y="16"/>
                    </a:lnTo>
                    <a:lnTo>
                      <a:pt x="0" y="28"/>
                    </a:lnTo>
                    <a:lnTo>
                      <a:pt x="0" y="38"/>
                    </a:lnTo>
                    <a:lnTo>
                      <a:pt x="10" y="44"/>
                    </a:lnTo>
                    <a:lnTo>
                      <a:pt x="18" y="50"/>
                    </a:lnTo>
                    <a:lnTo>
                      <a:pt x="32" y="66"/>
                    </a:lnTo>
                    <a:lnTo>
                      <a:pt x="42" y="75"/>
                    </a:lnTo>
                    <a:lnTo>
                      <a:pt x="58" y="83"/>
                    </a:lnTo>
                    <a:lnTo>
                      <a:pt x="64" y="85"/>
                    </a:lnTo>
                    <a:lnTo>
                      <a:pt x="66" y="73"/>
                    </a:lnTo>
                    <a:lnTo>
                      <a:pt x="70" y="6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8" name="Freeform 100"/>
              <p:cNvSpPr>
                <a:spLocks/>
              </p:cNvSpPr>
              <p:nvPr/>
            </p:nvSpPr>
            <p:spPr bwMode="auto">
              <a:xfrm>
                <a:off x="4167565" y="2499437"/>
                <a:ext cx="112697" cy="130771"/>
              </a:xfrm>
              <a:custGeom>
                <a:avLst/>
                <a:gdLst>
                  <a:gd name="T0" fmla="*/ 96 w 106"/>
                  <a:gd name="T1" fmla="*/ 96 h 123"/>
                  <a:gd name="T2" fmla="*/ 94 w 106"/>
                  <a:gd name="T3" fmla="*/ 86 h 123"/>
                  <a:gd name="T4" fmla="*/ 94 w 106"/>
                  <a:gd name="T5" fmla="*/ 72 h 123"/>
                  <a:gd name="T6" fmla="*/ 100 w 106"/>
                  <a:gd name="T7" fmla="*/ 66 h 123"/>
                  <a:gd name="T8" fmla="*/ 100 w 106"/>
                  <a:gd name="T9" fmla="*/ 56 h 123"/>
                  <a:gd name="T10" fmla="*/ 106 w 106"/>
                  <a:gd name="T11" fmla="*/ 44 h 123"/>
                  <a:gd name="T12" fmla="*/ 100 w 106"/>
                  <a:gd name="T13" fmla="*/ 32 h 123"/>
                  <a:gd name="T14" fmla="*/ 100 w 106"/>
                  <a:gd name="T15" fmla="*/ 16 h 123"/>
                  <a:gd name="T16" fmla="*/ 90 w 106"/>
                  <a:gd name="T17" fmla="*/ 12 h 123"/>
                  <a:gd name="T18" fmla="*/ 76 w 106"/>
                  <a:gd name="T19" fmla="*/ 14 h 123"/>
                  <a:gd name="T20" fmla="*/ 70 w 106"/>
                  <a:gd name="T21" fmla="*/ 18 h 123"/>
                  <a:gd name="T22" fmla="*/ 60 w 106"/>
                  <a:gd name="T23" fmla="*/ 12 h 123"/>
                  <a:gd name="T24" fmla="*/ 60 w 106"/>
                  <a:gd name="T25" fmla="*/ 8 h 123"/>
                  <a:gd name="T26" fmla="*/ 56 w 106"/>
                  <a:gd name="T27" fmla="*/ 2 h 123"/>
                  <a:gd name="T28" fmla="*/ 46 w 106"/>
                  <a:gd name="T29" fmla="*/ 4 h 123"/>
                  <a:gd name="T30" fmla="*/ 40 w 106"/>
                  <a:gd name="T31" fmla="*/ 4 h 123"/>
                  <a:gd name="T32" fmla="*/ 40 w 106"/>
                  <a:gd name="T33" fmla="*/ 0 h 123"/>
                  <a:gd name="T34" fmla="*/ 32 w 106"/>
                  <a:gd name="T35" fmla="*/ 0 h 123"/>
                  <a:gd name="T36" fmla="*/ 30 w 106"/>
                  <a:gd name="T37" fmla="*/ 6 h 123"/>
                  <a:gd name="T38" fmla="*/ 22 w 106"/>
                  <a:gd name="T39" fmla="*/ 6 h 123"/>
                  <a:gd name="T40" fmla="*/ 18 w 106"/>
                  <a:gd name="T41" fmla="*/ 4 h 123"/>
                  <a:gd name="T42" fmla="*/ 12 w 106"/>
                  <a:gd name="T43" fmla="*/ 6 h 123"/>
                  <a:gd name="T44" fmla="*/ 8 w 106"/>
                  <a:gd name="T45" fmla="*/ 14 h 123"/>
                  <a:gd name="T46" fmla="*/ 14 w 106"/>
                  <a:gd name="T47" fmla="*/ 30 h 123"/>
                  <a:gd name="T48" fmla="*/ 12 w 106"/>
                  <a:gd name="T49" fmla="*/ 34 h 123"/>
                  <a:gd name="T50" fmla="*/ 18 w 106"/>
                  <a:gd name="T51" fmla="*/ 38 h 123"/>
                  <a:gd name="T52" fmla="*/ 14 w 106"/>
                  <a:gd name="T53" fmla="*/ 42 h 123"/>
                  <a:gd name="T54" fmla="*/ 10 w 106"/>
                  <a:gd name="T55" fmla="*/ 44 h 123"/>
                  <a:gd name="T56" fmla="*/ 12 w 106"/>
                  <a:gd name="T57" fmla="*/ 48 h 123"/>
                  <a:gd name="T58" fmla="*/ 4 w 106"/>
                  <a:gd name="T59" fmla="*/ 60 h 123"/>
                  <a:gd name="T60" fmla="*/ 6 w 106"/>
                  <a:gd name="T61" fmla="*/ 74 h 123"/>
                  <a:gd name="T62" fmla="*/ 0 w 106"/>
                  <a:gd name="T63" fmla="*/ 80 h 123"/>
                  <a:gd name="T64" fmla="*/ 4 w 106"/>
                  <a:gd name="T65" fmla="*/ 84 h 123"/>
                  <a:gd name="T66" fmla="*/ 12 w 106"/>
                  <a:gd name="T67" fmla="*/ 86 h 123"/>
                  <a:gd name="T68" fmla="*/ 14 w 106"/>
                  <a:gd name="T69" fmla="*/ 92 h 123"/>
                  <a:gd name="T70" fmla="*/ 22 w 106"/>
                  <a:gd name="T71" fmla="*/ 96 h 123"/>
                  <a:gd name="T72" fmla="*/ 22 w 106"/>
                  <a:gd name="T73" fmla="*/ 106 h 123"/>
                  <a:gd name="T74" fmla="*/ 18 w 106"/>
                  <a:gd name="T75" fmla="*/ 111 h 123"/>
                  <a:gd name="T76" fmla="*/ 16 w 106"/>
                  <a:gd name="T77" fmla="*/ 123 h 123"/>
                  <a:gd name="T78" fmla="*/ 30 w 106"/>
                  <a:gd name="T79" fmla="*/ 119 h 123"/>
                  <a:gd name="T80" fmla="*/ 44 w 106"/>
                  <a:gd name="T81" fmla="*/ 113 h 123"/>
                  <a:gd name="T82" fmla="*/ 66 w 106"/>
                  <a:gd name="T83" fmla="*/ 106 h 123"/>
                  <a:gd name="T84" fmla="*/ 82 w 106"/>
                  <a:gd name="T85" fmla="*/ 104 h 123"/>
                  <a:gd name="T86" fmla="*/ 88 w 106"/>
                  <a:gd name="T87" fmla="*/ 106 h 123"/>
                  <a:gd name="T88" fmla="*/ 96 w 106"/>
                  <a:gd name="T89" fmla="*/ 109 h 123"/>
                  <a:gd name="T90" fmla="*/ 100 w 106"/>
                  <a:gd name="T91" fmla="*/ 111 h 123"/>
                  <a:gd name="T92" fmla="*/ 100 w 106"/>
                  <a:gd name="T93" fmla="*/ 100 h 123"/>
                  <a:gd name="T94" fmla="*/ 96 w 106"/>
                  <a:gd name="T95" fmla="*/ 9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 h="123">
                    <a:moveTo>
                      <a:pt x="96" y="96"/>
                    </a:moveTo>
                    <a:lnTo>
                      <a:pt x="94" y="86"/>
                    </a:lnTo>
                    <a:lnTo>
                      <a:pt x="94" y="72"/>
                    </a:lnTo>
                    <a:lnTo>
                      <a:pt x="100" y="66"/>
                    </a:lnTo>
                    <a:lnTo>
                      <a:pt x="100" y="56"/>
                    </a:lnTo>
                    <a:lnTo>
                      <a:pt x="106" y="44"/>
                    </a:lnTo>
                    <a:lnTo>
                      <a:pt x="100" y="32"/>
                    </a:lnTo>
                    <a:lnTo>
                      <a:pt x="100" y="16"/>
                    </a:lnTo>
                    <a:lnTo>
                      <a:pt x="90" y="12"/>
                    </a:lnTo>
                    <a:lnTo>
                      <a:pt x="76" y="14"/>
                    </a:lnTo>
                    <a:lnTo>
                      <a:pt x="70" y="18"/>
                    </a:lnTo>
                    <a:lnTo>
                      <a:pt x="60" y="12"/>
                    </a:lnTo>
                    <a:lnTo>
                      <a:pt x="60" y="8"/>
                    </a:lnTo>
                    <a:lnTo>
                      <a:pt x="56" y="2"/>
                    </a:lnTo>
                    <a:lnTo>
                      <a:pt x="46" y="4"/>
                    </a:lnTo>
                    <a:lnTo>
                      <a:pt x="40" y="4"/>
                    </a:lnTo>
                    <a:lnTo>
                      <a:pt x="40" y="0"/>
                    </a:lnTo>
                    <a:lnTo>
                      <a:pt x="32" y="0"/>
                    </a:lnTo>
                    <a:lnTo>
                      <a:pt x="30" y="6"/>
                    </a:lnTo>
                    <a:lnTo>
                      <a:pt x="22" y="6"/>
                    </a:lnTo>
                    <a:lnTo>
                      <a:pt x="18" y="4"/>
                    </a:lnTo>
                    <a:lnTo>
                      <a:pt x="12" y="6"/>
                    </a:lnTo>
                    <a:lnTo>
                      <a:pt x="8" y="14"/>
                    </a:lnTo>
                    <a:lnTo>
                      <a:pt x="14" y="30"/>
                    </a:lnTo>
                    <a:lnTo>
                      <a:pt x="12" y="34"/>
                    </a:lnTo>
                    <a:lnTo>
                      <a:pt x="18" y="38"/>
                    </a:lnTo>
                    <a:lnTo>
                      <a:pt x="14" y="42"/>
                    </a:lnTo>
                    <a:lnTo>
                      <a:pt x="10" y="44"/>
                    </a:lnTo>
                    <a:lnTo>
                      <a:pt x="12" y="48"/>
                    </a:lnTo>
                    <a:lnTo>
                      <a:pt x="4" y="60"/>
                    </a:lnTo>
                    <a:lnTo>
                      <a:pt x="6" y="74"/>
                    </a:lnTo>
                    <a:lnTo>
                      <a:pt x="0" y="80"/>
                    </a:lnTo>
                    <a:lnTo>
                      <a:pt x="4" y="84"/>
                    </a:lnTo>
                    <a:lnTo>
                      <a:pt x="12" y="86"/>
                    </a:lnTo>
                    <a:lnTo>
                      <a:pt x="14" y="92"/>
                    </a:lnTo>
                    <a:lnTo>
                      <a:pt x="22" y="96"/>
                    </a:lnTo>
                    <a:lnTo>
                      <a:pt x="22" y="106"/>
                    </a:lnTo>
                    <a:lnTo>
                      <a:pt x="18" y="111"/>
                    </a:lnTo>
                    <a:lnTo>
                      <a:pt x="16" y="123"/>
                    </a:lnTo>
                    <a:lnTo>
                      <a:pt x="30" y="119"/>
                    </a:lnTo>
                    <a:lnTo>
                      <a:pt x="44" y="113"/>
                    </a:lnTo>
                    <a:lnTo>
                      <a:pt x="66" y="106"/>
                    </a:lnTo>
                    <a:lnTo>
                      <a:pt x="82" y="104"/>
                    </a:lnTo>
                    <a:lnTo>
                      <a:pt x="88" y="106"/>
                    </a:lnTo>
                    <a:lnTo>
                      <a:pt x="96" y="109"/>
                    </a:lnTo>
                    <a:lnTo>
                      <a:pt x="100" y="111"/>
                    </a:lnTo>
                    <a:lnTo>
                      <a:pt x="100" y="100"/>
                    </a:lnTo>
                    <a:lnTo>
                      <a:pt x="96"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499" name="Freeform 101"/>
              <p:cNvSpPr>
                <a:spLocks/>
              </p:cNvSpPr>
              <p:nvPr/>
            </p:nvSpPr>
            <p:spPr bwMode="auto">
              <a:xfrm>
                <a:off x="4337673" y="2461162"/>
                <a:ext cx="57412" cy="131834"/>
              </a:xfrm>
              <a:custGeom>
                <a:avLst/>
                <a:gdLst>
                  <a:gd name="T0" fmla="*/ 38 w 54"/>
                  <a:gd name="T1" fmla="*/ 68 h 124"/>
                  <a:gd name="T2" fmla="*/ 42 w 54"/>
                  <a:gd name="T3" fmla="*/ 64 h 124"/>
                  <a:gd name="T4" fmla="*/ 48 w 54"/>
                  <a:gd name="T5" fmla="*/ 52 h 124"/>
                  <a:gd name="T6" fmla="*/ 52 w 54"/>
                  <a:gd name="T7" fmla="*/ 46 h 124"/>
                  <a:gd name="T8" fmla="*/ 52 w 54"/>
                  <a:gd name="T9" fmla="*/ 42 h 124"/>
                  <a:gd name="T10" fmla="*/ 54 w 54"/>
                  <a:gd name="T11" fmla="*/ 36 h 124"/>
                  <a:gd name="T12" fmla="*/ 50 w 54"/>
                  <a:gd name="T13" fmla="*/ 28 h 124"/>
                  <a:gd name="T14" fmla="*/ 52 w 54"/>
                  <a:gd name="T15" fmla="*/ 12 h 124"/>
                  <a:gd name="T16" fmla="*/ 38 w 54"/>
                  <a:gd name="T17" fmla="*/ 0 h 124"/>
                  <a:gd name="T18" fmla="*/ 32 w 54"/>
                  <a:gd name="T19" fmla="*/ 2 h 124"/>
                  <a:gd name="T20" fmla="*/ 30 w 54"/>
                  <a:gd name="T21" fmla="*/ 10 h 124"/>
                  <a:gd name="T22" fmla="*/ 26 w 54"/>
                  <a:gd name="T23" fmla="*/ 18 h 124"/>
                  <a:gd name="T24" fmla="*/ 12 w 54"/>
                  <a:gd name="T25" fmla="*/ 20 h 124"/>
                  <a:gd name="T26" fmla="*/ 4 w 54"/>
                  <a:gd name="T27" fmla="*/ 26 h 124"/>
                  <a:gd name="T28" fmla="*/ 0 w 54"/>
                  <a:gd name="T29" fmla="*/ 38 h 124"/>
                  <a:gd name="T30" fmla="*/ 10 w 54"/>
                  <a:gd name="T31" fmla="*/ 48 h 124"/>
                  <a:gd name="T32" fmla="*/ 10 w 54"/>
                  <a:gd name="T33" fmla="*/ 62 h 124"/>
                  <a:gd name="T34" fmla="*/ 18 w 54"/>
                  <a:gd name="T35" fmla="*/ 70 h 124"/>
                  <a:gd name="T36" fmla="*/ 16 w 54"/>
                  <a:gd name="T37" fmla="*/ 114 h 124"/>
                  <a:gd name="T38" fmla="*/ 20 w 54"/>
                  <a:gd name="T39" fmla="*/ 124 h 124"/>
                  <a:gd name="T40" fmla="*/ 38 w 54"/>
                  <a:gd name="T41" fmla="*/ 120 h 124"/>
                  <a:gd name="T42" fmla="*/ 34 w 54"/>
                  <a:gd name="T43" fmla="*/ 102 h 124"/>
                  <a:gd name="T44" fmla="*/ 38 w 54"/>
                  <a:gd name="T45" fmla="*/ 68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124">
                    <a:moveTo>
                      <a:pt x="38" y="68"/>
                    </a:moveTo>
                    <a:lnTo>
                      <a:pt x="42" y="64"/>
                    </a:lnTo>
                    <a:lnTo>
                      <a:pt x="48" y="52"/>
                    </a:lnTo>
                    <a:lnTo>
                      <a:pt x="52" y="46"/>
                    </a:lnTo>
                    <a:lnTo>
                      <a:pt x="52" y="42"/>
                    </a:lnTo>
                    <a:lnTo>
                      <a:pt x="54" y="36"/>
                    </a:lnTo>
                    <a:lnTo>
                      <a:pt x="50" y="28"/>
                    </a:lnTo>
                    <a:lnTo>
                      <a:pt x="52" y="12"/>
                    </a:lnTo>
                    <a:lnTo>
                      <a:pt x="38" y="0"/>
                    </a:lnTo>
                    <a:lnTo>
                      <a:pt x="32" y="2"/>
                    </a:lnTo>
                    <a:lnTo>
                      <a:pt x="30" y="10"/>
                    </a:lnTo>
                    <a:lnTo>
                      <a:pt x="26" y="18"/>
                    </a:lnTo>
                    <a:lnTo>
                      <a:pt x="12" y="20"/>
                    </a:lnTo>
                    <a:lnTo>
                      <a:pt x="4" y="26"/>
                    </a:lnTo>
                    <a:lnTo>
                      <a:pt x="0" y="38"/>
                    </a:lnTo>
                    <a:lnTo>
                      <a:pt x="10" y="48"/>
                    </a:lnTo>
                    <a:lnTo>
                      <a:pt x="10" y="62"/>
                    </a:lnTo>
                    <a:lnTo>
                      <a:pt x="18" y="70"/>
                    </a:lnTo>
                    <a:lnTo>
                      <a:pt x="16" y="114"/>
                    </a:lnTo>
                    <a:lnTo>
                      <a:pt x="20" y="124"/>
                    </a:lnTo>
                    <a:lnTo>
                      <a:pt x="38" y="120"/>
                    </a:lnTo>
                    <a:lnTo>
                      <a:pt x="34" y="102"/>
                    </a:lnTo>
                    <a:lnTo>
                      <a:pt x="38" y="6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0" name="Freeform 102"/>
              <p:cNvSpPr>
                <a:spLocks/>
              </p:cNvSpPr>
              <p:nvPr/>
            </p:nvSpPr>
            <p:spPr bwMode="auto">
              <a:xfrm>
                <a:off x="4267503" y="2486678"/>
                <a:ext cx="82928" cy="137150"/>
              </a:xfrm>
              <a:custGeom>
                <a:avLst/>
                <a:gdLst>
                  <a:gd name="T0" fmla="*/ 31 w 39"/>
                  <a:gd name="T1" fmla="*/ 42 h 64"/>
                  <a:gd name="T2" fmla="*/ 33 w 39"/>
                  <a:gd name="T3" fmla="*/ 28 h 64"/>
                  <a:gd name="T4" fmla="*/ 31 w 39"/>
                  <a:gd name="T5" fmla="*/ 21 h 64"/>
                  <a:gd name="T6" fmla="*/ 30 w 39"/>
                  <a:gd name="T7" fmla="*/ 12 h 64"/>
                  <a:gd name="T8" fmla="*/ 27 w 39"/>
                  <a:gd name="T9" fmla="*/ 7 h 64"/>
                  <a:gd name="T10" fmla="*/ 28 w 39"/>
                  <a:gd name="T11" fmla="*/ 1 h 64"/>
                  <a:gd name="T12" fmla="*/ 25 w 39"/>
                  <a:gd name="T13" fmla="*/ 0 h 64"/>
                  <a:gd name="T14" fmla="*/ 17 w 39"/>
                  <a:gd name="T15" fmla="*/ 2 h 64"/>
                  <a:gd name="T16" fmla="*/ 4 w 39"/>
                  <a:gd name="T17" fmla="*/ 1 h 64"/>
                  <a:gd name="T18" fmla="*/ 3 w 39"/>
                  <a:gd name="T19" fmla="*/ 1 h 64"/>
                  <a:gd name="T20" fmla="*/ 2 w 39"/>
                  <a:gd name="T21" fmla="*/ 6 h 64"/>
                  <a:gd name="T22" fmla="*/ 3 w 39"/>
                  <a:gd name="T23" fmla="*/ 14 h 64"/>
                  <a:gd name="T24" fmla="*/ 3 w 39"/>
                  <a:gd name="T25" fmla="*/ 22 h 64"/>
                  <a:gd name="T26" fmla="*/ 6 w 39"/>
                  <a:gd name="T27" fmla="*/ 28 h 64"/>
                  <a:gd name="T28" fmla="*/ 3 w 39"/>
                  <a:gd name="T29" fmla="*/ 34 h 64"/>
                  <a:gd name="T30" fmla="*/ 3 w 39"/>
                  <a:gd name="T31" fmla="*/ 39 h 64"/>
                  <a:gd name="T32" fmla="*/ 0 w 39"/>
                  <a:gd name="T33" fmla="*/ 42 h 64"/>
                  <a:gd name="T34" fmla="*/ 0 w 39"/>
                  <a:gd name="T35" fmla="*/ 49 h 64"/>
                  <a:gd name="T36" fmla="*/ 1 w 39"/>
                  <a:gd name="T37" fmla="*/ 54 h 64"/>
                  <a:gd name="T38" fmla="*/ 3 w 39"/>
                  <a:gd name="T39" fmla="*/ 56 h 64"/>
                  <a:gd name="T40" fmla="*/ 3 w 39"/>
                  <a:gd name="T41" fmla="*/ 61 h 64"/>
                  <a:gd name="T42" fmla="*/ 8 w 39"/>
                  <a:gd name="T43" fmla="*/ 63 h 64"/>
                  <a:gd name="T44" fmla="*/ 9 w 39"/>
                  <a:gd name="T45" fmla="*/ 64 h 64"/>
                  <a:gd name="T46" fmla="*/ 12 w 39"/>
                  <a:gd name="T47" fmla="*/ 63 h 64"/>
                  <a:gd name="T48" fmla="*/ 14 w 39"/>
                  <a:gd name="T49" fmla="*/ 61 h 64"/>
                  <a:gd name="T50" fmla="*/ 19 w 39"/>
                  <a:gd name="T51" fmla="*/ 60 h 64"/>
                  <a:gd name="T52" fmla="*/ 23 w 39"/>
                  <a:gd name="T53" fmla="*/ 57 h 64"/>
                  <a:gd name="T54" fmla="*/ 27 w 39"/>
                  <a:gd name="T55" fmla="*/ 56 h 64"/>
                  <a:gd name="T56" fmla="*/ 31 w 39"/>
                  <a:gd name="T57" fmla="*/ 55 h 64"/>
                  <a:gd name="T58" fmla="*/ 34 w 39"/>
                  <a:gd name="T59" fmla="*/ 54 h 64"/>
                  <a:gd name="T60" fmla="*/ 39 w 39"/>
                  <a:gd name="T61" fmla="*/ 51 h 64"/>
                  <a:gd name="T62" fmla="*/ 33 w 39"/>
                  <a:gd name="T63" fmla="*/ 48 h 64"/>
                  <a:gd name="T64" fmla="*/ 31 w 39"/>
                  <a:gd name="T65" fmla="*/ 4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 h="64">
                    <a:moveTo>
                      <a:pt x="31" y="42"/>
                    </a:moveTo>
                    <a:cubicBezTo>
                      <a:pt x="32" y="40"/>
                      <a:pt x="33" y="28"/>
                      <a:pt x="33" y="28"/>
                    </a:cubicBezTo>
                    <a:cubicBezTo>
                      <a:pt x="31" y="21"/>
                      <a:pt x="31" y="21"/>
                      <a:pt x="31" y="21"/>
                    </a:cubicBezTo>
                    <a:cubicBezTo>
                      <a:pt x="30" y="12"/>
                      <a:pt x="30" y="12"/>
                      <a:pt x="30" y="12"/>
                    </a:cubicBezTo>
                    <a:cubicBezTo>
                      <a:pt x="27" y="7"/>
                      <a:pt x="27" y="7"/>
                      <a:pt x="27" y="7"/>
                    </a:cubicBezTo>
                    <a:cubicBezTo>
                      <a:pt x="28" y="1"/>
                      <a:pt x="28" y="1"/>
                      <a:pt x="28" y="1"/>
                    </a:cubicBezTo>
                    <a:cubicBezTo>
                      <a:pt x="25" y="0"/>
                      <a:pt x="25" y="0"/>
                      <a:pt x="25" y="0"/>
                    </a:cubicBezTo>
                    <a:cubicBezTo>
                      <a:pt x="17" y="2"/>
                      <a:pt x="17" y="2"/>
                      <a:pt x="17" y="2"/>
                    </a:cubicBezTo>
                    <a:cubicBezTo>
                      <a:pt x="4" y="1"/>
                      <a:pt x="4" y="1"/>
                      <a:pt x="4" y="1"/>
                    </a:cubicBezTo>
                    <a:cubicBezTo>
                      <a:pt x="3" y="1"/>
                      <a:pt x="3" y="1"/>
                      <a:pt x="3" y="1"/>
                    </a:cubicBezTo>
                    <a:cubicBezTo>
                      <a:pt x="2" y="6"/>
                      <a:pt x="2" y="6"/>
                      <a:pt x="2" y="6"/>
                    </a:cubicBezTo>
                    <a:cubicBezTo>
                      <a:pt x="3" y="14"/>
                      <a:pt x="3" y="14"/>
                      <a:pt x="3" y="14"/>
                    </a:cubicBezTo>
                    <a:cubicBezTo>
                      <a:pt x="3" y="22"/>
                      <a:pt x="3" y="22"/>
                      <a:pt x="3" y="22"/>
                    </a:cubicBezTo>
                    <a:cubicBezTo>
                      <a:pt x="6" y="28"/>
                      <a:pt x="6" y="28"/>
                      <a:pt x="6" y="28"/>
                    </a:cubicBezTo>
                    <a:cubicBezTo>
                      <a:pt x="3" y="34"/>
                      <a:pt x="3" y="34"/>
                      <a:pt x="3" y="34"/>
                    </a:cubicBezTo>
                    <a:cubicBezTo>
                      <a:pt x="3" y="39"/>
                      <a:pt x="3" y="39"/>
                      <a:pt x="3" y="39"/>
                    </a:cubicBezTo>
                    <a:cubicBezTo>
                      <a:pt x="0" y="42"/>
                      <a:pt x="0" y="42"/>
                      <a:pt x="0" y="42"/>
                    </a:cubicBezTo>
                    <a:cubicBezTo>
                      <a:pt x="0" y="49"/>
                      <a:pt x="0" y="49"/>
                      <a:pt x="0" y="49"/>
                    </a:cubicBezTo>
                    <a:cubicBezTo>
                      <a:pt x="1" y="54"/>
                      <a:pt x="1" y="54"/>
                      <a:pt x="1" y="54"/>
                    </a:cubicBezTo>
                    <a:cubicBezTo>
                      <a:pt x="3" y="56"/>
                      <a:pt x="3" y="56"/>
                      <a:pt x="3" y="56"/>
                    </a:cubicBezTo>
                    <a:cubicBezTo>
                      <a:pt x="3" y="61"/>
                      <a:pt x="3" y="61"/>
                      <a:pt x="3" y="61"/>
                    </a:cubicBezTo>
                    <a:cubicBezTo>
                      <a:pt x="8" y="63"/>
                      <a:pt x="8" y="63"/>
                      <a:pt x="8" y="63"/>
                    </a:cubicBezTo>
                    <a:cubicBezTo>
                      <a:pt x="9" y="64"/>
                      <a:pt x="9" y="64"/>
                      <a:pt x="9" y="64"/>
                    </a:cubicBezTo>
                    <a:cubicBezTo>
                      <a:pt x="12" y="63"/>
                      <a:pt x="12" y="63"/>
                      <a:pt x="12" y="63"/>
                    </a:cubicBezTo>
                    <a:cubicBezTo>
                      <a:pt x="14" y="61"/>
                      <a:pt x="14" y="61"/>
                      <a:pt x="14" y="61"/>
                    </a:cubicBezTo>
                    <a:cubicBezTo>
                      <a:pt x="19" y="60"/>
                      <a:pt x="19" y="60"/>
                      <a:pt x="19" y="60"/>
                    </a:cubicBezTo>
                    <a:cubicBezTo>
                      <a:pt x="23" y="57"/>
                      <a:pt x="23" y="57"/>
                      <a:pt x="23" y="57"/>
                    </a:cubicBezTo>
                    <a:cubicBezTo>
                      <a:pt x="27" y="56"/>
                      <a:pt x="27" y="56"/>
                      <a:pt x="27" y="56"/>
                    </a:cubicBezTo>
                    <a:cubicBezTo>
                      <a:pt x="31" y="55"/>
                      <a:pt x="31" y="55"/>
                      <a:pt x="31" y="55"/>
                    </a:cubicBezTo>
                    <a:cubicBezTo>
                      <a:pt x="34" y="54"/>
                      <a:pt x="34" y="54"/>
                      <a:pt x="34" y="54"/>
                    </a:cubicBezTo>
                    <a:cubicBezTo>
                      <a:pt x="39" y="51"/>
                      <a:pt x="39" y="51"/>
                      <a:pt x="39" y="51"/>
                    </a:cubicBezTo>
                    <a:cubicBezTo>
                      <a:pt x="33" y="48"/>
                      <a:pt x="33" y="48"/>
                      <a:pt x="33" y="48"/>
                    </a:cubicBezTo>
                    <a:cubicBezTo>
                      <a:pt x="33" y="48"/>
                      <a:pt x="31" y="44"/>
                      <a:pt x="31" y="42"/>
                    </a:cubicBez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1" name="Freeform 103"/>
              <p:cNvSpPr>
                <a:spLocks/>
              </p:cNvSpPr>
              <p:nvPr/>
            </p:nvSpPr>
            <p:spPr bwMode="auto">
              <a:xfrm>
                <a:off x="4324914" y="2488804"/>
                <a:ext cx="34022" cy="106318"/>
              </a:xfrm>
              <a:custGeom>
                <a:avLst/>
                <a:gdLst>
                  <a:gd name="T0" fmla="*/ 15 w 16"/>
                  <a:gd name="T1" fmla="*/ 22 h 50"/>
                  <a:gd name="T2" fmla="*/ 11 w 16"/>
                  <a:gd name="T3" fmla="*/ 18 h 50"/>
                  <a:gd name="T4" fmla="*/ 11 w 16"/>
                  <a:gd name="T5" fmla="*/ 11 h 50"/>
                  <a:gd name="T6" fmla="*/ 6 w 16"/>
                  <a:gd name="T7" fmla="*/ 6 h 50"/>
                  <a:gd name="T8" fmla="*/ 8 w 16"/>
                  <a:gd name="T9" fmla="*/ 0 h 50"/>
                  <a:gd name="T10" fmla="*/ 1 w 16"/>
                  <a:gd name="T11" fmla="*/ 0 h 50"/>
                  <a:gd name="T12" fmla="*/ 0 w 16"/>
                  <a:gd name="T13" fmla="*/ 6 h 50"/>
                  <a:gd name="T14" fmla="*/ 3 w 16"/>
                  <a:gd name="T15" fmla="*/ 11 h 50"/>
                  <a:gd name="T16" fmla="*/ 4 w 16"/>
                  <a:gd name="T17" fmla="*/ 20 h 50"/>
                  <a:gd name="T18" fmla="*/ 6 w 16"/>
                  <a:gd name="T19" fmla="*/ 27 h 50"/>
                  <a:gd name="T20" fmla="*/ 4 w 16"/>
                  <a:gd name="T21" fmla="*/ 41 h 50"/>
                  <a:gd name="T22" fmla="*/ 6 w 16"/>
                  <a:gd name="T23" fmla="*/ 47 h 50"/>
                  <a:gd name="T24" fmla="*/ 12 w 16"/>
                  <a:gd name="T25" fmla="*/ 50 h 50"/>
                  <a:gd name="T26" fmla="*/ 16 w 16"/>
                  <a:gd name="T27" fmla="*/ 49 h 50"/>
                  <a:gd name="T28" fmla="*/ 14 w 16"/>
                  <a:gd name="T29" fmla="*/ 44 h 50"/>
                  <a:gd name="T30" fmla="*/ 15 w 16"/>
                  <a:gd name="T31" fmla="*/ 2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50">
                    <a:moveTo>
                      <a:pt x="15" y="22"/>
                    </a:moveTo>
                    <a:cubicBezTo>
                      <a:pt x="11" y="18"/>
                      <a:pt x="11" y="18"/>
                      <a:pt x="11" y="18"/>
                    </a:cubicBezTo>
                    <a:cubicBezTo>
                      <a:pt x="11" y="11"/>
                      <a:pt x="11" y="11"/>
                      <a:pt x="11" y="11"/>
                    </a:cubicBezTo>
                    <a:cubicBezTo>
                      <a:pt x="6" y="6"/>
                      <a:pt x="6" y="6"/>
                      <a:pt x="6" y="6"/>
                    </a:cubicBezTo>
                    <a:cubicBezTo>
                      <a:pt x="8" y="0"/>
                      <a:pt x="8" y="0"/>
                      <a:pt x="8" y="0"/>
                    </a:cubicBezTo>
                    <a:cubicBezTo>
                      <a:pt x="1" y="0"/>
                      <a:pt x="1" y="0"/>
                      <a:pt x="1" y="0"/>
                    </a:cubicBezTo>
                    <a:cubicBezTo>
                      <a:pt x="0" y="6"/>
                      <a:pt x="0" y="6"/>
                      <a:pt x="0" y="6"/>
                    </a:cubicBezTo>
                    <a:cubicBezTo>
                      <a:pt x="3" y="11"/>
                      <a:pt x="3" y="11"/>
                      <a:pt x="3" y="11"/>
                    </a:cubicBezTo>
                    <a:cubicBezTo>
                      <a:pt x="4" y="20"/>
                      <a:pt x="4" y="20"/>
                      <a:pt x="4" y="20"/>
                    </a:cubicBezTo>
                    <a:cubicBezTo>
                      <a:pt x="6" y="27"/>
                      <a:pt x="6" y="27"/>
                      <a:pt x="6" y="27"/>
                    </a:cubicBezTo>
                    <a:cubicBezTo>
                      <a:pt x="6" y="27"/>
                      <a:pt x="5" y="39"/>
                      <a:pt x="4" y="41"/>
                    </a:cubicBezTo>
                    <a:cubicBezTo>
                      <a:pt x="4" y="43"/>
                      <a:pt x="6" y="47"/>
                      <a:pt x="6" y="47"/>
                    </a:cubicBezTo>
                    <a:cubicBezTo>
                      <a:pt x="12" y="50"/>
                      <a:pt x="12" y="50"/>
                      <a:pt x="12" y="50"/>
                    </a:cubicBezTo>
                    <a:cubicBezTo>
                      <a:pt x="16" y="49"/>
                      <a:pt x="16" y="49"/>
                      <a:pt x="16" y="49"/>
                    </a:cubicBezTo>
                    <a:cubicBezTo>
                      <a:pt x="14" y="44"/>
                      <a:pt x="14" y="44"/>
                      <a:pt x="14" y="44"/>
                    </a:cubicBezTo>
                    <a:lnTo>
                      <a:pt x="15" y="2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2" name="Freeform 104"/>
              <p:cNvSpPr>
                <a:spLocks/>
              </p:cNvSpPr>
              <p:nvPr/>
            </p:nvSpPr>
            <p:spPr bwMode="auto">
              <a:xfrm>
                <a:off x="4227102" y="2408003"/>
                <a:ext cx="142467" cy="110571"/>
              </a:xfrm>
              <a:custGeom>
                <a:avLst/>
                <a:gdLst>
                  <a:gd name="T0" fmla="*/ 132 w 134"/>
                  <a:gd name="T1" fmla="*/ 48 h 104"/>
                  <a:gd name="T2" fmla="*/ 128 w 134"/>
                  <a:gd name="T3" fmla="*/ 44 h 104"/>
                  <a:gd name="T4" fmla="*/ 120 w 134"/>
                  <a:gd name="T5" fmla="*/ 44 h 104"/>
                  <a:gd name="T6" fmla="*/ 108 w 134"/>
                  <a:gd name="T7" fmla="*/ 36 h 104"/>
                  <a:gd name="T8" fmla="*/ 106 w 134"/>
                  <a:gd name="T9" fmla="*/ 28 h 104"/>
                  <a:gd name="T10" fmla="*/ 104 w 134"/>
                  <a:gd name="T11" fmla="*/ 24 h 104"/>
                  <a:gd name="T12" fmla="*/ 98 w 134"/>
                  <a:gd name="T13" fmla="*/ 20 h 104"/>
                  <a:gd name="T14" fmla="*/ 96 w 134"/>
                  <a:gd name="T15" fmla="*/ 6 h 104"/>
                  <a:gd name="T16" fmla="*/ 96 w 134"/>
                  <a:gd name="T17" fmla="*/ 0 h 104"/>
                  <a:gd name="T18" fmla="*/ 90 w 134"/>
                  <a:gd name="T19" fmla="*/ 2 h 104"/>
                  <a:gd name="T20" fmla="*/ 80 w 134"/>
                  <a:gd name="T21" fmla="*/ 0 h 104"/>
                  <a:gd name="T22" fmla="*/ 68 w 134"/>
                  <a:gd name="T23" fmla="*/ 8 h 104"/>
                  <a:gd name="T24" fmla="*/ 62 w 134"/>
                  <a:gd name="T25" fmla="*/ 10 h 104"/>
                  <a:gd name="T26" fmla="*/ 60 w 134"/>
                  <a:gd name="T27" fmla="*/ 16 h 104"/>
                  <a:gd name="T28" fmla="*/ 56 w 134"/>
                  <a:gd name="T29" fmla="*/ 16 h 104"/>
                  <a:gd name="T30" fmla="*/ 46 w 134"/>
                  <a:gd name="T31" fmla="*/ 20 h 104"/>
                  <a:gd name="T32" fmla="*/ 40 w 134"/>
                  <a:gd name="T33" fmla="*/ 30 h 104"/>
                  <a:gd name="T34" fmla="*/ 34 w 134"/>
                  <a:gd name="T35" fmla="*/ 34 h 104"/>
                  <a:gd name="T36" fmla="*/ 26 w 134"/>
                  <a:gd name="T37" fmla="*/ 30 h 104"/>
                  <a:gd name="T38" fmla="*/ 18 w 134"/>
                  <a:gd name="T39" fmla="*/ 38 h 104"/>
                  <a:gd name="T40" fmla="*/ 18 w 134"/>
                  <a:gd name="T41" fmla="*/ 44 h 104"/>
                  <a:gd name="T42" fmla="*/ 10 w 134"/>
                  <a:gd name="T43" fmla="*/ 56 h 104"/>
                  <a:gd name="T44" fmla="*/ 2 w 134"/>
                  <a:gd name="T45" fmla="*/ 62 h 104"/>
                  <a:gd name="T46" fmla="*/ 4 w 134"/>
                  <a:gd name="T47" fmla="*/ 72 h 104"/>
                  <a:gd name="T48" fmla="*/ 2 w 134"/>
                  <a:gd name="T49" fmla="*/ 78 h 104"/>
                  <a:gd name="T50" fmla="*/ 0 w 134"/>
                  <a:gd name="T51" fmla="*/ 88 h 104"/>
                  <a:gd name="T52" fmla="*/ 4 w 134"/>
                  <a:gd name="T53" fmla="*/ 94 h 104"/>
                  <a:gd name="T54" fmla="*/ 4 w 134"/>
                  <a:gd name="T55" fmla="*/ 98 h 104"/>
                  <a:gd name="T56" fmla="*/ 14 w 134"/>
                  <a:gd name="T57" fmla="*/ 104 h 104"/>
                  <a:gd name="T58" fmla="*/ 20 w 134"/>
                  <a:gd name="T59" fmla="*/ 100 h 104"/>
                  <a:gd name="T60" fmla="*/ 34 w 134"/>
                  <a:gd name="T61" fmla="*/ 98 h 104"/>
                  <a:gd name="T62" fmla="*/ 44 w 134"/>
                  <a:gd name="T63" fmla="*/ 102 h 104"/>
                  <a:gd name="T64" fmla="*/ 42 w 134"/>
                  <a:gd name="T65" fmla="*/ 86 h 104"/>
                  <a:gd name="T66" fmla="*/ 44 w 134"/>
                  <a:gd name="T67" fmla="*/ 76 h 104"/>
                  <a:gd name="T68" fmla="*/ 46 w 134"/>
                  <a:gd name="T69" fmla="*/ 76 h 104"/>
                  <a:gd name="T70" fmla="*/ 72 w 134"/>
                  <a:gd name="T71" fmla="*/ 78 h 104"/>
                  <a:gd name="T72" fmla="*/ 88 w 134"/>
                  <a:gd name="T73" fmla="*/ 74 h 104"/>
                  <a:gd name="T74" fmla="*/ 94 w 134"/>
                  <a:gd name="T75" fmla="*/ 76 h 104"/>
                  <a:gd name="T76" fmla="*/ 108 w 134"/>
                  <a:gd name="T77" fmla="*/ 76 h 104"/>
                  <a:gd name="T78" fmla="*/ 116 w 134"/>
                  <a:gd name="T79" fmla="*/ 70 h 104"/>
                  <a:gd name="T80" fmla="*/ 130 w 134"/>
                  <a:gd name="T81" fmla="*/ 68 h 104"/>
                  <a:gd name="T82" fmla="*/ 134 w 134"/>
                  <a:gd name="T83" fmla="*/ 60 h 104"/>
                  <a:gd name="T84" fmla="*/ 132 w 134"/>
                  <a:gd name="T85" fmla="*/ 54 h 104"/>
                  <a:gd name="T86" fmla="*/ 132 w 134"/>
                  <a:gd name="T87" fmla="*/ 4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4">
                    <a:moveTo>
                      <a:pt x="132" y="48"/>
                    </a:moveTo>
                    <a:lnTo>
                      <a:pt x="128" y="44"/>
                    </a:lnTo>
                    <a:lnTo>
                      <a:pt x="120" y="44"/>
                    </a:lnTo>
                    <a:lnTo>
                      <a:pt x="108" y="36"/>
                    </a:lnTo>
                    <a:lnTo>
                      <a:pt x="106" y="28"/>
                    </a:lnTo>
                    <a:lnTo>
                      <a:pt x="104" y="24"/>
                    </a:lnTo>
                    <a:lnTo>
                      <a:pt x="98" y="20"/>
                    </a:lnTo>
                    <a:lnTo>
                      <a:pt x="96" y="6"/>
                    </a:lnTo>
                    <a:lnTo>
                      <a:pt x="96" y="0"/>
                    </a:lnTo>
                    <a:lnTo>
                      <a:pt x="90" y="2"/>
                    </a:lnTo>
                    <a:lnTo>
                      <a:pt x="80" y="0"/>
                    </a:lnTo>
                    <a:lnTo>
                      <a:pt x="68" y="8"/>
                    </a:lnTo>
                    <a:lnTo>
                      <a:pt x="62" y="10"/>
                    </a:lnTo>
                    <a:lnTo>
                      <a:pt x="60" y="16"/>
                    </a:lnTo>
                    <a:lnTo>
                      <a:pt x="56" y="16"/>
                    </a:lnTo>
                    <a:lnTo>
                      <a:pt x="46" y="20"/>
                    </a:lnTo>
                    <a:lnTo>
                      <a:pt x="40" y="30"/>
                    </a:lnTo>
                    <a:lnTo>
                      <a:pt x="34" y="34"/>
                    </a:lnTo>
                    <a:lnTo>
                      <a:pt x="26" y="30"/>
                    </a:lnTo>
                    <a:lnTo>
                      <a:pt x="18" y="38"/>
                    </a:lnTo>
                    <a:lnTo>
                      <a:pt x="18" y="44"/>
                    </a:lnTo>
                    <a:lnTo>
                      <a:pt x="10" y="56"/>
                    </a:lnTo>
                    <a:lnTo>
                      <a:pt x="2" y="62"/>
                    </a:lnTo>
                    <a:lnTo>
                      <a:pt x="4" y="72"/>
                    </a:lnTo>
                    <a:lnTo>
                      <a:pt x="2" y="78"/>
                    </a:lnTo>
                    <a:lnTo>
                      <a:pt x="0" y="88"/>
                    </a:lnTo>
                    <a:lnTo>
                      <a:pt x="4" y="94"/>
                    </a:lnTo>
                    <a:lnTo>
                      <a:pt x="4" y="98"/>
                    </a:lnTo>
                    <a:lnTo>
                      <a:pt x="14" y="104"/>
                    </a:lnTo>
                    <a:lnTo>
                      <a:pt x="20" y="100"/>
                    </a:lnTo>
                    <a:lnTo>
                      <a:pt x="34" y="98"/>
                    </a:lnTo>
                    <a:lnTo>
                      <a:pt x="44" y="102"/>
                    </a:lnTo>
                    <a:lnTo>
                      <a:pt x="42" y="86"/>
                    </a:lnTo>
                    <a:lnTo>
                      <a:pt x="44" y="76"/>
                    </a:lnTo>
                    <a:lnTo>
                      <a:pt x="46" y="76"/>
                    </a:lnTo>
                    <a:lnTo>
                      <a:pt x="72" y="78"/>
                    </a:lnTo>
                    <a:lnTo>
                      <a:pt x="88" y="74"/>
                    </a:lnTo>
                    <a:lnTo>
                      <a:pt x="94" y="76"/>
                    </a:lnTo>
                    <a:lnTo>
                      <a:pt x="108" y="76"/>
                    </a:lnTo>
                    <a:lnTo>
                      <a:pt x="116" y="70"/>
                    </a:lnTo>
                    <a:lnTo>
                      <a:pt x="130" y="68"/>
                    </a:lnTo>
                    <a:lnTo>
                      <a:pt x="134" y="60"/>
                    </a:lnTo>
                    <a:lnTo>
                      <a:pt x="132" y="54"/>
                    </a:lnTo>
                    <a:lnTo>
                      <a:pt x="132" y="4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3" name="Freeform 105"/>
              <p:cNvSpPr>
                <a:spLocks/>
              </p:cNvSpPr>
              <p:nvPr/>
            </p:nvSpPr>
            <p:spPr bwMode="auto">
              <a:xfrm>
                <a:off x="4024034" y="2149650"/>
                <a:ext cx="215825" cy="266859"/>
              </a:xfrm>
              <a:custGeom>
                <a:avLst/>
                <a:gdLst>
                  <a:gd name="T0" fmla="*/ 14 w 203"/>
                  <a:gd name="T1" fmla="*/ 211 h 251"/>
                  <a:gd name="T2" fmla="*/ 25 w 203"/>
                  <a:gd name="T3" fmla="*/ 207 h 251"/>
                  <a:gd name="T4" fmla="*/ 39 w 203"/>
                  <a:gd name="T5" fmla="*/ 209 h 251"/>
                  <a:gd name="T6" fmla="*/ 45 w 203"/>
                  <a:gd name="T7" fmla="*/ 217 h 251"/>
                  <a:gd name="T8" fmla="*/ 53 w 203"/>
                  <a:gd name="T9" fmla="*/ 219 h 251"/>
                  <a:gd name="T10" fmla="*/ 59 w 203"/>
                  <a:gd name="T11" fmla="*/ 233 h 251"/>
                  <a:gd name="T12" fmla="*/ 61 w 203"/>
                  <a:gd name="T13" fmla="*/ 235 h 251"/>
                  <a:gd name="T14" fmla="*/ 63 w 203"/>
                  <a:gd name="T15" fmla="*/ 247 h 251"/>
                  <a:gd name="T16" fmla="*/ 75 w 203"/>
                  <a:gd name="T17" fmla="*/ 251 h 251"/>
                  <a:gd name="T18" fmla="*/ 81 w 203"/>
                  <a:gd name="T19" fmla="*/ 247 h 251"/>
                  <a:gd name="T20" fmla="*/ 83 w 203"/>
                  <a:gd name="T21" fmla="*/ 243 h 251"/>
                  <a:gd name="T22" fmla="*/ 85 w 203"/>
                  <a:gd name="T23" fmla="*/ 237 h 251"/>
                  <a:gd name="T24" fmla="*/ 93 w 203"/>
                  <a:gd name="T25" fmla="*/ 239 h 251"/>
                  <a:gd name="T26" fmla="*/ 97 w 203"/>
                  <a:gd name="T27" fmla="*/ 245 h 251"/>
                  <a:gd name="T28" fmla="*/ 103 w 203"/>
                  <a:gd name="T29" fmla="*/ 237 h 251"/>
                  <a:gd name="T30" fmla="*/ 121 w 203"/>
                  <a:gd name="T31" fmla="*/ 237 h 251"/>
                  <a:gd name="T32" fmla="*/ 125 w 203"/>
                  <a:gd name="T33" fmla="*/ 231 h 251"/>
                  <a:gd name="T34" fmla="*/ 127 w 203"/>
                  <a:gd name="T35" fmla="*/ 235 h 251"/>
                  <a:gd name="T36" fmla="*/ 189 w 203"/>
                  <a:gd name="T37" fmla="*/ 235 h 251"/>
                  <a:gd name="T38" fmla="*/ 195 w 203"/>
                  <a:gd name="T39" fmla="*/ 217 h 251"/>
                  <a:gd name="T40" fmla="*/ 191 w 203"/>
                  <a:gd name="T41" fmla="*/ 215 h 251"/>
                  <a:gd name="T42" fmla="*/ 177 w 203"/>
                  <a:gd name="T43" fmla="*/ 44 h 251"/>
                  <a:gd name="T44" fmla="*/ 203 w 203"/>
                  <a:gd name="T45" fmla="*/ 44 h 251"/>
                  <a:gd name="T46" fmla="*/ 143 w 203"/>
                  <a:gd name="T47" fmla="*/ 0 h 251"/>
                  <a:gd name="T48" fmla="*/ 143 w 203"/>
                  <a:gd name="T49" fmla="*/ 26 h 251"/>
                  <a:gd name="T50" fmla="*/ 87 w 203"/>
                  <a:gd name="T51" fmla="*/ 26 h 251"/>
                  <a:gd name="T52" fmla="*/ 83 w 203"/>
                  <a:gd name="T53" fmla="*/ 78 h 251"/>
                  <a:gd name="T54" fmla="*/ 71 w 203"/>
                  <a:gd name="T55" fmla="*/ 80 h 251"/>
                  <a:gd name="T56" fmla="*/ 61 w 203"/>
                  <a:gd name="T57" fmla="*/ 88 h 251"/>
                  <a:gd name="T58" fmla="*/ 61 w 203"/>
                  <a:gd name="T59" fmla="*/ 116 h 251"/>
                  <a:gd name="T60" fmla="*/ 4 w 203"/>
                  <a:gd name="T61" fmla="*/ 116 h 251"/>
                  <a:gd name="T62" fmla="*/ 0 w 203"/>
                  <a:gd name="T63" fmla="*/ 118 h 251"/>
                  <a:gd name="T64" fmla="*/ 4 w 203"/>
                  <a:gd name="T65" fmla="*/ 128 h 251"/>
                  <a:gd name="T66" fmla="*/ 6 w 203"/>
                  <a:gd name="T67" fmla="*/ 128 h 251"/>
                  <a:gd name="T68" fmla="*/ 8 w 203"/>
                  <a:gd name="T69" fmla="*/ 136 h 251"/>
                  <a:gd name="T70" fmla="*/ 8 w 203"/>
                  <a:gd name="T71" fmla="*/ 148 h 251"/>
                  <a:gd name="T72" fmla="*/ 8 w 203"/>
                  <a:gd name="T73" fmla="*/ 162 h 251"/>
                  <a:gd name="T74" fmla="*/ 10 w 203"/>
                  <a:gd name="T75" fmla="*/ 181 h 251"/>
                  <a:gd name="T76" fmla="*/ 8 w 203"/>
                  <a:gd name="T77" fmla="*/ 197 h 251"/>
                  <a:gd name="T78" fmla="*/ 2 w 203"/>
                  <a:gd name="T79" fmla="*/ 211 h 251"/>
                  <a:gd name="T80" fmla="*/ 2 w 203"/>
                  <a:gd name="T81" fmla="*/ 213 h 251"/>
                  <a:gd name="T82" fmla="*/ 8 w 203"/>
                  <a:gd name="T83" fmla="*/ 211 h 251"/>
                  <a:gd name="T84" fmla="*/ 14 w 203"/>
                  <a:gd name="T85" fmla="*/ 21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3" h="251">
                    <a:moveTo>
                      <a:pt x="14" y="211"/>
                    </a:moveTo>
                    <a:lnTo>
                      <a:pt x="25" y="207"/>
                    </a:lnTo>
                    <a:lnTo>
                      <a:pt x="39" y="209"/>
                    </a:lnTo>
                    <a:lnTo>
                      <a:pt x="45" y="217"/>
                    </a:lnTo>
                    <a:lnTo>
                      <a:pt x="53" y="219"/>
                    </a:lnTo>
                    <a:lnTo>
                      <a:pt x="59" y="233"/>
                    </a:lnTo>
                    <a:lnTo>
                      <a:pt x="61" y="235"/>
                    </a:lnTo>
                    <a:lnTo>
                      <a:pt x="63" y="247"/>
                    </a:lnTo>
                    <a:lnTo>
                      <a:pt x="75" y="251"/>
                    </a:lnTo>
                    <a:lnTo>
                      <a:pt x="81" y="247"/>
                    </a:lnTo>
                    <a:lnTo>
                      <a:pt x="83" y="243"/>
                    </a:lnTo>
                    <a:lnTo>
                      <a:pt x="85" y="237"/>
                    </a:lnTo>
                    <a:lnTo>
                      <a:pt x="93" y="239"/>
                    </a:lnTo>
                    <a:lnTo>
                      <a:pt x="97" y="245"/>
                    </a:lnTo>
                    <a:lnTo>
                      <a:pt x="103" y="237"/>
                    </a:lnTo>
                    <a:lnTo>
                      <a:pt x="121" y="237"/>
                    </a:lnTo>
                    <a:lnTo>
                      <a:pt x="125" y="231"/>
                    </a:lnTo>
                    <a:lnTo>
                      <a:pt x="127" y="235"/>
                    </a:lnTo>
                    <a:lnTo>
                      <a:pt x="189" y="235"/>
                    </a:lnTo>
                    <a:lnTo>
                      <a:pt x="195" y="217"/>
                    </a:lnTo>
                    <a:lnTo>
                      <a:pt x="191" y="215"/>
                    </a:lnTo>
                    <a:lnTo>
                      <a:pt x="177" y="44"/>
                    </a:lnTo>
                    <a:lnTo>
                      <a:pt x="203" y="44"/>
                    </a:lnTo>
                    <a:lnTo>
                      <a:pt x="143" y="0"/>
                    </a:lnTo>
                    <a:lnTo>
                      <a:pt x="143" y="26"/>
                    </a:lnTo>
                    <a:lnTo>
                      <a:pt x="87" y="26"/>
                    </a:lnTo>
                    <a:lnTo>
                      <a:pt x="83" y="78"/>
                    </a:lnTo>
                    <a:lnTo>
                      <a:pt x="71" y="80"/>
                    </a:lnTo>
                    <a:lnTo>
                      <a:pt x="61" y="88"/>
                    </a:lnTo>
                    <a:lnTo>
                      <a:pt x="61" y="116"/>
                    </a:lnTo>
                    <a:lnTo>
                      <a:pt x="4" y="116"/>
                    </a:lnTo>
                    <a:lnTo>
                      <a:pt x="0" y="118"/>
                    </a:lnTo>
                    <a:lnTo>
                      <a:pt x="4" y="128"/>
                    </a:lnTo>
                    <a:lnTo>
                      <a:pt x="6" y="128"/>
                    </a:lnTo>
                    <a:lnTo>
                      <a:pt x="8" y="136"/>
                    </a:lnTo>
                    <a:lnTo>
                      <a:pt x="8" y="148"/>
                    </a:lnTo>
                    <a:lnTo>
                      <a:pt x="8" y="162"/>
                    </a:lnTo>
                    <a:lnTo>
                      <a:pt x="10" y="181"/>
                    </a:lnTo>
                    <a:lnTo>
                      <a:pt x="8" y="197"/>
                    </a:lnTo>
                    <a:lnTo>
                      <a:pt x="2" y="211"/>
                    </a:lnTo>
                    <a:lnTo>
                      <a:pt x="2" y="213"/>
                    </a:lnTo>
                    <a:lnTo>
                      <a:pt x="8" y="211"/>
                    </a:lnTo>
                    <a:lnTo>
                      <a:pt x="14" y="21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4" name="Freeform 106"/>
              <p:cNvSpPr>
                <a:spLocks/>
              </p:cNvSpPr>
              <p:nvPr/>
            </p:nvSpPr>
            <p:spPr bwMode="auto">
              <a:xfrm>
                <a:off x="4103773" y="2196429"/>
                <a:ext cx="301943" cy="309386"/>
              </a:xfrm>
              <a:custGeom>
                <a:avLst/>
                <a:gdLst>
                  <a:gd name="T0" fmla="*/ 118 w 284"/>
                  <a:gd name="T1" fmla="*/ 261 h 291"/>
                  <a:gd name="T2" fmla="*/ 134 w 284"/>
                  <a:gd name="T3" fmla="*/ 243 h 291"/>
                  <a:gd name="T4" fmla="*/ 142 w 284"/>
                  <a:gd name="T5" fmla="*/ 229 h 291"/>
                  <a:gd name="T6" fmla="*/ 156 w 284"/>
                  <a:gd name="T7" fmla="*/ 229 h 291"/>
                  <a:gd name="T8" fmla="*/ 172 w 284"/>
                  <a:gd name="T9" fmla="*/ 215 h 291"/>
                  <a:gd name="T10" fmla="*/ 178 w 284"/>
                  <a:gd name="T11" fmla="*/ 209 h 291"/>
                  <a:gd name="T12" fmla="*/ 196 w 284"/>
                  <a:gd name="T13" fmla="*/ 199 h 291"/>
                  <a:gd name="T14" fmla="*/ 212 w 284"/>
                  <a:gd name="T15" fmla="*/ 199 h 291"/>
                  <a:gd name="T16" fmla="*/ 242 w 284"/>
                  <a:gd name="T17" fmla="*/ 195 h 291"/>
                  <a:gd name="T18" fmla="*/ 282 w 284"/>
                  <a:gd name="T19" fmla="*/ 175 h 291"/>
                  <a:gd name="T20" fmla="*/ 268 w 284"/>
                  <a:gd name="T21" fmla="*/ 122 h 291"/>
                  <a:gd name="T22" fmla="*/ 264 w 284"/>
                  <a:gd name="T23" fmla="*/ 104 h 291"/>
                  <a:gd name="T24" fmla="*/ 242 w 284"/>
                  <a:gd name="T25" fmla="*/ 94 h 291"/>
                  <a:gd name="T26" fmla="*/ 232 w 284"/>
                  <a:gd name="T27" fmla="*/ 86 h 291"/>
                  <a:gd name="T28" fmla="*/ 128 w 284"/>
                  <a:gd name="T29" fmla="*/ 0 h 291"/>
                  <a:gd name="T30" fmla="*/ 116 w 284"/>
                  <a:gd name="T31" fmla="*/ 171 h 291"/>
                  <a:gd name="T32" fmla="*/ 114 w 284"/>
                  <a:gd name="T33" fmla="*/ 191 h 291"/>
                  <a:gd name="T34" fmla="*/ 50 w 284"/>
                  <a:gd name="T35" fmla="*/ 187 h 291"/>
                  <a:gd name="T36" fmla="*/ 28 w 284"/>
                  <a:gd name="T37" fmla="*/ 193 h 291"/>
                  <a:gd name="T38" fmla="*/ 18 w 284"/>
                  <a:gd name="T39" fmla="*/ 195 h 291"/>
                  <a:gd name="T40" fmla="*/ 8 w 284"/>
                  <a:gd name="T41" fmla="*/ 199 h 291"/>
                  <a:gd name="T42" fmla="*/ 0 w 284"/>
                  <a:gd name="T43" fmla="*/ 207 h 291"/>
                  <a:gd name="T44" fmla="*/ 2 w 284"/>
                  <a:gd name="T45" fmla="*/ 229 h 291"/>
                  <a:gd name="T46" fmla="*/ 10 w 284"/>
                  <a:gd name="T47" fmla="*/ 237 h 291"/>
                  <a:gd name="T48" fmla="*/ 12 w 284"/>
                  <a:gd name="T49" fmla="*/ 253 h 291"/>
                  <a:gd name="T50" fmla="*/ 26 w 284"/>
                  <a:gd name="T51" fmla="*/ 257 h 291"/>
                  <a:gd name="T52" fmla="*/ 42 w 284"/>
                  <a:gd name="T53" fmla="*/ 253 h 291"/>
                  <a:gd name="T54" fmla="*/ 58 w 284"/>
                  <a:gd name="T55" fmla="*/ 253 h 291"/>
                  <a:gd name="T56" fmla="*/ 64 w 284"/>
                  <a:gd name="T57" fmla="*/ 267 h 291"/>
                  <a:gd name="T58" fmla="*/ 60 w 284"/>
                  <a:gd name="T59" fmla="*/ 277 h 291"/>
                  <a:gd name="T60" fmla="*/ 64 w 284"/>
                  <a:gd name="T61" fmla="*/ 285 h 291"/>
                  <a:gd name="T62" fmla="*/ 78 w 284"/>
                  <a:gd name="T63" fmla="*/ 289 h 291"/>
                  <a:gd name="T64" fmla="*/ 90 w 284"/>
                  <a:gd name="T65" fmla="*/ 291 h 291"/>
                  <a:gd name="T66" fmla="*/ 100 w 284"/>
                  <a:gd name="T67" fmla="*/ 285 h 291"/>
                  <a:gd name="T68" fmla="*/ 106 w 284"/>
                  <a:gd name="T69" fmla="*/ 289 h 291"/>
                  <a:gd name="T70" fmla="*/ 118 w 284"/>
                  <a:gd name="T71" fmla="*/ 277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4" h="291">
                    <a:moveTo>
                      <a:pt x="120" y="271"/>
                    </a:moveTo>
                    <a:lnTo>
                      <a:pt x="118" y="261"/>
                    </a:lnTo>
                    <a:lnTo>
                      <a:pt x="126" y="255"/>
                    </a:lnTo>
                    <a:lnTo>
                      <a:pt x="134" y="243"/>
                    </a:lnTo>
                    <a:lnTo>
                      <a:pt x="134" y="237"/>
                    </a:lnTo>
                    <a:lnTo>
                      <a:pt x="142" y="229"/>
                    </a:lnTo>
                    <a:lnTo>
                      <a:pt x="150" y="233"/>
                    </a:lnTo>
                    <a:lnTo>
                      <a:pt x="156" y="229"/>
                    </a:lnTo>
                    <a:lnTo>
                      <a:pt x="162" y="219"/>
                    </a:lnTo>
                    <a:lnTo>
                      <a:pt x="172" y="215"/>
                    </a:lnTo>
                    <a:lnTo>
                      <a:pt x="176" y="215"/>
                    </a:lnTo>
                    <a:lnTo>
                      <a:pt x="178" y="209"/>
                    </a:lnTo>
                    <a:lnTo>
                      <a:pt x="184" y="207"/>
                    </a:lnTo>
                    <a:lnTo>
                      <a:pt x="196" y="199"/>
                    </a:lnTo>
                    <a:lnTo>
                      <a:pt x="206" y="201"/>
                    </a:lnTo>
                    <a:lnTo>
                      <a:pt x="212" y="199"/>
                    </a:lnTo>
                    <a:lnTo>
                      <a:pt x="230" y="199"/>
                    </a:lnTo>
                    <a:lnTo>
                      <a:pt x="242" y="195"/>
                    </a:lnTo>
                    <a:lnTo>
                      <a:pt x="266" y="191"/>
                    </a:lnTo>
                    <a:lnTo>
                      <a:pt x="282" y="175"/>
                    </a:lnTo>
                    <a:lnTo>
                      <a:pt x="284" y="116"/>
                    </a:lnTo>
                    <a:lnTo>
                      <a:pt x="268" y="122"/>
                    </a:lnTo>
                    <a:lnTo>
                      <a:pt x="264" y="120"/>
                    </a:lnTo>
                    <a:lnTo>
                      <a:pt x="264" y="104"/>
                    </a:lnTo>
                    <a:lnTo>
                      <a:pt x="250" y="96"/>
                    </a:lnTo>
                    <a:lnTo>
                      <a:pt x="242" y="94"/>
                    </a:lnTo>
                    <a:lnTo>
                      <a:pt x="240" y="90"/>
                    </a:lnTo>
                    <a:lnTo>
                      <a:pt x="232" y="86"/>
                    </a:lnTo>
                    <a:lnTo>
                      <a:pt x="232" y="78"/>
                    </a:lnTo>
                    <a:lnTo>
                      <a:pt x="128" y="0"/>
                    </a:lnTo>
                    <a:lnTo>
                      <a:pt x="102" y="0"/>
                    </a:lnTo>
                    <a:lnTo>
                      <a:pt x="116" y="171"/>
                    </a:lnTo>
                    <a:lnTo>
                      <a:pt x="120" y="173"/>
                    </a:lnTo>
                    <a:lnTo>
                      <a:pt x="114" y="191"/>
                    </a:lnTo>
                    <a:lnTo>
                      <a:pt x="52" y="191"/>
                    </a:lnTo>
                    <a:lnTo>
                      <a:pt x="50" y="187"/>
                    </a:lnTo>
                    <a:lnTo>
                      <a:pt x="46" y="193"/>
                    </a:lnTo>
                    <a:lnTo>
                      <a:pt x="28" y="193"/>
                    </a:lnTo>
                    <a:lnTo>
                      <a:pt x="22" y="201"/>
                    </a:lnTo>
                    <a:lnTo>
                      <a:pt x="18" y="195"/>
                    </a:lnTo>
                    <a:lnTo>
                      <a:pt x="10" y="193"/>
                    </a:lnTo>
                    <a:lnTo>
                      <a:pt x="8" y="199"/>
                    </a:lnTo>
                    <a:lnTo>
                      <a:pt x="6" y="203"/>
                    </a:lnTo>
                    <a:lnTo>
                      <a:pt x="0" y="207"/>
                    </a:lnTo>
                    <a:lnTo>
                      <a:pt x="2" y="217"/>
                    </a:lnTo>
                    <a:lnTo>
                      <a:pt x="2" y="229"/>
                    </a:lnTo>
                    <a:lnTo>
                      <a:pt x="6" y="229"/>
                    </a:lnTo>
                    <a:lnTo>
                      <a:pt x="10" y="237"/>
                    </a:lnTo>
                    <a:lnTo>
                      <a:pt x="8" y="247"/>
                    </a:lnTo>
                    <a:lnTo>
                      <a:pt x="12" y="253"/>
                    </a:lnTo>
                    <a:lnTo>
                      <a:pt x="20" y="251"/>
                    </a:lnTo>
                    <a:lnTo>
                      <a:pt x="26" y="257"/>
                    </a:lnTo>
                    <a:lnTo>
                      <a:pt x="34" y="251"/>
                    </a:lnTo>
                    <a:lnTo>
                      <a:pt x="42" y="253"/>
                    </a:lnTo>
                    <a:lnTo>
                      <a:pt x="48" y="247"/>
                    </a:lnTo>
                    <a:lnTo>
                      <a:pt x="58" y="253"/>
                    </a:lnTo>
                    <a:lnTo>
                      <a:pt x="58" y="261"/>
                    </a:lnTo>
                    <a:lnTo>
                      <a:pt x="64" y="267"/>
                    </a:lnTo>
                    <a:lnTo>
                      <a:pt x="60" y="273"/>
                    </a:lnTo>
                    <a:lnTo>
                      <a:pt x="60" y="277"/>
                    </a:lnTo>
                    <a:lnTo>
                      <a:pt x="64" y="275"/>
                    </a:lnTo>
                    <a:lnTo>
                      <a:pt x="64" y="285"/>
                    </a:lnTo>
                    <a:lnTo>
                      <a:pt x="72" y="291"/>
                    </a:lnTo>
                    <a:lnTo>
                      <a:pt x="78" y="289"/>
                    </a:lnTo>
                    <a:lnTo>
                      <a:pt x="82" y="291"/>
                    </a:lnTo>
                    <a:lnTo>
                      <a:pt x="90" y="291"/>
                    </a:lnTo>
                    <a:lnTo>
                      <a:pt x="92" y="285"/>
                    </a:lnTo>
                    <a:lnTo>
                      <a:pt x="100" y="285"/>
                    </a:lnTo>
                    <a:lnTo>
                      <a:pt x="100" y="289"/>
                    </a:lnTo>
                    <a:lnTo>
                      <a:pt x="106" y="289"/>
                    </a:lnTo>
                    <a:lnTo>
                      <a:pt x="116" y="287"/>
                    </a:lnTo>
                    <a:lnTo>
                      <a:pt x="118" y="277"/>
                    </a:lnTo>
                    <a:lnTo>
                      <a:pt x="120" y="27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5" name="Freeform 107"/>
              <p:cNvSpPr>
                <a:spLocks/>
              </p:cNvSpPr>
              <p:nvPr/>
            </p:nvSpPr>
            <p:spPr bwMode="auto">
              <a:xfrm>
                <a:off x="4176069" y="1944456"/>
                <a:ext cx="363608" cy="381682"/>
              </a:xfrm>
              <a:custGeom>
                <a:avLst/>
                <a:gdLst>
                  <a:gd name="T0" fmla="*/ 60 w 171"/>
                  <a:gd name="T1" fmla="*/ 35 h 179"/>
                  <a:gd name="T2" fmla="*/ 60 w 171"/>
                  <a:gd name="T3" fmla="*/ 41 h 179"/>
                  <a:gd name="T4" fmla="*/ 64 w 171"/>
                  <a:gd name="T5" fmla="*/ 45 h 179"/>
                  <a:gd name="T6" fmla="*/ 62 w 171"/>
                  <a:gd name="T7" fmla="*/ 50 h 179"/>
                  <a:gd name="T8" fmla="*/ 49 w 171"/>
                  <a:gd name="T9" fmla="*/ 53 h 179"/>
                  <a:gd name="T10" fmla="*/ 42 w 171"/>
                  <a:gd name="T11" fmla="*/ 58 h 179"/>
                  <a:gd name="T12" fmla="*/ 43 w 171"/>
                  <a:gd name="T13" fmla="*/ 63 h 179"/>
                  <a:gd name="T14" fmla="*/ 29 w 171"/>
                  <a:gd name="T15" fmla="*/ 70 h 179"/>
                  <a:gd name="T16" fmla="*/ 19 w 171"/>
                  <a:gd name="T17" fmla="*/ 72 h 179"/>
                  <a:gd name="T18" fmla="*/ 12 w 171"/>
                  <a:gd name="T19" fmla="*/ 74 h 179"/>
                  <a:gd name="T20" fmla="*/ 0 w 171"/>
                  <a:gd name="T21" fmla="*/ 93 h 179"/>
                  <a:gd name="T22" fmla="*/ 30 w 171"/>
                  <a:gd name="T23" fmla="*/ 118 h 179"/>
                  <a:gd name="T24" fmla="*/ 82 w 171"/>
                  <a:gd name="T25" fmla="*/ 161 h 179"/>
                  <a:gd name="T26" fmla="*/ 87 w 171"/>
                  <a:gd name="T27" fmla="*/ 165 h 179"/>
                  <a:gd name="T28" fmla="*/ 98 w 171"/>
                  <a:gd name="T29" fmla="*/ 170 h 179"/>
                  <a:gd name="T30" fmla="*/ 100 w 171"/>
                  <a:gd name="T31" fmla="*/ 179 h 179"/>
                  <a:gd name="T32" fmla="*/ 117 w 171"/>
                  <a:gd name="T33" fmla="*/ 173 h 179"/>
                  <a:gd name="T34" fmla="*/ 135 w 171"/>
                  <a:gd name="T35" fmla="*/ 160 h 179"/>
                  <a:gd name="T36" fmla="*/ 170 w 171"/>
                  <a:gd name="T37" fmla="*/ 132 h 179"/>
                  <a:gd name="T38" fmla="*/ 162 w 171"/>
                  <a:gd name="T39" fmla="*/ 125 h 179"/>
                  <a:gd name="T40" fmla="*/ 156 w 171"/>
                  <a:gd name="T41" fmla="*/ 122 h 179"/>
                  <a:gd name="T42" fmla="*/ 152 w 171"/>
                  <a:gd name="T43" fmla="*/ 109 h 179"/>
                  <a:gd name="T44" fmla="*/ 156 w 171"/>
                  <a:gd name="T45" fmla="*/ 104 h 179"/>
                  <a:gd name="T46" fmla="*/ 156 w 171"/>
                  <a:gd name="T47" fmla="*/ 87 h 179"/>
                  <a:gd name="T48" fmla="*/ 153 w 171"/>
                  <a:gd name="T49" fmla="*/ 71 h 179"/>
                  <a:gd name="T50" fmla="*/ 153 w 171"/>
                  <a:gd name="T51" fmla="*/ 67 h 179"/>
                  <a:gd name="T52" fmla="*/ 144 w 171"/>
                  <a:gd name="T53" fmla="*/ 45 h 179"/>
                  <a:gd name="T54" fmla="*/ 140 w 171"/>
                  <a:gd name="T55" fmla="*/ 38 h 179"/>
                  <a:gd name="T56" fmla="*/ 139 w 171"/>
                  <a:gd name="T57" fmla="*/ 28 h 179"/>
                  <a:gd name="T58" fmla="*/ 144 w 171"/>
                  <a:gd name="T59" fmla="*/ 9 h 179"/>
                  <a:gd name="T60" fmla="*/ 146 w 171"/>
                  <a:gd name="T61" fmla="*/ 4 h 179"/>
                  <a:gd name="T62" fmla="*/ 140 w 171"/>
                  <a:gd name="T63" fmla="*/ 2 h 179"/>
                  <a:gd name="T64" fmla="*/ 134 w 171"/>
                  <a:gd name="T65" fmla="*/ 1 h 179"/>
                  <a:gd name="T66" fmla="*/ 119 w 171"/>
                  <a:gd name="T67" fmla="*/ 3 h 179"/>
                  <a:gd name="T68" fmla="*/ 108 w 171"/>
                  <a:gd name="T69" fmla="*/ 2 h 179"/>
                  <a:gd name="T70" fmla="*/ 97 w 171"/>
                  <a:gd name="T71" fmla="*/ 3 h 179"/>
                  <a:gd name="T72" fmla="*/ 86 w 171"/>
                  <a:gd name="T73" fmla="*/ 4 h 179"/>
                  <a:gd name="T74" fmla="*/ 76 w 171"/>
                  <a:gd name="T75" fmla="*/ 11 h 179"/>
                  <a:gd name="T76" fmla="*/ 70 w 171"/>
                  <a:gd name="T77" fmla="*/ 13 h 179"/>
                  <a:gd name="T78" fmla="*/ 62 w 171"/>
                  <a:gd name="T79" fmla="*/ 18 h 179"/>
                  <a:gd name="T80" fmla="*/ 61 w 171"/>
                  <a:gd name="T81" fmla="*/ 2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1" h="179">
                    <a:moveTo>
                      <a:pt x="61" y="28"/>
                    </a:moveTo>
                    <a:cubicBezTo>
                      <a:pt x="60" y="35"/>
                      <a:pt x="60" y="35"/>
                      <a:pt x="60" y="35"/>
                    </a:cubicBezTo>
                    <a:cubicBezTo>
                      <a:pt x="61" y="36"/>
                      <a:pt x="61" y="36"/>
                      <a:pt x="61" y="36"/>
                    </a:cubicBezTo>
                    <a:cubicBezTo>
                      <a:pt x="60" y="41"/>
                      <a:pt x="60" y="41"/>
                      <a:pt x="60" y="41"/>
                    </a:cubicBezTo>
                    <a:cubicBezTo>
                      <a:pt x="62" y="45"/>
                      <a:pt x="62" y="45"/>
                      <a:pt x="62" y="45"/>
                    </a:cubicBezTo>
                    <a:cubicBezTo>
                      <a:pt x="64" y="45"/>
                      <a:pt x="64" y="45"/>
                      <a:pt x="64" y="45"/>
                    </a:cubicBezTo>
                    <a:cubicBezTo>
                      <a:pt x="64" y="46"/>
                      <a:pt x="64" y="46"/>
                      <a:pt x="64" y="46"/>
                    </a:cubicBezTo>
                    <a:cubicBezTo>
                      <a:pt x="62" y="50"/>
                      <a:pt x="62" y="50"/>
                      <a:pt x="62" y="50"/>
                    </a:cubicBezTo>
                    <a:cubicBezTo>
                      <a:pt x="50" y="51"/>
                      <a:pt x="50" y="51"/>
                      <a:pt x="50" y="51"/>
                    </a:cubicBezTo>
                    <a:cubicBezTo>
                      <a:pt x="49" y="53"/>
                      <a:pt x="49" y="53"/>
                      <a:pt x="49" y="53"/>
                    </a:cubicBezTo>
                    <a:cubicBezTo>
                      <a:pt x="44" y="54"/>
                      <a:pt x="44" y="54"/>
                      <a:pt x="44" y="54"/>
                    </a:cubicBezTo>
                    <a:cubicBezTo>
                      <a:pt x="42" y="58"/>
                      <a:pt x="42" y="58"/>
                      <a:pt x="42" y="58"/>
                    </a:cubicBezTo>
                    <a:cubicBezTo>
                      <a:pt x="44" y="60"/>
                      <a:pt x="44" y="60"/>
                      <a:pt x="44" y="60"/>
                    </a:cubicBezTo>
                    <a:cubicBezTo>
                      <a:pt x="43" y="63"/>
                      <a:pt x="43" y="63"/>
                      <a:pt x="43" y="63"/>
                    </a:cubicBezTo>
                    <a:cubicBezTo>
                      <a:pt x="34" y="65"/>
                      <a:pt x="34" y="65"/>
                      <a:pt x="34" y="65"/>
                    </a:cubicBezTo>
                    <a:cubicBezTo>
                      <a:pt x="29" y="70"/>
                      <a:pt x="29" y="70"/>
                      <a:pt x="29" y="70"/>
                    </a:cubicBezTo>
                    <a:cubicBezTo>
                      <a:pt x="23" y="73"/>
                      <a:pt x="23" y="73"/>
                      <a:pt x="23" y="73"/>
                    </a:cubicBezTo>
                    <a:cubicBezTo>
                      <a:pt x="19" y="72"/>
                      <a:pt x="19" y="72"/>
                      <a:pt x="19" y="72"/>
                    </a:cubicBezTo>
                    <a:cubicBezTo>
                      <a:pt x="17" y="74"/>
                      <a:pt x="17" y="74"/>
                      <a:pt x="17" y="74"/>
                    </a:cubicBezTo>
                    <a:cubicBezTo>
                      <a:pt x="12" y="74"/>
                      <a:pt x="12" y="74"/>
                      <a:pt x="12" y="74"/>
                    </a:cubicBezTo>
                    <a:cubicBezTo>
                      <a:pt x="0" y="83"/>
                      <a:pt x="0" y="83"/>
                      <a:pt x="0" y="83"/>
                    </a:cubicBezTo>
                    <a:cubicBezTo>
                      <a:pt x="0" y="93"/>
                      <a:pt x="0" y="93"/>
                      <a:pt x="0" y="93"/>
                    </a:cubicBezTo>
                    <a:cubicBezTo>
                      <a:pt x="0" y="96"/>
                      <a:pt x="0" y="96"/>
                      <a:pt x="0" y="96"/>
                    </a:cubicBezTo>
                    <a:cubicBezTo>
                      <a:pt x="30" y="118"/>
                      <a:pt x="30" y="118"/>
                      <a:pt x="30" y="118"/>
                    </a:cubicBezTo>
                    <a:cubicBezTo>
                      <a:pt x="82" y="157"/>
                      <a:pt x="82" y="157"/>
                      <a:pt x="82" y="157"/>
                    </a:cubicBezTo>
                    <a:cubicBezTo>
                      <a:pt x="82" y="161"/>
                      <a:pt x="82" y="161"/>
                      <a:pt x="82" y="161"/>
                    </a:cubicBezTo>
                    <a:cubicBezTo>
                      <a:pt x="86" y="163"/>
                      <a:pt x="86" y="163"/>
                      <a:pt x="86" y="163"/>
                    </a:cubicBezTo>
                    <a:cubicBezTo>
                      <a:pt x="87" y="165"/>
                      <a:pt x="87" y="165"/>
                      <a:pt x="87" y="165"/>
                    </a:cubicBezTo>
                    <a:cubicBezTo>
                      <a:pt x="91" y="166"/>
                      <a:pt x="91" y="166"/>
                      <a:pt x="91" y="166"/>
                    </a:cubicBezTo>
                    <a:cubicBezTo>
                      <a:pt x="98" y="170"/>
                      <a:pt x="98" y="170"/>
                      <a:pt x="98" y="170"/>
                    </a:cubicBezTo>
                    <a:cubicBezTo>
                      <a:pt x="98" y="178"/>
                      <a:pt x="98" y="178"/>
                      <a:pt x="98" y="178"/>
                    </a:cubicBezTo>
                    <a:cubicBezTo>
                      <a:pt x="100" y="179"/>
                      <a:pt x="100" y="179"/>
                      <a:pt x="100" y="179"/>
                    </a:cubicBezTo>
                    <a:cubicBezTo>
                      <a:pt x="108" y="176"/>
                      <a:pt x="108" y="176"/>
                      <a:pt x="108" y="176"/>
                    </a:cubicBezTo>
                    <a:cubicBezTo>
                      <a:pt x="117" y="173"/>
                      <a:pt x="117" y="173"/>
                      <a:pt x="117" y="173"/>
                    </a:cubicBezTo>
                    <a:cubicBezTo>
                      <a:pt x="120" y="173"/>
                      <a:pt x="120" y="173"/>
                      <a:pt x="120" y="173"/>
                    </a:cubicBezTo>
                    <a:cubicBezTo>
                      <a:pt x="135" y="160"/>
                      <a:pt x="135" y="160"/>
                      <a:pt x="135" y="160"/>
                    </a:cubicBezTo>
                    <a:cubicBezTo>
                      <a:pt x="171" y="134"/>
                      <a:pt x="171" y="134"/>
                      <a:pt x="171" y="134"/>
                    </a:cubicBezTo>
                    <a:cubicBezTo>
                      <a:pt x="170" y="132"/>
                      <a:pt x="170" y="132"/>
                      <a:pt x="170" y="132"/>
                    </a:cubicBezTo>
                    <a:cubicBezTo>
                      <a:pt x="168" y="128"/>
                      <a:pt x="168" y="128"/>
                      <a:pt x="168" y="128"/>
                    </a:cubicBezTo>
                    <a:cubicBezTo>
                      <a:pt x="162" y="125"/>
                      <a:pt x="162" y="125"/>
                      <a:pt x="162" y="125"/>
                    </a:cubicBezTo>
                    <a:cubicBezTo>
                      <a:pt x="162" y="125"/>
                      <a:pt x="158" y="126"/>
                      <a:pt x="158" y="126"/>
                    </a:cubicBezTo>
                    <a:cubicBezTo>
                      <a:pt x="158" y="125"/>
                      <a:pt x="156" y="122"/>
                      <a:pt x="156" y="122"/>
                    </a:cubicBezTo>
                    <a:cubicBezTo>
                      <a:pt x="156" y="114"/>
                      <a:pt x="156" y="114"/>
                      <a:pt x="156" y="114"/>
                    </a:cubicBezTo>
                    <a:cubicBezTo>
                      <a:pt x="152" y="109"/>
                      <a:pt x="152" y="109"/>
                      <a:pt x="152" y="109"/>
                    </a:cubicBezTo>
                    <a:cubicBezTo>
                      <a:pt x="153" y="106"/>
                      <a:pt x="153" y="106"/>
                      <a:pt x="153" y="106"/>
                    </a:cubicBezTo>
                    <a:cubicBezTo>
                      <a:pt x="156" y="104"/>
                      <a:pt x="156" y="104"/>
                      <a:pt x="156" y="104"/>
                    </a:cubicBezTo>
                    <a:cubicBezTo>
                      <a:pt x="156" y="94"/>
                      <a:pt x="156" y="94"/>
                      <a:pt x="156" y="94"/>
                    </a:cubicBezTo>
                    <a:cubicBezTo>
                      <a:pt x="156" y="87"/>
                      <a:pt x="156" y="87"/>
                      <a:pt x="156" y="87"/>
                    </a:cubicBezTo>
                    <a:cubicBezTo>
                      <a:pt x="156" y="79"/>
                      <a:pt x="156" y="79"/>
                      <a:pt x="156" y="79"/>
                    </a:cubicBezTo>
                    <a:cubicBezTo>
                      <a:pt x="153" y="71"/>
                      <a:pt x="153" y="71"/>
                      <a:pt x="153" y="71"/>
                    </a:cubicBezTo>
                    <a:cubicBezTo>
                      <a:pt x="152" y="69"/>
                      <a:pt x="152" y="69"/>
                      <a:pt x="152" y="69"/>
                    </a:cubicBezTo>
                    <a:cubicBezTo>
                      <a:pt x="153" y="67"/>
                      <a:pt x="153" y="67"/>
                      <a:pt x="153" y="67"/>
                    </a:cubicBezTo>
                    <a:cubicBezTo>
                      <a:pt x="150" y="49"/>
                      <a:pt x="150" y="49"/>
                      <a:pt x="150" y="49"/>
                    </a:cubicBezTo>
                    <a:cubicBezTo>
                      <a:pt x="144" y="45"/>
                      <a:pt x="144" y="45"/>
                      <a:pt x="144" y="45"/>
                    </a:cubicBezTo>
                    <a:cubicBezTo>
                      <a:pt x="143" y="41"/>
                      <a:pt x="143" y="41"/>
                      <a:pt x="143" y="41"/>
                    </a:cubicBezTo>
                    <a:cubicBezTo>
                      <a:pt x="140" y="38"/>
                      <a:pt x="140" y="38"/>
                      <a:pt x="140" y="38"/>
                    </a:cubicBezTo>
                    <a:cubicBezTo>
                      <a:pt x="137" y="32"/>
                      <a:pt x="137" y="32"/>
                      <a:pt x="137" y="32"/>
                    </a:cubicBezTo>
                    <a:cubicBezTo>
                      <a:pt x="139" y="28"/>
                      <a:pt x="139" y="28"/>
                      <a:pt x="139" y="28"/>
                    </a:cubicBezTo>
                    <a:cubicBezTo>
                      <a:pt x="144" y="23"/>
                      <a:pt x="144" y="23"/>
                      <a:pt x="144" y="23"/>
                    </a:cubicBezTo>
                    <a:cubicBezTo>
                      <a:pt x="144" y="9"/>
                      <a:pt x="144" y="9"/>
                      <a:pt x="144" y="9"/>
                    </a:cubicBezTo>
                    <a:cubicBezTo>
                      <a:pt x="143" y="6"/>
                      <a:pt x="143" y="6"/>
                      <a:pt x="143" y="6"/>
                    </a:cubicBezTo>
                    <a:cubicBezTo>
                      <a:pt x="146" y="4"/>
                      <a:pt x="146" y="4"/>
                      <a:pt x="146" y="4"/>
                    </a:cubicBezTo>
                    <a:cubicBezTo>
                      <a:pt x="146" y="2"/>
                      <a:pt x="146" y="2"/>
                      <a:pt x="146" y="2"/>
                    </a:cubicBezTo>
                    <a:cubicBezTo>
                      <a:pt x="140" y="2"/>
                      <a:pt x="140" y="2"/>
                      <a:pt x="140" y="2"/>
                    </a:cubicBezTo>
                    <a:cubicBezTo>
                      <a:pt x="136" y="0"/>
                      <a:pt x="136" y="0"/>
                      <a:pt x="136" y="0"/>
                    </a:cubicBezTo>
                    <a:cubicBezTo>
                      <a:pt x="134" y="1"/>
                      <a:pt x="134" y="1"/>
                      <a:pt x="134" y="1"/>
                    </a:cubicBezTo>
                    <a:cubicBezTo>
                      <a:pt x="128" y="0"/>
                      <a:pt x="128" y="0"/>
                      <a:pt x="128" y="0"/>
                    </a:cubicBezTo>
                    <a:cubicBezTo>
                      <a:pt x="119" y="3"/>
                      <a:pt x="119" y="3"/>
                      <a:pt x="119" y="3"/>
                    </a:cubicBezTo>
                    <a:cubicBezTo>
                      <a:pt x="115" y="1"/>
                      <a:pt x="115" y="1"/>
                      <a:pt x="115" y="1"/>
                    </a:cubicBezTo>
                    <a:cubicBezTo>
                      <a:pt x="108" y="2"/>
                      <a:pt x="108" y="2"/>
                      <a:pt x="108" y="2"/>
                    </a:cubicBezTo>
                    <a:cubicBezTo>
                      <a:pt x="105" y="2"/>
                      <a:pt x="105" y="2"/>
                      <a:pt x="105" y="2"/>
                    </a:cubicBezTo>
                    <a:cubicBezTo>
                      <a:pt x="97" y="3"/>
                      <a:pt x="97" y="3"/>
                      <a:pt x="97" y="3"/>
                    </a:cubicBezTo>
                    <a:cubicBezTo>
                      <a:pt x="91" y="4"/>
                      <a:pt x="91" y="4"/>
                      <a:pt x="91" y="4"/>
                    </a:cubicBezTo>
                    <a:cubicBezTo>
                      <a:pt x="86" y="4"/>
                      <a:pt x="86" y="4"/>
                      <a:pt x="86" y="4"/>
                    </a:cubicBezTo>
                    <a:cubicBezTo>
                      <a:pt x="78" y="8"/>
                      <a:pt x="78" y="8"/>
                      <a:pt x="78" y="8"/>
                    </a:cubicBezTo>
                    <a:cubicBezTo>
                      <a:pt x="76" y="11"/>
                      <a:pt x="76" y="11"/>
                      <a:pt x="76" y="11"/>
                    </a:cubicBezTo>
                    <a:cubicBezTo>
                      <a:pt x="73" y="11"/>
                      <a:pt x="73" y="11"/>
                      <a:pt x="73" y="11"/>
                    </a:cubicBezTo>
                    <a:cubicBezTo>
                      <a:pt x="70" y="13"/>
                      <a:pt x="70" y="13"/>
                      <a:pt x="70" y="13"/>
                    </a:cubicBezTo>
                    <a:cubicBezTo>
                      <a:pt x="66" y="14"/>
                      <a:pt x="66" y="14"/>
                      <a:pt x="66" y="14"/>
                    </a:cubicBezTo>
                    <a:cubicBezTo>
                      <a:pt x="62" y="18"/>
                      <a:pt x="62" y="18"/>
                      <a:pt x="62" y="18"/>
                    </a:cubicBezTo>
                    <a:cubicBezTo>
                      <a:pt x="58" y="20"/>
                      <a:pt x="58" y="20"/>
                      <a:pt x="58" y="20"/>
                    </a:cubicBezTo>
                    <a:cubicBezTo>
                      <a:pt x="61" y="23"/>
                      <a:pt x="61" y="23"/>
                      <a:pt x="61" y="23"/>
                    </a:cubicBezTo>
                    <a:lnTo>
                      <a:pt x="61"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6" name="Freeform 108"/>
              <p:cNvSpPr>
                <a:spLocks/>
              </p:cNvSpPr>
              <p:nvPr/>
            </p:nvSpPr>
            <p:spPr bwMode="auto">
              <a:xfrm>
                <a:off x="4499276" y="2023131"/>
                <a:ext cx="276427" cy="290248"/>
              </a:xfrm>
              <a:custGeom>
                <a:avLst/>
                <a:gdLst>
                  <a:gd name="T0" fmla="*/ 17 w 130"/>
                  <a:gd name="T1" fmla="*/ 8 h 136"/>
                  <a:gd name="T2" fmla="*/ 12 w 130"/>
                  <a:gd name="T3" fmla="*/ 10 h 136"/>
                  <a:gd name="T4" fmla="*/ 6 w 130"/>
                  <a:gd name="T5" fmla="*/ 15 h 136"/>
                  <a:gd name="T6" fmla="*/ 4 w 130"/>
                  <a:gd name="T7" fmla="*/ 18 h 136"/>
                  <a:gd name="T8" fmla="*/ 6 w 130"/>
                  <a:gd name="T9" fmla="*/ 24 h 136"/>
                  <a:gd name="T10" fmla="*/ 4 w 130"/>
                  <a:gd name="T11" fmla="*/ 29 h 136"/>
                  <a:gd name="T12" fmla="*/ 1 w 130"/>
                  <a:gd name="T13" fmla="*/ 30 h 136"/>
                  <a:gd name="T14" fmla="*/ 0 w 130"/>
                  <a:gd name="T15" fmla="*/ 32 h 136"/>
                  <a:gd name="T16" fmla="*/ 1 w 130"/>
                  <a:gd name="T17" fmla="*/ 34 h 136"/>
                  <a:gd name="T18" fmla="*/ 4 w 130"/>
                  <a:gd name="T19" fmla="*/ 42 h 136"/>
                  <a:gd name="T20" fmla="*/ 4 w 130"/>
                  <a:gd name="T21" fmla="*/ 50 h 136"/>
                  <a:gd name="T22" fmla="*/ 4 w 130"/>
                  <a:gd name="T23" fmla="*/ 57 h 136"/>
                  <a:gd name="T24" fmla="*/ 4 w 130"/>
                  <a:gd name="T25" fmla="*/ 67 h 136"/>
                  <a:gd name="T26" fmla="*/ 1 w 130"/>
                  <a:gd name="T27" fmla="*/ 69 h 136"/>
                  <a:gd name="T28" fmla="*/ 0 w 130"/>
                  <a:gd name="T29" fmla="*/ 72 h 136"/>
                  <a:gd name="T30" fmla="*/ 4 w 130"/>
                  <a:gd name="T31" fmla="*/ 77 h 136"/>
                  <a:gd name="T32" fmla="*/ 4 w 130"/>
                  <a:gd name="T33" fmla="*/ 85 h 136"/>
                  <a:gd name="T34" fmla="*/ 6 w 130"/>
                  <a:gd name="T35" fmla="*/ 89 h 136"/>
                  <a:gd name="T36" fmla="*/ 10 w 130"/>
                  <a:gd name="T37" fmla="*/ 88 h 136"/>
                  <a:gd name="T38" fmla="*/ 16 w 130"/>
                  <a:gd name="T39" fmla="*/ 91 h 136"/>
                  <a:gd name="T40" fmla="*/ 18 w 130"/>
                  <a:gd name="T41" fmla="*/ 95 h 136"/>
                  <a:gd name="T42" fmla="*/ 19 w 130"/>
                  <a:gd name="T43" fmla="*/ 97 h 136"/>
                  <a:gd name="T44" fmla="*/ 32 w 130"/>
                  <a:gd name="T45" fmla="*/ 101 h 136"/>
                  <a:gd name="T46" fmla="*/ 37 w 130"/>
                  <a:gd name="T47" fmla="*/ 106 h 136"/>
                  <a:gd name="T48" fmla="*/ 45 w 130"/>
                  <a:gd name="T49" fmla="*/ 102 h 136"/>
                  <a:gd name="T50" fmla="*/ 52 w 130"/>
                  <a:gd name="T51" fmla="*/ 98 h 136"/>
                  <a:gd name="T52" fmla="*/ 123 w 130"/>
                  <a:gd name="T53" fmla="*/ 136 h 136"/>
                  <a:gd name="T54" fmla="*/ 123 w 130"/>
                  <a:gd name="T55" fmla="*/ 131 h 136"/>
                  <a:gd name="T56" fmla="*/ 130 w 130"/>
                  <a:gd name="T57" fmla="*/ 131 h 136"/>
                  <a:gd name="T58" fmla="*/ 130 w 130"/>
                  <a:gd name="T59" fmla="*/ 112 h 136"/>
                  <a:gd name="T60" fmla="*/ 129 w 130"/>
                  <a:gd name="T61" fmla="*/ 41 h 136"/>
                  <a:gd name="T62" fmla="*/ 126 w 130"/>
                  <a:gd name="T63" fmla="*/ 31 h 136"/>
                  <a:gd name="T64" fmla="*/ 129 w 130"/>
                  <a:gd name="T65" fmla="*/ 24 h 136"/>
                  <a:gd name="T66" fmla="*/ 127 w 130"/>
                  <a:gd name="T67" fmla="*/ 17 h 136"/>
                  <a:gd name="T68" fmla="*/ 130 w 130"/>
                  <a:gd name="T69" fmla="*/ 14 h 136"/>
                  <a:gd name="T70" fmla="*/ 129 w 130"/>
                  <a:gd name="T71" fmla="*/ 12 h 136"/>
                  <a:gd name="T72" fmla="*/ 123 w 130"/>
                  <a:gd name="T73" fmla="*/ 12 h 136"/>
                  <a:gd name="T74" fmla="*/ 120 w 130"/>
                  <a:gd name="T75" fmla="*/ 10 h 136"/>
                  <a:gd name="T76" fmla="*/ 112 w 130"/>
                  <a:gd name="T77" fmla="*/ 9 h 136"/>
                  <a:gd name="T78" fmla="*/ 111 w 130"/>
                  <a:gd name="T79" fmla="*/ 6 h 136"/>
                  <a:gd name="T80" fmla="*/ 108 w 130"/>
                  <a:gd name="T81" fmla="*/ 4 h 136"/>
                  <a:gd name="T82" fmla="*/ 106 w 130"/>
                  <a:gd name="T83" fmla="*/ 4 h 136"/>
                  <a:gd name="T84" fmla="*/ 99 w 130"/>
                  <a:gd name="T85" fmla="*/ 3 h 136"/>
                  <a:gd name="T86" fmla="*/ 98 w 130"/>
                  <a:gd name="T87" fmla="*/ 4 h 136"/>
                  <a:gd name="T88" fmla="*/ 94 w 130"/>
                  <a:gd name="T89" fmla="*/ 4 h 136"/>
                  <a:gd name="T90" fmla="*/ 86 w 130"/>
                  <a:gd name="T91" fmla="*/ 11 h 136"/>
                  <a:gd name="T92" fmla="*/ 86 w 130"/>
                  <a:gd name="T93" fmla="*/ 14 h 136"/>
                  <a:gd name="T94" fmla="*/ 88 w 130"/>
                  <a:gd name="T95" fmla="*/ 20 h 136"/>
                  <a:gd name="T96" fmla="*/ 86 w 130"/>
                  <a:gd name="T97" fmla="*/ 26 h 136"/>
                  <a:gd name="T98" fmla="*/ 82 w 130"/>
                  <a:gd name="T99" fmla="*/ 28 h 136"/>
                  <a:gd name="T100" fmla="*/ 77 w 130"/>
                  <a:gd name="T101" fmla="*/ 28 h 136"/>
                  <a:gd name="T102" fmla="*/ 66 w 130"/>
                  <a:gd name="T103" fmla="*/ 21 h 136"/>
                  <a:gd name="T104" fmla="*/ 59 w 130"/>
                  <a:gd name="T105" fmla="*/ 19 h 136"/>
                  <a:gd name="T106" fmla="*/ 51 w 130"/>
                  <a:gd name="T107" fmla="*/ 18 h 136"/>
                  <a:gd name="T108" fmla="*/ 48 w 130"/>
                  <a:gd name="T109" fmla="*/ 13 h 136"/>
                  <a:gd name="T110" fmla="*/ 46 w 130"/>
                  <a:gd name="T111" fmla="*/ 8 h 136"/>
                  <a:gd name="T112" fmla="*/ 40 w 130"/>
                  <a:gd name="T113" fmla="*/ 7 h 136"/>
                  <a:gd name="T114" fmla="*/ 37 w 130"/>
                  <a:gd name="T115" fmla="*/ 5 h 136"/>
                  <a:gd name="T116" fmla="*/ 30 w 130"/>
                  <a:gd name="T117" fmla="*/ 3 h 136"/>
                  <a:gd name="T118" fmla="*/ 22 w 130"/>
                  <a:gd name="T119" fmla="*/ 4 h 136"/>
                  <a:gd name="T120" fmla="*/ 16 w 130"/>
                  <a:gd name="T121" fmla="*/ 0 h 136"/>
                  <a:gd name="T122" fmla="*/ 16 w 130"/>
                  <a:gd name="T123" fmla="*/ 5 h 136"/>
                  <a:gd name="T124" fmla="*/ 17 w 130"/>
                  <a:gd name="T125" fmla="*/ 8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 h="136">
                    <a:moveTo>
                      <a:pt x="17" y="8"/>
                    </a:moveTo>
                    <a:cubicBezTo>
                      <a:pt x="12" y="10"/>
                      <a:pt x="12" y="10"/>
                      <a:pt x="12" y="10"/>
                    </a:cubicBezTo>
                    <a:cubicBezTo>
                      <a:pt x="6" y="15"/>
                      <a:pt x="6" y="15"/>
                      <a:pt x="6" y="15"/>
                    </a:cubicBezTo>
                    <a:cubicBezTo>
                      <a:pt x="4" y="18"/>
                      <a:pt x="4" y="18"/>
                      <a:pt x="4" y="18"/>
                    </a:cubicBezTo>
                    <a:cubicBezTo>
                      <a:pt x="6" y="24"/>
                      <a:pt x="6" y="24"/>
                      <a:pt x="6" y="24"/>
                    </a:cubicBezTo>
                    <a:cubicBezTo>
                      <a:pt x="4" y="29"/>
                      <a:pt x="4" y="29"/>
                      <a:pt x="4" y="29"/>
                    </a:cubicBezTo>
                    <a:cubicBezTo>
                      <a:pt x="1" y="30"/>
                      <a:pt x="1" y="30"/>
                      <a:pt x="1" y="30"/>
                    </a:cubicBezTo>
                    <a:cubicBezTo>
                      <a:pt x="0" y="32"/>
                      <a:pt x="0" y="32"/>
                      <a:pt x="0" y="32"/>
                    </a:cubicBezTo>
                    <a:cubicBezTo>
                      <a:pt x="1" y="34"/>
                      <a:pt x="1" y="34"/>
                      <a:pt x="1" y="34"/>
                    </a:cubicBezTo>
                    <a:cubicBezTo>
                      <a:pt x="4" y="42"/>
                      <a:pt x="4" y="42"/>
                      <a:pt x="4" y="42"/>
                    </a:cubicBezTo>
                    <a:cubicBezTo>
                      <a:pt x="4" y="50"/>
                      <a:pt x="4" y="50"/>
                      <a:pt x="4" y="50"/>
                    </a:cubicBezTo>
                    <a:cubicBezTo>
                      <a:pt x="4" y="57"/>
                      <a:pt x="4" y="57"/>
                      <a:pt x="4" y="57"/>
                    </a:cubicBezTo>
                    <a:cubicBezTo>
                      <a:pt x="4" y="67"/>
                      <a:pt x="4" y="67"/>
                      <a:pt x="4" y="67"/>
                    </a:cubicBezTo>
                    <a:cubicBezTo>
                      <a:pt x="1" y="69"/>
                      <a:pt x="1" y="69"/>
                      <a:pt x="1" y="69"/>
                    </a:cubicBezTo>
                    <a:cubicBezTo>
                      <a:pt x="0" y="72"/>
                      <a:pt x="0" y="72"/>
                      <a:pt x="0" y="72"/>
                    </a:cubicBezTo>
                    <a:cubicBezTo>
                      <a:pt x="4" y="77"/>
                      <a:pt x="4" y="77"/>
                      <a:pt x="4" y="77"/>
                    </a:cubicBezTo>
                    <a:cubicBezTo>
                      <a:pt x="4" y="85"/>
                      <a:pt x="4" y="85"/>
                      <a:pt x="4" y="85"/>
                    </a:cubicBezTo>
                    <a:cubicBezTo>
                      <a:pt x="4" y="85"/>
                      <a:pt x="6" y="88"/>
                      <a:pt x="6" y="89"/>
                    </a:cubicBezTo>
                    <a:cubicBezTo>
                      <a:pt x="6" y="89"/>
                      <a:pt x="10" y="88"/>
                      <a:pt x="10" y="88"/>
                    </a:cubicBezTo>
                    <a:cubicBezTo>
                      <a:pt x="16" y="91"/>
                      <a:pt x="16" y="91"/>
                      <a:pt x="16" y="91"/>
                    </a:cubicBezTo>
                    <a:cubicBezTo>
                      <a:pt x="18" y="95"/>
                      <a:pt x="18" y="95"/>
                      <a:pt x="18" y="95"/>
                    </a:cubicBezTo>
                    <a:cubicBezTo>
                      <a:pt x="19" y="97"/>
                      <a:pt x="19" y="97"/>
                      <a:pt x="19" y="97"/>
                    </a:cubicBezTo>
                    <a:cubicBezTo>
                      <a:pt x="32" y="101"/>
                      <a:pt x="32" y="101"/>
                      <a:pt x="32" y="101"/>
                    </a:cubicBezTo>
                    <a:cubicBezTo>
                      <a:pt x="37" y="106"/>
                      <a:pt x="37" y="106"/>
                      <a:pt x="37" y="106"/>
                    </a:cubicBezTo>
                    <a:cubicBezTo>
                      <a:pt x="45" y="102"/>
                      <a:pt x="45" y="102"/>
                      <a:pt x="45" y="102"/>
                    </a:cubicBezTo>
                    <a:cubicBezTo>
                      <a:pt x="52" y="98"/>
                      <a:pt x="52" y="98"/>
                      <a:pt x="52" y="98"/>
                    </a:cubicBezTo>
                    <a:cubicBezTo>
                      <a:pt x="123" y="136"/>
                      <a:pt x="123" y="136"/>
                      <a:pt x="123" y="136"/>
                    </a:cubicBezTo>
                    <a:cubicBezTo>
                      <a:pt x="123" y="131"/>
                      <a:pt x="123" y="131"/>
                      <a:pt x="123" y="131"/>
                    </a:cubicBezTo>
                    <a:cubicBezTo>
                      <a:pt x="130" y="131"/>
                      <a:pt x="130" y="131"/>
                      <a:pt x="130" y="131"/>
                    </a:cubicBezTo>
                    <a:cubicBezTo>
                      <a:pt x="130" y="112"/>
                      <a:pt x="130" y="112"/>
                      <a:pt x="130" y="112"/>
                    </a:cubicBezTo>
                    <a:cubicBezTo>
                      <a:pt x="129" y="41"/>
                      <a:pt x="129" y="41"/>
                      <a:pt x="129" y="41"/>
                    </a:cubicBezTo>
                    <a:cubicBezTo>
                      <a:pt x="126" y="31"/>
                      <a:pt x="126" y="31"/>
                      <a:pt x="126" y="31"/>
                    </a:cubicBezTo>
                    <a:cubicBezTo>
                      <a:pt x="129" y="24"/>
                      <a:pt x="129" y="24"/>
                      <a:pt x="129" y="24"/>
                    </a:cubicBezTo>
                    <a:cubicBezTo>
                      <a:pt x="127" y="17"/>
                      <a:pt x="127" y="17"/>
                      <a:pt x="127" y="17"/>
                    </a:cubicBezTo>
                    <a:cubicBezTo>
                      <a:pt x="130" y="14"/>
                      <a:pt x="130" y="14"/>
                      <a:pt x="130" y="14"/>
                    </a:cubicBezTo>
                    <a:cubicBezTo>
                      <a:pt x="129" y="12"/>
                      <a:pt x="129" y="12"/>
                      <a:pt x="129" y="12"/>
                    </a:cubicBezTo>
                    <a:cubicBezTo>
                      <a:pt x="123" y="12"/>
                      <a:pt x="123" y="12"/>
                      <a:pt x="123" y="12"/>
                    </a:cubicBezTo>
                    <a:cubicBezTo>
                      <a:pt x="120" y="10"/>
                      <a:pt x="120" y="10"/>
                      <a:pt x="120" y="10"/>
                    </a:cubicBezTo>
                    <a:cubicBezTo>
                      <a:pt x="112" y="9"/>
                      <a:pt x="112" y="9"/>
                      <a:pt x="112" y="9"/>
                    </a:cubicBezTo>
                    <a:cubicBezTo>
                      <a:pt x="111" y="6"/>
                      <a:pt x="111" y="6"/>
                      <a:pt x="111" y="6"/>
                    </a:cubicBezTo>
                    <a:cubicBezTo>
                      <a:pt x="108" y="4"/>
                      <a:pt x="108" y="4"/>
                      <a:pt x="108" y="4"/>
                    </a:cubicBezTo>
                    <a:cubicBezTo>
                      <a:pt x="106" y="4"/>
                      <a:pt x="106" y="4"/>
                      <a:pt x="106" y="4"/>
                    </a:cubicBezTo>
                    <a:cubicBezTo>
                      <a:pt x="99" y="3"/>
                      <a:pt x="99" y="3"/>
                      <a:pt x="99" y="3"/>
                    </a:cubicBezTo>
                    <a:cubicBezTo>
                      <a:pt x="98" y="4"/>
                      <a:pt x="98" y="4"/>
                      <a:pt x="98" y="4"/>
                    </a:cubicBezTo>
                    <a:cubicBezTo>
                      <a:pt x="94" y="4"/>
                      <a:pt x="94" y="4"/>
                      <a:pt x="94" y="4"/>
                    </a:cubicBezTo>
                    <a:cubicBezTo>
                      <a:pt x="86" y="11"/>
                      <a:pt x="86" y="11"/>
                      <a:pt x="86" y="11"/>
                    </a:cubicBezTo>
                    <a:cubicBezTo>
                      <a:pt x="86" y="14"/>
                      <a:pt x="86" y="14"/>
                      <a:pt x="86" y="14"/>
                    </a:cubicBezTo>
                    <a:cubicBezTo>
                      <a:pt x="88" y="20"/>
                      <a:pt x="88" y="20"/>
                      <a:pt x="88" y="20"/>
                    </a:cubicBezTo>
                    <a:cubicBezTo>
                      <a:pt x="86" y="26"/>
                      <a:pt x="86" y="26"/>
                      <a:pt x="86" y="26"/>
                    </a:cubicBezTo>
                    <a:cubicBezTo>
                      <a:pt x="82" y="28"/>
                      <a:pt x="82" y="28"/>
                      <a:pt x="82" y="28"/>
                    </a:cubicBezTo>
                    <a:cubicBezTo>
                      <a:pt x="77" y="28"/>
                      <a:pt x="77" y="28"/>
                      <a:pt x="77" y="28"/>
                    </a:cubicBezTo>
                    <a:cubicBezTo>
                      <a:pt x="66" y="21"/>
                      <a:pt x="66" y="21"/>
                      <a:pt x="66" y="21"/>
                    </a:cubicBezTo>
                    <a:cubicBezTo>
                      <a:pt x="59" y="19"/>
                      <a:pt x="59" y="19"/>
                      <a:pt x="59" y="19"/>
                    </a:cubicBezTo>
                    <a:cubicBezTo>
                      <a:pt x="51" y="18"/>
                      <a:pt x="51" y="18"/>
                      <a:pt x="51" y="18"/>
                    </a:cubicBezTo>
                    <a:cubicBezTo>
                      <a:pt x="48" y="13"/>
                      <a:pt x="48" y="13"/>
                      <a:pt x="48" y="13"/>
                    </a:cubicBezTo>
                    <a:cubicBezTo>
                      <a:pt x="46" y="8"/>
                      <a:pt x="46" y="8"/>
                      <a:pt x="46" y="8"/>
                    </a:cubicBezTo>
                    <a:cubicBezTo>
                      <a:pt x="40" y="7"/>
                      <a:pt x="40" y="7"/>
                      <a:pt x="40" y="7"/>
                    </a:cubicBezTo>
                    <a:cubicBezTo>
                      <a:pt x="37" y="5"/>
                      <a:pt x="37" y="5"/>
                      <a:pt x="37" y="5"/>
                    </a:cubicBezTo>
                    <a:cubicBezTo>
                      <a:pt x="30" y="3"/>
                      <a:pt x="30" y="3"/>
                      <a:pt x="30" y="3"/>
                    </a:cubicBezTo>
                    <a:cubicBezTo>
                      <a:pt x="22" y="4"/>
                      <a:pt x="22" y="4"/>
                      <a:pt x="22" y="4"/>
                    </a:cubicBezTo>
                    <a:cubicBezTo>
                      <a:pt x="16" y="0"/>
                      <a:pt x="16" y="0"/>
                      <a:pt x="16" y="0"/>
                    </a:cubicBezTo>
                    <a:cubicBezTo>
                      <a:pt x="16" y="5"/>
                      <a:pt x="16" y="5"/>
                      <a:pt x="16" y="5"/>
                    </a:cubicBezTo>
                    <a:lnTo>
                      <a:pt x="17"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7" name="Freeform 109"/>
              <p:cNvSpPr>
                <a:spLocks/>
              </p:cNvSpPr>
              <p:nvPr/>
            </p:nvSpPr>
            <p:spPr bwMode="auto">
              <a:xfrm>
                <a:off x="4767198" y="2053964"/>
                <a:ext cx="228584" cy="208384"/>
              </a:xfrm>
              <a:custGeom>
                <a:avLst/>
                <a:gdLst>
                  <a:gd name="T0" fmla="*/ 209 w 215"/>
                  <a:gd name="T1" fmla="*/ 184 h 196"/>
                  <a:gd name="T2" fmla="*/ 205 w 215"/>
                  <a:gd name="T3" fmla="*/ 180 h 196"/>
                  <a:gd name="T4" fmla="*/ 198 w 215"/>
                  <a:gd name="T5" fmla="*/ 178 h 196"/>
                  <a:gd name="T6" fmla="*/ 194 w 215"/>
                  <a:gd name="T7" fmla="*/ 176 h 196"/>
                  <a:gd name="T8" fmla="*/ 190 w 215"/>
                  <a:gd name="T9" fmla="*/ 164 h 196"/>
                  <a:gd name="T10" fmla="*/ 188 w 215"/>
                  <a:gd name="T11" fmla="*/ 158 h 196"/>
                  <a:gd name="T12" fmla="*/ 194 w 215"/>
                  <a:gd name="T13" fmla="*/ 158 h 196"/>
                  <a:gd name="T14" fmla="*/ 194 w 215"/>
                  <a:gd name="T15" fmla="*/ 156 h 196"/>
                  <a:gd name="T16" fmla="*/ 190 w 215"/>
                  <a:gd name="T17" fmla="*/ 152 h 196"/>
                  <a:gd name="T18" fmla="*/ 182 w 215"/>
                  <a:gd name="T19" fmla="*/ 144 h 196"/>
                  <a:gd name="T20" fmla="*/ 180 w 215"/>
                  <a:gd name="T21" fmla="*/ 140 h 196"/>
                  <a:gd name="T22" fmla="*/ 178 w 215"/>
                  <a:gd name="T23" fmla="*/ 136 h 196"/>
                  <a:gd name="T24" fmla="*/ 168 w 215"/>
                  <a:gd name="T25" fmla="*/ 118 h 196"/>
                  <a:gd name="T26" fmla="*/ 160 w 215"/>
                  <a:gd name="T27" fmla="*/ 102 h 196"/>
                  <a:gd name="T28" fmla="*/ 158 w 215"/>
                  <a:gd name="T29" fmla="*/ 92 h 196"/>
                  <a:gd name="T30" fmla="*/ 152 w 215"/>
                  <a:gd name="T31" fmla="*/ 84 h 196"/>
                  <a:gd name="T32" fmla="*/ 150 w 215"/>
                  <a:gd name="T33" fmla="*/ 76 h 196"/>
                  <a:gd name="T34" fmla="*/ 140 w 215"/>
                  <a:gd name="T35" fmla="*/ 62 h 196"/>
                  <a:gd name="T36" fmla="*/ 134 w 215"/>
                  <a:gd name="T37" fmla="*/ 54 h 196"/>
                  <a:gd name="T38" fmla="*/ 130 w 215"/>
                  <a:gd name="T39" fmla="*/ 46 h 196"/>
                  <a:gd name="T40" fmla="*/ 132 w 215"/>
                  <a:gd name="T41" fmla="*/ 38 h 196"/>
                  <a:gd name="T42" fmla="*/ 132 w 215"/>
                  <a:gd name="T43" fmla="*/ 38 h 196"/>
                  <a:gd name="T44" fmla="*/ 134 w 215"/>
                  <a:gd name="T45" fmla="*/ 38 h 196"/>
                  <a:gd name="T46" fmla="*/ 134 w 215"/>
                  <a:gd name="T47" fmla="*/ 46 h 196"/>
                  <a:gd name="T48" fmla="*/ 146 w 215"/>
                  <a:gd name="T49" fmla="*/ 58 h 196"/>
                  <a:gd name="T50" fmla="*/ 152 w 215"/>
                  <a:gd name="T51" fmla="*/ 66 h 196"/>
                  <a:gd name="T52" fmla="*/ 154 w 215"/>
                  <a:gd name="T53" fmla="*/ 74 h 196"/>
                  <a:gd name="T54" fmla="*/ 162 w 215"/>
                  <a:gd name="T55" fmla="*/ 80 h 196"/>
                  <a:gd name="T56" fmla="*/ 166 w 215"/>
                  <a:gd name="T57" fmla="*/ 78 h 196"/>
                  <a:gd name="T58" fmla="*/ 166 w 215"/>
                  <a:gd name="T59" fmla="*/ 72 h 196"/>
                  <a:gd name="T60" fmla="*/ 166 w 215"/>
                  <a:gd name="T61" fmla="*/ 66 h 196"/>
                  <a:gd name="T62" fmla="*/ 170 w 215"/>
                  <a:gd name="T63" fmla="*/ 58 h 196"/>
                  <a:gd name="T64" fmla="*/ 170 w 215"/>
                  <a:gd name="T65" fmla="*/ 52 h 196"/>
                  <a:gd name="T66" fmla="*/ 174 w 215"/>
                  <a:gd name="T67" fmla="*/ 48 h 196"/>
                  <a:gd name="T68" fmla="*/ 166 w 215"/>
                  <a:gd name="T69" fmla="*/ 24 h 196"/>
                  <a:gd name="T70" fmla="*/ 160 w 215"/>
                  <a:gd name="T71" fmla="*/ 14 h 196"/>
                  <a:gd name="T72" fmla="*/ 158 w 215"/>
                  <a:gd name="T73" fmla="*/ 12 h 196"/>
                  <a:gd name="T74" fmla="*/ 142 w 215"/>
                  <a:gd name="T75" fmla="*/ 12 h 196"/>
                  <a:gd name="T76" fmla="*/ 136 w 215"/>
                  <a:gd name="T77" fmla="*/ 12 h 196"/>
                  <a:gd name="T78" fmla="*/ 132 w 215"/>
                  <a:gd name="T79" fmla="*/ 12 h 196"/>
                  <a:gd name="T80" fmla="*/ 120 w 215"/>
                  <a:gd name="T81" fmla="*/ 6 h 196"/>
                  <a:gd name="T82" fmla="*/ 116 w 215"/>
                  <a:gd name="T83" fmla="*/ 8 h 196"/>
                  <a:gd name="T84" fmla="*/ 106 w 215"/>
                  <a:gd name="T85" fmla="*/ 6 h 196"/>
                  <a:gd name="T86" fmla="*/ 100 w 215"/>
                  <a:gd name="T87" fmla="*/ 8 h 196"/>
                  <a:gd name="T88" fmla="*/ 94 w 215"/>
                  <a:gd name="T89" fmla="*/ 8 h 196"/>
                  <a:gd name="T90" fmla="*/ 88 w 215"/>
                  <a:gd name="T91" fmla="*/ 14 h 196"/>
                  <a:gd name="T92" fmla="*/ 76 w 215"/>
                  <a:gd name="T93" fmla="*/ 20 h 196"/>
                  <a:gd name="T94" fmla="*/ 64 w 215"/>
                  <a:gd name="T95" fmla="*/ 12 h 196"/>
                  <a:gd name="T96" fmla="*/ 48 w 215"/>
                  <a:gd name="T97" fmla="*/ 8 h 196"/>
                  <a:gd name="T98" fmla="*/ 26 w 215"/>
                  <a:gd name="T99" fmla="*/ 2 h 196"/>
                  <a:gd name="T100" fmla="*/ 14 w 215"/>
                  <a:gd name="T101" fmla="*/ 4 h 196"/>
                  <a:gd name="T102" fmla="*/ 8 w 215"/>
                  <a:gd name="T103" fmla="*/ 0 h 196"/>
                  <a:gd name="T104" fmla="*/ 2 w 215"/>
                  <a:gd name="T105" fmla="*/ 6 h 196"/>
                  <a:gd name="T106" fmla="*/ 6 w 215"/>
                  <a:gd name="T107" fmla="*/ 20 h 196"/>
                  <a:gd name="T108" fmla="*/ 0 w 215"/>
                  <a:gd name="T109" fmla="*/ 34 h 196"/>
                  <a:gd name="T110" fmla="*/ 6 w 215"/>
                  <a:gd name="T111" fmla="*/ 54 h 196"/>
                  <a:gd name="T112" fmla="*/ 8 w 215"/>
                  <a:gd name="T113" fmla="*/ 196 h 196"/>
                  <a:gd name="T114" fmla="*/ 148 w 215"/>
                  <a:gd name="T115" fmla="*/ 196 h 196"/>
                  <a:gd name="T116" fmla="*/ 166 w 215"/>
                  <a:gd name="T117" fmla="*/ 196 h 196"/>
                  <a:gd name="T118" fmla="*/ 215 w 215"/>
                  <a:gd name="T119" fmla="*/ 196 h 196"/>
                  <a:gd name="T120" fmla="*/ 215 w 215"/>
                  <a:gd name="T121" fmla="*/ 192 h 196"/>
                  <a:gd name="T122" fmla="*/ 209 w 215"/>
                  <a:gd name="T123" fmla="*/ 18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5" h="196">
                    <a:moveTo>
                      <a:pt x="209" y="184"/>
                    </a:moveTo>
                    <a:lnTo>
                      <a:pt x="205" y="180"/>
                    </a:lnTo>
                    <a:lnTo>
                      <a:pt x="198" y="178"/>
                    </a:lnTo>
                    <a:lnTo>
                      <a:pt x="194" y="176"/>
                    </a:lnTo>
                    <a:lnTo>
                      <a:pt x="190" y="164"/>
                    </a:lnTo>
                    <a:lnTo>
                      <a:pt x="188" y="158"/>
                    </a:lnTo>
                    <a:lnTo>
                      <a:pt x="194" y="158"/>
                    </a:lnTo>
                    <a:lnTo>
                      <a:pt x="194" y="156"/>
                    </a:lnTo>
                    <a:lnTo>
                      <a:pt x="190" y="152"/>
                    </a:lnTo>
                    <a:lnTo>
                      <a:pt x="182" y="144"/>
                    </a:lnTo>
                    <a:lnTo>
                      <a:pt x="180" y="140"/>
                    </a:lnTo>
                    <a:lnTo>
                      <a:pt x="178" y="136"/>
                    </a:lnTo>
                    <a:lnTo>
                      <a:pt x="168" y="118"/>
                    </a:lnTo>
                    <a:lnTo>
                      <a:pt x="160" y="102"/>
                    </a:lnTo>
                    <a:lnTo>
                      <a:pt x="158" y="92"/>
                    </a:lnTo>
                    <a:lnTo>
                      <a:pt x="152" y="84"/>
                    </a:lnTo>
                    <a:lnTo>
                      <a:pt x="150" y="76"/>
                    </a:lnTo>
                    <a:lnTo>
                      <a:pt x="140" y="62"/>
                    </a:lnTo>
                    <a:lnTo>
                      <a:pt x="134" y="54"/>
                    </a:lnTo>
                    <a:lnTo>
                      <a:pt x="130" y="46"/>
                    </a:lnTo>
                    <a:lnTo>
                      <a:pt x="132" y="38"/>
                    </a:lnTo>
                    <a:lnTo>
                      <a:pt x="132" y="38"/>
                    </a:lnTo>
                    <a:lnTo>
                      <a:pt x="134" y="38"/>
                    </a:lnTo>
                    <a:lnTo>
                      <a:pt x="134" y="46"/>
                    </a:lnTo>
                    <a:lnTo>
                      <a:pt x="146" y="58"/>
                    </a:lnTo>
                    <a:lnTo>
                      <a:pt x="152" y="66"/>
                    </a:lnTo>
                    <a:lnTo>
                      <a:pt x="154" y="74"/>
                    </a:lnTo>
                    <a:lnTo>
                      <a:pt x="162" y="80"/>
                    </a:lnTo>
                    <a:lnTo>
                      <a:pt x="166" y="78"/>
                    </a:lnTo>
                    <a:lnTo>
                      <a:pt x="166" y="72"/>
                    </a:lnTo>
                    <a:lnTo>
                      <a:pt x="166" y="66"/>
                    </a:lnTo>
                    <a:lnTo>
                      <a:pt x="170" y="58"/>
                    </a:lnTo>
                    <a:lnTo>
                      <a:pt x="170" y="52"/>
                    </a:lnTo>
                    <a:lnTo>
                      <a:pt x="174" y="48"/>
                    </a:lnTo>
                    <a:lnTo>
                      <a:pt x="166" y="24"/>
                    </a:lnTo>
                    <a:lnTo>
                      <a:pt x="160" y="14"/>
                    </a:lnTo>
                    <a:lnTo>
                      <a:pt x="158" y="12"/>
                    </a:lnTo>
                    <a:lnTo>
                      <a:pt x="142" y="12"/>
                    </a:lnTo>
                    <a:lnTo>
                      <a:pt x="136" y="12"/>
                    </a:lnTo>
                    <a:lnTo>
                      <a:pt x="132" y="12"/>
                    </a:lnTo>
                    <a:lnTo>
                      <a:pt x="120" y="6"/>
                    </a:lnTo>
                    <a:lnTo>
                      <a:pt x="116" y="8"/>
                    </a:lnTo>
                    <a:lnTo>
                      <a:pt x="106" y="6"/>
                    </a:lnTo>
                    <a:lnTo>
                      <a:pt x="100" y="8"/>
                    </a:lnTo>
                    <a:lnTo>
                      <a:pt x="94" y="8"/>
                    </a:lnTo>
                    <a:lnTo>
                      <a:pt x="88" y="14"/>
                    </a:lnTo>
                    <a:lnTo>
                      <a:pt x="76" y="20"/>
                    </a:lnTo>
                    <a:lnTo>
                      <a:pt x="64" y="12"/>
                    </a:lnTo>
                    <a:lnTo>
                      <a:pt x="48" y="8"/>
                    </a:lnTo>
                    <a:lnTo>
                      <a:pt x="26" y="2"/>
                    </a:lnTo>
                    <a:lnTo>
                      <a:pt x="14" y="4"/>
                    </a:lnTo>
                    <a:lnTo>
                      <a:pt x="8" y="0"/>
                    </a:lnTo>
                    <a:lnTo>
                      <a:pt x="2" y="6"/>
                    </a:lnTo>
                    <a:lnTo>
                      <a:pt x="6" y="20"/>
                    </a:lnTo>
                    <a:lnTo>
                      <a:pt x="0" y="34"/>
                    </a:lnTo>
                    <a:lnTo>
                      <a:pt x="6" y="54"/>
                    </a:lnTo>
                    <a:lnTo>
                      <a:pt x="8" y="196"/>
                    </a:lnTo>
                    <a:lnTo>
                      <a:pt x="148" y="196"/>
                    </a:lnTo>
                    <a:lnTo>
                      <a:pt x="166" y="196"/>
                    </a:lnTo>
                    <a:lnTo>
                      <a:pt x="215" y="196"/>
                    </a:lnTo>
                    <a:lnTo>
                      <a:pt x="215" y="192"/>
                    </a:lnTo>
                    <a:lnTo>
                      <a:pt x="209" y="18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8" name="Freeform 110"/>
              <p:cNvSpPr>
                <a:spLocks/>
              </p:cNvSpPr>
              <p:nvPr/>
            </p:nvSpPr>
            <p:spPr bwMode="auto">
              <a:xfrm>
                <a:off x="4569446" y="2232578"/>
                <a:ext cx="191373" cy="330650"/>
              </a:xfrm>
              <a:custGeom>
                <a:avLst/>
                <a:gdLst>
                  <a:gd name="T0" fmla="*/ 24 w 180"/>
                  <a:gd name="T1" fmla="*/ 8 h 311"/>
                  <a:gd name="T2" fmla="*/ 28 w 180"/>
                  <a:gd name="T3" fmla="*/ 32 h 311"/>
                  <a:gd name="T4" fmla="*/ 34 w 180"/>
                  <a:gd name="T5" fmla="*/ 48 h 311"/>
                  <a:gd name="T6" fmla="*/ 34 w 180"/>
                  <a:gd name="T7" fmla="*/ 78 h 311"/>
                  <a:gd name="T8" fmla="*/ 4 w 180"/>
                  <a:gd name="T9" fmla="*/ 167 h 311"/>
                  <a:gd name="T10" fmla="*/ 0 w 180"/>
                  <a:gd name="T11" fmla="*/ 181 h 311"/>
                  <a:gd name="T12" fmla="*/ 14 w 180"/>
                  <a:gd name="T13" fmla="*/ 185 h 311"/>
                  <a:gd name="T14" fmla="*/ 32 w 180"/>
                  <a:gd name="T15" fmla="*/ 197 h 311"/>
                  <a:gd name="T16" fmla="*/ 26 w 180"/>
                  <a:gd name="T17" fmla="*/ 207 h 311"/>
                  <a:gd name="T18" fmla="*/ 24 w 180"/>
                  <a:gd name="T19" fmla="*/ 211 h 311"/>
                  <a:gd name="T20" fmla="*/ 26 w 180"/>
                  <a:gd name="T21" fmla="*/ 241 h 311"/>
                  <a:gd name="T22" fmla="*/ 40 w 180"/>
                  <a:gd name="T23" fmla="*/ 265 h 311"/>
                  <a:gd name="T24" fmla="*/ 14 w 180"/>
                  <a:gd name="T25" fmla="*/ 261 h 311"/>
                  <a:gd name="T26" fmla="*/ 16 w 180"/>
                  <a:gd name="T27" fmla="*/ 277 h 311"/>
                  <a:gd name="T28" fmla="*/ 32 w 180"/>
                  <a:gd name="T29" fmla="*/ 295 h 311"/>
                  <a:gd name="T30" fmla="*/ 52 w 180"/>
                  <a:gd name="T31" fmla="*/ 309 h 311"/>
                  <a:gd name="T32" fmla="*/ 58 w 180"/>
                  <a:gd name="T33" fmla="*/ 303 h 311"/>
                  <a:gd name="T34" fmla="*/ 68 w 180"/>
                  <a:gd name="T35" fmla="*/ 309 h 311"/>
                  <a:gd name="T36" fmla="*/ 88 w 180"/>
                  <a:gd name="T37" fmla="*/ 303 h 311"/>
                  <a:gd name="T38" fmla="*/ 98 w 180"/>
                  <a:gd name="T39" fmla="*/ 291 h 311"/>
                  <a:gd name="T40" fmla="*/ 98 w 180"/>
                  <a:gd name="T41" fmla="*/ 283 h 311"/>
                  <a:gd name="T42" fmla="*/ 132 w 180"/>
                  <a:gd name="T43" fmla="*/ 273 h 311"/>
                  <a:gd name="T44" fmla="*/ 138 w 180"/>
                  <a:gd name="T45" fmla="*/ 265 h 311"/>
                  <a:gd name="T46" fmla="*/ 146 w 180"/>
                  <a:gd name="T47" fmla="*/ 251 h 311"/>
                  <a:gd name="T48" fmla="*/ 162 w 180"/>
                  <a:gd name="T49" fmla="*/ 245 h 311"/>
                  <a:gd name="T50" fmla="*/ 158 w 180"/>
                  <a:gd name="T51" fmla="*/ 233 h 311"/>
                  <a:gd name="T52" fmla="*/ 156 w 180"/>
                  <a:gd name="T53" fmla="*/ 225 h 311"/>
                  <a:gd name="T54" fmla="*/ 154 w 180"/>
                  <a:gd name="T55" fmla="*/ 213 h 311"/>
                  <a:gd name="T56" fmla="*/ 146 w 180"/>
                  <a:gd name="T57" fmla="*/ 209 h 311"/>
                  <a:gd name="T58" fmla="*/ 150 w 180"/>
                  <a:gd name="T59" fmla="*/ 191 h 311"/>
                  <a:gd name="T60" fmla="*/ 152 w 180"/>
                  <a:gd name="T61" fmla="*/ 177 h 311"/>
                  <a:gd name="T62" fmla="*/ 164 w 180"/>
                  <a:gd name="T63" fmla="*/ 163 h 311"/>
                  <a:gd name="T64" fmla="*/ 164 w 180"/>
                  <a:gd name="T65" fmla="*/ 153 h 311"/>
                  <a:gd name="T66" fmla="*/ 172 w 180"/>
                  <a:gd name="T67" fmla="*/ 149 h 311"/>
                  <a:gd name="T68" fmla="*/ 180 w 180"/>
                  <a:gd name="T69" fmla="*/ 76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0" h="311">
                    <a:moveTo>
                      <a:pt x="38" y="0"/>
                    </a:moveTo>
                    <a:lnTo>
                      <a:pt x="24" y="8"/>
                    </a:lnTo>
                    <a:lnTo>
                      <a:pt x="30" y="22"/>
                    </a:lnTo>
                    <a:lnTo>
                      <a:pt x="28" y="32"/>
                    </a:lnTo>
                    <a:lnTo>
                      <a:pt x="32" y="40"/>
                    </a:lnTo>
                    <a:lnTo>
                      <a:pt x="34" y="48"/>
                    </a:lnTo>
                    <a:lnTo>
                      <a:pt x="42" y="56"/>
                    </a:lnTo>
                    <a:lnTo>
                      <a:pt x="34" y="78"/>
                    </a:lnTo>
                    <a:lnTo>
                      <a:pt x="34" y="133"/>
                    </a:lnTo>
                    <a:lnTo>
                      <a:pt x="4" y="167"/>
                    </a:lnTo>
                    <a:lnTo>
                      <a:pt x="2" y="179"/>
                    </a:lnTo>
                    <a:lnTo>
                      <a:pt x="0" y="181"/>
                    </a:lnTo>
                    <a:lnTo>
                      <a:pt x="4" y="181"/>
                    </a:lnTo>
                    <a:lnTo>
                      <a:pt x="14" y="185"/>
                    </a:lnTo>
                    <a:lnTo>
                      <a:pt x="14" y="193"/>
                    </a:lnTo>
                    <a:lnTo>
                      <a:pt x="32" y="197"/>
                    </a:lnTo>
                    <a:lnTo>
                      <a:pt x="28" y="203"/>
                    </a:lnTo>
                    <a:lnTo>
                      <a:pt x="26" y="207"/>
                    </a:lnTo>
                    <a:lnTo>
                      <a:pt x="20" y="207"/>
                    </a:lnTo>
                    <a:lnTo>
                      <a:pt x="24" y="211"/>
                    </a:lnTo>
                    <a:lnTo>
                      <a:pt x="28" y="223"/>
                    </a:lnTo>
                    <a:lnTo>
                      <a:pt x="26" y="241"/>
                    </a:lnTo>
                    <a:lnTo>
                      <a:pt x="28" y="247"/>
                    </a:lnTo>
                    <a:lnTo>
                      <a:pt x="40" y="265"/>
                    </a:lnTo>
                    <a:lnTo>
                      <a:pt x="22" y="265"/>
                    </a:lnTo>
                    <a:lnTo>
                      <a:pt x="14" y="261"/>
                    </a:lnTo>
                    <a:lnTo>
                      <a:pt x="10" y="269"/>
                    </a:lnTo>
                    <a:lnTo>
                      <a:pt x="16" y="277"/>
                    </a:lnTo>
                    <a:lnTo>
                      <a:pt x="28" y="289"/>
                    </a:lnTo>
                    <a:lnTo>
                      <a:pt x="32" y="295"/>
                    </a:lnTo>
                    <a:lnTo>
                      <a:pt x="38" y="311"/>
                    </a:lnTo>
                    <a:lnTo>
                      <a:pt x="52" y="309"/>
                    </a:lnTo>
                    <a:lnTo>
                      <a:pt x="56" y="305"/>
                    </a:lnTo>
                    <a:lnTo>
                      <a:pt x="58" y="303"/>
                    </a:lnTo>
                    <a:lnTo>
                      <a:pt x="58" y="309"/>
                    </a:lnTo>
                    <a:lnTo>
                      <a:pt x="68" y="309"/>
                    </a:lnTo>
                    <a:lnTo>
                      <a:pt x="72" y="305"/>
                    </a:lnTo>
                    <a:lnTo>
                      <a:pt x="88" y="303"/>
                    </a:lnTo>
                    <a:lnTo>
                      <a:pt x="92" y="297"/>
                    </a:lnTo>
                    <a:lnTo>
                      <a:pt x="98" y="291"/>
                    </a:lnTo>
                    <a:lnTo>
                      <a:pt x="96" y="287"/>
                    </a:lnTo>
                    <a:lnTo>
                      <a:pt x="98" y="283"/>
                    </a:lnTo>
                    <a:lnTo>
                      <a:pt x="120" y="281"/>
                    </a:lnTo>
                    <a:lnTo>
                      <a:pt x="132" y="273"/>
                    </a:lnTo>
                    <a:lnTo>
                      <a:pt x="132" y="269"/>
                    </a:lnTo>
                    <a:lnTo>
                      <a:pt x="138" y="265"/>
                    </a:lnTo>
                    <a:lnTo>
                      <a:pt x="146" y="257"/>
                    </a:lnTo>
                    <a:lnTo>
                      <a:pt x="146" y="251"/>
                    </a:lnTo>
                    <a:lnTo>
                      <a:pt x="154" y="245"/>
                    </a:lnTo>
                    <a:lnTo>
                      <a:pt x="162" y="245"/>
                    </a:lnTo>
                    <a:lnTo>
                      <a:pt x="164" y="239"/>
                    </a:lnTo>
                    <a:lnTo>
                      <a:pt x="158" y="233"/>
                    </a:lnTo>
                    <a:lnTo>
                      <a:pt x="158" y="229"/>
                    </a:lnTo>
                    <a:lnTo>
                      <a:pt x="156" y="225"/>
                    </a:lnTo>
                    <a:lnTo>
                      <a:pt x="158" y="219"/>
                    </a:lnTo>
                    <a:lnTo>
                      <a:pt x="154" y="213"/>
                    </a:lnTo>
                    <a:lnTo>
                      <a:pt x="148" y="215"/>
                    </a:lnTo>
                    <a:lnTo>
                      <a:pt x="146" y="209"/>
                    </a:lnTo>
                    <a:lnTo>
                      <a:pt x="152" y="201"/>
                    </a:lnTo>
                    <a:lnTo>
                      <a:pt x="150" y="191"/>
                    </a:lnTo>
                    <a:lnTo>
                      <a:pt x="154" y="183"/>
                    </a:lnTo>
                    <a:lnTo>
                      <a:pt x="152" y="177"/>
                    </a:lnTo>
                    <a:lnTo>
                      <a:pt x="158" y="171"/>
                    </a:lnTo>
                    <a:lnTo>
                      <a:pt x="164" y="163"/>
                    </a:lnTo>
                    <a:lnTo>
                      <a:pt x="162" y="155"/>
                    </a:lnTo>
                    <a:lnTo>
                      <a:pt x="164" y="153"/>
                    </a:lnTo>
                    <a:lnTo>
                      <a:pt x="168" y="151"/>
                    </a:lnTo>
                    <a:lnTo>
                      <a:pt x="172" y="149"/>
                    </a:lnTo>
                    <a:lnTo>
                      <a:pt x="180" y="151"/>
                    </a:lnTo>
                    <a:lnTo>
                      <a:pt x="180" y="76"/>
                    </a:lnTo>
                    <a:lnTo>
                      <a:pt x="3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09" name="Freeform 111"/>
              <p:cNvSpPr>
                <a:spLocks/>
              </p:cNvSpPr>
              <p:nvPr/>
            </p:nvSpPr>
            <p:spPr bwMode="auto">
              <a:xfrm>
                <a:off x="4480139" y="2452657"/>
                <a:ext cx="142467" cy="234963"/>
              </a:xfrm>
              <a:custGeom>
                <a:avLst/>
                <a:gdLst>
                  <a:gd name="T0" fmla="*/ 130 w 134"/>
                  <a:gd name="T1" fmla="*/ 197 h 221"/>
                  <a:gd name="T2" fmla="*/ 114 w 134"/>
                  <a:gd name="T3" fmla="*/ 171 h 221"/>
                  <a:gd name="T4" fmla="*/ 104 w 134"/>
                  <a:gd name="T5" fmla="*/ 153 h 221"/>
                  <a:gd name="T6" fmla="*/ 102 w 134"/>
                  <a:gd name="T7" fmla="*/ 138 h 221"/>
                  <a:gd name="T8" fmla="*/ 108 w 134"/>
                  <a:gd name="T9" fmla="*/ 130 h 221"/>
                  <a:gd name="T10" fmla="*/ 116 w 134"/>
                  <a:gd name="T11" fmla="*/ 88 h 221"/>
                  <a:gd name="T12" fmla="*/ 100 w 134"/>
                  <a:gd name="T13" fmla="*/ 70 h 221"/>
                  <a:gd name="T14" fmla="*/ 98 w 134"/>
                  <a:gd name="T15" fmla="*/ 54 h 221"/>
                  <a:gd name="T16" fmla="*/ 124 w 134"/>
                  <a:gd name="T17" fmla="*/ 58 h 221"/>
                  <a:gd name="T18" fmla="*/ 110 w 134"/>
                  <a:gd name="T19" fmla="*/ 34 h 221"/>
                  <a:gd name="T20" fmla="*/ 108 w 134"/>
                  <a:gd name="T21" fmla="*/ 4 h 221"/>
                  <a:gd name="T22" fmla="*/ 102 w 134"/>
                  <a:gd name="T23" fmla="*/ 0 h 221"/>
                  <a:gd name="T24" fmla="*/ 98 w 134"/>
                  <a:gd name="T25" fmla="*/ 8 h 221"/>
                  <a:gd name="T26" fmla="*/ 104 w 134"/>
                  <a:gd name="T27" fmla="*/ 26 h 221"/>
                  <a:gd name="T28" fmla="*/ 82 w 134"/>
                  <a:gd name="T29" fmla="*/ 54 h 221"/>
                  <a:gd name="T30" fmla="*/ 76 w 134"/>
                  <a:gd name="T31" fmla="*/ 68 h 221"/>
                  <a:gd name="T32" fmla="*/ 64 w 134"/>
                  <a:gd name="T33" fmla="*/ 90 h 221"/>
                  <a:gd name="T34" fmla="*/ 50 w 134"/>
                  <a:gd name="T35" fmla="*/ 126 h 221"/>
                  <a:gd name="T36" fmla="*/ 40 w 134"/>
                  <a:gd name="T37" fmla="*/ 116 h 221"/>
                  <a:gd name="T38" fmla="*/ 18 w 134"/>
                  <a:gd name="T39" fmla="*/ 126 h 221"/>
                  <a:gd name="T40" fmla="*/ 6 w 134"/>
                  <a:gd name="T41" fmla="*/ 150 h 221"/>
                  <a:gd name="T42" fmla="*/ 4 w 134"/>
                  <a:gd name="T43" fmla="*/ 165 h 221"/>
                  <a:gd name="T44" fmla="*/ 10 w 134"/>
                  <a:gd name="T45" fmla="*/ 173 h 221"/>
                  <a:gd name="T46" fmla="*/ 20 w 134"/>
                  <a:gd name="T47" fmla="*/ 175 h 221"/>
                  <a:gd name="T48" fmla="*/ 24 w 134"/>
                  <a:gd name="T49" fmla="*/ 181 h 221"/>
                  <a:gd name="T50" fmla="*/ 26 w 134"/>
                  <a:gd name="T51" fmla="*/ 197 h 221"/>
                  <a:gd name="T52" fmla="*/ 24 w 134"/>
                  <a:gd name="T53" fmla="*/ 213 h 221"/>
                  <a:gd name="T54" fmla="*/ 48 w 134"/>
                  <a:gd name="T55" fmla="*/ 211 h 221"/>
                  <a:gd name="T56" fmla="*/ 74 w 134"/>
                  <a:gd name="T57" fmla="*/ 211 h 221"/>
                  <a:gd name="T58" fmla="*/ 86 w 134"/>
                  <a:gd name="T59" fmla="*/ 211 h 221"/>
                  <a:gd name="T60" fmla="*/ 112 w 134"/>
                  <a:gd name="T61" fmla="*/ 217 h 221"/>
                  <a:gd name="T62" fmla="*/ 130 w 134"/>
                  <a:gd name="T63" fmla="*/ 221 h 221"/>
                  <a:gd name="T64" fmla="*/ 132 w 134"/>
                  <a:gd name="T65" fmla="*/ 21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221">
                    <a:moveTo>
                      <a:pt x="134" y="205"/>
                    </a:moveTo>
                    <a:lnTo>
                      <a:pt x="130" y="197"/>
                    </a:lnTo>
                    <a:lnTo>
                      <a:pt x="118" y="181"/>
                    </a:lnTo>
                    <a:lnTo>
                      <a:pt x="114" y="171"/>
                    </a:lnTo>
                    <a:lnTo>
                      <a:pt x="106" y="167"/>
                    </a:lnTo>
                    <a:lnTo>
                      <a:pt x="104" y="153"/>
                    </a:lnTo>
                    <a:lnTo>
                      <a:pt x="104" y="142"/>
                    </a:lnTo>
                    <a:lnTo>
                      <a:pt x="102" y="138"/>
                    </a:lnTo>
                    <a:lnTo>
                      <a:pt x="106" y="134"/>
                    </a:lnTo>
                    <a:lnTo>
                      <a:pt x="108" y="130"/>
                    </a:lnTo>
                    <a:lnTo>
                      <a:pt x="122" y="104"/>
                    </a:lnTo>
                    <a:lnTo>
                      <a:pt x="116" y="88"/>
                    </a:lnTo>
                    <a:lnTo>
                      <a:pt x="112" y="82"/>
                    </a:lnTo>
                    <a:lnTo>
                      <a:pt x="100" y="70"/>
                    </a:lnTo>
                    <a:lnTo>
                      <a:pt x="94" y="62"/>
                    </a:lnTo>
                    <a:lnTo>
                      <a:pt x="98" y="54"/>
                    </a:lnTo>
                    <a:lnTo>
                      <a:pt x="106" y="58"/>
                    </a:lnTo>
                    <a:lnTo>
                      <a:pt x="124" y="58"/>
                    </a:lnTo>
                    <a:lnTo>
                      <a:pt x="112" y="40"/>
                    </a:lnTo>
                    <a:lnTo>
                      <a:pt x="110" y="34"/>
                    </a:lnTo>
                    <a:lnTo>
                      <a:pt x="112" y="16"/>
                    </a:lnTo>
                    <a:lnTo>
                      <a:pt x="108" y="4"/>
                    </a:lnTo>
                    <a:lnTo>
                      <a:pt x="104" y="0"/>
                    </a:lnTo>
                    <a:lnTo>
                      <a:pt x="102" y="0"/>
                    </a:lnTo>
                    <a:lnTo>
                      <a:pt x="98" y="6"/>
                    </a:lnTo>
                    <a:lnTo>
                      <a:pt x="98" y="8"/>
                    </a:lnTo>
                    <a:lnTo>
                      <a:pt x="104" y="14"/>
                    </a:lnTo>
                    <a:lnTo>
                      <a:pt x="104" y="26"/>
                    </a:lnTo>
                    <a:lnTo>
                      <a:pt x="90" y="36"/>
                    </a:lnTo>
                    <a:lnTo>
                      <a:pt x="82" y="54"/>
                    </a:lnTo>
                    <a:lnTo>
                      <a:pt x="82" y="64"/>
                    </a:lnTo>
                    <a:lnTo>
                      <a:pt x="76" y="68"/>
                    </a:lnTo>
                    <a:lnTo>
                      <a:pt x="72" y="84"/>
                    </a:lnTo>
                    <a:lnTo>
                      <a:pt x="64" y="90"/>
                    </a:lnTo>
                    <a:lnTo>
                      <a:pt x="52" y="122"/>
                    </a:lnTo>
                    <a:lnTo>
                      <a:pt x="50" y="126"/>
                    </a:lnTo>
                    <a:lnTo>
                      <a:pt x="46" y="122"/>
                    </a:lnTo>
                    <a:lnTo>
                      <a:pt x="40" y="116"/>
                    </a:lnTo>
                    <a:lnTo>
                      <a:pt x="28" y="116"/>
                    </a:lnTo>
                    <a:lnTo>
                      <a:pt x="18" y="126"/>
                    </a:lnTo>
                    <a:lnTo>
                      <a:pt x="8" y="134"/>
                    </a:lnTo>
                    <a:lnTo>
                      <a:pt x="6" y="150"/>
                    </a:lnTo>
                    <a:lnTo>
                      <a:pt x="0" y="161"/>
                    </a:lnTo>
                    <a:lnTo>
                      <a:pt x="4" y="165"/>
                    </a:lnTo>
                    <a:lnTo>
                      <a:pt x="8" y="165"/>
                    </a:lnTo>
                    <a:lnTo>
                      <a:pt x="10" y="173"/>
                    </a:lnTo>
                    <a:lnTo>
                      <a:pt x="18" y="177"/>
                    </a:lnTo>
                    <a:lnTo>
                      <a:pt x="20" y="175"/>
                    </a:lnTo>
                    <a:lnTo>
                      <a:pt x="24" y="177"/>
                    </a:lnTo>
                    <a:lnTo>
                      <a:pt x="24" y="181"/>
                    </a:lnTo>
                    <a:lnTo>
                      <a:pt x="24" y="189"/>
                    </a:lnTo>
                    <a:lnTo>
                      <a:pt x="26" y="197"/>
                    </a:lnTo>
                    <a:lnTo>
                      <a:pt x="26" y="207"/>
                    </a:lnTo>
                    <a:lnTo>
                      <a:pt x="24" y="213"/>
                    </a:lnTo>
                    <a:lnTo>
                      <a:pt x="30" y="211"/>
                    </a:lnTo>
                    <a:lnTo>
                      <a:pt x="48" y="211"/>
                    </a:lnTo>
                    <a:lnTo>
                      <a:pt x="50" y="209"/>
                    </a:lnTo>
                    <a:lnTo>
                      <a:pt x="74" y="211"/>
                    </a:lnTo>
                    <a:lnTo>
                      <a:pt x="82" y="209"/>
                    </a:lnTo>
                    <a:lnTo>
                      <a:pt x="86" y="211"/>
                    </a:lnTo>
                    <a:lnTo>
                      <a:pt x="106" y="213"/>
                    </a:lnTo>
                    <a:lnTo>
                      <a:pt x="112" y="217"/>
                    </a:lnTo>
                    <a:lnTo>
                      <a:pt x="124" y="217"/>
                    </a:lnTo>
                    <a:lnTo>
                      <a:pt x="130" y="221"/>
                    </a:lnTo>
                    <a:lnTo>
                      <a:pt x="134" y="219"/>
                    </a:lnTo>
                    <a:lnTo>
                      <a:pt x="132" y="213"/>
                    </a:lnTo>
                    <a:lnTo>
                      <a:pt x="134" y="20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0" name="Freeform 112"/>
              <p:cNvSpPr>
                <a:spLocks/>
              </p:cNvSpPr>
              <p:nvPr/>
            </p:nvSpPr>
            <p:spPr bwMode="auto">
              <a:xfrm>
                <a:off x="4329167" y="2230451"/>
                <a:ext cx="284932" cy="243469"/>
              </a:xfrm>
              <a:custGeom>
                <a:avLst/>
                <a:gdLst>
                  <a:gd name="T0" fmla="*/ 260 w 268"/>
                  <a:gd name="T1" fmla="*/ 50 h 229"/>
                  <a:gd name="T2" fmla="*/ 258 w 268"/>
                  <a:gd name="T3" fmla="*/ 42 h 229"/>
                  <a:gd name="T4" fmla="*/ 254 w 268"/>
                  <a:gd name="T5" fmla="*/ 34 h 229"/>
                  <a:gd name="T6" fmla="*/ 256 w 268"/>
                  <a:gd name="T7" fmla="*/ 24 h 229"/>
                  <a:gd name="T8" fmla="*/ 250 w 268"/>
                  <a:gd name="T9" fmla="*/ 10 h 229"/>
                  <a:gd name="T10" fmla="*/ 234 w 268"/>
                  <a:gd name="T11" fmla="*/ 18 h 229"/>
                  <a:gd name="T12" fmla="*/ 224 w 268"/>
                  <a:gd name="T13" fmla="*/ 8 h 229"/>
                  <a:gd name="T14" fmla="*/ 198 w 268"/>
                  <a:gd name="T15" fmla="*/ 0 h 229"/>
                  <a:gd name="T16" fmla="*/ 126 w 268"/>
                  <a:gd name="T17" fmla="*/ 52 h 229"/>
                  <a:gd name="T18" fmla="*/ 96 w 268"/>
                  <a:gd name="T19" fmla="*/ 78 h 229"/>
                  <a:gd name="T20" fmla="*/ 90 w 268"/>
                  <a:gd name="T21" fmla="*/ 78 h 229"/>
                  <a:gd name="T22" fmla="*/ 72 w 268"/>
                  <a:gd name="T23" fmla="*/ 84 h 229"/>
                  <a:gd name="T24" fmla="*/ 70 w 268"/>
                  <a:gd name="T25" fmla="*/ 143 h 229"/>
                  <a:gd name="T26" fmla="*/ 54 w 268"/>
                  <a:gd name="T27" fmla="*/ 159 h 229"/>
                  <a:gd name="T28" fmla="*/ 30 w 268"/>
                  <a:gd name="T29" fmla="*/ 163 h 229"/>
                  <a:gd name="T30" fmla="*/ 18 w 268"/>
                  <a:gd name="T31" fmla="*/ 167 h 229"/>
                  <a:gd name="T32" fmla="*/ 0 w 268"/>
                  <a:gd name="T33" fmla="*/ 167 h 229"/>
                  <a:gd name="T34" fmla="*/ 0 w 268"/>
                  <a:gd name="T35" fmla="*/ 173 h 229"/>
                  <a:gd name="T36" fmla="*/ 2 w 268"/>
                  <a:gd name="T37" fmla="*/ 187 h 229"/>
                  <a:gd name="T38" fmla="*/ 8 w 268"/>
                  <a:gd name="T39" fmla="*/ 191 h 229"/>
                  <a:gd name="T40" fmla="*/ 10 w 268"/>
                  <a:gd name="T41" fmla="*/ 195 h 229"/>
                  <a:gd name="T42" fmla="*/ 12 w 268"/>
                  <a:gd name="T43" fmla="*/ 203 h 229"/>
                  <a:gd name="T44" fmla="*/ 24 w 268"/>
                  <a:gd name="T45" fmla="*/ 211 h 229"/>
                  <a:gd name="T46" fmla="*/ 32 w 268"/>
                  <a:gd name="T47" fmla="*/ 211 h 229"/>
                  <a:gd name="T48" fmla="*/ 36 w 268"/>
                  <a:gd name="T49" fmla="*/ 215 h 229"/>
                  <a:gd name="T50" fmla="*/ 36 w 268"/>
                  <a:gd name="T51" fmla="*/ 221 h 229"/>
                  <a:gd name="T52" fmla="*/ 38 w 268"/>
                  <a:gd name="T53" fmla="*/ 227 h 229"/>
                  <a:gd name="T54" fmla="*/ 40 w 268"/>
                  <a:gd name="T55" fmla="*/ 219 h 229"/>
                  <a:gd name="T56" fmla="*/ 46 w 268"/>
                  <a:gd name="T57" fmla="*/ 217 h 229"/>
                  <a:gd name="T58" fmla="*/ 60 w 268"/>
                  <a:gd name="T59" fmla="*/ 229 h 229"/>
                  <a:gd name="T60" fmla="*/ 62 w 268"/>
                  <a:gd name="T61" fmla="*/ 215 h 229"/>
                  <a:gd name="T62" fmla="*/ 68 w 268"/>
                  <a:gd name="T63" fmla="*/ 207 h 229"/>
                  <a:gd name="T64" fmla="*/ 70 w 268"/>
                  <a:gd name="T65" fmla="*/ 195 h 229"/>
                  <a:gd name="T66" fmla="*/ 80 w 268"/>
                  <a:gd name="T67" fmla="*/ 189 h 229"/>
                  <a:gd name="T68" fmla="*/ 90 w 268"/>
                  <a:gd name="T69" fmla="*/ 193 h 229"/>
                  <a:gd name="T70" fmla="*/ 96 w 268"/>
                  <a:gd name="T71" fmla="*/ 191 h 229"/>
                  <a:gd name="T72" fmla="*/ 114 w 268"/>
                  <a:gd name="T73" fmla="*/ 199 h 229"/>
                  <a:gd name="T74" fmla="*/ 124 w 268"/>
                  <a:gd name="T75" fmla="*/ 205 h 229"/>
                  <a:gd name="T76" fmla="*/ 134 w 268"/>
                  <a:gd name="T77" fmla="*/ 201 h 229"/>
                  <a:gd name="T78" fmla="*/ 152 w 268"/>
                  <a:gd name="T79" fmla="*/ 209 h 229"/>
                  <a:gd name="T80" fmla="*/ 164 w 268"/>
                  <a:gd name="T81" fmla="*/ 209 h 229"/>
                  <a:gd name="T82" fmla="*/ 170 w 268"/>
                  <a:gd name="T83" fmla="*/ 203 h 229"/>
                  <a:gd name="T84" fmla="*/ 196 w 268"/>
                  <a:gd name="T85" fmla="*/ 201 h 229"/>
                  <a:gd name="T86" fmla="*/ 204 w 268"/>
                  <a:gd name="T87" fmla="*/ 203 h 229"/>
                  <a:gd name="T88" fmla="*/ 220 w 268"/>
                  <a:gd name="T89" fmla="*/ 193 h 229"/>
                  <a:gd name="T90" fmla="*/ 224 w 268"/>
                  <a:gd name="T91" fmla="*/ 193 h 229"/>
                  <a:gd name="T92" fmla="*/ 222 w 268"/>
                  <a:gd name="T93" fmla="*/ 189 h 229"/>
                  <a:gd name="T94" fmla="*/ 218 w 268"/>
                  <a:gd name="T95" fmla="*/ 187 h 229"/>
                  <a:gd name="T96" fmla="*/ 222 w 268"/>
                  <a:gd name="T97" fmla="*/ 183 h 229"/>
                  <a:gd name="T98" fmla="*/ 226 w 268"/>
                  <a:gd name="T99" fmla="*/ 183 h 229"/>
                  <a:gd name="T100" fmla="*/ 228 w 268"/>
                  <a:gd name="T101" fmla="*/ 181 h 229"/>
                  <a:gd name="T102" fmla="*/ 230 w 268"/>
                  <a:gd name="T103" fmla="*/ 169 h 229"/>
                  <a:gd name="T104" fmla="*/ 260 w 268"/>
                  <a:gd name="T105" fmla="*/ 135 h 229"/>
                  <a:gd name="T106" fmla="*/ 260 w 268"/>
                  <a:gd name="T107" fmla="*/ 80 h 229"/>
                  <a:gd name="T108" fmla="*/ 268 w 268"/>
                  <a:gd name="T109" fmla="*/ 58 h 229"/>
                  <a:gd name="T110" fmla="*/ 260 w 268"/>
                  <a:gd name="T111" fmla="*/ 5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8" h="229">
                    <a:moveTo>
                      <a:pt x="260" y="50"/>
                    </a:moveTo>
                    <a:lnTo>
                      <a:pt x="258" y="42"/>
                    </a:lnTo>
                    <a:lnTo>
                      <a:pt x="254" y="34"/>
                    </a:lnTo>
                    <a:lnTo>
                      <a:pt x="256" y="24"/>
                    </a:lnTo>
                    <a:lnTo>
                      <a:pt x="250" y="10"/>
                    </a:lnTo>
                    <a:lnTo>
                      <a:pt x="234" y="18"/>
                    </a:lnTo>
                    <a:lnTo>
                      <a:pt x="224" y="8"/>
                    </a:lnTo>
                    <a:lnTo>
                      <a:pt x="198" y="0"/>
                    </a:lnTo>
                    <a:lnTo>
                      <a:pt x="126" y="52"/>
                    </a:lnTo>
                    <a:lnTo>
                      <a:pt x="96" y="78"/>
                    </a:lnTo>
                    <a:lnTo>
                      <a:pt x="90" y="78"/>
                    </a:lnTo>
                    <a:lnTo>
                      <a:pt x="72" y="84"/>
                    </a:lnTo>
                    <a:lnTo>
                      <a:pt x="70" y="143"/>
                    </a:lnTo>
                    <a:lnTo>
                      <a:pt x="54" y="159"/>
                    </a:lnTo>
                    <a:lnTo>
                      <a:pt x="30" y="163"/>
                    </a:lnTo>
                    <a:lnTo>
                      <a:pt x="18" y="167"/>
                    </a:lnTo>
                    <a:lnTo>
                      <a:pt x="0" y="167"/>
                    </a:lnTo>
                    <a:lnTo>
                      <a:pt x="0" y="173"/>
                    </a:lnTo>
                    <a:lnTo>
                      <a:pt x="2" y="187"/>
                    </a:lnTo>
                    <a:lnTo>
                      <a:pt x="8" y="191"/>
                    </a:lnTo>
                    <a:lnTo>
                      <a:pt x="10" y="195"/>
                    </a:lnTo>
                    <a:lnTo>
                      <a:pt x="12" y="203"/>
                    </a:lnTo>
                    <a:lnTo>
                      <a:pt x="24" y="211"/>
                    </a:lnTo>
                    <a:lnTo>
                      <a:pt x="32" y="211"/>
                    </a:lnTo>
                    <a:lnTo>
                      <a:pt x="36" y="215"/>
                    </a:lnTo>
                    <a:lnTo>
                      <a:pt x="36" y="221"/>
                    </a:lnTo>
                    <a:lnTo>
                      <a:pt x="38" y="227"/>
                    </a:lnTo>
                    <a:lnTo>
                      <a:pt x="40" y="219"/>
                    </a:lnTo>
                    <a:lnTo>
                      <a:pt x="46" y="217"/>
                    </a:lnTo>
                    <a:lnTo>
                      <a:pt x="60" y="229"/>
                    </a:lnTo>
                    <a:lnTo>
                      <a:pt x="62" y="215"/>
                    </a:lnTo>
                    <a:lnTo>
                      <a:pt x="68" y="207"/>
                    </a:lnTo>
                    <a:lnTo>
                      <a:pt x="70" y="195"/>
                    </a:lnTo>
                    <a:lnTo>
                      <a:pt x="80" y="189"/>
                    </a:lnTo>
                    <a:lnTo>
                      <a:pt x="90" y="193"/>
                    </a:lnTo>
                    <a:lnTo>
                      <a:pt x="96" y="191"/>
                    </a:lnTo>
                    <a:lnTo>
                      <a:pt x="114" y="199"/>
                    </a:lnTo>
                    <a:lnTo>
                      <a:pt x="124" y="205"/>
                    </a:lnTo>
                    <a:lnTo>
                      <a:pt x="134" y="201"/>
                    </a:lnTo>
                    <a:lnTo>
                      <a:pt x="152" y="209"/>
                    </a:lnTo>
                    <a:lnTo>
                      <a:pt x="164" y="209"/>
                    </a:lnTo>
                    <a:lnTo>
                      <a:pt x="170" y="203"/>
                    </a:lnTo>
                    <a:lnTo>
                      <a:pt x="196" y="201"/>
                    </a:lnTo>
                    <a:lnTo>
                      <a:pt x="204" y="203"/>
                    </a:lnTo>
                    <a:lnTo>
                      <a:pt x="220" y="193"/>
                    </a:lnTo>
                    <a:lnTo>
                      <a:pt x="224" y="193"/>
                    </a:lnTo>
                    <a:lnTo>
                      <a:pt x="222" y="189"/>
                    </a:lnTo>
                    <a:lnTo>
                      <a:pt x="218" y="187"/>
                    </a:lnTo>
                    <a:lnTo>
                      <a:pt x="222" y="183"/>
                    </a:lnTo>
                    <a:lnTo>
                      <a:pt x="226" y="183"/>
                    </a:lnTo>
                    <a:lnTo>
                      <a:pt x="228" y="181"/>
                    </a:lnTo>
                    <a:lnTo>
                      <a:pt x="230" y="169"/>
                    </a:lnTo>
                    <a:lnTo>
                      <a:pt x="260" y="135"/>
                    </a:lnTo>
                    <a:lnTo>
                      <a:pt x="260" y="80"/>
                    </a:lnTo>
                    <a:lnTo>
                      <a:pt x="268" y="58"/>
                    </a:lnTo>
                    <a:lnTo>
                      <a:pt x="260" y="5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1" name="Freeform 113"/>
              <p:cNvSpPr>
                <a:spLocks/>
              </p:cNvSpPr>
              <p:nvPr/>
            </p:nvSpPr>
            <p:spPr bwMode="auto">
              <a:xfrm>
                <a:off x="4373821" y="2431394"/>
                <a:ext cx="216889" cy="200941"/>
              </a:xfrm>
              <a:custGeom>
                <a:avLst/>
                <a:gdLst>
                  <a:gd name="T0" fmla="*/ 196 w 204"/>
                  <a:gd name="T1" fmla="*/ 28 h 189"/>
                  <a:gd name="T2" fmla="*/ 190 w 204"/>
                  <a:gd name="T3" fmla="*/ 18 h 189"/>
                  <a:gd name="T4" fmla="*/ 182 w 204"/>
                  <a:gd name="T5" fmla="*/ 4 h 189"/>
                  <a:gd name="T6" fmla="*/ 162 w 204"/>
                  <a:gd name="T7" fmla="*/ 14 h 189"/>
                  <a:gd name="T8" fmla="*/ 128 w 204"/>
                  <a:gd name="T9" fmla="*/ 14 h 189"/>
                  <a:gd name="T10" fmla="*/ 110 w 204"/>
                  <a:gd name="T11" fmla="*/ 20 h 189"/>
                  <a:gd name="T12" fmla="*/ 82 w 204"/>
                  <a:gd name="T13" fmla="*/ 16 h 189"/>
                  <a:gd name="T14" fmla="*/ 54 w 204"/>
                  <a:gd name="T15" fmla="*/ 2 h 189"/>
                  <a:gd name="T16" fmla="*/ 38 w 204"/>
                  <a:gd name="T17" fmla="*/ 0 h 189"/>
                  <a:gd name="T18" fmla="*/ 26 w 204"/>
                  <a:gd name="T19" fmla="*/ 18 h 189"/>
                  <a:gd name="T20" fmla="*/ 18 w 204"/>
                  <a:gd name="T21" fmla="*/ 40 h 189"/>
                  <a:gd name="T22" fmla="*/ 20 w 204"/>
                  <a:gd name="T23" fmla="*/ 64 h 189"/>
                  <a:gd name="T24" fmla="*/ 18 w 204"/>
                  <a:gd name="T25" fmla="*/ 74 h 189"/>
                  <a:gd name="T26" fmla="*/ 8 w 204"/>
                  <a:gd name="T27" fmla="*/ 92 h 189"/>
                  <a:gd name="T28" fmla="*/ 0 w 204"/>
                  <a:gd name="T29" fmla="*/ 130 h 189"/>
                  <a:gd name="T30" fmla="*/ 16 w 204"/>
                  <a:gd name="T31" fmla="*/ 146 h 189"/>
                  <a:gd name="T32" fmla="*/ 38 w 204"/>
                  <a:gd name="T33" fmla="*/ 154 h 189"/>
                  <a:gd name="T34" fmla="*/ 46 w 204"/>
                  <a:gd name="T35" fmla="*/ 175 h 189"/>
                  <a:gd name="T36" fmla="*/ 58 w 204"/>
                  <a:gd name="T37" fmla="*/ 187 h 189"/>
                  <a:gd name="T38" fmla="*/ 72 w 204"/>
                  <a:gd name="T39" fmla="*/ 189 h 189"/>
                  <a:gd name="T40" fmla="*/ 82 w 204"/>
                  <a:gd name="T41" fmla="*/ 187 h 189"/>
                  <a:gd name="T42" fmla="*/ 96 w 204"/>
                  <a:gd name="T43" fmla="*/ 177 h 189"/>
                  <a:gd name="T44" fmla="*/ 100 w 204"/>
                  <a:gd name="T45" fmla="*/ 181 h 189"/>
                  <a:gd name="T46" fmla="*/ 108 w 204"/>
                  <a:gd name="T47" fmla="*/ 154 h 189"/>
                  <a:gd name="T48" fmla="*/ 128 w 204"/>
                  <a:gd name="T49" fmla="*/ 136 h 189"/>
                  <a:gd name="T50" fmla="*/ 146 w 204"/>
                  <a:gd name="T51" fmla="*/ 142 h 189"/>
                  <a:gd name="T52" fmla="*/ 152 w 204"/>
                  <a:gd name="T53" fmla="*/ 142 h 189"/>
                  <a:gd name="T54" fmla="*/ 172 w 204"/>
                  <a:gd name="T55" fmla="*/ 104 h 189"/>
                  <a:gd name="T56" fmla="*/ 182 w 204"/>
                  <a:gd name="T57" fmla="*/ 84 h 189"/>
                  <a:gd name="T58" fmla="*/ 190 w 204"/>
                  <a:gd name="T59" fmla="*/ 56 h 189"/>
                  <a:gd name="T60" fmla="*/ 204 w 204"/>
                  <a:gd name="T61" fmla="*/ 34 h 189"/>
                  <a:gd name="T62" fmla="*/ 198 w 204"/>
                  <a:gd name="T63" fmla="*/ 2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4" h="189">
                    <a:moveTo>
                      <a:pt x="198" y="26"/>
                    </a:moveTo>
                    <a:lnTo>
                      <a:pt x="196" y="28"/>
                    </a:lnTo>
                    <a:lnTo>
                      <a:pt x="190" y="24"/>
                    </a:lnTo>
                    <a:lnTo>
                      <a:pt x="190" y="18"/>
                    </a:lnTo>
                    <a:lnTo>
                      <a:pt x="184" y="12"/>
                    </a:lnTo>
                    <a:lnTo>
                      <a:pt x="182" y="4"/>
                    </a:lnTo>
                    <a:lnTo>
                      <a:pt x="178" y="4"/>
                    </a:lnTo>
                    <a:lnTo>
                      <a:pt x="162" y="14"/>
                    </a:lnTo>
                    <a:lnTo>
                      <a:pt x="154" y="12"/>
                    </a:lnTo>
                    <a:lnTo>
                      <a:pt x="128" y="14"/>
                    </a:lnTo>
                    <a:lnTo>
                      <a:pt x="122" y="20"/>
                    </a:lnTo>
                    <a:lnTo>
                      <a:pt x="110" y="20"/>
                    </a:lnTo>
                    <a:lnTo>
                      <a:pt x="92" y="12"/>
                    </a:lnTo>
                    <a:lnTo>
                      <a:pt x="82" y="16"/>
                    </a:lnTo>
                    <a:lnTo>
                      <a:pt x="72" y="10"/>
                    </a:lnTo>
                    <a:lnTo>
                      <a:pt x="54" y="2"/>
                    </a:lnTo>
                    <a:lnTo>
                      <a:pt x="48" y="4"/>
                    </a:lnTo>
                    <a:lnTo>
                      <a:pt x="38" y="0"/>
                    </a:lnTo>
                    <a:lnTo>
                      <a:pt x="28" y="6"/>
                    </a:lnTo>
                    <a:lnTo>
                      <a:pt x="26" y="18"/>
                    </a:lnTo>
                    <a:lnTo>
                      <a:pt x="20" y="26"/>
                    </a:lnTo>
                    <a:lnTo>
                      <a:pt x="18" y="40"/>
                    </a:lnTo>
                    <a:lnTo>
                      <a:pt x="16" y="56"/>
                    </a:lnTo>
                    <a:lnTo>
                      <a:pt x="20" y="64"/>
                    </a:lnTo>
                    <a:lnTo>
                      <a:pt x="18" y="70"/>
                    </a:lnTo>
                    <a:lnTo>
                      <a:pt x="18" y="74"/>
                    </a:lnTo>
                    <a:lnTo>
                      <a:pt x="14" y="80"/>
                    </a:lnTo>
                    <a:lnTo>
                      <a:pt x="8" y="92"/>
                    </a:lnTo>
                    <a:lnTo>
                      <a:pt x="4" y="96"/>
                    </a:lnTo>
                    <a:lnTo>
                      <a:pt x="0" y="130"/>
                    </a:lnTo>
                    <a:lnTo>
                      <a:pt x="4" y="148"/>
                    </a:lnTo>
                    <a:lnTo>
                      <a:pt x="16" y="146"/>
                    </a:lnTo>
                    <a:lnTo>
                      <a:pt x="32" y="148"/>
                    </a:lnTo>
                    <a:lnTo>
                      <a:pt x="38" y="154"/>
                    </a:lnTo>
                    <a:lnTo>
                      <a:pt x="46" y="166"/>
                    </a:lnTo>
                    <a:lnTo>
                      <a:pt x="46" y="175"/>
                    </a:lnTo>
                    <a:lnTo>
                      <a:pt x="48" y="183"/>
                    </a:lnTo>
                    <a:lnTo>
                      <a:pt x="58" y="187"/>
                    </a:lnTo>
                    <a:lnTo>
                      <a:pt x="64" y="189"/>
                    </a:lnTo>
                    <a:lnTo>
                      <a:pt x="72" y="189"/>
                    </a:lnTo>
                    <a:lnTo>
                      <a:pt x="78" y="187"/>
                    </a:lnTo>
                    <a:lnTo>
                      <a:pt x="82" y="187"/>
                    </a:lnTo>
                    <a:lnTo>
                      <a:pt x="96" y="185"/>
                    </a:lnTo>
                    <a:lnTo>
                      <a:pt x="96" y="177"/>
                    </a:lnTo>
                    <a:lnTo>
                      <a:pt x="98" y="175"/>
                    </a:lnTo>
                    <a:lnTo>
                      <a:pt x="100" y="181"/>
                    </a:lnTo>
                    <a:lnTo>
                      <a:pt x="106" y="170"/>
                    </a:lnTo>
                    <a:lnTo>
                      <a:pt x="108" y="154"/>
                    </a:lnTo>
                    <a:lnTo>
                      <a:pt x="118" y="146"/>
                    </a:lnTo>
                    <a:lnTo>
                      <a:pt x="128" y="136"/>
                    </a:lnTo>
                    <a:lnTo>
                      <a:pt x="140" y="136"/>
                    </a:lnTo>
                    <a:lnTo>
                      <a:pt x="146" y="142"/>
                    </a:lnTo>
                    <a:lnTo>
                      <a:pt x="150" y="146"/>
                    </a:lnTo>
                    <a:lnTo>
                      <a:pt x="152" y="142"/>
                    </a:lnTo>
                    <a:lnTo>
                      <a:pt x="164" y="110"/>
                    </a:lnTo>
                    <a:lnTo>
                      <a:pt x="172" y="104"/>
                    </a:lnTo>
                    <a:lnTo>
                      <a:pt x="176" y="88"/>
                    </a:lnTo>
                    <a:lnTo>
                      <a:pt x="182" y="84"/>
                    </a:lnTo>
                    <a:lnTo>
                      <a:pt x="182" y="74"/>
                    </a:lnTo>
                    <a:lnTo>
                      <a:pt x="190" y="56"/>
                    </a:lnTo>
                    <a:lnTo>
                      <a:pt x="204" y="46"/>
                    </a:lnTo>
                    <a:lnTo>
                      <a:pt x="204" y="34"/>
                    </a:lnTo>
                    <a:lnTo>
                      <a:pt x="198" y="28"/>
                    </a:lnTo>
                    <a:lnTo>
                      <a:pt x="198"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2" name="Freeform 114"/>
              <p:cNvSpPr>
                <a:spLocks noEditPoints="1"/>
              </p:cNvSpPr>
              <p:nvPr/>
            </p:nvSpPr>
            <p:spPr bwMode="auto">
              <a:xfrm>
                <a:off x="4478013" y="2645093"/>
                <a:ext cx="53159" cy="57412"/>
              </a:xfrm>
              <a:custGeom>
                <a:avLst/>
                <a:gdLst>
                  <a:gd name="T0" fmla="*/ 0 w 50"/>
                  <a:gd name="T1" fmla="*/ 10 h 54"/>
                  <a:gd name="T2" fmla="*/ 6 w 50"/>
                  <a:gd name="T3" fmla="*/ 0 h 54"/>
                  <a:gd name="T4" fmla="*/ 12 w 50"/>
                  <a:gd name="T5" fmla="*/ 2 h 54"/>
                  <a:gd name="T6" fmla="*/ 8 w 50"/>
                  <a:gd name="T7" fmla="*/ 12 h 54"/>
                  <a:gd name="T8" fmla="*/ 0 w 50"/>
                  <a:gd name="T9" fmla="*/ 10 h 54"/>
                  <a:gd name="T10" fmla="*/ 34 w 50"/>
                  <a:gd name="T11" fmla="*/ 52 h 54"/>
                  <a:gd name="T12" fmla="*/ 50 w 50"/>
                  <a:gd name="T13" fmla="*/ 52 h 54"/>
                  <a:gd name="T14" fmla="*/ 50 w 50"/>
                  <a:gd name="T15" fmla="*/ 30 h 54"/>
                  <a:gd name="T16" fmla="*/ 32 w 50"/>
                  <a:gd name="T17" fmla="*/ 30 h 54"/>
                  <a:gd name="T18" fmla="*/ 26 w 50"/>
                  <a:gd name="T19" fmla="*/ 32 h 54"/>
                  <a:gd name="T20" fmla="*/ 24 w 50"/>
                  <a:gd name="T21" fmla="*/ 40 h 54"/>
                  <a:gd name="T22" fmla="*/ 20 w 50"/>
                  <a:gd name="T23" fmla="*/ 50 h 54"/>
                  <a:gd name="T24" fmla="*/ 24 w 50"/>
                  <a:gd name="T25" fmla="*/ 54 h 54"/>
                  <a:gd name="T26" fmla="*/ 30 w 50"/>
                  <a:gd name="T27" fmla="*/ 54 h 54"/>
                  <a:gd name="T28" fmla="*/ 34 w 50"/>
                  <a:gd name="T29" fmla="*/ 5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4">
                    <a:moveTo>
                      <a:pt x="0" y="10"/>
                    </a:moveTo>
                    <a:lnTo>
                      <a:pt x="6" y="0"/>
                    </a:lnTo>
                    <a:lnTo>
                      <a:pt x="12" y="2"/>
                    </a:lnTo>
                    <a:lnTo>
                      <a:pt x="8" y="12"/>
                    </a:lnTo>
                    <a:lnTo>
                      <a:pt x="0" y="10"/>
                    </a:lnTo>
                    <a:close/>
                    <a:moveTo>
                      <a:pt x="34" y="52"/>
                    </a:moveTo>
                    <a:lnTo>
                      <a:pt x="50" y="52"/>
                    </a:lnTo>
                    <a:lnTo>
                      <a:pt x="50" y="30"/>
                    </a:lnTo>
                    <a:lnTo>
                      <a:pt x="32" y="30"/>
                    </a:lnTo>
                    <a:lnTo>
                      <a:pt x="26" y="32"/>
                    </a:lnTo>
                    <a:lnTo>
                      <a:pt x="24" y="40"/>
                    </a:lnTo>
                    <a:lnTo>
                      <a:pt x="20" y="50"/>
                    </a:lnTo>
                    <a:lnTo>
                      <a:pt x="24" y="54"/>
                    </a:lnTo>
                    <a:lnTo>
                      <a:pt x="30" y="54"/>
                    </a:lnTo>
                    <a:lnTo>
                      <a:pt x="34" y="5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3" name="Freeform 115"/>
              <p:cNvSpPr>
                <a:spLocks/>
              </p:cNvSpPr>
              <p:nvPr/>
            </p:nvSpPr>
            <p:spPr bwMode="auto">
              <a:xfrm>
                <a:off x="4486518" y="2674862"/>
                <a:ext cx="102065" cy="129708"/>
              </a:xfrm>
              <a:custGeom>
                <a:avLst/>
                <a:gdLst>
                  <a:gd name="T0" fmla="*/ 96 w 96"/>
                  <a:gd name="T1" fmla="*/ 34 h 122"/>
                  <a:gd name="T2" fmla="*/ 96 w 96"/>
                  <a:gd name="T3" fmla="*/ 20 h 122"/>
                  <a:gd name="T4" fmla="*/ 88 w 96"/>
                  <a:gd name="T5" fmla="*/ 18 h 122"/>
                  <a:gd name="T6" fmla="*/ 80 w 96"/>
                  <a:gd name="T7" fmla="*/ 20 h 122"/>
                  <a:gd name="T8" fmla="*/ 76 w 96"/>
                  <a:gd name="T9" fmla="*/ 10 h 122"/>
                  <a:gd name="T10" fmla="*/ 80 w 96"/>
                  <a:gd name="T11" fmla="*/ 2 h 122"/>
                  <a:gd name="T12" fmla="*/ 76 w 96"/>
                  <a:gd name="T13" fmla="*/ 0 h 122"/>
                  <a:gd name="T14" fmla="*/ 68 w 96"/>
                  <a:gd name="T15" fmla="*/ 2 h 122"/>
                  <a:gd name="T16" fmla="*/ 44 w 96"/>
                  <a:gd name="T17" fmla="*/ 0 h 122"/>
                  <a:gd name="T18" fmla="*/ 42 w 96"/>
                  <a:gd name="T19" fmla="*/ 2 h 122"/>
                  <a:gd name="T20" fmla="*/ 42 w 96"/>
                  <a:gd name="T21" fmla="*/ 24 h 122"/>
                  <a:gd name="T22" fmla="*/ 26 w 96"/>
                  <a:gd name="T23" fmla="*/ 24 h 122"/>
                  <a:gd name="T24" fmla="*/ 22 w 96"/>
                  <a:gd name="T25" fmla="*/ 26 h 122"/>
                  <a:gd name="T26" fmla="*/ 16 w 96"/>
                  <a:gd name="T27" fmla="*/ 26 h 122"/>
                  <a:gd name="T28" fmla="*/ 16 w 96"/>
                  <a:gd name="T29" fmla="*/ 34 h 122"/>
                  <a:gd name="T30" fmla="*/ 18 w 96"/>
                  <a:gd name="T31" fmla="*/ 40 h 122"/>
                  <a:gd name="T32" fmla="*/ 12 w 96"/>
                  <a:gd name="T33" fmla="*/ 42 h 122"/>
                  <a:gd name="T34" fmla="*/ 8 w 96"/>
                  <a:gd name="T35" fmla="*/ 56 h 122"/>
                  <a:gd name="T36" fmla="*/ 0 w 96"/>
                  <a:gd name="T37" fmla="*/ 60 h 122"/>
                  <a:gd name="T38" fmla="*/ 4 w 96"/>
                  <a:gd name="T39" fmla="*/ 66 h 122"/>
                  <a:gd name="T40" fmla="*/ 4 w 96"/>
                  <a:gd name="T41" fmla="*/ 72 h 122"/>
                  <a:gd name="T42" fmla="*/ 10 w 96"/>
                  <a:gd name="T43" fmla="*/ 82 h 122"/>
                  <a:gd name="T44" fmla="*/ 18 w 96"/>
                  <a:gd name="T45" fmla="*/ 96 h 122"/>
                  <a:gd name="T46" fmla="*/ 26 w 96"/>
                  <a:gd name="T47" fmla="*/ 106 h 122"/>
                  <a:gd name="T48" fmla="*/ 28 w 96"/>
                  <a:gd name="T49" fmla="*/ 114 h 122"/>
                  <a:gd name="T50" fmla="*/ 38 w 96"/>
                  <a:gd name="T51" fmla="*/ 122 h 122"/>
                  <a:gd name="T52" fmla="*/ 42 w 96"/>
                  <a:gd name="T53" fmla="*/ 116 h 122"/>
                  <a:gd name="T54" fmla="*/ 44 w 96"/>
                  <a:gd name="T55" fmla="*/ 116 h 122"/>
                  <a:gd name="T56" fmla="*/ 48 w 96"/>
                  <a:gd name="T57" fmla="*/ 118 h 122"/>
                  <a:gd name="T58" fmla="*/ 52 w 96"/>
                  <a:gd name="T59" fmla="*/ 118 h 122"/>
                  <a:gd name="T60" fmla="*/ 52 w 96"/>
                  <a:gd name="T61" fmla="*/ 104 h 122"/>
                  <a:gd name="T62" fmla="*/ 44 w 96"/>
                  <a:gd name="T63" fmla="*/ 100 h 122"/>
                  <a:gd name="T64" fmla="*/ 42 w 96"/>
                  <a:gd name="T65" fmla="*/ 96 h 122"/>
                  <a:gd name="T66" fmla="*/ 44 w 96"/>
                  <a:gd name="T67" fmla="*/ 90 h 122"/>
                  <a:gd name="T68" fmla="*/ 52 w 96"/>
                  <a:gd name="T69" fmla="*/ 92 h 122"/>
                  <a:gd name="T70" fmla="*/ 54 w 96"/>
                  <a:gd name="T71" fmla="*/ 88 h 122"/>
                  <a:gd name="T72" fmla="*/ 60 w 96"/>
                  <a:gd name="T73" fmla="*/ 92 h 122"/>
                  <a:gd name="T74" fmla="*/ 62 w 96"/>
                  <a:gd name="T75" fmla="*/ 84 h 122"/>
                  <a:gd name="T76" fmla="*/ 66 w 96"/>
                  <a:gd name="T77" fmla="*/ 84 h 122"/>
                  <a:gd name="T78" fmla="*/ 70 w 96"/>
                  <a:gd name="T79" fmla="*/ 92 h 122"/>
                  <a:gd name="T80" fmla="*/ 80 w 96"/>
                  <a:gd name="T81" fmla="*/ 88 h 122"/>
                  <a:gd name="T82" fmla="*/ 86 w 96"/>
                  <a:gd name="T83" fmla="*/ 92 h 122"/>
                  <a:gd name="T84" fmla="*/ 92 w 96"/>
                  <a:gd name="T85" fmla="*/ 82 h 122"/>
                  <a:gd name="T86" fmla="*/ 92 w 96"/>
                  <a:gd name="T87" fmla="*/ 68 h 122"/>
                  <a:gd name="T88" fmla="*/ 92 w 96"/>
                  <a:gd name="T89" fmla="*/ 56 h 122"/>
                  <a:gd name="T90" fmla="*/ 84 w 96"/>
                  <a:gd name="T91" fmla="*/ 52 h 122"/>
                  <a:gd name="T92" fmla="*/ 86 w 96"/>
                  <a:gd name="T93" fmla="*/ 42 h 122"/>
                  <a:gd name="T94" fmla="*/ 96 w 96"/>
                  <a:gd name="T95"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6" h="122">
                    <a:moveTo>
                      <a:pt x="96" y="34"/>
                    </a:moveTo>
                    <a:lnTo>
                      <a:pt x="96" y="20"/>
                    </a:lnTo>
                    <a:lnTo>
                      <a:pt x="88" y="18"/>
                    </a:lnTo>
                    <a:lnTo>
                      <a:pt x="80" y="20"/>
                    </a:lnTo>
                    <a:lnTo>
                      <a:pt x="76" y="10"/>
                    </a:lnTo>
                    <a:lnTo>
                      <a:pt x="80" y="2"/>
                    </a:lnTo>
                    <a:lnTo>
                      <a:pt x="76" y="0"/>
                    </a:lnTo>
                    <a:lnTo>
                      <a:pt x="68" y="2"/>
                    </a:lnTo>
                    <a:lnTo>
                      <a:pt x="44" y="0"/>
                    </a:lnTo>
                    <a:lnTo>
                      <a:pt x="42" y="2"/>
                    </a:lnTo>
                    <a:lnTo>
                      <a:pt x="42" y="24"/>
                    </a:lnTo>
                    <a:lnTo>
                      <a:pt x="26" y="24"/>
                    </a:lnTo>
                    <a:lnTo>
                      <a:pt x="22" y="26"/>
                    </a:lnTo>
                    <a:lnTo>
                      <a:pt x="16" y="26"/>
                    </a:lnTo>
                    <a:lnTo>
                      <a:pt x="16" y="34"/>
                    </a:lnTo>
                    <a:lnTo>
                      <a:pt x="18" y="40"/>
                    </a:lnTo>
                    <a:lnTo>
                      <a:pt x="12" y="42"/>
                    </a:lnTo>
                    <a:lnTo>
                      <a:pt x="8" y="56"/>
                    </a:lnTo>
                    <a:lnTo>
                      <a:pt x="0" y="60"/>
                    </a:lnTo>
                    <a:lnTo>
                      <a:pt x="4" y="66"/>
                    </a:lnTo>
                    <a:lnTo>
                      <a:pt x="4" y="72"/>
                    </a:lnTo>
                    <a:lnTo>
                      <a:pt x="10" y="82"/>
                    </a:lnTo>
                    <a:lnTo>
                      <a:pt x="18" y="96"/>
                    </a:lnTo>
                    <a:lnTo>
                      <a:pt x="26" y="106"/>
                    </a:lnTo>
                    <a:lnTo>
                      <a:pt x="28" y="114"/>
                    </a:lnTo>
                    <a:lnTo>
                      <a:pt x="38" y="122"/>
                    </a:lnTo>
                    <a:lnTo>
                      <a:pt x="42" y="116"/>
                    </a:lnTo>
                    <a:lnTo>
                      <a:pt x="44" y="116"/>
                    </a:lnTo>
                    <a:lnTo>
                      <a:pt x="48" y="118"/>
                    </a:lnTo>
                    <a:lnTo>
                      <a:pt x="52" y="118"/>
                    </a:lnTo>
                    <a:lnTo>
                      <a:pt x="52" y="104"/>
                    </a:lnTo>
                    <a:lnTo>
                      <a:pt x="44" y="100"/>
                    </a:lnTo>
                    <a:lnTo>
                      <a:pt x="42" y="96"/>
                    </a:lnTo>
                    <a:lnTo>
                      <a:pt x="44" y="90"/>
                    </a:lnTo>
                    <a:lnTo>
                      <a:pt x="52" y="92"/>
                    </a:lnTo>
                    <a:lnTo>
                      <a:pt x="54" y="88"/>
                    </a:lnTo>
                    <a:lnTo>
                      <a:pt x="60" y="92"/>
                    </a:lnTo>
                    <a:lnTo>
                      <a:pt x="62" y="84"/>
                    </a:lnTo>
                    <a:lnTo>
                      <a:pt x="66" y="84"/>
                    </a:lnTo>
                    <a:lnTo>
                      <a:pt x="70" y="92"/>
                    </a:lnTo>
                    <a:lnTo>
                      <a:pt x="80" y="88"/>
                    </a:lnTo>
                    <a:lnTo>
                      <a:pt x="86" y="92"/>
                    </a:lnTo>
                    <a:lnTo>
                      <a:pt x="92" y="82"/>
                    </a:lnTo>
                    <a:lnTo>
                      <a:pt x="92" y="68"/>
                    </a:lnTo>
                    <a:lnTo>
                      <a:pt x="92" y="56"/>
                    </a:lnTo>
                    <a:lnTo>
                      <a:pt x="84" y="52"/>
                    </a:lnTo>
                    <a:lnTo>
                      <a:pt x="86" y="42"/>
                    </a:lnTo>
                    <a:lnTo>
                      <a:pt x="96"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4" name="Freeform 116"/>
              <p:cNvSpPr>
                <a:spLocks noEditPoints="1"/>
              </p:cNvSpPr>
              <p:nvPr/>
            </p:nvSpPr>
            <p:spPr bwMode="auto">
              <a:xfrm>
                <a:off x="4446117" y="2693998"/>
                <a:ext cx="14884" cy="27642"/>
              </a:xfrm>
              <a:custGeom>
                <a:avLst/>
                <a:gdLst>
                  <a:gd name="T0" fmla="*/ 0 w 14"/>
                  <a:gd name="T1" fmla="*/ 26 h 26"/>
                  <a:gd name="T2" fmla="*/ 2 w 14"/>
                  <a:gd name="T3" fmla="*/ 20 h 26"/>
                  <a:gd name="T4" fmla="*/ 6 w 14"/>
                  <a:gd name="T5" fmla="*/ 20 h 26"/>
                  <a:gd name="T6" fmla="*/ 6 w 14"/>
                  <a:gd name="T7" fmla="*/ 24 h 26"/>
                  <a:gd name="T8" fmla="*/ 0 w 14"/>
                  <a:gd name="T9" fmla="*/ 26 h 26"/>
                  <a:gd name="T10" fmla="*/ 14 w 14"/>
                  <a:gd name="T11" fmla="*/ 2 h 26"/>
                  <a:gd name="T12" fmla="*/ 14 w 14"/>
                  <a:gd name="T13" fmla="*/ 0 h 26"/>
                  <a:gd name="T14" fmla="*/ 12 w 14"/>
                  <a:gd name="T15" fmla="*/ 0 h 26"/>
                  <a:gd name="T16" fmla="*/ 12 w 14"/>
                  <a:gd name="T17" fmla="*/ 4 h 26"/>
                  <a:gd name="T18" fmla="*/ 14 w 14"/>
                  <a:gd name="T19"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26">
                    <a:moveTo>
                      <a:pt x="0" y="26"/>
                    </a:moveTo>
                    <a:lnTo>
                      <a:pt x="2" y="20"/>
                    </a:lnTo>
                    <a:lnTo>
                      <a:pt x="6" y="20"/>
                    </a:lnTo>
                    <a:lnTo>
                      <a:pt x="6" y="24"/>
                    </a:lnTo>
                    <a:lnTo>
                      <a:pt x="0" y="26"/>
                    </a:lnTo>
                    <a:close/>
                    <a:moveTo>
                      <a:pt x="14" y="2"/>
                    </a:moveTo>
                    <a:lnTo>
                      <a:pt x="14" y="0"/>
                    </a:lnTo>
                    <a:lnTo>
                      <a:pt x="12" y="0"/>
                    </a:lnTo>
                    <a:lnTo>
                      <a:pt x="12" y="4"/>
                    </a:lnTo>
                    <a:lnTo>
                      <a:pt x="14"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5" name="Freeform 117"/>
              <p:cNvSpPr>
                <a:spLocks/>
              </p:cNvSpPr>
              <p:nvPr/>
            </p:nvSpPr>
            <p:spPr bwMode="auto">
              <a:xfrm>
                <a:off x="4724671" y="2262347"/>
                <a:ext cx="307259" cy="277490"/>
              </a:xfrm>
              <a:custGeom>
                <a:avLst/>
                <a:gdLst>
                  <a:gd name="T0" fmla="*/ 139 w 144"/>
                  <a:gd name="T1" fmla="*/ 36 h 130"/>
                  <a:gd name="T2" fmla="*/ 135 w 144"/>
                  <a:gd name="T3" fmla="*/ 33 h 130"/>
                  <a:gd name="T4" fmla="*/ 131 w 144"/>
                  <a:gd name="T5" fmla="*/ 26 h 130"/>
                  <a:gd name="T6" fmla="*/ 130 w 144"/>
                  <a:gd name="T7" fmla="*/ 20 h 130"/>
                  <a:gd name="T8" fmla="*/ 129 w 144"/>
                  <a:gd name="T9" fmla="*/ 14 h 130"/>
                  <a:gd name="T10" fmla="*/ 130 w 144"/>
                  <a:gd name="T11" fmla="*/ 9 h 130"/>
                  <a:gd name="T12" fmla="*/ 127 w 144"/>
                  <a:gd name="T13" fmla="*/ 3 h 130"/>
                  <a:gd name="T14" fmla="*/ 103 w 144"/>
                  <a:gd name="T15" fmla="*/ 0 h 130"/>
                  <a:gd name="T16" fmla="*/ 24 w 144"/>
                  <a:gd name="T17" fmla="*/ 0 h 130"/>
                  <a:gd name="T18" fmla="*/ 17 w 144"/>
                  <a:gd name="T19" fmla="*/ 19 h 130"/>
                  <a:gd name="T20" fmla="*/ 17 w 144"/>
                  <a:gd name="T21" fmla="*/ 61 h 130"/>
                  <a:gd name="T22" fmla="*/ 11 w 144"/>
                  <a:gd name="T23" fmla="*/ 61 h 130"/>
                  <a:gd name="T24" fmla="*/ 8 w 144"/>
                  <a:gd name="T25" fmla="*/ 63 h 130"/>
                  <a:gd name="T26" fmla="*/ 6 w 144"/>
                  <a:gd name="T27" fmla="*/ 71 h 130"/>
                  <a:gd name="T28" fmla="*/ 4 w 144"/>
                  <a:gd name="T29" fmla="*/ 77 h 130"/>
                  <a:gd name="T30" fmla="*/ 3 w 144"/>
                  <a:gd name="T31" fmla="*/ 86 h 130"/>
                  <a:gd name="T32" fmla="*/ 1 w 144"/>
                  <a:gd name="T33" fmla="*/ 93 h 130"/>
                  <a:gd name="T34" fmla="*/ 6 w 144"/>
                  <a:gd name="T35" fmla="*/ 95 h 130"/>
                  <a:gd name="T36" fmla="*/ 6 w 144"/>
                  <a:gd name="T37" fmla="*/ 100 h 130"/>
                  <a:gd name="T38" fmla="*/ 9 w 144"/>
                  <a:gd name="T39" fmla="*/ 105 h 130"/>
                  <a:gd name="T40" fmla="*/ 9 w 144"/>
                  <a:gd name="T41" fmla="*/ 110 h 130"/>
                  <a:gd name="T42" fmla="*/ 16 w 144"/>
                  <a:gd name="T43" fmla="*/ 123 h 130"/>
                  <a:gd name="T44" fmla="*/ 16 w 144"/>
                  <a:gd name="T45" fmla="*/ 130 h 130"/>
                  <a:gd name="T46" fmla="*/ 19 w 144"/>
                  <a:gd name="T47" fmla="*/ 130 h 130"/>
                  <a:gd name="T48" fmla="*/ 22 w 144"/>
                  <a:gd name="T49" fmla="*/ 122 h 130"/>
                  <a:gd name="T50" fmla="*/ 25 w 144"/>
                  <a:gd name="T51" fmla="*/ 118 h 130"/>
                  <a:gd name="T52" fmla="*/ 34 w 144"/>
                  <a:gd name="T53" fmla="*/ 114 h 130"/>
                  <a:gd name="T54" fmla="*/ 37 w 144"/>
                  <a:gd name="T55" fmla="*/ 120 h 130"/>
                  <a:gd name="T56" fmla="*/ 40 w 144"/>
                  <a:gd name="T57" fmla="*/ 123 h 130"/>
                  <a:gd name="T58" fmla="*/ 52 w 144"/>
                  <a:gd name="T59" fmla="*/ 122 h 130"/>
                  <a:gd name="T60" fmla="*/ 59 w 144"/>
                  <a:gd name="T61" fmla="*/ 125 h 130"/>
                  <a:gd name="T62" fmla="*/ 64 w 144"/>
                  <a:gd name="T63" fmla="*/ 120 h 130"/>
                  <a:gd name="T64" fmla="*/ 65 w 144"/>
                  <a:gd name="T65" fmla="*/ 117 h 130"/>
                  <a:gd name="T66" fmla="*/ 76 w 144"/>
                  <a:gd name="T67" fmla="*/ 120 h 130"/>
                  <a:gd name="T68" fmla="*/ 86 w 144"/>
                  <a:gd name="T69" fmla="*/ 113 h 130"/>
                  <a:gd name="T70" fmla="*/ 90 w 144"/>
                  <a:gd name="T71" fmla="*/ 107 h 130"/>
                  <a:gd name="T72" fmla="*/ 87 w 144"/>
                  <a:gd name="T73" fmla="*/ 98 h 130"/>
                  <a:gd name="T74" fmla="*/ 93 w 144"/>
                  <a:gd name="T75" fmla="*/ 98 h 130"/>
                  <a:gd name="T76" fmla="*/ 94 w 144"/>
                  <a:gd name="T77" fmla="*/ 96 h 130"/>
                  <a:gd name="T78" fmla="*/ 97 w 144"/>
                  <a:gd name="T79" fmla="*/ 101 h 130"/>
                  <a:gd name="T80" fmla="*/ 98 w 144"/>
                  <a:gd name="T81" fmla="*/ 110 h 130"/>
                  <a:gd name="T82" fmla="*/ 104 w 144"/>
                  <a:gd name="T83" fmla="*/ 119 h 130"/>
                  <a:gd name="T84" fmla="*/ 106 w 144"/>
                  <a:gd name="T85" fmla="*/ 123 h 130"/>
                  <a:gd name="T86" fmla="*/ 106 w 144"/>
                  <a:gd name="T87" fmla="*/ 120 h 130"/>
                  <a:gd name="T88" fmla="*/ 108 w 144"/>
                  <a:gd name="T89" fmla="*/ 113 h 130"/>
                  <a:gd name="T90" fmla="*/ 114 w 144"/>
                  <a:gd name="T91" fmla="*/ 110 h 130"/>
                  <a:gd name="T92" fmla="*/ 114 w 144"/>
                  <a:gd name="T93" fmla="*/ 99 h 130"/>
                  <a:gd name="T94" fmla="*/ 118 w 144"/>
                  <a:gd name="T95" fmla="*/ 91 h 130"/>
                  <a:gd name="T96" fmla="*/ 125 w 144"/>
                  <a:gd name="T97" fmla="*/ 88 h 130"/>
                  <a:gd name="T98" fmla="*/ 125 w 144"/>
                  <a:gd name="T99" fmla="*/ 82 h 130"/>
                  <a:gd name="T100" fmla="*/ 125 w 144"/>
                  <a:gd name="T101" fmla="*/ 66 h 130"/>
                  <a:gd name="T102" fmla="*/ 129 w 144"/>
                  <a:gd name="T103" fmla="*/ 55 h 130"/>
                  <a:gd name="T104" fmla="*/ 129 w 144"/>
                  <a:gd name="T105" fmla="*/ 46 h 130"/>
                  <a:gd name="T106" fmla="*/ 136 w 144"/>
                  <a:gd name="T107" fmla="*/ 42 h 130"/>
                  <a:gd name="T108" fmla="*/ 144 w 144"/>
                  <a:gd name="T109" fmla="*/ 3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 h="130">
                    <a:moveTo>
                      <a:pt x="141" y="37"/>
                    </a:moveTo>
                    <a:cubicBezTo>
                      <a:pt x="139" y="36"/>
                      <a:pt x="139" y="36"/>
                      <a:pt x="139" y="36"/>
                    </a:cubicBezTo>
                    <a:cubicBezTo>
                      <a:pt x="138" y="34"/>
                      <a:pt x="138" y="34"/>
                      <a:pt x="138" y="34"/>
                    </a:cubicBezTo>
                    <a:cubicBezTo>
                      <a:pt x="135" y="33"/>
                      <a:pt x="135" y="33"/>
                      <a:pt x="135" y="33"/>
                    </a:cubicBezTo>
                    <a:cubicBezTo>
                      <a:pt x="133" y="32"/>
                      <a:pt x="133" y="32"/>
                      <a:pt x="133" y="32"/>
                    </a:cubicBezTo>
                    <a:cubicBezTo>
                      <a:pt x="131" y="26"/>
                      <a:pt x="131" y="26"/>
                      <a:pt x="131" y="26"/>
                    </a:cubicBezTo>
                    <a:cubicBezTo>
                      <a:pt x="131" y="22"/>
                      <a:pt x="131" y="22"/>
                      <a:pt x="131" y="22"/>
                    </a:cubicBezTo>
                    <a:cubicBezTo>
                      <a:pt x="130" y="20"/>
                      <a:pt x="130" y="20"/>
                      <a:pt x="130" y="20"/>
                    </a:cubicBezTo>
                    <a:cubicBezTo>
                      <a:pt x="130" y="18"/>
                      <a:pt x="130" y="18"/>
                      <a:pt x="130" y="18"/>
                    </a:cubicBezTo>
                    <a:cubicBezTo>
                      <a:pt x="129" y="14"/>
                      <a:pt x="129" y="14"/>
                      <a:pt x="129" y="14"/>
                    </a:cubicBezTo>
                    <a:cubicBezTo>
                      <a:pt x="130" y="10"/>
                      <a:pt x="130" y="10"/>
                      <a:pt x="130" y="10"/>
                    </a:cubicBezTo>
                    <a:cubicBezTo>
                      <a:pt x="130" y="9"/>
                      <a:pt x="130" y="9"/>
                      <a:pt x="130" y="9"/>
                    </a:cubicBezTo>
                    <a:cubicBezTo>
                      <a:pt x="130" y="7"/>
                      <a:pt x="130" y="7"/>
                      <a:pt x="130" y="7"/>
                    </a:cubicBezTo>
                    <a:cubicBezTo>
                      <a:pt x="127" y="3"/>
                      <a:pt x="127" y="3"/>
                      <a:pt x="127" y="3"/>
                    </a:cubicBezTo>
                    <a:cubicBezTo>
                      <a:pt x="127" y="0"/>
                      <a:pt x="127" y="0"/>
                      <a:pt x="127" y="0"/>
                    </a:cubicBezTo>
                    <a:cubicBezTo>
                      <a:pt x="103" y="0"/>
                      <a:pt x="103" y="0"/>
                      <a:pt x="103" y="0"/>
                    </a:cubicBezTo>
                    <a:cubicBezTo>
                      <a:pt x="94" y="0"/>
                      <a:pt x="94" y="0"/>
                      <a:pt x="94" y="0"/>
                    </a:cubicBezTo>
                    <a:cubicBezTo>
                      <a:pt x="24" y="0"/>
                      <a:pt x="24" y="0"/>
                      <a:pt x="24" y="0"/>
                    </a:cubicBezTo>
                    <a:cubicBezTo>
                      <a:pt x="24" y="19"/>
                      <a:pt x="24" y="19"/>
                      <a:pt x="24" y="19"/>
                    </a:cubicBezTo>
                    <a:cubicBezTo>
                      <a:pt x="17" y="19"/>
                      <a:pt x="17" y="19"/>
                      <a:pt x="17" y="19"/>
                    </a:cubicBezTo>
                    <a:cubicBezTo>
                      <a:pt x="17" y="24"/>
                      <a:pt x="17" y="24"/>
                      <a:pt x="17" y="24"/>
                    </a:cubicBezTo>
                    <a:cubicBezTo>
                      <a:pt x="17" y="61"/>
                      <a:pt x="17" y="61"/>
                      <a:pt x="17" y="61"/>
                    </a:cubicBezTo>
                    <a:cubicBezTo>
                      <a:pt x="13" y="60"/>
                      <a:pt x="13" y="60"/>
                      <a:pt x="13" y="60"/>
                    </a:cubicBezTo>
                    <a:cubicBezTo>
                      <a:pt x="11" y="61"/>
                      <a:pt x="11" y="61"/>
                      <a:pt x="11" y="61"/>
                    </a:cubicBezTo>
                    <a:cubicBezTo>
                      <a:pt x="9" y="62"/>
                      <a:pt x="9" y="62"/>
                      <a:pt x="9" y="62"/>
                    </a:cubicBezTo>
                    <a:cubicBezTo>
                      <a:pt x="8" y="63"/>
                      <a:pt x="8" y="63"/>
                      <a:pt x="8" y="63"/>
                    </a:cubicBezTo>
                    <a:cubicBezTo>
                      <a:pt x="9" y="67"/>
                      <a:pt x="9" y="67"/>
                      <a:pt x="9" y="67"/>
                    </a:cubicBezTo>
                    <a:cubicBezTo>
                      <a:pt x="6" y="71"/>
                      <a:pt x="6" y="71"/>
                      <a:pt x="6" y="71"/>
                    </a:cubicBezTo>
                    <a:cubicBezTo>
                      <a:pt x="3" y="74"/>
                      <a:pt x="3" y="74"/>
                      <a:pt x="3" y="74"/>
                    </a:cubicBezTo>
                    <a:cubicBezTo>
                      <a:pt x="4" y="77"/>
                      <a:pt x="4" y="77"/>
                      <a:pt x="4" y="77"/>
                    </a:cubicBezTo>
                    <a:cubicBezTo>
                      <a:pt x="2" y="81"/>
                      <a:pt x="2" y="81"/>
                      <a:pt x="2" y="81"/>
                    </a:cubicBezTo>
                    <a:cubicBezTo>
                      <a:pt x="3" y="86"/>
                      <a:pt x="3" y="86"/>
                      <a:pt x="3" y="86"/>
                    </a:cubicBezTo>
                    <a:cubicBezTo>
                      <a:pt x="0" y="90"/>
                      <a:pt x="0" y="90"/>
                      <a:pt x="0" y="90"/>
                    </a:cubicBezTo>
                    <a:cubicBezTo>
                      <a:pt x="1" y="93"/>
                      <a:pt x="1" y="93"/>
                      <a:pt x="1" y="93"/>
                    </a:cubicBezTo>
                    <a:cubicBezTo>
                      <a:pt x="4" y="92"/>
                      <a:pt x="4" y="92"/>
                      <a:pt x="4" y="92"/>
                    </a:cubicBezTo>
                    <a:cubicBezTo>
                      <a:pt x="6" y="95"/>
                      <a:pt x="6" y="95"/>
                      <a:pt x="6" y="95"/>
                    </a:cubicBezTo>
                    <a:cubicBezTo>
                      <a:pt x="5" y="98"/>
                      <a:pt x="5" y="98"/>
                      <a:pt x="5" y="98"/>
                    </a:cubicBezTo>
                    <a:cubicBezTo>
                      <a:pt x="6" y="100"/>
                      <a:pt x="6" y="100"/>
                      <a:pt x="6" y="100"/>
                    </a:cubicBezTo>
                    <a:cubicBezTo>
                      <a:pt x="6" y="102"/>
                      <a:pt x="6" y="102"/>
                      <a:pt x="6" y="102"/>
                    </a:cubicBezTo>
                    <a:cubicBezTo>
                      <a:pt x="9" y="105"/>
                      <a:pt x="9" y="105"/>
                      <a:pt x="9" y="105"/>
                    </a:cubicBezTo>
                    <a:cubicBezTo>
                      <a:pt x="8" y="108"/>
                      <a:pt x="8" y="108"/>
                      <a:pt x="8" y="108"/>
                    </a:cubicBezTo>
                    <a:cubicBezTo>
                      <a:pt x="9" y="110"/>
                      <a:pt x="9" y="110"/>
                      <a:pt x="9" y="110"/>
                    </a:cubicBezTo>
                    <a:cubicBezTo>
                      <a:pt x="15" y="116"/>
                      <a:pt x="15" y="116"/>
                      <a:pt x="15" y="116"/>
                    </a:cubicBezTo>
                    <a:cubicBezTo>
                      <a:pt x="16" y="123"/>
                      <a:pt x="16" y="123"/>
                      <a:pt x="16" y="123"/>
                    </a:cubicBezTo>
                    <a:cubicBezTo>
                      <a:pt x="14" y="126"/>
                      <a:pt x="14" y="126"/>
                      <a:pt x="14" y="126"/>
                    </a:cubicBezTo>
                    <a:cubicBezTo>
                      <a:pt x="16" y="130"/>
                      <a:pt x="16" y="130"/>
                      <a:pt x="16" y="130"/>
                    </a:cubicBezTo>
                    <a:cubicBezTo>
                      <a:pt x="19" y="130"/>
                      <a:pt x="19" y="130"/>
                      <a:pt x="19" y="130"/>
                    </a:cubicBezTo>
                    <a:cubicBezTo>
                      <a:pt x="19" y="130"/>
                      <a:pt x="19" y="130"/>
                      <a:pt x="19" y="130"/>
                    </a:cubicBezTo>
                    <a:cubicBezTo>
                      <a:pt x="21" y="128"/>
                      <a:pt x="21" y="128"/>
                      <a:pt x="21" y="128"/>
                    </a:cubicBezTo>
                    <a:cubicBezTo>
                      <a:pt x="22" y="122"/>
                      <a:pt x="22" y="122"/>
                      <a:pt x="22" y="122"/>
                    </a:cubicBezTo>
                    <a:cubicBezTo>
                      <a:pt x="23" y="119"/>
                      <a:pt x="23" y="119"/>
                      <a:pt x="23" y="119"/>
                    </a:cubicBezTo>
                    <a:cubicBezTo>
                      <a:pt x="25" y="118"/>
                      <a:pt x="25" y="118"/>
                      <a:pt x="25" y="118"/>
                    </a:cubicBezTo>
                    <a:cubicBezTo>
                      <a:pt x="26" y="115"/>
                      <a:pt x="26" y="115"/>
                      <a:pt x="26" y="115"/>
                    </a:cubicBezTo>
                    <a:cubicBezTo>
                      <a:pt x="34" y="114"/>
                      <a:pt x="34" y="114"/>
                      <a:pt x="34" y="114"/>
                    </a:cubicBezTo>
                    <a:cubicBezTo>
                      <a:pt x="34" y="118"/>
                      <a:pt x="34" y="118"/>
                      <a:pt x="34" y="118"/>
                    </a:cubicBezTo>
                    <a:cubicBezTo>
                      <a:pt x="37" y="120"/>
                      <a:pt x="37" y="120"/>
                      <a:pt x="37" y="120"/>
                    </a:cubicBezTo>
                    <a:cubicBezTo>
                      <a:pt x="37" y="120"/>
                      <a:pt x="37" y="122"/>
                      <a:pt x="38" y="123"/>
                    </a:cubicBezTo>
                    <a:cubicBezTo>
                      <a:pt x="38" y="123"/>
                      <a:pt x="39" y="124"/>
                      <a:pt x="40" y="123"/>
                    </a:cubicBezTo>
                    <a:cubicBezTo>
                      <a:pt x="41" y="123"/>
                      <a:pt x="43" y="122"/>
                      <a:pt x="45" y="122"/>
                    </a:cubicBezTo>
                    <a:cubicBezTo>
                      <a:pt x="47" y="122"/>
                      <a:pt x="52" y="122"/>
                      <a:pt x="52" y="122"/>
                    </a:cubicBezTo>
                    <a:cubicBezTo>
                      <a:pt x="53" y="125"/>
                      <a:pt x="53" y="125"/>
                      <a:pt x="53" y="125"/>
                    </a:cubicBezTo>
                    <a:cubicBezTo>
                      <a:pt x="59" y="125"/>
                      <a:pt x="59" y="125"/>
                      <a:pt x="59" y="125"/>
                    </a:cubicBezTo>
                    <a:cubicBezTo>
                      <a:pt x="61" y="121"/>
                      <a:pt x="61" y="121"/>
                      <a:pt x="61" y="121"/>
                    </a:cubicBezTo>
                    <a:cubicBezTo>
                      <a:pt x="64" y="120"/>
                      <a:pt x="64" y="120"/>
                      <a:pt x="64" y="120"/>
                    </a:cubicBezTo>
                    <a:cubicBezTo>
                      <a:pt x="65" y="119"/>
                      <a:pt x="65" y="119"/>
                      <a:pt x="65" y="119"/>
                    </a:cubicBezTo>
                    <a:cubicBezTo>
                      <a:pt x="65" y="117"/>
                      <a:pt x="65" y="117"/>
                      <a:pt x="65" y="117"/>
                    </a:cubicBezTo>
                    <a:cubicBezTo>
                      <a:pt x="69" y="115"/>
                      <a:pt x="69" y="115"/>
                      <a:pt x="69" y="115"/>
                    </a:cubicBezTo>
                    <a:cubicBezTo>
                      <a:pt x="76" y="120"/>
                      <a:pt x="76" y="120"/>
                      <a:pt x="76" y="120"/>
                    </a:cubicBezTo>
                    <a:cubicBezTo>
                      <a:pt x="81" y="121"/>
                      <a:pt x="81" y="121"/>
                      <a:pt x="81" y="121"/>
                    </a:cubicBezTo>
                    <a:cubicBezTo>
                      <a:pt x="86" y="113"/>
                      <a:pt x="86" y="113"/>
                      <a:pt x="86" y="113"/>
                    </a:cubicBezTo>
                    <a:cubicBezTo>
                      <a:pt x="86" y="111"/>
                      <a:pt x="86" y="111"/>
                      <a:pt x="86" y="111"/>
                    </a:cubicBezTo>
                    <a:cubicBezTo>
                      <a:pt x="90" y="107"/>
                      <a:pt x="90" y="107"/>
                      <a:pt x="90" y="107"/>
                    </a:cubicBezTo>
                    <a:cubicBezTo>
                      <a:pt x="89" y="101"/>
                      <a:pt x="89" y="101"/>
                      <a:pt x="89" y="101"/>
                    </a:cubicBezTo>
                    <a:cubicBezTo>
                      <a:pt x="87" y="98"/>
                      <a:pt x="87" y="98"/>
                      <a:pt x="87" y="98"/>
                    </a:cubicBezTo>
                    <a:cubicBezTo>
                      <a:pt x="87" y="98"/>
                      <a:pt x="90" y="98"/>
                      <a:pt x="90" y="98"/>
                    </a:cubicBezTo>
                    <a:cubicBezTo>
                      <a:pt x="91" y="98"/>
                      <a:pt x="93" y="98"/>
                      <a:pt x="93" y="98"/>
                    </a:cubicBezTo>
                    <a:cubicBezTo>
                      <a:pt x="93" y="98"/>
                      <a:pt x="93" y="96"/>
                      <a:pt x="93" y="96"/>
                    </a:cubicBezTo>
                    <a:cubicBezTo>
                      <a:pt x="93" y="96"/>
                      <a:pt x="93" y="96"/>
                      <a:pt x="94" y="96"/>
                    </a:cubicBezTo>
                    <a:cubicBezTo>
                      <a:pt x="94" y="96"/>
                      <a:pt x="98" y="96"/>
                      <a:pt x="98" y="96"/>
                    </a:cubicBezTo>
                    <a:cubicBezTo>
                      <a:pt x="98" y="96"/>
                      <a:pt x="97" y="100"/>
                      <a:pt x="97" y="101"/>
                    </a:cubicBezTo>
                    <a:cubicBezTo>
                      <a:pt x="96" y="103"/>
                      <a:pt x="97" y="102"/>
                      <a:pt x="97" y="102"/>
                    </a:cubicBezTo>
                    <a:cubicBezTo>
                      <a:pt x="98" y="110"/>
                      <a:pt x="98" y="110"/>
                      <a:pt x="98" y="110"/>
                    </a:cubicBezTo>
                    <a:cubicBezTo>
                      <a:pt x="103" y="115"/>
                      <a:pt x="103" y="115"/>
                      <a:pt x="103" y="115"/>
                    </a:cubicBezTo>
                    <a:cubicBezTo>
                      <a:pt x="103" y="115"/>
                      <a:pt x="105" y="117"/>
                      <a:pt x="104" y="119"/>
                    </a:cubicBezTo>
                    <a:cubicBezTo>
                      <a:pt x="104" y="121"/>
                      <a:pt x="104" y="122"/>
                      <a:pt x="104" y="122"/>
                    </a:cubicBezTo>
                    <a:cubicBezTo>
                      <a:pt x="105" y="122"/>
                      <a:pt x="106" y="123"/>
                      <a:pt x="106" y="123"/>
                    </a:cubicBezTo>
                    <a:cubicBezTo>
                      <a:pt x="107" y="123"/>
                      <a:pt x="107" y="123"/>
                      <a:pt x="107" y="123"/>
                    </a:cubicBezTo>
                    <a:cubicBezTo>
                      <a:pt x="106" y="120"/>
                      <a:pt x="106" y="120"/>
                      <a:pt x="106" y="120"/>
                    </a:cubicBezTo>
                    <a:cubicBezTo>
                      <a:pt x="109" y="115"/>
                      <a:pt x="109" y="115"/>
                      <a:pt x="109" y="115"/>
                    </a:cubicBezTo>
                    <a:cubicBezTo>
                      <a:pt x="108" y="113"/>
                      <a:pt x="108" y="113"/>
                      <a:pt x="108" y="113"/>
                    </a:cubicBezTo>
                    <a:cubicBezTo>
                      <a:pt x="109" y="110"/>
                      <a:pt x="109" y="110"/>
                      <a:pt x="109" y="110"/>
                    </a:cubicBezTo>
                    <a:cubicBezTo>
                      <a:pt x="114" y="110"/>
                      <a:pt x="114" y="110"/>
                      <a:pt x="114" y="110"/>
                    </a:cubicBezTo>
                    <a:cubicBezTo>
                      <a:pt x="114" y="104"/>
                      <a:pt x="114" y="104"/>
                      <a:pt x="114" y="104"/>
                    </a:cubicBezTo>
                    <a:cubicBezTo>
                      <a:pt x="114" y="99"/>
                      <a:pt x="114" y="99"/>
                      <a:pt x="114" y="99"/>
                    </a:cubicBezTo>
                    <a:cubicBezTo>
                      <a:pt x="117" y="96"/>
                      <a:pt x="117" y="96"/>
                      <a:pt x="117" y="96"/>
                    </a:cubicBezTo>
                    <a:cubicBezTo>
                      <a:pt x="118" y="91"/>
                      <a:pt x="118" y="91"/>
                      <a:pt x="118" y="91"/>
                    </a:cubicBezTo>
                    <a:cubicBezTo>
                      <a:pt x="122" y="90"/>
                      <a:pt x="122" y="90"/>
                      <a:pt x="122" y="90"/>
                    </a:cubicBezTo>
                    <a:cubicBezTo>
                      <a:pt x="125" y="88"/>
                      <a:pt x="125" y="88"/>
                      <a:pt x="125" y="88"/>
                    </a:cubicBezTo>
                    <a:cubicBezTo>
                      <a:pt x="124" y="86"/>
                      <a:pt x="124" y="86"/>
                      <a:pt x="124" y="86"/>
                    </a:cubicBezTo>
                    <a:cubicBezTo>
                      <a:pt x="125" y="82"/>
                      <a:pt x="125" y="82"/>
                      <a:pt x="125" y="82"/>
                    </a:cubicBezTo>
                    <a:cubicBezTo>
                      <a:pt x="127" y="75"/>
                      <a:pt x="127" y="75"/>
                      <a:pt x="127" y="75"/>
                    </a:cubicBezTo>
                    <a:cubicBezTo>
                      <a:pt x="125" y="66"/>
                      <a:pt x="125" y="66"/>
                      <a:pt x="125" y="66"/>
                    </a:cubicBezTo>
                    <a:cubicBezTo>
                      <a:pt x="128" y="60"/>
                      <a:pt x="128" y="60"/>
                      <a:pt x="128" y="60"/>
                    </a:cubicBezTo>
                    <a:cubicBezTo>
                      <a:pt x="129" y="55"/>
                      <a:pt x="129" y="55"/>
                      <a:pt x="129" y="55"/>
                    </a:cubicBezTo>
                    <a:cubicBezTo>
                      <a:pt x="127" y="53"/>
                      <a:pt x="127" y="53"/>
                      <a:pt x="127" y="53"/>
                    </a:cubicBezTo>
                    <a:cubicBezTo>
                      <a:pt x="129" y="46"/>
                      <a:pt x="129" y="46"/>
                      <a:pt x="129" y="46"/>
                    </a:cubicBezTo>
                    <a:cubicBezTo>
                      <a:pt x="133" y="46"/>
                      <a:pt x="133" y="46"/>
                      <a:pt x="133" y="46"/>
                    </a:cubicBezTo>
                    <a:cubicBezTo>
                      <a:pt x="136" y="42"/>
                      <a:pt x="136" y="42"/>
                      <a:pt x="136" y="42"/>
                    </a:cubicBezTo>
                    <a:cubicBezTo>
                      <a:pt x="138" y="42"/>
                      <a:pt x="138" y="42"/>
                      <a:pt x="138" y="42"/>
                    </a:cubicBezTo>
                    <a:cubicBezTo>
                      <a:pt x="144" y="39"/>
                      <a:pt x="144" y="39"/>
                      <a:pt x="144" y="39"/>
                    </a:cubicBezTo>
                    <a:lnTo>
                      <a:pt x="141" y="3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6" name="Freeform 118"/>
              <p:cNvSpPr>
                <a:spLocks/>
              </p:cNvSpPr>
              <p:nvPr/>
            </p:nvSpPr>
            <p:spPr bwMode="auto">
              <a:xfrm>
                <a:off x="4526919" y="2647218"/>
                <a:ext cx="140340" cy="178615"/>
              </a:xfrm>
              <a:custGeom>
                <a:avLst/>
                <a:gdLst>
                  <a:gd name="T0" fmla="*/ 24 w 132"/>
                  <a:gd name="T1" fmla="*/ 164 h 168"/>
                  <a:gd name="T2" fmla="*/ 30 w 132"/>
                  <a:gd name="T3" fmla="*/ 158 h 168"/>
                  <a:gd name="T4" fmla="*/ 42 w 132"/>
                  <a:gd name="T5" fmla="*/ 166 h 168"/>
                  <a:gd name="T6" fmla="*/ 46 w 132"/>
                  <a:gd name="T7" fmla="*/ 160 h 168"/>
                  <a:gd name="T8" fmla="*/ 60 w 132"/>
                  <a:gd name="T9" fmla="*/ 160 h 168"/>
                  <a:gd name="T10" fmla="*/ 62 w 132"/>
                  <a:gd name="T11" fmla="*/ 166 h 168"/>
                  <a:gd name="T12" fmla="*/ 74 w 132"/>
                  <a:gd name="T13" fmla="*/ 154 h 168"/>
                  <a:gd name="T14" fmla="*/ 90 w 132"/>
                  <a:gd name="T15" fmla="*/ 136 h 168"/>
                  <a:gd name="T16" fmla="*/ 90 w 132"/>
                  <a:gd name="T17" fmla="*/ 116 h 168"/>
                  <a:gd name="T18" fmla="*/ 100 w 132"/>
                  <a:gd name="T19" fmla="*/ 96 h 168"/>
                  <a:gd name="T20" fmla="*/ 118 w 132"/>
                  <a:gd name="T21" fmla="*/ 80 h 168"/>
                  <a:gd name="T22" fmla="*/ 120 w 132"/>
                  <a:gd name="T23" fmla="*/ 60 h 168"/>
                  <a:gd name="T24" fmla="*/ 122 w 132"/>
                  <a:gd name="T25" fmla="*/ 34 h 168"/>
                  <a:gd name="T26" fmla="*/ 132 w 132"/>
                  <a:gd name="T27" fmla="*/ 10 h 168"/>
                  <a:gd name="T28" fmla="*/ 120 w 132"/>
                  <a:gd name="T29" fmla="*/ 2 h 168"/>
                  <a:gd name="T30" fmla="*/ 106 w 132"/>
                  <a:gd name="T31" fmla="*/ 2 h 168"/>
                  <a:gd name="T32" fmla="*/ 96 w 132"/>
                  <a:gd name="T33" fmla="*/ 2 h 168"/>
                  <a:gd name="T34" fmla="*/ 90 w 132"/>
                  <a:gd name="T35" fmla="*/ 22 h 168"/>
                  <a:gd name="T36" fmla="*/ 90 w 132"/>
                  <a:gd name="T37" fmla="*/ 36 h 168"/>
                  <a:gd name="T38" fmla="*/ 80 w 132"/>
                  <a:gd name="T39" fmla="*/ 34 h 168"/>
                  <a:gd name="T40" fmla="*/ 62 w 132"/>
                  <a:gd name="T41" fmla="*/ 30 h 168"/>
                  <a:gd name="T42" fmla="*/ 38 w 132"/>
                  <a:gd name="T43" fmla="*/ 36 h 168"/>
                  <a:gd name="T44" fmla="*/ 50 w 132"/>
                  <a:gd name="T45" fmla="*/ 44 h 168"/>
                  <a:gd name="T46" fmla="*/ 58 w 132"/>
                  <a:gd name="T47" fmla="*/ 60 h 168"/>
                  <a:gd name="T48" fmla="*/ 46 w 132"/>
                  <a:gd name="T49" fmla="*/ 78 h 168"/>
                  <a:gd name="T50" fmla="*/ 54 w 132"/>
                  <a:gd name="T51" fmla="*/ 94 h 168"/>
                  <a:gd name="T52" fmla="*/ 48 w 132"/>
                  <a:gd name="T53" fmla="*/ 118 h 168"/>
                  <a:gd name="T54" fmla="*/ 32 w 132"/>
                  <a:gd name="T55" fmla="*/ 118 h 168"/>
                  <a:gd name="T56" fmla="*/ 24 w 132"/>
                  <a:gd name="T57" fmla="*/ 110 h 168"/>
                  <a:gd name="T58" fmla="*/ 16 w 132"/>
                  <a:gd name="T59" fmla="*/ 114 h 168"/>
                  <a:gd name="T60" fmla="*/ 6 w 132"/>
                  <a:gd name="T61" fmla="*/ 116 h 168"/>
                  <a:gd name="T62" fmla="*/ 6 w 132"/>
                  <a:gd name="T63" fmla="*/ 126 h 168"/>
                  <a:gd name="T64" fmla="*/ 14 w 132"/>
                  <a:gd name="T65" fmla="*/ 144 h 168"/>
                  <a:gd name="T66" fmla="*/ 6 w 132"/>
                  <a:gd name="T67" fmla="*/ 142 h 168"/>
                  <a:gd name="T68" fmla="*/ 0 w 132"/>
                  <a:gd name="T69" fmla="*/ 148 h 168"/>
                  <a:gd name="T70" fmla="*/ 14 w 132"/>
                  <a:gd name="T71" fmla="*/ 168 h 168"/>
                  <a:gd name="T72" fmla="*/ 24 w 132"/>
                  <a:gd name="T73" fmla="*/ 16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2" h="168">
                    <a:moveTo>
                      <a:pt x="24" y="166"/>
                    </a:moveTo>
                    <a:lnTo>
                      <a:pt x="24" y="164"/>
                    </a:lnTo>
                    <a:lnTo>
                      <a:pt x="26" y="162"/>
                    </a:lnTo>
                    <a:lnTo>
                      <a:pt x="30" y="158"/>
                    </a:lnTo>
                    <a:lnTo>
                      <a:pt x="36" y="162"/>
                    </a:lnTo>
                    <a:lnTo>
                      <a:pt x="42" y="166"/>
                    </a:lnTo>
                    <a:lnTo>
                      <a:pt x="46" y="164"/>
                    </a:lnTo>
                    <a:lnTo>
                      <a:pt x="46" y="160"/>
                    </a:lnTo>
                    <a:lnTo>
                      <a:pt x="58" y="158"/>
                    </a:lnTo>
                    <a:lnTo>
                      <a:pt x="60" y="160"/>
                    </a:lnTo>
                    <a:lnTo>
                      <a:pt x="58" y="164"/>
                    </a:lnTo>
                    <a:lnTo>
                      <a:pt x="62" y="166"/>
                    </a:lnTo>
                    <a:lnTo>
                      <a:pt x="68" y="160"/>
                    </a:lnTo>
                    <a:lnTo>
                      <a:pt x="74" y="154"/>
                    </a:lnTo>
                    <a:lnTo>
                      <a:pt x="86" y="146"/>
                    </a:lnTo>
                    <a:lnTo>
                      <a:pt x="90" y="136"/>
                    </a:lnTo>
                    <a:lnTo>
                      <a:pt x="90" y="120"/>
                    </a:lnTo>
                    <a:lnTo>
                      <a:pt x="90" y="116"/>
                    </a:lnTo>
                    <a:lnTo>
                      <a:pt x="96" y="108"/>
                    </a:lnTo>
                    <a:lnTo>
                      <a:pt x="100" y="96"/>
                    </a:lnTo>
                    <a:lnTo>
                      <a:pt x="112" y="90"/>
                    </a:lnTo>
                    <a:lnTo>
                      <a:pt x="118" y="80"/>
                    </a:lnTo>
                    <a:lnTo>
                      <a:pt x="118" y="68"/>
                    </a:lnTo>
                    <a:lnTo>
                      <a:pt x="120" y="60"/>
                    </a:lnTo>
                    <a:lnTo>
                      <a:pt x="118" y="46"/>
                    </a:lnTo>
                    <a:lnTo>
                      <a:pt x="122" y="34"/>
                    </a:lnTo>
                    <a:lnTo>
                      <a:pt x="122" y="28"/>
                    </a:lnTo>
                    <a:lnTo>
                      <a:pt x="132" y="10"/>
                    </a:lnTo>
                    <a:lnTo>
                      <a:pt x="130" y="0"/>
                    </a:lnTo>
                    <a:lnTo>
                      <a:pt x="120" y="2"/>
                    </a:lnTo>
                    <a:lnTo>
                      <a:pt x="112" y="0"/>
                    </a:lnTo>
                    <a:lnTo>
                      <a:pt x="106" y="2"/>
                    </a:lnTo>
                    <a:lnTo>
                      <a:pt x="100" y="2"/>
                    </a:lnTo>
                    <a:lnTo>
                      <a:pt x="96" y="2"/>
                    </a:lnTo>
                    <a:lnTo>
                      <a:pt x="94" y="14"/>
                    </a:lnTo>
                    <a:lnTo>
                      <a:pt x="90" y="22"/>
                    </a:lnTo>
                    <a:lnTo>
                      <a:pt x="88" y="30"/>
                    </a:lnTo>
                    <a:lnTo>
                      <a:pt x="90" y="36"/>
                    </a:lnTo>
                    <a:lnTo>
                      <a:pt x="86" y="38"/>
                    </a:lnTo>
                    <a:lnTo>
                      <a:pt x="80" y="34"/>
                    </a:lnTo>
                    <a:lnTo>
                      <a:pt x="68" y="34"/>
                    </a:lnTo>
                    <a:lnTo>
                      <a:pt x="62" y="30"/>
                    </a:lnTo>
                    <a:lnTo>
                      <a:pt x="42" y="28"/>
                    </a:lnTo>
                    <a:lnTo>
                      <a:pt x="38" y="36"/>
                    </a:lnTo>
                    <a:lnTo>
                      <a:pt x="42" y="46"/>
                    </a:lnTo>
                    <a:lnTo>
                      <a:pt x="50" y="44"/>
                    </a:lnTo>
                    <a:lnTo>
                      <a:pt x="58" y="46"/>
                    </a:lnTo>
                    <a:lnTo>
                      <a:pt x="58" y="60"/>
                    </a:lnTo>
                    <a:lnTo>
                      <a:pt x="48" y="68"/>
                    </a:lnTo>
                    <a:lnTo>
                      <a:pt x="46" y="78"/>
                    </a:lnTo>
                    <a:lnTo>
                      <a:pt x="54" y="82"/>
                    </a:lnTo>
                    <a:lnTo>
                      <a:pt x="54" y="94"/>
                    </a:lnTo>
                    <a:lnTo>
                      <a:pt x="54" y="108"/>
                    </a:lnTo>
                    <a:lnTo>
                      <a:pt x="48" y="118"/>
                    </a:lnTo>
                    <a:lnTo>
                      <a:pt x="42" y="114"/>
                    </a:lnTo>
                    <a:lnTo>
                      <a:pt x="32" y="118"/>
                    </a:lnTo>
                    <a:lnTo>
                      <a:pt x="28" y="110"/>
                    </a:lnTo>
                    <a:lnTo>
                      <a:pt x="24" y="110"/>
                    </a:lnTo>
                    <a:lnTo>
                      <a:pt x="22" y="118"/>
                    </a:lnTo>
                    <a:lnTo>
                      <a:pt x="16" y="114"/>
                    </a:lnTo>
                    <a:lnTo>
                      <a:pt x="14" y="118"/>
                    </a:lnTo>
                    <a:lnTo>
                      <a:pt x="6" y="116"/>
                    </a:lnTo>
                    <a:lnTo>
                      <a:pt x="4" y="122"/>
                    </a:lnTo>
                    <a:lnTo>
                      <a:pt x="6" y="126"/>
                    </a:lnTo>
                    <a:lnTo>
                      <a:pt x="14" y="130"/>
                    </a:lnTo>
                    <a:lnTo>
                      <a:pt x="14" y="144"/>
                    </a:lnTo>
                    <a:lnTo>
                      <a:pt x="10" y="144"/>
                    </a:lnTo>
                    <a:lnTo>
                      <a:pt x="6" y="142"/>
                    </a:lnTo>
                    <a:lnTo>
                      <a:pt x="4" y="142"/>
                    </a:lnTo>
                    <a:lnTo>
                      <a:pt x="0" y="148"/>
                    </a:lnTo>
                    <a:lnTo>
                      <a:pt x="8" y="158"/>
                    </a:lnTo>
                    <a:lnTo>
                      <a:pt x="14" y="168"/>
                    </a:lnTo>
                    <a:lnTo>
                      <a:pt x="20" y="166"/>
                    </a:lnTo>
                    <a:lnTo>
                      <a:pt x="24" y="1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7" name="Freeform 119"/>
              <p:cNvSpPr>
                <a:spLocks/>
              </p:cNvSpPr>
              <p:nvPr/>
            </p:nvSpPr>
            <p:spPr bwMode="auto">
              <a:xfrm>
                <a:off x="4588583" y="2493057"/>
                <a:ext cx="240279" cy="177552"/>
              </a:xfrm>
              <a:custGeom>
                <a:avLst/>
                <a:gdLst>
                  <a:gd name="T0" fmla="*/ 128 w 226"/>
                  <a:gd name="T1" fmla="*/ 12 h 167"/>
                  <a:gd name="T2" fmla="*/ 114 w 226"/>
                  <a:gd name="T3" fmla="*/ 24 h 167"/>
                  <a:gd name="T4" fmla="*/ 102 w 226"/>
                  <a:gd name="T5" fmla="*/ 36 h 167"/>
                  <a:gd name="T6" fmla="*/ 78 w 226"/>
                  <a:gd name="T7" fmla="*/ 42 h 167"/>
                  <a:gd name="T8" fmla="*/ 74 w 226"/>
                  <a:gd name="T9" fmla="*/ 52 h 167"/>
                  <a:gd name="T10" fmla="*/ 54 w 226"/>
                  <a:gd name="T11" fmla="*/ 60 h 167"/>
                  <a:gd name="T12" fmla="*/ 40 w 226"/>
                  <a:gd name="T13" fmla="*/ 64 h 167"/>
                  <a:gd name="T14" fmla="*/ 38 w 226"/>
                  <a:gd name="T15" fmla="*/ 60 h 167"/>
                  <a:gd name="T16" fmla="*/ 20 w 226"/>
                  <a:gd name="T17" fmla="*/ 66 h 167"/>
                  <a:gd name="T18" fmla="*/ 4 w 226"/>
                  <a:gd name="T19" fmla="*/ 96 h 167"/>
                  <a:gd name="T20" fmla="*/ 2 w 226"/>
                  <a:gd name="T21" fmla="*/ 104 h 167"/>
                  <a:gd name="T22" fmla="*/ 4 w 226"/>
                  <a:gd name="T23" fmla="*/ 129 h 167"/>
                  <a:gd name="T24" fmla="*/ 16 w 226"/>
                  <a:gd name="T25" fmla="*/ 143 h 167"/>
                  <a:gd name="T26" fmla="*/ 32 w 226"/>
                  <a:gd name="T27" fmla="*/ 167 h 167"/>
                  <a:gd name="T28" fmla="*/ 38 w 226"/>
                  <a:gd name="T29" fmla="*/ 147 h 167"/>
                  <a:gd name="T30" fmla="*/ 48 w 226"/>
                  <a:gd name="T31" fmla="*/ 147 h 167"/>
                  <a:gd name="T32" fmla="*/ 62 w 226"/>
                  <a:gd name="T33" fmla="*/ 147 h 167"/>
                  <a:gd name="T34" fmla="*/ 72 w 226"/>
                  <a:gd name="T35" fmla="*/ 135 h 167"/>
                  <a:gd name="T36" fmla="*/ 92 w 226"/>
                  <a:gd name="T37" fmla="*/ 117 h 167"/>
                  <a:gd name="T38" fmla="*/ 106 w 226"/>
                  <a:gd name="T39" fmla="*/ 125 h 167"/>
                  <a:gd name="T40" fmla="*/ 136 w 226"/>
                  <a:gd name="T41" fmla="*/ 135 h 167"/>
                  <a:gd name="T42" fmla="*/ 142 w 226"/>
                  <a:gd name="T43" fmla="*/ 129 h 167"/>
                  <a:gd name="T44" fmla="*/ 156 w 226"/>
                  <a:gd name="T45" fmla="*/ 125 h 167"/>
                  <a:gd name="T46" fmla="*/ 176 w 226"/>
                  <a:gd name="T47" fmla="*/ 115 h 167"/>
                  <a:gd name="T48" fmla="*/ 190 w 226"/>
                  <a:gd name="T49" fmla="*/ 119 h 167"/>
                  <a:gd name="T50" fmla="*/ 206 w 226"/>
                  <a:gd name="T51" fmla="*/ 117 h 167"/>
                  <a:gd name="T52" fmla="*/ 220 w 226"/>
                  <a:gd name="T53" fmla="*/ 115 h 167"/>
                  <a:gd name="T54" fmla="*/ 226 w 226"/>
                  <a:gd name="T55" fmla="*/ 110 h 167"/>
                  <a:gd name="T56" fmla="*/ 214 w 226"/>
                  <a:gd name="T57" fmla="*/ 96 h 167"/>
                  <a:gd name="T58" fmla="*/ 212 w 226"/>
                  <a:gd name="T59" fmla="*/ 86 h 167"/>
                  <a:gd name="T60" fmla="*/ 194 w 226"/>
                  <a:gd name="T61" fmla="*/ 74 h 167"/>
                  <a:gd name="T62" fmla="*/ 188 w 226"/>
                  <a:gd name="T63" fmla="*/ 62 h 167"/>
                  <a:gd name="T64" fmla="*/ 174 w 226"/>
                  <a:gd name="T65" fmla="*/ 54 h 167"/>
                  <a:gd name="T66" fmla="*/ 160 w 226"/>
                  <a:gd name="T67" fmla="*/ 44 h 167"/>
                  <a:gd name="T68" fmla="*/ 160 w 226"/>
                  <a:gd name="T69" fmla="*/ 30 h 167"/>
                  <a:gd name="T70" fmla="*/ 146 w 226"/>
                  <a:gd name="T71" fmla="*/ 4 h 167"/>
                  <a:gd name="T72" fmla="*/ 136 w 226"/>
                  <a:gd name="T7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6" h="167">
                    <a:moveTo>
                      <a:pt x="128" y="6"/>
                    </a:moveTo>
                    <a:lnTo>
                      <a:pt x="128" y="12"/>
                    </a:lnTo>
                    <a:lnTo>
                      <a:pt x="120" y="20"/>
                    </a:lnTo>
                    <a:lnTo>
                      <a:pt x="114" y="24"/>
                    </a:lnTo>
                    <a:lnTo>
                      <a:pt x="114" y="28"/>
                    </a:lnTo>
                    <a:lnTo>
                      <a:pt x="102" y="36"/>
                    </a:lnTo>
                    <a:lnTo>
                      <a:pt x="80" y="38"/>
                    </a:lnTo>
                    <a:lnTo>
                      <a:pt x="78" y="42"/>
                    </a:lnTo>
                    <a:lnTo>
                      <a:pt x="80" y="46"/>
                    </a:lnTo>
                    <a:lnTo>
                      <a:pt x="74" y="52"/>
                    </a:lnTo>
                    <a:lnTo>
                      <a:pt x="70" y="58"/>
                    </a:lnTo>
                    <a:lnTo>
                      <a:pt x="54" y="60"/>
                    </a:lnTo>
                    <a:lnTo>
                      <a:pt x="50" y="64"/>
                    </a:lnTo>
                    <a:lnTo>
                      <a:pt x="40" y="64"/>
                    </a:lnTo>
                    <a:lnTo>
                      <a:pt x="40" y="58"/>
                    </a:lnTo>
                    <a:lnTo>
                      <a:pt x="38" y="60"/>
                    </a:lnTo>
                    <a:lnTo>
                      <a:pt x="34" y="64"/>
                    </a:lnTo>
                    <a:lnTo>
                      <a:pt x="20" y="66"/>
                    </a:lnTo>
                    <a:lnTo>
                      <a:pt x="6" y="92"/>
                    </a:lnTo>
                    <a:lnTo>
                      <a:pt x="4" y="96"/>
                    </a:lnTo>
                    <a:lnTo>
                      <a:pt x="0" y="100"/>
                    </a:lnTo>
                    <a:lnTo>
                      <a:pt x="2" y="104"/>
                    </a:lnTo>
                    <a:lnTo>
                      <a:pt x="2" y="115"/>
                    </a:lnTo>
                    <a:lnTo>
                      <a:pt x="4" y="129"/>
                    </a:lnTo>
                    <a:lnTo>
                      <a:pt x="12" y="133"/>
                    </a:lnTo>
                    <a:lnTo>
                      <a:pt x="16" y="143"/>
                    </a:lnTo>
                    <a:lnTo>
                      <a:pt x="28" y="159"/>
                    </a:lnTo>
                    <a:lnTo>
                      <a:pt x="32" y="167"/>
                    </a:lnTo>
                    <a:lnTo>
                      <a:pt x="36" y="159"/>
                    </a:lnTo>
                    <a:lnTo>
                      <a:pt x="38" y="147"/>
                    </a:lnTo>
                    <a:lnTo>
                      <a:pt x="42" y="147"/>
                    </a:lnTo>
                    <a:lnTo>
                      <a:pt x="48" y="147"/>
                    </a:lnTo>
                    <a:lnTo>
                      <a:pt x="54" y="145"/>
                    </a:lnTo>
                    <a:lnTo>
                      <a:pt x="62" y="147"/>
                    </a:lnTo>
                    <a:lnTo>
                      <a:pt x="72" y="145"/>
                    </a:lnTo>
                    <a:lnTo>
                      <a:pt x="72" y="135"/>
                    </a:lnTo>
                    <a:lnTo>
                      <a:pt x="84" y="119"/>
                    </a:lnTo>
                    <a:lnTo>
                      <a:pt x="92" y="117"/>
                    </a:lnTo>
                    <a:lnTo>
                      <a:pt x="100" y="121"/>
                    </a:lnTo>
                    <a:lnTo>
                      <a:pt x="106" y="125"/>
                    </a:lnTo>
                    <a:lnTo>
                      <a:pt x="124" y="131"/>
                    </a:lnTo>
                    <a:lnTo>
                      <a:pt x="136" y="135"/>
                    </a:lnTo>
                    <a:lnTo>
                      <a:pt x="140" y="133"/>
                    </a:lnTo>
                    <a:lnTo>
                      <a:pt x="142" y="129"/>
                    </a:lnTo>
                    <a:lnTo>
                      <a:pt x="148" y="123"/>
                    </a:lnTo>
                    <a:lnTo>
                      <a:pt x="156" y="125"/>
                    </a:lnTo>
                    <a:lnTo>
                      <a:pt x="172" y="123"/>
                    </a:lnTo>
                    <a:lnTo>
                      <a:pt x="176" y="115"/>
                    </a:lnTo>
                    <a:lnTo>
                      <a:pt x="182" y="121"/>
                    </a:lnTo>
                    <a:lnTo>
                      <a:pt x="190" y="119"/>
                    </a:lnTo>
                    <a:lnTo>
                      <a:pt x="192" y="112"/>
                    </a:lnTo>
                    <a:lnTo>
                      <a:pt x="206" y="117"/>
                    </a:lnTo>
                    <a:lnTo>
                      <a:pt x="210" y="119"/>
                    </a:lnTo>
                    <a:lnTo>
                      <a:pt x="220" y="115"/>
                    </a:lnTo>
                    <a:lnTo>
                      <a:pt x="226" y="119"/>
                    </a:lnTo>
                    <a:lnTo>
                      <a:pt x="226" y="110"/>
                    </a:lnTo>
                    <a:lnTo>
                      <a:pt x="224" y="100"/>
                    </a:lnTo>
                    <a:lnTo>
                      <a:pt x="214" y="96"/>
                    </a:lnTo>
                    <a:lnTo>
                      <a:pt x="210" y="92"/>
                    </a:lnTo>
                    <a:lnTo>
                      <a:pt x="212" y="86"/>
                    </a:lnTo>
                    <a:lnTo>
                      <a:pt x="200" y="74"/>
                    </a:lnTo>
                    <a:lnTo>
                      <a:pt x="194" y="74"/>
                    </a:lnTo>
                    <a:lnTo>
                      <a:pt x="188" y="66"/>
                    </a:lnTo>
                    <a:lnTo>
                      <a:pt x="188" y="62"/>
                    </a:lnTo>
                    <a:lnTo>
                      <a:pt x="182" y="56"/>
                    </a:lnTo>
                    <a:lnTo>
                      <a:pt x="174" y="54"/>
                    </a:lnTo>
                    <a:lnTo>
                      <a:pt x="170" y="44"/>
                    </a:lnTo>
                    <a:lnTo>
                      <a:pt x="160" y="44"/>
                    </a:lnTo>
                    <a:lnTo>
                      <a:pt x="156" y="36"/>
                    </a:lnTo>
                    <a:lnTo>
                      <a:pt x="160" y="30"/>
                    </a:lnTo>
                    <a:lnTo>
                      <a:pt x="158" y="16"/>
                    </a:lnTo>
                    <a:lnTo>
                      <a:pt x="146" y="4"/>
                    </a:lnTo>
                    <a:lnTo>
                      <a:pt x="144" y="0"/>
                    </a:lnTo>
                    <a:lnTo>
                      <a:pt x="136" y="0"/>
                    </a:lnTo>
                    <a:lnTo>
                      <a:pt x="128"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8" name="Freeform 120"/>
              <p:cNvSpPr>
                <a:spLocks/>
              </p:cNvSpPr>
              <p:nvPr/>
            </p:nvSpPr>
            <p:spPr bwMode="auto">
              <a:xfrm>
                <a:off x="4765072" y="2465415"/>
                <a:ext cx="222205" cy="183930"/>
              </a:xfrm>
              <a:custGeom>
                <a:avLst/>
                <a:gdLst>
                  <a:gd name="T0" fmla="*/ 99 w 104"/>
                  <a:gd name="T1" fmla="*/ 67 h 86"/>
                  <a:gd name="T2" fmla="*/ 97 w 104"/>
                  <a:gd name="T3" fmla="*/ 63 h 86"/>
                  <a:gd name="T4" fmla="*/ 89 w 104"/>
                  <a:gd name="T5" fmla="*/ 51 h 86"/>
                  <a:gd name="T6" fmla="*/ 85 w 104"/>
                  <a:gd name="T7" fmla="*/ 44 h 86"/>
                  <a:gd name="T8" fmla="*/ 79 w 104"/>
                  <a:gd name="T9" fmla="*/ 41 h 86"/>
                  <a:gd name="T10" fmla="*/ 86 w 104"/>
                  <a:gd name="T11" fmla="*/ 39 h 86"/>
                  <a:gd name="T12" fmla="*/ 88 w 104"/>
                  <a:gd name="T13" fmla="*/ 28 h 86"/>
                  <a:gd name="T14" fmla="*/ 86 w 104"/>
                  <a:gd name="T15" fmla="*/ 27 h 86"/>
                  <a:gd name="T16" fmla="*/ 84 w 104"/>
                  <a:gd name="T17" fmla="*/ 20 h 86"/>
                  <a:gd name="T18" fmla="*/ 78 w 104"/>
                  <a:gd name="T19" fmla="*/ 6 h 86"/>
                  <a:gd name="T20" fmla="*/ 79 w 104"/>
                  <a:gd name="T21" fmla="*/ 0 h 86"/>
                  <a:gd name="T22" fmla="*/ 74 w 104"/>
                  <a:gd name="T23" fmla="*/ 1 h 86"/>
                  <a:gd name="T24" fmla="*/ 72 w 104"/>
                  <a:gd name="T25" fmla="*/ 3 h 86"/>
                  <a:gd name="T26" fmla="*/ 71 w 104"/>
                  <a:gd name="T27" fmla="*/ 6 h 86"/>
                  <a:gd name="T28" fmla="*/ 68 w 104"/>
                  <a:gd name="T29" fmla="*/ 16 h 86"/>
                  <a:gd name="T30" fmla="*/ 62 w 104"/>
                  <a:gd name="T31" fmla="*/ 25 h 86"/>
                  <a:gd name="T32" fmla="*/ 50 w 104"/>
                  <a:gd name="T33" fmla="*/ 20 h 86"/>
                  <a:gd name="T34" fmla="*/ 46 w 104"/>
                  <a:gd name="T35" fmla="*/ 24 h 86"/>
                  <a:gd name="T36" fmla="*/ 42 w 104"/>
                  <a:gd name="T37" fmla="*/ 26 h 86"/>
                  <a:gd name="T38" fmla="*/ 34 w 104"/>
                  <a:gd name="T39" fmla="*/ 29 h 86"/>
                  <a:gd name="T40" fmla="*/ 26 w 104"/>
                  <a:gd name="T41" fmla="*/ 27 h 86"/>
                  <a:gd name="T42" fmla="*/ 19 w 104"/>
                  <a:gd name="T43" fmla="*/ 27 h 86"/>
                  <a:gd name="T44" fmla="*/ 16 w 104"/>
                  <a:gd name="T45" fmla="*/ 22 h 86"/>
                  <a:gd name="T46" fmla="*/ 7 w 104"/>
                  <a:gd name="T47" fmla="*/ 20 h 86"/>
                  <a:gd name="T48" fmla="*/ 4 w 104"/>
                  <a:gd name="T49" fmla="*/ 24 h 86"/>
                  <a:gd name="T50" fmla="*/ 2 w 104"/>
                  <a:gd name="T51" fmla="*/ 33 h 86"/>
                  <a:gd name="T52" fmla="*/ 0 w 104"/>
                  <a:gd name="T53" fmla="*/ 35 h 86"/>
                  <a:gd name="T54" fmla="*/ 4 w 104"/>
                  <a:gd name="T55" fmla="*/ 39 h 86"/>
                  <a:gd name="T56" fmla="*/ 11 w 104"/>
                  <a:gd name="T57" fmla="*/ 44 h 86"/>
                  <a:gd name="T58" fmla="*/ 14 w 104"/>
                  <a:gd name="T59" fmla="*/ 50 h 86"/>
                  <a:gd name="T60" fmla="*/ 23 w 104"/>
                  <a:gd name="T61" fmla="*/ 56 h 86"/>
                  <a:gd name="T62" fmla="*/ 24 w 104"/>
                  <a:gd name="T63" fmla="*/ 60 h 86"/>
                  <a:gd name="T64" fmla="*/ 31 w 104"/>
                  <a:gd name="T65" fmla="*/ 67 h 86"/>
                  <a:gd name="T66" fmla="*/ 33 w 104"/>
                  <a:gd name="T67" fmla="*/ 73 h 86"/>
                  <a:gd name="T68" fmla="*/ 40 w 104"/>
                  <a:gd name="T69" fmla="*/ 77 h 86"/>
                  <a:gd name="T70" fmla="*/ 47 w 104"/>
                  <a:gd name="T71" fmla="*/ 76 h 86"/>
                  <a:gd name="T72" fmla="*/ 51 w 104"/>
                  <a:gd name="T73" fmla="*/ 75 h 86"/>
                  <a:gd name="T74" fmla="*/ 55 w 104"/>
                  <a:gd name="T75" fmla="*/ 83 h 86"/>
                  <a:gd name="T76" fmla="*/ 58 w 104"/>
                  <a:gd name="T77" fmla="*/ 86 h 86"/>
                  <a:gd name="T78" fmla="*/ 61 w 104"/>
                  <a:gd name="T79" fmla="*/ 84 h 86"/>
                  <a:gd name="T80" fmla="*/ 69 w 104"/>
                  <a:gd name="T81" fmla="*/ 83 h 86"/>
                  <a:gd name="T82" fmla="*/ 74 w 104"/>
                  <a:gd name="T83" fmla="*/ 84 h 86"/>
                  <a:gd name="T84" fmla="*/ 84 w 104"/>
                  <a:gd name="T85" fmla="*/ 83 h 86"/>
                  <a:gd name="T86" fmla="*/ 92 w 104"/>
                  <a:gd name="T87" fmla="*/ 75 h 86"/>
                  <a:gd name="T88" fmla="*/ 104 w 104"/>
                  <a:gd name="T89" fmla="*/ 75 h 86"/>
                  <a:gd name="T90" fmla="*/ 99 w 104"/>
                  <a:gd name="T91"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 h="86">
                    <a:moveTo>
                      <a:pt x="99" y="67"/>
                    </a:moveTo>
                    <a:cubicBezTo>
                      <a:pt x="99" y="67"/>
                      <a:pt x="99" y="67"/>
                      <a:pt x="99" y="67"/>
                    </a:cubicBezTo>
                    <a:cubicBezTo>
                      <a:pt x="99" y="65"/>
                      <a:pt x="99" y="65"/>
                      <a:pt x="99" y="65"/>
                    </a:cubicBezTo>
                    <a:cubicBezTo>
                      <a:pt x="97" y="63"/>
                      <a:pt x="97" y="63"/>
                      <a:pt x="97" y="63"/>
                    </a:cubicBezTo>
                    <a:cubicBezTo>
                      <a:pt x="95" y="55"/>
                      <a:pt x="95" y="55"/>
                      <a:pt x="95" y="55"/>
                    </a:cubicBezTo>
                    <a:cubicBezTo>
                      <a:pt x="89" y="51"/>
                      <a:pt x="89" y="51"/>
                      <a:pt x="89" y="51"/>
                    </a:cubicBezTo>
                    <a:cubicBezTo>
                      <a:pt x="87" y="46"/>
                      <a:pt x="87" y="46"/>
                      <a:pt x="87" y="46"/>
                    </a:cubicBezTo>
                    <a:cubicBezTo>
                      <a:pt x="85" y="44"/>
                      <a:pt x="85" y="44"/>
                      <a:pt x="85" y="44"/>
                    </a:cubicBezTo>
                    <a:cubicBezTo>
                      <a:pt x="80" y="44"/>
                      <a:pt x="80" y="44"/>
                      <a:pt x="80" y="44"/>
                    </a:cubicBezTo>
                    <a:cubicBezTo>
                      <a:pt x="79" y="41"/>
                      <a:pt x="79" y="41"/>
                      <a:pt x="79" y="41"/>
                    </a:cubicBezTo>
                    <a:cubicBezTo>
                      <a:pt x="81" y="38"/>
                      <a:pt x="81" y="38"/>
                      <a:pt x="81" y="38"/>
                    </a:cubicBezTo>
                    <a:cubicBezTo>
                      <a:pt x="86" y="39"/>
                      <a:pt x="86" y="39"/>
                      <a:pt x="86" y="39"/>
                    </a:cubicBezTo>
                    <a:cubicBezTo>
                      <a:pt x="89" y="36"/>
                      <a:pt x="89" y="36"/>
                      <a:pt x="89" y="36"/>
                    </a:cubicBezTo>
                    <a:cubicBezTo>
                      <a:pt x="88" y="28"/>
                      <a:pt x="88" y="28"/>
                      <a:pt x="88" y="28"/>
                    </a:cubicBezTo>
                    <a:cubicBezTo>
                      <a:pt x="87" y="28"/>
                      <a:pt x="87" y="28"/>
                      <a:pt x="87" y="28"/>
                    </a:cubicBezTo>
                    <a:cubicBezTo>
                      <a:pt x="87" y="28"/>
                      <a:pt x="86" y="27"/>
                      <a:pt x="86" y="27"/>
                    </a:cubicBezTo>
                    <a:cubicBezTo>
                      <a:pt x="85" y="26"/>
                      <a:pt x="85" y="26"/>
                      <a:pt x="85" y="24"/>
                    </a:cubicBezTo>
                    <a:cubicBezTo>
                      <a:pt x="86" y="21"/>
                      <a:pt x="84" y="20"/>
                      <a:pt x="84" y="20"/>
                    </a:cubicBezTo>
                    <a:cubicBezTo>
                      <a:pt x="79" y="15"/>
                      <a:pt x="79" y="15"/>
                      <a:pt x="79" y="15"/>
                    </a:cubicBezTo>
                    <a:cubicBezTo>
                      <a:pt x="78" y="6"/>
                      <a:pt x="78" y="6"/>
                      <a:pt x="78" y="6"/>
                    </a:cubicBezTo>
                    <a:cubicBezTo>
                      <a:pt x="78" y="6"/>
                      <a:pt x="78" y="7"/>
                      <a:pt x="78" y="6"/>
                    </a:cubicBezTo>
                    <a:cubicBezTo>
                      <a:pt x="78" y="5"/>
                      <a:pt x="79" y="0"/>
                      <a:pt x="79" y="0"/>
                    </a:cubicBezTo>
                    <a:cubicBezTo>
                      <a:pt x="79" y="0"/>
                      <a:pt x="76" y="0"/>
                      <a:pt x="75" y="0"/>
                    </a:cubicBezTo>
                    <a:cubicBezTo>
                      <a:pt x="75" y="0"/>
                      <a:pt x="74" y="1"/>
                      <a:pt x="74" y="1"/>
                    </a:cubicBezTo>
                    <a:cubicBezTo>
                      <a:pt x="74" y="1"/>
                      <a:pt x="74" y="2"/>
                      <a:pt x="74" y="2"/>
                    </a:cubicBezTo>
                    <a:cubicBezTo>
                      <a:pt x="74" y="2"/>
                      <a:pt x="72" y="2"/>
                      <a:pt x="72" y="3"/>
                    </a:cubicBezTo>
                    <a:cubicBezTo>
                      <a:pt x="71" y="3"/>
                      <a:pt x="68" y="2"/>
                      <a:pt x="68" y="2"/>
                    </a:cubicBezTo>
                    <a:cubicBezTo>
                      <a:pt x="71" y="6"/>
                      <a:pt x="71" y="6"/>
                      <a:pt x="71" y="6"/>
                    </a:cubicBezTo>
                    <a:cubicBezTo>
                      <a:pt x="72" y="12"/>
                      <a:pt x="72" y="12"/>
                      <a:pt x="72" y="12"/>
                    </a:cubicBezTo>
                    <a:cubicBezTo>
                      <a:pt x="68" y="16"/>
                      <a:pt x="68" y="16"/>
                      <a:pt x="68" y="16"/>
                    </a:cubicBezTo>
                    <a:cubicBezTo>
                      <a:pt x="67" y="18"/>
                      <a:pt x="67" y="18"/>
                      <a:pt x="67" y="18"/>
                    </a:cubicBezTo>
                    <a:cubicBezTo>
                      <a:pt x="62" y="25"/>
                      <a:pt x="62" y="25"/>
                      <a:pt x="62" y="25"/>
                    </a:cubicBezTo>
                    <a:cubicBezTo>
                      <a:pt x="57" y="25"/>
                      <a:pt x="57" y="25"/>
                      <a:pt x="57" y="25"/>
                    </a:cubicBezTo>
                    <a:cubicBezTo>
                      <a:pt x="50" y="20"/>
                      <a:pt x="50" y="20"/>
                      <a:pt x="50" y="20"/>
                    </a:cubicBezTo>
                    <a:cubicBezTo>
                      <a:pt x="46" y="21"/>
                      <a:pt x="46" y="21"/>
                      <a:pt x="46" y="21"/>
                    </a:cubicBezTo>
                    <a:cubicBezTo>
                      <a:pt x="46" y="24"/>
                      <a:pt x="46" y="24"/>
                      <a:pt x="46" y="24"/>
                    </a:cubicBezTo>
                    <a:cubicBezTo>
                      <a:pt x="45" y="25"/>
                      <a:pt x="45" y="25"/>
                      <a:pt x="45" y="25"/>
                    </a:cubicBezTo>
                    <a:cubicBezTo>
                      <a:pt x="42" y="26"/>
                      <a:pt x="42" y="26"/>
                      <a:pt x="42" y="26"/>
                    </a:cubicBezTo>
                    <a:cubicBezTo>
                      <a:pt x="40" y="30"/>
                      <a:pt x="40" y="30"/>
                      <a:pt x="40" y="30"/>
                    </a:cubicBezTo>
                    <a:cubicBezTo>
                      <a:pt x="34" y="29"/>
                      <a:pt x="34" y="29"/>
                      <a:pt x="34" y="29"/>
                    </a:cubicBezTo>
                    <a:cubicBezTo>
                      <a:pt x="33" y="27"/>
                      <a:pt x="33" y="27"/>
                      <a:pt x="33" y="27"/>
                    </a:cubicBezTo>
                    <a:cubicBezTo>
                      <a:pt x="33" y="27"/>
                      <a:pt x="29" y="27"/>
                      <a:pt x="26" y="27"/>
                    </a:cubicBezTo>
                    <a:cubicBezTo>
                      <a:pt x="24" y="27"/>
                      <a:pt x="23" y="27"/>
                      <a:pt x="22" y="28"/>
                    </a:cubicBezTo>
                    <a:cubicBezTo>
                      <a:pt x="21" y="28"/>
                      <a:pt x="20" y="28"/>
                      <a:pt x="19" y="27"/>
                    </a:cubicBezTo>
                    <a:cubicBezTo>
                      <a:pt x="18" y="27"/>
                      <a:pt x="18" y="25"/>
                      <a:pt x="18" y="25"/>
                    </a:cubicBezTo>
                    <a:cubicBezTo>
                      <a:pt x="16" y="22"/>
                      <a:pt x="16" y="22"/>
                      <a:pt x="16" y="22"/>
                    </a:cubicBezTo>
                    <a:cubicBezTo>
                      <a:pt x="15" y="19"/>
                      <a:pt x="15" y="19"/>
                      <a:pt x="15" y="19"/>
                    </a:cubicBezTo>
                    <a:cubicBezTo>
                      <a:pt x="7" y="20"/>
                      <a:pt x="7" y="20"/>
                      <a:pt x="7" y="20"/>
                    </a:cubicBezTo>
                    <a:cubicBezTo>
                      <a:pt x="7" y="22"/>
                      <a:pt x="7" y="22"/>
                      <a:pt x="7" y="22"/>
                    </a:cubicBezTo>
                    <a:cubicBezTo>
                      <a:pt x="4" y="24"/>
                      <a:pt x="4" y="24"/>
                      <a:pt x="4" y="24"/>
                    </a:cubicBezTo>
                    <a:cubicBezTo>
                      <a:pt x="4" y="27"/>
                      <a:pt x="4" y="27"/>
                      <a:pt x="4" y="27"/>
                    </a:cubicBezTo>
                    <a:cubicBezTo>
                      <a:pt x="2" y="33"/>
                      <a:pt x="2" y="33"/>
                      <a:pt x="2" y="33"/>
                    </a:cubicBezTo>
                    <a:cubicBezTo>
                      <a:pt x="0" y="34"/>
                      <a:pt x="0" y="34"/>
                      <a:pt x="0" y="34"/>
                    </a:cubicBezTo>
                    <a:cubicBezTo>
                      <a:pt x="0" y="35"/>
                      <a:pt x="0" y="35"/>
                      <a:pt x="0" y="35"/>
                    </a:cubicBezTo>
                    <a:cubicBezTo>
                      <a:pt x="2" y="35"/>
                      <a:pt x="2" y="35"/>
                      <a:pt x="2" y="35"/>
                    </a:cubicBezTo>
                    <a:cubicBezTo>
                      <a:pt x="4" y="39"/>
                      <a:pt x="4" y="39"/>
                      <a:pt x="4" y="39"/>
                    </a:cubicBezTo>
                    <a:cubicBezTo>
                      <a:pt x="8" y="41"/>
                      <a:pt x="8" y="41"/>
                      <a:pt x="8" y="41"/>
                    </a:cubicBezTo>
                    <a:cubicBezTo>
                      <a:pt x="11" y="44"/>
                      <a:pt x="11" y="44"/>
                      <a:pt x="11" y="44"/>
                    </a:cubicBezTo>
                    <a:cubicBezTo>
                      <a:pt x="11" y="46"/>
                      <a:pt x="11" y="46"/>
                      <a:pt x="11" y="46"/>
                    </a:cubicBezTo>
                    <a:cubicBezTo>
                      <a:pt x="14" y="50"/>
                      <a:pt x="14" y="50"/>
                      <a:pt x="14" y="50"/>
                    </a:cubicBezTo>
                    <a:cubicBezTo>
                      <a:pt x="17" y="50"/>
                      <a:pt x="17" y="50"/>
                      <a:pt x="17" y="50"/>
                    </a:cubicBezTo>
                    <a:cubicBezTo>
                      <a:pt x="23" y="56"/>
                      <a:pt x="23" y="56"/>
                      <a:pt x="23" y="56"/>
                    </a:cubicBezTo>
                    <a:cubicBezTo>
                      <a:pt x="22" y="59"/>
                      <a:pt x="22" y="59"/>
                      <a:pt x="22" y="59"/>
                    </a:cubicBezTo>
                    <a:cubicBezTo>
                      <a:pt x="24" y="60"/>
                      <a:pt x="24" y="60"/>
                      <a:pt x="24" y="60"/>
                    </a:cubicBezTo>
                    <a:cubicBezTo>
                      <a:pt x="29" y="63"/>
                      <a:pt x="29" y="63"/>
                      <a:pt x="29" y="63"/>
                    </a:cubicBezTo>
                    <a:cubicBezTo>
                      <a:pt x="31" y="67"/>
                      <a:pt x="31" y="67"/>
                      <a:pt x="31" y="67"/>
                    </a:cubicBezTo>
                    <a:cubicBezTo>
                      <a:pt x="30" y="71"/>
                      <a:pt x="30" y="71"/>
                      <a:pt x="30" y="71"/>
                    </a:cubicBezTo>
                    <a:cubicBezTo>
                      <a:pt x="33" y="73"/>
                      <a:pt x="33" y="73"/>
                      <a:pt x="33" y="73"/>
                    </a:cubicBezTo>
                    <a:cubicBezTo>
                      <a:pt x="35" y="75"/>
                      <a:pt x="35" y="75"/>
                      <a:pt x="35" y="75"/>
                    </a:cubicBezTo>
                    <a:cubicBezTo>
                      <a:pt x="40" y="77"/>
                      <a:pt x="40" y="77"/>
                      <a:pt x="40" y="77"/>
                    </a:cubicBezTo>
                    <a:cubicBezTo>
                      <a:pt x="42" y="75"/>
                      <a:pt x="42" y="75"/>
                      <a:pt x="42" y="75"/>
                    </a:cubicBezTo>
                    <a:cubicBezTo>
                      <a:pt x="47" y="76"/>
                      <a:pt x="47" y="76"/>
                      <a:pt x="47" y="76"/>
                    </a:cubicBezTo>
                    <a:cubicBezTo>
                      <a:pt x="48" y="74"/>
                      <a:pt x="48" y="74"/>
                      <a:pt x="48" y="74"/>
                    </a:cubicBezTo>
                    <a:cubicBezTo>
                      <a:pt x="51" y="75"/>
                      <a:pt x="51" y="75"/>
                      <a:pt x="51" y="75"/>
                    </a:cubicBezTo>
                    <a:cubicBezTo>
                      <a:pt x="54" y="79"/>
                      <a:pt x="54" y="79"/>
                      <a:pt x="54" y="79"/>
                    </a:cubicBezTo>
                    <a:cubicBezTo>
                      <a:pt x="55" y="83"/>
                      <a:pt x="55" y="83"/>
                      <a:pt x="55" y="83"/>
                    </a:cubicBezTo>
                    <a:cubicBezTo>
                      <a:pt x="57" y="84"/>
                      <a:pt x="57" y="84"/>
                      <a:pt x="57" y="84"/>
                    </a:cubicBezTo>
                    <a:cubicBezTo>
                      <a:pt x="58" y="86"/>
                      <a:pt x="58" y="86"/>
                      <a:pt x="58" y="86"/>
                    </a:cubicBezTo>
                    <a:cubicBezTo>
                      <a:pt x="59" y="86"/>
                      <a:pt x="59" y="86"/>
                      <a:pt x="59" y="86"/>
                    </a:cubicBezTo>
                    <a:cubicBezTo>
                      <a:pt x="61" y="84"/>
                      <a:pt x="61" y="84"/>
                      <a:pt x="61" y="84"/>
                    </a:cubicBezTo>
                    <a:cubicBezTo>
                      <a:pt x="67" y="85"/>
                      <a:pt x="67" y="85"/>
                      <a:pt x="67" y="85"/>
                    </a:cubicBezTo>
                    <a:cubicBezTo>
                      <a:pt x="69" y="83"/>
                      <a:pt x="69" y="83"/>
                      <a:pt x="69" y="83"/>
                    </a:cubicBezTo>
                    <a:cubicBezTo>
                      <a:pt x="72" y="86"/>
                      <a:pt x="72" y="86"/>
                      <a:pt x="72" y="86"/>
                    </a:cubicBezTo>
                    <a:cubicBezTo>
                      <a:pt x="74" y="84"/>
                      <a:pt x="74" y="84"/>
                      <a:pt x="74" y="84"/>
                    </a:cubicBezTo>
                    <a:cubicBezTo>
                      <a:pt x="80" y="83"/>
                      <a:pt x="80" y="83"/>
                      <a:pt x="80" y="83"/>
                    </a:cubicBezTo>
                    <a:cubicBezTo>
                      <a:pt x="84" y="83"/>
                      <a:pt x="84" y="83"/>
                      <a:pt x="84" y="83"/>
                    </a:cubicBezTo>
                    <a:cubicBezTo>
                      <a:pt x="88" y="78"/>
                      <a:pt x="88" y="78"/>
                      <a:pt x="88" y="78"/>
                    </a:cubicBezTo>
                    <a:cubicBezTo>
                      <a:pt x="92" y="75"/>
                      <a:pt x="92" y="75"/>
                      <a:pt x="92" y="75"/>
                    </a:cubicBezTo>
                    <a:cubicBezTo>
                      <a:pt x="92" y="75"/>
                      <a:pt x="92" y="75"/>
                      <a:pt x="92" y="75"/>
                    </a:cubicBezTo>
                    <a:cubicBezTo>
                      <a:pt x="104" y="75"/>
                      <a:pt x="104" y="75"/>
                      <a:pt x="104" y="75"/>
                    </a:cubicBezTo>
                    <a:cubicBezTo>
                      <a:pt x="104" y="67"/>
                      <a:pt x="104" y="67"/>
                      <a:pt x="104" y="67"/>
                    </a:cubicBezTo>
                    <a:lnTo>
                      <a:pt x="99" y="6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19" name="Freeform 121"/>
              <p:cNvSpPr>
                <a:spLocks/>
              </p:cNvSpPr>
              <p:nvPr/>
            </p:nvSpPr>
            <p:spPr bwMode="auto">
              <a:xfrm>
                <a:off x="4535424" y="3079933"/>
                <a:ext cx="248784" cy="254100"/>
              </a:xfrm>
              <a:custGeom>
                <a:avLst/>
                <a:gdLst>
                  <a:gd name="T0" fmla="*/ 92 w 234"/>
                  <a:gd name="T1" fmla="*/ 227 h 239"/>
                  <a:gd name="T2" fmla="*/ 96 w 234"/>
                  <a:gd name="T3" fmla="*/ 231 h 239"/>
                  <a:gd name="T4" fmla="*/ 104 w 234"/>
                  <a:gd name="T5" fmla="*/ 235 h 239"/>
                  <a:gd name="T6" fmla="*/ 118 w 234"/>
                  <a:gd name="T7" fmla="*/ 237 h 239"/>
                  <a:gd name="T8" fmla="*/ 124 w 234"/>
                  <a:gd name="T9" fmla="*/ 239 h 239"/>
                  <a:gd name="T10" fmla="*/ 132 w 234"/>
                  <a:gd name="T11" fmla="*/ 233 h 239"/>
                  <a:gd name="T12" fmla="*/ 140 w 234"/>
                  <a:gd name="T13" fmla="*/ 227 h 239"/>
                  <a:gd name="T14" fmla="*/ 144 w 234"/>
                  <a:gd name="T15" fmla="*/ 227 h 239"/>
                  <a:gd name="T16" fmla="*/ 144 w 234"/>
                  <a:gd name="T17" fmla="*/ 157 h 239"/>
                  <a:gd name="T18" fmla="*/ 144 w 234"/>
                  <a:gd name="T19" fmla="*/ 99 h 239"/>
                  <a:gd name="T20" fmla="*/ 162 w 234"/>
                  <a:gd name="T21" fmla="*/ 99 h 239"/>
                  <a:gd name="T22" fmla="*/ 162 w 234"/>
                  <a:gd name="T23" fmla="*/ 28 h 239"/>
                  <a:gd name="T24" fmla="*/ 172 w 234"/>
                  <a:gd name="T25" fmla="*/ 28 h 239"/>
                  <a:gd name="T26" fmla="*/ 198 w 234"/>
                  <a:gd name="T27" fmla="*/ 24 h 239"/>
                  <a:gd name="T28" fmla="*/ 208 w 234"/>
                  <a:gd name="T29" fmla="*/ 30 h 239"/>
                  <a:gd name="T30" fmla="*/ 222 w 234"/>
                  <a:gd name="T31" fmla="*/ 20 h 239"/>
                  <a:gd name="T32" fmla="*/ 224 w 234"/>
                  <a:gd name="T33" fmla="*/ 22 h 239"/>
                  <a:gd name="T34" fmla="*/ 234 w 234"/>
                  <a:gd name="T35" fmla="*/ 18 h 239"/>
                  <a:gd name="T36" fmla="*/ 228 w 234"/>
                  <a:gd name="T37" fmla="*/ 12 h 239"/>
                  <a:gd name="T38" fmla="*/ 216 w 234"/>
                  <a:gd name="T39" fmla="*/ 12 h 239"/>
                  <a:gd name="T40" fmla="*/ 202 w 234"/>
                  <a:gd name="T41" fmla="*/ 16 h 239"/>
                  <a:gd name="T42" fmla="*/ 174 w 234"/>
                  <a:gd name="T43" fmla="*/ 22 h 239"/>
                  <a:gd name="T44" fmla="*/ 160 w 234"/>
                  <a:gd name="T45" fmla="*/ 18 h 239"/>
                  <a:gd name="T46" fmla="*/ 130 w 234"/>
                  <a:gd name="T47" fmla="*/ 18 h 239"/>
                  <a:gd name="T48" fmla="*/ 116 w 234"/>
                  <a:gd name="T49" fmla="*/ 8 h 239"/>
                  <a:gd name="T50" fmla="*/ 42 w 234"/>
                  <a:gd name="T51" fmla="*/ 8 h 239"/>
                  <a:gd name="T52" fmla="*/ 40 w 234"/>
                  <a:gd name="T53" fmla="*/ 8 h 239"/>
                  <a:gd name="T54" fmla="*/ 30 w 234"/>
                  <a:gd name="T55" fmla="*/ 0 h 239"/>
                  <a:gd name="T56" fmla="*/ 26 w 234"/>
                  <a:gd name="T57" fmla="*/ 0 h 239"/>
                  <a:gd name="T58" fmla="*/ 18 w 234"/>
                  <a:gd name="T59" fmla="*/ 6 h 239"/>
                  <a:gd name="T60" fmla="*/ 4 w 234"/>
                  <a:gd name="T61" fmla="*/ 6 h 239"/>
                  <a:gd name="T62" fmla="*/ 0 w 234"/>
                  <a:gd name="T63" fmla="*/ 20 h 239"/>
                  <a:gd name="T64" fmla="*/ 2 w 234"/>
                  <a:gd name="T65" fmla="*/ 24 h 239"/>
                  <a:gd name="T66" fmla="*/ 14 w 234"/>
                  <a:gd name="T67" fmla="*/ 40 h 239"/>
                  <a:gd name="T68" fmla="*/ 18 w 234"/>
                  <a:gd name="T69" fmla="*/ 54 h 239"/>
                  <a:gd name="T70" fmla="*/ 28 w 234"/>
                  <a:gd name="T71" fmla="*/ 64 h 239"/>
                  <a:gd name="T72" fmla="*/ 28 w 234"/>
                  <a:gd name="T73" fmla="*/ 76 h 239"/>
                  <a:gd name="T74" fmla="*/ 36 w 234"/>
                  <a:gd name="T75" fmla="*/ 88 h 239"/>
                  <a:gd name="T76" fmla="*/ 38 w 234"/>
                  <a:gd name="T77" fmla="*/ 95 h 239"/>
                  <a:gd name="T78" fmla="*/ 48 w 234"/>
                  <a:gd name="T79" fmla="*/ 107 h 239"/>
                  <a:gd name="T80" fmla="*/ 50 w 234"/>
                  <a:gd name="T81" fmla="*/ 115 h 239"/>
                  <a:gd name="T82" fmla="*/ 48 w 234"/>
                  <a:gd name="T83" fmla="*/ 121 h 239"/>
                  <a:gd name="T84" fmla="*/ 48 w 234"/>
                  <a:gd name="T85" fmla="*/ 129 h 239"/>
                  <a:gd name="T86" fmla="*/ 48 w 234"/>
                  <a:gd name="T87" fmla="*/ 149 h 239"/>
                  <a:gd name="T88" fmla="*/ 52 w 234"/>
                  <a:gd name="T89" fmla="*/ 159 h 239"/>
                  <a:gd name="T90" fmla="*/ 54 w 234"/>
                  <a:gd name="T91" fmla="*/ 177 h 239"/>
                  <a:gd name="T92" fmla="*/ 60 w 234"/>
                  <a:gd name="T93" fmla="*/ 187 h 239"/>
                  <a:gd name="T94" fmla="*/ 58 w 234"/>
                  <a:gd name="T95" fmla="*/ 195 h 239"/>
                  <a:gd name="T96" fmla="*/ 64 w 234"/>
                  <a:gd name="T97" fmla="*/ 209 h 239"/>
                  <a:gd name="T98" fmla="*/ 74 w 234"/>
                  <a:gd name="T99" fmla="*/ 225 h 239"/>
                  <a:gd name="T100" fmla="*/ 82 w 234"/>
                  <a:gd name="T101" fmla="*/ 231 h 239"/>
                  <a:gd name="T102" fmla="*/ 86 w 234"/>
                  <a:gd name="T103" fmla="*/ 227 h 239"/>
                  <a:gd name="T104" fmla="*/ 92 w 234"/>
                  <a:gd name="T105" fmla="*/ 22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239">
                    <a:moveTo>
                      <a:pt x="92" y="227"/>
                    </a:moveTo>
                    <a:lnTo>
                      <a:pt x="96" y="231"/>
                    </a:lnTo>
                    <a:lnTo>
                      <a:pt x="104" y="235"/>
                    </a:lnTo>
                    <a:lnTo>
                      <a:pt x="118" y="237"/>
                    </a:lnTo>
                    <a:lnTo>
                      <a:pt x="124" y="239"/>
                    </a:lnTo>
                    <a:lnTo>
                      <a:pt x="132" y="233"/>
                    </a:lnTo>
                    <a:lnTo>
                      <a:pt x="140" y="227"/>
                    </a:lnTo>
                    <a:lnTo>
                      <a:pt x="144" y="227"/>
                    </a:lnTo>
                    <a:lnTo>
                      <a:pt x="144" y="157"/>
                    </a:lnTo>
                    <a:lnTo>
                      <a:pt x="144" y="99"/>
                    </a:lnTo>
                    <a:lnTo>
                      <a:pt x="162" y="99"/>
                    </a:lnTo>
                    <a:lnTo>
                      <a:pt x="162" y="28"/>
                    </a:lnTo>
                    <a:lnTo>
                      <a:pt x="172" y="28"/>
                    </a:lnTo>
                    <a:lnTo>
                      <a:pt x="198" y="24"/>
                    </a:lnTo>
                    <a:lnTo>
                      <a:pt x="208" y="30"/>
                    </a:lnTo>
                    <a:lnTo>
                      <a:pt x="222" y="20"/>
                    </a:lnTo>
                    <a:lnTo>
                      <a:pt x="224" y="22"/>
                    </a:lnTo>
                    <a:lnTo>
                      <a:pt x="234" y="18"/>
                    </a:lnTo>
                    <a:lnTo>
                      <a:pt x="228" y="12"/>
                    </a:lnTo>
                    <a:lnTo>
                      <a:pt x="216" y="12"/>
                    </a:lnTo>
                    <a:lnTo>
                      <a:pt x="202" y="16"/>
                    </a:lnTo>
                    <a:lnTo>
                      <a:pt x="174" y="22"/>
                    </a:lnTo>
                    <a:lnTo>
                      <a:pt x="160" y="18"/>
                    </a:lnTo>
                    <a:lnTo>
                      <a:pt x="130" y="18"/>
                    </a:lnTo>
                    <a:lnTo>
                      <a:pt x="116" y="8"/>
                    </a:lnTo>
                    <a:lnTo>
                      <a:pt x="42" y="8"/>
                    </a:lnTo>
                    <a:lnTo>
                      <a:pt x="40" y="8"/>
                    </a:lnTo>
                    <a:lnTo>
                      <a:pt x="30" y="0"/>
                    </a:lnTo>
                    <a:lnTo>
                      <a:pt x="26" y="0"/>
                    </a:lnTo>
                    <a:lnTo>
                      <a:pt x="18" y="6"/>
                    </a:lnTo>
                    <a:lnTo>
                      <a:pt x="4" y="6"/>
                    </a:lnTo>
                    <a:lnTo>
                      <a:pt x="0" y="20"/>
                    </a:lnTo>
                    <a:lnTo>
                      <a:pt x="2" y="24"/>
                    </a:lnTo>
                    <a:lnTo>
                      <a:pt x="14" y="40"/>
                    </a:lnTo>
                    <a:lnTo>
                      <a:pt x="18" y="54"/>
                    </a:lnTo>
                    <a:lnTo>
                      <a:pt x="28" y="64"/>
                    </a:lnTo>
                    <a:lnTo>
                      <a:pt x="28" y="76"/>
                    </a:lnTo>
                    <a:lnTo>
                      <a:pt x="36" y="88"/>
                    </a:lnTo>
                    <a:lnTo>
                      <a:pt x="38" y="95"/>
                    </a:lnTo>
                    <a:lnTo>
                      <a:pt x="48" y="107"/>
                    </a:lnTo>
                    <a:lnTo>
                      <a:pt x="50" y="115"/>
                    </a:lnTo>
                    <a:lnTo>
                      <a:pt x="48" y="121"/>
                    </a:lnTo>
                    <a:lnTo>
                      <a:pt x="48" y="129"/>
                    </a:lnTo>
                    <a:lnTo>
                      <a:pt x="48" y="149"/>
                    </a:lnTo>
                    <a:lnTo>
                      <a:pt x="52" y="159"/>
                    </a:lnTo>
                    <a:lnTo>
                      <a:pt x="54" y="177"/>
                    </a:lnTo>
                    <a:lnTo>
                      <a:pt x="60" y="187"/>
                    </a:lnTo>
                    <a:lnTo>
                      <a:pt x="58" y="195"/>
                    </a:lnTo>
                    <a:lnTo>
                      <a:pt x="64" y="209"/>
                    </a:lnTo>
                    <a:lnTo>
                      <a:pt x="74" y="225"/>
                    </a:lnTo>
                    <a:lnTo>
                      <a:pt x="82" y="231"/>
                    </a:lnTo>
                    <a:lnTo>
                      <a:pt x="86" y="227"/>
                    </a:lnTo>
                    <a:lnTo>
                      <a:pt x="92" y="22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0" name="Freeform 122"/>
              <p:cNvSpPr>
                <a:spLocks/>
              </p:cNvSpPr>
              <p:nvPr/>
            </p:nvSpPr>
            <p:spPr bwMode="auto">
              <a:xfrm>
                <a:off x="4688522" y="3099071"/>
                <a:ext cx="170109" cy="188183"/>
              </a:xfrm>
              <a:custGeom>
                <a:avLst/>
                <a:gdLst>
                  <a:gd name="T0" fmla="*/ 138 w 160"/>
                  <a:gd name="T1" fmla="*/ 73 h 177"/>
                  <a:gd name="T2" fmla="*/ 132 w 160"/>
                  <a:gd name="T3" fmla="*/ 62 h 177"/>
                  <a:gd name="T4" fmla="*/ 132 w 160"/>
                  <a:gd name="T5" fmla="*/ 52 h 177"/>
                  <a:gd name="T6" fmla="*/ 126 w 160"/>
                  <a:gd name="T7" fmla="*/ 50 h 177"/>
                  <a:gd name="T8" fmla="*/ 124 w 160"/>
                  <a:gd name="T9" fmla="*/ 42 h 177"/>
                  <a:gd name="T10" fmla="*/ 106 w 160"/>
                  <a:gd name="T11" fmla="*/ 32 h 177"/>
                  <a:gd name="T12" fmla="*/ 102 w 160"/>
                  <a:gd name="T13" fmla="*/ 12 h 177"/>
                  <a:gd name="T14" fmla="*/ 94 w 160"/>
                  <a:gd name="T15" fmla="*/ 6 h 177"/>
                  <a:gd name="T16" fmla="*/ 90 w 160"/>
                  <a:gd name="T17" fmla="*/ 0 h 177"/>
                  <a:gd name="T18" fmla="*/ 80 w 160"/>
                  <a:gd name="T19" fmla="*/ 4 h 177"/>
                  <a:gd name="T20" fmla="*/ 78 w 160"/>
                  <a:gd name="T21" fmla="*/ 2 h 177"/>
                  <a:gd name="T22" fmla="*/ 64 w 160"/>
                  <a:gd name="T23" fmla="*/ 12 h 177"/>
                  <a:gd name="T24" fmla="*/ 54 w 160"/>
                  <a:gd name="T25" fmla="*/ 6 h 177"/>
                  <a:gd name="T26" fmla="*/ 28 w 160"/>
                  <a:gd name="T27" fmla="*/ 10 h 177"/>
                  <a:gd name="T28" fmla="*/ 18 w 160"/>
                  <a:gd name="T29" fmla="*/ 10 h 177"/>
                  <a:gd name="T30" fmla="*/ 18 w 160"/>
                  <a:gd name="T31" fmla="*/ 81 h 177"/>
                  <a:gd name="T32" fmla="*/ 0 w 160"/>
                  <a:gd name="T33" fmla="*/ 81 h 177"/>
                  <a:gd name="T34" fmla="*/ 0 w 160"/>
                  <a:gd name="T35" fmla="*/ 139 h 177"/>
                  <a:gd name="T36" fmla="*/ 8 w 160"/>
                  <a:gd name="T37" fmla="*/ 149 h 177"/>
                  <a:gd name="T38" fmla="*/ 12 w 160"/>
                  <a:gd name="T39" fmla="*/ 161 h 177"/>
                  <a:gd name="T40" fmla="*/ 8 w 160"/>
                  <a:gd name="T41" fmla="*/ 171 h 177"/>
                  <a:gd name="T42" fmla="*/ 8 w 160"/>
                  <a:gd name="T43" fmla="*/ 177 h 177"/>
                  <a:gd name="T44" fmla="*/ 28 w 160"/>
                  <a:gd name="T45" fmla="*/ 175 h 177"/>
                  <a:gd name="T46" fmla="*/ 32 w 160"/>
                  <a:gd name="T47" fmla="*/ 171 h 177"/>
                  <a:gd name="T48" fmla="*/ 38 w 160"/>
                  <a:gd name="T49" fmla="*/ 167 h 177"/>
                  <a:gd name="T50" fmla="*/ 46 w 160"/>
                  <a:gd name="T51" fmla="*/ 157 h 177"/>
                  <a:gd name="T52" fmla="*/ 50 w 160"/>
                  <a:gd name="T53" fmla="*/ 147 h 177"/>
                  <a:gd name="T54" fmla="*/ 58 w 160"/>
                  <a:gd name="T55" fmla="*/ 145 h 177"/>
                  <a:gd name="T56" fmla="*/ 64 w 160"/>
                  <a:gd name="T57" fmla="*/ 151 h 177"/>
                  <a:gd name="T58" fmla="*/ 78 w 160"/>
                  <a:gd name="T59" fmla="*/ 157 h 177"/>
                  <a:gd name="T60" fmla="*/ 82 w 160"/>
                  <a:gd name="T61" fmla="*/ 155 h 177"/>
                  <a:gd name="T62" fmla="*/ 94 w 160"/>
                  <a:gd name="T63" fmla="*/ 153 h 177"/>
                  <a:gd name="T64" fmla="*/ 100 w 160"/>
                  <a:gd name="T65" fmla="*/ 135 h 177"/>
                  <a:gd name="T66" fmla="*/ 110 w 160"/>
                  <a:gd name="T67" fmla="*/ 133 h 177"/>
                  <a:gd name="T68" fmla="*/ 112 w 160"/>
                  <a:gd name="T69" fmla="*/ 129 h 177"/>
                  <a:gd name="T70" fmla="*/ 116 w 160"/>
                  <a:gd name="T71" fmla="*/ 127 h 177"/>
                  <a:gd name="T72" fmla="*/ 118 w 160"/>
                  <a:gd name="T73" fmla="*/ 115 h 177"/>
                  <a:gd name="T74" fmla="*/ 122 w 160"/>
                  <a:gd name="T75" fmla="*/ 115 h 177"/>
                  <a:gd name="T76" fmla="*/ 124 w 160"/>
                  <a:gd name="T77" fmla="*/ 109 h 177"/>
                  <a:gd name="T78" fmla="*/ 142 w 160"/>
                  <a:gd name="T79" fmla="*/ 93 h 177"/>
                  <a:gd name="T80" fmla="*/ 152 w 160"/>
                  <a:gd name="T81" fmla="*/ 89 h 177"/>
                  <a:gd name="T82" fmla="*/ 160 w 160"/>
                  <a:gd name="T83" fmla="*/ 83 h 177"/>
                  <a:gd name="T84" fmla="*/ 152 w 160"/>
                  <a:gd name="T85" fmla="*/ 73 h 177"/>
                  <a:gd name="T86" fmla="*/ 138 w 160"/>
                  <a:gd name="T87" fmla="*/ 73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0" h="177">
                    <a:moveTo>
                      <a:pt x="138" y="73"/>
                    </a:moveTo>
                    <a:lnTo>
                      <a:pt x="132" y="62"/>
                    </a:lnTo>
                    <a:lnTo>
                      <a:pt x="132" y="52"/>
                    </a:lnTo>
                    <a:lnTo>
                      <a:pt x="126" y="50"/>
                    </a:lnTo>
                    <a:lnTo>
                      <a:pt x="124" y="42"/>
                    </a:lnTo>
                    <a:lnTo>
                      <a:pt x="106" y="32"/>
                    </a:lnTo>
                    <a:lnTo>
                      <a:pt x="102" y="12"/>
                    </a:lnTo>
                    <a:lnTo>
                      <a:pt x="94" y="6"/>
                    </a:lnTo>
                    <a:lnTo>
                      <a:pt x="90" y="0"/>
                    </a:lnTo>
                    <a:lnTo>
                      <a:pt x="80" y="4"/>
                    </a:lnTo>
                    <a:lnTo>
                      <a:pt x="78" y="2"/>
                    </a:lnTo>
                    <a:lnTo>
                      <a:pt x="64" y="12"/>
                    </a:lnTo>
                    <a:lnTo>
                      <a:pt x="54" y="6"/>
                    </a:lnTo>
                    <a:lnTo>
                      <a:pt x="28" y="10"/>
                    </a:lnTo>
                    <a:lnTo>
                      <a:pt x="18" y="10"/>
                    </a:lnTo>
                    <a:lnTo>
                      <a:pt x="18" y="81"/>
                    </a:lnTo>
                    <a:lnTo>
                      <a:pt x="0" y="81"/>
                    </a:lnTo>
                    <a:lnTo>
                      <a:pt x="0" y="139"/>
                    </a:lnTo>
                    <a:lnTo>
                      <a:pt x="8" y="149"/>
                    </a:lnTo>
                    <a:lnTo>
                      <a:pt x="12" y="161"/>
                    </a:lnTo>
                    <a:lnTo>
                      <a:pt x="8" y="171"/>
                    </a:lnTo>
                    <a:lnTo>
                      <a:pt x="8" y="177"/>
                    </a:lnTo>
                    <a:lnTo>
                      <a:pt x="28" y="175"/>
                    </a:lnTo>
                    <a:lnTo>
                      <a:pt x="32" y="171"/>
                    </a:lnTo>
                    <a:lnTo>
                      <a:pt x="38" y="167"/>
                    </a:lnTo>
                    <a:lnTo>
                      <a:pt x="46" y="157"/>
                    </a:lnTo>
                    <a:lnTo>
                      <a:pt x="50" y="147"/>
                    </a:lnTo>
                    <a:lnTo>
                      <a:pt x="58" y="145"/>
                    </a:lnTo>
                    <a:lnTo>
                      <a:pt x="64" y="151"/>
                    </a:lnTo>
                    <a:lnTo>
                      <a:pt x="78" y="157"/>
                    </a:lnTo>
                    <a:lnTo>
                      <a:pt x="82" y="155"/>
                    </a:lnTo>
                    <a:lnTo>
                      <a:pt x="94" y="153"/>
                    </a:lnTo>
                    <a:lnTo>
                      <a:pt x="100" y="135"/>
                    </a:lnTo>
                    <a:lnTo>
                      <a:pt x="110" y="133"/>
                    </a:lnTo>
                    <a:lnTo>
                      <a:pt x="112" y="129"/>
                    </a:lnTo>
                    <a:lnTo>
                      <a:pt x="116" y="127"/>
                    </a:lnTo>
                    <a:lnTo>
                      <a:pt x="118" y="115"/>
                    </a:lnTo>
                    <a:lnTo>
                      <a:pt x="122" y="115"/>
                    </a:lnTo>
                    <a:lnTo>
                      <a:pt x="124" y="109"/>
                    </a:lnTo>
                    <a:lnTo>
                      <a:pt x="142" y="93"/>
                    </a:lnTo>
                    <a:lnTo>
                      <a:pt x="152" y="89"/>
                    </a:lnTo>
                    <a:lnTo>
                      <a:pt x="160" y="83"/>
                    </a:lnTo>
                    <a:lnTo>
                      <a:pt x="152" y="73"/>
                    </a:lnTo>
                    <a:lnTo>
                      <a:pt x="138" y="73"/>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1" name="Freeform 123"/>
              <p:cNvSpPr>
                <a:spLocks noEditPoints="1"/>
              </p:cNvSpPr>
              <p:nvPr/>
            </p:nvSpPr>
            <p:spPr bwMode="auto">
              <a:xfrm>
                <a:off x="4622605" y="3187315"/>
                <a:ext cx="295565" cy="267921"/>
              </a:xfrm>
              <a:custGeom>
                <a:avLst/>
                <a:gdLst>
                  <a:gd name="T0" fmla="*/ 266 w 278"/>
                  <a:gd name="T1" fmla="*/ 94 h 252"/>
                  <a:gd name="T2" fmla="*/ 262 w 278"/>
                  <a:gd name="T3" fmla="*/ 104 h 252"/>
                  <a:gd name="T4" fmla="*/ 244 w 278"/>
                  <a:gd name="T5" fmla="*/ 96 h 252"/>
                  <a:gd name="T6" fmla="*/ 242 w 278"/>
                  <a:gd name="T7" fmla="*/ 86 h 252"/>
                  <a:gd name="T8" fmla="*/ 254 w 278"/>
                  <a:gd name="T9" fmla="*/ 74 h 252"/>
                  <a:gd name="T10" fmla="*/ 264 w 278"/>
                  <a:gd name="T11" fmla="*/ 76 h 252"/>
                  <a:gd name="T12" fmla="*/ 260 w 278"/>
                  <a:gd name="T13" fmla="*/ 30 h 252"/>
                  <a:gd name="T14" fmla="*/ 248 w 278"/>
                  <a:gd name="T15" fmla="*/ 4 h 252"/>
                  <a:gd name="T16" fmla="*/ 232 w 278"/>
                  <a:gd name="T17" fmla="*/ 2 h 252"/>
                  <a:gd name="T18" fmla="*/ 214 w 278"/>
                  <a:gd name="T19" fmla="*/ 6 h 252"/>
                  <a:gd name="T20" fmla="*/ 186 w 278"/>
                  <a:gd name="T21" fmla="*/ 26 h 252"/>
                  <a:gd name="T22" fmla="*/ 180 w 278"/>
                  <a:gd name="T23" fmla="*/ 32 h 252"/>
                  <a:gd name="T24" fmla="*/ 174 w 278"/>
                  <a:gd name="T25" fmla="*/ 46 h 252"/>
                  <a:gd name="T26" fmla="*/ 162 w 278"/>
                  <a:gd name="T27" fmla="*/ 52 h 252"/>
                  <a:gd name="T28" fmla="*/ 144 w 278"/>
                  <a:gd name="T29" fmla="*/ 72 h 252"/>
                  <a:gd name="T30" fmla="*/ 126 w 278"/>
                  <a:gd name="T31" fmla="*/ 68 h 252"/>
                  <a:gd name="T32" fmla="*/ 112 w 278"/>
                  <a:gd name="T33" fmla="*/ 64 h 252"/>
                  <a:gd name="T34" fmla="*/ 100 w 278"/>
                  <a:gd name="T35" fmla="*/ 84 h 252"/>
                  <a:gd name="T36" fmla="*/ 90 w 278"/>
                  <a:gd name="T37" fmla="*/ 92 h 252"/>
                  <a:gd name="T38" fmla="*/ 70 w 278"/>
                  <a:gd name="T39" fmla="*/ 88 h 252"/>
                  <a:gd name="T40" fmla="*/ 70 w 278"/>
                  <a:gd name="T41" fmla="*/ 66 h 252"/>
                  <a:gd name="T42" fmla="*/ 62 w 278"/>
                  <a:gd name="T43" fmla="*/ 126 h 252"/>
                  <a:gd name="T44" fmla="*/ 50 w 278"/>
                  <a:gd name="T45" fmla="*/ 132 h 252"/>
                  <a:gd name="T46" fmla="*/ 36 w 278"/>
                  <a:gd name="T47" fmla="*/ 136 h 252"/>
                  <a:gd name="T48" fmla="*/ 14 w 278"/>
                  <a:gd name="T49" fmla="*/ 130 h 252"/>
                  <a:gd name="T50" fmla="*/ 4 w 278"/>
                  <a:gd name="T51" fmla="*/ 126 h 252"/>
                  <a:gd name="T52" fmla="*/ 6 w 278"/>
                  <a:gd name="T53" fmla="*/ 144 h 252"/>
                  <a:gd name="T54" fmla="*/ 14 w 278"/>
                  <a:gd name="T55" fmla="*/ 168 h 252"/>
                  <a:gd name="T56" fmla="*/ 28 w 278"/>
                  <a:gd name="T57" fmla="*/ 196 h 252"/>
                  <a:gd name="T58" fmla="*/ 26 w 278"/>
                  <a:gd name="T59" fmla="*/ 212 h 252"/>
                  <a:gd name="T60" fmla="*/ 22 w 278"/>
                  <a:gd name="T61" fmla="*/ 216 h 252"/>
                  <a:gd name="T62" fmla="*/ 28 w 278"/>
                  <a:gd name="T63" fmla="*/ 234 h 252"/>
                  <a:gd name="T64" fmla="*/ 34 w 278"/>
                  <a:gd name="T65" fmla="*/ 238 h 252"/>
                  <a:gd name="T66" fmla="*/ 46 w 278"/>
                  <a:gd name="T67" fmla="*/ 246 h 252"/>
                  <a:gd name="T68" fmla="*/ 56 w 278"/>
                  <a:gd name="T69" fmla="*/ 252 h 252"/>
                  <a:gd name="T70" fmla="*/ 86 w 278"/>
                  <a:gd name="T71" fmla="*/ 244 h 252"/>
                  <a:gd name="T72" fmla="*/ 102 w 278"/>
                  <a:gd name="T73" fmla="*/ 236 h 252"/>
                  <a:gd name="T74" fmla="*/ 116 w 278"/>
                  <a:gd name="T75" fmla="*/ 236 h 252"/>
                  <a:gd name="T76" fmla="*/ 134 w 278"/>
                  <a:gd name="T77" fmla="*/ 240 h 252"/>
                  <a:gd name="T78" fmla="*/ 146 w 278"/>
                  <a:gd name="T79" fmla="*/ 234 h 252"/>
                  <a:gd name="T80" fmla="*/ 156 w 278"/>
                  <a:gd name="T81" fmla="*/ 230 h 252"/>
                  <a:gd name="T82" fmla="*/ 186 w 278"/>
                  <a:gd name="T83" fmla="*/ 216 h 252"/>
                  <a:gd name="T84" fmla="*/ 214 w 278"/>
                  <a:gd name="T85" fmla="*/ 192 h 252"/>
                  <a:gd name="T86" fmla="*/ 230 w 278"/>
                  <a:gd name="T87" fmla="*/ 176 h 252"/>
                  <a:gd name="T88" fmla="*/ 248 w 278"/>
                  <a:gd name="T89" fmla="*/ 148 h 252"/>
                  <a:gd name="T90" fmla="*/ 262 w 278"/>
                  <a:gd name="T91" fmla="*/ 132 h 252"/>
                  <a:gd name="T92" fmla="*/ 274 w 278"/>
                  <a:gd name="T93" fmla="*/ 110 h 252"/>
                  <a:gd name="T94" fmla="*/ 270 w 278"/>
                  <a:gd name="T95" fmla="*/ 94 h 252"/>
                  <a:gd name="T96" fmla="*/ 212 w 278"/>
                  <a:gd name="T97" fmla="*/ 150 h 252"/>
                  <a:gd name="T98" fmla="*/ 200 w 278"/>
                  <a:gd name="T99" fmla="*/ 162 h 252"/>
                  <a:gd name="T100" fmla="*/ 186 w 278"/>
                  <a:gd name="T101" fmla="*/ 168 h 252"/>
                  <a:gd name="T102" fmla="*/ 176 w 278"/>
                  <a:gd name="T103" fmla="*/ 148 h 252"/>
                  <a:gd name="T104" fmla="*/ 196 w 278"/>
                  <a:gd name="T105" fmla="*/ 136 h 252"/>
                  <a:gd name="T106" fmla="*/ 204 w 278"/>
                  <a:gd name="T107" fmla="*/ 130 h 252"/>
                  <a:gd name="T108" fmla="*/ 218 w 278"/>
                  <a:gd name="T109" fmla="*/ 146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8" h="252">
                    <a:moveTo>
                      <a:pt x="268" y="96"/>
                    </a:moveTo>
                    <a:lnTo>
                      <a:pt x="266" y="94"/>
                    </a:lnTo>
                    <a:lnTo>
                      <a:pt x="262" y="98"/>
                    </a:lnTo>
                    <a:lnTo>
                      <a:pt x="262" y="104"/>
                    </a:lnTo>
                    <a:lnTo>
                      <a:pt x="248" y="102"/>
                    </a:lnTo>
                    <a:lnTo>
                      <a:pt x="244" y="96"/>
                    </a:lnTo>
                    <a:lnTo>
                      <a:pt x="240" y="96"/>
                    </a:lnTo>
                    <a:lnTo>
                      <a:pt x="242" y="86"/>
                    </a:lnTo>
                    <a:lnTo>
                      <a:pt x="250" y="76"/>
                    </a:lnTo>
                    <a:lnTo>
                      <a:pt x="254" y="74"/>
                    </a:lnTo>
                    <a:lnTo>
                      <a:pt x="256" y="76"/>
                    </a:lnTo>
                    <a:lnTo>
                      <a:pt x="264" y="76"/>
                    </a:lnTo>
                    <a:lnTo>
                      <a:pt x="264" y="46"/>
                    </a:lnTo>
                    <a:lnTo>
                      <a:pt x="260" y="30"/>
                    </a:lnTo>
                    <a:lnTo>
                      <a:pt x="256" y="10"/>
                    </a:lnTo>
                    <a:lnTo>
                      <a:pt x="248" y="4"/>
                    </a:lnTo>
                    <a:lnTo>
                      <a:pt x="240" y="4"/>
                    </a:lnTo>
                    <a:lnTo>
                      <a:pt x="232" y="2"/>
                    </a:lnTo>
                    <a:lnTo>
                      <a:pt x="222" y="0"/>
                    </a:lnTo>
                    <a:lnTo>
                      <a:pt x="214" y="6"/>
                    </a:lnTo>
                    <a:lnTo>
                      <a:pt x="204" y="10"/>
                    </a:lnTo>
                    <a:lnTo>
                      <a:pt x="186" y="26"/>
                    </a:lnTo>
                    <a:lnTo>
                      <a:pt x="184" y="32"/>
                    </a:lnTo>
                    <a:lnTo>
                      <a:pt x="180" y="32"/>
                    </a:lnTo>
                    <a:lnTo>
                      <a:pt x="178" y="44"/>
                    </a:lnTo>
                    <a:lnTo>
                      <a:pt x="174" y="46"/>
                    </a:lnTo>
                    <a:lnTo>
                      <a:pt x="172" y="50"/>
                    </a:lnTo>
                    <a:lnTo>
                      <a:pt x="162" y="52"/>
                    </a:lnTo>
                    <a:lnTo>
                      <a:pt x="156" y="70"/>
                    </a:lnTo>
                    <a:lnTo>
                      <a:pt x="144" y="72"/>
                    </a:lnTo>
                    <a:lnTo>
                      <a:pt x="140" y="74"/>
                    </a:lnTo>
                    <a:lnTo>
                      <a:pt x="126" y="68"/>
                    </a:lnTo>
                    <a:lnTo>
                      <a:pt x="120" y="62"/>
                    </a:lnTo>
                    <a:lnTo>
                      <a:pt x="112" y="64"/>
                    </a:lnTo>
                    <a:lnTo>
                      <a:pt x="108" y="74"/>
                    </a:lnTo>
                    <a:lnTo>
                      <a:pt x="100" y="84"/>
                    </a:lnTo>
                    <a:lnTo>
                      <a:pt x="94" y="88"/>
                    </a:lnTo>
                    <a:lnTo>
                      <a:pt x="90" y="92"/>
                    </a:lnTo>
                    <a:lnTo>
                      <a:pt x="70" y="94"/>
                    </a:lnTo>
                    <a:lnTo>
                      <a:pt x="70" y="88"/>
                    </a:lnTo>
                    <a:lnTo>
                      <a:pt x="74" y="78"/>
                    </a:lnTo>
                    <a:lnTo>
                      <a:pt x="70" y="66"/>
                    </a:lnTo>
                    <a:lnTo>
                      <a:pt x="62" y="56"/>
                    </a:lnTo>
                    <a:lnTo>
                      <a:pt x="62" y="126"/>
                    </a:lnTo>
                    <a:lnTo>
                      <a:pt x="58" y="126"/>
                    </a:lnTo>
                    <a:lnTo>
                      <a:pt x="50" y="132"/>
                    </a:lnTo>
                    <a:lnTo>
                      <a:pt x="42" y="138"/>
                    </a:lnTo>
                    <a:lnTo>
                      <a:pt x="36" y="136"/>
                    </a:lnTo>
                    <a:lnTo>
                      <a:pt x="22" y="134"/>
                    </a:lnTo>
                    <a:lnTo>
                      <a:pt x="14" y="130"/>
                    </a:lnTo>
                    <a:lnTo>
                      <a:pt x="10" y="126"/>
                    </a:lnTo>
                    <a:lnTo>
                      <a:pt x="4" y="126"/>
                    </a:lnTo>
                    <a:lnTo>
                      <a:pt x="0" y="130"/>
                    </a:lnTo>
                    <a:lnTo>
                      <a:pt x="6" y="144"/>
                    </a:lnTo>
                    <a:lnTo>
                      <a:pt x="8" y="156"/>
                    </a:lnTo>
                    <a:lnTo>
                      <a:pt x="14" y="168"/>
                    </a:lnTo>
                    <a:lnTo>
                      <a:pt x="22" y="178"/>
                    </a:lnTo>
                    <a:lnTo>
                      <a:pt x="28" y="196"/>
                    </a:lnTo>
                    <a:lnTo>
                      <a:pt x="30" y="204"/>
                    </a:lnTo>
                    <a:lnTo>
                      <a:pt x="26" y="212"/>
                    </a:lnTo>
                    <a:lnTo>
                      <a:pt x="22" y="212"/>
                    </a:lnTo>
                    <a:lnTo>
                      <a:pt x="22" y="216"/>
                    </a:lnTo>
                    <a:lnTo>
                      <a:pt x="30" y="230"/>
                    </a:lnTo>
                    <a:lnTo>
                      <a:pt x="28" y="234"/>
                    </a:lnTo>
                    <a:lnTo>
                      <a:pt x="30" y="240"/>
                    </a:lnTo>
                    <a:lnTo>
                      <a:pt x="34" y="238"/>
                    </a:lnTo>
                    <a:lnTo>
                      <a:pt x="36" y="242"/>
                    </a:lnTo>
                    <a:lnTo>
                      <a:pt x="46" y="246"/>
                    </a:lnTo>
                    <a:lnTo>
                      <a:pt x="48" y="250"/>
                    </a:lnTo>
                    <a:lnTo>
                      <a:pt x="56" y="252"/>
                    </a:lnTo>
                    <a:lnTo>
                      <a:pt x="72" y="244"/>
                    </a:lnTo>
                    <a:lnTo>
                      <a:pt x="86" y="244"/>
                    </a:lnTo>
                    <a:lnTo>
                      <a:pt x="92" y="238"/>
                    </a:lnTo>
                    <a:lnTo>
                      <a:pt x="102" y="236"/>
                    </a:lnTo>
                    <a:lnTo>
                      <a:pt x="112" y="238"/>
                    </a:lnTo>
                    <a:lnTo>
                      <a:pt x="116" y="236"/>
                    </a:lnTo>
                    <a:lnTo>
                      <a:pt x="124" y="238"/>
                    </a:lnTo>
                    <a:lnTo>
                      <a:pt x="134" y="240"/>
                    </a:lnTo>
                    <a:lnTo>
                      <a:pt x="138" y="236"/>
                    </a:lnTo>
                    <a:lnTo>
                      <a:pt x="146" y="234"/>
                    </a:lnTo>
                    <a:lnTo>
                      <a:pt x="152" y="232"/>
                    </a:lnTo>
                    <a:lnTo>
                      <a:pt x="156" y="230"/>
                    </a:lnTo>
                    <a:lnTo>
                      <a:pt x="162" y="232"/>
                    </a:lnTo>
                    <a:lnTo>
                      <a:pt x="186" y="216"/>
                    </a:lnTo>
                    <a:lnTo>
                      <a:pt x="200" y="206"/>
                    </a:lnTo>
                    <a:lnTo>
                      <a:pt x="214" y="192"/>
                    </a:lnTo>
                    <a:lnTo>
                      <a:pt x="220" y="186"/>
                    </a:lnTo>
                    <a:lnTo>
                      <a:pt x="230" y="176"/>
                    </a:lnTo>
                    <a:lnTo>
                      <a:pt x="242" y="154"/>
                    </a:lnTo>
                    <a:lnTo>
                      <a:pt x="248" y="148"/>
                    </a:lnTo>
                    <a:lnTo>
                      <a:pt x="258" y="134"/>
                    </a:lnTo>
                    <a:lnTo>
                      <a:pt x="262" y="132"/>
                    </a:lnTo>
                    <a:lnTo>
                      <a:pt x="270" y="126"/>
                    </a:lnTo>
                    <a:lnTo>
                      <a:pt x="274" y="110"/>
                    </a:lnTo>
                    <a:lnTo>
                      <a:pt x="278" y="94"/>
                    </a:lnTo>
                    <a:lnTo>
                      <a:pt x="270" y="94"/>
                    </a:lnTo>
                    <a:lnTo>
                      <a:pt x="268" y="96"/>
                    </a:lnTo>
                    <a:close/>
                    <a:moveTo>
                      <a:pt x="212" y="150"/>
                    </a:moveTo>
                    <a:lnTo>
                      <a:pt x="210" y="160"/>
                    </a:lnTo>
                    <a:lnTo>
                      <a:pt x="200" y="162"/>
                    </a:lnTo>
                    <a:lnTo>
                      <a:pt x="194" y="170"/>
                    </a:lnTo>
                    <a:lnTo>
                      <a:pt x="186" y="168"/>
                    </a:lnTo>
                    <a:lnTo>
                      <a:pt x="180" y="158"/>
                    </a:lnTo>
                    <a:lnTo>
                      <a:pt x="176" y="148"/>
                    </a:lnTo>
                    <a:lnTo>
                      <a:pt x="188" y="136"/>
                    </a:lnTo>
                    <a:lnTo>
                      <a:pt x="196" y="136"/>
                    </a:lnTo>
                    <a:lnTo>
                      <a:pt x="198" y="130"/>
                    </a:lnTo>
                    <a:lnTo>
                      <a:pt x="204" y="130"/>
                    </a:lnTo>
                    <a:lnTo>
                      <a:pt x="218" y="142"/>
                    </a:lnTo>
                    <a:lnTo>
                      <a:pt x="218" y="146"/>
                    </a:lnTo>
                    <a:lnTo>
                      <a:pt x="212" y="15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2" name="Freeform 124"/>
              <p:cNvSpPr>
                <a:spLocks/>
              </p:cNvSpPr>
              <p:nvPr/>
            </p:nvSpPr>
            <p:spPr bwMode="auto">
              <a:xfrm>
                <a:off x="4877769" y="3265990"/>
                <a:ext cx="27642" cy="31895"/>
              </a:xfrm>
              <a:custGeom>
                <a:avLst/>
                <a:gdLst>
                  <a:gd name="T0" fmla="*/ 14 w 26"/>
                  <a:gd name="T1" fmla="*/ 0 h 30"/>
                  <a:gd name="T2" fmla="*/ 10 w 26"/>
                  <a:gd name="T3" fmla="*/ 2 h 30"/>
                  <a:gd name="T4" fmla="*/ 2 w 26"/>
                  <a:gd name="T5" fmla="*/ 12 h 30"/>
                  <a:gd name="T6" fmla="*/ 0 w 26"/>
                  <a:gd name="T7" fmla="*/ 22 h 30"/>
                  <a:gd name="T8" fmla="*/ 4 w 26"/>
                  <a:gd name="T9" fmla="*/ 22 h 30"/>
                  <a:gd name="T10" fmla="*/ 8 w 26"/>
                  <a:gd name="T11" fmla="*/ 28 h 30"/>
                  <a:gd name="T12" fmla="*/ 22 w 26"/>
                  <a:gd name="T13" fmla="*/ 30 h 30"/>
                  <a:gd name="T14" fmla="*/ 22 w 26"/>
                  <a:gd name="T15" fmla="*/ 24 h 30"/>
                  <a:gd name="T16" fmla="*/ 26 w 26"/>
                  <a:gd name="T17" fmla="*/ 20 h 30"/>
                  <a:gd name="T18" fmla="*/ 24 w 26"/>
                  <a:gd name="T19" fmla="*/ 10 h 30"/>
                  <a:gd name="T20" fmla="*/ 26 w 26"/>
                  <a:gd name="T21" fmla="*/ 6 h 30"/>
                  <a:gd name="T22" fmla="*/ 24 w 26"/>
                  <a:gd name="T23" fmla="*/ 2 h 30"/>
                  <a:gd name="T24" fmla="*/ 16 w 26"/>
                  <a:gd name="T25" fmla="*/ 2 h 30"/>
                  <a:gd name="T26" fmla="*/ 14 w 26"/>
                  <a:gd name="T2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30">
                    <a:moveTo>
                      <a:pt x="14" y="0"/>
                    </a:moveTo>
                    <a:lnTo>
                      <a:pt x="10" y="2"/>
                    </a:lnTo>
                    <a:lnTo>
                      <a:pt x="2" y="12"/>
                    </a:lnTo>
                    <a:lnTo>
                      <a:pt x="0" y="22"/>
                    </a:lnTo>
                    <a:lnTo>
                      <a:pt x="4" y="22"/>
                    </a:lnTo>
                    <a:lnTo>
                      <a:pt x="8" y="28"/>
                    </a:lnTo>
                    <a:lnTo>
                      <a:pt x="22" y="30"/>
                    </a:lnTo>
                    <a:lnTo>
                      <a:pt x="22" y="24"/>
                    </a:lnTo>
                    <a:lnTo>
                      <a:pt x="26" y="20"/>
                    </a:lnTo>
                    <a:lnTo>
                      <a:pt x="24" y="10"/>
                    </a:lnTo>
                    <a:lnTo>
                      <a:pt x="26" y="6"/>
                    </a:lnTo>
                    <a:lnTo>
                      <a:pt x="24" y="2"/>
                    </a:lnTo>
                    <a:lnTo>
                      <a:pt x="16" y="2"/>
                    </a:lnTo>
                    <a:lnTo>
                      <a:pt x="1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3" name="Freeform 125"/>
              <p:cNvSpPr>
                <a:spLocks/>
              </p:cNvSpPr>
              <p:nvPr/>
            </p:nvSpPr>
            <p:spPr bwMode="auto">
              <a:xfrm>
                <a:off x="4809725" y="3325529"/>
                <a:ext cx="44653" cy="42528"/>
              </a:xfrm>
              <a:custGeom>
                <a:avLst/>
                <a:gdLst>
                  <a:gd name="T0" fmla="*/ 28 w 42"/>
                  <a:gd name="T1" fmla="*/ 0 h 40"/>
                  <a:gd name="T2" fmla="*/ 22 w 42"/>
                  <a:gd name="T3" fmla="*/ 0 h 40"/>
                  <a:gd name="T4" fmla="*/ 20 w 42"/>
                  <a:gd name="T5" fmla="*/ 6 h 40"/>
                  <a:gd name="T6" fmla="*/ 12 w 42"/>
                  <a:gd name="T7" fmla="*/ 6 h 40"/>
                  <a:gd name="T8" fmla="*/ 0 w 42"/>
                  <a:gd name="T9" fmla="*/ 18 h 40"/>
                  <a:gd name="T10" fmla="*/ 4 w 42"/>
                  <a:gd name="T11" fmla="*/ 28 h 40"/>
                  <a:gd name="T12" fmla="*/ 10 w 42"/>
                  <a:gd name="T13" fmla="*/ 38 h 40"/>
                  <a:gd name="T14" fmla="*/ 18 w 42"/>
                  <a:gd name="T15" fmla="*/ 40 h 40"/>
                  <a:gd name="T16" fmla="*/ 24 w 42"/>
                  <a:gd name="T17" fmla="*/ 32 h 40"/>
                  <a:gd name="T18" fmla="*/ 34 w 42"/>
                  <a:gd name="T19" fmla="*/ 30 h 40"/>
                  <a:gd name="T20" fmla="*/ 36 w 42"/>
                  <a:gd name="T21" fmla="*/ 20 h 40"/>
                  <a:gd name="T22" fmla="*/ 42 w 42"/>
                  <a:gd name="T23" fmla="*/ 16 h 40"/>
                  <a:gd name="T24" fmla="*/ 42 w 42"/>
                  <a:gd name="T25" fmla="*/ 12 h 40"/>
                  <a:gd name="T26" fmla="*/ 28 w 42"/>
                  <a:gd name="T2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 h="40">
                    <a:moveTo>
                      <a:pt x="28" y="0"/>
                    </a:moveTo>
                    <a:lnTo>
                      <a:pt x="22" y="0"/>
                    </a:lnTo>
                    <a:lnTo>
                      <a:pt x="20" y="6"/>
                    </a:lnTo>
                    <a:lnTo>
                      <a:pt x="12" y="6"/>
                    </a:lnTo>
                    <a:lnTo>
                      <a:pt x="0" y="18"/>
                    </a:lnTo>
                    <a:lnTo>
                      <a:pt x="4" y="28"/>
                    </a:lnTo>
                    <a:lnTo>
                      <a:pt x="10" y="38"/>
                    </a:lnTo>
                    <a:lnTo>
                      <a:pt x="18" y="40"/>
                    </a:lnTo>
                    <a:lnTo>
                      <a:pt x="24" y="32"/>
                    </a:lnTo>
                    <a:lnTo>
                      <a:pt x="34" y="30"/>
                    </a:lnTo>
                    <a:lnTo>
                      <a:pt x="36" y="20"/>
                    </a:lnTo>
                    <a:lnTo>
                      <a:pt x="42" y="16"/>
                    </a:lnTo>
                    <a:lnTo>
                      <a:pt x="42" y="12"/>
                    </a:lnTo>
                    <a:lnTo>
                      <a:pt x="2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4" name="Freeform 126"/>
              <p:cNvSpPr>
                <a:spLocks noEditPoints="1"/>
              </p:cNvSpPr>
              <p:nvPr/>
            </p:nvSpPr>
            <p:spPr bwMode="auto">
              <a:xfrm>
                <a:off x="4537551" y="2815201"/>
                <a:ext cx="229647" cy="288122"/>
              </a:xfrm>
              <a:custGeom>
                <a:avLst/>
                <a:gdLst>
                  <a:gd name="T0" fmla="*/ 8 w 216"/>
                  <a:gd name="T1" fmla="*/ 28 h 271"/>
                  <a:gd name="T2" fmla="*/ 8 w 216"/>
                  <a:gd name="T3" fmla="*/ 18 h 271"/>
                  <a:gd name="T4" fmla="*/ 10 w 216"/>
                  <a:gd name="T5" fmla="*/ 8 h 271"/>
                  <a:gd name="T6" fmla="*/ 14 w 216"/>
                  <a:gd name="T7" fmla="*/ 6 h 271"/>
                  <a:gd name="T8" fmla="*/ 20 w 216"/>
                  <a:gd name="T9" fmla="*/ 0 h 271"/>
                  <a:gd name="T10" fmla="*/ 20 w 216"/>
                  <a:gd name="T11" fmla="*/ 8 h 271"/>
                  <a:gd name="T12" fmla="*/ 14 w 216"/>
                  <a:gd name="T13" fmla="*/ 28 h 271"/>
                  <a:gd name="T14" fmla="*/ 28 w 216"/>
                  <a:gd name="T15" fmla="*/ 249 h 271"/>
                  <a:gd name="T16" fmla="*/ 40 w 216"/>
                  <a:gd name="T17" fmla="*/ 257 h 271"/>
                  <a:gd name="T18" fmla="*/ 128 w 216"/>
                  <a:gd name="T19" fmla="*/ 267 h 271"/>
                  <a:gd name="T20" fmla="*/ 172 w 216"/>
                  <a:gd name="T21" fmla="*/ 271 h 271"/>
                  <a:gd name="T22" fmla="*/ 188 w 216"/>
                  <a:gd name="T23" fmla="*/ 247 h 271"/>
                  <a:gd name="T24" fmla="*/ 180 w 216"/>
                  <a:gd name="T25" fmla="*/ 235 h 271"/>
                  <a:gd name="T26" fmla="*/ 214 w 216"/>
                  <a:gd name="T27" fmla="*/ 171 h 271"/>
                  <a:gd name="T28" fmla="*/ 212 w 216"/>
                  <a:gd name="T29" fmla="*/ 159 h 271"/>
                  <a:gd name="T30" fmla="*/ 216 w 216"/>
                  <a:gd name="T31" fmla="*/ 141 h 271"/>
                  <a:gd name="T32" fmla="*/ 206 w 216"/>
                  <a:gd name="T33" fmla="*/ 131 h 271"/>
                  <a:gd name="T34" fmla="*/ 190 w 216"/>
                  <a:gd name="T35" fmla="*/ 135 h 271"/>
                  <a:gd name="T36" fmla="*/ 182 w 216"/>
                  <a:gd name="T37" fmla="*/ 135 h 271"/>
                  <a:gd name="T38" fmla="*/ 182 w 216"/>
                  <a:gd name="T39" fmla="*/ 111 h 271"/>
                  <a:gd name="T40" fmla="*/ 174 w 216"/>
                  <a:gd name="T41" fmla="*/ 101 h 271"/>
                  <a:gd name="T42" fmla="*/ 174 w 216"/>
                  <a:gd name="T43" fmla="*/ 62 h 271"/>
                  <a:gd name="T44" fmla="*/ 156 w 216"/>
                  <a:gd name="T45" fmla="*/ 56 h 271"/>
                  <a:gd name="T46" fmla="*/ 148 w 216"/>
                  <a:gd name="T47" fmla="*/ 54 h 271"/>
                  <a:gd name="T48" fmla="*/ 138 w 216"/>
                  <a:gd name="T49" fmla="*/ 64 h 271"/>
                  <a:gd name="T50" fmla="*/ 102 w 216"/>
                  <a:gd name="T51" fmla="*/ 74 h 271"/>
                  <a:gd name="T52" fmla="*/ 92 w 216"/>
                  <a:gd name="T53" fmla="*/ 58 h 271"/>
                  <a:gd name="T54" fmla="*/ 86 w 216"/>
                  <a:gd name="T55" fmla="*/ 30 h 271"/>
                  <a:gd name="T56" fmla="*/ 20 w 216"/>
                  <a:gd name="T57" fmla="*/ 32 h 271"/>
                  <a:gd name="T58" fmla="*/ 12 w 216"/>
                  <a:gd name="T59" fmla="*/ 38 h 271"/>
                  <a:gd name="T60" fmla="*/ 22 w 216"/>
                  <a:gd name="T61" fmla="*/ 62 h 271"/>
                  <a:gd name="T62" fmla="*/ 30 w 216"/>
                  <a:gd name="T63" fmla="*/ 89 h 271"/>
                  <a:gd name="T64" fmla="*/ 24 w 216"/>
                  <a:gd name="T65" fmla="*/ 97 h 271"/>
                  <a:gd name="T66" fmla="*/ 36 w 216"/>
                  <a:gd name="T67" fmla="*/ 129 h 271"/>
                  <a:gd name="T68" fmla="*/ 34 w 216"/>
                  <a:gd name="T69" fmla="*/ 157 h 271"/>
                  <a:gd name="T70" fmla="*/ 20 w 216"/>
                  <a:gd name="T71" fmla="*/ 173 h 271"/>
                  <a:gd name="T72" fmla="*/ 16 w 216"/>
                  <a:gd name="T73" fmla="*/ 187 h 271"/>
                  <a:gd name="T74" fmla="*/ 12 w 216"/>
                  <a:gd name="T75" fmla="*/ 203 h 271"/>
                  <a:gd name="T76" fmla="*/ 6 w 216"/>
                  <a:gd name="T77" fmla="*/ 223 h 271"/>
                  <a:gd name="T78" fmla="*/ 2 w 216"/>
                  <a:gd name="T79" fmla="*/ 235 h 271"/>
                  <a:gd name="T80" fmla="*/ 2 w 216"/>
                  <a:gd name="T81" fmla="*/ 255 h 271"/>
                  <a:gd name="T82" fmla="*/ 24 w 216"/>
                  <a:gd name="T83" fmla="*/ 249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16" h="271">
                    <a:moveTo>
                      <a:pt x="14" y="28"/>
                    </a:moveTo>
                    <a:lnTo>
                      <a:pt x="8" y="28"/>
                    </a:lnTo>
                    <a:lnTo>
                      <a:pt x="8" y="24"/>
                    </a:lnTo>
                    <a:lnTo>
                      <a:pt x="8" y="18"/>
                    </a:lnTo>
                    <a:lnTo>
                      <a:pt x="4" y="10"/>
                    </a:lnTo>
                    <a:lnTo>
                      <a:pt x="10" y="8"/>
                    </a:lnTo>
                    <a:lnTo>
                      <a:pt x="14" y="8"/>
                    </a:lnTo>
                    <a:lnTo>
                      <a:pt x="14" y="6"/>
                    </a:lnTo>
                    <a:lnTo>
                      <a:pt x="16" y="4"/>
                    </a:lnTo>
                    <a:lnTo>
                      <a:pt x="20" y="0"/>
                    </a:lnTo>
                    <a:lnTo>
                      <a:pt x="26" y="4"/>
                    </a:lnTo>
                    <a:lnTo>
                      <a:pt x="20" y="8"/>
                    </a:lnTo>
                    <a:lnTo>
                      <a:pt x="14" y="14"/>
                    </a:lnTo>
                    <a:lnTo>
                      <a:pt x="14" y="28"/>
                    </a:lnTo>
                    <a:close/>
                    <a:moveTo>
                      <a:pt x="24" y="249"/>
                    </a:moveTo>
                    <a:lnTo>
                      <a:pt x="28" y="249"/>
                    </a:lnTo>
                    <a:lnTo>
                      <a:pt x="38" y="257"/>
                    </a:lnTo>
                    <a:lnTo>
                      <a:pt x="40" y="257"/>
                    </a:lnTo>
                    <a:lnTo>
                      <a:pt x="114" y="257"/>
                    </a:lnTo>
                    <a:lnTo>
                      <a:pt x="128" y="267"/>
                    </a:lnTo>
                    <a:lnTo>
                      <a:pt x="158" y="267"/>
                    </a:lnTo>
                    <a:lnTo>
                      <a:pt x="172" y="271"/>
                    </a:lnTo>
                    <a:lnTo>
                      <a:pt x="200" y="265"/>
                    </a:lnTo>
                    <a:lnTo>
                      <a:pt x="188" y="247"/>
                    </a:lnTo>
                    <a:lnTo>
                      <a:pt x="184" y="241"/>
                    </a:lnTo>
                    <a:lnTo>
                      <a:pt x="180" y="235"/>
                    </a:lnTo>
                    <a:lnTo>
                      <a:pt x="180" y="171"/>
                    </a:lnTo>
                    <a:lnTo>
                      <a:pt x="214" y="171"/>
                    </a:lnTo>
                    <a:lnTo>
                      <a:pt x="210" y="165"/>
                    </a:lnTo>
                    <a:lnTo>
                      <a:pt x="212" y="159"/>
                    </a:lnTo>
                    <a:lnTo>
                      <a:pt x="212" y="151"/>
                    </a:lnTo>
                    <a:lnTo>
                      <a:pt x="216" y="141"/>
                    </a:lnTo>
                    <a:lnTo>
                      <a:pt x="216" y="131"/>
                    </a:lnTo>
                    <a:lnTo>
                      <a:pt x="206" y="131"/>
                    </a:lnTo>
                    <a:lnTo>
                      <a:pt x="196" y="135"/>
                    </a:lnTo>
                    <a:lnTo>
                      <a:pt x="190" y="135"/>
                    </a:lnTo>
                    <a:lnTo>
                      <a:pt x="186" y="135"/>
                    </a:lnTo>
                    <a:lnTo>
                      <a:pt x="182" y="135"/>
                    </a:lnTo>
                    <a:lnTo>
                      <a:pt x="184" y="125"/>
                    </a:lnTo>
                    <a:lnTo>
                      <a:pt x="182" y="111"/>
                    </a:lnTo>
                    <a:lnTo>
                      <a:pt x="178" y="107"/>
                    </a:lnTo>
                    <a:lnTo>
                      <a:pt x="174" y="101"/>
                    </a:lnTo>
                    <a:lnTo>
                      <a:pt x="178" y="77"/>
                    </a:lnTo>
                    <a:lnTo>
                      <a:pt x="174" y="62"/>
                    </a:lnTo>
                    <a:lnTo>
                      <a:pt x="176" y="56"/>
                    </a:lnTo>
                    <a:lnTo>
                      <a:pt x="156" y="56"/>
                    </a:lnTo>
                    <a:lnTo>
                      <a:pt x="154" y="50"/>
                    </a:lnTo>
                    <a:lnTo>
                      <a:pt x="148" y="54"/>
                    </a:lnTo>
                    <a:lnTo>
                      <a:pt x="136" y="54"/>
                    </a:lnTo>
                    <a:lnTo>
                      <a:pt x="138" y="64"/>
                    </a:lnTo>
                    <a:lnTo>
                      <a:pt x="134" y="74"/>
                    </a:lnTo>
                    <a:lnTo>
                      <a:pt x="102" y="74"/>
                    </a:lnTo>
                    <a:lnTo>
                      <a:pt x="98" y="64"/>
                    </a:lnTo>
                    <a:lnTo>
                      <a:pt x="92" y="58"/>
                    </a:lnTo>
                    <a:lnTo>
                      <a:pt x="88" y="44"/>
                    </a:lnTo>
                    <a:lnTo>
                      <a:pt x="86" y="30"/>
                    </a:lnTo>
                    <a:lnTo>
                      <a:pt x="24" y="30"/>
                    </a:lnTo>
                    <a:lnTo>
                      <a:pt x="20" y="32"/>
                    </a:lnTo>
                    <a:lnTo>
                      <a:pt x="16" y="32"/>
                    </a:lnTo>
                    <a:lnTo>
                      <a:pt x="12" y="38"/>
                    </a:lnTo>
                    <a:lnTo>
                      <a:pt x="18" y="52"/>
                    </a:lnTo>
                    <a:lnTo>
                      <a:pt x="22" y="62"/>
                    </a:lnTo>
                    <a:lnTo>
                      <a:pt x="30" y="83"/>
                    </a:lnTo>
                    <a:lnTo>
                      <a:pt x="30" y="89"/>
                    </a:lnTo>
                    <a:lnTo>
                      <a:pt x="24" y="93"/>
                    </a:lnTo>
                    <a:lnTo>
                      <a:pt x="24" y="97"/>
                    </a:lnTo>
                    <a:lnTo>
                      <a:pt x="28" y="111"/>
                    </a:lnTo>
                    <a:lnTo>
                      <a:pt x="36" y="129"/>
                    </a:lnTo>
                    <a:lnTo>
                      <a:pt x="38" y="139"/>
                    </a:lnTo>
                    <a:lnTo>
                      <a:pt x="34" y="157"/>
                    </a:lnTo>
                    <a:lnTo>
                      <a:pt x="28" y="163"/>
                    </a:lnTo>
                    <a:lnTo>
                      <a:pt x="20" y="173"/>
                    </a:lnTo>
                    <a:lnTo>
                      <a:pt x="16" y="181"/>
                    </a:lnTo>
                    <a:lnTo>
                      <a:pt x="16" y="187"/>
                    </a:lnTo>
                    <a:lnTo>
                      <a:pt x="12" y="191"/>
                    </a:lnTo>
                    <a:lnTo>
                      <a:pt x="12" y="203"/>
                    </a:lnTo>
                    <a:lnTo>
                      <a:pt x="8" y="209"/>
                    </a:lnTo>
                    <a:lnTo>
                      <a:pt x="6" y="223"/>
                    </a:lnTo>
                    <a:lnTo>
                      <a:pt x="2" y="227"/>
                    </a:lnTo>
                    <a:lnTo>
                      <a:pt x="2" y="235"/>
                    </a:lnTo>
                    <a:lnTo>
                      <a:pt x="0" y="241"/>
                    </a:lnTo>
                    <a:lnTo>
                      <a:pt x="2" y="255"/>
                    </a:lnTo>
                    <a:lnTo>
                      <a:pt x="16" y="255"/>
                    </a:lnTo>
                    <a:lnTo>
                      <a:pt x="24" y="2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5" name="Freeform 127"/>
              <p:cNvSpPr>
                <a:spLocks/>
              </p:cNvSpPr>
              <p:nvPr/>
            </p:nvSpPr>
            <p:spPr bwMode="auto">
              <a:xfrm>
                <a:off x="4784209" y="3052291"/>
                <a:ext cx="142467" cy="145656"/>
              </a:xfrm>
              <a:custGeom>
                <a:avLst/>
                <a:gdLst>
                  <a:gd name="T0" fmla="*/ 78 w 134"/>
                  <a:gd name="T1" fmla="*/ 0 h 137"/>
                  <a:gd name="T2" fmla="*/ 66 w 134"/>
                  <a:gd name="T3" fmla="*/ 6 h 137"/>
                  <a:gd name="T4" fmla="*/ 66 w 134"/>
                  <a:gd name="T5" fmla="*/ 14 h 137"/>
                  <a:gd name="T6" fmla="*/ 62 w 134"/>
                  <a:gd name="T7" fmla="*/ 20 h 137"/>
                  <a:gd name="T8" fmla="*/ 46 w 134"/>
                  <a:gd name="T9" fmla="*/ 28 h 137"/>
                  <a:gd name="T10" fmla="*/ 36 w 134"/>
                  <a:gd name="T11" fmla="*/ 44 h 137"/>
                  <a:gd name="T12" fmla="*/ 26 w 134"/>
                  <a:gd name="T13" fmla="*/ 48 h 137"/>
                  <a:gd name="T14" fmla="*/ 18 w 134"/>
                  <a:gd name="T15" fmla="*/ 46 h 137"/>
                  <a:gd name="T16" fmla="*/ 0 w 134"/>
                  <a:gd name="T17" fmla="*/ 44 h 137"/>
                  <a:gd name="T18" fmla="*/ 4 w 134"/>
                  <a:gd name="T19" fmla="*/ 50 h 137"/>
                  <a:gd name="T20" fmla="*/ 12 w 134"/>
                  <a:gd name="T21" fmla="*/ 56 h 137"/>
                  <a:gd name="T22" fmla="*/ 16 w 134"/>
                  <a:gd name="T23" fmla="*/ 76 h 137"/>
                  <a:gd name="T24" fmla="*/ 34 w 134"/>
                  <a:gd name="T25" fmla="*/ 86 h 137"/>
                  <a:gd name="T26" fmla="*/ 36 w 134"/>
                  <a:gd name="T27" fmla="*/ 94 h 137"/>
                  <a:gd name="T28" fmla="*/ 42 w 134"/>
                  <a:gd name="T29" fmla="*/ 96 h 137"/>
                  <a:gd name="T30" fmla="*/ 42 w 134"/>
                  <a:gd name="T31" fmla="*/ 106 h 137"/>
                  <a:gd name="T32" fmla="*/ 48 w 134"/>
                  <a:gd name="T33" fmla="*/ 117 h 137"/>
                  <a:gd name="T34" fmla="*/ 62 w 134"/>
                  <a:gd name="T35" fmla="*/ 117 h 137"/>
                  <a:gd name="T36" fmla="*/ 70 w 134"/>
                  <a:gd name="T37" fmla="*/ 127 h 137"/>
                  <a:gd name="T38" fmla="*/ 80 w 134"/>
                  <a:gd name="T39" fmla="*/ 129 h 137"/>
                  <a:gd name="T40" fmla="*/ 88 w 134"/>
                  <a:gd name="T41" fmla="*/ 131 h 137"/>
                  <a:gd name="T42" fmla="*/ 96 w 134"/>
                  <a:gd name="T43" fmla="*/ 131 h 137"/>
                  <a:gd name="T44" fmla="*/ 104 w 134"/>
                  <a:gd name="T45" fmla="*/ 137 h 137"/>
                  <a:gd name="T46" fmla="*/ 122 w 134"/>
                  <a:gd name="T47" fmla="*/ 110 h 137"/>
                  <a:gd name="T48" fmla="*/ 124 w 134"/>
                  <a:gd name="T49" fmla="*/ 100 h 137"/>
                  <a:gd name="T50" fmla="*/ 132 w 134"/>
                  <a:gd name="T51" fmla="*/ 84 h 137"/>
                  <a:gd name="T52" fmla="*/ 128 w 134"/>
                  <a:gd name="T53" fmla="*/ 76 h 137"/>
                  <a:gd name="T54" fmla="*/ 126 w 134"/>
                  <a:gd name="T55" fmla="*/ 68 h 137"/>
                  <a:gd name="T56" fmla="*/ 134 w 134"/>
                  <a:gd name="T57" fmla="*/ 58 h 137"/>
                  <a:gd name="T58" fmla="*/ 132 w 134"/>
                  <a:gd name="T59" fmla="*/ 48 h 137"/>
                  <a:gd name="T60" fmla="*/ 134 w 134"/>
                  <a:gd name="T61" fmla="*/ 44 h 137"/>
                  <a:gd name="T62" fmla="*/ 130 w 134"/>
                  <a:gd name="T63" fmla="*/ 26 h 137"/>
                  <a:gd name="T64" fmla="*/ 126 w 134"/>
                  <a:gd name="T65" fmla="*/ 24 h 137"/>
                  <a:gd name="T66" fmla="*/ 124 w 134"/>
                  <a:gd name="T67" fmla="*/ 22 h 137"/>
                  <a:gd name="T68" fmla="*/ 118 w 134"/>
                  <a:gd name="T69" fmla="*/ 20 h 137"/>
                  <a:gd name="T70" fmla="*/ 104 w 134"/>
                  <a:gd name="T71" fmla="*/ 6 h 137"/>
                  <a:gd name="T72" fmla="*/ 94 w 134"/>
                  <a:gd name="T73" fmla="*/ 8 h 137"/>
                  <a:gd name="T74" fmla="*/ 90 w 134"/>
                  <a:gd name="T75" fmla="*/ 6 h 137"/>
                  <a:gd name="T76" fmla="*/ 92 w 134"/>
                  <a:gd name="T77" fmla="*/ 0 h 137"/>
                  <a:gd name="T78" fmla="*/ 86 w 134"/>
                  <a:gd name="T79" fmla="*/ 0 h 137"/>
                  <a:gd name="T80" fmla="*/ 78 w 134"/>
                  <a:gd name="T81"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37">
                    <a:moveTo>
                      <a:pt x="78" y="0"/>
                    </a:moveTo>
                    <a:lnTo>
                      <a:pt x="66" y="6"/>
                    </a:lnTo>
                    <a:lnTo>
                      <a:pt x="66" y="14"/>
                    </a:lnTo>
                    <a:lnTo>
                      <a:pt x="62" y="20"/>
                    </a:lnTo>
                    <a:lnTo>
                      <a:pt x="46" y="28"/>
                    </a:lnTo>
                    <a:lnTo>
                      <a:pt x="36" y="44"/>
                    </a:lnTo>
                    <a:lnTo>
                      <a:pt x="26" y="48"/>
                    </a:lnTo>
                    <a:lnTo>
                      <a:pt x="18" y="46"/>
                    </a:lnTo>
                    <a:lnTo>
                      <a:pt x="0" y="44"/>
                    </a:lnTo>
                    <a:lnTo>
                      <a:pt x="4" y="50"/>
                    </a:lnTo>
                    <a:lnTo>
                      <a:pt x="12" y="56"/>
                    </a:lnTo>
                    <a:lnTo>
                      <a:pt x="16" y="76"/>
                    </a:lnTo>
                    <a:lnTo>
                      <a:pt x="34" y="86"/>
                    </a:lnTo>
                    <a:lnTo>
                      <a:pt x="36" y="94"/>
                    </a:lnTo>
                    <a:lnTo>
                      <a:pt x="42" y="96"/>
                    </a:lnTo>
                    <a:lnTo>
                      <a:pt x="42" y="106"/>
                    </a:lnTo>
                    <a:lnTo>
                      <a:pt x="48" y="117"/>
                    </a:lnTo>
                    <a:lnTo>
                      <a:pt x="62" y="117"/>
                    </a:lnTo>
                    <a:lnTo>
                      <a:pt x="70" y="127"/>
                    </a:lnTo>
                    <a:lnTo>
                      <a:pt x="80" y="129"/>
                    </a:lnTo>
                    <a:lnTo>
                      <a:pt x="88" y="131"/>
                    </a:lnTo>
                    <a:lnTo>
                      <a:pt x="96" y="131"/>
                    </a:lnTo>
                    <a:lnTo>
                      <a:pt x="104" y="137"/>
                    </a:lnTo>
                    <a:lnTo>
                      <a:pt x="122" y="110"/>
                    </a:lnTo>
                    <a:lnTo>
                      <a:pt x="124" y="100"/>
                    </a:lnTo>
                    <a:lnTo>
                      <a:pt x="132" y="84"/>
                    </a:lnTo>
                    <a:lnTo>
                      <a:pt x="128" y="76"/>
                    </a:lnTo>
                    <a:lnTo>
                      <a:pt x="126" y="68"/>
                    </a:lnTo>
                    <a:lnTo>
                      <a:pt x="134" y="58"/>
                    </a:lnTo>
                    <a:lnTo>
                      <a:pt x="132" y="48"/>
                    </a:lnTo>
                    <a:lnTo>
                      <a:pt x="134" y="44"/>
                    </a:lnTo>
                    <a:lnTo>
                      <a:pt x="130" y="26"/>
                    </a:lnTo>
                    <a:lnTo>
                      <a:pt x="126" y="24"/>
                    </a:lnTo>
                    <a:lnTo>
                      <a:pt x="124" y="22"/>
                    </a:lnTo>
                    <a:lnTo>
                      <a:pt x="118" y="20"/>
                    </a:lnTo>
                    <a:lnTo>
                      <a:pt x="104" y="6"/>
                    </a:lnTo>
                    <a:lnTo>
                      <a:pt x="94" y="8"/>
                    </a:lnTo>
                    <a:lnTo>
                      <a:pt x="90" y="6"/>
                    </a:lnTo>
                    <a:lnTo>
                      <a:pt x="92" y="0"/>
                    </a:lnTo>
                    <a:lnTo>
                      <a:pt x="86" y="0"/>
                    </a:lnTo>
                    <a:lnTo>
                      <a:pt x="78"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6" name="Freeform 128"/>
              <p:cNvSpPr>
                <a:spLocks/>
              </p:cNvSpPr>
              <p:nvPr/>
            </p:nvSpPr>
            <p:spPr bwMode="auto">
              <a:xfrm>
                <a:off x="4879895" y="2943846"/>
                <a:ext cx="192436" cy="345534"/>
              </a:xfrm>
              <a:custGeom>
                <a:avLst/>
                <a:gdLst>
                  <a:gd name="T0" fmla="*/ 179 w 181"/>
                  <a:gd name="T1" fmla="*/ 60 h 325"/>
                  <a:gd name="T2" fmla="*/ 179 w 181"/>
                  <a:gd name="T3" fmla="*/ 46 h 325"/>
                  <a:gd name="T4" fmla="*/ 179 w 181"/>
                  <a:gd name="T5" fmla="*/ 34 h 325"/>
                  <a:gd name="T6" fmla="*/ 179 w 181"/>
                  <a:gd name="T7" fmla="*/ 8 h 325"/>
                  <a:gd name="T8" fmla="*/ 173 w 181"/>
                  <a:gd name="T9" fmla="*/ 2 h 325"/>
                  <a:gd name="T10" fmla="*/ 167 w 181"/>
                  <a:gd name="T11" fmla="*/ 10 h 325"/>
                  <a:gd name="T12" fmla="*/ 157 w 181"/>
                  <a:gd name="T13" fmla="*/ 12 h 325"/>
                  <a:gd name="T14" fmla="*/ 145 w 181"/>
                  <a:gd name="T15" fmla="*/ 16 h 325"/>
                  <a:gd name="T16" fmla="*/ 137 w 181"/>
                  <a:gd name="T17" fmla="*/ 16 h 325"/>
                  <a:gd name="T18" fmla="*/ 127 w 181"/>
                  <a:gd name="T19" fmla="*/ 22 h 325"/>
                  <a:gd name="T20" fmla="*/ 117 w 181"/>
                  <a:gd name="T21" fmla="*/ 20 h 325"/>
                  <a:gd name="T22" fmla="*/ 107 w 181"/>
                  <a:gd name="T23" fmla="*/ 24 h 325"/>
                  <a:gd name="T24" fmla="*/ 94 w 181"/>
                  <a:gd name="T25" fmla="*/ 16 h 325"/>
                  <a:gd name="T26" fmla="*/ 80 w 181"/>
                  <a:gd name="T27" fmla="*/ 20 h 325"/>
                  <a:gd name="T28" fmla="*/ 78 w 181"/>
                  <a:gd name="T29" fmla="*/ 36 h 325"/>
                  <a:gd name="T30" fmla="*/ 80 w 181"/>
                  <a:gd name="T31" fmla="*/ 60 h 325"/>
                  <a:gd name="T32" fmla="*/ 84 w 181"/>
                  <a:gd name="T33" fmla="*/ 70 h 325"/>
                  <a:gd name="T34" fmla="*/ 94 w 181"/>
                  <a:gd name="T35" fmla="*/ 112 h 325"/>
                  <a:gd name="T36" fmla="*/ 84 w 181"/>
                  <a:gd name="T37" fmla="*/ 120 h 325"/>
                  <a:gd name="T38" fmla="*/ 80 w 181"/>
                  <a:gd name="T39" fmla="*/ 128 h 325"/>
                  <a:gd name="T40" fmla="*/ 74 w 181"/>
                  <a:gd name="T41" fmla="*/ 118 h 325"/>
                  <a:gd name="T42" fmla="*/ 74 w 181"/>
                  <a:gd name="T43" fmla="*/ 94 h 325"/>
                  <a:gd name="T44" fmla="*/ 72 w 181"/>
                  <a:gd name="T45" fmla="*/ 78 h 325"/>
                  <a:gd name="T46" fmla="*/ 54 w 181"/>
                  <a:gd name="T47" fmla="*/ 74 h 325"/>
                  <a:gd name="T48" fmla="*/ 0 w 181"/>
                  <a:gd name="T49" fmla="*/ 92 h 325"/>
                  <a:gd name="T50" fmla="*/ 0 w 181"/>
                  <a:gd name="T51" fmla="*/ 108 h 325"/>
                  <a:gd name="T52" fmla="*/ 14 w 181"/>
                  <a:gd name="T53" fmla="*/ 108 h 325"/>
                  <a:gd name="T54" fmla="*/ 34 w 181"/>
                  <a:gd name="T55" fmla="*/ 124 h 325"/>
                  <a:gd name="T56" fmla="*/ 40 w 181"/>
                  <a:gd name="T57" fmla="*/ 128 h 325"/>
                  <a:gd name="T58" fmla="*/ 42 w 181"/>
                  <a:gd name="T59" fmla="*/ 150 h 325"/>
                  <a:gd name="T60" fmla="*/ 36 w 181"/>
                  <a:gd name="T61" fmla="*/ 170 h 325"/>
                  <a:gd name="T62" fmla="*/ 42 w 181"/>
                  <a:gd name="T63" fmla="*/ 186 h 325"/>
                  <a:gd name="T64" fmla="*/ 32 w 181"/>
                  <a:gd name="T65" fmla="*/ 212 h 325"/>
                  <a:gd name="T66" fmla="*/ 18 w 181"/>
                  <a:gd name="T67" fmla="*/ 259 h 325"/>
                  <a:gd name="T68" fmla="*/ 22 w 181"/>
                  <a:gd name="T69" fmla="*/ 305 h 325"/>
                  <a:gd name="T70" fmla="*/ 22 w 181"/>
                  <a:gd name="T71" fmla="*/ 313 h 325"/>
                  <a:gd name="T72" fmla="*/ 26 w 181"/>
                  <a:gd name="T73" fmla="*/ 325 h 325"/>
                  <a:gd name="T74" fmla="*/ 36 w 181"/>
                  <a:gd name="T75" fmla="*/ 323 h 325"/>
                  <a:gd name="T76" fmla="*/ 36 w 181"/>
                  <a:gd name="T77" fmla="*/ 309 h 325"/>
                  <a:gd name="T78" fmla="*/ 32 w 181"/>
                  <a:gd name="T79" fmla="*/ 305 h 325"/>
                  <a:gd name="T80" fmla="*/ 50 w 181"/>
                  <a:gd name="T81" fmla="*/ 291 h 325"/>
                  <a:gd name="T82" fmla="*/ 76 w 181"/>
                  <a:gd name="T83" fmla="*/ 279 h 325"/>
                  <a:gd name="T84" fmla="*/ 84 w 181"/>
                  <a:gd name="T85" fmla="*/ 265 h 325"/>
                  <a:gd name="T86" fmla="*/ 84 w 181"/>
                  <a:gd name="T87" fmla="*/ 253 h 325"/>
                  <a:gd name="T88" fmla="*/ 82 w 181"/>
                  <a:gd name="T89" fmla="*/ 233 h 325"/>
                  <a:gd name="T90" fmla="*/ 76 w 181"/>
                  <a:gd name="T91" fmla="*/ 208 h 325"/>
                  <a:gd name="T92" fmla="*/ 72 w 181"/>
                  <a:gd name="T93" fmla="*/ 192 h 325"/>
                  <a:gd name="T94" fmla="*/ 72 w 181"/>
                  <a:gd name="T95" fmla="*/ 184 h 325"/>
                  <a:gd name="T96" fmla="*/ 90 w 181"/>
                  <a:gd name="T97" fmla="*/ 172 h 325"/>
                  <a:gd name="T98" fmla="*/ 107 w 181"/>
                  <a:gd name="T99" fmla="*/ 154 h 325"/>
                  <a:gd name="T100" fmla="*/ 131 w 181"/>
                  <a:gd name="T101" fmla="*/ 136 h 325"/>
                  <a:gd name="T102" fmla="*/ 151 w 181"/>
                  <a:gd name="T103" fmla="*/ 130 h 325"/>
                  <a:gd name="T104" fmla="*/ 165 w 181"/>
                  <a:gd name="T105" fmla="*/ 114 h 325"/>
                  <a:gd name="T106" fmla="*/ 181 w 181"/>
                  <a:gd name="T107" fmla="*/ 90 h 325"/>
                  <a:gd name="T108" fmla="*/ 179 w 181"/>
                  <a:gd name="T109" fmla="*/ 7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1" h="325">
                    <a:moveTo>
                      <a:pt x="179" y="74"/>
                    </a:moveTo>
                    <a:lnTo>
                      <a:pt x="179" y="60"/>
                    </a:lnTo>
                    <a:lnTo>
                      <a:pt x="177" y="50"/>
                    </a:lnTo>
                    <a:lnTo>
                      <a:pt x="179" y="46"/>
                    </a:lnTo>
                    <a:lnTo>
                      <a:pt x="177" y="42"/>
                    </a:lnTo>
                    <a:lnTo>
                      <a:pt x="179" y="34"/>
                    </a:lnTo>
                    <a:lnTo>
                      <a:pt x="177" y="20"/>
                    </a:lnTo>
                    <a:lnTo>
                      <a:pt x="179" y="8"/>
                    </a:lnTo>
                    <a:lnTo>
                      <a:pt x="179" y="0"/>
                    </a:lnTo>
                    <a:lnTo>
                      <a:pt x="173" y="2"/>
                    </a:lnTo>
                    <a:lnTo>
                      <a:pt x="169" y="4"/>
                    </a:lnTo>
                    <a:lnTo>
                      <a:pt x="167" y="10"/>
                    </a:lnTo>
                    <a:lnTo>
                      <a:pt x="163" y="10"/>
                    </a:lnTo>
                    <a:lnTo>
                      <a:pt x="157" y="12"/>
                    </a:lnTo>
                    <a:lnTo>
                      <a:pt x="151" y="12"/>
                    </a:lnTo>
                    <a:lnTo>
                      <a:pt x="145" y="16"/>
                    </a:lnTo>
                    <a:lnTo>
                      <a:pt x="141" y="16"/>
                    </a:lnTo>
                    <a:lnTo>
                      <a:pt x="137" y="16"/>
                    </a:lnTo>
                    <a:lnTo>
                      <a:pt x="133" y="20"/>
                    </a:lnTo>
                    <a:lnTo>
                      <a:pt x="127" y="22"/>
                    </a:lnTo>
                    <a:lnTo>
                      <a:pt x="123" y="20"/>
                    </a:lnTo>
                    <a:lnTo>
                      <a:pt x="117" y="20"/>
                    </a:lnTo>
                    <a:lnTo>
                      <a:pt x="113" y="24"/>
                    </a:lnTo>
                    <a:lnTo>
                      <a:pt x="107" y="24"/>
                    </a:lnTo>
                    <a:lnTo>
                      <a:pt x="101" y="16"/>
                    </a:lnTo>
                    <a:lnTo>
                      <a:pt x="94" y="16"/>
                    </a:lnTo>
                    <a:lnTo>
                      <a:pt x="90" y="20"/>
                    </a:lnTo>
                    <a:lnTo>
                      <a:pt x="80" y="20"/>
                    </a:lnTo>
                    <a:lnTo>
                      <a:pt x="82" y="28"/>
                    </a:lnTo>
                    <a:lnTo>
                      <a:pt x="78" y="36"/>
                    </a:lnTo>
                    <a:lnTo>
                      <a:pt x="78" y="50"/>
                    </a:lnTo>
                    <a:lnTo>
                      <a:pt x="80" y="60"/>
                    </a:lnTo>
                    <a:lnTo>
                      <a:pt x="84" y="64"/>
                    </a:lnTo>
                    <a:lnTo>
                      <a:pt x="84" y="70"/>
                    </a:lnTo>
                    <a:lnTo>
                      <a:pt x="96" y="86"/>
                    </a:lnTo>
                    <a:lnTo>
                      <a:pt x="94" y="112"/>
                    </a:lnTo>
                    <a:lnTo>
                      <a:pt x="86" y="114"/>
                    </a:lnTo>
                    <a:lnTo>
                      <a:pt x="84" y="120"/>
                    </a:lnTo>
                    <a:lnTo>
                      <a:pt x="84" y="128"/>
                    </a:lnTo>
                    <a:lnTo>
                      <a:pt x="80" y="128"/>
                    </a:lnTo>
                    <a:lnTo>
                      <a:pt x="80" y="122"/>
                    </a:lnTo>
                    <a:lnTo>
                      <a:pt x="74" y="118"/>
                    </a:lnTo>
                    <a:lnTo>
                      <a:pt x="68" y="106"/>
                    </a:lnTo>
                    <a:lnTo>
                      <a:pt x="74" y="94"/>
                    </a:lnTo>
                    <a:lnTo>
                      <a:pt x="76" y="88"/>
                    </a:lnTo>
                    <a:lnTo>
                      <a:pt x="72" y="78"/>
                    </a:lnTo>
                    <a:lnTo>
                      <a:pt x="58" y="80"/>
                    </a:lnTo>
                    <a:lnTo>
                      <a:pt x="54" y="74"/>
                    </a:lnTo>
                    <a:lnTo>
                      <a:pt x="48" y="72"/>
                    </a:lnTo>
                    <a:lnTo>
                      <a:pt x="0" y="92"/>
                    </a:lnTo>
                    <a:lnTo>
                      <a:pt x="2" y="102"/>
                    </a:lnTo>
                    <a:lnTo>
                      <a:pt x="0" y="108"/>
                    </a:lnTo>
                    <a:lnTo>
                      <a:pt x="4" y="110"/>
                    </a:lnTo>
                    <a:lnTo>
                      <a:pt x="14" y="108"/>
                    </a:lnTo>
                    <a:lnTo>
                      <a:pt x="28" y="122"/>
                    </a:lnTo>
                    <a:lnTo>
                      <a:pt x="34" y="124"/>
                    </a:lnTo>
                    <a:lnTo>
                      <a:pt x="36" y="126"/>
                    </a:lnTo>
                    <a:lnTo>
                      <a:pt x="40" y="128"/>
                    </a:lnTo>
                    <a:lnTo>
                      <a:pt x="44" y="146"/>
                    </a:lnTo>
                    <a:lnTo>
                      <a:pt x="42" y="150"/>
                    </a:lnTo>
                    <a:lnTo>
                      <a:pt x="44" y="160"/>
                    </a:lnTo>
                    <a:lnTo>
                      <a:pt x="36" y="170"/>
                    </a:lnTo>
                    <a:lnTo>
                      <a:pt x="38" y="178"/>
                    </a:lnTo>
                    <a:lnTo>
                      <a:pt x="42" y="186"/>
                    </a:lnTo>
                    <a:lnTo>
                      <a:pt x="34" y="202"/>
                    </a:lnTo>
                    <a:lnTo>
                      <a:pt x="32" y="212"/>
                    </a:lnTo>
                    <a:lnTo>
                      <a:pt x="14" y="239"/>
                    </a:lnTo>
                    <a:lnTo>
                      <a:pt x="18" y="259"/>
                    </a:lnTo>
                    <a:lnTo>
                      <a:pt x="22" y="275"/>
                    </a:lnTo>
                    <a:lnTo>
                      <a:pt x="22" y="305"/>
                    </a:lnTo>
                    <a:lnTo>
                      <a:pt x="24" y="309"/>
                    </a:lnTo>
                    <a:lnTo>
                      <a:pt x="22" y="313"/>
                    </a:lnTo>
                    <a:lnTo>
                      <a:pt x="24" y="323"/>
                    </a:lnTo>
                    <a:lnTo>
                      <a:pt x="26" y="325"/>
                    </a:lnTo>
                    <a:lnTo>
                      <a:pt x="28" y="323"/>
                    </a:lnTo>
                    <a:lnTo>
                      <a:pt x="36" y="323"/>
                    </a:lnTo>
                    <a:lnTo>
                      <a:pt x="38" y="311"/>
                    </a:lnTo>
                    <a:lnTo>
                      <a:pt x="36" y="309"/>
                    </a:lnTo>
                    <a:lnTo>
                      <a:pt x="34" y="309"/>
                    </a:lnTo>
                    <a:lnTo>
                      <a:pt x="32" y="305"/>
                    </a:lnTo>
                    <a:lnTo>
                      <a:pt x="38" y="297"/>
                    </a:lnTo>
                    <a:lnTo>
                      <a:pt x="50" y="291"/>
                    </a:lnTo>
                    <a:lnTo>
                      <a:pt x="66" y="285"/>
                    </a:lnTo>
                    <a:lnTo>
                      <a:pt x="76" y="279"/>
                    </a:lnTo>
                    <a:lnTo>
                      <a:pt x="82" y="269"/>
                    </a:lnTo>
                    <a:lnTo>
                      <a:pt x="84" y="265"/>
                    </a:lnTo>
                    <a:lnTo>
                      <a:pt x="80" y="265"/>
                    </a:lnTo>
                    <a:lnTo>
                      <a:pt x="84" y="253"/>
                    </a:lnTo>
                    <a:lnTo>
                      <a:pt x="84" y="233"/>
                    </a:lnTo>
                    <a:lnTo>
                      <a:pt x="82" y="233"/>
                    </a:lnTo>
                    <a:lnTo>
                      <a:pt x="80" y="216"/>
                    </a:lnTo>
                    <a:lnTo>
                      <a:pt x="76" y="208"/>
                    </a:lnTo>
                    <a:lnTo>
                      <a:pt x="76" y="202"/>
                    </a:lnTo>
                    <a:lnTo>
                      <a:pt x="72" y="192"/>
                    </a:lnTo>
                    <a:lnTo>
                      <a:pt x="74" y="188"/>
                    </a:lnTo>
                    <a:lnTo>
                      <a:pt x="72" y="184"/>
                    </a:lnTo>
                    <a:lnTo>
                      <a:pt x="78" y="184"/>
                    </a:lnTo>
                    <a:lnTo>
                      <a:pt x="90" y="172"/>
                    </a:lnTo>
                    <a:lnTo>
                      <a:pt x="101" y="164"/>
                    </a:lnTo>
                    <a:lnTo>
                      <a:pt x="107" y="154"/>
                    </a:lnTo>
                    <a:lnTo>
                      <a:pt x="119" y="144"/>
                    </a:lnTo>
                    <a:lnTo>
                      <a:pt x="131" y="136"/>
                    </a:lnTo>
                    <a:lnTo>
                      <a:pt x="143" y="132"/>
                    </a:lnTo>
                    <a:lnTo>
                      <a:pt x="151" y="130"/>
                    </a:lnTo>
                    <a:lnTo>
                      <a:pt x="155" y="124"/>
                    </a:lnTo>
                    <a:lnTo>
                      <a:pt x="165" y="114"/>
                    </a:lnTo>
                    <a:lnTo>
                      <a:pt x="175" y="104"/>
                    </a:lnTo>
                    <a:lnTo>
                      <a:pt x="181" y="90"/>
                    </a:lnTo>
                    <a:lnTo>
                      <a:pt x="181" y="82"/>
                    </a:lnTo>
                    <a:lnTo>
                      <a:pt x="179" y="7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7" name="Freeform 129"/>
              <p:cNvSpPr>
                <a:spLocks/>
              </p:cNvSpPr>
              <p:nvPr/>
            </p:nvSpPr>
            <p:spPr bwMode="auto">
              <a:xfrm>
                <a:off x="4922423" y="2922582"/>
                <a:ext cx="59538" cy="157351"/>
              </a:xfrm>
              <a:custGeom>
                <a:avLst/>
                <a:gdLst>
                  <a:gd name="T0" fmla="*/ 44 w 56"/>
                  <a:gd name="T1" fmla="*/ 90 h 148"/>
                  <a:gd name="T2" fmla="*/ 46 w 56"/>
                  <a:gd name="T3" fmla="*/ 92 h 148"/>
                  <a:gd name="T4" fmla="*/ 46 w 56"/>
                  <a:gd name="T5" fmla="*/ 102 h 148"/>
                  <a:gd name="T6" fmla="*/ 44 w 56"/>
                  <a:gd name="T7" fmla="*/ 102 h 148"/>
                  <a:gd name="T8" fmla="*/ 40 w 56"/>
                  <a:gd name="T9" fmla="*/ 94 h 148"/>
                  <a:gd name="T10" fmla="*/ 34 w 56"/>
                  <a:gd name="T11" fmla="*/ 92 h 148"/>
                  <a:gd name="T12" fmla="*/ 32 w 56"/>
                  <a:gd name="T13" fmla="*/ 84 h 148"/>
                  <a:gd name="T14" fmla="*/ 28 w 56"/>
                  <a:gd name="T15" fmla="*/ 64 h 148"/>
                  <a:gd name="T16" fmla="*/ 26 w 56"/>
                  <a:gd name="T17" fmla="*/ 60 h 148"/>
                  <a:gd name="T18" fmla="*/ 26 w 56"/>
                  <a:gd name="T19" fmla="*/ 54 h 148"/>
                  <a:gd name="T20" fmla="*/ 32 w 56"/>
                  <a:gd name="T21" fmla="*/ 42 h 148"/>
                  <a:gd name="T22" fmla="*/ 30 w 56"/>
                  <a:gd name="T23" fmla="*/ 28 h 148"/>
                  <a:gd name="T24" fmla="*/ 32 w 56"/>
                  <a:gd name="T25" fmla="*/ 22 h 148"/>
                  <a:gd name="T26" fmla="*/ 28 w 56"/>
                  <a:gd name="T27" fmla="*/ 16 h 148"/>
                  <a:gd name="T28" fmla="*/ 24 w 56"/>
                  <a:gd name="T29" fmla="*/ 10 h 148"/>
                  <a:gd name="T30" fmla="*/ 20 w 56"/>
                  <a:gd name="T31" fmla="*/ 4 h 148"/>
                  <a:gd name="T32" fmla="*/ 10 w 56"/>
                  <a:gd name="T33" fmla="*/ 0 h 148"/>
                  <a:gd name="T34" fmla="*/ 14 w 56"/>
                  <a:gd name="T35" fmla="*/ 8 h 148"/>
                  <a:gd name="T36" fmla="*/ 20 w 56"/>
                  <a:gd name="T37" fmla="*/ 20 h 148"/>
                  <a:gd name="T38" fmla="*/ 14 w 56"/>
                  <a:gd name="T39" fmla="*/ 28 h 148"/>
                  <a:gd name="T40" fmla="*/ 12 w 56"/>
                  <a:gd name="T41" fmla="*/ 42 h 148"/>
                  <a:gd name="T42" fmla="*/ 16 w 56"/>
                  <a:gd name="T43" fmla="*/ 58 h 148"/>
                  <a:gd name="T44" fmla="*/ 6 w 56"/>
                  <a:gd name="T45" fmla="*/ 66 h 148"/>
                  <a:gd name="T46" fmla="*/ 6 w 56"/>
                  <a:gd name="T47" fmla="*/ 76 h 148"/>
                  <a:gd name="T48" fmla="*/ 0 w 56"/>
                  <a:gd name="T49" fmla="*/ 84 h 148"/>
                  <a:gd name="T50" fmla="*/ 2 w 56"/>
                  <a:gd name="T51" fmla="*/ 88 h 148"/>
                  <a:gd name="T52" fmla="*/ 8 w 56"/>
                  <a:gd name="T53" fmla="*/ 92 h 148"/>
                  <a:gd name="T54" fmla="*/ 14 w 56"/>
                  <a:gd name="T55" fmla="*/ 94 h 148"/>
                  <a:gd name="T56" fmla="*/ 18 w 56"/>
                  <a:gd name="T57" fmla="*/ 100 h 148"/>
                  <a:gd name="T58" fmla="*/ 32 w 56"/>
                  <a:gd name="T59" fmla="*/ 98 h 148"/>
                  <a:gd name="T60" fmla="*/ 36 w 56"/>
                  <a:gd name="T61" fmla="*/ 108 h 148"/>
                  <a:gd name="T62" fmla="*/ 34 w 56"/>
                  <a:gd name="T63" fmla="*/ 114 h 148"/>
                  <a:gd name="T64" fmla="*/ 28 w 56"/>
                  <a:gd name="T65" fmla="*/ 126 h 148"/>
                  <a:gd name="T66" fmla="*/ 34 w 56"/>
                  <a:gd name="T67" fmla="*/ 138 h 148"/>
                  <a:gd name="T68" fmla="*/ 40 w 56"/>
                  <a:gd name="T69" fmla="*/ 142 h 148"/>
                  <a:gd name="T70" fmla="*/ 40 w 56"/>
                  <a:gd name="T71" fmla="*/ 148 h 148"/>
                  <a:gd name="T72" fmla="*/ 44 w 56"/>
                  <a:gd name="T73" fmla="*/ 148 h 148"/>
                  <a:gd name="T74" fmla="*/ 44 w 56"/>
                  <a:gd name="T75" fmla="*/ 140 h 148"/>
                  <a:gd name="T76" fmla="*/ 46 w 56"/>
                  <a:gd name="T77" fmla="*/ 134 h 148"/>
                  <a:gd name="T78" fmla="*/ 54 w 56"/>
                  <a:gd name="T79" fmla="*/ 132 h 148"/>
                  <a:gd name="T80" fmla="*/ 56 w 56"/>
                  <a:gd name="T81" fmla="*/ 106 h 148"/>
                  <a:gd name="T82" fmla="*/ 44 w 56"/>
                  <a:gd name="T83" fmla="*/ 9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 h="148">
                    <a:moveTo>
                      <a:pt x="44" y="90"/>
                    </a:moveTo>
                    <a:lnTo>
                      <a:pt x="46" y="92"/>
                    </a:lnTo>
                    <a:lnTo>
                      <a:pt x="46" y="102"/>
                    </a:lnTo>
                    <a:lnTo>
                      <a:pt x="44" y="102"/>
                    </a:lnTo>
                    <a:lnTo>
                      <a:pt x="40" y="94"/>
                    </a:lnTo>
                    <a:lnTo>
                      <a:pt x="34" y="92"/>
                    </a:lnTo>
                    <a:lnTo>
                      <a:pt x="32" y="84"/>
                    </a:lnTo>
                    <a:lnTo>
                      <a:pt x="28" y="64"/>
                    </a:lnTo>
                    <a:lnTo>
                      <a:pt x="26" y="60"/>
                    </a:lnTo>
                    <a:lnTo>
                      <a:pt x="26" y="54"/>
                    </a:lnTo>
                    <a:lnTo>
                      <a:pt x="32" y="42"/>
                    </a:lnTo>
                    <a:lnTo>
                      <a:pt x="30" y="28"/>
                    </a:lnTo>
                    <a:lnTo>
                      <a:pt x="32" y="22"/>
                    </a:lnTo>
                    <a:lnTo>
                      <a:pt x="28" y="16"/>
                    </a:lnTo>
                    <a:lnTo>
                      <a:pt x="24" y="10"/>
                    </a:lnTo>
                    <a:lnTo>
                      <a:pt x="20" y="4"/>
                    </a:lnTo>
                    <a:lnTo>
                      <a:pt x="10" y="0"/>
                    </a:lnTo>
                    <a:lnTo>
                      <a:pt x="14" y="8"/>
                    </a:lnTo>
                    <a:lnTo>
                      <a:pt x="20" y="20"/>
                    </a:lnTo>
                    <a:lnTo>
                      <a:pt x="14" y="28"/>
                    </a:lnTo>
                    <a:lnTo>
                      <a:pt x="12" y="42"/>
                    </a:lnTo>
                    <a:lnTo>
                      <a:pt x="16" y="58"/>
                    </a:lnTo>
                    <a:lnTo>
                      <a:pt x="6" y="66"/>
                    </a:lnTo>
                    <a:lnTo>
                      <a:pt x="6" y="76"/>
                    </a:lnTo>
                    <a:lnTo>
                      <a:pt x="0" y="84"/>
                    </a:lnTo>
                    <a:lnTo>
                      <a:pt x="2" y="88"/>
                    </a:lnTo>
                    <a:lnTo>
                      <a:pt x="8" y="92"/>
                    </a:lnTo>
                    <a:lnTo>
                      <a:pt x="14" y="94"/>
                    </a:lnTo>
                    <a:lnTo>
                      <a:pt x="18" y="100"/>
                    </a:lnTo>
                    <a:lnTo>
                      <a:pt x="32" y="98"/>
                    </a:lnTo>
                    <a:lnTo>
                      <a:pt x="36" y="108"/>
                    </a:lnTo>
                    <a:lnTo>
                      <a:pt x="34" y="114"/>
                    </a:lnTo>
                    <a:lnTo>
                      <a:pt x="28" y="126"/>
                    </a:lnTo>
                    <a:lnTo>
                      <a:pt x="34" y="138"/>
                    </a:lnTo>
                    <a:lnTo>
                      <a:pt x="40" y="142"/>
                    </a:lnTo>
                    <a:lnTo>
                      <a:pt x="40" y="148"/>
                    </a:lnTo>
                    <a:lnTo>
                      <a:pt x="44" y="148"/>
                    </a:lnTo>
                    <a:lnTo>
                      <a:pt x="44" y="140"/>
                    </a:lnTo>
                    <a:lnTo>
                      <a:pt x="46" y="134"/>
                    </a:lnTo>
                    <a:lnTo>
                      <a:pt x="54" y="132"/>
                    </a:lnTo>
                    <a:lnTo>
                      <a:pt x="56" y="106"/>
                    </a:lnTo>
                    <a:lnTo>
                      <a:pt x="44" y="9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8" name="Freeform 130"/>
              <p:cNvSpPr>
                <a:spLocks/>
              </p:cNvSpPr>
              <p:nvPr/>
            </p:nvSpPr>
            <p:spPr bwMode="auto">
              <a:xfrm>
                <a:off x="4728923" y="2899193"/>
                <a:ext cx="214762" cy="204131"/>
              </a:xfrm>
              <a:custGeom>
                <a:avLst/>
                <a:gdLst>
                  <a:gd name="T0" fmla="*/ 198 w 202"/>
                  <a:gd name="T1" fmla="*/ 80 h 192"/>
                  <a:gd name="T2" fmla="*/ 196 w 202"/>
                  <a:gd name="T3" fmla="*/ 50 h 192"/>
                  <a:gd name="T4" fmla="*/ 196 w 202"/>
                  <a:gd name="T5" fmla="*/ 30 h 192"/>
                  <a:gd name="T6" fmla="*/ 170 w 202"/>
                  <a:gd name="T7" fmla="*/ 14 h 192"/>
                  <a:gd name="T8" fmla="*/ 152 w 202"/>
                  <a:gd name="T9" fmla="*/ 0 h 192"/>
                  <a:gd name="T10" fmla="*/ 124 w 202"/>
                  <a:gd name="T11" fmla="*/ 6 h 192"/>
                  <a:gd name="T12" fmla="*/ 114 w 202"/>
                  <a:gd name="T13" fmla="*/ 22 h 192"/>
                  <a:gd name="T14" fmla="*/ 116 w 202"/>
                  <a:gd name="T15" fmla="*/ 44 h 192"/>
                  <a:gd name="T16" fmla="*/ 124 w 202"/>
                  <a:gd name="T17" fmla="*/ 82 h 192"/>
                  <a:gd name="T18" fmla="*/ 136 w 202"/>
                  <a:gd name="T19" fmla="*/ 100 h 192"/>
                  <a:gd name="T20" fmla="*/ 128 w 202"/>
                  <a:gd name="T21" fmla="*/ 100 h 192"/>
                  <a:gd name="T22" fmla="*/ 120 w 202"/>
                  <a:gd name="T23" fmla="*/ 100 h 192"/>
                  <a:gd name="T24" fmla="*/ 96 w 202"/>
                  <a:gd name="T25" fmla="*/ 74 h 192"/>
                  <a:gd name="T26" fmla="*/ 86 w 202"/>
                  <a:gd name="T27" fmla="*/ 64 h 192"/>
                  <a:gd name="T28" fmla="*/ 66 w 202"/>
                  <a:gd name="T29" fmla="*/ 70 h 192"/>
                  <a:gd name="T30" fmla="*/ 56 w 202"/>
                  <a:gd name="T31" fmla="*/ 56 h 192"/>
                  <a:gd name="T32" fmla="*/ 40 w 202"/>
                  <a:gd name="T33" fmla="*/ 56 h 192"/>
                  <a:gd name="T34" fmla="*/ 36 w 202"/>
                  <a:gd name="T35" fmla="*/ 52 h 192"/>
                  <a:gd name="T36" fmla="*/ 32 w 202"/>
                  <a:gd name="T37" fmla="*/ 72 h 192"/>
                  <a:gd name="T38" fmla="*/ 30 w 202"/>
                  <a:gd name="T39" fmla="*/ 86 h 192"/>
                  <a:gd name="T40" fmla="*/ 0 w 202"/>
                  <a:gd name="T41" fmla="*/ 92 h 192"/>
                  <a:gd name="T42" fmla="*/ 4 w 202"/>
                  <a:gd name="T43" fmla="*/ 162 h 192"/>
                  <a:gd name="T44" fmla="*/ 20 w 202"/>
                  <a:gd name="T45" fmla="*/ 186 h 192"/>
                  <a:gd name="T46" fmla="*/ 46 w 202"/>
                  <a:gd name="T47" fmla="*/ 182 h 192"/>
                  <a:gd name="T48" fmla="*/ 70 w 202"/>
                  <a:gd name="T49" fmla="*/ 190 h 192"/>
                  <a:gd name="T50" fmla="*/ 88 w 202"/>
                  <a:gd name="T51" fmla="*/ 188 h 192"/>
                  <a:gd name="T52" fmla="*/ 114 w 202"/>
                  <a:gd name="T53" fmla="*/ 164 h 192"/>
                  <a:gd name="T54" fmla="*/ 118 w 202"/>
                  <a:gd name="T55" fmla="*/ 150 h 192"/>
                  <a:gd name="T56" fmla="*/ 138 w 202"/>
                  <a:gd name="T57" fmla="*/ 144 h 192"/>
                  <a:gd name="T58" fmla="*/ 142 w 202"/>
                  <a:gd name="T59" fmla="*/ 134 h 192"/>
                  <a:gd name="T60" fmla="*/ 184 w 202"/>
                  <a:gd name="T61" fmla="*/ 110 h 192"/>
                  <a:gd name="T62" fmla="*/ 188 w 202"/>
                  <a:gd name="T63" fmla="*/ 98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2" h="192">
                    <a:moveTo>
                      <a:pt x="188" y="88"/>
                    </a:moveTo>
                    <a:lnTo>
                      <a:pt x="198" y="80"/>
                    </a:lnTo>
                    <a:lnTo>
                      <a:pt x="194" y="64"/>
                    </a:lnTo>
                    <a:lnTo>
                      <a:pt x="196" y="50"/>
                    </a:lnTo>
                    <a:lnTo>
                      <a:pt x="202" y="42"/>
                    </a:lnTo>
                    <a:lnTo>
                      <a:pt x="196" y="30"/>
                    </a:lnTo>
                    <a:lnTo>
                      <a:pt x="192" y="22"/>
                    </a:lnTo>
                    <a:lnTo>
                      <a:pt x="170" y="14"/>
                    </a:lnTo>
                    <a:lnTo>
                      <a:pt x="160" y="10"/>
                    </a:lnTo>
                    <a:lnTo>
                      <a:pt x="152" y="0"/>
                    </a:lnTo>
                    <a:lnTo>
                      <a:pt x="122" y="2"/>
                    </a:lnTo>
                    <a:lnTo>
                      <a:pt x="124" y="6"/>
                    </a:lnTo>
                    <a:lnTo>
                      <a:pt x="118" y="18"/>
                    </a:lnTo>
                    <a:lnTo>
                      <a:pt x="114" y="22"/>
                    </a:lnTo>
                    <a:lnTo>
                      <a:pt x="114" y="22"/>
                    </a:lnTo>
                    <a:lnTo>
                      <a:pt x="116" y="44"/>
                    </a:lnTo>
                    <a:lnTo>
                      <a:pt x="112" y="68"/>
                    </a:lnTo>
                    <a:lnTo>
                      <a:pt x="124" y="82"/>
                    </a:lnTo>
                    <a:lnTo>
                      <a:pt x="134" y="76"/>
                    </a:lnTo>
                    <a:lnTo>
                      <a:pt x="136" y="100"/>
                    </a:lnTo>
                    <a:lnTo>
                      <a:pt x="134" y="100"/>
                    </a:lnTo>
                    <a:lnTo>
                      <a:pt x="128" y="100"/>
                    </a:lnTo>
                    <a:lnTo>
                      <a:pt x="126" y="98"/>
                    </a:lnTo>
                    <a:lnTo>
                      <a:pt x="120" y="100"/>
                    </a:lnTo>
                    <a:lnTo>
                      <a:pt x="106" y="80"/>
                    </a:lnTo>
                    <a:lnTo>
                      <a:pt x="96" y="74"/>
                    </a:lnTo>
                    <a:lnTo>
                      <a:pt x="90" y="66"/>
                    </a:lnTo>
                    <a:lnTo>
                      <a:pt x="86" y="64"/>
                    </a:lnTo>
                    <a:lnTo>
                      <a:pt x="82" y="70"/>
                    </a:lnTo>
                    <a:lnTo>
                      <a:pt x="66" y="70"/>
                    </a:lnTo>
                    <a:lnTo>
                      <a:pt x="56" y="60"/>
                    </a:lnTo>
                    <a:lnTo>
                      <a:pt x="56" y="56"/>
                    </a:lnTo>
                    <a:lnTo>
                      <a:pt x="42" y="60"/>
                    </a:lnTo>
                    <a:lnTo>
                      <a:pt x="40" y="56"/>
                    </a:lnTo>
                    <a:lnTo>
                      <a:pt x="42" y="52"/>
                    </a:lnTo>
                    <a:lnTo>
                      <a:pt x="36" y="52"/>
                    </a:lnTo>
                    <a:lnTo>
                      <a:pt x="36" y="62"/>
                    </a:lnTo>
                    <a:lnTo>
                      <a:pt x="32" y="72"/>
                    </a:lnTo>
                    <a:lnTo>
                      <a:pt x="32" y="80"/>
                    </a:lnTo>
                    <a:lnTo>
                      <a:pt x="30" y="86"/>
                    </a:lnTo>
                    <a:lnTo>
                      <a:pt x="34" y="92"/>
                    </a:lnTo>
                    <a:lnTo>
                      <a:pt x="0" y="92"/>
                    </a:lnTo>
                    <a:lnTo>
                      <a:pt x="0" y="156"/>
                    </a:lnTo>
                    <a:lnTo>
                      <a:pt x="4" y="162"/>
                    </a:lnTo>
                    <a:lnTo>
                      <a:pt x="8" y="168"/>
                    </a:lnTo>
                    <a:lnTo>
                      <a:pt x="20" y="186"/>
                    </a:lnTo>
                    <a:lnTo>
                      <a:pt x="34" y="182"/>
                    </a:lnTo>
                    <a:lnTo>
                      <a:pt x="46" y="182"/>
                    </a:lnTo>
                    <a:lnTo>
                      <a:pt x="52" y="188"/>
                    </a:lnTo>
                    <a:lnTo>
                      <a:pt x="70" y="190"/>
                    </a:lnTo>
                    <a:lnTo>
                      <a:pt x="78" y="192"/>
                    </a:lnTo>
                    <a:lnTo>
                      <a:pt x="88" y="188"/>
                    </a:lnTo>
                    <a:lnTo>
                      <a:pt x="98" y="172"/>
                    </a:lnTo>
                    <a:lnTo>
                      <a:pt x="114" y="164"/>
                    </a:lnTo>
                    <a:lnTo>
                      <a:pt x="118" y="158"/>
                    </a:lnTo>
                    <a:lnTo>
                      <a:pt x="118" y="150"/>
                    </a:lnTo>
                    <a:lnTo>
                      <a:pt x="130" y="144"/>
                    </a:lnTo>
                    <a:lnTo>
                      <a:pt x="138" y="144"/>
                    </a:lnTo>
                    <a:lnTo>
                      <a:pt x="144" y="144"/>
                    </a:lnTo>
                    <a:lnTo>
                      <a:pt x="142" y="134"/>
                    </a:lnTo>
                    <a:lnTo>
                      <a:pt x="190" y="114"/>
                    </a:lnTo>
                    <a:lnTo>
                      <a:pt x="184" y="110"/>
                    </a:lnTo>
                    <a:lnTo>
                      <a:pt x="182" y="106"/>
                    </a:lnTo>
                    <a:lnTo>
                      <a:pt x="188" y="98"/>
                    </a:lnTo>
                    <a:lnTo>
                      <a:pt x="188" y="8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29" name="Freeform 131"/>
              <p:cNvSpPr>
                <a:spLocks/>
              </p:cNvSpPr>
              <p:nvPr/>
            </p:nvSpPr>
            <p:spPr bwMode="auto">
              <a:xfrm>
                <a:off x="4860758" y="2774801"/>
                <a:ext cx="34022" cy="42528"/>
              </a:xfrm>
              <a:custGeom>
                <a:avLst/>
                <a:gdLst>
                  <a:gd name="T0" fmla="*/ 4 w 32"/>
                  <a:gd name="T1" fmla="*/ 18 h 40"/>
                  <a:gd name="T2" fmla="*/ 6 w 32"/>
                  <a:gd name="T3" fmla="*/ 26 h 40"/>
                  <a:gd name="T4" fmla="*/ 12 w 32"/>
                  <a:gd name="T5" fmla="*/ 38 h 40"/>
                  <a:gd name="T6" fmla="*/ 12 w 32"/>
                  <a:gd name="T7" fmla="*/ 40 h 40"/>
                  <a:gd name="T8" fmla="*/ 12 w 32"/>
                  <a:gd name="T9" fmla="*/ 40 h 40"/>
                  <a:gd name="T10" fmla="*/ 22 w 32"/>
                  <a:gd name="T11" fmla="*/ 26 h 40"/>
                  <a:gd name="T12" fmla="*/ 26 w 32"/>
                  <a:gd name="T13" fmla="*/ 22 h 40"/>
                  <a:gd name="T14" fmla="*/ 30 w 32"/>
                  <a:gd name="T15" fmla="*/ 18 h 40"/>
                  <a:gd name="T16" fmla="*/ 32 w 32"/>
                  <a:gd name="T17" fmla="*/ 14 h 40"/>
                  <a:gd name="T18" fmla="*/ 24 w 32"/>
                  <a:gd name="T19" fmla="*/ 8 h 40"/>
                  <a:gd name="T20" fmla="*/ 26 w 32"/>
                  <a:gd name="T21" fmla="*/ 2 h 40"/>
                  <a:gd name="T22" fmla="*/ 20 w 32"/>
                  <a:gd name="T23" fmla="*/ 2 h 40"/>
                  <a:gd name="T24" fmla="*/ 16 w 32"/>
                  <a:gd name="T25" fmla="*/ 0 h 40"/>
                  <a:gd name="T26" fmla="*/ 12 w 32"/>
                  <a:gd name="T27" fmla="*/ 8 h 40"/>
                  <a:gd name="T28" fmla="*/ 8 w 32"/>
                  <a:gd name="T29" fmla="*/ 8 h 40"/>
                  <a:gd name="T30" fmla="*/ 6 w 32"/>
                  <a:gd name="T31" fmla="*/ 4 h 40"/>
                  <a:gd name="T32" fmla="*/ 4 w 32"/>
                  <a:gd name="T33" fmla="*/ 4 h 40"/>
                  <a:gd name="T34" fmla="*/ 0 w 32"/>
                  <a:gd name="T35" fmla="*/ 6 h 40"/>
                  <a:gd name="T36" fmla="*/ 4 w 32"/>
                  <a:gd name="T37" fmla="*/ 12 h 40"/>
                  <a:gd name="T38" fmla="*/ 4 w 32"/>
                  <a:gd name="T39" fmla="*/ 1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40">
                    <a:moveTo>
                      <a:pt x="4" y="18"/>
                    </a:moveTo>
                    <a:lnTo>
                      <a:pt x="6" y="26"/>
                    </a:lnTo>
                    <a:lnTo>
                      <a:pt x="12" y="38"/>
                    </a:lnTo>
                    <a:lnTo>
                      <a:pt x="12" y="40"/>
                    </a:lnTo>
                    <a:lnTo>
                      <a:pt x="12" y="40"/>
                    </a:lnTo>
                    <a:lnTo>
                      <a:pt x="22" y="26"/>
                    </a:lnTo>
                    <a:lnTo>
                      <a:pt x="26" y="22"/>
                    </a:lnTo>
                    <a:lnTo>
                      <a:pt x="30" y="18"/>
                    </a:lnTo>
                    <a:lnTo>
                      <a:pt x="32" y="14"/>
                    </a:lnTo>
                    <a:lnTo>
                      <a:pt x="24" y="8"/>
                    </a:lnTo>
                    <a:lnTo>
                      <a:pt x="26" y="2"/>
                    </a:lnTo>
                    <a:lnTo>
                      <a:pt x="20" y="2"/>
                    </a:lnTo>
                    <a:lnTo>
                      <a:pt x="16" y="0"/>
                    </a:lnTo>
                    <a:lnTo>
                      <a:pt x="12" y="8"/>
                    </a:lnTo>
                    <a:lnTo>
                      <a:pt x="8" y="8"/>
                    </a:lnTo>
                    <a:lnTo>
                      <a:pt x="6" y="4"/>
                    </a:lnTo>
                    <a:lnTo>
                      <a:pt x="4" y="4"/>
                    </a:lnTo>
                    <a:lnTo>
                      <a:pt x="0" y="6"/>
                    </a:lnTo>
                    <a:lnTo>
                      <a:pt x="4" y="12"/>
                    </a:lnTo>
                    <a:lnTo>
                      <a:pt x="4"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0" name="Freeform 132"/>
              <p:cNvSpPr>
                <a:spLocks/>
              </p:cNvSpPr>
              <p:nvPr/>
            </p:nvSpPr>
            <p:spPr bwMode="auto">
              <a:xfrm>
                <a:off x="4546057" y="2612133"/>
                <a:ext cx="355102" cy="393377"/>
              </a:xfrm>
              <a:custGeom>
                <a:avLst/>
                <a:gdLst>
                  <a:gd name="T0" fmla="*/ 332 w 334"/>
                  <a:gd name="T1" fmla="*/ 63 h 370"/>
                  <a:gd name="T2" fmla="*/ 326 w 334"/>
                  <a:gd name="T3" fmla="*/ 59 h 370"/>
                  <a:gd name="T4" fmla="*/ 320 w 334"/>
                  <a:gd name="T5" fmla="*/ 35 h 370"/>
                  <a:gd name="T6" fmla="*/ 314 w 334"/>
                  <a:gd name="T7" fmla="*/ 23 h 370"/>
                  <a:gd name="T8" fmla="*/ 298 w 334"/>
                  <a:gd name="T9" fmla="*/ 15 h 370"/>
                  <a:gd name="T10" fmla="*/ 274 w 334"/>
                  <a:gd name="T11" fmla="*/ 13 h 370"/>
                  <a:gd name="T12" fmla="*/ 260 w 334"/>
                  <a:gd name="T13" fmla="*/ 3 h 370"/>
                  <a:gd name="T14" fmla="*/ 232 w 334"/>
                  <a:gd name="T15" fmla="*/ 0 h 370"/>
                  <a:gd name="T16" fmla="*/ 216 w 334"/>
                  <a:gd name="T17" fmla="*/ 3 h 370"/>
                  <a:gd name="T18" fmla="*/ 188 w 334"/>
                  <a:gd name="T19" fmla="*/ 11 h 370"/>
                  <a:gd name="T20" fmla="*/ 176 w 334"/>
                  <a:gd name="T21" fmla="*/ 23 h 370"/>
                  <a:gd name="T22" fmla="*/ 140 w 334"/>
                  <a:gd name="T23" fmla="*/ 9 h 370"/>
                  <a:gd name="T24" fmla="*/ 112 w 334"/>
                  <a:gd name="T25" fmla="*/ 23 h 370"/>
                  <a:gd name="T26" fmla="*/ 104 w 334"/>
                  <a:gd name="T27" fmla="*/ 61 h 370"/>
                  <a:gd name="T28" fmla="*/ 102 w 334"/>
                  <a:gd name="T29" fmla="*/ 93 h 370"/>
                  <a:gd name="T30" fmla="*/ 94 w 334"/>
                  <a:gd name="T31" fmla="*/ 123 h 370"/>
                  <a:gd name="T32" fmla="*/ 72 w 334"/>
                  <a:gd name="T33" fmla="*/ 149 h 370"/>
                  <a:gd name="T34" fmla="*/ 68 w 334"/>
                  <a:gd name="T35" fmla="*/ 179 h 370"/>
                  <a:gd name="T36" fmla="*/ 44 w 334"/>
                  <a:gd name="T37" fmla="*/ 199 h 370"/>
                  <a:gd name="T38" fmla="*/ 40 w 334"/>
                  <a:gd name="T39" fmla="*/ 191 h 370"/>
                  <a:gd name="T40" fmla="*/ 24 w 334"/>
                  <a:gd name="T41" fmla="*/ 199 h 370"/>
                  <a:gd name="T42" fmla="*/ 6 w 334"/>
                  <a:gd name="T43" fmla="*/ 205 h 370"/>
                  <a:gd name="T44" fmla="*/ 2 w 334"/>
                  <a:gd name="T45" fmla="*/ 223 h 370"/>
                  <a:gd name="T46" fmla="*/ 12 w 334"/>
                  <a:gd name="T47" fmla="*/ 223 h 370"/>
                  <a:gd name="T48" fmla="*/ 80 w 334"/>
                  <a:gd name="T49" fmla="*/ 235 h 370"/>
                  <a:gd name="T50" fmla="*/ 94 w 334"/>
                  <a:gd name="T51" fmla="*/ 265 h 370"/>
                  <a:gd name="T52" fmla="*/ 128 w 334"/>
                  <a:gd name="T53" fmla="*/ 245 h 370"/>
                  <a:gd name="T54" fmla="*/ 148 w 334"/>
                  <a:gd name="T55" fmla="*/ 247 h 370"/>
                  <a:gd name="T56" fmla="*/ 170 w 334"/>
                  <a:gd name="T57" fmla="*/ 268 h 370"/>
                  <a:gd name="T58" fmla="*/ 174 w 334"/>
                  <a:gd name="T59" fmla="*/ 302 h 370"/>
                  <a:gd name="T60" fmla="*/ 178 w 334"/>
                  <a:gd name="T61" fmla="*/ 326 h 370"/>
                  <a:gd name="T62" fmla="*/ 198 w 334"/>
                  <a:gd name="T63" fmla="*/ 322 h 370"/>
                  <a:gd name="T64" fmla="*/ 212 w 334"/>
                  <a:gd name="T65" fmla="*/ 326 h 370"/>
                  <a:gd name="T66" fmla="*/ 228 w 334"/>
                  <a:gd name="T67" fmla="*/ 330 h 370"/>
                  <a:gd name="T68" fmla="*/ 258 w 334"/>
                  <a:gd name="T69" fmla="*/ 334 h 370"/>
                  <a:gd name="T70" fmla="*/ 278 w 334"/>
                  <a:gd name="T71" fmla="*/ 350 h 370"/>
                  <a:gd name="T72" fmla="*/ 300 w 334"/>
                  <a:gd name="T73" fmla="*/ 370 h 370"/>
                  <a:gd name="T74" fmla="*/ 306 w 334"/>
                  <a:gd name="T75" fmla="*/ 346 h 370"/>
                  <a:gd name="T76" fmla="*/ 288 w 334"/>
                  <a:gd name="T77" fmla="*/ 314 h 370"/>
                  <a:gd name="T78" fmla="*/ 282 w 334"/>
                  <a:gd name="T79" fmla="*/ 286 h 370"/>
                  <a:gd name="T80" fmla="*/ 294 w 334"/>
                  <a:gd name="T81" fmla="*/ 272 h 370"/>
                  <a:gd name="T82" fmla="*/ 320 w 334"/>
                  <a:gd name="T83" fmla="*/ 263 h 370"/>
                  <a:gd name="T84" fmla="*/ 298 w 334"/>
                  <a:gd name="T85" fmla="*/ 221 h 370"/>
                  <a:gd name="T86" fmla="*/ 296 w 334"/>
                  <a:gd name="T87" fmla="*/ 191 h 370"/>
                  <a:gd name="T88" fmla="*/ 300 w 334"/>
                  <a:gd name="T89" fmla="*/ 171 h 370"/>
                  <a:gd name="T90" fmla="*/ 294 w 334"/>
                  <a:gd name="T91" fmla="*/ 153 h 370"/>
                  <a:gd name="T92" fmla="*/ 294 w 334"/>
                  <a:gd name="T93" fmla="*/ 137 h 370"/>
                  <a:gd name="T94" fmla="*/ 306 w 334"/>
                  <a:gd name="T95" fmla="*/ 121 h 370"/>
                  <a:gd name="T96" fmla="*/ 302 w 334"/>
                  <a:gd name="T97" fmla="*/ 11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70">
                    <a:moveTo>
                      <a:pt x="310" y="89"/>
                    </a:moveTo>
                    <a:lnTo>
                      <a:pt x="322" y="77"/>
                    </a:lnTo>
                    <a:lnTo>
                      <a:pt x="332" y="63"/>
                    </a:lnTo>
                    <a:lnTo>
                      <a:pt x="334" y="61"/>
                    </a:lnTo>
                    <a:lnTo>
                      <a:pt x="334" y="61"/>
                    </a:lnTo>
                    <a:lnTo>
                      <a:pt x="326" y="59"/>
                    </a:lnTo>
                    <a:lnTo>
                      <a:pt x="324" y="43"/>
                    </a:lnTo>
                    <a:lnTo>
                      <a:pt x="324" y="37"/>
                    </a:lnTo>
                    <a:lnTo>
                      <a:pt x="320" y="35"/>
                    </a:lnTo>
                    <a:lnTo>
                      <a:pt x="318" y="33"/>
                    </a:lnTo>
                    <a:lnTo>
                      <a:pt x="314" y="29"/>
                    </a:lnTo>
                    <a:lnTo>
                      <a:pt x="314" y="23"/>
                    </a:lnTo>
                    <a:lnTo>
                      <a:pt x="308" y="13"/>
                    </a:lnTo>
                    <a:lnTo>
                      <a:pt x="302" y="11"/>
                    </a:lnTo>
                    <a:lnTo>
                      <a:pt x="298" y="15"/>
                    </a:lnTo>
                    <a:lnTo>
                      <a:pt x="288" y="13"/>
                    </a:lnTo>
                    <a:lnTo>
                      <a:pt x="286" y="17"/>
                    </a:lnTo>
                    <a:lnTo>
                      <a:pt x="274" y="13"/>
                    </a:lnTo>
                    <a:lnTo>
                      <a:pt x="272" y="9"/>
                    </a:lnTo>
                    <a:lnTo>
                      <a:pt x="266" y="7"/>
                    </a:lnTo>
                    <a:lnTo>
                      <a:pt x="260" y="3"/>
                    </a:lnTo>
                    <a:lnTo>
                      <a:pt x="250" y="7"/>
                    </a:lnTo>
                    <a:lnTo>
                      <a:pt x="246" y="5"/>
                    </a:lnTo>
                    <a:lnTo>
                      <a:pt x="232" y="0"/>
                    </a:lnTo>
                    <a:lnTo>
                      <a:pt x="230" y="7"/>
                    </a:lnTo>
                    <a:lnTo>
                      <a:pt x="222" y="9"/>
                    </a:lnTo>
                    <a:lnTo>
                      <a:pt x="216" y="3"/>
                    </a:lnTo>
                    <a:lnTo>
                      <a:pt x="212" y="11"/>
                    </a:lnTo>
                    <a:lnTo>
                      <a:pt x="196" y="13"/>
                    </a:lnTo>
                    <a:lnTo>
                      <a:pt x="188" y="11"/>
                    </a:lnTo>
                    <a:lnTo>
                      <a:pt x="182" y="17"/>
                    </a:lnTo>
                    <a:lnTo>
                      <a:pt x="180" y="21"/>
                    </a:lnTo>
                    <a:lnTo>
                      <a:pt x="176" y="23"/>
                    </a:lnTo>
                    <a:lnTo>
                      <a:pt x="164" y="19"/>
                    </a:lnTo>
                    <a:lnTo>
                      <a:pt x="146" y="13"/>
                    </a:lnTo>
                    <a:lnTo>
                      <a:pt x="140" y="9"/>
                    </a:lnTo>
                    <a:lnTo>
                      <a:pt x="132" y="5"/>
                    </a:lnTo>
                    <a:lnTo>
                      <a:pt x="124" y="7"/>
                    </a:lnTo>
                    <a:lnTo>
                      <a:pt x="112" y="23"/>
                    </a:lnTo>
                    <a:lnTo>
                      <a:pt x="112" y="33"/>
                    </a:lnTo>
                    <a:lnTo>
                      <a:pt x="114" y="43"/>
                    </a:lnTo>
                    <a:lnTo>
                      <a:pt x="104" y="61"/>
                    </a:lnTo>
                    <a:lnTo>
                      <a:pt x="104" y="67"/>
                    </a:lnTo>
                    <a:lnTo>
                      <a:pt x="100" y="79"/>
                    </a:lnTo>
                    <a:lnTo>
                      <a:pt x="102" y="93"/>
                    </a:lnTo>
                    <a:lnTo>
                      <a:pt x="100" y="101"/>
                    </a:lnTo>
                    <a:lnTo>
                      <a:pt x="100" y="113"/>
                    </a:lnTo>
                    <a:lnTo>
                      <a:pt x="94" y="123"/>
                    </a:lnTo>
                    <a:lnTo>
                      <a:pt x="82" y="129"/>
                    </a:lnTo>
                    <a:lnTo>
                      <a:pt x="78" y="141"/>
                    </a:lnTo>
                    <a:lnTo>
                      <a:pt x="72" y="149"/>
                    </a:lnTo>
                    <a:lnTo>
                      <a:pt x="72" y="153"/>
                    </a:lnTo>
                    <a:lnTo>
                      <a:pt x="72" y="169"/>
                    </a:lnTo>
                    <a:lnTo>
                      <a:pt x="68" y="179"/>
                    </a:lnTo>
                    <a:lnTo>
                      <a:pt x="56" y="187"/>
                    </a:lnTo>
                    <a:lnTo>
                      <a:pt x="50" y="193"/>
                    </a:lnTo>
                    <a:lnTo>
                      <a:pt x="44" y="199"/>
                    </a:lnTo>
                    <a:lnTo>
                      <a:pt x="40" y="197"/>
                    </a:lnTo>
                    <a:lnTo>
                      <a:pt x="42" y="193"/>
                    </a:lnTo>
                    <a:lnTo>
                      <a:pt x="40" y="191"/>
                    </a:lnTo>
                    <a:lnTo>
                      <a:pt x="28" y="193"/>
                    </a:lnTo>
                    <a:lnTo>
                      <a:pt x="28" y="197"/>
                    </a:lnTo>
                    <a:lnTo>
                      <a:pt x="24" y="199"/>
                    </a:lnTo>
                    <a:lnTo>
                      <a:pt x="18" y="195"/>
                    </a:lnTo>
                    <a:lnTo>
                      <a:pt x="12" y="199"/>
                    </a:lnTo>
                    <a:lnTo>
                      <a:pt x="6" y="205"/>
                    </a:lnTo>
                    <a:lnTo>
                      <a:pt x="6" y="219"/>
                    </a:lnTo>
                    <a:lnTo>
                      <a:pt x="0" y="219"/>
                    </a:lnTo>
                    <a:lnTo>
                      <a:pt x="2" y="223"/>
                    </a:lnTo>
                    <a:lnTo>
                      <a:pt x="4" y="229"/>
                    </a:lnTo>
                    <a:lnTo>
                      <a:pt x="8" y="223"/>
                    </a:lnTo>
                    <a:lnTo>
                      <a:pt x="12" y="223"/>
                    </a:lnTo>
                    <a:lnTo>
                      <a:pt x="16" y="221"/>
                    </a:lnTo>
                    <a:lnTo>
                      <a:pt x="78" y="221"/>
                    </a:lnTo>
                    <a:lnTo>
                      <a:pt x="80" y="235"/>
                    </a:lnTo>
                    <a:lnTo>
                      <a:pt x="84" y="249"/>
                    </a:lnTo>
                    <a:lnTo>
                      <a:pt x="90" y="255"/>
                    </a:lnTo>
                    <a:lnTo>
                      <a:pt x="94" y="265"/>
                    </a:lnTo>
                    <a:lnTo>
                      <a:pt x="126" y="265"/>
                    </a:lnTo>
                    <a:lnTo>
                      <a:pt x="130" y="255"/>
                    </a:lnTo>
                    <a:lnTo>
                      <a:pt x="128" y="245"/>
                    </a:lnTo>
                    <a:lnTo>
                      <a:pt x="140" y="245"/>
                    </a:lnTo>
                    <a:lnTo>
                      <a:pt x="146" y="241"/>
                    </a:lnTo>
                    <a:lnTo>
                      <a:pt x="148" y="247"/>
                    </a:lnTo>
                    <a:lnTo>
                      <a:pt x="168" y="247"/>
                    </a:lnTo>
                    <a:lnTo>
                      <a:pt x="166" y="253"/>
                    </a:lnTo>
                    <a:lnTo>
                      <a:pt x="170" y="268"/>
                    </a:lnTo>
                    <a:lnTo>
                      <a:pt x="166" y="292"/>
                    </a:lnTo>
                    <a:lnTo>
                      <a:pt x="170" y="298"/>
                    </a:lnTo>
                    <a:lnTo>
                      <a:pt x="174" y="302"/>
                    </a:lnTo>
                    <a:lnTo>
                      <a:pt x="176" y="316"/>
                    </a:lnTo>
                    <a:lnTo>
                      <a:pt x="174" y="326"/>
                    </a:lnTo>
                    <a:lnTo>
                      <a:pt x="178" y="326"/>
                    </a:lnTo>
                    <a:lnTo>
                      <a:pt x="182" y="326"/>
                    </a:lnTo>
                    <a:lnTo>
                      <a:pt x="188" y="326"/>
                    </a:lnTo>
                    <a:lnTo>
                      <a:pt x="198" y="322"/>
                    </a:lnTo>
                    <a:lnTo>
                      <a:pt x="208" y="322"/>
                    </a:lnTo>
                    <a:lnTo>
                      <a:pt x="214" y="322"/>
                    </a:lnTo>
                    <a:lnTo>
                      <a:pt x="212" y="326"/>
                    </a:lnTo>
                    <a:lnTo>
                      <a:pt x="214" y="330"/>
                    </a:lnTo>
                    <a:lnTo>
                      <a:pt x="228" y="326"/>
                    </a:lnTo>
                    <a:lnTo>
                      <a:pt x="228" y="330"/>
                    </a:lnTo>
                    <a:lnTo>
                      <a:pt x="238" y="340"/>
                    </a:lnTo>
                    <a:lnTo>
                      <a:pt x="254" y="340"/>
                    </a:lnTo>
                    <a:lnTo>
                      <a:pt x="258" y="334"/>
                    </a:lnTo>
                    <a:lnTo>
                      <a:pt x="262" y="336"/>
                    </a:lnTo>
                    <a:lnTo>
                      <a:pt x="268" y="344"/>
                    </a:lnTo>
                    <a:lnTo>
                      <a:pt x="278" y="350"/>
                    </a:lnTo>
                    <a:lnTo>
                      <a:pt x="292" y="370"/>
                    </a:lnTo>
                    <a:lnTo>
                      <a:pt x="298" y="368"/>
                    </a:lnTo>
                    <a:lnTo>
                      <a:pt x="300" y="370"/>
                    </a:lnTo>
                    <a:lnTo>
                      <a:pt x="306" y="370"/>
                    </a:lnTo>
                    <a:lnTo>
                      <a:pt x="308" y="370"/>
                    </a:lnTo>
                    <a:lnTo>
                      <a:pt x="306" y="346"/>
                    </a:lnTo>
                    <a:lnTo>
                      <a:pt x="296" y="352"/>
                    </a:lnTo>
                    <a:lnTo>
                      <a:pt x="284" y="338"/>
                    </a:lnTo>
                    <a:lnTo>
                      <a:pt x="288" y="314"/>
                    </a:lnTo>
                    <a:lnTo>
                      <a:pt x="286" y="292"/>
                    </a:lnTo>
                    <a:lnTo>
                      <a:pt x="284" y="292"/>
                    </a:lnTo>
                    <a:lnTo>
                      <a:pt x="282" y="286"/>
                    </a:lnTo>
                    <a:lnTo>
                      <a:pt x="288" y="280"/>
                    </a:lnTo>
                    <a:lnTo>
                      <a:pt x="290" y="272"/>
                    </a:lnTo>
                    <a:lnTo>
                      <a:pt x="294" y="272"/>
                    </a:lnTo>
                    <a:lnTo>
                      <a:pt x="294" y="272"/>
                    </a:lnTo>
                    <a:lnTo>
                      <a:pt x="320" y="270"/>
                    </a:lnTo>
                    <a:lnTo>
                      <a:pt x="320" y="263"/>
                    </a:lnTo>
                    <a:lnTo>
                      <a:pt x="316" y="249"/>
                    </a:lnTo>
                    <a:lnTo>
                      <a:pt x="306" y="241"/>
                    </a:lnTo>
                    <a:lnTo>
                      <a:pt x="298" y="221"/>
                    </a:lnTo>
                    <a:lnTo>
                      <a:pt x="300" y="215"/>
                    </a:lnTo>
                    <a:lnTo>
                      <a:pt x="298" y="209"/>
                    </a:lnTo>
                    <a:lnTo>
                      <a:pt x="296" y="191"/>
                    </a:lnTo>
                    <a:lnTo>
                      <a:pt x="298" y="185"/>
                    </a:lnTo>
                    <a:lnTo>
                      <a:pt x="296" y="171"/>
                    </a:lnTo>
                    <a:lnTo>
                      <a:pt x="300" y="171"/>
                    </a:lnTo>
                    <a:lnTo>
                      <a:pt x="300" y="165"/>
                    </a:lnTo>
                    <a:lnTo>
                      <a:pt x="296" y="159"/>
                    </a:lnTo>
                    <a:lnTo>
                      <a:pt x="294" y="153"/>
                    </a:lnTo>
                    <a:lnTo>
                      <a:pt x="294" y="151"/>
                    </a:lnTo>
                    <a:lnTo>
                      <a:pt x="292" y="151"/>
                    </a:lnTo>
                    <a:lnTo>
                      <a:pt x="294" y="137"/>
                    </a:lnTo>
                    <a:lnTo>
                      <a:pt x="300" y="139"/>
                    </a:lnTo>
                    <a:lnTo>
                      <a:pt x="304" y="131"/>
                    </a:lnTo>
                    <a:lnTo>
                      <a:pt x="306" y="121"/>
                    </a:lnTo>
                    <a:lnTo>
                      <a:pt x="306" y="121"/>
                    </a:lnTo>
                    <a:lnTo>
                      <a:pt x="302" y="119"/>
                    </a:lnTo>
                    <a:lnTo>
                      <a:pt x="302" y="115"/>
                    </a:lnTo>
                    <a:lnTo>
                      <a:pt x="306" y="107"/>
                    </a:lnTo>
                    <a:lnTo>
                      <a:pt x="310" y="8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1" name="Freeform 133"/>
              <p:cNvSpPr>
                <a:spLocks/>
              </p:cNvSpPr>
              <p:nvPr/>
            </p:nvSpPr>
            <p:spPr bwMode="auto">
              <a:xfrm>
                <a:off x="4858631" y="2747157"/>
                <a:ext cx="38275" cy="36148"/>
              </a:xfrm>
              <a:custGeom>
                <a:avLst/>
                <a:gdLst>
                  <a:gd name="T0" fmla="*/ 26 w 36"/>
                  <a:gd name="T1" fmla="*/ 0 h 34"/>
                  <a:gd name="T2" fmla="*/ 22 w 36"/>
                  <a:gd name="T3" fmla="*/ 0 h 34"/>
                  <a:gd name="T4" fmla="*/ 20 w 36"/>
                  <a:gd name="T5" fmla="*/ 6 h 34"/>
                  <a:gd name="T6" fmla="*/ 10 w 36"/>
                  <a:gd name="T7" fmla="*/ 4 h 34"/>
                  <a:gd name="T8" fmla="*/ 6 w 36"/>
                  <a:gd name="T9" fmla="*/ 12 h 34"/>
                  <a:gd name="T10" fmla="*/ 6 w 36"/>
                  <a:gd name="T11" fmla="*/ 12 h 34"/>
                  <a:gd name="T12" fmla="*/ 8 w 36"/>
                  <a:gd name="T13" fmla="*/ 18 h 34"/>
                  <a:gd name="T14" fmla="*/ 2 w 36"/>
                  <a:gd name="T15" fmla="*/ 24 h 34"/>
                  <a:gd name="T16" fmla="*/ 0 w 36"/>
                  <a:gd name="T17" fmla="*/ 24 h 34"/>
                  <a:gd name="T18" fmla="*/ 0 w 36"/>
                  <a:gd name="T19" fmla="*/ 26 h 34"/>
                  <a:gd name="T20" fmla="*/ 2 w 36"/>
                  <a:gd name="T21" fmla="*/ 32 h 34"/>
                  <a:gd name="T22" fmla="*/ 6 w 36"/>
                  <a:gd name="T23" fmla="*/ 30 h 34"/>
                  <a:gd name="T24" fmla="*/ 8 w 36"/>
                  <a:gd name="T25" fmla="*/ 30 h 34"/>
                  <a:gd name="T26" fmla="*/ 10 w 36"/>
                  <a:gd name="T27" fmla="*/ 34 h 34"/>
                  <a:gd name="T28" fmla="*/ 14 w 36"/>
                  <a:gd name="T29" fmla="*/ 34 h 34"/>
                  <a:gd name="T30" fmla="*/ 18 w 36"/>
                  <a:gd name="T31" fmla="*/ 26 h 34"/>
                  <a:gd name="T32" fmla="*/ 22 w 36"/>
                  <a:gd name="T33" fmla="*/ 28 h 34"/>
                  <a:gd name="T34" fmla="*/ 28 w 36"/>
                  <a:gd name="T35" fmla="*/ 28 h 34"/>
                  <a:gd name="T36" fmla="*/ 36 w 36"/>
                  <a:gd name="T37" fmla="*/ 18 h 34"/>
                  <a:gd name="T38" fmla="*/ 26 w 36"/>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 h="34">
                    <a:moveTo>
                      <a:pt x="26" y="0"/>
                    </a:moveTo>
                    <a:lnTo>
                      <a:pt x="22" y="0"/>
                    </a:lnTo>
                    <a:lnTo>
                      <a:pt x="20" y="6"/>
                    </a:lnTo>
                    <a:lnTo>
                      <a:pt x="10" y="4"/>
                    </a:lnTo>
                    <a:lnTo>
                      <a:pt x="6" y="12"/>
                    </a:lnTo>
                    <a:lnTo>
                      <a:pt x="6" y="12"/>
                    </a:lnTo>
                    <a:lnTo>
                      <a:pt x="8" y="18"/>
                    </a:lnTo>
                    <a:lnTo>
                      <a:pt x="2" y="24"/>
                    </a:lnTo>
                    <a:lnTo>
                      <a:pt x="0" y="24"/>
                    </a:lnTo>
                    <a:lnTo>
                      <a:pt x="0" y="26"/>
                    </a:lnTo>
                    <a:lnTo>
                      <a:pt x="2" y="32"/>
                    </a:lnTo>
                    <a:lnTo>
                      <a:pt x="6" y="30"/>
                    </a:lnTo>
                    <a:lnTo>
                      <a:pt x="8" y="30"/>
                    </a:lnTo>
                    <a:lnTo>
                      <a:pt x="10" y="34"/>
                    </a:lnTo>
                    <a:lnTo>
                      <a:pt x="14" y="34"/>
                    </a:lnTo>
                    <a:lnTo>
                      <a:pt x="18" y="26"/>
                    </a:lnTo>
                    <a:lnTo>
                      <a:pt x="22" y="28"/>
                    </a:lnTo>
                    <a:lnTo>
                      <a:pt x="28" y="28"/>
                    </a:lnTo>
                    <a:lnTo>
                      <a:pt x="36" y="18"/>
                    </a:lnTo>
                    <a:lnTo>
                      <a:pt x="26"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2" name="Freeform 134"/>
              <p:cNvSpPr>
                <a:spLocks/>
              </p:cNvSpPr>
              <p:nvPr/>
            </p:nvSpPr>
            <p:spPr bwMode="auto">
              <a:xfrm>
                <a:off x="4869263" y="2634461"/>
                <a:ext cx="102065" cy="119076"/>
              </a:xfrm>
              <a:custGeom>
                <a:avLst/>
                <a:gdLst>
                  <a:gd name="T0" fmla="*/ 40 w 96"/>
                  <a:gd name="T1" fmla="*/ 96 h 112"/>
                  <a:gd name="T2" fmla="*/ 40 w 96"/>
                  <a:gd name="T3" fmla="*/ 86 h 112"/>
                  <a:gd name="T4" fmla="*/ 48 w 96"/>
                  <a:gd name="T5" fmla="*/ 78 h 112"/>
                  <a:gd name="T6" fmla="*/ 54 w 96"/>
                  <a:gd name="T7" fmla="*/ 78 h 112"/>
                  <a:gd name="T8" fmla="*/ 60 w 96"/>
                  <a:gd name="T9" fmla="*/ 82 h 112"/>
                  <a:gd name="T10" fmla="*/ 66 w 96"/>
                  <a:gd name="T11" fmla="*/ 76 h 112"/>
                  <a:gd name="T12" fmla="*/ 74 w 96"/>
                  <a:gd name="T13" fmla="*/ 78 h 112"/>
                  <a:gd name="T14" fmla="*/ 76 w 96"/>
                  <a:gd name="T15" fmla="*/ 82 h 112"/>
                  <a:gd name="T16" fmla="*/ 76 w 96"/>
                  <a:gd name="T17" fmla="*/ 82 h 112"/>
                  <a:gd name="T18" fmla="*/ 96 w 96"/>
                  <a:gd name="T19" fmla="*/ 48 h 112"/>
                  <a:gd name="T20" fmla="*/ 92 w 96"/>
                  <a:gd name="T21" fmla="*/ 28 h 112"/>
                  <a:gd name="T22" fmla="*/ 84 w 96"/>
                  <a:gd name="T23" fmla="*/ 22 h 112"/>
                  <a:gd name="T24" fmla="*/ 84 w 96"/>
                  <a:gd name="T25" fmla="*/ 12 h 112"/>
                  <a:gd name="T26" fmla="*/ 78 w 96"/>
                  <a:gd name="T27" fmla="*/ 4 h 112"/>
                  <a:gd name="T28" fmla="*/ 78 w 96"/>
                  <a:gd name="T29" fmla="*/ 0 h 112"/>
                  <a:gd name="T30" fmla="*/ 70 w 96"/>
                  <a:gd name="T31" fmla="*/ 8 h 112"/>
                  <a:gd name="T32" fmla="*/ 62 w 96"/>
                  <a:gd name="T33" fmla="*/ 8 h 112"/>
                  <a:gd name="T34" fmla="*/ 50 w 96"/>
                  <a:gd name="T35" fmla="*/ 10 h 112"/>
                  <a:gd name="T36" fmla="*/ 46 w 96"/>
                  <a:gd name="T37" fmla="*/ 14 h 112"/>
                  <a:gd name="T38" fmla="*/ 40 w 96"/>
                  <a:gd name="T39" fmla="*/ 10 h 112"/>
                  <a:gd name="T40" fmla="*/ 36 w 96"/>
                  <a:gd name="T41" fmla="*/ 12 h 112"/>
                  <a:gd name="T42" fmla="*/ 24 w 96"/>
                  <a:gd name="T43" fmla="*/ 10 h 112"/>
                  <a:gd name="T44" fmla="*/ 20 w 96"/>
                  <a:gd name="T45" fmla="*/ 16 h 112"/>
                  <a:gd name="T46" fmla="*/ 20 w 96"/>
                  <a:gd name="T47" fmla="*/ 22 h 112"/>
                  <a:gd name="T48" fmla="*/ 22 w 96"/>
                  <a:gd name="T49" fmla="*/ 38 h 112"/>
                  <a:gd name="T50" fmla="*/ 30 w 96"/>
                  <a:gd name="T51" fmla="*/ 40 h 112"/>
                  <a:gd name="T52" fmla="*/ 30 w 96"/>
                  <a:gd name="T53" fmla="*/ 40 h 112"/>
                  <a:gd name="T54" fmla="*/ 34 w 96"/>
                  <a:gd name="T55" fmla="*/ 38 h 112"/>
                  <a:gd name="T56" fmla="*/ 34 w 96"/>
                  <a:gd name="T57" fmla="*/ 42 h 112"/>
                  <a:gd name="T58" fmla="*/ 34 w 96"/>
                  <a:gd name="T59" fmla="*/ 48 h 112"/>
                  <a:gd name="T60" fmla="*/ 22 w 96"/>
                  <a:gd name="T61" fmla="*/ 62 h 112"/>
                  <a:gd name="T62" fmla="*/ 18 w 96"/>
                  <a:gd name="T63" fmla="*/ 62 h 112"/>
                  <a:gd name="T64" fmla="*/ 18 w 96"/>
                  <a:gd name="T65" fmla="*/ 56 h 112"/>
                  <a:gd name="T66" fmla="*/ 6 w 96"/>
                  <a:gd name="T67" fmla="*/ 68 h 112"/>
                  <a:gd name="T68" fmla="*/ 2 w 96"/>
                  <a:gd name="T69" fmla="*/ 86 h 112"/>
                  <a:gd name="T70" fmla="*/ 6 w 96"/>
                  <a:gd name="T71" fmla="*/ 88 h 112"/>
                  <a:gd name="T72" fmla="*/ 6 w 96"/>
                  <a:gd name="T73" fmla="*/ 92 h 112"/>
                  <a:gd name="T74" fmla="*/ 4 w 96"/>
                  <a:gd name="T75" fmla="*/ 100 h 112"/>
                  <a:gd name="T76" fmla="*/ 2 w 96"/>
                  <a:gd name="T77" fmla="*/ 100 h 112"/>
                  <a:gd name="T78" fmla="*/ 2 w 96"/>
                  <a:gd name="T79" fmla="*/ 100 h 112"/>
                  <a:gd name="T80" fmla="*/ 0 w 96"/>
                  <a:gd name="T81" fmla="*/ 110 h 112"/>
                  <a:gd name="T82" fmla="*/ 10 w 96"/>
                  <a:gd name="T83" fmla="*/ 112 h 112"/>
                  <a:gd name="T84" fmla="*/ 12 w 96"/>
                  <a:gd name="T85" fmla="*/ 106 h 112"/>
                  <a:gd name="T86" fmla="*/ 16 w 96"/>
                  <a:gd name="T87" fmla="*/ 106 h 112"/>
                  <a:gd name="T88" fmla="*/ 20 w 96"/>
                  <a:gd name="T89" fmla="*/ 100 h 112"/>
                  <a:gd name="T90" fmla="*/ 40 w 96"/>
                  <a:gd name="T91" fmla="*/ 100 h 112"/>
                  <a:gd name="T92" fmla="*/ 40 w 96"/>
                  <a:gd name="T93" fmla="*/ 9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112">
                    <a:moveTo>
                      <a:pt x="40" y="96"/>
                    </a:moveTo>
                    <a:lnTo>
                      <a:pt x="40" y="86"/>
                    </a:lnTo>
                    <a:lnTo>
                      <a:pt x="48" y="78"/>
                    </a:lnTo>
                    <a:lnTo>
                      <a:pt x="54" y="78"/>
                    </a:lnTo>
                    <a:lnTo>
                      <a:pt x="60" y="82"/>
                    </a:lnTo>
                    <a:lnTo>
                      <a:pt x="66" y="76"/>
                    </a:lnTo>
                    <a:lnTo>
                      <a:pt x="74" y="78"/>
                    </a:lnTo>
                    <a:lnTo>
                      <a:pt x="76" y="82"/>
                    </a:lnTo>
                    <a:lnTo>
                      <a:pt x="76" y="82"/>
                    </a:lnTo>
                    <a:lnTo>
                      <a:pt x="96" y="48"/>
                    </a:lnTo>
                    <a:lnTo>
                      <a:pt x="92" y="28"/>
                    </a:lnTo>
                    <a:lnTo>
                      <a:pt x="84" y="22"/>
                    </a:lnTo>
                    <a:lnTo>
                      <a:pt x="84" y="12"/>
                    </a:lnTo>
                    <a:lnTo>
                      <a:pt x="78" y="4"/>
                    </a:lnTo>
                    <a:lnTo>
                      <a:pt x="78" y="0"/>
                    </a:lnTo>
                    <a:lnTo>
                      <a:pt x="70" y="8"/>
                    </a:lnTo>
                    <a:lnTo>
                      <a:pt x="62" y="8"/>
                    </a:lnTo>
                    <a:lnTo>
                      <a:pt x="50" y="10"/>
                    </a:lnTo>
                    <a:lnTo>
                      <a:pt x="46" y="14"/>
                    </a:lnTo>
                    <a:lnTo>
                      <a:pt x="40" y="10"/>
                    </a:lnTo>
                    <a:lnTo>
                      <a:pt x="36" y="12"/>
                    </a:lnTo>
                    <a:lnTo>
                      <a:pt x="24" y="10"/>
                    </a:lnTo>
                    <a:lnTo>
                      <a:pt x="20" y="16"/>
                    </a:lnTo>
                    <a:lnTo>
                      <a:pt x="20" y="22"/>
                    </a:lnTo>
                    <a:lnTo>
                      <a:pt x="22" y="38"/>
                    </a:lnTo>
                    <a:lnTo>
                      <a:pt x="30" y="40"/>
                    </a:lnTo>
                    <a:lnTo>
                      <a:pt x="30" y="40"/>
                    </a:lnTo>
                    <a:lnTo>
                      <a:pt x="34" y="38"/>
                    </a:lnTo>
                    <a:lnTo>
                      <a:pt x="34" y="42"/>
                    </a:lnTo>
                    <a:lnTo>
                      <a:pt x="34" y="48"/>
                    </a:lnTo>
                    <a:lnTo>
                      <a:pt x="22" y="62"/>
                    </a:lnTo>
                    <a:lnTo>
                      <a:pt x="18" y="62"/>
                    </a:lnTo>
                    <a:lnTo>
                      <a:pt x="18" y="56"/>
                    </a:lnTo>
                    <a:lnTo>
                      <a:pt x="6" y="68"/>
                    </a:lnTo>
                    <a:lnTo>
                      <a:pt x="2" y="86"/>
                    </a:lnTo>
                    <a:lnTo>
                      <a:pt x="6" y="88"/>
                    </a:lnTo>
                    <a:lnTo>
                      <a:pt x="6" y="92"/>
                    </a:lnTo>
                    <a:lnTo>
                      <a:pt x="4" y="100"/>
                    </a:lnTo>
                    <a:lnTo>
                      <a:pt x="2" y="100"/>
                    </a:lnTo>
                    <a:lnTo>
                      <a:pt x="2" y="100"/>
                    </a:lnTo>
                    <a:lnTo>
                      <a:pt x="0" y="110"/>
                    </a:lnTo>
                    <a:lnTo>
                      <a:pt x="10" y="112"/>
                    </a:lnTo>
                    <a:lnTo>
                      <a:pt x="12" y="106"/>
                    </a:lnTo>
                    <a:lnTo>
                      <a:pt x="16" y="106"/>
                    </a:lnTo>
                    <a:lnTo>
                      <a:pt x="20" y="100"/>
                    </a:lnTo>
                    <a:lnTo>
                      <a:pt x="40" y="100"/>
                    </a:lnTo>
                    <a:lnTo>
                      <a:pt x="40" y="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3" name="Freeform 135"/>
              <p:cNvSpPr>
                <a:spLocks noEditPoints="1"/>
              </p:cNvSpPr>
              <p:nvPr/>
            </p:nvSpPr>
            <p:spPr bwMode="auto">
              <a:xfrm>
                <a:off x="4871390" y="2740779"/>
                <a:ext cx="198815" cy="228584"/>
              </a:xfrm>
              <a:custGeom>
                <a:avLst/>
                <a:gdLst>
                  <a:gd name="T0" fmla="*/ 169 w 187"/>
                  <a:gd name="T1" fmla="*/ 104 h 215"/>
                  <a:gd name="T2" fmla="*/ 171 w 187"/>
                  <a:gd name="T3" fmla="*/ 96 h 215"/>
                  <a:gd name="T4" fmla="*/ 173 w 187"/>
                  <a:gd name="T5" fmla="*/ 104 h 215"/>
                  <a:gd name="T6" fmla="*/ 177 w 187"/>
                  <a:gd name="T7" fmla="*/ 82 h 215"/>
                  <a:gd name="T8" fmla="*/ 175 w 187"/>
                  <a:gd name="T9" fmla="*/ 80 h 215"/>
                  <a:gd name="T10" fmla="*/ 175 w 187"/>
                  <a:gd name="T11" fmla="*/ 90 h 215"/>
                  <a:gd name="T12" fmla="*/ 185 w 187"/>
                  <a:gd name="T13" fmla="*/ 187 h 215"/>
                  <a:gd name="T14" fmla="*/ 175 w 187"/>
                  <a:gd name="T15" fmla="*/ 181 h 215"/>
                  <a:gd name="T16" fmla="*/ 173 w 187"/>
                  <a:gd name="T17" fmla="*/ 163 h 215"/>
                  <a:gd name="T18" fmla="*/ 169 w 187"/>
                  <a:gd name="T19" fmla="*/ 142 h 215"/>
                  <a:gd name="T20" fmla="*/ 171 w 187"/>
                  <a:gd name="T21" fmla="*/ 122 h 215"/>
                  <a:gd name="T22" fmla="*/ 167 w 187"/>
                  <a:gd name="T23" fmla="*/ 114 h 215"/>
                  <a:gd name="T24" fmla="*/ 161 w 187"/>
                  <a:gd name="T25" fmla="*/ 108 h 215"/>
                  <a:gd name="T26" fmla="*/ 163 w 187"/>
                  <a:gd name="T27" fmla="*/ 84 h 215"/>
                  <a:gd name="T28" fmla="*/ 141 w 187"/>
                  <a:gd name="T29" fmla="*/ 52 h 215"/>
                  <a:gd name="T30" fmla="*/ 78 w 187"/>
                  <a:gd name="T31" fmla="*/ 2 h 215"/>
                  <a:gd name="T32" fmla="*/ 72 w 187"/>
                  <a:gd name="T33" fmla="*/ 14 h 215"/>
                  <a:gd name="T34" fmla="*/ 66 w 187"/>
                  <a:gd name="T35" fmla="*/ 26 h 215"/>
                  <a:gd name="T36" fmla="*/ 72 w 187"/>
                  <a:gd name="T37" fmla="*/ 28 h 215"/>
                  <a:gd name="T38" fmla="*/ 58 w 187"/>
                  <a:gd name="T39" fmla="*/ 30 h 215"/>
                  <a:gd name="T40" fmla="*/ 58 w 187"/>
                  <a:gd name="T41" fmla="*/ 38 h 215"/>
                  <a:gd name="T42" fmla="*/ 54 w 187"/>
                  <a:gd name="T43" fmla="*/ 32 h 215"/>
                  <a:gd name="T44" fmla="*/ 42 w 187"/>
                  <a:gd name="T45" fmla="*/ 32 h 215"/>
                  <a:gd name="T46" fmla="*/ 40 w 187"/>
                  <a:gd name="T47" fmla="*/ 36 h 215"/>
                  <a:gd name="T48" fmla="*/ 40 w 187"/>
                  <a:gd name="T49" fmla="*/ 8 h 215"/>
                  <a:gd name="T50" fmla="*/ 38 w 187"/>
                  <a:gd name="T51" fmla="*/ 0 h 215"/>
                  <a:gd name="T52" fmla="*/ 14 w 187"/>
                  <a:gd name="T53" fmla="*/ 6 h 215"/>
                  <a:gd name="T54" fmla="*/ 16 w 187"/>
                  <a:gd name="T55" fmla="*/ 34 h 215"/>
                  <a:gd name="T56" fmla="*/ 22 w 187"/>
                  <a:gd name="T57" fmla="*/ 46 h 215"/>
                  <a:gd name="T58" fmla="*/ 16 w 187"/>
                  <a:gd name="T59" fmla="*/ 54 h 215"/>
                  <a:gd name="T60" fmla="*/ 2 w 187"/>
                  <a:gd name="T61" fmla="*/ 72 h 215"/>
                  <a:gd name="T62" fmla="*/ 2 w 187"/>
                  <a:gd name="T63" fmla="*/ 84 h 215"/>
                  <a:gd name="T64" fmla="*/ 4 w 187"/>
                  <a:gd name="T65" fmla="*/ 94 h 215"/>
                  <a:gd name="T66" fmla="*/ 0 w 187"/>
                  <a:gd name="T67" fmla="*/ 104 h 215"/>
                  <a:gd name="T68" fmla="*/ 8 w 187"/>
                  <a:gd name="T69" fmla="*/ 112 h 215"/>
                  <a:gd name="T70" fmla="*/ 16 w 187"/>
                  <a:gd name="T71" fmla="*/ 128 h 215"/>
                  <a:gd name="T72" fmla="*/ 26 w 187"/>
                  <a:gd name="T73" fmla="*/ 155 h 215"/>
                  <a:gd name="T74" fmla="*/ 26 w 187"/>
                  <a:gd name="T75" fmla="*/ 159 h 215"/>
                  <a:gd name="T76" fmla="*/ 58 w 187"/>
                  <a:gd name="T77" fmla="*/ 171 h 215"/>
                  <a:gd name="T78" fmla="*/ 74 w 187"/>
                  <a:gd name="T79" fmla="*/ 171 h 215"/>
                  <a:gd name="T80" fmla="*/ 88 w 187"/>
                  <a:gd name="T81" fmla="*/ 193 h 215"/>
                  <a:gd name="T82" fmla="*/ 88 w 187"/>
                  <a:gd name="T83" fmla="*/ 205 h 215"/>
                  <a:gd name="T84" fmla="*/ 98 w 187"/>
                  <a:gd name="T85" fmla="*/ 211 h 215"/>
                  <a:gd name="T86" fmla="*/ 109 w 187"/>
                  <a:gd name="T87" fmla="*/ 207 h 215"/>
                  <a:gd name="T88" fmla="*/ 121 w 187"/>
                  <a:gd name="T89" fmla="*/ 215 h 215"/>
                  <a:gd name="T90" fmla="*/ 131 w 187"/>
                  <a:gd name="T91" fmla="*/ 211 h 215"/>
                  <a:gd name="T92" fmla="*/ 141 w 187"/>
                  <a:gd name="T93" fmla="*/ 211 h 215"/>
                  <a:gd name="T94" fmla="*/ 149 w 187"/>
                  <a:gd name="T95" fmla="*/ 207 h 215"/>
                  <a:gd name="T96" fmla="*/ 159 w 187"/>
                  <a:gd name="T97" fmla="*/ 203 h 215"/>
                  <a:gd name="T98" fmla="*/ 171 w 187"/>
                  <a:gd name="T99" fmla="*/ 201 h 215"/>
                  <a:gd name="T100" fmla="*/ 177 w 187"/>
                  <a:gd name="T101" fmla="*/ 195 h 215"/>
                  <a:gd name="T102" fmla="*/ 187 w 187"/>
                  <a:gd name="T103" fmla="*/ 19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7" h="215">
                    <a:moveTo>
                      <a:pt x="173" y="108"/>
                    </a:moveTo>
                    <a:lnTo>
                      <a:pt x="169" y="104"/>
                    </a:lnTo>
                    <a:lnTo>
                      <a:pt x="169" y="96"/>
                    </a:lnTo>
                    <a:lnTo>
                      <a:pt x="171" y="96"/>
                    </a:lnTo>
                    <a:lnTo>
                      <a:pt x="171" y="100"/>
                    </a:lnTo>
                    <a:lnTo>
                      <a:pt x="173" y="104"/>
                    </a:lnTo>
                    <a:lnTo>
                      <a:pt x="173" y="108"/>
                    </a:lnTo>
                    <a:close/>
                    <a:moveTo>
                      <a:pt x="177" y="82"/>
                    </a:moveTo>
                    <a:lnTo>
                      <a:pt x="177" y="80"/>
                    </a:lnTo>
                    <a:lnTo>
                      <a:pt x="175" y="80"/>
                    </a:lnTo>
                    <a:lnTo>
                      <a:pt x="173" y="86"/>
                    </a:lnTo>
                    <a:lnTo>
                      <a:pt x="175" y="90"/>
                    </a:lnTo>
                    <a:lnTo>
                      <a:pt x="177" y="82"/>
                    </a:lnTo>
                    <a:close/>
                    <a:moveTo>
                      <a:pt x="185" y="187"/>
                    </a:moveTo>
                    <a:lnTo>
                      <a:pt x="179" y="187"/>
                    </a:lnTo>
                    <a:lnTo>
                      <a:pt x="175" y="181"/>
                    </a:lnTo>
                    <a:lnTo>
                      <a:pt x="173" y="171"/>
                    </a:lnTo>
                    <a:lnTo>
                      <a:pt x="173" y="163"/>
                    </a:lnTo>
                    <a:lnTo>
                      <a:pt x="169" y="147"/>
                    </a:lnTo>
                    <a:lnTo>
                      <a:pt x="169" y="142"/>
                    </a:lnTo>
                    <a:lnTo>
                      <a:pt x="169" y="128"/>
                    </a:lnTo>
                    <a:lnTo>
                      <a:pt x="171" y="122"/>
                    </a:lnTo>
                    <a:lnTo>
                      <a:pt x="171" y="118"/>
                    </a:lnTo>
                    <a:lnTo>
                      <a:pt x="167" y="114"/>
                    </a:lnTo>
                    <a:lnTo>
                      <a:pt x="163" y="110"/>
                    </a:lnTo>
                    <a:lnTo>
                      <a:pt x="161" y="108"/>
                    </a:lnTo>
                    <a:lnTo>
                      <a:pt x="159" y="98"/>
                    </a:lnTo>
                    <a:lnTo>
                      <a:pt x="163" y="84"/>
                    </a:lnTo>
                    <a:lnTo>
                      <a:pt x="167" y="78"/>
                    </a:lnTo>
                    <a:lnTo>
                      <a:pt x="141" y="52"/>
                    </a:lnTo>
                    <a:lnTo>
                      <a:pt x="141" y="42"/>
                    </a:lnTo>
                    <a:lnTo>
                      <a:pt x="78" y="2"/>
                    </a:lnTo>
                    <a:lnTo>
                      <a:pt x="78" y="2"/>
                    </a:lnTo>
                    <a:lnTo>
                      <a:pt x="72" y="14"/>
                    </a:lnTo>
                    <a:lnTo>
                      <a:pt x="66" y="20"/>
                    </a:lnTo>
                    <a:lnTo>
                      <a:pt x="66" y="26"/>
                    </a:lnTo>
                    <a:lnTo>
                      <a:pt x="72" y="26"/>
                    </a:lnTo>
                    <a:lnTo>
                      <a:pt x="72" y="28"/>
                    </a:lnTo>
                    <a:lnTo>
                      <a:pt x="64" y="32"/>
                    </a:lnTo>
                    <a:lnTo>
                      <a:pt x="58" y="30"/>
                    </a:lnTo>
                    <a:lnTo>
                      <a:pt x="56" y="32"/>
                    </a:lnTo>
                    <a:lnTo>
                      <a:pt x="58" y="38"/>
                    </a:lnTo>
                    <a:lnTo>
                      <a:pt x="52" y="40"/>
                    </a:lnTo>
                    <a:lnTo>
                      <a:pt x="54" y="32"/>
                    </a:lnTo>
                    <a:lnTo>
                      <a:pt x="48" y="30"/>
                    </a:lnTo>
                    <a:lnTo>
                      <a:pt x="42" y="32"/>
                    </a:lnTo>
                    <a:lnTo>
                      <a:pt x="42" y="36"/>
                    </a:lnTo>
                    <a:lnTo>
                      <a:pt x="40" y="36"/>
                    </a:lnTo>
                    <a:lnTo>
                      <a:pt x="36" y="24"/>
                    </a:lnTo>
                    <a:lnTo>
                      <a:pt x="40" y="8"/>
                    </a:lnTo>
                    <a:lnTo>
                      <a:pt x="38" y="2"/>
                    </a:lnTo>
                    <a:lnTo>
                      <a:pt x="38" y="0"/>
                    </a:lnTo>
                    <a:lnTo>
                      <a:pt x="18" y="0"/>
                    </a:lnTo>
                    <a:lnTo>
                      <a:pt x="14" y="6"/>
                    </a:lnTo>
                    <a:lnTo>
                      <a:pt x="24" y="24"/>
                    </a:lnTo>
                    <a:lnTo>
                      <a:pt x="16" y="34"/>
                    </a:lnTo>
                    <a:lnTo>
                      <a:pt x="14" y="40"/>
                    </a:lnTo>
                    <a:lnTo>
                      <a:pt x="22" y="46"/>
                    </a:lnTo>
                    <a:lnTo>
                      <a:pt x="20" y="50"/>
                    </a:lnTo>
                    <a:lnTo>
                      <a:pt x="16" y="54"/>
                    </a:lnTo>
                    <a:lnTo>
                      <a:pt x="12" y="58"/>
                    </a:lnTo>
                    <a:lnTo>
                      <a:pt x="2" y="72"/>
                    </a:lnTo>
                    <a:lnTo>
                      <a:pt x="2" y="72"/>
                    </a:lnTo>
                    <a:lnTo>
                      <a:pt x="2" y="84"/>
                    </a:lnTo>
                    <a:lnTo>
                      <a:pt x="2" y="92"/>
                    </a:lnTo>
                    <a:lnTo>
                      <a:pt x="4" y="94"/>
                    </a:lnTo>
                    <a:lnTo>
                      <a:pt x="4" y="98"/>
                    </a:lnTo>
                    <a:lnTo>
                      <a:pt x="0" y="104"/>
                    </a:lnTo>
                    <a:lnTo>
                      <a:pt x="4" y="112"/>
                    </a:lnTo>
                    <a:lnTo>
                      <a:pt x="8" y="112"/>
                    </a:lnTo>
                    <a:lnTo>
                      <a:pt x="16" y="122"/>
                    </a:lnTo>
                    <a:lnTo>
                      <a:pt x="16" y="128"/>
                    </a:lnTo>
                    <a:lnTo>
                      <a:pt x="26" y="149"/>
                    </a:lnTo>
                    <a:lnTo>
                      <a:pt x="26" y="155"/>
                    </a:lnTo>
                    <a:lnTo>
                      <a:pt x="24" y="157"/>
                    </a:lnTo>
                    <a:lnTo>
                      <a:pt x="26" y="159"/>
                    </a:lnTo>
                    <a:lnTo>
                      <a:pt x="36" y="163"/>
                    </a:lnTo>
                    <a:lnTo>
                      <a:pt x="58" y="171"/>
                    </a:lnTo>
                    <a:lnTo>
                      <a:pt x="68" y="175"/>
                    </a:lnTo>
                    <a:lnTo>
                      <a:pt x="74" y="171"/>
                    </a:lnTo>
                    <a:lnTo>
                      <a:pt x="82" y="179"/>
                    </a:lnTo>
                    <a:lnTo>
                      <a:pt x="88" y="193"/>
                    </a:lnTo>
                    <a:lnTo>
                      <a:pt x="86" y="199"/>
                    </a:lnTo>
                    <a:lnTo>
                      <a:pt x="88" y="205"/>
                    </a:lnTo>
                    <a:lnTo>
                      <a:pt x="88" y="211"/>
                    </a:lnTo>
                    <a:lnTo>
                      <a:pt x="98" y="211"/>
                    </a:lnTo>
                    <a:lnTo>
                      <a:pt x="102" y="207"/>
                    </a:lnTo>
                    <a:lnTo>
                      <a:pt x="109" y="207"/>
                    </a:lnTo>
                    <a:lnTo>
                      <a:pt x="115" y="215"/>
                    </a:lnTo>
                    <a:lnTo>
                      <a:pt x="121" y="215"/>
                    </a:lnTo>
                    <a:lnTo>
                      <a:pt x="125" y="211"/>
                    </a:lnTo>
                    <a:lnTo>
                      <a:pt x="131" y="211"/>
                    </a:lnTo>
                    <a:lnTo>
                      <a:pt x="135" y="213"/>
                    </a:lnTo>
                    <a:lnTo>
                      <a:pt x="141" y="211"/>
                    </a:lnTo>
                    <a:lnTo>
                      <a:pt x="145" y="207"/>
                    </a:lnTo>
                    <a:lnTo>
                      <a:pt x="149" y="207"/>
                    </a:lnTo>
                    <a:lnTo>
                      <a:pt x="153" y="207"/>
                    </a:lnTo>
                    <a:lnTo>
                      <a:pt x="159" y="203"/>
                    </a:lnTo>
                    <a:lnTo>
                      <a:pt x="165" y="203"/>
                    </a:lnTo>
                    <a:lnTo>
                      <a:pt x="171" y="201"/>
                    </a:lnTo>
                    <a:lnTo>
                      <a:pt x="175" y="201"/>
                    </a:lnTo>
                    <a:lnTo>
                      <a:pt x="177" y="195"/>
                    </a:lnTo>
                    <a:lnTo>
                      <a:pt x="181" y="193"/>
                    </a:lnTo>
                    <a:lnTo>
                      <a:pt x="187" y="191"/>
                    </a:lnTo>
                    <a:lnTo>
                      <a:pt x="185" y="18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4" name="Freeform 136"/>
              <p:cNvSpPr>
                <a:spLocks/>
              </p:cNvSpPr>
              <p:nvPr/>
            </p:nvSpPr>
            <p:spPr bwMode="auto">
              <a:xfrm>
                <a:off x="5082962" y="2471793"/>
                <a:ext cx="187120" cy="285996"/>
              </a:xfrm>
              <a:custGeom>
                <a:avLst/>
                <a:gdLst>
                  <a:gd name="T0" fmla="*/ 172 w 176"/>
                  <a:gd name="T1" fmla="*/ 16 h 269"/>
                  <a:gd name="T2" fmla="*/ 174 w 176"/>
                  <a:gd name="T3" fmla="*/ 2 h 269"/>
                  <a:gd name="T4" fmla="*/ 162 w 176"/>
                  <a:gd name="T5" fmla="*/ 2 h 269"/>
                  <a:gd name="T6" fmla="*/ 142 w 176"/>
                  <a:gd name="T7" fmla="*/ 12 h 269"/>
                  <a:gd name="T8" fmla="*/ 124 w 176"/>
                  <a:gd name="T9" fmla="*/ 12 h 269"/>
                  <a:gd name="T10" fmla="*/ 110 w 176"/>
                  <a:gd name="T11" fmla="*/ 16 h 269"/>
                  <a:gd name="T12" fmla="*/ 88 w 176"/>
                  <a:gd name="T13" fmla="*/ 24 h 269"/>
                  <a:gd name="T14" fmla="*/ 76 w 176"/>
                  <a:gd name="T15" fmla="*/ 22 h 269"/>
                  <a:gd name="T16" fmla="*/ 64 w 176"/>
                  <a:gd name="T17" fmla="*/ 28 h 269"/>
                  <a:gd name="T18" fmla="*/ 46 w 176"/>
                  <a:gd name="T19" fmla="*/ 22 h 269"/>
                  <a:gd name="T20" fmla="*/ 34 w 176"/>
                  <a:gd name="T21" fmla="*/ 10 h 269"/>
                  <a:gd name="T22" fmla="*/ 28 w 176"/>
                  <a:gd name="T23" fmla="*/ 18 h 269"/>
                  <a:gd name="T24" fmla="*/ 22 w 176"/>
                  <a:gd name="T25" fmla="*/ 32 h 269"/>
                  <a:gd name="T26" fmla="*/ 34 w 176"/>
                  <a:gd name="T27" fmla="*/ 48 h 269"/>
                  <a:gd name="T28" fmla="*/ 70 w 176"/>
                  <a:gd name="T29" fmla="*/ 66 h 269"/>
                  <a:gd name="T30" fmla="*/ 82 w 176"/>
                  <a:gd name="T31" fmla="*/ 72 h 269"/>
                  <a:gd name="T32" fmla="*/ 102 w 176"/>
                  <a:gd name="T33" fmla="*/ 78 h 269"/>
                  <a:gd name="T34" fmla="*/ 64 w 176"/>
                  <a:gd name="T35" fmla="*/ 143 h 269"/>
                  <a:gd name="T36" fmla="*/ 42 w 176"/>
                  <a:gd name="T37" fmla="*/ 143 h 269"/>
                  <a:gd name="T38" fmla="*/ 18 w 176"/>
                  <a:gd name="T39" fmla="*/ 153 h 269"/>
                  <a:gd name="T40" fmla="*/ 10 w 176"/>
                  <a:gd name="T41" fmla="*/ 165 h 269"/>
                  <a:gd name="T42" fmla="*/ 0 w 176"/>
                  <a:gd name="T43" fmla="*/ 255 h 269"/>
                  <a:gd name="T44" fmla="*/ 4 w 176"/>
                  <a:gd name="T45" fmla="*/ 265 h 269"/>
                  <a:gd name="T46" fmla="*/ 12 w 176"/>
                  <a:gd name="T47" fmla="*/ 267 h 269"/>
                  <a:gd name="T48" fmla="*/ 22 w 176"/>
                  <a:gd name="T49" fmla="*/ 249 h 269"/>
                  <a:gd name="T50" fmla="*/ 30 w 176"/>
                  <a:gd name="T51" fmla="*/ 239 h 269"/>
                  <a:gd name="T52" fmla="*/ 36 w 176"/>
                  <a:gd name="T53" fmla="*/ 231 h 269"/>
                  <a:gd name="T54" fmla="*/ 46 w 176"/>
                  <a:gd name="T55" fmla="*/ 223 h 269"/>
                  <a:gd name="T56" fmla="*/ 58 w 176"/>
                  <a:gd name="T57" fmla="*/ 213 h 269"/>
                  <a:gd name="T58" fmla="*/ 66 w 176"/>
                  <a:gd name="T59" fmla="*/ 205 h 269"/>
                  <a:gd name="T60" fmla="*/ 74 w 176"/>
                  <a:gd name="T61" fmla="*/ 199 h 269"/>
                  <a:gd name="T62" fmla="*/ 90 w 176"/>
                  <a:gd name="T63" fmla="*/ 189 h 269"/>
                  <a:gd name="T64" fmla="*/ 110 w 176"/>
                  <a:gd name="T65" fmla="*/ 165 h 269"/>
                  <a:gd name="T66" fmla="*/ 124 w 176"/>
                  <a:gd name="T67" fmla="*/ 143 h 269"/>
                  <a:gd name="T68" fmla="*/ 138 w 176"/>
                  <a:gd name="T69" fmla="*/ 120 h 269"/>
                  <a:gd name="T70" fmla="*/ 146 w 176"/>
                  <a:gd name="T71" fmla="*/ 102 h 269"/>
                  <a:gd name="T72" fmla="*/ 150 w 176"/>
                  <a:gd name="T73" fmla="*/ 82 h 269"/>
                  <a:gd name="T74" fmla="*/ 162 w 176"/>
                  <a:gd name="T75" fmla="*/ 66 h 269"/>
                  <a:gd name="T76" fmla="*/ 166 w 176"/>
                  <a:gd name="T77" fmla="*/ 50 h 269"/>
                  <a:gd name="T78" fmla="*/ 172 w 176"/>
                  <a:gd name="T79" fmla="*/ 30 h 269"/>
                  <a:gd name="T80" fmla="*/ 176 w 176"/>
                  <a:gd name="T81" fmla="*/ 28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6" h="269">
                    <a:moveTo>
                      <a:pt x="172" y="26"/>
                    </a:moveTo>
                    <a:lnTo>
                      <a:pt x="172" y="16"/>
                    </a:lnTo>
                    <a:lnTo>
                      <a:pt x="170" y="14"/>
                    </a:lnTo>
                    <a:lnTo>
                      <a:pt x="174" y="2"/>
                    </a:lnTo>
                    <a:lnTo>
                      <a:pt x="164" y="0"/>
                    </a:lnTo>
                    <a:lnTo>
                      <a:pt x="162" y="2"/>
                    </a:lnTo>
                    <a:lnTo>
                      <a:pt x="156" y="6"/>
                    </a:lnTo>
                    <a:lnTo>
                      <a:pt x="142" y="12"/>
                    </a:lnTo>
                    <a:lnTo>
                      <a:pt x="138" y="14"/>
                    </a:lnTo>
                    <a:lnTo>
                      <a:pt x="124" y="12"/>
                    </a:lnTo>
                    <a:lnTo>
                      <a:pt x="118" y="16"/>
                    </a:lnTo>
                    <a:lnTo>
                      <a:pt x="110" y="16"/>
                    </a:lnTo>
                    <a:lnTo>
                      <a:pt x="94" y="24"/>
                    </a:lnTo>
                    <a:lnTo>
                      <a:pt x="88" y="24"/>
                    </a:lnTo>
                    <a:lnTo>
                      <a:pt x="86" y="24"/>
                    </a:lnTo>
                    <a:lnTo>
                      <a:pt x="76" y="22"/>
                    </a:lnTo>
                    <a:lnTo>
                      <a:pt x="70" y="28"/>
                    </a:lnTo>
                    <a:lnTo>
                      <a:pt x="64" y="28"/>
                    </a:lnTo>
                    <a:lnTo>
                      <a:pt x="50" y="26"/>
                    </a:lnTo>
                    <a:lnTo>
                      <a:pt x="46" y="22"/>
                    </a:lnTo>
                    <a:lnTo>
                      <a:pt x="42" y="14"/>
                    </a:lnTo>
                    <a:lnTo>
                      <a:pt x="34" y="10"/>
                    </a:lnTo>
                    <a:lnTo>
                      <a:pt x="32" y="16"/>
                    </a:lnTo>
                    <a:lnTo>
                      <a:pt x="28" y="18"/>
                    </a:lnTo>
                    <a:lnTo>
                      <a:pt x="22" y="26"/>
                    </a:lnTo>
                    <a:lnTo>
                      <a:pt x="22" y="32"/>
                    </a:lnTo>
                    <a:lnTo>
                      <a:pt x="34" y="44"/>
                    </a:lnTo>
                    <a:lnTo>
                      <a:pt x="34" y="48"/>
                    </a:lnTo>
                    <a:lnTo>
                      <a:pt x="44" y="58"/>
                    </a:lnTo>
                    <a:lnTo>
                      <a:pt x="70" y="66"/>
                    </a:lnTo>
                    <a:lnTo>
                      <a:pt x="78" y="68"/>
                    </a:lnTo>
                    <a:lnTo>
                      <a:pt x="82" y="72"/>
                    </a:lnTo>
                    <a:lnTo>
                      <a:pt x="94" y="74"/>
                    </a:lnTo>
                    <a:lnTo>
                      <a:pt x="102" y="78"/>
                    </a:lnTo>
                    <a:lnTo>
                      <a:pt x="118" y="76"/>
                    </a:lnTo>
                    <a:lnTo>
                      <a:pt x="64" y="143"/>
                    </a:lnTo>
                    <a:lnTo>
                      <a:pt x="50" y="141"/>
                    </a:lnTo>
                    <a:lnTo>
                      <a:pt x="42" y="143"/>
                    </a:lnTo>
                    <a:lnTo>
                      <a:pt x="32" y="151"/>
                    </a:lnTo>
                    <a:lnTo>
                      <a:pt x="18" y="153"/>
                    </a:lnTo>
                    <a:lnTo>
                      <a:pt x="12" y="159"/>
                    </a:lnTo>
                    <a:lnTo>
                      <a:pt x="10" y="165"/>
                    </a:lnTo>
                    <a:lnTo>
                      <a:pt x="0" y="181"/>
                    </a:lnTo>
                    <a:lnTo>
                      <a:pt x="0" y="255"/>
                    </a:lnTo>
                    <a:lnTo>
                      <a:pt x="2" y="259"/>
                    </a:lnTo>
                    <a:lnTo>
                      <a:pt x="4" y="265"/>
                    </a:lnTo>
                    <a:lnTo>
                      <a:pt x="10" y="269"/>
                    </a:lnTo>
                    <a:lnTo>
                      <a:pt x="12" y="267"/>
                    </a:lnTo>
                    <a:lnTo>
                      <a:pt x="16" y="257"/>
                    </a:lnTo>
                    <a:lnTo>
                      <a:pt x="22" y="249"/>
                    </a:lnTo>
                    <a:lnTo>
                      <a:pt x="28" y="243"/>
                    </a:lnTo>
                    <a:lnTo>
                      <a:pt x="30" y="239"/>
                    </a:lnTo>
                    <a:lnTo>
                      <a:pt x="34" y="235"/>
                    </a:lnTo>
                    <a:lnTo>
                      <a:pt x="36" y="231"/>
                    </a:lnTo>
                    <a:lnTo>
                      <a:pt x="44" y="225"/>
                    </a:lnTo>
                    <a:lnTo>
                      <a:pt x="46" y="223"/>
                    </a:lnTo>
                    <a:lnTo>
                      <a:pt x="54" y="217"/>
                    </a:lnTo>
                    <a:lnTo>
                      <a:pt x="58" y="213"/>
                    </a:lnTo>
                    <a:lnTo>
                      <a:pt x="60" y="209"/>
                    </a:lnTo>
                    <a:lnTo>
                      <a:pt x="66" y="205"/>
                    </a:lnTo>
                    <a:lnTo>
                      <a:pt x="70" y="205"/>
                    </a:lnTo>
                    <a:lnTo>
                      <a:pt x="74" y="199"/>
                    </a:lnTo>
                    <a:lnTo>
                      <a:pt x="82" y="197"/>
                    </a:lnTo>
                    <a:lnTo>
                      <a:pt x="90" y="189"/>
                    </a:lnTo>
                    <a:lnTo>
                      <a:pt x="98" y="179"/>
                    </a:lnTo>
                    <a:lnTo>
                      <a:pt x="110" y="165"/>
                    </a:lnTo>
                    <a:lnTo>
                      <a:pt x="116" y="157"/>
                    </a:lnTo>
                    <a:lnTo>
                      <a:pt x="124" y="143"/>
                    </a:lnTo>
                    <a:lnTo>
                      <a:pt x="126" y="137"/>
                    </a:lnTo>
                    <a:lnTo>
                      <a:pt x="138" y="120"/>
                    </a:lnTo>
                    <a:lnTo>
                      <a:pt x="140" y="110"/>
                    </a:lnTo>
                    <a:lnTo>
                      <a:pt x="146" y="102"/>
                    </a:lnTo>
                    <a:lnTo>
                      <a:pt x="152" y="86"/>
                    </a:lnTo>
                    <a:lnTo>
                      <a:pt x="150" y="82"/>
                    </a:lnTo>
                    <a:lnTo>
                      <a:pt x="158" y="74"/>
                    </a:lnTo>
                    <a:lnTo>
                      <a:pt x="162" y="66"/>
                    </a:lnTo>
                    <a:lnTo>
                      <a:pt x="162" y="60"/>
                    </a:lnTo>
                    <a:lnTo>
                      <a:pt x="166" y="50"/>
                    </a:lnTo>
                    <a:lnTo>
                      <a:pt x="168" y="32"/>
                    </a:lnTo>
                    <a:lnTo>
                      <a:pt x="172" y="30"/>
                    </a:lnTo>
                    <a:lnTo>
                      <a:pt x="176" y="32"/>
                    </a:lnTo>
                    <a:lnTo>
                      <a:pt x="176" y="28"/>
                    </a:lnTo>
                    <a:lnTo>
                      <a:pt x="172"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5" name="Freeform 137"/>
              <p:cNvSpPr>
                <a:spLocks/>
              </p:cNvSpPr>
              <p:nvPr/>
            </p:nvSpPr>
            <p:spPr bwMode="auto">
              <a:xfrm>
                <a:off x="4950065" y="2625955"/>
                <a:ext cx="145655" cy="197752"/>
              </a:xfrm>
              <a:custGeom>
                <a:avLst/>
                <a:gdLst>
                  <a:gd name="T0" fmla="*/ 135 w 137"/>
                  <a:gd name="T1" fmla="*/ 20 h 186"/>
                  <a:gd name="T2" fmla="*/ 137 w 137"/>
                  <a:gd name="T3" fmla="*/ 14 h 186"/>
                  <a:gd name="T4" fmla="*/ 125 w 137"/>
                  <a:gd name="T5" fmla="*/ 14 h 186"/>
                  <a:gd name="T6" fmla="*/ 119 w 137"/>
                  <a:gd name="T7" fmla="*/ 8 h 186"/>
                  <a:gd name="T8" fmla="*/ 105 w 137"/>
                  <a:gd name="T9" fmla="*/ 12 h 186"/>
                  <a:gd name="T10" fmla="*/ 105 w 137"/>
                  <a:gd name="T11" fmla="*/ 16 h 186"/>
                  <a:gd name="T12" fmla="*/ 99 w 137"/>
                  <a:gd name="T13" fmla="*/ 22 h 186"/>
                  <a:gd name="T14" fmla="*/ 73 w 137"/>
                  <a:gd name="T15" fmla="*/ 20 h 186"/>
                  <a:gd name="T16" fmla="*/ 53 w 137"/>
                  <a:gd name="T17" fmla="*/ 4 h 186"/>
                  <a:gd name="T18" fmla="*/ 35 w 137"/>
                  <a:gd name="T19" fmla="*/ 0 h 186"/>
                  <a:gd name="T20" fmla="*/ 10 w 137"/>
                  <a:gd name="T21" fmla="*/ 0 h 186"/>
                  <a:gd name="T22" fmla="*/ 2 w 137"/>
                  <a:gd name="T23" fmla="*/ 8 h 186"/>
                  <a:gd name="T24" fmla="*/ 2 w 137"/>
                  <a:gd name="T25" fmla="*/ 12 h 186"/>
                  <a:gd name="T26" fmla="*/ 8 w 137"/>
                  <a:gd name="T27" fmla="*/ 20 h 186"/>
                  <a:gd name="T28" fmla="*/ 8 w 137"/>
                  <a:gd name="T29" fmla="*/ 30 h 186"/>
                  <a:gd name="T30" fmla="*/ 16 w 137"/>
                  <a:gd name="T31" fmla="*/ 36 h 186"/>
                  <a:gd name="T32" fmla="*/ 20 w 137"/>
                  <a:gd name="T33" fmla="*/ 56 h 186"/>
                  <a:gd name="T34" fmla="*/ 0 w 137"/>
                  <a:gd name="T35" fmla="*/ 90 h 186"/>
                  <a:gd name="T36" fmla="*/ 0 w 137"/>
                  <a:gd name="T37" fmla="*/ 90 h 186"/>
                  <a:gd name="T38" fmla="*/ 4 w 137"/>
                  <a:gd name="T39" fmla="*/ 94 h 186"/>
                  <a:gd name="T40" fmla="*/ 12 w 137"/>
                  <a:gd name="T41" fmla="*/ 92 h 186"/>
                  <a:gd name="T42" fmla="*/ 14 w 137"/>
                  <a:gd name="T43" fmla="*/ 96 h 186"/>
                  <a:gd name="T44" fmla="*/ 14 w 137"/>
                  <a:gd name="T45" fmla="*/ 102 h 186"/>
                  <a:gd name="T46" fmla="*/ 6 w 137"/>
                  <a:gd name="T47" fmla="*/ 102 h 186"/>
                  <a:gd name="T48" fmla="*/ 4 w 137"/>
                  <a:gd name="T49" fmla="*/ 110 h 186"/>
                  <a:gd name="T50" fmla="*/ 67 w 137"/>
                  <a:gd name="T51" fmla="*/ 150 h 186"/>
                  <a:gd name="T52" fmla="*/ 67 w 137"/>
                  <a:gd name="T53" fmla="*/ 160 h 186"/>
                  <a:gd name="T54" fmla="*/ 93 w 137"/>
                  <a:gd name="T55" fmla="*/ 186 h 186"/>
                  <a:gd name="T56" fmla="*/ 97 w 137"/>
                  <a:gd name="T57" fmla="*/ 180 h 186"/>
                  <a:gd name="T58" fmla="*/ 97 w 137"/>
                  <a:gd name="T59" fmla="*/ 178 h 186"/>
                  <a:gd name="T60" fmla="*/ 101 w 137"/>
                  <a:gd name="T61" fmla="*/ 174 h 186"/>
                  <a:gd name="T62" fmla="*/ 103 w 137"/>
                  <a:gd name="T63" fmla="*/ 162 h 186"/>
                  <a:gd name="T64" fmla="*/ 107 w 137"/>
                  <a:gd name="T65" fmla="*/ 158 h 186"/>
                  <a:gd name="T66" fmla="*/ 109 w 137"/>
                  <a:gd name="T67" fmla="*/ 150 h 186"/>
                  <a:gd name="T68" fmla="*/ 109 w 137"/>
                  <a:gd name="T69" fmla="*/ 148 h 186"/>
                  <a:gd name="T70" fmla="*/ 109 w 137"/>
                  <a:gd name="T71" fmla="*/ 144 h 186"/>
                  <a:gd name="T72" fmla="*/ 119 w 137"/>
                  <a:gd name="T73" fmla="*/ 140 h 186"/>
                  <a:gd name="T74" fmla="*/ 121 w 137"/>
                  <a:gd name="T75" fmla="*/ 132 h 186"/>
                  <a:gd name="T76" fmla="*/ 127 w 137"/>
                  <a:gd name="T77" fmla="*/ 130 h 186"/>
                  <a:gd name="T78" fmla="*/ 131 w 137"/>
                  <a:gd name="T79" fmla="*/ 128 h 186"/>
                  <a:gd name="T80" fmla="*/ 135 w 137"/>
                  <a:gd name="T81" fmla="*/ 124 h 186"/>
                  <a:gd name="T82" fmla="*/ 129 w 137"/>
                  <a:gd name="T83" fmla="*/ 120 h 186"/>
                  <a:gd name="T84" fmla="*/ 127 w 137"/>
                  <a:gd name="T85" fmla="*/ 114 h 186"/>
                  <a:gd name="T86" fmla="*/ 125 w 137"/>
                  <a:gd name="T87" fmla="*/ 110 h 186"/>
                  <a:gd name="T88" fmla="*/ 125 w 137"/>
                  <a:gd name="T89" fmla="*/ 36 h 186"/>
                  <a:gd name="T90" fmla="*/ 135 w 137"/>
                  <a:gd name="T91" fmla="*/ 2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86">
                    <a:moveTo>
                      <a:pt x="135" y="20"/>
                    </a:moveTo>
                    <a:lnTo>
                      <a:pt x="137" y="14"/>
                    </a:lnTo>
                    <a:lnTo>
                      <a:pt x="125" y="14"/>
                    </a:lnTo>
                    <a:lnTo>
                      <a:pt x="119" y="8"/>
                    </a:lnTo>
                    <a:lnTo>
                      <a:pt x="105" y="12"/>
                    </a:lnTo>
                    <a:lnTo>
                      <a:pt x="105" y="16"/>
                    </a:lnTo>
                    <a:lnTo>
                      <a:pt x="99" y="22"/>
                    </a:lnTo>
                    <a:lnTo>
                      <a:pt x="73" y="20"/>
                    </a:lnTo>
                    <a:lnTo>
                      <a:pt x="53" y="4"/>
                    </a:lnTo>
                    <a:lnTo>
                      <a:pt x="35" y="0"/>
                    </a:lnTo>
                    <a:lnTo>
                      <a:pt x="10" y="0"/>
                    </a:lnTo>
                    <a:lnTo>
                      <a:pt x="2" y="8"/>
                    </a:lnTo>
                    <a:lnTo>
                      <a:pt x="2" y="12"/>
                    </a:lnTo>
                    <a:lnTo>
                      <a:pt x="8" y="20"/>
                    </a:lnTo>
                    <a:lnTo>
                      <a:pt x="8" y="30"/>
                    </a:lnTo>
                    <a:lnTo>
                      <a:pt x="16" y="36"/>
                    </a:lnTo>
                    <a:lnTo>
                      <a:pt x="20" y="56"/>
                    </a:lnTo>
                    <a:lnTo>
                      <a:pt x="0" y="90"/>
                    </a:lnTo>
                    <a:lnTo>
                      <a:pt x="0" y="90"/>
                    </a:lnTo>
                    <a:lnTo>
                      <a:pt x="4" y="94"/>
                    </a:lnTo>
                    <a:lnTo>
                      <a:pt x="12" y="92"/>
                    </a:lnTo>
                    <a:lnTo>
                      <a:pt x="14" y="96"/>
                    </a:lnTo>
                    <a:lnTo>
                      <a:pt x="14" y="102"/>
                    </a:lnTo>
                    <a:lnTo>
                      <a:pt x="6" y="102"/>
                    </a:lnTo>
                    <a:lnTo>
                      <a:pt x="4" y="110"/>
                    </a:lnTo>
                    <a:lnTo>
                      <a:pt x="67" y="150"/>
                    </a:lnTo>
                    <a:lnTo>
                      <a:pt x="67" y="160"/>
                    </a:lnTo>
                    <a:lnTo>
                      <a:pt x="93" y="186"/>
                    </a:lnTo>
                    <a:lnTo>
                      <a:pt x="97" y="180"/>
                    </a:lnTo>
                    <a:lnTo>
                      <a:pt x="97" y="178"/>
                    </a:lnTo>
                    <a:lnTo>
                      <a:pt x="101" y="174"/>
                    </a:lnTo>
                    <a:lnTo>
                      <a:pt x="103" y="162"/>
                    </a:lnTo>
                    <a:lnTo>
                      <a:pt x="107" y="158"/>
                    </a:lnTo>
                    <a:lnTo>
                      <a:pt x="109" y="150"/>
                    </a:lnTo>
                    <a:lnTo>
                      <a:pt x="109" y="148"/>
                    </a:lnTo>
                    <a:lnTo>
                      <a:pt x="109" y="144"/>
                    </a:lnTo>
                    <a:lnTo>
                      <a:pt x="119" y="140"/>
                    </a:lnTo>
                    <a:lnTo>
                      <a:pt x="121" y="132"/>
                    </a:lnTo>
                    <a:lnTo>
                      <a:pt x="127" y="130"/>
                    </a:lnTo>
                    <a:lnTo>
                      <a:pt x="131" y="128"/>
                    </a:lnTo>
                    <a:lnTo>
                      <a:pt x="135" y="124"/>
                    </a:lnTo>
                    <a:lnTo>
                      <a:pt x="129" y="120"/>
                    </a:lnTo>
                    <a:lnTo>
                      <a:pt x="127" y="114"/>
                    </a:lnTo>
                    <a:lnTo>
                      <a:pt x="125" y="110"/>
                    </a:lnTo>
                    <a:lnTo>
                      <a:pt x="125" y="36"/>
                    </a:lnTo>
                    <a:lnTo>
                      <a:pt x="135" y="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6" name="Freeform 138"/>
              <p:cNvSpPr>
                <a:spLocks/>
              </p:cNvSpPr>
              <p:nvPr/>
            </p:nvSpPr>
            <p:spPr bwMode="auto">
              <a:xfrm>
                <a:off x="4933054" y="2414382"/>
                <a:ext cx="275364" cy="234963"/>
              </a:xfrm>
              <a:custGeom>
                <a:avLst/>
                <a:gdLst>
                  <a:gd name="T0" fmla="*/ 69 w 259"/>
                  <a:gd name="T1" fmla="*/ 203 h 221"/>
                  <a:gd name="T2" fmla="*/ 115 w 259"/>
                  <a:gd name="T3" fmla="*/ 221 h 221"/>
                  <a:gd name="T4" fmla="*/ 121 w 259"/>
                  <a:gd name="T5" fmla="*/ 211 h 221"/>
                  <a:gd name="T6" fmla="*/ 141 w 259"/>
                  <a:gd name="T7" fmla="*/ 213 h 221"/>
                  <a:gd name="T8" fmla="*/ 159 w 259"/>
                  <a:gd name="T9" fmla="*/ 207 h 221"/>
                  <a:gd name="T10" fmla="*/ 183 w 259"/>
                  <a:gd name="T11" fmla="*/ 197 h 221"/>
                  <a:gd name="T12" fmla="*/ 205 w 259"/>
                  <a:gd name="T13" fmla="*/ 197 h 221"/>
                  <a:gd name="T14" fmla="*/ 243 w 259"/>
                  <a:gd name="T15" fmla="*/ 132 h 221"/>
                  <a:gd name="T16" fmla="*/ 223 w 259"/>
                  <a:gd name="T17" fmla="*/ 126 h 221"/>
                  <a:gd name="T18" fmla="*/ 211 w 259"/>
                  <a:gd name="T19" fmla="*/ 120 h 221"/>
                  <a:gd name="T20" fmla="*/ 175 w 259"/>
                  <a:gd name="T21" fmla="*/ 102 h 221"/>
                  <a:gd name="T22" fmla="*/ 163 w 259"/>
                  <a:gd name="T23" fmla="*/ 86 h 221"/>
                  <a:gd name="T24" fmla="*/ 169 w 259"/>
                  <a:gd name="T25" fmla="*/ 72 h 221"/>
                  <a:gd name="T26" fmla="*/ 153 w 259"/>
                  <a:gd name="T27" fmla="*/ 74 h 221"/>
                  <a:gd name="T28" fmla="*/ 151 w 259"/>
                  <a:gd name="T29" fmla="*/ 60 h 221"/>
                  <a:gd name="T30" fmla="*/ 161 w 259"/>
                  <a:gd name="T31" fmla="*/ 44 h 221"/>
                  <a:gd name="T32" fmla="*/ 151 w 259"/>
                  <a:gd name="T33" fmla="*/ 34 h 221"/>
                  <a:gd name="T34" fmla="*/ 139 w 259"/>
                  <a:gd name="T35" fmla="*/ 22 h 221"/>
                  <a:gd name="T36" fmla="*/ 117 w 259"/>
                  <a:gd name="T37" fmla="*/ 4 h 221"/>
                  <a:gd name="T38" fmla="*/ 101 w 259"/>
                  <a:gd name="T39" fmla="*/ 4 h 221"/>
                  <a:gd name="T40" fmla="*/ 87 w 259"/>
                  <a:gd name="T41" fmla="*/ 2 h 221"/>
                  <a:gd name="T42" fmla="*/ 77 w 259"/>
                  <a:gd name="T43" fmla="*/ 10 h 221"/>
                  <a:gd name="T44" fmla="*/ 67 w 259"/>
                  <a:gd name="T45" fmla="*/ 8 h 221"/>
                  <a:gd name="T46" fmla="*/ 55 w 259"/>
                  <a:gd name="T47" fmla="*/ 22 h 221"/>
                  <a:gd name="T48" fmla="*/ 55 w 259"/>
                  <a:gd name="T49" fmla="*/ 34 h 221"/>
                  <a:gd name="T50" fmla="*/ 40 w 259"/>
                  <a:gd name="T51" fmla="*/ 40 h 221"/>
                  <a:gd name="T52" fmla="*/ 32 w 259"/>
                  <a:gd name="T53" fmla="*/ 56 h 221"/>
                  <a:gd name="T54" fmla="*/ 32 w 259"/>
                  <a:gd name="T55" fmla="*/ 78 h 221"/>
                  <a:gd name="T56" fmla="*/ 20 w 259"/>
                  <a:gd name="T57" fmla="*/ 84 h 221"/>
                  <a:gd name="T58" fmla="*/ 16 w 259"/>
                  <a:gd name="T59" fmla="*/ 98 h 221"/>
                  <a:gd name="T60" fmla="*/ 12 w 259"/>
                  <a:gd name="T61" fmla="*/ 126 h 221"/>
                  <a:gd name="T62" fmla="*/ 0 w 259"/>
                  <a:gd name="T63" fmla="*/ 130 h 221"/>
                  <a:gd name="T64" fmla="*/ 12 w 259"/>
                  <a:gd name="T65" fmla="*/ 138 h 221"/>
                  <a:gd name="T66" fmla="*/ 20 w 259"/>
                  <a:gd name="T67" fmla="*/ 150 h 221"/>
                  <a:gd name="T68" fmla="*/ 34 w 259"/>
                  <a:gd name="T69" fmla="*/ 176 h 221"/>
                  <a:gd name="T70" fmla="*/ 40 w 259"/>
                  <a:gd name="T71" fmla="*/ 182 h 221"/>
                  <a:gd name="T72" fmla="*/ 51 w 259"/>
                  <a:gd name="T73" fmla="*/ 19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9" h="221">
                    <a:moveTo>
                      <a:pt x="51" y="199"/>
                    </a:moveTo>
                    <a:lnTo>
                      <a:pt x="69" y="203"/>
                    </a:lnTo>
                    <a:lnTo>
                      <a:pt x="89" y="219"/>
                    </a:lnTo>
                    <a:lnTo>
                      <a:pt x="115" y="221"/>
                    </a:lnTo>
                    <a:lnTo>
                      <a:pt x="121" y="215"/>
                    </a:lnTo>
                    <a:lnTo>
                      <a:pt x="121" y="211"/>
                    </a:lnTo>
                    <a:lnTo>
                      <a:pt x="135" y="207"/>
                    </a:lnTo>
                    <a:lnTo>
                      <a:pt x="141" y="213"/>
                    </a:lnTo>
                    <a:lnTo>
                      <a:pt x="153" y="213"/>
                    </a:lnTo>
                    <a:lnTo>
                      <a:pt x="159" y="207"/>
                    </a:lnTo>
                    <a:lnTo>
                      <a:pt x="173" y="205"/>
                    </a:lnTo>
                    <a:lnTo>
                      <a:pt x="183" y="197"/>
                    </a:lnTo>
                    <a:lnTo>
                      <a:pt x="191" y="195"/>
                    </a:lnTo>
                    <a:lnTo>
                      <a:pt x="205" y="197"/>
                    </a:lnTo>
                    <a:lnTo>
                      <a:pt x="259" y="130"/>
                    </a:lnTo>
                    <a:lnTo>
                      <a:pt x="243" y="132"/>
                    </a:lnTo>
                    <a:lnTo>
                      <a:pt x="235" y="128"/>
                    </a:lnTo>
                    <a:lnTo>
                      <a:pt x="223" y="126"/>
                    </a:lnTo>
                    <a:lnTo>
                      <a:pt x="219" y="122"/>
                    </a:lnTo>
                    <a:lnTo>
                      <a:pt x="211" y="120"/>
                    </a:lnTo>
                    <a:lnTo>
                      <a:pt x="185" y="112"/>
                    </a:lnTo>
                    <a:lnTo>
                      <a:pt x="175" y="102"/>
                    </a:lnTo>
                    <a:lnTo>
                      <a:pt x="175" y="98"/>
                    </a:lnTo>
                    <a:lnTo>
                      <a:pt x="163" y="86"/>
                    </a:lnTo>
                    <a:lnTo>
                      <a:pt x="163" y="80"/>
                    </a:lnTo>
                    <a:lnTo>
                      <a:pt x="169" y="72"/>
                    </a:lnTo>
                    <a:lnTo>
                      <a:pt x="159" y="72"/>
                    </a:lnTo>
                    <a:lnTo>
                      <a:pt x="153" y="74"/>
                    </a:lnTo>
                    <a:lnTo>
                      <a:pt x="149" y="70"/>
                    </a:lnTo>
                    <a:lnTo>
                      <a:pt x="151" y="60"/>
                    </a:lnTo>
                    <a:lnTo>
                      <a:pt x="157" y="54"/>
                    </a:lnTo>
                    <a:lnTo>
                      <a:pt x="161" y="44"/>
                    </a:lnTo>
                    <a:lnTo>
                      <a:pt x="157" y="38"/>
                    </a:lnTo>
                    <a:lnTo>
                      <a:pt x="151" y="34"/>
                    </a:lnTo>
                    <a:lnTo>
                      <a:pt x="147" y="26"/>
                    </a:lnTo>
                    <a:lnTo>
                      <a:pt x="139" y="22"/>
                    </a:lnTo>
                    <a:lnTo>
                      <a:pt x="131" y="10"/>
                    </a:lnTo>
                    <a:lnTo>
                      <a:pt x="117" y="4"/>
                    </a:lnTo>
                    <a:lnTo>
                      <a:pt x="109" y="6"/>
                    </a:lnTo>
                    <a:lnTo>
                      <a:pt x="101" y="4"/>
                    </a:lnTo>
                    <a:lnTo>
                      <a:pt x="91" y="6"/>
                    </a:lnTo>
                    <a:lnTo>
                      <a:pt x="87" y="2"/>
                    </a:lnTo>
                    <a:lnTo>
                      <a:pt x="83" y="0"/>
                    </a:lnTo>
                    <a:lnTo>
                      <a:pt x="77" y="10"/>
                    </a:lnTo>
                    <a:lnTo>
                      <a:pt x="71" y="6"/>
                    </a:lnTo>
                    <a:lnTo>
                      <a:pt x="67" y="8"/>
                    </a:lnTo>
                    <a:lnTo>
                      <a:pt x="59" y="8"/>
                    </a:lnTo>
                    <a:lnTo>
                      <a:pt x="55" y="22"/>
                    </a:lnTo>
                    <a:lnTo>
                      <a:pt x="53" y="30"/>
                    </a:lnTo>
                    <a:lnTo>
                      <a:pt x="55" y="34"/>
                    </a:lnTo>
                    <a:lnTo>
                      <a:pt x="49" y="38"/>
                    </a:lnTo>
                    <a:lnTo>
                      <a:pt x="40" y="40"/>
                    </a:lnTo>
                    <a:lnTo>
                      <a:pt x="38" y="50"/>
                    </a:lnTo>
                    <a:lnTo>
                      <a:pt x="32" y="56"/>
                    </a:lnTo>
                    <a:lnTo>
                      <a:pt x="32" y="66"/>
                    </a:lnTo>
                    <a:lnTo>
                      <a:pt x="32" y="78"/>
                    </a:lnTo>
                    <a:lnTo>
                      <a:pt x="22" y="78"/>
                    </a:lnTo>
                    <a:lnTo>
                      <a:pt x="20" y="84"/>
                    </a:lnTo>
                    <a:lnTo>
                      <a:pt x="22" y="88"/>
                    </a:lnTo>
                    <a:lnTo>
                      <a:pt x="16" y="98"/>
                    </a:lnTo>
                    <a:lnTo>
                      <a:pt x="20" y="120"/>
                    </a:lnTo>
                    <a:lnTo>
                      <a:pt x="12" y="126"/>
                    </a:lnTo>
                    <a:lnTo>
                      <a:pt x="4" y="124"/>
                    </a:lnTo>
                    <a:lnTo>
                      <a:pt x="0" y="130"/>
                    </a:lnTo>
                    <a:lnTo>
                      <a:pt x="0" y="136"/>
                    </a:lnTo>
                    <a:lnTo>
                      <a:pt x="12" y="138"/>
                    </a:lnTo>
                    <a:lnTo>
                      <a:pt x="14" y="140"/>
                    </a:lnTo>
                    <a:lnTo>
                      <a:pt x="20" y="150"/>
                    </a:lnTo>
                    <a:lnTo>
                      <a:pt x="32" y="160"/>
                    </a:lnTo>
                    <a:lnTo>
                      <a:pt x="34" y="176"/>
                    </a:lnTo>
                    <a:lnTo>
                      <a:pt x="38" y="178"/>
                    </a:lnTo>
                    <a:lnTo>
                      <a:pt x="40" y="182"/>
                    </a:lnTo>
                    <a:lnTo>
                      <a:pt x="51" y="182"/>
                    </a:lnTo>
                    <a:lnTo>
                      <a:pt x="51" y="19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7" name="Freeform 139"/>
              <p:cNvSpPr>
                <a:spLocks/>
              </p:cNvSpPr>
              <p:nvPr/>
            </p:nvSpPr>
            <p:spPr bwMode="auto">
              <a:xfrm>
                <a:off x="5091468" y="2456909"/>
                <a:ext cx="31895" cy="36148"/>
              </a:xfrm>
              <a:custGeom>
                <a:avLst/>
                <a:gdLst>
                  <a:gd name="T0" fmla="*/ 26 w 30"/>
                  <a:gd name="T1" fmla="*/ 24 h 34"/>
                  <a:gd name="T2" fmla="*/ 22 w 30"/>
                  <a:gd name="T3" fmla="*/ 24 h 34"/>
                  <a:gd name="T4" fmla="*/ 20 w 30"/>
                  <a:gd name="T5" fmla="*/ 26 h 34"/>
                  <a:gd name="T6" fmla="*/ 18 w 30"/>
                  <a:gd name="T7" fmla="*/ 24 h 34"/>
                  <a:gd name="T8" fmla="*/ 20 w 30"/>
                  <a:gd name="T9" fmla="*/ 20 h 34"/>
                  <a:gd name="T10" fmla="*/ 26 w 30"/>
                  <a:gd name="T11" fmla="*/ 16 h 34"/>
                  <a:gd name="T12" fmla="*/ 30 w 30"/>
                  <a:gd name="T13" fmla="*/ 14 h 34"/>
                  <a:gd name="T14" fmla="*/ 30 w 30"/>
                  <a:gd name="T15" fmla="*/ 10 h 34"/>
                  <a:gd name="T16" fmla="*/ 26 w 30"/>
                  <a:gd name="T17" fmla="*/ 8 h 34"/>
                  <a:gd name="T18" fmla="*/ 24 w 30"/>
                  <a:gd name="T19" fmla="*/ 0 h 34"/>
                  <a:gd name="T20" fmla="*/ 20 w 30"/>
                  <a:gd name="T21" fmla="*/ 0 h 34"/>
                  <a:gd name="T22" fmla="*/ 18 w 30"/>
                  <a:gd name="T23" fmla="*/ 4 h 34"/>
                  <a:gd name="T24" fmla="*/ 12 w 30"/>
                  <a:gd name="T25" fmla="*/ 4 h 34"/>
                  <a:gd name="T26" fmla="*/ 8 w 30"/>
                  <a:gd name="T27" fmla="*/ 14 h 34"/>
                  <a:gd name="T28" fmla="*/ 2 w 30"/>
                  <a:gd name="T29" fmla="*/ 20 h 34"/>
                  <a:gd name="T30" fmla="*/ 0 w 30"/>
                  <a:gd name="T31" fmla="*/ 30 h 34"/>
                  <a:gd name="T32" fmla="*/ 4 w 30"/>
                  <a:gd name="T33" fmla="*/ 34 h 34"/>
                  <a:gd name="T34" fmla="*/ 10 w 30"/>
                  <a:gd name="T35" fmla="*/ 32 h 34"/>
                  <a:gd name="T36" fmla="*/ 20 w 30"/>
                  <a:gd name="T37" fmla="*/ 32 h 34"/>
                  <a:gd name="T38" fmla="*/ 24 w 30"/>
                  <a:gd name="T39" fmla="*/ 30 h 34"/>
                  <a:gd name="T40" fmla="*/ 26 w 30"/>
                  <a:gd name="T41" fmla="*/ 2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0" h="34">
                    <a:moveTo>
                      <a:pt x="26" y="24"/>
                    </a:moveTo>
                    <a:lnTo>
                      <a:pt x="22" y="24"/>
                    </a:lnTo>
                    <a:lnTo>
                      <a:pt x="20" y="26"/>
                    </a:lnTo>
                    <a:lnTo>
                      <a:pt x="18" y="24"/>
                    </a:lnTo>
                    <a:lnTo>
                      <a:pt x="20" y="20"/>
                    </a:lnTo>
                    <a:lnTo>
                      <a:pt x="26" y="16"/>
                    </a:lnTo>
                    <a:lnTo>
                      <a:pt x="30" y="14"/>
                    </a:lnTo>
                    <a:lnTo>
                      <a:pt x="30" y="10"/>
                    </a:lnTo>
                    <a:lnTo>
                      <a:pt x="26" y="8"/>
                    </a:lnTo>
                    <a:lnTo>
                      <a:pt x="24" y="0"/>
                    </a:lnTo>
                    <a:lnTo>
                      <a:pt x="20" y="0"/>
                    </a:lnTo>
                    <a:lnTo>
                      <a:pt x="18" y="4"/>
                    </a:lnTo>
                    <a:lnTo>
                      <a:pt x="12" y="4"/>
                    </a:lnTo>
                    <a:lnTo>
                      <a:pt x="8" y="14"/>
                    </a:lnTo>
                    <a:lnTo>
                      <a:pt x="2" y="20"/>
                    </a:lnTo>
                    <a:lnTo>
                      <a:pt x="0" y="30"/>
                    </a:lnTo>
                    <a:lnTo>
                      <a:pt x="4" y="34"/>
                    </a:lnTo>
                    <a:lnTo>
                      <a:pt x="10" y="32"/>
                    </a:lnTo>
                    <a:lnTo>
                      <a:pt x="20" y="32"/>
                    </a:lnTo>
                    <a:lnTo>
                      <a:pt x="24" y="30"/>
                    </a:lnTo>
                    <a:lnTo>
                      <a:pt x="26" y="2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8" name="Freeform 140"/>
              <p:cNvSpPr>
                <a:spLocks noEditPoints="1"/>
              </p:cNvSpPr>
              <p:nvPr/>
            </p:nvSpPr>
            <p:spPr bwMode="auto">
              <a:xfrm>
                <a:off x="4991529" y="2346339"/>
                <a:ext cx="125456" cy="114823"/>
              </a:xfrm>
              <a:custGeom>
                <a:avLst/>
                <a:gdLst>
                  <a:gd name="T0" fmla="*/ 58 w 118"/>
                  <a:gd name="T1" fmla="*/ 48 h 108"/>
                  <a:gd name="T2" fmla="*/ 60 w 118"/>
                  <a:gd name="T3" fmla="*/ 44 h 108"/>
                  <a:gd name="T4" fmla="*/ 68 w 118"/>
                  <a:gd name="T5" fmla="*/ 44 h 108"/>
                  <a:gd name="T6" fmla="*/ 68 w 118"/>
                  <a:gd name="T7" fmla="*/ 48 h 108"/>
                  <a:gd name="T8" fmla="*/ 58 w 118"/>
                  <a:gd name="T9" fmla="*/ 48 h 108"/>
                  <a:gd name="T10" fmla="*/ 22 w 118"/>
                  <a:gd name="T11" fmla="*/ 6 h 108"/>
                  <a:gd name="T12" fmla="*/ 16 w 118"/>
                  <a:gd name="T13" fmla="*/ 14 h 108"/>
                  <a:gd name="T14" fmla="*/ 8 w 118"/>
                  <a:gd name="T15" fmla="*/ 14 h 108"/>
                  <a:gd name="T16" fmla="*/ 4 w 118"/>
                  <a:gd name="T17" fmla="*/ 28 h 108"/>
                  <a:gd name="T18" fmla="*/ 8 w 118"/>
                  <a:gd name="T19" fmla="*/ 32 h 108"/>
                  <a:gd name="T20" fmla="*/ 6 w 118"/>
                  <a:gd name="T21" fmla="*/ 42 h 108"/>
                  <a:gd name="T22" fmla="*/ 0 w 118"/>
                  <a:gd name="T23" fmla="*/ 54 h 108"/>
                  <a:gd name="T24" fmla="*/ 4 w 118"/>
                  <a:gd name="T25" fmla="*/ 72 h 108"/>
                  <a:gd name="T26" fmla="*/ 12 w 118"/>
                  <a:gd name="T27" fmla="*/ 72 h 108"/>
                  <a:gd name="T28" fmla="*/ 16 w 118"/>
                  <a:gd name="T29" fmla="*/ 70 h 108"/>
                  <a:gd name="T30" fmla="*/ 22 w 118"/>
                  <a:gd name="T31" fmla="*/ 74 h 108"/>
                  <a:gd name="T32" fmla="*/ 28 w 118"/>
                  <a:gd name="T33" fmla="*/ 64 h 108"/>
                  <a:gd name="T34" fmla="*/ 32 w 118"/>
                  <a:gd name="T35" fmla="*/ 66 h 108"/>
                  <a:gd name="T36" fmla="*/ 36 w 118"/>
                  <a:gd name="T37" fmla="*/ 70 h 108"/>
                  <a:gd name="T38" fmla="*/ 46 w 118"/>
                  <a:gd name="T39" fmla="*/ 68 h 108"/>
                  <a:gd name="T40" fmla="*/ 54 w 118"/>
                  <a:gd name="T41" fmla="*/ 70 h 108"/>
                  <a:gd name="T42" fmla="*/ 62 w 118"/>
                  <a:gd name="T43" fmla="*/ 68 h 108"/>
                  <a:gd name="T44" fmla="*/ 76 w 118"/>
                  <a:gd name="T45" fmla="*/ 74 h 108"/>
                  <a:gd name="T46" fmla="*/ 84 w 118"/>
                  <a:gd name="T47" fmla="*/ 86 h 108"/>
                  <a:gd name="T48" fmla="*/ 92 w 118"/>
                  <a:gd name="T49" fmla="*/ 90 h 108"/>
                  <a:gd name="T50" fmla="*/ 96 w 118"/>
                  <a:gd name="T51" fmla="*/ 98 h 108"/>
                  <a:gd name="T52" fmla="*/ 102 w 118"/>
                  <a:gd name="T53" fmla="*/ 102 h 108"/>
                  <a:gd name="T54" fmla="*/ 106 w 118"/>
                  <a:gd name="T55" fmla="*/ 108 h 108"/>
                  <a:gd name="T56" fmla="*/ 112 w 118"/>
                  <a:gd name="T57" fmla="*/ 108 h 108"/>
                  <a:gd name="T58" fmla="*/ 114 w 118"/>
                  <a:gd name="T59" fmla="*/ 104 h 108"/>
                  <a:gd name="T60" fmla="*/ 118 w 118"/>
                  <a:gd name="T61" fmla="*/ 104 h 108"/>
                  <a:gd name="T62" fmla="*/ 114 w 118"/>
                  <a:gd name="T63" fmla="*/ 100 h 108"/>
                  <a:gd name="T64" fmla="*/ 112 w 118"/>
                  <a:gd name="T65" fmla="*/ 98 h 108"/>
                  <a:gd name="T66" fmla="*/ 110 w 118"/>
                  <a:gd name="T67" fmla="*/ 94 h 108"/>
                  <a:gd name="T68" fmla="*/ 106 w 118"/>
                  <a:gd name="T69" fmla="*/ 92 h 108"/>
                  <a:gd name="T70" fmla="*/ 104 w 118"/>
                  <a:gd name="T71" fmla="*/ 86 h 108"/>
                  <a:gd name="T72" fmla="*/ 100 w 118"/>
                  <a:gd name="T73" fmla="*/ 84 h 108"/>
                  <a:gd name="T74" fmla="*/ 92 w 118"/>
                  <a:gd name="T75" fmla="*/ 78 h 108"/>
                  <a:gd name="T76" fmla="*/ 84 w 118"/>
                  <a:gd name="T77" fmla="*/ 66 h 108"/>
                  <a:gd name="T78" fmla="*/ 78 w 118"/>
                  <a:gd name="T79" fmla="*/ 64 h 108"/>
                  <a:gd name="T80" fmla="*/ 76 w 118"/>
                  <a:gd name="T81" fmla="*/ 62 h 108"/>
                  <a:gd name="T82" fmla="*/ 70 w 118"/>
                  <a:gd name="T83" fmla="*/ 58 h 108"/>
                  <a:gd name="T84" fmla="*/ 68 w 118"/>
                  <a:gd name="T85" fmla="*/ 60 h 108"/>
                  <a:gd name="T86" fmla="*/ 64 w 118"/>
                  <a:gd name="T87" fmla="*/ 58 h 108"/>
                  <a:gd name="T88" fmla="*/ 62 w 118"/>
                  <a:gd name="T89" fmla="*/ 52 h 108"/>
                  <a:gd name="T90" fmla="*/ 58 w 118"/>
                  <a:gd name="T91" fmla="*/ 50 h 108"/>
                  <a:gd name="T92" fmla="*/ 58 w 118"/>
                  <a:gd name="T93" fmla="*/ 56 h 108"/>
                  <a:gd name="T94" fmla="*/ 56 w 118"/>
                  <a:gd name="T95" fmla="*/ 58 h 108"/>
                  <a:gd name="T96" fmla="*/ 52 w 118"/>
                  <a:gd name="T97" fmla="*/ 48 h 108"/>
                  <a:gd name="T98" fmla="*/ 54 w 118"/>
                  <a:gd name="T99" fmla="*/ 44 h 108"/>
                  <a:gd name="T100" fmla="*/ 48 w 118"/>
                  <a:gd name="T101" fmla="*/ 36 h 108"/>
                  <a:gd name="T102" fmla="*/ 48 w 118"/>
                  <a:gd name="T103" fmla="*/ 30 h 108"/>
                  <a:gd name="T104" fmla="*/ 44 w 118"/>
                  <a:gd name="T105" fmla="*/ 18 h 108"/>
                  <a:gd name="T106" fmla="*/ 40 w 118"/>
                  <a:gd name="T107" fmla="*/ 10 h 108"/>
                  <a:gd name="T108" fmla="*/ 38 w 118"/>
                  <a:gd name="T109" fmla="*/ 0 h 108"/>
                  <a:gd name="T110" fmla="*/ 26 w 118"/>
                  <a:gd name="T111" fmla="*/ 6 h 108"/>
                  <a:gd name="T112" fmla="*/ 22 w 118"/>
                  <a:gd name="T113"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8" h="108">
                    <a:moveTo>
                      <a:pt x="58" y="48"/>
                    </a:moveTo>
                    <a:lnTo>
                      <a:pt x="60" y="44"/>
                    </a:lnTo>
                    <a:lnTo>
                      <a:pt x="68" y="44"/>
                    </a:lnTo>
                    <a:lnTo>
                      <a:pt x="68" y="48"/>
                    </a:lnTo>
                    <a:lnTo>
                      <a:pt x="58" y="48"/>
                    </a:lnTo>
                    <a:close/>
                    <a:moveTo>
                      <a:pt x="22" y="6"/>
                    </a:moveTo>
                    <a:lnTo>
                      <a:pt x="16" y="14"/>
                    </a:lnTo>
                    <a:lnTo>
                      <a:pt x="8" y="14"/>
                    </a:lnTo>
                    <a:lnTo>
                      <a:pt x="4" y="28"/>
                    </a:lnTo>
                    <a:lnTo>
                      <a:pt x="8" y="32"/>
                    </a:lnTo>
                    <a:lnTo>
                      <a:pt x="6" y="42"/>
                    </a:lnTo>
                    <a:lnTo>
                      <a:pt x="0" y="54"/>
                    </a:lnTo>
                    <a:lnTo>
                      <a:pt x="4" y="72"/>
                    </a:lnTo>
                    <a:lnTo>
                      <a:pt x="12" y="72"/>
                    </a:lnTo>
                    <a:lnTo>
                      <a:pt x="16" y="70"/>
                    </a:lnTo>
                    <a:lnTo>
                      <a:pt x="22" y="74"/>
                    </a:lnTo>
                    <a:lnTo>
                      <a:pt x="28" y="64"/>
                    </a:lnTo>
                    <a:lnTo>
                      <a:pt x="32" y="66"/>
                    </a:lnTo>
                    <a:lnTo>
                      <a:pt x="36" y="70"/>
                    </a:lnTo>
                    <a:lnTo>
                      <a:pt x="46" y="68"/>
                    </a:lnTo>
                    <a:lnTo>
                      <a:pt x="54" y="70"/>
                    </a:lnTo>
                    <a:lnTo>
                      <a:pt x="62" y="68"/>
                    </a:lnTo>
                    <a:lnTo>
                      <a:pt x="76" y="74"/>
                    </a:lnTo>
                    <a:lnTo>
                      <a:pt x="84" y="86"/>
                    </a:lnTo>
                    <a:lnTo>
                      <a:pt x="92" y="90"/>
                    </a:lnTo>
                    <a:lnTo>
                      <a:pt x="96" y="98"/>
                    </a:lnTo>
                    <a:lnTo>
                      <a:pt x="102" y="102"/>
                    </a:lnTo>
                    <a:lnTo>
                      <a:pt x="106" y="108"/>
                    </a:lnTo>
                    <a:lnTo>
                      <a:pt x="112" y="108"/>
                    </a:lnTo>
                    <a:lnTo>
                      <a:pt x="114" y="104"/>
                    </a:lnTo>
                    <a:lnTo>
                      <a:pt x="118" y="104"/>
                    </a:lnTo>
                    <a:lnTo>
                      <a:pt x="114" y="100"/>
                    </a:lnTo>
                    <a:lnTo>
                      <a:pt x="112" y="98"/>
                    </a:lnTo>
                    <a:lnTo>
                      <a:pt x="110" y="94"/>
                    </a:lnTo>
                    <a:lnTo>
                      <a:pt x="106" y="92"/>
                    </a:lnTo>
                    <a:lnTo>
                      <a:pt x="104" y="86"/>
                    </a:lnTo>
                    <a:lnTo>
                      <a:pt x="100" y="84"/>
                    </a:lnTo>
                    <a:lnTo>
                      <a:pt x="92" y="78"/>
                    </a:lnTo>
                    <a:lnTo>
                      <a:pt x="84" y="66"/>
                    </a:lnTo>
                    <a:lnTo>
                      <a:pt x="78" y="64"/>
                    </a:lnTo>
                    <a:lnTo>
                      <a:pt x="76" y="62"/>
                    </a:lnTo>
                    <a:lnTo>
                      <a:pt x="70" y="58"/>
                    </a:lnTo>
                    <a:lnTo>
                      <a:pt x="68" y="60"/>
                    </a:lnTo>
                    <a:lnTo>
                      <a:pt x="64" y="58"/>
                    </a:lnTo>
                    <a:lnTo>
                      <a:pt x="62" y="52"/>
                    </a:lnTo>
                    <a:lnTo>
                      <a:pt x="58" y="50"/>
                    </a:lnTo>
                    <a:lnTo>
                      <a:pt x="58" y="56"/>
                    </a:lnTo>
                    <a:lnTo>
                      <a:pt x="56" y="58"/>
                    </a:lnTo>
                    <a:lnTo>
                      <a:pt x="52" y="48"/>
                    </a:lnTo>
                    <a:lnTo>
                      <a:pt x="54" y="44"/>
                    </a:lnTo>
                    <a:lnTo>
                      <a:pt x="48" y="36"/>
                    </a:lnTo>
                    <a:lnTo>
                      <a:pt x="48" y="30"/>
                    </a:lnTo>
                    <a:lnTo>
                      <a:pt x="44" y="18"/>
                    </a:lnTo>
                    <a:lnTo>
                      <a:pt x="40" y="10"/>
                    </a:lnTo>
                    <a:lnTo>
                      <a:pt x="38" y="0"/>
                    </a:lnTo>
                    <a:lnTo>
                      <a:pt x="26" y="6"/>
                    </a:lnTo>
                    <a:lnTo>
                      <a:pt x="22"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39" name="Freeform 141"/>
              <p:cNvSpPr>
                <a:spLocks noEditPoints="1"/>
              </p:cNvSpPr>
              <p:nvPr/>
            </p:nvSpPr>
            <p:spPr bwMode="auto">
              <a:xfrm>
                <a:off x="5104226" y="2321886"/>
                <a:ext cx="221142" cy="143530"/>
              </a:xfrm>
              <a:custGeom>
                <a:avLst/>
                <a:gdLst>
                  <a:gd name="T0" fmla="*/ 188 w 208"/>
                  <a:gd name="T1" fmla="*/ 131 h 135"/>
                  <a:gd name="T2" fmla="*/ 198 w 208"/>
                  <a:gd name="T3" fmla="*/ 135 h 135"/>
                  <a:gd name="T4" fmla="*/ 204 w 208"/>
                  <a:gd name="T5" fmla="*/ 133 h 135"/>
                  <a:gd name="T6" fmla="*/ 208 w 208"/>
                  <a:gd name="T7" fmla="*/ 127 h 135"/>
                  <a:gd name="T8" fmla="*/ 200 w 208"/>
                  <a:gd name="T9" fmla="*/ 125 h 135"/>
                  <a:gd name="T10" fmla="*/ 198 w 208"/>
                  <a:gd name="T11" fmla="*/ 127 h 135"/>
                  <a:gd name="T12" fmla="*/ 190 w 208"/>
                  <a:gd name="T13" fmla="*/ 125 h 135"/>
                  <a:gd name="T14" fmla="*/ 186 w 208"/>
                  <a:gd name="T15" fmla="*/ 129 h 135"/>
                  <a:gd name="T16" fmla="*/ 188 w 208"/>
                  <a:gd name="T17" fmla="*/ 131 h 135"/>
                  <a:gd name="T18" fmla="*/ 112 w 208"/>
                  <a:gd name="T19" fmla="*/ 8 h 135"/>
                  <a:gd name="T20" fmla="*/ 98 w 208"/>
                  <a:gd name="T21" fmla="*/ 17 h 135"/>
                  <a:gd name="T22" fmla="*/ 90 w 208"/>
                  <a:gd name="T23" fmla="*/ 29 h 135"/>
                  <a:gd name="T24" fmla="*/ 86 w 208"/>
                  <a:gd name="T25" fmla="*/ 37 h 135"/>
                  <a:gd name="T26" fmla="*/ 78 w 208"/>
                  <a:gd name="T27" fmla="*/ 41 h 135"/>
                  <a:gd name="T28" fmla="*/ 72 w 208"/>
                  <a:gd name="T29" fmla="*/ 33 h 135"/>
                  <a:gd name="T30" fmla="*/ 62 w 208"/>
                  <a:gd name="T31" fmla="*/ 33 h 135"/>
                  <a:gd name="T32" fmla="*/ 34 w 208"/>
                  <a:gd name="T33" fmla="*/ 31 h 135"/>
                  <a:gd name="T34" fmla="*/ 22 w 208"/>
                  <a:gd name="T35" fmla="*/ 31 h 135"/>
                  <a:gd name="T36" fmla="*/ 14 w 208"/>
                  <a:gd name="T37" fmla="*/ 25 h 135"/>
                  <a:gd name="T38" fmla="*/ 10 w 208"/>
                  <a:gd name="T39" fmla="*/ 33 h 135"/>
                  <a:gd name="T40" fmla="*/ 10 w 208"/>
                  <a:gd name="T41" fmla="*/ 39 h 135"/>
                  <a:gd name="T42" fmla="*/ 8 w 208"/>
                  <a:gd name="T43" fmla="*/ 43 h 135"/>
                  <a:gd name="T44" fmla="*/ 10 w 208"/>
                  <a:gd name="T45" fmla="*/ 47 h 135"/>
                  <a:gd name="T46" fmla="*/ 8 w 208"/>
                  <a:gd name="T47" fmla="*/ 51 h 135"/>
                  <a:gd name="T48" fmla="*/ 4 w 208"/>
                  <a:gd name="T49" fmla="*/ 53 h 135"/>
                  <a:gd name="T50" fmla="*/ 6 w 208"/>
                  <a:gd name="T51" fmla="*/ 61 h 135"/>
                  <a:gd name="T52" fmla="*/ 4 w 208"/>
                  <a:gd name="T53" fmla="*/ 69 h 135"/>
                  <a:gd name="T54" fmla="*/ 4 w 208"/>
                  <a:gd name="T55" fmla="*/ 73 h 135"/>
                  <a:gd name="T56" fmla="*/ 0 w 208"/>
                  <a:gd name="T57" fmla="*/ 71 h 135"/>
                  <a:gd name="T58" fmla="*/ 0 w 208"/>
                  <a:gd name="T59" fmla="*/ 77 h 135"/>
                  <a:gd name="T60" fmla="*/ 4 w 208"/>
                  <a:gd name="T61" fmla="*/ 81 h 135"/>
                  <a:gd name="T62" fmla="*/ 8 w 208"/>
                  <a:gd name="T63" fmla="*/ 85 h 135"/>
                  <a:gd name="T64" fmla="*/ 10 w 208"/>
                  <a:gd name="T65" fmla="*/ 99 h 135"/>
                  <a:gd name="T66" fmla="*/ 16 w 208"/>
                  <a:gd name="T67" fmla="*/ 107 h 135"/>
                  <a:gd name="T68" fmla="*/ 14 w 208"/>
                  <a:gd name="T69" fmla="*/ 115 h 135"/>
                  <a:gd name="T70" fmla="*/ 18 w 208"/>
                  <a:gd name="T71" fmla="*/ 125 h 135"/>
                  <a:gd name="T72" fmla="*/ 20 w 208"/>
                  <a:gd name="T73" fmla="*/ 125 h 135"/>
                  <a:gd name="T74" fmla="*/ 24 w 208"/>
                  <a:gd name="T75" fmla="*/ 127 h 135"/>
                  <a:gd name="T76" fmla="*/ 36 w 208"/>
                  <a:gd name="T77" fmla="*/ 123 h 135"/>
                  <a:gd name="T78" fmla="*/ 42 w 208"/>
                  <a:gd name="T79" fmla="*/ 123 h 135"/>
                  <a:gd name="T80" fmla="*/ 48 w 208"/>
                  <a:gd name="T81" fmla="*/ 119 h 135"/>
                  <a:gd name="T82" fmla="*/ 56 w 208"/>
                  <a:gd name="T83" fmla="*/ 111 h 135"/>
                  <a:gd name="T84" fmla="*/ 66 w 208"/>
                  <a:gd name="T85" fmla="*/ 109 h 135"/>
                  <a:gd name="T86" fmla="*/ 78 w 208"/>
                  <a:gd name="T87" fmla="*/ 109 h 135"/>
                  <a:gd name="T88" fmla="*/ 88 w 208"/>
                  <a:gd name="T89" fmla="*/ 105 h 135"/>
                  <a:gd name="T90" fmla="*/ 94 w 208"/>
                  <a:gd name="T91" fmla="*/ 99 h 135"/>
                  <a:gd name="T92" fmla="*/ 98 w 208"/>
                  <a:gd name="T93" fmla="*/ 101 h 135"/>
                  <a:gd name="T94" fmla="*/ 106 w 208"/>
                  <a:gd name="T95" fmla="*/ 99 h 135"/>
                  <a:gd name="T96" fmla="*/ 112 w 208"/>
                  <a:gd name="T97" fmla="*/ 93 h 135"/>
                  <a:gd name="T98" fmla="*/ 114 w 208"/>
                  <a:gd name="T99" fmla="*/ 89 h 135"/>
                  <a:gd name="T100" fmla="*/ 130 w 208"/>
                  <a:gd name="T101" fmla="*/ 87 h 135"/>
                  <a:gd name="T102" fmla="*/ 136 w 208"/>
                  <a:gd name="T103" fmla="*/ 81 h 135"/>
                  <a:gd name="T104" fmla="*/ 154 w 208"/>
                  <a:gd name="T105" fmla="*/ 77 h 135"/>
                  <a:gd name="T106" fmla="*/ 166 w 208"/>
                  <a:gd name="T107" fmla="*/ 69 h 135"/>
                  <a:gd name="T108" fmla="*/ 164 w 208"/>
                  <a:gd name="T109" fmla="*/ 59 h 135"/>
                  <a:gd name="T110" fmla="*/ 170 w 208"/>
                  <a:gd name="T111" fmla="*/ 51 h 135"/>
                  <a:gd name="T112" fmla="*/ 180 w 208"/>
                  <a:gd name="T113" fmla="*/ 47 h 135"/>
                  <a:gd name="T114" fmla="*/ 160 w 208"/>
                  <a:gd name="T115" fmla="*/ 0 h 135"/>
                  <a:gd name="T116" fmla="*/ 112 w 208"/>
                  <a:gd name="T117"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8" h="135">
                    <a:moveTo>
                      <a:pt x="188" y="131"/>
                    </a:moveTo>
                    <a:lnTo>
                      <a:pt x="198" y="135"/>
                    </a:lnTo>
                    <a:lnTo>
                      <a:pt x="204" y="133"/>
                    </a:lnTo>
                    <a:lnTo>
                      <a:pt x="208" y="127"/>
                    </a:lnTo>
                    <a:lnTo>
                      <a:pt x="200" y="125"/>
                    </a:lnTo>
                    <a:lnTo>
                      <a:pt x="198" y="127"/>
                    </a:lnTo>
                    <a:lnTo>
                      <a:pt x="190" y="125"/>
                    </a:lnTo>
                    <a:lnTo>
                      <a:pt x="186" y="129"/>
                    </a:lnTo>
                    <a:lnTo>
                      <a:pt x="188" y="131"/>
                    </a:lnTo>
                    <a:close/>
                    <a:moveTo>
                      <a:pt x="112" y="8"/>
                    </a:moveTo>
                    <a:lnTo>
                      <a:pt x="98" y="17"/>
                    </a:lnTo>
                    <a:lnTo>
                      <a:pt x="90" y="29"/>
                    </a:lnTo>
                    <a:lnTo>
                      <a:pt x="86" y="37"/>
                    </a:lnTo>
                    <a:lnTo>
                      <a:pt x="78" y="41"/>
                    </a:lnTo>
                    <a:lnTo>
                      <a:pt x="72" y="33"/>
                    </a:lnTo>
                    <a:lnTo>
                      <a:pt x="62" y="33"/>
                    </a:lnTo>
                    <a:lnTo>
                      <a:pt x="34" y="31"/>
                    </a:lnTo>
                    <a:lnTo>
                      <a:pt x="22" y="31"/>
                    </a:lnTo>
                    <a:lnTo>
                      <a:pt x="14" y="25"/>
                    </a:lnTo>
                    <a:lnTo>
                      <a:pt x="10" y="33"/>
                    </a:lnTo>
                    <a:lnTo>
                      <a:pt x="10" y="39"/>
                    </a:lnTo>
                    <a:lnTo>
                      <a:pt x="8" y="43"/>
                    </a:lnTo>
                    <a:lnTo>
                      <a:pt x="10" y="47"/>
                    </a:lnTo>
                    <a:lnTo>
                      <a:pt x="8" y="51"/>
                    </a:lnTo>
                    <a:lnTo>
                      <a:pt x="4" y="53"/>
                    </a:lnTo>
                    <a:lnTo>
                      <a:pt x="6" y="61"/>
                    </a:lnTo>
                    <a:lnTo>
                      <a:pt x="4" y="69"/>
                    </a:lnTo>
                    <a:lnTo>
                      <a:pt x="4" y="73"/>
                    </a:lnTo>
                    <a:lnTo>
                      <a:pt x="0" y="71"/>
                    </a:lnTo>
                    <a:lnTo>
                      <a:pt x="0" y="77"/>
                    </a:lnTo>
                    <a:lnTo>
                      <a:pt x="4" y="81"/>
                    </a:lnTo>
                    <a:lnTo>
                      <a:pt x="8" y="85"/>
                    </a:lnTo>
                    <a:lnTo>
                      <a:pt x="10" y="99"/>
                    </a:lnTo>
                    <a:lnTo>
                      <a:pt x="16" y="107"/>
                    </a:lnTo>
                    <a:lnTo>
                      <a:pt x="14" y="115"/>
                    </a:lnTo>
                    <a:lnTo>
                      <a:pt x="18" y="125"/>
                    </a:lnTo>
                    <a:lnTo>
                      <a:pt x="20" y="125"/>
                    </a:lnTo>
                    <a:lnTo>
                      <a:pt x="24" y="127"/>
                    </a:lnTo>
                    <a:lnTo>
                      <a:pt x="36" y="123"/>
                    </a:lnTo>
                    <a:lnTo>
                      <a:pt x="42" y="123"/>
                    </a:lnTo>
                    <a:lnTo>
                      <a:pt x="48" y="119"/>
                    </a:lnTo>
                    <a:lnTo>
                      <a:pt x="56" y="111"/>
                    </a:lnTo>
                    <a:lnTo>
                      <a:pt x="66" y="109"/>
                    </a:lnTo>
                    <a:lnTo>
                      <a:pt x="78" y="109"/>
                    </a:lnTo>
                    <a:lnTo>
                      <a:pt x="88" y="105"/>
                    </a:lnTo>
                    <a:lnTo>
                      <a:pt x="94" y="99"/>
                    </a:lnTo>
                    <a:lnTo>
                      <a:pt x="98" y="101"/>
                    </a:lnTo>
                    <a:lnTo>
                      <a:pt x="106" y="99"/>
                    </a:lnTo>
                    <a:lnTo>
                      <a:pt x="112" y="93"/>
                    </a:lnTo>
                    <a:lnTo>
                      <a:pt x="114" y="89"/>
                    </a:lnTo>
                    <a:lnTo>
                      <a:pt x="130" y="87"/>
                    </a:lnTo>
                    <a:lnTo>
                      <a:pt x="136" y="81"/>
                    </a:lnTo>
                    <a:lnTo>
                      <a:pt x="154" y="77"/>
                    </a:lnTo>
                    <a:lnTo>
                      <a:pt x="166" y="69"/>
                    </a:lnTo>
                    <a:lnTo>
                      <a:pt x="164" y="59"/>
                    </a:lnTo>
                    <a:lnTo>
                      <a:pt x="170" y="51"/>
                    </a:lnTo>
                    <a:lnTo>
                      <a:pt x="180" y="47"/>
                    </a:lnTo>
                    <a:lnTo>
                      <a:pt x="160" y="0"/>
                    </a:lnTo>
                    <a:lnTo>
                      <a:pt x="11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0" name="Freeform 142"/>
              <p:cNvSpPr>
                <a:spLocks noEditPoints="1"/>
              </p:cNvSpPr>
              <p:nvPr/>
            </p:nvSpPr>
            <p:spPr bwMode="auto">
              <a:xfrm>
                <a:off x="5274335" y="2166661"/>
                <a:ext cx="136087" cy="205194"/>
              </a:xfrm>
              <a:custGeom>
                <a:avLst/>
                <a:gdLst>
                  <a:gd name="T0" fmla="*/ 62 w 128"/>
                  <a:gd name="T1" fmla="*/ 12 h 193"/>
                  <a:gd name="T2" fmla="*/ 60 w 128"/>
                  <a:gd name="T3" fmla="*/ 4 h 193"/>
                  <a:gd name="T4" fmla="*/ 64 w 128"/>
                  <a:gd name="T5" fmla="*/ 0 h 193"/>
                  <a:gd name="T6" fmla="*/ 66 w 128"/>
                  <a:gd name="T7" fmla="*/ 4 h 193"/>
                  <a:gd name="T8" fmla="*/ 66 w 128"/>
                  <a:gd name="T9" fmla="*/ 6 h 193"/>
                  <a:gd name="T10" fmla="*/ 66 w 128"/>
                  <a:gd name="T11" fmla="*/ 12 h 193"/>
                  <a:gd name="T12" fmla="*/ 64 w 128"/>
                  <a:gd name="T13" fmla="*/ 14 h 193"/>
                  <a:gd name="T14" fmla="*/ 64 w 128"/>
                  <a:gd name="T15" fmla="*/ 18 h 193"/>
                  <a:gd name="T16" fmla="*/ 62 w 128"/>
                  <a:gd name="T17" fmla="*/ 20 h 193"/>
                  <a:gd name="T18" fmla="*/ 60 w 128"/>
                  <a:gd name="T19" fmla="*/ 18 h 193"/>
                  <a:gd name="T20" fmla="*/ 62 w 128"/>
                  <a:gd name="T21" fmla="*/ 12 h 193"/>
                  <a:gd name="T22" fmla="*/ 112 w 128"/>
                  <a:gd name="T23" fmla="*/ 126 h 193"/>
                  <a:gd name="T24" fmla="*/ 116 w 128"/>
                  <a:gd name="T25" fmla="*/ 118 h 193"/>
                  <a:gd name="T26" fmla="*/ 114 w 128"/>
                  <a:gd name="T27" fmla="*/ 116 h 193"/>
                  <a:gd name="T28" fmla="*/ 110 w 128"/>
                  <a:gd name="T29" fmla="*/ 124 h 193"/>
                  <a:gd name="T30" fmla="*/ 112 w 128"/>
                  <a:gd name="T31" fmla="*/ 126 h 193"/>
                  <a:gd name="T32" fmla="*/ 126 w 128"/>
                  <a:gd name="T33" fmla="*/ 76 h 193"/>
                  <a:gd name="T34" fmla="*/ 122 w 128"/>
                  <a:gd name="T35" fmla="*/ 74 h 193"/>
                  <a:gd name="T36" fmla="*/ 108 w 128"/>
                  <a:gd name="T37" fmla="*/ 58 h 193"/>
                  <a:gd name="T38" fmla="*/ 98 w 128"/>
                  <a:gd name="T39" fmla="*/ 54 h 193"/>
                  <a:gd name="T40" fmla="*/ 86 w 128"/>
                  <a:gd name="T41" fmla="*/ 52 h 193"/>
                  <a:gd name="T42" fmla="*/ 76 w 128"/>
                  <a:gd name="T43" fmla="*/ 46 h 193"/>
                  <a:gd name="T44" fmla="*/ 68 w 128"/>
                  <a:gd name="T45" fmla="*/ 30 h 193"/>
                  <a:gd name="T46" fmla="*/ 48 w 128"/>
                  <a:gd name="T47" fmla="*/ 60 h 193"/>
                  <a:gd name="T48" fmla="*/ 48 w 128"/>
                  <a:gd name="T49" fmla="*/ 72 h 193"/>
                  <a:gd name="T50" fmla="*/ 56 w 128"/>
                  <a:gd name="T51" fmla="*/ 88 h 193"/>
                  <a:gd name="T52" fmla="*/ 48 w 128"/>
                  <a:gd name="T53" fmla="*/ 126 h 193"/>
                  <a:gd name="T54" fmla="*/ 0 w 128"/>
                  <a:gd name="T55" fmla="*/ 146 h 193"/>
                  <a:gd name="T56" fmla="*/ 20 w 128"/>
                  <a:gd name="T57" fmla="*/ 193 h 193"/>
                  <a:gd name="T58" fmla="*/ 32 w 128"/>
                  <a:gd name="T59" fmla="*/ 191 h 193"/>
                  <a:gd name="T60" fmla="*/ 36 w 128"/>
                  <a:gd name="T61" fmla="*/ 189 h 193"/>
                  <a:gd name="T62" fmla="*/ 44 w 128"/>
                  <a:gd name="T63" fmla="*/ 187 h 193"/>
                  <a:gd name="T64" fmla="*/ 50 w 128"/>
                  <a:gd name="T65" fmla="*/ 191 h 193"/>
                  <a:gd name="T66" fmla="*/ 56 w 128"/>
                  <a:gd name="T67" fmla="*/ 181 h 193"/>
                  <a:gd name="T68" fmla="*/ 56 w 128"/>
                  <a:gd name="T69" fmla="*/ 177 h 193"/>
                  <a:gd name="T70" fmla="*/ 60 w 128"/>
                  <a:gd name="T71" fmla="*/ 171 h 193"/>
                  <a:gd name="T72" fmla="*/ 76 w 128"/>
                  <a:gd name="T73" fmla="*/ 167 h 193"/>
                  <a:gd name="T74" fmla="*/ 82 w 128"/>
                  <a:gd name="T75" fmla="*/ 152 h 193"/>
                  <a:gd name="T76" fmla="*/ 98 w 128"/>
                  <a:gd name="T77" fmla="*/ 148 h 193"/>
                  <a:gd name="T78" fmla="*/ 96 w 128"/>
                  <a:gd name="T79" fmla="*/ 138 h 193"/>
                  <a:gd name="T80" fmla="*/ 94 w 128"/>
                  <a:gd name="T81" fmla="*/ 136 h 193"/>
                  <a:gd name="T82" fmla="*/ 96 w 128"/>
                  <a:gd name="T83" fmla="*/ 124 h 193"/>
                  <a:gd name="T84" fmla="*/ 98 w 128"/>
                  <a:gd name="T85" fmla="*/ 120 h 193"/>
                  <a:gd name="T86" fmla="*/ 102 w 128"/>
                  <a:gd name="T87" fmla="*/ 114 h 193"/>
                  <a:gd name="T88" fmla="*/ 104 w 128"/>
                  <a:gd name="T89" fmla="*/ 116 h 193"/>
                  <a:gd name="T90" fmla="*/ 104 w 128"/>
                  <a:gd name="T91" fmla="*/ 120 h 193"/>
                  <a:gd name="T92" fmla="*/ 106 w 128"/>
                  <a:gd name="T93" fmla="*/ 120 h 193"/>
                  <a:gd name="T94" fmla="*/ 110 w 128"/>
                  <a:gd name="T95" fmla="*/ 110 h 193"/>
                  <a:gd name="T96" fmla="*/ 120 w 128"/>
                  <a:gd name="T97" fmla="*/ 98 h 193"/>
                  <a:gd name="T98" fmla="*/ 122 w 128"/>
                  <a:gd name="T99" fmla="*/ 88 h 193"/>
                  <a:gd name="T100" fmla="*/ 128 w 128"/>
                  <a:gd name="T101" fmla="*/ 80 h 193"/>
                  <a:gd name="T102" fmla="*/ 126 w 128"/>
                  <a:gd name="T103" fmla="*/ 76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8" h="193">
                    <a:moveTo>
                      <a:pt x="62" y="12"/>
                    </a:moveTo>
                    <a:lnTo>
                      <a:pt x="60" y="4"/>
                    </a:lnTo>
                    <a:lnTo>
                      <a:pt x="64" y="0"/>
                    </a:lnTo>
                    <a:lnTo>
                      <a:pt x="66" y="4"/>
                    </a:lnTo>
                    <a:lnTo>
                      <a:pt x="66" y="6"/>
                    </a:lnTo>
                    <a:lnTo>
                      <a:pt x="66" y="12"/>
                    </a:lnTo>
                    <a:lnTo>
                      <a:pt x="64" y="14"/>
                    </a:lnTo>
                    <a:lnTo>
                      <a:pt x="64" y="18"/>
                    </a:lnTo>
                    <a:lnTo>
                      <a:pt x="62" y="20"/>
                    </a:lnTo>
                    <a:lnTo>
                      <a:pt x="60" y="18"/>
                    </a:lnTo>
                    <a:lnTo>
                      <a:pt x="62" y="12"/>
                    </a:lnTo>
                    <a:close/>
                    <a:moveTo>
                      <a:pt x="112" y="126"/>
                    </a:moveTo>
                    <a:lnTo>
                      <a:pt x="116" y="118"/>
                    </a:lnTo>
                    <a:lnTo>
                      <a:pt x="114" y="116"/>
                    </a:lnTo>
                    <a:lnTo>
                      <a:pt x="110" y="124"/>
                    </a:lnTo>
                    <a:lnTo>
                      <a:pt x="112" y="126"/>
                    </a:lnTo>
                    <a:close/>
                    <a:moveTo>
                      <a:pt x="126" y="76"/>
                    </a:moveTo>
                    <a:lnTo>
                      <a:pt x="122" y="74"/>
                    </a:lnTo>
                    <a:lnTo>
                      <a:pt x="108" y="58"/>
                    </a:lnTo>
                    <a:lnTo>
                      <a:pt x="98" y="54"/>
                    </a:lnTo>
                    <a:lnTo>
                      <a:pt x="86" y="52"/>
                    </a:lnTo>
                    <a:lnTo>
                      <a:pt x="76" y="46"/>
                    </a:lnTo>
                    <a:lnTo>
                      <a:pt x="68" y="30"/>
                    </a:lnTo>
                    <a:lnTo>
                      <a:pt x="48" y="60"/>
                    </a:lnTo>
                    <a:lnTo>
                      <a:pt x="48" y="72"/>
                    </a:lnTo>
                    <a:lnTo>
                      <a:pt x="56" y="88"/>
                    </a:lnTo>
                    <a:lnTo>
                      <a:pt x="48" y="126"/>
                    </a:lnTo>
                    <a:lnTo>
                      <a:pt x="0" y="146"/>
                    </a:lnTo>
                    <a:lnTo>
                      <a:pt x="20" y="193"/>
                    </a:lnTo>
                    <a:lnTo>
                      <a:pt x="32" y="191"/>
                    </a:lnTo>
                    <a:lnTo>
                      <a:pt x="36" y="189"/>
                    </a:lnTo>
                    <a:lnTo>
                      <a:pt x="44" y="187"/>
                    </a:lnTo>
                    <a:lnTo>
                      <a:pt x="50" y="191"/>
                    </a:lnTo>
                    <a:lnTo>
                      <a:pt x="56" y="181"/>
                    </a:lnTo>
                    <a:lnTo>
                      <a:pt x="56" y="177"/>
                    </a:lnTo>
                    <a:lnTo>
                      <a:pt x="60" y="171"/>
                    </a:lnTo>
                    <a:lnTo>
                      <a:pt x="76" y="167"/>
                    </a:lnTo>
                    <a:lnTo>
                      <a:pt x="82" y="152"/>
                    </a:lnTo>
                    <a:lnTo>
                      <a:pt x="98" y="148"/>
                    </a:lnTo>
                    <a:lnTo>
                      <a:pt x="96" y="138"/>
                    </a:lnTo>
                    <a:lnTo>
                      <a:pt x="94" y="136"/>
                    </a:lnTo>
                    <a:lnTo>
                      <a:pt x="96" y="124"/>
                    </a:lnTo>
                    <a:lnTo>
                      <a:pt x="98" y="120"/>
                    </a:lnTo>
                    <a:lnTo>
                      <a:pt x="102" y="114"/>
                    </a:lnTo>
                    <a:lnTo>
                      <a:pt x="104" y="116"/>
                    </a:lnTo>
                    <a:lnTo>
                      <a:pt x="104" y="120"/>
                    </a:lnTo>
                    <a:lnTo>
                      <a:pt x="106" y="120"/>
                    </a:lnTo>
                    <a:lnTo>
                      <a:pt x="110" y="110"/>
                    </a:lnTo>
                    <a:lnTo>
                      <a:pt x="120" y="98"/>
                    </a:lnTo>
                    <a:lnTo>
                      <a:pt x="122" y="88"/>
                    </a:lnTo>
                    <a:lnTo>
                      <a:pt x="128" y="80"/>
                    </a:lnTo>
                    <a:lnTo>
                      <a:pt x="126" y="7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1" name="Freeform 143"/>
              <p:cNvSpPr>
                <a:spLocks/>
              </p:cNvSpPr>
              <p:nvPr/>
            </p:nvSpPr>
            <p:spPr bwMode="auto">
              <a:xfrm>
                <a:off x="5255198" y="2170913"/>
                <a:ext cx="91434" cy="78675"/>
              </a:xfrm>
              <a:custGeom>
                <a:avLst/>
                <a:gdLst>
                  <a:gd name="T0" fmla="*/ 86 w 86"/>
                  <a:gd name="T1" fmla="*/ 26 h 74"/>
                  <a:gd name="T2" fmla="*/ 84 w 86"/>
                  <a:gd name="T3" fmla="*/ 14 h 74"/>
                  <a:gd name="T4" fmla="*/ 82 w 86"/>
                  <a:gd name="T5" fmla="*/ 14 h 74"/>
                  <a:gd name="T6" fmla="*/ 80 w 86"/>
                  <a:gd name="T7" fmla="*/ 16 h 74"/>
                  <a:gd name="T8" fmla="*/ 78 w 86"/>
                  <a:gd name="T9" fmla="*/ 14 h 74"/>
                  <a:gd name="T10" fmla="*/ 80 w 86"/>
                  <a:gd name="T11" fmla="*/ 8 h 74"/>
                  <a:gd name="T12" fmla="*/ 78 w 86"/>
                  <a:gd name="T13" fmla="*/ 0 h 74"/>
                  <a:gd name="T14" fmla="*/ 74 w 86"/>
                  <a:gd name="T15" fmla="*/ 12 h 74"/>
                  <a:gd name="T16" fmla="*/ 68 w 86"/>
                  <a:gd name="T17" fmla="*/ 16 h 74"/>
                  <a:gd name="T18" fmla="*/ 58 w 86"/>
                  <a:gd name="T19" fmla="*/ 26 h 74"/>
                  <a:gd name="T20" fmla="*/ 50 w 86"/>
                  <a:gd name="T21" fmla="*/ 34 h 74"/>
                  <a:gd name="T22" fmla="*/ 44 w 86"/>
                  <a:gd name="T23" fmla="*/ 40 h 74"/>
                  <a:gd name="T24" fmla="*/ 38 w 86"/>
                  <a:gd name="T25" fmla="*/ 42 h 74"/>
                  <a:gd name="T26" fmla="*/ 28 w 86"/>
                  <a:gd name="T27" fmla="*/ 42 h 74"/>
                  <a:gd name="T28" fmla="*/ 20 w 86"/>
                  <a:gd name="T29" fmla="*/ 40 h 74"/>
                  <a:gd name="T30" fmla="*/ 16 w 86"/>
                  <a:gd name="T31" fmla="*/ 44 h 74"/>
                  <a:gd name="T32" fmla="*/ 6 w 86"/>
                  <a:gd name="T33" fmla="*/ 40 h 74"/>
                  <a:gd name="T34" fmla="*/ 0 w 86"/>
                  <a:gd name="T35" fmla="*/ 40 h 74"/>
                  <a:gd name="T36" fmla="*/ 8 w 86"/>
                  <a:gd name="T37" fmla="*/ 62 h 74"/>
                  <a:gd name="T38" fmla="*/ 14 w 86"/>
                  <a:gd name="T39" fmla="*/ 64 h 74"/>
                  <a:gd name="T40" fmla="*/ 60 w 86"/>
                  <a:gd name="T41" fmla="*/ 74 h 74"/>
                  <a:gd name="T42" fmla="*/ 66 w 86"/>
                  <a:gd name="T43" fmla="*/ 68 h 74"/>
                  <a:gd name="T44" fmla="*/ 66 w 86"/>
                  <a:gd name="T45" fmla="*/ 56 h 74"/>
                  <a:gd name="T46" fmla="*/ 86 w 86"/>
                  <a:gd name="T47" fmla="*/ 2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74">
                    <a:moveTo>
                      <a:pt x="86" y="26"/>
                    </a:moveTo>
                    <a:lnTo>
                      <a:pt x="84" y="14"/>
                    </a:lnTo>
                    <a:lnTo>
                      <a:pt x="82" y="14"/>
                    </a:lnTo>
                    <a:lnTo>
                      <a:pt x="80" y="16"/>
                    </a:lnTo>
                    <a:lnTo>
                      <a:pt x="78" y="14"/>
                    </a:lnTo>
                    <a:lnTo>
                      <a:pt x="80" y="8"/>
                    </a:lnTo>
                    <a:lnTo>
                      <a:pt x="78" y="0"/>
                    </a:lnTo>
                    <a:lnTo>
                      <a:pt x="74" y="12"/>
                    </a:lnTo>
                    <a:lnTo>
                      <a:pt x="68" y="16"/>
                    </a:lnTo>
                    <a:lnTo>
                      <a:pt x="58" y="26"/>
                    </a:lnTo>
                    <a:lnTo>
                      <a:pt x="50" y="34"/>
                    </a:lnTo>
                    <a:lnTo>
                      <a:pt x="44" y="40"/>
                    </a:lnTo>
                    <a:lnTo>
                      <a:pt x="38" y="42"/>
                    </a:lnTo>
                    <a:lnTo>
                      <a:pt x="28" y="42"/>
                    </a:lnTo>
                    <a:lnTo>
                      <a:pt x="20" y="40"/>
                    </a:lnTo>
                    <a:lnTo>
                      <a:pt x="16" y="44"/>
                    </a:lnTo>
                    <a:lnTo>
                      <a:pt x="6" y="40"/>
                    </a:lnTo>
                    <a:lnTo>
                      <a:pt x="0" y="40"/>
                    </a:lnTo>
                    <a:lnTo>
                      <a:pt x="8" y="62"/>
                    </a:lnTo>
                    <a:lnTo>
                      <a:pt x="14" y="64"/>
                    </a:lnTo>
                    <a:lnTo>
                      <a:pt x="60" y="74"/>
                    </a:lnTo>
                    <a:lnTo>
                      <a:pt x="66" y="68"/>
                    </a:lnTo>
                    <a:lnTo>
                      <a:pt x="66" y="56"/>
                    </a:lnTo>
                    <a:lnTo>
                      <a:pt x="86"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2" name="Freeform 144"/>
              <p:cNvSpPr>
                <a:spLocks/>
              </p:cNvSpPr>
              <p:nvPr/>
            </p:nvSpPr>
            <p:spPr bwMode="auto">
              <a:xfrm>
                <a:off x="5236061" y="2175166"/>
                <a:ext cx="2126" cy="6379"/>
              </a:xfrm>
              <a:custGeom>
                <a:avLst/>
                <a:gdLst>
                  <a:gd name="T0" fmla="*/ 2 w 2"/>
                  <a:gd name="T1" fmla="*/ 6 h 6"/>
                  <a:gd name="T2" fmla="*/ 0 w 2"/>
                  <a:gd name="T3" fmla="*/ 2 h 6"/>
                  <a:gd name="T4" fmla="*/ 2 w 2"/>
                  <a:gd name="T5" fmla="*/ 0 h 6"/>
                  <a:gd name="T6" fmla="*/ 2 w 2"/>
                  <a:gd name="T7" fmla="*/ 2 h 6"/>
                  <a:gd name="T8" fmla="*/ 2 w 2"/>
                  <a:gd name="T9" fmla="*/ 6 h 6"/>
                </a:gdLst>
                <a:ahLst/>
                <a:cxnLst>
                  <a:cxn ang="0">
                    <a:pos x="T0" y="T1"/>
                  </a:cxn>
                  <a:cxn ang="0">
                    <a:pos x="T2" y="T3"/>
                  </a:cxn>
                  <a:cxn ang="0">
                    <a:pos x="T4" y="T5"/>
                  </a:cxn>
                  <a:cxn ang="0">
                    <a:pos x="T6" y="T7"/>
                  </a:cxn>
                  <a:cxn ang="0">
                    <a:pos x="T8" y="T9"/>
                  </a:cxn>
                </a:cxnLst>
                <a:rect l="0" t="0" r="r" b="b"/>
                <a:pathLst>
                  <a:path w="2" h="6">
                    <a:moveTo>
                      <a:pt x="2" y="6"/>
                    </a:moveTo>
                    <a:lnTo>
                      <a:pt x="0" y="2"/>
                    </a:lnTo>
                    <a:lnTo>
                      <a:pt x="2" y="0"/>
                    </a:lnTo>
                    <a:lnTo>
                      <a:pt x="2" y="2"/>
                    </a:lnTo>
                    <a:lnTo>
                      <a:pt x="2"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3" name="Freeform 145"/>
              <p:cNvSpPr>
                <a:spLocks/>
              </p:cNvSpPr>
              <p:nvPr/>
            </p:nvSpPr>
            <p:spPr bwMode="auto">
              <a:xfrm>
                <a:off x="5242440" y="2173040"/>
                <a:ext cx="19137" cy="34022"/>
              </a:xfrm>
              <a:custGeom>
                <a:avLst/>
                <a:gdLst>
                  <a:gd name="T0" fmla="*/ 12 w 18"/>
                  <a:gd name="T1" fmla="*/ 32 h 32"/>
                  <a:gd name="T2" fmla="*/ 16 w 18"/>
                  <a:gd name="T3" fmla="*/ 30 h 32"/>
                  <a:gd name="T4" fmla="*/ 18 w 18"/>
                  <a:gd name="T5" fmla="*/ 18 h 32"/>
                  <a:gd name="T6" fmla="*/ 14 w 18"/>
                  <a:gd name="T7" fmla="*/ 14 h 32"/>
                  <a:gd name="T8" fmla="*/ 14 w 18"/>
                  <a:gd name="T9" fmla="*/ 6 h 32"/>
                  <a:gd name="T10" fmla="*/ 8 w 18"/>
                  <a:gd name="T11" fmla="*/ 0 h 32"/>
                  <a:gd name="T12" fmla="*/ 2 w 18"/>
                  <a:gd name="T13" fmla="*/ 4 h 32"/>
                  <a:gd name="T14" fmla="*/ 4 w 18"/>
                  <a:gd name="T15" fmla="*/ 6 h 32"/>
                  <a:gd name="T16" fmla="*/ 4 w 18"/>
                  <a:gd name="T17" fmla="*/ 10 h 32"/>
                  <a:gd name="T18" fmla="*/ 2 w 18"/>
                  <a:gd name="T19" fmla="*/ 12 h 32"/>
                  <a:gd name="T20" fmla="*/ 0 w 18"/>
                  <a:gd name="T21" fmla="*/ 22 h 32"/>
                  <a:gd name="T22" fmla="*/ 4 w 18"/>
                  <a:gd name="T23" fmla="*/ 32 h 32"/>
                  <a:gd name="T24" fmla="*/ 12 w 18"/>
                  <a:gd name="T25"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32">
                    <a:moveTo>
                      <a:pt x="12" y="32"/>
                    </a:moveTo>
                    <a:lnTo>
                      <a:pt x="16" y="30"/>
                    </a:lnTo>
                    <a:lnTo>
                      <a:pt x="18" y="18"/>
                    </a:lnTo>
                    <a:lnTo>
                      <a:pt x="14" y="14"/>
                    </a:lnTo>
                    <a:lnTo>
                      <a:pt x="14" y="6"/>
                    </a:lnTo>
                    <a:lnTo>
                      <a:pt x="8" y="0"/>
                    </a:lnTo>
                    <a:lnTo>
                      <a:pt x="2" y="4"/>
                    </a:lnTo>
                    <a:lnTo>
                      <a:pt x="4" y="6"/>
                    </a:lnTo>
                    <a:lnTo>
                      <a:pt x="4" y="10"/>
                    </a:lnTo>
                    <a:lnTo>
                      <a:pt x="2" y="12"/>
                    </a:lnTo>
                    <a:lnTo>
                      <a:pt x="0" y="22"/>
                    </a:lnTo>
                    <a:lnTo>
                      <a:pt x="4" y="32"/>
                    </a:lnTo>
                    <a:lnTo>
                      <a:pt x="12" y="3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4" name="Freeform 146"/>
              <p:cNvSpPr>
                <a:spLocks noEditPoints="1"/>
              </p:cNvSpPr>
              <p:nvPr/>
            </p:nvSpPr>
            <p:spPr bwMode="auto">
              <a:xfrm>
                <a:off x="4950065" y="2044395"/>
                <a:ext cx="383809" cy="335966"/>
              </a:xfrm>
              <a:custGeom>
                <a:avLst/>
                <a:gdLst>
                  <a:gd name="T0" fmla="*/ 131 w 361"/>
                  <a:gd name="T1" fmla="*/ 308 h 316"/>
                  <a:gd name="T2" fmla="*/ 133 w 361"/>
                  <a:gd name="T3" fmla="*/ 310 h 316"/>
                  <a:gd name="T4" fmla="*/ 125 w 361"/>
                  <a:gd name="T5" fmla="*/ 312 h 316"/>
                  <a:gd name="T6" fmla="*/ 139 w 361"/>
                  <a:gd name="T7" fmla="*/ 316 h 316"/>
                  <a:gd name="T8" fmla="*/ 133 w 361"/>
                  <a:gd name="T9" fmla="*/ 314 h 316"/>
                  <a:gd name="T10" fmla="*/ 125 w 361"/>
                  <a:gd name="T11" fmla="*/ 312 h 316"/>
                  <a:gd name="T12" fmla="*/ 197 w 361"/>
                  <a:gd name="T13" fmla="*/ 61 h 316"/>
                  <a:gd name="T14" fmla="*/ 171 w 361"/>
                  <a:gd name="T15" fmla="*/ 61 h 316"/>
                  <a:gd name="T16" fmla="*/ 77 w 361"/>
                  <a:gd name="T17" fmla="*/ 0 h 316"/>
                  <a:gd name="T18" fmla="*/ 37 w 361"/>
                  <a:gd name="T19" fmla="*/ 15 h 316"/>
                  <a:gd name="T20" fmla="*/ 49 w 361"/>
                  <a:gd name="T21" fmla="*/ 35 h 316"/>
                  <a:gd name="T22" fmla="*/ 35 w 361"/>
                  <a:gd name="T23" fmla="*/ 47 h 316"/>
                  <a:gd name="T24" fmla="*/ 18 w 361"/>
                  <a:gd name="T25" fmla="*/ 61 h 316"/>
                  <a:gd name="T26" fmla="*/ 4 w 361"/>
                  <a:gd name="T27" fmla="*/ 57 h 316"/>
                  <a:gd name="T28" fmla="*/ 0 w 361"/>
                  <a:gd name="T29" fmla="*/ 83 h 316"/>
                  <a:gd name="T30" fmla="*/ 12 w 361"/>
                  <a:gd name="T31" fmla="*/ 87 h 316"/>
                  <a:gd name="T32" fmla="*/ 33 w 361"/>
                  <a:gd name="T33" fmla="*/ 123 h 316"/>
                  <a:gd name="T34" fmla="*/ 37 w 361"/>
                  <a:gd name="T35" fmla="*/ 131 h 316"/>
                  <a:gd name="T36" fmla="*/ 47 w 361"/>
                  <a:gd name="T37" fmla="*/ 141 h 316"/>
                  <a:gd name="T38" fmla="*/ 47 w 361"/>
                  <a:gd name="T39" fmla="*/ 151 h 316"/>
                  <a:gd name="T40" fmla="*/ 55 w 361"/>
                  <a:gd name="T41" fmla="*/ 159 h 316"/>
                  <a:gd name="T42" fmla="*/ 77 w 361"/>
                  <a:gd name="T43" fmla="*/ 187 h 316"/>
                  <a:gd name="T44" fmla="*/ 79 w 361"/>
                  <a:gd name="T45" fmla="*/ 205 h 316"/>
                  <a:gd name="T46" fmla="*/ 87 w 361"/>
                  <a:gd name="T47" fmla="*/ 227 h 316"/>
                  <a:gd name="T48" fmla="*/ 99 w 361"/>
                  <a:gd name="T49" fmla="*/ 237 h 316"/>
                  <a:gd name="T50" fmla="*/ 107 w 361"/>
                  <a:gd name="T51" fmla="*/ 247 h 316"/>
                  <a:gd name="T52" fmla="*/ 113 w 361"/>
                  <a:gd name="T53" fmla="*/ 253 h 316"/>
                  <a:gd name="T54" fmla="*/ 125 w 361"/>
                  <a:gd name="T55" fmla="*/ 278 h 316"/>
                  <a:gd name="T56" fmla="*/ 141 w 361"/>
                  <a:gd name="T57" fmla="*/ 298 h 316"/>
                  <a:gd name="T58" fmla="*/ 149 w 361"/>
                  <a:gd name="T59" fmla="*/ 314 h 316"/>
                  <a:gd name="T60" fmla="*/ 155 w 361"/>
                  <a:gd name="T61" fmla="*/ 308 h 316"/>
                  <a:gd name="T62" fmla="*/ 155 w 361"/>
                  <a:gd name="T63" fmla="*/ 300 h 316"/>
                  <a:gd name="T64" fmla="*/ 159 w 361"/>
                  <a:gd name="T65" fmla="*/ 286 h 316"/>
                  <a:gd name="T66" fmla="*/ 179 w 361"/>
                  <a:gd name="T67" fmla="*/ 292 h 316"/>
                  <a:gd name="T68" fmla="*/ 217 w 361"/>
                  <a:gd name="T69" fmla="*/ 294 h 316"/>
                  <a:gd name="T70" fmla="*/ 231 w 361"/>
                  <a:gd name="T71" fmla="*/ 298 h 316"/>
                  <a:gd name="T72" fmla="*/ 243 w 361"/>
                  <a:gd name="T73" fmla="*/ 278 h 316"/>
                  <a:gd name="T74" fmla="*/ 305 w 361"/>
                  <a:gd name="T75" fmla="*/ 261 h 316"/>
                  <a:gd name="T76" fmla="*/ 361 w 361"/>
                  <a:gd name="T77" fmla="*/ 203 h 316"/>
                  <a:gd name="T78" fmla="*/ 347 w 361"/>
                  <a:gd name="T79" fmla="*/ 193 h 316"/>
                  <a:gd name="T80" fmla="*/ 295 w 361"/>
                  <a:gd name="T81" fmla="*/ 181 h 316"/>
                  <a:gd name="T82" fmla="*/ 287 w 361"/>
                  <a:gd name="T83" fmla="*/ 153 h 316"/>
                  <a:gd name="T84" fmla="*/ 275 w 361"/>
                  <a:gd name="T85" fmla="*/ 143 h 316"/>
                  <a:gd name="T86" fmla="*/ 265 w 361"/>
                  <a:gd name="T87" fmla="*/ 131 h 316"/>
                  <a:gd name="T88" fmla="*/ 263 w 361"/>
                  <a:gd name="T89" fmla="*/ 113 h 316"/>
                  <a:gd name="T90" fmla="*/ 249 w 361"/>
                  <a:gd name="T91" fmla="*/ 99 h 316"/>
                  <a:gd name="T92" fmla="*/ 239 w 361"/>
                  <a:gd name="T93" fmla="*/ 89 h 316"/>
                  <a:gd name="T94" fmla="*/ 231 w 361"/>
                  <a:gd name="T95" fmla="*/ 73 h 316"/>
                  <a:gd name="T96" fmla="*/ 209 w 361"/>
                  <a:gd name="T97" fmla="*/ 65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1" h="316">
                    <a:moveTo>
                      <a:pt x="131" y="310"/>
                    </a:moveTo>
                    <a:lnTo>
                      <a:pt x="131" y="308"/>
                    </a:lnTo>
                    <a:lnTo>
                      <a:pt x="131" y="306"/>
                    </a:lnTo>
                    <a:lnTo>
                      <a:pt x="133" y="310"/>
                    </a:lnTo>
                    <a:lnTo>
                      <a:pt x="131" y="310"/>
                    </a:lnTo>
                    <a:close/>
                    <a:moveTo>
                      <a:pt x="125" y="312"/>
                    </a:moveTo>
                    <a:lnTo>
                      <a:pt x="133" y="316"/>
                    </a:lnTo>
                    <a:lnTo>
                      <a:pt x="139" y="316"/>
                    </a:lnTo>
                    <a:lnTo>
                      <a:pt x="137" y="312"/>
                    </a:lnTo>
                    <a:lnTo>
                      <a:pt x="133" y="314"/>
                    </a:lnTo>
                    <a:lnTo>
                      <a:pt x="127" y="310"/>
                    </a:lnTo>
                    <a:lnTo>
                      <a:pt x="125" y="312"/>
                    </a:lnTo>
                    <a:close/>
                    <a:moveTo>
                      <a:pt x="209" y="65"/>
                    </a:moveTo>
                    <a:lnTo>
                      <a:pt x="197" y="61"/>
                    </a:lnTo>
                    <a:lnTo>
                      <a:pt x="189" y="65"/>
                    </a:lnTo>
                    <a:lnTo>
                      <a:pt x="171" y="61"/>
                    </a:lnTo>
                    <a:lnTo>
                      <a:pt x="101" y="7"/>
                    </a:lnTo>
                    <a:lnTo>
                      <a:pt x="77" y="0"/>
                    </a:lnTo>
                    <a:lnTo>
                      <a:pt x="53" y="11"/>
                    </a:lnTo>
                    <a:lnTo>
                      <a:pt x="37" y="15"/>
                    </a:lnTo>
                    <a:lnTo>
                      <a:pt x="37" y="19"/>
                    </a:lnTo>
                    <a:lnTo>
                      <a:pt x="49" y="35"/>
                    </a:lnTo>
                    <a:lnTo>
                      <a:pt x="43" y="45"/>
                    </a:lnTo>
                    <a:lnTo>
                      <a:pt x="35" y="47"/>
                    </a:lnTo>
                    <a:lnTo>
                      <a:pt x="26" y="53"/>
                    </a:lnTo>
                    <a:lnTo>
                      <a:pt x="18" y="61"/>
                    </a:lnTo>
                    <a:lnTo>
                      <a:pt x="10" y="59"/>
                    </a:lnTo>
                    <a:lnTo>
                      <a:pt x="4" y="57"/>
                    </a:lnTo>
                    <a:lnTo>
                      <a:pt x="2" y="65"/>
                    </a:lnTo>
                    <a:lnTo>
                      <a:pt x="0" y="83"/>
                    </a:lnTo>
                    <a:lnTo>
                      <a:pt x="8" y="85"/>
                    </a:lnTo>
                    <a:lnTo>
                      <a:pt x="12" y="87"/>
                    </a:lnTo>
                    <a:lnTo>
                      <a:pt x="22" y="107"/>
                    </a:lnTo>
                    <a:lnTo>
                      <a:pt x="33" y="123"/>
                    </a:lnTo>
                    <a:lnTo>
                      <a:pt x="35" y="123"/>
                    </a:lnTo>
                    <a:lnTo>
                      <a:pt x="37" y="131"/>
                    </a:lnTo>
                    <a:lnTo>
                      <a:pt x="43" y="137"/>
                    </a:lnTo>
                    <a:lnTo>
                      <a:pt x="47" y="141"/>
                    </a:lnTo>
                    <a:lnTo>
                      <a:pt x="51" y="147"/>
                    </a:lnTo>
                    <a:lnTo>
                      <a:pt x="47" y="151"/>
                    </a:lnTo>
                    <a:lnTo>
                      <a:pt x="49" y="157"/>
                    </a:lnTo>
                    <a:lnTo>
                      <a:pt x="55" y="159"/>
                    </a:lnTo>
                    <a:lnTo>
                      <a:pt x="73" y="173"/>
                    </a:lnTo>
                    <a:lnTo>
                      <a:pt x="77" y="187"/>
                    </a:lnTo>
                    <a:lnTo>
                      <a:pt x="83" y="197"/>
                    </a:lnTo>
                    <a:lnTo>
                      <a:pt x="79" y="205"/>
                    </a:lnTo>
                    <a:lnTo>
                      <a:pt x="79" y="215"/>
                    </a:lnTo>
                    <a:lnTo>
                      <a:pt x="87" y="227"/>
                    </a:lnTo>
                    <a:lnTo>
                      <a:pt x="91" y="235"/>
                    </a:lnTo>
                    <a:lnTo>
                      <a:pt x="99" y="237"/>
                    </a:lnTo>
                    <a:lnTo>
                      <a:pt x="105" y="241"/>
                    </a:lnTo>
                    <a:lnTo>
                      <a:pt x="107" y="247"/>
                    </a:lnTo>
                    <a:lnTo>
                      <a:pt x="111" y="247"/>
                    </a:lnTo>
                    <a:lnTo>
                      <a:pt x="113" y="253"/>
                    </a:lnTo>
                    <a:lnTo>
                      <a:pt x="123" y="269"/>
                    </a:lnTo>
                    <a:lnTo>
                      <a:pt x="125" y="278"/>
                    </a:lnTo>
                    <a:lnTo>
                      <a:pt x="131" y="286"/>
                    </a:lnTo>
                    <a:lnTo>
                      <a:pt x="141" y="298"/>
                    </a:lnTo>
                    <a:lnTo>
                      <a:pt x="145" y="308"/>
                    </a:lnTo>
                    <a:lnTo>
                      <a:pt x="149" y="314"/>
                    </a:lnTo>
                    <a:lnTo>
                      <a:pt x="153" y="312"/>
                    </a:lnTo>
                    <a:lnTo>
                      <a:pt x="155" y="308"/>
                    </a:lnTo>
                    <a:lnTo>
                      <a:pt x="153" y="304"/>
                    </a:lnTo>
                    <a:lnTo>
                      <a:pt x="155" y="300"/>
                    </a:lnTo>
                    <a:lnTo>
                      <a:pt x="155" y="294"/>
                    </a:lnTo>
                    <a:lnTo>
                      <a:pt x="159" y="286"/>
                    </a:lnTo>
                    <a:lnTo>
                      <a:pt x="167" y="292"/>
                    </a:lnTo>
                    <a:lnTo>
                      <a:pt x="179" y="292"/>
                    </a:lnTo>
                    <a:lnTo>
                      <a:pt x="207" y="294"/>
                    </a:lnTo>
                    <a:lnTo>
                      <a:pt x="217" y="294"/>
                    </a:lnTo>
                    <a:lnTo>
                      <a:pt x="223" y="302"/>
                    </a:lnTo>
                    <a:lnTo>
                      <a:pt x="231" y="298"/>
                    </a:lnTo>
                    <a:lnTo>
                      <a:pt x="235" y="290"/>
                    </a:lnTo>
                    <a:lnTo>
                      <a:pt x="243" y="278"/>
                    </a:lnTo>
                    <a:lnTo>
                      <a:pt x="257" y="269"/>
                    </a:lnTo>
                    <a:lnTo>
                      <a:pt x="305" y="261"/>
                    </a:lnTo>
                    <a:lnTo>
                      <a:pt x="353" y="241"/>
                    </a:lnTo>
                    <a:lnTo>
                      <a:pt x="361" y="203"/>
                    </a:lnTo>
                    <a:lnTo>
                      <a:pt x="353" y="187"/>
                    </a:lnTo>
                    <a:lnTo>
                      <a:pt x="347" y="193"/>
                    </a:lnTo>
                    <a:lnTo>
                      <a:pt x="301" y="183"/>
                    </a:lnTo>
                    <a:lnTo>
                      <a:pt x="295" y="181"/>
                    </a:lnTo>
                    <a:lnTo>
                      <a:pt x="287" y="159"/>
                    </a:lnTo>
                    <a:lnTo>
                      <a:pt x="287" y="153"/>
                    </a:lnTo>
                    <a:lnTo>
                      <a:pt x="279" y="153"/>
                    </a:lnTo>
                    <a:lnTo>
                      <a:pt x="275" y="143"/>
                    </a:lnTo>
                    <a:lnTo>
                      <a:pt x="271" y="137"/>
                    </a:lnTo>
                    <a:lnTo>
                      <a:pt x="265" y="131"/>
                    </a:lnTo>
                    <a:lnTo>
                      <a:pt x="261" y="123"/>
                    </a:lnTo>
                    <a:lnTo>
                      <a:pt x="263" y="113"/>
                    </a:lnTo>
                    <a:lnTo>
                      <a:pt x="255" y="101"/>
                    </a:lnTo>
                    <a:lnTo>
                      <a:pt x="249" y="99"/>
                    </a:lnTo>
                    <a:lnTo>
                      <a:pt x="245" y="93"/>
                    </a:lnTo>
                    <a:lnTo>
                      <a:pt x="239" y="89"/>
                    </a:lnTo>
                    <a:lnTo>
                      <a:pt x="237" y="81"/>
                    </a:lnTo>
                    <a:lnTo>
                      <a:pt x="231" y="73"/>
                    </a:lnTo>
                    <a:lnTo>
                      <a:pt x="217" y="75"/>
                    </a:lnTo>
                    <a:lnTo>
                      <a:pt x="209" y="6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5" name="Freeform 147"/>
              <p:cNvSpPr>
                <a:spLocks/>
              </p:cNvSpPr>
              <p:nvPr/>
            </p:nvSpPr>
            <p:spPr bwMode="auto">
              <a:xfrm>
                <a:off x="5017045" y="1935950"/>
                <a:ext cx="178615" cy="177552"/>
              </a:xfrm>
              <a:custGeom>
                <a:avLst/>
                <a:gdLst>
                  <a:gd name="T0" fmla="*/ 158 w 168"/>
                  <a:gd name="T1" fmla="*/ 137 h 167"/>
                  <a:gd name="T2" fmla="*/ 156 w 168"/>
                  <a:gd name="T3" fmla="*/ 129 h 167"/>
                  <a:gd name="T4" fmla="*/ 154 w 168"/>
                  <a:gd name="T5" fmla="*/ 125 h 167"/>
                  <a:gd name="T6" fmla="*/ 152 w 168"/>
                  <a:gd name="T7" fmla="*/ 127 h 167"/>
                  <a:gd name="T8" fmla="*/ 150 w 168"/>
                  <a:gd name="T9" fmla="*/ 119 h 167"/>
                  <a:gd name="T10" fmla="*/ 152 w 168"/>
                  <a:gd name="T11" fmla="*/ 115 h 167"/>
                  <a:gd name="T12" fmla="*/ 150 w 168"/>
                  <a:gd name="T13" fmla="*/ 104 h 167"/>
                  <a:gd name="T14" fmla="*/ 126 w 168"/>
                  <a:gd name="T15" fmla="*/ 88 h 167"/>
                  <a:gd name="T16" fmla="*/ 120 w 168"/>
                  <a:gd name="T17" fmla="*/ 86 h 167"/>
                  <a:gd name="T18" fmla="*/ 110 w 168"/>
                  <a:gd name="T19" fmla="*/ 74 h 167"/>
                  <a:gd name="T20" fmla="*/ 108 w 168"/>
                  <a:gd name="T21" fmla="*/ 64 h 167"/>
                  <a:gd name="T22" fmla="*/ 110 w 168"/>
                  <a:gd name="T23" fmla="*/ 48 h 167"/>
                  <a:gd name="T24" fmla="*/ 114 w 168"/>
                  <a:gd name="T25" fmla="*/ 42 h 167"/>
                  <a:gd name="T26" fmla="*/ 112 w 168"/>
                  <a:gd name="T27" fmla="*/ 36 h 167"/>
                  <a:gd name="T28" fmla="*/ 114 w 168"/>
                  <a:gd name="T29" fmla="*/ 30 h 167"/>
                  <a:gd name="T30" fmla="*/ 108 w 168"/>
                  <a:gd name="T31" fmla="*/ 28 h 167"/>
                  <a:gd name="T32" fmla="*/ 100 w 168"/>
                  <a:gd name="T33" fmla="*/ 26 h 167"/>
                  <a:gd name="T34" fmla="*/ 96 w 168"/>
                  <a:gd name="T35" fmla="*/ 16 h 167"/>
                  <a:gd name="T36" fmla="*/ 88 w 168"/>
                  <a:gd name="T37" fmla="*/ 2 h 167"/>
                  <a:gd name="T38" fmla="*/ 80 w 168"/>
                  <a:gd name="T39" fmla="*/ 6 h 167"/>
                  <a:gd name="T40" fmla="*/ 76 w 168"/>
                  <a:gd name="T41" fmla="*/ 2 h 167"/>
                  <a:gd name="T42" fmla="*/ 66 w 168"/>
                  <a:gd name="T43" fmla="*/ 2 h 167"/>
                  <a:gd name="T44" fmla="*/ 56 w 168"/>
                  <a:gd name="T45" fmla="*/ 0 h 167"/>
                  <a:gd name="T46" fmla="*/ 46 w 168"/>
                  <a:gd name="T47" fmla="*/ 6 h 167"/>
                  <a:gd name="T48" fmla="*/ 34 w 168"/>
                  <a:gd name="T49" fmla="*/ 22 h 167"/>
                  <a:gd name="T50" fmla="*/ 36 w 168"/>
                  <a:gd name="T51" fmla="*/ 38 h 167"/>
                  <a:gd name="T52" fmla="*/ 34 w 168"/>
                  <a:gd name="T53" fmla="*/ 54 h 167"/>
                  <a:gd name="T54" fmla="*/ 0 w 168"/>
                  <a:gd name="T55" fmla="*/ 78 h 167"/>
                  <a:gd name="T56" fmla="*/ 4 w 168"/>
                  <a:gd name="T57" fmla="*/ 90 h 167"/>
                  <a:gd name="T58" fmla="*/ 14 w 168"/>
                  <a:gd name="T59" fmla="*/ 102 h 167"/>
                  <a:gd name="T60" fmla="*/ 38 w 168"/>
                  <a:gd name="T61" fmla="*/ 109 h 167"/>
                  <a:gd name="T62" fmla="*/ 108 w 168"/>
                  <a:gd name="T63" fmla="*/ 163 h 167"/>
                  <a:gd name="T64" fmla="*/ 126 w 168"/>
                  <a:gd name="T65" fmla="*/ 167 h 167"/>
                  <a:gd name="T66" fmla="*/ 134 w 168"/>
                  <a:gd name="T67" fmla="*/ 163 h 167"/>
                  <a:gd name="T68" fmla="*/ 144 w 168"/>
                  <a:gd name="T69" fmla="*/ 145 h 167"/>
                  <a:gd name="T70" fmla="*/ 150 w 168"/>
                  <a:gd name="T71" fmla="*/ 143 h 167"/>
                  <a:gd name="T72" fmla="*/ 156 w 168"/>
                  <a:gd name="T73" fmla="*/ 147 h 167"/>
                  <a:gd name="T74" fmla="*/ 158 w 168"/>
                  <a:gd name="T75" fmla="*/ 145 h 167"/>
                  <a:gd name="T76" fmla="*/ 168 w 168"/>
                  <a:gd name="T77" fmla="*/ 147 h 167"/>
                  <a:gd name="T78" fmla="*/ 164 w 168"/>
                  <a:gd name="T79" fmla="*/ 141 h 167"/>
                  <a:gd name="T80" fmla="*/ 158 w 168"/>
                  <a:gd name="T81" fmla="*/ 13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8" h="167">
                    <a:moveTo>
                      <a:pt x="158" y="137"/>
                    </a:moveTo>
                    <a:lnTo>
                      <a:pt x="156" y="129"/>
                    </a:lnTo>
                    <a:lnTo>
                      <a:pt x="154" y="125"/>
                    </a:lnTo>
                    <a:lnTo>
                      <a:pt x="152" y="127"/>
                    </a:lnTo>
                    <a:lnTo>
                      <a:pt x="150" y="119"/>
                    </a:lnTo>
                    <a:lnTo>
                      <a:pt x="152" y="115"/>
                    </a:lnTo>
                    <a:lnTo>
                      <a:pt x="150" y="104"/>
                    </a:lnTo>
                    <a:lnTo>
                      <a:pt x="126" y="88"/>
                    </a:lnTo>
                    <a:lnTo>
                      <a:pt x="120" y="86"/>
                    </a:lnTo>
                    <a:lnTo>
                      <a:pt x="110" y="74"/>
                    </a:lnTo>
                    <a:lnTo>
                      <a:pt x="108" y="64"/>
                    </a:lnTo>
                    <a:lnTo>
                      <a:pt x="110" y="48"/>
                    </a:lnTo>
                    <a:lnTo>
                      <a:pt x="114" y="42"/>
                    </a:lnTo>
                    <a:lnTo>
                      <a:pt x="112" y="36"/>
                    </a:lnTo>
                    <a:lnTo>
                      <a:pt x="114" y="30"/>
                    </a:lnTo>
                    <a:lnTo>
                      <a:pt x="108" y="28"/>
                    </a:lnTo>
                    <a:lnTo>
                      <a:pt x="100" y="26"/>
                    </a:lnTo>
                    <a:lnTo>
                      <a:pt x="96" y="16"/>
                    </a:lnTo>
                    <a:lnTo>
                      <a:pt x="88" y="2"/>
                    </a:lnTo>
                    <a:lnTo>
                      <a:pt x="80" y="6"/>
                    </a:lnTo>
                    <a:lnTo>
                      <a:pt x="76" y="2"/>
                    </a:lnTo>
                    <a:lnTo>
                      <a:pt x="66" y="2"/>
                    </a:lnTo>
                    <a:lnTo>
                      <a:pt x="56" y="0"/>
                    </a:lnTo>
                    <a:lnTo>
                      <a:pt x="46" y="6"/>
                    </a:lnTo>
                    <a:lnTo>
                      <a:pt x="34" y="22"/>
                    </a:lnTo>
                    <a:lnTo>
                      <a:pt x="36" y="38"/>
                    </a:lnTo>
                    <a:lnTo>
                      <a:pt x="34" y="54"/>
                    </a:lnTo>
                    <a:lnTo>
                      <a:pt x="0" y="78"/>
                    </a:lnTo>
                    <a:lnTo>
                      <a:pt x="4" y="90"/>
                    </a:lnTo>
                    <a:lnTo>
                      <a:pt x="14" y="102"/>
                    </a:lnTo>
                    <a:lnTo>
                      <a:pt x="38" y="109"/>
                    </a:lnTo>
                    <a:lnTo>
                      <a:pt x="108" y="163"/>
                    </a:lnTo>
                    <a:lnTo>
                      <a:pt x="126" y="167"/>
                    </a:lnTo>
                    <a:lnTo>
                      <a:pt x="134" y="163"/>
                    </a:lnTo>
                    <a:lnTo>
                      <a:pt x="144" y="145"/>
                    </a:lnTo>
                    <a:lnTo>
                      <a:pt x="150" y="143"/>
                    </a:lnTo>
                    <a:lnTo>
                      <a:pt x="156" y="147"/>
                    </a:lnTo>
                    <a:lnTo>
                      <a:pt x="158" y="145"/>
                    </a:lnTo>
                    <a:lnTo>
                      <a:pt x="168" y="147"/>
                    </a:lnTo>
                    <a:lnTo>
                      <a:pt x="164" y="141"/>
                    </a:lnTo>
                    <a:lnTo>
                      <a:pt x="158" y="13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6" name="Freeform 148"/>
              <p:cNvSpPr>
                <a:spLocks/>
              </p:cNvSpPr>
              <p:nvPr/>
            </p:nvSpPr>
            <p:spPr bwMode="auto">
              <a:xfrm>
                <a:off x="5159512" y="2087985"/>
                <a:ext cx="36148" cy="36148"/>
              </a:xfrm>
              <a:custGeom>
                <a:avLst/>
                <a:gdLst>
                  <a:gd name="T0" fmla="*/ 10 w 34"/>
                  <a:gd name="T1" fmla="*/ 2 h 34"/>
                  <a:gd name="T2" fmla="*/ 0 w 34"/>
                  <a:gd name="T3" fmla="*/ 20 h 34"/>
                  <a:gd name="T4" fmla="*/ 12 w 34"/>
                  <a:gd name="T5" fmla="*/ 24 h 34"/>
                  <a:gd name="T6" fmla="*/ 20 w 34"/>
                  <a:gd name="T7" fmla="*/ 34 h 34"/>
                  <a:gd name="T8" fmla="*/ 34 w 34"/>
                  <a:gd name="T9" fmla="*/ 32 h 34"/>
                  <a:gd name="T10" fmla="*/ 26 w 34"/>
                  <a:gd name="T11" fmla="*/ 20 h 34"/>
                  <a:gd name="T12" fmla="*/ 24 w 34"/>
                  <a:gd name="T13" fmla="*/ 20 h 34"/>
                  <a:gd name="T14" fmla="*/ 18 w 34"/>
                  <a:gd name="T15" fmla="*/ 22 h 34"/>
                  <a:gd name="T16" fmla="*/ 18 w 34"/>
                  <a:gd name="T17" fmla="*/ 18 h 34"/>
                  <a:gd name="T18" fmla="*/ 24 w 34"/>
                  <a:gd name="T19" fmla="*/ 12 h 34"/>
                  <a:gd name="T20" fmla="*/ 32 w 34"/>
                  <a:gd name="T21" fmla="*/ 12 h 34"/>
                  <a:gd name="T22" fmla="*/ 32 w 34"/>
                  <a:gd name="T23" fmla="*/ 10 h 34"/>
                  <a:gd name="T24" fmla="*/ 30 w 34"/>
                  <a:gd name="T25" fmla="*/ 8 h 34"/>
                  <a:gd name="T26" fmla="*/ 22 w 34"/>
                  <a:gd name="T27" fmla="*/ 4 h 34"/>
                  <a:gd name="T28" fmla="*/ 16 w 34"/>
                  <a:gd name="T29" fmla="*/ 0 h 34"/>
                  <a:gd name="T30" fmla="*/ 10 w 34"/>
                  <a:gd name="T31" fmla="*/ 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34">
                    <a:moveTo>
                      <a:pt x="10" y="2"/>
                    </a:moveTo>
                    <a:lnTo>
                      <a:pt x="0" y="20"/>
                    </a:lnTo>
                    <a:lnTo>
                      <a:pt x="12" y="24"/>
                    </a:lnTo>
                    <a:lnTo>
                      <a:pt x="20" y="34"/>
                    </a:lnTo>
                    <a:lnTo>
                      <a:pt x="34" y="32"/>
                    </a:lnTo>
                    <a:lnTo>
                      <a:pt x="26" y="20"/>
                    </a:lnTo>
                    <a:lnTo>
                      <a:pt x="24" y="20"/>
                    </a:lnTo>
                    <a:lnTo>
                      <a:pt x="18" y="22"/>
                    </a:lnTo>
                    <a:lnTo>
                      <a:pt x="18" y="18"/>
                    </a:lnTo>
                    <a:lnTo>
                      <a:pt x="24" y="12"/>
                    </a:lnTo>
                    <a:lnTo>
                      <a:pt x="32" y="12"/>
                    </a:lnTo>
                    <a:lnTo>
                      <a:pt x="32" y="10"/>
                    </a:lnTo>
                    <a:lnTo>
                      <a:pt x="30" y="8"/>
                    </a:lnTo>
                    <a:lnTo>
                      <a:pt x="22" y="4"/>
                    </a:lnTo>
                    <a:lnTo>
                      <a:pt x="16" y="0"/>
                    </a:lnTo>
                    <a:lnTo>
                      <a:pt x="1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7" name="Freeform 149"/>
              <p:cNvSpPr>
                <a:spLocks/>
              </p:cNvSpPr>
              <p:nvPr/>
            </p:nvSpPr>
            <p:spPr bwMode="auto">
              <a:xfrm>
                <a:off x="4956444" y="1940203"/>
                <a:ext cx="109508" cy="104192"/>
              </a:xfrm>
              <a:custGeom>
                <a:avLst/>
                <a:gdLst>
                  <a:gd name="T0" fmla="*/ 18 w 103"/>
                  <a:gd name="T1" fmla="*/ 58 h 98"/>
                  <a:gd name="T2" fmla="*/ 16 w 103"/>
                  <a:gd name="T3" fmla="*/ 66 h 98"/>
                  <a:gd name="T4" fmla="*/ 10 w 103"/>
                  <a:gd name="T5" fmla="*/ 68 h 98"/>
                  <a:gd name="T6" fmla="*/ 6 w 103"/>
                  <a:gd name="T7" fmla="*/ 76 h 98"/>
                  <a:gd name="T8" fmla="*/ 2 w 103"/>
                  <a:gd name="T9" fmla="*/ 80 h 98"/>
                  <a:gd name="T10" fmla="*/ 2 w 103"/>
                  <a:gd name="T11" fmla="*/ 92 h 98"/>
                  <a:gd name="T12" fmla="*/ 10 w 103"/>
                  <a:gd name="T13" fmla="*/ 94 h 98"/>
                  <a:gd name="T14" fmla="*/ 14 w 103"/>
                  <a:gd name="T15" fmla="*/ 98 h 98"/>
                  <a:gd name="T16" fmla="*/ 22 w 103"/>
                  <a:gd name="T17" fmla="*/ 96 h 98"/>
                  <a:gd name="T18" fmla="*/ 57 w 103"/>
                  <a:gd name="T19" fmla="*/ 74 h 98"/>
                  <a:gd name="T20" fmla="*/ 91 w 103"/>
                  <a:gd name="T21" fmla="*/ 50 h 98"/>
                  <a:gd name="T22" fmla="*/ 93 w 103"/>
                  <a:gd name="T23" fmla="*/ 34 h 98"/>
                  <a:gd name="T24" fmla="*/ 91 w 103"/>
                  <a:gd name="T25" fmla="*/ 18 h 98"/>
                  <a:gd name="T26" fmla="*/ 103 w 103"/>
                  <a:gd name="T27" fmla="*/ 2 h 98"/>
                  <a:gd name="T28" fmla="*/ 101 w 103"/>
                  <a:gd name="T29" fmla="*/ 0 h 98"/>
                  <a:gd name="T30" fmla="*/ 79 w 103"/>
                  <a:gd name="T31" fmla="*/ 4 h 98"/>
                  <a:gd name="T32" fmla="*/ 59 w 103"/>
                  <a:gd name="T33" fmla="*/ 12 h 98"/>
                  <a:gd name="T34" fmla="*/ 43 w 103"/>
                  <a:gd name="T35" fmla="*/ 8 h 98"/>
                  <a:gd name="T36" fmla="*/ 37 w 103"/>
                  <a:gd name="T37" fmla="*/ 10 h 98"/>
                  <a:gd name="T38" fmla="*/ 29 w 103"/>
                  <a:gd name="T39" fmla="*/ 14 h 98"/>
                  <a:gd name="T40" fmla="*/ 20 w 103"/>
                  <a:gd name="T41" fmla="*/ 12 h 98"/>
                  <a:gd name="T42" fmla="*/ 16 w 103"/>
                  <a:gd name="T43" fmla="*/ 10 h 98"/>
                  <a:gd name="T44" fmla="*/ 12 w 103"/>
                  <a:gd name="T45" fmla="*/ 10 h 98"/>
                  <a:gd name="T46" fmla="*/ 12 w 103"/>
                  <a:gd name="T47" fmla="*/ 16 h 98"/>
                  <a:gd name="T48" fmla="*/ 12 w 103"/>
                  <a:gd name="T49" fmla="*/ 18 h 98"/>
                  <a:gd name="T50" fmla="*/ 8 w 103"/>
                  <a:gd name="T51" fmla="*/ 24 h 98"/>
                  <a:gd name="T52" fmla="*/ 2 w 103"/>
                  <a:gd name="T53" fmla="*/ 26 h 98"/>
                  <a:gd name="T54" fmla="*/ 0 w 103"/>
                  <a:gd name="T55" fmla="*/ 32 h 98"/>
                  <a:gd name="T56" fmla="*/ 4 w 103"/>
                  <a:gd name="T57" fmla="*/ 36 h 98"/>
                  <a:gd name="T58" fmla="*/ 4 w 103"/>
                  <a:gd name="T59" fmla="*/ 50 h 98"/>
                  <a:gd name="T60" fmla="*/ 12 w 103"/>
                  <a:gd name="T61" fmla="*/ 52 h 98"/>
                  <a:gd name="T62" fmla="*/ 18 w 103"/>
                  <a:gd name="T63"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98">
                    <a:moveTo>
                      <a:pt x="18" y="58"/>
                    </a:moveTo>
                    <a:lnTo>
                      <a:pt x="16" y="66"/>
                    </a:lnTo>
                    <a:lnTo>
                      <a:pt x="10" y="68"/>
                    </a:lnTo>
                    <a:lnTo>
                      <a:pt x="6" y="76"/>
                    </a:lnTo>
                    <a:lnTo>
                      <a:pt x="2" y="80"/>
                    </a:lnTo>
                    <a:lnTo>
                      <a:pt x="2" y="92"/>
                    </a:lnTo>
                    <a:lnTo>
                      <a:pt x="10" y="94"/>
                    </a:lnTo>
                    <a:lnTo>
                      <a:pt x="14" y="98"/>
                    </a:lnTo>
                    <a:lnTo>
                      <a:pt x="22" y="96"/>
                    </a:lnTo>
                    <a:lnTo>
                      <a:pt x="57" y="74"/>
                    </a:lnTo>
                    <a:lnTo>
                      <a:pt x="91" y="50"/>
                    </a:lnTo>
                    <a:lnTo>
                      <a:pt x="93" y="34"/>
                    </a:lnTo>
                    <a:lnTo>
                      <a:pt x="91" y="18"/>
                    </a:lnTo>
                    <a:lnTo>
                      <a:pt x="103" y="2"/>
                    </a:lnTo>
                    <a:lnTo>
                      <a:pt x="101" y="0"/>
                    </a:lnTo>
                    <a:lnTo>
                      <a:pt x="79" y="4"/>
                    </a:lnTo>
                    <a:lnTo>
                      <a:pt x="59" y="12"/>
                    </a:lnTo>
                    <a:lnTo>
                      <a:pt x="43" y="8"/>
                    </a:lnTo>
                    <a:lnTo>
                      <a:pt x="37" y="10"/>
                    </a:lnTo>
                    <a:lnTo>
                      <a:pt x="29" y="14"/>
                    </a:lnTo>
                    <a:lnTo>
                      <a:pt x="20" y="12"/>
                    </a:lnTo>
                    <a:lnTo>
                      <a:pt x="16" y="10"/>
                    </a:lnTo>
                    <a:lnTo>
                      <a:pt x="12" y="10"/>
                    </a:lnTo>
                    <a:lnTo>
                      <a:pt x="12" y="16"/>
                    </a:lnTo>
                    <a:lnTo>
                      <a:pt x="12" y="18"/>
                    </a:lnTo>
                    <a:lnTo>
                      <a:pt x="8" y="24"/>
                    </a:lnTo>
                    <a:lnTo>
                      <a:pt x="2" y="26"/>
                    </a:lnTo>
                    <a:lnTo>
                      <a:pt x="0" y="32"/>
                    </a:lnTo>
                    <a:lnTo>
                      <a:pt x="4" y="36"/>
                    </a:lnTo>
                    <a:lnTo>
                      <a:pt x="4" y="50"/>
                    </a:lnTo>
                    <a:lnTo>
                      <a:pt x="12" y="52"/>
                    </a:lnTo>
                    <a:lnTo>
                      <a:pt x="18" y="5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8" name="Freeform 150"/>
              <p:cNvSpPr>
                <a:spLocks/>
              </p:cNvSpPr>
              <p:nvPr/>
            </p:nvSpPr>
            <p:spPr bwMode="auto">
              <a:xfrm>
                <a:off x="4935181" y="2062469"/>
                <a:ext cx="8506" cy="6379"/>
              </a:xfrm>
              <a:custGeom>
                <a:avLst/>
                <a:gdLst>
                  <a:gd name="T0" fmla="*/ 8 w 8"/>
                  <a:gd name="T1" fmla="*/ 2 h 6"/>
                  <a:gd name="T2" fmla="*/ 6 w 8"/>
                  <a:gd name="T3" fmla="*/ 0 h 6"/>
                  <a:gd name="T4" fmla="*/ 0 w 8"/>
                  <a:gd name="T5" fmla="*/ 4 h 6"/>
                  <a:gd name="T6" fmla="*/ 2 w 8"/>
                  <a:gd name="T7" fmla="*/ 6 h 6"/>
                  <a:gd name="T8" fmla="*/ 8 w 8"/>
                  <a:gd name="T9" fmla="*/ 2 h 6"/>
                </a:gdLst>
                <a:ahLst/>
                <a:cxnLst>
                  <a:cxn ang="0">
                    <a:pos x="T0" y="T1"/>
                  </a:cxn>
                  <a:cxn ang="0">
                    <a:pos x="T2" y="T3"/>
                  </a:cxn>
                  <a:cxn ang="0">
                    <a:pos x="T4" y="T5"/>
                  </a:cxn>
                  <a:cxn ang="0">
                    <a:pos x="T6" y="T7"/>
                  </a:cxn>
                  <a:cxn ang="0">
                    <a:pos x="T8" y="T9"/>
                  </a:cxn>
                </a:cxnLst>
                <a:rect l="0" t="0" r="r" b="b"/>
                <a:pathLst>
                  <a:path w="8" h="6">
                    <a:moveTo>
                      <a:pt x="8" y="2"/>
                    </a:moveTo>
                    <a:lnTo>
                      <a:pt x="6" y="0"/>
                    </a:lnTo>
                    <a:lnTo>
                      <a:pt x="0" y="4"/>
                    </a:lnTo>
                    <a:lnTo>
                      <a:pt x="2" y="6"/>
                    </a:lnTo>
                    <a:lnTo>
                      <a:pt x="8"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49" name="Freeform 151"/>
              <p:cNvSpPr>
                <a:spLocks/>
              </p:cNvSpPr>
              <p:nvPr/>
            </p:nvSpPr>
            <p:spPr bwMode="auto">
              <a:xfrm>
                <a:off x="4950065" y="1993362"/>
                <a:ext cx="25517" cy="31895"/>
              </a:xfrm>
              <a:custGeom>
                <a:avLst/>
                <a:gdLst>
                  <a:gd name="T0" fmla="*/ 12 w 24"/>
                  <a:gd name="T1" fmla="*/ 26 h 30"/>
                  <a:gd name="T2" fmla="*/ 16 w 24"/>
                  <a:gd name="T3" fmla="*/ 18 h 30"/>
                  <a:gd name="T4" fmla="*/ 22 w 24"/>
                  <a:gd name="T5" fmla="*/ 16 h 30"/>
                  <a:gd name="T6" fmla="*/ 24 w 24"/>
                  <a:gd name="T7" fmla="*/ 8 h 30"/>
                  <a:gd name="T8" fmla="*/ 18 w 24"/>
                  <a:gd name="T9" fmla="*/ 2 h 30"/>
                  <a:gd name="T10" fmla="*/ 10 w 24"/>
                  <a:gd name="T11" fmla="*/ 0 h 30"/>
                  <a:gd name="T12" fmla="*/ 8 w 24"/>
                  <a:gd name="T13" fmla="*/ 4 h 30"/>
                  <a:gd name="T14" fmla="*/ 2 w 24"/>
                  <a:gd name="T15" fmla="*/ 18 h 30"/>
                  <a:gd name="T16" fmla="*/ 0 w 24"/>
                  <a:gd name="T17" fmla="*/ 30 h 30"/>
                  <a:gd name="T18" fmla="*/ 8 w 24"/>
                  <a:gd name="T19" fmla="*/ 30 h 30"/>
                  <a:gd name="T20" fmla="*/ 12 w 24"/>
                  <a:gd name="T21" fmla="*/ 2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0">
                    <a:moveTo>
                      <a:pt x="12" y="26"/>
                    </a:moveTo>
                    <a:lnTo>
                      <a:pt x="16" y="18"/>
                    </a:lnTo>
                    <a:lnTo>
                      <a:pt x="22" y="16"/>
                    </a:lnTo>
                    <a:lnTo>
                      <a:pt x="24" y="8"/>
                    </a:lnTo>
                    <a:lnTo>
                      <a:pt x="18" y="2"/>
                    </a:lnTo>
                    <a:lnTo>
                      <a:pt x="10" y="0"/>
                    </a:lnTo>
                    <a:lnTo>
                      <a:pt x="8" y="4"/>
                    </a:lnTo>
                    <a:lnTo>
                      <a:pt x="2" y="18"/>
                    </a:lnTo>
                    <a:lnTo>
                      <a:pt x="0" y="30"/>
                    </a:lnTo>
                    <a:lnTo>
                      <a:pt x="8" y="30"/>
                    </a:lnTo>
                    <a:lnTo>
                      <a:pt x="12"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0" name="Freeform 152"/>
              <p:cNvSpPr>
                <a:spLocks/>
              </p:cNvSpPr>
              <p:nvPr/>
            </p:nvSpPr>
            <p:spPr bwMode="auto">
              <a:xfrm>
                <a:off x="4937307" y="2025257"/>
                <a:ext cx="21264" cy="79738"/>
              </a:xfrm>
              <a:custGeom>
                <a:avLst/>
                <a:gdLst>
                  <a:gd name="T0" fmla="*/ 20 w 20"/>
                  <a:gd name="T1" fmla="*/ 49 h 75"/>
                  <a:gd name="T2" fmla="*/ 20 w 20"/>
                  <a:gd name="T3" fmla="*/ 41 h 75"/>
                  <a:gd name="T4" fmla="*/ 18 w 20"/>
                  <a:gd name="T5" fmla="*/ 35 h 75"/>
                  <a:gd name="T6" fmla="*/ 12 w 20"/>
                  <a:gd name="T7" fmla="*/ 39 h 75"/>
                  <a:gd name="T8" fmla="*/ 10 w 20"/>
                  <a:gd name="T9" fmla="*/ 35 h 75"/>
                  <a:gd name="T10" fmla="*/ 12 w 20"/>
                  <a:gd name="T11" fmla="*/ 29 h 75"/>
                  <a:gd name="T12" fmla="*/ 12 w 20"/>
                  <a:gd name="T13" fmla="*/ 22 h 75"/>
                  <a:gd name="T14" fmla="*/ 14 w 20"/>
                  <a:gd name="T15" fmla="*/ 16 h 75"/>
                  <a:gd name="T16" fmla="*/ 20 w 20"/>
                  <a:gd name="T17" fmla="*/ 16 h 75"/>
                  <a:gd name="T18" fmla="*/ 20 w 20"/>
                  <a:gd name="T19" fmla="*/ 12 h 75"/>
                  <a:gd name="T20" fmla="*/ 20 w 20"/>
                  <a:gd name="T21" fmla="*/ 0 h 75"/>
                  <a:gd name="T22" fmla="*/ 12 w 20"/>
                  <a:gd name="T23" fmla="*/ 0 h 75"/>
                  <a:gd name="T24" fmla="*/ 8 w 20"/>
                  <a:gd name="T25" fmla="*/ 14 h 75"/>
                  <a:gd name="T26" fmla="*/ 8 w 20"/>
                  <a:gd name="T27" fmla="*/ 22 h 75"/>
                  <a:gd name="T28" fmla="*/ 4 w 20"/>
                  <a:gd name="T29" fmla="*/ 35 h 75"/>
                  <a:gd name="T30" fmla="*/ 6 w 20"/>
                  <a:gd name="T31" fmla="*/ 37 h 75"/>
                  <a:gd name="T32" fmla="*/ 0 w 20"/>
                  <a:gd name="T33" fmla="*/ 41 h 75"/>
                  <a:gd name="T34" fmla="*/ 6 w 20"/>
                  <a:gd name="T35" fmla="*/ 51 h 75"/>
                  <a:gd name="T36" fmla="*/ 14 w 20"/>
                  <a:gd name="T37" fmla="*/ 75 h 75"/>
                  <a:gd name="T38" fmla="*/ 16 w 20"/>
                  <a:gd name="T39" fmla="*/ 73 h 75"/>
                  <a:gd name="T40" fmla="*/ 16 w 20"/>
                  <a:gd name="T41" fmla="*/ 63 h 75"/>
                  <a:gd name="T42" fmla="*/ 20 w 20"/>
                  <a:gd name="T43" fmla="*/ 4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 h="75">
                    <a:moveTo>
                      <a:pt x="20" y="49"/>
                    </a:moveTo>
                    <a:lnTo>
                      <a:pt x="20" y="41"/>
                    </a:lnTo>
                    <a:lnTo>
                      <a:pt x="18" y="35"/>
                    </a:lnTo>
                    <a:lnTo>
                      <a:pt x="12" y="39"/>
                    </a:lnTo>
                    <a:lnTo>
                      <a:pt x="10" y="35"/>
                    </a:lnTo>
                    <a:lnTo>
                      <a:pt x="12" y="29"/>
                    </a:lnTo>
                    <a:lnTo>
                      <a:pt x="12" y="22"/>
                    </a:lnTo>
                    <a:lnTo>
                      <a:pt x="14" y="16"/>
                    </a:lnTo>
                    <a:lnTo>
                      <a:pt x="20" y="16"/>
                    </a:lnTo>
                    <a:lnTo>
                      <a:pt x="20" y="12"/>
                    </a:lnTo>
                    <a:lnTo>
                      <a:pt x="20" y="0"/>
                    </a:lnTo>
                    <a:lnTo>
                      <a:pt x="12" y="0"/>
                    </a:lnTo>
                    <a:lnTo>
                      <a:pt x="8" y="14"/>
                    </a:lnTo>
                    <a:lnTo>
                      <a:pt x="8" y="22"/>
                    </a:lnTo>
                    <a:lnTo>
                      <a:pt x="4" y="35"/>
                    </a:lnTo>
                    <a:lnTo>
                      <a:pt x="6" y="37"/>
                    </a:lnTo>
                    <a:lnTo>
                      <a:pt x="0" y="41"/>
                    </a:lnTo>
                    <a:lnTo>
                      <a:pt x="6" y="51"/>
                    </a:lnTo>
                    <a:lnTo>
                      <a:pt x="14" y="75"/>
                    </a:lnTo>
                    <a:lnTo>
                      <a:pt x="16" y="73"/>
                    </a:lnTo>
                    <a:lnTo>
                      <a:pt x="16" y="63"/>
                    </a:lnTo>
                    <a:lnTo>
                      <a:pt x="20" y="49"/>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1" name="Freeform 153"/>
              <p:cNvSpPr>
                <a:spLocks/>
              </p:cNvSpPr>
              <p:nvPr/>
            </p:nvSpPr>
            <p:spPr bwMode="auto">
              <a:xfrm>
                <a:off x="4947939" y="2042268"/>
                <a:ext cx="10632" cy="24453"/>
              </a:xfrm>
              <a:custGeom>
                <a:avLst/>
                <a:gdLst>
                  <a:gd name="T0" fmla="*/ 4 w 10"/>
                  <a:gd name="T1" fmla="*/ 0 h 23"/>
                  <a:gd name="T2" fmla="*/ 2 w 10"/>
                  <a:gd name="T3" fmla="*/ 6 h 23"/>
                  <a:gd name="T4" fmla="*/ 2 w 10"/>
                  <a:gd name="T5" fmla="*/ 13 h 23"/>
                  <a:gd name="T6" fmla="*/ 0 w 10"/>
                  <a:gd name="T7" fmla="*/ 19 h 23"/>
                  <a:gd name="T8" fmla="*/ 2 w 10"/>
                  <a:gd name="T9" fmla="*/ 23 h 23"/>
                  <a:gd name="T10" fmla="*/ 8 w 10"/>
                  <a:gd name="T11" fmla="*/ 19 h 23"/>
                  <a:gd name="T12" fmla="*/ 10 w 10"/>
                  <a:gd name="T13" fmla="*/ 0 h 23"/>
                  <a:gd name="T14" fmla="*/ 4 w 10"/>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23">
                    <a:moveTo>
                      <a:pt x="4" y="0"/>
                    </a:moveTo>
                    <a:lnTo>
                      <a:pt x="2" y="6"/>
                    </a:lnTo>
                    <a:lnTo>
                      <a:pt x="2" y="13"/>
                    </a:lnTo>
                    <a:lnTo>
                      <a:pt x="0" y="19"/>
                    </a:lnTo>
                    <a:lnTo>
                      <a:pt x="2" y="23"/>
                    </a:lnTo>
                    <a:lnTo>
                      <a:pt x="8" y="19"/>
                    </a:lnTo>
                    <a:lnTo>
                      <a:pt x="10" y="0"/>
                    </a:lnTo>
                    <a:lnTo>
                      <a:pt x="4" y="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2" name="Freeform 154"/>
              <p:cNvSpPr>
                <a:spLocks/>
              </p:cNvSpPr>
              <p:nvPr/>
            </p:nvSpPr>
            <p:spPr bwMode="auto">
              <a:xfrm>
                <a:off x="4954318" y="2018879"/>
                <a:ext cx="77612" cy="90371"/>
              </a:xfrm>
              <a:custGeom>
                <a:avLst/>
                <a:gdLst>
                  <a:gd name="T0" fmla="*/ 49 w 73"/>
                  <a:gd name="T1" fmla="*/ 35 h 85"/>
                  <a:gd name="T2" fmla="*/ 73 w 73"/>
                  <a:gd name="T3" fmla="*/ 24 h 85"/>
                  <a:gd name="T4" fmla="*/ 63 w 73"/>
                  <a:gd name="T5" fmla="*/ 12 h 85"/>
                  <a:gd name="T6" fmla="*/ 59 w 73"/>
                  <a:gd name="T7" fmla="*/ 0 h 85"/>
                  <a:gd name="T8" fmla="*/ 24 w 73"/>
                  <a:gd name="T9" fmla="*/ 22 h 85"/>
                  <a:gd name="T10" fmla="*/ 16 w 73"/>
                  <a:gd name="T11" fmla="*/ 24 h 85"/>
                  <a:gd name="T12" fmla="*/ 12 w 73"/>
                  <a:gd name="T13" fmla="*/ 20 h 85"/>
                  <a:gd name="T14" fmla="*/ 4 w 73"/>
                  <a:gd name="T15" fmla="*/ 18 h 85"/>
                  <a:gd name="T16" fmla="*/ 4 w 73"/>
                  <a:gd name="T17" fmla="*/ 22 h 85"/>
                  <a:gd name="T18" fmla="*/ 2 w 73"/>
                  <a:gd name="T19" fmla="*/ 41 h 85"/>
                  <a:gd name="T20" fmla="*/ 4 w 73"/>
                  <a:gd name="T21" fmla="*/ 47 h 85"/>
                  <a:gd name="T22" fmla="*/ 4 w 73"/>
                  <a:gd name="T23" fmla="*/ 55 h 85"/>
                  <a:gd name="T24" fmla="*/ 0 w 73"/>
                  <a:gd name="T25" fmla="*/ 69 h 85"/>
                  <a:gd name="T26" fmla="*/ 0 w 73"/>
                  <a:gd name="T27" fmla="*/ 79 h 85"/>
                  <a:gd name="T28" fmla="*/ 0 w 73"/>
                  <a:gd name="T29" fmla="*/ 81 h 85"/>
                  <a:gd name="T30" fmla="*/ 6 w 73"/>
                  <a:gd name="T31" fmla="*/ 83 h 85"/>
                  <a:gd name="T32" fmla="*/ 14 w 73"/>
                  <a:gd name="T33" fmla="*/ 85 h 85"/>
                  <a:gd name="T34" fmla="*/ 22 w 73"/>
                  <a:gd name="T35" fmla="*/ 77 h 85"/>
                  <a:gd name="T36" fmla="*/ 31 w 73"/>
                  <a:gd name="T37" fmla="*/ 71 h 85"/>
                  <a:gd name="T38" fmla="*/ 39 w 73"/>
                  <a:gd name="T39" fmla="*/ 69 h 85"/>
                  <a:gd name="T40" fmla="*/ 45 w 73"/>
                  <a:gd name="T41" fmla="*/ 59 h 85"/>
                  <a:gd name="T42" fmla="*/ 33 w 73"/>
                  <a:gd name="T43" fmla="*/ 43 h 85"/>
                  <a:gd name="T44" fmla="*/ 33 w 73"/>
                  <a:gd name="T45" fmla="*/ 39 h 85"/>
                  <a:gd name="T46" fmla="*/ 49 w 73"/>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3" h="85">
                    <a:moveTo>
                      <a:pt x="49" y="35"/>
                    </a:moveTo>
                    <a:lnTo>
                      <a:pt x="73" y="24"/>
                    </a:lnTo>
                    <a:lnTo>
                      <a:pt x="63" y="12"/>
                    </a:lnTo>
                    <a:lnTo>
                      <a:pt x="59" y="0"/>
                    </a:lnTo>
                    <a:lnTo>
                      <a:pt x="24" y="22"/>
                    </a:lnTo>
                    <a:lnTo>
                      <a:pt x="16" y="24"/>
                    </a:lnTo>
                    <a:lnTo>
                      <a:pt x="12" y="20"/>
                    </a:lnTo>
                    <a:lnTo>
                      <a:pt x="4" y="18"/>
                    </a:lnTo>
                    <a:lnTo>
                      <a:pt x="4" y="22"/>
                    </a:lnTo>
                    <a:lnTo>
                      <a:pt x="2" y="41"/>
                    </a:lnTo>
                    <a:lnTo>
                      <a:pt x="4" y="47"/>
                    </a:lnTo>
                    <a:lnTo>
                      <a:pt x="4" y="55"/>
                    </a:lnTo>
                    <a:lnTo>
                      <a:pt x="0" y="69"/>
                    </a:lnTo>
                    <a:lnTo>
                      <a:pt x="0" y="79"/>
                    </a:lnTo>
                    <a:lnTo>
                      <a:pt x="0" y="81"/>
                    </a:lnTo>
                    <a:lnTo>
                      <a:pt x="6" y="83"/>
                    </a:lnTo>
                    <a:lnTo>
                      <a:pt x="14" y="85"/>
                    </a:lnTo>
                    <a:lnTo>
                      <a:pt x="22" y="77"/>
                    </a:lnTo>
                    <a:lnTo>
                      <a:pt x="31" y="71"/>
                    </a:lnTo>
                    <a:lnTo>
                      <a:pt x="39" y="69"/>
                    </a:lnTo>
                    <a:lnTo>
                      <a:pt x="45" y="59"/>
                    </a:lnTo>
                    <a:lnTo>
                      <a:pt x="33" y="43"/>
                    </a:lnTo>
                    <a:lnTo>
                      <a:pt x="33" y="39"/>
                    </a:lnTo>
                    <a:lnTo>
                      <a:pt x="49" y="35"/>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3" name="Freeform 155"/>
              <p:cNvSpPr>
                <a:spLocks noEditPoints="1"/>
              </p:cNvSpPr>
              <p:nvPr/>
            </p:nvSpPr>
            <p:spPr bwMode="auto">
              <a:xfrm>
                <a:off x="5093595" y="1889170"/>
                <a:ext cx="365735" cy="305133"/>
              </a:xfrm>
              <a:custGeom>
                <a:avLst/>
                <a:gdLst>
                  <a:gd name="T0" fmla="*/ 107 w 172"/>
                  <a:gd name="T1" fmla="*/ 129 h 143"/>
                  <a:gd name="T2" fmla="*/ 115 w 172"/>
                  <a:gd name="T3" fmla="*/ 125 h 143"/>
                  <a:gd name="T4" fmla="*/ 112 w 172"/>
                  <a:gd name="T5" fmla="*/ 129 h 143"/>
                  <a:gd name="T6" fmla="*/ 107 w 172"/>
                  <a:gd name="T7" fmla="*/ 131 h 143"/>
                  <a:gd name="T8" fmla="*/ 172 w 172"/>
                  <a:gd name="T9" fmla="*/ 122 h 143"/>
                  <a:gd name="T10" fmla="*/ 167 w 172"/>
                  <a:gd name="T11" fmla="*/ 121 h 143"/>
                  <a:gd name="T12" fmla="*/ 159 w 172"/>
                  <a:gd name="T13" fmla="*/ 109 h 143"/>
                  <a:gd name="T14" fmla="*/ 149 w 172"/>
                  <a:gd name="T15" fmla="*/ 92 h 143"/>
                  <a:gd name="T16" fmla="*/ 154 w 172"/>
                  <a:gd name="T17" fmla="*/ 81 h 143"/>
                  <a:gd name="T18" fmla="*/ 145 w 172"/>
                  <a:gd name="T19" fmla="*/ 75 h 143"/>
                  <a:gd name="T20" fmla="*/ 142 w 172"/>
                  <a:gd name="T21" fmla="*/ 64 h 143"/>
                  <a:gd name="T22" fmla="*/ 141 w 172"/>
                  <a:gd name="T23" fmla="*/ 55 h 143"/>
                  <a:gd name="T24" fmla="*/ 145 w 172"/>
                  <a:gd name="T25" fmla="*/ 45 h 143"/>
                  <a:gd name="T26" fmla="*/ 143 w 172"/>
                  <a:gd name="T27" fmla="*/ 35 h 143"/>
                  <a:gd name="T28" fmla="*/ 140 w 172"/>
                  <a:gd name="T29" fmla="*/ 30 h 143"/>
                  <a:gd name="T30" fmla="*/ 133 w 172"/>
                  <a:gd name="T31" fmla="*/ 27 h 143"/>
                  <a:gd name="T32" fmla="*/ 123 w 172"/>
                  <a:gd name="T33" fmla="*/ 20 h 143"/>
                  <a:gd name="T34" fmla="*/ 108 w 172"/>
                  <a:gd name="T35" fmla="*/ 17 h 143"/>
                  <a:gd name="T36" fmla="*/ 100 w 172"/>
                  <a:gd name="T37" fmla="*/ 13 h 143"/>
                  <a:gd name="T38" fmla="*/ 95 w 172"/>
                  <a:gd name="T39" fmla="*/ 15 h 143"/>
                  <a:gd name="T40" fmla="*/ 88 w 172"/>
                  <a:gd name="T41" fmla="*/ 21 h 143"/>
                  <a:gd name="T42" fmla="*/ 82 w 172"/>
                  <a:gd name="T43" fmla="*/ 22 h 143"/>
                  <a:gd name="T44" fmla="*/ 71 w 172"/>
                  <a:gd name="T45" fmla="*/ 29 h 143"/>
                  <a:gd name="T46" fmla="*/ 55 w 172"/>
                  <a:gd name="T47" fmla="*/ 26 h 143"/>
                  <a:gd name="T48" fmla="*/ 45 w 172"/>
                  <a:gd name="T49" fmla="*/ 21 h 143"/>
                  <a:gd name="T50" fmla="*/ 38 w 172"/>
                  <a:gd name="T51" fmla="*/ 11 h 143"/>
                  <a:gd name="T52" fmla="*/ 34 w 172"/>
                  <a:gd name="T53" fmla="*/ 9 h 143"/>
                  <a:gd name="T54" fmla="*/ 32 w 172"/>
                  <a:gd name="T55" fmla="*/ 4 h 143"/>
                  <a:gd name="T56" fmla="*/ 32 w 172"/>
                  <a:gd name="T57" fmla="*/ 0 h 143"/>
                  <a:gd name="T58" fmla="*/ 25 w 172"/>
                  <a:gd name="T59" fmla="*/ 5 h 143"/>
                  <a:gd name="T60" fmla="*/ 17 w 172"/>
                  <a:gd name="T61" fmla="*/ 8 h 143"/>
                  <a:gd name="T62" fmla="*/ 8 w 172"/>
                  <a:gd name="T63" fmla="*/ 3 h 143"/>
                  <a:gd name="T64" fmla="*/ 3 w 172"/>
                  <a:gd name="T65" fmla="*/ 1 h 143"/>
                  <a:gd name="T66" fmla="*/ 2 w 172"/>
                  <a:gd name="T67" fmla="*/ 10 h 143"/>
                  <a:gd name="T68" fmla="*/ 8 w 172"/>
                  <a:gd name="T69" fmla="*/ 23 h 143"/>
                  <a:gd name="T70" fmla="*/ 14 w 172"/>
                  <a:gd name="T71" fmla="*/ 35 h 143"/>
                  <a:gd name="T72" fmla="*/ 21 w 172"/>
                  <a:gd name="T73" fmla="*/ 37 h 143"/>
                  <a:gd name="T74" fmla="*/ 21 w 172"/>
                  <a:gd name="T75" fmla="*/ 43 h 143"/>
                  <a:gd name="T76" fmla="*/ 18 w 172"/>
                  <a:gd name="T77" fmla="*/ 54 h 143"/>
                  <a:gd name="T78" fmla="*/ 24 w 172"/>
                  <a:gd name="T79" fmla="*/ 65 h 143"/>
                  <a:gd name="T80" fmla="*/ 39 w 172"/>
                  <a:gd name="T81" fmla="*/ 74 h 143"/>
                  <a:gd name="T82" fmla="*/ 39 w 172"/>
                  <a:gd name="T83" fmla="*/ 81 h 143"/>
                  <a:gd name="T84" fmla="*/ 41 w 172"/>
                  <a:gd name="T85" fmla="*/ 84 h 143"/>
                  <a:gd name="T86" fmla="*/ 43 w 172"/>
                  <a:gd name="T87" fmla="*/ 90 h 143"/>
                  <a:gd name="T88" fmla="*/ 48 w 172"/>
                  <a:gd name="T89" fmla="*/ 95 h 143"/>
                  <a:gd name="T90" fmla="*/ 50 w 172"/>
                  <a:gd name="T91" fmla="*/ 90 h 143"/>
                  <a:gd name="T92" fmla="*/ 53 w 172"/>
                  <a:gd name="T93" fmla="*/ 93 h 143"/>
                  <a:gd name="T94" fmla="*/ 58 w 172"/>
                  <a:gd name="T95" fmla="*/ 92 h 143"/>
                  <a:gd name="T96" fmla="*/ 64 w 172"/>
                  <a:gd name="T97" fmla="*/ 99 h 143"/>
                  <a:gd name="T98" fmla="*/ 68 w 172"/>
                  <a:gd name="T99" fmla="*/ 105 h 143"/>
                  <a:gd name="T100" fmla="*/ 71 w 172"/>
                  <a:gd name="T101" fmla="*/ 113 h 143"/>
                  <a:gd name="T102" fmla="*/ 84 w 172"/>
                  <a:gd name="T103" fmla="*/ 119 h 143"/>
                  <a:gd name="T104" fmla="*/ 92 w 172"/>
                  <a:gd name="T105" fmla="*/ 124 h 143"/>
                  <a:gd name="T106" fmla="*/ 101 w 172"/>
                  <a:gd name="T107" fmla="*/ 126 h 143"/>
                  <a:gd name="T108" fmla="*/ 108 w 172"/>
                  <a:gd name="T109" fmla="*/ 127 h 143"/>
                  <a:gd name="T110" fmla="*/ 113 w 172"/>
                  <a:gd name="T111" fmla="*/ 123 h 143"/>
                  <a:gd name="T112" fmla="*/ 122 w 172"/>
                  <a:gd name="T113" fmla="*/ 128 h 143"/>
                  <a:gd name="T114" fmla="*/ 124 w 172"/>
                  <a:gd name="T115" fmla="*/ 135 h 143"/>
                  <a:gd name="T116" fmla="*/ 131 w 172"/>
                  <a:gd name="T117" fmla="*/ 139 h 143"/>
                  <a:gd name="T118" fmla="*/ 139 w 172"/>
                  <a:gd name="T119" fmla="*/ 140 h 143"/>
                  <a:gd name="T120" fmla="*/ 152 w 172"/>
                  <a:gd name="T121" fmla="*/ 142 h 143"/>
                  <a:gd name="T122" fmla="*/ 156 w 172"/>
                  <a:gd name="T123" fmla="*/ 142 h 143"/>
                  <a:gd name="T124" fmla="*/ 164 w 172"/>
                  <a:gd name="T125" fmla="*/ 13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2" h="143">
                    <a:moveTo>
                      <a:pt x="107" y="131"/>
                    </a:moveTo>
                    <a:cubicBezTo>
                      <a:pt x="107" y="129"/>
                      <a:pt x="107" y="129"/>
                      <a:pt x="107" y="129"/>
                    </a:cubicBezTo>
                    <a:cubicBezTo>
                      <a:pt x="111" y="126"/>
                      <a:pt x="111" y="126"/>
                      <a:pt x="111" y="126"/>
                    </a:cubicBezTo>
                    <a:cubicBezTo>
                      <a:pt x="115" y="125"/>
                      <a:pt x="115" y="125"/>
                      <a:pt x="115" y="125"/>
                    </a:cubicBezTo>
                    <a:cubicBezTo>
                      <a:pt x="116" y="127"/>
                      <a:pt x="116" y="127"/>
                      <a:pt x="116" y="127"/>
                    </a:cubicBezTo>
                    <a:cubicBezTo>
                      <a:pt x="112" y="129"/>
                      <a:pt x="112" y="129"/>
                      <a:pt x="112" y="129"/>
                    </a:cubicBezTo>
                    <a:cubicBezTo>
                      <a:pt x="110" y="129"/>
                      <a:pt x="110" y="129"/>
                      <a:pt x="110" y="129"/>
                    </a:cubicBezTo>
                    <a:lnTo>
                      <a:pt x="107" y="131"/>
                    </a:lnTo>
                    <a:close/>
                    <a:moveTo>
                      <a:pt x="172" y="128"/>
                    </a:moveTo>
                    <a:cubicBezTo>
                      <a:pt x="172" y="122"/>
                      <a:pt x="172" y="122"/>
                      <a:pt x="172" y="122"/>
                    </a:cubicBezTo>
                    <a:cubicBezTo>
                      <a:pt x="169" y="122"/>
                      <a:pt x="169" y="122"/>
                      <a:pt x="169" y="122"/>
                    </a:cubicBezTo>
                    <a:cubicBezTo>
                      <a:pt x="167" y="121"/>
                      <a:pt x="167" y="121"/>
                      <a:pt x="167" y="121"/>
                    </a:cubicBezTo>
                    <a:cubicBezTo>
                      <a:pt x="165" y="112"/>
                      <a:pt x="165" y="112"/>
                      <a:pt x="165" y="112"/>
                    </a:cubicBezTo>
                    <a:cubicBezTo>
                      <a:pt x="159" y="109"/>
                      <a:pt x="159" y="109"/>
                      <a:pt x="159" y="109"/>
                    </a:cubicBezTo>
                    <a:cubicBezTo>
                      <a:pt x="150" y="96"/>
                      <a:pt x="150" y="96"/>
                      <a:pt x="150" y="96"/>
                    </a:cubicBezTo>
                    <a:cubicBezTo>
                      <a:pt x="149" y="92"/>
                      <a:pt x="149" y="92"/>
                      <a:pt x="149" y="92"/>
                    </a:cubicBezTo>
                    <a:cubicBezTo>
                      <a:pt x="154" y="87"/>
                      <a:pt x="154" y="87"/>
                      <a:pt x="154" y="87"/>
                    </a:cubicBezTo>
                    <a:cubicBezTo>
                      <a:pt x="154" y="81"/>
                      <a:pt x="154" y="81"/>
                      <a:pt x="154" y="81"/>
                    </a:cubicBezTo>
                    <a:cubicBezTo>
                      <a:pt x="147" y="79"/>
                      <a:pt x="147" y="79"/>
                      <a:pt x="147" y="79"/>
                    </a:cubicBezTo>
                    <a:cubicBezTo>
                      <a:pt x="145" y="75"/>
                      <a:pt x="145" y="75"/>
                      <a:pt x="145" y="75"/>
                    </a:cubicBezTo>
                    <a:cubicBezTo>
                      <a:pt x="145" y="71"/>
                      <a:pt x="145" y="71"/>
                      <a:pt x="145" y="71"/>
                    </a:cubicBezTo>
                    <a:cubicBezTo>
                      <a:pt x="142" y="64"/>
                      <a:pt x="142" y="64"/>
                      <a:pt x="142" y="64"/>
                    </a:cubicBezTo>
                    <a:cubicBezTo>
                      <a:pt x="144" y="59"/>
                      <a:pt x="144" y="59"/>
                      <a:pt x="144" y="59"/>
                    </a:cubicBezTo>
                    <a:cubicBezTo>
                      <a:pt x="144" y="59"/>
                      <a:pt x="141" y="56"/>
                      <a:pt x="141" y="55"/>
                    </a:cubicBezTo>
                    <a:cubicBezTo>
                      <a:pt x="141" y="53"/>
                      <a:pt x="142" y="49"/>
                      <a:pt x="142" y="49"/>
                    </a:cubicBezTo>
                    <a:cubicBezTo>
                      <a:pt x="145" y="45"/>
                      <a:pt x="145" y="45"/>
                      <a:pt x="145" y="45"/>
                    </a:cubicBezTo>
                    <a:cubicBezTo>
                      <a:pt x="145" y="40"/>
                      <a:pt x="145" y="40"/>
                      <a:pt x="145" y="40"/>
                    </a:cubicBezTo>
                    <a:cubicBezTo>
                      <a:pt x="143" y="35"/>
                      <a:pt x="143" y="35"/>
                      <a:pt x="143" y="35"/>
                    </a:cubicBezTo>
                    <a:cubicBezTo>
                      <a:pt x="143" y="31"/>
                      <a:pt x="143" y="31"/>
                      <a:pt x="143" y="31"/>
                    </a:cubicBezTo>
                    <a:cubicBezTo>
                      <a:pt x="140" y="30"/>
                      <a:pt x="140" y="30"/>
                      <a:pt x="140" y="30"/>
                    </a:cubicBezTo>
                    <a:cubicBezTo>
                      <a:pt x="135" y="30"/>
                      <a:pt x="135" y="30"/>
                      <a:pt x="135" y="30"/>
                    </a:cubicBezTo>
                    <a:cubicBezTo>
                      <a:pt x="133" y="27"/>
                      <a:pt x="133" y="27"/>
                      <a:pt x="133" y="27"/>
                    </a:cubicBezTo>
                    <a:cubicBezTo>
                      <a:pt x="127" y="24"/>
                      <a:pt x="127" y="24"/>
                      <a:pt x="127" y="24"/>
                    </a:cubicBezTo>
                    <a:cubicBezTo>
                      <a:pt x="123" y="20"/>
                      <a:pt x="123" y="20"/>
                      <a:pt x="123" y="20"/>
                    </a:cubicBezTo>
                    <a:cubicBezTo>
                      <a:pt x="117" y="20"/>
                      <a:pt x="117" y="20"/>
                      <a:pt x="117" y="20"/>
                    </a:cubicBezTo>
                    <a:cubicBezTo>
                      <a:pt x="108" y="17"/>
                      <a:pt x="108" y="17"/>
                      <a:pt x="108" y="17"/>
                    </a:cubicBezTo>
                    <a:cubicBezTo>
                      <a:pt x="106" y="15"/>
                      <a:pt x="106" y="15"/>
                      <a:pt x="106" y="15"/>
                    </a:cubicBezTo>
                    <a:cubicBezTo>
                      <a:pt x="100" y="13"/>
                      <a:pt x="100" y="13"/>
                      <a:pt x="100" y="13"/>
                    </a:cubicBezTo>
                    <a:cubicBezTo>
                      <a:pt x="98" y="15"/>
                      <a:pt x="98" y="15"/>
                      <a:pt x="98" y="15"/>
                    </a:cubicBezTo>
                    <a:cubicBezTo>
                      <a:pt x="95" y="15"/>
                      <a:pt x="95" y="15"/>
                      <a:pt x="95" y="15"/>
                    </a:cubicBezTo>
                    <a:cubicBezTo>
                      <a:pt x="90" y="16"/>
                      <a:pt x="90" y="16"/>
                      <a:pt x="90" y="16"/>
                    </a:cubicBezTo>
                    <a:cubicBezTo>
                      <a:pt x="88" y="21"/>
                      <a:pt x="88" y="21"/>
                      <a:pt x="88" y="21"/>
                    </a:cubicBezTo>
                    <a:cubicBezTo>
                      <a:pt x="86" y="22"/>
                      <a:pt x="86" y="22"/>
                      <a:pt x="86" y="22"/>
                    </a:cubicBezTo>
                    <a:cubicBezTo>
                      <a:pt x="82" y="22"/>
                      <a:pt x="82" y="22"/>
                      <a:pt x="82" y="22"/>
                    </a:cubicBezTo>
                    <a:cubicBezTo>
                      <a:pt x="83" y="27"/>
                      <a:pt x="83" y="27"/>
                      <a:pt x="83" y="27"/>
                    </a:cubicBezTo>
                    <a:cubicBezTo>
                      <a:pt x="71" y="29"/>
                      <a:pt x="71" y="29"/>
                      <a:pt x="71" y="29"/>
                    </a:cubicBezTo>
                    <a:cubicBezTo>
                      <a:pt x="63" y="29"/>
                      <a:pt x="63" y="29"/>
                      <a:pt x="63" y="29"/>
                    </a:cubicBezTo>
                    <a:cubicBezTo>
                      <a:pt x="55" y="26"/>
                      <a:pt x="55" y="26"/>
                      <a:pt x="55" y="26"/>
                    </a:cubicBezTo>
                    <a:cubicBezTo>
                      <a:pt x="52" y="22"/>
                      <a:pt x="52" y="22"/>
                      <a:pt x="52" y="22"/>
                    </a:cubicBezTo>
                    <a:cubicBezTo>
                      <a:pt x="45" y="21"/>
                      <a:pt x="45" y="21"/>
                      <a:pt x="45" y="21"/>
                    </a:cubicBezTo>
                    <a:cubicBezTo>
                      <a:pt x="42" y="20"/>
                      <a:pt x="42" y="20"/>
                      <a:pt x="42" y="20"/>
                    </a:cubicBezTo>
                    <a:cubicBezTo>
                      <a:pt x="38" y="11"/>
                      <a:pt x="38" y="11"/>
                      <a:pt x="38" y="11"/>
                    </a:cubicBezTo>
                    <a:cubicBezTo>
                      <a:pt x="35" y="11"/>
                      <a:pt x="35" y="11"/>
                      <a:pt x="35" y="11"/>
                    </a:cubicBezTo>
                    <a:cubicBezTo>
                      <a:pt x="34" y="9"/>
                      <a:pt x="34" y="9"/>
                      <a:pt x="34" y="9"/>
                    </a:cubicBezTo>
                    <a:cubicBezTo>
                      <a:pt x="35" y="6"/>
                      <a:pt x="35" y="6"/>
                      <a:pt x="35" y="6"/>
                    </a:cubicBezTo>
                    <a:cubicBezTo>
                      <a:pt x="32" y="4"/>
                      <a:pt x="32" y="4"/>
                      <a:pt x="32" y="4"/>
                    </a:cubicBezTo>
                    <a:cubicBezTo>
                      <a:pt x="33" y="2"/>
                      <a:pt x="33" y="2"/>
                      <a:pt x="33" y="2"/>
                    </a:cubicBezTo>
                    <a:cubicBezTo>
                      <a:pt x="32" y="0"/>
                      <a:pt x="32" y="0"/>
                      <a:pt x="32" y="0"/>
                    </a:cubicBezTo>
                    <a:cubicBezTo>
                      <a:pt x="30" y="0"/>
                      <a:pt x="30" y="0"/>
                      <a:pt x="30" y="0"/>
                    </a:cubicBezTo>
                    <a:cubicBezTo>
                      <a:pt x="25" y="5"/>
                      <a:pt x="25" y="5"/>
                      <a:pt x="25" y="5"/>
                    </a:cubicBezTo>
                    <a:cubicBezTo>
                      <a:pt x="20" y="8"/>
                      <a:pt x="20" y="8"/>
                      <a:pt x="20" y="8"/>
                    </a:cubicBezTo>
                    <a:cubicBezTo>
                      <a:pt x="17" y="8"/>
                      <a:pt x="17" y="8"/>
                      <a:pt x="17" y="8"/>
                    </a:cubicBezTo>
                    <a:cubicBezTo>
                      <a:pt x="13" y="7"/>
                      <a:pt x="13" y="7"/>
                      <a:pt x="13" y="7"/>
                    </a:cubicBezTo>
                    <a:cubicBezTo>
                      <a:pt x="8" y="3"/>
                      <a:pt x="8" y="3"/>
                      <a:pt x="8" y="3"/>
                    </a:cubicBezTo>
                    <a:cubicBezTo>
                      <a:pt x="5" y="0"/>
                      <a:pt x="5" y="0"/>
                      <a:pt x="5" y="0"/>
                    </a:cubicBezTo>
                    <a:cubicBezTo>
                      <a:pt x="3" y="1"/>
                      <a:pt x="3" y="1"/>
                      <a:pt x="3" y="1"/>
                    </a:cubicBezTo>
                    <a:cubicBezTo>
                      <a:pt x="0" y="3"/>
                      <a:pt x="0" y="3"/>
                      <a:pt x="0" y="3"/>
                    </a:cubicBezTo>
                    <a:cubicBezTo>
                      <a:pt x="2" y="10"/>
                      <a:pt x="2" y="10"/>
                      <a:pt x="2" y="10"/>
                    </a:cubicBezTo>
                    <a:cubicBezTo>
                      <a:pt x="3" y="17"/>
                      <a:pt x="3" y="17"/>
                      <a:pt x="3" y="17"/>
                    </a:cubicBezTo>
                    <a:cubicBezTo>
                      <a:pt x="8" y="23"/>
                      <a:pt x="8" y="23"/>
                      <a:pt x="8" y="23"/>
                    </a:cubicBezTo>
                    <a:cubicBezTo>
                      <a:pt x="12" y="30"/>
                      <a:pt x="12" y="30"/>
                      <a:pt x="12" y="30"/>
                    </a:cubicBezTo>
                    <a:cubicBezTo>
                      <a:pt x="14" y="35"/>
                      <a:pt x="14" y="35"/>
                      <a:pt x="14" y="35"/>
                    </a:cubicBezTo>
                    <a:cubicBezTo>
                      <a:pt x="18" y="36"/>
                      <a:pt x="18" y="36"/>
                      <a:pt x="18" y="36"/>
                    </a:cubicBezTo>
                    <a:cubicBezTo>
                      <a:pt x="21" y="37"/>
                      <a:pt x="21" y="37"/>
                      <a:pt x="21" y="37"/>
                    </a:cubicBezTo>
                    <a:cubicBezTo>
                      <a:pt x="20" y="40"/>
                      <a:pt x="20" y="40"/>
                      <a:pt x="20" y="40"/>
                    </a:cubicBezTo>
                    <a:cubicBezTo>
                      <a:pt x="21" y="43"/>
                      <a:pt x="21" y="43"/>
                      <a:pt x="21" y="43"/>
                    </a:cubicBezTo>
                    <a:cubicBezTo>
                      <a:pt x="19" y="46"/>
                      <a:pt x="19" y="46"/>
                      <a:pt x="19" y="46"/>
                    </a:cubicBezTo>
                    <a:cubicBezTo>
                      <a:pt x="18" y="54"/>
                      <a:pt x="18" y="54"/>
                      <a:pt x="18" y="54"/>
                    </a:cubicBezTo>
                    <a:cubicBezTo>
                      <a:pt x="19" y="59"/>
                      <a:pt x="19" y="59"/>
                      <a:pt x="19" y="59"/>
                    </a:cubicBezTo>
                    <a:cubicBezTo>
                      <a:pt x="24" y="65"/>
                      <a:pt x="24" y="65"/>
                      <a:pt x="24" y="65"/>
                    </a:cubicBezTo>
                    <a:cubicBezTo>
                      <a:pt x="27" y="66"/>
                      <a:pt x="27" y="66"/>
                      <a:pt x="27" y="66"/>
                    </a:cubicBezTo>
                    <a:cubicBezTo>
                      <a:pt x="39" y="74"/>
                      <a:pt x="39" y="74"/>
                      <a:pt x="39" y="74"/>
                    </a:cubicBezTo>
                    <a:cubicBezTo>
                      <a:pt x="40" y="79"/>
                      <a:pt x="40" y="79"/>
                      <a:pt x="40" y="79"/>
                    </a:cubicBezTo>
                    <a:cubicBezTo>
                      <a:pt x="39" y="81"/>
                      <a:pt x="39" y="81"/>
                      <a:pt x="39" y="81"/>
                    </a:cubicBezTo>
                    <a:cubicBezTo>
                      <a:pt x="40" y="85"/>
                      <a:pt x="40" y="85"/>
                      <a:pt x="40" y="85"/>
                    </a:cubicBezTo>
                    <a:cubicBezTo>
                      <a:pt x="41" y="84"/>
                      <a:pt x="41" y="84"/>
                      <a:pt x="41" y="84"/>
                    </a:cubicBezTo>
                    <a:cubicBezTo>
                      <a:pt x="42" y="86"/>
                      <a:pt x="42" y="86"/>
                      <a:pt x="42" y="86"/>
                    </a:cubicBezTo>
                    <a:cubicBezTo>
                      <a:pt x="43" y="90"/>
                      <a:pt x="43" y="90"/>
                      <a:pt x="43" y="90"/>
                    </a:cubicBezTo>
                    <a:cubicBezTo>
                      <a:pt x="46" y="92"/>
                      <a:pt x="46" y="92"/>
                      <a:pt x="46" y="92"/>
                    </a:cubicBezTo>
                    <a:cubicBezTo>
                      <a:pt x="48" y="95"/>
                      <a:pt x="48" y="95"/>
                      <a:pt x="48" y="95"/>
                    </a:cubicBezTo>
                    <a:cubicBezTo>
                      <a:pt x="51" y="94"/>
                      <a:pt x="51" y="94"/>
                      <a:pt x="51" y="94"/>
                    </a:cubicBezTo>
                    <a:cubicBezTo>
                      <a:pt x="50" y="90"/>
                      <a:pt x="50" y="90"/>
                      <a:pt x="50" y="90"/>
                    </a:cubicBezTo>
                    <a:cubicBezTo>
                      <a:pt x="51" y="90"/>
                      <a:pt x="51" y="90"/>
                      <a:pt x="51" y="90"/>
                    </a:cubicBezTo>
                    <a:cubicBezTo>
                      <a:pt x="53" y="93"/>
                      <a:pt x="53" y="93"/>
                      <a:pt x="53" y="93"/>
                    </a:cubicBezTo>
                    <a:cubicBezTo>
                      <a:pt x="56" y="94"/>
                      <a:pt x="56" y="94"/>
                      <a:pt x="56" y="94"/>
                    </a:cubicBezTo>
                    <a:cubicBezTo>
                      <a:pt x="58" y="92"/>
                      <a:pt x="58" y="92"/>
                      <a:pt x="58" y="92"/>
                    </a:cubicBezTo>
                    <a:cubicBezTo>
                      <a:pt x="60" y="92"/>
                      <a:pt x="60" y="92"/>
                      <a:pt x="60" y="92"/>
                    </a:cubicBezTo>
                    <a:cubicBezTo>
                      <a:pt x="64" y="99"/>
                      <a:pt x="64" y="99"/>
                      <a:pt x="64" y="99"/>
                    </a:cubicBezTo>
                    <a:cubicBezTo>
                      <a:pt x="66" y="100"/>
                      <a:pt x="66" y="100"/>
                      <a:pt x="66" y="100"/>
                    </a:cubicBezTo>
                    <a:cubicBezTo>
                      <a:pt x="68" y="105"/>
                      <a:pt x="68" y="105"/>
                      <a:pt x="68" y="105"/>
                    </a:cubicBezTo>
                    <a:cubicBezTo>
                      <a:pt x="70" y="108"/>
                      <a:pt x="70" y="108"/>
                      <a:pt x="70" y="108"/>
                    </a:cubicBezTo>
                    <a:cubicBezTo>
                      <a:pt x="71" y="113"/>
                      <a:pt x="71" y="113"/>
                      <a:pt x="71" y="113"/>
                    </a:cubicBezTo>
                    <a:cubicBezTo>
                      <a:pt x="76" y="117"/>
                      <a:pt x="76" y="117"/>
                      <a:pt x="76" y="117"/>
                    </a:cubicBezTo>
                    <a:cubicBezTo>
                      <a:pt x="84" y="119"/>
                      <a:pt x="84" y="119"/>
                      <a:pt x="84" y="119"/>
                    </a:cubicBezTo>
                    <a:cubicBezTo>
                      <a:pt x="84" y="122"/>
                      <a:pt x="84" y="122"/>
                      <a:pt x="84" y="122"/>
                    </a:cubicBezTo>
                    <a:cubicBezTo>
                      <a:pt x="92" y="124"/>
                      <a:pt x="92" y="124"/>
                      <a:pt x="92" y="124"/>
                    </a:cubicBezTo>
                    <a:cubicBezTo>
                      <a:pt x="94" y="126"/>
                      <a:pt x="94" y="126"/>
                      <a:pt x="94" y="126"/>
                    </a:cubicBezTo>
                    <a:cubicBezTo>
                      <a:pt x="101" y="126"/>
                      <a:pt x="101" y="126"/>
                      <a:pt x="101" y="126"/>
                    </a:cubicBezTo>
                    <a:cubicBezTo>
                      <a:pt x="104" y="129"/>
                      <a:pt x="104" y="129"/>
                      <a:pt x="104" y="129"/>
                    </a:cubicBezTo>
                    <a:cubicBezTo>
                      <a:pt x="108" y="127"/>
                      <a:pt x="108" y="127"/>
                      <a:pt x="108" y="127"/>
                    </a:cubicBezTo>
                    <a:cubicBezTo>
                      <a:pt x="109" y="125"/>
                      <a:pt x="109" y="125"/>
                      <a:pt x="109" y="125"/>
                    </a:cubicBezTo>
                    <a:cubicBezTo>
                      <a:pt x="113" y="123"/>
                      <a:pt x="113" y="123"/>
                      <a:pt x="113" y="123"/>
                    </a:cubicBezTo>
                    <a:cubicBezTo>
                      <a:pt x="118" y="123"/>
                      <a:pt x="118" y="123"/>
                      <a:pt x="118" y="123"/>
                    </a:cubicBezTo>
                    <a:cubicBezTo>
                      <a:pt x="122" y="128"/>
                      <a:pt x="122" y="128"/>
                      <a:pt x="122" y="128"/>
                    </a:cubicBezTo>
                    <a:cubicBezTo>
                      <a:pt x="124" y="132"/>
                      <a:pt x="124" y="132"/>
                      <a:pt x="124" y="132"/>
                    </a:cubicBezTo>
                    <a:cubicBezTo>
                      <a:pt x="124" y="135"/>
                      <a:pt x="124" y="135"/>
                      <a:pt x="124" y="135"/>
                    </a:cubicBezTo>
                    <a:cubicBezTo>
                      <a:pt x="127" y="138"/>
                      <a:pt x="127" y="138"/>
                      <a:pt x="127" y="138"/>
                    </a:cubicBezTo>
                    <a:cubicBezTo>
                      <a:pt x="131" y="139"/>
                      <a:pt x="131" y="139"/>
                      <a:pt x="131" y="139"/>
                    </a:cubicBezTo>
                    <a:cubicBezTo>
                      <a:pt x="132" y="140"/>
                      <a:pt x="132" y="140"/>
                      <a:pt x="132" y="140"/>
                    </a:cubicBezTo>
                    <a:cubicBezTo>
                      <a:pt x="139" y="140"/>
                      <a:pt x="139" y="140"/>
                      <a:pt x="139" y="140"/>
                    </a:cubicBezTo>
                    <a:cubicBezTo>
                      <a:pt x="143" y="141"/>
                      <a:pt x="143" y="141"/>
                      <a:pt x="143" y="141"/>
                    </a:cubicBezTo>
                    <a:cubicBezTo>
                      <a:pt x="152" y="142"/>
                      <a:pt x="152" y="142"/>
                      <a:pt x="152" y="142"/>
                    </a:cubicBezTo>
                    <a:cubicBezTo>
                      <a:pt x="154" y="141"/>
                      <a:pt x="154" y="141"/>
                      <a:pt x="154" y="141"/>
                    </a:cubicBezTo>
                    <a:cubicBezTo>
                      <a:pt x="156" y="142"/>
                      <a:pt x="156" y="142"/>
                      <a:pt x="156" y="142"/>
                    </a:cubicBezTo>
                    <a:cubicBezTo>
                      <a:pt x="162" y="143"/>
                      <a:pt x="162" y="143"/>
                      <a:pt x="162" y="143"/>
                    </a:cubicBezTo>
                    <a:cubicBezTo>
                      <a:pt x="164" y="130"/>
                      <a:pt x="164" y="130"/>
                      <a:pt x="164" y="130"/>
                    </a:cubicBezTo>
                    <a:lnTo>
                      <a:pt x="172" y="1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4" name="Freeform 156"/>
              <p:cNvSpPr>
                <a:spLocks/>
              </p:cNvSpPr>
              <p:nvPr/>
            </p:nvSpPr>
            <p:spPr bwMode="auto">
              <a:xfrm>
                <a:off x="5074457" y="1853022"/>
                <a:ext cx="61664" cy="53159"/>
              </a:xfrm>
              <a:custGeom>
                <a:avLst/>
                <a:gdLst>
                  <a:gd name="T0" fmla="*/ 50 w 58"/>
                  <a:gd name="T1" fmla="*/ 34 h 50"/>
                  <a:gd name="T2" fmla="*/ 40 w 58"/>
                  <a:gd name="T3" fmla="*/ 28 h 50"/>
                  <a:gd name="T4" fmla="*/ 42 w 58"/>
                  <a:gd name="T5" fmla="*/ 20 h 50"/>
                  <a:gd name="T6" fmla="*/ 34 w 58"/>
                  <a:gd name="T7" fmla="*/ 16 h 50"/>
                  <a:gd name="T8" fmla="*/ 34 w 58"/>
                  <a:gd name="T9" fmla="*/ 10 h 50"/>
                  <a:gd name="T10" fmla="*/ 30 w 58"/>
                  <a:gd name="T11" fmla="*/ 6 h 50"/>
                  <a:gd name="T12" fmla="*/ 28 w 58"/>
                  <a:gd name="T13" fmla="*/ 0 h 50"/>
                  <a:gd name="T14" fmla="*/ 24 w 58"/>
                  <a:gd name="T15" fmla="*/ 2 h 50"/>
                  <a:gd name="T16" fmla="*/ 10 w 58"/>
                  <a:gd name="T17" fmla="*/ 2 h 50"/>
                  <a:gd name="T18" fmla="*/ 4 w 58"/>
                  <a:gd name="T19" fmla="*/ 4 h 50"/>
                  <a:gd name="T20" fmla="*/ 0 w 58"/>
                  <a:gd name="T21" fmla="*/ 4 h 50"/>
                  <a:gd name="T22" fmla="*/ 2 w 58"/>
                  <a:gd name="T23" fmla="*/ 6 h 50"/>
                  <a:gd name="T24" fmla="*/ 4 w 58"/>
                  <a:gd name="T25" fmla="*/ 10 h 50"/>
                  <a:gd name="T26" fmla="*/ 6 w 58"/>
                  <a:gd name="T27" fmla="*/ 22 h 50"/>
                  <a:gd name="T28" fmla="*/ 12 w 58"/>
                  <a:gd name="T29" fmla="*/ 26 h 50"/>
                  <a:gd name="T30" fmla="*/ 22 w 58"/>
                  <a:gd name="T31" fmla="*/ 26 h 50"/>
                  <a:gd name="T32" fmla="*/ 24 w 58"/>
                  <a:gd name="T33" fmla="*/ 30 h 50"/>
                  <a:gd name="T34" fmla="*/ 28 w 58"/>
                  <a:gd name="T35" fmla="*/ 32 h 50"/>
                  <a:gd name="T36" fmla="*/ 28 w 58"/>
                  <a:gd name="T37" fmla="*/ 34 h 50"/>
                  <a:gd name="T38" fmla="*/ 34 w 58"/>
                  <a:gd name="T39" fmla="*/ 32 h 50"/>
                  <a:gd name="T40" fmla="*/ 38 w 58"/>
                  <a:gd name="T41" fmla="*/ 34 h 50"/>
                  <a:gd name="T42" fmla="*/ 44 w 58"/>
                  <a:gd name="T43" fmla="*/ 34 h 50"/>
                  <a:gd name="T44" fmla="*/ 46 w 58"/>
                  <a:gd name="T45" fmla="*/ 38 h 50"/>
                  <a:gd name="T46" fmla="*/ 48 w 58"/>
                  <a:gd name="T47" fmla="*/ 42 h 50"/>
                  <a:gd name="T48" fmla="*/ 50 w 58"/>
                  <a:gd name="T49" fmla="*/ 44 h 50"/>
                  <a:gd name="T50" fmla="*/ 52 w 58"/>
                  <a:gd name="T51" fmla="*/ 50 h 50"/>
                  <a:gd name="T52" fmla="*/ 58 w 58"/>
                  <a:gd name="T53" fmla="*/ 50 h 50"/>
                  <a:gd name="T54" fmla="*/ 56 w 58"/>
                  <a:gd name="T55" fmla="*/ 38 h 50"/>
                  <a:gd name="T56" fmla="*/ 50 w 58"/>
                  <a:gd name="T57"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 h="50">
                    <a:moveTo>
                      <a:pt x="50" y="34"/>
                    </a:moveTo>
                    <a:lnTo>
                      <a:pt x="40" y="28"/>
                    </a:lnTo>
                    <a:lnTo>
                      <a:pt x="42" y="20"/>
                    </a:lnTo>
                    <a:lnTo>
                      <a:pt x="34" y="16"/>
                    </a:lnTo>
                    <a:lnTo>
                      <a:pt x="34" y="10"/>
                    </a:lnTo>
                    <a:lnTo>
                      <a:pt x="30" y="6"/>
                    </a:lnTo>
                    <a:lnTo>
                      <a:pt x="28" y="0"/>
                    </a:lnTo>
                    <a:lnTo>
                      <a:pt x="24" y="2"/>
                    </a:lnTo>
                    <a:lnTo>
                      <a:pt x="10" y="2"/>
                    </a:lnTo>
                    <a:lnTo>
                      <a:pt x="4" y="4"/>
                    </a:lnTo>
                    <a:lnTo>
                      <a:pt x="0" y="4"/>
                    </a:lnTo>
                    <a:lnTo>
                      <a:pt x="2" y="6"/>
                    </a:lnTo>
                    <a:lnTo>
                      <a:pt x="4" y="10"/>
                    </a:lnTo>
                    <a:lnTo>
                      <a:pt x="6" y="22"/>
                    </a:lnTo>
                    <a:lnTo>
                      <a:pt x="12" y="26"/>
                    </a:lnTo>
                    <a:lnTo>
                      <a:pt x="22" y="26"/>
                    </a:lnTo>
                    <a:lnTo>
                      <a:pt x="24" y="30"/>
                    </a:lnTo>
                    <a:lnTo>
                      <a:pt x="28" y="32"/>
                    </a:lnTo>
                    <a:lnTo>
                      <a:pt x="28" y="34"/>
                    </a:lnTo>
                    <a:lnTo>
                      <a:pt x="34" y="32"/>
                    </a:lnTo>
                    <a:lnTo>
                      <a:pt x="38" y="34"/>
                    </a:lnTo>
                    <a:lnTo>
                      <a:pt x="44" y="34"/>
                    </a:lnTo>
                    <a:lnTo>
                      <a:pt x="46" y="38"/>
                    </a:lnTo>
                    <a:lnTo>
                      <a:pt x="48" y="42"/>
                    </a:lnTo>
                    <a:lnTo>
                      <a:pt x="50" y="44"/>
                    </a:lnTo>
                    <a:lnTo>
                      <a:pt x="52" y="50"/>
                    </a:lnTo>
                    <a:lnTo>
                      <a:pt x="58" y="50"/>
                    </a:lnTo>
                    <a:lnTo>
                      <a:pt x="56" y="38"/>
                    </a:lnTo>
                    <a:lnTo>
                      <a:pt x="50"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5" name="Freeform 157"/>
              <p:cNvSpPr>
                <a:spLocks/>
              </p:cNvSpPr>
              <p:nvPr/>
            </p:nvSpPr>
            <p:spPr bwMode="auto">
              <a:xfrm>
                <a:off x="5010666" y="1808369"/>
                <a:ext cx="121203" cy="51033"/>
              </a:xfrm>
              <a:custGeom>
                <a:avLst/>
                <a:gdLst>
                  <a:gd name="T0" fmla="*/ 16 w 114"/>
                  <a:gd name="T1" fmla="*/ 12 h 48"/>
                  <a:gd name="T2" fmla="*/ 24 w 114"/>
                  <a:gd name="T3" fmla="*/ 16 h 48"/>
                  <a:gd name="T4" fmla="*/ 32 w 114"/>
                  <a:gd name="T5" fmla="*/ 30 h 48"/>
                  <a:gd name="T6" fmla="*/ 32 w 114"/>
                  <a:gd name="T7" fmla="*/ 40 h 48"/>
                  <a:gd name="T8" fmla="*/ 44 w 114"/>
                  <a:gd name="T9" fmla="*/ 40 h 48"/>
                  <a:gd name="T10" fmla="*/ 46 w 114"/>
                  <a:gd name="T11" fmla="*/ 38 h 48"/>
                  <a:gd name="T12" fmla="*/ 50 w 114"/>
                  <a:gd name="T13" fmla="*/ 38 h 48"/>
                  <a:gd name="T14" fmla="*/ 54 w 114"/>
                  <a:gd name="T15" fmla="*/ 42 h 48"/>
                  <a:gd name="T16" fmla="*/ 60 w 114"/>
                  <a:gd name="T17" fmla="*/ 46 h 48"/>
                  <a:gd name="T18" fmla="*/ 64 w 114"/>
                  <a:gd name="T19" fmla="*/ 46 h 48"/>
                  <a:gd name="T20" fmla="*/ 70 w 114"/>
                  <a:gd name="T21" fmla="*/ 44 h 48"/>
                  <a:gd name="T22" fmla="*/ 84 w 114"/>
                  <a:gd name="T23" fmla="*/ 44 h 48"/>
                  <a:gd name="T24" fmla="*/ 88 w 114"/>
                  <a:gd name="T25" fmla="*/ 42 h 48"/>
                  <a:gd name="T26" fmla="*/ 92 w 114"/>
                  <a:gd name="T27" fmla="*/ 40 h 48"/>
                  <a:gd name="T28" fmla="*/ 110 w 114"/>
                  <a:gd name="T29" fmla="*/ 48 h 48"/>
                  <a:gd name="T30" fmla="*/ 114 w 114"/>
                  <a:gd name="T31" fmla="*/ 44 h 48"/>
                  <a:gd name="T32" fmla="*/ 106 w 114"/>
                  <a:gd name="T33" fmla="*/ 38 h 48"/>
                  <a:gd name="T34" fmla="*/ 106 w 114"/>
                  <a:gd name="T35" fmla="*/ 32 h 48"/>
                  <a:gd name="T36" fmla="*/ 92 w 114"/>
                  <a:gd name="T37" fmla="*/ 24 h 48"/>
                  <a:gd name="T38" fmla="*/ 92 w 114"/>
                  <a:gd name="T39" fmla="*/ 20 h 48"/>
                  <a:gd name="T40" fmla="*/ 88 w 114"/>
                  <a:gd name="T41" fmla="*/ 18 h 48"/>
                  <a:gd name="T42" fmla="*/ 84 w 114"/>
                  <a:gd name="T43" fmla="*/ 16 h 48"/>
                  <a:gd name="T44" fmla="*/ 72 w 114"/>
                  <a:gd name="T45" fmla="*/ 16 h 48"/>
                  <a:gd name="T46" fmla="*/ 64 w 114"/>
                  <a:gd name="T47" fmla="*/ 18 h 48"/>
                  <a:gd name="T48" fmla="*/ 60 w 114"/>
                  <a:gd name="T49" fmla="*/ 14 h 48"/>
                  <a:gd name="T50" fmla="*/ 52 w 114"/>
                  <a:gd name="T51" fmla="*/ 12 h 48"/>
                  <a:gd name="T52" fmla="*/ 46 w 114"/>
                  <a:gd name="T53" fmla="*/ 8 h 48"/>
                  <a:gd name="T54" fmla="*/ 38 w 114"/>
                  <a:gd name="T55" fmla="*/ 6 h 48"/>
                  <a:gd name="T56" fmla="*/ 26 w 114"/>
                  <a:gd name="T57" fmla="*/ 6 h 48"/>
                  <a:gd name="T58" fmla="*/ 12 w 114"/>
                  <a:gd name="T59" fmla="*/ 0 h 48"/>
                  <a:gd name="T60" fmla="*/ 4 w 114"/>
                  <a:gd name="T61" fmla="*/ 0 h 48"/>
                  <a:gd name="T62" fmla="*/ 0 w 114"/>
                  <a:gd name="T63" fmla="*/ 0 h 48"/>
                  <a:gd name="T64" fmla="*/ 2 w 114"/>
                  <a:gd name="T65" fmla="*/ 4 h 48"/>
                  <a:gd name="T66" fmla="*/ 16 w 114"/>
                  <a:gd name="T6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48">
                    <a:moveTo>
                      <a:pt x="16" y="12"/>
                    </a:moveTo>
                    <a:lnTo>
                      <a:pt x="24" y="16"/>
                    </a:lnTo>
                    <a:lnTo>
                      <a:pt x="32" y="30"/>
                    </a:lnTo>
                    <a:lnTo>
                      <a:pt x="32" y="40"/>
                    </a:lnTo>
                    <a:lnTo>
                      <a:pt x="44" y="40"/>
                    </a:lnTo>
                    <a:lnTo>
                      <a:pt x="46" y="38"/>
                    </a:lnTo>
                    <a:lnTo>
                      <a:pt x="50" y="38"/>
                    </a:lnTo>
                    <a:lnTo>
                      <a:pt x="54" y="42"/>
                    </a:lnTo>
                    <a:lnTo>
                      <a:pt x="60" y="46"/>
                    </a:lnTo>
                    <a:lnTo>
                      <a:pt x="64" y="46"/>
                    </a:lnTo>
                    <a:lnTo>
                      <a:pt x="70" y="44"/>
                    </a:lnTo>
                    <a:lnTo>
                      <a:pt x="84" y="44"/>
                    </a:lnTo>
                    <a:lnTo>
                      <a:pt x="88" y="42"/>
                    </a:lnTo>
                    <a:lnTo>
                      <a:pt x="92" y="40"/>
                    </a:lnTo>
                    <a:lnTo>
                      <a:pt x="110" y="48"/>
                    </a:lnTo>
                    <a:lnTo>
                      <a:pt x="114" y="44"/>
                    </a:lnTo>
                    <a:lnTo>
                      <a:pt x="106" y="38"/>
                    </a:lnTo>
                    <a:lnTo>
                      <a:pt x="106" y="32"/>
                    </a:lnTo>
                    <a:lnTo>
                      <a:pt x="92" y="24"/>
                    </a:lnTo>
                    <a:lnTo>
                      <a:pt x="92" y="20"/>
                    </a:lnTo>
                    <a:lnTo>
                      <a:pt x="88" y="18"/>
                    </a:lnTo>
                    <a:lnTo>
                      <a:pt x="84" y="16"/>
                    </a:lnTo>
                    <a:lnTo>
                      <a:pt x="72" y="16"/>
                    </a:lnTo>
                    <a:lnTo>
                      <a:pt x="64" y="18"/>
                    </a:lnTo>
                    <a:lnTo>
                      <a:pt x="60" y="14"/>
                    </a:lnTo>
                    <a:lnTo>
                      <a:pt x="52" y="12"/>
                    </a:lnTo>
                    <a:lnTo>
                      <a:pt x="46" y="8"/>
                    </a:lnTo>
                    <a:lnTo>
                      <a:pt x="38" y="6"/>
                    </a:lnTo>
                    <a:lnTo>
                      <a:pt x="26" y="6"/>
                    </a:lnTo>
                    <a:lnTo>
                      <a:pt x="12" y="0"/>
                    </a:lnTo>
                    <a:lnTo>
                      <a:pt x="4" y="0"/>
                    </a:lnTo>
                    <a:lnTo>
                      <a:pt x="0" y="0"/>
                    </a:lnTo>
                    <a:lnTo>
                      <a:pt x="2" y="4"/>
                    </a:lnTo>
                    <a:lnTo>
                      <a:pt x="16"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6" name="Freeform 158"/>
              <p:cNvSpPr>
                <a:spLocks noEditPoints="1"/>
              </p:cNvSpPr>
              <p:nvPr/>
            </p:nvSpPr>
            <p:spPr bwMode="auto">
              <a:xfrm>
                <a:off x="5104226" y="1842390"/>
                <a:ext cx="93560" cy="70170"/>
              </a:xfrm>
              <a:custGeom>
                <a:avLst/>
                <a:gdLst>
                  <a:gd name="T0" fmla="*/ 18 w 88"/>
                  <a:gd name="T1" fmla="*/ 6 h 66"/>
                  <a:gd name="T2" fmla="*/ 18 w 88"/>
                  <a:gd name="T3" fmla="*/ 0 h 66"/>
                  <a:gd name="T4" fmla="*/ 26 w 88"/>
                  <a:gd name="T5" fmla="*/ 2 h 66"/>
                  <a:gd name="T6" fmla="*/ 36 w 88"/>
                  <a:gd name="T7" fmla="*/ 12 h 66"/>
                  <a:gd name="T8" fmla="*/ 42 w 88"/>
                  <a:gd name="T9" fmla="*/ 12 h 66"/>
                  <a:gd name="T10" fmla="*/ 46 w 88"/>
                  <a:gd name="T11" fmla="*/ 8 h 66"/>
                  <a:gd name="T12" fmla="*/ 50 w 88"/>
                  <a:gd name="T13" fmla="*/ 8 h 66"/>
                  <a:gd name="T14" fmla="*/ 52 w 88"/>
                  <a:gd name="T15" fmla="*/ 2 h 66"/>
                  <a:gd name="T16" fmla="*/ 62 w 88"/>
                  <a:gd name="T17" fmla="*/ 10 h 66"/>
                  <a:gd name="T18" fmla="*/ 66 w 88"/>
                  <a:gd name="T19" fmla="*/ 18 h 66"/>
                  <a:gd name="T20" fmla="*/ 72 w 88"/>
                  <a:gd name="T21" fmla="*/ 22 h 66"/>
                  <a:gd name="T22" fmla="*/ 74 w 88"/>
                  <a:gd name="T23" fmla="*/ 24 h 66"/>
                  <a:gd name="T24" fmla="*/ 84 w 88"/>
                  <a:gd name="T25" fmla="*/ 26 h 66"/>
                  <a:gd name="T26" fmla="*/ 88 w 88"/>
                  <a:gd name="T27" fmla="*/ 30 h 66"/>
                  <a:gd name="T28" fmla="*/ 76 w 88"/>
                  <a:gd name="T29" fmla="*/ 30 h 66"/>
                  <a:gd name="T30" fmla="*/ 74 w 88"/>
                  <a:gd name="T31" fmla="*/ 32 h 66"/>
                  <a:gd name="T32" fmla="*/ 72 w 88"/>
                  <a:gd name="T33" fmla="*/ 40 h 66"/>
                  <a:gd name="T34" fmla="*/ 72 w 88"/>
                  <a:gd name="T35" fmla="*/ 54 h 66"/>
                  <a:gd name="T36" fmla="*/ 68 w 88"/>
                  <a:gd name="T37" fmla="*/ 56 h 66"/>
                  <a:gd name="T38" fmla="*/ 66 w 88"/>
                  <a:gd name="T39" fmla="*/ 66 h 66"/>
                  <a:gd name="T40" fmla="*/ 60 w 88"/>
                  <a:gd name="T41" fmla="*/ 66 h 66"/>
                  <a:gd name="T42" fmla="*/ 58 w 88"/>
                  <a:gd name="T43" fmla="*/ 62 h 66"/>
                  <a:gd name="T44" fmla="*/ 60 w 88"/>
                  <a:gd name="T45" fmla="*/ 56 h 66"/>
                  <a:gd name="T46" fmla="*/ 54 w 88"/>
                  <a:gd name="T47" fmla="*/ 52 h 66"/>
                  <a:gd name="T48" fmla="*/ 56 w 88"/>
                  <a:gd name="T49" fmla="*/ 48 h 66"/>
                  <a:gd name="T50" fmla="*/ 54 w 88"/>
                  <a:gd name="T51" fmla="*/ 44 h 66"/>
                  <a:gd name="T52" fmla="*/ 50 w 88"/>
                  <a:gd name="T53" fmla="*/ 44 h 66"/>
                  <a:gd name="T54" fmla="*/ 40 w 88"/>
                  <a:gd name="T55" fmla="*/ 54 h 66"/>
                  <a:gd name="T56" fmla="*/ 30 w 88"/>
                  <a:gd name="T57" fmla="*/ 60 h 66"/>
                  <a:gd name="T58" fmla="*/ 28 w 88"/>
                  <a:gd name="T59" fmla="*/ 48 h 66"/>
                  <a:gd name="T60" fmla="*/ 22 w 88"/>
                  <a:gd name="T61" fmla="*/ 44 h 66"/>
                  <a:gd name="T62" fmla="*/ 12 w 88"/>
                  <a:gd name="T63" fmla="*/ 38 h 66"/>
                  <a:gd name="T64" fmla="*/ 14 w 88"/>
                  <a:gd name="T65" fmla="*/ 30 h 66"/>
                  <a:gd name="T66" fmla="*/ 6 w 88"/>
                  <a:gd name="T67" fmla="*/ 26 h 66"/>
                  <a:gd name="T68" fmla="*/ 6 w 88"/>
                  <a:gd name="T69" fmla="*/ 20 h 66"/>
                  <a:gd name="T70" fmla="*/ 2 w 88"/>
                  <a:gd name="T71" fmla="*/ 16 h 66"/>
                  <a:gd name="T72" fmla="*/ 0 w 88"/>
                  <a:gd name="T73" fmla="*/ 10 h 66"/>
                  <a:gd name="T74" fmla="*/ 4 w 88"/>
                  <a:gd name="T75" fmla="*/ 8 h 66"/>
                  <a:gd name="T76" fmla="*/ 22 w 88"/>
                  <a:gd name="T77" fmla="*/ 16 h 66"/>
                  <a:gd name="T78" fmla="*/ 26 w 88"/>
                  <a:gd name="T79" fmla="*/ 12 h 66"/>
                  <a:gd name="T80" fmla="*/ 18 w 88"/>
                  <a:gd name="T81" fmla="*/ 6 h 66"/>
                  <a:gd name="T82" fmla="*/ 20 w 88"/>
                  <a:gd name="T83" fmla="*/ 52 h 66"/>
                  <a:gd name="T84" fmla="*/ 18 w 88"/>
                  <a:gd name="T85" fmla="*/ 48 h 66"/>
                  <a:gd name="T86" fmla="*/ 16 w 88"/>
                  <a:gd name="T87" fmla="*/ 44 h 66"/>
                  <a:gd name="T88" fmla="*/ 10 w 88"/>
                  <a:gd name="T89" fmla="*/ 44 h 66"/>
                  <a:gd name="T90" fmla="*/ 6 w 88"/>
                  <a:gd name="T91" fmla="*/ 42 h 66"/>
                  <a:gd name="T92" fmla="*/ 0 w 88"/>
                  <a:gd name="T93" fmla="*/ 44 h 66"/>
                  <a:gd name="T94" fmla="*/ 6 w 88"/>
                  <a:gd name="T95" fmla="*/ 50 h 66"/>
                  <a:gd name="T96" fmla="*/ 16 w 88"/>
                  <a:gd name="T97" fmla="*/ 58 h 66"/>
                  <a:gd name="T98" fmla="*/ 24 w 88"/>
                  <a:gd name="T99" fmla="*/ 60 h 66"/>
                  <a:gd name="T100" fmla="*/ 22 w 88"/>
                  <a:gd name="T101" fmla="*/ 54 h 66"/>
                  <a:gd name="T102" fmla="*/ 20 w 88"/>
                  <a:gd name="T103" fmla="*/ 5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 h="66">
                    <a:moveTo>
                      <a:pt x="18" y="6"/>
                    </a:moveTo>
                    <a:lnTo>
                      <a:pt x="18" y="0"/>
                    </a:lnTo>
                    <a:lnTo>
                      <a:pt x="26" y="2"/>
                    </a:lnTo>
                    <a:lnTo>
                      <a:pt x="36" y="12"/>
                    </a:lnTo>
                    <a:lnTo>
                      <a:pt x="42" y="12"/>
                    </a:lnTo>
                    <a:lnTo>
                      <a:pt x="46" y="8"/>
                    </a:lnTo>
                    <a:lnTo>
                      <a:pt x="50" y="8"/>
                    </a:lnTo>
                    <a:lnTo>
                      <a:pt x="52" y="2"/>
                    </a:lnTo>
                    <a:lnTo>
                      <a:pt x="62" y="10"/>
                    </a:lnTo>
                    <a:lnTo>
                      <a:pt x="66" y="18"/>
                    </a:lnTo>
                    <a:lnTo>
                      <a:pt x="72" y="22"/>
                    </a:lnTo>
                    <a:lnTo>
                      <a:pt x="74" y="24"/>
                    </a:lnTo>
                    <a:lnTo>
                      <a:pt x="84" y="26"/>
                    </a:lnTo>
                    <a:lnTo>
                      <a:pt x="88" y="30"/>
                    </a:lnTo>
                    <a:lnTo>
                      <a:pt x="76" y="30"/>
                    </a:lnTo>
                    <a:lnTo>
                      <a:pt x="74" y="32"/>
                    </a:lnTo>
                    <a:lnTo>
                      <a:pt x="72" y="40"/>
                    </a:lnTo>
                    <a:lnTo>
                      <a:pt x="72" y="54"/>
                    </a:lnTo>
                    <a:lnTo>
                      <a:pt x="68" y="56"/>
                    </a:lnTo>
                    <a:lnTo>
                      <a:pt x="66" y="66"/>
                    </a:lnTo>
                    <a:lnTo>
                      <a:pt x="60" y="66"/>
                    </a:lnTo>
                    <a:lnTo>
                      <a:pt x="58" y="62"/>
                    </a:lnTo>
                    <a:lnTo>
                      <a:pt x="60" y="56"/>
                    </a:lnTo>
                    <a:lnTo>
                      <a:pt x="54" y="52"/>
                    </a:lnTo>
                    <a:lnTo>
                      <a:pt x="56" y="48"/>
                    </a:lnTo>
                    <a:lnTo>
                      <a:pt x="54" y="44"/>
                    </a:lnTo>
                    <a:lnTo>
                      <a:pt x="50" y="44"/>
                    </a:lnTo>
                    <a:lnTo>
                      <a:pt x="40" y="54"/>
                    </a:lnTo>
                    <a:lnTo>
                      <a:pt x="30" y="60"/>
                    </a:lnTo>
                    <a:lnTo>
                      <a:pt x="28" y="48"/>
                    </a:lnTo>
                    <a:lnTo>
                      <a:pt x="22" y="44"/>
                    </a:lnTo>
                    <a:lnTo>
                      <a:pt x="12" y="38"/>
                    </a:lnTo>
                    <a:lnTo>
                      <a:pt x="14" y="30"/>
                    </a:lnTo>
                    <a:lnTo>
                      <a:pt x="6" y="26"/>
                    </a:lnTo>
                    <a:lnTo>
                      <a:pt x="6" y="20"/>
                    </a:lnTo>
                    <a:lnTo>
                      <a:pt x="2" y="16"/>
                    </a:lnTo>
                    <a:lnTo>
                      <a:pt x="0" y="10"/>
                    </a:lnTo>
                    <a:lnTo>
                      <a:pt x="4" y="8"/>
                    </a:lnTo>
                    <a:lnTo>
                      <a:pt x="22" y="16"/>
                    </a:lnTo>
                    <a:lnTo>
                      <a:pt x="26" y="12"/>
                    </a:lnTo>
                    <a:lnTo>
                      <a:pt x="18" y="6"/>
                    </a:lnTo>
                    <a:close/>
                    <a:moveTo>
                      <a:pt x="20" y="52"/>
                    </a:moveTo>
                    <a:lnTo>
                      <a:pt x="18" y="48"/>
                    </a:lnTo>
                    <a:lnTo>
                      <a:pt x="16" y="44"/>
                    </a:lnTo>
                    <a:lnTo>
                      <a:pt x="10" y="44"/>
                    </a:lnTo>
                    <a:lnTo>
                      <a:pt x="6" y="42"/>
                    </a:lnTo>
                    <a:lnTo>
                      <a:pt x="0" y="44"/>
                    </a:lnTo>
                    <a:lnTo>
                      <a:pt x="6" y="50"/>
                    </a:lnTo>
                    <a:lnTo>
                      <a:pt x="16" y="58"/>
                    </a:lnTo>
                    <a:lnTo>
                      <a:pt x="24" y="60"/>
                    </a:lnTo>
                    <a:lnTo>
                      <a:pt x="22" y="54"/>
                    </a:lnTo>
                    <a:lnTo>
                      <a:pt x="20" y="5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7" name="Freeform 159"/>
              <p:cNvSpPr>
                <a:spLocks noEditPoints="1"/>
              </p:cNvSpPr>
              <p:nvPr/>
            </p:nvSpPr>
            <p:spPr bwMode="auto">
              <a:xfrm>
                <a:off x="5227555" y="1827506"/>
                <a:ext cx="257290" cy="153098"/>
              </a:xfrm>
              <a:custGeom>
                <a:avLst/>
                <a:gdLst>
                  <a:gd name="T0" fmla="*/ 164 w 242"/>
                  <a:gd name="T1" fmla="*/ 138 h 144"/>
                  <a:gd name="T2" fmla="*/ 160 w 242"/>
                  <a:gd name="T3" fmla="*/ 120 h 144"/>
                  <a:gd name="T4" fmla="*/ 144 w 242"/>
                  <a:gd name="T5" fmla="*/ 118 h 144"/>
                  <a:gd name="T6" fmla="*/ 128 w 242"/>
                  <a:gd name="T7" fmla="*/ 106 h 144"/>
                  <a:gd name="T8" fmla="*/ 108 w 242"/>
                  <a:gd name="T9" fmla="*/ 98 h 144"/>
                  <a:gd name="T10" fmla="*/ 86 w 242"/>
                  <a:gd name="T11" fmla="*/ 88 h 144"/>
                  <a:gd name="T12" fmla="*/ 70 w 242"/>
                  <a:gd name="T13" fmla="*/ 88 h 144"/>
                  <a:gd name="T14" fmla="*/ 54 w 242"/>
                  <a:gd name="T15" fmla="*/ 90 h 144"/>
                  <a:gd name="T16" fmla="*/ 46 w 242"/>
                  <a:gd name="T17" fmla="*/ 102 h 144"/>
                  <a:gd name="T18" fmla="*/ 36 w 242"/>
                  <a:gd name="T19" fmla="*/ 92 h 144"/>
                  <a:gd name="T20" fmla="*/ 32 w 242"/>
                  <a:gd name="T21" fmla="*/ 70 h 144"/>
                  <a:gd name="T22" fmla="*/ 24 w 242"/>
                  <a:gd name="T23" fmla="*/ 58 h 144"/>
                  <a:gd name="T24" fmla="*/ 14 w 242"/>
                  <a:gd name="T25" fmla="*/ 52 h 144"/>
                  <a:gd name="T26" fmla="*/ 6 w 242"/>
                  <a:gd name="T27" fmla="*/ 44 h 144"/>
                  <a:gd name="T28" fmla="*/ 4 w 242"/>
                  <a:gd name="T29" fmla="*/ 24 h 144"/>
                  <a:gd name="T30" fmla="*/ 4 w 242"/>
                  <a:gd name="T31" fmla="*/ 6 h 144"/>
                  <a:gd name="T32" fmla="*/ 18 w 242"/>
                  <a:gd name="T33" fmla="*/ 0 h 144"/>
                  <a:gd name="T34" fmla="*/ 44 w 242"/>
                  <a:gd name="T35" fmla="*/ 24 h 144"/>
                  <a:gd name="T36" fmla="*/ 56 w 242"/>
                  <a:gd name="T37" fmla="*/ 24 h 144"/>
                  <a:gd name="T38" fmla="*/ 74 w 242"/>
                  <a:gd name="T39" fmla="*/ 20 h 144"/>
                  <a:gd name="T40" fmla="*/ 76 w 242"/>
                  <a:gd name="T41" fmla="*/ 8 h 144"/>
                  <a:gd name="T42" fmla="*/ 82 w 242"/>
                  <a:gd name="T43" fmla="*/ 4 h 144"/>
                  <a:gd name="T44" fmla="*/ 88 w 242"/>
                  <a:gd name="T45" fmla="*/ 0 h 144"/>
                  <a:gd name="T46" fmla="*/ 102 w 242"/>
                  <a:gd name="T47" fmla="*/ 8 h 144"/>
                  <a:gd name="T48" fmla="*/ 120 w 242"/>
                  <a:gd name="T49" fmla="*/ 18 h 144"/>
                  <a:gd name="T50" fmla="*/ 140 w 242"/>
                  <a:gd name="T51" fmla="*/ 28 h 144"/>
                  <a:gd name="T52" fmla="*/ 146 w 242"/>
                  <a:gd name="T53" fmla="*/ 24 h 144"/>
                  <a:gd name="T54" fmla="*/ 156 w 242"/>
                  <a:gd name="T55" fmla="*/ 34 h 144"/>
                  <a:gd name="T56" fmla="*/ 168 w 242"/>
                  <a:gd name="T57" fmla="*/ 48 h 144"/>
                  <a:gd name="T58" fmla="*/ 220 w 242"/>
                  <a:gd name="T59" fmla="*/ 84 h 144"/>
                  <a:gd name="T60" fmla="*/ 240 w 242"/>
                  <a:gd name="T61" fmla="*/ 90 h 144"/>
                  <a:gd name="T62" fmla="*/ 242 w 242"/>
                  <a:gd name="T63" fmla="*/ 102 h 144"/>
                  <a:gd name="T64" fmla="*/ 222 w 242"/>
                  <a:gd name="T65" fmla="*/ 104 h 144"/>
                  <a:gd name="T66" fmla="*/ 212 w 242"/>
                  <a:gd name="T67" fmla="*/ 106 h 144"/>
                  <a:gd name="T68" fmla="*/ 206 w 242"/>
                  <a:gd name="T69" fmla="*/ 128 h 144"/>
                  <a:gd name="T70" fmla="*/ 194 w 242"/>
                  <a:gd name="T71" fmla="*/ 138 h 144"/>
                  <a:gd name="T72" fmla="*/ 180 w 242"/>
                  <a:gd name="T73" fmla="*/ 144 h 144"/>
                  <a:gd name="T74" fmla="*/ 176 w 242"/>
                  <a:gd name="T75" fmla="*/ 142 h 144"/>
                  <a:gd name="T76" fmla="*/ 28 w 242"/>
                  <a:gd name="T77" fmla="*/ 36 h 144"/>
                  <a:gd name="T78" fmla="*/ 34 w 242"/>
                  <a:gd name="T79" fmla="*/ 32 h 144"/>
                  <a:gd name="T80" fmla="*/ 40 w 242"/>
                  <a:gd name="T81" fmla="*/ 28 h 144"/>
                  <a:gd name="T82" fmla="*/ 24 w 242"/>
                  <a:gd name="T83" fmla="*/ 20 h 144"/>
                  <a:gd name="T84" fmla="*/ 10 w 242"/>
                  <a:gd name="T85" fmla="*/ 10 h 144"/>
                  <a:gd name="T86" fmla="*/ 6 w 242"/>
                  <a:gd name="T87" fmla="*/ 24 h 144"/>
                  <a:gd name="T88" fmla="*/ 14 w 242"/>
                  <a:gd name="T89" fmla="*/ 3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2" h="144">
                    <a:moveTo>
                      <a:pt x="176" y="142"/>
                    </a:moveTo>
                    <a:lnTo>
                      <a:pt x="164" y="138"/>
                    </a:lnTo>
                    <a:lnTo>
                      <a:pt x="160" y="128"/>
                    </a:lnTo>
                    <a:lnTo>
                      <a:pt x="160" y="120"/>
                    </a:lnTo>
                    <a:lnTo>
                      <a:pt x="154" y="118"/>
                    </a:lnTo>
                    <a:lnTo>
                      <a:pt x="144" y="118"/>
                    </a:lnTo>
                    <a:lnTo>
                      <a:pt x="140" y="112"/>
                    </a:lnTo>
                    <a:lnTo>
                      <a:pt x="128" y="106"/>
                    </a:lnTo>
                    <a:lnTo>
                      <a:pt x="120" y="98"/>
                    </a:lnTo>
                    <a:lnTo>
                      <a:pt x="108" y="98"/>
                    </a:lnTo>
                    <a:lnTo>
                      <a:pt x="90" y="92"/>
                    </a:lnTo>
                    <a:lnTo>
                      <a:pt x="86" y="88"/>
                    </a:lnTo>
                    <a:lnTo>
                      <a:pt x="74" y="84"/>
                    </a:lnTo>
                    <a:lnTo>
                      <a:pt x="70" y="88"/>
                    </a:lnTo>
                    <a:lnTo>
                      <a:pt x="64" y="88"/>
                    </a:lnTo>
                    <a:lnTo>
                      <a:pt x="54" y="90"/>
                    </a:lnTo>
                    <a:lnTo>
                      <a:pt x="50" y="100"/>
                    </a:lnTo>
                    <a:lnTo>
                      <a:pt x="46" y="102"/>
                    </a:lnTo>
                    <a:lnTo>
                      <a:pt x="38" y="102"/>
                    </a:lnTo>
                    <a:lnTo>
                      <a:pt x="36" y="92"/>
                    </a:lnTo>
                    <a:lnTo>
                      <a:pt x="32" y="80"/>
                    </a:lnTo>
                    <a:lnTo>
                      <a:pt x="32" y="70"/>
                    </a:lnTo>
                    <a:lnTo>
                      <a:pt x="22" y="62"/>
                    </a:lnTo>
                    <a:lnTo>
                      <a:pt x="24" y="58"/>
                    </a:lnTo>
                    <a:lnTo>
                      <a:pt x="22" y="52"/>
                    </a:lnTo>
                    <a:lnTo>
                      <a:pt x="14" y="52"/>
                    </a:lnTo>
                    <a:lnTo>
                      <a:pt x="12" y="56"/>
                    </a:lnTo>
                    <a:lnTo>
                      <a:pt x="6" y="44"/>
                    </a:lnTo>
                    <a:lnTo>
                      <a:pt x="10" y="36"/>
                    </a:lnTo>
                    <a:lnTo>
                      <a:pt x="4" y="24"/>
                    </a:lnTo>
                    <a:lnTo>
                      <a:pt x="0" y="18"/>
                    </a:lnTo>
                    <a:lnTo>
                      <a:pt x="4" y="6"/>
                    </a:lnTo>
                    <a:lnTo>
                      <a:pt x="14" y="2"/>
                    </a:lnTo>
                    <a:lnTo>
                      <a:pt x="18" y="0"/>
                    </a:lnTo>
                    <a:lnTo>
                      <a:pt x="30" y="4"/>
                    </a:lnTo>
                    <a:lnTo>
                      <a:pt x="44" y="24"/>
                    </a:lnTo>
                    <a:lnTo>
                      <a:pt x="46" y="26"/>
                    </a:lnTo>
                    <a:lnTo>
                      <a:pt x="56" y="24"/>
                    </a:lnTo>
                    <a:lnTo>
                      <a:pt x="76" y="30"/>
                    </a:lnTo>
                    <a:lnTo>
                      <a:pt x="74" y="20"/>
                    </a:lnTo>
                    <a:lnTo>
                      <a:pt x="72" y="14"/>
                    </a:lnTo>
                    <a:lnTo>
                      <a:pt x="76" y="8"/>
                    </a:lnTo>
                    <a:lnTo>
                      <a:pt x="82" y="8"/>
                    </a:lnTo>
                    <a:lnTo>
                      <a:pt x="82" y="4"/>
                    </a:lnTo>
                    <a:lnTo>
                      <a:pt x="90" y="4"/>
                    </a:lnTo>
                    <a:lnTo>
                      <a:pt x="88" y="0"/>
                    </a:lnTo>
                    <a:lnTo>
                      <a:pt x="94" y="0"/>
                    </a:lnTo>
                    <a:lnTo>
                      <a:pt x="102" y="8"/>
                    </a:lnTo>
                    <a:lnTo>
                      <a:pt x="116" y="12"/>
                    </a:lnTo>
                    <a:lnTo>
                      <a:pt x="120" y="18"/>
                    </a:lnTo>
                    <a:lnTo>
                      <a:pt x="128" y="28"/>
                    </a:lnTo>
                    <a:lnTo>
                      <a:pt x="140" y="28"/>
                    </a:lnTo>
                    <a:lnTo>
                      <a:pt x="142" y="26"/>
                    </a:lnTo>
                    <a:lnTo>
                      <a:pt x="146" y="24"/>
                    </a:lnTo>
                    <a:lnTo>
                      <a:pt x="156" y="32"/>
                    </a:lnTo>
                    <a:lnTo>
                      <a:pt x="156" y="34"/>
                    </a:lnTo>
                    <a:lnTo>
                      <a:pt x="164" y="42"/>
                    </a:lnTo>
                    <a:lnTo>
                      <a:pt x="168" y="48"/>
                    </a:lnTo>
                    <a:lnTo>
                      <a:pt x="178" y="58"/>
                    </a:lnTo>
                    <a:lnTo>
                      <a:pt x="220" y="84"/>
                    </a:lnTo>
                    <a:lnTo>
                      <a:pt x="228" y="86"/>
                    </a:lnTo>
                    <a:lnTo>
                      <a:pt x="240" y="90"/>
                    </a:lnTo>
                    <a:lnTo>
                      <a:pt x="242" y="96"/>
                    </a:lnTo>
                    <a:lnTo>
                      <a:pt x="242" y="102"/>
                    </a:lnTo>
                    <a:lnTo>
                      <a:pt x="226" y="100"/>
                    </a:lnTo>
                    <a:lnTo>
                      <a:pt x="222" y="104"/>
                    </a:lnTo>
                    <a:lnTo>
                      <a:pt x="218" y="104"/>
                    </a:lnTo>
                    <a:lnTo>
                      <a:pt x="212" y="106"/>
                    </a:lnTo>
                    <a:lnTo>
                      <a:pt x="212" y="120"/>
                    </a:lnTo>
                    <a:lnTo>
                      <a:pt x="206" y="128"/>
                    </a:lnTo>
                    <a:lnTo>
                      <a:pt x="192" y="132"/>
                    </a:lnTo>
                    <a:lnTo>
                      <a:pt x="194" y="138"/>
                    </a:lnTo>
                    <a:lnTo>
                      <a:pt x="190" y="142"/>
                    </a:lnTo>
                    <a:lnTo>
                      <a:pt x="180" y="144"/>
                    </a:lnTo>
                    <a:lnTo>
                      <a:pt x="180" y="140"/>
                    </a:lnTo>
                    <a:lnTo>
                      <a:pt x="176" y="142"/>
                    </a:lnTo>
                    <a:close/>
                    <a:moveTo>
                      <a:pt x="24" y="34"/>
                    </a:moveTo>
                    <a:lnTo>
                      <a:pt x="28" y="36"/>
                    </a:lnTo>
                    <a:lnTo>
                      <a:pt x="32" y="36"/>
                    </a:lnTo>
                    <a:lnTo>
                      <a:pt x="34" y="32"/>
                    </a:lnTo>
                    <a:lnTo>
                      <a:pt x="40" y="32"/>
                    </a:lnTo>
                    <a:lnTo>
                      <a:pt x="40" y="28"/>
                    </a:lnTo>
                    <a:lnTo>
                      <a:pt x="34" y="26"/>
                    </a:lnTo>
                    <a:lnTo>
                      <a:pt x="24" y="20"/>
                    </a:lnTo>
                    <a:lnTo>
                      <a:pt x="18" y="10"/>
                    </a:lnTo>
                    <a:lnTo>
                      <a:pt x="10" y="10"/>
                    </a:lnTo>
                    <a:lnTo>
                      <a:pt x="6" y="16"/>
                    </a:lnTo>
                    <a:lnTo>
                      <a:pt x="6" y="24"/>
                    </a:lnTo>
                    <a:lnTo>
                      <a:pt x="10" y="32"/>
                    </a:lnTo>
                    <a:lnTo>
                      <a:pt x="14" y="36"/>
                    </a:lnTo>
                    <a:lnTo>
                      <a:pt x="24" y="3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8" name="Freeform 160"/>
              <p:cNvSpPr>
                <a:spLocks/>
              </p:cNvSpPr>
              <p:nvPr/>
            </p:nvSpPr>
            <p:spPr bwMode="auto">
              <a:xfrm>
                <a:off x="5393411" y="1914687"/>
                <a:ext cx="238152" cy="183930"/>
              </a:xfrm>
              <a:custGeom>
                <a:avLst/>
                <a:gdLst>
                  <a:gd name="T0" fmla="*/ 100 w 112"/>
                  <a:gd name="T1" fmla="*/ 11 h 86"/>
                  <a:gd name="T2" fmla="*/ 93 w 112"/>
                  <a:gd name="T3" fmla="*/ 14 h 86"/>
                  <a:gd name="T4" fmla="*/ 87 w 112"/>
                  <a:gd name="T5" fmla="*/ 17 h 86"/>
                  <a:gd name="T6" fmla="*/ 82 w 112"/>
                  <a:gd name="T7" fmla="*/ 5 h 86"/>
                  <a:gd name="T8" fmla="*/ 79 w 112"/>
                  <a:gd name="T9" fmla="*/ 2 h 86"/>
                  <a:gd name="T10" fmla="*/ 71 w 112"/>
                  <a:gd name="T11" fmla="*/ 4 h 86"/>
                  <a:gd name="T12" fmla="*/ 70 w 112"/>
                  <a:gd name="T13" fmla="*/ 8 h 86"/>
                  <a:gd name="T14" fmla="*/ 63 w 112"/>
                  <a:gd name="T15" fmla="*/ 11 h 86"/>
                  <a:gd name="T16" fmla="*/ 55 w 112"/>
                  <a:gd name="T17" fmla="*/ 13 h 86"/>
                  <a:gd name="T18" fmla="*/ 48 w 112"/>
                  <a:gd name="T19" fmla="*/ 11 h 86"/>
                  <a:gd name="T20" fmla="*/ 43 w 112"/>
                  <a:gd name="T21" fmla="*/ 10 h 86"/>
                  <a:gd name="T22" fmla="*/ 33 w 112"/>
                  <a:gd name="T23" fmla="*/ 11 h 86"/>
                  <a:gd name="T24" fmla="*/ 28 w 112"/>
                  <a:gd name="T25" fmla="*/ 12 h 86"/>
                  <a:gd name="T26" fmla="*/ 25 w 112"/>
                  <a:gd name="T27" fmla="*/ 23 h 86"/>
                  <a:gd name="T28" fmla="*/ 19 w 112"/>
                  <a:gd name="T29" fmla="*/ 28 h 86"/>
                  <a:gd name="T30" fmla="*/ 12 w 112"/>
                  <a:gd name="T31" fmla="*/ 31 h 86"/>
                  <a:gd name="T32" fmla="*/ 10 w 112"/>
                  <a:gd name="T33" fmla="*/ 30 h 86"/>
                  <a:gd name="T34" fmla="*/ 4 w 112"/>
                  <a:gd name="T35" fmla="*/ 33 h 86"/>
                  <a:gd name="T36" fmla="*/ 0 w 112"/>
                  <a:gd name="T37" fmla="*/ 43 h 86"/>
                  <a:gd name="T38" fmla="*/ 1 w 112"/>
                  <a:gd name="T39" fmla="*/ 52 h 86"/>
                  <a:gd name="T40" fmla="*/ 4 w 112"/>
                  <a:gd name="T41" fmla="*/ 63 h 86"/>
                  <a:gd name="T42" fmla="*/ 13 w 112"/>
                  <a:gd name="T43" fmla="*/ 69 h 86"/>
                  <a:gd name="T44" fmla="*/ 8 w 112"/>
                  <a:gd name="T45" fmla="*/ 80 h 86"/>
                  <a:gd name="T46" fmla="*/ 12 w 112"/>
                  <a:gd name="T47" fmla="*/ 84 h 86"/>
                  <a:gd name="T48" fmla="*/ 26 w 112"/>
                  <a:gd name="T49" fmla="*/ 86 h 86"/>
                  <a:gd name="T50" fmla="*/ 37 w 112"/>
                  <a:gd name="T51" fmla="*/ 85 h 86"/>
                  <a:gd name="T52" fmla="*/ 44 w 112"/>
                  <a:gd name="T53" fmla="*/ 86 h 86"/>
                  <a:gd name="T54" fmla="*/ 54 w 112"/>
                  <a:gd name="T55" fmla="*/ 79 h 86"/>
                  <a:gd name="T56" fmla="*/ 54 w 112"/>
                  <a:gd name="T57" fmla="*/ 71 h 86"/>
                  <a:gd name="T58" fmla="*/ 59 w 112"/>
                  <a:gd name="T59" fmla="*/ 70 h 86"/>
                  <a:gd name="T60" fmla="*/ 63 w 112"/>
                  <a:gd name="T61" fmla="*/ 67 h 86"/>
                  <a:gd name="T62" fmla="*/ 74 w 112"/>
                  <a:gd name="T63" fmla="*/ 66 h 86"/>
                  <a:gd name="T64" fmla="*/ 74 w 112"/>
                  <a:gd name="T65" fmla="*/ 61 h 86"/>
                  <a:gd name="T66" fmla="*/ 79 w 112"/>
                  <a:gd name="T67" fmla="*/ 51 h 86"/>
                  <a:gd name="T68" fmla="*/ 80 w 112"/>
                  <a:gd name="T69" fmla="*/ 47 h 86"/>
                  <a:gd name="T70" fmla="*/ 78 w 112"/>
                  <a:gd name="T71" fmla="*/ 43 h 86"/>
                  <a:gd name="T72" fmla="*/ 87 w 112"/>
                  <a:gd name="T73" fmla="*/ 42 h 86"/>
                  <a:gd name="T74" fmla="*/ 88 w 112"/>
                  <a:gd name="T75" fmla="*/ 34 h 86"/>
                  <a:gd name="T76" fmla="*/ 84 w 112"/>
                  <a:gd name="T77" fmla="*/ 24 h 86"/>
                  <a:gd name="T78" fmla="*/ 91 w 112"/>
                  <a:gd name="T79" fmla="*/ 19 h 86"/>
                  <a:gd name="T80" fmla="*/ 103 w 112"/>
                  <a:gd name="T81" fmla="*/ 15 h 86"/>
                  <a:gd name="T82" fmla="*/ 107 w 112"/>
                  <a:gd name="T83" fmla="*/ 15 h 86"/>
                  <a:gd name="T84" fmla="*/ 109 w 112"/>
                  <a:gd name="T85" fmla="*/ 12 h 86"/>
                  <a:gd name="T86" fmla="*/ 110 w 112"/>
                  <a:gd name="T87" fmla="*/ 1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86">
                    <a:moveTo>
                      <a:pt x="102" y="12"/>
                    </a:moveTo>
                    <a:cubicBezTo>
                      <a:pt x="100" y="11"/>
                      <a:pt x="100" y="11"/>
                      <a:pt x="100" y="11"/>
                    </a:cubicBezTo>
                    <a:cubicBezTo>
                      <a:pt x="96" y="12"/>
                      <a:pt x="96" y="12"/>
                      <a:pt x="96" y="12"/>
                    </a:cubicBezTo>
                    <a:cubicBezTo>
                      <a:pt x="93" y="14"/>
                      <a:pt x="93" y="14"/>
                      <a:pt x="93" y="14"/>
                    </a:cubicBezTo>
                    <a:cubicBezTo>
                      <a:pt x="89" y="15"/>
                      <a:pt x="89" y="15"/>
                      <a:pt x="89" y="15"/>
                    </a:cubicBezTo>
                    <a:cubicBezTo>
                      <a:pt x="87" y="17"/>
                      <a:pt x="87" y="17"/>
                      <a:pt x="87" y="17"/>
                    </a:cubicBezTo>
                    <a:cubicBezTo>
                      <a:pt x="84" y="16"/>
                      <a:pt x="84" y="16"/>
                      <a:pt x="84" y="16"/>
                    </a:cubicBezTo>
                    <a:cubicBezTo>
                      <a:pt x="82" y="5"/>
                      <a:pt x="82" y="5"/>
                      <a:pt x="82" y="5"/>
                    </a:cubicBezTo>
                    <a:cubicBezTo>
                      <a:pt x="79" y="4"/>
                      <a:pt x="79" y="4"/>
                      <a:pt x="79" y="4"/>
                    </a:cubicBezTo>
                    <a:cubicBezTo>
                      <a:pt x="79" y="2"/>
                      <a:pt x="79" y="2"/>
                      <a:pt x="79" y="2"/>
                    </a:cubicBezTo>
                    <a:cubicBezTo>
                      <a:pt x="74" y="0"/>
                      <a:pt x="74" y="0"/>
                      <a:pt x="74" y="0"/>
                    </a:cubicBezTo>
                    <a:cubicBezTo>
                      <a:pt x="71" y="4"/>
                      <a:pt x="71" y="4"/>
                      <a:pt x="71" y="4"/>
                    </a:cubicBezTo>
                    <a:cubicBezTo>
                      <a:pt x="72" y="7"/>
                      <a:pt x="72" y="7"/>
                      <a:pt x="72" y="7"/>
                    </a:cubicBezTo>
                    <a:cubicBezTo>
                      <a:pt x="70" y="8"/>
                      <a:pt x="70" y="8"/>
                      <a:pt x="70" y="8"/>
                    </a:cubicBezTo>
                    <a:cubicBezTo>
                      <a:pt x="66" y="12"/>
                      <a:pt x="66" y="12"/>
                      <a:pt x="66" y="12"/>
                    </a:cubicBezTo>
                    <a:cubicBezTo>
                      <a:pt x="63" y="11"/>
                      <a:pt x="63" y="11"/>
                      <a:pt x="63" y="11"/>
                    </a:cubicBezTo>
                    <a:cubicBezTo>
                      <a:pt x="59" y="14"/>
                      <a:pt x="59" y="14"/>
                      <a:pt x="59" y="14"/>
                    </a:cubicBezTo>
                    <a:cubicBezTo>
                      <a:pt x="55" y="13"/>
                      <a:pt x="55" y="13"/>
                      <a:pt x="55" y="13"/>
                    </a:cubicBezTo>
                    <a:cubicBezTo>
                      <a:pt x="52" y="11"/>
                      <a:pt x="52" y="11"/>
                      <a:pt x="52" y="11"/>
                    </a:cubicBezTo>
                    <a:cubicBezTo>
                      <a:pt x="48" y="11"/>
                      <a:pt x="48" y="11"/>
                      <a:pt x="48" y="11"/>
                    </a:cubicBezTo>
                    <a:cubicBezTo>
                      <a:pt x="47" y="11"/>
                      <a:pt x="47" y="11"/>
                      <a:pt x="47" y="11"/>
                    </a:cubicBezTo>
                    <a:cubicBezTo>
                      <a:pt x="43" y="10"/>
                      <a:pt x="43" y="10"/>
                      <a:pt x="43" y="10"/>
                    </a:cubicBezTo>
                    <a:cubicBezTo>
                      <a:pt x="35" y="9"/>
                      <a:pt x="35" y="9"/>
                      <a:pt x="35" y="9"/>
                    </a:cubicBezTo>
                    <a:cubicBezTo>
                      <a:pt x="33" y="11"/>
                      <a:pt x="33" y="11"/>
                      <a:pt x="33" y="11"/>
                    </a:cubicBezTo>
                    <a:cubicBezTo>
                      <a:pt x="31" y="11"/>
                      <a:pt x="31" y="11"/>
                      <a:pt x="31" y="11"/>
                    </a:cubicBezTo>
                    <a:cubicBezTo>
                      <a:pt x="28" y="12"/>
                      <a:pt x="28" y="12"/>
                      <a:pt x="28" y="12"/>
                    </a:cubicBezTo>
                    <a:cubicBezTo>
                      <a:pt x="28" y="19"/>
                      <a:pt x="28" y="19"/>
                      <a:pt x="28" y="19"/>
                    </a:cubicBezTo>
                    <a:cubicBezTo>
                      <a:pt x="25" y="23"/>
                      <a:pt x="25" y="23"/>
                      <a:pt x="25" y="23"/>
                    </a:cubicBezTo>
                    <a:cubicBezTo>
                      <a:pt x="18" y="25"/>
                      <a:pt x="18" y="25"/>
                      <a:pt x="18" y="25"/>
                    </a:cubicBezTo>
                    <a:cubicBezTo>
                      <a:pt x="19" y="28"/>
                      <a:pt x="19" y="28"/>
                      <a:pt x="19" y="28"/>
                    </a:cubicBezTo>
                    <a:cubicBezTo>
                      <a:pt x="17" y="30"/>
                      <a:pt x="17" y="30"/>
                      <a:pt x="17" y="30"/>
                    </a:cubicBezTo>
                    <a:cubicBezTo>
                      <a:pt x="12" y="31"/>
                      <a:pt x="12" y="31"/>
                      <a:pt x="12" y="31"/>
                    </a:cubicBezTo>
                    <a:cubicBezTo>
                      <a:pt x="12" y="29"/>
                      <a:pt x="12" y="29"/>
                      <a:pt x="12" y="29"/>
                    </a:cubicBezTo>
                    <a:cubicBezTo>
                      <a:pt x="10" y="30"/>
                      <a:pt x="10" y="30"/>
                      <a:pt x="10" y="30"/>
                    </a:cubicBezTo>
                    <a:cubicBezTo>
                      <a:pt x="4" y="28"/>
                      <a:pt x="4" y="28"/>
                      <a:pt x="4" y="28"/>
                    </a:cubicBezTo>
                    <a:cubicBezTo>
                      <a:pt x="4" y="33"/>
                      <a:pt x="4" y="33"/>
                      <a:pt x="4" y="33"/>
                    </a:cubicBezTo>
                    <a:cubicBezTo>
                      <a:pt x="1" y="37"/>
                      <a:pt x="1" y="37"/>
                      <a:pt x="1" y="37"/>
                    </a:cubicBezTo>
                    <a:cubicBezTo>
                      <a:pt x="1" y="37"/>
                      <a:pt x="0" y="41"/>
                      <a:pt x="0" y="43"/>
                    </a:cubicBezTo>
                    <a:cubicBezTo>
                      <a:pt x="0" y="44"/>
                      <a:pt x="3" y="47"/>
                      <a:pt x="3" y="47"/>
                    </a:cubicBezTo>
                    <a:cubicBezTo>
                      <a:pt x="1" y="52"/>
                      <a:pt x="1" y="52"/>
                      <a:pt x="1" y="52"/>
                    </a:cubicBezTo>
                    <a:cubicBezTo>
                      <a:pt x="4" y="59"/>
                      <a:pt x="4" y="59"/>
                      <a:pt x="4" y="59"/>
                    </a:cubicBezTo>
                    <a:cubicBezTo>
                      <a:pt x="4" y="63"/>
                      <a:pt x="4" y="63"/>
                      <a:pt x="4" y="63"/>
                    </a:cubicBezTo>
                    <a:cubicBezTo>
                      <a:pt x="6" y="67"/>
                      <a:pt x="6" y="67"/>
                      <a:pt x="6" y="67"/>
                    </a:cubicBezTo>
                    <a:cubicBezTo>
                      <a:pt x="13" y="69"/>
                      <a:pt x="13" y="69"/>
                      <a:pt x="13" y="69"/>
                    </a:cubicBezTo>
                    <a:cubicBezTo>
                      <a:pt x="13" y="75"/>
                      <a:pt x="13" y="75"/>
                      <a:pt x="13" y="75"/>
                    </a:cubicBezTo>
                    <a:cubicBezTo>
                      <a:pt x="8" y="80"/>
                      <a:pt x="8" y="80"/>
                      <a:pt x="8" y="80"/>
                    </a:cubicBezTo>
                    <a:cubicBezTo>
                      <a:pt x="9" y="84"/>
                      <a:pt x="9" y="84"/>
                      <a:pt x="9" y="84"/>
                    </a:cubicBezTo>
                    <a:cubicBezTo>
                      <a:pt x="12" y="84"/>
                      <a:pt x="12" y="84"/>
                      <a:pt x="12" y="84"/>
                    </a:cubicBezTo>
                    <a:cubicBezTo>
                      <a:pt x="18" y="85"/>
                      <a:pt x="18" y="85"/>
                      <a:pt x="18" y="85"/>
                    </a:cubicBezTo>
                    <a:cubicBezTo>
                      <a:pt x="26" y="86"/>
                      <a:pt x="26" y="86"/>
                      <a:pt x="26" y="86"/>
                    </a:cubicBezTo>
                    <a:cubicBezTo>
                      <a:pt x="31" y="85"/>
                      <a:pt x="31" y="85"/>
                      <a:pt x="31" y="85"/>
                    </a:cubicBezTo>
                    <a:cubicBezTo>
                      <a:pt x="37" y="85"/>
                      <a:pt x="37" y="85"/>
                      <a:pt x="37" y="85"/>
                    </a:cubicBezTo>
                    <a:cubicBezTo>
                      <a:pt x="39" y="85"/>
                      <a:pt x="39" y="85"/>
                      <a:pt x="39" y="85"/>
                    </a:cubicBezTo>
                    <a:cubicBezTo>
                      <a:pt x="44" y="86"/>
                      <a:pt x="44" y="86"/>
                      <a:pt x="44" y="86"/>
                    </a:cubicBezTo>
                    <a:cubicBezTo>
                      <a:pt x="54" y="82"/>
                      <a:pt x="54" y="82"/>
                      <a:pt x="54" y="82"/>
                    </a:cubicBezTo>
                    <a:cubicBezTo>
                      <a:pt x="54" y="79"/>
                      <a:pt x="54" y="79"/>
                      <a:pt x="54" y="79"/>
                    </a:cubicBezTo>
                    <a:cubicBezTo>
                      <a:pt x="53" y="76"/>
                      <a:pt x="53" y="76"/>
                      <a:pt x="53" y="76"/>
                    </a:cubicBezTo>
                    <a:cubicBezTo>
                      <a:pt x="54" y="71"/>
                      <a:pt x="54" y="71"/>
                      <a:pt x="54" y="71"/>
                    </a:cubicBezTo>
                    <a:cubicBezTo>
                      <a:pt x="58" y="69"/>
                      <a:pt x="58" y="69"/>
                      <a:pt x="58" y="69"/>
                    </a:cubicBezTo>
                    <a:cubicBezTo>
                      <a:pt x="59" y="70"/>
                      <a:pt x="59" y="70"/>
                      <a:pt x="59" y="70"/>
                    </a:cubicBezTo>
                    <a:cubicBezTo>
                      <a:pt x="63" y="69"/>
                      <a:pt x="63" y="69"/>
                      <a:pt x="63" y="69"/>
                    </a:cubicBezTo>
                    <a:cubicBezTo>
                      <a:pt x="63" y="67"/>
                      <a:pt x="63" y="67"/>
                      <a:pt x="63" y="67"/>
                    </a:cubicBezTo>
                    <a:cubicBezTo>
                      <a:pt x="68" y="64"/>
                      <a:pt x="68" y="64"/>
                      <a:pt x="68" y="64"/>
                    </a:cubicBezTo>
                    <a:cubicBezTo>
                      <a:pt x="74" y="66"/>
                      <a:pt x="74" y="66"/>
                      <a:pt x="74" y="66"/>
                    </a:cubicBezTo>
                    <a:cubicBezTo>
                      <a:pt x="76" y="64"/>
                      <a:pt x="76" y="64"/>
                      <a:pt x="76" y="64"/>
                    </a:cubicBezTo>
                    <a:cubicBezTo>
                      <a:pt x="74" y="61"/>
                      <a:pt x="74" y="61"/>
                      <a:pt x="74" y="61"/>
                    </a:cubicBezTo>
                    <a:cubicBezTo>
                      <a:pt x="75" y="53"/>
                      <a:pt x="75" y="53"/>
                      <a:pt x="75" y="53"/>
                    </a:cubicBezTo>
                    <a:cubicBezTo>
                      <a:pt x="79" y="51"/>
                      <a:pt x="79" y="51"/>
                      <a:pt x="79" y="51"/>
                    </a:cubicBezTo>
                    <a:cubicBezTo>
                      <a:pt x="81" y="51"/>
                      <a:pt x="81" y="51"/>
                      <a:pt x="81" y="51"/>
                    </a:cubicBezTo>
                    <a:cubicBezTo>
                      <a:pt x="80" y="47"/>
                      <a:pt x="80" y="47"/>
                      <a:pt x="80" y="47"/>
                    </a:cubicBezTo>
                    <a:cubicBezTo>
                      <a:pt x="77" y="44"/>
                      <a:pt x="77" y="44"/>
                      <a:pt x="77" y="44"/>
                    </a:cubicBezTo>
                    <a:cubicBezTo>
                      <a:pt x="78" y="43"/>
                      <a:pt x="78" y="43"/>
                      <a:pt x="78" y="43"/>
                    </a:cubicBezTo>
                    <a:cubicBezTo>
                      <a:pt x="83" y="44"/>
                      <a:pt x="83" y="44"/>
                      <a:pt x="83" y="44"/>
                    </a:cubicBezTo>
                    <a:cubicBezTo>
                      <a:pt x="87" y="42"/>
                      <a:pt x="87" y="42"/>
                      <a:pt x="87" y="42"/>
                    </a:cubicBezTo>
                    <a:cubicBezTo>
                      <a:pt x="86" y="38"/>
                      <a:pt x="86" y="38"/>
                      <a:pt x="86" y="38"/>
                    </a:cubicBezTo>
                    <a:cubicBezTo>
                      <a:pt x="88" y="34"/>
                      <a:pt x="88" y="34"/>
                      <a:pt x="88" y="34"/>
                    </a:cubicBezTo>
                    <a:cubicBezTo>
                      <a:pt x="86" y="27"/>
                      <a:pt x="86" y="27"/>
                      <a:pt x="86" y="27"/>
                    </a:cubicBezTo>
                    <a:cubicBezTo>
                      <a:pt x="84" y="24"/>
                      <a:pt x="84" y="24"/>
                      <a:pt x="84" y="24"/>
                    </a:cubicBezTo>
                    <a:cubicBezTo>
                      <a:pt x="87" y="21"/>
                      <a:pt x="87" y="21"/>
                      <a:pt x="87" y="21"/>
                    </a:cubicBezTo>
                    <a:cubicBezTo>
                      <a:pt x="91" y="19"/>
                      <a:pt x="91" y="19"/>
                      <a:pt x="91" y="19"/>
                    </a:cubicBezTo>
                    <a:cubicBezTo>
                      <a:pt x="94" y="15"/>
                      <a:pt x="94" y="15"/>
                      <a:pt x="94" y="15"/>
                    </a:cubicBezTo>
                    <a:cubicBezTo>
                      <a:pt x="103" y="15"/>
                      <a:pt x="103" y="15"/>
                      <a:pt x="103" y="15"/>
                    </a:cubicBezTo>
                    <a:cubicBezTo>
                      <a:pt x="105" y="15"/>
                      <a:pt x="105" y="15"/>
                      <a:pt x="105" y="15"/>
                    </a:cubicBezTo>
                    <a:cubicBezTo>
                      <a:pt x="107" y="15"/>
                      <a:pt x="107" y="15"/>
                      <a:pt x="107" y="15"/>
                    </a:cubicBezTo>
                    <a:cubicBezTo>
                      <a:pt x="110" y="14"/>
                      <a:pt x="110" y="14"/>
                      <a:pt x="110" y="14"/>
                    </a:cubicBezTo>
                    <a:cubicBezTo>
                      <a:pt x="109" y="12"/>
                      <a:pt x="109" y="12"/>
                      <a:pt x="109" y="12"/>
                    </a:cubicBezTo>
                    <a:cubicBezTo>
                      <a:pt x="112" y="10"/>
                      <a:pt x="112" y="10"/>
                      <a:pt x="112" y="10"/>
                    </a:cubicBezTo>
                    <a:cubicBezTo>
                      <a:pt x="110" y="10"/>
                      <a:pt x="110" y="10"/>
                      <a:pt x="110" y="10"/>
                    </a:cubicBezTo>
                    <a:lnTo>
                      <a:pt x="102"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59" name="Freeform 161"/>
              <p:cNvSpPr>
                <a:spLocks/>
              </p:cNvSpPr>
              <p:nvPr/>
            </p:nvSpPr>
            <p:spPr bwMode="auto">
              <a:xfrm>
                <a:off x="5412549" y="1944456"/>
                <a:ext cx="276427" cy="279617"/>
              </a:xfrm>
              <a:custGeom>
                <a:avLst/>
                <a:gdLst>
                  <a:gd name="T0" fmla="*/ 252 w 260"/>
                  <a:gd name="T1" fmla="*/ 28 h 263"/>
                  <a:gd name="T2" fmla="*/ 238 w 260"/>
                  <a:gd name="T3" fmla="*/ 24 h 263"/>
                  <a:gd name="T4" fmla="*/ 226 w 260"/>
                  <a:gd name="T5" fmla="*/ 14 h 263"/>
                  <a:gd name="T6" fmla="*/ 212 w 260"/>
                  <a:gd name="T7" fmla="*/ 0 h 263"/>
                  <a:gd name="T8" fmla="*/ 196 w 260"/>
                  <a:gd name="T9" fmla="*/ 2 h 263"/>
                  <a:gd name="T10" fmla="*/ 188 w 260"/>
                  <a:gd name="T11" fmla="*/ 2 h 263"/>
                  <a:gd name="T12" fmla="*/ 164 w 260"/>
                  <a:gd name="T13" fmla="*/ 10 h 263"/>
                  <a:gd name="T14" fmla="*/ 150 w 260"/>
                  <a:gd name="T15" fmla="*/ 20 h 263"/>
                  <a:gd name="T16" fmla="*/ 158 w 260"/>
                  <a:gd name="T17" fmla="*/ 40 h 263"/>
                  <a:gd name="T18" fmla="*/ 156 w 260"/>
                  <a:gd name="T19" fmla="*/ 56 h 263"/>
                  <a:gd name="T20" fmla="*/ 138 w 260"/>
                  <a:gd name="T21" fmla="*/ 58 h 263"/>
                  <a:gd name="T22" fmla="*/ 142 w 260"/>
                  <a:gd name="T23" fmla="*/ 66 h 263"/>
                  <a:gd name="T24" fmla="*/ 140 w 260"/>
                  <a:gd name="T25" fmla="*/ 74 h 263"/>
                  <a:gd name="T26" fmla="*/ 130 w 260"/>
                  <a:gd name="T27" fmla="*/ 94 h 263"/>
                  <a:gd name="T28" fmla="*/ 130 w 260"/>
                  <a:gd name="T29" fmla="*/ 105 h 263"/>
                  <a:gd name="T30" fmla="*/ 108 w 260"/>
                  <a:gd name="T31" fmla="*/ 107 h 263"/>
                  <a:gd name="T32" fmla="*/ 100 w 260"/>
                  <a:gd name="T33" fmla="*/ 113 h 263"/>
                  <a:gd name="T34" fmla="*/ 90 w 260"/>
                  <a:gd name="T35" fmla="*/ 115 h 263"/>
                  <a:gd name="T36" fmla="*/ 90 w 260"/>
                  <a:gd name="T37" fmla="*/ 131 h 263"/>
                  <a:gd name="T38" fmla="*/ 70 w 260"/>
                  <a:gd name="T39" fmla="*/ 145 h 263"/>
                  <a:gd name="T40" fmla="*/ 56 w 260"/>
                  <a:gd name="T41" fmla="*/ 143 h 263"/>
                  <a:gd name="T42" fmla="*/ 34 w 260"/>
                  <a:gd name="T43" fmla="*/ 145 h 263"/>
                  <a:gd name="T44" fmla="*/ 6 w 260"/>
                  <a:gd name="T45" fmla="*/ 141 h 263"/>
                  <a:gd name="T46" fmla="*/ 18 w 260"/>
                  <a:gd name="T47" fmla="*/ 167 h 263"/>
                  <a:gd name="T48" fmla="*/ 34 w 260"/>
                  <a:gd name="T49" fmla="*/ 191 h 263"/>
                  <a:gd name="T50" fmla="*/ 44 w 260"/>
                  <a:gd name="T51" fmla="*/ 193 h 263"/>
                  <a:gd name="T52" fmla="*/ 28 w 260"/>
                  <a:gd name="T53" fmla="*/ 209 h 263"/>
                  <a:gd name="T54" fmla="*/ 26 w 260"/>
                  <a:gd name="T55" fmla="*/ 235 h 263"/>
                  <a:gd name="T56" fmla="*/ 38 w 260"/>
                  <a:gd name="T57" fmla="*/ 235 h 263"/>
                  <a:gd name="T58" fmla="*/ 54 w 260"/>
                  <a:gd name="T59" fmla="*/ 233 h 263"/>
                  <a:gd name="T60" fmla="*/ 70 w 260"/>
                  <a:gd name="T61" fmla="*/ 233 h 263"/>
                  <a:gd name="T62" fmla="*/ 74 w 260"/>
                  <a:gd name="T63" fmla="*/ 233 h 263"/>
                  <a:gd name="T64" fmla="*/ 84 w 260"/>
                  <a:gd name="T65" fmla="*/ 229 h 263"/>
                  <a:gd name="T66" fmla="*/ 102 w 260"/>
                  <a:gd name="T67" fmla="*/ 225 h 263"/>
                  <a:gd name="T68" fmla="*/ 106 w 260"/>
                  <a:gd name="T69" fmla="*/ 227 h 263"/>
                  <a:gd name="T70" fmla="*/ 112 w 260"/>
                  <a:gd name="T71" fmla="*/ 239 h 263"/>
                  <a:gd name="T72" fmla="*/ 122 w 260"/>
                  <a:gd name="T73" fmla="*/ 255 h 263"/>
                  <a:gd name="T74" fmla="*/ 128 w 260"/>
                  <a:gd name="T75" fmla="*/ 253 h 263"/>
                  <a:gd name="T76" fmla="*/ 128 w 260"/>
                  <a:gd name="T77" fmla="*/ 261 h 263"/>
                  <a:gd name="T78" fmla="*/ 136 w 260"/>
                  <a:gd name="T79" fmla="*/ 263 h 263"/>
                  <a:gd name="T80" fmla="*/ 142 w 260"/>
                  <a:gd name="T81" fmla="*/ 259 h 263"/>
                  <a:gd name="T82" fmla="*/ 152 w 260"/>
                  <a:gd name="T83" fmla="*/ 253 h 263"/>
                  <a:gd name="T84" fmla="*/ 176 w 260"/>
                  <a:gd name="T85" fmla="*/ 251 h 263"/>
                  <a:gd name="T86" fmla="*/ 186 w 260"/>
                  <a:gd name="T87" fmla="*/ 247 h 263"/>
                  <a:gd name="T88" fmla="*/ 174 w 260"/>
                  <a:gd name="T89" fmla="*/ 227 h 263"/>
                  <a:gd name="T90" fmla="*/ 162 w 260"/>
                  <a:gd name="T91" fmla="*/ 209 h 263"/>
                  <a:gd name="T92" fmla="*/ 150 w 260"/>
                  <a:gd name="T93" fmla="*/ 197 h 263"/>
                  <a:gd name="T94" fmla="*/ 164 w 260"/>
                  <a:gd name="T95" fmla="*/ 179 h 263"/>
                  <a:gd name="T96" fmla="*/ 188 w 260"/>
                  <a:gd name="T97" fmla="*/ 179 h 263"/>
                  <a:gd name="T98" fmla="*/ 194 w 260"/>
                  <a:gd name="T99" fmla="*/ 165 h 263"/>
                  <a:gd name="T100" fmla="*/ 208 w 260"/>
                  <a:gd name="T101" fmla="*/ 145 h 263"/>
                  <a:gd name="T102" fmla="*/ 216 w 260"/>
                  <a:gd name="T103" fmla="*/ 131 h 263"/>
                  <a:gd name="T104" fmla="*/ 222 w 260"/>
                  <a:gd name="T105" fmla="*/ 107 h 263"/>
                  <a:gd name="T106" fmla="*/ 234 w 260"/>
                  <a:gd name="T107" fmla="*/ 94 h 263"/>
                  <a:gd name="T108" fmla="*/ 226 w 260"/>
                  <a:gd name="T109" fmla="*/ 88 h 263"/>
                  <a:gd name="T110" fmla="*/ 204 w 260"/>
                  <a:gd name="T111" fmla="*/ 54 h 263"/>
                  <a:gd name="T112" fmla="*/ 212 w 260"/>
                  <a:gd name="T113" fmla="*/ 46 h 263"/>
                  <a:gd name="T114" fmla="*/ 236 w 260"/>
                  <a:gd name="T115" fmla="*/ 52 h 263"/>
                  <a:gd name="T116" fmla="*/ 254 w 260"/>
                  <a:gd name="T117" fmla="*/ 36 h 263"/>
                  <a:gd name="T118" fmla="*/ 256 w 260"/>
                  <a:gd name="T119" fmla="*/ 3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0" h="263">
                    <a:moveTo>
                      <a:pt x="256" y="30"/>
                    </a:moveTo>
                    <a:lnTo>
                      <a:pt x="252" y="28"/>
                    </a:lnTo>
                    <a:lnTo>
                      <a:pt x="246" y="28"/>
                    </a:lnTo>
                    <a:lnTo>
                      <a:pt x="238" y="24"/>
                    </a:lnTo>
                    <a:lnTo>
                      <a:pt x="230" y="24"/>
                    </a:lnTo>
                    <a:lnTo>
                      <a:pt x="226" y="14"/>
                    </a:lnTo>
                    <a:lnTo>
                      <a:pt x="220" y="8"/>
                    </a:lnTo>
                    <a:lnTo>
                      <a:pt x="212" y="0"/>
                    </a:lnTo>
                    <a:lnTo>
                      <a:pt x="202" y="0"/>
                    </a:lnTo>
                    <a:lnTo>
                      <a:pt x="196" y="2"/>
                    </a:lnTo>
                    <a:lnTo>
                      <a:pt x="192" y="2"/>
                    </a:lnTo>
                    <a:lnTo>
                      <a:pt x="188" y="2"/>
                    </a:lnTo>
                    <a:lnTo>
                      <a:pt x="170" y="2"/>
                    </a:lnTo>
                    <a:lnTo>
                      <a:pt x="164" y="10"/>
                    </a:lnTo>
                    <a:lnTo>
                      <a:pt x="156" y="14"/>
                    </a:lnTo>
                    <a:lnTo>
                      <a:pt x="150" y="20"/>
                    </a:lnTo>
                    <a:lnTo>
                      <a:pt x="154" y="26"/>
                    </a:lnTo>
                    <a:lnTo>
                      <a:pt x="158" y="40"/>
                    </a:lnTo>
                    <a:lnTo>
                      <a:pt x="154" y="48"/>
                    </a:lnTo>
                    <a:lnTo>
                      <a:pt x="156" y="56"/>
                    </a:lnTo>
                    <a:lnTo>
                      <a:pt x="148" y="60"/>
                    </a:lnTo>
                    <a:lnTo>
                      <a:pt x="138" y="58"/>
                    </a:lnTo>
                    <a:lnTo>
                      <a:pt x="136" y="60"/>
                    </a:lnTo>
                    <a:lnTo>
                      <a:pt x="142" y="66"/>
                    </a:lnTo>
                    <a:lnTo>
                      <a:pt x="144" y="74"/>
                    </a:lnTo>
                    <a:lnTo>
                      <a:pt x="140" y="74"/>
                    </a:lnTo>
                    <a:lnTo>
                      <a:pt x="132" y="78"/>
                    </a:lnTo>
                    <a:lnTo>
                      <a:pt x="130" y="94"/>
                    </a:lnTo>
                    <a:lnTo>
                      <a:pt x="134" y="101"/>
                    </a:lnTo>
                    <a:lnTo>
                      <a:pt x="130" y="105"/>
                    </a:lnTo>
                    <a:lnTo>
                      <a:pt x="118" y="101"/>
                    </a:lnTo>
                    <a:lnTo>
                      <a:pt x="108" y="107"/>
                    </a:lnTo>
                    <a:lnTo>
                      <a:pt x="108" y="111"/>
                    </a:lnTo>
                    <a:lnTo>
                      <a:pt x="100" y="113"/>
                    </a:lnTo>
                    <a:lnTo>
                      <a:pt x="98" y="111"/>
                    </a:lnTo>
                    <a:lnTo>
                      <a:pt x="90" y="115"/>
                    </a:lnTo>
                    <a:lnTo>
                      <a:pt x="88" y="125"/>
                    </a:lnTo>
                    <a:lnTo>
                      <a:pt x="90" y="131"/>
                    </a:lnTo>
                    <a:lnTo>
                      <a:pt x="90" y="137"/>
                    </a:lnTo>
                    <a:lnTo>
                      <a:pt x="70" y="145"/>
                    </a:lnTo>
                    <a:lnTo>
                      <a:pt x="60" y="143"/>
                    </a:lnTo>
                    <a:lnTo>
                      <a:pt x="56" y="143"/>
                    </a:lnTo>
                    <a:lnTo>
                      <a:pt x="44" y="143"/>
                    </a:lnTo>
                    <a:lnTo>
                      <a:pt x="34" y="145"/>
                    </a:lnTo>
                    <a:lnTo>
                      <a:pt x="18" y="143"/>
                    </a:lnTo>
                    <a:lnTo>
                      <a:pt x="6" y="141"/>
                    </a:lnTo>
                    <a:lnTo>
                      <a:pt x="0" y="141"/>
                    </a:lnTo>
                    <a:lnTo>
                      <a:pt x="18" y="167"/>
                    </a:lnTo>
                    <a:lnTo>
                      <a:pt x="30" y="173"/>
                    </a:lnTo>
                    <a:lnTo>
                      <a:pt x="34" y="191"/>
                    </a:lnTo>
                    <a:lnTo>
                      <a:pt x="38" y="193"/>
                    </a:lnTo>
                    <a:lnTo>
                      <a:pt x="44" y="193"/>
                    </a:lnTo>
                    <a:lnTo>
                      <a:pt x="44" y="205"/>
                    </a:lnTo>
                    <a:lnTo>
                      <a:pt x="28" y="209"/>
                    </a:lnTo>
                    <a:lnTo>
                      <a:pt x="24" y="235"/>
                    </a:lnTo>
                    <a:lnTo>
                      <a:pt x="26" y="235"/>
                    </a:lnTo>
                    <a:lnTo>
                      <a:pt x="28" y="237"/>
                    </a:lnTo>
                    <a:lnTo>
                      <a:pt x="38" y="235"/>
                    </a:lnTo>
                    <a:lnTo>
                      <a:pt x="40" y="235"/>
                    </a:lnTo>
                    <a:lnTo>
                      <a:pt x="54" y="233"/>
                    </a:lnTo>
                    <a:lnTo>
                      <a:pt x="58" y="233"/>
                    </a:lnTo>
                    <a:lnTo>
                      <a:pt x="70" y="233"/>
                    </a:lnTo>
                    <a:lnTo>
                      <a:pt x="72" y="235"/>
                    </a:lnTo>
                    <a:lnTo>
                      <a:pt x="74" y="233"/>
                    </a:lnTo>
                    <a:lnTo>
                      <a:pt x="82" y="231"/>
                    </a:lnTo>
                    <a:lnTo>
                      <a:pt x="84" y="229"/>
                    </a:lnTo>
                    <a:lnTo>
                      <a:pt x="102" y="227"/>
                    </a:lnTo>
                    <a:lnTo>
                      <a:pt x="102" y="225"/>
                    </a:lnTo>
                    <a:lnTo>
                      <a:pt x="104" y="225"/>
                    </a:lnTo>
                    <a:lnTo>
                      <a:pt x="106" y="227"/>
                    </a:lnTo>
                    <a:lnTo>
                      <a:pt x="104" y="229"/>
                    </a:lnTo>
                    <a:lnTo>
                      <a:pt x="112" y="239"/>
                    </a:lnTo>
                    <a:lnTo>
                      <a:pt x="118" y="243"/>
                    </a:lnTo>
                    <a:lnTo>
                      <a:pt x="122" y="255"/>
                    </a:lnTo>
                    <a:lnTo>
                      <a:pt x="128" y="251"/>
                    </a:lnTo>
                    <a:lnTo>
                      <a:pt x="128" y="253"/>
                    </a:lnTo>
                    <a:lnTo>
                      <a:pt x="124" y="257"/>
                    </a:lnTo>
                    <a:lnTo>
                      <a:pt x="128" y="261"/>
                    </a:lnTo>
                    <a:lnTo>
                      <a:pt x="134" y="261"/>
                    </a:lnTo>
                    <a:lnTo>
                      <a:pt x="136" y="263"/>
                    </a:lnTo>
                    <a:lnTo>
                      <a:pt x="140" y="259"/>
                    </a:lnTo>
                    <a:lnTo>
                      <a:pt x="142" y="259"/>
                    </a:lnTo>
                    <a:lnTo>
                      <a:pt x="146" y="257"/>
                    </a:lnTo>
                    <a:lnTo>
                      <a:pt x="152" y="253"/>
                    </a:lnTo>
                    <a:lnTo>
                      <a:pt x="166" y="257"/>
                    </a:lnTo>
                    <a:lnTo>
                      <a:pt x="176" y="251"/>
                    </a:lnTo>
                    <a:lnTo>
                      <a:pt x="186" y="249"/>
                    </a:lnTo>
                    <a:lnTo>
                      <a:pt x="186" y="247"/>
                    </a:lnTo>
                    <a:lnTo>
                      <a:pt x="176" y="233"/>
                    </a:lnTo>
                    <a:lnTo>
                      <a:pt x="174" y="227"/>
                    </a:lnTo>
                    <a:lnTo>
                      <a:pt x="168" y="225"/>
                    </a:lnTo>
                    <a:lnTo>
                      <a:pt x="162" y="209"/>
                    </a:lnTo>
                    <a:lnTo>
                      <a:pt x="152" y="207"/>
                    </a:lnTo>
                    <a:lnTo>
                      <a:pt x="150" y="197"/>
                    </a:lnTo>
                    <a:lnTo>
                      <a:pt x="156" y="189"/>
                    </a:lnTo>
                    <a:lnTo>
                      <a:pt x="164" y="179"/>
                    </a:lnTo>
                    <a:lnTo>
                      <a:pt x="170" y="183"/>
                    </a:lnTo>
                    <a:lnTo>
                      <a:pt x="188" y="179"/>
                    </a:lnTo>
                    <a:lnTo>
                      <a:pt x="188" y="173"/>
                    </a:lnTo>
                    <a:lnTo>
                      <a:pt x="194" y="165"/>
                    </a:lnTo>
                    <a:lnTo>
                      <a:pt x="208" y="153"/>
                    </a:lnTo>
                    <a:lnTo>
                      <a:pt x="208" y="145"/>
                    </a:lnTo>
                    <a:lnTo>
                      <a:pt x="216" y="137"/>
                    </a:lnTo>
                    <a:lnTo>
                      <a:pt x="216" y="131"/>
                    </a:lnTo>
                    <a:lnTo>
                      <a:pt x="226" y="121"/>
                    </a:lnTo>
                    <a:lnTo>
                      <a:pt x="222" y="107"/>
                    </a:lnTo>
                    <a:lnTo>
                      <a:pt x="224" y="101"/>
                    </a:lnTo>
                    <a:lnTo>
                      <a:pt x="234" y="94"/>
                    </a:lnTo>
                    <a:lnTo>
                      <a:pt x="234" y="90"/>
                    </a:lnTo>
                    <a:lnTo>
                      <a:pt x="226" y="88"/>
                    </a:lnTo>
                    <a:lnTo>
                      <a:pt x="218" y="82"/>
                    </a:lnTo>
                    <a:lnTo>
                      <a:pt x="204" y="54"/>
                    </a:lnTo>
                    <a:lnTo>
                      <a:pt x="208" y="50"/>
                    </a:lnTo>
                    <a:lnTo>
                      <a:pt x="212" y="46"/>
                    </a:lnTo>
                    <a:lnTo>
                      <a:pt x="224" y="50"/>
                    </a:lnTo>
                    <a:lnTo>
                      <a:pt x="236" y="52"/>
                    </a:lnTo>
                    <a:lnTo>
                      <a:pt x="246" y="48"/>
                    </a:lnTo>
                    <a:lnTo>
                      <a:pt x="254" y="36"/>
                    </a:lnTo>
                    <a:lnTo>
                      <a:pt x="260" y="30"/>
                    </a:lnTo>
                    <a:lnTo>
                      <a:pt x="256"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60" name="Freeform 163"/>
              <p:cNvSpPr>
                <a:spLocks noEditPoints="1"/>
              </p:cNvSpPr>
              <p:nvPr/>
            </p:nvSpPr>
            <p:spPr bwMode="auto">
              <a:xfrm>
                <a:off x="5791041" y="2518574"/>
                <a:ext cx="40401" cy="78675"/>
              </a:xfrm>
              <a:custGeom>
                <a:avLst/>
                <a:gdLst>
                  <a:gd name="T0" fmla="*/ 4 w 38"/>
                  <a:gd name="T1" fmla="*/ 0 h 74"/>
                  <a:gd name="T2" fmla="*/ 10 w 38"/>
                  <a:gd name="T3" fmla="*/ 0 h 74"/>
                  <a:gd name="T4" fmla="*/ 14 w 38"/>
                  <a:gd name="T5" fmla="*/ 4 h 74"/>
                  <a:gd name="T6" fmla="*/ 8 w 38"/>
                  <a:gd name="T7" fmla="*/ 4 h 74"/>
                  <a:gd name="T8" fmla="*/ 0 w 38"/>
                  <a:gd name="T9" fmla="*/ 2 h 74"/>
                  <a:gd name="T10" fmla="*/ 4 w 38"/>
                  <a:gd name="T11" fmla="*/ 0 h 74"/>
                  <a:gd name="T12" fmla="*/ 16 w 38"/>
                  <a:gd name="T13" fmla="*/ 6 h 74"/>
                  <a:gd name="T14" fmla="*/ 12 w 38"/>
                  <a:gd name="T15" fmla="*/ 8 h 74"/>
                  <a:gd name="T16" fmla="*/ 10 w 38"/>
                  <a:gd name="T17" fmla="*/ 6 h 74"/>
                  <a:gd name="T18" fmla="*/ 6 w 38"/>
                  <a:gd name="T19" fmla="*/ 6 h 74"/>
                  <a:gd name="T20" fmla="*/ 6 w 38"/>
                  <a:gd name="T21" fmla="*/ 10 h 74"/>
                  <a:gd name="T22" fmla="*/ 6 w 38"/>
                  <a:gd name="T23" fmla="*/ 14 h 74"/>
                  <a:gd name="T24" fmla="*/ 0 w 38"/>
                  <a:gd name="T25" fmla="*/ 10 h 74"/>
                  <a:gd name="T26" fmla="*/ 4 w 38"/>
                  <a:gd name="T27" fmla="*/ 16 h 74"/>
                  <a:gd name="T28" fmla="*/ 4 w 38"/>
                  <a:gd name="T29" fmla="*/ 22 h 74"/>
                  <a:gd name="T30" fmla="*/ 0 w 38"/>
                  <a:gd name="T31" fmla="*/ 26 h 74"/>
                  <a:gd name="T32" fmla="*/ 0 w 38"/>
                  <a:gd name="T33" fmla="*/ 34 h 74"/>
                  <a:gd name="T34" fmla="*/ 2 w 38"/>
                  <a:gd name="T35" fmla="*/ 54 h 74"/>
                  <a:gd name="T36" fmla="*/ 4 w 38"/>
                  <a:gd name="T37" fmla="*/ 60 h 74"/>
                  <a:gd name="T38" fmla="*/ 12 w 38"/>
                  <a:gd name="T39" fmla="*/ 72 h 74"/>
                  <a:gd name="T40" fmla="*/ 20 w 38"/>
                  <a:gd name="T41" fmla="*/ 74 h 74"/>
                  <a:gd name="T42" fmla="*/ 26 w 38"/>
                  <a:gd name="T43" fmla="*/ 70 h 74"/>
                  <a:gd name="T44" fmla="*/ 30 w 38"/>
                  <a:gd name="T45" fmla="*/ 68 h 74"/>
                  <a:gd name="T46" fmla="*/ 36 w 38"/>
                  <a:gd name="T47" fmla="*/ 62 h 74"/>
                  <a:gd name="T48" fmla="*/ 38 w 38"/>
                  <a:gd name="T49" fmla="*/ 48 h 74"/>
                  <a:gd name="T50" fmla="*/ 36 w 38"/>
                  <a:gd name="T51" fmla="*/ 38 h 74"/>
                  <a:gd name="T52" fmla="*/ 34 w 38"/>
                  <a:gd name="T53" fmla="*/ 36 h 74"/>
                  <a:gd name="T54" fmla="*/ 30 w 38"/>
                  <a:gd name="T55" fmla="*/ 26 h 74"/>
                  <a:gd name="T56" fmla="*/ 26 w 38"/>
                  <a:gd name="T57" fmla="*/ 22 h 74"/>
                  <a:gd name="T58" fmla="*/ 22 w 38"/>
                  <a:gd name="T59" fmla="*/ 16 h 74"/>
                  <a:gd name="T60" fmla="*/ 16 w 38"/>
                  <a:gd name="T61"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 h="74">
                    <a:moveTo>
                      <a:pt x="4" y="0"/>
                    </a:moveTo>
                    <a:lnTo>
                      <a:pt x="10" y="0"/>
                    </a:lnTo>
                    <a:lnTo>
                      <a:pt x="14" y="4"/>
                    </a:lnTo>
                    <a:lnTo>
                      <a:pt x="8" y="4"/>
                    </a:lnTo>
                    <a:lnTo>
                      <a:pt x="0" y="2"/>
                    </a:lnTo>
                    <a:lnTo>
                      <a:pt x="4" y="0"/>
                    </a:lnTo>
                    <a:close/>
                    <a:moveTo>
                      <a:pt x="16" y="6"/>
                    </a:moveTo>
                    <a:lnTo>
                      <a:pt x="12" y="8"/>
                    </a:lnTo>
                    <a:lnTo>
                      <a:pt x="10" y="6"/>
                    </a:lnTo>
                    <a:lnTo>
                      <a:pt x="6" y="6"/>
                    </a:lnTo>
                    <a:lnTo>
                      <a:pt x="6" y="10"/>
                    </a:lnTo>
                    <a:lnTo>
                      <a:pt x="6" y="14"/>
                    </a:lnTo>
                    <a:lnTo>
                      <a:pt x="0" y="10"/>
                    </a:lnTo>
                    <a:lnTo>
                      <a:pt x="4" y="16"/>
                    </a:lnTo>
                    <a:lnTo>
                      <a:pt x="4" y="22"/>
                    </a:lnTo>
                    <a:lnTo>
                      <a:pt x="0" y="26"/>
                    </a:lnTo>
                    <a:lnTo>
                      <a:pt x="0" y="34"/>
                    </a:lnTo>
                    <a:lnTo>
                      <a:pt x="2" y="54"/>
                    </a:lnTo>
                    <a:lnTo>
                      <a:pt x="4" y="60"/>
                    </a:lnTo>
                    <a:lnTo>
                      <a:pt x="12" y="72"/>
                    </a:lnTo>
                    <a:lnTo>
                      <a:pt x="20" y="74"/>
                    </a:lnTo>
                    <a:lnTo>
                      <a:pt x="26" y="70"/>
                    </a:lnTo>
                    <a:lnTo>
                      <a:pt x="30" y="68"/>
                    </a:lnTo>
                    <a:lnTo>
                      <a:pt x="36" y="62"/>
                    </a:lnTo>
                    <a:lnTo>
                      <a:pt x="38" y="48"/>
                    </a:lnTo>
                    <a:lnTo>
                      <a:pt x="36" y="38"/>
                    </a:lnTo>
                    <a:lnTo>
                      <a:pt x="34" y="36"/>
                    </a:lnTo>
                    <a:lnTo>
                      <a:pt x="30" y="26"/>
                    </a:lnTo>
                    <a:lnTo>
                      <a:pt x="26" y="22"/>
                    </a:lnTo>
                    <a:lnTo>
                      <a:pt x="22" y="16"/>
                    </a:lnTo>
                    <a:lnTo>
                      <a:pt x="16"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61" name="Freeform 168"/>
              <p:cNvSpPr>
                <a:spLocks/>
              </p:cNvSpPr>
              <p:nvPr/>
            </p:nvSpPr>
            <p:spPr bwMode="auto">
              <a:xfrm>
                <a:off x="5110606" y="2975742"/>
                <a:ext cx="140340" cy="283870"/>
              </a:xfrm>
              <a:custGeom>
                <a:avLst/>
                <a:gdLst>
                  <a:gd name="T0" fmla="*/ 124 w 132"/>
                  <a:gd name="T1" fmla="*/ 78 h 267"/>
                  <a:gd name="T2" fmla="*/ 116 w 132"/>
                  <a:gd name="T3" fmla="*/ 68 h 267"/>
                  <a:gd name="T4" fmla="*/ 120 w 132"/>
                  <a:gd name="T5" fmla="*/ 82 h 267"/>
                  <a:gd name="T6" fmla="*/ 116 w 132"/>
                  <a:gd name="T7" fmla="*/ 96 h 267"/>
                  <a:gd name="T8" fmla="*/ 114 w 132"/>
                  <a:gd name="T9" fmla="*/ 114 h 267"/>
                  <a:gd name="T10" fmla="*/ 108 w 132"/>
                  <a:gd name="T11" fmla="*/ 130 h 267"/>
                  <a:gd name="T12" fmla="*/ 94 w 132"/>
                  <a:gd name="T13" fmla="*/ 164 h 267"/>
                  <a:gd name="T14" fmla="*/ 78 w 132"/>
                  <a:gd name="T15" fmla="*/ 205 h 267"/>
                  <a:gd name="T16" fmla="*/ 68 w 132"/>
                  <a:gd name="T17" fmla="*/ 245 h 267"/>
                  <a:gd name="T18" fmla="*/ 60 w 132"/>
                  <a:gd name="T19" fmla="*/ 261 h 267"/>
                  <a:gd name="T20" fmla="*/ 38 w 132"/>
                  <a:gd name="T21" fmla="*/ 265 h 267"/>
                  <a:gd name="T22" fmla="*/ 28 w 132"/>
                  <a:gd name="T23" fmla="*/ 263 h 267"/>
                  <a:gd name="T24" fmla="*/ 8 w 132"/>
                  <a:gd name="T25" fmla="*/ 251 h 267"/>
                  <a:gd name="T26" fmla="*/ 4 w 132"/>
                  <a:gd name="T27" fmla="*/ 225 h 267"/>
                  <a:gd name="T28" fmla="*/ 0 w 132"/>
                  <a:gd name="T29" fmla="*/ 199 h 267"/>
                  <a:gd name="T30" fmla="*/ 10 w 132"/>
                  <a:gd name="T31" fmla="*/ 184 h 267"/>
                  <a:gd name="T32" fmla="*/ 14 w 132"/>
                  <a:gd name="T33" fmla="*/ 174 h 267"/>
                  <a:gd name="T34" fmla="*/ 24 w 132"/>
                  <a:gd name="T35" fmla="*/ 152 h 267"/>
                  <a:gd name="T36" fmla="*/ 18 w 132"/>
                  <a:gd name="T37" fmla="*/ 138 h 267"/>
                  <a:gd name="T38" fmla="*/ 16 w 132"/>
                  <a:gd name="T39" fmla="*/ 128 h 267"/>
                  <a:gd name="T40" fmla="*/ 18 w 132"/>
                  <a:gd name="T41" fmla="*/ 114 h 267"/>
                  <a:gd name="T42" fmla="*/ 18 w 132"/>
                  <a:gd name="T43" fmla="*/ 104 h 267"/>
                  <a:gd name="T44" fmla="*/ 26 w 132"/>
                  <a:gd name="T45" fmla="*/ 84 h 267"/>
                  <a:gd name="T46" fmla="*/ 36 w 132"/>
                  <a:gd name="T47" fmla="*/ 78 h 267"/>
                  <a:gd name="T48" fmla="*/ 48 w 132"/>
                  <a:gd name="T49" fmla="*/ 76 h 267"/>
                  <a:gd name="T50" fmla="*/ 52 w 132"/>
                  <a:gd name="T51" fmla="*/ 76 h 267"/>
                  <a:gd name="T52" fmla="*/ 58 w 132"/>
                  <a:gd name="T53" fmla="*/ 74 h 267"/>
                  <a:gd name="T54" fmla="*/ 64 w 132"/>
                  <a:gd name="T55" fmla="*/ 80 h 267"/>
                  <a:gd name="T56" fmla="*/ 62 w 132"/>
                  <a:gd name="T57" fmla="*/ 68 h 267"/>
                  <a:gd name="T58" fmla="*/ 70 w 132"/>
                  <a:gd name="T59" fmla="*/ 66 h 267"/>
                  <a:gd name="T60" fmla="*/ 74 w 132"/>
                  <a:gd name="T61" fmla="*/ 60 h 267"/>
                  <a:gd name="T62" fmla="*/ 80 w 132"/>
                  <a:gd name="T63" fmla="*/ 54 h 267"/>
                  <a:gd name="T64" fmla="*/ 80 w 132"/>
                  <a:gd name="T65" fmla="*/ 58 h 267"/>
                  <a:gd name="T66" fmla="*/ 86 w 132"/>
                  <a:gd name="T67" fmla="*/ 56 h 267"/>
                  <a:gd name="T68" fmla="*/ 82 w 132"/>
                  <a:gd name="T69" fmla="*/ 46 h 267"/>
                  <a:gd name="T70" fmla="*/ 90 w 132"/>
                  <a:gd name="T71" fmla="*/ 44 h 267"/>
                  <a:gd name="T72" fmla="*/ 86 w 132"/>
                  <a:gd name="T73" fmla="*/ 32 h 267"/>
                  <a:gd name="T74" fmla="*/ 94 w 132"/>
                  <a:gd name="T75" fmla="*/ 36 h 267"/>
                  <a:gd name="T76" fmla="*/ 96 w 132"/>
                  <a:gd name="T77" fmla="*/ 30 h 267"/>
                  <a:gd name="T78" fmla="*/ 106 w 132"/>
                  <a:gd name="T79" fmla="*/ 22 h 267"/>
                  <a:gd name="T80" fmla="*/ 112 w 132"/>
                  <a:gd name="T81" fmla="*/ 6 h 267"/>
                  <a:gd name="T82" fmla="*/ 116 w 132"/>
                  <a:gd name="T83" fmla="*/ 0 h 267"/>
                  <a:gd name="T84" fmla="*/ 118 w 132"/>
                  <a:gd name="T85" fmla="*/ 14 h 267"/>
                  <a:gd name="T86" fmla="*/ 126 w 132"/>
                  <a:gd name="T87" fmla="*/ 30 h 267"/>
                  <a:gd name="T88" fmla="*/ 132 w 132"/>
                  <a:gd name="T89" fmla="*/ 6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267">
                    <a:moveTo>
                      <a:pt x="128" y="78"/>
                    </a:moveTo>
                    <a:lnTo>
                      <a:pt x="124" y="78"/>
                    </a:lnTo>
                    <a:lnTo>
                      <a:pt x="120" y="68"/>
                    </a:lnTo>
                    <a:lnTo>
                      <a:pt x="116" y="68"/>
                    </a:lnTo>
                    <a:lnTo>
                      <a:pt x="118" y="78"/>
                    </a:lnTo>
                    <a:lnTo>
                      <a:pt x="120" y="82"/>
                    </a:lnTo>
                    <a:lnTo>
                      <a:pt x="118" y="90"/>
                    </a:lnTo>
                    <a:lnTo>
                      <a:pt x="116" y="96"/>
                    </a:lnTo>
                    <a:lnTo>
                      <a:pt x="114" y="104"/>
                    </a:lnTo>
                    <a:lnTo>
                      <a:pt x="114" y="114"/>
                    </a:lnTo>
                    <a:lnTo>
                      <a:pt x="108" y="124"/>
                    </a:lnTo>
                    <a:lnTo>
                      <a:pt x="108" y="130"/>
                    </a:lnTo>
                    <a:lnTo>
                      <a:pt x="96" y="150"/>
                    </a:lnTo>
                    <a:lnTo>
                      <a:pt x="94" y="164"/>
                    </a:lnTo>
                    <a:lnTo>
                      <a:pt x="88" y="189"/>
                    </a:lnTo>
                    <a:lnTo>
                      <a:pt x="78" y="205"/>
                    </a:lnTo>
                    <a:lnTo>
                      <a:pt x="76" y="223"/>
                    </a:lnTo>
                    <a:lnTo>
                      <a:pt x="68" y="245"/>
                    </a:lnTo>
                    <a:lnTo>
                      <a:pt x="68" y="251"/>
                    </a:lnTo>
                    <a:lnTo>
                      <a:pt x="60" y="261"/>
                    </a:lnTo>
                    <a:lnTo>
                      <a:pt x="46" y="261"/>
                    </a:lnTo>
                    <a:lnTo>
                      <a:pt x="38" y="265"/>
                    </a:lnTo>
                    <a:lnTo>
                      <a:pt x="30" y="267"/>
                    </a:lnTo>
                    <a:lnTo>
                      <a:pt x="28" y="263"/>
                    </a:lnTo>
                    <a:lnTo>
                      <a:pt x="14" y="259"/>
                    </a:lnTo>
                    <a:lnTo>
                      <a:pt x="8" y="251"/>
                    </a:lnTo>
                    <a:lnTo>
                      <a:pt x="4" y="239"/>
                    </a:lnTo>
                    <a:lnTo>
                      <a:pt x="4" y="225"/>
                    </a:lnTo>
                    <a:lnTo>
                      <a:pt x="2" y="211"/>
                    </a:lnTo>
                    <a:lnTo>
                      <a:pt x="0" y="199"/>
                    </a:lnTo>
                    <a:lnTo>
                      <a:pt x="6" y="186"/>
                    </a:lnTo>
                    <a:lnTo>
                      <a:pt x="10" y="184"/>
                    </a:lnTo>
                    <a:lnTo>
                      <a:pt x="10" y="174"/>
                    </a:lnTo>
                    <a:lnTo>
                      <a:pt x="14" y="174"/>
                    </a:lnTo>
                    <a:lnTo>
                      <a:pt x="22" y="160"/>
                    </a:lnTo>
                    <a:lnTo>
                      <a:pt x="24" y="152"/>
                    </a:lnTo>
                    <a:lnTo>
                      <a:pt x="22" y="144"/>
                    </a:lnTo>
                    <a:lnTo>
                      <a:pt x="18" y="138"/>
                    </a:lnTo>
                    <a:lnTo>
                      <a:pt x="20" y="134"/>
                    </a:lnTo>
                    <a:lnTo>
                      <a:pt x="16" y="128"/>
                    </a:lnTo>
                    <a:lnTo>
                      <a:pt x="16" y="118"/>
                    </a:lnTo>
                    <a:lnTo>
                      <a:pt x="18" y="114"/>
                    </a:lnTo>
                    <a:lnTo>
                      <a:pt x="14" y="112"/>
                    </a:lnTo>
                    <a:lnTo>
                      <a:pt x="18" y="104"/>
                    </a:lnTo>
                    <a:lnTo>
                      <a:pt x="26" y="92"/>
                    </a:lnTo>
                    <a:lnTo>
                      <a:pt x="26" y="84"/>
                    </a:lnTo>
                    <a:lnTo>
                      <a:pt x="34" y="80"/>
                    </a:lnTo>
                    <a:lnTo>
                      <a:pt x="36" y="78"/>
                    </a:lnTo>
                    <a:lnTo>
                      <a:pt x="46" y="80"/>
                    </a:lnTo>
                    <a:lnTo>
                      <a:pt x="48" y="76"/>
                    </a:lnTo>
                    <a:lnTo>
                      <a:pt x="50" y="76"/>
                    </a:lnTo>
                    <a:lnTo>
                      <a:pt x="52" y="76"/>
                    </a:lnTo>
                    <a:lnTo>
                      <a:pt x="54" y="74"/>
                    </a:lnTo>
                    <a:lnTo>
                      <a:pt x="58" y="74"/>
                    </a:lnTo>
                    <a:lnTo>
                      <a:pt x="64" y="82"/>
                    </a:lnTo>
                    <a:lnTo>
                      <a:pt x="64" y="80"/>
                    </a:lnTo>
                    <a:lnTo>
                      <a:pt x="60" y="74"/>
                    </a:lnTo>
                    <a:lnTo>
                      <a:pt x="62" y="68"/>
                    </a:lnTo>
                    <a:lnTo>
                      <a:pt x="68" y="62"/>
                    </a:lnTo>
                    <a:lnTo>
                      <a:pt x="70" y="66"/>
                    </a:lnTo>
                    <a:lnTo>
                      <a:pt x="74" y="66"/>
                    </a:lnTo>
                    <a:lnTo>
                      <a:pt x="74" y="60"/>
                    </a:lnTo>
                    <a:lnTo>
                      <a:pt x="78" y="56"/>
                    </a:lnTo>
                    <a:lnTo>
                      <a:pt x="80" y="54"/>
                    </a:lnTo>
                    <a:lnTo>
                      <a:pt x="80" y="56"/>
                    </a:lnTo>
                    <a:lnTo>
                      <a:pt x="80" y="58"/>
                    </a:lnTo>
                    <a:lnTo>
                      <a:pt x="84" y="56"/>
                    </a:lnTo>
                    <a:lnTo>
                      <a:pt x="86" y="56"/>
                    </a:lnTo>
                    <a:lnTo>
                      <a:pt x="88" y="52"/>
                    </a:lnTo>
                    <a:lnTo>
                      <a:pt x="82" y="46"/>
                    </a:lnTo>
                    <a:lnTo>
                      <a:pt x="84" y="44"/>
                    </a:lnTo>
                    <a:lnTo>
                      <a:pt x="90" y="44"/>
                    </a:lnTo>
                    <a:lnTo>
                      <a:pt x="88" y="38"/>
                    </a:lnTo>
                    <a:lnTo>
                      <a:pt x="86" y="32"/>
                    </a:lnTo>
                    <a:lnTo>
                      <a:pt x="90" y="28"/>
                    </a:lnTo>
                    <a:lnTo>
                      <a:pt x="94" y="36"/>
                    </a:lnTo>
                    <a:lnTo>
                      <a:pt x="96" y="36"/>
                    </a:lnTo>
                    <a:lnTo>
                      <a:pt x="96" y="30"/>
                    </a:lnTo>
                    <a:lnTo>
                      <a:pt x="98" y="28"/>
                    </a:lnTo>
                    <a:lnTo>
                      <a:pt x="106" y="22"/>
                    </a:lnTo>
                    <a:lnTo>
                      <a:pt x="104" y="10"/>
                    </a:lnTo>
                    <a:lnTo>
                      <a:pt x="112" y="6"/>
                    </a:lnTo>
                    <a:lnTo>
                      <a:pt x="114" y="2"/>
                    </a:lnTo>
                    <a:lnTo>
                      <a:pt x="116" y="0"/>
                    </a:lnTo>
                    <a:lnTo>
                      <a:pt x="116" y="6"/>
                    </a:lnTo>
                    <a:lnTo>
                      <a:pt x="118" y="14"/>
                    </a:lnTo>
                    <a:lnTo>
                      <a:pt x="122" y="18"/>
                    </a:lnTo>
                    <a:lnTo>
                      <a:pt x="126" y="30"/>
                    </a:lnTo>
                    <a:lnTo>
                      <a:pt x="128" y="54"/>
                    </a:lnTo>
                    <a:lnTo>
                      <a:pt x="132" y="62"/>
                    </a:lnTo>
                    <a:lnTo>
                      <a:pt x="128"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62" name="Freeform 169"/>
              <p:cNvSpPr>
                <a:spLocks noEditPoints="1"/>
              </p:cNvSpPr>
              <p:nvPr/>
            </p:nvSpPr>
            <p:spPr bwMode="auto">
              <a:xfrm>
                <a:off x="5119111" y="2960857"/>
                <a:ext cx="23390" cy="25517"/>
              </a:xfrm>
              <a:custGeom>
                <a:avLst/>
                <a:gdLst>
                  <a:gd name="T0" fmla="*/ 4 w 22"/>
                  <a:gd name="T1" fmla="*/ 12 h 24"/>
                  <a:gd name="T2" fmla="*/ 0 w 22"/>
                  <a:gd name="T3" fmla="*/ 8 h 24"/>
                  <a:gd name="T4" fmla="*/ 2 w 22"/>
                  <a:gd name="T5" fmla="*/ 0 h 24"/>
                  <a:gd name="T6" fmla="*/ 4 w 22"/>
                  <a:gd name="T7" fmla="*/ 6 h 24"/>
                  <a:gd name="T8" fmla="*/ 4 w 22"/>
                  <a:gd name="T9" fmla="*/ 12 h 24"/>
                  <a:gd name="T10" fmla="*/ 8 w 22"/>
                  <a:gd name="T11" fmla="*/ 24 h 24"/>
                  <a:gd name="T12" fmla="*/ 10 w 22"/>
                  <a:gd name="T13" fmla="*/ 20 h 24"/>
                  <a:gd name="T14" fmla="*/ 6 w 22"/>
                  <a:gd name="T15" fmla="*/ 18 h 24"/>
                  <a:gd name="T16" fmla="*/ 6 w 22"/>
                  <a:gd name="T17" fmla="*/ 22 h 24"/>
                  <a:gd name="T18" fmla="*/ 8 w 22"/>
                  <a:gd name="T19" fmla="*/ 24 h 24"/>
                  <a:gd name="T20" fmla="*/ 22 w 22"/>
                  <a:gd name="T21" fmla="*/ 18 h 24"/>
                  <a:gd name="T22" fmla="*/ 22 w 22"/>
                  <a:gd name="T23" fmla="*/ 16 h 24"/>
                  <a:gd name="T24" fmla="*/ 20 w 22"/>
                  <a:gd name="T25" fmla="*/ 16 h 24"/>
                  <a:gd name="T26" fmla="*/ 18 w 22"/>
                  <a:gd name="T27" fmla="*/ 18 h 24"/>
                  <a:gd name="T28" fmla="*/ 22 w 22"/>
                  <a:gd name="T29" fmla="*/ 22 h 24"/>
                  <a:gd name="T30" fmla="*/ 22 w 22"/>
                  <a:gd name="T31" fmla="*/ 1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4" y="12"/>
                    </a:moveTo>
                    <a:lnTo>
                      <a:pt x="0" y="8"/>
                    </a:lnTo>
                    <a:lnTo>
                      <a:pt x="2" y="0"/>
                    </a:lnTo>
                    <a:lnTo>
                      <a:pt x="4" y="6"/>
                    </a:lnTo>
                    <a:lnTo>
                      <a:pt x="4" y="12"/>
                    </a:lnTo>
                    <a:close/>
                    <a:moveTo>
                      <a:pt x="8" y="24"/>
                    </a:moveTo>
                    <a:lnTo>
                      <a:pt x="10" y="20"/>
                    </a:lnTo>
                    <a:lnTo>
                      <a:pt x="6" y="18"/>
                    </a:lnTo>
                    <a:lnTo>
                      <a:pt x="6" y="22"/>
                    </a:lnTo>
                    <a:lnTo>
                      <a:pt x="8" y="24"/>
                    </a:lnTo>
                    <a:close/>
                    <a:moveTo>
                      <a:pt x="22" y="18"/>
                    </a:moveTo>
                    <a:lnTo>
                      <a:pt x="22" y="16"/>
                    </a:lnTo>
                    <a:lnTo>
                      <a:pt x="20" y="16"/>
                    </a:lnTo>
                    <a:lnTo>
                      <a:pt x="18" y="18"/>
                    </a:lnTo>
                    <a:lnTo>
                      <a:pt x="22" y="22"/>
                    </a:lnTo>
                    <a:lnTo>
                      <a:pt x="2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63" name="Freeform 170"/>
              <p:cNvSpPr>
                <a:spLocks/>
              </p:cNvSpPr>
              <p:nvPr/>
            </p:nvSpPr>
            <p:spPr bwMode="auto">
              <a:xfrm>
                <a:off x="5151006" y="2988500"/>
                <a:ext cx="6379" cy="6379"/>
              </a:xfrm>
              <a:custGeom>
                <a:avLst/>
                <a:gdLst>
                  <a:gd name="T0" fmla="*/ 0 w 6"/>
                  <a:gd name="T1" fmla="*/ 6 h 6"/>
                  <a:gd name="T2" fmla="*/ 2 w 6"/>
                  <a:gd name="T3" fmla="*/ 0 h 6"/>
                  <a:gd name="T4" fmla="*/ 6 w 6"/>
                  <a:gd name="T5" fmla="*/ 2 h 6"/>
                  <a:gd name="T6" fmla="*/ 4 w 6"/>
                  <a:gd name="T7" fmla="*/ 6 h 6"/>
                  <a:gd name="T8" fmla="*/ 0 w 6"/>
                  <a:gd name="T9" fmla="*/ 6 h 6"/>
                </a:gdLst>
                <a:ahLst/>
                <a:cxnLst>
                  <a:cxn ang="0">
                    <a:pos x="T0" y="T1"/>
                  </a:cxn>
                  <a:cxn ang="0">
                    <a:pos x="T2" y="T3"/>
                  </a:cxn>
                  <a:cxn ang="0">
                    <a:pos x="T4" y="T5"/>
                  </a:cxn>
                  <a:cxn ang="0">
                    <a:pos x="T6" y="T7"/>
                  </a:cxn>
                  <a:cxn ang="0">
                    <a:pos x="T8" y="T9"/>
                  </a:cxn>
                </a:cxnLst>
                <a:rect l="0" t="0" r="r" b="b"/>
                <a:pathLst>
                  <a:path w="6" h="6">
                    <a:moveTo>
                      <a:pt x="0" y="6"/>
                    </a:moveTo>
                    <a:lnTo>
                      <a:pt x="2" y="0"/>
                    </a:lnTo>
                    <a:lnTo>
                      <a:pt x="6" y="2"/>
                    </a:lnTo>
                    <a:lnTo>
                      <a:pt x="4" y="6"/>
                    </a:lnTo>
                    <a:lnTo>
                      <a:pt x="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64" name="Freeform 171"/>
              <p:cNvSpPr>
                <a:spLocks/>
              </p:cNvSpPr>
              <p:nvPr/>
            </p:nvSpPr>
            <p:spPr bwMode="auto">
              <a:xfrm>
                <a:off x="5327494" y="3162861"/>
                <a:ext cx="10632" cy="8506"/>
              </a:xfrm>
              <a:custGeom>
                <a:avLst/>
                <a:gdLst>
                  <a:gd name="T0" fmla="*/ 0 w 10"/>
                  <a:gd name="T1" fmla="*/ 2 h 8"/>
                  <a:gd name="T2" fmla="*/ 6 w 10"/>
                  <a:gd name="T3" fmla="*/ 0 h 8"/>
                  <a:gd name="T4" fmla="*/ 10 w 10"/>
                  <a:gd name="T5" fmla="*/ 2 h 8"/>
                  <a:gd name="T6" fmla="*/ 10 w 10"/>
                  <a:gd name="T7" fmla="*/ 8 h 8"/>
                  <a:gd name="T8" fmla="*/ 4 w 10"/>
                  <a:gd name="T9" fmla="*/ 8 h 8"/>
                  <a:gd name="T10" fmla="*/ 0 w 10"/>
                  <a:gd name="T11" fmla="*/ 2 h 8"/>
                </a:gdLst>
                <a:ahLst/>
                <a:cxnLst>
                  <a:cxn ang="0">
                    <a:pos x="T0" y="T1"/>
                  </a:cxn>
                  <a:cxn ang="0">
                    <a:pos x="T2" y="T3"/>
                  </a:cxn>
                  <a:cxn ang="0">
                    <a:pos x="T4" y="T5"/>
                  </a:cxn>
                  <a:cxn ang="0">
                    <a:pos x="T6" y="T7"/>
                  </a:cxn>
                  <a:cxn ang="0">
                    <a:pos x="T8" y="T9"/>
                  </a:cxn>
                  <a:cxn ang="0">
                    <a:pos x="T10" y="T11"/>
                  </a:cxn>
                </a:cxnLst>
                <a:rect l="0" t="0" r="r" b="b"/>
                <a:pathLst>
                  <a:path w="10" h="8">
                    <a:moveTo>
                      <a:pt x="0" y="2"/>
                    </a:moveTo>
                    <a:lnTo>
                      <a:pt x="6" y="0"/>
                    </a:lnTo>
                    <a:lnTo>
                      <a:pt x="10" y="2"/>
                    </a:lnTo>
                    <a:lnTo>
                      <a:pt x="10" y="8"/>
                    </a:lnTo>
                    <a:lnTo>
                      <a:pt x="4" y="8"/>
                    </a:lnTo>
                    <a:lnTo>
                      <a:pt x="0"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65" name="Freeform 172"/>
              <p:cNvSpPr>
                <a:spLocks/>
              </p:cNvSpPr>
              <p:nvPr/>
            </p:nvSpPr>
            <p:spPr bwMode="auto">
              <a:xfrm>
                <a:off x="5367896" y="3141598"/>
                <a:ext cx="6379" cy="12758"/>
              </a:xfrm>
              <a:custGeom>
                <a:avLst/>
                <a:gdLst>
                  <a:gd name="T0" fmla="*/ 2 w 6"/>
                  <a:gd name="T1" fmla="*/ 12 h 12"/>
                  <a:gd name="T2" fmla="*/ 0 w 6"/>
                  <a:gd name="T3" fmla="*/ 8 h 12"/>
                  <a:gd name="T4" fmla="*/ 4 w 6"/>
                  <a:gd name="T5" fmla="*/ 0 h 12"/>
                  <a:gd name="T6" fmla="*/ 6 w 6"/>
                  <a:gd name="T7" fmla="*/ 6 h 12"/>
                  <a:gd name="T8" fmla="*/ 6 w 6"/>
                  <a:gd name="T9" fmla="*/ 12 h 12"/>
                  <a:gd name="T10" fmla="*/ 2 w 6"/>
                  <a:gd name="T11" fmla="*/ 12 h 12"/>
                </a:gdLst>
                <a:ahLst/>
                <a:cxnLst>
                  <a:cxn ang="0">
                    <a:pos x="T0" y="T1"/>
                  </a:cxn>
                  <a:cxn ang="0">
                    <a:pos x="T2" y="T3"/>
                  </a:cxn>
                  <a:cxn ang="0">
                    <a:pos x="T4" y="T5"/>
                  </a:cxn>
                  <a:cxn ang="0">
                    <a:pos x="T6" y="T7"/>
                  </a:cxn>
                  <a:cxn ang="0">
                    <a:pos x="T8" y="T9"/>
                  </a:cxn>
                  <a:cxn ang="0">
                    <a:pos x="T10" y="T11"/>
                  </a:cxn>
                </a:cxnLst>
                <a:rect l="0" t="0" r="r" b="b"/>
                <a:pathLst>
                  <a:path w="6" h="12">
                    <a:moveTo>
                      <a:pt x="2" y="12"/>
                    </a:moveTo>
                    <a:lnTo>
                      <a:pt x="0" y="8"/>
                    </a:lnTo>
                    <a:lnTo>
                      <a:pt x="4" y="0"/>
                    </a:lnTo>
                    <a:lnTo>
                      <a:pt x="6" y="6"/>
                    </a:lnTo>
                    <a:lnTo>
                      <a:pt x="6" y="12"/>
                    </a:lnTo>
                    <a:lnTo>
                      <a:pt x="2" y="1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66" name="Freeform 173"/>
              <p:cNvSpPr>
                <a:spLocks noEditPoints="1"/>
              </p:cNvSpPr>
              <p:nvPr/>
            </p:nvSpPr>
            <p:spPr bwMode="auto">
              <a:xfrm>
                <a:off x="6102554" y="2292116"/>
                <a:ext cx="155224" cy="311512"/>
              </a:xfrm>
              <a:custGeom>
                <a:avLst/>
                <a:gdLst>
                  <a:gd name="T0" fmla="*/ 30 w 146"/>
                  <a:gd name="T1" fmla="*/ 245 h 293"/>
                  <a:gd name="T2" fmla="*/ 100 w 146"/>
                  <a:gd name="T3" fmla="*/ 157 h 293"/>
                  <a:gd name="T4" fmla="*/ 98 w 146"/>
                  <a:gd name="T5" fmla="*/ 133 h 293"/>
                  <a:gd name="T6" fmla="*/ 134 w 146"/>
                  <a:gd name="T7" fmla="*/ 119 h 293"/>
                  <a:gd name="T8" fmla="*/ 142 w 146"/>
                  <a:gd name="T9" fmla="*/ 103 h 293"/>
                  <a:gd name="T10" fmla="*/ 136 w 146"/>
                  <a:gd name="T11" fmla="*/ 87 h 293"/>
                  <a:gd name="T12" fmla="*/ 116 w 146"/>
                  <a:gd name="T13" fmla="*/ 51 h 293"/>
                  <a:gd name="T14" fmla="*/ 92 w 146"/>
                  <a:gd name="T15" fmla="*/ 49 h 293"/>
                  <a:gd name="T16" fmla="*/ 80 w 146"/>
                  <a:gd name="T17" fmla="*/ 49 h 293"/>
                  <a:gd name="T18" fmla="*/ 62 w 146"/>
                  <a:gd name="T19" fmla="*/ 59 h 293"/>
                  <a:gd name="T20" fmla="*/ 62 w 146"/>
                  <a:gd name="T21" fmla="*/ 43 h 293"/>
                  <a:gd name="T22" fmla="*/ 60 w 146"/>
                  <a:gd name="T23" fmla="*/ 18 h 293"/>
                  <a:gd name="T24" fmla="*/ 44 w 146"/>
                  <a:gd name="T25" fmla="*/ 4 h 293"/>
                  <a:gd name="T26" fmla="*/ 26 w 146"/>
                  <a:gd name="T27" fmla="*/ 10 h 293"/>
                  <a:gd name="T28" fmla="*/ 0 w 146"/>
                  <a:gd name="T29" fmla="*/ 24 h 293"/>
                  <a:gd name="T30" fmla="*/ 4 w 146"/>
                  <a:gd name="T31" fmla="*/ 43 h 293"/>
                  <a:gd name="T32" fmla="*/ 18 w 146"/>
                  <a:gd name="T33" fmla="*/ 73 h 293"/>
                  <a:gd name="T34" fmla="*/ 26 w 146"/>
                  <a:gd name="T35" fmla="*/ 87 h 293"/>
                  <a:gd name="T36" fmla="*/ 22 w 146"/>
                  <a:gd name="T37" fmla="*/ 101 h 293"/>
                  <a:gd name="T38" fmla="*/ 26 w 146"/>
                  <a:gd name="T39" fmla="*/ 119 h 293"/>
                  <a:gd name="T40" fmla="*/ 36 w 146"/>
                  <a:gd name="T41" fmla="*/ 145 h 293"/>
                  <a:gd name="T42" fmla="*/ 42 w 146"/>
                  <a:gd name="T43" fmla="*/ 187 h 293"/>
                  <a:gd name="T44" fmla="*/ 36 w 146"/>
                  <a:gd name="T45" fmla="*/ 205 h 293"/>
                  <a:gd name="T46" fmla="*/ 32 w 146"/>
                  <a:gd name="T47" fmla="*/ 217 h 293"/>
                  <a:gd name="T48" fmla="*/ 28 w 146"/>
                  <a:gd name="T49" fmla="*/ 241 h 293"/>
                  <a:gd name="T50" fmla="*/ 32 w 146"/>
                  <a:gd name="T51" fmla="*/ 239 h 293"/>
                  <a:gd name="T52" fmla="*/ 44 w 146"/>
                  <a:gd name="T53" fmla="*/ 257 h 293"/>
                  <a:gd name="T54" fmla="*/ 54 w 146"/>
                  <a:gd name="T55" fmla="*/ 261 h 293"/>
                  <a:gd name="T56" fmla="*/ 64 w 146"/>
                  <a:gd name="T57" fmla="*/ 275 h 293"/>
                  <a:gd name="T58" fmla="*/ 72 w 146"/>
                  <a:gd name="T59" fmla="*/ 277 h 293"/>
                  <a:gd name="T60" fmla="*/ 84 w 146"/>
                  <a:gd name="T61" fmla="*/ 293 h 293"/>
                  <a:gd name="T62" fmla="*/ 96 w 146"/>
                  <a:gd name="T63" fmla="*/ 285 h 293"/>
                  <a:gd name="T64" fmla="*/ 76 w 146"/>
                  <a:gd name="T65" fmla="*/ 269 h 293"/>
                  <a:gd name="T66" fmla="*/ 60 w 146"/>
                  <a:gd name="T67" fmla="*/ 251 h 293"/>
                  <a:gd name="T68" fmla="*/ 64 w 146"/>
                  <a:gd name="T69" fmla="*/ 243 h 293"/>
                  <a:gd name="T70" fmla="*/ 56 w 146"/>
                  <a:gd name="T71" fmla="*/ 221 h 293"/>
                  <a:gd name="T72" fmla="*/ 44 w 146"/>
                  <a:gd name="T73" fmla="*/ 225 h 293"/>
                  <a:gd name="T74" fmla="*/ 44 w 146"/>
                  <a:gd name="T75" fmla="*/ 203 h 293"/>
                  <a:gd name="T76" fmla="*/ 56 w 146"/>
                  <a:gd name="T77" fmla="*/ 167 h 293"/>
                  <a:gd name="T78" fmla="*/ 56 w 146"/>
                  <a:gd name="T79" fmla="*/ 143 h 293"/>
                  <a:gd name="T80" fmla="*/ 68 w 146"/>
                  <a:gd name="T81" fmla="*/ 135 h 293"/>
                  <a:gd name="T82" fmla="*/ 68 w 146"/>
                  <a:gd name="T83" fmla="*/ 153 h 293"/>
                  <a:gd name="T84" fmla="*/ 86 w 146"/>
                  <a:gd name="T85" fmla="*/ 155 h 293"/>
                  <a:gd name="T86" fmla="*/ 94 w 146"/>
                  <a:gd name="T87" fmla="*/ 165 h 293"/>
                  <a:gd name="T88" fmla="*/ 106 w 146"/>
                  <a:gd name="T89" fmla="*/ 173 h 293"/>
                  <a:gd name="T90" fmla="*/ 100 w 146"/>
                  <a:gd name="T91" fmla="*/ 15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6" h="293">
                    <a:moveTo>
                      <a:pt x="28" y="249"/>
                    </a:moveTo>
                    <a:lnTo>
                      <a:pt x="28" y="247"/>
                    </a:lnTo>
                    <a:lnTo>
                      <a:pt x="30" y="245"/>
                    </a:lnTo>
                    <a:lnTo>
                      <a:pt x="30" y="251"/>
                    </a:lnTo>
                    <a:lnTo>
                      <a:pt x="28" y="249"/>
                    </a:lnTo>
                    <a:close/>
                    <a:moveTo>
                      <a:pt x="100" y="157"/>
                    </a:moveTo>
                    <a:lnTo>
                      <a:pt x="94" y="151"/>
                    </a:lnTo>
                    <a:lnTo>
                      <a:pt x="92" y="135"/>
                    </a:lnTo>
                    <a:lnTo>
                      <a:pt x="98" y="133"/>
                    </a:lnTo>
                    <a:lnTo>
                      <a:pt x="110" y="119"/>
                    </a:lnTo>
                    <a:lnTo>
                      <a:pt x="118" y="121"/>
                    </a:lnTo>
                    <a:lnTo>
                      <a:pt x="134" y="119"/>
                    </a:lnTo>
                    <a:lnTo>
                      <a:pt x="140" y="123"/>
                    </a:lnTo>
                    <a:lnTo>
                      <a:pt x="144" y="119"/>
                    </a:lnTo>
                    <a:lnTo>
                      <a:pt x="142" y="103"/>
                    </a:lnTo>
                    <a:lnTo>
                      <a:pt x="146" y="97"/>
                    </a:lnTo>
                    <a:lnTo>
                      <a:pt x="142" y="89"/>
                    </a:lnTo>
                    <a:lnTo>
                      <a:pt x="136" y="87"/>
                    </a:lnTo>
                    <a:lnTo>
                      <a:pt x="126" y="73"/>
                    </a:lnTo>
                    <a:lnTo>
                      <a:pt x="126" y="59"/>
                    </a:lnTo>
                    <a:lnTo>
                      <a:pt x="116" y="51"/>
                    </a:lnTo>
                    <a:lnTo>
                      <a:pt x="110" y="43"/>
                    </a:lnTo>
                    <a:lnTo>
                      <a:pt x="96" y="41"/>
                    </a:lnTo>
                    <a:lnTo>
                      <a:pt x="92" y="49"/>
                    </a:lnTo>
                    <a:lnTo>
                      <a:pt x="86" y="53"/>
                    </a:lnTo>
                    <a:lnTo>
                      <a:pt x="82" y="55"/>
                    </a:lnTo>
                    <a:lnTo>
                      <a:pt x="80" y="49"/>
                    </a:lnTo>
                    <a:lnTo>
                      <a:pt x="76" y="47"/>
                    </a:lnTo>
                    <a:lnTo>
                      <a:pt x="70" y="49"/>
                    </a:lnTo>
                    <a:lnTo>
                      <a:pt x="62" y="59"/>
                    </a:lnTo>
                    <a:lnTo>
                      <a:pt x="58" y="59"/>
                    </a:lnTo>
                    <a:lnTo>
                      <a:pt x="58" y="53"/>
                    </a:lnTo>
                    <a:lnTo>
                      <a:pt x="62" y="43"/>
                    </a:lnTo>
                    <a:lnTo>
                      <a:pt x="60" y="32"/>
                    </a:lnTo>
                    <a:lnTo>
                      <a:pt x="60" y="28"/>
                    </a:lnTo>
                    <a:lnTo>
                      <a:pt x="60" y="18"/>
                    </a:lnTo>
                    <a:lnTo>
                      <a:pt x="44" y="14"/>
                    </a:lnTo>
                    <a:lnTo>
                      <a:pt x="46" y="8"/>
                    </a:lnTo>
                    <a:lnTo>
                      <a:pt x="44" y="4"/>
                    </a:lnTo>
                    <a:lnTo>
                      <a:pt x="36" y="0"/>
                    </a:lnTo>
                    <a:lnTo>
                      <a:pt x="32" y="2"/>
                    </a:lnTo>
                    <a:lnTo>
                      <a:pt x="26" y="10"/>
                    </a:lnTo>
                    <a:lnTo>
                      <a:pt x="14" y="16"/>
                    </a:lnTo>
                    <a:lnTo>
                      <a:pt x="4" y="14"/>
                    </a:lnTo>
                    <a:lnTo>
                      <a:pt x="0" y="24"/>
                    </a:lnTo>
                    <a:lnTo>
                      <a:pt x="2" y="34"/>
                    </a:lnTo>
                    <a:lnTo>
                      <a:pt x="0" y="39"/>
                    </a:lnTo>
                    <a:lnTo>
                      <a:pt x="4" y="43"/>
                    </a:lnTo>
                    <a:lnTo>
                      <a:pt x="6" y="47"/>
                    </a:lnTo>
                    <a:lnTo>
                      <a:pt x="6" y="53"/>
                    </a:lnTo>
                    <a:lnTo>
                      <a:pt x="18" y="73"/>
                    </a:lnTo>
                    <a:lnTo>
                      <a:pt x="20" y="81"/>
                    </a:lnTo>
                    <a:lnTo>
                      <a:pt x="26" y="83"/>
                    </a:lnTo>
                    <a:lnTo>
                      <a:pt x="26" y="87"/>
                    </a:lnTo>
                    <a:lnTo>
                      <a:pt x="22" y="89"/>
                    </a:lnTo>
                    <a:lnTo>
                      <a:pt x="20" y="95"/>
                    </a:lnTo>
                    <a:lnTo>
                      <a:pt x="22" y="101"/>
                    </a:lnTo>
                    <a:lnTo>
                      <a:pt x="18" y="105"/>
                    </a:lnTo>
                    <a:lnTo>
                      <a:pt x="18" y="111"/>
                    </a:lnTo>
                    <a:lnTo>
                      <a:pt x="26" y="119"/>
                    </a:lnTo>
                    <a:lnTo>
                      <a:pt x="34" y="127"/>
                    </a:lnTo>
                    <a:lnTo>
                      <a:pt x="38" y="137"/>
                    </a:lnTo>
                    <a:lnTo>
                      <a:pt x="36" y="145"/>
                    </a:lnTo>
                    <a:lnTo>
                      <a:pt x="38" y="153"/>
                    </a:lnTo>
                    <a:lnTo>
                      <a:pt x="46" y="163"/>
                    </a:lnTo>
                    <a:lnTo>
                      <a:pt x="42" y="187"/>
                    </a:lnTo>
                    <a:lnTo>
                      <a:pt x="38" y="189"/>
                    </a:lnTo>
                    <a:lnTo>
                      <a:pt x="34" y="201"/>
                    </a:lnTo>
                    <a:lnTo>
                      <a:pt x="36" y="205"/>
                    </a:lnTo>
                    <a:lnTo>
                      <a:pt x="32" y="211"/>
                    </a:lnTo>
                    <a:lnTo>
                      <a:pt x="34" y="215"/>
                    </a:lnTo>
                    <a:lnTo>
                      <a:pt x="32" y="217"/>
                    </a:lnTo>
                    <a:lnTo>
                      <a:pt x="30" y="227"/>
                    </a:lnTo>
                    <a:lnTo>
                      <a:pt x="26" y="235"/>
                    </a:lnTo>
                    <a:lnTo>
                      <a:pt x="28" y="241"/>
                    </a:lnTo>
                    <a:lnTo>
                      <a:pt x="28" y="245"/>
                    </a:lnTo>
                    <a:lnTo>
                      <a:pt x="30" y="245"/>
                    </a:lnTo>
                    <a:lnTo>
                      <a:pt x="32" y="239"/>
                    </a:lnTo>
                    <a:lnTo>
                      <a:pt x="36" y="239"/>
                    </a:lnTo>
                    <a:lnTo>
                      <a:pt x="38" y="245"/>
                    </a:lnTo>
                    <a:lnTo>
                      <a:pt x="44" y="257"/>
                    </a:lnTo>
                    <a:lnTo>
                      <a:pt x="46" y="251"/>
                    </a:lnTo>
                    <a:lnTo>
                      <a:pt x="52" y="261"/>
                    </a:lnTo>
                    <a:lnTo>
                      <a:pt x="54" y="261"/>
                    </a:lnTo>
                    <a:lnTo>
                      <a:pt x="58" y="263"/>
                    </a:lnTo>
                    <a:lnTo>
                      <a:pt x="58" y="269"/>
                    </a:lnTo>
                    <a:lnTo>
                      <a:pt x="64" y="275"/>
                    </a:lnTo>
                    <a:lnTo>
                      <a:pt x="68" y="273"/>
                    </a:lnTo>
                    <a:lnTo>
                      <a:pt x="70" y="273"/>
                    </a:lnTo>
                    <a:lnTo>
                      <a:pt x="72" y="277"/>
                    </a:lnTo>
                    <a:lnTo>
                      <a:pt x="82" y="283"/>
                    </a:lnTo>
                    <a:lnTo>
                      <a:pt x="80" y="289"/>
                    </a:lnTo>
                    <a:lnTo>
                      <a:pt x="84" y="293"/>
                    </a:lnTo>
                    <a:lnTo>
                      <a:pt x="88" y="289"/>
                    </a:lnTo>
                    <a:lnTo>
                      <a:pt x="94" y="289"/>
                    </a:lnTo>
                    <a:lnTo>
                      <a:pt x="96" y="285"/>
                    </a:lnTo>
                    <a:lnTo>
                      <a:pt x="94" y="279"/>
                    </a:lnTo>
                    <a:lnTo>
                      <a:pt x="84" y="269"/>
                    </a:lnTo>
                    <a:lnTo>
                      <a:pt x="76" y="269"/>
                    </a:lnTo>
                    <a:lnTo>
                      <a:pt x="66" y="261"/>
                    </a:lnTo>
                    <a:lnTo>
                      <a:pt x="64" y="259"/>
                    </a:lnTo>
                    <a:lnTo>
                      <a:pt x="60" y="251"/>
                    </a:lnTo>
                    <a:lnTo>
                      <a:pt x="62" y="251"/>
                    </a:lnTo>
                    <a:lnTo>
                      <a:pt x="66" y="257"/>
                    </a:lnTo>
                    <a:lnTo>
                      <a:pt x="64" y="243"/>
                    </a:lnTo>
                    <a:lnTo>
                      <a:pt x="60" y="239"/>
                    </a:lnTo>
                    <a:lnTo>
                      <a:pt x="60" y="229"/>
                    </a:lnTo>
                    <a:lnTo>
                      <a:pt x="56" y="221"/>
                    </a:lnTo>
                    <a:lnTo>
                      <a:pt x="52" y="221"/>
                    </a:lnTo>
                    <a:lnTo>
                      <a:pt x="50" y="225"/>
                    </a:lnTo>
                    <a:lnTo>
                      <a:pt x="44" y="225"/>
                    </a:lnTo>
                    <a:lnTo>
                      <a:pt x="46" y="217"/>
                    </a:lnTo>
                    <a:lnTo>
                      <a:pt x="42" y="209"/>
                    </a:lnTo>
                    <a:lnTo>
                      <a:pt x="44" y="203"/>
                    </a:lnTo>
                    <a:lnTo>
                      <a:pt x="48" y="189"/>
                    </a:lnTo>
                    <a:lnTo>
                      <a:pt x="50" y="183"/>
                    </a:lnTo>
                    <a:lnTo>
                      <a:pt x="56" y="167"/>
                    </a:lnTo>
                    <a:lnTo>
                      <a:pt x="56" y="157"/>
                    </a:lnTo>
                    <a:lnTo>
                      <a:pt x="54" y="153"/>
                    </a:lnTo>
                    <a:lnTo>
                      <a:pt x="56" y="143"/>
                    </a:lnTo>
                    <a:lnTo>
                      <a:pt x="52" y="139"/>
                    </a:lnTo>
                    <a:lnTo>
                      <a:pt x="58" y="135"/>
                    </a:lnTo>
                    <a:lnTo>
                      <a:pt x="68" y="135"/>
                    </a:lnTo>
                    <a:lnTo>
                      <a:pt x="68" y="139"/>
                    </a:lnTo>
                    <a:lnTo>
                      <a:pt x="66" y="143"/>
                    </a:lnTo>
                    <a:lnTo>
                      <a:pt x="68" y="153"/>
                    </a:lnTo>
                    <a:lnTo>
                      <a:pt x="70" y="155"/>
                    </a:lnTo>
                    <a:lnTo>
                      <a:pt x="78" y="157"/>
                    </a:lnTo>
                    <a:lnTo>
                      <a:pt x="86" y="155"/>
                    </a:lnTo>
                    <a:lnTo>
                      <a:pt x="88" y="157"/>
                    </a:lnTo>
                    <a:lnTo>
                      <a:pt x="94" y="161"/>
                    </a:lnTo>
                    <a:lnTo>
                      <a:pt x="94" y="165"/>
                    </a:lnTo>
                    <a:lnTo>
                      <a:pt x="98" y="167"/>
                    </a:lnTo>
                    <a:lnTo>
                      <a:pt x="102" y="167"/>
                    </a:lnTo>
                    <a:lnTo>
                      <a:pt x="106" y="173"/>
                    </a:lnTo>
                    <a:lnTo>
                      <a:pt x="108" y="177"/>
                    </a:lnTo>
                    <a:lnTo>
                      <a:pt x="106" y="169"/>
                    </a:lnTo>
                    <a:lnTo>
                      <a:pt x="100" y="15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67" name="Freeform 174"/>
              <p:cNvSpPr>
                <a:spLocks/>
              </p:cNvSpPr>
              <p:nvPr/>
            </p:nvSpPr>
            <p:spPr bwMode="auto">
              <a:xfrm>
                <a:off x="6432139" y="2617450"/>
                <a:ext cx="27642" cy="19137"/>
              </a:xfrm>
              <a:custGeom>
                <a:avLst/>
                <a:gdLst>
                  <a:gd name="T0" fmla="*/ 12 w 26"/>
                  <a:gd name="T1" fmla="*/ 18 h 18"/>
                  <a:gd name="T2" fmla="*/ 16 w 26"/>
                  <a:gd name="T3" fmla="*/ 16 h 18"/>
                  <a:gd name="T4" fmla="*/ 16 w 26"/>
                  <a:gd name="T5" fmla="*/ 6 h 18"/>
                  <a:gd name="T6" fmla="*/ 22 w 26"/>
                  <a:gd name="T7" fmla="*/ 12 h 18"/>
                  <a:gd name="T8" fmla="*/ 26 w 26"/>
                  <a:gd name="T9" fmla="*/ 10 h 18"/>
                  <a:gd name="T10" fmla="*/ 26 w 26"/>
                  <a:gd name="T11" fmla="*/ 0 h 18"/>
                  <a:gd name="T12" fmla="*/ 22 w 26"/>
                  <a:gd name="T13" fmla="*/ 0 h 18"/>
                  <a:gd name="T14" fmla="*/ 18 w 26"/>
                  <a:gd name="T15" fmla="*/ 2 h 18"/>
                  <a:gd name="T16" fmla="*/ 16 w 26"/>
                  <a:gd name="T17" fmla="*/ 2 h 18"/>
                  <a:gd name="T18" fmla="*/ 8 w 26"/>
                  <a:gd name="T19" fmla="*/ 8 h 18"/>
                  <a:gd name="T20" fmla="*/ 4 w 26"/>
                  <a:gd name="T21" fmla="*/ 8 h 18"/>
                  <a:gd name="T22" fmla="*/ 0 w 26"/>
                  <a:gd name="T23" fmla="*/ 12 h 18"/>
                  <a:gd name="T24" fmla="*/ 6 w 26"/>
                  <a:gd name="T25" fmla="*/ 14 h 18"/>
                  <a:gd name="T26" fmla="*/ 12 w 26"/>
                  <a:gd name="T2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18">
                    <a:moveTo>
                      <a:pt x="12" y="18"/>
                    </a:moveTo>
                    <a:lnTo>
                      <a:pt x="16" y="16"/>
                    </a:lnTo>
                    <a:lnTo>
                      <a:pt x="16" y="6"/>
                    </a:lnTo>
                    <a:lnTo>
                      <a:pt x="22" y="12"/>
                    </a:lnTo>
                    <a:lnTo>
                      <a:pt x="26" y="10"/>
                    </a:lnTo>
                    <a:lnTo>
                      <a:pt x="26" y="0"/>
                    </a:lnTo>
                    <a:lnTo>
                      <a:pt x="22" y="0"/>
                    </a:lnTo>
                    <a:lnTo>
                      <a:pt x="18" y="2"/>
                    </a:lnTo>
                    <a:lnTo>
                      <a:pt x="16" y="2"/>
                    </a:lnTo>
                    <a:lnTo>
                      <a:pt x="8" y="8"/>
                    </a:lnTo>
                    <a:lnTo>
                      <a:pt x="4" y="8"/>
                    </a:lnTo>
                    <a:lnTo>
                      <a:pt x="0" y="12"/>
                    </a:lnTo>
                    <a:lnTo>
                      <a:pt x="6" y="14"/>
                    </a:lnTo>
                    <a:lnTo>
                      <a:pt x="12" y="1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569" name="Freeform 175"/>
              <p:cNvSpPr>
                <a:spLocks noEditPoints="1"/>
              </p:cNvSpPr>
              <p:nvPr/>
            </p:nvSpPr>
            <p:spPr bwMode="auto">
              <a:xfrm>
                <a:off x="6079163" y="2601502"/>
                <a:ext cx="851608" cy="350850"/>
              </a:xfrm>
              <a:custGeom>
                <a:avLst/>
                <a:gdLst>
                  <a:gd name="T0" fmla="*/ 142 w 801"/>
                  <a:gd name="T1" fmla="*/ 103 h 330"/>
                  <a:gd name="T2" fmla="*/ 80 w 801"/>
                  <a:gd name="T3" fmla="*/ 51 h 330"/>
                  <a:gd name="T4" fmla="*/ 8 w 801"/>
                  <a:gd name="T5" fmla="*/ 23 h 330"/>
                  <a:gd name="T6" fmla="*/ 96 w 801"/>
                  <a:gd name="T7" fmla="*/ 135 h 330"/>
                  <a:gd name="T8" fmla="*/ 176 w 801"/>
                  <a:gd name="T9" fmla="*/ 229 h 330"/>
                  <a:gd name="T10" fmla="*/ 174 w 801"/>
                  <a:gd name="T11" fmla="*/ 153 h 330"/>
                  <a:gd name="T12" fmla="*/ 136 w 801"/>
                  <a:gd name="T13" fmla="*/ 91 h 330"/>
                  <a:gd name="T14" fmla="*/ 166 w 801"/>
                  <a:gd name="T15" fmla="*/ 123 h 330"/>
                  <a:gd name="T16" fmla="*/ 14 w 801"/>
                  <a:gd name="T17" fmla="*/ 65 h 330"/>
                  <a:gd name="T18" fmla="*/ 62 w 801"/>
                  <a:gd name="T19" fmla="*/ 123 h 330"/>
                  <a:gd name="T20" fmla="*/ 86 w 801"/>
                  <a:gd name="T21" fmla="*/ 163 h 330"/>
                  <a:gd name="T22" fmla="*/ 188 w 801"/>
                  <a:gd name="T23" fmla="*/ 249 h 330"/>
                  <a:gd name="T24" fmla="*/ 336 w 801"/>
                  <a:gd name="T25" fmla="*/ 286 h 330"/>
                  <a:gd name="T26" fmla="*/ 248 w 801"/>
                  <a:gd name="T27" fmla="*/ 247 h 330"/>
                  <a:gd name="T28" fmla="*/ 190 w 801"/>
                  <a:gd name="T29" fmla="*/ 149 h 330"/>
                  <a:gd name="T30" fmla="*/ 222 w 801"/>
                  <a:gd name="T31" fmla="*/ 167 h 330"/>
                  <a:gd name="T32" fmla="*/ 356 w 801"/>
                  <a:gd name="T33" fmla="*/ 253 h 330"/>
                  <a:gd name="T34" fmla="*/ 334 w 801"/>
                  <a:gd name="T35" fmla="*/ 278 h 330"/>
                  <a:gd name="T36" fmla="*/ 414 w 801"/>
                  <a:gd name="T37" fmla="*/ 280 h 330"/>
                  <a:gd name="T38" fmla="*/ 386 w 801"/>
                  <a:gd name="T39" fmla="*/ 290 h 330"/>
                  <a:gd name="T40" fmla="*/ 430 w 801"/>
                  <a:gd name="T41" fmla="*/ 278 h 330"/>
                  <a:gd name="T42" fmla="*/ 504 w 801"/>
                  <a:gd name="T43" fmla="*/ 275 h 330"/>
                  <a:gd name="T44" fmla="*/ 534 w 801"/>
                  <a:gd name="T45" fmla="*/ 269 h 330"/>
                  <a:gd name="T46" fmla="*/ 456 w 801"/>
                  <a:gd name="T47" fmla="*/ 324 h 330"/>
                  <a:gd name="T48" fmla="*/ 562 w 801"/>
                  <a:gd name="T49" fmla="*/ 273 h 330"/>
                  <a:gd name="T50" fmla="*/ 554 w 801"/>
                  <a:gd name="T51" fmla="*/ 173 h 330"/>
                  <a:gd name="T52" fmla="*/ 622 w 801"/>
                  <a:gd name="T53" fmla="*/ 187 h 330"/>
                  <a:gd name="T54" fmla="*/ 572 w 801"/>
                  <a:gd name="T55" fmla="*/ 187 h 330"/>
                  <a:gd name="T56" fmla="*/ 538 w 801"/>
                  <a:gd name="T57" fmla="*/ 155 h 330"/>
                  <a:gd name="T58" fmla="*/ 574 w 801"/>
                  <a:gd name="T59" fmla="*/ 145 h 330"/>
                  <a:gd name="T60" fmla="*/ 684 w 801"/>
                  <a:gd name="T61" fmla="*/ 243 h 330"/>
                  <a:gd name="T62" fmla="*/ 670 w 801"/>
                  <a:gd name="T63" fmla="*/ 199 h 330"/>
                  <a:gd name="T64" fmla="*/ 602 w 801"/>
                  <a:gd name="T65" fmla="*/ 115 h 330"/>
                  <a:gd name="T66" fmla="*/ 572 w 801"/>
                  <a:gd name="T67" fmla="*/ 95 h 330"/>
                  <a:gd name="T68" fmla="*/ 570 w 801"/>
                  <a:gd name="T69" fmla="*/ 125 h 330"/>
                  <a:gd name="T70" fmla="*/ 488 w 801"/>
                  <a:gd name="T71" fmla="*/ 137 h 330"/>
                  <a:gd name="T72" fmla="*/ 478 w 801"/>
                  <a:gd name="T73" fmla="*/ 127 h 330"/>
                  <a:gd name="T74" fmla="*/ 486 w 801"/>
                  <a:gd name="T75" fmla="*/ 105 h 330"/>
                  <a:gd name="T76" fmla="*/ 464 w 801"/>
                  <a:gd name="T77" fmla="*/ 91 h 330"/>
                  <a:gd name="T78" fmla="*/ 416 w 801"/>
                  <a:gd name="T79" fmla="*/ 181 h 330"/>
                  <a:gd name="T80" fmla="*/ 452 w 801"/>
                  <a:gd name="T81" fmla="*/ 185 h 330"/>
                  <a:gd name="T82" fmla="*/ 470 w 801"/>
                  <a:gd name="T83" fmla="*/ 149 h 330"/>
                  <a:gd name="T84" fmla="*/ 478 w 801"/>
                  <a:gd name="T85" fmla="*/ 219 h 330"/>
                  <a:gd name="T86" fmla="*/ 468 w 801"/>
                  <a:gd name="T87" fmla="*/ 221 h 330"/>
                  <a:gd name="T88" fmla="*/ 704 w 801"/>
                  <a:gd name="T89" fmla="*/ 147 h 330"/>
                  <a:gd name="T90" fmla="*/ 548 w 801"/>
                  <a:gd name="T91" fmla="*/ 29 h 330"/>
                  <a:gd name="T92" fmla="*/ 368 w 801"/>
                  <a:gd name="T93" fmla="*/ 185 h 330"/>
                  <a:gd name="T94" fmla="*/ 752 w 801"/>
                  <a:gd name="T95" fmla="*/ 278 h 330"/>
                  <a:gd name="T96" fmla="*/ 490 w 801"/>
                  <a:gd name="T97" fmla="*/ 306 h 330"/>
                  <a:gd name="T98" fmla="*/ 801 w 801"/>
                  <a:gd name="T99" fmla="*/ 165 h 330"/>
                  <a:gd name="T100" fmla="*/ 692 w 801"/>
                  <a:gd name="T101" fmla="*/ 173 h 330"/>
                  <a:gd name="T102" fmla="*/ 632 w 801"/>
                  <a:gd name="T103" fmla="*/ 137 h 330"/>
                  <a:gd name="T104" fmla="*/ 678 w 801"/>
                  <a:gd name="T105" fmla="*/ 163 h 330"/>
                  <a:gd name="T106" fmla="*/ 676 w 801"/>
                  <a:gd name="T107" fmla="*/ 173 h 330"/>
                  <a:gd name="T108" fmla="*/ 746 w 801"/>
                  <a:gd name="T109" fmla="*/ 225 h 330"/>
                  <a:gd name="T110" fmla="*/ 793 w 801"/>
                  <a:gd name="T111" fmla="*/ 294 h 330"/>
                  <a:gd name="T112" fmla="*/ 284 w 801"/>
                  <a:gd name="T113" fmla="*/ 93 h 330"/>
                  <a:gd name="T114" fmla="*/ 260 w 801"/>
                  <a:gd name="T115" fmla="*/ 135 h 330"/>
                  <a:gd name="T116" fmla="*/ 314 w 801"/>
                  <a:gd name="T117" fmla="*/ 175 h 330"/>
                  <a:gd name="T118" fmla="*/ 376 w 801"/>
                  <a:gd name="T119" fmla="*/ 155 h 330"/>
                  <a:gd name="T120" fmla="*/ 402 w 801"/>
                  <a:gd name="T121" fmla="*/ 71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1" h="330">
                    <a:moveTo>
                      <a:pt x="164" y="91"/>
                    </a:moveTo>
                    <a:lnTo>
                      <a:pt x="166" y="89"/>
                    </a:lnTo>
                    <a:lnTo>
                      <a:pt x="170" y="91"/>
                    </a:lnTo>
                    <a:lnTo>
                      <a:pt x="172" y="95"/>
                    </a:lnTo>
                    <a:lnTo>
                      <a:pt x="170" y="99"/>
                    </a:lnTo>
                    <a:lnTo>
                      <a:pt x="168" y="97"/>
                    </a:lnTo>
                    <a:lnTo>
                      <a:pt x="168" y="95"/>
                    </a:lnTo>
                    <a:lnTo>
                      <a:pt x="164" y="91"/>
                    </a:lnTo>
                    <a:close/>
                    <a:moveTo>
                      <a:pt x="154" y="119"/>
                    </a:moveTo>
                    <a:lnTo>
                      <a:pt x="152" y="117"/>
                    </a:lnTo>
                    <a:lnTo>
                      <a:pt x="154" y="115"/>
                    </a:lnTo>
                    <a:lnTo>
                      <a:pt x="154" y="111"/>
                    </a:lnTo>
                    <a:lnTo>
                      <a:pt x="144" y="107"/>
                    </a:lnTo>
                    <a:lnTo>
                      <a:pt x="136" y="109"/>
                    </a:lnTo>
                    <a:lnTo>
                      <a:pt x="134" y="109"/>
                    </a:lnTo>
                    <a:lnTo>
                      <a:pt x="138" y="107"/>
                    </a:lnTo>
                    <a:lnTo>
                      <a:pt x="142" y="103"/>
                    </a:lnTo>
                    <a:lnTo>
                      <a:pt x="140" y="99"/>
                    </a:lnTo>
                    <a:lnTo>
                      <a:pt x="134" y="97"/>
                    </a:lnTo>
                    <a:lnTo>
                      <a:pt x="126" y="91"/>
                    </a:lnTo>
                    <a:lnTo>
                      <a:pt x="126" y="85"/>
                    </a:lnTo>
                    <a:lnTo>
                      <a:pt x="122" y="81"/>
                    </a:lnTo>
                    <a:lnTo>
                      <a:pt x="114" y="79"/>
                    </a:lnTo>
                    <a:lnTo>
                      <a:pt x="112" y="73"/>
                    </a:lnTo>
                    <a:lnTo>
                      <a:pt x="108" y="69"/>
                    </a:lnTo>
                    <a:lnTo>
                      <a:pt x="106" y="67"/>
                    </a:lnTo>
                    <a:lnTo>
                      <a:pt x="100" y="69"/>
                    </a:lnTo>
                    <a:lnTo>
                      <a:pt x="102" y="73"/>
                    </a:lnTo>
                    <a:lnTo>
                      <a:pt x="96" y="67"/>
                    </a:lnTo>
                    <a:lnTo>
                      <a:pt x="94" y="61"/>
                    </a:lnTo>
                    <a:lnTo>
                      <a:pt x="90" y="63"/>
                    </a:lnTo>
                    <a:lnTo>
                      <a:pt x="86" y="61"/>
                    </a:lnTo>
                    <a:lnTo>
                      <a:pt x="86" y="57"/>
                    </a:lnTo>
                    <a:lnTo>
                      <a:pt x="80" y="51"/>
                    </a:lnTo>
                    <a:lnTo>
                      <a:pt x="68" y="43"/>
                    </a:lnTo>
                    <a:lnTo>
                      <a:pt x="64" y="41"/>
                    </a:lnTo>
                    <a:lnTo>
                      <a:pt x="62" y="35"/>
                    </a:lnTo>
                    <a:lnTo>
                      <a:pt x="54" y="33"/>
                    </a:lnTo>
                    <a:lnTo>
                      <a:pt x="56" y="29"/>
                    </a:lnTo>
                    <a:lnTo>
                      <a:pt x="50" y="27"/>
                    </a:lnTo>
                    <a:lnTo>
                      <a:pt x="48" y="19"/>
                    </a:lnTo>
                    <a:lnTo>
                      <a:pt x="40" y="10"/>
                    </a:lnTo>
                    <a:lnTo>
                      <a:pt x="34" y="13"/>
                    </a:lnTo>
                    <a:lnTo>
                      <a:pt x="28" y="10"/>
                    </a:lnTo>
                    <a:lnTo>
                      <a:pt x="22" y="10"/>
                    </a:lnTo>
                    <a:lnTo>
                      <a:pt x="14" y="8"/>
                    </a:lnTo>
                    <a:lnTo>
                      <a:pt x="12" y="4"/>
                    </a:lnTo>
                    <a:lnTo>
                      <a:pt x="6" y="0"/>
                    </a:lnTo>
                    <a:lnTo>
                      <a:pt x="0" y="2"/>
                    </a:lnTo>
                    <a:lnTo>
                      <a:pt x="0" y="8"/>
                    </a:lnTo>
                    <a:lnTo>
                      <a:pt x="8" y="23"/>
                    </a:lnTo>
                    <a:lnTo>
                      <a:pt x="18" y="33"/>
                    </a:lnTo>
                    <a:lnTo>
                      <a:pt x="28" y="41"/>
                    </a:lnTo>
                    <a:lnTo>
                      <a:pt x="30" y="41"/>
                    </a:lnTo>
                    <a:lnTo>
                      <a:pt x="42" y="55"/>
                    </a:lnTo>
                    <a:lnTo>
                      <a:pt x="48" y="57"/>
                    </a:lnTo>
                    <a:lnTo>
                      <a:pt x="48" y="69"/>
                    </a:lnTo>
                    <a:lnTo>
                      <a:pt x="52" y="69"/>
                    </a:lnTo>
                    <a:lnTo>
                      <a:pt x="62" y="73"/>
                    </a:lnTo>
                    <a:lnTo>
                      <a:pt x="62" y="79"/>
                    </a:lnTo>
                    <a:lnTo>
                      <a:pt x="68" y="81"/>
                    </a:lnTo>
                    <a:lnTo>
                      <a:pt x="68" y="87"/>
                    </a:lnTo>
                    <a:lnTo>
                      <a:pt x="74" y="109"/>
                    </a:lnTo>
                    <a:lnTo>
                      <a:pt x="78" y="109"/>
                    </a:lnTo>
                    <a:lnTo>
                      <a:pt x="84" y="115"/>
                    </a:lnTo>
                    <a:lnTo>
                      <a:pt x="84" y="121"/>
                    </a:lnTo>
                    <a:lnTo>
                      <a:pt x="90" y="125"/>
                    </a:lnTo>
                    <a:lnTo>
                      <a:pt x="96" y="135"/>
                    </a:lnTo>
                    <a:lnTo>
                      <a:pt x="100" y="143"/>
                    </a:lnTo>
                    <a:lnTo>
                      <a:pt x="102" y="153"/>
                    </a:lnTo>
                    <a:lnTo>
                      <a:pt x="102" y="159"/>
                    </a:lnTo>
                    <a:lnTo>
                      <a:pt x="112" y="169"/>
                    </a:lnTo>
                    <a:lnTo>
                      <a:pt x="116" y="181"/>
                    </a:lnTo>
                    <a:lnTo>
                      <a:pt x="124" y="185"/>
                    </a:lnTo>
                    <a:lnTo>
                      <a:pt x="126" y="193"/>
                    </a:lnTo>
                    <a:lnTo>
                      <a:pt x="132" y="195"/>
                    </a:lnTo>
                    <a:lnTo>
                      <a:pt x="138" y="203"/>
                    </a:lnTo>
                    <a:lnTo>
                      <a:pt x="152" y="213"/>
                    </a:lnTo>
                    <a:lnTo>
                      <a:pt x="162" y="225"/>
                    </a:lnTo>
                    <a:lnTo>
                      <a:pt x="164" y="231"/>
                    </a:lnTo>
                    <a:lnTo>
                      <a:pt x="168" y="229"/>
                    </a:lnTo>
                    <a:lnTo>
                      <a:pt x="164" y="223"/>
                    </a:lnTo>
                    <a:lnTo>
                      <a:pt x="168" y="225"/>
                    </a:lnTo>
                    <a:lnTo>
                      <a:pt x="170" y="229"/>
                    </a:lnTo>
                    <a:lnTo>
                      <a:pt x="176" y="229"/>
                    </a:lnTo>
                    <a:lnTo>
                      <a:pt x="176" y="223"/>
                    </a:lnTo>
                    <a:lnTo>
                      <a:pt x="178" y="221"/>
                    </a:lnTo>
                    <a:lnTo>
                      <a:pt x="182" y="227"/>
                    </a:lnTo>
                    <a:lnTo>
                      <a:pt x="184" y="227"/>
                    </a:lnTo>
                    <a:lnTo>
                      <a:pt x="188" y="213"/>
                    </a:lnTo>
                    <a:lnTo>
                      <a:pt x="188" y="199"/>
                    </a:lnTo>
                    <a:lnTo>
                      <a:pt x="190" y="187"/>
                    </a:lnTo>
                    <a:lnTo>
                      <a:pt x="190" y="183"/>
                    </a:lnTo>
                    <a:lnTo>
                      <a:pt x="194" y="177"/>
                    </a:lnTo>
                    <a:lnTo>
                      <a:pt x="192" y="171"/>
                    </a:lnTo>
                    <a:lnTo>
                      <a:pt x="188" y="167"/>
                    </a:lnTo>
                    <a:lnTo>
                      <a:pt x="186" y="161"/>
                    </a:lnTo>
                    <a:lnTo>
                      <a:pt x="174" y="159"/>
                    </a:lnTo>
                    <a:lnTo>
                      <a:pt x="170" y="161"/>
                    </a:lnTo>
                    <a:lnTo>
                      <a:pt x="170" y="157"/>
                    </a:lnTo>
                    <a:lnTo>
                      <a:pt x="174" y="157"/>
                    </a:lnTo>
                    <a:lnTo>
                      <a:pt x="174" y="153"/>
                    </a:lnTo>
                    <a:lnTo>
                      <a:pt x="166" y="149"/>
                    </a:lnTo>
                    <a:lnTo>
                      <a:pt x="166" y="135"/>
                    </a:lnTo>
                    <a:lnTo>
                      <a:pt x="156" y="135"/>
                    </a:lnTo>
                    <a:lnTo>
                      <a:pt x="148" y="129"/>
                    </a:lnTo>
                    <a:lnTo>
                      <a:pt x="152" y="123"/>
                    </a:lnTo>
                    <a:lnTo>
                      <a:pt x="154" y="119"/>
                    </a:lnTo>
                    <a:close/>
                    <a:moveTo>
                      <a:pt x="134" y="93"/>
                    </a:moveTo>
                    <a:lnTo>
                      <a:pt x="134" y="89"/>
                    </a:lnTo>
                    <a:lnTo>
                      <a:pt x="130" y="87"/>
                    </a:lnTo>
                    <a:lnTo>
                      <a:pt x="128" y="87"/>
                    </a:lnTo>
                    <a:lnTo>
                      <a:pt x="130" y="91"/>
                    </a:lnTo>
                    <a:lnTo>
                      <a:pt x="132" y="93"/>
                    </a:lnTo>
                    <a:lnTo>
                      <a:pt x="134" y="93"/>
                    </a:lnTo>
                    <a:close/>
                    <a:moveTo>
                      <a:pt x="136" y="95"/>
                    </a:moveTo>
                    <a:lnTo>
                      <a:pt x="144" y="97"/>
                    </a:lnTo>
                    <a:lnTo>
                      <a:pt x="140" y="93"/>
                    </a:lnTo>
                    <a:lnTo>
                      <a:pt x="136" y="91"/>
                    </a:lnTo>
                    <a:lnTo>
                      <a:pt x="136" y="93"/>
                    </a:lnTo>
                    <a:lnTo>
                      <a:pt x="136" y="95"/>
                    </a:lnTo>
                    <a:close/>
                    <a:moveTo>
                      <a:pt x="146" y="95"/>
                    </a:moveTo>
                    <a:lnTo>
                      <a:pt x="146" y="93"/>
                    </a:lnTo>
                    <a:lnTo>
                      <a:pt x="142" y="91"/>
                    </a:lnTo>
                    <a:lnTo>
                      <a:pt x="146" y="95"/>
                    </a:lnTo>
                    <a:close/>
                    <a:moveTo>
                      <a:pt x="134" y="83"/>
                    </a:moveTo>
                    <a:lnTo>
                      <a:pt x="126" y="81"/>
                    </a:lnTo>
                    <a:lnTo>
                      <a:pt x="128" y="85"/>
                    </a:lnTo>
                    <a:lnTo>
                      <a:pt x="134" y="87"/>
                    </a:lnTo>
                    <a:lnTo>
                      <a:pt x="134" y="83"/>
                    </a:lnTo>
                    <a:close/>
                    <a:moveTo>
                      <a:pt x="118" y="73"/>
                    </a:moveTo>
                    <a:lnTo>
                      <a:pt x="116" y="73"/>
                    </a:lnTo>
                    <a:lnTo>
                      <a:pt x="116" y="77"/>
                    </a:lnTo>
                    <a:lnTo>
                      <a:pt x="120" y="79"/>
                    </a:lnTo>
                    <a:lnTo>
                      <a:pt x="118" y="73"/>
                    </a:lnTo>
                    <a:close/>
                    <a:moveTo>
                      <a:pt x="166" y="123"/>
                    </a:moveTo>
                    <a:lnTo>
                      <a:pt x="168" y="121"/>
                    </a:lnTo>
                    <a:lnTo>
                      <a:pt x="168" y="117"/>
                    </a:lnTo>
                    <a:lnTo>
                      <a:pt x="164" y="117"/>
                    </a:lnTo>
                    <a:lnTo>
                      <a:pt x="160" y="119"/>
                    </a:lnTo>
                    <a:lnTo>
                      <a:pt x="166" y="123"/>
                    </a:lnTo>
                    <a:close/>
                    <a:moveTo>
                      <a:pt x="170" y="113"/>
                    </a:moveTo>
                    <a:lnTo>
                      <a:pt x="164" y="109"/>
                    </a:lnTo>
                    <a:lnTo>
                      <a:pt x="164" y="111"/>
                    </a:lnTo>
                    <a:lnTo>
                      <a:pt x="168" y="115"/>
                    </a:lnTo>
                    <a:lnTo>
                      <a:pt x="172" y="117"/>
                    </a:lnTo>
                    <a:lnTo>
                      <a:pt x="170" y="113"/>
                    </a:lnTo>
                    <a:close/>
                    <a:moveTo>
                      <a:pt x="26" y="69"/>
                    </a:moveTo>
                    <a:lnTo>
                      <a:pt x="26" y="65"/>
                    </a:lnTo>
                    <a:lnTo>
                      <a:pt x="18" y="61"/>
                    </a:lnTo>
                    <a:lnTo>
                      <a:pt x="14" y="57"/>
                    </a:lnTo>
                    <a:lnTo>
                      <a:pt x="12" y="57"/>
                    </a:lnTo>
                    <a:lnTo>
                      <a:pt x="14" y="65"/>
                    </a:lnTo>
                    <a:lnTo>
                      <a:pt x="20" y="65"/>
                    </a:lnTo>
                    <a:lnTo>
                      <a:pt x="26" y="69"/>
                    </a:lnTo>
                    <a:close/>
                    <a:moveTo>
                      <a:pt x="52" y="101"/>
                    </a:moveTo>
                    <a:lnTo>
                      <a:pt x="52" y="93"/>
                    </a:lnTo>
                    <a:lnTo>
                      <a:pt x="46" y="83"/>
                    </a:lnTo>
                    <a:lnTo>
                      <a:pt x="42" y="83"/>
                    </a:lnTo>
                    <a:lnTo>
                      <a:pt x="40" y="85"/>
                    </a:lnTo>
                    <a:lnTo>
                      <a:pt x="36" y="87"/>
                    </a:lnTo>
                    <a:lnTo>
                      <a:pt x="44" y="97"/>
                    </a:lnTo>
                    <a:lnTo>
                      <a:pt x="46" y="105"/>
                    </a:lnTo>
                    <a:lnTo>
                      <a:pt x="48" y="105"/>
                    </a:lnTo>
                    <a:lnTo>
                      <a:pt x="52" y="101"/>
                    </a:lnTo>
                    <a:close/>
                    <a:moveTo>
                      <a:pt x="62" y="123"/>
                    </a:moveTo>
                    <a:lnTo>
                      <a:pt x="64" y="117"/>
                    </a:lnTo>
                    <a:lnTo>
                      <a:pt x="60" y="119"/>
                    </a:lnTo>
                    <a:lnTo>
                      <a:pt x="58" y="121"/>
                    </a:lnTo>
                    <a:lnTo>
                      <a:pt x="62" y="123"/>
                    </a:lnTo>
                    <a:close/>
                    <a:moveTo>
                      <a:pt x="66" y="143"/>
                    </a:moveTo>
                    <a:lnTo>
                      <a:pt x="72" y="149"/>
                    </a:lnTo>
                    <a:lnTo>
                      <a:pt x="76" y="145"/>
                    </a:lnTo>
                    <a:lnTo>
                      <a:pt x="72" y="139"/>
                    </a:lnTo>
                    <a:lnTo>
                      <a:pt x="68" y="131"/>
                    </a:lnTo>
                    <a:lnTo>
                      <a:pt x="64" y="131"/>
                    </a:lnTo>
                    <a:lnTo>
                      <a:pt x="64" y="135"/>
                    </a:lnTo>
                    <a:lnTo>
                      <a:pt x="66" y="143"/>
                    </a:lnTo>
                    <a:close/>
                    <a:moveTo>
                      <a:pt x="82" y="159"/>
                    </a:moveTo>
                    <a:lnTo>
                      <a:pt x="84" y="159"/>
                    </a:lnTo>
                    <a:lnTo>
                      <a:pt x="80" y="153"/>
                    </a:lnTo>
                    <a:lnTo>
                      <a:pt x="78" y="157"/>
                    </a:lnTo>
                    <a:lnTo>
                      <a:pt x="82" y="159"/>
                    </a:lnTo>
                    <a:close/>
                    <a:moveTo>
                      <a:pt x="90" y="169"/>
                    </a:moveTo>
                    <a:lnTo>
                      <a:pt x="90" y="167"/>
                    </a:lnTo>
                    <a:lnTo>
                      <a:pt x="88" y="161"/>
                    </a:lnTo>
                    <a:lnTo>
                      <a:pt x="86" y="163"/>
                    </a:lnTo>
                    <a:lnTo>
                      <a:pt x="90" y="169"/>
                    </a:lnTo>
                    <a:close/>
                    <a:moveTo>
                      <a:pt x="94" y="171"/>
                    </a:moveTo>
                    <a:lnTo>
                      <a:pt x="92" y="169"/>
                    </a:lnTo>
                    <a:lnTo>
                      <a:pt x="92" y="173"/>
                    </a:lnTo>
                    <a:lnTo>
                      <a:pt x="94" y="179"/>
                    </a:lnTo>
                    <a:lnTo>
                      <a:pt x="94" y="171"/>
                    </a:lnTo>
                    <a:close/>
                    <a:moveTo>
                      <a:pt x="126" y="221"/>
                    </a:moveTo>
                    <a:lnTo>
                      <a:pt x="120" y="217"/>
                    </a:lnTo>
                    <a:lnTo>
                      <a:pt x="120" y="219"/>
                    </a:lnTo>
                    <a:lnTo>
                      <a:pt x="124" y="223"/>
                    </a:lnTo>
                    <a:lnTo>
                      <a:pt x="126" y="221"/>
                    </a:lnTo>
                    <a:close/>
                    <a:moveTo>
                      <a:pt x="188" y="235"/>
                    </a:moveTo>
                    <a:lnTo>
                      <a:pt x="184" y="243"/>
                    </a:lnTo>
                    <a:lnTo>
                      <a:pt x="180" y="243"/>
                    </a:lnTo>
                    <a:lnTo>
                      <a:pt x="178" y="247"/>
                    </a:lnTo>
                    <a:lnTo>
                      <a:pt x="184" y="249"/>
                    </a:lnTo>
                    <a:lnTo>
                      <a:pt x="188" y="249"/>
                    </a:lnTo>
                    <a:lnTo>
                      <a:pt x="196" y="251"/>
                    </a:lnTo>
                    <a:lnTo>
                      <a:pt x="194" y="259"/>
                    </a:lnTo>
                    <a:lnTo>
                      <a:pt x="202" y="259"/>
                    </a:lnTo>
                    <a:lnTo>
                      <a:pt x="216" y="265"/>
                    </a:lnTo>
                    <a:lnTo>
                      <a:pt x="228" y="267"/>
                    </a:lnTo>
                    <a:lnTo>
                      <a:pt x="242" y="265"/>
                    </a:lnTo>
                    <a:lnTo>
                      <a:pt x="254" y="269"/>
                    </a:lnTo>
                    <a:lnTo>
                      <a:pt x="262" y="273"/>
                    </a:lnTo>
                    <a:lnTo>
                      <a:pt x="278" y="280"/>
                    </a:lnTo>
                    <a:lnTo>
                      <a:pt x="282" y="278"/>
                    </a:lnTo>
                    <a:lnTo>
                      <a:pt x="302" y="280"/>
                    </a:lnTo>
                    <a:lnTo>
                      <a:pt x="308" y="278"/>
                    </a:lnTo>
                    <a:lnTo>
                      <a:pt x="314" y="282"/>
                    </a:lnTo>
                    <a:lnTo>
                      <a:pt x="320" y="282"/>
                    </a:lnTo>
                    <a:lnTo>
                      <a:pt x="326" y="286"/>
                    </a:lnTo>
                    <a:lnTo>
                      <a:pt x="328" y="286"/>
                    </a:lnTo>
                    <a:lnTo>
                      <a:pt x="336" y="286"/>
                    </a:lnTo>
                    <a:lnTo>
                      <a:pt x="332" y="280"/>
                    </a:lnTo>
                    <a:lnTo>
                      <a:pt x="330" y="275"/>
                    </a:lnTo>
                    <a:lnTo>
                      <a:pt x="334" y="265"/>
                    </a:lnTo>
                    <a:lnTo>
                      <a:pt x="326" y="263"/>
                    </a:lnTo>
                    <a:lnTo>
                      <a:pt x="312" y="263"/>
                    </a:lnTo>
                    <a:lnTo>
                      <a:pt x="304" y="259"/>
                    </a:lnTo>
                    <a:lnTo>
                      <a:pt x="302" y="255"/>
                    </a:lnTo>
                    <a:lnTo>
                      <a:pt x="302" y="249"/>
                    </a:lnTo>
                    <a:lnTo>
                      <a:pt x="294" y="249"/>
                    </a:lnTo>
                    <a:lnTo>
                      <a:pt x="286" y="245"/>
                    </a:lnTo>
                    <a:lnTo>
                      <a:pt x="280" y="245"/>
                    </a:lnTo>
                    <a:lnTo>
                      <a:pt x="276" y="241"/>
                    </a:lnTo>
                    <a:lnTo>
                      <a:pt x="272" y="241"/>
                    </a:lnTo>
                    <a:lnTo>
                      <a:pt x="270" y="243"/>
                    </a:lnTo>
                    <a:lnTo>
                      <a:pt x="268" y="249"/>
                    </a:lnTo>
                    <a:lnTo>
                      <a:pt x="252" y="249"/>
                    </a:lnTo>
                    <a:lnTo>
                      <a:pt x="248" y="247"/>
                    </a:lnTo>
                    <a:lnTo>
                      <a:pt x="236" y="247"/>
                    </a:lnTo>
                    <a:lnTo>
                      <a:pt x="232" y="237"/>
                    </a:lnTo>
                    <a:lnTo>
                      <a:pt x="226" y="237"/>
                    </a:lnTo>
                    <a:lnTo>
                      <a:pt x="216" y="235"/>
                    </a:lnTo>
                    <a:lnTo>
                      <a:pt x="214" y="229"/>
                    </a:lnTo>
                    <a:lnTo>
                      <a:pt x="208" y="229"/>
                    </a:lnTo>
                    <a:lnTo>
                      <a:pt x="200" y="231"/>
                    </a:lnTo>
                    <a:lnTo>
                      <a:pt x="194" y="227"/>
                    </a:lnTo>
                    <a:lnTo>
                      <a:pt x="190" y="229"/>
                    </a:lnTo>
                    <a:lnTo>
                      <a:pt x="188" y="235"/>
                    </a:lnTo>
                    <a:close/>
                    <a:moveTo>
                      <a:pt x="206" y="167"/>
                    </a:moveTo>
                    <a:lnTo>
                      <a:pt x="208" y="165"/>
                    </a:lnTo>
                    <a:lnTo>
                      <a:pt x="200" y="161"/>
                    </a:lnTo>
                    <a:lnTo>
                      <a:pt x="194" y="147"/>
                    </a:lnTo>
                    <a:lnTo>
                      <a:pt x="192" y="143"/>
                    </a:lnTo>
                    <a:lnTo>
                      <a:pt x="190" y="143"/>
                    </a:lnTo>
                    <a:lnTo>
                      <a:pt x="190" y="149"/>
                    </a:lnTo>
                    <a:lnTo>
                      <a:pt x="186" y="143"/>
                    </a:lnTo>
                    <a:lnTo>
                      <a:pt x="184" y="145"/>
                    </a:lnTo>
                    <a:lnTo>
                      <a:pt x="182" y="149"/>
                    </a:lnTo>
                    <a:lnTo>
                      <a:pt x="178" y="151"/>
                    </a:lnTo>
                    <a:lnTo>
                      <a:pt x="178" y="155"/>
                    </a:lnTo>
                    <a:lnTo>
                      <a:pt x="190" y="159"/>
                    </a:lnTo>
                    <a:lnTo>
                      <a:pt x="192" y="167"/>
                    </a:lnTo>
                    <a:lnTo>
                      <a:pt x="200" y="171"/>
                    </a:lnTo>
                    <a:lnTo>
                      <a:pt x="204" y="173"/>
                    </a:lnTo>
                    <a:lnTo>
                      <a:pt x="206" y="173"/>
                    </a:lnTo>
                    <a:lnTo>
                      <a:pt x="206" y="167"/>
                    </a:lnTo>
                    <a:close/>
                    <a:moveTo>
                      <a:pt x="226" y="175"/>
                    </a:moveTo>
                    <a:lnTo>
                      <a:pt x="226" y="179"/>
                    </a:lnTo>
                    <a:lnTo>
                      <a:pt x="232" y="173"/>
                    </a:lnTo>
                    <a:lnTo>
                      <a:pt x="232" y="167"/>
                    </a:lnTo>
                    <a:lnTo>
                      <a:pt x="224" y="165"/>
                    </a:lnTo>
                    <a:lnTo>
                      <a:pt x="222" y="167"/>
                    </a:lnTo>
                    <a:lnTo>
                      <a:pt x="220" y="167"/>
                    </a:lnTo>
                    <a:lnTo>
                      <a:pt x="220" y="173"/>
                    </a:lnTo>
                    <a:lnTo>
                      <a:pt x="220" y="177"/>
                    </a:lnTo>
                    <a:lnTo>
                      <a:pt x="226" y="175"/>
                    </a:lnTo>
                    <a:close/>
                    <a:moveTo>
                      <a:pt x="314" y="257"/>
                    </a:moveTo>
                    <a:lnTo>
                      <a:pt x="316" y="257"/>
                    </a:lnTo>
                    <a:lnTo>
                      <a:pt x="322" y="253"/>
                    </a:lnTo>
                    <a:lnTo>
                      <a:pt x="326" y="253"/>
                    </a:lnTo>
                    <a:lnTo>
                      <a:pt x="328" y="249"/>
                    </a:lnTo>
                    <a:lnTo>
                      <a:pt x="322" y="249"/>
                    </a:lnTo>
                    <a:lnTo>
                      <a:pt x="318" y="249"/>
                    </a:lnTo>
                    <a:lnTo>
                      <a:pt x="306" y="251"/>
                    </a:lnTo>
                    <a:lnTo>
                      <a:pt x="304" y="253"/>
                    </a:lnTo>
                    <a:lnTo>
                      <a:pt x="308" y="257"/>
                    </a:lnTo>
                    <a:lnTo>
                      <a:pt x="314" y="257"/>
                    </a:lnTo>
                    <a:close/>
                    <a:moveTo>
                      <a:pt x="350" y="251"/>
                    </a:moveTo>
                    <a:lnTo>
                      <a:pt x="356" y="253"/>
                    </a:lnTo>
                    <a:lnTo>
                      <a:pt x="356" y="251"/>
                    </a:lnTo>
                    <a:lnTo>
                      <a:pt x="350" y="249"/>
                    </a:lnTo>
                    <a:lnTo>
                      <a:pt x="348" y="251"/>
                    </a:lnTo>
                    <a:lnTo>
                      <a:pt x="350" y="251"/>
                    </a:lnTo>
                    <a:close/>
                    <a:moveTo>
                      <a:pt x="342" y="282"/>
                    </a:moveTo>
                    <a:lnTo>
                      <a:pt x="346" y="282"/>
                    </a:lnTo>
                    <a:lnTo>
                      <a:pt x="344" y="288"/>
                    </a:lnTo>
                    <a:lnTo>
                      <a:pt x="346" y="288"/>
                    </a:lnTo>
                    <a:lnTo>
                      <a:pt x="348" y="282"/>
                    </a:lnTo>
                    <a:lnTo>
                      <a:pt x="354" y="282"/>
                    </a:lnTo>
                    <a:lnTo>
                      <a:pt x="354" y="278"/>
                    </a:lnTo>
                    <a:lnTo>
                      <a:pt x="348" y="273"/>
                    </a:lnTo>
                    <a:lnTo>
                      <a:pt x="344" y="275"/>
                    </a:lnTo>
                    <a:lnTo>
                      <a:pt x="336" y="273"/>
                    </a:lnTo>
                    <a:lnTo>
                      <a:pt x="332" y="275"/>
                    </a:lnTo>
                    <a:lnTo>
                      <a:pt x="332" y="278"/>
                    </a:lnTo>
                    <a:lnTo>
                      <a:pt x="334" y="278"/>
                    </a:lnTo>
                    <a:lnTo>
                      <a:pt x="338" y="280"/>
                    </a:lnTo>
                    <a:lnTo>
                      <a:pt x="342" y="282"/>
                    </a:lnTo>
                    <a:close/>
                    <a:moveTo>
                      <a:pt x="372" y="284"/>
                    </a:moveTo>
                    <a:lnTo>
                      <a:pt x="372" y="278"/>
                    </a:lnTo>
                    <a:lnTo>
                      <a:pt x="364" y="275"/>
                    </a:lnTo>
                    <a:lnTo>
                      <a:pt x="360" y="280"/>
                    </a:lnTo>
                    <a:lnTo>
                      <a:pt x="362" y="284"/>
                    </a:lnTo>
                    <a:lnTo>
                      <a:pt x="354" y="286"/>
                    </a:lnTo>
                    <a:lnTo>
                      <a:pt x="358" y="288"/>
                    </a:lnTo>
                    <a:lnTo>
                      <a:pt x="364" y="288"/>
                    </a:lnTo>
                    <a:lnTo>
                      <a:pt x="368" y="288"/>
                    </a:lnTo>
                    <a:lnTo>
                      <a:pt x="372" y="284"/>
                    </a:lnTo>
                    <a:close/>
                    <a:moveTo>
                      <a:pt x="398" y="288"/>
                    </a:moveTo>
                    <a:lnTo>
                      <a:pt x="408" y="288"/>
                    </a:lnTo>
                    <a:lnTo>
                      <a:pt x="414" y="286"/>
                    </a:lnTo>
                    <a:lnTo>
                      <a:pt x="418" y="284"/>
                    </a:lnTo>
                    <a:lnTo>
                      <a:pt x="414" y="280"/>
                    </a:lnTo>
                    <a:lnTo>
                      <a:pt x="410" y="280"/>
                    </a:lnTo>
                    <a:lnTo>
                      <a:pt x="404" y="275"/>
                    </a:lnTo>
                    <a:lnTo>
                      <a:pt x="400" y="278"/>
                    </a:lnTo>
                    <a:lnTo>
                      <a:pt x="394" y="273"/>
                    </a:lnTo>
                    <a:lnTo>
                      <a:pt x="388" y="273"/>
                    </a:lnTo>
                    <a:lnTo>
                      <a:pt x="392" y="280"/>
                    </a:lnTo>
                    <a:lnTo>
                      <a:pt x="398" y="282"/>
                    </a:lnTo>
                    <a:lnTo>
                      <a:pt x="400" y="284"/>
                    </a:lnTo>
                    <a:lnTo>
                      <a:pt x="394" y="284"/>
                    </a:lnTo>
                    <a:lnTo>
                      <a:pt x="390" y="284"/>
                    </a:lnTo>
                    <a:lnTo>
                      <a:pt x="386" y="280"/>
                    </a:lnTo>
                    <a:lnTo>
                      <a:pt x="382" y="280"/>
                    </a:lnTo>
                    <a:lnTo>
                      <a:pt x="374" y="282"/>
                    </a:lnTo>
                    <a:lnTo>
                      <a:pt x="374" y="286"/>
                    </a:lnTo>
                    <a:lnTo>
                      <a:pt x="372" y="292"/>
                    </a:lnTo>
                    <a:lnTo>
                      <a:pt x="376" y="294"/>
                    </a:lnTo>
                    <a:lnTo>
                      <a:pt x="386" y="290"/>
                    </a:lnTo>
                    <a:lnTo>
                      <a:pt x="398" y="288"/>
                    </a:lnTo>
                    <a:close/>
                    <a:moveTo>
                      <a:pt x="436" y="288"/>
                    </a:moveTo>
                    <a:lnTo>
                      <a:pt x="442" y="290"/>
                    </a:lnTo>
                    <a:lnTo>
                      <a:pt x="450" y="290"/>
                    </a:lnTo>
                    <a:lnTo>
                      <a:pt x="454" y="288"/>
                    </a:lnTo>
                    <a:lnTo>
                      <a:pt x="462" y="288"/>
                    </a:lnTo>
                    <a:lnTo>
                      <a:pt x="476" y="284"/>
                    </a:lnTo>
                    <a:lnTo>
                      <a:pt x="480" y="280"/>
                    </a:lnTo>
                    <a:lnTo>
                      <a:pt x="484" y="278"/>
                    </a:lnTo>
                    <a:lnTo>
                      <a:pt x="484" y="275"/>
                    </a:lnTo>
                    <a:lnTo>
                      <a:pt x="478" y="278"/>
                    </a:lnTo>
                    <a:lnTo>
                      <a:pt x="470" y="282"/>
                    </a:lnTo>
                    <a:lnTo>
                      <a:pt x="466" y="282"/>
                    </a:lnTo>
                    <a:lnTo>
                      <a:pt x="458" y="280"/>
                    </a:lnTo>
                    <a:lnTo>
                      <a:pt x="454" y="284"/>
                    </a:lnTo>
                    <a:lnTo>
                      <a:pt x="438" y="278"/>
                    </a:lnTo>
                    <a:lnTo>
                      <a:pt x="430" y="278"/>
                    </a:lnTo>
                    <a:lnTo>
                      <a:pt x="422" y="282"/>
                    </a:lnTo>
                    <a:lnTo>
                      <a:pt x="424" y="286"/>
                    </a:lnTo>
                    <a:lnTo>
                      <a:pt x="432" y="288"/>
                    </a:lnTo>
                    <a:lnTo>
                      <a:pt x="436" y="288"/>
                    </a:lnTo>
                    <a:close/>
                    <a:moveTo>
                      <a:pt x="492" y="278"/>
                    </a:moveTo>
                    <a:lnTo>
                      <a:pt x="490" y="280"/>
                    </a:lnTo>
                    <a:lnTo>
                      <a:pt x="492" y="280"/>
                    </a:lnTo>
                    <a:lnTo>
                      <a:pt x="498" y="275"/>
                    </a:lnTo>
                    <a:lnTo>
                      <a:pt x="496" y="275"/>
                    </a:lnTo>
                    <a:lnTo>
                      <a:pt x="488" y="275"/>
                    </a:lnTo>
                    <a:lnTo>
                      <a:pt x="486" y="278"/>
                    </a:lnTo>
                    <a:lnTo>
                      <a:pt x="492" y="278"/>
                    </a:lnTo>
                    <a:close/>
                    <a:moveTo>
                      <a:pt x="504" y="275"/>
                    </a:moveTo>
                    <a:lnTo>
                      <a:pt x="500" y="275"/>
                    </a:lnTo>
                    <a:lnTo>
                      <a:pt x="498" y="280"/>
                    </a:lnTo>
                    <a:lnTo>
                      <a:pt x="502" y="282"/>
                    </a:lnTo>
                    <a:lnTo>
                      <a:pt x="504" y="275"/>
                    </a:lnTo>
                    <a:close/>
                    <a:moveTo>
                      <a:pt x="520" y="280"/>
                    </a:moveTo>
                    <a:lnTo>
                      <a:pt x="520" y="275"/>
                    </a:lnTo>
                    <a:lnTo>
                      <a:pt x="508" y="273"/>
                    </a:lnTo>
                    <a:lnTo>
                      <a:pt x="506" y="275"/>
                    </a:lnTo>
                    <a:lnTo>
                      <a:pt x="506" y="280"/>
                    </a:lnTo>
                    <a:lnTo>
                      <a:pt x="512" y="280"/>
                    </a:lnTo>
                    <a:lnTo>
                      <a:pt x="520" y="280"/>
                    </a:lnTo>
                    <a:close/>
                    <a:moveTo>
                      <a:pt x="534" y="269"/>
                    </a:moveTo>
                    <a:lnTo>
                      <a:pt x="538" y="267"/>
                    </a:lnTo>
                    <a:lnTo>
                      <a:pt x="542" y="269"/>
                    </a:lnTo>
                    <a:lnTo>
                      <a:pt x="548" y="265"/>
                    </a:lnTo>
                    <a:lnTo>
                      <a:pt x="542" y="263"/>
                    </a:lnTo>
                    <a:lnTo>
                      <a:pt x="536" y="265"/>
                    </a:lnTo>
                    <a:lnTo>
                      <a:pt x="534" y="263"/>
                    </a:lnTo>
                    <a:lnTo>
                      <a:pt x="530" y="265"/>
                    </a:lnTo>
                    <a:lnTo>
                      <a:pt x="528" y="269"/>
                    </a:lnTo>
                    <a:lnTo>
                      <a:pt x="534" y="269"/>
                    </a:lnTo>
                    <a:close/>
                    <a:moveTo>
                      <a:pt x="430" y="318"/>
                    </a:moveTo>
                    <a:lnTo>
                      <a:pt x="436" y="318"/>
                    </a:lnTo>
                    <a:lnTo>
                      <a:pt x="440" y="312"/>
                    </a:lnTo>
                    <a:lnTo>
                      <a:pt x="438" y="310"/>
                    </a:lnTo>
                    <a:lnTo>
                      <a:pt x="436" y="304"/>
                    </a:lnTo>
                    <a:lnTo>
                      <a:pt x="426" y="300"/>
                    </a:lnTo>
                    <a:lnTo>
                      <a:pt x="424" y="300"/>
                    </a:lnTo>
                    <a:lnTo>
                      <a:pt x="422" y="300"/>
                    </a:lnTo>
                    <a:lnTo>
                      <a:pt x="412" y="300"/>
                    </a:lnTo>
                    <a:lnTo>
                      <a:pt x="408" y="304"/>
                    </a:lnTo>
                    <a:lnTo>
                      <a:pt x="410" y="308"/>
                    </a:lnTo>
                    <a:lnTo>
                      <a:pt x="418" y="310"/>
                    </a:lnTo>
                    <a:lnTo>
                      <a:pt x="420" y="308"/>
                    </a:lnTo>
                    <a:lnTo>
                      <a:pt x="422" y="312"/>
                    </a:lnTo>
                    <a:lnTo>
                      <a:pt x="426" y="312"/>
                    </a:lnTo>
                    <a:lnTo>
                      <a:pt x="430" y="318"/>
                    </a:lnTo>
                    <a:close/>
                    <a:moveTo>
                      <a:pt x="456" y="324"/>
                    </a:moveTo>
                    <a:lnTo>
                      <a:pt x="460" y="322"/>
                    </a:lnTo>
                    <a:lnTo>
                      <a:pt x="460" y="318"/>
                    </a:lnTo>
                    <a:lnTo>
                      <a:pt x="456" y="320"/>
                    </a:lnTo>
                    <a:lnTo>
                      <a:pt x="454" y="324"/>
                    </a:lnTo>
                    <a:lnTo>
                      <a:pt x="456" y="324"/>
                    </a:lnTo>
                    <a:close/>
                    <a:moveTo>
                      <a:pt x="478" y="328"/>
                    </a:moveTo>
                    <a:lnTo>
                      <a:pt x="486" y="324"/>
                    </a:lnTo>
                    <a:lnTo>
                      <a:pt x="486" y="322"/>
                    </a:lnTo>
                    <a:lnTo>
                      <a:pt x="484" y="322"/>
                    </a:lnTo>
                    <a:lnTo>
                      <a:pt x="476" y="326"/>
                    </a:lnTo>
                    <a:lnTo>
                      <a:pt x="472" y="326"/>
                    </a:lnTo>
                    <a:lnTo>
                      <a:pt x="474" y="330"/>
                    </a:lnTo>
                    <a:lnTo>
                      <a:pt x="478" y="328"/>
                    </a:lnTo>
                    <a:close/>
                    <a:moveTo>
                      <a:pt x="572" y="278"/>
                    </a:moveTo>
                    <a:lnTo>
                      <a:pt x="572" y="275"/>
                    </a:lnTo>
                    <a:lnTo>
                      <a:pt x="566" y="273"/>
                    </a:lnTo>
                    <a:lnTo>
                      <a:pt x="562" y="273"/>
                    </a:lnTo>
                    <a:lnTo>
                      <a:pt x="564" y="275"/>
                    </a:lnTo>
                    <a:lnTo>
                      <a:pt x="572" y="278"/>
                    </a:lnTo>
                    <a:close/>
                    <a:moveTo>
                      <a:pt x="598" y="271"/>
                    </a:moveTo>
                    <a:lnTo>
                      <a:pt x="600" y="269"/>
                    </a:lnTo>
                    <a:lnTo>
                      <a:pt x="600" y="267"/>
                    </a:lnTo>
                    <a:lnTo>
                      <a:pt x="596" y="267"/>
                    </a:lnTo>
                    <a:lnTo>
                      <a:pt x="596" y="271"/>
                    </a:lnTo>
                    <a:lnTo>
                      <a:pt x="598" y="271"/>
                    </a:lnTo>
                    <a:close/>
                    <a:moveTo>
                      <a:pt x="632" y="263"/>
                    </a:moveTo>
                    <a:lnTo>
                      <a:pt x="634" y="255"/>
                    </a:lnTo>
                    <a:lnTo>
                      <a:pt x="632" y="255"/>
                    </a:lnTo>
                    <a:lnTo>
                      <a:pt x="628" y="259"/>
                    </a:lnTo>
                    <a:lnTo>
                      <a:pt x="626" y="263"/>
                    </a:lnTo>
                    <a:lnTo>
                      <a:pt x="624" y="267"/>
                    </a:lnTo>
                    <a:lnTo>
                      <a:pt x="626" y="273"/>
                    </a:lnTo>
                    <a:lnTo>
                      <a:pt x="632" y="263"/>
                    </a:lnTo>
                    <a:close/>
                    <a:moveTo>
                      <a:pt x="554" y="173"/>
                    </a:moveTo>
                    <a:lnTo>
                      <a:pt x="544" y="173"/>
                    </a:lnTo>
                    <a:lnTo>
                      <a:pt x="540" y="177"/>
                    </a:lnTo>
                    <a:lnTo>
                      <a:pt x="542" y="185"/>
                    </a:lnTo>
                    <a:lnTo>
                      <a:pt x="554" y="187"/>
                    </a:lnTo>
                    <a:lnTo>
                      <a:pt x="560" y="183"/>
                    </a:lnTo>
                    <a:lnTo>
                      <a:pt x="560" y="181"/>
                    </a:lnTo>
                    <a:lnTo>
                      <a:pt x="558" y="179"/>
                    </a:lnTo>
                    <a:lnTo>
                      <a:pt x="558" y="175"/>
                    </a:lnTo>
                    <a:lnTo>
                      <a:pt x="554" y="173"/>
                    </a:lnTo>
                    <a:close/>
                    <a:moveTo>
                      <a:pt x="574" y="179"/>
                    </a:moveTo>
                    <a:lnTo>
                      <a:pt x="576" y="175"/>
                    </a:lnTo>
                    <a:lnTo>
                      <a:pt x="582" y="179"/>
                    </a:lnTo>
                    <a:lnTo>
                      <a:pt x="590" y="177"/>
                    </a:lnTo>
                    <a:lnTo>
                      <a:pt x="600" y="179"/>
                    </a:lnTo>
                    <a:lnTo>
                      <a:pt x="604" y="177"/>
                    </a:lnTo>
                    <a:lnTo>
                      <a:pt x="608" y="181"/>
                    </a:lnTo>
                    <a:lnTo>
                      <a:pt x="622" y="187"/>
                    </a:lnTo>
                    <a:lnTo>
                      <a:pt x="622" y="183"/>
                    </a:lnTo>
                    <a:lnTo>
                      <a:pt x="620" y="179"/>
                    </a:lnTo>
                    <a:lnTo>
                      <a:pt x="618" y="173"/>
                    </a:lnTo>
                    <a:lnTo>
                      <a:pt x="608" y="171"/>
                    </a:lnTo>
                    <a:lnTo>
                      <a:pt x="598" y="167"/>
                    </a:lnTo>
                    <a:lnTo>
                      <a:pt x="596" y="169"/>
                    </a:lnTo>
                    <a:lnTo>
                      <a:pt x="594" y="167"/>
                    </a:lnTo>
                    <a:lnTo>
                      <a:pt x="576" y="169"/>
                    </a:lnTo>
                    <a:lnTo>
                      <a:pt x="576" y="173"/>
                    </a:lnTo>
                    <a:lnTo>
                      <a:pt x="572" y="175"/>
                    </a:lnTo>
                    <a:lnTo>
                      <a:pt x="570" y="179"/>
                    </a:lnTo>
                    <a:lnTo>
                      <a:pt x="574" y="179"/>
                    </a:lnTo>
                    <a:close/>
                    <a:moveTo>
                      <a:pt x="578" y="187"/>
                    </a:moveTo>
                    <a:lnTo>
                      <a:pt x="580" y="185"/>
                    </a:lnTo>
                    <a:lnTo>
                      <a:pt x="578" y="181"/>
                    </a:lnTo>
                    <a:lnTo>
                      <a:pt x="574" y="185"/>
                    </a:lnTo>
                    <a:lnTo>
                      <a:pt x="572" y="187"/>
                    </a:lnTo>
                    <a:lnTo>
                      <a:pt x="578" y="187"/>
                    </a:lnTo>
                    <a:close/>
                    <a:moveTo>
                      <a:pt x="524" y="151"/>
                    </a:moveTo>
                    <a:lnTo>
                      <a:pt x="528" y="149"/>
                    </a:lnTo>
                    <a:lnTo>
                      <a:pt x="528" y="147"/>
                    </a:lnTo>
                    <a:lnTo>
                      <a:pt x="520" y="147"/>
                    </a:lnTo>
                    <a:lnTo>
                      <a:pt x="512" y="147"/>
                    </a:lnTo>
                    <a:lnTo>
                      <a:pt x="512" y="151"/>
                    </a:lnTo>
                    <a:lnTo>
                      <a:pt x="524" y="151"/>
                    </a:lnTo>
                    <a:close/>
                    <a:moveTo>
                      <a:pt x="530" y="147"/>
                    </a:moveTo>
                    <a:lnTo>
                      <a:pt x="530" y="151"/>
                    </a:lnTo>
                    <a:lnTo>
                      <a:pt x="544" y="149"/>
                    </a:lnTo>
                    <a:lnTo>
                      <a:pt x="548" y="147"/>
                    </a:lnTo>
                    <a:lnTo>
                      <a:pt x="530" y="147"/>
                    </a:lnTo>
                    <a:close/>
                    <a:moveTo>
                      <a:pt x="536" y="153"/>
                    </a:moveTo>
                    <a:lnTo>
                      <a:pt x="538" y="159"/>
                    </a:lnTo>
                    <a:lnTo>
                      <a:pt x="540" y="161"/>
                    </a:lnTo>
                    <a:lnTo>
                      <a:pt x="538" y="155"/>
                    </a:lnTo>
                    <a:lnTo>
                      <a:pt x="538" y="153"/>
                    </a:lnTo>
                    <a:lnTo>
                      <a:pt x="536" y="153"/>
                    </a:lnTo>
                    <a:close/>
                    <a:moveTo>
                      <a:pt x="662" y="223"/>
                    </a:moveTo>
                    <a:lnTo>
                      <a:pt x="664" y="217"/>
                    </a:lnTo>
                    <a:lnTo>
                      <a:pt x="662" y="217"/>
                    </a:lnTo>
                    <a:lnTo>
                      <a:pt x="658" y="223"/>
                    </a:lnTo>
                    <a:lnTo>
                      <a:pt x="656" y="223"/>
                    </a:lnTo>
                    <a:lnTo>
                      <a:pt x="654" y="229"/>
                    </a:lnTo>
                    <a:lnTo>
                      <a:pt x="662" y="223"/>
                    </a:lnTo>
                    <a:close/>
                    <a:moveTo>
                      <a:pt x="614" y="153"/>
                    </a:moveTo>
                    <a:lnTo>
                      <a:pt x="618" y="151"/>
                    </a:lnTo>
                    <a:lnTo>
                      <a:pt x="618" y="147"/>
                    </a:lnTo>
                    <a:lnTo>
                      <a:pt x="606" y="149"/>
                    </a:lnTo>
                    <a:lnTo>
                      <a:pt x="606" y="149"/>
                    </a:lnTo>
                    <a:lnTo>
                      <a:pt x="608" y="151"/>
                    </a:lnTo>
                    <a:lnTo>
                      <a:pt x="614" y="153"/>
                    </a:lnTo>
                    <a:close/>
                    <a:moveTo>
                      <a:pt x="574" y="145"/>
                    </a:moveTo>
                    <a:lnTo>
                      <a:pt x="576" y="143"/>
                    </a:lnTo>
                    <a:lnTo>
                      <a:pt x="568" y="141"/>
                    </a:lnTo>
                    <a:lnTo>
                      <a:pt x="568" y="137"/>
                    </a:lnTo>
                    <a:lnTo>
                      <a:pt x="562" y="137"/>
                    </a:lnTo>
                    <a:lnTo>
                      <a:pt x="562" y="141"/>
                    </a:lnTo>
                    <a:lnTo>
                      <a:pt x="564" y="143"/>
                    </a:lnTo>
                    <a:lnTo>
                      <a:pt x="566" y="145"/>
                    </a:lnTo>
                    <a:lnTo>
                      <a:pt x="570" y="145"/>
                    </a:lnTo>
                    <a:lnTo>
                      <a:pt x="574" y="145"/>
                    </a:lnTo>
                    <a:close/>
                    <a:moveTo>
                      <a:pt x="684" y="243"/>
                    </a:moveTo>
                    <a:lnTo>
                      <a:pt x="684" y="241"/>
                    </a:lnTo>
                    <a:lnTo>
                      <a:pt x="680" y="239"/>
                    </a:lnTo>
                    <a:lnTo>
                      <a:pt x="678" y="233"/>
                    </a:lnTo>
                    <a:lnTo>
                      <a:pt x="676" y="245"/>
                    </a:lnTo>
                    <a:lnTo>
                      <a:pt x="678" y="249"/>
                    </a:lnTo>
                    <a:lnTo>
                      <a:pt x="680" y="249"/>
                    </a:lnTo>
                    <a:lnTo>
                      <a:pt x="684" y="243"/>
                    </a:lnTo>
                    <a:close/>
                    <a:moveTo>
                      <a:pt x="690" y="237"/>
                    </a:moveTo>
                    <a:lnTo>
                      <a:pt x="690" y="233"/>
                    </a:lnTo>
                    <a:lnTo>
                      <a:pt x="684" y="231"/>
                    </a:lnTo>
                    <a:lnTo>
                      <a:pt x="682" y="233"/>
                    </a:lnTo>
                    <a:lnTo>
                      <a:pt x="682" y="237"/>
                    </a:lnTo>
                    <a:lnTo>
                      <a:pt x="686" y="239"/>
                    </a:lnTo>
                    <a:lnTo>
                      <a:pt x="690" y="237"/>
                    </a:lnTo>
                    <a:close/>
                    <a:moveTo>
                      <a:pt x="686" y="223"/>
                    </a:moveTo>
                    <a:lnTo>
                      <a:pt x="682" y="223"/>
                    </a:lnTo>
                    <a:lnTo>
                      <a:pt x="680" y="227"/>
                    </a:lnTo>
                    <a:lnTo>
                      <a:pt x="682" y="231"/>
                    </a:lnTo>
                    <a:lnTo>
                      <a:pt x="688" y="229"/>
                    </a:lnTo>
                    <a:lnTo>
                      <a:pt x="686" y="223"/>
                    </a:lnTo>
                    <a:close/>
                    <a:moveTo>
                      <a:pt x="670" y="195"/>
                    </a:moveTo>
                    <a:lnTo>
                      <a:pt x="666" y="195"/>
                    </a:lnTo>
                    <a:lnTo>
                      <a:pt x="666" y="195"/>
                    </a:lnTo>
                    <a:lnTo>
                      <a:pt x="670" y="199"/>
                    </a:lnTo>
                    <a:lnTo>
                      <a:pt x="670" y="195"/>
                    </a:lnTo>
                    <a:close/>
                    <a:moveTo>
                      <a:pt x="622" y="111"/>
                    </a:moveTo>
                    <a:lnTo>
                      <a:pt x="626" y="115"/>
                    </a:lnTo>
                    <a:lnTo>
                      <a:pt x="632" y="115"/>
                    </a:lnTo>
                    <a:lnTo>
                      <a:pt x="630" y="113"/>
                    </a:lnTo>
                    <a:lnTo>
                      <a:pt x="626" y="111"/>
                    </a:lnTo>
                    <a:lnTo>
                      <a:pt x="622" y="111"/>
                    </a:lnTo>
                    <a:close/>
                    <a:moveTo>
                      <a:pt x="622" y="117"/>
                    </a:moveTo>
                    <a:lnTo>
                      <a:pt x="618" y="111"/>
                    </a:lnTo>
                    <a:lnTo>
                      <a:pt x="614" y="111"/>
                    </a:lnTo>
                    <a:lnTo>
                      <a:pt x="612" y="111"/>
                    </a:lnTo>
                    <a:lnTo>
                      <a:pt x="616" y="115"/>
                    </a:lnTo>
                    <a:lnTo>
                      <a:pt x="622" y="117"/>
                    </a:lnTo>
                    <a:close/>
                    <a:moveTo>
                      <a:pt x="604" y="115"/>
                    </a:moveTo>
                    <a:lnTo>
                      <a:pt x="598" y="109"/>
                    </a:lnTo>
                    <a:lnTo>
                      <a:pt x="596" y="111"/>
                    </a:lnTo>
                    <a:lnTo>
                      <a:pt x="602" y="115"/>
                    </a:lnTo>
                    <a:lnTo>
                      <a:pt x="604" y="115"/>
                    </a:lnTo>
                    <a:close/>
                    <a:moveTo>
                      <a:pt x="578" y="127"/>
                    </a:moveTo>
                    <a:lnTo>
                      <a:pt x="578" y="125"/>
                    </a:lnTo>
                    <a:lnTo>
                      <a:pt x="574" y="115"/>
                    </a:lnTo>
                    <a:lnTo>
                      <a:pt x="574" y="107"/>
                    </a:lnTo>
                    <a:lnTo>
                      <a:pt x="572" y="103"/>
                    </a:lnTo>
                    <a:lnTo>
                      <a:pt x="576" y="103"/>
                    </a:lnTo>
                    <a:lnTo>
                      <a:pt x="582" y="107"/>
                    </a:lnTo>
                    <a:lnTo>
                      <a:pt x="590" y="105"/>
                    </a:lnTo>
                    <a:lnTo>
                      <a:pt x="582" y="99"/>
                    </a:lnTo>
                    <a:lnTo>
                      <a:pt x="580" y="97"/>
                    </a:lnTo>
                    <a:lnTo>
                      <a:pt x="580" y="95"/>
                    </a:lnTo>
                    <a:lnTo>
                      <a:pt x="588" y="89"/>
                    </a:lnTo>
                    <a:lnTo>
                      <a:pt x="586" y="83"/>
                    </a:lnTo>
                    <a:lnTo>
                      <a:pt x="578" y="85"/>
                    </a:lnTo>
                    <a:lnTo>
                      <a:pt x="576" y="91"/>
                    </a:lnTo>
                    <a:lnTo>
                      <a:pt x="572" y="95"/>
                    </a:lnTo>
                    <a:lnTo>
                      <a:pt x="570" y="91"/>
                    </a:lnTo>
                    <a:lnTo>
                      <a:pt x="574" y="87"/>
                    </a:lnTo>
                    <a:lnTo>
                      <a:pt x="574" y="79"/>
                    </a:lnTo>
                    <a:lnTo>
                      <a:pt x="572" y="77"/>
                    </a:lnTo>
                    <a:lnTo>
                      <a:pt x="576" y="69"/>
                    </a:lnTo>
                    <a:lnTo>
                      <a:pt x="572" y="71"/>
                    </a:lnTo>
                    <a:lnTo>
                      <a:pt x="564" y="81"/>
                    </a:lnTo>
                    <a:lnTo>
                      <a:pt x="564" y="91"/>
                    </a:lnTo>
                    <a:lnTo>
                      <a:pt x="566" y="97"/>
                    </a:lnTo>
                    <a:lnTo>
                      <a:pt x="568" y="103"/>
                    </a:lnTo>
                    <a:lnTo>
                      <a:pt x="572" y="109"/>
                    </a:lnTo>
                    <a:lnTo>
                      <a:pt x="572" y="117"/>
                    </a:lnTo>
                    <a:lnTo>
                      <a:pt x="574" y="123"/>
                    </a:lnTo>
                    <a:lnTo>
                      <a:pt x="578" y="127"/>
                    </a:lnTo>
                    <a:close/>
                    <a:moveTo>
                      <a:pt x="572" y="129"/>
                    </a:moveTo>
                    <a:lnTo>
                      <a:pt x="572" y="129"/>
                    </a:lnTo>
                    <a:lnTo>
                      <a:pt x="570" y="125"/>
                    </a:lnTo>
                    <a:lnTo>
                      <a:pt x="570" y="123"/>
                    </a:lnTo>
                    <a:lnTo>
                      <a:pt x="566" y="121"/>
                    </a:lnTo>
                    <a:lnTo>
                      <a:pt x="564" y="117"/>
                    </a:lnTo>
                    <a:lnTo>
                      <a:pt x="562" y="117"/>
                    </a:lnTo>
                    <a:lnTo>
                      <a:pt x="560" y="119"/>
                    </a:lnTo>
                    <a:lnTo>
                      <a:pt x="564" y="127"/>
                    </a:lnTo>
                    <a:lnTo>
                      <a:pt x="572" y="129"/>
                    </a:lnTo>
                    <a:close/>
                    <a:moveTo>
                      <a:pt x="586" y="69"/>
                    </a:moveTo>
                    <a:lnTo>
                      <a:pt x="586" y="63"/>
                    </a:lnTo>
                    <a:lnTo>
                      <a:pt x="582" y="61"/>
                    </a:lnTo>
                    <a:lnTo>
                      <a:pt x="578" y="65"/>
                    </a:lnTo>
                    <a:lnTo>
                      <a:pt x="580" y="69"/>
                    </a:lnTo>
                    <a:lnTo>
                      <a:pt x="580" y="73"/>
                    </a:lnTo>
                    <a:lnTo>
                      <a:pt x="586" y="69"/>
                    </a:lnTo>
                    <a:close/>
                    <a:moveTo>
                      <a:pt x="492" y="141"/>
                    </a:moveTo>
                    <a:lnTo>
                      <a:pt x="492" y="137"/>
                    </a:lnTo>
                    <a:lnTo>
                      <a:pt x="488" y="137"/>
                    </a:lnTo>
                    <a:lnTo>
                      <a:pt x="486" y="139"/>
                    </a:lnTo>
                    <a:lnTo>
                      <a:pt x="486" y="143"/>
                    </a:lnTo>
                    <a:lnTo>
                      <a:pt x="492" y="141"/>
                    </a:lnTo>
                    <a:close/>
                    <a:moveTo>
                      <a:pt x="498" y="143"/>
                    </a:moveTo>
                    <a:lnTo>
                      <a:pt x="500" y="143"/>
                    </a:lnTo>
                    <a:lnTo>
                      <a:pt x="498" y="135"/>
                    </a:lnTo>
                    <a:lnTo>
                      <a:pt x="494" y="139"/>
                    </a:lnTo>
                    <a:lnTo>
                      <a:pt x="494" y="143"/>
                    </a:lnTo>
                    <a:lnTo>
                      <a:pt x="492" y="147"/>
                    </a:lnTo>
                    <a:lnTo>
                      <a:pt x="498" y="143"/>
                    </a:lnTo>
                    <a:close/>
                    <a:moveTo>
                      <a:pt x="488" y="131"/>
                    </a:moveTo>
                    <a:lnTo>
                      <a:pt x="492" y="133"/>
                    </a:lnTo>
                    <a:lnTo>
                      <a:pt x="496" y="129"/>
                    </a:lnTo>
                    <a:lnTo>
                      <a:pt x="494" y="125"/>
                    </a:lnTo>
                    <a:lnTo>
                      <a:pt x="488" y="125"/>
                    </a:lnTo>
                    <a:lnTo>
                      <a:pt x="486" y="129"/>
                    </a:lnTo>
                    <a:lnTo>
                      <a:pt x="478" y="127"/>
                    </a:lnTo>
                    <a:lnTo>
                      <a:pt x="474" y="129"/>
                    </a:lnTo>
                    <a:lnTo>
                      <a:pt x="474" y="131"/>
                    </a:lnTo>
                    <a:lnTo>
                      <a:pt x="464" y="131"/>
                    </a:lnTo>
                    <a:lnTo>
                      <a:pt x="458" y="139"/>
                    </a:lnTo>
                    <a:lnTo>
                      <a:pt x="456" y="143"/>
                    </a:lnTo>
                    <a:lnTo>
                      <a:pt x="448" y="139"/>
                    </a:lnTo>
                    <a:lnTo>
                      <a:pt x="446" y="135"/>
                    </a:lnTo>
                    <a:lnTo>
                      <a:pt x="440" y="129"/>
                    </a:lnTo>
                    <a:lnTo>
                      <a:pt x="438" y="119"/>
                    </a:lnTo>
                    <a:lnTo>
                      <a:pt x="440" y="113"/>
                    </a:lnTo>
                    <a:lnTo>
                      <a:pt x="440" y="109"/>
                    </a:lnTo>
                    <a:lnTo>
                      <a:pt x="442" y="105"/>
                    </a:lnTo>
                    <a:lnTo>
                      <a:pt x="448" y="105"/>
                    </a:lnTo>
                    <a:lnTo>
                      <a:pt x="456" y="107"/>
                    </a:lnTo>
                    <a:lnTo>
                      <a:pt x="466" y="103"/>
                    </a:lnTo>
                    <a:lnTo>
                      <a:pt x="470" y="105"/>
                    </a:lnTo>
                    <a:lnTo>
                      <a:pt x="486" y="105"/>
                    </a:lnTo>
                    <a:lnTo>
                      <a:pt x="492" y="109"/>
                    </a:lnTo>
                    <a:lnTo>
                      <a:pt x="514" y="105"/>
                    </a:lnTo>
                    <a:lnTo>
                      <a:pt x="518" y="95"/>
                    </a:lnTo>
                    <a:lnTo>
                      <a:pt x="522" y="93"/>
                    </a:lnTo>
                    <a:lnTo>
                      <a:pt x="526" y="85"/>
                    </a:lnTo>
                    <a:lnTo>
                      <a:pt x="530" y="83"/>
                    </a:lnTo>
                    <a:lnTo>
                      <a:pt x="528" y="79"/>
                    </a:lnTo>
                    <a:lnTo>
                      <a:pt x="522" y="79"/>
                    </a:lnTo>
                    <a:lnTo>
                      <a:pt x="518" y="83"/>
                    </a:lnTo>
                    <a:lnTo>
                      <a:pt x="516" y="87"/>
                    </a:lnTo>
                    <a:lnTo>
                      <a:pt x="512" y="89"/>
                    </a:lnTo>
                    <a:lnTo>
                      <a:pt x="510" y="93"/>
                    </a:lnTo>
                    <a:lnTo>
                      <a:pt x="498" y="95"/>
                    </a:lnTo>
                    <a:lnTo>
                      <a:pt x="486" y="95"/>
                    </a:lnTo>
                    <a:lnTo>
                      <a:pt x="476" y="91"/>
                    </a:lnTo>
                    <a:lnTo>
                      <a:pt x="472" y="93"/>
                    </a:lnTo>
                    <a:lnTo>
                      <a:pt x="464" y="91"/>
                    </a:lnTo>
                    <a:lnTo>
                      <a:pt x="460" y="87"/>
                    </a:lnTo>
                    <a:lnTo>
                      <a:pt x="450" y="89"/>
                    </a:lnTo>
                    <a:lnTo>
                      <a:pt x="448" y="93"/>
                    </a:lnTo>
                    <a:lnTo>
                      <a:pt x="444" y="99"/>
                    </a:lnTo>
                    <a:lnTo>
                      <a:pt x="442" y="95"/>
                    </a:lnTo>
                    <a:lnTo>
                      <a:pt x="434" y="101"/>
                    </a:lnTo>
                    <a:lnTo>
                      <a:pt x="432" y="107"/>
                    </a:lnTo>
                    <a:lnTo>
                      <a:pt x="434" y="115"/>
                    </a:lnTo>
                    <a:lnTo>
                      <a:pt x="434" y="127"/>
                    </a:lnTo>
                    <a:lnTo>
                      <a:pt x="432" y="127"/>
                    </a:lnTo>
                    <a:lnTo>
                      <a:pt x="428" y="137"/>
                    </a:lnTo>
                    <a:lnTo>
                      <a:pt x="424" y="153"/>
                    </a:lnTo>
                    <a:lnTo>
                      <a:pt x="418" y="163"/>
                    </a:lnTo>
                    <a:lnTo>
                      <a:pt x="414" y="167"/>
                    </a:lnTo>
                    <a:lnTo>
                      <a:pt x="416" y="169"/>
                    </a:lnTo>
                    <a:lnTo>
                      <a:pt x="414" y="175"/>
                    </a:lnTo>
                    <a:lnTo>
                      <a:pt x="416" y="181"/>
                    </a:lnTo>
                    <a:lnTo>
                      <a:pt x="422" y="179"/>
                    </a:lnTo>
                    <a:lnTo>
                      <a:pt x="426" y="183"/>
                    </a:lnTo>
                    <a:lnTo>
                      <a:pt x="428" y="197"/>
                    </a:lnTo>
                    <a:lnTo>
                      <a:pt x="422" y="219"/>
                    </a:lnTo>
                    <a:lnTo>
                      <a:pt x="424" y="225"/>
                    </a:lnTo>
                    <a:lnTo>
                      <a:pt x="430" y="223"/>
                    </a:lnTo>
                    <a:lnTo>
                      <a:pt x="440" y="223"/>
                    </a:lnTo>
                    <a:lnTo>
                      <a:pt x="438" y="211"/>
                    </a:lnTo>
                    <a:lnTo>
                      <a:pt x="440" y="201"/>
                    </a:lnTo>
                    <a:lnTo>
                      <a:pt x="440" y="189"/>
                    </a:lnTo>
                    <a:lnTo>
                      <a:pt x="442" y="179"/>
                    </a:lnTo>
                    <a:lnTo>
                      <a:pt x="440" y="173"/>
                    </a:lnTo>
                    <a:lnTo>
                      <a:pt x="442" y="165"/>
                    </a:lnTo>
                    <a:lnTo>
                      <a:pt x="452" y="165"/>
                    </a:lnTo>
                    <a:lnTo>
                      <a:pt x="454" y="175"/>
                    </a:lnTo>
                    <a:lnTo>
                      <a:pt x="450" y="181"/>
                    </a:lnTo>
                    <a:lnTo>
                      <a:pt x="452" y="185"/>
                    </a:lnTo>
                    <a:lnTo>
                      <a:pt x="458" y="193"/>
                    </a:lnTo>
                    <a:lnTo>
                      <a:pt x="462" y="195"/>
                    </a:lnTo>
                    <a:lnTo>
                      <a:pt x="460" y="199"/>
                    </a:lnTo>
                    <a:lnTo>
                      <a:pt x="458" y="207"/>
                    </a:lnTo>
                    <a:lnTo>
                      <a:pt x="464" y="209"/>
                    </a:lnTo>
                    <a:lnTo>
                      <a:pt x="470" y="209"/>
                    </a:lnTo>
                    <a:lnTo>
                      <a:pt x="468" y="205"/>
                    </a:lnTo>
                    <a:lnTo>
                      <a:pt x="472" y="201"/>
                    </a:lnTo>
                    <a:lnTo>
                      <a:pt x="486" y="199"/>
                    </a:lnTo>
                    <a:lnTo>
                      <a:pt x="486" y="195"/>
                    </a:lnTo>
                    <a:lnTo>
                      <a:pt x="482" y="195"/>
                    </a:lnTo>
                    <a:lnTo>
                      <a:pt x="476" y="185"/>
                    </a:lnTo>
                    <a:lnTo>
                      <a:pt x="476" y="175"/>
                    </a:lnTo>
                    <a:lnTo>
                      <a:pt x="474" y="169"/>
                    </a:lnTo>
                    <a:lnTo>
                      <a:pt x="460" y="151"/>
                    </a:lnTo>
                    <a:lnTo>
                      <a:pt x="460" y="147"/>
                    </a:lnTo>
                    <a:lnTo>
                      <a:pt x="470" y="149"/>
                    </a:lnTo>
                    <a:lnTo>
                      <a:pt x="478" y="139"/>
                    </a:lnTo>
                    <a:lnTo>
                      <a:pt x="484" y="133"/>
                    </a:lnTo>
                    <a:lnTo>
                      <a:pt x="488" y="131"/>
                    </a:lnTo>
                    <a:close/>
                    <a:moveTo>
                      <a:pt x="438" y="231"/>
                    </a:moveTo>
                    <a:lnTo>
                      <a:pt x="436" y="239"/>
                    </a:lnTo>
                    <a:lnTo>
                      <a:pt x="438" y="247"/>
                    </a:lnTo>
                    <a:lnTo>
                      <a:pt x="440" y="245"/>
                    </a:lnTo>
                    <a:lnTo>
                      <a:pt x="440" y="239"/>
                    </a:lnTo>
                    <a:lnTo>
                      <a:pt x="442" y="233"/>
                    </a:lnTo>
                    <a:lnTo>
                      <a:pt x="440" y="227"/>
                    </a:lnTo>
                    <a:lnTo>
                      <a:pt x="438" y="231"/>
                    </a:lnTo>
                    <a:close/>
                    <a:moveTo>
                      <a:pt x="490" y="209"/>
                    </a:moveTo>
                    <a:lnTo>
                      <a:pt x="490" y="201"/>
                    </a:lnTo>
                    <a:lnTo>
                      <a:pt x="488" y="201"/>
                    </a:lnTo>
                    <a:lnTo>
                      <a:pt x="484" y="205"/>
                    </a:lnTo>
                    <a:lnTo>
                      <a:pt x="482" y="215"/>
                    </a:lnTo>
                    <a:lnTo>
                      <a:pt x="478" y="219"/>
                    </a:lnTo>
                    <a:lnTo>
                      <a:pt x="476" y="225"/>
                    </a:lnTo>
                    <a:lnTo>
                      <a:pt x="482" y="225"/>
                    </a:lnTo>
                    <a:lnTo>
                      <a:pt x="482" y="221"/>
                    </a:lnTo>
                    <a:lnTo>
                      <a:pt x="486" y="221"/>
                    </a:lnTo>
                    <a:lnTo>
                      <a:pt x="488" y="217"/>
                    </a:lnTo>
                    <a:lnTo>
                      <a:pt x="486" y="213"/>
                    </a:lnTo>
                    <a:lnTo>
                      <a:pt x="486" y="209"/>
                    </a:lnTo>
                    <a:lnTo>
                      <a:pt x="490" y="209"/>
                    </a:lnTo>
                    <a:close/>
                    <a:moveTo>
                      <a:pt x="474" y="213"/>
                    </a:moveTo>
                    <a:lnTo>
                      <a:pt x="472" y="221"/>
                    </a:lnTo>
                    <a:lnTo>
                      <a:pt x="474" y="221"/>
                    </a:lnTo>
                    <a:lnTo>
                      <a:pt x="480" y="211"/>
                    </a:lnTo>
                    <a:lnTo>
                      <a:pt x="478" y="207"/>
                    </a:lnTo>
                    <a:lnTo>
                      <a:pt x="474" y="207"/>
                    </a:lnTo>
                    <a:lnTo>
                      <a:pt x="474" y="211"/>
                    </a:lnTo>
                    <a:lnTo>
                      <a:pt x="474" y="213"/>
                    </a:lnTo>
                    <a:close/>
                    <a:moveTo>
                      <a:pt x="468" y="221"/>
                    </a:moveTo>
                    <a:lnTo>
                      <a:pt x="470" y="219"/>
                    </a:lnTo>
                    <a:lnTo>
                      <a:pt x="470" y="215"/>
                    </a:lnTo>
                    <a:lnTo>
                      <a:pt x="466" y="215"/>
                    </a:lnTo>
                    <a:lnTo>
                      <a:pt x="466" y="217"/>
                    </a:lnTo>
                    <a:lnTo>
                      <a:pt x="468" y="221"/>
                    </a:lnTo>
                    <a:close/>
                    <a:moveTo>
                      <a:pt x="694" y="133"/>
                    </a:moveTo>
                    <a:lnTo>
                      <a:pt x="692" y="131"/>
                    </a:lnTo>
                    <a:lnTo>
                      <a:pt x="692" y="133"/>
                    </a:lnTo>
                    <a:lnTo>
                      <a:pt x="694" y="135"/>
                    </a:lnTo>
                    <a:lnTo>
                      <a:pt x="694" y="133"/>
                    </a:lnTo>
                    <a:close/>
                    <a:moveTo>
                      <a:pt x="720" y="151"/>
                    </a:moveTo>
                    <a:lnTo>
                      <a:pt x="726" y="149"/>
                    </a:lnTo>
                    <a:lnTo>
                      <a:pt x="728" y="147"/>
                    </a:lnTo>
                    <a:lnTo>
                      <a:pt x="720" y="145"/>
                    </a:lnTo>
                    <a:lnTo>
                      <a:pt x="714" y="145"/>
                    </a:lnTo>
                    <a:lnTo>
                      <a:pt x="704" y="145"/>
                    </a:lnTo>
                    <a:lnTo>
                      <a:pt x="704" y="147"/>
                    </a:lnTo>
                    <a:lnTo>
                      <a:pt x="720" y="151"/>
                    </a:lnTo>
                    <a:close/>
                    <a:moveTo>
                      <a:pt x="720" y="137"/>
                    </a:moveTo>
                    <a:lnTo>
                      <a:pt x="722" y="135"/>
                    </a:lnTo>
                    <a:lnTo>
                      <a:pt x="718" y="131"/>
                    </a:lnTo>
                    <a:lnTo>
                      <a:pt x="716" y="131"/>
                    </a:lnTo>
                    <a:lnTo>
                      <a:pt x="712" y="127"/>
                    </a:lnTo>
                    <a:lnTo>
                      <a:pt x="706" y="127"/>
                    </a:lnTo>
                    <a:lnTo>
                      <a:pt x="704" y="127"/>
                    </a:lnTo>
                    <a:lnTo>
                      <a:pt x="706" y="129"/>
                    </a:lnTo>
                    <a:lnTo>
                      <a:pt x="708" y="129"/>
                    </a:lnTo>
                    <a:lnTo>
                      <a:pt x="710" y="131"/>
                    </a:lnTo>
                    <a:lnTo>
                      <a:pt x="710" y="137"/>
                    </a:lnTo>
                    <a:lnTo>
                      <a:pt x="720" y="137"/>
                    </a:lnTo>
                    <a:close/>
                    <a:moveTo>
                      <a:pt x="552" y="29"/>
                    </a:moveTo>
                    <a:lnTo>
                      <a:pt x="550" y="25"/>
                    </a:lnTo>
                    <a:lnTo>
                      <a:pt x="548" y="25"/>
                    </a:lnTo>
                    <a:lnTo>
                      <a:pt x="548" y="29"/>
                    </a:lnTo>
                    <a:lnTo>
                      <a:pt x="550" y="31"/>
                    </a:lnTo>
                    <a:lnTo>
                      <a:pt x="552" y="29"/>
                    </a:lnTo>
                    <a:close/>
                    <a:moveTo>
                      <a:pt x="534" y="49"/>
                    </a:moveTo>
                    <a:lnTo>
                      <a:pt x="534" y="47"/>
                    </a:lnTo>
                    <a:lnTo>
                      <a:pt x="530" y="41"/>
                    </a:lnTo>
                    <a:lnTo>
                      <a:pt x="528" y="43"/>
                    </a:lnTo>
                    <a:lnTo>
                      <a:pt x="530" y="47"/>
                    </a:lnTo>
                    <a:lnTo>
                      <a:pt x="534" y="49"/>
                    </a:lnTo>
                    <a:close/>
                    <a:moveTo>
                      <a:pt x="468" y="119"/>
                    </a:moveTo>
                    <a:lnTo>
                      <a:pt x="478" y="115"/>
                    </a:lnTo>
                    <a:lnTo>
                      <a:pt x="478" y="113"/>
                    </a:lnTo>
                    <a:lnTo>
                      <a:pt x="474" y="113"/>
                    </a:lnTo>
                    <a:lnTo>
                      <a:pt x="468" y="119"/>
                    </a:lnTo>
                    <a:close/>
                    <a:moveTo>
                      <a:pt x="372" y="187"/>
                    </a:moveTo>
                    <a:lnTo>
                      <a:pt x="372" y="183"/>
                    </a:lnTo>
                    <a:lnTo>
                      <a:pt x="370" y="181"/>
                    </a:lnTo>
                    <a:lnTo>
                      <a:pt x="368" y="185"/>
                    </a:lnTo>
                    <a:lnTo>
                      <a:pt x="366" y="193"/>
                    </a:lnTo>
                    <a:lnTo>
                      <a:pt x="368" y="195"/>
                    </a:lnTo>
                    <a:lnTo>
                      <a:pt x="370" y="193"/>
                    </a:lnTo>
                    <a:lnTo>
                      <a:pt x="372" y="187"/>
                    </a:lnTo>
                    <a:close/>
                    <a:moveTo>
                      <a:pt x="236" y="39"/>
                    </a:moveTo>
                    <a:lnTo>
                      <a:pt x="236" y="35"/>
                    </a:lnTo>
                    <a:lnTo>
                      <a:pt x="232" y="35"/>
                    </a:lnTo>
                    <a:lnTo>
                      <a:pt x="232" y="31"/>
                    </a:lnTo>
                    <a:lnTo>
                      <a:pt x="226" y="35"/>
                    </a:lnTo>
                    <a:lnTo>
                      <a:pt x="226" y="39"/>
                    </a:lnTo>
                    <a:lnTo>
                      <a:pt x="228" y="39"/>
                    </a:lnTo>
                    <a:lnTo>
                      <a:pt x="230" y="43"/>
                    </a:lnTo>
                    <a:lnTo>
                      <a:pt x="234" y="43"/>
                    </a:lnTo>
                    <a:lnTo>
                      <a:pt x="236" y="39"/>
                    </a:lnTo>
                    <a:close/>
                    <a:moveTo>
                      <a:pt x="756" y="278"/>
                    </a:moveTo>
                    <a:lnTo>
                      <a:pt x="754" y="275"/>
                    </a:lnTo>
                    <a:lnTo>
                      <a:pt x="752" y="278"/>
                    </a:lnTo>
                    <a:lnTo>
                      <a:pt x="756" y="280"/>
                    </a:lnTo>
                    <a:lnTo>
                      <a:pt x="756" y="278"/>
                    </a:lnTo>
                    <a:close/>
                    <a:moveTo>
                      <a:pt x="750" y="259"/>
                    </a:moveTo>
                    <a:lnTo>
                      <a:pt x="746" y="261"/>
                    </a:lnTo>
                    <a:lnTo>
                      <a:pt x="742" y="269"/>
                    </a:lnTo>
                    <a:lnTo>
                      <a:pt x="736" y="280"/>
                    </a:lnTo>
                    <a:lnTo>
                      <a:pt x="748" y="278"/>
                    </a:lnTo>
                    <a:lnTo>
                      <a:pt x="752" y="275"/>
                    </a:lnTo>
                    <a:lnTo>
                      <a:pt x="760" y="263"/>
                    </a:lnTo>
                    <a:lnTo>
                      <a:pt x="760" y="261"/>
                    </a:lnTo>
                    <a:lnTo>
                      <a:pt x="758" y="259"/>
                    </a:lnTo>
                    <a:lnTo>
                      <a:pt x="750" y="259"/>
                    </a:lnTo>
                    <a:close/>
                    <a:moveTo>
                      <a:pt x="498" y="296"/>
                    </a:moveTo>
                    <a:lnTo>
                      <a:pt x="500" y="306"/>
                    </a:lnTo>
                    <a:lnTo>
                      <a:pt x="498" y="308"/>
                    </a:lnTo>
                    <a:lnTo>
                      <a:pt x="492" y="304"/>
                    </a:lnTo>
                    <a:lnTo>
                      <a:pt x="490" y="306"/>
                    </a:lnTo>
                    <a:lnTo>
                      <a:pt x="488" y="312"/>
                    </a:lnTo>
                    <a:lnTo>
                      <a:pt x="492" y="314"/>
                    </a:lnTo>
                    <a:lnTo>
                      <a:pt x="486" y="316"/>
                    </a:lnTo>
                    <a:lnTo>
                      <a:pt x="484" y="320"/>
                    </a:lnTo>
                    <a:lnTo>
                      <a:pt x="490" y="320"/>
                    </a:lnTo>
                    <a:lnTo>
                      <a:pt x="496" y="316"/>
                    </a:lnTo>
                    <a:lnTo>
                      <a:pt x="502" y="316"/>
                    </a:lnTo>
                    <a:lnTo>
                      <a:pt x="508" y="312"/>
                    </a:lnTo>
                    <a:lnTo>
                      <a:pt x="514" y="304"/>
                    </a:lnTo>
                    <a:lnTo>
                      <a:pt x="516" y="302"/>
                    </a:lnTo>
                    <a:lnTo>
                      <a:pt x="510" y="294"/>
                    </a:lnTo>
                    <a:lnTo>
                      <a:pt x="498" y="296"/>
                    </a:lnTo>
                    <a:close/>
                    <a:moveTo>
                      <a:pt x="795" y="253"/>
                    </a:moveTo>
                    <a:lnTo>
                      <a:pt x="793" y="247"/>
                    </a:lnTo>
                    <a:lnTo>
                      <a:pt x="795" y="241"/>
                    </a:lnTo>
                    <a:lnTo>
                      <a:pt x="799" y="237"/>
                    </a:lnTo>
                    <a:lnTo>
                      <a:pt x="801" y="165"/>
                    </a:lnTo>
                    <a:lnTo>
                      <a:pt x="795" y="161"/>
                    </a:lnTo>
                    <a:lnTo>
                      <a:pt x="787" y="161"/>
                    </a:lnTo>
                    <a:lnTo>
                      <a:pt x="772" y="157"/>
                    </a:lnTo>
                    <a:lnTo>
                      <a:pt x="764" y="149"/>
                    </a:lnTo>
                    <a:lnTo>
                      <a:pt x="760" y="145"/>
                    </a:lnTo>
                    <a:lnTo>
                      <a:pt x="756" y="147"/>
                    </a:lnTo>
                    <a:lnTo>
                      <a:pt x="744" y="143"/>
                    </a:lnTo>
                    <a:lnTo>
                      <a:pt x="734" y="149"/>
                    </a:lnTo>
                    <a:lnTo>
                      <a:pt x="736" y="153"/>
                    </a:lnTo>
                    <a:lnTo>
                      <a:pt x="728" y="157"/>
                    </a:lnTo>
                    <a:lnTo>
                      <a:pt x="722" y="157"/>
                    </a:lnTo>
                    <a:lnTo>
                      <a:pt x="718" y="165"/>
                    </a:lnTo>
                    <a:lnTo>
                      <a:pt x="714" y="165"/>
                    </a:lnTo>
                    <a:lnTo>
                      <a:pt x="710" y="171"/>
                    </a:lnTo>
                    <a:lnTo>
                      <a:pt x="704" y="177"/>
                    </a:lnTo>
                    <a:lnTo>
                      <a:pt x="696" y="179"/>
                    </a:lnTo>
                    <a:lnTo>
                      <a:pt x="692" y="173"/>
                    </a:lnTo>
                    <a:lnTo>
                      <a:pt x="692" y="169"/>
                    </a:lnTo>
                    <a:lnTo>
                      <a:pt x="694" y="165"/>
                    </a:lnTo>
                    <a:lnTo>
                      <a:pt x="690" y="161"/>
                    </a:lnTo>
                    <a:lnTo>
                      <a:pt x="686" y="171"/>
                    </a:lnTo>
                    <a:lnTo>
                      <a:pt x="684" y="159"/>
                    </a:lnTo>
                    <a:lnTo>
                      <a:pt x="680" y="155"/>
                    </a:lnTo>
                    <a:lnTo>
                      <a:pt x="686" y="139"/>
                    </a:lnTo>
                    <a:lnTo>
                      <a:pt x="682" y="131"/>
                    </a:lnTo>
                    <a:lnTo>
                      <a:pt x="684" y="129"/>
                    </a:lnTo>
                    <a:lnTo>
                      <a:pt x="678" y="127"/>
                    </a:lnTo>
                    <a:lnTo>
                      <a:pt x="670" y="127"/>
                    </a:lnTo>
                    <a:lnTo>
                      <a:pt x="668" y="125"/>
                    </a:lnTo>
                    <a:lnTo>
                      <a:pt x="660" y="121"/>
                    </a:lnTo>
                    <a:lnTo>
                      <a:pt x="650" y="123"/>
                    </a:lnTo>
                    <a:lnTo>
                      <a:pt x="644" y="127"/>
                    </a:lnTo>
                    <a:lnTo>
                      <a:pt x="634" y="127"/>
                    </a:lnTo>
                    <a:lnTo>
                      <a:pt x="632" y="137"/>
                    </a:lnTo>
                    <a:lnTo>
                      <a:pt x="628" y="137"/>
                    </a:lnTo>
                    <a:lnTo>
                      <a:pt x="630" y="135"/>
                    </a:lnTo>
                    <a:lnTo>
                      <a:pt x="626" y="133"/>
                    </a:lnTo>
                    <a:lnTo>
                      <a:pt x="624" y="135"/>
                    </a:lnTo>
                    <a:lnTo>
                      <a:pt x="626" y="139"/>
                    </a:lnTo>
                    <a:lnTo>
                      <a:pt x="626" y="143"/>
                    </a:lnTo>
                    <a:lnTo>
                      <a:pt x="630" y="143"/>
                    </a:lnTo>
                    <a:lnTo>
                      <a:pt x="634" y="141"/>
                    </a:lnTo>
                    <a:lnTo>
                      <a:pt x="644" y="145"/>
                    </a:lnTo>
                    <a:lnTo>
                      <a:pt x="646" y="155"/>
                    </a:lnTo>
                    <a:lnTo>
                      <a:pt x="650" y="157"/>
                    </a:lnTo>
                    <a:lnTo>
                      <a:pt x="654" y="157"/>
                    </a:lnTo>
                    <a:lnTo>
                      <a:pt x="660" y="157"/>
                    </a:lnTo>
                    <a:lnTo>
                      <a:pt x="666" y="155"/>
                    </a:lnTo>
                    <a:lnTo>
                      <a:pt x="670" y="157"/>
                    </a:lnTo>
                    <a:lnTo>
                      <a:pt x="678" y="153"/>
                    </a:lnTo>
                    <a:lnTo>
                      <a:pt x="678" y="163"/>
                    </a:lnTo>
                    <a:lnTo>
                      <a:pt x="672" y="163"/>
                    </a:lnTo>
                    <a:lnTo>
                      <a:pt x="664" y="163"/>
                    </a:lnTo>
                    <a:lnTo>
                      <a:pt x="658" y="167"/>
                    </a:lnTo>
                    <a:lnTo>
                      <a:pt x="652" y="165"/>
                    </a:lnTo>
                    <a:lnTo>
                      <a:pt x="644" y="167"/>
                    </a:lnTo>
                    <a:lnTo>
                      <a:pt x="642" y="171"/>
                    </a:lnTo>
                    <a:lnTo>
                      <a:pt x="652" y="173"/>
                    </a:lnTo>
                    <a:lnTo>
                      <a:pt x="654" y="179"/>
                    </a:lnTo>
                    <a:lnTo>
                      <a:pt x="658" y="183"/>
                    </a:lnTo>
                    <a:lnTo>
                      <a:pt x="656" y="185"/>
                    </a:lnTo>
                    <a:lnTo>
                      <a:pt x="656" y="191"/>
                    </a:lnTo>
                    <a:lnTo>
                      <a:pt x="662" y="195"/>
                    </a:lnTo>
                    <a:lnTo>
                      <a:pt x="668" y="189"/>
                    </a:lnTo>
                    <a:lnTo>
                      <a:pt x="668" y="183"/>
                    </a:lnTo>
                    <a:lnTo>
                      <a:pt x="670" y="177"/>
                    </a:lnTo>
                    <a:lnTo>
                      <a:pt x="674" y="173"/>
                    </a:lnTo>
                    <a:lnTo>
                      <a:pt x="676" y="173"/>
                    </a:lnTo>
                    <a:lnTo>
                      <a:pt x="674" y="177"/>
                    </a:lnTo>
                    <a:lnTo>
                      <a:pt x="672" y="181"/>
                    </a:lnTo>
                    <a:lnTo>
                      <a:pt x="678" y="185"/>
                    </a:lnTo>
                    <a:lnTo>
                      <a:pt x="682" y="187"/>
                    </a:lnTo>
                    <a:lnTo>
                      <a:pt x="680" y="191"/>
                    </a:lnTo>
                    <a:lnTo>
                      <a:pt x="684" y="191"/>
                    </a:lnTo>
                    <a:lnTo>
                      <a:pt x="690" y="189"/>
                    </a:lnTo>
                    <a:lnTo>
                      <a:pt x="694" y="187"/>
                    </a:lnTo>
                    <a:lnTo>
                      <a:pt x="694" y="189"/>
                    </a:lnTo>
                    <a:lnTo>
                      <a:pt x="688" y="193"/>
                    </a:lnTo>
                    <a:lnTo>
                      <a:pt x="692" y="197"/>
                    </a:lnTo>
                    <a:lnTo>
                      <a:pt x="694" y="199"/>
                    </a:lnTo>
                    <a:lnTo>
                      <a:pt x="718" y="205"/>
                    </a:lnTo>
                    <a:lnTo>
                      <a:pt x="738" y="213"/>
                    </a:lnTo>
                    <a:lnTo>
                      <a:pt x="740" y="219"/>
                    </a:lnTo>
                    <a:lnTo>
                      <a:pt x="746" y="221"/>
                    </a:lnTo>
                    <a:lnTo>
                      <a:pt x="746" y="225"/>
                    </a:lnTo>
                    <a:lnTo>
                      <a:pt x="750" y="229"/>
                    </a:lnTo>
                    <a:lnTo>
                      <a:pt x="752" y="239"/>
                    </a:lnTo>
                    <a:lnTo>
                      <a:pt x="758" y="245"/>
                    </a:lnTo>
                    <a:lnTo>
                      <a:pt x="752" y="247"/>
                    </a:lnTo>
                    <a:lnTo>
                      <a:pt x="752" y="251"/>
                    </a:lnTo>
                    <a:lnTo>
                      <a:pt x="758" y="255"/>
                    </a:lnTo>
                    <a:lnTo>
                      <a:pt x="764" y="255"/>
                    </a:lnTo>
                    <a:lnTo>
                      <a:pt x="754" y="257"/>
                    </a:lnTo>
                    <a:lnTo>
                      <a:pt x="760" y="259"/>
                    </a:lnTo>
                    <a:lnTo>
                      <a:pt x="762" y="263"/>
                    </a:lnTo>
                    <a:lnTo>
                      <a:pt x="756" y="273"/>
                    </a:lnTo>
                    <a:lnTo>
                      <a:pt x="758" y="275"/>
                    </a:lnTo>
                    <a:lnTo>
                      <a:pt x="774" y="273"/>
                    </a:lnTo>
                    <a:lnTo>
                      <a:pt x="776" y="275"/>
                    </a:lnTo>
                    <a:lnTo>
                      <a:pt x="782" y="282"/>
                    </a:lnTo>
                    <a:lnTo>
                      <a:pt x="789" y="290"/>
                    </a:lnTo>
                    <a:lnTo>
                      <a:pt x="793" y="294"/>
                    </a:lnTo>
                    <a:lnTo>
                      <a:pt x="797" y="255"/>
                    </a:lnTo>
                    <a:lnTo>
                      <a:pt x="795" y="253"/>
                    </a:lnTo>
                    <a:close/>
                    <a:moveTo>
                      <a:pt x="380" y="31"/>
                    </a:moveTo>
                    <a:lnTo>
                      <a:pt x="374" y="29"/>
                    </a:lnTo>
                    <a:lnTo>
                      <a:pt x="366" y="27"/>
                    </a:lnTo>
                    <a:lnTo>
                      <a:pt x="360" y="37"/>
                    </a:lnTo>
                    <a:lnTo>
                      <a:pt x="362" y="49"/>
                    </a:lnTo>
                    <a:lnTo>
                      <a:pt x="354" y="59"/>
                    </a:lnTo>
                    <a:lnTo>
                      <a:pt x="350" y="69"/>
                    </a:lnTo>
                    <a:lnTo>
                      <a:pt x="344" y="83"/>
                    </a:lnTo>
                    <a:lnTo>
                      <a:pt x="330" y="89"/>
                    </a:lnTo>
                    <a:lnTo>
                      <a:pt x="318" y="85"/>
                    </a:lnTo>
                    <a:lnTo>
                      <a:pt x="316" y="83"/>
                    </a:lnTo>
                    <a:lnTo>
                      <a:pt x="306" y="85"/>
                    </a:lnTo>
                    <a:lnTo>
                      <a:pt x="302" y="91"/>
                    </a:lnTo>
                    <a:lnTo>
                      <a:pt x="294" y="95"/>
                    </a:lnTo>
                    <a:lnTo>
                      <a:pt x="284" y="93"/>
                    </a:lnTo>
                    <a:lnTo>
                      <a:pt x="274" y="95"/>
                    </a:lnTo>
                    <a:lnTo>
                      <a:pt x="268" y="91"/>
                    </a:lnTo>
                    <a:lnTo>
                      <a:pt x="258" y="83"/>
                    </a:lnTo>
                    <a:lnTo>
                      <a:pt x="256" y="75"/>
                    </a:lnTo>
                    <a:lnTo>
                      <a:pt x="254" y="75"/>
                    </a:lnTo>
                    <a:lnTo>
                      <a:pt x="252" y="79"/>
                    </a:lnTo>
                    <a:lnTo>
                      <a:pt x="248" y="81"/>
                    </a:lnTo>
                    <a:lnTo>
                      <a:pt x="244" y="91"/>
                    </a:lnTo>
                    <a:lnTo>
                      <a:pt x="246" y="103"/>
                    </a:lnTo>
                    <a:lnTo>
                      <a:pt x="250" y="109"/>
                    </a:lnTo>
                    <a:lnTo>
                      <a:pt x="248" y="119"/>
                    </a:lnTo>
                    <a:lnTo>
                      <a:pt x="252" y="121"/>
                    </a:lnTo>
                    <a:lnTo>
                      <a:pt x="250" y="123"/>
                    </a:lnTo>
                    <a:lnTo>
                      <a:pt x="250" y="129"/>
                    </a:lnTo>
                    <a:lnTo>
                      <a:pt x="256" y="129"/>
                    </a:lnTo>
                    <a:lnTo>
                      <a:pt x="254" y="135"/>
                    </a:lnTo>
                    <a:lnTo>
                      <a:pt x="260" y="135"/>
                    </a:lnTo>
                    <a:lnTo>
                      <a:pt x="264" y="143"/>
                    </a:lnTo>
                    <a:lnTo>
                      <a:pt x="262" y="149"/>
                    </a:lnTo>
                    <a:lnTo>
                      <a:pt x="264" y="157"/>
                    </a:lnTo>
                    <a:lnTo>
                      <a:pt x="264" y="167"/>
                    </a:lnTo>
                    <a:lnTo>
                      <a:pt x="264" y="171"/>
                    </a:lnTo>
                    <a:lnTo>
                      <a:pt x="274" y="171"/>
                    </a:lnTo>
                    <a:lnTo>
                      <a:pt x="276" y="173"/>
                    </a:lnTo>
                    <a:lnTo>
                      <a:pt x="284" y="173"/>
                    </a:lnTo>
                    <a:lnTo>
                      <a:pt x="288" y="171"/>
                    </a:lnTo>
                    <a:lnTo>
                      <a:pt x="292" y="169"/>
                    </a:lnTo>
                    <a:lnTo>
                      <a:pt x="292" y="173"/>
                    </a:lnTo>
                    <a:lnTo>
                      <a:pt x="292" y="177"/>
                    </a:lnTo>
                    <a:lnTo>
                      <a:pt x="292" y="183"/>
                    </a:lnTo>
                    <a:lnTo>
                      <a:pt x="300" y="181"/>
                    </a:lnTo>
                    <a:lnTo>
                      <a:pt x="308" y="181"/>
                    </a:lnTo>
                    <a:lnTo>
                      <a:pt x="314" y="179"/>
                    </a:lnTo>
                    <a:lnTo>
                      <a:pt x="314" y="175"/>
                    </a:lnTo>
                    <a:lnTo>
                      <a:pt x="318" y="173"/>
                    </a:lnTo>
                    <a:lnTo>
                      <a:pt x="322" y="179"/>
                    </a:lnTo>
                    <a:lnTo>
                      <a:pt x="326" y="181"/>
                    </a:lnTo>
                    <a:lnTo>
                      <a:pt x="332" y="179"/>
                    </a:lnTo>
                    <a:lnTo>
                      <a:pt x="340" y="181"/>
                    </a:lnTo>
                    <a:lnTo>
                      <a:pt x="340" y="187"/>
                    </a:lnTo>
                    <a:lnTo>
                      <a:pt x="340" y="195"/>
                    </a:lnTo>
                    <a:lnTo>
                      <a:pt x="350" y="191"/>
                    </a:lnTo>
                    <a:lnTo>
                      <a:pt x="356" y="189"/>
                    </a:lnTo>
                    <a:lnTo>
                      <a:pt x="364" y="185"/>
                    </a:lnTo>
                    <a:lnTo>
                      <a:pt x="366" y="181"/>
                    </a:lnTo>
                    <a:lnTo>
                      <a:pt x="370" y="177"/>
                    </a:lnTo>
                    <a:lnTo>
                      <a:pt x="368" y="173"/>
                    </a:lnTo>
                    <a:lnTo>
                      <a:pt x="372" y="171"/>
                    </a:lnTo>
                    <a:lnTo>
                      <a:pt x="374" y="165"/>
                    </a:lnTo>
                    <a:lnTo>
                      <a:pt x="378" y="159"/>
                    </a:lnTo>
                    <a:lnTo>
                      <a:pt x="376" y="155"/>
                    </a:lnTo>
                    <a:lnTo>
                      <a:pt x="374" y="147"/>
                    </a:lnTo>
                    <a:lnTo>
                      <a:pt x="382" y="135"/>
                    </a:lnTo>
                    <a:lnTo>
                      <a:pt x="392" y="131"/>
                    </a:lnTo>
                    <a:lnTo>
                      <a:pt x="394" y="127"/>
                    </a:lnTo>
                    <a:lnTo>
                      <a:pt x="392" y="117"/>
                    </a:lnTo>
                    <a:lnTo>
                      <a:pt x="394" y="113"/>
                    </a:lnTo>
                    <a:lnTo>
                      <a:pt x="396" y="105"/>
                    </a:lnTo>
                    <a:lnTo>
                      <a:pt x="400" y="91"/>
                    </a:lnTo>
                    <a:lnTo>
                      <a:pt x="404" y="97"/>
                    </a:lnTo>
                    <a:lnTo>
                      <a:pt x="412" y="99"/>
                    </a:lnTo>
                    <a:lnTo>
                      <a:pt x="418" y="97"/>
                    </a:lnTo>
                    <a:lnTo>
                      <a:pt x="422" y="93"/>
                    </a:lnTo>
                    <a:lnTo>
                      <a:pt x="416" y="91"/>
                    </a:lnTo>
                    <a:lnTo>
                      <a:pt x="414" y="87"/>
                    </a:lnTo>
                    <a:lnTo>
                      <a:pt x="406" y="81"/>
                    </a:lnTo>
                    <a:lnTo>
                      <a:pt x="394" y="73"/>
                    </a:lnTo>
                    <a:lnTo>
                      <a:pt x="402" y="71"/>
                    </a:lnTo>
                    <a:lnTo>
                      <a:pt x="404" y="69"/>
                    </a:lnTo>
                    <a:lnTo>
                      <a:pt x="398" y="63"/>
                    </a:lnTo>
                    <a:lnTo>
                      <a:pt x="398" y="57"/>
                    </a:lnTo>
                    <a:lnTo>
                      <a:pt x="394" y="51"/>
                    </a:lnTo>
                    <a:lnTo>
                      <a:pt x="396" y="49"/>
                    </a:lnTo>
                    <a:lnTo>
                      <a:pt x="394" y="45"/>
                    </a:lnTo>
                    <a:lnTo>
                      <a:pt x="390" y="45"/>
                    </a:lnTo>
                    <a:lnTo>
                      <a:pt x="398" y="43"/>
                    </a:lnTo>
                    <a:lnTo>
                      <a:pt x="396" y="39"/>
                    </a:lnTo>
                    <a:lnTo>
                      <a:pt x="390" y="35"/>
                    </a:lnTo>
                    <a:lnTo>
                      <a:pt x="392" y="33"/>
                    </a:lnTo>
                    <a:lnTo>
                      <a:pt x="388" y="29"/>
                    </a:lnTo>
                    <a:lnTo>
                      <a:pt x="380" y="3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12" name="Freeform 176"/>
              <p:cNvSpPr>
                <a:spLocks noEditPoints="1"/>
              </p:cNvSpPr>
              <p:nvPr/>
            </p:nvSpPr>
            <p:spPr bwMode="auto">
              <a:xfrm>
                <a:off x="6602248" y="2897067"/>
                <a:ext cx="68044" cy="31895"/>
              </a:xfrm>
              <a:custGeom>
                <a:avLst/>
                <a:gdLst>
                  <a:gd name="T0" fmla="*/ 58 w 64"/>
                  <a:gd name="T1" fmla="*/ 0 h 30"/>
                  <a:gd name="T2" fmla="*/ 64 w 64"/>
                  <a:gd name="T3" fmla="*/ 2 h 30"/>
                  <a:gd name="T4" fmla="*/ 58 w 64"/>
                  <a:gd name="T5" fmla="*/ 6 h 30"/>
                  <a:gd name="T6" fmla="*/ 52 w 64"/>
                  <a:gd name="T7" fmla="*/ 8 h 30"/>
                  <a:gd name="T8" fmla="*/ 50 w 64"/>
                  <a:gd name="T9" fmla="*/ 12 h 30"/>
                  <a:gd name="T10" fmla="*/ 42 w 64"/>
                  <a:gd name="T11" fmla="*/ 14 h 30"/>
                  <a:gd name="T12" fmla="*/ 40 w 64"/>
                  <a:gd name="T13" fmla="*/ 18 h 30"/>
                  <a:gd name="T14" fmla="*/ 30 w 64"/>
                  <a:gd name="T15" fmla="*/ 20 h 30"/>
                  <a:gd name="T16" fmla="*/ 24 w 64"/>
                  <a:gd name="T17" fmla="*/ 24 h 30"/>
                  <a:gd name="T18" fmla="*/ 18 w 64"/>
                  <a:gd name="T19" fmla="*/ 16 h 30"/>
                  <a:gd name="T20" fmla="*/ 26 w 64"/>
                  <a:gd name="T21" fmla="*/ 10 h 30"/>
                  <a:gd name="T22" fmla="*/ 26 w 64"/>
                  <a:gd name="T23" fmla="*/ 6 h 30"/>
                  <a:gd name="T24" fmla="*/ 34 w 64"/>
                  <a:gd name="T25" fmla="*/ 4 h 30"/>
                  <a:gd name="T26" fmla="*/ 38 w 64"/>
                  <a:gd name="T27" fmla="*/ 2 h 30"/>
                  <a:gd name="T28" fmla="*/ 42 w 64"/>
                  <a:gd name="T29" fmla="*/ 4 h 30"/>
                  <a:gd name="T30" fmla="*/ 48 w 64"/>
                  <a:gd name="T31" fmla="*/ 2 h 30"/>
                  <a:gd name="T32" fmla="*/ 52 w 64"/>
                  <a:gd name="T33" fmla="*/ 2 h 30"/>
                  <a:gd name="T34" fmla="*/ 58 w 64"/>
                  <a:gd name="T35" fmla="*/ 0 h 30"/>
                  <a:gd name="T36" fmla="*/ 8 w 64"/>
                  <a:gd name="T37" fmla="*/ 28 h 30"/>
                  <a:gd name="T38" fmla="*/ 6 w 64"/>
                  <a:gd name="T39" fmla="*/ 18 h 30"/>
                  <a:gd name="T40" fmla="*/ 0 w 64"/>
                  <a:gd name="T41" fmla="*/ 26 h 30"/>
                  <a:gd name="T42" fmla="*/ 6 w 64"/>
                  <a:gd name="T43" fmla="*/ 30 h 30"/>
                  <a:gd name="T44" fmla="*/ 8 w 64"/>
                  <a:gd name="T45" fmla="*/ 28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30">
                    <a:moveTo>
                      <a:pt x="58" y="0"/>
                    </a:moveTo>
                    <a:lnTo>
                      <a:pt x="64" y="2"/>
                    </a:lnTo>
                    <a:lnTo>
                      <a:pt x="58" y="6"/>
                    </a:lnTo>
                    <a:lnTo>
                      <a:pt x="52" y="8"/>
                    </a:lnTo>
                    <a:lnTo>
                      <a:pt x="50" y="12"/>
                    </a:lnTo>
                    <a:lnTo>
                      <a:pt x="42" y="14"/>
                    </a:lnTo>
                    <a:lnTo>
                      <a:pt x="40" y="18"/>
                    </a:lnTo>
                    <a:lnTo>
                      <a:pt x="30" y="20"/>
                    </a:lnTo>
                    <a:lnTo>
                      <a:pt x="24" y="24"/>
                    </a:lnTo>
                    <a:lnTo>
                      <a:pt x="18" y="16"/>
                    </a:lnTo>
                    <a:lnTo>
                      <a:pt x="26" y="10"/>
                    </a:lnTo>
                    <a:lnTo>
                      <a:pt x="26" y="6"/>
                    </a:lnTo>
                    <a:lnTo>
                      <a:pt x="34" y="4"/>
                    </a:lnTo>
                    <a:lnTo>
                      <a:pt x="38" y="2"/>
                    </a:lnTo>
                    <a:lnTo>
                      <a:pt x="42" y="4"/>
                    </a:lnTo>
                    <a:lnTo>
                      <a:pt x="48" y="2"/>
                    </a:lnTo>
                    <a:lnTo>
                      <a:pt x="52" y="2"/>
                    </a:lnTo>
                    <a:lnTo>
                      <a:pt x="58" y="0"/>
                    </a:lnTo>
                    <a:close/>
                    <a:moveTo>
                      <a:pt x="8" y="28"/>
                    </a:moveTo>
                    <a:lnTo>
                      <a:pt x="6" y="18"/>
                    </a:lnTo>
                    <a:lnTo>
                      <a:pt x="0" y="26"/>
                    </a:lnTo>
                    <a:lnTo>
                      <a:pt x="6" y="30"/>
                    </a:lnTo>
                    <a:lnTo>
                      <a:pt x="8"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13" name="Freeform 177"/>
              <p:cNvSpPr>
                <a:spLocks noEditPoints="1"/>
              </p:cNvSpPr>
              <p:nvPr/>
            </p:nvSpPr>
            <p:spPr bwMode="auto">
              <a:xfrm>
                <a:off x="6481046" y="2328264"/>
                <a:ext cx="178615" cy="287059"/>
              </a:xfrm>
              <a:custGeom>
                <a:avLst/>
                <a:gdLst>
                  <a:gd name="T0" fmla="*/ 10 w 168"/>
                  <a:gd name="T1" fmla="*/ 195 h 270"/>
                  <a:gd name="T2" fmla="*/ 40 w 168"/>
                  <a:gd name="T3" fmla="*/ 163 h 270"/>
                  <a:gd name="T4" fmla="*/ 22 w 168"/>
                  <a:gd name="T5" fmla="*/ 167 h 270"/>
                  <a:gd name="T6" fmla="*/ 0 w 168"/>
                  <a:gd name="T7" fmla="*/ 201 h 270"/>
                  <a:gd name="T8" fmla="*/ 32 w 168"/>
                  <a:gd name="T9" fmla="*/ 149 h 270"/>
                  <a:gd name="T10" fmla="*/ 46 w 168"/>
                  <a:gd name="T11" fmla="*/ 129 h 270"/>
                  <a:gd name="T12" fmla="*/ 58 w 168"/>
                  <a:gd name="T13" fmla="*/ 263 h 270"/>
                  <a:gd name="T14" fmla="*/ 76 w 168"/>
                  <a:gd name="T15" fmla="*/ 251 h 270"/>
                  <a:gd name="T16" fmla="*/ 80 w 168"/>
                  <a:gd name="T17" fmla="*/ 239 h 270"/>
                  <a:gd name="T18" fmla="*/ 152 w 168"/>
                  <a:gd name="T19" fmla="*/ 249 h 270"/>
                  <a:gd name="T20" fmla="*/ 160 w 168"/>
                  <a:gd name="T21" fmla="*/ 249 h 270"/>
                  <a:gd name="T22" fmla="*/ 164 w 168"/>
                  <a:gd name="T23" fmla="*/ 201 h 270"/>
                  <a:gd name="T24" fmla="*/ 152 w 168"/>
                  <a:gd name="T25" fmla="*/ 187 h 270"/>
                  <a:gd name="T26" fmla="*/ 140 w 168"/>
                  <a:gd name="T27" fmla="*/ 191 h 270"/>
                  <a:gd name="T28" fmla="*/ 126 w 168"/>
                  <a:gd name="T29" fmla="*/ 199 h 270"/>
                  <a:gd name="T30" fmla="*/ 116 w 168"/>
                  <a:gd name="T31" fmla="*/ 201 h 270"/>
                  <a:gd name="T32" fmla="*/ 86 w 168"/>
                  <a:gd name="T33" fmla="*/ 225 h 270"/>
                  <a:gd name="T34" fmla="*/ 96 w 168"/>
                  <a:gd name="T35" fmla="*/ 215 h 270"/>
                  <a:gd name="T36" fmla="*/ 112 w 168"/>
                  <a:gd name="T37" fmla="*/ 225 h 270"/>
                  <a:gd name="T38" fmla="*/ 120 w 168"/>
                  <a:gd name="T39" fmla="*/ 235 h 270"/>
                  <a:gd name="T40" fmla="*/ 142 w 168"/>
                  <a:gd name="T41" fmla="*/ 251 h 270"/>
                  <a:gd name="T42" fmla="*/ 152 w 168"/>
                  <a:gd name="T43" fmla="*/ 233 h 270"/>
                  <a:gd name="T44" fmla="*/ 114 w 168"/>
                  <a:gd name="T45" fmla="*/ 185 h 270"/>
                  <a:gd name="T46" fmla="*/ 144 w 168"/>
                  <a:gd name="T47" fmla="*/ 165 h 270"/>
                  <a:gd name="T48" fmla="*/ 152 w 168"/>
                  <a:gd name="T49" fmla="*/ 177 h 270"/>
                  <a:gd name="T50" fmla="*/ 114 w 168"/>
                  <a:gd name="T51" fmla="*/ 177 h 270"/>
                  <a:gd name="T52" fmla="*/ 138 w 168"/>
                  <a:gd name="T53" fmla="*/ 165 h 270"/>
                  <a:gd name="T54" fmla="*/ 120 w 168"/>
                  <a:gd name="T55" fmla="*/ 151 h 270"/>
                  <a:gd name="T56" fmla="*/ 130 w 168"/>
                  <a:gd name="T57" fmla="*/ 169 h 270"/>
                  <a:gd name="T58" fmla="*/ 108 w 168"/>
                  <a:gd name="T59" fmla="*/ 167 h 270"/>
                  <a:gd name="T60" fmla="*/ 116 w 168"/>
                  <a:gd name="T61" fmla="*/ 155 h 270"/>
                  <a:gd name="T62" fmla="*/ 100 w 168"/>
                  <a:gd name="T63" fmla="*/ 189 h 270"/>
                  <a:gd name="T64" fmla="*/ 102 w 168"/>
                  <a:gd name="T65" fmla="*/ 151 h 270"/>
                  <a:gd name="T66" fmla="*/ 90 w 168"/>
                  <a:gd name="T67" fmla="*/ 159 h 270"/>
                  <a:gd name="T68" fmla="*/ 96 w 168"/>
                  <a:gd name="T69" fmla="*/ 139 h 270"/>
                  <a:gd name="T70" fmla="*/ 82 w 168"/>
                  <a:gd name="T71" fmla="*/ 151 h 270"/>
                  <a:gd name="T72" fmla="*/ 98 w 168"/>
                  <a:gd name="T73" fmla="*/ 147 h 270"/>
                  <a:gd name="T74" fmla="*/ 140 w 168"/>
                  <a:gd name="T75" fmla="*/ 133 h 270"/>
                  <a:gd name="T76" fmla="*/ 126 w 168"/>
                  <a:gd name="T77" fmla="*/ 135 h 270"/>
                  <a:gd name="T78" fmla="*/ 144 w 168"/>
                  <a:gd name="T79" fmla="*/ 151 h 270"/>
                  <a:gd name="T80" fmla="*/ 102 w 168"/>
                  <a:gd name="T81" fmla="*/ 129 h 270"/>
                  <a:gd name="T82" fmla="*/ 78 w 168"/>
                  <a:gd name="T83" fmla="*/ 121 h 270"/>
                  <a:gd name="T84" fmla="*/ 70 w 168"/>
                  <a:gd name="T85" fmla="*/ 117 h 270"/>
                  <a:gd name="T86" fmla="*/ 42 w 168"/>
                  <a:gd name="T87" fmla="*/ 103 h 270"/>
                  <a:gd name="T88" fmla="*/ 110 w 168"/>
                  <a:gd name="T89" fmla="*/ 117 h 270"/>
                  <a:gd name="T90" fmla="*/ 110 w 168"/>
                  <a:gd name="T91" fmla="*/ 97 h 270"/>
                  <a:gd name="T92" fmla="*/ 96 w 168"/>
                  <a:gd name="T93" fmla="*/ 89 h 270"/>
                  <a:gd name="T94" fmla="*/ 78 w 168"/>
                  <a:gd name="T95" fmla="*/ 87 h 270"/>
                  <a:gd name="T96" fmla="*/ 60 w 168"/>
                  <a:gd name="T97" fmla="*/ 69 h 270"/>
                  <a:gd name="T98" fmla="*/ 74 w 168"/>
                  <a:gd name="T99" fmla="*/ 29 h 270"/>
                  <a:gd name="T100" fmla="*/ 60 w 168"/>
                  <a:gd name="T101" fmla="*/ 7 h 270"/>
                  <a:gd name="T102" fmla="*/ 32 w 168"/>
                  <a:gd name="T103" fmla="*/ 13 h 270"/>
                  <a:gd name="T104" fmla="*/ 32 w 168"/>
                  <a:gd name="T105" fmla="*/ 45 h 270"/>
                  <a:gd name="T106" fmla="*/ 44 w 168"/>
                  <a:gd name="T107" fmla="*/ 81 h 270"/>
                  <a:gd name="T108" fmla="*/ 52 w 168"/>
                  <a:gd name="T109" fmla="*/ 93 h 270"/>
                  <a:gd name="T110" fmla="*/ 82 w 168"/>
                  <a:gd name="T111" fmla="*/ 107 h 270"/>
                  <a:gd name="T112" fmla="*/ 96 w 168"/>
                  <a:gd name="T113" fmla="*/ 105 h 270"/>
                  <a:gd name="T114" fmla="*/ 92 w 168"/>
                  <a:gd name="T115" fmla="*/ 109 h 270"/>
                  <a:gd name="T116" fmla="*/ 72 w 168"/>
                  <a:gd name="T117" fmla="*/ 105 h 270"/>
                  <a:gd name="T118" fmla="*/ 84 w 168"/>
                  <a:gd name="T119" fmla="*/ 123 h 270"/>
                  <a:gd name="T120" fmla="*/ 128 w 168"/>
                  <a:gd name="T121" fmla="*/ 187 h 270"/>
                  <a:gd name="T122" fmla="*/ 44 w 168"/>
                  <a:gd name="T123" fmla="*/ 163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8" h="270">
                    <a:moveTo>
                      <a:pt x="2" y="207"/>
                    </a:moveTo>
                    <a:lnTo>
                      <a:pt x="4" y="203"/>
                    </a:lnTo>
                    <a:lnTo>
                      <a:pt x="2" y="203"/>
                    </a:lnTo>
                    <a:lnTo>
                      <a:pt x="0" y="205"/>
                    </a:lnTo>
                    <a:lnTo>
                      <a:pt x="2" y="207"/>
                    </a:lnTo>
                    <a:close/>
                    <a:moveTo>
                      <a:pt x="8" y="195"/>
                    </a:moveTo>
                    <a:lnTo>
                      <a:pt x="10" y="195"/>
                    </a:lnTo>
                    <a:lnTo>
                      <a:pt x="14" y="191"/>
                    </a:lnTo>
                    <a:lnTo>
                      <a:pt x="16" y="189"/>
                    </a:lnTo>
                    <a:lnTo>
                      <a:pt x="22" y="179"/>
                    </a:lnTo>
                    <a:lnTo>
                      <a:pt x="22" y="173"/>
                    </a:lnTo>
                    <a:lnTo>
                      <a:pt x="30" y="169"/>
                    </a:lnTo>
                    <a:lnTo>
                      <a:pt x="34" y="165"/>
                    </a:lnTo>
                    <a:lnTo>
                      <a:pt x="40" y="163"/>
                    </a:lnTo>
                    <a:lnTo>
                      <a:pt x="40" y="161"/>
                    </a:lnTo>
                    <a:lnTo>
                      <a:pt x="36" y="157"/>
                    </a:lnTo>
                    <a:lnTo>
                      <a:pt x="36" y="155"/>
                    </a:lnTo>
                    <a:lnTo>
                      <a:pt x="32" y="155"/>
                    </a:lnTo>
                    <a:lnTo>
                      <a:pt x="30" y="161"/>
                    </a:lnTo>
                    <a:lnTo>
                      <a:pt x="26" y="165"/>
                    </a:lnTo>
                    <a:lnTo>
                      <a:pt x="22" y="167"/>
                    </a:lnTo>
                    <a:lnTo>
                      <a:pt x="18" y="169"/>
                    </a:lnTo>
                    <a:lnTo>
                      <a:pt x="18" y="177"/>
                    </a:lnTo>
                    <a:lnTo>
                      <a:pt x="10" y="183"/>
                    </a:lnTo>
                    <a:lnTo>
                      <a:pt x="6" y="189"/>
                    </a:lnTo>
                    <a:lnTo>
                      <a:pt x="4" y="195"/>
                    </a:lnTo>
                    <a:lnTo>
                      <a:pt x="0" y="197"/>
                    </a:lnTo>
                    <a:lnTo>
                      <a:pt x="0" y="201"/>
                    </a:lnTo>
                    <a:lnTo>
                      <a:pt x="6" y="197"/>
                    </a:lnTo>
                    <a:lnTo>
                      <a:pt x="8" y="195"/>
                    </a:lnTo>
                    <a:close/>
                    <a:moveTo>
                      <a:pt x="38" y="147"/>
                    </a:moveTo>
                    <a:lnTo>
                      <a:pt x="34" y="143"/>
                    </a:lnTo>
                    <a:lnTo>
                      <a:pt x="30" y="143"/>
                    </a:lnTo>
                    <a:lnTo>
                      <a:pt x="30" y="147"/>
                    </a:lnTo>
                    <a:lnTo>
                      <a:pt x="32" y="149"/>
                    </a:lnTo>
                    <a:lnTo>
                      <a:pt x="32" y="153"/>
                    </a:lnTo>
                    <a:lnTo>
                      <a:pt x="34" y="153"/>
                    </a:lnTo>
                    <a:lnTo>
                      <a:pt x="38" y="147"/>
                    </a:lnTo>
                    <a:close/>
                    <a:moveTo>
                      <a:pt x="40" y="129"/>
                    </a:moveTo>
                    <a:lnTo>
                      <a:pt x="42" y="133"/>
                    </a:lnTo>
                    <a:lnTo>
                      <a:pt x="46" y="131"/>
                    </a:lnTo>
                    <a:lnTo>
                      <a:pt x="46" y="129"/>
                    </a:lnTo>
                    <a:lnTo>
                      <a:pt x="42" y="125"/>
                    </a:lnTo>
                    <a:lnTo>
                      <a:pt x="42" y="125"/>
                    </a:lnTo>
                    <a:lnTo>
                      <a:pt x="38" y="125"/>
                    </a:lnTo>
                    <a:lnTo>
                      <a:pt x="38" y="127"/>
                    </a:lnTo>
                    <a:lnTo>
                      <a:pt x="40" y="129"/>
                    </a:lnTo>
                    <a:close/>
                    <a:moveTo>
                      <a:pt x="58" y="267"/>
                    </a:moveTo>
                    <a:lnTo>
                      <a:pt x="58" y="263"/>
                    </a:lnTo>
                    <a:lnTo>
                      <a:pt x="50" y="267"/>
                    </a:lnTo>
                    <a:lnTo>
                      <a:pt x="48" y="270"/>
                    </a:lnTo>
                    <a:lnTo>
                      <a:pt x="58" y="267"/>
                    </a:lnTo>
                    <a:close/>
                    <a:moveTo>
                      <a:pt x="72" y="253"/>
                    </a:moveTo>
                    <a:lnTo>
                      <a:pt x="74" y="255"/>
                    </a:lnTo>
                    <a:lnTo>
                      <a:pt x="76" y="253"/>
                    </a:lnTo>
                    <a:lnTo>
                      <a:pt x="76" y="251"/>
                    </a:lnTo>
                    <a:lnTo>
                      <a:pt x="68" y="249"/>
                    </a:lnTo>
                    <a:lnTo>
                      <a:pt x="66" y="251"/>
                    </a:lnTo>
                    <a:lnTo>
                      <a:pt x="66" y="253"/>
                    </a:lnTo>
                    <a:lnTo>
                      <a:pt x="72" y="253"/>
                    </a:lnTo>
                    <a:close/>
                    <a:moveTo>
                      <a:pt x="90" y="237"/>
                    </a:moveTo>
                    <a:lnTo>
                      <a:pt x="84" y="235"/>
                    </a:lnTo>
                    <a:lnTo>
                      <a:pt x="80" y="239"/>
                    </a:lnTo>
                    <a:lnTo>
                      <a:pt x="80" y="241"/>
                    </a:lnTo>
                    <a:lnTo>
                      <a:pt x="82" y="241"/>
                    </a:lnTo>
                    <a:lnTo>
                      <a:pt x="86" y="243"/>
                    </a:lnTo>
                    <a:lnTo>
                      <a:pt x="88" y="243"/>
                    </a:lnTo>
                    <a:lnTo>
                      <a:pt x="90" y="237"/>
                    </a:lnTo>
                    <a:close/>
                    <a:moveTo>
                      <a:pt x="152" y="257"/>
                    </a:moveTo>
                    <a:lnTo>
                      <a:pt x="152" y="249"/>
                    </a:lnTo>
                    <a:lnTo>
                      <a:pt x="150" y="241"/>
                    </a:lnTo>
                    <a:lnTo>
                      <a:pt x="146" y="241"/>
                    </a:lnTo>
                    <a:lnTo>
                      <a:pt x="148" y="227"/>
                    </a:lnTo>
                    <a:lnTo>
                      <a:pt x="154" y="225"/>
                    </a:lnTo>
                    <a:lnTo>
                      <a:pt x="156" y="233"/>
                    </a:lnTo>
                    <a:lnTo>
                      <a:pt x="160" y="239"/>
                    </a:lnTo>
                    <a:lnTo>
                      <a:pt x="160" y="249"/>
                    </a:lnTo>
                    <a:lnTo>
                      <a:pt x="162" y="235"/>
                    </a:lnTo>
                    <a:lnTo>
                      <a:pt x="168" y="227"/>
                    </a:lnTo>
                    <a:lnTo>
                      <a:pt x="166" y="221"/>
                    </a:lnTo>
                    <a:lnTo>
                      <a:pt x="166" y="215"/>
                    </a:lnTo>
                    <a:lnTo>
                      <a:pt x="162" y="213"/>
                    </a:lnTo>
                    <a:lnTo>
                      <a:pt x="164" y="209"/>
                    </a:lnTo>
                    <a:lnTo>
                      <a:pt x="164" y="201"/>
                    </a:lnTo>
                    <a:lnTo>
                      <a:pt x="158" y="201"/>
                    </a:lnTo>
                    <a:lnTo>
                      <a:pt x="158" y="199"/>
                    </a:lnTo>
                    <a:lnTo>
                      <a:pt x="160" y="195"/>
                    </a:lnTo>
                    <a:lnTo>
                      <a:pt x="160" y="193"/>
                    </a:lnTo>
                    <a:lnTo>
                      <a:pt x="158" y="191"/>
                    </a:lnTo>
                    <a:lnTo>
                      <a:pt x="156" y="185"/>
                    </a:lnTo>
                    <a:lnTo>
                      <a:pt x="152" y="187"/>
                    </a:lnTo>
                    <a:lnTo>
                      <a:pt x="150" y="183"/>
                    </a:lnTo>
                    <a:lnTo>
                      <a:pt x="148" y="181"/>
                    </a:lnTo>
                    <a:lnTo>
                      <a:pt x="144" y="179"/>
                    </a:lnTo>
                    <a:lnTo>
                      <a:pt x="142" y="179"/>
                    </a:lnTo>
                    <a:lnTo>
                      <a:pt x="144" y="189"/>
                    </a:lnTo>
                    <a:lnTo>
                      <a:pt x="142" y="191"/>
                    </a:lnTo>
                    <a:lnTo>
                      <a:pt x="140" y="191"/>
                    </a:lnTo>
                    <a:lnTo>
                      <a:pt x="138" y="193"/>
                    </a:lnTo>
                    <a:lnTo>
                      <a:pt x="134" y="191"/>
                    </a:lnTo>
                    <a:lnTo>
                      <a:pt x="132" y="191"/>
                    </a:lnTo>
                    <a:lnTo>
                      <a:pt x="130" y="195"/>
                    </a:lnTo>
                    <a:lnTo>
                      <a:pt x="130" y="201"/>
                    </a:lnTo>
                    <a:lnTo>
                      <a:pt x="128" y="201"/>
                    </a:lnTo>
                    <a:lnTo>
                      <a:pt x="126" y="199"/>
                    </a:lnTo>
                    <a:lnTo>
                      <a:pt x="124" y="201"/>
                    </a:lnTo>
                    <a:lnTo>
                      <a:pt x="124" y="209"/>
                    </a:lnTo>
                    <a:lnTo>
                      <a:pt x="116" y="211"/>
                    </a:lnTo>
                    <a:lnTo>
                      <a:pt x="112" y="215"/>
                    </a:lnTo>
                    <a:lnTo>
                      <a:pt x="112" y="211"/>
                    </a:lnTo>
                    <a:lnTo>
                      <a:pt x="116" y="207"/>
                    </a:lnTo>
                    <a:lnTo>
                      <a:pt x="116" y="201"/>
                    </a:lnTo>
                    <a:lnTo>
                      <a:pt x="108" y="199"/>
                    </a:lnTo>
                    <a:lnTo>
                      <a:pt x="106" y="201"/>
                    </a:lnTo>
                    <a:lnTo>
                      <a:pt x="100" y="203"/>
                    </a:lnTo>
                    <a:lnTo>
                      <a:pt x="100" y="209"/>
                    </a:lnTo>
                    <a:lnTo>
                      <a:pt x="92" y="211"/>
                    </a:lnTo>
                    <a:lnTo>
                      <a:pt x="88" y="215"/>
                    </a:lnTo>
                    <a:lnTo>
                      <a:pt x="86" y="225"/>
                    </a:lnTo>
                    <a:lnTo>
                      <a:pt x="84" y="229"/>
                    </a:lnTo>
                    <a:lnTo>
                      <a:pt x="86" y="235"/>
                    </a:lnTo>
                    <a:lnTo>
                      <a:pt x="90" y="233"/>
                    </a:lnTo>
                    <a:lnTo>
                      <a:pt x="92" y="225"/>
                    </a:lnTo>
                    <a:lnTo>
                      <a:pt x="94" y="223"/>
                    </a:lnTo>
                    <a:lnTo>
                      <a:pt x="94" y="219"/>
                    </a:lnTo>
                    <a:lnTo>
                      <a:pt x="96" y="215"/>
                    </a:lnTo>
                    <a:lnTo>
                      <a:pt x="100" y="219"/>
                    </a:lnTo>
                    <a:lnTo>
                      <a:pt x="98" y="223"/>
                    </a:lnTo>
                    <a:lnTo>
                      <a:pt x="98" y="225"/>
                    </a:lnTo>
                    <a:lnTo>
                      <a:pt x="102" y="223"/>
                    </a:lnTo>
                    <a:lnTo>
                      <a:pt x="106" y="219"/>
                    </a:lnTo>
                    <a:lnTo>
                      <a:pt x="108" y="223"/>
                    </a:lnTo>
                    <a:lnTo>
                      <a:pt x="112" y="225"/>
                    </a:lnTo>
                    <a:lnTo>
                      <a:pt x="112" y="221"/>
                    </a:lnTo>
                    <a:lnTo>
                      <a:pt x="110" y="219"/>
                    </a:lnTo>
                    <a:lnTo>
                      <a:pt x="112" y="217"/>
                    </a:lnTo>
                    <a:lnTo>
                      <a:pt x="122" y="219"/>
                    </a:lnTo>
                    <a:lnTo>
                      <a:pt x="126" y="223"/>
                    </a:lnTo>
                    <a:lnTo>
                      <a:pt x="122" y="233"/>
                    </a:lnTo>
                    <a:lnTo>
                      <a:pt x="120" y="235"/>
                    </a:lnTo>
                    <a:lnTo>
                      <a:pt x="122" y="241"/>
                    </a:lnTo>
                    <a:lnTo>
                      <a:pt x="124" y="247"/>
                    </a:lnTo>
                    <a:lnTo>
                      <a:pt x="126" y="251"/>
                    </a:lnTo>
                    <a:lnTo>
                      <a:pt x="138" y="257"/>
                    </a:lnTo>
                    <a:lnTo>
                      <a:pt x="140" y="257"/>
                    </a:lnTo>
                    <a:lnTo>
                      <a:pt x="144" y="253"/>
                    </a:lnTo>
                    <a:lnTo>
                      <a:pt x="142" y="251"/>
                    </a:lnTo>
                    <a:lnTo>
                      <a:pt x="144" y="249"/>
                    </a:lnTo>
                    <a:lnTo>
                      <a:pt x="146" y="251"/>
                    </a:lnTo>
                    <a:lnTo>
                      <a:pt x="144" y="257"/>
                    </a:lnTo>
                    <a:lnTo>
                      <a:pt x="148" y="261"/>
                    </a:lnTo>
                    <a:lnTo>
                      <a:pt x="152" y="257"/>
                    </a:lnTo>
                    <a:close/>
                    <a:moveTo>
                      <a:pt x="152" y="235"/>
                    </a:moveTo>
                    <a:lnTo>
                      <a:pt x="152" y="233"/>
                    </a:lnTo>
                    <a:lnTo>
                      <a:pt x="152" y="229"/>
                    </a:lnTo>
                    <a:lnTo>
                      <a:pt x="150" y="233"/>
                    </a:lnTo>
                    <a:lnTo>
                      <a:pt x="150" y="233"/>
                    </a:lnTo>
                    <a:lnTo>
                      <a:pt x="150" y="235"/>
                    </a:lnTo>
                    <a:lnTo>
                      <a:pt x="152" y="235"/>
                    </a:lnTo>
                    <a:close/>
                    <a:moveTo>
                      <a:pt x="114" y="189"/>
                    </a:moveTo>
                    <a:lnTo>
                      <a:pt x="114" y="185"/>
                    </a:lnTo>
                    <a:lnTo>
                      <a:pt x="108" y="185"/>
                    </a:lnTo>
                    <a:lnTo>
                      <a:pt x="110" y="189"/>
                    </a:lnTo>
                    <a:lnTo>
                      <a:pt x="114" y="189"/>
                    </a:lnTo>
                    <a:close/>
                    <a:moveTo>
                      <a:pt x="148" y="173"/>
                    </a:moveTo>
                    <a:lnTo>
                      <a:pt x="148" y="169"/>
                    </a:lnTo>
                    <a:lnTo>
                      <a:pt x="146" y="163"/>
                    </a:lnTo>
                    <a:lnTo>
                      <a:pt x="144" y="165"/>
                    </a:lnTo>
                    <a:lnTo>
                      <a:pt x="144" y="169"/>
                    </a:lnTo>
                    <a:lnTo>
                      <a:pt x="146" y="171"/>
                    </a:lnTo>
                    <a:lnTo>
                      <a:pt x="144" y="175"/>
                    </a:lnTo>
                    <a:lnTo>
                      <a:pt x="148" y="173"/>
                    </a:lnTo>
                    <a:close/>
                    <a:moveTo>
                      <a:pt x="156" y="175"/>
                    </a:moveTo>
                    <a:lnTo>
                      <a:pt x="152" y="171"/>
                    </a:lnTo>
                    <a:lnTo>
                      <a:pt x="152" y="177"/>
                    </a:lnTo>
                    <a:lnTo>
                      <a:pt x="152" y="179"/>
                    </a:lnTo>
                    <a:lnTo>
                      <a:pt x="154" y="181"/>
                    </a:lnTo>
                    <a:lnTo>
                      <a:pt x="156" y="175"/>
                    </a:lnTo>
                    <a:close/>
                    <a:moveTo>
                      <a:pt x="126" y="175"/>
                    </a:moveTo>
                    <a:lnTo>
                      <a:pt x="126" y="171"/>
                    </a:lnTo>
                    <a:lnTo>
                      <a:pt x="120" y="171"/>
                    </a:lnTo>
                    <a:lnTo>
                      <a:pt x="114" y="177"/>
                    </a:lnTo>
                    <a:lnTo>
                      <a:pt x="116" y="181"/>
                    </a:lnTo>
                    <a:lnTo>
                      <a:pt x="122" y="179"/>
                    </a:lnTo>
                    <a:lnTo>
                      <a:pt x="126" y="179"/>
                    </a:lnTo>
                    <a:lnTo>
                      <a:pt x="126" y="175"/>
                    </a:lnTo>
                    <a:close/>
                    <a:moveTo>
                      <a:pt x="136" y="171"/>
                    </a:moveTo>
                    <a:lnTo>
                      <a:pt x="134" y="165"/>
                    </a:lnTo>
                    <a:lnTo>
                      <a:pt x="138" y="165"/>
                    </a:lnTo>
                    <a:lnTo>
                      <a:pt x="138" y="159"/>
                    </a:lnTo>
                    <a:lnTo>
                      <a:pt x="134" y="157"/>
                    </a:lnTo>
                    <a:lnTo>
                      <a:pt x="134" y="151"/>
                    </a:lnTo>
                    <a:lnTo>
                      <a:pt x="130" y="147"/>
                    </a:lnTo>
                    <a:lnTo>
                      <a:pt x="126" y="145"/>
                    </a:lnTo>
                    <a:lnTo>
                      <a:pt x="120" y="147"/>
                    </a:lnTo>
                    <a:lnTo>
                      <a:pt x="120" y="151"/>
                    </a:lnTo>
                    <a:lnTo>
                      <a:pt x="120" y="155"/>
                    </a:lnTo>
                    <a:lnTo>
                      <a:pt x="122" y="155"/>
                    </a:lnTo>
                    <a:lnTo>
                      <a:pt x="124" y="151"/>
                    </a:lnTo>
                    <a:lnTo>
                      <a:pt x="128" y="151"/>
                    </a:lnTo>
                    <a:lnTo>
                      <a:pt x="130" y="159"/>
                    </a:lnTo>
                    <a:lnTo>
                      <a:pt x="128" y="163"/>
                    </a:lnTo>
                    <a:lnTo>
                      <a:pt x="130" y="169"/>
                    </a:lnTo>
                    <a:lnTo>
                      <a:pt x="134" y="171"/>
                    </a:lnTo>
                    <a:lnTo>
                      <a:pt x="136" y="171"/>
                    </a:lnTo>
                    <a:close/>
                    <a:moveTo>
                      <a:pt x="116" y="155"/>
                    </a:moveTo>
                    <a:lnTo>
                      <a:pt x="114" y="147"/>
                    </a:lnTo>
                    <a:lnTo>
                      <a:pt x="112" y="147"/>
                    </a:lnTo>
                    <a:lnTo>
                      <a:pt x="112" y="157"/>
                    </a:lnTo>
                    <a:lnTo>
                      <a:pt x="108" y="167"/>
                    </a:lnTo>
                    <a:lnTo>
                      <a:pt x="106" y="175"/>
                    </a:lnTo>
                    <a:lnTo>
                      <a:pt x="106" y="183"/>
                    </a:lnTo>
                    <a:lnTo>
                      <a:pt x="110" y="177"/>
                    </a:lnTo>
                    <a:lnTo>
                      <a:pt x="110" y="171"/>
                    </a:lnTo>
                    <a:lnTo>
                      <a:pt x="114" y="167"/>
                    </a:lnTo>
                    <a:lnTo>
                      <a:pt x="116" y="161"/>
                    </a:lnTo>
                    <a:lnTo>
                      <a:pt x="116" y="155"/>
                    </a:lnTo>
                    <a:close/>
                    <a:moveTo>
                      <a:pt x="98" y="169"/>
                    </a:moveTo>
                    <a:lnTo>
                      <a:pt x="92" y="173"/>
                    </a:lnTo>
                    <a:lnTo>
                      <a:pt x="90" y="173"/>
                    </a:lnTo>
                    <a:lnTo>
                      <a:pt x="88" y="177"/>
                    </a:lnTo>
                    <a:lnTo>
                      <a:pt x="92" y="183"/>
                    </a:lnTo>
                    <a:lnTo>
                      <a:pt x="98" y="183"/>
                    </a:lnTo>
                    <a:lnTo>
                      <a:pt x="100" y="189"/>
                    </a:lnTo>
                    <a:lnTo>
                      <a:pt x="104" y="189"/>
                    </a:lnTo>
                    <a:lnTo>
                      <a:pt x="104" y="185"/>
                    </a:lnTo>
                    <a:lnTo>
                      <a:pt x="102" y="181"/>
                    </a:lnTo>
                    <a:lnTo>
                      <a:pt x="100" y="179"/>
                    </a:lnTo>
                    <a:lnTo>
                      <a:pt x="108" y="159"/>
                    </a:lnTo>
                    <a:lnTo>
                      <a:pt x="108" y="155"/>
                    </a:lnTo>
                    <a:lnTo>
                      <a:pt x="102" y="151"/>
                    </a:lnTo>
                    <a:lnTo>
                      <a:pt x="100" y="153"/>
                    </a:lnTo>
                    <a:lnTo>
                      <a:pt x="96" y="153"/>
                    </a:lnTo>
                    <a:lnTo>
                      <a:pt x="98" y="155"/>
                    </a:lnTo>
                    <a:lnTo>
                      <a:pt x="98" y="169"/>
                    </a:lnTo>
                    <a:close/>
                    <a:moveTo>
                      <a:pt x="94" y="161"/>
                    </a:moveTo>
                    <a:lnTo>
                      <a:pt x="94" y="157"/>
                    </a:lnTo>
                    <a:lnTo>
                      <a:pt x="90" y="159"/>
                    </a:lnTo>
                    <a:lnTo>
                      <a:pt x="90" y="163"/>
                    </a:lnTo>
                    <a:lnTo>
                      <a:pt x="92" y="165"/>
                    </a:lnTo>
                    <a:lnTo>
                      <a:pt x="94" y="161"/>
                    </a:lnTo>
                    <a:close/>
                    <a:moveTo>
                      <a:pt x="102" y="143"/>
                    </a:moveTo>
                    <a:lnTo>
                      <a:pt x="102" y="141"/>
                    </a:lnTo>
                    <a:lnTo>
                      <a:pt x="100" y="139"/>
                    </a:lnTo>
                    <a:lnTo>
                      <a:pt x="96" y="139"/>
                    </a:lnTo>
                    <a:lnTo>
                      <a:pt x="92" y="139"/>
                    </a:lnTo>
                    <a:lnTo>
                      <a:pt x="86" y="139"/>
                    </a:lnTo>
                    <a:lnTo>
                      <a:pt x="84" y="135"/>
                    </a:lnTo>
                    <a:lnTo>
                      <a:pt x="76" y="135"/>
                    </a:lnTo>
                    <a:lnTo>
                      <a:pt x="78" y="139"/>
                    </a:lnTo>
                    <a:lnTo>
                      <a:pt x="82" y="141"/>
                    </a:lnTo>
                    <a:lnTo>
                      <a:pt x="82" y="151"/>
                    </a:lnTo>
                    <a:lnTo>
                      <a:pt x="78" y="161"/>
                    </a:lnTo>
                    <a:lnTo>
                      <a:pt x="78" y="167"/>
                    </a:lnTo>
                    <a:lnTo>
                      <a:pt x="86" y="159"/>
                    </a:lnTo>
                    <a:lnTo>
                      <a:pt x="90" y="159"/>
                    </a:lnTo>
                    <a:lnTo>
                      <a:pt x="92" y="155"/>
                    </a:lnTo>
                    <a:lnTo>
                      <a:pt x="94" y="151"/>
                    </a:lnTo>
                    <a:lnTo>
                      <a:pt x="98" y="147"/>
                    </a:lnTo>
                    <a:lnTo>
                      <a:pt x="102" y="143"/>
                    </a:lnTo>
                    <a:close/>
                    <a:moveTo>
                      <a:pt x="144" y="151"/>
                    </a:moveTo>
                    <a:lnTo>
                      <a:pt x="148" y="153"/>
                    </a:lnTo>
                    <a:lnTo>
                      <a:pt x="144" y="149"/>
                    </a:lnTo>
                    <a:lnTo>
                      <a:pt x="142" y="147"/>
                    </a:lnTo>
                    <a:lnTo>
                      <a:pt x="142" y="145"/>
                    </a:lnTo>
                    <a:lnTo>
                      <a:pt x="140" y="133"/>
                    </a:lnTo>
                    <a:lnTo>
                      <a:pt x="140" y="129"/>
                    </a:lnTo>
                    <a:lnTo>
                      <a:pt x="132" y="121"/>
                    </a:lnTo>
                    <a:lnTo>
                      <a:pt x="122" y="121"/>
                    </a:lnTo>
                    <a:lnTo>
                      <a:pt x="116" y="121"/>
                    </a:lnTo>
                    <a:lnTo>
                      <a:pt x="114" y="123"/>
                    </a:lnTo>
                    <a:lnTo>
                      <a:pt x="122" y="129"/>
                    </a:lnTo>
                    <a:lnTo>
                      <a:pt x="126" y="135"/>
                    </a:lnTo>
                    <a:lnTo>
                      <a:pt x="130" y="137"/>
                    </a:lnTo>
                    <a:lnTo>
                      <a:pt x="130" y="143"/>
                    </a:lnTo>
                    <a:lnTo>
                      <a:pt x="134" y="147"/>
                    </a:lnTo>
                    <a:lnTo>
                      <a:pt x="134" y="147"/>
                    </a:lnTo>
                    <a:lnTo>
                      <a:pt x="140" y="149"/>
                    </a:lnTo>
                    <a:lnTo>
                      <a:pt x="142" y="149"/>
                    </a:lnTo>
                    <a:lnTo>
                      <a:pt x="144" y="151"/>
                    </a:lnTo>
                    <a:close/>
                    <a:moveTo>
                      <a:pt x="114" y="135"/>
                    </a:moveTo>
                    <a:lnTo>
                      <a:pt x="110" y="129"/>
                    </a:lnTo>
                    <a:lnTo>
                      <a:pt x="104" y="123"/>
                    </a:lnTo>
                    <a:lnTo>
                      <a:pt x="98" y="123"/>
                    </a:lnTo>
                    <a:lnTo>
                      <a:pt x="98" y="127"/>
                    </a:lnTo>
                    <a:lnTo>
                      <a:pt x="98" y="133"/>
                    </a:lnTo>
                    <a:lnTo>
                      <a:pt x="102" y="129"/>
                    </a:lnTo>
                    <a:lnTo>
                      <a:pt x="102" y="129"/>
                    </a:lnTo>
                    <a:lnTo>
                      <a:pt x="110" y="135"/>
                    </a:lnTo>
                    <a:lnTo>
                      <a:pt x="114" y="139"/>
                    </a:lnTo>
                    <a:lnTo>
                      <a:pt x="114" y="135"/>
                    </a:lnTo>
                    <a:close/>
                    <a:moveTo>
                      <a:pt x="80" y="129"/>
                    </a:moveTo>
                    <a:lnTo>
                      <a:pt x="80" y="123"/>
                    </a:lnTo>
                    <a:lnTo>
                      <a:pt x="78" y="121"/>
                    </a:lnTo>
                    <a:lnTo>
                      <a:pt x="76" y="125"/>
                    </a:lnTo>
                    <a:lnTo>
                      <a:pt x="78" y="131"/>
                    </a:lnTo>
                    <a:lnTo>
                      <a:pt x="80" y="129"/>
                    </a:lnTo>
                    <a:close/>
                    <a:moveTo>
                      <a:pt x="66" y="127"/>
                    </a:moveTo>
                    <a:lnTo>
                      <a:pt x="68" y="123"/>
                    </a:lnTo>
                    <a:lnTo>
                      <a:pt x="68" y="121"/>
                    </a:lnTo>
                    <a:lnTo>
                      <a:pt x="70" y="117"/>
                    </a:lnTo>
                    <a:lnTo>
                      <a:pt x="68" y="115"/>
                    </a:lnTo>
                    <a:lnTo>
                      <a:pt x="70" y="107"/>
                    </a:lnTo>
                    <a:lnTo>
                      <a:pt x="66" y="103"/>
                    </a:lnTo>
                    <a:lnTo>
                      <a:pt x="60" y="103"/>
                    </a:lnTo>
                    <a:lnTo>
                      <a:pt x="54" y="101"/>
                    </a:lnTo>
                    <a:lnTo>
                      <a:pt x="48" y="101"/>
                    </a:lnTo>
                    <a:lnTo>
                      <a:pt x="42" y="103"/>
                    </a:lnTo>
                    <a:lnTo>
                      <a:pt x="44" y="105"/>
                    </a:lnTo>
                    <a:lnTo>
                      <a:pt x="50" y="109"/>
                    </a:lnTo>
                    <a:lnTo>
                      <a:pt x="54" y="121"/>
                    </a:lnTo>
                    <a:lnTo>
                      <a:pt x="60" y="125"/>
                    </a:lnTo>
                    <a:lnTo>
                      <a:pt x="66" y="127"/>
                    </a:lnTo>
                    <a:close/>
                    <a:moveTo>
                      <a:pt x="110" y="119"/>
                    </a:moveTo>
                    <a:lnTo>
                      <a:pt x="110" y="117"/>
                    </a:lnTo>
                    <a:lnTo>
                      <a:pt x="110" y="113"/>
                    </a:lnTo>
                    <a:lnTo>
                      <a:pt x="110" y="109"/>
                    </a:lnTo>
                    <a:lnTo>
                      <a:pt x="104" y="107"/>
                    </a:lnTo>
                    <a:lnTo>
                      <a:pt x="104" y="103"/>
                    </a:lnTo>
                    <a:lnTo>
                      <a:pt x="102" y="101"/>
                    </a:lnTo>
                    <a:lnTo>
                      <a:pt x="102" y="97"/>
                    </a:lnTo>
                    <a:lnTo>
                      <a:pt x="110" y="97"/>
                    </a:lnTo>
                    <a:lnTo>
                      <a:pt x="110" y="101"/>
                    </a:lnTo>
                    <a:lnTo>
                      <a:pt x="114" y="99"/>
                    </a:lnTo>
                    <a:lnTo>
                      <a:pt x="114" y="95"/>
                    </a:lnTo>
                    <a:lnTo>
                      <a:pt x="110" y="89"/>
                    </a:lnTo>
                    <a:lnTo>
                      <a:pt x="110" y="95"/>
                    </a:lnTo>
                    <a:lnTo>
                      <a:pt x="104" y="95"/>
                    </a:lnTo>
                    <a:lnTo>
                      <a:pt x="96" y="89"/>
                    </a:lnTo>
                    <a:lnTo>
                      <a:pt x="94" y="91"/>
                    </a:lnTo>
                    <a:lnTo>
                      <a:pt x="96" y="95"/>
                    </a:lnTo>
                    <a:lnTo>
                      <a:pt x="96" y="101"/>
                    </a:lnTo>
                    <a:lnTo>
                      <a:pt x="92" y="99"/>
                    </a:lnTo>
                    <a:lnTo>
                      <a:pt x="90" y="93"/>
                    </a:lnTo>
                    <a:lnTo>
                      <a:pt x="82" y="87"/>
                    </a:lnTo>
                    <a:lnTo>
                      <a:pt x="78" y="87"/>
                    </a:lnTo>
                    <a:lnTo>
                      <a:pt x="76" y="91"/>
                    </a:lnTo>
                    <a:lnTo>
                      <a:pt x="74" y="93"/>
                    </a:lnTo>
                    <a:lnTo>
                      <a:pt x="70" y="91"/>
                    </a:lnTo>
                    <a:lnTo>
                      <a:pt x="64" y="81"/>
                    </a:lnTo>
                    <a:lnTo>
                      <a:pt x="66" y="79"/>
                    </a:lnTo>
                    <a:lnTo>
                      <a:pt x="62" y="75"/>
                    </a:lnTo>
                    <a:lnTo>
                      <a:pt x="60" y="69"/>
                    </a:lnTo>
                    <a:lnTo>
                      <a:pt x="58" y="69"/>
                    </a:lnTo>
                    <a:lnTo>
                      <a:pt x="58" y="63"/>
                    </a:lnTo>
                    <a:lnTo>
                      <a:pt x="62" y="61"/>
                    </a:lnTo>
                    <a:lnTo>
                      <a:pt x="64" y="49"/>
                    </a:lnTo>
                    <a:lnTo>
                      <a:pt x="68" y="49"/>
                    </a:lnTo>
                    <a:lnTo>
                      <a:pt x="72" y="39"/>
                    </a:lnTo>
                    <a:lnTo>
                      <a:pt x="74" y="29"/>
                    </a:lnTo>
                    <a:lnTo>
                      <a:pt x="72" y="25"/>
                    </a:lnTo>
                    <a:lnTo>
                      <a:pt x="68" y="23"/>
                    </a:lnTo>
                    <a:lnTo>
                      <a:pt x="64" y="11"/>
                    </a:lnTo>
                    <a:lnTo>
                      <a:pt x="66" y="7"/>
                    </a:lnTo>
                    <a:lnTo>
                      <a:pt x="64" y="0"/>
                    </a:lnTo>
                    <a:lnTo>
                      <a:pt x="60" y="0"/>
                    </a:lnTo>
                    <a:lnTo>
                      <a:pt x="60" y="7"/>
                    </a:lnTo>
                    <a:lnTo>
                      <a:pt x="58" y="9"/>
                    </a:lnTo>
                    <a:lnTo>
                      <a:pt x="54" y="9"/>
                    </a:lnTo>
                    <a:lnTo>
                      <a:pt x="46" y="0"/>
                    </a:lnTo>
                    <a:lnTo>
                      <a:pt x="40" y="2"/>
                    </a:lnTo>
                    <a:lnTo>
                      <a:pt x="36" y="0"/>
                    </a:lnTo>
                    <a:lnTo>
                      <a:pt x="32" y="5"/>
                    </a:lnTo>
                    <a:lnTo>
                      <a:pt x="32" y="13"/>
                    </a:lnTo>
                    <a:lnTo>
                      <a:pt x="32" y="19"/>
                    </a:lnTo>
                    <a:lnTo>
                      <a:pt x="36" y="33"/>
                    </a:lnTo>
                    <a:lnTo>
                      <a:pt x="36" y="39"/>
                    </a:lnTo>
                    <a:lnTo>
                      <a:pt x="38" y="49"/>
                    </a:lnTo>
                    <a:lnTo>
                      <a:pt x="38" y="51"/>
                    </a:lnTo>
                    <a:lnTo>
                      <a:pt x="34" y="51"/>
                    </a:lnTo>
                    <a:lnTo>
                      <a:pt x="32" y="45"/>
                    </a:lnTo>
                    <a:lnTo>
                      <a:pt x="28" y="45"/>
                    </a:lnTo>
                    <a:lnTo>
                      <a:pt x="28" y="51"/>
                    </a:lnTo>
                    <a:lnTo>
                      <a:pt x="30" y="55"/>
                    </a:lnTo>
                    <a:lnTo>
                      <a:pt x="32" y="65"/>
                    </a:lnTo>
                    <a:lnTo>
                      <a:pt x="36" y="71"/>
                    </a:lnTo>
                    <a:lnTo>
                      <a:pt x="36" y="77"/>
                    </a:lnTo>
                    <a:lnTo>
                      <a:pt x="44" y="81"/>
                    </a:lnTo>
                    <a:lnTo>
                      <a:pt x="46" y="79"/>
                    </a:lnTo>
                    <a:lnTo>
                      <a:pt x="44" y="75"/>
                    </a:lnTo>
                    <a:lnTo>
                      <a:pt x="48" y="75"/>
                    </a:lnTo>
                    <a:lnTo>
                      <a:pt x="50" y="79"/>
                    </a:lnTo>
                    <a:lnTo>
                      <a:pt x="48" y="87"/>
                    </a:lnTo>
                    <a:lnTo>
                      <a:pt x="48" y="93"/>
                    </a:lnTo>
                    <a:lnTo>
                      <a:pt x="52" y="93"/>
                    </a:lnTo>
                    <a:lnTo>
                      <a:pt x="56" y="97"/>
                    </a:lnTo>
                    <a:lnTo>
                      <a:pt x="62" y="97"/>
                    </a:lnTo>
                    <a:lnTo>
                      <a:pt x="64" y="95"/>
                    </a:lnTo>
                    <a:lnTo>
                      <a:pt x="70" y="95"/>
                    </a:lnTo>
                    <a:lnTo>
                      <a:pt x="78" y="101"/>
                    </a:lnTo>
                    <a:lnTo>
                      <a:pt x="82" y="105"/>
                    </a:lnTo>
                    <a:lnTo>
                      <a:pt x="82" y="107"/>
                    </a:lnTo>
                    <a:lnTo>
                      <a:pt x="86" y="107"/>
                    </a:lnTo>
                    <a:lnTo>
                      <a:pt x="84" y="101"/>
                    </a:lnTo>
                    <a:lnTo>
                      <a:pt x="80" y="97"/>
                    </a:lnTo>
                    <a:lnTo>
                      <a:pt x="82" y="95"/>
                    </a:lnTo>
                    <a:lnTo>
                      <a:pt x="86" y="99"/>
                    </a:lnTo>
                    <a:lnTo>
                      <a:pt x="88" y="101"/>
                    </a:lnTo>
                    <a:lnTo>
                      <a:pt x="96" y="105"/>
                    </a:lnTo>
                    <a:lnTo>
                      <a:pt x="100" y="111"/>
                    </a:lnTo>
                    <a:lnTo>
                      <a:pt x="104" y="115"/>
                    </a:lnTo>
                    <a:lnTo>
                      <a:pt x="110" y="119"/>
                    </a:lnTo>
                    <a:close/>
                    <a:moveTo>
                      <a:pt x="100" y="119"/>
                    </a:moveTo>
                    <a:lnTo>
                      <a:pt x="100" y="117"/>
                    </a:lnTo>
                    <a:lnTo>
                      <a:pt x="94" y="109"/>
                    </a:lnTo>
                    <a:lnTo>
                      <a:pt x="92" y="109"/>
                    </a:lnTo>
                    <a:lnTo>
                      <a:pt x="92" y="111"/>
                    </a:lnTo>
                    <a:lnTo>
                      <a:pt x="94" y="115"/>
                    </a:lnTo>
                    <a:lnTo>
                      <a:pt x="100" y="119"/>
                    </a:lnTo>
                    <a:close/>
                    <a:moveTo>
                      <a:pt x="78" y="107"/>
                    </a:moveTo>
                    <a:lnTo>
                      <a:pt x="78" y="105"/>
                    </a:lnTo>
                    <a:lnTo>
                      <a:pt x="76" y="103"/>
                    </a:lnTo>
                    <a:lnTo>
                      <a:pt x="72" y="105"/>
                    </a:lnTo>
                    <a:lnTo>
                      <a:pt x="72" y="107"/>
                    </a:lnTo>
                    <a:lnTo>
                      <a:pt x="78" y="109"/>
                    </a:lnTo>
                    <a:lnTo>
                      <a:pt x="78" y="107"/>
                    </a:lnTo>
                    <a:close/>
                    <a:moveTo>
                      <a:pt x="90" y="125"/>
                    </a:moveTo>
                    <a:lnTo>
                      <a:pt x="90" y="123"/>
                    </a:lnTo>
                    <a:lnTo>
                      <a:pt x="84" y="121"/>
                    </a:lnTo>
                    <a:lnTo>
                      <a:pt x="84" y="123"/>
                    </a:lnTo>
                    <a:lnTo>
                      <a:pt x="88" y="125"/>
                    </a:lnTo>
                    <a:lnTo>
                      <a:pt x="90" y="125"/>
                    </a:lnTo>
                    <a:close/>
                    <a:moveTo>
                      <a:pt x="128" y="191"/>
                    </a:moveTo>
                    <a:lnTo>
                      <a:pt x="130" y="191"/>
                    </a:lnTo>
                    <a:lnTo>
                      <a:pt x="130" y="187"/>
                    </a:lnTo>
                    <a:lnTo>
                      <a:pt x="130" y="187"/>
                    </a:lnTo>
                    <a:lnTo>
                      <a:pt x="128" y="187"/>
                    </a:lnTo>
                    <a:lnTo>
                      <a:pt x="128" y="191"/>
                    </a:lnTo>
                    <a:close/>
                    <a:moveTo>
                      <a:pt x="44" y="163"/>
                    </a:moveTo>
                    <a:lnTo>
                      <a:pt x="46" y="161"/>
                    </a:lnTo>
                    <a:lnTo>
                      <a:pt x="44" y="159"/>
                    </a:lnTo>
                    <a:lnTo>
                      <a:pt x="40" y="161"/>
                    </a:lnTo>
                    <a:lnTo>
                      <a:pt x="42" y="165"/>
                    </a:lnTo>
                    <a:lnTo>
                      <a:pt x="44" y="163"/>
                    </a:lnTo>
                    <a:close/>
                    <a:moveTo>
                      <a:pt x="70" y="77"/>
                    </a:moveTo>
                    <a:lnTo>
                      <a:pt x="68" y="73"/>
                    </a:lnTo>
                    <a:lnTo>
                      <a:pt x="66" y="73"/>
                    </a:lnTo>
                    <a:lnTo>
                      <a:pt x="66" y="77"/>
                    </a:lnTo>
                    <a:lnTo>
                      <a:pt x="70" y="7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14" name="Freeform 178"/>
              <p:cNvSpPr>
                <a:spLocks/>
              </p:cNvSpPr>
              <p:nvPr/>
            </p:nvSpPr>
            <p:spPr bwMode="auto">
              <a:xfrm>
                <a:off x="6200366" y="2412256"/>
                <a:ext cx="102065" cy="89307"/>
              </a:xfrm>
              <a:custGeom>
                <a:avLst/>
                <a:gdLst>
                  <a:gd name="T0" fmla="*/ 50 w 96"/>
                  <a:gd name="T1" fmla="*/ 78 h 84"/>
                  <a:gd name="T2" fmla="*/ 60 w 96"/>
                  <a:gd name="T3" fmla="*/ 74 h 84"/>
                  <a:gd name="T4" fmla="*/ 64 w 96"/>
                  <a:gd name="T5" fmla="*/ 78 h 84"/>
                  <a:gd name="T6" fmla="*/ 70 w 96"/>
                  <a:gd name="T7" fmla="*/ 78 h 84"/>
                  <a:gd name="T8" fmla="*/ 70 w 96"/>
                  <a:gd name="T9" fmla="*/ 74 h 84"/>
                  <a:gd name="T10" fmla="*/ 66 w 96"/>
                  <a:gd name="T11" fmla="*/ 70 h 84"/>
                  <a:gd name="T12" fmla="*/ 64 w 96"/>
                  <a:gd name="T13" fmla="*/ 60 h 84"/>
                  <a:gd name="T14" fmla="*/ 70 w 96"/>
                  <a:gd name="T15" fmla="*/ 56 h 84"/>
                  <a:gd name="T16" fmla="*/ 78 w 96"/>
                  <a:gd name="T17" fmla="*/ 56 h 84"/>
                  <a:gd name="T18" fmla="*/ 92 w 96"/>
                  <a:gd name="T19" fmla="*/ 50 h 84"/>
                  <a:gd name="T20" fmla="*/ 96 w 96"/>
                  <a:gd name="T21" fmla="*/ 28 h 84"/>
                  <a:gd name="T22" fmla="*/ 88 w 96"/>
                  <a:gd name="T23" fmla="*/ 16 h 84"/>
                  <a:gd name="T24" fmla="*/ 86 w 96"/>
                  <a:gd name="T25" fmla="*/ 0 h 84"/>
                  <a:gd name="T26" fmla="*/ 76 w 96"/>
                  <a:gd name="T27" fmla="*/ 6 h 84"/>
                  <a:gd name="T28" fmla="*/ 72 w 96"/>
                  <a:gd name="T29" fmla="*/ 4 h 84"/>
                  <a:gd name="T30" fmla="*/ 62 w 96"/>
                  <a:gd name="T31" fmla="*/ 10 h 84"/>
                  <a:gd name="T32" fmla="*/ 64 w 96"/>
                  <a:gd name="T33" fmla="*/ 16 h 84"/>
                  <a:gd name="T34" fmla="*/ 64 w 96"/>
                  <a:gd name="T35" fmla="*/ 16 h 84"/>
                  <a:gd name="T36" fmla="*/ 56 w 96"/>
                  <a:gd name="T37" fmla="*/ 14 h 84"/>
                  <a:gd name="T38" fmla="*/ 50 w 96"/>
                  <a:gd name="T39" fmla="*/ 14 h 84"/>
                  <a:gd name="T40" fmla="*/ 48 w 96"/>
                  <a:gd name="T41" fmla="*/ 10 h 84"/>
                  <a:gd name="T42" fmla="*/ 42 w 96"/>
                  <a:gd name="T43" fmla="*/ 6 h 84"/>
                  <a:gd name="T44" fmla="*/ 26 w 96"/>
                  <a:gd name="T45" fmla="*/ 8 h 84"/>
                  <a:gd name="T46" fmla="*/ 18 w 96"/>
                  <a:gd name="T47" fmla="*/ 6 h 84"/>
                  <a:gd name="T48" fmla="*/ 6 w 96"/>
                  <a:gd name="T49" fmla="*/ 20 h 84"/>
                  <a:gd name="T50" fmla="*/ 0 w 96"/>
                  <a:gd name="T51" fmla="*/ 22 h 84"/>
                  <a:gd name="T52" fmla="*/ 2 w 96"/>
                  <a:gd name="T53" fmla="*/ 38 h 84"/>
                  <a:gd name="T54" fmla="*/ 8 w 96"/>
                  <a:gd name="T55" fmla="*/ 44 h 84"/>
                  <a:gd name="T56" fmla="*/ 14 w 96"/>
                  <a:gd name="T57" fmla="*/ 56 h 84"/>
                  <a:gd name="T58" fmla="*/ 16 w 96"/>
                  <a:gd name="T59" fmla="*/ 64 h 84"/>
                  <a:gd name="T60" fmla="*/ 18 w 96"/>
                  <a:gd name="T61" fmla="*/ 68 h 84"/>
                  <a:gd name="T62" fmla="*/ 16 w 96"/>
                  <a:gd name="T63" fmla="*/ 76 h 84"/>
                  <a:gd name="T64" fmla="*/ 24 w 96"/>
                  <a:gd name="T65" fmla="*/ 74 h 84"/>
                  <a:gd name="T66" fmla="*/ 26 w 96"/>
                  <a:gd name="T67" fmla="*/ 70 h 84"/>
                  <a:gd name="T68" fmla="*/ 28 w 96"/>
                  <a:gd name="T69" fmla="*/ 70 h 84"/>
                  <a:gd name="T70" fmla="*/ 30 w 96"/>
                  <a:gd name="T71" fmla="*/ 76 h 84"/>
                  <a:gd name="T72" fmla="*/ 26 w 96"/>
                  <a:gd name="T73" fmla="*/ 80 h 84"/>
                  <a:gd name="T74" fmla="*/ 28 w 96"/>
                  <a:gd name="T75" fmla="*/ 82 h 84"/>
                  <a:gd name="T76" fmla="*/ 32 w 96"/>
                  <a:gd name="T77" fmla="*/ 80 h 84"/>
                  <a:gd name="T78" fmla="*/ 40 w 96"/>
                  <a:gd name="T79" fmla="*/ 84 h 84"/>
                  <a:gd name="T80" fmla="*/ 48 w 96"/>
                  <a:gd name="T81" fmla="*/ 84 h 84"/>
                  <a:gd name="T82" fmla="*/ 50 w 96"/>
                  <a:gd name="T83" fmla="*/ 7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6" h="84">
                    <a:moveTo>
                      <a:pt x="50" y="78"/>
                    </a:moveTo>
                    <a:lnTo>
                      <a:pt x="60" y="74"/>
                    </a:lnTo>
                    <a:lnTo>
                      <a:pt x="64" y="78"/>
                    </a:lnTo>
                    <a:lnTo>
                      <a:pt x="70" y="78"/>
                    </a:lnTo>
                    <a:lnTo>
                      <a:pt x="70" y="74"/>
                    </a:lnTo>
                    <a:lnTo>
                      <a:pt x="66" y="70"/>
                    </a:lnTo>
                    <a:lnTo>
                      <a:pt x="64" y="60"/>
                    </a:lnTo>
                    <a:lnTo>
                      <a:pt x="70" y="56"/>
                    </a:lnTo>
                    <a:lnTo>
                      <a:pt x="78" y="56"/>
                    </a:lnTo>
                    <a:lnTo>
                      <a:pt x="92" y="50"/>
                    </a:lnTo>
                    <a:lnTo>
                      <a:pt x="96" y="28"/>
                    </a:lnTo>
                    <a:lnTo>
                      <a:pt x="88" y="16"/>
                    </a:lnTo>
                    <a:lnTo>
                      <a:pt x="86" y="0"/>
                    </a:lnTo>
                    <a:lnTo>
                      <a:pt x="76" y="6"/>
                    </a:lnTo>
                    <a:lnTo>
                      <a:pt x="72" y="4"/>
                    </a:lnTo>
                    <a:lnTo>
                      <a:pt x="62" y="10"/>
                    </a:lnTo>
                    <a:lnTo>
                      <a:pt x="64" y="16"/>
                    </a:lnTo>
                    <a:lnTo>
                      <a:pt x="64" y="16"/>
                    </a:lnTo>
                    <a:lnTo>
                      <a:pt x="56" y="14"/>
                    </a:lnTo>
                    <a:lnTo>
                      <a:pt x="50" y="14"/>
                    </a:lnTo>
                    <a:lnTo>
                      <a:pt x="48" y="10"/>
                    </a:lnTo>
                    <a:lnTo>
                      <a:pt x="42" y="6"/>
                    </a:lnTo>
                    <a:lnTo>
                      <a:pt x="26" y="8"/>
                    </a:lnTo>
                    <a:lnTo>
                      <a:pt x="18" y="6"/>
                    </a:lnTo>
                    <a:lnTo>
                      <a:pt x="6" y="20"/>
                    </a:lnTo>
                    <a:lnTo>
                      <a:pt x="0" y="22"/>
                    </a:lnTo>
                    <a:lnTo>
                      <a:pt x="2" y="38"/>
                    </a:lnTo>
                    <a:lnTo>
                      <a:pt x="8" y="44"/>
                    </a:lnTo>
                    <a:lnTo>
                      <a:pt x="14" y="56"/>
                    </a:lnTo>
                    <a:lnTo>
                      <a:pt x="16" y="64"/>
                    </a:lnTo>
                    <a:lnTo>
                      <a:pt x="18" y="68"/>
                    </a:lnTo>
                    <a:lnTo>
                      <a:pt x="16" y="76"/>
                    </a:lnTo>
                    <a:lnTo>
                      <a:pt x="24" y="74"/>
                    </a:lnTo>
                    <a:lnTo>
                      <a:pt x="26" y="70"/>
                    </a:lnTo>
                    <a:lnTo>
                      <a:pt x="28" y="70"/>
                    </a:lnTo>
                    <a:lnTo>
                      <a:pt x="30" y="76"/>
                    </a:lnTo>
                    <a:lnTo>
                      <a:pt x="26" y="80"/>
                    </a:lnTo>
                    <a:lnTo>
                      <a:pt x="28" y="82"/>
                    </a:lnTo>
                    <a:lnTo>
                      <a:pt x="32" y="80"/>
                    </a:lnTo>
                    <a:lnTo>
                      <a:pt x="40" y="84"/>
                    </a:lnTo>
                    <a:lnTo>
                      <a:pt x="48" y="84"/>
                    </a:lnTo>
                    <a:lnTo>
                      <a:pt x="50"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19" name="Freeform 179"/>
              <p:cNvSpPr>
                <a:spLocks noEditPoints="1"/>
              </p:cNvSpPr>
              <p:nvPr/>
            </p:nvSpPr>
            <p:spPr bwMode="auto">
              <a:xfrm>
                <a:off x="6172724" y="2228325"/>
                <a:ext cx="157351" cy="315765"/>
              </a:xfrm>
              <a:custGeom>
                <a:avLst/>
                <a:gdLst>
                  <a:gd name="T0" fmla="*/ 58 w 148"/>
                  <a:gd name="T1" fmla="*/ 259 h 297"/>
                  <a:gd name="T2" fmla="*/ 62 w 148"/>
                  <a:gd name="T3" fmla="*/ 267 h 297"/>
                  <a:gd name="T4" fmla="*/ 80 w 148"/>
                  <a:gd name="T5" fmla="*/ 28 h 297"/>
                  <a:gd name="T6" fmla="*/ 78 w 148"/>
                  <a:gd name="T7" fmla="*/ 12 h 297"/>
                  <a:gd name="T8" fmla="*/ 58 w 148"/>
                  <a:gd name="T9" fmla="*/ 2 h 297"/>
                  <a:gd name="T10" fmla="*/ 48 w 148"/>
                  <a:gd name="T11" fmla="*/ 6 h 297"/>
                  <a:gd name="T12" fmla="*/ 38 w 148"/>
                  <a:gd name="T13" fmla="*/ 14 h 297"/>
                  <a:gd name="T14" fmla="*/ 30 w 148"/>
                  <a:gd name="T15" fmla="*/ 18 h 297"/>
                  <a:gd name="T16" fmla="*/ 18 w 148"/>
                  <a:gd name="T17" fmla="*/ 16 h 297"/>
                  <a:gd name="T18" fmla="*/ 8 w 148"/>
                  <a:gd name="T19" fmla="*/ 18 h 297"/>
                  <a:gd name="T20" fmla="*/ 0 w 148"/>
                  <a:gd name="T21" fmla="*/ 22 h 297"/>
                  <a:gd name="T22" fmla="*/ 20 w 148"/>
                  <a:gd name="T23" fmla="*/ 50 h 297"/>
                  <a:gd name="T24" fmla="*/ 34 w 148"/>
                  <a:gd name="T25" fmla="*/ 50 h 297"/>
                  <a:gd name="T26" fmla="*/ 48 w 148"/>
                  <a:gd name="T27" fmla="*/ 62 h 297"/>
                  <a:gd name="T28" fmla="*/ 48 w 148"/>
                  <a:gd name="T29" fmla="*/ 74 h 297"/>
                  <a:gd name="T30" fmla="*/ 40 w 148"/>
                  <a:gd name="T31" fmla="*/ 82 h 297"/>
                  <a:gd name="T32" fmla="*/ 64 w 148"/>
                  <a:gd name="T33" fmla="*/ 105 h 297"/>
                  <a:gd name="T34" fmla="*/ 78 w 148"/>
                  <a:gd name="T35" fmla="*/ 121 h 297"/>
                  <a:gd name="T36" fmla="*/ 94 w 148"/>
                  <a:gd name="T37" fmla="*/ 139 h 297"/>
                  <a:gd name="T38" fmla="*/ 108 w 148"/>
                  <a:gd name="T39" fmla="*/ 153 h 297"/>
                  <a:gd name="T40" fmla="*/ 112 w 148"/>
                  <a:gd name="T41" fmla="*/ 173 h 297"/>
                  <a:gd name="T42" fmla="*/ 122 w 148"/>
                  <a:gd name="T43" fmla="*/ 201 h 297"/>
                  <a:gd name="T44" fmla="*/ 104 w 148"/>
                  <a:gd name="T45" fmla="*/ 229 h 297"/>
                  <a:gd name="T46" fmla="*/ 90 w 148"/>
                  <a:gd name="T47" fmla="*/ 233 h 297"/>
                  <a:gd name="T48" fmla="*/ 96 w 148"/>
                  <a:gd name="T49" fmla="*/ 247 h 297"/>
                  <a:gd name="T50" fmla="*/ 90 w 148"/>
                  <a:gd name="T51" fmla="*/ 251 h 297"/>
                  <a:gd name="T52" fmla="*/ 76 w 148"/>
                  <a:gd name="T53" fmla="*/ 251 h 297"/>
                  <a:gd name="T54" fmla="*/ 66 w 148"/>
                  <a:gd name="T55" fmla="*/ 257 h 297"/>
                  <a:gd name="T56" fmla="*/ 80 w 148"/>
                  <a:gd name="T57" fmla="*/ 265 h 297"/>
                  <a:gd name="T58" fmla="*/ 78 w 148"/>
                  <a:gd name="T59" fmla="*/ 289 h 297"/>
                  <a:gd name="T60" fmla="*/ 76 w 148"/>
                  <a:gd name="T61" fmla="*/ 297 h 297"/>
                  <a:gd name="T62" fmla="*/ 90 w 148"/>
                  <a:gd name="T63" fmla="*/ 289 h 297"/>
                  <a:gd name="T64" fmla="*/ 100 w 148"/>
                  <a:gd name="T65" fmla="*/ 279 h 297"/>
                  <a:gd name="T66" fmla="*/ 96 w 148"/>
                  <a:gd name="T67" fmla="*/ 269 h 297"/>
                  <a:gd name="T68" fmla="*/ 106 w 148"/>
                  <a:gd name="T69" fmla="*/ 275 h 297"/>
                  <a:gd name="T70" fmla="*/ 104 w 148"/>
                  <a:gd name="T71" fmla="*/ 267 h 297"/>
                  <a:gd name="T72" fmla="*/ 110 w 148"/>
                  <a:gd name="T73" fmla="*/ 269 h 297"/>
                  <a:gd name="T74" fmla="*/ 112 w 148"/>
                  <a:gd name="T75" fmla="*/ 265 h 297"/>
                  <a:gd name="T76" fmla="*/ 110 w 148"/>
                  <a:gd name="T77" fmla="*/ 259 h 297"/>
                  <a:gd name="T78" fmla="*/ 116 w 148"/>
                  <a:gd name="T79" fmla="*/ 263 h 297"/>
                  <a:gd name="T80" fmla="*/ 136 w 148"/>
                  <a:gd name="T81" fmla="*/ 243 h 297"/>
                  <a:gd name="T82" fmla="*/ 148 w 148"/>
                  <a:gd name="T83" fmla="*/ 229 h 297"/>
                  <a:gd name="T84" fmla="*/ 146 w 148"/>
                  <a:gd name="T85" fmla="*/ 199 h 297"/>
                  <a:gd name="T86" fmla="*/ 132 w 148"/>
                  <a:gd name="T87" fmla="*/ 161 h 297"/>
                  <a:gd name="T88" fmla="*/ 122 w 148"/>
                  <a:gd name="T89" fmla="*/ 145 h 297"/>
                  <a:gd name="T90" fmla="*/ 106 w 148"/>
                  <a:gd name="T91" fmla="*/ 133 h 297"/>
                  <a:gd name="T92" fmla="*/ 88 w 148"/>
                  <a:gd name="T93" fmla="*/ 117 h 297"/>
                  <a:gd name="T94" fmla="*/ 76 w 148"/>
                  <a:gd name="T95" fmla="*/ 101 h 297"/>
                  <a:gd name="T96" fmla="*/ 70 w 148"/>
                  <a:gd name="T97" fmla="*/ 82 h 297"/>
                  <a:gd name="T98" fmla="*/ 78 w 148"/>
                  <a:gd name="T99" fmla="*/ 68 h 297"/>
                  <a:gd name="T100" fmla="*/ 84 w 148"/>
                  <a:gd name="T101" fmla="*/ 56 h 297"/>
                  <a:gd name="T102" fmla="*/ 88 w 148"/>
                  <a:gd name="T103" fmla="*/ 50 h 297"/>
                  <a:gd name="T104" fmla="*/ 94 w 148"/>
                  <a:gd name="T105" fmla="*/ 48 h 297"/>
                  <a:gd name="T106" fmla="*/ 100 w 148"/>
                  <a:gd name="T107" fmla="*/ 38 h 297"/>
                  <a:gd name="T108" fmla="*/ 86 w 148"/>
                  <a:gd name="T109" fmla="*/ 3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 h="297">
                    <a:moveTo>
                      <a:pt x="62" y="267"/>
                    </a:moveTo>
                    <a:lnTo>
                      <a:pt x="58" y="259"/>
                    </a:lnTo>
                    <a:lnTo>
                      <a:pt x="62" y="259"/>
                    </a:lnTo>
                    <a:lnTo>
                      <a:pt x="62" y="267"/>
                    </a:lnTo>
                    <a:close/>
                    <a:moveTo>
                      <a:pt x="86" y="30"/>
                    </a:moveTo>
                    <a:lnTo>
                      <a:pt x="80" y="28"/>
                    </a:lnTo>
                    <a:lnTo>
                      <a:pt x="76" y="22"/>
                    </a:lnTo>
                    <a:lnTo>
                      <a:pt x="78" y="12"/>
                    </a:lnTo>
                    <a:lnTo>
                      <a:pt x="64" y="10"/>
                    </a:lnTo>
                    <a:lnTo>
                      <a:pt x="58" y="2"/>
                    </a:lnTo>
                    <a:lnTo>
                      <a:pt x="52" y="0"/>
                    </a:lnTo>
                    <a:lnTo>
                      <a:pt x="48" y="6"/>
                    </a:lnTo>
                    <a:lnTo>
                      <a:pt x="44" y="10"/>
                    </a:lnTo>
                    <a:lnTo>
                      <a:pt x="38" y="14"/>
                    </a:lnTo>
                    <a:lnTo>
                      <a:pt x="34" y="14"/>
                    </a:lnTo>
                    <a:lnTo>
                      <a:pt x="30" y="18"/>
                    </a:lnTo>
                    <a:lnTo>
                      <a:pt x="24" y="18"/>
                    </a:lnTo>
                    <a:lnTo>
                      <a:pt x="18" y="16"/>
                    </a:lnTo>
                    <a:lnTo>
                      <a:pt x="14" y="20"/>
                    </a:lnTo>
                    <a:lnTo>
                      <a:pt x="8" y="18"/>
                    </a:lnTo>
                    <a:lnTo>
                      <a:pt x="4" y="18"/>
                    </a:lnTo>
                    <a:lnTo>
                      <a:pt x="0" y="22"/>
                    </a:lnTo>
                    <a:lnTo>
                      <a:pt x="14" y="36"/>
                    </a:lnTo>
                    <a:lnTo>
                      <a:pt x="20" y="50"/>
                    </a:lnTo>
                    <a:lnTo>
                      <a:pt x="32" y="54"/>
                    </a:lnTo>
                    <a:lnTo>
                      <a:pt x="34" y="50"/>
                    </a:lnTo>
                    <a:lnTo>
                      <a:pt x="40" y="50"/>
                    </a:lnTo>
                    <a:lnTo>
                      <a:pt x="48" y="62"/>
                    </a:lnTo>
                    <a:lnTo>
                      <a:pt x="58" y="68"/>
                    </a:lnTo>
                    <a:lnTo>
                      <a:pt x="48" y="74"/>
                    </a:lnTo>
                    <a:lnTo>
                      <a:pt x="42" y="76"/>
                    </a:lnTo>
                    <a:lnTo>
                      <a:pt x="40" y="82"/>
                    </a:lnTo>
                    <a:lnTo>
                      <a:pt x="60" y="92"/>
                    </a:lnTo>
                    <a:lnTo>
                      <a:pt x="64" y="105"/>
                    </a:lnTo>
                    <a:lnTo>
                      <a:pt x="70" y="109"/>
                    </a:lnTo>
                    <a:lnTo>
                      <a:pt x="78" y="121"/>
                    </a:lnTo>
                    <a:lnTo>
                      <a:pt x="90" y="129"/>
                    </a:lnTo>
                    <a:lnTo>
                      <a:pt x="94" y="139"/>
                    </a:lnTo>
                    <a:lnTo>
                      <a:pt x="108" y="147"/>
                    </a:lnTo>
                    <a:lnTo>
                      <a:pt x="108" y="153"/>
                    </a:lnTo>
                    <a:lnTo>
                      <a:pt x="114" y="163"/>
                    </a:lnTo>
                    <a:lnTo>
                      <a:pt x="112" y="173"/>
                    </a:lnTo>
                    <a:lnTo>
                      <a:pt x="114" y="189"/>
                    </a:lnTo>
                    <a:lnTo>
                      <a:pt x="122" y="201"/>
                    </a:lnTo>
                    <a:lnTo>
                      <a:pt x="118" y="223"/>
                    </a:lnTo>
                    <a:lnTo>
                      <a:pt x="104" y="229"/>
                    </a:lnTo>
                    <a:lnTo>
                      <a:pt x="96" y="229"/>
                    </a:lnTo>
                    <a:lnTo>
                      <a:pt x="90" y="233"/>
                    </a:lnTo>
                    <a:lnTo>
                      <a:pt x="92" y="243"/>
                    </a:lnTo>
                    <a:lnTo>
                      <a:pt x="96" y="247"/>
                    </a:lnTo>
                    <a:lnTo>
                      <a:pt x="96" y="251"/>
                    </a:lnTo>
                    <a:lnTo>
                      <a:pt x="90" y="251"/>
                    </a:lnTo>
                    <a:lnTo>
                      <a:pt x="86" y="247"/>
                    </a:lnTo>
                    <a:lnTo>
                      <a:pt x="76" y="251"/>
                    </a:lnTo>
                    <a:lnTo>
                      <a:pt x="74" y="257"/>
                    </a:lnTo>
                    <a:lnTo>
                      <a:pt x="66" y="257"/>
                    </a:lnTo>
                    <a:lnTo>
                      <a:pt x="70" y="261"/>
                    </a:lnTo>
                    <a:lnTo>
                      <a:pt x="80" y="265"/>
                    </a:lnTo>
                    <a:lnTo>
                      <a:pt x="78" y="275"/>
                    </a:lnTo>
                    <a:lnTo>
                      <a:pt x="78" y="289"/>
                    </a:lnTo>
                    <a:lnTo>
                      <a:pt x="80" y="293"/>
                    </a:lnTo>
                    <a:lnTo>
                      <a:pt x="76" y="297"/>
                    </a:lnTo>
                    <a:lnTo>
                      <a:pt x="84" y="297"/>
                    </a:lnTo>
                    <a:lnTo>
                      <a:pt x="90" y="289"/>
                    </a:lnTo>
                    <a:lnTo>
                      <a:pt x="92" y="283"/>
                    </a:lnTo>
                    <a:lnTo>
                      <a:pt x="100" y="279"/>
                    </a:lnTo>
                    <a:lnTo>
                      <a:pt x="100" y="277"/>
                    </a:lnTo>
                    <a:lnTo>
                      <a:pt x="96" y="269"/>
                    </a:lnTo>
                    <a:lnTo>
                      <a:pt x="104" y="277"/>
                    </a:lnTo>
                    <a:lnTo>
                      <a:pt x="106" y="275"/>
                    </a:lnTo>
                    <a:lnTo>
                      <a:pt x="106" y="271"/>
                    </a:lnTo>
                    <a:lnTo>
                      <a:pt x="104" y="267"/>
                    </a:lnTo>
                    <a:lnTo>
                      <a:pt x="110" y="271"/>
                    </a:lnTo>
                    <a:lnTo>
                      <a:pt x="110" y="269"/>
                    </a:lnTo>
                    <a:lnTo>
                      <a:pt x="106" y="267"/>
                    </a:lnTo>
                    <a:lnTo>
                      <a:pt x="112" y="265"/>
                    </a:lnTo>
                    <a:lnTo>
                      <a:pt x="110" y="263"/>
                    </a:lnTo>
                    <a:lnTo>
                      <a:pt x="110" y="259"/>
                    </a:lnTo>
                    <a:lnTo>
                      <a:pt x="116" y="259"/>
                    </a:lnTo>
                    <a:lnTo>
                      <a:pt x="116" y="263"/>
                    </a:lnTo>
                    <a:lnTo>
                      <a:pt x="126" y="257"/>
                    </a:lnTo>
                    <a:lnTo>
                      <a:pt x="136" y="243"/>
                    </a:lnTo>
                    <a:lnTo>
                      <a:pt x="144" y="239"/>
                    </a:lnTo>
                    <a:lnTo>
                      <a:pt x="148" y="229"/>
                    </a:lnTo>
                    <a:lnTo>
                      <a:pt x="146" y="211"/>
                    </a:lnTo>
                    <a:lnTo>
                      <a:pt x="146" y="199"/>
                    </a:lnTo>
                    <a:lnTo>
                      <a:pt x="142" y="181"/>
                    </a:lnTo>
                    <a:lnTo>
                      <a:pt x="132" y="161"/>
                    </a:lnTo>
                    <a:lnTo>
                      <a:pt x="128" y="157"/>
                    </a:lnTo>
                    <a:lnTo>
                      <a:pt x="122" y="145"/>
                    </a:lnTo>
                    <a:lnTo>
                      <a:pt x="116" y="139"/>
                    </a:lnTo>
                    <a:lnTo>
                      <a:pt x="106" y="133"/>
                    </a:lnTo>
                    <a:lnTo>
                      <a:pt x="98" y="123"/>
                    </a:lnTo>
                    <a:lnTo>
                      <a:pt x="88" y="117"/>
                    </a:lnTo>
                    <a:lnTo>
                      <a:pt x="84" y="107"/>
                    </a:lnTo>
                    <a:lnTo>
                      <a:pt x="76" y="101"/>
                    </a:lnTo>
                    <a:lnTo>
                      <a:pt x="70" y="86"/>
                    </a:lnTo>
                    <a:lnTo>
                      <a:pt x="70" y="82"/>
                    </a:lnTo>
                    <a:lnTo>
                      <a:pt x="72" y="70"/>
                    </a:lnTo>
                    <a:lnTo>
                      <a:pt x="78" y="68"/>
                    </a:lnTo>
                    <a:lnTo>
                      <a:pt x="80" y="64"/>
                    </a:lnTo>
                    <a:lnTo>
                      <a:pt x="84" y="56"/>
                    </a:lnTo>
                    <a:lnTo>
                      <a:pt x="88" y="52"/>
                    </a:lnTo>
                    <a:lnTo>
                      <a:pt x="88" y="50"/>
                    </a:lnTo>
                    <a:lnTo>
                      <a:pt x="92" y="48"/>
                    </a:lnTo>
                    <a:lnTo>
                      <a:pt x="94" y="48"/>
                    </a:lnTo>
                    <a:lnTo>
                      <a:pt x="96" y="44"/>
                    </a:lnTo>
                    <a:lnTo>
                      <a:pt x="100" y="38"/>
                    </a:lnTo>
                    <a:lnTo>
                      <a:pt x="98" y="34"/>
                    </a:lnTo>
                    <a:lnTo>
                      <a:pt x="86" y="3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20" name="Freeform 180"/>
              <p:cNvSpPr>
                <a:spLocks/>
              </p:cNvSpPr>
              <p:nvPr/>
            </p:nvSpPr>
            <p:spPr bwMode="auto">
              <a:xfrm>
                <a:off x="6140828" y="2251716"/>
                <a:ext cx="153098" cy="177552"/>
              </a:xfrm>
              <a:custGeom>
                <a:avLst/>
                <a:gdLst>
                  <a:gd name="T0" fmla="*/ 4 w 144"/>
                  <a:gd name="T1" fmla="*/ 32 h 167"/>
                  <a:gd name="T2" fmla="*/ 8 w 144"/>
                  <a:gd name="T3" fmla="*/ 42 h 167"/>
                  <a:gd name="T4" fmla="*/ 8 w 144"/>
                  <a:gd name="T5" fmla="*/ 52 h 167"/>
                  <a:gd name="T6" fmla="*/ 24 w 144"/>
                  <a:gd name="T7" fmla="*/ 66 h 167"/>
                  <a:gd name="T8" fmla="*/ 26 w 144"/>
                  <a:gd name="T9" fmla="*/ 81 h 167"/>
                  <a:gd name="T10" fmla="*/ 22 w 144"/>
                  <a:gd name="T11" fmla="*/ 97 h 167"/>
                  <a:gd name="T12" fmla="*/ 34 w 144"/>
                  <a:gd name="T13" fmla="*/ 87 h 167"/>
                  <a:gd name="T14" fmla="*/ 44 w 144"/>
                  <a:gd name="T15" fmla="*/ 87 h 167"/>
                  <a:gd name="T16" fmla="*/ 50 w 144"/>
                  <a:gd name="T17" fmla="*/ 91 h 167"/>
                  <a:gd name="T18" fmla="*/ 60 w 144"/>
                  <a:gd name="T19" fmla="*/ 79 h 167"/>
                  <a:gd name="T20" fmla="*/ 80 w 144"/>
                  <a:gd name="T21" fmla="*/ 89 h 167"/>
                  <a:gd name="T22" fmla="*/ 90 w 144"/>
                  <a:gd name="T23" fmla="*/ 111 h 167"/>
                  <a:gd name="T24" fmla="*/ 106 w 144"/>
                  <a:gd name="T25" fmla="*/ 127 h 167"/>
                  <a:gd name="T26" fmla="*/ 106 w 144"/>
                  <a:gd name="T27" fmla="*/ 141 h 167"/>
                  <a:gd name="T28" fmla="*/ 104 w 144"/>
                  <a:gd name="T29" fmla="*/ 161 h 167"/>
                  <a:gd name="T30" fmla="*/ 112 w 144"/>
                  <a:gd name="T31" fmla="*/ 165 h 167"/>
                  <a:gd name="T32" fmla="*/ 120 w 144"/>
                  <a:gd name="T33" fmla="*/ 167 h 167"/>
                  <a:gd name="T34" fmla="*/ 128 w 144"/>
                  <a:gd name="T35" fmla="*/ 155 h 167"/>
                  <a:gd name="T36" fmla="*/ 142 w 144"/>
                  <a:gd name="T37" fmla="*/ 151 h 167"/>
                  <a:gd name="T38" fmla="*/ 138 w 144"/>
                  <a:gd name="T39" fmla="*/ 131 h 167"/>
                  <a:gd name="T40" fmla="*/ 124 w 144"/>
                  <a:gd name="T41" fmla="*/ 117 h 167"/>
                  <a:gd name="T42" fmla="*/ 108 w 144"/>
                  <a:gd name="T43" fmla="*/ 99 h 167"/>
                  <a:gd name="T44" fmla="*/ 94 w 144"/>
                  <a:gd name="T45" fmla="*/ 83 h 167"/>
                  <a:gd name="T46" fmla="*/ 70 w 144"/>
                  <a:gd name="T47" fmla="*/ 60 h 167"/>
                  <a:gd name="T48" fmla="*/ 78 w 144"/>
                  <a:gd name="T49" fmla="*/ 52 h 167"/>
                  <a:gd name="T50" fmla="*/ 78 w 144"/>
                  <a:gd name="T51" fmla="*/ 40 h 167"/>
                  <a:gd name="T52" fmla="*/ 64 w 144"/>
                  <a:gd name="T53" fmla="*/ 28 h 167"/>
                  <a:gd name="T54" fmla="*/ 50 w 144"/>
                  <a:gd name="T55" fmla="*/ 28 h 167"/>
                  <a:gd name="T56" fmla="*/ 30 w 144"/>
                  <a:gd name="T57" fmla="*/ 0 h 167"/>
                  <a:gd name="T58" fmla="*/ 22 w 144"/>
                  <a:gd name="T59" fmla="*/ 4 h 167"/>
                  <a:gd name="T60" fmla="*/ 28 w 144"/>
                  <a:gd name="T61" fmla="*/ 20 h 167"/>
                  <a:gd name="T62" fmla="*/ 14 w 144"/>
                  <a:gd name="T63" fmla="*/ 14 h 167"/>
                  <a:gd name="T64" fmla="*/ 10 w 144"/>
                  <a:gd name="T65" fmla="*/ 2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4" h="167">
                    <a:moveTo>
                      <a:pt x="10" y="28"/>
                    </a:moveTo>
                    <a:lnTo>
                      <a:pt x="4" y="32"/>
                    </a:lnTo>
                    <a:lnTo>
                      <a:pt x="0" y="38"/>
                    </a:lnTo>
                    <a:lnTo>
                      <a:pt x="8" y="42"/>
                    </a:lnTo>
                    <a:lnTo>
                      <a:pt x="10" y="46"/>
                    </a:lnTo>
                    <a:lnTo>
                      <a:pt x="8" y="52"/>
                    </a:lnTo>
                    <a:lnTo>
                      <a:pt x="24" y="56"/>
                    </a:lnTo>
                    <a:lnTo>
                      <a:pt x="24" y="66"/>
                    </a:lnTo>
                    <a:lnTo>
                      <a:pt x="24" y="70"/>
                    </a:lnTo>
                    <a:lnTo>
                      <a:pt x="26" y="81"/>
                    </a:lnTo>
                    <a:lnTo>
                      <a:pt x="22" y="91"/>
                    </a:lnTo>
                    <a:lnTo>
                      <a:pt x="22" y="97"/>
                    </a:lnTo>
                    <a:lnTo>
                      <a:pt x="26" y="97"/>
                    </a:lnTo>
                    <a:lnTo>
                      <a:pt x="34" y="87"/>
                    </a:lnTo>
                    <a:lnTo>
                      <a:pt x="40" y="85"/>
                    </a:lnTo>
                    <a:lnTo>
                      <a:pt x="44" y="87"/>
                    </a:lnTo>
                    <a:lnTo>
                      <a:pt x="46" y="93"/>
                    </a:lnTo>
                    <a:lnTo>
                      <a:pt x="50" y="91"/>
                    </a:lnTo>
                    <a:lnTo>
                      <a:pt x="56" y="87"/>
                    </a:lnTo>
                    <a:lnTo>
                      <a:pt x="60" y="79"/>
                    </a:lnTo>
                    <a:lnTo>
                      <a:pt x="74" y="81"/>
                    </a:lnTo>
                    <a:lnTo>
                      <a:pt x="80" y="89"/>
                    </a:lnTo>
                    <a:lnTo>
                      <a:pt x="90" y="97"/>
                    </a:lnTo>
                    <a:lnTo>
                      <a:pt x="90" y="111"/>
                    </a:lnTo>
                    <a:lnTo>
                      <a:pt x="100" y="125"/>
                    </a:lnTo>
                    <a:lnTo>
                      <a:pt x="106" y="127"/>
                    </a:lnTo>
                    <a:lnTo>
                      <a:pt x="110" y="135"/>
                    </a:lnTo>
                    <a:lnTo>
                      <a:pt x="106" y="141"/>
                    </a:lnTo>
                    <a:lnTo>
                      <a:pt x="108" y="157"/>
                    </a:lnTo>
                    <a:lnTo>
                      <a:pt x="104" y="161"/>
                    </a:lnTo>
                    <a:lnTo>
                      <a:pt x="106" y="165"/>
                    </a:lnTo>
                    <a:lnTo>
                      <a:pt x="112" y="165"/>
                    </a:lnTo>
                    <a:lnTo>
                      <a:pt x="120" y="167"/>
                    </a:lnTo>
                    <a:lnTo>
                      <a:pt x="120" y="167"/>
                    </a:lnTo>
                    <a:lnTo>
                      <a:pt x="118" y="161"/>
                    </a:lnTo>
                    <a:lnTo>
                      <a:pt x="128" y="155"/>
                    </a:lnTo>
                    <a:lnTo>
                      <a:pt x="132" y="157"/>
                    </a:lnTo>
                    <a:lnTo>
                      <a:pt x="142" y="151"/>
                    </a:lnTo>
                    <a:lnTo>
                      <a:pt x="144" y="141"/>
                    </a:lnTo>
                    <a:lnTo>
                      <a:pt x="138" y="131"/>
                    </a:lnTo>
                    <a:lnTo>
                      <a:pt x="138" y="125"/>
                    </a:lnTo>
                    <a:lnTo>
                      <a:pt x="124" y="117"/>
                    </a:lnTo>
                    <a:lnTo>
                      <a:pt x="120" y="107"/>
                    </a:lnTo>
                    <a:lnTo>
                      <a:pt x="108" y="99"/>
                    </a:lnTo>
                    <a:lnTo>
                      <a:pt x="100" y="87"/>
                    </a:lnTo>
                    <a:lnTo>
                      <a:pt x="94" y="83"/>
                    </a:lnTo>
                    <a:lnTo>
                      <a:pt x="90" y="70"/>
                    </a:lnTo>
                    <a:lnTo>
                      <a:pt x="70" y="60"/>
                    </a:lnTo>
                    <a:lnTo>
                      <a:pt x="72" y="54"/>
                    </a:lnTo>
                    <a:lnTo>
                      <a:pt x="78" y="52"/>
                    </a:lnTo>
                    <a:lnTo>
                      <a:pt x="88" y="46"/>
                    </a:lnTo>
                    <a:lnTo>
                      <a:pt x="78" y="40"/>
                    </a:lnTo>
                    <a:lnTo>
                      <a:pt x="70" y="28"/>
                    </a:lnTo>
                    <a:lnTo>
                      <a:pt x="64" y="28"/>
                    </a:lnTo>
                    <a:lnTo>
                      <a:pt x="62" y="32"/>
                    </a:lnTo>
                    <a:lnTo>
                      <a:pt x="50" y="28"/>
                    </a:lnTo>
                    <a:lnTo>
                      <a:pt x="44" y="14"/>
                    </a:lnTo>
                    <a:lnTo>
                      <a:pt x="30" y="0"/>
                    </a:lnTo>
                    <a:lnTo>
                      <a:pt x="22" y="0"/>
                    </a:lnTo>
                    <a:lnTo>
                      <a:pt x="22" y="4"/>
                    </a:lnTo>
                    <a:lnTo>
                      <a:pt x="26" y="12"/>
                    </a:lnTo>
                    <a:lnTo>
                      <a:pt x="28" y="20"/>
                    </a:lnTo>
                    <a:lnTo>
                      <a:pt x="20" y="20"/>
                    </a:lnTo>
                    <a:lnTo>
                      <a:pt x="14" y="14"/>
                    </a:lnTo>
                    <a:lnTo>
                      <a:pt x="10" y="20"/>
                    </a:lnTo>
                    <a:lnTo>
                      <a:pt x="10" y="2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22" name="Freeform 181"/>
              <p:cNvSpPr>
                <a:spLocks noEditPoints="1"/>
              </p:cNvSpPr>
              <p:nvPr/>
            </p:nvSpPr>
            <p:spPr bwMode="auto">
              <a:xfrm>
                <a:off x="6922266" y="2759916"/>
                <a:ext cx="278554" cy="205194"/>
              </a:xfrm>
              <a:custGeom>
                <a:avLst/>
                <a:gdLst>
                  <a:gd name="T0" fmla="*/ 168 w 262"/>
                  <a:gd name="T1" fmla="*/ 10 h 193"/>
                  <a:gd name="T2" fmla="*/ 126 w 262"/>
                  <a:gd name="T3" fmla="*/ 70 h 193"/>
                  <a:gd name="T4" fmla="*/ 128 w 262"/>
                  <a:gd name="T5" fmla="*/ 74 h 193"/>
                  <a:gd name="T6" fmla="*/ 186 w 262"/>
                  <a:gd name="T7" fmla="*/ 76 h 193"/>
                  <a:gd name="T8" fmla="*/ 198 w 262"/>
                  <a:gd name="T9" fmla="*/ 68 h 193"/>
                  <a:gd name="T10" fmla="*/ 204 w 262"/>
                  <a:gd name="T11" fmla="*/ 56 h 193"/>
                  <a:gd name="T12" fmla="*/ 190 w 262"/>
                  <a:gd name="T13" fmla="*/ 50 h 193"/>
                  <a:gd name="T14" fmla="*/ 186 w 262"/>
                  <a:gd name="T15" fmla="*/ 58 h 193"/>
                  <a:gd name="T16" fmla="*/ 174 w 262"/>
                  <a:gd name="T17" fmla="*/ 70 h 193"/>
                  <a:gd name="T18" fmla="*/ 164 w 262"/>
                  <a:gd name="T19" fmla="*/ 66 h 193"/>
                  <a:gd name="T20" fmla="*/ 160 w 262"/>
                  <a:gd name="T21" fmla="*/ 72 h 193"/>
                  <a:gd name="T22" fmla="*/ 134 w 262"/>
                  <a:gd name="T23" fmla="*/ 72 h 193"/>
                  <a:gd name="T24" fmla="*/ 146 w 262"/>
                  <a:gd name="T25" fmla="*/ 86 h 193"/>
                  <a:gd name="T26" fmla="*/ 166 w 262"/>
                  <a:gd name="T27" fmla="*/ 86 h 193"/>
                  <a:gd name="T28" fmla="*/ 160 w 262"/>
                  <a:gd name="T29" fmla="*/ 147 h 193"/>
                  <a:gd name="T30" fmla="*/ 178 w 262"/>
                  <a:gd name="T31" fmla="*/ 163 h 193"/>
                  <a:gd name="T32" fmla="*/ 168 w 262"/>
                  <a:gd name="T33" fmla="*/ 161 h 193"/>
                  <a:gd name="T34" fmla="*/ 178 w 262"/>
                  <a:gd name="T35" fmla="*/ 163 h 193"/>
                  <a:gd name="T36" fmla="*/ 172 w 262"/>
                  <a:gd name="T37" fmla="*/ 153 h 193"/>
                  <a:gd name="T38" fmla="*/ 198 w 262"/>
                  <a:gd name="T39" fmla="*/ 141 h 193"/>
                  <a:gd name="T40" fmla="*/ 218 w 262"/>
                  <a:gd name="T41" fmla="*/ 193 h 193"/>
                  <a:gd name="T42" fmla="*/ 210 w 262"/>
                  <a:gd name="T43" fmla="*/ 193 h 193"/>
                  <a:gd name="T44" fmla="*/ 106 w 262"/>
                  <a:gd name="T45" fmla="*/ 6 h 193"/>
                  <a:gd name="T46" fmla="*/ 110 w 262"/>
                  <a:gd name="T47" fmla="*/ 0 h 193"/>
                  <a:gd name="T48" fmla="*/ 202 w 262"/>
                  <a:gd name="T49" fmla="*/ 28 h 193"/>
                  <a:gd name="T50" fmla="*/ 176 w 262"/>
                  <a:gd name="T51" fmla="*/ 14 h 193"/>
                  <a:gd name="T52" fmla="*/ 200 w 262"/>
                  <a:gd name="T53" fmla="*/ 32 h 193"/>
                  <a:gd name="T54" fmla="*/ 214 w 262"/>
                  <a:gd name="T55" fmla="*/ 58 h 193"/>
                  <a:gd name="T56" fmla="*/ 250 w 262"/>
                  <a:gd name="T57" fmla="*/ 74 h 193"/>
                  <a:gd name="T58" fmla="*/ 242 w 262"/>
                  <a:gd name="T59" fmla="*/ 68 h 193"/>
                  <a:gd name="T60" fmla="*/ 252 w 262"/>
                  <a:gd name="T61" fmla="*/ 88 h 193"/>
                  <a:gd name="T62" fmla="*/ 262 w 262"/>
                  <a:gd name="T63" fmla="*/ 94 h 193"/>
                  <a:gd name="T64" fmla="*/ 168 w 262"/>
                  <a:gd name="T65" fmla="*/ 165 h 193"/>
                  <a:gd name="T66" fmla="*/ 152 w 262"/>
                  <a:gd name="T67" fmla="*/ 161 h 193"/>
                  <a:gd name="T68" fmla="*/ 152 w 262"/>
                  <a:gd name="T69" fmla="*/ 157 h 193"/>
                  <a:gd name="T70" fmla="*/ 146 w 262"/>
                  <a:gd name="T71" fmla="*/ 143 h 193"/>
                  <a:gd name="T72" fmla="*/ 126 w 262"/>
                  <a:gd name="T73" fmla="*/ 133 h 193"/>
                  <a:gd name="T74" fmla="*/ 112 w 262"/>
                  <a:gd name="T75" fmla="*/ 110 h 193"/>
                  <a:gd name="T76" fmla="*/ 112 w 262"/>
                  <a:gd name="T77" fmla="*/ 94 h 193"/>
                  <a:gd name="T78" fmla="*/ 108 w 262"/>
                  <a:gd name="T79" fmla="*/ 80 h 193"/>
                  <a:gd name="T80" fmla="*/ 88 w 262"/>
                  <a:gd name="T81" fmla="*/ 58 h 193"/>
                  <a:gd name="T82" fmla="*/ 70 w 262"/>
                  <a:gd name="T83" fmla="*/ 40 h 193"/>
                  <a:gd name="T84" fmla="*/ 42 w 262"/>
                  <a:gd name="T85" fmla="*/ 28 h 193"/>
                  <a:gd name="T86" fmla="*/ 8 w 262"/>
                  <a:gd name="T87" fmla="*/ 16 h 193"/>
                  <a:gd name="T88" fmla="*/ 2 w 262"/>
                  <a:gd name="T89" fmla="*/ 104 h 193"/>
                  <a:gd name="T90" fmla="*/ 12 w 262"/>
                  <a:gd name="T91" fmla="*/ 147 h 193"/>
                  <a:gd name="T92" fmla="*/ 42 w 262"/>
                  <a:gd name="T93" fmla="*/ 145 h 193"/>
                  <a:gd name="T94" fmla="*/ 28 w 262"/>
                  <a:gd name="T95" fmla="*/ 129 h 193"/>
                  <a:gd name="T96" fmla="*/ 50 w 262"/>
                  <a:gd name="T97" fmla="*/ 126 h 193"/>
                  <a:gd name="T98" fmla="*/ 56 w 262"/>
                  <a:gd name="T99" fmla="*/ 116 h 193"/>
                  <a:gd name="T100" fmla="*/ 72 w 262"/>
                  <a:gd name="T101" fmla="*/ 118 h 193"/>
                  <a:gd name="T102" fmla="*/ 96 w 262"/>
                  <a:gd name="T103" fmla="*/ 137 h 193"/>
                  <a:gd name="T104" fmla="*/ 110 w 262"/>
                  <a:gd name="T105" fmla="*/ 155 h 193"/>
                  <a:gd name="T106" fmla="*/ 150 w 262"/>
                  <a:gd name="T107" fmla="*/ 169 h 193"/>
                  <a:gd name="T108" fmla="*/ 160 w 262"/>
                  <a:gd name="T109" fmla="*/ 173 h 193"/>
                  <a:gd name="T110" fmla="*/ 162 w 262"/>
                  <a:gd name="T111" fmla="*/ 16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2" h="193">
                    <a:moveTo>
                      <a:pt x="164" y="14"/>
                    </a:moveTo>
                    <a:lnTo>
                      <a:pt x="170" y="14"/>
                    </a:lnTo>
                    <a:lnTo>
                      <a:pt x="170" y="12"/>
                    </a:lnTo>
                    <a:lnTo>
                      <a:pt x="168" y="10"/>
                    </a:lnTo>
                    <a:lnTo>
                      <a:pt x="164" y="12"/>
                    </a:lnTo>
                    <a:lnTo>
                      <a:pt x="164" y="14"/>
                    </a:lnTo>
                    <a:close/>
                    <a:moveTo>
                      <a:pt x="128" y="74"/>
                    </a:moveTo>
                    <a:lnTo>
                      <a:pt x="126" y="70"/>
                    </a:lnTo>
                    <a:lnTo>
                      <a:pt x="124" y="72"/>
                    </a:lnTo>
                    <a:lnTo>
                      <a:pt x="124" y="76"/>
                    </a:lnTo>
                    <a:lnTo>
                      <a:pt x="128" y="78"/>
                    </a:lnTo>
                    <a:lnTo>
                      <a:pt x="128" y="74"/>
                    </a:lnTo>
                    <a:close/>
                    <a:moveTo>
                      <a:pt x="170" y="86"/>
                    </a:moveTo>
                    <a:lnTo>
                      <a:pt x="180" y="82"/>
                    </a:lnTo>
                    <a:lnTo>
                      <a:pt x="182" y="78"/>
                    </a:lnTo>
                    <a:lnTo>
                      <a:pt x="186" y="76"/>
                    </a:lnTo>
                    <a:lnTo>
                      <a:pt x="186" y="74"/>
                    </a:lnTo>
                    <a:lnTo>
                      <a:pt x="194" y="74"/>
                    </a:lnTo>
                    <a:lnTo>
                      <a:pt x="198" y="70"/>
                    </a:lnTo>
                    <a:lnTo>
                      <a:pt x="198" y="68"/>
                    </a:lnTo>
                    <a:lnTo>
                      <a:pt x="196" y="64"/>
                    </a:lnTo>
                    <a:lnTo>
                      <a:pt x="196" y="62"/>
                    </a:lnTo>
                    <a:lnTo>
                      <a:pt x="202" y="60"/>
                    </a:lnTo>
                    <a:lnTo>
                      <a:pt x="204" y="56"/>
                    </a:lnTo>
                    <a:lnTo>
                      <a:pt x="204" y="50"/>
                    </a:lnTo>
                    <a:lnTo>
                      <a:pt x="198" y="46"/>
                    </a:lnTo>
                    <a:lnTo>
                      <a:pt x="196" y="50"/>
                    </a:lnTo>
                    <a:lnTo>
                      <a:pt x="190" y="50"/>
                    </a:lnTo>
                    <a:lnTo>
                      <a:pt x="188" y="52"/>
                    </a:lnTo>
                    <a:lnTo>
                      <a:pt x="192" y="58"/>
                    </a:lnTo>
                    <a:lnTo>
                      <a:pt x="190" y="60"/>
                    </a:lnTo>
                    <a:lnTo>
                      <a:pt x="186" y="58"/>
                    </a:lnTo>
                    <a:lnTo>
                      <a:pt x="182" y="58"/>
                    </a:lnTo>
                    <a:lnTo>
                      <a:pt x="182" y="62"/>
                    </a:lnTo>
                    <a:lnTo>
                      <a:pt x="178" y="70"/>
                    </a:lnTo>
                    <a:lnTo>
                      <a:pt x="174" y="70"/>
                    </a:lnTo>
                    <a:lnTo>
                      <a:pt x="172" y="72"/>
                    </a:lnTo>
                    <a:lnTo>
                      <a:pt x="164" y="72"/>
                    </a:lnTo>
                    <a:lnTo>
                      <a:pt x="164" y="68"/>
                    </a:lnTo>
                    <a:lnTo>
                      <a:pt x="164" y="66"/>
                    </a:lnTo>
                    <a:lnTo>
                      <a:pt x="162" y="64"/>
                    </a:lnTo>
                    <a:lnTo>
                      <a:pt x="162" y="66"/>
                    </a:lnTo>
                    <a:lnTo>
                      <a:pt x="162" y="70"/>
                    </a:lnTo>
                    <a:lnTo>
                      <a:pt x="160" y="72"/>
                    </a:lnTo>
                    <a:lnTo>
                      <a:pt x="154" y="72"/>
                    </a:lnTo>
                    <a:lnTo>
                      <a:pt x="148" y="72"/>
                    </a:lnTo>
                    <a:lnTo>
                      <a:pt x="138" y="70"/>
                    </a:lnTo>
                    <a:lnTo>
                      <a:pt x="134" y="72"/>
                    </a:lnTo>
                    <a:lnTo>
                      <a:pt x="136" y="76"/>
                    </a:lnTo>
                    <a:lnTo>
                      <a:pt x="144" y="80"/>
                    </a:lnTo>
                    <a:lnTo>
                      <a:pt x="144" y="84"/>
                    </a:lnTo>
                    <a:lnTo>
                      <a:pt x="146" y="86"/>
                    </a:lnTo>
                    <a:lnTo>
                      <a:pt x="152" y="82"/>
                    </a:lnTo>
                    <a:lnTo>
                      <a:pt x="156" y="86"/>
                    </a:lnTo>
                    <a:lnTo>
                      <a:pt x="160" y="86"/>
                    </a:lnTo>
                    <a:lnTo>
                      <a:pt x="166" y="86"/>
                    </a:lnTo>
                    <a:lnTo>
                      <a:pt x="170" y="86"/>
                    </a:lnTo>
                    <a:close/>
                    <a:moveTo>
                      <a:pt x="162" y="153"/>
                    </a:moveTo>
                    <a:lnTo>
                      <a:pt x="164" y="151"/>
                    </a:lnTo>
                    <a:lnTo>
                      <a:pt x="160" y="147"/>
                    </a:lnTo>
                    <a:lnTo>
                      <a:pt x="158" y="149"/>
                    </a:lnTo>
                    <a:lnTo>
                      <a:pt x="158" y="151"/>
                    </a:lnTo>
                    <a:lnTo>
                      <a:pt x="162" y="153"/>
                    </a:lnTo>
                    <a:close/>
                    <a:moveTo>
                      <a:pt x="178" y="163"/>
                    </a:moveTo>
                    <a:lnTo>
                      <a:pt x="176" y="161"/>
                    </a:lnTo>
                    <a:lnTo>
                      <a:pt x="174" y="163"/>
                    </a:lnTo>
                    <a:lnTo>
                      <a:pt x="168" y="157"/>
                    </a:lnTo>
                    <a:lnTo>
                      <a:pt x="168" y="161"/>
                    </a:lnTo>
                    <a:lnTo>
                      <a:pt x="170" y="161"/>
                    </a:lnTo>
                    <a:lnTo>
                      <a:pt x="172" y="165"/>
                    </a:lnTo>
                    <a:lnTo>
                      <a:pt x="174" y="165"/>
                    </a:lnTo>
                    <a:lnTo>
                      <a:pt x="178" y="163"/>
                    </a:lnTo>
                    <a:close/>
                    <a:moveTo>
                      <a:pt x="166" y="151"/>
                    </a:moveTo>
                    <a:lnTo>
                      <a:pt x="166" y="155"/>
                    </a:lnTo>
                    <a:lnTo>
                      <a:pt x="172" y="155"/>
                    </a:lnTo>
                    <a:lnTo>
                      <a:pt x="172" y="153"/>
                    </a:lnTo>
                    <a:lnTo>
                      <a:pt x="166" y="151"/>
                    </a:lnTo>
                    <a:close/>
                    <a:moveTo>
                      <a:pt x="206" y="145"/>
                    </a:moveTo>
                    <a:lnTo>
                      <a:pt x="206" y="143"/>
                    </a:lnTo>
                    <a:lnTo>
                      <a:pt x="198" y="141"/>
                    </a:lnTo>
                    <a:lnTo>
                      <a:pt x="198" y="143"/>
                    </a:lnTo>
                    <a:lnTo>
                      <a:pt x="206" y="147"/>
                    </a:lnTo>
                    <a:lnTo>
                      <a:pt x="206" y="145"/>
                    </a:lnTo>
                    <a:close/>
                    <a:moveTo>
                      <a:pt x="218" y="193"/>
                    </a:moveTo>
                    <a:lnTo>
                      <a:pt x="216" y="189"/>
                    </a:lnTo>
                    <a:lnTo>
                      <a:pt x="210" y="189"/>
                    </a:lnTo>
                    <a:lnTo>
                      <a:pt x="208" y="191"/>
                    </a:lnTo>
                    <a:lnTo>
                      <a:pt x="210" y="193"/>
                    </a:lnTo>
                    <a:lnTo>
                      <a:pt x="218" y="193"/>
                    </a:lnTo>
                    <a:close/>
                    <a:moveTo>
                      <a:pt x="110" y="0"/>
                    </a:moveTo>
                    <a:lnTo>
                      <a:pt x="106" y="2"/>
                    </a:lnTo>
                    <a:lnTo>
                      <a:pt x="106" y="6"/>
                    </a:lnTo>
                    <a:lnTo>
                      <a:pt x="110" y="6"/>
                    </a:lnTo>
                    <a:lnTo>
                      <a:pt x="116" y="6"/>
                    </a:lnTo>
                    <a:lnTo>
                      <a:pt x="120" y="4"/>
                    </a:lnTo>
                    <a:lnTo>
                      <a:pt x="110" y="0"/>
                    </a:lnTo>
                    <a:close/>
                    <a:moveTo>
                      <a:pt x="216" y="50"/>
                    </a:moveTo>
                    <a:lnTo>
                      <a:pt x="214" y="42"/>
                    </a:lnTo>
                    <a:lnTo>
                      <a:pt x="208" y="38"/>
                    </a:lnTo>
                    <a:lnTo>
                      <a:pt x="202" y="28"/>
                    </a:lnTo>
                    <a:lnTo>
                      <a:pt x="190" y="20"/>
                    </a:lnTo>
                    <a:lnTo>
                      <a:pt x="188" y="16"/>
                    </a:lnTo>
                    <a:lnTo>
                      <a:pt x="180" y="12"/>
                    </a:lnTo>
                    <a:lnTo>
                      <a:pt x="176" y="14"/>
                    </a:lnTo>
                    <a:lnTo>
                      <a:pt x="178" y="16"/>
                    </a:lnTo>
                    <a:lnTo>
                      <a:pt x="186" y="20"/>
                    </a:lnTo>
                    <a:lnTo>
                      <a:pt x="194" y="28"/>
                    </a:lnTo>
                    <a:lnTo>
                      <a:pt x="200" y="32"/>
                    </a:lnTo>
                    <a:lnTo>
                      <a:pt x="208" y="42"/>
                    </a:lnTo>
                    <a:lnTo>
                      <a:pt x="208" y="50"/>
                    </a:lnTo>
                    <a:lnTo>
                      <a:pt x="212" y="58"/>
                    </a:lnTo>
                    <a:lnTo>
                      <a:pt x="214" y="58"/>
                    </a:lnTo>
                    <a:lnTo>
                      <a:pt x="216" y="50"/>
                    </a:lnTo>
                    <a:close/>
                    <a:moveTo>
                      <a:pt x="254" y="84"/>
                    </a:moveTo>
                    <a:lnTo>
                      <a:pt x="254" y="80"/>
                    </a:lnTo>
                    <a:lnTo>
                      <a:pt x="250" y="74"/>
                    </a:lnTo>
                    <a:lnTo>
                      <a:pt x="246" y="70"/>
                    </a:lnTo>
                    <a:lnTo>
                      <a:pt x="246" y="62"/>
                    </a:lnTo>
                    <a:lnTo>
                      <a:pt x="242" y="62"/>
                    </a:lnTo>
                    <a:lnTo>
                      <a:pt x="242" y="68"/>
                    </a:lnTo>
                    <a:lnTo>
                      <a:pt x="244" y="72"/>
                    </a:lnTo>
                    <a:lnTo>
                      <a:pt x="244" y="78"/>
                    </a:lnTo>
                    <a:lnTo>
                      <a:pt x="244" y="82"/>
                    </a:lnTo>
                    <a:lnTo>
                      <a:pt x="252" y="88"/>
                    </a:lnTo>
                    <a:lnTo>
                      <a:pt x="250" y="92"/>
                    </a:lnTo>
                    <a:lnTo>
                      <a:pt x="254" y="96"/>
                    </a:lnTo>
                    <a:lnTo>
                      <a:pt x="258" y="96"/>
                    </a:lnTo>
                    <a:lnTo>
                      <a:pt x="262" y="94"/>
                    </a:lnTo>
                    <a:lnTo>
                      <a:pt x="262" y="90"/>
                    </a:lnTo>
                    <a:lnTo>
                      <a:pt x="254" y="84"/>
                    </a:lnTo>
                    <a:close/>
                    <a:moveTo>
                      <a:pt x="168" y="167"/>
                    </a:moveTo>
                    <a:lnTo>
                      <a:pt x="168" y="165"/>
                    </a:lnTo>
                    <a:lnTo>
                      <a:pt x="162" y="165"/>
                    </a:lnTo>
                    <a:lnTo>
                      <a:pt x="160" y="165"/>
                    </a:lnTo>
                    <a:lnTo>
                      <a:pt x="152" y="163"/>
                    </a:lnTo>
                    <a:lnTo>
                      <a:pt x="152" y="161"/>
                    </a:lnTo>
                    <a:lnTo>
                      <a:pt x="154" y="159"/>
                    </a:lnTo>
                    <a:lnTo>
                      <a:pt x="158" y="159"/>
                    </a:lnTo>
                    <a:lnTo>
                      <a:pt x="156" y="157"/>
                    </a:lnTo>
                    <a:lnTo>
                      <a:pt x="152" y="157"/>
                    </a:lnTo>
                    <a:lnTo>
                      <a:pt x="146" y="155"/>
                    </a:lnTo>
                    <a:lnTo>
                      <a:pt x="142" y="149"/>
                    </a:lnTo>
                    <a:lnTo>
                      <a:pt x="146" y="145"/>
                    </a:lnTo>
                    <a:lnTo>
                      <a:pt x="146" y="143"/>
                    </a:lnTo>
                    <a:lnTo>
                      <a:pt x="134" y="145"/>
                    </a:lnTo>
                    <a:lnTo>
                      <a:pt x="132" y="143"/>
                    </a:lnTo>
                    <a:lnTo>
                      <a:pt x="130" y="137"/>
                    </a:lnTo>
                    <a:lnTo>
                      <a:pt x="126" y="133"/>
                    </a:lnTo>
                    <a:lnTo>
                      <a:pt x="124" y="122"/>
                    </a:lnTo>
                    <a:lnTo>
                      <a:pt x="118" y="118"/>
                    </a:lnTo>
                    <a:lnTo>
                      <a:pt x="116" y="112"/>
                    </a:lnTo>
                    <a:lnTo>
                      <a:pt x="112" y="110"/>
                    </a:lnTo>
                    <a:lnTo>
                      <a:pt x="112" y="104"/>
                    </a:lnTo>
                    <a:lnTo>
                      <a:pt x="108" y="100"/>
                    </a:lnTo>
                    <a:lnTo>
                      <a:pt x="108" y="98"/>
                    </a:lnTo>
                    <a:lnTo>
                      <a:pt x="112" y="94"/>
                    </a:lnTo>
                    <a:lnTo>
                      <a:pt x="124" y="94"/>
                    </a:lnTo>
                    <a:lnTo>
                      <a:pt x="124" y="90"/>
                    </a:lnTo>
                    <a:lnTo>
                      <a:pt x="116" y="80"/>
                    </a:lnTo>
                    <a:lnTo>
                      <a:pt x="108" y="80"/>
                    </a:lnTo>
                    <a:lnTo>
                      <a:pt x="100" y="74"/>
                    </a:lnTo>
                    <a:lnTo>
                      <a:pt x="88" y="70"/>
                    </a:lnTo>
                    <a:lnTo>
                      <a:pt x="88" y="66"/>
                    </a:lnTo>
                    <a:lnTo>
                      <a:pt x="88" y="58"/>
                    </a:lnTo>
                    <a:lnTo>
                      <a:pt x="80" y="50"/>
                    </a:lnTo>
                    <a:lnTo>
                      <a:pt x="76" y="50"/>
                    </a:lnTo>
                    <a:lnTo>
                      <a:pt x="72" y="44"/>
                    </a:lnTo>
                    <a:lnTo>
                      <a:pt x="70" y="40"/>
                    </a:lnTo>
                    <a:lnTo>
                      <a:pt x="64" y="38"/>
                    </a:lnTo>
                    <a:lnTo>
                      <a:pt x="58" y="38"/>
                    </a:lnTo>
                    <a:lnTo>
                      <a:pt x="52" y="32"/>
                    </a:lnTo>
                    <a:lnTo>
                      <a:pt x="42" y="28"/>
                    </a:lnTo>
                    <a:lnTo>
                      <a:pt x="30" y="24"/>
                    </a:lnTo>
                    <a:lnTo>
                      <a:pt x="26" y="20"/>
                    </a:lnTo>
                    <a:lnTo>
                      <a:pt x="14" y="16"/>
                    </a:lnTo>
                    <a:lnTo>
                      <a:pt x="8" y="16"/>
                    </a:lnTo>
                    <a:lnTo>
                      <a:pt x="6" y="88"/>
                    </a:lnTo>
                    <a:lnTo>
                      <a:pt x="2" y="92"/>
                    </a:lnTo>
                    <a:lnTo>
                      <a:pt x="0" y="98"/>
                    </a:lnTo>
                    <a:lnTo>
                      <a:pt x="2" y="104"/>
                    </a:lnTo>
                    <a:lnTo>
                      <a:pt x="4" y="106"/>
                    </a:lnTo>
                    <a:lnTo>
                      <a:pt x="0" y="145"/>
                    </a:lnTo>
                    <a:lnTo>
                      <a:pt x="4" y="145"/>
                    </a:lnTo>
                    <a:lnTo>
                      <a:pt x="12" y="147"/>
                    </a:lnTo>
                    <a:lnTo>
                      <a:pt x="24" y="147"/>
                    </a:lnTo>
                    <a:lnTo>
                      <a:pt x="28" y="147"/>
                    </a:lnTo>
                    <a:lnTo>
                      <a:pt x="36" y="145"/>
                    </a:lnTo>
                    <a:lnTo>
                      <a:pt x="42" y="145"/>
                    </a:lnTo>
                    <a:lnTo>
                      <a:pt x="44" y="141"/>
                    </a:lnTo>
                    <a:lnTo>
                      <a:pt x="44" y="137"/>
                    </a:lnTo>
                    <a:lnTo>
                      <a:pt x="32" y="131"/>
                    </a:lnTo>
                    <a:lnTo>
                      <a:pt x="28" y="129"/>
                    </a:lnTo>
                    <a:lnTo>
                      <a:pt x="30" y="129"/>
                    </a:lnTo>
                    <a:lnTo>
                      <a:pt x="38" y="129"/>
                    </a:lnTo>
                    <a:lnTo>
                      <a:pt x="42" y="129"/>
                    </a:lnTo>
                    <a:lnTo>
                      <a:pt x="50" y="126"/>
                    </a:lnTo>
                    <a:lnTo>
                      <a:pt x="50" y="122"/>
                    </a:lnTo>
                    <a:lnTo>
                      <a:pt x="54" y="120"/>
                    </a:lnTo>
                    <a:lnTo>
                      <a:pt x="54" y="116"/>
                    </a:lnTo>
                    <a:lnTo>
                      <a:pt x="56" y="116"/>
                    </a:lnTo>
                    <a:lnTo>
                      <a:pt x="62" y="116"/>
                    </a:lnTo>
                    <a:lnTo>
                      <a:pt x="64" y="114"/>
                    </a:lnTo>
                    <a:lnTo>
                      <a:pt x="70" y="114"/>
                    </a:lnTo>
                    <a:lnTo>
                      <a:pt x="72" y="118"/>
                    </a:lnTo>
                    <a:lnTo>
                      <a:pt x="78" y="118"/>
                    </a:lnTo>
                    <a:lnTo>
                      <a:pt x="92" y="126"/>
                    </a:lnTo>
                    <a:lnTo>
                      <a:pt x="90" y="131"/>
                    </a:lnTo>
                    <a:lnTo>
                      <a:pt x="96" y="137"/>
                    </a:lnTo>
                    <a:lnTo>
                      <a:pt x="98" y="143"/>
                    </a:lnTo>
                    <a:lnTo>
                      <a:pt x="102" y="145"/>
                    </a:lnTo>
                    <a:lnTo>
                      <a:pt x="104" y="151"/>
                    </a:lnTo>
                    <a:lnTo>
                      <a:pt x="110" y="155"/>
                    </a:lnTo>
                    <a:lnTo>
                      <a:pt x="116" y="165"/>
                    </a:lnTo>
                    <a:lnTo>
                      <a:pt x="132" y="167"/>
                    </a:lnTo>
                    <a:lnTo>
                      <a:pt x="136" y="167"/>
                    </a:lnTo>
                    <a:lnTo>
                      <a:pt x="150" y="169"/>
                    </a:lnTo>
                    <a:lnTo>
                      <a:pt x="156" y="169"/>
                    </a:lnTo>
                    <a:lnTo>
                      <a:pt x="154" y="171"/>
                    </a:lnTo>
                    <a:lnTo>
                      <a:pt x="156" y="173"/>
                    </a:lnTo>
                    <a:lnTo>
                      <a:pt x="160" y="173"/>
                    </a:lnTo>
                    <a:lnTo>
                      <a:pt x="166" y="173"/>
                    </a:lnTo>
                    <a:lnTo>
                      <a:pt x="166" y="171"/>
                    </a:lnTo>
                    <a:lnTo>
                      <a:pt x="162" y="169"/>
                    </a:lnTo>
                    <a:lnTo>
                      <a:pt x="162" y="169"/>
                    </a:lnTo>
                    <a:lnTo>
                      <a:pt x="168" y="16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25" name="Freeform 182"/>
              <p:cNvSpPr>
                <a:spLocks noEditPoints="1"/>
              </p:cNvSpPr>
              <p:nvPr/>
            </p:nvSpPr>
            <p:spPr bwMode="auto">
              <a:xfrm>
                <a:off x="7209325" y="2859855"/>
                <a:ext cx="172235" cy="107382"/>
              </a:xfrm>
              <a:custGeom>
                <a:avLst/>
                <a:gdLst>
                  <a:gd name="T0" fmla="*/ 54 w 162"/>
                  <a:gd name="T1" fmla="*/ 97 h 101"/>
                  <a:gd name="T2" fmla="*/ 66 w 162"/>
                  <a:gd name="T3" fmla="*/ 99 h 101"/>
                  <a:gd name="T4" fmla="*/ 52 w 162"/>
                  <a:gd name="T5" fmla="*/ 99 h 101"/>
                  <a:gd name="T6" fmla="*/ 98 w 162"/>
                  <a:gd name="T7" fmla="*/ 83 h 101"/>
                  <a:gd name="T8" fmla="*/ 88 w 162"/>
                  <a:gd name="T9" fmla="*/ 75 h 101"/>
                  <a:gd name="T10" fmla="*/ 80 w 162"/>
                  <a:gd name="T11" fmla="*/ 71 h 101"/>
                  <a:gd name="T12" fmla="*/ 84 w 162"/>
                  <a:gd name="T13" fmla="*/ 75 h 101"/>
                  <a:gd name="T14" fmla="*/ 90 w 162"/>
                  <a:gd name="T15" fmla="*/ 83 h 101"/>
                  <a:gd name="T16" fmla="*/ 86 w 162"/>
                  <a:gd name="T17" fmla="*/ 55 h 101"/>
                  <a:gd name="T18" fmla="*/ 86 w 162"/>
                  <a:gd name="T19" fmla="*/ 65 h 101"/>
                  <a:gd name="T20" fmla="*/ 86 w 162"/>
                  <a:gd name="T21" fmla="*/ 55 h 101"/>
                  <a:gd name="T22" fmla="*/ 82 w 162"/>
                  <a:gd name="T23" fmla="*/ 49 h 101"/>
                  <a:gd name="T24" fmla="*/ 78 w 162"/>
                  <a:gd name="T25" fmla="*/ 39 h 101"/>
                  <a:gd name="T26" fmla="*/ 74 w 162"/>
                  <a:gd name="T27" fmla="*/ 35 h 101"/>
                  <a:gd name="T28" fmla="*/ 72 w 162"/>
                  <a:gd name="T29" fmla="*/ 45 h 101"/>
                  <a:gd name="T30" fmla="*/ 76 w 162"/>
                  <a:gd name="T31" fmla="*/ 55 h 101"/>
                  <a:gd name="T32" fmla="*/ 68 w 162"/>
                  <a:gd name="T33" fmla="*/ 65 h 101"/>
                  <a:gd name="T34" fmla="*/ 74 w 162"/>
                  <a:gd name="T35" fmla="*/ 65 h 101"/>
                  <a:gd name="T36" fmla="*/ 64 w 162"/>
                  <a:gd name="T37" fmla="*/ 57 h 101"/>
                  <a:gd name="T38" fmla="*/ 58 w 162"/>
                  <a:gd name="T39" fmla="*/ 57 h 101"/>
                  <a:gd name="T40" fmla="*/ 52 w 162"/>
                  <a:gd name="T41" fmla="*/ 59 h 101"/>
                  <a:gd name="T42" fmla="*/ 68 w 162"/>
                  <a:gd name="T43" fmla="*/ 65 h 101"/>
                  <a:gd name="T44" fmla="*/ 18 w 162"/>
                  <a:gd name="T45" fmla="*/ 30 h 101"/>
                  <a:gd name="T46" fmla="*/ 16 w 162"/>
                  <a:gd name="T47" fmla="*/ 28 h 101"/>
                  <a:gd name="T48" fmla="*/ 14 w 162"/>
                  <a:gd name="T49" fmla="*/ 32 h 101"/>
                  <a:gd name="T50" fmla="*/ 20 w 162"/>
                  <a:gd name="T51" fmla="*/ 39 h 101"/>
                  <a:gd name="T52" fmla="*/ 22 w 162"/>
                  <a:gd name="T53" fmla="*/ 37 h 101"/>
                  <a:gd name="T54" fmla="*/ 14 w 162"/>
                  <a:gd name="T55" fmla="*/ 37 h 101"/>
                  <a:gd name="T56" fmla="*/ 12 w 162"/>
                  <a:gd name="T57" fmla="*/ 41 h 101"/>
                  <a:gd name="T58" fmla="*/ 14 w 162"/>
                  <a:gd name="T59" fmla="*/ 39 h 101"/>
                  <a:gd name="T60" fmla="*/ 4 w 162"/>
                  <a:gd name="T61" fmla="*/ 22 h 101"/>
                  <a:gd name="T62" fmla="*/ 0 w 162"/>
                  <a:gd name="T63" fmla="*/ 24 h 101"/>
                  <a:gd name="T64" fmla="*/ 4 w 162"/>
                  <a:gd name="T65" fmla="*/ 24 h 101"/>
                  <a:gd name="T66" fmla="*/ 0 w 162"/>
                  <a:gd name="T67" fmla="*/ 28 h 101"/>
                  <a:gd name="T68" fmla="*/ 2 w 162"/>
                  <a:gd name="T69" fmla="*/ 32 h 101"/>
                  <a:gd name="T70" fmla="*/ 58 w 162"/>
                  <a:gd name="T71" fmla="*/ 39 h 101"/>
                  <a:gd name="T72" fmla="*/ 54 w 162"/>
                  <a:gd name="T73" fmla="*/ 30 h 101"/>
                  <a:gd name="T74" fmla="*/ 38 w 162"/>
                  <a:gd name="T75" fmla="*/ 20 h 101"/>
                  <a:gd name="T76" fmla="*/ 32 w 162"/>
                  <a:gd name="T77" fmla="*/ 22 h 101"/>
                  <a:gd name="T78" fmla="*/ 46 w 162"/>
                  <a:gd name="T79" fmla="*/ 30 h 101"/>
                  <a:gd name="T80" fmla="*/ 58 w 162"/>
                  <a:gd name="T81" fmla="*/ 39 h 101"/>
                  <a:gd name="T82" fmla="*/ 18 w 162"/>
                  <a:gd name="T83" fmla="*/ 14 h 101"/>
                  <a:gd name="T84" fmla="*/ 14 w 162"/>
                  <a:gd name="T85" fmla="*/ 6 h 101"/>
                  <a:gd name="T86" fmla="*/ 2 w 162"/>
                  <a:gd name="T87" fmla="*/ 0 h 101"/>
                  <a:gd name="T88" fmla="*/ 10 w 162"/>
                  <a:gd name="T89" fmla="*/ 14 h 101"/>
                  <a:gd name="T90" fmla="*/ 162 w 162"/>
                  <a:gd name="T91" fmla="*/ 81 h 101"/>
                  <a:gd name="T92" fmla="*/ 158 w 162"/>
                  <a:gd name="T93" fmla="*/ 85 h 101"/>
                  <a:gd name="T94" fmla="*/ 162 w 162"/>
                  <a:gd name="T95" fmla="*/ 8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2" h="101">
                    <a:moveTo>
                      <a:pt x="52" y="99"/>
                    </a:moveTo>
                    <a:lnTo>
                      <a:pt x="54" y="97"/>
                    </a:lnTo>
                    <a:lnTo>
                      <a:pt x="60" y="97"/>
                    </a:lnTo>
                    <a:lnTo>
                      <a:pt x="66" y="99"/>
                    </a:lnTo>
                    <a:lnTo>
                      <a:pt x="64" y="101"/>
                    </a:lnTo>
                    <a:lnTo>
                      <a:pt x="52" y="99"/>
                    </a:lnTo>
                    <a:close/>
                    <a:moveTo>
                      <a:pt x="100" y="85"/>
                    </a:moveTo>
                    <a:lnTo>
                      <a:pt x="98" y="83"/>
                    </a:lnTo>
                    <a:lnTo>
                      <a:pt x="94" y="77"/>
                    </a:lnTo>
                    <a:lnTo>
                      <a:pt x="88" y="75"/>
                    </a:lnTo>
                    <a:lnTo>
                      <a:pt x="84" y="73"/>
                    </a:lnTo>
                    <a:lnTo>
                      <a:pt x="80" y="71"/>
                    </a:lnTo>
                    <a:lnTo>
                      <a:pt x="80" y="75"/>
                    </a:lnTo>
                    <a:lnTo>
                      <a:pt x="84" y="75"/>
                    </a:lnTo>
                    <a:lnTo>
                      <a:pt x="86" y="81"/>
                    </a:lnTo>
                    <a:lnTo>
                      <a:pt x="90" y="83"/>
                    </a:lnTo>
                    <a:lnTo>
                      <a:pt x="100" y="85"/>
                    </a:lnTo>
                    <a:close/>
                    <a:moveTo>
                      <a:pt x="86" y="55"/>
                    </a:moveTo>
                    <a:lnTo>
                      <a:pt x="84" y="61"/>
                    </a:lnTo>
                    <a:lnTo>
                      <a:pt x="86" y="65"/>
                    </a:lnTo>
                    <a:lnTo>
                      <a:pt x="88" y="63"/>
                    </a:lnTo>
                    <a:lnTo>
                      <a:pt x="86" y="55"/>
                    </a:lnTo>
                    <a:close/>
                    <a:moveTo>
                      <a:pt x="80" y="55"/>
                    </a:moveTo>
                    <a:lnTo>
                      <a:pt x="82" y="49"/>
                    </a:lnTo>
                    <a:lnTo>
                      <a:pt x="78" y="45"/>
                    </a:lnTo>
                    <a:lnTo>
                      <a:pt x="78" y="39"/>
                    </a:lnTo>
                    <a:lnTo>
                      <a:pt x="76" y="35"/>
                    </a:lnTo>
                    <a:lnTo>
                      <a:pt x="74" y="35"/>
                    </a:lnTo>
                    <a:lnTo>
                      <a:pt x="74" y="41"/>
                    </a:lnTo>
                    <a:lnTo>
                      <a:pt x="72" y="45"/>
                    </a:lnTo>
                    <a:lnTo>
                      <a:pt x="74" y="51"/>
                    </a:lnTo>
                    <a:lnTo>
                      <a:pt x="76" y="55"/>
                    </a:lnTo>
                    <a:lnTo>
                      <a:pt x="80" y="55"/>
                    </a:lnTo>
                    <a:close/>
                    <a:moveTo>
                      <a:pt x="68" y="65"/>
                    </a:moveTo>
                    <a:lnTo>
                      <a:pt x="72" y="67"/>
                    </a:lnTo>
                    <a:lnTo>
                      <a:pt x="74" y="65"/>
                    </a:lnTo>
                    <a:lnTo>
                      <a:pt x="68" y="59"/>
                    </a:lnTo>
                    <a:lnTo>
                      <a:pt x="64" y="57"/>
                    </a:lnTo>
                    <a:lnTo>
                      <a:pt x="58" y="57"/>
                    </a:lnTo>
                    <a:lnTo>
                      <a:pt x="58" y="57"/>
                    </a:lnTo>
                    <a:lnTo>
                      <a:pt x="54" y="55"/>
                    </a:lnTo>
                    <a:lnTo>
                      <a:pt x="52" y="59"/>
                    </a:lnTo>
                    <a:lnTo>
                      <a:pt x="54" y="63"/>
                    </a:lnTo>
                    <a:lnTo>
                      <a:pt x="68" y="65"/>
                    </a:lnTo>
                    <a:close/>
                    <a:moveTo>
                      <a:pt x="22" y="37"/>
                    </a:moveTo>
                    <a:lnTo>
                      <a:pt x="18" y="30"/>
                    </a:lnTo>
                    <a:lnTo>
                      <a:pt x="18" y="28"/>
                    </a:lnTo>
                    <a:lnTo>
                      <a:pt x="16" y="28"/>
                    </a:lnTo>
                    <a:lnTo>
                      <a:pt x="14" y="30"/>
                    </a:lnTo>
                    <a:lnTo>
                      <a:pt x="14" y="32"/>
                    </a:lnTo>
                    <a:lnTo>
                      <a:pt x="18" y="32"/>
                    </a:lnTo>
                    <a:lnTo>
                      <a:pt x="20" y="39"/>
                    </a:lnTo>
                    <a:lnTo>
                      <a:pt x="22" y="39"/>
                    </a:lnTo>
                    <a:lnTo>
                      <a:pt x="22" y="37"/>
                    </a:lnTo>
                    <a:close/>
                    <a:moveTo>
                      <a:pt x="14" y="39"/>
                    </a:moveTo>
                    <a:lnTo>
                      <a:pt x="14" y="37"/>
                    </a:lnTo>
                    <a:lnTo>
                      <a:pt x="10" y="39"/>
                    </a:lnTo>
                    <a:lnTo>
                      <a:pt x="12" y="41"/>
                    </a:lnTo>
                    <a:lnTo>
                      <a:pt x="14" y="43"/>
                    </a:lnTo>
                    <a:lnTo>
                      <a:pt x="14" y="39"/>
                    </a:lnTo>
                    <a:close/>
                    <a:moveTo>
                      <a:pt x="4" y="24"/>
                    </a:moveTo>
                    <a:lnTo>
                      <a:pt x="4" y="22"/>
                    </a:lnTo>
                    <a:lnTo>
                      <a:pt x="2" y="20"/>
                    </a:lnTo>
                    <a:lnTo>
                      <a:pt x="0" y="24"/>
                    </a:lnTo>
                    <a:lnTo>
                      <a:pt x="2" y="26"/>
                    </a:lnTo>
                    <a:lnTo>
                      <a:pt x="4" y="24"/>
                    </a:lnTo>
                    <a:close/>
                    <a:moveTo>
                      <a:pt x="2" y="28"/>
                    </a:moveTo>
                    <a:lnTo>
                      <a:pt x="0" y="28"/>
                    </a:lnTo>
                    <a:lnTo>
                      <a:pt x="0" y="30"/>
                    </a:lnTo>
                    <a:lnTo>
                      <a:pt x="2" y="32"/>
                    </a:lnTo>
                    <a:lnTo>
                      <a:pt x="2" y="28"/>
                    </a:lnTo>
                    <a:close/>
                    <a:moveTo>
                      <a:pt x="58" y="39"/>
                    </a:moveTo>
                    <a:lnTo>
                      <a:pt x="58" y="37"/>
                    </a:lnTo>
                    <a:lnTo>
                      <a:pt x="54" y="30"/>
                    </a:lnTo>
                    <a:lnTo>
                      <a:pt x="44" y="26"/>
                    </a:lnTo>
                    <a:lnTo>
                      <a:pt x="38" y="20"/>
                    </a:lnTo>
                    <a:lnTo>
                      <a:pt x="34" y="20"/>
                    </a:lnTo>
                    <a:lnTo>
                      <a:pt x="32" y="22"/>
                    </a:lnTo>
                    <a:lnTo>
                      <a:pt x="38" y="28"/>
                    </a:lnTo>
                    <a:lnTo>
                      <a:pt x="46" y="30"/>
                    </a:lnTo>
                    <a:lnTo>
                      <a:pt x="52" y="37"/>
                    </a:lnTo>
                    <a:lnTo>
                      <a:pt x="58" y="39"/>
                    </a:lnTo>
                    <a:close/>
                    <a:moveTo>
                      <a:pt x="18" y="16"/>
                    </a:moveTo>
                    <a:lnTo>
                      <a:pt x="18" y="14"/>
                    </a:lnTo>
                    <a:lnTo>
                      <a:pt x="16" y="12"/>
                    </a:lnTo>
                    <a:lnTo>
                      <a:pt x="14" y="6"/>
                    </a:lnTo>
                    <a:lnTo>
                      <a:pt x="6" y="0"/>
                    </a:lnTo>
                    <a:lnTo>
                      <a:pt x="2" y="0"/>
                    </a:lnTo>
                    <a:lnTo>
                      <a:pt x="8" y="10"/>
                    </a:lnTo>
                    <a:lnTo>
                      <a:pt x="10" y="14"/>
                    </a:lnTo>
                    <a:lnTo>
                      <a:pt x="18" y="16"/>
                    </a:lnTo>
                    <a:close/>
                    <a:moveTo>
                      <a:pt x="162" y="81"/>
                    </a:moveTo>
                    <a:lnTo>
                      <a:pt x="158" y="83"/>
                    </a:lnTo>
                    <a:lnTo>
                      <a:pt x="158" y="85"/>
                    </a:lnTo>
                    <a:lnTo>
                      <a:pt x="162" y="83"/>
                    </a:lnTo>
                    <a:lnTo>
                      <a:pt x="162" y="81"/>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26" name="Freeform 183"/>
              <p:cNvSpPr>
                <a:spLocks noEditPoints="1"/>
              </p:cNvSpPr>
              <p:nvPr/>
            </p:nvSpPr>
            <p:spPr bwMode="auto">
              <a:xfrm>
                <a:off x="7373054" y="3007637"/>
                <a:ext cx="36148" cy="127582"/>
              </a:xfrm>
              <a:custGeom>
                <a:avLst/>
                <a:gdLst>
                  <a:gd name="T0" fmla="*/ 8 w 34"/>
                  <a:gd name="T1" fmla="*/ 40 h 120"/>
                  <a:gd name="T2" fmla="*/ 0 w 34"/>
                  <a:gd name="T3" fmla="*/ 42 h 120"/>
                  <a:gd name="T4" fmla="*/ 2 w 34"/>
                  <a:gd name="T5" fmla="*/ 28 h 120"/>
                  <a:gd name="T6" fmla="*/ 4 w 34"/>
                  <a:gd name="T7" fmla="*/ 20 h 120"/>
                  <a:gd name="T8" fmla="*/ 8 w 34"/>
                  <a:gd name="T9" fmla="*/ 26 h 120"/>
                  <a:gd name="T10" fmla="*/ 12 w 34"/>
                  <a:gd name="T11" fmla="*/ 24 h 120"/>
                  <a:gd name="T12" fmla="*/ 12 w 34"/>
                  <a:gd name="T13" fmla="*/ 40 h 120"/>
                  <a:gd name="T14" fmla="*/ 30 w 34"/>
                  <a:gd name="T15" fmla="*/ 18 h 120"/>
                  <a:gd name="T16" fmla="*/ 28 w 34"/>
                  <a:gd name="T17" fmla="*/ 28 h 120"/>
                  <a:gd name="T18" fmla="*/ 20 w 34"/>
                  <a:gd name="T19" fmla="*/ 14 h 120"/>
                  <a:gd name="T20" fmla="*/ 22 w 34"/>
                  <a:gd name="T21" fmla="*/ 12 h 120"/>
                  <a:gd name="T22" fmla="*/ 18 w 34"/>
                  <a:gd name="T23" fmla="*/ 14 h 120"/>
                  <a:gd name="T24" fmla="*/ 24 w 34"/>
                  <a:gd name="T25" fmla="*/ 4 h 120"/>
                  <a:gd name="T26" fmla="*/ 22 w 34"/>
                  <a:gd name="T27" fmla="*/ 0 h 120"/>
                  <a:gd name="T28" fmla="*/ 22 w 34"/>
                  <a:gd name="T29" fmla="*/ 6 h 120"/>
                  <a:gd name="T30" fmla="*/ 18 w 34"/>
                  <a:gd name="T31" fmla="*/ 56 h 120"/>
                  <a:gd name="T32" fmla="*/ 10 w 34"/>
                  <a:gd name="T33" fmla="*/ 44 h 120"/>
                  <a:gd name="T34" fmla="*/ 8 w 34"/>
                  <a:gd name="T35" fmla="*/ 50 h 120"/>
                  <a:gd name="T36" fmla="*/ 12 w 34"/>
                  <a:gd name="T37" fmla="*/ 56 h 120"/>
                  <a:gd name="T38" fmla="*/ 18 w 34"/>
                  <a:gd name="T39" fmla="*/ 56 h 120"/>
                  <a:gd name="T40" fmla="*/ 28 w 34"/>
                  <a:gd name="T41" fmla="*/ 36 h 120"/>
                  <a:gd name="T42" fmla="*/ 28 w 34"/>
                  <a:gd name="T43" fmla="*/ 50 h 120"/>
                  <a:gd name="T44" fmla="*/ 26 w 34"/>
                  <a:gd name="T45" fmla="*/ 54 h 120"/>
                  <a:gd name="T46" fmla="*/ 22 w 34"/>
                  <a:gd name="T47" fmla="*/ 52 h 120"/>
                  <a:gd name="T48" fmla="*/ 26 w 34"/>
                  <a:gd name="T49" fmla="*/ 54 h 120"/>
                  <a:gd name="T50" fmla="*/ 26 w 34"/>
                  <a:gd name="T51" fmla="*/ 82 h 120"/>
                  <a:gd name="T52" fmla="*/ 20 w 34"/>
                  <a:gd name="T53" fmla="*/ 80 h 120"/>
                  <a:gd name="T54" fmla="*/ 20 w 34"/>
                  <a:gd name="T55" fmla="*/ 84 h 120"/>
                  <a:gd name="T56" fmla="*/ 34 w 34"/>
                  <a:gd name="T57" fmla="*/ 104 h 120"/>
                  <a:gd name="T58" fmla="*/ 30 w 34"/>
                  <a:gd name="T59" fmla="*/ 98 h 120"/>
                  <a:gd name="T60" fmla="*/ 28 w 34"/>
                  <a:gd name="T61" fmla="*/ 102 h 120"/>
                  <a:gd name="T62" fmla="*/ 32 w 34"/>
                  <a:gd name="T63" fmla="*/ 114 h 120"/>
                  <a:gd name="T64" fmla="*/ 28 w 34"/>
                  <a:gd name="T65" fmla="*/ 116 h 120"/>
                  <a:gd name="T66" fmla="*/ 32 w 34"/>
                  <a:gd name="T67" fmla="*/ 12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120">
                    <a:moveTo>
                      <a:pt x="12" y="40"/>
                    </a:moveTo>
                    <a:lnTo>
                      <a:pt x="8" y="40"/>
                    </a:lnTo>
                    <a:lnTo>
                      <a:pt x="6" y="40"/>
                    </a:lnTo>
                    <a:lnTo>
                      <a:pt x="0" y="42"/>
                    </a:lnTo>
                    <a:lnTo>
                      <a:pt x="0" y="36"/>
                    </a:lnTo>
                    <a:lnTo>
                      <a:pt x="2" y="28"/>
                    </a:lnTo>
                    <a:lnTo>
                      <a:pt x="2" y="20"/>
                    </a:lnTo>
                    <a:lnTo>
                      <a:pt x="4" y="20"/>
                    </a:lnTo>
                    <a:lnTo>
                      <a:pt x="6" y="26"/>
                    </a:lnTo>
                    <a:lnTo>
                      <a:pt x="8" y="26"/>
                    </a:lnTo>
                    <a:lnTo>
                      <a:pt x="10" y="22"/>
                    </a:lnTo>
                    <a:lnTo>
                      <a:pt x="12" y="24"/>
                    </a:lnTo>
                    <a:lnTo>
                      <a:pt x="12" y="32"/>
                    </a:lnTo>
                    <a:lnTo>
                      <a:pt x="12" y="40"/>
                    </a:lnTo>
                    <a:close/>
                    <a:moveTo>
                      <a:pt x="30" y="26"/>
                    </a:moveTo>
                    <a:lnTo>
                      <a:pt x="30" y="18"/>
                    </a:lnTo>
                    <a:lnTo>
                      <a:pt x="28" y="18"/>
                    </a:lnTo>
                    <a:lnTo>
                      <a:pt x="28" y="28"/>
                    </a:lnTo>
                    <a:lnTo>
                      <a:pt x="30" y="26"/>
                    </a:lnTo>
                    <a:close/>
                    <a:moveTo>
                      <a:pt x="20" y="14"/>
                    </a:moveTo>
                    <a:lnTo>
                      <a:pt x="22" y="14"/>
                    </a:lnTo>
                    <a:lnTo>
                      <a:pt x="22" y="12"/>
                    </a:lnTo>
                    <a:lnTo>
                      <a:pt x="20" y="10"/>
                    </a:lnTo>
                    <a:lnTo>
                      <a:pt x="18" y="14"/>
                    </a:lnTo>
                    <a:lnTo>
                      <a:pt x="20" y="14"/>
                    </a:lnTo>
                    <a:close/>
                    <a:moveTo>
                      <a:pt x="24" y="4"/>
                    </a:moveTo>
                    <a:lnTo>
                      <a:pt x="26" y="2"/>
                    </a:lnTo>
                    <a:lnTo>
                      <a:pt x="22" y="0"/>
                    </a:lnTo>
                    <a:lnTo>
                      <a:pt x="20" y="2"/>
                    </a:lnTo>
                    <a:lnTo>
                      <a:pt x="22" y="6"/>
                    </a:lnTo>
                    <a:lnTo>
                      <a:pt x="24" y="4"/>
                    </a:lnTo>
                    <a:close/>
                    <a:moveTo>
                      <a:pt x="18" y="56"/>
                    </a:moveTo>
                    <a:lnTo>
                      <a:pt x="12" y="46"/>
                    </a:lnTo>
                    <a:lnTo>
                      <a:pt x="10" y="44"/>
                    </a:lnTo>
                    <a:lnTo>
                      <a:pt x="8" y="46"/>
                    </a:lnTo>
                    <a:lnTo>
                      <a:pt x="8" y="50"/>
                    </a:lnTo>
                    <a:lnTo>
                      <a:pt x="12" y="50"/>
                    </a:lnTo>
                    <a:lnTo>
                      <a:pt x="12" y="56"/>
                    </a:lnTo>
                    <a:lnTo>
                      <a:pt x="12" y="58"/>
                    </a:lnTo>
                    <a:lnTo>
                      <a:pt x="18" y="56"/>
                    </a:lnTo>
                    <a:close/>
                    <a:moveTo>
                      <a:pt x="30" y="36"/>
                    </a:moveTo>
                    <a:lnTo>
                      <a:pt x="28" y="36"/>
                    </a:lnTo>
                    <a:lnTo>
                      <a:pt x="26" y="46"/>
                    </a:lnTo>
                    <a:lnTo>
                      <a:pt x="28" y="50"/>
                    </a:lnTo>
                    <a:lnTo>
                      <a:pt x="30" y="36"/>
                    </a:lnTo>
                    <a:close/>
                    <a:moveTo>
                      <a:pt x="26" y="54"/>
                    </a:moveTo>
                    <a:lnTo>
                      <a:pt x="24" y="52"/>
                    </a:lnTo>
                    <a:lnTo>
                      <a:pt x="22" y="52"/>
                    </a:lnTo>
                    <a:lnTo>
                      <a:pt x="22" y="54"/>
                    </a:lnTo>
                    <a:lnTo>
                      <a:pt x="26" y="54"/>
                    </a:lnTo>
                    <a:close/>
                    <a:moveTo>
                      <a:pt x="26" y="84"/>
                    </a:moveTo>
                    <a:lnTo>
                      <a:pt x="26" y="82"/>
                    </a:lnTo>
                    <a:lnTo>
                      <a:pt x="26" y="80"/>
                    </a:lnTo>
                    <a:lnTo>
                      <a:pt x="20" y="80"/>
                    </a:lnTo>
                    <a:lnTo>
                      <a:pt x="18" y="82"/>
                    </a:lnTo>
                    <a:lnTo>
                      <a:pt x="20" y="84"/>
                    </a:lnTo>
                    <a:lnTo>
                      <a:pt x="26" y="84"/>
                    </a:lnTo>
                    <a:close/>
                    <a:moveTo>
                      <a:pt x="34" y="104"/>
                    </a:moveTo>
                    <a:lnTo>
                      <a:pt x="34" y="100"/>
                    </a:lnTo>
                    <a:lnTo>
                      <a:pt x="30" y="98"/>
                    </a:lnTo>
                    <a:lnTo>
                      <a:pt x="28" y="100"/>
                    </a:lnTo>
                    <a:lnTo>
                      <a:pt x="28" y="102"/>
                    </a:lnTo>
                    <a:lnTo>
                      <a:pt x="34" y="104"/>
                    </a:lnTo>
                    <a:close/>
                    <a:moveTo>
                      <a:pt x="32" y="114"/>
                    </a:moveTo>
                    <a:lnTo>
                      <a:pt x="28" y="114"/>
                    </a:lnTo>
                    <a:lnTo>
                      <a:pt x="28" y="116"/>
                    </a:lnTo>
                    <a:lnTo>
                      <a:pt x="28" y="120"/>
                    </a:lnTo>
                    <a:lnTo>
                      <a:pt x="32" y="120"/>
                    </a:lnTo>
                    <a:lnTo>
                      <a:pt x="32" y="11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27" name="Freeform 184"/>
              <p:cNvSpPr>
                <a:spLocks noEditPoints="1"/>
              </p:cNvSpPr>
              <p:nvPr/>
            </p:nvSpPr>
            <p:spPr bwMode="auto">
              <a:xfrm>
                <a:off x="7300759" y="3141598"/>
                <a:ext cx="72296" cy="52096"/>
              </a:xfrm>
              <a:custGeom>
                <a:avLst/>
                <a:gdLst>
                  <a:gd name="T0" fmla="*/ 64 w 68"/>
                  <a:gd name="T1" fmla="*/ 33 h 49"/>
                  <a:gd name="T2" fmla="*/ 62 w 68"/>
                  <a:gd name="T3" fmla="*/ 30 h 49"/>
                  <a:gd name="T4" fmla="*/ 64 w 68"/>
                  <a:gd name="T5" fmla="*/ 26 h 49"/>
                  <a:gd name="T6" fmla="*/ 68 w 68"/>
                  <a:gd name="T7" fmla="*/ 28 h 49"/>
                  <a:gd name="T8" fmla="*/ 68 w 68"/>
                  <a:gd name="T9" fmla="*/ 30 h 49"/>
                  <a:gd name="T10" fmla="*/ 64 w 68"/>
                  <a:gd name="T11" fmla="*/ 33 h 49"/>
                  <a:gd name="T12" fmla="*/ 56 w 68"/>
                  <a:gd name="T13" fmla="*/ 24 h 49"/>
                  <a:gd name="T14" fmla="*/ 58 w 68"/>
                  <a:gd name="T15" fmla="*/ 22 h 49"/>
                  <a:gd name="T16" fmla="*/ 58 w 68"/>
                  <a:gd name="T17" fmla="*/ 18 h 49"/>
                  <a:gd name="T18" fmla="*/ 56 w 68"/>
                  <a:gd name="T19" fmla="*/ 12 h 49"/>
                  <a:gd name="T20" fmla="*/ 52 w 68"/>
                  <a:gd name="T21" fmla="*/ 14 h 49"/>
                  <a:gd name="T22" fmla="*/ 54 w 68"/>
                  <a:gd name="T23" fmla="*/ 16 h 49"/>
                  <a:gd name="T24" fmla="*/ 52 w 68"/>
                  <a:gd name="T25" fmla="*/ 20 h 49"/>
                  <a:gd name="T26" fmla="*/ 52 w 68"/>
                  <a:gd name="T27" fmla="*/ 22 h 49"/>
                  <a:gd name="T28" fmla="*/ 56 w 68"/>
                  <a:gd name="T29" fmla="*/ 24 h 49"/>
                  <a:gd name="T30" fmla="*/ 46 w 68"/>
                  <a:gd name="T31" fmla="*/ 47 h 49"/>
                  <a:gd name="T32" fmla="*/ 46 w 68"/>
                  <a:gd name="T33" fmla="*/ 45 h 49"/>
                  <a:gd name="T34" fmla="*/ 40 w 68"/>
                  <a:gd name="T35" fmla="*/ 35 h 49"/>
                  <a:gd name="T36" fmla="*/ 34 w 68"/>
                  <a:gd name="T37" fmla="*/ 28 h 49"/>
                  <a:gd name="T38" fmla="*/ 30 w 68"/>
                  <a:gd name="T39" fmla="*/ 24 h 49"/>
                  <a:gd name="T40" fmla="*/ 24 w 68"/>
                  <a:gd name="T41" fmla="*/ 16 h 49"/>
                  <a:gd name="T42" fmla="*/ 18 w 68"/>
                  <a:gd name="T43" fmla="*/ 12 h 49"/>
                  <a:gd name="T44" fmla="*/ 12 w 68"/>
                  <a:gd name="T45" fmla="*/ 6 h 49"/>
                  <a:gd name="T46" fmla="*/ 6 w 68"/>
                  <a:gd name="T47" fmla="*/ 2 h 49"/>
                  <a:gd name="T48" fmla="*/ 2 w 68"/>
                  <a:gd name="T49" fmla="*/ 0 h 49"/>
                  <a:gd name="T50" fmla="*/ 0 w 68"/>
                  <a:gd name="T51" fmla="*/ 0 h 49"/>
                  <a:gd name="T52" fmla="*/ 2 w 68"/>
                  <a:gd name="T53" fmla="*/ 4 h 49"/>
                  <a:gd name="T54" fmla="*/ 4 w 68"/>
                  <a:gd name="T55" fmla="*/ 10 h 49"/>
                  <a:gd name="T56" fmla="*/ 8 w 68"/>
                  <a:gd name="T57" fmla="*/ 16 h 49"/>
                  <a:gd name="T58" fmla="*/ 12 w 68"/>
                  <a:gd name="T59" fmla="*/ 24 h 49"/>
                  <a:gd name="T60" fmla="*/ 18 w 68"/>
                  <a:gd name="T61" fmla="*/ 26 h 49"/>
                  <a:gd name="T62" fmla="*/ 22 w 68"/>
                  <a:gd name="T63" fmla="*/ 33 h 49"/>
                  <a:gd name="T64" fmla="*/ 30 w 68"/>
                  <a:gd name="T65" fmla="*/ 37 h 49"/>
                  <a:gd name="T66" fmla="*/ 32 w 68"/>
                  <a:gd name="T67" fmla="*/ 39 h 49"/>
                  <a:gd name="T68" fmla="*/ 36 w 68"/>
                  <a:gd name="T69" fmla="*/ 45 h 49"/>
                  <a:gd name="T70" fmla="*/ 38 w 68"/>
                  <a:gd name="T71" fmla="*/ 45 h 49"/>
                  <a:gd name="T72" fmla="*/ 40 w 68"/>
                  <a:gd name="T73" fmla="*/ 49 h 49"/>
                  <a:gd name="T74" fmla="*/ 46 w 68"/>
                  <a:gd name="T75" fmla="*/ 4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 h="49">
                    <a:moveTo>
                      <a:pt x="64" y="33"/>
                    </a:moveTo>
                    <a:lnTo>
                      <a:pt x="62" y="30"/>
                    </a:lnTo>
                    <a:lnTo>
                      <a:pt x="64" y="26"/>
                    </a:lnTo>
                    <a:lnTo>
                      <a:pt x="68" y="28"/>
                    </a:lnTo>
                    <a:lnTo>
                      <a:pt x="68" y="30"/>
                    </a:lnTo>
                    <a:lnTo>
                      <a:pt x="64" y="33"/>
                    </a:lnTo>
                    <a:close/>
                    <a:moveTo>
                      <a:pt x="56" y="24"/>
                    </a:moveTo>
                    <a:lnTo>
                      <a:pt x="58" y="22"/>
                    </a:lnTo>
                    <a:lnTo>
                      <a:pt x="58" y="18"/>
                    </a:lnTo>
                    <a:lnTo>
                      <a:pt x="56" y="12"/>
                    </a:lnTo>
                    <a:lnTo>
                      <a:pt x="52" y="14"/>
                    </a:lnTo>
                    <a:lnTo>
                      <a:pt x="54" y="16"/>
                    </a:lnTo>
                    <a:lnTo>
                      <a:pt x="52" y="20"/>
                    </a:lnTo>
                    <a:lnTo>
                      <a:pt x="52" y="22"/>
                    </a:lnTo>
                    <a:lnTo>
                      <a:pt x="56" y="24"/>
                    </a:lnTo>
                    <a:close/>
                    <a:moveTo>
                      <a:pt x="46" y="47"/>
                    </a:moveTo>
                    <a:lnTo>
                      <a:pt x="46" y="45"/>
                    </a:lnTo>
                    <a:lnTo>
                      <a:pt x="40" y="35"/>
                    </a:lnTo>
                    <a:lnTo>
                      <a:pt x="34" y="28"/>
                    </a:lnTo>
                    <a:lnTo>
                      <a:pt x="30" y="24"/>
                    </a:lnTo>
                    <a:lnTo>
                      <a:pt x="24" y="16"/>
                    </a:lnTo>
                    <a:lnTo>
                      <a:pt x="18" y="12"/>
                    </a:lnTo>
                    <a:lnTo>
                      <a:pt x="12" y="6"/>
                    </a:lnTo>
                    <a:lnTo>
                      <a:pt x="6" y="2"/>
                    </a:lnTo>
                    <a:lnTo>
                      <a:pt x="2" y="0"/>
                    </a:lnTo>
                    <a:lnTo>
                      <a:pt x="0" y="0"/>
                    </a:lnTo>
                    <a:lnTo>
                      <a:pt x="2" y="4"/>
                    </a:lnTo>
                    <a:lnTo>
                      <a:pt x="4" y="10"/>
                    </a:lnTo>
                    <a:lnTo>
                      <a:pt x="8" y="16"/>
                    </a:lnTo>
                    <a:lnTo>
                      <a:pt x="12" y="24"/>
                    </a:lnTo>
                    <a:lnTo>
                      <a:pt x="18" y="26"/>
                    </a:lnTo>
                    <a:lnTo>
                      <a:pt x="22" y="33"/>
                    </a:lnTo>
                    <a:lnTo>
                      <a:pt x="30" y="37"/>
                    </a:lnTo>
                    <a:lnTo>
                      <a:pt x="32" y="39"/>
                    </a:lnTo>
                    <a:lnTo>
                      <a:pt x="36" y="45"/>
                    </a:lnTo>
                    <a:lnTo>
                      <a:pt x="38" y="45"/>
                    </a:lnTo>
                    <a:lnTo>
                      <a:pt x="40" y="49"/>
                    </a:lnTo>
                    <a:lnTo>
                      <a:pt x="46" y="47"/>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28" name="Freeform 185"/>
              <p:cNvSpPr>
                <a:spLocks noEditPoints="1"/>
              </p:cNvSpPr>
              <p:nvPr/>
            </p:nvSpPr>
            <p:spPr bwMode="auto">
              <a:xfrm>
                <a:off x="6996689" y="3442478"/>
                <a:ext cx="418894" cy="346597"/>
              </a:xfrm>
              <a:custGeom>
                <a:avLst/>
                <a:gdLst>
                  <a:gd name="T0" fmla="*/ 280 w 394"/>
                  <a:gd name="T1" fmla="*/ 123 h 326"/>
                  <a:gd name="T2" fmla="*/ 376 w 394"/>
                  <a:gd name="T3" fmla="*/ 71 h 326"/>
                  <a:gd name="T4" fmla="*/ 358 w 394"/>
                  <a:gd name="T5" fmla="*/ 51 h 326"/>
                  <a:gd name="T6" fmla="*/ 354 w 394"/>
                  <a:gd name="T7" fmla="*/ 51 h 326"/>
                  <a:gd name="T8" fmla="*/ 350 w 394"/>
                  <a:gd name="T9" fmla="*/ 47 h 326"/>
                  <a:gd name="T10" fmla="*/ 346 w 394"/>
                  <a:gd name="T11" fmla="*/ 43 h 326"/>
                  <a:gd name="T12" fmla="*/ 352 w 394"/>
                  <a:gd name="T13" fmla="*/ 29 h 326"/>
                  <a:gd name="T14" fmla="*/ 344 w 394"/>
                  <a:gd name="T15" fmla="*/ 10 h 326"/>
                  <a:gd name="T16" fmla="*/ 338 w 394"/>
                  <a:gd name="T17" fmla="*/ 0 h 326"/>
                  <a:gd name="T18" fmla="*/ 334 w 394"/>
                  <a:gd name="T19" fmla="*/ 17 h 326"/>
                  <a:gd name="T20" fmla="*/ 342 w 394"/>
                  <a:gd name="T21" fmla="*/ 37 h 326"/>
                  <a:gd name="T22" fmla="*/ 334 w 394"/>
                  <a:gd name="T23" fmla="*/ 67 h 326"/>
                  <a:gd name="T24" fmla="*/ 312 w 394"/>
                  <a:gd name="T25" fmla="*/ 91 h 326"/>
                  <a:gd name="T26" fmla="*/ 296 w 394"/>
                  <a:gd name="T27" fmla="*/ 105 h 326"/>
                  <a:gd name="T28" fmla="*/ 294 w 394"/>
                  <a:gd name="T29" fmla="*/ 129 h 326"/>
                  <a:gd name="T30" fmla="*/ 286 w 394"/>
                  <a:gd name="T31" fmla="*/ 135 h 326"/>
                  <a:gd name="T32" fmla="*/ 286 w 394"/>
                  <a:gd name="T33" fmla="*/ 143 h 326"/>
                  <a:gd name="T34" fmla="*/ 324 w 394"/>
                  <a:gd name="T35" fmla="*/ 121 h 326"/>
                  <a:gd name="T36" fmla="*/ 344 w 394"/>
                  <a:gd name="T37" fmla="*/ 103 h 326"/>
                  <a:gd name="T38" fmla="*/ 362 w 394"/>
                  <a:gd name="T39" fmla="*/ 97 h 326"/>
                  <a:gd name="T40" fmla="*/ 374 w 394"/>
                  <a:gd name="T41" fmla="*/ 85 h 326"/>
                  <a:gd name="T42" fmla="*/ 388 w 394"/>
                  <a:gd name="T43" fmla="*/ 63 h 326"/>
                  <a:gd name="T44" fmla="*/ 358 w 394"/>
                  <a:gd name="T45" fmla="*/ 41 h 326"/>
                  <a:gd name="T46" fmla="*/ 276 w 394"/>
                  <a:gd name="T47" fmla="*/ 141 h 326"/>
                  <a:gd name="T48" fmla="*/ 274 w 394"/>
                  <a:gd name="T49" fmla="*/ 135 h 326"/>
                  <a:gd name="T50" fmla="*/ 260 w 394"/>
                  <a:gd name="T51" fmla="*/ 133 h 326"/>
                  <a:gd name="T52" fmla="*/ 262 w 394"/>
                  <a:gd name="T53" fmla="*/ 125 h 326"/>
                  <a:gd name="T54" fmla="*/ 252 w 394"/>
                  <a:gd name="T55" fmla="*/ 127 h 326"/>
                  <a:gd name="T56" fmla="*/ 196 w 394"/>
                  <a:gd name="T57" fmla="*/ 169 h 326"/>
                  <a:gd name="T58" fmla="*/ 162 w 394"/>
                  <a:gd name="T59" fmla="*/ 185 h 326"/>
                  <a:gd name="T60" fmla="*/ 130 w 394"/>
                  <a:gd name="T61" fmla="*/ 199 h 326"/>
                  <a:gd name="T62" fmla="*/ 104 w 394"/>
                  <a:gd name="T63" fmla="*/ 213 h 326"/>
                  <a:gd name="T64" fmla="*/ 92 w 394"/>
                  <a:gd name="T65" fmla="*/ 223 h 326"/>
                  <a:gd name="T66" fmla="*/ 88 w 394"/>
                  <a:gd name="T67" fmla="*/ 229 h 326"/>
                  <a:gd name="T68" fmla="*/ 100 w 394"/>
                  <a:gd name="T69" fmla="*/ 235 h 326"/>
                  <a:gd name="T70" fmla="*/ 128 w 394"/>
                  <a:gd name="T71" fmla="*/ 241 h 326"/>
                  <a:gd name="T72" fmla="*/ 154 w 394"/>
                  <a:gd name="T73" fmla="*/ 227 h 326"/>
                  <a:gd name="T74" fmla="*/ 186 w 394"/>
                  <a:gd name="T75" fmla="*/ 195 h 326"/>
                  <a:gd name="T76" fmla="*/ 216 w 394"/>
                  <a:gd name="T77" fmla="*/ 183 h 326"/>
                  <a:gd name="T78" fmla="*/ 224 w 394"/>
                  <a:gd name="T79" fmla="*/ 185 h 326"/>
                  <a:gd name="T80" fmla="*/ 232 w 394"/>
                  <a:gd name="T81" fmla="*/ 173 h 326"/>
                  <a:gd name="T82" fmla="*/ 256 w 394"/>
                  <a:gd name="T83" fmla="*/ 155 h 326"/>
                  <a:gd name="T84" fmla="*/ 386 w 394"/>
                  <a:gd name="T85" fmla="*/ 185 h 326"/>
                  <a:gd name="T86" fmla="*/ 378 w 394"/>
                  <a:gd name="T87" fmla="*/ 191 h 326"/>
                  <a:gd name="T88" fmla="*/ 96 w 394"/>
                  <a:gd name="T89" fmla="*/ 243 h 326"/>
                  <a:gd name="T90" fmla="*/ 84 w 394"/>
                  <a:gd name="T91" fmla="*/ 253 h 326"/>
                  <a:gd name="T92" fmla="*/ 98 w 394"/>
                  <a:gd name="T93" fmla="*/ 249 h 326"/>
                  <a:gd name="T94" fmla="*/ 10 w 394"/>
                  <a:gd name="T95" fmla="*/ 318 h 326"/>
                  <a:gd name="T96" fmla="*/ 2 w 394"/>
                  <a:gd name="T97" fmla="*/ 3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 h="326">
                    <a:moveTo>
                      <a:pt x="274" y="131"/>
                    </a:moveTo>
                    <a:lnTo>
                      <a:pt x="274" y="129"/>
                    </a:lnTo>
                    <a:lnTo>
                      <a:pt x="276" y="125"/>
                    </a:lnTo>
                    <a:lnTo>
                      <a:pt x="280" y="123"/>
                    </a:lnTo>
                    <a:lnTo>
                      <a:pt x="274" y="131"/>
                    </a:lnTo>
                    <a:close/>
                    <a:moveTo>
                      <a:pt x="388" y="63"/>
                    </a:moveTo>
                    <a:lnTo>
                      <a:pt x="386" y="63"/>
                    </a:lnTo>
                    <a:lnTo>
                      <a:pt x="376" y="71"/>
                    </a:lnTo>
                    <a:lnTo>
                      <a:pt x="366" y="73"/>
                    </a:lnTo>
                    <a:lnTo>
                      <a:pt x="360" y="69"/>
                    </a:lnTo>
                    <a:lnTo>
                      <a:pt x="352" y="65"/>
                    </a:lnTo>
                    <a:lnTo>
                      <a:pt x="358" y="51"/>
                    </a:lnTo>
                    <a:lnTo>
                      <a:pt x="358" y="43"/>
                    </a:lnTo>
                    <a:lnTo>
                      <a:pt x="354" y="43"/>
                    </a:lnTo>
                    <a:lnTo>
                      <a:pt x="356" y="49"/>
                    </a:lnTo>
                    <a:lnTo>
                      <a:pt x="354" y="51"/>
                    </a:lnTo>
                    <a:lnTo>
                      <a:pt x="350" y="59"/>
                    </a:lnTo>
                    <a:lnTo>
                      <a:pt x="346" y="59"/>
                    </a:lnTo>
                    <a:lnTo>
                      <a:pt x="350" y="51"/>
                    </a:lnTo>
                    <a:lnTo>
                      <a:pt x="350" y="47"/>
                    </a:lnTo>
                    <a:lnTo>
                      <a:pt x="346" y="45"/>
                    </a:lnTo>
                    <a:lnTo>
                      <a:pt x="340" y="47"/>
                    </a:lnTo>
                    <a:lnTo>
                      <a:pt x="340" y="43"/>
                    </a:lnTo>
                    <a:lnTo>
                      <a:pt x="346" y="43"/>
                    </a:lnTo>
                    <a:lnTo>
                      <a:pt x="350" y="43"/>
                    </a:lnTo>
                    <a:lnTo>
                      <a:pt x="348" y="33"/>
                    </a:lnTo>
                    <a:lnTo>
                      <a:pt x="348" y="29"/>
                    </a:lnTo>
                    <a:lnTo>
                      <a:pt x="352" y="29"/>
                    </a:lnTo>
                    <a:lnTo>
                      <a:pt x="352" y="21"/>
                    </a:lnTo>
                    <a:lnTo>
                      <a:pt x="350" y="19"/>
                    </a:lnTo>
                    <a:lnTo>
                      <a:pt x="348" y="15"/>
                    </a:lnTo>
                    <a:lnTo>
                      <a:pt x="344" y="10"/>
                    </a:lnTo>
                    <a:lnTo>
                      <a:pt x="340" y="12"/>
                    </a:lnTo>
                    <a:lnTo>
                      <a:pt x="338" y="4"/>
                    </a:lnTo>
                    <a:lnTo>
                      <a:pt x="342" y="0"/>
                    </a:lnTo>
                    <a:lnTo>
                      <a:pt x="338" y="0"/>
                    </a:lnTo>
                    <a:lnTo>
                      <a:pt x="332" y="4"/>
                    </a:lnTo>
                    <a:lnTo>
                      <a:pt x="336" y="6"/>
                    </a:lnTo>
                    <a:lnTo>
                      <a:pt x="336" y="12"/>
                    </a:lnTo>
                    <a:lnTo>
                      <a:pt x="334" y="17"/>
                    </a:lnTo>
                    <a:lnTo>
                      <a:pt x="338" y="35"/>
                    </a:lnTo>
                    <a:lnTo>
                      <a:pt x="340" y="33"/>
                    </a:lnTo>
                    <a:lnTo>
                      <a:pt x="342" y="35"/>
                    </a:lnTo>
                    <a:lnTo>
                      <a:pt x="342" y="37"/>
                    </a:lnTo>
                    <a:lnTo>
                      <a:pt x="340" y="37"/>
                    </a:lnTo>
                    <a:lnTo>
                      <a:pt x="338" y="45"/>
                    </a:lnTo>
                    <a:lnTo>
                      <a:pt x="336" y="55"/>
                    </a:lnTo>
                    <a:lnTo>
                      <a:pt x="334" y="67"/>
                    </a:lnTo>
                    <a:lnTo>
                      <a:pt x="330" y="69"/>
                    </a:lnTo>
                    <a:lnTo>
                      <a:pt x="328" y="75"/>
                    </a:lnTo>
                    <a:lnTo>
                      <a:pt x="324" y="77"/>
                    </a:lnTo>
                    <a:lnTo>
                      <a:pt x="312" y="91"/>
                    </a:lnTo>
                    <a:lnTo>
                      <a:pt x="306" y="93"/>
                    </a:lnTo>
                    <a:lnTo>
                      <a:pt x="294" y="99"/>
                    </a:lnTo>
                    <a:lnTo>
                      <a:pt x="294" y="103"/>
                    </a:lnTo>
                    <a:lnTo>
                      <a:pt x="296" y="105"/>
                    </a:lnTo>
                    <a:lnTo>
                      <a:pt x="306" y="111"/>
                    </a:lnTo>
                    <a:lnTo>
                      <a:pt x="306" y="117"/>
                    </a:lnTo>
                    <a:lnTo>
                      <a:pt x="302" y="123"/>
                    </a:lnTo>
                    <a:lnTo>
                      <a:pt x="294" y="129"/>
                    </a:lnTo>
                    <a:lnTo>
                      <a:pt x="286" y="133"/>
                    </a:lnTo>
                    <a:lnTo>
                      <a:pt x="282" y="135"/>
                    </a:lnTo>
                    <a:lnTo>
                      <a:pt x="284" y="137"/>
                    </a:lnTo>
                    <a:lnTo>
                      <a:pt x="286" y="135"/>
                    </a:lnTo>
                    <a:lnTo>
                      <a:pt x="286" y="139"/>
                    </a:lnTo>
                    <a:lnTo>
                      <a:pt x="288" y="137"/>
                    </a:lnTo>
                    <a:lnTo>
                      <a:pt x="290" y="141"/>
                    </a:lnTo>
                    <a:lnTo>
                      <a:pt x="286" y="143"/>
                    </a:lnTo>
                    <a:lnTo>
                      <a:pt x="288" y="145"/>
                    </a:lnTo>
                    <a:lnTo>
                      <a:pt x="302" y="139"/>
                    </a:lnTo>
                    <a:lnTo>
                      <a:pt x="316" y="129"/>
                    </a:lnTo>
                    <a:lnTo>
                      <a:pt x="324" y="121"/>
                    </a:lnTo>
                    <a:lnTo>
                      <a:pt x="330" y="117"/>
                    </a:lnTo>
                    <a:lnTo>
                      <a:pt x="344" y="107"/>
                    </a:lnTo>
                    <a:lnTo>
                      <a:pt x="344" y="105"/>
                    </a:lnTo>
                    <a:lnTo>
                      <a:pt x="344" y="103"/>
                    </a:lnTo>
                    <a:lnTo>
                      <a:pt x="344" y="99"/>
                    </a:lnTo>
                    <a:lnTo>
                      <a:pt x="354" y="93"/>
                    </a:lnTo>
                    <a:lnTo>
                      <a:pt x="362" y="93"/>
                    </a:lnTo>
                    <a:lnTo>
                      <a:pt x="362" y="97"/>
                    </a:lnTo>
                    <a:lnTo>
                      <a:pt x="366" y="97"/>
                    </a:lnTo>
                    <a:lnTo>
                      <a:pt x="364" y="93"/>
                    </a:lnTo>
                    <a:lnTo>
                      <a:pt x="370" y="85"/>
                    </a:lnTo>
                    <a:lnTo>
                      <a:pt x="374" y="85"/>
                    </a:lnTo>
                    <a:lnTo>
                      <a:pt x="382" y="81"/>
                    </a:lnTo>
                    <a:lnTo>
                      <a:pt x="386" y="71"/>
                    </a:lnTo>
                    <a:lnTo>
                      <a:pt x="394" y="67"/>
                    </a:lnTo>
                    <a:lnTo>
                      <a:pt x="388" y="63"/>
                    </a:lnTo>
                    <a:close/>
                    <a:moveTo>
                      <a:pt x="362" y="37"/>
                    </a:moveTo>
                    <a:lnTo>
                      <a:pt x="360" y="35"/>
                    </a:lnTo>
                    <a:lnTo>
                      <a:pt x="358" y="37"/>
                    </a:lnTo>
                    <a:lnTo>
                      <a:pt x="358" y="41"/>
                    </a:lnTo>
                    <a:lnTo>
                      <a:pt x="362" y="37"/>
                    </a:lnTo>
                    <a:close/>
                    <a:moveTo>
                      <a:pt x="268" y="149"/>
                    </a:moveTo>
                    <a:lnTo>
                      <a:pt x="270" y="143"/>
                    </a:lnTo>
                    <a:lnTo>
                      <a:pt x="276" y="141"/>
                    </a:lnTo>
                    <a:lnTo>
                      <a:pt x="278" y="137"/>
                    </a:lnTo>
                    <a:lnTo>
                      <a:pt x="276" y="137"/>
                    </a:lnTo>
                    <a:lnTo>
                      <a:pt x="276" y="133"/>
                    </a:lnTo>
                    <a:lnTo>
                      <a:pt x="274" y="135"/>
                    </a:lnTo>
                    <a:lnTo>
                      <a:pt x="272" y="131"/>
                    </a:lnTo>
                    <a:lnTo>
                      <a:pt x="268" y="135"/>
                    </a:lnTo>
                    <a:lnTo>
                      <a:pt x="260" y="139"/>
                    </a:lnTo>
                    <a:lnTo>
                      <a:pt x="260" y="133"/>
                    </a:lnTo>
                    <a:lnTo>
                      <a:pt x="266" y="131"/>
                    </a:lnTo>
                    <a:lnTo>
                      <a:pt x="264" y="127"/>
                    </a:lnTo>
                    <a:lnTo>
                      <a:pt x="262" y="127"/>
                    </a:lnTo>
                    <a:lnTo>
                      <a:pt x="262" y="125"/>
                    </a:lnTo>
                    <a:lnTo>
                      <a:pt x="264" y="123"/>
                    </a:lnTo>
                    <a:lnTo>
                      <a:pt x="268" y="121"/>
                    </a:lnTo>
                    <a:lnTo>
                      <a:pt x="262" y="121"/>
                    </a:lnTo>
                    <a:lnTo>
                      <a:pt x="252" y="127"/>
                    </a:lnTo>
                    <a:lnTo>
                      <a:pt x="236" y="143"/>
                    </a:lnTo>
                    <a:lnTo>
                      <a:pt x="226" y="145"/>
                    </a:lnTo>
                    <a:lnTo>
                      <a:pt x="216" y="157"/>
                    </a:lnTo>
                    <a:lnTo>
                      <a:pt x="196" y="169"/>
                    </a:lnTo>
                    <a:lnTo>
                      <a:pt x="186" y="173"/>
                    </a:lnTo>
                    <a:lnTo>
                      <a:pt x="182" y="175"/>
                    </a:lnTo>
                    <a:lnTo>
                      <a:pt x="174" y="179"/>
                    </a:lnTo>
                    <a:lnTo>
                      <a:pt x="162" y="185"/>
                    </a:lnTo>
                    <a:lnTo>
                      <a:pt x="152" y="191"/>
                    </a:lnTo>
                    <a:lnTo>
                      <a:pt x="144" y="189"/>
                    </a:lnTo>
                    <a:lnTo>
                      <a:pt x="136" y="193"/>
                    </a:lnTo>
                    <a:lnTo>
                      <a:pt x="130" y="199"/>
                    </a:lnTo>
                    <a:lnTo>
                      <a:pt x="124" y="201"/>
                    </a:lnTo>
                    <a:lnTo>
                      <a:pt x="116" y="207"/>
                    </a:lnTo>
                    <a:lnTo>
                      <a:pt x="110" y="209"/>
                    </a:lnTo>
                    <a:lnTo>
                      <a:pt x="104" y="213"/>
                    </a:lnTo>
                    <a:lnTo>
                      <a:pt x="102" y="215"/>
                    </a:lnTo>
                    <a:lnTo>
                      <a:pt x="98" y="217"/>
                    </a:lnTo>
                    <a:lnTo>
                      <a:pt x="96" y="219"/>
                    </a:lnTo>
                    <a:lnTo>
                      <a:pt x="92" y="223"/>
                    </a:lnTo>
                    <a:lnTo>
                      <a:pt x="86" y="225"/>
                    </a:lnTo>
                    <a:lnTo>
                      <a:pt x="82" y="229"/>
                    </a:lnTo>
                    <a:lnTo>
                      <a:pt x="84" y="231"/>
                    </a:lnTo>
                    <a:lnTo>
                      <a:pt x="88" y="229"/>
                    </a:lnTo>
                    <a:lnTo>
                      <a:pt x="86" y="233"/>
                    </a:lnTo>
                    <a:lnTo>
                      <a:pt x="94" y="233"/>
                    </a:lnTo>
                    <a:lnTo>
                      <a:pt x="98" y="233"/>
                    </a:lnTo>
                    <a:lnTo>
                      <a:pt x="100" y="235"/>
                    </a:lnTo>
                    <a:lnTo>
                      <a:pt x="106" y="237"/>
                    </a:lnTo>
                    <a:lnTo>
                      <a:pt x="106" y="241"/>
                    </a:lnTo>
                    <a:lnTo>
                      <a:pt x="116" y="245"/>
                    </a:lnTo>
                    <a:lnTo>
                      <a:pt x="128" y="241"/>
                    </a:lnTo>
                    <a:lnTo>
                      <a:pt x="132" y="235"/>
                    </a:lnTo>
                    <a:lnTo>
                      <a:pt x="144" y="233"/>
                    </a:lnTo>
                    <a:lnTo>
                      <a:pt x="148" y="229"/>
                    </a:lnTo>
                    <a:lnTo>
                      <a:pt x="154" y="227"/>
                    </a:lnTo>
                    <a:lnTo>
                      <a:pt x="166" y="213"/>
                    </a:lnTo>
                    <a:lnTo>
                      <a:pt x="174" y="209"/>
                    </a:lnTo>
                    <a:lnTo>
                      <a:pt x="182" y="199"/>
                    </a:lnTo>
                    <a:lnTo>
                      <a:pt x="186" y="195"/>
                    </a:lnTo>
                    <a:lnTo>
                      <a:pt x="194" y="193"/>
                    </a:lnTo>
                    <a:lnTo>
                      <a:pt x="202" y="189"/>
                    </a:lnTo>
                    <a:lnTo>
                      <a:pt x="214" y="185"/>
                    </a:lnTo>
                    <a:lnTo>
                      <a:pt x="216" y="183"/>
                    </a:lnTo>
                    <a:lnTo>
                      <a:pt x="216" y="187"/>
                    </a:lnTo>
                    <a:lnTo>
                      <a:pt x="220" y="187"/>
                    </a:lnTo>
                    <a:lnTo>
                      <a:pt x="224" y="187"/>
                    </a:lnTo>
                    <a:lnTo>
                      <a:pt x="224" y="185"/>
                    </a:lnTo>
                    <a:lnTo>
                      <a:pt x="220" y="183"/>
                    </a:lnTo>
                    <a:lnTo>
                      <a:pt x="222" y="179"/>
                    </a:lnTo>
                    <a:lnTo>
                      <a:pt x="226" y="175"/>
                    </a:lnTo>
                    <a:lnTo>
                      <a:pt x="232" y="173"/>
                    </a:lnTo>
                    <a:lnTo>
                      <a:pt x="242" y="167"/>
                    </a:lnTo>
                    <a:lnTo>
                      <a:pt x="248" y="163"/>
                    </a:lnTo>
                    <a:lnTo>
                      <a:pt x="252" y="159"/>
                    </a:lnTo>
                    <a:lnTo>
                      <a:pt x="256" y="155"/>
                    </a:lnTo>
                    <a:lnTo>
                      <a:pt x="268" y="149"/>
                    </a:lnTo>
                    <a:close/>
                    <a:moveTo>
                      <a:pt x="384" y="187"/>
                    </a:moveTo>
                    <a:lnTo>
                      <a:pt x="388" y="187"/>
                    </a:lnTo>
                    <a:lnTo>
                      <a:pt x="386" y="185"/>
                    </a:lnTo>
                    <a:lnTo>
                      <a:pt x="380" y="185"/>
                    </a:lnTo>
                    <a:lnTo>
                      <a:pt x="380" y="185"/>
                    </a:lnTo>
                    <a:lnTo>
                      <a:pt x="380" y="187"/>
                    </a:lnTo>
                    <a:lnTo>
                      <a:pt x="378" y="191"/>
                    </a:lnTo>
                    <a:lnTo>
                      <a:pt x="382" y="191"/>
                    </a:lnTo>
                    <a:lnTo>
                      <a:pt x="384" y="187"/>
                    </a:lnTo>
                    <a:close/>
                    <a:moveTo>
                      <a:pt x="98" y="247"/>
                    </a:moveTo>
                    <a:lnTo>
                      <a:pt x="96" y="243"/>
                    </a:lnTo>
                    <a:lnTo>
                      <a:pt x="92" y="245"/>
                    </a:lnTo>
                    <a:lnTo>
                      <a:pt x="92" y="247"/>
                    </a:lnTo>
                    <a:lnTo>
                      <a:pt x="88" y="249"/>
                    </a:lnTo>
                    <a:lnTo>
                      <a:pt x="84" y="253"/>
                    </a:lnTo>
                    <a:lnTo>
                      <a:pt x="86" y="255"/>
                    </a:lnTo>
                    <a:lnTo>
                      <a:pt x="88" y="255"/>
                    </a:lnTo>
                    <a:lnTo>
                      <a:pt x="96" y="251"/>
                    </a:lnTo>
                    <a:lnTo>
                      <a:pt x="98" y="249"/>
                    </a:lnTo>
                    <a:lnTo>
                      <a:pt x="94" y="247"/>
                    </a:lnTo>
                    <a:lnTo>
                      <a:pt x="98" y="247"/>
                    </a:lnTo>
                    <a:close/>
                    <a:moveTo>
                      <a:pt x="10" y="320"/>
                    </a:moveTo>
                    <a:lnTo>
                      <a:pt x="10" y="318"/>
                    </a:lnTo>
                    <a:lnTo>
                      <a:pt x="6" y="320"/>
                    </a:lnTo>
                    <a:lnTo>
                      <a:pt x="2" y="324"/>
                    </a:lnTo>
                    <a:lnTo>
                      <a:pt x="0" y="326"/>
                    </a:lnTo>
                    <a:lnTo>
                      <a:pt x="2" y="326"/>
                    </a:lnTo>
                    <a:lnTo>
                      <a:pt x="10" y="320"/>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29" name="Freeform 186"/>
              <p:cNvSpPr>
                <a:spLocks noEditPoints="1"/>
              </p:cNvSpPr>
              <p:nvPr/>
            </p:nvSpPr>
            <p:spPr bwMode="auto">
              <a:xfrm>
                <a:off x="6344962" y="2950226"/>
                <a:ext cx="743164" cy="686815"/>
              </a:xfrm>
              <a:custGeom>
                <a:avLst/>
                <a:gdLst>
                  <a:gd name="T0" fmla="*/ 454 w 699"/>
                  <a:gd name="T1" fmla="*/ 628 h 646"/>
                  <a:gd name="T2" fmla="*/ 430 w 699"/>
                  <a:gd name="T3" fmla="*/ 638 h 646"/>
                  <a:gd name="T4" fmla="*/ 416 w 699"/>
                  <a:gd name="T5" fmla="*/ 610 h 646"/>
                  <a:gd name="T6" fmla="*/ 470 w 699"/>
                  <a:gd name="T7" fmla="*/ 592 h 646"/>
                  <a:gd name="T8" fmla="*/ 488 w 699"/>
                  <a:gd name="T9" fmla="*/ 584 h 646"/>
                  <a:gd name="T10" fmla="*/ 472 w 699"/>
                  <a:gd name="T11" fmla="*/ 554 h 646"/>
                  <a:gd name="T12" fmla="*/ 534 w 699"/>
                  <a:gd name="T13" fmla="*/ 530 h 646"/>
                  <a:gd name="T14" fmla="*/ 581 w 699"/>
                  <a:gd name="T15" fmla="*/ 473 h 646"/>
                  <a:gd name="T16" fmla="*/ 641 w 699"/>
                  <a:gd name="T17" fmla="*/ 413 h 646"/>
                  <a:gd name="T18" fmla="*/ 677 w 699"/>
                  <a:gd name="T19" fmla="*/ 355 h 646"/>
                  <a:gd name="T20" fmla="*/ 687 w 699"/>
                  <a:gd name="T21" fmla="*/ 289 h 646"/>
                  <a:gd name="T22" fmla="*/ 661 w 699"/>
                  <a:gd name="T23" fmla="*/ 251 h 646"/>
                  <a:gd name="T24" fmla="*/ 657 w 699"/>
                  <a:gd name="T25" fmla="*/ 221 h 646"/>
                  <a:gd name="T26" fmla="*/ 637 w 699"/>
                  <a:gd name="T27" fmla="*/ 192 h 646"/>
                  <a:gd name="T28" fmla="*/ 605 w 699"/>
                  <a:gd name="T29" fmla="*/ 160 h 646"/>
                  <a:gd name="T30" fmla="*/ 601 w 699"/>
                  <a:gd name="T31" fmla="*/ 100 h 646"/>
                  <a:gd name="T32" fmla="*/ 581 w 699"/>
                  <a:gd name="T33" fmla="*/ 50 h 646"/>
                  <a:gd name="T34" fmla="*/ 563 w 699"/>
                  <a:gd name="T35" fmla="*/ 0 h 646"/>
                  <a:gd name="T36" fmla="*/ 541 w 699"/>
                  <a:gd name="T37" fmla="*/ 56 h 646"/>
                  <a:gd name="T38" fmla="*/ 488 w 699"/>
                  <a:gd name="T39" fmla="*/ 120 h 646"/>
                  <a:gd name="T40" fmla="*/ 434 w 699"/>
                  <a:gd name="T41" fmla="*/ 86 h 646"/>
                  <a:gd name="T42" fmla="*/ 442 w 699"/>
                  <a:gd name="T43" fmla="*/ 50 h 646"/>
                  <a:gd name="T44" fmla="*/ 458 w 699"/>
                  <a:gd name="T45" fmla="*/ 28 h 646"/>
                  <a:gd name="T46" fmla="*/ 438 w 699"/>
                  <a:gd name="T47" fmla="*/ 28 h 646"/>
                  <a:gd name="T48" fmla="*/ 394 w 699"/>
                  <a:gd name="T49" fmla="*/ 14 h 646"/>
                  <a:gd name="T50" fmla="*/ 386 w 699"/>
                  <a:gd name="T51" fmla="*/ 24 h 646"/>
                  <a:gd name="T52" fmla="*/ 354 w 699"/>
                  <a:gd name="T53" fmla="*/ 32 h 646"/>
                  <a:gd name="T54" fmla="*/ 326 w 699"/>
                  <a:gd name="T55" fmla="*/ 72 h 646"/>
                  <a:gd name="T56" fmla="*/ 340 w 699"/>
                  <a:gd name="T57" fmla="*/ 94 h 646"/>
                  <a:gd name="T58" fmla="*/ 308 w 699"/>
                  <a:gd name="T59" fmla="*/ 88 h 646"/>
                  <a:gd name="T60" fmla="*/ 284 w 699"/>
                  <a:gd name="T61" fmla="*/ 66 h 646"/>
                  <a:gd name="T62" fmla="*/ 264 w 699"/>
                  <a:gd name="T63" fmla="*/ 68 h 646"/>
                  <a:gd name="T64" fmla="*/ 248 w 699"/>
                  <a:gd name="T65" fmla="*/ 90 h 646"/>
                  <a:gd name="T66" fmla="*/ 222 w 699"/>
                  <a:gd name="T67" fmla="*/ 104 h 646"/>
                  <a:gd name="T68" fmla="*/ 212 w 699"/>
                  <a:gd name="T69" fmla="*/ 114 h 646"/>
                  <a:gd name="T70" fmla="*/ 194 w 699"/>
                  <a:gd name="T71" fmla="*/ 144 h 646"/>
                  <a:gd name="T72" fmla="*/ 130 w 699"/>
                  <a:gd name="T73" fmla="*/ 186 h 646"/>
                  <a:gd name="T74" fmla="*/ 54 w 699"/>
                  <a:gd name="T75" fmla="*/ 217 h 646"/>
                  <a:gd name="T76" fmla="*/ 26 w 699"/>
                  <a:gd name="T77" fmla="*/ 263 h 646"/>
                  <a:gd name="T78" fmla="*/ 22 w 699"/>
                  <a:gd name="T79" fmla="*/ 303 h 646"/>
                  <a:gd name="T80" fmla="*/ 24 w 699"/>
                  <a:gd name="T81" fmla="*/ 325 h 646"/>
                  <a:gd name="T82" fmla="*/ 26 w 699"/>
                  <a:gd name="T83" fmla="*/ 413 h 646"/>
                  <a:gd name="T84" fmla="*/ 4 w 699"/>
                  <a:gd name="T85" fmla="*/ 463 h 646"/>
                  <a:gd name="T86" fmla="*/ 58 w 699"/>
                  <a:gd name="T87" fmla="*/ 469 h 646"/>
                  <a:gd name="T88" fmla="*/ 114 w 699"/>
                  <a:gd name="T89" fmla="*/ 455 h 646"/>
                  <a:gd name="T90" fmla="*/ 170 w 699"/>
                  <a:gd name="T91" fmla="*/ 435 h 646"/>
                  <a:gd name="T92" fmla="*/ 288 w 699"/>
                  <a:gd name="T93" fmla="*/ 407 h 646"/>
                  <a:gd name="T94" fmla="*/ 328 w 699"/>
                  <a:gd name="T95" fmla="*/ 427 h 646"/>
                  <a:gd name="T96" fmla="*/ 332 w 699"/>
                  <a:gd name="T97" fmla="*/ 475 h 646"/>
                  <a:gd name="T98" fmla="*/ 382 w 699"/>
                  <a:gd name="T99" fmla="*/ 441 h 646"/>
                  <a:gd name="T100" fmla="*/ 364 w 699"/>
                  <a:gd name="T101" fmla="*/ 478 h 646"/>
                  <a:gd name="T102" fmla="*/ 372 w 699"/>
                  <a:gd name="T103" fmla="*/ 490 h 646"/>
                  <a:gd name="T104" fmla="*/ 412 w 699"/>
                  <a:gd name="T105" fmla="*/ 544 h 646"/>
                  <a:gd name="T106" fmla="*/ 452 w 699"/>
                  <a:gd name="T107" fmla="*/ 546 h 646"/>
                  <a:gd name="T108" fmla="*/ 470 w 699"/>
                  <a:gd name="T109" fmla="*/ 556 h 646"/>
                  <a:gd name="T110" fmla="*/ 691 w 699"/>
                  <a:gd name="T111" fmla="*/ 293 h 646"/>
                  <a:gd name="T112" fmla="*/ 494 w 699"/>
                  <a:gd name="T113" fmla="*/ 116 h 646"/>
                  <a:gd name="T114" fmla="*/ 456 w 699"/>
                  <a:gd name="T115" fmla="*/ 62 h 646"/>
                  <a:gd name="T116" fmla="*/ 370 w 699"/>
                  <a:gd name="T117" fmla="*/ 10 h 646"/>
                  <a:gd name="T118" fmla="*/ 370 w 699"/>
                  <a:gd name="T119" fmla="*/ 10 h 646"/>
                  <a:gd name="T120" fmla="*/ 362 w 699"/>
                  <a:gd name="T121" fmla="*/ 492 h 646"/>
                  <a:gd name="T122" fmla="*/ 352 w 699"/>
                  <a:gd name="T123" fmla="*/ 498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99" h="646">
                    <a:moveTo>
                      <a:pt x="470" y="592"/>
                    </a:moveTo>
                    <a:lnTo>
                      <a:pt x="470" y="592"/>
                    </a:lnTo>
                    <a:lnTo>
                      <a:pt x="474" y="592"/>
                    </a:lnTo>
                    <a:lnTo>
                      <a:pt x="476" y="592"/>
                    </a:lnTo>
                    <a:lnTo>
                      <a:pt x="474" y="602"/>
                    </a:lnTo>
                    <a:lnTo>
                      <a:pt x="464" y="616"/>
                    </a:lnTo>
                    <a:lnTo>
                      <a:pt x="462" y="620"/>
                    </a:lnTo>
                    <a:lnTo>
                      <a:pt x="460" y="618"/>
                    </a:lnTo>
                    <a:lnTo>
                      <a:pt x="452" y="624"/>
                    </a:lnTo>
                    <a:lnTo>
                      <a:pt x="454" y="628"/>
                    </a:lnTo>
                    <a:lnTo>
                      <a:pt x="450" y="630"/>
                    </a:lnTo>
                    <a:lnTo>
                      <a:pt x="448" y="634"/>
                    </a:lnTo>
                    <a:lnTo>
                      <a:pt x="448" y="640"/>
                    </a:lnTo>
                    <a:lnTo>
                      <a:pt x="444" y="640"/>
                    </a:lnTo>
                    <a:lnTo>
                      <a:pt x="444" y="636"/>
                    </a:lnTo>
                    <a:lnTo>
                      <a:pt x="444" y="634"/>
                    </a:lnTo>
                    <a:lnTo>
                      <a:pt x="442" y="634"/>
                    </a:lnTo>
                    <a:lnTo>
                      <a:pt x="438" y="636"/>
                    </a:lnTo>
                    <a:lnTo>
                      <a:pt x="434" y="638"/>
                    </a:lnTo>
                    <a:lnTo>
                      <a:pt x="430" y="638"/>
                    </a:lnTo>
                    <a:lnTo>
                      <a:pt x="430" y="642"/>
                    </a:lnTo>
                    <a:lnTo>
                      <a:pt x="424" y="646"/>
                    </a:lnTo>
                    <a:lnTo>
                      <a:pt x="422" y="644"/>
                    </a:lnTo>
                    <a:lnTo>
                      <a:pt x="416" y="646"/>
                    </a:lnTo>
                    <a:lnTo>
                      <a:pt x="412" y="642"/>
                    </a:lnTo>
                    <a:lnTo>
                      <a:pt x="410" y="636"/>
                    </a:lnTo>
                    <a:lnTo>
                      <a:pt x="412" y="626"/>
                    </a:lnTo>
                    <a:lnTo>
                      <a:pt x="412" y="620"/>
                    </a:lnTo>
                    <a:lnTo>
                      <a:pt x="416" y="622"/>
                    </a:lnTo>
                    <a:lnTo>
                      <a:pt x="416" y="610"/>
                    </a:lnTo>
                    <a:lnTo>
                      <a:pt x="418" y="598"/>
                    </a:lnTo>
                    <a:lnTo>
                      <a:pt x="424" y="590"/>
                    </a:lnTo>
                    <a:lnTo>
                      <a:pt x="430" y="592"/>
                    </a:lnTo>
                    <a:lnTo>
                      <a:pt x="434" y="592"/>
                    </a:lnTo>
                    <a:lnTo>
                      <a:pt x="436" y="594"/>
                    </a:lnTo>
                    <a:lnTo>
                      <a:pt x="442" y="598"/>
                    </a:lnTo>
                    <a:lnTo>
                      <a:pt x="452" y="598"/>
                    </a:lnTo>
                    <a:lnTo>
                      <a:pt x="460" y="594"/>
                    </a:lnTo>
                    <a:lnTo>
                      <a:pt x="466" y="594"/>
                    </a:lnTo>
                    <a:lnTo>
                      <a:pt x="470" y="592"/>
                    </a:lnTo>
                    <a:close/>
                    <a:moveTo>
                      <a:pt x="484" y="582"/>
                    </a:moveTo>
                    <a:lnTo>
                      <a:pt x="486" y="580"/>
                    </a:lnTo>
                    <a:lnTo>
                      <a:pt x="488" y="576"/>
                    </a:lnTo>
                    <a:lnTo>
                      <a:pt x="486" y="570"/>
                    </a:lnTo>
                    <a:lnTo>
                      <a:pt x="484" y="572"/>
                    </a:lnTo>
                    <a:lnTo>
                      <a:pt x="482" y="576"/>
                    </a:lnTo>
                    <a:lnTo>
                      <a:pt x="484" y="582"/>
                    </a:lnTo>
                    <a:close/>
                    <a:moveTo>
                      <a:pt x="482" y="586"/>
                    </a:moveTo>
                    <a:lnTo>
                      <a:pt x="484" y="584"/>
                    </a:lnTo>
                    <a:lnTo>
                      <a:pt x="488" y="584"/>
                    </a:lnTo>
                    <a:lnTo>
                      <a:pt x="486" y="582"/>
                    </a:lnTo>
                    <a:lnTo>
                      <a:pt x="484" y="584"/>
                    </a:lnTo>
                    <a:lnTo>
                      <a:pt x="482" y="586"/>
                    </a:lnTo>
                    <a:close/>
                    <a:moveTo>
                      <a:pt x="418" y="580"/>
                    </a:moveTo>
                    <a:lnTo>
                      <a:pt x="420" y="576"/>
                    </a:lnTo>
                    <a:lnTo>
                      <a:pt x="424" y="572"/>
                    </a:lnTo>
                    <a:lnTo>
                      <a:pt x="424" y="568"/>
                    </a:lnTo>
                    <a:lnTo>
                      <a:pt x="418" y="572"/>
                    </a:lnTo>
                    <a:lnTo>
                      <a:pt x="418" y="580"/>
                    </a:lnTo>
                    <a:close/>
                    <a:moveTo>
                      <a:pt x="472" y="554"/>
                    </a:moveTo>
                    <a:lnTo>
                      <a:pt x="470" y="554"/>
                    </a:lnTo>
                    <a:lnTo>
                      <a:pt x="470" y="552"/>
                    </a:lnTo>
                    <a:lnTo>
                      <a:pt x="474" y="550"/>
                    </a:lnTo>
                    <a:lnTo>
                      <a:pt x="490" y="544"/>
                    </a:lnTo>
                    <a:lnTo>
                      <a:pt x="498" y="538"/>
                    </a:lnTo>
                    <a:lnTo>
                      <a:pt x="500" y="536"/>
                    </a:lnTo>
                    <a:lnTo>
                      <a:pt x="510" y="532"/>
                    </a:lnTo>
                    <a:lnTo>
                      <a:pt x="526" y="530"/>
                    </a:lnTo>
                    <a:lnTo>
                      <a:pt x="530" y="532"/>
                    </a:lnTo>
                    <a:lnTo>
                      <a:pt x="534" y="530"/>
                    </a:lnTo>
                    <a:lnTo>
                      <a:pt x="541" y="528"/>
                    </a:lnTo>
                    <a:lnTo>
                      <a:pt x="545" y="526"/>
                    </a:lnTo>
                    <a:lnTo>
                      <a:pt x="549" y="518"/>
                    </a:lnTo>
                    <a:lnTo>
                      <a:pt x="553" y="510"/>
                    </a:lnTo>
                    <a:lnTo>
                      <a:pt x="559" y="502"/>
                    </a:lnTo>
                    <a:lnTo>
                      <a:pt x="563" y="494"/>
                    </a:lnTo>
                    <a:lnTo>
                      <a:pt x="569" y="490"/>
                    </a:lnTo>
                    <a:lnTo>
                      <a:pt x="573" y="482"/>
                    </a:lnTo>
                    <a:lnTo>
                      <a:pt x="579" y="480"/>
                    </a:lnTo>
                    <a:lnTo>
                      <a:pt x="581" y="473"/>
                    </a:lnTo>
                    <a:lnTo>
                      <a:pt x="585" y="467"/>
                    </a:lnTo>
                    <a:lnTo>
                      <a:pt x="597" y="455"/>
                    </a:lnTo>
                    <a:lnTo>
                      <a:pt x="599" y="449"/>
                    </a:lnTo>
                    <a:lnTo>
                      <a:pt x="605" y="447"/>
                    </a:lnTo>
                    <a:lnTo>
                      <a:pt x="609" y="441"/>
                    </a:lnTo>
                    <a:lnTo>
                      <a:pt x="613" y="435"/>
                    </a:lnTo>
                    <a:lnTo>
                      <a:pt x="623" y="431"/>
                    </a:lnTo>
                    <a:lnTo>
                      <a:pt x="633" y="425"/>
                    </a:lnTo>
                    <a:lnTo>
                      <a:pt x="635" y="419"/>
                    </a:lnTo>
                    <a:lnTo>
                      <a:pt x="641" y="413"/>
                    </a:lnTo>
                    <a:lnTo>
                      <a:pt x="643" y="411"/>
                    </a:lnTo>
                    <a:lnTo>
                      <a:pt x="645" y="409"/>
                    </a:lnTo>
                    <a:lnTo>
                      <a:pt x="647" y="405"/>
                    </a:lnTo>
                    <a:lnTo>
                      <a:pt x="653" y="397"/>
                    </a:lnTo>
                    <a:lnTo>
                      <a:pt x="657" y="387"/>
                    </a:lnTo>
                    <a:lnTo>
                      <a:pt x="665" y="377"/>
                    </a:lnTo>
                    <a:lnTo>
                      <a:pt x="667" y="369"/>
                    </a:lnTo>
                    <a:lnTo>
                      <a:pt x="665" y="369"/>
                    </a:lnTo>
                    <a:lnTo>
                      <a:pt x="669" y="365"/>
                    </a:lnTo>
                    <a:lnTo>
                      <a:pt x="677" y="355"/>
                    </a:lnTo>
                    <a:lnTo>
                      <a:pt x="679" y="345"/>
                    </a:lnTo>
                    <a:lnTo>
                      <a:pt x="681" y="335"/>
                    </a:lnTo>
                    <a:lnTo>
                      <a:pt x="679" y="329"/>
                    </a:lnTo>
                    <a:lnTo>
                      <a:pt x="681" y="323"/>
                    </a:lnTo>
                    <a:lnTo>
                      <a:pt x="683" y="317"/>
                    </a:lnTo>
                    <a:lnTo>
                      <a:pt x="687" y="311"/>
                    </a:lnTo>
                    <a:lnTo>
                      <a:pt x="689" y="299"/>
                    </a:lnTo>
                    <a:lnTo>
                      <a:pt x="691" y="295"/>
                    </a:lnTo>
                    <a:lnTo>
                      <a:pt x="687" y="295"/>
                    </a:lnTo>
                    <a:lnTo>
                      <a:pt x="687" y="289"/>
                    </a:lnTo>
                    <a:lnTo>
                      <a:pt x="687" y="289"/>
                    </a:lnTo>
                    <a:lnTo>
                      <a:pt x="687" y="285"/>
                    </a:lnTo>
                    <a:lnTo>
                      <a:pt x="685" y="283"/>
                    </a:lnTo>
                    <a:lnTo>
                      <a:pt x="685" y="277"/>
                    </a:lnTo>
                    <a:lnTo>
                      <a:pt x="681" y="271"/>
                    </a:lnTo>
                    <a:lnTo>
                      <a:pt x="679" y="265"/>
                    </a:lnTo>
                    <a:lnTo>
                      <a:pt x="675" y="261"/>
                    </a:lnTo>
                    <a:lnTo>
                      <a:pt x="671" y="261"/>
                    </a:lnTo>
                    <a:lnTo>
                      <a:pt x="665" y="253"/>
                    </a:lnTo>
                    <a:lnTo>
                      <a:pt x="661" y="251"/>
                    </a:lnTo>
                    <a:lnTo>
                      <a:pt x="661" y="247"/>
                    </a:lnTo>
                    <a:lnTo>
                      <a:pt x="663" y="241"/>
                    </a:lnTo>
                    <a:lnTo>
                      <a:pt x="665" y="231"/>
                    </a:lnTo>
                    <a:lnTo>
                      <a:pt x="665" y="229"/>
                    </a:lnTo>
                    <a:lnTo>
                      <a:pt x="665" y="227"/>
                    </a:lnTo>
                    <a:lnTo>
                      <a:pt x="663" y="227"/>
                    </a:lnTo>
                    <a:lnTo>
                      <a:pt x="663" y="231"/>
                    </a:lnTo>
                    <a:lnTo>
                      <a:pt x="661" y="229"/>
                    </a:lnTo>
                    <a:lnTo>
                      <a:pt x="659" y="223"/>
                    </a:lnTo>
                    <a:lnTo>
                      <a:pt x="657" y="221"/>
                    </a:lnTo>
                    <a:lnTo>
                      <a:pt x="655" y="223"/>
                    </a:lnTo>
                    <a:lnTo>
                      <a:pt x="653" y="225"/>
                    </a:lnTo>
                    <a:lnTo>
                      <a:pt x="653" y="235"/>
                    </a:lnTo>
                    <a:lnTo>
                      <a:pt x="651" y="229"/>
                    </a:lnTo>
                    <a:lnTo>
                      <a:pt x="645" y="229"/>
                    </a:lnTo>
                    <a:lnTo>
                      <a:pt x="645" y="217"/>
                    </a:lnTo>
                    <a:lnTo>
                      <a:pt x="647" y="210"/>
                    </a:lnTo>
                    <a:lnTo>
                      <a:pt x="645" y="202"/>
                    </a:lnTo>
                    <a:lnTo>
                      <a:pt x="643" y="198"/>
                    </a:lnTo>
                    <a:lnTo>
                      <a:pt x="637" y="192"/>
                    </a:lnTo>
                    <a:lnTo>
                      <a:pt x="637" y="190"/>
                    </a:lnTo>
                    <a:lnTo>
                      <a:pt x="643" y="188"/>
                    </a:lnTo>
                    <a:lnTo>
                      <a:pt x="639" y="182"/>
                    </a:lnTo>
                    <a:lnTo>
                      <a:pt x="631" y="178"/>
                    </a:lnTo>
                    <a:lnTo>
                      <a:pt x="625" y="174"/>
                    </a:lnTo>
                    <a:lnTo>
                      <a:pt x="625" y="168"/>
                    </a:lnTo>
                    <a:lnTo>
                      <a:pt x="619" y="170"/>
                    </a:lnTo>
                    <a:lnTo>
                      <a:pt x="613" y="168"/>
                    </a:lnTo>
                    <a:lnTo>
                      <a:pt x="607" y="162"/>
                    </a:lnTo>
                    <a:lnTo>
                      <a:pt x="605" y="160"/>
                    </a:lnTo>
                    <a:lnTo>
                      <a:pt x="607" y="148"/>
                    </a:lnTo>
                    <a:lnTo>
                      <a:pt x="605" y="144"/>
                    </a:lnTo>
                    <a:lnTo>
                      <a:pt x="607" y="138"/>
                    </a:lnTo>
                    <a:lnTo>
                      <a:pt x="609" y="130"/>
                    </a:lnTo>
                    <a:lnTo>
                      <a:pt x="607" y="122"/>
                    </a:lnTo>
                    <a:lnTo>
                      <a:pt x="607" y="118"/>
                    </a:lnTo>
                    <a:lnTo>
                      <a:pt x="605" y="118"/>
                    </a:lnTo>
                    <a:lnTo>
                      <a:pt x="599" y="108"/>
                    </a:lnTo>
                    <a:lnTo>
                      <a:pt x="601" y="104"/>
                    </a:lnTo>
                    <a:lnTo>
                      <a:pt x="601" y="100"/>
                    </a:lnTo>
                    <a:lnTo>
                      <a:pt x="601" y="88"/>
                    </a:lnTo>
                    <a:lnTo>
                      <a:pt x="603" y="78"/>
                    </a:lnTo>
                    <a:lnTo>
                      <a:pt x="595" y="72"/>
                    </a:lnTo>
                    <a:lnTo>
                      <a:pt x="593" y="68"/>
                    </a:lnTo>
                    <a:lnTo>
                      <a:pt x="589" y="66"/>
                    </a:lnTo>
                    <a:lnTo>
                      <a:pt x="587" y="68"/>
                    </a:lnTo>
                    <a:lnTo>
                      <a:pt x="581" y="70"/>
                    </a:lnTo>
                    <a:lnTo>
                      <a:pt x="579" y="66"/>
                    </a:lnTo>
                    <a:lnTo>
                      <a:pt x="579" y="54"/>
                    </a:lnTo>
                    <a:lnTo>
                      <a:pt x="581" y="50"/>
                    </a:lnTo>
                    <a:lnTo>
                      <a:pt x="579" y="46"/>
                    </a:lnTo>
                    <a:lnTo>
                      <a:pt x="579" y="38"/>
                    </a:lnTo>
                    <a:lnTo>
                      <a:pt x="577" y="38"/>
                    </a:lnTo>
                    <a:lnTo>
                      <a:pt x="575" y="26"/>
                    </a:lnTo>
                    <a:lnTo>
                      <a:pt x="577" y="22"/>
                    </a:lnTo>
                    <a:lnTo>
                      <a:pt x="571" y="16"/>
                    </a:lnTo>
                    <a:lnTo>
                      <a:pt x="571" y="8"/>
                    </a:lnTo>
                    <a:lnTo>
                      <a:pt x="567" y="4"/>
                    </a:lnTo>
                    <a:lnTo>
                      <a:pt x="563" y="4"/>
                    </a:lnTo>
                    <a:lnTo>
                      <a:pt x="563" y="0"/>
                    </a:lnTo>
                    <a:lnTo>
                      <a:pt x="561" y="2"/>
                    </a:lnTo>
                    <a:lnTo>
                      <a:pt x="561" y="4"/>
                    </a:lnTo>
                    <a:lnTo>
                      <a:pt x="559" y="6"/>
                    </a:lnTo>
                    <a:lnTo>
                      <a:pt x="555" y="22"/>
                    </a:lnTo>
                    <a:lnTo>
                      <a:pt x="551" y="28"/>
                    </a:lnTo>
                    <a:lnTo>
                      <a:pt x="555" y="34"/>
                    </a:lnTo>
                    <a:lnTo>
                      <a:pt x="549" y="38"/>
                    </a:lnTo>
                    <a:lnTo>
                      <a:pt x="543" y="46"/>
                    </a:lnTo>
                    <a:lnTo>
                      <a:pt x="545" y="50"/>
                    </a:lnTo>
                    <a:lnTo>
                      <a:pt x="541" y="56"/>
                    </a:lnTo>
                    <a:lnTo>
                      <a:pt x="543" y="66"/>
                    </a:lnTo>
                    <a:lnTo>
                      <a:pt x="541" y="74"/>
                    </a:lnTo>
                    <a:lnTo>
                      <a:pt x="541" y="86"/>
                    </a:lnTo>
                    <a:lnTo>
                      <a:pt x="534" y="94"/>
                    </a:lnTo>
                    <a:lnTo>
                      <a:pt x="532" y="102"/>
                    </a:lnTo>
                    <a:lnTo>
                      <a:pt x="520" y="126"/>
                    </a:lnTo>
                    <a:lnTo>
                      <a:pt x="512" y="136"/>
                    </a:lnTo>
                    <a:lnTo>
                      <a:pt x="508" y="136"/>
                    </a:lnTo>
                    <a:lnTo>
                      <a:pt x="488" y="128"/>
                    </a:lnTo>
                    <a:lnTo>
                      <a:pt x="488" y="120"/>
                    </a:lnTo>
                    <a:lnTo>
                      <a:pt x="480" y="116"/>
                    </a:lnTo>
                    <a:lnTo>
                      <a:pt x="474" y="116"/>
                    </a:lnTo>
                    <a:lnTo>
                      <a:pt x="468" y="106"/>
                    </a:lnTo>
                    <a:lnTo>
                      <a:pt x="460" y="104"/>
                    </a:lnTo>
                    <a:lnTo>
                      <a:pt x="458" y="100"/>
                    </a:lnTo>
                    <a:lnTo>
                      <a:pt x="452" y="100"/>
                    </a:lnTo>
                    <a:lnTo>
                      <a:pt x="444" y="96"/>
                    </a:lnTo>
                    <a:lnTo>
                      <a:pt x="442" y="92"/>
                    </a:lnTo>
                    <a:lnTo>
                      <a:pt x="438" y="88"/>
                    </a:lnTo>
                    <a:lnTo>
                      <a:pt x="434" y="86"/>
                    </a:lnTo>
                    <a:lnTo>
                      <a:pt x="434" y="78"/>
                    </a:lnTo>
                    <a:lnTo>
                      <a:pt x="436" y="74"/>
                    </a:lnTo>
                    <a:lnTo>
                      <a:pt x="440" y="68"/>
                    </a:lnTo>
                    <a:lnTo>
                      <a:pt x="442" y="66"/>
                    </a:lnTo>
                    <a:lnTo>
                      <a:pt x="442" y="58"/>
                    </a:lnTo>
                    <a:lnTo>
                      <a:pt x="446" y="56"/>
                    </a:lnTo>
                    <a:lnTo>
                      <a:pt x="444" y="54"/>
                    </a:lnTo>
                    <a:lnTo>
                      <a:pt x="442" y="56"/>
                    </a:lnTo>
                    <a:lnTo>
                      <a:pt x="440" y="54"/>
                    </a:lnTo>
                    <a:lnTo>
                      <a:pt x="442" y="50"/>
                    </a:lnTo>
                    <a:lnTo>
                      <a:pt x="442" y="46"/>
                    </a:lnTo>
                    <a:lnTo>
                      <a:pt x="448" y="46"/>
                    </a:lnTo>
                    <a:lnTo>
                      <a:pt x="452" y="46"/>
                    </a:lnTo>
                    <a:lnTo>
                      <a:pt x="456" y="44"/>
                    </a:lnTo>
                    <a:lnTo>
                      <a:pt x="456" y="40"/>
                    </a:lnTo>
                    <a:lnTo>
                      <a:pt x="458" y="38"/>
                    </a:lnTo>
                    <a:lnTo>
                      <a:pt x="460" y="32"/>
                    </a:lnTo>
                    <a:lnTo>
                      <a:pt x="464" y="28"/>
                    </a:lnTo>
                    <a:lnTo>
                      <a:pt x="462" y="26"/>
                    </a:lnTo>
                    <a:lnTo>
                      <a:pt x="458" y="28"/>
                    </a:lnTo>
                    <a:lnTo>
                      <a:pt x="456" y="22"/>
                    </a:lnTo>
                    <a:lnTo>
                      <a:pt x="450" y="26"/>
                    </a:lnTo>
                    <a:lnTo>
                      <a:pt x="454" y="26"/>
                    </a:lnTo>
                    <a:lnTo>
                      <a:pt x="454" y="30"/>
                    </a:lnTo>
                    <a:lnTo>
                      <a:pt x="452" y="30"/>
                    </a:lnTo>
                    <a:lnTo>
                      <a:pt x="446" y="32"/>
                    </a:lnTo>
                    <a:lnTo>
                      <a:pt x="448" y="26"/>
                    </a:lnTo>
                    <a:lnTo>
                      <a:pt x="442" y="30"/>
                    </a:lnTo>
                    <a:lnTo>
                      <a:pt x="442" y="26"/>
                    </a:lnTo>
                    <a:lnTo>
                      <a:pt x="438" y="28"/>
                    </a:lnTo>
                    <a:lnTo>
                      <a:pt x="434" y="26"/>
                    </a:lnTo>
                    <a:lnTo>
                      <a:pt x="426" y="24"/>
                    </a:lnTo>
                    <a:lnTo>
                      <a:pt x="416" y="24"/>
                    </a:lnTo>
                    <a:lnTo>
                      <a:pt x="416" y="22"/>
                    </a:lnTo>
                    <a:lnTo>
                      <a:pt x="410" y="18"/>
                    </a:lnTo>
                    <a:lnTo>
                      <a:pt x="408" y="20"/>
                    </a:lnTo>
                    <a:lnTo>
                      <a:pt x="402" y="18"/>
                    </a:lnTo>
                    <a:lnTo>
                      <a:pt x="398" y="14"/>
                    </a:lnTo>
                    <a:lnTo>
                      <a:pt x="396" y="12"/>
                    </a:lnTo>
                    <a:lnTo>
                      <a:pt x="394" y="14"/>
                    </a:lnTo>
                    <a:lnTo>
                      <a:pt x="388" y="10"/>
                    </a:lnTo>
                    <a:lnTo>
                      <a:pt x="378" y="10"/>
                    </a:lnTo>
                    <a:lnTo>
                      <a:pt x="378" y="12"/>
                    </a:lnTo>
                    <a:lnTo>
                      <a:pt x="380" y="14"/>
                    </a:lnTo>
                    <a:lnTo>
                      <a:pt x="386" y="14"/>
                    </a:lnTo>
                    <a:lnTo>
                      <a:pt x="394" y="18"/>
                    </a:lnTo>
                    <a:lnTo>
                      <a:pt x="392" y="20"/>
                    </a:lnTo>
                    <a:lnTo>
                      <a:pt x="392" y="22"/>
                    </a:lnTo>
                    <a:lnTo>
                      <a:pt x="390" y="28"/>
                    </a:lnTo>
                    <a:lnTo>
                      <a:pt x="386" y="24"/>
                    </a:lnTo>
                    <a:lnTo>
                      <a:pt x="384" y="26"/>
                    </a:lnTo>
                    <a:lnTo>
                      <a:pt x="376" y="26"/>
                    </a:lnTo>
                    <a:lnTo>
                      <a:pt x="370" y="26"/>
                    </a:lnTo>
                    <a:lnTo>
                      <a:pt x="366" y="26"/>
                    </a:lnTo>
                    <a:lnTo>
                      <a:pt x="360" y="30"/>
                    </a:lnTo>
                    <a:lnTo>
                      <a:pt x="364" y="34"/>
                    </a:lnTo>
                    <a:lnTo>
                      <a:pt x="362" y="34"/>
                    </a:lnTo>
                    <a:lnTo>
                      <a:pt x="358" y="34"/>
                    </a:lnTo>
                    <a:lnTo>
                      <a:pt x="356" y="30"/>
                    </a:lnTo>
                    <a:lnTo>
                      <a:pt x="354" y="32"/>
                    </a:lnTo>
                    <a:lnTo>
                      <a:pt x="354" y="36"/>
                    </a:lnTo>
                    <a:lnTo>
                      <a:pt x="352" y="36"/>
                    </a:lnTo>
                    <a:lnTo>
                      <a:pt x="344" y="42"/>
                    </a:lnTo>
                    <a:lnTo>
                      <a:pt x="344" y="48"/>
                    </a:lnTo>
                    <a:lnTo>
                      <a:pt x="346" y="50"/>
                    </a:lnTo>
                    <a:lnTo>
                      <a:pt x="344" y="52"/>
                    </a:lnTo>
                    <a:lnTo>
                      <a:pt x="338" y="52"/>
                    </a:lnTo>
                    <a:lnTo>
                      <a:pt x="336" y="60"/>
                    </a:lnTo>
                    <a:lnTo>
                      <a:pt x="330" y="66"/>
                    </a:lnTo>
                    <a:lnTo>
                      <a:pt x="326" y="72"/>
                    </a:lnTo>
                    <a:lnTo>
                      <a:pt x="330" y="74"/>
                    </a:lnTo>
                    <a:lnTo>
                      <a:pt x="332" y="76"/>
                    </a:lnTo>
                    <a:lnTo>
                      <a:pt x="336" y="78"/>
                    </a:lnTo>
                    <a:lnTo>
                      <a:pt x="338" y="76"/>
                    </a:lnTo>
                    <a:lnTo>
                      <a:pt x="338" y="80"/>
                    </a:lnTo>
                    <a:lnTo>
                      <a:pt x="332" y="80"/>
                    </a:lnTo>
                    <a:lnTo>
                      <a:pt x="330" y="82"/>
                    </a:lnTo>
                    <a:lnTo>
                      <a:pt x="334" y="90"/>
                    </a:lnTo>
                    <a:lnTo>
                      <a:pt x="340" y="92"/>
                    </a:lnTo>
                    <a:lnTo>
                      <a:pt x="340" y="94"/>
                    </a:lnTo>
                    <a:lnTo>
                      <a:pt x="336" y="94"/>
                    </a:lnTo>
                    <a:lnTo>
                      <a:pt x="332" y="90"/>
                    </a:lnTo>
                    <a:lnTo>
                      <a:pt x="328" y="82"/>
                    </a:lnTo>
                    <a:lnTo>
                      <a:pt x="324" y="80"/>
                    </a:lnTo>
                    <a:lnTo>
                      <a:pt x="320" y="88"/>
                    </a:lnTo>
                    <a:lnTo>
                      <a:pt x="320" y="78"/>
                    </a:lnTo>
                    <a:lnTo>
                      <a:pt x="308" y="78"/>
                    </a:lnTo>
                    <a:lnTo>
                      <a:pt x="312" y="82"/>
                    </a:lnTo>
                    <a:lnTo>
                      <a:pt x="308" y="82"/>
                    </a:lnTo>
                    <a:lnTo>
                      <a:pt x="308" y="88"/>
                    </a:lnTo>
                    <a:lnTo>
                      <a:pt x="302" y="90"/>
                    </a:lnTo>
                    <a:lnTo>
                      <a:pt x="304" y="84"/>
                    </a:lnTo>
                    <a:lnTo>
                      <a:pt x="306" y="78"/>
                    </a:lnTo>
                    <a:lnTo>
                      <a:pt x="302" y="74"/>
                    </a:lnTo>
                    <a:lnTo>
                      <a:pt x="298" y="66"/>
                    </a:lnTo>
                    <a:lnTo>
                      <a:pt x="296" y="64"/>
                    </a:lnTo>
                    <a:lnTo>
                      <a:pt x="290" y="58"/>
                    </a:lnTo>
                    <a:lnTo>
                      <a:pt x="286" y="58"/>
                    </a:lnTo>
                    <a:lnTo>
                      <a:pt x="286" y="62"/>
                    </a:lnTo>
                    <a:lnTo>
                      <a:pt x="284" y="66"/>
                    </a:lnTo>
                    <a:lnTo>
                      <a:pt x="280" y="66"/>
                    </a:lnTo>
                    <a:lnTo>
                      <a:pt x="274" y="66"/>
                    </a:lnTo>
                    <a:lnTo>
                      <a:pt x="274" y="64"/>
                    </a:lnTo>
                    <a:lnTo>
                      <a:pt x="272" y="62"/>
                    </a:lnTo>
                    <a:lnTo>
                      <a:pt x="270" y="64"/>
                    </a:lnTo>
                    <a:lnTo>
                      <a:pt x="272" y="68"/>
                    </a:lnTo>
                    <a:lnTo>
                      <a:pt x="270" y="72"/>
                    </a:lnTo>
                    <a:lnTo>
                      <a:pt x="268" y="74"/>
                    </a:lnTo>
                    <a:lnTo>
                      <a:pt x="266" y="68"/>
                    </a:lnTo>
                    <a:lnTo>
                      <a:pt x="264" y="68"/>
                    </a:lnTo>
                    <a:lnTo>
                      <a:pt x="262" y="72"/>
                    </a:lnTo>
                    <a:lnTo>
                      <a:pt x="256" y="74"/>
                    </a:lnTo>
                    <a:lnTo>
                      <a:pt x="256" y="76"/>
                    </a:lnTo>
                    <a:lnTo>
                      <a:pt x="262" y="82"/>
                    </a:lnTo>
                    <a:lnTo>
                      <a:pt x="260" y="86"/>
                    </a:lnTo>
                    <a:lnTo>
                      <a:pt x="254" y="86"/>
                    </a:lnTo>
                    <a:lnTo>
                      <a:pt x="252" y="84"/>
                    </a:lnTo>
                    <a:lnTo>
                      <a:pt x="250" y="88"/>
                    </a:lnTo>
                    <a:lnTo>
                      <a:pt x="254" y="94"/>
                    </a:lnTo>
                    <a:lnTo>
                      <a:pt x="248" y="90"/>
                    </a:lnTo>
                    <a:lnTo>
                      <a:pt x="242" y="90"/>
                    </a:lnTo>
                    <a:lnTo>
                      <a:pt x="238" y="98"/>
                    </a:lnTo>
                    <a:lnTo>
                      <a:pt x="242" y="98"/>
                    </a:lnTo>
                    <a:lnTo>
                      <a:pt x="240" y="104"/>
                    </a:lnTo>
                    <a:lnTo>
                      <a:pt x="246" y="106"/>
                    </a:lnTo>
                    <a:lnTo>
                      <a:pt x="246" y="108"/>
                    </a:lnTo>
                    <a:lnTo>
                      <a:pt x="242" y="108"/>
                    </a:lnTo>
                    <a:lnTo>
                      <a:pt x="232" y="104"/>
                    </a:lnTo>
                    <a:lnTo>
                      <a:pt x="226" y="104"/>
                    </a:lnTo>
                    <a:lnTo>
                      <a:pt x="222" y="104"/>
                    </a:lnTo>
                    <a:lnTo>
                      <a:pt x="226" y="108"/>
                    </a:lnTo>
                    <a:lnTo>
                      <a:pt x="222" y="110"/>
                    </a:lnTo>
                    <a:lnTo>
                      <a:pt x="222" y="114"/>
                    </a:lnTo>
                    <a:lnTo>
                      <a:pt x="228" y="118"/>
                    </a:lnTo>
                    <a:lnTo>
                      <a:pt x="226" y="124"/>
                    </a:lnTo>
                    <a:lnTo>
                      <a:pt x="222" y="122"/>
                    </a:lnTo>
                    <a:lnTo>
                      <a:pt x="220" y="128"/>
                    </a:lnTo>
                    <a:lnTo>
                      <a:pt x="218" y="128"/>
                    </a:lnTo>
                    <a:lnTo>
                      <a:pt x="216" y="116"/>
                    </a:lnTo>
                    <a:lnTo>
                      <a:pt x="212" y="114"/>
                    </a:lnTo>
                    <a:lnTo>
                      <a:pt x="216" y="108"/>
                    </a:lnTo>
                    <a:lnTo>
                      <a:pt x="208" y="108"/>
                    </a:lnTo>
                    <a:lnTo>
                      <a:pt x="206" y="114"/>
                    </a:lnTo>
                    <a:lnTo>
                      <a:pt x="200" y="116"/>
                    </a:lnTo>
                    <a:lnTo>
                      <a:pt x="198" y="120"/>
                    </a:lnTo>
                    <a:lnTo>
                      <a:pt x="198" y="126"/>
                    </a:lnTo>
                    <a:lnTo>
                      <a:pt x="196" y="130"/>
                    </a:lnTo>
                    <a:lnTo>
                      <a:pt x="194" y="140"/>
                    </a:lnTo>
                    <a:lnTo>
                      <a:pt x="198" y="140"/>
                    </a:lnTo>
                    <a:lnTo>
                      <a:pt x="194" y="144"/>
                    </a:lnTo>
                    <a:lnTo>
                      <a:pt x="186" y="150"/>
                    </a:lnTo>
                    <a:lnTo>
                      <a:pt x="184" y="158"/>
                    </a:lnTo>
                    <a:lnTo>
                      <a:pt x="174" y="172"/>
                    </a:lnTo>
                    <a:lnTo>
                      <a:pt x="156" y="176"/>
                    </a:lnTo>
                    <a:lnTo>
                      <a:pt x="156" y="178"/>
                    </a:lnTo>
                    <a:lnTo>
                      <a:pt x="148" y="178"/>
                    </a:lnTo>
                    <a:lnTo>
                      <a:pt x="144" y="180"/>
                    </a:lnTo>
                    <a:lnTo>
                      <a:pt x="140" y="180"/>
                    </a:lnTo>
                    <a:lnTo>
                      <a:pt x="136" y="180"/>
                    </a:lnTo>
                    <a:lnTo>
                      <a:pt x="130" y="186"/>
                    </a:lnTo>
                    <a:lnTo>
                      <a:pt x="114" y="190"/>
                    </a:lnTo>
                    <a:lnTo>
                      <a:pt x="112" y="192"/>
                    </a:lnTo>
                    <a:lnTo>
                      <a:pt x="102" y="192"/>
                    </a:lnTo>
                    <a:lnTo>
                      <a:pt x="94" y="192"/>
                    </a:lnTo>
                    <a:lnTo>
                      <a:pt x="92" y="190"/>
                    </a:lnTo>
                    <a:lnTo>
                      <a:pt x="90" y="192"/>
                    </a:lnTo>
                    <a:lnTo>
                      <a:pt x="82" y="196"/>
                    </a:lnTo>
                    <a:lnTo>
                      <a:pt x="68" y="210"/>
                    </a:lnTo>
                    <a:lnTo>
                      <a:pt x="58" y="215"/>
                    </a:lnTo>
                    <a:lnTo>
                      <a:pt x="54" y="217"/>
                    </a:lnTo>
                    <a:lnTo>
                      <a:pt x="48" y="227"/>
                    </a:lnTo>
                    <a:lnTo>
                      <a:pt x="42" y="229"/>
                    </a:lnTo>
                    <a:lnTo>
                      <a:pt x="42" y="223"/>
                    </a:lnTo>
                    <a:lnTo>
                      <a:pt x="46" y="219"/>
                    </a:lnTo>
                    <a:lnTo>
                      <a:pt x="46" y="217"/>
                    </a:lnTo>
                    <a:lnTo>
                      <a:pt x="40" y="219"/>
                    </a:lnTo>
                    <a:lnTo>
                      <a:pt x="34" y="233"/>
                    </a:lnTo>
                    <a:lnTo>
                      <a:pt x="34" y="239"/>
                    </a:lnTo>
                    <a:lnTo>
                      <a:pt x="32" y="247"/>
                    </a:lnTo>
                    <a:lnTo>
                      <a:pt x="26" y="263"/>
                    </a:lnTo>
                    <a:lnTo>
                      <a:pt x="24" y="271"/>
                    </a:lnTo>
                    <a:lnTo>
                      <a:pt x="26" y="281"/>
                    </a:lnTo>
                    <a:lnTo>
                      <a:pt x="34" y="295"/>
                    </a:lnTo>
                    <a:lnTo>
                      <a:pt x="32" y="307"/>
                    </a:lnTo>
                    <a:lnTo>
                      <a:pt x="26" y="307"/>
                    </a:lnTo>
                    <a:lnTo>
                      <a:pt x="26" y="301"/>
                    </a:lnTo>
                    <a:lnTo>
                      <a:pt x="24" y="297"/>
                    </a:lnTo>
                    <a:lnTo>
                      <a:pt x="22" y="289"/>
                    </a:lnTo>
                    <a:lnTo>
                      <a:pt x="20" y="293"/>
                    </a:lnTo>
                    <a:lnTo>
                      <a:pt x="22" y="303"/>
                    </a:lnTo>
                    <a:lnTo>
                      <a:pt x="22" y="307"/>
                    </a:lnTo>
                    <a:lnTo>
                      <a:pt x="20" y="311"/>
                    </a:lnTo>
                    <a:lnTo>
                      <a:pt x="18" y="309"/>
                    </a:lnTo>
                    <a:lnTo>
                      <a:pt x="20" y="307"/>
                    </a:lnTo>
                    <a:lnTo>
                      <a:pt x="18" y="301"/>
                    </a:lnTo>
                    <a:lnTo>
                      <a:pt x="16" y="301"/>
                    </a:lnTo>
                    <a:lnTo>
                      <a:pt x="14" y="299"/>
                    </a:lnTo>
                    <a:lnTo>
                      <a:pt x="12" y="301"/>
                    </a:lnTo>
                    <a:lnTo>
                      <a:pt x="16" y="313"/>
                    </a:lnTo>
                    <a:lnTo>
                      <a:pt x="24" y="325"/>
                    </a:lnTo>
                    <a:lnTo>
                      <a:pt x="24" y="331"/>
                    </a:lnTo>
                    <a:lnTo>
                      <a:pt x="20" y="339"/>
                    </a:lnTo>
                    <a:lnTo>
                      <a:pt x="22" y="341"/>
                    </a:lnTo>
                    <a:lnTo>
                      <a:pt x="24" y="345"/>
                    </a:lnTo>
                    <a:lnTo>
                      <a:pt x="26" y="353"/>
                    </a:lnTo>
                    <a:lnTo>
                      <a:pt x="28" y="363"/>
                    </a:lnTo>
                    <a:lnTo>
                      <a:pt x="28" y="369"/>
                    </a:lnTo>
                    <a:lnTo>
                      <a:pt x="24" y="379"/>
                    </a:lnTo>
                    <a:lnTo>
                      <a:pt x="24" y="395"/>
                    </a:lnTo>
                    <a:lnTo>
                      <a:pt x="26" y="413"/>
                    </a:lnTo>
                    <a:lnTo>
                      <a:pt x="24" y="417"/>
                    </a:lnTo>
                    <a:lnTo>
                      <a:pt x="22" y="427"/>
                    </a:lnTo>
                    <a:lnTo>
                      <a:pt x="18" y="433"/>
                    </a:lnTo>
                    <a:lnTo>
                      <a:pt x="16" y="439"/>
                    </a:lnTo>
                    <a:lnTo>
                      <a:pt x="10" y="449"/>
                    </a:lnTo>
                    <a:lnTo>
                      <a:pt x="8" y="449"/>
                    </a:lnTo>
                    <a:lnTo>
                      <a:pt x="6" y="447"/>
                    </a:lnTo>
                    <a:lnTo>
                      <a:pt x="2" y="451"/>
                    </a:lnTo>
                    <a:lnTo>
                      <a:pt x="0" y="461"/>
                    </a:lnTo>
                    <a:lnTo>
                      <a:pt x="4" y="463"/>
                    </a:lnTo>
                    <a:lnTo>
                      <a:pt x="12" y="467"/>
                    </a:lnTo>
                    <a:lnTo>
                      <a:pt x="14" y="473"/>
                    </a:lnTo>
                    <a:lnTo>
                      <a:pt x="18" y="473"/>
                    </a:lnTo>
                    <a:lnTo>
                      <a:pt x="24" y="478"/>
                    </a:lnTo>
                    <a:lnTo>
                      <a:pt x="34" y="478"/>
                    </a:lnTo>
                    <a:lnTo>
                      <a:pt x="44" y="480"/>
                    </a:lnTo>
                    <a:lnTo>
                      <a:pt x="42" y="475"/>
                    </a:lnTo>
                    <a:lnTo>
                      <a:pt x="54" y="473"/>
                    </a:lnTo>
                    <a:lnTo>
                      <a:pt x="54" y="471"/>
                    </a:lnTo>
                    <a:lnTo>
                      <a:pt x="58" y="469"/>
                    </a:lnTo>
                    <a:lnTo>
                      <a:pt x="58" y="467"/>
                    </a:lnTo>
                    <a:lnTo>
                      <a:pt x="64" y="465"/>
                    </a:lnTo>
                    <a:lnTo>
                      <a:pt x="68" y="465"/>
                    </a:lnTo>
                    <a:lnTo>
                      <a:pt x="72" y="465"/>
                    </a:lnTo>
                    <a:lnTo>
                      <a:pt x="78" y="457"/>
                    </a:lnTo>
                    <a:lnTo>
                      <a:pt x="84" y="455"/>
                    </a:lnTo>
                    <a:lnTo>
                      <a:pt x="92" y="455"/>
                    </a:lnTo>
                    <a:lnTo>
                      <a:pt x="104" y="453"/>
                    </a:lnTo>
                    <a:lnTo>
                      <a:pt x="112" y="455"/>
                    </a:lnTo>
                    <a:lnTo>
                      <a:pt x="114" y="455"/>
                    </a:lnTo>
                    <a:lnTo>
                      <a:pt x="118" y="455"/>
                    </a:lnTo>
                    <a:lnTo>
                      <a:pt x="122" y="455"/>
                    </a:lnTo>
                    <a:lnTo>
                      <a:pt x="132" y="455"/>
                    </a:lnTo>
                    <a:lnTo>
                      <a:pt x="134" y="459"/>
                    </a:lnTo>
                    <a:lnTo>
                      <a:pt x="136" y="455"/>
                    </a:lnTo>
                    <a:lnTo>
                      <a:pt x="146" y="453"/>
                    </a:lnTo>
                    <a:lnTo>
                      <a:pt x="150" y="447"/>
                    </a:lnTo>
                    <a:lnTo>
                      <a:pt x="158" y="437"/>
                    </a:lnTo>
                    <a:lnTo>
                      <a:pt x="164" y="435"/>
                    </a:lnTo>
                    <a:lnTo>
                      <a:pt x="170" y="435"/>
                    </a:lnTo>
                    <a:lnTo>
                      <a:pt x="182" y="429"/>
                    </a:lnTo>
                    <a:lnTo>
                      <a:pt x="192" y="423"/>
                    </a:lnTo>
                    <a:lnTo>
                      <a:pt x="196" y="423"/>
                    </a:lnTo>
                    <a:lnTo>
                      <a:pt x="222" y="423"/>
                    </a:lnTo>
                    <a:lnTo>
                      <a:pt x="238" y="415"/>
                    </a:lnTo>
                    <a:lnTo>
                      <a:pt x="246" y="411"/>
                    </a:lnTo>
                    <a:lnTo>
                      <a:pt x="254" y="413"/>
                    </a:lnTo>
                    <a:lnTo>
                      <a:pt x="262" y="411"/>
                    </a:lnTo>
                    <a:lnTo>
                      <a:pt x="280" y="411"/>
                    </a:lnTo>
                    <a:lnTo>
                      <a:pt x="288" y="407"/>
                    </a:lnTo>
                    <a:lnTo>
                      <a:pt x="292" y="411"/>
                    </a:lnTo>
                    <a:lnTo>
                      <a:pt x="298" y="419"/>
                    </a:lnTo>
                    <a:lnTo>
                      <a:pt x="304" y="417"/>
                    </a:lnTo>
                    <a:lnTo>
                      <a:pt x="310" y="419"/>
                    </a:lnTo>
                    <a:lnTo>
                      <a:pt x="316" y="421"/>
                    </a:lnTo>
                    <a:lnTo>
                      <a:pt x="320" y="421"/>
                    </a:lnTo>
                    <a:lnTo>
                      <a:pt x="322" y="423"/>
                    </a:lnTo>
                    <a:lnTo>
                      <a:pt x="320" y="425"/>
                    </a:lnTo>
                    <a:lnTo>
                      <a:pt x="324" y="427"/>
                    </a:lnTo>
                    <a:lnTo>
                      <a:pt x="328" y="427"/>
                    </a:lnTo>
                    <a:lnTo>
                      <a:pt x="328" y="431"/>
                    </a:lnTo>
                    <a:lnTo>
                      <a:pt x="324" y="431"/>
                    </a:lnTo>
                    <a:lnTo>
                      <a:pt x="324" y="439"/>
                    </a:lnTo>
                    <a:lnTo>
                      <a:pt x="328" y="441"/>
                    </a:lnTo>
                    <a:lnTo>
                      <a:pt x="330" y="451"/>
                    </a:lnTo>
                    <a:lnTo>
                      <a:pt x="334" y="457"/>
                    </a:lnTo>
                    <a:lnTo>
                      <a:pt x="330" y="467"/>
                    </a:lnTo>
                    <a:lnTo>
                      <a:pt x="328" y="467"/>
                    </a:lnTo>
                    <a:lnTo>
                      <a:pt x="328" y="467"/>
                    </a:lnTo>
                    <a:lnTo>
                      <a:pt x="332" y="475"/>
                    </a:lnTo>
                    <a:lnTo>
                      <a:pt x="336" y="478"/>
                    </a:lnTo>
                    <a:lnTo>
                      <a:pt x="338" y="475"/>
                    </a:lnTo>
                    <a:lnTo>
                      <a:pt x="336" y="469"/>
                    </a:lnTo>
                    <a:lnTo>
                      <a:pt x="340" y="465"/>
                    </a:lnTo>
                    <a:lnTo>
                      <a:pt x="356" y="455"/>
                    </a:lnTo>
                    <a:lnTo>
                      <a:pt x="366" y="451"/>
                    </a:lnTo>
                    <a:lnTo>
                      <a:pt x="378" y="435"/>
                    </a:lnTo>
                    <a:lnTo>
                      <a:pt x="386" y="431"/>
                    </a:lnTo>
                    <a:lnTo>
                      <a:pt x="386" y="435"/>
                    </a:lnTo>
                    <a:lnTo>
                      <a:pt x="382" y="441"/>
                    </a:lnTo>
                    <a:lnTo>
                      <a:pt x="380" y="447"/>
                    </a:lnTo>
                    <a:lnTo>
                      <a:pt x="372" y="455"/>
                    </a:lnTo>
                    <a:lnTo>
                      <a:pt x="366" y="467"/>
                    </a:lnTo>
                    <a:lnTo>
                      <a:pt x="364" y="467"/>
                    </a:lnTo>
                    <a:lnTo>
                      <a:pt x="362" y="475"/>
                    </a:lnTo>
                    <a:lnTo>
                      <a:pt x="352" y="475"/>
                    </a:lnTo>
                    <a:lnTo>
                      <a:pt x="350" y="482"/>
                    </a:lnTo>
                    <a:lnTo>
                      <a:pt x="356" y="482"/>
                    </a:lnTo>
                    <a:lnTo>
                      <a:pt x="358" y="478"/>
                    </a:lnTo>
                    <a:lnTo>
                      <a:pt x="364" y="478"/>
                    </a:lnTo>
                    <a:lnTo>
                      <a:pt x="372" y="467"/>
                    </a:lnTo>
                    <a:lnTo>
                      <a:pt x="372" y="465"/>
                    </a:lnTo>
                    <a:lnTo>
                      <a:pt x="378" y="459"/>
                    </a:lnTo>
                    <a:lnTo>
                      <a:pt x="380" y="469"/>
                    </a:lnTo>
                    <a:lnTo>
                      <a:pt x="382" y="473"/>
                    </a:lnTo>
                    <a:lnTo>
                      <a:pt x="380" y="475"/>
                    </a:lnTo>
                    <a:lnTo>
                      <a:pt x="376" y="482"/>
                    </a:lnTo>
                    <a:lnTo>
                      <a:pt x="374" y="484"/>
                    </a:lnTo>
                    <a:lnTo>
                      <a:pt x="368" y="488"/>
                    </a:lnTo>
                    <a:lnTo>
                      <a:pt x="372" y="490"/>
                    </a:lnTo>
                    <a:lnTo>
                      <a:pt x="382" y="488"/>
                    </a:lnTo>
                    <a:lnTo>
                      <a:pt x="384" y="492"/>
                    </a:lnTo>
                    <a:lnTo>
                      <a:pt x="386" y="502"/>
                    </a:lnTo>
                    <a:lnTo>
                      <a:pt x="384" y="510"/>
                    </a:lnTo>
                    <a:lnTo>
                      <a:pt x="378" y="524"/>
                    </a:lnTo>
                    <a:lnTo>
                      <a:pt x="384" y="534"/>
                    </a:lnTo>
                    <a:lnTo>
                      <a:pt x="392" y="536"/>
                    </a:lnTo>
                    <a:lnTo>
                      <a:pt x="396" y="542"/>
                    </a:lnTo>
                    <a:lnTo>
                      <a:pt x="404" y="542"/>
                    </a:lnTo>
                    <a:lnTo>
                      <a:pt x="412" y="544"/>
                    </a:lnTo>
                    <a:lnTo>
                      <a:pt x="422" y="554"/>
                    </a:lnTo>
                    <a:lnTo>
                      <a:pt x="438" y="544"/>
                    </a:lnTo>
                    <a:lnTo>
                      <a:pt x="448" y="542"/>
                    </a:lnTo>
                    <a:lnTo>
                      <a:pt x="450" y="540"/>
                    </a:lnTo>
                    <a:lnTo>
                      <a:pt x="450" y="538"/>
                    </a:lnTo>
                    <a:lnTo>
                      <a:pt x="456" y="534"/>
                    </a:lnTo>
                    <a:lnTo>
                      <a:pt x="458" y="536"/>
                    </a:lnTo>
                    <a:lnTo>
                      <a:pt x="454" y="542"/>
                    </a:lnTo>
                    <a:lnTo>
                      <a:pt x="450" y="544"/>
                    </a:lnTo>
                    <a:lnTo>
                      <a:pt x="452" y="546"/>
                    </a:lnTo>
                    <a:lnTo>
                      <a:pt x="456" y="544"/>
                    </a:lnTo>
                    <a:lnTo>
                      <a:pt x="458" y="542"/>
                    </a:lnTo>
                    <a:lnTo>
                      <a:pt x="462" y="542"/>
                    </a:lnTo>
                    <a:lnTo>
                      <a:pt x="462" y="544"/>
                    </a:lnTo>
                    <a:lnTo>
                      <a:pt x="458" y="548"/>
                    </a:lnTo>
                    <a:lnTo>
                      <a:pt x="462" y="548"/>
                    </a:lnTo>
                    <a:lnTo>
                      <a:pt x="462" y="554"/>
                    </a:lnTo>
                    <a:lnTo>
                      <a:pt x="466" y="554"/>
                    </a:lnTo>
                    <a:lnTo>
                      <a:pt x="468" y="556"/>
                    </a:lnTo>
                    <a:lnTo>
                      <a:pt x="470" y="556"/>
                    </a:lnTo>
                    <a:lnTo>
                      <a:pt x="472" y="556"/>
                    </a:lnTo>
                    <a:lnTo>
                      <a:pt x="472" y="554"/>
                    </a:lnTo>
                    <a:close/>
                    <a:moveTo>
                      <a:pt x="695" y="285"/>
                    </a:moveTo>
                    <a:lnTo>
                      <a:pt x="699" y="277"/>
                    </a:lnTo>
                    <a:lnTo>
                      <a:pt x="699" y="273"/>
                    </a:lnTo>
                    <a:lnTo>
                      <a:pt x="697" y="273"/>
                    </a:lnTo>
                    <a:lnTo>
                      <a:pt x="695" y="279"/>
                    </a:lnTo>
                    <a:lnTo>
                      <a:pt x="693" y="281"/>
                    </a:lnTo>
                    <a:lnTo>
                      <a:pt x="693" y="285"/>
                    </a:lnTo>
                    <a:lnTo>
                      <a:pt x="691" y="293"/>
                    </a:lnTo>
                    <a:lnTo>
                      <a:pt x="695" y="285"/>
                    </a:lnTo>
                    <a:close/>
                    <a:moveTo>
                      <a:pt x="494" y="116"/>
                    </a:moveTo>
                    <a:lnTo>
                      <a:pt x="498" y="114"/>
                    </a:lnTo>
                    <a:lnTo>
                      <a:pt x="500" y="112"/>
                    </a:lnTo>
                    <a:lnTo>
                      <a:pt x="504" y="110"/>
                    </a:lnTo>
                    <a:lnTo>
                      <a:pt x="502" y="110"/>
                    </a:lnTo>
                    <a:lnTo>
                      <a:pt x="496" y="110"/>
                    </a:lnTo>
                    <a:lnTo>
                      <a:pt x="492" y="114"/>
                    </a:lnTo>
                    <a:lnTo>
                      <a:pt x="490" y="118"/>
                    </a:lnTo>
                    <a:lnTo>
                      <a:pt x="494" y="116"/>
                    </a:lnTo>
                    <a:close/>
                    <a:moveTo>
                      <a:pt x="444" y="24"/>
                    </a:moveTo>
                    <a:lnTo>
                      <a:pt x="446" y="20"/>
                    </a:lnTo>
                    <a:lnTo>
                      <a:pt x="444" y="22"/>
                    </a:lnTo>
                    <a:lnTo>
                      <a:pt x="442" y="24"/>
                    </a:lnTo>
                    <a:lnTo>
                      <a:pt x="444" y="24"/>
                    </a:lnTo>
                    <a:close/>
                    <a:moveTo>
                      <a:pt x="454" y="68"/>
                    </a:moveTo>
                    <a:lnTo>
                      <a:pt x="458" y="68"/>
                    </a:lnTo>
                    <a:lnTo>
                      <a:pt x="460" y="66"/>
                    </a:lnTo>
                    <a:lnTo>
                      <a:pt x="456" y="64"/>
                    </a:lnTo>
                    <a:lnTo>
                      <a:pt x="456" y="62"/>
                    </a:lnTo>
                    <a:lnTo>
                      <a:pt x="458" y="58"/>
                    </a:lnTo>
                    <a:lnTo>
                      <a:pt x="456" y="60"/>
                    </a:lnTo>
                    <a:lnTo>
                      <a:pt x="454" y="58"/>
                    </a:lnTo>
                    <a:lnTo>
                      <a:pt x="452" y="56"/>
                    </a:lnTo>
                    <a:lnTo>
                      <a:pt x="450" y="58"/>
                    </a:lnTo>
                    <a:lnTo>
                      <a:pt x="448" y="60"/>
                    </a:lnTo>
                    <a:lnTo>
                      <a:pt x="450" y="66"/>
                    </a:lnTo>
                    <a:lnTo>
                      <a:pt x="448" y="68"/>
                    </a:lnTo>
                    <a:lnTo>
                      <a:pt x="454" y="68"/>
                    </a:lnTo>
                    <a:close/>
                    <a:moveTo>
                      <a:pt x="370" y="10"/>
                    </a:moveTo>
                    <a:lnTo>
                      <a:pt x="366" y="10"/>
                    </a:lnTo>
                    <a:lnTo>
                      <a:pt x="362" y="10"/>
                    </a:lnTo>
                    <a:lnTo>
                      <a:pt x="360" y="12"/>
                    </a:lnTo>
                    <a:lnTo>
                      <a:pt x="356" y="8"/>
                    </a:lnTo>
                    <a:lnTo>
                      <a:pt x="354" y="10"/>
                    </a:lnTo>
                    <a:lnTo>
                      <a:pt x="358" y="16"/>
                    </a:lnTo>
                    <a:lnTo>
                      <a:pt x="364" y="18"/>
                    </a:lnTo>
                    <a:lnTo>
                      <a:pt x="372" y="12"/>
                    </a:lnTo>
                    <a:lnTo>
                      <a:pt x="372" y="10"/>
                    </a:lnTo>
                    <a:lnTo>
                      <a:pt x="370" y="10"/>
                    </a:lnTo>
                    <a:close/>
                    <a:moveTo>
                      <a:pt x="356" y="20"/>
                    </a:moveTo>
                    <a:lnTo>
                      <a:pt x="352" y="12"/>
                    </a:lnTo>
                    <a:lnTo>
                      <a:pt x="350" y="12"/>
                    </a:lnTo>
                    <a:lnTo>
                      <a:pt x="348" y="18"/>
                    </a:lnTo>
                    <a:lnTo>
                      <a:pt x="350" y="18"/>
                    </a:lnTo>
                    <a:lnTo>
                      <a:pt x="356" y="20"/>
                    </a:lnTo>
                    <a:close/>
                    <a:moveTo>
                      <a:pt x="360" y="496"/>
                    </a:moveTo>
                    <a:lnTo>
                      <a:pt x="364" y="496"/>
                    </a:lnTo>
                    <a:lnTo>
                      <a:pt x="364" y="492"/>
                    </a:lnTo>
                    <a:lnTo>
                      <a:pt x="362" y="492"/>
                    </a:lnTo>
                    <a:lnTo>
                      <a:pt x="360" y="492"/>
                    </a:lnTo>
                    <a:lnTo>
                      <a:pt x="358" y="492"/>
                    </a:lnTo>
                    <a:lnTo>
                      <a:pt x="358" y="488"/>
                    </a:lnTo>
                    <a:lnTo>
                      <a:pt x="354" y="490"/>
                    </a:lnTo>
                    <a:lnTo>
                      <a:pt x="340" y="492"/>
                    </a:lnTo>
                    <a:lnTo>
                      <a:pt x="338" y="494"/>
                    </a:lnTo>
                    <a:lnTo>
                      <a:pt x="338" y="496"/>
                    </a:lnTo>
                    <a:lnTo>
                      <a:pt x="344" y="500"/>
                    </a:lnTo>
                    <a:lnTo>
                      <a:pt x="348" y="498"/>
                    </a:lnTo>
                    <a:lnTo>
                      <a:pt x="352" y="498"/>
                    </a:lnTo>
                    <a:lnTo>
                      <a:pt x="356" y="496"/>
                    </a:lnTo>
                    <a:lnTo>
                      <a:pt x="360" y="49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0" name="Freeform 188"/>
              <p:cNvSpPr>
                <a:spLocks/>
              </p:cNvSpPr>
              <p:nvPr/>
            </p:nvSpPr>
            <p:spPr bwMode="auto">
              <a:xfrm>
                <a:off x="6457658" y="1821127"/>
                <a:ext cx="85054" cy="106318"/>
              </a:xfrm>
              <a:custGeom>
                <a:avLst/>
                <a:gdLst>
                  <a:gd name="T0" fmla="*/ 66 w 80"/>
                  <a:gd name="T1" fmla="*/ 2 h 100"/>
                  <a:gd name="T2" fmla="*/ 58 w 80"/>
                  <a:gd name="T3" fmla="*/ 0 h 100"/>
                  <a:gd name="T4" fmla="*/ 52 w 80"/>
                  <a:gd name="T5" fmla="*/ 16 h 100"/>
                  <a:gd name="T6" fmla="*/ 42 w 80"/>
                  <a:gd name="T7" fmla="*/ 18 h 100"/>
                  <a:gd name="T8" fmla="*/ 42 w 80"/>
                  <a:gd name="T9" fmla="*/ 26 h 100"/>
                  <a:gd name="T10" fmla="*/ 36 w 80"/>
                  <a:gd name="T11" fmla="*/ 26 h 100"/>
                  <a:gd name="T12" fmla="*/ 24 w 80"/>
                  <a:gd name="T13" fmla="*/ 22 h 100"/>
                  <a:gd name="T14" fmla="*/ 20 w 80"/>
                  <a:gd name="T15" fmla="*/ 26 h 100"/>
                  <a:gd name="T16" fmla="*/ 18 w 80"/>
                  <a:gd name="T17" fmla="*/ 40 h 100"/>
                  <a:gd name="T18" fmla="*/ 6 w 80"/>
                  <a:gd name="T19" fmla="*/ 50 h 100"/>
                  <a:gd name="T20" fmla="*/ 0 w 80"/>
                  <a:gd name="T21" fmla="*/ 58 h 100"/>
                  <a:gd name="T22" fmla="*/ 4 w 80"/>
                  <a:gd name="T23" fmla="*/ 60 h 100"/>
                  <a:gd name="T24" fmla="*/ 14 w 80"/>
                  <a:gd name="T25" fmla="*/ 62 h 100"/>
                  <a:gd name="T26" fmla="*/ 20 w 80"/>
                  <a:gd name="T27" fmla="*/ 62 h 100"/>
                  <a:gd name="T28" fmla="*/ 22 w 80"/>
                  <a:gd name="T29" fmla="*/ 60 h 100"/>
                  <a:gd name="T30" fmla="*/ 24 w 80"/>
                  <a:gd name="T31" fmla="*/ 60 h 100"/>
                  <a:gd name="T32" fmla="*/ 24 w 80"/>
                  <a:gd name="T33" fmla="*/ 64 h 100"/>
                  <a:gd name="T34" fmla="*/ 26 w 80"/>
                  <a:gd name="T35" fmla="*/ 66 h 100"/>
                  <a:gd name="T36" fmla="*/ 24 w 80"/>
                  <a:gd name="T37" fmla="*/ 74 h 100"/>
                  <a:gd name="T38" fmla="*/ 26 w 80"/>
                  <a:gd name="T39" fmla="*/ 80 h 100"/>
                  <a:gd name="T40" fmla="*/ 22 w 80"/>
                  <a:gd name="T41" fmla="*/ 92 h 100"/>
                  <a:gd name="T42" fmla="*/ 32 w 80"/>
                  <a:gd name="T43" fmla="*/ 92 h 100"/>
                  <a:gd name="T44" fmla="*/ 32 w 80"/>
                  <a:gd name="T45" fmla="*/ 96 h 100"/>
                  <a:gd name="T46" fmla="*/ 36 w 80"/>
                  <a:gd name="T47" fmla="*/ 98 h 100"/>
                  <a:gd name="T48" fmla="*/ 38 w 80"/>
                  <a:gd name="T49" fmla="*/ 100 h 100"/>
                  <a:gd name="T50" fmla="*/ 40 w 80"/>
                  <a:gd name="T51" fmla="*/ 100 h 100"/>
                  <a:gd name="T52" fmla="*/ 40 w 80"/>
                  <a:gd name="T53" fmla="*/ 96 h 100"/>
                  <a:gd name="T54" fmla="*/ 48 w 80"/>
                  <a:gd name="T55" fmla="*/ 98 h 100"/>
                  <a:gd name="T56" fmla="*/ 54 w 80"/>
                  <a:gd name="T57" fmla="*/ 100 h 100"/>
                  <a:gd name="T58" fmla="*/ 58 w 80"/>
                  <a:gd name="T59" fmla="*/ 94 h 100"/>
                  <a:gd name="T60" fmla="*/ 64 w 80"/>
                  <a:gd name="T61" fmla="*/ 90 h 100"/>
                  <a:gd name="T62" fmla="*/ 72 w 80"/>
                  <a:gd name="T63" fmla="*/ 90 h 100"/>
                  <a:gd name="T64" fmla="*/ 80 w 80"/>
                  <a:gd name="T65" fmla="*/ 84 h 100"/>
                  <a:gd name="T66" fmla="*/ 76 w 80"/>
                  <a:gd name="T67" fmla="*/ 82 h 100"/>
                  <a:gd name="T68" fmla="*/ 74 w 80"/>
                  <a:gd name="T69" fmla="*/ 82 h 100"/>
                  <a:gd name="T70" fmla="*/ 64 w 80"/>
                  <a:gd name="T71" fmla="*/ 76 h 100"/>
                  <a:gd name="T72" fmla="*/ 62 w 80"/>
                  <a:gd name="T73" fmla="*/ 74 h 100"/>
                  <a:gd name="T74" fmla="*/ 54 w 80"/>
                  <a:gd name="T75" fmla="*/ 74 h 100"/>
                  <a:gd name="T76" fmla="*/ 54 w 80"/>
                  <a:gd name="T77" fmla="*/ 70 h 100"/>
                  <a:gd name="T78" fmla="*/ 56 w 80"/>
                  <a:gd name="T79" fmla="*/ 68 h 100"/>
                  <a:gd name="T80" fmla="*/ 56 w 80"/>
                  <a:gd name="T81" fmla="*/ 64 h 100"/>
                  <a:gd name="T82" fmla="*/ 52 w 80"/>
                  <a:gd name="T83" fmla="*/ 64 h 100"/>
                  <a:gd name="T84" fmla="*/ 52 w 80"/>
                  <a:gd name="T85" fmla="*/ 62 h 100"/>
                  <a:gd name="T86" fmla="*/ 60 w 80"/>
                  <a:gd name="T87" fmla="*/ 54 h 100"/>
                  <a:gd name="T88" fmla="*/ 66 w 80"/>
                  <a:gd name="T89" fmla="*/ 54 h 100"/>
                  <a:gd name="T90" fmla="*/ 70 w 80"/>
                  <a:gd name="T91" fmla="*/ 52 h 100"/>
                  <a:gd name="T92" fmla="*/ 70 w 80"/>
                  <a:gd name="T93" fmla="*/ 48 h 100"/>
                  <a:gd name="T94" fmla="*/ 72 w 80"/>
                  <a:gd name="T95" fmla="*/ 46 h 100"/>
                  <a:gd name="T96" fmla="*/ 74 w 80"/>
                  <a:gd name="T97" fmla="*/ 42 h 100"/>
                  <a:gd name="T98" fmla="*/ 76 w 80"/>
                  <a:gd name="T99" fmla="*/ 40 h 100"/>
                  <a:gd name="T100" fmla="*/ 76 w 80"/>
                  <a:gd name="T101" fmla="*/ 38 h 100"/>
                  <a:gd name="T102" fmla="*/ 72 w 80"/>
                  <a:gd name="T103" fmla="*/ 32 h 100"/>
                  <a:gd name="T104" fmla="*/ 70 w 80"/>
                  <a:gd name="T105" fmla="*/ 20 h 100"/>
                  <a:gd name="T106" fmla="*/ 72 w 80"/>
                  <a:gd name="T107" fmla="*/ 10 h 100"/>
                  <a:gd name="T108" fmla="*/ 72 w 80"/>
                  <a:gd name="T109" fmla="*/ 8 h 100"/>
                  <a:gd name="T110" fmla="*/ 70 w 80"/>
                  <a:gd name="T111" fmla="*/ 4 h 100"/>
                  <a:gd name="T112" fmla="*/ 66 w 80"/>
                  <a:gd name="T113"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0" h="100">
                    <a:moveTo>
                      <a:pt x="66" y="2"/>
                    </a:moveTo>
                    <a:lnTo>
                      <a:pt x="58" y="0"/>
                    </a:lnTo>
                    <a:lnTo>
                      <a:pt x="52" y="16"/>
                    </a:lnTo>
                    <a:lnTo>
                      <a:pt x="42" y="18"/>
                    </a:lnTo>
                    <a:lnTo>
                      <a:pt x="42" y="26"/>
                    </a:lnTo>
                    <a:lnTo>
                      <a:pt x="36" y="26"/>
                    </a:lnTo>
                    <a:lnTo>
                      <a:pt x="24" y="22"/>
                    </a:lnTo>
                    <a:lnTo>
                      <a:pt x="20" y="26"/>
                    </a:lnTo>
                    <a:lnTo>
                      <a:pt x="18" y="40"/>
                    </a:lnTo>
                    <a:lnTo>
                      <a:pt x="6" y="50"/>
                    </a:lnTo>
                    <a:lnTo>
                      <a:pt x="0" y="58"/>
                    </a:lnTo>
                    <a:lnTo>
                      <a:pt x="4" y="60"/>
                    </a:lnTo>
                    <a:lnTo>
                      <a:pt x="14" y="62"/>
                    </a:lnTo>
                    <a:lnTo>
                      <a:pt x="20" y="62"/>
                    </a:lnTo>
                    <a:lnTo>
                      <a:pt x="22" y="60"/>
                    </a:lnTo>
                    <a:lnTo>
                      <a:pt x="24" y="60"/>
                    </a:lnTo>
                    <a:lnTo>
                      <a:pt x="24" y="64"/>
                    </a:lnTo>
                    <a:lnTo>
                      <a:pt x="26" y="66"/>
                    </a:lnTo>
                    <a:lnTo>
                      <a:pt x="24" y="74"/>
                    </a:lnTo>
                    <a:lnTo>
                      <a:pt x="26" y="80"/>
                    </a:lnTo>
                    <a:lnTo>
                      <a:pt x="22" y="92"/>
                    </a:lnTo>
                    <a:lnTo>
                      <a:pt x="32" y="92"/>
                    </a:lnTo>
                    <a:lnTo>
                      <a:pt x="32" y="96"/>
                    </a:lnTo>
                    <a:lnTo>
                      <a:pt x="36" y="98"/>
                    </a:lnTo>
                    <a:lnTo>
                      <a:pt x="38" y="100"/>
                    </a:lnTo>
                    <a:lnTo>
                      <a:pt x="40" y="100"/>
                    </a:lnTo>
                    <a:lnTo>
                      <a:pt x="40" y="96"/>
                    </a:lnTo>
                    <a:lnTo>
                      <a:pt x="48" y="98"/>
                    </a:lnTo>
                    <a:lnTo>
                      <a:pt x="54" y="100"/>
                    </a:lnTo>
                    <a:lnTo>
                      <a:pt x="58" y="94"/>
                    </a:lnTo>
                    <a:lnTo>
                      <a:pt x="64" y="90"/>
                    </a:lnTo>
                    <a:lnTo>
                      <a:pt x="72" y="90"/>
                    </a:lnTo>
                    <a:lnTo>
                      <a:pt x="80" y="84"/>
                    </a:lnTo>
                    <a:lnTo>
                      <a:pt x="76" y="82"/>
                    </a:lnTo>
                    <a:lnTo>
                      <a:pt x="74" y="82"/>
                    </a:lnTo>
                    <a:lnTo>
                      <a:pt x="64" y="76"/>
                    </a:lnTo>
                    <a:lnTo>
                      <a:pt x="62" y="74"/>
                    </a:lnTo>
                    <a:lnTo>
                      <a:pt x="54" y="74"/>
                    </a:lnTo>
                    <a:lnTo>
                      <a:pt x="54" y="70"/>
                    </a:lnTo>
                    <a:lnTo>
                      <a:pt x="56" y="68"/>
                    </a:lnTo>
                    <a:lnTo>
                      <a:pt x="56" y="64"/>
                    </a:lnTo>
                    <a:lnTo>
                      <a:pt x="52" y="64"/>
                    </a:lnTo>
                    <a:lnTo>
                      <a:pt x="52" y="62"/>
                    </a:lnTo>
                    <a:lnTo>
                      <a:pt x="60" y="54"/>
                    </a:lnTo>
                    <a:lnTo>
                      <a:pt x="66" y="54"/>
                    </a:lnTo>
                    <a:lnTo>
                      <a:pt x="70" y="52"/>
                    </a:lnTo>
                    <a:lnTo>
                      <a:pt x="70" y="48"/>
                    </a:lnTo>
                    <a:lnTo>
                      <a:pt x="72" y="46"/>
                    </a:lnTo>
                    <a:lnTo>
                      <a:pt x="74" y="42"/>
                    </a:lnTo>
                    <a:lnTo>
                      <a:pt x="76" y="40"/>
                    </a:lnTo>
                    <a:lnTo>
                      <a:pt x="76" y="38"/>
                    </a:lnTo>
                    <a:lnTo>
                      <a:pt x="72" y="32"/>
                    </a:lnTo>
                    <a:lnTo>
                      <a:pt x="70" y="20"/>
                    </a:lnTo>
                    <a:lnTo>
                      <a:pt x="72" y="10"/>
                    </a:lnTo>
                    <a:lnTo>
                      <a:pt x="72" y="8"/>
                    </a:lnTo>
                    <a:lnTo>
                      <a:pt x="70" y="4"/>
                    </a:lnTo>
                    <a:lnTo>
                      <a:pt x="66" y="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1" name="Freeform 189"/>
              <p:cNvSpPr>
                <a:spLocks noEditPoints="1"/>
              </p:cNvSpPr>
              <p:nvPr/>
            </p:nvSpPr>
            <p:spPr bwMode="auto">
              <a:xfrm>
                <a:off x="6515070" y="1910434"/>
                <a:ext cx="72296" cy="114823"/>
              </a:xfrm>
              <a:custGeom>
                <a:avLst/>
                <a:gdLst>
                  <a:gd name="T0" fmla="*/ 22 w 68"/>
                  <a:gd name="T1" fmla="*/ 84 h 108"/>
                  <a:gd name="T2" fmla="*/ 18 w 68"/>
                  <a:gd name="T3" fmla="*/ 82 h 108"/>
                  <a:gd name="T4" fmla="*/ 22 w 68"/>
                  <a:gd name="T5" fmla="*/ 84 h 108"/>
                  <a:gd name="T6" fmla="*/ 38 w 68"/>
                  <a:gd name="T7" fmla="*/ 106 h 108"/>
                  <a:gd name="T8" fmla="*/ 44 w 68"/>
                  <a:gd name="T9" fmla="*/ 104 h 108"/>
                  <a:gd name="T10" fmla="*/ 38 w 68"/>
                  <a:gd name="T11" fmla="*/ 102 h 108"/>
                  <a:gd name="T12" fmla="*/ 32 w 68"/>
                  <a:gd name="T13" fmla="*/ 108 h 108"/>
                  <a:gd name="T14" fmla="*/ 10 w 68"/>
                  <a:gd name="T15" fmla="*/ 6 h 108"/>
                  <a:gd name="T16" fmla="*/ 0 w 68"/>
                  <a:gd name="T17" fmla="*/ 16 h 108"/>
                  <a:gd name="T18" fmla="*/ 8 w 68"/>
                  <a:gd name="T19" fmla="*/ 26 h 108"/>
                  <a:gd name="T20" fmla="*/ 10 w 68"/>
                  <a:gd name="T21" fmla="*/ 32 h 108"/>
                  <a:gd name="T22" fmla="*/ 2 w 68"/>
                  <a:gd name="T23" fmla="*/ 34 h 108"/>
                  <a:gd name="T24" fmla="*/ 8 w 68"/>
                  <a:gd name="T25" fmla="*/ 34 h 108"/>
                  <a:gd name="T26" fmla="*/ 14 w 68"/>
                  <a:gd name="T27" fmla="*/ 46 h 108"/>
                  <a:gd name="T28" fmla="*/ 22 w 68"/>
                  <a:gd name="T29" fmla="*/ 54 h 108"/>
                  <a:gd name="T30" fmla="*/ 20 w 68"/>
                  <a:gd name="T31" fmla="*/ 66 h 108"/>
                  <a:gd name="T32" fmla="*/ 24 w 68"/>
                  <a:gd name="T33" fmla="*/ 74 h 108"/>
                  <a:gd name="T34" fmla="*/ 24 w 68"/>
                  <a:gd name="T35" fmla="*/ 78 h 108"/>
                  <a:gd name="T36" fmla="*/ 22 w 68"/>
                  <a:gd name="T37" fmla="*/ 80 h 108"/>
                  <a:gd name="T38" fmla="*/ 26 w 68"/>
                  <a:gd name="T39" fmla="*/ 84 h 108"/>
                  <a:gd name="T40" fmla="*/ 32 w 68"/>
                  <a:gd name="T41" fmla="*/ 80 h 108"/>
                  <a:gd name="T42" fmla="*/ 36 w 68"/>
                  <a:gd name="T43" fmla="*/ 76 h 108"/>
                  <a:gd name="T44" fmla="*/ 42 w 68"/>
                  <a:gd name="T45" fmla="*/ 78 h 108"/>
                  <a:gd name="T46" fmla="*/ 44 w 68"/>
                  <a:gd name="T47" fmla="*/ 74 h 108"/>
                  <a:gd name="T48" fmla="*/ 46 w 68"/>
                  <a:gd name="T49" fmla="*/ 78 h 108"/>
                  <a:gd name="T50" fmla="*/ 50 w 68"/>
                  <a:gd name="T51" fmla="*/ 72 h 108"/>
                  <a:gd name="T52" fmla="*/ 56 w 68"/>
                  <a:gd name="T53" fmla="*/ 74 h 108"/>
                  <a:gd name="T54" fmla="*/ 60 w 68"/>
                  <a:gd name="T55" fmla="*/ 68 h 108"/>
                  <a:gd name="T56" fmla="*/ 68 w 68"/>
                  <a:gd name="T57" fmla="*/ 64 h 108"/>
                  <a:gd name="T58" fmla="*/ 64 w 68"/>
                  <a:gd name="T59" fmla="*/ 52 h 108"/>
                  <a:gd name="T60" fmla="*/ 58 w 68"/>
                  <a:gd name="T61" fmla="*/ 38 h 108"/>
                  <a:gd name="T62" fmla="*/ 44 w 68"/>
                  <a:gd name="T63" fmla="*/ 16 h 108"/>
                  <a:gd name="T64" fmla="*/ 28 w 68"/>
                  <a:gd name="T65" fmla="*/ 4 h 108"/>
                  <a:gd name="T66" fmla="*/ 18 w 68"/>
                  <a:gd name="T67" fmla="*/ 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8" h="108">
                    <a:moveTo>
                      <a:pt x="22" y="84"/>
                    </a:moveTo>
                    <a:lnTo>
                      <a:pt x="22" y="84"/>
                    </a:lnTo>
                    <a:lnTo>
                      <a:pt x="20" y="84"/>
                    </a:lnTo>
                    <a:lnTo>
                      <a:pt x="18" y="82"/>
                    </a:lnTo>
                    <a:lnTo>
                      <a:pt x="20" y="82"/>
                    </a:lnTo>
                    <a:lnTo>
                      <a:pt x="22" y="84"/>
                    </a:lnTo>
                    <a:close/>
                    <a:moveTo>
                      <a:pt x="36" y="108"/>
                    </a:moveTo>
                    <a:lnTo>
                      <a:pt x="38" y="106"/>
                    </a:lnTo>
                    <a:lnTo>
                      <a:pt x="40" y="106"/>
                    </a:lnTo>
                    <a:lnTo>
                      <a:pt x="44" y="104"/>
                    </a:lnTo>
                    <a:lnTo>
                      <a:pt x="42" y="102"/>
                    </a:lnTo>
                    <a:lnTo>
                      <a:pt x="38" y="102"/>
                    </a:lnTo>
                    <a:lnTo>
                      <a:pt x="34" y="104"/>
                    </a:lnTo>
                    <a:lnTo>
                      <a:pt x="32" y="108"/>
                    </a:lnTo>
                    <a:lnTo>
                      <a:pt x="36" y="108"/>
                    </a:lnTo>
                    <a:close/>
                    <a:moveTo>
                      <a:pt x="10" y="6"/>
                    </a:moveTo>
                    <a:lnTo>
                      <a:pt x="4" y="10"/>
                    </a:lnTo>
                    <a:lnTo>
                      <a:pt x="0" y="16"/>
                    </a:lnTo>
                    <a:lnTo>
                      <a:pt x="8" y="22"/>
                    </a:lnTo>
                    <a:lnTo>
                      <a:pt x="8" y="26"/>
                    </a:lnTo>
                    <a:lnTo>
                      <a:pt x="10" y="28"/>
                    </a:lnTo>
                    <a:lnTo>
                      <a:pt x="10" y="32"/>
                    </a:lnTo>
                    <a:lnTo>
                      <a:pt x="6" y="30"/>
                    </a:lnTo>
                    <a:lnTo>
                      <a:pt x="2" y="34"/>
                    </a:lnTo>
                    <a:lnTo>
                      <a:pt x="4" y="36"/>
                    </a:lnTo>
                    <a:lnTo>
                      <a:pt x="8" y="34"/>
                    </a:lnTo>
                    <a:lnTo>
                      <a:pt x="10" y="38"/>
                    </a:lnTo>
                    <a:lnTo>
                      <a:pt x="14" y="46"/>
                    </a:lnTo>
                    <a:lnTo>
                      <a:pt x="18" y="52"/>
                    </a:lnTo>
                    <a:lnTo>
                      <a:pt x="22" y="54"/>
                    </a:lnTo>
                    <a:lnTo>
                      <a:pt x="18" y="60"/>
                    </a:lnTo>
                    <a:lnTo>
                      <a:pt x="20" y="66"/>
                    </a:lnTo>
                    <a:lnTo>
                      <a:pt x="22" y="70"/>
                    </a:lnTo>
                    <a:lnTo>
                      <a:pt x="24" y="74"/>
                    </a:lnTo>
                    <a:lnTo>
                      <a:pt x="24" y="78"/>
                    </a:lnTo>
                    <a:lnTo>
                      <a:pt x="24" y="78"/>
                    </a:lnTo>
                    <a:lnTo>
                      <a:pt x="22" y="78"/>
                    </a:lnTo>
                    <a:lnTo>
                      <a:pt x="22" y="80"/>
                    </a:lnTo>
                    <a:lnTo>
                      <a:pt x="26" y="82"/>
                    </a:lnTo>
                    <a:lnTo>
                      <a:pt x="26" y="84"/>
                    </a:lnTo>
                    <a:lnTo>
                      <a:pt x="30" y="84"/>
                    </a:lnTo>
                    <a:lnTo>
                      <a:pt x="32" y="80"/>
                    </a:lnTo>
                    <a:lnTo>
                      <a:pt x="36" y="80"/>
                    </a:lnTo>
                    <a:lnTo>
                      <a:pt x="36" y="76"/>
                    </a:lnTo>
                    <a:lnTo>
                      <a:pt x="40" y="76"/>
                    </a:lnTo>
                    <a:lnTo>
                      <a:pt x="42" y="78"/>
                    </a:lnTo>
                    <a:lnTo>
                      <a:pt x="42" y="76"/>
                    </a:lnTo>
                    <a:lnTo>
                      <a:pt x="44" y="74"/>
                    </a:lnTo>
                    <a:lnTo>
                      <a:pt x="46" y="74"/>
                    </a:lnTo>
                    <a:lnTo>
                      <a:pt x="46" y="78"/>
                    </a:lnTo>
                    <a:lnTo>
                      <a:pt x="48" y="76"/>
                    </a:lnTo>
                    <a:lnTo>
                      <a:pt x="50" y="72"/>
                    </a:lnTo>
                    <a:lnTo>
                      <a:pt x="52" y="72"/>
                    </a:lnTo>
                    <a:lnTo>
                      <a:pt x="56" y="74"/>
                    </a:lnTo>
                    <a:lnTo>
                      <a:pt x="56" y="72"/>
                    </a:lnTo>
                    <a:lnTo>
                      <a:pt x="60" y="68"/>
                    </a:lnTo>
                    <a:lnTo>
                      <a:pt x="64" y="68"/>
                    </a:lnTo>
                    <a:lnTo>
                      <a:pt x="68" y="64"/>
                    </a:lnTo>
                    <a:lnTo>
                      <a:pt x="64" y="50"/>
                    </a:lnTo>
                    <a:lnTo>
                      <a:pt x="64" y="52"/>
                    </a:lnTo>
                    <a:lnTo>
                      <a:pt x="62" y="50"/>
                    </a:lnTo>
                    <a:lnTo>
                      <a:pt x="58" y="38"/>
                    </a:lnTo>
                    <a:lnTo>
                      <a:pt x="52" y="26"/>
                    </a:lnTo>
                    <a:lnTo>
                      <a:pt x="44" y="16"/>
                    </a:lnTo>
                    <a:lnTo>
                      <a:pt x="34" y="10"/>
                    </a:lnTo>
                    <a:lnTo>
                      <a:pt x="28" y="4"/>
                    </a:lnTo>
                    <a:lnTo>
                      <a:pt x="26" y="0"/>
                    </a:lnTo>
                    <a:lnTo>
                      <a:pt x="18" y="6"/>
                    </a:lnTo>
                    <a:lnTo>
                      <a:pt x="10" y="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2" name="Freeform 190"/>
              <p:cNvSpPr>
                <a:spLocks noEditPoints="1"/>
              </p:cNvSpPr>
              <p:nvPr/>
            </p:nvSpPr>
            <p:spPr bwMode="auto">
              <a:xfrm>
                <a:off x="6591620" y="1767967"/>
                <a:ext cx="191373" cy="409325"/>
              </a:xfrm>
              <a:custGeom>
                <a:avLst/>
                <a:gdLst>
                  <a:gd name="T0" fmla="*/ 2 w 180"/>
                  <a:gd name="T1" fmla="*/ 218 h 385"/>
                  <a:gd name="T2" fmla="*/ 2 w 180"/>
                  <a:gd name="T3" fmla="*/ 226 h 385"/>
                  <a:gd name="T4" fmla="*/ 112 w 180"/>
                  <a:gd name="T5" fmla="*/ 76 h 385"/>
                  <a:gd name="T6" fmla="*/ 108 w 180"/>
                  <a:gd name="T7" fmla="*/ 62 h 385"/>
                  <a:gd name="T8" fmla="*/ 138 w 180"/>
                  <a:gd name="T9" fmla="*/ 62 h 385"/>
                  <a:gd name="T10" fmla="*/ 168 w 180"/>
                  <a:gd name="T11" fmla="*/ 50 h 385"/>
                  <a:gd name="T12" fmla="*/ 174 w 180"/>
                  <a:gd name="T13" fmla="*/ 44 h 385"/>
                  <a:gd name="T14" fmla="*/ 158 w 180"/>
                  <a:gd name="T15" fmla="*/ 30 h 385"/>
                  <a:gd name="T16" fmla="*/ 94 w 180"/>
                  <a:gd name="T17" fmla="*/ 0 h 385"/>
                  <a:gd name="T18" fmla="*/ 106 w 180"/>
                  <a:gd name="T19" fmla="*/ 30 h 385"/>
                  <a:gd name="T20" fmla="*/ 92 w 180"/>
                  <a:gd name="T21" fmla="*/ 44 h 385"/>
                  <a:gd name="T22" fmla="*/ 130 w 180"/>
                  <a:gd name="T23" fmla="*/ 80 h 385"/>
                  <a:gd name="T24" fmla="*/ 124 w 180"/>
                  <a:gd name="T25" fmla="*/ 82 h 385"/>
                  <a:gd name="T26" fmla="*/ 118 w 180"/>
                  <a:gd name="T27" fmla="*/ 94 h 385"/>
                  <a:gd name="T28" fmla="*/ 128 w 180"/>
                  <a:gd name="T29" fmla="*/ 108 h 385"/>
                  <a:gd name="T30" fmla="*/ 136 w 180"/>
                  <a:gd name="T31" fmla="*/ 142 h 385"/>
                  <a:gd name="T32" fmla="*/ 114 w 180"/>
                  <a:gd name="T33" fmla="*/ 170 h 385"/>
                  <a:gd name="T34" fmla="*/ 102 w 180"/>
                  <a:gd name="T35" fmla="*/ 160 h 385"/>
                  <a:gd name="T36" fmla="*/ 88 w 180"/>
                  <a:gd name="T37" fmla="*/ 190 h 385"/>
                  <a:gd name="T38" fmla="*/ 48 w 180"/>
                  <a:gd name="T39" fmla="*/ 202 h 385"/>
                  <a:gd name="T40" fmla="*/ 36 w 180"/>
                  <a:gd name="T41" fmla="*/ 224 h 385"/>
                  <a:gd name="T42" fmla="*/ 64 w 180"/>
                  <a:gd name="T43" fmla="*/ 220 h 385"/>
                  <a:gd name="T44" fmla="*/ 96 w 180"/>
                  <a:gd name="T45" fmla="*/ 208 h 385"/>
                  <a:gd name="T46" fmla="*/ 118 w 180"/>
                  <a:gd name="T47" fmla="*/ 228 h 385"/>
                  <a:gd name="T48" fmla="*/ 118 w 180"/>
                  <a:gd name="T49" fmla="*/ 206 h 385"/>
                  <a:gd name="T50" fmla="*/ 136 w 180"/>
                  <a:gd name="T51" fmla="*/ 212 h 385"/>
                  <a:gd name="T52" fmla="*/ 160 w 180"/>
                  <a:gd name="T53" fmla="*/ 212 h 385"/>
                  <a:gd name="T54" fmla="*/ 164 w 180"/>
                  <a:gd name="T55" fmla="*/ 192 h 385"/>
                  <a:gd name="T56" fmla="*/ 180 w 180"/>
                  <a:gd name="T57" fmla="*/ 202 h 385"/>
                  <a:gd name="T58" fmla="*/ 170 w 180"/>
                  <a:gd name="T59" fmla="*/ 166 h 385"/>
                  <a:gd name="T60" fmla="*/ 166 w 180"/>
                  <a:gd name="T61" fmla="*/ 132 h 385"/>
                  <a:gd name="T62" fmla="*/ 138 w 180"/>
                  <a:gd name="T63" fmla="*/ 82 h 385"/>
                  <a:gd name="T64" fmla="*/ 122 w 180"/>
                  <a:gd name="T65" fmla="*/ 152 h 385"/>
                  <a:gd name="T66" fmla="*/ 94 w 180"/>
                  <a:gd name="T67" fmla="*/ 216 h 385"/>
                  <a:gd name="T68" fmla="*/ 90 w 180"/>
                  <a:gd name="T69" fmla="*/ 238 h 385"/>
                  <a:gd name="T70" fmla="*/ 74 w 180"/>
                  <a:gd name="T71" fmla="*/ 222 h 385"/>
                  <a:gd name="T72" fmla="*/ 60 w 180"/>
                  <a:gd name="T73" fmla="*/ 236 h 385"/>
                  <a:gd name="T74" fmla="*/ 72 w 180"/>
                  <a:gd name="T75" fmla="*/ 248 h 385"/>
                  <a:gd name="T76" fmla="*/ 60 w 180"/>
                  <a:gd name="T77" fmla="*/ 224 h 385"/>
                  <a:gd name="T78" fmla="*/ 60 w 180"/>
                  <a:gd name="T79" fmla="*/ 224 h 385"/>
                  <a:gd name="T80" fmla="*/ 46 w 180"/>
                  <a:gd name="T81" fmla="*/ 236 h 385"/>
                  <a:gd name="T82" fmla="*/ 22 w 180"/>
                  <a:gd name="T83" fmla="*/ 234 h 385"/>
                  <a:gd name="T84" fmla="*/ 24 w 180"/>
                  <a:gd name="T85" fmla="*/ 246 h 385"/>
                  <a:gd name="T86" fmla="*/ 24 w 180"/>
                  <a:gd name="T87" fmla="*/ 250 h 385"/>
                  <a:gd name="T88" fmla="*/ 28 w 180"/>
                  <a:gd name="T89" fmla="*/ 246 h 385"/>
                  <a:gd name="T90" fmla="*/ 38 w 180"/>
                  <a:gd name="T91" fmla="*/ 254 h 385"/>
                  <a:gd name="T92" fmla="*/ 42 w 180"/>
                  <a:gd name="T93" fmla="*/ 277 h 385"/>
                  <a:gd name="T94" fmla="*/ 44 w 180"/>
                  <a:gd name="T95" fmla="*/ 273 h 385"/>
                  <a:gd name="T96" fmla="*/ 54 w 180"/>
                  <a:gd name="T97" fmla="*/ 281 h 385"/>
                  <a:gd name="T98" fmla="*/ 58 w 180"/>
                  <a:gd name="T99" fmla="*/ 250 h 385"/>
                  <a:gd name="T100" fmla="*/ 32 w 180"/>
                  <a:gd name="T101" fmla="*/ 258 h 385"/>
                  <a:gd name="T102" fmla="*/ 30 w 180"/>
                  <a:gd name="T103" fmla="*/ 260 h 385"/>
                  <a:gd name="T104" fmla="*/ 6 w 180"/>
                  <a:gd name="T105" fmla="*/ 250 h 385"/>
                  <a:gd name="T106" fmla="*/ 34 w 180"/>
                  <a:gd name="T107" fmla="*/ 373 h 385"/>
                  <a:gd name="T108" fmla="*/ 24 w 180"/>
                  <a:gd name="T109" fmla="*/ 371 h 385"/>
                  <a:gd name="T110" fmla="*/ 46 w 180"/>
                  <a:gd name="T111" fmla="*/ 343 h 385"/>
                  <a:gd name="T112" fmla="*/ 44 w 180"/>
                  <a:gd name="T113" fmla="*/ 33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0" h="385">
                    <a:moveTo>
                      <a:pt x="0" y="212"/>
                    </a:moveTo>
                    <a:lnTo>
                      <a:pt x="2" y="210"/>
                    </a:lnTo>
                    <a:lnTo>
                      <a:pt x="4" y="210"/>
                    </a:lnTo>
                    <a:lnTo>
                      <a:pt x="4" y="212"/>
                    </a:lnTo>
                    <a:lnTo>
                      <a:pt x="4" y="218"/>
                    </a:lnTo>
                    <a:lnTo>
                      <a:pt x="2" y="218"/>
                    </a:lnTo>
                    <a:lnTo>
                      <a:pt x="0" y="212"/>
                    </a:lnTo>
                    <a:close/>
                    <a:moveTo>
                      <a:pt x="4" y="224"/>
                    </a:moveTo>
                    <a:lnTo>
                      <a:pt x="4" y="220"/>
                    </a:lnTo>
                    <a:lnTo>
                      <a:pt x="2" y="220"/>
                    </a:lnTo>
                    <a:lnTo>
                      <a:pt x="2" y="224"/>
                    </a:lnTo>
                    <a:lnTo>
                      <a:pt x="2" y="226"/>
                    </a:lnTo>
                    <a:lnTo>
                      <a:pt x="4" y="224"/>
                    </a:lnTo>
                    <a:close/>
                    <a:moveTo>
                      <a:pt x="100" y="52"/>
                    </a:moveTo>
                    <a:lnTo>
                      <a:pt x="98" y="54"/>
                    </a:lnTo>
                    <a:lnTo>
                      <a:pt x="100" y="62"/>
                    </a:lnTo>
                    <a:lnTo>
                      <a:pt x="108" y="66"/>
                    </a:lnTo>
                    <a:lnTo>
                      <a:pt x="112" y="76"/>
                    </a:lnTo>
                    <a:lnTo>
                      <a:pt x="118" y="72"/>
                    </a:lnTo>
                    <a:lnTo>
                      <a:pt x="122" y="72"/>
                    </a:lnTo>
                    <a:lnTo>
                      <a:pt x="122" y="70"/>
                    </a:lnTo>
                    <a:lnTo>
                      <a:pt x="120" y="66"/>
                    </a:lnTo>
                    <a:lnTo>
                      <a:pt x="118" y="68"/>
                    </a:lnTo>
                    <a:lnTo>
                      <a:pt x="108" y="62"/>
                    </a:lnTo>
                    <a:lnTo>
                      <a:pt x="106" y="58"/>
                    </a:lnTo>
                    <a:lnTo>
                      <a:pt x="116" y="60"/>
                    </a:lnTo>
                    <a:lnTo>
                      <a:pt x="118" y="60"/>
                    </a:lnTo>
                    <a:lnTo>
                      <a:pt x="122" y="56"/>
                    </a:lnTo>
                    <a:lnTo>
                      <a:pt x="136" y="60"/>
                    </a:lnTo>
                    <a:lnTo>
                      <a:pt x="138" y="62"/>
                    </a:lnTo>
                    <a:lnTo>
                      <a:pt x="146" y="64"/>
                    </a:lnTo>
                    <a:lnTo>
                      <a:pt x="158" y="70"/>
                    </a:lnTo>
                    <a:lnTo>
                      <a:pt x="158" y="66"/>
                    </a:lnTo>
                    <a:lnTo>
                      <a:pt x="154" y="60"/>
                    </a:lnTo>
                    <a:lnTo>
                      <a:pt x="160" y="50"/>
                    </a:lnTo>
                    <a:lnTo>
                      <a:pt x="168" y="50"/>
                    </a:lnTo>
                    <a:lnTo>
                      <a:pt x="172" y="48"/>
                    </a:lnTo>
                    <a:lnTo>
                      <a:pt x="176" y="46"/>
                    </a:lnTo>
                    <a:lnTo>
                      <a:pt x="178" y="46"/>
                    </a:lnTo>
                    <a:lnTo>
                      <a:pt x="178" y="42"/>
                    </a:lnTo>
                    <a:lnTo>
                      <a:pt x="176" y="40"/>
                    </a:lnTo>
                    <a:lnTo>
                      <a:pt x="174" y="44"/>
                    </a:lnTo>
                    <a:lnTo>
                      <a:pt x="172" y="42"/>
                    </a:lnTo>
                    <a:lnTo>
                      <a:pt x="168" y="36"/>
                    </a:lnTo>
                    <a:lnTo>
                      <a:pt x="164" y="34"/>
                    </a:lnTo>
                    <a:lnTo>
                      <a:pt x="162" y="24"/>
                    </a:lnTo>
                    <a:lnTo>
                      <a:pt x="160" y="24"/>
                    </a:lnTo>
                    <a:lnTo>
                      <a:pt x="158" y="30"/>
                    </a:lnTo>
                    <a:lnTo>
                      <a:pt x="152" y="30"/>
                    </a:lnTo>
                    <a:lnTo>
                      <a:pt x="146" y="26"/>
                    </a:lnTo>
                    <a:lnTo>
                      <a:pt x="138" y="26"/>
                    </a:lnTo>
                    <a:lnTo>
                      <a:pt x="124" y="20"/>
                    </a:lnTo>
                    <a:lnTo>
                      <a:pt x="108" y="10"/>
                    </a:lnTo>
                    <a:lnTo>
                      <a:pt x="94" y="0"/>
                    </a:lnTo>
                    <a:lnTo>
                      <a:pt x="92" y="2"/>
                    </a:lnTo>
                    <a:lnTo>
                      <a:pt x="88" y="6"/>
                    </a:lnTo>
                    <a:lnTo>
                      <a:pt x="96" y="12"/>
                    </a:lnTo>
                    <a:lnTo>
                      <a:pt x="102" y="18"/>
                    </a:lnTo>
                    <a:lnTo>
                      <a:pt x="104" y="26"/>
                    </a:lnTo>
                    <a:lnTo>
                      <a:pt x="106" y="30"/>
                    </a:lnTo>
                    <a:lnTo>
                      <a:pt x="106" y="36"/>
                    </a:lnTo>
                    <a:lnTo>
                      <a:pt x="110" y="42"/>
                    </a:lnTo>
                    <a:lnTo>
                      <a:pt x="108" y="44"/>
                    </a:lnTo>
                    <a:lnTo>
                      <a:pt x="98" y="44"/>
                    </a:lnTo>
                    <a:lnTo>
                      <a:pt x="94" y="40"/>
                    </a:lnTo>
                    <a:lnTo>
                      <a:pt x="92" y="44"/>
                    </a:lnTo>
                    <a:lnTo>
                      <a:pt x="100" y="48"/>
                    </a:lnTo>
                    <a:lnTo>
                      <a:pt x="100" y="52"/>
                    </a:lnTo>
                    <a:close/>
                    <a:moveTo>
                      <a:pt x="134" y="76"/>
                    </a:moveTo>
                    <a:lnTo>
                      <a:pt x="134" y="76"/>
                    </a:lnTo>
                    <a:lnTo>
                      <a:pt x="124" y="76"/>
                    </a:lnTo>
                    <a:lnTo>
                      <a:pt x="130" y="80"/>
                    </a:lnTo>
                    <a:lnTo>
                      <a:pt x="136" y="80"/>
                    </a:lnTo>
                    <a:lnTo>
                      <a:pt x="138" y="84"/>
                    </a:lnTo>
                    <a:lnTo>
                      <a:pt x="136" y="88"/>
                    </a:lnTo>
                    <a:lnTo>
                      <a:pt x="130" y="88"/>
                    </a:lnTo>
                    <a:lnTo>
                      <a:pt x="130" y="88"/>
                    </a:lnTo>
                    <a:lnTo>
                      <a:pt x="124" y="82"/>
                    </a:lnTo>
                    <a:lnTo>
                      <a:pt x="120" y="82"/>
                    </a:lnTo>
                    <a:lnTo>
                      <a:pt x="120" y="84"/>
                    </a:lnTo>
                    <a:lnTo>
                      <a:pt x="122" y="86"/>
                    </a:lnTo>
                    <a:lnTo>
                      <a:pt x="124" y="88"/>
                    </a:lnTo>
                    <a:lnTo>
                      <a:pt x="118" y="90"/>
                    </a:lnTo>
                    <a:lnTo>
                      <a:pt x="118" y="94"/>
                    </a:lnTo>
                    <a:lnTo>
                      <a:pt x="122" y="96"/>
                    </a:lnTo>
                    <a:lnTo>
                      <a:pt x="124" y="102"/>
                    </a:lnTo>
                    <a:lnTo>
                      <a:pt x="124" y="104"/>
                    </a:lnTo>
                    <a:lnTo>
                      <a:pt x="122" y="108"/>
                    </a:lnTo>
                    <a:lnTo>
                      <a:pt x="126" y="108"/>
                    </a:lnTo>
                    <a:lnTo>
                      <a:pt x="128" y="108"/>
                    </a:lnTo>
                    <a:lnTo>
                      <a:pt x="130" y="110"/>
                    </a:lnTo>
                    <a:lnTo>
                      <a:pt x="134" y="118"/>
                    </a:lnTo>
                    <a:lnTo>
                      <a:pt x="134" y="124"/>
                    </a:lnTo>
                    <a:lnTo>
                      <a:pt x="136" y="128"/>
                    </a:lnTo>
                    <a:lnTo>
                      <a:pt x="134" y="136"/>
                    </a:lnTo>
                    <a:lnTo>
                      <a:pt x="136" y="142"/>
                    </a:lnTo>
                    <a:lnTo>
                      <a:pt x="134" y="146"/>
                    </a:lnTo>
                    <a:lnTo>
                      <a:pt x="130" y="148"/>
                    </a:lnTo>
                    <a:lnTo>
                      <a:pt x="130" y="154"/>
                    </a:lnTo>
                    <a:lnTo>
                      <a:pt x="126" y="160"/>
                    </a:lnTo>
                    <a:lnTo>
                      <a:pt x="116" y="166"/>
                    </a:lnTo>
                    <a:lnTo>
                      <a:pt x="114" y="170"/>
                    </a:lnTo>
                    <a:lnTo>
                      <a:pt x="110" y="170"/>
                    </a:lnTo>
                    <a:lnTo>
                      <a:pt x="108" y="166"/>
                    </a:lnTo>
                    <a:lnTo>
                      <a:pt x="104" y="162"/>
                    </a:lnTo>
                    <a:lnTo>
                      <a:pt x="108" y="158"/>
                    </a:lnTo>
                    <a:lnTo>
                      <a:pt x="108" y="154"/>
                    </a:lnTo>
                    <a:lnTo>
                      <a:pt x="102" y="160"/>
                    </a:lnTo>
                    <a:lnTo>
                      <a:pt x="102" y="162"/>
                    </a:lnTo>
                    <a:lnTo>
                      <a:pt x="104" y="172"/>
                    </a:lnTo>
                    <a:lnTo>
                      <a:pt x="100" y="184"/>
                    </a:lnTo>
                    <a:lnTo>
                      <a:pt x="102" y="190"/>
                    </a:lnTo>
                    <a:lnTo>
                      <a:pt x="96" y="192"/>
                    </a:lnTo>
                    <a:lnTo>
                      <a:pt x="88" y="190"/>
                    </a:lnTo>
                    <a:lnTo>
                      <a:pt x="76" y="192"/>
                    </a:lnTo>
                    <a:lnTo>
                      <a:pt x="70" y="194"/>
                    </a:lnTo>
                    <a:lnTo>
                      <a:pt x="60" y="194"/>
                    </a:lnTo>
                    <a:lnTo>
                      <a:pt x="58" y="192"/>
                    </a:lnTo>
                    <a:lnTo>
                      <a:pt x="48" y="196"/>
                    </a:lnTo>
                    <a:lnTo>
                      <a:pt x="48" y="202"/>
                    </a:lnTo>
                    <a:lnTo>
                      <a:pt x="42" y="208"/>
                    </a:lnTo>
                    <a:lnTo>
                      <a:pt x="40" y="210"/>
                    </a:lnTo>
                    <a:lnTo>
                      <a:pt x="38" y="218"/>
                    </a:lnTo>
                    <a:lnTo>
                      <a:pt x="30" y="218"/>
                    </a:lnTo>
                    <a:lnTo>
                      <a:pt x="32" y="226"/>
                    </a:lnTo>
                    <a:lnTo>
                      <a:pt x="36" y="224"/>
                    </a:lnTo>
                    <a:lnTo>
                      <a:pt x="48" y="226"/>
                    </a:lnTo>
                    <a:lnTo>
                      <a:pt x="52" y="228"/>
                    </a:lnTo>
                    <a:lnTo>
                      <a:pt x="54" y="228"/>
                    </a:lnTo>
                    <a:lnTo>
                      <a:pt x="52" y="224"/>
                    </a:lnTo>
                    <a:lnTo>
                      <a:pt x="58" y="218"/>
                    </a:lnTo>
                    <a:lnTo>
                      <a:pt x="64" y="220"/>
                    </a:lnTo>
                    <a:lnTo>
                      <a:pt x="78" y="214"/>
                    </a:lnTo>
                    <a:lnTo>
                      <a:pt x="80" y="210"/>
                    </a:lnTo>
                    <a:lnTo>
                      <a:pt x="84" y="210"/>
                    </a:lnTo>
                    <a:lnTo>
                      <a:pt x="90" y="210"/>
                    </a:lnTo>
                    <a:lnTo>
                      <a:pt x="94" y="208"/>
                    </a:lnTo>
                    <a:lnTo>
                      <a:pt x="96" y="208"/>
                    </a:lnTo>
                    <a:lnTo>
                      <a:pt x="100" y="210"/>
                    </a:lnTo>
                    <a:lnTo>
                      <a:pt x="98" y="218"/>
                    </a:lnTo>
                    <a:lnTo>
                      <a:pt x="102" y="222"/>
                    </a:lnTo>
                    <a:lnTo>
                      <a:pt x="102" y="228"/>
                    </a:lnTo>
                    <a:lnTo>
                      <a:pt x="112" y="236"/>
                    </a:lnTo>
                    <a:lnTo>
                      <a:pt x="118" y="228"/>
                    </a:lnTo>
                    <a:lnTo>
                      <a:pt x="116" y="222"/>
                    </a:lnTo>
                    <a:lnTo>
                      <a:pt x="122" y="220"/>
                    </a:lnTo>
                    <a:lnTo>
                      <a:pt x="126" y="220"/>
                    </a:lnTo>
                    <a:lnTo>
                      <a:pt x="126" y="216"/>
                    </a:lnTo>
                    <a:lnTo>
                      <a:pt x="118" y="212"/>
                    </a:lnTo>
                    <a:lnTo>
                      <a:pt x="118" y="206"/>
                    </a:lnTo>
                    <a:lnTo>
                      <a:pt x="122" y="204"/>
                    </a:lnTo>
                    <a:lnTo>
                      <a:pt x="124" y="210"/>
                    </a:lnTo>
                    <a:lnTo>
                      <a:pt x="130" y="210"/>
                    </a:lnTo>
                    <a:lnTo>
                      <a:pt x="128" y="212"/>
                    </a:lnTo>
                    <a:lnTo>
                      <a:pt x="132" y="212"/>
                    </a:lnTo>
                    <a:lnTo>
                      <a:pt x="136" y="212"/>
                    </a:lnTo>
                    <a:lnTo>
                      <a:pt x="148" y="212"/>
                    </a:lnTo>
                    <a:lnTo>
                      <a:pt x="148" y="202"/>
                    </a:lnTo>
                    <a:lnTo>
                      <a:pt x="150" y="202"/>
                    </a:lnTo>
                    <a:lnTo>
                      <a:pt x="154" y="204"/>
                    </a:lnTo>
                    <a:lnTo>
                      <a:pt x="154" y="212"/>
                    </a:lnTo>
                    <a:lnTo>
                      <a:pt x="160" y="212"/>
                    </a:lnTo>
                    <a:lnTo>
                      <a:pt x="160" y="208"/>
                    </a:lnTo>
                    <a:lnTo>
                      <a:pt x="158" y="204"/>
                    </a:lnTo>
                    <a:lnTo>
                      <a:pt x="158" y="202"/>
                    </a:lnTo>
                    <a:lnTo>
                      <a:pt x="164" y="200"/>
                    </a:lnTo>
                    <a:lnTo>
                      <a:pt x="162" y="196"/>
                    </a:lnTo>
                    <a:lnTo>
                      <a:pt x="164" y="192"/>
                    </a:lnTo>
                    <a:lnTo>
                      <a:pt x="168" y="192"/>
                    </a:lnTo>
                    <a:lnTo>
                      <a:pt x="166" y="200"/>
                    </a:lnTo>
                    <a:lnTo>
                      <a:pt x="168" y="202"/>
                    </a:lnTo>
                    <a:lnTo>
                      <a:pt x="170" y="208"/>
                    </a:lnTo>
                    <a:lnTo>
                      <a:pt x="174" y="204"/>
                    </a:lnTo>
                    <a:lnTo>
                      <a:pt x="180" y="202"/>
                    </a:lnTo>
                    <a:lnTo>
                      <a:pt x="178" y="194"/>
                    </a:lnTo>
                    <a:lnTo>
                      <a:pt x="180" y="188"/>
                    </a:lnTo>
                    <a:lnTo>
                      <a:pt x="174" y="184"/>
                    </a:lnTo>
                    <a:lnTo>
                      <a:pt x="170" y="176"/>
                    </a:lnTo>
                    <a:lnTo>
                      <a:pt x="168" y="168"/>
                    </a:lnTo>
                    <a:lnTo>
                      <a:pt x="170" y="166"/>
                    </a:lnTo>
                    <a:lnTo>
                      <a:pt x="168" y="156"/>
                    </a:lnTo>
                    <a:lnTo>
                      <a:pt x="160" y="144"/>
                    </a:lnTo>
                    <a:lnTo>
                      <a:pt x="160" y="138"/>
                    </a:lnTo>
                    <a:lnTo>
                      <a:pt x="162" y="136"/>
                    </a:lnTo>
                    <a:lnTo>
                      <a:pt x="168" y="136"/>
                    </a:lnTo>
                    <a:lnTo>
                      <a:pt x="166" y="132"/>
                    </a:lnTo>
                    <a:lnTo>
                      <a:pt x="166" y="122"/>
                    </a:lnTo>
                    <a:lnTo>
                      <a:pt x="158" y="108"/>
                    </a:lnTo>
                    <a:lnTo>
                      <a:pt x="152" y="100"/>
                    </a:lnTo>
                    <a:lnTo>
                      <a:pt x="146" y="94"/>
                    </a:lnTo>
                    <a:lnTo>
                      <a:pt x="142" y="90"/>
                    </a:lnTo>
                    <a:lnTo>
                      <a:pt x="138" y="82"/>
                    </a:lnTo>
                    <a:lnTo>
                      <a:pt x="134" y="76"/>
                    </a:lnTo>
                    <a:close/>
                    <a:moveTo>
                      <a:pt x="120" y="142"/>
                    </a:moveTo>
                    <a:lnTo>
                      <a:pt x="118" y="144"/>
                    </a:lnTo>
                    <a:lnTo>
                      <a:pt x="120" y="148"/>
                    </a:lnTo>
                    <a:lnTo>
                      <a:pt x="122" y="146"/>
                    </a:lnTo>
                    <a:lnTo>
                      <a:pt x="122" y="152"/>
                    </a:lnTo>
                    <a:lnTo>
                      <a:pt x="124" y="148"/>
                    </a:lnTo>
                    <a:lnTo>
                      <a:pt x="122" y="144"/>
                    </a:lnTo>
                    <a:lnTo>
                      <a:pt x="122" y="144"/>
                    </a:lnTo>
                    <a:lnTo>
                      <a:pt x="120" y="142"/>
                    </a:lnTo>
                    <a:close/>
                    <a:moveTo>
                      <a:pt x="94" y="218"/>
                    </a:moveTo>
                    <a:lnTo>
                      <a:pt x="94" y="216"/>
                    </a:lnTo>
                    <a:lnTo>
                      <a:pt x="96" y="212"/>
                    </a:lnTo>
                    <a:lnTo>
                      <a:pt x="94" y="212"/>
                    </a:lnTo>
                    <a:lnTo>
                      <a:pt x="90" y="218"/>
                    </a:lnTo>
                    <a:lnTo>
                      <a:pt x="92" y="222"/>
                    </a:lnTo>
                    <a:lnTo>
                      <a:pt x="94" y="218"/>
                    </a:lnTo>
                    <a:close/>
                    <a:moveTo>
                      <a:pt x="90" y="238"/>
                    </a:moveTo>
                    <a:lnTo>
                      <a:pt x="92" y="232"/>
                    </a:lnTo>
                    <a:lnTo>
                      <a:pt x="94" y="228"/>
                    </a:lnTo>
                    <a:lnTo>
                      <a:pt x="90" y="224"/>
                    </a:lnTo>
                    <a:lnTo>
                      <a:pt x="88" y="220"/>
                    </a:lnTo>
                    <a:lnTo>
                      <a:pt x="80" y="222"/>
                    </a:lnTo>
                    <a:lnTo>
                      <a:pt x="74" y="222"/>
                    </a:lnTo>
                    <a:lnTo>
                      <a:pt x="74" y="224"/>
                    </a:lnTo>
                    <a:lnTo>
                      <a:pt x="70" y="226"/>
                    </a:lnTo>
                    <a:lnTo>
                      <a:pt x="66" y="224"/>
                    </a:lnTo>
                    <a:lnTo>
                      <a:pt x="62" y="226"/>
                    </a:lnTo>
                    <a:lnTo>
                      <a:pt x="64" y="230"/>
                    </a:lnTo>
                    <a:lnTo>
                      <a:pt x="60" y="236"/>
                    </a:lnTo>
                    <a:lnTo>
                      <a:pt x="62" y="236"/>
                    </a:lnTo>
                    <a:lnTo>
                      <a:pt x="62" y="238"/>
                    </a:lnTo>
                    <a:lnTo>
                      <a:pt x="66" y="244"/>
                    </a:lnTo>
                    <a:lnTo>
                      <a:pt x="68" y="246"/>
                    </a:lnTo>
                    <a:lnTo>
                      <a:pt x="72" y="248"/>
                    </a:lnTo>
                    <a:lnTo>
                      <a:pt x="72" y="248"/>
                    </a:lnTo>
                    <a:lnTo>
                      <a:pt x="76" y="246"/>
                    </a:lnTo>
                    <a:lnTo>
                      <a:pt x="74" y="242"/>
                    </a:lnTo>
                    <a:lnTo>
                      <a:pt x="80" y="238"/>
                    </a:lnTo>
                    <a:lnTo>
                      <a:pt x="82" y="236"/>
                    </a:lnTo>
                    <a:lnTo>
                      <a:pt x="90" y="238"/>
                    </a:lnTo>
                    <a:close/>
                    <a:moveTo>
                      <a:pt x="60" y="224"/>
                    </a:moveTo>
                    <a:lnTo>
                      <a:pt x="58" y="226"/>
                    </a:lnTo>
                    <a:lnTo>
                      <a:pt x="56" y="224"/>
                    </a:lnTo>
                    <a:lnTo>
                      <a:pt x="54" y="224"/>
                    </a:lnTo>
                    <a:lnTo>
                      <a:pt x="54" y="226"/>
                    </a:lnTo>
                    <a:lnTo>
                      <a:pt x="58" y="228"/>
                    </a:lnTo>
                    <a:lnTo>
                      <a:pt x="60" y="224"/>
                    </a:lnTo>
                    <a:close/>
                    <a:moveTo>
                      <a:pt x="50" y="240"/>
                    </a:moveTo>
                    <a:lnTo>
                      <a:pt x="48" y="238"/>
                    </a:lnTo>
                    <a:lnTo>
                      <a:pt x="50" y="238"/>
                    </a:lnTo>
                    <a:lnTo>
                      <a:pt x="50" y="232"/>
                    </a:lnTo>
                    <a:lnTo>
                      <a:pt x="46" y="232"/>
                    </a:lnTo>
                    <a:lnTo>
                      <a:pt x="46" y="236"/>
                    </a:lnTo>
                    <a:lnTo>
                      <a:pt x="42" y="236"/>
                    </a:lnTo>
                    <a:lnTo>
                      <a:pt x="36" y="232"/>
                    </a:lnTo>
                    <a:lnTo>
                      <a:pt x="36" y="228"/>
                    </a:lnTo>
                    <a:lnTo>
                      <a:pt x="32" y="226"/>
                    </a:lnTo>
                    <a:lnTo>
                      <a:pt x="30" y="230"/>
                    </a:lnTo>
                    <a:lnTo>
                      <a:pt x="22" y="234"/>
                    </a:lnTo>
                    <a:lnTo>
                      <a:pt x="16" y="238"/>
                    </a:lnTo>
                    <a:lnTo>
                      <a:pt x="14" y="238"/>
                    </a:lnTo>
                    <a:lnTo>
                      <a:pt x="14" y="240"/>
                    </a:lnTo>
                    <a:lnTo>
                      <a:pt x="18" y="240"/>
                    </a:lnTo>
                    <a:lnTo>
                      <a:pt x="22" y="242"/>
                    </a:lnTo>
                    <a:lnTo>
                      <a:pt x="24" y="246"/>
                    </a:lnTo>
                    <a:lnTo>
                      <a:pt x="22" y="248"/>
                    </a:lnTo>
                    <a:lnTo>
                      <a:pt x="22" y="248"/>
                    </a:lnTo>
                    <a:lnTo>
                      <a:pt x="20" y="244"/>
                    </a:lnTo>
                    <a:lnTo>
                      <a:pt x="18" y="244"/>
                    </a:lnTo>
                    <a:lnTo>
                      <a:pt x="18" y="248"/>
                    </a:lnTo>
                    <a:lnTo>
                      <a:pt x="24" y="250"/>
                    </a:lnTo>
                    <a:lnTo>
                      <a:pt x="24" y="252"/>
                    </a:lnTo>
                    <a:lnTo>
                      <a:pt x="26" y="250"/>
                    </a:lnTo>
                    <a:lnTo>
                      <a:pt x="28" y="250"/>
                    </a:lnTo>
                    <a:lnTo>
                      <a:pt x="30" y="254"/>
                    </a:lnTo>
                    <a:lnTo>
                      <a:pt x="32" y="252"/>
                    </a:lnTo>
                    <a:lnTo>
                      <a:pt x="28" y="246"/>
                    </a:lnTo>
                    <a:lnTo>
                      <a:pt x="28" y="240"/>
                    </a:lnTo>
                    <a:lnTo>
                      <a:pt x="32" y="240"/>
                    </a:lnTo>
                    <a:lnTo>
                      <a:pt x="32" y="246"/>
                    </a:lnTo>
                    <a:lnTo>
                      <a:pt x="38" y="250"/>
                    </a:lnTo>
                    <a:lnTo>
                      <a:pt x="36" y="254"/>
                    </a:lnTo>
                    <a:lnTo>
                      <a:pt x="38" y="254"/>
                    </a:lnTo>
                    <a:lnTo>
                      <a:pt x="40" y="256"/>
                    </a:lnTo>
                    <a:lnTo>
                      <a:pt x="38" y="260"/>
                    </a:lnTo>
                    <a:lnTo>
                      <a:pt x="36" y="262"/>
                    </a:lnTo>
                    <a:lnTo>
                      <a:pt x="38" y="271"/>
                    </a:lnTo>
                    <a:lnTo>
                      <a:pt x="42" y="273"/>
                    </a:lnTo>
                    <a:lnTo>
                      <a:pt x="42" y="277"/>
                    </a:lnTo>
                    <a:lnTo>
                      <a:pt x="38" y="277"/>
                    </a:lnTo>
                    <a:lnTo>
                      <a:pt x="40" y="279"/>
                    </a:lnTo>
                    <a:lnTo>
                      <a:pt x="46" y="281"/>
                    </a:lnTo>
                    <a:lnTo>
                      <a:pt x="46" y="279"/>
                    </a:lnTo>
                    <a:lnTo>
                      <a:pt x="44" y="275"/>
                    </a:lnTo>
                    <a:lnTo>
                      <a:pt x="44" y="273"/>
                    </a:lnTo>
                    <a:lnTo>
                      <a:pt x="48" y="273"/>
                    </a:lnTo>
                    <a:lnTo>
                      <a:pt x="50" y="277"/>
                    </a:lnTo>
                    <a:lnTo>
                      <a:pt x="48" y="279"/>
                    </a:lnTo>
                    <a:lnTo>
                      <a:pt x="50" y="281"/>
                    </a:lnTo>
                    <a:lnTo>
                      <a:pt x="48" y="287"/>
                    </a:lnTo>
                    <a:lnTo>
                      <a:pt x="54" y="281"/>
                    </a:lnTo>
                    <a:lnTo>
                      <a:pt x="52" y="277"/>
                    </a:lnTo>
                    <a:lnTo>
                      <a:pt x="54" y="277"/>
                    </a:lnTo>
                    <a:lnTo>
                      <a:pt x="58" y="277"/>
                    </a:lnTo>
                    <a:lnTo>
                      <a:pt x="58" y="269"/>
                    </a:lnTo>
                    <a:lnTo>
                      <a:pt x="56" y="267"/>
                    </a:lnTo>
                    <a:lnTo>
                      <a:pt x="58" y="250"/>
                    </a:lnTo>
                    <a:lnTo>
                      <a:pt x="58" y="248"/>
                    </a:lnTo>
                    <a:lnTo>
                      <a:pt x="54" y="242"/>
                    </a:lnTo>
                    <a:lnTo>
                      <a:pt x="52" y="240"/>
                    </a:lnTo>
                    <a:lnTo>
                      <a:pt x="50" y="240"/>
                    </a:lnTo>
                    <a:close/>
                    <a:moveTo>
                      <a:pt x="32" y="260"/>
                    </a:moveTo>
                    <a:lnTo>
                      <a:pt x="32" y="258"/>
                    </a:lnTo>
                    <a:lnTo>
                      <a:pt x="32" y="256"/>
                    </a:lnTo>
                    <a:lnTo>
                      <a:pt x="34" y="254"/>
                    </a:lnTo>
                    <a:lnTo>
                      <a:pt x="32" y="254"/>
                    </a:lnTo>
                    <a:lnTo>
                      <a:pt x="30" y="254"/>
                    </a:lnTo>
                    <a:lnTo>
                      <a:pt x="28" y="256"/>
                    </a:lnTo>
                    <a:lnTo>
                      <a:pt x="30" y="260"/>
                    </a:lnTo>
                    <a:lnTo>
                      <a:pt x="32" y="260"/>
                    </a:lnTo>
                    <a:close/>
                    <a:moveTo>
                      <a:pt x="6" y="250"/>
                    </a:moveTo>
                    <a:lnTo>
                      <a:pt x="6" y="248"/>
                    </a:lnTo>
                    <a:lnTo>
                      <a:pt x="2" y="250"/>
                    </a:lnTo>
                    <a:lnTo>
                      <a:pt x="6" y="252"/>
                    </a:lnTo>
                    <a:lnTo>
                      <a:pt x="6" y="250"/>
                    </a:lnTo>
                    <a:close/>
                    <a:moveTo>
                      <a:pt x="8" y="240"/>
                    </a:moveTo>
                    <a:lnTo>
                      <a:pt x="8" y="248"/>
                    </a:lnTo>
                    <a:lnTo>
                      <a:pt x="12" y="246"/>
                    </a:lnTo>
                    <a:lnTo>
                      <a:pt x="8" y="240"/>
                    </a:lnTo>
                    <a:close/>
                    <a:moveTo>
                      <a:pt x="30" y="375"/>
                    </a:moveTo>
                    <a:lnTo>
                      <a:pt x="34" y="373"/>
                    </a:lnTo>
                    <a:lnTo>
                      <a:pt x="34" y="367"/>
                    </a:lnTo>
                    <a:lnTo>
                      <a:pt x="32" y="367"/>
                    </a:lnTo>
                    <a:lnTo>
                      <a:pt x="32" y="369"/>
                    </a:lnTo>
                    <a:lnTo>
                      <a:pt x="30" y="373"/>
                    </a:lnTo>
                    <a:lnTo>
                      <a:pt x="26" y="371"/>
                    </a:lnTo>
                    <a:lnTo>
                      <a:pt x="24" y="371"/>
                    </a:lnTo>
                    <a:lnTo>
                      <a:pt x="26" y="375"/>
                    </a:lnTo>
                    <a:lnTo>
                      <a:pt x="26" y="379"/>
                    </a:lnTo>
                    <a:lnTo>
                      <a:pt x="24" y="383"/>
                    </a:lnTo>
                    <a:lnTo>
                      <a:pt x="26" y="385"/>
                    </a:lnTo>
                    <a:lnTo>
                      <a:pt x="30" y="375"/>
                    </a:lnTo>
                    <a:close/>
                    <a:moveTo>
                      <a:pt x="46" y="343"/>
                    </a:moveTo>
                    <a:lnTo>
                      <a:pt x="48" y="341"/>
                    </a:lnTo>
                    <a:lnTo>
                      <a:pt x="48" y="335"/>
                    </a:lnTo>
                    <a:lnTo>
                      <a:pt x="50" y="335"/>
                    </a:lnTo>
                    <a:lnTo>
                      <a:pt x="50" y="331"/>
                    </a:lnTo>
                    <a:lnTo>
                      <a:pt x="48" y="331"/>
                    </a:lnTo>
                    <a:lnTo>
                      <a:pt x="44" y="335"/>
                    </a:lnTo>
                    <a:lnTo>
                      <a:pt x="40" y="339"/>
                    </a:lnTo>
                    <a:lnTo>
                      <a:pt x="40" y="343"/>
                    </a:lnTo>
                    <a:lnTo>
                      <a:pt x="46" y="343"/>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3" name="Freeform 191"/>
              <p:cNvSpPr>
                <a:spLocks/>
              </p:cNvSpPr>
              <p:nvPr/>
            </p:nvSpPr>
            <p:spPr bwMode="auto">
              <a:xfrm>
                <a:off x="6493807" y="2190051"/>
                <a:ext cx="27642" cy="70170"/>
              </a:xfrm>
              <a:custGeom>
                <a:avLst/>
                <a:gdLst>
                  <a:gd name="T0" fmla="*/ 14 w 26"/>
                  <a:gd name="T1" fmla="*/ 66 h 66"/>
                  <a:gd name="T2" fmla="*/ 18 w 26"/>
                  <a:gd name="T3" fmla="*/ 66 h 66"/>
                  <a:gd name="T4" fmla="*/ 18 w 26"/>
                  <a:gd name="T5" fmla="*/ 64 h 66"/>
                  <a:gd name="T6" fmla="*/ 16 w 26"/>
                  <a:gd name="T7" fmla="*/ 62 h 66"/>
                  <a:gd name="T8" fmla="*/ 16 w 26"/>
                  <a:gd name="T9" fmla="*/ 54 h 66"/>
                  <a:gd name="T10" fmla="*/ 18 w 26"/>
                  <a:gd name="T11" fmla="*/ 52 h 66"/>
                  <a:gd name="T12" fmla="*/ 24 w 26"/>
                  <a:gd name="T13" fmla="*/ 42 h 66"/>
                  <a:gd name="T14" fmla="*/ 24 w 26"/>
                  <a:gd name="T15" fmla="*/ 34 h 66"/>
                  <a:gd name="T16" fmla="*/ 24 w 26"/>
                  <a:gd name="T17" fmla="*/ 16 h 66"/>
                  <a:gd name="T18" fmla="*/ 24 w 26"/>
                  <a:gd name="T19" fmla="*/ 12 h 66"/>
                  <a:gd name="T20" fmla="*/ 26 w 26"/>
                  <a:gd name="T21" fmla="*/ 6 h 66"/>
                  <a:gd name="T22" fmla="*/ 24 w 26"/>
                  <a:gd name="T23" fmla="*/ 2 h 66"/>
                  <a:gd name="T24" fmla="*/ 16 w 26"/>
                  <a:gd name="T25" fmla="*/ 0 h 66"/>
                  <a:gd name="T26" fmla="*/ 10 w 26"/>
                  <a:gd name="T27" fmla="*/ 4 h 66"/>
                  <a:gd name="T28" fmla="*/ 10 w 26"/>
                  <a:gd name="T29" fmla="*/ 10 h 66"/>
                  <a:gd name="T30" fmla="*/ 4 w 26"/>
                  <a:gd name="T31" fmla="*/ 18 h 66"/>
                  <a:gd name="T32" fmla="*/ 0 w 26"/>
                  <a:gd name="T33" fmla="*/ 36 h 66"/>
                  <a:gd name="T34" fmla="*/ 2 w 26"/>
                  <a:gd name="T35" fmla="*/ 46 h 66"/>
                  <a:gd name="T36" fmla="*/ 6 w 26"/>
                  <a:gd name="T37" fmla="*/ 54 h 66"/>
                  <a:gd name="T38" fmla="*/ 10 w 26"/>
                  <a:gd name="T39" fmla="*/ 56 h 66"/>
                  <a:gd name="T40" fmla="*/ 14 w 26"/>
                  <a:gd name="T41"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66">
                    <a:moveTo>
                      <a:pt x="14" y="66"/>
                    </a:moveTo>
                    <a:lnTo>
                      <a:pt x="18" y="66"/>
                    </a:lnTo>
                    <a:lnTo>
                      <a:pt x="18" y="64"/>
                    </a:lnTo>
                    <a:lnTo>
                      <a:pt x="16" y="62"/>
                    </a:lnTo>
                    <a:lnTo>
                      <a:pt x="16" y="54"/>
                    </a:lnTo>
                    <a:lnTo>
                      <a:pt x="18" y="52"/>
                    </a:lnTo>
                    <a:lnTo>
                      <a:pt x="24" y="42"/>
                    </a:lnTo>
                    <a:lnTo>
                      <a:pt x="24" y="34"/>
                    </a:lnTo>
                    <a:lnTo>
                      <a:pt x="24" y="16"/>
                    </a:lnTo>
                    <a:lnTo>
                      <a:pt x="24" y="12"/>
                    </a:lnTo>
                    <a:lnTo>
                      <a:pt x="26" y="6"/>
                    </a:lnTo>
                    <a:lnTo>
                      <a:pt x="24" y="2"/>
                    </a:lnTo>
                    <a:lnTo>
                      <a:pt x="16" y="0"/>
                    </a:lnTo>
                    <a:lnTo>
                      <a:pt x="10" y="4"/>
                    </a:lnTo>
                    <a:lnTo>
                      <a:pt x="10" y="10"/>
                    </a:lnTo>
                    <a:lnTo>
                      <a:pt x="4" y="18"/>
                    </a:lnTo>
                    <a:lnTo>
                      <a:pt x="0" y="36"/>
                    </a:lnTo>
                    <a:lnTo>
                      <a:pt x="2" y="46"/>
                    </a:lnTo>
                    <a:lnTo>
                      <a:pt x="6" y="54"/>
                    </a:lnTo>
                    <a:lnTo>
                      <a:pt x="10" y="56"/>
                    </a:lnTo>
                    <a:lnTo>
                      <a:pt x="14" y="6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4" name="Freeform 192"/>
              <p:cNvSpPr>
                <a:spLocks/>
              </p:cNvSpPr>
              <p:nvPr/>
            </p:nvSpPr>
            <p:spPr bwMode="auto">
              <a:xfrm>
                <a:off x="5270084" y="1765842"/>
                <a:ext cx="312575" cy="172235"/>
              </a:xfrm>
              <a:custGeom>
                <a:avLst/>
                <a:gdLst>
                  <a:gd name="T0" fmla="*/ 32 w 294"/>
                  <a:gd name="T1" fmla="*/ 72 h 162"/>
                  <a:gd name="T2" fmla="*/ 42 w 294"/>
                  <a:gd name="T3" fmla="*/ 66 h 162"/>
                  <a:gd name="T4" fmla="*/ 50 w 294"/>
                  <a:gd name="T5" fmla="*/ 62 h 162"/>
                  <a:gd name="T6" fmla="*/ 54 w 294"/>
                  <a:gd name="T7" fmla="*/ 58 h 162"/>
                  <a:gd name="T8" fmla="*/ 76 w 294"/>
                  <a:gd name="T9" fmla="*/ 70 h 162"/>
                  <a:gd name="T10" fmla="*/ 88 w 294"/>
                  <a:gd name="T11" fmla="*/ 86 h 162"/>
                  <a:gd name="T12" fmla="*/ 102 w 294"/>
                  <a:gd name="T13" fmla="*/ 84 h 162"/>
                  <a:gd name="T14" fmla="*/ 116 w 294"/>
                  <a:gd name="T15" fmla="*/ 90 h 162"/>
                  <a:gd name="T16" fmla="*/ 124 w 294"/>
                  <a:gd name="T17" fmla="*/ 100 h 162"/>
                  <a:gd name="T18" fmla="*/ 138 w 294"/>
                  <a:gd name="T19" fmla="*/ 116 h 162"/>
                  <a:gd name="T20" fmla="*/ 188 w 294"/>
                  <a:gd name="T21" fmla="*/ 144 h 162"/>
                  <a:gd name="T22" fmla="*/ 202 w 294"/>
                  <a:gd name="T23" fmla="*/ 154 h 162"/>
                  <a:gd name="T24" fmla="*/ 210 w 294"/>
                  <a:gd name="T25" fmla="*/ 162 h 162"/>
                  <a:gd name="T26" fmla="*/ 220 w 294"/>
                  <a:gd name="T27" fmla="*/ 162 h 162"/>
                  <a:gd name="T28" fmla="*/ 222 w 294"/>
                  <a:gd name="T29" fmla="*/ 134 h 162"/>
                  <a:gd name="T30" fmla="*/ 214 w 294"/>
                  <a:gd name="T31" fmla="*/ 128 h 162"/>
                  <a:gd name="T32" fmla="*/ 212 w 294"/>
                  <a:gd name="T33" fmla="*/ 118 h 162"/>
                  <a:gd name="T34" fmla="*/ 228 w 294"/>
                  <a:gd name="T35" fmla="*/ 112 h 162"/>
                  <a:gd name="T36" fmla="*/ 228 w 294"/>
                  <a:gd name="T37" fmla="*/ 104 h 162"/>
                  <a:gd name="T38" fmla="*/ 234 w 294"/>
                  <a:gd name="T39" fmla="*/ 98 h 162"/>
                  <a:gd name="T40" fmla="*/ 252 w 294"/>
                  <a:gd name="T41" fmla="*/ 92 h 162"/>
                  <a:gd name="T42" fmla="*/ 252 w 294"/>
                  <a:gd name="T43" fmla="*/ 100 h 162"/>
                  <a:gd name="T44" fmla="*/ 258 w 294"/>
                  <a:gd name="T45" fmla="*/ 106 h 162"/>
                  <a:gd name="T46" fmla="*/ 266 w 294"/>
                  <a:gd name="T47" fmla="*/ 106 h 162"/>
                  <a:gd name="T48" fmla="*/ 280 w 294"/>
                  <a:gd name="T49" fmla="*/ 102 h 162"/>
                  <a:gd name="T50" fmla="*/ 290 w 294"/>
                  <a:gd name="T51" fmla="*/ 94 h 162"/>
                  <a:gd name="T52" fmla="*/ 292 w 294"/>
                  <a:gd name="T53" fmla="*/ 92 h 162"/>
                  <a:gd name="T54" fmla="*/ 280 w 294"/>
                  <a:gd name="T55" fmla="*/ 86 h 162"/>
                  <a:gd name="T56" fmla="*/ 266 w 294"/>
                  <a:gd name="T57" fmla="*/ 80 h 162"/>
                  <a:gd name="T58" fmla="*/ 256 w 294"/>
                  <a:gd name="T59" fmla="*/ 86 h 162"/>
                  <a:gd name="T60" fmla="*/ 242 w 294"/>
                  <a:gd name="T61" fmla="*/ 80 h 162"/>
                  <a:gd name="T62" fmla="*/ 252 w 294"/>
                  <a:gd name="T63" fmla="*/ 64 h 162"/>
                  <a:gd name="T64" fmla="*/ 250 w 294"/>
                  <a:gd name="T65" fmla="*/ 62 h 162"/>
                  <a:gd name="T66" fmla="*/ 238 w 294"/>
                  <a:gd name="T67" fmla="*/ 68 h 162"/>
                  <a:gd name="T68" fmla="*/ 226 w 294"/>
                  <a:gd name="T69" fmla="*/ 78 h 162"/>
                  <a:gd name="T70" fmla="*/ 220 w 294"/>
                  <a:gd name="T71" fmla="*/ 90 h 162"/>
                  <a:gd name="T72" fmla="*/ 196 w 294"/>
                  <a:gd name="T73" fmla="*/ 84 h 162"/>
                  <a:gd name="T74" fmla="*/ 178 w 294"/>
                  <a:gd name="T75" fmla="*/ 78 h 162"/>
                  <a:gd name="T76" fmla="*/ 166 w 294"/>
                  <a:gd name="T77" fmla="*/ 72 h 162"/>
                  <a:gd name="T78" fmla="*/ 164 w 294"/>
                  <a:gd name="T79" fmla="*/ 48 h 162"/>
                  <a:gd name="T80" fmla="*/ 138 w 294"/>
                  <a:gd name="T81" fmla="*/ 44 h 162"/>
                  <a:gd name="T82" fmla="*/ 98 w 294"/>
                  <a:gd name="T83" fmla="*/ 40 h 162"/>
                  <a:gd name="T84" fmla="*/ 84 w 294"/>
                  <a:gd name="T85" fmla="*/ 26 h 162"/>
                  <a:gd name="T86" fmla="*/ 0 w 294"/>
                  <a:gd name="T87" fmla="*/ 8 h 162"/>
                  <a:gd name="T88" fmla="*/ 36 w 294"/>
                  <a:gd name="T89" fmla="*/ 8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4" h="162">
                    <a:moveTo>
                      <a:pt x="34" y="78"/>
                    </a:moveTo>
                    <a:lnTo>
                      <a:pt x="32" y="72"/>
                    </a:lnTo>
                    <a:lnTo>
                      <a:pt x="36" y="66"/>
                    </a:lnTo>
                    <a:lnTo>
                      <a:pt x="42" y="66"/>
                    </a:lnTo>
                    <a:lnTo>
                      <a:pt x="42" y="62"/>
                    </a:lnTo>
                    <a:lnTo>
                      <a:pt x="50" y="62"/>
                    </a:lnTo>
                    <a:lnTo>
                      <a:pt x="48" y="58"/>
                    </a:lnTo>
                    <a:lnTo>
                      <a:pt x="54" y="58"/>
                    </a:lnTo>
                    <a:lnTo>
                      <a:pt x="62" y="66"/>
                    </a:lnTo>
                    <a:lnTo>
                      <a:pt x="76" y="70"/>
                    </a:lnTo>
                    <a:lnTo>
                      <a:pt x="80" y="76"/>
                    </a:lnTo>
                    <a:lnTo>
                      <a:pt x="88" y="86"/>
                    </a:lnTo>
                    <a:lnTo>
                      <a:pt x="100" y="86"/>
                    </a:lnTo>
                    <a:lnTo>
                      <a:pt x="102" y="84"/>
                    </a:lnTo>
                    <a:lnTo>
                      <a:pt x="106" y="82"/>
                    </a:lnTo>
                    <a:lnTo>
                      <a:pt x="116" y="90"/>
                    </a:lnTo>
                    <a:lnTo>
                      <a:pt x="116" y="92"/>
                    </a:lnTo>
                    <a:lnTo>
                      <a:pt x="124" y="100"/>
                    </a:lnTo>
                    <a:lnTo>
                      <a:pt x="128" y="106"/>
                    </a:lnTo>
                    <a:lnTo>
                      <a:pt x="138" y="116"/>
                    </a:lnTo>
                    <a:lnTo>
                      <a:pt x="180" y="142"/>
                    </a:lnTo>
                    <a:lnTo>
                      <a:pt x="188" y="144"/>
                    </a:lnTo>
                    <a:lnTo>
                      <a:pt x="200" y="148"/>
                    </a:lnTo>
                    <a:lnTo>
                      <a:pt x="202" y="154"/>
                    </a:lnTo>
                    <a:lnTo>
                      <a:pt x="202" y="160"/>
                    </a:lnTo>
                    <a:lnTo>
                      <a:pt x="210" y="162"/>
                    </a:lnTo>
                    <a:lnTo>
                      <a:pt x="212" y="162"/>
                    </a:lnTo>
                    <a:lnTo>
                      <a:pt x="220" y="162"/>
                    </a:lnTo>
                    <a:lnTo>
                      <a:pt x="228" y="146"/>
                    </a:lnTo>
                    <a:lnTo>
                      <a:pt x="222" y="134"/>
                    </a:lnTo>
                    <a:lnTo>
                      <a:pt x="220" y="128"/>
                    </a:lnTo>
                    <a:lnTo>
                      <a:pt x="214" y="128"/>
                    </a:lnTo>
                    <a:lnTo>
                      <a:pt x="208" y="124"/>
                    </a:lnTo>
                    <a:lnTo>
                      <a:pt x="212" y="118"/>
                    </a:lnTo>
                    <a:lnTo>
                      <a:pt x="222" y="118"/>
                    </a:lnTo>
                    <a:lnTo>
                      <a:pt x="228" y="112"/>
                    </a:lnTo>
                    <a:lnTo>
                      <a:pt x="224" y="108"/>
                    </a:lnTo>
                    <a:lnTo>
                      <a:pt x="228" y="104"/>
                    </a:lnTo>
                    <a:lnTo>
                      <a:pt x="234" y="104"/>
                    </a:lnTo>
                    <a:lnTo>
                      <a:pt x="234" y="98"/>
                    </a:lnTo>
                    <a:lnTo>
                      <a:pt x="244" y="98"/>
                    </a:lnTo>
                    <a:lnTo>
                      <a:pt x="252" y="92"/>
                    </a:lnTo>
                    <a:lnTo>
                      <a:pt x="254" y="96"/>
                    </a:lnTo>
                    <a:lnTo>
                      <a:pt x="252" y="100"/>
                    </a:lnTo>
                    <a:lnTo>
                      <a:pt x="254" y="104"/>
                    </a:lnTo>
                    <a:lnTo>
                      <a:pt x="258" y="106"/>
                    </a:lnTo>
                    <a:lnTo>
                      <a:pt x="262" y="106"/>
                    </a:lnTo>
                    <a:lnTo>
                      <a:pt x="266" y="106"/>
                    </a:lnTo>
                    <a:lnTo>
                      <a:pt x="274" y="106"/>
                    </a:lnTo>
                    <a:lnTo>
                      <a:pt x="280" y="102"/>
                    </a:lnTo>
                    <a:lnTo>
                      <a:pt x="286" y="100"/>
                    </a:lnTo>
                    <a:lnTo>
                      <a:pt x="290" y="94"/>
                    </a:lnTo>
                    <a:lnTo>
                      <a:pt x="294" y="94"/>
                    </a:lnTo>
                    <a:lnTo>
                      <a:pt x="292" y="92"/>
                    </a:lnTo>
                    <a:lnTo>
                      <a:pt x="284" y="90"/>
                    </a:lnTo>
                    <a:lnTo>
                      <a:pt x="280" y="86"/>
                    </a:lnTo>
                    <a:lnTo>
                      <a:pt x="274" y="86"/>
                    </a:lnTo>
                    <a:lnTo>
                      <a:pt x="266" y="80"/>
                    </a:lnTo>
                    <a:lnTo>
                      <a:pt x="260" y="86"/>
                    </a:lnTo>
                    <a:lnTo>
                      <a:pt x="256" y="86"/>
                    </a:lnTo>
                    <a:lnTo>
                      <a:pt x="252" y="80"/>
                    </a:lnTo>
                    <a:lnTo>
                      <a:pt x="242" y="80"/>
                    </a:lnTo>
                    <a:lnTo>
                      <a:pt x="242" y="72"/>
                    </a:lnTo>
                    <a:lnTo>
                      <a:pt x="252" y="64"/>
                    </a:lnTo>
                    <a:lnTo>
                      <a:pt x="252" y="62"/>
                    </a:lnTo>
                    <a:lnTo>
                      <a:pt x="250" y="62"/>
                    </a:lnTo>
                    <a:lnTo>
                      <a:pt x="244" y="68"/>
                    </a:lnTo>
                    <a:lnTo>
                      <a:pt x="238" y="68"/>
                    </a:lnTo>
                    <a:lnTo>
                      <a:pt x="230" y="76"/>
                    </a:lnTo>
                    <a:lnTo>
                      <a:pt x="226" y="78"/>
                    </a:lnTo>
                    <a:lnTo>
                      <a:pt x="226" y="84"/>
                    </a:lnTo>
                    <a:lnTo>
                      <a:pt x="220" y="90"/>
                    </a:lnTo>
                    <a:lnTo>
                      <a:pt x="208" y="84"/>
                    </a:lnTo>
                    <a:lnTo>
                      <a:pt x="196" y="84"/>
                    </a:lnTo>
                    <a:lnTo>
                      <a:pt x="182" y="82"/>
                    </a:lnTo>
                    <a:lnTo>
                      <a:pt x="178" y="78"/>
                    </a:lnTo>
                    <a:lnTo>
                      <a:pt x="166" y="76"/>
                    </a:lnTo>
                    <a:lnTo>
                      <a:pt x="166" y="72"/>
                    </a:lnTo>
                    <a:lnTo>
                      <a:pt x="174" y="68"/>
                    </a:lnTo>
                    <a:lnTo>
                      <a:pt x="164" y="48"/>
                    </a:lnTo>
                    <a:lnTo>
                      <a:pt x="146" y="40"/>
                    </a:lnTo>
                    <a:lnTo>
                      <a:pt x="138" y="44"/>
                    </a:lnTo>
                    <a:lnTo>
                      <a:pt x="114" y="40"/>
                    </a:lnTo>
                    <a:lnTo>
                      <a:pt x="98" y="40"/>
                    </a:lnTo>
                    <a:lnTo>
                      <a:pt x="94" y="34"/>
                    </a:lnTo>
                    <a:lnTo>
                      <a:pt x="84" y="26"/>
                    </a:lnTo>
                    <a:lnTo>
                      <a:pt x="44" y="0"/>
                    </a:lnTo>
                    <a:lnTo>
                      <a:pt x="0" y="8"/>
                    </a:lnTo>
                    <a:lnTo>
                      <a:pt x="16" y="82"/>
                    </a:lnTo>
                    <a:lnTo>
                      <a:pt x="36" y="88"/>
                    </a:lnTo>
                    <a:lnTo>
                      <a:pt x="34" y="7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5" name="Freeform 193"/>
              <p:cNvSpPr>
                <a:spLocks/>
              </p:cNvSpPr>
              <p:nvPr/>
            </p:nvSpPr>
            <p:spPr bwMode="auto">
              <a:xfrm>
                <a:off x="5491227" y="1863654"/>
                <a:ext cx="140340" cy="87181"/>
              </a:xfrm>
              <a:custGeom>
                <a:avLst/>
                <a:gdLst>
                  <a:gd name="T0" fmla="*/ 70 w 132"/>
                  <a:gd name="T1" fmla="*/ 26 h 82"/>
                  <a:gd name="T2" fmla="*/ 64 w 132"/>
                  <a:gd name="T3" fmla="*/ 26 h 82"/>
                  <a:gd name="T4" fmla="*/ 54 w 132"/>
                  <a:gd name="T5" fmla="*/ 28 h 82"/>
                  <a:gd name="T6" fmla="*/ 50 w 132"/>
                  <a:gd name="T7" fmla="*/ 26 h 82"/>
                  <a:gd name="T8" fmla="*/ 44 w 132"/>
                  <a:gd name="T9" fmla="*/ 26 h 82"/>
                  <a:gd name="T10" fmla="*/ 32 w 132"/>
                  <a:gd name="T11" fmla="*/ 26 h 82"/>
                  <a:gd name="T12" fmla="*/ 28 w 132"/>
                  <a:gd name="T13" fmla="*/ 22 h 82"/>
                  <a:gd name="T14" fmla="*/ 34 w 132"/>
                  <a:gd name="T15" fmla="*/ 18 h 82"/>
                  <a:gd name="T16" fmla="*/ 46 w 132"/>
                  <a:gd name="T17" fmla="*/ 18 h 82"/>
                  <a:gd name="T18" fmla="*/ 50 w 132"/>
                  <a:gd name="T19" fmla="*/ 14 h 82"/>
                  <a:gd name="T20" fmla="*/ 46 w 132"/>
                  <a:gd name="T21" fmla="*/ 12 h 82"/>
                  <a:gd name="T22" fmla="*/ 44 w 132"/>
                  <a:gd name="T23" fmla="*/ 8 h 82"/>
                  <a:gd name="T24" fmla="*/ 46 w 132"/>
                  <a:gd name="T25" fmla="*/ 4 h 82"/>
                  <a:gd name="T26" fmla="*/ 44 w 132"/>
                  <a:gd name="T27" fmla="*/ 0 h 82"/>
                  <a:gd name="T28" fmla="*/ 36 w 132"/>
                  <a:gd name="T29" fmla="*/ 6 h 82"/>
                  <a:gd name="T30" fmla="*/ 26 w 132"/>
                  <a:gd name="T31" fmla="*/ 6 h 82"/>
                  <a:gd name="T32" fmla="*/ 26 w 132"/>
                  <a:gd name="T33" fmla="*/ 12 h 82"/>
                  <a:gd name="T34" fmla="*/ 20 w 132"/>
                  <a:gd name="T35" fmla="*/ 12 h 82"/>
                  <a:gd name="T36" fmla="*/ 16 w 132"/>
                  <a:gd name="T37" fmla="*/ 16 h 82"/>
                  <a:gd name="T38" fmla="*/ 20 w 132"/>
                  <a:gd name="T39" fmla="*/ 20 h 82"/>
                  <a:gd name="T40" fmla="*/ 14 w 132"/>
                  <a:gd name="T41" fmla="*/ 26 h 82"/>
                  <a:gd name="T42" fmla="*/ 4 w 132"/>
                  <a:gd name="T43" fmla="*/ 26 h 82"/>
                  <a:gd name="T44" fmla="*/ 0 w 132"/>
                  <a:gd name="T45" fmla="*/ 32 h 82"/>
                  <a:gd name="T46" fmla="*/ 6 w 132"/>
                  <a:gd name="T47" fmla="*/ 36 h 82"/>
                  <a:gd name="T48" fmla="*/ 12 w 132"/>
                  <a:gd name="T49" fmla="*/ 36 h 82"/>
                  <a:gd name="T50" fmla="*/ 14 w 132"/>
                  <a:gd name="T51" fmla="*/ 42 h 82"/>
                  <a:gd name="T52" fmla="*/ 20 w 132"/>
                  <a:gd name="T53" fmla="*/ 54 h 82"/>
                  <a:gd name="T54" fmla="*/ 12 w 132"/>
                  <a:gd name="T55" fmla="*/ 70 h 82"/>
                  <a:gd name="T56" fmla="*/ 18 w 132"/>
                  <a:gd name="T57" fmla="*/ 74 h 82"/>
                  <a:gd name="T58" fmla="*/ 26 w 132"/>
                  <a:gd name="T59" fmla="*/ 76 h 82"/>
                  <a:gd name="T60" fmla="*/ 34 w 132"/>
                  <a:gd name="T61" fmla="*/ 70 h 82"/>
                  <a:gd name="T62" fmla="*/ 40 w 132"/>
                  <a:gd name="T63" fmla="*/ 72 h 82"/>
                  <a:gd name="T64" fmla="*/ 48 w 132"/>
                  <a:gd name="T65" fmla="*/ 64 h 82"/>
                  <a:gd name="T66" fmla="*/ 52 w 132"/>
                  <a:gd name="T67" fmla="*/ 62 h 82"/>
                  <a:gd name="T68" fmla="*/ 50 w 132"/>
                  <a:gd name="T69" fmla="*/ 56 h 82"/>
                  <a:gd name="T70" fmla="*/ 56 w 132"/>
                  <a:gd name="T71" fmla="*/ 48 h 82"/>
                  <a:gd name="T72" fmla="*/ 66 w 132"/>
                  <a:gd name="T73" fmla="*/ 52 h 82"/>
                  <a:gd name="T74" fmla="*/ 66 w 132"/>
                  <a:gd name="T75" fmla="*/ 56 h 82"/>
                  <a:gd name="T76" fmla="*/ 72 w 132"/>
                  <a:gd name="T77" fmla="*/ 58 h 82"/>
                  <a:gd name="T78" fmla="*/ 76 w 132"/>
                  <a:gd name="T79" fmla="*/ 80 h 82"/>
                  <a:gd name="T80" fmla="*/ 82 w 132"/>
                  <a:gd name="T81" fmla="*/ 82 h 82"/>
                  <a:gd name="T82" fmla="*/ 86 w 132"/>
                  <a:gd name="T83" fmla="*/ 78 h 82"/>
                  <a:gd name="T84" fmla="*/ 94 w 132"/>
                  <a:gd name="T85" fmla="*/ 76 h 82"/>
                  <a:gd name="T86" fmla="*/ 100 w 132"/>
                  <a:gd name="T87" fmla="*/ 72 h 82"/>
                  <a:gd name="T88" fmla="*/ 108 w 132"/>
                  <a:gd name="T89" fmla="*/ 70 h 82"/>
                  <a:gd name="T90" fmla="*/ 112 w 132"/>
                  <a:gd name="T91" fmla="*/ 72 h 82"/>
                  <a:gd name="T92" fmla="*/ 128 w 132"/>
                  <a:gd name="T93" fmla="*/ 68 h 82"/>
                  <a:gd name="T94" fmla="*/ 132 w 132"/>
                  <a:gd name="T95" fmla="*/ 68 h 82"/>
                  <a:gd name="T96" fmla="*/ 132 w 132"/>
                  <a:gd name="T97" fmla="*/ 64 h 82"/>
                  <a:gd name="T98" fmla="*/ 132 w 132"/>
                  <a:gd name="T99" fmla="*/ 58 h 82"/>
                  <a:gd name="T100" fmla="*/ 130 w 132"/>
                  <a:gd name="T101" fmla="*/ 54 h 82"/>
                  <a:gd name="T102" fmla="*/ 124 w 132"/>
                  <a:gd name="T103" fmla="*/ 46 h 82"/>
                  <a:gd name="T104" fmla="*/ 114 w 132"/>
                  <a:gd name="T105" fmla="*/ 40 h 82"/>
                  <a:gd name="T106" fmla="*/ 110 w 132"/>
                  <a:gd name="T107" fmla="*/ 44 h 82"/>
                  <a:gd name="T108" fmla="*/ 106 w 132"/>
                  <a:gd name="T109" fmla="*/ 42 h 82"/>
                  <a:gd name="T110" fmla="*/ 106 w 132"/>
                  <a:gd name="T111" fmla="*/ 36 h 82"/>
                  <a:gd name="T112" fmla="*/ 98 w 132"/>
                  <a:gd name="T113" fmla="*/ 28 h 82"/>
                  <a:gd name="T114" fmla="*/ 76 w 132"/>
                  <a:gd name="T115" fmla="*/ 32 h 82"/>
                  <a:gd name="T116" fmla="*/ 70 w 132"/>
                  <a:gd name="T117" fmla="*/ 2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2" h="82">
                    <a:moveTo>
                      <a:pt x="70" y="26"/>
                    </a:moveTo>
                    <a:lnTo>
                      <a:pt x="64" y="26"/>
                    </a:lnTo>
                    <a:lnTo>
                      <a:pt x="54" y="28"/>
                    </a:lnTo>
                    <a:lnTo>
                      <a:pt x="50" y="26"/>
                    </a:lnTo>
                    <a:lnTo>
                      <a:pt x="44" y="26"/>
                    </a:lnTo>
                    <a:lnTo>
                      <a:pt x="32" y="26"/>
                    </a:lnTo>
                    <a:lnTo>
                      <a:pt x="28" y="22"/>
                    </a:lnTo>
                    <a:lnTo>
                      <a:pt x="34" y="18"/>
                    </a:lnTo>
                    <a:lnTo>
                      <a:pt x="46" y="18"/>
                    </a:lnTo>
                    <a:lnTo>
                      <a:pt x="50" y="14"/>
                    </a:lnTo>
                    <a:lnTo>
                      <a:pt x="46" y="12"/>
                    </a:lnTo>
                    <a:lnTo>
                      <a:pt x="44" y="8"/>
                    </a:lnTo>
                    <a:lnTo>
                      <a:pt x="46" y="4"/>
                    </a:lnTo>
                    <a:lnTo>
                      <a:pt x="44" y="0"/>
                    </a:lnTo>
                    <a:lnTo>
                      <a:pt x="36" y="6"/>
                    </a:lnTo>
                    <a:lnTo>
                      <a:pt x="26" y="6"/>
                    </a:lnTo>
                    <a:lnTo>
                      <a:pt x="26" y="12"/>
                    </a:lnTo>
                    <a:lnTo>
                      <a:pt x="20" y="12"/>
                    </a:lnTo>
                    <a:lnTo>
                      <a:pt x="16" y="16"/>
                    </a:lnTo>
                    <a:lnTo>
                      <a:pt x="20" y="20"/>
                    </a:lnTo>
                    <a:lnTo>
                      <a:pt x="14" y="26"/>
                    </a:lnTo>
                    <a:lnTo>
                      <a:pt x="4" y="26"/>
                    </a:lnTo>
                    <a:lnTo>
                      <a:pt x="0" y="32"/>
                    </a:lnTo>
                    <a:lnTo>
                      <a:pt x="6" y="36"/>
                    </a:lnTo>
                    <a:lnTo>
                      <a:pt x="12" y="36"/>
                    </a:lnTo>
                    <a:lnTo>
                      <a:pt x="14" y="42"/>
                    </a:lnTo>
                    <a:lnTo>
                      <a:pt x="20" y="54"/>
                    </a:lnTo>
                    <a:lnTo>
                      <a:pt x="12" y="70"/>
                    </a:lnTo>
                    <a:lnTo>
                      <a:pt x="18" y="74"/>
                    </a:lnTo>
                    <a:lnTo>
                      <a:pt x="26" y="76"/>
                    </a:lnTo>
                    <a:lnTo>
                      <a:pt x="34" y="70"/>
                    </a:lnTo>
                    <a:lnTo>
                      <a:pt x="40" y="72"/>
                    </a:lnTo>
                    <a:lnTo>
                      <a:pt x="48" y="64"/>
                    </a:lnTo>
                    <a:lnTo>
                      <a:pt x="52" y="62"/>
                    </a:lnTo>
                    <a:lnTo>
                      <a:pt x="50" y="56"/>
                    </a:lnTo>
                    <a:lnTo>
                      <a:pt x="56" y="48"/>
                    </a:lnTo>
                    <a:lnTo>
                      <a:pt x="66" y="52"/>
                    </a:lnTo>
                    <a:lnTo>
                      <a:pt x="66" y="56"/>
                    </a:lnTo>
                    <a:lnTo>
                      <a:pt x="72" y="58"/>
                    </a:lnTo>
                    <a:lnTo>
                      <a:pt x="76" y="80"/>
                    </a:lnTo>
                    <a:lnTo>
                      <a:pt x="82" y="82"/>
                    </a:lnTo>
                    <a:lnTo>
                      <a:pt x="86" y="78"/>
                    </a:lnTo>
                    <a:lnTo>
                      <a:pt x="94" y="76"/>
                    </a:lnTo>
                    <a:lnTo>
                      <a:pt x="100" y="72"/>
                    </a:lnTo>
                    <a:lnTo>
                      <a:pt x="108" y="70"/>
                    </a:lnTo>
                    <a:lnTo>
                      <a:pt x="112" y="72"/>
                    </a:lnTo>
                    <a:lnTo>
                      <a:pt x="128" y="68"/>
                    </a:lnTo>
                    <a:lnTo>
                      <a:pt x="132" y="68"/>
                    </a:lnTo>
                    <a:lnTo>
                      <a:pt x="132" y="64"/>
                    </a:lnTo>
                    <a:lnTo>
                      <a:pt x="132" y="58"/>
                    </a:lnTo>
                    <a:lnTo>
                      <a:pt x="130" y="54"/>
                    </a:lnTo>
                    <a:lnTo>
                      <a:pt x="124" y="46"/>
                    </a:lnTo>
                    <a:lnTo>
                      <a:pt x="114" y="40"/>
                    </a:lnTo>
                    <a:lnTo>
                      <a:pt x="110" y="44"/>
                    </a:lnTo>
                    <a:lnTo>
                      <a:pt x="106" y="42"/>
                    </a:lnTo>
                    <a:lnTo>
                      <a:pt x="106" y="36"/>
                    </a:lnTo>
                    <a:lnTo>
                      <a:pt x="98" y="28"/>
                    </a:lnTo>
                    <a:lnTo>
                      <a:pt x="76" y="32"/>
                    </a:lnTo>
                    <a:lnTo>
                      <a:pt x="70" y="2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6" name="Freeform 194"/>
              <p:cNvSpPr>
                <a:spLocks/>
              </p:cNvSpPr>
              <p:nvPr/>
            </p:nvSpPr>
            <p:spPr bwMode="auto">
              <a:xfrm>
                <a:off x="5520996" y="1814747"/>
                <a:ext cx="170109" cy="82928"/>
              </a:xfrm>
              <a:custGeom>
                <a:avLst/>
                <a:gdLst>
                  <a:gd name="T0" fmla="*/ 142 w 160"/>
                  <a:gd name="T1" fmla="*/ 8 h 78"/>
                  <a:gd name="T2" fmla="*/ 114 w 160"/>
                  <a:gd name="T3" fmla="*/ 8 h 78"/>
                  <a:gd name="T4" fmla="*/ 102 w 160"/>
                  <a:gd name="T5" fmla="*/ 6 h 78"/>
                  <a:gd name="T6" fmla="*/ 88 w 160"/>
                  <a:gd name="T7" fmla="*/ 6 h 78"/>
                  <a:gd name="T8" fmla="*/ 64 w 160"/>
                  <a:gd name="T9" fmla="*/ 4 h 78"/>
                  <a:gd name="T10" fmla="*/ 56 w 160"/>
                  <a:gd name="T11" fmla="*/ 0 h 78"/>
                  <a:gd name="T12" fmla="*/ 48 w 160"/>
                  <a:gd name="T13" fmla="*/ 2 h 78"/>
                  <a:gd name="T14" fmla="*/ 50 w 160"/>
                  <a:gd name="T15" fmla="*/ 14 h 78"/>
                  <a:gd name="T16" fmla="*/ 42 w 160"/>
                  <a:gd name="T17" fmla="*/ 14 h 78"/>
                  <a:gd name="T18" fmla="*/ 34 w 160"/>
                  <a:gd name="T19" fmla="*/ 12 h 78"/>
                  <a:gd name="T20" fmla="*/ 24 w 160"/>
                  <a:gd name="T21" fmla="*/ 8 h 78"/>
                  <a:gd name="T22" fmla="*/ 18 w 160"/>
                  <a:gd name="T23" fmla="*/ 10 h 78"/>
                  <a:gd name="T24" fmla="*/ 20 w 160"/>
                  <a:gd name="T25" fmla="*/ 14 h 78"/>
                  <a:gd name="T26" fmla="*/ 16 w 160"/>
                  <a:gd name="T27" fmla="*/ 16 h 78"/>
                  <a:gd name="T28" fmla="*/ 16 w 160"/>
                  <a:gd name="T29" fmla="*/ 18 h 78"/>
                  <a:gd name="T30" fmla="*/ 6 w 160"/>
                  <a:gd name="T31" fmla="*/ 26 h 78"/>
                  <a:gd name="T32" fmla="*/ 6 w 160"/>
                  <a:gd name="T33" fmla="*/ 34 h 78"/>
                  <a:gd name="T34" fmla="*/ 16 w 160"/>
                  <a:gd name="T35" fmla="*/ 34 h 78"/>
                  <a:gd name="T36" fmla="*/ 20 w 160"/>
                  <a:gd name="T37" fmla="*/ 40 h 78"/>
                  <a:gd name="T38" fmla="*/ 24 w 160"/>
                  <a:gd name="T39" fmla="*/ 40 h 78"/>
                  <a:gd name="T40" fmla="*/ 30 w 160"/>
                  <a:gd name="T41" fmla="*/ 34 h 78"/>
                  <a:gd name="T42" fmla="*/ 38 w 160"/>
                  <a:gd name="T43" fmla="*/ 40 h 78"/>
                  <a:gd name="T44" fmla="*/ 44 w 160"/>
                  <a:gd name="T45" fmla="*/ 40 h 78"/>
                  <a:gd name="T46" fmla="*/ 48 w 160"/>
                  <a:gd name="T47" fmla="*/ 44 h 78"/>
                  <a:gd name="T48" fmla="*/ 56 w 160"/>
                  <a:gd name="T49" fmla="*/ 46 h 78"/>
                  <a:gd name="T50" fmla="*/ 58 w 160"/>
                  <a:gd name="T51" fmla="*/ 48 h 78"/>
                  <a:gd name="T52" fmla="*/ 54 w 160"/>
                  <a:gd name="T53" fmla="*/ 48 h 78"/>
                  <a:gd name="T54" fmla="*/ 50 w 160"/>
                  <a:gd name="T55" fmla="*/ 54 h 78"/>
                  <a:gd name="T56" fmla="*/ 44 w 160"/>
                  <a:gd name="T57" fmla="*/ 56 h 78"/>
                  <a:gd name="T58" fmla="*/ 38 w 160"/>
                  <a:gd name="T59" fmla="*/ 60 h 78"/>
                  <a:gd name="T60" fmla="*/ 30 w 160"/>
                  <a:gd name="T61" fmla="*/ 60 h 78"/>
                  <a:gd name="T62" fmla="*/ 26 w 160"/>
                  <a:gd name="T63" fmla="*/ 60 h 78"/>
                  <a:gd name="T64" fmla="*/ 22 w 160"/>
                  <a:gd name="T65" fmla="*/ 60 h 78"/>
                  <a:gd name="T66" fmla="*/ 18 w 160"/>
                  <a:gd name="T67" fmla="*/ 64 h 78"/>
                  <a:gd name="T68" fmla="*/ 6 w 160"/>
                  <a:gd name="T69" fmla="*/ 64 h 78"/>
                  <a:gd name="T70" fmla="*/ 0 w 160"/>
                  <a:gd name="T71" fmla="*/ 68 h 78"/>
                  <a:gd name="T72" fmla="*/ 4 w 160"/>
                  <a:gd name="T73" fmla="*/ 72 h 78"/>
                  <a:gd name="T74" fmla="*/ 16 w 160"/>
                  <a:gd name="T75" fmla="*/ 72 h 78"/>
                  <a:gd name="T76" fmla="*/ 22 w 160"/>
                  <a:gd name="T77" fmla="*/ 72 h 78"/>
                  <a:gd name="T78" fmla="*/ 26 w 160"/>
                  <a:gd name="T79" fmla="*/ 74 h 78"/>
                  <a:gd name="T80" fmla="*/ 36 w 160"/>
                  <a:gd name="T81" fmla="*/ 72 h 78"/>
                  <a:gd name="T82" fmla="*/ 42 w 160"/>
                  <a:gd name="T83" fmla="*/ 72 h 78"/>
                  <a:gd name="T84" fmla="*/ 48 w 160"/>
                  <a:gd name="T85" fmla="*/ 78 h 78"/>
                  <a:gd name="T86" fmla="*/ 70 w 160"/>
                  <a:gd name="T87" fmla="*/ 74 h 78"/>
                  <a:gd name="T88" fmla="*/ 74 w 160"/>
                  <a:gd name="T89" fmla="*/ 62 h 78"/>
                  <a:gd name="T90" fmla="*/ 82 w 160"/>
                  <a:gd name="T91" fmla="*/ 60 h 78"/>
                  <a:gd name="T92" fmla="*/ 86 w 160"/>
                  <a:gd name="T93" fmla="*/ 56 h 78"/>
                  <a:gd name="T94" fmla="*/ 96 w 160"/>
                  <a:gd name="T95" fmla="*/ 52 h 78"/>
                  <a:gd name="T96" fmla="*/ 100 w 160"/>
                  <a:gd name="T97" fmla="*/ 56 h 78"/>
                  <a:gd name="T98" fmla="*/ 112 w 160"/>
                  <a:gd name="T99" fmla="*/ 56 h 78"/>
                  <a:gd name="T100" fmla="*/ 114 w 160"/>
                  <a:gd name="T101" fmla="*/ 54 h 78"/>
                  <a:gd name="T102" fmla="*/ 114 w 160"/>
                  <a:gd name="T103" fmla="*/ 44 h 78"/>
                  <a:gd name="T104" fmla="*/ 136 w 160"/>
                  <a:gd name="T105" fmla="*/ 42 h 78"/>
                  <a:gd name="T106" fmla="*/ 138 w 160"/>
                  <a:gd name="T107" fmla="*/ 36 h 78"/>
                  <a:gd name="T108" fmla="*/ 148 w 160"/>
                  <a:gd name="T109" fmla="*/ 28 h 78"/>
                  <a:gd name="T110" fmla="*/ 152 w 160"/>
                  <a:gd name="T111" fmla="*/ 28 h 78"/>
                  <a:gd name="T112" fmla="*/ 156 w 160"/>
                  <a:gd name="T113" fmla="*/ 24 h 78"/>
                  <a:gd name="T114" fmla="*/ 160 w 160"/>
                  <a:gd name="T115" fmla="*/ 22 h 78"/>
                  <a:gd name="T116" fmla="*/ 160 w 160"/>
                  <a:gd name="T117" fmla="*/ 18 h 78"/>
                  <a:gd name="T118" fmla="*/ 158 w 160"/>
                  <a:gd name="T119" fmla="*/ 18 h 78"/>
                  <a:gd name="T120" fmla="*/ 144 w 160"/>
                  <a:gd name="T121" fmla="*/ 12 h 78"/>
                  <a:gd name="T122" fmla="*/ 142 w 160"/>
                  <a:gd name="T123" fmla="*/ 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0" h="78">
                    <a:moveTo>
                      <a:pt x="142" y="8"/>
                    </a:moveTo>
                    <a:lnTo>
                      <a:pt x="114" y="8"/>
                    </a:lnTo>
                    <a:lnTo>
                      <a:pt x="102" y="6"/>
                    </a:lnTo>
                    <a:lnTo>
                      <a:pt x="88" y="6"/>
                    </a:lnTo>
                    <a:lnTo>
                      <a:pt x="64" y="4"/>
                    </a:lnTo>
                    <a:lnTo>
                      <a:pt x="56" y="0"/>
                    </a:lnTo>
                    <a:lnTo>
                      <a:pt x="48" y="2"/>
                    </a:lnTo>
                    <a:lnTo>
                      <a:pt x="50" y="14"/>
                    </a:lnTo>
                    <a:lnTo>
                      <a:pt x="42" y="14"/>
                    </a:lnTo>
                    <a:lnTo>
                      <a:pt x="34" y="12"/>
                    </a:lnTo>
                    <a:lnTo>
                      <a:pt x="24" y="8"/>
                    </a:lnTo>
                    <a:lnTo>
                      <a:pt x="18" y="10"/>
                    </a:lnTo>
                    <a:lnTo>
                      <a:pt x="20" y="14"/>
                    </a:lnTo>
                    <a:lnTo>
                      <a:pt x="16" y="16"/>
                    </a:lnTo>
                    <a:lnTo>
                      <a:pt x="16" y="18"/>
                    </a:lnTo>
                    <a:lnTo>
                      <a:pt x="6" y="26"/>
                    </a:lnTo>
                    <a:lnTo>
                      <a:pt x="6" y="34"/>
                    </a:lnTo>
                    <a:lnTo>
                      <a:pt x="16" y="34"/>
                    </a:lnTo>
                    <a:lnTo>
                      <a:pt x="20" y="40"/>
                    </a:lnTo>
                    <a:lnTo>
                      <a:pt x="24" y="40"/>
                    </a:lnTo>
                    <a:lnTo>
                      <a:pt x="30" y="34"/>
                    </a:lnTo>
                    <a:lnTo>
                      <a:pt x="38" y="40"/>
                    </a:lnTo>
                    <a:lnTo>
                      <a:pt x="44" y="40"/>
                    </a:lnTo>
                    <a:lnTo>
                      <a:pt x="48" y="44"/>
                    </a:lnTo>
                    <a:lnTo>
                      <a:pt x="56" y="46"/>
                    </a:lnTo>
                    <a:lnTo>
                      <a:pt x="58" y="48"/>
                    </a:lnTo>
                    <a:lnTo>
                      <a:pt x="54" y="48"/>
                    </a:lnTo>
                    <a:lnTo>
                      <a:pt x="50" y="54"/>
                    </a:lnTo>
                    <a:lnTo>
                      <a:pt x="44" y="56"/>
                    </a:lnTo>
                    <a:lnTo>
                      <a:pt x="38" y="60"/>
                    </a:lnTo>
                    <a:lnTo>
                      <a:pt x="30" y="60"/>
                    </a:lnTo>
                    <a:lnTo>
                      <a:pt x="26" y="60"/>
                    </a:lnTo>
                    <a:lnTo>
                      <a:pt x="22" y="60"/>
                    </a:lnTo>
                    <a:lnTo>
                      <a:pt x="18" y="64"/>
                    </a:lnTo>
                    <a:lnTo>
                      <a:pt x="6" y="64"/>
                    </a:lnTo>
                    <a:lnTo>
                      <a:pt x="0" y="68"/>
                    </a:lnTo>
                    <a:lnTo>
                      <a:pt x="4" y="72"/>
                    </a:lnTo>
                    <a:lnTo>
                      <a:pt x="16" y="72"/>
                    </a:lnTo>
                    <a:lnTo>
                      <a:pt x="22" y="72"/>
                    </a:lnTo>
                    <a:lnTo>
                      <a:pt x="26" y="74"/>
                    </a:lnTo>
                    <a:lnTo>
                      <a:pt x="36" y="72"/>
                    </a:lnTo>
                    <a:lnTo>
                      <a:pt x="42" y="72"/>
                    </a:lnTo>
                    <a:lnTo>
                      <a:pt x="48" y="78"/>
                    </a:lnTo>
                    <a:lnTo>
                      <a:pt x="70" y="74"/>
                    </a:lnTo>
                    <a:lnTo>
                      <a:pt x="74" y="62"/>
                    </a:lnTo>
                    <a:lnTo>
                      <a:pt x="82" y="60"/>
                    </a:lnTo>
                    <a:lnTo>
                      <a:pt x="86" y="56"/>
                    </a:lnTo>
                    <a:lnTo>
                      <a:pt x="96" y="52"/>
                    </a:lnTo>
                    <a:lnTo>
                      <a:pt x="100" y="56"/>
                    </a:lnTo>
                    <a:lnTo>
                      <a:pt x="112" y="56"/>
                    </a:lnTo>
                    <a:lnTo>
                      <a:pt x="114" y="54"/>
                    </a:lnTo>
                    <a:lnTo>
                      <a:pt x="114" y="44"/>
                    </a:lnTo>
                    <a:lnTo>
                      <a:pt x="136" y="42"/>
                    </a:lnTo>
                    <a:lnTo>
                      <a:pt x="138" y="36"/>
                    </a:lnTo>
                    <a:lnTo>
                      <a:pt x="148" y="28"/>
                    </a:lnTo>
                    <a:lnTo>
                      <a:pt x="152" y="28"/>
                    </a:lnTo>
                    <a:lnTo>
                      <a:pt x="156" y="24"/>
                    </a:lnTo>
                    <a:lnTo>
                      <a:pt x="160" y="22"/>
                    </a:lnTo>
                    <a:lnTo>
                      <a:pt x="160" y="18"/>
                    </a:lnTo>
                    <a:lnTo>
                      <a:pt x="158" y="18"/>
                    </a:lnTo>
                    <a:lnTo>
                      <a:pt x="144" y="12"/>
                    </a:lnTo>
                    <a:lnTo>
                      <a:pt x="142" y="8"/>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7" name="Freeform 195"/>
              <p:cNvSpPr>
                <a:spLocks/>
              </p:cNvSpPr>
              <p:nvPr/>
            </p:nvSpPr>
            <p:spPr bwMode="auto">
              <a:xfrm>
                <a:off x="5763401" y="1630818"/>
                <a:ext cx="547538" cy="217952"/>
              </a:xfrm>
              <a:custGeom>
                <a:avLst/>
                <a:gdLst>
                  <a:gd name="T0" fmla="*/ 18 w 515"/>
                  <a:gd name="T1" fmla="*/ 76 h 205"/>
                  <a:gd name="T2" fmla="*/ 36 w 515"/>
                  <a:gd name="T3" fmla="*/ 82 h 205"/>
                  <a:gd name="T4" fmla="*/ 52 w 515"/>
                  <a:gd name="T5" fmla="*/ 86 h 205"/>
                  <a:gd name="T6" fmla="*/ 70 w 515"/>
                  <a:gd name="T7" fmla="*/ 106 h 205"/>
                  <a:gd name="T8" fmla="*/ 72 w 515"/>
                  <a:gd name="T9" fmla="*/ 131 h 205"/>
                  <a:gd name="T10" fmla="*/ 90 w 515"/>
                  <a:gd name="T11" fmla="*/ 137 h 205"/>
                  <a:gd name="T12" fmla="*/ 120 w 515"/>
                  <a:gd name="T13" fmla="*/ 139 h 205"/>
                  <a:gd name="T14" fmla="*/ 149 w 515"/>
                  <a:gd name="T15" fmla="*/ 153 h 205"/>
                  <a:gd name="T16" fmla="*/ 161 w 515"/>
                  <a:gd name="T17" fmla="*/ 157 h 205"/>
                  <a:gd name="T18" fmla="*/ 173 w 515"/>
                  <a:gd name="T19" fmla="*/ 175 h 205"/>
                  <a:gd name="T20" fmla="*/ 187 w 515"/>
                  <a:gd name="T21" fmla="*/ 183 h 205"/>
                  <a:gd name="T22" fmla="*/ 211 w 515"/>
                  <a:gd name="T23" fmla="*/ 181 h 205"/>
                  <a:gd name="T24" fmla="*/ 247 w 515"/>
                  <a:gd name="T25" fmla="*/ 181 h 205"/>
                  <a:gd name="T26" fmla="*/ 279 w 515"/>
                  <a:gd name="T27" fmla="*/ 191 h 205"/>
                  <a:gd name="T28" fmla="*/ 319 w 515"/>
                  <a:gd name="T29" fmla="*/ 199 h 205"/>
                  <a:gd name="T30" fmla="*/ 331 w 515"/>
                  <a:gd name="T31" fmla="*/ 205 h 205"/>
                  <a:gd name="T32" fmla="*/ 381 w 515"/>
                  <a:gd name="T33" fmla="*/ 187 h 205"/>
                  <a:gd name="T34" fmla="*/ 407 w 515"/>
                  <a:gd name="T35" fmla="*/ 183 h 205"/>
                  <a:gd name="T36" fmla="*/ 419 w 515"/>
                  <a:gd name="T37" fmla="*/ 165 h 205"/>
                  <a:gd name="T38" fmla="*/ 411 w 515"/>
                  <a:gd name="T39" fmla="*/ 155 h 205"/>
                  <a:gd name="T40" fmla="*/ 409 w 515"/>
                  <a:gd name="T41" fmla="*/ 135 h 205"/>
                  <a:gd name="T42" fmla="*/ 437 w 515"/>
                  <a:gd name="T43" fmla="*/ 139 h 205"/>
                  <a:gd name="T44" fmla="*/ 449 w 515"/>
                  <a:gd name="T45" fmla="*/ 131 h 205"/>
                  <a:gd name="T46" fmla="*/ 471 w 515"/>
                  <a:gd name="T47" fmla="*/ 125 h 205"/>
                  <a:gd name="T48" fmla="*/ 481 w 515"/>
                  <a:gd name="T49" fmla="*/ 112 h 205"/>
                  <a:gd name="T50" fmla="*/ 501 w 515"/>
                  <a:gd name="T51" fmla="*/ 106 h 205"/>
                  <a:gd name="T52" fmla="*/ 513 w 515"/>
                  <a:gd name="T53" fmla="*/ 100 h 205"/>
                  <a:gd name="T54" fmla="*/ 491 w 515"/>
                  <a:gd name="T55" fmla="*/ 86 h 205"/>
                  <a:gd name="T56" fmla="*/ 471 w 515"/>
                  <a:gd name="T57" fmla="*/ 78 h 205"/>
                  <a:gd name="T58" fmla="*/ 457 w 515"/>
                  <a:gd name="T59" fmla="*/ 82 h 205"/>
                  <a:gd name="T60" fmla="*/ 435 w 515"/>
                  <a:gd name="T61" fmla="*/ 82 h 205"/>
                  <a:gd name="T62" fmla="*/ 431 w 515"/>
                  <a:gd name="T63" fmla="*/ 68 h 205"/>
                  <a:gd name="T64" fmla="*/ 433 w 515"/>
                  <a:gd name="T65" fmla="*/ 46 h 205"/>
                  <a:gd name="T66" fmla="*/ 417 w 515"/>
                  <a:gd name="T67" fmla="*/ 44 h 205"/>
                  <a:gd name="T68" fmla="*/ 399 w 515"/>
                  <a:gd name="T69" fmla="*/ 38 h 205"/>
                  <a:gd name="T70" fmla="*/ 375 w 515"/>
                  <a:gd name="T71" fmla="*/ 50 h 205"/>
                  <a:gd name="T72" fmla="*/ 349 w 515"/>
                  <a:gd name="T73" fmla="*/ 58 h 205"/>
                  <a:gd name="T74" fmla="*/ 313 w 515"/>
                  <a:gd name="T75" fmla="*/ 56 h 205"/>
                  <a:gd name="T76" fmla="*/ 299 w 515"/>
                  <a:gd name="T77" fmla="*/ 40 h 205"/>
                  <a:gd name="T78" fmla="*/ 277 w 515"/>
                  <a:gd name="T79" fmla="*/ 36 h 205"/>
                  <a:gd name="T80" fmla="*/ 249 w 515"/>
                  <a:gd name="T81" fmla="*/ 40 h 205"/>
                  <a:gd name="T82" fmla="*/ 221 w 515"/>
                  <a:gd name="T83" fmla="*/ 38 h 205"/>
                  <a:gd name="T84" fmla="*/ 205 w 515"/>
                  <a:gd name="T85" fmla="*/ 22 h 205"/>
                  <a:gd name="T86" fmla="*/ 181 w 515"/>
                  <a:gd name="T87" fmla="*/ 10 h 205"/>
                  <a:gd name="T88" fmla="*/ 157 w 515"/>
                  <a:gd name="T89" fmla="*/ 6 h 205"/>
                  <a:gd name="T90" fmla="*/ 138 w 515"/>
                  <a:gd name="T91" fmla="*/ 8 h 205"/>
                  <a:gd name="T92" fmla="*/ 134 w 515"/>
                  <a:gd name="T93" fmla="*/ 22 h 205"/>
                  <a:gd name="T94" fmla="*/ 149 w 515"/>
                  <a:gd name="T95" fmla="*/ 32 h 205"/>
                  <a:gd name="T96" fmla="*/ 140 w 515"/>
                  <a:gd name="T97" fmla="*/ 46 h 205"/>
                  <a:gd name="T98" fmla="*/ 114 w 515"/>
                  <a:gd name="T99" fmla="*/ 42 h 205"/>
                  <a:gd name="T100" fmla="*/ 90 w 515"/>
                  <a:gd name="T101" fmla="*/ 38 h 205"/>
                  <a:gd name="T102" fmla="*/ 66 w 515"/>
                  <a:gd name="T103" fmla="*/ 30 h 205"/>
                  <a:gd name="T104" fmla="*/ 44 w 515"/>
                  <a:gd name="T105" fmla="*/ 34 h 205"/>
                  <a:gd name="T106" fmla="*/ 26 w 515"/>
                  <a:gd name="T107" fmla="*/ 42 h 205"/>
                  <a:gd name="T108" fmla="*/ 8 w 515"/>
                  <a:gd name="T109" fmla="*/ 54 h 205"/>
                  <a:gd name="T110" fmla="*/ 0 w 515"/>
                  <a:gd name="T111" fmla="*/ 66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15" h="205">
                    <a:moveTo>
                      <a:pt x="10" y="74"/>
                    </a:moveTo>
                    <a:lnTo>
                      <a:pt x="18" y="76"/>
                    </a:lnTo>
                    <a:lnTo>
                      <a:pt x="28" y="82"/>
                    </a:lnTo>
                    <a:lnTo>
                      <a:pt x="36" y="82"/>
                    </a:lnTo>
                    <a:lnTo>
                      <a:pt x="44" y="86"/>
                    </a:lnTo>
                    <a:lnTo>
                      <a:pt x="52" y="86"/>
                    </a:lnTo>
                    <a:lnTo>
                      <a:pt x="62" y="100"/>
                    </a:lnTo>
                    <a:lnTo>
                      <a:pt x="70" y="106"/>
                    </a:lnTo>
                    <a:lnTo>
                      <a:pt x="74" y="121"/>
                    </a:lnTo>
                    <a:lnTo>
                      <a:pt x="72" y="131"/>
                    </a:lnTo>
                    <a:lnTo>
                      <a:pt x="78" y="135"/>
                    </a:lnTo>
                    <a:lnTo>
                      <a:pt x="90" y="137"/>
                    </a:lnTo>
                    <a:lnTo>
                      <a:pt x="112" y="137"/>
                    </a:lnTo>
                    <a:lnTo>
                      <a:pt x="120" y="139"/>
                    </a:lnTo>
                    <a:lnTo>
                      <a:pt x="132" y="147"/>
                    </a:lnTo>
                    <a:lnTo>
                      <a:pt x="149" y="153"/>
                    </a:lnTo>
                    <a:lnTo>
                      <a:pt x="159" y="155"/>
                    </a:lnTo>
                    <a:lnTo>
                      <a:pt x="161" y="157"/>
                    </a:lnTo>
                    <a:lnTo>
                      <a:pt x="169" y="163"/>
                    </a:lnTo>
                    <a:lnTo>
                      <a:pt x="173" y="175"/>
                    </a:lnTo>
                    <a:lnTo>
                      <a:pt x="183" y="177"/>
                    </a:lnTo>
                    <a:lnTo>
                      <a:pt x="187" y="183"/>
                    </a:lnTo>
                    <a:lnTo>
                      <a:pt x="205" y="185"/>
                    </a:lnTo>
                    <a:lnTo>
                      <a:pt x="211" y="181"/>
                    </a:lnTo>
                    <a:lnTo>
                      <a:pt x="233" y="185"/>
                    </a:lnTo>
                    <a:lnTo>
                      <a:pt x="247" y="181"/>
                    </a:lnTo>
                    <a:lnTo>
                      <a:pt x="273" y="185"/>
                    </a:lnTo>
                    <a:lnTo>
                      <a:pt x="279" y="191"/>
                    </a:lnTo>
                    <a:lnTo>
                      <a:pt x="309" y="201"/>
                    </a:lnTo>
                    <a:lnTo>
                      <a:pt x="319" y="199"/>
                    </a:lnTo>
                    <a:lnTo>
                      <a:pt x="321" y="203"/>
                    </a:lnTo>
                    <a:lnTo>
                      <a:pt x="331" y="205"/>
                    </a:lnTo>
                    <a:lnTo>
                      <a:pt x="351" y="191"/>
                    </a:lnTo>
                    <a:lnTo>
                      <a:pt x="381" y="187"/>
                    </a:lnTo>
                    <a:lnTo>
                      <a:pt x="395" y="189"/>
                    </a:lnTo>
                    <a:lnTo>
                      <a:pt x="407" y="183"/>
                    </a:lnTo>
                    <a:lnTo>
                      <a:pt x="411" y="171"/>
                    </a:lnTo>
                    <a:lnTo>
                      <a:pt x="419" y="165"/>
                    </a:lnTo>
                    <a:lnTo>
                      <a:pt x="419" y="159"/>
                    </a:lnTo>
                    <a:lnTo>
                      <a:pt x="411" y="155"/>
                    </a:lnTo>
                    <a:lnTo>
                      <a:pt x="407" y="145"/>
                    </a:lnTo>
                    <a:lnTo>
                      <a:pt x="409" y="135"/>
                    </a:lnTo>
                    <a:lnTo>
                      <a:pt x="417" y="133"/>
                    </a:lnTo>
                    <a:lnTo>
                      <a:pt x="437" y="139"/>
                    </a:lnTo>
                    <a:lnTo>
                      <a:pt x="445" y="137"/>
                    </a:lnTo>
                    <a:lnTo>
                      <a:pt x="449" y="131"/>
                    </a:lnTo>
                    <a:lnTo>
                      <a:pt x="465" y="131"/>
                    </a:lnTo>
                    <a:lnTo>
                      <a:pt x="471" y="125"/>
                    </a:lnTo>
                    <a:lnTo>
                      <a:pt x="469" y="117"/>
                    </a:lnTo>
                    <a:lnTo>
                      <a:pt x="481" y="112"/>
                    </a:lnTo>
                    <a:lnTo>
                      <a:pt x="491" y="106"/>
                    </a:lnTo>
                    <a:lnTo>
                      <a:pt x="501" y="106"/>
                    </a:lnTo>
                    <a:lnTo>
                      <a:pt x="515" y="110"/>
                    </a:lnTo>
                    <a:lnTo>
                      <a:pt x="513" y="100"/>
                    </a:lnTo>
                    <a:lnTo>
                      <a:pt x="499" y="90"/>
                    </a:lnTo>
                    <a:lnTo>
                      <a:pt x="491" y="86"/>
                    </a:lnTo>
                    <a:lnTo>
                      <a:pt x="487" y="82"/>
                    </a:lnTo>
                    <a:lnTo>
                      <a:pt x="471" y="78"/>
                    </a:lnTo>
                    <a:lnTo>
                      <a:pt x="465" y="86"/>
                    </a:lnTo>
                    <a:lnTo>
                      <a:pt x="457" y="82"/>
                    </a:lnTo>
                    <a:lnTo>
                      <a:pt x="441" y="86"/>
                    </a:lnTo>
                    <a:lnTo>
                      <a:pt x="435" y="82"/>
                    </a:lnTo>
                    <a:lnTo>
                      <a:pt x="435" y="74"/>
                    </a:lnTo>
                    <a:lnTo>
                      <a:pt x="431" y="68"/>
                    </a:lnTo>
                    <a:lnTo>
                      <a:pt x="433" y="58"/>
                    </a:lnTo>
                    <a:lnTo>
                      <a:pt x="433" y="46"/>
                    </a:lnTo>
                    <a:lnTo>
                      <a:pt x="425" y="40"/>
                    </a:lnTo>
                    <a:lnTo>
                      <a:pt x="417" y="44"/>
                    </a:lnTo>
                    <a:lnTo>
                      <a:pt x="407" y="44"/>
                    </a:lnTo>
                    <a:lnTo>
                      <a:pt x="399" y="38"/>
                    </a:lnTo>
                    <a:lnTo>
                      <a:pt x="377" y="44"/>
                    </a:lnTo>
                    <a:lnTo>
                      <a:pt x="375" y="50"/>
                    </a:lnTo>
                    <a:lnTo>
                      <a:pt x="355" y="54"/>
                    </a:lnTo>
                    <a:lnTo>
                      <a:pt x="349" y="58"/>
                    </a:lnTo>
                    <a:lnTo>
                      <a:pt x="331" y="56"/>
                    </a:lnTo>
                    <a:lnTo>
                      <a:pt x="313" y="56"/>
                    </a:lnTo>
                    <a:lnTo>
                      <a:pt x="303" y="50"/>
                    </a:lnTo>
                    <a:lnTo>
                      <a:pt x="299" y="40"/>
                    </a:lnTo>
                    <a:lnTo>
                      <a:pt x="283" y="40"/>
                    </a:lnTo>
                    <a:lnTo>
                      <a:pt x="277" y="36"/>
                    </a:lnTo>
                    <a:lnTo>
                      <a:pt x="255" y="36"/>
                    </a:lnTo>
                    <a:lnTo>
                      <a:pt x="249" y="40"/>
                    </a:lnTo>
                    <a:lnTo>
                      <a:pt x="227" y="36"/>
                    </a:lnTo>
                    <a:lnTo>
                      <a:pt x="221" y="38"/>
                    </a:lnTo>
                    <a:lnTo>
                      <a:pt x="205" y="28"/>
                    </a:lnTo>
                    <a:lnTo>
                      <a:pt x="205" y="22"/>
                    </a:lnTo>
                    <a:lnTo>
                      <a:pt x="193" y="10"/>
                    </a:lnTo>
                    <a:lnTo>
                      <a:pt x="181" y="10"/>
                    </a:lnTo>
                    <a:lnTo>
                      <a:pt x="173" y="4"/>
                    </a:lnTo>
                    <a:lnTo>
                      <a:pt x="157" y="6"/>
                    </a:lnTo>
                    <a:lnTo>
                      <a:pt x="138" y="0"/>
                    </a:lnTo>
                    <a:lnTo>
                      <a:pt x="138" y="8"/>
                    </a:lnTo>
                    <a:lnTo>
                      <a:pt x="136" y="10"/>
                    </a:lnTo>
                    <a:lnTo>
                      <a:pt x="134" y="22"/>
                    </a:lnTo>
                    <a:lnTo>
                      <a:pt x="140" y="30"/>
                    </a:lnTo>
                    <a:lnTo>
                      <a:pt x="149" y="32"/>
                    </a:lnTo>
                    <a:lnTo>
                      <a:pt x="149" y="40"/>
                    </a:lnTo>
                    <a:lnTo>
                      <a:pt x="140" y="46"/>
                    </a:lnTo>
                    <a:lnTo>
                      <a:pt x="134" y="44"/>
                    </a:lnTo>
                    <a:lnTo>
                      <a:pt x="114" y="42"/>
                    </a:lnTo>
                    <a:lnTo>
                      <a:pt x="106" y="44"/>
                    </a:lnTo>
                    <a:lnTo>
                      <a:pt x="90" y="38"/>
                    </a:lnTo>
                    <a:lnTo>
                      <a:pt x="84" y="30"/>
                    </a:lnTo>
                    <a:lnTo>
                      <a:pt x="66" y="30"/>
                    </a:lnTo>
                    <a:lnTo>
                      <a:pt x="56" y="28"/>
                    </a:lnTo>
                    <a:lnTo>
                      <a:pt x="44" y="34"/>
                    </a:lnTo>
                    <a:lnTo>
                      <a:pt x="38" y="34"/>
                    </a:lnTo>
                    <a:lnTo>
                      <a:pt x="26" y="42"/>
                    </a:lnTo>
                    <a:lnTo>
                      <a:pt x="22" y="50"/>
                    </a:lnTo>
                    <a:lnTo>
                      <a:pt x="8" y="54"/>
                    </a:lnTo>
                    <a:lnTo>
                      <a:pt x="0" y="58"/>
                    </a:lnTo>
                    <a:lnTo>
                      <a:pt x="0" y="66"/>
                    </a:lnTo>
                    <a:lnTo>
                      <a:pt x="10" y="7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8" name="Freeform 196"/>
              <p:cNvSpPr>
                <a:spLocks/>
              </p:cNvSpPr>
              <p:nvPr/>
            </p:nvSpPr>
            <p:spPr bwMode="auto">
              <a:xfrm>
                <a:off x="5099975" y="1564901"/>
                <a:ext cx="652793" cy="296628"/>
              </a:xfrm>
              <a:custGeom>
                <a:avLst/>
                <a:gdLst>
                  <a:gd name="T0" fmla="*/ 98 w 614"/>
                  <a:gd name="T1" fmla="*/ 166 h 279"/>
                  <a:gd name="T2" fmla="*/ 112 w 614"/>
                  <a:gd name="T3" fmla="*/ 179 h 279"/>
                  <a:gd name="T4" fmla="*/ 106 w 614"/>
                  <a:gd name="T5" fmla="*/ 193 h 279"/>
                  <a:gd name="T6" fmla="*/ 84 w 614"/>
                  <a:gd name="T7" fmla="*/ 201 h 279"/>
                  <a:gd name="T8" fmla="*/ 72 w 614"/>
                  <a:gd name="T9" fmla="*/ 213 h 279"/>
                  <a:gd name="T10" fmla="*/ 94 w 614"/>
                  <a:gd name="T11" fmla="*/ 235 h 279"/>
                  <a:gd name="T12" fmla="*/ 116 w 614"/>
                  <a:gd name="T13" fmla="*/ 245 h 279"/>
                  <a:gd name="T14" fmla="*/ 120 w 614"/>
                  <a:gd name="T15" fmla="*/ 265 h 279"/>
                  <a:gd name="T16" fmla="*/ 138 w 614"/>
                  <a:gd name="T17" fmla="*/ 247 h 279"/>
                  <a:gd name="T18" fmla="*/ 166 w 614"/>
                  <a:gd name="T19" fmla="*/ 273 h 279"/>
                  <a:gd name="T20" fmla="*/ 204 w 614"/>
                  <a:gd name="T21" fmla="*/ 189 h 279"/>
                  <a:gd name="T22" fmla="*/ 258 w 614"/>
                  <a:gd name="T23" fmla="*/ 229 h 279"/>
                  <a:gd name="T24" fmla="*/ 306 w 614"/>
                  <a:gd name="T25" fmla="*/ 229 h 279"/>
                  <a:gd name="T26" fmla="*/ 326 w 614"/>
                  <a:gd name="T27" fmla="*/ 261 h 279"/>
                  <a:gd name="T28" fmla="*/ 342 w 614"/>
                  <a:gd name="T29" fmla="*/ 271 h 279"/>
                  <a:gd name="T30" fmla="*/ 380 w 614"/>
                  <a:gd name="T31" fmla="*/ 279 h 279"/>
                  <a:gd name="T32" fmla="*/ 390 w 614"/>
                  <a:gd name="T33" fmla="*/ 265 h 279"/>
                  <a:gd name="T34" fmla="*/ 410 w 614"/>
                  <a:gd name="T35" fmla="*/ 251 h 279"/>
                  <a:gd name="T36" fmla="*/ 414 w 614"/>
                  <a:gd name="T37" fmla="*/ 245 h 279"/>
                  <a:gd name="T38" fmla="*/ 438 w 614"/>
                  <a:gd name="T39" fmla="*/ 249 h 279"/>
                  <a:gd name="T40" fmla="*/ 452 w 614"/>
                  <a:gd name="T41" fmla="*/ 235 h 279"/>
                  <a:gd name="T42" fmla="*/ 498 w 614"/>
                  <a:gd name="T43" fmla="*/ 241 h 279"/>
                  <a:gd name="T44" fmla="*/ 540 w 614"/>
                  <a:gd name="T45" fmla="*/ 247 h 279"/>
                  <a:gd name="T46" fmla="*/ 554 w 614"/>
                  <a:gd name="T47" fmla="*/ 239 h 279"/>
                  <a:gd name="T48" fmla="*/ 532 w 614"/>
                  <a:gd name="T49" fmla="*/ 199 h 279"/>
                  <a:gd name="T50" fmla="*/ 570 w 614"/>
                  <a:gd name="T51" fmla="*/ 199 h 279"/>
                  <a:gd name="T52" fmla="*/ 566 w 614"/>
                  <a:gd name="T53" fmla="*/ 160 h 279"/>
                  <a:gd name="T54" fmla="*/ 606 w 614"/>
                  <a:gd name="T55" fmla="*/ 160 h 279"/>
                  <a:gd name="T56" fmla="*/ 610 w 614"/>
                  <a:gd name="T57" fmla="*/ 134 h 279"/>
                  <a:gd name="T58" fmla="*/ 602 w 614"/>
                  <a:gd name="T59" fmla="*/ 114 h 279"/>
                  <a:gd name="T60" fmla="*/ 586 w 614"/>
                  <a:gd name="T61" fmla="*/ 112 h 279"/>
                  <a:gd name="T62" fmla="*/ 554 w 614"/>
                  <a:gd name="T63" fmla="*/ 90 h 279"/>
                  <a:gd name="T64" fmla="*/ 516 w 614"/>
                  <a:gd name="T65" fmla="*/ 90 h 279"/>
                  <a:gd name="T66" fmla="*/ 504 w 614"/>
                  <a:gd name="T67" fmla="*/ 80 h 279"/>
                  <a:gd name="T68" fmla="*/ 442 w 614"/>
                  <a:gd name="T69" fmla="*/ 42 h 279"/>
                  <a:gd name="T70" fmla="*/ 402 w 614"/>
                  <a:gd name="T71" fmla="*/ 26 h 279"/>
                  <a:gd name="T72" fmla="*/ 382 w 614"/>
                  <a:gd name="T73" fmla="*/ 32 h 279"/>
                  <a:gd name="T74" fmla="*/ 362 w 614"/>
                  <a:gd name="T75" fmla="*/ 26 h 279"/>
                  <a:gd name="T76" fmla="*/ 334 w 614"/>
                  <a:gd name="T77" fmla="*/ 18 h 279"/>
                  <a:gd name="T78" fmla="*/ 294 w 614"/>
                  <a:gd name="T79" fmla="*/ 0 h 279"/>
                  <a:gd name="T80" fmla="*/ 262 w 614"/>
                  <a:gd name="T81" fmla="*/ 16 h 279"/>
                  <a:gd name="T82" fmla="*/ 224 w 614"/>
                  <a:gd name="T83" fmla="*/ 26 h 279"/>
                  <a:gd name="T84" fmla="*/ 194 w 614"/>
                  <a:gd name="T85" fmla="*/ 28 h 279"/>
                  <a:gd name="T86" fmla="*/ 202 w 614"/>
                  <a:gd name="T87" fmla="*/ 42 h 279"/>
                  <a:gd name="T88" fmla="*/ 200 w 614"/>
                  <a:gd name="T89" fmla="*/ 48 h 279"/>
                  <a:gd name="T90" fmla="*/ 192 w 614"/>
                  <a:gd name="T91" fmla="*/ 66 h 279"/>
                  <a:gd name="T92" fmla="*/ 214 w 614"/>
                  <a:gd name="T93" fmla="*/ 86 h 279"/>
                  <a:gd name="T94" fmla="*/ 190 w 614"/>
                  <a:gd name="T95" fmla="*/ 92 h 279"/>
                  <a:gd name="T96" fmla="*/ 158 w 614"/>
                  <a:gd name="T97" fmla="*/ 82 h 279"/>
                  <a:gd name="T98" fmla="*/ 132 w 614"/>
                  <a:gd name="T99" fmla="*/ 92 h 279"/>
                  <a:gd name="T100" fmla="*/ 110 w 614"/>
                  <a:gd name="T101" fmla="*/ 92 h 279"/>
                  <a:gd name="T102" fmla="*/ 92 w 614"/>
                  <a:gd name="T103" fmla="*/ 76 h 279"/>
                  <a:gd name="T104" fmla="*/ 60 w 614"/>
                  <a:gd name="T105" fmla="*/ 74 h 279"/>
                  <a:gd name="T106" fmla="*/ 34 w 614"/>
                  <a:gd name="T107" fmla="*/ 80 h 279"/>
                  <a:gd name="T108" fmla="*/ 30 w 614"/>
                  <a:gd name="T109" fmla="*/ 104 h 279"/>
                  <a:gd name="T110" fmla="*/ 2 w 614"/>
                  <a:gd name="T111" fmla="*/ 104 h 279"/>
                  <a:gd name="T112" fmla="*/ 0 w 614"/>
                  <a:gd name="T113" fmla="*/ 134 h 279"/>
                  <a:gd name="T114" fmla="*/ 24 w 614"/>
                  <a:gd name="T115" fmla="*/ 148 h 279"/>
                  <a:gd name="T116" fmla="*/ 38 w 614"/>
                  <a:gd name="T117" fmla="*/ 174 h 279"/>
                  <a:gd name="T118" fmla="*/ 80 w 614"/>
                  <a:gd name="T119" fmla="*/ 162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4" h="279">
                    <a:moveTo>
                      <a:pt x="80" y="162"/>
                    </a:moveTo>
                    <a:lnTo>
                      <a:pt x="86" y="164"/>
                    </a:lnTo>
                    <a:lnTo>
                      <a:pt x="98" y="166"/>
                    </a:lnTo>
                    <a:lnTo>
                      <a:pt x="100" y="164"/>
                    </a:lnTo>
                    <a:lnTo>
                      <a:pt x="110" y="166"/>
                    </a:lnTo>
                    <a:lnTo>
                      <a:pt x="112" y="179"/>
                    </a:lnTo>
                    <a:lnTo>
                      <a:pt x="108" y="191"/>
                    </a:lnTo>
                    <a:lnTo>
                      <a:pt x="118" y="195"/>
                    </a:lnTo>
                    <a:lnTo>
                      <a:pt x="106" y="193"/>
                    </a:lnTo>
                    <a:lnTo>
                      <a:pt x="88" y="195"/>
                    </a:lnTo>
                    <a:lnTo>
                      <a:pt x="86" y="201"/>
                    </a:lnTo>
                    <a:lnTo>
                      <a:pt x="84" y="201"/>
                    </a:lnTo>
                    <a:lnTo>
                      <a:pt x="92" y="211"/>
                    </a:lnTo>
                    <a:lnTo>
                      <a:pt x="74" y="207"/>
                    </a:lnTo>
                    <a:lnTo>
                      <a:pt x="72" y="213"/>
                    </a:lnTo>
                    <a:lnTo>
                      <a:pt x="84" y="217"/>
                    </a:lnTo>
                    <a:lnTo>
                      <a:pt x="92" y="229"/>
                    </a:lnTo>
                    <a:lnTo>
                      <a:pt x="94" y="235"/>
                    </a:lnTo>
                    <a:lnTo>
                      <a:pt x="102" y="237"/>
                    </a:lnTo>
                    <a:lnTo>
                      <a:pt x="104" y="241"/>
                    </a:lnTo>
                    <a:lnTo>
                      <a:pt x="116" y="245"/>
                    </a:lnTo>
                    <a:lnTo>
                      <a:pt x="120" y="247"/>
                    </a:lnTo>
                    <a:lnTo>
                      <a:pt x="116" y="261"/>
                    </a:lnTo>
                    <a:lnTo>
                      <a:pt x="120" y="265"/>
                    </a:lnTo>
                    <a:lnTo>
                      <a:pt x="124" y="253"/>
                    </a:lnTo>
                    <a:lnTo>
                      <a:pt x="134" y="249"/>
                    </a:lnTo>
                    <a:lnTo>
                      <a:pt x="138" y="247"/>
                    </a:lnTo>
                    <a:lnTo>
                      <a:pt x="150" y="251"/>
                    </a:lnTo>
                    <a:lnTo>
                      <a:pt x="164" y="271"/>
                    </a:lnTo>
                    <a:lnTo>
                      <a:pt x="166" y="273"/>
                    </a:lnTo>
                    <a:lnTo>
                      <a:pt x="176" y="271"/>
                    </a:lnTo>
                    <a:lnTo>
                      <a:pt x="160" y="197"/>
                    </a:lnTo>
                    <a:lnTo>
                      <a:pt x="204" y="189"/>
                    </a:lnTo>
                    <a:lnTo>
                      <a:pt x="244" y="215"/>
                    </a:lnTo>
                    <a:lnTo>
                      <a:pt x="254" y="223"/>
                    </a:lnTo>
                    <a:lnTo>
                      <a:pt x="258" y="229"/>
                    </a:lnTo>
                    <a:lnTo>
                      <a:pt x="274" y="229"/>
                    </a:lnTo>
                    <a:lnTo>
                      <a:pt x="298" y="233"/>
                    </a:lnTo>
                    <a:lnTo>
                      <a:pt x="306" y="229"/>
                    </a:lnTo>
                    <a:lnTo>
                      <a:pt x="324" y="237"/>
                    </a:lnTo>
                    <a:lnTo>
                      <a:pt x="334" y="257"/>
                    </a:lnTo>
                    <a:lnTo>
                      <a:pt x="326" y="261"/>
                    </a:lnTo>
                    <a:lnTo>
                      <a:pt x="326" y="265"/>
                    </a:lnTo>
                    <a:lnTo>
                      <a:pt x="338" y="267"/>
                    </a:lnTo>
                    <a:lnTo>
                      <a:pt x="342" y="271"/>
                    </a:lnTo>
                    <a:lnTo>
                      <a:pt x="356" y="273"/>
                    </a:lnTo>
                    <a:lnTo>
                      <a:pt x="368" y="273"/>
                    </a:lnTo>
                    <a:lnTo>
                      <a:pt x="380" y="279"/>
                    </a:lnTo>
                    <a:lnTo>
                      <a:pt x="386" y="273"/>
                    </a:lnTo>
                    <a:lnTo>
                      <a:pt x="386" y="267"/>
                    </a:lnTo>
                    <a:lnTo>
                      <a:pt x="390" y="265"/>
                    </a:lnTo>
                    <a:lnTo>
                      <a:pt x="398" y="257"/>
                    </a:lnTo>
                    <a:lnTo>
                      <a:pt x="404" y="257"/>
                    </a:lnTo>
                    <a:lnTo>
                      <a:pt x="410" y="251"/>
                    </a:lnTo>
                    <a:lnTo>
                      <a:pt x="412" y="251"/>
                    </a:lnTo>
                    <a:lnTo>
                      <a:pt x="416" y="249"/>
                    </a:lnTo>
                    <a:lnTo>
                      <a:pt x="414" y="245"/>
                    </a:lnTo>
                    <a:lnTo>
                      <a:pt x="420" y="243"/>
                    </a:lnTo>
                    <a:lnTo>
                      <a:pt x="430" y="247"/>
                    </a:lnTo>
                    <a:lnTo>
                      <a:pt x="438" y="249"/>
                    </a:lnTo>
                    <a:lnTo>
                      <a:pt x="446" y="249"/>
                    </a:lnTo>
                    <a:lnTo>
                      <a:pt x="444" y="237"/>
                    </a:lnTo>
                    <a:lnTo>
                      <a:pt x="452" y="235"/>
                    </a:lnTo>
                    <a:lnTo>
                      <a:pt x="460" y="239"/>
                    </a:lnTo>
                    <a:lnTo>
                      <a:pt x="484" y="241"/>
                    </a:lnTo>
                    <a:lnTo>
                      <a:pt x="498" y="241"/>
                    </a:lnTo>
                    <a:lnTo>
                      <a:pt x="510" y="243"/>
                    </a:lnTo>
                    <a:lnTo>
                      <a:pt x="538" y="243"/>
                    </a:lnTo>
                    <a:lnTo>
                      <a:pt x="540" y="247"/>
                    </a:lnTo>
                    <a:lnTo>
                      <a:pt x="554" y="253"/>
                    </a:lnTo>
                    <a:lnTo>
                      <a:pt x="552" y="245"/>
                    </a:lnTo>
                    <a:lnTo>
                      <a:pt x="554" y="239"/>
                    </a:lnTo>
                    <a:lnTo>
                      <a:pt x="542" y="213"/>
                    </a:lnTo>
                    <a:lnTo>
                      <a:pt x="540" y="203"/>
                    </a:lnTo>
                    <a:lnTo>
                      <a:pt x="532" y="199"/>
                    </a:lnTo>
                    <a:lnTo>
                      <a:pt x="534" y="197"/>
                    </a:lnTo>
                    <a:lnTo>
                      <a:pt x="550" y="197"/>
                    </a:lnTo>
                    <a:lnTo>
                      <a:pt x="570" y="199"/>
                    </a:lnTo>
                    <a:lnTo>
                      <a:pt x="570" y="195"/>
                    </a:lnTo>
                    <a:lnTo>
                      <a:pt x="566" y="183"/>
                    </a:lnTo>
                    <a:lnTo>
                      <a:pt x="566" y="160"/>
                    </a:lnTo>
                    <a:lnTo>
                      <a:pt x="590" y="162"/>
                    </a:lnTo>
                    <a:lnTo>
                      <a:pt x="600" y="164"/>
                    </a:lnTo>
                    <a:lnTo>
                      <a:pt x="606" y="160"/>
                    </a:lnTo>
                    <a:lnTo>
                      <a:pt x="600" y="146"/>
                    </a:lnTo>
                    <a:lnTo>
                      <a:pt x="600" y="138"/>
                    </a:lnTo>
                    <a:lnTo>
                      <a:pt x="610" y="134"/>
                    </a:lnTo>
                    <a:lnTo>
                      <a:pt x="608" y="126"/>
                    </a:lnTo>
                    <a:lnTo>
                      <a:pt x="614" y="120"/>
                    </a:lnTo>
                    <a:lnTo>
                      <a:pt x="602" y="114"/>
                    </a:lnTo>
                    <a:lnTo>
                      <a:pt x="600" y="108"/>
                    </a:lnTo>
                    <a:lnTo>
                      <a:pt x="594" y="112"/>
                    </a:lnTo>
                    <a:lnTo>
                      <a:pt x="586" y="112"/>
                    </a:lnTo>
                    <a:lnTo>
                      <a:pt x="574" y="102"/>
                    </a:lnTo>
                    <a:lnTo>
                      <a:pt x="564" y="100"/>
                    </a:lnTo>
                    <a:lnTo>
                      <a:pt x="554" y="90"/>
                    </a:lnTo>
                    <a:lnTo>
                      <a:pt x="540" y="84"/>
                    </a:lnTo>
                    <a:lnTo>
                      <a:pt x="534" y="90"/>
                    </a:lnTo>
                    <a:lnTo>
                      <a:pt x="516" y="90"/>
                    </a:lnTo>
                    <a:lnTo>
                      <a:pt x="516" y="88"/>
                    </a:lnTo>
                    <a:lnTo>
                      <a:pt x="510" y="86"/>
                    </a:lnTo>
                    <a:lnTo>
                      <a:pt x="504" y="80"/>
                    </a:lnTo>
                    <a:lnTo>
                      <a:pt x="498" y="80"/>
                    </a:lnTo>
                    <a:lnTo>
                      <a:pt x="494" y="90"/>
                    </a:lnTo>
                    <a:lnTo>
                      <a:pt x="442" y="42"/>
                    </a:lnTo>
                    <a:lnTo>
                      <a:pt x="418" y="30"/>
                    </a:lnTo>
                    <a:lnTo>
                      <a:pt x="420" y="24"/>
                    </a:lnTo>
                    <a:lnTo>
                      <a:pt x="402" y="26"/>
                    </a:lnTo>
                    <a:lnTo>
                      <a:pt x="392" y="30"/>
                    </a:lnTo>
                    <a:lnTo>
                      <a:pt x="388" y="34"/>
                    </a:lnTo>
                    <a:lnTo>
                      <a:pt x="382" y="32"/>
                    </a:lnTo>
                    <a:lnTo>
                      <a:pt x="374" y="34"/>
                    </a:lnTo>
                    <a:lnTo>
                      <a:pt x="374" y="28"/>
                    </a:lnTo>
                    <a:lnTo>
                      <a:pt x="362" y="26"/>
                    </a:lnTo>
                    <a:lnTo>
                      <a:pt x="352" y="22"/>
                    </a:lnTo>
                    <a:lnTo>
                      <a:pt x="336" y="24"/>
                    </a:lnTo>
                    <a:lnTo>
                      <a:pt x="334" y="18"/>
                    </a:lnTo>
                    <a:lnTo>
                      <a:pt x="330" y="14"/>
                    </a:lnTo>
                    <a:lnTo>
                      <a:pt x="326" y="6"/>
                    </a:lnTo>
                    <a:lnTo>
                      <a:pt x="294" y="0"/>
                    </a:lnTo>
                    <a:lnTo>
                      <a:pt x="290" y="2"/>
                    </a:lnTo>
                    <a:lnTo>
                      <a:pt x="292" y="10"/>
                    </a:lnTo>
                    <a:lnTo>
                      <a:pt x="262" y="16"/>
                    </a:lnTo>
                    <a:lnTo>
                      <a:pt x="252" y="18"/>
                    </a:lnTo>
                    <a:lnTo>
                      <a:pt x="248" y="24"/>
                    </a:lnTo>
                    <a:lnTo>
                      <a:pt x="224" y="26"/>
                    </a:lnTo>
                    <a:lnTo>
                      <a:pt x="210" y="28"/>
                    </a:lnTo>
                    <a:lnTo>
                      <a:pt x="202" y="28"/>
                    </a:lnTo>
                    <a:lnTo>
                      <a:pt x="194" y="28"/>
                    </a:lnTo>
                    <a:lnTo>
                      <a:pt x="192" y="36"/>
                    </a:lnTo>
                    <a:lnTo>
                      <a:pt x="200" y="38"/>
                    </a:lnTo>
                    <a:lnTo>
                      <a:pt x="202" y="42"/>
                    </a:lnTo>
                    <a:lnTo>
                      <a:pt x="208" y="44"/>
                    </a:lnTo>
                    <a:lnTo>
                      <a:pt x="208" y="48"/>
                    </a:lnTo>
                    <a:lnTo>
                      <a:pt x="200" y="48"/>
                    </a:lnTo>
                    <a:lnTo>
                      <a:pt x="194" y="54"/>
                    </a:lnTo>
                    <a:lnTo>
                      <a:pt x="196" y="60"/>
                    </a:lnTo>
                    <a:lnTo>
                      <a:pt x="192" y="66"/>
                    </a:lnTo>
                    <a:lnTo>
                      <a:pt x="198" y="74"/>
                    </a:lnTo>
                    <a:lnTo>
                      <a:pt x="212" y="76"/>
                    </a:lnTo>
                    <a:lnTo>
                      <a:pt x="214" y="86"/>
                    </a:lnTo>
                    <a:lnTo>
                      <a:pt x="204" y="90"/>
                    </a:lnTo>
                    <a:lnTo>
                      <a:pt x="196" y="86"/>
                    </a:lnTo>
                    <a:lnTo>
                      <a:pt x="190" y="92"/>
                    </a:lnTo>
                    <a:lnTo>
                      <a:pt x="174" y="88"/>
                    </a:lnTo>
                    <a:lnTo>
                      <a:pt x="168" y="82"/>
                    </a:lnTo>
                    <a:lnTo>
                      <a:pt x="158" y="82"/>
                    </a:lnTo>
                    <a:lnTo>
                      <a:pt x="154" y="84"/>
                    </a:lnTo>
                    <a:lnTo>
                      <a:pt x="140" y="84"/>
                    </a:lnTo>
                    <a:lnTo>
                      <a:pt x="132" y="92"/>
                    </a:lnTo>
                    <a:lnTo>
                      <a:pt x="114" y="84"/>
                    </a:lnTo>
                    <a:lnTo>
                      <a:pt x="116" y="92"/>
                    </a:lnTo>
                    <a:lnTo>
                      <a:pt x="110" y="92"/>
                    </a:lnTo>
                    <a:lnTo>
                      <a:pt x="108" y="84"/>
                    </a:lnTo>
                    <a:lnTo>
                      <a:pt x="98" y="78"/>
                    </a:lnTo>
                    <a:lnTo>
                      <a:pt x="92" y="76"/>
                    </a:lnTo>
                    <a:lnTo>
                      <a:pt x="80" y="76"/>
                    </a:lnTo>
                    <a:lnTo>
                      <a:pt x="72" y="74"/>
                    </a:lnTo>
                    <a:lnTo>
                      <a:pt x="60" y="74"/>
                    </a:lnTo>
                    <a:lnTo>
                      <a:pt x="58" y="72"/>
                    </a:lnTo>
                    <a:lnTo>
                      <a:pt x="48" y="76"/>
                    </a:lnTo>
                    <a:lnTo>
                      <a:pt x="34" y="80"/>
                    </a:lnTo>
                    <a:lnTo>
                      <a:pt x="32" y="86"/>
                    </a:lnTo>
                    <a:lnTo>
                      <a:pt x="24" y="90"/>
                    </a:lnTo>
                    <a:lnTo>
                      <a:pt x="30" y="104"/>
                    </a:lnTo>
                    <a:lnTo>
                      <a:pt x="22" y="108"/>
                    </a:lnTo>
                    <a:lnTo>
                      <a:pt x="10" y="94"/>
                    </a:lnTo>
                    <a:lnTo>
                      <a:pt x="2" y="104"/>
                    </a:lnTo>
                    <a:lnTo>
                      <a:pt x="0" y="112"/>
                    </a:lnTo>
                    <a:lnTo>
                      <a:pt x="4" y="120"/>
                    </a:lnTo>
                    <a:lnTo>
                      <a:pt x="0" y="134"/>
                    </a:lnTo>
                    <a:lnTo>
                      <a:pt x="8" y="138"/>
                    </a:lnTo>
                    <a:lnTo>
                      <a:pt x="14" y="146"/>
                    </a:lnTo>
                    <a:lnTo>
                      <a:pt x="24" y="148"/>
                    </a:lnTo>
                    <a:lnTo>
                      <a:pt x="42" y="168"/>
                    </a:lnTo>
                    <a:lnTo>
                      <a:pt x="38" y="168"/>
                    </a:lnTo>
                    <a:lnTo>
                      <a:pt x="38" y="174"/>
                    </a:lnTo>
                    <a:lnTo>
                      <a:pt x="48" y="179"/>
                    </a:lnTo>
                    <a:lnTo>
                      <a:pt x="54" y="174"/>
                    </a:lnTo>
                    <a:lnTo>
                      <a:pt x="80" y="162"/>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39" name="Freeform 197"/>
              <p:cNvSpPr>
                <a:spLocks noEditPoints="1"/>
              </p:cNvSpPr>
              <p:nvPr/>
            </p:nvSpPr>
            <p:spPr bwMode="auto">
              <a:xfrm>
                <a:off x="4648125" y="1289537"/>
                <a:ext cx="165856" cy="190310"/>
              </a:xfrm>
              <a:custGeom>
                <a:avLst/>
                <a:gdLst>
                  <a:gd name="T0" fmla="*/ 66 w 156"/>
                  <a:gd name="T1" fmla="*/ 84 h 179"/>
                  <a:gd name="T2" fmla="*/ 62 w 156"/>
                  <a:gd name="T3" fmla="*/ 86 h 179"/>
                  <a:gd name="T4" fmla="*/ 38 w 156"/>
                  <a:gd name="T5" fmla="*/ 177 h 179"/>
                  <a:gd name="T6" fmla="*/ 36 w 156"/>
                  <a:gd name="T7" fmla="*/ 175 h 179"/>
                  <a:gd name="T8" fmla="*/ 38 w 156"/>
                  <a:gd name="T9" fmla="*/ 177 h 179"/>
                  <a:gd name="T10" fmla="*/ 32 w 156"/>
                  <a:gd name="T11" fmla="*/ 171 h 179"/>
                  <a:gd name="T12" fmla="*/ 28 w 156"/>
                  <a:gd name="T13" fmla="*/ 173 h 179"/>
                  <a:gd name="T14" fmla="*/ 20 w 156"/>
                  <a:gd name="T15" fmla="*/ 118 h 179"/>
                  <a:gd name="T16" fmla="*/ 20 w 156"/>
                  <a:gd name="T17" fmla="*/ 114 h 179"/>
                  <a:gd name="T18" fmla="*/ 16 w 156"/>
                  <a:gd name="T19" fmla="*/ 118 h 179"/>
                  <a:gd name="T20" fmla="*/ 38 w 156"/>
                  <a:gd name="T21" fmla="*/ 108 h 179"/>
                  <a:gd name="T22" fmla="*/ 40 w 156"/>
                  <a:gd name="T23" fmla="*/ 104 h 179"/>
                  <a:gd name="T24" fmla="*/ 38 w 156"/>
                  <a:gd name="T25" fmla="*/ 108 h 179"/>
                  <a:gd name="T26" fmla="*/ 10 w 156"/>
                  <a:gd name="T27" fmla="*/ 177 h 179"/>
                  <a:gd name="T28" fmla="*/ 12 w 156"/>
                  <a:gd name="T29" fmla="*/ 171 h 179"/>
                  <a:gd name="T30" fmla="*/ 0 w 156"/>
                  <a:gd name="T31" fmla="*/ 171 h 179"/>
                  <a:gd name="T32" fmla="*/ 8 w 156"/>
                  <a:gd name="T33" fmla="*/ 175 h 179"/>
                  <a:gd name="T34" fmla="*/ 134 w 156"/>
                  <a:gd name="T35" fmla="*/ 152 h 179"/>
                  <a:gd name="T36" fmla="*/ 154 w 156"/>
                  <a:gd name="T37" fmla="*/ 126 h 179"/>
                  <a:gd name="T38" fmla="*/ 138 w 156"/>
                  <a:gd name="T39" fmla="*/ 108 h 179"/>
                  <a:gd name="T40" fmla="*/ 134 w 156"/>
                  <a:gd name="T41" fmla="*/ 96 h 179"/>
                  <a:gd name="T42" fmla="*/ 128 w 156"/>
                  <a:gd name="T43" fmla="*/ 88 h 179"/>
                  <a:gd name="T44" fmla="*/ 128 w 156"/>
                  <a:gd name="T45" fmla="*/ 78 h 179"/>
                  <a:gd name="T46" fmla="*/ 114 w 156"/>
                  <a:gd name="T47" fmla="*/ 52 h 179"/>
                  <a:gd name="T48" fmla="*/ 120 w 156"/>
                  <a:gd name="T49" fmla="*/ 38 h 179"/>
                  <a:gd name="T50" fmla="*/ 106 w 156"/>
                  <a:gd name="T51" fmla="*/ 34 h 179"/>
                  <a:gd name="T52" fmla="*/ 104 w 156"/>
                  <a:gd name="T53" fmla="*/ 20 h 179"/>
                  <a:gd name="T54" fmla="*/ 106 w 156"/>
                  <a:gd name="T55" fmla="*/ 14 h 179"/>
                  <a:gd name="T56" fmla="*/ 108 w 156"/>
                  <a:gd name="T57" fmla="*/ 6 h 179"/>
                  <a:gd name="T58" fmla="*/ 90 w 156"/>
                  <a:gd name="T59" fmla="*/ 0 h 179"/>
                  <a:gd name="T60" fmla="*/ 74 w 156"/>
                  <a:gd name="T61" fmla="*/ 2 h 179"/>
                  <a:gd name="T62" fmla="*/ 66 w 156"/>
                  <a:gd name="T63" fmla="*/ 18 h 179"/>
                  <a:gd name="T64" fmla="*/ 58 w 156"/>
                  <a:gd name="T65" fmla="*/ 26 h 179"/>
                  <a:gd name="T66" fmla="*/ 40 w 156"/>
                  <a:gd name="T67" fmla="*/ 24 h 179"/>
                  <a:gd name="T68" fmla="*/ 10 w 156"/>
                  <a:gd name="T69" fmla="*/ 10 h 179"/>
                  <a:gd name="T70" fmla="*/ 6 w 156"/>
                  <a:gd name="T71" fmla="*/ 16 h 179"/>
                  <a:gd name="T72" fmla="*/ 10 w 156"/>
                  <a:gd name="T73" fmla="*/ 22 h 179"/>
                  <a:gd name="T74" fmla="*/ 30 w 156"/>
                  <a:gd name="T75" fmla="*/ 30 h 179"/>
                  <a:gd name="T76" fmla="*/ 40 w 156"/>
                  <a:gd name="T77" fmla="*/ 44 h 179"/>
                  <a:gd name="T78" fmla="*/ 42 w 156"/>
                  <a:gd name="T79" fmla="*/ 50 h 179"/>
                  <a:gd name="T80" fmla="*/ 46 w 156"/>
                  <a:gd name="T81" fmla="*/ 64 h 179"/>
                  <a:gd name="T82" fmla="*/ 52 w 156"/>
                  <a:gd name="T83" fmla="*/ 72 h 179"/>
                  <a:gd name="T84" fmla="*/ 68 w 156"/>
                  <a:gd name="T85" fmla="*/ 80 h 179"/>
                  <a:gd name="T86" fmla="*/ 72 w 156"/>
                  <a:gd name="T87" fmla="*/ 86 h 179"/>
                  <a:gd name="T88" fmla="*/ 68 w 156"/>
                  <a:gd name="T89" fmla="*/ 88 h 179"/>
                  <a:gd name="T90" fmla="*/ 58 w 156"/>
                  <a:gd name="T91" fmla="*/ 94 h 179"/>
                  <a:gd name="T92" fmla="*/ 50 w 156"/>
                  <a:gd name="T93" fmla="*/ 102 h 179"/>
                  <a:gd name="T94" fmla="*/ 34 w 156"/>
                  <a:gd name="T95" fmla="*/ 114 h 179"/>
                  <a:gd name="T96" fmla="*/ 26 w 156"/>
                  <a:gd name="T97" fmla="*/ 118 h 179"/>
                  <a:gd name="T98" fmla="*/ 16 w 156"/>
                  <a:gd name="T99" fmla="*/ 128 h 179"/>
                  <a:gd name="T100" fmla="*/ 22 w 156"/>
                  <a:gd name="T101" fmla="*/ 144 h 179"/>
                  <a:gd name="T102" fmla="*/ 24 w 156"/>
                  <a:gd name="T103" fmla="*/ 164 h 179"/>
                  <a:gd name="T104" fmla="*/ 34 w 156"/>
                  <a:gd name="T105" fmla="*/ 168 h 179"/>
                  <a:gd name="T106" fmla="*/ 46 w 156"/>
                  <a:gd name="T107" fmla="*/ 171 h 179"/>
                  <a:gd name="T108" fmla="*/ 46 w 156"/>
                  <a:gd name="T109" fmla="*/ 179 h 179"/>
                  <a:gd name="T110" fmla="*/ 54 w 156"/>
                  <a:gd name="T111" fmla="*/ 179 h 179"/>
                  <a:gd name="T112" fmla="*/ 66 w 156"/>
                  <a:gd name="T113" fmla="*/ 177 h 179"/>
                  <a:gd name="T114" fmla="*/ 82 w 156"/>
                  <a:gd name="T115" fmla="*/ 168 h 179"/>
                  <a:gd name="T116" fmla="*/ 94 w 156"/>
                  <a:gd name="T117" fmla="*/ 171 h 179"/>
                  <a:gd name="T118" fmla="*/ 108 w 156"/>
                  <a:gd name="T119" fmla="*/ 168 h 179"/>
                  <a:gd name="T120" fmla="*/ 120 w 156"/>
                  <a:gd name="T121"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6" h="179">
                    <a:moveTo>
                      <a:pt x="62" y="84"/>
                    </a:moveTo>
                    <a:lnTo>
                      <a:pt x="66" y="84"/>
                    </a:lnTo>
                    <a:lnTo>
                      <a:pt x="66" y="86"/>
                    </a:lnTo>
                    <a:lnTo>
                      <a:pt x="62" y="86"/>
                    </a:lnTo>
                    <a:lnTo>
                      <a:pt x="62" y="84"/>
                    </a:lnTo>
                    <a:close/>
                    <a:moveTo>
                      <a:pt x="38" y="177"/>
                    </a:moveTo>
                    <a:lnTo>
                      <a:pt x="42" y="173"/>
                    </a:lnTo>
                    <a:lnTo>
                      <a:pt x="36" y="175"/>
                    </a:lnTo>
                    <a:lnTo>
                      <a:pt x="34" y="179"/>
                    </a:lnTo>
                    <a:lnTo>
                      <a:pt x="38" y="177"/>
                    </a:lnTo>
                    <a:close/>
                    <a:moveTo>
                      <a:pt x="30" y="173"/>
                    </a:moveTo>
                    <a:lnTo>
                      <a:pt x="32" y="171"/>
                    </a:lnTo>
                    <a:lnTo>
                      <a:pt x="30" y="171"/>
                    </a:lnTo>
                    <a:lnTo>
                      <a:pt x="28" y="173"/>
                    </a:lnTo>
                    <a:lnTo>
                      <a:pt x="30" y="173"/>
                    </a:lnTo>
                    <a:close/>
                    <a:moveTo>
                      <a:pt x="20" y="118"/>
                    </a:moveTo>
                    <a:lnTo>
                      <a:pt x="22" y="118"/>
                    </a:lnTo>
                    <a:lnTo>
                      <a:pt x="20" y="114"/>
                    </a:lnTo>
                    <a:lnTo>
                      <a:pt x="16" y="116"/>
                    </a:lnTo>
                    <a:lnTo>
                      <a:pt x="16" y="118"/>
                    </a:lnTo>
                    <a:lnTo>
                      <a:pt x="20" y="118"/>
                    </a:lnTo>
                    <a:close/>
                    <a:moveTo>
                      <a:pt x="38" y="108"/>
                    </a:moveTo>
                    <a:lnTo>
                      <a:pt x="42" y="106"/>
                    </a:lnTo>
                    <a:lnTo>
                      <a:pt x="40" y="104"/>
                    </a:lnTo>
                    <a:lnTo>
                      <a:pt x="38" y="106"/>
                    </a:lnTo>
                    <a:lnTo>
                      <a:pt x="38" y="108"/>
                    </a:lnTo>
                    <a:close/>
                    <a:moveTo>
                      <a:pt x="8" y="175"/>
                    </a:moveTo>
                    <a:lnTo>
                      <a:pt x="10" y="177"/>
                    </a:lnTo>
                    <a:lnTo>
                      <a:pt x="10" y="173"/>
                    </a:lnTo>
                    <a:lnTo>
                      <a:pt x="12" y="171"/>
                    </a:lnTo>
                    <a:lnTo>
                      <a:pt x="8" y="171"/>
                    </a:lnTo>
                    <a:lnTo>
                      <a:pt x="0" y="171"/>
                    </a:lnTo>
                    <a:lnTo>
                      <a:pt x="0" y="175"/>
                    </a:lnTo>
                    <a:lnTo>
                      <a:pt x="8" y="175"/>
                    </a:lnTo>
                    <a:close/>
                    <a:moveTo>
                      <a:pt x="126" y="158"/>
                    </a:moveTo>
                    <a:lnTo>
                      <a:pt x="134" y="152"/>
                    </a:lnTo>
                    <a:lnTo>
                      <a:pt x="146" y="136"/>
                    </a:lnTo>
                    <a:lnTo>
                      <a:pt x="154" y="126"/>
                    </a:lnTo>
                    <a:lnTo>
                      <a:pt x="156" y="120"/>
                    </a:lnTo>
                    <a:lnTo>
                      <a:pt x="138" y="108"/>
                    </a:lnTo>
                    <a:lnTo>
                      <a:pt x="140" y="100"/>
                    </a:lnTo>
                    <a:lnTo>
                      <a:pt x="134" y="96"/>
                    </a:lnTo>
                    <a:lnTo>
                      <a:pt x="132" y="88"/>
                    </a:lnTo>
                    <a:lnTo>
                      <a:pt x="128" y="88"/>
                    </a:lnTo>
                    <a:lnTo>
                      <a:pt x="130" y="80"/>
                    </a:lnTo>
                    <a:lnTo>
                      <a:pt x="128" y="78"/>
                    </a:lnTo>
                    <a:lnTo>
                      <a:pt x="132" y="70"/>
                    </a:lnTo>
                    <a:lnTo>
                      <a:pt x="114" y="52"/>
                    </a:lnTo>
                    <a:lnTo>
                      <a:pt x="122" y="44"/>
                    </a:lnTo>
                    <a:lnTo>
                      <a:pt x="120" y="38"/>
                    </a:lnTo>
                    <a:lnTo>
                      <a:pt x="112" y="34"/>
                    </a:lnTo>
                    <a:lnTo>
                      <a:pt x="106" y="34"/>
                    </a:lnTo>
                    <a:lnTo>
                      <a:pt x="102" y="26"/>
                    </a:lnTo>
                    <a:lnTo>
                      <a:pt x="104" y="20"/>
                    </a:lnTo>
                    <a:lnTo>
                      <a:pt x="106" y="18"/>
                    </a:lnTo>
                    <a:lnTo>
                      <a:pt x="106" y="14"/>
                    </a:lnTo>
                    <a:lnTo>
                      <a:pt x="110" y="10"/>
                    </a:lnTo>
                    <a:lnTo>
                      <a:pt x="108" y="6"/>
                    </a:lnTo>
                    <a:lnTo>
                      <a:pt x="96" y="4"/>
                    </a:lnTo>
                    <a:lnTo>
                      <a:pt x="90" y="0"/>
                    </a:lnTo>
                    <a:lnTo>
                      <a:pt x="82" y="2"/>
                    </a:lnTo>
                    <a:lnTo>
                      <a:pt x="74" y="2"/>
                    </a:lnTo>
                    <a:lnTo>
                      <a:pt x="64" y="8"/>
                    </a:lnTo>
                    <a:lnTo>
                      <a:pt x="66" y="18"/>
                    </a:lnTo>
                    <a:lnTo>
                      <a:pt x="62" y="20"/>
                    </a:lnTo>
                    <a:lnTo>
                      <a:pt x="58" y="26"/>
                    </a:lnTo>
                    <a:lnTo>
                      <a:pt x="42" y="22"/>
                    </a:lnTo>
                    <a:lnTo>
                      <a:pt x="40" y="24"/>
                    </a:lnTo>
                    <a:lnTo>
                      <a:pt x="24" y="24"/>
                    </a:lnTo>
                    <a:lnTo>
                      <a:pt x="10" y="10"/>
                    </a:lnTo>
                    <a:lnTo>
                      <a:pt x="6" y="12"/>
                    </a:lnTo>
                    <a:lnTo>
                      <a:pt x="6" y="16"/>
                    </a:lnTo>
                    <a:lnTo>
                      <a:pt x="4" y="16"/>
                    </a:lnTo>
                    <a:lnTo>
                      <a:pt x="10" y="22"/>
                    </a:lnTo>
                    <a:lnTo>
                      <a:pt x="22" y="28"/>
                    </a:lnTo>
                    <a:lnTo>
                      <a:pt x="30" y="30"/>
                    </a:lnTo>
                    <a:lnTo>
                      <a:pt x="42" y="36"/>
                    </a:lnTo>
                    <a:lnTo>
                      <a:pt x="40" y="44"/>
                    </a:lnTo>
                    <a:lnTo>
                      <a:pt x="44" y="48"/>
                    </a:lnTo>
                    <a:lnTo>
                      <a:pt x="42" y="50"/>
                    </a:lnTo>
                    <a:lnTo>
                      <a:pt x="48" y="56"/>
                    </a:lnTo>
                    <a:lnTo>
                      <a:pt x="46" y="64"/>
                    </a:lnTo>
                    <a:lnTo>
                      <a:pt x="52" y="68"/>
                    </a:lnTo>
                    <a:lnTo>
                      <a:pt x="52" y="72"/>
                    </a:lnTo>
                    <a:lnTo>
                      <a:pt x="58" y="72"/>
                    </a:lnTo>
                    <a:lnTo>
                      <a:pt x="68" y="80"/>
                    </a:lnTo>
                    <a:lnTo>
                      <a:pt x="68" y="84"/>
                    </a:lnTo>
                    <a:lnTo>
                      <a:pt x="72" y="86"/>
                    </a:lnTo>
                    <a:lnTo>
                      <a:pt x="70" y="90"/>
                    </a:lnTo>
                    <a:lnTo>
                      <a:pt x="68" y="88"/>
                    </a:lnTo>
                    <a:lnTo>
                      <a:pt x="60" y="90"/>
                    </a:lnTo>
                    <a:lnTo>
                      <a:pt x="58" y="94"/>
                    </a:lnTo>
                    <a:lnTo>
                      <a:pt x="52" y="100"/>
                    </a:lnTo>
                    <a:lnTo>
                      <a:pt x="50" y="102"/>
                    </a:lnTo>
                    <a:lnTo>
                      <a:pt x="34" y="112"/>
                    </a:lnTo>
                    <a:lnTo>
                      <a:pt x="34" y="114"/>
                    </a:lnTo>
                    <a:lnTo>
                      <a:pt x="28" y="118"/>
                    </a:lnTo>
                    <a:lnTo>
                      <a:pt x="26" y="118"/>
                    </a:lnTo>
                    <a:lnTo>
                      <a:pt x="20" y="120"/>
                    </a:lnTo>
                    <a:lnTo>
                      <a:pt x="16" y="128"/>
                    </a:lnTo>
                    <a:lnTo>
                      <a:pt x="20" y="132"/>
                    </a:lnTo>
                    <a:lnTo>
                      <a:pt x="22" y="144"/>
                    </a:lnTo>
                    <a:lnTo>
                      <a:pt x="22" y="156"/>
                    </a:lnTo>
                    <a:lnTo>
                      <a:pt x="24" y="164"/>
                    </a:lnTo>
                    <a:lnTo>
                      <a:pt x="26" y="168"/>
                    </a:lnTo>
                    <a:lnTo>
                      <a:pt x="34" y="168"/>
                    </a:lnTo>
                    <a:lnTo>
                      <a:pt x="40" y="173"/>
                    </a:lnTo>
                    <a:lnTo>
                      <a:pt x="46" y="171"/>
                    </a:lnTo>
                    <a:lnTo>
                      <a:pt x="42" y="177"/>
                    </a:lnTo>
                    <a:lnTo>
                      <a:pt x="46" y="179"/>
                    </a:lnTo>
                    <a:lnTo>
                      <a:pt x="50" y="179"/>
                    </a:lnTo>
                    <a:lnTo>
                      <a:pt x="54" y="179"/>
                    </a:lnTo>
                    <a:lnTo>
                      <a:pt x="62" y="175"/>
                    </a:lnTo>
                    <a:lnTo>
                      <a:pt x="66" y="177"/>
                    </a:lnTo>
                    <a:lnTo>
                      <a:pt x="72" y="173"/>
                    </a:lnTo>
                    <a:lnTo>
                      <a:pt x="82" y="168"/>
                    </a:lnTo>
                    <a:lnTo>
                      <a:pt x="86" y="171"/>
                    </a:lnTo>
                    <a:lnTo>
                      <a:pt x="94" y="171"/>
                    </a:lnTo>
                    <a:lnTo>
                      <a:pt x="104" y="168"/>
                    </a:lnTo>
                    <a:lnTo>
                      <a:pt x="108" y="168"/>
                    </a:lnTo>
                    <a:lnTo>
                      <a:pt x="114" y="168"/>
                    </a:lnTo>
                    <a:lnTo>
                      <a:pt x="120" y="162"/>
                    </a:lnTo>
                    <a:lnTo>
                      <a:pt x="126" y="15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0" name="Freeform 198"/>
              <p:cNvSpPr>
                <a:spLocks/>
              </p:cNvSpPr>
              <p:nvPr/>
            </p:nvSpPr>
            <p:spPr bwMode="auto">
              <a:xfrm>
                <a:off x="4675766" y="1543636"/>
                <a:ext cx="91434" cy="53159"/>
              </a:xfrm>
              <a:custGeom>
                <a:avLst/>
                <a:gdLst>
                  <a:gd name="T0" fmla="*/ 22 w 86"/>
                  <a:gd name="T1" fmla="*/ 30 h 50"/>
                  <a:gd name="T2" fmla="*/ 26 w 86"/>
                  <a:gd name="T3" fmla="*/ 34 h 50"/>
                  <a:gd name="T4" fmla="*/ 26 w 86"/>
                  <a:gd name="T5" fmla="*/ 40 h 50"/>
                  <a:gd name="T6" fmla="*/ 36 w 86"/>
                  <a:gd name="T7" fmla="*/ 48 h 50"/>
                  <a:gd name="T8" fmla="*/ 44 w 86"/>
                  <a:gd name="T9" fmla="*/ 50 h 50"/>
                  <a:gd name="T10" fmla="*/ 48 w 86"/>
                  <a:gd name="T11" fmla="*/ 48 h 50"/>
                  <a:gd name="T12" fmla="*/ 56 w 86"/>
                  <a:gd name="T13" fmla="*/ 48 h 50"/>
                  <a:gd name="T14" fmla="*/ 60 w 86"/>
                  <a:gd name="T15" fmla="*/ 44 h 50"/>
                  <a:gd name="T16" fmla="*/ 70 w 86"/>
                  <a:gd name="T17" fmla="*/ 42 h 50"/>
                  <a:gd name="T18" fmla="*/ 70 w 86"/>
                  <a:gd name="T19" fmla="*/ 38 h 50"/>
                  <a:gd name="T20" fmla="*/ 72 w 86"/>
                  <a:gd name="T21" fmla="*/ 32 h 50"/>
                  <a:gd name="T22" fmla="*/ 82 w 86"/>
                  <a:gd name="T23" fmla="*/ 26 h 50"/>
                  <a:gd name="T24" fmla="*/ 86 w 86"/>
                  <a:gd name="T25" fmla="*/ 18 h 50"/>
                  <a:gd name="T26" fmla="*/ 80 w 86"/>
                  <a:gd name="T27" fmla="*/ 18 h 50"/>
                  <a:gd name="T28" fmla="*/ 66 w 86"/>
                  <a:gd name="T29" fmla="*/ 8 h 50"/>
                  <a:gd name="T30" fmla="*/ 60 w 86"/>
                  <a:gd name="T31" fmla="*/ 8 h 50"/>
                  <a:gd name="T32" fmla="*/ 54 w 86"/>
                  <a:gd name="T33" fmla="*/ 4 h 50"/>
                  <a:gd name="T34" fmla="*/ 46 w 86"/>
                  <a:gd name="T35" fmla="*/ 8 h 50"/>
                  <a:gd name="T36" fmla="*/ 36 w 86"/>
                  <a:gd name="T37" fmla="*/ 4 h 50"/>
                  <a:gd name="T38" fmla="*/ 24 w 86"/>
                  <a:gd name="T39" fmla="*/ 4 h 50"/>
                  <a:gd name="T40" fmla="*/ 14 w 86"/>
                  <a:gd name="T41" fmla="*/ 0 h 50"/>
                  <a:gd name="T42" fmla="*/ 4 w 86"/>
                  <a:gd name="T43" fmla="*/ 6 h 50"/>
                  <a:gd name="T44" fmla="*/ 4 w 86"/>
                  <a:gd name="T45" fmla="*/ 8 h 50"/>
                  <a:gd name="T46" fmla="*/ 0 w 86"/>
                  <a:gd name="T47" fmla="*/ 10 h 50"/>
                  <a:gd name="T48" fmla="*/ 2 w 86"/>
                  <a:gd name="T49" fmla="*/ 18 h 50"/>
                  <a:gd name="T50" fmla="*/ 4 w 86"/>
                  <a:gd name="T51" fmla="*/ 24 h 50"/>
                  <a:gd name="T52" fmla="*/ 8 w 86"/>
                  <a:gd name="T53" fmla="*/ 26 h 50"/>
                  <a:gd name="T54" fmla="*/ 10 w 86"/>
                  <a:gd name="T55" fmla="*/ 28 h 50"/>
                  <a:gd name="T56" fmla="*/ 22 w 86"/>
                  <a:gd name="T57"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6" h="50">
                    <a:moveTo>
                      <a:pt x="22" y="30"/>
                    </a:moveTo>
                    <a:lnTo>
                      <a:pt x="26" y="34"/>
                    </a:lnTo>
                    <a:lnTo>
                      <a:pt x="26" y="40"/>
                    </a:lnTo>
                    <a:lnTo>
                      <a:pt x="36" y="48"/>
                    </a:lnTo>
                    <a:lnTo>
                      <a:pt x="44" y="50"/>
                    </a:lnTo>
                    <a:lnTo>
                      <a:pt x="48" y="48"/>
                    </a:lnTo>
                    <a:lnTo>
                      <a:pt x="56" y="48"/>
                    </a:lnTo>
                    <a:lnTo>
                      <a:pt x="60" y="44"/>
                    </a:lnTo>
                    <a:lnTo>
                      <a:pt x="70" y="42"/>
                    </a:lnTo>
                    <a:lnTo>
                      <a:pt x="70" y="38"/>
                    </a:lnTo>
                    <a:lnTo>
                      <a:pt x="72" y="32"/>
                    </a:lnTo>
                    <a:lnTo>
                      <a:pt x="82" y="26"/>
                    </a:lnTo>
                    <a:lnTo>
                      <a:pt x="86" y="18"/>
                    </a:lnTo>
                    <a:lnTo>
                      <a:pt x="80" y="18"/>
                    </a:lnTo>
                    <a:lnTo>
                      <a:pt x="66" y="8"/>
                    </a:lnTo>
                    <a:lnTo>
                      <a:pt x="60" y="8"/>
                    </a:lnTo>
                    <a:lnTo>
                      <a:pt x="54" y="4"/>
                    </a:lnTo>
                    <a:lnTo>
                      <a:pt x="46" y="8"/>
                    </a:lnTo>
                    <a:lnTo>
                      <a:pt x="36" y="4"/>
                    </a:lnTo>
                    <a:lnTo>
                      <a:pt x="24" y="4"/>
                    </a:lnTo>
                    <a:lnTo>
                      <a:pt x="14" y="0"/>
                    </a:lnTo>
                    <a:lnTo>
                      <a:pt x="4" y="6"/>
                    </a:lnTo>
                    <a:lnTo>
                      <a:pt x="4" y="8"/>
                    </a:lnTo>
                    <a:lnTo>
                      <a:pt x="0" y="10"/>
                    </a:lnTo>
                    <a:lnTo>
                      <a:pt x="2" y="18"/>
                    </a:lnTo>
                    <a:lnTo>
                      <a:pt x="4" y="24"/>
                    </a:lnTo>
                    <a:lnTo>
                      <a:pt x="8" y="26"/>
                    </a:lnTo>
                    <a:lnTo>
                      <a:pt x="10" y="28"/>
                    </a:lnTo>
                    <a:lnTo>
                      <a:pt x="22" y="3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1" name="Freeform 199"/>
              <p:cNvSpPr>
                <a:spLocks/>
              </p:cNvSpPr>
              <p:nvPr/>
            </p:nvSpPr>
            <p:spPr bwMode="auto">
              <a:xfrm>
                <a:off x="4673641" y="1513867"/>
                <a:ext cx="114823" cy="48906"/>
              </a:xfrm>
              <a:custGeom>
                <a:avLst/>
                <a:gdLst>
                  <a:gd name="T0" fmla="*/ 6 w 108"/>
                  <a:gd name="T1" fmla="*/ 34 h 46"/>
                  <a:gd name="T2" fmla="*/ 16 w 108"/>
                  <a:gd name="T3" fmla="*/ 28 h 46"/>
                  <a:gd name="T4" fmla="*/ 26 w 108"/>
                  <a:gd name="T5" fmla="*/ 32 h 46"/>
                  <a:gd name="T6" fmla="*/ 38 w 108"/>
                  <a:gd name="T7" fmla="*/ 32 h 46"/>
                  <a:gd name="T8" fmla="*/ 48 w 108"/>
                  <a:gd name="T9" fmla="*/ 36 h 46"/>
                  <a:gd name="T10" fmla="*/ 56 w 108"/>
                  <a:gd name="T11" fmla="*/ 32 h 46"/>
                  <a:gd name="T12" fmla="*/ 62 w 108"/>
                  <a:gd name="T13" fmla="*/ 36 h 46"/>
                  <a:gd name="T14" fmla="*/ 68 w 108"/>
                  <a:gd name="T15" fmla="*/ 36 h 46"/>
                  <a:gd name="T16" fmla="*/ 82 w 108"/>
                  <a:gd name="T17" fmla="*/ 46 h 46"/>
                  <a:gd name="T18" fmla="*/ 88 w 108"/>
                  <a:gd name="T19" fmla="*/ 46 h 46"/>
                  <a:gd name="T20" fmla="*/ 90 w 108"/>
                  <a:gd name="T21" fmla="*/ 44 h 46"/>
                  <a:gd name="T22" fmla="*/ 98 w 108"/>
                  <a:gd name="T23" fmla="*/ 42 h 46"/>
                  <a:gd name="T24" fmla="*/ 108 w 108"/>
                  <a:gd name="T25" fmla="*/ 34 h 46"/>
                  <a:gd name="T26" fmla="*/ 104 w 108"/>
                  <a:gd name="T27" fmla="*/ 26 h 46"/>
                  <a:gd name="T28" fmla="*/ 98 w 108"/>
                  <a:gd name="T29" fmla="*/ 20 h 46"/>
                  <a:gd name="T30" fmla="*/ 98 w 108"/>
                  <a:gd name="T31" fmla="*/ 14 h 46"/>
                  <a:gd name="T32" fmla="*/ 90 w 108"/>
                  <a:gd name="T33" fmla="*/ 8 h 46"/>
                  <a:gd name="T34" fmla="*/ 78 w 108"/>
                  <a:gd name="T35" fmla="*/ 8 h 46"/>
                  <a:gd name="T36" fmla="*/ 70 w 108"/>
                  <a:gd name="T37" fmla="*/ 4 h 46"/>
                  <a:gd name="T38" fmla="*/ 54 w 108"/>
                  <a:gd name="T39" fmla="*/ 0 h 46"/>
                  <a:gd name="T40" fmla="*/ 48 w 108"/>
                  <a:gd name="T41" fmla="*/ 2 h 46"/>
                  <a:gd name="T42" fmla="*/ 46 w 108"/>
                  <a:gd name="T43" fmla="*/ 6 h 46"/>
                  <a:gd name="T44" fmla="*/ 48 w 108"/>
                  <a:gd name="T45" fmla="*/ 20 h 46"/>
                  <a:gd name="T46" fmla="*/ 44 w 108"/>
                  <a:gd name="T47" fmla="*/ 22 h 46"/>
                  <a:gd name="T48" fmla="*/ 34 w 108"/>
                  <a:gd name="T49" fmla="*/ 18 h 46"/>
                  <a:gd name="T50" fmla="*/ 30 w 108"/>
                  <a:gd name="T51" fmla="*/ 14 h 46"/>
                  <a:gd name="T52" fmla="*/ 24 w 108"/>
                  <a:gd name="T53" fmla="*/ 10 h 46"/>
                  <a:gd name="T54" fmla="*/ 22 w 108"/>
                  <a:gd name="T55" fmla="*/ 6 h 46"/>
                  <a:gd name="T56" fmla="*/ 16 w 108"/>
                  <a:gd name="T57" fmla="*/ 8 h 46"/>
                  <a:gd name="T58" fmla="*/ 10 w 108"/>
                  <a:gd name="T59" fmla="*/ 10 h 46"/>
                  <a:gd name="T60" fmla="*/ 4 w 108"/>
                  <a:gd name="T61" fmla="*/ 22 h 46"/>
                  <a:gd name="T62" fmla="*/ 0 w 108"/>
                  <a:gd name="T63" fmla="*/ 30 h 46"/>
                  <a:gd name="T64" fmla="*/ 2 w 108"/>
                  <a:gd name="T65" fmla="*/ 38 h 46"/>
                  <a:gd name="T66" fmla="*/ 6 w 108"/>
                  <a:gd name="T67" fmla="*/ 36 h 46"/>
                  <a:gd name="T68" fmla="*/ 6 w 108"/>
                  <a:gd name="T6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8" h="46">
                    <a:moveTo>
                      <a:pt x="6" y="34"/>
                    </a:moveTo>
                    <a:lnTo>
                      <a:pt x="16" y="28"/>
                    </a:lnTo>
                    <a:lnTo>
                      <a:pt x="26" y="32"/>
                    </a:lnTo>
                    <a:lnTo>
                      <a:pt x="38" y="32"/>
                    </a:lnTo>
                    <a:lnTo>
                      <a:pt x="48" y="36"/>
                    </a:lnTo>
                    <a:lnTo>
                      <a:pt x="56" y="32"/>
                    </a:lnTo>
                    <a:lnTo>
                      <a:pt x="62" y="36"/>
                    </a:lnTo>
                    <a:lnTo>
                      <a:pt x="68" y="36"/>
                    </a:lnTo>
                    <a:lnTo>
                      <a:pt x="82" y="46"/>
                    </a:lnTo>
                    <a:lnTo>
                      <a:pt x="88" y="46"/>
                    </a:lnTo>
                    <a:lnTo>
                      <a:pt x="90" y="44"/>
                    </a:lnTo>
                    <a:lnTo>
                      <a:pt x="98" y="42"/>
                    </a:lnTo>
                    <a:lnTo>
                      <a:pt x="108" y="34"/>
                    </a:lnTo>
                    <a:lnTo>
                      <a:pt x="104" y="26"/>
                    </a:lnTo>
                    <a:lnTo>
                      <a:pt x="98" y="20"/>
                    </a:lnTo>
                    <a:lnTo>
                      <a:pt x="98" y="14"/>
                    </a:lnTo>
                    <a:lnTo>
                      <a:pt x="90" y="8"/>
                    </a:lnTo>
                    <a:lnTo>
                      <a:pt x="78" y="8"/>
                    </a:lnTo>
                    <a:lnTo>
                      <a:pt x="70" y="4"/>
                    </a:lnTo>
                    <a:lnTo>
                      <a:pt x="54" y="0"/>
                    </a:lnTo>
                    <a:lnTo>
                      <a:pt x="48" y="2"/>
                    </a:lnTo>
                    <a:lnTo>
                      <a:pt x="46" y="6"/>
                    </a:lnTo>
                    <a:lnTo>
                      <a:pt x="48" y="20"/>
                    </a:lnTo>
                    <a:lnTo>
                      <a:pt x="44" y="22"/>
                    </a:lnTo>
                    <a:lnTo>
                      <a:pt x="34" y="18"/>
                    </a:lnTo>
                    <a:lnTo>
                      <a:pt x="30" y="14"/>
                    </a:lnTo>
                    <a:lnTo>
                      <a:pt x="24" y="10"/>
                    </a:lnTo>
                    <a:lnTo>
                      <a:pt x="22" y="6"/>
                    </a:lnTo>
                    <a:lnTo>
                      <a:pt x="16" y="8"/>
                    </a:lnTo>
                    <a:lnTo>
                      <a:pt x="10" y="10"/>
                    </a:lnTo>
                    <a:lnTo>
                      <a:pt x="4" y="22"/>
                    </a:lnTo>
                    <a:lnTo>
                      <a:pt x="0" y="30"/>
                    </a:lnTo>
                    <a:lnTo>
                      <a:pt x="2" y="38"/>
                    </a:lnTo>
                    <a:lnTo>
                      <a:pt x="6" y="36"/>
                    </a:lnTo>
                    <a:lnTo>
                      <a:pt x="6" y="3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2" name="Freeform 200"/>
              <p:cNvSpPr>
                <a:spLocks noEditPoints="1"/>
              </p:cNvSpPr>
              <p:nvPr/>
            </p:nvSpPr>
            <p:spPr bwMode="auto">
              <a:xfrm>
                <a:off x="4684271" y="1484098"/>
                <a:ext cx="91434" cy="38275"/>
              </a:xfrm>
              <a:custGeom>
                <a:avLst/>
                <a:gdLst>
                  <a:gd name="T0" fmla="*/ 10 w 86"/>
                  <a:gd name="T1" fmla="*/ 10 h 36"/>
                  <a:gd name="T2" fmla="*/ 14 w 86"/>
                  <a:gd name="T3" fmla="*/ 12 h 36"/>
                  <a:gd name="T4" fmla="*/ 16 w 86"/>
                  <a:gd name="T5" fmla="*/ 14 h 36"/>
                  <a:gd name="T6" fmla="*/ 10 w 86"/>
                  <a:gd name="T7" fmla="*/ 16 h 36"/>
                  <a:gd name="T8" fmla="*/ 8 w 86"/>
                  <a:gd name="T9" fmla="*/ 14 h 36"/>
                  <a:gd name="T10" fmla="*/ 6 w 86"/>
                  <a:gd name="T11" fmla="*/ 14 h 36"/>
                  <a:gd name="T12" fmla="*/ 10 w 86"/>
                  <a:gd name="T13" fmla="*/ 10 h 36"/>
                  <a:gd name="T14" fmla="*/ 4 w 86"/>
                  <a:gd name="T15" fmla="*/ 22 h 36"/>
                  <a:gd name="T16" fmla="*/ 2 w 86"/>
                  <a:gd name="T17" fmla="*/ 20 h 36"/>
                  <a:gd name="T18" fmla="*/ 0 w 86"/>
                  <a:gd name="T19" fmla="*/ 24 h 36"/>
                  <a:gd name="T20" fmla="*/ 6 w 86"/>
                  <a:gd name="T21" fmla="*/ 26 h 36"/>
                  <a:gd name="T22" fmla="*/ 4 w 86"/>
                  <a:gd name="T23" fmla="*/ 30 h 36"/>
                  <a:gd name="T24" fmla="*/ 6 w 86"/>
                  <a:gd name="T25" fmla="*/ 30 h 36"/>
                  <a:gd name="T26" fmla="*/ 8 w 86"/>
                  <a:gd name="T27" fmla="*/ 26 h 36"/>
                  <a:gd name="T28" fmla="*/ 10 w 86"/>
                  <a:gd name="T29" fmla="*/ 26 h 36"/>
                  <a:gd name="T30" fmla="*/ 18 w 86"/>
                  <a:gd name="T31" fmla="*/ 22 h 36"/>
                  <a:gd name="T32" fmla="*/ 18 w 86"/>
                  <a:gd name="T33" fmla="*/ 20 h 36"/>
                  <a:gd name="T34" fmla="*/ 10 w 86"/>
                  <a:gd name="T35" fmla="*/ 20 h 36"/>
                  <a:gd name="T36" fmla="*/ 4 w 86"/>
                  <a:gd name="T37" fmla="*/ 22 h 36"/>
                  <a:gd name="T38" fmla="*/ 82 w 86"/>
                  <a:gd name="T39" fmla="*/ 30 h 36"/>
                  <a:gd name="T40" fmla="*/ 78 w 86"/>
                  <a:gd name="T41" fmla="*/ 26 h 36"/>
                  <a:gd name="T42" fmla="*/ 78 w 86"/>
                  <a:gd name="T43" fmla="*/ 20 h 36"/>
                  <a:gd name="T44" fmla="*/ 74 w 86"/>
                  <a:gd name="T45" fmla="*/ 18 h 36"/>
                  <a:gd name="T46" fmla="*/ 74 w 86"/>
                  <a:gd name="T47" fmla="*/ 12 h 36"/>
                  <a:gd name="T48" fmla="*/ 80 w 86"/>
                  <a:gd name="T49" fmla="*/ 8 h 36"/>
                  <a:gd name="T50" fmla="*/ 84 w 86"/>
                  <a:gd name="T51" fmla="*/ 10 h 36"/>
                  <a:gd name="T52" fmla="*/ 86 w 86"/>
                  <a:gd name="T53" fmla="*/ 10 h 36"/>
                  <a:gd name="T54" fmla="*/ 86 w 86"/>
                  <a:gd name="T55" fmla="*/ 4 h 36"/>
                  <a:gd name="T56" fmla="*/ 78 w 86"/>
                  <a:gd name="T57" fmla="*/ 4 h 36"/>
                  <a:gd name="T58" fmla="*/ 72 w 86"/>
                  <a:gd name="T59" fmla="*/ 4 h 36"/>
                  <a:gd name="T60" fmla="*/ 70 w 86"/>
                  <a:gd name="T61" fmla="*/ 2 h 36"/>
                  <a:gd name="T62" fmla="*/ 58 w 86"/>
                  <a:gd name="T63" fmla="*/ 0 h 36"/>
                  <a:gd name="T64" fmla="*/ 52 w 86"/>
                  <a:gd name="T65" fmla="*/ 2 h 36"/>
                  <a:gd name="T66" fmla="*/ 46 w 86"/>
                  <a:gd name="T67" fmla="*/ 2 h 36"/>
                  <a:gd name="T68" fmla="*/ 36 w 86"/>
                  <a:gd name="T69" fmla="*/ 2 h 36"/>
                  <a:gd name="T70" fmla="*/ 30 w 86"/>
                  <a:gd name="T71" fmla="*/ 6 h 36"/>
                  <a:gd name="T72" fmla="*/ 24 w 86"/>
                  <a:gd name="T73" fmla="*/ 8 h 36"/>
                  <a:gd name="T74" fmla="*/ 24 w 86"/>
                  <a:gd name="T75" fmla="*/ 10 h 36"/>
                  <a:gd name="T76" fmla="*/ 24 w 86"/>
                  <a:gd name="T77" fmla="*/ 14 h 36"/>
                  <a:gd name="T78" fmla="*/ 26 w 86"/>
                  <a:gd name="T79" fmla="*/ 16 h 36"/>
                  <a:gd name="T80" fmla="*/ 26 w 86"/>
                  <a:gd name="T81" fmla="*/ 20 h 36"/>
                  <a:gd name="T82" fmla="*/ 28 w 86"/>
                  <a:gd name="T83" fmla="*/ 22 h 36"/>
                  <a:gd name="T84" fmla="*/ 34 w 86"/>
                  <a:gd name="T85" fmla="*/ 24 h 36"/>
                  <a:gd name="T86" fmla="*/ 38 w 86"/>
                  <a:gd name="T87" fmla="*/ 22 h 36"/>
                  <a:gd name="T88" fmla="*/ 40 w 86"/>
                  <a:gd name="T89" fmla="*/ 24 h 36"/>
                  <a:gd name="T90" fmla="*/ 38 w 86"/>
                  <a:gd name="T91" fmla="*/ 30 h 36"/>
                  <a:gd name="T92" fmla="*/ 44 w 86"/>
                  <a:gd name="T93" fmla="*/ 28 h 36"/>
                  <a:gd name="T94" fmla="*/ 60 w 86"/>
                  <a:gd name="T95" fmla="*/ 32 h 36"/>
                  <a:gd name="T96" fmla="*/ 68 w 86"/>
                  <a:gd name="T97" fmla="*/ 36 h 36"/>
                  <a:gd name="T98" fmla="*/ 80 w 86"/>
                  <a:gd name="T99" fmla="*/ 36 h 36"/>
                  <a:gd name="T100" fmla="*/ 82 w 86"/>
                  <a:gd name="T101" fmla="*/ 30 h 36"/>
                  <a:gd name="T102" fmla="*/ 82 w 86"/>
                  <a:gd name="T103"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36">
                    <a:moveTo>
                      <a:pt x="10" y="10"/>
                    </a:moveTo>
                    <a:lnTo>
                      <a:pt x="14" y="12"/>
                    </a:lnTo>
                    <a:lnTo>
                      <a:pt x="16" y="14"/>
                    </a:lnTo>
                    <a:lnTo>
                      <a:pt x="10" y="16"/>
                    </a:lnTo>
                    <a:lnTo>
                      <a:pt x="8" y="14"/>
                    </a:lnTo>
                    <a:lnTo>
                      <a:pt x="6" y="14"/>
                    </a:lnTo>
                    <a:lnTo>
                      <a:pt x="10" y="10"/>
                    </a:lnTo>
                    <a:close/>
                    <a:moveTo>
                      <a:pt x="4" y="22"/>
                    </a:moveTo>
                    <a:lnTo>
                      <a:pt x="2" y="20"/>
                    </a:lnTo>
                    <a:lnTo>
                      <a:pt x="0" y="24"/>
                    </a:lnTo>
                    <a:lnTo>
                      <a:pt x="6" y="26"/>
                    </a:lnTo>
                    <a:lnTo>
                      <a:pt x="4" y="30"/>
                    </a:lnTo>
                    <a:lnTo>
                      <a:pt x="6" y="30"/>
                    </a:lnTo>
                    <a:lnTo>
                      <a:pt x="8" y="26"/>
                    </a:lnTo>
                    <a:lnTo>
                      <a:pt x="10" y="26"/>
                    </a:lnTo>
                    <a:lnTo>
                      <a:pt x="18" y="22"/>
                    </a:lnTo>
                    <a:lnTo>
                      <a:pt x="18" y="20"/>
                    </a:lnTo>
                    <a:lnTo>
                      <a:pt x="10" y="20"/>
                    </a:lnTo>
                    <a:lnTo>
                      <a:pt x="4" y="22"/>
                    </a:lnTo>
                    <a:close/>
                    <a:moveTo>
                      <a:pt x="82" y="30"/>
                    </a:moveTo>
                    <a:lnTo>
                      <a:pt x="78" y="26"/>
                    </a:lnTo>
                    <a:lnTo>
                      <a:pt x="78" y="20"/>
                    </a:lnTo>
                    <a:lnTo>
                      <a:pt x="74" y="18"/>
                    </a:lnTo>
                    <a:lnTo>
                      <a:pt x="74" y="12"/>
                    </a:lnTo>
                    <a:lnTo>
                      <a:pt x="80" y="8"/>
                    </a:lnTo>
                    <a:lnTo>
                      <a:pt x="84" y="10"/>
                    </a:lnTo>
                    <a:lnTo>
                      <a:pt x="86" y="10"/>
                    </a:lnTo>
                    <a:lnTo>
                      <a:pt x="86" y="4"/>
                    </a:lnTo>
                    <a:lnTo>
                      <a:pt x="78" y="4"/>
                    </a:lnTo>
                    <a:lnTo>
                      <a:pt x="72" y="4"/>
                    </a:lnTo>
                    <a:lnTo>
                      <a:pt x="70" y="2"/>
                    </a:lnTo>
                    <a:lnTo>
                      <a:pt x="58" y="0"/>
                    </a:lnTo>
                    <a:lnTo>
                      <a:pt x="52" y="2"/>
                    </a:lnTo>
                    <a:lnTo>
                      <a:pt x="46" y="2"/>
                    </a:lnTo>
                    <a:lnTo>
                      <a:pt x="36" y="2"/>
                    </a:lnTo>
                    <a:lnTo>
                      <a:pt x="30" y="6"/>
                    </a:lnTo>
                    <a:lnTo>
                      <a:pt x="24" y="8"/>
                    </a:lnTo>
                    <a:lnTo>
                      <a:pt x="24" y="10"/>
                    </a:lnTo>
                    <a:lnTo>
                      <a:pt x="24" y="14"/>
                    </a:lnTo>
                    <a:lnTo>
                      <a:pt x="26" y="16"/>
                    </a:lnTo>
                    <a:lnTo>
                      <a:pt x="26" y="20"/>
                    </a:lnTo>
                    <a:lnTo>
                      <a:pt x="28" y="22"/>
                    </a:lnTo>
                    <a:lnTo>
                      <a:pt x="34" y="24"/>
                    </a:lnTo>
                    <a:lnTo>
                      <a:pt x="38" y="22"/>
                    </a:lnTo>
                    <a:lnTo>
                      <a:pt x="40" y="24"/>
                    </a:lnTo>
                    <a:lnTo>
                      <a:pt x="38" y="30"/>
                    </a:lnTo>
                    <a:lnTo>
                      <a:pt x="44" y="28"/>
                    </a:lnTo>
                    <a:lnTo>
                      <a:pt x="60" y="32"/>
                    </a:lnTo>
                    <a:lnTo>
                      <a:pt x="68" y="36"/>
                    </a:lnTo>
                    <a:lnTo>
                      <a:pt x="80" y="36"/>
                    </a:lnTo>
                    <a:lnTo>
                      <a:pt x="82" y="30"/>
                    </a:lnTo>
                    <a:lnTo>
                      <a:pt x="82" y="30"/>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3" name="Freeform 201"/>
              <p:cNvSpPr>
                <a:spLocks noEditPoints="1"/>
              </p:cNvSpPr>
              <p:nvPr/>
            </p:nvSpPr>
            <p:spPr bwMode="auto">
              <a:xfrm>
                <a:off x="4456751" y="1737135"/>
                <a:ext cx="195626" cy="215825"/>
              </a:xfrm>
              <a:custGeom>
                <a:avLst/>
                <a:gdLst>
                  <a:gd name="T0" fmla="*/ 48 w 184"/>
                  <a:gd name="T1" fmla="*/ 127 h 203"/>
                  <a:gd name="T2" fmla="*/ 44 w 184"/>
                  <a:gd name="T3" fmla="*/ 113 h 203"/>
                  <a:gd name="T4" fmla="*/ 34 w 184"/>
                  <a:gd name="T5" fmla="*/ 117 h 203"/>
                  <a:gd name="T6" fmla="*/ 26 w 184"/>
                  <a:gd name="T7" fmla="*/ 113 h 203"/>
                  <a:gd name="T8" fmla="*/ 24 w 184"/>
                  <a:gd name="T9" fmla="*/ 123 h 203"/>
                  <a:gd name="T10" fmla="*/ 26 w 184"/>
                  <a:gd name="T11" fmla="*/ 139 h 203"/>
                  <a:gd name="T12" fmla="*/ 30 w 184"/>
                  <a:gd name="T13" fmla="*/ 157 h 203"/>
                  <a:gd name="T14" fmla="*/ 40 w 184"/>
                  <a:gd name="T15" fmla="*/ 151 h 203"/>
                  <a:gd name="T16" fmla="*/ 46 w 184"/>
                  <a:gd name="T17" fmla="*/ 143 h 203"/>
                  <a:gd name="T18" fmla="*/ 134 w 184"/>
                  <a:gd name="T19" fmla="*/ 171 h 203"/>
                  <a:gd name="T20" fmla="*/ 118 w 184"/>
                  <a:gd name="T21" fmla="*/ 175 h 203"/>
                  <a:gd name="T22" fmla="*/ 102 w 184"/>
                  <a:gd name="T23" fmla="*/ 173 h 203"/>
                  <a:gd name="T24" fmla="*/ 92 w 184"/>
                  <a:gd name="T25" fmla="*/ 173 h 203"/>
                  <a:gd name="T26" fmla="*/ 90 w 184"/>
                  <a:gd name="T27" fmla="*/ 185 h 203"/>
                  <a:gd name="T28" fmla="*/ 116 w 184"/>
                  <a:gd name="T29" fmla="*/ 193 h 203"/>
                  <a:gd name="T30" fmla="*/ 128 w 184"/>
                  <a:gd name="T31" fmla="*/ 201 h 203"/>
                  <a:gd name="T32" fmla="*/ 134 w 184"/>
                  <a:gd name="T33" fmla="*/ 195 h 203"/>
                  <a:gd name="T34" fmla="*/ 134 w 184"/>
                  <a:gd name="T35" fmla="*/ 177 h 203"/>
                  <a:gd name="T36" fmla="*/ 134 w 184"/>
                  <a:gd name="T37" fmla="*/ 171 h 203"/>
                  <a:gd name="T38" fmla="*/ 172 w 184"/>
                  <a:gd name="T39" fmla="*/ 123 h 203"/>
                  <a:gd name="T40" fmla="*/ 142 w 184"/>
                  <a:gd name="T41" fmla="*/ 105 h 203"/>
                  <a:gd name="T42" fmla="*/ 142 w 184"/>
                  <a:gd name="T43" fmla="*/ 97 h 203"/>
                  <a:gd name="T44" fmla="*/ 126 w 184"/>
                  <a:gd name="T45" fmla="*/ 97 h 203"/>
                  <a:gd name="T46" fmla="*/ 108 w 184"/>
                  <a:gd name="T47" fmla="*/ 75 h 203"/>
                  <a:gd name="T48" fmla="*/ 90 w 184"/>
                  <a:gd name="T49" fmla="*/ 59 h 203"/>
                  <a:gd name="T50" fmla="*/ 84 w 184"/>
                  <a:gd name="T51" fmla="*/ 43 h 203"/>
                  <a:gd name="T52" fmla="*/ 82 w 184"/>
                  <a:gd name="T53" fmla="*/ 33 h 203"/>
                  <a:gd name="T54" fmla="*/ 88 w 184"/>
                  <a:gd name="T55" fmla="*/ 29 h 203"/>
                  <a:gd name="T56" fmla="*/ 104 w 184"/>
                  <a:gd name="T57" fmla="*/ 29 h 203"/>
                  <a:gd name="T58" fmla="*/ 102 w 184"/>
                  <a:gd name="T59" fmla="*/ 15 h 203"/>
                  <a:gd name="T60" fmla="*/ 80 w 184"/>
                  <a:gd name="T61" fmla="*/ 0 h 203"/>
                  <a:gd name="T62" fmla="*/ 54 w 184"/>
                  <a:gd name="T63" fmla="*/ 0 h 203"/>
                  <a:gd name="T64" fmla="*/ 48 w 184"/>
                  <a:gd name="T65" fmla="*/ 12 h 203"/>
                  <a:gd name="T66" fmla="*/ 36 w 184"/>
                  <a:gd name="T67" fmla="*/ 21 h 203"/>
                  <a:gd name="T68" fmla="*/ 30 w 184"/>
                  <a:gd name="T69" fmla="*/ 15 h 203"/>
                  <a:gd name="T70" fmla="*/ 18 w 184"/>
                  <a:gd name="T71" fmla="*/ 19 h 203"/>
                  <a:gd name="T72" fmla="*/ 2 w 184"/>
                  <a:gd name="T73" fmla="*/ 25 h 203"/>
                  <a:gd name="T74" fmla="*/ 2 w 184"/>
                  <a:gd name="T75" fmla="*/ 45 h 203"/>
                  <a:gd name="T76" fmla="*/ 12 w 184"/>
                  <a:gd name="T77" fmla="*/ 53 h 203"/>
                  <a:gd name="T78" fmla="*/ 16 w 184"/>
                  <a:gd name="T79" fmla="*/ 61 h 203"/>
                  <a:gd name="T80" fmla="*/ 30 w 184"/>
                  <a:gd name="T81" fmla="*/ 49 h 203"/>
                  <a:gd name="T82" fmla="*/ 46 w 184"/>
                  <a:gd name="T83" fmla="*/ 55 h 203"/>
                  <a:gd name="T84" fmla="*/ 56 w 184"/>
                  <a:gd name="T85" fmla="*/ 75 h 203"/>
                  <a:gd name="T86" fmla="*/ 64 w 184"/>
                  <a:gd name="T87" fmla="*/ 89 h 203"/>
                  <a:gd name="T88" fmla="*/ 80 w 184"/>
                  <a:gd name="T89" fmla="*/ 97 h 203"/>
                  <a:gd name="T90" fmla="*/ 96 w 184"/>
                  <a:gd name="T91" fmla="*/ 111 h 203"/>
                  <a:gd name="T92" fmla="*/ 110 w 184"/>
                  <a:gd name="T93" fmla="*/ 115 h 203"/>
                  <a:gd name="T94" fmla="*/ 120 w 184"/>
                  <a:gd name="T95" fmla="*/ 125 h 203"/>
                  <a:gd name="T96" fmla="*/ 126 w 184"/>
                  <a:gd name="T97" fmla="*/ 131 h 203"/>
                  <a:gd name="T98" fmla="*/ 140 w 184"/>
                  <a:gd name="T99" fmla="*/ 143 h 203"/>
                  <a:gd name="T100" fmla="*/ 148 w 184"/>
                  <a:gd name="T101" fmla="*/ 157 h 203"/>
                  <a:gd name="T102" fmla="*/ 142 w 184"/>
                  <a:gd name="T103" fmla="*/ 169 h 203"/>
                  <a:gd name="T104" fmla="*/ 144 w 184"/>
                  <a:gd name="T105" fmla="*/ 177 h 203"/>
                  <a:gd name="T106" fmla="*/ 154 w 184"/>
                  <a:gd name="T107" fmla="*/ 169 h 203"/>
                  <a:gd name="T108" fmla="*/ 158 w 184"/>
                  <a:gd name="T109" fmla="*/ 157 h 203"/>
                  <a:gd name="T110" fmla="*/ 164 w 184"/>
                  <a:gd name="T111" fmla="*/ 147 h 203"/>
                  <a:gd name="T112" fmla="*/ 152 w 184"/>
                  <a:gd name="T113" fmla="*/ 141 h 203"/>
                  <a:gd name="T114" fmla="*/ 158 w 184"/>
                  <a:gd name="T115" fmla="*/ 127 h 203"/>
                  <a:gd name="T116" fmla="*/ 174 w 184"/>
                  <a:gd name="T117" fmla="*/ 131 h 203"/>
                  <a:gd name="T118" fmla="*/ 184 w 184"/>
                  <a:gd name="T119" fmla="*/ 13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4" h="203">
                    <a:moveTo>
                      <a:pt x="46" y="137"/>
                    </a:moveTo>
                    <a:lnTo>
                      <a:pt x="44" y="129"/>
                    </a:lnTo>
                    <a:lnTo>
                      <a:pt x="48" y="127"/>
                    </a:lnTo>
                    <a:lnTo>
                      <a:pt x="48" y="121"/>
                    </a:lnTo>
                    <a:lnTo>
                      <a:pt x="46" y="117"/>
                    </a:lnTo>
                    <a:lnTo>
                      <a:pt x="44" y="113"/>
                    </a:lnTo>
                    <a:lnTo>
                      <a:pt x="40" y="111"/>
                    </a:lnTo>
                    <a:lnTo>
                      <a:pt x="36" y="113"/>
                    </a:lnTo>
                    <a:lnTo>
                      <a:pt x="34" y="117"/>
                    </a:lnTo>
                    <a:lnTo>
                      <a:pt x="26" y="119"/>
                    </a:lnTo>
                    <a:lnTo>
                      <a:pt x="24" y="117"/>
                    </a:lnTo>
                    <a:lnTo>
                      <a:pt x="26" y="113"/>
                    </a:lnTo>
                    <a:lnTo>
                      <a:pt x="24" y="113"/>
                    </a:lnTo>
                    <a:lnTo>
                      <a:pt x="22" y="117"/>
                    </a:lnTo>
                    <a:lnTo>
                      <a:pt x="24" y="123"/>
                    </a:lnTo>
                    <a:lnTo>
                      <a:pt x="26" y="127"/>
                    </a:lnTo>
                    <a:lnTo>
                      <a:pt x="28" y="133"/>
                    </a:lnTo>
                    <a:lnTo>
                      <a:pt x="26" y="139"/>
                    </a:lnTo>
                    <a:lnTo>
                      <a:pt x="26" y="147"/>
                    </a:lnTo>
                    <a:lnTo>
                      <a:pt x="26" y="151"/>
                    </a:lnTo>
                    <a:lnTo>
                      <a:pt x="30" y="157"/>
                    </a:lnTo>
                    <a:lnTo>
                      <a:pt x="36" y="157"/>
                    </a:lnTo>
                    <a:lnTo>
                      <a:pt x="36" y="153"/>
                    </a:lnTo>
                    <a:lnTo>
                      <a:pt x="40" y="151"/>
                    </a:lnTo>
                    <a:lnTo>
                      <a:pt x="42" y="153"/>
                    </a:lnTo>
                    <a:lnTo>
                      <a:pt x="44" y="151"/>
                    </a:lnTo>
                    <a:lnTo>
                      <a:pt x="46" y="143"/>
                    </a:lnTo>
                    <a:lnTo>
                      <a:pt x="46" y="137"/>
                    </a:lnTo>
                    <a:lnTo>
                      <a:pt x="46" y="137"/>
                    </a:lnTo>
                    <a:close/>
                    <a:moveTo>
                      <a:pt x="134" y="171"/>
                    </a:moveTo>
                    <a:lnTo>
                      <a:pt x="130" y="173"/>
                    </a:lnTo>
                    <a:lnTo>
                      <a:pt x="124" y="173"/>
                    </a:lnTo>
                    <a:lnTo>
                      <a:pt x="118" y="175"/>
                    </a:lnTo>
                    <a:lnTo>
                      <a:pt x="112" y="175"/>
                    </a:lnTo>
                    <a:lnTo>
                      <a:pt x="108" y="175"/>
                    </a:lnTo>
                    <a:lnTo>
                      <a:pt x="102" y="173"/>
                    </a:lnTo>
                    <a:lnTo>
                      <a:pt x="98" y="171"/>
                    </a:lnTo>
                    <a:lnTo>
                      <a:pt x="96" y="175"/>
                    </a:lnTo>
                    <a:lnTo>
                      <a:pt x="92" y="173"/>
                    </a:lnTo>
                    <a:lnTo>
                      <a:pt x="88" y="175"/>
                    </a:lnTo>
                    <a:lnTo>
                      <a:pt x="86" y="179"/>
                    </a:lnTo>
                    <a:lnTo>
                      <a:pt x="90" y="185"/>
                    </a:lnTo>
                    <a:lnTo>
                      <a:pt x="102" y="187"/>
                    </a:lnTo>
                    <a:lnTo>
                      <a:pt x="110" y="193"/>
                    </a:lnTo>
                    <a:lnTo>
                      <a:pt x="116" y="193"/>
                    </a:lnTo>
                    <a:lnTo>
                      <a:pt x="118" y="197"/>
                    </a:lnTo>
                    <a:lnTo>
                      <a:pt x="124" y="201"/>
                    </a:lnTo>
                    <a:lnTo>
                      <a:pt x="128" y="201"/>
                    </a:lnTo>
                    <a:lnTo>
                      <a:pt x="132" y="203"/>
                    </a:lnTo>
                    <a:lnTo>
                      <a:pt x="132" y="199"/>
                    </a:lnTo>
                    <a:lnTo>
                      <a:pt x="134" y="195"/>
                    </a:lnTo>
                    <a:lnTo>
                      <a:pt x="130" y="189"/>
                    </a:lnTo>
                    <a:lnTo>
                      <a:pt x="130" y="183"/>
                    </a:lnTo>
                    <a:lnTo>
                      <a:pt x="134" y="177"/>
                    </a:lnTo>
                    <a:lnTo>
                      <a:pt x="136" y="173"/>
                    </a:lnTo>
                    <a:lnTo>
                      <a:pt x="136" y="169"/>
                    </a:lnTo>
                    <a:lnTo>
                      <a:pt x="134" y="171"/>
                    </a:lnTo>
                    <a:close/>
                    <a:moveTo>
                      <a:pt x="178" y="127"/>
                    </a:moveTo>
                    <a:lnTo>
                      <a:pt x="176" y="125"/>
                    </a:lnTo>
                    <a:lnTo>
                      <a:pt x="172" y="123"/>
                    </a:lnTo>
                    <a:lnTo>
                      <a:pt x="158" y="115"/>
                    </a:lnTo>
                    <a:lnTo>
                      <a:pt x="144" y="107"/>
                    </a:lnTo>
                    <a:lnTo>
                      <a:pt x="142" y="105"/>
                    </a:lnTo>
                    <a:lnTo>
                      <a:pt x="144" y="101"/>
                    </a:lnTo>
                    <a:lnTo>
                      <a:pt x="146" y="99"/>
                    </a:lnTo>
                    <a:lnTo>
                      <a:pt x="142" y="97"/>
                    </a:lnTo>
                    <a:lnTo>
                      <a:pt x="140" y="99"/>
                    </a:lnTo>
                    <a:lnTo>
                      <a:pt x="130" y="99"/>
                    </a:lnTo>
                    <a:lnTo>
                      <a:pt x="126" y="97"/>
                    </a:lnTo>
                    <a:lnTo>
                      <a:pt x="116" y="91"/>
                    </a:lnTo>
                    <a:lnTo>
                      <a:pt x="112" y="85"/>
                    </a:lnTo>
                    <a:lnTo>
                      <a:pt x="108" y="75"/>
                    </a:lnTo>
                    <a:lnTo>
                      <a:pt x="104" y="67"/>
                    </a:lnTo>
                    <a:lnTo>
                      <a:pt x="98" y="63"/>
                    </a:lnTo>
                    <a:lnTo>
                      <a:pt x="90" y="59"/>
                    </a:lnTo>
                    <a:lnTo>
                      <a:pt x="86" y="55"/>
                    </a:lnTo>
                    <a:lnTo>
                      <a:pt x="82" y="47"/>
                    </a:lnTo>
                    <a:lnTo>
                      <a:pt x="84" y="43"/>
                    </a:lnTo>
                    <a:lnTo>
                      <a:pt x="86" y="43"/>
                    </a:lnTo>
                    <a:lnTo>
                      <a:pt x="86" y="39"/>
                    </a:lnTo>
                    <a:lnTo>
                      <a:pt x="82" y="33"/>
                    </a:lnTo>
                    <a:lnTo>
                      <a:pt x="82" y="29"/>
                    </a:lnTo>
                    <a:lnTo>
                      <a:pt x="84" y="29"/>
                    </a:lnTo>
                    <a:lnTo>
                      <a:pt x="88" y="29"/>
                    </a:lnTo>
                    <a:lnTo>
                      <a:pt x="94" y="27"/>
                    </a:lnTo>
                    <a:lnTo>
                      <a:pt x="98" y="25"/>
                    </a:lnTo>
                    <a:lnTo>
                      <a:pt x="104" y="29"/>
                    </a:lnTo>
                    <a:lnTo>
                      <a:pt x="106" y="29"/>
                    </a:lnTo>
                    <a:lnTo>
                      <a:pt x="106" y="25"/>
                    </a:lnTo>
                    <a:lnTo>
                      <a:pt x="102" y="15"/>
                    </a:lnTo>
                    <a:lnTo>
                      <a:pt x="106" y="10"/>
                    </a:lnTo>
                    <a:lnTo>
                      <a:pt x="86" y="6"/>
                    </a:lnTo>
                    <a:lnTo>
                      <a:pt x="80" y="0"/>
                    </a:lnTo>
                    <a:lnTo>
                      <a:pt x="66" y="0"/>
                    </a:lnTo>
                    <a:lnTo>
                      <a:pt x="62" y="4"/>
                    </a:lnTo>
                    <a:lnTo>
                      <a:pt x="54" y="0"/>
                    </a:lnTo>
                    <a:lnTo>
                      <a:pt x="52" y="8"/>
                    </a:lnTo>
                    <a:lnTo>
                      <a:pt x="50" y="8"/>
                    </a:lnTo>
                    <a:lnTo>
                      <a:pt x="48" y="12"/>
                    </a:lnTo>
                    <a:lnTo>
                      <a:pt x="42" y="10"/>
                    </a:lnTo>
                    <a:lnTo>
                      <a:pt x="36" y="15"/>
                    </a:lnTo>
                    <a:lnTo>
                      <a:pt x="36" y="21"/>
                    </a:lnTo>
                    <a:lnTo>
                      <a:pt x="34" y="21"/>
                    </a:lnTo>
                    <a:lnTo>
                      <a:pt x="34" y="15"/>
                    </a:lnTo>
                    <a:lnTo>
                      <a:pt x="30" y="15"/>
                    </a:lnTo>
                    <a:lnTo>
                      <a:pt x="26" y="12"/>
                    </a:lnTo>
                    <a:lnTo>
                      <a:pt x="20" y="15"/>
                    </a:lnTo>
                    <a:lnTo>
                      <a:pt x="18" y="19"/>
                    </a:lnTo>
                    <a:lnTo>
                      <a:pt x="12" y="19"/>
                    </a:lnTo>
                    <a:lnTo>
                      <a:pt x="4" y="19"/>
                    </a:lnTo>
                    <a:lnTo>
                      <a:pt x="2" y="25"/>
                    </a:lnTo>
                    <a:lnTo>
                      <a:pt x="6" y="33"/>
                    </a:lnTo>
                    <a:lnTo>
                      <a:pt x="0" y="39"/>
                    </a:lnTo>
                    <a:lnTo>
                      <a:pt x="2" y="45"/>
                    </a:lnTo>
                    <a:lnTo>
                      <a:pt x="2" y="53"/>
                    </a:lnTo>
                    <a:lnTo>
                      <a:pt x="6" y="53"/>
                    </a:lnTo>
                    <a:lnTo>
                      <a:pt x="12" y="53"/>
                    </a:lnTo>
                    <a:lnTo>
                      <a:pt x="12" y="59"/>
                    </a:lnTo>
                    <a:lnTo>
                      <a:pt x="8" y="63"/>
                    </a:lnTo>
                    <a:lnTo>
                      <a:pt x="16" y="61"/>
                    </a:lnTo>
                    <a:lnTo>
                      <a:pt x="22" y="59"/>
                    </a:lnTo>
                    <a:lnTo>
                      <a:pt x="26" y="51"/>
                    </a:lnTo>
                    <a:lnTo>
                      <a:pt x="30" y="49"/>
                    </a:lnTo>
                    <a:lnTo>
                      <a:pt x="38" y="51"/>
                    </a:lnTo>
                    <a:lnTo>
                      <a:pt x="42" y="53"/>
                    </a:lnTo>
                    <a:lnTo>
                      <a:pt x="46" y="55"/>
                    </a:lnTo>
                    <a:lnTo>
                      <a:pt x="52" y="59"/>
                    </a:lnTo>
                    <a:lnTo>
                      <a:pt x="52" y="67"/>
                    </a:lnTo>
                    <a:lnTo>
                      <a:pt x="56" y="75"/>
                    </a:lnTo>
                    <a:lnTo>
                      <a:pt x="56" y="79"/>
                    </a:lnTo>
                    <a:lnTo>
                      <a:pt x="62" y="83"/>
                    </a:lnTo>
                    <a:lnTo>
                      <a:pt x="64" y="89"/>
                    </a:lnTo>
                    <a:lnTo>
                      <a:pt x="72" y="91"/>
                    </a:lnTo>
                    <a:lnTo>
                      <a:pt x="76" y="97"/>
                    </a:lnTo>
                    <a:lnTo>
                      <a:pt x="80" y="97"/>
                    </a:lnTo>
                    <a:lnTo>
                      <a:pt x="88" y="107"/>
                    </a:lnTo>
                    <a:lnTo>
                      <a:pt x="92" y="107"/>
                    </a:lnTo>
                    <a:lnTo>
                      <a:pt x="96" y="111"/>
                    </a:lnTo>
                    <a:lnTo>
                      <a:pt x="102" y="111"/>
                    </a:lnTo>
                    <a:lnTo>
                      <a:pt x="106" y="111"/>
                    </a:lnTo>
                    <a:lnTo>
                      <a:pt x="110" y="115"/>
                    </a:lnTo>
                    <a:lnTo>
                      <a:pt x="114" y="121"/>
                    </a:lnTo>
                    <a:lnTo>
                      <a:pt x="118" y="121"/>
                    </a:lnTo>
                    <a:lnTo>
                      <a:pt x="120" y="125"/>
                    </a:lnTo>
                    <a:lnTo>
                      <a:pt x="120" y="127"/>
                    </a:lnTo>
                    <a:lnTo>
                      <a:pt x="126" y="127"/>
                    </a:lnTo>
                    <a:lnTo>
                      <a:pt x="126" y="131"/>
                    </a:lnTo>
                    <a:lnTo>
                      <a:pt x="132" y="135"/>
                    </a:lnTo>
                    <a:lnTo>
                      <a:pt x="140" y="135"/>
                    </a:lnTo>
                    <a:lnTo>
                      <a:pt x="140" y="143"/>
                    </a:lnTo>
                    <a:lnTo>
                      <a:pt x="144" y="147"/>
                    </a:lnTo>
                    <a:lnTo>
                      <a:pt x="146" y="153"/>
                    </a:lnTo>
                    <a:lnTo>
                      <a:pt x="148" y="157"/>
                    </a:lnTo>
                    <a:lnTo>
                      <a:pt x="146" y="161"/>
                    </a:lnTo>
                    <a:lnTo>
                      <a:pt x="142" y="163"/>
                    </a:lnTo>
                    <a:lnTo>
                      <a:pt x="142" y="169"/>
                    </a:lnTo>
                    <a:lnTo>
                      <a:pt x="138" y="169"/>
                    </a:lnTo>
                    <a:lnTo>
                      <a:pt x="138" y="175"/>
                    </a:lnTo>
                    <a:lnTo>
                      <a:pt x="144" y="177"/>
                    </a:lnTo>
                    <a:lnTo>
                      <a:pt x="148" y="177"/>
                    </a:lnTo>
                    <a:lnTo>
                      <a:pt x="150" y="171"/>
                    </a:lnTo>
                    <a:lnTo>
                      <a:pt x="154" y="169"/>
                    </a:lnTo>
                    <a:lnTo>
                      <a:pt x="154" y="167"/>
                    </a:lnTo>
                    <a:lnTo>
                      <a:pt x="152" y="161"/>
                    </a:lnTo>
                    <a:lnTo>
                      <a:pt x="158" y="157"/>
                    </a:lnTo>
                    <a:lnTo>
                      <a:pt x="162" y="157"/>
                    </a:lnTo>
                    <a:lnTo>
                      <a:pt x="164" y="153"/>
                    </a:lnTo>
                    <a:lnTo>
                      <a:pt x="164" y="147"/>
                    </a:lnTo>
                    <a:lnTo>
                      <a:pt x="158" y="145"/>
                    </a:lnTo>
                    <a:lnTo>
                      <a:pt x="156" y="143"/>
                    </a:lnTo>
                    <a:lnTo>
                      <a:pt x="152" y="141"/>
                    </a:lnTo>
                    <a:lnTo>
                      <a:pt x="154" y="133"/>
                    </a:lnTo>
                    <a:lnTo>
                      <a:pt x="156" y="131"/>
                    </a:lnTo>
                    <a:lnTo>
                      <a:pt x="158" y="127"/>
                    </a:lnTo>
                    <a:lnTo>
                      <a:pt x="164" y="127"/>
                    </a:lnTo>
                    <a:lnTo>
                      <a:pt x="164" y="129"/>
                    </a:lnTo>
                    <a:lnTo>
                      <a:pt x="174" y="131"/>
                    </a:lnTo>
                    <a:lnTo>
                      <a:pt x="178" y="137"/>
                    </a:lnTo>
                    <a:lnTo>
                      <a:pt x="182" y="139"/>
                    </a:lnTo>
                    <a:lnTo>
                      <a:pt x="184" y="133"/>
                    </a:lnTo>
                    <a:lnTo>
                      <a:pt x="178" y="127"/>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4" name="Freeform 202"/>
              <p:cNvSpPr>
                <a:spLocks noEditPoints="1"/>
              </p:cNvSpPr>
              <p:nvPr/>
            </p:nvSpPr>
            <p:spPr bwMode="auto">
              <a:xfrm>
                <a:off x="4467383" y="1940203"/>
                <a:ext cx="68044" cy="147782"/>
              </a:xfrm>
              <a:custGeom>
                <a:avLst/>
                <a:gdLst>
                  <a:gd name="T0" fmla="*/ 56 w 64"/>
                  <a:gd name="T1" fmla="*/ 68 h 139"/>
                  <a:gd name="T2" fmla="*/ 54 w 64"/>
                  <a:gd name="T3" fmla="*/ 70 h 139"/>
                  <a:gd name="T4" fmla="*/ 50 w 64"/>
                  <a:gd name="T5" fmla="*/ 68 h 139"/>
                  <a:gd name="T6" fmla="*/ 50 w 64"/>
                  <a:gd name="T7" fmla="*/ 64 h 139"/>
                  <a:gd name="T8" fmla="*/ 54 w 64"/>
                  <a:gd name="T9" fmla="*/ 64 h 139"/>
                  <a:gd name="T10" fmla="*/ 56 w 64"/>
                  <a:gd name="T11" fmla="*/ 68 h 139"/>
                  <a:gd name="T12" fmla="*/ 12 w 64"/>
                  <a:gd name="T13" fmla="*/ 16 h 139"/>
                  <a:gd name="T14" fmla="*/ 14 w 64"/>
                  <a:gd name="T15" fmla="*/ 22 h 139"/>
                  <a:gd name="T16" fmla="*/ 14 w 64"/>
                  <a:gd name="T17" fmla="*/ 50 h 139"/>
                  <a:gd name="T18" fmla="*/ 4 w 64"/>
                  <a:gd name="T19" fmla="*/ 60 h 139"/>
                  <a:gd name="T20" fmla="*/ 0 w 64"/>
                  <a:gd name="T21" fmla="*/ 68 h 139"/>
                  <a:gd name="T22" fmla="*/ 6 w 64"/>
                  <a:gd name="T23" fmla="*/ 80 h 139"/>
                  <a:gd name="T24" fmla="*/ 12 w 64"/>
                  <a:gd name="T25" fmla="*/ 86 h 139"/>
                  <a:gd name="T26" fmla="*/ 14 w 64"/>
                  <a:gd name="T27" fmla="*/ 94 h 139"/>
                  <a:gd name="T28" fmla="*/ 26 w 64"/>
                  <a:gd name="T29" fmla="*/ 102 h 139"/>
                  <a:gd name="T30" fmla="*/ 32 w 64"/>
                  <a:gd name="T31" fmla="*/ 139 h 139"/>
                  <a:gd name="T32" fmla="*/ 38 w 64"/>
                  <a:gd name="T33" fmla="*/ 137 h 139"/>
                  <a:gd name="T34" fmla="*/ 42 w 64"/>
                  <a:gd name="T35" fmla="*/ 127 h 139"/>
                  <a:gd name="T36" fmla="*/ 38 w 64"/>
                  <a:gd name="T37" fmla="*/ 115 h 139"/>
                  <a:gd name="T38" fmla="*/ 42 w 64"/>
                  <a:gd name="T39" fmla="*/ 109 h 139"/>
                  <a:gd name="T40" fmla="*/ 54 w 64"/>
                  <a:gd name="T41" fmla="*/ 98 h 139"/>
                  <a:gd name="T42" fmla="*/ 64 w 64"/>
                  <a:gd name="T43" fmla="*/ 94 h 139"/>
                  <a:gd name="T44" fmla="*/ 62 w 64"/>
                  <a:gd name="T45" fmla="*/ 88 h 139"/>
                  <a:gd name="T46" fmla="*/ 62 w 64"/>
                  <a:gd name="T47" fmla="*/ 78 h 139"/>
                  <a:gd name="T48" fmla="*/ 56 w 64"/>
                  <a:gd name="T49" fmla="*/ 72 h 139"/>
                  <a:gd name="T50" fmla="*/ 52 w 64"/>
                  <a:gd name="T51" fmla="*/ 72 h 139"/>
                  <a:gd name="T52" fmla="*/ 40 w 64"/>
                  <a:gd name="T53" fmla="*/ 66 h 139"/>
                  <a:gd name="T54" fmla="*/ 36 w 64"/>
                  <a:gd name="T55" fmla="*/ 58 h 139"/>
                  <a:gd name="T56" fmla="*/ 40 w 64"/>
                  <a:gd name="T57" fmla="*/ 54 h 139"/>
                  <a:gd name="T58" fmla="*/ 50 w 64"/>
                  <a:gd name="T59" fmla="*/ 52 h 139"/>
                  <a:gd name="T60" fmla="*/ 54 w 64"/>
                  <a:gd name="T61" fmla="*/ 40 h 139"/>
                  <a:gd name="T62" fmla="*/ 54 w 64"/>
                  <a:gd name="T63" fmla="*/ 30 h 139"/>
                  <a:gd name="T64" fmla="*/ 46 w 64"/>
                  <a:gd name="T65" fmla="*/ 26 h 139"/>
                  <a:gd name="T66" fmla="*/ 44 w 64"/>
                  <a:gd name="T67" fmla="*/ 20 h 139"/>
                  <a:gd name="T68" fmla="*/ 50 w 64"/>
                  <a:gd name="T69" fmla="*/ 14 h 139"/>
                  <a:gd name="T70" fmla="*/ 56 w 64"/>
                  <a:gd name="T71" fmla="*/ 8 h 139"/>
                  <a:gd name="T72" fmla="*/ 54 w 64"/>
                  <a:gd name="T73" fmla="*/ 4 h 139"/>
                  <a:gd name="T74" fmla="*/ 46 w 64"/>
                  <a:gd name="T75" fmla="*/ 10 h 139"/>
                  <a:gd name="T76" fmla="*/ 44 w 64"/>
                  <a:gd name="T77" fmla="*/ 2 h 139"/>
                  <a:gd name="T78" fmla="*/ 36 w 64"/>
                  <a:gd name="T79" fmla="*/ 0 h 139"/>
                  <a:gd name="T80" fmla="*/ 24 w 64"/>
                  <a:gd name="T81" fmla="*/ 2 h 139"/>
                  <a:gd name="T82" fmla="*/ 18 w 64"/>
                  <a:gd name="T83" fmla="*/ 8 h 139"/>
                  <a:gd name="T84" fmla="*/ 18 w 64"/>
                  <a:gd name="T85" fmla="*/ 12 h 139"/>
                  <a:gd name="T86" fmla="*/ 12 w 64"/>
                  <a:gd name="T87" fmla="*/ 1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139">
                    <a:moveTo>
                      <a:pt x="56" y="68"/>
                    </a:moveTo>
                    <a:lnTo>
                      <a:pt x="54" y="70"/>
                    </a:lnTo>
                    <a:lnTo>
                      <a:pt x="50" y="68"/>
                    </a:lnTo>
                    <a:lnTo>
                      <a:pt x="50" y="64"/>
                    </a:lnTo>
                    <a:lnTo>
                      <a:pt x="54" y="64"/>
                    </a:lnTo>
                    <a:lnTo>
                      <a:pt x="56" y="68"/>
                    </a:lnTo>
                    <a:close/>
                    <a:moveTo>
                      <a:pt x="12" y="16"/>
                    </a:moveTo>
                    <a:lnTo>
                      <a:pt x="14" y="22"/>
                    </a:lnTo>
                    <a:lnTo>
                      <a:pt x="14" y="50"/>
                    </a:lnTo>
                    <a:lnTo>
                      <a:pt x="4" y="60"/>
                    </a:lnTo>
                    <a:lnTo>
                      <a:pt x="0" y="68"/>
                    </a:lnTo>
                    <a:lnTo>
                      <a:pt x="6" y="80"/>
                    </a:lnTo>
                    <a:lnTo>
                      <a:pt x="12" y="86"/>
                    </a:lnTo>
                    <a:lnTo>
                      <a:pt x="14" y="94"/>
                    </a:lnTo>
                    <a:lnTo>
                      <a:pt x="26" y="102"/>
                    </a:lnTo>
                    <a:lnTo>
                      <a:pt x="32" y="139"/>
                    </a:lnTo>
                    <a:lnTo>
                      <a:pt x="38" y="137"/>
                    </a:lnTo>
                    <a:lnTo>
                      <a:pt x="42" y="127"/>
                    </a:lnTo>
                    <a:lnTo>
                      <a:pt x="38" y="115"/>
                    </a:lnTo>
                    <a:lnTo>
                      <a:pt x="42" y="109"/>
                    </a:lnTo>
                    <a:lnTo>
                      <a:pt x="54" y="98"/>
                    </a:lnTo>
                    <a:lnTo>
                      <a:pt x="64" y="94"/>
                    </a:lnTo>
                    <a:lnTo>
                      <a:pt x="62" y="88"/>
                    </a:lnTo>
                    <a:lnTo>
                      <a:pt x="62" y="78"/>
                    </a:lnTo>
                    <a:lnTo>
                      <a:pt x="56" y="72"/>
                    </a:lnTo>
                    <a:lnTo>
                      <a:pt x="52" y="72"/>
                    </a:lnTo>
                    <a:lnTo>
                      <a:pt x="40" y="66"/>
                    </a:lnTo>
                    <a:lnTo>
                      <a:pt x="36" y="58"/>
                    </a:lnTo>
                    <a:lnTo>
                      <a:pt x="40" y="54"/>
                    </a:lnTo>
                    <a:lnTo>
                      <a:pt x="50" y="52"/>
                    </a:lnTo>
                    <a:lnTo>
                      <a:pt x="54" y="40"/>
                    </a:lnTo>
                    <a:lnTo>
                      <a:pt x="54" y="30"/>
                    </a:lnTo>
                    <a:lnTo>
                      <a:pt x="46" y="26"/>
                    </a:lnTo>
                    <a:lnTo>
                      <a:pt x="44" y="20"/>
                    </a:lnTo>
                    <a:lnTo>
                      <a:pt x="50" y="14"/>
                    </a:lnTo>
                    <a:lnTo>
                      <a:pt x="56" y="8"/>
                    </a:lnTo>
                    <a:lnTo>
                      <a:pt x="54" y="4"/>
                    </a:lnTo>
                    <a:lnTo>
                      <a:pt x="46" y="10"/>
                    </a:lnTo>
                    <a:lnTo>
                      <a:pt x="44" y="2"/>
                    </a:lnTo>
                    <a:lnTo>
                      <a:pt x="36" y="0"/>
                    </a:lnTo>
                    <a:lnTo>
                      <a:pt x="24" y="2"/>
                    </a:lnTo>
                    <a:lnTo>
                      <a:pt x="18" y="8"/>
                    </a:lnTo>
                    <a:lnTo>
                      <a:pt x="18" y="12"/>
                    </a:lnTo>
                    <a:lnTo>
                      <a:pt x="12" y="16"/>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5" name="Freeform 205"/>
              <p:cNvSpPr>
                <a:spLocks noEditPoints="1"/>
              </p:cNvSpPr>
              <p:nvPr/>
            </p:nvSpPr>
            <p:spPr bwMode="auto">
              <a:xfrm>
                <a:off x="4652377" y="1755209"/>
                <a:ext cx="70170" cy="85054"/>
              </a:xfrm>
              <a:custGeom>
                <a:avLst/>
                <a:gdLst>
                  <a:gd name="T0" fmla="*/ 32 w 66"/>
                  <a:gd name="T1" fmla="*/ 54 h 80"/>
                  <a:gd name="T2" fmla="*/ 26 w 66"/>
                  <a:gd name="T3" fmla="*/ 66 h 80"/>
                  <a:gd name="T4" fmla="*/ 20 w 66"/>
                  <a:gd name="T5" fmla="*/ 56 h 80"/>
                  <a:gd name="T6" fmla="*/ 10 w 66"/>
                  <a:gd name="T7" fmla="*/ 50 h 80"/>
                  <a:gd name="T8" fmla="*/ 12 w 66"/>
                  <a:gd name="T9" fmla="*/ 42 h 80"/>
                  <a:gd name="T10" fmla="*/ 8 w 66"/>
                  <a:gd name="T11" fmla="*/ 32 h 80"/>
                  <a:gd name="T12" fmla="*/ 6 w 66"/>
                  <a:gd name="T13" fmla="*/ 22 h 80"/>
                  <a:gd name="T14" fmla="*/ 6 w 66"/>
                  <a:gd name="T15" fmla="*/ 16 h 80"/>
                  <a:gd name="T16" fmla="*/ 0 w 66"/>
                  <a:gd name="T17" fmla="*/ 6 h 80"/>
                  <a:gd name="T18" fmla="*/ 12 w 66"/>
                  <a:gd name="T19" fmla="*/ 0 h 80"/>
                  <a:gd name="T20" fmla="*/ 22 w 66"/>
                  <a:gd name="T21" fmla="*/ 0 h 80"/>
                  <a:gd name="T22" fmla="*/ 30 w 66"/>
                  <a:gd name="T23" fmla="*/ 8 h 80"/>
                  <a:gd name="T24" fmla="*/ 32 w 66"/>
                  <a:gd name="T25" fmla="*/ 14 h 80"/>
                  <a:gd name="T26" fmla="*/ 42 w 66"/>
                  <a:gd name="T27" fmla="*/ 20 h 80"/>
                  <a:gd name="T28" fmla="*/ 44 w 66"/>
                  <a:gd name="T29" fmla="*/ 24 h 80"/>
                  <a:gd name="T30" fmla="*/ 54 w 66"/>
                  <a:gd name="T31" fmla="*/ 30 h 80"/>
                  <a:gd name="T32" fmla="*/ 56 w 66"/>
                  <a:gd name="T33" fmla="*/ 28 h 80"/>
                  <a:gd name="T34" fmla="*/ 62 w 66"/>
                  <a:gd name="T35" fmla="*/ 30 h 80"/>
                  <a:gd name="T36" fmla="*/ 58 w 66"/>
                  <a:gd name="T37" fmla="*/ 32 h 80"/>
                  <a:gd name="T38" fmla="*/ 60 w 66"/>
                  <a:gd name="T39" fmla="*/ 36 h 80"/>
                  <a:gd name="T40" fmla="*/ 56 w 66"/>
                  <a:gd name="T41" fmla="*/ 40 h 80"/>
                  <a:gd name="T42" fmla="*/ 56 w 66"/>
                  <a:gd name="T43" fmla="*/ 52 h 80"/>
                  <a:gd name="T44" fmla="*/ 66 w 66"/>
                  <a:gd name="T45" fmla="*/ 58 h 80"/>
                  <a:gd name="T46" fmla="*/ 64 w 66"/>
                  <a:gd name="T47" fmla="*/ 62 h 80"/>
                  <a:gd name="T48" fmla="*/ 60 w 66"/>
                  <a:gd name="T49" fmla="*/ 64 h 80"/>
                  <a:gd name="T50" fmla="*/ 60 w 66"/>
                  <a:gd name="T51" fmla="*/ 74 h 80"/>
                  <a:gd name="T52" fmla="*/ 50 w 66"/>
                  <a:gd name="T53" fmla="*/ 74 h 80"/>
                  <a:gd name="T54" fmla="*/ 36 w 66"/>
                  <a:gd name="T55" fmla="*/ 54 h 80"/>
                  <a:gd name="T56" fmla="*/ 32 w 66"/>
                  <a:gd name="T57" fmla="*/ 54 h 80"/>
                  <a:gd name="T58" fmla="*/ 42 w 66"/>
                  <a:gd name="T59" fmla="*/ 78 h 80"/>
                  <a:gd name="T60" fmla="*/ 50 w 66"/>
                  <a:gd name="T61" fmla="*/ 74 h 80"/>
                  <a:gd name="T62" fmla="*/ 36 w 66"/>
                  <a:gd name="T63" fmla="*/ 54 h 80"/>
                  <a:gd name="T64" fmla="*/ 32 w 66"/>
                  <a:gd name="T65" fmla="*/ 54 h 80"/>
                  <a:gd name="T66" fmla="*/ 26 w 66"/>
                  <a:gd name="T67" fmla="*/ 66 h 80"/>
                  <a:gd name="T68" fmla="*/ 26 w 66"/>
                  <a:gd name="T69" fmla="*/ 70 h 80"/>
                  <a:gd name="T70" fmla="*/ 32 w 66"/>
                  <a:gd name="T71" fmla="*/ 80 h 80"/>
                  <a:gd name="T72" fmla="*/ 38 w 66"/>
                  <a:gd name="T73" fmla="*/ 78 h 80"/>
                  <a:gd name="T74" fmla="*/ 42 w 66"/>
                  <a:gd name="T75" fmla="*/ 7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6" h="80">
                    <a:moveTo>
                      <a:pt x="32" y="54"/>
                    </a:moveTo>
                    <a:lnTo>
                      <a:pt x="26" y="66"/>
                    </a:lnTo>
                    <a:lnTo>
                      <a:pt x="20" y="56"/>
                    </a:lnTo>
                    <a:lnTo>
                      <a:pt x="10" y="50"/>
                    </a:lnTo>
                    <a:lnTo>
                      <a:pt x="12" y="42"/>
                    </a:lnTo>
                    <a:lnTo>
                      <a:pt x="8" y="32"/>
                    </a:lnTo>
                    <a:lnTo>
                      <a:pt x="6" y="22"/>
                    </a:lnTo>
                    <a:lnTo>
                      <a:pt x="6" y="16"/>
                    </a:lnTo>
                    <a:lnTo>
                      <a:pt x="0" y="6"/>
                    </a:lnTo>
                    <a:lnTo>
                      <a:pt x="12" y="0"/>
                    </a:lnTo>
                    <a:lnTo>
                      <a:pt x="22" y="0"/>
                    </a:lnTo>
                    <a:lnTo>
                      <a:pt x="30" y="8"/>
                    </a:lnTo>
                    <a:lnTo>
                      <a:pt x="32" y="14"/>
                    </a:lnTo>
                    <a:lnTo>
                      <a:pt x="42" y="20"/>
                    </a:lnTo>
                    <a:lnTo>
                      <a:pt x="44" y="24"/>
                    </a:lnTo>
                    <a:lnTo>
                      <a:pt x="54" y="30"/>
                    </a:lnTo>
                    <a:lnTo>
                      <a:pt x="56" y="28"/>
                    </a:lnTo>
                    <a:lnTo>
                      <a:pt x="62" y="30"/>
                    </a:lnTo>
                    <a:lnTo>
                      <a:pt x="58" y="32"/>
                    </a:lnTo>
                    <a:lnTo>
                      <a:pt x="60" y="36"/>
                    </a:lnTo>
                    <a:lnTo>
                      <a:pt x="56" y="40"/>
                    </a:lnTo>
                    <a:lnTo>
                      <a:pt x="56" y="52"/>
                    </a:lnTo>
                    <a:lnTo>
                      <a:pt x="66" y="58"/>
                    </a:lnTo>
                    <a:lnTo>
                      <a:pt x="64" y="62"/>
                    </a:lnTo>
                    <a:lnTo>
                      <a:pt x="60" y="64"/>
                    </a:lnTo>
                    <a:lnTo>
                      <a:pt x="60" y="74"/>
                    </a:lnTo>
                    <a:lnTo>
                      <a:pt x="50" y="74"/>
                    </a:lnTo>
                    <a:lnTo>
                      <a:pt x="36" y="54"/>
                    </a:lnTo>
                    <a:lnTo>
                      <a:pt x="32" y="54"/>
                    </a:lnTo>
                    <a:close/>
                    <a:moveTo>
                      <a:pt x="42" y="78"/>
                    </a:moveTo>
                    <a:lnTo>
                      <a:pt x="50" y="74"/>
                    </a:lnTo>
                    <a:lnTo>
                      <a:pt x="36" y="54"/>
                    </a:lnTo>
                    <a:lnTo>
                      <a:pt x="32" y="54"/>
                    </a:lnTo>
                    <a:lnTo>
                      <a:pt x="26" y="66"/>
                    </a:lnTo>
                    <a:lnTo>
                      <a:pt x="26" y="70"/>
                    </a:lnTo>
                    <a:lnTo>
                      <a:pt x="32" y="80"/>
                    </a:lnTo>
                    <a:lnTo>
                      <a:pt x="38" y="78"/>
                    </a:lnTo>
                    <a:lnTo>
                      <a:pt x="42" y="78"/>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6" name="Freeform 207"/>
              <p:cNvSpPr>
                <a:spLocks noEditPoints="1"/>
              </p:cNvSpPr>
              <p:nvPr/>
            </p:nvSpPr>
            <p:spPr bwMode="auto">
              <a:xfrm>
                <a:off x="4660883" y="1103479"/>
                <a:ext cx="2361327" cy="751670"/>
              </a:xfrm>
              <a:custGeom>
                <a:avLst/>
                <a:gdLst>
                  <a:gd name="T0" fmla="*/ 902 w 1109"/>
                  <a:gd name="T1" fmla="*/ 233 h 352"/>
                  <a:gd name="T2" fmla="*/ 952 w 1109"/>
                  <a:gd name="T3" fmla="*/ 301 h 352"/>
                  <a:gd name="T4" fmla="*/ 901 w 1109"/>
                  <a:gd name="T5" fmla="*/ 237 h 352"/>
                  <a:gd name="T6" fmla="*/ 1012 w 1109"/>
                  <a:gd name="T7" fmla="*/ 185 h 352"/>
                  <a:gd name="T8" fmla="*/ 999 w 1109"/>
                  <a:gd name="T9" fmla="*/ 321 h 352"/>
                  <a:gd name="T10" fmla="*/ 1024 w 1109"/>
                  <a:gd name="T11" fmla="*/ 274 h 352"/>
                  <a:gd name="T12" fmla="*/ 426 w 1109"/>
                  <a:gd name="T13" fmla="*/ 37 h 352"/>
                  <a:gd name="T14" fmla="*/ 456 w 1109"/>
                  <a:gd name="T15" fmla="*/ 22 h 352"/>
                  <a:gd name="T16" fmla="*/ 379 w 1109"/>
                  <a:gd name="T17" fmla="*/ 4 h 352"/>
                  <a:gd name="T18" fmla="*/ 414 w 1109"/>
                  <a:gd name="T19" fmla="*/ 21 h 352"/>
                  <a:gd name="T20" fmla="*/ 676 w 1109"/>
                  <a:gd name="T21" fmla="*/ 56 h 352"/>
                  <a:gd name="T22" fmla="*/ 698 w 1109"/>
                  <a:gd name="T23" fmla="*/ 43 h 352"/>
                  <a:gd name="T24" fmla="*/ 749 w 1109"/>
                  <a:gd name="T25" fmla="*/ 46 h 352"/>
                  <a:gd name="T26" fmla="*/ 925 w 1109"/>
                  <a:gd name="T27" fmla="*/ 92 h 352"/>
                  <a:gd name="T28" fmla="*/ 1054 w 1109"/>
                  <a:gd name="T29" fmla="*/ 127 h 352"/>
                  <a:gd name="T30" fmla="*/ 1076 w 1109"/>
                  <a:gd name="T31" fmla="*/ 151 h 352"/>
                  <a:gd name="T32" fmla="*/ 1000 w 1109"/>
                  <a:gd name="T33" fmla="*/ 174 h 352"/>
                  <a:gd name="T34" fmla="*/ 1035 w 1109"/>
                  <a:gd name="T35" fmla="*/ 223 h 352"/>
                  <a:gd name="T36" fmla="*/ 969 w 1109"/>
                  <a:gd name="T37" fmla="*/ 196 h 352"/>
                  <a:gd name="T38" fmla="*/ 970 w 1109"/>
                  <a:gd name="T39" fmla="*/ 157 h 352"/>
                  <a:gd name="T40" fmla="*/ 932 w 1109"/>
                  <a:gd name="T41" fmla="*/ 175 h 352"/>
                  <a:gd name="T42" fmla="*/ 897 w 1109"/>
                  <a:gd name="T43" fmla="*/ 178 h 352"/>
                  <a:gd name="T44" fmla="*/ 850 w 1109"/>
                  <a:gd name="T45" fmla="*/ 224 h 352"/>
                  <a:gd name="T46" fmla="*/ 913 w 1109"/>
                  <a:gd name="T47" fmla="*/ 267 h 352"/>
                  <a:gd name="T48" fmla="*/ 871 w 1109"/>
                  <a:gd name="T49" fmla="*/ 315 h 352"/>
                  <a:gd name="T50" fmla="*/ 751 w 1109"/>
                  <a:gd name="T51" fmla="*/ 250 h 352"/>
                  <a:gd name="T52" fmla="*/ 586 w 1109"/>
                  <a:gd name="T53" fmla="*/ 252 h 352"/>
                  <a:gd name="T54" fmla="*/ 458 w 1109"/>
                  <a:gd name="T55" fmla="*/ 256 h 352"/>
                  <a:gd name="T56" fmla="*/ 310 w 1109"/>
                  <a:gd name="T57" fmla="*/ 240 h 352"/>
                  <a:gd name="T58" fmla="*/ 217 w 1109"/>
                  <a:gd name="T59" fmla="*/ 270 h 352"/>
                  <a:gd name="T60" fmla="*/ 217 w 1109"/>
                  <a:gd name="T61" fmla="*/ 346 h 352"/>
                  <a:gd name="T62" fmla="*/ 145 w 1109"/>
                  <a:gd name="T63" fmla="*/ 293 h 352"/>
                  <a:gd name="T64" fmla="*/ 88 w 1109"/>
                  <a:gd name="T65" fmla="*/ 232 h 352"/>
                  <a:gd name="T66" fmla="*/ 58 w 1109"/>
                  <a:gd name="T67" fmla="*/ 177 h 352"/>
                  <a:gd name="T68" fmla="*/ 55 w 1109"/>
                  <a:gd name="T69" fmla="*/ 109 h 352"/>
                  <a:gd name="T70" fmla="*/ 127 w 1109"/>
                  <a:gd name="T71" fmla="*/ 107 h 352"/>
                  <a:gd name="T72" fmla="*/ 108 w 1109"/>
                  <a:gd name="T73" fmla="*/ 135 h 352"/>
                  <a:gd name="T74" fmla="*/ 146 w 1109"/>
                  <a:gd name="T75" fmla="*/ 112 h 352"/>
                  <a:gd name="T76" fmla="*/ 203 w 1109"/>
                  <a:gd name="T77" fmla="*/ 97 h 352"/>
                  <a:gd name="T78" fmla="*/ 243 w 1109"/>
                  <a:gd name="T79" fmla="*/ 91 h 352"/>
                  <a:gd name="T80" fmla="*/ 286 w 1109"/>
                  <a:gd name="T81" fmla="*/ 64 h 352"/>
                  <a:gd name="T82" fmla="*/ 313 w 1109"/>
                  <a:gd name="T83" fmla="*/ 116 h 352"/>
                  <a:gd name="T84" fmla="*/ 317 w 1109"/>
                  <a:gd name="T85" fmla="*/ 76 h 352"/>
                  <a:gd name="T86" fmla="*/ 375 w 1109"/>
                  <a:gd name="T87" fmla="*/ 81 h 352"/>
                  <a:gd name="T88" fmla="*/ 380 w 1109"/>
                  <a:gd name="T89" fmla="*/ 51 h 352"/>
                  <a:gd name="T90" fmla="*/ 462 w 1109"/>
                  <a:gd name="T91" fmla="*/ 54 h 352"/>
                  <a:gd name="T92" fmla="*/ 478 w 1109"/>
                  <a:gd name="T93" fmla="*/ 36 h 352"/>
                  <a:gd name="T94" fmla="*/ 503 w 1109"/>
                  <a:gd name="T95" fmla="*/ 67 h 352"/>
                  <a:gd name="T96" fmla="*/ 606 w 1109"/>
                  <a:gd name="T97" fmla="*/ 63 h 352"/>
                  <a:gd name="T98" fmla="*/ 694 w 1109"/>
                  <a:gd name="T99" fmla="*/ 75 h 352"/>
                  <a:gd name="T100" fmla="*/ 770 w 1109"/>
                  <a:gd name="T101" fmla="*/ 69 h 352"/>
                  <a:gd name="T102" fmla="*/ 890 w 1109"/>
                  <a:gd name="T103" fmla="*/ 90 h 352"/>
                  <a:gd name="T104" fmla="*/ 1042 w 1109"/>
                  <a:gd name="T105" fmla="*/ 105 h 352"/>
                  <a:gd name="T106" fmla="*/ 1097 w 1109"/>
                  <a:gd name="T107" fmla="*/ 129 h 352"/>
                  <a:gd name="T108" fmla="*/ 240 w 1109"/>
                  <a:gd name="T109" fmla="*/ 86 h 352"/>
                  <a:gd name="T110" fmla="*/ 196 w 1109"/>
                  <a:gd name="T111" fmla="*/ 77 h 352"/>
                  <a:gd name="T112" fmla="*/ 199 w 1109"/>
                  <a:gd name="T113" fmla="*/ 52 h 352"/>
                  <a:gd name="T114" fmla="*/ 258 w 1109"/>
                  <a:gd name="T115" fmla="*/ 34 h 352"/>
                  <a:gd name="T116" fmla="*/ 143 w 1109"/>
                  <a:gd name="T117" fmla="*/ 9 h 352"/>
                  <a:gd name="T118" fmla="*/ 180 w 1109"/>
                  <a:gd name="T119" fmla="*/ 9 h 352"/>
                  <a:gd name="T120" fmla="*/ 208 w 1109"/>
                  <a:gd name="T121" fmla="*/ 7 h 352"/>
                  <a:gd name="T122" fmla="*/ 177 w 1109"/>
                  <a:gd name="T123" fmla="*/ 4 h 352"/>
                  <a:gd name="T124" fmla="*/ 3 w 1109"/>
                  <a:gd name="T125" fmla="*/ 223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9" h="352">
                    <a:moveTo>
                      <a:pt x="1056" y="218"/>
                    </a:moveTo>
                    <a:cubicBezTo>
                      <a:pt x="1056" y="217"/>
                      <a:pt x="1056" y="217"/>
                      <a:pt x="1056" y="217"/>
                    </a:cubicBezTo>
                    <a:cubicBezTo>
                      <a:pt x="1059" y="217"/>
                      <a:pt x="1059" y="217"/>
                      <a:pt x="1059" y="217"/>
                    </a:cubicBezTo>
                    <a:cubicBezTo>
                      <a:pt x="1060" y="218"/>
                      <a:pt x="1060" y="218"/>
                      <a:pt x="1060" y="218"/>
                    </a:cubicBezTo>
                    <a:cubicBezTo>
                      <a:pt x="1067" y="222"/>
                      <a:pt x="1067" y="222"/>
                      <a:pt x="1067" y="222"/>
                    </a:cubicBezTo>
                    <a:cubicBezTo>
                      <a:pt x="1069" y="224"/>
                      <a:pt x="1069" y="224"/>
                      <a:pt x="1069" y="224"/>
                    </a:cubicBezTo>
                    <a:cubicBezTo>
                      <a:pt x="1066" y="223"/>
                      <a:pt x="1066" y="223"/>
                      <a:pt x="1066" y="223"/>
                    </a:cubicBezTo>
                    <a:cubicBezTo>
                      <a:pt x="1060" y="220"/>
                      <a:pt x="1060" y="220"/>
                      <a:pt x="1060" y="220"/>
                    </a:cubicBezTo>
                    <a:cubicBezTo>
                      <a:pt x="1058" y="219"/>
                      <a:pt x="1058" y="219"/>
                      <a:pt x="1058" y="219"/>
                    </a:cubicBezTo>
                    <a:lnTo>
                      <a:pt x="1056" y="218"/>
                    </a:lnTo>
                    <a:close/>
                    <a:moveTo>
                      <a:pt x="1080" y="226"/>
                    </a:moveTo>
                    <a:cubicBezTo>
                      <a:pt x="1075" y="224"/>
                      <a:pt x="1075" y="224"/>
                      <a:pt x="1075" y="224"/>
                    </a:cubicBezTo>
                    <a:cubicBezTo>
                      <a:pt x="1073" y="222"/>
                      <a:pt x="1073" y="222"/>
                      <a:pt x="1073" y="222"/>
                    </a:cubicBezTo>
                    <a:cubicBezTo>
                      <a:pt x="1078" y="224"/>
                      <a:pt x="1078" y="224"/>
                      <a:pt x="1078" y="224"/>
                    </a:cubicBezTo>
                    <a:lnTo>
                      <a:pt x="1080" y="226"/>
                    </a:lnTo>
                    <a:close/>
                    <a:moveTo>
                      <a:pt x="939" y="184"/>
                    </a:moveTo>
                    <a:cubicBezTo>
                      <a:pt x="939" y="184"/>
                      <a:pt x="939" y="184"/>
                      <a:pt x="939" y="184"/>
                    </a:cubicBezTo>
                    <a:cubicBezTo>
                      <a:pt x="939" y="184"/>
                      <a:pt x="939" y="184"/>
                      <a:pt x="938" y="184"/>
                    </a:cubicBezTo>
                    <a:lnTo>
                      <a:pt x="939" y="184"/>
                    </a:lnTo>
                    <a:close/>
                    <a:moveTo>
                      <a:pt x="381" y="84"/>
                    </a:moveTo>
                    <a:cubicBezTo>
                      <a:pt x="382" y="84"/>
                      <a:pt x="382" y="84"/>
                      <a:pt x="382" y="84"/>
                    </a:cubicBezTo>
                    <a:cubicBezTo>
                      <a:pt x="382" y="81"/>
                      <a:pt x="382" y="81"/>
                      <a:pt x="382" y="81"/>
                    </a:cubicBezTo>
                    <a:cubicBezTo>
                      <a:pt x="381" y="81"/>
                      <a:pt x="381" y="81"/>
                      <a:pt x="381" y="81"/>
                    </a:cubicBezTo>
                    <a:lnTo>
                      <a:pt x="381" y="84"/>
                    </a:lnTo>
                    <a:close/>
                    <a:moveTo>
                      <a:pt x="900" y="231"/>
                    </a:moveTo>
                    <a:cubicBezTo>
                      <a:pt x="894" y="229"/>
                      <a:pt x="894" y="229"/>
                      <a:pt x="894" y="229"/>
                    </a:cubicBezTo>
                    <a:cubicBezTo>
                      <a:pt x="893" y="228"/>
                      <a:pt x="893" y="228"/>
                      <a:pt x="893" y="228"/>
                    </a:cubicBezTo>
                    <a:cubicBezTo>
                      <a:pt x="895" y="227"/>
                      <a:pt x="895" y="227"/>
                      <a:pt x="895" y="227"/>
                    </a:cubicBezTo>
                    <a:cubicBezTo>
                      <a:pt x="895" y="226"/>
                      <a:pt x="895" y="226"/>
                      <a:pt x="895" y="226"/>
                    </a:cubicBezTo>
                    <a:cubicBezTo>
                      <a:pt x="897" y="228"/>
                      <a:pt x="897" y="228"/>
                      <a:pt x="897" y="228"/>
                    </a:cubicBezTo>
                    <a:cubicBezTo>
                      <a:pt x="900" y="230"/>
                      <a:pt x="900" y="230"/>
                      <a:pt x="900" y="230"/>
                    </a:cubicBezTo>
                    <a:cubicBezTo>
                      <a:pt x="902" y="233"/>
                      <a:pt x="902" y="233"/>
                      <a:pt x="902" y="233"/>
                    </a:cubicBezTo>
                    <a:cubicBezTo>
                      <a:pt x="904" y="234"/>
                      <a:pt x="904" y="234"/>
                      <a:pt x="904" y="234"/>
                    </a:cubicBezTo>
                    <a:cubicBezTo>
                      <a:pt x="907" y="236"/>
                      <a:pt x="907" y="236"/>
                      <a:pt x="907" y="236"/>
                    </a:cubicBezTo>
                    <a:cubicBezTo>
                      <a:pt x="911" y="241"/>
                      <a:pt x="911" y="241"/>
                      <a:pt x="911" y="241"/>
                    </a:cubicBezTo>
                    <a:cubicBezTo>
                      <a:pt x="913" y="242"/>
                      <a:pt x="913" y="242"/>
                      <a:pt x="913" y="242"/>
                    </a:cubicBezTo>
                    <a:cubicBezTo>
                      <a:pt x="917" y="247"/>
                      <a:pt x="917" y="247"/>
                      <a:pt x="917" y="247"/>
                    </a:cubicBezTo>
                    <a:cubicBezTo>
                      <a:pt x="921" y="253"/>
                      <a:pt x="921" y="253"/>
                      <a:pt x="921" y="253"/>
                    </a:cubicBezTo>
                    <a:cubicBezTo>
                      <a:pt x="922" y="252"/>
                      <a:pt x="922" y="252"/>
                      <a:pt x="922" y="252"/>
                    </a:cubicBezTo>
                    <a:cubicBezTo>
                      <a:pt x="932" y="262"/>
                      <a:pt x="932" y="262"/>
                      <a:pt x="932" y="262"/>
                    </a:cubicBezTo>
                    <a:cubicBezTo>
                      <a:pt x="938" y="268"/>
                      <a:pt x="938" y="268"/>
                      <a:pt x="938" y="268"/>
                    </a:cubicBezTo>
                    <a:cubicBezTo>
                      <a:pt x="944" y="272"/>
                      <a:pt x="944" y="272"/>
                      <a:pt x="944" y="272"/>
                    </a:cubicBezTo>
                    <a:cubicBezTo>
                      <a:pt x="947" y="275"/>
                      <a:pt x="947" y="275"/>
                      <a:pt x="947" y="275"/>
                    </a:cubicBezTo>
                    <a:cubicBezTo>
                      <a:pt x="949" y="277"/>
                      <a:pt x="949" y="277"/>
                      <a:pt x="949" y="277"/>
                    </a:cubicBezTo>
                    <a:cubicBezTo>
                      <a:pt x="952" y="280"/>
                      <a:pt x="952" y="280"/>
                      <a:pt x="952" y="280"/>
                    </a:cubicBezTo>
                    <a:cubicBezTo>
                      <a:pt x="954" y="280"/>
                      <a:pt x="954" y="280"/>
                      <a:pt x="954" y="280"/>
                    </a:cubicBezTo>
                    <a:cubicBezTo>
                      <a:pt x="954" y="283"/>
                      <a:pt x="954" y="283"/>
                      <a:pt x="954" y="283"/>
                    </a:cubicBezTo>
                    <a:cubicBezTo>
                      <a:pt x="947" y="277"/>
                      <a:pt x="947" y="277"/>
                      <a:pt x="947" y="277"/>
                    </a:cubicBezTo>
                    <a:cubicBezTo>
                      <a:pt x="945" y="275"/>
                      <a:pt x="945" y="275"/>
                      <a:pt x="945" y="275"/>
                    </a:cubicBezTo>
                    <a:cubicBezTo>
                      <a:pt x="940" y="274"/>
                      <a:pt x="940" y="274"/>
                      <a:pt x="940" y="274"/>
                    </a:cubicBezTo>
                    <a:cubicBezTo>
                      <a:pt x="938" y="274"/>
                      <a:pt x="938" y="274"/>
                      <a:pt x="938" y="274"/>
                    </a:cubicBezTo>
                    <a:cubicBezTo>
                      <a:pt x="938" y="275"/>
                      <a:pt x="938" y="275"/>
                      <a:pt x="938" y="275"/>
                    </a:cubicBezTo>
                    <a:cubicBezTo>
                      <a:pt x="938" y="276"/>
                      <a:pt x="938" y="276"/>
                      <a:pt x="938" y="276"/>
                    </a:cubicBezTo>
                    <a:cubicBezTo>
                      <a:pt x="939" y="281"/>
                      <a:pt x="939" y="281"/>
                      <a:pt x="939" y="281"/>
                    </a:cubicBezTo>
                    <a:cubicBezTo>
                      <a:pt x="941" y="288"/>
                      <a:pt x="941" y="288"/>
                      <a:pt x="941" y="288"/>
                    </a:cubicBezTo>
                    <a:cubicBezTo>
                      <a:pt x="944" y="291"/>
                      <a:pt x="944" y="291"/>
                      <a:pt x="944" y="291"/>
                    </a:cubicBezTo>
                    <a:cubicBezTo>
                      <a:pt x="948" y="291"/>
                      <a:pt x="948" y="291"/>
                      <a:pt x="948" y="291"/>
                    </a:cubicBezTo>
                    <a:cubicBezTo>
                      <a:pt x="953" y="298"/>
                      <a:pt x="953" y="298"/>
                      <a:pt x="953" y="298"/>
                    </a:cubicBezTo>
                    <a:cubicBezTo>
                      <a:pt x="957" y="298"/>
                      <a:pt x="957" y="298"/>
                      <a:pt x="957" y="298"/>
                    </a:cubicBezTo>
                    <a:cubicBezTo>
                      <a:pt x="959" y="301"/>
                      <a:pt x="959" y="301"/>
                      <a:pt x="959" y="301"/>
                    </a:cubicBezTo>
                    <a:cubicBezTo>
                      <a:pt x="960" y="302"/>
                      <a:pt x="960" y="302"/>
                      <a:pt x="960" y="302"/>
                    </a:cubicBezTo>
                    <a:cubicBezTo>
                      <a:pt x="960" y="306"/>
                      <a:pt x="960" y="306"/>
                      <a:pt x="960" y="306"/>
                    </a:cubicBezTo>
                    <a:cubicBezTo>
                      <a:pt x="957" y="302"/>
                      <a:pt x="957" y="302"/>
                      <a:pt x="957" y="302"/>
                    </a:cubicBezTo>
                    <a:cubicBezTo>
                      <a:pt x="952" y="301"/>
                      <a:pt x="952" y="301"/>
                      <a:pt x="952" y="301"/>
                    </a:cubicBezTo>
                    <a:cubicBezTo>
                      <a:pt x="952" y="301"/>
                      <a:pt x="952" y="301"/>
                      <a:pt x="952" y="301"/>
                    </a:cubicBezTo>
                    <a:cubicBezTo>
                      <a:pt x="951" y="302"/>
                      <a:pt x="951" y="302"/>
                      <a:pt x="951" y="302"/>
                    </a:cubicBezTo>
                    <a:cubicBezTo>
                      <a:pt x="952" y="305"/>
                      <a:pt x="952" y="305"/>
                      <a:pt x="952" y="305"/>
                    </a:cubicBezTo>
                    <a:cubicBezTo>
                      <a:pt x="952" y="308"/>
                      <a:pt x="952" y="308"/>
                      <a:pt x="952" y="308"/>
                    </a:cubicBezTo>
                    <a:cubicBezTo>
                      <a:pt x="949" y="305"/>
                      <a:pt x="949" y="305"/>
                      <a:pt x="949" y="305"/>
                    </a:cubicBezTo>
                    <a:cubicBezTo>
                      <a:pt x="947" y="303"/>
                      <a:pt x="947" y="303"/>
                      <a:pt x="947" y="303"/>
                    </a:cubicBezTo>
                    <a:cubicBezTo>
                      <a:pt x="945" y="301"/>
                      <a:pt x="945" y="301"/>
                      <a:pt x="945" y="301"/>
                    </a:cubicBezTo>
                    <a:cubicBezTo>
                      <a:pt x="944" y="296"/>
                      <a:pt x="944" y="296"/>
                      <a:pt x="944" y="296"/>
                    </a:cubicBezTo>
                    <a:cubicBezTo>
                      <a:pt x="941" y="293"/>
                      <a:pt x="941" y="293"/>
                      <a:pt x="941" y="293"/>
                    </a:cubicBezTo>
                    <a:cubicBezTo>
                      <a:pt x="939" y="288"/>
                      <a:pt x="939" y="288"/>
                      <a:pt x="939" y="288"/>
                    </a:cubicBezTo>
                    <a:cubicBezTo>
                      <a:pt x="936" y="284"/>
                      <a:pt x="936" y="284"/>
                      <a:pt x="936" y="284"/>
                    </a:cubicBezTo>
                    <a:cubicBezTo>
                      <a:pt x="934" y="284"/>
                      <a:pt x="934" y="284"/>
                      <a:pt x="934" y="284"/>
                    </a:cubicBezTo>
                    <a:cubicBezTo>
                      <a:pt x="932" y="283"/>
                      <a:pt x="932" y="283"/>
                      <a:pt x="932" y="283"/>
                    </a:cubicBezTo>
                    <a:cubicBezTo>
                      <a:pt x="932" y="280"/>
                      <a:pt x="932" y="280"/>
                      <a:pt x="932" y="280"/>
                    </a:cubicBezTo>
                    <a:cubicBezTo>
                      <a:pt x="929" y="273"/>
                      <a:pt x="929" y="273"/>
                      <a:pt x="929" y="273"/>
                    </a:cubicBezTo>
                    <a:cubicBezTo>
                      <a:pt x="924" y="266"/>
                      <a:pt x="924" y="266"/>
                      <a:pt x="924" y="266"/>
                    </a:cubicBezTo>
                    <a:cubicBezTo>
                      <a:pt x="919" y="260"/>
                      <a:pt x="919" y="260"/>
                      <a:pt x="919" y="260"/>
                    </a:cubicBezTo>
                    <a:cubicBezTo>
                      <a:pt x="918" y="257"/>
                      <a:pt x="918" y="257"/>
                      <a:pt x="918" y="257"/>
                    </a:cubicBezTo>
                    <a:cubicBezTo>
                      <a:pt x="917" y="255"/>
                      <a:pt x="917" y="255"/>
                      <a:pt x="917" y="255"/>
                    </a:cubicBezTo>
                    <a:cubicBezTo>
                      <a:pt x="915" y="255"/>
                      <a:pt x="915" y="255"/>
                      <a:pt x="915" y="255"/>
                    </a:cubicBezTo>
                    <a:cubicBezTo>
                      <a:pt x="914" y="253"/>
                      <a:pt x="914" y="253"/>
                      <a:pt x="914" y="253"/>
                    </a:cubicBezTo>
                    <a:cubicBezTo>
                      <a:pt x="910" y="252"/>
                      <a:pt x="910" y="252"/>
                      <a:pt x="910" y="252"/>
                    </a:cubicBezTo>
                    <a:cubicBezTo>
                      <a:pt x="909" y="250"/>
                      <a:pt x="909" y="250"/>
                      <a:pt x="909" y="250"/>
                    </a:cubicBezTo>
                    <a:cubicBezTo>
                      <a:pt x="907" y="250"/>
                      <a:pt x="907" y="250"/>
                      <a:pt x="907" y="250"/>
                    </a:cubicBezTo>
                    <a:cubicBezTo>
                      <a:pt x="906" y="247"/>
                      <a:pt x="906" y="247"/>
                      <a:pt x="906" y="247"/>
                    </a:cubicBezTo>
                    <a:cubicBezTo>
                      <a:pt x="905" y="247"/>
                      <a:pt x="905" y="247"/>
                      <a:pt x="905" y="247"/>
                    </a:cubicBezTo>
                    <a:cubicBezTo>
                      <a:pt x="903" y="242"/>
                      <a:pt x="903" y="242"/>
                      <a:pt x="903" y="242"/>
                    </a:cubicBezTo>
                    <a:cubicBezTo>
                      <a:pt x="901" y="239"/>
                      <a:pt x="901" y="239"/>
                      <a:pt x="901" y="239"/>
                    </a:cubicBezTo>
                    <a:cubicBezTo>
                      <a:pt x="897" y="237"/>
                      <a:pt x="897" y="237"/>
                      <a:pt x="897" y="237"/>
                    </a:cubicBezTo>
                    <a:cubicBezTo>
                      <a:pt x="899" y="235"/>
                      <a:pt x="899" y="235"/>
                      <a:pt x="899" y="235"/>
                    </a:cubicBezTo>
                    <a:cubicBezTo>
                      <a:pt x="899" y="236"/>
                      <a:pt x="899" y="236"/>
                      <a:pt x="899" y="236"/>
                    </a:cubicBezTo>
                    <a:cubicBezTo>
                      <a:pt x="901" y="237"/>
                      <a:pt x="901" y="237"/>
                      <a:pt x="901" y="237"/>
                    </a:cubicBezTo>
                    <a:cubicBezTo>
                      <a:pt x="902" y="236"/>
                      <a:pt x="902" y="236"/>
                      <a:pt x="902" y="236"/>
                    </a:cubicBezTo>
                    <a:cubicBezTo>
                      <a:pt x="901" y="233"/>
                      <a:pt x="901" y="233"/>
                      <a:pt x="901" y="233"/>
                    </a:cubicBezTo>
                    <a:lnTo>
                      <a:pt x="900" y="231"/>
                    </a:lnTo>
                    <a:close/>
                    <a:moveTo>
                      <a:pt x="859" y="230"/>
                    </a:moveTo>
                    <a:cubicBezTo>
                      <a:pt x="857" y="228"/>
                      <a:pt x="857" y="228"/>
                      <a:pt x="857" y="228"/>
                    </a:cubicBezTo>
                    <a:cubicBezTo>
                      <a:pt x="858" y="227"/>
                      <a:pt x="858" y="227"/>
                      <a:pt x="858" y="227"/>
                    </a:cubicBezTo>
                    <a:cubicBezTo>
                      <a:pt x="861" y="226"/>
                      <a:pt x="861" y="226"/>
                      <a:pt x="861" y="226"/>
                    </a:cubicBezTo>
                    <a:cubicBezTo>
                      <a:pt x="861" y="228"/>
                      <a:pt x="861" y="228"/>
                      <a:pt x="861" y="228"/>
                    </a:cubicBezTo>
                    <a:cubicBezTo>
                      <a:pt x="859" y="228"/>
                      <a:pt x="859" y="228"/>
                      <a:pt x="859" y="228"/>
                    </a:cubicBezTo>
                    <a:lnTo>
                      <a:pt x="859" y="230"/>
                    </a:lnTo>
                    <a:close/>
                    <a:moveTo>
                      <a:pt x="853" y="223"/>
                    </a:moveTo>
                    <a:cubicBezTo>
                      <a:pt x="852" y="223"/>
                      <a:pt x="852" y="223"/>
                      <a:pt x="852" y="223"/>
                    </a:cubicBezTo>
                    <a:cubicBezTo>
                      <a:pt x="852" y="219"/>
                      <a:pt x="852" y="219"/>
                      <a:pt x="852" y="219"/>
                    </a:cubicBezTo>
                    <a:cubicBezTo>
                      <a:pt x="855" y="219"/>
                      <a:pt x="855" y="219"/>
                      <a:pt x="855" y="219"/>
                    </a:cubicBezTo>
                    <a:cubicBezTo>
                      <a:pt x="856" y="220"/>
                      <a:pt x="856" y="220"/>
                      <a:pt x="856" y="220"/>
                    </a:cubicBezTo>
                    <a:cubicBezTo>
                      <a:pt x="858" y="220"/>
                      <a:pt x="858" y="220"/>
                      <a:pt x="858" y="220"/>
                    </a:cubicBezTo>
                    <a:cubicBezTo>
                      <a:pt x="857" y="222"/>
                      <a:pt x="857" y="222"/>
                      <a:pt x="857" y="222"/>
                    </a:cubicBezTo>
                    <a:cubicBezTo>
                      <a:pt x="857" y="223"/>
                      <a:pt x="857" y="223"/>
                      <a:pt x="857" y="223"/>
                    </a:cubicBezTo>
                    <a:cubicBezTo>
                      <a:pt x="854" y="222"/>
                      <a:pt x="854" y="222"/>
                      <a:pt x="854" y="222"/>
                    </a:cubicBezTo>
                    <a:lnTo>
                      <a:pt x="853" y="223"/>
                    </a:lnTo>
                    <a:close/>
                    <a:moveTo>
                      <a:pt x="848" y="222"/>
                    </a:moveTo>
                    <a:cubicBezTo>
                      <a:pt x="848" y="221"/>
                      <a:pt x="848" y="221"/>
                      <a:pt x="848" y="221"/>
                    </a:cubicBezTo>
                    <a:cubicBezTo>
                      <a:pt x="849" y="219"/>
                      <a:pt x="849" y="219"/>
                      <a:pt x="849" y="219"/>
                    </a:cubicBezTo>
                    <a:cubicBezTo>
                      <a:pt x="850" y="219"/>
                      <a:pt x="850" y="219"/>
                      <a:pt x="850" y="219"/>
                    </a:cubicBezTo>
                    <a:cubicBezTo>
                      <a:pt x="850" y="222"/>
                      <a:pt x="850" y="222"/>
                      <a:pt x="850" y="222"/>
                    </a:cubicBezTo>
                    <a:lnTo>
                      <a:pt x="848" y="222"/>
                    </a:lnTo>
                    <a:close/>
                    <a:moveTo>
                      <a:pt x="1007" y="188"/>
                    </a:moveTo>
                    <a:cubicBezTo>
                      <a:pt x="1007" y="186"/>
                      <a:pt x="1007" y="186"/>
                      <a:pt x="1007" y="186"/>
                    </a:cubicBezTo>
                    <a:cubicBezTo>
                      <a:pt x="1006" y="184"/>
                      <a:pt x="1006" y="184"/>
                      <a:pt x="1006" y="184"/>
                    </a:cubicBezTo>
                    <a:cubicBezTo>
                      <a:pt x="1008" y="181"/>
                      <a:pt x="1008" y="181"/>
                      <a:pt x="1008" y="181"/>
                    </a:cubicBezTo>
                    <a:cubicBezTo>
                      <a:pt x="1010" y="181"/>
                      <a:pt x="1010" y="181"/>
                      <a:pt x="1010" y="181"/>
                    </a:cubicBezTo>
                    <a:cubicBezTo>
                      <a:pt x="1012" y="185"/>
                      <a:pt x="1012" y="185"/>
                      <a:pt x="1012" y="185"/>
                    </a:cubicBezTo>
                    <a:cubicBezTo>
                      <a:pt x="1010" y="185"/>
                      <a:pt x="1010" y="185"/>
                      <a:pt x="1010" y="185"/>
                    </a:cubicBezTo>
                    <a:cubicBezTo>
                      <a:pt x="1009" y="186"/>
                      <a:pt x="1009" y="186"/>
                      <a:pt x="1009" y="186"/>
                    </a:cubicBezTo>
                    <a:cubicBezTo>
                      <a:pt x="1008" y="188"/>
                      <a:pt x="1008" y="188"/>
                      <a:pt x="1008" y="188"/>
                    </a:cubicBezTo>
                    <a:lnTo>
                      <a:pt x="1007" y="188"/>
                    </a:lnTo>
                    <a:close/>
                    <a:moveTo>
                      <a:pt x="1026" y="211"/>
                    </a:moveTo>
                    <a:cubicBezTo>
                      <a:pt x="1026" y="206"/>
                      <a:pt x="1026" y="206"/>
                      <a:pt x="1026" y="206"/>
                    </a:cubicBezTo>
                    <a:cubicBezTo>
                      <a:pt x="1030" y="210"/>
                      <a:pt x="1030" y="210"/>
                      <a:pt x="1030" y="210"/>
                    </a:cubicBezTo>
                    <a:cubicBezTo>
                      <a:pt x="1030" y="211"/>
                      <a:pt x="1030" y="211"/>
                      <a:pt x="1030" y="211"/>
                    </a:cubicBezTo>
                    <a:lnTo>
                      <a:pt x="1026" y="211"/>
                    </a:lnTo>
                    <a:close/>
                    <a:moveTo>
                      <a:pt x="1026" y="261"/>
                    </a:moveTo>
                    <a:cubicBezTo>
                      <a:pt x="1025" y="261"/>
                      <a:pt x="1025" y="261"/>
                      <a:pt x="1025" y="261"/>
                    </a:cubicBezTo>
                    <a:cubicBezTo>
                      <a:pt x="1024" y="260"/>
                      <a:pt x="1024" y="260"/>
                      <a:pt x="1024" y="260"/>
                    </a:cubicBezTo>
                    <a:cubicBezTo>
                      <a:pt x="1025" y="259"/>
                      <a:pt x="1025" y="259"/>
                      <a:pt x="1025" y="259"/>
                    </a:cubicBezTo>
                    <a:cubicBezTo>
                      <a:pt x="1026" y="260"/>
                      <a:pt x="1026" y="260"/>
                      <a:pt x="1026" y="260"/>
                    </a:cubicBezTo>
                    <a:lnTo>
                      <a:pt x="1026" y="261"/>
                    </a:lnTo>
                    <a:close/>
                    <a:moveTo>
                      <a:pt x="1022" y="266"/>
                    </a:moveTo>
                    <a:cubicBezTo>
                      <a:pt x="1021" y="265"/>
                      <a:pt x="1021" y="265"/>
                      <a:pt x="1021" y="265"/>
                    </a:cubicBezTo>
                    <a:cubicBezTo>
                      <a:pt x="1023" y="263"/>
                      <a:pt x="1023" y="263"/>
                      <a:pt x="1023" y="263"/>
                    </a:cubicBezTo>
                    <a:cubicBezTo>
                      <a:pt x="1023" y="260"/>
                      <a:pt x="1023" y="260"/>
                      <a:pt x="1023" y="260"/>
                    </a:cubicBezTo>
                    <a:cubicBezTo>
                      <a:pt x="1025" y="262"/>
                      <a:pt x="1025" y="262"/>
                      <a:pt x="1025" y="262"/>
                    </a:cubicBezTo>
                    <a:cubicBezTo>
                      <a:pt x="1025" y="264"/>
                      <a:pt x="1025" y="264"/>
                      <a:pt x="1025" y="264"/>
                    </a:cubicBezTo>
                    <a:cubicBezTo>
                      <a:pt x="1026" y="265"/>
                      <a:pt x="1026" y="265"/>
                      <a:pt x="1026" y="265"/>
                    </a:cubicBezTo>
                    <a:cubicBezTo>
                      <a:pt x="1024" y="266"/>
                      <a:pt x="1024" y="266"/>
                      <a:pt x="1024" y="266"/>
                    </a:cubicBezTo>
                    <a:cubicBezTo>
                      <a:pt x="1024" y="267"/>
                      <a:pt x="1024" y="267"/>
                      <a:pt x="1024" y="267"/>
                    </a:cubicBezTo>
                    <a:lnTo>
                      <a:pt x="1022" y="266"/>
                    </a:lnTo>
                    <a:close/>
                    <a:moveTo>
                      <a:pt x="992" y="328"/>
                    </a:moveTo>
                    <a:cubicBezTo>
                      <a:pt x="991" y="327"/>
                      <a:pt x="991" y="327"/>
                      <a:pt x="991" y="327"/>
                    </a:cubicBezTo>
                    <a:cubicBezTo>
                      <a:pt x="993" y="321"/>
                      <a:pt x="993" y="321"/>
                      <a:pt x="993" y="321"/>
                    </a:cubicBezTo>
                    <a:cubicBezTo>
                      <a:pt x="996" y="322"/>
                      <a:pt x="996" y="322"/>
                      <a:pt x="996" y="322"/>
                    </a:cubicBezTo>
                    <a:cubicBezTo>
                      <a:pt x="993" y="324"/>
                      <a:pt x="993" y="324"/>
                      <a:pt x="993" y="324"/>
                    </a:cubicBezTo>
                    <a:lnTo>
                      <a:pt x="992" y="328"/>
                    </a:lnTo>
                    <a:close/>
                    <a:moveTo>
                      <a:pt x="999" y="321"/>
                    </a:moveTo>
                    <a:cubicBezTo>
                      <a:pt x="998" y="320"/>
                      <a:pt x="998" y="320"/>
                      <a:pt x="998" y="320"/>
                    </a:cubicBezTo>
                    <a:cubicBezTo>
                      <a:pt x="999" y="318"/>
                      <a:pt x="999" y="318"/>
                      <a:pt x="999" y="318"/>
                    </a:cubicBezTo>
                    <a:cubicBezTo>
                      <a:pt x="999" y="314"/>
                      <a:pt x="999" y="314"/>
                      <a:pt x="999" y="314"/>
                    </a:cubicBezTo>
                    <a:cubicBezTo>
                      <a:pt x="1000" y="314"/>
                      <a:pt x="1000" y="314"/>
                      <a:pt x="1000" y="314"/>
                    </a:cubicBezTo>
                    <a:cubicBezTo>
                      <a:pt x="1000" y="312"/>
                      <a:pt x="1000" y="312"/>
                      <a:pt x="1000" y="312"/>
                    </a:cubicBezTo>
                    <a:cubicBezTo>
                      <a:pt x="1002" y="313"/>
                      <a:pt x="1002" y="313"/>
                      <a:pt x="1002" y="313"/>
                    </a:cubicBezTo>
                    <a:cubicBezTo>
                      <a:pt x="1005" y="311"/>
                      <a:pt x="1005" y="311"/>
                      <a:pt x="1005" y="311"/>
                    </a:cubicBezTo>
                    <a:cubicBezTo>
                      <a:pt x="1007" y="310"/>
                      <a:pt x="1007" y="310"/>
                      <a:pt x="1007" y="310"/>
                    </a:cubicBezTo>
                    <a:cubicBezTo>
                      <a:pt x="1007" y="311"/>
                      <a:pt x="1007" y="311"/>
                      <a:pt x="1007" y="311"/>
                    </a:cubicBezTo>
                    <a:cubicBezTo>
                      <a:pt x="1003" y="314"/>
                      <a:pt x="1003" y="314"/>
                      <a:pt x="1003" y="314"/>
                    </a:cubicBezTo>
                    <a:cubicBezTo>
                      <a:pt x="1001" y="317"/>
                      <a:pt x="1001" y="317"/>
                      <a:pt x="1001" y="317"/>
                    </a:cubicBezTo>
                    <a:lnTo>
                      <a:pt x="999" y="321"/>
                    </a:lnTo>
                    <a:close/>
                    <a:moveTo>
                      <a:pt x="1011" y="309"/>
                    </a:moveTo>
                    <a:cubicBezTo>
                      <a:pt x="1012" y="307"/>
                      <a:pt x="1012" y="307"/>
                      <a:pt x="1012" y="307"/>
                    </a:cubicBezTo>
                    <a:cubicBezTo>
                      <a:pt x="1012" y="306"/>
                      <a:pt x="1012" y="306"/>
                      <a:pt x="1012" y="306"/>
                    </a:cubicBezTo>
                    <a:cubicBezTo>
                      <a:pt x="1013" y="305"/>
                      <a:pt x="1013" y="305"/>
                      <a:pt x="1013" y="305"/>
                    </a:cubicBezTo>
                    <a:cubicBezTo>
                      <a:pt x="1015" y="304"/>
                      <a:pt x="1015" y="304"/>
                      <a:pt x="1015" y="304"/>
                    </a:cubicBezTo>
                    <a:cubicBezTo>
                      <a:pt x="1016" y="304"/>
                      <a:pt x="1016" y="304"/>
                      <a:pt x="1016" y="304"/>
                    </a:cubicBezTo>
                    <a:cubicBezTo>
                      <a:pt x="1014" y="307"/>
                      <a:pt x="1014" y="307"/>
                      <a:pt x="1014" y="307"/>
                    </a:cubicBezTo>
                    <a:cubicBezTo>
                      <a:pt x="1011" y="310"/>
                      <a:pt x="1011" y="310"/>
                      <a:pt x="1011" y="310"/>
                    </a:cubicBezTo>
                    <a:lnTo>
                      <a:pt x="1011" y="309"/>
                    </a:lnTo>
                    <a:close/>
                    <a:moveTo>
                      <a:pt x="1020" y="300"/>
                    </a:moveTo>
                    <a:cubicBezTo>
                      <a:pt x="1019" y="299"/>
                      <a:pt x="1019" y="299"/>
                      <a:pt x="1019" y="299"/>
                    </a:cubicBezTo>
                    <a:cubicBezTo>
                      <a:pt x="1021" y="297"/>
                      <a:pt x="1021" y="297"/>
                      <a:pt x="1021" y="297"/>
                    </a:cubicBezTo>
                    <a:cubicBezTo>
                      <a:pt x="1022" y="294"/>
                      <a:pt x="1022" y="294"/>
                      <a:pt x="1022" y="294"/>
                    </a:cubicBezTo>
                    <a:cubicBezTo>
                      <a:pt x="1023" y="294"/>
                      <a:pt x="1023" y="294"/>
                      <a:pt x="1023" y="294"/>
                    </a:cubicBezTo>
                    <a:cubicBezTo>
                      <a:pt x="1022" y="297"/>
                      <a:pt x="1022" y="297"/>
                      <a:pt x="1022" y="297"/>
                    </a:cubicBezTo>
                    <a:lnTo>
                      <a:pt x="1020" y="300"/>
                    </a:lnTo>
                    <a:close/>
                    <a:moveTo>
                      <a:pt x="1024" y="274"/>
                    </a:moveTo>
                    <a:cubicBezTo>
                      <a:pt x="1023" y="271"/>
                      <a:pt x="1023" y="271"/>
                      <a:pt x="1023" y="271"/>
                    </a:cubicBezTo>
                    <a:cubicBezTo>
                      <a:pt x="1024" y="270"/>
                      <a:pt x="1024" y="270"/>
                      <a:pt x="1024" y="270"/>
                    </a:cubicBezTo>
                    <a:cubicBezTo>
                      <a:pt x="1024" y="274"/>
                      <a:pt x="1024" y="274"/>
                      <a:pt x="1024" y="274"/>
                    </a:cubicBezTo>
                    <a:close/>
                    <a:moveTo>
                      <a:pt x="279" y="83"/>
                    </a:moveTo>
                    <a:cubicBezTo>
                      <a:pt x="281" y="85"/>
                      <a:pt x="281" y="85"/>
                      <a:pt x="281" y="85"/>
                    </a:cubicBezTo>
                    <a:cubicBezTo>
                      <a:pt x="279" y="84"/>
                      <a:pt x="279" y="84"/>
                      <a:pt x="279" y="84"/>
                    </a:cubicBezTo>
                    <a:cubicBezTo>
                      <a:pt x="276" y="81"/>
                      <a:pt x="276" y="81"/>
                      <a:pt x="276" y="81"/>
                    </a:cubicBezTo>
                    <a:lnTo>
                      <a:pt x="279" y="83"/>
                    </a:lnTo>
                    <a:close/>
                    <a:moveTo>
                      <a:pt x="288" y="63"/>
                    </a:moveTo>
                    <a:cubicBezTo>
                      <a:pt x="287" y="62"/>
                      <a:pt x="287" y="62"/>
                      <a:pt x="287" y="62"/>
                    </a:cubicBezTo>
                    <a:cubicBezTo>
                      <a:pt x="286" y="59"/>
                      <a:pt x="286" y="59"/>
                      <a:pt x="286" y="59"/>
                    </a:cubicBezTo>
                    <a:cubicBezTo>
                      <a:pt x="290" y="58"/>
                      <a:pt x="290" y="58"/>
                      <a:pt x="290" y="58"/>
                    </a:cubicBezTo>
                    <a:cubicBezTo>
                      <a:pt x="291" y="59"/>
                      <a:pt x="291" y="59"/>
                      <a:pt x="291" y="59"/>
                    </a:cubicBezTo>
                    <a:cubicBezTo>
                      <a:pt x="293" y="60"/>
                      <a:pt x="293" y="60"/>
                      <a:pt x="293" y="60"/>
                    </a:cubicBezTo>
                    <a:cubicBezTo>
                      <a:pt x="297" y="61"/>
                      <a:pt x="297" y="61"/>
                      <a:pt x="297" y="61"/>
                    </a:cubicBezTo>
                    <a:cubicBezTo>
                      <a:pt x="297" y="62"/>
                      <a:pt x="297" y="62"/>
                      <a:pt x="297" y="62"/>
                    </a:cubicBezTo>
                    <a:cubicBezTo>
                      <a:pt x="294" y="62"/>
                      <a:pt x="294" y="62"/>
                      <a:pt x="294" y="62"/>
                    </a:cubicBezTo>
                    <a:cubicBezTo>
                      <a:pt x="290" y="62"/>
                      <a:pt x="290" y="62"/>
                      <a:pt x="290" y="62"/>
                    </a:cubicBezTo>
                    <a:lnTo>
                      <a:pt x="288" y="63"/>
                    </a:lnTo>
                    <a:close/>
                    <a:moveTo>
                      <a:pt x="333" y="69"/>
                    </a:moveTo>
                    <a:cubicBezTo>
                      <a:pt x="336" y="66"/>
                      <a:pt x="336" y="66"/>
                      <a:pt x="336" y="66"/>
                    </a:cubicBezTo>
                    <a:cubicBezTo>
                      <a:pt x="341" y="67"/>
                      <a:pt x="341" y="67"/>
                      <a:pt x="341" y="67"/>
                    </a:cubicBezTo>
                    <a:cubicBezTo>
                      <a:pt x="339" y="69"/>
                      <a:pt x="339" y="69"/>
                      <a:pt x="339" y="69"/>
                    </a:cubicBezTo>
                    <a:lnTo>
                      <a:pt x="333" y="69"/>
                    </a:lnTo>
                    <a:close/>
                    <a:moveTo>
                      <a:pt x="345" y="65"/>
                    </a:moveTo>
                    <a:cubicBezTo>
                      <a:pt x="341" y="64"/>
                      <a:pt x="341" y="64"/>
                      <a:pt x="341" y="64"/>
                    </a:cubicBezTo>
                    <a:cubicBezTo>
                      <a:pt x="341" y="61"/>
                      <a:pt x="341" y="61"/>
                      <a:pt x="341" y="61"/>
                    </a:cubicBezTo>
                    <a:cubicBezTo>
                      <a:pt x="343" y="61"/>
                      <a:pt x="343" y="61"/>
                      <a:pt x="343" y="61"/>
                    </a:cubicBezTo>
                    <a:lnTo>
                      <a:pt x="345" y="65"/>
                    </a:lnTo>
                    <a:close/>
                    <a:moveTo>
                      <a:pt x="345" y="46"/>
                    </a:moveTo>
                    <a:cubicBezTo>
                      <a:pt x="345" y="45"/>
                      <a:pt x="345" y="45"/>
                      <a:pt x="345" y="45"/>
                    </a:cubicBezTo>
                    <a:cubicBezTo>
                      <a:pt x="348" y="44"/>
                      <a:pt x="348" y="44"/>
                      <a:pt x="348" y="44"/>
                    </a:cubicBezTo>
                    <a:cubicBezTo>
                      <a:pt x="348" y="46"/>
                      <a:pt x="348" y="46"/>
                      <a:pt x="348" y="46"/>
                    </a:cubicBezTo>
                    <a:lnTo>
                      <a:pt x="345" y="46"/>
                    </a:lnTo>
                    <a:close/>
                    <a:moveTo>
                      <a:pt x="426" y="37"/>
                    </a:moveTo>
                    <a:cubicBezTo>
                      <a:pt x="427" y="39"/>
                      <a:pt x="427" y="39"/>
                      <a:pt x="427" y="39"/>
                    </a:cubicBezTo>
                    <a:cubicBezTo>
                      <a:pt x="424" y="39"/>
                      <a:pt x="424" y="39"/>
                      <a:pt x="424" y="39"/>
                    </a:cubicBezTo>
                    <a:cubicBezTo>
                      <a:pt x="422" y="38"/>
                      <a:pt x="422" y="38"/>
                      <a:pt x="422" y="38"/>
                    </a:cubicBezTo>
                    <a:lnTo>
                      <a:pt x="426" y="37"/>
                    </a:lnTo>
                    <a:close/>
                    <a:moveTo>
                      <a:pt x="407" y="34"/>
                    </a:moveTo>
                    <a:cubicBezTo>
                      <a:pt x="411" y="32"/>
                      <a:pt x="411" y="32"/>
                      <a:pt x="411" y="32"/>
                    </a:cubicBezTo>
                    <a:cubicBezTo>
                      <a:pt x="412" y="33"/>
                      <a:pt x="412" y="33"/>
                      <a:pt x="412" y="33"/>
                    </a:cubicBezTo>
                    <a:cubicBezTo>
                      <a:pt x="411" y="34"/>
                      <a:pt x="411" y="34"/>
                      <a:pt x="411" y="34"/>
                    </a:cubicBezTo>
                    <a:lnTo>
                      <a:pt x="407" y="34"/>
                    </a:lnTo>
                    <a:close/>
                    <a:moveTo>
                      <a:pt x="473" y="26"/>
                    </a:moveTo>
                    <a:cubicBezTo>
                      <a:pt x="467" y="26"/>
                      <a:pt x="467" y="26"/>
                      <a:pt x="467" y="26"/>
                    </a:cubicBezTo>
                    <a:cubicBezTo>
                      <a:pt x="468" y="25"/>
                      <a:pt x="468" y="25"/>
                      <a:pt x="468" y="25"/>
                    </a:cubicBezTo>
                    <a:cubicBezTo>
                      <a:pt x="471" y="25"/>
                      <a:pt x="471" y="25"/>
                      <a:pt x="471" y="25"/>
                    </a:cubicBezTo>
                    <a:cubicBezTo>
                      <a:pt x="474" y="25"/>
                      <a:pt x="474" y="25"/>
                      <a:pt x="474" y="25"/>
                    </a:cubicBezTo>
                    <a:lnTo>
                      <a:pt x="473" y="26"/>
                    </a:lnTo>
                    <a:close/>
                    <a:moveTo>
                      <a:pt x="446" y="25"/>
                    </a:moveTo>
                    <a:cubicBezTo>
                      <a:pt x="437" y="25"/>
                      <a:pt x="437" y="25"/>
                      <a:pt x="437" y="25"/>
                    </a:cubicBezTo>
                    <a:cubicBezTo>
                      <a:pt x="431" y="27"/>
                      <a:pt x="431" y="27"/>
                      <a:pt x="431" y="27"/>
                    </a:cubicBezTo>
                    <a:cubicBezTo>
                      <a:pt x="428" y="22"/>
                      <a:pt x="428" y="22"/>
                      <a:pt x="428" y="22"/>
                    </a:cubicBezTo>
                    <a:cubicBezTo>
                      <a:pt x="430" y="20"/>
                      <a:pt x="430" y="20"/>
                      <a:pt x="430" y="20"/>
                    </a:cubicBezTo>
                    <a:cubicBezTo>
                      <a:pt x="429" y="19"/>
                      <a:pt x="429" y="19"/>
                      <a:pt x="429" y="19"/>
                    </a:cubicBezTo>
                    <a:cubicBezTo>
                      <a:pt x="430" y="17"/>
                      <a:pt x="430" y="17"/>
                      <a:pt x="430" y="17"/>
                    </a:cubicBezTo>
                    <a:cubicBezTo>
                      <a:pt x="433" y="18"/>
                      <a:pt x="433" y="18"/>
                      <a:pt x="433" y="18"/>
                    </a:cubicBezTo>
                    <a:cubicBezTo>
                      <a:pt x="433" y="16"/>
                      <a:pt x="433" y="16"/>
                      <a:pt x="433" y="16"/>
                    </a:cubicBezTo>
                    <a:cubicBezTo>
                      <a:pt x="437" y="16"/>
                      <a:pt x="437" y="16"/>
                      <a:pt x="437" y="16"/>
                    </a:cubicBezTo>
                    <a:cubicBezTo>
                      <a:pt x="438" y="19"/>
                      <a:pt x="438" y="19"/>
                      <a:pt x="438" y="19"/>
                    </a:cubicBezTo>
                    <a:cubicBezTo>
                      <a:pt x="440" y="19"/>
                      <a:pt x="440" y="19"/>
                      <a:pt x="440" y="19"/>
                    </a:cubicBezTo>
                    <a:cubicBezTo>
                      <a:pt x="440" y="17"/>
                      <a:pt x="440" y="17"/>
                      <a:pt x="440" y="17"/>
                    </a:cubicBezTo>
                    <a:cubicBezTo>
                      <a:pt x="443" y="17"/>
                      <a:pt x="443" y="17"/>
                      <a:pt x="443" y="17"/>
                    </a:cubicBezTo>
                    <a:cubicBezTo>
                      <a:pt x="447" y="19"/>
                      <a:pt x="447" y="19"/>
                      <a:pt x="447" y="19"/>
                    </a:cubicBezTo>
                    <a:cubicBezTo>
                      <a:pt x="449" y="19"/>
                      <a:pt x="449" y="19"/>
                      <a:pt x="449" y="19"/>
                    </a:cubicBezTo>
                    <a:cubicBezTo>
                      <a:pt x="456" y="22"/>
                      <a:pt x="456" y="22"/>
                      <a:pt x="456" y="22"/>
                    </a:cubicBezTo>
                    <a:cubicBezTo>
                      <a:pt x="457" y="23"/>
                      <a:pt x="457" y="23"/>
                      <a:pt x="457" y="23"/>
                    </a:cubicBezTo>
                    <a:cubicBezTo>
                      <a:pt x="454" y="24"/>
                      <a:pt x="454" y="24"/>
                      <a:pt x="454" y="24"/>
                    </a:cubicBezTo>
                    <a:lnTo>
                      <a:pt x="446" y="25"/>
                    </a:lnTo>
                    <a:close/>
                    <a:moveTo>
                      <a:pt x="294" y="16"/>
                    </a:moveTo>
                    <a:cubicBezTo>
                      <a:pt x="290" y="15"/>
                      <a:pt x="290" y="15"/>
                      <a:pt x="290" y="15"/>
                    </a:cubicBezTo>
                    <a:cubicBezTo>
                      <a:pt x="291" y="14"/>
                      <a:pt x="291" y="14"/>
                      <a:pt x="291" y="14"/>
                    </a:cubicBezTo>
                    <a:cubicBezTo>
                      <a:pt x="296" y="15"/>
                      <a:pt x="296" y="15"/>
                      <a:pt x="296" y="15"/>
                    </a:cubicBezTo>
                    <a:lnTo>
                      <a:pt x="294" y="16"/>
                    </a:lnTo>
                    <a:close/>
                    <a:moveTo>
                      <a:pt x="295" y="7"/>
                    </a:moveTo>
                    <a:cubicBezTo>
                      <a:pt x="296" y="6"/>
                      <a:pt x="296" y="6"/>
                      <a:pt x="296" y="6"/>
                    </a:cubicBezTo>
                    <a:cubicBezTo>
                      <a:pt x="302" y="6"/>
                      <a:pt x="302" y="6"/>
                      <a:pt x="302" y="6"/>
                    </a:cubicBezTo>
                    <a:cubicBezTo>
                      <a:pt x="303" y="7"/>
                      <a:pt x="303" y="7"/>
                      <a:pt x="303" y="7"/>
                    </a:cubicBezTo>
                    <a:cubicBezTo>
                      <a:pt x="299" y="8"/>
                      <a:pt x="299" y="8"/>
                      <a:pt x="299" y="8"/>
                    </a:cubicBezTo>
                    <a:lnTo>
                      <a:pt x="295" y="7"/>
                    </a:lnTo>
                    <a:close/>
                    <a:moveTo>
                      <a:pt x="361" y="4"/>
                    </a:moveTo>
                    <a:cubicBezTo>
                      <a:pt x="361" y="5"/>
                      <a:pt x="361" y="5"/>
                      <a:pt x="361" y="5"/>
                    </a:cubicBezTo>
                    <a:cubicBezTo>
                      <a:pt x="358" y="6"/>
                      <a:pt x="358" y="6"/>
                      <a:pt x="358" y="6"/>
                    </a:cubicBezTo>
                    <a:cubicBezTo>
                      <a:pt x="352" y="4"/>
                      <a:pt x="352" y="4"/>
                      <a:pt x="352" y="4"/>
                    </a:cubicBezTo>
                    <a:cubicBezTo>
                      <a:pt x="355" y="4"/>
                      <a:pt x="355" y="4"/>
                      <a:pt x="355" y="4"/>
                    </a:cubicBezTo>
                    <a:lnTo>
                      <a:pt x="361" y="4"/>
                    </a:lnTo>
                    <a:close/>
                    <a:moveTo>
                      <a:pt x="396" y="7"/>
                    </a:moveTo>
                    <a:cubicBezTo>
                      <a:pt x="395" y="8"/>
                      <a:pt x="395" y="8"/>
                      <a:pt x="395" y="8"/>
                    </a:cubicBezTo>
                    <a:cubicBezTo>
                      <a:pt x="396" y="10"/>
                      <a:pt x="396" y="10"/>
                      <a:pt x="396" y="10"/>
                    </a:cubicBezTo>
                    <a:cubicBezTo>
                      <a:pt x="389" y="10"/>
                      <a:pt x="389" y="10"/>
                      <a:pt x="389" y="10"/>
                    </a:cubicBezTo>
                    <a:cubicBezTo>
                      <a:pt x="387" y="11"/>
                      <a:pt x="387" y="11"/>
                      <a:pt x="387" y="11"/>
                    </a:cubicBezTo>
                    <a:cubicBezTo>
                      <a:pt x="383" y="11"/>
                      <a:pt x="383" y="11"/>
                      <a:pt x="383" y="11"/>
                    </a:cubicBezTo>
                    <a:cubicBezTo>
                      <a:pt x="382" y="12"/>
                      <a:pt x="382" y="12"/>
                      <a:pt x="382" y="12"/>
                    </a:cubicBezTo>
                    <a:cubicBezTo>
                      <a:pt x="370" y="11"/>
                      <a:pt x="370" y="11"/>
                      <a:pt x="370" y="11"/>
                    </a:cubicBezTo>
                    <a:cubicBezTo>
                      <a:pt x="370" y="8"/>
                      <a:pt x="370" y="8"/>
                      <a:pt x="370" y="8"/>
                    </a:cubicBezTo>
                    <a:cubicBezTo>
                      <a:pt x="372" y="6"/>
                      <a:pt x="372" y="6"/>
                      <a:pt x="372" y="6"/>
                    </a:cubicBezTo>
                    <a:cubicBezTo>
                      <a:pt x="379" y="5"/>
                      <a:pt x="379" y="5"/>
                      <a:pt x="379" y="5"/>
                    </a:cubicBezTo>
                    <a:cubicBezTo>
                      <a:pt x="379" y="4"/>
                      <a:pt x="379" y="4"/>
                      <a:pt x="379" y="4"/>
                    </a:cubicBezTo>
                    <a:cubicBezTo>
                      <a:pt x="382" y="3"/>
                      <a:pt x="382" y="3"/>
                      <a:pt x="382" y="3"/>
                    </a:cubicBezTo>
                    <a:cubicBezTo>
                      <a:pt x="391" y="6"/>
                      <a:pt x="391" y="6"/>
                      <a:pt x="391" y="6"/>
                    </a:cubicBezTo>
                    <a:lnTo>
                      <a:pt x="396" y="7"/>
                    </a:lnTo>
                    <a:close/>
                    <a:moveTo>
                      <a:pt x="369" y="13"/>
                    </a:moveTo>
                    <a:cubicBezTo>
                      <a:pt x="369" y="12"/>
                      <a:pt x="369" y="12"/>
                      <a:pt x="369" y="12"/>
                    </a:cubicBezTo>
                    <a:cubicBezTo>
                      <a:pt x="375" y="12"/>
                      <a:pt x="375" y="12"/>
                      <a:pt x="375" y="12"/>
                    </a:cubicBezTo>
                    <a:cubicBezTo>
                      <a:pt x="379" y="13"/>
                      <a:pt x="379" y="13"/>
                      <a:pt x="379" y="13"/>
                    </a:cubicBezTo>
                    <a:cubicBezTo>
                      <a:pt x="379" y="15"/>
                      <a:pt x="379" y="15"/>
                      <a:pt x="379" y="15"/>
                    </a:cubicBezTo>
                    <a:cubicBezTo>
                      <a:pt x="376" y="15"/>
                      <a:pt x="376" y="15"/>
                      <a:pt x="376" y="15"/>
                    </a:cubicBezTo>
                    <a:lnTo>
                      <a:pt x="369" y="13"/>
                    </a:lnTo>
                    <a:close/>
                    <a:moveTo>
                      <a:pt x="390" y="17"/>
                    </a:moveTo>
                    <a:cubicBezTo>
                      <a:pt x="388" y="16"/>
                      <a:pt x="388" y="16"/>
                      <a:pt x="388" y="16"/>
                    </a:cubicBezTo>
                    <a:cubicBezTo>
                      <a:pt x="383" y="15"/>
                      <a:pt x="383" y="15"/>
                      <a:pt x="383" y="15"/>
                    </a:cubicBezTo>
                    <a:cubicBezTo>
                      <a:pt x="383" y="14"/>
                      <a:pt x="383" y="14"/>
                      <a:pt x="383" y="14"/>
                    </a:cubicBezTo>
                    <a:cubicBezTo>
                      <a:pt x="388" y="13"/>
                      <a:pt x="388" y="13"/>
                      <a:pt x="388" y="13"/>
                    </a:cubicBezTo>
                    <a:cubicBezTo>
                      <a:pt x="387" y="12"/>
                      <a:pt x="387" y="12"/>
                      <a:pt x="387" y="12"/>
                    </a:cubicBezTo>
                    <a:cubicBezTo>
                      <a:pt x="392" y="12"/>
                      <a:pt x="392" y="12"/>
                      <a:pt x="392" y="12"/>
                    </a:cubicBezTo>
                    <a:cubicBezTo>
                      <a:pt x="393" y="11"/>
                      <a:pt x="393" y="11"/>
                      <a:pt x="393" y="11"/>
                    </a:cubicBezTo>
                    <a:cubicBezTo>
                      <a:pt x="398" y="11"/>
                      <a:pt x="398" y="11"/>
                      <a:pt x="398" y="11"/>
                    </a:cubicBezTo>
                    <a:cubicBezTo>
                      <a:pt x="404" y="12"/>
                      <a:pt x="404" y="12"/>
                      <a:pt x="404" y="12"/>
                    </a:cubicBezTo>
                    <a:cubicBezTo>
                      <a:pt x="404" y="13"/>
                      <a:pt x="404" y="13"/>
                      <a:pt x="404" y="13"/>
                    </a:cubicBezTo>
                    <a:cubicBezTo>
                      <a:pt x="403" y="15"/>
                      <a:pt x="403" y="15"/>
                      <a:pt x="403" y="15"/>
                    </a:cubicBezTo>
                    <a:cubicBezTo>
                      <a:pt x="406" y="15"/>
                      <a:pt x="406" y="15"/>
                      <a:pt x="406" y="15"/>
                    </a:cubicBezTo>
                    <a:cubicBezTo>
                      <a:pt x="407" y="12"/>
                      <a:pt x="407" y="12"/>
                      <a:pt x="407" y="12"/>
                    </a:cubicBezTo>
                    <a:cubicBezTo>
                      <a:pt x="411" y="12"/>
                      <a:pt x="411" y="12"/>
                      <a:pt x="411" y="12"/>
                    </a:cubicBezTo>
                    <a:cubicBezTo>
                      <a:pt x="415" y="12"/>
                      <a:pt x="415" y="12"/>
                      <a:pt x="415" y="12"/>
                    </a:cubicBezTo>
                    <a:cubicBezTo>
                      <a:pt x="419" y="16"/>
                      <a:pt x="419" y="16"/>
                      <a:pt x="419" y="16"/>
                    </a:cubicBezTo>
                    <a:cubicBezTo>
                      <a:pt x="416" y="16"/>
                      <a:pt x="416" y="16"/>
                      <a:pt x="416" y="16"/>
                    </a:cubicBezTo>
                    <a:cubicBezTo>
                      <a:pt x="416" y="17"/>
                      <a:pt x="416" y="17"/>
                      <a:pt x="416" y="17"/>
                    </a:cubicBezTo>
                    <a:cubicBezTo>
                      <a:pt x="422" y="18"/>
                      <a:pt x="422" y="18"/>
                      <a:pt x="422" y="18"/>
                    </a:cubicBezTo>
                    <a:cubicBezTo>
                      <a:pt x="423" y="20"/>
                      <a:pt x="423" y="20"/>
                      <a:pt x="423" y="20"/>
                    </a:cubicBezTo>
                    <a:cubicBezTo>
                      <a:pt x="414" y="21"/>
                      <a:pt x="414" y="21"/>
                      <a:pt x="414" y="21"/>
                    </a:cubicBezTo>
                    <a:cubicBezTo>
                      <a:pt x="400" y="19"/>
                      <a:pt x="400" y="19"/>
                      <a:pt x="400" y="19"/>
                    </a:cubicBezTo>
                    <a:cubicBezTo>
                      <a:pt x="398" y="18"/>
                      <a:pt x="398" y="18"/>
                      <a:pt x="398" y="18"/>
                    </a:cubicBezTo>
                    <a:cubicBezTo>
                      <a:pt x="395" y="18"/>
                      <a:pt x="395" y="18"/>
                      <a:pt x="395" y="18"/>
                    </a:cubicBezTo>
                    <a:lnTo>
                      <a:pt x="390" y="17"/>
                    </a:lnTo>
                    <a:close/>
                    <a:moveTo>
                      <a:pt x="530" y="55"/>
                    </a:moveTo>
                    <a:cubicBezTo>
                      <a:pt x="529" y="54"/>
                      <a:pt x="529" y="54"/>
                      <a:pt x="529" y="54"/>
                    </a:cubicBezTo>
                    <a:cubicBezTo>
                      <a:pt x="530" y="52"/>
                      <a:pt x="530" y="52"/>
                      <a:pt x="530" y="52"/>
                    </a:cubicBezTo>
                    <a:cubicBezTo>
                      <a:pt x="537" y="52"/>
                      <a:pt x="537" y="52"/>
                      <a:pt x="537" y="52"/>
                    </a:cubicBezTo>
                    <a:cubicBezTo>
                      <a:pt x="537" y="54"/>
                      <a:pt x="537" y="54"/>
                      <a:pt x="537" y="54"/>
                    </a:cubicBezTo>
                    <a:cubicBezTo>
                      <a:pt x="537" y="55"/>
                      <a:pt x="537" y="55"/>
                      <a:pt x="537" y="55"/>
                    </a:cubicBezTo>
                    <a:lnTo>
                      <a:pt x="530" y="55"/>
                    </a:lnTo>
                    <a:close/>
                    <a:moveTo>
                      <a:pt x="718" y="68"/>
                    </a:moveTo>
                    <a:cubicBezTo>
                      <a:pt x="717" y="69"/>
                      <a:pt x="717" y="69"/>
                      <a:pt x="717" y="69"/>
                    </a:cubicBezTo>
                    <a:cubicBezTo>
                      <a:pt x="715" y="70"/>
                      <a:pt x="715" y="70"/>
                      <a:pt x="715" y="70"/>
                    </a:cubicBezTo>
                    <a:cubicBezTo>
                      <a:pt x="713" y="68"/>
                      <a:pt x="713" y="68"/>
                      <a:pt x="713" y="68"/>
                    </a:cubicBezTo>
                    <a:cubicBezTo>
                      <a:pt x="715" y="68"/>
                      <a:pt x="715" y="68"/>
                      <a:pt x="715" y="68"/>
                    </a:cubicBezTo>
                    <a:lnTo>
                      <a:pt x="718" y="68"/>
                    </a:lnTo>
                    <a:close/>
                    <a:moveTo>
                      <a:pt x="715" y="76"/>
                    </a:moveTo>
                    <a:cubicBezTo>
                      <a:pt x="715" y="75"/>
                      <a:pt x="715" y="75"/>
                      <a:pt x="715" y="75"/>
                    </a:cubicBezTo>
                    <a:cubicBezTo>
                      <a:pt x="717" y="74"/>
                      <a:pt x="717" y="74"/>
                      <a:pt x="717" y="74"/>
                    </a:cubicBezTo>
                    <a:cubicBezTo>
                      <a:pt x="719" y="76"/>
                      <a:pt x="719" y="76"/>
                      <a:pt x="719" y="76"/>
                    </a:cubicBezTo>
                    <a:cubicBezTo>
                      <a:pt x="716" y="77"/>
                      <a:pt x="716" y="77"/>
                      <a:pt x="716" y="77"/>
                    </a:cubicBezTo>
                    <a:lnTo>
                      <a:pt x="715" y="76"/>
                    </a:lnTo>
                    <a:close/>
                    <a:moveTo>
                      <a:pt x="713" y="74"/>
                    </a:moveTo>
                    <a:cubicBezTo>
                      <a:pt x="712" y="76"/>
                      <a:pt x="712" y="76"/>
                      <a:pt x="712" y="76"/>
                    </a:cubicBezTo>
                    <a:cubicBezTo>
                      <a:pt x="710" y="76"/>
                      <a:pt x="710" y="76"/>
                      <a:pt x="710" y="76"/>
                    </a:cubicBezTo>
                    <a:cubicBezTo>
                      <a:pt x="706" y="75"/>
                      <a:pt x="706" y="75"/>
                      <a:pt x="706" y="75"/>
                    </a:cubicBezTo>
                    <a:cubicBezTo>
                      <a:pt x="709" y="74"/>
                      <a:pt x="709" y="74"/>
                      <a:pt x="709" y="74"/>
                    </a:cubicBezTo>
                    <a:lnTo>
                      <a:pt x="713" y="74"/>
                    </a:lnTo>
                    <a:close/>
                    <a:moveTo>
                      <a:pt x="672" y="54"/>
                    </a:moveTo>
                    <a:cubicBezTo>
                      <a:pt x="673" y="54"/>
                      <a:pt x="673" y="54"/>
                      <a:pt x="673" y="54"/>
                    </a:cubicBezTo>
                    <a:cubicBezTo>
                      <a:pt x="676" y="56"/>
                      <a:pt x="676" y="56"/>
                      <a:pt x="676" y="56"/>
                    </a:cubicBezTo>
                    <a:cubicBezTo>
                      <a:pt x="679" y="56"/>
                      <a:pt x="679" y="56"/>
                      <a:pt x="679" y="56"/>
                    </a:cubicBezTo>
                    <a:cubicBezTo>
                      <a:pt x="679" y="57"/>
                      <a:pt x="679" y="57"/>
                      <a:pt x="679" y="57"/>
                    </a:cubicBezTo>
                    <a:cubicBezTo>
                      <a:pt x="674" y="56"/>
                      <a:pt x="674" y="56"/>
                      <a:pt x="674" y="56"/>
                    </a:cubicBezTo>
                    <a:lnTo>
                      <a:pt x="672" y="54"/>
                    </a:lnTo>
                    <a:close/>
                    <a:moveTo>
                      <a:pt x="661" y="45"/>
                    </a:moveTo>
                    <a:cubicBezTo>
                      <a:pt x="660" y="46"/>
                      <a:pt x="660" y="46"/>
                      <a:pt x="660" y="46"/>
                    </a:cubicBezTo>
                    <a:cubicBezTo>
                      <a:pt x="658" y="44"/>
                      <a:pt x="658" y="44"/>
                      <a:pt x="658" y="44"/>
                    </a:cubicBezTo>
                    <a:cubicBezTo>
                      <a:pt x="656" y="41"/>
                      <a:pt x="656" y="41"/>
                      <a:pt x="656" y="41"/>
                    </a:cubicBezTo>
                    <a:cubicBezTo>
                      <a:pt x="660" y="43"/>
                      <a:pt x="660" y="43"/>
                      <a:pt x="660" y="43"/>
                    </a:cubicBezTo>
                    <a:lnTo>
                      <a:pt x="661" y="45"/>
                    </a:lnTo>
                    <a:close/>
                    <a:moveTo>
                      <a:pt x="686" y="51"/>
                    </a:moveTo>
                    <a:cubicBezTo>
                      <a:pt x="682" y="51"/>
                      <a:pt x="682" y="51"/>
                      <a:pt x="682" y="51"/>
                    </a:cubicBezTo>
                    <a:cubicBezTo>
                      <a:pt x="678" y="49"/>
                      <a:pt x="678" y="49"/>
                      <a:pt x="678" y="49"/>
                    </a:cubicBezTo>
                    <a:cubicBezTo>
                      <a:pt x="673" y="48"/>
                      <a:pt x="673" y="48"/>
                      <a:pt x="673" y="48"/>
                    </a:cubicBezTo>
                    <a:cubicBezTo>
                      <a:pt x="666" y="44"/>
                      <a:pt x="666" y="44"/>
                      <a:pt x="666" y="44"/>
                    </a:cubicBezTo>
                    <a:cubicBezTo>
                      <a:pt x="665" y="41"/>
                      <a:pt x="665" y="41"/>
                      <a:pt x="665" y="41"/>
                    </a:cubicBezTo>
                    <a:cubicBezTo>
                      <a:pt x="669" y="38"/>
                      <a:pt x="669" y="38"/>
                      <a:pt x="669" y="38"/>
                    </a:cubicBezTo>
                    <a:cubicBezTo>
                      <a:pt x="677" y="40"/>
                      <a:pt x="677" y="40"/>
                      <a:pt x="677" y="40"/>
                    </a:cubicBezTo>
                    <a:cubicBezTo>
                      <a:pt x="679" y="42"/>
                      <a:pt x="679" y="42"/>
                      <a:pt x="679" y="42"/>
                    </a:cubicBezTo>
                    <a:cubicBezTo>
                      <a:pt x="683" y="42"/>
                      <a:pt x="683" y="42"/>
                      <a:pt x="683" y="42"/>
                    </a:cubicBezTo>
                    <a:cubicBezTo>
                      <a:pt x="686" y="43"/>
                      <a:pt x="686" y="43"/>
                      <a:pt x="686" y="43"/>
                    </a:cubicBezTo>
                    <a:cubicBezTo>
                      <a:pt x="687" y="42"/>
                      <a:pt x="687" y="42"/>
                      <a:pt x="687" y="42"/>
                    </a:cubicBezTo>
                    <a:cubicBezTo>
                      <a:pt x="684" y="40"/>
                      <a:pt x="684" y="40"/>
                      <a:pt x="684" y="40"/>
                    </a:cubicBezTo>
                    <a:cubicBezTo>
                      <a:pt x="684" y="39"/>
                      <a:pt x="684" y="39"/>
                      <a:pt x="684" y="39"/>
                    </a:cubicBezTo>
                    <a:cubicBezTo>
                      <a:pt x="688" y="40"/>
                      <a:pt x="688" y="40"/>
                      <a:pt x="688" y="40"/>
                    </a:cubicBezTo>
                    <a:cubicBezTo>
                      <a:pt x="696" y="41"/>
                      <a:pt x="696" y="41"/>
                      <a:pt x="696" y="41"/>
                    </a:cubicBezTo>
                    <a:cubicBezTo>
                      <a:pt x="699" y="41"/>
                      <a:pt x="699" y="41"/>
                      <a:pt x="699" y="41"/>
                    </a:cubicBezTo>
                    <a:cubicBezTo>
                      <a:pt x="712" y="44"/>
                      <a:pt x="712" y="44"/>
                      <a:pt x="712" y="44"/>
                    </a:cubicBezTo>
                    <a:cubicBezTo>
                      <a:pt x="714" y="47"/>
                      <a:pt x="714" y="47"/>
                      <a:pt x="714" y="47"/>
                    </a:cubicBezTo>
                    <a:cubicBezTo>
                      <a:pt x="711" y="48"/>
                      <a:pt x="711" y="48"/>
                      <a:pt x="711" y="48"/>
                    </a:cubicBezTo>
                    <a:cubicBezTo>
                      <a:pt x="699" y="45"/>
                      <a:pt x="699" y="45"/>
                      <a:pt x="699" y="45"/>
                    </a:cubicBezTo>
                    <a:cubicBezTo>
                      <a:pt x="698" y="43"/>
                      <a:pt x="698" y="43"/>
                      <a:pt x="698" y="43"/>
                    </a:cubicBezTo>
                    <a:cubicBezTo>
                      <a:pt x="695" y="43"/>
                      <a:pt x="695" y="43"/>
                      <a:pt x="695" y="43"/>
                    </a:cubicBezTo>
                    <a:cubicBezTo>
                      <a:pt x="696" y="45"/>
                      <a:pt x="696" y="45"/>
                      <a:pt x="696" y="45"/>
                    </a:cubicBezTo>
                    <a:cubicBezTo>
                      <a:pt x="704" y="48"/>
                      <a:pt x="704" y="48"/>
                      <a:pt x="704" y="48"/>
                    </a:cubicBezTo>
                    <a:cubicBezTo>
                      <a:pt x="706" y="49"/>
                      <a:pt x="706" y="49"/>
                      <a:pt x="706" y="49"/>
                    </a:cubicBezTo>
                    <a:cubicBezTo>
                      <a:pt x="704" y="50"/>
                      <a:pt x="704" y="50"/>
                      <a:pt x="704" y="50"/>
                    </a:cubicBezTo>
                    <a:cubicBezTo>
                      <a:pt x="700" y="48"/>
                      <a:pt x="700" y="48"/>
                      <a:pt x="700" y="48"/>
                    </a:cubicBezTo>
                    <a:cubicBezTo>
                      <a:pt x="697" y="49"/>
                      <a:pt x="697" y="49"/>
                      <a:pt x="697" y="49"/>
                    </a:cubicBezTo>
                    <a:cubicBezTo>
                      <a:pt x="692" y="50"/>
                      <a:pt x="692" y="50"/>
                      <a:pt x="692" y="50"/>
                    </a:cubicBezTo>
                    <a:cubicBezTo>
                      <a:pt x="689" y="48"/>
                      <a:pt x="689" y="48"/>
                      <a:pt x="689" y="48"/>
                    </a:cubicBezTo>
                    <a:cubicBezTo>
                      <a:pt x="688" y="48"/>
                      <a:pt x="688" y="48"/>
                      <a:pt x="688" y="48"/>
                    </a:cubicBezTo>
                    <a:cubicBezTo>
                      <a:pt x="689" y="51"/>
                      <a:pt x="689" y="51"/>
                      <a:pt x="689" y="51"/>
                    </a:cubicBezTo>
                    <a:cubicBezTo>
                      <a:pt x="689" y="52"/>
                      <a:pt x="689" y="52"/>
                      <a:pt x="689" y="52"/>
                    </a:cubicBezTo>
                    <a:lnTo>
                      <a:pt x="686" y="51"/>
                    </a:lnTo>
                    <a:close/>
                    <a:moveTo>
                      <a:pt x="705" y="61"/>
                    </a:moveTo>
                    <a:cubicBezTo>
                      <a:pt x="708" y="59"/>
                      <a:pt x="708" y="59"/>
                      <a:pt x="708" y="59"/>
                    </a:cubicBezTo>
                    <a:cubicBezTo>
                      <a:pt x="707" y="57"/>
                      <a:pt x="707" y="57"/>
                      <a:pt x="707" y="57"/>
                    </a:cubicBezTo>
                    <a:cubicBezTo>
                      <a:pt x="711" y="56"/>
                      <a:pt x="711" y="56"/>
                      <a:pt x="711" y="56"/>
                    </a:cubicBezTo>
                    <a:cubicBezTo>
                      <a:pt x="718" y="58"/>
                      <a:pt x="718" y="58"/>
                      <a:pt x="718" y="58"/>
                    </a:cubicBezTo>
                    <a:cubicBezTo>
                      <a:pt x="723" y="59"/>
                      <a:pt x="723" y="59"/>
                      <a:pt x="723" y="59"/>
                    </a:cubicBezTo>
                    <a:cubicBezTo>
                      <a:pt x="726" y="61"/>
                      <a:pt x="726" y="61"/>
                      <a:pt x="726" y="61"/>
                    </a:cubicBezTo>
                    <a:cubicBezTo>
                      <a:pt x="726" y="62"/>
                      <a:pt x="726" y="62"/>
                      <a:pt x="726" y="62"/>
                    </a:cubicBezTo>
                    <a:cubicBezTo>
                      <a:pt x="714" y="61"/>
                      <a:pt x="714" y="61"/>
                      <a:pt x="714" y="61"/>
                    </a:cubicBezTo>
                    <a:cubicBezTo>
                      <a:pt x="708" y="62"/>
                      <a:pt x="708" y="62"/>
                      <a:pt x="708" y="62"/>
                    </a:cubicBezTo>
                    <a:lnTo>
                      <a:pt x="705" y="61"/>
                    </a:lnTo>
                    <a:close/>
                    <a:moveTo>
                      <a:pt x="699" y="55"/>
                    </a:moveTo>
                    <a:cubicBezTo>
                      <a:pt x="699" y="53"/>
                      <a:pt x="699" y="53"/>
                      <a:pt x="699" y="53"/>
                    </a:cubicBezTo>
                    <a:cubicBezTo>
                      <a:pt x="703" y="53"/>
                      <a:pt x="703" y="53"/>
                      <a:pt x="703" y="53"/>
                    </a:cubicBezTo>
                    <a:cubicBezTo>
                      <a:pt x="705" y="56"/>
                      <a:pt x="705" y="56"/>
                      <a:pt x="705" y="56"/>
                    </a:cubicBezTo>
                    <a:cubicBezTo>
                      <a:pt x="702" y="57"/>
                      <a:pt x="702" y="57"/>
                      <a:pt x="702" y="57"/>
                    </a:cubicBezTo>
                    <a:lnTo>
                      <a:pt x="699" y="55"/>
                    </a:lnTo>
                    <a:close/>
                    <a:moveTo>
                      <a:pt x="746" y="46"/>
                    </a:moveTo>
                    <a:cubicBezTo>
                      <a:pt x="749" y="46"/>
                      <a:pt x="749" y="46"/>
                      <a:pt x="749" y="46"/>
                    </a:cubicBezTo>
                    <a:cubicBezTo>
                      <a:pt x="749" y="47"/>
                      <a:pt x="749" y="47"/>
                      <a:pt x="749" y="47"/>
                    </a:cubicBezTo>
                    <a:cubicBezTo>
                      <a:pt x="752" y="49"/>
                      <a:pt x="752" y="49"/>
                      <a:pt x="752" y="49"/>
                    </a:cubicBezTo>
                    <a:cubicBezTo>
                      <a:pt x="751" y="50"/>
                      <a:pt x="751" y="50"/>
                      <a:pt x="751" y="50"/>
                    </a:cubicBezTo>
                    <a:cubicBezTo>
                      <a:pt x="739" y="50"/>
                      <a:pt x="739" y="50"/>
                      <a:pt x="739" y="50"/>
                    </a:cubicBezTo>
                    <a:cubicBezTo>
                      <a:pt x="735" y="48"/>
                      <a:pt x="735" y="48"/>
                      <a:pt x="735" y="48"/>
                    </a:cubicBezTo>
                    <a:cubicBezTo>
                      <a:pt x="726" y="47"/>
                      <a:pt x="726" y="47"/>
                      <a:pt x="726" y="47"/>
                    </a:cubicBezTo>
                    <a:cubicBezTo>
                      <a:pt x="721" y="45"/>
                      <a:pt x="721" y="45"/>
                      <a:pt x="721" y="45"/>
                    </a:cubicBezTo>
                    <a:cubicBezTo>
                      <a:pt x="719" y="43"/>
                      <a:pt x="719" y="43"/>
                      <a:pt x="719" y="43"/>
                    </a:cubicBezTo>
                    <a:cubicBezTo>
                      <a:pt x="726" y="46"/>
                      <a:pt x="726" y="46"/>
                      <a:pt x="726" y="46"/>
                    </a:cubicBezTo>
                    <a:cubicBezTo>
                      <a:pt x="728" y="45"/>
                      <a:pt x="728" y="45"/>
                      <a:pt x="728" y="45"/>
                    </a:cubicBezTo>
                    <a:cubicBezTo>
                      <a:pt x="734" y="45"/>
                      <a:pt x="734" y="45"/>
                      <a:pt x="734" y="45"/>
                    </a:cubicBezTo>
                    <a:cubicBezTo>
                      <a:pt x="736" y="46"/>
                      <a:pt x="736" y="46"/>
                      <a:pt x="736" y="46"/>
                    </a:cubicBezTo>
                    <a:cubicBezTo>
                      <a:pt x="739" y="45"/>
                      <a:pt x="739" y="45"/>
                      <a:pt x="739" y="45"/>
                    </a:cubicBezTo>
                    <a:cubicBezTo>
                      <a:pt x="743" y="45"/>
                      <a:pt x="743" y="45"/>
                      <a:pt x="743" y="45"/>
                    </a:cubicBezTo>
                    <a:lnTo>
                      <a:pt x="746" y="46"/>
                    </a:lnTo>
                    <a:close/>
                    <a:moveTo>
                      <a:pt x="718" y="36"/>
                    </a:moveTo>
                    <a:cubicBezTo>
                      <a:pt x="719" y="35"/>
                      <a:pt x="719" y="35"/>
                      <a:pt x="719" y="35"/>
                    </a:cubicBezTo>
                    <a:cubicBezTo>
                      <a:pt x="722" y="34"/>
                      <a:pt x="722" y="34"/>
                      <a:pt x="722" y="34"/>
                    </a:cubicBezTo>
                    <a:cubicBezTo>
                      <a:pt x="722" y="36"/>
                      <a:pt x="722" y="36"/>
                      <a:pt x="722" y="36"/>
                    </a:cubicBezTo>
                    <a:lnTo>
                      <a:pt x="718" y="36"/>
                    </a:lnTo>
                    <a:close/>
                    <a:moveTo>
                      <a:pt x="880" y="94"/>
                    </a:moveTo>
                    <a:cubicBezTo>
                      <a:pt x="877" y="93"/>
                      <a:pt x="877" y="93"/>
                      <a:pt x="877" y="93"/>
                    </a:cubicBezTo>
                    <a:cubicBezTo>
                      <a:pt x="873" y="91"/>
                      <a:pt x="873" y="91"/>
                      <a:pt x="873" y="91"/>
                    </a:cubicBezTo>
                    <a:cubicBezTo>
                      <a:pt x="878" y="91"/>
                      <a:pt x="878" y="91"/>
                      <a:pt x="878" y="91"/>
                    </a:cubicBezTo>
                    <a:lnTo>
                      <a:pt x="880" y="94"/>
                    </a:lnTo>
                    <a:close/>
                    <a:moveTo>
                      <a:pt x="925" y="92"/>
                    </a:moveTo>
                    <a:cubicBezTo>
                      <a:pt x="920" y="90"/>
                      <a:pt x="920" y="90"/>
                      <a:pt x="920" y="90"/>
                    </a:cubicBezTo>
                    <a:cubicBezTo>
                      <a:pt x="916" y="89"/>
                      <a:pt x="916" y="89"/>
                      <a:pt x="916" y="89"/>
                    </a:cubicBezTo>
                    <a:cubicBezTo>
                      <a:pt x="916" y="88"/>
                      <a:pt x="916" y="88"/>
                      <a:pt x="916" y="88"/>
                    </a:cubicBezTo>
                    <a:cubicBezTo>
                      <a:pt x="925" y="89"/>
                      <a:pt x="925" y="89"/>
                      <a:pt x="925" y="89"/>
                    </a:cubicBezTo>
                    <a:cubicBezTo>
                      <a:pt x="927" y="91"/>
                      <a:pt x="927" y="91"/>
                      <a:pt x="927" y="91"/>
                    </a:cubicBezTo>
                    <a:lnTo>
                      <a:pt x="925" y="92"/>
                    </a:lnTo>
                    <a:close/>
                    <a:moveTo>
                      <a:pt x="973" y="82"/>
                    </a:moveTo>
                    <a:cubicBezTo>
                      <a:pt x="968" y="80"/>
                      <a:pt x="968" y="80"/>
                      <a:pt x="968" y="80"/>
                    </a:cubicBezTo>
                    <a:cubicBezTo>
                      <a:pt x="968" y="77"/>
                      <a:pt x="968" y="77"/>
                      <a:pt x="968" y="77"/>
                    </a:cubicBezTo>
                    <a:cubicBezTo>
                      <a:pt x="969" y="75"/>
                      <a:pt x="969" y="75"/>
                      <a:pt x="969" y="75"/>
                    </a:cubicBezTo>
                    <a:cubicBezTo>
                      <a:pt x="975" y="75"/>
                      <a:pt x="975" y="75"/>
                      <a:pt x="975" y="75"/>
                    </a:cubicBezTo>
                    <a:cubicBezTo>
                      <a:pt x="979" y="75"/>
                      <a:pt x="979" y="75"/>
                      <a:pt x="979" y="75"/>
                    </a:cubicBezTo>
                    <a:cubicBezTo>
                      <a:pt x="990" y="78"/>
                      <a:pt x="990" y="78"/>
                      <a:pt x="990" y="78"/>
                    </a:cubicBezTo>
                    <a:cubicBezTo>
                      <a:pt x="989" y="80"/>
                      <a:pt x="989" y="80"/>
                      <a:pt x="989" y="80"/>
                    </a:cubicBezTo>
                    <a:cubicBezTo>
                      <a:pt x="982" y="80"/>
                      <a:pt x="982" y="80"/>
                      <a:pt x="982" y="80"/>
                    </a:cubicBezTo>
                    <a:cubicBezTo>
                      <a:pt x="978" y="80"/>
                      <a:pt x="978" y="80"/>
                      <a:pt x="978" y="80"/>
                    </a:cubicBezTo>
                    <a:cubicBezTo>
                      <a:pt x="977" y="81"/>
                      <a:pt x="977" y="81"/>
                      <a:pt x="977" y="81"/>
                    </a:cubicBezTo>
                    <a:lnTo>
                      <a:pt x="973" y="82"/>
                    </a:lnTo>
                    <a:close/>
                    <a:moveTo>
                      <a:pt x="322" y="117"/>
                    </a:moveTo>
                    <a:cubicBezTo>
                      <a:pt x="324" y="117"/>
                      <a:pt x="324" y="117"/>
                      <a:pt x="324" y="117"/>
                    </a:cubicBezTo>
                    <a:cubicBezTo>
                      <a:pt x="326" y="116"/>
                      <a:pt x="326" y="116"/>
                      <a:pt x="326" y="116"/>
                    </a:cubicBezTo>
                    <a:cubicBezTo>
                      <a:pt x="326" y="117"/>
                      <a:pt x="326" y="117"/>
                      <a:pt x="326" y="117"/>
                    </a:cubicBezTo>
                    <a:lnTo>
                      <a:pt x="322" y="117"/>
                    </a:lnTo>
                    <a:close/>
                    <a:moveTo>
                      <a:pt x="1108" y="136"/>
                    </a:moveTo>
                    <a:cubicBezTo>
                      <a:pt x="1104" y="136"/>
                      <a:pt x="1104" y="136"/>
                      <a:pt x="1104" y="136"/>
                    </a:cubicBezTo>
                    <a:cubicBezTo>
                      <a:pt x="1106" y="137"/>
                      <a:pt x="1106" y="137"/>
                      <a:pt x="1106" y="137"/>
                    </a:cubicBezTo>
                    <a:cubicBezTo>
                      <a:pt x="1106" y="137"/>
                      <a:pt x="1106" y="137"/>
                      <a:pt x="1106" y="137"/>
                    </a:cubicBezTo>
                    <a:cubicBezTo>
                      <a:pt x="1101" y="136"/>
                      <a:pt x="1101" y="136"/>
                      <a:pt x="1101" y="136"/>
                    </a:cubicBezTo>
                    <a:cubicBezTo>
                      <a:pt x="1101" y="137"/>
                      <a:pt x="1101" y="137"/>
                      <a:pt x="1101" y="137"/>
                    </a:cubicBezTo>
                    <a:cubicBezTo>
                      <a:pt x="1097" y="135"/>
                      <a:pt x="1097" y="135"/>
                      <a:pt x="1097" y="135"/>
                    </a:cubicBezTo>
                    <a:cubicBezTo>
                      <a:pt x="1087" y="132"/>
                      <a:pt x="1087" y="132"/>
                      <a:pt x="1087" y="132"/>
                    </a:cubicBezTo>
                    <a:cubicBezTo>
                      <a:pt x="1085" y="133"/>
                      <a:pt x="1085" y="133"/>
                      <a:pt x="1085" y="133"/>
                    </a:cubicBezTo>
                    <a:cubicBezTo>
                      <a:pt x="1079" y="130"/>
                      <a:pt x="1079" y="130"/>
                      <a:pt x="1079" y="130"/>
                    </a:cubicBezTo>
                    <a:cubicBezTo>
                      <a:pt x="1072" y="127"/>
                      <a:pt x="1072" y="127"/>
                      <a:pt x="1072" y="127"/>
                    </a:cubicBezTo>
                    <a:cubicBezTo>
                      <a:pt x="1064" y="126"/>
                      <a:pt x="1064" y="126"/>
                      <a:pt x="1064" y="126"/>
                    </a:cubicBezTo>
                    <a:cubicBezTo>
                      <a:pt x="1063" y="127"/>
                      <a:pt x="1063" y="127"/>
                      <a:pt x="1063" y="127"/>
                    </a:cubicBezTo>
                    <a:cubicBezTo>
                      <a:pt x="1057" y="128"/>
                      <a:pt x="1057" y="128"/>
                      <a:pt x="1057" y="128"/>
                    </a:cubicBezTo>
                    <a:cubicBezTo>
                      <a:pt x="1054" y="127"/>
                      <a:pt x="1054" y="127"/>
                      <a:pt x="1054" y="127"/>
                    </a:cubicBezTo>
                    <a:cubicBezTo>
                      <a:pt x="1053" y="124"/>
                      <a:pt x="1053" y="124"/>
                      <a:pt x="1053" y="124"/>
                    </a:cubicBezTo>
                    <a:cubicBezTo>
                      <a:pt x="1049" y="123"/>
                      <a:pt x="1049" y="123"/>
                      <a:pt x="1049" y="123"/>
                    </a:cubicBezTo>
                    <a:cubicBezTo>
                      <a:pt x="1046" y="121"/>
                      <a:pt x="1046" y="121"/>
                      <a:pt x="1046" y="121"/>
                    </a:cubicBezTo>
                    <a:cubicBezTo>
                      <a:pt x="1045" y="118"/>
                      <a:pt x="1045" y="118"/>
                      <a:pt x="1045" y="118"/>
                    </a:cubicBezTo>
                    <a:cubicBezTo>
                      <a:pt x="1043" y="118"/>
                      <a:pt x="1043" y="118"/>
                      <a:pt x="1043" y="118"/>
                    </a:cubicBezTo>
                    <a:cubicBezTo>
                      <a:pt x="1043" y="119"/>
                      <a:pt x="1043" y="119"/>
                      <a:pt x="1043" y="119"/>
                    </a:cubicBezTo>
                    <a:cubicBezTo>
                      <a:pt x="1040" y="118"/>
                      <a:pt x="1040" y="118"/>
                      <a:pt x="1040" y="118"/>
                    </a:cubicBezTo>
                    <a:cubicBezTo>
                      <a:pt x="1041" y="120"/>
                      <a:pt x="1041" y="120"/>
                      <a:pt x="1041" y="120"/>
                    </a:cubicBezTo>
                    <a:cubicBezTo>
                      <a:pt x="1040" y="121"/>
                      <a:pt x="1040" y="121"/>
                      <a:pt x="1040" y="121"/>
                    </a:cubicBezTo>
                    <a:cubicBezTo>
                      <a:pt x="1042" y="125"/>
                      <a:pt x="1042" y="125"/>
                      <a:pt x="1042" y="125"/>
                    </a:cubicBezTo>
                    <a:cubicBezTo>
                      <a:pt x="1048" y="127"/>
                      <a:pt x="1048" y="127"/>
                      <a:pt x="1048" y="127"/>
                    </a:cubicBezTo>
                    <a:cubicBezTo>
                      <a:pt x="1049" y="130"/>
                      <a:pt x="1049" y="130"/>
                      <a:pt x="1049" y="130"/>
                    </a:cubicBezTo>
                    <a:cubicBezTo>
                      <a:pt x="1049" y="133"/>
                      <a:pt x="1049" y="133"/>
                      <a:pt x="1049" y="133"/>
                    </a:cubicBezTo>
                    <a:cubicBezTo>
                      <a:pt x="1047" y="133"/>
                      <a:pt x="1047" y="133"/>
                      <a:pt x="1047" y="133"/>
                    </a:cubicBezTo>
                    <a:cubicBezTo>
                      <a:pt x="1042" y="134"/>
                      <a:pt x="1042" y="134"/>
                      <a:pt x="1042" y="134"/>
                    </a:cubicBezTo>
                    <a:cubicBezTo>
                      <a:pt x="1038" y="133"/>
                      <a:pt x="1038" y="133"/>
                      <a:pt x="1038" y="133"/>
                    </a:cubicBezTo>
                    <a:cubicBezTo>
                      <a:pt x="1035" y="131"/>
                      <a:pt x="1035" y="131"/>
                      <a:pt x="1035" y="131"/>
                    </a:cubicBezTo>
                    <a:cubicBezTo>
                      <a:pt x="1030" y="132"/>
                      <a:pt x="1030" y="132"/>
                      <a:pt x="1030" y="132"/>
                    </a:cubicBezTo>
                    <a:cubicBezTo>
                      <a:pt x="1033" y="134"/>
                      <a:pt x="1033" y="134"/>
                      <a:pt x="1033" y="134"/>
                    </a:cubicBezTo>
                    <a:cubicBezTo>
                      <a:pt x="1036" y="133"/>
                      <a:pt x="1036" y="133"/>
                      <a:pt x="1036" y="133"/>
                    </a:cubicBezTo>
                    <a:cubicBezTo>
                      <a:pt x="1040" y="136"/>
                      <a:pt x="1040" y="136"/>
                      <a:pt x="1040" y="136"/>
                    </a:cubicBezTo>
                    <a:cubicBezTo>
                      <a:pt x="1049" y="137"/>
                      <a:pt x="1049" y="137"/>
                      <a:pt x="1049" y="137"/>
                    </a:cubicBezTo>
                    <a:cubicBezTo>
                      <a:pt x="1051" y="139"/>
                      <a:pt x="1051" y="139"/>
                      <a:pt x="1051" y="139"/>
                    </a:cubicBezTo>
                    <a:cubicBezTo>
                      <a:pt x="1055" y="140"/>
                      <a:pt x="1055" y="140"/>
                      <a:pt x="1055" y="140"/>
                    </a:cubicBezTo>
                    <a:cubicBezTo>
                      <a:pt x="1056" y="142"/>
                      <a:pt x="1056" y="142"/>
                      <a:pt x="1056" y="142"/>
                    </a:cubicBezTo>
                    <a:cubicBezTo>
                      <a:pt x="1060" y="142"/>
                      <a:pt x="1060" y="142"/>
                      <a:pt x="1060" y="142"/>
                    </a:cubicBezTo>
                    <a:cubicBezTo>
                      <a:pt x="1066" y="145"/>
                      <a:pt x="1066" y="145"/>
                      <a:pt x="1066" y="145"/>
                    </a:cubicBezTo>
                    <a:cubicBezTo>
                      <a:pt x="1069" y="145"/>
                      <a:pt x="1069" y="145"/>
                      <a:pt x="1069" y="145"/>
                    </a:cubicBezTo>
                    <a:cubicBezTo>
                      <a:pt x="1069" y="148"/>
                      <a:pt x="1069" y="148"/>
                      <a:pt x="1069" y="148"/>
                    </a:cubicBezTo>
                    <a:cubicBezTo>
                      <a:pt x="1073" y="148"/>
                      <a:pt x="1073" y="148"/>
                      <a:pt x="1073" y="148"/>
                    </a:cubicBezTo>
                    <a:cubicBezTo>
                      <a:pt x="1074" y="150"/>
                      <a:pt x="1074" y="150"/>
                      <a:pt x="1074" y="150"/>
                    </a:cubicBezTo>
                    <a:cubicBezTo>
                      <a:pt x="1076" y="151"/>
                      <a:pt x="1076" y="151"/>
                      <a:pt x="1076" y="151"/>
                    </a:cubicBezTo>
                    <a:cubicBezTo>
                      <a:pt x="1075" y="152"/>
                      <a:pt x="1075" y="152"/>
                      <a:pt x="1075" y="152"/>
                    </a:cubicBezTo>
                    <a:cubicBezTo>
                      <a:pt x="1077" y="155"/>
                      <a:pt x="1077" y="155"/>
                      <a:pt x="1077" y="155"/>
                    </a:cubicBezTo>
                    <a:cubicBezTo>
                      <a:pt x="1069" y="152"/>
                      <a:pt x="1069" y="152"/>
                      <a:pt x="1069" y="152"/>
                    </a:cubicBezTo>
                    <a:cubicBezTo>
                      <a:pt x="1062" y="153"/>
                      <a:pt x="1062" y="153"/>
                      <a:pt x="1062" y="153"/>
                    </a:cubicBezTo>
                    <a:cubicBezTo>
                      <a:pt x="1060" y="150"/>
                      <a:pt x="1060" y="150"/>
                      <a:pt x="1060" y="150"/>
                    </a:cubicBezTo>
                    <a:cubicBezTo>
                      <a:pt x="1057" y="150"/>
                      <a:pt x="1057" y="150"/>
                      <a:pt x="1057" y="150"/>
                    </a:cubicBezTo>
                    <a:cubicBezTo>
                      <a:pt x="1060" y="153"/>
                      <a:pt x="1060" y="153"/>
                      <a:pt x="1060" y="153"/>
                    </a:cubicBezTo>
                    <a:cubicBezTo>
                      <a:pt x="1058" y="152"/>
                      <a:pt x="1058" y="152"/>
                      <a:pt x="1058" y="152"/>
                    </a:cubicBezTo>
                    <a:cubicBezTo>
                      <a:pt x="1057" y="155"/>
                      <a:pt x="1057" y="155"/>
                      <a:pt x="1057" y="155"/>
                    </a:cubicBezTo>
                    <a:cubicBezTo>
                      <a:pt x="1052" y="156"/>
                      <a:pt x="1052" y="156"/>
                      <a:pt x="1052" y="156"/>
                    </a:cubicBezTo>
                    <a:cubicBezTo>
                      <a:pt x="1051" y="158"/>
                      <a:pt x="1051" y="158"/>
                      <a:pt x="1051" y="158"/>
                    </a:cubicBezTo>
                    <a:cubicBezTo>
                      <a:pt x="1047" y="159"/>
                      <a:pt x="1047" y="159"/>
                      <a:pt x="1047" y="159"/>
                    </a:cubicBezTo>
                    <a:cubicBezTo>
                      <a:pt x="1044" y="159"/>
                      <a:pt x="1044" y="159"/>
                      <a:pt x="1044" y="159"/>
                    </a:cubicBezTo>
                    <a:cubicBezTo>
                      <a:pt x="1045" y="161"/>
                      <a:pt x="1045" y="161"/>
                      <a:pt x="1045" y="161"/>
                    </a:cubicBezTo>
                    <a:cubicBezTo>
                      <a:pt x="1044" y="165"/>
                      <a:pt x="1044" y="165"/>
                      <a:pt x="1044" y="165"/>
                    </a:cubicBezTo>
                    <a:cubicBezTo>
                      <a:pt x="1043" y="169"/>
                      <a:pt x="1043" y="169"/>
                      <a:pt x="1043" y="169"/>
                    </a:cubicBezTo>
                    <a:cubicBezTo>
                      <a:pt x="1039" y="170"/>
                      <a:pt x="1039" y="170"/>
                      <a:pt x="1039" y="170"/>
                    </a:cubicBezTo>
                    <a:cubicBezTo>
                      <a:pt x="1039" y="174"/>
                      <a:pt x="1039" y="174"/>
                      <a:pt x="1039" y="174"/>
                    </a:cubicBezTo>
                    <a:cubicBezTo>
                      <a:pt x="1035" y="172"/>
                      <a:pt x="1035" y="172"/>
                      <a:pt x="1035" y="172"/>
                    </a:cubicBezTo>
                    <a:cubicBezTo>
                      <a:pt x="1026" y="169"/>
                      <a:pt x="1026" y="169"/>
                      <a:pt x="1026" y="169"/>
                    </a:cubicBezTo>
                    <a:cubicBezTo>
                      <a:pt x="1020" y="169"/>
                      <a:pt x="1020" y="169"/>
                      <a:pt x="1020" y="169"/>
                    </a:cubicBezTo>
                    <a:cubicBezTo>
                      <a:pt x="1015" y="171"/>
                      <a:pt x="1015" y="171"/>
                      <a:pt x="1015" y="171"/>
                    </a:cubicBezTo>
                    <a:cubicBezTo>
                      <a:pt x="1014" y="174"/>
                      <a:pt x="1014" y="174"/>
                      <a:pt x="1014" y="174"/>
                    </a:cubicBezTo>
                    <a:cubicBezTo>
                      <a:pt x="1013" y="174"/>
                      <a:pt x="1013" y="174"/>
                      <a:pt x="1013" y="174"/>
                    </a:cubicBezTo>
                    <a:cubicBezTo>
                      <a:pt x="1011" y="173"/>
                      <a:pt x="1011" y="173"/>
                      <a:pt x="1011" y="173"/>
                    </a:cubicBezTo>
                    <a:cubicBezTo>
                      <a:pt x="1009" y="170"/>
                      <a:pt x="1009" y="170"/>
                      <a:pt x="1009" y="170"/>
                    </a:cubicBezTo>
                    <a:cubicBezTo>
                      <a:pt x="1008" y="170"/>
                      <a:pt x="1008" y="170"/>
                      <a:pt x="1008" y="170"/>
                    </a:cubicBezTo>
                    <a:cubicBezTo>
                      <a:pt x="1004" y="172"/>
                      <a:pt x="1004" y="172"/>
                      <a:pt x="1004" y="172"/>
                    </a:cubicBezTo>
                    <a:cubicBezTo>
                      <a:pt x="1005" y="174"/>
                      <a:pt x="1005" y="174"/>
                      <a:pt x="1005" y="174"/>
                    </a:cubicBezTo>
                    <a:cubicBezTo>
                      <a:pt x="1005" y="175"/>
                      <a:pt x="1005" y="175"/>
                      <a:pt x="1005" y="175"/>
                    </a:cubicBezTo>
                    <a:cubicBezTo>
                      <a:pt x="1002" y="174"/>
                      <a:pt x="1002" y="174"/>
                      <a:pt x="1002" y="174"/>
                    </a:cubicBezTo>
                    <a:cubicBezTo>
                      <a:pt x="1000" y="174"/>
                      <a:pt x="1000" y="174"/>
                      <a:pt x="1000" y="174"/>
                    </a:cubicBezTo>
                    <a:cubicBezTo>
                      <a:pt x="999" y="174"/>
                      <a:pt x="999" y="174"/>
                      <a:pt x="999" y="174"/>
                    </a:cubicBezTo>
                    <a:cubicBezTo>
                      <a:pt x="998" y="174"/>
                      <a:pt x="998" y="174"/>
                      <a:pt x="998" y="174"/>
                    </a:cubicBezTo>
                    <a:cubicBezTo>
                      <a:pt x="996" y="175"/>
                      <a:pt x="996" y="175"/>
                      <a:pt x="996" y="175"/>
                    </a:cubicBezTo>
                    <a:cubicBezTo>
                      <a:pt x="996" y="178"/>
                      <a:pt x="996" y="178"/>
                      <a:pt x="996" y="178"/>
                    </a:cubicBezTo>
                    <a:cubicBezTo>
                      <a:pt x="998" y="179"/>
                      <a:pt x="998" y="179"/>
                      <a:pt x="998" y="179"/>
                    </a:cubicBezTo>
                    <a:cubicBezTo>
                      <a:pt x="999" y="182"/>
                      <a:pt x="999" y="182"/>
                      <a:pt x="999" y="182"/>
                    </a:cubicBezTo>
                    <a:cubicBezTo>
                      <a:pt x="999" y="182"/>
                      <a:pt x="999" y="183"/>
                      <a:pt x="1000" y="184"/>
                    </a:cubicBezTo>
                    <a:cubicBezTo>
                      <a:pt x="1000" y="184"/>
                      <a:pt x="1000" y="184"/>
                      <a:pt x="1000" y="184"/>
                    </a:cubicBezTo>
                    <a:cubicBezTo>
                      <a:pt x="999" y="186"/>
                      <a:pt x="999" y="186"/>
                      <a:pt x="999" y="186"/>
                    </a:cubicBezTo>
                    <a:cubicBezTo>
                      <a:pt x="1001" y="191"/>
                      <a:pt x="1001" y="191"/>
                      <a:pt x="1001" y="191"/>
                    </a:cubicBezTo>
                    <a:cubicBezTo>
                      <a:pt x="1005" y="194"/>
                      <a:pt x="1005" y="194"/>
                      <a:pt x="1005" y="194"/>
                    </a:cubicBezTo>
                    <a:cubicBezTo>
                      <a:pt x="1006" y="195"/>
                      <a:pt x="1006" y="195"/>
                      <a:pt x="1006" y="195"/>
                    </a:cubicBezTo>
                    <a:cubicBezTo>
                      <a:pt x="1008" y="195"/>
                      <a:pt x="1008" y="195"/>
                      <a:pt x="1008" y="195"/>
                    </a:cubicBezTo>
                    <a:cubicBezTo>
                      <a:pt x="1009" y="193"/>
                      <a:pt x="1009" y="193"/>
                      <a:pt x="1009" y="193"/>
                    </a:cubicBezTo>
                    <a:cubicBezTo>
                      <a:pt x="1012" y="194"/>
                      <a:pt x="1012" y="194"/>
                      <a:pt x="1012" y="194"/>
                    </a:cubicBezTo>
                    <a:cubicBezTo>
                      <a:pt x="1014" y="194"/>
                      <a:pt x="1014" y="194"/>
                      <a:pt x="1014" y="194"/>
                    </a:cubicBezTo>
                    <a:cubicBezTo>
                      <a:pt x="1015" y="196"/>
                      <a:pt x="1015" y="196"/>
                      <a:pt x="1015" y="196"/>
                    </a:cubicBezTo>
                    <a:cubicBezTo>
                      <a:pt x="1014" y="196"/>
                      <a:pt x="1014" y="196"/>
                      <a:pt x="1014" y="196"/>
                    </a:cubicBezTo>
                    <a:cubicBezTo>
                      <a:pt x="1014" y="199"/>
                      <a:pt x="1014" y="199"/>
                      <a:pt x="1014" y="199"/>
                    </a:cubicBezTo>
                    <a:cubicBezTo>
                      <a:pt x="1017" y="201"/>
                      <a:pt x="1017" y="201"/>
                      <a:pt x="1017" y="201"/>
                    </a:cubicBezTo>
                    <a:cubicBezTo>
                      <a:pt x="1019" y="204"/>
                      <a:pt x="1019" y="204"/>
                      <a:pt x="1019" y="204"/>
                    </a:cubicBezTo>
                    <a:cubicBezTo>
                      <a:pt x="1021" y="205"/>
                      <a:pt x="1021" y="205"/>
                      <a:pt x="1021" y="205"/>
                    </a:cubicBezTo>
                    <a:cubicBezTo>
                      <a:pt x="1023" y="204"/>
                      <a:pt x="1023" y="204"/>
                      <a:pt x="1023" y="204"/>
                    </a:cubicBezTo>
                    <a:cubicBezTo>
                      <a:pt x="1025" y="205"/>
                      <a:pt x="1025" y="205"/>
                      <a:pt x="1025" y="205"/>
                    </a:cubicBezTo>
                    <a:cubicBezTo>
                      <a:pt x="1025" y="206"/>
                      <a:pt x="1025" y="206"/>
                      <a:pt x="1025" y="206"/>
                    </a:cubicBezTo>
                    <a:cubicBezTo>
                      <a:pt x="1022" y="208"/>
                      <a:pt x="1022" y="208"/>
                      <a:pt x="1022" y="208"/>
                    </a:cubicBezTo>
                    <a:cubicBezTo>
                      <a:pt x="1023" y="209"/>
                      <a:pt x="1023" y="209"/>
                      <a:pt x="1023" y="209"/>
                    </a:cubicBezTo>
                    <a:cubicBezTo>
                      <a:pt x="1022" y="211"/>
                      <a:pt x="1022" y="211"/>
                      <a:pt x="1022" y="211"/>
                    </a:cubicBezTo>
                    <a:cubicBezTo>
                      <a:pt x="1025" y="217"/>
                      <a:pt x="1025" y="217"/>
                      <a:pt x="1025" y="217"/>
                    </a:cubicBezTo>
                    <a:cubicBezTo>
                      <a:pt x="1028" y="219"/>
                      <a:pt x="1028" y="219"/>
                      <a:pt x="1028" y="219"/>
                    </a:cubicBezTo>
                    <a:cubicBezTo>
                      <a:pt x="1033" y="221"/>
                      <a:pt x="1033" y="221"/>
                      <a:pt x="1033" y="221"/>
                    </a:cubicBezTo>
                    <a:cubicBezTo>
                      <a:pt x="1035" y="223"/>
                      <a:pt x="1035" y="223"/>
                      <a:pt x="1035" y="223"/>
                    </a:cubicBezTo>
                    <a:cubicBezTo>
                      <a:pt x="1034" y="225"/>
                      <a:pt x="1034" y="225"/>
                      <a:pt x="1034" y="225"/>
                    </a:cubicBezTo>
                    <a:cubicBezTo>
                      <a:pt x="1031" y="226"/>
                      <a:pt x="1031" y="226"/>
                      <a:pt x="1031" y="226"/>
                    </a:cubicBezTo>
                    <a:cubicBezTo>
                      <a:pt x="1031" y="225"/>
                      <a:pt x="1031" y="225"/>
                      <a:pt x="1031" y="225"/>
                    </a:cubicBezTo>
                    <a:cubicBezTo>
                      <a:pt x="1028" y="226"/>
                      <a:pt x="1028" y="226"/>
                      <a:pt x="1028" y="226"/>
                    </a:cubicBezTo>
                    <a:cubicBezTo>
                      <a:pt x="1026" y="229"/>
                      <a:pt x="1026" y="229"/>
                      <a:pt x="1026" y="229"/>
                    </a:cubicBezTo>
                    <a:cubicBezTo>
                      <a:pt x="1027" y="232"/>
                      <a:pt x="1027" y="232"/>
                      <a:pt x="1027" y="232"/>
                    </a:cubicBezTo>
                    <a:cubicBezTo>
                      <a:pt x="1029" y="233"/>
                      <a:pt x="1029" y="233"/>
                      <a:pt x="1029" y="233"/>
                    </a:cubicBezTo>
                    <a:cubicBezTo>
                      <a:pt x="1030" y="235"/>
                      <a:pt x="1030" y="235"/>
                      <a:pt x="1030" y="235"/>
                    </a:cubicBezTo>
                    <a:cubicBezTo>
                      <a:pt x="1032" y="236"/>
                      <a:pt x="1032" y="236"/>
                      <a:pt x="1032" y="236"/>
                    </a:cubicBezTo>
                    <a:cubicBezTo>
                      <a:pt x="1031" y="238"/>
                      <a:pt x="1031" y="238"/>
                      <a:pt x="1031" y="238"/>
                    </a:cubicBezTo>
                    <a:cubicBezTo>
                      <a:pt x="1029" y="237"/>
                      <a:pt x="1029" y="237"/>
                      <a:pt x="1029" y="237"/>
                    </a:cubicBezTo>
                    <a:cubicBezTo>
                      <a:pt x="1027" y="238"/>
                      <a:pt x="1027" y="238"/>
                      <a:pt x="1027" y="238"/>
                    </a:cubicBezTo>
                    <a:cubicBezTo>
                      <a:pt x="1025" y="238"/>
                      <a:pt x="1025" y="238"/>
                      <a:pt x="1025" y="238"/>
                    </a:cubicBezTo>
                    <a:cubicBezTo>
                      <a:pt x="1026" y="240"/>
                      <a:pt x="1026" y="240"/>
                      <a:pt x="1026" y="240"/>
                    </a:cubicBezTo>
                    <a:cubicBezTo>
                      <a:pt x="1027" y="243"/>
                      <a:pt x="1027" y="243"/>
                      <a:pt x="1027" y="243"/>
                    </a:cubicBezTo>
                    <a:cubicBezTo>
                      <a:pt x="1030" y="247"/>
                      <a:pt x="1030" y="247"/>
                      <a:pt x="1030" y="247"/>
                    </a:cubicBezTo>
                    <a:cubicBezTo>
                      <a:pt x="1030" y="251"/>
                      <a:pt x="1030" y="251"/>
                      <a:pt x="1030" y="251"/>
                    </a:cubicBezTo>
                    <a:cubicBezTo>
                      <a:pt x="1027" y="253"/>
                      <a:pt x="1027" y="253"/>
                      <a:pt x="1027" y="253"/>
                    </a:cubicBezTo>
                    <a:cubicBezTo>
                      <a:pt x="1027" y="258"/>
                      <a:pt x="1027" y="258"/>
                      <a:pt x="1027" y="258"/>
                    </a:cubicBezTo>
                    <a:cubicBezTo>
                      <a:pt x="1024" y="255"/>
                      <a:pt x="1024" y="255"/>
                      <a:pt x="1024" y="255"/>
                    </a:cubicBezTo>
                    <a:cubicBezTo>
                      <a:pt x="1023" y="254"/>
                      <a:pt x="1023" y="254"/>
                      <a:pt x="1023" y="254"/>
                    </a:cubicBezTo>
                    <a:cubicBezTo>
                      <a:pt x="1014" y="244"/>
                      <a:pt x="1014" y="244"/>
                      <a:pt x="1014" y="244"/>
                    </a:cubicBezTo>
                    <a:cubicBezTo>
                      <a:pt x="1009" y="242"/>
                      <a:pt x="1009" y="242"/>
                      <a:pt x="1009" y="242"/>
                    </a:cubicBezTo>
                    <a:cubicBezTo>
                      <a:pt x="1000" y="234"/>
                      <a:pt x="1000" y="234"/>
                      <a:pt x="1000" y="234"/>
                    </a:cubicBezTo>
                    <a:cubicBezTo>
                      <a:pt x="997" y="233"/>
                      <a:pt x="997" y="233"/>
                      <a:pt x="997" y="233"/>
                    </a:cubicBezTo>
                    <a:cubicBezTo>
                      <a:pt x="986" y="222"/>
                      <a:pt x="986" y="222"/>
                      <a:pt x="986" y="222"/>
                    </a:cubicBezTo>
                    <a:cubicBezTo>
                      <a:pt x="978" y="214"/>
                      <a:pt x="978" y="214"/>
                      <a:pt x="978" y="214"/>
                    </a:cubicBezTo>
                    <a:cubicBezTo>
                      <a:pt x="974" y="207"/>
                      <a:pt x="974" y="207"/>
                      <a:pt x="974" y="207"/>
                    </a:cubicBezTo>
                    <a:cubicBezTo>
                      <a:pt x="972" y="204"/>
                      <a:pt x="972" y="204"/>
                      <a:pt x="972" y="204"/>
                    </a:cubicBezTo>
                    <a:cubicBezTo>
                      <a:pt x="974" y="202"/>
                      <a:pt x="974" y="202"/>
                      <a:pt x="974" y="202"/>
                    </a:cubicBezTo>
                    <a:cubicBezTo>
                      <a:pt x="973" y="199"/>
                      <a:pt x="973" y="199"/>
                      <a:pt x="973" y="199"/>
                    </a:cubicBezTo>
                    <a:cubicBezTo>
                      <a:pt x="969" y="196"/>
                      <a:pt x="969" y="196"/>
                      <a:pt x="969" y="196"/>
                    </a:cubicBezTo>
                    <a:cubicBezTo>
                      <a:pt x="969" y="195"/>
                      <a:pt x="969" y="195"/>
                      <a:pt x="969" y="195"/>
                    </a:cubicBezTo>
                    <a:cubicBezTo>
                      <a:pt x="972" y="194"/>
                      <a:pt x="972" y="194"/>
                      <a:pt x="972" y="194"/>
                    </a:cubicBezTo>
                    <a:cubicBezTo>
                      <a:pt x="973" y="193"/>
                      <a:pt x="973" y="193"/>
                      <a:pt x="973" y="193"/>
                    </a:cubicBezTo>
                    <a:cubicBezTo>
                      <a:pt x="977" y="193"/>
                      <a:pt x="977" y="193"/>
                      <a:pt x="977" y="193"/>
                    </a:cubicBezTo>
                    <a:cubicBezTo>
                      <a:pt x="979" y="185"/>
                      <a:pt x="979" y="185"/>
                      <a:pt x="979" y="185"/>
                    </a:cubicBezTo>
                    <a:cubicBezTo>
                      <a:pt x="979" y="185"/>
                      <a:pt x="979" y="184"/>
                      <a:pt x="978" y="184"/>
                    </a:cubicBezTo>
                    <a:cubicBezTo>
                      <a:pt x="978" y="184"/>
                      <a:pt x="978" y="183"/>
                      <a:pt x="978" y="183"/>
                    </a:cubicBezTo>
                    <a:cubicBezTo>
                      <a:pt x="979" y="177"/>
                      <a:pt x="979" y="177"/>
                      <a:pt x="979" y="177"/>
                    </a:cubicBezTo>
                    <a:cubicBezTo>
                      <a:pt x="981" y="174"/>
                      <a:pt x="981" y="174"/>
                      <a:pt x="981" y="174"/>
                    </a:cubicBezTo>
                    <a:cubicBezTo>
                      <a:pt x="980" y="172"/>
                      <a:pt x="980" y="172"/>
                      <a:pt x="980" y="172"/>
                    </a:cubicBezTo>
                    <a:cubicBezTo>
                      <a:pt x="978" y="170"/>
                      <a:pt x="978" y="170"/>
                      <a:pt x="978" y="170"/>
                    </a:cubicBezTo>
                    <a:cubicBezTo>
                      <a:pt x="981" y="169"/>
                      <a:pt x="981" y="169"/>
                      <a:pt x="981" y="169"/>
                    </a:cubicBezTo>
                    <a:cubicBezTo>
                      <a:pt x="982" y="167"/>
                      <a:pt x="982" y="167"/>
                      <a:pt x="982" y="167"/>
                    </a:cubicBezTo>
                    <a:cubicBezTo>
                      <a:pt x="985" y="166"/>
                      <a:pt x="985" y="166"/>
                      <a:pt x="985" y="166"/>
                    </a:cubicBezTo>
                    <a:cubicBezTo>
                      <a:pt x="985" y="165"/>
                      <a:pt x="985" y="165"/>
                      <a:pt x="985" y="165"/>
                    </a:cubicBezTo>
                    <a:cubicBezTo>
                      <a:pt x="983" y="164"/>
                      <a:pt x="983" y="164"/>
                      <a:pt x="983" y="164"/>
                    </a:cubicBezTo>
                    <a:cubicBezTo>
                      <a:pt x="982" y="162"/>
                      <a:pt x="982" y="162"/>
                      <a:pt x="982" y="162"/>
                    </a:cubicBezTo>
                    <a:cubicBezTo>
                      <a:pt x="980" y="162"/>
                      <a:pt x="980" y="162"/>
                      <a:pt x="980" y="162"/>
                    </a:cubicBezTo>
                    <a:cubicBezTo>
                      <a:pt x="979" y="159"/>
                      <a:pt x="979" y="159"/>
                      <a:pt x="979" y="159"/>
                    </a:cubicBezTo>
                    <a:cubicBezTo>
                      <a:pt x="976" y="155"/>
                      <a:pt x="976" y="155"/>
                      <a:pt x="976" y="155"/>
                    </a:cubicBezTo>
                    <a:cubicBezTo>
                      <a:pt x="977" y="153"/>
                      <a:pt x="977" y="153"/>
                      <a:pt x="977" y="153"/>
                    </a:cubicBezTo>
                    <a:cubicBezTo>
                      <a:pt x="980" y="153"/>
                      <a:pt x="980" y="153"/>
                      <a:pt x="980" y="153"/>
                    </a:cubicBezTo>
                    <a:cubicBezTo>
                      <a:pt x="981" y="153"/>
                      <a:pt x="981" y="153"/>
                      <a:pt x="981" y="153"/>
                    </a:cubicBezTo>
                    <a:cubicBezTo>
                      <a:pt x="981" y="151"/>
                      <a:pt x="981" y="151"/>
                      <a:pt x="981" y="151"/>
                    </a:cubicBezTo>
                    <a:cubicBezTo>
                      <a:pt x="976" y="152"/>
                      <a:pt x="976" y="152"/>
                      <a:pt x="976" y="152"/>
                    </a:cubicBezTo>
                    <a:cubicBezTo>
                      <a:pt x="974" y="151"/>
                      <a:pt x="974" y="151"/>
                      <a:pt x="974" y="151"/>
                    </a:cubicBezTo>
                    <a:cubicBezTo>
                      <a:pt x="971" y="150"/>
                      <a:pt x="971" y="150"/>
                      <a:pt x="971" y="150"/>
                    </a:cubicBezTo>
                    <a:cubicBezTo>
                      <a:pt x="970" y="151"/>
                      <a:pt x="970" y="151"/>
                      <a:pt x="970" y="151"/>
                    </a:cubicBezTo>
                    <a:cubicBezTo>
                      <a:pt x="967" y="151"/>
                      <a:pt x="967" y="151"/>
                      <a:pt x="967" y="151"/>
                    </a:cubicBezTo>
                    <a:cubicBezTo>
                      <a:pt x="966" y="153"/>
                      <a:pt x="966" y="153"/>
                      <a:pt x="966" y="153"/>
                    </a:cubicBezTo>
                    <a:cubicBezTo>
                      <a:pt x="968" y="154"/>
                      <a:pt x="968" y="154"/>
                      <a:pt x="968" y="154"/>
                    </a:cubicBezTo>
                    <a:cubicBezTo>
                      <a:pt x="970" y="157"/>
                      <a:pt x="970" y="157"/>
                      <a:pt x="970" y="157"/>
                    </a:cubicBezTo>
                    <a:cubicBezTo>
                      <a:pt x="973" y="160"/>
                      <a:pt x="973" y="160"/>
                      <a:pt x="973" y="160"/>
                    </a:cubicBezTo>
                    <a:cubicBezTo>
                      <a:pt x="975" y="159"/>
                      <a:pt x="975" y="159"/>
                      <a:pt x="975" y="159"/>
                    </a:cubicBezTo>
                    <a:cubicBezTo>
                      <a:pt x="975" y="162"/>
                      <a:pt x="975" y="162"/>
                      <a:pt x="975" y="162"/>
                    </a:cubicBezTo>
                    <a:cubicBezTo>
                      <a:pt x="974" y="162"/>
                      <a:pt x="974" y="162"/>
                      <a:pt x="974" y="162"/>
                    </a:cubicBezTo>
                    <a:cubicBezTo>
                      <a:pt x="972" y="161"/>
                      <a:pt x="972" y="161"/>
                      <a:pt x="972" y="161"/>
                    </a:cubicBezTo>
                    <a:cubicBezTo>
                      <a:pt x="972" y="161"/>
                      <a:pt x="972" y="161"/>
                      <a:pt x="972" y="161"/>
                    </a:cubicBezTo>
                    <a:cubicBezTo>
                      <a:pt x="970" y="161"/>
                      <a:pt x="970" y="161"/>
                      <a:pt x="970" y="161"/>
                    </a:cubicBezTo>
                    <a:cubicBezTo>
                      <a:pt x="968" y="165"/>
                      <a:pt x="968" y="165"/>
                      <a:pt x="968" y="165"/>
                    </a:cubicBezTo>
                    <a:cubicBezTo>
                      <a:pt x="969" y="168"/>
                      <a:pt x="969" y="168"/>
                      <a:pt x="969" y="168"/>
                    </a:cubicBezTo>
                    <a:cubicBezTo>
                      <a:pt x="965" y="168"/>
                      <a:pt x="965" y="168"/>
                      <a:pt x="965" y="168"/>
                    </a:cubicBezTo>
                    <a:cubicBezTo>
                      <a:pt x="965" y="170"/>
                      <a:pt x="965" y="170"/>
                      <a:pt x="965" y="170"/>
                    </a:cubicBezTo>
                    <a:cubicBezTo>
                      <a:pt x="964" y="170"/>
                      <a:pt x="964" y="170"/>
                      <a:pt x="964" y="170"/>
                    </a:cubicBezTo>
                    <a:cubicBezTo>
                      <a:pt x="963" y="166"/>
                      <a:pt x="963" y="166"/>
                      <a:pt x="963" y="166"/>
                    </a:cubicBezTo>
                    <a:cubicBezTo>
                      <a:pt x="961" y="165"/>
                      <a:pt x="961" y="165"/>
                      <a:pt x="961" y="165"/>
                    </a:cubicBezTo>
                    <a:cubicBezTo>
                      <a:pt x="959" y="166"/>
                      <a:pt x="959" y="166"/>
                      <a:pt x="959" y="166"/>
                    </a:cubicBezTo>
                    <a:cubicBezTo>
                      <a:pt x="959" y="168"/>
                      <a:pt x="959" y="168"/>
                      <a:pt x="959" y="168"/>
                    </a:cubicBezTo>
                    <a:cubicBezTo>
                      <a:pt x="958" y="167"/>
                      <a:pt x="958" y="167"/>
                      <a:pt x="958" y="167"/>
                    </a:cubicBezTo>
                    <a:cubicBezTo>
                      <a:pt x="958" y="165"/>
                      <a:pt x="958" y="165"/>
                      <a:pt x="958" y="165"/>
                    </a:cubicBezTo>
                    <a:cubicBezTo>
                      <a:pt x="956" y="164"/>
                      <a:pt x="956" y="164"/>
                      <a:pt x="956" y="164"/>
                    </a:cubicBezTo>
                    <a:cubicBezTo>
                      <a:pt x="956" y="162"/>
                      <a:pt x="956" y="162"/>
                      <a:pt x="956" y="162"/>
                    </a:cubicBezTo>
                    <a:cubicBezTo>
                      <a:pt x="952" y="158"/>
                      <a:pt x="952" y="158"/>
                      <a:pt x="952" y="158"/>
                    </a:cubicBezTo>
                    <a:cubicBezTo>
                      <a:pt x="952" y="158"/>
                      <a:pt x="952" y="158"/>
                      <a:pt x="952" y="158"/>
                    </a:cubicBezTo>
                    <a:cubicBezTo>
                      <a:pt x="952" y="160"/>
                      <a:pt x="952" y="160"/>
                      <a:pt x="952" y="160"/>
                    </a:cubicBezTo>
                    <a:cubicBezTo>
                      <a:pt x="950" y="160"/>
                      <a:pt x="950" y="160"/>
                      <a:pt x="950" y="160"/>
                    </a:cubicBezTo>
                    <a:cubicBezTo>
                      <a:pt x="944" y="158"/>
                      <a:pt x="944" y="158"/>
                      <a:pt x="944" y="158"/>
                    </a:cubicBezTo>
                    <a:cubicBezTo>
                      <a:pt x="943" y="159"/>
                      <a:pt x="943" y="159"/>
                      <a:pt x="943" y="159"/>
                    </a:cubicBezTo>
                    <a:cubicBezTo>
                      <a:pt x="940" y="160"/>
                      <a:pt x="940" y="160"/>
                      <a:pt x="940" y="160"/>
                    </a:cubicBezTo>
                    <a:cubicBezTo>
                      <a:pt x="936" y="160"/>
                      <a:pt x="936" y="160"/>
                      <a:pt x="936" y="160"/>
                    </a:cubicBezTo>
                    <a:cubicBezTo>
                      <a:pt x="934" y="163"/>
                      <a:pt x="934" y="163"/>
                      <a:pt x="934" y="163"/>
                    </a:cubicBezTo>
                    <a:cubicBezTo>
                      <a:pt x="932" y="171"/>
                      <a:pt x="932" y="171"/>
                      <a:pt x="932" y="171"/>
                    </a:cubicBezTo>
                    <a:cubicBezTo>
                      <a:pt x="930" y="172"/>
                      <a:pt x="930" y="172"/>
                      <a:pt x="930" y="172"/>
                    </a:cubicBezTo>
                    <a:cubicBezTo>
                      <a:pt x="932" y="175"/>
                      <a:pt x="932" y="175"/>
                      <a:pt x="932" y="175"/>
                    </a:cubicBezTo>
                    <a:cubicBezTo>
                      <a:pt x="933" y="178"/>
                      <a:pt x="933" y="178"/>
                      <a:pt x="933" y="178"/>
                    </a:cubicBezTo>
                    <a:cubicBezTo>
                      <a:pt x="935" y="180"/>
                      <a:pt x="935" y="180"/>
                      <a:pt x="935" y="180"/>
                    </a:cubicBezTo>
                    <a:cubicBezTo>
                      <a:pt x="938" y="180"/>
                      <a:pt x="938" y="180"/>
                      <a:pt x="938" y="180"/>
                    </a:cubicBezTo>
                    <a:cubicBezTo>
                      <a:pt x="943" y="180"/>
                      <a:pt x="943" y="180"/>
                      <a:pt x="943" y="180"/>
                    </a:cubicBezTo>
                    <a:cubicBezTo>
                      <a:pt x="944" y="183"/>
                      <a:pt x="944" y="183"/>
                      <a:pt x="944" y="183"/>
                    </a:cubicBezTo>
                    <a:cubicBezTo>
                      <a:pt x="942" y="183"/>
                      <a:pt x="942" y="183"/>
                      <a:pt x="942" y="183"/>
                    </a:cubicBezTo>
                    <a:cubicBezTo>
                      <a:pt x="939" y="183"/>
                      <a:pt x="939" y="183"/>
                      <a:pt x="939" y="183"/>
                    </a:cubicBezTo>
                    <a:cubicBezTo>
                      <a:pt x="939" y="183"/>
                      <a:pt x="939" y="183"/>
                      <a:pt x="939" y="184"/>
                    </a:cubicBezTo>
                    <a:cubicBezTo>
                      <a:pt x="938" y="184"/>
                      <a:pt x="938" y="184"/>
                      <a:pt x="938" y="184"/>
                    </a:cubicBezTo>
                    <a:cubicBezTo>
                      <a:pt x="938" y="184"/>
                      <a:pt x="935" y="183"/>
                      <a:pt x="935" y="183"/>
                    </a:cubicBezTo>
                    <a:cubicBezTo>
                      <a:pt x="935" y="182"/>
                      <a:pt x="935" y="182"/>
                      <a:pt x="935" y="182"/>
                    </a:cubicBezTo>
                    <a:cubicBezTo>
                      <a:pt x="932" y="182"/>
                      <a:pt x="932" y="182"/>
                      <a:pt x="932" y="182"/>
                    </a:cubicBezTo>
                    <a:cubicBezTo>
                      <a:pt x="932" y="182"/>
                      <a:pt x="931" y="183"/>
                      <a:pt x="930" y="184"/>
                    </a:cubicBezTo>
                    <a:cubicBezTo>
                      <a:pt x="930" y="184"/>
                      <a:pt x="930" y="184"/>
                      <a:pt x="930" y="184"/>
                    </a:cubicBezTo>
                    <a:cubicBezTo>
                      <a:pt x="930" y="185"/>
                      <a:pt x="930" y="185"/>
                      <a:pt x="930" y="185"/>
                    </a:cubicBezTo>
                    <a:cubicBezTo>
                      <a:pt x="927" y="184"/>
                      <a:pt x="927" y="184"/>
                      <a:pt x="927" y="184"/>
                    </a:cubicBezTo>
                    <a:cubicBezTo>
                      <a:pt x="925" y="184"/>
                      <a:pt x="925" y="184"/>
                      <a:pt x="925" y="184"/>
                    </a:cubicBezTo>
                    <a:cubicBezTo>
                      <a:pt x="926" y="186"/>
                      <a:pt x="926" y="186"/>
                      <a:pt x="926" y="186"/>
                    </a:cubicBezTo>
                    <a:cubicBezTo>
                      <a:pt x="920" y="186"/>
                      <a:pt x="920" y="186"/>
                      <a:pt x="920" y="186"/>
                    </a:cubicBezTo>
                    <a:cubicBezTo>
                      <a:pt x="920" y="186"/>
                      <a:pt x="918" y="184"/>
                      <a:pt x="917" y="184"/>
                    </a:cubicBezTo>
                    <a:cubicBezTo>
                      <a:pt x="917" y="184"/>
                      <a:pt x="916" y="183"/>
                      <a:pt x="916" y="183"/>
                    </a:cubicBezTo>
                    <a:cubicBezTo>
                      <a:pt x="917" y="183"/>
                      <a:pt x="917" y="183"/>
                      <a:pt x="917" y="183"/>
                    </a:cubicBezTo>
                    <a:cubicBezTo>
                      <a:pt x="921" y="184"/>
                      <a:pt x="921" y="184"/>
                      <a:pt x="921" y="184"/>
                    </a:cubicBezTo>
                    <a:cubicBezTo>
                      <a:pt x="924" y="182"/>
                      <a:pt x="924" y="182"/>
                      <a:pt x="924" y="182"/>
                    </a:cubicBezTo>
                    <a:cubicBezTo>
                      <a:pt x="923" y="181"/>
                      <a:pt x="923" y="181"/>
                      <a:pt x="923" y="181"/>
                    </a:cubicBezTo>
                    <a:cubicBezTo>
                      <a:pt x="919" y="181"/>
                      <a:pt x="919" y="181"/>
                      <a:pt x="919" y="181"/>
                    </a:cubicBezTo>
                    <a:cubicBezTo>
                      <a:pt x="915" y="179"/>
                      <a:pt x="915" y="179"/>
                      <a:pt x="915" y="179"/>
                    </a:cubicBezTo>
                    <a:cubicBezTo>
                      <a:pt x="911" y="179"/>
                      <a:pt x="911" y="179"/>
                      <a:pt x="911" y="179"/>
                    </a:cubicBezTo>
                    <a:cubicBezTo>
                      <a:pt x="905" y="179"/>
                      <a:pt x="905" y="179"/>
                      <a:pt x="905" y="179"/>
                    </a:cubicBezTo>
                    <a:cubicBezTo>
                      <a:pt x="902" y="178"/>
                      <a:pt x="902" y="178"/>
                      <a:pt x="902" y="178"/>
                    </a:cubicBezTo>
                    <a:cubicBezTo>
                      <a:pt x="897" y="177"/>
                      <a:pt x="897" y="177"/>
                      <a:pt x="897" y="177"/>
                    </a:cubicBezTo>
                    <a:cubicBezTo>
                      <a:pt x="897" y="178"/>
                      <a:pt x="897" y="178"/>
                      <a:pt x="897" y="178"/>
                    </a:cubicBezTo>
                    <a:cubicBezTo>
                      <a:pt x="899" y="180"/>
                      <a:pt x="899" y="180"/>
                      <a:pt x="899" y="180"/>
                    </a:cubicBezTo>
                    <a:cubicBezTo>
                      <a:pt x="898" y="181"/>
                      <a:pt x="898" y="181"/>
                      <a:pt x="898" y="181"/>
                    </a:cubicBezTo>
                    <a:cubicBezTo>
                      <a:pt x="899" y="182"/>
                      <a:pt x="899" y="182"/>
                      <a:pt x="899" y="182"/>
                    </a:cubicBezTo>
                    <a:cubicBezTo>
                      <a:pt x="896" y="182"/>
                      <a:pt x="896" y="182"/>
                      <a:pt x="896" y="182"/>
                    </a:cubicBezTo>
                    <a:cubicBezTo>
                      <a:pt x="894" y="181"/>
                      <a:pt x="894" y="181"/>
                      <a:pt x="894" y="181"/>
                    </a:cubicBezTo>
                    <a:cubicBezTo>
                      <a:pt x="892" y="181"/>
                      <a:pt x="892" y="181"/>
                      <a:pt x="892" y="181"/>
                    </a:cubicBezTo>
                    <a:cubicBezTo>
                      <a:pt x="890" y="182"/>
                      <a:pt x="890" y="182"/>
                      <a:pt x="890" y="182"/>
                    </a:cubicBezTo>
                    <a:cubicBezTo>
                      <a:pt x="882" y="180"/>
                      <a:pt x="882" y="180"/>
                      <a:pt x="882" y="180"/>
                    </a:cubicBezTo>
                    <a:cubicBezTo>
                      <a:pt x="881" y="181"/>
                      <a:pt x="881" y="181"/>
                      <a:pt x="881" y="181"/>
                    </a:cubicBezTo>
                    <a:cubicBezTo>
                      <a:pt x="883" y="183"/>
                      <a:pt x="883" y="183"/>
                      <a:pt x="883" y="183"/>
                    </a:cubicBezTo>
                    <a:cubicBezTo>
                      <a:pt x="881" y="183"/>
                      <a:pt x="881" y="183"/>
                      <a:pt x="881" y="183"/>
                    </a:cubicBezTo>
                    <a:cubicBezTo>
                      <a:pt x="878" y="182"/>
                      <a:pt x="878" y="182"/>
                      <a:pt x="878" y="182"/>
                    </a:cubicBezTo>
                    <a:cubicBezTo>
                      <a:pt x="877" y="180"/>
                      <a:pt x="877" y="180"/>
                      <a:pt x="877" y="180"/>
                    </a:cubicBezTo>
                    <a:cubicBezTo>
                      <a:pt x="873" y="181"/>
                      <a:pt x="873" y="181"/>
                      <a:pt x="873" y="181"/>
                    </a:cubicBezTo>
                    <a:cubicBezTo>
                      <a:pt x="859" y="181"/>
                      <a:pt x="859" y="181"/>
                      <a:pt x="859" y="181"/>
                    </a:cubicBezTo>
                    <a:cubicBezTo>
                      <a:pt x="855" y="182"/>
                      <a:pt x="855" y="182"/>
                      <a:pt x="855" y="182"/>
                    </a:cubicBezTo>
                    <a:cubicBezTo>
                      <a:pt x="855" y="182"/>
                      <a:pt x="855" y="183"/>
                      <a:pt x="855" y="184"/>
                    </a:cubicBezTo>
                    <a:cubicBezTo>
                      <a:pt x="854" y="185"/>
                      <a:pt x="853" y="187"/>
                      <a:pt x="853" y="187"/>
                    </a:cubicBezTo>
                    <a:cubicBezTo>
                      <a:pt x="850" y="190"/>
                      <a:pt x="850" y="190"/>
                      <a:pt x="850" y="190"/>
                    </a:cubicBezTo>
                    <a:cubicBezTo>
                      <a:pt x="852" y="195"/>
                      <a:pt x="852" y="195"/>
                      <a:pt x="852" y="195"/>
                    </a:cubicBezTo>
                    <a:cubicBezTo>
                      <a:pt x="851" y="197"/>
                      <a:pt x="851" y="197"/>
                      <a:pt x="851" y="197"/>
                    </a:cubicBezTo>
                    <a:cubicBezTo>
                      <a:pt x="847" y="204"/>
                      <a:pt x="847" y="204"/>
                      <a:pt x="847" y="204"/>
                    </a:cubicBezTo>
                    <a:cubicBezTo>
                      <a:pt x="846" y="208"/>
                      <a:pt x="846" y="208"/>
                      <a:pt x="846" y="208"/>
                    </a:cubicBezTo>
                    <a:cubicBezTo>
                      <a:pt x="844" y="214"/>
                      <a:pt x="844" y="214"/>
                      <a:pt x="844" y="214"/>
                    </a:cubicBezTo>
                    <a:cubicBezTo>
                      <a:pt x="841" y="216"/>
                      <a:pt x="841" y="216"/>
                      <a:pt x="841" y="216"/>
                    </a:cubicBezTo>
                    <a:cubicBezTo>
                      <a:pt x="841" y="218"/>
                      <a:pt x="841" y="218"/>
                      <a:pt x="841" y="218"/>
                    </a:cubicBezTo>
                    <a:cubicBezTo>
                      <a:pt x="840" y="220"/>
                      <a:pt x="840" y="220"/>
                      <a:pt x="840" y="220"/>
                    </a:cubicBezTo>
                    <a:cubicBezTo>
                      <a:pt x="838" y="221"/>
                      <a:pt x="838" y="221"/>
                      <a:pt x="838" y="221"/>
                    </a:cubicBezTo>
                    <a:cubicBezTo>
                      <a:pt x="838" y="222"/>
                      <a:pt x="838" y="222"/>
                      <a:pt x="838" y="222"/>
                    </a:cubicBezTo>
                    <a:cubicBezTo>
                      <a:pt x="844" y="225"/>
                      <a:pt x="844" y="225"/>
                      <a:pt x="844" y="225"/>
                    </a:cubicBezTo>
                    <a:cubicBezTo>
                      <a:pt x="848" y="225"/>
                      <a:pt x="848" y="225"/>
                      <a:pt x="848" y="225"/>
                    </a:cubicBezTo>
                    <a:cubicBezTo>
                      <a:pt x="850" y="224"/>
                      <a:pt x="850" y="224"/>
                      <a:pt x="850" y="224"/>
                    </a:cubicBezTo>
                    <a:cubicBezTo>
                      <a:pt x="853" y="225"/>
                      <a:pt x="853" y="225"/>
                      <a:pt x="853" y="225"/>
                    </a:cubicBezTo>
                    <a:cubicBezTo>
                      <a:pt x="853" y="226"/>
                      <a:pt x="853" y="226"/>
                      <a:pt x="853" y="226"/>
                    </a:cubicBezTo>
                    <a:cubicBezTo>
                      <a:pt x="857" y="231"/>
                      <a:pt x="857" y="231"/>
                      <a:pt x="857" y="231"/>
                    </a:cubicBezTo>
                    <a:cubicBezTo>
                      <a:pt x="860" y="231"/>
                      <a:pt x="860" y="231"/>
                      <a:pt x="860" y="231"/>
                    </a:cubicBezTo>
                    <a:cubicBezTo>
                      <a:pt x="860" y="230"/>
                      <a:pt x="860" y="230"/>
                      <a:pt x="860" y="230"/>
                    </a:cubicBezTo>
                    <a:cubicBezTo>
                      <a:pt x="864" y="231"/>
                      <a:pt x="864" y="231"/>
                      <a:pt x="864" y="231"/>
                    </a:cubicBezTo>
                    <a:cubicBezTo>
                      <a:pt x="864" y="233"/>
                      <a:pt x="864" y="233"/>
                      <a:pt x="864" y="233"/>
                    </a:cubicBezTo>
                    <a:cubicBezTo>
                      <a:pt x="862" y="234"/>
                      <a:pt x="862" y="234"/>
                      <a:pt x="862" y="234"/>
                    </a:cubicBezTo>
                    <a:cubicBezTo>
                      <a:pt x="868" y="234"/>
                      <a:pt x="868" y="234"/>
                      <a:pt x="868" y="234"/>
                    </a:cubicBezTo>
                    <a:cubicBezTo>
                      <a:pt x="869" y="233"/>
                      <a:pt x="869" y="233"/>
                      <a:pt x="869" y="233"/>
                    </a:cubicBezTo>
                    <a:cubicBezTo>
                      <a:pt x="870" y="234"/>
                      <a:pt x="870" y="234"/>
                      <a:pt x="870" y="234"/>
                    </a:cubicBezTo>
                    <a:cubicBezTo>
                      <a:pt x="873" y="234"/>
                      <a:pt x="873" y="234"/>
                      <a:pt x="873" y="234"/>
                    </a:cubicBezTo>
                    <a:cubicBezTo>
                      <a:pt x="872" y="232"/>
                      <a:pt x="872" y="232"/>
                      <a:pt x="872" y="232"/>
                    </a:cubicBezTo>
                    <a:cubicBezTo>
                      <a:pt x="869" y="231"/>
                      <a:pt x="869" y="231"/>
                      <a:pt x="869" y="231"/>
                    </a:cubicBezTo>
                    <a:cubicBezTo>
                      <a:pt x="871" y="230"/>
                      <a:pt x="871" y="230"/>
                      <a:pt x="871" y="230"/>
                    </a:cubicBezTo>
                    <a:cubicBezTo>
                      <a:pt x="868" y="227"/>
                      <a:pt x="868" y="227"/>
                      <a:pt x="868" y="227"/>
                    </a:cubicBezTo>
                    <a:cubicBezTo>
                      <a:pt x="875" y="228"/>
                      <a:pt x="875" y="228"/>
                      <a:pt x="875" y="228"/>
                    </a:cubicBezTo>
                    <a:cubicBezTo>
                      <a:pt x="876" y="227"/>
                      <a:pt x="876" y="227"/>
                      <a:pt x="876" y="227"/>
                    </a:cubicBezTo>
                    <a:cubicBezTo>
                      <a:pt x="882" y="230"/>
                      <a:pt x="882" y="230"/>
                      <a:pt x="882" y="230"/>
                    </a:cubicBezTo>
                    <a:cubicBezTo>
                      <a:pt x="883" y="233"/>
                      <a:pt x="883" y="233"/>
                      <a:pt x="883" y="233"/>
                    </a:cubicBezTo>
                    <a:cubicBezTo>
                      <a:pt x="891" y="236"/>
                      <a:pt x="891" y="236"/>
                      <a:pt x="891" y="236"/>
                    </a:cubicBezTo>
                    <a:cubicBezTo>
                      <a:pt x="894" y="237"/>
                      <a:pt x="894" y="237"/>
                      <a:pt x="894" y="237"/>
                    </a:cubicBezTo>
                    <a:cubicBezTo>
                      <a:pt x="896" y="238"/>
                      <a:pt x="896" y="238"/>
                      <a:pt x="896" y="238"/>
                    </a:cubicBezTo>
                    <a:cubicBezTo>
                      <a:pt x="898" y="240"/>
                      <a:pt x="898" y="240"/>
                      <a:pt x="898" y="240"/>
                    </a:cubicBezTo>
                    <a:cubicBezTo>
                      <a:pt x="894" y="240"/>
                      <a:pt x="894" y="240"/>
                      <a:pt x="894" y="240"/>
                    </a:cubicBezTo>
                    <a:cubicBezTo>
                      <a:pt x="895" y="241"/>
                      <a:pt x="895" y="241"/>
                      <a:pt x="895" y="241"/>
                    </a:cubicBezTo>
                    <a:cubicBezTo>
                      <a:pt x="899" y="242"/>
                      <a:pt x="899" y="242"/>
                      <a:pt x="899" y="242"/>
                    </a:cubicBezTo>
                    <a:cubicBezTo>
                      <a:pt x="901" y="246"/>
                      <a:pt x="901" y="246"/>
                      <a:pt x="901" y="246"/>
                    </a:cubicBezTo>
                    <a:cubicBezTo>
                      <a:pt x="904" y="246"/>
                      <a:pt x="904" y="246"/>
                      <a:pt x="904" y="246"/>
                    </a:cubicBezTo>
                    <a:cubicBezTo>
                      <a:pt x="904" y="254"/>
                      <a:pt x="904" y="254"/>
                      <a:pt x="904" y="254"/>
                    </a:cubicBezTo>
                    <a:cubicBezTo>
                      <a:pt x="906" y="259"/>
                      <a:pt x="906" y="259"/>
                      <a:pt x="906" y="259"/>
                    </a:cubicBezTo>
                    <a:cubicBezTo>
                      <a:pt x="913" y="267"/>
                      <a:pt x="913" y="267"/>
                      <a:pt x="913" y="267"/>
                    </a:cubicBezTo>
                    <a:cubicBezTo>
                      <a:pt x="914" y="270"/>
                      <a:pt x="914" y="270"/>
                      <a:pt x="914" y="270"/>
                    </a:cubicBezTo>
                    <a:cubicBezTo>
                      <a:pt x="916" y="272"/>
                      <a:pt x="916" y="272"/>
                      <a:pt x="916" y="272"/>
                    </a:cubicBezTo>
                    <a:cubicBezTo>
                      <a:pt x="917" y="276"/>
                      <a:pt x="917" y="276"/>
                      <a:pt x="917" y="276"/>
                    </a:cubicBezTo>
                    <a:cubicBezTo>
                      <a:pt x="919" y="280"/>
                      <a:pt x="919" y="280"/>
                      <a:pt x="919" y="280"/>
                    </a:cubicBezTo>
                    <a:cubicBezTo>
                      <a:pt x="920" y="283"/>
                      <a:pt x="920" y="283"/>
                      <a:pt x="920" y="283"/>
                    </a:cubicBezTo>
                    <a:cubicBezTo>
                      <a:pt x="918" y="290"/>
                      <a:pt x="918" y="290"/>
                      <a:pt x="918" y="290"/>
                    </a:cubicBezTo>
                    <a:cubicBezTo>
                      <a:pt x="919" y="299"/>
                      <a:pt x="919" y="299"/>
                      <a:pt x="919" y="299"/>
                    </a:cubicBezTo>
                    <a:cubicBezTo>
                      <a:pt x="919" y="303"/>
                      <a:pt x="919" y="303"/>
                      <a:pt x="919" y="303"/>
                    </a:cubicBezTo>
                    <a:cubicBezTo>
                      <a:pt x="918" y="310"/>
                      <a:pt x="918" y="310"/>
                      <a:pt x="918" y="310"/>
                    </a:cubicBezTo>
                    <a:cubicBezTo>
                      <a:pt x="916" y="315"/>
                      <a:pt x="916" y="315"/>
                      <a:pt x="916" y="315"/>
                    </a:cubicBezTo>
                    <a:cubicBezTo>
                      <a:pt x="914" y="321"/>
                      <a:pt x="914" y="321"/>
                      <a:pt x="914" y="321"/>
                    </a:cubicBezTo>
                    <a:cubicBezTo>
                      <a:pt x="913" y="322"/>
                      <a:pt x="913" y="322"/>
                      <a:pt x="913" y="322"/>
                    </a:cubicBezTo>
                    <a:cubicBezTo>
                      <a:pt x="911" y="328"/>
                      <a:pt x="911" y="328"/>
                      <a:pt x="911" y="328"/>
                    </a:cubicBezTo>
                    <a:cubicBezTo>
                      <a:pt x="909" y="332"/>
                      <a:pt x="909" y="332"/>
                      <a:pt x="909" y="332"/>
                    </a:cubicBezTo>
                    <a:cubicBezTo>
                      <a:pt x="905" y="336"/>
                      <a:pt x="905" y="336"/>
                      <a:pt x="905" y="336"/>
                    </a:cubicBezTo>
                    <a:cubicBezTo>
                      <a:pt x="900" y="337"/>
                      <a:pt x="900" y="337"/>
                      <a:pt x="900" y="337"/>
                    </a:cubicBezTo>
                    <a:cubicBezTo>
                      <a:pt x="897" y="336"/>
                      <a:pt x="897" y="336"/>
                      <a:pt x="897" y="336"/>
                    </a:cubicBezTo>
                    <a:cubicBezTo>
                      <a:pt x="892" y="336"/>
                      <a:pt x="892" y="336"/>
                      <a:pt x="892" y="336"/>
                    </a:cubicBezTo>
                    <a:cubicBezTo>
                      <a:pt x="890" y="333"/>
                      <a:pt x="890" y="333"/>
                      <a:pt x="890" y="333"/>
                    </a:cubicBezTo>
                    <a:cubicBezTo>
                      <a:pt x="889" y="333"/>
                      <a:pt x="889" y="333"/>
                      <a:pt x="889" y="333"/>
                    </a:cubicBezTo>
                    <a:cubicBezTo>
                      <a:pt x="885" y="333"/>
                      <a:pt x="885" y="333"/>
                      <a:pt x="885" y="333"/>
                    </a:cubicBezTo>
                    <a:cubicBezTo>
                      <a:pt x="885" y="335"/>
                      <a:pt x="885" y="335"/>
                      <a:pt x="885" y="335"/>
                    </a:cubicBezTo>
                    <a:cubicBezTo>
                      <a:pt x="884" y="335"/>
                      <a:pt x="884" y="335"/>
                      <a:pt x="884" y="335"/>
                    </a:cubicBezTo>
                    <a:cubicBezTo>
                      <a:pt x="884" y="338"/>
                      <a:pt x="884" y="338"/>
                      <a:pt x="884" y="338"/>
                    </a:cubicBezTo>
                    <a:cubicBezTo>
                      <a:pt x="882" y="338"/>
                      <a:pt x="882" y="338"/>
                      <a:pt x="882" y="338"/>
                    </a:cubicBezTo>
                    <a:cubicBezTo>
                      <a:pt x="883" y="340"/>
                      <a:pt x="883" y="340"/>
                      <a:pt x="883" y="340"/>
                    </a:cubicBezTo>
                    <a:cubicBezTo>
                      <a:pt x="880" y="340"/>
                      <a:pt x="880" y="340"/>
                      <a:pt x="880" y="340"/>
                    </a:cubicBezTo>
                    <a:cubicBezTo>
                      <a:pt x="879" y="338"/>
                      <a:pt x="879" y="338"/>
                      <a:pt x="879" y="338"/>
                    </a:cubicBezTo>
                    <a:cubicBezTo>
                      <a:pt x="881" y="335"/>
                      <a:pt x="881" y="335"/>
                      <a:pt x="881" y="335"/>
                    </a:cubicBezTo>
                    <a:cubicBezTo>
                      <a:pt x="879" y="326"/>
                      <a:pt x="879" y="326"/>
                      <a:pt x="879" y="326"/>
                    </a:cubicBezTo>
                    <a:cubicBezTo>
                      <a:pt x="873" y="319"/>
                      <a:pt x="873" y="319"/>
                      <a:pt x="873" y="319"/>
                    </a:cubicBezTo>
                    <a:cubicBezTo>
                      <a:pt x="871" y="315"/>
                      <a:pt x="871" y="315"/>
                      <a:pt x="871" y="315"/>
                    </a:cubicBezTo>
                    <a:cubicBezTo>
                      <a:pt x="874" y="315"/>
                      <a:pt x="874" y="315"/>
                      <a:pt x="874" y="315"/>
                    </a:cubicBezTo>
                    <a:cubicBezTo>
                      <a:pt x="876" y="314"/>
                      <a:pt x="876" y="314"/>
                      <a:pt x="876" y="314"/>
                    </a:cubicBezTo>
                    <a:cubicBezTo>
                      <a:pt x="882" y="315"/>
                      <a:pt x="882" y="315"/>
                      <a:pt x="882" y="315"/>
                    </a:cubicBezTo>
                    <a:cubicBezTo>
                      <a:pt x="886" y="316"/>
                      <a:pt x="886" y="316"/>
                      <a:pt x="886" y="316"/>
                    </a:cubicBezTo>
                    <a:cubicBezTo>
                      <a:pt x="887" y="312"/>
                      <a:pt x="887" y="312"/>
                      <a:pt x="887" y="312"/>
                    </a:cubicBezTo>
                    <a:cubicBezTo>
                      <a:pt x="886" y="305"/>
                      <a:pt x="886" y="305"/>
                      <a:pt x="886" y="305"/>
                    </a:cubicBezTo>
                    <a:cubicBezTo>
                      <a:pt x="883" y="300"/>
                      <a:pt x="883" y="300"/>
                      <a:pt x="883" y="300"/>
                    </a:cubicBezTo>
                    <a:cubicBezTo>
                      <a:pt x="882" y="295"/>
                      <a:pt x="882" y="295"/>
                      <a:pt x="882" y="295"/>
                    </a:cubicBezTo>
                    <a:cubicBezTo>
                      <a:pt x="884" y="293"/>
                      <a:pt x="884" y="293"/>
                      <a:pt x="884" y="293"/>
                    </a:cubicBezTo>
                    <a:cubicBezTo>
                      <a:pt x="880" y="286"/>
                      <a:pt x="880" y="286"/>
                      <a:pt x="880" y="286"/>
                    </a:cubicBezTo>
                    <a:cubicBezTo>
                      <a:pt x="877" y="283"/>
                      <a:pt x="877" y="283"/>
                      <a:pt x="877" y="283"/>
                    </a:cubicBezTo>
                    <a:cubicBezTo>
                      <a:pt x="869" y="286"/>
                      <a:pt x="869" y="286"/>
                      <a:pt x="869" y="286"/>
                    </a:cubicBezTo>
                    <a:cubicBezTo>
                      <a:pt x="866" y="289"/>
                      <a:pt x="866" y="289"/>
                      <a:pt x="866" y="289"/>
                    </a:cubicBezTo>
                    <a:cubicBezTo>
                      <a:pt x="858" y="290"/>
                      <a:pt x="858" y="290"/>
                      <a:pt x="858" y="290"/>
                    </a:cubicBezTo>
                    <a:cubicBezTo>
                      <a:pt x="848" y="286"/>
                      <a:pt x="848" y="286"/>
                      <a:pt x="848" y="286"/>
                    </a:cubicBezTo>
                    <a:cubicBezTo>
                      <a:pt x="843" y="278"/>
                      <a:pt x="843" y="278"/>
                      <a:pt x="843" y="278"/>
                    </a:cubicBezTo>
                    <a:cubicBezTo>
                      <a:pt x="832" y="273"/>
                      <a:pt x="832" y="273"/>
                      <a:pt x="832" y="273"/>
                    </a:cubicBezTo>
                    <a:cubicBezTo>
                      <a:pt x="825" y="271"/>
                      <a:pt x="825" y="271"/>
                      <a:pt x="825" y="271"/>
                    </a:cubicBezTo>
                    <a:cubicBezTo>
                      <a:pt x="818" y="271"/>
                      <a:pt x="818" y="271"/>
                      <a:pt x="818" y="271"/>
                    </a:cubicBezTo>
                    <a:cubicBezTo>
                      <a:pt x="813" y="266"/>
                      <a:pt x="813" y="266"/>
                      <a:pt x="813" y="266"/>
                    </a:cubicBezTo>
                    <a:cubicBezTo>
                      <a:pt x="806" y="261"/>
                      <a:pt x="806" y="261"/>
                      <a:pt x="806" y="261"/>
                    </a:cubicBezTo>
                    <a:cubicBezTo>
                      <a:pt x="795" y="252"/>
                      <a:pt x="795" y="252"/>
                      <a:pt x="795" y="252"/>
                    </a:cubicBezTo>
                    <a:cubicBezTo>
                      <a:pt x="793" y="247"/>
                      <a:pt x="793" y="247"/>
                      <a:pt x="793" y="247"/>
                    </a:cubicBezTo>
                    <a:cubicBezTo>
                      <a:pt x="783" y="241"/>
                      <a:pt x="783" y="241"/>
                      <a:pt x="783" y="241"/>
                    </a:cubicBezTo>
                    <a:cubicBezTo>
                      <a:pt x="777" y="237"/>
                      <a:pt x="777" y="237"/>
                      <a:pt x="777" y="237"/>
                    </a:cubicBezTo>
                    <a:cubicBezTo>
                      <a:pt x="775" y="238"/>
                      <a:pt x="775" y="238"/>
                      <a:pt x="775" y="238"/>
                    </a:cubicBezTo>
                    <a:cubicBezTo>
                      <a:pt x="758" y="236"/>
                      <a:pt x="758" y="236"/>
                      <a:pt x="758" y="236"/>
                    </a:cubicBezTo>
                    <a:cubicBezTo>
                      <a:pt x="750" y="238"/>
                      <a:pt x="750" y="238"/>
                      <a:pt x="750" y="238"/>
                    </a:cubicBezTo>
                    <a:cubicBezTo>
                      <a:pt x="745" y="238"/>
                      <a:pt x="745" y="238"/>
                      <a:pt x="745" y="238"/>
                    </a:cubicBezTo>
                    <a:cubicBezTo>
                      <a:pt x="744" y="243"/>
                      <a:pt x="744" y="243"/>
                      <a:pt x="744" y="243"/>
                    </a:cubicBezTo>
                    <a:cubicBezTo>
                      <a:pt x="749" y="244"/>
                      <a:pt x="749" y="244"/>
                      <a:pt x="749" y="244"/>
                    </a:cubicBezTo>
                    <a:cubicBezTo>
                      <a:pt x="751" y="250"/>
                      <a:pt x="751" y="250"/>
                      <a:pt x="751" y="250"/>
                    </a:cubicBezTo>
                    <a:cubicBezTo>
                      <a:pt x="749" y="252"/>
                      <a:pt x="749" y="252"/>
                      <a:pt x="749" y="252"/>
                    </a:cubicBezTo>
                    <a:cubicBezTo>
                      <a:pt x="750" y="265"/>
                      <a:pt x="750" y="265"/>
                      <a:pt x="750" y="265"/>
                    </a:cubicBezTo>
                    <a:cubicBezTo>
                      <a:pt x="752" y="267"/>
                      <a:pt x="752" y="267"/>
                      <a:pt x="752" y="267"/>
                    </a:cubicBezTo>
                    <a:cubicBezTo>
                      <a:pt x="745" y="270"/>
                      <a:pt x="745" y="270"/>
                      <a:pt x="745" y="270"/>
                    </a:cubicBezTo>
                    <a:cubicBezTo>
                      <a:pt x="734" y="270"/>
                      <a:pt x="734" y="270"/>
                      <a:pt x="734" y="270"/>
                    </a:cubicBezTo>
                    <a:cubicBezTo>
                      <a:pt x="730" y="267"/>
                      <a:pt x="730" y="267"/>
                      <a:pt x="730" y="267"/>
                    </a:cubicBezTo>
                    <a:cubicBezTo>
                      <a:pt x="726" y="269"/>
                      <a:pt x="726" y="269"/>
                      <a:pt x="726" y="269"/>
                    </a:cubicBezTo>
                    <a:cubicBezTo>
                      <a:pt x="721" y="269"/>
                      <a:pt x="721" y="269"/>
                      <a:pt x="721" y="269"/>
                    </a:cubicBezTo>
                    <a:cubicBezTo>
                      <a:pt x="717" y="266"/>
                      <a:pt x="717" y="266"/>
                      <a:pt x="717" y="266"/>
                    </a:cubicBezTo>
                    <a:cubicBezTo>
                      <a:pt x="706" y="269"/>
                      <a:pt x="706" y="269"/>
                      <a:pt x="706" y="269"/>
                    </a:cubicBezTo>
                    <a:cubicBezTo>
                      <a:pt x="705" y="272"/>
                      <a:pt x="705" y="272"/>
                      <a:pt x="705" y="272"/>
                    </a:cubicBezTo>
                    <a:cubicBezTo>
                      <a:pt x="695" y="274"/>
                      <a:pt x="695" y="274"/>
                      <a:pt x="695" y="274"/>
                    </a:cubicBezTo>
                    <a:cubicBezTo>
                      <a:pt x="692" y="276"/>
                      <a:pt x="692" y="276"/>
                      <a:pt x="692" y="276"/>
                    </a:cubicBezTo>
                    <a:cubicBezTo>
                      <a:pt x="683" y="275"/>
                      <a:pt x="683" y="275"/>
                      <a:pt x="683" y="275"/>
                    </a:cubicBezTo>
                    <a:cubicBezTo>
                      <a:pt x="674" y="275"/>
                      <a:pt x="674" y="275"/>
                      <a:pt x="674" y="275"/>
                    </a:cubicBezTo>
                    <a:cubicBezTo>
                      <a:pt x="669" y="272"/>
                      <a:pt x="669" y="272"/>
                      <a:pt x="669" y="272"/>
                    </a:cubicBezTo>
                    <a:cubicBezTo>
                      <a:pt x="667" y="267"/>
                      <a:pt x="667" y="267"/>
                      <a:pt x="667" y="267"/>
                    </a:cubicBezTo>
                    <a:cubicBezTo>
                      <a:pt x="659" y="267"/>
                      <a:pt x="659" y="267"/>
                      <a:pt x="659" y="267"/>
                    </a:cubicBezTo>
                    <a:cubicBezTo>
                      <a:pt x="656" y="265"/>
                      <a:pt x="656" y="265"/>
                      <a:pt x="656" y="265"/>
                    </a:cubicBezTo>
                    <a:cubicBezTo>
                      <a:pt x="645" y="265"/>
                      <a:pt x="645" y="265"/>
                      <a:pt x="645" y="265"/>
                    </a:cubicBezTo>
                    <a:cubicBezTo>
                      <a:pt x="642" y="267"/>
                      <a:pt x="642" y="267"/>
                      <a:pt x="642" y="267"/>
                    </a:cubicBezTo>
                    <a:cubicBezTo>
                      <a:pt x="631" y="265"/>
                      <a:pt x="631" y="265"/>
                      <a:pt x="631" y="265"/>
                    </a:cubicBezTo>
                    <a:cubicBezTo>
                      <a:pt x="628" y="266"/>
                      <a:pt x="628" y="266"/>
                      <a:pt x="628" y="266"/>
                    </a:cubicBezTo>
                    <a:cubicBezTo>
                      <a:pt x="620" y="261"/>
                      <a:pt x="620" y="261"/>
                      <a:pt x="620" y="261"/>
                    </a:cubicBezTo>
                    <a:cubicBezTo>
                      <a:pt x="620" y="258"/>
                      <a:pt x="620" y="258"/>
                      <a:pt x="620" y="258"/>
                    </a:cubicBezTo>
                    <a:cubicBezTo>
                      <a:pt x="614" y="252"/>
                      <a:pt x="614" y="252"/>
                      <a:pt x="614" y="252"/>
                    </a:cubicBezTo>
                    <a:cubicBezTo>
                      <a:pt x="608" y="252"/>
                      <a:pt x="608" y="252"/>
                      <a:pt x="608" y="252"/>
                    </a:cubicBezTo>
                    <a:cubicBezTo>
                      <a:pt x="604" y="249"/>
                      <a:pt x="604" y="249"/>
                      <a:pt x="604" y="249"/>
                    </a:cubicBezTo>
                    <a:cubicBezTo>
                      <a:pt x="596" y="250"/>
                      <a:pt x="596" y="250"/>
                      <a:pt x="596" y="250"/>
                    </a:cubicBezTo>
                    <a:cubicBezTo>
                      <a:pt x="587" y="247"/>
                      <a:pt x="587" y="247"/>
                      <a:pt x="587" y="247"/>
                    </a:cubicBezTo>
                    <a:cubicBezTo>
                      <a:pt x="587" y="251"/>
                      <a:pt x="587" y="251"/>
                      <a:pt x="587" y="251"/>
                    </a:cubicBezTo>
                    <a:cubicBezTo>
                      <a:pt x="586" y="252"/>
                      <a:pt x="586" y="252"/>
                      <a:pt x="586" y="252"/>
                    </a:cubicBezTo>
                    <a:cubicBezTo>
                      <a:pt x="585" y="258"/>
                      <a:pt x="585" y="258"/>
                      <a:pt x="585" y="258"/>
                    </a:cubicBezTo>
                    <a:cubicBezTo>
                      <a:pt x="588" y="262"/>
                      <a:pt x="588" y="262"/>
                      <a:pt x="588" y="262"/>
                    </a:cubicBezTo>
                    <a:cubicBezTo>
                      <a:pt x="592" y="263"/>
                      <a:pt x="592" y="263"/>
                      <a:pt x="592" y="263"/>
                    </a:cubicBezTo>
                    <a:cubicBezTo>
                      <a:pt x="592" y="267"/>
                      <a:pt x="592" y="267"/>
                      <a:pt x="592" y="267"/>
                    </a:cubicBezTo>
                    <a:cubicBezTo>
                      <a:pt x="588" y="270"/>
                      <a:pt x="588" y="270"/>
                      <a:pt x="588" y="270"/>
                    </a:cubicBezTo>
                    <a:cubicBezTo>
                      <a:pt x="585" y="269"/>
                      <a:pt x="585" y="269"/>
                      <a:pt x="585" y="269"/>
                    </a:cubicBezTo>
                    <a:cubicBezTo>
                      <a:pt x="575" y="268"/>
                      <a:pt x="575" y="268"/>
                      <a:pt x="575" y="268"/>
                    </a:cubicBezTo>
                    <a:cubicBezTo>
                      <a:pt x="571" y="269"/>
                      <a:pt x="571" y="269"/>
                      <a:pt x="571" y="269"/>
                    </a:cubicBezTo>
                    <a:cubicBezTo>
                      <a:pt x="563" y="266"/>
                      <a:pt x="563" y="266"/>
                      <a:pt x="563" y="266"/>
                    </a:cubicBezTo>
                    <a:cubicBezTo>
                      <a:pt x="560" y="262"/>
                      <a:pt x="560" y="262"/>
                      <a:pt x="560" y="262"/>
                    </a:cubicBezTo>
                    <a:cubicBezTo>
                      <a:pt x="551" y="262"/>
                      <a:pt x="551" y="262"/>
                      <a:pt x="551" y="262"/>
                    </a:cubicBezTo>
                    <a:cubicBezTo>
                      <a:pt x="546" y="261"/>
                      <a:pt x="546" y="261"/>
                      <a:pt x="546" y="261"/>
                    </a:cubicBezTo>
                    <a:cubicBezTo>
                      <a:pt x="540" y="264"/>
                      <a:pt x="540" y="264"/>
                      <a:pt x="540" y="264"/>
                    </a:cubicBezTo>
                    <a:cubicBezTo>
                      <a:pt x="537" y="264"/>
                      <a:pt x="537" y="264"/>
                      <a:pt x="537" y="264"/>
                    </a:cubicBezTo>
                    <a:cubicBezTo>
                      <a:pt x="531" y="268"/>
                      <a:pt x="531" y="268"/>
                      <a:pt x="531" y="268"/>
                    </a:cubicBezTo>
                    <a:cubicBezTo>
                      <a:pt x="529" y="272"/>
                      <a:pt x="529" y="272"/>
                      <a:pt x="529" y="272"/>
                    </a:cubicBezTo>
                    <a:cubicBezTo>
                      <a:pt x="522" y="274"/>
                      <a:pt x="522" y="274"/>
                      <a:pt x="522" y="274"/>
                    </a:cubicBezTo>
                    <a:cubicBezTo>
                      <a:pt x="518" y="276"/>
                      <a:pt x="518" y="276"/>
                      <a:pt x="518" y="276"/>
                    </a:cubicBezTo>
                    <a:cubicBezTo>
                      <a:pt x="513" y="276"/>
                      <a:pt x="513" y="276"/>
                      <a:pt x="513" y="276"/>
                    </a:cubicBezTo>
                    <a:cubicBezTo>
                      <a:pt x="507" y="273"/>
                      <a:pt x="507" y="273"/>
                      <a:pt x="507" y="273"/>
                    </a:cubicBezTo>
                    <a:cubicBezTo>
                      <a:pt x="506" y="270"/>
                      <a:pt x="506" y="270"/>
                      <a:pt x="506" y="270"/>
                    </a:cubicBezTo>
                    <a:cubicBezTo>
                      <a:pt x="503" y="272"/>
                      <a:pt x="503" y="272"/>
                      <a:pt x="503" y="272"/>
                    </a:cubicBezTo>
                    <a:cubicBezTo>
                      <a:pt x="499" y="272"/>
                      <a:pt x="499" y="272"/>
                      <a:pt x="499" y="272"/>
                    </a:cubicBezTo>
                    <a:cubicBezTo>
                      <a:pt x="493" y="267"/>
                      <a:pt x="493" y="267"/>
                      <a:pt x="493" y="267"/>
                    </a:cubicBezTo>
                    <a:cubicBezTo>
                      <a:pt x="488" y="266"/>
                      <a:pt x="488" y="266"/>
                      <a:pt x="488" y="266"/>
                    </a:cubicBezTo>
                    <a:cubicBezTo>
                      <a:pt x="483" y="261"/>
                      <a:pt x="483" y="261"/>
                      <a:pt x="483" y="261"/>
                    </a:cubicBezTo>
                    <a:cubicBezTo>
                      <a:pt x="476" y="258"/>
                      <a:pt x="476" y="258"/>
                      <a:pt x="476" y="258"/>
                    </a:cubicBezTo>
                    <a:cubicBezTo>
                      <a:pt x="473" y="261"/>
                      <a:pt x="473" y="261"/>
                      <a:pt x="473" y="261"/>
                    </a:cubicBezTo>
                    <a:cubicBezTo>
                      <a:pt x="464" y="261"/>
                      <a:pt x="464" y="261"/>
                      <a:pt x="464" y="261"/>
                    </a:cubicBezTo>
                    <a:cubicBezTo>
                      <a:pt x="464" y="260"/>
                      <a:pt x="464" y="260"/>
                      <a:pt x="464" y="260"/>
                    </a:cubicBezTo>
                    <a:cubicBezTo>
                      <a:pt x="461" y="259"/>
                      <a:pt x="461" y="259"/>
                      <a:pt x="461" y="259"/>
                    </a:cubicBezTo>
                    <a:cubicBezTo>
                      <a:pt x="458" y="256"/>
                      <a:pt x="458" y="256"/>
                      <a:pt x="458" y="256"/>
                    </a:cubicBezTo>
                    <a:cubicBezTo>
                      <a:pt x="455" y="256"/>
                      <a:pt x="455" y="256"/>
                      <a:pt x="455" y="256"/>
                    </a:cubicBezTo>
                    <a:cubicBezTo>
                      <a:pt x="453" y="261"/>
                      <a:pt x="453" y="261"/>
                      <a:pt x="453" y="261"/>
                    </a:cubicBezTo>
                    <a:cubicBezTo>
                      <a:pt x="427" y="237"/>
                      <a:pt x="427" y="237"/>
                      <a:pt x="427" y="237"/>
                    </a:cubicBezTo>
                    <a:cubicBezTo>
                      <a:pt x="415" y="231"/>
                      <a:pt x="415" y="231"/>
                      <a:pt x="415" y="231"/>
                    </a:cubicBezTo>
                    <a:cubicBezTo>
                      <a:pt x="416" y="228"/>
                      <a:pt x="416" y="228"/>
                      <a:pt x="416" y="228"/>
                    </a:cubicBezTo>
                    <a:cubicBezTo>
                      <a:pt x="407" y="229"/>
                      <a:pt x="407" y="229"/>
                      <a:pt x="407" y="229"/>
                    </a:cubicBezTo>
                    <a:cubicBezTo>
                      <a:pt x="402" y="231"/>
                      <a:pt x="402" y="231"/>
                      <a:pt x="402" y="231"/>
                    </a:cubicBezTo>
                    <a:cubicBezTo>
                      <a:pt x="400" y="233"/>
                      <a:pt x="400" y="233"/>
                      <a:pt x="400" y="233"/>
                    </a:cubicBezTo>
                    <a:cubicBezTo>
                      <a:pt x="397" y="232"/>
                      <a:pt x="397" y="232"/>
                      <a:pt x="397" y="232"/>
                    </a:cubicBezTo>
                    <a:cubicBezTo>
                      <a:pt x="393" y="233"/>
                      <a:pt x="393" y="233"/>
                      <a:pt x="393" y="233"/>
                    </a:cubicBezTo>
                    <a:cubicBezTo>
                      <a:pt x="393" y="230"/>
                      <a:pt x="393" y="230"/>
                      <a:pt x="393" y="230"/>
                    </a:cubicBezTo>
                    <a:cubicBezTo>
                      <a:pt x="387" y="229"/>
                      <a:pt x="387" y="229"/>
                      <a:pt x="387" y="229"/>
                    </a:cubicBezTo>
                    <a:cubicBezTo>
                      <a:pt x="382" y="227"/>
                      <a:pt x="382" y="227"/>
                      <a:pt x="382" y="227"/>
                    </a:cubicBezTo>
                    <a:cubicBezTo>
                      <a:pt x="374" y="228"/>
                      <a:pt x="374" y="228"/>
                      <a:pt x="374" y="228"/>
                    </a:cubicBezTo>
                    <a:cubicBezTo>
                      <a:pt x="373" y="225"/>
                      <a:pt x="373" y="225"/>
                      <a:pt x="373" y="225"/>
                    </a:cubicBezTo>
                    <a:cubicBezTo>
                      <a:pt x="371" y="223"/>
                      <a:pt x="371" y="223"/>
                      <a:pt x="371" y="223"/>
                    </a:cubicBezTo>
                    <a:cubicBezTo>
                      <a:pt x="369" y="219"/>
                      <a:pt x="369" y="219"/>
                      <a:pt x="369" y="219"/>
                    </a:cubicBezTo>
                    <a:cubicBezTo>
                      <a:pt x="353" y="216"/>
                      <a:pt x="353" y="216"/>
                      <a:pt x="353" y="216"/>
                    </a:cubicBezTo>
                    <a:cubicBezTo>
                      <a:pt x="351" y="217"/>
                      <a:pt x="351" y="217"/>
                      <a:pt x="351" y="217"/>
                    </a:cubicBezTo>
                    <a:cubicBezTo>
                      <a:pt x="352" y="221"/>
                      <a:pt x="352" y="221"/>
                      <a:pt x="352" y="221"/>
                    </a:cubicBezTo>
                    <a:cubicBezTo>
                      <a:pt x="337" y="224"/>
                      <a:pt x="337" y="224"/>
                      <a:pt x="337" y="224"/>
                    </a:cubicBezTo>
                    <a:cubicBezTo>
                      <a:pt x="332" y="225"/>
                      <a:pt x="332" y="225"/>
                      <a:pt x="332" y="225"/>
                    </a:cubicBezTo>
                    <a:cubicBezTo>
                      <a:pt x="330" y="228"/>
                      <a:pt x="330" y="228"/>
                      <a:pt x="330" y="228"/>
                    </a:cubicBezTo>
                    <a:cubicBezTo>
                      <a:pt x="318" y="229"/>
                      <a:pt x="318" y="229"/>
                      <a:pt x="318" y="229"/>
                    </a:cubicBezTo>
                    <a:cubicBezTo>
                      <a:pt x="311" y="230"/>
                      <a:pt x="311" y="230"/>
                      <a:pt x="311" y="230"/>
                    </a:cubicBezTo>
                    <a:cubicBezTo>
                      <a:pt x="307" y="230"/>
                      <a:pt x="307" y="230"/>
                      <a:pt x="307" y="230"/>
                    </a:cubicBezTo>
                    <a:cubicBezTo>
                      <a:pt x="303" y="230"/>
                      <a:pt x="303" y="230"/>
                      <a:pt x="303" y="230"/>
                    </a:cubicBezTo>
                    <a:cubicBezTo>
                      <a:pt x="302" y="234"/>
                      <a:pt x="302" y="234"/>
                      <a:pt x="302" y="234"/>
                    </a:cubicBezTo>
                    <a:cubicBezTo>
                      <a:pt x="306" y="235"/>
                      <a:pt x="306" y="235"/>
                      <a:pt x="306" y="235"/>
                    </a:cubicBezTo>
                    <a:cubicBezTo>
                      <a:pt x="307" y="237"/>
                      <a:pt x="307" y="237"/>
                      <a:pt x="307" y="237"/>
                    </a:cubicBezTo>
                    <a:cubicBezTo>
                      <a:pt x="310" y="238"/>
                      <a:pt x="310" y="238"/>
                      <a:pt x="310" y="238"/>
                    </a:cubicBezTo>
                    <a:cubicBezTo>
                      <a:pt x="310" y="240"/>
                      <a:pt x="310" y="240"/>
                      <a:pt x="310" y="240"/>
                    </a:cubicBezTo>
                    <a:cubicBezTo>
                      <a:pt x="306" y="240"/>
                      <a:pt x="306" y="240"/>
                      <a:pt x="306" y="240"/>
                    </a:cubicBezTo>
                    <a:cubicBezTo>
                      <a:pt x="303" y="243"/>
                      <a:pt x="303" y="243"/>
                      <a:pt x="303" y="243"/>
                    </a:cubicBezTo>
                    <a:cubicBezTo>
                      <a:pt x="304" y="246"/>
                      <a:pt x="304" y="246"/>
                      <a:pt x="304" y="246"/>
                    </a:cubicBezTo>
                    <a:cubicBezTo>
                      <a:pt x="302" y="249"/>
                      <a:pt x="302" y="249"/>
                      <a:pt x="302" y="249"/>
                    </a:cubicBezTo>
                    <a:cubicBezTo>
                      <a:pt x="305" y="253"/>
                      <a:pt x="305" y="253"/>
                      <a:pt x="305" y="253"/>
                    </a:cubicBezTo>
                    <a:cubicBezTo>
                      <a:pt x="312" y="254"/>
                      <a:pt x="312" y="254"/>
                      <a:pt x="312" y="254"/>
                    </a:cubicBezTo>
                    <a:cubicBezTo>
                      <a:pt x="313" y="259"/>
                      <a:pt x="313" y="259"/>
                      <a:pt x="313" y="259"/>
                    </a:cubicBezTo>
                    <a:cubicBezTo>
                      <a:pt x="308" y="261"/>
                      <a:pt x="308" y="261"/>
                      <a:pt x="308" y="261"/>
                    </a:cubicBezTo>
                    <a:cubicBezTo>
                      <a:pt x="304" y="259"/>
                      <a:pt x="304" y="259"/>
                      <a:pt x="304" y="259"/>
                    </a:cubicBezTo>
                    <a:cubicBezTo>
                      <a:pt x="301" y="262"/>
                      <a:pt x="301" y="262"/>
                      <a:pt x="301" y="262"/>
                    </a:cubicBezTo>
                    <a:cubicBezTo>
                      <a:pt x="293" y="260"/>
                      <a:pt x="293" y="260"/>
                      <a:pt x="293" y="260"/>
                    </a:cubicBezTo>
                    <a:cubicBezTo>
                      <a:pt x="290" y="257"/>
                      <a:pt x="290" y="257"/>
                      <a:pt x="290" y="257"/>
                    </a:cubicBezTo>
                    <a:cubicBezTo>
                      <a:pt x="285" y="257"/>
                      <a:pt x="285" y="257"/>
                      <a:pt x="285" y="257"/>
                    </a:cubicBezTo>
                    <a:cubicBezTo>
                      <a:pt x="283" y="258"/>
                      <a:pt x="283" y="258"/>
                      <a:pt x="283" y="258"/>
                    </a:cubicBezTo>
                    <a:cubicBezTo>
                      <a:pt x="276" y="258"/>
                      <a:pt x="276" y="258"/>
                      <a:pt x="276" y="258"/>
                    </a:cubicBezTo>
                    <a:cubicBezTo>
                      <a:pt x="272" y="262"/>
                      <a:pt x="272" y="262"/>
                      <a:pt x="272" y="262"/>
                    </a:cubicBezTo>
                    <a:cubicBezTo>
                      <a:pt x="263" y="258"/>
                      <a:pt x="263" y="258"/>
                      <a:pt x="263" y="258"/>
                    </a:cubicBezTo>
                    <a:cubicBezTo>
                      <a:pt x="264" y="262"/>
                      <a:pt x="264" y="262"/>
                      <a:pt x="264" y="262"/>
                    </a:cubicBezTo>
                    <a:cubicBezTo>
                      <a:pt x="261" y="262"/>
                      <a:pt x="261" y="262"/>
                      <a:pt x="261" y="262"/>
                    </a:cubicBezTo>
                    <a:cubicBezTo>
                      <a:pt x="260" y="258"/>
                      <a:pt x="260" y="258"/>
                      <a:pt x="260" y="258"/>
                    </a:cubicBezTo>
                    <a:cubicBezTo>
                      <a:pt x="255" y="255"/>
                      <a:pt x="255" y="255"/>
                      <a:pt x="255" y="255"/>
                    </a:cubicBezTo>
                    <a:cubicBezTo>
                      <a:pt x="252" y="254"/>
                      <a:pt x="252" y="254"/>
                      <a:pt x="252" y="254"/>
                    </a:cubicBezTo>
                    <a:cubicBezTo>
                      <a:pt x="246" y="254"/>
                      <a:pt x="246" y="254"/>
                      <a:pt x="246" y="254"/>
                    </a:cubicBezTo>
                    <a:cubicBezTo>
                      <a:pt x="242" y="253"/>
                      <a:pt x="242" y="253"/>
                      <a:pt x="242" y="253"/>
                    </a:cubicBezTo>
                    <a:cubicBezTo>
                      <a:pt x="236" y="253"/>
                      <a:pt x="236" y="253"/>
                      <a:pt x="236" y="253"/>
                    </a:cubicBezTo>
                    <a:cubicBezTo>
                      <a:pt x="235" y="252"/>
                      <a:pt x="235" y="252"/>
                      <a:pt x="235" y="252"/>
                    </a:cubicBezTo>
                    <a:cubicBezTo>
                      <a:pt x="230" y="254"/>
                      <a:pt x="230" y="254"/>
                      <a:pt x="230" y="254"/>
                    </a:cubicBezTo>
                    <a:cubicBezTo>
                      <a:pt x="223" y="256"/>
                      <a:pt x="223" y="256"/>
                      <a:pt x="223" y="256"/>
                    </a:cubicBezTo>
                    <a:cubicBezTo>
                      <a:pt x="222" y="259"/>
                      <a:pt x="222" y="259"/>
                      <a:pt x="222" y="259"/>
                    </a:cubicBezTo>
                    <a:cubicBezTo>
                      <a:pt x="218" y="261"/>
                      <a:pt x="218" y="261"/>
                      <a:pt x="218" y="261"/>
                    </a:cubicBezTo>
                    <a:cubicBezTo>
                      <a:pt x="221" y="268"/>
                      <a:pt x="221" y="268"/>
                      <a:pt x="221" y="268"/>
                    </a:cubicBezTo>
                    <a:cubicBezTo>
                      <a:pt x="217" y="270"/>
                      <a:pt x="217" y="270"/>
                      <a:pt x="217" y="270"/>
                    </a:cubicBezTo>
                    <a:cubicBezTo>
                      <a:pt x="211" y="263"/>
                      <a:pt x="211" y="263"/>
                      <a:pt x="211" y="263"/>
                    </a:cubicBezTo>
                    <a:cubicBezTo>
                      <a:pt x="207" y="268"/>
                      <a:pt x="207" y="268"/>
                      <a:pt x="207" y="268"/>
                    </a:cubicBezTo>
                    <a:cubicBezTo>
                      <a:pt x="206" y="272"/>
                      <a:pt x="206" y="272"/>
                      <a:pt x="206" y="272"/>
                    </a:cubicBezTo>
                    <a:cubicBezTo>
                      <a:pt x="208" y="276"/>
                      <a:pt x="208" y="276"/>
                      <a:pt x="208" y="276"/>
                    </a:cubicBezTo>
                    <a:cubicBezTo>
                      <a:pt x="206" y="283"/>
                      <a:pt x="206" y="283"/>
                      <a:pt x="206" y="283"/>
                    </a:cubicBezTo>
                    <a:cubicBezTo>
                      <a:pt x="210" y="285"/>
                      <a:pt x="210" y="285"/>
                      <a:pt x="210" y="285"/>
                    </a:cubicBezTo>
                    <a:cubicBezTo>
                      <a:pt x="213" y="289"/>
                      <a:pt x="213" y="289"/>
                      <a:pt x="213" y="289"/>
                    </a:cubicBezTo>
                    <a:cubicBezTo>
                      <a:pt x="218" y="290"/>
                      <a:pt x="218" y="290"/>
                      <a:pt x="218" y="290"/>
                    </a:cubicBezTo>
                    <a:cubicBezTo>
                      <a:pt x="227" y="300"/>
                      <a:pt x="227" y="300"/>
                      <a:pt x="227" y="300"/>
                    </a:cubicBezTo>
                    <a:cubicBezTo>
                      <a:pt x="225" y="300"/>
                      <a:pt x="225" y="300"/>
                      <a:pt x="225" y="300"/>
                    </a:cubicBezTo>
                    <a:cubicBezTo>
                      <a:pt x="225" y="303"/>
                      <a:pt x="225" y="303"/>
                      <a:pt x="225" y="303"/>
                    </a:cubicBezTo>
                    <a:cubicBezTo>
                      <a:pt x="230" y="305"/>
                      <a:pt x="230" y="305"/>
                      <a:pt x="230" y="305"/>
                    </a:cubicBezTo>
                    <a:cubicBezTo>
                      <a:pt x="228" y="307"/>
                      <a:pt x="228" y="307"/>
                      <a:pt x="228" y="307"/>
                    </a:cubicBezTo>
                    <a:cubicBezTo>
                      <a:pt x="224" y="309"/>
                      <a:pt x="224" y="309"/>
                      <a:pt x="224" y="309"/>
                    </a:cubicBezTo>
                    <a:cubicBezTo>
                      <a:pt x="222" y="311"/>
                      <a:pt x="222" y="311"/>
                      <a:pt x="222" y="311"/>
                    </a:cubicBezTo>
                    <a:cubicBezTo>
                      <a:pt x="219" y="310"/>
                      <a:pt x="219" y="310"/>
                      <a:pt x="219" y="310"/>
                    </a:cubicBezTo>
                    <a:cubicBezTo>
                      <a:pt x="217" y="317"/>
                      <a:pt x="217" y="317"/>
                      <a:pt x="217" y="317"/>
                    </a:cubicBezTo>
                    <a:cubicBezTo>
                      <a:pt x="216" y="319"/>
                      <a:pt x="216" y="319"/>
                      <a:pt x="216" y="319"/>
                    </a:cubicBezTo>
                    <a:cubicBezTo>
                      <a:pt x="216" y="321"/>
                      <a:pt x="216" y="321"/>
                      <a:pt x="216" y="321"/>
                    </a:cubicBezTo>
                    <a:cubicBezTo>
                      <a:pt x="221" y="325"/>
                      <a:pt x="221" y="325"/>
                      <a:pt x="221" y="325"/>
                    </a:cubicBezTo>
                    <a:cubicBezTo>
                      <a:pt x="222" y="329"/>
                      <a:pt x="222" y="329"/>
                      <a:pt x="222" y="329"/>
                    </a:cubicBezTo>
                    <a:cubicBezTo>
                      <a:pt x="222" y="327"/>
                      <a:pt x="222" y="327"/>
                      <a:pt x="222" y="327"/>
                    </a:cubicBezTo>
                    <a:cubicBezTo>
                      <a:pt x="223" y="334"/>
                      <a:pt x="223" y="334"/>
                      <a:pt x="223" y="334"/>
                    </a:cubicBezTo>
                    <a:cubicBezTo>
                      <a:pt x="230" y="342"/>
                      <a:pt x="230" y="342"/>
                      <a:pt x="230" y="342"/>
                    </a:cubicBezTo>
                    <a:cubicBezTo>
                      <a:pt x="231" y="345"/>
                      <a:pt x="231" y="345"/>
                      <a:pt x="231" y="345"/>
                    </a:cubicBezTo>
                    <a:cubicBezTo>
                      <a:pt x="234" y="347"/>
                      <a:pt x="234" y="347"/>
                      <a:pt x="234" y="347"/>
                    </a:cubicBezTo>
                    <a:cubicBezTo>
                      <a:pt x="233" y="350"/>
                      <a:pt x="233" y="350"/>
                      <a:pt x="233" y="350"/>
                    </a:cubicBezTo>
                    <a:cubicBezTo>
                      <a:pt x="231" y="350"/>
                      <a:pt x="231" y="350"/>
                      <a:pt x="231" y="350"/>
                    </a:cubicBezTo>
                    <a:cubicBezTo>
                      <a:pt x="229" y="352"/>
                      <a:pt x="229" y="352"/>
                      <a:pt x="229" y="352"/>
                    </a:cubicBezTo>
                    <a:cubicBezTo>
                      <a:pt x="226" y="352"/>
                      <a:pt x="226" y="352"/>
                      <a:pt x="226" y="352"/>
                    </a:cubicBezTo>
                    <a:cubicBezTo>
                      <a:pt x="221" y="347"/>
                      <a:pt x="221" y="347"/>
                      <a:pt x="221" y="347"/>
                    </a:cubicBezTo>
                    <a:cubicBezTo>
                      <a:pt x="217" y="346"/>
                      <a:pt x="217" y="346"/>
                      <a:pt x="217" y="346"/>
                    </a:cubicBezTo>
                    <a:cubicBezTo>
                      <a:pt x="210" y="342"/>
                      <a:pt x="210" y="342"/>
                      <a:pt x="210" y="342"/>
                    </a:cubicBezTo>
                    <a:cubicBezTo>
                      <a:pt x="210" y="340"/>
                      <a:pt x="210" y="340"/>
                      <a:pt x="210" y="340"/>
                    </a:cubicBezTo>
                    <a:cubicBezTo>
                      <a:pt x="208" y="339"/>
                      <a:pt x="208" y="339"/>
                      <a:pt x="208" y="339"/>
                    </a:cubicBezTo>
                    <a:cubicBezTo>
                      <a:pt x="206" y="338"/>
                      <a:pt x="206" y="338"/>
                      <a:pt x="206" y="338"/>
                    </a:cubicBezTo>
                    <a:cubicBezTo>
                      <a:pt x="200" y="338"/>
                      <a:pt x="200" y="338"/>
                      <a:pt x="200" y="338"/>
                    </a:cubicBezTo>
                    <a:cubicBezTo>
                      <a:pt x="196" y="339"/>
                      <a:pt x="196" y="339"/>
                      <a:pt x="196" y="339"/>
                    </a:cubicBezTo>
                    <a:cubicBezTo>
                      <a:pt x="194" y="337"/>
                      <a:pt x="194" y="337"/>
                      <a:pt x="194" y="337"/>
                    </a:cubicBezTo>
                    <a:cubicBezTo>
                      <a:pt x="190" y="336"/>
                      <a:pt x="190" y="336"/>
                      <a:pt x="190" y="336"/>
                    </a:cubicBezTo>
                    <a:cubicBezTo>
                      <a:pt x="187" y="334"/>
                      <a:pt x="187" y="334"/>
                      <a:pt x="187" y="334"/>
                    </a:cubicBezTo>
                    <a:cubicBezTo>
                      <a:pt x="183" y="333"/>
                      <a:pt x="183" y="333"/>
                      <a:pt x="183" y="333"/>
                    </a:cubicBezTo>
                    <a:cubicBezTo>
                      <a:pt x="177" y="333"/>
                      <a:pt x="177" y="333"/>
                      <a:pt x="177" y="333"/>
                    </a:cubicBezTo>
                    <a:cubicBezTo>
                      <a:pt x="170" y="330"/>
                      <a:pt x="170" y="330"/>
                      <a:pt x="170" y="330"/>
                    </a:cubicBezTo>
                    <a:cubicBezTo>
                      <a:pt x="166" y="330"/>
                      <a:pt x="166" y="330"/>
                      <a:pt x="166" y="330"/>
                    </a:cubicBezTo>
                    <a:cubicBezTo>
                      <a:pt x="164" y="330"/>
                      <a:pt x="164" y="330"/>
                      <a:pt x="164" y="330"/>
                    </a:cubicBezTo>
                    <a:cubicBezTo>
                      <a:pt x="163" y="329"/>
                      <a:pt x="163" y="329"/>
                      <a:pt x="163" y="329"/>
                    </a:cubicBezTo>
                    <a:cubicBezTo>
                      <a:pt x="151" y="321"/>
                      <a:pt x="151" y="321"/>
                      <a:pt x="151" y="321"/>
                    </a:cubicBezTo>
                    <a:cubicBezTo>
                      <a:pt x="141" y="317"/>
                      <a:pt x="141" y="317"/>
                      <a:pt x="141" y="317"/>
                    </a:cubicBezTo>
                    <a:cubicBezTo>
                      <a:pt x="137" y="315"/>
                      <a:pt x="137" y="315"/>
                      <a:pt x="137" y="315"/>
                    </a:cubicBezTo>
                    <a:cubicBezTo>
                      <a:pt x="137" y="313"/>
                      <a:pt x="137" y="313"/>
                      <a:pt x="137" y="313"/>
                    </a:cubicBezTo>
                    <a:cubicBezTo>
                      <a:pt x="143" y="312"/>
                      <a:pt x="143" y="312"/>
                      <a:pt x="143" y="312"/>
                    </a:cubicBezTo>
                    <a:cubicBezTo>
                      <a:pt x="142" y="308"/>
                      <a:pt x="142" y="308"/>
                      <a:pt x="142" y="308"/>
                    </a:cubicBezTo>
                    <a:cubicBezTo>
                      <a:pt x="147" y="305"/>
                      <a:pt x="147" y="305"/>
                      <a:pt x="147" y="305"/>
                    </a:cubicBezTo>
                    <a:cubicBezTo>
                      <a:pt x="143" y="303"/>
                      <a:pt x="143" y="303"/>
                      <a:pt x="143" y="303"/>
                    </a:cubicBezTo>
                    <a:cubicBezTo>
                      <a:pt x="142" y="301"/>
                      <a:pt x="142" y="301"/>
                      <a:pt x="142" y="301"/>
                    </a:cubicBezTo>
                    <a:cubicBezTo>
                      <a:pt x="147" y="300"/>
                      <a:pt x="147" y="300"/>
                      <a:pt x="147" y="300"/>
                    </a:cubicBezTo>
                    <a:cubicBezTo>
                      <a:pt x="148" y="299"/>
                      <a:pt x="148" y="299"/>
                      <a:pt x="148" y="299"/>
                    </a:cubicBezTo>
                    <a:cubicBezTo>
                      <a:pt x="152" y="296"/>
                      <a:pt x="152" y="296"/>
                      <a:pt x="152" y="296"/>
                    </a:cubicBezTo>
                    <a:cubicBezTo>
                      <a:pt x="151" y="294"/>
                      <a:pt x="151" y="294"/>
                      <a:pt x="151" y="294"/>
                    </a:cubicBezTo>
                    <a:cubicBezTo>
                      <a:pt x="150" y="293"/>
                      <a:pt x="150" y="293"/>
                      <a:pt x="150" y="293"/>
                    </a:cubicBezTo>
                    <a:cubicBezTo>
                      <a:pt x="148" y="295"/>
                      <a:pt x="148" y="295"/>
                      <a:pt x="148" y="295"/>
                    </a:cubicBezTo>
                    <a:cubicBezTo>
                      <a:pt x="146" y="295"/>
                      <a:pt x="146" y="295"/>
                      <a:pt x="146" y="295"/>
                    </a:cubicBezTo>
                    <a:cubicBezTo>
                      <a:pt x="145" y="293"/>
                      <a:pt x="145" y="293"/>
                      <a:pt x="145" y="293"/>
                    </a:cubicBezTo>
                    <a:cubicBezTo>
                      <a:pt x="147" y="289"/>
                      <a:pt x="147" y="289"/>
                      <a:pt x="147" y="289"/>
                    </a:cubicBezTo>
                    <a:cubicBezTo>
                      <a:pt x="150" y="288"/>
                      <a:pt x="150" y="288"/>
                      <a:pt x="150" y="288"/>
                    </a:cubicBezTo>
                    <a:cubicBezTo>
                      <a:pt x="155" y="288"/>
                      <a:pt x="155" y="288"/>
                      <a:pt x="155" y="288"/>
                    </a:cubicBezTo>
                    <a:cubicBezTo>
                      <a:pt x="157" y="285"/>
                      <a:pt x="157" y="285"/>
                      <a:pt x="157" y="285"/>
                    </a:cubicBezTo>
                    <a:cubicBezTo>
                      <a:pt x="153" y="281"/>
                      <a:pt x="153" y="281"/>
                      <a:pt x="153" y="281"/>
                    </a:cubicBezTo>
                    <a:cubicBezTo>
                      <a:pt x="154" y="280"/>
                      <a:pt x="154" y="280"/>
                      <a:pt x="154" y="280"/>
                    </a:cubicBezTo>
                    <a:cubicBezTo>
                      <a:pt x="155" y="279"/>
                      <a:pt x="155" y="279"/>
                      <a:pt x="155" y="279"/>
                    </a:cubicBezTo>
                    <a:cubicBezTo>
                      <a:pt x="155" y="277"/>
                      <a:pt x="155" y="277"/>
                      <a:pt x="155" y="277"/>
                    </a:cubicBezTo>
                    <a:cubicBezTo>
                      <a:pt x="157" y="272"/>
                      <a:pt x="157" y="272"/>
                      <a:pt x="157" y="272"/>
                    </a:cubicBezTo>
                    <a:cubicBezTo>
                      <a:pt x="152" y="271"/>
                      <a:pt x="152" y="271"/>
                      <a:pt x="152" y="271"/>
                    </a:cubicBezTo>
                    <a:cubicBezTo>
                      <a:pt x="143" y="267"/>
                      <a:pt x="143" y="267"/>
                      <a:pt x="143" y="267"/>
                    </a:cubicBezTo>
                    <a:cubicBezTo>
                      <a:pt x="141" y="267"/>
                      <a:pt x="141" y="267"/>
                      <a:pt x="141" y="267"/>
                    </a:cubicBezTo>
                    <a:cubicBezTo>
                      <a:pt x="134" y="262"/>
                      <a:pt x="134" y="262"/>
                      <a:pt x="134" y="262"/>
                    </a:cubicBezTo>
                    <a:cubicBezTo>
                      <a:pt x="130" y="265"/>
                      <a:pt x="130" y="265"/>
                      <a:pt x="130" y="265"/>
                    </a:cubicBezTo>
                    <a:cubicBezTo>
                      <a:pt x="121" y="263"/>
                      <a:pt x="121" y="263"/>
                      <a:pt x="121" y="263"/>
                    </a:cubicBezTo>
                    <a:cubicBezTo>
                      <a:pt x="119" y="261"/>
                      <a:pt x="119" y="261"/>
                      <a:pt x="119" y="261"/>
                    </a:cubicBezTo>
                    <a:cubicBezTo>
                      <a:pt x="115" y="256"/>
                      <a:pt x="115" y="256"/>
                      <a:pt x="115" y="256"/>
                    </a:cubicBezTo>
                    <a:cubicBezTo>
                      <a:pt x="109" y="256"/>
                      <a:pt x="109" y="256"/>
                      <a:pt x="109" y="256"/>
                    </a:cubicBezTo>
                    <a:cubicBezTo>
                      <a:pt x="108" y="252"/>
                      <a:pt x="108" y="252"/>
                      <a:pt x="108" y="252"/>
                    </a:cubicBezTo>
                    <a:cubicBezTo>
                      <a:pt x="110" y="250"/>
                      <a:pt x="110" y="250"/>
                      <a:pt x="110" y="250"/>
                    </a:cubicBezTo>
                    <a:cubicBezTo>
                      <a:pt x="106" y="245"/>
                      <a:pt x="106" y="245"/>
                      <a:pt x="106" y="245"/>
                    </a:cubicBezTo>
                    <a:cubicBezTo>
                      <a:pt x="99" y="246"/>
                      <a:pt x="99" y="246"/>
                      <a:pt x="99" y="246"/>
                    </a:cubicBezTo>
                    <a:cubicBezTo>
                      <a:pt x="93" y="246"/>
                      <a:pt x="93" y="246"/>
                      <a:pt x="93" y="246"/>
                    </a:cubicBezTo>
                    <a:cubicBezTo>
                      <a:pt x="93" y="247"/>
                      <a:pt x="93" y="247"/>
                      <a:pt x="93" y="247"/>
                    </a:cubicBezTo>
                    <a:cubicBezTo>
                      <a:pt x="89" y="247"/>
                      <a:pt x="89" y="247"/>
                      <a:pt x="89" y="247"/>
                    </a:cubicBezTo>
                    <a:cubicBezTo>
                      <a:pt x="87" y="242"/>
                      <a:pt x="87" y="242"/>
                      <a:pt x="87" y="242"/>
                    </a:cubicBezTo>
                    <a:cubicBezTo>
                      <a:pt x="85" y="239"/>
                      <a:pt x="85" y="239"/>
                      <a:pt x="85" y="239"/>
                    </a:cubicBezTo>
                    <a:cubicBezTo>
                      <a:pt x="87" y="237"/>
                      <a:pt x="87" y="237"/>
                      <a:pt x="87" y="237"/>
                    </a:cubicBezTo>
                    <a:cubicBezTo>
                      <a:pt x="89" y="239"/>
                      <a:pt x="89" y="239"/>
                      <a:pt x="89" y="239"/>
                    </a:cubicBezTo>
                    <a:cubicBezTo>
                      <a:pt x="93" y="238"/>
                      <a:pt x="93" y="238"/>
                      <a:pt x="93" y="238"/>
                    </a:cubicBezTo>
                    <a:cubicBezTo>
                      <a:pt x="95" y="236"/>
                      <a:pt x="95" y="236"/>
                      <a:pt x="95" y="236"/>
                    </a:cubicBezTo>
                    <a:cubicBezTo>
                      <a:pt x="88" y="232"/>
                      <a:pt x="88" y="232"/>
                      <a:pt x="88" y="232"/>
                    </a:cubicBezTo>
                    <a:cubicBezTo>
                      <a:pt x="88" y="230"/>
                      <a:pt x="88" y="230"/>
                      <a:pt x="88" y="230"/>
                    </a:cubicBezTo>
                    <a:cubicBezTo>
                      <a:pt x="83" y="226"/>
                      <a:pt x="83" y="226"/>
                      <a:pt x="83" y="226"/>
                    </a:cubicBezTo>
                    <a:cubicBezTo>
                      <a:pt x="83" y="224"/>
                      <a:pt x="83" y="224"/>
                      <a:pt x="83" y="224"/>
                    </a:cubicBezTo>
                    <a:cubicBezTo>
                      <a:pt x="80" y="222"/>
                      <a:pt x="80" y="222"/>
                      <a:pt x="80" y="222"/>
                    </a:cubicBezTo>
                    <a:cubicBezTo>
                      <a:pt x="80" y="215"/>
                      <a:pt x="80" y="215"/>
                      <a:pt x="80" y="215"/>
                    </a:cubicBezTo>
                    <a:cubicBezTo>
                      <a:pt x="72" y="213"/>
                      <a:pt x="72" y="213"/>
                      <a:pt x="72" y="213"/>
                    </a:cubicBezTo>
                    <a:cubicBezTo>
                      <a:pt x="69" y="213"/>
                      <a:pt x="69" y="213"/>
                      <a:pt x="69" y="213"/>
                    </a:cubicBezTo>
                    <a:cubicBezTo>
                      <a:pt x="68" y="212"/>
                      <a:pt x="68" y="212"/>
                      <a:pt x="68" y="212"/>
                    </a:cubicBezTo>
                    <a:cubicBezTo>
                      <a:pt x="60" y="209"/>
                      <a:pt x="60" y="209"/>
                      <a:pt x="60" y="209"/>
                    </a:cubicBezTo>
                    <a:cubicBezTo>
                      <a:pt x="58" y="205"/>
                      <a:pt x="58" y="205"/>
                      <a:pt x="58" y="205"/>
                    </a:cubicBezTo>
                    <a:cubicBezTo>
                      <a:pt x="55" y="202"/>
                      <a:pt x="55" y="202"/>
                      <a:pt x="55" y="202"/>
                    </a:cubicBezTo>
                    <a:cubicBezTo>
                      <a:pt x="55" y="199"/>
                      <a:pt x="55" y="199"/>
                      <a:pt x="55" y="199"/>
                    </a:cubicBezTo>
                    <a:cubicBezTo>
                      <a:pt x="51" y="196"/>
                      <a:pt x="51" y="196"/>
                      <a:pt x="51" y="196"/>
                    </a:cubicBezTo>
                    <a:cubicBezTo>
                      <a:pt x="52" y="193"/>
                      <a:pt x="52" y="193"/>
                      <a:pt x="52" y="193"/>
                    </a:cubicBezTo>
                    <a:cubicBezTo>
                      <a:pt x="53" y="194"/>
                      <a:pt x="53" y="194"/>
                      <a:pt x="53" y="194"/>
                    </a:cubicBezTo>
                    <a:cubicBezTo>
                      <a:pt x="53" y="195"/>
                      <a:pt x="53" y="195"/>
                      <a:pt x="53" y="195"/>
                    </a:cubicBezTo>
                    <a:cubicBezTo>
                      <a:pt x="55" y="195"/>
                      <a:pt x="55" y="195"/>
                      <a:pt x="55" y="195"/>
                    </a:cubicBezTo>
                    <a:cubicBezTo>
                      <a:pt x="56" y="194"/>
                      <a:pt x="56" y="194"/>
                      <a:pt x="56" y="194"/>
                    </a:cubicBezTo>
                    <a:cubicBezTo>
                      <a:pt x="55" y="192"/>
                      <a:pt x="55" y="192"/>
                      <a:pt x="55" y="192"/>
                    </a:cubicBezTo>
                    <a:cubicBezTo>
                      <a:pt x="54" y="191"/>
                      <a:pt x="54" y="191"/>
                      <a:pt x="54" y="191"/>
                    </a:cubicBezTo>
                    <a:cubicBezTo>
                      <a:pt x="53" y="191"/>
                      <a:pt x="53" y="191"/>
                      <a:pt x="53" y="191"/>
                    </a:cubicBezTo>
                    <a:cubicBezTo>
                      <a:pt x="52" y="189"/>
                      <a:pt x="52" y="189"/>
                      <a:pt x="52" y="189"/>
                    </a:cubicBezTo>
                    <a:cubicBezTo>
                      <a:pt x="54" y="187"/>
                      <a:pt x="54" y="187"/>
                      <a:pt x="54" y="187"/>
                    </a:cubicBezTo>
                    <a:cubicBezTo>
                      <a:pt x="54" y="185"/>
                      <a:pt x="54" y="185"/>
                      <a:pt x="54" y="185"/>
                    </a:cubicBezTo>
                    <a:cubicBezTo>
                      <a:pt x="55" y="183"/>
                      <a:pt x="55" y="183"/>
                      <a:pt x="55" y="183"/>
                    </a:cubicBezTo>
                    <a:cubicBezTo>
                      <a:pt x="54" y="183"/>
                      <a:pt x="54" y="183"/>
                      <a:pt x="54" y="183"/>
                    </a:cubicBezTo>
                    <a:cubicBezTo>
                      <a:pt x="54" y="180"/>
                      <a:pt x="54" y="180"/>
                      <a:pt x="54" y="180"/>
                    </a:cubicBezTo>
                    <a:cubicBezTo>
                      <a:pt x="54" y="180"/>
                      <a:pt x="54" y="180"/>
                      <a:pt x="54" y="180"/>
                    </a:cubicBezTo>
                    <a:cubicBezTo>
                      <a:pt x="54" y="178"/>
                      <a:pt x="54" y="178"/>
                      <a:pt x="54" y="178"/>
                    </a:cubicBezTo>
                    <a:cubicBezTo>
                      <a:pt x="56" y="179"/>
                      <a:pt x="56" y="179"/>
                      <a:pt x="56" y="179"/>
                    </a:cubicBezTo>
                    <a:cubicBezTo>
                      <a:pt x="57" y="178"/>
                      <a:pt x="57" y="178"/>
                      <a:pt x="57" y="178"/>
                    </a:cubicBezTo>
                    <a:cubicBezTo>
                      <a:pt x="58" y="177"/>
                      <a:pt x="58" y="177"/>
                      <a:pt x="58" y="177"/>
                    </a:cubicBezTo>
                    <a:cubicBezTo>
                      <a:pt x="59" y="178"/>
                      <a:pt x="59" y="178"/>
                      <a:pt x="59" y="178"/>
                    </a:cubicBezTo>
                    <a:cubicBezTo>
                      <a:pt x="60" y="178"/>
                      <a:pt x="60" y="178"/>
                      <a:pt x="60" y="178"/>
                    </a:cubicBezTo>
                    <a:cubicBezTo>
                      <a:pt x="61" y="176"/>
                      <a:pt x="61" y="176"/>
                      <a:pt x="61" y="176"/>
                    </a:cubicBezTo>
                    <a:cubicBezTo>
                      <a:pt x="67" y="177"/>
                      <a:pt x="67" y="177"/>
                      <a:pt x="67" y="177"/>
                    </a:cubicBezTo>
                    <a:cubicBezTo>
                      <a:pt x="70" y="177"/>
                      <a:pt x="70" y="177"/>
                      <a:pt x="70" y="177"/>
                    </a:cubicBezTo>
                    <a:cubicBezTo>
                      <a:pt x="70" y="175"/>
                      <a:pt x="70" y="175"/>
                      <a:pt x="70" y="175"/>
                    </a:cubicBezTo>
                    <a:cubicBezTo>
                      <a:pt x="67" y="175"/>
                      <a:pt x="67" y="175"/>
                      <a:pt x="67" y="175"/>
                    </a:cubicBezTo>
                    <a:cubicBezTo>
                      <a:pt x="67" y="173"/>
                      <a:pt x="67" y="173"/>
                      <a:pt x="67" y="173"/>
                    </a:cubicBezTo>
                    <a:cubicBezTo>
                      <a:pt x="64" y="173"/>
                      <a:pt x="64" y="173"/>
                      <a:pt x="64" y="173"/>
                    </a:cubicBezTo>
                    <a:cubicBezTo>
                      <a:pt x="61" y="174"/>
                      <a:pt x="61" y="174"/>
                      <a:pt x="61" y="174"/>
                    </a:cubicBezTo>
                    <a:cubicBezTo>
                      <a:pt x="57" y="172"/>
                      <a:pt x="57" y="172"/>
                      <a:pt x="57" y="172"/>
                    </a:cubicBezTo>
                    <a:cubicBezTo>
                      <a:pt x="57" y="171"/>
                      <a:pt x="57" y="171"/>
                      <a:pt x="57" y="171"/>
                    </a:cubicBezTo>
                    <a:cubicBezTo>
                      <a:pt x="59" y="171"/>
                      <a:pt x="59" y="171"/>
                      <a:pt x="59" y="171"/>
                    </a:cubicBezTo>
                    <a:cubicBezTo>
                      <a:pt x="58" y="169"/>
                      <a:pt x="58" y="169"/>
                      <a:pt x="58" y="169"/>
                    </a:cubicBezTo>
                    <a:cubicBezTo>
                      <a:pt x="54" y="171"/>
                      <a:pt x="54" y="171"/>
                      <a:pt x="54" y="171"/>
                    </a:cubicBezTo>
                    <a:cubicBezTo>
                      <a:pt x="51" y="171"/>
                      <a:pt x="51" y="171"/>
                      <a:pt x="51" y="171"/>
                    </a:cubicBezTo>
                    <a:cubicBezTo>
                      <a:pt x="54" y="168"/>
                      <a:pt x="54" y="168"/>
                      <a:pt x="54" y="168"/>
                    </a:cubicBezTo>
                    <a:cubicBezTo>
                      <a:pt x="57" y="166"/>
                      <a:pt x="57" y="166"/>
                      <a:pt x="57" y="166"/>
                    </a:cubicBezTo>
                    <a:cubicBezTo>
                      <a:pt x="61" y="163"/>
                      <a:pt x="61" y="163"/>
                      <a:pt x="61" y="163"/>
                    </a:cubicBezTo>
                    <a:cubicBezTo>
                      <a:pt x="67" y="155"/>
                      <a:pt x="67" y="155"/>
                      <a:pt x="67" y="155"/>
                    </a:cubicBezTo>
                    <a:cubicBezTo>
                      <a:pt x="71" y="150"/>
                      <a:pt x="71" y="150"/>
                      <a:pt x="71" y="150"/>
                    </a:cubicBezTo>
                    <a:cubicBezTo>
                      <a:pt x="72" y="147"/>
                      <a:pt x="72" y="147"/>
                      <a:pt x="72" y="147"/>
                    </a:cubicBezTo>
                    <a:cubicBezTo>
                      <a:pt x="63" y="141"/>
                      <a:pt x="63" y="141"/>
                      <a:pt x="63" y="141"/>
                    </a:cubicBezTo>
                    <a:cubicBezTo>
                      <a:pt x="64" y="137"/>
                      <a:pt x="64" y="137"/>
                      <a:pt x="64" y="137"/>
                    </a:cubicBezTo>
                    <a:cubicBezTo>
                      <a:pt x="61" y="135"/>
                      <a:pt x="61" y="135"/>
                      <a:pt x="61" y="135"/>
                    </a:cubicBezTo>
                    <a:cubicBezTo>
                      <a:pt x="60" y="131"/>
                      <a:pt x="60" y="131"/>
                      <a:pt x="60" y="131"/>
                    </a:cubicBezTo>
                    <a:cubicBezTo>
                      <a:pt x="58" y="131"/>
                      <a:pt x="58" y="131"/>
                      <a:pt x="58" y="131"/>
                    </a:cubicBezTo>
                    <a:cubicBezTo>
                      <a:pt x="59" y="127"/>
                      <a:pt x="59" y="127"/>
                      <a:pt x="59" y="127"/>
                    </a:cubicBezTo>
                    <a:cubicBezTo>
                      <a:pt x="58" y="126"/>
                      <a:pt x="58" y="126"/>
                      <a:pt x="58" y="126"/>
                    </a:cubicBezTo>
                    <a:cubicBezTo>
                      <a:pt x="60" y="122"/>
                      <a:pt x="60" y="122"/>
                      <a:pt x="60" y="122"/>
                    </a:cubicBezTo>
                    <a:cubicBezTo>
                      <a:pt x="51" y="113"/>
                      <a:pt x="51" y="113"/>
                      <a:pt x="51" y="113"/>
                    </a:cubicBezTo>
                    <a:cubicBezTo>
                      <a:pt x="55" y="109"/>
                      <a:pt x="55" y="109"/>
                      <a:pt x="55" y="109"/>
                    </a:cubicBezTo>
                    <a:cubicBezTo>
                      <a:pt x="54" y="106"/>
                      <a:pt x="54" y="106"/>
                      <a:pt x="54" y="106"/>
                    </a:cubicBezTo>
                    <a:cubicBezTo>
                      <a:pt x="50" y="104"/>
                      <a:pt x="50" y="104"/>
                      <a:pt x="50" y="104"/>
                    </a:cubicBezTo>
                    <a:cubicBezTo>
                      <a:pt x="47" y="104"/>
                      <a:pt x="47" y="104"/>
                      <a:pt x="47" y="104"/>
                    </a:cubicBezTo>
                    <a:cubicBezTo>
                      <a:pt x="45" y="100"/>
                      <a:pt x="45" y="100"/>
                      <a:pt x="45" y="100"/>
                    </a:cubicBezTo>
                    <a:cubicBezTo>
                      <a:pt x="46" y="97"/>
                      <a:pt x="46" y="97"/>
                      <a:pt x="46" y="97"/>
                    </a:cubicBezTo>
                    <a:cubicBezTo>
                      <a:pt x="47" y="96"/>
                      <a:pt x="47" y="96"/>
                      <a:pt x="47" y="96"/>
                    </a:cubicBezTo>
                    <a:cubicBezTo>
                      <a:pt x="50" y="95"/>
                      <a:pt x="50" y="95"/>
                      <a:pt x="50" y="95"/>
                    </a:cubicBezTo>
                    <a:cubicBezTo>
                      <a:pt x="51" y="94"/>
                      <a:pt x="51" y="94"/>
                      <a:pt x="51" y="94"/>
                    </a:cubicBezTo>
                    <a:cubicBezTo>
                      <a:pt x="54" y="93"/>
                      <a:pt x="54" y="93"/>
                      <a:pt x="54" y="93"/>
                    </a:cubicBezTo>
                    <a:cubicBezTo>
                      <a:pt x="55" y="91"/>
                      <a:pt x="55" y="91"/>
                      <a:pt x="55" y="91"/>
                    </a:cubicBezTo>
                    <a:cubicBezTo>
                      <a:pt x="57" y="93"/>
                      <a:pt x="57" y="93"/>
                      <a:pt x="57" y="93"/>
                    </a:cubicBezTo>
                    <a:cubicBezTo>
                      <a:pt x="58" y="92"/>
                      <a:pt x="58" y="92"/>
                      <a:pt x="58" y="92"/>
                    </a:cubicBezTo>
                    <a:cubicBezTo>
                      <a:pt x="59" y="90"/>
                      <a:pt x="59" y="90"/>
                      <a:pt x="59" y="90"/>
                    </a:cubicBezTo>
                    <a:cubicBezTo>
                      <a:pt x="63" y="90"/>
                      <a:pt x="63" y="90"/>
                      <a:pt x="63" y="90"/>
                    </a:cubicBezTo>
                    <a:cubicBezTo>
                      <a:pt x="65" y="88"/>
                      <a:pt x="65" y="88"/>
                      <a:pt x="65" y="88"/>
                    </a:cubicBezTo>
                    <a:cubicBezTo>
                      <a:pt x="69" y="90"/>
                      <a:pt x="69" y="90"/>
                      <a:pt x="69" y="90"/>
                    </a:cubicBezTo>
                    <a:cubicBezTo>
                      <a:pt x="73" y="90"/>
                      <a:pt x="73" y="90"/>
                      <a:pt x="73" y="90"/>
                    </a:cubicBezTo>
                    <a:cubicBezTo>
                      <a:pt x="72" y="91"/>
                      <a:pt x="72" y="91"/>
                      <a:pt x="72" y="91"/>
                    </a:cubicBezTo>
                    <a:cubicBezTo>
                      <a:pt x="68" y="91"/>
                      <a:pt x="68" y="91"/>
                      <a:pt x="68" y="91"/>
                    </a:cubicBezTo>
                    <a:cubicBezTo>
                      <a:pt x="68" y="92"/>
                      <a:pt x="68" y="92"/>
                      <a:pt x="68" y="92"/>
                    </a:cubicBezTo>
                    <a:cubicBezTo>
                      <a:pt x="74" y="93"/>
                      <a:pt x="74" y="93"/>
                      <a:pt x="74" y="93"/>
                    </a:cubicBezTo>
                    <a:cubicBezTo>
                      <a:pt x="75" y="98"/>
                      <a:pt x="75" y="98"/>
                      <a:pt x="75" y="98"/>
                    </a:cubicBezTo>
                    <a:cubicBezTo>
                      <a:pt x="76" y="98"/>
                      <a:pt x="76" y="98"/>
                      <a:pt x="76" y="98"/>
                    </a:cubicBezTo>
                    <a:cubicBezTo>
                      <a:pt x="77" y="93"/>
                      <a:pt x="77" y="93"/>
                      <a:pt x="77" y="93"/>
                    </a:cubicBezTo>
                    <a:cubicBezTo>
                      <a:pt x="81" y="93"/>
                      <a:pt x="81" y="93"/>
                      <a:pt x="81" y="93"/>
                    </a:cubicBezTo>
                    <a:cubicBezTo>
                      <a:pt x="86" y="95"/>
                      <a:pt x="86" y="95"/>
                      <a:pt x="86" y="95"/>
                    </a:cubicBezTo>
                    <a:cubicBezTo>
                      <a:pt x="97" y="96"/>
                      <a:pt x="97" y="96"/>
                      <a:pt x="97" y="96"/>
                    </a:cubicBezTo>
                    <a:cubicBezTo>
                      <a:pt x="110" y="102"/>
                      <a:pt x="110" y="102"/>
                      <a:pt x="110" y="102"/>
                    </a:cubicBezTo>
                    <a:cubicBezTo>
                      <a:pt x="116" y="104"/>
                      <a:pt x="116" y="104"/>
                      <a:pt x="116" y="104"/>
                    </a:cubicBezTo>
                    <a:cubicBezTo>
                      <a:pt x="118" y="104"/>
                      <a:pt x="118" y="104"/>
                      <a:pt x="118" y="104"/>
                    </a:cubicBezTo>
                    <a:cubicBezTo>
                      <a:pt x="123" y="107"/>
                      <a:pt x="123" y="107"/>
                      <a:pt x="123" y="107"/>
                    </a:cubicBezTo>
                    <a:cubicBezTo>
                      <a:pt x="127" y="107"/>
                      <a:pt x="127" y="107"/>
                      <a:pt x="127" y="107"/>
                    </a:cubicBezTo>
                    <a:cubicBezTo>
                      <a:pt x="129" y="111"/>
                      <a:pt x="129" y="111"/>
                      <a:pt x="129" y="111"/>
                    </a:cubicBezTo>
                    <a:cubicBezTo>
                      <a:pt x="131" y="111"/>
                      <a:pt x="131" y="111"/>
                      <a:pt x="131" y="111"/>
                    </a:cubicBezTo>
                    <a:cubicBezTo>
                      <a:pt x="131" y="114"/>
                      <a:pt x="131" y="114"/>
                      <a:pt x="131" y="114"/>
                    </a:cubicBezTo>
                    <a:cubicBezTo>
                      <a:pt x="126" y="117"/>
                      <a:pt x="126" y="117"/>
                      <a:pt x="126" y="117"/>
                    </a:cubicBezTo>
                    <a:cubicBezTo>
                      <a:pt x="124" y="119"/>
                      <a:pt x="124" y="119"/>
                      <a:pt x="124" y="119"/>
                    </a:cubicBezTo>
                    <a:cubicBezTo>
                      <a:pt x="114" y="121"/>
                      <a:pt x="114" y="121"/>
                      <a:pt x="114" y="121"/>
                    </a:cubicBezTo>
                    <a:cubicBezTo>
                      <a:pt x="110" y="121"/>
                      <a:pt x="110" y="121"/>
                      <a:pt x="110" y="121"/>
                    </a:cubicBezTo>
                    <a:cubicBezTo>
                      <a:pt x="101" y="119"/>
                      <a:pt x="101" y="119"/>
                      <a:pt x="101" y="119"/>
                    </a:cubicBezTo>
                    <a:cubicBezTo>
                      <a:pt x="94" y="118"/>
                      <a:pt x="94" y="118"/>
                      <a:pt x="94" y="118"/>
                    </a:cubicBezTo>
                    <a:cubicBezTo>
                      <a:pt x="88" y="116"/>
                      <a:pt x="88" y="116"/>
                      <a:pt x="88" y="116"/>
                    </a:cubicBezTo>
                    <a:cubicBezTo>
                      <a:pt x="84" y="116"/>
                      <a:pt x="84" y="116"/>
                      <a:pt x="84" y="116"/>
                    </a:cubicBezTo>
                    <a:cubicBezTo>
                      <a:pt x="81" y="115"/>
                      <a:pt x="81" y="115"/>
                      <a:pt x="81" y="115"/>
                    </a:cubicBezTo>
                    <a:cubicBezTo>
                      <a:pt x="76" y="113"/>
                      <a:pt x="76" y="113"/>
                      <a:pt x="76" y="113"/>
                    </a:cubicBezTo>
                    <a:cubicBezTo>
                      <a:pt x="73" y="112"/>
                      <a:pt x="73" y="112"/>
                      <a:pt x="73" y="112"/>
                    </a:cubicBezTo>
                    <a:cubicBezTo>
                      <a:pt x="76" y="116"/>
                      <a:pt x="76" y="116"/>
                      <a:pt x="76" y="116"/>
                    </a:cubicBezTo>
                    <a:cubicBezTo>
                      <a:pt x="80" y="118"/>
                      <a:pt x="80" y="118"/>
                      <a:pt x="80" y="118"/>
                    </a:cubicBezTo>
                    <a:cubicBezTo>
                      <a:pt x="82" y="119"/>
                      <a:pt x="82" y="119"/>
                      <a:pt x="82" y="119"/>
                    </a:cubicBezTo>
                    <a:cubicBezTo>
                      <a:pt x="86" y="119"/>
                      <a:pt x="86" y="119"/>
                      <a:pt x="86" y="119"/>
                    </a:cubicBezTo>
                    <a:cubicBezTo>
                      <a:pt x="92" y="124"/>
                      <a:pt x="92" y="124"/>
                      <a:pt x="92" y="124"/>
                    </a:cubicBezTo>
                    <a:cubicBezTo>
                      <a:pt x="90" y="128"/>
                      <a:pt x="90" y="128"/>
                      <a:pt x="90" y="128"/>
                    </a:cubicBezTo>
                    <a:cubicBezTo>
                      <a:pt x="93" y="132"/>
                      <a:pt x="93" y="132"/>
                      <a:pt x="93" y="132"/>
                    </a:cubicBezTo>
                    <a:cubicBezTo>
                      <a:pt x="92" y="133"/>
                      <a:pt x="92" y="133"/>
                      <a:pt x="92" y="133"/>
                    </a:cubicBezTo>
                    <a:cubicBezTo>
                      <a:pt x="92" y="134"/>
                      <a:pt x="92" y="134"/>
                      <a:pt x="92" y="134"/>
                    </a:cubicBezTo>
                    <a:cubicBezTo>
                      <a:pt x="97" y="136"/>
                      <a:pt x="97" y="136"/>
                      <a:pt x="97" y="136"/>
                    </a:cubicBezTo>
                    <a:cubicBezTo>
                      <a:pt x="99" y="136"/>
                      <a:pt x="99" y="136"/>
                      <a:pt x="99" y="136"/>
                    </a:cubicBezTo>
                    <a:cubicBezTo>
                      <a:pt x="102" y="138"/>
                      <a:pt x="102" y="138"/>
                      <a:pt x="102" y="138"/>
                    </a:cubicBezTo>
                    <a:cubicBezTo>
                      <a:pt x="103" y="140"/>
                      <a:pt x="103" y="140"/>
                      <a:pt x="103" y="140"/>
                    </a:cubicBezTo>
                    <a:cubicBezTo>
                      <a:pt x="109" y="140"/>
                      <a:pt x="109" y="140"/>
                      <a:pt x="109" y="140"/>
                    </a:cubicBezTo>
                    <a:cubicBezTo>
                      <a:pt x="111" y="140"/>
                      <a:pt x="111" y="140"/>
                      <a:pt x="111" y="140"/>
                    </a:cubicBezTo>
                    <a:cubicBezTo>
                      <a:pt x="116" y="139"/>
                      <a:pt x="116" y="139"/>
                      <a:pt x="116" y="139"/>
                    </a:cubicBezTo>
                    <a:cubicBezTo>
                      <a:pt x="113" y="135"/>
                      <a:pt x="113" y="135"/>
                      <a:pt x="113" y="135"/>
                    </a:cubicBezTo>
                    <a:cubicBezTo>
                      <a:pt x="108" y="135"/>
                      <a:pt x="108" y="135"/>
                      <a:pt x="108" y="135"/>
                    </a:cubicBezTo>
                    <a:cubicBezTo>
                      <a:pt x="106" y="133"/>
                      <a:pt x="106" y="133"/>
                      <a:pt x="106" y="133"/>
                    </a:cubicBezTo>
                    <a:cubicBezTo>
                      <a:pt x="103" y="131"/>
                      <a:pt x="103" y="131"/>
                      <a:pt x="103" y="131"/>
                    </a:cubicBezTo>
                    <a:cubicBezTo>
                      <a:pt x="105" y="130"/>
                      <a:pt x="105" y="130"/>
                      <a:pt x="105" y="130"/>
                    </a:cubicBezTo>
                    <a:cubicBezTo>
                      <a:pt x="105" y="129"/>
                      <a:pt x="105" y="129"/>
                      <a:pt x="105" y="129"/>
                    </a:cubicBezTo>
                    <a:cubicBezTo>
                      <a:pt x="109" y="129"/>
                      <a:pt x="109" y="129"/>
                      <a:pt x="109" y="129"/>
                    </a:cubicBezTo>
                    <a:cubicBezTo>
                      <a:pt x="113" y="131"/>
                      <a:pt x="113" y="131"/>
                      <a:pt x="113" y="131"/>
                    </a:cubicBezTo>
                    <a:cubicBezTo>
                      <a:pt x="114" y="134"/>
                      <a:pt x="114" y="134"/>
                      <a:pt x="114" y="134"/>
                    </a:cubicBezTo>
                    <a:cubicBezTo>
                      <a:pt x="116" y="132"/>
                      <a:pt x="116" y="132"/>
                      <a:pt x="116" y="132"/>
                    </a:cubicBezTo>
                    <a:cubicBezTo>
                      <a:pt x="122" y="133"/>
                      <a:pt x="122" y="133"/>
                      <a:pt x="122" y="133"/>
                    </a:cubicBezTo>
                    <a:cubicBezTo>
                      <a:pt x="125" y="134"/>
                      <a:pt x="125" y="134"/>
                      <a:pt x="125" y="134"/>
                    </a:cubicBezTo>
                    <a:cubicBezTo>
                      <a:pt x="128" y="134"/>
                      <a:pt x="128" y="134"/>
                      <a:pt x="128" y="134"/>
                    </a:cubicBezTo>
                    <a:cubicBezTo>
                      <a:pt x="131" y="136"/>
                      <a:pt x="131" y="136"/>
                      <a:pt x="131" y="136"/>
                    </a:cubicBezTo>
                    <a:cubicBezTo>
                      <a:pt x="134" y="137"/>
                      <a:pt x="134" y="137"/>
                      <a:pt x="134" y="137"/>
                    </a:cubicBezTo>
                    <a:cubicBezTo>
                      <a:pt x="135" y="134"/>
                      <a:pt x="135" y="134"/>
                      <a:pt x="135" y="134"/>
                    </a:cubicBezTo>
                    <a:cubicBezTo>
                      <a:pt x="132" y="134"/>
                      <a:pt x="132" y="134"/>
                      <a:pt x="132" y="134"/>
                    </a:cubicBezTo>
                    <a:cubicBezTo>
                      <a:pt x="130" y="133"/>
                      <a:pt x="130" y="133"/>
                      <a:pt x="130" y="133"/>
                    </a:cubicBezTo>
                    <a:cubicBezTo>
                      <a:pt x="129" y="130"/>
                      <a:pt x="129" y="130"/>
                      <a:pt x="129" y="130"/>
                    </a:cubicBezTo>
                    <a:cubicBezTo>
                      <a:pt x="125" y="128"/>
                      <a:pt x="125" y="128"/>
                      <a:pt x="125" y="128"/>
                    </a:cubicBezTo>
                    <a:cubicBezTo>
                      <a:pt x="124" y="125"/>
                      <a:pt x="124" y="125"/>
                      <a:pt x="124" y="125"/>
                    </a:cubicBezTo>
                    <a:cubicBezTo>
                      <a:pt x="127" y="124"/>
                      <a:pt x="127" y="124"/>
                      <a:pt x="127" y="124"/>
                    </a:cubicBezTo>
                    <a:cubicBezTo>
                      <a:pt x="129" y="122"/>
                      <a:pt x="129" y="122"/>
                      <a:pt x="129" y="122"/>
                    </a:cubicBezTo>
                    <a:cubicBezTo>
                      <a:pt x="134" y="120"/>
                      <a:pt x="134" y="120"/>
                      <a:pt x="134" y="120"/>
                    </a:cubicBezTo>
                    <a:cubicBezTo>
                      <a:pt x="137" y="117"/>
                      <a:pt x="137" y="117"/>
                      <a:pt x="137" y="117"/>
                    </a:cubicBezTo>
                    <a:cubicBezTo>
                      <a:pt x="141" y="119"/>
                      <a:pt x="141" y="119"/>
                      <a:pt x="141" y="119"/>
                    </a:cubicBezTo>
                    <a:cubicBezTo>
                      <a:pt x="145" y="119"/>
                      <a:pt x="145" y="119"/>
                      <a:pt x="145" y="119"/>
                    </a:cubicBezTo>
                    <a:cubicBezTo>
                      <a:pt x="148" y="121"/>
                      <a:pt x="148" y="121"/>
                      <a:pt x="148" y="121"/>
                    </a:cubicBezTo>
                    <a:cubicBezTo>
                      <a:pt x="149" y="121"/>
                      <a:pt x="149" y="121"/>
                      <a:pt x="149" y="121"/>
                    </a:cubicBezTo>
                    <a:cubicBezTo>
                      <a:pt x="152" y="123"/>
                      <a:pt x="152" y="123"/>
                      <a:pt x="152" y="123"/>
                    </a:cubicBezTo>
                    <a:cubicBezTo>
                      <a:pt x="150" y="119"/>
                      <a:pt x="150" y="119"/>
                      <a:pt x="150" y="119"/>
                    </a:cubicBezTo>
                    <a:cubicBezTo>
                      <a:pt x="150" y="115"/>
                      <a:pt x="150" y="115"/>
                      <a:pt x="150" y="115"/>
                    </a:cubicBezTo>
                    <a:cubicBezTo>
                      <a:pt x="150" y="113"/>
                      <a:pt x="150" y="113"/>
                      <a:pt x="150" y="113"/>
                    </a:cubicBezTo>
                    <a:cubicBezTo>
                      <a:pt x="146" y="112"/>
                      <a:pt x="146" y="112"/>
                      <a:pt x="146" y="112"/>
                    </a:cubicBezTo>
                    <a:cubicBezTo>
                      <a:pt x="147" y="106"/>
                      <a:pt x="147" y="106"/>
                      <a:pt x="147" y="106"/>
                    </a:cubicBezTo>
                    <a:cubicBezTo>
                      <a:pt x="143" y="101"/>
                      <a:pt x="143" y="101"/>
                      <a:pt x="143" y="101"/>
                    </a:cubicBezTo>
                    <a:cubicBezTo>
                      <a:pt x="138" y="98"/>
                      <a:pt x="138" y="98"/>
                      <a:pt x="138" y="98"/>
                    </a:cubicBezTo>
                    <a:cubicBezTo>
                      <a:pt x="138" y="97"/>
                      <a:pt x="138" y="97"/>
                      <a:pt x="138" y="97"/>
                    </a:cubicBezTo>
                    <a:cubicBezTo>
                      <a:pt x="144" y="99"/>
                      <a:pt x="144" y="99"/>
                      <a:pt x="144" y="99"/>
                    </a:cubicBezTo>
                    <a:cubicBezTo>
                      <a:pt x="156" y="100"/>
                      <a:pt x="156" y="100"/>
                      <a:pt x="156" y="100"/>
                    </a:cubicBezTo>
                    <a:cubicBezTo>
                      <a:pt x="157" y="102"/>
                      <a:pt x="157" y="102"/>
                      <a:pt x="157" y="102"/>
                    </a:cubicBezTo>
                    <a:cubicBezTo>
                      <a:pt x="161" y="104"/>
                      <a:pt x="161" y="104"/>
                      <a:pt x="161" y="104"/>
                    </a:cubicBezTo>
                    <a:cubicBezTo>
                      <a:pt x="161" y="105"/>
                      <a:pt x="161" y="105"/>
                      <a:pt x="161" y="105"/>
                    </a:cubicBezTo>
                    <a:cubicBezTo>
                      <a:pt x="155" y="107"/>
                      <a:pt x="155" y="107"/>
                      <a:pt x="155" y="107"/>
                    </a:cubicBezTo>
                    <a:cubicBezTo>
                      <a:pt x="153" y="109"/>
                      <a:pt x="153" y="109"/>
                      <a:pt x="153" y="109"/>
                    </a:cubicBezTo>
                    <a:cubicBezTo>
                      <a:pt x="153" y="110"/>
                      <a:pt x="153" y="110"/>
                      <a:pt x="153" y="110"/>
                    </a:cubicBezTo>
                    <a:cubicBezTo>
                      <a:pt x="156" y="111"/>
                      <a:pt x="156" y="111"/>
                      <a:pt x="156" y="111"/>
                    </a:cubicBezTo>
                    <a:cubicBezTo>
                      <a:pt x="158" y="114"/>
                      <a:pt x="158" y="114"/>
                      <a:pt x="158" y="114"/>
                    </a:cubicBezTo>
                    <a:cubicBezTo>
                      <a:pt x="163" y="115"/>
                      <a:pt x="163" y="115"/>
                      <a:pt x="163" y="115"/>
                    </a:cubicBezTo>
                    <a:cubicBezTo>
                      <a:pt x="164" y="115"/>
                      <a:pt x="164" y="115"/>
                      <a:pt x="164" y="115"/>
                    </a:cubicBezTo>
                    <a:cubicBezTo>
                      <a:pt x="166" y="115"/>
                      <a:pt x="166" y="115"/>
                      <a:pt x="166" y="115"/>
                    </a:cubicBezTo>
                    <a:cubicBezTo>
                      <a:pt x="170" y="114"/>
                      <a:pt x="170" y="114"/>
                      <a:pt x="170" y="114"/>
                    </a:cubicBezTo>
                    <a:cubicBezTo>
                      <a:pt x="172" y="114"/>
                      <a:pt x="172" y="114"/>
                      <a:pt x="172" y="114"/>
                    </a:cubicBezTo>
                    <a:cubicBezTo>
                      <a:pt x="173" y="109"/>
                      <a:pt x="173" y="109"/>
                      <a:pt x="173" y="109"/>
                    </a:cubicBezTo>
                    <a:cubicBezTo>
                      <a:pt x="177" y="109"/>
                      <a:pt x="177" y="109"/>
                      <a:pt x="177" y="109"/>
                    </a:cubicBezTo>
                    <a:cubicBezTo>
                      <a:pt x="177" y="107"/>
                      <a:pt x="177" y="107"/>
                      <a:pt x="177" y="107"/>
                    </a:cubicBezTo>
                    <a:cubicBezTo>
                      <a:pt x="180" y="107"/>
                      <a:pt x="180" y="107"/>
                      <a:pt x="180" y="107"/>
                    </a:cubicBezTo>
                    <a:cubicBezTo>
                      <a:pt x="188" y="102"/>
                      <a:pt x="188" y="102"/>
                      <a:pt x="188" y="102"/>
                    </a:cubicBezTo>
                    <a:cubicBezTo>
                      <a:pt x="190" y="102"/>
                      <a:pt x="190" y="102"/>
                      <a:pt x="190" y="102"/>
                    </a:cubicBezTo>
                    <a:cubicBezTo>
                      <a:pt x="194" y="102"/>
                      <a:pt x="194" y="102"/>
                      <a:pt x="194" y="102"/>
                    </a:cubicBezTo>
                    <a:cubicBezTo>
                      <a:pt x="197" y="101"/>
                      <a:pt x="197" y="101"/>
                      <a:pt x="197" y="101"/>
                    </a:cubicBezTo>
                    <a:cubicBezTo>
                      <a:pt x="197" y="102"/>
                      <a:pt x="197" y="102"/>
                      <a:pt x="197" y="102"/>
                    </a:cubicBezTo>
                    <a:cubicBezTo>
                      <a:pt x="198" y="102"/>
                      <a:pt x="198" y="102"/>
                      <a:pt x="198" y="102"/>
                    </a:cubicBezTo>
                    <a:cubicBezTo>
                      <a:pt x="200" y="101"/>
                      <a:pt x="200" y="101"/>
                      <a:pt x="200" y="101"/>
                    </a:cubicBezTo>
                    <a:cubicBezTo>
                      <a:pt x="198" y="99"/>
                      <a:pt x="198" y="99"/>
                      <a:pt x="198" y="99"/>
                    </a:cubicBezTo>
                    <a:cubicBezTo>
                      <a:pt x="203" y="97"/>
                      <a:pt x="203" y="97"/>
                      <a:pt x="203" y="97"/>
                    </a:cubicBezTo>
                    <a:cubicBezTo>
                      <a:pt x="204" y="98"/>
                      <a:pt x="204" y="98"/>
                      <a:pt x="204" y="98"/>
                    </a:cubicBezTo>
                    <a:cubicBezTo>
                      <a:pt x="205" y="96"/>
                      <a:pt x="205" y="96"/>
                      <a:pt x="205" y="96"/>
                    </a:cubicBezTo>
                    <a:cubicBezTo>
                      <a:pt x="209" y="96"/>
                      <a:pt x="209" y="96"/>
                      <a:pt x="209" y="96"/>
                    </a:cubicBezTo>
                    <a:cubicBezTo>
                      <a:pt x="206" y="98"/>
                      <a:pt x="206" y="98"/>
                      <a:pt x="206" y="98"/>
                    </a:cubicBezTo>
                    <a:cubicBezTo>
                      <a:pt x="206" y="100"/>
                      <a:pt x="206" y="100"/>
                      <a:pt x="206" y="100"/>
                    </a:cubicBezTo>
                    <a:cubicBezTo>
                      <a:pt x="205" y="101"/>
                      <a:pt x="205" y="101"/>
                      <a:pt x="205" y="101"/>
                    </a:cubicBezTo>
                    <a:cubicBezTo>
                      <a:pt x="203" y="103"/>
                      <a:pt x="203" y="103"/>
                      <a:pt x="203" y="103"/>
                    </a:cubicBezTo>
                    <a:cubicBezTo>
                      <a:pt x="205" y="103"/>
                      <a:pt x="205" y="103"/>
                      <a:pt x="205" y="103"/>
                    </a:cubicBezTo>
                    <a:cubicBezTo>
                      <a:pt x="204" y="105"/>
                      <a:pt x="204" y="105"/>
                      <a:pt x="204" y="105"/>
                    </a:cubicBezTo>
                    <a:cubicBezTo>
                      <a:pt x="200" y="106"/>
                      <a:pt x="200" y="106"/>
                      <a:pt x="200" y="106"/>
                    </a:cubicBezTo>
                    <a:cubicBezTo>
                      <a:pt x="198" y="109"/>
                      <a:pt x="198" y="109"/>
                      <a:pt x="198" y="109"/>
                    </a:cubicBezTo>
                    <a:cubicBezTo>
                      <a:pt x="201" y="113"/>
                      <a:pt x="201" y="113"/>
                      <a:pt x="201" y="113"/>
                    </a:cubicBezTo>
                    <a:cubicBezTo>
                      <a:pt x="200" y="108"/>
                      <a:pt x="200" y="108"/>
                      <a:pt x="200" y="108"/>
                    </a:cubicBezTo>
                    <a:cubicBezTo>
                      <a:pt x="204" y="107"/>
                      <a:pt x="204" y="107"/>
                      <a:pt x="204" y="107"/>
                    </a:cubicBezTo>
                    <a:cubicBezTo>
                      <a:pt x="206" y="106"/>
                      <a:pt x="206" y="106"/>
                      <a:pt x="206" y="106"/>
                    </a:cubicBezTo>
                    <a:cubicBezTo>
                      <a:pt x="209" y="105"/>
                      <a:pt x="209" y="105"/>
                      <a:pt x="209" y="105"/>
                    </a:cubicBezTo>
                    <a:cubicBezTo>
                      <a:pt x="211" y="101"/>
                      <a:pt x="211" y="101"/>
                      <a:pt x="211" y="101"/>
                    </a:cubicBezTo>
                    <a:cubicBezTo>
                      <a:pt x="213" y="101"/>
                      <a:pt x="213" y="101"/>
                      <a:pt x="213" y="101"/>
                    </a:cubicBezTo>
                    <a:cubicBezTo>
                      <a:pt x="215" y="102"/>
                      <a:pt x="215" y="102"/>
                      <a:pt x="215" y="102"/>
                    </a:cubicBezTo>
                    <a:cubicBezTo>
                      <a:pt x="216" y="100"/>
                      <a:pt x="216" y="100"/>
                      <a:pt x="216" y="100"/>
                    </a:cubicBezTo>
                    <a:cubicBezTo>
                      <a:pt x="225" y="99"/>
                      <a:pt x="225" y="99"/>
                      <a:pt x="225" y="99"/>
                    </a:cubicBezTo>
                    <a:cubicBezTo>
                      <a:pt x="228" y="101"/>
                      <a:pt x="228" y="101"/>
                      <a:pt x="228" y="101"/>
                    </a:cubicBezTo>
                    <a:cubicBezTo>
                      <a:pt x="232" y="98"/>
                      <a:pt x="232" y="98"/>
                      <a:pt x="232" y="98"/>
                    </a:cubicBezTo>
                    <a:cubicBezTo>
                      <a:pt x="237" y="97"/>
                      <a:pt x="237" y="97"/>
                      <a:pt x="237" y="97"/>
                    </a:cubicBezTo>
                    <a:cubicBezTo>
                      <a:pt x="240" y="99"/>
                      <a:pt x="240" y="99"/>
                      <a:pt x="240" y="99"/>
                    </a:cubicBezTo>
                    <a:cubicBezTo>
                      <a:pt x="240" y="101"/>
                      <a:pt x="240" y="101"/>
                      <a:pt x="240" y="101"/>
                    </a:cubicBezTo>
                    <a:cubicBezTo>
                      <a:pt x="246" y="102"/>
                      <a:pt x="246" y="102"/>
                      <a:pt x="246" y="102"/>
                    </a:cubicBezTo>
                    <a:cubicBezTo>
                      <a:pt x="245" y="99"/>
                      <a:pt x="245" y="99"/>
                      <a:pt x="245" y="99"/>
                    </a:cubicBezTo>
                    <a:cubicBezTo>
                      <a:pt x="250" y="100"/>
                      <a:pt x="250" y="100"/>
                      <a:pt x="250" y="100"/>
                    </a:cubicBezTo>
                    <a:cubicBezTo>
                      <a:pt x="251" y="98"/>
                      <a:pt x="251" y="98"/>
                      <a:pt x="251" y="98"/>
                    </a:cubicBezTo>
                    <a:cubicBezTo>
                      <a:pt x="249" y="95"/>
                      <a:pt x="249" y="95"/>
                      <a:pt x="249" y="95"/>
                    </a:cubicBezTo>
                    <a:cubicBezTo>
                      <a:pt x="243" y="91"/>
                      <a:pt x="243" y="91"/>
                      <a:pt x="243" y="91"/>
                    </a:cubicBezTo>
                    <a:cubicBezTo>
                      <a:pt x="243" y="90"/>
                      <a:pt x="243" y="90"/>
                      <a:pt x="243" y="90"/>
                    </a:cubicBezTo>
                    <a:cubicBezTo>
                      <a:pt x="246" y="90"/>
                      <a:pt x="246" y="90"/>
                      <a:pt x="246" y="90"/>
                    </a:cubicBezTo>
                    <a:cubicBezTo>
                      <a:pt x="246" y="89"/>
                      <a:pt x="246" y="89"/>
                      <a:pt x="246" y="89"/>
                    </a:cubicBezTo>
                    <a:cubicBezTo>
                      <a:pt x="249" y="89"/>
                      <a:pt x="249" y="89"/>
                      <a:pt x="249" y="89"/>
                    </a:cubicBezTo>
                    <a:cubicBezTo>
                      <a:pt x="253" y="90"/>
                      <a:pt x="253" y="90"/>
                      <a:pt x="253" y="90"/>
                    </a:cubicBezTo>
                    <a:cubicBezTo>
                      <a:pt x="261" y="90"/>
                      <a:pt x="261" y="90"/>
                      <a:pt x="261" y="90"/>
                    </a:cubicBezTo>
                    <a:cubicBezTo>
                      <a:pt x="265" y="90"/>
                      <a:pt x="265" y="90"/>
                      <a:pt x="265" y="90"/>
                    </a:cubicBezTo>
                    <a:cubicBezTo>
                      <a:pt x="273" y="93"/>
                      <a:pt x="273" y="93"/>
                      <a:pt x="273" y="93"/>
                    </a:cubicBezTo>
                    <a:cubicBezTo>
                      <a:pt x="276" y="94"/>
                      <a:pt x="276" y="94"/>
                      <a:pt x="276" y="94"/>
                    </a:cubicBezTo>
                    <a:cubicBezTo>
                      <a:pt x="283" y="96"/>
                      <a:pt x="283" y="96"/>
                      <a:pt x="283" y="96"/>
                    </a:cubicBezTo>
                    <a:cubicBezTo>
                      <a:pt x="291" y="98"/>
                      <a:pt x="291" y="98"/>
                      <a:pt x="291" y="98"/>
                    </a:cubicBezTo>
                    <a:cubicBezTo>
                      <a:pt x="298" y="102"/>
                      <a:pt x="298" y="102"/>
                      <a:pt x="298" y="102"/>
                    </a:cubicBezTo>
                    <a:cubicBezTo>
                      <a:pt x="299" y="104"/>
                      <a:pt x="299" y="104"/>
                      <a:pt x="299" y="104"/>
                    </a:cubicBezTo>
                    <a:cubicBezTo>
                      <a:pt x="300" y="104"/>
                      <a:pt x="300" y="104"/>
                      <a:pt x="300" y="104"/>
                    </a:cubicBezTo>
                    <a:cubicBezTo>
                      <a:pt x="303" y="98"/>
                      <a:pt x="303" y="98"/>
                      <a:pt x="303" y="98"/>
                    </a:cubicBezTo>
                    <a:cubicBezTo>
                      <a:pt x="302" y="98"/>
                      <a:pt x="302" y="98"/>
                      <a:pt x="302" y="98"/>
                    </a:cubicBezTo>
                    <a:cubicBezTo>
                      <a:pt x="299" y="98"/>
                      <a:pt x="299" y="98"/>
                      <a:pt x="299" y="98"/>
                    </a:cubicBezTo>
                    <a:cubicBezTo>
                      <a:pt x="294" y="95"/>
                      <a:pt x="294" y="95"/>
                      <a:pt x="294" y="95"/>
                    </a:cubicBezTo>
                    <a:cubicBezTo>
                      <a:pt x="294" y="92"/>
                      <a:pt x="294" y="92"/>
                      <a:pt x="294" y="92"/>
                    </a:cubicBezTo>
                    <a:cubicBezTo>
                      <a:pt x="287" y="92"/>
                      <a:pt x="287" y="92"/>
                      <a:pt x="287" y="92"/>
                    </a:cubicBezTo>
                    <a:cubicBezTo>
                      <a:pt x="286" y="93"/>
                      <a:pt x="286" y="93"/>
                      <a:pt x="286" y="93"/>
                    </a:cubicBezTo>
                    <a:cubicBezTo>
                      <a:pt x="284" y="90"/>
                      <a:pt x="284" y="90"/>
                      <a:pt x="284" y="90"/>
                    </a:cubicBezTo>
                    <a:cubicBezTo>
                      <a:pt x="284" y="88"/>
                      <a:pt x="284" y="88"/>
                      <a:pt x="284" y="88"/>
                    </a:cubicBezTo>
                    <a:cubicBezTo>
                      <a:pt x="285" y="88"/>
                      <a:pt x="285" y="88"/>
                      <a:pt x="285" y="88"/>
                    </a:cubicBezTo>
                    <a:cubicBezTo>
                      <a:pt x="283" y="85"/>
                      <a:pt x="283" y="85"/>
                      <a:pt x="283" y="85"/>
                    </a:cubicBezTo>
                    <a:cubicBezTo>
                      <a:pt x="280" y="82"/>
                      <a:pt x="280" y="82"/>
                      <a:pt x="280" y="82"/>
                    </a:cubicBezTo>
                    <a:cubicBezTo>
                      <a:pt x="278" y="81"/>
                      <a:pt x="278" y="81"/>
                      <a:pt x="278" y="81"/>
                    </a:cubicBezTo>
                    <a:cubicBezTo>
                      <a:pt x="277" y="80"/>
                      <a:pt x="277" y="80"/>
                      <a:pt x="277" y="80"/>
                    </a:cubicBezTo>
                    <a:cubicBezTo>
                      <a:pt x="279" y="77"/>
                      <a:pt x="279" y="77"/>
                      <a:pt x="279" y="77"/>
                    </a:cubicBezTo>
                    <a:cubicBezTo>
                      <a:pt x="285" y="75"/>
                      <a:pt x="285" y="75"/>
                      <a:pt x="285" y="75"/>
                    </a:cubicBezTo>
                    <a:cubicBezTo>
                      <a:pt x="284" y="67"/>
                      <a:pt x="284" y="67"/>
                      <a:pt x="284" y="67"/>
                    </a:cubicBezTo>
                    <a:cubicBezTo>
                      <a:pt x="286" y="64"/>
                      <a:pt x="286" y="64"/>
                      <a:pt x="286" y="64"/>
                    </a:cubicBezTo>
                    <a:cubicBezTo>
                      <a:pt x="290" y="65"/>
                      <a:pt x="290" y="65"/>
                      <a:pt x="290" y="65"/>
                    </a:cubicBezTo>
                    <a:cubicBezTo>
                      <a:pt x="300" y="64"/>
                      <a:pt x="300" y="64"/>
                      <a:pt x="300" y="64"/>
                    </a:cubicBezTo>
                    <a:cubicBezTo>
                      <a:pt x="302" y="64"/>
                      <a:pt x="302" y="64"/>
                      <a:pt x="302" y="64"/>
                    </a:cubicBezTo>
                    <a:cubicBezTo>
                      <a:pt x="308" y="66"/>
                      <a:pt x="308" y="66"/>
                      <a:pt x="308" y="66"/>
                    </a:cubicBezTo>
                    <a:cubicBezTo>
                      <a:pt x="307" y="67"/>
                      <a:pt x="307" y="67"/>
                      <a:pt x="307" y="67"/>
                    </a:cubicBezTo>
                    <a:cubicBezTo>
                      <a:pt x="309" y="70"/>
                      <a:pt x="309" y="70"/>
                      <a:pt x="309" y="70"/>
                    </a:cubicBezTo>
                    <a:cubicBezTo>
                      <a:pt x="308" y="72"/>
                      <a:pt x="308" y="72"/>
                      <a:pt x="308" y="72"/>
                    </a:cubicBezTo>
                    <a:cubicBezTo>
                      <a:pt x="308" y="76"/>
                      <a:pt x="308" y="76"/>
                      <a:pt x="308" y="76"/>
                    </a:cubicBezTo>
                    <a:cubicBezTo>
                      <a:pt x="312" y="79"/>
                      <a:pt x="312" y="79"/>
                      <a:pt x="312" y="79"/>
                    </a:cubicBezTo>
                    <a:cubicBezTo>
                      <a:pt x="315" y="79"/>
                      <a:pt x="315" y="79"/>
                      <a:pt x="315" y="79"/>
                    </a:cubicBezTo>
                    <a:cubicBezTo>
                      <a:pt x="318" y="84"/>
                      <a:pt x="318" y="84"/>
                      <a:pt x="318" y="84"/>
                    </a:cubicBezTo>
                    <a:cubicBezTo>
                      <a:pt x="318" y="86"/>
                      <a:pt x="318" y="86"/>
                      <a:pt x="318" y="86"/>
                    </a:cubicBezTo>
                    <a:cubicBezTo>
                      <a:pt x="319" y="86"/>
                      <a:pt x="319" y="86"/>
                      <a:pt x="319" y="86"/>
                    </a:cubicBezTo>
                    <a:cubicBezTo>
                      <a:pt x="321" y="90"/>
                      <a:pt x="321" y="90"/>
                      <a:pt x="321" y="90"/>
                    </a:cubicBezTo>
                    <a:cubicBezTo>
                      <a:pt x="324" y="94"/>
                      <a:pt x="324" y="94"/>
                      <a:pt x="324" y="94"/>
                    </a:cubicBezTo>
                    <a:cubicBezTo>
                      <a:pt x="325" y="97"/>
                      <a:pt x="325" y="97"/>
                      <a:pt x="325" y="97"/>
                    </a:cubicBezTo>
                    <a:cubicBezTo>
                      <a:pt x="328" y="99"/>
                      <a:pt x="328" y="99"/>
                      <a:pt x="328" y="99"/>
                    </a:cubicBezTo>
                    <a:cubicBezTo>
                      <a:pt x="331" y="100"/>
                      <a:pt x="331" y="100"/>
                      <a:pt x="331" y="100"/>
                    </a:cubicBezTo>
                    <a:cubicBezTo>
                      <a:pt x="330" y="102"/>
                      <a:pt x="330" y="102"/>
                      <a:pt x="330" y="102"/>
                    </a:cubicBezTo>
                    <a:cubicBezTo>
                      <a:pt x="332" y="106"/>
                      <a:pt x="332" y="106"/>
                      <a:pt x="332" y="106"/>
                    </a:cubicBezTo>
                    <a:cubicBezTo>
                      <a:pt x="329" y="110"/>
                      <a:pt x="329" y="110"/>
                      <a:pt x="329" y="110"/>
                    </a:cubicBezTo>
                    <a:cubicBezTo>
                      <a:pt x="330" y="111"/>
                      <a:pt x="330" y="111"/>
                      <a:pt x="330" y="111"/>
                    </a:cubicBezTo>
                    <a:cubicBezTo>
                      <a:pt x="329" y="114"/>
                      <a:pt x="329" y="114"/>
                      <a:pt x="329" y="114"/>
                    </a:cubicBezTo>
                    <a:cubicBezTo>
                      <a:pt x="326" y="115"/>
                      <a:pt x="326" y="115"/>
                      <a:pt x="326" y="115"/>
                    </a:cubicBezTo>
                    <a:cubicBezTo>
                      <a:pt x="322" y="116"/>
                      <a:pt x="322" y="116"/>
                      <a:pt x="322" y="116"/>
                    </a:cubicBezTo>
                    <a:cubicBezTo>
                      <a:pt x="318" y="116"/>
                      <a:pt x="318" y="116"/>
                      <a:pt x="318" y="116"/>
                    </a:cubicBezTo>
                    <a:cubicBezTo>
                      <a:pt x="314" y="115"/>
                      <a:pt x="314" y="115"/>
                      <a:pt x="314" y="115"/>
                    </a:cubicBezTo>
                    <a:cubicBezTo>
                      <a:pt x="308" y="115"/>
                      <a:pt x="308" y="115"/>
                      <a:pt x="308" y="115"/>
                    </a:cubicBezTo>
                    <a:cubicBezTo>
                      <a:pt x="302" y="116"/>
                      <a:pt x="302" y="116"/>
                      <a:pt x="302" y="116"/>
                    </a:cubicBezTo>
                    <a:cubicBezTo>
                      <a:pt x="304" y="116"/>
                      <a:pt x="304" y="116"/>
                      <a:pt x="304" y="116"/>
                    </a:cubicBezTo>
                    <a:cubicBezTo>
                      <a:pt x="310" y="116"/>
                      <a:pt x="310" y="116"/>
                      <a:pt x="310" y="116"/>
                    </a:cubicBezTo>
                    <a:cubicBezTo>
                      <a:pt x="313" y="116"/>
                      <a:pt x="313" y="116"/>
                      <a:pt x="313" y="116"/>
                    </a:cubicBezTo>
                    <a:cubicBezTo>
                      <a:pt x="316" y="118"/>
                      <a:pt x="316" y="118"/>
                      <a:pt x="316" y="118"/>
                    </a:cubicBezTo>
                    <a:cubicBezTo>
                      <a:pt x="325" y="119"/>
                      <a:pt x="325" y="119"/>
                      <a:pt x="325" y="119"/>
                    </a:cubicBezTo>
                    <a:cubicBezTo>
                      <a:pt x="328" y="119"/>
                      <a:pt x="328" y="119"/>
                      <a:pt x="328" y="119"/>
                    </a:cubicBezTo>
                    <a:cubicBezTo>
                      <a:pt x="332" y="120"/>
                      <a:pt x="332" y="120"/>
                      <a:pt x="332" y="120"/>
                    </a:cubicBezTo>
                    <a:cubicBezTo>
                      <a:pt x="334" y="119"/>
                      <a:pt x="334" y="119"/>
                      <a:pt x="334" y="119"/>
                    </a:cubicBezTo>
                    <a:cubicBezTo>
                      <a:pt x="334" y="117"/>
                      <a:pt x="334" y="117"/>
                      <a:pt x="334" y="117"/>
                    </a:cubicBezTo>
                    <a:cubicBezTo>
                      <a:pt x="341" y="113"/>
                      <a:pt x="341" y="113"/>
                      <a:pt x="341" y="113"/>
                    </a:cubicBezTo>
                    <a:cubicBezTo>
                      <a:pt x="340" y="110"/>
                      <a:pt x="340" y="110"/>
                      <a:pt x="340" y="110"/>
                    </a:cubicBezTo>
                    <a:cubicBezTo>
                      <a:pt x="343" y="105"/>
                      <a:pt x="343" y="105"/>
                      <a:pt x="343" y="105"/>
                    </a:cubicBezTo>
                    <a:cubicBezTo>
                      <a:pt x="338" y="102"/>
                      <a:pt x="338" y="102"/>
                      <a:pt x="338" y="102"/>
                    </a:cubicBezTo>
                    <a:cubicBezTo>
                      <a:pt x="338" y="98"/>
                      <a:pt x="338" y="98"/>
                      <a:pt x="338" y="98"/>
                    </a:cubicBezTo>
                    <a:cubicBezTo>
                      <a:pt x="347" y="96"/>
                      <a:pt x="347" y="96"/>
                      <a:pt x="347" y="96"/>
                    </a:cubicBezTo>
                    <a:cubicBezTo>
                      <a:pt x="355" y="100"/>
                      <a:pt x="355" y="100"/>
                      <a:pt x="355" y="100"/>
                    </a:cubicBezTo>
                    <a:cubicBezTo>
                      <a:pt x="359" y="107"/>
                      <a:pt x="359" y="107"/>
                      <a:pt x="359" y="107"/>
                    </a:cubicBezTo>
                    <a:cubicBezTo>
                      <a:pt x="363" y="108"/>
                      <a:pt x="363" y="108"/>
                      <a:pt x="363" y="108"/>
                    </a:cubicBezTo>
                    <a:cubicBezTo>
                      <a:pt x="360" y="105"/>
                      <a:pt x="360" y="105"/>
                      <a:pt x="360" y="105"/>
                    </a:cubicBezTo>
                    <a:cubicBezTo>
                      <a:pt x="359" y="103"/>
                      <a:pt x="359" y="103"/>
                      <a:pt x="359" y="103"/>
                    </a:cubicBezTo>
                    <a:cubicBezTo>
                      <a:pt x="362" y="102"/>
                      <a:pt x="362" y="102"/>
                      <a:pt x="362" y="102"/>
                    </a:cubicBezTo>
                    <a:cubicBezTo>
                      <a:pt x="356" y="97"/>
                      <a:pt x="356" y="97"/>
                      <a:pt x="356" y="97"/>
                    </a:cubicBezTo>
                    <a:cubicBezTo>
                      <a:pt x="350" y="96"/>
                      <a:pt x="350" y="96"/>
                      <a:pt x="350" y="96"/>
                    </a:cubicBezTo>
                    <a:cubicBezTo>
                      <a:pt x="349" y="95"/>
                      <a:pt x="349" y="95"/>
                      <a:pt x="349" y="95"/>
                    </a:cubicBezTo>
                    <a:cubicBezTo>
                      <a:pt x="340" y="93"/>
                      <a:pt x="340" y="93"/>
                      <a:pt x="340" y="93"/>
                    </a:cubicBezTo>
                    <a:cubicBezTo>
                      <a:pt x="338" y="95"/>
                      <a:pt x="338" y="95"/>
                      <a:pt x="338" y="95"/>
                    </a:cubicBezTo>
                    <a:cubicBezTo>
                      <a:pt x="334" y="94"/>
                      <a:pt x="334" y="94"/>
                      <a:pt x="334" y="94"/>
                    </a:cubicBezTo>
                    <a:cubicBezTo>
                      <a:pt x="331" y="95"/>
                      <a:pt x="331" y="95"/>
                      <a:pt x="331" y="95"/>
                    </a:cubicBezTo>
                    <a:cubicBezTo>
                      <a:pt x="329" y="92"/>
                      <a:pt x="329" y="92"/>
                      <a:pt x="329" y="92"/>
                    </a:cubicBezTo>
                    <a:cubicBezTo>
                      <a:pt x="327" y="90"/>
                      <a:pt x="327" y="90"/>
                      <a:pt x="327" y="90"/>
                    </a:cubicBezTo>
                    <a:cubicBezTo>
                      <a:pt x="326" y="86"/>
                      <a:pt x="326" y="86"/>
                      <a:pt x="326" y="86"/>
                    </a:cubicBezTo>
                    <a:cubicBezTo>
                      <a:pt x="326" y="82"/>
                      <a:pt x="326" y="82"/>
                      <a:pt x="326" y="82"/>
                    </a:cubicBezTo>
                    <a:cubicBezTo>
                      <a:pt x="319" y="78"/>
                      <a:pt x="319" y="78"/>
                      <a:pt x="319" y="78"/>
                    </a:cubicBezTo>
                    <a:cubicBezTo>
                      <a:pt x="315" y="77"/>
                      <a:pt x="315" y="77"/>
                      <a:pt x="315" y="77"/>
                    </a:cubicBezTo>
                    <a:cubicBezTo>
                      <a:pt x="317" y="76"/>
                      <a:pt x="317" y="76"/>
                      <a:pt x="317" y="76"/>
                    </a:cubicBezTo>
                    <a:cubicBezTo>
                      <a:pt x="318" y="73"/>
                      <a:pt x="318" y="73"/>
                      <a:pt x="318" y="73"/>
                    </a:cubicBezTo>
                    <a:cubicBezTo>
                      <a:pt x="322" y="71"/>
                      <a:pt x="322" y="71"/>
                      <a:pt x="322" y="71"/>
                    </a:cubicBezTo>
                    <a:cubicBezTo>
                      <a:pt x="322" y="69"/>
                      <a:pt x="322" y="69"/>
                      <a:pt x="322" y="69"/>
                    </a:cubicBezTo>
                    <a:cubicBezTo>
                      <a:pt x="320" y="64"/>
                      <a:pt x="320" y="64"/>
                      <a:pt x="320" y="64"/>
                    </a:cubicBezTo>
                    <a:cubicBezTo>
                      <a:pt x="323" y="66"/>
                      <a:pt x="323" y="66"/>
                      <a:pt x="323" y="66"/>
                    </a:cubicBezTo>
                    <a:cubicBezTo>
                      <a:pt x="326" y="70"/>
                      <a:pt x="326" y="70"/>
                      <a:pt x="326" y="70"/>
                    </a:cubicBezTo>
                    <a:cubicBezTo>
                      <a:pt x="327" y="73"/>
                      <a:pt x="327" y="73"/>
                      <a:pt x="327" y="73"/>
                    </a:cubicBezTo>
                    <a:cubicBezTo>
                      <a:pt x="328" y="74"/>
                      <a:pt x="328" y="74"/>
                      <a:pt x="328" y="74"/>
                    </a:cubicBezTo>
                    <a:cubicBezTo>
                      <a:pt x="329" y="77"/>
                      <a:pt x="329" y="77"/>
                      <a:pt x="329" y="77"/>
                    </a:cubicBezTo>
                    <a:cubicBezTo>
                      <a:pt x="339" y="79"/>
                      <a:pt x="339" y="79"/>
                      <a:pt x="339" y="79"/>
                    </a:cubicBezTo>
                    <a:cubicBezTo>
                      <a:pt x="345" y="79"/>
                      <a:pt x="345" y="79"/>
                      <a:pt x="345" y="79"/>
                    </a:cubicBezTo>
                    <a:cubicBezTo>
                      <a:pt x="349" y="80"/>
                      <a:pt x="349" y="80"/>
                      <a:pt x="349" y="80"/>
                    </a:cubicBezTo>
                    <a:cubicBezTo>
                      <a:pt x="352" y="80"/>
                      <a:pt x="352" y="80"/>
                      <a:pt x="352" y="80"/>
                    </a:cubicBezTo>
                    <a:cubicBezTo>
                      <a:pt x="348" y="78"/>
                      <a:pt x="348" y="78"/>
                      <a:pt x="348" y="78"/>
                    </a:cubicBezTo>
                    <a:cubicBezTo>
                      <a:pt x="342" y="77"/>
                      <a:pt x="342" y="77"/>
                      <a:pt x="342" y="77"/>
                    </a:cubicBezTo>
                    <a:cubicBezTo>
                      <a:pt x="336" y="76"/>
                      <a:pt x="336" y="76"/>
                      <a:pt x="336" y="76"/>
                    </a:cubicBezTo>
                    <a:cubicBezTo>
                      <a:pt x="330" y="72"/>
                      <a:pt x="330" y="72"/>
                      <a:pt x="330" y="72"/>
                    </a:cubicBezTo>
                    <a:cubicBezTo>
                      <a:pt x="336" y="71"/>
                      <a:pt x="336" y="71"/>
                      <a:pt x="336" y="71"/>
                    </a:cubicBezTo>
                    <a:cubicBezTo>
                      <a:pt x="341" y="73"/>
                      <a:pt x="341" y="73"/>
                      <a:pt x="341" y="73"/>
                    </a:cubicBezTo>
                    <a:cubicBezTo>
                      <a:pt x="344" y="73"/>
                      <a:pt x="344" y="73"/>
                      <a:pt x="344" y="73"/>
                    </a:cubicBezTo>
                    <a:cubicBezTo>
                      <a:pt x="344" y="71"/>
                      <a:pt x="344" y="71"/>
                      <a:pt x="344" y="71"/>
                    </a:cubicBezTo>
                    <a:cubicBezTo>
                      <a:pt x="339" y="71"/>
                      <a:pt x="339" y="71"/>
                      <a:pt x="339" y="71"/>
                    </a:cubicBezTo>
                    <a:cubicBezTo>
                      <a:pt x="341" y="69"/>
                      <a:pt x="341" y="69"/>
                      <a:pt x="341" y="69"/>
                    </a:cubicBezTo>
                    <a:cubicBezTo>
                      <a:pt x="348" y="68"/>
                      <a:pt x="348" y="68"/>
                      <a:pt x="348" y="68"/>
                    </a:cubicBezTo>
                    <a:cubicBezTo>
                      <a:pt x="353" y="70"/>
                      <a:pt x="353" y="70"/>
                      <a:pt x="353" y="70"/>
                    </a:cubicBezTo>
                    <a:cubicBezTo>
                      <a:pt x="357" y="70"/>
                      <a:pt x="357" y="70"/>
                      <a:pt x="357" y="70"/>
                    </a:cubicBezTo>
                    <a:cubicBezTo>
                      <a:pt x="362" y="73"/>
                      <a:pt x="362" y="73"/>
                      <a:pt x="362" y="73"/>
                    </a:cubicBezTo>
                    <a:cubicBezTo>
                      <a:pt x="366" y="74"/>
                      <a:pt x="366" y="74"/>
                      <a:pt x="366" y="74"/>
                    </a:cubicBezTo>
                    <a:cubicBezTo>
                      <a:pt x="374" y="75"/>
                      <a:pt x="374" y="75"/>
                      <a:pt x="374" y="75"/>
                    </a:cubicBezTo>
                    <a:cubicBezTo>
                      <a:pt x="375" y="76"/>
                      <a:pt x="375" y="76"/>
                      <a:pt x="375" y="76"/>
                    </a:cubicBezTo>
                    <a:cubicBezTo>
                      <a:pt x="372" y="77"/>
                      <a:pt x="372" y="77"/>
                      <a:pt x="372" y="77"/>
                    </a:cubicBezTo>
                    <a:cubicBezTo>
                      <a:pt x="375" y="81"/>
                      <a:pt x="375" y="81"/>
                      <a:pt x="375" y="81"/>
                    </a:cubicBezTo>
                    <a:cubicBezTo>
                      <a:pt x="375" y="84"/>
                      <a:pt x="375" y="84"/>
                      <a:pt x="375" y="84"/>
                    </a:cubicBezTo>
                    <a:cubicBezTo>
                      <a:pt x="377" y="84"/>
                      <a:pt x="377" y="84"/>
                      <a:pt x="377" y="84"/>
                    </a:cubicBezTo>
                    <a:cubicBezTo>
                      <a:pt x="378" y="81"/>
                      <a:pt x="378" y="81"/>
                      <a:pt x="378" y="81"/>
                    </a:cubicBezTo>
                    <a:cubicBezTo>
                      <a:pt x="380" y="82"/>
                      <a:pt x="380" y="82"/>
                      <a:pt x="380" y="82"/>
                    </a:cubicBezTo>
                    <a:cubicBezTo>
                      <a:pt x="381" y="86"/>
                      <a:pt x="381" y="86"/>
                      <a:pt x="381" y="86"/>
                    </a:cubicBezTo>
                    <a:cubicBezTo>
                      <a:pt x="385" y="88"/>
                      <a:pt x="385" y="88"/>
                      <a:pt x="385" y="88"/>
                    </a:cubicBezTo>
                    <a:cubicBezTo>
                      <a:pt x="390" y="90"/>
                      <a:pt x="390" y="90"/>
                      <a:pt x="390" y="90"/>
                    </a:cubicBezTo>
                    <a:cubicBezTo>
                      <a:pt x="386" y="87"/>
                      <a:pt x="386" y="87"/>
                      <a:pt x="386" y="87"/>
                    </a:cubicBezTo>
                    <a:cubicBezTo>
                      <a:pt x="382" y="86"/>
                      <a:pt x="382" y="86"/>
                      <a:pt x="382" y="86"/>
                    </a:cubicBezTo>
                    <a:cubicBezTo>
                      <a:pt x="386" y="85"/>
                      <a:pt x="386" y="85"/>
                      <a:pt x="386" y="85"/>
                    </a:cubicBezTo>
                    <a:cubicBezTo>
                      <a:pt x="386" y="83"/>
                      <a:pt x="386" y="83"/>
                      <a:pt x="386" y="83"/>
                    </a:cubicBezTo>
                    <a:cubicBezTo>
                      <a:pt x="379" y="79"/>
                      <a:pt x="379" y="79"/>
                      <a:pt x="379" y="79"/>
                    </a:cubicBezTo>
                    <a:cubicBezTo>
                      <a:pt x="378" y="75"/>
                      <a:pt x="378" y="75"/>
                      <a:pt x="378" y="75"/>
                    </a:cubicBezTo>
                    <a:cubicBezTo>
                      <a:pt x="374" y="73"/>
                      <a:pt x="374" y="73"/>
                      <a:pt x="374" y="73"/>
                    </a:cubicBezTo>
                    <a:cubicBezTo>
                      <a:pt x="370" y="73"/>
                      <a:pt x="370" y="73"/>
                      <a:pt x="370" y="73"/>
                    </a:cubicBezTo>
                    <a:cubicBezTo>
                      <a:pt x="366" y="70"/>
                      <a:pt x="366" y="70"/>
                      <a:pt x="366" y="70"/>
                    </a:cubicBezTo>
                    <a:cubicBezTo>
                      <a:pt x="359" y="69"/>
                      <a:pt x="359" y="69"/>
                      <a:pt x="359" y="69"/>
                    </a:cubicBezTo>
                    <a:cubicBezTo>
                      <a:pt x="355" y="67"/>
                      <a:pt x="355" y="67"/>
                      <a:pt x="355" y="67"/>
                    </a:cubicBezTo>
                    <a:cubicBezTo>
                      <a:pt x="355" y="65"/>
                      <a:pt x="355" y="65"/>
                      <a:pt x="355" y="65"/>
                    </a:cubicBezTo>
                    <a:cubicBezTo>
                      <a:pt x="350" y="60"/>
                      <a:pt x="350" y="60"/>
                      <a:pt x="350" y="60"/>
                    </a:cubicBezTo>
                    <a:cubicBezTo>
                      <a:pt x="354" y="58"/>
                      <a:pt x="354" y="58"/>
                      <a:pt x="354" y="58"/>
                    </a:cubicBezTo>
                    <a:cubicBezTo>
                      <a:pt x="364" y="58"/>
                      <a:pt x="364" y="58"/>
                      <a:pt x="364" y="58"/>
                    </a:cubicBezTo>
                    <a:cubicBezTo>
                      <a:pt x="374" y="57"/>
                      <a:pt x="374" y="57"/>
                      <a:pt x="374" y="57"/>
                    </a:cubicBezTo>
                    <a:cubicBezTo>
                      <a:pt x="378" y="58"/>
                      <a:pt x="378" y="58"/>
                      <a:pt x="378" y="58"/>
                    </a:cubicBezTo>
                    <a:cubicBezTo>
                      <a:pt x="380" y="57"/>
                      <a:pt x="380" y="57"/>
                      <a:pt x="380" y="57"/>
                    </a:cubicBezTo>
                    <a:cubicBezTo>
                      <a:pt x="386" y="57"/>
                      <a:pt x="386" y="57"/>
                      <a:pt x="386" y="57"/>
                    </a:cubicBezTo>
                    <a:cubicBezTo>
                      <a:pt x="383" y="55"/>
                      <a:pt x="383" y="55"/>
                      <a:pt x="383" y="55"/>
                    </a:cubicBezTo>
                    <a:cubicBezTo>
                      <a:pt x="379" y="54"/>
                      <a:pt x="379" y="54"/>
                      <a:pt x="379" y="54"/>
                    </a:cubicBezTo>
                    <a:cubicBezTo>
                      <a:pt x="377" y="53"/>
                      <a:pt x="377" y="53"/>
                      <a:pt x="377" y="53"/>
                    </a:cubicBezTo>
                    <a:cubicBezTo>
                      <a:pt x="378" y="52"/>
                      <a:pt x="378" y="52"/>
                      <a:pt x="378" y="52"/>
                    </a:cubicBezTo>
                    <a:cubicBezTo>
                      <a:pt x="381" y="52"/>
                      <a:pt x="381" y="52"/>
                      <a:pt x="381" y="52"/>
                    </a:cubicBezTo>
                    <a:cubicBezTo>
                      <a:pt x="380" y="51"/>
                      <a:pt x="380" y="51"/>
                      <a:pt x="380" y="51"/>
                    </a:cubicBezTo>
                    <a:cubicBezTo>
                      <a:pt x="376" y="50"/>
                      <a:pt x="376" y="50"/>
                      <a:pt x="376" y="50"/>
                    </a:cubicBezTo>
                    <a:cubicBezTo>
                      <a:pt x="377" y="49"/>
                      <a:pt x="377" y="49"/>
                      <a:pt x="377" y="49"/>
                    </a:cubicBezTo>
                    <a:cubicBezTo>
                      <a:pt x="381" y="48"/>
                      <a:pt x="381" y="48"/>
                      <a:pt x="381" y="48"/>
                    </a:cubicBezTo>
                    <a:cubicBezTo>
                      <a:pt x="378" y="47"/>
                      <a:pt x="378" y="47"/>
                      <a:pt x="378" y="47"/>
                    </a:cubicBezTo>
                    <a:cubicBezTo>
                      <a:pt x="383" y="47"/>
                      <a:pt x="383" y="47"/>
                      <a:pt x="383" y="47"/>
                    </a:cubicBezTo>
                    <a:cubicBezTo>
                      <a:pt x="388" y="44"/>
                      <a:pt x="388" y="44"/>
                      <a:pt x="388" y="44"/>
                    </a:cubicBezTo>
                    <a:cubicBezTo>
                      <a:pt x="391" y="45"/>
                      <a:pt x="391" y="45"/>
                      <a:pt x="391" y="45"/>
                    </a:cubicBezTo>
                    <a:cubicBezTo>
                      <a:pt x="396" y="43"/>
                      <a:pt x="396" y="43"/>
                      <a:pt x="396" y="43"/>
                    </a:cubicBezTo>
                    <a:cubicBezTo>
                      <a:pt x="401" y="43"/>
                      <a:pt x="401" y="43"/>
                      <a:pt x="401" y="43"/>
                    </a:cubicBezTo>
                    <a:cubicBezTo>
                      <a:pt x="408" y="43"/>
                      <a:pt x="408" y="43"/>
                      <a:pt x="408" y="43"/>
                    </a:cubicBezTo>
                    <a:cubicBezTo>
                      <a:pt x="412" y="42"/>
                      <a:pt x="412" y="42"/>
                      <a:pt x="412" y="42"/>
                    </a:cubicBezTo>
                    <a:cubicBezTo>
                      <a:pt x="409" y="41"/>
                      <a:pt x="409" y="41"/>
                      <a:pt x="409" y="41"/>
                    </a:cubicBezTo>
                    <a:cubicBezTo>
                      <a:pt x="406" y="41"/>
                      <a:pt x="406" y="41"/>
                      <a:pt x="406" y="41"/>
                    </a:cubicBezTo>
                    <a:cubicBezTo>
                      <a:pt x="405" y="40"/>
                      <a:pt x="405" y="40"/>
                      <a:pt x="405" y="40"/>
                    </a:cubicBezTo>
                    <a:cubicBezTo>
                      <a:pt x="408" y="39"/>
                      <a:pt x="408" y="39"/>
                      <a:pt x="408" y="39"/>
                    </a:cubicBezTo>
                    <a:cubicBezTo>
                      <a:pt x="409" y="39"/>
                      <a:pt x="409" y="39"/>
                      <a:pt x="409" y="39"/>
                    </a:cubicBezTo>
                    <a:cubicBezTo>
                      <a:pt x="414" y="40"/>
                      <a:pt x="414" y="40"/>
                      <a:pt x="414" y="40"/>
                    </a:cubicBezTo>
                    <a:cubicBezTo>
                      <a:pt x="419" y="39"/>
                      <a:pt x="419" y="39"/>
                      <a:pt x="419" y="39"/>
                    </a:cubicBezTo>
                    <a:cubicBezTo>
                      <a:pt x="423" y="40"/>
                      <a:pt x="423" y="40"/>
                      <a:pt x="423" y="40"/>
                    </a:cubicBezTo>
                    <a:cubicBezTo>
                      <a:pt x="423" y="42"/>
                      <a:pt x="423" y="42"/>
                      <a:pt x="423" y="42"/>
                    </a:cubicBezTo>
                    <a:cubicBezTo>
                      <a:pt x="426" y="41"/>
                      <a:pt x="426" y="41"/>
                      <a:pt x="426" y="41"/>
                    </a:cubicBezTo>
                    <a:cubicBezTo>
                      <a:pt x="427" y="42"/>
                      <a:pt x="427" y="42"/>
                      <a:pt x="427" y="42"/>
                    </a:cubicBezTo>
                    <a:cubicBezTo>
                      <a:pt x="431" y="41"/>
                      <a:pt x="431" y="41"/>
                      <a:pt x="431" y="41"/>
                    </a:cubicBezTo>
                    <a:cubicBezTo>
                      <a:pt x="433" y="41"/>
                      <a:pt x="433" y="41"/>
                      <a:pt x="433" y="41"/>
                    </a:cubicBezTo>
                    <a:cubicBezTo>
                      <a:pt x="435" y="40"/>
                      <a:pt x="435" y="40"/>
                      <a:pt x="435" y="40"/>
                    </a:cubicBezTo>
                    <a:cubicBezTo>
                      <a:pt x="442" y="40"/>
                      <a:pt x="442" y="40"/>
                      <a:pt x="442" y="40"/>
                    </a:cubicBezTo>
                    <a:cubicBezTo>
                      <a:pt x="445" y="41"/>
                      <a:pt x="445" y="41"/>
                      <a:pt x="445" y="41"/>
                    </a:cubicBezTo>
                    <a:cubicBezTo>
                      <a:pt x="448" y="45"/>
                      <a:pt x="448" y="45"/>
                      <a:pt x="448" y="45"/>
                    </a:cubicBezTo>
                    <a:cubicBezTo>
                      <a:pt x="456" y="48"/>
                      <a:pt x="456" y="48"/>
                      <a:pt x="456" y="48"/>
                    </a:cubicBezTo>
                    <a:cubicBezTo>
                      <a:pt x="459" y="51"/>
                      <a:pt x="459" y="51"/>
                      <a:pt x="459" y="51"/>
                    </a:cubicBezTo>
                    <a:cubicBezTo>
                      <a:pt x="457" y="54"/>
                      <a:pt x="457" y="54"/>
                      <a:pt x="457" y="54"/>
                    </a:cubicBezTo>
                    <a:cubicBezTo>
                      <a:pt x="462" y="54"/>
                      <a:pt x="462" y="54"/>
                      <a:pt x="462" y="54"/>
                    </a:cubicBezTo>
                    <a:cubicBezTo>
                      <a:pt x="467" y="55"/>
                      <a:pt x="467" y="55"/>
                      <a:pt x="467" y="55"/>
                    </a:cubicBezTo>
                    <a:cubicBezTo>
                      <a:pt x="470" y="56"/>
                      <a:pt x="470" y="56"/>
                      <a:pt x="470" y="56"/>
                    </a:cubicBezTo>
                    <a:cubicBezTo>
                      <a:pt x="468" y="53"/>
                      <a:pt x="468" y="53"/>
                      <a:pt x="468" y="53"/>
                    </a:cubicBezTo>
                    <a:cubicBezTo>
                      <a:pt x="484" y="49"/>
                      <a:pt x="484" y="49"/>
                      <a:pt x="484" y="49"/>
                    </a:cubicBezTo>
                    <a:cubicBezTo>
                      <a:pt x="479" y="48"/>
                      <a:pt x="479" y="48"/>
                      <a:pt x="479" y="48"/>
                    </a:cubicBezTo>
                    <a:cubicBezTo>
                      <a:pt x="477" y="49"/>
                      <a:pt x="477" y="49"/>
                      <a:pt x="477" y="49"/>
                    </a:cubicBezTo>
                    <a:cubicBezTo>
                      <a:pt x="461" y="50"/>
                      <a:pt x="461" y="50"/>
                      <a:pt x="461" y="50"/>
                    </a:cubicBezTo>
                    <a:cubicBezTo>
                      <a:pt x="457" y="47"/>
                      <a:pt x="457" y="47"/>
                      <a:pt x="457" y="47"/>
                    </a:cubicBezTo>
                    <a:cubicBezTo>
                      <a:pt x="448" y="44"/>
                      <a:pt x="448" y="44"/>
                      <a:pt x="448" y="44"/>
                    </a:cubicBezTo>
                    <a:cubicBezTo>
                      <a:pt x="445" y="40"/>
                      <a:pt x="445" y="40"/>
                      <a:pt x="445" y="40"/>
                    </a:cubicBezTo>
                    <a:cubicBezTo>
                      <a:pt x="437" y="37"/>
                      <a:pt x="437" y="37"/>
                      <a:pt x="437" y="37"/>
                    </a:cubicBezTo>
                    <a:cubicBezTo>
                      <a:pt x="441" y="38"/>
                      <a:pt x="441" y="38"/>
                      <a:pt x="441" y="38"/>
                    </a:cubicBezTo>
                    <a:cubicBezTo>
                      <a:pt x="449" y="37"/>
                      <a:pt x="449" y="37"/>
                      <a:pt x="449" y="37"/>
                    </a:cubicBezTo>
                    <a:cubicBezTo>
                      <a:pt x="451" y="38"/>
                      <a:pt x="451" y="38"/>
                      <a:pt x="451" y="38"/>
                    </a:cubicBezTo>
                    <a:cubicBezTo>
                      <a:pt x="459" y="39"/>
                      <a:pt x="459" y="39"/>
                      <a:pt x="459" y="39"/>
                    </a:cubicBezTo>
                    <a:cubicBezTo>
                      <a:pt x="450" y="36"/>
                      <a:pt x="450" y="36"/>
                      <a:pt x="450" y="36"/>
                    </a:cubicBezTo>
                    <a:cubicBezTo>
                      <a:pt x="447" y="34"/>
                      <a:pt x="447" y="34"/>
                      <a:pt x="447" y="34"/>
                    </a:cubicBezTo>
                    <a:cubicBezTo>
                      <a:pt x="447" y="32"/>
                      <a:pt x="447" y="32"/>
                      <a:pt x="447" y="32"/>
                    </a:cubicBezTo>
                    <a:cubicBezTo>
                      <a:pt x="449" y="31"/>
                      <a:pt x="449" y="31"/>
                      <a:pt x="449" y="31"/>
                    </a:cubicBezTo>
                    <a:cubicBezTo>
                      <a:pt x="452" y="28"/>
                      <a:pt x="452" y="28"/>
                      <a:pt x="452" y="28"/>
                    </a:cubicBezTo>
                    <a:cubicBezTo>
                      <a:pt x="454" y="28"/>
                      <a:pt x="454" y="28"/>
                      <a:pt x="454" y="28"/>
                    </a:cubicBezTo>
                    <a:cubicBezTo>
                      <a:pt x="456" y="27"/>
                      <a:pt x="456" y="27"/>
                      <a:pt x="456" y="27"/>
                    </a:cubicBezTo>
                    <a:cubicBezTo>
                      <a:pt x="466" y="29"/>
                      <a:pt x="466" y="29"/>
                      <a:pt x="466" y="29"/>
                    </a:cubicBezTo>
                    <a:cubicBezTo>
                      <a:pt x="469" y="29"/>
                      <a:pt x="469" y="29"/>
                      <a:pt x="469" y="29"/>
                    </a:cubicBezTo>
                    <a:cubicBezTo>
                      <a:pt x="470" y="30"/>
                      <a:pt x="470" y="30"/>
                      <a:pt x="470" y="30"/>
                    </a:cubicBezTo>
                    <a:cubicBezTo>
                      <a:pt x="464" y="33"/>
                      <a:pt x="464" y="33"/>
                      <a:pt x="464" y="33"/>
                    </a:cubicBezTo>
                    <a:cubicBezTo>
                      <a:pt x="467" y="33"/>
                      <a:pt x="467" y="33"/>
                      <a:pt x="467" y="33"/>
                    </a:cubicBezTo>
                    <a:cubicBezTo>
                      <a:pt x="470" y="32"/>
                      <a:pt x="470" y="32"/>
                      <a:pt x="470" y="32"/>
                    </a:cubicBezTo>
                    <a:cubicBezTo>
                      <a:pt x="473" y="33"/>
                      <a:pt x="473" y="33"/>
                      <a:pt x="473" y="33"/>
                    </a:cubicBezTo>
                    <a:cubicBezTo>
                      <a:pt x="478" y="33"/>
                      <a:pt x="478" y="33"/>
                      <a:pt x="478" y="33"/>
                    </a:cubicBezTo>
                    <a:cubicBezTo>
                      <a:pt x="481" y="33"/>
                      <a:pt x="481" y="33"/>
                      <a:pt x="481" y="33"/>
                    </a:cubicBezTo>
                    <a:cubicBezTo>
                      <a:pt x="478" y="36"/>
                      <a:pt x="478" y="36"/>
                      <a:pt x="478" y="36"/>
                    </a:cubicBezTo>
                    <a:cubicBezTo>
                      <a:pt x="484" y="36"/>
                      <a:pt x="484" y="36"/>
                      <a:pt x="484" y="36"/>
                    </a:cubicBezTo>
                    <a:cubicBezTo>
                      <a:pt x="488" y="35"/>
                      <a:pt x="488" y="35"/>
                      <a:pt x="488" y="35"/>
                    </a:cubicBezTo>
                    <a:cubicBezTo>
                      <a:pt x="493" y="36"/>
                      <a:pt x="493" y="36"/>
                      <a:pt x="493" y="36"/>
                    </a:cubicBezTo>
                    <a:cubicBezTo>
                      <a:pt x="498" y="35"/>
                      <a:pt x="498" y="35"/>
                      <a:pt x="498" y="35"/>
                    </a:cubicBezTo>
                    <a:cubicBezTo>
                      <a:pt x="501" y="34"/>
                      <a:pt x="501" y="34"/>
                      <a:pt x="501" y="34"/>
                    </a:cubicBezTo>
                    <a:cubicBezTo>
                      <a:pt x="509" y="36"/>
                      <a:pt x="509" y="36"/>
                      <a:pt x="509" y="36"/>
                    </a:cubicBezTo>
                    <a:cubicBezTo>
                      <a:pt x="517" y="38"/>
                      <a:pt x="517" y="38"/>
                      <a:pt x="517" y="38"/>
                    </a:cubicBezTo>
                    <a:cubicBezTo>
                      <a:pt x="521" y="42"/>
                      <a:pt x="521" y="42"/>
                      <a:pt x="521" y="42"/>
                    </a:cubicBezTo>
                    <a:cubicBezTo>
                      <a:pt x="522" y="40"/>
                      <a:pt x="522" y="40"/>
                      <a:pt x="522" y="40"/>
                    </a:cubicBezTo>
                    <a:cubicBezTo>
                      <a:pt x="527" y="41"/>
                      <a:pt x="527" y="41"/>
                      <a:pt x="527" y="41"/>
                    </a:cubicBezTo>
                    <a:cubicBezTo>
                      <a:pt x="530" y="42"/>
                      <a:pt x="530" y="42"/>
                      <a:pt x="530" y="42"/>
                    </a:cubicBezTo>
                    <a:cubicBezTo>
                      <a:pt x="530" y="44"/>
                      <a:pt x="530" y="44"/>
                      <a:pt x="530" y="44"/>
                    </a:cubicBezTo>
                    <a:cubicBezTo>
                      <a:pt x="527" y="43"/>
                      <a:pt x="527" y="43"/>
                      <a:pt x="527" y="43"/>
                    </a:cubicBezTo>
                    <a:cubicBezTo>
                      <a:pt x="523" y="42"/>
                      <a:pt x="523" y="42"/>
                      <a:pt x="523" y="42"/>
                    </a:cubicBezTo>
                    <a:cubicBezTo>
                      <a:pt x="524" y="44"/>
                      <a:pt x="524" y="44"/>
                      <a:pt x="524" y="44"/>
                    </a:cubicBezTo>
                    <a:cubicBezTo>
                      <a:pt x="527" y="45"/>
                      <a:pt x="527" y="45"/>
                      <a:pt x="527" y="45"/>
                    </a:cubicBezTo>
                    <a:cubicBezTo>
                      <a:pt x="532" y="45"/>
                      <a:pt x="532" y="45"/>
                      <a:pt x="532" y="45"/>
                    </a:cubicBezTo>
                    <a:cubicBezTo>
                      <a:pt x="532" y="48"/>
                      <a:pt x="532" y="48"/>
                      <a:pt x="532" y="48"/>
                    </a:cubicBezTo>
                    <a:cubicBezTo>
                      <a:pt x="528" y="49"/>
                      <a:pt x="528" y="49"/>
                      <a:pt x="528" y="49"/>
                    </a:cubicBezTo>
                    <a:cubicBezTo>
                      <a:pt x="527" y="51"/>
                      <a:pt x="527" y="51"/>
                      <a:pt x="527" y="51"/>
                    </a:cubicBezTo>
                    <a:cubicBezTo>
                      <a:pt x="524" y="51"/>
                      <a:pt x="524" y="51"/>
                      <a:pt x="524" y="51"/>
                    </a:cubicBezTo>
                    <a:cubicBezTo>
                      <a:pt x="517" y="54"/>
                      <a:pt x="517" y="54"/>
                      <a:pt x="517" y="54"/>
                    </a:cubicBezTo>
                    <a:cubicBezTo>
                      <a:pt x="514" y="56"/>
                      <a:pt x="514" y="56"/>
                      <a:pt x="514" y="56"/>
                    </a:cubicBezTo>
                    <a:cubicBezTo>
                      <a:pt x="509" y="58"/>
                      <a:pt x="509" y="58"/>
                      <a:pt x="509" y="58"/>
                    </a:cubicBezTo>
                    <a:cubicBezTo>
                      <a:pt x="507" y="59"/>
                      <a:pt x="507" y="59"/>
                      <a:pt x="507" y="59"/>
                    </a:cubicBezTo>
                    <a:cubicBezTo>
                      <a:pt x="506" y="61"/>
                      <a:pt x="506" y="61"/>
                      <a:pt x="506" y="61"/>
                    </a:cubicBezTo>
                    <a:cubicBezTo>
                      <a:pt x="505" y="62"/>
                      <a:pt x="505" y="62"/>
                      <a:pt x="505" y="62"/>
                    </a:cubicBezTo>
                    <a:cubicBezTo>
                      <a:pt x="502" y="66"/>
                      <a:pt x="502" y="66"/>
                      <a:pt x="502" y="66"/>
                    </a:cubicBezTo>
                    <a:cubicBezTo>
                      <a:pt x="497" y="68"/>
                      <a:pt x="497" y="68"/>
                      <a:pt x="497" y="68"/>
                    </a:cubicBezTo>
                    <a:cubicBezTo>
                      <a:pt x="494" y="69"/>
                      <a:pt x="494" y="69"/>
                      <a:pt x="494" y="69"/>
                    </a:cubicBezTo>
                    <a:cubicBezTo>
                      <a:pt x="499" y="68"/>
                      <a:pt x="499" y="68"/>
                      <a:pt x="499" y="68"/>
                    </a:cubicBezTo>
                    <a:cubicBezTo>
                      <a:pt x="503" y="67"/>
                      <a:pt x="503" y="67"/>
                      <a:pt x="503" y="67"/>
                    </a:cubicBezTo>
                    <a:cubicBezTo>
                      <a:pt x="508" y="65"/>
                      <a:pt x="508" y="65"/>
                      <a:pt x="508" y="65"/>
                    </a:cubicBezTo>
                    <a:cubicBezTo>
                      <a:pt x="506" y="63"/>
                      <a:pt x="506" y="63"/>
                      <a:pt x="506" y="63"/>
                    </a:cubicBezTo>
                    <a:cubicBezTo>
                      <a:pt x="508" y="62"/>
                      <a:pt x="508" y="62"/>
                      <a:pt x="508" y="62"/>
                    </a:cubicBezTo>
                    <a:cubicBezTo>
                      <a:pt x="512" y="63"/>
                      <a:pt x="512" y="63"/>
                      <a:pt x="512" y="63"/>
                    </a:cubicBezTo>
                    <a:cubicBezTo>
                      <a:pt x="517" y="62"/>
                      <a:pt x="517" y="62"/>
                      <a:pt x="517" y="62"/>
                    </a:cubicBezTo>
                    <a:cubicBezTo>
                      <a:pt x="521" y="60"/>
                      <a:pt x="521" y="60"/>
                      <a:pt x="521" y="60"/>
                    </a:cubicBezTo>
                    <a:cubicBezTo>
                      <a:pt x="525" y="60"/>
                      <a:pt x="525" y="60"/>
                      <a:pt x="525" y="60"/>
                    </a:cubicBezTo>
                    <a:cubicBezTo>
                      <a:pt x="527" y="58"/>
                      <a:pt x="527" y="58"/>
                      <a:pt x="527" y="58"/>
                    </a:cubicBezTo>
                    <a:cubicBezTo>
                      <a:pt x="526" y="57"/>
                      <a:pt x="526" y="57"/>
                      <a:pt x="526" y="57"/>
                    </a:cubicBezTo>
                    <a:cubicBezTo>
                      <a:pt x="522" y="58"/>
                      <a:pt x="522" y="58"/>
                      <a:pt x="522" y="58"/>
                    </a:cubicBezTo>
                    <a:cubicBezTo>
                      <a:pt x="521" y="56"/>
                      <a:pt x="521" y="56"/>
                      <a:pt x="521" y="56"/>
                    </a:cubicBezTo>
                    <a:cubicBezTo>
                      <a:pt x="527" y="56"/>
                      <a:pt x="527" y="56"/>
                      <a:pt x="527" y="56"/>
                    </a:cubicBezTo>
                    <a:cubicBezTo>
                      <a:pt x="530" y="55"/>
                      <a:pt x="530" y="55"/>
                      <a:pt x="530" y="55"/>
                    </a:cubicBezTo>
                    <a:cubicBezTo>
                      <a:pt x="530" y="57"/>
                      <a:pt x="530" y="57"/>
                      <a:pt x="530" y="57"/>
                    </a:cubicBezTo>
                    <a:cubicBezTo>
                      <a:pt x="537" y="59"/>
                      <a:pt x="537" y="59"/>
                      <a:pt x="537" y="59"/>
                    </a:cubicBezTo>
                    <a:cubicBezTo>
                      <a:pt x="541" y="59"/>
                      <a:pt x="541" y="59"/>
                      <a:pt x="541" y="59"/>
                    </a:cubicBezTo>
                    <a:cubicBezTo>
                      <a:pt x="538" y="56"/>
                      <a:pt x="538" y="56"/>
                      <a:pt x="538" y="56"/>
                    </a:cubicBezTo>
                    <a:cubicBezTo>
                      <a:pt x="543" y="57"/>
                      <a:pt x="543" y="57"/>
                      <a:pt x="543" y="57"/>
                    </a:cubicBezTo>
                    <a:cubicBezTo>
                      <a:pt x="548" y="61"/>
                      <a:pt x="548" y="61"/>
                      <a:pt x="548" y="61"/>
                    </a:cubicBezTo>
                    <a:cubicBezTo>
                      <a:pt x="552" y="64"/>
                      <a:pt x="552" y="64"/>
                      <a:pt x="552" y="64"/>
                    </a:cubicBezTo>
                    <a:cubicBezTo>
                      <a:pt x="549" y="59"/>
                      <a:pt x="549" y="59"/>
                      <a:pt x="549" y="59"/>
                    </a:cubicBezTo>
                    <a:cubicBezTo>
                      <a:pt x="555" y="58"/>
                      <a:pt x="555" y="58"/>
                      <a:pt x="555" y="58"/>
                    </a:cubicBezTo>
                    <a:cubicBezTo>
                      <a:pt x="557" y="58"/>
                      <a:pt x="557" y="58"/>
                      <a:pt x="557" y="58"/>
                    </a:cubicBezTo>
                    <a:cubicBezTo>
                      <a:pt x="576" y="58"/>
                      <a:pt x="576" y="58"/>
                      <a:pt x="576" y="58"/>
                    </a:cubicBezTo>
                    <a:cubicBezTo>
                      <a:pt x="577" y="59"/>
                      <a:pt x="577" y="59"/>
                      <a:pt x="577" y="59"/>
                    </a:cubicBezTo>
                    <a:cubicBezTo>
                      <a:pt x="576" y="60"/>
                      <a:pt x="576" y="60"/>
                      <a:pt x="576" y="60"/>
                    </a:cubicBezTo>
                    <a:cubicBezTo>
                      <a:pt x="577" y="61"/>
                      <a:pt x="577" y="61"/>
                      <a:pt x="577" y="61"/>
                    </a:cubicBezTo>
                    <a:cubicBezTo>
                      <a:pt x="586" y="62"/>
                      <a:pt x="586" y="62"/>
                      <a:pt x="586" y="62"/>
                    </a:cubicBezTo>
                    <a:cubicBezTo>
                      <a:pt x="589" y="61"/>
                      <a:pt x="589" y="61"/>
                      <a:pt x="589" y="61"/>
                    </a:cubicBezTo>
                    <a:cubicBezTo>
                      <a:pt x="592" y="63"/>
                      <a:pt x="592" y="63"/>
                      <a:pt x="592" y="63"/>
                    </a:cubicBezTo>
                    <a:cubicBezTo>
                      <a:pt x="600" y="63"/>
                      <a:pt x="600" y="63"/>
                      <a:pt x="600" y="63"/>
                    </a:cubicBezTo>
                    <a:cubicBezTo>
                      <a:pt x="606" y="63"/>
                      <a:pt x="606" y="63"/>
                      <a:pt x="606" y="63"/>
                    </a:cubicBezTo>
                    <a:cubicBezTo>
                      <a:pt x="609" y="64"/>
                      <a:pt x="609" y="64"/>
                      <a:pt x="609" y="64"/>
                    </a:cubicBezTo>
                    <a:cubicBezTo>
                      <a:pt x="611" y="63"/>
                      <a:pt x="611" y="63"/>
                      <a:pt x="611" y="63"/>
                    </a:cubicBezTo>
                    <a:cubicBezTo>
                      <a:pt x="605" y="59"/>
                      <a:pt x="605" y="59"/>
                      <a:pt x="605" y="59"/>
                    </a:cubicBezTo>
                    <a:cubicBezTo>
                      <a:pt x="607" y="58"/>
                      <a:pt x="607" y="58"/>
                      <a:pt x="607" y="58"/>
                    </a:cubicBezTo>
                    <a:cubicBezTo>
                      <a:pt x="607" y="56"/>
                      <a:pt x="607" y="56"/>
                      <a:pt x="607" y="56"/>
                    </a:cubicBezTo>
                    <a:cubicBezTo>
                      <a:pt x="618" y="59"/>
                      <a:pt x="618" y="59"/>
                      <a:pt x="618" y="59"/>
                    </a:cubicBezTo>
                    <a:cubicBezTo>
                      <a:pt x="620" y="57"/>
                      <a:pt x="620" y="57"/>
                      <a:pt x="620" y="57"/>
                    </a:cubicBezTo>
                    <a:cubicBezTo>
                      <a:pt x="625" y="58"/>
                      <a:pt x="625" y="58"/>
                      <a:pt x="625" y="58"/>
                    </a:cubicBezTo>
                    <a:cubicBezTo>
                      <a:pt x="630" y="58"/>
                      <a:pt x="630" y="58"/>
                      <a:pt x="630" y="58"/>
                    </a:cubicBezTo>
                    <a:cubicBezTo>
                      <a:pt x="636" y="59"/>
                      <a:pt x="636" y="59"/>
                      <a:pt x="636" y="59"/>
                    </a:cubicBezTo>
                    <a:cubicBezTo>
                      <a:pt x="639" y="61"/>
                      <a:pt x="639" y="61"/>
                      <a:pt x="639" y="61"/>
                    </a:cubicBezTo>
                    <a:cubicBezTo>
                      <a:pt x="643" y="62"/>
                      <a:pt x="643" y="62"/>
                      <a:pt x="643" y="62"/>
                    </a:cubicBezTo>
                    <a:cubicBezTo>
                      <a:pt x="646" y="64"/>
                      <a:pt x="646" y="64"/>
                      <a:pt x="646" y="64"/>
                    </a:cubicBezTo>
                    <a:cubicBezTo>
                      <a:pt x="647" y="67"/>
                      <a:pt x="647" y="67"/>
                      <a:pt x="647" y="67"/>
                    </a:cubicBezTo>
                    <a:cubicBezTo>
                      <a:pt x="652" y="69"/>
                      <a:pt x="652" y="69"/>
                      <a:pt x="652" y="69"/>
                    </a:cubicBezTo>
                    <a:cubicBezTo>
                      <a:pt x="652" y="71"/>
                      <a:pt x="652" y="71"/>
                      <a:pt x="652" y="71"/>
                    </a:cubicBezTo>
                    <a:cubicBezTo>
                      <a:pt x="650" y="72"/>
                      <a:pt x="650" y="72"/>
                      <a:pt x="650" y="72"/>
                    </a:cubicBezTo>
                    <a:cubicBezTo>
                      <a:pt x="654" y="75"/>
                      <a:pt x="654" y="75"/>
                      <a:pt x="654" y="75"/>
                    </a:cubicBezTo>
                    <a:cubicBezTo>
                      <a:pt x="657" y="75"/>
                      <a:pt x="657" y="75"/>
                      <a:pt x="657" y="75"/>
                    </a:cubicBezTo>
                    <a:cubicBezTo>
                      <a:pt x="664" y="77"/>
                      <a:pt x="664" y="77"/>
                      <a:pt x="664" y="77"/>
                    </a:cubicBezTo>
                    <a:cubicBezTo>
                      <a:pt x="673" y="80"/>
                      <a:pt x="673" y="80"/>
                      <a:pt x="673" y="80"/>
                    </a:cubicBezTo>
                    <a:cubicBezTo>
                      <a:pt x="679" y="82"/>
                      <a:pt x="679" y="82"/>
                      <a:pt x="679" y="82"/>
                    </a:cubicBezTo>
                    <a:cubicBezTo>
                      <a:pt x="678" y="78"/>
                      <a:pt x="678" y="78"/>
                      <a:pt x="678" y="78"/>
                    </a:cubicBezTo>
                    <a:cubicBezTo>
                      <a:pt x="676" y="76"/>
                      <a:pt x="676" y="76"/>
                      <a:pt x="676" y="76"/>
                    </a:cubicBezTo>
                    <a:cubicBezTo>
                      <a:pt x="676" y="72"/>
                      <a:pt x="676" y="72"/>
                      <a:pt x="676" y="72"/>
                    </a:cubicBezTo>
                    <a:cubicBezTo>
                      <a:pt x="679" y="75"/>
                      <a:pt x="679" y="75"/>
                      <a:pt x="679" y="75"/>
                    </a:cubicBezTo>
                    <a:cubicBezTo>
                      <a:pt x="685" y="76"/>
                      <a:pt x="685" y="76"/>
                      <a:pt x="685" y="76"/>
                    </a:cubicBezTo>
                    <a:cubicBezTo>
                      <a:pt x="690" y="77"/>
                      <a:pt x="690" y="77"/>
                      <a:pt x="690" y="77"/>
                    </a:cubicBezTo>
                    <a:cubicBezTo>
                      <a:pt x="695" y="77"/>
                      <a:pt x="695" y="77"/>
                      <a:pt x="695" y="77"/>
                    </a:cubicBezTo>
                    <a:cubicBezTo>
                      <a:pt x="702" y="78"/>
                      <a:pt x="702" y="78"/>
                      <a:pt x="702" y="78"/>
                    </a:cubicBezTo>
                    <a:cubicBezTo>
                      <a:pt x="701" y="76"/>
                      <a:pt x="701" y="76"/>
                      <a:pt x="701" y="76"/>
                    </a:cubicBezTo>
                    <a:cubicBezTo>
                      <a:pt x="694" y="75"/>
                      <a:pt x="694" y="75"/>
                      <a:pt x="694" y="75"/>
                    </a:cubicBezTo>
                    <a:cubicBezTo>
                      <a:pt x="695" y="73"/>
                      <a:pt x="695" y="73"/>
                      <a:pt x="695" y="73"/>
                    </a:cubicBezTo>
                    <a:cubicBezTo>
                      <a:pt x="698" y="74"/>
                      <a:pt x="698" y="74"/>
                      <a:pt x="698" y="74"/>
                    </a:cubicBezTo>
                    <a:cubicBezTo>
                      <a:pt x="704" y="75"/>
                      <a:pt x="704" y="75"/>
                      <a:pt x="704" y="75"/>
                    </a:cubicBezTo>
                    <a:cubicBezTo>
                      <a:pt x="710" y="77"/>
                      <a:pt x="710" y="77"/>
                      <a:pt x="710" y="77"/>
                    </a:cubicBezTo>
                    <a:cubicBezTo>
                      <a:pt x="716" y="79"/>
                      <a:pt x="716" y="79"/>
                      <a:pt x="716" y="79"/>
                    </a:cubicBezTo>
                    <a:cubicBezTo>
                      <a:pt x="718" y="78"/>
                      <a:pt x="718" y="78"/>
                      <a:pt x="718" y="78"/>
                    </a:cubicBezTo>
                    <a:cubicBezTo>
                      <a:pt x="720" y="77"/>
                      <a:pt x="720" y="77"/>
                      <a:pt x="720" y="77"/>
                    </a:cubicBezTo>
                    <a:cubicBezTo>
                      <a:pt x="726" y="77"/>
                      <a:pt x="726" y="77"/>
                      <a:pt x="726" y="77"/>
                    </a:cubicBezTo>
                    <a:cubicBezTo>
                      <a:pt x="722" y="74"/>
                      <a:pt x="722" y="74"/>
                      <a:pt x="722" y="74"/>
                    </a:cubicBezTo>
                    <a:cubicBezTo>
                      <a:pt x="718" y="72"/>
                      <a:pt x="718" y="72"/>
                      <a:pt x="718" y="72"/>
                    </a:cubicBezTo>
                    <a:cubicBezTo>
                      <a:pt x="719" y="71"/>
                      <a:pt x="719" y="71"/>
                      <a:pt x="719" y="71"/>
                    </a:cubicBezTo>
                    <a:cubicBezTo>
                      <a:pt x="719" y="68"/>
                      <a:pt x="719" y="68"/>
                      <a:pt x="719" y="68"/>
                    </a:cubicBezTo>
                    <a:cubicBezTo>
                      <a:pt x="719" y="66"/>
                      <a:pt x="719" y="66"/>
                      <a:pt x="719" y="66"/>
                    </a:cubicBezTo>
                    <a:cubicBezTo>
                      <a:pt x="717" y="65"/>
                      <a:pt x="717" y="65"/>
                      <a:pt x="717" y="65"/>
                    </a:cubicBezTo>
                    <a:cubicBezTo>
                      <a:pt x="719" y="64"/>
                      <a:pt x="719" y="64"/>
                      <a:pt x="719" y="64"/>
                    </a:cubicBezTo>
                    <a:cubicBezTo>
                      <a:pt x="724" y="66"/>
                      <a:pt x="724" y="66"/>
                      <a:pt x="724" y="66"/>
                    </a:cubicBezTo>
                    <a:cubicBezTo>
                      <a:pt x="734" y="66"/>
                      <a:pt x="734" y="66"/>
                      <a:pt x="734" y="66"/>
                    </a:cubicBezTo>
                    <a:cubicBezTo>
                      <a:pt x="744" y="67"/>
                      <a:pt x="744" y="67"/>
                      <a:pt x="744" y="67"/>
                    </a:cubicBezTo>
                    <a:cubicBezTo>
                      <a:pt x="750" y="67"/>
                      <a:pt x="750" y="67"/>
                      <a:pt x="750" y="67"/>
                    </a:cubicBezTo>
                    <a:cubicBezTo>
                      <a:pt x="744" y="68"/>
                      <a:pt x="744" y="68"/>
                      <a:pt x="744" y="68"/>
                    </a:cubicBezTo>
                    <a:cubicBezTo>
                      <a:pt x="744" y="71"/>
                      <a:pt x="744" y="71"/>
                      <a:pt x="744" y="71"/>
                    </a:cubicBezTo>
                    <a:cubicBezTo>
                      <a:pt x="751" y="70"/>
                      <a:pt x="751" y="70"/>
                      <a:pt x="751" y="70"/>
                    </a:cubicBezTo>
                    <a:cubicBezTo>
                      <a:pt x="755" y="70"/>
                      <a:pt x="755" y="70"/>
                      <a:pt x="755" y="70"/>
                    </a:cubicBezTo>
                    <a:cubicBezTo>
                      <a:pt x="757" y="70"/>
                      <a:pt x="757" y="70"/>
                      <a:pt x="757" y="70"/>
                    </a:cubicBezTo>
                    <a:cubicBezTo>
                      <a:pt x="758" y="71"/>
                      <a:pt x="758" y="71"/>
                      <a:pt x="758" y="71"/>
                    </a:cubicBezTo>
                    <a:cubicBezTo>
                      <a:pt x="756" y="71"/>
                      <a:pt x="756" y="71"/>
                      <a:pt x="756" y="71"/>
                    </a:cubicBezTo>
                    <a:cubicBezTo>
                      <a:pt x="754" y="72"/>
                      <a:pt x="754" y="72"/>
                      <a:pt x="754" y="72"/>
                    </a:cubicBezTo>
                    <a:cubicBezTo>
                      <a:pt x="754" y="73"/>
                      <a:pt x="754" y="73"/>
                      <a:pt x="754" y="73"/>
                    </a:cubicBezTo>
                    <a:cubicBezTo>
                      <a:pt x="758" y="75"/>
                      <a:pt x="758" y="75"/>
                      <a:pt x="758" y="75"/>
                    </a:cubicBezTo>
                    <a:cubicBezTo>
                      <a:pt x="760" y="74"/>
                      <a:pt x="760" y="74"/>
                      <a:pt x="760" y="74"/>
                    </a:cubicBezTo>
                    <a:cubicBezTo>
                      <a:pt x="760" y="69"/>
                      <a:pt x="760" y="69"/>
                      <a:pt x="760" y="69"/>
                    </a:cubicBezTo>
                    <a:cubicBezTo>
                      <a:pt x="770" y="69"/>
                      <a:pt x="770" y="69"/>
                      <a:pt x="770" y="69"/>
                    </a:cubicBezTo>
                    <a:cubicBezTo>
                      <a:pt x="776" y="72"/>
                      <a:pt x="776" y="72"/>
                      <a:pt x="776" y="72"/>
                    </a:cubicBezTo>
                    <a:cubicBezTo>
                      <a:pt x="776" y="71"/>
                      <a:pt x="776" y="71"/>
                      <a:pt x="776" y="71"/>
                    </a:cubicBezTo>
                    <a:cubicBezTo>
                      <a:pt x="782" y="72"/>
                      <a:pt x="782" y="72"/>
                      <a:pt x="782" y="72"/>
                    </a:cubicBezTo>
                    <a:cubicBezTo>
                      <a:pt x="782" y="73"/>
                      <a:pt x="782" y="73"/>
                      <a:pt x="782" y="73"/>
                    </a:cubicBezTo>
                    <a:cubicBezTo>
                      <a:pt x="779" y="73"/>
                      <a:pt x="779" y="73"/>
                      <a:pt x="779" y="73"/>
                    </a:cubicBezTo>
                    <a:cubicBezTo>
                      <a:pt x="779" y="75"/>
                      <a:pt x="779" y="75"/>
                      <a:pt x="779" y="75"/>
                    </a:cubicBezTo>
                    <a:cubicBezTo>
                      <a:pt x="786" y="75"/>
                      <a:pt x="786" y="75"/>
                      <a:pt x="786" y="75"/>
                    </a:cubicBezTo>
                    <a:cubicBezTo>
                      <a:pt x="790" y="76"/>
                      <a:pt x="790" y="76"/>
                      <a:pt x="790" y="76"/>
                    </a:cubicBezTo>
                    <a:cubicBezTo>
                      <a:pt x="796" y="76"/>
                      <a:pt x="796" y="76"/>
                      <a:pt x="796" y="76"/>
                    </a:cubicBezTo>
                    <a:cubicBezTo>
                      <a:pt x="800" y="76"/>
                      <a:pt x="800" y="76"/>
                      <a:pt x="800" y="76"/>
                    </a:cubicBezTo>
                    <a:cubicBezTo>
                      <a:pt x="805" y="78"/>
                      <a:pt x="805" y="78"/>
                      <a:pt x="805" y="78"/>
                    </a:cubicBezTo>
                    <a:cubicBezTo>
                      <a:pt x="806" y="81"/>
                      <a:pt x="806" y="81"/>
                      <a:pt x="806" y="81"/>
                    </a:cubicBezTo>
                    <a:cubicBezTo>
                      <a:pt x="812" y="81"/>
                      <a:pt x="812" y="81"/>
                      <a:pt x="812" y="81"/>
                    </a:cubicBezTo>
                    <a:cubicBezTo>
                      <a:pt x="819" y="81"/>
                      <a:pt x="819" y="81"/>
                      <a:pt x="819" y="81"/>
                    </a:cubicBezTo>
                    <a:cubicBezTo>
                      <a:pt x="822" y="80"/>
                      <a:pt x="822" y="80"/>
                      <a:pt x="822" y="80"/>
                    </a:cubicBezTo>
                    <a:cubicBezTo>
                      <a:pt x="830" y="80"/>
                      <a:pt x="830" y="80"/>
                      <a:pt x="830" y="80"/>
                    </a:cubicBezTo>
                    <a:cubicBezTo>
                      <a:pt x="832" y="80"/>
                      <a:pt x="832" y="80"/>
                      <a:pt x="832" y="80"/>
                    </a:cubicBezTo>
                    <a:cubicBezTo>
                      <a:pt x="837" y="80"/>
                      <a:pt x="837" y="80"/>
                      <a:pt x="837" y="80"/>
                    </a:cubicBezTo>
                    <a:cubicBezTo>
                      <a:pt x="839" y="80"/>
                      <a:pt x="839" y="80"/>
                      <a:pt x="839" y="80"/>
                    </a:cubicBezTo>
                    <a:cubicBezTo>
                      <a:pt x="848" y="80"/>
                      <a:pt x="848" y="80"/>
                      <a:pt x="848" y="80"/>
                    </a:cubicBezTo>
                    <a:cubicBezTo>
                      <a:pt x="857" y="83"/>
                      <a:pt x="857" y="83"/>
                      <a:pt x="857" y="83"/>
                    </a:cubicBezTo>
                    <a:cubicBezTo>
                      <a:pt x="861" y="84"/>
                      <a:pt x="861" y="84"/>
                      <a:pt x="861" y="84"/>
                    </a:cubicBezTo>
                    <a:cubicBezTo>
                      <a:pt x="864" y="87"/>
                      <a:pt x="864" y="87"/>
                      <a:pt x="864" y="87"/>
                    </a:cubicBezTo>
                    <a:cubicBezTo>
                      <a:pt x="866" y="90"/>
                      <a:pt x="866" y="90"/>
                      <a:pt x="866" y="90"/>
                    </a:cubicBezTo>
                    <a:cubicBezTo>
                      <a:pt x="872" y="92"/>
                      <a:pt x="872" y="92"/>
                      <a:pt x="872" y="92"/>
                    </a:cubicBezTo>
                    <a:cubicBezTo>
                      <a:pt x="876" y="94"/>
                      <a:pt x="876" y="94"/>
                      <a:pt x="876" y="94"/>
                    </a:cubicBezTo>
                    <a:cubicBezTo>
                      <a:pt x="883" y="96"/>
                      <a:pt x="883" y="96"/>
                      <a:pt x="883" y="96"/>
                    </a:cubicBezTo>
                    <a:cubicBezTo>
                      <a:pt x="887" y="98"/>
                      <a:pt x="887" y="98"/>
                      <a:pt x="887" y="98"/>
                    </a:cubicBezTo>
                    <a:cubicBezTo>
                      <a:pt x="888" y="98"/>
                      <a:pt x="888" y="98"/>
                      <a:pt x="888" y="98"/>
                    </a:cubicBezTo>
                    <a:cubicBezTo>
                      <a:pt x="883" y="95"/>
                      <a:pt x="883" y="95"/>
                      <a:pt x="883" y="95"/>
                    </a:cubicBezTo>
                    <a:cubicBezTo>
                      <a:pt x="883" y="91"/>
                      <a:pt x="883" y="91"/>
                      <a:pt x="883" y="91"/>
                    </a:cubicBezTo>
                    <a:cubicBezTo>
                      <a:pt x="890" y="90"/>
                      <a:pt x="890" y="90"/>
                      <a:pt x="890" y="90"/>
                    </a:cubicBezTo>
                    <a:cubicBezTo>
                      <a:pt x="892" y="89"/>
                      <a:pt x="892" y="89"/>
                      <a:pt x="892" y="89"/>
                    </a:cubicBezTo>
                    <a:cubicBezTo>
                      <a:pt x="898" y="91"/>
                      <a:pt x="898" y="91"/>
                      <a:pt x="898" y="91"/>
                    </a:cubicBezTo>
                    <a:cubicBezTo>
                      <a:pt x="904" y="91"/>
                      <a:pt x="904" y="91"/>
                      <a:pt x="904" y="91"/>
                    </a:cubicBezTo>
                    <a:cubicBezTo>
                      <a:pt x="914" y="92"/>
                      <a:pt x="914" y="92"/>
                      <a:pt x="914" y="92"/>
                    </a:cubicBezTo>
                    <a:cubicBezTo>
                      <a:pt x="916" y="90"/>
                      <a:pt x="916" y="90"/>
                      <a:pt x="916" y="90"/>
                    </a:cubicBezTo>
                    <a:cubicBezTo>
                      <a:pt x="917" y="91"/>
                      <a:pt x="917" y="91"/>
                      <a:pt x="917" y="91"/>
                    </a:cubicBezTo>
                    <a:cubicBezTo>
                      <a:pt x="921" y="92"/>
                      <a:pt x="921" y="92"/>
                      <a:pt x="921" y="92"/>
                    </a:cubicBezTo>
                    <a:cubicBezTo>
                      <a:pt x="925" y="95"/>
                      <a:pt x="925" y="95"/>
                      <a:pt x="925" y="95"/>
                    </a:cubicBezTo>
                    <a:cubicBezTo>
                      <a:pt x="934" y="95"/>
                      <a:pt x="934" y="95"/>
                      <a:pt x="934" y="95"/>
                    </a:cubicBezTo>
                    <a:cubicBezTo>
                      <a:pt x="938" y="98"/>
                      <a:pt x="938" y="98"/>
                      <a:pt x="938" y="98"/>
                    </a:cubicBezTo>
                    <a:cubicBezTo>
                      <a:pt x="944" y="98"/>
                      <a:pt x="944" y="98"/>
                      <a:pt x="944" y="98"/>
                    </a:cubicBezTo>
                    <a:cubicBezTo>
                      <a:pt x="945" y="97"/>
                      <a:pt x="945" y="97"/>
                      <a:pt x="945" y="97"/>
                    </a:cubicBezTo>
                    <a:cubicBezTo>
                      <a:pt x="936" y="91"/>
                      <a:pt x="936" y="91"/>
                      <a:pt x="936" y="91"/>
                    </a:cubicBezTo>
                    <a:cubicBezTo>
                      <a:pt x="933" y="91"/>
                      <a:pt x="933" y="91"/>
                      <a:pt x="933" y="91"/>
                    </a:cubicBezTo>
                    <a:cubicBezTo>
                      <a:pt x="931" y="88"/>
                      <a:pt x="931" y="88"/>
                      <a:pt x="931" y="88"/>
                    </a:cubicBezTo>
                    <a:cubicBezTo>
                      <a:pt x="928" y="87"/>
                      <a:pt x="928" y="87"/>
                      <a:pt x="928" y="87"/>
                    </a:cubicBezTo>
                    <a:cubicBezTo>
                      <a:pt x="929" y="86"/>
                      <a:pt x="929" y="86"/>
                      <a:pt x="929" y="86"/>
                    </a:cubicBezTo>
                    <a:cubicBezTo>
                      <a:pt x="943" y="89"/>
                      <a:pt x="943" y="89"/>
                      <a:pt x="943" y="89"/>
                    </a:cubicBezTo>
                    <a:cubicBezTo>
                      <a:pt x="947" y="88"/>
                      <a:pt x="947" y="88"/>
                      <a:pt x="947" y="88"/>
                    </a:cubicBezTo>
                    <a:cubicBezTo>
                      <a:pt x="953" y="89"/>
                      <a:pt x="953" y="89"/>
                      <a:pt x="953" y="89"/>
                    </a:cubicBezTo>
                    <a:cubicBezTo>
                      <a:pt x="962" y="89"/>
                      <a:pt x="962" y="89"/>
                      <a:pt x="962" y="89"/>
                    </a:cubicBezTo>
                    <a:cubicBezTo>
                      <a:pt x="971" y="90"/>
                      <a:pt x="971" y="90"/>
                      <a:pt x="971" y="90"/>
                    </a:cubicBezTo>
                    <a:cubicBezTo>
                      <a:pt x="985" y="92"/>
                      <a:pt x="985" y="92"/>
                      <a:pt x="985" y="92"/>
                    </a:cubicBezTo>
                    <a:cubicBezTo>
                      <a:pt x="990" y="93"/>
                      <a:pt x="990" y="93"/>
                      <a:pt x="990" y="93"/>
                    </a:cubicBezTo>
                    <a:cubicBezTo>
                      <a:pt x="1000" y="96"/>
                      <a:pt x="1000" y="96"/>
                      <a:pt x="1000" y="96"/>
                    </a:cubicBezTo>
                    <a:cubicBezTo>
                      <a:pt x="1006" y="97"/>
                      <a:pt x="1006" y="97"/>
                      <a:pt x="1006" y="97"/>
                    </a:cubicBezTo>
                    <a:cubicBezTo>
                      <a:pt x="1007" y="97"/>
                      <a:pt x="1007" y="97"/>
                      <a:pt x="1007" y="97"/>
                    </a:cubicBezTo>
                    <a:cubicBezTo>
                      <a:pt x="1016" y="100"/>
                      <a:pt x="1016" y="100"/>
                      <a:pt x="1016" y="100"/>
                    </a:cubicBezTo>
                    <a:cubicBezTo>
                      <a:pt x="1029" y="101"/>
                      <a:pt x="1029" y="101"/>
                      <a:pt x="1029" y="101"/>
                    </a:cubicBezTo>
                    <a:cubicBezTo>
                      <a:pt x="1034" y="104"/>
                      <a:pt x="1034" y="104"/>
                      <a:pt x="1034" y="104"/>
                    </a:cubicBezTo>
                    <a:cubicBezTo>
                      <a:pt x="1039" y="105"/>
                      <a:pt x="1039" y="105"/>
                      <a:pt x="1039" y="105"/>
                    </a:cubicBezTo>
                    <a:cubicBezTo>
                      <a:pt x="1042" y="105"/>
                      <a:pt x="1042" y="105"/>
                      <a:pt x="1042" y="105"/>
                    </a:cubicBezTo>
                    <a:cubicBezTo>
                      <a:pt x="1043" y="108"/>
                      <a:pt x="1043" y="108"/>
                      <a:pt x="1043" y="108"/>
                    </a:cubicBezTo>
                    <a:cubicBezTo>
                      <a:pt x="1045" y="108"/>
                      <a:pt x="1045" y="108"/>
                      <a:pt x="1045" y="108"/>
                    </a:cubicBezTo>
                    <a:cubicBezTo>
                      <a:pt x="1044" y="106"/>
                      <a:pt x="1044" y="106"/>
                      <a:pt x="1044" y="106"/>
                    </a:cubicBezTo>
                    <a:cubicBezTo>
                      <a:pt x="1049" y="107"/>
                      <a:pt x="1049" y="107"/>
                      <a:pt x="1049" y="107"/>
                    </a:cubicBezTo>
                    <a:cubicBezTo>
                      <a:pt x="1049" y="109"/>
                      <a:pt x="1049" y="109"/>
                      <a:pt x="1049" y="109"/>
                    </a:cubicBezTo>
                    <a:cubicBezTo>
                      <a:pt x="1050" y="108"/>
                      <a:pt x="1050" y="108"/>
                      <a:pt x="1050" y="108"/>
                    </a:cubicBezTo>
                    <a:cubicBezTo>
                      <a:pt x="1057" y="111"/>
                      <a:pt x="1057" y="111"/>
                      <a:pt x="1057" y="111"/>
                    </a:cubicBezTo>
                    <a:cubicBezTo>
                      <a:pt x="1060" y="113"/>
                      <a:pt x="1060" y="113"/>
                      <a:pt x="1060" y="113"/>
                    </a:cubicBezTo>
                    <a:cubicBezTo>
                      <a:pt x="1064" y="115"/>
                      <a:pt x="1064" y="115"/>
                      <a:pt x="1064" y="115"/>
                    </a:cubicBezTo>
                    <a:cubicBezTo>
                      <a:pt x="1066" y="118"/>
                      <a:pt x="1066" y="118"/>
                      <a:pt x="1066" y="118"/>
                    </a:cubicBezTo>
                    <a:cubicBezTo>
                      <a:pt x="1068" y="117"/>
                      <a:pt x="1068" y="117"/>
                      <a:pt x="1068" y="117"/>
                    </a:cubicBezTo>
                    <a:cubicBezTo>
                      <a:pt x="1073" y="120"/>
                      <a:pt x="1073" y="120"/>
                      <a:pt x="1073" y="120"/>
                    </a:cubicBezTo>
                    <a:cubicBezTo>
                      <a:pt x="1073" y="119"/>
                      <a:pt x="1073" y="119"/>
                      <a:pt x="1073" y="119"/>
                    </a:cubicBezTo>
                    <a:cubicBezTo>
                      <a:pt x="1075" y="119"/>
                      <a:pt x="1075" y="119"/>
                      <a:pt x="1075" y="119"/>
                    </a:cubicBezTo>
                    <a:cubicBezTo>
                      <a:pt x="1069" y="116"/>
                      <a:pt x="1069" y="116"/>
                      <a:pt x="1069" y="116"/>
                    </a:cubicBezTo>
                    <a:cubicBezTo>
                      <a:pt x="1068" y="115"/>
                      <a:pt x="1068" y="115"/>
                      <a:pt x="1068" y="115"/>
                    </a:cubicBezTo>
                    <a:cubicBezTo>
                      <a:pt x="1065" y="113"/>
                      <a:pt x="1065" y="113"/>
                      <a:pt x="1065" y="113"/>
                    </a:cubicBezTo>
                    <a:cubicBezTo>
                      <a:pt x="1061" y="112"/>
                      <a:pt x="1061" y="112"/>
                      <a:pt x="1061" y="112"/>
                    </a:cubicBezTo>
                    <a:cubicBezTo>
                      <a:pt x="1070" y="113"/>
                      <a:pt x="1070" y="113"/>
                      <a:pt x="1070" y="113"/>
                    </a:cubicBezTo>
                    <a:cubicBezTo>
                      <a:pt x="1073" y="115"/>
                      <a:pt x="1073" y="115"/>
                      <a:pt x="1073" y="115"/>
                    </a:cubicBezTo>
                    <a:cubicBezTo>
                      <a:pt x="1074" y="113"/>
                      <a:pt x="1074" y="113"/>
                      <a:pt x="1074" y="113"/>
                    </a:cubicBezTo>
                    <a:cubicBezTo>
                      <a:pt x="1077" y="114"/>
                      <a:pt x="1077" y="114"/>
                      <a:pt x="1077" y="114"/>
                    </a:cubicBezTo>
                    <a:cubicBezTo>
                      <a:pt x="1080" y="113"/>
                      <a:pt x="1080" y="113"/>
                      <a:pt x="1080" y="113"/>
                    </a:cubicBezTo>
                    <a:cubicBezTo>
                      <a:pt x="1090" y="117"/>
                      <a:pt x="1090" y="117"/>
                      <a:pt x="1090" y="117"/>
                    </a:cubicBezTo>
                    <a:cubicBezTo>
                      <a:pt x="1094" y="118"/>
                      <a:pt x="1094" y="118"/>
                      <a:pt x="1094" y="118"/>
                    </a:cubicBezTo>
                    <a:cubicBezTo>
                      <a:pt x="1097" y="119"/>
                      <a:pt x="1097" y="119"/>
                      <a:pt x="1097" y="119"/>
                    </a:cubicBezTo>
                    <a:cubicBezTo>
                      <a:pt x="1106" y="125"/>
                      <a:pt x="1106" y="125"/>
                      <a:pt x="1106" y="125"/>
                    </a:cubicBezTo>
                    <a:cubicBezTo>
                      <a:pt x="1101" y="124"/>
                      <a:pt x="1101" y="124"/>
                      <a:pt x="1101" y="124"/>
                    </a:cubicBezTo>
                    <a:cubicBezTo>
                      <a:pt x="1104" y="126"/>
                      <a:pt x="1104" y="126"/>
                      <a:pt x="1104" y="126"/>
                    </a:cubicBezTo>
                    <a:cubicBezTo>
                      <a:pt x="1097" y="126"/>
                      <a:pt x="1097" y="126"/>
                      <a:pt x="1097" y="126"/>
                    </a:cubicBezTo>
                    <a:cubicBezTo>
                      <a:pt x="1093" y="124"/>
                      <a:pt x="1093" y="124"/>
                      <a:pt x="1093" y="124"/>
                    </a:cubicBezTo>
                    <a:cubicBezTo>
                      <a:pt x="1097" y="129"/>
                      <a:pt x="1097" y="129"/>
                      <a:pt x="1097" y="129"/>
                    </a:cubicBezTo>
                    <a:cubicBezTo>
                      <a:pt x="1101" y="129"/>
                      <a:pt x="1101" y="129"/>
                      <a:pt x="1101" y="129"/>
                    </a:cubicBezTo>
                    <a:cubicBezTo>
                      <a:pt x="1101" y="131"/>
                      <a:pt x="1101" y="131"/>
                      <a:pt x="1101" y="131"/>
                    </a:cubicBezTo>
                    <a:cubicBezTo>
                      <a:pt x="1098" y="133"/>
                      <a:pt x="1098" y="133"/>
                      <a:pt x="1098" y="133"/>
                    </a:cubicBezTo>
                    <a:cubicBezTo>
                      <a:pt x="1102" y="133"/>
                      <a:pt x="1102" y="133"/>
                      <a:pt x="1102" y="133"/>
                    </a:cubicBezTo>
                    <a:cubicBezTo>
                      <a:pt x="1104" y="134"/>
                      <a:pt x="1104" y="134"/>
                      <a:pt x="1104" y="134"/>
                    </a:cubicBezTo>
                    <a:cubicBezTo>
                      <a:pt x="1106" y="134"/>
                      <a:pt x="1106" y="134"/>
                      <a:pt x="1106" y="134"/>
                    </a:cubicBezTo>
                    <a:cubicBezTo>
                      <a:pt x="1109" y="136"/>
                      <a:pt x="1109" y="136"/>
                      <a:pt x="1109" y="136"/>
                    </a:cubicBezTo>
                    <a:lnTo>
                      <a:pt x="1108" y="136"/>
                    </a:lnTo>
                    <a:close/>
                    <a:moveTo>
                      <a:pt x="203" y="107"/>
                    </a:moveTo>
                    <a:cubicBezTo>
                      <a:pt x="204" y="105"/>
                      <a:pt x="204" y="105"/>
                      <a:pt x="204" y="105"/>
                    </a:cubicBezTo>
                    <a:cubicBezTo>
                      <a:pt x="202" y="106"/>
                      <a:pt x="202" y="106"/>
                      <a:pt x="202" y="106"/>
                    </a:cubicBezTo>
                    <a:cubicBezTo>
                      <a:pt x="201" y="107"/>
                      <a:pt x="201" y="107"/>
                      <a:pt x="201" y="107"/>
                    </a:cubicBezTo>
                    <a:lnTo>
                      <a:pt x="203" y="107"/>
                    </a:lnTo>
                    <a:close/>
                    <a:moveTo>
                      <a:pt x="99" y="129"/>
                    </a:moveTo>
                    <a:cubicBezTo>
                      <a:pt x="100" y="128"/>
                      <a:pt x="100" y="128"/>
                      <a:pt x="100" y="128"/>
                    </a:cubicBezTo>
                    <a:cubicBezTo>
                      <a:pt x="98" y="128"/>
                      <a:pt x="98" y="128"/>
                      <a:pt x="98" y="128"/>
                    </a:cubicBezTo>
                    <a:cubicBezTo>
                      <a:pt x="97" y="128"/>
                      <a:pt x="97" y="128"/>
                      <a:pt x="97" y="128"/>
                    </a:cubicBezTo>
                    <a:cubicBezTo>
                      <a:pt x="98" y="130"/>
                      <a:pt x="98" y="130"/>
                      <a:pt x="98" y="130"/>
                    </a:cubicBezTo>
                    <a:lnTo>
                      <a:pt x="99" y="129"/>
                    </a:lnTo>
                    <a:close/>
                    <a:moveTo>
                      <a:pt x="179" y="97"/>
                    </a:moveTo>
                    <a:cubicBezTo>
                      <a:pt x="180" y="96"/>
                      <a:pt x="180" y="96"/>
                      <a:pt x="180" y="96"/>
                    </a:cubicBezTo>
                    <a:cubicBezTo>
                      <a:pt x="181" y="97"/>
                      <a:pt x="181" y="97"/>
                      <a:pt x="181" y="97"/>
                    </a:cubicBezTo>
                    <a:cubicBezTo>
                      <a:pt x="181" y="95"/>
                      <a:pt x="181" y="95"/>
                      <a:pt x="181" y="95"/>
                    </a:cubicBezTo>
                    <a:cubicBezTo>
                      <a:pt x="173" y="92"/>
                      <a:pt x="173" y="92"/>
                      <a:pt x="173" y="92"/>
                    </a:cubicBezTo>
                    <a:cubicBezTo>
                      <a:pt x="169" y="95"/>
                      <a:pt x="169" y="95"/>
                      <a:pt x="169" y="95"/>
                    </a:cubicBezTo>
                    <a:cubicBezTo>
                      <a:pt x="170" y="98"/>
                      <a:pt x="170" y="98"/>
                      <a:pt x="170" y="98"/>
                    </a:cubicBezTo>
                    <a:cubicBezTo>
                      <a:pt x="173" y="99"/>
                      <a:pt x="173" y="99"/>
                      <a:pt x="173" y="99"/>
                    </a:cubicBezTo>
                    <a:lnTo>
                      <a:pt x="179" y="97"/>
                    </a:lnTo>
                    <a:close/>
                    <a:moveTo>
                      <a:pt x="241" y="91"/>
                    </a:moveTo>
                    <a:cubicBezTo>
                      <a:pt x="243" y="89"/>
                      <a:pt x="243" y="89"/>
                      <a:pt x="243" y="89"/>
                    </a:cubicBezTo>
                    <a:cubicBezTo>
                      <a:pt x="242" y="88"/>
                      <a:pt x="242" y="88"/>
                      <a:pt x="242" y="88"/>
                    </a:cubicBezTo>
                    <a:cubicBezTo>
                      <a:pt x="240" y="86"/>
                      <a:pt x="240" y="86"/>
                      <a:pt x="240" y="86"/>
                    </a:cubicBezTo>
                    <a:cubicBezTo>
                      <a:pt x="236" y="85"/>
                      <a:pt x="236" y="85"/>
                      <a:pt x="236" y="85"/>
                    </a:cubicBezTo>
                    <a:cubicBezTo>
                      <a:pt x="233" y="83"/>
                      <a:pt x="233" y="83"/>
                      <a:pt x="233" y="83"/>
                    </a:cubicBezTo>
                    <a:cubicBezTo>
                      <a:pt x="229" y="84"/>
                      <a:pt x="229" y="84"/>
                      <a:pt x="229" y="84"/>
                    </a:cubicBezTo>
                    <a:cubicBezTo>
                      <a:pt x="229" y="85"/>
                      <a:pt x="229" y="85"/>
                      <a:pt x="229" y="85"/>
                    </a:cubicBezTo>
                    <a:cubicBezTo>
                      <a:pt x="232" y="89"/>
                      <a:pt x="232" y="89"/>
                      <a:pt x="232" y="89"/>
                    </a:cubicBezTo>
                    <a:cubicBezTo>
                      <a:pt x="236" y="89"/>
                      <a:pt x="236" y="89"/>
                      <a:pt x="236" y="89"/>
                    </a:cubicBezTo>
                    <a:cubicBezTo>
                      <a:pt x="235" y="88"/>
                      <a:pt x="235" y="88"/>
                      <a:pt x="235" y="88"/>
                    </a:cubicBezTo>
                    <a:cubicBezTo>
                      <a:pt x="237" y="89"/>
                      <a:pt x="237" y="89"/>
                      <a:pt x="237" y="89"/>
                    </a:cubicBezTo>
                    <a:cubicBezTo>
                      <a:pt x="239" y="91"/>
                      <a:pt x="239" y="91"/>
                      <a:pt x="239" y="91"/>
                    </a:cubicBezTo>
                    <a:lnTo>
                      <a:pt x="241" y="91"/>
                    </a:lnTo>
                    <a:close/>
                    <a:moveTo>
                      <a:pt x="240" y="95"/>
                    </a:moveTo>
                    <a:cubicBezTo>
                      <a:pt x="234" y="92"/>
                      <a:pt x="234" y="92"/>
                      <a:pt x="234" y="92"/>
                    </a:cubicBezTo>
                    <a:cubicBezTo>
                      <a:pt x="234" y="93"/>
                      <a:pt x="234" y="93"/>
                      <a:pt x="234" y="93"/>
                    </a:cubicBezTo>
                    <a:cubicBezTo>
                      <a:pt x="239" y="95"/>
                      <a:pt x="239" y="95"/>
                      <a:pt x="239" y="95"/>
                    </a:cubicBezTo>
                    <a:lnTo>
                      <a:pt x="240" y="95"/>
                    </a:lnTo>
                    <a:close/>
                    <a:moveTo>
                      <a:pt x="206" y="62"/>
                    </a:moveTo>
                    <a:cubicBezTo>
                      <a:pt x="202" y="61"/>
                      <a:pt x="202" y="61"/>
                      <a:pt x="202" y="61"/>
                    </a:cubicBezTo>
                    <a:cubicBezTo>
                      <a:pt x="198" y="61"/>
                      <a:pt x="198" y="61"/>
                      <a:pt x="198" y="61"/>
                    </a:cubicBezTo>
                    <a:cubicBezTo>
                      <a:pt x="195" y="60"/>
                      <a:pt x="195" y="60"/>
                      <a:pt x="195" y="60"/>
                    </a:cubicBezTo>
                    <a:cubicBezTo>
                      <a:pt x="192" y="61"/>
                      <a:pt x="192" y="61"/>
                      <a:pt x="192" y="61"/>
                    </a:cubicBezTo>
                    <a:cubicBezTo>
                      <a:pt x="190" y="61"/>
                      <a:pt x="190" y="61"/>
                      <a:pt x="190" y="61"/>
                    </a:cubicBezTo>
                    <a:cubicBezTo>
                      <a:pt x="185" y="65"/>
                      <a:pt x="185" y="65"/>
                      <a:pt x="185" y="65"/>
                    </a:cubicBezTo>
                    <a:cubicBezTo>
                      <a:pt x="187" y="68"/>
                      <a:pt x="187" y="68"/>
                      <a:pt x="187" y="68"/>
                    </a:cubicBezTo>
                    <a:cubicBezTo>
                      <a:pt x="186" y="71"/>
                      <a:pt x="186" y="71"/>
                      <a:pt x="186" y="71"/>
                    </a:cubicBezTo>
                    <a:cubicBezTo>
                      <a:pt x="182" y="71"/>
                      <a:pt x="182" y="71"/>
                      <a:pt x="182" y="71"/>
                    </a:cubicBezTo>
                    <a:cubicBezTo>
                      <a:pt x="182" y="72"/>
                      <a:pt x="182" y="72"/>
                      <a:pt x="182" y="72"/>
                    </a:cubicBezTo>
                    <a:cubicBezTo>
                      <a:pt x="184" y="75"/>
                      <a:pt x="184" y="75"/>
                      <a:pt x="184" y="75"/>
                    </a:cubicBezTo>
                    <a:cubicBezTo>
                      <a:pt x="188" y="75"/>
                      <a:pt x="188" y="75"/>
                      <a:pt x="188" y="75"/>
                    </a:cubicBezTo>
                    <a:cubicBezTo>
                      <a:pt x="189" y="74"/>
                      <a:pt x="189" y="74"/>
                      <a:pt x="189" y="74"/>
                    </a:cubicBezTo>
                    <a:cubicBezTo>
                      <a:pt x="191" y="75"/>
                      <a:pt x="191" y="75"/>
                      <a:pt x="191" y="75"/>
                    </a:cubicBezTo>
                    <a:cubicBezTo>
                      <a:pt x="195" y="75"/>
                      <a:pt x="195" y="75"/>
                      <a:pt x="195" y="75"/>
                    </a:cubicBezTo>
                    <a:cubicBezTo>
                      <a:pt x="196" y="77"/>
                      <a:pt x="196" y="77"/>
                      <a:pt x="196" y="77"/>
                    </a:cubicBezTo>
                    <a:cubicBezTo>
                      <a:pt x="199" y="78"/>
                      <a:pt x="199" y="78"/>
                      <a:pt x="199" y="78"/>
                    </a:cubicBezTo>
                    <a:cubicBezTo>
                      <a:pt x="199" y="79"/>
                      <a:pt x="199" y="79"/>
                      <a:pt x="199" y="79"/>
                    </a:cubicBezTo>
                    <a:cubicBezTo>
                      <a:pt x="198" y="80"/>
                      <a:pt x="198" y="80"/>
                      <a:pt x="198" y="80"/>
                    </a:cubicBezTo>
                    <a:cubicBezTo>
                      <a:pt x="201" y="82"/>
                      <a:pt x="201" y="82"/>
                      <a:pt x="201" y="82"/>
                    </a:cubicBezTo>
                    <a:cubicBezTo>
                      <a:pt x="205" y="82"/>
                      <a:pt x="205" y="82"/>
                      <a:pt x="205" y="82"/>
                    </a:cubicBezTo>
                    <a:cubicBezTo>
                      <a:pt x="207" y="83"/>
                      <a:pt x="207" y="83"/>
                      <a:pt x="207" y="83"/>
                    </a:cubicBezTo>
                    <a:cubicBezTo>
                      <a:pt x="208" y="82"/>
                      <a:pt x="208" y="82"/>
                      <a:pt x="208" y="82"/>
                    </a:cubicBezTo>
                    <a:cubicBezTo>
                      <a:pt x="210" y="82"/>
                      <a:pt x="210" y="82"/>
                      <a:pt x="210" y="82"/>
                    </a:cubicBezTo>
                    <a:cubicBezTo>
                      <a:pt x="211" y="83"/>
                      <a:pt x="211" y="83"/>
                      <a:pt x="211" y="83"/>
                    </a:cubicBezTo>
                    <a:cubicBezTo>
                      <a:pt x="216" y="83"/>
                      <a:pt x="216" y="83"/>
                      <a:pt x="216" y="83"/>
                    </a:cubicBezTo>
                    <a:cubicBezTo>
                      <a:pt x="216" y="82"/>
                      <a:pt x="216" y="82"/>
                      <a:pt x="216" y="82"/>
                    </a:cubicBezTo>
                    <a:cubicBezTo>
                      <a:pt x="220" y="83"/>
                      <a:pt x="220" y="83"/>
                      <a:pt x="220" y="83"/>
                    </a:cubicBezTo>
                    <a:cubicBezTo>
                      <a:pt x="221" y="82"/>
                      <a:pt x="221" y="82"/>
                      <a:pt x="221" y="82"/>
                    </a:cubicBezTo>
                    <a:cubicBezTo>
                      <a:pt x="213" y="78"/>
                      <a:pt x="213" y="78"/>
                      <a:pt x="213" y="78"/>
                    </a:cubicBezTo>
                    <a:cubicBezTo>
                      <a:pt x="208" y="74"/>
                      <a:pt x="208" y="74"/>
                      <a:pt x="208" y="74"/>
                    </a:cubicBezTo>
                    <a:cubicBezTo>
                      <a:pt x="204" y="67"/>
                      <a:pt x="204" y="67"/>
                      <a:pt x="204" y="67"/>
                    </a:cubicBezTo>
                    <a:cubicBezTo>
                      <a:pt x="204" y="64"/>
                      <a:pt x="204" y="64"/>
                      <a:pt x="204" y="64"/>
                    </a:cubicBezTo>
                    <a:lnTo>
                      <a:pt x="206" y="62"/>
                    </a:lnTo>
                    <a:close/>
                    <a:moveTo>
                      <a:pt x="192" y="79"/>
                    </a:moveTo>
                    <a:cubicBezTo>
                      <a:pt x="194" y="80"/>
                      <a:pt x="194" y="80"/>
                      <a:pt x="194" y="80"/>
                    </a:cubicBezTo>
                    <a:cubicBezTo>
                      <a:pt x="194" y="78"/>
                      <a:pt x="194" y="78"/>
                      <a:pt x="194" y="78"/>
                    </a:cubicBezTo>
                    <a:cubicBezTo>
                      <a:pt x="192" y="77"/>
                      <a:pt x="192" y="77"/>
                      <a:pt x="192" y="77"/>
                    </a:cubicBezTo>
                    <a:cubicBezTo>
                      <a:pt x="189" y="76"/>
                      <a:pt x="189" y="76"/>
                      <a:pt x="189" y="76"/>
                    </a:cubicBezTo>
                    <a:cubicBezTo>
                      <a:pt x="189" y="77"/>
                      <a:pt x="189" y="77"/>
                      <a:pt x="189" y="77"/>
                    </a:cubicBezTo>
                    <a:lnTo>
                      <a:pt x="192" y="79"/>
                    </a:lnTo>
                    <a:close/>
                    <a:moveTo>
                      <a:pt x="198" y="48"/>
                    </a:moveTo>
                    <a:cubicBezTo>
                      <a:pt x="196" y="47"/>
                      <a:pt x="196" y="47"/>
                      <a:pt x="196" y="47"/>
                    </a:cubicBezTo>
                    <a:cubicBezTo>
                      <a:pt x="194" y="47"/>
                      <a:pt x="194" y="47"/>
                      <a:pt x="194" y="47"/>
                    </a:cubicBezTo>
                    <a:cubicBezTo>
                      <a:pt x="194" y="48"/>
                      <a:pt x="194" y="48"/>
                      <a:pt x="194" y="48"/>
                    </a:cubicBezTo>
                    <a:cubicBezTo>
                      <a:pt x="196" y="49"/>
                      <a:pt x="196" y="49"/>
                      <a:pt x="196" y="49"/>
                    </a:cubicBezTo>
                    <a:cubicBezTo>
                      <a:pt x="197" y="51"/>
                      <a:pt x="197" y="51"/>
                      <a:pt x="197" y="51"/>
                    </a:cubicBezTo>
                    <a:cubicBezTo>
                      <a:pt x="199" y="52"/>
                      <a:pt x="199" y="52"/>
                      <a:pt x="199" y="52"/>
                    </a:cubicBezTo>
                    <a:cubicBezTo>
                      <a:pt x="196" y="53"/>
                      <a:pt x="196" y="53"/>
                      <a:pt x="196" y="53"/>
                    </a:cubicBezTo>
                    <a:cubicBezTo>
                      <a:pt x="198" y="55"/>
                      <a:pt x="198" y="55"/>
                      <a:pt x="198" y="55"/>
                    </a:cubicBezTo>
                    <a:cubicBezTo>
                      <a:pt x="195" y="55"/>
                      <a:pt x="195" y="55"/>
                      <a:pt x="195" y="55"/>
                    </a:cubicBezTo>
                    <a:cubicBezTo>
                      <a:pt x="194" y="56"/>
                      <a:pt x="194" y="56"/>
                      <a:pt x="194" y="56"/>
                    </a:cubicBezTo>
                    <a:cubicBezTo>
                      <a:pt x="188" y="58"/>
                      <a:pt x="188" y="58"/>
                      <a:pt x="188" y="58"/>
                    </a:cubicBezTo>
                    <a:cubicBezTo>
                      <a:pt x="191" y="60"/>
                      <a:pt x="191" y="60"/>
                      <a:pt x="191" y="60"/>
                    </a:cubicBezTo>
                    <a:cubicBezTo>
                      <a:pt x="196" y="58"/>
                      <a:pt x="196" y="58"/>
                      <a:pt x="196" y="58"/>
                    </a:cubicBezTo>
                    <a:cubicBezTo>
                      <a:pt x="198" y="60"/>
                      <a:pt x="198" y="60"/>
                      <a:pt x="198" y="60"/>
                    </a:cubicBezTo>
                    <a:cubicBezTo>
                      <a:pt x="201" y="59"/>
                      <a:pt x="201" y="59"/>
                      <a:pt x="201" y="59"/>
                    </a:cubicBezTo>
                    <a:cubicBezTo>
                      <a:pt x="208" y="61"/>
                      <a:pt x="208" y="61"/>
                      <a:pt x="208" y="61"/>
                    </a:cubicBezTo>
                    <a:cubicBezTo>
                      <a:pt x="210" y="59"/>
                      <a:pt x="210" y="59"/>
                      <a:pt x="210" y="59"/>
                    </a:cubicBezTo>
                    <a:cubicBezTo>
                      <a:pt x="212" y="59"/>
                      <a:pt x="212" y="59"/>
                      <a:pt x="212" y="59"/>
                    </a:cubicBezTo>
                    <a:cubicBezTo>
                      <a:pt x="213" y="58"/>
                      <a:pt x="213" y="58"/>
                      <a:pt x="213" y="58"/>
                    </a:cubicBezTo>
                    <a:cubicBezTo>
                      <a:pt x="209" y="54"/>
                      <a:pt x="209" y="54"/>
                      <a:pt x="209" y="54"/>
                    </a:cubicBezTo>
                    <a:cubicBezTo>
                      <a:pt x="214" y="56"/>
                      <a:pt x="214" y="56"/>
                      <a:pt x="214" y="56"/>
                    </a:cubicBezTo>
                    <a:cubicBezTo>
                      <a:pt x="214" y="55"/>
                      <a:pt x="214" y="55"/>
                      <a:pt x="214" y="55"/>
                    </a:cubicBezTo>
                    <a:cubicBezTo>
                      <a:pt x="214" y="55"/>
                      <a:pt x="214" y="55"/>
                      <a:pt x="214" y="55"/>
                    </a:cubicBezTo>
                    <a:cubicBezTo>
                      <a:pt x="217" y="53"/>
                      <a:pt x="217" y="53"/>
                      <a:pt x="217" y="53"/>
                    </a:cubicBezTo>
                    <a:cubicBezTo>
                      <a:pt x="217" y="51"/>
                      <a:pt x="217" y="51"/>
                      <a:pt x="217" y="51"/>
                    </a:cubicBezTo>
                    <a:cubicBezTo>
                      <a:pt x="221" y="51"/>
                      <a:pt x="221" y="51"/>
                      <a:pt x="221" y="51"/>
                    </a:cubicBezTo>
                    <a:cubicBezTo>
                      <a:pt x="224" y="49"/>
                      <a:pt x="224" y="49"/>
                      <a:pt x="224" y="49"/>
                    </a:cubicBezTo>
                    <a:cubicBezTo>
                      <a:pt x="223" y="48"/>
                      <a:pt x="223" y="48"/>
                      <a:pt x="223" y="48"/>
                    </a:cubicBezTo>
                    <a:cubicBezTo>
                      <a:pt x="228" y="47"/>
                      <a:pt x="228" y="47"/>
                      <a:pt x="228" y="47"/>
                    </a:cubicBezTo>
                    <a:cubicBezTo>
                      <a:pt x="232" y="45"/>
                      <a:pt x="232" y="45"/>
                      <a:pt x="232" y="45"/>
                    </a:cubicBezTo>
                    <a:cubicBezTo>
                      <a:pt x="236" y="44"/>
                      <a:pt x="236" y="44"/>
                      <a:pt x="236" y="44"/>
                    </a:cubicBezTo>
                    <a:cubicBezTo>
                      <a:pt x="238" y="42"/>
                      <a:pt x="238" y="42"/>
                      <a:pt x="238" y="42"/>
                    </a:cubicBezTo>
                    <a:cubicBezTo>
                      <a:pt x="240" y="43"/>
                      <a:pt x="240" y="43"/>
                      <a:pt x="240" y="43"/>
                    </a:cubicBezTo>
                    <a:cubicBezTo>
                      <a:pt x="251" y="41"/>
                      <a:pt x="251" y="41"/>
                      <a:pt x="251" y="41"/>
                    </a:cubicBezTo>
                    <a:cubicBezTo>
                      <a:pt x="262" y="39"/>
                      <a:pt x="262" y="39"/>
                      <a:pt x="262" y="39"/>
                    </a:cubicBezTo>
                    <a:cubicBezTo>
                      <a:pt x="264" y="36"/>
                      <a:pt x="264" y="36"/>
                      <a:pt x="264" y="36"/>
                    </a:cubicBezTo>
                    <a:cubicBezTo>
                      <a:pt x="261" y="34"/>
                      <a:pt x="261" y="34"/>
                      <a:pt x="261" y="34"/>
                    </a:cubicBezTo>
                    <a:cubicBezTo>
                      <a:pt x="258" y="34"/>
                      <a:pt x="258" y="34"/>
                      <a:pt x="258" y="34"/>
                    </a:cubicBezTo>
                    <a:cubicBezTo>
                      <a:pt x="256" y="33"/>
                      <a:pt x="256" y="33"/>
                      <a:pt x="256" y="33"/>
                    </a:cubicBezTo>
                    <a:cubicBezTo>
                      <a:pt x="248" y="35"/>
                      <a:pt x="248" y="35"/>
                      <a:pt x="248" y="35"/>
                    </a:cubicBezTo>
                    <a:cubicBezTo>
                      <a:pt x="246" y="37"/>
                      <a:pt x="246" y="37"/>
                      <a:pt x="246" y="37"/>
                    </a:cubicBezTo>
                    <a:cubicBezTo>
                      <a:pt x="241" y="39"/>
                      <a:pt x="241" y="39"/>
                      <a:pt x="241" y="39"/>
                    </a:cubicBezTo>
                    <a:cubicBezTo>
                      <a:pt x="236" y="38"/>
                      <a:pt x="236" y="38"/>
                      <a:pt x="236" y="38"/>
                    </a:cubicBezTo>
                    <a:cubicBezTo>
                      <a:pt x="232" y="39"/>
                      <a:pt x="232" y="39"/>
                      <a:pt x="232" y="39"/>
                    </a:cubicBezTo>
                    <a:cubicBezTo>
                      <a:pt x="223" y="39"/>
                      <a:pt x="223" y="39"/>
                      <a:pt x="223" y="39"/>
                    </a:cubicBezTo>
                    <a:cubicBezTo>
                      <a:pt x="221" y="40"/>
                      <a:pt x="221" y="40"/>
                      <a:pt x="221" y="40"/>
                    </a:cubicBezTo>
                    <a:cubicBezTo>
                      <a:pt x="217" y="40"/>
                      <a:pt x="217" y="40"/>
                      <a:pt x="217" y="40"/>
                    </a:cubicBezTo>
                    <a:cubicBezTo>
                      <a:pt x="215" y="42"/>
                      <a:pt x="215" y="42"/>
                      <a:pt x="215" y="42"/>
                    </a:cubicBezTo>
                    <a:cubicBezTo>
                      <a:pt x="212" y="41"/>
                      <a:pt x="212" y="41"/>
                      <a:pt x="212" y="41"/>
                    </a:cubicBezTo>
                    <a:cubicBezTo>
                      <a:pt x="209" y="43"/>
                      <a:pt x="209" y="43"/>
                      <a:pt x="209" y="43"/>
                    </a:cubicBezTo>
                    <a:cubicBezTo>
                      <a:pt x="206" y="44"/>
                      <a:pt x="206" y="44"/>
                      <a:pt x="206" y="44"/>
                    </a:cubicBezTo>
                    <a:cubicBezTo>
                      <a:pt x="206" y="46"/>
                      <a:pt x="206" y="46"/>
                      <a:pt x="206" y="46"/>
                    </a:cubicBezTo>
                    <a:cubicBezTo>
                      <a:pt x="202" y="46"/>
                      <a:pt x="202" y="46"/>
                      <a:pt x="202" y="46"/>
                    </a:cubicBezTo>
                    <a:lnTo>
                      <a:pt x="198" y="48"/>
                    </a:lnTo>
                    <a:close/>
                    <a:moveTo>
                      <a:pt x="151" y="8"/>
                    </a:moveTo>
                    <a:cubicBezTo>
                      <a:pt x="143" y="7"/>
                      <a:pt x="143" y="7"/>
                      <a:pt x="143" y="7"/>
                    </a:cubicBezTo>
                    <a:cubicBezTo>
                      <a:pt x="143" y="6"/>
                      <a:pt x="143" y="6"/>
                      <a:pt x="143" y="6"/>
                    </a:cubicBezTo>
                    <a:cubicBezTo>
                      <a:pt x="141" y="6"/>
                      <a:pt x="141" y="6"/>
                      <a:pt x="141" y="6"/>
                    </a:cubicBezTo>
                    <a:cubicBezTo>
                      <a:pt x="137" y="7"/>
                      <a:pt x="137" y="7"/>
                      <a:pt x="137" y="7"/>
                    </a:cubicBezTo>
                    <a:cubicBezTo>
                      <a:pt x="137" y="8"/>
                      <a:pt x="137" y="8"/>
                      <a:pt x="137" y="8"/>
                    </a:cubicBezTo>
                    <a:cubicBezTo>
                      <a:pt x="131" y="8"/>
                      <a:pt x="131" y="8"/>
                      <a:pt x="131" y="8"/>
                    </a:cubicBezTo>
                    <a:cubicBezTo>
                      <a:pt x="130" y="9"/>
                      <a:pt x="130" y="9"/>
                      <a:pt x="130" y="9"/>
                    </a:cubicBezTo>
                    <a:cubicBezTo>
                      <a:pt x="127" y="10"/>
                      <a:pt x="127" y="10"/>
                      <a:pt x="127" y="10"/>
                    </a:cubicBezTo>
                    <a:cubicBezTo>
                      <a:pt x="126" y="11"/>
                      <a:pt x="126" y="11"/>
                      <a:pt x="126" y="11"/>
                    </a:cubicBezTo>
                    <a:cubicBezTo>
                      <a:pt x="130" y="11"/>
                      <a:pt x="130" y="11"/>
                      <a:pt x="130" y="11"/>
                    </a:cubicBezTo>
                    <a:cubicBezTo>
                      <a:pt x="131" y="12"/>
                      <a:pt x="131" y="12"/>
                      <a:pt x="131" y="12"/>
                    </a:cubicBezTo>
                    <a:cubicBezTo>
                      <a:pt x="138" y="11"/>
                      <a:pt x="138" y="11"/>
                      <a:pt x="138" y="11"/>
                    </a:cubicBezTo>
                    <a:cubicBezTo>
                      <a:pt x="138" y="10"/>
                      <a:pt x="138" y="10"/>
                      <a:pt x="138" y="10"/>
                    </a:cubicBezTo>
                    <a:cubicBezTo>
                      <a:pt x="142" y="9"/>
                      <a:pt x="142" y="9"/>
                      <a:pt x="142" y="9"/>
                    </a:cubicBezTo>
                    <a:cubicBezTo>
                      <a:pt x="143" y="9"/>
                      <a:pt x="143" y="9"/>
                      <a:pt x="143" y="9"/>
                    </a:cubicBezTo>
                    <a:lnTo>
                      <a:pt x="151" y="8"/>
                    </a:lnTo>
                    <a:close/>
                    <a:moveTo>
                      <a:pt x="142" y="12"/>
                    </a:moveTo>
                    <a:cubicBezTo>
                      <a:pt x="143" y="10"/>
                      <a:pt x="143" y="10"/>
                      <a:pt x="143" y="10"/>
                    </a:cubicBezTo>
                    <a:cubicBezTo>
                      <a:pt x="144" y="11"/>
                      <a:pt x="144" y="11"/>
                      <a:pt x="144" y="11"/>
                    </a:cubicBezTo>
                    <a:cubicBezTo>
                      <a:pt x="144" y="12"/>
                      <a:pt x="144" y="12"/>
                      <a:pt x="144" y="12"/>
                    </a:cubicBezTo>
                    <a:lnTo>
                      <a:pt x="142" y="12"/>
                    </a:lnTo>
                    <a:close/>
                    <a:moveTo>
                      <a:pt x="146" y="13"/>
                    </a:moveTo>
                    <a:cubicBezTo>
                      <a:pt x="149" y="11"/>
                      <a:pt x="149" y="11"/>
                      <a:pt x="149" y="11"/>
                    </a:cubicBezTo>
                    <a:cubicBezTo>
                      <a:pt x="151" y="12"/>
                      <a:pt x="151" y="12"/>
                      <a:pt x="151" y="12"/>
                    </a:cubicBezTo>
                    <a:cubicBezTo>
                      <a:pt x="152" y="13"/>
                      <a:pt x="152" y="13"/>
                      <a:pt x="152" y="13"/>
                    </a:cubicBezTo>
                    <a:lnTo>
                      <a:pt x="146" y="13"/>
                    </a:lnTo>
                    <a:close/>
                    <a:moveTo>
                      <a:pt x="117" y="9"/>
                    </a:moveTo>
                    <a:cubicBezTo>
                      <a:pt x="114" y="8"/>
                      <a:pt x="114" y="8"/>
                      <a:pt x="114" y="8"/>
                    </a:cubicBezTo>
                    <a:cubicBezTo>
                      <a:pt x="115" y="8"/>
                      <a:pt x="115" y="8"/>
                      <a:pt x="115" y="8"/>
                    </a:cubicBezTo>
                    <a:cubicBezTo>
                      <a:pt x="123" y="8"/>
                      <a:pt x="123" y="8"/>
                      <a:pt x="123" y="8"/>
                    </a:cubicBezTo>
                    <a:cubicBezTo>
                      <a:pt x="126" y="6"/>
                      <a:pt x="126" y="6"/>
                      <a:pt x="126" y="6"/>
                    </a:cubicBezTo>
                    <a:cubicBezTo>
                      <a:pt x="131" y="6"/>
                      <a:pt x="131" y="6"/>
                      <a:pt x="131" y="6"/>
                    </a:cubicBezTo>
                    <a:cubicBezTo>
                      <a:pt x="134" y="7"/>
                      <a:pt x="134" y="7"/>
                      <a:pt x="134" y="7"/>
                    </a:cubicBezTo>
                    <a:cubicBezTo>
                      <a:pt x="129" y="7"/>
                      <a:pt x="129" y="7"/>
                      <a:pt x="129" y="7"/>
                    </a:cubicBezTo>
                    <a:cubicBezTo>
                      <a:pt x="126" y="8"/>
                      <a:pt x="126" y="8"/>
                      <a:pt x="126" y="8"/>
                    </a:cubicBezTo>
                    <a:cubicBezTo>
                      <a:pt x="123" y="9"/>
                      <a:pt x="123" y="9"/>
                      <a:pt x="123" y="9"/>
                    </a:cubicBezTo>
                    <a:cubicBezTo>
                      <a:pt x="122" y="10"/>
                      <a:pt x="122" y="10"/>
                      <a:pt x="122" y="10"/>
                    </a:cubicBezTo>
                    <a:lnTo>
                      <a:pt x="117" y="9"/>
                    </a:lnTo>
                    <a:close/>
                    <a:moveTo>
                      <a:pt x="162" y="12"/>
                    </a:moveTo>
                    <a:cubicBezTo>
                      <a:pt x="156" y="11"/>
                      <a:pt x="156" y="11"/>
                      <a:pt x="156" y="11"/>
                    </a:cubicBezTo>
                    <a:cubicBezTo>
                      <a:pt x="157" y="9"/>
                      <a:pt x="157" y="9"/>
                      <a:pt x="157" y="9"/>
                    </a:cubicBezTo>
                    <a:cubicBezTo>
                      <a:pt x="161" y="9"/>
                      <a:pt x="161" y="9"/>
                      <a:pt x="161" y="9"/>
                    </a:cubicBezTo>
                    <a:cubicBezTo>
                      <a:pt x="163" y="11"/>
                      <a:pt x="163" y="11"/>
                      <a:pt x="163" y="11"/>
                    </a:cubicBezTo>
                    <a:lnTo>
                      <a:pt x="162" y="12"/>
                    </a:lnTo>
                    <a:close/>
                    <a:moveTo>
                      <a:pt x="176" y="12"/>
                    </a:moveTo>
                    <a:cubicBezTo>
                      <a:pt x="175" y="10"/>
                      <a:pt x="175" y="10"/>
                      <a:pt x="175" y="10"/>
                    </a:cubicBezTo>
                    <a:cubicBezTo>
                      <a:pt x="180" y="9"/>
                      <a:pt x="180" y="9"/>
                      <a:pt x="180" y="9"/>
                    </a:cubicBezTo>
                    <a:cubicBezTo>
                      <a:pt x="182" y="11"/>
                      <a:pt x="182" y="11"/>
                      <a:pt x="182" y="11"/>
                    </a:cubicBezTo>
                    <a:cubicBezTo>
                      <a:pt x="182" y="12"/>
                      <a:pt x="182" y="12"/>
                      <a:pt x="182" y="12"/>
                    </a:cubicBezTo>
                    <a:lnTo>
                      <a:pt x="176" y="12"/>
                    </a:lnTo>
                    <a:close/>
                    <a:moveTo>
                      <a:pt x="183" y="11"/>
                    </a:moveTo>
                    <a:cubicBezTo>
                      <a:pt x="182" y="9"/>
                      <a:pt x="182" y="9"/>
                      <a:pt x="182" y="9"/>
                    </a:cubicBezTo>
                    <a:cubicBezTo>
                      <a:pt x="184" y="9"/>
                      <a:pt x="184" y="9"/>
                      <a:pt x="184" y="9"/>
                    </a:cubicBezTo>
                    <a:cubicBezTo>
                      <a:pt x="189" y="9"/>
                      <a:pt x="189" y="9"/>
                      <a:pt x="189" y="9"/>
                    </a:cubicBezTo>
                    <a:cubicBezTo>
                      <a:pt x="189" y="11"/>
                      <a:pt x="189" y="11"/>
                      <a:pt x="189" y="11"/>
                    </a:cubicBezTo>
                    <a:cubicBezTo>
                      <a:pt x="186" y="11"/>
                      <a:pt x="186" y="11"/>
                      <a:pt x="186" y="11"/>
                    </a:cubicBezTo>
                    <a:lnTo>
                      <a:pt x="183" y="11"/>
                    </a:lnTo>
                    <a:close/>
                    <a:moveTo>
                      <a:pt x="192" y="12"/>
                    </a:moveTo>
                    <a:cubicBezTo>
                      <a:pt x="193" y="11"/>
                      <a:pt x="193" y="11"/>
                      <a:pt x="193" y="11"/>
                    </a:cubicBezTo>
                    <a:cubicBezTo>
                      <a:pt x="195" y="11"/>
                      <a:pt x="195" y="11"/>
                      <a:pt x="195" y="11"/>
                    </a:cubicBezTo>
                    <a:cubicBezTo>
                      <a:pt x="196" y="12"/>
                      <a:pt x="196" y="12"/>
                      <a:pt x="196" y="12"/>
                    </a:cubicBezTo>
                    <a:cubicBezTo>
                      <a:pt x="195" y="13"/>
                      <a:pt x="195" y="13"/>
                      <a:pt x="195" y="13"/>
                    </a:cubicBezTo>
                    <a:lnTo>
                      <a:pt x="192" y="12"/>
                    </a:lnTo>
                    <a:close/>
                    <a:moveTo>
                      <a:pt x="193" y="7"/>
                    </a:moveTo>
                    <a:cubicBezTo>
                      <a:pt x="199" y="7"/>
                      <a:pt x="199" y="7"/>
                      <a:pt x="199" y="7"/>
                    </a:cubicBezTo>
                    <a:cubicBezTo>
                      <a:pt x="206" y="6"/>
                      <a:pt x="206" y="6"/>
                      <a:pt x="206" y="6"/>
                    </a:cubicBezTo>
                    <a:cubicBezTo>
                      <a:pt x="207" y="8"/>
                      <a:pt x="207" y="8"/>
                      <a:pt x="207" y="8"/>
                    </a:cubicBezTo>
                    <a:cubicBezTo>
                      <a:pt x="204" y="10"/>
                      <a:pt x="204" y="10"/>
                      <a:pt x="204" y="10"/>
                    </a:cubicBezTo>
                    <a:cubicBezTo>
                      <a:pt x="199" y="9"/>
                      <a:pt x="199" y="9"/>
                      <a:pt x="199" y="9"/>
                    </a:cubicBezTo>
                    <a:cubicBezTo>
                      <a:pt x="196" y="10"/>
                      <a:pt x="196" y="10"/>
                      <a:pt x="196" y="10"/>
                    </a:cubicBezTo>
                    <a:cubicBezTo>
                      <a:pt x="192" y="9"/>
                      <a:pt x="192" y="9"/>
                      <a:pt x="192" y="9"/>
                    </a:cubicBezTo>
                    <a:lnTo>
                      <a:pt x="193" y="7"/>
                    </a:lnTo>
                    <a:close/>
                    <a:moveTo>
                      <a:pt x="215" y="6"/>
                    </a:moveTo>
                    <a:cubicBezTo>
                      <a:pt x="216" y="4"/>
                      <a:pt x="216" y="4"/>
                      <a:pt x="216" y="4"/>
                    </a:cubicBezTo>
                    <a:cubicBezTo>
                      <a:pt x="221" y="4"/>
                      <a:pt x="221" y="4"/>
                      <a:pt x="221" y="4"/>
                    </a:cubicBezTo>
                    <a:cubicBezTo>
                      <a:pt x="222" y="7"/>
                      <a:pt x="222" y="7"/>
                      <a:pt x="222" y="7"/>
                    </a:cubicBezTo>
                    <a:cubicBezTo>
                      <a:pt x="216" y="8"/>
                      <a:pt x="216" y="8"/>
                      <a:pt x="216" y="8"/>
                    </a:cubicBezTo>
                    <a:cubicBezTo>
                      <a:pt x="212" y="8"/>
                      <a:pt x="212" y="8"/>
                      <a:pt x="212" y="8"/>
                    </a:cubicBezTo>
                    <a:cubicBezTo>
                      <a:pt x="208" y="7"/>
                      <a:pt x="208" y="7"/>
                      <a:pt x="208" y="7"/>
                    </a:cubicBezTo>
                    <a:cubicBezTo>
                      <a:pt x="208" y="6"/>
                      <a:pt x="208" y="6"/>
                      <a:pt x="208" y="6"/>
                    </a:cubicBezTo>
                    <a:lnTo>
                      <a:pt x="215" y="6"/>
                    </a:lnTo>
                    <a:close/>
                    <a:moveTo>
                      <a:pt x="206" y="2"/>
                    </a:moveTo>
                    <a:cubicBezTo>
                      <a:pt x="205" y="1"/>
                      <a:pt x="205" y="1"/>
                      <a:pt x="205" y="1"/>
                    </a:cubicBezTo>
                    <a:cubicBezTo>
                      <a:pt x="207" y="0"/>
                      <a:pt x="207" y="0"/>
                      <a:pt x="207" y="0"/>
                    </a:cubicBezTo>
                    <a:cubicBezTo>
                      <a:pt x="210" y="1"/>
                      <a:pt x="210" y="1"/>
                      <a:pt x="210" y="1"/>
                    </a:cubicBezTo>
                    <a:cubicBezTo>
                      <a:pt x="210" y="1"/>
                      <a:pt x="210" y="1"/>
                      <a:pt x="210" y="1"/>
                    </a:cubicBezTo>
                    <a:lnTo>
                      <a:pt x="206" y="2"/>
                    </a:lnTo>
                    <a:close/>
                    <a:moveTo>
                      <a:pt x="179" y="7"/>
                    </a:moveTo>
                    <a:cubicBezTo>
                      <a:pt x="178" y="8"/>
                      <a:pt x="178" y="8"/>
                      <a:pt x="178" y="8"/>
                    </a:cubicBezTo>
                    <a:cubicBezTo>
                      <a:pt x="177" y="7"/>
                      <a:pt x="177" y="7"/>
                      <a:pt x="177" y="7"/>
                    </a:cubicBezTo>
                    <a:cubicBezTo>
                      <a:pt x="174" y="6"/>
                      <a:pt x="174" y="6"/>
                      <a:pt x="174" y="6"/>
                    </a:cubicBezTo>
                    <a:cubicBezTo>
                      <a:pt x="170" y="5"/>
                      <a:pt x="170" y="5"/>
                      <a:pt x="170" y="5"/>
                    </a:cubicBezTo>
                    <a:cubicBezTo>
                      <a:pt x="171" y="4"/>
                      <a:pt x="171" y="4"/>
                      <a:pt x="171" y="4"/>
                    </a:cubicBezTo>
                    <a:cubicBezTo>
                      <a:pt x="174" y="4"/>
                      <a:pt x="174" y="4"/>
                      <a:pt x="174" y="4"/>
                    </a:cubicBezTo>
                    <a:cubicBezTo>
                      <a:pt x="178" y="5"/>
                      <a:pt x="178" y="5"/>
                      <a:pt x="178" y="5"/>
                    </a:cubicBezTo>
                    <a:lnTo>
                      <a:pt x="179" y="7"/>
                    </a:lnTo>
                    <a:close/>
                    <a:moveTo>
                      <a:pt x="171" y="8"/>
                    </a:moveTo>
                    <a:cubicBezTo>
                      <a:pt x="170" y="8"/>
                      <a:pt x="170" y="8"/>
                      <a:pt x="170" y="8"/>
                    </a:cubicBezTo>
                    <a:cubicBezTo>
                      <a:pt x="173" y="7"/>
                      <a:pt x="173" y="7"/>
                      <a:pt x="173" y="7"/>
                    </a:cubicBezTo>
                    <a:cubicBezTo>
                      <a:pt x="174" y="7"/>
                      <a:pt x="174" y="7"/>
                      <a:pt x="174" y="7"/>
                    </a:cubicBezTo>
                    <a:cubicBezTo>
                      <a:pt x="175" y="9"/>
                      <a:pt x="175" y="9"/>
                      <a:pt x="175" y="9"/>
                    </a:cubicBezTo>
                    <a:lnTo>
                      <a:pt x="171" y="8"/>
                    </a:lnTo>
                    <a:close/>
                    <a:moveTo>
                      <a:pt x="170" y="6"/>
                    </a:moveTo>
                    <a:cubicBezTo>
                      <a:pt x="170" y="6"/>
                      <a:pt x="170" y="6"/>
                      <a:pt x="170" y="6"/>
                    </a:cubicBezTo>
                    <a:cubicBezTo>
                      <a:pt x="168" y="7"/>
                      <a:pt x="168" y="7"/>
                      <a:pt x="168" y="7"/>
                    </a:cubicBezTo>
                    <a:cubicBezTo>
                      <a:pt x="166" y="6"/>
                      <a:pt x="166" y="6"/>
                      <a:pt x="166" y="6"/>
                    </a:cubicBezTo>
                    <a:cubicBezTo>
                      <a:pt x="166" y="5"/>
                      <a:pt x="166" y="5"/>
                      <a:pt x="166" y="5"/>
                    </a:cubicBezTo>
                    <a:cubicBezTo>
                      <a:pt x="168" y="5"/>
                      <a:pt x="168" y="5"/>
                      <a:pt x="168" y="5"/>
                    </a:cubicBezTo>
                    <a:lnTo>
                      <a:pt x="170" y="6"/>
                    </a:lnTo>
                    <a:close/>
                    <a:moveTo>
                      <a:pt x="179" y="6"/>
                    </a:moveTo>
                    <a:cubicBezTo>
                      <a:pt x="177" y="4"/>
                      <a:pt x="177" y="4"/>
                      <a:pt x="177" y="4"/>
                    </a:cubicBezTo>
                    <a:cubicBezTo>
                      <a:pt x="178" y="4"/>
                      <a:pt x="178" y="4"/>
                      <a:pt x="178" y="4"/>
                    </a:cubicBezTo>
                    <a:cubicBezTo>
                      <a:pt x="180" y="6"/>
                      <a:pt x="180" y="6"/>
                      <a:pt x="180" y="6"/>
                    </a:cubicBezTo>
                    <a:cubicBezTo>
                      <a:pt x="180" y="7"/>
                      <a:pt x="180" y="7"/>
                      <a:pt x="180" y="7"/>
                    </a:cubicBezTo>
                    <a:lnTo>
                      <a:pt x="179" y="6"/>
                    </a:lnTo>
                    <a:close/>
                    <a:moveTo>
                      <a:pt x="181" y="8"/>
                    </a:moveTo>
                    <a:cubicBezTo>
                      <a:pt x="181" y="7"/>
                      <a:pt x="181" y="7"/>
                      <a:pt x="181" y="7"/>
                    </a:cubicBezTo>
                    <a:cubicBezTo>
                      <a:pt x="184" y="6"/>
                      <a:pt x="184" y="6"/>
                      <a:pt x="184" y="6"/>
                    </a:cubicBezTo>
                    <a:cubicBezTo>
                      <a:pt x="185" y="7"/>
                      <a:pt x="185" y="7"/>
                      <a:pt x="185" y="7"/>
                    </a:cubicBezTo>
                    <a:cubicBezTo>
                      <a:pt x="185" y="8"/>
                      <a:pt x="185" y="8"/>
                      <a:pt x="185" y="8"/>
                    </a:cubicBezTo>
                    <a:lnTo>
                      <a:pt x="181" y="8"/>
                    </a:lnTo>
                    <a:close/>
                    <a:moveTo>
                      <a:pt x="176" y="3"/>
                    </a:moveTo>
                    <a:cubicBezTo>
                      <a:pt x="176" y="2"/>
                      <a:pt x="176" y="2"/>
                      <a:pt x="176" y="2"/>
                    </a:cubicBezTo>
                    <a:cubicBezTo>
                      <a:pt x="180" y="2"/>
                      <a:pt x="180" y="2"/>
                      <a:pt x="180" y="2"/>
                    </a:cubicBezTo>
                    <a:cubicBezTo>
                      <a:pt x="180" y="3"/>
                      <a:pt x="180" y="3"/>
                      <a:pt x="180" y="3"/>
                    </a:cubicBezTo>
                    <a:lnTo>
                      <a:pt x="176" y="3"/>
                    </a:lnTo>
                    <a:close/>
                    <a:moveTo>
                      <a:pt x="14" y="227"/>
                    </a:moveTo>
                    <a:cubicBezTo>
                      <a:pt x="20" y="226"/>
                      <a:pt x="20" y="226"/>
                      <a:pt x="20" y="226"/>
                    </a:cubicBezTo>
                    <a:cubicBezTo>
                      <a:pt x="20" y="223"/>
                      <a:pt x="20" y="223"/>
                      <a:pt x="20" y="223"/>
                    </a:cubicBezTo>
                    <a:cubicBezTo>
                      <a:pt x="18" y="221"/>
                      <a:pt x="18" y="221"/>
                      <a:pt x="18" y="221"/>
                    </a:cubicBezTo>
                    <a:cubicBezTo>
                      <a:pt x="12" y="220"/>
                      <a:pt x="12" y="220"/>
                      <a:pt x="12" y="220"/>
                    </a:cubicBezTo>
                    <a:cubicBezTo>
                      <a:pt x="11" y="219"/>
                      <a:pt x="11" y="219"/>
                      <a:pt x="11" y="219"/>
                    </a:cubicBezTo>
                    <a:cubicBezTo>
                      <a:pt x="9" y="220"/>
                      <a:pt x="9" y="220"/>
                      <a:pt x="9" y="220"/>
                    </a:cubicBezTo>
                    <a:cubicBezTo>
                      <a:pt x="10" y="222"/>
                      <a:pt x="10" y="222"/>
                      <a:pt x="10" y="222"/>
                    </a:cubicBezTo>
                    <a:cubicBezTo>
                      <a:pt x="7" y="222"/>
                      <a:pt x="7" y="222"/>
                      <a:pt x="7" y="222"/>
                    </a:cubicBezTo>
                    <a:cubicBezTo>
                      <a:pt x="5" y="221"/>
                      <a:pt x="5" y="221"/>
                      <a:pt x="5" y="221"/>
                    </a:cubicBezTo>
                    <a:cubicBezTo>
                      <a:pt x="7" y="219"/>
                      <a:pt x="7" y="219"/>
                      <a:pt x="7" y="219"/>
                    </a:cubicBezTo>
                    <a:cubicBezTo>
                      <a:pt x="8" y="215"/>
                      <a:pt x="8" y="215"/>
                      <a:pt x="8" y="215"/>
                    </a:cubicBezTo>
                    <a:cubicBezTo>
                      <a:pt x="6" y="219"/>
                      <a:pt x="6" y="219"/>
                      <a:pt x="6" y="219"/>
                    </a:cubicBezTo>
                    <a:cubicBezTo>
                      <a:pt x="4" y="221"/>
                      <a:pt x="4" y="221"/>
                      <a:pt x="4" y="221"/>
                    </a:cubicBezTo>
                    <a:cubicBezTo>
                      <a:pt x="0" y="222"/>
                      <a:pt x="0" y="222"/>
                      <a:pt x="0" y="222"/>
                    </a:cubicBezTo>
                    <a:cubicBezTo>
                      <a:pt x="0" y="223"/>
                      <a:pt x="0" y="223"/>
                      <a:pt x="0" y="223"/>
                    </a:cubicBezTo>
                    <a:cubicBezTo>
                      <a:pt x="3" y="223"/>
                      <a:pt x="3" y="223"/>
                      <a:pt x="3" y="223"/>
                    </a:cubicBezTo>
                    <a:cubicBezTo>
                      <a:pt x="5" y="225"/>
                      <a:pt x="5" y="225"/>
                      <a:pt x="5" y="225"/>
                    </a:cubicBezTo>
                    <a:cubicBezTo>
                      <a:pt x="2" y="225"/>
                      <a:pt x="2" y="225"/>
                      <a:pt x="2" y="225"/>
                    </a:cubicBezTo>
                    <a:cubicBezTo>
                      <a:pt x="1" y="226"/>
                      <a:pt x="1" y="226"/>
                      <a:pt x="1" y="226"/>
                    </a:cubicBezTo>
                    <a:cubicBezTo>
                      <a:pt x="7" y="227"/>
                      <a:pt x="7" y="227"/>
                      <a:pt x="7" y="227"/>
                    </a:cubicBezTo>
                    <a:lnTo>
                      <a:pt x="14" y="227"/>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7" name="Freeform 208"/>
              <p:cNvSpPr>
                <a:spLocks noEditPoints="1"/>
              </p:cNvSpPr>
              <p:nvPr/>
            </p:nvSpPr>
            <p:spPr bwMode="auto">
              <a:xfrm>
                <a:off x="4577955" y="1961464"/>
                <a:ext cx="10632" cy="8506"/>
              </a:xfrm>
              <a:custGeom>
                <a:avLst/>
                <a:gdLst>
                  <a:gd name="T0" fmla="*/ 4 w 10"/>
                  <a:gd name="T1" fmla="*/ 8 h 8"/>
                  <a:gd name="T2" fmla="*/ 4 w 10"/>
                  <a:gd name="T3" fmla="*/ 6 h 8"/>
                  <a:gd name="T4" fmla="*/ 8 w 10"/>
                  <a:gd name="T5" fmla="*/ 4 h 8"/>
                  <a:gd name="T6" fmla="*/ 10 w 10"/>
                  <a:gd name="T7" fmla="*/ 6 h 8"/>
                  <a:gd name="T8" fmla="*/ 8 w 10"/>
                  <a:gd name="T9" fmla="*/ 8 h 8"/>
                  <a:gd name="T10" fmla="*/ 4 w 10"/>
                  <a:gd name="T11" fmla="*/ 8 h 8"/>
                  <a:gd name="T12" fmla="*/ 2 w 10"/>
                  <a:gd name="T13" fmla="*/ 4 h 8"/>
                  <a:gd name="T14" fmla="*/ 4 w 10"/>
                  <a:gd name="T15" fmla="*/ 2 h 8"/>
                  <a:gd name="T16" fmla="*/ 0 w 10"/>
                  <a:gd name="T17" fmla="*/ 0 h 8"/>
                  <a:gd name="T18" fmla="*/ 0 w 10"/>
                  <a:gd name="T19" fmla="*/ 2 h 8"/>
                  <a:gd name="T20" fmla="*/ 2 w 10"/>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8">
                    <a:moveTo>
                      <a:pt x="4" y="8"/>
                    </a:moveTo>
                    <a:lnTo>
                      <a:pt x="4" y="6"/>
                    </a:lnTo>
                    <a:lnTo>
                      <a:pt x="8" y="4"/>
                    </a:lnTo>
                    <a:lnTo>
                      <a:pt x="10" y="6"/>
                    </a:lnTo>
                    <a:lnTo>
                      <a:pt x="8" y="8"/>
                    </a:lnTo>
                    <a:lnTo>
                      <a:pt x="4" y="8"/>
                    </a:lnTo>
                    <a:close/>
                    <a:moveTo>
                      <a:pt x="2" y="4"/>
                    </a:moveTo>
                    <a:lnTo>
                      <a:pt x="4" y="2"/>
                    </a:lnTo>
                    <a:lnTo>
                      <a:pt x="0" y="0"/>
                    </a:lnTo>
                    <a:lnTo>
                      <a:pt x="0" y="2"/>
                    </a:lnTo>
                    <a:lnTo>
                      <a:pt x="2" y="4"/>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8" name="Freeform 209"/>
              <p:cNvSpPr>
                <a:spLocks/>
              </p:cNvSpPr>
              <p:nvPr/>
            </p:nvSpPr>
            <p:spPr bwMode="auto">
              <a:xfrm>
                <a:off x="3199052" y="2373962"/>
                <a:ext cx="10632" cy="12758"/>
              </a:xfrm>
              <a:custGeom>
                <a:avLst/>
                <a:gdLst>
                  <a:gd name="T0" fmla="*/ 4 w 10"/>
                  <a:gd name="T1" fmla="*/ 4 h 12"/>
                  <a:gd name="T2" fmla="*/ 6 w 10"/>
                  <a:gd name="T3" fmla="*/ 4 h 12"/>
                  <a:gd name="T4" fmla="*/ 6 w 10"/>
                  <a:gd name="T5" fmla="*/ 2 h 12"/>
                  <a:gd name="T6" fmla="*/ 4 w 10"/>
                  <a:gd name="T7" fmla="*/ 2 h 12"/>
                  <a:gd name="T8" fmla="*/ 4 w 10"/>
                  <a:gd name="T9" fmla="*/ 0 h 12"/>
                  <a:gd name="T10" fmla="*/ 6 w 10"/>
                  <a:gd name="T11" fmla="*/ 0 h 12"/>
                  <a:gd name="T12" fmla="*/ 6 w 10"/>
                  <a:gd name="T13" fmla="*/ 0 h 12"/>
                  <a:gd name="T14" fmla="*/ 6 w 10"/>
                  <a:gd name="T15" fmla="*/ 0 h 12"/>
                  <a:gd name="T16" fmla="*/ 6 w 10"/>
                  <a:gd name="T17" fmla="*/ 2 h 12"/>
                  <a:gd name="T18" fmla="*/ 6 w 10"/>
                  <a:gd name="T19" fmla="*/ 2 h 12"/>
                  <a:gd name="T20" fmla="*/ 8 w 10"/>
                  <a:gd name="T21" fmla="*/ 2 h 12"/>
                  <a:gd name="T22" fmla="*/ 10 w 10"/>
                  <a:gd name="T23" fmla="*/ 4 h 12"/>
                  <a:gd name="T24" fmla="*/ 10 w 10"/>
                  <a:gd name="T25" fmla="*/ 4 h 12"/>
                  <a:gd name="T26" fmla="*/ 10 w 10"/>
                  <a:gd name="T27" fmla="*/ 6 h 12"/>
                  <a:gd name="T28" fmla="*/ 8 w 10"/>
                  <a:gd name="T29" fmla="*/ 6 h 12"/>
                  <a:gd name="T30" fmla="*/ 6 w 10"/>
                  <a:gd name="T31" fmla="*/ 6 h 12"/>
                  <a:gd name="T32" fmla="*/ 6 w 10"/>
                  <a:gd name="T33" fmla="*/ 6 h 12"/>
                  <a:gd name="T34" fmla="*/ 6 w 10"/>
                  <a:gd name="T35" fmla="*/ 6 h 12"/>
                  <a:gd name="T36" fmla="*/ 4 w 10"/>
                  <a:gd name="T37" fmla="*/ 4 h 12"/>
                  <a:gd name="T38" fmla="*/ 4 w 10"/>
                  <a:gd name="T39" fmla="*/ 6 h 12"/>
                  <a:gd name="T40" fmla="*/ 4 w 10"/>
                  <a:gd name="T41" fmla="*/ 4 h 12"/>
                  <a:gd name="T42" fmla="*/ 4 w 10"/>
                  <a:gd name="T43" fmla="*/ 6 h 12"/>
                  <a:gd name="T44" fmla="*/ 4 w 10"/>
                  <a:gd name="T45" fmla="*/ 8 h 12"/>
                  <a:gd name="T46" fmla="*/ 4 w 10"/>
                  <a:gd name="T47" fmla="*/ 12 h 12"/>
                  <a:gd name="T48" fmla="*/ 2 w 10"/>
                  <a:gd name="T49" fmla="*/ 12 h 12"/>
                  <a:gd name="T50" fmla="*/ 2 w 10"/>
                  <a:gd name="T51" fmla="*/ 10 h 12"/>
                  <a:gd name="T52" fmla="*/ 2 w 10"/>
                  <a:gd name="T53" fmla="*/ 10 h 12"/>
                  <a:gd name="T54" fmla="*/ 0 w 10"/>
                  <a:gd name="T55" fmla="*/ 6 h 12"/>
                  <a:gd name="T56" fmla="*/ 0 w 10"/>
                  <a:gd name="T57" fmla="*/ 6 h 12"/>
                  <a:gd name="T58" fmla="*/ 0 w 10"/>
                  <a:gd name="T59" fmla="*/ 4 h 12"/>
                  <a:gd name="T60" fmla="*/ 0 w 10"/>
                  <a:gd name="T61" fmla="*/ 4 h 12"/>
                  <a:gd name="T62" fmla="*/ 0 w 10"/>
                  <a:gd name="T63" fmla="*/ 2 h 12"/>
                  <a:gd name="T64" fmla="*/ 0 w 10"/>
                  <a:gd name="T65" fmla="*/ 2 h 12"/>
                  <a:gd name="T66" fmla="*/ 2 w 10"/>
                  <a:gd name="T67" fmla="*/ 2 h 12"/>
                  <a:gd name="T68" fmla="*/ 2 w 10"/>
                  <a:gd name="T69" fmla="*/ 4 h 12"/>
                  <a:gd name="T70" fmla="*/ 2 w 10"/>
                  <a:gd name="T71" fmla="*/ 4 h 12"/>
                  <a:gd name="T72" fmla="*/ 4 w 10"/>
                  <a:gd name="T73" fmla="*/ 4 h 12"/>
                  <a:gd name="T74" fmla="*/ 4 w 10"/>
                  <a:gd name="T75" fmla="*/ 4 h 12"/>
                  <a:gd name="T76" fmla="*/ 4 w 10"/>
                  <a:gd name="T77" fmla="*/ 4 h 12"/>
                  <a:gd name="T78" fmla="*/ 4 w 10"/>
                  <a:gd name="T79" fmla="*/ 4 h 12"/>
                  <a:gd name="T80" fmla="*/ 4 w 10"/>
                  <a:gd name="T81" fmla="*/ 4 h 12"/>
                  <a:gd name="T82" fmla="*/ 4 w 10"/>
                  <a:gd name="T83"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 h="12">
                    <a:moveTo>
                      <a:pt x="4" y="4"/>
                    </a:moveTo>
                    <a:lnTo>
                      <a:pt x="6" y="4"/>
                    </a:lnTo>
                    <a:lnTo>
                      <a:pt x="6" y="2"/>
                    </a:lnTo>
                    <a:lnTo>
                      <a:pt x="4" y="2"/>
                    </a:lnTo>
                    <a:lnTo>
                      <a:pt x="4" y="0"/>
                    </a:lnTo>
                    <a:lnTo>
                      <a:pt x="6" y="0"/>
                    </a:lnTo>
                    <a:lnTo>
                      <a:pt x="6" y="0"/>
                    </a:lnTo>
                    <a:lnTo>
                      <a:pt x="6" y="0"/>
                    </a:lnTo>
                    <a:lnTo>
                      <a:pt x="6" y="2"/>
                    </a:lnTo>
                    <a:lnTo>
                      <a:pt x="6" y="2"/>
                    </a:lnTo>
                    <a:lnTo>
                      <a:pt x="8" y="2"/>
                    </a:lnTo>
                    <a:lnTo>
                      <a:pt x="10" y="4"/>
                    </a:lnTo>
                    <a:lnTo>
                      <a:pt x="10" y="4"/>
                    </a:lnTo>
                    <a:lnTo>
                      <a:pt x="10" y="6"/>
                    </a:lnTo>
                    <a:lnTo>
                      <a:pt x="8" y="6"/>
                    </a:lnTo>
                    <a:lnTo>
                      <a:pt x="6" y="6"/>
                    </a:lnTo>
                    <a:lnTo>
                      <a:pt x="6" y="6"/>
                    </a:lnTo>
                    <a:lnTo>
                      <a:pt x="6" y="6"/>
                    </a:lnTo>
                    <a:lnTo>
                      <a:pt x="4" y="4"/>
                    </a:lnTo>
                    <a:lnTo>
                      <a:pt x="4" y="6"/>
                    </a:lnTo>
                    <a:lnTo>
                      <a:pt x="4" y="4"/>
                    </a:lnTo>
                    <a:lnTo>
                      <a:pt x="4" y="6"/>
                    </a:lnTo>
                    <a:lnTo>
                      <a:pt x="4" y="8"/>
                    </a:lnTo>
                    <a:lnTo>
                      <a:pt x="4" y="12"/>
                    </a:lnTo>
                    <a:lnTo>
                      <a:pt x="2" y="12"/>
                    </a:lnTo>
                    <a:lnTo>
                      <a:pt x="2" y="10"/>
                    </a:lnTo>
                    <a:lnTo>
                      <a:pt x="2" y="10"/>
                    </a:lnTo>
                    <a:lnTo>
                      <a:pt x="0" y="6"/>
                    </a:lnTo>
                    <a:lnTo>
                      <a:pt x="0" y="6"/>
                    </a:lnTo>
                    <a:lnTo>
                      <a:pt x="0" y="4"/>
                    </a:lnTo>
                    <a:lnTo>
                      <a:pt x="0" y="4"/>
                    </a:lnTo>
                    <a:lnTo>
                      <a:pt x="0" y="2"/>
                    </a:lnTo>
                    <a:lnTo>
                      <a:pt x="0" y="2"/>
                    </a:lnTo>
                    <a:lnTo>
                      <a:pt x="2" y="2"/>
                    </a:lnTo>
                    <a:lnTo>
                      <a:pt x="2" y="4"/>
                    </a:lnTo>
                    <a:lnTo>
                      <a:pt x="2" y="4"/>
                    </a:lnTo>
                    <a:lnTo>
                      <a:pt x="4" y="4"/>
                    </a:lnTo>
                    <a:lnTo>
                      <a:pt x="4" y="4"/>
                    </a:lnTo>
                    <a:lnTo>
                      <a:pt x="4" y="4"/>
                    </a:lnTo>
                    <a:lnTo>
                      <a:pt x="4" y="4"/>
                    </a:lnTo>
                    <a:lnTo>
                      <a:pt x="4" y="4"/>
                    </a:lnTo>
                    <a:lnTo>
                      <a:pt x="4" y="4"/>
                    </a:lnTo>
                    <a:close/>
                  </a:path>
                </a:pathLst>
              </a:custGeom>
              <a:solidFill>
                <a:srgbClr val="DAD9D9"/>
              </a:solidFill>
              <a:ln w="6350" cap="flat">
                <a:solidFill>
                  <a:srgbClr val="BFBFBF"/>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49" name="Freeform 187"/>
              <p:cNvSpPr>
                <a:spLocks noEditPoints="1"/>
              </p:cNvSpPr>
              <p:nvPr/>
            </p:nvSpPr>
            <p:spPr bwMode="auto">
              <a:xfrm>
                <a:off x="5595418" y="1607427"/>
                <a:ext cx="953673" cy="732532"/>
              </a:xfrm>
              <a:custGeom>
                <a:avLst/>
                <a:gdLst>
                  <a:gd name="T0" fmla="*/ 683 w 897"/>
                  <a:gd name="T1" fmla="*/ 689 h 689"/>
                  <a:gd name="T2" fmla="*/ 669 w 897"/>
                  <a:gd name="T3" fmla="*/ 656 h 689"/>
                  <a:gd name="T4" fmla="*/ 701 w 897"/>
                  <a:gd name="T5" fmla="*/ 652 h 689"/>
                  <a:gd name="T6" fmla="*/ 687 w 897"/>
                  <a:gd name="T7" fmla="*/ 628 h 689"/>
                  <a:gd name="T8" fmla="*/ 877 w 897"/>
                  <a:gd name="T9" fmla="*/ 94 h 689"/>
                  <a:gd name="T10" fmla="*/ 759 w 897"/>
                  <a:gd name="T11" fmla="*/ 70 h 689"/>
                  <a:gd name="T12" fmla="*/ 639 w 897"/>
                  <a:gd name="T13" fmla="*/ 0 h 689"/>
                  <a:gd name="T14" fmla="*/ 627 w 897"/>
                  <a:gd name="T15" fmla="*/ 62 h 689"/>
                  <a:gd name="T16" fmla="*/ 615 w 897"/>
                  <a:gd name="T17" fmla="*/ 104 h 689"/>
                  <a:gd name="T18" fmla="*/ 659 w 897"/>
                  <a:gd name="T19" fmla="*/ 128 h 689"/>
                  <a:gd name="T20" fmla="*/ 595 w 897"/>
                  <a:gd name="T21" fmla="*/ 161 h 689"/>
                  <a:gd name="T22" fmla="*/ 565 w 897"/>
                  <a:gd name="T23" fmla="*/ 205 h 689"/>
                  <a:gd name="T24" fmla="*/ 437 w 897"/>
                  <a:gd name="T25" fmla="*/ 213 h 689"/>
                  <a:gd name="T26" fmla="*/ 331 w 897"/>
                  <a:gd name="T27" fmla="*/ 197 h 689"/>
                  <a:gd name="T28" fmla="*/ 248 w 897"/>
                  <a:gd name="T29" fmla="*/ 159 h 689"/>
                  <a:gd name="T30" fmla="*/ 194 w 897"/>
                  <a:gd name="T31" fmla="*/ 104 h 689"/>
                  <a:gd name="T32" fmla="*/ 144 w 897"/>
                  <a:gd name="T33" fmla="*/ 94 h 689"/>
                  <a:gd name="T34" fmla="*/ 104 w 897"/>
                  <a:gd name="T35" fmla="*/ 155 h 689"/>
                  <a:gd name="T36" fmla="*/ 86 w 897"/>
                  <a:gd name="T37" fmla="*/ 205 h 689"/>
                  <a:gd name="T38" fmla="*/ 66 w 897"/>
                  <a:gd name="T39" fmla="*/ 237 h 689"/>
                  <a:gd name="T40" fmla="*/ 4 w 897"/>
                  <a:gd name="T41" fmla="*/ 257 h 689"/>
                  <a:gd name="T42" fmla="*/ 34 w 897"/>
                  <a:gd name="T43" fmla="*/ 299 h 689"/>
                  <a:gd name="T44" fmla="*/ 58 w 897"/>
                  <a:gd name="T45" fmla="*/ 341 h 689"/>
                  <a:gd name="T46" fmla="*/ 108 w 897"/>
                  <a:gd name="T47" fmla="*/ 375 h 689"/>
                  <a:gd name="T48" fmla="*/ 112 w 897"/>
                  <a:gd name="T49" fmla="*/ 409 h 689"/>
                  <a:gd name="T50" fmla="*/ 158 w 897"/>
                  <a:gd name="T51" fmla="*/ 448 h 689"/>
                  <a:gd name="T52" fmla="*/ 240 w 897"/>
                  <a:gd name="T53" fmla="*/ 488 h 689"/>
                  <a:gd name="T54" fmla="*/ 290 w 897"/>
                  <a:gd name="T55" fmla="*/ 500 h 689"/>
                  <a:gd name="T56" fmla="*/ 345 w 897"/>
                  <a:gd name="T57" fmla="*/ 496 h 689"/>
                  <a:gd name="T58" fmla="*/ 413 w 897"/>
                  <a:gd name="T59" fmla="*/ 468 h 689"/>
                  <a:gd name="T60" fmla="*/ 469 w 897"/>
                  <a:gd name="T61" fmla="*/ 506 h 689"/>
                  <a:gd name="T62" fmla="*/ 457 w 897"/>
                  <a:gd name="T63" fmla="*/ 566 h 689"/>
                  <a:gd name="T64" fmla="*/ 493 w 897"/>
                  <a:gd name="T65" fmla="*/ 594 h 689"/>
                  <a:gd name="T66" fmla="*/ 533 w 897"/>
                  <a:gd name="T67" fmla="*/ 626 h 689"/>
                  <a:gd name="T68" fmla="*/ 557 w 897"/>
                  <a:gd name="T69" fmla="*/ 604 h 689"/>
                  <a:gd name="T70" fmla="*/ 595 w 897"/>
                  <a:gd name="T71" fmla="*/ 584 h 689"/>
                  <a:gd name="T72" fmla="*/ 643 w 897"/>
                  <a:gd name="T73" fmla="*/ 622 h 689"/>
                  <a:gd name="T74" fmla="*/ 675 w 897"/>
                  <a:gd name="T75" fmla="*/ 622 h 689"/>
                  <a:gd name="T76" fmla="*/ 691 w 897"/>
                  <a:gd name="T77" fmla="*/ 640 h 689"/>
                  <a:gd name="T78" fmla="*/ 713 w 897"/>
                  <a:gd name="T79" fmla="*/ 620 h 689"/>
                  <a:gd name="T80" fmla="*/ 739 w 897"/>
                  <a:gd name="T81" fmla="*/ 600 h 689"/>
                  <a:gd name="T82" fmla="*/ 781 w 897"/>
                  <a:gd name="T83" fmla="*/ 598 h 689"/>
                  <a:gd name="T84" fmla="*/ 805 w 897"/>
                  <a:gd name="T85" fmla="*/ 564 h 689"/>
                  <a:gd name="T86" fmla="*/ 827 w 897"/>
                  <a:gd name="T87" fmla="*/ 540 h 689"/>
                  <a:gd name="T88" fmla="*/ 831 w 897"/>
                  <a:gd name="T89" fmla="*/ 520 h 689"/>
                  <a:gd name="T90" fmla="*/ 845 w 897"/>
                  <a:gd name="T91" fmla="*/ 482 h 689"/>
                  <a:gd name="T92" fmla="*/ 843 w 897"/>
                  <a:gd name="T93" fmla="*/ 462 h 689"/>
                  <a:gd name="T94" fmla="*/ 819 w 897"/>
                  <a:gd name="T95" fmla="*/ 448 h 689"/>
                  <a:gd name="T96" fmla="*/ 821 w 897"/>
                  <a:gd name="T97" fmla="*/ 418 h 689"/>
                  <a:gd name="T98" fmla="*/ 821 w 897"/>
                  <a:gd name="T99" fmla="*/ 415 h 689"/>
                  <a:gd name="T100" fmla="*/ 811 w 897"/>
                  <a:gd name="T101" fmla="*/ 401 h 689"/>
                  <a:gd name="T102" fmla="*/ 771 w 897"/>
                  <a:gd name="T103" fmla="*/ 355 h 689"/>
                  <a:gd name="T104" fmla="*/ 797 w 897"/>
                  <a:gd name="T105" fmla="*/ 317 h 689"/>
                  <a:gd name="T106" fmla="*/ 791 w 897"/>
                  <a:gd name="T107" fmla="*/ 303 h 689"/>
                  <a:gd name="T108" fmla="*/ 743 w 897"/>
                  <a:gd name="T109" fmla="*/ 303 h 689"/>
                  <a:gd name="T110" fmla="*/ 717 w 897"/>
                  <a:gd name="T111" fmla="*/ 275 h 689"/>
                  <a:gd name="T112" fmla="*/ 753 w 897"/>
                  <a:gd name="T113" fmla="*/ 239 h 689"/>
                  <a:gd name="T114" fmla="*/ 767 w 897"/>
                  <a:gd name="T115" fmla="*/ 269 h 689"/>
                  <a:gd name="T116" fmla="*/ 783 w 897"/>
                  <a:gd name="T117" fmla="*/ 273 h 689"/>
                  <a:gd name="T118" fmla="*/ 831 w 897"/>
                  <a:gd name="T119" fmla="*/ 227 h 689"/>
                  <a:gd name="T120" fmla="*/ 881 w 897"/>
                  <a:gd name="T121" fmla="*/ 205 h 689"/>
                  <a:gd name="T122" fmla="*/ 895 w 897"/>
                  <a:gd name="T123" fmla="*/ 161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7" h="689">
                    <a:moveTo>
                      <a:pt x="701" y="652"/>
                    </a:moveTo>
                    <a:lnTo>
                      <a:pt x="701" y="660"/>
                    </a:lnTo>
                    <a:lnTo>
                      <a:pt x="697" y="662"/>
                    </a:lnTo>
                    <a:lnTo>
                      <a:pt x="697" y="678"/>
                    </a:lnTo>
                    <a:lnTo>
                      <a:pt x="693" y="680"/>
                    </a:lnTo>
                    <a:lnTo>
                      <a:pt x="691" y="683"/>
                    </a:lnTo>
                    <a:lnTo>
                      <a:pt x="685" y="685"/>
                    </a:lnTo>
                    <a:lnTo>
                      <a:pt x="683" y="689"/>
                    </a:lnTo>
                    <a:lnTo>
                      <a:pt x="679" y="689"/>
                    </a:lnTo>
                    <a:lnTo>
                      <a:pt x="679" y="689"/>
                    </a:lnTo>
                    <a:lnTo>
                      <a:pt x="667" y="685"/>
                    </a:lnTo>
                    <a:lnTo>
                      <a:pt x="665" y="680"/>
                    </a:lnTo>
                    <a:lnTo>
                      <a:pt x="661" y="678"/>
                    </a:lnTo>
                    <a:lnTo>
                      <a:pt x="661" y="664"/>
                    </a:lnTo>
                    <a:lnTo>
                      <a:pt x="671" y="658"/>
                    </a:lnTo>
                    <a:lnTo>
                      <a:pt x="669" y="656"/>
                    </a:lnTo>
                    <a:lnTo>
                      <a:pt x="671" y="654"/>
                    </a:lnTo>
                    <a:lnTo>
                      <a:pt x="677" y="654"/>
                    </a:lnTo>
                    <a:lnTo>
                      <a:pt x="679" y="652"/>
                    </a:lnTo>
                    <a:lnTo>
                      <a:pt x="685" y="652"/>
                    </a:lnTo>
                    <a:lnTo>
                      <a:pt x="691" y="652"/>
                    </a:lnTo>
                    <a:lnTo>
                      <a:pt x="695" y="654"/>
                    </a:lnTo>
                    <a:lnTo>
                      <a:pt x="695" y="650"/>
                    </a:lnTo>
                    <a:lnTo>
                      <a:pt x="701" y="652"/>
                    </a:lnTo>
                    <a:close/>
                    <a:moveTo>
                      <a:pt x="847" y="448"/>
                    </a:moveTo>
                    <a:lnTo>
                      <a:pt x="853" y="452"/>
                    </a:lnTo>
                    <a:lnTo>
                      <a:pt x="853" y="450"/>
                    </a:lnTo>
                    <a:lnTo>
                      <a:pt x="851" y="448"/>
                    </a:lnTo>
                    <a:lnTo>
                      <a:pt x="847" y="448"/>
                    </a:lnTo>
                    <a:close/>
                    <a:moveTo>
                      <a:pt x="689" y="634"/>
                    </a:moveTo>
                    <a:lnTo>
                      <a:pt x="691" y="628"/>
                    </a:lnTo>
                    <a:lnTo>
                      <a:pt x="687" y="628"/>
                    </a:lnTo>
                    <a:lnTo>
                      <a:pt x="687" y="632"/>
                    </a:lnTo>
                    <a:lnTo>
                      <a:pt x="689" y="634"/>
                    </a:lnTo>
                    <a:close/>
                    <a:moveTo>
                      <a:pt x="895" y="139"/>
                    </a:moveTo>
                    <a:lnTo>
                      <a:pt x="889" y="128"/>
                    </a:lnTo>
                    <a:lnTo>
                      <a:pt x="887" y="118"/>
                    </a:lnTo>
                    <a:lnTo>
                      <a:pt x="891" y="114"/>
                    </a:lnTo>
                    <a:lnTo>
                      <a:pt x="883" y="100"/>
                    </a:lnTo>
                    <a:lnTo>
                      <a:pt x="877" y="94"/>
                    </a:lnTo>
                    <a:lnTo>
                      <a:pt x="861" y="100"/>
                    </a:lnTo>
                    <a:lnTo>
                      <a:pt x="855" y="106"/>
                    </a:lnTo>
                    <a:lnTo>
                      <a:pt x="839" y="108"/>
                    </a:lnTo>
                    <a:lnTo>
                      <a:pt x="819" y="100"/>
                    </a:lnTo>
                    <a:lnTo>
                      <a:pt x="809" y="84"/>
                    </a:lnTo>
                    <a:lnTo>
                      <a:pt x="787" y="74"/>
                    </a:lnTo>
                    <a:lnTo>
                      <a:pt x="773" y="70"/>
                    </a:lnTo>
                    <a:lnTo>
                      <a:pt x="759" y="70"/>
                    </a:lnTo>
                    <a:lnTo>
                      <a:pt x="749" y="60"/>
                    </a:lnTo>
                    <a:lnTo>
                      <a:pt x="735" y="50"/>
                    </a:lnTo>
                    <a:lnTo>
                      <a:pt x="713" y="32"/>
                    </a:lnTo>
                    <a:lnTo>
                      <a:pt x="709" y="22"/>
                    </a:lnTo>
                    <a:lnTo>
                      <a:pt x="689" y="10"/>
                    </a:lnTo>
                    <a:lnTo>
                      <a:pt x="677" y="2"/>
                    </a:lnTo>
                    <a:lnTo>
                      <a:pt x="673" y="4"/>
                    </a:lnTo>
                    <a:lnTo>
                      <a:pt x="639" y="0"/>
                    </a:lnTo>
                    <a:lnTo>
                      <a:pt x="623" y="4"/>
                    </a:lnTo>
                    <a:lnTo>
                      <a:pt x="613" y="4"/>
                    </a:lnTo>
                    <a:lnTo>
                      <a:pt x="611" y="14"/>
                    </a:lnTo>
                    <a:lnTo>
                      <a:pt x="621" y="16"/>
                    </a:lnTo>
                    <a:lnTo>
                      <a:pt x="625" y="28"/>
                    </a:lnTo>
                    <a:lnTo>
                      <a:pt x="621" y="32"/>
                    </a:lnTo>
                    <a:lnTo>
                      <a:pt x="623" y="58"/>
                    </a:lnTo>
                    <a:lnTo>
                      <a:pt x="627" y="62"/>
                    </a:lnTo>
                    <a:lnTo>
                      <a:pt x="613" y="68"/>
                    </a:lnTo>
                    <a:lnTo>
                      <a:pt x="591" y="68"/>
                    </a:lnTo>
                    <a:lnTo>
                      <a:pt x="591" y="80"/>
                    </a:lnTo>
                    <a:lnTo>
                      <a:pt x="589" y="90"/>
                    </a:lnTo>
                    <a:lnTo>
                      <a:pt x="593" y="96"/>
                    </a:lnTo>
                    <a:lnTo>
                      <a:pt x="593" y="104"/>
                    </a:lnTo>
                    <a:lnTo>
                      <a:pt x="599" y="108"/>
                    </a:lnTo>
                    <a:lnTo>
                      <a:pt x="615" y="104"/>
                    </a:lnTo>
                    <a:lnTo>
                      <a:pt x="623" y="108"/>
                    </a:lnTo>
                    <a:lnTo>
                      <a:pt x="629" y="100"/>
                    </a:lnTo>
                    <a:lnTo>
                      <a:pt x="645" y="104"/>
                    </a:lnTo>
                    <a:lnTo>
                      <a:pt x="649" y="108"/>
                    </a:lnTo>
                    <a:lnTo>
                      <a:pt x="657" y="112"/>
                    </a:lnTo>
                    <a:lnTo>
                      <a:pt x="671" y="122"/>
                    </a:lnTo>
                    <a:lnTo>
                      <a:pt x="673" y="132"/>
                    </a:lnTo>
                    <a:lnTo>
                      <a:pt x="659" y="128"/>
                    </a:lnTo>
                    <a:lnTo>
                      <a:pt x="649" y="128"/>
                    </a:lnTo>
                    <a:lnTo>
                      <a:pt x="639" y="134"/>
                    </a:lnTo>
                    <a:lnTo>
                      <a:pt x="627" y="139"/>
                    </a:lnTo>
                    <a:lnTo>
                      <a:pt x="629" y="147"/>
                    </a:lnTo>
                    <a:lnTo>
                      <a:pt x="623" y="153"/>
                    </a:lnTo>
                    <a:lnTo>
                      <a:pt x="607" y="153"/>
                    </a:lnTo>
                    <a:lnTo>
                      <a:pt x="603" y="159"/>
                    </a:lnTo>
                    <a:lnTo>
                      <a:pt x="595" y="161"/>
                    </a:lnTo>
                    <a:lnTo>
                      <a:pt x="575" y="155"/>
                    </a:lnTo>
                    <a:lnTo>
                      <a:pt x="567" y="157"/>
                    </a:lnTo>
                    <a:lnTo>
                      <a:pt x="565" y="167"/>
                    </a:lnTo>
                    <a:lnTo>
                      <a:pt x="569" y="177"/>
                    </a:lnTo>
                    <a:lnTo>
                      <a:pt x="577" y="181"/>
                    </a:lnTo>
                    <a:lnTo>
                      <a:pt x="577" y="187"/>
                    </a:lnTo>
                    <a:lnTo>
                      <a:pt x="569" y="193"/>
                    </a:lnTo>
                    <a:lnTo>
                      <a:pt x="565" y="205"/>
                    </a:lnTo>
                    <a:lnTo>
                      <a:pt x="553" y="211"/>
                    </a:lnTo>
                    <a:lnTo>
                      <a:pt x="539" y="209"/>
                    </a:lnTo>
                    <a:lnTo>
                      <a:pt x="509" y="213"/>
                    </a:lnTo>
                    <a:lnTo>
                      <a:pt x="489" y="227"/>
                    </a:lnTo>
                    <a:lnTo>
                      <a:pt x="479" y="225"/>
                    </a:lnTo>
                    <a:lnTo>
                      <a:pt x="477" y="221"/>
                    </a:lnTo>
                    <a:lnTo>
                      <a:pt x="467" y="223"/>
                    </a:lnTo>
                    <a:lnTo>
                      <a:pt x="437" y="213"/>
                    </a:lnTo>
                    <a:lnTo>
                      <a:pt x="431" y="207"/>
                    </a:lnTo>
                    <a:lnTo>
                      <a:pt x="405" y="203"/>
                    </a:lnTo>
                    <a:lnTo>
                      <a:pt x="391" y="207"/>
                    </a:lnTo>
                    <a:lnTo>
                      <a:pt x="369" y="203"/>
                    </a:lnTo>
                    <a:lnTo>
                      <a:pt x="363" y="207"/>
                    </a:lnTo>
                    <a:lnTo>
                      <a:pt x="345" y="205"/>
                    </a:lnTo>
                    <a:lnTo>
                      <a:pt x="341" y="199"/>
                    </a:lnTo>
                    <a:lnTo>
                      <a:pt x="331" y="197"/>
                    </a:lnTo>
                    <a:lnTo>
                      <a:pt x="327" y="185"/>
                    </a:lnTo>
                    <a:lnTo>
                      <a:pt x="319" y="179"/>
                    </a:lnTo>
                    <a:lnTo>
                      <a:pt x="317" y="177"/>
                    </a:lnTo>
                    <a:lnTo>
                      <a:pt x="307" y="175"/>
                    </a:lnTo>
                    <a:lnTo>
                      <a:pt x="290" y="169"/>
                    </a:lnTo>
                    <a:lnTo>
                      <a:pt x="278" y="161"/>
                    </a:lnTo>
                    <a:lnTo>
                      <a:pt x="270" y="159"/>
                    </a:lnTo>
                    <a:lnTo>
                      <a:pt x="248" y="159"/>
                    </a:lnTo>
                    <a:lnTo>
                      <a:pt x="236" y="157"/>
                    </a:lnTo>
                    <a:lnTo>
                      <a:pt x="230" y="153"/>
                    </a:lnTo>
                    <a:lnTo>
                      <a:pt x="232" y="143"/>
                    </a:lnTo>
                    <a:lnTo>
                      <a:pt x="228" y="128"/>
                    </a:lnTo>
                    <a:lnTo>
                      <a:pt x="220" y="122"/>
                    </a:lnTo>
                    <a:lnTo>
                      <a:pt x="210" y="108"/>
                    </a:lnTo>
                    <a:lnTo>
                      <a:pt x="202" y="108"/>
                    </a:lnTo>
                    <a:lnTo>
                      <a:pt x="194" y="104"/>
                    </a:lnTo>
                    <a:lnTo>
                      <a:pt x="186" y="104"/>
                    </a:lnTo>
                    <a:lnTo>
                      <a:pt x="176" y="98"/>
                    </a:lnTo>
                    <a:lnTo>
                      <a:pt x="168" y="96"/>
                    </a:lnTo>
                    <a:lnTo>
                      <a:pt x="158" y="88"/>
                    </a:lnTo>
                    <a:lnTo>
                      <a:pt x="158" y="80"/>
                    </a:lnTo>
                    <a:lnTo>
                      <a:pt x="148" y="80"/>
                    </a:lnTo>
                    <a:lnTo>
                      <a:pt x="142" y="86"/>
                    </a:lnTo>
                    <a:lnTo>
                      <a:pt x="144" y="94"/>
                    </a:lnTo>
                    <a:lnTo>
                      <a:pt x="134" y="98"/>
                    </a:lnTo>
                    <a:lnTo>
                      <a:pt x="134" y="106"/>
                    </a:lnTo>
                    <a:lnTo>
                      <a:pt x="140" y="120"/>
                    </a:lnTo>
                    <a:lnTo>
                      <a:pt x="134" y="124"/>
                    </a:lnTo>
                    <a:lnTo>
                      <a:pt x="124" y="122"/>
                    </a:lnTo>
                    <a:lnTo>
                      <a:pt x="100" y="120"/>
                    </a:lnTo>
                    <a:lnTo>
                      <a:pt x="100" y="143"/>
                    </a:lnTo>
                    <a:lnTo>
                      <a:pt x="104" y="155"/>
                    </a:lnTo>
                    <a:lnTo>
                      <a:pt x="104" y="159"/>
                    </a:lnTo>
                    <a:lnTo>
                      <a:pt x="84" y="157"/>
                    </a:lnTo>
                    <a:lnTo>
                      <a:pt x="68" y="157"/>
                    </a:lnTo>
                    <a:lnTo>
                      <a:pt x="66" y="159"/>
                    </a:lnTo>
                    <a:lnTo>
                      <a:pt x="74" y="163"/>
                    </a:lnTo>
                    <a:lnTo>
                      <a:pt x="76" y="173"/>
                    </a:lnTo>
                    <a:lnTo>
                      <a:pt x="88" y="199"/>
                    </a:lnTo>
                    <a:lnTo>
                      <a:pt x="86" y="205"/>
                    </a:lnTo>
                    <a:lnTo>
                      <a:pt x="88" y="213"/>
                    </a:lnTo>
                    <a:lnTo>
                      <a:pt x="90" y="213"/>
                    </a:lnTo>
                    <a:lnTo>
                      <a:pt x="90" y="217"/>
                    </a:lnTo>
                    <a:lnTo>
                      <a:pt x="86" y="219"/>
                    </a:lnTo>
                    <a:lnTo>
                      <a:pt x="82" y="223"/>
                    </a:lnTo>
                    <a:lnTo>
                      <a:pt x="78" y="223"/>
                    </a:lnTo>
                    <a:lnTo>
                      <a:pt x="68" y="231"/>
                    </a:lnTo>
                    <a:lnTo>
                      <a:pt x="66" y="237"/>
                    </a:lnTo>
                    <a:lnTo>
                      <a:pt x="44" y="239"/>
                    </a:lnTo>
                    <a:lnTo>
                      <a:pt x="44" y="249"/>
                    </a:lnTo>
                    <a:lnTo>
                      <a:pt x="42" y="251"/>
                    </a:lnTo>
                    <a:lnTo>
                      <a:pt x="30" y="251"/>
                    </a:lnTo>
                    <a:lnTo>
                      <a:pt x="26" y="247"/>
                    </a:lnTo>
                    <a:lnTo>
                      <a:pt x="16" y="251"/>
                    </a:lnTo>
                    <a:lnTo>
                      <a:pt x="12" y="255"/>
                    </a:lnTo>
                    <a:lnTo>
                      <a:pt x="4" y="257"/>
                    </a:lnTo>
                    <a:lnTo>
                      <a:pt x="0" y="269"/>
                    </a:lnTo>
                    <a:lnTo>
                      <a:pt x="8" y="277"/>
                    </a:lnTo>
                    <a:lnTo>
                      <a:pt x="8" y="283"/>
                    </a:lnTo>
                    <a:lnTo>
                      <a:pt x="12" y="285"/>
                    </a:lnTo>
                    <a:lnTo>
                      <a:pt x="16" y="281"/>
                    </a:lnTo>
                    <a:lnTo>
                      <a:pt x="26" y="287"/>
                    </a:lnTo>
                    <a:lnTo>
                      <a:pt x="32" y="295"/>
                    </a:lnTo>
                    <a:lnTo>
                      <a:pt x="34" y="299"/>
                    </a:lnTo>
                    <a:lnTo>
                      <a:pt x="34" y="305"/>
                    </a:lnTo>
                    <a:lnTo>
                      <a:pt x="34" y="309"/>
                    </a:lnTo>
                    <a:lnTo>
                      <a:pt x="28" y="313"/>
                    </a:lnTo>
                    <a:lnTo>
                      <a:pt x="30" y="317"/>
                    </a:lnTo>
                    <a:lnTo>
                      <a:pt x="40" y="317"/>
                    </a:lnTo>
                    <a:lnTo>
                      <a:pt x="48" y="325"/>
                    </a:lnTo>
                    <a:lnTo>
                      <a:pt x="54" y="331"/>
                    </a:lnTo>
                    <a:lnTo>
                      <a:pt x="58" y="341"/>
                    </a:lnTo>
                    <a:lnTo>
                      <a:pt x="66" y="341"/>
                    </a:lnTo>
                    <a:lnTo>
                      <a:pt x="74" y="345"/>
                    </a:lnTo>
                    <a:lnTo>
                      <a:pt x="80" y="345"/>
                    </a:lnTo>
                    <a:lnTo>
                      <a:pt x="84" y="347"/>
                    </a:lnTo>
                    <a:lnTo>
                      <a:pt x="88" y="347"/>
                    </a:lnTo>
                    <a:lnTo>
                      <a:pt x="96" y="357"/>
                    </a:lnTo>
                    <a:lnTo>
                      <a:pt x="108" y="367"/>
                    </a:lnTo>
                    <a:lnTo>
                      <a:pt x="108" y="375"/>
                    </a:lnTo>
                    <a:lnTo>
                      <a:pt x="114" y="381"/>
                    </a:lnTo>
                    <a:lnTo>
                      <a:pt x="118" y="387"/>
                    </a:lnTo>
                    <a:lnTo>
                      <a:pt x="124" y="391"/>
                    </a:lnTo>
                    <a:lnTo>
                      <a:pt x="130" y="397"/>
                    </a:lnTo>
                    <a:lnTo>
                      <a:pt x="130" y="405"/>
                    </a:lnTo>
                    <a:lnTo>
                      <a:pt x="124" y="409"/>
                    </a:lnTo>
                    <a:lnTo>
                      <a:pt x="116" y="405"/>
                    </a:lnTo>
                    <a:lnTo>
                      <a:pt x="112" y="409"/>
                    </a:lnTo>
                    <a:lnTo>
                      <a:pt x="110" y="413"/>
                    </a:lnTo>
                    <a:lnTo>
                      <a:pt x="114" y="415"/>
                    </a:lnTo>
                    <a:lnTo>
                      <a:pt x="120" y="430"/>
                    </a:lnTo>
                    <a:lnTo>
                      <a:pt x="126" y="432"/>
                    </a:lnTo>
                    <a:lnTo>
                      <a:pt x="132" y="436"/>
                    </a:lnTo>
                    <a:lnTo>
                      <a:pt x="140" y="440"/>
                    </a:lnTo>
                    <a:lnTo>
                      <a:pt x="148" y="446"/>
                    </a:lnTo>
                    <a:lnTo>
                      <a:pt x="158" y="448"/>
                    </a:lnTo>
                    <a:lnTo>
                      <a:pt x="166" y="450"/>
                    </a:lnTo>
                    <a:lnTo>
                      <a:pt x="176" y="450"/>
                    </a:lnTo>
                    <a:lnTo>
                      <a:pt x="188" y="454"/>
                    </a:lnTo>
                    <a:lnTo>
                      <a:pt x="204" y="470"/>
                    </a:lnTo>
                    <a:lnTo>
                      <a:pt x="214" y="468"/>
                    </a:lnTo>
                    <a:lnTo>
                      <a:pt x="218" y="478"/>
                    </a:lnTo>
                    <a:lnTo>
                      <a:pt x="234" y="482"/>
                    </a:lnTo>
                    <a:lnTo>
                      <a:pt x="240" y="488"/>
                    </a:lnTo>
                    <a:lnTo>
                      <a:pt x="244" y="490"/>
                    </a:lnTo>
                    <a:lnTo>
                      <a:pt x="252" y="494"/>
                    </a:lnTo>
                    <a:lnTo>
                      <a:pt x="256" y="496"/>
                    </a:lnTo>
                    <a:lnTo>
                      <a:pt x="262" y="498"/>
                    </a:lnTo>
                    <a:lnTo>
                      <a:pt x="268" y="498"/>
                    </a:lnTo>
                    <a:lnTo>
                      <a:pt x="276" y="500"/>
                    </a:lnTo>
                    <a:lnTo>
                      <a:pt x="282" y="500"/>
                    </a:lnTo>
                    <a:lnTo>
                      <a:pt x="290" y="500"/>
                    </a:lnTo>
                    <a:lnTo>
                      <a:pt x="294" y="494"/>
                    </a:lnTo>
                    <a:lnTo>
                      <a:pt x="300" y="494"/>
                    </a:lnTo>
                    <a:lnTo>
                      <a:pt x="300" y="506"/>
                    </a:lnTo>
                    <a:lnTo>
                      <a:pt x="307" y="506"/>
                    </a:lnTo>
                    <a:lnTo>
                      <a:pt x="309" y="496"/>
                    </a:lnTo>
                    <a:lnTo>
                      <a:pt x="323" y="490"/>
                    </a:lnTo>
                    <a:lnTo>
                      <a:pt x="335" y="496"/>
                    </a:lnTo>
                    <a:lnTo>
                      <a:pt x="345" y="496"/>
                    </a:lnTo>
                    <a:lnTo>
                      <a:pt x="347" y="500"/>
                    </a:lnTo>
                    <a:lnTo>
                      <a:pt x="365" y="498"/>
                    </a:lnTo>
                    <a:lnTo>
                      <a:pt x="367" y="490"/>
                    </a:lnTo>
                    <a:lnTo>
                      <a:pt x="375" y="480"/>
                    </a:lnTo>
                    <a:lnTo>
                      <a:pt x="387" y="478"/>
                    </a:lnTo>
                    <a:lnTo>
                      <a:pt x="389" y="472"/>
                    </a:lnTo>
                    <a:lnTo>
                      <a:pt x="405" y="474"/>
                    </a:lnTo>
                    <a:lnTo>
                      <a:pt x="413" y="468"/>
                    </a:lnTo>
                    <a:lnTo>
                      <a:pt x="419" y="468"/>
                    </a:lnTo>
                    <a:lnTo>
                      <a:pt x="425" y="478"/>
                    </a:lnTo>
                    <a:lnTo>
                      <a:pt x="425" y="484"/>
                    </a:lnTo>
                    <a:lnTo>
                      <a:pt x="445" y="490"/>
                    </a:lnTo>
                    <a:lnTo>
                      <a:pt x="449" y="488"/>
                    </a:lnTo>
                    <a:lnTo>
                      <a:pt x="457" y="492"/>
                    </a:lnTo>
                    <a:lnTo>
                      <a:pt x="461" y="504"/>
                    </a:lnTo>
                    <a:lnTo>
                      <a:pt x="469" y="506"/>
                    </a:lnTo>
                    <a:lnTo>
                      <a:pt x="471" y="516"/>
                    </a:lnTo>
                    <a:lnTo>
                      <a:pt x="471" y="520"/>
                    </a:lnTo>
                    <a:lnTo>
                      <a:pt x="473" y="530"/>
                    </a:lnTo>
                    <a:lnTo>
                      <a:pt x="471" y="532"/>
                    </a:lnTo>
                    <a:lnTo>
                      <a:pt x="473" y="538"/>
                    </a:lnTo>
                    <a:lnTo>
                      <a:pt x="463" y="550"/>
                    </a:lnTo>
                    <a:lnTo>
                      <a:pt x="457" y="560"/>
                    </a:lnTo>
                    <a:lnTo>
                      <a:pt x="457" y="566"/>
                    </a:lnTo>
                    <a:lnTo>
                      <a:pt x="461" y="570"/>
                    </a:lnTo>
                    <a:lnTo>
                      <a:pt x="461" y="576"/>
                    </a:lnTo>
                    <a:lnTo>
                      <a:pt x="465" y="576"/>
                    </a:lnTo>
                    <a:lnTo>
                      <a:pt x="471" y="574"/>
                    </a:lnTo>
                    <a:lnTo>
                      <a:pt x="483" y="572"/>
                    </a:lnTo>
                    <a:lnTo>
                      <a:pt x="481" y="580"/>
                    </a:lnTo>
                    <a:lnTo>
                      <a:pt x="487" y="592"/>
                    </a:lnTo>
                    <a:lnTo>
                      <a:pt x="493" y="594"/>
                    </a:lnTo>
                    <a:lnTo>
                      <a:pt x="493" y="600"/>
                    </a:lnTo>
                    <a:lnTo>
                      <a:pt x="495" y="604"/>
                    </a:lnTo>
                    <a:lnTo>
                      <a:pt x="493" y="610"/>
                    </a:lnTo>
                    <a:lnTo>
                      <a:pt x="505" y="614"/>
                    </a:lnTo>
                    <a:lnTo>
                      <a:pt x="509" y="618"/>
                    </a:lnTo>
                    <a:lnTo>
                      <a:pt x="515" y="618"/>
                    </a:lnTo>
                    <a:lnTo>
                      <a:pt x="527" y="620"/>
                    </a:lnTo>
                    <a:lnTo>
                      <a:pt x="533" y="626"/>
                    </a:lnTo>
                    <a:lnTo>
                      <a:pt x="541" y="626"/>
                    </a:lnTo>
                    <a:lnTo>
                      <a:pt x="539" y="618"/>
                    </a:lnTo>
                    <a:lnTo>
                      <a:pt x="535" y="610"/>
                    </a:lnTo>
                    <a:lnTo>
                      <a:pt x="535" y="606"/>
                    </a:lnTo>
                    <a:lnTo>
                      <a:pt x="543" y="606"/>
                    </a:lnTo>
                    <a:lnTo>
                      <a:pt x="547" y="602"/>
                    </a:lnTo>
                    <a:lnTo>
                      <a:pt x="551" y="602"/>
                    </a:lnTo>
                    <a:lnTo>
                      <a:pt x="557" y="604"/>
                    </a:lnTo>
                    <a:lnTo>
                      <a:pt x="561" y="600"/>
                    </a:lnTo>
                    <a:lnTo>
                      <a:pt x="567" y="602"/>
                    </a:lnTo>
                    <a:lnTo>
                      <a:pt x="573" y="602"/>
                    </a:lnTo>
                    <a:lnTo>
                      <a:pt x="577" y="598"/>
                    </a:lnTo>
                    <a:lnTo>
                      <a:pt x="581" y="598"/>
                    </a:lnTo>
                    <a:lnTo>
                      <a:pt x="587" y="594"/>
                    </a:lnTo>
                    <a:lnTo>
                      <a:pt x="591" y="590"/>
                    </a:lnTo>
                    <a:lnTo>
                      <a:pt x="595" y="584"/>
                    </a:lnTo>
                    <a:lnTo>
                      <a:pt x="601" y="586"/>
                    </a:lnTo>
                    <a:lnTo>
                      <a:pt x="607" y="594"/>
                    </a:lnTo>
                    <a:lnTo>
                      <a:pt x="621" y="596"/>
                    </a:lnTo>
                    <a:lnTo>
                      <a:pt x="619" y="606"/>
                    </a:lnTo>
                    <a:lnTo>
                      <a:pt x="623" y="612"/>
                    </a:lnTo>
                    <a:lnTo>
                      <a:pt x="629" y="614"/>
                    </a:lnTo>
                    <a:lnTo>
                      <a:pt x="641" y="618"/>
                    </a:lnTo>
                    <a:lnTo>
                      <a:pt x="643" y="622"/>
                    </a:lnTo>
                    <a:lnTo>
                      <a:pt x="647" y="622"/>
                    </a:lnTo>
                    <a:lnTo>
                      <a:pt x="653" y="620"/>
                    </a:lnTo>
                    <a:lnTo>
                      <a:pt x="657" y="622"/>
                    </a:lnTo>
                    <a:lnTo>
                      <a:pt x="661" y="620"/>
                    </a:lnTo>
                    <a:lnTo>
                      <a:pt x="665" y="622"/>
                    </a:lnTo>
                    <a:lnTo>
                      <a:pt x="671" y="620"/>
                    </a:lnTo>
                    <a:lnTo>
                      <a:pt x="671" y="618"/>
                    </a:lnTo>
                    <a:lnTo>
                      <a:pt x="675" y="622"/>
                    </a:lnTo>
                    <a:lnTo>
                      <a:pt x="671" y="626"/>
                    </a:lnTo>
                    <a:lnTo>
                      <a:pt x="673" y="636"/>
                    </a:lnTo>
                    <a:lnTo>
                      <a:pt x="679" y="644"/>
                    </a:lnTo>
                    <a:lnTo>
                      <a:pt x="681" y="648"/>
                    </a:lnTo>
                    <a:lnTo>
                      <a:pt x="683" y="648"/>
                    </a:lnTo>
                    <a:lnTo>
                      <a:pt x="687" y="648"/>
                    </a:lnTo>
                    <a:lnTo>
                      <a:pt x="691" y="644"/>
                    </a:lnTo>
                    <a:lnTo>
                      <a:pt x="691" y="640"/>
                    </a:lnTo>
                    <a:lnTo>
                      <a:pt x="685" y="636"/>
                    </a:lnTo>
                    <a:lnTo>
                      <a:pt x="685" y="630"/>
                    </a:lnTo>
                    <a:lnTo>
                      <a:pt x="687" y="628"/>
                    </a:lnTo>
                    <a:lnTo>
                      <a:pt x="687" y="624"/>
                    </a:lnTo>
                    <a:lnTo>
                      <a:pt x="695" y="624"/>
                    </a:lnTo>
                    <a:lnTo>
                      <a:pt x="699" y="622"/>
                    </a:lnTo>
                    <a:lnTo>
                      <a:pt x="711" y="622"/>
                    </a:lnTo>
                    <a:lnTo>
                      <a:pt x="713" y="620"/>
                    </a:lnTo>
                    <a:lnTo>
                      <a:pt x="717" y="618"/>
                    </a:lnTo>
                    <a:lnTo>
                      <a:pt x="725" y="618"/>
                    </a:lnTo>
                    <a:lnTo>
                      <a:pt x="729" y="614"/>
                    </a:lnTo>
                    <a:lnTo>
                      <a:pt x="733" y="614"/>
                    </a:lnTo>
                    <a:lnTo>
                      <a:pt x="739" y="610"/>
                    </a:lnTo>
                    <a:lnTo>
                      <a:pt x="739" y="604"/>
                    </a:lnTo>
                    <a:lnTo>
                      <a:pt x="733" y="600"/>
                    </a:lnTo>
                    <a:lnTo>
                      <a:pt x="739" y="600"/>
                    </a:lnTo>
                    <a:lnTo>
                      <a:pt x="737" y="596"/>
                    </a:lnTo>
                    <a:lnTo>
                      <a:pt x="739" y="596"/>
                    </a:lnTo>
                    <a:lnTo>
                      <a:pt x="743" y="604"/>
                    </a:lnTo>
                    <a:lnTo>
                      <a:pt x="753" y="606"/>
                    </a:lnTo>
                    <a:lnTo>
                      <a:pt x="757" y="600"/>
                    </a:lnTo>
                    <a:lnTo>
                      <a:pt x="765" y="598"/>
                    </a:lnTo>
                    <a:lnTo>
                      <a:pt x="769" y="602"/>
                    </a:lnTo>
                    <a:lnTo>
                      <a:pt x="781" y="598"/>
                    </a:lnTo>
                    <a:lnTo>
                      <a:pt x="787" y="592"/>
                    </a:lnTo>
                    <a:lnTo>
                      <a:pt x="787" y="586"/>
                    </a:lnTo>
                    <a:lnTo>
                      <a:pt x="789" y="582"/>
                    </a:lnTo>
                    <a:lnTo>
                      <a:pt x="797" y="580"/>
                    </a:lnTo>
                    <a:lnTo>
                      <a:pt x="797" y="578"/>
                    </a:lnTo>
                    <a:lnTo>
                      <a:pt x="801" y="576"/>
                    </a:lnTo>
                    <a:lnTo>
                      <a:pt x="807" y="568"/>
                    </a:lnTo>
                    <a:lnTo>
                      <a:pt x="805" y="564"/>
                    </a:lnTo>
                    <a:lnTo>
                      <a:pt x="807" y="560"/>
                    </a:lnTo>
                    <a:lnTo>
                      <a:pt x="811" y="562"/>
                    </a:lnTo>
                    <a:lnTo>
                      <a:pt x="815" y="560"/>
                    </a:lnTo>
                    <a:lnTo>
                      <a:pt x="815" y="556"/>
                    </a:lnTo>
                    <a:lnTo>
                      <a:pt x="823" y="552"/>
                    </a:lnTo>
                    <a:lnTo>
                      <a:pt x="825" y="550"/>
                    </a:lnTo>
                    <a:lnTo>
                      <a:pt x="823" y="546"/>
                    </a:lnTo>
                    <a:lnTo>
                      <a:pt x="827" y="540"/>
                    </a:lnTo>
                    <a:lnTo>
                      <a:pt x="829" y="534"/>
                    </a:lnTo>
                    <a:lnTo>
                      <a:pt x="825" y="532"/>
                    </a:lnTo>
                    <a:lnTo>
                      <a:pt x="825" y="524"/>
                    </a:lnTo>
                    <a:lnTo>
                      <a:pt x="823" y="522"/>
                    </a:lnTo>
                    <a:lnTo>
                      <a:pt x="823" y="518"/>
                    </a:lnTo>
                    <a:lnTo>
                      <a:pt x="827" y="518"/>
                    </a:lnTo>
                    <a:lnTo>
                      <a:pt x="827" y="522"/>
                    </a:lnTo>
                    <a:lnTo>
                      <a:pt x="831" y="520"/>
                    </a:lnTo>
                    <a:lnTo>
                      <a:pt x="833" y="514"/>
                    </a:lnTo>
                    <a:lnTo>
                      <a:pt x="837" y="512"/>
                    </a:lnTo>
                    <a:lnTo>
                      <a:pt x="837" y="500"/>
                    </a:lnTo>
                    <a:lnTo>
                      <a:pt x="843" y="488"/>
                    </a:lnTo>
                    <a:lnTo>
                      <a:pt x="845" y="494"/>
                    </a:lnTo>
                    <a:lnTo>
                      <a:pt x="849" y="492"/>
                    </a:lnTo>
                    <a:lnTo>
                      <a:pt x="847" y="484"/>
                    </a:lnTo>
                    <a:lnTo>
                      <a:pt x="845" y="482"/>
                    </a:lnTo>
                    <a:lnTo>
                      <a:pt x="847" y="478"/>
                    </a:lnTo>
                    <a:lnTo>
                      <a:pt x="847" y="474"/>
                    </a:lnTo>
                    <a:lnTo>
                      <a:pt x="843" y="470"/>
                    </a:lnTo>
                    <a:lnTo>
                      <a:pt x="847" y="468"/>
                    </a:lnTo>
                    <a:lnTo>
                      <a:pt x="849" y="470"/>
                    </a:lnTo>
                    <a:lnTo>
                      <a:pt x="849" y="460"/>
                    </a:lnTo>
                    <a:lnTo>
                      <a:pt x="849" y="460"/>
                    </a:lnTo>
                    <a:lnTo>
                      <a:pt x="843" y="462"/>
                    </a:lnTo>
                    <a:lnTo>
                      <a:pt x="847" y="456"/>
                    </a:lnTo>
                    <a:lnTo>
                      <a:pt x="849" y="454"/>
                    </a:lnTo>
                    <a:lnTo>
                      <a:pt x="849" y="452"/>
                    </a:lnTo>
                    <a:lnTo>
                      <a:pt x="843" y="454"/>
                    </a:lnTo>
                    <a:lnTo>
                      <a:pt x="839" y="450"/>
                    </a:lnTo>
                    <a:lnTo>
                      <a:pt x="833" y="450"/>
                    </a:lnTo>
                    <a:lnTo>
                      <a:pt x="829" y="450"/>
                    </a:lnTo>
                    <a:lnTo>
                      <a:pt x="819" y="448"/>
                    </a:lnTo>
                    <a:lnTo>
                      <a:pt x="821" y="446"/>
                    </a:lnTo>
                    <a:lnTo>
                      <a:pt x="827" y="446"/>
                    </a:lnTo>
                    <a:lnTo>
                      <a:pt x="829" y="442"/>
                    </a:lnTo>
                    <a:lnTo>
                      <a:pt x="839" y="438"/>
                    </a:lnTo>
                    <a:lnTo>
                      <a:pt x="837" y="432"/>
                    </a:lnTo>
                    <a:lnTo>
                      <a:pt x="829" y="424"/>
                    </a:lnTo>
                    <a:lnTo>
                      <a:pt x="821" y="422"/>
                    </a:lnTo>
                    <a:lnTo>
                      <a:pt x="821" y="418"/>
                    </a:lnTo>
                    <a:lnTo>
                      <a:pt x="819" y="418"/>
                    </a:lnTo>
                    <a:lnTo>
                      <a:pt x="815" y="420"/>
                    </a:lnTo>
                    <a:lnTo>
                      <a:pt x="813" y="413"/>
                    </a:lnTo>
                    <a:lnTo>
                      <a:pt x="807" y="413"/>
                    </a:lnTo>
                    <a:lnTo>
                      <a:pt x="807" y="413"/>
                    </a:lnTo>
                    <a:lnTo>
                      <a:pt x="813" y="411"/>
                    </a:lnTo>
                    <a:lnTo>
                      <a:pt x="817" y="413"/>
                    </a:lnTo>
                    <a:lnTo>
                      <a:pt x="821" y="415"/>
                    </a:lnTo>
                    <a:lnTo>
                      <a:pt x="829" y="418"/>
                    </a:lnTo>
                    <a:lnTo>
                      <a:pt x="829" y="420"/>
                    </a:lnTo>
                    <a:lnTo>
                      <a:pt x="837" y="422"/>
                    </a:lnTo>
                    <a:lnTo>
                      <a:pt x="837" y="418"/>
                    </a:lnTo>
                    <a:lnTo>
                      <a:pt x="829" y="411"/>
                    </a:lnTo>
                    <a:lnTo>
                      <a:pt x="823" y="409"/>
                    </a:lnTo>
                    <a:lnTo>
                      <a:pt x="817" y="405"/>
                    </a:lnTo>
                    <a:lnTo>
                      <a:pt x="811" y="401"/>
                    </a:lnTo>
                    <a:lnTo>
                      <a:pt x="809" y="393"/>
                    </a:lnTo>
                    <a:lnTo>
                      <a:pt x="803" y="389"/>
                    </a:lnTo>
                    <a:lnTo>
                      <a:pt x="801" y="381"/>
                    </a:lnTo>
                    <a:lnTo>
                      <a:pt x="799" y="379"/>
                    </a:lnTo>
                    <a:lnTo>
                      <a:pt x="793" y="369"/>
                    </a:lnTo>
                    <a:lnTo>
                      <a:pt x="781" y="365"/>
                    </a:lnTo>
                    <a:lnTo>
                      <a:pt x="771" y="359"/>
                    </a:lnTo>
                    <a:lnTo>
                      <a:pt x="771" y="355"/>
                    </a:lnTo>
                    <a:lnTo>
                      <a:pt x="773" y="343"/>
                    </a:lnTo>
                    <a:lnTo>
                      <a:pt x="777" y="339"/>
                    </a:lnTo>
                    <a:lnTo>
                      <a:pt x="783" y="333"/>
                    </a:lnTo>
                    <a:lnTo>
                      <a:pt x="785" y="325"/>
                    </a:lnTo>
                    <a:lnTo>
                      <a:pt x="783" y="321"/>
                    </a:lnTo>
                    <a:lnTo>
                      <a:pt x="787" y="321"/>
                    </a:lnTo>
                    <a:lnTo>
                      <a:pt x="795" y="319"/>
                    </a:lnTo>
                    <a:lnTo>
                      <a:pt x="797" y="317"/>
                    </a:lnTo>
                    <a:lnTo>
                      <a:pt x="799" y="313"/>
                    </a:lnTo>
                    <a:lnTo>
                      <a:pt x="803" y="313"/>
                    </a:lnTo>
                    <a:lnTo>
                      <a:pt x="803" y="309"/>
                    </a:lnTo>
                    <a:lnTo>
                      <a:pt x="805" y="305"/>
                    </a:lnTo>
                    <a:lnTo>
                      <a:pt x="805" y="301"/>
                    </a:lnTo>
                    <a:lnTo>
                      <a:pt x="799" y="303"/>
                    </a:lnTo>
                    <a:lnTo>
                      <a:pt x="795" y="301"/>
                    </a:lnTo>
                    <a:lnTo>
                      <a:pt x="791" y="303"/>
                    </a:lnTo>
                    <a:lnTo>
                      <a:pt x="783" y="301"/>
                    </a:lnTo>
                    <a:lnTo>
                      <a:pt x="777" y="299"/>
                    </a:lnTo>
                    <a:lnTo>
                      <a:pt x="771" y="297"/>
                    </a:lnTo>
                    <a:lnTo>
                      <a:pt x="767" y="299"/>
                    </a:lnTo>
                    <a:lnTo>
                      <a:pt x="761" y="303"/>
                    </a:lnTo>
                    <a:lnTo>
                      <a:pt x="761" y="307"/>
                    </a:lnTo>
                    <a:lnTo>
                      <a:pt x="749" y="307"/>
                    </a:lnTo>
                    <a:lnTo>
                      <a:pt x="743" y="303"/>
                    </a:lnTo>
                    <a:lnTo>
                      <a:pt x="743" y="297"/>
                    </a:lnTo>
                    <a:lnTo>
                      <a:pt x="741" y="293"/>
                    </a:lnTo>
                    <a:lnTo>
                      <a:pt x="737" y="293"/>
                    </a:lnTo>
                    <a:lnTo>
                      <a:pt x="733" y="291"/>
                    </a:lnTo>
                    <a:lnTo>
                      <a:pt x="727" y="293"/>
                    </a:lnTo>
                    <a:lnTo>
                      <a:pt x="719" y="289"/>
                    </a:lnTo>
                    <a:lnTo>
                      <a:pt x="715" y="285"/>
                    </a:lnTo>
                    <a:lnTo>
                      <a:pt x="717" y="275"/>
                    </a:lnTo>
                    <a:lnTo>
                      <a:pt x="719" y="273"/>
                    </a:lnTo>
                    <a:lnTo>
                      <a:pt x="727" y="277"/>
                    </a:lnTo>
                    <a:lnTo>
                      <a:pt x="733" y="275"/>
                    </a:lnTo>
                    <a:lnTo>
                      <a:pt x="735" y="271"/>
                    </a:lnTo>
                    <a:lnTo>
                      <a:pt x="737" y="261"/>
                    </a:lnTo>
                    <a:lnTo>
                      <a:pt x="749" y="251"/>
                    </a:lnTo>
                    <a:lnTo>
                      <a:pt x="749" y="241"/>
                    </a:lnTo>
                    <a:lnTo>
                      <a:pt x="753" y="239"/>
                    </a:lnTo>
                    <a:lnTo>
                      <a:pt x="757" y="239"/>
                    </a:lnTo>
                    <a:lnTo>
                      <a:pt x="761" y="237"/>
                    </a:lnTo>
                    <a:lnTo>
                      <a:pt x="763" y="239"/>
                    </a:lnTo>
                    <a:lnTo>
                      <a:pt x="775" y="249"/>
                    </a:lnTo>
                    <a:lnTo>
                      <a:pt x="775" y="253"/>
                    </a:lnTo>
                    <a:lnTo>
                      <a:pt x="773" y="259"/>
                    </a:lnTo>
                    <a:lnTo>
                      <a:pt x="767" y="259"/>
                    </a:lnTo>
                    <a:lnTo>
                      <a:pt x="767" y="269"/>
                    </a:lnTo>
                    <a:lnTo>
                      <a:pt x="771" y="271"/>
                    </a:lnTo>
                    <a:lnTo>
                      <a:pt x="775" y="267"/>
                    </a:lnTo>
                    <a:lnTo>
                      <a:pt x="775" y="269"/>
                    </a:lnTo>
                    <a:lnTo>
                      <a:pt x="771" y="275"/>
                    </a:lnTo>
                    <a:lnTo>
                      <a:pt x="769" y="279"/>
                    </a:lnTo>
                    <a:lnTo>
                      <a:pt x="771" y="283"/>
                    </a:lnTo>
                    <a:lnTo>
                      <a:pt x="777" y="277"/>
                    </a:lnTo>
                    <a:lnTo>
                      <a:pt x="783" y="273"/>
                    </a:lnTo>
                    <a:lnTo>
                      <a:pt x="785" y="267"/>
                    </a:lnTo>
                    <a:lnTo>
                      <a:pt x="795" y="263"/>
                    </a:lnTo>
                    <a:lnTo>
                      <a:pt x="797" y="259"/>
                    </a:lnTo>
                    <a:lnTo>
                      <a:pt x="805" y="259"/>
                    </a:lnTo>
                    <a:lnTo>
                      <a:pt x="811" y="259"/>
                    </a:lnTo>
                    <a:lnTo>
                      <a:pt x="817" y="251"/>
                    </a:lnTo>
                    <a:lnTo>
                      <a:pt x="829" y="241"/>
                    </a:lnTo>
                    <a:lnTo>
                      <a:pt x="831" y="227"/>
                    </a:lnTo>
                    <a:lnTo>
                      <a:pt x="835" y="223"/>
                    </a:lnTo>
                    <a:lnTo>
                      <a:pt x="847" y="227"/>
                    </a:lnTo>
                    <a:lnTo>
                      <a:pt x="853" y="227"/>
                    </a:lnTo>
                    <a:lnTo>
                      <a:pt x="853" y="219"/>
                    </a:lnTo>
                    <a:lnTo>
                      <a:pt x="863" y="217"/>
                    </a:lnTo>
                    <a:lnTo>
                      <a:pt x="869" y="201"/>
                    </a:lnTo>
                    <a:lnTo>
                      <a:pt x="877" y="203"/>
                    </a:lnTo>
                    <a:lnTo>
                      <a:pt x="881" y="205"/>
                    </a:lnTo>
                    <a:lnTo>
                      <a:pt x="885" y="199"/>
                    </a:lnTo>
                    <a:lnTo>
                      <a:pt x="881" y="181"/>
                    </a:lnTo>
                    <a:lnTo>
                      <a:pt x="869" y="167"/>
                    </a:lnTo>
                    <a:lnTo>
                      <a:pt x="865" y="159"/>
                    </a:lnTo>
                    <a:lnTo>
                      <a:pt x="871" y="159"/>
                    </a:lnTo>
                    <a:lnTo>
                      <a:pt x="875" y="157"/>
                    </a:lnTo>
                    <a:lnTo>
                      <a:pt x="887" y="159"/>
                    </a:lnTo>
                    <a:lnTo>
                      <a:pt x="895" y="161"/>
                    </a:lnTo>
                    <a:lnTo>
                      <a:pt x="897" y="153"/>
                    </a:lnTo>
                    <a:lnTo>
                      <a:pt x="895" y="139"/>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50" name="Freeform 8"/>
              <p:cNvSpPr>
                <a:spLocks noEditPoints="1"/>
              </p:cNvSpPr>
              <p:nvPr/>
            </p:nvSpPr>
            <p:spPr bwMode="auto">
              <a:xfrm>
                <a:off x="2961916" y="2610008"/>
                <a:ext cx="721900" cy="821839"/>
              </a:xfrm>
              <a:custGeom>
                <a:avLst/>
                <a:gdLst>
                  <a:gd name="T0" fmla="*/ 324 w 339"/>
                  <a:gd name="T1" fmla="*/ 155 h 385"/>
                  <a:gd name="T2" fmla="*/ 309 w 339"/>
                  <a:gd name="T3" fmla="*/ 177 h 385"/>
                  <a:gd name="T4" fmla="*/ 306 w 339"/>
                  <a:gd name="T5" fmla="*/ 189 h 385"/>
                  <a:gd name="T6" fmla="*/ 305 w 339"/>
                  <a:gd name="T7" fmla="*/ 222 h 385"/>
                  <a:gd name="T8" fmla="*/ 298 w 339"/>
                  <a:gd name="T9" fmla="*/ 252 h 385"/>
                  <a:gd name="T10" fmla="*/ 285 w 339"/>
                  <a:gd name="T11" fmla="*/ 278 h 385"/>
                  <a:gd name="T12" fmla="*/ 271 w 339"/>
                  <a:gd name="T13" fmla="*/ 280 h 385"/>
                  <a:gd name="T14" fmla="*/ 264 w 339"/>
                  <a:gd name="T15" fmla="*/ 284 h 385"/>
                  <a:gd name="T16" fmla="*/ 250 w 339"/>
                  <a:gd name="T17" fmla="*/ 288 h 385"/>
                  <a:gd name="T18" fmla="*/ 233 w 339"/>
                  <a:gd name="T19" fmla="*/ 304 h 385"/>
                  <a:gd name="T20" fmla="*/ 234 w 339"/>
                  <a:gd name="T21" fmla="*/ 325 h 385"/>
                  <a:gd name="T22" fmla="*/ 225 w 339"/>
                  <a:gd name="T23" fmla="*/ 348 h 385"/>
                  <a:gd name="T24" fmla="*/ 212 w 339"/>
                  <a:gd name="T25" fmla="*/ 366 h 385"/>
                  <a:gd name="T26" fmla="*/ 222 w 339"/>
                  <a:gd name="T27" fmla="*/ 353 h 385"/>
                  <a:gd name="T28" fmla="*/ 212 w 339"/>
                  <a:gd name="T29" fmla="*/ 363 h 385"/>
                  <a:gd name="T30" fmla="*/ 203 w 339"/>
                  <a:gd name="T31" fmla="*/ 383 h 385"/>
                  <a:gd name="T32" fmla="*/ 204 w 339"/>
                  <a:gd name="T33" fmla="*/ 373 h 385"/>
                  <a:gd name="T34" fmla="*/ 172 w 339"/>
                  <a:gd name="T35" fmla="*/ 351 h 385"/>
                  <a:gd name="T36" fmla="*/ 190 w 339"/>
                  <a:gd name="T37" fmla="*/ 310 h 385"/>
                  <a:gd name="T38" fmla="*/ 172 w 339"/>
                  <a:gd name="T39" fmla="*/ 287 h 385"/>
                  <a:gd name="T40" fmla="*/ 145 w 339"/>
                  <a:gd name="T41" fmla="*/ 250 h 385"/>
                  <a:gd name="T42" fmla="*/ 133 w 339"/>
                  <a:gd name="T43" fmla="*/ 214 h 385"/>
                  <a:gd name="T44" fmla="*/ 112 w 339"/>
                  <a:gd name="T45" fmla="*/ 186 h 385"/>
                  <a:gd name="T46" fmla="*/ 78 w 339"/>
                  <a:gd name="T47" fmla="*/ 167 h 385"/>
                  <a:gd name="T48" fmla="*/ 50 w 339"/>
                  <a:gd name="T49" fmla="*/ 161 h 385"/>
                  <a:gd name="T50" fmla="*/ 30 w 339"/>
                  <a:gd name="T51" fmla="*/ 145 h 385"/>
                  <a:gd name="T52" fmla="*/ 0 w 339"/>
                  <a:gd name="T53" fmla="*/ 134 h 385"/>
                  <a:gd name="T54" fmla="*/ 26 w 339"/>
                  <a:gd name="T55" fmla="*/ 93 h 385"/>
                  <a:gd name="T56" fmla="*/ 35 w 339"/>
                  <a:gd name="T57" fmla="*/ 45 h 385"/>
                  <a:gd name="T58" fmla="*/ 50 w 339"/>
                  <a:gd name="T59" fmla="*/ 35 h 385"/>
                  <a:gd name="T60" fmla="*/ 71 w 339"/>
                  <a:gd name="T61" fmla="*/ 45 h 385"/>
                  <a:gd name="T62" fmla="*/ 82 w 339"/>
                  <a:gd name="T63" fmla="*/ 28 h 385"/>
                  <a:gd name="T64" fmla="*/ 96 w 339"/>
                  <a:gd name="T65" fmla="*/ 16 h 385"/>
                  <a:gd name="T66" fmla="*/ 120 w 339"/>
                  <a:gd name="T67" fmla="*/ 1 h 385"/>
                  <a:gd name="T68" fmla="*/ 118 w 339"/>
                  <a:gd name="T69" fmla="*/ 24 h 385"/>
                  <a:gd name="T70" fmla="*/ 135 w 339"/>
                  <a:gd name="T71" fmla="*/ 37 h 385"/>
                  <a:gd name="T72" fmla="*/ 154 w 339"/>
                  <a:gd name="T73" fmla="*/ 30 h 385"/>
                  <a:gd name="T74" fmla="*/ 177 w 339"/>
                  <a:gd name="T75" fmla="*/ 32 h 385"/>
                  <a:gd name="T76" fmla="*/ 194 w 339"/>
                  <a:gd name="T77" fmla="*/ 10 h 385"/>
                  <a:gd name="T78" fmla="*/ 204 w 339"/>
                  <a:gd name="T79" fmla="*/ 35 h 385"/>
                  <a:gd name="T80" fmla="*/ 197 w 339"/>
                  <a:gd name="T81" fmla="*/ 52 h 385"/>
                  <a:gd name="T82" fmla="*/ 180 w 339"/>
                  <a:gd name="T83" fmla="*/ 70 h 385"/>
                  <a:gd name="T84" fmla="*/ 197 w 339"/>
                  <a:gd name="T85" fmla="*/ 59 h 385"/>
                  <a:gd name="T86" fmla="*/ 216 w 339"/>
                  <a:gd name="T87" fmla="*/ 66 h 385"/>
                  <a:gd name="T88" fmla="*/ 205 w 339"/>
                  <a:gd name="T89" fmla="*/ 71 h 385"/>
                  <a:gd name="T90" fmla="*/ 212 w 339"/>
                  <a:gd name="T91" fmla="*/ 72 h 385"/>
                  <a:gd name="T92" fmla="*/ 228 w 339"/>
                  <a:gd name="T93" fmla="*/ 59 h 385"/>
                  <a:gd name="T94" fmla="*/ 246 w 339"/>
                  <a:gd name="T95" fmla="*/ 67 h 385"/>
                  <a:gd name="T96" fmla="*/ 255 w 339"/>
                  <a:gd name="T97" fmla="*/ 75 h 385"/>
                  <a:gd name="T98" fmla="*/ 266 w 339"/>
                  <a:gd name="T99" fmla="*/ 75 h 385"/>
                  <a:gd name="T100" fmla="*/ 286 w 339"/>
                  <a:gd name="T101" fmla="*/ 80 h 385"/>
                  <a:gd name="T102" fmla="*/ 306 w 339"/>
                  <a:gd name="T103" fmla="*/ 89 h 385"/>
                  <a:gd name="T104" fmla="*/ 325 w 339"/>
                  <a:gd name="T105" fmla="*/ 102 h 385"/>
                  <a:gd name="T106" fmla="*/ 338 w 339"/>
                  <a:gd name="T107" fmla="*/ 121 h 385"/>
                  <a:gd name="T108" fmla="*/ 203 w 339"/>
                  <a:gd name="T109" fmla="*/ 30 h 385"/>
                  <a:gd name="T110" fmla="*/ 211 w 339"/>
                  <a:gd name="T111" fmla="*/ 54 h 385"/>
                  <a:gd name="T112" fmla="*/ 203 w 339"/>
                  <a:gd name="T113" fmla="*/ 50 h 385"/>
                  <a:gd name="T114" fmla="*/ 205 w 339"/>
                  <a:gd name="T115" fmla="*/ 49 h 385"/>
                  <a:gd name="T116" fmla="*/ 198 w 339"/>
                  <a:gd name="T117" fmla="*/ 53 h 385"/>
                  <a:gd name="T118" fmla="*/ 255 w 339"/>
                  <a:gd name="T119" fmla="*/ 7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9" h="385">
                    <a:moveTo>
                      <a:pt x="339" y="125"/>
                    </a:moveTo>
                    <a:cubicBezTo>
                      <a:pt x="338" y="129"/>
                      <a:pt x="338" y="129"/>
                      <a:pt x="338" y="129"/>
                    </a:cubicBezTo>
                    <a:cubicBezTo>
                      <a:pt x="338" y="133"/>
                      <a:pt x="338" y="133"/>
                      <a:pt x="338" y="133"/>
                    </a:cubicBezTo>
                    <a:cubicBezTo>
                      <a:pt x="336" y="137"/>
                      <a:pt x="336" y="137"/>
                      <a:pt x="336" y="137"/>
                    </a:cubicBezTo>
                    <a:cubicBezTo>
                      <a:pt x="332" y="145"/>
                      <a:pt x="332" y="145"/>
                      <a:pt x="332" y="145"/>
                    </a:cubicBezTo>
                    <a:cubicBezTo>
                      <a:pt x="331" y="146"/>
                      <a:pt x="331" y="146"/>
                      <a:pt x="331" y="146"/>
                    </a:cubicBezTo>
                    <a:cubicBezTo>
                      <a:pt x="330" y="148"/>
                      <a:pt x="330" y="148"/>
                      <a:pt x="330" y="148"/>
                    </a:cubicBezTo>
                    <a:cubicBezTo>
                      <a:pt x="325" y="154"/>
                      <a:pt x="325" y="154"/>
                      <a:pt x="325" y="154"/>
                    </a:cubicBezTo>
                    <a:cubicBezTo>
                      <a:pt x="324" y="155"/>
                      <a:pt x="324" y="155"/>
                      <a:pt x="324" y="155"/>
                    </a:cubicBezTo>
                    <a:cubicBezTo>
                      <a:pt x="321" y="159"/>
                      <a:pt x="321" y="159"/>
                      <a:pt x="321" y="159"/>
                    </a:cubicBezTo>
                    <a:cubicBezTo>
                      <a:pt x="320" y="160"/>
                      <a:pt x="320" y="160"/>
                      <a:pt x="320" y="160"/>
                    </a:cubicBezTo>
                    <a:cubicBezTo>
                      <a:pt x="319" y="162"/>
                      <a:pt x="319" y="162"/>
                      <a:pt x="319" y="162"/>
                    </a:cubicBezTo>
                    <a:cubicBezTo>
                      <a:pt x="315" y="170"/>
                      <a:pt x="315" y="170"/>
                      <a:pt x="315" y="170"/>
                    </a:cubicBezTo>
                    <a:cubicBezTo>
                      <a:pt x="315" y="171"/>
                      <a:pt x="315" y="171"/>
                      <a:pt x="315" y="171"/>
                    </a:cubicBezTo>
                    <a:cubicBezTo>
                      <a:pt x="311" y="178"/>
                      <a:pt x="311" y="178"/>
                      <a:pt x="311" y="178"/>
                    </a:cubicBezTo>
                    <a:cubicBezTo>
                      <a:pt x="309" y="179"/>
                      <a:pt x="309" y="179"/>
                      <a:pt x="309" y="179"/>
                    </a:cubicBezTo>
                    <a:cubicBezTo>
                      <a:pt x="310" y="178"/>
                      <a:pt x="310" y="178"/>
                      <a:pt x="310" y="178"/>
                    </a:cubicBezTo>
                    <a:cubicBezTo>
                      <a:pt x="309" y="177"/>
                      <a:pt x="309" y="177"/>
                      <a:pt x="309" y="177"/>
                    </a:cubicBezTo>
                    <a:cubicBezTo>
                      <a:pt x="307" y="177"/>
                      <a:pt x="307" y="177"/>
                      <a:pt x="307" y="177"/>
                    </a:cubicBezTo>
                    <a:cubicBezTo>
                      <a:pt x="307" y="179"/>
                      <a:pt x="307" y="179"/>
                      <a:pt x="307" y="179"/>
                    </a:cubicBezTo>
                    <a:cubicBezTo>
                      <a:pt x="307" y="180"/>
                      <a:pt x="307" y="180"/>
                      <a:pt x="307" y="180"/>
                    </a:cubicBezTo>
                    <a:cubicBezTo>
                      <a:pt x="306" y="182"/>
                      <a:pt x="306" y="182"/>
                      <a:pt x="306" y="182"/>
                    </a:cubicBezTo>
                    <a:cubicBezTo>
                      <a:pt x="306" y="186"/>
                      <a:pt x="306" y="186"/>
                      <a:pt x="306" y="186"/>
                    </a:cubicBezTo>
                    <a:cubicBezTo>
                      <a:pt x="305" y="187"/>
                      <a:pt x="305" y="187"/>
                      <a:pt x="305" y="187"/>
                    </a:cubicBezTo>
                    <a:cubicBezTo>
                      <a:pt x="304" y="188"/>
                      <a:pt x="304" y="188"/>
                      <a:pt x="304" y="188"/>
                    </a:cubicBezTo>
                    <a:cubicBezTo>
                      <a:pt x="305" y="189"/>
                      <a:pt x="305" y="189"/>
                      <a:pt x="305" y="189"/>
                    </a:cubicBezTo>
                    <a:cubicBezTo>
                      <a:pt x="306" y="189"/>
                      <a:pt x="306" y="189"/>
                      <a:pt x="306" y="189"/>
                    </a:cubicBezTo>
                    <a:cubicBezTo>
                      <a:pt x="306" y="192"/>
                      <a:pt x="306" y="192"/>
                      <a:pt x="306" y="192"/>
                    </a:cubicBezTo>
                    <a:cubicBezTo>
                      <a:pt x="305" y="194"/>
                      <a:pt x="305" y="194"/>
                      <a:pt x="305" y="194"/>
                    </a:cubicBezTo>
                    <a:cubicBezTo>
                      <a:pt x="305" y="200"/>
                      <a:pt x="305" y="200"/>
                      <a:pt x="305" y="200"/>
                    </a:cubicBezTo>
                    <a:cubicBezTo>
                      <a:pt x="306" y="206"/>
                      <a:pt x="306" y="206"/>
                      <a:pt x="306" y="206"/>
                    </a:cubicBezTo>
                    <a:cubicBezTo>
                      <a:pt x="307" y="207"/>
                      <a:pt x="307" y="207"/>
                      <a:pt x="307" y="207"/>
                    </a:cubicBezTo>
                    <a:cubicBezTo>
                      <a:pt x="307" y="210"/>
                      <a:pt x="307" y="210"/>
                      <a:pt x="307" y="210"/>
                    </a:cubicBezTo>
                    <a:cubicBezTo>
                      <a:pt x="306" y="216"/>
                      <a:pt x="306" y="216"/>
                      <a:pt x="306" y="216"/>
                    </a:cubicBezTo>
                    <a:cubicBezTo>
                      <a:pt x="306" y="219"/>
                      <a:pt x="306" y="219"/>
                      <a:pt x="306" y="219"/>
                    </a:cubicBezTo>
                    <a:cubicBezTo>
                      <a:pt x="305" y="222"/>
                      <a:pt x="305" y="222"/>
                      <a:pt x="305" y="222"/>
                    </a:cubicBezTo>
                    <a:cubicBezTo>
                      <a:pt x="306" y="226"/>
                      <a:pt x="306" y="226"/>
                      <a:pt x="306" y="226"/>
                    </a:cubicBezTo>
                    <a:cubicBezTo>
                      <a:pt x="305" y="228"/>
                      <a:pt x="305" y="228"/>
                      <a:pt x="305" y="228"/>
                    </a:cubicBezTo>
                    <a:cubicBezTo>
                      <a:pt x="304" y="228"/>
                      <a:pt x="304" y="228"/>
                      <a:pt x="304" y="228"/>
                    </a:cubicBezTo>
                    <a:cubicBezTo>
                      <a:pt x="302" y="233"/>
                      <a:pt x="302" y="233"/>
                      <a:pt x="302" y="233"/>
                    </a:cubicBezTo>
                    <a:cubicBezTo>
                      <a:pt x="302" y="238"/>
                      <a:pt x="302" y="238"/>
                      <a:pt x="302" y="238"/>
                    </a:cubicBezTo>
                    <a:cubicBezTo>
                      <a:pt x="303" y="241"/>
                      <a:pt x="303" y="241"/>
                      <a:pt x="303" y="241"/>
                    </a:cubicBezTo>
                    <a:cubicBezTo>
                      <a:pt x="303" y="244"/>
                      <a:pt x="303" y="244"/>
                      <a:pt x="303" y="244"/>
                    </a:cubicBezTo>
                    <a:cubicBezTo>
                      <a:pt x="301" y="245"/>
                      <a:pt x="301" y="245"/>
                      <a:pt x="301" y="245"/>
                    </a:cubicBezTo>
                    <a:cubicBezTo>
                      <a:pt x="298" y="252"/>
                      <a:pt x="298" y="252"/>
                      <a:pt x="298" y="252"/>
                    </a:cubicBezTo>
                    <a:cubicBezTo>
                      <a:pt x="294" y="258"/>
                      <a:pt x="294" y="258"/>
                      <a:pt x="294" y="258"/>
                    </a:cubicBezTo>
                    <a:cubicBezTo>
                      <a:pt x="293" y="263"/>
                      <a:pt x="293" y="263"/>
                      <a:pt x="293" y="263"/>
                    </a:cubicBezTo>
                    <a:cubicBezTo>
                      <a:pt x="292" y="266"/>
                      <a:pt x="292" y="266"/>
                      <a:pt x="292" y="266"/>
                    </a:cubicBezTo>
                    <a:cubicBezTo>
                      <a:pt x="293" y="268"/>
                      <a:pt x="293" y="268"/>
                      <a:pt x="293" y="268"/>
                    </a:cubicBezTo>
                    <a:cubicBezTo>
                      <a:pt x="292" y="271"/>
                      <a:pt x="292" y="271"/>
                      <a:pt x="292" y="271"/>
                    </a:cubicBezTo>
                    <a:cubicBezTo>
                      <a:pt x="289" y="272"/>
                      <a:pt x="289" y="272"/>
                      <a:pt x="289" y="272"/>
                    </a:cubicBezTo>
                    <a:cubicBezTo>
                      <a:pt x="286" y="274"/>
                      <a:pt x="286" y="274"/>
                      <a:pt x="286" y="274"/>
                    </a:cubicBezTo>
                    <a:cubicBezTo>
                      <a:pt x="286" y="276"/>
                      <a:pt x="286" y="276"/>
                      <a:pt x="286" y="276"/>
                    </a:cubicBezTo>
                    <a:cubicBezTo>
                      <a:pt x="285" y="278"/>
                      <a:pt x="285" y="278"/>
                      <a:pt x="285" y="278"/>
                    </a:cubicBezTo>
                    <a:cubicBezTo>
                      <a:pt x="284" y="277"/>
                      <a:pt x="284" y="277"/>
                      <a:pt x="284" y="277"/>
                    </a:cubicBezTo>
                    <a:cubicBezTo>
                      <a:pt x="282" y="277"/>
                      <a:pt x="282" y="277"/>
                      <a:pt x="282" y="277"/>
                    </a:cubicBezTo>
                    <a:cubicBezTo>
                      <a:pt x="283" y="278"/>
                      <a:pt x="283" y="278"/>
                      <a:pt x="283" y="278"/>
                    </a:cubicBezTo>
                    <a:cubicBezTo>
                      <a:pt x="276" y="278"/>
                      <a:pt x="276" y="278"/>
                      <a:pt x="276" y="278"/>
                    </a:cubicBezTo>
                    <a:cubicBezTo>
                      <a:pt x="277" y="276"/>
                      <a:pt x="277" y="276"/>
                      <a:pt x="277" y="276"/>
                    </a:cubicBezTo>
                    <a:cubicBezTo>
                      <a:pt x="276" y="276"/>
                      <a:pt x="276" y="276"/>
                      <a:pt x="276" y="276"/>
                    </a:cubicBezTo>
                    <a:cubicBezTo>
                      <a:pt x="274" y="278"/>
                      <a:pt x="274" y="278"/>
                      <a:pt x="274" y="278"/>
                    </a:cubicBezTo>
                    <a:cubicBezTo>
                      <a:pt x="274" y="279"/>
                      <a:pt x="274" y="279"/>
                      <a:pt x="274" y="279"/>
                    </a:cubicBezTo>
                    <a:cubicBezTo>
                      <a:pt x="271" y="280"/>
                      <a:pt x="271" y="280"/>
                      <a:pt x="271" y="280"/>
                    </a:cubicBezTo>
                    <a:cubicBezTo>
                      <a:pt x="267" y="280"/>
                      <a:pt x="267" y="280"/>
                      <a:pt x="267" y="280"/>
                    </a:cubicBezTo>
                    <a:cubicBezTo>
                      <a:pt x="270" y="279"/>
                      <a:pt x="270" y="279"/>
                      <a:pt x="270" y="279"/>
                    </a:cubicBezTo>
                    <a:cubicBezTo>
                      <a:pt x="269" y="278"/>
                      <a:pt x="269" y="278"/>
                      <a:pt x="269" y="278"/>
                    </a:cubicBezTo>
                    <a:cubicBezTo>
                      <a:pt x="267" y="279"/>
                      <a:pt x="267" y="279"/>
                      <a:pt x="267" y="279"/>
                    </a:cubicBezTo>
                    <a:cubicBezTo>
                      <a:pt x="265" y="279"/>
                      <a:pt x="265" y="279"/>
                      <a:pt x="265" y="279"/>
                    </a:cubicBezTo>
                    <a:cubicBezTo>
                      <a:pt x="263" y="281"/>
                      <a:pt x="263" y="281"/>
                      <a:pt x="263" y="281"/>
                    </a:cubicBezTo>
                    <a:cubicBezTo>
                      <a:pt x="265" y="282"/>
                      <a:pt x="265" y="282"/>
                      <a:pt x="265" y="282"/>
                    </a:cubicBezTo>
                    <a:cubicBezTo>
                      <a:pt x="265" y="283"/>
                      <a:pt x="265" y="283"/>
                      <a:pt x="265" y="283"/>
                    </a:cubicBezTo>
                    <a:cubicBezTo>
                      <a:pt x="264" y="284"/>
                      <a:pt x="264" y="284"/>
                      <a:pt x="264" y="284"/>
                    </a:cubicBezTo>
                    <a:cubicBezTo>
                      <a:pt x="260" y="284"/>
                      <a:pt x="260" y="284"/>
                      <a:pt x="260" y="284"/>
                    </a:cubicBezTo>
                    <a:cubicBezTo>
                      <a:pt x="259" y="286"/>
                      <a:pt x="259" y="286"/>
                      <a:pt x="259" y="286"/>
                    </a:cubicBezTo>
                    <a:cubicBezTo>
                      <a:pt x="259" y="287"/>
                      <a:pt x="259" y="287"/>
                      <a:pt x="259" y="287"/>
                    </a:cubicBezTo>
                    <a:cubicBezTo>
                      <a:pt x="258" y="288"/>
                      <a:pt x="258" y="288"/>
                      <a:pt x="258" y="288"/>
                    </a:cubicBezTo>
                    <a:cubicBezTo>
                      <a:pt x="256" y="286"/>
                      <a:pt x="256" y="286"/>
                      <a:pt x="256" y="286"/>
                    </a:cubicBezTo>
                    <a:cubicBezTo>
                      <a:pt x="255" y="287"/>
                      <a:pt x="255" y="287"/>
                      <a:pt x="255" y="287"/>
                    </a:cubicBezTo>
                    <a:cubicBezTo>
                      <a:pt x="254" y="286"/>
                      <a:pt x="254" y="286"/>
                      <a:pt x="254" y="286"/>
                    </a:cubicBezTo>
                    <a:cubicBezTo>
                      <a:pt x="251" y="287"/>
                      <a:pt x="251" y="287"/>
                      <a:pt x="251" y="287"/>
                    </a:cubicBezTo>
                    <a:cubicBezTo>
                      <a:pt x="250" y="288"/>
                      <a:pt x="250" y="288"/>
                      <a:pt x="250" y="288"/>
                    </a:cubicBezTo>
                    <a:cubicBezTo>
                      <a:pt x="247" y="289"/>
                      <a:pt x="247" y="289"/>
                      <a:pt x="247" y="289"/>
                    </a:cubicBezTo>
                    <a:cubicBezTo>
                      <a:pt x="244" y="293"/>
                      <a:pt x="244" y="293"/>
                      <a:pt x="244" y="293"/>
                    </a:cubicBezTo>
                    <a:cubicBezTo>
                      <a:pt x="242" y="294"/>
                      <a:pt x="242" y="294"/>
                      <a:pt x="242" y="294"/>
                    </a:cubicBezTo>
                    <a:cubicBezTo>
                      <a:pt x="241" y="296"/>
                      <a:pt x="241" y="296"/>
                      <a:pt x="241" y="296"/>
                    </a:cubicBezTo>
                    <a:cubicBezTo>
                      <a:pt x="238" y="299"/>
                      <a:pt x="238" y="299"/>
                      <a:pt x="238" y="299"/>
                    </a:cubicBezTo>
                    <a:cubicBezTo>
                      <a:pt x="237" y="301"/>
                      <a:pt x="237" y="301"/>
                      <a:pt x="237" y="301"/>
                    </a:cubicBezTo>
                    <a:cubicBezTo>
                      <a:pt x="235" y="303"/>
                      <a:pt x="235" y="303"/>
                      <a:pt x="235" y="303"/>
                    </a:cubicBezTo>
                    <a:cubicBezTo>
                      <a:pt x="234" y="302"/>
                      <a:pt x="234" y="302"/>
                      <a:pt x="234" y="302"/>
                    </a:cubicBezTo>
                    <a:cubicBezTo>
                      <a:pt x="233" y="304"/>
                      <a:pt x="233" y="304"/>
                      <a:pt x="233" y="304"/>
                    </a:cubicBezTo>
                    <a:cubicBezTo>
                      <a:pt x="232" y="304"/>
                      <a:pt x="232" y="304"/>
                      <a:pt x="232" y="304"/>
                    </a:cubicBezTo>
                    <a:cubicBezTo>
                      <a:pt x="233" y="305"/>
                      <a:pt x="233" y="305"/>
                      <a:pt x="233" y="305"/>
                    </a:cubicBezTo>
                    <a:cubicBezTo>
                      <a:pt x="233" y="306"/>
                      <a:pt x="233" y="306"/>
                      <a:pt x="233" y="306"/>
                    </a:cubicBezTo>
                    <a:cubicBezTo>
                      <a:pt x="232" y="311"/>
                      <a:pt x="232" y="311"/>
                      <a:pt x="232" y="311"/>
                    </a:cubicBezTo>
                    <a:cubicBezTo>
                      <a:pt x="232" y="312"/>
                      <a:pt x="232" y="312"/>
                      <a:pt x="232" y="312"/>
                    </a:cubicBezTo>
                    <a:cubicBezTo>
                      <a:pt x="233" y="315"/>
                      <a:pt x="233" y="315"/>
                      <a:pt x="233" y="315"/>
                    </a:cubicBezTo>
                    <a:cubicBezTo>
                      <a:pt x="234" y="319"/>
                      <a:pt x="234" y="319"/>
                      <a:pt x="234" y="319"/>
                    </a:cubicBezTo>
                    <a:cubicBezTo>
                      <a:pt x="235" y="323"/>
                      <a:pt x="235" y="323"/>
                      <a:pt x="235" y="323"/>
                    </a:cubicBezTo>
                    <a:cubicBezTo>
                      <a:pt x="234" y="325"/>
                      <a:pt x="234" y="325"/>
                      <a:pt x="234" y="325"/>
                    </a:cubicBezTo>
                    <a:cubicBezTo>
                      <a:pt x="235" y="328"/>
                      <a:pt x="235" y="328"/>
                      <a:pt x="235" y="328"/>
                    </a:cubicBezTo>
                    <a:cubicBezTo>
                      <a:pt x="234" y="332"/>
                      <a:pt x="234" y="332"/>
                      <a:pt x="234" y="332"/>
                    </a:cubicBezTo>
                    <a:cubicBezTo>
                      <a:pt x="234" y="333"/>
                      <a:pt x="234" y="333"/>
                      <a:pt x="234" y="333"/>
                    </a:cubicBezTo>
                    <a:cubicBezTo>
                      <a:pt x="234" y="335"/>
                      <a:pt x="234" y="335"/>
                      <a:pt x="234" y="335"/>
                    </a:cubicBezTo>
                    <a:cubicBezTo>
                      <a:pt x="233" y="337"/>
                      <a:pt x="233" y="337"/>
                      <a:pt x="233" y="337"/>
                    </a:cubicBezTo>
                    <a:cubicBezTo>
                      <a:pt x="229" y="340"/>
                      <a:pt x="229" y="340"/>
                      <a:pt x="229" y="340"/>
                    </a:cubicBezTo>
                    <a:cubicBezTo>
                      <a:pt x="226" y="344"/>
                      <a:pt x="226" y="344"/>
                      <a:pt x="226" y="344"/>
                    </a:cubicBezTo>
                    <a:cubicBezTo>
                      <a:pt x="225" y="347"/>
                      <a:pt x="225" y="347"/>
                      <a:pt x="225" y="347"/>
                    </a:cubicBezTo>
                    <a:cubicBezTo>
                      <a:pt x="225" y="348"/>
                      <a:pt x="225" y="348"/>
                      <a:pt x="225" y="348"/>
                    </a:cubicBezTo>
                    <a:cubicBezTo>
                      <a:pt x="224" y="354"/>
                      <a:pt x="224" y="354"/>
                      <a:pt x="224" y="354"/>
                    </a:cubicBezTo>
                    <a:cubicBezTo>
                      <a:pt x="221" y="361"/>
                      <a:pt x="221" y="361"/>
                      <a:pt x="221" y="361"/>
                    </a:cubicBezTo>
                    <a:cubicBezTo>
                      <a:pt x="218" y="365"/>
                      <a:pt x="218" y="365"/>
                      <a:pt x="218" y="365"/>
                    </a:cubicBezTo>
                    <a:cubicBezTo>
                      <a:pt x="216" y="366"/>
                      <a:pt x="216" y="366"/>
                      <a:pt x="216" y="366"/>
                    </a:cubicBezTo>
                    <a:cubicBezTo>
                      <a:pt x="215" y="367"/>
                      <a:pt x="215" y="367"/>
                      <a:pt x="215" y="367"/>
                    </a:cubicBezTo>
                    <a:cubicBezTo>
                      <a:pt x="213" y="369"/>
                      <a:pt x="213" y="369"/>
                      <a:pt x="213" y="369"/>
                    </a:cubicBezTo>
                    <a:cubicBezTo>
                      <a:pt x="212" y="367"/>
                      <a:pt x="212" y="367"/>
                      <a:pt x="212" y="367"/>
                    </a:cubicBezTo>
                    <a:cubicBezTo>
                      <a:pt x="212" y="366"/>
                      <a:pt x="212" y="366"/>
                      <a:pt x="212" y="366"/>
                    </a:cubicBezTo>
                    <a:cubicBezTo>
                      <a:pt x="212" y="366"/>
                      <a:pt x="212" y="366"/>
                      <a:pt x="212" y="366"/>
                    </a:cubicBezTo>
                    <a:cubicBezTo>
                      <a:pt x="214" y="365"/>
                      <a:pt x="214" y="365"/>
                      <a:pt x="214" y="365"/>
                    </a:cubicBezTo>
                    <a:cubicBezTo>
                      <a:pt x="215" y="365"/>
                      <a:pt x="215" y="365"/>
                      <a:pt x="215" y="365"/>
                    </a:cubicBezTo>
                    <a:cubicBezTo>
                      <a:pt x="216" y="364"/>
                      <a:pt x="216" y="364"/>
                      <a:pt x="216" y="364"/>
                    </a:cubicBezTo>
                    <a:cubicBezTo>
                      <a:pt x="217" y="363"/>
                      <a:pt x="217" y="363"/>
                      <a:pt x="217" y="363"/>
                    </a:cubicBezTo>
                    <a:cubicBezTo>
                      <a:pt x="218" y="362"/>
                      <a:pt x="218" y="362"/>
                      <a:pt x="218" y="362"/>
                    </a:cubicBezTo>
                    <a:cubicBezTo>
                      <a:pt x="218" y="360"/>
                      <a:pt x="218" y="360"/>
                      <a:pt x="218" y="360"/>
                    </a:cubicBezTo>
                    <a:cubicBezTo>
                      <a:pt x="220" y="358"/>
                      <a:pt x="220" y="358"/>
                      <a:pt x="220" y="358"/>
                    </a:cubicBezTo>
                    <a:cubicBezTo>
                      <a:pt x="220" y="355"/>
                      <a:pt x="220" y="355"/>
                      <a:pt x="220" y="355"/>
                    </a:cubicBezTo>
                    <a:cubicBezTo>
                      <a:pt x="222" y="353"/>
                      <a:pt x="222" y="353"/>
                      <a:pt x="222" y="353"/>
                    </a:cubicBezTo>
                    <a:cubicBezTo>
                      <a:pt x="222" y="351"/>
                      <a:pt x="222" y="351"/>
                      <a:pt x="222" y="351"/>
                    </a:cubicBezTo>
                    <a:cubicBezTo>
                      <a:pt x="221" y="351"/>
                      <a:pt x="221" y="351"/>
                      <a:pt x="221" y="351"/>
                    </a:cubicBezTo>
                    <a:cubicBezTo>
                      <a:pt x="219" y="352"/>
                      <a:pt x="219" y="352"/>
                      <a:pt x="219" y="352"/>
                    </a:cubicBezTo>
                    <a:cubicBezTo>
                      <a:pt x="217" y="351"/>
                      <a:pt x="217" y="351"/>
                      <a:pt x="217" y="351"/>
                    </a:cubicBezTo>
                    <a:cubicBezTo>
                      <a:pt x="215" y="350"/>
                      <a:pt x="215" y="350"/>
                      <a:pt x="215" y="350"/>
                    </a:cubicBezTo>
                    <a:cubicBezTo>
                      <a:pt x="216" y="352"/>
                      <a:pt x="216" y="352"/>
                      <a:pt x="216" y="352"/>
                    </a:cubicBezTo>
                    <a:cubicBezTo>
                      <a:pt x="215" y="356"/>
                      <a:pt x="215" y="356"/>
                      <a:pt x="215" y="356"/>
                    </a:cubicBezTo>
                    <a:cubicBezTo>
                      <a:pt x="214" y="360"/>
                      <a:pt x="214" y="360"/>
                      <a:pt x="214" y="360"/>
                    </a:cubicBezTo>
                    <a:cubicBezTo>
                      <a:pt x="212" y="363"/>
                      <a:pt x="212" y="363"/>
                      <a:pt x="212" y="363"/>
                    </a:cubicBezTo>
                    <a:cubicBezTo>
                      <a:pt x="210" y="366"/>
                      <a:pt x="210" y="366"/>
                      <a:pt x="210" y="366"/>
                    </a:cubicBezTo>
                    <a:cubicBezTo>
                      <a:pt x="211" y="367"/>
                      <a:pt x="211" y="367"/>
                      <a:pt x="211" y="367"/>
                    </a:cubicBezTo>
                    <a:cubicBezTo>
                      <a:pt x="212" y="369"/>
                      <a:pt x="212" y="369"/>
                      <a:pt x="212" y="369"/>
                    </a:cubicBezTo>
                    <a:cubicBezTo>
                      <a:pt x="211" y="372"/>
                      <a:pt x="211" y="372"/>
                      <a:pt x="211" y="372"/>
                    </a:cubicBezTo>
                    <a:cubicBezTo>
                      <a:pt x="210" y="375"/>
                      <a:pt x="210" y="375"/>
                      <a:pt x="210" y="375"/>
                    </a:cubicBezTo>
                    <a:cubicBezTo>
                      <a:pt x="208" y="381"/>
                      <a:pt x="208" y="381"/>
                      <a:pt x="208" y="381"/>
                    </a:cubicBezTo>
                    <a:cubicBezTo>
                      <a:pt x="207" y="384"/>
                      <a:pt x="207" y="384"/>
                      <a:pt x="207" y="384"/>
                    </a:cubicBezTo>
                    <a:cubicBezTo>
                      <a:pt x="205" y="385"/>
                      <a:pt x="205" y="385"/>
                      <a:pt x="205" y="385"/>
                    </a:cubicBezTo>
                    <a:cubicBezTo>
                      <a:pt x="203" y="383"/>
                      <a:pt x="203" y="383"/>
                      <a:pt x="203" y="383"/>
                    </a:cubicBezTo>
                    <a:cubicBezTo>
                      <a:pt x="204" y="383"/>
                      <a:pt x="204" y="383"/>
                      <a:pt x="204" y="383"/>
                    </a:cubicBezTo>
                    <a:cubicBezTo>
                      <a:pt x="204" y="381"/>
                      <a:pt x="204" y="381"/>
                      <a:pt x="204" y="381"/>
                    </a:cubicBezTo>
                    <a:cubicBezTo>
                      <a:pt x="204" y="379"/>
                      <a:pt x="204" y="379"/>
                      <a:pt x="204" y="379"/>
                    </a:cubicBezTo>
                    <a:cubicBezTo>
                      <a:pt x="206" y="377"/>
                      <a:pt x="206" y="377"/>
                      <a:pt x="206" y="377"/>
                    </a:cubicBezTo>
                    <a:cubicBezTo>
                      <a:pt x="207" y="377"/>
                      <a:pt x="207" y="377"/>
                      <a:pt x="207" y="377"/>
                    </a:cubicBezTo>
                    <a:cubicBezTo>
                      <a:pt x="209" y="373"/>
                      <a:pt x="209" y="373"/>
                      <a:pt x="209" y="373"/>
                    </a:cubicBezTo>
                    <a:cubicBezTo>
                      <a:pt x="208" y="370"/>
                      <a:pt x="208" y="370"/>
                      <a:pt x="208" y="370"/>
                    </a:cubicBezTo>
                    <a:cubicBezTo>
                      <a:pt x="208" y="367"/>
                      <a:pt x="208" y="367"/>
                      <a:pt x="208" y="367"/>
                    </a:cubicBezTo>
                    <a:cubicBezTo>
                      <a:pt x="204" y="373"/>
                      <a:pt x="204" y="373"/>
                      <a:pt x="204" y="373"/>
                    </a:cubicBezTo>
                    <a:cubicBezTo>
                      <a:pt x="204" y="374"/>
                      <a:pt x="204" y="374"/>
                      <a:pt x="204" y="374"/>
                    </a:cubicBezTo>
                    <a:cubicBezTo>
                      <a:pt x="200" y="371"/>
                      <a:pt x="200" y="371"/>
                      <a:pt x="200" y="371"/>
                    </a:cubicBezTo>
                    <a:cubicBezTo>
                      <a:pt x="198" y="368"/>
                      <a:pt x="198" y="368"/>
                      <a:pt x="198" y="368"/>
                    </a:cubicBezTo>
                    <a:cubicBezTo>
                      <a:pt x="189" y="361"/>
                      <a:pt x="189" y="361"/>
                      <a:pt x="189" y="361"/>
                    </a:cubicBezTo>
                    <a:cubicBezTo>
                      <a:pt x="185" y="360"/>
                      <a:pt x="185" y="360"/>
                      <a:pt x="185" y="360"/>
                    </a:cubicBezTo>
                    <a:cubicBezTo>
                      <a:pt x="180" y="357"/>
                      <a:pt x="180" y="357"/>
                      <a:pt x="180" y="357"/>
                    </a:cubicBezTo>
                    <a:cubicBezTo>
                      <a:pt x="177" y="358"/>
                      <a:pt x="177" y="358"/>
                      <a:pt x="177" y="358"/>
                    </a:cubicBezTo>
                    <a:cubicBezTo>
                      <a:pt x="176" y="355"/>
                      <a:pt x="176" y="355"/>
                      <a:pt x="176" y="355"/>
                    </a:cubicBezTo>
                    <a:cubicBezTo>
                      <a:pt x="172" y="351"/>
                      <a:pt x="172" y="351"/>
                      <a:pt x="172" y="351"/>
                    </a:cubicBezTo>
                    <a:cubicBezTo>
                      <a:pt x="168" y="350"/>
                      <a:pt x="168" y="350"/>
                      <a:pt x="168" y="350"/>
                    </a:cubicBezTo>
                    <a:cubicBezTo>
                      <a:pt x="164" y="350"/>
                      <a:pt x="164" y="350"/>
                      <a:pt x="164" y="350"/>
                    </a:cubicBezTo>
                    <a:cubicBezTo>
                      <a:pt x="165" y="348"/>
                      <a:pt x="165" y="348"/>
                      <a:pt x="165" y="348"/>
                    </a:cubicBezTo>
                    <a:cubicBezTo>
                      <a:pt x="170" y="342"/>
                      <a:pt x="170" y="342"/>
                      <a:pt x="170" y="342"/>
                    </a:cubicBezTo>
                    <a:cubicBezTo>
                      <a:pt x="174" y="333"/>
                      <a:pt x="174" y="333"/>
                      <a:pt x="174" y="333"/>
                    </a:cubicBezTo>
                    <a:cubicBezTo>
                      <a:pt x="182" y="324"/>
                      <a:pt x="182" y="324"/>
                      <a:pt x="182" y="324"/>
                    </a:cubicBezTo>
                    <a:cubicBezTo>
                      <a:pt x="190" y="320"/>
                      <a:pt x="190" y="320"/>
                      <a:pt x="190" y="320"/>
                    </a:cubicBezTo>
                    <a:cubicBezTo>
                      <a:pt x="189" y="314"/>
                      <a:pt x="189" y="314"/>
                      <a:pt x="189" y="314"/>
                    </a:cubicBezTo>
                    <a:cubicBezTo>
                      <a:pt x="190" y="310"/>
                      <a:pt x="190" y="310"/>
                      <a:pt x="190" y="310"/>
                    </a:cubicBezTo>
                    <a:cubicBezTo>
                      <a:pt x="185" y="304"/>
                      <a:pt x="185" y="304"/>
                      <a:pt x="185" y="304"/>
                    </a:cubicBezTo>
                    <a:cubicBezTo>
                      <a:pt x="182" y="305"/>
                      <a:pt x="182" y="305"/>
                      <a:pt x="182" y="305"/>
                    </a:cubicBezTo>
                    <a:cubicBezTo>
                      <a:pt x="181" y="304"/>
                      <a:pt x="181" y="304"/>
                      <a:pt x="181" y="304"/>
                    </a:cubicBezTo>
                    <a:cubicBezTo>
                      <a:pt x="182" y="300"/>
                      <a:pt x="182" y="300"/>
                      <a:pt x="182" y="300"/>
                    </a:cubicBezTo>
                    <a:cubicBezTo>
                      <a:pt x="182" y="294"/>
                      <a:pt x="182" y="294"/>
                      <a:pt x="182" y="294"/>
                    </a:cubicBezTo>
                    <a:cubicBezTo>
                      <a:pt x="183" y="288"/>
                      <a:pt x="183" y="288"/>
                      <a:pt x="183" y="288"/>
                    </a:cubicBezTo>
                    <a:cubicBezTo>
                      <a:pt x="180" y="286"/>
                      <a:pt x="180" y="286"/>
                      <a:pt x="180" y="286"/>
                    </a:cubicBezTo>
                    <a:cubicBezTo>
                      <a:pt x="177" y="287"/>
                      <a:pt x="177" y="287"/>
                      <a:pt x="177" y="287"/>
                    </a:cubicBezTo>
                    <a:cubicBezTo>
                      <a:pt x="172" y="287"/>
                      <a:pt x="172" y="287"/>
                      <a:pt x="172" y="287"/>
                    </a:cubicBezTo>
                    <a:cubicBezTo>
                      <a:pt x="169" y="272"/>
                      <a:pt x="169" y="272"/>
                      <a:pt x="169" y="272"/>
                    </a:cubicBezTo>
                    <a:cubicBezTo>
                      <a:pt x="166" y="270"/>
                      <a:pt x="166" y="270"/>
                      <a:pt x="166" y="270"/>
                    </a:cubicBezTo>
                    <a:cubicBezTo>
                      <a:pt x="164" y="269"/>
                      <a:pt x="164" y="269"/>
                      <a:pt x="164" y="269"/>
                    </a:cubicBezTo>
                    <a:cubicBezTo>
                      <a:pt x="159" y="270"/>
                      <a:pt x="159" y="270"/>
                      <a:pt x="159" y="270"/>
                    </a:cubicBezTo>
                    <a:cubicBezTo>
                      <a:pt x="155" y="270"/>
                      <a:pt x="155" y="270"/>
                      <a:pt x="155" y="270"/>
                    </a:cubicBezTo>
                    <a:cubicBezTo>
                      <a:pt x="151" y="269"/>
                      <a:pt x="151" y="269"/>
                      <a:pt x="151" y="269"/>
                    </a:cubicBezTo>
                    <a:cubicBezTo>
                      <a:pt x="149" y="267"/>
                      <a:pt x="149" y="267"/>
                      <a:pt x="149" y="267"/>
                    </a:cubicBezTo>
                    <a:cubicBezTo>
                      <a:pt x="149" y="258"/>
                      <a:pt x="149" y="258"/>
                      <a:pt x="149" y="258"/>
                    </a:cubicBezTo>
                    <a:cubicBezTo>
                      <a:pt x="145" y="250"/>
                      <a:pt x="145" y="250"/>
                      <a:pt x="145" y="250"/>
                    </a:cubicBezTo>
                    <a:cubicBezTo>
                      <a:pt x="146" y="248"/>
                      <a:pt x="146" y="248"/>
                      <a:pt x="146" y="248"/>
                    </a:cubicBezTo>
                    <a:cubicBezTo>
                      <a:pt x="145" y="245"/>
                      <a:pt x="145" y="245"/>
                      <a:pt x="145" y="245"/>
                    </a:cubicBezTo>
                    <a:cubicBezTo>
                      <a:pt x="149" y="228"/>
                      <a:pt x="149" y="228"/>
                      <a:pt x="149" y="228"/>
                    </a:cubicBezTo>
                    <a:cubicBezTo>
                      <a:pt x="144" y="221"/>
                      <a:pt x="144" y="221"/>
                      <a:pt x="144" y="221"/>
                    </a:cubicBezTo>
                    <a:cubicBezTo>
                      <a:pt x="141" y="221"/>
                      <a:pt x="141" y="221"/>
                      <a:pt x="141" y="221"/>
                    </a:cubicBezTo>
                    <a:cubicBezTo>
                      <a:pt x="141" y="216"/>
                      <a:pt x="141" y="216"/>
                      <a:pt x="141" y="216"/>
                    </a:cubicBezTo>
                    <a:cubicBezTo>
                      <a:pt x="141" y="213"/>
                      <a:pt x="141" y="213"/>
                      <a:pt x="141" y="213"/>
                    </a:cubicBezTo>
                    <a:cubicBezTo>
                      <a:pt x="137" y="212"/>
                      <a:pt x="137" y="212"/>
                      <a:pt x="137" y="212"/>
                    </a:cubicBezTo>
                    <a:cubicBezTo>
                      <a:pt x="133" y="214"/>
                      <a:pt x="133" y="214"/>
                      <a:pt x="133" y="214"/>
                    </a:cubicBezTo>
                    <a:cubicBezTo>
                      <a:pt x="127" y="214"/>
                      <a:pt x="127" y="214"/>
                      <a:pt x="127" y="214"/>
                    </a:cubicBezTo>
                    <a:cubicBezTo>
                      <a:pt x="123" y="212"/>
                      <a:pt x="123" y="212"/>
                      <a:pt x="123" y="212"/>
                    </a:cubicBezTo>
                    <a:cubicBezTo>
                      <a:pt x="120" y="204"/>
                      <a:pt x="120" y="204"/>
                      <a:pt x="120" y="204"/>
                    </a:cubicBezTo>
                    <a:cubicBezTo>
                      <a:pt x="122" y="202"/>
                      <a:pt x="122" y="202"/>
                      <a:pt x="122" y="202"/>
                    </a:cubicBezTo>
                    <a:cubicBezTo>
                      <a:pt x="121" y="194"/>
                      <a:pt x="121" y="194"/>
                      <a:pt x="121" y="194"/>
                    </a:cubicBezTo>
                    <a:cubicBezTo>
                      <a:pt x="120" y="187"/>
                      <a:pt x="120" y="187"/>
                      <a:pt x="120" y="187"/>
                    </a:cubicBezTo>
                    <a:cubicBezTo>
                      <a:pt x="116" y="186"/>
                      <a:pt x="116" y="186"/>
                      <a:pt x="116" y="186"/>
                    </a:cubicBezTo>
                    <a:cubicBezTo>
                      <a:pt x="114" y="185"/>
                      <a:pt x="114" y="185"/>
                      <a:pt x="114" y="185"/>
                    </a:cubicBezTo>
                    <a:cubicBezTo>
                      <a:pt x="112" y="186"/>
                      <a:pt x="112" y="186"/>
                      <a:pt x="112" y="186"/>
                    </a:cubicBezTo>
                    <a:cubicBezTo>
                      <a:pt x="108" y="185"/>
                      <a:pt x="108" y="185"/>
                      <a:pt x="108" y="185"/>
                    </a:cubicBezTo>
                    <a:cubicBezTo>
                      <a:pt x="105" y="182"/>
                      <a:pt x="105" y="182"/>
                      <a:pt x="105" y="182"/>
                    </a:cubicBezTo>
                    <a:cubicBezTo>
                      <a:pt x="97" y="178"/>
                      <a:pt x="97" y="178"/>
                      <a:pt x="97" y="178"/>
                    </a:cubicBezTo>
                    <a:cubicBezTo>
                      <a:pt x="96" y="178"/>
                      <a:pt x="96" y="178"/>
                      <a:pt x="96" y="178"/>
                    </a:cubicBezTo>
                    <a:cubicBezTo>
                      <a:pt x="92" y="176"/>
                      <a:pt x="92" y="176"/>
                      <a:pt x="92" y="176"/>
                    </a:cubicBezTo>
                    <a:cubicBezTo>
                      <a:pt x="86" y="175"/>
                      <a:pt x="86" y="175"/>
                      <a:pt x="86" y="175"/>
                    </a:cubicBezTo>
                    <a:cubicBezTo>
                      <a:pt x="81" y="172"/>
                      <a:pt x="81" y="172"/>
                      <a:pt x="81" y="172"/>
                    </a:cubicBezTo>
                    <a:cubicBezTo>
                      <a:pt x="80" y="171"/>
                      <a:pt x="80" y="171"/>
                      <a:pt x="80" y="171"/>
                    </a:cubicBezTo>
                    <a:cubicBezTo>
                      <a:pt x="78" y="167"/>
                      <a:pt x="78" y="167"/>
                      <a:pt x="78" y="167"/>
                    </a:cubicBezTo>
                    <a:cubicBezTo>
                      <a:pt x="76" y="164"/>
                      <a:pt x="76" y="164"/>
                      <a:pt x="76" y="164"/>
                    </a:cubicBezTo>
                    <a:cubicBezTo>
                      <a:pt x="76" y="160"/>
                      <a:pt x="76" y="160"/>
                      <a:pt x="76" y="160"/>
                    </a:cubicBezTo>
                    <a:cubicBezTo>
                      <a:pt x="75" y="156"/>
                      <a:pt x="75" y="156"/>
                      <a:pt x="75" y="156"/>
                    </a:cubicBezTo>
                    <a:cubicBezTo>
                      <a:pt x="74" y="149"/>
                      <a:pt x="74" y="149"/>
                      <a:pt x="74" y="149"/>
                    </a:cubicBezTo>
                    <a:cubicBezTo>
                      <a:pt x="67" y="149"/>
                      <a:pt x="67" y="149"/>
                      <a:pt x="67" y="149"/>
                    </a:cubicBezTo>
                    <a:cubicBezTo>
                      <a:pt x="63" y="154"/>
                      <a:pt x="63" y="154"/>
                      <a:pt x="63" y="154"/>
                    </a:cubicBezTo>
                    <a:cubicBezTo>
                      <a:pt x="56" y="155"/>
                      <a:pt x="56" y="155"/>
                      <a:pt x="56" y="155"/>
                    </a:cubicBezTo>
                    <a:cubicBezTo>
                      <a:pt x="50" y="159"/>
                      <a:pt x="50" y="159"/>
                      <a:pt x="50" y="159"/>
                    </a:cubicBezTo>
                    <a:cubicBezTo>
                      <a:pt x="50" y="161"/>
                      <a:pt x="50" y="161"/>
                      <a:pt x="50" y="161"/>
                    </a:cubicBezTo>
                    <a:cubicBezTo>
                      <a:pt x="48" y="161"/>
                      <a:pt x="48" y="161"/>
                      <a:pt x="48" y="161"/>
                    </a:cubicBezTo>
                    <a:cubicBezTo>
                      <a:pt x="45" y="159"/>
                      <a:pt x="45" y="159"/>
                      <a:pt x="45" y="159"/>
                    </a:cubicBezTo>
                    <a:cubicBezTo>
                      <a:pt x="40" y="159"/>
                      <a:pt x="40" y="159"/>
                      <a:pt x="40" y="159"/>
                    </a:cubicBezTo>
                    <a:cubicBezTo>
                      <a:pt x="36" y="159"/>
                      <a:pt x="36" y="159"/>
                      <a:pt x="36" y="159"/>
                    </a:cubicBezTo>
                    <a:cubicBezTo>
                      <a:pt x="34" y="160"/>
                      <a:pt x="34" y="160"/>
                      <a:pt x="34" y="160"/>
                    </a:cubicBezTo>
                    <a:cubicBezTo>
                      <a:pt x="31" y="160"/>
                      <a:pt x="31" y="160"/>
                      <a:pt x="31" y="160"/>
                    </a:cubicBezTo>
                    <a:cubicBezTo>
                      <a:pt x="30" y="149"/>
                      <a:pt x="30" y="149"/>
                      <a:pt x="30" y="149"/>
                    </a:cubicBezTo>
                    <a:cubicBezTo>
                      <a:pt x="31" y="146"/>
                      <a:pt x="31" y="146"/>
                      <a:pt x="31" y="146"/>
                    </a:cubicBezTo>
                    <a:cubicBezTo>
                      <a:pt x="30" y="145"/>
                      <a:pt x="30" y="145"/>
                      <a:pt x="30" y="145"/>
                    </a:cubicBezTo>
                    <a:cubicBezTo>
                      <a:pt x="29" y="146"/>
                      <a:pt x="29" y="146"/>
                      <a:pt x="29" y="146"/>
                    </a:cubicBezTo>
                    <a:cubicBezTo>
                      <a:pt x="25" y="147"/>
                      <a:pt x="25" y="147"/>
                      <a:pt x="25" y="147"/>
                    </a:cubicBezTo>
                    <a:cubicBezTo>
                      <a:pt x="22" y="151"/>
                      <a:pt x="22" y="151"/>
                      <a:pt x="22" y="151"/>
                    </a:cubicBezTo>
                    <a:cubicBezTo>
                      <a:pt x="17" y="151"/>
                      <a:pt x="17" y="151"/>
                      <a:pt x="17" y="151"/>
                    </a:cubicBezTo>
                    <a:cubicBezTo>
                      <a:pt x="13" y="146"/>
                      <a:pt x="13" y="146"/>
                      <a:pt x="13" y="146"/>
                    </a:cubicBezTo>
                    <a:cubicBezTo>
                      <a:pt x="7" y="145"/>
                      <a:pt x="7" y="145"/>
                      <a:pt x="7" y="145"/>
                    </a:cubicBezTo>
                    <a:cubicBezTo>
                      <a:pt x="8" y="140"/>
                      <a:pt x="8" y="140"/>
                      <a:pt x="8" y="140"/>
                    </a:cubicBezTo>
                    <a:cubicBezTo>
                      <a:pt x="1" y="137"/>
                      <a:pt x="1" y="137"/>
                      <a:pt x="1" y="137"/>
                    </a:cubicBezTo>
                    <a:cubicBezTo>
                      <a:pt x="0" y="134"/>
                      <a:pt x="0" y="134"/>
                      <a:pt x="0" y="134"/>
                    </a:cubicBezTo>
                    <a:cubicBezTo>
                      <a:pt x="1" y="122"/>
                      <a:pt x="1" y="122"/>
                      <a:pt x="1" y="122"/>
                    </a:cubicBezTo>
                    <a:cubicBezTo>
                      <a:pt x="1" y="120"/>
                      <a:pt x="1" y="120"/>
                      <a:pt x="1" y="120"/>
                    </a:cubicBezTo>
                    <a:cubicBezTo>
                      <a:pt x="7" y="116"/>
                      <a:pt x="7" y="116"/>
                      <a:pt x="7" y="116"/>
                    </a:cubicBezTo>
                    <a:cubicBezTo>
                      <a:pt x="7" y="111"/>
                      <a:pt x="7" y="111"/>
                      <a:pt x="7" y="111"/>
                    </a:cubicBezTo>
                    <a:cubicBezTo>
                      <a:pt x="9" y="107"/>
                      <a:pt x="9" y="107"/>
                      <a:pt x="9" y="107"/>
                    </a:cubicBezTo>
                    <a:cubicBezTo>
                      <a:pt x="10" y="102"/>
                      <a:pt x="10" y="102"/>
                      <a:pt x="10" y="102"/>
                    </a:cubicBezTo>
                    <a:cubicBezTo>
                      <a:pt x="18" y="96"/>
                      <a:pt x="18" y="96"/>
                      <a:pt x="18" y="96"/>
                    </a:cubicBezTo>
                    <a:cubicBezTo>
                      <a:pt x="23" y="95"/>
                      <a:pt x="23" y="95"/>
                      <a:pt x="23" y="95"/>
                    </a:cubicBezTo>
                    <a:cubicBezTo>
                      <a:pt x="26" y="93"/>
                      <a:pt x="26" y="93"/>
                      <a:pt x="26" y="93"/>
                    </a:cubicBezTo>
                    <a:cubicBezTo>
                      <a:pt x="29" y="91"/>
                      <a:pt x="29" y="91"/>
                      <a:pt x="29" y="91"/>
                    </a:cubicBezTo>
                    <a:cubicBezTo>
                      <a:pt x="29" y="89"/>
                      <a:pt x="29" y="89"/>
                      <a:pt x="29" y="89"/>
                    </a:cubicBezTo>
                    <a:cubicBezTo>
                      <a:pt x="34" y="91"/>
                      <a:pt x="34" y="91"/>
                      <a:pt x="34" y="91"/>
                    </a:cubicBezTo>
                    <a:cubicBezTo>
                      <a:pt x="38" y="63"/>
                      <a:pt x="38" y="63"/>
                      <a:pt x="38" y="63"/>
                    </a:cubicBezTo>
                    <a:cubicBezTo>
                      <a:pt x="36" y="61"/>
                      <a:pt x="36" y="61"/>
                      <a:pt x="36" y="61"/>
                    </a:cubicBezTo>
                    <a:cubicBezTo>
                      <a:pt x="35" y="59"/>
                      <a:pt x="35" y="59"/>
                      <a:pt x="35" y="59"/>
                    </a:cubicBezTo>
                    <a:cubicBezTo>
                      <a:pt x="32" y="57"/>
                      <a:pt x="32" y="57"/>
                      <a:pt x="32" y="57"/>
                    </a:cubicBezTo>
                    <a:cubicBezTo>
                      <a:pt x="32" y="46"/>
                      <a:pt x="32" y="46"/>
                      <a:pt x="32" y="46"/>
                    </a:cubicBezTo>
                    <a:cubicBezTo>
                      <a:pt x="35" y="45"/>
                      <a:pt x="35" y="45"/>
                      <a:pt x="35" y="45"/>
                    </a:cubicBezTo>
                    <a:cubicBezTo>
                      <a:pt x="38" y="46"/>
                      <a:pt x="38" y="46"/>
                      <a:pt x="38" y="46"/>
                    </a:cubicBezTo>
                    <a:cubicBezTo>
                      <a:pt x="39" y="43"/>
                      <a:pt x="39" y="43"/>
                      <a:pt x="39" y="43"/>
                    </a:cubicBezTo>
                    <a:cubicBezTo>
                      <a:pt x="37" y="42"/>
                      <a:pt x="37" y="42"/>
                      <a:pt x="37" y="42"/>
                    </a:cubicBezTo>
                    <a:cubicBezTo>
                      <a:pt x="34" y="42"/>
                      <a:pt x="34" y="42"/>
                      <a:pt x="34" y="42"/>
                    </a:cubicBezTo>
                    <a:cubicBezTo>
                      <a:pt x="34" y="35"/>
                      <a:pt x="34" y="35"/>
                      <a:pt x="34" y="35"/>
                    </a:cubicBezTo>
                    <a:cubicBezTo>
                      <a:pt x="47" y="35"/>
                      <a:pt x="47" y="35"/>
                      <a:pt x="47" y="35"/>
                    </a:cubicBezTo>
                    <a:cubicBezTo>
                      <a:pt x="48" y="34"/>
                      <a:pt x="48" y="34"/>
                      <a:pt x="48" y="34"/>
                    </a:cubicBezTo>
                    <a:cubicBezTo>
                      <a:pt x="50" y="34"/>
                      <a:pt x="50" y="34"/>
                      <a:pt x="50" y="34"/>
                    </a:cubicBezTo>
                    <a:cubicBezTo>
                      <a:pt x="50" y="35"/>
                      <a:pt x="50" y="35"/>
                      <a:pt x="50" y="35"/>
                    </a:cubicBezTo>
                    <a:cubicBezTo>
                      <a:pt x="51" y="35"/>
                      <a:pt x="51" y="35"/>
                      <a:pt x="51" y="35"/>
                    </a:cubicBezTo>
                    <a:cubicBezTo>
                      <a:pt x="52" y="32"/>
                      <a:pt x="52" y="32"/>
                      <a:pt x="52" y="32"/>
                    </a:cubicBezTo>
                    <a:cubicBezTo>
                      <a:pt x="54" y="32"/>
                      <a:pt x="54" y="32"/>
                      <a:pt x="54" y="32"/>
                    </a:cubicBezTo>
                    <a:cubicBezTo>
                      <a:pt x="56" y="35"/>
                      <a:pt x="56" y="35"/>
                      <a:pt x="56" y="35"/>
                    </a:cubicBezTo>
                    <a:cubicBezTo>
                      <a:pt x="57" y="41"/>
                      <a:pt x="57" y="41"/>
                      <a:pt x="57" y="41"/>
                    </a:cubicBezTo>
                    <a:cubicBezTo>
                      <a:pt x="59" y="40"/>
                      <a:pt x="59" y="40"/>
                      <a:pt x="59" y="40"/>
                    </a:cubicBezTo>
                    <a:cubicBezTo>
                      <a:pt x="62" y="43"/>
                      <a:pt x="62" y="43"/>
                      <a:pt x="62" y="43"/>
                    </a:cubicBezTo>
                    <a:cubicBezTo>
                      <a:pt x="65" y="45"/>
                      <a:pt x="65" y="45"/>
                      <a:pt x="65" y="45"/>
                    </a:cubicBezTo>
                    <a:cubicBezTo>
                      <a:pt x="71" y="45"/>
                      <a:pt x="71" y="45"/>
                      <a:pt x="71" y="45"/>
                    </a:cubicBezTo>
                    <a:cubicBezTo>
                      <a:pt x="77" y="41"/>
                      <a:pt x="77" y="41"/>
                      <a:pt x="77" y="41"/>
                    </a:cubicBezTo>
                    <a:cubicBezTo>
                      <a:pt x="80" y="38"/>
                      <a:pt x="80" y="38"/>
                      <a:pt x="80" y="38"/>
                    </a:cubicBezTo>
                    <a:cubicBezTo>
                      <a:pt x="82" y="39"/>
                      <a:pt x="82" y="39"/>
                      <a:pt x="82" y="39"/>
                    </a:cubicBezTo>
                    <a:cubicBezTo>
                      <a:pt x="82" y="35"/>
                      <a:pt x="82" y="35"/>
                      <a:pt x="82" y="35"/>
                    </a:cubicBezTo>
                    <a:cubicBezTo>
                      <a:pt x="86" y="34"/>
                      <a:pt x="86" y="34"/>
                      <a:pt x="86" y="34"/>
                    </a:cubicBezTo>
                    <a:cubicBezTo>
                      <a:pt x="88" y="31"/>
                      <a:pt x="88" y="31"/>
                      <a:pt x="88" y="31"/>
                    </a:cubicBezTo>
                    <a:cubicBezTo>
                      <a:pt x="90" y="30"/>
                      <a:pt x="90" y="30"/>
                      <a:pt x="90" y="30"/>
                    </a:cubicBezTo>
                    <a:cubicBezTo>
                      <a:pt x="90" y="29"/>
                      <a:pt x="90" y="29"/>
                      <a:pt x="90" y="29"/>
                    </a:cubicBezTo>
                    <a:cubicBezTo>
                      <a:pt x="82" y="28"/>
                      <a:pt x="82" y="28"/>
                      <a:pt x="82" y="28"/>
                    </a:cubicBezTo>
                    <a:cubicBezTo>
                      <a:pt x="82" y="22"/>
                      <a:pt x="82" y="22"/>
                      <a:pt x="82" y="22"/>
                    </a:cubicBezTo>
                    <a:cubicBezTo>
                      <a:pt x="84" y="21"/>
                      <a:pt x="84" y="21"/>
                      <a:pt x="84" y="21"/>
                    </a:cubicBezTo>
                    <a:cubicBezTo>
                      <a:pt x="83" y="16"/>
                      <a:pt x="83" y="16"/>
                      <a:pt x="83" y="16"/>
                    </a:cubicBezTo>
                    <a:cubicBezTo>
                      <a:pt x="80" y="13"/>
                      <a:pt x="80" y="13"/>
                      <a:pt x="80" y="13"/>
                    </a:cubicBezTo>
                    <a:cubicBezTo>
                      <a:pt x="81" y="12"/>
                      <a:pt x="81" y="12"/>
                      <a:pt x="81" y="12"/>
                    </a:cubicBezTo>
                    <a:cubicBezTo>
                      <a:pt x="89" y="15"/>
                      <a:pt x="89" y="15"/>
                      <a:pt x="89" y="15"/>
                    </a:cubicBezTo>
                    <a:cubicBezTo>
                      <a:pt x="91" y="15"/>
                      <a:pt x="91" y="15"/>
                      <a:pt x="91" y="15"/>
                    </a:cubicBezTo>
                    <a:cubicBezTo>
                      <a:pt x="92" y="16"/>
                      <a:pt x="92" y="16"/>
                      <a:pt x="92" y="16"/>
                    </a:cubicBezTo>
                    <a:cubicBezTo>
                      <a:pt x="96" y="16"/>
                      <a:pt x="96" y="16"/>
                      <a:pt x="96" y="16"/>
                    </a:cubicBezTo>
                    <a:cubicBezTo>
                      <a:pt x="96" y="14"/>
                      <a:pt x="96" y="14"/>
                      <a:pt x="96" y="14"/>
                    </a:cubicBezTo>
                    <a:cubicBezTo>
                      <a:pt x="106" y="12"/>
                      <a:pt x="106" y="12"/>
                      <a:pt x="106" y="12"/>
                    </a:cubicBezTo>
                    <a:cubicBezTo>
                      <a:pt x="110" y="9"/>
                      <a:pt x="110" y="9"/>
                      <a:pt x="110" y="9"/>
                    </a:cubicBezTo>
                    <a:cubicBezTo>
                      <a:pt x="112" y="9"/>
                      <a:pt x="112" y="9"/>
                      <a:pt x="112" y="9"/>
                    </a:cubicBezTo>
                    <a:cubicBezTo>
                      <a:pt x="114" y="6"/>
                      <a:pt x="114" y="6"/>
                      <a:pt x="114" y="6"/>
                    </a:cubicBezTo>
                    <a:cubicBezTo>
                      <a:pt x="114" y="0"/>
                      <a:pt x="114" y="0"/>
                      <a:pt x="114" y="0"/>
                    </a:cubicBezTo>
                    <a:cubicBezTo>
                      <a:pt x="116" y="0"/>
                      <a:pt x="116" y="0"/>
                      <a:pt x="116" y="0"/>
                    </a:cubicBezTo>
                    <a:cubicBezTo>
                      <a:pt x="118" y="1"/>
                      <a:pt x="118" y="1"/>
                      <a:pt x="118" y="1"/>
                    </a:cubicBezTo>
                    <a:cubicBezTo>
                      <a:pt x="120" y="1"/>
                      <a:pt x="120" y="1"/>
                      <a:pt x="120" y="1"/>
                    </a:cubicBezTo>
                    <a:cubicBezTo>
                      <a:pt x="120" y="3"/>
                      <a:pt x="120" y="3"/>
                      <a:pt x="120" y="3"/>
                    </a:cubicBezTo>
                    <a:cubicBezTo>
                      <a:pt x="118" y="6"/>
                      <a:pt x="118" y="6"/>
                      <a:pt x="118" y="6"/>
                    </a:cubicBezTo>
                    <a:cubicBezTo>
                      <a:pt x="120" y="9"/>
                      <a:pt x="120" y="9"/>
                      <a:pt x="120" y="9"/>
                    </a:cubicBezTo>
                    <a:cubicBezTo>
                      <a:pt x="122" y="9"/>
                      <a:pt x="122" y="9"/>
                      <a:pt x="122" y="9"/>
                    </a:cubicBezTo>
                    <a:cubicBezTo>
                      <a:pt x="125" y="13"/>
                      <a:pt x="125" y="13"/>
                      <a:pt x="125" y="13"/>
                    </a:cubicBezTo>
                    <a:cubicBezTo>
                      <a:pt x="123" y="15"/>
                      <a:pt x="123" y="15"/>
                      <a:pt x="123" y="15"/>
                    </a:cubicBezTo>
                    <a:cubicBezTo>
                      <a:pt x="120" y="17"/>
                      <a:pt x="120" y="17"/>
                      <a:pt x="120" y="17"/>
                    </a:cubicBezTo>
                    <a:cubicBezTo>
                      <a:pt x="120" y="21"/>
                      <a:pt x="120" y="21"/>
                      <a:pt x="120" y="21"/>
                    </a:cubicBezTo>
                    <a:cubicBezTo>
                      <a:pt x="118" y="24"/>
                      <a:pt x="118" y="24"/>
                      <a:pt x="118" y="24"/>
                    </a:cubicBezTo>
                    <a:cubicBezTo>
                      <a:pt x="119" y="29"/>
                      <a:pt x="119" y="29"/>
                      <a:pt x="119" y="29"/>
                    </a:cubicBezTo>
                    <a:cubicBezTo>
                      <a:pt x="121" y="30"/>
                      <a:pt x="121" y="30"/>
                      <a:pt x="121" y="30"/>
                    </a:cubicBezTo>
                    <a:cubicBezTo>
                      <a:pt x="121" y="34"/>
                      <a:pt x="121" y="34"/>
                      <a:pt x="121" y="34"/>
                    </a:cubicBezTo>
                    <a:cubicBezTo>
                      <a:pt x="126" y="38"/>
                      <a:pt x="126" y="38"/>
                      <a:pt x="126" y="38"/>
                    </a:cubicBezTo>
                    <a:cubicBezTo>
                      <a:pt x="127" y="40"/>
                      <a:pt x="127" y="40"/>
                      <a:pt x="127" y="40"/>
                    </a:cubicBezTo>
                    <a:cubicBezTo>
                      <a:pt x="130" y="42"/>
                      <a:pt x="130" y="42"/>
                      <a:pt x="130" y="42"/>
                    </a:cubicBezTo>
                    <a:cubicBezTo>
                      <a:pt x="132" y="42"/>
                      <a:pt x="132" y="42"/>
                      <a:pt x="132" y="42"/>
                    </a:cubicBezTo>
                    <a:cubicBezTo>
                      <a:pt x="132" y="39"/>
                      <a:pt x="132" y="39"/>
                      <a:pt x="132" y="39"/>
                    </a:cubicBezTo>
                    <a:cubicBezTo>
                      <a:pt x="135" y="37"/>
                      <a:pt x="135" y="37"/>
                      <a:pt x="135" y="37"/>
                    </a:cubicBezTo>
                    <a:cubicBezTo>
                      <a:pt x="137" y="36"/>
                      <a:pt x="137" y="36"/>
                      <a:pt x="137" y="36"/>
                    </a:cubicBezTo>
                    <a:cubicBezTo>
                      <a:pt x="139" y="35"/>
                      <a:pt x="139" y="35"/>
                      <a:pt x="139" y="35"/>
                    </a:cubicBezTo>
                    <a:cubicBezTo>
                      <a:pt x="140" y="35"/>
                      <a:pt x="140" y="35"/>
                      <a:pt x="140" y="35"/>
                    </a:cubicBezTo>
                    <a:cubicBezTo>
                      <a:pt x="143" y="34"/>
                      <a:pt x="143" y="34"/>
                      <a:pt x="143" y="34"/>
                    </a:cubicBezTo>
                    <a:cubicBezTo>
                      <a:pt x="145" y="34"/>
                      <a:pt x="145" y="34"/>
                      <a:pt x="145" y="34"/>
                    </a:cubicBezTo>
                    <a:cubicBezTo>
                      <a:pt x="148" y="33"/>
                      <a:pt x="148" y="33"/>
                      <a:pt x="148" y="33"/>
                    </a:cubicBezTo>
                    <a:cubicBezTo>
                      <a:pt x="154" y="34"/>
                      <a:pt x="154" y="34"/>
                      <a:pt x="154" y="34"/>
                    </a:cubicBezTo>
                    <a:cubicBezTo>
                      <a:pt x="155" y="32"/>
                      <a:pt x="155" y="32"/>
                      <a:pt x="155" y="32"/>
                    </a:cubicBezTo>
                    <a:cubicBezTo>
                      <a:pt x="154" y="30"/>
                      <a:pt x="154" y="30"/>
                      <a:pt x="154" y="30"/>
                    </a:cubicBezTo>
                    <a:cubicBezTo>
                      <a:pt x="155" y="28"/>
                      <a:pt x="155" y="28"/>
                      <a:pt x="155" y="28"/>
                    </a:cubicBezTo>
                    <a:cubicBezTo>
                      <a:pt x="158" y="29"/>
                      <a:pt x="158" y="29"/>
                      <a:pt x="158" y="29"/>
                    </a:cubicBezTo>
                    <a:cubicBezTo>
                      <a:pt x="163" y="28"/>
                      <a:pt x="163" y="28"/>
                      <a:pt x="163" y="28"/>
                    </a:cubicBezTo>
                    <a:cubicBezTo>
                      <a:pt x="165" y="28"/>
                      <a:pt x="165" y="28"/>
                      <a:pt x="165" y="28"/>
                    </a:cubicBezTo>
                    <a:cubicBezTo>
                      <a:pt x="167" y="31"/>
                      <a:pt x="167" y="31"/>
                      <a:pt x="167" y="31"/>
                    </a:cubicBezTo>
                    <a:cubicBezTo>
                      <a:pt x="172" y="32"/>
                      <a:pt x="172" y="32"/>
                      <a:pt x="172" y="32"/>
                    </a:cubicBezTo>
                    <a:cubicBezTo>
                      <a:pt x="173" y="31"/>
                      <a:pt x="173" y="31"/>
                      <a:pt x="173" y="31"/>
                    </a:cubicBezTo>
                    <a:cubicBezTo>
                      <a:pt x="177" y="30"/>
                      <a:pt x="177" y="30"/>
                      <a:pt x="177" y="30"/>
                    </a:cubicBezTo>
                    <a:cubicBezTo>
                      <a:pt x="177" y="32"/>
                      <a:pt x="177" y="32"/>
                      <a:pt x="177" y="32"/>
                    </a:cubicBezTo>
                    <a:cubicBezTo>
                      <a:pt x="178" y="32"/>
                      <a:pt x="178" y="32"/>
                      <a:pt x="178" y="32"/>
                    </a:cubicBezTo>
                    <a:cubicBezTo>
                      <a:pt x="181" y="31"/>
                      <a:pt x="181" y="31"/>
                      <a:pt x="181" y="31"/>
                    </a:cubicBezTo>
                    <a:cubicBezTo>
                      <a:pt x="184" y="26"/>
                      <a:pt x="184" y="26"/>
                      <a:pt x="184" y="26"/>
                    </a:cubicBezTo>
                    <a:cubicBezTo>
                      <a:pt x="186" y="20"/>
                      <a:pt x="186" y="20"/>
                      <a:pt x="186" y="20"/>
                    </a:cubicBezTo>
                    <a:cubicBezTo>
                      <a:pt x="189" y="16"/>
                      <a:pt x="189" y="16"/>
                      <a:pt x="189" y="16"/>
                    </a:cubicBezTo>
                    <a:cubicBezTo>
                      <a:pt x="193" y="13"/>
                      <a:pt x="193" y="13"/>
                      <a:pt x="193" y="13"/>
                    </a:cubicBezTo>
                    <a:cubicBezTo>
                      <a:pt x="193" y="11"/>
                      <a:pt x="193" y="11"/>
                      <a:pt x="193" y="11"/>
                    </a:cubicBezTo>
                    <a:cubicBezTo>
                      <a:pt x="193" y="10"/>
                      <a:pt x="193" y="10"/>
                      <a:pt x="193" y="10"/>
                    </a:cubicBezTo>
                    <a:cubicBezTo>
                      <a:pt x="194" y="10"/>
                      <a:pt x="194" y="10"/>
                      <a:pt x="194" y="10"/>
                    </a:cubicBezTo>
                    <a:cubicBezTo>
                      <a:pt x="196" y="13"/>
                      <a:pt x="196" y="13"/>
                      <a:pt x="196" y="13"/>
                    </a:cubicBezTo>
                    <a:cubicBezTo>
                      <a:pt x="196" y="15"/>
                      <a:pt x="196" y="15"/>
                      <a:pt x="196" y="15"/>
                    </a:cubicBezTo>
                    <a:cubicBezTo>
                      <a:pt x="197" y="16"/>
                      <a:pt x="197" y="16"/>
                      <a:pt x="197" y="16"/>
                    </a:cubicBezTo>
                    <a:cubicBezTo>
                      <a:pt x="197" y="21"/>
                      <a:pt x="197" y="21"/>
                      <a:pt x="197" y="21"/>
                    </a:cubicBezTo>
                    <a:cubicBezTo>
                      <a:pt x="198" y="25"/>
                      <a:pt x="198" y="25"/>
                      <a:pt x="198" y="25"/>
                    </a:cubicBezTo>
                    <a:cubicBezTo>
                      <a:pt x="200" y="27"/>
                      <a:pt x="200" y="27"/>
                      <a:pt x="200" y="27"/>
                    </a:cubicBezTo>
                    <a:cubicBezTo>
                      <a:pt x="200" y="30"/>
                      <a:pt x="200" y="30"/>
                      <a:pt x="200" y="30"/>
                    </a:cubicBezTo>
                    <a:cubicBezTo>
                      <a:pt x="202" y="33"/>
                      <a:pt x="202" y="33"/>
                      <a:pt x="202" y="33"/>
                    </a:cubicBezTo>
                    <a:cubicBezTo>
                      <a:pt x="204" y="35"/>
                      <a:pt x="204" y="35"/>
                      <a:pt x="204" y="35"/>
                    </a:cubicBezTo>
                    <a:cubicBezTo>
                      <a:pt x="205" y="36"/>
                      <a:pt x="205" y="36"/>
                      <a:pt x="205" y="36"/>
                    </a:cubicBezTo>
                    <a:cubicBezTo>
                      <a:pt x="205" y="38"/>
                      <a:pt x="205" y="38"/>
                      <a:pt x="205" y="38"/>
                    </a:cubicBezTo>
                    <a:cubicBezTo>
                      <a:pt x="207" y="39"/>
                      <a:pt x="207" y="39"/>
                      <a:pt x="207" y="39"/>
                    </a:cubicBezTo>
                    <a:cubicBezTo>
                      <a:pt x="206" y="41"/>
                      <a:pt x="206" y="41"/>
                      <a:pt x="206" y="41"/>
                    </a:cubicBezTo>
                    <a:cubicBezTo>
                      <a:pt x="206" y="42"/>
                      <a:pt x="206" y="42"/>
                      <a:pt x="206" y="42"/>
                    </a:cubicBezTo>
                    <a:cubicBezTo>
                      <a:pt x="205" y="44"/>
                      <a:pt x="205" y="44"/>
                      <a:pt x="205" y="44"/>
                    </a:cubicBezTo>
                    <a:cubicBezTo>
                      <a:pt x="202" y="46"/>
                      <a:pt x="202" y="46"/>
                      <a:pt x="202" y="46"/>
                    </a:cubicBezTo>
                    <a:cubicBezTo>
                      <a:pt x="200" y="49"/>
                      <a:pt x="200" y="49"/>
                      <a:pt x="200" y="49"/>
                    </a:cubicBezTo>
                    <a:cubicBezTo>
                      <a:pt x="197" y="52"/>
                      <a:pt x="197" y="52"/>
                      <a:pt x="197" y="52"/>
                    </a:cubicBezTo>
                    <a:cubicBezTo>
                      <a:pt x="195" y="54"/>
                      <a:pt x="195" y="54"/>
                      <a:pt x="195" y="54"/>
                    </a:cubicBezTo>
                    <a:cubicBezTo>
                      <a:pt x="193" y="59"/>
                      <a:pt x="193" y="59"/>
                      <a:pt x="193" y="59"/>
                    </a:cubicBezTo>
                    <a:cubicBezTo>
                      <a:pt x="192" y="61"/>
                      <a:pt x="192" y="61"/>
                      <a:pt x="192" y="61"/>
                    </a:cubicBezTo>
                    <a:cubicBezTo>
                      <a:pt x="189" y="65"/>
                      <a:pt x="189" y="65"/>
                      <a:pt x="189" y="65"/>
                    </a:cubicBezTo>
                    <a:cubicBezTo>
                      <a:pt x="187" y="66"/>
                      <a:pt x="187" y="66"/>
                      <a:pt x="187" y="66"/>
                    </a:cubicBezTo>
                    <a:cubicBezTo>
                      <a:pt x="184" y="67"/>
                      <a:pt x="184" y="67"/>
                      <a:pt x="184" y="67"/>
                    </a:cubicBezTo>
                    <a:cubicBezTo>
                      <a:pt x="180" y="68"/>
                      <a:pt x="180" y="68"/>
                      <a:pt x="180" y="68"/>
                    </a:cubicBezTo>
                    <a:cubicBezTo>
                      <a:pt x="176" y="70"/>
                      <a:pt x="176" y="70"/>
                      <a:pt x="176" y="70"/>
                    </a:cubicBezTo>
                    <a:cubicBezTo>
                      <a:pt x="180" y="70"/>
                      <a:pt x="180" y="70"/>
                      <a:pt x="180" y="70"/>
                    </a:cubicBezTo>
                    <a:cubicBezTo>
                      <a:pt x="182" y="68"/>
                      <a:pt x="182" y="68"/>
                      <a:pt x="182" y="68"/>
                    </a:cubicBezTo>
                    <a:cubicBezTo>
                      <a:pt x="187" y="68"/>
                      <a:pt x="187" y="68"/>
                      <a:pt x="187" y="68"/>
                    </a:cubicBezTo>
                    <a:cubicBezTo>
                      <a:pt x="187" y="73"/>
                      <a:pt x="187" y="73"/>
                      <a:pt x="187" y="73"/>
                    </a:cubicBezTo>
                    <a:cubicBezTo>
                      <a:pt x="187" y="73"/>
                      <a:pt x="187" y="76"/>
                      <a:pt x="187" y="75"/>
                    </a:cubicBezTo>
                    <a:cubicBezTo>
                      <a:pt x="188" y="73"/>
                      <a:pt x="189" y="68"/>
                      <a:pt x="189" y="68"/>
                    </a:cubicBezTo>
                    <a:cubicBezTo>
                      <a:pt x="191" y="67"/>
                      <a:pt x="191" y="67"/>
                      <a:pt x="191" y="67"/>
                    </a:cubicBezTo>
                    <a:cubicBezTo>
                      <a:pt x="195" y="64"/>
                      <a:pt x="195" y="64"/>
                      <a:pt x="195" y="64"/>
                    </a:cubicBezTo>
                    <a:cubicBezTo>
                      <a:pt x="197" y="63"/>
                      <a:pt x="197" y="63"/>
                      <a:pt x="197" y="63"/>
                    </a:cubicBezTo>
                    <a:cubicBezTo>
                      <a:pt x="197" y="59"/>
                      <a:pt x="197" y="59"/>
                      <a:pt x="197" y="59"/>
                    </a:cubicBezTo>
                    <a:cubicBezTo>
                      <a:pt x="199" y="56"/>
                      <a:pt x="199" y="56"/>
                      <a:pt x="199" y="56"/>
                    </a:cubicBezTo>
                    <a:cubicBezTo>
                      <a:pt x="202" y="54"/>
                      <a:pt x="202" y="54"/>
                      <a:pt x="202" y="54"/>
                    </a:cubicBezTo>
                    <a:cubicBezTo>
                      <a:pt x="207" y="55"/>
                      <a:pt x="207" y="55"/>
                      <a:pt x="207" y="55"/>
                    </a:cubicBezTo>
                    <a:cubicBezTo>
                      <a:pt x="211" y="55"/>
                      <a:pt x="211" y="55"/>
                      <a:pt x="211" y="55"/>
                    </a:cubicBezTo>
                    <a:cubicBezTo>
                      <a:pt x="213" y="55"/>
                      <a:pt x="213" y="55"/>
                      <a:pt x="213" y="55"/>
                    </a:cubicBezTo>
                    <a:cubicBezTo>
                      <a:pt x="219" y="55"/>
                      <a:pt x="219" y="55"/>
                      <a:pt x="219" y="55"/>
                    </a:cubicBezTo>
                    <a:cubicBezTo>
                      <a:pt x="219" y="59"/>
                      <a:pt x="219" y="59"/>
                      <a:pt x="219" y="59"/>
                    </a:cubicBezTo>
                    <a:cubicBezTo>
                      <a:pt x="216" y="62"/>
                      <a:pt x="216" y="62"/>
                      <a:pt x="216" y="62"/>
                    </a:cubicBezTo>
                    <a:cubicBezTo>
                      <a:pt x="216" y="66"/>
                      <a:pt x="216" y="66"/>
                      <a:pt x="216" y="66"/>
                    </a:cubicBezTo>
                    <a:cubicBezTo>
                      <a:pt x="212" y="69"/>
                      <a:pt x="212" y="69"/>
                      <a:pt x="212" y="69"/>
                    </a:cubicBezTo>
                    <a:cubicBezTo>
                      <a:pt x="211" y="70"/>
                      <a:pt x="211" y="70"/>
                      <a:pt x="211" y="70"/>
                    </a:cubicBezTo>
                    <a:cubicBezTo>
                      <a:pt x="203" y="70"/>
                      <a:pt x="203" y="70"/>
                      <a:pt x="203" y="70"/>
                    </a:cubicBezTo>
                    <a:cubicBezTo>
                      <a:pt x="200" y="69"/>
                      <a:pt x="200" y="69"/>
                      <a:pt x="200" y="69"/>
                    </a:cubicBezTo>
                    <a:cubicBezTo>
                      <a:pt x="198" y="70"/>
                      <a:pt x="198" y="70"/>
                      <a:pt x="198" y="70"/>
                    </a:cubicBezTo>
                    <a:cubicBezTo>
                      <a:pt x="198" y="72"/>
                      <a:pt x="198" y="72"/>
                      <a:pt x="198" y="72"/>
                    </a:cubicBezTo>
                    <a:cubicBezTo>
                      <a:pt x="200" y="71"/>
                      <a:pt x="200" y="71"/>
                      <a:pt x="200" y="71"/>
                    </a:cubicBezTo>
                    <a:cubicBezTo>
                      <a:pt x="203" y="71"/>
                      <a:pt x="203" y="71"/>
                      <a:pt x="203" y="71"/>
                    </a:cubicBezTo>
                    <a:cubicBezTo>
                      <a:pt x="205" y="71"/>
                      <a:pt x="205" y="71"/>
                      <a:pt x="205" y="71"/>
                    </a:cubicBezTo>
                    <a:cubicBezTo>
                      <a:pt x="211" y="71"/>
                      <a:pt x="211" y="71"/>
                      <a:pt x="211" y="71"/>
                    </a:cubicBezTo>
                    <a:cubicBezTo>
                      <a:pt x="211" y="72"/>
                      <a:pt x="211" y="72"/>
                      <a:pt x="211" y="72"/>
                    </a:cubicBezTo>
                    <a:cubicBezTo>
                      <a:pt x="210" y="76"/>
                      <a:pt x="210" y="76"/>
                      <a:pt x="210" y="76"/>
                    </a:cubicBezTo>
                    <a:cubicBezTo>
                      <a:pt x="208" y="79"/>
                      <a:pt x="208" y="79"/>
                      <a:pt x="208" y="79"/>
                    </a:cubicBezTo>
                    <a:cubicBezTo>
                      <a:pt x="208" y="81"/>
                      <a:pt x="208" y="81"/>
                      <a:pt x="208" y="81"/>
                    </a:cubicBezTo>
                    <a:cubicBezTo>
                      <a:pt x="209" y="83"/>
                      <a:pt x="209" y="83"/>
                      <a:pt x="209" y="83"/>
                    </a:cubicBezTo>
                    <a:cubicBezTo>
                      <a:pt x="210" y="79"/>
                      <a:pt x="210" y="79"/>
                      <a:pt x="210" y="79"/>
                    </a:cubicBezTo>
                    <a:cubicBezTo>
                      <a:pt x="211" y="76"/>
                      <a:pt x="211" y="76"/>
                      <a:pt x="211" y="76"/>
                    </a:cubicBezTo>
                    <a:cubicBezTo>
                      <a:pt x="212" y="72"/>
                      <a:pt x="212" y="72"/>
                      <a:pt x="212" y="72"/>
                    </a:cubicBezTo>
                    <a:cubicBezTo>
                      <a:pt x="213" y="70"/>
                      <a:pt x="213" y="70"/>
                      <a:pt x="213" y="70"/>
                    </a:cubicBezTo>
                    <a:cubicBezTo>
                      <a:pt x="215" y="69"/>
                      <a:pt x="215" y="69"/>
                      <a:pt x="215" y="69"/>
                    </a:cubicBezTo>
                    <a:cubicBezTo>
                      <a:pt x="217" y="67"/>
                      <a:pt x="217" y="67"/>
                      <a:pt x="217" y="67"/>
                    </a:cubicBezTo>
                    <a:cubicBezTo>
                      <a:pt x="218" y="67"/>
                      <a:pt x="218" y="67"/>
                      <a:pt x="218" y="67"/>
                    </a:cubicBezTo>
                    <a:cubicBezTo>
                      <a:pt x="219" y="66"/>
                      <a:pt x="219" y="66"/>
                      <a:pt x="219" y="66"/>
                    </a:cubicBezTo>
                    <a:cubicBezTo>
                      <a:pt x="219" y="64"/>
                      <a:pt x="219" y="64"/>
                      <a:pt x="219" y="64"/>
                    </a:cubicBezTo>
                    <a:cubicBezTo>
                      <a:pt x="222" y="59"/>
                      <a:pt x="222" y="59"/>
                      <a:pt x="222" y="59"/>
                    </a:cubicBezTo>
                    <a:cubicBezTo>
                      <a:pt x="225" y="58"/>
                      <a:pt x="225" y="58"/>
                      <a:pt x="225" y="58"/>
                    </a:cubicBezTo>
                    <a:cubicBezTo>
                      <a:pt x="228" y="59"/>
                      <a:pt x="228" y="59"/>
                      <a:pt x="228" y="59"/>
                    </a:cubicBezTo>
                    <a:cubicBezTo>
                      <a:pt x="234" y="60"/>
                      <a:pt x="234" y="60"/>
                      <a:pt x="234" y="60"/>
                    </a:cubicBezTo>
                    <a:cubicBezTo>
                      <a:pt x="235" y="61"/>
                      <a:pt x="235" y="61"/>
                      <a:pt x="235" y="61"/>
                    </a:cubicBezTo>
                    <a:cubicBezTo>
                      <a:pt x="238" y="61"/>
                      <a:pt x="238" y="61"/>
                      <a:pt x="238" y="61"/>
                    </a:cubicBezTo>
                    <a:cubicBezTo>
                      <a:pt x="238" y="62"/>
                      <a:pt x="238" y="62"/>
                      <a:pt x="238" y="62"/>
                    </a:cubicBezTo>
                    <a:cubicBezTo>
                      <a:pt x="240" y="63"/>
                      <a:pt x="240" y="63"/>
                      <a:pt x="240" y="63"/>
                    </a:cubicBezTo>
                    <a:cubicBezTo>
                      <a:pt x="244" y="64"/>
                      <a:pt x="244" y="64"/>
                      <a:pt x="244" y="64"/>
                    </a:cubicBezTo>
                    <a:cubicBezTo>
                      <a:pt x="244" y="65"/>
                      <a:pt x="244" y="65"/>
                      <a:pt x="244" y="65"/>
                    </a:cubicBezTo>
                    <a:cubicBezTo>
                      <a:pt x="246" y="65"/>
                      <a:pt x="246" y="65"/>
                      <a:pt x="246" y="65"/>
                    </a:cubicBezTo>
                    <a:cubicBezTo>
                      <a:pt x="246" y="67"/>
                      <a:pt x="246" y="67"/>
                      <a:pt x="246" y="67"/>
                    </a:cubicBezTo>
                    <a:cubicBezTo>
                      <a:pt x="247" y="68"/>
                      <a:pt x="247" y="68"/>
                      <a:pt x="247" y="68"/>
                    </a:cubicBezTo>
                    <a:cubicBezTo>
                      <a:pt x="248" y="66"/>
                      <a:pt x="248" y="66"/>
                      <a:pt x="248" y="66"/>
                    </a:cubicBezTo>
                    <a:cubicBezTo>
                      <a:pt x="250" y="66"/>
                      <a:pt x="250" y="66"/>
                      <a:pt x="250" y="66"/>
                    </a:cubicBezTo>
                    <a:cubicBezTo>
                      <a:pt x="251" y="68"/>
                      <a:pt x="251" y="68"/>
                      <a:pt x="251" y="68"/>
                    </a:cubicBezTo>
                    <a:cubicBezTo>
                      <a:pt x="253" y="69"/>
                      <a:pt x="253" y="69"/>
                      <a:pt x="253" y="69"/>
                    </a:cubicBezTo>
                    <a:cubicBezTo>
                      <a:pt x="253" y="72"/>
                      <a:pt x="253" y="72"/>
                      <a:pt x="253" y="72"/>
                    </a:cubicBezTo>
                    <a:cubicBezTo>
                      <a:pt x="252" y="74"/>
                      <a:pt x="252" y="74"/>
                      <a:pt x="252" y="74"/>
                    </a:cubicBezTo>
                    <a:cubicBezTo>
                      <a:pt x="254" y="74"/>
                      <a:pt x="254" y="74"/>
                      <a:pt x="254" y="74"/>
                    </a:cubicBezTo>
                    <a:cubicBezTo>
                      <a:pt x="255" y="75"/>
                      <a:pt x="255" y="75"/>
                      <a:pt x="255" y="75"/>
                    </a:cubicBezTo>
                    <a:cubicBezTo>
                      <a:pt x="253" y="76"/>
                      <a:pt x="253" y="76"/>
                      <a:pt x="253" y="76"/>
                    </a:cubicBezTo>
                    <a:cubicBezTo>
                      <a:pt x="253" y="79"/>
                      <a:pt x="253" y="79"/>
                      <a:pt x="253" y="79"/>
                    </a:cubicBezTo>
                    <a:cubicBezTo>
                      <a:pt x="256" y="78"/>
                      <a:pt x="256" y="78"/>
                      <a:pt x="256" y="78"/>
                    </a:cubicBezTo>
                    <a:cubicBezTo>
                      <a:pt x="256" y="79"/>
                      <a:pt x="256" y="79"/>
                      <a:pt x="256" y="79"/>
                    </a:cubicBezTo>
                    <a:cubicBezTo>
                      <a:pt x="258" y="78"/>
                      <a:pt x="258" y="78"/>
                      <a:pt x="258" y="78"/>
                    </a:cubicBezTo>
                    <a:cubicBezTo>
                      <a:pt x="261" y="77"/>
                      <a:pt x="261" y="77"/>
                      <a:pt x="261" y="77"/>
                    </a:cubicBezTo>
                    <a:cubicBezTo>
                      <a:pt x="263" y="77"/>
                      <a:pt x="263" y="77"/>
                      <a:pt x="263" y="77"/>
                    </a:cubicBezTo>
                    <a:cubicBezTo>
                      <a:pt x="263" y="75"/>
                      <a:pt x="263" y="75"/>
                      <a:pt x="263" y="75"/>
                    </a:cubicBezTo>
                    <a:cubicBezTo>
                      <a:pt x="266" y="75"/>
                      <a:pt x="266" y="75"/>
                      <a:pt x="266" y="75"/>
                    </a:cubicBezTo>
                    <a:cubicBezTo>
                      <a:pt x="267" y="77"/>
                      <a:pt x="267" y="77"/>
                      <a:pt x="267" y="77"/>
                    </a:cubicBezTo>
                    <a:cubicBezTo>
                      <a:pt x="271" y="78"/>
                      <a:pt x="271" y="78"/>
                      <a:pt x="271" y="78"/>
                    </a:cubicBezTo>
                    <a:cubicBezTo>
                      <a:pt x="272" y="78"/>
                      <a:pt x="272" y="78"/>
                      <a:pt x="272" y="78"/>
                    </a:cubicBezTo>
                    <a:cubicBezTo>
                      <a:pt x="276" y="78"/>
                      <a:pt x="276" y="78"/>
                      <a:pt x="276" y="78"/>
                    </a:cubicBezTo>
                    <a:cubicBezTo>
                      <a:pt x="277" y="78"/>
                      <a:pt x="277" y="78"/>
                      <a:pt x="277" y="78"/>
                    </a:cubicBezTo>
                    <a:cubicBezTo>
                      <a:pt x="281" y="79"/>
                      <a:pt x="281" y="79"/>
                      <a:pt x="281" y="79"/>
                    </a:cubicBezTo>
                    <a:cubicBezTo>
                      <a:pt x="282" y="80"/>
                      <a:pt x="282" y="80"/>
                      <a:pt x="282" y="80"/>
                    </a:cubicBezTo>
                    <a:cubicBezTo>
                      <a:pt x="284" y="79"/>
                      <a:pt x="284" y="79"/>
                      <a:pt x="284" y="79"/>
                    </a:cubicBezTo>
                    <a:cubicBezTo>
                      <a:pt x="286" y="80"/>
                      <a:pt x="286" y="80"/>
                      <a:pt x="286" y="80"/>
                    </a:cubicBezTo>
                    <a:cubicBezTo>
                      <a:pt x="288" y="79"/>
                      <a:pt x="288" y="79"/>
                      <a:pt x="288" y="79"/>
                    </a:cubicBezTo>
                    <a:cubicBezTo>
                      <a:pt x="289" y="79"/>
                      <a:pt x="289" y="79"/>
                      <a:pt x="289" y="79"/>
                    </a:cubicBezTo>
                    <a:cubicBezTo>
                      <a:pt x="292" y="79"/>
                      <a:pt x="292" y="79"/>
                      <a:pt x="292" y="79"/>
                    </a:cubicBezTo>
                    <a:cubicBezTo>
                      <a:pt x="294" y="81"/>
                      <a:pt x="294" y="81"/>
                      <a:pt x="294" y="81"/>
                    </a:cubicBezTo>
                    <a:cubicBezTo>
                      <a:pt x="296" y="82"/>
                      <a:pt x="296" y="82"/>
                      <a:pt x="296" y="82"/>
                    </a:cubicBezTo>
                    <a:cubicBezTo>
                      <a:pt x="298" y="84"/>
                      <a:pt x="298" y="84"/>
                      <a:pt x="298" y="84"/>
                    </a:cubicBezTo>
                    <a:cubicBezTo>
                      <a:pt x="302" y="85"/>
                      <a:pt x="302" y="85"/>
                      <a:pt x="302" y="85"/>
                    </a:cubicBezTo>
                    <a:cubicBezTo>
                      <a:pt x="304" y="87"/>
                      <a:pt x="304" y="87"/>
                      <a:pt x="304" y="87"/>
                    </a:cubicBezTo>
                    <a:cubicBezTo>
                      <a:pt x="306" y="89"/>
                      <a:pt x="306" y="89"/>
                      <a:pt x="306" y="89"/>
                    </a:cubicBezTo>
                    <a:cubicBezTo>
                      <a:pt x="308" y="90"/>
                      <a:pt x="308" y="90"/>
                      <a:pt x="308" y="90"/>
                    </a:cubicBezTo>
                    <a:cubicBezTo>
                      <a:pt x="309" y="93"/>
                      <a:pt x="309" y="93"/>
                      <a:pt x="309" y="93"/>
                    </a:cubicBezTo>
                    <a:cubicBezTo>
                      <a:pt x="310" y="94"/>
                      <a:pt x="310" y="94"/>
                      <a:pt x="310" y="94"/>
                    </a:cubicBezTo>
                    <a:cubicBezTo>
                      <a:pt x="312" y="95"/>
                      <a:pt x="312" y="95"/>
                      <a:pt x="312" y="95"/>
                    </a:cubicBezTo>
                    <a:cubicBezTo>
                      <a:pt x="317" y="97"/>
                      <a:pt x="317" y="97"/>
                      <a:pt x="317" y="97"/>
                    </a:cubicBezTo>
                    <a:cubicBezTo>
                      <a:pt x="318" y="100"/>
                      <a:pt x="318" y="100"/>
                      <a:pt x="318" y="100"/>
                    </a:cubicBezTo>
                    <a:cubicBezTo>
                      <a:pt x="320" y="100"/>
                      <a:pt x="320" y="100"/>
                      <a:pt x="320" y="100"/>
                    </a:cubicBezTo>
                    <a:cubicBezTo>
                      <a:pt x="323" y="102"/>
                      <a:pt x="323" y="102"/>
                      <a:pt x="323" y="102"/>
                    </a:cubicBezTo>
                    <a:cubicBezTo>
                      <a:pt x="325" y="102"/>
                      <a:pt x="325" y="102"/>
                      <a:pt x="325" y="102"/>
                    </a:cubicBezTo>
                    <a:cubicBezTo>
                      <a:pt x="327" y="102"/>
                      <a:pt x="327" y="102"/>
                      <a:pt x="327" y="102"/>
                    </a:cubicBezTo>
                    <a:cubicBezTo>
                      <a:pt x="330" y="102"/>
                      <a:pt x="330" y="102"/>
                      <a:pt x="330" y="102"/>
                    </a:cubicBezTo>
                    <a:cubicBezTo>
                      <a:pt x="332" y="102"/>
                      <a:pt x="332" y="102"/>
                      <a:pt x="332" y="102"/>
                    </a:cubicBezTo>
                    <a:cubicBezTo>
                      <a:pt x="335" y="106"/>
                      <a:pt x="335" y="106"/>
                      <a:pt x="335" y="106"/>
                    </a:cubicBezTo>
                    <a:cubicBezTo>
                      <a:pt x="335" y="108"/>
                      <a:pt x="335" y="108"/>
                      <a:pt x="335" y="108"/>
                    </a:cubicBezTo>
                    <a:cubicBezTo>
                      <a:pt x="336" y="112"/>
                      <a:pt x="336" y="112"/>
                      <a:pt x="336" y="112"/>
                    </a:cubicBezTo>
                    <a:cubicBezTo>
                      <a:pt x="336" y="114"/>
                      <a:pt x="336" y="114"/>
                      <a:pt x="336" y="114"/>
                    </a:cubicBezTo>
                    <a:cubicBezTo>
                      <a:pt x="337" y="118"/>
                      <a:pt x="337" y="118"/>
                      <a:pt x="337" y="118"/>
                    </a:cubicBezTo>
                    <a:cubicBezTo>
                      <a:pt x="338" y="121"/>
                      <a:pt x="338" y="121"/>
                      <a:pt x="338" y="121"/>
                    </a:cubicBezTo>
                    <a:cubicBezTo>
                      <a:pt x="339" y="121"/>
                      <a:pt x="339" y="121"/>
                      <a:pt x="339" y="121"/>
                    </a:cubicBezTo>
                    <a:lnTo>
                      <a:pt x="339" y="125"/>
                    </a:lnTo>
                    <a:close/>
                    <a:moveTo>
                      <a:pt x="235" y="326"/>
                    </a:moveTo>
                    <a:cubicBezTo>
                      <a:pt x="235" y="325"/>
                      <a:pt x="235" y="325"/>
                      <a:pt x="235" y="325"/>
                    </a:cubicBezTo>
                    <a:cubicBezTo>
                      <a:pt x="236" y="322"/>
                      <a:pt x="236" y="322"/>
                      <a:pt x="236" y="322"/>
                    </a:cubicBezTo>
                    <a:cubicBezTo>
                      <a:pt x="236" y="324"/>
                      <a:pt x="236" y="324"/>
                      <a:pt x="236" y="324"/>
                    </a:cubicBezTo>
                    <a:cubicBezTo>
                      <a:pt x="236" y="326"/>
                      <a:pt x="236" y="326"/>
                      <a:pt x="236" y="326"/>
                    </a:cubicBezTo>
                    <a:lnTo>
                      <a:pt x="235" y="326"/>
                    </a:lnTo>
                    <a:close/>
                    <a:moveTo>
                      <a:pt x="203" y="30"/>
                    </a:moveTo>
                    <a:cubicBezTo>
                      <a:pt x="202" y="30"/>
                      <a:pt x="202" y="30"/>
                      <a:pt x="202" y="30"/>
                    </a:cubicBezTo>
                    <a:cubicBezTo>
                      <a:pt x="202" y="32"/>
                      <a:pt x="202" y="32"/>
                      <a:pt x="202" y="32"/>
                    </a:cubicBezTo>
                    <a:cubicBezTo>
                      <a:pt x="204" y="33"/>
                      <a:pt x="204" y="33"/>
                      <a:pt x="204" y="33"/>
                    </a:cubicBezTo>
                    <a:lnTo>
                      <a:pt x="203" y="30"/>
                    </a:lnTo>
                    <a:close/>
                    <a:moveTo>
                      <a:pt x="211" y="54"/>
                    </a:moveTo>
                    <a:cubicBezTo>
                      <a:pt x="209" y="54"/>
                      <a:pt x="209" y="54"/>
                      <a:pt x="209" y="54"/>
                    </a:cubicBezTo>
                    <a:cubicBezTo>
                      <a:pt x="208" y="53"/>
                      <a:pt x="208" y="53"/>
                      <a:pt x="208" y="53"/>
                    </a:cubicBezTo>
                    <a:cubicBezTo>
                      <a:pt x="211" y="52"/>
                      <a:pt x="211" y="52"/>
                      <a:pt x="211" y="52"/>
                    </a:cubicBezTo>
                    <a:lnTo>
                      <a:pt x="211" y="54"/>
                    </a:lnTo>
                    <a:close/>
                    <a:moveTo>
                      <a:pt x="206" y="53"/>
                    </a:moveTo>
                    <a:cubicBezTo>
                      <a:pt x="204" y="53"/>
                      <a:pt x="204" y="53"/>
                      <a:pt x="204" y="53"/>
                    </a:cubicBezTo>
                    <a:cubicBezTo>
                      <a:pt x="204" y="52"/>
                      <a:pt x="204" y="52"/>
                      <a:pt x="204" y="52"/>
                    </a:cubicBezTo>
                    <a:cubicBezTo>
                      <a:pt x="205" y="51"/>
                      <a:pt x="205" y="51"/>
                      <a:pt x="205" y="51"/>
                    </a:cubicBezTo>
                    <a:cubicBezTo>
                      <a:pt x="208" y="52"/>
                      <a:pt x="208" y="52"/>
                      <a:pt x="208" y="52"/>
                    </a:cubicBezTo>
                    <a:cubicBezTo>
                      <a:pt x="209" y="51"/>
                      <a:pt x="209" y="51"/>
                      <a:pt x="209" y="51"/>
                    </a:cubicBezTo>
                    <a:lnTo>
                      <a:pt x="206" y="53"/>
                    </a:lnTo>
                    <a:close/>
                    <a:moveTo>
                      <a:pt x="203" y="50"/>
                    </a:moveTo>
                    <a:cubicBezTo>
                      <a:pt x="203" y="50"/>
                      <a:pt x="203" y="50"/>
                      <a:pt x="203" y="50"/>
                    </a:cubicBezTo>
                    <a:cubicBezTo>
                      <a:pt x="204" y="47"/>
                      <a:pt x="204" y="47"/>
                      <a:pt x="204" y="47"/>
                    </a:cubicBezTo>
                    <a:cubicBezTo>
                      <a:pt x="205" y="47"/>
                      <a:pt x="205" y="47"/>
                      <a:pt x="205" y="47"/>
                    </a:cubicBezTo>
                    <a:cubicBezTo>
                      <a:pt x="205" y="48"/>
                      <a:pt x="205" y="48"/>
                      <a:pt x="205" y="48"/>
                    </a:cubicBezTo>
                    <a:lnTo>
                      <a:pt x="203" y="50"/>
                    </a:lnTo>
                    <a:close/>
                    <a:moveTo>
                      <a:pt x="205" y="49"/>
                    </a:moveTo>
                    <a:cubicBezTo>
                      <a:pt x="205" y="47"/>
                      <a:pt x="205" y="47"/>
                      <a:pt x="205" y="47"/>
                    </a:cubicBezTo>
                    <a:cubicBezTo>
                      <a:pt x="207" y="47"/>
                      <a:pt x="207" y="47"/>
                      <a:pt x="207" y="47"/>
                    </a:cubicBezTo>
                    <a:cubicBezTo>
                      <a:pt x="208" y="48"/>
                      <a:pt x="208" y="48"/>
                      <a:pt x="208" y="48"/>
                    </a:cubicBezTo>
                    <a:lnTo>
                      <a:pt x="205" y="49"/>
                    </a:lnTo>
                    <a:close/>
                    <a:moveTo>
                      <a:pt x="193" y="61"/>
                    </a:moveTo>
                    <a:cubicBezTo>
                      <a:pt x="194" y="58"/>
                      <a:pt x="194" y="58"/>
                      <a:pt x="194" y="58"/>
                    </a:cubicBezTo>
                    <a:cubicBezTo>
                      <a:pt x="196" y="58"/>
                      <a:pt x="196" y="58"/>
                      <a:pt x="196" y="58"/>
                    </a:cubicBezTo>
                    <a:cubicBezTo>
                      <a:pt x="194" y="62"/>
                      <a:pt x="194" y="62"/>
                      <a:pt x="194" y="62"/>
                    </a:cubicBezTo>
                    <a:cubicBezTo>
                      <a:pt x="194" y="64"/>
                      <a:pt x="194" y="64"/>
                      <a:pt x="194" y="64"/>
                    </a:cubicBezTo>
                    <a:cubicBezTo>
                      <a:pt x="191" y="65"/>
                      <a:pt x="191" y="65"/>
                      <a:pt x="191" y="65"/>
                    </a:cubicBezTo>
                    <a:lnTo>
                      <a:pt x="193" y="61"/>
                    </a:lnTo>
                    <a:close/>
                    <a:moveTo>
                      <a:pt x="197" y="55"/>
                    </a:moveTo>
                    <a:cubicBezTo>
                      <a:pt x="198" y="53"/>
                      <a:pt x="198" y="53"/>
                      <a:pt x="198" y="53"/>
                    </a:cubicBezTo>
                    <a:cubicBezTo>
                      <a:pt x="200" y="53"/>
                      <a:pt x="200" y="53"/>
                      <a:pt x="200" y="53"/>
                    </a:cubicBezTo>
                    <a:cubicBezTo>
                      <a:pt x="200" y="55"/>
                      <a:pt x="200" y="55"/>
                      <a:pt x="200" y="55"/>
                    </a:cubicBezTo>
                    <a:cubicBezTo>
                      <a:pt x="198" y="55"/>
                      <a:pt x="198" y="55"/>
                      <a:pt x="198" y="55"/>
                    </a:cubicBezTo>
                    <a:lnTo>
                      <a:pt x="197" y="55"/>
                    </a:lnTo>
                    <a:close/>
                    <a:moveTo>
                      <a:pt x="255" y="77"/>
                    </a:moveTo>
                    <a:cubicBezTo>
                      <a:pt x="256" y="76"/>
                      <a:pt x="256" y="76"/>
                      <a:pt x="256" y="76"/>
                    </a:cubicBezTo>
                    <a:cubicBezTo>
                      <a:pt x="258" y="76"/>
                      <a:pt x="258" y="76"/>
                      <a:pt x="258" y="76"/>
                    </a:cubicBezTo>
                    <a:cubicBezTo>
                      <a:pt x="257" y="77"/>
                      <a:pt x="257" y="77"/>
                      <a:pt x="257" y="77"/>
                    </a:cubicBezTo>
                    <a:lnTo>
                      <a:pt x="255" y="77"/>
                    </a:lnTo>
                    <a:close/>
                  </a:path>
                </a:pathLst>
              </a:custGeom>
              <a:solidFill>
                <a:schemeClr val="accent3"/>
              </a:solidFill>
              <a:ln w="6350" cap="flat">
                <a:solidFill>
                  <a:srgbClr val="7BA7D3"/>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51" name="Oval 125"/>
              <p:cNvSpPr>
                <a:spLocks noChangeAspect="1" noChangeArrowheads="1"/>
              </p:cNvSpPr>
              <p:nvPr/>
            </p:nvSpPr>
            <p:spPr bwMode="auto">
              <a:xfrm rot="230875">
                <a:off x="2587163" y="2038700"/>
                <a:ext cx="54542" cy="5454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752" name="R2U2_SourceNote"/>
              <p:cNvSpPr txBox="1">
                <a:spLocks noChangeArrowheads="1"/>
              </p:cNvSpPr>
              <p:nvPr>
                <p:custDataLst>
                  <p:tags r:id="rId19"/>
                </p:custDataLst>
              </p:nvPr>
            </p:nvSpPr>
            <p:spPr bwMode="auto">
              <a:xfrm>
                <a:off x="2678372" y="2009341"/>
                <a:ext cx="394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Dallas</a:t>
                </a:r>
              </a:p>
            </p:txBody>
          </p:sp>
          <p:sp>
            <p:nvSpPr>
              <p:cNvPr id="753" name="Freeform 432"/>
              <p:cNvSpPr>
                <a:spLocks noEditPoints="1"/>
              </p:cNvSpPr>
              <p:nvPr/>
            </p:nvSpPr>
            <p:spPr bwMode="auto">
              <a:xfrm>
                <a:off x="5557142" y="1946609"/>
                <a:ext cx="511390" cy="636927"/>
              </a:xfrm>
              <a:custGeom>
                <a:avLst/>
                <a:gdLst>
                  <a:gd name="T0" fmla="*/ 443 w 481"/>
                  <a:gd name="T1" fmla="*/ 459 h 599"/>
                  <a:gd name="T2" fmla="*/ 443 w 481"/>
                  <a:gd name="T3" fmla="*/ 473 h 599"/>
                  <a:gd name="T4" fmla="*/ 437 w 481"/>
                  <a:gd name="T5" fmla="*/ 517 h 599"/>
                  <a:gd name="T6" fmla="*/ 439 w 481"/>
                  <a:gd name="T7" fmla="*/ 505 h 599"/>
                  <a:gd name="T8" fmla="*/ 449 w 481"/>
                  <a:gd name="T9" fmla="*/ 150 h 599"/>
                  <a:gd name="T10" fmla="*/ 401 w 481"/>
                  <a:gd name="T11" fmla="*/ 180 h 599"/>
                  <a:gd name="T12" fmla="*/ 379 w 481"/>
                  <a:gd name="T13" fmla="*/ 202 h 599"/>
                  <a:gd name="T14" fmla="*/ 336 w 481"/>
                  <a:gd name="T15" fmla="*/ 188 h 599"/>
                  <a:gd name="T16" fmla="*/ 326 w 481"/>
                  <a:gd name="T17" fmla="*/ 212 h 599"/>
                  <a:gd name="T18" fmla="*/ 262 w 481"/>
                  <a:gd name="T19" fmla="*/ 188 h 599"/>
                  <a:gd name="T20" fmla="*/ 188 w 481"/>
                  <a:gd name="T21" fmla="*/ 158 h 599"/>
                  <a:gd name="T22" fmla="*/ 168 w 481"/>
                  <a:gd name="T23" fmla="*/ 118 h 599"/>
                  <a:gd name="T24" fmla="*/ 148 w 481"/>
                  <a:gd name="T25" fmla="*/ 92 h 599"/>
                  <a:gd name="T26" fmla="*/ 166 w 481"/>
                  <a:gd name="T27" fmla="*/ 80 h 599"/>
                  <a:gd name="T28" fmla="*/ 164 w 481"/>
                  <a:gd name="T29" fmla="*/ 50 h 599"/>
                  <a:gd name="T30" fmla="*/ 124 w 481"/>
                  <a:gd name="T31" fmla="*/ 30 h 599"/>
                  <a:gd name="T32" fmla="*/ 102 w 481"/>
                  <a:gd name="T33" fmla="*/ 16 h 599"/>
                  <a:gd name="T34" fmla="*/ 66 w 481"/>
                  <a:gd name="T35" fmla="*/ 0 h 599"/>
                  <a:gd name="T36" fmla="*/ 48 w 481"/>
                  <a:gd name="T37" fmla="*/ 6 h 599"/>
                  <a:gd name="T38" fmla="*/ 50 w 481"/>
                  <a:gd name="T39" fmla="*/ 20 h 599"/>
                  <a:gd name="T40" fmla="*/ 70 w 481"/>
                  <a:gd name="T41" fmla="*/ 26 h 599"/>
                  <a:gd name="T42" fmla="*/ 72 w 481"/>
                  <a:gd name="T43" fmla="*/ 38 h 599"/>
                  <a:gd name="T44" fmla="*/ 68 w 481"/>
                  <a:gd name="T45" fmla="*/ 54 h 599"/>
                  <a:gd name="T46" fmla="*/ 98 w 481"/>
                  <a:gd name="T47" fmla="*/ 94 h 599"/>
                  <a:gd name="T48" fmla="*/ 72 w 481"/>
                  <a:gd name="T49" fmla="*/ 144 h 599"/>
                  <a:gd name="T50" fmla="*/ 28 w 481"/>
                  <a:gd name="T51" fmla="*/ 178 h 599"/>
                  <a:gd name="T52" fmla="*/ 38 w 481"/>
                  <a:gd name="T53" fmla="*/ 226 h 599"/>
                  <a:gd name="T54" fmla="*/ 16 w 481"/>
                  <a:gd name="T55" fmla="*/ 252 h 599"/>
                  <a:gd name="T56" fmla="*/ 16 w 481"/>
                  <a:gd name="T57" fmla="*/ 279 h 599"/>
                  <a:gd name="T58" fmla="*/ 36 w 481"/>
                  <a:gd name="T59" fmla="*/ 285 h 599"/>
                  <a:gd name="T60" fmla="*/ 16 w 481"/>
                  <a:gd name="T61" fmla="*/ 291 h 599"/>
                  <a:gd name="T62" fmla="*/ 64 w 481"/>
                  <a:gd name="T63" fmla="*/ 317 h 599"/>
                  <a:gd name="T64" fmla="*/ 80 w 481"/>
                  <a:gd name="T65" fmla="*/ 291 h 599"/>
                  <a:gd name="T66" fmla="*/ 86 w 481"/>
                  <a:gd name="T67" fmla="*/ 323 h 599"/>
                  <a:gd name="T68" fmla="*/ 102 w 481"/>
                  <a:gd name="T69" fmla="*/ 417 h 599"/>
                  <a:gd name="T70" fmla="*/ 134 w 481"/>
                  <a:gd name="T71" fmla="*/ 483 h 599"/>
                  <a:gd name="T72" fmla="*/ 162 w 481"/>
                  <a:gd name="T73" fmla="*/ 545 h 599"/>
                  <a:gd name="T74" fmla="*/ 192 w 481"/>
                  <a:gd name="T75" fmla="*/ 559 h 599"/>
                  <a:gd name="T76" fmla="*/ 208 w 481"/>
                  <a:gd name="T77" fmla="*/ 531 h 599"/>
                  <a:gd name="T78" fmla="*/ 216 w 481"/>
                  <a:gd name="T79" fmla="*/ 495 h 599"/>
                  <a:gd name="T80" fmla="*/ 218 w 481"/>
                  <a:gd name="T81" fmla="*/ 423 h 599"/>
                  <a:gd name="T82" fmla="*/ 248 w 481"/>
                  <a:gd name="T83" fmla="*/ 407 h 599"/>
                  <a:gd name="T84" fmla="*/ 284 w 481"/>
                  <a:gd name="T85" fmla="*/ 369 h 599"/>
                  <a:gd name="T86" fmla="*/ 304 w 481"/>
                  <a:gd name="T87" fmla="*/ 341 h 599"/>
                  <a:gd name="T88" fmla="*/ 326 w 481"/>
                  <a:gd name="T89" fmla="*/ 315 h 599"/>
                  <a:gd name="T90" fmla="*/ 343 w 481"/>
                  <a:gd name="T91" fmla="*/ 295 h 599"/>
                  <a:gd name="T92" fmla="*/ 361 w 481"/>
                  <a:gd name="T93" fmla="*/ 301 h 599"/>
                  <a:gd name="T94" fmla="*/ 338 w 481"/>
                  <a:gd name="T95" fmla="*/ 248 h 599"/>
                  <a:gd name="T96" fmla="*/ 332 w 481"/>
                  <a:gd name="T97" fmla="*/ 216 h 599"/>
                  <a:gd name="T98" fmla="*/ 359 w 481"/>
                  <a:gd name="T99" fmla="*/ 216 h 599"/>
                  <a:gd name="T100" fmla="*/ 403 w 481"/>
                  <a:gd name="T101" fmla="*/ 248 h 599"/>
                  <a:gd name="T102" fmla="*/ 401 w 481"/>
                  <a:gd name="T103" fmla="*/ 277 h 599"/>
                  <a:gd name="T104" fmla="*/ 427 w 481"/>
                  <a:gd name="T105" fmla="*/ 299 h 599"/>
                  <a:gd name="T106" fmla="*/ 439 w 481"/>
                  <a:gd name="T107" fmla="*/ 258 h 599"/>
                  <a:gd name="T108" fmla="*/ 467 w 481"/>
                  <a:gd name="T109" fmla="*/ 192 h 599"/>
                  <a:gd name="T110" fmla="*/ 461 w 481"/>
                  <a:gd name="T111" fmla="*/ 567 h 599"/>
                  <a:gd name="T112" fmla="*/ 467 w 481"/>
                  <a:gd name="T113" fmla="*/ 599 h 599"/>
                  <a:gd name="T114" fmla="*/ 459 w 481"/>
                  <a:gd name="T115" fmla="*/ 577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1" h="599">
                    <a:moveTo>
                      <a:pt x="443" y="459"/>
                    </a:moveTo>
                    <a:lnTo>
                      <a:pt x="445" y="459"/>
                    </a:lnTo>
                    <a:lnTo>
                      <a:pt x="445" y="469"/>
                    </a:lnTo>
                    <a:lnTo>
                      <a:pt x="439" y="471"/>
                    </a:lnTo>
                    <a:lnTo>
                      <a:pt x="439" y="465"/>
                    </a:lnTo>
                    <a:lnTo>
                      <a:pt x="443" y="459"/>
                    </a:lnTo>
                    <a:close/>
                    <a:moveTo>
                      <a:pt x="437" y="475"/>
                    </a:moveTo>
                    <a:lnTo>
                      <a:pt x="439" y="483"/>
                    </a:lnTo>
                    <a:lnTo>
                      <a:pt x="443" y="491"/>
                    </a:lnTo>
                    <a:lnTo>
                      <a:pt x="443" y="483"/>
                    </a:lnTo>
                    <a:lnTo>
                      <a:pt x="443" y="477"/>
                    </a:lnTo>
                    <a:lnTo>
                      <a:pt x="443" y="473"/>
                    </a:lnTo>
                    <a:lnTo>
                      <a:pt x="437" y="475"/>
                    </a:lnTo>
                    <a:close/>
                    <a:moveTo>
                      <a:pt x="437" y="517"/>
                    </a:moveTo>
                    <a:lnTo>
                      <a:pt x="439" y="521"/>
                    </a:lnTo>
                    <a:lnTo>
                      <a:pt x="443" y="521"/>
                    </a:lnTo>
                    <a:lnTo>
                      <a:pt x="441" y="515"/>
                    </a:lnTo>
                    <a:lnTo>
                      <a:pt x="437" y="517"/>
                    </a:lnTo>
                    <a:close/>
                    <a:moveTo>
                      <a:pt x="441" y="505"/>
                    </a:moveTo>
                    <a:lnTo>
                      <a:pt x="441" y="499"/>
                    </a:lnTo>
                    <a:lnTo>
                      <a:pt x="441" y="493"/>
                    </a:lnTo>
                    <a:lnTo>
                      <a:pt x="439" y="491"/>
                    </a:lnTo>
                    <a:lnTo>
                      <a:pt x="437" y="497"/>
                    </a:lnTo>
                    <a:lnTo>
                      <a:pt x="439" y="505"/>
                    </a:lnTo>
                    <a:lnTo>
                      <a:pt x="441" y="505"/>
                    </a:lnTo>
                    <a:close/>
                    <a:moveTo>
                      <a:pt x="481" y="172"/>
                    </a:moveTo>
                    <a:lnTo>
                      <a:pt x="461" y="166"/>
                    </a:lnTo>
                    <a:lnTo>
                      <a:pt x="461" y="160"/>
                    </a:lnTo>
                    <a:lnTo>
                      <a:pt x="455" y="150"/>
                    </a:lnTo>
                    <a:lnTo>
                      <a:pt x="449" y="150"/>
                    </a:lnTo>
                    <a:lnTo>
                      <a:pt x="441" y="156"/>
                    </a:lnTo>
                    <a:lnTo>
                      <a:pt x="425" y="154"/>
                    </a:lnTo>
                    <a:lnTo>
                      <a:pt x="423" y="160"/>
                    </a:lnTo>
                    <a:lnTo>
                      <a:pt x="411" y="162"/>
                    </a:lnTo>
                    <a:lnTo>
                      <a:pt x="403" y="172"/>
                    </a:lnTo>
                    <a:lnTo>
                      <a:pt x="401" y="180"/>
                    </a:lnTo>
                    <a:lnTo>
                      <a:pt x="383" y="182"/>
                    </a:lnTo>
                    <a:lnTo>
                      <a:pt x="385" y="186"/>
                    </a:lnTo>
                    <a:lnTo>
                      <a:pt x="393" y="188"/>
                    </a:lnTo>
                    <a:lnTo>
                      <a:pt x="395" y="196"/>
                    </a:lnTo>
                    <a:lnTo>
                      <a:pt x="393" y="202"/>
                    </a:lnTo>
                    <a:lnTo>
                      <a:pt x="379" y="202"/>
                    </a:lnTo>
                    <a:lnTo>
                      <a:pt x="367" y="202"/>
                    </a:lnTo>
                    <a:lnTo>
                      <a:pt x="361" y="204"/>
                    </a:lnTo>
                    <a:lnTo>
                      <a:pt x="343" y="198"/>
                    </a:lnTo>
                    <a:lnTo>
                      <a:pt x="340" y="190"/>
                    </a:lnTo>
                    <a:lnTo>
                      <a:pt x="343" y="188"/>
                    </a:lnTo>
                    <a:lnTo>
                      <a:pt x="336" y="188"/>
                    </a:lnTo>
                    <a:lnTo>
                      <a:pt x="336" y="176"/>
                    </a:lnTo>
                    <a:lnTo>
                      <a:pt x="330" y="176"/>
                    </a:lnTo>
                    <a:lnTo>
                      <a:pt x="326" y="182"/>
                    </a:lnTo>
                    <a:lnTo>
                      <a:pt x="324" y="194"/>
                    </a:lnTo>
                    <a:lnTo>
                      <a:pt x="328" y="204"/>
                    </a:lnTo>
                    <a:lnTo>
                      <a:pt x="326" y="212"/>
                    </a:lnTo>
                    <a:lnTo>
                      <a:pt x="298" y="210"/>
                    </a:lnTo>
                    <a:lnTo>
                      <a:pt x="294" y="206"/>
                    </a:lnTo>
                    <a:lnTo>
                      <a:pt x="286" y="202"/>
                    </a:lnTo>
                    <a:lnTo>
                      <a:pt x="278" y="202"/>
                    </a:lnTo>
                    <a:lnTo>
                      <a:pt x="272" y="198"/>
                    </a:lnTo>
                    <a:lnTo>
                      <a:pt x="262" y="188"/>
                    </a:lnTo>
                    <a:lnTo>
                      <a:pt x="234" y="186"/>
                    </a:lnTo>
                    <a:lnTo>
                      <a:pt x="214" y="176"/>
                    </a:lnTo>
                    <a:lnTo>
                      <a:pt x="208" y="176"/>
                    </a:lnTo>
                    <a:lnTo>
                      <a:pt x="198" y="164"/>
                    </a:lnTo>
                    <a:lnTo>
                      <a:pt x="194" y="164"/>
                    </a:lnTo>
                    <a:lnTo>
                      <a:pt x="188" y="158"/>
                    </a:lnTo>
                    <a:lnTo>
                      <a:pt x="190" y="148"/>
                    </a:lnTo>
                    <a:lnTo>
                      <a:pt x="194" y="140"/>
                    </a:lnTo>
                    <a:lnTo>
                      <a:pt x="194" y="130"/>
                    </a:lnTo>
                    <a:lnTo>
                      <a:pt x="184" y="128"/>
                    </a:lnTo>
                    <a:lnTo>
                      <a:pt x="176" y="122"/>
                    </a:lnTo>
                    <a:lnTo>
                      <a:pt x="168" y="118"/>
                    </a:lnTo>
                    <a:lnTo>
                      <a:pt x="162" y="114"/>
                    </a:lnTo>
                    <a:lnTo>
                      <a:pt x="156" y="112"/>
                    </a:lnTo>
                    <a:lnTo>
                      <a:pt x="150" y="98"/>
                    </a:lnTo>
                    <a:lnTo>
                      <a:pt x="146" y="96"/>
                    </a:lnTo>
                    <a:lnTo>
                      <a:pt x="148" y="92"/>
                    </a:lnTo>
                    <a:lnTo>
                      <a:pt x="148" y="92"/>
                    </a:lnTo>
                    <a:lnTo>
                      <a:pt x="152" y="88"/>
                    </a:lnTo>
                    <a:lnTo>
                      <a:pt x="160" y="92"/>
                    </a:lnTo>
                    <a:lnTo>
                      <a:pt x="166" y="88"/>
                    </a:lnTo>
                    <a:lnTo>
                      <a:pt x="166" y="80"/>
                    </a:lnTo>
                    <a:lnTo>
                      <a:pt x="166" y="80"/>
                    </a:lnTo>
                    <a:lnTo>
                      <a:pt x="166" y="80"/>
                    </a:lnTo>
                    <a:lnTo>
                      <a:pt x="166" y="80"/>
                    </a:lnTo>
                    <a:lnTo>
                      <a:pt x="164" y="72"/>
                    </a:lnTo>
                    <a:lnTo>
                      <a:pt x="160" y="64"/>
                    </a:lnTo>
                    <a:lnTo>
                      <a:pt x="156" y="60"/>
                    </a:lnTo>
                    <a:lnTo>
                      <a:pt x="158" y="56"/>
                    </a:lnTo>
                    <a:lnTo>
                      <a:pt x="164" y="50"/>
                    </a:lnTo>
                    <a:lnTo>
                      <a:pt x="164" y="30"/>
                    </a:lnTo>
                    <a:lnTo>
                      <a:pt x="154" y="24"/>
                    </a:lnTo>
                    <a:lnTo>
                      <a:pt x="144" y="22"/>
                    </a:lnTo>
                    <a:lnTo>
                      <a:pt x="132" y="26"/>
                    </a:lnTo>
                    <a:lnTo>
                      <a:pt x="126" y="32"/>
                    </a:lnTo>
                    <a:lnTo>
                      <a:pt x="124" y="30"/>
                    </a:lnTo>
                    <a:lnTo>
                      <a:pt x="124" y="32"/>
                    </a:lnTo>
                    <a:lnTo>
                      <a:pt x="116" y="28"/>
                    </a:lnTo>
                    <a:lnTo>
                      <a:pt x="116" y="28"/>
                    </a:lnTo>
                    <a:lnTo>
                      <a:pt x="116" y="26"/>
                    </a:lnTo>
                    <a:lnTo>
                      <a:pt x="104" y="20"/>
                    </a:lnTo>
                    <a:lnTo>
                      <a:pt x="102" y="16"/>
                    </a:lnTo>
                    <a:lnTo>
                      <a:pt x="90" y="14"/>
                    </a:lnTo>
                    <a:lnTo>
                      <a:pt x="90" y="14"/>
                    </a:lnTo>
                    <a:lnTo>
                      <a:pt x="82" y="8"/>
                    </a:lnTo>
                    <a:lnTo>
                      <a:pt x="80" y="4"/>
                    </a:lnTo>
                    <a:lnTo>
                      <a:pt x="76" y="0"/>
                    </a:lnTo>
                    <a:lnTo>
                      <a:pt x="66" y="0"/>
                    </a:lnTo>
                    <a:lnTo>
                      <a:pt x="60" y="2"/>
                    </a:lnTo>
                    <a:lnTo>
                      <a:pt x="58" y="2"/>
                    </a:lnTo>
                    <a:lnTo>
                      <a:pt x="58" y="2"/>
                    </a:lnTo>
                    <a:lnTo>
                      <a:pt x="60" y="8"/>
                    </a:lnTo>
                    <a:lnTo>
                      <a:pt x="54" y="8"/>
                    </a:lnTo>
                    <a:lnTo>
                      <a:pt x="48" y="6"/>
                    </a:lnTo>
                    <a:lnTo>
                      <a:pt x="48" y="8"/>
                    </a:lnTo>
                    <a:lnTo>
                      <a:pt x="44" y="12"/>
                    </a:lnTo>
                    <a:lnTo>
                      <a:pt x="44" y="16"/>
                    </a:lnTo>
                    <a:lnTo>
                      <a:pt x="44" y="20"/>
                    </a:lnTo>
                    <a:lnTo>
                      <a:pt x="50" y="20"/>
                    </a:lnTo>
                    <a:lnTo>
                      <a:pt x="50" y="20"/>
                    </a:lnTo>
                    <a:lnTo>
                      <a:pt x="50" y="22"/>
                    </a:lnTo>
                    <a:lnTo>
                      <a:pt x="56" y="24"/>
                    </a:lnTo>
                    <a:lnTo>
                      <a:pt x="58" y="24"/>
                    </a:lnTo>
                    <a:lnTo>
                      <a:pt x="60" y="28"/>
                    </a:lnTo>
                    <a:lnTo>
                      <a:pt x="64" y="28"/>
                    </a:lnTo>
                    <a:lnTo>
                      <a:pt x="70" y="26"/>
                    </a:lnTo>
                    <a:lnTo>
                      <a:pt x="72" y="26"/>
                    </a:lnTo>
                    <a:lnTo>
                      <a:pt x="74" y="28"/>
                    </a:lnTo>
                    <a:lnTo>
                      <a:pt x="72" y="30"/>
                    </a:lnTo>
                    <a:lnTo>
                      <a:pt x="70" y="32"/>
                    </a:lnTo>
                    <a:lnTo>
                      <a:pt x="70" y="36"/>
                    </a:lnTo>
                    <a:lnTo>
                      <a:pt x="72" y="38"/>
                    </a:lnTo>
                    <a:lnTo>
                      <a:pt x="76" y="38"/>
                    </a:lnTo>
                    <a:lnTo>
                      <a:pt x="80" y="40"/>
                    </a:lnTo>
                    <a:lnTo>
                      <a:pt x="80" y="44"/>
                    </a:lnTo>
                    <a:lnTo>
                      <a:pt x="76" y="46"/>
                    </a:lnTo>
                    <a:lnTo>
                      <a:pt x="72" y="50"/>
                    </a:lnTo>
                    <a:lnTo>
                      <a:pt x="68" y="54"/>
                    </a:lnTo>
                    <a:lnTo>
                      <a:pt x="70" y="54"/>
                    </a:lnTo>
                    <a:lnTo>
                      <a:pt x="68" y="54"/>
                    </a:lnTo>
                    <a:lnTo>
                      <a:pt x="82" y="84"/>
                    </a:lnTo>
                    <a:lnTo>
                      <a:pt x="90" y="88"/>
                    </a:lnTo>
                    <a:lnTo>
                      <a:pt x="98" y="90"/>
                    </a:lnTo>
                    <a:lnTo>
                      <a:pt x="98" y="94"/>
                    </a:lnTo>
                    <a:lnTo>
                      <a:pt x="88" y="100"/>
                    </a:lnTo>
                    <a:lnTo>
                      <a:pt x="86" y="106"/>
                    </a:lnTo>
                    <a:lnTo>
                      <a:pt x="90" y="120"/>
                    </a:lnTo>
                    <a:lnTo>
                      <a:pt x="80" y="130"/>
                    </a:lnTo>
                    <a:lnTo>
                      <a:pt x="80" y="136"/>
                    </a:lnTo>
                    <a:lnTo>
                      <a:pt x="72" y="144"/>
                    </a:lnTo>
                    <a:lnTo>
                      <a:pt x="72" y="152"/>
                    </a:lnTo>
                    <a:lnTo>
                      <a:pt x="58" y="164"/>
                    </a:lnTo>
                    <a:lnTo>
                      <a:pt x="52" y="172"/>
                    </a:lnTo>
                    <a:lnTo>
                      <a:pt x="52" y="178"/>
                    </a:lnTo>
                    <a:lnTo>
                      <a:pt x="34" y="182"/>
                    </a:lnTo>
                    <a:lnTo>
                      <a:pt x="28" y="178"/>
                    </a:lnTo>
                    <a:lnTo>
                      <a:pt x="20" y="188"/>
                    </a:lnTo>
                    <a:lnTo>
                      <a:pt x="14" y="196"/>
                    </a:lnTo>
                    <a:lnTo>
                      <a:pt x="16" y="206"/>
                    </a:lnTo>
                    <a:lnTo>
                      <a:pt x="26" y="208"/>
                    </a:lnTo>
                    <a:lnTo>
                      <a:pt x="32" y="224"/>
                    </a:lnTo>
                    <a:lnTo>
                      <a:pt x="38" y="226"/>
                    </a:lnTo>
                    <a:lnTo>
                      <a:pt x="40" y="232"/>
                    </a:lnTo>
                    <a:lnTo>
                      <a:pt x="50" y="246"/>
                    </a:lnTo>
                    <a:lnTo>
                      <a:pt x="50" y="248"/>
                    </a:lnTo>
                    <a:lnTo>
                      <a:pt x="40" y="250"/>
                    </a:lnTo>
                    <a:lnTo>
                      <a:pt x="30" y="256"/>
                    </a:lnTo>
                    <a:lnTo>
                      <a:pt x="16" y="252"/>
                    </a:lnTo>
                    <a:lnTo>
                      <a:pt x="10" y="256"/>
                    </a:lnTo>
                    <a:lnTo>
                      <a:pt x="6" y="258"/>
                    </a:lnTo>
                    <a:lnTo>
                      <a:pt x="0" y="264"/>
                    </a:lnTo>
                    <a:lnTo>
                      <a:pt x="2" y="267"/>
                    </a:lnTo>
                    <a:lnTo>
                      <a:pt x="10" y="271"/>
                    </a:lnTo>
                    <a:lnTo>
                      <a:pt x="16" y="279"/>
                    </a:lnTo>
                    <a:lnTo>
                      <a:pt x="30" y="281"/>
                    </a:lnTo>
                    <a:lnTo>
                      <a:pt x="38" y="277"/>
                    </a:lnTo>
                    <a:lnTo>
                      <a:pt x="40" y="273"/>
                    </a:lnTo>
                    <a:lnTo>
                      <a:pt x="42" y="273"/>
                    </a:lnTo>
                    <a:lnTo>
                      <a:pt x="40" y="279"/>
                    </a:lnTo>
                    <a:lnTo>
                      <a:pt x="36" y="285"/>
                    </a:lnTo>
                    <a:lnTo>
                      <a:pt x="32" y="287"/>
                    </a:lnTo>
                    <a:lnTo>
                      <a:pt x="26" y="293"/>
                    </a:lnTo>
                    <a:lnTo>
                      <a:pt x="22" y="291"/>
                    </a:lnTo>
                    <a:lnTo>
                      <a:pt x="20" y="289"/>
                    </a:lnTo>
                    <a:lnTo>
                      <a:pt x="18" y="289"/>
                    </a:lnTo>
                    <a:lnTo>
                      <a:pt x="16" y="291"/>
                    </a:lnTo>
                    <a:lnTo>
                      <a:pt x="20" y="297"/>
                    </a:lnTo>
                    <a:lnTo>
                      <a:pt x="36" y="313"/>
                    </a:lnTo>
                    <a:lnTo>
                      <a:pt x="40" y="315"/>
                    </a:lnTo>
                    <a:lnTo>
                      <a:pt x="42" y="317"/>
                    </a:lnTo>
                    <a:lnTo>
                      <a:pt x="52" y="319"/>
                    </a:lnTo>
                    <a:lnTo>
                      <a:pt x="64" y="317"/>
                    </a:lnTo>
                    <a:lnTo>
                      <a:pt x="70" y="315"/>
                    </a:lnTo>
                    <a:lnTo>
                      <a:pt x="72" y="307"/>
                    </a:lnTo>
                    <a:lnTo>
                      <a:pt x="72" y="301"/>
                    </a:lnTo>
                    <a:lnTo>
                      <a:pt x="70" y="295"/>
                    </a:lnTo>
                    <a:lnTo>
                      <a:pt x="72" y="289"/>
                    </a:lnTo>
                    <a:lnTo>
                      <a:pt x="80" y="291"/>
                    </a:lnTo>
                    <a:lnTo>
                      <a:pt x="76" y="293"/>
                    </a:lnTo>
                    <a:lnTo>
                      <a:pt x="78" y="303"/>
                    </a:lnTo>
                    <a:lnTo>
                      <a:pt x="80" y="305"/>
                    </a:lnTo>
                    <a:lnTo>
                      <a:pt x="80" y="313"/>
                    </a:lnTo>
                    <a:lnTo>
                      <a:pt x="84" y="313"/>
                    </a:lnTo>
                    <a:lnTo>
                      <a:pt x="86" y="323"/>
                    </a:lnTo>
                    <a:lnTo>
                      <a:pt x="84" y="335"/>
                    </a:lnTo>
                    <a:lnTo>
                      <a:pt x="90" y="353"/>
                    </a:lnTo>
                    <a:lnTo>
                      <a:pt x="88" y="365"/>
                    </a:lnTo>
                    <a:lnTo>
                      <a:pt x="96" y="383"/>
                    </a:lnTo>
                    <a:lnTo>
                      <a:pt x="98" y="403"/>
                    </a:lnTo>
                    <a:lnTo>
                      <a:pt x="102" y="417"/>
                    </a:lnTo>
                    <a:lnTo>
                      <a:pt x="114" y="435"/>
                    </a:lnTo>
                    <a:lnTo>
                      <a:pt x="114" y="439"/>
                    </a:lnTo>
                    <a:lnTo>
                      <a:pt x="124" y="445"/>
                    </a:lnTo>
                    <a:lnTo>
                      <a:pt x="130" y="459"/>
                    </a:lnTo>
                    <a:lnTo>
                      <a:pt x="130" y="469"/>
                    </a:lnTo>
                    <a:lnTo>
                      <a:pt x="134" y="483"/>
                    </a:lnTo>
                    <a:lnTo>
                      <a:pt x="148" y="501"/>
                    </a:lnTo>
                    <a:lnTo>
                      <a:pt x="152" y="511"/>
                    </a:lnTo>
                    <a:lnTo>
                      <a:pt x="156" y="525"/>
                    </a:lnTo>
                    <a:lnTo>
                      <a:pt x="158" y="527"/>
                    </a:lnTo>
                    <a:lnTo>
                      <a:pt x="160" y="529"/>
                    </a:lnTo>
                    <a:lnTo>
                      <a:pt x="162" y="545"/>
                    </a:lnTo>
                    <a:lnTo>
                      <a:pt x="168" y="559"/>
                    </a:lnTo>
                    <a:lnTo>
                      <a:pt x="174" y="565"/>
                    </a:lnTo>
                    <a:lnTo>
                      <a:pt x="174" y="567"/>
                    </a:lnTo>
                    <a:lnTo>
                      <a:pt x="184" y="569"/>
                    </a:lnTo>
                    <a:lnTo>
                      <a:pt x="192" y="563"/>
                    </a:lnTo>
                    <a:lnTo>
                      <a:pt x="192" y="559"/>
                    </a:lnTo>
                    <a:lnTo>
                      <a:pt x="196" y="551"/>
                    </a:lnTo>
                    <a:lnTo>
                      <a:pt x="204" y="547"/>
                    </a:lnTo>
                    <a:lnTo>
                      <a:pt x="208" y="547"/>
                    </a:lnTo>
                    <a:lnTo>
                      <a:pt x="204" y="543"/>
                    </a:lnTo>
                    <a:lnTo>
                      <a:pt x="204" y="539"/>
                    </a:lnTo>
                    <a:lnTo>
                      <a:pt x="208" y="531"/>
                    </a:lnTo>
                    <a:lnTo>
                      <a:pt x="210" y="527"/>
                    </a:lnTo>
                    <a:lnTo>
                      <a:pt x="214" y="525"/>
                    </a:lnTo>
                    <a:lnTo>
                      <a:pt x="216" y="527"/>
                    </a:lnTo>
                    <a:lnTo>
                      <a:pt x="220" y="525"/>
                    </a:lnTo>
                    <a:lnTo>
                      <a:pt x="218" y="507"/>
                    </a:lnTo>
                    <a:lnTo>
                      <a:pt x="216" y="495"/>
                    </a:lnTo>
                    <a:lnTo>
                      <a:pt x="224" y="481"/>
                    </a:lnTo>
                    <a:lnTo>
                      <a:pt x="224" y="469"/>
                    </a:lnTo>
                    <a:lnTo>
                      <a:pt x="222" y="457"/>
                    </a:lnTo>
                    <a:lnTo>
                      <a:pt x="222" y="445"/>
                    </a:lnTo>
                    <a:lnTo>
                      <a:pt x="218" y="435"/>
                    </a:lnTo>
                    <a:lnTo>
                      <a:pt x="218" y="423"/>
                    </a:lnTo>
                    <a:lnTo>
                      <a:pt x="222" y="419"/>
                    </a:lnTo>
                    <a:lnTo>
                      <a:pt x="230" y="419"/>
                    </a:lnTo>
                    <a:lnTo>
                      <a:pt x="230" y="421"/>
                    </a:lnTo>
                    <a:lnTo>
                      <a:pt x="236" y="415"/>
                    </a:lnTo>
                    <a:lnTo>
                      <a:pt x="238" y="409"/>
                    </a:lnTo>
                    <a:lnTo>
                      <a:pt x="248" y="407"/>
                    </a:lnTo>
                    <a:lnTo>
                      <a:pt x="254" y="403"/>
                    </a:lnTo>
                    <a:lnTo>
                      <a:pt x="254" y="399"/>
                    </a:lnTo>
                    <a:lnTo>
                      <a:pt x="254" y="393"/>
                    </a:lnTo>
                    <a:lnTo>
                      <a:pt x="264" y="385"/>
                    </a:lnTo>
                    <a:lnTo>
                      <a:pt x="280" y="375"/>
                    </a:lnTo>
                    <a:lnTo>
                      <a:pt x="284" y="369"/>
                    </a:lnTo>
                    <a:lnTo>
                      <a:pt x="288" y="359"/>
                    </a:lnTo>
                    <a:lnTo>
                      <a:pt x="292" y="351"/>
                    </a:lnTo>
                    <a:lnTo>
                      <a:pt x="304" y="347"/>
                    </a:lnTo>
                    <a:lnTo>
                      <a:pt x="298" y="347"/>
                    </a:lnTo>
                    <a:lnTo>
                      <a:pt x="300" y="343"/>
                    </a:lnTo>
                    <a:lnTo>
                      <a:pt x="304" y="341"/>
                    </a:lnTo>
                    <a:lnTo>
                      <a:pt x="306" y="345"/>
                    </a:lnTo>
                    <a:lnTo>
                      <a:pt x="318" y="339"/>
                    </a:lnTo>
                    <a:lnTo>
                      <a:pt x="322" y="331"/>
                    </a:lnTo>
                    <a:lnTo>
                      <a:pt x="324" y="325"/>
                    </a:lnTo>
                    <a:lnTo>
                      <a:pt x="330" y="319"/>
                    </a:lnTo>
                    <a:lnTo>
                      <a:pt x="326" y="315"/>
                    </a:lnTo>
                    <a:lnTo>
                      <a:pt x="326" y="305"/>
                    </a:lnTo>
                    <a:lnTo>
                      <a:pt x="334" y="303"/>
                    </a:lnTo>
                    <a:lnTo>
                      <a:pt x="338" y="299"/>
                    </a:lnTo>
                    <a:lnTo>
                      <a:pt x="338" y="291"/>
                    </a:lnTo>
                    <a:lnTo>
                      <a:pt x="340" y="289"/>
                    </a:lnTo>
                    <a:lnTo>
                      <a:pt x="343" y="295"/>
                    </a:lnTo>
                    <a:lnTo>
                      <a:pt x="343" y="303"/>
                    </a:lnTo>
                    <a:lnTo>
                      <a:pt x="347" y="303"/>
                    </a:lnTo>
                    <a:lnTo>
                      <a:pt x="349" y="299"/>
                    </a:lnTo>
                    <a:lnTo>
                      <a:pt x="351" y="303"/>
                    </a:lnTo>
                    <a:lnTo>
                      <a:pt x="357" y="303"/>
                    </a:lnTo>
                    <a:lnTo>
                      <a:pt x="361" y="301"/>
                    </a:lnTo>
                    <a:lnTo>
                      <a:pt x="357" y="289"/>
                    </a:lnTo>
                    <a:lnTo>
                      <a:pt x="355" y="285"/>
                    </a:lnTo>
                    <a:lnTo>
                      <a:pt x="355" y="277"/>
                    </a:lnTo>
                    <a:lnTo>
                      <a:pt x="347" y="262"/>
                    </a:lnTo>
                    <a:lnTo>
                      <a:pt x="349" y="254"/>
                    </a:lnTo>
                    <a:lnTo>
                      <a:pt x="338" y="248"/>
                    </a:lnTo>
                    <a:lnTo>
                      <a:pt x="338" y="244"/>
                    </a:lnTo>
                    <a:lnTo>
                      <a:pt x="345" y="242"/>
                    </a:lnTo>
                    <a:lnTo>
                      <a:pt x="345" y="236"/>
                    </a:lnTo>
                    <a:lnTo>
                      <a:pt x="349" y="234"/>
                    </a:lnTo>
                    <a:lnTo>
                      <a:pt x="334" y="224"/>
                    </a:lnTo>
                    <a:lnTo>
                      <a:pt x="332" y="216"/>
                    </a:lnTo>
                    <a:lnTo>
                      <a:pt x="336" y="212"/>
                    </a:lnTo>
                    <a:lnTo>
                      <a:pt x="336" y="206"/>
                    </a:lnTo>
                    <a:lnTo>
                      <a:pt x="345" y="212"/>
                    </a:lnTo>
                    <a:lnTo>
                      <a:pt x="349" y="210"/>
                    </a:lnTo>
                    <a:lnTo>
                      <a:pt x="355" y="218"/>
                    </a:lnTo>
                    <a:lnTo>
                      <a:pt x="359" y="216"/>
                    </a:lnTo>
                    <a:lnTo>
                      <a:pt x="363" y="216"/>
                    </a:lnTo>
                    <a:lnTo>
                      <a:pt x="363" y="230"/>
                    </a:lnTo>
                    <a:lnTo>
                      <a:pt x="381" y="234"/>
                    </a:lnTo>
                    <a:lnTo>
                      <a:pt x="403" y="232"/>
                    </a:lnTo>
                    <a:lnTo>
                      <a:pt x="409" y="238"/>
                    </a:lnTo>
                    <a:lnTo>
                      <a:pt x="403" y="248"/>
                    </a:lnTo>
                    <a:lnTo>
                      <a:pt x="393" y="252"/>
                    </a:lnTo>
                    <a:lnTo>
                      <a:pt x="387" y="267"/>
                    </a:lnTo>
                    <a:lnTo>
                      <a:pt x="393" y="275"/>
                    </a:lnTo>
                    <a:lnTo>
                      <a:pt x="395" y="273"/>
                    </a:lnTo>
                    <a:lnTo>
                      <a:pt x="399" y="277"/>
                    </a:lnTo>
                    <a:lnTo>
                      <a:pt x="401" y="277"/>
                    </a:lnTo>
                    <a:lnTo>
                      <a:pt x="403" y="262"/>
                    </a:lnTo>
                    <a:lnTo>
                      <a:pt x="409" y="262"/>
                    </a:lnTo>
                    <a:lnTo>
                      <a:pt x="411" y="275"/>
                    </a:lnTo>
                    <a:lnTo>
                      <a:pt x="419" y="285"/>
                    </a:lnTo>
                    <a:lnTo>
                      <a:pt x="419" y="297"/>
                    </a:lnTo>
                    <a:lnTo>
                      <a:pt x="427" y="299"/>
                    </a:lnTo>
                    <a:lnTo>
                      <a:pt x="427" y="279"/>
                    </a:lnTo>
                    <a:lnTo>
                      <a:pt x="431" y="277"/>
                    </a:lnTo>
                    <a:lnTo>
                      <a:pt x="431" y="267"/>
                    </a:lnTo>
                    <a:lnTo>
                      <a:pt x="427" y="256"/>
                    </a:lnTo>
                    <a:lnTo>
                      <a:pt x="433" y="258"/>
                    </a:lnTo>
                    <a:lnTo>
                      <a:pt x="439" y="258"/>
                    </a:lnTo>
                    <a:lnTo>
                      <a:pt x="447" y="236"/>
                    </a:lnTo>
                    <a:lnTo>
                      <a:pt x="445" y="230"/>
                    </a:lnTo>
                    <a:lnTo>
                      <a:pt x="451" y="218"/>
                    </a:lnTo>
                    <a:lnTo>
                      <a:pt x="449" y="208"/>
                    </a:lnTo>
                    <a:lnTo>
                      <a:pt x="455" y="202"/>
                    </a:lnTo>
                    <a:lnTo>
                      <a:pt x="467" y="192"/>
                    </a:lnTo>
                    <a:lnTo>
                      <a:pt x="475" y="194"/>
                    </a:lnTo>
                    <a:lnTo>
                      <a:pt x="475" y="186"/>
                    </a:lnTo>
                    <a:lnTo>
                      <a:pt x="481" y="172"/>
                    </a:lnTo>
                    <a:close/>
                    <a:moveTo>
                      <a:pt x="465" y="573"/>
                    </a:moveTo>
                    <a:lnTo>
                      <a:pt x="463" y="567"/>
                    </a:lnTo>
                    <a:lnTo>
                      <a:pt x="461" y="567"/>
                    </a:lnTo>
                    <a:lnTo>
                      <a:pt x="463" y="575"/>
                    </a:lnTo>
                    <a:lnTo>
                      <a:pt x="465" y="573"/>
                    </a:lnTo>
                    <a:close/>
                    <a:moveTo>
                      <a:pt x="463" y="589"/>
                    </a:moveTo>
                    <a:lnTo>
                      <a:pt x="461" y="593"/>
                    </a:lnTo>
                    <a:lnTo>
                      <a:pt x="463" y="595"/>
                    </a:lnTo>
                    <a:lnTo>
                      <a:pt x="467" y="599"/>
                    </a:lnTo>
                    <a:lnTo>
                      <a:pt x="469" y="597"/>
                    </a:lnTo>
                    <a:lnTo>
                      <a:pt x="467" y="589"/>
                    </a:lnTo>
                    <a:lnTo>
                      <a:pt x="463" y="589"/>
                    </a:lnTo>
                    <a:close/>
                    <a:moveTo>
                      <a:pt x="459" y="571"/>
                    </a:moveTo>
                    <a:lnTo>
                      <a:pt x="457" y="573"/>
                    </a:lnTo>
                    <a:lnTo>
                      <a:pt x="459" y="577"/>
                    </a:lnTo>
                    <a:lnTo>
                      <a:pt x="461" y="575"/>
                    </a:lnTo>
                    <a:lnTo>
                      <a:pt x="459" y="571"/>
                    </a:lnTo>
                    <a:close/>
                  </a:path>
                </a:pathLst>
              </a:custGeom>
              <a:solidFill>
                <a:schemeClr val="accent3"/>
              </a:solidFill>
              <a:ln w="6350" cap="flat">
                <a:solidFill>
                  <a:schemeClr val="accent1"/>
                </a:solidFill>
                <a:prstDash val="solid"/>
                <a:bevel/>
                <a:headEnd/>
                <a:tailEnd/>
              </a:ln>
            </p:spPr>
            <p:txBody>
              <a:bodyPr vert="horz" wrap="square" lIns="91440" tIns="45720" rIns="91440" bIns="45720" numCol="1" anchor="t" anchorCtr="0" compatLnSpc="1">
                <a:prstTxWarp prst="textNoShape">
                  <a:avLst/>
                </a:prstTxWarp>
              </a:bodyPr>
              <a:lstStyle/>
              <a:p>
                <a:endParaRPr lang="en-US" sz="700" dirty="0">
                  <a:latin typeface="Tahoma" panose="020B0604030504040204" pitchFamily="34" charset="0"/>
                  <a:ea typeface="Tahoma" panose="020B0604030504040204" pitchFamily="34" charset="0"/>
                  <a:cs typeface="Tahoma" panose="020B0604030504040204" pitchFamily="34" charset="0"/>
                </a:endParaRPr>
              </a:p>
            </p:txBody>
          </p:sp>
        </p:grpSp>
        <p:grpSp>
          <p:nvGrpSpPr>
            <p:cNvPr id="270" name="Group 269"/>
            <p:cNvGrpSpPr/>
            <p:nvPr/>
          </p:nvGrpSpPr>
          <p:grpSpPr>
            <a:xfrm>
              <a:off x="1728419" y="1442293"/>
              <a:ext cx="5474852" cy="1821753"/>
              <a:chOff x="711201" y="2521725"/>
              <a:chExt cx="7342869" cy="2443341"/>
            </a:xfrm>
          </p:grpSpPr>
          <p:sp>
            <p:nvSpPr>
              <p:cNvPr id="273" name="Oval 125"/>
              <p:cNvSpPr>
                <a:spLocks noChangeAspect="1" noChangeArrowheads="1"/>
              </p:cNvSpPr>
              <p:nvPr/>
            </p:nvSpPr>
            <p:spPr bwMode="auto">
              <a:xfrm rot="230875">
                <a:off x="2189026" y="3025112"/>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74" name="Oval 125"/>
              <p:cNvSpPr>
                <a:spLocks noChangeAspect="1" noChangeArrowheads="1"/>
              </p:cNvSpPr>
              <p:nvPr/>
            </p:nvSpPr>
            <p:spPr bwMode="auto">
              <a:xfrm rot="230875">
                <a:off x="2512633" y="3059875"/>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75" name="Oval 125"/>
              <p:cNvSpPr>
                <a:spLocks noChangeAspect="1" noChangeArrowheads="1"/>
              </p:cNvSpPr>
              <p:nvPr/>
            </p:nvSpPr>
            <p:spPr bwMode="auto">
              <a:xfrm rot="230875">
                <a:off x="1378532" y="3247561"/>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76" name="Oval 125"/>
              <p:cNvSpPr>
                <a:spLocks noChangeAspect="1" noChangeArrowheads="1"/>
              </p:cNvSpPr>
              <p:nvPr/>
            </p:nvSpPr>
            <p:spPr bwMode="auto">
              <a:xfrm rot="230875">
                <a:off x="4163073" y="2748394"/>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77" name="Oval 125"/>
              <p:cNvSpPr>
                <a:spLocks noChangeAspect="1" noChangeArrowheads="1"/>
              </p:cNvSpPr>
              <p:nvPr/>
            </p:nvSpPr>
            <p:spPr bwMode="auto">
              <a:xfrm rot="230875">
                <a:off x="4310357" y="2726920"/>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78" name="Oval 125"/>
              <p:cNvSpPr>
                <a:spLocks noChangeAspect="1" noChangeArrowheads="1"/>
              </p:cNvSpPr>
              <p:nvPr/>
            </p:nvSpPr>
            <p:spPr bwMode="auto">
              <a:xfrm rot="230875">
                <a:off x="4395762" y="2781763"/>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79" name="Oval 125"/>
              <p:cNvSpPr>
                <a:spLocks noChangeAspect="1" noChangeArrowheads="1"/>
              </p:cNvSpPr>
              <p:nvPr/>
            </p:nvSpPr>
            <p:spPr bwMode="auto">
              <a:xfrm rot="230875">
                <a:off x="4238589" y="2855591"/>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0" name="Oval 125"/>
              <p:cNvSpPr>
                <a:spLocks noChangeAspect="1" noChangeArrowheads="1"/>
              </p:cNvSpPr>
              <p:nvPr/>
            </p:nvSpPr>
            <p:spPr bwMode="auto">
              <a:xfrm rot="230875">
                <a:off x="4098408" y="3067284"/>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1" name="Oval 125"/>
              <p:cNvSpPr>
                <a:spLocks noChangeAspect="1" noChangeArrowheads="1"/>
              </p:cNvSpPr>
              <p:nvPr/>
            </p:nvSpPr>
            <p:spPr bwMode="auto">
              <a:xfrm rot="230875">
                <a:off x="4367158" y="2874388"/>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2" name="Oval 125"/>
              <p:cNvSpPr>
                <a:spLocks noChangeAspect="1" noChangeArrowheads="1"/>
              </p:cNvSpPr>
              <p:nvPr/>
            </p:nvSpPr>
            <p:spPr bwMode="auto">
              <a:xfrm rot="230875">
                <a:off x="4403036" y="2914911"/>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3" name="Oval 125"/>
              <p:cNvSpPr>
                <a:spLocks noChangeAspect="1" noChangeArrowheads="1"/>
              </p:cNvSpPr>
              <p:nvPr/>
            </p:nvSpPr>
            <p:spPr bwMode="auto">
              <a:xfrm rot="230875">
                <a:off x="4522714" y="2854647"/>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4" name="Oval 125"/>
              <p:cNvSpPr>
                <a:spLocks noChangeAspect="1" noChangeArrowheads="1"/>
              </p:cNvSpPr>
              <p:nvPr/>
            </p:nvSpPr>
            <p:spPr bwMode="auto">
              <a:xfrm rot="230875">
                <a:off x="4960169" y="2614256"/>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5" name="Oval 125"/>
              <p:cNvSpPr>
                <a:spLocks noChangeAspect="1" noChangeArrowheads="1"/>
              </p:cNvSpPr>
              <p:nvPr/>
            </p:nvSpPr>
            <p:spPr bwMode="auto">
              <a:xfrm rot="230875">
                <a:off x="3091895" y="4855169"/>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6" name="Oval 125"/>
              <p:cNvSpPr>
                <a:spLocks noChangeAspect="1" noChangeArrowheads="1"/>
              </p:cNvSpPr>
              <p:nvPr/>
            </p:nvSpPr>
            <p:spPr bwMode="auto">
              <a:xfrm rot="230875">
                <a:off x="5945627" y="3686551"/>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7" name="Oval 125"/>
              <p:cNvSpPr>
                <a:spLocks noChangeAspect="1" noChangeArrowheads="1"/>
              </p:cNvSpPr>
              <p:nvPr/>
            </p:nvSpPr>
            <p:spPr bwMode="auto">
              <a:xfrm rot="230875">
                <a:off x="6838969" y="3054330"/>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8" name="Oval 125"/>
              <p:cNvSpPr>
                <a:spLocks noChangeAspect="1" noChangeArrowheads="1"/>
              </p:cNvSpPr>
              <p:nvPr/>
            </p:nvSpPr>
            <p:spPr bwMode="auto">
              <a:xfrm rot="230875">
                <a:off x="7422924" y="3202297"/>
                <a:ext cx="73152" cy="7315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89" name="R2U2_SourceNote"/>
              <p:cNvSpPr txBox="1">
                <a:spLocks noChangeArrowheads="1"/>
              </p:cNvSpPr>
              <p:nvPr>
                <p:custDataLst>
                  <p:tags r:id="rId3"/>
                </p:custDataLst>
              </p:nvPr>
            </p:nvSpPr>
            <p:spPr bwMode="auto">
              <a:xfrm>
                <a:off x="3188839" y="4820589"/>
                <a:ext cx="793743" cy="144477"/>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São Paulo</a:t>
                </a:r>
              </a:p>
            </p:txBody>
          </p:sp>
          <p:sp>
            <p:nvSpPr>
              <p:cNvPr id="290" name="R2U2_SourceNote"/>
              <p:cNvSpPr txBox="1">
                <a:spLocks noChangeArrowheads="1"/>
              </p:cNvSpPr>
              <p:nvPr>
                <p:custDataLst>
                  <p:tags r:id="rId4"/>
                </p:custDataLst>
              </p:nvPr>
            </p:nvSpPr>
            <p:spPr bwMode="auto">
              <a:xfrm>
                <a:off x="711201" y="3134234"/>
                <a:ext cx="631561" cy="288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Los Angeles</a:t>
                </a:r>
              </a:p>
            </p:txBody>
          </p:sp>
          <p:sp>
            <p:nvSpPr>
              <p:cNvPr id="291" name="R2U2_SourceNote"/>
              <p:cNvSpPr txBox="1">
                <a:spLocks noChangeArrowheads="1"/>
              </p:cNvSpPr>
              <p:nvPr>
                <p:custDataLst>
                  <p:tags r:id="rId5"/>
                </p:custDataLst>
              </p:nvPr>
            </p:nvSpPr>
            <p:spPr bwMode="auto">
              <a:xfrm>
                <a:off x="2613679" y="3044144"/>
                <a:ext cx="72010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New York</a:t>
                </a:r>
              </a:p>
            </p:txBody>
          </p:sp>
          <p:sp>
            <p:nvSpPr>
              <p:cNvPr id="292" name="R2U2_SourceNote"/>
              <p:cNvSpPr txBox="1">
                <a:spLocks noChangeArrowheads="1"/>
              </p:cNvSpPr>
              <p:nvPr>
                <p:custDataLst>
                  <p:tags r:id="rId6"/>
                </p:custDataLst>
              </p:nvPr>
            </p:nvSpPr>
            <p:spPr bwMode="auto">
              <a:xfrm>
                <a:off x="1623551" y="2979232"/>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Chicago</a:t>
                </a:r>
              </a:p>
            </p:txBody>
          </p:sp>
          <p:sp>
            <p:nvSpPr>
              <p:cNvPr id="293" name="R2U2_SourceNote"/>
              <p:cNvSpPr txBox="1">
                <a:spLocks noChangeArrowheads="1"/>
              </p:cNvSpPr>
              <p:nvPr>
                <p:custDataLst>
                  <p:tags r:id="rId7"/>
                </p:custDataLst>
              </p:nvPr>
            </p:nvSpPr>
            <p:spPr bwMode="auto">
              <a:xfrm>
                <a:off x="5053840" y="2541985"/>
                <a:ext cx="510105"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Moscow</a:t>
                </a:r>
              </a:p>
            </p:txBody>
          </p:sp>
          <p:sp>
            <p:nvSpPr>
              <p:cNvPr id="294" name="R2U2_SourceNote"/>
              <p:cNvSpPr txBox="1">
                <a:spLocks noChangeArrowheads="1"/>
              </p:cNvSpPr>
              <p:nvPr>
                <p:custDataLst>
                  <p:tags r:id="rId8"/>
                </p:custDataLst>
              </p:nvPr>
            </p:nvSpPr>
            <p:spPr bwMode="auto">
              <a:xfrm>
                <a:off x="5312982" y="3740290"/>
                <a:ext cx="616417"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Mumbai</a:t>
                </a:r>
              </a:p>
            </p:txBody>
          </p:sp>
          <p:sp>
            <p:nvSpPr>
              <p:cNvPr id="295" name="R2U2_SourceNote"/>
              <p:cNvSpPr txBox="1">
                <a:spLocks noChangeArrowheads="1"/>
              </p:cNvSpPr>
              <p:nvPr>
                <p:custDataLst>
                  <p:tags r:id="rId9"/>
                </p:custDataLst>
              </p:nvPr>
            </p:nvSpPr>
            <p:spPr bwMode="auto">
              <a:xfrm>
                <a:off x="6277836" y="3045979"/>
                <a:ext cx="528521" cy="144477"/>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lIns="0" tIns="0" rIns="0" bIns="0" anchor="ctr">
                <a:spAutoFit/>
              </a:bodyPr>
              <a:lstStyle>
                <a:defPPr>
                  <a:defRPr lang="de-DE"/>
                </a:defPPr>
                <a:lvl1pPr marL="0" indent="0" defTabSz="855663" eaLnBrk="1" hangingPunct="1">
                  <a:tabLst>
                    <a:tab pos="114300" algn="l"/>
                  </a:tabLst>
                  <a:defRPr sz="900" i="1">
                    <a:solidFill>
                      <a:srgbClr val="000000"/>
                    </a:solidFill>
                    <a:latin typeface="Arial Narrow" pitchFamily="34" charset="0"/>
                    <a:cs typeface="Arial" charset="0"/>
                  </a:defRPr>
                </a:lvl1pPr>
                <a:lvl2pPr marL="742950" indent="-285750" defTabSz="855663" eaLnBrk="0" hangingPunct="0">
                  <a:tabLst>
                    <a:tab pos="114300" algn="l"/>
                  </a:tabLst>
                  <a:defRPr sz="1000">
                    <a:latin typeface="Garamond" pitchFamily="18" charset="0"/>
                  </a:defRPr>
                </a:lvl2pPr>
                <a:lvl3pPr marL="1143000" indent="-228600" defTabSz="855663" eaLnBrk="0" hangingPunct="0">
                  <a:tabLst>
                    <a:tab pos="114300" algn="l"/>
                  </a:tabLst>
                  <a:defRPr sz="1000">
                    <a:latin typeface="Garamond" pitchFamily="18" charset="0"/>
                  </a:defRPr>
                </a:lvl3pPr>
                <a:lvl4pPr marL="1600200" indent="-228600" defTabSz="855663" eaLnBrk="0" hangingPunct="0">
                  <a:tabLst>
                    <a:tab pos="114300" algn="l"/>
                  </a:tabLst>
                  <a:defRPr sz="1000">
                    <a:latin typeface="Garamond" pitchFamily="18" charset="0"/>
                  </a:defRPr>
                </a:lvl4pPr>
                <a:lvl5pPr marL="2057400" indent="-228600" defTabSz="855663" eaLnBrk="0" hangingPunct="0">
                  <a:tabLst>
                    <a:tab pos="114300" algn="l"/>
                  </a:tabLst>
                  <a:defRPr sz="1000">
                    <a:latin typeface="Garamond" pitchFamily="18" charset="0"/>
                  </a:defRPr>
                </a:lvl5pPr>
                <a:lvl6pPr marL="2514600" indent="-228600" defTabSz="855663" eaLnBrk="0" fontAlgn="base" hangingPunct="0">
                  <a:spcBef>
                    <a:spcPct val="0"/>
                  </a:spcBef>
                  <a:spcAft>
                    <a:spcPct val="0"/>
                  </a:spcAft>
                  <a:tabLst>
                    <a:tab pos="114300" algn="l"/>
                  </a:tabLst>
                  <a:defRPr sz="1000">
                    <a:latin typeface="Garamond" pitchFamily="18" charset="0"/>
                  </a:defRPr>
                </a:lvl6pPr>
                <a:lvl7pPr marL="2971800" indent="-228600" defTabSz="855663" eaLnBrk="0" fontAlgn="base" hangingPunct="0">
                  <a:spcBef>
                    <a:spcPct val="0"/>
                  </a:spcBef>
                  <a:spcAft>
                    <a:spcPct val="0"/>
                  </a:spcAft>
                  <a:tabLst>
                    <a:tab pos="114300" algn="l"/>
                  </a:tabLst>
                  <a:defRPr sz="1000">
                    <a:latin typeface="Garamond" pitchFamily="18" charset="0"/>
                  </a:defRPr>
                </a:lvl7pPr>
                <a:lvl8pPr marL="3429000" indent="-228600" defTabSz="855663" eaLnBrk="0" fontAlgn="base" hangingPunct="0">
                  <a:spcBef>
                    <a:spcPct val="0"/>
                  </a:spcBef>
                  <a:spcAft>
                    <a:spcPct val="0"/>
                  </a:spcAft>
                  <a:tabLst>
                    <a:tab pos="114300" algn="l"/>
                  </a:tabLst>
                  <a:defRPr sz="1000">
                    <a:latin typeface="Garamond" pitchFamily="18" charset="0"/>
                  </a:defRPr>
                </a:lvl8pPr>
                <a:lvl9pPr marL="3886200" indent="-228600" defTabSz="855663" eaLnBrk="0" fontAlgn="base" hangingPunct="0">
                  <a:spcBef>
                    <a:spcPct val="0"/>
                  </a:spcBef>
                  <a:spcAft>
                    <a:spcPct val="0"/>
                  </a:spcAft>
                  <a:tabLst>
                    <a:tab pos="114300" algn="l"/>
                  </a:tabLst>
                  <a:defRPr sz="1000">
                    <a:latin typeface="Garamond" pitchFamily="18" charset="0"/>
                  </a:defRPr>
                </a:lvl9pPr>
              </a:lstStyle>
              <a:p>
                <a:pPr algn="r" fontAlgn="auto">
                  <a:spcBef>
                    <a:spcPts val="0"/>
                  </a:spcBef>
                  <a:spcAft>
                    <a:spcPts val="0"/>
                  </a:spcAft>
                </a:pPr>
                <a:r>
                  <a:rPr lang="en-US" sz="700" b="1" i="0" dirty="0">
                    <a:latin typeface="Tahoma" panose="020B0604030504040204" pitchFamily="34" charset="0"/>
                    <a:ea typeface="Tahoma" panose="020B0604030504040204" pitchFamily="34" charset="0"/>
                    <a:cs typeface="Tahoma" panose="020B0604030504040204" pitchFamily="34" charset="0"/>
                  </a:rPr>
                  <a:t>Beijing</a:t>
                </a:r>
              </a:p>
            </p:txBody>
          </p:sp>
          <p:sp>
            <p:nvSpPr>
              <p:cNvPr id="296" name="R2U2_SourceNote"/>
              <p:cNvSpPr txBox="1">
                <a:spLocks noChangeArrowheads="1"/>
              </p:cNvSpPr>
              <p:nvPr>
                <p:custDataLst>
                  <p:tags r:id="rId10"/>
                </p:custDataLst>
              </p:nvPr>
            </p:nvSpPr>
            <p:spPr bwMode="auto">
              <a:xfrm>
                <a:off x="7525549" y="3145044"/>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Tokyo</a:t>
                </a:r>
              </a:p>
            </p:txBody>
          </p:sp>
          <p:sp>
            <p:nvSpPr>
              <p:cNvPr id="297" name="R2U2_SourceNote"/>
              <p:cNvSpPr txBox="1">
                <a:spLocks noChangeArrowheads="1"/>
              </p:cNvSpPr>
              <p:nvPr>
                <p:custDataLst>
                  <p:tags r:id="rId11"/>
                </p:custDataLst>
              </p:nvPr>
            </p:nvSpPr>
            <p:spPr bwMode="auto">
              <a:xfrm>
                <a:off x="3539547" y="3034510"/>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Madrid</a:t>
                </a:r>
              </a:p>
            </p:txBody>
          </p:sp>
          <p:sp>
            <p:nvSpPr>
              <p:cNvPr id="298" name="R2U2_SourceNote"/>
              <p:cNvSpPr txBox="1">
                <a:spLocks noChangeArrowheads="1"/>
              </p:cNvSpPr>
              <p:nvPr>
                <p:custDataLst>
                  <p:tags r:id="rId12"/>
                </p:custDataLst>
              </p:nvPr>
            </p:nvSpPr>
            <p:spPr bwMode="auto">
              <a:xfrm>
                <a:off x="3617267" y="2665450"/>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London</a:t>
                </a:r>
              </a:p>
            </p:txBody>
          </p:sp>
          <p:sp>
            <p:nvSpPr>
              <p:cNvPr id="299" name="R2U2_SourceNote"/>
              <p:cNvSpPr txBox="1">
                <a:spLocks noChangeArrowheads="1"/>
              </p:cNvSpPr>
              <p:nvPr>
                <p:custDataLst>
                  <p:tags r:id="rId13"/>
                </p:custDataLst>
              </p:nvPr>
            </p:nvSpPr>
            <p:spPr bwMode="auto">
              <a:xfrm>
                <a:off x="3982157" y="2521725"/>
                <a:ext cx="782839"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Amsterdam</a:t>
                </a:r>
              </a:p>
            </p:txBody>
          </p:sp>
          <p:sp>
            <p:nvSpPr>
              <p:cNvPr id="300" name="R2U2_SourceNote"/>
              <p:cNvSpPr txBox="1">
                <a:spLocks noChangeArrowheads="1"/>
              </p:cNvSpPr>
              <p:nvPr>
                <p:custDataLst>
                  <p:tags r:id="rId14"/>
                </p:custDataLst>
              </p:nvPr>
            </p:nvSpPr>
            <p:spPr bwMode="auto">
              <a:xfrm>
                <a:off x="3684304" y="2796984"/>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Paris</a:t>
                </a:r>
              </a:p>
            </p:txBody>
          </p:sp>
          <p:sp>
            <p:nvSpPr>
              <p:cNvPr id="301" name="R2U2_SourceNote"/>
              <p:cNvSpPr txBox="1">
                <a:spLocks noChangeArrowheads="1"/>
              </p:cNvSpPr>
              <p:nvPr>
                <p:custDataLst>
                  <p:tags r:id="rId15"/>
                </p:custDataLst>
              </p:nvPr>
            </p:nvSpPr>
            <p:spPr bwMode="auto">
              <a:xfrm>
                <a:off x="4417990" y="2628268"/>
                <a:ext cx="746195"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Frankfurt</a:t>
                </a:r>
              </a:p>
            </p:txBody>
          </p:sp>
          <p:sp>
            <p:nvSpPr>
              <p:cNvPr id="302" name="R2U2_SourceNote"/>
              <p:cNvSpPr txBox="1">
                <a:spLocks noChangeArrowheads="1"/>
              </p:cNvSpPr>
              <p:nvPr>
                <p:custDataLst>
                  <p:tags r:id="rId16"/>
                </p:custDataLst>
              </p:nvPr>
            </p:nvSpPr>
            <p:spPr bwMode="auto">
              <a:xfrm>
                <a:off x="4613347" y="2857703"/>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Vienna</a:t>
                </a:r>
              </a:p>
            </p:txBody>
          </p:sp>
          <p:sp>
            <p:nvSpPr>
              <p:cNvPr id="303" name="R2U2_SourceNote"/>
              <p:cNvSpPr txBox="1">
                <a:spLocks noChangeArrowheads="1"/>
              </p:cNvSpPr>
              <p:nvPr>
                <p:custDataLst>
                  <p:tags r:id="rId17"/>
                </p:custDataLst>
              </p:nvPr>
            </p:nvSpPr>
            <p:spPr bwMode="auto">
              <a:xfrm>
                <a:off x="4411577" y="2977267"/>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Milan</a:t>
                </a:r>
              </a:p>
            </p:txBody>
          </p:sp>
          <p:sp>
            <p:nvSpPr>
              <p:cNvPr id="304" name="R2U2_SourceNote"/>
              <p:cNvSpPr txBox="1">
                <a:spLocks noChangeArrowheads="1"/>
              </p:cNvSpPr>
              <p:nvPr>
                <p:custDataLst>
                  <p:tags r:id="rId18"/>
                </p:custDataLst>
              </p:nvPr>
            </p:nvSpPr>
            <p:spPr bwMode="auto">
              <a:xfrm>
                <a:off x="3828425" y="2912521"/>
                <a:ext cx="528521" cy="144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algn="r"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Zurich</a:t>
                </a:r>
              </a:p>
            </p:txBody>
          </p:sp>
        </p:grpSp>
        <p:sp>
          <p:nvSpPr>
            <p:cNvPr id="271" name="Oval 125"/>
            <p:cNvSpPr>
              <a:spLocks noChangeAspect="1" noChangeArrowheads="1"/>
            </p:cNvSpPr>
            <p:nvPr/>
          </p:nvSpPr>
          <p:spPr bwMode="auto">
            <a:xfrm rot="230875">
              <a:off x="4511034" y="1673834"/>
              <a:ext cx="54542" cy="54542"/>
            </a:xfrm>
            <a:prstGeom prst="ellipse">
              <a:avLst/>
            </a:prstGeom>
            <a:solidFill>
              <a:srgbClr val="D19A00"/>
            </a:solidFill>
            <a:ln w="6350">
              <a:solidFill>
                <a:schemeClr val="bg1"/>
              </a:solidFill>
              <a:round/>
              <a:headEnd/>
              <a:tailEnd/>
            </a:ln>
          </p:spPr>
          <p:txBody>
            <a:bodyPr wrap="none" anchor="ctr">
              <a:noAutofit/>
            </a:bodyPr>
            <a:lstStyle/>
            <a:p>
              <a:pPr algn="ctr"/>
              <a:endParaRPr lang="en-US" sz="700" dirty="0">
                <a:latin typeface="Tahoma" panose="020B0604030504040204" pitchFamily="34" charset="0"/>
                <a:ea typeface="Tahoma" panose="020B0604030504040204" pitchFamily="34" charset="0"/>
                <a:cs typeface="Tahoma" panose="020B0604030504040204" pitchFamily="34" charset="0"/>
              </a:endParaRPr>
            </a:p>
          </p:txBody>
        </p:sp>
        <p:sp>
          <p:nvSpPr>
            <p:cNvPr id="272" name="R2U2_SourceNote"/>
            <p:cNvSpPr txBox="1">
              <a:spLocks noChangeArrowheads="1"/>
            </p:cNvSpPr>
            <p:nvPr>
              <p:custDataLst>
                <p:tags r:id="rId2"/>
              </p:custDataLst>
            </p:nvPr>
          </p:nvSpPr>
          <p:spPr bwMode="auto">
            <a:xfrm>
              <a:off x="4552002" y="1600346"/>
              <a:ext cx="394066" cy="10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marL="114300" indent="-114300" defTabSz="855663" eaLnBrk="0" hangingPunct="0">
                <a:tabLst>
                  <a:tab pos="114300" algn="l"/>
                </a:tabLst>
                <a:defRPr sz="1000">
                  <a:solidFill>
                    <a:schemeClr val="tx1"/>
                  </a:solidFill>
                  <a:latin typeface="Garamond" pitchFamily="18" charset="0"/>
                </a:defRPr>
              </a:lvl1pPr>
              <a:lvl2pPr marL="742950" indent="-285750" defTabSz="855663" eaLnBrk="0" hangingPunct="0">
                <a:tabLst>
                  <a:tab pos="114300" algn="l"/>
                </a:tabLst>
                <a:defRPr sz="1000">
                  <a:solidFill>
                    <a:schemeClr val="tx1"/>
                  </a:solidFill>
                  <a:latin typeface="Garamond" pitchFamily="18" charset="0"/>
                </a:defRPr>
              </a:lvl2pPr>
              <a:lvl3pPr marL="1143000" indent="-228600" defTabSz="855663" eaLnBrk="0" hangingPunct="0">
                <a:tabLst>
                  <a:tab pos="114300" algn="l"/>
                </a:tabLst>
                <a:defRPr sz="1000">
                  <a:solidFill>
                    <a:schemeClr val="tx1"/>
                  </a:solidFill>
                  <a:latin typeface="Garamond" pitchFamily="18" charset="0"/>
                </a:defRPr>
              </a:lvl3pPr>
              <a:lvl4pPr marL="1600200" indent="-228600" defTabSz="855663" eaLnBrk="0" hangingPunct="0">
                <a:tabLst>
                  <a:tab pos="114300" algn="l"/>
                </a:tabLst>
                <a:defRPr sz="1000">
                  <a:solidFill>
                    <a:schemeClr val="tx1"/>
                  </a:solidFill>
                  <a:latin typeface="Garamond" pitchFamily="18" charset="0"/>
                </a:defRPr>
              </a:lvl4pPr>
              <a:lvl5pPr marL="2057400" indent="-228600" defTabSz="855663" eaLnBrk="0" hangingPunct="0">
                <a:tabLst>
                  <a:tab pos="114300" algn="l"/>
                </a:tabLst>
                <a:defRPr sz="1000">
                  <a:solidFill>
                    <a:schemeClr val="tx1"/>
                  </a:solidFill>
                  <a:latin typeface="Garamond" pitchFamily="18" charset="0"/>
                </a:defRPr>
              </a:lvl5pPr>
              <a:lvl6pPr marL="2514600" indent="-228600" defTabSz="855663" eaLnBrk="0" fontAlgn="base" hangingPunct="0">
                <a:spcBef>
                  <a:spcPct val="0"/>
                </a:spcBef>
                <a:spcAft>
                  <a:spcPct val="0"/>
                </a:spcAft>
                <a:tabLst>
                  <a:tab pos="114300" algn="l"/>
                </a:tabLst>
                <a:defRPr sz="1000">
                  <a:solidFill>
                    <a:schemeClr val="tx1"/>
                  </a:solidFill>
                  <a:latin typeface="Garamond" pitchFamily="18" charset="0"/>
                </a:defRPr>
              </a:lvl6pPr>
              <a:lvl7pPr marL="2971800" indent="-228600" defTabSz="855663" eaLnBrk="0" fontAlgn="base" hangingPunct="0">
                <a:spcBef>
                  <a:spcPct val="0"/>
                </a:spcBef>
                <a:spcAft>
                  <a:spcPct val="0"/>
                </a:spcAft>
                <a:tabLst>
                  <a:tab pos="114300" algn="l"/>
                </a:tabLst>
                <a:defRPr sz="1000">
                  <a:solidFill>
                    <a:schemeClr val="tx1"/>
                  </a:solidFill>
                  <a:latin typeface="Garamond" pitchFamily="18" charset="0"/>
                </a:defRPr>
              </a:lvl7pPr>
              <a:lvl8pPr marL="3429000" indent="-228600" defTabSz="855663" eaLnBrk="0" fontAlgn="base" hangingPunct="0">
                <a:spcBef>
                  <a:spcPct val="0"/>
                </a:spcBef>
                <a:spcAft>
                  <a:spcPct val="0"/>
                </a:spcAft>
                <a:tabLst>
                  <a:tab pos="114300" algn="l"/>
                </a:tabLst>
                <a:defRPr sz="1000">
                  <a:solidFill>
                    <a:schemeClr val="tx1"/>
                  </a:solidFill>
                  <a:latin typeface="Garamond" pitchFamily="18" charset="0"/>
                </a:defRPr>
              </a:lvl8pPr>
              <a:lvl9pPr marL="3886200" indent="-228600" defTabSz="855663" eaLnBrk="0" fontAlgn="base" hangingPunct="0">
                <a:spcBef>
                  <a:spcPct val="0"/>
                </a:spcBef>
                <a:spcAft>
                  <a:spcPct val="0"/>
                </a:spcAft>
                <a:tabLst>
                  <a:tab pos="114300" algn="l"/>
                </a:tabLst>
                <a:defRPr sz="1000">
                  <a:solidFill>
                    <a:schemeClr val="tx1"/>
                  </a:solidFill>
                  <a:latin typeface="Garamond" pitchFamily="18" charset="0"/>
                </a:defRPr>
              </a:lvl9pPr>
            </a:lstStyle>
            <a:p>
              <a:pPr marL="0" indent="0" eaLnBrk="1" fontAlgn="auto" hangingPunct="1">
                <a:spcBef>
                  <a:spcPts val="0"/>
                </a:spcBef>
                <a:spcAft>
                  <a:spcPts val="0"/>
                </a:spcAft>
              </a:pPr>
              <a:r>
                <a:rPr lang="en-US" sz="700" b="1" dirty="0">
                  <a:solidFill>
                    <a:srgbClr val="000000"/>
                  </a:solidFill>
                  <a:latin typeface="Tahoma" panose="020B0604030504040204" pitchFamily="34" charset="0"/>
                  <a:ea typeface="Tahoma" panose="020B0604030504040204" pitchFamily="34" charset="0"/>
                  <a:cs typeface="Tahoma" panose="020B0604030504040204" pitchFamily="34" charset="0"/>
                </a:rPr>
                <a:t>Munich</a:t>
              </a:r>
            </a:p>
          </p:txBody>
        </p:sp>
      </p:grpSp>
      <p:sp>
        <p:nvSpPr>
          <p:cNvPr id="2" name="Title 1"/>
          <p:cNvSpPr>
            <a:spLocks noGrp="1"/>
          </p:cNvSpPr>
          <p:nvPr>
            <p:ph type="title"/>
          </p:nvPr>
        </p:nvSpPr>
        <p:spPr/>
        <p:txBody>
          <a:bodyPr/>
          <a:lstStyle/>
          <a:p>
            <a:r>
              <a:rPr lang="en-US" dirty="0"/>
              <a:t>Ability to Uncover Outlier Global Strategic Values</a:t>
            </a:r>
          </a:p>
        </p:txBody>
      </p:sp>
      <p:graphicFrame>
        <p:nvGraphicFramePr>
          <p:cNvPr id="572" name="TextBox 3"/>
          <p:cNvGraphicFramePr>
            <a:graphicFrameLocks noGrp="1"/>
          </p:cNvGraphicFramePr>
          <p:nvPr>
            <p:custDataLst>
              <p:tags r:id="rId1"/>
            </p:custDataLst>
            <p:extLst>
              <p:ext uri="{D42A27DB-BD31-4B8C-83A1-F6EECF244321}">
                <p14:modId xmlns:p14="http://schemas.microsoft.com/office/powerpoint/2010/main" val="3554088979"/>
              </p:ext>
            </p:extLst>
          </p:nvPr>
        </p:nvGraphicFramePr>
        <p:xfrm>
          <a:off x="342900" y="1092200"/>
          <a:ext cx="8458200" cy="254000"/>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4000">
                <a:tc>
                  <a:txBody>
                    <a:bodyPr/>
                    <a:lstStyle/>
                    <a:p>
                      <a:pPr algn="l"/>
                      <a:r>
                        <a:rPr lang="en-US" sz="1050" b="1" i="0" u="none" dirty="0">
                          <a:solidFill>
                            <a:srgbClr val="000000"/>
                          </a:solidFill>
                          <a:latin typeface="+mn-lt"/>
                        </a:rPr>
                        <a:t>Selected Transactions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pic>
        <p:nvPicPr>
          <p:cNvPr id="715" name="Picture 2"/>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9604387" y="1853786"/>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6" name="Picture 4"/>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797894" y="4854711"/>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 name="Picture 5"/>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4025834" y="1419762"/>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8" name="Picture 6"/>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1567178" y="1419762"/>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1" name="Picture 9"/>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6487959" y="4854711"/>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3" name="Picture 11"/>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5257938" y="4854711"/>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4" name="Picture 12"/>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9604387" y="3517994"/>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8" name="Picture 2"/>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337850" y="4854711"/>
            <a:ext cx="1093117" cy="1374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9" name="Picture 3"/>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9603688" y="5182203"/>
            <a:ext cx="109311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 name="Picture 2"/>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259326" y="1419762"/>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 name="Picture 3"/>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337850" y="1419762"/>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6488654" y="1419762"/>
            <a:ext cx="109728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1567872" y="4854711"/>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4" cstate="print">
            <a:extLst>
              <a:ext uri="{28A0092B-C50C-407E-A947-70E740481C1C}">
                <a14:useLocalDpi xmlns:a14="http://schemas.microsoft.com/office/drawing/2010/main"/>
              </a:ext>
            </a:extLst>
          </a:blip>
          <a:srcRect/>
          <a:stretch>
            <a:fillRect/>
          </a:stretch>
        </p:blipFill>
        <p:spPr bwMode="auto">
          <a:xfrm>
            <a:off x="4027915" y="4854711"/>
            <a:ext cx="1093116"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5" cstate="print">
            <a:extLst>
              <a:ext uri="{28A0092B-C50C-407E-A947-70E740481C1C}">
                <a14:useLocalDpi xmlns:a14="http://schemas.microsoft.com/office/drawing/2010/main"/>
              </a:ext>
            </a:extLst>
          </a:blip>
          <a:srcRect/>
          <a:stretch>
            <a:fillRect/>
          </a:stretch>
        </p:blipFill>
        <p:spPr bwMode="auto">
          <a:xfrm>
            <a:off x="2796506" y="1419762"/>
            <a:ext cx="1093116" cy="1374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6" cstate="print">
            <a:extLst>
              <a:ext uri="{28A0092B-C50C-407E-A947-70E740481C1C}">
                <a14:useLocalDpi xmlns:a14="http://schemas.microsoft.com/office/drawing/2010/main"/>
              </a:ext>
            </a:extLst>
          </a:blip>
          <a:srcRect/>
          <a:stretch>
            <a:fillRect/>
          </a:stretch>
        </p:blipFill>
        <p:spPr bwMode="auto">
          <a:xfrm>
            <a:off x="7717981" y="1419762"/>
            <a:ext cx="1093116" cy="1374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0" name="Picture 2"/>
          <p:cNvPicPr>
            <a:picLocks noChangeAspect="1" noChangeArrowheads="1"/>
          </p:cNvPicPr>
          <p:nvPr/>
        </p:nvPicPr>
        <p:blipFill>
          <a:blip r:embed="rId37">
            <a:extLst>
              <a:ext uri="{28A0092B-C50C-407E-A947-70E740481C1C}">
                <a14:useLocalDpi xmlns:a14="http://schemas.microsoft.com/office/drawing/2010/main"/>
              </a:ext>
            </a:extLst>
          </a:blip>
          <a:srcRect/>
          <a:stretch>
            <a:fillRect/>
          </a:stretch>
        </p:blipFill>
        <p:spPr bwMode="auto">
          <a:xfrm>
            <a:off x="9604387" y="189578"/>
            <a:ext cx="1093117" cy="1374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1" name="Picture 2"/>
          <p:cNvPicPr>
            <a:picLocks noChangeAspect="1" noChangeArrowheads="1"/>
          </p:cNvPicPr>
          <p:nvPr/>
        </p:nvPicPr>
        <p:blipFill>
          <a:blip r:embed="rId38" cstate="print">
            <a:extLst>
              <a:ext uri="{28A0092B-C50C-407E-A947-70E740481C1C}">
                <a14:useLocalDpi xmlns:a14="http://schemas.microsoft.com/office/drawing/2010/main"/>
              </a:ext>
            </a:extLst>
          </a:blip>
          <a:stretch>
            <a:fillRect/>
          </a:stretch>
        </p:blipFill>
        <p:spPr bwMode="auto">
          <a:xfrm>
            <a:off x="7717980" y="4854711"/>
            <a:ext cx="109311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8</a:t>
            </a:r>
          </a:p>
        </p:txBody>
      </p:sp>
    </p:spTree>
    <p:extLst>
      <p:ext uri="{BB962C8B-B14F-4D97-AF65-F5344CB8AC3E}">
        <p14:creationId xmlns:p14="http://schemas.microsoft.com/office/powerpoint/2010/main" val="3552647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hidden="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561964" y="4873625"/>
            <a:ext cx="109728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3"/>
          <p:cNvSpPr>
            <a:spLocks noGrp="1"/>
          </p:cNvSpPr>
          <p:nvPr>
            <p:ph type="title"/>
          </p:nvPr>
        </p:nvSpPr>
        <p:spPr/>
        <p:txBody>
          <a:bodyPr/>
          <a:lstStyle/>
          <a:p>
            <a:r>
              <a:rPr lang="en-US" dirty="0"/>
              <a:t>Deep Private Equity Relationships</a:t>
            </a:r>
          </a:p>
        </p:txBody>
      </p:sp>
      <p:sp>
        <p:nvSpPr>
          <p:cNvPr id="8" name="Rectangle 7"/>
          <p:cNvSpPr/>
          <p:nvPr/>
        </p:nvSpPr>
        <p:spPr>
          <a:xfrm>
            <a:off x="222250" y="1336675"/>
            <a:ext cx="3051175" cy="1384995"/>
          </a:xfrm>
          <a:prstGeom prst="rect">
            <a:avLst/>
          </a:prstGeom>
          <a:noFill/>
          <a:ln w="25400">
            <a:noFill/>
          </a:ln>
          <a:effectLst/>
          <a:extLst/>
        </p:spPr>
        <p:txBody>
          <a:bodyPr wrap="square" rtlCol="0" anchor="ctr" anchorCtr="1">
            <a:noAutofit/>
          </a:bodyPr>
          <a:lstStyle/>
          <a:p>
            <a:r>
              <a:rPr lang="en-US" sz="1200" b="1" dirty="0">
                <a:solidFill>
                  <a:schemeClr val="accent1"/>
                </a:solidFill>
              </a:rPr>
              <a:t>Lincoln International is a leading advisor to the mid-market because of the firm’s high quality execution, industry expertise and the resulting superior outcomes for each of its clients on every transaction</a:t>
            </a:r>
          </a:p>
        </p:txBody>
      </p:sp>
      <p:graphicFrame>
        <p:nvGraphicFramePr>
          <p:cNvPr id="39" name="Table 38"/>
          <p:cNvGraphicFramePr>
            <a:graphicFrameLocks noGrp="1"/>
          </p:cNvGraphicFramePr>
          <p:nvPr>
            <p:extLst>
              <p:ext uri="{D42A27DB-BD31-4B8C-83A1-F6EECF244321}">
                <p14:modId xmlns:p14="http://schemas.microsoft.com/office/powerpoint/2010/main" val="4155077664"/>
              </p:ext>
            </p:extLst>
          </p:nvPr>
        </p:nvGraphicFramePr>
        <p:xfrm>
          <a:off x="342901" y="4438916"/>
          <a:ext cx="8466138" cy="256032"/>
        </p:xfrm>
        <a:graphic>
          <a:graphicData uri="http://schemas.openxmlformats.org/drawingml/2006/table">
            <a:tbl>
              <a:tblPr firstRow="1" bandRow="1">
                <a:tableStyleId>{5C22544A-7EE6-4342-B048-85BDC9FD1C3A}</a:tableStyleId>
              </a:tblPr>
              <a:tblGrid>
                <a:gridCol w="846613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Lincoln Has A Reputation of Selling “A” Assets for Private Equity Firms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40" name="Subtitle Box"/>
          <p:cNvSpPr txBox="1"/>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Lincoln is a leader in selling businesses for private equity firms</a:t>
            </a:r>
          </a:p>
        </p:txBody>
      </p:sp>
      <p:pic>
        <p:nvPicPr>
          <p:cNvPr id="90" name="Picture 18"/>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018084" y="4873625"/>
            <a:ext cx="109311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489701" y="4876801"/>
            <a:ext cx="109311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2795770" y="4873625"/>
            <a:ext cx="109311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410882" y="3932160"/>
            <a:ext cx="1093117"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9" name="Picture 7" hidden="1"/>
          <p:cNvPicPr>
            <a:picLocks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025413" y="4873625"/>
            <a:ext cx="109728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8"/>
          <p:cNvPicPr>
            <a:picLocks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9410882" y="5405189"/>
            <a:ext cx="109728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2" name="Group 31"/>
          <p:cNvGrpSpPr/>
          <p:nvPr/>
        </p:nvGrpSpPr>
        <p:grpSpPr>
          <a:xfrm>
            <a:off x="6419705" y="1173163"/>
            <a:ext cx="2376456" cy="2758997"/>
            <a:chOff x="9641591" y="-2531957"/>
            <a:chExt cx="2757487" cy="3201362"/>
          </a:xfrm>
        </p:grpSpPr>
        <p:sp>
          <p:nvSpPr>
            <p:cNvPr id="33" name="TextBox 32"/>
            <p:cNvSpPr txBox="1"/>
            <p:nvPr/>
          </p:nvSpPr>
          <p:spPr>
            <a:xfrm>
              <a:off x="9641591" y="561683"/>
              <a:ext cx="2757487" cy="107722"/>
            </a:xfrm>
            <a:prstGeom prst="rect">
              <a:avLst/>
            </a:prstGeom>
            <a:noFill/>
          </p:spPr>
          <p:txBody>
            <a:bodyPr vert="horz" wrap="square" lIns="0" tIns="0" rIns="0" bIns="0" rtlCol="0" anchor="t">
              <a:noAutofit/>
            </a:bodyPr>
            <a:lstStyle/>
            <a:p>
              <a:r>
                <a:rPr lang="en-US" sz="700" i="1" dirty="0"/>
                <a:t>Source: Mergermarket; includes all announced deals globally in 2014, 2015 and 2016 regardless of size</a:t>
              </a:r>
            </a:p>
          </p:txBody>
        </p:sp>
        <p:grpSp>
          <p:nvGrpSpPr>
            <p:cNvPr id="34" name="Group 33"/>
            <p:cNvGrpSpPr/>
            <p:nvPr/>
          </p:nvGrpSpPr>
          <p:grpSpPr>
            <a:xfrm>
              <a:off x="9641591" y="-2531957"/>
              <a:ext cx="2757487" cy="2999407"/>
              <a:chOff x="396716" y="1419455"/>
              <a:chExt cx="2757487" cy="2999407"/>
            </a:xfrm>
          </p:grpSpPr>
          <p:sp>
            <p:nvSpPr>
              <p:cNvPr id="56" name="Rectangle 55"/>
              <p:cNvSpPr/>
              <p:nvPr/>
            </p:nvSpPr>
            <p:spPr bwMode="auto">
              <a:xfrm>
                <a:off x="417204" y="1419455"/>
                <a:ext cx="2736999" cy="728335"/>
              </a:xfrm>
              <a:prstGeom prst="rect">
                <a:avLst/>
              </a:prstGeom>
              <a:gradFill>
                <a:gsLst>
                  <a:gs pos="100000">
                    <a:srgbClr val="CADCEA"/>
                  </a:gs>
                  <a:gs pos="0">
                    <a:schemeClr val="accent1"/>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Arial" pitchFamily="34" charset="0"/>
                </a:endParaRPr>
              </a:p>
            </p:txBody>
          </p:sp>
          <p:sp>
            <p:nvSpPr>
              <p:cNvPr id="57" name="Freeform 6"/>
              <p:cNvSpPr>
                <a:spLocks noEditPoints="1"/>
              </p:cNvSpPr>
              <p:nvPr/>
            </p:nvSpPr>
            <p:spPr bwMode="auto">
              <a:xfrm>
                <a:off x="396716" y="1419455"/>
                <a:ext cx="2757487" cy="2999407"/>
              </a:xfrm>
              <a:custGeom>
                <a:avLst/>
                <a:gdLst>
                  <a:gd name="T0" fmla="*/ 0 w 1031"/>
                  <a:gd name="T1" fmla="*/ 0 h 1202"/>
                  <a:gd name="T2" fmla="*/ 1031 w 1031"/>
                  <a:gd name="T3" fmla="*/ 0 h 1202"/>
                  <a:gd name="T4" fmla="*/ 1031 w 1031"/>
                  <a:gd name="T5" fmla="*/ 1202 h 1202"/>
                  <a:gd name="T6" fmla="*/ 0 w 1031"/>
                  <a:gd name="T7" fmla="*/ 1202 h 1202"/>
                  <a:gd name="T8" fmla="*/ 0 w 1031"/>
                  <a:gd name="T9" fmla="*/ 0 h 1202"/>
                  <a:gd name="T10" fmla="*/ 7 w 1031"/>
                  <a:gd name="T11" fmla="*/ 1199 h 1202"/>
                  <a:gd name="T12" fmla="*/ 4 w 1031"/>
                  <a:gd name="T13" fmla="*/ 1196 h 1202"/>
                  <a:gd name="T14" fmla="*/ 1028 w 1031"/>
                  <a:gd name="T15" fmla="*/ 1196 h 1202"/>
                  <a:gd name="T16" fmla="*/ 1025 w 1031"/>
                  <a:gd name="T17" fmla="*/ 1199 h 1202"/>
                  <a:gd name="T18" fmla="*/ 1025 w 1031"/>
                  <a:gd name="T19" fmla="*/ 3 h 1202"/>
                  <a:gd name="T20" fmla="*/ 1028 w 1031"/>
                  <a:gd name="T21" fmla="*/ 6 h 1202"/>
                  <a:gd name="T22" fmla="*/ 4 w 1031"/>
                  <a:gd name="T23" fmla="*/ 6 h 1202"/>
                  <a:gd name="T24" fmla="*/ 7 w 1031"/>
                  <a:gd name="T25" fmla="*/ 3 h 1202"/>
                  <a:gd name="T26" fmla="*/ 7 w 1031"/>
                  <a:gd name="T27" fmla="*/ 1199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1" h="1202">
                    <a:moveTo>
                      <a:pt x="0" y="0"/>
                    </a:moveTo>
                    <a:lnTo>
                      <a:pt x="1031" y="0"/>
                    </a:lnTo>
                    <a:lnTo>
                      <a:pt x="1031" y="1202"/>
                    </a:lnTo>
                    <a:lnTo>
                      <a:pt x="0" y="1202"/>
                    </a:lnTo>
                    <a:lnTo>
                      <a:pt x="0" y="0"/>
                    </a:lnTo>
                    <a:close/>
                    <a:moveTo>
                      <a:pt x="7" y="1199"/>
                    </a:moveTo>
                    <a:lnTo>
                      <a:pt x="4" y="1196"/>
                    </a:lnTo>
                    <a:lnTo>
                      <a:pt x="1028" y="1196"/>
                    </a:lnTo>
                    <a:lnTo>
                      <a:pt x="1025" y="1199"/>
                    </a:lnTo>
                    <a:lnTo>
                      <a:pt x="1025" y="3"/>
                    </a:lnTo>
                    <a:lnTo>
                      <a:pt x="1028" y="6"/>
                    </a:lnTo>
                    <a:lnTo>
                      <a:pt x="4" y="6"/>
                    </a:lnTo>
                    <a:lnTo>
                      <a:pt x="7" y="3"/>
                    </a:lnTo>
                    <a:lnTo>
                      <a:pt x="7" y="1199"/>
                    </a:lnTo>
                    <a:close/>
                  </a:path>
                </a:pathLst>
              </a:custGeom>
              <a:solidFill>
                <a:srgbClr val="808080"/>
              </a:solidFill>
              <a:ln w="0" cap="flat">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8" name="Rectangle 13"/>
              <p:cNvSpPr>
                <a:spLocks noChangeArrowheads="1"/>
              </p:cNvSpPr>
              <p:nvPr/>
            </p:nvSpPr>
            <p:spPr bwMode="auto">
              <a:xfrm>
                <a:off x="808259" y="2393847"/>
                <a:ext cx="1934422" cy="85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a:r>
                  <a:rPr lang="en-US" altLang="en-US" sz="1600" b="1" dirty="0">
                    <a:solidFill>
                      <a:srgbClr val="000000"/>
                    </a:solidFill>
                    <a:latin typeface="+mn-lt"/>
                  </a:rPr>
                  <a:t>#1 U.S. Advisor </a:t>
                </a:r>
              </a:p>
              <a:p>
                <a:pPr algn="ctr"/>
                <a:r>
                  <a:rPr lang="en-US" altLang="en-US" sz="1600" b="1" dirty="0">
                    <a:solidFill>
                      <a:srgbClr val="000000"/>
                    </a:solidFill>
                    <a:latin typeface="+mn-lt"/>
                  </a:rPr>
                  <a:t>to </a:t>
                </a:r>
              </a:p>
              <a:p>
                <a:pPr algn="ctr"/>
                <a:r>
                  <a:rPr lang="en-US" altLang="en-US" sz="1600" b="1" dirty="0">
                    <a:solidFill>
                      <a:srgbClr val="000000"/>
                    </a:solidFill>
                    <a:latin typeface="+mn-lt"/>
                  </a:rPr>
                  <a:t>Private Equity</a:t>
                </a:r>
              </a:p>
            </p:txBody>
          </p:sp>
          <p:sp>
            <p:nvSpPr>
              <p:cNvPr id="59" name="Rectangle 26"/>
              <p:cNvSpPr>
                <a:spLocks noChangeArrowheads="1"/>
              </p:cNvSpPr>
              <p:nvPr/>
            </p:nvSpPr>
            <p:spPr bwMode="auto">
              <a:xfrm>
                <a:off x="1352303" y="3621503"/>
                <a:ext cx="846310" cy="17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itchFamily="34" charset="0"/>
                    <a:cs typeface="Arial" pitchFamily="34" charset="0"/>
                  </a:rPr>
                  <a:t>as ranked by</a:t>
                </a:r>
                <a:endParaRPr kumimoji="0" lang="en-US" altLang="en-US" sz="1000" b="0" i="0" u="none" strike="noStrike" cap="none" normalizeH="0" baseline="0" dirty="0">
                  <a:ln>
                    <a:noFill/>
                  </a:ln>
                  <a:solidFill>
                    <a:schemeClr val="tx1"/>
                  </a:solidFill>
                  <a:effectLst/>
                  <a:latin typeface="Arial" pitchFamily="34" charset="0"/>
                  <a:cs typeface="Arial" pitchFamily="34" charset="0"/>
                </a:endParaRPr>
              </a:p>
            </p:txBody>
          </p:sp>
          <p:pic>
            <p:nvPicPr>
              <p:cNvPr id="60" name="Picture 2" descr="H:\Templates\_US\Lincoln International Logo Files\Lincoln International Logos\EPS files\LI Logo.emf"/>
              <p:cNvPicPr>
                <a:picLocks noChangeAspect="1" noChangeArrowheads="1"/>
              </p:cNvPicPr>
              <p:nvPr/>
            </p:nvPicPr>
            <p:blipFill>
              <a:blip r:embed="rId14" cstate="print">
                <a:biLevel thresh="25000"/>
                <a:extLst>
                  <a:ext uri="{28A0092B-C50C-407E-A947-70E740481C1C}">
                    <a14:useLocalDpi xmlns:a14="http://schemas.microsoft.com/office/drawing/2010/main"/>
                  </a:ext>
                </a:extLst>
              </a:blip>
              <a:srcRect/>
              <a:stretch>
                <a:fillRect/>
              </a:stretch>
            </p:blipFill>
            <p:spPr bwMode="auto">
              <a:xfrm>
                <a:off x="492646" y="1683673"/>
                <a:ext cx="1518889" cy="403161"/>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H:\Williams Lea\Libraries\Logos\Mergermarket\Mergermarket_2015.emf"/>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370403" y="3850001"/>
                <a:ext cx="853566" cy="505375"/>
              </a:xfrm>
              <a:prstGeom prst="rect">
                <a:avLst/>
              </a:prstGeom>
              <a:noFill/>
              <a:extLst>
                <a:ext uri="{909E8E84-426E-40DD-AFC4-6F175D3DCCD1}">
                  <a14:hiddenFill xmlns:a14="http://schemas.microsoft.com/office/drawing/2010/main">
                    <a:solidFill>
                      <a:srgbClr val="FFFFFF"/>
                    </a:solidFill>
                  </a14:hiddenFill>
                </a:ext>
              </a:extLst>
            </p:spPr>
          </p:pic>
          <p:sp>
            <p:nvSpPr>
              <p:cNvPr id="62" name="Rectangle 13"/>
              <p:cNvSpPr>
                <a:spLocks noChangeArrowheads="1"/>
              </p:cNvSpPr>
              <p:nvPr/>
            </p:nvSpPr>
            <p:spPr bwMode="auto">
              <a:xfrm>
                <a:off x="2046883" y="1465317"/>
                <a:ext cx="1071373" cy="42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a:r>
                  <a:rPr lang="en-US" altLang="en-US" sz="1200" b="1" dirty="0">
                    <a:solidFill>
                      <a:srgbClr val="7F7F7F"/>
                    </a:solidFill>
                    <a:latin typeface="+mn-lt"/>
                  </a:rPr>
                  <a:t>2016, 2015,</a:t>
                </a:r>
                <a:br>
                  <a:rPr lang="en-US" altLang="en-US" sz="1200" b="1" dirty="0">
                    <a:solidFill>
                      <a:srgbClr val="7F7F7F"/>
                    </a:solidFill>
                    <a:latin typeface="+mn-lt"/>
                  </a:rPr>
                </a:br>
                <a:r>
                  <a:rPr lang="en-US" altLang="en-US" sz="1200" b="1" dirty="0">
                    <a:solidFill>
                      <a:srgbClr val="7F7F7F"/>
                    </a:solidFill>
                    <a:latin typeface="+mn-lt"/>
                  </a:rPr>
                  <a:t>2014</a:t>
                </a:r>
              </a:p>
            </p:txBody>
          </p:sp>
        </p:grpSp>
      </p:grpSp>
      <p:grpSp>
        <p:nvGrpSpPr>
          <p:cNvPr id="63" name="Group 62"/>
          <p:cNvGrpSpPr/>
          <p:nvPr/>
        </p:nvGrpSpPr>
        <p:grpSpPr>
          <a:xfrm>
            <a:off x="3896516" y="1173163"/>
            <a:ext cx="2376453" cy="2758997"/>
            <a:chOff x="9641591" y="-2531957"/>
            <a:chExt cx="2757487" cy="3201362"/>
          </a:xfrm>
        </p:grpSpPr>
        <p:sp>
          <p:nvSpPr>
            <p:cNvPr id="64" name="TextBox 63"/>
            <p:cNvSpPr txBox="1"/>
            <p:nvPr/>
          </p:nvSpPr>
          <p:spPr>
            <a:xfrm>
              <a:off x="9641591" y="561683"/>
              <a:ext cx="2757487" cy="107722"/>
            </a:xfrm>
            <a:prstGeom prst="rect">
              <a:avLst/>
            </a:prstGeom>
            <a:noFill/>
          </p:spPr>
          <p:txBody>
            <a:bodyPr vert="horz" wrap="square" lIns="0" tIns="0" rIns="0" bIns="0" rtlCol="0" anchor="t">
              <a:noAutofit/>
            </a:bodyPr>
            <a:lstStyle/>
            <a:p>
              <a:r>
                <a:rPr lang="en-US" sz="700" i="1" dirty="0"/>
                <a:t>Source: Mergermarket; includes all announced sell-side deals globally in 2013, 2014, 2015 and 2016 &lt;$300 million EV; excludes accounting firms and M&amp;A networks</a:t>
              </a:r>
            </a:p>
          </p:txBody>
        </p:sp>
        <p:grpSp>
          <p:nvGrpSpPr>
            <p:cNvPr id="65" name="Group 64"/>
            <p:cNvGrpSpPr/>
            <p:nvPr/>
          </p:nvGrpSpPr>
          <p:grpSpPr>
            <a:xfrm>
              <a:off x="9641591" y="-2531957"/>
              <a:ext cx="2757487" cy="2999407"/>
              <a:chOff x="396716" y="1419455"/>
              <a:chExt cx="2757487" cy="2999407"/>
            </a:xfrm>
          </p:grpSpPr>
          <p:sp>
            <p:nvSpPr>
              <p:cNvPr id="66" name="Rectangle 65"/>
              <p:cNvSpPr/>
              <p:nvPr/>
            </p:nvSpPr>
            <p:spPr bwMode="auto">
              <a:xfrm>
                <a:off x="417204" y="1419455"/>
                <a:ext cx="2736999" cy="728335"/>
              </a:xfrm>
              <a:prstGeom prst="rect">
                <a:avLst/>
              </a:prstGeom>
              <a:gradFill>
                <a:gsLst>
                  <a:gs pos="100000">
                    <a:srgbClr val="CADCEA"/>
                  </a:gs>
                  <a:gs pos="0">
                    <a:schemeClr val="accent1"/>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Arial" pitchFamily="34" charset="0"/>
                </a:endParaRPr>
              </a:p>
            </p:txBody>
          </p:sp>
          <p:sp>
            <p:nvSpPr>
              <p:cNvPr id="67" name="Freeform 6"/>
              <p:cNvSpPr>
                <a:spLocks noEditPoints="1"/>
              </p:cNvSpPr>
              <p:nvPr/>
            </p:nvSpPr>
            <p:spPr bwMode="auto">
              <a:xfrm>
                <a:off x="396716" y="1419455"/>
                <a:ext cx="2757487" cy="2999407"/>
              </a:xfrm>
              <a:custGeom>
                <a:avLst/>
                <a:gdLst>
                  <a:gd name="T0" fmla="*/ 0 w 1031"/>
                  <a:gd name="T1" fmla="*/ 0 h 1202"/>
                  <a:gd name="T2" fmla="*/ 1031 w 1031"/>
                  <a:gd name="T3" fmla="*/ 0 h 1202"/>
                  <a:gd name="T4" fmla="*/ 1031 w 1031"/>
                  <a:gd name="T5" fmla="*/ 1202 h 1202"/>
                  <a:gd name="T6" fmla="*/ 0 w 1031"/>
                  <a:gd name="T7" fmla="*/ 1202 h 1202"/>
                  <a:gd name="T8" fmla="*/ 0 w 1031"/>
                  <a:gd name="T9" fmla="*/ 0 h 1202"/>
                  <a:gd name="T10" fmla="*/ 7 w 1031"/>
                  <a:gd name="T11" fmla="*/ 1199 h 1202"/>
                  <a:gd name="T12" fmla="*/ 4 w 1031"/>
                  <a:gd name="T13" fmla="*/ 1196 h 1202"/>
                  <a:gd name="T14" fmla="*/ 1028 w 1031"/>
                  <a:gd name="T15" fmla="*/ 1196 h 1202"/>
                  <a:gd name="T16" fmla="*/ 1025 w 1031"/>
                  <a:gd name="T17" fmla="*/ 1199 h 1202"/>
                  <a:gd name="T18" fmla="*/ 1025 w 1031"/>
                  <a:gd name="T19" fmla="*/ 3 h 1202"/>
                  <a:gd name="T20" fmla="*/ 1028 w 1031"/>
                  <a:gd name="T21" fmla="*/ 6 h 1202"/>
                  <a:gd name="T22" fmla="*/ 4 w 1031"/>
                  <a:gd name="T23" fmla="*/ 6 h 1202"/>
                  <a:gd name="T24" fmla="*/ 7 w 1031"/>
                  <a:gd name="T25" fmla="*/ 3 h 1202"/>
                  <a:gd name="T26" fmla="*/ 7 w 1031"/>
                  <a:gd name="T27" fmla="*/ 1199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1" h="1202">
                    <a:moveTo>
                      <a:pt x="0" y="0"/>
                    </a:moveTo>
                    <a:lnTo>
                      <a:pt x="1031" y="0"/>
                    </a:lnTo>
                    <a:lnTo>
                      <a:pt x="1031" y="1202"/>
                    </a:lnTo>
                    <a:lnTo>
                      <a:pt x="0" y="1202"/>
                    </a:lnTo>
                    <a:lnTo>
                      <a:pt x="0" y="0"/>
                    </a:lnTo>
                    <a:close/>
                    <a:moveTo>
                      <a:pt x="7" y="1199"/>
                    </a:moveTo>
                    <a:lnTo>
                      <a:pt x="4" y="1196"/>
                    </a:lnTo>
                    <a:lnTo>
                      <a:pt x="1028" y="1196"/>
                    </a:lnTo>
                    <a:lnTo>
                      <a:pt x="1025" y="1199"/>
                    </a:lnTo>
                    <a:lnTo>
                      <a:pt x="1025" y="3"/>
                    </a:lnTo>
                    <a:lnTo>
                      <a:pt x="1028" y="6"/>
                    </a:lnTo>
                    <a:lnTo>
                      <a:pt x="4" y="6"/>
                    </a:lnTo>
                    <a:lnTo>
                      <a:pt x="7" y="3"/>
                    </a:lnTo>
                    <a:lnTo>
                      <a:pt x="7" y="1199"/>
                    </a:lnTo>
                    <a:close/>
                  </a:path>
                </a:pathLst>
              </a:custGeom>
              <a:solidFill>
                <a:srgbClr val="808080"/>
              </a:solidFill>
              <a:ln w="0" cap="flat">
                <a:solidFill>
                  <a:srgbClr val="80808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8" name="Rectangle 13"/>
              <p:cNvSpPr>
                <a:spLocks noChangeArrowheads="1"/>
              </p:cNvSpPr>
              <p:nvPr/>
            </p:nvSpPr>
            <p:spPr bwMode="auto">
              <a:xfrm>
                <a:off x="600879" y="2393847"/>
                <a:ext cx="2349211" cy="114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a:r>
                  <a:rPr lang="en-US" altLang="en-US" sz="1600" b="1" dirty="0">
                    <a:solidFill>
                      <a:srgbClr val="000000"/>
                    </a:solidFill>
                    <a:latin typeface="+mn-lt"/>
                  </a:rPr>
                  <a:t>Top 3 </a:t>
                </a:r>
                <a:br>
                  <a:rPr lang="en-US" altLang="en-US" sz="1600" b="1" dirty="0">
                    <a:solidFill>
                      <a:srgbClr val="000000"/>
                    </a:solidFill>
                    <a:latin typeface="+mn-lt"/>
                  </a:rPr>
                </a:br>
                <a:r>
                  <a:rPr lang="en-US" altLang="en-US" sz="1600" b="1" dirty="0">
                    <a:solidFill>
                      <a:srgbClr val="000000"/>
                    </a:solidFill>
                    <a:latin typeface="+mn-lt"/>
                  </a:rPr>
                  <a:t>Sell-Side Advisor </a:t>
                </a:r>
                <a:br>
                  <a:rPr lang="en-US" altLang="en-US" sz="1600" b="1" dirty="0">
                    <a:solidFill>
                      <a:srgbClr val="000000"/>
                    </a:solidFill>
                    <a:latin typeface="+mn-lt"/>
                  </a:rPr>
                </a:br>
                <a:r>
                  <a:rPr lang="en-US" altLang="en-US" sz="1600" b="1" dirty="0">
                    <a:solidFill>
                      <a:srgbClr val="000000"/>
                    </a:solidFill>
                    <a:latin typeface="+mn-lt"/>
                  </a:rPr>
                  <a:t>Under $300 Million </a:t>
                </a:r>
                <a:br>
                  <a:rPr lang="en-US" altLang="en-US" sz="1600" b="1" dirty="0">
                    <a:solidFill>
                      <a:srgbClr val="000000"/>
                    </a:solidFill>
                    <a:latin typeface="+mn-lt"/>
                  </a:rPr>
                </a:br>
                <a:r>
                  <a:rPr lang="en-US" altLang="en-US" sz="1600" b="1" dirty="0">
                    <a:solidFill>
                      <a:srgbClr val="000000"/>
                    </a:solidFill>
                    <a:latin typeface="+mn-lt"/>
                  </a:rPr>
                  <a:t>Globally</a:t>
                </a:r>
              </a:p>
            </p:txBody>
          </p:sp>
          <p:sp>
            <p:nvSpPr>
              <p:cNvPr id="69" name="Rectangle 26"/>
              <p:cNvSpPr>
                <a:spLocks noChangeArrowheads="1"/>
              </p:cNvSpPr>
              <p:nvPr/>
            </p:nvSpPr>
            <p:spPr bwMode="auto">
              <a:xfrm>
                <a:off x="1352303" y="3621503"/>
                <a:ext cx="846310" cy="17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pitchFamily="34" charset="0"/>
                    <a:cs typeface="Arial" pitchFamily="34" charset="0"/>
                  </a:rPr>
                  <a:t>as ranked by</a:t>
                </a:r>
                <a:endParaRPr kumimoji="0" lang="en-US" altLang="en-US" sz="1000" b="0" i="0" u="none" strike="noStrike" cap="none" normalizeH="0" baseline="0" dirty="0">
                  <a:ln>
                    <a:noFill/>
                  </a:ln>
                  <a:solidFill>
                    <a:schemeClr val="tx1"/>
                  </a:solidFill>
                  <a:effectLst/>
                  <a:latin typeface="Arial" pitchFamily="34" charset="0"/>
                  <a:cs typeface="Arial" pitchFamily="34" charset="0"/>
                </a:endParaRPr>
              </a:p>
            </p:txBody>
          </p:sp>
          <p:pic>
            <p:nvPicPr>
              <p:cNvPr id="70" name="Picture 2" descr="H:\Templates\_US\Lincoln International Logo Files\Lincoln International Logos\EPS files\LI Logo.emf"/>
              <p:cNvPicPr>
                <a:picLocks noChangeAspect="1" noChangeArrowheads="1"/>
              </p:cNvPicPr>
              <p:nvPr/>
            </p:nvPicPr>
            <p:blipFill>
              <a:blip r:embed="rId14" cstate="print">
                <a:biLevel thresh="25000"/>
                <a:extLst>
                  <a:ext uri="{28A0092B-C50C-407E-A947-70E740481C1C}">
                    <a14:useLocalDpi xmlns:a14="http://schemas.microsoft.com/office/drawing/2010/main"/>
                  </a:ext>
                </a:extLst>
              </a:blip>
              <a:srcRect/>
              <a:stretch>
                <a:fillRect/>
              </a:stretch>
            </p:blipFill>
            <p:spPr bwMode="auto">
              <a:xfrm>
                <a:off x="492646" y="1683673"/>
                <a:ext cx="1518889" cy="403161"/>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Williams Lea\Libraries\Logos\Mergermarket\Mergermarket_2015.emf"/>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1370403" y="3850001"/>
                <a:ext cx="853566" cy="505375"/>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13"/>
              <p:cNvSpPr>
                <a:spLocks noChangeArrowheads="1"/>
              </p:cNvSpPr>
              <p:nvPr/>
            </p:nvSpPr>
            <p:spPr bwMode="auto">
              <a:xfrm>
                <a:off x="2046883" y="1465317"/>
                <a:ext cx="1071373" cy="428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algn="ctr"/>
                <a:r>
                  <a:rPr lang="en-US" altLang="en-US" sz="1200" b="1" dirty="0">
                    <a:solidFill>
                      <a:srgbClr val="7F7F7F"/>
                    </a:solidFill>
                    <a:latin typeface="+mn-lt"/>
                  </a:rPr>
                  <a:t>2016, 2015,</a:t>
                </a:r>
                <a:br>
                  <a:rPr lang="en-US" altLang="en-US" sz="1200" b="1" dirty="0">
                    <a:solidFill>
                      <a:srgbClr val="7F7F7F"/>
                    </a:solidFill>
                    <a:latin typeface="+mn-lt"/>
                  </a:rPr>
                </a:br>
                <a:r>
                  <a:rPr lang="en-US" altLang="en-US" sz="1200" b="1" dirty="0">
                    <a:solidFill>
                      <a:srgbClr val="7F7F7F"/>
                    </a:solidFill>
                    <a:latin typeface="+mn-lt"/>
                  </a:rPr>
                  <a:t>2014, 2013</a:t>
                </a:r>
              </a:p>
            </p:txBody>
          </p:sp>
        </p:grpSp>
      </p:grpSp>
      <p:pic>
        <p:nvPicPr>
          <p:cNvPr id="35" name="Picture 8"/>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721600" y="4876800"/>
            <a:ext cx="1090535" cy="13716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41" name="Picture 7"/>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1562100" y="4876800"/>
            <a:ext cx="1095499"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hidden="1"/>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6488862" y="4873625"/>
            <a:ext cx="1097280" cy="139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hidden="1"/>
          <p:cNvPicPr>
            <a:picLocks noChangeAspect="1" noChangeArrowheads="1"/>
          </p:cNvPicPr>
          <p:nvPr>
            <p:custDataLst>
              <p:tags r:id="rId1"/>
            </p:custDataLst>
          </p:nvPr>
        </p:nvPicPr>
        <p:blipFill>
          <a:blip r:embed="rId19" cstate="print">
            <a:extLst>
              <a:ext uri="{28A0092B-C50C-407E-A947-70E740481C1C}">
                <a14:useLocalDpi xmlns:a14="http://schemas.microsoft.com/office/drawing/2010/main"/>
              </a:ext>
            </a:extLst>
          </a:blip>
          <a:srcRect/>
          <a:stretch>
            <a:fillRect/>
          </a:stretch>
        </p:blipFill>
        <p:spPr bwMode="auto">
          <a:xfrm>
            <a:off x="7715924" y="4873625"/>
            <a:ext cx="1092200" cy="1372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hidden="1"/>
          <p:cNvPicPr>
            <a:picLocks noChangeAspect="1" noChangeArrowheads="1"/>
          </p:cNvPicPr>
          <p:nvPr>
            <p:custDataLst>
              <p:tags r:id="rId2"/>
            </p:custDataLst>
          </p:nvPr>
        </p:nvPicPr>
        <p:blipFill>
          <a:blip r:embed="rId20" cstate="print">
            <a:extLst>
              <a:ext uri="{28A0092B-C50C-407E-A947-70E740481C1C}">
                <a14:useLocalDpi xmlns:a14="http://schemas.microsoft.com/office/drawing/2010/main"/>
              </a:ext>
            </a:extLst>
          </a:blip>
          <a:srcRect/>
          <a:stretch>
            <a:fillRect/>
          </a:stretch>
        </p:blipFill>
        <p:spPr bwMode="auto">
          <a:xfrm>
            <a:off x="1562100" y="4876800"/>
            <a:ext cx="1092200" cy="137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custDataLst>
              <p:tags r:id="rId3"/>
            </p:custDataLst>
          </p:nvPr>
        </p:nvPicPr>
        <p:blipFill>
          <a:blip r:embed="rId21" cstate="print">
            <a:extLst>
              <a:ext uri="{28A0092B-C50C-407E-A947-70E740481C1C}">
                <a14:useLocalDpi xmlns:a14="http://schemas.microsoft.com/office/drawing/2010/main"/>
              </a:ext>
            </a:extLst>
          </a:blip>
          <a:srcRect/>
          <a:stretch>
            <a:fillRect/>
          </a:stretch>
        </p:blipFill>
        <p:spPr bwMode="auto">
          <a:xfrm>
            <a:off x="5259219" y="4873625"/>
            <a:ext cx="1092200" cy="137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custDataLst>
              <p:tags r:id="rId4"/>
            </p:custDataLst>
          </p:nvPr>
        </p:nvPicPr>
        <p:blipFill>
          <a:blip r:embed="rId22" cstate="print">
            <a:extLst>
              <a:ext uri="{28A0092B-C50C-407E-A947-70E740481C1C}">
                <a14:useLocalDpi xmlns:a14="http://schemas.microsoft.com/office/drawing/2010/main"/>
              </a:ext>
            </a:extLst>
          </a:blip>
          <a:srcRect/>
          <a:stretch>
            <a:fillRect/>
          </a:stretch>
        </p:blipFill>
        <p:spPr bwMode="auto">
          <a:xfrm>
            <a:off x="10641013" y="2461403"/>
            <a:ext cx="1092200" cy="1372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
          <p:cNvPicPr>
            <a:picLocks noChangeAspect="1" noChangeArrowheads="1"/>
          </p:cNvPicPr>
          <p:nvPr>
            <p:custDataLst>
              <p:tags r:id="rId5"/>
            </p:custDataLst>
          </p:nvPr>
        </p:nvPicPr>
        <p:blipFill>
          <a:blip r:embed="rId23" cstate="print">
            <a:extLst>
              <a:ext uri="{28A0092B-C50C-407E-A947-70E740481C1C}">
                <a14:useLocalDpi xmlns:a14="http://schemas.microsoft.com/office/drawing/2010/main"/>
              </a:ext>
            </a:extLst>
          </a:blip>
          <a:srcRect/>
          <a:stretch>
            <a:fillRect/>
          </a:stretch>
        </p:blipFill>
        <p:spPr bwMode="auto">
          <a:xfrm>
            <a:off x="332321" y="4873625"/>
            <a:ext cx="1092200" cy="137045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9</a:t>
            </a:r>
          </a:p>
        </p:txBody>
      </p:sp>
    </p:spTree>
    <p:extLst>
      <p:ext uri="{BB962C8B-B14F-4D97-AF65-F5344CB8AC3E}">
        <p14:creationId xmlns:p14="http://schemas.microsoft.com/office/powerpoint/2010/main" val="25654481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SITION" val="L"/>
  <p:tag name="TOP" val="451.0688"/>
  <p:tag name="HEIGHT" val="0"/>
  <p:tag name="FIXED_TOP" val="474.0688"/>
  <p:tag name="FIXED_HEIGHT" val="0"/>
  <p:tag name="LEFT" val="56.625"/>
  <p:tag name="WIDTH" val="606.75"/>
  <p:tag name="FORMAT" val="US Letter"/>
</p:tagLst>
</file>

<file path=ppt/tags/tag10.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00.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01.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02.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03.xml><?xml version="1.0" encoding="utf-8"?>
<p:tagLst xmlns:a="http://schemas.openxmlformats.org/drawingml/2006/main" xmlns:r="http://schemas.openxmlformats.org/officeDocument/2006/relationships" xmlns:p="http://schemas.openxmlformats.org/presentationml/2006/main">
  <p:tag name="INLINETEXTSHAPEGUID" val="b0e52106-05eb-4134-9654-d17e8bf210da"/>
</p:tagLst>
</file>

<file path=ppt/tags/tag104.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05.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06.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07.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08.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09.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1.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10.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11.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12.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113.xml><?xml version="1.0" encoding="utf-8"?>
<p:tagLst xmlns:a="http://schemas.openxmlformats.org/drawingml/2006/main" xmlns:r="http://schemas.openxmlformats.org/officeDocument/2006/relationships" xmlns:p="http://schemas.openxmlformats.org/presentationml/2006/main">
  <p:tag name="LEFT" val="32"/>
  <p:tag name="TOP" val="308"/>
  <p:tag name="WIDTH" val="100"/>
  <p:tag name="HEIGHT" val="13"/>
</p:tagLst>
</file>

<file path=ppt/tags/tag114.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15.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16.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17.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18.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19.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2.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20.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21.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22.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23.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24.xml><?xml version="1.0" encoding="utf-8"?>
<p:tagLst xmlns:a="http://schemas.openxmlformats.org/drawingml/2006/main" xmlns:r="http://schemas.openxmlformats.org/officeDocument/2006/relationships" xmlns:p="http://schemas.openxmlformats.org/presentationml/2006/main">
  <p:tag name="POSITION" val="TNr1"/>
  <p:tag name="LEFT" val="113.3181"/>
  <p:tag name="TOP" val="131.1025"/>
  <p:tag name="WIDTH" val="49.60646"/>
  <p:tag name="HEIGHT" val="49.53646"/>
  <p:tag name="FORMAT" val="US Letter"/>
</p:tagLst>
</file>

<file path=ppt/tags/tag125.xml><?xml version="1.0" encoding="utf-8"?>
<p:tagLst xmlns:a="http://schemas.openxmlformats.org/drawingml/2006/main" xmlns:r="http://schemas.openxmlformats.org/officeDocument/2006/relationships" xmlns:p="http://schemas.openxmlformats.org/presentationml/2006/main">
  <p:tag name="POSITION" val="T5"/>
  <p:tag name="LEFT" val="141.6646"/>
  <p:tag name="TOP" val="423.6934"/>
  <p:tag name="WIDTH" val="465.3922"/>
  <p:tag name="HEIGHT" val="41.03252"/>
  <p:tag name="FORMAT" val="US Letter"/>
</p:tagLst>
</file>

<file path=ppt/tags/tag126.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27.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28.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29.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3.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30.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31.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32.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33.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34.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35.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36.xml><?xml version="1.0" encoding="utf-8"?>
<p:tagLst xmlns:a="http://schemas.openxmlformats.org/drawingml/2006/main" xmlns:r="http://schemas.openxmlformats.org/officeDocument/2006/relationships" xmlns:p="http://schemas.openxmlformats.org/presentationml/2006/main">
  <p:tag name="POSITION" val="TNr1"/>
  <p:tag name="LEFT" val="113.3181"/>
  <p:tag name="TOP" val="131.1025"/>
  <p:tag name="WIDTH" val="49.60646"/>
  <p:tag name="HEIGHT" val="49.53646"/>
  <p:tag name="FORMAT" val="US Letter"/>
</p:tagLst>
</file>

<file path=ppt/tags/tag137.xml><?xml version="1.0" encoding="utf-8"?>
<p:tagLst xmlns:a="http://schemas.openxmlformats.org/drawingml/2006/main" xmlns:r="http://schemas.openxmlformats.org/officeDocument/2006/relationships" xmlns:p="http://schemas.openxmlformats.org/presentationml/2006/main">
  <p:tag name="POSITION" val="T5"/>
  <p:tag name="LEFT" val="141.6646"/>
  <p:tag name="TOP" val="423.6934"/>
  <p:tag name="WIDTH" val="465.3922"/>
  <p:tag name="HEIGHT" val="41.03252"/>
  <p:tag name="FORMAT" val="US Letter"/>
</p:tagLst>
</file>

<file path=ppt/tags/tag138.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39.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4.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40.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41.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42.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43.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44.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45.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46.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47.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48.xml><?xml version="1.0" encoding="utf-8"?>
<p:tagLst xmlns:a="http://schemas.openxmlformats.org/drawingml/2006/main" xmlns:r="http://schemas.openxmlformats.org/officeDocument/2006/relationships" xmlns:p="http://schemas.openxmlformats.org/presentationml/2006/main">
  <p:tag name="POSITION" val="TNr1"/>
  <p:tag name="LEFT" val="113.3181"/>
  <p:tag name="TOP" val="131.1025"/>
  <p:tag name="WIDTH" val="49.60646"/>
  <p:tag name="HEIGHT" val="49.53646"/>
  <p:tag name="FORMAT" val="US Letter"/>
</p:tagLst>
</file>

<file path=ppt/tags/tag149.xml><?xml version="1.0" encoding="utf-8"?>
<p:tagLst xmlns:a="http://schemas.openxmlformats.org/drawingml/2006/main" xmlns:r="http://schemas.openxmlformats.org/officeDocument/2006/relationships" xmlns:p="http://schemas.openxmlformats.org/presentationml/2006/main">
  <p:tag name="POSITION" val="T5"/>
  <p:tag name="LEFT" val="141.6646"/>
  <p:tag name="TOP" val="423.6934"/>
  <p:tag name="WIDTH" val="465.3922"/>
  <p:tag name="HEIGHT" val="41.03252"/>
  <p:tag name="FORMAT" val="US Letter"/>
</p:tagLst>
</file>

<file path=ppt/tags/tag15.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50.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51.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52.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53.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54.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55.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56.xml><?xml version="1.0" encoding="utf-8"?>
<p:tagLst xmlns:a="http://schemas.openxmlformats.org/drawingml/2006/main" xmlns:r="http://schemas.openxmlformats.org/officeDocument/2006/relationships" xmlns:p="http://schemas.openxmlformats.org/presentationml/2006/main">
  <p:tag name="INLINETEXTSHAPEGUID" val="432ae11e-f729-4b5c-bf3d-a1642fa08559"/>
</p:tagLst>
</file>

<file path=ppt/tags/tag157.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58.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59.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6.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60.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61.xml><?xml version="1.0" encoding="utf-8"?>
<p:tagLst xmlns:a="http://schemas.openxmlformats.org/drawingml/2006/main" xmlns:r="http://schemas.openxmlformats.org/officeDocument/2006/relationships" xmlns:p="http://schemas.openxmlformats.org/presentationml/2006/main">
  <p:tag name="POSITION" val="TNr1"/>
  <p:tag name="LEFT" val="113.3181"/>
  <p:tag name="TOP" val="131.1025"/>
  <p:tag name="WIDTH" val="49.60646"/>
  <p:tag name="HEIGHT" val="49.53646"/>
  <p:tag name="FORMAT" val="US Letter"/>
</p:tagLst>
</file>

<file path=ppt/tags/tag162.xml><?xml version="1.0" encoding="utf-8"?>
<p:tagLst xmlns:a="http://schemas.openxmlformats.org/drawingml/2006/main" xmlns:r="http://schemas.openxmlformats.org/officeDocument/2006/relationships" xmlns:p="http://schemas.openxmlformats.org/presentationml/2006/main">
  <p:tag name="POSITION" val="T5"/>
  <p:tag name="LEFT" val="141.6646"/>
  <p:tag name="TOP" val="423.6934"/>
  <p:tag name="WIDTH" val="465.3922"/>
  <p:tag name="HEIGHT" val="41.03252"/>
  <p:tag name="FORMAT" val="US Letter"/>
</p:tagLst>
</file>

<file path=ppt/tags/tag163.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64.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65.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66.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67.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68.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69.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7.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70.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71.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72.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73.xml><?xml version="1.0" encoding="utf-8"?>
<p:tagLst xmlns:a="http://schemas.openxmlformats.org/drawingml/2006/main" xmlns:r="http://schemas.openxmlformats.org/officeDocument/2006/relationships" xmlns:p="http://schemas.openxmlformats.org/presentationml/2006/main">
  <p:tag name="POSITION" val="TNr1"/>
  <p:tag name="LEFT" val="113.3181"/>
  <p:tag name="TOP" val="131.1025"/>
  <p:tag name="WIDTH" val="49.60646"/>
  <p:tag name="HEIGHT" val="49.53646"/>
  <p:tag name="FORMAT" val="US Letter"/>
</p:tagLst>
</file>

<file path=ppt/tags/tag174.xml><?xml version="1.0" encoding="utf-8"?>
<p:tagLst xmlns:a="http://schemas.openxmlformats.org/drawingml/2006/main" xmlns:r="http://schemas.openxmlformats.org/officeDocument/2006/relationships" xmlns:p="http://schemas.openxmlformats.org/presentationml/2006/main">
  <p:tag name="POSITION" val="T5"/>
  <p:tag name="LEFT" val="141.6646"/>
  <p:tag name="TOP" val="423.6934"/>
  <p:tag name="WIDTH" val="465.3922"/>
  <p:tag name="HEIGHT" val="41.03252"/>
  <p:tag name="FORMAT" val="US Letter"/>
</p:tagLst>
</file>

<file path=ppt/tags/tag175.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76.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77.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78.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79.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8.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80.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81.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82.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83.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84.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85.xml><?xml version="1.0" encoding="utf-8"?>
<p:tagLst xmlns:a="http://schemas.openxmlformats.org/drawingml/2006/main" xmlns:r="http://schemas.openxmlformats.org/officeDocument/2006/relationships" xmlns:p="http://schemas.openxmlformats.org/presentationml/2006/main">
  <p:tag name="POSITION" val="TNr1"/>
  <p:tag name="LEFT" val="113.3181"/>
  <p:tag name="TOP" val="131.1025"/>
  <p:tag name="WIDTH" val="49.60646"/>
  <p:tag name="HEIGHT" val="49.53646"/>
  <p:tag name="FORMAT" val="US Letter"/>
</p:tagLst>
</file>

<file path=ppt/tags/tag186.xml><?xml version="1.0" encoding="utf-8"?>
<p:tagLst xmlns:a="http://schemas.openxmlformats.org/drawingml/2006/main" xmlns:r="http://schemas.openxmlformats.org/officeDocument/2006/relationships" xmlns:p="http://schemas.openxmlformats.org/presentationml/2006/main">
  <p:tag name="POSITION" val="T5"/>
  <p:tag name="LEFT" val="141.6646"/>
  <p:tag name="TOP" val="423.6934"/>
  <p:tag name="WIDTH" val="465.3922"/>
  <p:tag name="HEIGHT" val="41.03252"/>
  <p:tag name="FORMAT" val="US Letter"/>
</p:tagLst>
</file>

<file path=ppt/tags/tag187.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88.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89.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9.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190.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191.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92.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193.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94.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95.xml><?xml version="1.0" encoding="utf-8"?>
<p:tagLst xmlns:a="http://schemas.openxmlformats.org/drawingml/2006/main" xmlns:r="http://schemas.openxmlformats.org/officeDocument/2006/relationships" xmlns:p="http://schemas.openxmlformats.org/presentationml/2006/main">
  <p:tag name="POSITION" val="TNr2"/>
  <p:tag name="LEFT" val="113.3181"/>
  <p:tag name="TOP" val="200.4816"/>
  <p:tag name="WIDTH" val="49.60646"/>
  <p:tag name="HEIGHT" val="49.53654"/>
  <p:tag name="FORMAT" val="US Letter"/>
</p:tagLst>
</file>

<file path=ppt/tags/tag196.xml><?xml version="1.0" encoding="utf-8"?>
<p:tagLst xmlns:a="http://schemas.openxmlformats.org/drawingml/2006/main" xmlns:r="http://schemas.openxmlformats.org/officeDocument/2006/relationships" xmlns:p="http://schemas.openxmlformats.org/presentationml/2006/main">
  <p:tag name="POSITION" val="T1"/>
  <p:tag name="LEFT" val="141.6646"/>
  <p:tag name="TOP" val="146.177"/>
  <p:tag name="WIDTH" val="465.3922"/>
  <p:tag name="HEIGHT" val="41.03252"/>
  <p:tag name="FORMAT" val="US Letter"/>
</p:tagLst>
</file>

<file path=ppt/tags/tag197.xml><?xml version="1.0" encoding="utf-8"?>
<p:tagLst xmlns:a="http://schemas.openxmlformats.org/drawingml/2006/main" xmlns:r="http://schemas.openxmlformats.org/officeDocument/2006/relationships" xmlns:p="http://schemas.openxmlformats.org/presentationml/2006/main">
  <p:tag name="POSITION" val="TNr1"/>
  <p:tag name="LEFT" val="113.3181"/>
  <p:tag name="TOP" val="131.1025"/>
  <p:tag name="WIDTH" val="49.60646"/>
  <p:tag name="HEIGHT" val="49.53646"/>
  <p:tag name="FORMAT" val="US Letter"/>
</p:tagLst>
</file>

<file path=ppt/tags/tag198.xml><?xml version="1.0" encoding="utf-8"?>
<p:tagLst xmlns:a="http://schemas.openxmlformats.org/drawingml/2006/main" xmlns:r="http://schemas.openxmlformats.org/officeDocument/2006/relationships" xmlns:p="http://schemas.openxmlformats.org/presentationml/2006/main">
  <p:tag name="POSITION" val="T5"/>
  <p:tag name="LEFT" val="141.6646"/>
  <p:tag name="TOP" val="423.6934"/>
  <p:tag name="WIDTH" val="465.3922"/>
  <p:tag name="HEIGHT" val="41.03252"/>
  <p:tag name="FORMAT" val="US Letter"/>
</p:tagLst>
</file>

<file path=ppt/tags/tag199.xml><?xml version="1.0" encoding="utf-8"?>
<p:tagLst xmlns:a="http://schemas.openxmlformats.org/drawingml/2006/main" xmlns:r="http://schemas.openxmlformats.org/officeDocument/2006/relationships" xmlns:p="http://schemas.openxmlformats.org/presentationml/2006/main">
  <p:tag name="TYPE" val="HEADER"/>
  <p:tag name="LEFT" val="27"/>
  <p:tag name="TOP" val="198.2465"/>
  <p:tag name="WIDTH" val="253.3008"/>
  <p:tag name="HEIGHT" val="20.16"/>
</p:tagLst>
</file>

<file path=ppt/tags/tag2.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20.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00.xml><?xml version="1.0" encoding="utf-8"?>
<p:tagLst xmlns:a="http://schemas.openxmlformats.org/drawingml/2006/main" xmlns:r="http://schemas.openxmlformats.org/officeDocument/2006/relationships" xmlns:p="http://schemas.openxmlformats.org/presentationml/2006/main">
  <p:tag name="TYPE" val="HEADER"/>
  <p:tag name="LEFT" val="332.7993"/>
  <p:tag name="TOP" val="198.2465"/>
  <p:tag name="WIDTH" val="360.4507"/>
  <p:tag name="HEIGHT" val="20.16"/>
</p:tagLst>
</file>

<file path=ppt/tags/tag201.xml><?xml version="1.0" encoding="utf-8"?>
<p:tagLst xmlns:a="http://schemas.openxmlformats.org/drawingml/2006/main" xmlns:r="http://schemas.openxmlformats.org/officeDocument/2006/relationships" xmlns:p="http://schemas.openxmlformats.org/presentationml/2006/main">
  <p:tag name="TYPE" val="SUBTITLE"/>
  <p:tag name="LEFT" val="27"/>
  <p:tag name="TOP" val="56.6"/>
  <p:tag name="WIDTH" val="666"/>
  <p:tag name="HEIGHT" val="18.17575"/>
</p:tagLst>
</file>

<file path=ppt/tags/tag202.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03.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204.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05.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06.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07.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08.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09.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0.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1.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2.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3.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4.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5.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6.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7.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8.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19.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2.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20.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21.xml><?xml version="1.0" encoding="utf-8"?>
<p:tagLst xmlns:a="http://schemas.openxmlformats.org/drawingml/2006/main" xmlns:r="http://schemas.openxmlformats.org/officeDocument/2006/relationships" xmlns:p="http://schemas.openxmlformats.org/presentationml/2006/main">
  <p:tag name="POSITION" val="R2O2"/>
  <p:tag name="LEFT" val="394.625"/>
  <p:tag name="WIDTH" val="268.75"/>
  <p:tag name="TOP" val="107.0079"/>
  <p:tag name="HEIGHT" val="169.5609"/>
</p:tagLst>
</file>

<file path=ppt/tags/tag222.xml><?xml version="1.0" encoding="utf-8"?>
<p:tagLst xmlns:a="http://schemas.openxmlformats.org/drawingml/2006/main" xmlns:r="http://schemas.openxmlformats.org/officeDocument/2006/relationships" xmlns:p="http://schemas.openxmlformats.org/presentationml/2006/main">
  <p:tag name="LEFT" val="32"/>
  <p:tag name="TOP" val="308"/>
  <p:tag name="WIDTH" val="100"/>
  <p:tag name="HEIGHT" val="13"/>
</p:tagLst>
</file>

<file path=ppt/tags/tag223.xml><?xml version="1.0" encoding="utf-8"?>
<p:tagLst xmlns:a="http://schemas.openxmlformats.org/drawingml/2006/main" xmlns:r="http://schemas.openxmlformats.org/officeDocument/2006/relationships" xmlns:p="http://schemas.openxmlformats.org/presentationml/2006/main">
  <p:tag name="POSITION" val="StoryTitle"/>
  <p:tag name="LEFT" val="114"/>
  <p:tag name="TOP" val="96"/>
  <p:tag name="WIDTH" val="546"/>
  <p:tag name="HEIGHT" val="30"/>
</p:tagLst>
</file>

<file path=ppt/tags/tag224.xml><?xml version="1.0" encoding="utf-8"?>
<p:tagLst xmlns:a="http://schemas.openxmlformats.org/drawingml/2006/main" xmlns:r="http://schemas.openxmlformats.org/officeDocument/2006/relationships" xmlns:p="http://schemas.openxmlformats.org/presentationml/2006/main">
  <p:tag name="POSITION" val="TTopic1"/>
  <p:tag name="LEFT" val="84.97157"/>
  <p:tag name="TOP" val="131.1027"/>
  <p:tag name="WIDTH" val="106.2995"/>
  <p:tag name="HEIGHT" val="49.52858"/>
  <p:tag name="FORMAT" val="US Letter"/>
</p:tagLst>
</file>

<file path=ppt/tags/tag225.xml><?xml version="1.0" encoding="utf-8"?>
<p:tagLst xmlns:a="http://schemas.openxmlformats.org/drawingml/2006/main" xmlns:r="http://schemas.openxmlformats.org/officeDocument/2006/relationships" xmlns:p="http://schemas.openxmlformats.org/presentationml/2006/main">
  <p:tag name="POSITION" val="TTopic1"/>
  <p:tag name="LEFT" val="84.97157"/>
  <p:tag name="TOP" val="131.1027"/>
  <p:tag name="WIDTH" val="106.2995"/>
  <p:tag name="HEIGHT" val="49.52858"/>
  <p:tag name="FORMAT" val="US Letter"/>
</p:tagLst>
</file>

<file path=ppt/tags/tag226.xml><?xml version="1.0" encoding="utf-8"?>
<p:tagLst xmlns:a="http://schemas.openxmlformats.org/drawingml/2006/main" xmlns:r="http://schemas.openxmlformats.org/officeDocument/2006/relationships" xmlns:p="http://schemas.openxmlformats.org/presentationml/2006/main">
  <p:tag name="POSITION" val="TTopic1"/>
  <p:tag name="LEFT" val="84.97157"/>
  <p:tag name="TOP" val="131.1027"/>
  <p:tag name="WIDTH" val="106.2995"/>
  <p:tag name="HEIGHT" val="49.52858"/>
  <p:tag name="FORMAT" val="US Letter"/>
</p:tagLst>
</file>

<file path=ppt/tags/tag227.xml><?xml version="1.0" encoding="utf-8"?>
<p:tagLst xmlns:a="http://schemas.openxmlformats.org/drawingml/2006/main" xmlns:r="http://schemas.openxmlformats.org/officeDocument/2006/relationships" xmlns:p="http://schemas.openxmlformats.org/presentationml/2006/main">
  <p:tag name="POSITION" val="TTopic1"/>
  <p:tag name="LEFT" val="84.97157"/>
  <p:tag name="TOP" val="131.1027"/>
  <p:tag name="WIDTH" val="106.2995"/>
  <p:tag name="HEIGHT" val="49.52858"/>
  <p:tag name="FORMAT" val="US Letter"/>
</p:tagLst>
</file>

<file path=ppt/tags/tag228.xml><?xml version="1.0" encoding="utf-8"?>
<p:tagLst xmlns:a="http://schemas.openxmlformats.org/drawingml/2006/main" xmlns:r="http://schemas.openxmlformats.org/officeDocument/2006/relationships" xmlns:p="http://schemas.openxmlformats.org/presentationml/2006/main">
  <p:tag name="POSITION" val="TTopic1"/>
  <p:tag name="LEFT" val="84.97157"/>
  <p:tag name="TOP" val="131.1027"/>
  <p:tag name="WIDTH" val="106.2995"/>
  <p:tag name="HEIGHT" val="49.52858"/>
  <p:tag name="FORMAT" val="US Letter"/>
</p:tagLst>
</file>

<file path=ppt/tags/tag229.xml><?xml version="1.0" encoding="utf-8"?>
<p:tagLst xmlns:a="http://schemas.openxmlformats.org/drawingml/2006/main" xmlns:r="http://schemas.openxmlformats.org/officeDocument/2006/relationships" xmlns:p="http://schemas.openxmlformats.org/presentationml/2006/main">
  <p:tag name="POSITION" val="TTopic1"/>
  <p:tag name="LEFT" val="84.97157"/>
  <p:tag name="TOP" val="131.1027"/>
  <p:tag name="WIDTH" val="106.2995"/>
  <p:tag name="HEIGHT" val="49.52858"/>
  <p:tag name="FORMAT" val="US Letter"/>
</p:tagLst>
</file>

<file path=ppt/tags/tag23.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30.xml><?xml version="1.0" encoding="utf-8"?>
<p:tagLst xmlns:a="http://schemas.openxmlformats.org/drawingml/2006/main" xmlns:r="http://schemas.openxmlformats.org/officeDocument/2006/relationships" xmlns:p="http://schemas.openxmlformats.org/presentationml/2006/main">
  <p:tag name="POSITION" val="TTopic2"/>
  <p:tag name="LEFT" val="56.62504"/>
  <p:tag name="TOP" val="200.4738"/>
  <p:tag name="WIDTH" val="134.6461"/>
  <p:tag name="HEIGHT" val="49.52866"/>
  <p:tag name="FORMAT" val="US Letter"/>
</p:tagLst>
</file>

<file path=ppt/tags/tag231.xml><?xml version="1.0" encoding="utf-8"?>
<p:tagLst xmlns:a="http://schemas.openxmlformats.org/drawingml/2006/main" xmlns:r="http://schemas.openxmlformats.org/officeDocument/2006/relationships" xmlns:p="http://schemas.openxmlformats.org/presentationml/2006/main">
  <p:tag name="POSITION" val="TTopic2"/>
  <p:tag name="LEFT" val="56.62504"/>
  <p:tag name="TOP" val="200.4738"/>
  <p:tag name="WIDTH" val="134.6461"/>
  <p:tag name="HEIGHT" val="49.52866"/>
  <p:tag name="FORMAT" val="US Letter"/>
</p:tagLst>
</file>

<file path=ppt/tags/tag232.xml><?xml version="1.0" encoding="utf-8"?>
<p:tagLst xmlns:a="http://schemas.openxmlformats.org/drawingml/2006/main" xmlns:r="http://schemas.openxmlformats.org/officeDocument/2006/relationships" xmlns:p="http://schemas.openxmlformats.org/presentationml/2006/main">
  <p:tag name="POSITION" val="TTopic1"/>
  <p:tag name="LEFT" val="56.62504"/>
  <p:tag name="TOP" val="131.1027"/>
  <p:tag name="WIDTH" val="134.6461"/>
  <p:tag name="HEIGHT" val="49.52858"/>
  <p:tag name="FORMAT" val="US Letter"/>
</p:tagLst>
</file>

<file path=ppt/tags/tag233.xml><?xml version="1.0" encoding="utf-8"?>
<p:tagLst xmlns:a="http://schemas.openxmlformats.org/drawingml/2006/main" xmlns:r="http://schemas.openxmlformats.org/officeDocument/2006/relationships" xmlns:p="http://schemas.openxmlformats.org/presentationml/2006/main">
  <p:tag name="POSITION" val="TTopic2"/>
  <p:tag name="LEFT" val="56.62504"/>
  <p:tag name="TOP" val="200.4738"/>
  <p:tag name="WIDTH" val="134.6461"/>
  <p:tag name="HEIGHT" val="49.52866"/>
  <p:tag name="FORMAT" val="US Letter"/>
</p:tagLst>
</file>

<file path=ppt/tags/tag234.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235.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236.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237.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238.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239.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24.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40.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241.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242.xml><?xml version="1.0" encoding="utf-8"?>
<p:tagLst xmlns:a="http://schemas.openxmlformats.org/drawingml/2006/main" xmlns:r="http://schemas.openxmlformats.org/officeDocument/2006/relationships" xmlns:p="http://schemas.openxmlformats.org/presentationml/2006/main">
  <p:tag name="POSITION" val="L23"/>
  <p:tag name="LEFT" val="56.625"/>
  <p:tag name="TOP" val="107.0079"/>
  <p:tag name="WIDTH" val="390.3267"/>
  <p:tag name="HEIGHT" val="344.0609"/>
  <p:tag name="FORMAT" val="US Letter"/>
</p:tagLst>
</file>

<file path=ppt/tags/tag243.xml><?xml version="1.0" encoding="utf-8"?>
<p:tagLst xmlns:a="http://schemas.openxmlformats.org/drawingml/2006/main" xmlns:r="http://schemas.openxmlformats.org/officeDocument/2006/relationships" xmlns:p="http://schemas.openxmlformats.org/presentationml/2006/main">
  <p:tag name="TYPE" val="HEADER"/>
  <p:tag name="LEFT" val="27"/>
  <p:tag name="TOP" val="85.1243"/>
  <p:tag name="WIDTH" val="666"/>
  <p:tag name="HEIGHT" val="20.16"/>
</p:tagLst>
</file>

<file path=ppt/tags/tag244.xml><?xml version="1.0" encoding="utf-8"?>
<p:tagLst xmlns:a="http://schemas.openxmlformats.org/drawingml/2006/main" xmlns:r="http://schemas.openxmlformats.org/officeDocument/2006/relationships" xmlns:p="http://schemas.openxmlformats.org/presentationml/2006/main">
  <p:tag name="TYPE" val="HEADER"/>
  <p:tag name="LEFT" val="27"/>
  <p:tag name="TOP" val="85.1243"/>
  <p:tag name="WIDTH" val="666"/>
  <p:tag name="HEIGHT" val="20.16"/>
</p:tagLst>
</file>

<file path=ppt/tags/tag245.xml><?xml version="1.0" encoding="utf-8"?>
<p:tagLst xmlns:a="http://schemas.openxmlformats.org/drawingml/2006/main" xmlns:r="http://schemas.openxmlformats.org/officeDocument/2006/relationships" xmlns:p="http://schemas.openxmlformats.org/presentationml/2006/main">
  <p:tag name="TYPE" val="HEADER"/>
  <p:tag name="LEFT" val="27"/>
  <p:tag name="TOP" val="85.1243"/>
  <p:tag name="WIDTH" val="666"/>
  <p:tag name="HEIGHT" val="20.16"/>
</p:tagLst>
</file>

<file path=ppt/tags/tag246.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247.xml><?xml version="1.0" encoding="utf-8"?>
<p:tagLst xmlns:a="http://schemas.openxmlformats.org/drawingml/2006/main" xmlns:r="http://schemas.openxmlformats.org/officeDocument/2006/relationships" xmlns:p="http://schemas.openxmlformats.org/presentationml/2006/main">
  <p:tag name="POSITION" val="TTopic1"/>
  <p:tag name="LEFT" val="56.62504"/>
  <p:tag name="TOP" val="131.1027"/>
  <p:tag name="WIDTH" val="134.6461"/>
  <p:tag name="HEIGHT" val="49.52858"/>
  <p:tag name="FORMAT" val="US Letter"/>
</p:tagLst>
</file>

<file path=ppt/tags/tag248.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93.7967"/>
  <p:tag name="HEIGHT" val="41.02465"/>
  <p:tag name="FORMAT" val="US Letter"/>
</p:tagLst>
</file>

<file path=ppt/tags/tag249.xml><?xml version="1.0" encoding="utf-8"?>
<p:tagLst xmlns:a="http://schemas.openxmlformats.org/drawingml/2006/main" xmlns:r="http://schemas.openxmlformats.org/officeDocument/2006/relationships" xmlns:p="http://schemas.openxmlformats.org/presentationml/2006/main">
  <p:tag name="POSITION" val="TTopic2"/>
  <p:tag name="LEFT" val="56.62504"/>
  <p:tag name="TOP" val="200.4738"/>
  <p:tag name="WIDTH" val="134.6461"/>
  <p:tag name="HEIGHT" val="49.52866"/>
  <p:tag name="FORMAT" val="US Letter"/>
</p:tagLst>
</file>

<file path=ppt/tags/tag25.xml><?xml version="1.0" encoding="utf-8"?>
<p:tagLst xmlns:a="http://schemas.openxmlformats.org/drawingml/2006/main" xmlns:r="http://schemas.openxmlformats.org/officeDocument/2006/relationships" xmlns:p="http://schemas.openxmlformats.org/presentationml/2006/main">
  <p:tag name="TYPE" val="HEADER"/>
</p:tagLst>
</file>

<file path=ppt/tags/tag250.xml><?xml version="1.0" encoding="utf-8"?>
<p:tagLst xmlns:a="http://schemas.openxmlformats.org/drawingml/2006/main" xmlns:r="http://schemas.openxmlformats.org/officeDocument/2006/relationships" xmlns:p="http://schemas.openxmlformats.org/presentationml/2006/main">
  <p:tag name="POSITION" val="TText2"/>
  <p:tag name="LEFT" val="170.0113"/>
  <p:tag name="TOP" val="215.5444"/>
  <p:tag name="WIDTH" val="493.7967"/>
  <p:tag name="HEIGHT" val="41.02465"/>
  <p:tag name="FORMAT" val="US Letter"/>
</p:tagLst>
</file>

<file path=ppt/tags/tag251.xml><?xml version="1.0" encoding="utf-8"?>
<p:tagLst xmlns:a="http://schemas.openxmlformats.org/drawingml/2006/main" xmlns:r="http://schemas.openxmlformats.org/officeDocument/2006/relationships" xmlns:p="http://schemas.openxmlformats.org/presentationml/2006/main">
  <p:tag name="POSITION" val="TTopic3"/>
  <p:tag name="LEFT" val="56.62504"/>
  <p:tag name="TOP" val="269.845"/>
  <p:tag name="WIDTH" val="134.6461"/>
  <p:tag name="HEIGHT" val="49.52858"/>
  <p:tag name="FORMAT" val="US Letter"/>
</p:tagLst>
</file>

<file path=ppt/tags/tag252.xml><?xml version="1.0" encoding="utf-8"?>
<p:tagLst xmlns:a="http://schemas.openxmlformats.org/drawingml/2006/main" xmlns:r="http://schemas.openxmlformats.org/officeDocument/2006/relationships" xmlns:p="http://schemas.openxmlformats.org/presentationml/2006/main">
  <p:tag name="POSITION" val="TText3"/>
  <p:tag name="LEFT" val="170.0113"/>
  <p:tag name="TOP" val="284.9156"/>
  <p:tag name="WIDTH" val="493.7967"/>
  <p:tag name="HEIGHT" val="41.02465"/>
  <p:tag name="FORMAT" val="US Letter"/>
</p:tagLst>
</file>

<file path=ppt/tags/tag253.xml><?xml version="1.0" encoding="utf-8"?>
<p:tagLst xmlns:a="http://schemas.openxmlformats.org/drawingml/2006/main" xmlns:r="http://schemas.openxmlformats.org/officeDocument/2006/relationships" xmlns:p="http://schemas.openxmlformats.org/presentationml/2006/main">
  <p:tag name="POSITION" val="TTopic1"/>
  <p:tag name="LEFT" val="56.62504"/>
  <p:tag name="TOP" val="131.1027"/>
  <p:tag name="WIDTH" val="134.6461"/>
  <p:tag name="HEIGHT" val="49.52858"/>
  <p:tag name="FORMAT" val="US Letter"/>
</p:tagLst>
</file>

<file path=ppt/tags/tag254.xml><?xml version="1.0" encoding="utf-8"?>
<p:tagLst xmlns:a="http://schemas.openxmlformats.org/drawingml/2006/main" xmlns:r="http://schemas.openxmlformats.org/officeDocument/2006/relationships" xmlns:p="http://schemas.openxmlformats.org/presentationml/2006/main">
  <p:tag name="POSITION" val="TTopic1"/>
  <p:tag name="LEFT" val="56.62504"/>
  <p:tag name="TOP" val="131.1027"/>
  <p:tag name="WIDTH" val="134.6461"/>
  <p:tag name="HEIGHT" val="49.52858"/>
  <p:tag name="FORMAT" val="US Letter"/>
</p:tagLst>
</file>

<file path=ppt/tags/tag255.xml><?xml version="1.0" encoding="utf-8"?>
<p:tagLst xmlns:a="http://schemas.openxmlformats.org/drawingml/2006/main" xmlns:r="http://schemas.openxmlformats.org/officeDocument/2006/relationships" xmlns:p="http://schemas.openxmlformats.org/presentationml/2006/main">
  <p:tag name="POSITION" val="TTopic1"/>
  <p:tag name="LEFT" val="56.62504"/>
  <p:tag name="TOP" val="131.1027"/>
  <p:tag name="WIDTH" val="134.6461"/>
  <p:tag name="HEIGHT" val="49.52858"/>
  <p:tag name="FORMAT" val="US Letter"/>
</p:tagLst>
</file>

<file path=ppt/tags/tag256.xml><?xml version="1.0" encoding="utf-8"?>
<p:tagLst xmlns:a="http://schemas.openxmlformats.org/drawingml/2006/main" xmlns:r="http://schemas.openxmlformats.org/officeDocument/2006/relationships" xmlns:p="http://schemas.openxmlformats.org/presentationml/2006/main">
  <p:tag name="POSITION" val="TTopic1"/>
  <p:tag name="LEFT" val="56.62504"/>
  <p:tag name="TOP" val="131.1027"/>
  <p:tag name="WIDTH" val="134.6461"/>
  <p:tag name="HEIGHT" val="49.52858"/>
  <p:tag name="FORMAT" val="US Letter"/>
</p:tagLst>
</file>

<file path=ppt/tags/tag257.xml><?xml version="1.0" encoding="utf-8"?>
<p:tagLst xmlns:a="http://schemas.openxmlformats.org/drawingml/2006/main" xmlns:r="http://schemas.openxmlformats.org/officeDocument/2006/relationships" xmlns:p="http://schemas.openxmlformats.org/presentationml/2006/main">
  <p:tag name="POSITION" val="TTopic1"/>
  <p:tag name="LEFT" val="56.62504"/>
  <p:tag name="TOP" val="131.1027"/>
  <p:tag name="WIDTH" val="134.6461"/>
  <p:tag name="HEIGHT" val="49.52858"/>
  <p:tag name="FORMAT" val="US Letter"/>
</p:tagLst>
</file>

<file path=ppt/tags/tag258.xml><?xml version="1.0" encoding="utf-8"?>
<p:tagLst xmlns:a="http://schemas.openxmlformats.org/drawingml/2006/main" xmlns:r="http://schemas.openxmlformats.org/officeDocument/2006/relationships" xmlns:p="http://schemas.openxmlformats.org/presentationml/2006/main">
  <p:tag name="TYPE" val="HEADER"/>
  <p:tag name="LEFT" val="19.75"/>
  <p:tag name="TOP" val="314.1773"/>
  <p:tag name="WIDTH" val="327.5"/>
  <p:tag name="HEIGHT" val="20.16"/>
</p:tagLst>
</file>

<file path=ppt/tags/tag259.xml><?xml version="1.0" encoding="utf-8"?>
<p:tagLst xmlns:a="http://schemas.openxmlformats.org/drawingml/2006/main" xmlns:r="http://schemas.openxmlformats.org/officeDocument/2006/relationships" xmlns:p="http://schemas.openxmlformats.org/presentationml/2006/main">
  <p:tag name="TYPE" val="HEADER"/>
  <p:tag name="LEFT" val="19.75"/>
  <p:tag name="TOP" val="314.1773"/>
  <p:tag name="WIDTH" val="327.5"/>
  <p:tag name="HEIGHT" val="20.16"/>
</p:tagLst>
</file>

<file path=ppt/tags/tag26.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60.xml><?xml version="1.0" encoding="utf-8"?>
<p:tagLst xmlns:a="http://schemas.openxmlformats.org/drawingml/2006/main" xmlns:r="http://schemas.openxmlformats.org/officeDocument/2006/relationships" xmlns:p="http://schemas.openxmlformats.org/presentationml/2006/main">
  <p:tag name="POSITION" val="R2O2"/>
  <p:tag name="LEFT" val="394.625"/>
  <p:tag name="WIDTH" val="268.75"/>
  <p:tag name="TOP" val="107.0079"/>
  <p:tag name="HEIGHT" val="169.5609"/>
</p:tagLst>
</file>

<file path=ppt/tags/tag261.xml><?xml version="1.0" encoding="utf-8"?>
<p:tagLst xmlns:a="http://schemas.openxmlformats.org/drawingml/2006/main" xmlns:r="http://schemas.openxmlformats.org/officeDocument/2006/relationships" xmlns:p="http://schemas.openxmlformats.org/presentationml/2006/main">
  <p:tag name="POSITION" val="R2O2"/>
  <p:tag name="LEFT" val="394.625"/>
  <p:tag name="WIDTH" val="268.75"/>
  <p:tag name="TOP" val="107.0079"/>
  <p:tag name="HEIGHT" val="169.5609"/>
</p:tagLst>
</file>

<file path=ppt/tags/tag262.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263.xml><?xml version="1.0" encoding="utf-8"?>
<p:tagLst xmlns:a="http://schemas.openxmlformats.org/drawingml/2006/main" xmlns:r="http://schemas.openxmlformats.org/officeDocument/2006/relationships" xmlns:p="http://schemas.openxmlformats.org/presentationml/2006/main">
  <p:tag name="TYPE" val="FOOTNOTE"/>
  <p:tag name="LEFT" val="26.99992"/>
  <p:tag name="TOP" val="280.8198"/>
  <p:tag name="WIDTH" val="674.5001"/>
  <p:tag name="HEIGHT" val="20"/>
</p:tagLst>
</file>

<file path=ppt/tags/tag264.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265.xml><?xml version="1.0" encoding="utf-8"?>
<p:tagLst xmlns:a="http://schemas.openxmlformats.org/drawingml/2006/main" xmlns:r="http://schemas.openxmlformats.org/officeDocument/2006/relationships" xmlns:p="http://schemas.openxmlformats.org/presentationml/2006/main">
  <p:tag name="TYPE" val="FOOTNOTE"/>
  <p:tag name="LEFT" val="148.875"/>
  <p:tag name="TOP" val="508.725"/>
  <p:tag name="WIDTH" val="535.1249"/>
  <p:tag name="HEIGHT" val="20"/>
</p:tagLst>
</file>

<file path=ppt/tags/tag266.xml><?xml version="1.0" encoding="utf-8"?>
<p:tagLst xmlns:a="http://schemas.openxmlformats.org/drawingml/2006/main" xmlns:r="http://schemas.openxmlformats.org/officeDocument/2006/relationships" xmlns:p="http://schemas.openxmlformats.org/presentationml/2006/main">
  <p:tag name="POSITION" val="R2O2"/>
  <p:tag name="LEFT" val="394.625"/>
  <p:tag name="WIDTH" val="268.75"/>
  <p:tag name="TOP" val="107.0079"/>
  <p:tag name="HEIGHT" val="169.5609"/>
</p:tagLst>
</file>

<file path=ppt/tags/tag267.xml><?xml version="1.0" encoding="utf-8"?>
<p:tagLst xmlns:a="http://schemas.openxmlformats.org/drawingml/2006/main" xmlns:r="http://schemas.openxmlformats.org/officeDocument/2006/relationships" xmlns:p="http://schemas.openxmlformats.org/presentationml/2006/main">
  <p:tag name="POSITION" val="R2O2"/>
  <p:tag name="LEFT" val="394.625"/>
  <p:tag name="WIDTH" val="268.75"/>
  <p:tag name="TOP" val="107.0079"/>
  <p:tag name="HEIGHT" val="169.5609"/>
</p:tagLst>
</file>

<file path=ppt/tags/tag27.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8.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29.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xml><?xml version="1.0" encoding="utf-8"?>
<p:tagLst xmlns:a="http://schemas.openxmlformats.org/drawingml/2006/main" xmlns:r="http://schemas.openxmlformats.org/officeDocument/2006/relationships" xmlns:p="http://schemas.openxmlformats.org/presentationml/2006/main">
  <p:tag name="TYPE" val="HEADER"/>
  <p:tag name="LEFT" val="258.5614"/>
  <p:tag name="TOP" val="85.12433"/>
  <p:tag name="WIDTH" val="434.3135"/>
  <p:tag name="HEIGHT" val="20.16"/>
</p:tagLst>
</file>

<file path=ppt/tags/tag30.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1.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2.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3.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4.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5.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6.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7.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8.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39.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4.xml><?xml version="1.0" encoding="utf-8"?>
<p:tagLst xmlns:a="http://schemas.openxmlformats.org/drawingml/2006/main" xmlns:r="http://schemas.openxmlformats.org/officeDocument/2006/relationships" xmlns:p="http://schemas.openxmlformats.org/presentationml/2006/main">
  <p:tag name="TYPE" val="HEADER"/>
  <p:tag name="LEFT" val="27"/>
  <p:tag name="TOP" val="85.12433"/>
  <p:tag name="WIDTH" val="202.7731"/>
  <p:tag name="HEIGHT" val="20.16"/>
</p:tagLst>
</file>

<file path=ppt/tags/tag40.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41.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42.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43.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44.xml><?xml version="1.0" encoding="utf-8"?>
<p:tagLst xmlns:a="http://schemas.openxmlformats.org/drawingml/2006/main" xmlns:r="http://schemas.openxmlformats.org/officeDocument/2006/relationships" xmlns:p="http://schemas.openxmlformats.org/presentationml/2006/main">
  <p:tag name="LEFT" val="511"/>
  <p:tag name="TOP" val="384"/>
  <p:tag name="WIDTH" val="86"/>
  <p:tag name="HEIGHT" val="110"/>
</p:tagLst>
</file>

<file path=ppt/tags/tag45.xml><?xml version="1.0" encoding="utf-8"?>
<p:tagLst xmlns:a="http://schemas.openxmlformats.org/drawingml/2006/main" xmlns:r="http://schemas.openxmlformats.org/officeDocument/2006/relationships" xmlns:p="http://schemas.openxmlformats.org/presentationml/2006/main">
  <p:tag name="LEFT" val="123"/>
  <p:tag name="TOP" val="384"/>
  <p:tag name="WIDTH" val="86"/>
  <p:tag name="HEIGHT" val="108"/>
</p:tagLst>
</file>

<file path=ppt/tags/tag46.xml><?xml version="1.0" encoding="utf-8"?>
<p:tagLst xmlns:a="http://schemas.openxmlformats.org/drawingml/2006/main" xmlns:r="http://schemas.openxmlformats.org/officeDocument/2006/relationships" xmlns:p="http://schemas.openxmlformats.org/presentationml/2006/main">
  <p:tag name="LEFT" val="123"/>
  <p:tag name="TOP" val="384"/>
  <p:tag name="WIDTH" val="86"/>
  <p:tag name="HEIGHT" val="108"/>
</p:tagLst>
</file>

<file path=ppt/tags/tag47.xml><?xml version="1.0" encoding="utf-8"?>
<p:tagLst xmlns:a="http://schemas.openxmlformats.org/drawingml/2006/main" xmlns:r="http://schemas.openxmlformats.org/officeDocument/2006/relationships" xmlns:p="http://schemas.openxmlformats.org/presentationml/2006/main">
  <p:tag name="LEFT" val="317"/>
  <p:tag name="TOP" val="384"/>
  <p:tag name="WIDTH" val="86"/>
  <p:tag name="HEIGHT" val="108"/>
</p:tagLst>
</file>

<file path=ppt/tags/tag48.xml><?xml version="1.0" encoding="utf-8"?>
<p:tagLst xmlns:a="http://schemas.openxmlformats.org/drawingml/2006/main" xmlns:r="http://schemas.openxmlformats.org/officeDocument/2006/relationships" xmlns:p="http://schemas.openxmlformats.org/presentationml/2006/main">
  <p:tag name="LEFT" val="608"/>
  <p:tag name="TOP" val="384"/>
  <p:tag name="WIDTH" val="86"/>
  <p:tag name="HEIGHT" val="108"/>
</p:tagLst>
</file>

<file path=ppt/tags/tag49.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5.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50.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51.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52.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53.xml><?xml version="1.0" encoding="utf-8"?>
<p:tagLst xmlns:a="http://schemas.openxmlformats.org/drawingml/2006/main" xmlns:r="http://schemas.openxmlformats.org/officeDocument/2006/relationships" xmlns:p="http://schemas.openxmlformats.org/presentationml/2006/main">
  <p:tag name="TYPE" val="HEADER"/>
</p:tagLst>
</file>

<file path=ppt/tags/tag54.xml><?xml version="1.0" encoding="utf-8"?>
<p:tagLst xmlns:a="http://schemas.openxmlformats.org/drawingml/2006/main" xmlns:r="http://schemas.openxmlformats.org/officeDocument/2006/relationships" xmlns:p="http://schemas.openxmlformats.org/presentationml/2006/main">
  <p:tag name="TYPE" val="HEADER"/>
</p:tagLst>
</file>

<file path=ppt/tags/tag55.xml><?xml version="1.0" encoding="utf-8"?>
<p:tagLst xmlns:a="http://schemas.openxmlformats.org/drawingml/2006/main" xmlns:r="http://schemas.openxmlformats.org/officeDocument/2006/relationships" xmlns:p="http://schemas.openxmlformats.org/presentationml/2006/main">
  <p:tag name="POSITION" val="TText1"/>
  <p:tag name="LEFT" val="170.0113"/>
  <p:tag name="TOP" val="146.1732"/>
  <p:tag name="WIDTH" val="465.4502"/>
  <p:tag name="HEIGHT" val="41.02465"/>
  <p:tag name="FORMAT" val="US Letter"/>
</p:tagLst>
</file>

<file path=ppt/tags/tag56.xml><?xml version="1.0" encoding="utf-8"?>
<p:tagLst xmlns:a="http://schemas.openxmlformats.org/drawingml/2006/main" xmlns:r="http://schemas.openxmlformats.org/officeDocument/2006/relationships" xmlns:p="http://schemas.openxmlformats.org/presentationml/2006/main">
  <p:tag name="LEFT" val="608"/>
  <p:tag name="TOP" val="384"/>
  <p:tag name="WIDTH" val="86"/>
  <p:tag name="HEIGHT" val="108"/>
</p:tagLst>
</file>

<file path=ppt/tags/tag57.xml><?xml version="1.0" encoding="utf-8"?>
<p:tagLst xmlns:a="http://schemas.openxmlformats.org/drawingml/2006/main" xmlns:r="http://schemas.openxmlformats.org/officeDocument/2006/relationships" xmlns:p="http://schemas.openxmlformats.org/presentationml/2006/main">
  <p:tag name="LEFT" val="608"/>
  <p:tag name="TOP" val="384"/>
  <p:tag name="WIDTH" val="86"/>
  <p:tag name="HEIGHT" val="108"/>
</p:tagLst>
</file>

<file path=ppt/tags/tag58.xml><?xml version="1.0" encoding="utf-8"?>
<p:tagLst xmlns:a="http://schemas.openxmlformats.org/drawingml/2006/main" xmlns:r="http://schemas.openxmlformats.org/officeDocument/2006/relationships" xmlns:p="http://schemas.openxmlformats.org/presentationml/2006/main">
  <p:tag name="POSITION" val="L"/>
  <p:tag name="LEFT" val="114"/>
  <p:tag name="TOP" val="113.0079"/>
  <p:tag name="WIDTH" val="660"/>
  <p:tag name="HEIGHT" val="76.25"/>
</p:tagLst>
</file>

<file path=ppt/tags/tag59.xml><?xml version="1.0" encoding="utf-8"?>
<p:tagLst xmlns:a="http://schemas.openxmlformats.org/drawingml/2006/main" xmlns:r="http://schemas.openxmlformats.org/officeDocument/2006/relationships" xmlns:p="http://schemas.openxmlformats.org/presentationml/2006/main">
  <p:tag name="POSITION" val="L"/>
  <p:tag name="LEFT" val="114"/>
  <p:tag name="TOP" val="113.0079"/>
  <p:tag name="WIDTH" val="660"/>
  <p:tag name="HEIGHT" val="76.25"/>
</p:tagLst>
</file>

<file path=ppt/tags/tag6.xml><?xml version="1.0" encoding="utf-8"?>
<p:tagLst xmlns:a="http://schemas.openxmlformats.org/drawingml/2006/main" xmlns:r="http://schemas.openxmlformats.org/officeDocument/2006/relationships" xmlns:p="http://schemas.openxmlformats.org/presentationml/2006/main">
  <p:tag name="TYPE" val="HEADER"/>
  <p:tag name="LEFT" val="27"/>
  <p:tag name="TOP" val="85.12433"/>
  <p:tag name="WIDTH" val="202.7731"/>
  <p:tag name="HEIGHT" val="20.16"/>
</p:tagLst>
</file>

<file path=ppt/tags/tag60.xml><?xml version="1.0" encoding="utf-8"?>
<p:tagLst xmlns:a="http://schemas.openxmlformats.org/drawingml/2006/main" xmlns:r="http://schemas.openxmlformats.org/officeDocument/2006/relationships" xmlns:p="http://schemas.openxmlformats.org/presentationml/2006/main">
  <p:tag name="POSITION" val="L"/>
  <p:tag name="LEFT" val="114"/>
  <p:tag name="TOP" val="113.0079"/>
  <p:tag name="WIDTH" val="660"/>
  <p:tag name="HEIGHT" val="76.25"/>
</p:tagLst>
</file>

<file path=ppt/tags/tag61.xml><?xml version="1.0" encoding="utf-8"?>
<p:tagLst xmlns:a="http://schemas.openxmlformats.org/drawingml/2006/main" xmlns:r="http://schemas.openxmlformats.org/officeDocument/2006/relationships" xmlns:p="http://schemas.openxmlformats.org/presentationml/2006/main">
  <p:tag name="POSITION" val="Story"/>
  <p:tag name="LEFT" val="65.125"/>
  <p:tag name="TOP" val="90"/>
  <p:tag name="WIDTH" val="598.25"/>
  <p:tag name="HEIGHT" val="17.00793"/>
</p:tagLst>
</file>

<file path=ppt/tags/tag62.xml><?xml version="1.0" encoding="utf-8"?>
<p:tagLst xmlns:a="http://schemas.openxmlformats.org/drawingml/2006/main" xmlns:r="http://schemas.openxmlformats.org/officeDocument/2006/relationships" xmlns:p="http://schemas.openxmlformats.org/presentationml/2006/main">
  <p:tag name="POSITION" val="L"/>
  <p:tag name="LEFT" val="114"/>
  <p:tag name="TOP" val="113.0079"/>
  <p:tag name="WIDTH" val="660"/>
  <p:tag name="HEIGHT" val="76.25"/>
</p:tagLst>
</file>

<file path=ppt/tags/tag63.xml><?xml version="1.0" encoding="utf-8"?>
<p:tagLst xmlns:a="http://schemas.openxmlformats.org/drawingml/2006/main" xmlns:r="http://schemas.openxmlformats.org/officeDocument/2006/relationships" xmlns:p="http://schemas.openxmlformats.org/presentationml/2006/main">
  <p:tag name="LAYOUT" val="PALayout33"/>
  <p:tag name="VERSION" val="3.00.0003"/>
  <p:tag name="FORMAT" val="US Letter"/>
</p:tagLst>
</file>

<file path=ppt/tags/tag64.xml><?xml version="1.0" encoding="utf-8"?>
<p:tagLst xmlns:a="http://schemas.openxmlformats.org/drawingml/2006/main" xmlns:r="http://schemas.openxmlformats.org/officeDocument/2006/relationships" xmlns:p="http://schemas.openxmlformats.org/presentationml/2006/main">
  <p:tag name="POSITION" val="LayoutPic"/>
  <p:tag name="LEFT" val="5.625"/>
  <p:tag name="TOP" val="17.875"/>
  <p:tag name="WIDTH" val="51.125"/>
  <p:tag name="HEIGHT" val="45.375"/>
</p:tagLst>
</file>

<file path=ppt/tags/tag65.xml><?xml version="1.0" encoding="utf-8"?>
<p:tagLst xmlns:a="http://schemas.openxmlformats.org/drawingml/2006/main" xmlns:r="http://schemas.openxmlformats.org/officeDocument/2006/relationships" xmlns:p="http://schemas.openxmlformats.org/presentationml/2006/main">
  <p:tag name="POSITION" val="SlideTitle"/>
  <p:tag name="LEFT" val="56.625"/>
  <p:tag name="TOP" val="37.5"/>
  <p:tag name="WIDTH" val="606.75"/>
  <p:tag name="HEIGHT" val="25.75"/>
  <p:tag name="FORMAT" val="US Letter"/>
</p:tagLst>
</file>

<file path=ppt/tags/tag66.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67.xml><?xml version="1.0" encoding="utf-8"?>
<p:tagLst xmlns:a="http://schemas.openxmlformats.org/drawingml/2006/main" xmlns:r="http://schemas.openxmlformats.org/officeDocument/2006/relationships" xmlns:p="http://schemas.openxmlformats.org/presentationml/2006/main">
  <p:tag name="TYPE" val="HEADER"/>
  <p:tag name="LEFT" val="382.049"/>
  <p:tag name="TOP" val="84.76961"/>
  <p:tag name="WIDTH" val="311.04"/>
  <p:tag name="HEIGHT" val="20.16"/>
</p:tagLst>
</file>

<file path=ppt/tags/tag68.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69.xml><?xml version="1.0" encoding="utf-8"?>
<p:tagLst xmlns:a="http://schemas.openxmlformats.org/drawingml/2006/main" xmlns:r="http://schemas.openxmlformats.org/officeDocument/2006/relationships" xmlns:p="http://schemas.openxmlformats.org/presentationml/2006/main">
  <p:tag name="TYPE" val="HEADER"/>
  <p:tag name="LEFT" val="382.049"/>
  <p:tag name="TOP" val="84.76961"/>
  <p:tag name="WIDTH" val="311.04"/>
  <p:tag name="HEIGHT" val="20.16"/>
</p:tagLst>
</file>

<file path=ppt/tags/tag7.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70.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71.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72.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73.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74.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75.xml><?xml version="1.0" encoding="utf-8"?>
<p:tagLst xmlns:a="http://schemas.openxmlformats.org/drawingml/2006/main" xmlns:r="http://schemas.openxmlformats.org/officeDocument/2006/relationships" xmlns:p="http://schemas.openxmlformats.org/presentationml/2006/main">
  <p:tag name="TYPE" val="HEADER"/>
  <p:tag name="LEFT" val="382.049"/>
  <p:tag name="TOP" val="84.76961"/>
  <p:tag name="WIDTH" val="311.04"/>
  <p:tag name="HEIGHT" val="20.16"/>
</p:tagLst>
</file>

<file path=ppt/tags/tag76.xml><?xml version="1.0" encoding="utf-8"?>
<p:tagLst xmlns:a="http://schemas.openxmlformats.org/drawingml/2006/main" xmlns:r="http://schemas.openxmlformats.org/officeDocument/2006/relationships" xmlns:p="http://schemas.openxmlformats.org/presentationml/2006/main">
  <p:tag name="TYPE" val="HEADER"/>
  <p:tag name="LEFT" val="382.049"/>
  <p:tag name="TOP" val="84.76961"/>
  <p:tag name="WIDTH" val="311.04"/>
  <p:tag name="HEIGHT" val="20.16"/>
</p:tagLst>
</file>

<file path=ppt/tags/tag77.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78.xml><?xml version="1.0" encoding="utf-8"?>
<p:tagLst xmlns:a="http://schemas.openxmlformats.org/drawingml/2006/main" xmlns:r="http://schemas.openxmlformats.org/officeDocument/2006/relationships" xmlns:p="http://schemas.openxmlformats.org/presentationml/2006/main">
  <p:tag name="TYPE" val="HEADER"/>
  <p:tag name="LEFT" val="382.049"/>
  <p:tag name="TOP" val="84.76961"/>
  <p:tag name="WIDTH" val="311.04"/>
  <p:tag name="HEIGHT" val="20.16"/>
</p:tagLst>
</file>

<file path=ppt/tags/tag79.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8.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80.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81.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82.xml><?xml version="1.0" encoding="utf-8"?>
<p:tagLst xmlns:a="http://schemas.openxmlformats.org/drawingml/2006/main" xmlns:r="http://schemas.openxmlformats.org/officeDocument/2006/relationships" xmlns:p="http://schemas.openxmlformats.org/presentationml/2006/main">
  <p:tag name="LEFT" val="27"/>
  <p:tag name="TOP" val="108.6046"/>
  <p:tag name="WIDTH" val="202.5328"/>
  <p:tag name="HEIGHT" val="391.68"/>
</p:tagLst>
</file>

<file path=ppt/tags/tag83.xml><?xml version="1.0" encoding="utf-8"?>
<p:tagLst xmlns:a="http://schemas.openxmlformats.org/drawingml/2006/main" xmlns:r="http://schemas.openxmlformats.org/officeDocument/2006/relationships" xmlns:p="http://schemas.openxmlformats.org/presentationml/2006/main">
  <p:tag name="TYPE" val="HEADER"/>
  <p:tag name="LEFT" val="382.049"/>
  <p:tag name="TOP" val="84.76961"/>
  <p:tag name="WIDTH" val="311.04"/>
  <p:tag name="HEIGHT" val="20.16"/>
</p:tagLst>
</file>

<file path=ppt/tags/tag84.xml><?xml version="1.0" encoding="utf-8"?>
<p:tagLst xmlns:a="http://schemas.openxmlformats.org/drawingml/2006/main" xmlns:r="http://schemas.openxmlformats.org/officeDocument/2006/relationships" xmlns:p="http://schemas.openxmlformats.org/presentationml/2006/main">
  <p:tag name="TYPE" val="HEADER"/>
  <p:tag name="LEFT" val="382.049"/>
  <p:tag name="TOP" val="84.76961"/>
  <p:tag name="WIDTH" val="311.04"/>
  <p:tag name="HEIGHT" val="20.16"/>
</p:tagLst>
</file>

<file path=ppt/tags/tag85.xml><?xml version="1.0" encoding="utf-8"?>
<p:tagLst xmlns:a="http://schemas.openxmlformats.org/drawingml/2006/main" xmlns:r="http://schemas.openxmlformats.org/officeDocument/2006/relationships" xmlns:p="http://schemas.openxmlformats.org/presentationml/2006/main">
  <p:tag name="TYPE" val="HEADER"/>
  <p:tag name="LEFT" val="382.049"/>
  <p:tag name="TOP" val="84.76961"/>
  <p:tag name="WIDTH" val="311.04"/>
  <p:tag name="HEIGHT" val="20.16"/>
</p:tagLst>
</file>

<file path=ppt/tags/tag86.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87.xml><?xml version="1.0" encoding="utf-8"?>
<p:tagLst xmlns:a="http://schemas.openxmlformats.org/drawingml/2006/main" xmlns:r="http://schemas.openxmlformats.org/officeDocument/2006/relationships" xmlns:p="http://schemas.openxmlformats.org/presentationml/2006/main">
  <p:tag name="INLINETEXTSHAPEGUID" val="da6a4471-2b79-40ef-bca3-410af38681bb"/>
</p:tagLst>
</file>

<file path=ppt/tags/tag88.xml><?xml version="1.0" encoding="utf-8"?>
<p:tagLst xmlns:a="http://schemas.openxmlformats.org/drawingml/2006/main" xmlns:r="http://schemas.openxmlformats.org/officeDocument/2006/relationships" xmlns:p="http://schemas.openxmlformats.org/presentationml/2006/main">
  <p:tag name="INLINETEXTSHAPEGUID" val="da6a4471-2b79-40ef-bca3-410af38681bb"/>
</p:tagLst>
</file>

<file path=ppt/tags/tag89.xml><?xml version="1.0" encoding="utf-8"?>
<p:tagLst xmlns:a="http://schemas.openxmlformats.org/drawingml/2006/main" xmlns:r="http://schemas.openxmlformats.org/officeDocument/2006/relationships" xmlns:p="http://schemas.openxmlformats.org/presentationml/2006/main">
  <p:tag name="INLINETEXTSHAPEGUID" val="da6a4471-2b79-40ef-bca3-410af38681bb"/>
</p:tagLst>
</file>

<file path=ppt/tags/tag9.xml><?xml version="1.0" encoding="utf-8"?>
<p:tagLst xmlns:a="http://schemas.openxmlformats.org/drawingml/2006/main" xmlns:r="http://schemas.openxmlformats.org/officeDocument/2006/relationships" xmlns:p="http://schemas.openxmlformats.org/presentationml/2006/main">
  <p:tag name="POSITION" val="R2U2"/>
  <p:tag name="LEFT" val="374.125"/>
  <p:tag name="TOP" val="451.125"/>
  <p:tag name="WIDTH" val="289.25"/>
  <p:tag name="HEIGHT" val="31.125"/>
  <p:tag name="FORMAT" val="US Letter"/>
</p:tagLst>
</file>

<file path=ppt/tags/tag90.xml><?xml version="1.0" encoding="utf-8"?>
<p:tagLst xmlns:a="http://schemas.openxmlformats.org/drawingml/2006/main" xmlns:r="http://schemas.openxmlformats.org/officeDocument/2006/relationships" xmlns:p="http://schemas.openxmlformats.org/presentationml/2006/main">
  <p:tag name="INLINETEXTSHAPEGUID" val="da6a4471-2b79-40ef-bca3-410af38681bb"/>
</p:tagLst>
</file>

<file path=ppt/tags/tag91.xml><?xml version="1.0" encoding="utf-8"?>
<p:tagLst xmlns:a="http://schemas.openxmlformats.org/drawingml/2006/main" xmlns:r="http://schemas.openxmlformats.org/officeDocument/2006/relationships" xmlns:p="http://schemas.openxmlformats.org/presentationml/2006/main">
  <p:tag name="INLINETEXTSHAPEGUID" val="da6a4471-2b79-40ef-bca3-410af38681bb"/>
</p:tagLst>
</file>

<file path=ppt/tags/tag92.xml><?xml version="1.0" encoding="utf-8"?>
<p:tagLst xmlns:a="http://schemas.openxmlformats.org/drawingml/2006/main" xmlns:r="http://schemas.openxmlformats.org/officeDocument/2006/relationships" xmlns:p="http://schemas.openxmlformats.org/presentationml/2006/main">
  <p:tag name="INLINETEXTSHAPEGUID" val="da6a4471-2b79-40ef-bca3-410af38681bb"/>
</p:tagLst>
</file>

<file path=ppt/tags/tag93.xml><?xml version="1.0" encoding="utf-8"?>
<p:tagLst xmlns:a="http://schemas.openxmlformats.org/drawingml/2006/main" xmlns:r="http://schemas.openxmlformats.org/officeDocument/2006/relationships" xmlns:p="http://schemas.openxmlformats.org/presentationml/2006/main">
  <p:tag name="INLINETEXTSHAPEGUID" val="da6a4471-2b79-40ef-bca3-410af38681bb"/>
</p:tagLst>
</file>

<file path=ppt/tags/tag94.xml><?xml version="1.0" encoding="utf-8"?>
<p:tagLst xmlns:a="http://schemas.openxmlformats.org/drawingml/2006/main" xmlns:r="http://schemas.openxmlformats.org/officeDocument/2006/relationships" xmlns:p="http://schemas.openxmlformats.org/presentationml/2006/main">
  <p:tag name="TYPE" val="SUBTITLE"/>
  <p:tag name="LEFT" val="27"/>
  <p:tag name="TOP" val="56.6"/>
  <p:tag name="WIDTH" val="666"/>
  <p:tag name="HEIGHT" val="18.17575"/>
</p:tagLst>
</file>

<file path=ppt/tags/tag95.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96.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97.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98.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99.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heme/theme1.xml><?xml version="1.0" encoding="utf-8"?>
<a:theme xmlns:a="http://schemas.openxmlformats.org/drawingml/2006/main" name="Global Template">
  <a:themeElements>
    <a:clrScheme name="Lincoln Global">
      <a:dk1>
        <a:srgbClr val="000000"/>
      </a:dk1>
      <a:lt1>
        <a:srgbClr val="FFFFFF"/>
      </a:lt1>
      <a:dk2>
        <a:srgbClr val="000000"/>
      </a:dk2>
      <a:lt2>
        <a:srgbClr val="BFBFBF"/>
      </a:lt2>
      <a:accent1>
        <a:srgbClr val="7BA7D3"/>
      </a:accent1>
      <a:accent2>
        <a:srgbClr val="ADC7E1"/>
      </a:accent2>
      <a:accent3>
        <a:srgbClr val="CADCED"/>
      </a:accent3>
      <a:accent4>
        <a:srgbClr val="BFBFBF"/>
      </a:accent4>
      <a:accent5>
        <a:srgbClr val="D9D9D9"/>
      </a:accent5>
      <a:accent6>
        <a:srgbClr val="5D7BBF"/>
      </a:accent6>
      <a:hlink>
        <a:srgbClr val="A4B5DC"/>
      </a:hlink>
      <a:folHlink>
        <a:srgbClr val="336699"/>
      </a:folHlink>
    </a:clrScheme>
    <a:fontScheme name="Custom 2">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noFill/>
          <a:bevel/>
        </a:ln>
        <a:effectLst>
          <a:outerShdw blurRad="38100" dist="38100" dir="2700000" algn="tl" rotWithShape="0">
            <a:srgbClr val="000000">
              <a:alpha val="40000"/>
            </a:srgbClr>
          </a:outerShdw>
        </a:effectLst>
      </a:spPr>
      <a:bodyPr lIns="45720" rIns="45720" rtlCol="0" anchor="t" anchorCtr="0"/>
      <a:lstStyle>
        <a:defPPr>
          <a:defRPr sz="10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9F9F9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000" dirty="0"/>
        </a:defPPr>
      </a:lstStyle>
    </a:txDef>
  </a:objectDefaults>
  <a:extraClrSchemeLst/>
  <a:custClrLst>
    <a:custClr name="Blue 1">
      <a:srgbClr val="7BA7D3"/>
    </a:custClr>
    <a:custClr name="Blue 2">
      <a:srgbClr val="ADC7E1"/>
    </a:custClr>
    <a:custClr name="Blue 3">
      <a:srgbClr val="CADCED"/>
    </a:custClr>
    <a:custClr name="Light Grey">
      <a:srgbClr val="BFBFBF"/>
    </a:custClr>
    <a:custClr name="Pale grey">
      <a:srgbClr val="D9D9D9"/>
    </a:custClr>
    <a:custClr name="Blue 4">
      <a:srgbClr val="5A7BBF"/>
    </a:custClr>
    <a:custClr name="Blue 5">
      <a:srgbClr val="A4B5DC"/>
    </a:custClr>
    <a:custClr name="Blue 6">
      <a:srgbClr val="336699"/>
    </a:custClr>
    <a:custClr name="Secondary Blue 1">
      <a:srgbClr val="07325F"/>
    </a:custClr>
    <a:custClr name="Secondary Blue 2">
      <a:srgbClr val="07437F"/>
    </a:custClr>
    <a:custClr name="Charcoal">
      <a:srgbClr val="383838"/>
    </a:custClr>
    <a:custClr name="Secondary Blue 3">
      <a:srgbClr val="2E4476"/>
    </a:custClr>
    <a:custClr name="Secondary Blue 4">
      <a:srgbClr val="4262A8"/>
    </a:custClr>
    <a:custClr name="Medium Grey">
      <a:srgbClr val="9F9F9F"/>
    </a:custClr>
    <a:custClr name="Gold">
      <a:srgbClr val="B9880F"/>
    </a:custClr>
    <a:custClr name="Red">
      <a:srgbClr val="800000"/>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Pitch Template (Letter) 20170213</Template>
  <TotalTime>3758</TotalTime>
  <Words>11691</Words>
  <Application>Microsoft Office PowerPoint</Application>
  <PresentationFormat>On-screen Show (4:3)</PresentationFormat>
  <Paragraphs>2488</Paragraphs>
  <Slides>59</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59</vt:i4>
      </vt:variant>
    </vt:vector>
  </HeadingPairs>
  <TitlesOfParts>
    <vt:vector size="70" baseType="lpstr">
      <vt:lpstr>Arial Unicode MS</vt:lpstr>
      <vt:lpstr>Arial</vt:lpstr>
      <vt:lpstr>Calibri</vt:lpstr>
      <vt:lpstr>Garamond</vt:lpstr>
      <vt:lpstr>Helvetica</vt:lpstr>
      <vt:lpstr>Tahoma</vt:lpstr>
      <vt:lpstr>Times New Roman</vt:lpstr>
      <vt:lpstr>Tw Cen MT Condensed</vt:lpstr>
      <vt:lpstr>Wingdings</vt:lpstr>
      <vt:lpstr>Wingdings 2</vt:lpstr>
      <vt:lpstr>Global Template</vt:lpstr>
      <vt:lpstr>Discussion Materials</vt:lpstr>
      <vt:lpstr>The Gateway Packaging (“Gateway” or the “Company”) Team</vt:lpstr>
      <vt:lpstr>Executive Summary</vt:lpstr>
      <vt:lpstr>Table of Contents</vt:lpstr>
      <vt:lpstr>Update on Lincoln International and the Global Packaging Group</vt:lpstr>
      <vt:lpstr>Differentiated, Global Platform</vt:lpstr>
      <vt:lpstr>International, Integrated Platform Drives Results</vt:lpstr>
      <vt:lpstr>Ability to Uncover Outlier Global Strategic Values</vt:lpstr>
      <vt:lpstr>Deep Private Equity Relationships</vt:lpstr>
      <vt:lpstr>Lincoln’s Global Packaging Group</vt:lpstr>
      <vt:lpstr>Recent Relevant Experience</vt:lpstr>
      <vt:lpstr>Unparalleled Market Insights</vt:lpstr>
      <vt:lpstr>Aggressive, Hands-on Execution Team </vt:lpstr>
      <vt:lpstr>Strategically Positioning Gateway for an Outlier Valuation</vt:lpstr>
      <vt:lpstr>Aggressively Advocating the Story to Drive an Outlier Value</vt:lpstr>
      <vt:lpstr>Key Investment Considerations</vt:lpstr>
      <vt:lpstr>Key Investment Considerations (continued)</vt:lpstr>
      <vt:lpstr>Key Investment Considerations (continued)</vt:lpstr>
      <vt:lpstr>Key Investment Considerations (continued)</vt:lpstr>
      <vt:lpstr>Compelling and Tangible Growth Opportunities</vt:lpstr>
      <vt:lpstr>Proactively Addressing Potential Marketing Challenges</vt:lpstr>
      <vt:lpstr>Potential Acquirers</vt:lpstr>
      <vt:lpstr>Overview of Potential Acquirers</vt:lpstr>
      <vt:lpstr>Most Likely Strategic Acquirers</vt:lpstr>
      <vt:lpstr>Selected Strategic Acquirer – Amcor</vt:lpstr>
      <vt:lpstr>Selected Strategic Acquirer – Constantia Flexibles </vt:lpstr>
      <vt:lpstr>Selected Strategic Acquirer – Hood Companies*</vt:lpstr>
      <vt:lpstr>Selected Strategic Acquirer – Mondi </vt:lpstr>
      <vt:lpstr>Selected Strategic Acquirer – ProAmpac </vt:lpstr>
      <vt:lpstr>Selected Strategic Acquirer – Sonoco</vt:lpstr>
      <vt:lpstr>Selected Strategic Acquirer – Transcontinental Packaging </vt:lpstr>
      <vt:lpstr>Unmatched Access to and Experience with Strategic  Buyers Globally</vt:lpstr>
      <vt:lpstr>Significant Experience Selling to Private Equity Funds</vt:lpstr>
      <vt:lpstr>Representative High Priority Private Equity Groups</vt:lpstr>
      <vt:lpstr>Representative High Priority Private Equity Groups (continued)</vt:lpstr>
      <vt:lpstr>Additional Potential Financial Acquirers</vt:lpstr>
      <vt:lpstr>Increasingly Competitive Family Offices</vt:lpstr>
      <vt:lpstr>Selected Family Offices</vt:lpstr>
      <vt:lpstr>Processing and Timing Considerations</vt:lpstr>
      <vt:lpstr>The Gateway “Process” Playbook</vt:lpstr>
      <vt:lpstr>Illustrative Transaction Timeline</vt:lpstr>
      <vt:lpstr>Roadshow Meetings</vt:lpstr>
      <vt:lpstr>Obtain Credit for Run-Rate / Pro Forma EBITDA</vt:lpstr>
      <vt:lpstr>Selling Synergies to Strategic Acquirers</vt:lpstr>
      <vt:lpstr>Proprietary Knowledge Supports “Best” Buyer Decision</vt:lpstr>
      <vt:lpstr>Protecting Management So They Can Focus on the Business</vt:lpstr>
      <vt:lpstr>Advising and Preparing Management at Critical Stages of the Sale Process</vt:lpstr>
      <vt:lpstr>Preliminary Valuation</vt:lpstr>
      <vt:lpstr>Financial Summary – Income Statement</vt:lpstr>
      <vt:lpstr>Valuation Analysis Framework</vt:lpstr>
      <vt:lpstr>Preliminary Valuation Analysis Summary</vt:lpstr>
      <vt:lpstr>Conclusion</vt:lpstr>
      <vt:lpstr>Lincoln is the Right Advisor for Gateway</vt:lpstr>
      <vt:lpstr>PowerPoint Presentation</vt:lpstr>
      <vt:lpstr>Public Companies Analysis</vt:lpstr>
      <vt:lpstr>M&amp;A Comparables Analysis</vt:lpstr>
      <vt:lpstr>M&amp;A Comparables Analysis (continued)</vt:lpstr>
      <vt:lpstr>Leveraged Buyout Analysis</vt:lpstr>
      <vt:lpstr>Discounted Cash Flow Analysis</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Kane, Colleen</dc:creator>
  <cp:lastModifiedBy>Grabill, Reed</cp:lastModifiedBy>
  <cp:revision>396</cp:revision>
  <cp:lastPrinted>2017-07-17T23:56:12Z</cp:lastPrinted>
  <dcterms:created xsi:type="dcterms:W3CDTF">2017-07-08T00:50:09Z</dcterms:created>
  <dcterms:modified xsi:type="dcterms:W3CDTF">2017-07-19T16:08:47Z</dcterms:modified>
</cp:coreProperties>
</file>